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0" r:id="rId1"/>
  </p:sldMasterIdLst>
  <p:notesMasterIdLst>
    <p:notesMasterId r:id="rId95"/>
  </p:notesMasterIdLst>
  <p:handoutMasterIdLst>
    <p:handoutMasterId r:id="rId96"/>
  </p:handoutMasterIdLst>
  <p:sldIdLst>
    <p:sldId id="329" r:id="rId2"/>
    <p:sldId id="330" r:id="rId3"/>
    <p:sldId id="331" r:id="rId4"/>
    <p:sldId id="332" r:id="rId5"/>
    <p:sldId id="333" r:id="rId6"/>
    <p:sldId id="334" r:id="rId7"/>
    <p:sldId id="335" r:id="rId8"/>
    <p:sldId id="336" r:id="rId9"/>
    <p:sldId id="337" r:id="rId10"/>
    <p:sldId id="339" r:id="rId11"/>
    <p:sldId id="338" r:id="rId12"/>
    <p:sldId id="340" r:id="rId13"/>
    <p:sldId id="342" r:id="rId14"/>
    <p:sldId id="341" r:id="rId15"/>
    <p:sldId id="343" r:id="rId16"/>
    <p:sldId id="344" r:id="rId17"/>
    <p:sldId id="345" r:id="rId18"/>
    <p:sldId id="346" r:id="rId19"/>
    <p:sldId id="347"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6" r:id="rId39"/>
    <p:sldId id="367" r:id="rId40"/>
    <p:sldId id="368" r:id="rId41"/>
    <p:sldId id="369" r:id="rId42"/>
    <p:sldId id="370" r:id="rId43"/>
    <p:sldId id="371" r:id="rId44"/>
    <p:sldId id="372" r:id="rId45"/>
    <p:sldId id="373" r:id="rId46"/>
    <p:sldId id="374" r:id="rId47"/>
    <p:sldId id="375" r:id="rId48"/>
    <p:sldId id="376" r:id="rId49"/>
    <p:sldId id="377" r:id="rId50"/>
    <p:sldId id="378" r:id="rId51"/>
    <p:sldId id="379" r:id="rId52"/>
    <p:sldId id="380" r:id="rId53"/>
    <p:sldId id="381" r:id="rId54"/>
    <p:sldId id="382" r:id="rId55"/>
    <p:sldId id="383" r:id="rId56"/>
    <p:sldId id="384" r:id="rId57"/>
    <p:sldId id="385" r:id="rId58"/>
    <p:sldId id="386" r:id="rId59"/>
    <p:sldId id="387" r:id="rId60"/>
    <p:sldId id="388" r:id="rId61"/>
    <p:sldId id="389" r:id="rId62"/>
    <p:sldId id="390" r:id="rId63"/>
    <p:sldId id="391" r:id="rId64"/>
    <p:sldId id="392" r:id="rId65"/>
    <p:sldId id="396" r:id="rId66"/>
    <p:sldId id="397" r:id="rId67"/>
    <p:sldId id="398" r:id="rId68"/>
    <p:sldId id="399" r:id="rId69"/>
    <p:sldId id="400" r:id="rId70"/>
    <p:sldId id="401" r:id="rId71"/>
    <p:sldId id="393" r:id="rId72"/>
    <p:sldId id="402" r:id="rId73"/>
    <p:sldId id="403" r:id="rId74"/>
    <p:sldId id="404" r:id="rId75"/>
    <p:sldId id="405" r:id="rId76"/>
    <p:sldId id="413" r:id="rId77"/>
    <p:sldId id="406" r:id="rId78"/>
    <p:sldId id="407" r:id="rId79"/>
    <p:sldId id="414" r:id="rId80"/>
    <p:sldId id="408" r:id="rId81"/>
    <p:sldId id="409" r:id="rId82"/>
    <p:sldId id="394" r:id="rId83"/>
    <p:sldId id="395" r:id="rId84"/>
    <p:sldId id="415" r:id="rId85"/>
    <p:sldId id="416" r:id="rId86"/>
    <p:sldId id="417" r:id="rId87"/>
    <p:sldId id="418" r:id="rId88"/>
    <p:sldId id="410" r:id="rId89"/>
    <p:sldId id="411" r:id="rId90"/>
    <p:sldId id="412" r:id="rId91"/>
    <p:sldId id="419" r:id="rId92"/>
    <p:sldId id="420" r:id="rId93"/>
    <p:sldId id="421" r:id="rId94"/>
  </p:sldIdLst>
  <p:sldSz cx="9144000" cy="6858000" type="screen4x3"/>
  <p:notesSz cx="7315200" cy="96012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689F"/>
    <a:srgbClr val="4376B3"/>
    <a:srgbClr val="FEA46A"/>
    <a:srgbClr val="FF8500"/>
    <a:srgbClr val="FFE354"/>
    <a:srgbClr val="6A9913"/>
    <a:srgbClr val="4BB69D"/>
    <a:srgbClr val="2461AA"/>
    <a:srgbClr val="716FB0"/>
    <a:srgbClr val="890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vertBarState="maximized">
    <p:restoredLeft sz="15026" autoAdjust="0"/>
    <p:restoredTop sz="75706" autoAdjust="0"/>
  </p:normalViewPr>
  <p:slideViewPr>
    <p:cSldViewPr snapToGrid="0">
      <p:cViewPr varScale="1">
        <p:scale>
          <a:sx n="89" d="100"/>
          <a:sy n="89" d="100"/>
        </p:scale>
        <p:origin x="-2262" y="-96"/>
      </p:cViewPr>
      <p:guideLst>
        <p:guide orient="horz" pos="2160"/>
        <p:guide pos="2880"/>
      </p:guideLst>
    </p:cSldViewPr>
  </p:slideViewPr>
  <p:outlineViewPr>
    <p:cViewPr>
      <p:scale>
        <a:sx n="33" d="100"/>
        <a:sy n="33" d="100"/>
      </p:scale>
      <p:origin x="0" y="22116"/>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5" d="100"/>
          <a:sy n="85" d="100"/>
        </p:scale>
        <p:origin x="-3732"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wrap="square" lIns="96661" tIns="48331" rIns="96661" bIns="48331" numCol="1" anchor="t" anchorCtr="0" compatLnSpc="1">
            <a:prstTxWarp prst="textNoShape">
              <a:avLst/>
            </a:prstTxWarp>
          </a:bodyPr>
          <a:lstStyle>
            <a:lvl1pPr algn="l">
              <a:defRPr sz="1300"/>
            </a:lvl1pPr>
          </a:lstStyle>
          <a:p>
            <a:endParaRPr lang="zh-CN" altLang="en-US"/>
          </a:p>
        </p:txBody>
      </p:sp>
      <p:sp>
        <p:nvSpPr>
          <p:cNvPr id="3" name="Date Placeholder 2"/>
          <p:cNvSpPr>
            <a:spLocks noGrp="1"/>
          </p:cNvSpPr>
          <p:nvPr>
            <p:ph type="dt" sz="quarter"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fld id="{CAC951B9-0CB9-4D38-9A17-39CA9CBE81A6}" type="datetimeFigureOut">
              <a:rPr lang="zh-CN" altLang="en-US"/>
              <a:pPr/>
              <a:t>2012/1/17</a:t>
            </a:fld>
            <a:endParaRPr lang="en-US" altLang="zh-CN"/>
          </a:p>
        </p:txBody>
      </p:sp>
      <p:sp>
        <p:nvSpPr>
          <p:cNvPr id="4" name="Footer Placeholder 3"/>
          <p:cNvSpPr>
            <a:spLocks noGrp="1"/>
          </p:cNvSpPr>
          <p:nvPr>
            <p:ph type="ftr" sz="quarter" idx="2"/>
          </p:nvPr>
        </p:nvSpPr>
        <p:spPr>
          <a:xfrm>
            <a:off x="0" y="9120188"/>
            <a:ext cx="3170238" cy="479425"/>
          </a:xfrm>
          <a:prstGeom prst="rect">
            <a:avLst/>
          </a:prstGeom>
        </p:spPr>
        <p:txBody>
          <a:bodyPr vert="horz" wrap="square" lIns="96661" tIns="48331" rIns="96661" bIns="48331" numCol="1" anchor="b" anchorCtr="0" compatLnSpc="1">
            <a:prstTxWarp prst="textNoShape">
              <a:avLst/>
            </a:prstTxWarp>
          </a:bodyPr>
          <a:lstStyle>
            <a:lvl1pPr algn="l">
              <a:defRPr sz="1300"/>
            </a:lvl1pPr>
          </a:lstStyle>
          <a:p>
            <a:r>
              <a:rPr lang="en-US" altLang="zh-CN" smtClean="0"/>
              <a:t>test</a:t>
            </a:r>
            <a:endParaRPr lang="zh-CN" alt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fld id="{A530FFAA-0A36-448E-81E4-6C7E1498FD0F}" type="slidenum">
              <a:rPr lang="zh-CN" altLang="en-US"/>
              <a:pPr/>
              <a:t>‹#›</a:t>
            </a:fld>
            <a:endParaRPr lang="en-US" altLang="zh-CN"/>
          </a:p>
        </p:txBody>
      </p:sp>
    </p:spTree>
    <p:extLst>
      <p:ext uri="{BB962C8B-B14F-4D97-AF65-F5344CB8AC3E}">
        <p14:creationId xmlns:p14="http://schemas.microsoft.com/office/powerpoint/2010/main" val="416049242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41"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 name="Zástupný symbol pro obrázek snímku 2"/>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endParaRPr lang="cs-CZ"/>
          </a:p>
        </p:txBody>
      </p:sp>
      <p:sp>
        <p:nvSpPr>
          <p:cNvPr id="4" name="Zástupný symbol pro číslo snímku 3"/>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A55FA885-C932-4AC3-93E6-6196B79B38A8}" type="slidenum">
              <a:rPr lang="cs-CZ" smtClean="0"/>
              <a:pPr/>
              <a:t>‹#›</a:t>
            </a:fld>
            <a:endParaRPr lang="cs-CZ" dirty="0"/>
          </a:p>
        </p:txBody>
      </p:sp>
    </p:spTree>
    <p:extLst>
      <p:ext uri="{BB962C8B-B14F-4D97-AF65-F5344CB8AC3E}">
        <p14:creationId xmlns:p14="http://schemas.microsoft.com/office/powerpoint/2010/main" val="1562026001"/>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a:t>
            </a:fld>
            <a:endParaRPr lang="cs-CZ" dirty="0"/>
          </a:p>
        </p:txBody>
      </p:sp>
    </p:spTree>
    <p:extLst>
      <p:ext uri="{BB962C8B-B14F-4D97-AF65-F5344CB8AC3E}">
        <p14:creationId xmlns:p14="http://schemas.microsoft.com/office/powerpoint/2010/main" val="857839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10</a:t>
            </a:fld>
            <a:endParaRPr lang="cs-CZ" dirty="0"/>
          </a:p>
        </p:txBody>
      </p:sp>
    </p:spTree>
    <p:extLst>
      <p:ext uri="{BB962C8B-B14F-4D97-AF65-F5344CB8AC3E}">
        <p14:creationId xmlns:p14="http://schemas.microsoft.com/office/powerpoint/2010/main" val="1543496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11</a:t>
            </a:fld>
            <a:endParaRPr lang="cs-CZ" dirty="0"/>
          </a:p>
        </p:txBody>
      </p:sp>
    </p:spTree>
    <p:extLst>
      <p:ext uri="{BB962C8B-B14F-4D97-AF65-F5344CB8AC3E}">
        <p14:creationId xmlns:p14="http://schemas.microsoft.com/office/powerpoint/2010/main" val="458050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12</a:t>
            </a:fld>
            <a:endParaRPr lang="cs-CZ" dirty="0"/>
          </a:p>
        </p:txBody>
      </p:sp>
    </p:spTree>
    <p:extLst>
      <p:ext uri="{BB962C8B-B14F-4D97-AF65-F5344CB8AC3E}">
        <p14:creationId xmlns:p14="http://schemas.microsoft.com/office/powerpoint/2010/main" val="16825798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13</a:t>
            </a:fld>
            <a:endParaRPr lang="cs-CZ" dirty="0"/>
          </a:p>
        </p:txBody>
      </p:sp>
    </p:spTree>
    <p:extLst>
      <p:ext uri="{BB962C8B-B14F-4D97-AF65-F5344CB8AC3E}">
        <p14:creationId xmlns:p14="http://schemas.microsoft.com/office/powerpoint/2010/main" val="15029095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Pracovní plocha</a:t>
            </a:r>
          </a:p>
          <a:p>
            <a:pPr marL="171450" indent="-171450">
              <a:buFont typeface="Arial" pitchFamily="34" charset="0"/>
              <a:buChar char="•"/>
            </a:pPr>
            <a:r>
              <a:rPr lang="cs-CZ" dirty="0" smtClean="0"/>
              <a:t>Hlavní menu – zahrnuje Soubor, Úpravy, Nástroje, Pracovní prostor, Okno a Nápovědu</a:t>
            </a:r>
          </a:p>
          <a:p>
            <a:pPr marL="171450" indent="-171450">
              <a:buFont typeface="Arial" pitchFamily="34" charset="0"/>
              <a:buChar char="•"/>
            </a:pPr>
            <a:r>
              <a:rPr lang="cs-CZ" dirty="0" smtClean="0"/>
              <a:t>Vyhledávání</a:t>
            </a:r>
            <a:r>
              <a:rPr lang="cs-CZ" baseline="0" dirty="0" smtClean="0"/>
              <a:t> v menu – vyhledá program pro spuštění</a:t>
            </a:r>
          </a:p>
          <a:p>
            <a:pPr marL="171450" indent="-171450">
              <a:buFont typeface="Arial" pitchFamily="34" charset="0"/>
              <a:buChar char="•"/>
            </a:pPr>
            <a:r>
              <a:rPr lang="cs-CZ" baseline="0" dirty="0" smtClean="0"/>
              <a:t>Oblast aplikací – zobrazí aplikace dostupné v .NET UI</a:t>
            </a:r>
          </a:p>
          <a:p>
            <a:pPr marL="171450" indent="-171450">
              <a:buFont typeface="Arial" pitchFamily="34" charset="0"/>
              <a:buChar char="•"/>
            </a:pPr>
            <a:r>
              <a:rPr lang="cs-CZ" baseline="0" dirty="0" smtClean="0"/>
              <a:t>Oblast oblíbených – zobrazí často používané položky z menu</a:t>
            </a:r>
          </a:p>
          <a:p>
            <a:pPr marL="171450" indent="-171450">
              <a:buFont typeface="Arial" pitchFamily="34" charset="0"/>
              <a:buChar char="•"/>
            </a:pPr>
            <a:r>
              <a:rPr lang="cs-CZ" baseline="0" dirty="0" smtClean="0"/>
              <a:t>Oblast Rychlé hledání – umožní prohledat všechna pole v prohlížení na výskyt nějaké hodnoty</a:t>
            </a:r>
          </a:p>
          <a:p>
            <a:pPr marL="171450" indent="-171450">
              <a:buFont typeface="Arial" pitchFamily="34" charset="0"/>
              <a:buChar char="•"/>
            </a:pPr>
            <a:r>
              <a:rPr lang="cs-CZ" baseline="0" dirty="0" smtClean="0"/>
              <a:t>Skupiny prohlížení – vytvořte skupinu prohlížení pro účely rychlého hledání</a:t>
            </a:r>
          </a:p>
          <a:p>
            <a:pPr marL="171450" indent="-171450">
              <a:buFont typeface="Arial" pitchFamily="34" charset="0"/>
              <a:buChar char="•"/>
            </a:pPr>
            <a:r>
              <a:rPr lang="cs-CZ" baseline="0" dirty="0" smtClean="0"/>
              <a:t>Interní pošta – pro posílání mailů mezi uživateli QAD .NET</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14</a:t>
            </a:fld>
            <a:endParaRPr lang="cs-CZ" dirty="0"/>
          </a:p>
        </p:txBody>
      </p:sp>
    </p:spTree>
    <p:extLst>
      <p:ext uri="{BB962C8B-B14F-4D97-AF65-F5344CB8AC3E}">
        <p14:creationId xmlns:p14="http://schemas.microsoft.com/office/powerpoint/2010/main" val="3854498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Příkazy v menu Soubor</a:t>
            </a:r>
            <a:r>
              <a:rPr lang="cs-CZ" baseline="0" dirty="0" smtClean="0"/>
              <a:t> zahrnují:</a:t>
            </a:r>
          </a:p>
          <a:p>
            <a:pPr marL="171450" indent="-171450">
              <a:buFont typeface="Arial" pitchFamily="34" charset="0"/>
              <a:buChar char="•"/>
            </a:pPr>
            <a:r>
              <a:rPr lang="cs-CZ" baseline="0" dirty="0" smtClean="0"/>
              <a:t>Odhlásit se – pro odhlášení z klienta QAD .NET.</a:t>
            </a:r>
          </a:p>
          <a:p>
            <a:pPr marL="171450" indent="-171450">
              <a:buFont typeface="Arial" pitchFamily="34" charset="0"/>
              <a:buChar char="•"/>
            </a:pPr>
            <a:r>
              <a:rPr lang="cs-CZ" baseline="0" dirty="0" smtClean="0"/>
              <a:t>Vzhled stránky – definuje vlastnosti výstupu. Nemá vliv na údržbové programy.</a:t>
            </a:r>
          </a:p>
          <a:p>
            <a:pPr marL="171450" indent="-171450">
              <a:buFont typeface="Arial" pitchFamily="34" charset="0"/>
              <a:buChar char="•"/>
            </a:pPr>
            <a:r>
              <a:rPr lang="cs-CZ" baseline="0" dirty="0" smtClean="0"/>
              <a:t>Náhled tisku – zobrazí výsledek před tiskem.</a:t>
            </a:r>
          </a:p>
          <a:p>
            <a:pPr marL="171450" indent="-171450">
              <a:buFont typeface="Arial" pitchFamily="34" charset="0"/>
              <a:buChar char="•"/>
            </a:pPr>
            <a:r>
              <a:rPr lang="cs-CZ" baseline="0" dirty="0" smtClean="0"/>
              <a:t>Tisk – otevře dialog pro výběr tiskárny pro lokální tisk.</a:t>
            </a:r>
          </a:p>
          <a:p>
            <a:pPr marL="171450" indent="-171450">
              <a:buFont typeface="Arial" pitchFamily="34" charset="0"/>
              <a:buChar char="•"/>
            </a:pPr>
            <a:r>
              <a:rPr lang="cs-CZ" baseline="0" dirty="0" smtClean="0"/>
              <a:t>Historie programů – zobrazí seznam max. 6 naposledy spuštěných programů.</a:t>
            </a:r>
          </a:p>
          <a:p>
            <a:pPr marL="171450" indent="-171450">
              <a:buFont typeface="Arial" pitchFamily="34" charset="0"/>
              <a:buChar char="•"/>
            </a:pPr>
            <a:r>
              <a:rPr lang="cs-CZ" baseline="0" dirty="0" smtClean="0"/>
              <a:t>Konec – ukončí uživatelské rozhraní .NET a předtím odhlásí uživatele.</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15</a:t>
            </a:fld>
            <a:endParaRPr lang="cs-CZ" dirty="0"/>
          </a:p>
        </p:txBody>
      </p:sp>
    </p:spTree>
    <p:extLst>
      <p:ext uri="{BB962C8B-B14F-4D97-AF65-F5344CB8AC3E}">
        <p14:creationId xmlns:p14="http://schemas.microsoft.com/office/powerpoint/2010/main" val="2744846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Příkazy v menu Úpravy</a:t>
            </a:r>
            <a:r>
              <a:rPr lang="cs-CZ" baseline="0" dirty="0" smtClean="0"/>
              <a:t> zahrnují:</a:t>
            </a:r>
          </a:p>
          <a:p>
            <a:pPr marL="171450" indent="-171450">
              <a:buFont typeface="Arial" pitchFamily="34" charset="0"/>
              <a:buChar char="•"/>
            </a:pPr>
            <a:r>
              <a:rPr lang="cs-CZ" baseline="0" dirty="0" smtClean="0"/>
              <a:t>Vyjmout, Kopírovat, Vložit – standardní příkazy v prostředí MS Windows.</a:t>
            </a:r>
          </a:p>
          <a:p>
            <a:pPr marL="171450" indent="-171450">
              <a:buFont typeface="Arial" pitchFamily="34" charset="0"/>
              <a:buChar char="•"/>
            </a:pPr>
            <a:r>
              <a:rPr lang="cs-CZ" baseline="0" dirty="0" smtClean="0"/>
              <a:t>Hledat nabídku – pro rychlý přechod do menu z jakéhokoliv programu – klávesová zkratka </a:t>
            </a:r>
            <a:r>
              <a:rPr lang="cs-CZ" baseline="0" dirty="0" err="1" smtClean="0"/>
              <a:t>Ctrl+M</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16</a:t>
            </a:fld>
            <a:endParaRPr lang="cs-CZ" dirty="0"/>
          </a:p>
        </p:txBody>
      </p:sp>
    </p:spTree>
    <p:extLst>
      <p:ext uri="{BB962C8B-B14F-4D97-AF65-F5344CB8AC3E}">
        <p14:creationId xmlns:p14="http://schemas.microsoft.com/office/powerpoint/2010/main" val="2744846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Příkazy v menu Nástroje</a:t>
            </a:r>
            <a:r>
              <a:rPr lang="cs-CZ" baseline="0" dirty="0" smtClean="0"/>
              <a:t> zahrnují:</a:t>
            </a:r>
          </a:p>
          <a:p>
            <a:pPr marL="171450" indent="-171450">
              <a:buFont typeface="Arial" pitchFamily="34" charset="0"/>
              <a:buChar char="•"/>
            </a:pPr>
            <a:r>
              <a:rPr lang="cs-CZ" baseline="0" dirty="0" smtClean="0"/>
              <a:t>Možnosti – pro individuální přizpůsobení prostředí .NET UI potřebám uživatele.</a:t>
            </a:r>
          </a:p>
          <a:p>
            <a:pPr marL="171450" indent="-171450">
              <a:buFont typeface="Arial" pitchFamily="34" charset="0"/>
              <a:buChar char="•"/>
            </a:pPr>
            <a:r>
              <a:rPr lang="cs-CZ" baseline="0" dirty="0" smtClean="0"/>
              <a:t>Vlastnosti internetu – otevře stejné možnosti, jako v IE. Umožní nastavit např. </a:t>
            </a:r>
            <a:r>
              <a:rPr lang="cs-CZ" baseline="0" dirty="0" err="1" smtClean="0"/>
              <a:t>proxy</a:t>
            </a:r>
            <a:r>
              <a:rPr lang="cs-CZ" baseline="0" dirty="0" smtClean="0"/>
              <a:t> server – pokud je používán.</a:t>
            </a:r>
          </a:p>
          <a:p>
            <a:pPr marL="171450" indent="-171450">
              <a:buFont typeface="Arial" pitchFamily="34" charset="0"/>
              <a:buChar char="•"/>
            </a:pPr>
            <a:r>
              <a:rPr lang="cs-CZ" baseline="0" dirty="0" smtClean="0"/>
              <a:t>Smazat historii – vymaže dočasné soubory z IE.</a:t>
            </a:r>
          </a:p>
          <a:p>
            <a:pPr marL="171450" indent="-171450">
              <a:buFont typeface="Arial" pitchFamily="34" charset="0"/>
              <a:buChar char="•"/>
            </a:pPr>
            <a:r>
              <a:rPr lang="cs-CZ" baseline="0" dirty="0" smtClean="0"/>
              <a:t>Spravovat pracovní plochy – aktivuje a deaktivuje pracovní plochy v seznamu a umožňuje měnit jejich pořadí</a:t>
            </a:r>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17</a:t>
            </a:fld>
            <a:endParaRPr lang="cs-CZ" dirty="0"/>
          </a:p>
        </p:txBody>
      </p:sp>
    </p:spTree>
    <p:extLst>
      <p:ext uri="{BB962C8B-B14F-4D97-AF65-F5344CB8AC3E}">
        <p14:creationId xmlns:p14="http://schemas.microsoft.com/office/powerpoint/2010/main" val="2744846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Příkazy v menu Nástroje - Možnosti</a:t>
            </a:r>
            <a:r>
              <a:rPr lang="cs-CZ" baseline="0" dirty="0" smtClean="0"/>
              <a:t> zahrnují:</a:t>
            </a:r>
          </a:p>
          <a:p>
            <a:pPr marL="171450" indent="-171450">
              <a:buFont typeface="Arial" pitchFamily="34" charset="0"/>
              <a:buChar char="•"/>
            </a:pPr>
            <a:r>
              <a:rPr lang="cs-CZ" baseline="0" dirty="0" smtClean="0"/>
              <a:t>Zrušit transakci při změně prohlížení s analýzou – v údržbových funkcích, můžete pak používat šipky nahoru a dolů pro výběr záznamu z přidruženého prohlížení. pokud je nastaveno ne, další záznam se nevyvolá.</a:t>
            </a:r>
          </a:p>
          <a:p>
            <a:pPr marL="171450" indent="-171450">
              <a:buFont typeface="Arial" pitchFamily="34" charset="0"/>
              <a:buChar char="•"/>
            </a:pPr>
            <a:r>
              <a:rPr lang="cs-CZ" baseline="0" dirty="0" smtClean="0"/>
              <a:t>Typ písma buňky – definuje standardní typ písma, velikost a stal pro pole.</a:t>
            </a:r>
          </a:p>
          <a:p>
            <a:pPr marL="171450" indent="-171450">
              <a:buFont typeface="Arial" pitchFamily="34" charset="0"/>
              <a:buChar char="•"/>
            </a:pPr>
            <a:r>
              <a:rPr lang="cs-CZ" baseline="0" dirty="0" smtClean="0"/>
              <a:t>Barva typu písma odkazu – definuje barvu pro obsah buněk v prohlížení, které se odkazují na jiný program.</a:t>
            </a:r>
          </a:p>
          <a:p>
            <a:pPr marL="171450" indent="-171450">
              <a:buFont typeface="Arial" pitchFamily="34" charset="0"/>
              <a:buChar char="•"/>
            </a:pPr>
            <a:r>
              <a:rPr lang="cs-CZ" baseline="0" dirty="0" smtClean="0"/>
              <a:t>Střídavá barva řady – definuje barvu v prohlížení pro každý sudý řádek.</a:t>
            </a:r>
          </a:p>
          <a:p>
            <a:pPr marL="171450" indent="-171450">
              <a:buFont typeface="Arial" pitchFamily="34" charset="0"/>
              <a:buChar char="•"/>
            </a:pPr>
            <a:r>
              <a:rPr lang="cs-CZ" baseline="0" dirty="0" smtClean="0"/>
              <a:t>Barva pozadí řady – definuje základní barvu pozadí v prohlížení.</a:t>
            </a:r>
          </a:p>
          <a:p>
            <a:pPr marL="171450" indent="-171450">
              <a:buFont typeface="Arial" pitchFamily="34" charset="0"/>
              <a:buChar char="•"/>
            </a:pPr>
            <a:r>
              <a:rPr lang="cs-CZ" baseline="0" dirty="0" smtClean="0"/>
              <a:t>Počet řad na stranu – definuje základní počet řádků v prohlížení na jednu stranu.</a:t>
            </a:r>
          </a:p>
          <a:p>
            <a:pPr marL="171450" indent="-171450">
              <a:buFont typeface="Arial" pitchFamily="34" charset="0"/>
              <a:buChar char="•"/>
            </a:pPr>
            <a:r>
              <a:rPr lang="cs-CZ" baseline="0" dirty="0" smtClean="0"/>
              <a:t>Auto postup na posledním datovém poli – definuje, zda má kurzor přejít na další rámec při opuštění posledního pole aktuálního rámce.</a:t>
            </a:r>
          </a:p>
          <a:p>
            <a:pPr marL="171450" indent="-171450">
              <a:buFont typeface="Arial" pitchFamily="34" charset="0"/>
              <a:buChar char="•"/>
            </a:pPr>
            <a:r>
              <a:rPr lang="cs-CZ" baseline="0" dirty="0" smtClean="0"/>
              <a:t>Upozornit uživatele na otevřenou transakci – jde o situace, kdy nejsou uloženy provedené změny a uživatel o ně může přijít.</a:t>
            </a:r>
          </a:p>
          <a:p>
            <a:pPr marL="171450" indent="-171450">
              <a:buFont typeface="Arial" pitchFamily="34" charset="0"/>
              <a:buChar char="•"/>
            </a:pPr>
            <a:r>
              <a:rPr lang="cs-CZ" baseline="0" dirty="0" smtClean="0"/>
              <a:t>Lišta navigace obrazovky – určuje, zda se má tato zobrazit v údržbových funkcích.</a:t>
            </a:r>
          </a:p>
          <a:p>
            <a:pPr marL="171450" indent="-171450">
              <a:buFont typeface="Arial" pitchFamily="34" charset="0"/>
              <a:buChar char="•"/>
            </a:pPr>
            <a:r>
              <a:rPr lang="cs-CZ" baseline="0" dirty="0" smtClean="0"/>
              <a:t>Písmo přehledu pro text – definuje písmo pro výstup na rolo.</a:t>
            </a:r>
          </a:p>
          <a:p>
            <a:pPr marL="171450" indent="-171450">
              <a:buFont typeface="Arial" pitchFamily="34" charset="0"/>
              <a:buChar char="•"/>
            </a:pPr>
            <a:r>
              <a:rPr lang="cs-CZ" baseline="0" dirty="0" smtClean="0"/>
              <a:t>Rozšíření uživatelského rozhraní – definuje, zda se mají použít rozšíření např. rozšířené popisky polí.</a:t>
            </a:r>
          </a:p>
          <a:p>
            <a:pPr marL="171450" indent="-171450">
              <a:buFont typeface="Arial" pitchFamily="34" charset="0"/>
              <a:buChar char="•"/>
            </a:pPr>
            <a:r>
              <a:rPr lang="cs-CZ" baseline="0" dirty="0" smtClean="0"/>
              <a:t>Povolit mnohočetná přidělení – určuje, zda je možno spustit více klientů QAD .NET současně.</a:t>
            </a:r>
          </a:p>
          <a:p>
            <a:pPr marL="171450" indent="-171450">
              <a:buFont typeface="Arial" pitchFamily="34" charset="0"/>
              <a:buChar char="•"/>
            </a:pPr>
            <a:r>
              <a:rPr lang="cs-CZ" baseline="0" dirty="0" smtClean="0"/>
              <a:t>Povolit domovskou stránku – určuje, zda se má zobrazit výchozí domovská stránka po přihlášení uživatele.</a:t>
            </a:r>
          </a:p>
          <a:p>
            <a:pPr marL="171450" indent="-171450">
              <a:buFont typeface="Arial" pitchFamily="34" charset="0"/>
              <a:buChar char="•"/>
            </a:pPr>
            <a:endParaRPr lang="cs-CZ" baseline="0" dirty="0" smtClean="0"/>
          </a:p>
          <a:p>
            <a:pPr marL="171450" indent="-171450">
              <a:buFont typeface="Arial" pitchFamily="34" charset="0"/>
              <a:buChar char="•"/>
            </a:pPr>
            <a:endParaRPr lang="cs-CZ" baseline="0" dirty="0" smtClean="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18</a:t>
            </a:fld>
            <a:endParaRPr lang="cs-CZ" dirty="0"/>
          </a:p>
        </p:txBody>
      </p:sp>
    </p:spTree>
    <p:extLst>
      <p:ext uri="{BB962C8B-B14F-4D97-AF65-F5344CB8AC3E}">
        <p14:creationId xmlns:p14="http://schemas.microsoft.com/office/powerpoint/2010/main" val="27448469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Příkazy v menu Pracovní</a:t>
            </a:r>
            <a:r>
              <a:rPr lang="cs-CZ" baseline="0" dirty="0" smtClean="0"/>
              <a:t> prostor aktivují a deaktivují pracovní prostory ze seznamu.</a:t>
            </a:r>
          </a:p>
          <a:p>
            <a:pPr marL="171450" indent="-171450">
              <a:buFont typeface="Arial" pitchFamily="34" charset="0"/>
              <a:buChar char="•"/>
            </a:pPr>
            <a:r>
              <a:rPr lang="cs-CZ" baseline="0" dirty="0" smtClean="0"/>
              <a:t>Pracovní prostor většinou představuje doménu. Když se odhlašujete z .NET UI, systém uloží pracovní prostor, který jste měli naposledy aktivní a nastaví jej při dalším přihlášení. </a:t>
            </a:r>
          </a:p>
          <a:p>
            <a:pPr marL="171450" indent="-171450">
              <a:buFont typeface="Arial" pitchFamily="34" charset="0"/>
              <a:buChar char="•"/>
            </a:pPr>
            <a:r>
              <a:rPr lang="cs-CZ" baseline="0" dirty="0" smtClean="0"/>
              <a:t>Tato volba vám dovolí změnit aktivní doménu, pokud máte přístup do více domén.</a:t>
            </a:r>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19</a:t>
            </a:fld>
            <a:endParaRPr lang="cs-CZ" dirty="0"/>
          </a:p>
        </p:txBody>
      </p:sp>
    </p:spTree>
    <p:extLst>
      <p:ext uri="{BB962C8B-B14F-4D97-AF65-F5344CB8AC3E}">
        <p14:creationId xmlns:p14="http://schemas.microsoft.com/office/powerpoint/2010/main" val="2744846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a:t>
            </a:fld>
            <a:endParaRPr lang="cs-CZ" dirty="0"/>
          </a:p>
        </p:txBody>
      </p:sp>
    </p:spTree>
    <p:extLst>
      <p:ext uri="{BB962C8B-B14F-4D97-AF65-F5344CB8AC3E}">
        <p14:creationId xmlns:p14="http://schemas.microsoft.com/office/powerpoint/2010/main" val="37413395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Volby v menu Okno</a:t>
            </a:r>
            <a:r>
              <a:rPr lang="cs-CZ" baseline="0" dirty="0" smtClean="0"/>
              <a:t> zobrazují všechny puštěné programy a pomocí volby Zavřít všechna okna umožňují jejich uzavření.</a:t>
            </a:r>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20</a:t>
            </a:fld>
            <a:endParaRPr lang="cs-CZ" dirty="0"/>
          </a:p>
        </p:txBody>
      </p:sp>
    </p:spTree>
    <p:extLst>
      <p:ext uri="{BB962C8B-B14F-4D97-AF65-F5344CB8AC3E}">
        <p14:creationId xmlns:p14="http://schemas.microsoft.com/office/powerpoint/2010/main" val="2744846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Použijte menu Nápovědy pro zobrazení nápovědy aplikace a programů</a:t>
            </a:r>
            <a:r>
              <a:rPr lang="cs-CZ" baseline="0" dirty="0" smtClean="0"/>
              <a:t> a zobrazení detailů nastavení klientské aplikace.</a:t>
            </a:r>
          </a:p>
          <a:p>
            <a:r>
              <a:rPr lang="cs-CZ" baseline="0" dirty="0" smtClean="0"/>
              <a:t>Menu Nápověda zahrnuje příkazy:</a:t>
            </a:r>
          </a:p>
          <a:p>
            <a:pPr marL="171450" indent="-171450">
              <a:buFont typeface="Arial" pitchFamily="34" charset="0"/>
              <a:buChar char="•"/>
            </a:pPr>
            <a:r>
              <a:rPr lang="cs-CZ" baseline="0" dirty="0" smtClean="0"/>
              <a:t>Hledat – umožňuje prohledat nápovědy na výskyt nějakého řetězce – pouze pro US jazyk</a:t>
            </a:r>
          </a:p>
          <a:p>
            <a:pPr marL="171450" indent="-171450">
              <a:buFont typeface="Arial" pitchFamily="34" charset="0"/>
              <a:buChar char="•"/>
            </a:pPr>
            <a:r>
              <a:rPr lang="cs-CZ" baseline="0" dirty="0" smtClean="0"/>
              <a:t>Nápověda aplikace – zobrazí se nápověda pole nebo procedury</a:t>
            </a:r>
          </a:p>
          <a:p>
            <a:pPr marL="171450" indent="-171450">
              <a:buFont typeface="Arial" pitchFamily="34" charset="0"/>
              <a:buChar char="•"/>
            </a:pPr>
            <a:r>
              <a:rPr lang="cs-CZ" baseline="0" dirty="0" smtClean="0"/>
              <a:t>Zobrazit nastavení – zobrazí okno s mnoha systémovými nastaveními klienta, které jsou důležité pro běh aplikace.</a:t>
            </a:r>
          </a:p>
          <a:p>
            <a:pPr marL="171450" indent="-171450">
              <a:buFont typeface="Arial" pitchFamily="34" charset="0"/>
              <a:buChar char="•"/>
            </a:pPr>
            <a:r>
              <a:rPr lang="cs-CZ" baseline="0" dirty="0" smtClean="0"/>
              <a:t>O aplikaci – zobrazí informaci o verzi klienta a také dovolí zobrazit klientský log.</a:t>
            </a:r>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21</a:t>
            </a:fld>
            <a:endParaRPr lang="cs-CZ" dirty="0"/>
          </a:p>
        </p:txBody>
      </p:sp>
    </p:spTree>
    <p:extLst>
      <p:ext uri="{BB962C8B-B14F-4D97-AF65-F5344CB8AC3E}">
        <p14:creationId xmlns:p14="http://schemas.microsoft.com/office/powerpoint/2010/main" val="2744846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Oblast aplikací zobrazuje</a:t>
            </a:r>
            <a:r>
              <a:rPr lang="cs-CZ" baseline="0" dirty="0" smtClean="0"/>
              <a:t> položky menu v už. rozhraní .NET. </a:t>
            </a:r>
          </a:p>
          <a:p>
            <a:r>
              <a:rPr lang="cs-CZ" baseline="0" dirty="0" smtClean="0"/>
              <a:t>Můžete:</a:t>
            </a:r>
          </a:p>
          <a:p>
            <a:pPr marL="171450" indent="-171450">
              <a:buFont typeface="Arial" pitchFamily="34" charset="0"/>
              <a:buChar char="•"/>
            </a:pPr>
            <a:r>
              <a:rPr lang="cs-CZ" baseline="0" dirty="0" smtClean="0"/>
              <a:t>Najít program pomocí klíčových slov, čísla volby v menu nebo jména programu. Vložte například slovo artikl pro zobrazení všech položek v menu, které obsahují slovo artikl.</a:t>
            </a:r>
          </a:p>
          <a:p>
            <a:pPr marL="171450" indent="-171450">
              <a:buFont typeface="Arial" pitchFamily="34" charset="0"/>
              <a:buChar char="•"/>
            </a:pPr>
            <a:r>
              <a:rPr lang="cs-CZ" baseline="0" dirty="0" smtClean="0"/>
              <a:t>Spustit konkrétní program pomocí plného názvu, čísla volby nebo jména programu. Například zadejte: Údržba dat </a:t>
            </a:r>
            <a:r>
              <a:rPr lang="cs-CZ" baseline="0" dirty="0" err="1" smtClean="0"/>
              <a:t>artiků</a:t>
            </a:r>
            <a:r>
              <a:rPr lang="cs-CZ" baseline="0" dirty="0" smtClean="0"/>
              <a:t> nebo 1.4.1 nebo </a:t>
            </a:r>
            <a:r>
              <a:rPr lang="cs-CZ" baseline="0" dirty="0" err="1" smtClean="0"/>
              <a:t>ppptmt.p</a:t>
            </a:r>
            <a:r>
              <a:rPr lang="cs-CZ" baseline="0" dirty="0" smtClean="0"/>
              <a:t> pro spuštění Údržby dat artiklů.</a:t>
            </a:r>
          </a:p>
          <a:p>
            <a:pPr marL="171450" indent="-171450">
              <a:buFont typeface="Arial" pitchFamily="34" charset="0"/>
              <a:buChar char="•"/>
            </a:pPr>
            <a:r>
              <a:rPr lang="cs-CZ" baseline="0" dirty="0" smtClean="0"/>
              <a:t>Spustit konkrétní program na základě zkratky, definované v poli Název v Údržbě menu. </a:t>
            </a:r>
          </a:p>
          <a:p>
            <a:pPr marL="171450" indent="-171450">
              <a:buFont typeface="Arial" pitchFamily="34" charset="0"/>
              <a:buChar char="•"/>
            </a:pPr>
            <a:r>
              <a:rPr lang="cs-CZ" baseline="0" dirty="0" smtClean="0"/>
              <a:t>Oblast aplikací se chová dynamicky a mění výsledky hledání podle vloženého textu.</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22</a:t>
            </a:fld>
            <a:endParaRPr lang="cs-CZ" dirty="0"/>
          </a:p>
        </p:txBody>
      </p:sp>
    </p:spTree>
    <p:extLst>
      <p:ext uri="{BB962C8B-B14F-4D97-AF65-F5344CB8AC3E}">
        <p14:creationId xmlns:p14="http://schemas.microsoft.com/office/powerpoint/2010/main" val="21174533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Okno Vlastnosti zahrnuje dvě záložky:</a:t>
            </a:r>
            <a:r>
              <a:rPr lang="cs-CZ" baseline="0" dirty="0" smtClean="0"/>
              <a:t> Obecné </a:t>
            </a:r>
            <a:r>
              <a:rPr lang="cs-CZ" baseline="0" smtClean="0"/>
              <a:t>a Program.</a:t>
            </a:r>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23</a:t>
            </a:fld>
            <a:endParaRPr lang="cs-CZ" dirty="0"/>
          </a:p>
        </p:txBody>
      </p:sp>
    </p:spTree>
    <p:extLst>
      <p:ext uri="{BB962C8B-B14F-4D97-AF65-F5344CB8AC3E}">
        <p14:creationId xmlns:p14="http://schemas.microsoft.com/office/powerpoint/2010/main" val="33638847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Obecné:</a:t>
            </a:r>
          </a:p>
          <a:p>
            <a:pPr marL="171450" indent="-171450">
              <a:buFont typeface="Arial" pitchFamily="34" charset="0"/>
              <a:buChar char="•"/>
            </a:pPr>
            <a:r>
              <a:rPr lang="cs-CZ" dirty="0" smtClean="0"/>
              <a:t>URL – QAD </a:t>
            </a:r>
            <a:r>
              <a:rPr lang="cs-CZ" dirty="0" err="1" smtClean="0"/>
              <a:t>shell</a:t>
            </a:r>
            <a:r>
              <a:rPr lang="cs-CZ" dirty="0" smtClean="0"/>
              <a:t> URL pro tento program</a:t>
            </a:r>
          </a:p>
          <a:p>
            <a:pPr marL="171450" indent="-171450">
              <a:buFont typeface="Arial" pitchFamily="34" charset="0"/>
              <a:buChar char="•"/>
            </a:pPr>
            <a:r>
              <a:rPr lang="cs-CZ" dirty="0" smtClean="0"/>
              <a:t>Klíč – číslo volby</a:t>
            </a:r>
            <a:r>
              <a:rPr lang="cs-CZ" baseline="0" dirty="0" smtClean="0"/>
              <a:t> v menu. Například 7.1.1 je Údržba dat zakázek</a:t>
            </a:r>
          </a:p>
          <a:p>
            <a:pPr marL="171450" indent="-171450">
              <a:buFont typeface="Arial" pitchFamily="34" charset="0"/>
              <a:buChar char="•"/>
            </a:pPr>
            <a:r>
              <a:rPr lang="cs-CZ" baseline="0" dirty="0" err="1" smtClean="0"/>
              <a:t>Aliasy</a:t>
            </a:r>
            <a:r>
              <a:rPr lang="cs-CZ" baseline="0" dirty="0" smtClean="0"/>
              <a:t> – číslo a jméno programu. Např. pro Údržba dat zakázek je číslo 7.1.1 a jméno programu </a:t>
            </a:r>
            <a:r>
              <a:rPr lang="cs-CZ" baseline="0" dirty="0" err="1" smtClean="0"/>
              <a:t>sosomt.p</a:t>
            </a:r>
            <a:endParaRPr lang="cs-CZ" baseline="0" dirty="0" smtClean="0"/>
          </a:p>
          <a:p>
            <a:pPr marL="171450" indent="-171450">
              <a:buFont typeface="Arial" pitchFamily="34" charset="0"/>
              <a:buChar char="•"/>
            </a:pPr>
            <a:r>
              <a:rPr lang="cs-CZ" baseline="0" dirty="0" smtClean="0"/>
              <a:t>Nabídka – umístění ve složce menu</a:t>
            </a:r>
          </a:p>
          <a:p>
            <a:pPr marL="0" indent="0">
              <a:buFont typeface="Arial" pitchFamily="34" charset="0"/>
              <a:buNone/>
            </a:pPr>
            <a:r>
              <a:rPr lang="cs-CZ" baseline="0" dirty="0" smtClean="0"/>
              <a:t>Program</a:t>
            </a:r>
          </a:p>
          <a:p>
            <a:pPr marL="171450" indent="-171450">
              <a:buFont typeface="Arial" pitchFamily="34" charset="0"/>
              <a:buChar char="•"/>
            </a:pPr>
            <a:r>
              <a:rPr lang="cs-CZ" baseline="0" dirty="0" smtClean="0"/>
              <a:t>Doména – aktuálně zvolená doména a měna.</a:t>
            </a:r>
          </a:p>
          <a:p>
            <a:pPr marL="171450" indent="-171450">
              <a:buFont typeface="Arial" pitchFamily="34" charset="0"/>
              <a:buChar char="•"/>
            </a:pPr>
            <a:r>
              <a:rPr lang="cs-CZ" baseline="0" dirty="0" smtClean="0"/>
              <a:t>Program – jméno programu pro tuto položku z menu</a:t>
            </a:r>
          </a:p>
          <a:p>
            <a:pPr marL="171450" indent="-171450">
              <a:buFont typeface="Arial" pitchFamily="34" charset="0"/>
              <a:buChar char="•"/>
            </a:pPr>
            <a:r>
              <a:rPr lang="cs-CZ" baseline="0" dirty="0" smtClean="0"/>
              <a:t>Šablona UI – pokud je přiřazena šablona pro konfigurované obrazovky, pak je uvedena zde</a:t>
            </a:r>
          </a:p>
          <a:p>
            <a:pPr marL="171450" indent="-171450">
              <a:buFont typeface="Arial" pitchFamily="34" charset="0"/>
              <a:buChar char="•"/>
            </a:pPr>
            <a:r>
              <a:rPr lang="cs-CZ" baseline="0" dirty="0" smtClean="0"/>
              <a:t>Verse pro stolní počítač – detailní informace o verzi .</a:t>
            </a:r>
            <a:r>
              <a:rPr lang="cs-CZ" baseline="0" dirty="0" err="1" smtClean="0"/>
              <a:t>NETu</a:t>
            </a:r>
            <a:endParaRPr lang="cs-CZ" baseline="0" dirty="0" smtClean="0"/>
          </a:p>
          <a:p>
            <a:pPr marL="171450" indent="-171450">
              <a:buFont typeface="Arial" pitchFamily="34" charset="0"/>
              <a:buChar char="•"/>
            </a:pPr>
            <a:r>
              <a:rPr lang="cs-CZ" baseline="0" dirty="0" smtClean="0"/>
              <a:t>Verze – verze aplikace QAD</a:t>
            </a:r>
          </a:p>
          <a:p>
            <a:pPr marL="171450" indent="-171450">
              <a:buFont typeface="Arial" pitchFamily="34" charset="0"/>
              <a:buChar char="•"/>
            </a:pPr>
            <a:r>
              <a:rPr lang="cs-CZ" baseline="0" dirty="0" smtClean="0"/>
              <a:t>Otevřít pomocí – </a:t>
            </a:r>
            <a:r>
              <a:rPr lang="cs-CZ" baseline="0" dirty="0" err="1" smtClean="0"/>
              <a:t>Parcovní</a:t>
            </a:r>
            <a:r>
              <a:rPr lang="cs-CZ" baseline="0" dirty="0" smtClean="0"/>
              <a:t> plocha nebo Terminál</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24</a:t>
            </a:fld>
            <a:endParaRPr lang="cs-CZ" dirty="0"/>
          </a:p>
        </p:txBody>
      </p:sp>
    </p:spTree>
    <p:extLst>
      <p:ext uri="{BB962C8B-B14F-4D97-AF65-F5344CB8AC3E}">
        <p14:creationId xmlns:p14="http://schemas.microsoft.com/office/powerpoint/2010/main" val="1166570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25</a:t>
            </a:fld>
            <a:endParaRPr lang="cs-CZ" dirty="0"/>
          </a:p>
        </p:txBody>
      </p:sp>
    </p:spTree>
    <p:extLst>
      <p:ext uri="{BB962C8B-B14F-4D97-AF65-F5344CB8AC3E}">
        <p14:creationId xmlns:p14="http://schemas.microsoft.com/office/powerpoint/2010/main" val="9363584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Zde je vidět rozdíl proti terminálovému režimu na předchozím</a:t>
            </a:r>
            <a:r>
              <a:rPr lang="cs-CZ" baseline="0" dirty="0" smtClean="0"/>
              <a:t> </a:t>
            </a:r>
            <a:r>
              <a:rPr lang="cs-CZ" baseline="0" dirty="0" err="1" smtClean="0"/>
              <a:t>slidu</a:t>
            </a:r>
            <a:r>
              <a:rPr lang="cs-CZ" baseline="0" dirty="0" smtClean="0"/>
              <a:t>. </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26</a:t>
            </a:fld>
            <a:endParaRPr lang="cs-CZ" dirty="0"/>
          </a:p>
        </p:txBody>
      </p:sp>
    </p:spTree>
    <p:extLst>
      <p:ext uri="{BB962C8B-B14F-4D97-AF65-F5344CB8AC3E}">
        <p14:creationId xmlns:p14="http://schemas.microsoft.com/office/powerpoint/2010/main" val="24162888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27</a:t>
            </a:fld>
            <a:endParaRPr lang="cs-CZ" dirty="0"/>
          </a:p>
        </p:txBody>
      </p:sp>
    </p:spTree>
    <p:extLst>
      <p:ext uri="{BB962C8B-B14F-4D97-AF65-F5344CB8AC3E}">
        <p14:creationId xmlns:p14="http://schemas.microsoft.com/office/powerpoint/2010/main" val="2430930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S lištou pro přepínání domény vespod obrazovky lze rychle</a:t>
            </a:r>
            <a:r>
              <a:rPr lang="cs-CZ" baseline="0" dirty="0" smtClean="0"/>
              <a:t> </a:t>
            </a:r>
            <a:r>
              <a:rPr lang="cs-CZ" baseline="0" smtClean="0"/>
              <a:t>měnit pracovní doménu.</a:t>
            </a:r>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28</a:t>
            </a:fld>
            <a:endParaRPr lang="cs-CZ" dirty="0"/>
          </a:p>
        </p:txBody>
      </p:sp>
    </p:spTree>
    <p:extLst>
      <p:ext uri="{BB962C8B-B14F-4D97-AF65-F5344CB8AC3E}">
        <p14:creationId xmlns:p14="http://schemas.microsoft.com/office/powerpoint/2010/main" val="1083084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Horizontální a vertikální skupiny záložek. Existují dvě metody seskupení programů na obrazovce. Zvlášť</a:t>
            </a:r>
            <a:r>
              <a:rPr lang="cs-CZ" baseline="0" dirty="0" smtClean="0"/>
              <a:t> dobře to funguje s prohlíženími.</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29</a:t>
            </a:fld>
            <a:endParaRPr lang="cs-CZ" dirty="0"/>
          </a:p>
        </p:txBody>
      </p:sp>
    </p:spTree>
    <p:extLst>
      <p:ext uri="{BB962C8B-B14F-4D97-AF65-F5344CB8AC3E}">
        <p14:creationId xmlns:p14="http://schemas.microsoft.com/office/powerpoint/2010/main" val="1900500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a:t>
            </a:fld>
            <a:endParaRPr lang="cs-CZ" dirty="0"/>
          </a:p>
        </p:txBody>
      </p:sp>
    </p:spTree>
    <p:extLst>
      <p:ext uri="{BB962C8B-B14F-4D97-AF65-F5344CB8AC3E}">
        <p14:creationId xmlns:p14="http://schemas.microsoft.com/office/powerpoint/2010/main" val="481327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Pro</a:t>
            </a:r>
            <a:r>
              <a:rPr lang="cs-CZ" baseline="0" dirty="0" smtClean="0"/>
              <a:t> pohyb po polích můžete použít myš a přesunout kurzor na požadované pole.</a:t>
            </a:r>
          </a:p>
          <a:p>
            <a:r>
              <a:rPr lang="cs-CZ" baseline="0" dirty="0" smtClean="0"/>
              <a:t>Jestliže program spustíte v režimu Pracovní plocha, je zobrazena navigační lišta a tak následně ukazuje, ve kterém rámci se právě nacházíte. Například navigační lišta pro Údržbu dat zakázek obsahuje tyto části nákupní objednávky: Záhlaví, Detaily, Daňové informace, Dopravní data, atd.</a:t>
            </a:r>
          </a:p>
          <a:p>
            <a:r>
              <a:rPr lang="cs-CZ" baseline="0" dirty="0" smtClean="0"/>
              <a:t>Volba Lišta navigace obrazovky v Nástrojích – Možnostech definuje, zda má být navigační lišta zobrazena.</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30</a:t>
            </a:fld>
            <a:endParaRPr lang="cs-CZ" dirty="0"/>
          </a:p>
        </p:txBody>
      </p:sp>
    </p:spTree>
    <p:extLst>
      <p:ext uri="{BB962C8B-B14F-4D97-AF65-F5344CB8AC3E}">
        <p14:creationId xmlns:p14="http://schemas.microsoft.com/office/powerpoint/2010/main" val="42309086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Vedle mnoha polí je zobrazená malá lupa. Ta znamená, že je s tímto polem svázána nápověda</a:t>
            </a:r>
            <a:r>
              <a:rPr lang="cs-CZ" baseline="0" dirty="0" smtClean="0"/>
              <a:t> pole. Klikněte na tuto ikonu nebo použijte klávesovou zkratku </a:t>
            </a:r>
            <a:r>
              <a:rPr lang="cs-CZ" baseline="0" dirty="0" err="1" smtClean="0"/>
              <a:t>Alt+L</a:t>
            </a:r>
            <a:r>
              <a:rPr lang="cs-CZ" baseline="0" dirty="0" smtClean="0"/>
              <a:t> pro zobrazení prohlížení. Toto pak zobrazí seznam povolených hodnot pro toto pole.</a:t>
            </a:r>
          </a:p>
          <a:p>
            <a:r>
              <a:rPr lang="cs-CZ" baseline="0" dirty="0" smtClean="0"/>
              <a:t>Pro datumová pole nebo pole s kontrolou na zobecněné kódy se zobrazí ikona rozbalovacího menu.</a:t>
            </a:r>
            <a:r>
              <a:rPr lang="cs-CZ" dirty="0" smtClean="0"/>
              <a:t> </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31</a:t>
            </a:fld>
            <a:endParaRPr lang="cs-CZ" dirty="0"/>
          </a:p>
        </p:txBody>
      </p:sp>
    </p:spTree>
    <p:extLst>
      <p:ext uri="{BB962C8B-B14F-4D97-AF65-F5344CB8AC3E}">
        <p14:creationId xmlns:p14="http://schemas.microsoft.com/office/powerpoint/2010/main" val="27641594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Procesní mapa nebo mapy jsou grafické modely propojené na programy,</a:t>
            </a:r>
            <a:r>
              <a:rPr lang="cs-CZ" baseline="0" dirty="0" smtClean="0"/>
              <a:t> prohlížení a další procesní mapy.</a:t>
            </a:r>
          </a:p>
          <a:p>
            <a:r>
              <a:rPr lang="cs-CZ" baseline="0" dirty="0" smtClean="0"/>
              <a:t>Uzel v procesní mapě poskytuje </a:t>
            </a:r>
            <a:r>
              <a:rPr lang="cs-CZ" baseline="0" dirty="0" err="1" smtClean="0"/>
              <a:t>proklikání</a:t>
            </a:r>
            <a:r>
              <a:rPr lang="cs-CZ" baseline="0" dirty="0" smtClean="0"/>
              <a:t> se na jednotlivé programy uvnitř toku procesu.</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32</a:t>
            </a:fld>
            <a:endParaRPr lang="cs-CZ" dirty="0"/>
          </a:p>
        </p:txBody>
      </p:sp>
    </p:spTree>
    <p:extLst>
      <p:ext uri="{BB962C8B-B14F-4D97-AF65-F5344CB8AC3E}">
        <p14:creationId xmlns:p14="http://schemas.microsoft.com/office/powerpoint/2010/main" val="41035832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Procesy jsou vytvořeny ze dvou</a:t>
            </a:r>
            <a:r>
              <a:rPr lang="cs-CZ" baseline="0" dirty="0" smtClean="0"/>
              <a:t> základních součástí:</a:t>
            </a:r>
          </a:p>
          <a:p>
            <a:pPr marL="171450" indent="-171450">
              <a:buFont typeface="Arial" pitchFamily="34" charset="0"/>
              <a:buChar char="•"/>
            </a:pPr>
            <a:r>
              <a:rPr lang="cs-CZ" baseline="0" dirty="0" smtClean="0"/>
              <a:t>Uzly, které jsou tvořeny různými tvary a typicky znamenají krok v procesu</a:t>
            </a:r>
          </a:p>
          <a:p>
            <a:pPr marL="171450" indent="-171450">
              <a:buFont typeface="Arial" pitchFamily="34" charset="0"/>
              <a:buChar char="•"/>
            </a:pPr>
            <a:r>
              <a:rPr lang="cs-CZ" baseline="0" dirty="0" smtClean="0"/>
              <a:t>Spojkami, čárami se šipkami, které znamenají směr pohybu v procesu</a:t>
            </a:r>
          </a:p>
          <a:p>
            <a:pPr marL="0" indent="0">
              <a:buFont typeface="Arial" pitchFamily="34" charset="0"/>
              <a:buNone/>
            </a:pPr>
            <a:r>
              <a:rPr lang="cs-CZ" baseline="0" dirty="0" smtClean="0"/>
              <a:t>Do procesu se můžete zanořovat pomocí uzlů a pro návrat zpět na předchozí úroveň můžete použít aktivní nadpisy v horní části obrazovky.</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33</a:t>
            </a:fld>
            <a:endParaRPr lang="cs-CZ" dirty="0"/>
          </a:p>
        </p:txBody>
      </p:sp>
    </p:spTree>
    <p:extLst>
      <p:ext uri="{BB962C8B-B14F-4D97-AF65-F5344CB8AC3E}">
        <p14:creationId xmlns:p14="http://schemas.microsoft.com/office/powerpoint/2010/main" val="30999705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34</a:t>
            </a:fld>
            <a:endParaRPr lang="cs-CZ" dirty="0"/>
          </a:p>
        </p:txBody>
      </p:sp>
    </p:spTree>
    <p:extLst>
      <p:ext uri="{BB962C8B-B14F-4D97-AF65-F5344CB8AC3E}">
        <p14:creationId xmlns:p14="http://schemas.microsoft.com/office/powerpoint/2010/main" val="4509044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35</a:t>
            </a:fld>
            <a:endParaRPr lang="cs-CZ" dirty="0"/>
          </a:p>
        </p:txBody>
      </p:sp>
    </p:spTree>
    <p:extLst>
      <p:ext uri="{BB962C8B-B14F-4D97-AF65-F5344CB8AC3E}">
        <p14:creationId xmlns:p14="http://schemas.microsoft.com/office/powerpoint/2010/main" val="27012685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36</a:t>
            </a:fld>
            <a:endParaRPr lang="cs-CZ" dirty="0"/>
          </a:p>
        </p:txBody>
      </p:sp>
    </p:spTree>
    <p:extLst>
      <p:ext uri="{BB962C8B-B14F-4D97-AF65-F5344CB8AC3E}">
        <p14:creationId xmlns:p14="http://schemas.microsoft.com/office/powerpoint/2010/main" val="10049778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37</a:t>
            </a:fld>
            <a:endParaRPr lang="cs-CZ" dirty="0"/>
          </a:p>
        </p:txBody>
      </p:sp>
    </p:spTree>
    <p:extLst>
      <p:ext uri="{BB962C8B-B14F-4D97-AF65-F5344CB8AC3E}">
        <p14:creationId xmlns:p14="http://schemas.microsoft.com/office/powerpoint/2010/main" val="12660107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38</a:t>
            </a:fld>
            <a:endParaRPr lang="cs-CZ" dirty="0"/>
          </a:p>
        </p:txBody>
      </p:sp>
    </p:spTree>
    <p:extLst>
      <p:ext uri="{BB962C8B-B14F-4D97-AF65-F5344CB8AC3E}">
        <p14:creationId xmlns:p14="http://schemas.microsoft.com/office/powerpoint/2010/main" val="28949447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39</a:t>
            </a:fld>
            <a:endParaRPr lang="cs-CZ" dirty="0"/>
          </a:p>
        </p:txBody>
      </p:sp>
    </p:spTree>
    <p:extLst>
      <p:ext uri="{BB962C8B-B14F-4D97-AF65-F5344CB8AC3E}">
        <p14:creationId xmlns:p14="http://schemas.microsoft.com/office/powerpoint/2010/main" val="1083434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a:t>
            </a:fld>
            <a:endParaRPr lang="cs-CZ" dirty="0"/>
          </a:p>
        </p:txBody>
      </p:sp>
    </p:spTree>
    <p:extLst>
      <p:ext uri="{BB962C8B-B14F-4D97-AF65-F5344CB8AC3E}">
        <p14:creationId xmlns:p14="http://schemas.microsoft.com/office/powerpoint/2010/main" val="3670612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40</a:t>
            </a:fld>
            <a:endParaRPr lang="cs-CZ" dirty="0"/>
          </a:p>
        </p:txBody>
      </p:sp>
    </p:spTree>
    <p:extLst>
      <p:ext uri="{BB962C8B-B14F-4D97-AF65-F5344CB8AC3E}">
        <p14:creationId xmlns:p14="http://schemas.microsoft.com/office/powerpoint/2010/main" val="19011270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Nápověda</a:t>
            </a:r>
          </a:p>
          <a:p>
            <a:pPr marL="171450" indent="-171450">
              <a:buFont typeface="Arial" pitchFamily="34" charset="0"/>
              <a:buChar char="•"/>
            </a:pPr>
            <a:r>
              <a:rPr lang="cs-CZ" dirty="0" smtClean="0"/>
              <a:t>Po prvním stlačení klávesy F2 se spustí prohlížení jako nápověda pole. Pokud toto není nastaveno, zobrazí</a:t>
            </a:r>
            <a:r>
              <a:rPr lang="cs-CZ" baseline="0" dirty="0" smtClean="0"/>
              <a:t> se hned textová nápověda. Použijte vyhledávací prohlížení pro nalezení požadované hodnoty pro konkrétní pole. Pro pohyb po seznamu hodnot můžete použít šipky nahoru a dolů.</a:t>
            </a:r>
          </a:p>
          <a:p>
            <a:pPr marL="171450" indent="-171450">
              <a:buFont typeface="Arial" pitchFamily="34" charset="0"/>
              <a:buChar char="•"/>
            </a:pPr>
            <a:r>
              <a:rPr lang="cs-CZ" baseline="0" dirty="0" smtClean="0"/>
              <a:t>Znovu stiskněte F2 pro zobrazení nápovědy pole. Tato popisuje konkrétní pole a jak jej používat v programu. Nápověda je k dispozici pro pole, které se nejčastěji používají pro vstupy dat. Nápověda není k dispozici pro pole, které se pouze zobrazují.</a:t>
            </a:r>
          </a:p>
          <a:p>
            <a:pPr marL="171450" indent="-171450">
              <a:buFont typeface="Arial" pitchFamily="34" charset="0"/>
              <a:buChar char="•"/>
            </a:pPr>
            <a:r>
              <a:rPr lang="cs-CZ" baseline="0" dirty="0" smtClean="0"/>
              <a:t>Znovu stiskněte F2 pro zobrazení nápovědy procedury. Tato popisuje program a jak je používat. Nápověda procedury není většinou k dispozici pro přehledy, dotazy, prohlížení a řídící soubory.</a:t>
            </a:r>
          </a:p>
          <a:p>
            <a:pPr marL="0" indent="0">
              <a:buFont typeface="Arial" pitchFamily="34" charset="0"/>
              <a:buNone/>
            </a:pPr>
            <a:endParaRPr lang="cs-CZ" baseline="0" dirty="0" smtClean="0"/>
          </a:p>
          <a:p>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41</a:t>
            </a:fld>
            <a:endParaRPr lang="cs-CZ" dirty="0"/>
          </a:p>
        </p:txBody>
      </p:sp>
    </p:spTree>
    <p:extLst>
      <p:ext uri="{BB962C8B-B14F-4D97-AF65-F5344CB8AC3E}">
        <p14:creationId xmlns:p14="http://schemas.microsoft.com/office/powerpoint/2010/main" val="1761376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Nápověda</a:t>
            </a:r>
          </a:p>
          <a:p>
            <a:pPr marL="171450" indent="-171450">
              <a:buFont typeface="Arial" pitchFamily="34" charset="0"/>
              <a:buChar char="•"/>
            </a:pPr>
            <a:r>
              <a:rPr lang="cs-CZ" dirty="0" smtClean="0"/>
              <a:t>Hledat – otevře se okno pro hledání. Výsledky</a:t>
            </a:r>
            <a:r>
              <a:rPr lang="cs-CZ" baseline="0" dirty="0" smtClean="0"/>
              <a:t> jsou dostupné pouze pro anglický jazyk.</a:t>
            </a:r>
          </a:p>
          <a:p>
            <a:pPr marL="171450" indent="-171450">
              <a:buFont typeface="Arial" pitchFamily="34" charset="0"/>
              <a:buChar char="•"/>
            </a:pPr>
            <a:r>
              <a:rPr lang="cs-CZ" baseline="0" dirty="0" smtClean="0"/>
              <a:t>Nápověda aplikace – tato volba je k dispozici, pokud je kurzor v programu v režimu pracovní plochy. Když vyberete Nápovědu aplikace, zobrazí se Nápověda procedury nebo pole.</a:t>
            </a:r>
          </a:p>
          <a:p>
            <a:pPr marL="171450" indent="-171450">
              <a:buFont typeface="Arial" pitchFamily="34" charset="0"/>
              <a:buChar char="•"/>
            </a:pPr>
            <a:r>
              <a:rPr lang="cs-CZ" baseline="0" dirty="0" smtClean="0"/>
              <a:t>Zobrazit nastavení – otevře okno, které zobrazí mnoho parametrů prostředí .NET, které zde ale nelze měnit.</a:t>
            </a:r>
          </a:p>
          <a:p>
            <a:pPr marL="171450" indent="-171450">
              <a:buFont typeface="Arial" pitchFamily="34" charset="0"/>
              <a:buChar char="•"/>
            </a:pPr>
            <a:r>
              <a:rPr lang="cs-CZ" baseline="0" dirty="0" smtClean="0"/>
              <a:t>O aplikaci – zobrazí informace o verzi .NET UI a dalších parametrech a také umožní zobrazit aplikační log.</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42</a:t>
            </a:fld>
            <a:endParaRPr lang="cs-CZ" dirty="0"/>
          </a:p>
        </p:txBody>
      </p:sp>
    </p:spTree>
    <p:extLst>
      <p:ext uri="{BB962C8B-B14F-4D97-AF65-F5344CB8AC3E}">
        <p14:creationId xmlns:p14="http://schemas.microsoft.com/office/powerpoint/2010/main" val="142897324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Stlačte</a:t>
            </a:r>
            <a:r>
              <a:rPr lang="cs-CZ" baseline="0" dirty="0" smtClean="0"/>
              <a:t> F1 nebo zvolte Nápověda – Nápověda aplikace a bude zobrazena nápověda pole spolu s nápovědou procedury.</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43</a:t>
            </a:fld>
            <a:endParaRPr lang="cs-CZ" dirty="0"/>
          </a:p>
        </p:txBody>
      </p:sp>
    </p:spTree>
    <p:extLst>
      <p:ext uri="{BB962C8B-B14F-4D97-AF65-F5344CB8AC3E}">
        <p14:creationId xmlns:p14="http://schemas.microsoft.com/office/powerpoint/2010/main" val="25959685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Funkce </a:t>
            </a:r>
            <a:r>
              <a:rPr lang="cs-CZ" dirty="0" err="1" smtClean="0"/>
              <a:t>Guide</a:t>
            </a:r>
            <a:r>
              <a:rPr lang="cs-CZ" dirty="0" smtClean="0"/>
              <a:t> </a:t>
            </a:r>
            <a:r>
              <a:rPr lang="cs-CZ" dirty="0" err="1" smtClean="0"/>
              <a:t>Me</a:t>
            </a:r>
            <a:r>
              <a:rPr lang="cs-CZ" dirty="0" smtClean="0"/>
              <a:t> zobrazuje</a:t>
            </a:r>
            <a:r>
              <a:rPr lang="cs-CZ" baseline="0" dirty="0" smtClean="0"/>
              <a:t> okamžitou nápovědu pole, jakmile umístíme kurzor nad popis pole.</a:t>
            </a:r>
          </a:p>
          <a:p>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44</a:t>
            </a:fld>
            <a:endParaRPr lang="cs-CZ" dirty="0"/>
          </a:p>
        </p:txBody>
      </p:sp>
    </p:spTree>
    <p:extLst>
      <p:ext uri="{BB962C8B-B14F-4D97-AF65-F5344CB8AC3E}">
        <p14:creationId xmlns:p14="http://schemas.microsoft.com/office/powerpoint/2010/main" val="16630576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QAD</a:t>
            </a:r>
            <a:r>
              <a:rPr lang="cs-CZ" baseline="0" dirty="0" smtClean="0"/>
              <a:t> </a:t>
            </a:r>
            <a:r>
              <a:rPr lang="cs-CZ" baseline="0" dirty="0" err="1" smtClean="0"/>
              <a:t>Assist</a:t>
            </a:r>
            <a:r>
              <a:rPr lang="cs-CZ" baseline="0" dirty="0" smtClean="0"/>
              <a:t> okno poskytuje online nápovědu pro .NET UI klienta. Nahrazuje předchozí nápovědy a je </a:t>
            </a:r>
            <a:r>
              <a:rPr lang="cs-CZ" baseline="0" dirty="0" err="1" smtClean="0"/>
              <a:t>prohledávatelným</a:t>
            </a:r>
            <a:r>
              <a:rPr lang="cs-CZ" baseline="0" dirty="0" smtClean="0"/>
              <a:t> HTML rozhraním. Dovoluje prohledávat Nápovědu pole, procedury, uživatelské příručky a procesní mapy.</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45</a:t>
            </a:fld>
            <a:endParaRPr lang="cs-CZ" dirty="0"/>
          </a:p>
        </p:txBody>
      </p:sp>
    </p:spTree>
    <p:extLst>
      <p:ext uri="{BB962C8B-B14F-4D97-AF65-F5344CB8AC3E}">
        <p14:creationId xmlns:p14="http://schemas.microsoft.com/office/powerpoint/2010/main" val="20360107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Jednoduché výrazy a spojení slov</a:t>
            </a:r>
          </a:p>
          <a:p>
            <a:r>
              <a:rPr lang="cs-CZ" dirty="0" smtClean="0"/>
              <a:t>Můžete hledat jednoduchá slova (jako ‚Test‘)</a:t>
            </a:r>
            <a:r>
              <a:rPr lang="cs-CZ" baseline="0" dirty="0" smtClean="0"/>
              <a:t>, spojení slov (jako ‚Pracovní příkazy‘) nebo komplexní výrazy s použitím operátorů (jako ‚test AND </a:t>
            </a:r>
            <a:r>
              <a:rPr lang="cs-CZ" baseline="0" dirty="0" err="1" smtClean="0"/>
              <a:t>system</a:t>
            </a:r>
            <a:r>
              <a:rPr lang="cs-CZ" baseline="0" dirty="0" smtClean="0"/>
              <a:t>‘). podporované jsou tyto operátory: AND, +, OR, NOT, -</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46</a:t>
            </a:fld>
            <a:endParaRPr lang="cs-CZ" dirty="0"/>
          </a:p>
        </p:txBody>
      </p:sp>
    </p:spTree>
    <p:extLst>
      <p:ext uri="{BB962C8B-B14F-4D97-AF65-F5344CB8AC3E}">
        <p14:creationId xmlns:p14="http://schemas.microsoft.com/office/powerpoint/2010/main" val="30088107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47</a:t>
            </a:fld>
            <a:endParaRPr lang="cs-CZ" dirty="0"/>
          </a:p>
        </p:txBody>
      </p:sp>
    </p:spTree>
    <p:extLst>
      <p:ext uri="{BB962C8B-B14F-4D97-AF65-F5344CB8AC3E}">
        <p14:creationId xmlns:p14="http://schemas.microsoft.com/office/powerpoint/2010/main" val="14601430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48</a:t>
            </a:fld>
            <a:endParaRPr lang="cs-CZ" dirty="0"/>
          </a:p>
        </p:txBody>
      </p:sp>
    </p:spTree>
    <p:extLst>
      <p:ext uri="{BB962C8B-B14F-4D97-AF65-F5344CB8AC3E}">
        <p14:creationId xmlns:p14="http://schemas.microsoft.com/office/powerpoint/2010/main" val="20018275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49</a:t>
            </a:fld>
            <a:endParaRPr lang="cs-CZ" dirty="0"/>
          </a:p>
        </p:txBody>
      </p:sp>
    </p:spTree>
    <p:extLst>
      <p:ext uri="{BB962C8B-B14F-4D97-AF65-F5344CB8AC3E}">
        <p14:creationId xmlns:p14="http://schemas.microsoft.com/office/powerpoint/2010/main" val="4270029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Na rozdíl od QAD. NET uživatelského rozhraní, znakové uživatelské rozhraní zcela závisí na vstupech</a:t>
            </a:r>
            <a:r>
              <a:rPr lang="cs-CZ" baseline="0" dirty="0" smtClean="0"/>
              <a:t> </a:t>
            </a:r>
            <a:r>
              <a:rPr lang="cs-CZ" dirty="0" smtClean="0"/>
              <a:t>z klávesnice. Protože se nejedná o grafické uživatelské rozhraní, je veškerá</a:t>
            </a:r>
            <a:r>
              <a:rPr lang="cs-CZ" baseline="0" dirty="0" smtClean="0"/>
              <a:t> </a:t>
            </a:r>
            <a:r>
              <a:rPr lang="cs-CZ" dirty="0" smtClean="0"/>
              <a:t>navigaci založena na:</a:t>
            </a:r>
          </a:p>
          <a:p>
            <a:pPr marL="171450" indent="-171450">
              <a:buFont typeface="Arial" pitchFamily="34" charset="0"/>
              <a:buChar char="•"/>
            </a:pPr>
            <a:r>
              <a:rPr lang="cs-CZ" dirty="0" smtClean="0"/>
              <a:t>Příkazové</a:t>
            </a:r>
            <a:r>
              <a:rPr lang="cs-CZ" baseline="0" dirty="0" smtClean="0"/>
              <a:t> řádce pro spouštění programů</a:t>
            </a:r>
          </a:p>
          <a:p>
            <a:pPr marL="171450" indent="-171450">
              <a:buFont typeface="Arial" pitchFamily="34" charset="0"/>
              <a:buChar char="•"/>
            </a:pPr>
            <a:r>
              <a:rPr lang="cs-CZ" baseline="0" dirty="0" smtClean="0"/>
              <a:t>Kombinaci kláves pro vykonání akce uvnitř programů</a:t>
            </a:r>
          </a:p>
          <a:p>
            <a:pPr marL="171450" indent="-171450">
              <a:buFont typeface="Arial" pitchFamily="34" charset="0"/>
              <a:buChar char="•"/>
            </a:pPr>
            <a:r>
              <a:rPr lang="cs-CZ" baseline="0" dirty="0" smtClean="0"/>
              <a:t>Navigaci bez použití myši</a:t>
            </a:r>
          </a:p>
          <a:p>
            <a:pPr marL="0" indent="0">
              <a:buFont typeface="Arial" pitchFamily="34" charset="0"/>
              <a:buNone/>
            </a:pP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a:t>
            </a:fld>
            <a:endParaRPr lang="cs-CZ" dirty="0"/>
          </a:p>
        </p:txBody>
      </p:sp>
    </p:spTree>
    <p:extLst>
      <p:ext uri="{BB962C8B-B14F-4D97-AF65-F5344CB8AC3E}">
        <p14:creationId xmlns:p14="http://schemas.microsoft.com/office/powerpoint/2010/main" val="351512151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50</a:t>
            </a:fld>
            <a:endParaRPr lang="cs-CZ" dirty="0"/>
          </a:p>
        </p:txBody>
      </p:sp>
    </p:spTree>
    <p:extLst>
      <p:ext uri="{BB962C8B-B14F-4D97-AF65-F5344CB8AC3E}">
        <p14:creationId xmlns:p14="http://schemas.microsoft.com/office/powerpoint/2010/main" val="22555380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51</a:t>
            </a:fld>
            <a:endParaRPr lang="cs-CZ" dirty="0"/>
          </a:p>
        </p:txBody>
      </p:sp>
    </p:spTree>
    <p:extLst>
      <p:ext uri="{BB962C8B-B14F-4D97-AF65-F5344CB8AC3E}">
        <p14:creationId xmlns:p14="http://schemas.microsoft.com/office/powerpoint/2010/main" val="17414643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52</a:t>
            </a:fld>
            <a:endParaRPr lang="cs-CZ" dirty="0"/>
          </a:p>
        </p:txBody>
      </p:sp>
    </p:spTree>
    <p:extLst>
      <p:ext uri="{BB962C8B-B14F-4D97-AF65-F5344CB8AC3E}">
        <p14:creationId xmlns:p14="http://schemas.microsoft.com/office/powerpoint/2010/main" val="78435536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53</a:t>
            </a:fld>
            <a:endParaRPr lang="cs-CZ" dirty="0"/>
          </a:p>
        </p:txBody>
      </p:sp>
    </p:spTree>
    <p:extLst>
      <p:ext uri="{BB962C8B-B14F-4D97-AF65-F5344CB8AC3E}">
        <p14:creationId xmlns:p14="http://schemas.microsoft.com/office/powerpoint/2010/main" val="20477591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Údržba artiklů a Údržba dat zakázek jsou příklady</a:t>
            </a:r>
            <a:r>
              <a:rPr lang="cs-CZ" baseline="0" dirty="0" smtClean="0"/>
              <a:t> údržbových programů, které aktualizují databázi hned, jakmile jsou data vložena a potvrzena.</a:t>
            </a:r>
          </a:p>
          <a:p>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54</a:t>
            </a:fld>
            <a:endParaRPr lang="cs-CZ" dirty="0"/>
          </a:p>
        </p:txBody>
      </p:sp>
    </p:spTree>
    <p:extLst>
      <p:ext uri="{BB962C8B-B14F-4D97-AF65-F5344CB8AC3E}">
        <p14:creationId xmlns:p14="http://schemas.microsoft.com/office/powerpoint/2010/main" val="9301694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Dotazy a přehledy získávají data z databáze.</a:t>
            </a:r>
            <a:r>
              <a:rPr lang="cs-CZ" baseline="0" dirty="0" smtClean="0"/>
              <a:t> </a:t>
            </a:r>
          </a:p>
          <a:p>
            <a:r>
              <a:rPr lang="cs-CZ" baseline="0" dirty="0" smtClean="0"/>
              <a:t>Dotazy jsou primárně používány pro zodpovězení konkrétních dotazů. </a:t>
            </a:r>
          </a:p>
          <a:p>
            <a:r>
              <a:rPr lang="cs-CZ" baseline="0" dirty="0" smtClean="0"/>
              <a:t>Přehledy jsou většinou používány pro nějaký rozsah dat. Můžete vybrat data vložení určitého rozsahu jako čísla artiklu nebo datum. </a:t>
            </a:r>
          </a:p>
          <a:p>
            <a:endParaRPr lang="cs-CZ" baseline="0" dirty="0" smtClean="0"/>
          </a:p>
          <a:p>
            <a:r>
              <a:rPr lang="cs-CZ" baseline="0" dirty="0" smtClean="0"/>
              <a:t>Typicky jsou dotazy zobrazovány online a přehledy jsou ukládány do souboru nebo tištěny na tiskárně. Lze to samozřejmě dělat i naopak. </a:t>
            </a:r>
          </a:p>
          <a:p>
            <a:r>
              <a:rPr lang="cs-CZ" baseline="0" dirty="0" smtClean="0"/>
              <a:t>Jsou k dispozici také další možnosti výstupu jako např. e-mail.</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55</a:t>
            </a:fld>
            <a:endParaRPr lang="cs-CZ" dirty="0"/>
          </a:p>
        </p:txBody>
      </p:sp>
    </p:spTree>
    <p:extLst>
      <p:ext uri="{BB962C8B-B14F-4D97-AF65-F5344CB8AC3E}">
        <p14:creationId xmlns:p14="http://schemas.microsoft.com/office/powerpoint/2010/main" val="26285544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Transakční programy řídí a zaznamenávají činnosti, týkající se obchodních dokumentů jako zakázky</a:t>
            </a:r>
            <a:r>
              <a:rPr lang="cs-CZ" baseline="0" dirty="0" smtClean="0"/>
              <a:t> a faktury.</a:t>
            </a:r>
          </a:p>
          <a:p>
            <a:r>
              <a:rPr lang="cs-CZ" baseline="0" dirty="0" smtClean="0"/>
              <a:t>Nejvíce dat v databázi jsou transakční data. Každý den přichází zakázky, odcházejí nákupní objednávky a jsou vytvářeny pracovní příkazy. </a:t>
            </a:r>
          </a:p>
          <a:p>
            <a:r>
              <a:rPr lang="cs-CZ" baseline="0" dirty="0" smtClean="0"/>
              <a:t>Tyto události ústí do transakcí, které jsou ukládány v transakčních tabulkách. Na rozdíl od řídících programů, transakční tabulky jsou neustále aktualizovány uživateli systému.</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56</a:t>
            </a:fld>
            <a:endParaRPr lang="cs-CZ" dirty="0"/>
          </a:p>
        </p:txBody>
      </p:sp>
    </p:spTree>
    <p:extLst>
      <p:ext uri="{BB962C8B-B14F-4D97-AF65-F5344CB8AC3E}">
        <p14:creationId xmlns:p14="http://schemas.microsoft.com/office/powerpoint/2010/main" val="37539967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Řídící data</a:t>
            </a:r>
          </a:p>
          <a:p>
            <a:r>
              <a:rPr lang="cs-CZ" dirty="0" smtClean="0"/>
              <a:t>Když nasazujete modul, vkládáte do systému data, které systém později použije</a:t>
            </a:r>
            <a:r>
              <a:rPr lang="cs-CZ" baseline="0" dirty="0" smtClean="0"/>
              <a:t> pro nastavení způsobu, jak bude komunikovat s uživatelem a databází. tato data jsou uložena  v řídících souborech. Řídící soubory vám umožní přizpůsobit systém vašemu prostředí. Data a nastavení v těchto souborech určují, jak jsou konkrétní programy zobrazeny, přiřazují čísla transakcím, účty transakcím, atd.</a:t>
            </a:r>
          </a:p>
          <a:p>
            <a:r>
              <a:rPr lang="cs-CZ" baseline="0" dirty="0" smtClean="0"/>
              <a:t>Pokud můžete řídit výrobní funkci více způsoby, řídící soubory vám umožní nastavit priority. </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57</a:t>
            </a:fld>
            <a:endParaRPr lang="cs-CZ" dirty="0"/>
          </a:p>
        </p:txBody>
      </p:sp>
    </p:spTree>
    <p:extLst>
      <p:ext uri="{BB962C8B-B14F-4D97-AF65-F5344CB8AC3E}">
        <p14:creationId xmlns:p14="http://schemas.microsoft.com/office/powerpoint/2010/main" val="14879324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Menu Přejít na zobrazí možnost Přidat spojení. Použijte odkaz Přidat spojení pro vytvoření odkazu na jiný program s</a:t>
            </a:r>
            <a:r>
              <a:rPr lang="cs-CZ" baseline="0" dirty="0" smtClean="0"/>
              <a:t> použitím Údržba nástrojů uživatele (36.20.4).</a:t>
            </a:r>
          </a:p>
          <a:p>
            <a:r>
              <a:rPr lang="cs-CZ" baseline="0" dirty="0" smtClean="0"/>
              <a:t>Odkazy jsou zobrazeny v </a:t>
            </a:r>
            <a:r>
              <a:rPr lang="cs-CZ" baseline="0" smtClean="0"/>
              <a:t>menu Přejít na.</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58</a:t>
            </a:fld>
            <a:endParaRPr lang="cs-CZ" dirty="0"/>
          </a:p>
        </p:txBody>
      </p:sp>
    </p:spTree>
    <p:extLst>
      <p:ext uri="{BB962C8B-B14F-4D97-AF65-F5344CB8AC3E}">
        <p14:creationId xmlns:p14="http://schemas.microsoft.com/office/powerpoint/2010/main" val="7697978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QAD .NET UI v sobě zahrnuje možnost poslat ostatním uživatelům QAD zprávu nebo informaci typu </a:t>
            </a:r>
            <a:r>
              <a:rPr lang="cs-CZ" dirty="0" err="1" smtClean="0"/>
              <a:t>workflow</a:t>
            </a:r>
            <a:r>
              <a:rPr lang="cs-CZ" dirty="0" smtClean="0"/>
              <a:t>. Když používáte programy, prohlížení, dotazy a mapy procesů, vidíte menu Zprávy vlevo dole v oblasti hlavního menu. Můžete také poslat pomocí</a:t>
            </a:r>
            <a:r>
              <a:rPr lang="cs-CZ" baseline="0" dirty="0" smtClean="0"/>
              <a:t> e-mailu zprávu, která přes </a:t>
            </a:r>
            <a:r>
              <a:rPr lang="cs-CZ" baseline="0" dirty="0" err="1" smtClean="0"/>
              <a:t>workflow</a:t>
            </a:r>
            <a:r>
              <a:rPr lang="cs-CZ" baseline="0" dirty="0" smtClean="0"/>
              <a:t> obsahuje odkaz na program nebo prohlížení a to použitím Akce-</a:t>
            </a:r>
            <a:r>
              <a:rPr lang="cs-CZ" baseline="0" dirty="0" err="1" smtClean="0"/>
              <a:t>Workflow</a:t>
            </a:r>
            <a:r>
              <a:rPr lang="cs-CZ" baseline="0" dirty="0" smtClean="0"/>
              <a:t> přímo z výchozího programu.</a:t>
            </a:r>
          </a:p>
          <a:p>
            <a:endParaRPr lang="cs-CZ" baseline="0" dirty="0" smtClean="0"/>
          </a:p>
          <a:p>
            <a:r>
              <a:rPr lang="cs-CZ" baseline="0" dirty="0" smtClean="0"/>
              <a:t>Pro poslání zprávy</a:t>
            </a:r>
          </a:p>
          <a:p>
            <a:pPr marL="171450" indent="-171450">
              <a:buFont typeface="Arial" pitchFamily="34" charset="0"/>
              <a:buChar char="•"/>
            </a:pPr>
            <a:r>
              <a:rPr lang="cs-CZ" baseline="0" dirty="0" smtClean="0"/>
              <a:t>Klikněte na tlačítko Nová (zpráva)</a:t>
            </a:r>
          </a:p>
          <a:p>
            <a:pPr marL="171450" indent="-171450">
              <a:buFont typeface="Arial" pitchFamily="34" charset="0"/>
              <a:buChar char="•"/>
            </a:pPr>
            <a:r>
              <a:rPr lang="cs-CZ" baseline="0" dirty="0" smtClean="0"/>
              <a:t>Do pole Komu vložte QAD uživatelské jméno/jména příjemců. Můžete také použít skupiny v QAD</a:t>
            </a:r>
          </a:p>
          <a:p>
            <a:pPr marL="171450" indent="-171450">
              <a:buFont typeface="Arial" pitchFamily="34" charset="0"/>
              <a:buChar char="•"/>
            </a:pPr>
            <a:r>
              <a:rPr lang="cs-CZ" baseline="0" dirty="0" smtClean="0"/>
              <a:t>Do pole předmět vložte příslušný předmět zprávy</a:t>
            </a:r>
          </a:p>
          <a:p>
            <a:pPr marL="171450" indent="-171450">
              <a:buFont typeface="Arial" pitchFamily="34" charset="0"/>
              <a:buChar char="•"/>
            </a:pPr>
            <a:r>
              <a:rPr lang="cs-CZ" baseline="0" dirty="0" smtClean="0"/>
              <a:t>Do oblasti Těla zprávy vložte vlastní zprávu</a:t>
            </a:r>
          </a:p>
          <a:p>
            <a:pPr marL="171450" indent="-171450">
              <a:buFont typeface="Arial" pitchFamily="34" charset="0"/>
              <a:buChar char="•"/>
            </a:pPr>
            <a:r>
              <a:rPr lang="cs-CZ" baseline="0" dirty="0" smtClean="0"/>
              <a:t>Klikněte na tlačítko Odeslat pro poslání zprávy</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59</a:t>
            </a:fld>
            <a:endParaRPr lang="cs-CZ" dirty="0"/>
          </a:p>
        </p:txBody>
      </p:sp>
    </p:spTree>
    <p:extLst>
      <p:ext uri="{BB962C8B-B14F-4D97-AF65-F5344CB8AC3E}">
        <p14:creationId xmlns:p14="http://schemas.microsoft.com/office/powerpoint/2010/main" val="126379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V uživatelském rozhraní</a:t>
            </a:r>
            <a:r>
              <a:rPr lang="cs-CZ" baseline="0" dirty="0" smtClean="0"/>
              <a:t> .NET můžete stále používat programy ve znakovém režimu. Uděláte to výběrem „Otevřít pomocí: Terminál“ ve Vlastnostech programu. Toto je popsáno dále v sekci Programy.</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a:t>
            </a:fld>
            <a:endParaRPr lang="cs-CZ" dirty="0"/>
          </a:p>
        </p:txBody>
      </p:sp>
    </p:spTree>
    <p:extLst>
      <p:ext uri="{BB962C8B-B14F-4D97-AF65-F5344CB8AC3E}">
        <p14:creationId xmlns:p14="http://schemas.microsoft.com/office/powerpoint/2010/main" val="26417003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err="1" smtClean="0"/>
              <a:t>Workflow</a:t>
            </a:r>
            <a:r>
              <a:rPr lang="cs-CZ" dirty="0" smtClean="0"/>
              <a:t> je dostupné z menu Akce. Když kliknete</a:t>
            </a:r>
            <a:r>
              <a:rPr lang="cs-CZ" baseline="0" dirty="0" smtClean="0"/>
              <a:t> na </a:t>
            </a:r>
            <a:r>
              <a:rPr lang="cs-CZ" baseline="0" dirty="0" err="1" smtClean="0"/>
              <a:t>WOrkflow</a:t>
            </a:r>
            <a:r>
              <a:rPr lang="cs-CZ" baseline="0" dirty="0" smtClean="0"/>
              <a:t>, systém vytvoří interní e-mail zprávu pro jiného uživatele, přičemž aktuálně otevřený program přiloží jako link včetně uvedení záznamu, na kterém uživatel zrovna stojí. Takto připravený e-mail je možno doplnit o další informace a odeslat uživateli.</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60</a:t>
            </a:fld>
            <a:endParaRPr lang="cs-CZ" dirty="0"/>
          </a:p>
        </p:txBody>
      </p:sp>
    </p:spTree>
    <p:extLst>
      <p:ext uri="{BB962C8B-B14F-4D97-AF65-F5344CB8AC3E}">
        <p14:creationId xmlns:p14="http://schemas.microsoft.com/office/powerpoint/2010/main" val="37708159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Menu</a:t>
            </a:r>
            <a:r>
              <a:rPr lang="cs-CZ" baseline="0" dirty="0" smtClean="0"/>
              <a:t> Kopírovat vám umožní kopírovat obrazovku aktuálně otevřeného programu jako text nebo obrázek pro další použití.</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61</a:t>
            </a:fld>
            <a:endParaRPr lang="cs-CZ" dirty="0"/>
          </a:p>
        </p:txBody>
      </p:sp>
    </p:spTree>
    <p:extLst>
      <p:ext uri="{BB962C8B-B14F-4D97-AF65-F5344CB8AC3E}">
        <p14:creationId xmlns:p14="http://schemas.microsoft.com/office/powerpoint/2010/main" val="3654341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Menu tisk umožní vytisknutí aktuální obrazovky na lokální</a:t>
            </a:r>
            <a:r>
              <a:rPr lang="cs-CZ" baseline="0" dirty="0" smtClean="0"/>
              <a:t> tiskárně.</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62</a:t>
            </a:fld>
            <a:endParaRPr lang="cs-CZ" dirty="0"/>
          </a:p>
        </p:txBody>
      </p:sp>
    </p:spTree>
    <p:extLst>
      <p:ext uri="{BB962C8B-B14F-4D97-AF65-F5344CB8AC3E}">
        <p14:creationId xmlns:p14="http://schemas.microsoft.com/office/powerpoint/2010/main" val="22181108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Menu</a:t>
            </a:r>
            <a:r>
              <a:rPr lang="cs-CZ" baseline="0" dirty="0" smtClean="0"/>
              <a:t> Připojit dokument vám umožní připojit libovolný typ dokumentu – jako MS Word, obrázek nebo PDF – k aktuálnímu záznamu, který je otevřen v aplikaci. Toto spojení zajistím, že jsou vložené dokumenty hned k dispozici. Můžete takto vložit a na klientu zobrazit libovolný typ dokumentu – pokud je na klientu k dispozici příslušný prohlížeč.</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63</a:t>
            </a:fld>
            <a:endParaRPr lang="cs-CZ" dirty="0"/>
          </a:p>
        </p:txBody>
      </p:sp>
    </p:spTree>
    <p:extLst>
      <p:ext uri="{BB962C8B-B14F-4D97-AF65-F5344CB8AC3E}">
        <p14:creationId xmlns:p14="http://schemas.microsoft.com/office/powerpoint/2010/main" val="2017229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Možnost zaznamenat</a:t>
            </a:r>
            <a:r>
              <a:rPr lang="cs-CZ" baseline="0" dirty="0" smtClean="0"/>
              <a:t> akci uživatele v programu je testovací utilita v QAD .NET UI. Tato utilita vám umožní zaznamenat vaše kroky a vkládaná data v programu a uložit je v podobě .</a:t>
            </a:r>
            <a:r>
              <a:rPr lang="cs-CZ" baseline="0" dirty="0" err="1" smtClean="0"/>
              <a:t>xml</a:t>
            </a:r>
            <a:r>
              <a:rPr lang="cs-CZ" baseline="0" dirty="0" smtClean="0"/>
              <a:t> nebo .</a:t>
            </a:r>
            <a:r>
              <a:rPr lang="cs-CZ" baseline="0" dirty="0" err="1" smtClean="0"/>
              <a:t>xsl</a:t>
            </a:r>
            <a:r>
              <a:rPr lang="cs-CZ" baseline="0" dirty="0" smtClean="0"/>
              <a:t> souboru na lokální disk. </a:t>
            </a:r>
          </a:p>
          <a:p>
            <a:r>
              <a:rPr lang="cs-CZ" baseline="0" dirty="0" smtClean="0"/>
              <a:t>Takto uložené dokumenty pak můžete pomocí funkce Administrace –Importovat dokument a tím reprodukovat přesně kroky, které jste provedli. Import můžete provést také do jiné DB sady.</a:t>
            </a:r>
          </a:p>
          <a:p>
            <a:pPr marL="228600" indent="-228600">
              <a:buFont typeface="+mj-lt"/>
              <a:buAutoNum type="arabicPeriod"/>
            </a:pPr>
            <a:r>
              <a:rPr lang="cs-CZ" baseline="0" dirty="0" smtClean="0"/>
              <a:t>Spusťte program</a:t>
            </a:r>
          </a:p>
          <a:p>
            <a:pPr marL="228600" indent="-228600">
              <a:buFont typeface="+mj-lt"/>
              <a:buAutoNum type="arabicPeriod"/>
            </a:pPr>
            <a:r>
              <a:rPr lang="cs-CZ" baseline="0" dirty="0" smtClean="0"/>
              <a:t>Zvolte menu Akce-Údaje exportu. Otevře se </a:t>
            </a:r>
            <a:r>
              <a:rPr lang="cs-CZ" baseline="0" dirty="0" err="1" smtClean="0"/>
              <a:t>minimalizovaně</a:t>
            </a:r>
            <a:r>
              <a:rPr lang="cs-CZ" baseline="0" dirty="0" smtClean="0"/>
              <a:t> okno, které bude zobrazovat data exportu po dobu jejich zaznamenávání.</a:t>
            </a:r>
          </a:p>
          <a:p>
            <a:pPr marL="228600" indent="-228600">
              <a:buFont typeface="+mj-lt"/>
              <a:buAutoNum type="arabicPeriod"/>
            </a:pPr>
            <a:r>
              <a:rPr lang="cs-CZ" baseline="0" dirty="0" smtClean="0"/>
              <a:t>Akci zaznamenávání dat ukončíte opět pomocí menu Akce-Údaje exportu. Aplikace vám nabídne možnost uložení souboru na disk.</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64</a:t>
            </a:fld>
            <a:endParaRPr lang="cs-CZ" dirty="0"/>
          </a:p>
        </p:txBody>
      </p:sp>
    </p:spTree>
    <p:extLst>
      <p:ext uri="{BB962C8B-B14F-4D97-AF65-F5344CB8AC3E}">
        <p14:creationId xmlns:p14="http://schemas.microsoft.com/office/powerpoint/2010/main" val="24487758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65</a:t>
            </a:fld>
            <a:endParaRPr lang="cs-CZ" dirty="0"/>
          </a:p>
        </p:txBody>
      </p:sp>
    </p:spTree>
    <p:extLst>
      <p:ext uri="{BB962C8B-B14F-4D97-AF65-F5344CB8AC3E}">
        <p14:creationId xmlns:p14="http://schemas.microsoft.com/office/powerpoint/2010/main" val="26617916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66</a:t>
            </a:fld>
            <a:endParaRPr lang="cs-CZ" dirty="0"/>
          </a:p>
        </p:txBody>
      </p:sp>
    </p:spTree>
    <p:extLst>
      <p:ext uri="{BB962C8B-B14F-4D97-AF65-F5344CB8AC3E}">
        <p14:creationId xmlns:p14="http://schemas.microsoft.com/office/powerpoint/2010/main" val="260844463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67</a:t>
            </a:fld>
            <a:endParaRPr lang="cs-CZ" dirty="0"/>
          </a:p>
        </p:txBody>
      </p:sp>
    </p:spTree>
    <p:extLst>
      <p:ext uri="{BB962C8B-B14F-4D97-AF65-F5344CB8AC3E}">
        <p14:creationId xmlns:p14="http://schemas.microsoft.com/office/powerpoint/2010/main" val="24831673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68</a:t>
            </a:fld>
            <a:endParaRPr lang="cs-CZ" dirty="0"/>
          </a:p>
        </p:txBody>
      </p:sp>
    </p:spTree>
    <p:extLst>
      <p:ext uri="{BB962C8B-B14F-4D97-AF65-F5344CB8AC3E}">
        <p14:creationId xmlns:p14="http://schemas.microsoft.com/office/powerpoint/2010/main" val="12758243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69</a:t>
            </a:fld>
            <a:endParaRPr lang="cs-CZ" dirty="0"/>
          </a:p>
        </p:txBody>
      </p:sp>
    </p:spTree>
    <p:extLst>
      <p:ext uri="{BB962C8B-B14F-4D97-AF65-F5344CB8AC3E}">
        <p14:creationId xmlns:p14="http://schemas.microsoft.com/office/powerpoint/2010/main" val="393170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Pro spuštění klienta, klikněte na příslušnou ikonu. Vložte uživatelské jméno a heslo</a:t>
            </a:r>
            <a:r>
              <a:rPr lang="cs-CZ" baseline="0" dirty="0" smtClean="0"/>
              <a:t> a následně z rozbalovacího menu zvolte DB sadu, se kterou chcete pracovat.</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a:t>
            </a:fld>
            <a:endParaRPr lang="cs-CZ" dirty="0"/>
          </a:p>
        </p:txBody>
      </p:sp>
    </p:spTree>
    <p:extLst>
      <p:ext uri="{BB962C8B-B14F-4D97-AF65-F5344CB8AC3E}">
        <p14:creationId xmlns:p14="http://schemas.microsoft.com/office/powerpoint/2010/main" val="30885627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70</a:t>
            </a:fld>
            <a:endParaRPr lang="cs-CZ" dirty="0"/>
          </a:p>
        </p:txBody>
      </p:sp>
    </p:spTree>
    <p:extLst>
      <p:ext uri="{BB962C8B-B14F-4D97-AF65-F5344CB8AC3E}">
        <p14:creationId xmlns:p14="http://schemas.microsoft.com/office/powerpoint/2010/main" val="22853662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71</a:t>
            </a:fld>
            <a:endParaRPr lang="cs-CZ" dirty="0"/>
          </a:p>
        </p:txBody>
      </p:sp>
    </p:spTree>
    <p:extLst>
      <p:ext uri="{BB962C8B-B14F-4D97-AF65-F5344CB8AC3E}">
        <p14:creationId xmlns:p14="http://schemas.microsoft.com/office/powerpoint/2010/main" val="30140355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Vrací vybranou hodnotu</a:t>
            </a:r>
            <a:r>
              <a:rPr lang="cs-CZ" baseline="0" dirty="0" smtClean="0"/>
              <a:t> do aktivního okna volajícího programu. Vyhledávací prohlížení má omezenou funkcionalitu. Nemůžete zde filtrovat a tisknout data a vytvářet grafy.</a:t>
            </a:r>
          </a:p>
          <a:p>
            <a:r>
              <a:rPr lang="cs-CZ" baseline="0" dirty="0" smtClean="0"/>
              <a:t>V příkladu: když spustíte nápovědu pole na Čísle artiklu v Údržbě dat artiklu, vyvoláte vyhledávací prohlížení Kmenový soubor artiklů.</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72</a:t>
            </a:fld>
            <a:endParaRPr lang="cs-CZ" dirty="0"/>
          </a:p>
        </p:txBody>
      </p:sp>
    </p:spTree>
    <p:extLst>
      <p:ext uri="{BB962C8B-B14F-4D97-AF65-F5344CB8AC3E}">
        <p14:creationId xmlns:p14="http://schemas.microsoft.com/office/powerpoint/2010/main" val="220174735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Výkonné prohlížení umožní filtrovat,</a:t>
            </a:r>
            <a:r>
              <a:rPr lang="cs-CZ" baseline="0" dirty="0" smtClean="0"/>
              <a:t> třídit a tisknout data a vytvářet z nich grafy. Třídit lze podle libovolného sloupce a podle prvních 10 sloupců lze filtrovat.</a:t>
            </a:r>
          </a:p>
          <a:p>
            <a:endParaRPr lang="cs-CZ" baseline="0" dirty="0" smtClean="0"/>
          </a:p>
          <a:p>
            <a:r>
              <a:rPr lang="cs-CZ" baseline="0" dirty="0" smtClean="0"/>
              <a:t>Navigace</a:t>
            </a:r>
          </a:p>
          <a:p>
            <a:pPr marL="171450" indent="-171450">
              <a:buFont typeface="Arial" pitchFamily="34" charset="0"/>
              <a:buChar char="•"/>
            </a:pPr>
            <a:r>
              <a:rPr lang="cs-CZ" baseline="0" dirty="0" smtClean="0"/>
              <a:t>Použijte navigační tlačítka pro pohyb mezi stránkami dat.</a:t>
            </a:r>
          </a:p>
          <a:p>
            <a:pPr marL="171450" indent="-171450">
              <a:buFont typeface="Arial" pitchFamily="34" charset="0"/>
              <a:buChar char="•"/>
            </a:pPr>
            <a:r>
              <a:rPr lang="cs-CZ" baseline="0" dirty="0" smtClean="0"/>
              <a:t>Použijte parametr Počet záznamů na stránku pro určení počtu řádků dat, které budou zobrazeny na jedné stránce. Výchozí hodnota je 100 a může být změněna pomocí  menu Nástroje-Možnosti a zde parametr Počet řad na stranu.</a:t>
            </a:r>
          </a:p>
          <a:p>
            <a:pPr marL="171450" indent="-171450">
              <a:buFont typeface="Arial" pitchFamily="34" charset="0"/>
              <a:buChar char="•"/>
            </a:pPr>
            <a:r>
              <a:rPr lang="cs-CZ" baseline="0" dirty="0" smtClean="0"/>
              <a:t>Pokus o zobrazení velkého množství záznamů najednou může mít dopad na výkon. Místo toho se snažte omezit počet záznamů použitím vhodného filtru.</a:t>
            </a:r>
          </a:p>
          <a:p>
            <a:pPr marL="171450" indent="-171450">
              <a:buFont typeface="Arial" pitchFamily="34" charset="0"/>
              <a:buChar char="•"/>
            </a:pPr>
            <a:r>
              <a:rPr lang="cs-CZ" baseline="0" dirty="0" smtClean="0"/>
              <a:t>Přetažením sloupce za jeho záhlaví můžete změnit zobrazení.</a:t>
            </a:r>
          </a:p>
          <a:p>
            <a:pPr marL="171450" indent="-171450">
              <a:buFont typeface="Arial" pitchFamily="34" charset="0"/>
              <a:buChar char="•"/>
            </a:pPr>
            <a:r>
              <a:rPr lang="cs-CZ" baseline="0" dirty="0" smtClean="0"/>
              <a:t>Pro úpravu dat můžete použít dvojklik na klíčovém poli (většinou první sloupec). Otevře se příslušná údržbová funkce.</a:t>
            </a:r>
          </a:p>
          <a:p>
            <a:pPr marL="171450" indent="-171450">
              <a:buFont typeface="Arial" pitchFamily="34" charset="0"/>
              <a:buChar char="•"/>
            </a:pPr>
            <a:endParaRPr lang="cs-CZ" baseline="0" dirty="0" smtClean="0"/>
          </a:p>
          <a:p>
            <a:pPr marL="0" indent="0">
              <a:buFont typeface="Arial" pitchFamily="34" charset="0"/>
              <a:buNone/>
            </a:pPr>
            <a:r>
              <a:rPr lang="cs-CZ" baseline="0" dirty="0" smtClean="0"/>
              <a:t>Třídění</a:t>
            </a:r>
          </a:p>
          <a:p>
            <a:pPr marL="171450" indent="-171450">
              <a:buFont typeface="Arial" pitchFamily="34" charset="0"/>
              <a:buChar char="•"/>
            </a:pPr>
            <a:r>
              <a:rPr lang="cs-CZ" baseline="0" dirty="0" smtClean="0"/>
              <a:t>Klikněte na Vymazat vše pro zrušení všech filtrů</a:t>
            </a:r>
          </a:p>
          <a:p>
            <a:pPr marL="171450" indent="-171450">
              <a:buFont typeface="Arial" pitchFamily="34" charset="0"/>
              <a:buChar char="•"/>
            </a:pPr>
            <a:r>
              <a:rPr lang="cs-CZ" baseline="0" dirty="0" smtClean="0"/>
              <a:t>Třídit data můžete podle libovolného sloupce</a:t>
            </a:r>
          </a:p>
          <a:p>
            <a:pPr marL="171450" indent="-171450">
              <a:buFont typeface="Arial" pitchFamily="34" charset="0"/>
              <a:buChar char="•"/>
            </a:pPr>
            <a:r>
              <a:rPr lang="cs-CZ" baseline="0" dirty="0" smtClean="0"/>
              <a:t>Klikněte na záhlaví sloupce pro setřídění dat podle něj vzestupně. Klikněte znovu pro sestupné setřídění.</a:t>
            </a:r>
          </a:p>
          <a:p>
            <a:pPr marL="171450" indent="-171450">
              <a:buFont typeface="Arial" pitchFamily="34" charset="0"/>
              <a:buChar char="•"/>
            </a:pPr>
            <a:r>
              <a:rPr lang="cs-CZ" baseline="0" dirty="0" smtClean="0"/>
              <a:t>Sloupce, podle kterých by se nemělo třídit jsou obecně neindexovaná pole. Třídění podle těchto polí může podstatně snížit výkon.</a:t>
            </a:r>
          </a:p>
          <a:p>
            <a:pPr marL="171450" indent="-171450">
              <a:buFont typeface="Arial" pitchFamily="34" charset="0"/>
              <a:buChar char="•"/>
            </a:pPr>
            <a:r>
              <a:rPr lang="cs-CZ" baseline="0" dirty="0" smtClean="0"/>
              <a:t>Modře obarvené a podtržené hodnoty znamenají data, na která jsou navázána další programy.</a:t>
            </a:r>
          </a:p>
          <a:p>
            <a:pPr marL="171450" indent="-171450">
              <a:buFont typeface="Arial" pitchFamily="34" charset="0"/>
              <a:buChar char="•"/>
            </a:pPr>
            <a:r>
              <a:rPr lang="cs-CZ" baseline="0" dirty="0" smtClean="0"/>
              <a:t>Použijte Údržbu prohlížení pro nastavení výchozího pořadí třídění podle více sloupců v prohlížení.</a:t>
            </a:r>
          </a:p>
          <a:p>
            <a:pPr marL="171450" indent="-171450">
              <a:buFont typeface="Arial" pitchFamily="34" charset="0"/>
              <a:buChar char="•"/>
            </a:pPr>
            <a:r>
              <a:rPr lang="cs-CZ" baseline="0" dirty="0" smtClean="0"/>
              <a:t>Klik pravého tlačítka na hodnotě sloupce zobrazí menu s možnými propojeními s dalšími funkcemi.</a:t>
            </a:r>
          </a:p>
          <a:p>
            <a:pPr marL="171450" indent="-171450">
              <a:buFont typeface="Arial" pitchFamily="34" charset="0"/>
              <a:buChar char="•"/>
            </a:pPr>
            <a:endParaRPr lang="cs-CZ" baseline="0" dirty="0" smtClean="0"/>
          </a:p>
          <a:p>
            <a:pPr marL="0" indent="0">
              <a:buFont typeface="Arial" pitchFamily="34" charset="0"/>
              <a:buNone/>
            </a:pPr>
            <a:r>
              <a:rPr lang="cs-CZ" baseline="0" dirty="0" smtClean="0"/>
              <a:t>Akce</a:t>
            </a:r>
          </a:p>
          <a:p>
            <a:pPr marL="0" indent="0">
              <a:buFont typeface="Arial" pitchFamily="34" charset="0"/>
              <a:buNone/>
            </a:pPr>
            <a:r>
              <a:rPr lang="cs-CZ" baseline="0" dirty="0" smtClean="0"/>
              <a:t>Použitím menu Akce můžete exportovat data prohlížení do .CSV, Excelu, PDF nebo reportu. Můžete navíc také poslat prohlížení e-mailem nebo jako </a:t>
            </a:r>
            <a:r>
              <a:rPr lang="cs-CZ" baseline="0" dirty="0" err="1" smtClean="0"/>
              <a:t>workflow</a:t>
            </a:r>
            <a:r>
              <a:rPr lang="cs-CZ" baseline="0" dirty="0" smtClean="0"/>
              <a:t>.</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73</a:t>
            </a:fld>
            <a:endParaRPr lang="cs-CZ" dirty="0"/>
          </a:p>
        </p:txBody>
      </p:sp>
    </p:spTree>
    <p:extLst>
      <p:ext uri="{BB962C8B-B14F-4D97-AF65-F5344CB8AC3E}">
        <p14:creationId xmlns:p14="http://schemas.microsoft.com/office/powerpoint/2010/main" val="121286792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pPr marL="228600" indent="-228600">
              <a:buFont typeface="+mj-lt"/>
              <a:buAutoNum type="arabicPeriod"/>
            </a:pPr>
            <a:r>
              <a:rPr lang="cs-CZ" dirty="0" smtClean="0"/>
              <a:t>Filtrování. Můžete zvolit sloupec, podle kterého</a:t>
            </a:r>
            <a:r>
              <a:rPr lang="cs-CZ" baseline="0" dirty="0" smtClean="0"/>
              <a:t> se bude filtrovat ze seznamu dostupných sloupců (1). </a:t>
            </a:r>
          </a:p>
          <a:p>
            <a:pPr marL="228600" indent="-228600">
              <a:buFont typeface="+mj-lt"/>
              <a:buAutoNum type="arabicPeriod"/>
            </a:pPr>
            <a:r>
              <a:rPr lang="cs-CZ" baseline="0" dirty="0" smtClean="0"/>
              <a:t>Operátory pro hledání. (2) Jsou k dispozici různé operátory jako: se rovná, nerovná se, obsahuje, rozsah, začíná na, větší než. Operátor platí pro vybrané pole a vloženou hodnotu.</a:t>
            </a:r>
          </a:p>
          <a:p>
            <a:pPr marL="228600" indent="-228600">
              <a:buFont typeface="+mj-lt"/>
              <a:buAutoNum type="arabicPeriod"/>
            </a:pPr>
            <a:r>
              <a:rPr lang="cs-CZ" baseline="0" dirty="0" smtClean="0"/>
              <a:t>Pro přidání dalšího filtru klikněte na tlačítko + (3). Takto můžete přidat tolik řádků, kolik potřebujete. Pokud pro hledání použijete rozsah, pak se navíc zobrazí pole pro hodnotu horní meze.</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74</a:t>
            </a:fld>
            <a:endParaRPr lang="cs-CZ" dirty="0"/>
          </a:p>
        </p:txBody>
      </p:sp>
    </p:spTree>
    <p:extLst>
      <p:ext uri="{BB962C8B-B14F-4D97-AF65-F5344CB8AC3E}">
        <p14:creationId xmlns:p14="http://schemas.microsoft.com/office/powerpoint/2010/main" val="369633273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Ukládání do oblíbených</a:t>
            </a:r>
          </a:p>
          <a:p>
            <a:r>
              <a:rPr lang="cs-CZ" dirty="0" smtClean="0"/>
              <a:t>Klikněte na tlačítko Přidat</a:t>
            </a:r>
            <a:r>
              <a:rPr lang="cs-CZ" baseline="0" dirty="0" smtClean="0"/>
              <a:t> k oblíbeným. Prohlížení je uloženo do oblasti Oblíbených a pojmenováno podle výchozího prohlížení. Jestliže jste toto prohlížení přidali mezi oblíbené poprvé, má přesné jméno prohlížení. </a:t>
            </a:r>
            <a:r>
              <a:rPr lang="cs-CZ" baseline="0" dirty="0" err="1" smtClean="0"/>
              <a:t>Jesltiže</a:t>
            </a:r>
            <a:r>
              <a:rPr lang="cs-CZ" baseline="0" dirty="0" smtClean="0"/>
              <a:t> uložíte stejné ještě jednou, objeví se vedle názvu (2). Jakmile máte prohlížení mezi oblíbenými, můžete jej zde přejmenovat a seskupit do složek tak, jak vám to bude nejvíce vyhovovat.</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75</a:t>
            </a:fld>
            <a:endParaRPr lang="cs-CZ" dirty="0"/>
          </a:p>
        </p:txBody>
      </p:sp>
    </p:spTree>
    <p:extLst>
      <p:ext uri="{BB962C8B-B14F-4D97-AF65-F5344CB8AC3E}">
        <p14:creationId xmlns:p14="http://schemas.microsoft.com/office/powerpoint/2010/main" val="291177795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Přejmenování oblíbených prohlížení</a:t>
            </a:r>
          </a:p>
          <a:p>
            <a:pPr marL="228600" indent="-228600">
              <a:buFont typeface="+mj-lt"/>
              <a:buAutoNum type="arabicPeriod"/>
            </a:pPr>
            <a:r>
              <a:rPr lang="cs-CZ" dirty="0" smtClean="0"/>
              <a:t>Klikněte pravým</a:t>
            </a:r>
            <a:r>
              <a:rPr lang="cs-CZ" baseline="0" dirty="0" smtClean="0"/>
              <a:t> tlačítkem na prohlížení v Oblíbených</a:t>
            </a:r>
          </a:p>
          <a:p>
            <a:pPr marL="228600" indent="-228600">
              <a:buFont typeface="+mj-lt"/>
              <a:buAutoNum type="arabicPeriod"/>
            </a:pPr>
            <a:r>
              <a:rPr lang="cs-CZ" baseline="0" dirty="0" smtClean="0"/>
              <a:t>Klikněte na Přejmenovat</a:t>
            </a:r>
          </a:p>
          <a:p>
            <a:pPr marL="228600" indent="-228600">
              <a:buFont typeface="+mj-lt"/>
              <a:buAutoNum type="arabicPeriod"/>
            </a:pPr>
            <a:r>
              <a:rPr lang="cs-CZ" baseline="0" dirty="0" smtClean="0"/>
              <a:t>Nově pojmenujte prohlížení</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76</a:t>
            </a:fld>
            <a:endParaRPr lang="cs-CZ" dirty="0"/>
          </a:p>
        </p:txBody>
      </p:sp>
    </p:spTree>
    <p:extLst>
      <p:ext uri="{BB962C8B-B14F-4D97-AF65-F5344CB8AC3E}">
        <p14:creationId xmlns:p14="http://schemas.microsoft.com/office/powerpoint/2010/main" val="326101971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Klikněte pravým tlačítkem na sloupce, podle kterého chcete</a:t>
            </a:r>
            <a:r>
              <a:rPr lang="cs-CZ" baseline="0" dirty="0" smtClean="0"/>
              <a:t> seskupovat data a zvolte Seskupit podle… Prohlížení zobrazí jednotlivé skupiny dat podle zadaného kritéria. Každá skupina dat může být rozbalena pomocí ikony +.</a:t>
            </a:r>
          </a:p>
          <a:p>
            <a:r>
              <a:rPr lang="cs-CZ" baseline="0" dirty="0" smtClean="0"/>
              <a:t>Pokud použijete volbu Zobrazit skupinu dle boxu, pak můžete vytvářet víceúrovňovou hierarchii skupin. Takto nastavené seskupení dat můžete uložit do Oblíbených.</a:t>
            </a:r>
          </a:p>
          <a:p>
            <a:r>
              <a:rPr lang="cs-CZ" baseline="0" dirty="0" smtClean="0"/>
              <a:t>Pro návrat k jednoduchému zobrazení, přetáhněte sloupce z oblasti výběru pro seskupení zpět na jejich výchozí pozici v prohlížení.</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77</a:t>
            </a:fld>
            <a:endParaRPr lang="cs-CZ" dirty="0"/>
          </a:p>
        </p:txBody>
      </p:sp>
    </p:spTree>
    <p:extLst>
      <p:ext uri="{BB962C8B-B14F-4D97-AF65-F5344CB8AC3E}">
        <p14:creationId xmlns:p14="http://schemas.microsoft.com/office/powerpoint/2010/main" val="86379566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Kliknutím pravým tlačítkem na</a:t>
            </a:r>
            <a:r>
              <a:rPr lang="cs-CZ" baseline="0" dirty="0" smtClean="0"/>
              <a:t> záhlaví sloupce a volbou Souhrn vám umožní nastavit zobrazení souhrnných informací pro tento sloupec.</a:t>
            </a:r>
          </a:p>
          <a:p>
            <a:r>
              <a:rPr lang="cs-CZ" baseline="0" dirty="0" smtClean="0"/>
              <a:t>Pro nastavení souhrnu musíte mít zobrazeny všechny záznamy na jedné straně prohlížení. Zvolte proto Počet záznamů na stránku: Vše.</a:t>
            </a:r>
          </a:p>
          <a:p>
            <a:r>
              <a:rPr lang="cs-CZ" baseline="0" dirty="0" smtClean="0"/>
              <a:t>Kliknutím na sloupec MNS-km. soubor zásob v Prohlížení zásob dle artiklu můžete zobrazit tyto sumární informace:</a:t>
            </a:r>
          </a:p>
          <a:p>
            <a:pPr marL="171450" indent="-171450">
              <a:buFont typeface="Arial" pitchFamily="34" charset="0"/>
              <a:buChar char="•"/>
            </a:pPr>
            <a:r>
              <a:rPr lang="cs-CZ" baseline="0" dirty="0" smtClean="0"/>
              <a:t>Součet – zobrazí součet hodnot v tomto sloupci </a:t>
            </a:r>
          </a:p>
          <a:p>
            <a:pPr marL="171450" indent="-171450">
              <a:buFont typeface="Arial" pitchFamily="34" charset="0"/>
              <a:buChar char="•"/>
            </a:pPr>
            <a:r>
              <a:rPr lang="cs-CZ" baseline="0" dirty="0" smtClean="0"/>
              <a:t>Spočítat – zobrazí celkový počet hodnot</a:t>
            </a:r>
          </a:p>
          <a:p>
            <a:pPr marL="171450" indent="-171450">
              <a:buFont typeface="Arial" pitchFamily="34" charset="0"/>
              <a:buChar char="•"/>
            </a:pPr>
            <a:r>
              <a:rPr lang="cs-CZ" baseline="0" dirty="0" smtClean="0"/>
              <a:t>Průměr – zobrazí průměr ze všech hodnot v tomto sloupci</a:t>
            </a:r>
          </a:p>
          <a:p>
            <a:pPr marL="171450" indent="-171450">
              <a:buFont typeface="Arial" pitchFamily="34" charset="0"/>
              <a:buChar char="•"/>
            </a:pPr>
            <a:r>
              <a:rPr lang="cs-CZ" baseline="0" dirty="0" smtClean="0"/>
              <a:t>Minimum – zobrazí minimální hodnotu v tomto sloupci</a:t>
            </a:r>
          </a:p>
          <a:p>
            <a:pPr marL="171450" indent="-171450">
              <a:buFont typeface="Arial" pitchFamily="34" charset="0"/>
              <a:buChar char="•"/>
            </a:pPr>
            <a:r>
              <a:rPr lang="cs-CZ" baseline="0" dirty="0" smtClean="0"/>
              <a:t>Maximum – zobrazí maximální hodnotu v tomto sloupci</a:t>
            </a:r>
          </a:p>
          <a:p>
            <a:pPr marL="0" indent="0">
              <a:buFont typeface="Arial" pitchFamily="34" charset="0"/>
              <a:buNone/>
            </a:pPr>
            <a:r>
              <a:rPr lang="cs-CZ" baseline="0" dirty="0" smtClean="0"/>
              <a:t>Poznámka: Můžete použít pouze vhodné operátory podle typu dat. Nemá smysl počítat např. průměr na poli typu datum.</a:t>
            </a:r>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78</a:t>
            </a:fld>
            <a:endParaRPr lang="cs-CZ" dirty="0"/>
          </a:p>
        </p:txBody>
      </p:sp>
    </p:spTree>
    <p:extLst>
      <p:ext uri="{BB962C8B-B14F-4D97-AF65-F5344CB8AC3E}">
        <p14:creationId xmlns:p14="http://schemas.microsoft.com/office/powerpoint/2010/main" val="7764158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pPr marL="228600" indent="-228600">
              <a:buFont typeface="+mj-lt"/>
              <a:buAutoNum type="arabicPeriod"/>
            </a:pPr>
            <a:r>
              <a:rPr lang="cs-CZ" dirty="0" smtClean="0"/>
              <a:t>Změňte pořadí polí kliknutím na záhlaví sloupce v</a:t>
            </a:r>
            <a:r>
              <a:rPr lang="cs-CZ" baseline="0" dirty="0" smtClean="0"/>
              <a:t> prohlížení a přetažením sloupce na novou pozici.</a:t>
            </a:r>
          </a:p>
          <a:p>
            <a:pPr marL="228600" indent="-228600">
              <a:buFont typeface="+mj-lt"/>
              <a:buAutoNum type="arabicPeriod"/>
            </a:pPr>
            <a:r>
              <a:rPr lang="cs-CZ" baseline="0" dirty="0" smtClean="0"/>
              <a:t>Nastavte šířku sloupce kliknutím na hranici sloupce a jejím přetažením doleva nebo doprava</a:t>
            </a:r>
          </a:p>
          <a:p>
            <a:pPr marL="228600" indent="-228600">
              <a:buFont typeface="+mj-lt"/>
              <a:buAutoNum type="arabicPeriod"/>
            </a:pPr>
            <a:r>
              <a:rPr lang="cs-CZ" baseline="0" dirty="0" smtClean="0"/>
              <a:t>Klikněte na záhlaví sloupce pro změnu třídění dat podle hodnot tohoto sloupce. Klikněte znova pro třídění v opačném pořadí.</a:t>
            </a:r>
          </a:p>
          <a:p>
            <a:pPr marL="228600" indent="-228600">
              <a:buFont typeface="+mj-lt"/>
              <a:buAutoNum type="arabicPeriod"/>
            </a:pPr>
            <a:r>
              <a:rPr lang="cs-CZ" baseline="0" dirty="0" smtClean="0"/>
              <a:t>Pro každý sloupec můžete kliknutím pravým tlačítkem zobrazit kontextové menu.</a:t>
            </a:r>
          </a:p>
          <a:p>
            <a:pPr marL="228600" indent="-228600">
              <a:buFont typeface="+mj-lt"/>
              <a:buAutoNum type="arabicPeriod"/>
            </a:pP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79</a:t>
            </a:fld>
            <a:endParaRPr lang="cs-CZ" dirty="0"/>
          </a:p>
        </p:txBody>
      </p:sp>
    </p:spTree>
    <p:extLst>
      <p:ext uri="{BB962C8B-B14F-4D97-AF65-F5344CB8AC3E}">
        <p14:creationId xmlns:p14="http://schemas.microsoft.com/office/powerpoint/2010/main" val="299145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a:t>
            </a:fld>
            <a:endParaRPr lang="cs-CZ" dirty="0"/>
          </a:p>
        </p:txBody>
      </p:sp>
    </p:spTree>
    <p:extLst>
      <p:ext uri="{BB962C8B-B14F-4D97-AF65-F5344CB8AC3E}">
        <p14:creationId xmlns:p14="http://schemas.microsoft.com/office/powerpoint/2010/main" val="401266576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Pro nastavení zobrazení polí můžete také použít okno Údržba</a:t>
            </a:r>
            <a:r>
              <a:rPr lang="cs-CZ" baseline="0" dirty="0" smtClean="0"/>
              <a:t> sloupců, které se zobrazí přes kontextové menu Sloupce.</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80</a:t>
            </a:fld>
            <a:endParaRPr lang="cs-CZ" dirty="0"/>
          </a:p>
        </p:txBody>
      </p:sp>
    </p:spTree>
    <p:extLst>
      <p:ext uri="{BB962C8B-B14F-4D97-AF65-F5344CB8AC3E}">
        <p14:creationId xmlns:p14="http://schemas.microsoft.com/office/powerpoint/2010/main" val="3620675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Menu Akce pro prohlížení zahrnuje možnosti exportovat data do CSV,</a:t>
            </a:r>
            <a:r>
              <a:rPr lang="cs-CZ" baseline="0" dirty="0" smtClean="0"/>
              <a:t> Excelu nebo PDF a vytvořit z prohlížení sestavu. </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81</a:t>
            </a:fld>
            <a:endParaRPr lang="cs-CZ" dirty="0"/>
          </a:p>
        </p:txBody>
      </p:sp>
    </p:spTree>
    <p:extLst>
      <p:ext uri="{BB962C8B-B14F-4D97-AF65-F5344CB8AC3E}">
        <p14:creationId xmlns:p14="http://schemas.microsoft.com/office/powerpoint/2010/main" val="386590497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Umožní fulltextové hledání určité hodnoty přes více prohlížení.</a:t>
            </a:r>
          </a:p>
          <a:p>
            <a:r>
              <a:rPr lang="cs-CZ" dirty="0" smtClean="0"/>
              <a:t>Použijte toto možnost pro vyhledání nějaké hodnoty ve</a:t>
            </a:r>
            <a:r>
              <a:rPr lang="cs-CZ" baseline="0" dirty="0" smtClean="0"/>
              <a:t> více prohlížení, které jste si seskupili v okně Rychlé vyhledávání. Máte k dispozici několik kritérií pro vyhledávání.</a:t>
            </a:r>
          </a:p>
          <a:p>
            <a:r>
              <a:rPr lang="cs-CZ" baseline="0" dirty="0" smtClean="0"/>
              <a:t>Rychlé vyhledávání pracuje se skupinami prohlížení pro které následně zobrazí výsledky. Jakmile přidáte do Rychlého hledání první prohlížení přetažením z menu, vytvoří se nová skupina. Tuto můžete přejmenovat a přidat do ní další prohlížení nebo můžete vytvořit novou skupinu prohlížení.</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82</a:t>
            </a:fld>
            <a:endParaRPr lang="cs-CZ" dirty="0"/>
          </a:p>
        </p:txBody>
      </p:sp>
    </p:spTree>
    <p:extLst>
      <p:ext uri="{BB962C8B-B14F-4D97-AF65-F5344CB8AC3E}">
        <p14:creationId xmlns:p14="http://schemas.microsoft.com/office/powerpoint/2010/main" val="164939795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Metriky</a:t>
            </a:r>
            <a:r>
              <a:rPr lang="cs-CZ" baseline="0" dirty="0" smtClean="0"/>
              <a:t> vám umožní vytvořit vizuální podobu dat z prohlížení. Poskytují aktuální pohled na produkční data a tím možnost systém monitorovat v reálném čase. Každá metriky umožňuje se rychle dobrat k příčině neuspokojivého stavu.</a:t>
            </a:r>
          </a:p>
          <a:p>
            <a:r>
              <a:rPr lang="cs-CZ" baseline="0" dirty="0" smtClean="0"/>
              <a:t>Existuje množství předdefinovaných metrik, dostupných ze složky metriky. </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83</a:t>
            </a:fld>
            <a:endParaRPr lang="cs-CZ" dirty="0"/>
          </a:p>
        </p:txBody>
      </p:sp>
    </p:spTree>
    <p:extLst>
      <p:ext uri="{BB962C8B-B14F-4D97-AF65-F5344CB8AC3E}">
        <p14:creationId xmlns:p14="http://schemas.microsoft.com/office/powerpoint/2010/main" val="415619003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Zvolte Vytvořit</a:t>
            </a:r>
            <a:r>
              <a:rPr lang="cs-CZ" baseline="0" dirty="0" smtClean="0"/>
              <a:t> sadu metrik z menu Administrace pro vytvoření vstupní sady metrik. Systém vás vyzve k zadání jména sady.</a:t>
            </a:r>
          </a:p>
          <a:p>
            <a:r>
              <a:rPr lang="cs-CZ" baseline="0" dirty="0" smtClean="0"/>
              <a:t>Zvolte Upravit-Vytvořit skupinu metrik pro vytvoření skupiny metrik pro tuto sadu. Budete vyzváni k výběru prohlížení pro tuto skupinu. Prohlížení vyberte dvojklikem.</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84</a:t>
            </a:fld>
            <a:endParaRPr lang="cs-CZ" dirty="0"/>
          </a:p>
        </p:txBody>
      </p:sp>
    </p:spTree>
    <p:extLst>
      <p:ext uri="{BB962C8B-B14F-4D97-AF65-F5344CB8AC3E}">
        <p14:creationId xmlns:p14="http://schemas.microsoft.com/office/powerpoint/2010/main" val="11698960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Vložte jméno pro skupinu metrik a</a:t>
            </a:r>
            <a:r>
              <a:rPr lang="cs-CZ" baseline="0" dirty="0" smtClean="0"/>
              <a:t> klikněte na OK. Zvolte prohlížení, na kterém bude založena první metrika.</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85</a:t>
            </a:fld>
            <a:endParaRPr lang="cs-CZ" dirty="0"/>
          </a:p>
        </p:txBody>
      </p:sp>
    </p:spTree>
    <p:extLst>
      <p:ext uri="{BB962C8B-B14F-4D97-AF65-F5344CB8AC3E}">
        <p14:creationId xmlns:p14="http://schemas.microsoft.com/office/powerpoint/2010/main" val="155562775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Nadpis.</a:t>
            </a:r>
            <a:r>
              <a:rPr lang="cs-CZ" baseline="0" dirty="0" smtClean="0"/>
              <a:t> Vložte nadpis pro metriku např. Artikly bez nákladů.</a:t>
            </a:r>
          </a:p>
          <a:p>
            <a:r>
              <a:rPr lang="cs-CZ" baseline="0" dirty="0" smtClean="0"/>
              <a:t>Typ. Výchozí je Spočítat. Když zvolíte tento typ, je výběr polí nepřístupný. Volba typu závisí na typu prohlížení. Pro prohlížení, které produkují čísla jako výsledky, můžete také použít Součet, Průměr, Maximum nebo Minimum jako Typ. Když zvolíte jiný Typ, než Spočítat, můžete pak vybrat hodnotu, na kterou se má typ vztahovat.</a:t>
            </a:r>
          </a:p>
          <a:p>
            <a:r>
              <a:rPr lang="cs-CZ" baseline="0" dirty="0" smtClean="0"/>
              <a:t>Procento/Rozsah. Zvolte Procento pro zobrazení metriky jako procenta z celkového součtu. Zvolte Rozsah pro zobrazení metriky jako rozsah hodnot. Tato volba vám umožní zvětšit přesnost výsledků.</a:t>
            </a:r>
          </a:p>
          <a:p>
            <a:r>
              <a:rPr lang="cs-CZ" baseline="0" dirty="0" smtClean="0"/>
              <a:t>Hledat. Zvolte filtr, operátor a hodnotu prohlížení pro definici metriky. Například tato metrika je založena na počtu artiklů, jejichž celkové náklady se rovnají 0. Takto můžete definovat vícenásobné filtry tak, jako v normálním prohlížení. Klikněte na tlačítko Hledat, abyste si zobrazili záznamy, které filtr dovolí zobrazit. Následně použijte osu pro nastavení rozsahu barev pro jednotlivé hranice výsledků.  </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86</a:t>
            </a:fld>
            <a:endParaRPr lang="cs-CZ" dirty="0"/>
          </a:p>
        </p:txBody>
      </p:sp>
    </p:spTree>
    <p:extLst>
      <p:ext uri="{BB962C8B-B14F-4D97-AF65-F5344CB8AC3E}">
        <p14:creationId xmlns:p14="http://schemas.microsoft.com/office/powerpoint/2010/main" val="245744978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Můžete upravit detaily metriky klikem pravým tlačítkem na jméno metriky</a:t>
            </a:r>
            <a:r>
              <a:rPr lang="cs-CZ" baseline="0" dirty="0" smtClean="0"/>
              <a:t> v hlavní obrazovce a výběrem Upravit z menu. Klikněte ba tlačítko Uložit pro uložení metriky do složky Metriky, pak tlačítko Nová pro první uložení metriky a Nahradit pro nahrazení existující metriky. Od této chvíle jsou metriky dostupné ve složce Metriky. Metriky můžete také přidávat mezi Oblíbené. Pro aktualizaci dat v metrice spusťte znovu jednotlivá prohlížení z jejich metrik.</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87</a:t>
            </a:fld>
            <a:endParaRPr lang="cs-CZ" dirty="0"/>
          </a:p>
        </p:txBody>
      </p:sp>
    </p:spTree>
    <p:extLst>
      <p:ext uri="{BB962C8B-B14F-4D97-AF65-F5344CB8AC3E}">
        <p14:creationId xmlns:p14="http://schemas.microsoft.com/office/powerpoint/2010/main" val="242120908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Klikněte na volbu Export do Excelu z menu Akce.</a:t>
            </a:r>
          </a:p>
          <a:p>
            <a:r>
              <a:rPr lang="cs-CZ" dirty="0" smtClean="0"/>
              <a:t>Export vytvoří 3 listy v sešitu, který je současně otevřen pro práci:</a:t>
            </a:r>
          </a:p>
          <a:p>
            <a:pPr marL="171450" indent="-171450">
              <a:buFont typeface="Arial" pitchFamily="34" charset="0"/>
              <a:buChar char="•"/>
            </a:pPr>
            <a:r>
              <a:rPr lang="cs-CZ" dirty="0" smtClean="0"/>
              <a:t>Data.</a:t>
            </a:r>
            <a:r>
              <a:rPr lang="cs-CZ" baseline="0" dirty="0" smtClean="0"/>
              <a:t> Tento list obsahuje aktuální data z prohlížení</a:t>
            </a:r>
          </a:p>
          <a:p>
            <a:pPr marL="171450" indent="-171450">
              <a:buFont typeface="Arial" pitchFamily="34" charset="0"/>
              <a:buChar char="•"/>
            </a:pPr>
            <a:r>
              <a:rPr lang="cs-CZ" baseline="0" dirty="0" smtClean="0"/>
              <a:t>Podmínky hledání. Tento list obsahuje všechny podmínky, které byly použity pro hledání dat. Podmínky obsahují jméno sloupce, operátor, hodnotu a pro rozsah i horní mez.</a:t>
            </a:r>
          </a:p>
          <a:p>
            <a:pPr marL="171450" indent="-171450">
              <a:buFont typeface="Arial" pitchFamily="34" charset="0"/>
              <a:buChar char="•"/>
            </a:pPr>
            <a:r>
              <a:rPr lang="cs-CZ" baseline="0" dirty="0" err="1" smtClean="0"/>
              <a:t>Info</a:t>
            </a:r>
            <a:r>
              <a:rPr lang="cs-CZ" baseline="0" dirty="0" smtClean="0"/>
              <a:t>. Tento list obsahuje detaily o vytvoření přehledu jako ID uživatele, jméno prohlížení a datum, kdy byl export proveden.</a:t>
            </a:r>
            <a:endParaRPr lang="cs-CZ" dirty="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88</a:t>
            </a:fld>
            <a:endParaRPr lang="cs-CZ" dirty="0"/>
          </a:p>
        </p:txBody>
      </p:sp>
    </p:spTree>
    <p:extLst>
      <p:ext uri="{BB962C8B-B14F-4D97-AF65-F5344CB8AC3E}">
        <p14:creationId xmlns:p14="http://schemas.microsoft.com/office/powerpoint/2010/main" val="77856458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r>
              <a:rPr lang="cs-CZ" dirty="0" smtClean="0"/>
              <a:t>Vytvořte</a:t>
            </a:r>
            <a:r>
              <a:rPr lang="cs-CZ" baseline="0" dirty="0" smtClean="0"/>
              <a:t> grafickou podobu dat.</a:t>
            </a:r>
          </a:p>
          <a:p>
            <a:r>
              <a:rPr lang="cs-CZ" baseline="0" dirty="0" smtClean="0"/>
              <a:t>Přepínejte mezi mřížkovým zobrazením a grafem.</a:t>
            </a:r>
          </a:p>
          <a:p>
            <a:pPr marL="0" marR="0" indent="0" algn="l" defTabSz="914400" rtl="0" eaLnBrk="0" fontAlgn="base" latinLnBrk="0" hangingPunct="0">
              <a:lnSpc>
                <a:spcPct val="100000"/>
              </a:lnSpc>
              <a:spcBef>
                <a:spcPct val="30000"/>
              </a:spcBef>
              <a:spcAft>
                <a:spcPct val="0"/>
              </a:spcAft>
              <a:buClrTx/>
              <a:buSzTx/>
              <a:buFontTx/>
              <a:buNone/>
              <a:tabLst/>
              <a:defRPr/>
            </a:pPr>
            <a:r>
              <a:rPr lang="cs-CZ" smtClean="0"/>
              <a:t>Použijte Editor grafu pro výběr dat a jejich zobrazení jako koláčový nebo čárový graf.</a:t>
            </a:r>
          </a:p>
          <a:p>
            <a:endParaRPr lang="cs-CZ" dirty="0" smtClean="0"/>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89</a:t>
            </a:fld>
            <a:endParaRPr lang="cs-CZ" dirty="0"/>
          </a:p>
        </p:txBody>
      </p:sp>
    </p:spTree>
    <p:extLst>
      <p:ext uri="{BB962C8B-B14F-4D97-AF65-F5344CB8AC3E}">
        <p14:creationId xmlns:p14="http://schemas.microsoft.com/office/powerpoint/2010/main" val="4028601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9</a:t>
            </a:fld>
            <a:endParaRPr lang="cs-CZ" dirty="0"/>
          </a:p>
        </p:txBody>
      </p:sp>
    </p:spTree>
    <p:extLst>
      <p:ext uri="{BB962C8B-B14F-4D97-AF65-F5344CB8AC3E}">
        <p14:creationId xmlns:p14="http://schemas.microsoft.com/office/powerpoint/2010/main" val="312307826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90</a:t>
            </a:fld>
            <a:endParaRPr lang="cs-CZ" dirty="0"/>
          </a:p>
        </p:txBody>
      </p:sp>
    </p:spTree>
    <p:extLst>
      <p:ext uri="{BB962C8B-B14F-4D97-AF65-F5344CB8AC3E}">
        <p14:creationId xmlns:p14="http://schemas.microsoft.com/office/powerpoint/2010/main" val="26902701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91</a:t>
            </a:fld>
            <a:endParaRPr lang="cs-CZ" dirty="0"/>
          </a:p>
        </p:txBody>
      </p:sp>
    </p:spTree>
    <p:extLst>
      <p:ext uri="{BB962C8B-B14F-4D97-AF65-F5344CB8AC3E}">
        <p14:creationId xmlns:p14="http://schemas.microsoft.com/office/powerpoint/2010/main" val="97548692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92</a:t>
            </a:fld>
            <a:endParaRPr lang="cs-CZ" dirty="0"/>
          </a:p>
        </p:txBody>
      </p:sp>
    </p:spTree>
    <p:extLst>
      <p:ext uri="{BB962C8B-B14F-4D97-AF65-F5344CB8AC3E}">
        <p14:creationId xmlns:p14="http://schemas.microsoft.com/office/powerpoint/2010/main" val="253811852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257300" y="720725"/>
            <a:ext cx="4800600" cy="3600450"/>
          </a:xfrm>
          <a:prstGeom prst="rect">
            <a:avLst/>
          </a:prstGeom>
        </p:spPr>
      </p:sp>
      <p:sp>
        <p:nvSpPr>
          <p:cNvPr id="3" name="Zástupný symbol pro poznámky 2"/>
          <p:cNvSpPr>
            <a:spLocks noGrp="1"/>
          </p:cNvSpPr>
          <p:nvPr>
            <p:ph type="body" idx="1"/>
          </p:nvPr>
        </p:nvSpPr>
        <p:spPr/>
        <p:txBody>
          <a:bodyPr/>
          <a:lstStyle/>
          <a:p>
            <a:endParaRPr lang="cs-CZ"/>
          </a:p>
        </p:txBody>
      </p:sp>
      <p:sp>
        <p:nvSpPr>
          <p:cNvPr id="6" name="Zástupný symbol pro číslo snímku 5"/>
          <p:cNvSpPr>
            <a:spLocks noGrp="1"/>
          </p:cNvSpPr>
          <p:nvPr>
            <p:ph type="sldNum" sz="quarter" idx="10"/>
          </p:nvPr>
        </p:nvSpPr>
        <p:spPr/>
        <p:txBody>
          <a:bodyPr/>
          <a:lstStyle/>
          <a:p>
            <a:fld id="{A55FA885-C932-4AC3-93E6-6196B79B38A8}" type="slidenum">
              <a:rPr lang="cs-CZ" smtClean="0"/>
              <a:pPr/>
              <a:t>93</a:t>
            </a:fld>
            <a:endParaRPr lang="cs-CZ" dirty="0"/>
          </a:p>
        </p:txBody>
      </p:sp>
    </p:spTree>
    <p:extLst>
      <p:ext uri="{BB962C8B-B14F-4D97-AF65-F5344CB8AC3E}">
        <p14:creationId xmlns:p14="http://schemas.microsoft.com/office/powerpoint/2010/main" val="783289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cs-CZ" dirty="0" smtClean="0"/>
              <a:t>NET 294 TG</a:t>
            </a:r>
            <a:endParaRPr lang="en-US" dirty="0"/>
          </a:p>
        </p:txBody>
      </p:sp>
    </p:spTree>
    <p:extLst>
      <p:ext uri="{BB962C8B-B14F-4D97-AF65-F5344CB8AC3E}">
        <p14:creationId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cs-CZ" dirty="0" smtClean="0"/>
              <a:t>NET 294 TG</a:t>
            </a:r>
            <a:endParaRPr lang="en-US" dirty="0"/>
          </a:p>
        </p:txBody>
      </p:sp>
    </p:spTree>
    <p:extLst>
      <p:ext uri="{BB962C8B-B14F-4D97-AF65-F5344CB8AC3E}">
        <p14:creationId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cs-CZ" dirty="0" smtClean="0"/>
              <a:t>NET 294 TG</a:t>
            </a:r>
            <a:endParaRPr lang="en-US" dirty="0"/>
          </a:p>
        </p:txBody>
      </p:sp>
    </p:spTree>
    <p:extLst>
      <p:ext uri="{BB962C8B-B14F-4D97-AF65-F5344CB8AC3E}">
        <p14:creationId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cs-CZ" dirty="0" smtClean="0"/>
              <a:t>NET294 TG</a:t>
            </a:r>
            <a:endParaRPr lang="en-US" dirty="0"/>
          </a:p>
        </p:txBody>
      </p:sp>
    </p:spTree>
    <p:extLst>
      <p:ext uri="{BB962C8B-B14F-4D97-AF65-F5344CB8AC3E}">
        <p14:creationId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cs-CZ" dirty="0" smtClean="0"/>
              <a:t>NET 294 TG</a:t>
            </a:r>
            <a:endParaRPr lang="en-US" dirty="0"/>
          </a:p>
        </p:txBody>
      </p:sp>
    </p:spTree>
    <p:extLst>
      <p:ext uri="{BB962C8B-B14F-4D97-AF65-F5344CB8AC3E}">
        <p14:creationId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cs-CZ" dirty="0" smtClean="0"/>
              <a:t>NET 294 TG</a:t>
            </a:r>
            <a:endParaRPr lang="en-US" dirty="0"/>
          </a:p>
        </p:txBody>
      </p:sp>
    </p:spTree>
    <p:extLst>
      <p:ext uri="{BB962C8B-B14F-4D97-AF65-F5344CB8AC3E}">
        <p14:creationId xmlns:p14="http://schemas.microsoft.com/office/powerpoint/2010/main"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801688"/>
            <a:ext cx="8229600" cy="8985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844675"/>
            <a:ext cx="4032250" cy="2278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1850" y="1844675"/>
            <a:ext cx="4033838" cy="2278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275138"/>
            <a:ext cx="4032250" cy="2278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1850" y="4275138"/>
            <a:ext cx="4033838" cy="2278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cs-CZ" dirty="0" smtClean="0"/>
              <a:t>NET 294 TG</a:t>
            </a:r>
            <a:endParaRPr lang="en-US" dirty="0"/>
          </a:p>
        </p:txBody>
      </p:sp>
    </p:spTree>
    <p:extLst>
      <p:ext uri="{BB962C8B-B14F-4D97-AF65-F5344CB8AC3E}">
        <p14:creationId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86" r:id="rId6"/>
    <p:sldLayoutId id="2147483987" r:id="rId7"/>
    <p:sldLayoutId id="2147483988" r:id="rId8"/>
    <p:sldLayoutId id="2147483989"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6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6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7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7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7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8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8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8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8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US" altLang="zh-CN" dirty="0" smtClean="0"/>
              <a:t>QAD </a:t>
            </a:r>
            <a:r>
              <a:rPr lang="cs-CZ" altLang="zh-CN" dirty="0" smtClean="0"/>
              <a:t>.NET UI 2.9.4</a:t>
            </a:r>
            <a:endParaRPr lang="en-US" altLang="zh-CN" dirty="0" smtClean="0"/>
          </a:p>
        </p:txBody>
      </p:sp>
      <p:sp>
        <p:nvSpPr>
          <p:cNvPr id="7171" name="Rectangle 5"/>
          <p:cNvSpPr>
            <a:spLocks noGrp="1" noChangeArrowheads="1"/>
          </p:cNvSpPr>
          <p:nvPr>
            <p:ph type="body" sz="quarter" idx="10"/>
          </p:nvPr>
        </p:nvSpPr>
        <p:spPr/>
        <p:txBody>
          <a:bodyPr/>
          <a:lstStyle/>
          <a:p>
            <a:r>
              <a:rPr lang="cs-CZ" altLang="zh-CN" dirty="0" smtClean="0"/>
              <a:t>Úvod do QAD .NET UI</a:t>
            </a:r>
            <a:endParaRPr lang="en-US" altLang="zh-CN" dirty="0" smtClean="0"/>
          </a:p>
        </p:txBody>
      </p:sp>
      <p:sp>
        <p:nvSpPr>
          <p:cNvPr id="7" name="Text Placeholder 6"/>
          <p:cNvSpPr>
            <a:spLocks noGrp="1"/>
          </p:cNvSpPr>
          <p:nvPr>
            <p:ph type="body" sz="quarter" idx="11"/>
          </p:nvPr>
        </p:nvSpPr>
        <p:spPr/>
        <p:txBody>
          <a:bodyPr/>
          <a:lstStyle/>
          <a:p>
            <a:r>
              <a:rPr lang="cs-CZ" dirty="0" smtClean="0"/>
              <a:t>Školící prezentace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text 2"/>
          <p:cNvSpPr>
            <a:spLocks noGrp="1"/>
          </p:cNvSpPr>
          <p:nvPr>
            <p:ph type="body" sz="quarter" idx="10"/>
          </p:nvPr>
        </p:nvSpPr>
        <p:spPr/>
        <p:txBody>
          <a:bodyPr/>
          <a:lstStyle/>
          <a:p>
            <a:r>
              <a:rPr lang="cs-CZ" dirty="0" smtClean="0"/>
              <a:t>Ovládání už. </a:t>
            </a:r>
            <a:r>
              <a:rPr lang="cs-CZ" dirty="0"/>
              <a:t>p</a:t>
            </a:r>
            <a:r>
              <a:rPr lang="cs-CZ" dirty="0" smtClean="0"/>
              <a:t>rostředí .NET</a:t>
            </a:r>
            <a:endParaRPr lang="cs-CZ" dirty="0"/>
          </a:p>
        </p:txBody>
      </p:sp>
      <p:sp>
        <p:nvSpPr>
          <p:cNvPr id="4" name="Zástupný symbol pro text 3"/>
          <p:cNvSpPr>
            <a:spLocks noGrp="1"/>
          </p:cNvSpPr>
          <p:nvPr>
            <p:ph type="body" sz="quarter" idx="11"/>
          </p:nvPr>
        </p:nvSpPr>
        <p:spPr/>
        <p:txBody>
          <a:bodyPr/>
          <a:lstStyle/>
          <a:p>
            <a:endParaRPr lang="cs-CZ"/>
          </a:p>
        </p:txBody>
      </p:sp>
    </p:spTree>
    <p:extLst>
      <p:ext uri="{BB962C8B-B14F-4D97-AF65-F5344CB8AC3E}">
        <p14:creationId xmlns:p14="http://schemas.microsoft.com/office/powerpoint/2010/main" val="213804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Dozvědět se o různých možnostech ovládání už. rozhraní .NET</a:t>
            </a:r>
            <a:endParaRPr lang="cs-CZ" dirty="0"/>
          </a:p>
        </p:txBody>
      </p:sp>
      <p:sp>
        <p:nvSpPr>
          <p:cNvPr id="3" name="Nadpis 2"/>
          <p:cNvSpPr>
            <a:spLocks noGrp="1"/>
          </p:cNvSpPr>
          <p:nvPr>
            <p:ph type="title"/>
          </p:nvPr>
        </p:nvSpPr>
        <p:spPr/>
        <p:txBody>
          <a:bodyPr/>
          <a:lstStyle/>
          <a:p>
            <a:r>
              <a:rPr lang="cs-CZ" dirty="0" smtClean="0"/>
              <a:t>Cíle kapitoly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24480517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smtClean="0"/>
              <a:t>Budete schopni se pohybovat a ovládat už. rozhraní .NET v různých typech obrazovek a programů</a:t>
            </a:r>
            <a:endParaRPr lang="cs-CZ" dirty="0"/>
          </a:p>
        </p:txBody>
      </p:sp>
      <p:sp>
        <p:nvSpPr>
          <p:cNvPr id="3" name="Nadpis 2"/>
          <p:cNvSpPr>
            <a:spLocks noGrp="1"/>
          </p:cNvSpPr>
          <p:nvPr>
            <p:ph type="title"/>
          </p:nvPr>
        </p:nvSpPr>
        <p:spPr/>
        <p:txBody>
          <a:bodyPr/>
          <a:lstStyle/>
          <a:p>
            <a:r>
              <a:rPr lang="cs-CZ" dirty="0" smtClean="0"/>
              <a:t>Přínosy kapitoly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27354637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2"/>
            <a:endParaRPr lang="cs-CZ" dirty="0" smtClean="0"/>
          </a:p>
          <a:p>
            <a:pPr lvl="2"/>
            <a:r>
              <a:rPr lang="cs-CZ" dirty="0" smtClean="0"/>
              <a:t>Úvod</a:t>
            </a:r>
          </a:p>
          <a:p>
            <a:pPr lvl="2"/>
            <a:r>
              <a:rPr lang="cs-CZ" dirty="0" smtClean="0"/>
              <a:t>Ovládání</a:t>
            </a:r>
          </a:p>
          <a:p>
            <a:pPr lvl="2"/>
            <a:r>
              <a:rPr lang="cs-CZ" dirty="0" smtClean="0"/>
              <a:t>Nápověda aplikace</a:t>
            </a:r>
          </a:p>
          <a:p>
            <a:pPr lvl="2"/>
            <a:r>
              <a:rPr lang="cs-CZ" dirty="0" smtClean="0"/>
              <a:t>Typy programů</a:t>
            </a:r>
          </a:p>
          <a:p>
            <a:pPr lvl="2"/>
            <a:r>
              <a:rPr lang="cs-CZ" dirty="0" smtClean="0"/>
              <a:t>Prohlížení</a:t>
            </a:r>
          </a:p>
          <a:p>
            <a:pPr lvl="2"/>
            <a:r>
              <a:rPr lang="cs-CZ" dirty="0" smtClean="0"/>
              <a:t>Terminálový režim</a:t>
            </a:r>
            <a:endParaRPr lang="cs-CZ" dirty="0"/>
          </a:p>
        </p:txBody>
      </p:sp>
      <p:sp>
        <p:nvSpPr>
          <p:cNvPr id="3" name="Nadpis 2"/>
          <p:cNvSpPr>
            <a:spLocks noGrp="1"/>
          </p:cNvSpPr>
          <p:nvPr>
            <p:ph type="title"/>
          </p:nvPr>
        </p:nvSpPr>
        <p:spPr/>
        <p:txBody>
          <a:bodyPr/>
          <a:lstStyle/>
          <a:p>
            <a:r>
              <a:rPr lang="cs-CZ" dirty="0" smtClean="0"/>
              <a:t>Běh kurzu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
        <p:nvSpPr>
          <p:cNvPr id="5" name="Šipka dolů 4"/>
          <p:cNvSpPr/>
          <p:nvPr/>
        </p:nvSpPr>
        <p:spPr>
          <a:xfrm>
            <a:off x="731520" y="1516828"/>
            <a:ext cx="527125" cy="2732443"/>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
        <p:nvSpPr>
          <p:cNvPr id="6" name="Obdélník 5"/>
          <p:cNvSpPr/>
          <p:nvPr/>
        </p:nvSpPr>
        <p:spPr>
          <a:xfrm>
            <a:off x="1624405" y="1667435"/>
            <a:ext cx="1344706" cy="301214"/>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6473145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Pracovní plocha</a:t>
            </a:r>
            <a:endParaRPr lang="cs-CZ" dirty="0"/>
          </a:p>
        </p:txBody>
      </p:sp>
      <p:sp>
        <p:nvSpPr>
          <p:cNvPr id="4" name="Zástupný symbol pro zápatí 3"/>
          <p:cNvSpPr>
            <a:spLocks noGrp="1"/>
          </p:cNvSpPr>
          <p:nvPr>
            <p:ph type="ftr" sz="quarter" idx="10"/>
          </p:nvPr>
        </p:nvSpPr>
        <p:spPr/>
        <p:txBody>
          <a:bodyPr/>
          <a:lstStyle/>
          <a:p>
            <a:r>
              <a:rPr lang="cs-CZ" dirty="0" smtClean="0"/>
              <a:t>NET 294 TG</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377" y="828339"/>
            <a:ext cx="8640924" cy="588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ovéPole 4"/>
          <p:cNvSpPr txBox="1"/>
          <p:nvPr/>
        </p:nvSpPr>
        <p:spPr>
          <a:xfrm>
            <a:off x="4324574" y="1007792"/>
            <a:ext cx="4012602" cy="523220"/>
          </a:xfrm>
          <a:prstGeom prst="rect">
            <a:avLst/>
          </a:prstGeom>
          <a:noFill/>
        </p:spPr>
        <p:txBody>
          <a:bodyPr wrap="square" rtlCol="0">
            <a:spAutoFit/>
          </a:bodyPr>
          <a:lstStyle/>
          <a:p>
            <a:pPr algn="l"/>
            <a:r>
              <a:rPr lang="cs-CZ" sz="1400" dirty="0" smtClean="0"/>
              <a:t>Vyhledávání v menu pro programy, prohlížení a ostatní položky</a:t>
            </a:r>
            <a:endParaRPr lang="cs-CZ" sz="1400" dirty="0"/>
          </a:p>
        </p:txBody>
      </p:sp>
      <p:cxnSp>
        <p:nvCxnSpPr>
          <p:cNvPr id="7" name="Přímá spojnice se šipkou 6"/>
          <p:cNvCxnSpPr/>
          <p:nvPr/>
        </p:nvCxnSpPr>
        <p:spPr>
          <a:xfrm flipH="1">
            <a:off x="2108499" y="1269402"/>
            <a:ext cx="2216076"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TextovéPole 8"/>
          <p:cNvSpPr txBox="1"/>
          <p:nvPr/>
        </p:nvSpPr>
        <p:spPr>
          <a:xfrm>
            <a:off x="4324575" y="1762620"/>
            <a:ext cx="4012602" cy="307777"/>
          </a:xfrm>
          <a:prstGeom prst="rect">
            <a:avLst/>
          </a:prstGeom>
          <a:noFill/>
        </p:spPr>
        <p:txBody>
          <a:bodyPr wrap="square" rtlCol="0">
            <a:spAutoFit/>
          </a:bodyPr>
          <a:lstStyle/>
          <a:p>
            <a:pPr algn="l"/>
            <a:r>
              <a:rPr lang="cs-CZ" sz="1400" dirty="0" smtClean="0"/>
              <a:t>Oblast aplikací</a:t>
            </a:r>
            <a:endParaRPr lang="cs-CZ" sz="1400" dirty="0"/>
          </a:p>
        </p:txBody>
      </p:sp>
      <p:cxnSp>
        <p:nvCxnSpPr>
          <p:cNvPr id="10" name="Přímá spojnice se šipkou 9"/>
          <p:cNvCxnSpPr/>
          <p:nvPr/>
        </p:nvCxnSpPr>
        <p:spPr>
          <a:xfrm flipH="1">
            <a:off x="2108499" y="1907543"/>
            <a:ext cx="2216076" cy="896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TextovéPole 12"/>
          <p:cNvSpPr txBox="1"/>
          <p:nvPr/>
        </p:nvSpPr>
        <p:spPr>
          <a:xfrm>
            <a:off x="4324575" y="3173665"/>
            <a:ext cx="4012602" cy="307777"/>
          </a:xfrm>
          <a:prstGeom prst="rect">
            <a:avLst/>
          </a:prstGeom>
          <a:noFill/>
        </p:spPr>
        <p:txBody>
          <a:bodyPr wrap="square" rtlCol="0">
            <a:spAutoFit/>
          </a:bodyPr>
          <a:lstStyle/>
          <a:p>
            <a:pPr algn="l"/>
            <a:r>
              <a:rPr lang="cs-CZ" sz="1400" dirty="0" smtClean="0"/>
              <a:t>Oblast oblíbených</a:t>
            </a:r>
            <a:endParaRPr lang="cs-CZ" sz="1400" dirty="0"/>
          </a:p>
        </p:txBody>
      </p:sp>
      <p:cxnSp>
        <p:nvCxnSpPr>
          <p:cNvPr id="14" name="Přímá spojnice se šipkou 13"/>
          <p:cNvCxnSpPr/>
          <p:nvPr/>
        </p:nvCxnSpPr>
        <p:spPr>
          <a:xfrm flipH="1">
            <a:off x="2108499" y="3318588"/>
            <a:ext cx="2216076" cy="896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TextovéPole 14"/>
          <p:cNvSpPr txBox="1"/>
          <p:nvPr/>
        </p:nvSpPr>
        <p:spPr>
          <a:xfrm>
            <a:off x="4324574" y="4227914"/>
            <a:ext cx="4012602" cy="307777"/>
          </a:xfrm>
          <a:prstGeom prst="rect">
            <a:avLst/>
          </a:prstGeom>
          <a:noFill/>
        </p:spPr>
        <p:txBody>
          <a:bodyPr wrap="square" rtlCol="0">
            <a:spAutoFit/>
          </a:bodyPr>
          <a:lstStyle/>
          <a:p>
            <a:pPr algn="l"/>
            <a:r>
              <a:rPr lang="cs-CZ" sz="1400" dirty="0" smtClean="0"/>
              <a:t>Pole pro rychlé hledání</a:t>
            </a:r>
            <a:endParaRPr lang="cs-CZ" sz="1400" dirty="0"/>
          </a:p>
        </p:txBody>
      </p:sp>
      <p:cxnSp>
        <p:nvCxnSpPr>
          <p:cNvPr id="16" name="Přímá spojnice se šipkou 15"/>
          <p:cNvCxnSpPr/>
          <p:nvPr/>
        </p:nvCxnSpPr>
        <p:spPr>
          <a:xfrm flipH="1">
            <a:off x="2108498" y="4372837"/>
            <a:ext cx="2216076" cy="896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TextovéPole 16"/>
          <p:cNvSpPr txBox="1"/>
          <p:nvPr/>
        </p:nvSpPr>
        <p:spPr>
          <a:xfrm>
            <a:off x="4324575" y="4535691"/>
            <a:ext cx="4012602" cy="307777"/>
          </a:xfrm>
          <a:prstGeom prst="rect">
            <a:avLst/>
          </a:prstGeom>
          <a:noFill/>
        </p:spPr>
        <p:txBody>
          <a:bodyPr wrap="square" rtlCol="0">
            <a:spAutoFit/>
          </a:bodyPr>
          <a:lstStyle/>
          <a:p>
            <a:pPr algn="l"/>
            <a:r>
              <a:rPr lang="cs-CZ" sz="1400" dirty="0" smtClean="0"/>
              <a:t>Skupiny prohlížení</a:t>
            </a:r>
            <a:endParaRPr lang="cs-CZ" sz="1400" dirty="0"/>
          </a:p>
        </p:txBody>
      </p:sp>
      <p:cxnSp>
        <p:nvCxnSpPr>
          <p:cNvPr id="18" name="Přímá spojnice se šipkou 17"/>
          <p:cNvCxnSpPr/>
          <p:nvPr/>
        </p:nvCxnSpPr>
        <p:spPr>
          <a:xfrm flipH="1">
            <a:off x="2108499" y="4680614"/>
            <a:ext cx="2216076" cy="896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TextovéPole 18"/>
          <p:cNvSpPr txBox="1"/>
          <p:nvPr/>
        </p:nvSpPr>
        <p:spPr>
          <a:xfrm>
            <a:off x="4324575" y="5787773"/>
            <a:ext cx="4012602" cy="307777"/>
          </a:xfrm>
          <a:prstGeom prst="rect">
            <a:avLst/>
          </a:prstGeom>
          <a:noFill/>
        </p:spPr>
        <p:txBody>
          <a:bodyPr wrap="square" rtlCol="0">
            <a:spAutoFit/>
          </a:bodyPr>
          <a:lstStyle/>
          <a:p>
            <a:pPr algn="l"/>
            <a:r>
              <a:rPr lang="cs-CZ" sz="1400" dirty="0" smtClean="0"/>
              <a:t>Interní pošta</a:t>
            </a:r>
            <a:endParaRPr lang="cs-CZ" sz="1400" dirty="0"/>
          </a:p>
        </p:txBody>
      </p:sp>
      <p:cxnSp>
        <p:nvCxnSpPr>
          <p:cNvPr id="20" name="Přímá spojnice se šipkou 19"/>
          <p:cNvCxnSpPr/>
          <p:nvPr/>
        </p:nvCxnSpPr>
        <p:spPr>
          <a:xfrm flipH="1">
            <a:off x="2108499" y="5932696"/>
            <a:ext cx="2216076" cy="896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ovéPole 20"/>
          <p:cNvSpPr txBox="1"/>
          <p:nvPr/>
        </p:nvSpPr>
        <p:spPr>
          <a:xfrm>
            <a:off x="4324575" y="700015"/>
            <a:ext cx="4012602" cy="307777"/>
          </a:xfrm>
          <a:prstGeom prst="rect">
            <a:avLst/>
          </a:prstGeom>
          <a:noFill/>
        </p:spPr>
        <p:txBody>
          <a:bodyPr wrap="square" rtlCol="0">
            <a:spAutoFit/>
          </a:bodyPr>
          <a:lstStyle/>
          <a:p>
            <a:pPr algn="l"/>
            <a:r>
              <a:rPr lang="cs-CZ" sz="1400" dirty="0" smtClean="0"/>
              <a:t>Hlavní menu</a:t>
            </a:r>
            <a:endParaRPr lang="cs-CZ" sz="1400" dirty="0"/>
          </a:p>
        </p:txBody>
      </p:sp>
      <p:cxnSp>
        <p:nvCxnSpPr>
          <p:cNvPr id="22" name="Přímá spojnice se šipkou 21"/>
          <p:cNvCxnSpPr/>
          <p:nvPr/>
        </p:nvCxnSpPr>
        <p:spPr>
          <a:xfrm flipH="1">
            <a:off x="3614569" y="844938"/>
            <a:ext cx="710006" cy="896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741349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Menu Soubor</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620" y="2009158"/>
            <a:ext cx="6972300" cy="2871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93966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Menu Úpravy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7192" y="2531241"/>
            <a:ext cx="3128963" cy="175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94782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Menu Nástroje</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8502" y="2671090"/>
            <a:ext cx="3371850" cy="175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22849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Menu Nástroje - Možnosti</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0688" y="1114425"/>
            <a:ext cx="5762625" cy="462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62089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Menu Pracovní prostor</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0506" y="1247887"/>
            <a:ext cx="6072188"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9045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smtClean="0"/>
              <a:t>Posluchači budou uvedeni do následujících témat uživatelského rozhraní QAD .NET:</a:t>
            </a:r>
          </a:p>
          <a:p>
            <a:pPr lvl="1"/>
            <a:r>
              <a:rPr lang="cs-CZ" dirty="0" smtClean="0"/>
              <a:t>Rozdílné typy uživatelských režimů v QAD Standard </a:t>
            </a:r>
            <a:r>
              <a:rPr lang="cs-CZ" dirty="0" err="1" smtClean="0"/>
              <a:t>Edition</a:t>
            </a:r>
            <a:endParaRPr lang="cs-CZ" dirty="0" smtClean="0"/>
          </a:p>
          <a:p>
            <a:pPr lvl="1"/>
            <a:r>
              <a:rPr lang="cs-CZ" dirty="0" smtClean="0"/>
              <a:t>Přihlašovací obrazovka</a:t>
            </a:r>
            <a:endParaRPr lang="cs-CZ" dirty="0"/>
          </a:p>
        </p:txBody>
      </p:sp>
      <p:sp>
        <p:nvSpPr>
          <p:cNvPr id="3" name="Nadpis 2"/>
          <p:cNvSpPr>
            <a:spLocks noGrp="1"/>
          </p:cNvSpPr>
          <p:nvPr>
            <p:ph type="title"/>
          </p:nvPr>
        </p:nvSpPr>
        <p:spPr/>
        <p:txBody>
          <a:bodyPr/>
          <a:lstStyle/>
          <a:p>
            <a:r>
              <a:rPr lang="cs-CZ" dirty="0" smtClean="0"/>
              <a:t>Cíle kapitoly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34730303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Menu Okno</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759" y="2860694"/>
            <a:ext cx="2714625" cy="141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91354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Menu Nápověda</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2584" y="2614276"/>
            <a:ext cx="3043238" cy="218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7446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Oblast aplikací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173" y="890980"/>
            <a:ext cx="2971800" cy="466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3588" y="900505"/>
            <a:ext cx="2943225" cy="465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ovéPole 6"/>
          <p:cNvSpPr txBox="1"/>
          <p:nvPr/>
        </p:nvSpPr>
        <p:spPr>
          <a:xfrm>
            <a:off x="3560782" y="1278414"/>
            <a:ext cx="1678192" cy="523220"/>
          </a:xfrm>
          <a:prstGeom prst="rect">
            <a:avLst/>
          </a:prstGeom>
          <a:noFill/>
        </p:spPr>
        <p:txBody>
          <a:bodyPr wrap="square" rtlCol="0">
            <a:spAutoFit/>
          </a:bodyPr>
          <a:lstStyle/>
          <a:p>
            <a:pPr algn="l"/>
            <a:r>
              <a:rPr lang="cs-CZ" sz="1400" dirty="0" smtClean="0"/>
              <a:t>Klikněte na složku pro otevření</a:t>
            </a:r>
            <a:endParaRPr lang="cs-CZ" sz="1400" dirty="0"/>
          </a:p>
        </p:txBody>
      </p:sp>
      <p:cxnSp>
        <p:nvCxnSpPr>
          <p:cNvPr id="6" name="Přímá spojnice se šipkou 5"/>
          <p:cNvCxnSpPr/>
          <p:nvPr/>
        </p:nvCxnSpPr>
        <p:spPr>
          <a:xfrm>
            <a:off x="5389581" y="1540024"/>
            <a:ext cx="454007"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ovéPole 10"/>
          <p:cNvSpPr txBox="1"/>
          <p:nvPr/>
        </p:nvSpPr>
        <p:spPr>
          <a:xfrm>
            <a:off x="3713182" y="2614155"/>
            <a:ext cx="1678192" cy="738664"/>
          </a:xfrm>
          <a:prstGeom prst="rect">
            <a:avLst/>
          </a:prstGeom>
          <a:noFill/>
        </p:spPr>
        <p:txBody>
          <a:bodyPr wrap="square" rtlCol="0">
            <a:spAutoFit/>
          </a:bodyPr>
          <a:lstStyle/>
          <a:p>
            <a:pPr algn="l"/>
            <a:r>
              <a:rPr lang="cs-CZ" sz="1400" dirty="0" smtClean="0"/>
              <a:t>Proveďte dvojklik na programu pro jeho spuštění</a:t>
            </a:r>
            <a:endParaRPr lang="cs-CZ" sz="1400" dirty="0"/>
          </a:p>
        </p:txBody>
      </p:sp>
      <p:cxnSp>
        <p:nvCxnSpPr>
          <p:cNvPr id="12" name="Přímá spojnice se šipkou 11"/>
          <p:cNvCxnSpPr/>
          <p:nvPr/>
        </p:nvCxnSpPr>
        <p:spPr>
          <a:xfrm>
            <a:off x="5541981" y="2875765"/>
            <a:ext cx="454007"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264843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Vlastnosti programu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011" y="1670517"/>
            <a:ext cx="4943475" cy="35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ovéPole 5"/>
          <p:cNvSpPr txBox="1"/>
          <p:nvPr/>
        </p:nvSpPr>
        <p:spPr>
          <a:xfrm>
            <a:off x="5992011" y="4292461"/>
            <a:ext cx="2710926" cy="738664"/>
          </a:xfrm>
          <a:prstGeom prst="rect">
            <a:avLst/>
          </a:prstGeom>
          <a:noFill/>
        </p:spPr>
        <p:txBody>
          <a:bodyPr wrap="square" rtlCol="0">
            <a:spAutoFit/>
          </a:bodyPr>
          <a:lstStyle/>
          <a:p>
            <a:pPr algn="l"/>
            <a:r>
              <a:rPr lang="cs-CZ" sz="1400" dirty="0" smtClean="0"/>
              <a:t>Klikněte pravým tlačítkem na libovolný program </a:t>
            </a:r>
            <a:r>
              <a:rPr lang="cs-CZ" sz="1400" dirty="0"/>
              <a:t>a</a:t>
            </a:r>
            <a:r>
              <a:rPr lang="cs-CZ" sz="1400" dirty="0" smtClean="0"/>
              <a:t> zvolte Vlastnosti</a:t>
            </a:r>
            <a:endParaRPr lang="cs-CZ" sz="1400" dirty="0"/>
          </a:p>
        </p:txBody>
      </p:sp>
      <p:cxnSp>
        <p:nvCxnSpPr>
          <p:cNvPr id="7" name="Přímá spojnice se šipkou 6"/>
          <p:cNvCxnSpPr/>
          <p:nvPr/>
        </p:nvCxnSpPr>
        <p:spPr>
          <a:xfrm flipH="1">
            <a:off x="5273123" y="4437384"/>
            <a:ext cx="718888" cy="1266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326111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Volby ve „Vlastnostech“</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338" y="887394"/>
            <a:ext cx="4067175" cy="527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220" y="906444"/>
            <a:ext cx="405765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ovéPole 7"/>
          <p:cNvSpPr txBox="1"/>
          <p:nvPr/>
        </p:nvSpPr>
        <p:spPr>
          <a:xfrm>
            <a:off x="2130015" y="3273734"/>
            <a:ext cx="1678192" cy="523220"/>
          </a:xfrm>
          <a:prstGeom prst="rect">
            <a:avLst/>
          </a:prstGeom>
          <a:noFill/>
        </p:spPr>
        <p:txBody>
          <a:bodyPr wrap="square" rtlCol="0">
            <a:spAutoFit/>
          </a:bodyPr>
          <a:lstStyle/>
          <a:p>
            <a:pPr algn="l"/>
            <a:r>
              <a:rPr lang="cs-CZ" sz="1400" dirty="0" smtClean="0"/>
              <a:t>Jméno a číslo programu</a:t>
            </a:r>
            <a:endParaRPr lang="cs-CZ" sz="1400" dirty="0"/>
          </a:p>
        </p:txBody>
      </p:sp>
      <p:cxnSp>
        <p:nvCxnSpPr>
          <p:cNvPr id="6" name="Přímá spojnice se šipkou 5"/>
          <p:cNvCxnSpPr/>
          <p:nvPr/>
        </p:nvCxnSpPr>
        <p:spPr>
          <a:xfrm flipV="1">
            <a:off x="2259106" y="2904566"/>
            <a:ext cx="0" cy="36916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ovéPole 11"/>
          <p:cNvSpPr txBox="1"/>
          <p:nvPr/>
        </p:nvSpPr>
        <p:spPr>
          <a:xfrm>
            <a:off x="6477897" y="3965314"/>
            <a:ext cx="1678192" cy="307777"/>
          </a:xfrm>
          <a:prstGeom prst="rect">
            <a:avLst/>
          </a:prstGeom>
          <a:noFill/>
        </p:spPr>
        <p:txBody>
          <a:bodyPr wrap="square" rtlCol="0">
            <a:spAutoFit/>
          </a:bodyPr>
          <a:lstStyle/>
          <a:p>
            <a:pPr algn="l"/>
            <a:r>
              <a:rPr lang="cs-CZ" sz="1400" dirty="0" smtClean="0"/>
              <a:t>Zvolte Terminál</a:t>
            </a:r>
            <a:endParaRPr lang="cs-CZ" sz="1400" dirty="0"/>
          </a:p>
        </p:txBody>
      </p:sp>
      <p:cxnSp>
        <p:nvCxnSpPr>
          <p:cNvPr id="13" name="Přímá spojnice se šipkou 12"/>
          <p:cNvCxnSpPr/>
          <p:nvPr/>
        </p:nvCxnSpPr>
        <p:spPr>
          <a:xfrm flipV="1">
            <a:off x="6606988" y="3596146"/>
            <a:ext cx="0" cy="36916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853827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normAutofit fontScale="90000"/>
          </a:bodyPr>
          <a:lstStyle/>
          <a:p>
            <a:r>
              <a:rPr lang="cs-CZ" dirty="0" smtClean="0"/>
              <a:t>Obrazovka programu v terminálovém režimu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183" y="1129551"/>
            <a:ext cx="8616876" cy="463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3419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normAutofit fontScale="90000"/>
          </a:bodyPr>
          <a:lstStyle/>
          <a:p>
            <a:r>
              <a:rPr lang="cs-CZ" dirty="0" smtClean="0"/>
              <a:t>Obrazovka programu v režimu </a:t>
            </a:r>
            <a:r>
              <a:rPr lang="cs-CZ" dirty="0" err="1" smtClean="0"/>
              <a:t>prac</a:t>
            </a:r>
            <a:r>
              <a:rPr lang="cs-CZ" dirty="0" smtClean="0"/>
              <a:t>. plochy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8776" y="976202"/>
            <a:ext cx="6696579" cy="531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42119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Oblíbené</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482" y="1002871"/>
            <a:ext cx="3862935" cy="4451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ovéPole 5"/>
          <p:cNvSpPr txBox="1"/>
          <p:nvPr/>
        </p:nvSpPr>
        <p:spPr>
          <a:xfrm>
            <a:off x="4970035" y="2392448"/>
            <a:ext cx="2710926" cy="1169551"/>
          </a:xfrm>
          <a:prstGeom prst="rect">
            <a:avLst/>
          </a:prstGeom>
          <a:noFill/>
        </p:spPr>
        <p:txBody>
          <a:bodyPr wrap="square" rtlCol="0">
            <a:spAutoFit/>
          </a:bodyPr>
          <a:lstStyle/>
          <a:p>
            <a:pPr algn="l"/>
            <a:r>
              <a:rPr lang="cs-CZ" sz="1400" dirty="0" smtClean="0"/>
              <a:t>Klikněte pravým tlačítkem na libovolný program </a:t>
            </a:r>
            <a:r>
              <a:rPr lang="cs-CZ" sz="1400" dirty="0"/>
              <a:t>a</a:t>
            </a:r>
            <a:r>
              <a:rPr lang="cs-CZ" sz="1400" dirty="0" smtClean="0"/>
              <a:t> zvolte Přidat do Oblíbených nebo program přetáhněte do oblasti Oblíbené</a:t>
            </a:r>
            <a:endParaRPr lang="cs-CZ" sz="1400" dirty="0"/>
          </a:p>
        </p:txBody>
      </p:sp>
      <p:cxnSp>
        <p:nvCxnSpPr>
          <p:cNvPr id="7" name="Přímá spojnice se šipkou 6"/>
          <p:cNvCxnSpPr/>
          <p:nvPr/>
        </p:nvCxnSpPr>
        <p:spPr>
          <a:xfrm flipH="1">
            <a:off x="4154328" y="2866767"/>
            <a:ext cx="718888" cy="1266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TextovéPole 7"/>
          <p:cNvSpPr txBox="1"/>
          <p:nvPr/>
        </p:nvSpPr>
        <p:spPr>
          <a:xfrm>
            <a:off x="5025616" y="4021075"/>
            <a:ext cx="2710926" cy="738664"/>
          </a:xfrm>
          <a:prstGeom prst="rect">
            <a:avLst/>
          </a:prstGeom>
          <a:noFill/>
        </p:spPr>
        <p:txBody>
          <a:bodyPr wrap="square" rtlCol="0">
            <a:spAutoFit/>
          </a:bodyPr>
          <a:lstStyle/>
          <a:p>
            <a:pPr algn="l"/>
            <a:r>
              <a:rPr lang="cs-CZ" sz="1400" dirty="0" smtClean="0"/>
              <a:t>Programy, které jsou často používané jsou zde, aby je nebylo nutno hledat</a:t>
            </a:r>
            <a:endParaRPr lang="cs-CZ" sz="1400" dirty="0"/>
          </a:p>
        </p:txBody>
      </p:sp>
      <p:cxnSp>
        <p:nvCxnSpPr>
          <p:cNvPr id="9" name="Přímá spojnice se šipkou 8"/>
          <p:cNvCxnSpPr/>
          <p:nvPr/>
        </p:nvCxnSpPr>
        <p:spPr>
          <a:xfrm flipH="1">
            <a:off x="4218876" y="4469538"/>
            <a:ext cx="718888" cy="1266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65437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Přepínání domén</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577" y="883192"/>
            <a:ext cx="8208085" cy="5517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44680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Horizontální a vertikální skupiny záložek</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568" y="906724"/>
            <a:ext cx="5356067" cy="4375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418" y="2830048"/>
            <a:ext cx="7688973" cy="3119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Přímá spojnice se šipkou 5"/>
          <p:cNvCxnSpPr/>
          <p:nvPr/>
        </p:nvCxnSpPr>
        <p:spPr>
          <a:xfrm flipH="1" flipV="1">
            <a:off x="2689412" y="1247888"/>
            <a:ext cx="699247" cy="570154"/>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981602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2"/>
            <a:endParaRPr lang="cs-CZ" dirty="0" smtClean="0"/>
          </a:p>
          <a:p>
            <a:pPr lvl="2"/>
            <a:r>
              <a:rPr lang="cs-CZ" dirty="0" smtClean="0"/>
              <a:t>Úvod</a:t>
            </a:r>
          </a:p>
          <a:p>
            <a:pPr lvl="2"/>
            <a:r>
              <a:rPr lang="cs-CZ" dirty="0" smtClean="0"/>
              <a:t>Ovládání</a:t>
            </a:r>
          </a:p>
          <a:p>
            <a:pPr lvl="2"/>
            <a:r>
              <a:rPr lang="cs-CZ" dirty="0" smtClean="0"/>
              <a:t>Nápověda aplikace</a:t>
            </a:r>
          </a:p>
          <a:p>
            <a:pPr lvl="2"/>
            <a:r>
              <a:rPr lang="cs-CZ" dirty="0" smtClean="0"/>
              <a:t>Typy programů</a:t>
            </a:r>
          </a:p>
          <a:p>
            <a:pPr lvl="2"/>
            <a:r>
              <a:rPr lang="cs-CZ" dirty="0" smtClean="0"/>
              <a:t>Prohlížení</a:t>
            </a:r>
          </a:p>
          <a:p>
            <a:pPr lvl="2"/>
            <a:r>
              <a:rPr lang="cs-CZ" dirty="0" smtClean="0"/>
              <a:t>Terminálový režim</a:t>
            </a:r>
            <a:endParaRPr lang="cs-CZ" dirty="0"/>
          </a:p>
        </p:txBody>
      </p:sp>
      <p:sp>
        <p:nvSpPr>
          <p:cNvPr id="3" name="Nadpis 2"/>
          <p:cNvSpPr>
            <a:spLocks noGrp="1"/>
          </p:cNvSpPr>
          <p:nvPr>
            <p:ph type="title"/>
          </p:nvPr>
        </p:nvSpPr>
        <p:spPr/>
        <p:txBody>
          <a:bodyPr/>
          <a:lstStyle/>
          <a:p>
            <a:r>
              <a:rPr lang="cs-CZ" dirty="0" smtClean="0"/>
              <a:t>Běh kurzu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
        <p:nvSpPr>
          <p:cNvPr id="5" name="Šipka dolů 4"/>
          <p:cNvSpPr/>
          <p:nvPr/>
        </p:nvSpPr>
        <p:spPr>
          <a:xfrm>
            <a:off x="731520" y="1516828"/>
            <a:ext cx="527125" cy="2732443"/>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
        <p:nvSpPr>
          <p:cNvPr id="6" name="Obdélník 5"/>
          <p:cNvSpPr/>
          <p:nvPr/>
        </p:nvSpPr>
        <p:spPr>
          <a:xfrm>
            <a:off x="1600200" y="1295400"/>
            <a:ext cx="927847" cy="301214"/>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1029730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Navigace v programech</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00" y="882969"/>
            <a:ext cx="5953732" cy="4248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6770" y="5437599"/>
            <a:ext cx="65532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ovéPole 6"/>
          <p:cNvSpPr txBox="1"/>
          <p:nvPr/>
        </p:nvSpPr>
        <p:spPr>
          <a:xfrm>
            <a:off x="225911" y="5609376"/>
            <a:ext cx="1678192" cy="523220"/>
          </a:xfrm>
          <a:prstGeom prst="rect">
            <a:avLst/>
          </a:prstGeom>
          <a:noFill/>
        </p:spPr>
        <p:txBody>
          <a:bodyPr wrap="square" rtlCol="0">
            <a:spAutoFit/>
          </a:bodyPr>
          <a:lstStyle/>
          <a:p>
            <a:pPr algn="l"/>
            <a:r>
              <a:rPr lang="cs-CZ" sz="1400" dirty="0" smtClean="0"/>
              <a:t>Obrazovkový navigační pruh</a:t>
            </a:r>
            <a:endParaRPr lang="cs-CZ" sz="1400" dirty="0"/>
          </a:p>
        </p:txBody>
      </p:sp>
      <p:cxnSp>
        <p:nvCxnSpPr>
          <p:cNvPr id="8" name="Přímá spojnice se šipkou 7"/>
          <p:cNvCxnSpPr/>
          <p:nvPr/>
        </p:nvCxnSpPr>
        <p:spPr>
          <a:xfrm flipV="1">
            <a:off x="1527586" y="5740181"/>
            <a:ext cx="639184" cy="13080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08583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Navigace prohlížení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669" y="937539"/>
            <a:ext cx="7462742" cy="5140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7818" y="2253223"/>
            <a:ext cx="209550" cy="20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Přímá spojnice se šipkou 5"/>
          <p:cNvCxnSpPr/>
          <p:nvPr/>
        </p:nvCxnSpPr>
        <p:spPr>
          <a:xfrm flipH="1" flipV="1">
            <a:off x="2697368" y="2353235"/>
            <a:ext cx="981747" cy="336177"/>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874317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Navigace v procesních mapách</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304" y="914121"/>
            <a:ext cx="6131861" cy="4090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3203" y="2781133"/>
            <a:ext cx="6877050"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54403" y="1715117"/>
            <a:ext cx="1085850"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Přímá spojnice se šipkou 5"/>
          <p:cNvCxnSpPr/>
          <p:nvPr/>
        </p:nvCxnSpPr>
        <p:spPr>
          <a:xfrm flipV="1">
            <a:off x="860612" y="3291840"/>
            <a:ext cx="355002" cy="22591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Přímá spojnice se šipkou 11"/>
          <p:cNvCxnSpPr/>
          <p:nvPr/>
        </p:nvCxnSpPr>
        <p:spPr>
          <a:xfrm flipV="1">
            <a:off x="2766509" y="3281083"/>
            <a:ext cx="355002" cy="22591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Přímá spojnice se šipkou 12"/>
          <p:cNvCxnSpPr/>
          <p:nvPr/>
        </p:nvCxnSpPr>
        <p:spPr>
          <a:xfrm flipV="1">
            <a:off x="7353526" y="2733227"/>
            <a:ext cx="355002" cy="22591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718718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Vnoření se do procesu a návrat zpět	</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642" y="903642"/>
            <a:ext cx="7433533" cy="5480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30856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Umíte zobrazit programy v terminálovém režimu a v režimu pracovní plochy</a:t>
            </a:r>
          </a:p>
          <a:p>
            <a:r>
              <a:rPr lang="cs-CZ" dirty="0" smtClean="0"/>
              <a:t>Pro některé programy jsou k dispozici navigační lišty</a:t>
            </a:r>
          </a:p>
          <a:p>
            <a:r>
              <a:rPr lang="cs-CZ" dirty="0" smtClean="0"/>
              <a:t>Procesní mapy vám umožní pohyb po procesních tocích</a:t>
            </a:r>
            <a:endParaRPr lang="cs-CZ" dirty="0"/>
          </a:p>
        </p:txBody>
      </p:sp>
      <p:sp>
        <p:nvSpPr>
          <p:cNvPr id="3" name="Nadpis 2"/>
          <p:cNvSpPr>
            <a:spLocks noGrp="1"/>
          </p:cNvSpPr>
          <p:nvPr>
            <p:ph type="title"/>
          </p:nvPr>
        </p:nvSpPr>
        <p:spPr/>
        <p:txBody>
          <a:bodyPr/>
          <a:lstStyle/>
          <a:p>
            <a:r>
              <a:rPr lang="cs-CZ" dirty="0" smtClean="0"/>
              <a:t>Shrnutí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6237124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r>
              <a:rPr lang="cs-CZ" dirty="0" smtClean="0"/>
              <a:t>Jak se můžete přepínat mezi doménami?</a:t>
            </a:r>
          </a:p>
          <a:p>
            <a:r>
              <a:rPr lang="cs-CZ" dirty="0" smtClean="0"/>
              <a:t>Jak můžete spustit program spojený s uzlem v procesní mapě?</a:t>
            </a:r>
          </a:p>
          <a:p>
            <a:r>
              <a:rPr lang="cs-CZ" dirty="0" smtClean="0"/>
              <a:t>Spusťte funkci Údržba dat zakázek pomocí procházení složek v menu. Které 3 složky jste museli otevřít?</a:t>
            </a:r>
          </a:p>
          <a:p>
            <a:r>
              <a:rPr lang="cs-CZ" dirty="0"/>
              <a:t>Spusťte funkci Údržba nákupních objednávek (NO</a:t>
            </a:r>
            <a:r>
              <a:rPr lang="cs-CZ" dirty="0" smtClean="0"/>
              <a:t>) pomocí vyhledání v menu.</a:t>
            </a:r>
          </a:p>
          <a:p>
            <a:r>
              <a:rPr lang="cs-CZ" dirty="0" smtClean="0"/>
              <a:t>Spusťte Prohlížení zakázek pomocí vložení jména programu sobe009.p. Jaké je číslo volby?</a:t>
            </a:r>
          </a:p>
          <a:p>
            <a:endParaRPr lang="cs-CZ" dirty="0"/>
          </a:p>
        </p:txBody>
      </p:sp>
      <p:sp>
        <p:nvSpPr>
          <p:cNvPr id="3" name="Nadpis 2"/>
          <p:cNvSpPr>
            <a:spLocks noGrp="1"/>
          </p:cNvSpPr>
          <p:nvPr>
            <p:ph type="title"/>
          </p:nvPr>
        </p:nvSpPr>
        <p:spPr/>
        <p:txBody>
          <a:bodyPr/>
          <a:lstStyle/>
          <a:p>
            <a:r>
              <a:rPr lang="cs-CZ" dirty="0" smtClean="0"/>
              <a:t>Cvičení a kontrola znalostí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21856931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endParaRPr lang="cs-CZ" dirty="0" smtClean="0"/>
          </a:p>
          <a:p>
            <a:r>
              <a:rPr lang="cs-CZ" dirty="0" smtClean="0"/>
              <a:t>Otevřete funkci Údržba dat zakázek v terminálovém režimu.</a:t>
            </a:r>
          </a:p>
          <a:p>
            <a:r>
              <a:rPr lang="cs-CZ" dirty="0" smtClean="0"/>
              <a:t>Zobrazte nápovědu prvního pole </a:t>
            </a:r>
            <a:r>
              <a:rPr lang="cs-CZ" dirty="0"/>
              <a:t>ve funkci Údržba nákupních objednávek (NO</a:t>
            </a:r>
            <a:r>
              <a:rPr lang="cs-CZ" dirty="0" smtClean="0"/>
              <a:t>). Jaké je jméno tohoto prohlížení? </a:t>
            </a:r>
          </a:p>
        </p:txBody>
      </p:sp>
      <p:sp>
        <p:nvSpPr>
          <p:cNvPr id="3" name="Nadpis 2"/>
          <p:cNvSpPr>
            <a:spLocks noGrp="1"/>
          </p:cNvSpPr>
          <p:nvPr>
            <p:ph type="title"/>
          </p:nvPr>
        </p:nvSpPr>
        <p:spPr/>
        <p:txBody>
          <a:bodyPr/>
          <a:lstStyle/>
          <a:p>
            <a:r>
              <a:rPr lang="cs-CZ" dirty="0" smtClean="0"/>
              <a:t>Cvičení a kontrola znalostí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12814037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text 2"/>
          <p:cNvSpPr>
            <a:spLocks noGrp="1"/>
          </p:cNvSpPr>
          <p:nvPr>
            <p:ph type="body" sz="quarter" idx="10"/>
          </p:nvPr>
        </p:nvSpPr>
        <p:spPr/>
        <p:txBody>
          <a:bodyPr/>
          <a:lstStyle/>
          <a:p>
            <a:r>
              <a:rPr lang="cs-CZ" dirty="0" smtClean="0"/>
              <a:t>Nápověda aplikace</a:t>
            </a:r>
            <a:endParaRPr lang="cs-CZ" dirty="0"/>
          </a:p>
        </p:txBody>
      </p:sp>
      <p:sp>
        <p:nvSpPr>
          <p:cNvPr id="4" name="Zástupný symbol pro text 3"/>
          <p:cNvSpPr>
            <a:spLocks noGrp="1"/>
          </p:cNvSpPr>
          <p:nvPr>
            <p:ph type="body" sz="quarter" idx="11"/>
          </p:nvPr>
        </p:nvSpPr>
        <p:spPr/>
        <p:txBody>
          <a:bodyPr/>
          <a:lstStyle/>
          <a:p>
            <a:endParaRPr lang="cs-CZ"/>
          </a:p>
        </p:txBody>
      </p:sp>
    </p:spTree>
    <p:extLst>
      <p:ext uri="{BB962C8B-B14F-4D97-AF65-F5344CB8AC3E}">
        <p14:creationId xmlns:p14="http://schemas.microsoft.com/office/powerpoint/2010/main" val="53981720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Představit posluchačům rozšířené možnosti nápovědy v prostředí QAD .NET UI</a:t>
            </a:r>
          </a:p>
          <a:p>
            <a:pPr lvl="1"/>
            <a:r>
              <a:rPr lang="cs-CZ" dirty="0" smtClean="0"/>
              <a:t>Nápověda ve znakovém prostředí</a:t>
            </a:r>
          </a:p>
          <a:p>
            <a:pPr lvl="1"/>
            <a:r>
              <a:rPr lang="cs-CZ" dirty="0" smtClean="0"/>
              <a:t>Nápověda v prostředí .NET UI</a:t>
            </a:r>
          </a:p>
          <a:p>
            <a:pPr lvl="1"/>
            <a:r>
              <a:rPr lang="cs-CZ" dirty="0" smtClean="0"/>
              <a:t>QAD </a:t>
            </a:r>
            <a:r>
              <a:rPr lang="cs-CZ" dirty="0" err="1" smtClean="0"/>
              <a:t>Assist</a:t>
            </a:r>
            <a:endParaRPr lang="cs-CZ" dirty="0" smtClean="0"/>
          </a:p>
          <a:p>
            <a:pPr lvl="1"/>
            <a:r>
              <a:rPr lang="cs-CZ" dirty="0" smtClean="0"/>
              <a:t>QAD </a:t>
            </a:r>
            <a:r>
              <a:rPr lang="cs-CZ" dirty="0" err="1" smtClean="0"/>
              <a:t>Guide</a:t>
            </a:r>
            <a:r>
              <a:rPr lang="cs-CZ" dirty="0" smtClean="0"/>
              <a:t> </a:t>
            </a:r>
            <a:r>
              <a:rPr lang="cs-CZ" dirty="0" err="1" smtClean="0"/>
              <a:t>Me</a:t>
            </a:r>
            <a:endParaRPr lang="cs-CZ" dirty="0"/>
          </a:p>
        </p:txBody>
      </p:sp>
      <p:sp>
        <p:nvSpPr>
          <p:cNvPr id="3" name="Nadpis 2"/>
          <p:cNvSpPr>
            <a:spLocks noGrp="1"/>
          </p:cNvSpPr>
          <p:nvPr>
            <p:ph type="title"/>
          </p:nvPr>
        </p:nvSpPr>
        <p:spPr/>
        <p:txBody>
          <a:bodyPr/>
          <a:lstStyle/>
          <a:p>
            <a:r>
              <a:rPr lang="cs-CZ" dirty="0" smtClean="0"/>
              <a:t>Cíle kapitoly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98133591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Poznáte jednotlivé druhy nápovědy a jak je vyvolat</a:t>
            </a:r>
            <a:endParaRPr lang="cs-CZ" dirty="0"/>
          </a:p>
        </p:txBody>
      </p:sp>
      <p:sp>
        <p:nvSpPr>
          <p:cNvPr id="3" name="Nadpis 2"/>
          <p:cNvSpPr>
            <a:spLocks noGrp="1"/>
          </p:cNvSpPr>
          <p:nvPr>
            <p:ph type="title"/>
          </p:nvPr>
        </p:nvSpPr>
        <p:spPr/>
        <p:txBody>
          <a:bodyPr/>
          <a:lstStyle/>
          <a:p>
            <a:r>
              <a:rPr lang="cs-CZ" dirty="0" smtClean="0"/>
              <a:t>Přínosy kapitoly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1716406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smtClean="0"/>
              <a:t>Uživatelské rozhraní .NET</a:t>
            </a:r>
          </a:p>
          <a:p>
            <a:pPr lvl="1"/>
            <a:r>
              <a:rPr lang="cs-CZ" dirty="0" smtClean="0"/>
              <a:t>Vytvořeno s použitím technologie Microsoft</a:t>
            </a:r>
          </a:p>
          <a:p>
            <a:pPr lvl="2"/>
            <a:r>
              <a:rPr lang="cs-CZ" dirty="0" smtClean="0"/>
              <a:t>Zahrnuje známe znaky uživatelského rozhraní</a:t>
            </a:r>
          </a:p>
          <a:p>
            <a:pPr lvl="2"/>
            <a:r>
              <a:rPr lang="cs-CZ" dirty="0" smtClean="0"/>
              <a:t>Omezuje pro uživatele nutnost učit se novému ovládání</a:t>
            </a:r>
          </a:p>
          <a:p>
            <a:pPr lvl="1"/>
            <a:r>
              <a:rPr lang="cs-CZ" dirty="0" smtClean="0"/>
              <a:t>Jedno rozhraní, dva režimy</a:t>
            </a:r>
          </a:p>
          <a:p>
            <a:pPr lvl="2"/>
            <a:r>
              <a:rPr lang="cs-CZ" dirty="0" smtClean="0"/>
              <a:t>QAD .NET rozhraní</a:t>
            </a:r>
          </a:p>
          <a:p>
            <a:pPr lvl="2"/>
            <a:r>
              <a:rPr lang="cs-CZ" dirty="0" smtClean="0"/>
              <a:t>Terminálový režim – poskytovaný znakovým už. rozhraním</a:t>
            </a:r>
            <a:endParaRPr lang="cs-CZ" dirty="0"/>
          </a:p>
        </p:txBody>
      </p:sp>
      <p:sp>
        <p:nvSpPr>
          <p:cNvPr id="3" name="Nadpis 2"/>
          <p:cNvSpPr>
            <a:spLocks noGrp="1"/>
          </p:cNvSpPr>
          <p:nvPr>
            <p:ph type="title"/>
          </p:nvPr>
        </p:nvSpPr>
        <p:spPr/>
        <p:txBody>
          <a:bodyPr/>
          <a:lstStyle/>
          <a:p>
            <a:r>
              <a:rPr lang="cs-CZ" dirty="0" smtClean="0"/>
              <a:t>Úvod</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30326858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2"/>
            <a:endParaRPr lang="cs-CZ" dirty="0" smtClean="0"/>
          </a:p>
          <a:p>
            <a:pPr lvl="2"/>
            <a:r>
              <a:rPr lang="cs-CZ" dirty="0" smtClean="0"/>
              <a:t>Úvod</a:t>
            </a:r>
          </a:p>
          <a:p>
            <a:pPr lvl="2"/>
            <a:r>
              <a:rPr lang="cs-CZ" dirty="0" smtClean="0"/>
              <a:t>Ovládání</a:t>
            </a:r>
          </a:p>
          <a:p>
            <a:pPr lvl="2"/>
            <a:r>
              <a:rPr lang="cs-CZ" dirty="0" smtClean="0"/>
              <a:t>Nápověda aplikace</a:t>
            </a:r>
          </a:p>
          <a:p>
            <a:pPr lvl="2"/>
            <a:r>
              <a:rPr lang="cs-CZ" dirty="0" smtClean="0"/>
              <a:t>Typy programů</a:t>
            </a:r>
          </a:p>
          <a:p>
            <a:pPr lvl="2"/>
            <a:r>
              <a:rPr lang="cs-CZ" dirty="0" smtClean="0"/>
              <a:t>Prohlížení</a:t>
            </a:r>
          </a:p>
          <a:p>
            <a:pPr lvl="2"/>
            <a:r>
              <a:rPr lang="cs-CZ" dirty="0" smtClean="0"/>
              <a:t>Terminálový režim</a:t>
            </a:r>
            <a:endParaRPr lang="cs-CZ" dirty="0"/>
          </a:p>
        </p:txBody>
      </p:sp>
      <p:sp>
        <p:nvSpPr>
          <p:cNvPr id="3" name="Nadpis 2"/>
          <p:cNvSpPr>
            <a:spLocks noGrp="1"/>
          </p:cNvSpPr>
          <p:nvPr>
            <p:ph type="title"/>
          </p:nvPr>
        </p:nvSpPr>
        <p:spPr/>
        <p:txBody>
          <a:bodyPr/>
          <a:lstStyle/>
          <a:p>
            <a:r>
              <a:rPr lang="cs-CZ" dirty="0" smtClean="0"/>
              <a:t>Běh kurzu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
        <p:nvSpPr>
          <p:cNvPr id="5" name="Šipka dolů 4"/>
          <p:cNvSpPr/>
          <p:nvPr/>
        </p:nvSpPr>
        <p:spPr>
          <a:xfrm>
            <a:off x="731520" y="1516828"/>
            <a:ext cx="527125" cy="2732443"/>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
        <p:nvSpPr>
          <p:cNvPr id="6" name="Obdélník 5"/>
          <p:cNvSpPr/>
          <p:nvPr/>
        </p:nvSpPr>
        <p:spPr>
          <a:xfrm>
            <a:off x="1624404" y="2043953"/>
            <a:ext cx="2635623" cy="301214"/>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556184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Nápověda v terminálovém režimu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885" y="892884"/>
            <a:ext cx="5835235" cy="4658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4472" y="3137144"/>
            <a:ext cx="6075845" cy="316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39213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Menu Nápověda</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3779" y="1927244"/>
            <a:ext cx="6824678" cy="333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Přímá spojnice se šipkou 5"/>
          <p:cNvCxnSpPr/>
          <p:nvPr/>
        </p:nvCxnSpPr>
        <p:spPr>
          <a:xfrm flipH="1">
            <a:off x="6045798" y="1324816"/>
            <a:ext cx="817581" cy="72989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266247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Nápověda procedury a pole</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5" y="906556"/>
            <a:ext cx="6419850" cy="407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0263" y="2294292"/>
            <a:ext cx="6419850" cy="407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87490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QAD </a:t>
            </a:r>
            <a:r>
              <a:rPr lang="cs-CZ" dirty="0" err="1" smtClean="0"/>
              <a:t>Guide</a:t>
            </a:r>
            <a:r>
              <a:rPr lang="cs-CZ" dirty="0" smtClean="0"/>
              <a:t> </a:t>
            </a:r>
            <a:r>
              <a:rPr lang="cs-CZ" dirty="0" err="1" smtClean="0"/>
              <a:t>Me</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2894" y="1714442"/>
            <a:ext cx="4872878" cy="3745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60905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p:txBody>
          <a:bodyPr/>
          <a:lstStyle/>
          <a:p>
            <a:r>
              <a:rPr lang="cs-CZ" dirty="0" smtClean="0"/>
              <a:t>QAD </a:t>
            </a:r>
            <a:r>
              <a:rPr lang="cs-CZ" dirty="0" err="1" smtClean="0"/>
              <a:t>Assist</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5" name="Picture 5" descr="SHOT0000"/>
          <p:cNvPicPr>
            <a:picLocks noGrp="1" noChangeAspect="1" noChangeArrowheads="1"/>
          </p:cNvPicPr>
          <p:nvPr>
            <p:ph idx="1"/>
          </p:nvPr>
        </p:nvPicPr>
        <p:blipFill>
          <a:blip r:embed="rId3" cstate="print"/>
          <a:srcRect/>
          <a:stretch>
            <a:fillRect/>
          </a:stretch>
        </p:blipFill>
        <p:spPr bwMode="auto">
          <a:xfrm>
            <a:off x="1358889" y="892175"/>
            <a:ext cx="6426222" cy="5424488"/>
          </a:xfrm>
          <a:prstGeom prst="rect">
            <a:avLst/>
          </a:prstGeom>
          <a:noFill/>
          <a:ln w="9525">
            <a:noFill/>
            <a:miter lim="800000"/>
            <a:headEnd/>
            <a:tailEnd/>
          </a:ln>
        </p:spPr>
      </p:pic>
    </p:spTree>
    <p:extLst>
      <p:ext uri="{BB962C8B-B14F-4D97-AF65-F5344CB8AC3E}">
        <p14:creationId xmlns:p14="http://schemas.microsoft.com/office/powerpoint/2010/main" val="2736948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QAD </a:t>
            </a:r>
            <a:r>
              <a:rPr lang="cs-CZ" dirty="0" err="1" smtClean="0"/>
              <a:t>Assist</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4198" y="1037273"/>
            <a:ext cx="5985398" cy="5141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26719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Uživatelé mají k dispozici více typů nápovědy.</a:t>
            </a:r>
            <a:endParaRPr lang="cs-CZ" dirty="0"/>
          </a:p>
        </p:txBody>
      </p:sp>
      <p:sp>
        <p:nvSpPr>
          <p:cNvPr id="3" name="Nadpis 2"/>
          <p:cNvSpPr>
            <a:spLocks noGrp="1"/>
          </p:cNvSpPr>
          <p:nvPr>
            <p:ph type="title"/>
          </p:nvPr>
        </p:nvSpPr>
        <p:spPr/>
        <p:txBody>
          <a:bodyPr/>
          <a:lstStyle/>
          <a:p>
            <a:r>
              <a:rPr lang="cs-CZ" dirty="0" smtClean="0"/>
              <a:t>Shrnutí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4092830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endParaRPr lang="cs-CZ" dirty="0" smtClean="0"/>
          </a:p>
          <a:p>
            <a:r>
              <a:rPr lang="cs-CZ" dirty="0" smtClean="0"/>
              <a:t>Spusťte Údržbu nákupních objednávek v terminálovém režimu. Na prvním poli stlačte F2, co se zobrazí? Stiskněte F2 znovu, co vidíte?</a:t>
            </a:r>
          </a:p>
          <a:p>
            <a:r>
              <a:rPr lang="cs-CZ" dirty="0" smtClean="0"/>
              <a:t>Spusťte Údržbu dat zakázek v režimu pracovní plochy a stlačte na prvním poli F1. Co se zobrazí?</a:t>
            </a:r>
          </a:p>
        </p:txBody>
      </p:sp>
      <p:sp>
        <p:nvSpPr>
          <p:cNvPr id="3" name="Nadpis 2"/>
          <p:cNvSpPr>
            <a:spLocks noGrp="1"/>
          </p:cNvSpPr>
          <p:nvPr>
            <p:ph type="title"/>
          </p:nvPr>
        </p:nvSpPr>
        <p:spPr/>
        <p:txBody>
          <a:bodyPr/>
          <a:lstStyle/>
          <a:p>
            <a:r>
              <a:rPr lang="cs-CZ" dirty="0" smtClean="0"/>
              <a:t>Cvičení a kontrola znalostí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41601398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text 2"/>
          <p:cNvSpPr>
            <a:spLocks noGrp="1"/>
          </p:cNvSpPr>
          <p:nvPr>
            <p:ph type="body" sz="quarter" idx="10"/>
          </p:nvPr>
        </p:nvSpPr>
        <p:spPr/>
        <p:txBody>
          <a:bodyPr/>
          <a:lstStyle/>
          <a:p>
            <a:r>
              <a:rPr lang="cs-CZ" dirty="0" smtClean="0"/>
              <a:t>Programy v prostředí .NET UI</a:t>
            </a:r>
            <a:endParaRPr lang="cs-CZ" dirty="0"/>
          </a:p>
        </p:txBody>
      </p:sp>
      <p:sp>
        <p:nvSpPr>
          <p:cNvPr id="4" name="Zástupný symbol pro text 3"/>
          <p:cNvSpPr>
            <a:spLocks noGrp="1"/>
          </p:cNvSpPr>
          <p:nvPr>
            <p:ph type="body" sz="quarter" idx="11"/>
          </p:nvPr>
        </p:nvSpPr>
        <p:spPr/>
        <p:txBody>
          <a:bodyPr/>
          <a:lstStyle/>
          <a:p>
            <a:endParaRPr lang="cs-CZ"/>
          </a:p>
        </p:txBody>
      </p:sp>
    </p:spTree>
    <p:extLst>
      <p:ext uri="{BB962C8B-B14F-4D97-AF65-F5344CB8AC3E}">
        <p14:creationId xmlns:p14="http://schemas.microsoft.com/office/powerpoint/2010/main" val="16575245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Znakové uživatelské rozhraní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6370" y="1194098"/>
            <a:ext cx="6691313" cy="472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618181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Představit typy programů spolu s vlastnostmi, se kterými se můžete potkat v prostředí QAD .NET UI</a:t>
            </a:r>
            <a:endParaRPr lang="cs-CZ" dirty="0"/>
          </a:p>
        </p:txBody>
      </p:sp>
      <p:sp>
        <p:nvSpPr>
          <p:cNvPr id="3" name="Nadpis 2"/>
          <p:cNvSpPr>
            <a:spLocks noGrp="1"/>
          </p:cNvSpPr>
          <p:nvPr>
            <p:ph type="title"/>
          </p:nvPr>
        </p:nvSpPr>
        <p:spPr/>
        <p:txBody>
          <a:bodyPr/>
          <a:lstStyle/>
          <a:p>
            <a:r>
              <a:rPr lang="cs-CZ" dirty="0" smtClean="0"/>
              <a:t>Cíle kapitoly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29090116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Poznáte jednotlivé druhy programů a jejich vlastnosti </a:t>
            </a:r>
            <a:endParaRPr lang="cs-CZ" dirty="0"/>
          </a:p>
        </p:txBody>
      </p:sp>
      <p:sp>
        <p:nvSpPr>
          <p:cNvPr id="3" name="Nadpis 2"/>
          <p:cNvSpPr>
            <a:spLocks noGrp="1"/>
          </p:cNvSpPr>
          <p:nvPr>
            <p:ph type="title"/>
          </p:nvPr>
        </p:nvSpPr>
        <p:spPr/>
        <p:txBody>
          <a:bodyPr/>
          <a:lstStyle/>
          <a:p>
            <a:r>
              <a:rPr lang="cs-CZ" dirty="0" smtClean="0"/>
              <a:t>Přínosy kapitoly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19126916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2"/>
            <a:endParaRPr lang="cs-CZ" dirty="0" smtClean="0"/>
          </a:p>
          <a:p>
            <a:pPr lvl="2"/>
            <a:r>
              <a:rPr lang="cs-CZ" dirty="0" smtClean="0"/>
              <a:t>Úvod</a:t>
            </a:r>
          </a:p>
          <a:p>
            <a:pPr lvl="2"/>
            <a:r>
              <a:rPr lang="cs-CZ" dirty="0" smtClean="0"/>
              <a:t>Ovládání</a:t>
            </a:r>
          </a:p>
          <a:p>
            <a:pPr lvl="2"/>
            <a:r>
              <a:rPr lang="cs-CZ" dirty="0" smtClean="0"/>
              <a:t>Nápověda aplikace</a:t>
            </a:r>
          </a:p>
          <a:p>
            <a:pPr lvl="2"/>
            <a:r>
              <a:rPr lang="cs-CZ" dirty="0" smtClean="0"/>
              <a:t>Typy programů</a:t>
            </a:r>
          </a:p>
          <a:p>
            <a:pPr lvl="2"/>
            <a:r>
              <a:rPr lang="cs-CZ" dirty="0" smtClean="0"/>
              <a:t>Prohlížení</a:t>
            </a:r>
          </a:p>
          <a:p>
            <a:pPr lvl="2"/>
            <a:r>
              <a:rPr lang="cs-CZ" dirty="0" smtClean="0"/>
              <a:t>Terminálový režim</a:t>
            </a:r>
            <a:endParaRPr lang="cs-CZ" dirty="0"/>
          </a:p>
        </p:txBody>
      </p:sp>
      <p:sp>
        <p:nvSpPr>
          <p:cNvPr id="3" name="Nadpis 2"/>
          <p:cNvSpPr>
            <a:spLocks noGrp="1"/>
          </p:cNvSpPr>
          <p:nvPr>
            <p:ph type="title"/>
          </p:nvPr>
        </p:nvSpPr>
        <p:spPr/>
        <p:txBody>
          <a:bodyPr/>
          <a:lstStyle/>
          <a:p>
            <a:r>
              <a:rPr lang="cs-CZ" dirty="0" smtClean="0"/>
              <a:t>Běh kurzu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
        <p:nvSpPr>
          <p:cNvPr id="5" name="Šipka dolů 4"/>
          <p:cNvSpPr/>
          <p:nvPr/>
        </p:nvSpPr>
        <p:spPr>
          <a:xfrm>
            <a:off x="731520" y="1516828"/>
            <a:ext cx="527125" cy="2732443"/>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
        <p:nvSpPr>
          <p:cNvPr id="6" name="Obdélník 5"/>
          <p:cNvSpPr/>
          <p:nvPr/>
        </p:nvSpPr>
        <p:spPr>
          <a:xfrm>
            <a:off x="1624405" y="2431228"/>
            <a:ext cx="1990164" cy="301214"/>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41571423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Údržbové programy</a:t>
            </a:r>
          </a:p>
          <a:p>
            <a:r>
              <a:rPr lang="cs-CZ" dirty="0" smtClean="0"/>
              <a:t>Dotazy a přehledy</a:t>
            </a:r>
          </a:p>
          <a:p>
            <a:r>
              <a:rPr lang="cs-CZ" dirty="0" smtClean="0"/>
              <a:t>Prohlížení</a:t>
            </a:r>
          </a:p>
          <a:p>
            <a:r>
              <a:rPr lang="cs-CZ" dirty="0" smtClean="0"/>
              <a:t>Transakční programy</a:t>
            </a:r>
          </a:p>
          <a:p>
            <a:r>
              <a:rPr lang="cs-CZ" dirty="0" smtClean="0"/>
              <a:t>Utility a řídící programy</a:t>
            </a:r>
            <a:endParaRPr lang="cs-CZ" dirty="0"/>
          </a:p>
        </p:txBody>
      </p:sp>
      <p:sp>
        <p:nvSpPr>
          <p:cNvPr id="3" name="Nadpis 2"/>
          <p:cNvSpPr>
            <a:spLocks noGrp="1"/>
          </p:cNvSpPr>
          <p:nvPr>
            <p:ph type="title"/>
          </p:nvPr>
        </p:nvSpPr>
        <p:spPr/>
        <p:txBody>
          <a:bodyPr/>
          <a:lstStyle/>
          <a:p>
            <a:r>
              <a:rPr lang="cs-CZ" dirty="0" smtClean="0"/>
              <a:t>Typy programů</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4822619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Údržbové programy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827" y="881064"/>
            <a:ext cx="6019519" cy="4198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8805" y="1667211"/>
            <a:ext cx="6420586" cy="4626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19857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Dotazy a přehledy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104" y="878597"/>
            <a:ext cx="5467350"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337" y="3023066"/>
            <a:ext cx="8258175"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87237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Transakční programy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930759"/>
            <a:ext cx="7620000" cy="544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62956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Řídící programy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799" y="898320"/>
            <a:ext cx="6296025" cy="353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6282" y="2360967"/>
            <a:ext cx="6381750" cy="394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59196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Přejít na… menu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4131" y="1940187"/>
            <a:ext cx="6206517" cy="31804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93516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QAD Zprávy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003" y="1625069"/>
            <a:ext cx="8455511" cy="3774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3577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a:t>Znakové uživatelské </a:t>
            </a:r>
            <a:r>
              <a:rPr lang="cs-CZ" dirty="0" smtClean="0"/>
              <a:t>rozhraní v .NET UI</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155" y="1366220"/>
            <a:ext cx="8073917" cy="4356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79117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err="1" smtClean="0"/>
              <a:t>Workflow</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226" y="905940"/>
            <a:ext cx="3752850"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0551" y="3199840"/>
            <a:ext cx="4924425"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867316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Kopírovat</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85" y="902018"/>
            <a:ext cx="7305675" cy="541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5225" y="1307784"/>
            <a:ext cx="4991856" cy="5282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34930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Tisk</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8230" y="1045565"/>
            <a:ext cx="6968490" cy="5190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93340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Připojit dokument</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925" y="1804988"/>
            <a:ext cx="7296150" cy="324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91895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Zaznamenání akce programu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634" y="899777"/>
            <a:ext cx="3609975"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8209" y="2428539"/>
            <a:ext cx="5419725" cy="398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91895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V této lekci jste seznámili s typy programů a vlastnostech menu</a:t>
            </a:r>
          </a:p>
        </p:txBody>
      </p:sp>
      <p:sp>
        <p:nvSpPr>
          <p:cNvPr id="3" name="Nadpis 2"/>
          <p:cNvSpPr>
            <a:spLocks noGrp="1"/>
          </p:cNvSpPr>
          <p:nvPr>
            <p:ph type="title"/>
          </p:nvPr>
        </p:nvSpPr>
        <p:spPr/>
        <p:txBody>
          <a:bodyPr/>
          <a:lstStyle/>
          <a:p>
            <a:r>
              <a:rPr lang="cs-CZ" dirty="0" smtClean="0"/>
              <a:t>Shrnutí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14129442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a:bodyPr>
          <a:lstStyle/>
          <a:p>
            <a:r>
              <a:rPr lang="cs-CZ" dirty="0" smtClean="0"/>
              <a:t>Jakého typu je program Řídící soubor zakázek?</a:t>
            </a:r>
          </a:p>
          <a:p>
            <a:r>
              <a:rPr lang="cs-CZ" dirty="0" smtClean="0"/>
              <a:t>Ve funkci Údržba dat zakázek zvolte funkci Přejít na. Přidejte odkaz na Prohlížení zakázek – program sobr009.p.</a:t>
            </a:r>
          </a:p>
          <a:p>
            <a:r>
              <a:rPr lang="cs-CZ" dirty="0" smtClean="0"/>
              <a:t>Zobrazte nějakou hotovou zakázku a pošlete ji kolegovi pomocí </a:t>
            </a:r>
            <a:r>
              <a:rPr lang="cs-CZ" dirty="0" err="1" smtClean="0"/>
              <a:t>Workflow</a:t>
            </a:r>
            <a:r>
              <a:rPr lang="cs-CZ" dirty="0" smtClean="0"/>
              <a:t>.</a:t>
            </a:r>
          </a:p>
          <a:p>
            <a:r>
              <a:rPr lang="cs-CZ" dirty="0" smtClean="0"/>
              <a:t>Připojte libovolný dokument k nákupní objednávce</a:t>
            </a:r>
          </a:p>
          <a:p>
            <a:r>
              <a:rPr lang="cs-CZ" dirty="0" smtClean="0"/>
              <a:t>Spusťte libovolný přehled a pošlete výstup na tiskárnu</a:t>
            </a:r>
          </a:p>
          <a:p>
            <a:endParaRPr lang="cs-CZ" dirty="0" smtClean="0"/>
          </a:p>
        </p:txBody>
      </p:sp>
      <p:sp>
        <p:nvSpPr>
          <p:cNvPr id="3" name="Nadpis 2"/>
          <p:cNvSpPr>
            <a:spLocks noGrp="1"/>
          </p:cNvSpPr>
          <p:nvPr>
            <p:ph type="title"/>
          </p:nvPr>
        </p:nvSpPr>
        <p:spPr/>
        <p:txBody>
          <a:bodyPr/>
          <a:lstStyle/>
          <a:p>
            <a:r>
              <a:rPr lang="cs-CZ" dirty="0" smtClean="0"/>
              <a:t>Cvičení a kontrola znalostí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8702877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text 2"/>
          <p:cNvSpPr>
            <a:spLocks noGrp="1"/>
          </p:cNvSpPr>
          <p:nvPr>
            <p:ph type="body" sz="quarter" idx="10"/>
          </p:nvPr>
        </p:nvSpPr>
        <p:spPr/>
        <p:txBody>
          <a:bodyPr/>
          <a:lstStyle/>
          <a:p>
            <a:r>
              <a:rPr lang="cs-CZ" dirty="0" smtClean="0"/>
              <a:t>Prohlížení v prostředí .NET UI</a:t>
            </a:r>
            <a:endParaRPr lang="cs-CZ" dirty="0"/>
          </a:p>
        </p:txBody>
      </p:sp>
      <p:sp>
        <p:nvSpPr>
          <p:cNvPr id="4" name="Zástupný symbol pro text 3"/>
          <p:cNvSpPr>
            <a:spLocks noGrp="1"/>
          </p:cNvSpPr>
          <p:nvPr>
            <p:ph type="body" sz="quarter" idx="11"/>
          </p:nvPr>
        </p:nvSpPr>
        <p:spPr/>
        <p:txBody>
          <a:bodyPr/>
          <a:lstStyle/>
          <a:p>
            <a:endParaRPr lang="cs-CZ"/>
          </a:p>
        </p:txBody>
      </p:sp>
    </p:spTree>
    <p:extLst>
      <p:ext uri="{BB962C8B-B14F-4D97-AF65-F5344CB8AC3E}">
        <p14:creationId xmlns:p14="http://schemas.microsoft.com/office/powerpoint/2010/main" val="8146211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Uvést uživatele do používání prohlížení v prostředí .NET UI</a:t>
            </a:r>
            <a:endParaRPr lang="cs-CZ" dirty="0"/>
          </a:p>
        </p:txBody>
      </p:sp>
      <p:sp>
        <p:nvSpPr>
          <p:cNvPr id="3" name="Nadpis 2"/>
          <p:cNvSpPr>
            <a:spLocks noGrp="1"/>
          </p:cNvSpPr>
          <p:nvPr>
            <p:ph type="title"/>
          </p:nvPr>
        </p:nvSpPr>
        <p:spPr/>
        <p:txBody>
          <a:bodyPr/>
          <a:lstStyle/>
          <a:p>
            <a:r>
              <a:rPr lang="cs-CZ" dirty="0" smtClean="0"/>
              <a:t>Cíle kapitoly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8387128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Poznáte jednotlivé typy prohlížení </a:t>
            </a:r>
            <a:endParaRPr lang="cs-CZ" dirty="0"/>
          </a:p>
        </p:txBody>
      </p:sp>
      <p:sp>
        <p:nvSpPr>
          <p:cNvPr id="3" name="Nadpis 2"/>
          <p:cNvSpPr>
            <a:spLocks noGrp="1"/>
          </p:cNvSpPr>
          <p:nvPr>
            <p:ph type="title"/>
          </p:nvPr>
        </p:nvSpPr>
        <p:spPr/>
        <p:txBody>
          <a:bodyPr/>
          <a:lstStyle/>
          <a:p>
            <a:r>
              <a:rPr lang="cs-CZ" dirty="0" smtClean="0"/>
              <a:t>Přínosy kapitoly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4077252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Přihlašovací menu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1371" y="1322462"/>
            <a:ext cx="5795198" cy="411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457752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lvl="2"/>
            <a:endParaRPr lang="cs-CZ" dirty="0" smtClean="0"/>
          </a:p>
          <a:p>
            <a:pPr lvl="2"/>
            <a:r>
              <a:rPr lang="cs-CZ" dirty="0" smtClean="0"/>
              <a:t>Úvod</a:t>
            </a:r>
          </a:p>
          <a:p>
            <a:pPr lvl="2"/>
            <a:r>
              <a:rPr lang="cs-CZ" dirty="0" smtClean="0"/>
              <a:t>Ovládání</a:t>
            </a:r>
          </a:p>
          <a:p>
            <a:pPr lvl="2"/>
            <a:r>
              <a:rPr lang="cs-CZ" dirty="0" smtClean="0"/>
              <a:t>Nápověda aplikace</a:t>
            </a:r>
          </a:p>
          <a:p>
            <a:pPr lvl="2"/>
            <a:r>
              <a:rPr lang="cs-CZ" dirty="0" smtClean="0"/>
              <a:t>Typy programů</a:t>
            </a:r>
          </a:p>
          <a:p>
            <a:pPr lvl="2"/>
            <a:r>
              <a:rPr lang="cs-CZ" dirty="0" smtClean="0"/>
              <a:t>Prohlížení</a:t>
            </a:r>
          </a:p>
          <a:p>
            <a:pPr lvl="2"/>
            <a:r>
              <a:rPr lang="cs-CZ" dirty="0" smtClean="0"/>
              <a:t>Terminálový režim</a:t>
            </a:r>
            <a:endParaRPr lang="cs-CZ" dirty="0"/>
          </a:p>
        </p:txBody>
      </p:sp>
      <p:sp>
        <p:nvSpPr>
          <p:cNvPr id="3" name="Nadpis 2"/>
          <p:cNvSpPr>
            <a:spLocks noGrp="1"/>
          </p:cNvSpPr>
          <p:nvPr>
            <p:ph type="title"/>
          </p:nvPr>
        </p:nvSpPr>
        <p:spPr/>
        <p:txBody>
          <a:bodyPr/>
          <a:lstStyle/>
          <a:p>
            <a:r>
              <a:rPr lang="cs-CZ" dirty="0" smtClean="0"/>
              <a:t>Běh kurzu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
        <p:nvSpPr>
          <p:cNvPr id="5" name="Šipka dolů 4"/>
          <p:cNvSpPr/>
          <p:nvPr/>
        </p:nvSpPr>
        <p:spPr>
          <a:xfrm>
            <a:off x="731520" y="1516828"/>
            <a:ext cx="527125" cy="2732443"/>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
        <p:nvSpPr>
          <p:cNvPr id="6" name="Obdélník 5"/>
          <p:cNvSpPr/>
          <p:nvPr/>
        </p:nvSpPr>
        <p:spPr>
          <a:xfrm>
            <a:off x="1624405" y="2732442"/>
            <a:ext cx="1452282" cy="301214"/>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30955833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lnSpcReduction="10000"/>
          </a:bodyPr>
          <a:lstStyle/>
          <a:p>
            <a:r>
              <a:rPr lang="cs-CZ" dirty="0" smtClean="0"/>
              <a:t>Témata prohlížení</a:t>
            </a:r>
          </a:p>
          <a:p>
            <a:pPr lvl="1"/>
            <a:r>
              <a:rPr lang="cs-CZ" dirty="0" smtClean="0"/>
              <a:t>Vyhledávací prohlížení</a:t>
            </a:r>
          </a:p>
          <a:p>
            <a:pPr lvl="1"/>
            <a:r>
              <a:rPr lang="cs-CZ" dirty="0" smtClean="0"/>
              <a:t>Výkonná prohlížení</a:t>
            </a:r>
          </a:p>
          <a:p>
            <a:pPr lvl="1"/>
            <a:r>
              <a:rPr lang="cs-CZ" dirty="0" smtClean="0"/>
              <a:t>Filtry a operátory</a:t>
            </a:r>
          </a:p>
          <a:p>
            <a:pPr lvl="1"/>
            <a:r>
              <a:rPr lang="cs-CZ" dirty="0" smtClean="0"/>
              <a:t>Oblíbené</a:t>
            </a:r>
          </a:p>
          <a:p>
            <a:pPr lvl="1"/>
            <a:r>
              <a:rPr lang="cs-CZ" dirty="0" smtClean="0"/>
              <a:t>Seskupování</a:t>
            </a:r>
          </a:p>
          <a:p>
            <a:pPr lvl="1"/>
            <a:r>
              <a:rPr lang="cs-CZ" dirty="0" smtClean="0"/>
              <a:t>Volby sloupce</a:t>
            </a:r>
          </a:p>
          <a:p>
            <a:pPr lvl="1"/>
            <a:r>
              <a:rPr lang="cs-CZ" dirty="0" smtClean="0"/>
              <a:t>Práce s poli filtru</a:t>
            </a:r>
          </a:p>
          <a:p>
            <a:pPr lvl="1"/>
            <a:r>
              <a:rPr lang="cs-CZ" dirty="0" smtClean="0"/>
              <a:t>Přehledy z prohlížení</a:t>
            </a:r>
          </a:p>
          <a:p>
            <a:pPr lvl="1"/>
            <a:r>
              <a:rPr lang="cs-CZ" dirty="0" smtClean="0"/>
              <a:t>Rychlé vyhledávání</a:t>
            </a:r>
          </a:p>
          <a:p>
            <a:pPr lvl="1"/>
            <a:r>
              <a:rPr lang="cs-CZ" dirty="0" smtClean="0"/>
              <a:t>Metriky</a:t>
            </a:r>
          </a:p>
          <a:p>
            <a:pPr lvl="1"/>
            <a:r>
              <a:rPr lang="cs-CZ" dirty="0" smtClean="0"/>
              <a:t>Integrace s Excelem</a:t>
            </a:r>
          </a:p>
          <a:p>
            <a:pPr lvl="1"/>
            <a:r>
              <a:rPr lang="cs-CZ" dirty="0" smtClean="0"/>
              <a:t>Použití návrháře grafů</a:t>
            </a:r>
            <a:endParaRPr lang="cs-CZ" dirty="0"/>
          </a:p>
        </p:txBody>
      </p:sp>
      <p:sp>
        <p:nvSpPr>
          <p:cNvPr id="3" name="Nadpis 2"/>
          <p:cNvSpPr>
            <a:spLocks noGrp="1"/>
          </p:cNvSpPr>
          <p:nvPr>
            <p:ph type="title"/>
          </p:nvPr>
        </p:nvSpPr>
        <p:spPr/>
        <p:txBody>
          <a:bodyPr/>
          <a:lstStyle/>
          <a:p>
            <a:r>
              <a:rPr lang="cs-CZ" dirty="0" smtClean="0"/>
              <a:t>Úvod</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57918951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normAutofit/>
          </a:bodyPr>
          <a:lstStyle/>
          <a:p>
            <a:r>
              <a:rPr lang="cs-CZ" dirty="0"/>
              <a:t>Vyhledávací </a:t>
            </a:r>
            <a:r>
              <a:rPr lang="cs-CZ" dirty="0" smtClean="0"/>
              <a:t>prohlížení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4250" y="1187433"/>
            <a:ext cx="7143078" cy="4695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587984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a:t>Výkonná prohlížení</a:t>
            </a:r>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342" y="892381"/>
            <a:ext cx="6851997" cy="4475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6454" y="3130223"/>
            <a:ext cx="44196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Přímá spojnice se šipkou 5"/>
          <p:cNvCxnSpPr/>
          <p:nvPr/>
        </p:nvCxnSpPr>
        <p:spPr>
          <a:xfrm flipV="1">
            <a:off x="1258645" y="2248348"/>
            <a:ext cx="1161826" cy="50561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7" name="TextovéPole 6"/>
          <p:cNvSpPr txBox="1"/>
          <p:nvPr/>
        </p:nvSpPr>
        <p:spPr>
          <a:xfrm>
            <a:off x="1002313" y="2753958"/>
            <a:ext cx="380232" cy="523220"/>
          </a:xfrm>
          <a:prstGeom prst="rect">
            <a:avLst/>
          </a:prstGeom>
          <a:noFill/>
        </p:spPr>
        <p:txBody>
          <a:bodyPr wrap="none" rtlCol="0">
            <a:spAutoFit/>
          </a:bodyPr>
          <a:lstStyle/>
          <a:p>
            <a:r>
              <a:rPr lang="cs-CZ" dirty="0" smtClean="0"/>
              <a:t>1</a:t>
            </a:r>
            <a:endParaRPr lang="cs-CZ" dirty="0"/>
          </a:p>
        </p:txBody>
      </p:sp>
      <p:cxnSp>
        <p:nvCxnSpPr>
          <p:cNvPr id="10" name="Přímá spojnice se šipkou 9"/>
          <p:cNvCxnSpPr/>
          <p:nvPr/>
        </p:nvCxnSpPr>
        <p:spPr>
          <a:xfrm flipV="1">
            <a:off x="3110753" y="3508786"/>
            <a:ext cx="1161826" cy="50561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ovéPole 10"/>
          <p:cNvSpPr txBox="1"/>
          <p:nvPr/>
        </p:nvSpPr>
        <p:spPr>
          <a:xfrm>
            <a:off x="2854421" y="4014396"/>
            <a:ext cx="380232" cy="523220"/>
          </a:xfrm>
          <a:prstGeom prst="rect">
            <a:avLst/>
          </a:prstGeom>
          <a:noFill/>
        </p:spPr>
        <p:txBody>
          <a:bodyPr wrap="none" rtlCol="0">
            <a:spAutoFit/>
          </a:bodyPr>
          <a:lstStyle/>
          <a:p>
            <a:r>
              <a:rPr lang="cs-CZ" dirty="0"/>
              <a:t>2</a:t>
            </a:r>
          </a:p>
        </p:txBody>
      </p:sp>
    </p:spTree>
    <p:extLst>
      <p:ext uri="{BB962C8B-B14F-4D97-AF65-F5344CB8AC3E}">
        <p14:creationId xmlns:p14="http://schemas.microsoft.com/office/powerpoint/2010/main" val="181587984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a:t>Filtry a operátory</a:t>
            </a:r>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625" y="905771"/>
            <a:ext cx="7524750"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4099279"/>
            <a:ext cx="7515225" cy="229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Přímá spojnice se šipkou 6"/>
          <p:cNvCxnSpPr/>
          <p:nvPr/>
        </p:nvCxnSpPr>
        <p:spPr>
          <a:xfrm flipV="1">
            <a:off x="559398" y="2721685"/>
            <a:ext cx="602428" cy="55549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TextovéPole 7"/>
          <p:cNvSpPr txBox="1"/>
          <p:nvPr/>
        </p:nvSpPr>
        <p:spPr>
          <a:xfrm>
            <a:off x="303066" y="3277178"/>
            <a:ext cx="380232" cy="523220"/>
          </a:xfrm>
          <a:prstGeom prst="rect">
            <a:avLst/>
          </a:prstGeom>
          <a:noFill/>
        </p:spPr>
        <p:txBody>
          <a:bodyPr wrap="none" rtlCol="0">
            <a:spAutoFit/>
          </a:bodyPr>
          <a:lstStyle/>
          <a:p>
            <a:r>
              <a:rPr lang="cs-CZ" dirty="0" smtClean="0"/>
              <a:t>1</a:t>
            </a:r>
            <a:endParaRPr lang="cs-CZ" dirty="0"/>
          </a:p>
        </p:txBody>
      </p:sp>
      <p:cxnSp>
        <p:nvCxnSpPr>
          <p:cNvPr id="11" name="Přímá spojnice se šipkou 10"/>
          <p:cNvCxnSpPr/>
          <p:nvPr/>
        </p:nvCxnSpPr>
        <p:spPr>
          <a:xfrm flipV="1">
            <a:off x="1448761" y="5287382"/>
            <a:ext cx="950194" cy="50561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ovéPole 11"/>
          <p:cNvSpPr txBox="1"/>
          <p:nvPr/>
        </p:nvSpPr>
        <p:spPr>
          <a:xfrm>
            <a:off x="1192429" y="5792992"/>
            <a:ext cx="380232" cy="523220"/>
          </a:xfrm>
          <a:prstGeom prst="rect">
            <a:avLst/>
          </a:prstGeom>
          <a:noFill/>
        </p:spPr>
        <p:txBody>
          <a:bodyPr wrap="none" rtlCol="0">
            <a:spAutoFit/>
          </a:bodyPr>
          <a:lstStyle/>
          <a:p>
            <a:r>
              <a:rPr lang="cs-CZ" dirty="0"/>
              <a:t>2</a:t>
            </a:r>
          </a:p>
        </p:txBody>
      </p:sp>
      <p:cxnSp>
        <p:nvCxnSpPr>
          <p:cNvPr id="14" name="Přímá spojnice se šipkou 13"/>
          <p:cNvCxnSpPr>
            <a:stCxn id="15" idx="0"/>
          </p:cNvCxnSpPr>
          <p:nvPr/>
        </p:nvCxnSpPr>
        <p:spPr>
          <a:xfrm flipV="1">
            <a:off x="4952232" y="4994236"/>
            <a:ext cx="1037926" cy="75524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TextovéPole 14"/>
          <p:cNvSpPr txBox="1"/>
          <p:nvPr/>
        </p:nvSpPr>
        <p:spPr>
          <a:xfrm>
            <a:off x="4762116" y="5749482"/>
            <a:ext cx="380232" cy="523220"/>
          </a:xfrm>
          <a:prstGeom prst="rect">
            <a:avLst/>
          </a:prstGeom>
          <a:noFill/>
        </p:spPr>
        <p:txBody>
          <a:bodyPr wrap="none" rtlCol="0">
            <a:spAutoFit/>
          </a:bodyPr>
          <a:lstStyle/>
          <a:p>
            <a:r>
              <a:rPr lang="cs-CZ" dirty="0"/>
              <a:t>3</a:t>
            </a:r>
          </a:p>
        </p:txBody>
      </p:sp>
    </p:spTree>
    <p:extLst>
      <p:ext uri="{BB962C8B-B14F-4D97-AF65-F5344CB8AC3E}">
        <p14:creationId xmlns:p14="http://schemas.microsoft.com/office/powerpoint/2010/main" val="181587984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a:t>Oblíbené</a:t>
            </a:r>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337" y="953564"/>
            <a:ext cx="7315200"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6990" y="3007715"/>
            <a:ext cx="7467600" cy="338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Přímá spojnice se šipkou 5"/>
          <p:cNvCxnSpPr/>
          <p:nvPr/>
        </p:nvCxnSpPr>
        <p:spPr>
          <a:xfrm flipV="1">
            <a:off x="2979868" y="1409252"/>
            <a:ext cx="1000461" cy="59167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 name="Přímá spojnice se šipkou 7"/>
          <p:cNvCxnSpPr/>
          <p:nvPr/>
        </p:nvCxnSpPr>
        <p:spPr>
          <a:xfrm flipV="1">
            <a:off x="677732" y="4011089"/>
            <a:ext cx="677732" cy="68731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587984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Přejmenování oblíbených prohlížení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847" y="897087"/>
            <a:ext cx="7029450"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6737" y="2752109"/>
            <a:ext cx="3209925"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2262" y="4599959"/>
            <a:ext cx="227647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Přímá spojnice se šipkou 7"/>
          <p:cNvCxnSpPr/>
          <p:nvPr/>
        </p:nvCxnSpPr>
        <p:spPr>
          <a:xfrm flipV="1">
            <a:off x="683298" y="3603074"/>
            <a:ext cx="602428" cy="55549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TextovéPole 8"/>
          <p:cNvSpPr txBox="1"/>
          <p:nvPr/>
        </p:nvSpPr>
        <p:spPr>
          <a:xfrm>
            <a:off x="426966" y="4158567"/>
            <a:ext cx="380232" cy="523220"/>
          </a:xfrm>
          <a:prstGeom prst="rect">
            <a:avLst/>
          </a:prstGeom>
          <a:noFill/>
        </p:spPr>
        <p:txBody>
          <a:bodyPr wrap="none" rtlCol="0">
            <a:spAutoFit/>
          </a:bodyPr>
          <a:lstStyle/>
          <a:p>
            <a:r>
              <a:rPr lang="cs-CZ" dirty="0" smtClean="0"/>
              <a:t>1</a:t>
            </a:r>
            <a:endParaRPr lang="cs-CZ" dirty="0"/>
          </a:p>
        </p:txBody>
      </p:sp>
      <p:cxnSp>
        <p:nvCxnSpPr>
          <p:cNvPr id="10" name="Přímá spojnice se šipkou 9"/>
          <p:cNvCxnSpPr/>
          <p:nvPr/>
        </p:nvCxnSpPr>
        <p:spPr>
          <a:xfrm flipV="1">
            <a:off x="3509902" y="3195497"/>
            <a:ext cx="602428" cy="55549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ovéPole 10"/>
          <p:cNvSpPr txBox="1"/>
          <p:nvPr/>
        </p:nvSpPr>
        <p:spPr>
          <a:xfrm>
            <a:off x="3214464" y="3697940"/>
            <a:ext cx="380232" cy="523220"/>
          </a:xfrm>
          <a:prstGeom prst="rect">
            <a:avLst/>
          </a:prstGeom>
          <a:noFill/>
        </p:spPr>
        <p:txBody>
          <a:bodyPr wrap="none" rtlCol="0">
            <a:spAutoFit/>
          </a:bodyPr>
          <a:lstStyle/>
          <a:p>
            <a:r>
              <a:rPr lang="cs-CZ" dirty="0"/>
              <a:t>2</a:t>
            </a:r>
          </a:p>
        </p:txBody>
      </p:sp>
      <p:cxnSp>
        <p:nvCxnSpPr>
          <p:cNvPr id="12" name="Přímá spojnice se šipkou 11"/>
          <p:cNvCxnSpPr/>
          <p:nvPr/>
        </p:nvCxnSpPr>
        <p:spPr>
          <a:xfrm flipV="1">
            <a:off x="5542262" y="5009534"/>
            <a:ext cx="602428" cy="55549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TextovéPole 12"/>
          <p:cNvSpPr txBox="1"/>
          <p:nvPr/>
        </p:nvSpPr>
        <p:spPr>
          <a:xfrm>
            <a:off x="5285930" y="5565027"/>
            <a:ext cx="380232" cy="523220"/>
          </a:xfrm>
          <a:prstGeom prst="rect">
            <a:avLst/>
          </a:prstGeom>
          <a:noFill/>
        </p:spPr>
        <p:txBody>
          <a:bodyPr wrap="none" rtlCol="0">
            <a:spAutoFit/>
          </a:bodyPr>
          <a:lstStyle/>
          <a:p>
            <a:r>
              <a:rPr lang="cs-CZ" dirty="0"/>
              <a:t>3</a:t>
            </a:r>
          </a:p>
        </p:txBody>
      </p:sp>
    </p:spTree>
    <p:extLst>
      <p:ext uri="{BB962C8B-B14F-4D97-AF65-F5344CB8AC3E}">
        <p14:creationId xmlns:p14="http://schemas.microsoft.com/office/powerpoint/2010/main" val="273336569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a:t>Seskupování</a:t>
            </a:r>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013" y="1190625"/>
            <a:ext cx="7419975"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58798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Souhrny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3472" y="1064795"/>
            <a:ext cx="6645281" cy="5191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587984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a:t>Volby sloupce</a:t>
            </a:r>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6736" y="903516"/>
            <a:ext cx="6931739" cy="52577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4746" y="3188613"/>
            <a:ext cx="2671083" cy="2203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3371" y="2818609"/>
            <a:ext cx="2438400"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Přímá spojnice se šipkou 7"/>
          <p:cNvCxnSpPr/>
          <p:nvPr/>
        </p:nvCxnSpPr>
        <p:spPr>
          <a:xfrm flipV="1">
            <a:off x="455010" y="1977071"/>
            <a:ext cx="856647" cy="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9" name="TextovéPole 8"/>
          <p:cNvSpPr txBox="1"/>
          <p:nvPr/>
        </p:nvSpPr>
        <p:spPr>
          <a:xfrm>
            <a:off x="78559" y="1715462"/>
            <a:ext cx="380232" cy="523220"/>
          </a:xfrm>
          <a:prstGeom prst="rect">
            <a:avLst/>
          </a:prstGeom>
          <a:noFill/>
        </p:spPr>
        <p:txBody>
          <a:bodyPr wrap="none" rtlCol="0">
            <a:spAutoFit/>
          </a:bodyPr>
          <a:lstStyle/>
          <a:p>
            <a:r>
              <a:rPr lang="cs-CZ" dirty="0"/>
              <a:t>2</a:t>
            </a:r>
          </a:p>
        </p:txBody>
      </p:sp>
      <p:cxnSp>
        <p:nvCxnSpPr>
          <p:cNvPr id="11" name="Přímá spojnice se šipkou 10"/>
          <p:cNvCxnSpPr/>
          <p:nvPr/>
        </p:nvCxnSpPr>
        <p:spPr>
          <a:xfrm flipV="1">
            <a:off x="536422" y="4448128"/>
            <a:ext cx="856647" cy="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ovéPole 11"/>
          <p:cNvSpPr txBox="1"/>
          <p:nvPr/>
        </p:nvSpPr>
        <p:spPr>
          <a:xfrm>
            <a:off x="159515" y="4193980"/>
            <a:ext cx="380232" cy="523220"/>
          </a:xfrm>
          <a:prstGeom prst="rect">
            <a:avLst/>
          </a:prstGeom>
          <a:noFill/>
        </p:spPr>
        <p:txBody>
          <a:bodyPr wrap="none" rtlCol="0">
            <a:spAutoFit/>
          </a:bodyPr>
          <a:lstStyle/>
          <a:p>
            <a:r>
              <a:rPr lang="cs-CZ" dirty="0" smtClean="0"/>
              <a:t>1</a:t>
            </a:r>
            <a:endParaRPr lang="cs-CZ" dirty="0"/>
          </a:p>
        </p:txBody>
      </p:sp>
      <p:sp>
        <p:nvSpPr>
          <p:cNvPr id="13" name="TextovéPole 12"/>
          <p:cNvSpPr txBox="1"/>
          <p:nvPr/>
        </p:nvSpPr>
        <p:spPr>
          <a:xfrm>
            <a:off x="3991286" y="2679964"/>
            <a:ext cx="380232" cy="523220"/>
          </a:xfrm>
          <a:prstGeom prst="rect">
            <a:avLst/>
          </a:prstGeom>
          <a:noFill/>
        </p:spPr>
        <p:txBody>
          <a:bodyPr wrap="none" rtlCol="0">
            <a:spAutoFit/>
          </a:bodyPr>
          <a:lstStyle/>
          <a:p>
            <a:r>
              <a:rPr lang="cs-CZ" dirty="0"/>
              <a:t>4</a:t>
            </a:r>
          </a:p>
        </p:txBody>
      </p:sp>
      <p:cxnSp>
        <p:nvCxnSpPr>
          <p:cNvPr id="14" name="Přímá spojnice se šipkou 13"/>
          <p:cNvCxnSpPr/>
          <p:nvPr/>
        </p:nvCxnSpPr>
        <p:spPr>
          <a:xfrm flipV="1">
            <a:off x="4346724" y="2941574"/>
            <a:ext cx="856647" cy="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TextovéPole 14"/>
          <p:cNvSpPr txBox="1"/>
          <p:nvPr/>
        </p:nvSpPr>
        <p:spPr>
          <a:xfrm>
            <a:off x="7673037" y="2941573"/>
            <a:ext cx="380232" cy="523220"/>
          </a:xfrm>
          <a:prstGeom prst="rect">
            <a:avLst/>
          </a:prstGeom>
          <a:noFill/>
        </p:spPr>
        <p:txBody>
          <a:bodyPr wrap="none" rtlCol="0">
            <a:spAutoFit/>
          </a:bodyPr>
          <a:lstStyle/>
          <a:p>
            <a:r>
              <a:rPr lang="cs-CZ" dirty="0" smtClean="0"/>
              <a:t>3</a:t>
            </a:r>
            <a:endParaRPr lang="cs-CZ" dirty="0"/>
          </a:p>
        </p:txBody>
      </p:sp>
      <p:cxnSp>
        <p:nvCxnSpPr>
          <p:cNvPr id="16" name="Přímá spojnice se šipkou 15"/>
          <p:cNvCxnSpPr/>
          <p:nvPr/>
        </p:nvCxnSpPr>
        <p:spPr>
          <a:xfrm flipH="1" flipV="1">
            <a:off x="7863153" y="2057401"/>
            <a:ext cx="1" cy="884172"/>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3492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smtClean="0"/>
              <a:t>V uživatelském prostředí .NET jsou různé typy režimů</a:t>
            </a:r>
          </a:p>
          <a:p>
            <a:r>
              <a:rPr lang="cs-CZ" dirty="0" smtClean="0"/>
              <a:t>Klienta QAD .NET můžete spustit pomocí ikony na ploše nebo v menu a následně si vybrat DB sady, se kterou chcete pracovat</a:t>
            </a:r>
            <a:endParaRPr lang="cs-CZ" dirty="0"/>
          </a:p>
        </p:txBody>
      </p:sp>
      <p:sp>
        <p:nvSpPr>
          <p:cNvPr id="3" name="Nadpis 2"/>
          <p:cNvSpPr>
            <a:spLocks noGrp="1"/>
          </p:cNvSpPr>
          <p:nvPr>
            <p:ph type="title"/>
          </p:nvPr>
        </p:nvSpPr>
        <p:spPr/>
        <p:txBody>
          <a:bodyPr/>
          <a:lstStyle/>
          <a:p>
            <a:r>
              <a:rPr lang="cs-CZ" dirty="0" smtClean="0"/>
              <a:t>Shrnutí kapitoly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44380239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Nastavení zobrazení polí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5075" y="1952625"/>
            <a:ext cx="4133850"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587984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Menu Akce </a:t>
            </a:r>
            <a:r>
              <a:rPr lang="cs-CZ" dirty="0"/>
              <a:t>v</a:t>
            </a:r>
            <a:r>
              <a:rPr lang="cs-CZ" dirty="0" smtClean="0"/>
              <a:t> prohlížení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50" y="879559"/>
            <a:ext cx="4057650"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7436" y="1530467"/>
            <a:ext cx="5835782" cy="4846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58798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a:t>Rychlé vyhledávání</a:t>
            </a:r>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7009" y="1293495"/>
            <a:ext cx="5971221" cy="5047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583" y="914952"/>
            <a:ext cx="4440852" cy="2227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918951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a:t>Metriky</a:t>
            </a:r>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338" y="1238250"/>
            <a:ext cx="3057525" cy="415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1880" y="1238250"/>
            <a:ext cx="5111362" cy="415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918951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Vytvoření sady metrik</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650" y="1290638"/>
            <a:ext cx="7124700" cy="427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691486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Změna, vytvoření skupiny metrik</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 y="1082919"/>
            <a:ext cx="784860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195677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Vytvoření metriky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471" y="1626944"/>
            <a:ext cx="7351468" cy="3905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195677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lstStyle/>
          <a:p>
            <a:r>
              <a:rPr lang="cs-CZ" dirty="0" smtClean="0"/>
              <a:t>Změna metriky</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3937" y="1127613"/>
            <a:ext cx="7096125" cy="474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195677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a:p>
        </p:txBody>
      </p:sp>
      <p:sp>
        <p:nvSpPr>
          <p:cNvPr id="3" name="Nadpis 2"/>
          <p:cNvSpPr>
            <a:spLocks noGrp="1"/>
          </p:cNvSpPr>
          <p:nvPr>
            <p:ph type="title"/>
          </p:nvPr>
        </p:nvSpPr>
        <p:spPr/>
        <p:txBody>
          <a:bodyPr>
            <a:normAutofit/>
          </a:bodyPr>
          <a:lstStyle/>
          <a:p>
            <a:r>
              <a:rPr lang="cs-CZ" dirty="0" smtClean="0"/>
              <a:t>Vytvoření výstupu z prohlížení do Excelu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813" y="839665"/>
            <a:ext cx="6505575"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0517" y="2213464"/>
            <a:ext cx="6271114" cy="3990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Přímá spojnice se šipkou 5"/>
          <p:cNvCxnSpPr/>
          <p:nvPr/>
        </p:nvCxnSpPr>
        <p:spPr>
          <a:xfrm flipH="1">
            <a:off x="1905000" y="1574800"/>
            <a:ext cx="1193800" cy="638664"/>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53132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smtClean="0"/>
              <a:t>Generování grafické podoby prohlížených dat</a:t>
            </a:r>
          </a:p>
          <a:p>
            <a:r>
              <a:rPr lang="cs-CZ" dirty="0" smtClean="0"/>
              <a:t>Přepínání mezi standardním (tabulkovým) zobrazením a grafem</a:t>
            </a:r>
          </a:p>
          <a:p>
            <a:r>
              <a:rPr lang="cs-CZ" dirty="0" smtClean="0"/>
              <a:t>Použijte Editor grafu pro výběr dat a jejich zobrazení jako koláčový nebo čárový graf</a:t>
            </a:r>
          </a:p>
          <a:p>
            <a:endParaRPr lang="cs-CZ" dirty="0"/>
          </a:p>
        </p:txBody>
      </p:sp>
      <p:sp>
        <p:nvSpPr>
          <p:cNvPr id="3" name="Nadpis 2"/>
          <p:cNvSpPr>
            <a:spLocks noGrp="1"/>
          </p:cNvSpPr>
          <p:nvPr>
            <p:ph type="title"/>
          </p:nvPr>
        </p:nvSpPr>
        <p:spPr/>
        <p:txBody>
          <a:bodyPr/>
          <a:lstStyle/>
          <a:p>
            <a:r>
              <a:rPr lang="cs-CZ" dirty="0"/>
              <a:t>Použití návrháře grafů</a:t>
            </a:r>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7925" y="3767138"/>
            <a:ext cx="4440924" cy="2608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5313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r>
              <a:rPr lang="cs-CZ" dirty="0" smtClean="0"/>
              <a:t>Můžete používat myš pro některé funkcionality ve znakovém režimu (pravda/nepravda)</a:t>
            </a:r>
          </a:p>
          <a:p>
            <a:r>
              <a:rPr lang="cs-CZ" dirty="0" smtClean="0"/>
              <a:t>Které ze dvou rozhraní zcel závisí na vstupech z klávesnice?</a:t>
            </a:r>
          </a:p>
          <a:p>
            <a:endParaRPr lang="cs-CZ" dirty="0"/>
          </a:p>
        </p:txBody>
      </p:sp>
      <p:sp>
        <p:nvSpPr>
          <p:cNvPr id="3" name="Nadpis 2"/>
          <p:cNvSpPr>
            <a:spLocks noGrp="1"/>
          </p:cNvSpPr>
          <p:nvPr>
            <p:ph type="title"/>
          </p:nvPr>
        </p:nvSpPr>
        <p:spPr/>
        <p:txBody>
          <a:bodyPr/>
          <a:lstStyle/>
          <a:p>
            <a:r>
              <a:rPr lang="cs-CZ" dirty="0" smtClean="0"/>
              <a:t>Cvičení a kontrola znalostí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262175737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pPr marL="514350" indent="-514350">
              <a:buFont typeface="+mj-lt"/>
              <a:buAutoNum type="arabicPeriod"/>
            </a:pPr>
            <a:r>
              <a:rPr lang="cs-CZ" dirty="0" smtClean="0"/>
              <a:t>Spusťte prohlížení a klikněte na ikonu Editor grafů</a:t>
            </a:r>
          </a:p>
          <a:p>
            <a:pPr marL="514350" indent="-514350">
              <a:buFont typeface="+mj-lt"/>
              <a:buAutoNum type="arabicPeriod"/>
            </a:pPr>
            <a:r>
              <a:rPr lang="cs-CZ" dirty="0" smtClean="0"/>
              <a:t>Navrhněte graf pomocí Editoru grafů</a:t>
            </a:r>
          </a:p>
          <a:p>
            <a:pPr lvl="1" indent="-342900"/>
            <a:r>
              <a:rPr lang="cs-CZ" dirty="0" smtClean="0"/>
              <a:t>Nastavte popis osy X a Y</a:t>
            </a:r>
          </a:p>
          <a:p>
            <a:pPr lvl="1" indent="-342900"/>
            <a:r>
              <a:rPr lang="cs-CZ" dirty="0" smtClean="0"/>
              <a:t>Nastavte proměnné osy X a Y</a:t>
            </a:r>
          </a:p>
          <a:p>
            <a:pPr lvl="1" indent="-342900"/>
            <a:r>
              <a:rPr lang="cs-CZ" dirty="0" smtClean="0"/>
              <a:t>Nastavte seskupení pro osu X</a:t>
            </a:r>
          </a:p>
          <a:p>
            <a:pPr lvl="1" indent="-342900"/>
            <a:r>
              <a:rPr lang="cs-CZ" dirty="0" smtClean="0"/>
              <a:t>Zvolte nadpis grafu</a:t>
            </a:r>
          </a:p>
          <a:p>
            <a:pPr lvl="1" indent="-342900"/>
            <a:r>
              <a:rPr lang="cs-CZ" dirty="0" smtClean="0"/>
              <a:t>Zvolte typ grafu</a:t>
            </a:r>
          </a:p>
          <a:p>
            <a:pPr lvl="1" indent="-342900"/>
            <a:r>
              <a:rPr lang="cs-CZ" dirty="0" smtClean="0"/>
              <a:t>Náhled</a:t>
            </a:r>
            <a:endParaRPr lang="cs-CZ" dirty="0"/>
          </a:p>
        </p:txBody>
      </p:sp>
      <p:sp>
        <p:nvSpPr>
          <p:cNvPr id="3" name="Nadpis 2"/>
          <p:cNvSpPr>
            <a:spLocks noGrp="1"/>
          </p:cNvSpPr>
          <p:nvPr>
            <p:ph type="title"/>
          </p:nvPr>
        </p:nvSpPr>
        <p:spPr/>
        <p:txBody>
          <a:bodyPr/>
          <a:lstStyle/>
          <a:p>
            <a:r>
              <a:rPr lang="cs-CZ" dirty="0" smtClean="0"/>
              <a:t>Vytvoření grafu z prohlížení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5199" y="3661214"/>
            <a:ext cx="4067175" cy="2388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0531328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Otevřete graf v novém okně</a:t>
            </a:r>
          </a:p>
          <a:p>
            <a:r>
              <a:rPr lang="cs-CZ" dirty="0" smtClean="0"/>
              <a:t>Zkopírujte graf do Schránky</a:t>
            </a:r>
          </a:p>
          <a:p>
            <a:r>
              <a:rPr lang="cs-CZ" dirty="0" smtClean="0"/>
              <a:t>Změňte vzhled grafu</a:t>
            </a:r>
          </a:p>
          <a:p>
            <a:endParaRPr lang="cs-CZ" dirty="0"/>
          </a:p>
        </p:txBody>
      </p:sp>
      <p:sp>
        <p:nvSpPr>
          <p:cNvPr id="3" name="Nadpis 2"/>
          <p:cNvSpPr>
            <a:spLocks noGrp="1"/>
          </p:cNvSpPr>
          <p:nvPr>
            <p:ph type="title"/>
          </p:nvPr>
        </p:nvSpPr>
        <p:spPr/>
        <p:txBody>
          <a:bodyPr/>
          <a:lstStyle/>
          <a:p>
            <a:r>
              <a:rPr lang="cs-CZ" dirty="0" smtClean="0"/>
              <a:t>Volby grafu</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221726808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lstStyle/>
          <a:p>
            <a:endParaRPr lang="cs-CZ" dirty="0" smtClean="0"/>
          </a:p>
          <a:p>
            <a:r>
              <a:rPr lang="cs-CZ" dirty="0" smtClean="0"/>
              <a:t>Prohlížení vám umožňují zobrazit vybraná data v různých formátech. Můžete také zobrazit vybraná data jako graf nebo metriku.</a:t>
            </a:r>
          </a:p>
          <a:p>
            <a:r>
              <a:rPr lang="cs-CZ" dirty="0" smtClean="0"/>
              <a:t>Metriky umožňují zobrazit odchylky v reálném čase. </a:t>
            </a:r>
          </a:p>
        </p:txBody>
      </p:sp>
      <p:sp>
        <p:nvSpPr>
          <p:cNvPr id="3" name="Nadpis 2"/>
          <p:cNvSpPr>
            <a:spLocks noGrp="1"/>
          </p:cNvSpPr>
          <p:nvPr>
            <p:ph type="title"/>
          </p:nvPr>
        </p:nvSpPr>
        <p:spPr/>
        <p:txBody>
          <a:bodyPr/>
          <a:lstStyle/>
          <a:p>
            <a:r>
              <a:rPr lang="cs-CZ" dirty="0" smtClean="0"/>
              <a:t>Shrnutí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232838754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p:txBody>
          <a:bodyPr>
            <a:normAutofit fontScale="92500"/>
          </a:bodyPr>
          <a:lstStyle/>
          <a:p>
            <a:r>
              <a:rPr lang="cs-CZ" dirty="0" smtClean="0"/>
              <a:t>Spusťte Prohlížení zakázek, vyberte jedno zakázku a rozklikněte ji přes Číslo zakázky.</a:t>
            </a:r>
          </a:p>
          <a:p>
            <a:r>
              <a:rPr lang="cs-CZ" dirty="0" smtClean="0"/>
              <a:t>Použijte prohlížení zakázek a omezte zobrazení dat na zakázky jednoho zákazníka. Jaký jste použili filtr? Jaký operátor? Pošlete výstup do Excelu.</a:t>
            </a:r>
          </a:p>
          <a:p>
            <a:r>
              <a:rPr lang="cs-CZ" dirty="0" smtClean="0"/>
              <a:t>Ze složky Metriky spusťte metriku Integrita plánovacích dat artiklu.</a:t>
            </a:r>
          </a:p>
          <a:p>
            <a:r>
              <a:rPr lang="cs-CZ" dirty="0" smtClean="0"/>
              <a:t>Spusťte </a:t>
            </a:r>
            <a:r>
              <a:rPr lang="cs-CZ" dirty="0"/>
              <a:t>Prohlížení zakázek, </a:t>
            </a:r>
            <a:r>
              <a:rPr lang="cs-CZ" dirty="0" smtClean="0"/>
              <a:t>změňte pořadí sloupců a nastavte seskupení podle zákazníka.</a:t>
            </a:r>
          </a:p>
          <a:p>
            <a:r>
              <a:rPr lang="cs-CZ" dirty="0" smtClean="0"/>
              <a:t>Použijte Editor grafů pro vytvoření grafu z Prohlížení zásob dle artiklu.</a:t>
            </a:r>
            <a:endParaRPr lang="cs-CZ" dirty="0"/>
          </a:p>
          <a:p>
            <a:endParaRPr lang="cs-CZ" dirty="0" smtClean="0"/>
          </a:p>
          <a:p>
            <a:endParaRPr lang="cs-CZ" dirty="0" smtClean="0"/>
          </a:p>
          <a:p>
            <a:endParaRPr lang="cs-CZ" dirty="0" smtClean="0"/>
          </a:p>
        </p:txBody>
      </p:sp>
      <p:sp>
        <p:nvSpPr>
          <p:cNvPr id="3" name="Nadpis 2"/>
          <p:cNvSpPr>
            <a:spLocks noGrp="1"/>
          </p:cNvSpPr>
          <p:nvPr>
            <p:ph type="title"/>
          </p:nvPr>
        </p:nvSpPr>
        <p:spPr/>
        <p:txBody>
          <a:bodyPr/>
          <a:lstStyle/>
          <a:p>
            <a:r>
              <a:rPr lang="cs-CZ" dirty="0" smtClean="0"/>
              <a:t>Cvičení a kontrola znalostí</a:t>
            </a:r>
            <a:endParaRPr lang="cs-CZ" dirty="0"/>
          </a:p>
        </p:txBody>
      </p:sp>
      <p:sp>
        <p:nvSpPr>
          <p:cNvPr id="4" name="Zástupný symbol pro zápatí 3"/>
          <p:cNvSpPr>
            <a:spLocks noGrp="1"/>
          </p:cNvSpPr>
          <p:nvPr>
            <p:ph type="ftr" sz="quarter" idx="10"/>
          </p:nvPr>
        </p:nvSpPr>
        <p:spPr/>
        <p:txBody>
          <a:bodyPr/>
          <a:lstStyle/>
          <a:p>
            <a:r>
              <a:rPr lang="cs-CZ" smtClean="0"/>
              <a:t>NET 294 TG</a:t>
            </a:r>
            <a:endParaRPr lang="en-US" dirty="0"/>
          </a:p>
        </p:txBody>
      </p:sp>
    </p:spTree>
    <p:extLst>
      <p:ext uri="{BB962C8B-B14F-4D97-AF65-F5344CB8AC3E}">
        <p14:creationId xmlns:p14="http://schemas.microsoft.com/office/powerpoint/2010/main" val="1429693273"/>
      </p:ext>
    </p:extLst>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10046</TotalTime>
  <Words>4982</Words>
  <Application>Microsoft Office PowerPoint</Application>
  <PresentationFormat>Předvádění na obrazovce (4:3)</PresentationFormat>
  <Paragraphs>640</Paragraphs>
  <Slides>93</Slides>
  <Notes>93</Notes>
  <HiddenSlides>0</HiddenSlides>
  <MMClips>0</MMClips>
  <ScaleCrop>false</ScaleCrop>
  <HeadingPairs>
    <vt:vector size="4" baseType="variant">
      <vt:variant>
        <vt:lpstr>Motiv</vt:lpstr>
      </vt:variant>
      <vt:variant>
        <vt:i4>1</vt:i4>
      </vt:variant>
      <vt:variant>
        <vt:lpstr>Nadpisy snímků</vt:lpstr>
      </vt:variant>
      <vt:variant>
        <vt:i4>93</vt:i4>
      </vt:variant>
    </vt:vector>
  </HeadingPairs>
  <TitlesOfParts>
    <vt:vector size="94" baseType="lpstr">
      <vt:lpstr>QAD 2010 Template</vt:lpstr>
      <vt:lpstr>QAD .NET UI 2.9.4</vt:lpstr>
      <vt:lpstr>Cíle kapitoly</vt:lpstr>
      <vt:lpstr>Běh kurzu</vt:lpstr>
      <vt:lpstr>Úvod</vt:lpstr>
      <vt:lpstr>Znakové uživatelské rozhraní</vt:lpstr>
      <vt:lpstr>Znakové uživatelské rozhraní v .NET UI</vt:lpstr>
      <vt:lpstr>Přihlašovací menu</vt:lpstr>
      <vt:lpstr>Shrnutí kapitoly</vt:lpstr>
      <vt:lpstr>Cvičení a kontrola znalostí</vt:lpstr>
      <vt:lpstr>Prezentace aplikace PowerPoint</vt:lpstr>
      <vt:lpstr>Cíle kapitoly</vt:lpstr>
      <vt:lpstr>Přínosy kapitoly</vt:lpstr>
      <vt:lpstr>Běh kurzu</vt:lpstr>
      <vt:lpstr>Pracovní plocha</vt:lpstr>
      <vt:lpstr>Menu Soubor</vt:lpstr>
      <vt:lpstr>Menu Úpravy</vt:lpstr>
      <vt:lpstr>Menu Nástroje</vt:lpstr>
      <vt:lpstr>Menu Nástroje - Možnosti</vt:lpstr>
      <vt:lpstr>Menu Pracovní prostor</vt:lpstr>
      <vt:lpstr>Menu Okno</vt:lpstr>
      <vt:lpstr>Menu Nápověda</vt:lpstr>
      <vt:lpstr>Oblast aplikací</vt:lpstr>
      <vt:lpstr>Vlastnosti programu</vt:lpstr>
      <vt:lpstr>Volby ve „Vlastnostech“</vt:lpstr>
      <vt:lpstr>Obrazovka programu v terminálovém režimu</vt:lpstr>
      <vt:lpstr>Obrazovka programu v režimu prac. plochy</vt:lpstr>
      <vt:lpstr>Oblíbené</vt:lpstr>
      <vt:lpstr>Přepínání domén</vt:lpstr>
      <vt:lpstr>Horizontální a vertikální skupiny záložek</vt:lpstr>
      <vt:lpstr>Navigace v programech</vt:lpstr>
      <vt:lpstr>Navigace prohlížení</vt:lpstr>
      <vt:lpstr>Navigace v procesních mapách</vt:lpstr>
      <vt:lpstr>Vnoření se do procesu a návrat zpět </vt:lpstr>
      <vt:lpstr>Shrnutí</vt:lpstr>
      <vt:lpstr>Cvičení a kontrola znalostí</vt:lpstr>
      <vt:lpstr>Cvičení a kontrola znalostí</vt:lpstr>
      <vt:lpstr>Prezentace aplikace PowerPoint</vt:lpstr>
      <vt:lpstr>Cíle kapitoly</vt:lpstr>
      <vt:lpstr>Přínosy kapitoly</vt:lpstr>
      <vt:lpstr>Běh kurzu</vt:lpstr>
      <vt:lpstr>Nápověda v terminálovém režimu</vt:lpstr>
      <vt:lpstr>Menu Nápověda</vt:lpstr>
      <vt:lpstr>Nápověda procedury a pole</vt:lpstr>
      <vt:lpstr>QAD Guide Me</vt:lpstr>
      <vt:lpstr>QAD Assist</vt:lpstr>
      <vt:lpstr>QAD Assist</vt:lpstr>
      <vt:lpstr>Shrnutí</vt:lpstr>
      <vt:lpstr>Cvičení a kontrola znalostí</vt:lpstr>
      <vt:lpstr>Prezentace aplikace PowerPoint</vt:lpstr>
      <vt:lpstr>Cíle kapitoly</vt:lpstr>
      <vt:lpstr>Přínosy kapitoly</vt:lpstr>
      <vt:lpstr>Běh kurzu</vt:lpstr>
      <vt:lpstr>Typy programů</vt:lpstr>
      <vt:lpstr>Údržbové programy</vt:lpstr>
      <vt:lpstr>Dotazy a přehledy</vt:lpstr>
      <vt:lpstr>Transakční programy</vt:lpstr>
      <vt:lpstr>Řídící programy</vt:lpstr>
      <vt:lpstr>Přejít na… menu</vt:lpstr>
      <vt:lpstr>QAD Zprávy</vt:lpstr>
      <vt:lpstr>Workflow</vt:lpstr>
      <vt:lpstr>Kopírovat</vt:lpstr>
      <vt:lpstr>Tisk</vt:lpstr>
      <vt:lpstr>Připojit dokument</vt:lpstr>
      <vt:lpstr>Zaznamenání akce programu</vt:lpstr>
      <vt:lpstr>Shrnutí</vt:lpstr>
      <vt:lpstr>Cvičení a kontrola znalostí</vt:lpstr>
      <vt:lpstr>Prezentace aplikace PowerPoint</vt:lpstr>
      <vt:lpstr>Cíle kapitoly</vt:lpstr>
      <vt:lpstr>Přínosy kapitoly</vt:lpstr>
      <vt:lpstr>Běh kurzu</vt:lpstr>
      <vt:lpstr>Úvod</vt:lpstr>
      <vt:lpstr>Vyhledávací prohlížení</vt:lpstr>
      <vt:lpstr>Výkonná prohlížení</vt:lpstr>
      <vt:lpstr>Filtry a operátory</vt:lpstr>
      <vt:lpstr>Oblíbené</vt:lpstr>
      <vt:lpstr>Přejmenování oblíbených prohlížení</vt:lpstr>
      <vt:lpstr>Seskupování</vt:lpstr>
      <vt:lpstr>Souhrny</vt:lpstr>
      <vt:lpstr>Volby sloupce</vt:lpstr>
      <vt:lpstr>Nastavení zobrazení polí</vt:lpstr>
      <vt:lpstr>Menu Akce v prohlížení</vt:lpstr>
      <vt:lpstr>Rychlé vyhledávání</vt:lpstr>
      <vt:lpstr>Metriky</vt:lpstr>
      <vt:lpstr>Vytvoření sady metrik</vt:lpstr>
      <vt:lpstr>Změna, vytvoření skupiny metrik</vt:lpstr>
      <vt:lpstr>Vytvoření metriky</vt:lpstr>
      <vt:lpstr>Změna metriky</vt:lpstr>
      <vt:lpstr>Vytvoření výstupu z prohlížení do Excelu</vt:lpstr>
      <vt:lpstr>Použití návrháře grafů</vt:lpstr>
      <vt:lpstr>Vytvoření grafu z prohlížení</vt:lpstr>
      <vt:lpstr>Volby grafu</vt:lpstr>
      <vt:lpstr>Shrnutí</vt:lpstr>
      <vt:lpstr>Cvičení a kontrola znalostí</vt:lpstr>
    </vt:vector>
  </TitlesOfParts>
  <Company>QAD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QAD</dc:creator>
  <cp:lastModifiedBy>Miroslav Dryák</cp:lastModifiedBy>
  <cp:revision>562</cp:revision>
  <dcterms:created xsi:type="dcterms:W3CDTF">2006-05-25T01:43:58Z</dcterms:created>
  <dcterms:modified xsi:type="dcterms:W3CDTF">2012-01-17T18:53:27Z</dcterms:modified>
</cp:coreProperties>
</file>