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diagrams/layout4.xml" ContentType="application/vnd.openxmlformats-officedocument.drawingml.diagramLayout+xml"/>
  <Override PartName="/ppt/slides/slide139.xml" ContentType="application/vnd.openxmlformats-officedocument.presentationml.slide+xml"/>
  <Override PartName="/ppt/slides/slide157.xml" ContentType="application/vnd.openxmlformats-officedocument.presentationml.slide+xml"/>
  <Override PartName="/ppt/diagrams/data5.xml" ContentType="application/vnd.openxmlformats-officedocument.drawingml.diagramData+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59"/>
  </p:notesMasterIdLst>
  <p:sldIdLst>
    <p:sldId id="400" r:id="rId2"/>
    <p:sldId id="401" r:id="rId3"/>
    <p:sldId id="402" r:id="rId4"/>
    <p:sldId id="431" r:id="rId5"/>
    <p:sldId id="432" r:id="rId6"/>
    <p:sldId id="256" r:id="rId7"/>
    <p:sldId id="257" r:id="rId8"/>
    <p:sldId id="258" r:id="rId9"/>
    <p:sldId id="259" r:id="rId10"/>
    <p:sldId id="260" r:id="rId11"/>
    <p:sldId id="261" r:id="rId12"/>
    <p:sldId id="262" r:id="rId13"/>
    <p:sldId id="263" r:id="rId14"/>
    <p:sldId id="264" r:id="rId15"/>
    <p:sldId id="274" r:id="rId16"/>
    <p:sldId id="268" r:id="rId17"/>
    <p:sldId id="269"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360" r:id="rId102"/>
    <p:sldId id="361" r:id="rId103"/>
    <p:sldId id="363" r:id="rId104"/>
    <p:sldId id="364"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377" r:id="rId118"/>
    <p:sldId id="378" r:id="rId119"/>
    <p:sldId id="379" r:id="rId120"/>
    <p:sldId id="380" r:id="rId121"/>
    <p:sldId id="381" r:id="rId122"/>
    <p:sldId id="382" r:id="rId123"/>
    <p:sldId id="383" r:id="rId124"/>
    <p:sldId id="384" r:id="rId125"/>
    <p:sldId id="385" r:id="rId126"/>
    <p:sldId id="386" r:id="rId127"/>
    <p:sldId id="387" r:id="rId128"/>
    <p:sldId id="388" r:id="rId129"/>
    <p:sldId id="389" r:id="rId130"/>
    <p:sldId id="390" r:id="rId131"/>
    <p:sldId id="391" r:id="rId132"/>
    <p:sldId id="392" r:id="rId133"/>
    <p:sldId id="393" r:id="rId134"/>
    <p:sldId id="394" r:id="rId135"/>
    <p:sldId id="395" r:id="rId136"/>
    <p:sldId id="396" r:id="rId137"/>
    <p:sldId id="397" r:id="rId138"/>
    <p:sldId id="398" r:id="rId139"/>
    <p:sldId id="403" r:id="rId140"/>
    <p:sldId id="404" r:id="rId141"/>
    <p:sldId id="406" r:id="rId142"/>
    <p:sldId id="408" r:id="rId143"/>
    <p:sldId id="430" r:id="rId144"/>
    <p:sldId id="413" r:id="rId145"/>
    <p:sldId id="414" r:id="rId146"/>
    <p:sldId id="415" r:id="rId147"/>
    <p:sldId id="416" r:id="rId148"/>
    <p:sldId id="417" r:id="rId149"/>
    <p:sldId id="418" r:id="rId150"/>
    <p:sldId id="420" r:id="rId151"/>
    <p:sldId id="421" r:id="rId152"/>
    <p:sldId id="422" r:id="rId153"/>
    <p:sldId id="424" r:id="rId154"/>
    <p:sldId id="425" r:id="rId155"/>
    <p:sldId id="426" r:id="rId156"/>
    <p:sldId id="428" r:id="rId157"/>
    <p:sldId id="429" r:id="rId158"/>
  </p:sldIdLst>
  <p:sldSz cx="10693400" cy="75565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54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32FEFC-0D54-4F8F-B37D-C24C82BB45A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B12CA7E0-7805-4859-AE95-00A3BF79FDDC}">
      <dgm:prSet phldrT="[テキスト]"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購買オーダ</a:t>
          </a:r>
          <a:endParaRPr lang="en-US" sz="1800" dirty="0">
            <a:solidFill>
              <a:schemeClr val="tx1"/>
            </a:solidFill>
          </a:endParaRPr>
        </a:p>
      </dgm:t>
    </dgm:pt>
    <dgm:pt modelId="{F10F02CE-3CC3-4EB6-8DA5-4A759C264762}" type="parTrans" cxnId="{490642B3-C98C-4167-8FAB-4A533422F66B}">
      <dgm:prSet/>
      <dgm:spPr/>
      <dgm:t>
        <a:bodyPr/>
        <a:lstStyle/>
        <a:p>
          <a:endParaRPr lang="en-US" sz="1200">
            <a:solidFill>
              <a:schemeClr val="tx1"/>
            </a:solidFill>
          </a:endParaRPr>
        </a:p>
      </dgm:t>
    </dgm:pt>
    <dgm:pt modelId="{A95037E7-7075-4642-959C-047FBB7CDE51}" type="sibTrans" cxnId="{490642B3-C98C-4167-8FAB-4A533422F66B}">
      <dgm:prSet/>
      <dgm:spPr/>
      <dgm:t>
        <a:bodyPr/>
        <a:lstStyle/>
        <a:p>
          <a:endParaRPr lang="en-US" sz="1200">
            <a:solidFill>
              <a:schemeClr val="tx1"/>
            </a:solidFill>
          </a:endParaRPr>
        </a:p>
      </dgm:t>
    </dgm:pt>
    <dgm:pt modelId="{01E3FDA3-365E-442A-8491-3C1A0F7B6E53}">
      <dgm:prSet phldrT="[テキスト]"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ヘッダ</a:t>
          </a:r>
          <a:endParaRPr lang="en-US" sz="1800" dirty="0">
            <a:solidFill>
              <a:schemeClr val="tx1"/>
            </a:solidFill>
          </a:endParaRPr>
        </a:p>
      </dgm:t>
    </dgm:pt>
    <dgm:pt modelId="{560A6BD7-A743-4489-B05F-A5A194905CDB}" type="parTrans" cxnId="{9E2E9258-9093-4940-8C09-606A75F3E3AF}">
      <dgm:prSet/>
      <dgm:spPr>
        <a:ln>
          <a:solidFill>
            <a:schemeClr val="tx1"/>
          </a:solidFill>
        </a:ln>
      </dgm:spPr>
      <dgm:t>
        <a:bodyPr/>
        <a:lstStyle/>
        <a:p>
          <a:endParaRPr lang="en-US" sz="1200">
            <a:solidFill>
              <a:schemeClr val="tx1"/>
            </a:solidFill>
          </a:endParaRPr>
        </a:p>
      </dgm:t>
    </dgm:pt>
    <dgm:pt modelId="{6D6CF501-D884-44CD-B9FD-C2353B2EFDBD}" type="sibTrans" cxnId="{9E2E9258-9093-4940-8C09-606A75F3E3AF}">
      <dgm:prSet/>
      <dgm:spPr/>
      <dgm:t>
        <a:bodyPr/>
        <a:lstStyle/>
        <a:p>
          <a:endParaRPr lang="en-US" sz="1200">
            <a:solidFill>
              <a:schemeClr val="tx1"/>
            </a:solidFill>
          </a:endParaRPr>
        </a:p>
      </dgm:t>
    </dgm:pt>
    <dgm:pt modelId="{9E6545AB-D20B-4E53-9BC1-9F058D301820}">
      <dgm:prSet phldrT="[テキスト]"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ライン品目</a:t>
          </a:r>
          <a:endParaRPr lang="en-US" altLang="ja-JP" sz="1800" dirty="0" smtClean="0">
            <a:solidFill>
              <a:schemeClr val="tx1"/>
            </a:solidFill>
          </a:endParaRPr>
        </a:p>
        <a:p>
          <a:r>
            <a:rPr lang="en-US" altLang="ja-JP" sz="1800" dirty="0" smtClean="0">
              <a:solidFill>
                <a:schemeClr val="tx1"/>
              </a:solidFill>
            </a:rPr>
            <a:t>(</a:t>
          </a:r>
          <a:r>
            <a:rPr lang="ja-JP" altLang="en-US" sz="1800" dirty="0" smtClean="0">
              <a:solidFill>
                <a:schemeClr val="tx1"/>
              </a:solidFill>
            </a:rPr>
            <a:t>ボディ</a:t>
          </a:r>
          <a:r>
            <a:rPr lang="en-US" altLang="ja-JP" sz="1800" dirty="0" smtClean="0">
              <a:solidFill>
                <a:schemeClr val="tx1"/>
              </a:solidFill>
            </a:rPr>
            <a:t>)</a:t>
          </a:r>
          <a:endParaRPr lang="en-US" sz="1800" dirty="0">
            <a:solidFill>
              <a:schemeClr val="tx1"/>
            </a:solidFill>
          </a:endParaRPr>
        </a:p>
      </dgm:t>
    </dgm:pt>
    <dgm:pt modelId="{1FB6ED90-794F-4D3F-AA21-548CC0925197}" type="parTrans" cxnId="{639926B5-F2A2-4050-9543-C38992EA4FF6}">
      <dgm:prSet/>
      <dgm:spPr/>
      <dgm:t>
        <a:bodyPr/>
        <a:lstStyle/>
        <a:p>
          <a:endParaRPr lang="en-US" sz="1200">
            <a:solidFill>
              <a:schemeClr val="tx1"/>
            </a:solidFill>
          </a:endParaRPr>
        </a:p>
      </dgm:t>
    </dgm:pt>
    <dgm:pt modelId="{448278C6-9486-4E65-A14C-68A5F268F251}" type="sibTrans" cxnId="{639926B5-F2A2-4050-9543-C38992EA4FF6}">
      <dgm:prSet/>
      <dgm:spPr/>
      <dgm:t>
        <a:bodyPr/>
        <a:lstStyle/>
        <a:p>
          <a:endParaRPr lang="en-US" sz="1200">
            <a:solidFill>
              <a:schemeClr val="tx1"/>
            </a:solidFill>
          </a:endParaRPr>
        </a:p>
      </dgm:t>
    </dgm:pt>
    <dgm:pt modelId="{3C0A37DC-53C9-4A20-94DF-C68E37301EB2}">
      <dgm:prSet phldrT="[テキスト]"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トレイラ</a:t>
          </a:r>
          <a:endParaRPr lang="en-US" altLang="ja-JP" sz="1800" dirty="0" smtClean="0">
            <a:solidFill>
              <a:schemeClr val="tx1"/>
            </a:solidFill>
          </a:endParaRPr>
        </a:p>
        <a:p>
          <a:r>
            <a:rPr lang="en-US" sz="1800" dirty="0" smtClean="0">
              <a:solidFill>
                <a:schemeClr val="tx1"/>
              </a:solidFill>
            </a:rPr>
            <a:t>(</a:t>
          </a:r>
          <a:r>
            <a:rPr lang="ja-JP" altLang="en-US" sz="1800" dirty="0" smtClean="0">
              <a:solidFill>
                <a:schemeClr val="tx1"/>
              </a:solidFill>
            </a:rPr>
            <a:t>フッタ</a:t>
          </a:r>
          <a:r>
            <a:rPr lang="en-US" altLang="ja-JP" sz="1800" dirty="0" smtClean="0">
              <a:solidFill>
                <a:schemeClr val="tx1"/>
              </a:solidFill>
            </a:rPr>
            <a:t>)</a:t>
          </a:r>
          <a:endParaRPr lang="en-US" sz="1800" dirty="0">
            <a:solidFill>
              <a:schemeClr val="tx1"/>
            </a:solidFill>
          </a:endParaRPr>
        </a:p>
      </dgm:t>
    </dgm:pt>
    <dgm:pt modelId="{520C1408-A12E-4672-8656-25B7A64EE7A5}" type="parTrans" cxnId="{8DB3B5B4-269C-44E9-9E88-68AC0DFFD442}">
      <dgm:prSet/>
      <dgm:spPr>
        <a:ln>
          <a:solidFill>
            <a:schemeClr val="tx1"/>
          </a:solidFill>
        </a:ln>
      </dgm:spPr>
      <dgm:t>
        <a:bodyPr/>
        <a:lstStyle/>
        <a:p>
          <a:endParaRPr lang="en-US" sz="1200">
            <a:solidFill>
              <a:schemeClr val="tx1"/>
            </a:solidFill>
          </a:endParaRPr>
        </a:p>
      </dgm:t>
    </dgm:pt>
    <dgm:pt modelId="{3AE2FE33-EEF7-4D0E-9545-89C148A672DE}" type="sibTrans" cxnId="{8DB3B5B4-269C-44E9-9E88-68AC0DFFD442}">
      <dgm:prSet/>
      <dgm:spPr/>
      <dgm:t>
        <a:bodyPr/>
        <a:lstStyle/>
        <a:p>
          <a:endParaRPr lang="en-US" sz="1200">
            <a:solidFill>
              <a:schemeClr val="tx1"/>
            </a:solidFill>
          </a:endParaRPr>
        </a:p>
      </dgm:t>
    </dgm:pt>
    <dgm:pt modelId="{86A97968-6293-467D-86C0-796BADEA6270}">
      <dgm:prSet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ライン品目</a:t>
          </a:r>
          <a:endParaRPr lang="en-US" sz="1800" dirty="0">
            <a:solidFill>
              <a:schemeClr val="tx1"/>
            </a:solidFill>
          </a:endParaRPr>
        </a:p>
      </dgm:t>
    </dgm:pt>
    <dgm:pt modelId="{44F8A9AC-3D54-420B-81DE-EB0C6020AD93}" type="parTrans" cxnId="{5A22115A-1A49-49BD-83BD-A442A6DC3ACB}">
      <dgm:prSet/>
      <dgm:spPr>
        <a:ln>
          <a:solidFill>
            <a:schemeClr val="tx1"/>
          </a:solidFill>
        </a:ln>
      </dgm:spPr>
      <dgm:t>
        <a:bodyPr/>
        <a:lstStyle/>
        <a:p>
          <a:endParaRPr lang="en-US" sz="1200">
            <a:solidFill>
              <a:schemeClr val="tx1"/>
            </a:solidFill>
          </a:endParaRPr>
        </a:p>
      </dgm:t>
    </dgm:pt>
    <dgm:pt modelId="{09446A29-CC84-41DA-977D-9E6ED2C52E85}" type="sibTrans" cxnId="{5A22115A-1A49-49BD-83BD-A442A6DC3ACB}">
      <dgm:prSet/>
      <dgm:spPr/>
      <dgm:t>
        <a:bodyPr/>
        <a:lstStyle/>
        <a:p>
          <a:endParaRPr lang="en-US" sz="1200">
            <a:solidFill>
              <a:schemeClr val="tx1"/>
            </a:solidFill>
          </a:endParaRPr>
        </a:p>
      </dgm:t>
    </dgm:pt>
    <dgm:pt modelId="{E3F93347-8EC8-4F9E-9052-DC464058DD88}">
      <dgm:prSet custT="1"/>
      <dgm:spPr>
        <a:solidFill>
          <a:schemeClr val="bg1"/>
        </a:solidFill>
        <a:ln>
          <a:solidFill>
            <a:schemeClr val="tx1"/>
          </a:solidFill>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ライン品目</a:t>
          </a:r>
          <a:endParaRPr lang="en-US" sz="1800" dirty="0">
            <a:solidFill>
              <a:schemeClr val="tx1"/>
            </a:solidFill>
          </a:endParaRPr>
        </a:p>
      </dgm:t>
    </dgm:pt>
    <dgm:pt modelId="{525047FF-57A9-468F-BF7C-88AE855A4AEE}" type="parTrans" cxnId="{E0036B1B-8F43-4F0A-8E1B-7741C1B0EC86}">
      <dgm:prSet/>
      <dgm:spPr>
        <a:ln>
          <a:solidFill>
            <a:schemeClr val="tx1"/>
          </a:solidFill>
        </a:ln>
      </dgm:spPr>
      <dgm:t>
        <a:bodyPr/>
        <a:lstStyle/>
        <a:p>
          <a:endParaRPr lang="en-US" sz="1200">
            <a:solidFill>
              <a:schemeClr val="tx1"/>
            </a:solidFill>
          </a:endParaRPr>
        </a:p>
      </dgm:t>
    </dgm:pt>
    <dgm:pt modelId="{BA89AA7F-DD9B-49E7-AFD9-7A6326E67A7B}" type="sibTrans" cxnId="{E0036B1B-8F43-4F0A-8E1B-7741C1B0EC86}">
      <dgm:prSet/>
      <dgm:spPr/>
      <dgm:t>
        <a:bodyPr/>
        <a:lstStyle/>
        <a:p>
          <a:endParaRPr lang="en-US" sz="1200">
            <a:solidFill>
              <a:schemeClr val="tx1"/>
            </a:solidFill>
          </a:endParaRPr>
        </a:p>
      </dgm:t>
    </dgm:pt>
    <dgm:pt modelId="{2AD82149-7FB2-469A-B4A8-3810B0F739E0}">
      <dgm:prSet custT="1"/>
      <dgm:spPr>
        <a:solidFill>
          <a:schemeClr val="bg1"/>
        </a:solidFill>
        <a:ln>
          <a:solidFill>
            <a:schemeClr val="tx1"/>
          </a:solidFill>
          <a:prstDash val="dash"/>
        </a:ln>
        <a:effectLst>
          <a:outerShdw blurRad="76200" dir="18900000" sy="23000" kx="-1200000" algn="bl" rotWithShape="0">
            <a:prstClr val="black">
              <a:alpha val="20000"/>
            </a:prstClr>
          </a:outerShdw>
        </a:effectLst>
      </dgm:spPr>
      <dgm:t>
        <a:bodyPr/>
        <a:lstStyle/>
        <a:p>
          <a:r>
            <a:rPr lang="ja-JP" altLang="en-US" sz="1800" dirty="0" smtClean="0">
              <a:solidFill>
                <a:schemeClr val="tx1"/>
              </a:solidFill>
            </a:rPr>
            <a:t>ライン品目</a:t>
          </a:r>
          <a:endParaRPr lang="en-US" sz="1800" dirty="0">
            <a:solidFill>
              <a:schemeClr val="tx1"/>
            </a:solidFill>
          </a:endParaRPr>
        </a:p>
      </dgm:t>
    </dgm:pt>
    <dgm:pt modelId="{C270E069-FAC0-412F-95D6-C682D072BFEA}" type="parTrans" cxnId="{A1042645-7976-4A66-8B25-73609E7E4781}">
      <dgm:prSet/>
      <dgm:spPr>
        <a:ln>
          <a:solidFill>
            <a:schemeClr val="tx1"/>
          </a:solidFill>
        </a:ln>
      </dgm:spPr>
      <dgm:t>
        <a:bodyPr/>
        <a:lstStyle/>
        <a:p>
          <a:endParaRPr lang="en-US" sz="1200">
            <a:solidFill>
              <a:schemeClr val="tx1"/>
            </a:solidFill>
          </a:endParaRPr>
        </a:p>
      </dgm:t>
    </dgm:pt>
    <dgm:pt modelId="{0BF45CE7-53A0-4CEE-9BC4-4E08FF394CF3}" type="sibTrans" cxnId="{A1042645-7976-4A66-8B25-73609E7E4781}">
      <dgm:prSet/>
      <dgm:spPr/>
      <dgm:t>
        <a:bodyPr/>
        <a:lstStyle/>
        <a:p>
          <a:endParaRPr lang="en-US" sz="1200">
            <a:solidFill>
              <a:schemeClr val="tx1"/>
            </a:solidFill>
          </a:endParaRPr>
        </a:p>
      </dgm:t>
    </dgm:pt>
    <dgm:pt modelId="{30BAEA7E-511A-446B-B769-1C55EC7B3B24}" type="pres">
      <dgm:prSet presAssocID="{EE32FEFC-0D54-4F8F-B37D-C24C82BB45A3}" presName="hierChild1" presStyleCnt="0">
        <dgm:presLayoutVars>
          <dgm:orgChart val="1"/>
          <dgm:chPref val="1"/>
          <dgm:dir/>
          <dgm:animOne val="branch"/>
          <dgm:animLvl val="lvl"/>
          <dgm:resizeHandles/>
        </dgm:presLayoutVars>
      </dgm:prSet>
      <dgm:spPr/>
      <dgm:t>
        <a:bodyPr/>
        <a:lstStyle/>
        <a:p>
          <a:endParaRPr lang="en-US"/>
        </a:p>
      </dgm:t>
    </dgm:pt>
    <dgm:pt modelId="{1A6C77C7-D6F2-4EF6-B442-81DA2229FAEF}" type="pres">
      <dgm:prSet presAssocID="{B12CA7E0-7805-4859-AE95-00A3BF79FDDC}" presName="hierRoot1" presStyleCnt="0">
        <dgm:presLayoutVars>
          <dgm:hierBranch val="init"/>
        </dgm:presLayoutVars>
      </dgm:prSet>
      <dgm:spPr/>
    </dgm:pt>
    <dgm:pt modelId="{3E24B01F-2E63-4286-960B-9D70A0154249}" type="pres">
      <dgm:prSet presAssocID="{B12CA7E0-7805-4859-AE95-00A3BF79FDDC}" presName="rootComposite1" presStyleCnt="0"/>
      <dgm:spPr/>
    </dgm:pt>
    <dgm:pt modelId="{441B4377-3CA8-4B91-92CF-1F3ECE99B086}" type="pres">
      <dgm:prSet presAssocID="{B12CA7E0-7805-4859-AE95-00A3BF79FDDC}" presName="rootText1" presStyleLbl="node0" presStyleIdx="0" presStyleCnt="1" custScaleX="156236">
        <dgm:presLayoutVars>
          <dgm:chPref val="3"/>
        </dgm:presLayoutVars>
      </dgm:prSet>
      <dgm:spPr/>
      <dgm:t>
        <a:bodyPr/>
        <a:lstStyle/>
        <a:p>
          <a:endParaRPr lang="en-US"/>
        </a:p>
      </dgm:t>
    </dgm:pt>
    <dgm:pt modelId="{17CA6D61-2F77-47F7-8F22-9675ABCF0377}" type="pres">
      <dgm:prSet presAssocID="{B12CA7E0-7805-4859-AE95-00A3BF79FDDC}" presName="rootConnector1" presStyleLbl="node1" presStyleIdx="0" presStyleCnt="0"/>
      <dgm:spPr/>
      <dgm:t>
        <a:bodyPr/>
        <a:lstStyle/>
        <a:p>
          <a:endParaRPr lang="en-US"/>
        </a:p>
      </dgm:t>
    </dgm:pt>
    <dgm:pt modelId="{5DD55201-4C31-4BC4-AC86-E7592143E139}" type="pres">
      <dgm:prSet presAssocID="{B12CA7E0-7805-4859-AE95-00A3BF79FDDC}" presName="hierChild2" presStyleCnt="0"/>
      <dgm:spPr/>
    </dgm:pt>
    <dgm:pt modelId="{6F67B936-2AE0-46CA-9F0A-E856F757C69C}" type="pres">
      <dgm:prSet presAssocID="{560A6BD7-A743-4489-B05F-A5A194905CDB}" presName="Name37" presStyleLbl="parChTrans1D2" presStyleIdx="0" presStyleCnt="3"/>
      <dgm:spPr/>
      <dgm:t>
        <a:bodyPr/>
        <a:lstStyle/>
        <a:p>
          <a:endParaRPr lang="en-US"/>
        </a:p>
      </dgm:t>
    </dgm:pt>
    <dgm:pt modelId="{FA24709B-24AC-4DC5-9405-1D752AC503B2}" type="pres">
      <dgm:prSet presAssocID="{01E3FDA3-365E-442A-8491-3C1A0F7B6E53}" presName="hierRoot2" presStyleCnt="0">
        <dgm:presLayoutVars>
          <dgm:hierBranch val="init"/>
        </dgm:presLayoutVars>
      </dgm:prSet>
      <dgm:spPr/>
    </dgm:pt>
    <dgm:pt modelId="{0EAE7DD1-03A7-45A3-B8FC-0BE60AF514F8}" type="pres">
      <dgm:prSet presAssocID="{01E3FDA3-365E-442A-8491-3C1A0F7B6E53}" presName="rootComposite" presStyleCnt="0"/>
      <dgm:spPr/>
    </dgm:pt>
    <dgm:pt modelId="{D88F2E75-7FB3-4A32-A2FA-75F30C13E63D}" type="pres">
      <dgm:prSet presAssocID="{01E3FDA3-365E-442A-8491-3C1A0F7B6E53}" presName="rootText" presStyleLbl="node2" presStyleIdx="0" presStyleCnt="3">
        <dgm:presLayoutVars>
          <dgm:chPref val="3"/>
        </dgm:presLayoutVars>
      </dgm:prSet>
      <dgm:spPr/>
      <dgm:t>
        <a:bodyPr/>
        <a:lstStyle/>
        <a:p>
          <a:endParaRPr lang="en-US"/>
        </a:p>
      </dgm:t>
    </dgm:pt>
    <dgm:pt modelId="{28F19788-7096-4C19-BE24-8EED6BDA1A7E}" type="pres">
      <dgm:prSet presAssocID="{01E3FDA3-365E-442A-8491-3C1A0F7B6E53}" presName="rootConnector" presStyleLbl="node2" presStyleIdx="0" presStyleCnt="3"/>
      <dgm:spPr/>
      <dgm:t>
        <a:bodyPr/>
        <a:lstStyle/>
        <a:p>
          <a:endParaRPr lang="en-US"/>
        </a:p>
      </dgm:t>
    </dgm:pt>
    <dgm:pt modelId="{56A51E9D-1D05-499D-963C-DDEA77E9398F}" type="pres">
      <dgm:prSet presAssocID="{01E3FDA3-365E-442A-8491-3C1A0F7B6E53}" presName="hierChild4" presStyleCnt="0"/>
      <dgm:spPr/>
    </dgm:pt>
    <dgm:pt modelId="{34FEBEC4-3209-4A1A-B101-2ABED4F6A03A}" type="pres">
      <dgm:prSet presAssocID="{01E3FDA3-365E-442A-8491-3C1A0F7B6E53}" presName="hierChild5" presStyleCnt="0"/>
      <dgm:spPr/>
    </dgm:pt>
    <dgm:pt modelId="{5B6689C5-516B-40BB-A58D-F4DB60D75DE1}" type="pres">
      <dgm:prSet presAssocID="{1FB6ED90-794F-4D3F-AA21-548CC0925197}" presName="Name37" presStyleLbl="parChTrans1D2" presStyleIdx="1" presStyleCnt="3"/>
      <dgm:spPr/>
      <dgm:t>
        <a:bodyPr/>
        <a:lstStyle/>
        <a:p>
          <a:endParaRPr lang="en-US"/>
        </a:p>
      </dgm:t>
    </dgm:pt>
    <dgm:pt modelId="{19CC68E6-B0FD-485E-BBD9-B9231B1D21A1}" type="pres">
      <dgm:prSet presAssocID="{9E6545AB-D20B-4E53-9BC1-9F058D301820}" presName="hierRoot2" presStyleCnt="0">
        <dgm:presLayoutVars>
          <dgm:hierBranch val="r"/>
        </dgm:presLayoutVars>
      </dgm:prSet>
      <dgm:spPr/>
    </dgm:pt>
    <dgm:pt modelId="{D9874256-4B10-481F-9BF3-33329E4AE113}" type="pres">
      <dgm:prSet presAssocID="{9E6545AB-D20B-4E53-9BC1-9F058D301820}" presName="rootComposite" presStyleCnt="0"/>
      <dgm:spPr/>
    </dgm:pt>
    <dgm:pt modelId="{479AA0D8-439C-4714-A31B-EC76F36AAA26}" type="pres">
      <dgm:prSet presAssocID="{9E6545AB-D20B-4E53-9BC1-9F058D301820}" presName="rootText" presStyleLbl="node2" presStyleIdx="1" presStyleCnt="3">
        <dgm:presLayoutVars>
          <dgm:chPref val="3"/>
        </dgm:presLayoutVars>
      </dgm:prSet>
      <dgm:spPr/>
      <dgm:t>
        <a:bodyPr/>
        <a:lstStyle/>
        <a:p>
          <a:endParaRPr lang="en-US"/>
        </a:p>
      </dgm:t>
    </dgm:pt>
    <dgm:pt modelId="{A45F2467-4076-415C-B006-C65A1B9A7B07}" type="pres">
      <dgm:prSet presAssocID="{9E6545AB-D20B-4E53-9BC1-9F058D301820}" presName="rootConnector" presStyleLbl="node2" presStyleIdx="1" presStyleCnt="3"/>
      <dgm:spPr/>
      <dgm:t>
        <a:bodyPr/>
        <a:lstStyle/>
        <a:p>
          <a:endParaRPr lang="en-US"/>
        </a:p>
      </dgm:t>
    </dgm:pt>
    <dgm:pt modelId="{FE71D307-95EC-4B94-A879-7877CDBE9EED}" type="pres">
      <dgm:prSet presAssocID="{9E6545AB-D20B-4E53-9BC1-9F058D301820}" presName="hierChild4" presStyleCnt="0"/>
      <dgm:spPr/>
    </dgm:pt>
    <dgm:pt modelId="{763BEFBF-DFE4-418A-A7CD-9DD913A282A8}" type="pres">
      <dgm:prSet presAssocID="{44F8A9AC-3D54-420B-81DE-EB0C6020AD93}" presName="Name50" presStyleLbl="parChTrans1D3" presStyleIdx="0" presStyleCnt="3"/>
      <dgm:spPr/>
      <dgm:t>
        <a:bodyPr/>
        <a:lstStyle/>
        <a:p>
          <a:endParaRPr lang="en-US"/>
        </a:p>
      </dgm:t>
    </dgm:pt>
    <dgm:pt modelId="{B52C776F-C56D-4322-AA43-119BDFEC8F0D}" type="pres">
      <dgm:prSet presAssocID="{86A97968-6293-467D-86C0-796BADEA6270}" presName="hierRoot2" presStyleCnt="0">
        <dgm:presLayoutVars>
          <dgm:hierBranch val="r"/>
        </dgm:presLayoutVars>
      </dgm:prSet>
      <dgm:spPr/>
    </dgm:pt>
    <dgm:pt modelId="{21C23577-59D8-4C9F-8346-177FD0EA75B7}" type="pres">
      <dgm:prSet presAssocID="{86A97968-6293-467D-86C0-796BADEA6270}" presName="rootComposite" presStyleCnt="0"/>
      <dgm:spPr/>
    </dgm:pt>
    <dgm:pt modelId="{B647D101-D946-4B5D-B709-E7CD27FC7591}" type="pres">
      <dgm:prSet presAssocID="{86A97968-6293-467D-86C0-796BADEA6270}" presName="rootText" presStyleLbl="node3" presStyleIdx="0" presStyleCnt="3">
        <dgm:presLayoutVars>
          <dgm:chPref val="3"/>
        </dgm:presLayoutVars>
      </dgm:prSet>
      <dgm:spPr/>
      <dgm:t>
        <a:bodyPr/>
        <a:lstStyle/>
        <a:p>
          <a:endParaRPr lang="en-US"/>
        </a:p>
      </dgm:t>
    </dgm:pt>
    <dgm:pt modelId="{80BCDD51-7D8D-4515-AD7C-5A09F9EE8812}" type="pres">
      <dgm:prSet presAssocID="{86A97968-6293-467D-86C0-796BADEA6270}" presName="rootConnector" presStyleLbl="node3" presStyleIdx="0" presStyleCnt="3"/>
      <dgm:spPr/>
      <dgm:t>
        <a:bodyPr/>
        <a:lstStyle/>
        <a:p>
          <a:endParaRPr lang="en-US"/>
        </a:p>
      </dgm:t>
    </dgm:pt>
    <dgm:pt modelId="{C8041176-F485-402E-86BB-3B8420F8412D}" type="pres">
      <dgm:prSet presAssocID="{86A97968-6293-467D-86C0-796BADEA6270}" presName="hierChild4" presStyleCnt="0"/>
      <dgm:spPr/>
    </dgm:pt>
    <dgm:pt modelId="{19778B38-3513-4B0F-AD0E-2D79B8F5C7F4}" type="pres">
      <dgm:prSet presAssocID="{86A97968-6293-467D-86C0-796BADEA6270}" presName="hierChild5" presStyleCnt="0"/>
      <dgm:spPr/>
    </dgm:pt>
    <dgm:pt modelId="{FF564A8F-F22F-49D5-BEBE-2D371064B71C}" type="pres">
      <dgm:prSet presAssocID="{525047FF-57A9-468F-BF7C-88AE855A4AEE}" presName="Name50" presStyleLbl="parChTrans1D3" presStyleIdx="1" presStyleCnt="3"/>
      <dgm:spPr/>
      <dgm:t>
        <a:bodyPr/>
        <a:lstStyle/>
        <a:p>
          <a:endParaRPr lang="en-US"/>
        </a:p>
      </dgm:t>
    </dgm:pt>
    <dgm:pt modelId="{CCAD08CD-806E-473F-A7C6-4D0E5A8A7AC6}" type="pres">
      <dgm:prSet presAssocID="{E3F93347-8EC8-4F9E-9052-DC464058DD88}" presName="hierRoot2" presStyleCnt="0">
        <dgm:presLayoutVars>
          <dgm:hierBranch val="init"/>
        </dgm:presLayoutVars>
      </dgm:prSet>
      <dgm:spPr/>
    </dgm:pt>
    <dgm:pt modelId="{6E98FC2C-E875-4ED3-B1E6-94484C8CE79E}" type="pres">
      <dgm:prSet presAssocID="{E3F93347-8EC8-4F9E-9052-DC464058DD88}" presName="rootComposite" presStyleCnt="0"/>
      <dgm:spPr/>
    </dgm:pt>
    <dgm:pt modelId="{81958EFF-A2FE-454B-9BD7-E7E54FCB9FAB}" type="pres">
      <dgm:prSet presAssocID="{E3F93347-8EC8-4F9E-9052-DC464058DD88}" presName="rootText" presStyleLbl="node3" presStyleIdx="1" presStyleCnt="3">
        <dgm:presLayoutVars>
          <dgm:chPref val="3"/>
        </dgm:presLayoutVars>
      </dgm:prSet>
      <dgm:spPr/>
      <dgm:t>
        <a:bodyPr/>
        <a:lstStyle/>
        <a:p>
          <a:endParaRPr lang="en-US"/>
        </a:p>
      </dgm:t>
    </dgm:pt>
    <dgm:pt modelId="{E4B11221-5DE5-4AEA-B019-1A4B376E4A54}" type="pres">
      <dgm:prSet presAssocID="{E3F93347-8EC8-4F9E-9052-DC464058DD88}" presName="rootConnector" presStyleLbl="node3" presStyleIdx="1" presStyleCnt="3"/>
      <dgm:spPr/>
      <dgm:t>
        <a:bodyPr/>
        <a:lstStyle/>
        <a:p>
          <a:endParaRPr lang="en-US"/>
        </a:p>
      </dgm:t>
    </dgm:pt>
    <dgm:pt modelId="{E5ABE774-E226-4BAD-A8A4-95E67C01D2D6}" type="pres">
      <dgm:prSet presAssocID="{E3F93347-8EC8-4F9E-9052-DC464058DD88}" presName="hierChild4" presStyleCnt="0"/>
      <dgm:spPr/>
    </dgm:pt>
    <dgm:pt modelId="{390C3E37-6BA5-4F95-9454-771EF46BB0EC}" type="pres">
      <dgm:prSet presAssocID="{E3F93347-8EC8-4F9E-9052-DC464058DD88}" presName="hierChild5" presStyleCnt="0"/>
      <dgm:spPr/>
    </dgm:pt>
    <dgm:pt modelId="{4ADF41AE-46B6-433F-9F5B-13322897ABDB}" type="pres">
      <dgm:prSet presAssocID="{C270E069-FAC0-412F-95D6-C682D072BFEA}" presName="Name50" presStyleLbl="parChTrans1D3" presStyleIdx="2" presStyleCnt="3"/>
      <dgm:spPr/>
      <dgm:t>
        <a:bodyPr/>
        <a:lstStyle/>
        <a:p>
          <a:endParaRPr lang="en-US"/>
        </a:p>
      </dgm:t>
    </dgm:pt>
    <dgm:pt modelId="{0EF50E85-A4A8-4D03-B77B-7D0528DEAB0C}" type="pres">
      <dgm:prSet presAssocID="{2AD82149-7FB2-469A-B4A8-3810B0F739E0}" presName="hierRoot2" presStyleCnt="0">
        <dgm:presLayoutVars>
          <dgm:hierBranch val="init"/>
        </dgm:presLayoutVars>
      </dgm:prSet>
      <dgm:spPr/>
    </dgm:pt>
    <dgm:pt modelId="{00B12C87-253F-4652-8B5A-B2D5EE86E22E}" type="pres">
      <dgm:prSet presAssocID="{2AD82149-7FB2-469A-B4A8-3810B0F739E0}" presName="rootComposite" presStyleCnt="0"/>
      <dgm:spPr/>
    </dgm:pt>
    <dgm:pt modelId="{DC905CD9-D85F-40C1-8998-82A7395738A0}" type="pres">
      <dgm:prSet presAssocID="{2AD82149-7FB2-469A-B4A8-3810B0F739E0}" presName="rootText" presStyleLbl="node3" presStyleIdx="2" presStyleCnt="3">
        <dgm:presLayoutVars>
          <dgm:chPref val="3"/>
        </dgm:presLayoutVars>
      </dgm:prSet>
      <dgm:spPr/>
      <dgm:t>
        <a:bodyPr/>
        <a:lstStyle/>
        <a:p>
          <a:endParaRPr lang="en-US"/>
        </a:p>
      </dgm:t>
    </dgm:pt>
    <dgm:pt modelId="{F82B903D-20DE-46E8-ACEE-774024B6EEE3}" type="pres">
      <dgm:prSet presAssocID="{2AD82149-7FB2-469A-B4A8-3810B0F739E0}" presName="rootConnector" presStyleLbl="node3" presStyleIdx="2" presStyleCnt="3"/>
      <dgm:spPr/>
      <dgm:t>
        <a:bodyPr/>
        <a:lstStyle/>
        <a:p>
          <a:endParaRPr lang="en-US"/>
        </a:p>
      </dgm:t>
    </dgm:pt>
    <dgm:pt modelId="{B05B6341-50DD-4EB8-9796-62CB591DDEE0}" type="pres">
      <dgm:prSet presAssocID="{2AD82149-7FB2-469A-B4A8-3810B0F739E0}" presName="hierChild4" presStyleCnt="0"/>
      <dgm:spPr/>
    </dgm:pt>
    <dgm:pt modelId="{5C95EAC1-2A81-4587-A57A-51F748D58294}" type="pres">
      <dgm:prSet presAssocID="{2AD82149-7FB2-469A-B4A8-3810B0F739E0}" presName="hierChild5" presStyleCnt="0"/>
      <dgm:spPr/>
    </dgm:pt>
    <dgm:pt modelId="{48FDB4F0-B2D6-4F5D-BEC1-FCE2990770E8}" type="pres">
      <dgm:prSet presAssocID="{9E6545AB-D20B-4E53-9BC1-9F058D301820}" presName="hierChild5" presStyleCnt="0"/>
      <dgm:spPr/>
    </dgm:pt>
    <dgm:pt modelId="{35616957-32EF-4A0E-9055-A2539B0AA481}" type="pres">
      <dgm:prSet presAssocID="{520C1408-A12E-4672-8656-25B7A64EE7A5}" presName="Name37" presStyleLbl="parChTrans1D2" presStyleIdx="2" presStyleCnt="3"/>
      <dgm:spPr/>
      <dgm:t>
        <a:bodyPr/>
        <a:lstStyle/>
        <a:p>
          <a:endParaRPr lang="en-US"/>
        </a:p>
      </dgm:t>
    </dgm:pt>
    <dgm:pt modelId="{5A80DC17-CCC4-486A-9376-F832FAD72AD8}" type="pres">
      <dgm:prSet presAssocID="{3C0A37DC-53C9-4A20-94DF-C68E37301EB2}" presName="hierRoot2" presStyleCnt="0">
        <dgm:presLayoutVars>
          <dgm:hierBranch val="init"/>
        </dgm:presLayoutVars>
      </dgm:prSet>
      <dgm:spPr/>
    </dgm:pt>
    <dgm:pt modelId="{2B820E60-6A18-4DFA-B74D-E63F95209C1F}" type="pres">
      <dgm:prSet presAssocID="{3C0A37DC-53C9-4A20-94DF-C68E37301EB2}" presName="rootComposite" presStyleCnt="0"/>
      <dgm:spPr/>
    </dgm:pt>
    <dgm:pt modelId="{9EB9CE19-8FAA-472D-B92A-EBF7BFAFDCDB}" type="pres">
      <dgm:prSet presAssocID="{3C0A37DC-53C9-4A20-94DF-C68E37301EB2}" presName="rootText" presStyleLbl="node2" presStyleIdx="2" presStyleCnt="3">
        <dgm:presLayoutVars>
          <dgm:chPref val="3"/>
        </dgm:presLayoutVars>
      </dgm:prSet>
      <dgm:spPr/>
      <dgm:t>
        <a:bodyPr/>
        <a:lstStyle/>
        <a:p>
          <a:endParaRPr lang="en-US"/>
        </a:p>
      </dgm:t>
    </dgm:pt>
    <dgm:pt modelId="{B98F3AD9-0138-4CBA-973A-3B1C5BB9D5E9}" type="pres">
      <dgm:prSet presAssocID="{3C0A37DC-53C9-4A20-94DF-C68E37301EB2}" presName="rootConnector" presStyleLbl="node2" presStyleIdx="2" presStyleCnt="3"/>
      <dgm:spPr/>
      <dgm:t>
        <a:bodyPr/>
        <a:lstStyle/>
        <a:p>
          <a:endParaRPr lang="en-US"/>
        </a:p>
      </dgm:t>
    </dgm:pt>
    <dgm:pt modelId="{6725CA3F-ACD8-4FC5-AC97-F8A5C6804317}" type="pres">
      <dgm:prSet presAssocID="{3C0A37DC-53C9-4A20-94DF-C68E37301EB2}" presName="hierChild4" presStyleCnt="0"/>
      <dgm:spPr/>
    </dgm:pt>
    <dgm:pt modelId="{EA290FC4-3664-4A5E-AC1A-E097A2561376}" type="pres">
      <dgm:prSet presAssocID="{3C0A37DC-53C9-4A20-94DF-C68E37301EB2}" presName="hierChild5" presStyleCnt="0"/>
      <dgm:spPr/>
    </dgm:pt>
    <dgm:pt modelId="{F8133D37-2CBC-4B77-992C-78A1897EA7A9}" type="pres">
      <dgm:prSet presAssocID="{B12CA7E0-7805-4859-AE95-00A3BF79FDDC}" presName="hierChild3" presStyleCnt="0"/>
      <dgm:spPr/>
    </dgm:pt>
  </dgm:ptLst>
  <dgm:cxnLst>
    <dgm:cxn modelId="{490642B3-C98C-4167-8FAB-4A533422F66B}" srcId="{EE32FEFC-0D54-4F8F-B37D-C24C82BB45A3}" destId="{B12CA7E0-7805-4859-AE95-00A3BF79FDDC}" srcOrd="0" destOrd="0" parTransId="{F10F02CE-3CC3-4EB6-8DA5-4A759C264762}" sibTransId="{A95037E7-7075-4642-959C-047FBB7CDE51}"/>
    <dgm:cxn modelId="{DF5BDA4E-815F-4664-8DEE-C371D6CC65E7}" type="presOf" srcId="{560A6BD7-A743-4489-B05F-A5A194905CDB}" destId="{6F67B936-2AE0-46CA-9F0A-E856F757C69C}" srcOrd="0" destOrd="0" presId="urn:microsoft.com/office/officeart/2005/8/layout/orgChart1"/>
    <dgm:cxn modelId="{E983ED9E-F68C-4C11-B43A-CAA77331F1AE}" type="presOf" srcId="{EE32FEFC-0D54-4F8F-B37D-C24C82BB45A3}" destId="{30BAEA7E-511A-446B-B769-1C55EC7B3B24}" srcOrd="0" destOrd="0" presId="urn:microsoft.com/office/officeart/2005/8/layout/orgChart1"/>
    <dgm:cxn modelId="{8A0089BD-B4C0-4F8A-810A-E28E95E9F37E}" type="presOf" srcId="{9E6545AB-D20B-4E53-9BC1-9F058D301820}" destId="{479AA0D8-439C-4714-A31B-EC76F36AAA26}" srcOrd="0" destOrd="0" presId="urn:microsoft.com/office/officeart/2005/8/layout/orgChart1"/>
    <dgm:cxn modelId="{6F09871D-9D03-4262-B8FC-ACA79A4CA976}" type="presOf" srcId="{86A97968-6293-467D-86C0-796BADEA6270}" destId="{80BCDD51-7D8D-4515-AD7C-5A09F9EE8812}" srcOrd="1" destOrd="0" presId="urn:microsoft.com/office/officeart/2005/8/layout/orgChart1"/>
    <dgm:cxn modelId="{632B449E-6A9F-466E-B3A7-551443052DFE}" type="presOf" srcId="{9E6545AB-D20B-4E53-9BC1-9F058D301820}" destId="{A45F2467-4076-415C-B006-C65A1B9A7B07}" srcOrd="1" destOrd="0" presId="urn:microsoft.com/office/officeart/2005/8/layout/orgChart1"/>
    <dgm:cxn modelId="{330E534D-7DE0-4AF2-890D-6F40CE81D275}" type="presOf" srcId="{3C0A37DC-53C9-4A20-94DF-C68E37301EB2}" destId="{9EB9CE19-8FAA-472D-B92A-EBF7BFAFDCDB}" srcOrd="0" destOrd="0" presId="urn:microsoft.com/office/officeart/2005/8/layout/orgChart1"/>
    <dgm:cxn modelId="{46A46B85-4F68-43A1-BA8F-9969C207FE48}" type="presOf" srcId="{01E3FDA3-365E-442A-8491-3C1A0F7B6E53}" destId="{D88F2E75-7FB3-4A32-A2FA-75F30C13E63D}" srcOrd="0" destOrd="0" presId="urn:microsoft.com/office/officeart/2005/8/layout/orgChart1"/>
    <dgm:cxn modelId="{FA66C544-EDCC-4964-956B-B2BFD8A48ADA}" type="presOf" srcId="{3C0A37DC-53C9-4A20-94DF-C68E37301EB2}" destId="{B98F3AD9-0138-4CBA-973A-3B1C5BB9D5E9}" srcOrd="1" destOrd="0" presId="urn:microsoft.com/office/officeart/2005/8/layout/orgChart1"/>
    <dgm:cxn modelId="{8BE06451-5D86-4E33-BA40-A8B3338423F1}" type="presOf" srcId="{E3F93347-8EC8-4F9E-9052-DC464058DD88}" destId="{81958EFF-A2FE-454B-9BD7-E7E54FCB9FAB}" srcOrd="0" destOrd="0" presId="urn:microsoft.com/office/officeart/2005/8/layout/orgChart1"/>
    <dgm:cxn modelId="{CE622E7F-A14E-4E76-8544-520A71723AA6}" type="presOf" srcId="{E3F93347-8EC8-4F9E-9052-DC464058DD88}" destId="{E4B11221-5DE5-4AEA-B019-1A4B376E4A54}" srcOrd="1" destOrd="0" presId="urn:microsoft.com/office/officeart/2005/8/layout/orgChart1"/>
    <dgm:cxn modelId="{E0036B1B-8F43-4F0A-8E1B-7741C1B0EC86}" srcId="{9E6545AB-D20B-4E53-9BC1-9F058D301820}" destId="{E3F93347-8EC8-4F9E-9052-DC464058DD88}" srcOrd="1" destOrd="0" parTransId="{525047FF-57A9-468F-BF7C-88AE855A4AEE}" sibTransId="{BA89AA7F-DD9B-49E7-AFD9-7A6326E67A7B}"/>
    <dgm:cxn modelId="{5A22115A-1A49-49BD-83BD-A442A6DC3ACB}" srcId="{9E6545AB-D20B-4E53-9BC1-9F058D301820}" destId="{86A97968-6293-467D-86C0-796BADEA6270}" srcOrd="0" destOrd="0" parTransId="{44F8A9AC-3D54-420B-81DE-EB0C6020AD93}" sibTransId="{09446A29-CC84-41DA-977D-9E6ED2C52E85}"/>
    <dgm:cxn modelId="{4C95833B-4E41-48CE-85A6-80E8F4EAAEC5}" type="presOf" srcId="{525047FF-57A9-468F-BF7C-88AE855A4AEE}" destId="{FF564A8F-F22F-49D5-BEBE-2D371064B71C}" srcOrd="0" destOrd="0" presId="urn:microsoft.com/office/officeart/2005/8/layout/orgChart1"/>
    <dgm:cxn modelId="{FF94D2FD-DF42-4CB3-AA89-EA058E98C533}" type="presOf" srcId="{B12CA7E0-7805-4859-AE95-00A3BF79FDDC}" destId="{17CA6D61-2F77-47F7-8F22-9675ABCF0377}" srcOrd="1" destOrd="0" presId="urn:microsoft.com/office/officeart/2005/8/layout/orgChart1"/>
    <dgm:cxn modelId="{639926B5-F2A2-4050-9543-C38992EA4FF6}" srcId="{B12CA7E0-7805-4859-AE95-00A3BF79FDDC}" destId="{9E6545AB-D20B-4E53-9BC1-9F058D301820}" srcOrd="1" destOrd="0" parTransId="{1FB6ED90-794F-4D3F-AA21-548CC0925197}" sibTransId="{448278C6-9486-4E65-A14C-68A5F268F251}"/>
    <dgm:cxn modelId="{33472EB5-9267-46FF-ABD0-076C982527AC}" type="presOf" srcId="{2AD82149-7FB2-469A-B4A8-3810B0F739E0}" destId="{F82B903D-20DE-46E8-ACEE-774024B6EEE3}" srcOrd="1" destOrd="0" presId="urn:microsoft.com/office/officeart/2005/8/layout/orgChart1"/>
    <dgm:cxn modelId="{08D97BED-B376-4B84-8AF9-7AE53A64D4FA}" type="presOf" srcId="{1FB6ED90-794F-4D3F-AA21-548CC0925197}" destId="{5B6689C5-516B-40BB-A58D-F4DB60D75DE1}" srcOrd="0" destOrd="0" presId="urn:microsoft.com/office/officeart/2005/8/layout/orgChart1"/>
    <dgm:cxn modelId="{EF6F62F5-CAAB-41A7-B751-28BC6620C4C6}" type="presOf" srcId="{C270E069-FAC0-412F-95D6-C682D072BFEA}" destId="{4ADF41AE-46B6-433F-9F5B-13322897ABDB}" srcOrd="0" destOrd="0" presId="urn:microsoft.com/office/officeart/2005/8/layout/orgChart1"/>
    <dgm:cxn modelId="{D0DCFD3A-8C1A-44E9-86C3-E3D79F47D951}" type="presOf" srcId="{86A97968-6293-467D-86C0-796BADEA6270}" destId="{B647D101-D946-4B5D-B709-E7CD27FC7591}" srcOrd="0" destOrd="0" presId="urn:microsoft.com/office/officeart/2005/8/layout/orgChart1"/>
    <dgm:cxn modelId="{9E2E9258-9093-4940-8C09-606A75F3E3AF}" srcId="{B12CA7E0-7805-4859-AE95-00A3BF79FDDC}" destId="{01E3FDA3-365E-442A-8491-3C1A0F7B6E53}" srcOrd="0" destOrd="0" parTransId="{560A6BD7-A743-4489-B05F-A5A194905CDB}" sibTransId="{6D6CF501-D884-44CD-B9FD-C2353B2EFDBD}"/>
    <dgm:cxn modelId="{8DB3B5B4-269C-44E9-9E88-68AC0DFFD442}" srcId="{B12CA7E0-7805-4859-AE95-00A3BF79FDDC}" destId="{3C0A37DC-53C9-4A20-94DF-C68E37301EB2}" srcOrd="2" destOrd="0" parTransId="{520C1408-A12E-4672-8656-25B7A64EE7A5}" sibTransId="{3AE2FE33-EEF7-4D0E-9545-89C148A672DE}"/>
    <dgm:cxn modelId="{BF469403-4561-4493-8F6E-B2C52E0B11A8}" type="presOf" srcId="{520C1408-A12E-4672-8656-25B7A64EE7A5}" destId="{35616957-32EF-4A0E-9055-A2539B0AA481}" srcOrd="0" destOrd="0" presId="urn:microsoft.com/office/officeart/2005/8/layout/orgChart1"/>
    <dgm:cxn modelId="{BCFCE492-F6EF-45CA-8E9E-48E280B48017}" type="presOf" srcId="{01E3FDA3-365E-442A-8491-3C1A0F7B6E53}" destId="{28F19788-7096-4C19-BE24-8EED6BDA1A7E}" srcOrd="1" destOrd="0" presId="urn:microsoft.com/office/officeart/2005/8/layout/orgChart1"/>
    <dgm:cxn modelId="{A1042645-7976-4A66-8B25-73609E7E4781}" srcId="{9E6545AB-D20B-4E53-9BC1-9F058D301820}" destId="{2AD82149-7FB2-469A-B4A8-3810B0F739E0}" srcOrd="2" destOrd="0" parTransId="{C270E069-FAC0-412F-95D6-C682D072BFEA}" sibTransId="{0BF45CE7-53A0-4CEE-9BC4-4E08FF394CF3}"/>
    <dgm:cxn modelId="{FE68C511-E06B-43B9-9BD2-0601DD6008E4}" type="presOf" srcId="{2AD82149-7FB2-469A-B4A8-3810B0F739E0}" destId="{DC905CD9-D85F-40C1-8998-82A7395738A0}" srcOrd="0" destOrd="0" presId="urn:microsoft.com/office/officeart/2005/8/layout/orgChart1"/>
    <dgm:cxn modelId="{D6DE7C17-66E2-4C52-AC2B-D6393F9CCD25}" type="presOf" srcId="{B12CA7E0-7805-4859-AE95-00A3BF79FDDC}" destId="{441B4377-3CA8-4B91-92CF-1F3ECE99B086}" srcOrd="0" destOrd="0" presId="urn:microsoft.com/office/officeart/2005/8/layout/orgChart1"/>
    <dgm:cxn modelId="{8D566E5F-8961-4553-A535-474C0A26410F}" type="presOf" srcId="{44F8A9AC-3D54-420B-81DE-EB0C6020AD93}" destId="{763BEFBF-DFE4-418A-A7CD-9DD913A282A8}" srcOrd="0" destOrd="0" presId="urn:microsoft.com/office/officeart/2005/8/layout/orgChart1"/>
    <dgm:cxn modelId="{E1BACAD0-7BA1-43E9-B223-016AD42AF5A7}" type="presParOf" srcId="{30BAEA7E-511A-446B-B769-1C55EC7B3B24}" destId="{1A6C77C7-D6F2-4EF6-B442-81DA2229FAEF}" srcOrd="0" destOrd="0" presId="urn:microsoft.com/office/officeart/2005/8/layout/orgChart1"/>
    <dgm:cxn modelId="{647F3E1D-BF75-45FA-9407-4A0F78FBEF30}" type="presParOf" srcId="{1A6C77C7-D6F2-4EF6-B442-81DA2229FAEF}" destId="{3E24B01F-2E63-4286-960B-9D70A0154249}" srcOrd="0" destOrd="0" presId="urn:microsoft.com/office/officeart/2005/8/layout/orgChart1"/>
    <dgm:cxn modelId="{880CCC76-BF7D-498C-A9C6-14721757921E}" type="presParOf" srcId="{3E24B01F-2E63-4286-960B-9D70A0154249}" destId="{441B4377-3CA8-4B91-92CF-1F3ECE99B086}" srcOrd="0" destOrd="0" presId="urn:microsoft.com/office/officeart/2005/8/layout/orgChart1"/>
    <dgm:cxn modelId="{9CE8D573-140F-4F64-8ABE-69856737E2AA}" type="presParOf" srcId="{3E24B01F-2E63-4286-960B-9D70A0154249}" destId="{17CA6D61-2F77-47F7-8F22-9675ABCF0377}" srcOrd="1" destOrd="0" presId="urn:microsoft.com/office/officeart/2005/8/layout/orgChart1"/>
    <dgm:cxn modelId="{3A40B8C2-6CA4-466A-BF94-C09D03034258}" type="presParOf" srcId="{1A6C77C7-D6F2-4EF6-B442-81DA2229FAEF}" destId="{5DD55201-4C31-4BC4-AC86-E7592143E139}" srcOrd="1" destOrd="0" presId="urn:microsoft.com/office/officeart/2005/8/layout/orgChart1"/>
    <dgm:cxn modelId="{E8D57856-F054-47F9-A56A-657DF611C05E}" type="presParOf" srcId="{5DD55201-4C31-4BC4-AC86-E7592143E139}" destId="{6F67B936-2AE0-46CA-9F0A-E856F757C69C}" srcOrd="0" destOrd="0" presId="urn:microsoft.com/office/officeart/2005/8/layout/orgChart1"/>
    <dgm:cxn modelId="{9D6BBAAD-EBCF-4F6B-A6AA-6C9BFF520461}" type="presParOf" srcId="{5DD55201-4C31-4BC4-AC86-E7592143E139}" destId="{FA24709B-24AC-4DC5-9405-1D752AC503B2}" srcOrd="1" destOrd="0" presId="urn:microsoft.com/office/officeart/2005/8/layout/orgChart1"/>
    <dgm:cxn modelId="{D81081F4-B4EE-4A0C-9E00-041C82777F7D}" type="presParOf" srcId="{FA24709B-24AC-4DC5-9405-1D752AC503B2}" destId="{0EAE7DD1-03A7-45A3-B8FC-0BE60AF514F8}" srcOrd="0" destOrd="0" presId="urn:microsoft.com/office/officeart/2005/8/layout/orgChart1"/>
    <dgm:cxn modelId="{709EE304-3002-4D09-96C9-B822B9A1E58F}" type="presParOf" srcId="{0EAE7DD1-03A7-45A3-B8FC-0BE60AF514F8}" destId="{D88F2E75-7FB3-4A32-A2FA-75F30C13E63D}" srcOrd="0" destOrd="0" presId="urn:microsoft.com/office/officeart/2005/8/layout/orgChart1"/>
    <dgm:cxn modelId="{E691B318-7048-40C2-9AF7-6D1D58B5D402}" type="presParOf" srcId="{0EAE7DD1-03A7-45A3-B8FC-0BE60AF514F8}" destId="{28F19788-7096-4C19-BE24-8EED6BDA1A7E}" srcOrd="1" destOrd="0" presId="urn:microsoft.com/office/officeart/2005/8/layout/orgChart1"/>
    <dgm:cxn modelId="{CDD87A49-556A-4DF1-9859-D49BBAB39588}" type="presParOf" srcId="{FA24709B-24AC-4DC5-9405-1D752AC503B2}" destId="{56A51E9D-1D05-499D-963C-DDEA77E9398F}" srcOrd="1" destOrd="0" presId="urn:microsoft.com/office/officeart/2005/8/layout/orgChart1"/>
    <dgm:cxn modelId="{1ECAF422-23C5-4EE7-A5EA-CC304FD58232}" type="presParOf" srcId="{FA24709B-24AC-4DC5-9405-1D752AC503B2}" destId="{34FEBEC4-3209-4A1A-B101-2ABED4F6A03A}" srcOrd="2" destOrd="0" presId="urn:microsoft.com/office/officeart/2005/8/layout/orgChart1"/>
    <dgm:cxn modelId="{D6E1A0B8-369D-4DDD-B9EF-BA2138687007}" type="presParOf" srcId="{5DD55201-4C31-4BC4-AC86-E7592143E139}" destId="{5B6689C5-516B-40BB-A58D-F4DB60D75DE1}" srcOrd="2" destOrd="0" presId="urn:microsoft.com/office/officeart/2005/8/layout/orgChart1"/>
    <dgm:cxn modelId="{EE5312C4-36FC-4666-9424-17FB56235E80}" type="presParOf" srcId="{5DD55201-4C31-4BC4-AC86-E7592143E139}" destId="{19CC68E6-B0FD-485E-BBD9-B9231B1D21A1}" srcOrd="3" destOrd="0" presId="urn:microsoft.com/office/officeart/2005/8/layout/orgChart1"/>
    <dgm:cxn modelId="{F1048F42-183F-4258-BEC4-BE487392D97A}" type="presParOf" srcId="{19CC68E6-B0FD-485E-BBD9-B9231B1D21A1}" destId="{D9874256-4B10-481F-9BF3-33329E4AE113}" srcOrd="0" destOrd="0" presId="urn:microsoft.com/office/officeart/2005/8/layout/orgChart1"/>
    <dgm:cxn modelId="{7E77A403-EC28-4F83-AB45-CDD3406D7B65}" type="presParOf" srcId="{D9874256-4B10-481F-9BF3-33329E4AE113}" destId="{479AA0D8-439C-4714-A31B-EC76F36AAA26}" srcOrd="0" destOrd="0" presId="urn:microsoft.com/office/officeart/2005/8/layout/orgChart1"/>
    <dgm:cxn modelId="{72A43C9B-F4CB-471C-BFC6-180BFBC6E0CC}" type="presParOf" srcId="{D9874256-4B10-481F-9BF3-33329E4AE113}" destId="{A45F2467-4076-415C-B006-C65A1B9A7B07}" srcOrd="1" destOrd="0" presId="urn:microsoft.com/office/officeart/2005/8/layout/orgChart1"/>
    <dgm:cxn modelId="{6D1035B7-888F-4844-9CA1-687C04FD49E6}" type="presParOf" srcId="{19CC68E6-B0FD-485E-BBD9-B9231B1D21A1}" destId="{FE71D307-95EC-4B94-A879-7877CDBE9EED}" srcOrd="1" destOrd="0" presId="urn:microsoft.com/office/officeart/2005/8/layout/orgChart1"/>
    <dgm:cxn modelId="{19159056-8AEA-4052-A5BC-A48FBF54F15A}" type="presParOf" srcId="{FE71D307-95EC-4B94-A879-7877CDBE9EED}" destId="{763BEFBF-DFE4-418A-A7CD-9DD913A282A8}" srcOrd="0" destOrd="0" presId="urn:microsoft.com/office/officeart/2005/8/layout/orgChart1"/>
    <dgm:cxn modelId="{6C5EBA41-989D-4AD9-A5C3-3F9789CF8E3B}" type="presParOf" srcId="{FE71D307-95EC-4B94-A879-7877CDBE9EED}" destId="{B52C776F-C56D-4322-AA43-119BDFEC8F0D}" srcOrd="1" destOrd="0" presId="urn:microsoft.com/office/officeart/2005/8/layout/orgChart1"/>
    <dgm:cxn modelId="{A415F3C7-CEC3-4CA1-9E31-355A1DED1AAF}" type="presParOf" srcId="{B52C776F-C56D-4322-AA43-119BDFEC8F0D}" destId="{21C23577-59D8-4C9F-8346-177FD0EA75B7}" srcOrd="0" destOrd="0" presId="urn:microsoft.com/office/officeart/2005/8/layout/orgChart1"/>
    <dgm:cxn modelId="{6B8AA0DC-CB2F-4909-A8EE-7427F5EAEC5D}" type="presParOf" srcId="{21C23577-59D8-4C9F-8346-177FD0EA75B7}" destId="{B647D101-D946-4B5D-B709-E7CD27FC7591}" srcOrd="0" destOrd="0" presId="urn:microsoft.com/office/officeart/2005/8/layout/orgChart1"/>
    <dgm:cxn modelId="{DF6B0382-A1C7-4AEB-9133-794DFAD143BE}" type="presParOf" srcId="{21C23577-59D8-4C9F-8346-177FD0EA75B7}" destId="{80BCDD51-7D8D-4515-AD7C-5A09F9EE8812}" srcOrd="1" destOrd="0" presId="urn:microsoft.com/office/officeart/2005/8/layout/orgChart1"/>
    <dgm:cxn modelId="{F4FE0603-6740-40F4-8FF3-71AADA4C6E2E}" type="presParOf" srcId="{B52C776F-C56D-4322-AA43-119BDFEC8F0D}" destId="{C8041176-F485-402E-86BB-3B8420F8412D}" srcOrd="1" destOrd="0" presId="urn:microsoft.com/office/officeart/2005/8/layout/orgChart1"/>
    <dgm:cxn modelId="{1CAB64B8-0772-4E72-BDE0-B7AF31118A27}" type="presParOf" srcId="{B52C776F-C56D-4322-AA43-119BDFEC8F0D}" destId="{19778B38-3513-4B0F-AD0E-2D79B8F5C7F4}" srcOrd="2" destOrd="0" presId="urn:microsoft.com/office/officeart/2005/8/layout/orgChart1"/>
    <dgm:cxn modelId="{2037C2D7-7A82-49FA-97E8-F12454F51505}" type="presParOf" srcId="{FE71D307-95EC-4B94-A879-7877CDBE9EED}" destId="{FF564A8F-F22F-49D5-BEBE-2D371064B71C}" srcOrd="2" destOrd="0" presId="urn:microsoft.com/office/officeart/2005/8/layout/orgChart1"/>
    <dgm:cxn modelId="{42C3A8F3-3765-4F8F-98A7-F6853F7146CC}" type="presParOf" srcId="{FE71D307-95EC-4B94-A879-7877CDBE9EED}" destId="{CCAD08CD-806E-473F-A7C6-4D0E5A8A7AC6}" srcOrd="3" destOrd="0" presId="urn:microsoft.com/office/officeart/2005/8/layout/orgChart1"/>
    <dgm:cxn modelId="{FFE00ADC-D507-4D23-A9DB-6BE3525819D0}" type="presParOf" srcId="{CCAD08CD-806E-473F-A7C6-4D0E5A8A7AC6}" destId="{6E98FC2C-E875-4ED3-B1E6-94484C8CE79E}" srcOrd="0" destOrd="0" presId="urn:microsoft.com/office/officeart/2005/8/layout/orgChart1"/>
    <dgm:cxn modelId="{298F3CF7-E262-4E6A-8156-DC6790DBF02F}" type="presParOf" srcId="{6E98FC2C-E875-4ED3-B1E6-94484C8CE79E}" destId="{81958EFF-A2FE-454B-9BD7-E7E54FCB9FAB}" srcOrd="0" destOrd="0" presId="urn:microsoft.com/office/officeart/2005/8/layout/orgChart1"/>
    <dgm:cxn modelId="{326E87B9-9CBD-468A-BF94-A1AC8DB77E62}" type="presParOf" srcId="{6E98FC2C-E875-4ED3-B1E6-94484C8CE79E}" destId="{E4B11221-5DE5-4AEA-B019-1A4B376E4A54}" srcOrd="1" destOrd="0" presId="urn:microsoft.com/office/officeart/2005/8/layout/orgChart1"/>
    <dgm:cxn modelId="{1EA026D8-591F-4334-B9A3-73E4AB2BC6B2}" type="presParOf" srcId="{CCAD08CD-806E-473F-A7C6-4D0E5A8A7AC6}" destId="{E5ABE774-E226-4BAD-A8A4-95E67C01D2D6}" srcOrd="1" destOrd="0" presId="urn:microsoft.com/office/officeart/2005/8/layout/orgChart1"/>
    <dgm:cxn modelId="{4DF838A8-5165-4F54-A15F-0FD3FF587CB5}" type="presParOf" srcId="{CCAD08CD-806E-473F-A7C6-4D0E5A8A7AC6}" destId="{390C3E37-6BA5-4F95-9454-771EF46BB0EC}" srcOrd="2" destOrd="0" presId="urn:microsoft.com/office/officeart/2005/8/layout/orgChart1"/>
    <dgm:cxn modelId="{A9F79559-93DA-4F06-96E1-B1ED8E487BB2}" type="presParOf" srcId="{FE71D307-95EC-4B94-A879-7877CDBE9EED}" destId="{4ADF41AE-46B6-433F-9F5B-13322897ABDB}" srcOrd="4" destOrd="0" presId="urn:microsoft.com/office/officeart/2005/8/layout/orgChart1"/>
    <dgm:cxn modelId="{1690CC73-3A00-43D6-B94B-ADE0F71EB13E}" type="presParOf" srcId="{FE71D307-95EC-4B94-A879-7877CDBE9EED}" destId="{0EF50E85-A4A8-4D03-B77B-7D0528DEAB0C}" srcOrd="5" destOrd="0" presId="urn:microsoft.com/office/officeart/2005/8/layout/orgChart1"/>
    <dgm:cxn modelId="{72C0CC0D-6908-4BA0-A915-FA2799A5FEE9}" type="presParOf" srcId="{0EF50E85-A4A8-4D03-B77B-7D0528DEAB0C}" destId="{00B12C87-253F-4652-8B5A-B2D5EE86E22E}" srcOrd="0" destOrd="0" presId="urn:microsoft.com/office/officeart/2005/8/layout/orgChart1"/>
    <dgm:cxn modelId="{89FF1FC8-C679-40A2-9361-084E16006CB0}" type="presParOf" srcId="{00B12C87-253F-4652-8B5A-B2D5EE86E22E}" destId="{DC905CD9-D85F-40C1-8998-82A7395738A0}" srcOrd="0" destOrd="0" presId="urn:microsoft.com/office/officeart/2005/8/layout/orgChart1"/>
    <dgm:cxn modelId="{B66506D5-CDC3-44E1-9EB6-A3A15E338648}" type="presParOf" srcId="{00B12C87-253F-4652-8B5A-B2D5EE86E22E}" destId="{F82B903D-20DE-46E8-ACEE-774024B6EEE3}" srcOrd="1" destOrd="0" presId="urn:microsoft.com/office/officeart/2005/8/layout/orgChart1"/>
    <dgm:cxn modelId="{A710308D-FAEB-4C6C-9662-AD0DD2E2EFD4}" type="presParOf" srcId="{0EF50E85-A4A8-4D03-B77B-7D0528DEAB0C}" destId="{B05B6341-50DD-4EB8-9796-62CB591DDEE0}" srcOrd="1" destOrd="0" presId="urn:microsoft.com/office/officeart/2005/8/layout/orgChart1"/>
    <dgm:cxn modelId="{14B68FB2-57FB-419A-9CFC-55333DB46401}" type="presParOf" srcId="{0EF50E85-A4A8-4D03-B77B-7D0528DEAB0C}" destId="{5C95EAC1-2A81-4587-A57A-51F748D58294}" srcOrd="2" destOrd="0" presId="urn:microsoft.com/office/officeart/2005/8/layout/orgChart1"/>
    <dgm:cxn modelId="{32C0AE7E-BEE2-427C-9DC0-4AF9D4D09581}" type="presParOf" srcId="{19CC68E6-B0FD-485E-BBD9-B9231B1D21A1}" destId="{48FDB4F0-B2D6-4F5D-BEC1-FCE2990770E8}" srcOrd="2" destOrd="0" presId="urn:microsoft.com/office/officeart/2005/8/layout/orgChart1"/>
    <dgm:cxn modelId="{9FDDFBCF-DA9A-4233-9C4D-819CA445B079}" type="presParOf" srcId="{5DD55201-4C31-4BC4-AC86-E7592143E139}" destId="{35616957-32EF-4A0E-9055-A2539B0AA481}" srcOrd="4" destOrd="0" presId="urn:microsoft.com/office/officeart/2005/8/layout/orgChart1"/>
    <dgm:cxn modelId="{EF395658-50A6-4241-B12D-F9329133CE20}" type="presParOf" srcId="{5DD55201-4C31-4BC4-AC86-E7592143E139}" destId="{5A80DC17-CCC4-486A-9376-F832FAD72AD8}" srcOrd="5" destOrd="0" presId="urn:microsoft.com/office/officeart/2005/8/layout/orgChart1"/>
    <dgm:cxn modelId="{B70D4478-9863-420A-8FDE-CA34A56E9E9C}" type="presParOf" srcId="{5A80DC17-CCC4-486A-9376-F832FAD72AD8}" destId="{2B820E60-6A18-4DFA-B74D-E63F95209C1F}" srcOrd="0" destOrd="0" presId="urn:microsoft.com/office/officeart/2005/8/layout/orgChart1"/>
    <dgm:cxn modelId="{D64DF3BD-F675-483E-A84C-55D17D1AE298}" type="presParOf" srcId="{2B820E60-6A18-4DFA-B74D-E63F95209C1F}" destId="{9EB9CE19-8FAA-472D-B92A-EBF7BFAFDCDB}" srcOrd="0" destOrd="0" presId="urn:microsoft.com/office/officeart/2005/8/layout/orgChart1"/>
    <dgm:cxn modelId="{E01C0661-2516-4B34-B5BA-1F01C54092EE}" type="presParOf" srcId="{2B820E60-6A18-4DFA-B74D-E63F95209C1F}" destId="{B98F3AD9-0138-4CBA-973A-3B1C5BB9D5E9}" srcOrd="1" destOrd="0" presId="urn:microsoft.com/office/officeart/2005/8/layout/orgChart1"/>
    <dgm:cxn modelId="{B5FBA9F1-8992-4E52-9937-4EB77A962D43}" type="presParOf" srcId="{5A80DC17-CCC4-486A-9376-F832FAD72AD8}" destId="{6725CA3F-ACD8-4FC5-AC97-F8A5C6804317}" srcOrd="1" destOrd="0" presId="urn:microsoft.com/office/officeart/2005/8/layout/orgChart1"/>
    <dgm:cxn modelId="{DFB8CD91-DD6F-408D-8894-F0B5B36DDAFC}" type="presParOf" srcId="{5A80DC17-CCC4-486A-9376-F832FAD72AD8}" destId="{EA290FC4-3664-4A5E-AC1A-E097A2561376}" srcOrd="2" destOrd="0" presId="urn:microsoft.com/office/officeart/2005/8/layout/orgChart1"/>
    <dgm:cxn modelId="{EEF1B920-61BD-4FAB-AC56-D080A18BCC9A}" type="presParOf" srcId="{1A6C77C7-D6F2-4EF6-B442-81DA2229FAEF}" destId="{F8133D37-2CBC-4B77-992C-78A1897EA7A9}" srcOrd="2" destOrd="0" presId="urn:microsoft.com/office/officeart/2005/8/layout/orgChart1"/>
  </dgm:cxnLst>
  <dgm:bg>
    <a:noFill/>
  </dgm:bg>
  <dgm:whole/>
</dgm:dataModel>
</file>

<file path=ppt/diagrams/data2.xml><?xml version="1.0" encoding="utf-8"?>
<dgm:dataModel xmlns:dgm="http://schemas.openxmlformats.org/drawingml/2006/diagram" xmlns:a="http://schemas.openxmlformats.org/drawingml/2006/main">
  <dgm:ptLst>
    <dgm:pt modelId="{A096AE07-7141-41FD-8EDB-157434587D5F}" type="doc">
      <dgm:prSet loTypeId="urn:microsoft.com/office/officeart/2005/8/layout/bProcess3" loCatId="process" qsTypeId="urn:microsoft.com/office/officeart/2005/8/quickstyle/3d4" qsCatId="3D" csTypeId="urn:microsoft.com/office/officeart/2005/8/colors/accent0_1" csCatId="mainScheme" phldr="1"/>
      <dgm:spPr/>
      <dgm:t>
        <a:bodyPr/>
        <a:lstStyle/>
        <a:p>
          <a:endParaRPr lang="en-US"/>
        </a:p>
      </dgm:t>
    </dgm:pt>
    <dgm:pt modelId="{5FC43DED-6034-4F77-92E0-3B05FA9D251C}">
      <dgm:prSet phldrT="[テキスト]"/>
      <dgm:spPr>
        <a:solidFill>
          <a:schemeClr val="tx2">
            <a:lumMod val="40000"/>
            <a:lumOff val="60000"/>
          </a:schemeClr>
        </a:solidFill>
      </dgm:spPr>
      <dgm:t>
        <a:bodyPr/>
        <a:lstStyle/>
        <a:p>
          <a:r>
            <a:rPr lang="ja-JP" altLang="en-US" dirty="0" smtClean="0"/>
            <a:t>支払条件</a:t>
          </a:r>
          <a:endParaRPr lang="en-US" dirty="0"/>
        </a:p>
      </dgm:t>
    </dgm:pt>
    <dgm:pt modelId="{4BCC3415-F58F-4846-A416-27D8BFD44695}" type="parTrans" cxnId="{2A6359B1-9790-44B5-A4FF-D5CC5D509146}">
      <dgm:prSet/>
      <dgm:spPr/>
      <dgm:t>
        <a:bodyPr/>
        <a:lstStyle/>
        <a:p>
          <a:endParaRPr lang="en-US"/>
        </a:p>
      </dgm:t>
    </dgm:pt>
    <dgm:pt modelId="{CC5DE701-432A-452E-ABCE-FFE66D66837B}" type="sibTrans" cxnId="{2A6359B1-9790-44B5-A4FF-D5CC5D509146}">
      <dgm:prSet/>
      <dgm:spPr/>
      <dgm:t>
        <a:bodyPr/>
        <a:lstStyle/>
        <a:p>
          <a:endParaRPr lang="en-US"/>
        </a:p>
      </dgm:t>
    </dgm:pt>
    <dgm:pt modelId="{727F26DA-FD74-4AF9-8B38-8D634DE538FB}">
      <dgm:prSet phldrT="[テキスト]"/>
      <dgm:spPr>
        <a:solidFill>
          <a:schemeClr val="tx2">
            <a:lumMod val="40000"/>
            <a:lumOff val="60000"/>
          </a:schemeClr>
        </a:solidFill>
      </dgm:spPr>
      <dgm:t>
        <a:bodyPr/>
        <a:lstStyle/>
        <a:p>
          <a:r>
            <a:rPr lang="ja-JP" altLang="en-US" dirty="0" smtClean="0"/>
            <a:t>価格リスト</a:t>
          </a:r>
          <a:endParaRPr lang="en-US" dirty="0"/>
        </a:p>
      </dgm:t>
    </dgm:pt>
    <dgm:pt modelId="{79F80C81-C0B8-4F8E-86D7-1D87E29992CE}" type="parTrans" cxnId="{8EBB7FC4-5C3E-4413-ABF6-EE8B9180D8D1}">
      <dgm:prSet/>
      <dgm:spPr/>
      <dgm:t>
        <a:bodyPr/>
        <a:lstStyle/>
        <a:p>
          <a:endParaRPr lang="en-US"/>
        </a:p>
      </dgm:t>
    </dgm:pt>
    <dgm:pt modelId="{EF7C8854-71C4-4C92-9FA5-3C374E0151A0}" type="sibTrans" cxnId="{8EBB7FC4-5C3E-4413-ABF6-EE8B9180D8D1}">
      <dgm:prSet/>
      <dgm:spPr/>
      <dgm:t>
        <a:bodyPr/>
        <a:lstStyle/>
        <a:p>
          <a:endParaRPr lang="en-US"/>
        </a:p>
      </dgm:t>
    </dgm:pt>
    <dgm:pt modelId="{68C3A844-53E2-4860-AF30-2F67D036D4F2}">
      <dgm:prSet phldrT="[テキスト]"/>
      <dgm:spPr/>
      <dgm:t>
        <a:bodyPr/>
        <a:lstStyle/>
        <a:p>
          <a:r>
            <a:rPr lang="ja-JP" altLang="en-US" dirty="0" smtClean="0"/>
            <a:t>仕入先</a:t>
          </a:r>
          <a:endParaRPr lang="en-US" dirty="0"/>
        </a:p>
      </dgm:t>
    </dgm:pt>
    <dgm:pt modelId="{BFFF069F-AEEA-4712-9403-060331DD611F}" type="parTrans" cxnId="{5A74F994-3C36-4EFA-A9F7-C39F84A1331D}">
      <dgm:prSet/>
      <dgm:spPr/>
      <dgm:t>
        <a:bodyPr/>
        <a:lstStyle/>
        <a:p>
          <a:endParaRPr lang="en-US"/>
        </a:p>
      </dgm:t>
    </dgm:pt>
    <dgm:pt modelId="{EBDDD721-EC5E-4F00-8CF3-807885C82C9A}" type="sibTrans" cxnId="{5A74F994-3C36-4EFA-A9F7-C39F84A1331D}">
      <dgm:prSet/>
      <dgm:spPr/>
      <dgm:t>
        <a:bodyPr/>
        <a:lstStyle/>
        <a:p>
          <a:endParaRPr lang="en-US"/>
        </a:p>
      </dgm:t>
    </dgm:pt>
    <dgm:pt modelId="{5AC2F400-9CAB-4A9F-BAE2-D0B29C6758DE}">
      <dgm:prSet phldrT="[テキスト]"/>
      <dgm:spPr>
        <a:solidFill>
          <a:schemeClr val="accent6">
            <a:lumMod val="40000"/>
            <a:lumOff val="60000"/>
          </a:schemeClr>
        </a:solidFill>
      </dgm:spPr>
      <dgm:t>
        <a:bodyPr/>
        <a:lstStyle/>
        <a:p>
          <a:r>
            <a:rPr lang="ja-JP" altLang="en-US" dirty="0" smtClean="0"/>
            <a:t>仕入先</a:t>
          </a:r>
          <a:endParaRPr lang="en-US" altLang="ja-JP" dirty="0" smtClean="0"/>
        </a:p>
        <a:p>
          <a:r>
            <a:rPr lang="ja-JP" altLang="en-US" dirty="0" smtClean="0"/>
            <a:t>品目</a:t>
          </a:r>
          <a:endParaRPr lang="en-US" dirty="0"/>
        </a:p>
      </dgm:t>
    </dgm:pt>
    <dgm:pt modelId="{7F44222A-52B6-4FF4-9D42-33F401473AF0}" type="parTrans" cxnId="{69E6D7F5-EA7A-4978-A0B6-166B05FE3A14}">
      <dgm:prSet/>
      <dgm:spPr/>
      <dgm:t>
        <a:bodyPr/>
        <a:lstStyle/>
        <a:p>
          <a:endParaRPr lang="en-US"/>
        </a:p>
      </dgm:t>
    </dgm:pt>
    <dgm:pt modelId="{CDA4F6A7-46FD-4FB6-A6B8-15FB7D9185DB}" type="sibTrans" cxnId="{69E6D7F5-EA7A-4978-A0B6-166B05FE3A14}">
      <dgm:prSet/>
      <dgm:spPr/>
      <dgm:t>
        <a:bodyPr/>
        <a:lstStyle/>
        <a:p>
          <a:endParaRPr lang="en-US"/>
        </a:p>
      </dgm:t>
    </dgm:pt>
    <dgm:pt modelId="{52F7C03C-3B88-4884-BB53-94E9C68EB80C}">
      <dgm:prSet phldrT="[テキスト]"/>
      <dgm:spPr/>
      <dgm:t>
        <a:bodyPr/>
        <a:lstStyle/>
        <a:p>
          <a:r>
            <a:rPr lang="ja-JP" altLang="en-US" dirty="0" smtClean="0"/>
            <a:t>購買管理</a:t>
          </a:r>
          <a:endParaRPr lang="en-US" altLang="ja-JP" dirty="0" smtClean="0"/>
        </a:p>
        <a:p>
          <a:r>
            <a:rPr lang="ja-JP" altLang="en-US" dirty="0" smtClean="0"/>
            <a:t>コントロール</a:t>
          </a:r>
          <a:endParaRPr lang="en-US" dirty="0"/>
        </a:p>
      </dgm:t>
    </dgm:pt>
    <dgm:pt modelId="{FBF36037-A764-4DB8-90E7-AA7EE19F5899}" type="parTrans" cxnId="{53569CD3-3D55-4222-B581-EAE167943640}">
      <dgm:prSet/>
      <dgm:spPr/>
      <dgm:t>
        <a:bodyPr/>
        <a:lstStyle/>
        <a:p>
          <a:endParaRPr lang="en-US"/>
        </a:p>
      </dgm:t>
    </dgm:pt>
    <dgm:pt modelId="{4BAB656B-9B66-4290-93C9-443686C7F0EB}" type="sibTrans" cxnId="{53569CD3-3D55-4222-B581-EAE167943640}">
      <dgm:prSet/>
      <dgm:spPr/>
      <dgm:t>
        <a:bodyPr/>
        <a:lstStyle/>
        <a:p>
          <a:endParaRPr lang="en-US"/>
        </a:p>
      </dgm:t>
    </dgm:pt>
    <dgm:pt modelId="{82AEDE32-4364-4132-AA51-0979F3C90A77}">
      <dgm:prSet/>
      <dgm:spPr/>
      <dgm:t>
        <a:bodyPr/>
        <a:lstStyle/>
        <a:p>
          <a:r>
            <a:rPr lang="ja-JP" altLang="en-US" dirty="0" smtClean="0"/>
            <a:t>銀行</a:t>
          </a:r>
          <a:endParaRPr lang="en-US" dirty="0"/>
        </a:p>
      </dgm:t>
    </dgm:pt>
    <dgm:pt modelId="{CA1B33A5-3C0F-46F2-8A55-A47727BA9440}" type="parTrans" cxnId="{D714C85B-4589-4E94-AD25-81DD44E34B74}">
      <dgm:prSet/>
      <dgm:spPr/>
      <dgm:t>
        <a:bodyPr/>
        <a:lstStyle/>
        <a:p>
          <a:endParaRPr lang="en-US"/>
        </a:p>
      </dgm:t>
    </dgm:pt>
    <dgm:pt modelId="{D42AC3BC-F6BB-4774-B613-BE4E56F8A674}" type="sibTrans" cxnId="{D714C85B-4589-4E94-AD25-81DD44E34B74}">
      <dgm:prSet/>
      <dgm:spPr/>
      <dgm:t>
        <a:bodyPr/>
        <a:lstStyle/>
        <a:p>
          <a:endParaRPr lang="en-US"/>
        </a:p>
      </dgm:t>
    </dgm:pt>
    <dgm:pt modelId="{60DD05F7-F5CB-4D57-BC2B-9992EB0B6960}">
      <dgm:prSet/>
      <dgm:spPr>
        <a:solidFill>
          <a:schemeClr val="tx2">
            <a:lumMod val="40000"/>
            <a:lumOff val="60000"/>
          </a:schemeClr>
        </a:solidFill>
      </dgm:spPr>
      <dgm:t>
        <a:bodyPr/>
        <a:lstStyle/>
        <a:p>
          <a:r>
            <a:rPr lang="ja-JP" altLang="en-US" dirty="0" smtClean="0"/>
            <a:t>税</a:t>
          </a:r>
          <a:endParaRPr lang="en-US" dirty="0"/>
        </a:p>
      </dgm:t>
    </dgm:pt>
    <dgm:pt modelId="{0A5FA9BB-4A78-49CB-8F52-898474403C57}" type="parTrans" cxnId="{ADDBDECE-DB38-4750-BA1D-B43F1198C818}">
      <dgm:prSet/>
      <dgm:spPr/>
      <dgm:t>
        <a:bodyPr/>
        <a:lstStyle/>
        <a:p>
          <a:endParaRPr lang="en-US"/>
        </a:p>
      </dgm:t>
    </dgm:pt>
    <dgm:pt modelId="{467A603C-9AC8-4533-8F26-BE2570B4B582}" type="sibTrans" cxnId="{ADDBDECE-DB38-4750-BA1D-B43F1198C818}">
      <dgm:prSet/>
      <dgm:spPr/>
      <dgm:t>
        <a:bodyPr/>
        <a:lstStyle/>
        <a:p>
          <a:endParaRPr lang="en-US"/>
        </a:p>
      </dgm:t>
    </dgm:pt>
    <dgm:pt modelId="{A56AE864-76CE-4DC1-8C9E-49282B1BB912}">
      <dgm:prSet/>
      <dgm:spPr>
        <a:solidFill>
          <a:schemeClr val="tx2">
            <a:lumMod val="40000"/>
            <a:lumOff val="60000"/>
          </a:schemeClr>
        </a:solidFill>
      </dgm:spPr>
      <dgm:t>
        <a:bodyPr/>
        <a:lstStyle/>
        <a:p>
          <a:r>
            <a:rPr lang="ja-JP" altLang="en-US" dirty="0" smtClean="0"/>
            <a:t>品目計画データ</a:t>
          </a:r>
          <a:endParaRPr lang="en-US" dirty="0"/>
        </a:p>
      </dgm:t>
    </dgm:pt>
    <dgm:pt modelId="{360705C5-0F2A-4A32-AC34-5A41338D6D6F}" type="parTrans" cxnId="{53002D6E-02DE-4B81-96CB-0FDEC20504AF}">
      <dgm:prSet/>
      <dgm:spPr/>
      <dgm:t>
        <a:bodyPr/>
        <a:lstStyle/>
        <a:p>
          <a:endParaRPr lang="en-US"/>
        </a:p>
      </dgm:t>
    </dgm:pt>
    <dgm:pt modelId="{F5CB38FF-4142-4157-A382-0F29F3176AE8}" type="sibTrans" cxnId="{53002D6E-02DE-4B81-96CB-0FDEC20504AF}">
      <dgm:prSet/>
      <dgm:spPr/>
      <dgm:t>
        <a:bodyPr/>
        <a:lstStyle/>
        <a:p>
          <a:endParaRPr lang="en-US"/>
        </a:p>
      </dgm:t>
    </dgm:pt>
    <dgm:pt modelId="{5D13FD45-624A-47B2-8E49-3884A5D7EFED}">
      <dgm:prSet/>
      <dgm:spPr/>
      <dgm:t>
        <a:bodyPr/>
        <a:lstStyle/>
        <a:p>
          <a:r>
            <a:rPr lang="ja-JP" altLang="en-US" dirty="0" smtClean="0"/>
            <a:t>所在地コード変更</a:t>
          </a:r>
          <a:endParaRPr lang="en-US" dirty="0"/>
        </a:p>
      </dgm:t>
    </dgm:pt>
    <dgm:pt modelId="{CF3472E9-0675-40A1-84C4-84DC0664BFDC}" type="parTrans" cxnId="{9D5DB9B5-5361-4480-9C92-7F0781F401B6}">
      <dgm:prSet/>
      <dgm:spPr/>
      <dgm:t>
        <a:bodyPr/>
        <a:lstStyle/>
        <a:p>
          <a:endParaRPr lang="en-US"/>
        </a:p>
      </dgm:t>
    </dgm:pt>
    <dgm:pt modelId="{3376B855-879E-4EE7-A66B-26380FB7FF5A}" type="sibTrans" cxnId="{9D5DB9B5-5361-4480-9C92-7F0781F401B6}">
      <dgm:prSet/>
      <dgm:spPr/>
      <dgm:t>
        <a:bodyPr/>
        <a:lstStyle/>
        <a:p>
          <a:endParaRPr lang="en-US"/>
        </a:p>
      </dgm:t>
    </dgm:pt>
    <dgm:pt modelId="{638F94C1-B58F-4FF5-BEB6-10747F6CF778}">
      <dgm:prSet/>
      <dgm:spPr>
        <a:solidFill>
          <a:schemeClr val="tx2">
            <a:lumMod val="40000"/>
            <a:lumOff val="60000"/>
          </a:schemeClr>
        </a:solidFill>
      </dgm:spPr>
      <dgm:t>
        <a:bodyPr/>
        <a:lstStyle/>
        <a:p>
          <a:r>
            <a:rPr lang="ja-JP" altLang="en-US" dirty="0" smtClean="0"/>
            <a:t>品目原価データ</a:t>
          </a:r>
          <a:endParaRPr lang="en-US" dirty="0"/>
        </a:p>
      </dgm:t>
    </dgm:pt>
    <dgm:pt modelId="{35E37A69-476E-4CE7-A20B-C57C913B8B40}" type="parTrans" cxnId="{F5406627-4D10-41A2-9148-AA1DBD714D5D}">
      <dgm:prSet/>
      <dgm:spPr/>
      <dgm:t>
        <a:bodyPr/>
        <a:lstStyle/>
        <a:p>
          <a:endParaRPr lang="en-US"/>
        </a:p>
      </dgm:t>
    </dgm:pt>
    <dgm:pt modelId="{4C9D6D4A-5810-47DE-AEA8-51579901C787}" type="sibTrans" cxnId="{F5406627-4D10-41A2-9148-AA1DBD714D5D}">
      <dgm:prSet/>
      <dgm:spPr/>
      <dgm:t>
        <a:bodyPr/>
        <a:lstStyle/>
        <a:p>
          <a:endParaRPr lang="en-US"/>
        </a:p>
      </dgm:t>
    </dgm:pt>
    <dgm:pt modelId="{48E9DE98-2426-46C8-A37B-4EAD482353AD}">
      <dgm:prSet/>
      <dgm:spPr/>
      <dgm:t>
        <a:bodyPr/>
        <a:lstStyle/>
        <a:p>
          <a:r>
            <a:rPr lang="ja-JP" altLang="en-US" dirty="0" smtClean="0"/>
            <a:t>マスタ</a:t>
          </a:r>
          <a:endParaRPr lang="en-US" altLang="ja-JP" dirty="0" smtClean="0"/>
        </a:p>
        <a:p>
          <a:r>
            <a:rPr lang="ja-JP" altLang="en-US" dirty="0" smtClean="0"/>
            <a:t>コメント</a:t>
          </a:r>
          <a:endParaRPr lang="en-US" dirty="0"/>
        </a:p>
      </dgm:t>
    </dgm:pt>
    <dgm:pt modelId="{55035CD5-0FC5-4AA4-953F-42338EF63B18}" type="parTrans" cxnId="{06FAA270-3260-4D93-92B6-DC7C87CF7B0E}">
      <dgm:prSet/>
      <dgm:spPr/>
      <dgm:t>
        <a:bodyPr/>
        <a:lstStyle/>
        <a:p>
          <a:endParaRPr lang="en-US"/>
        </a:p>
      </dgm:t>
    </dgm:pt>
    <dgm:pt modelId="{68695120-A273-4A28-931A-7963B4CC9E08}" type="sibTrans" cxnId="{06FAA270-3260-4D93-92B6-DC7C87CF7B0E}">
      <dgm:prSet/>
      <dgm:spPr/>
      <dgm:t>
        <a:bodyPr/>
        <a:lstStyle/>
        <a:p>
          <a:endParaRPr lang="en-US"/>
        </a:p>
      </dgm:t>
    </dgm:pt>
    <dgm:pt modelId="{6CD32A43-E2FD-4D68-B9FF-840DAA7D9EC3}">
      <dgm:prSet/>
      <dgm:spPr/>
      <dgm:t>
        <a:bodyPr/>
        <a:lstStyle/>
        <a:p>
          <a:r>
            <a:rPr lang="ja-JP" altLang="en-US" dirty="0" smtClean="0"/>
            <a:t>所在地リストタイプ</a:t>
          </a:r>
          <a:endParaRPr lang="en-US" dirty="0"/>
        </a:p>
      </dgm:t>
    </dgm:pt>
    <dgm:pt modelId="{D9226E18-DD17-48D3-B7A5-3FA52AAD2696}" type="parTrans" cxnId="{BE2E15C1-E2A2-4C0D-9C8B-7B1A24A0E6ED}">
      <dgm:prSet/>
      <dgm:spPr/>
      <dgm:t>
        <a:bodyPr/>
        <a:lstStyle/>
        <a:p>
          <a:endParaRPr lang="en-US"/>
        </a:p>
      </dgm:t>
    </dgm:pt>
    <dgm:pt modelId="{D141FD76-A328-436A-8B44-001CB01F996F}" type="sibTrans" cxnId="{BE2E15C1-E2A2-4C0D-9C8B-7B1A24A0E6ED}">
      <dgm:prSet/>
      <dgm:spPr/>
      <dgm:t>
        <a:bodyPr/>
        <a:lstStyle/>
        <a:p>
          <a:endParaRPr lang="en-US"/>
        </a:p>
      </dgm:t>
    </dgm:pt>
    <dgm:pt modelId="{EB06D8A6-ABE7-4311-B5B0-A78464022065}" type="pres">
      <dgm:prSet presAssocID="{A096AE07-7141-41FD-8EDB-157434587D5F}" presName="Name0" presStyleCnt="0">
        <dgm:presLayoutVars>
          <dgm:dir/>
          <dgm:resizeHandles val="exact"/>
        </dgm:presLayoutVars>
      </dgm:prSet>
      <dgm:spPr/>
      <dgm:t>
        <a:bodyPr/>
        <a:lstStyle/>
        <a:p>
          <a:endParaRPr lang="en-US"/>
        </a:p>
      </dgm:t>
    </dgm:pt>
    <dgm:pt modelId="{20E1EE1C-1B63-4AB2-A88A-0A10A203444A}" type="pres">
      <dgm:prSet presAssocID="{5FC43DED-6034-4F77-92E0-3B05FA9D251C}" presName="node" presStyleLbl="node1" presStyleIdx="0" presStyleCnt="12">
        <dgm:presLayoutVars>
          <dgm:bulletEnabled val="1"/>
        </dgm:presLayoutVars>
      </dgm:prSet>
      <dgm:spPr/>
      <dgm:t>
        <a:bodyPr/>
        <a:lstStyle/>
        <a:p>
          <a:endParaRPr lang="en-US"/>
        </a:p>
      </dgm:t>
    </dgm:pt>
    <dgm:pt modelId="{D922B52B-41A0-4988-9179-6F1E0266CE02}" type="pres">
      <dgm:prSet presAssocID="{CC5DE701-432A-452E-ABCE-FFE66D66837B}" presName="sibTrans" presStyleLbl="sibTrans1D1" presStyleIdx="0" presStyleCnt="11"/>
      <dgm:spPr/>
      <dgm:t>
        <a:bodyPr/>
        <a:lstStyle/>
        <a:p>
          <a:endParaRPr lang="en-US"/>
        </a:p>
      </dgm:t>
    </dgm:pt>
    <dgm:pt modelId="{C4FD30F1-A831-4E2A-947B-EE470E778122}" type="pres">
      <dgm:prSet presAssocID="{CC5DE701-432A-452E-ABCE-FFE66D66837B}" presName="connectorText" presStyleLbl="sibTrans1D1" presStyleIdx="0" presStyleCnt="11"/>
      <dgm:spPr/>
      <dgm:t>
        <a:bodyPr/>
        <a:lstStyle/>
        <a:p>
          <a:endParaRPr lang="en-US"/>
        </a:p>
      </dgm:t>
    </dgm:pt>
    <dgm:pt modelId="{B3C4142D-83BD-48B5-81EB-7D6C35859257}" type="pres">
      <dgm:prSet presAssocID="{82AEDE32-4364-4132-AA51-0979F3C90A77}" presName="node" presStyleLbl="node1" presStyleIdx="1" presStyleCnt="12">
        <dgm:presLayoutVars>
          <dgm:bulletEnabled val="1"/>
        </dgm:presLayoutVars>
      </dgm:prSet>
      <dgm:spPr/>
      <dgm:t>
        <a:bodyPr/>
        <a:lstStyle/>
        <a:p>
          <a:endParaRPr lang="en-US"/>
        </a:p>
      </dgm:t>
    </dgm:pt>
    <dgm:pt modelId="{87822375-EB28-4F4E-9E53-7180B649B5DF}" type="pres">
      <dgm:prSet presAssocID="{D42AC3BC-F6BB-4774-B613-BE4E56F8A674}" presName="sibTrans" presStyleLbl="sibTrans1D1" presStyleIdx="1" presStyleCnt="11"/>
      <dgm:spPr/>
      <dgm:t>
        <a:bodyPr/>
        <a:lstStyle/>
        <a:p>
          <a:endParaRPr lang="en-US"/>
        </a:p>
      </dgm:t>
    </dgm:pt>
    <dgm:pt modelId="{9A429525-6359-4A28-B814-6546EBA0FFC7}" type="pres">
      <dgm:prSet presAssocID="{D42AC3BC-F6BB-4774-B613-BE4E56F8A674}" presName="connectorText" presStyleLbl="sibTrans1D1" presStyleIdx="1" presStyleCnt="11"/>
      <dgm:spPr/>
      <dgm:t>
        <a:bodyPr/>
        <a:lstStyle/>
        <a:p>
          <a:endParaRPr lang="en-US"/>
        </a:p>
      </dgm:t>
    </dgm:pt>
    <dgm:pt modelId="{70546479-C1B3-425C-A103-11B1704C82BC}" type="pres">
      <dgm:prSet presAssocID="{60DD05F7-F5CB-4D57-BC2B-9992EB0B6960}" presName="node" presStyleLbl="node1" presStyleIdx="2" presStyleCnt="12">
        <dgm:presLayoutVars>
          <dgm:bulletEnabled val="1"/>
        </dgm:presLayoutVars>
      </dgm:prSet>
      <dgm:spPr/>
      <dgm:t>
        <a:bodyPr/>
        <a:lstStyle/>
        <a:p>
          <a:endParaRPr lang="en-US"/>
        </a:p>
      </dgm:t>
    </dgm:pt>
    <dgm:pt modelId="{3803416F-0DA5-477E-BD0F-50DD3972B6EB}" type="pres">
      <dgm:prSet presAssocID="{467A603C-9AC8-4533-8F26-BE2570B4B582}" presName="sibTrans" presStyleLbl="sibTrans1D1" presStyleIdx="2" presStyleCnt="11"/>
      <dgm:spPr/>
      <dgm:t>
        <a:bodyPr/>
        <a:lstStyle/>
        <a:p>
          <a:endParaRPr lang="en-US"/>
        </a:p>
      </dgm:t>
    </dgm:pt>
    <dgm:pt modelId="{B6A0116C-7841-4D44-8912-83555032A32D}" type="pres">
      <dgm:prSet presAssocID="{467A603C-9AC8-4533-8F26-BE2570B4B582}" presName="connectorText" presStyleLbl="sibTrans1D1" presStyleIdx="2" presStyleCnt="11"/>
      <dgm:spPr/>
      <dgm:t>
        <a:bodyPr/>
        <a:lstStyle/>
        <a:p>
          <a:endParaRPr lang="en-US"/>
        </a:p>
      </dgm:t>
    </dgm:pt>
    <dgm:pt modelId="{C1A4E8D8-F9B9-44A4-8F73-D0EBCD8C98F0}" type="pres">
      <dgm:prSet presAssocID="{727F26DA-FD74-4AF9-8B38-8D634DE538FB}" presName="node" presStyleLbl="node1" presStyleIdx="3" presStyleCnt="12">
        <dgm:presLayoutVars>
          <dgm:bulletEnabled val="1"/>
        </dgm:presLayoutVars>
      </dgm:prSet>
      <dgm:spPr/>
      <dgm:t>
        <a:bodyPr/>
        <a:lstStyle/>
        <a:p>
          <a:endParaRPr lang="en-US"/>
        </a:p>
      </dgm:t>
    </dgm:pt>
    <dgm:pt modelId="{CEBF7BDD-6B0C-4BCB-AD64-A4CB3542F1FA}" type="pres">
      <dgm:prSet presAssocID="{EF7C8854-71C4-4C92-9FA5-3C374E0151A0}" presName="sibTrans" presStyleLbl="sibTrans1D1" presStyleIdx="3" presStyleCnt="11"/>
      <dgm:spPr/>
      <dgm:t>
        <a:bodyPr/>
        <a:lstStyle/>
        <a:p>
          <a:endParaRPr lang="en-US"/>
        </a:p>
      </dgm:t>
    </dgm:pt>
    <dgm:pt modelId="{13517126-9B76-47A6-99EB-69DCB3627575}" type="pres">
      <dgm:prSet presAssocID="{EF7C8854-71C4-4C92-9FA5-3C374E0151A0}" presName="connectorText" presStyleLbl="sibTrans1D1" presStyleIdx="3" presStyleCnt="11"/>
      <dgm:spPr/>
      <dgm:t>
        <a:bodyPr/>
        <a:lstStyle/>
        <a:p>
          <a:endParaRPr lang="en-US"/>
        </a:p>
      </dgm:t>
    </dgm:pt>
    <dgm:pt modelId="{790F919E-A18C-4663-B5D8-2A40838A944F}" type="pres">
      <dgm:prSet presAssocID="{68C3A844-53E2-4860-AF30-2F67D036D4F2}" presName="node" presStyleLbl="node1" presStyleIdx="4" presStyleCnt="12">
        <dgm:presLayoutVars>
          <dgm:bulletEnabled val="1"/>
        </dgm:presLayoutVars>
      </dgm:prSet>
      <dgm:spPr/>
      <dgm:t>
        <a:bodyPr/>
        <a:lstStyle/>
        <a:p>
          <a:endParaRPr lang="en-US"/>
        </a:p>
      </dgm:t>
    </dgm:pt>
    <dgm:pt modelId="{A4D47F55-36FF-4428-8425-EACDFA964978}" type="pres">
      <dgm:prSet presAssocID="{EBDDD721-EC5E-4F00-8CF3-807885C82C9A}" presName="sibTrans" presStyleLbl="sibTrans1D1" presStyleIdx="4" presStyleCnt="11"/>
      <dgm:spPr/>
      <dgm:t>
        <a:bodyPr/>
        <a:lstStyle/>
        <a:p>
          <a:endParaRPr lang="en-US"/>
        </a:p>
      </dgm:t>
    </dgm:pt>
    <dgm:pt modelId="{2BEB7B08-89EE-4DB5-8406-87ECD60CA015}" type="pres">
      <dgm:prSet presAssocID="{EBDDD721-EC5E-4F00-8CF3-807885C82C9A}" presName="connectorText" presStyleLbl="sibTrans1D1" presStyleIdx="4" presStyleCnt="11"/>
      <dgm:spPr/>
      <dgm:t>
        <a:bodyPr/>
        <a:lstStyle/>
        <a:p>
          <a:endParaRPr lang="en-US"/>
        </a:p>
      </dgm:t>
    </dgm:pt>
    <dgm:pt modelId="{870B8FBE-7E5B-4BD0-AA4B-10048038D9F5}" type="pres">
      <dgm:prSet presAssocID="{5AC2F400-9CAB-4A9F-BAE2-D0B29C6758DE}" presName="node" presStyleLbl="node1" presStyleIdx="5" presStyleCnt="12">
        <dgm:presLayoutVars>
          <dgm:bulletEnabled val="1"/>
        </dgm:presLayoutVars>
      </dgm:prSet>
      <dgm:spPr/>
      <dgm:t>
        <a:bodyPr/>
        <a:lstStyle/>
        <a:p>
          <a:endParaRPr lang="en-US"/>
        </a:p>
      </dgm:t>
    </dgm:pt>
    <dgm:pt modelId="{0DA9CF79-8991-4864-BD94-91D4C51C4046}" type="pres">
      <dgm:prSet presAssocID="{CDA4F6A7-46FD-4FB6-A6B8-15FB7D9185DB}" presName="sibTrans" presStyleLbl="sibTrans1D1" presStyleIdx="5" presStyleCnt="11"/>
      <dgm:spPr/>
      <dgm:t>
        <a:bodyPr/>
        <a:lstStyle/>
        <a:p>
          <a:endParaRPr lang="en-US"/>
        </a:p>
      </dgm:t>
    </dgm:pt>
    <dgm:pt modelId="{AAE770FC-4FE5-4DBB-AE89-F64DC0EBE06F}" type="pres">
      <dgm:prSet presAssocID="{CDA4F6A7-46FD-4FB6-A6B8-15FB7D9185DB}" presName="connectorText" presStyleLbl="sibTrans1D1" presStyleIdx="5" presStyleCnt="11"/>
      <dgm:spPr/>
      <dgm:t>
        <a:bodyPr/>
        <a:lstStyle/>
        <a:p>
          <a:endParaRPr lang="en-US"/>
        </a:p>
      </dgm:t>
    </dgm:pt>
    <dgm:pt modelId="{A494B45F-3B95-44A9-9B3D-1C6D2BE6B3EA}" type="pres">
      <dgm:prSet presAssocID="{52F7C03C-3B88-4884-BB53-94E9C68EB80C}" presName="node" presStyleLbl="node1" presStyleIdx="6" presStyleCnt="12">
        <dgm:presLayoutVars>
          <dgm:bulletEnabled val="1"/>
        </dgm:presLayoutVars>
      </dgm:prSet>
      <dgm:spPr/>
      <dgm:t>
        <a:bodyPr/>
        <a:lstStyle/>
        <a:p>
          <a:endParaRPr lang="en-US"/>
        </a:p>
      </dgm:t>
    </dgm:pt>
    <dgm:pt modelId="{A9C7444A-E130-40AA-8822-AE9BF4D451C2}" type="pres">
      <dgm:prSet presAssocID="{4BAB656B-9B66-4290-93C9-443686C7F0EB}" presName="sibTrans" presStyleLbl="sibTrans1D1" presStyleIdx="6" presStyleCnt="11"/>
      <dgm:spPr/>
      <dgm:t>
        <a:bodyPr/>
        <a:lstStyle/>
        <a:p>
          <a:endParaRPr lang="en-US"/>
        </a:p>
      </dgm:t>
    </dgm:pt>
    <dgm:pt modelId="{0CE7BB47-051C-47C6-9AC2-18B3CDCB76A2}" type="pres">
      <dgm:prSet presAssocID="{4BAB656B-9B66-4290-93C9-443686C7F0EB}" presName="connectorText" presStyleLbl="sibTrans1D1" presStyleIdx="6" presStyleCnt="11"/>
      <dgm:spPr/>
      <dgm:t>
        <a:bodyPr/>
        <a:lstStyle/>
        <a:p>
          <a:endParaRPr lang="en-US"/>
        </a:p>
      </dgm:t>
    </dgm:pt>
    <dgm:pt modelId="{8B1D83B2-62B3-4A23-B0F6-7262155468A4}" type="pres">
      <dgm:prSet presAssocID="{A56AE864-76CE-4DC1-8C9E-49282B1BB912}" presName="node" presStyleLbl="node1" presStyleIdx="7" presStyleCnt="12">
        <dgm:presLayoutVars>
          <dgm:bulletEnabled val="1"/>
        </dgm:presLayoutVars>
      </dgm:prSet>
      <dgm:spPr/>
      <dgm:t>
        <a:bodyPr/>
        <a:lstStyle/>
        <a:p>
          <a:endParaRPr lang="en-US"/>
        </a:p>
      </dgm:t>
    </dgm:pt>
    <dgm:pt modelId="{32C78772-2E19-421A-8C43-C36D64C84192}" type="pres">
      <dgm:prSet presAssocID="{F5CB38FF-4142-4157-A382-0F29F3176AE8}" presName="sibTrans" presStyleLbl="sibTrans1D1" presStyleIdx="7" presStyleCnt="11"/>
      <dgm:spPr/>
      <dgm:t>
        <a:bodyPr/>
        <a:lstStyle/>
        <a:p>
          <a:endParaRPr lang="en-US"/>
        </a:p>
      </dgm:t>
    </dgm:pt>
    <dgm:pt modelId="{0DE996FD-8B56-410B-AA5F-42DBF830F2C2}" type="pres">
      <dgm:prSet presAssocID="{F5CB38FF-4142-4157-A382-0F29F3176AE8}" presName="connectorText" presStyleLbl="sibTrans1D1" presStyleIdx="7" presStyleCnt="11"/>
      <dgm:spPr/>
      <dgm:t>
        <a:bodyPr/>
        <a:lstStyle/>
        <a:p>
          <a:endParaRPr lang="en-US"/>
        </a:p>
      </dgm:t>
    </dgm:pt>
    <dgm:pt modelId="{8E5E746F-BE5E-4182-A39B-8CD04DC81C07}" type="pres">
      <dgm:prSet presAssocID="{638F94C1-B58F-4FF5-BEB6-10747F6CF778}" presName="node" presStyleLbl="node1" presStyleIdx="8" presStyleCnt="12">
        <dgm:presLayoutVars>
          <dgm:bulletEnabled val="1"/>
        </dgm:presLayoutVars>
      </dgm:prSet>
      <dgm:spPr/>
      <dgm:t>
        <a:bodyPr/>
        <a:lstStyle/>
        <a:p>
          <a:endParaRPr lang="en-US"/>
        </a:p>
      </dgm:t>
    </dgm:pt>
    <dgm:pt modelId="{89A00345-6AFF-4560-B749-084D722C7546}" type="pres">
      <dgm:prSet presAssocID="{4C9D6D4A-5810-47DE-AEA8-51579901C787}" presName="sibTrans" presStyleLbl="sibTrans1D1" presStyleIdx="8" presStyleCnt="11"/>
      <dgm:spPr/>
      <dgm:t>
        <a:bodyPr/>
        <a:lstStyle/>
        <a:p>
          <a:endParaRPr lang="en-US"/>
        </a:p>
      </dgm:t>
    </dgm:pt>
    <dgm:pt modelId="{A434EF92-BC52-4D58-AF09-B2FA5EAE0F7A}" type="pres">
      <dgm:prSet presAssocID="{4C9D6D4A-5810-47DE-AEA8-51579901C787}" presName="connectorText" presStyleLbl="sibTrans1D1" presStyleIdx="8" presStyleCnt="11"/>
      <dgm:spPr/>
      <dgm:t>
        <a:bodyPr/>
        <a:lstStyle/>
        <a:p>
          <a:endParaRPr lang="en-US"/>
        </a:p>
      </dgm:t>
    </dgm:pt>
    <dgm:pt modelId="{EB1A4DB9-4468-4C94-BDF0-013EA7E34168}" type="pres">
      <dgm:prSet presAssocID="{48E9DE98-2426-46C8-A37B-4EAD482353AD}" presName="node" presStyleLbl="node1" presStyleIdx="9" presStyleCnt="12">
        <dgm:presLayoutVars>
          <dgm:bulletEnabled val="1"/>
        </dgm:presLayoutVars>
      </dgm:prSet>
      <dgm:spPr/>
      <dgm:t>
        <a:bodyPr/>
        <a:lstStyle/>
        <a:p>
          <a:endParaRPr lang="en-US"/>
        </a:p>
      </dgm:t>
    </dgm:pt>
    <dgm:pt modelId="{0A73812D-CC91-4496-A952-33989EA51260}" type="pres">
      <dgm:prSet presAssocID="{68695120-A273-4A28-931A-7963B4CC9E08}" presName="sibTrans" presStyleLbl="sibTrans1D1" presStyleIdx="9" presStyleCnt="11"/>
      <dgm:spPr/>
      <dgm:t>
        <a:bodyPr/>
        <a:lstStyle/>
        <a:p>
          <a:endParaRPr lang="en-US"/>
        </a:p>
      </dgm:t>
    </dgm:pt>
    <dgm:pt modelId="{5DCB6A0C-F25A-41F1-BFC3-8624C3CB0D35}" type="pres">
      <dgm:prSet presAssocID="{68695120-A273-4A28-931A-7963B4CC9E08}" presName="connectorText" presStyleLbl="sibTrans1D1" presStyleIdx="9" presStyleCnt="11"/>
      <dgm:spPr/>
      <dgm:t>
        <a:bodyPr/>
        <a:lstStyle/>
        <a:p>
          <a:endParaRPr lang="en-US"/>
        </a:p>
      </dgm:t>
    </dgm:pt>
    <dgm:pt modelId="{BE711977-B070-43A7-8E52-11F06DADEF07}" type="pres">
      <dgm:prSet presAssocID="{6CD32A43-E2FD-4D68-B9FF-840DAA7D9EC3}" presName="node" presStyleLbl="node1" presStyleIdx="10" presStyleCnt="12">
        <dgm:presLayoutVars>
          <dgm:bulletEnabled val="1"/>
        </dgm:presLayoutVars>
      </dgm:prSet>
      <dgm:spPr/>
      <dgm:t>
        <a:bodyPr/>
        <a:lstStyle/>
        <a:p>
          <a:endParaRPr lang="en-US"/>
        </a:p>
      </dgm:t>
    </dgm:pt>
    <dgm:pt modelId="{1BDFFFD0-1A49-47A8-9763-C9AF0219DAFD}" type="pres">
      <dgm:prSet presAssocID="{D141FD76-A328-436A-8B44-001CB01F996F}" presName="sibTrans" presStyleLbl="sibTrans1D1" presStyleIdx="10" presStyleCnt="11"/>
      <dgm:spPr/>
      <dgm:t>
        <a:bodyPr/>
        <a:lstStyle/>
        <a:p>
          <a:endParaRPr lang="en-US"/>
        </a:p>
      </dgm:t>
    </dgm:pt>
    <dgm:pt modelId="{D39CB1A7-62D5-429D-99D3-EFFCBFDD40A5}" type="pres">
      <dgm:prSet presAssocID="{D141FD76-A328-436A-8B44-001CB01F996F}" presName="connectorText" presStyleLbl="sibTrans1D1" presStyleIdx="10" presStyleCnt="11"/>
      <dgm:spPr/>
      <dgm:t>
        <a:bodyPr/>
        <a:lstStyle/>
        <a:p>
          <a:endParaRPr lang="en-US"/>
        </a:p>
      </dgm:t>
    </dgm:pt>
    <dgm:pt modelId="{E1EB0775-4780-478E-8424-B3EAC81183C2}" type="pres">
      <dgm:prSet presAssocID="{5D13FD45-624A-47B2-8E49-3884A5D7EFED}" presName="node" presStyleLbl="node1" presStyleIdx="11" presStyleCnt="12">
        <dgm:presLayoutVars>
          <dgm:bulletEnabled val="1"/>
        </dgm:presLayoutVars>
      </dgm:prSet>
      <dgm:spPr/>
      <dgm:t>
        <a:bodyPr/>
        <a:lstStyle/>
        <a:p>
          <a:endParaRPr lang="en-US"/>
        </a:p>
      </dgm:t>
    </dgm:pt>
  </dgm:ptLst>
  <dgm:cxnLst>
    <dgm:cxn modelId="{AA8C3AC0-5D6C-488D-B502-1FEDAB219A8B}" type="presOf" srcId="{60DD05F7-F5CB-4D57-BC2B-9992EB0B6960}" destId="{70546479-C1B3-425C-A103-11B1704C82BC}" srcOrd="0" destOrd="0" presId="urn:microsoft.com/office/officeart/2005/8/layout/bProcess3"/>
    <dgm:cxn modelId="{E3DBACA9-9517-418C-AF91-3BF4D2607400}" type="presOf" srcId="{D141FD76-A328-436A-8B44-001CB01F996F}" destId="{1BDFFFD0-1A49-47A8-9763-C9AF0219DAFD}" srcOrd="0" destOrd="0" presId="urn:microsoft.com/office/officeart/2005/8/layout/bProcess3"/>
    <dgm:cxn modelId="{BE2E15C1-E2A2-4C0D-9C8B-7B1A24A0E6ED}" srcId="{A096AE07-7141-41FD-8EDB-157434587D5F}" destId="{6CD32A43-E2FD-4D68-B9FF-840DAA7D9EC3}" srcOrd="10" destOrd="0" parTransId="{D9226E18-DD17-48D3-B7A5-3FA52AAD2696}" sibTransId="{D141FD76-A328-436A-8B44-001CB01F996F}"/>
    <dgm:cxn modelId="{36748754-676B-4966-8689-548E0AC6D858}" type="presOf" srcId="{EBDDD721-EC5E-4F00-8CF3-807885C82C9A}" destId="{A4D47F55-36FF-4428-8425-EACDFA964978}" srcOrd="0" destOrd="0" presId="urn:microsoft.com/office/officeart/2005/8/layout/bProcess3"/>
    <dgm:cxn modelId="{85998AB5-D51C-467A-B031-583A8CF49CD9}" type="presOf" srcId="{A096AE07-7141-41FD-8EDB-157434587D5F}" destId="{EB06D8A6-ABE7-4311-B5B0-A78464022065}" srcOrd="0" destOrd="0" presId="urn:microsoft.com/office/officeart/2005/8/layout/bProcess3"/>
    <dgm:cxn modelId="{F5406627-4D10-41A2-9148-AA1DBD714D5D}" srcId="{A096AE07-7141-41FD-8EDB-157434587D5F}" destId="{638F94C1-B58F-4FF5-BEB6-10747F6CF778}" srcOrd="8" destOrd="0" parTransId="{35E37A69-476E-4CE7-A20B-C57C913B8B40}" sibTransId="{4C9D6D4A-5810-47DE-AEA8-51579901C787}"/>
    <dgm:cxn modelId="{ADDBDECE-DB38-4750-BA1D-B43F1198C818}" srcId="{A096AE07-7141-41FD-8EDB-157434587D5F}" destId="{60DD05F7-F5CB-4D57-BC2B-9992EB0B6960}" srcOrd="2" destOrd="0" parTransId="{0A5FA9BB-4A78-49CB-8F52-898474403C57}" sibTransId="{467A603C-9AC8-4533-8F26-BE2570B4B582}"/>
    <dgm:cxn modelId="{364B0224-A7F2-4461-A3CF-3ABA3F68A7C1}" type="presOf" srcId="{82AEDE32-4364-4132-AA51-0979F3C90A77}" destId="{B3C4142D-83BD-48B5-81EB-7D6C35859257}" srcOrd="0" destOrd="0" presId="urn:microsoft.com/office/officeart/2005/8/layout/bProcess3"/>
    <dgm:cxn modelId="{38401212-5A87-4CB1-B479-D3545296B8AF}" type="presOf" srcId="{467A603C-9AC8-4533-8F26-BE2570B4B582}" destId="{3803416F-0DA5-477E-BD0F-50DD3972B6EB}" srcOrd="0" destOrd="0" presId="urn:microsoft.com/office/officeart/2005/8/layout/bProcess3"/>
    <dgm:cxn modelId="{28BDCEEE-4466-4DD0-82EC-43067FAD4233}" type="presOf" srcId="{68695120-A273-4A28-931A-7963B4CC9E08}" destId="{0A73812D-CC91-4496-A952-33989EA51260}" srcOrd="0" destOrd="0" presId="urn:microsoft.com/office/officeart/2005/8/layout/bProcess3"/>
    <dgm:cxn modelId="{E5A78BAC-8598-4C3C-91FE-807B045D4A51}" type="presOf" srcId="{68C3A844-53E2-4860-AF30-2F67D036D4F2}" destId="{790F919E-A18C-4663-B5D8-2A40838A944F}" srcOrd="0" destOrd="0" presId="urn:microsoft.com/office/officeart/2005/8/layout/bProcess3"/>
    <dgm:cxn modelId="{65E2A35B-521D-4098-A361-658EE7F2ACA2}" type="presOf" srcId="{48E9DE98-2426-46C8-A37B-4EAD482353AD}" destId="{EB1A4DB9-4468-4C94-BDF0-013EA7E34168}" srcOrd="0" destOrd="0" presId="urn:microsoft.com/office/officeart/2005/8/layout/bProcess3"/>
    <dgm:cxn modelId="{0B616BAA-D0A2-4AAC-BFA4-1BCF8D89998A}" type="presOf" srcId="{4C9D6D4A-5810-47DE-AEA8-51579901C787}" destId="{89A00345-6AFF-4560-B749-084D722C7546}" srcOrd="0" destOrd="0" presId="urn:microsoft.com/office/officeart/2005/8/layout/bProcess3"/>
    <dgm:cxn modelId="{F5834395-67D3-49FB-B167-27D2E0BAA4EA}" type="presOf" srcId="{5FC43DED-6034-4F77-92E0-3B05FA9D251C}" destId="{20E1EE1C-1B63-4AB2-A88A-0A10A203444A}" srcOrd="0" destOrd="0" presId="urn:microsoft.com/office/officeart/2005/8/layout/bProcess3"/>
    <dgm:cxn modelId="{69E6D7F5-EA7A-4978-A0B6-166B05FE3A14}" srcId="{A096AE07-7141-41FD-8EDB-157434587D5F}" destId="{5AC2F400-9CAB-4A9F-BAE2-D0B29C6758DE}" srcOrd="5" destOrd="0" parTransId="{7F44222A-52B6-4FF4-9D42-33F401473AF0}" sibTransId="{CDA4F6A7-46FD-4FB6-A6B8-15FB7D9185DB}"/>
    <dgm:cxn modelId="{B92ABABD-8E96-4DA4-8219-07D26B5744C7}" type="presOf" srcId="{D42AC3BC-F6BB-4774-B613-BE4E56F8A674}" destId="{87822375-EB28-4F4E-9E53-7180B649B5DF}" srcOrd="0" destOrd="0" presId="urn:microsoft.com/office/officeart/2005/8/layout/bProcess3"/>
    <dgm:cxn modelId="{B1E4135E-7DBB-4636-9EDD-B5D657B3BBC6}" type="presOf" srcId="{CDA4F6A7-46FD-4FB6-A6B8-15FB7D9185DB}" destId="{0DA9CF79-8991-4864-BD94-91D4C51C4046}" srcOrd="0" destOrd="0" presId="urn:microsoft.com/office/officeart/2005/8/layout/bProcess3"/>
    <dgm:cxn modelId="{DACDBE28-1454-4D83-91D6-F55B81AB250D}" type="presOf" srcId="{6CD32A43-E2FD-4D68-B9FF-840DAA7D9EC3}" destId="{BE711977-B070-43A7-8E52-11F06DADEF07}" srcOrd="0" destOrd="0" presId="urn:microsoft.com/office/officeart/2005/8/layout/bProcess3"/>
    <dgm:cxn modelId="{8EBB7FC4-5C3E-4413-ABF6-EE8B9180D8D1}" srcId="{A096AE07-7141-41FD-8EDB-157434587D5F}" destId="{727F26DA-FD74-4AF9-8B38-8D634DE538FB}" srcOrd="3" destOrd="0" parTransId="{79F80C81-C0B8-4F8E-86D7-1D87E29992CE}" sibTransId="{EF7C8854-71C4-4C92-9FA5-3C374E0151A0}"/>
    <dgm:cxn modelId="{855F47DB-CDEC-4116-ADBD-4F795F364A6C}" type="presOf" srcId="{52F7C03C-3B88-4884-BB53-94E9C68EB80C}" destId="{A494B45F-3B95-44A9-9B3D-1C6D2BE6B3EA}" srcOrd="0" destOrd="0" presId="urn:microsoft.com/office/officeart/2005/8/layout/bProcess3"/>
    <dgm:cxn modelId="{1AF2D9EB-26C3-4C56-835B-2D7C152D8DE3}" type="presOf" srcId="{EBDDD721-EC5E-4F00-8CF3-807885C82C9A}" destId="{2BEB7B08-89EE-4DB5-8406-87ECD60CA015}" srcOrd="1" destOrd="0" presId="urn:microsoft.com/office/officeart/2005/8/layout/bProcess3"/>
    <dgm:cxn modelId="{04DE7C44-3242-4E22-9619-C302C3FA2C8D}" type="presOf" srcId="{A56AE864-76CE-4DC1-8C9E-49282B1BB912}" destId="{8B1D83B2-62B3-4A23-B0F6-7262155468A4}" srcOrd="0" destOrd="0" presId="urn:microsoft.com/office/officeart/2005/8/layout/bProcess3"/>
    <dgm:cxn modelId="{C8987C77-E1DB-4DFF-918C-CCDD11BF0956}" type="presOf" srcId="{4BAB656B-9B66-4290-93C9-443686C7F0EB}" destId="{A9C7444A-E130-40AA-8822-AE9BF4D451C2}" srcOrd="0" destOrd="0" presId="urn:microsoft.com/office/officeart/2005/8/layout/bProcess3"/>
    <dgm:cxn modelId="{D01F922C-107B-41F4-AFE6-03C2012FCC39}" type="presOf" srcId="{4BAB656B-9B66-4290-93C9-443686C7F0EB}" destId="{0CE7BB47-051C-47C6-9AC2-18B3CDCB76A2}" srcOrd="1" destOrd="0" presId="urn:microsoft.com/office/officeart/2005/8/layout/bProcess3"/>
    <dgm:cxn modelId="{53569CD3-3D55-4222-B581-EAE167943640}" srcId="{A096AE07-7141-41FD-8EDB-157434587D5F}" destId="{52F7C03C-3B88-4884-BB53-94E9C68EB80C}" srcOrd="6" destOrd="0" parTransId="{FBF36037-A764-4DB8-90E7-AA7EE19F5899}" sibTransId="{4BAB656B-9B66-4290-93C9-443686C7F0EB}"/>
    <dgm:cxn modelId="{FD7AEE7E-C4CD-421A-B6B5-821014CFA181}" type="presOf" srcId="{D42AC3BC-F6BB-4774-B613-BE4E56F8A674}" destId="{9A429525-6359-4A28-B814-6546EBA0FFC7}" srcOrd="1" destOrd="0" presId="urn:microsoft.com/office/officeart/2005/8/layout/bProcess3"/>
    <dgm:cxn modelId="{53002D6E-02DE-4B81-96CB-0FDEC20504AF}" srcId="{A096AE07-7141-41FD-8EDB-157434587D5F}" destId="{A56AE864-76CE-4DC1-8C9E-49282B1BB912}" srcOrd="7" destOrd="0" parTransId="{360705C5-0F2A-4A32-AC34-5A41338D6D6F}" sibTransId="{F5CB38FF-4142-4157-A382-0F29F3176AE8}"/>
    <dgm:cxn modelId="{E8D1774D-7446-4B46-88B3-34114936E5CE}" type="presOf" srcId="{F5CB38FF-4142-4157-A382-0F29F3176AE8}" destId="{0DE996FD-8B56-410B-AA5F-42DBF830F2C2}" srcOrd="1" destOrd="0" presId="urn:microsoft.com/office/officeart/2005/8/layout/bProcess3"/>
    <dgm:cxn modelId="{D714C85B-4589-4E94-AD25-81DD44E34B74}" srcId="{A096AE07-7141-41FD-8EDB-157434587D5F}" destId="{82AEDE32-4364-4132-AA51-0979F3C90A77}" srcOrd="1" destOrd="0" parTransId="{CA1B33A5-3C0F-46F2-8A55-A47727BA9440}" sibTransId="{D42AC3BC-F6BB-4774-B613-BE4E56F8A674}"/>
    <dgm:cxn modelId="{29B68736-6739-4777-9AA2-A2D54CAA2E18}" type="presOf" srcId="{D141FD76-A328-436A-8B44-001CB01F996F}" destId="{D39CB1A7-62D5-429D-99D3-EFFCBFDD40A5}" srcOrd="1" destOrd="0" presId="urn:microsoft.com/office/officeart/2005/8/layout/bProcess3"/>
    <dgm:cxn modelId="{2A6359B1-9790-44B5-A4FF-D5CC5D509146}" srcId="{A096AE07-7141-41FD-8EDB-157434587D5F}" destId="{5FC43DED-6034-4F77-92E0-3B05FA9D251C}" srcOrd="0" destOrd="0" parTransId="{4BCC3415-F58F-4846-A416-27D8BFD44695}" sibTransId="{CC5DE701-432A-452E-ABCE-FFE66D66837B}"/>
    <dgm:cxn modelId="{0C2836EC-F2A8-4609-8CD5-BF8FB32A587B}" type="presOf" srcId="{EF7C8854-71C4-4C92-9FA5-3C374E0151A0}" destId="{CEBF7BDD-6B0C-4BCB-AD64-A4CB3542F1FA}" srcOrd="0" destOrd="0" presId="urn:microsoft.com/office/officeart/2005/8/layout/bProcess3"/>
    <dgm:cxn modelId="{0AF96746-5D88-47E0-B47F-D9F2B775A920}" type="presOf" srcId="{CC5DE701-432A-452E-ABCE-FFE66D66837B}" destId="{C4FD30F1-A831-4E2A-947B-EE470E778122}" srcOrd="1" destOrd="0" presId="urn:microsoft.com/office/officeart/2005/8/layout/bProcess3"/>
    <dgm:cxn modelId="{7D7BFE88-6FF9-4D5F-A9FA-0AD163147A66}" type="presOf" srcId="{5D13FD45-624A-47B2-8E49-3884A5D7EFED}" destId="{E1EB0775-4780-478E-8424-B3EAC81183C2}" srcOrd="0" destOrd="0" presId="urn:microsoft.com/office/officeart/2005/8/layout/bProcess3"/>
    <dgm:cxn modelId="{06FAA270-3260-4D93-92B6-DC7C87CF7B0E}" srcId="{A096AE07-7141-41FD-8EDB-157434587D5F}" destId="{48E9DE98-2426-46C8-A37B-4EAD482353AD}" srcOrd="9" destOrd="0" parTransId="{55035CD5-0FC5-4AA4-953F-42338EF63B18}" sibTransId="{68695120-A273-4A28-931A-7963B4CC9E08}"/>
    <dgm:cxn modelId="{6A617784-117A-47E5-BAEF-13A12DF41752}" type="presOf" srcId="{F5CB38FF-4142-4157-A382-0F29F3176AE8}" destId="{32C78772-2E19-421A-8C43-C36D64C84192}" srcOrd="0" destOrd="0" presId="urn:microsoft.com/office/officeart/2005/8/layout/bProcess3"/>
    <dgm:cxn modelId="{31A7C8FE-B031-484C-BFC0-4A7CB053D713}" type="presOf" srcId="{EF7C8854-71C4-4C92-9FA5-3C374E0151A0}" destId="{13517126-9B76-47A6-99EB-69DCB3627575}" srcOrd="1" destOrd="0" presId="urn:microsoft.com/office/officeart/2005/8/layout/bProcess3"/>
    <dgm:cxn modelId="{3EBDCEC9-1F2D-4C3F-B6E2-BE1AF2970D36}" type="presOf" srcId="{467A603C-9AC8-4533-8F26-BE2570B4B582}" destId="{B6A0116C-7841-4D44-8912-83555032A32D}" srcOrd="1" destOrd="0" presId="urn:microsoft.com/office/officeart/2005/8/layout/bProcess3"/>
    <dgm:cxn modelId="{ED38B8D0-5B76-446E-BF0C-E1FA4C6AB34D}" type="presOf" srcId="{CC5DE701-432A-452E-ABCE-FFE66D66837B}" destId="{D922B52B-41A0-4988-9179-6F1E0266CE02}" srcOrd="0" destOrd="0" presId="urn:microsoft.com/office/officeart/2005/8/layout/bProcess3"/>
    <dgm:cxn modelId="{0D22F630-3651-4AD1-8C68-DFB991B44DC3}" type="presOf" srcId="{727F26DA-FD74-4AF9-8B38-8D634DE538FB}" destId="{C1A4E8D8-F9B9-44A4-8F73-D0EBCD8C98F0}" srcOrd="0" destOrd="0" presId="urn:microsoft.com/office/officeart/2005/8/layout/bProcess3"/>
    <dgm:cxn modelId="{C3BD84ED-C33D-4417-8983-3FA1AAFDDE75}" type="presOf" srcId="{CDA4F6A7-46FD-4FB6-A6B8-15FB7D9185DB}" destId="{AAE770FC-4FE5-4DBB-AE89-F64DC0EBE06F}" srcOrd="1" destOrd="0" presId="urn:microsoft.com/office/officeart/2005/8/layout/bProcess3"/>
    <dgm:cxn modelId="{5A74F994-3C36-4EFA-A9F7-C39F84A1331D}" srcId="{A096AE07-7141-41FD-8EDB-157434587D5F}" destId="{68C3A844-53E2-4860-AF30-2F67D036D4F2}" srcOrd="4" destOrd="0" parTransId="{BFFF069F-AEEA-4712-9403-060331DD611F}" sibTransId="{EBDDD721-EC5E-4F00-8CF3-807885C82C9A}"/>
    <dgm:cxn modelId="{43211636-CBE4-407A-86A3-8A87E3279624}" type="presOf" srcId="{68695120-A273-4A28-931A-7963B4CC9E08}" destId="{5DCB6A0C-F25A-41F1-BFC3-8624C3CB0D35}" srcOrd="1" destOrd="0" presId="urn:microsoft.com/office/officeart/2005/8/layout/bProcess3"/>
    <dgm:cxn modelId="{64BCD2A1-DA9C-4F27-A886-257E6515CDCB}" type="presOf" srcId="{4C9D6D4A-5810-47DE-AEA8-51579901C787}" destId="{A434EF92-BC52-4D58-AF09-B2FA5EAE0F7A}" srcOrd="1" destOrd="0" presId="urn:microsoft.com/office/officeart/2005/8/layout/bProcess3"/>
    <dgm:cxn modelId="{9D5DB9B5-5361-4480-9C92-7F0781F401B6}" srcId="{A096AE07-7141-41FD-8EDB-157434587D5F}" destId="{5D13FD45-624A-47B2-8E49-3884A5D7EFED}" srcOrd="11" destOrd="0" parTransId="{CF3472E9-0675-40A1-84C4-84DC0664BFDC}" sibTransId="{3376B855-879E-4EE7-A66B-26380FB7FF5A}"/>
    <dgm:cxn modelId="{D19FBCFE-63A4-45F0-9218-1238ED948A62}" type="presOf" srcId="{638F94C1-B58F-4FF5-BEB6-10747F6CF778}" destId="{8E5E746F-BE5E-4182-A39B-8CD04DC81C07}" srcOrd="0" destOrd="0" presId="urn:microsoft.com/office/officeart/2005/8/layout/bProcess3"/>
    <dgm:cxn modelId="{F29195C1-EB3B-4D49-9C73-8C3B634B07FA}" type="presOf" srcId="{5AC2F400-9CAB-4A9F-BAE2-D0B29C6758DE}" destId="{870B8FBE-7E5B-4BD0-AA4B-10048038D9F5}" srcOrd="0" destOrd="0" presId="urn:microsoft.com/office/officeart/2005/8/layout/bProcess3"/>
    <dgm:cxn modelId="{1C92C3F8-7D29-4DB2-8118-EF0E5B4B7C55}" type="presParOf" srcId="{EB06D8A6-ABE7-4311-B5B0-A78464022065}" destId="{20E1EE1C-1B63-4AB2-A88A-0A10A203444A}" srcOrd="0" destOrd="0" presId="urn:microsoft.com/office/officeart/2005/8/layout/bProcess3"/>
    <dgm:cxn modelId="{679EB0A3-7EC4-4E56-B163-AD278DC756BD}" type="presParOf" srcId="{EB06D8A6-ABE7-4311-B5B0-A78464022065}" destId="{D922B52B-41A0-4988-9179-6F1E0266CE02}" srcOrd="1" destOrd="0" presId="urn:microsoft.com/office/officeart/2005/8/layout/bProcess3"/>
    <dgm:cxn modelId="{B6770900-F354-4C9A-82CA-B95B6461A57F}" type="presParOf" srcId="{D922B52B-41A0-4988-9179-6F1E0266CE02}" destId="{C4FD30F1-A831-4E2A-947B-EE470E778122}" srcOrd="0" destOrd="0" presId="urn:microsoft.com/office/officeart/2005/8/layout/bProcess3"/>
    <dgm:cxn modelId="{F65797F1-5CAE-4549-A342-E08A887D831D}" type="presParOf" srcId="{EB06D8A6-ABE7-4311-B5B0-A78464022065}" destId="{B3C4142D-83BD-48B5-81EB-7D6C35859257}" srcOrd="2" destOrd="0" presId="urn:microsoft.com/office/officeart/2005/8/layout/bProcess3"/>
    <dgm:cxn modelId="{D4C13BA8-75EF-43B0-B949-CE30DEEB4F13}" type="presParOf" srcId="{EB06D8A6-ABE7-4311-B5B0-A78464022065}" destId="{87822375-EB28-4F4E-9E53-7180B649B5DF}" srcOrd="3" destOrd="0" presId="urn:microsoft.com/office/officeart/2005/8/layout/bProcess3"/>
    <dgm:cxn modelId="{DDDFD360-1E48-42E6-9857-71C724437DB6}" type="presParOf" srcId="{87822375-EB28-4F4E-9E53-7180B649B5DF}" destId="{9A429525-6359-4A28-B814-6546EBA0FFC7}" srcOrd="0" destOrd="0" presId="urn:microsoft.com/office/officeart/2005/8/layout/bProcess3"/>
    <dgm:cxn modelId="{EEE96AF9-C957-4B7A-BECF-367D1F5BE30B}" type="presParOf" srcId="{EB06D8A6-ABE7-4311-B5B0-A78464022065}" destId="{70546479-C1B3-425C-A103-11B1704C82BC}" srcOrd="4" destOrd="0" presId="urn:microsoft.com/office/officeart/2005/8/layout/bProcess3"/>
    <dgm:cxn modelId="{22E5BFF1-DF3A-4D42-A7E3-989C121CCF8B}" type="presParOf" srcId="{EB06D8A6-ABE7-4311-B5B0-A78464022065}" destId="{3803416F-0DA5-477E-BD0F-50DD3972B6EB}" srcOrd="5" destOrd="0" presId="urn:microsoft.com/office/officeart/2005/8/layout/bProcess3"/>
    <dgm:cxn modelId="{6AB1ABEA-B83E-462F-AFD6-49E9D3CCC634}" type="presParOf" srcId="{3803416F-0DA5-477E-BD0F-50DD3972B6EB}" destId="{B6A0116C-7841-4D44-8912-83555032A32D}" srcOrd="0" destOrd="0" presId="urn:microsoft.com/office/officeart/2005/8/layout/bProcess3"/>
    <dgm:cxn modelId="{18D7689E-2B36-445A-9B3C-A4B63F321B0C}" type="presParOf" srcId="{EB06D8A6-ABE7-4311-B5B0-A78464022065}" destId="{C1A4E8D8-F9B9-44A4-8F73-D0EBCD8C98F0}" srcOrd="6" destOrd="0" presId="urn:microsoft.com/office/officeart/2005/8/layout/bProcess3"/>
    <dgm:cxn modelId="{97778F5A-AE64-4974-B609-0E347B5A1F4B}" type="presParOf" srcId="{EB06D8A6-ABE7-4311-B5B0-A78464022065}" destId="{CEBF7BDD-6B0C-4BCB-AD64-A4CB3542F1FA}" srcOrd="7" destOrd="0" presId="urn:microsoft.com/office/officeart/2005/8/layout/bProcess3"/>
    <dgm:cxn modelId="{FD7AD667-236D-48DF-9347-AC93226AE675}" type="presParOf" srcId="{CEBF7BDD-6B0C-4BCB-AD64-A4CB3542F1FA}" destId="{13517126-9B76-47A6-99EB-69DCB3627575}" srcOrd="0" destOrd="0" presId="urn:microsoft.com/office/officeart/2005/8/layout/bProcess3"/>
    <dgm:cxn modelId="{7D64C3AD-5FAC-4374-8E87-84AF4202F04E}" type="presParOf" srcId="{EB06D8A6-ABE7-4311-B5B0-A78464022065}" destId="{790F919E-A18C-4663-B5D8-2A40838A944F}" srcOrd="8" destOrd="0" presId="urn:microsoft.com/office/officeart/2005/8/layout/bProcess3"/>
    <dgm:cxn modelId="{DA9E504F-6FC5-4368-8776-998CD1B784B4}" type="presParOf" srcId="{EB06D8A6-ABE7-4311-B5B0-A78464022065}" destId="{A4D47F55-36FF-4428-8425-EACDFA964978}" srcOrd="9" destOrd="0" presId="urn:microsoft.com/office/officeart/2005/8/layout/bProcess3"/>
    <dgm:cxn modelId="{F92F93E5-9ABB-43AB-85E3-7700E83B7BBB}" type="presParOf" srcId="{A4D47F55-36FF-4428-8425-EACDFA964978}" destId="{2BEB7B08-89EE-4DB5-8406-87ECD60CA015}" srcOrd="0" destOrd="0" presId="urn:microsoft.com/office/officeart/2005/8/layout/bProcess3"/>
    <dgm:cxn modelId="{0F880344-C470-4B6F-AAD0-D71A03A9DBFB}" type="presParOf" srcId="{EB06D8A6-ABE7-4311-B5B0-A78464022065}" destId="{870B8FBE-7E5B-4BD0-AA4B-10048038D9F5}" srcOrd="10" destOrd="0" presId="urn:microsoft.com/office/officeart/2005/8/layout/bProcess3"/>
    <dgm:cxn modelId="{6FA593AF-52A7-472A-9097-AFE29210DD4C}" type="presParOf" srcId="{EB06D8A6-ABE7-4311-B5B0-A78464022065}" destId="{0DA9CF79-8991-4864-BD94-91D4C51C4046}" srcOrd="11" destOrd="0" presId="urn:microsoft.com/office/officeart/2005/8/layout/bProcess3"/>
    <dgm:cxn modelId="{0DF8FE4F-C3E9-4DAC-AD73-4C1809CE1138}" type="presParOf" srcId="{0DA9CF79-8991-4864-BD94-91D4C51C4046}" destId="{AAE770FC-4FE5-4DBB-AE89-F64DC0EBE06F}" srcOrd="0" destOrd="0" presId="urn:microsoft.com/office/officeart/2005/8/layout/bProcess3"/>
    <dgm:cxn modelId="{7DDE3DC9-4D1B-46CE-AA77-15A3D0AEA55C}" type="presParOf" srcId="{EB06D8A6-ABE7-4311-B5B0-A78464022065}" destId="{A494B45F-3B95-44A9-9B3D-1C6D2BE6B3EA}" srcOrd="12" destOrd="0" presId="urn:microsoft.com/office/officeart/2005/8/layout/bProcess3"/>
    <dgm:cxn modelId="{84895795-0349-4C52-9719-A0614407735E}" type="presParOf" srcId="{EB06D8A6-ABE7-4311-B5B0-A78464022065}" destId="{A9C7444A-E130-40AA-8822-AE9BF4D451C2}" srcOrd="13" destOrd="0" presId="urn:microsoft.com/office/officeart/2005/8/layout/bProcess3"/>
    <dgm:cxn modelId="{01540C13-2FE7-4200-A0C9-FA6D3294BADD}" type="presParOf" srcId="{A9C7444A-E130-40AA-8822-AE9BF4D451C2}" destId="{0CE7BB47-051C-47C6-9AC2-18B3CDCB76A2}" srcOrd="0" destOrd="0" presId="urn:microsoft.com/office/officeart/2005/8/layout/bProcess3"/>
    <dgm:cxn modelId="{F1B1E7C7-DBF7-4061-9008-EBFDCCBE2E61}" type="presParOf" srcId="{EB06D8A6-ABE7-4311-B5B0-A78464022065}" destId="{8B1D83B2-62B3-4A23-B0F6-7262155468A4}" srcOrd="14" destOrd="0" presId="urn:microsoft.com/office/officeart/2005/8/layout/bProcess3"/>
    <dgm:cxn modelId="{8BEE4B7B-3D2E-468A-A8B1-055D16C89186}" type="presParOf" srcId="{EB06D8A6-ABE7-4311-B5B0-A78464022065}" destId="{32C78772-2E19-421A-8C43-C36D64C84192}" srcOrd="15" destOrd="0" presId="urn:microsoft.com/office/officeart/2005/8/layout/bProcess3"/>
    <dgm:cxn modelId="{085224ED-5425-46E1-A4AA-8D981D0D420C}" type="presParOf" srcId="{32C78772-2E19-421A-8C43-C36D64C84192}" destId="{0DE996FD-8B56-410B-AA5F-42DBF830F2C2}" srcOrd="0" destOrd="0" presId="urn:microsoft.com/office/officeart/2005/8/layout/bProcess3"/>
    <dgm:cxn modelId="{22DF960D-0783-4D9F-B1D6-F60B1345E951}" type="presParOf" srcId="{EB06D8A6-ABE7-4311-B5B0-A78464022065}" destId="{8E5E746F-BE5E-4182-A39B-8CD04DC81C07}" srcOrd="16" destOrd="0" presId="urn:microsoft.com/office/officeart/2005/8/layout/bProcess3"/>
    <dgm:cxn modelId="{F6D7E905-F44D-4641-A68C-31EEFB347D58}" type="presParOf" srcId="{EB06D8A6-ABE7-4311-B5B0-A78464022065}" destId="{89A00345-6AFF-4560-B749-084D722C7546}" srcOrd="17" destOrd="0" presId="urn:microsoft.com/office/officeart/2005/8/layout/bProcess3"/>
    <dgm:cxn modelId="{BA281FF3-F8AE-4011-B709-2F453F6726F9}" type="presParOf" srcId="{89A00345-6AFF-4560-B749-084D722C7546}" destId="{A434EF92-BC52-4D58-AF09-B2FA5EAE0F7A}" srcOrd="0" destOrd="0" presId="urn:microsoft.com/office/officeart/2005/8/layout/bProcess3"/>
    <dgm:cxn modelId="{95FDAE95-6963-401B-A881-C40D61654264}" type="presParOf" srcId="{EB06D8A6-ABE7-4311-B5B0-A78464022065}" destId="{EB1A4DB9-4468-4C94-BDF0-013EA7E34168}" srcOrd="18" destOrd="0" presId="urn:microsoft.com/office/officeart/2005/8/layout/bProcess3"/>
    <dgm:cxn modelId="{BCD97324-48CE-4DC7-B3F8-E11945C3BED5}" type="presParOf" srcId="{EB06D8A6-ABE7-4311-B5B0-A78464022065}" destId="{0A73812D-CC91-4496-A952-33989EA51260}" srcOrd="19" destOrd="0" presId="urn:microsoft.com/office/officeart/2005/8/layout/bProcess3"/>
    <dgm:cxn modelId="{D6B833B0-C3E9-41DF-B7D7-047C7CC5F692}" type="presParOf" srcId="{0A73812D-CC91-4496-A952-33989EA51260}" destId="{5DCB6A0C-F25A-41F1-BFC3-8624C3CB0D35}" srcOrd="0" destOrd="0" presId="urn:microsoft.com/office/officeart/2005/8/layout/bProcess3"/>
    <dgm:cxn modelId="{3F05E107-30D2-431F-B3D1-4626D14C9801}" type="presParOf" srcId="{EB06D8A6-ABE7-4311-B5B0-A78464022065}" destId="{BE711977-B070-43A7-8E52-11F06DADEF07}" srcOrd="20" destOrd="0" presId="urn:microsoft.com/office/officeart/2005/8/layout/bProcess3"/>
    <dgm:cxn modelId="{82316B6E-5403-4DD1-AA9A-034AAF58291A}" type="presParOf" srcId="{EB06D8A6-ABE7-4311-B5B0-A78464022065}" destId="{1BDFFFD0-1A49-47A8-9763-C9AF0219DAFD}" srcOrd="21" destOrd="0" presId="urn:microsoft.com/office/officeart/2005/8/layout/bProcess3"/>
    <dgm:cxn modelId="{A443718C-FF2B-4D65-B01E-651BB46F8B3C}" type="presParOf" srcId="{1BDFFFD0-1A49-47A8-9763-C9AF0219DAFD}" destId="{D39CB1A7-62D5-429D-99D3-EFFCBFDD40A5}" srcOrd="0" destOrd="0" presId="urn:microsoft.com/office/officeart/2005/8/layout/bProcess3"/>
    <dgm:cxn modelId="{1FFEFF64-C356-43AE-AEDC-24E669792871}" type="presParOf" srcId="{EB06D8A6-ABE7-4311-B5B0-A78464022065}" destId="{E1EB0775-4780-478E-8424-B3EAC81183C2}" srcOrd="22" destOrd="0" presId="urn:microsoft.com/office/officeart/2005/8/layout/bProcess3"/>
  </dgm:cxnLst>
  <dgm:bg/>
  <dgm:whole/>
</dgm:dataModel>
</file>

<file path=ppt/diagrams/data3.xml><?xml version="1.0" encoding="utf-8"?>
<dgm:dataModel xmlns:dgm="http://schemas.openxmlformats.org/drawingml/2006/diagram" xmlns:a="http://schemas.openxmlformats.org/drawingml/2006/main">
  <dgm:ptLst>
    <dgm:pt modelId="{A096AE07-7141-41FD-8EDB-157434587D5F}" type="doc">
      <dgm:prSet loTypeId="urn:microsoft.com/office/officeart/2005/8/layout/bProcess3" loCatId="process" qsTypeId="urn:microsoft.com/office/officeart/2005/8/quickstyle/3d4" qsCatId="3D" csTypeId="urn:microsoft.com/office/officeart/2005/8/colors/accent0_1" csCatId="mainScheme" phldr="1"/>
      <dgm:spPr/>
      <dgm:t>
        <a:bodyPr/>
        <a:lstStyle/>
        <a:p>
          <a:endParaRPr lang="en-US"/>
        </a:p>
      </dgm:t>
    </dgm:pt>
    <dgm:pt modelId="{5FC43DED-6034-4F77-92E0-3B05FA9D251C}">
      <dgm:prSet phldrT="[テキスト]"/>
      <dgm:spPr/>
      <dgm:t>
        <a:bodyPr/>
        <a:lstStyle/>
        <a:p>
          <a:r>
            <a:rPr lang="ja-JP" altLang="en-US" dirty="0" smtClean="0"/>
            <a:t>税タイプ</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&lt;2.13.1.1&gt;</a:t>
          </a:r>
          <a:endParaRPr lang="en-US" dirty="0"/>
        </a:p>
      </dgm:t>
    </dgm:pt>
    <dgm:pt modelId="{4BCC3415-F58F-4846-A416-27D8BFD44695}" type="parTrans" cxnId="{2A6359B1-9790-44B5-A4FF-D5CC5D509146}">
      <dgm:prSet/>
      <dgm:spPr/>
      <dgm:t>
        <a:bodyPr/>
        <a:lstStyle/>
        <a:p>
          <a:endParaRPr lang="en-US"/>
        </a:p>
      </dgm:t>
    </dgm:pt>
    <dgm:pt modelId="{CC5DE701-432A-452E-ABCE-FFE66D66837B}" type="sibTrans" cxnId="{2A6359B1-9790-44B5-A4FF-D5CC5D509146}">
      <dgm:prSet/>
      <dgm:spPr/>
      <dgm:t>
        <a:bodyPr/>
        <a:lstStyle/>
        <a:p>
          <a:endParaRPr lang="en-US"/>
        </a:p>
      </dgm:t>
    </dgm:pt>
    <dgm:pt modelId="{727F26DA-FD74-4AF9-8B38-8D634DE538FB}">
      <dgm:prSet phldrT="[テキスト]"/>
      <dgm:spPr/>
      <dgm:t>
        <a:bodyPr/>
        <a:lstStyle/>
        <a:p>
          <a:r>
            <a:rPr lang="ja-JP" altLang="en-US" dirty="0" smtClean="0"/>
            <a:t>税ゾーン　</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&lt;2.13.13.1&gt;</a:t>
          </a:r>
          <a:endParaRPr lang="en-US" dirty="0"/>
        </a:p>
      </dgm:t>
    </dgm:pt>
    <dgm:pt modelId="{79F80C81-C0B8-4F8E-86D7-1D87E29992CE}" type="parTrans" cxnId="{8EBB7FC4-5C3E-4413-ABF6-EE8B9180D8D1}">
      <dgm:prSet/>
      <dgm:spPr/>
      <dgm:t>
        <a:bodyPr/>
        <a:lstStyle/>
        <a:p>
          <a:endParaRPr lang="en-US"/>
        </a:p>
      </dgm:t>
    </dgm:pt>
    <dgm:pt modelId="{EF7C8854-71C4-4C92-9FA5-3C374E0151A0}" type="sibTrans" cxnId="{8EBB7FC4-5C3E-4413-ABF6-EE8B9180D8D1}">
      <dgm:prSet/>
      <dgm:spPr/>
      <dgm:t>
        <a:bodyPr/>
        <a:lstStyle/>
        <a:p>
          <a:endParaRPr lang="en-US"/>
        </a:p>
      </dgm:t>
    </dgm:pt>
    <dgm:pt modelId="{68C3A844-53E2-4860-AF30-2F67D036D4F2}">
      <dgm:prSet phldrT="[テキスト]"/>
      <dgm:spPr/>
      <dgm:t>
        <a:bodyPr/>
        <a:lstStyle/>
        <a:p>
          <a:r>
            <a:rPr lang="ja-JP" altLang="en-US" dirty="0" smtClean="0"/>
            <a:t>課税環境　</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&lt;2.13.5.1&gt;</a:t>
          </a:r>
          <a:endParaRPr lang="en-US" dirty="0"/>
        </a:p>
      </dgm:t>
    </dgm:pt>
    <dgm:pt modelId="{BFFF069F-AEEA-4712-9403-060331DD611F}" type="parTrans" cxnId="{5A74F994-3C36-4EFA-A9F7-C39F84A1331D}">
      <dgm:prSet/>
      <dgm:spPr/>
      <dgm:t>
        <a:bodyPr/>
        <a:lstStyle/>
        <a:p>
          <a:endParaRPr lang="en-US"/>
        </a:p>
      </dgm:t>
    </dgm:pt>
    <dgm:pt modelId="{EBDDD721-EC5E-4F00-8CF3-807885C82C9A}" type="sibTrans" cxnId="{5A74F994-3C36-4EFA-A9F7-C39F84A1331D}">
      <dgm:prSet/>
      <dgm:spPr/>
      <dgm:t>
        <a:bodyPr/>
        <a:lstStyle/>
        <a:p>
          <a:endParaRPr lang="en-US"/>
        </a:p>
      </dgm:t>
    </dgm:pt>
    <dgm:pt modelId="{5AC2F400-9CAB-4A9F-BAE2-D0B29C6758DE}">
      <dgm:prSet phldrT="[テキスト]"/>
      <dgm:spPr/>
      <dgm:t>
        <a:bodyPr/>
        <a:lstStyle/>
        <a:p>
          <a:r>
            <a:rPr lang="ja-JP" altLang="en-US" dirty="0" smtClean="0"/>
            <a:t>税率　</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&lt;2.13.13.1&gt;</a:t>
          </a:r>
          <a:endParaRPr lang="en-US" dirty="0"/>
        </a:p>
      </dgm:t>
    </dgm:pt>
    <dgm:pt modelId="{7F44222A-52B6-4FF4-9D42-33F401473AF0}" type="parTrans" cxnId="{69E6D7F5-EA7A-4978-A0B6-166B05FE3A14}">
      <dgm:prSet/>
      <dgm:spPr/>
      <dgm:t>
        <a:bodyPr/>
        <a:lstStyle/>
        <a:p>
          <a:endParaRPr lang="en-US"/>
        </a:p>
      </dgm:t>
    </dgm:pt>
    <dgm:pt modelId="{CDA4F6A7-46FD-4FB6-A6B8-15FB7D9185DB}" type="sibTrans" cxnId="{69E6D7F5-EA7A-4978-A0B6-166B05FE3A14}">
      <dgm:prSet/>
      <dgm:spPr/>
      <dgm:t>
        <a:bodyPr/>
        <a:lstStyle/>
        <a:p>
          <a:endParaRPr lang="en-US"/>
        </a:p>
      </dgm:t>
    </dgm:pt>
    <dgm:pt modelId="{52F7C03C-3B88-4884-BB53-94E9C68EB80C}">
      <dgm:prSet phldrT="[テキスト]"/>
      <dgm:spPr/>
      <dgm:t>
        <a:bodyPr/>
        <a:lstStyle/>
        <a:p>
          <a:r>
            <a:rPr lang="ja-JP" altLang="en-US" dirty="0" smtClean="0"/>
            <a:t>各国対応課税管理</a:t>
          </a:r>
          <a:endParaRPr lang="en-US" altLang="ja-JP" dirty="0" smtClean="0"/>
        </a:p>
        <a:p>
          <a:r>
            <a:rPr lang="ja-JP" altLang="en-US" dirty="0" smtClean="0"/>
            <a:t>コントロール</a:t>
          </a:r>
          <a:endParaRPr lang="en-US" altLang="ja-JP" dirty="0" smtClean="0"/>
        </a:p>
        <a:p>
          <a:r>
            <a:rPr lang="en-US" dirty="0" smtClean="0"/>
            <a:t>&lt;2.13.24)</a:t>
          </a:r>
          <a:endParaRPr lang="en-US" dirty="0"/>
        </a:p>
      </dgm:t>
    </dgm:pt>
    <dgm:pt modelId="{FBF36037-A764-4DB8-90E7-AA7EE19F5899}" type="parTrans" cxnId="{53569CD3-3D55-4222-B581-EAE167943640}">
      <dgm:prSet/>
      <dgm:spPr/>
      <dgm:t>
        <a:bodyPr/>
        <a:lstStyle/>
        <a:p>
          <a:endParaRPr lang="en-US"/>
        </a:p>
      </dgm:t>
    </dgm:pt>
    <dgm:pt modelId="{4BAB656B-9B66-4290-93C9-443686C7F0EB}" type="sibTrans" cxnId="{53569CD3-3D55-4222-B581-EAE167943640}">
      <dgm:prSet/>
      <dgm:spPr/>
      <dgm:t>
        <a:bodyPr/>
        <a:lstStyle/>
        <a:p>
          <a:endParaRPr lang="en-US"/>
        </a:p>
      </dgm:t>
    </dgm:pt>
    <dgm:pt modelId="{82AEDE32-4364-4132-AA51-0979F3C90A77}">
      <dgm:prSet/>
      <dgm:spPr/>
      <dgm:t>
        <a:bodyPr/>
        <a:lstStyle/>
        <a:p>
          <a:r>
            <a:rPr lang="ja-JP" altLang="en-US" dirty="0" smtClean="0"/>
            <a:t>課税方法</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&lt;2.13.1.19&gt;</a:t>
          </a:r>
          <a:endParaRPr lang="en-US" dirty="0"/>
        </a:p>
      </dgm:t>
    </dgm:pt>
    <dgm:pt modelId="{CA1B33A5-3C0F-46F2-8A55-A47727BA9440}" type="parTrans" cxnId="{D714C85B-4589-4E94-AD25-81DD44E34B74}">
      <dgm:prSet/>
      <dgm:spPr/>
      <dgm:t>
        <a:bodyPr/>
        <a:lstStyle/>
        <a:p>
          <a:endParaRPr lang="en-US"/>
        </a:p>
      </dgm:t>
    </dgm:pt>
    <dgm:pt modelId="{D42AC3BC-F6BB-4774-B613-BE4E56F8A674}" type="sibTrans" cxnId="{D714C85B-4589-4E94-AD25-81DD44E34B74}">
      <dgm:prSet/>
      <dgm:spPr/>
      <dgm:t>
        <a:bodyPr/>
        <a:lstStyle/>
        <a:p>
          <a:endParaRPr lang="en-US"/>
        </a:p>
      </dgm:t>
    </dgm:pt>
    <dgm:pt modelId="{60DD05F7-F5CB-4D57-BC2B-9992EB0B6960}">
      <dgm:prSet/>
      <dgm:spPr/>
      <dgm:t>
        <a:bodyPr/>
        <a:lstStyle/>
        <a:p>
          <a:r>
            <a:rPr lang="ja-JP" altLang="en-US" dirty="0" smtClean="0"/>
            <a:t>端数処理　</a:t>
          </a:r>
          <a:endParaRPr lang="en-US" altLang="ja-JP" dirty="0" smtClean="0"/>
        </a:p>
        <a:p>
          <a:r>
            <a:rPr lang="ja-JP" altLang="en-US" dirty="0" smtClean="0"/>
            <a:t>登録</a:t>
          </a:r>
          <a:r>
            <a:rPr lang="en-US" altLang="ja-JP" dirty="0" smtClean="0"/>
            <a:t>/</a:t>
          </a:r>
          <a:r>
            <a:rPr lang="ja-JP" altLang="en-US" dirty="0" smtClean="0"/>
            <a:t>変更</a:t>
          </a:r>
          <a:endParaRPr lang="en-US" altLang="ja-JP" dirty="0" smtClean="0"/>
        </a:p>
        <a:p>
          <a:r>
            <a:rPr lang="en-US" dirty="0" smtClean="0"/>
            <a:t>&lt;2.13.1.17&gt;</a:t>
          </a:r>
          <a:endParaRPr lang="en-US" dirty="0"/>
        </a:p>
      </dgm:t>
    </dgm:pt>
    <dgm:pt modelId="{0A5FA9BB-4A78-49CB-8F52-898474403C57}" type="parTrans" cxnId="{ADDBDECE-DB38-4750-BA1D-B43F1198C818}">
      <dgm:prSet/>
      <dgm:spPr/>
      <dgm:t>
        <a:bodyPr/>
        <a:lstStyle/>
        <a:p>
          <a:endParaRPr lang="en-US"/>
        </a:p>
      </dgm:t>
    </dgm:pt>
    <dgm:pt modelId="{467A603C-9AC8-4533-8F26-BE2570B4B582}" type="sibTrans" cxnId="{ADDBDECE-DB38-4750-BA1D-B43F1198C818}">
      <dgm:prSet/>
      <dgm:spPr/>
      <dgm:t>
        <a:bodyPr/>
        <a:lstStyle/>
        <a:p>
          <a:endParaRPr lang="en-US"/>
        </a:p>
      </dgm:t>
    </dgm:pt>
    <dgm:pt modelId="{EB06D8A6-ABE7-4311-B5B0-A78464022065}" type="pres">
      <dgm:prSet presAssocID="{A096AE07-7141-41FD-8EDB-157434587D5F}" presName="Name0" presStyleCnt="0">
        <dgm:presLayoutVars>
          <dgm:dir/>
          <dgm:resizeHandles val="exact"/>
        </dgm:presLayoutVars>
      </dgm:prSet>
      <dgm:spPr/>
      <dgm:t>
        <a:bodyPr/>
        <a:lstStyle/>
        <a:p>
          <a:endParaRPr lang="en-US"/>
        </a:p>
      </dgm:t>
    </dgm:pt>
    <dgm:pt modelId="{20E1EE1C-1B63-4AB2-A88A-0A10A203444A}" type="pres">
      <dgm:prSet presAssocID="{5FC43DED-6034-4F77-92E0-3B05FA9D251C}" presName="node" presStyleLbl="node1" presStyleIdx="0" presStyleCnt="7">
        <dgm:presLayoutVars>
          <dgm:bulletEnabled val="1"/>
        </dgm:presLayoutVars>
      </dgm:prSet>
      <dgm:spPr/>
      <dgm:t>
        <a:bodyPr/>
        <a:lstStyle/>
        <a:p>
          <a:endParaRPr lang="en-US"/>
        </a:p>
      </dgm:t>
    </dgm:pt>
    <dgm:pt modelId="{D922B52B-41A0-4988-9179-6F1E0266CE02}" type="pres">
      <dgm:prSet presAssocID="{CC5DE701-432A-452E-ABCE-FFE66D66837B}" presName="sibTrans" presStyleLbl="sibTrans1D1" presStyleIdx="0" presStyleCnt="6"/>
      <dgm:spPr/>
      <dgm:t>
        <a:bodyPr/>
        <a:lstStyle/>
        <a:p>
          <a:endParaRPr lang="en-US"/>
        </a:p>
      </dgm:t>
    </dgm:pt>
    <dgm:pt modelId="{C4FD30F1-A831-4E2A-947B-EE470E778122}" type="pres">
      <dgm:prSet presAssocID="{CC5DE701-432A-452E-ABCE-FFE66D66837B}" presName="connectorText" presStyleLbl="sibTrans1D1" presStyleIdx="0" presStyleCnt="6"/>
      <dgm:spPr/>
      <dgm:t>
        <a:bodyPr/>
        <a:lstStyle/>
        <a:p>
          <a:endParaRPr lang="en-US"/>
        </a:p>
      </dgm:t>
    </dgm:pt>
    <dgm:pt modelId="{B3C4142D-83BD-48B5-81EB-7D6C35859257}" type="pres">
      <dgm:prSet presAssocID="{82AEDE32-4364-4132-AA51-0979F3C90A77}" presName="node" presStyleLbl="node1" presStyleIdx="1" presStyleCnt="7">
        <dgm:presLayoutVars>
          <dgm:bulletEnabled val="1"/>
        </dgm:presLayoutVars>
      </dgm:prSet>
      <dgm:spPr/>
      <dgm:t>
        <a:bodyPr/>
        <a:lstStyle/>
        <a:p>
          <a:endParaRPr lang="en-US"/>
        </a:p>
      </dgm:t>
    </dgm:pt>
    <dgm:pt modelId="{87822375-EB28-4F4E-9E53-7180B649B5DF}" type="pres">
      <dgm:prSet presAssocID="{D42AC3BC-F6BB-4774-B613-BE4E56F8A674}" presName="sibTrans" presStyleLbl="sibTrans1D1" presStyleIdx="1" presStyleCnt="6"/>
      <dgm:spPr/>
      <dgm:t>
        <a:bodyPr/>
        <a:lstStyle/>
        <a:p>
          <a:endParaRPr lang="en-US"/>
        </a:p>
      </dgm:t>
    </dgm:pt>
    <dgm:pt modelId="{9A429525-6359-4A28-B814-6546EBA0FFC7}" type="pres">
      <dgm:prSet presAssocID="{D42AC3BC-F6BB-4774-B613-BE4E56F8A674}" presName="connectorText" presStyleLbl="sibTrans1D1" presStyleIdx="1" presStyleCnt="6"/>
      <dgm:spPr/>
      <dgm:t>
        <a:bodyPr/>
        <a:lstStyle/>
        <a:p>
          <a:endParaRPr lang="en-US"/>
        </a:p>
      </dgm:t>
    </dgm:pt>
    <dgm:pt modelId="{70546479-C1B3-425C-A103-11B1704C82BC}" type="pres">
      <dgm:prSet presAssocID="{60DD05F7-F5CB-4D57-BC2B-9992EB0B6960}" presName="node" presStyleLbl="node1" presStyleIdx="2" presStyleCnt="7">
        <dgm:presLayoutVars>
          <dgm:bulletEnabled val="1"/>
        </dgm:presLayoutVars>
      </dgm:prSet>
      <dgm:spPr/>
      <dgm:t>
        <a:bodyPr/>
        <a:lstStyle/>
        <a:p>
          <a:endParaRPr lang="en-US"/>
        </a:p>
      </dgm:t>
    </dgm:pt>
    <dgm:pt modelId="{3803416F-0DA5-477E-BD0F-50DD3972B6EB}" type="pres">
      <dgm:prSet presAssocID="{467A603C-9AC8-4533-8F26-BE2570B4B582}" presName="sibTrans" presStyleLbl="sibTrans1D1" presStyleIdx="2" presStyleCnt="6"/>
      <dgm:spPr/>
      <dgm:t>
        <a:bodyPr/>
        <a:lstStyle/>
        <a:p>
          <a:endParaRPr lang="en-US"/>
        </a:p>
      </dgm:t>
    </dgm:pt>
    <dgm:pt modelId="{B6A0116C-7841-4D44-8912-83555032A32D}" type="pres">
      <dgm:prSet presAssocID="{467A603C-9AC8-4533-8F26-BE2570B4B582}" presName="connectorText" presStyleLbl="sibTrans1D1" presStyleIdx="2" presStyleCnt="6"/>
      <dgm:spPr/>
      <dgm:t>
        <a:bodyPr/>
        <a:lstStyle/>
        <a:p>
          <a:endParaRPr lang="en-US"/>
        </a:p>
      </dgm:t>
    </dgm:pt>
    <dgm:pt modelId="{C1A4E8D8-F9B9-44A4-8F73-D0EBCD8C98F0}" type="pres">
      <dgm:prSet presAssocID="{727F26DA-FD74-4AF9-8B38-8D634DE538FB}" presName="node" presStyleLbl="node1" presStyleIdx="3" presStyleCnt="7">
        <dgm:presLayoutVars>
          <dgm:bulletEnabled val="1"/>
        </dgm:presLayoutVars>
      </dgm:prSet>
      <dgm:spPr/>
      <dgm:t>
        <a:bodyPr/>
        <a:lstStyle/>
        <a:p>
          <a:endParaRPr lang="en-US"/>
        </a:p>
      </dgm:t>
    </dgm:pt>
    <dgm:pt modelId="{CEBF7BDD-6B0C-4BCB-AD64-A4CB3542F1FA}" type="pres">
      <dgm:prSet presAssocID="{EF7C8854-71C4-4C92-9FA5-3C374E0151A0}" presName="sibTrans" presStyleLbl="sibTrans1D1" presStyleIdx="3" presStyleCnt="6"/>
      <dgm:spPr/>
      <dgm:t>
        <a:bodyPr/>
        <a:lstStyle/>
        <a:p>
          <a:endParaRPr lang="en-US"/>
        </a:p>
      </dgm:t>
    </dgm:pt>
    <dgm:pt modelId="{13517126-9B76-47A6-99EB-69DCB3627575}" type="pres">
      <dgm:prSet presAssocID="{EF7C8854-71C4-4C92-9FA5-3C374E0151A0}" presName="connectorText" presStyleLbl="sibTrans1D1" presStyleIdx="3" presStyleCnt="6"/>
      <dgm:spPr/>
      <dgm:t>
        <a:bodyPr/>
        <a:lstStyle/>
        <a:p>
          <a:endParaRPr lang="en-US"/>
        </a:p>
      </dgm:t>
    </dgm:pt>
    <dgm:pt modelId="{790F919E-A18C-4663-B5D8-2A40838A944F}" type="pres">
      <dgm:prSet presAssocID="{68C3A844-53E2-4860-AF30-2F67D036D4F2}" presName="node" presStyleLbl="node1" presStyleIdx="4" presStyleCnt="7">
        <dgm:presLayoutVars>
          <dgm:bulletEnabled val="1"/>
        </dgm:presLayoutVars>
      </dgm:prSet>
      <dgm:spPr/>
      <dgm:t>
        <a:bodyPr/>
        <a:lstStyle/>
        <a:p>
          <a:endParaRPr lang="en-US"/>
        </a:p>
      </dgm:t>
    </dgm:pt>
    <dgm:pt modelId="{A4D47F55-36FF-4428-8425-EACDFA964978}" type="pres">
      <dgm:prSet presAssocID="{EBDDD721-EC5E-4F00-8CF3-807885C82C9A}" presName="sibTrans" presStyleLbl="sibTrans1D1" presStyleIdx="4" presStyleCnt="6"/>
      <dgm:spPr/>
      <dgm:t>
        <a:bodyPr/>
        <a:lstStyle/>
        <a:p>
          <a:endParaRPr lang="en-US"/>
        </a:p>
      </dgm:t>
    </dgm:pt>
    <dgm:pt modelId="{2BEB7B08-89EE-4DB5-8406-87ECD60CA015}" type="pres">
      <dgm:prSet presAssocID="{EBDDD721-EC5E-4F00-8CF3-807885C82C9A}" presName="connectorText" presStyleLbl="sibTrans1D1" presStyleIdx="4" presStyleCnt="6"/>
      <dgm:spPr/>
      <dgm:t>
        <a:bodyPr/>
        <a:lstStyle/>
        <a:p>
          <a:endParaRPr lang="en-US"/>
        </a:p>
      </dgm:t>
    </dgm:pt>
    <dgm:pt modelId="{870B8FBE-7E5B-4BD0-AA4B-10048038D9F5}" type="pres">
      <dgm:prSet presAssocID="{5AC2F400-9CAB-4A9F-BAE2-D0B29C6758DE}" presName="node" presStyleLbl="node1" presStyleIdx="5" presStyleCnt="7">
        <dgm:presLayoutVars>
          <dgm:bulletEnabled val="1"/>
        </dgm:presLayoutVars>
      </dgm:prSet>
      <dgm:spPr/>
      <dgm:t>
        <a:bodyPr/>
        <a:lstStyle/>
        <a:p>
          <a:endParaRPr lang="en-US"/>
        </a:p>
      </dgm:t>
    </dgm:pt>
    <dgm:pt modelId="{0DA9CF79-8991-4864-BD94-91D4C51C4046}" type="pres">
      <dgm:prSet presAssocID="{CDA4F6A7-46FD-4FB6-A6B8-15FB7D9185DB}" presName="sibTrans" presStyleLbl="sibTrans1D1" presStyleIdx="5" presStyleCnt="6"/>
      <dgm:spPr/>
      <dgm:t>
        <a:bodyPr/>
        <a:lstStyle/>
        <a:p>
          <a:endParaRPr lang="en-US"/>
        </a:p>
      </dgm:t>
    </dgm:pt>
    <dgm:pt modelId="{AAE770FC-4FE5-4DBB-AE89-F64DC0EBE06F}" type="pres">
      <dgm:prSet presAssocID="{CDA4F6A7-46FD-4FB6-A6B8-15FB7D9185DB}" presName="connectorText" presStyleLbl="sibTrans1D1" presStyleIdx="5" presStyleCnt="6"/>
      <dgm:spPr/>
      <dgm:t>
        <a:bodyPr/>
        <a:lstStyle/>
        <a:p>
          <a:endParaRPr lang="en-US"/>
        </a:p>
      </dgm:t>
    </dgm:pt>
    <dgm:pt modelId="{A494B45F-3B95-44A9-9B3D-1C6D2BE6B3EA}" type="pres">
      <dgm:prSet presAssocID="{52F7C03C-3B88-4884-BB53-94E9C68EB80C}" presName="node" presStyleLbl="node1" presStyleIdx="6" presStyleCnt="7">
        <dgm:presLayoutVars>
          <dgm:bulletEnabled val="1"/>
        </dgm:presLayoutVars>
      </dgm:prSet>
      <dgm:spPr/>
      <dgm:t>
        <a:bodyPr/>
        <a:lstStyle/>
        <a:p>
          <a:endParaRPr lang="en-US"/>
        </a:p>
      </dgm:t>
    </dgm:pt>
  </dgm:ptLst>
  <dgm:cxnLst>
    <dgm:cxn modelId="{435ACCE8-000D-4913-8EAA-A14AEA2CEA43}" type="presOf" srcId="{A096AE07-7141-41FD-8EDB-157434587D5F}" destId="{EB06D8A6-ABE7-4311-B5B0-A78464022065}" srcOrd="0" destOrd="0" presId="urn:microsoft.com/office/officeart/2005/8/layout/bProcess3"/>
    <dgm:cxn modelId="{EEA3A3D1-F596-4E1B-AFA0-C3D4D46FD18E}" type="presOf" srcId="{CC5DE701-432A-452E-ABCE-FFE66D66837B}" destId="{D922B52B-41A0-4988-9179-6F1E0266CE02}" srcOrd="0" destOrd="0" presId="urn:microsoft.com/office/officeart/2005/8/layout/bProcess3"/>
    <dgm:cxn modelId="{F2D57E2B-137F-4A54-AE6C-5FCE3A090E46}" type="presOf" srcId="{D42AC3BC-F6BB-4774-B613-BE4E56F8A674}" destId="{87822375-EB28-4F4E-9E53-7180B649B5DF}" srcOrd="0" destOrd="0" presId="urn:microsoft.com/office/officeart/2005/8/layout/bProcess3"/>
    <dgm:cxn modelId="{C1A5BCF9-6E72-41B6-BFE6-1259A28D64A9}" type="presOf" srcId="{727F26DA-FD74-4AF9-8B38-8D634DE538FB}" destId="{C1A4E8D8-F9B9-44A4-8F73-D0EBCD8C98F0}" srcOrd="0" destOrd="0" presId="urn:microsoft.com/office/officeart/2005/8/layout/bProcess3"/>
    <dgm:cxn modelId="{C6C9D4B5-76D9-4CD2-B0E9-74F9EDB98158}" type="presOf" srcId="{52F7C03C-3B88-4884-BB53-94E9C68EB80C}" destId="{A494B45F-3B95-44A9-9B3D-1C6D2BE6B3EA}" srcOrd="0" destOrd="0" presId="urn:microsoft.com/office/officeart/2005/8/layout/bProcess3"/>
    <dgm:cxn modelId="{ADDBDECE-DB38-4750-BA1D-B43F1198C818}" srcId="{A096AE07-7141-41FD-8EDB-157434587D5F}" destId="{60DD05F7-F5CB-4D57-BC2B-9992EB0B6960}" srcOrd="2" destOrd="0" parTransId="{0A5FA9BB-4A78-49CB-8F52-898474403C57}" sibTransId="{467A603C-9AC8-4533-8F26-BE2570B4B582}"/>
    <dgm:cxn modelId="{EBB806FB-193E-49FC-B193-A7B949CA50DB}" type="presOf" srcId="{82AEDE32-4364-4132-AA51-0979F3C90A77}" destId="{B3C4142D-83BD-48B5-81EB-7D6C35859257}" srcOrd="0" destOrd="0" presId="urn:microsoft.com/office/officeart/2005/8/layout/bProcess3"/>
    <dgm:cxn modelId="{3E246DC6-498B-4DE2-A343-89188758DC68}" type="presOf" srcId="{68C3A844-53E2-4860-AF30-2F67D036D4F2}" destId="{790F919E-A18C-4663-B5D8-2A40838A944F}" srcOrd="0" destOrd="0" presId="urn:microsoft.com/office/officeart/2005/8/layout/bProcess3"/>
    <dgm:cxn modelId="{53D67E1B-A0CD-4D27-B8B1-629624F7404E}" type="presOf" srcId="{5FC43DED-6034-4F77-92E0-3B05FA9D251C}" destId="{20E1EE1C-1B63-4AB2-A88A-0A10A203444A}" srcOrd="0" destOrd="0" presId="urn:microsoft.com/office/officeart/2005/8/layout/bProcess3"/>
    <dgm:cxn modelId="{2A6359B1-9790-44B5-A4FF-D5CC5D509146}" srcId="{A096AE07-7141-41FD-8EDB-157434587D5F}" destId="{5FC43DED-6034-4F77-92E0-3B05FA9D251C}" srcOrd="0" destOrd="0" parTransId="{4BCC3415-F58F-4846-A416-27D8BFD44695}" sibTransId="{CC5DE701-432A-452E-ABCE-FFE66D66837B}"/>
    <dgm:cxn modelId="{59966E4B-C0E4-452B-B501-9CDFE6F95CB6}" type="presOf" srcId="{EBDDD721-EC5E-4F00-8CF3-807885C82C9A}" destId="{2BEB7B08-89EE-4DB5-8406-87ECD60CA015}" srcOrd="1" destOrd="0" presId="urn:microsoft.com/office/officeart/2005/8/layout/bProcess3"/>
    <dgm:cxn modelId="{CF415F27-4BB8-461A-9AD2-8992B29DB70C}" type="presOf" srcId="{467A603C-9AC8-4533-8F26-BE2570B4B582}" destId="{3803416F-0DA5-477E-BD0F-50DD3972B6EB}" srcOrd="0" destOrd="0" presId="urn:microsoft.com/office/officeart/2005/8/layout/bProcess3"/>
    <dgm:cxn modelId="{8EBB7FC4-5C3E-4413-ABF6-EE8B9180D8D1}" srcId="{A096AE07-7141-41FD-8EDB-157434587D5F}" destId="{727F26DA-FD74-4AF9-8B38-8D634DE538FB}" srcOrd="3" destOrd="0" parTransId="{79F80C81-C0B8-4F8E-86D7-1D87E29992CE}" sibTransId="{EF7C8854-71C4-4C92-9FA5-3C374E0151A0}"/>
    <dgm:cxn modelId="{563E9137-C2BB-4783-A4EA-5F9BF9264165}" type="presOf" srcId="{CDA4F6A7-46FD-4FB6-A6B8-15FB7D9185DB}" destId="{0DA9CF79-8991-4864-BD94-91D4C51C4046}" srcOrd="0" destOrd="0" presId="urn:microsoft.com/office/officeart/2005/8/layout/bProcess3"/>
    <dgm:cxn modelId="{D714C85B-4589-4E94-AD25-81DD44E34B74}" srcId="{A096AE07-7141-41FD-8EDB-157434587D5F}" destId="{82AEDE32-4364-4132-AA51-0979F3C90A77}" srcOrd="1" destOrd="0" parTransId="{CA1B33A5-3C0F-46F2-8A55-A47727BA9440}" sibTransId="{D42AC3BC-F6BB-4774-B613-BE4E56F8A674}"/>
    <dgm:cxn modelId="{677CF1F0-8D79-4B77-8914-37718D5798BC}" type="presOf" srcId="{EBDDD721-EC5E-4F00-8CF3-807885C82C9A}" destId="{A4D47F55-36FF-4428-8425-EACDFA964978}" srcOrd="0" destOrd="0" presId="urn:microsoft.com/office/officeart/2005/8/layout/bProcess3"/>
    <dgm:cxn modelId="{3408FCF4-3780-48F0-9BAA-C614FAD4E9DF}" type="presOf" srcId="{D42AC3BC-F6BB-4774-B613-BE4E56F8A674}" destId="{9A429525-6359-4A28-B814-6546EBA0FFC7}" srcOrd="1" destOrd="0" presId="urn:microsoft.com/office/officeart/2005/8/layout/bProcess3"/>
    <dgm:cxn modelId="{69E6D7F5-EA7A-4978-A0B6-166B05FE3A14}" srcId="{A096AE07-7141-41FD-8EDB-157434587D5F}" destId="{5AC2F400-9CAB-4A9F-BAE2-D0B29C6758DE}" srcOrd="5" destOrd="0" parTransId="{7F44222A-52B6-4FF4-9D42-33F401473AF0}" sibTransId="{CDA4F6A7-46FD-4FB6-A6B8-15FB7D9185DB}"/>
    <dgm:cxn modelId="{53569CD3-3D55-4222-B581-EAE167943640}" srcId="{A096AE07-7141-41FD-8EDB-157434587D5F}" destId="{52F7C03C-3B88-4884-BB53-94E9C68EB80C}" srcOrd="6" destOrd="0" parTransId="{FBF36037-A764-4DB8-90E7-AA7EE19F5899}" sibTransId="{4BAB656B-9B66-4290-93C9-443686C7F0EB}"/>
    <dgm:cxn modelId="{6D897139-8FB8-4056-A86A-23F25726CE55}" type="presOf" srcId="{467A603C-9AC8-4533-8F26-BE2570B4B582}" destId="{B6A0116C-7841-4D44-8912-83555032A32D}" srcOrd="1" destOrd="0" presId="urn:microsoft.com/office/officeart/2005/8/layout/bProcess3"/>
    <dgm:cxn modelId="{5A74F994-3C36-4EFA-A9F7-C39F84A1331D}" srcId="{A096AE07-7141-41FD-8EDB-157434587D5F}" destId="{68C3A844-53E2-4860-AF30-2F67D036D4F2}" srcOrd="4" destOrd="0" parTransId="{BFFF069F-AEEA-4712-9403-060331DD611F}" sibTransId="{EBDDD721-EC5E-4F00-8CF3-807885C82C9A}"/>
    <dgm:cxn modelId="{8D372B62-5583-4DC0-9683-D2CDACFD2CCC}" type="presOf" srcId="{60DD05F7-F5CB-4D57-BC2B-9992EB0B6960}" destId="{70546479-C1B3-425C-A103-11B1704C82BC}" srcOrd="0" destOrd="0" presId="urn:microsoft.com/office/officeart/2005/8/layout/bProcess3"/>
    <dgm:cxn modelId="{CE55D9DE-6CD0-4F63-B5EE-AC8B6D3E5DB4}" type="presOf" srcId="{CC5DE701-432A-452E-ABCE-FFE66D66837B}" destId="{C4FD30F1-A831-4E2A-947B-EE470E778122}" srcOrd="1" destOrd="0" presId="urn:microsoft.com/office/officeart/2005/8/layout/bProcess3"/>
    <dgm:cxn modelId="{E79630D1-5318-4460-82E7-071C4E328EC6}" type="presOf" srcId="{EF7C8854-71C4-4C92-9FA5-3C374E0151A0}" destId="{CEBF7BDD-6B0C-4BCB-AD64-A4CB3542F1FA}" srcOrd="0" destOrd="0" presId="urn:microsoft.com/office/officeart/2005/8/layout/bProcess3"/>
    <dgm:cxn modelId="{F1B6CCE2-0194-40B8-BECB-201A174302B6}" type="presOf" srcId="{CDA4F6A7-46FD-4FB6-A6B8-15FB7D9185DB}" destId="{AAE770FC-4FE5-4DBB-AE89-F64DC0EBE06F}" srcOrd="1" destOrd="0" presId="urn:microsoft.com/office/officeart/2005/8/layout/bProcess3"/>
    <dgm:cxn modelId="{F5F7C072-76DF-404E-A8A1-73631C8A7F63}" type="presOf" srcId="{5AC2F400-9CAB-4A9F-BAE2-D0B29C6758DE}" destId="{870B8FBE-7E5B-4BD0-AA4B-10048038D9F5}" srcOrd="0" destOrd="0" presId="urn:microsoft.com/office/officeart/2005/8/layout/bProcess3"/>
    <dgm:cxn modelId="{780CB62C-900E-4181-9240-B005E6194F1D}" type="presOf" srcId="{EF7C8854-71C4-4C92-9FA5-3C374E0151A0}" destId="{13517126-9B76-47A6-99EB-69DCB3627575}" srcOrd="1" destOrd="0" presId="urn:microsoft.com/office/officeart/2005/8/layout/bProcess3"/>
    <dgm:cxn modelId="{69ECDB86-5AAA-487A-881A-0BB003B6D79A}" type="presParOf" srcId="{EB06D8A6-ABE7-4311-B5B0-A78464022065}" destId="{20E1EE1C-1B63-4AB2-A88A-0A10A203444A}" srcOrd="0" destOrd="0" presId="urn:microsoft.com/office/officeart/2005/8/layout/bProcess3"/>
    <dgm:cxn modelId="{FB69A671-5DFD-4BD1-8274-1855E58F94F8}" type="presParOf" srcId="{EB06D8A6-ABE7-4311-B5B0-A78464022065}" destId="{D922B52B-41A0-4988-9179-6F1E0266CE02}" srcOrd="1" destOrd="0" presId="urn:microsoft.com/office/officeart/2005/8/layout/bProcess3"/>
    <dgm:cxn modelId="{1DC111A8-22DD-4DF6-98EC-6EB711AB807A}" type="presParOf" srcId="{D922B52B-41A0-4988-9179-6F1E0266CE02}" destId="{C4FD30F1-A831-4E2A-947B-EE470E778122}" srcOrd="0" destOrd="0" presId="urn:microsoft.com/office/officeart/2005/8/layout/bProcess3"/>
    <dgm:cxn modelId="{8CDFC652-BCBC-4608-882D-5BED180C5C28}" type="presParOf" srcId="{EB06D8A6-ABE7-4311-B5B0-A78464022065}" destId="{B3C4142D-83BD-48B5-81EB-7D6C35859257}" srcOrd="2" destOrd="0" presId="urn:microsoft.com/office/officeart/2005/8/layout/bProcess3"/>
    <dgm:cxn modelId="{AC26E537-AE66-4B62-ACF8-C6C4D1E324C5}" type="presParOf" srcId="{EB06D8A6-ABE7-4311-B5B0-A78464022065}" destId="{87822375-EB28-4F4E-9E53-7180B649B5DF}" srcOrd="3" destOrd="0" presId="urn:microsoft.com/office/officeart/2005/8/layout/bProcess3"/>
    <dgm:cxn modelId="{A90F3A85-F4D7-4E49-9787-5C95F95BDC7B}" type="presParOf" srcId="{87822375-EB28-4F4E-9E53-7180B649B5DF}" destId="{9A429525-6359-4A28-B814-6546EBA0FFC7}" srcOrd="0" destOrd="0" presId="urn:microsoft.com/office/officeart/2005/8/layout/bProcess3"/>
    <dgm:cxn modelId="{D303836B-0EFA-4E5B-8DC5-12883F7583D5}" type="presParOf" srcId="{EB06D8A6-ABE7-4311-B5B0-A78464022065}" destId="{70546479-C1B3-425C-A103-11B1704C82BC}" srcOrd="4" destOrd="0" presId="urn:microsoft.com/office/officeart/2005/8/layout/bProcess3"/>
    <dgm:cxn modelId="{39E2F622-5AB4-4CDD-B5BF-8E7405570C76}" type="presParOf" srcId="{EB06D8A6-ABE7-4311-B5B0-A78464022065}" destId="{3803416F-0DA5-477E-BD0F-50DD3972B6EB}" srcOrd="5" destOrd="0" presId="urn:microsoft.com/office/officeart/2005/8/layout/bProcess3"/>
    <dgm:cxn modelId="{77D24E76-DC4F-4FDF-B9B0-78A924C22804}" type="presParOf" srcId="{3803416F-0DA5-477E-BD0F-50DD3972B6EB}" destId="{B6A0116C-7841-4D44-8912-83555032A32D}" srcOrd="0" destOrd="0" presId="urn:microsoft.com/office/officeart/2005/8/layout/bProcess3"/>
    <dgm:cxn modelId="{06347BDB-B9DC-4CAD-81BF-3634920F7938}" type="presParOf" srcId="{EB06D8A6-ABE7-4311-B5B0-A78464022065}" destId="{C1A4E8D8-F9B9-44A4-8F73-D0EBCD8C98F0}" srcOrd="6" destOrd="0" presId="urn:microsoft.com/office/officeart/2005/8/layout/bProcess3"/>
    <dgm:cxn modelId="{39417C79-3650-487E-8F2A-76A6E8B5B78A}" type="presParOf" srcId="{EB06D8A6-ABE7-4311-B5B0-A78464022065}" destId="{CEBF7BDD-6B0C-4BCB-AD64-A4CB3542F1FA}" srcOrd="7" destOrd="0" presId="urn:microsoft.com/office/officeart/2005/8/layout/bProcess3"/>
    <dgm:cxn modelId="{E737EB99-E781-4C79-A428-C7C5B6ED9CDD}" type="presParOf" srcId="{CEBF7BDD-6B0C-4BCB-AD64-A4CB3542F1FA}" destId="{13517126-9B76-47A6-99EB-69DCB3627575}" srcOrd="0" destOrd="0" presId="urn:microsoft.com/office/officeart/2005/8/layout/bProcess3"/>
    <dgm:cxn modelId="{3971CCC5-237C-4962-ADCB-026B5F6D4EF1}" type="presParOf" srcId="{EB06D8A6-ABE7-4311-B5B0-A78464022065}" destId="{790F919E-A18C-4663-B5D8-2A40838A944F}" srcOrd="8" destOrd="0" presId="urn:microsoft.com/office/officeart/2005/8/layout/bProcess3"/>
    <dgm:cxn modelId="{22B1C7FC-6409-4F72-91E0-BAFB56560617}" type="presParOf" srcId="{EB06D8A6-ABE7-4311-B5B0-A78464022065}" destId="{A4D47F55-36FF-4428-8425-EACDFA964978}" srcOrd="9" destOrd="0" presId="urn:microsoft.com/office/officeart/2005/8/layout/bProcess3"/>
    <dgm:cxn modelId="{36B515AB-4ECA-48F1-AE94-1C750E940C50}" type="presParOf" srcId="{A4D47F55-36FF-4428-8425-EACDFA964978}" destId="{2BEB7B08-89EE-4DB5-8406-87ECD60CA015}" srcOrd="0" destOrd="0" presId="urn:microsoft.com/office/officeart/2005/8/layout/bProcess3"/>
    <dgm:cxn modelId="{579F4853-0899-4ECF-B7B6-2DA4F87616F0}" type="presParOf" srcId="{EB06D8A6-ABE7-4311-B5B0-A78464022065}" destId="{870B8FBE-7E5B-4BD0-AA4B-10048038D9F5}" srcOrd="10" destOrd="0" presId="urn:microsoft.com/office/officeart/2005/8/layout/bProcess3"/>
    <dgm:cxn modelId="{665F8EC4-4291-46CA-A27A-6BDAC8E2F322}" type="presParOf" srcId="{EB06D8A6-ABE7-4311-B5B0-A78464022065}" destId="{0DA9CF79-8991-4864-BD94-91D4C51C4046}" srcOrd="11" destOrd="0" presId="urn:microsoft.com/office/officeart/2005/8/layout/bProcess3"/>
    <dgm:cxn modelId="{34779CCF-EF28-466D-8260-E585AFEF0104}" type="presParOf" srcId="{0DA9CF79-8991-4864-BD94-91D4C51C4046}" destId="{AAE770FC-4FE5-4DBB-AE89-F64DC0EBE06F}" srcOrd="0" destOrd="0" presId="urn:microsoft.com/office/officeart/2005/8/layout/bProcess3"/>
    <dgm:cxn modelId="{4FE2C7C9-DF37-47E1-B063-972E75D712C6}" type="presParOf" srcId="{EB06D8A6-ABE7-4311-B5B0-A78464022065}" destId="{A494B45F-3B95-44A9-9B3D-1C6D2BE6B3EA}" srcOrd="12" destOrd="0" presId="urn:microsoft.com/office/officeart/2005/8/layout/bProcess3"/>
  </dgm:cxnLst>
  <dgm:bg/>
  <dgm:whole/>
</dgm:dataModel>
</file>

<file path=ppt/diagrams/data4.xml><?xml version="1.0" encoding="utf-8"?>
<dgm:dataModel xmlns:dgm="http://schemas.openxmlformats.org/drawingml/2006/diagram" xmlns:a="http://schemas.openxmlformats.org/drawingml/2006/main">
  <dgm:ptLst>
    <dgm:pt modelId="{4ACD7E8B-36D0-4C14-821F-FAA94C8E5A6D}" type="doc">
      <dgm:prSet loTypeId="urn:microsoft.com/office/officeart/2005/8/layout/hierarchy2" loCatId="hierarchy" qsTypeId="urn:microsoft.com/office/officeart/2005/8/quickstyle/simple3" qsCatId="simple" csTypeId="urn:microsoft.com/office/officeart/2005/8/colors/accent0_1" csCatId="mainScheme" phldr="1"/>
      <dgm:spPr/>
      <dgm:t>
        <a:bodyPr/>
        <a:lstStyle/>
        <a:p>
          <a:endParaRPr lang="en-US"/>
        </a:p>
      </dgm:t>
    </dgm:pt>
    <dgm:pt modelId="{9E11DE6D-E854-48C6-89F8-A86FCFCB22C9}">
      <dgm:prSet phldrT="[テキスト]" custT="1"/>
      <dgm:spPr/>
      <dgm:t>
        <a:bodyPr/>
        <a:lstStyle/>
        <a:p>
          <a:pPr algn="l"/>
          <a:r>
            <a:rPr lang="ja-JP" altLang="en-US" sz="1200" dirty="0" smtClean="0"/>
            <a:t>品目コード：</a:t>
          </a:r>
          <a:r>
            <a:rPr lang="en-US" altLang="ja-JP" sz="1200" dirty="0" smtClean="0"/>
            <a:t>10-2156016</a:t>
          </a:r>
        </a:p>
        <a:p>
          <a:pPr algn="l"/>
          <a:r>
            <a:rPr lang="ja-JP" altLang="en-US" sz="1200" dirty="0" smtClean="0"/>
            <a:t>品目名称：タイヤ</a:t>
          </a:r>
          <a:r>
            <a:rPr lang="en-US" altLang="ja-JP" sz="1200" dirty="0" smtClean="0"/>
            <a:t>,215/60R16,95H</a:t>
          </a:r>
          <a:endParaRPr lang="en-US" sz="1200" dirty="0" smtClean="0"/>
        </a:p>
      </dgm:t>
    </dgm:pt>
    <dgm:pt modelId="{FFF2E8D4-5F1F-4003-B537-5BD5D848E617}" type="parTrans" cxnId="{E8EC8D8E-42EE-419D-8A93-CE0A7FF80CBA}">
      <dgm:prSet/>
      <dgm:spPr/>
      <dgm:t>
        <a:bodyPr/>
        <a:lstStyle/>
        <a:p>
          <a:endParaRPr lang="en-US"/>
        </a:p>
      </dgm:t>
    </dgm:pt>
    <dgm:pt modelId="{F5D1E8F7-BAA1-4886-A9F4-2B4FC8890B46}" type="sibTrans" cxnId="{E8EC8D8E-42EE-419D-8A93-CE0A7FF80CBA}">
      <dgm:prSet/>
      <dgm:spPr/>
      <dgm:t>
        <a:bodyPr/>
        <a:lstStyle/>
        <a:p>
          <a:endParaRPr lang="en-US"/>
        </a:p>
      </dgm:t>
    </dgm:pt>
    <dgm:pt modelId="{0645DD02-F612-41FE-B46C-5C9188FF3880}">
      <dgm:prSet phldrT="[テキスト]" custT="1"/>
      <dgm:spPr/>
      <dgm:t>
        <a:bodyPr/>
        <a:lstStyle/>
        <a:p>
          <a:pPr algn="l"/>
          <a:r>
            <a:rPr lang="ja-JP" altLang="en-US" sz="1200" dirty="0" smtClean="0"/>
            <a:t>メーカ：石橋ゴム</a:t>
          </a:r>
          <a:endParaRPr lang="en-US" altLang="ja-JP" sz="1200" dirty="0" smtClean="0"/>
        </a:p>
        <a:p>
          <a:pPr algn="l"/>
          <a:r>
            <a:rPr lang="ja-JP" altLang="en-US" sz="1200" dirty="0" smtClean="0"/>
            <a:t>品目コード：</a:t>
          </a:r>
          <a:r>
            <a:rPr lang="en-US" altLang="ja-JP" sz="1200" dirty="0" smtClean="0"/>
            <a:t>PSR-05253</a:t>
          </a:r>
        </a:p>
        <a:p>
          <a:pPr algn="l"/>
          <a:r>
            <a:rPr lang="ja-JP" altLang="en-US" sz="1200" dirty="0" smtClean="0"/>
            <a:t>品目名称：</a:t>
          </a:r>
          <a:r>
            <a:rPr lang="en-US" altLang="ja-JP" sz="1200" dirty="0" smtClean="0"/>
            <a:t>P500 215/60R 16</a:t>
          </a:r>
          <a:endParaRPr lang="en-US" sz="1200" dirty="0"/>
        </a:p>
      </dgm:t>
    </dgm:pt>
    <dgm:pt modelId="{A667D01F-FDAA-493C-A4D3-969510E47F7F}" type="parTrans" cxnId="{AE473924-6514-48BB-92A2-3581A50746E3}">
      <dgm:prSet/>
      <dgm:spPr/>
      <dgm:t>
        <a:bodyPr/>
        <a:lstStyle/>
        <a:p>
          <a:endParaRPr lang="en-US"/>
        </a:p>
      </dgm:t>
    </dgm:pt>
    <dgm:pt modelId="{DDF58140-47B0-4CFC-92BE-7BE56DFAC4F4}" type="sibTrans" cxnId="{AE473924-6514-48BB-92A2-3581A50746E3}">
      <dgm:prSet/>
      <dgm:spPr/>
      <dgm:t>
        <a:bodyPr/>
        <a:lstStyle/>
        <a:p>
          <a:endParaRPr lang="en-US"/>
        </a:p>
      </dgm:t>
    </dgm:pt>
    <dgm:pt modelId="{7D53C419-E974-4671-A4D8-6A3DA78AF86F}">
      <dgm:prSet phldrT="[テキスト]" custT="1"/>
      <dgm:spPr/>
      <dgm:t>
        <a:bodyPr/>
        <a:lstStyle/>
        <a:p>
          <a:pPr algn="l"/>
          <a:r>
            <a:rPr lang="ja-JP" altLang="en-US" sz="1200" dirty="0" smtClean="0"/>
            <a:t>メーカ：神奈川タイヤ</a:t>
          </a:r>
          <a:endParaRPr lang="en-US" altLang="ja-JP" sz="1200" dirty="0" smtClean="0"/>
        </a:p>
        <a:p>
          <a:pPr algn="l"/>
          <a:r>
            <a:rPr lang="ja-JP" altLang="en-US" sz="1200" dirty="0" smtClean="0"/>
            <a:t>品目コード：</a:t>
          </a:r>
          <a:r>
            <a:rPr lang="en-US" altLang="ja-JP" sz="1200" dirty="0" smtClean="0"/>
            <a:t>KT-215-60R16-95</a:t>
          </a:r>
        </a:p>
        <a:p>
          <a:pPr algn="l"/>
          <a:r>
            <a:rPr lang="ja-JP" altLang="en-US" sz="1200" dirty="0" smtClean="0"/>
            <a:t>品目名称：</a:t>
          </a:r>
          <a:r>
            <a:rPr lang="en-US" altLang="ja-JP" sz="1200" dirty="0" smtClean="0"/>
            <a:t>215/6016 65H </a:t>
          </a:r>
          <a:r>
            <a:rPr lang="ja-JP" altLang="en-US" sz="1200" dirty="0" smtClean="0"/>
            <a:t>ルブラン</a:t>
          </a:r>
          <a:endParaRPr lang="en-US" sz="1200" dirty="0"/>
        </a:p>
      </dgm:t>
    </dgm:pt>
    <dgm:pt modelId="{704889DD-1A40-4ADE-B758-BB451A5C2EE9}" type="parTrans" cxnId="{A78A07C0-9162-4D73-B007-EE297F398B91}">
      <dgm:prSet/>
      <dgm:spPr/>
      <dgm:t>
        <a:bodyPr/>
        <a:lstStyle/>
        <a:p>
          <a:endParaRPr lang="en-US"/>
        </a:p>
      </dgm:t>
    </dgm:pt>
    <dgm:pt modelId="{654B26C6-6B46-4487-ADB7-A0B9922F0076}" type="sibTrans" cxnId="{A78A07C0-9162-4D73-B007-EE297F398B91}">
      <dgm:prSet/>
      <dgm:spPr/>
      <dgm:t>
        <a:bodyPr/>
        <a:lstStyle/>
        <a:p>
          <a:endParaRPr lang="en-US"/>
        </a:p>
      </dgm:t>
    </dgm:pt>
    <dgm:pt modelId="{10B47112-0753-48E2-A18C-ADFFE695CFAB}" type="pres">
      <dgm:prSet presAssocID="{4ACD7E8B-36D0-4C14-821F-FAA94C8E5A6D}" presName="diagram" presStyleCnt="0">
        <dgm:presLayoutVars>
          <dgm:chPref val="1"/>
          <dgm:dir/>
          <dgm:animOne val="branch"/>
          <dgm:animLvl val="lvl"/>
          <dgm:resizeHandles val="exact"/>
        </dgm:presLayoutVars>
      </dgm:prSet>
      <dgm:spPr/>
      <dgm:t>
        <a:bodyPr/>
        <a:lstStyle/>
        <a:p>
          <a:endParaRPr lang="en-US"/>
        </a:p>
      </dgm:t>
    </dgm:pt>
    <dgm:pt modelId="{DE3E43D4-59CD-4ED7-AEE5-7B4076523989}" type="pres">
      <dgm:prSet presAssocID="{9E11DE6D-E854-48C6-89F8-A86FCFCB22C9}" presName="root1" presStyleCnt="0"/>
      <dgm:spPr/>
    </dgm:pt>
    <dgm:pt modelId="{DF200D14-DA23-496D-85A8-D1BBCFB767C8}" type="pres">
      <dgm:prSet presAssocID="{9E11DE6D-E854-48C6-89F8-A86FCFCB22C9}" presName="LevelOneTextNode" presStyleLbl="node0" presStyleIdx="0" presStyleCnt="1">
        <dgm:presLayoutVars>
          <dgm:chPref val="3"/>
        </dgm:presLayoutVars>
      </dgm:prSet>
      <dgm:spPr/>
      <dgm:t>
        <a:bodyPr/>
        <a:lstStyle/>
        <a:p>
          <a:endParaRPr lang="en-US"/>
        </a:p>
      </dgm:t>
    </dgm:pt>
    <dgm:pt modelId="{4D8F3DC0-EAE0-4ED5-8604-148F5C3085BE}" type="pres">
      <dgm:prSet presAssocID="{9E11DE6D-E854-48C6-89F8-A86FCFCB22C9}" presName="level2hierChild" presStyleCnt="0"/>
      <dgm:spPr/>
    </dgm:pt>
    <dgm:pt modelId="{7A54A96C-8F57-4929-8A91-6E8060CF3984}" type="pres">
      <dgm:prSet presAssocID="{A667D01F-FDAA-493C-A4D3-969510E47F7F}" presName="conn2-1" presStyleLbl="parChTrans1D2" presStyleIdx="0" presStyleCnt="2"/>
      <dgm:spPr/>
      <dgm:t>
        <a:bodyPr/>
        <a:lstStyle/>
        <a:p>
          <a:endParaRPr lang="en-US"/>
        </a:p>
      </dgm:t>
    </dgm:pt>
    <dgm:pt modelId="{9C99C99F-C823-44BC-9CC5-AC808F1E2E1D}" type="pres">
      <dgm:prSet presAssocID="{A667D01F-FDAA-493C-A4D3-969510E47F7F}" presName="connTx" presStyleLbl="parChTrans1D2" presStyleIdx="0" presStyleCnt="2"/>
      <dgm:spPr/>
      <dgm:t>
        <a:bodyPr/>
        <a:lstStyle/>
        <a:p>
          <a:endParaRPr lang="en-US"/>
        </a:p>
      </dgm:t>
    </dgm:pt>
    <dgm:pt modelId="{DD9E2E7A-CAE2-49F8-B8F4-F9C87932E157}" type="pres">
      <dgm:prSet presAssocID="{0645DD02-F612-41FE-B46C-5C9188FF3880}" presName="root2" presStyleCnt="0"/>
      <dgm:spPr/>
    </dgm:pt>
    <dgm:pt modelId="{0B9136FA-0B05-40BA-A0A5-32008C330A76}" type="pres">
      <dgm:prSet presAssocID="{0645DD02-F612-41FE-B46C-5C9188FF3880}" presName="LevelTwoTextNode" presStyleLbl="node2" presStyleIdx="0" presStyleCnt="2">
        <dgm:presLayoutVars>
          <dgm:chPref val="3"/>
        </dgm:presLayoutVars>
      </dgm:prSet>
      <dgm:spPr/>
      <dgm:t>
        <a:bodyPr/>
        <a:lstStyle/>
        <a:p>
          <a:endParaRPr lang="en-US"/>
        </a:p>
      </dgm:t>
    </dgm:pt>
    <dgm:pt modelId="{C2A7C8A4-5E31-4F26-B752-D68E69B1AD56}" type="pres">
      <dgm:prSet presAssocID="{0645DD02-F612-41FE-B46C-5C9188FF3880}" presName="level3hierChild" presStyleCnt="0"/>
      <dgm:spPr/>
    </dgm:pt>
    <dgm:pt modelId="{1345726B-BA7B-4E57-BED0-9C631C83CB90}" type="pres">
      <dgm:prSet presAssocID="{704889DD-1A40-4ADE-B758-BB451A5C2EE9}" presName="conn2-1" presStyleLbl="parChTrans1D2" presStyleIdx="1" presStyleCnt="2"/>
      <dgm:spPr/>
      <dgm:t>
        <a:bodyPr/>
        <a:lstStyle/>
        <a:p>
          <a:endParaRPr lang="en-US"/>
        </a:p>
      </dgm:t>
    </dgm:pt>
    <dgm:pt modelId="{37479076-6A6F-4AF8-B60B-0397F0ADABB3}" type="pres">
      <dgm:prSet presAssocID="{704889DD-1A40-4ADE-B758-BB451A5C2EE9}" presName="connTx" presStyleLbl="parChTrans1D2" presStyleIdx="1" presStyleCnt="2"/>
      <dgm:spPr/>
      <dgm:t>
        <a:bodyPr/>
        <a:lstStyle/>
        <a:p>
          <a:endParaRPr lang="en-US"/>
        </a:p>
      </dgm:t>
    </dgm:pt>
    <dgm:pt modelId="{A5EE9075-CBA7-4D25-9785-1C27AA9FFF09}" type="pres">
      <dgm:prSet presAssocID="{7D53C419-E974-4671-A4D8-6A3DA78AF86F}" presName="root2" presStyleCnt="0"/>
      <dgm:spPr/>
    </dgm:pt>
    <dgm:pt modelId="{3B8CFC33-6DA6-42DF-A569-07722FE75CEC}" type="pres">
      <dgm:prSet presAssocID="{7D53C419-E974-4671-A4D8-6A3DA78AF86F}" presName="LevelTwoTextNode" presStyleLbl="node2" presStyleIdx="1" presStyleCnt="2">
        <dgm:presLayoutVars>
          <dgm:chPref val="3"/>
        </dgm:presLayoutVars>
      </dgm:prSet>
      <dgm:spPr/>
      <dgm:t>
        <a:bodyPr/>
        <a:lstStyle/>
        <a:p>
          <a:endParaRPr lang="en-US"/>
        </a:p>
      </dgm:t>
    </dgm:pt>
    <dgm:pt modelId="{C8BE648E-1212-4347-83C7-E5022B24B60C}" type="pres">
      <dgm:prSet presAssocID="{7D53C419-E974-4671-A4D8-6A3DA78AF86F}" presName="level3hierChild" presStyleCnt="0"/>
      <dgm:spPr/>
    </dgm:pt>
  </dgm:ptLst>
  <dgm:cxnLst>
    <dgm:cxn modelId="{59B64747-3355-46C2-BCD3-2E58B7AE1820}" type="presOf" srcId="{0645DD02-F612-41FE-B46C-5C9188FF3880}" destId="{0B9136FA-0B05-40BA-A0A5-32008C330A76}" srcOrd="0" destOrd="0" presId="urn:microsoft.com/office/officeart/2005/8/layout/hierarchy2"/>
    <dgm:cxn modelId="{AE473924-6514-48BB-92A2-3581A50746E3}" srcId="{9E11DE6D-E854-48C6-89F8-A86FCFCB22C9}" destId="{0645DD02-F612-41FE-B46C-5C9188FF3880}" srcOrd="0" destOrd="0" parTransId="{A667D01F-FDAA-493C-A4D3-969510E47F7F}" sibTransId="{DDF58140-47B0-4CFC-92BE-7BE56DFAC4F4}"/>
    <dgm:cxn modelId="{67FD1707-D9F6-4D0E-BD70-34104E9FDD26}" type="presOf" srcId="{704889DD-1A40-4ADE-B758-BB451A5C2EE9}" destId="{37479076-6A6F-4AF8-B60B-0397F0ADABB3}" srcOrd="1" destOrd="0" presId="urn:microsoft.com/office/officeart/2005/8/layout/hierarchy2"/>
    <dgm:cxn modelId="{E8EC8D8E-42EE-419D-8A93-CE0A7FF80CBA}" srcId="{4ACD7E8B-36D0-4C14-821F-FAA94C8E5A6D}" destId="{9E11DE6D-E854-48C6-89F8-A86FCFCB22C9}" srcOrd="0" destOrd="0" parTransId="{FFF2E8D4-5F1F-4003-B537-5BD5D848E617}" sibTransId="{F5D1E8F7-BAA1-4886-A9F4-2B4FC8890B46}"/>
    <dgm:cxn modelId="{A78A07C0-9162-4D73-B007-EE297F398B91}" srcId="{9E11DE6D-E854-48C6-89F8-A86FCFCB22C9}" destId="{7D53C419-E974-4671-A4D8-6A3DA78AF86F}" srcOrd="1" destOrd="0" parTransId="{704889DD-1A40-4ADE-B758-BB451A5C2EE9}" sibTransId="{654B26C6-6B46-4487-ADB7-A0B9922F0076}"/>
    <dgm:cxn modelId="{7850DD08-B474-46DA-9456-61222D238F74}" type="presOf" srcId="{704889DD-1A40-4ADE-B758-BB451A5C2EE9}" destId="{1345726B-BA7B-4E57-BED0-9C631C83CB90}" srcOrd="0" destOrd="0" presId="urn:microsoft.com/office/officeart/2005/8/layout/hierarchy2"/>
    <dgm:cxn modelId="{E3FAAE1F-4A00-4FA5-AEEE-418D7DBB5402}" type="presOf" srcId="{9E11DE6D-E854-48C6-89F8-A86FCFCB22C9}" destId="{DF200D14-DA23-496D-85A8-D1BBCFB767C8}" srcOrd="0" destOrd="0" presId="urn:microsoft.com/office/officeart/2005/8/layout/hierarchy2"/>
    <dgm:cxn modelId="{65173578-8F3A-4AA7-8646-79DDD72B313F}" type="presOf" srcId="{A667D01F-FDAA-493C-A4D3-969510E47F7F}" destId="{9C99C99F-C823-44BC-9CC5-AC808F1E2E1D}" srcOrd="1" destOrd="0" presId="urn:microsoft.com/office/officeart/2005/8/layout/hierarchy2"/>
    <dgm:cxn modelId="{8A816BBF-9926-4924-AF81-2646C2DBF3C1}" type="presOf" srcId="{7D53C419-E974-4671-A4D8-6A3DA78AF86F}" destId="{3B8CFC33-6DA6-42DF-A569-07722FE75CEC}" srcOrd="0" destOrd="0" presId="urn:microsoft.com/office/officeart/2005/8/layout/hierarchy2"/>
    <dgm:cxn modelId="{2BD9AB8F-8455-4767-90BF-AFD8BB926FFC}" type="presOf" srcId="{A667D01F-FDAA-493C-A4D3-969510E47F7F}" destId="{7A54A96C-8F57-4929-8A91-6E8060CF3984}" srcOrd="0" destOrd="0" presId="urn:microsoft.com/office/officeart/2005/8/layout/hierarchy2"/>
    <dgm:cxn modelId="{D8751725-9471-4A4E-85EC-7D875262BE86}" type="presOf" srcId="{4ACD7E8B-36D0-4C14-821F-FAA94C8E5A6D}" destId="{10B47112-0753-48E2-A18C-ADFFE695CFAB}" srcOrd="0" destOrd="0" presId="urn:microsoft.com/office/officeart/2005/8/layout/hierarchy2"/>
    <dgm:cxn modelId="{3E203EEF-D5E7-4F59-9003-27288883E303}" type="presParOf" srcId="{10B47112-0753-48E2-A18C-ADFFE695CFAB}" destId="{DE3E43D4-59CD-4ED7-AEE5-7B4076523989}" srcOrd="0" destOrd="0" presId="urn:microsoft.com/office/officeart/2005/8/layout/hierarchy2"/>
    <dgm:cxn modelId="{11B5E367-0374-4BE8-AD36-1F443CC75B6C}" type="presParOf" srcId="{DE3E43D4-59CD-4ED7-AEE5-7B4076523989}" destId="{DF200D14-DA23-496D-85A8-D1BBCFB767C8}" srcOrd="0" destOrd="0" presId="urn:microsoft.com/office/officeart/2005/8/layout/hierarchy2"/>
    <dgm:cxn modelId="{E6B8DFE9-FF95-42CB-83E9-6FDDEDD3EA43}" type="presParOf" srcId="{DE3E43D4-59CD-4ED7-AEE5-7B4076523989}" destId="{4D8F3DC0-EAE0-4ED5-8604-148F5C3085BE}" srcOrd="1" destOrd="0" presId="urn:microsoft.com/office/officeart/2005/8/layout/hierarchy2"/>
    <dgm:cxn modelId="{6BBB7519-ED55-43DC-957B-392DF4D1162C}" type="presParOf" srcId="{4D8F3DC0-EAE0-4ED5-8604-148F5C3085BE}" destId="{7A54A96C-8F57-4929-8A91-6E8060CF3984}" srcOrd="0" destOrd="0" presId="urn:microsoft.com/office/officeart/2005/8/layout/hierarchy2"/>
    <dgm:cxn modelId="{91D2668D-F424-4749-B9B3-06212D9F6A3E}" type="presParOf" srcId="{7A54A96C-8F57-4929-8A91-6E8060CF3984}" destId="{9C99C99F-C823-44BC-9CC5-AC808F1E2E1D}" srcOrd="0" destOrd="0" presId="urn:microsoft.com/office/officeart/2005/8/layout/hierarchy2"/>
    <dgm:cxn modelId="{B3B21ED5-B7B7-40C3-9098-2C35090D3AE7}" type="presParOf" srcId="{4D8F3DC0-EAE0-4ED5-8604-148F5C3085BE}" destId="{DD9E2E7A-CAE2-49F8-B8F4-F9C87932E157}" srcOrd="1" destOrd="0" presId="urn:microsoft.com/office/officeart/2005/8/layout/hierarchy2"/>
    <dgm:cxn modelId="{4A3C7412-6623-48A5-8915-39C94F6E619D}" type="presParOf" srcId="{DD9E2E7A-CAE2-49F8-B8F4-F9C87932E157}" destId="{0B9136FA-0B05-40BA-A0A5-32008C330A76}" srcOrd="0" destOrd="0" presId="urn:microsoft.com/office/officeart/2005/8/layout/hierarchy2"/>
    <dgm:cxn modelId="{3B8F8189-0E86-4191-8A9D-83295F6207DF}" type="presParOf" srcId="{DD9E2E7A-CAE2-49F8-B8F4-F9C87932E157}" destId="{C2A7C8A4-5E31-4F26-B752-D68E69B1AD56}" srcOrd="1" destOrd="0" presId="urn:microsoft.com/office/officeart/2005/8/layout/hierarchy2"/>
    <dgm:cxn modelId="{0D7F1EB4-B7DC-49E3-9B68-5F27A5AE6BC2}" type="presParOf" srcId="{4D8F3DC0-EAE0-4ED5-8604-148F5C3085BE}" destId="{1345726B-BA7B-4E57-BED0-9C631C83CB90}" srcOrd="2" destOrd="0" presId="urn:microsoft.com/office/officeart/2005/8/layout/hierarchy2"/>
    <dgm:cxn modelId="{AF535D87-F542-44B9-8F9F-11B66E019A34}" type="presParOf" srcId="{1345726B-BA7B-4E57-BED0-9C631C83CB90}" destId="{37479076-6A6F-4AF8-B60B-0397F0ADABB3}" srcOrd="0" destOrd="0" presId="urn:microsoft.com/office/officeart/2005/8/layout/hierarchy2"/>
    <dgm:cxn modelId="{02DE2A31-65FE-4443-8A9D-76267A3ADAAB}" type="presParOf" srcId="{4D8F3DC0-EAE0-4ED5-8604-148F5C3085BE}" destId="{A5EE9075-CBA7-4D25-9785-1C27AA9FFF09}" srcOrd="3" destOrd="0" presId="urn:microsoft.com/office/officeart/2005/8/layout/hierarchy2"/>
    <dgm:cxn modelId="{50C90143-DA2E-463A-9F01-2001666969AE}" type="presParOf" srcId="{A5EE9075-CBA7-4D25-9785-1C27AA9FFF09}" destId="{3B8CFC33-6DA6-42DF-A569-07722FE75CEC}" srcOrd="0" destOrd="0" presId="urn:microsoft.com/office/officeart/2005/8/layout/hierarchy2"/>
    <dgm:cxn modelId="{2FCB1805-EB62-40AB-8072-84767A011AAE}" type="presParOf" srcId="{A5EE9075-CBA7-4D25-9785-1C27AA9FFF09}" destId="{C8BE648E-1212-4347-83C7-E5022B24B60C}" srcOrd="1" destOrd="0" presId="urn:microsoft.com/office/officeart/2005/8/layout/hierarchy2"/>
  </dgm:cxnLst>
  <dgm:bg/>
  <dgm:whole/>
</dgm:dataModel>
</file>

<file path=ppt/diagrams/data5.xml><?xml version="1.0" encoding="utf-8"?>
<dgm:dataModel xmlns:dgm="http://schemas.openxmlformats.org/drawingml/2006/diagram" xmlns:a="http://schemas.openxmlformats.org/drawingml/2006/main">
  <dgm:ptLst>
    <dgm:pt modelId="{EE32FEFC-0D54-4F8F-B37D-C24C82BB45A3}"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en-US"/>
        </a:p>
      </dgm:t>
    </dgm:pt>
    <dgm:pt modelId="{B12CA7E0-7805-4859-AE95-00A3BF79FDDC}">
      <dgm:prSet phldrT="[テキスト]" custT="1"/>
      <dgm:spPr/>
      <dgm:t>
        <a:bodyPr/>
        <a:lstStyle/>
        <a:p>
          <a:r>
            <a:rPr lang="ja-JP" altLang="en-US" sz="1800" dirty="0" smtClean="0"/>
            <a:t>購買オーダ</a:t>
          </a:r>
          <a:endParaRPr lang="en-US" sz="1800" dirty="0"/>
        </a:p>
      </dgm:t>
    </dgm:pt>
    <dgm:pt modelId="{F10F02CE-3CC3-4EB6-8DA5-4A759C264762}" type="parTrans" cxnId="{490642B3-C98C-4167-8FAB-4A533422F66B}">
      <dgm:prSet/>
      <dgm:spPr/>
      <dgm:t>
        <a:bodyPr/>
        <a:lstStyle/>
        <a:p>
          <a:endParaRPr lang="en-US" sz="1200"/>
        </a:p>
      </dgm:t>
    </dgm:pt>
    <dgm:pt modelId="{A95037E7-7075-4642-959C-047FBB7CDE51}" type="sibTrans" cxnId="{490642B3-C98C-4167-8FAB-4A533422F66B}">
      <dgm:prSet/>
      <dgm:spPr/>
      <dgm:t>
        <a:bodyPr/>
        <a:lstStyle/>
        <a:p>
          <a:endParaRPr lang="en-US" sz="1200"/>
        </a:p>
      </dgm:t>
    </dgm:pt>
    <dgm:pt modelId="{01E3FDA3-365E-442A-8491-3C1A0F7B6E53}">
      <dgm:prSet phldrT="[テキスト]" custT="1"/>
      <dgm:spPr/>
      <dgm:t>
        <a:bodyPr/>
        <a:lstStyle/>
        <a:p>
          <a:r>
            <a:rPr lang="ja-JP" altLang="en-US" sz="1800" dirty="0" smtClean="0"/>
            <a:t>ヘッダ</a:t>
          </a:r>
          <a:endParaRPr lang="en-US" sz="1800" dirty="0"/>
        </a:p>
      </dgm:t>
    </dgm:pt>
    <dgm:pt modelId="{560A6BD7-A743-4489-B05F-A5A194905CDB}" type="parTrans" cxnId="{9E2E9258-9093-4940-8C09-606A75F3E3AF}">
      <dgm:prSet/>
      <dgm:spPr/>
      <dgm:t>
        <a:bodyPr/>
        <a:lstStyle/>
        <a:p>
          <a:endParaRPr lang="en-US" sz="1200"/>
        </a:p>
      </dgm:t>
    </dgm:pt>
    <dgm:pt modelId="{6D6CF501-D884-44CD-B9FD-C2353B2EFDBD}" type="sibTrans" cxnId="{9E2E9258-9093-4940-8C09-606A75F3E3AF}">
      <dgm:prSet/>
      <dgm:spPr/>
      <dgm:t>
        <a:bodyPr/>
        <a:lstStyle/>
        <a:p>
          <a:endParaRPr lang="en-US" sz="1200"/>
        </a:p>
      </dgm:t>
    </dgm:pt>
    <dgm:pt modelId="{9E6545AB-D20B-4E53-9BC1-9F058D301820}">
      <dgm:prSet phldrT="[テキスト]" custT="1"/>
      <dgm:spPr/>
      <dgm:t>
        <a:bodyPr/>
        <a:lstStyle/>
        <a:p>
          <a:r>
            <a:rPr lang="ja-JP" altLang="en-US" sz="1800" dirty="0" smtClean="0"/>
            <a:t>明細</a:t>
          </a:r>
          <a:endParaRPr lang="en-US" sz="1800" dirty="0"/>
        </a:p>
      </dgm:t>
    </dgm:pt>
    <dgm:pt modelId="{1FB6ED90-794F-4D3F-AA21-548CC0925197}" type="parTrans" cxnId="{639926B5-F2A2-4050-9543-C38992EA4FF6}">
      <dgm:prSet/>
      <dgm:spPr/>
      <dgm:t>
        <a:bodyPr/>
        <a:lstStyle/>
        <a:p>
          <a:endParaRPr lang="en-US" sz="1200"/>
        </a:p>
      </dgm:t>
    </dgm:pt>
    <dgm:pt modelId="{448278C6-9486-4E65-A14C-68A5F268F251}" type="sibTrans" cxnId="{639926B5-F2A2-4050-9543-C38992EA4FF6}">
      <dgm:prSet/>
      <dgm:spPr/>
      <dgm:t>
        <a:bodyPr/>
        <a:lstStyle/>
        <a:p>
          <a:endParaRPr lang="en-US" sz="1200"/>
        </a:p>
      </dgm:t>
    </dgm:pt>
    <dgm:pt modelId="{3C0A37DC-53C9-4A20-94DF-C68E37301EB2}">
      <dgm:prSet phldrT="[テキスト]" custT="1"/>
      <dgm:spPr/>
      <dgm:t>
        <a:bodyPr/>
        <a:lstStyle/>
        <a:p>
          <a:r>
            <a:rPr lang="ja-JP" altLang="en-US" sz="1800" dirty="0" smtClean="0"/>
            <a:t>トレイラ</a:t>
          </a:r>
          <a:endParaRPr lang="en-US" sz="1800" dirty="0"/>
        </a:p>
      </dgm:t>
    </dgm:pt>
    <dgm:pt modelId="{520C1408-A12E-4672-8656-25B7A64EE7A5}" type="parTrans" cxnId="{8DB3B5B4-269C-44E9-9E88-68AC0DFFD442}">
      <dgm:prSet/>
      <dgm:spPr/>
      <dgm:t>
        <a:bodyPr/>
        <a:lstStyle/>
        <a:p>
          <a:endParaRPr lang="en-US" sz="1200"/>
        </a:p>
      </dgm:t>
    </dgm:pt>
    <dgm:pt modelId="{3AE2FE33-EEF7-4D0E-9545-89C148A672DE}" type="sibTrans" cxnId="{8DB3B5B4-269C-44E9-9E88-68AC0DFFD442}">
      <dgm:prSet/>
      <dgm:spPr/>
      <dgm:t>
        <a:bodyPr/>
        <a:lstStyle/>
        <a:p>
          <a:endParaRPr lang="en-US" sz="1200"/>
        </a:p>
      </dgm:t>
    </dgm:pt>
    <dgm:pt modelId="{86A97968-6293-467D-86C0-796BADEA6270}">
      <dgm:prSet custT="1"/>
      <dgm:spPr/>
      <dgm:t>
        <a:bodyPr/>
        <a:lstStyle/>
        <a:p>
          <a:r>
            <a:rPr lang="ja-JP" altLang="en-US" sz="1800" dirty="0" smtClean="0"/>
            <a:t>ライン品目</a:t>
          </a:r>
          <a:endParaRPr lang="en-US" sz="1800" dirty="0"/>
        </a:p>
      </dgm:t>
    </dgm:pt>
    <dgm:pt modelId="{44F8A9AC-3D54-420B-81DE-EB0C6020AD93}" type="parTrans" cxnId="{5A22115A-1A49-49BD-83BD-A442A6DC3ACB}">
      <dgm:prSet/>
      <dgm:spPr/>
      <dgm:t>
        <a:bodyPr/>
        <a:lstStyle/>
        <a:p>
          <a:endParaRPr lang="en-US" sz="1200"/>
        </a:p>
      </dgm:t>
    </dgm:pt>
    <dgm:pt modelId="{09446A29-CC84-41DA-977D-9E6ED2C52E85}" type="sibTrans" cxnId="{5A22115A-1A49-49BD-83BD-A442A6DC3ACB}">
      <dgm:prSet/>
      <dgm:spPr/>
      <dgm:t>
        <a:bodyPr/>
        <a:lstStyle/>
        <a:p>
          <a:endParaRPr lang="en-US" sz="1200"/>
        </a:p>
      </dgm:t>
    </dgm:pt>
    <dgm:pt modelId="{E3F93347-8EC8-4F9E-9052-DC464058DD88}">
      <dgm:prSet custT="1"/>
      <dgm:spPr/>
      <dgm:t>
        <a:bodyPr/>
        <a:lstStyle/>
        <a:p>
          <a:r>
            <a:rPr lang="ja-JP" altLang="en-US" sz="1800" dirty="0" smtClean="0"/>
            <a:t>ライン品目</a:t>
          </a:r>
          <a:endParaRPr lang="en-US" sz="1800" dirty="0"/>
        </a:p>
      </dgm:t>
    </dgm:pt>
    <dgm:pt modelId="{525047FF-57A9-468F-BF7C-88AE855A4AEE}" type="parTrans" cxnId="{E0036B1B-8F43-4F0A-8E1B-7741C1B0EC86}">
      <dgm:prSet/>
      <dgm:spPr/>
      <dgm:t>
        <a:bodyPr/>
        <a:lstStyle/>
        <a:p>
          <a:endParaRPr lang="en-US" sz="1200"/>
        </a:p>
      </dgm:t>
    </dgm:pt>
    <dgm:pt modelId="{BA89AA7F-DD9B-49E7-AFD9-7A6326E67A7B}" type="sibTrans" cxnId="{E0036B1B-8F43-4F0A-8E1B-7741C1B0EC86}">
      <dgm:prSet/>
      <dgm:spPr/>
      <dgm:t>
        <a:bodyPr/>
        <a:lstStyle/>
        <a:p>
          <a:endParaRPr lang="en-US" sz="1200"/>
        </a:p>
      </dgm:t>
    </dgm:pt>
    <dgm:pt modelId="{2AD82149-7FB2-469A-B4A8-3810B0F739E0}">
      <dgm:prSet custT="1"/>
      <dgm:spPr>
        <a:ln>
          <a:prstDash val="sysDash"/>
        </a:ln>
      </dgm:spPr>
      <dgm:t>
        <a:bodyPr/>
        <a:lstStyle/>
        <a:p>
          <a:r>
            <a:rPr lang="ja-JP" altLang="en-US" sz="1800" dirty="0" smtClean="0"/>
            <a:t>ライン品目</a:t>
          </a:r>
          <a:endParaRPr lang="en-US" sz="1800" dirty="0"/>
        </a:p>
      </dgm:t>
    </dgm:pt>
    <dgm:pt modelId="{C270E069-FAC0-412F-95D6-C682D072BFEA}" type="parTrans" cxnId="{A1042645-7976-4A66-8B25-73609E7E4781}">
      <dgm:prSet/>
      <dgm:spPr/>
      <dgm:t>
        <a:bodyPr/>
        <a:lstStyle/>
        <a:p>
          <a:endParaRPr lang="en-US" sz="1200"/>
        </a:p>
      </dgm:t>
    </dgm:pt>
    <dgm:pt modelId="{0BF45CE7-53A0-4CEE-9BC4-4E08FF394CF3}" type="sibTrans" cxnId="{A1042645-7976-4A66-8B25-73609E7E4781}">
      <dgm:prSet/>
      <dgm:spPr/>
      <dgm:t>
        <a:bodyPr/>
        <a:lstStyle/>
        <a:p>
          <a:endParaRPr lang="en-US" sz="1200"/>
        </a:p>
      </dgm:t>
    </dgm:pt>
    <dgm:pt modelId="{30BAEA7E-511A-446B-B769-1C55EC7B3B24}" type="pres">
      <dgm:prSet presAssocID="{EE32FEFC-0D54-4F8F-B37D-C24C82BB45A3}" presName="hierChild1" presStyleCnt="0">
        <dgm:presLayoutVars>
          <dgm:orgChart val="1"/>
          <dgm:chPref val="1"/>
          <dgm:dir/>
          <dgm:animOne val="branch"/>
          <dgm:animLvl val="lvl"/>
          <dgm:resizeHandles/>
        </dgm:presLayoutVars>
      </dgm:prSet>
      <dgm:spPr/>
      <dgm:t>
        <a:bodyPr/>
        <a:lstStyle/>
        <a:p>
          <a:endParaRPr lang="en-US"/>
        </a:p>
      </dgm:t>
    </dgm:pt>
    <dgm:pt modelId="{1A6C77C7-D6F2-4EF6-B442-81DA2229FAEF}" type="pres">
      <dgm:prSet presAssocID="{B12CA7E0-7805-4859-AE95-00A3BF79FDDC}" presName="hierRoot1" presStyleCnt="0">
        <dgm:presLayoutVars>
          <dgm:hierBranch val="init"/>
        </dgm:presLayoutVars>
      </dgm:prSet>
      <dgm:spPr/>
      <dgm:t>
        <a:bodyPr/>
        <a:lstStyle/>
        <a:p>
          <a:endParaRPr lang="en-US"/>
        </a:p>
      </dgm:t>
    </dgm:pt>
    <dgm:pt modelId="{3E24B01F-2E63-4286-960B-9D70A0154249}" type="pres">
      <dgm:prSet presAssocID="{B12CA7E0-7805-4859-AE95-00A3BF79FDDC}" presName="rootComposite1" presStyleCnt="0"/>
      <dgm:spPr/>
      <dgm:t>
        <a:bodyPr/>
        <a:lstStyle/>
        <a:p>
          <a:endParaRPr lang="en-US"/>
        </a:p>
      </dgm:t>
    </dgm:pt>
    <dgm:pt modelId="{441B4377-3CA8-4B91-92CF-1F3ECE99B086}" type="pres">
      <dgm:prSet presAssocID="{B12CA7E0-7805-4859-AE95-00A3BF79FDDC}" presName="rootText1" presStyleLbl="node0" presStyleIdx="0" presStyleCnt="1" custScaleX="177068">
        <dgm:presLayoutVars>
          <dgm:chPref val="3"/>
        </dgm:presLayoutVars>
      </dgm:prSet>
      <dgm:spPr/>
      <dgm:t>
        <a:bodyPr/>
        <a:lstStyle/>
        <a:p>
          <a:endParaRPr lang="en-US"/>
        </a:p>
      </dgm:t>
    </dgm:pt>
    <dgm:pt modelId="{17CA6D61-2F77-47F7-8F22-9675ABCF0377}" type="pres">
      <dgm:prSet presAssocID="{B12CA7E0-7805-4859-AE95-00A3BF79FDDC}" presName="rootConnector1" presStyleLbl="node1" presStyleIdx="0" presStyleCnt="0"/>
      <dgm:spPr/>
      <dgm:t>
        <a:bodyPr/>
        <a:lstStyle/>
        <a:p>
          <a:endParaRPr lang="en-US"/>
        </a:p>
      </dgm:t>
    </dgm:pt>
    <dgm:pt modelId="{5DD55201-4C31-4BC4-AC86-E7592143E139}" type="pres">
      <dgm:prSet presAssocID="{B12CA7E0-7805-4859-AE95-00A3BF79FDDC}" presName="hierChild2" presStyleCnt="0"/>
      <dgm:spPr/>
      <dgm:t>
        <a:bodyPr/>
        <a:lstStyle/>
        <a:p>
          <a:endParaRPr lang="en-US"/>
        </a:p>
      </dgm:t>
    </dgm:pt>
    <dgm:pt modelId="{6F67B936-2AE0-46CA-9F0A-E856F757C69C}" type="pres">
      <dgm:prSet presAssocID="{560A6BD7-A743-4489-B05F-A5A194905CDB}" presName="Name37" presStyleLbl="parChTrans1D2" presStyleIdx="0" presStyleCnt="3"/>
      <dgm:spPr/>
      <dgm:t>
        <a:bodyPr/>
        <a:lstStyle/>
        <a:p>
          <a:endParaRPr lang="en-US"/>
        </a:p>
      </dgm:t>
    </dgm:pt>
    <dgm:pt modelId="{FA24709B-24AC-4DC5-9405-1D752AC503B2}" type="pres">
      <dgm:prSet presAssocID="{01E3FDA3-365E-442A-8491-3C1A0F7B6E53}" presName="hierRoot2" presStyleCnt="0">
        <dgm:presLayoutVars>
          <dgm:hierBranch val="init"/>
        </dgm:presLayoutVars>
      </dgm:prSet>
      <dgm:spPr/>
      <dgm:t>
        <a:bodyPr/>
        <a:lstStyle/>
        <a:p>
          <a:endParaRPr lang="en-US"/>
        </a:p>
      </dgm:t>
    </dgm:pt>
    <dgm:pt modelId="{0EAE7DD1-03A7-45A3-B8FC-0BE60AF514F8}" type="pres">
      <dgm:prSet presAssocID="{01E3FDA3-365E-442A-8491-3C1A0F7B6E53}" presName="rootComposite" presStyleCnt="0"/>
      <dgm:spPr/>
      <dgm:t>
        <a:bodyPr/>
        <a:lstStyle/>
        <a:p>
          <a:endParaRPr lang="en-US"/>
        </a:p>
      </dgm:t>
    </dgm:pt>
    <dgm:pt modelId="{D88F2E75-7FB3-4A32-A2FA-75F30C13E63D}" type="pres">
      <dgm:prSet presAssocID="{01E3FDA3-365E-442A-8491-3C1A0F7B6E53}" presName="rootText" presStyleLbl="node2" presStyleIdx="0" presStyleCnt="3">
        <dgm:presLayoutVars>
          <dgm:chPref val="3"/>
        </dgm:presLayoutVars>
      </dgm:prSet>
      <dgm:spPr/>
      <dgm:t>
        <a:bodyPr/>
        <a:lstStyle/>
        <a:p>
          <a:endParaRPr lang="en-US"/>
        </a:p>
      </dgm:t>
    </dgm:pt>
    <dgm:pt modelId="{28F19788-7096-4C19-BE24-8EED6BDA1A7E}" type="pres">
      <dgm:prSet presAssocID="{01E3FDA3-365E-442A-8491-3C1A0F7B6E53}" presName="rootConnector" presStyleLbl="node2" presStyleIdx="0" presStyleCnt="3"/>
      <dgm:spPr/>
      <dgm:t>
        <a:bodyPr/>
        <a:lstStyle/>
        <a:p>
          <a:endParaRPr lang="en-US"/>
        </a:p>
      </dgm:t>
    </dgm:pt>
    <dgm:pt modelId="{56A51E9D-1D05-499D-963C-DDEA77E9398F}" type="pres">
      <dgm:prSet presAssocID="{01E3FDA3-365E-442A-8491-3C1A0F7B6E53}" presName="hierChild4" presStyleCnt="0"/>
      <dgm:spPr/>
      <dgm:t>
        <a:bodyPr/>
        <a:lstStyle/>
        <a:p>
          <a:endParaRPr lang="en-US"/>
        </a:p>
      </dgm:t>
    </dgm:pt>
    <dgm:pt modelId="{34FEBEC4-3209-4A1A-B101-2ABED4F6A03A}" type="pres">
      <dgm:prSet presAssocID="{01E3FDA3-365E-442A-8491-3C1A0F7B6E53}" presName="hierChild5" presStyleCnt="0"/>
      <dgm:spPr/>
      <dgm:t>
        <a:bodyPr/>
        <a:lstStyle/>
        <a:p>
          <a:endParaRPr lang="en-US"/>
        </a:p>
      </dgm:t>
    </dgm:pt>
    <dgm:pt modelId="{5B6689C5-516B-40BB-A58D-F4DB60D75DE1}" type="pres">
      <dgm:prSet presAssocID="{1FB6ED90-794F-4D3F-AA21-548CC0925197}" presName="Name37" presStyleLbl="parChTrans1D2" presStyleIdx="1" presStyleCnt="3"/>
      <dgm:spPr/>
      <dgm:t>
        <a:bodyPr/>
        <a:lstStyle/>
        <a:p>
          <a:endParaRPr lang="en-US"/>
        </a:p>
      </dgm:t>
    </dgm:pt>
    <dgm:pt modelId="{19CC68E6-B0FD-485E-BBD9-B9231B1D21A1}" type="pres">
      <dgm:prSet presAssocID="{9E6545AB-D20B-4E53-9BC1-9F058D301820}" presName="hierRoot2" presStyleCnt="0">
        <dgm:presLayoutVars>
          <dgm:hierBranch val="r"/>
        </dgm:presLayoutVars>
      </dgm:prSet>
      <dgm:spPr/>
      <dgm:t>
        <a:bodyPr/>
        <a:lstStyle/>
        <a:p>
          <a:endParaRPr lang="en-US"/>
        </a:p>
      </dgm:t>
    </dgm:pt>
    <dgm:pt modelId="{D9874256-4B10-481F-9BF3-33329E4AE113}" type="pres">
      <dgm:prSet presAssocID="{9E6545AB-D20B-4E53-9BC1-9F058D301820}" presName="rootComposite" presStyleCnt="0"/>
      <dgm:spPr/>
      <dgm:t>
        <a:bodyPr/>
        <a:lstStyle/>
        <a:p>
          <a:endParaRPr lang="en-US"/>
        </a:p>
      </dgm:t>
    </dgm:pt>
    <dgm:pt modelId="{479AA0D8-439C-4714-A31B-EC76F36AAA26}" type="pres">
      <dgm:prSet presAssocID="{9E6545AB-D20B-4E53-9BC1-9F058D301820}" presName="rootText" presStyleLbl="node2" presStyleIdx="1" presStyleCnt="3">
        <dgm:presLayoutVars>
          <dgm:chPref val="3"/>
        </dgm:presLayoutVars>
      </dgm:prSet>
      <dgm:spPr/>
      <dgm:t>
        <a:bodyPr/>
        <a:lstStyle/>
        <a:p>
          <a:endParaRPr lang="en-US"/>
        </a:p>
      </dgm:t>
    </dgm:pt>
    <dgm:pt modelId="{A45F2467-4076-415C-B006-C65A1B9A7B07}" type="pres">
      <dgm:prSet presAssocID="{9E6545AB-D20B-4E53-9BC1-9F058D301820}" presName="rootConnector" presStyleLbl="node2" presStyleIdx="1" presStyleCnt="3"/>
      <dgm:spPr/>
      <dgm:t>
        <a:bodyPr/>
        <a:lstStyle/>
        <a:p>
          <a:endParaRPr lang="en-US"/>
        </a:p>
      </dgm:t>
    </dgm:pt>
    <dgm:pt modelId="{FE71D307-95EC-4B94-A879-7877CDBE9EED}" type="pres">
      <dgm:prSet presAssocID="{9E6545AB-D20B-4E53-9BC1-9F058D301820}" presName="hierChild4" presStyleCnt="0"/>
      <dgm:spPr/>
      <dgm:t>
        <a:bodyPr/>
        <a:lstStyle/>
        <a:p>
          <a:endParaRPr lang="en-US"/>
        </a:p>
      </dgm:t>
    </dgm:pt>
    <dgm:pt modelId="{763BEFBF-DFE4-418A-A7CD-9DD913A282A8}" type="pres">
      <dgm:prSet presAssocID="{44F8A9AC-3D54-420B-81DE-EB0C6020AD93}" presName="Name50" presStyleLbl="parChTrans1D3" presStyleIdx="0" presStyleCnt="3"/>
      <dgm:spPr/>
      <dgm:t>
        <a:bodyPr/>
        <a:lstStyle/>
        <a:p>
          <a:endParaRPr lang="en-US"/>
        </a:p>
      </dgm:t>
    </dgm:pt>
    <dgm:pt modelId="{B52C776F-C56D-4322-AA43-119BDFEC8F0D}" type="pres">
      <dgm:prSet presAssocID="{86A97968-6293-467D-86C0-796BADEA6270}" presName="hierRoot2" presStyleCnt="0">
        <dgm:presLayoutVars>
          <dgm:hierBranch val="r"/>
        </dgm:presLayoutVars>
      </dgm:prSet>
      <dgm:spPr/>
      <dgm:t>
        <a:bodyPr/>
        <a:lstStyle/>
        <a:p>
          <a:endParaRPr lang="en-US"/>
        </a:p>
      </dgm:t>
    </dgm:pt>
    <dgm:pt modelId="{21C23577-59D8-4C9F-8346-177FD0EA75B7}" type="pres">
      <dgm:prSet presAssocID="{86A97968-6293-467D-86C0-796BADEA6270}" presName="rootComposite" presStyleCnt="0"/>
      <dgm:spPr/>
      <dgm:t>
        <a:bodyPr/>
        <a:lstStyle/>
        <a:p>
          <a:endParaRPr lang="en-US"/>
        </a:p>
      </dgm:t>
    </dgm:pt>
    <dgm:pt modelId="{B647D101-D946-4B5D-B709-E7CD27FC7591}" type="pres">
      <dgm:prSet presAssocID="{86A97968-6293-467D-86C0-796BADEA6270}" presName="rootText" presStyleLbl="node3" presStyleIdx="0" presStyleCnt="3">
        <dgm:presLayoutVars>
          <dgm:chPref val="3"/>
        </dgm:presLayoutVars>
      </dgm:prSet>
      <dgm:spPr/>
      <dgm:t>
        <a:bodyPr/>
        <a:lstStyle/>
        <a:p>
          <a:endParaRPr lang="en-US"/>
        </a:p>
      </dgm:t>
    </dgm:pt>
    <dgm:pt modelId="{80BCDD51-7D8D-4515-AD7C-5A09F9EE8812}" type="pres">
      <dgm:prSet presAssocID="{86A97968-6293-467D-86C0-796BADEA6270}" presName="rootConnector" presStyleLbl="node3" presStyleIdx="0" presStyleCnt="3"/>
      <dgm:spPr/>
      <dgm:t>
        <a:bodyPr/>
        <a:lstStyle/>
        <a:p>
          <a:endParaRPr lang="en-US"/>
        </a:p>
      </dgm:t>
    </dgm:pt>
    <dgm:pt modelId="{C8041176-F485-402E-86BB-3B8420F8412D}" type="pres">
      <dgm:prSet presAssocID="{86A97968-6293-467D-86C0-796BADEA6270}" presName="hierChild4" presStyleCnt="0"/>
      <dgm:spPr/>
      <dgm:t>
        <a:bodyPr/>
        <a:lstStyle/>
        <a:p>
          <a:endParaRPr lang="en-US"/>
        </a:p>
      </dgm:t>
    </dgm:pt>
    <dgm:pt modelId="{19778B38-3513-4B0F-AD0E-2D79B8F5C7F4}" type="pres">
      <dgm:prSet presAssocID="{86A97968-6293-467D-86C0-796BADEA6270}" presName="hierChild5" presStyleCnt="0"/>
      <dgm:spPr/>
      <dgm:t>
        <a:bodyPr/>
        <a:lstStyle/>
        <a:p>
          <a:endParaRPr lang="en-US"/>
        </a:p>
      </dgm:t>
    </dgm:pt>
    <dgm:pt modelId="{FF564A8F-F22F-49D5-BEBE-2D371064B71C}" type="pres">
      <dgm:prSet presAssocID="{525047FF-57A9-468F-BF7C-88AE855A4AEE}" presName="Name50" presStyleLbl="parChTrans1D3" presStyleIdx="1" presStyleCnt="3"/>
      <dgm:spPr/>
      <dgm:t>
        <a:bodyPr/>
        <a:lstStyle/>
        <a:p>
          <a:endParaRPr lang="en-US"/>
        </a:p>
      </dgm:t>
    </dgm:pt>
    <dgm:pt modelId="{CCAD08CD-806E-473F-A7C6-4D0E5A8A7AC6}" type="pres">
      <dgm:prSet presAssocID="{E3F93347-8EC8-4F9E-9052-DC464058DD88}" presName="hierRoot2" presStyleCnt="0">
        <dgm:presLayoutVars>
          <dgm:hierBranch val="init"/>
        </dgm:presLayoutVars>
      </dgm:prSet>
      <dgm:spPr/>
      <dgm:t>
        <a:bodyPr/>
        <a:lstStyle/>
        <a:p>
          <a:endParaRPr lang="en-US"/>
        </a:p>
      </dgm:t>
    </dgm:pt>
    <dgm:pt modelId="{6E98FC2C-E875-4ED3-B1E6-94484C8CE79E}" type="pres">
      <dgm:prSet presAssocID="{E3F93347-8EC8-4F9E-9052-DC464058DD88}" presName="rootComposite" presStyleCnt="0"/>
      <dgm:spPr/>
      <dgm:t>
        <a:bodyPr/>
        <a:lstStyle/>
        <a:p>
          <a:endParaRPr lang="en-US"/>
        </a:p>
      </dgm:t>
    </dgm:pt>
    <dgm:pt modelId="{81958EFF-A2FE-454B-9BD7-E7E54FCB9FAB}" type="pres">
      <dgm:prSet presAssocID="{E3F93347-8EC8-4F9E-9052-DC464058DD88}" presName="rootText" presStyleLbl="node3" presStyleIdx="1" presStyleCnt="3">
        <dgm:presLayoutVars>
          <dgm:chPref val="3"/>
        </dgm:presLayoutVars>
      </dgm:prSet>
      <dgm:spPr/>
      <dgm:t>
        <a:bodyPr/>
        <a:lstStyle/>
        <a:p>
          <a:endParaRPr lang="en-US"/>
        </a:p>
      </dgm:t>
    </dgm:pt>
    <dgm:pt modelId="{E4B11221-5DE5-4AEA-B019-1A4B376E4A54}" type="pres">
      <dgm:prSet presAssocID="{E3F93347-8EC8-4F9E-9052-DC464058DD88}" presName="rootConnector" presStyleLbl="node3" presStyleIdx="1" presStyleCnt="3"/>
      <dgm:spPr/>
      <dgm:t>
        <a:bodyPr/>
        <a:lstStyle/>
        <a:p>
          <a:endParaRPr lang="en-US"/>
        </a:p>
      </dgm:t>
    </dgm:pt>
    <dgm:pt modelId="{E5ABE774-E226-4BAD-A8A4-95E67C01D2D6}" type="pres">
      <dgm:prSet presAssocID="{E3F93347-8EC8-4F9E-9052-DC464058DD88}" presName="hierChild4" presStyleCnt="0"/>
      <dgm:spPr/>
      <dgm:t>
        <a:bodyPr/>
        <a:lstStyle/>
        <a:p>
          <a:endParaRPr lang="en-US"/>
        </a:p>
      </dgm:t>
    </dgm:pt>
    <dgm:pt modelId="{390C3E37-6BA5-4F95-9454-771EF46BB0EC}" type="pres">
      <dgm:prSet presAssocID="{E3F93347-8EC8-4F9E-9052-DC464058DD88}" presName="hierChild5" presStyleCnt="0"/>
      <dgm:spPr/>
      <dgm:t>
        <a:bodyPr/>
        <a:lstStyle/>
        <a:p>
          <a:endParaRPr lang="en-US"/>
        </a:p>
      </dgm:t>
    </dgm:pt>
    <dgm:pt modelId="{4ADF41AE-46B6-433F-9F5B-13322897ABDB}" type="pres">
      <dgm:prSet presAssocID="{C270E069-FAC0-412F-95D6-C682D072BFEA}" presName="Name50" presStyleLbl="parChTrans1D3" presStyleIdx="2" presStyleCnt="3"/>
      <dgm:spPr/>
      <dgm:t>
        <a:bodyPr/>
        <a:lstStyle/>
        <a:p>
          <a:endParaRPr lang="en-US"/>
        </a:p>
      </dgm:t>
    </dgm:pt>
    <dgm:pt modelId="{0EF50E85-A4A8-4D03-B77B-7D0528DEAB0C}" type="pres">
      <dgm:prSet presAssocID="{2AD82149-7FB2-469A-B4A8-3810B0F739E0}" presName="hierRoot2" presStyleCnt="0">
        <dgm:presLayoutVars>
          <dgm:hierBranch val="init"/>
        </dgm:presLayoutVars>
      </dgm:prSet>
      <dgm:spPr/>
      <dgm:t>
        <a:bodyPr/>
        <a:lstStyle/>
        <a:p>
          <a:endParaRPr lang="en-US"/>
        </a:p>
      </dgm:t>
    </dgm:pt>
    <dgm:pt modelId="{00B12C87-253F-4652-8B5A-B2D5EE86E22E}" type="pres">
      <dgm:prSet presAssocID="{2AD82149-7FB2-469A-B4A8-3810B0F739E0}" presName="rootComposite" presStyleCnt="0"/>
      <dgm:spPr/>
      <dgm:t>
        <a:bodyPr/>
        <a:lstStyle/>
        <a:p>
          <a:endParaRPr lang="en-US"/>
        </a:p>
      </dgm:t>
    </dgm:pt>
    <dgm:pt modelId="{DC905CD9-D85F-40C1-8998-82A7395738A0}" type="pres">
      <dgm:prSet presAssocID="{2AD82149-7FB2-469A-B4A8-3810B0F739E0}" presName="rootText" presStyleLbl="node3" presStyleIdx="2" presStyleCnt="3">
        <dgm:presLayoutVars>
          <dgm:chPref val="3"/>
        </dgm:presLayoutVars>
      </dgm:prSet>
      <dgm:spPr/>
      <dgm:t>
        <a:bodyPr/>
        <a:lstStyle/>
        <a:p>
          <a:endParaRPr lang="en-US"/>
        </a:p>
      </dgm:t>
    </dgm:pt>
    <dgm:pt modelId="{F82B903D-20DE-46E8-ACEE-774024B6EEE3}" type="pres">
      <dgm:prSet presAssocID="{2AD82149-7FB2-469A-B4A8-3810B0F739E0}" presName="rootConnector" presStyleLbl="node3" presStyleIdx="2" presStyleCnt="3"/>
      <dgm:spPr/>
      <dgm:t>
        <a:bodyPr/>
        <a:lstStyle/>
        <a:p>
          <a:endParaRPr lang="en-US"/>
        </a:p>
      </dgm:t>
    </dgm:pt>
    <dgm:pt modelId="{B05B6341-50DD-4EB8-9796-62CB591DDEE0}" type="pres">
      <dgm:prSet presAssocID="{2AD82149-7FB2-469A-B4A8-3810B0F739E0}" presName="hierChild4" presStyleCnt="0"/>
      <dgm:spPr/>
      <dgm:t>
        <a:bodyPr/>
        <a:lstStyle/>
        <a:p>
          <a:endParaRPr lang="en-US"/>
        </a:p>
      </dgm:t>
    </dgm:pt>
    <dgm:pt modelId="{5C95EAC1-2A81-4587-A57A-51F748D58294}" type="pres">
      <dgm:prSet presAssocID="{2AD82149-7FB2-469A-B4A8-3810B0F739E0}" presName="hierChild5" presStyleCnt="0"/>
      <dgm:spPr/>
      <dgm:t>
        <a:bodyPr/>
        <a:lstStyle/>
        <a:p>
          <a:endParaRPr lang="en-US"/>
        </a:p>
      </dgm:t>
    </dgm:pt>
    <dgm:pt modelId="{48FDB4F0-B2D6-4F5D-BEC1-FCE2990770E8}" type="pres">
      <dgm:prSet presAssocID="{9E6545AB-D20B-4E53-9BC1-9F058D301820}" presName="hierChild5" presStyleCnt="0"/>
      <dgm:spPr/>
      <dgm:t>
        <a:bodyPr/>
        <a:lstStyle/>
        <a:p>
          <a:endParaRPr lang="en-US"/>
        </a:p>
      </dgm:t>
    </dgm:pt>
    <dgm:pt modelId="{35616957-32EF-4A0E-9055-A2539B0AA481}" type="pres">
      <dgm:prSet presAssocID="{520C1408-A12E-4672-8656-25B7A64EE7A5}" presName="Name37" presStyleLbl="parChTrans1D2" presStyleIdx="2" presStyleCnt="3"/>
      <dgm:spPr/>
      <dgm:t>
        <a:bodyPr/>
        <a:lstStyle/>
        <a:p>
          <a:endParaRPr lang="en-US"/>
        </a:p>
      </dgm:t>
    </dgm:pt>
    <dgm:pt modelId="{5A80DC17-CCC4-486A-9376-F832FAD72AD8}" type="pres">
      <dgm:prSet presAssocID="{3C0A37DC-53C9-4A20-94DF-C68E37301EB2}" presName="hierRoot2" presStyleCnt="0">
        <dgm:presLayoutVars>
          <dgm:hierBranch val="init"/>
        </dgm:presLayoutVars>
      </dgm:prSet>
      <dgm:spPr/>
      <dgm:t>
        <a:bodyPr/>
        <a:lstStyle/>
        <a:p>
          <a:endParaRPr lang="en-US"/>
        </a:p>
      </dgm:t>
    </dgm:pt>
    <dgm:pt modelId="{2B820E60-6A18-4DFA-B74D-E63F95209C1F}" type="pres">
      <dgm:prSet presAssocID="{3C0A37DC-53C9-4A20-94DF-C68E37301EB2}" presName="rootComposite" presStyleCnt="0"/>
      <dgm:spPr/>
      <dgm:t>
        <a:bodyPr/>
        <a:lstStyle/>
        <a:p>
          <a:endParaRPr lang="en-US"/>
        </a:p>
      </dgm:t>
    </dgm:pt>
    <dgm:pt modelId="{9EB9CE19-8FAA-472D-B92A-EBF7BFAFDCDB}" type="pres">
      <dgm:prSet presAssocID="{3C0A37DC-53C9-4A20-94DF-C68E37301EB2}" presName="rootText" presStyleLbl="node2" presStyleIdx="2" presStyleCnt="3">
        <dgm:presLayoutVars>
          <dgm:chPref val="3"/>
        </dgm:presLayoutVars>
      </dgm:prSet>
      <dgm:spPr/>
      <dgm:t>
        <a:bodyPr/>
        <a:lstStyle/>
        <a:p>
          <a:endParaRPr lang="en-US"/>
        </a:p>
      </dgm:t>
    </dgm:pt>
    <dgm:pt modelId="{B98F3AD9-0138-4CBA-973A-3B1C5BB9D5E9}" type="pres">
      <dgm:prSet presAssocID="{3C0A37DC-53C9-4A20-94DF-C68E37301EB2}" presName="rootConnector" presStyleLbl="node2" presStyleIdx="2" presStyleCnt="3"/>
      <dgm:spPr/>
      <dgm:t>
        <a:bodyPr/>
        <a:lstStyle/>
        <a:p>
          <a:endParaRPr lang="en-US"/>
        </a:p>
      </dgm:t>
    </dgm:pt>
    <dgm:pt modelId="{6725CA3F-ACD8-4FC5-AC97-F8A5C6804317}" type="pres">
      <dgm:prSet presAssocID="{3C0A37DC-53C9-4A20-94DF-C68E37301EB2}" presName="hierChild4" presStyleCnt="0"/>
      <dgm:spPr/>
      <dgm:t>
        <a:bodyPr/>
        <a:lstStyle/>
        <a:p>
          <a:endParaRPr lang="en-US"/>
        </a:p>
      </dgm:t>
    </dgm:pt>
    <dgm:pt modelId="{EA290FC4-3664-4A5E-AC1A-E097A2561376}" type="pres">
      <dgm:prSet presAssocID="{3C0A37DC-53C9-4A20-94DF-C68E37301EB2}" presName="hierChild5" presStyleCnt="0"/>
      <dgm:spPr/>
      <dgm:t>
        <a:bodyPr/>
        <a:lstStyle/>
        <a:p>
          <a:endParaRPr lang="en-US"/>
        </a:p>
      </dgm:t>
    </dgm:pt>
    <dgm:pt modelId="{F8133D37-2CBC-4B77-992C-78A1897EA7A9}" type="pres">
      <dgm:prSet presAssocID="{B12CA7E0-7805-4859-AE95-00A3BF79FDDC}" presName="hierChild3" presStyleCnt="0"/>
      <dgm:spPr/>
      <dgm:t>
        <a:bodyPr/>
        <a:lstStyle/>
        <a:p>
          <a:endParaRPr lang="en-US"/>
        </a:p>
      </dgm:t>
    </dgm:pt>
  </dgm:ptLst>
  <dgm:cxnLst>
    <dgm:cxn modelId="{8D97AEF7-F452-48EF-9C3A-D5B7C48CAA26}" type="presOf" srcId="{3C0A37DC-53C9-4A20-94DF-C68E37301EB2}" destId="{B98F3AD9-0138-4CBA-973A-3B1C5BB9D5E9}" srcOrd="1" destOrd="0" presId="urn:microsoft.com/office/officeart/2005/8/layout/orgChart1"/>
    <dgm:cxn modelId="{4DD014BC-6D48-4B04-AA59-764F2CB03DF8}" type="presOf" srcId="{B12CA7E0-7805-4859-AE95-00A3BF79FDDC}" destId="{441B4377-3CA8-4B91-92CF-1F3ECE99B086}" srcOrd="0" destOrd="0" presId="urn:microsoft.com/office/officeart/2005/8/layout/orgChart1"/>
    <dgm:cxn modelId="{639926B5-F2A2-4050-9543-C38992EA4FF6}" srcId="{B12CA7E0-7805-4859-AE95-00A3BF79FDDC}" destId="{9E6545AB-D20B-4E53-9BC1-9F058D301820}" srcOrd="1" destOrd="0" parTransId="{1FB6ED90-794F-4D3F-AA21-548CC0925197}" sibTransId="{448278C6-9486-4E65-A14C-68A5F268F251}"/>
    <dgm:cxn modelId="{73FC5D78-1F6A-4C1D-896A-DEB561B28F2C}" type="presOf" srcId="{44F8A9AC-3D54-420B-81DE-EB0C6020AD93}" destId="{763BEFBF-DFE4-418A-A7CD-9DD913A282A8}" srcOrd="0" destOrd="0" presId="urn:microsoft.com/office/officeart/2005/8/layout/orgChart1"/>
    <dgm:cxn modelId="{18F5F1DE-3399-4083-834E-C5DF7831841B}" type="presOf" srcId="{9E6545AB-D20B-4E53-9BC1-9F058D301820}" destId="{A45F2467-4076-415C-B006-C65A1B9A7B07}" srcOrd="1" destOrd="0" presId="urn:microsoft.com/office/officeart/2005/8/layout/orgChart1"/>
    <dgm:cxn modelId="{E0036B1B-8F43-4F0A-8E1B-7741C1B0EC86}" srcId="{9E6545AB-D20B-4E53-9BC1-9F058D301820}" destId="{E3F93347-8EC8-4F9E-9052-DC464058DD88}" srcOrd="1" destOrd="0" parTransId="{525047FF-57A9-468F-BF7C-88AE855A4AEE}" sibTransId="{BA89AA7F-DD9B-49E7-AFD9-7A6326E67A7B}"/>
    <dgm:cxn modelId="{78BE1FDB-3F1A-4584-A4BE-62EF72C657C0}" type="presOf" srcId="{525047FF-57A9-468F-BF7C-88AE855A4AEE}" destId="{FF564A8F-F22F-49D5-BEBE-2D371064B71C}" srcOrd="0" destOrd="0" presId="urn:microsoft.com/office/officeart/2005/8/layout/orgChart1"/>
    <dgm:cxn modelId="{1B683B81-8105-4509-ABA7-854FF704FD00}" type="presOf" srcId="{1FB6ED90-794F-4D3F-AA21-548CC0925197}" destId="{5B6689C5-516B-40BB-A58D-F4DB60D75DE1}" srcOrd="0" destOrd="0" presId="urn:microsoft.com/office/officeart/2005/8/layout/orgChart1"/>
    <dgm:cxn modelId="{45C556D0-CD28-474E-973C-C542CD4897C8}" type="presOf" srcId="{01E3FDA3-365E-442A-8491-3C1A0F7B6E53}" destId="{D88F2E75-7FB3-4A32-A2FA-75F30C13E63D}" srcOrd="0" destOrd="0" presId="urn:microsoft.com/office/officeart/2005/8/layout/orgChart1"/>
    <dgm:cxn modelId="{C8153C1C-F2D0-46BC-9734-7A93ECF1530E}" type="presOf" srcId="{C270E069-FAC0-412F-95D6-C682D072BFEA}" destId="{4ADF41AE-46B6-433F-9F5B-13322897ABDB}" srcOrd="0" destOrd="0" presId="urn:microsoft.com/office/officeart/2005/8/layout/orgChart1"/>
    <dgm:cxn modelId="{B5A03705-045B-410D-87BE-DB03D3F9887D}" type="presOf" srcId="{520C1408-A12E-4672-8656-25B7A64EE7A5}" destId="{35616957-32EF-4A0E-9055-A2539B0AA481}" srcOrd="0" destOrd="0" presId="urn:microsoft.com/office/officeart/2005/8/layout/orgChart1"/>
    <dgm:cxn modelId="{29561894-CCB9-44F4-AF0C-47BB8CCFCF4F}" type="presOf" srcId="{2AD82149-7FB2-469A-B4A8-3810B0F739E0}" destId="{DC905CD9-D85F-40C1-8998-82A7395738A0}" srcOrd="0" destOrd="0" presId="urn:microsoft.com/office/officeart/2005/8/layout/orgChart1"/>
    <dgm:cxn modelId="{D331395B-838D-4238-84E0-372A6EB86530}" type="presOf" srcId="{86A97968-6293-467D-86C0-796BADEA6270}" destId="{B647D101-D946-4B5D-B709-E7CD27FC7591}" srcOrd="0" destOrd="0" presId="urn:microsoft.com/office/officeart/2005/8/layout/orgChart1"/>
    <dgm:cxn modelId="{2A320E9C-977C-4297-BE4A-6B6B8FA92B17}" type="presOf" srcId="{9E6545AB-D20B-4E53-9BC1-9F058D301820}" destId="{479AA0D8-439C-4714-A31B-EC76F36AAA26}" srcOrd="0" destOrd="0" presId="urn:microsoft.com/office/officeart/2005/8/layout/orgChart1"/>
    <dgm:cxn modelId="{9E2E9258-9093-4940-8C09-606A75F3E3AF}" srcId="{B12CA7E0-7805-4859-AE95-00A3BF79FDDC}" destId="{01E3FDA3-365E-442A-8491-3C1A0F7B6E53}" srcOrd="0" destOrd="0" parTransId="{560A6BD7-A743-4489-B05F-A5A194905CDB}" sibTransId="{6D6CF501-D884-44CD-B9FD-C2353B2EFDBD}"/>
    <dgm:cxn modelId="{8593FD71-D50F-49CF-938D-A6E3017FB2B5}" type="presOf" srcId="{E3F93347-8EC8-4F9E-9052-DC464058DD88}" destId="{81958EFF-A2FE-454B-9BD7-E7E54FCB9FAB}" srcOrd="0" destOrd="0" presId="urn:microsoft.com/office/officeart/2005/8/layout/orgChart1"/>
    <dgm:cxn modelId="{AADDE61F-E1EF-4B2F-8BB5-53C1EC8C3706}" type="presOf" srcId="{E3F93347-8EC8-4F9E-9052-DC464058DD88}" destId="{E4B11221-5DE5-4AEA-B019-1A4B376E4A54}" srcOrd="1" destOrd="0" presId="urn:microsoft.com/office/officeart/2005/8/layout/orgChart1"/>
    <dgm:cxn modelId="{8C800DB3-CFBE-4082-9D1D-464600FF6BF2}" type="presOf" srcId="{3C0A37DC-53C9-4A20-94DF-C68E37301EB2}" destId="{9EB9CE19-8FAA-472D-B92A-EBF7BFAFDCDB}" srcOrd="0" destOrd="0" presId="urn:microsoft.com/office/officeart/2005/8/layout/orgChart1"/>
    <dgm:cxn modelId="{EC646418-0A0D-4C96-A2B0-9B48849C330A}" type="presOf" srcId="{2AD82149-7FB2-469A-B4A8-3810B0F739E0}" destId="{F82B903D-20DE-46E8-ACEE-774024B6EEE3}" srcOrd="1" destOrd="0" presId="urn:microsoft.com/office/officeart/2005/8/layout/orgChart1"/>
    <dgm:cxn modelId="{8D9B484A-FABC-4AA5-BB41-1123579E7A24}" type="presOf" srcId="{01E3FDA3-365E-442A-8491-3C1A0F7B6E53}" destId="{28F19788-7096-4C19-BE24-8EED6BDA1A7E}" srcOrd="1" destOrd="0" presId="urn:microsoft.com/office/officeart/2005/8/layout/orgChart1"/>
    <dgm:cxn modelId="{909159A4-8331-43E6-8AEA-0D9985F2CCCB}" type="presOf" srcId="{86A97968-6293-467D-86C0-796BADEA6270}" destId="{80BCDD51-7D8D-4515-AD7C-5A09F9EE8812}" srcOrd="1" destOrd="0" presId="urn:microsoft.com/office/officeart/2005/8/layout/orgChart1"/>
    <dgm:cxn modelId="{490642B3-C98C-4167-8FAB-4A533422F66B}" srcId="{EE32FEFC-0D54-4F8F-B37D-C24C82BB45A3}" destId="{B12CA7E0-7805-4859-AE95-00A3BF79FDDC}" srcOrd="0" destOrd="0" parTransId="{F10F02CE-3CC3-4EB6-8DA5-4A759C264762}" sibTransId="{A95037E7-7075-4642-959C-047FBB7CDE51}"/>
    <dgm:cxn modelId="{5A22115A-1A49-49BD-83BD-A442A6DC3ACB}" srcId="{9E6545AB-D20B-4E53-9BC1-9F058D301820}" destId="{86A97968-6293-467D-86C0-796BADEA6270}" srcOrd="0" destOrd="0" parTransId="{44F8A9AC-3D54-420B-81DE-EB0C6020AD93}" sibTransId="{09446A29-CC84-41DA-977D-9E6ED2C52E85}"/>
    <dgm:cxn modelId="{4E2043A8-9C5C-4325-A5C8-7981003B1AEC}" type="presOf" srcId="{EE32FEFC-0D54-4F8F-B37D-C24C82BB45A3}" destId="{30BAEA7E-511A-446B-B769-1C55EC7B3B24}" srcOrd="0" destOrd="0" presId="urn:microsoft.com/office/officeart/2005/8/layout/orgChart1"/>
    <dgm:cxn modelId="{E8DE668E-3782-4156-A8C4-C5478A8B44E6}" type="presOf" srcId="{B12CA7E0-7805-4859-AE95-00A3BF79FDDC}" destId="{17CA6D61-2F77-47F7-8F22-9675ABCF0377}" srcOrd="1" destOrd="0" presId="urn:microsoft.com/office/officeart/2005/8/layout/orgChart1"/>
    <dgm:cxn modelId="{A1042645-7976-4A66-8B25-73609E7E4781}" srcId="{9E6545AB-D20B-4E53-9BC1-9F058D301820}" destId="{2AD82149-7FB2-469A-B4A8-3810B0F739E0}" srcOrd="2" destOrd="0" parTransId="{C270E069-FAC0-412F-95D6-C682D072BFEA}" sibTransId="{0BF45CE7-53A0-4CEE-9BC4-4E08FF394CF3}"/>
    <dgm:cxn modelId="{8DB3B5B4-269C-44E9-9E88-68AC0DFFD442}" srcId="{B12CA7E0-7805-4859-AE95-00A3BF79FDDC}" destId="{3C0A37DC-53C9-4A20-94DF-C68E37301EB2}" srcOrd="2" destOrd="0" parTransId="{520C1408-A12E-4672-8656-25B7A64EE7A5}" sibTransId="{3AE2FE33-EEF7-4D0E-9545-89C148A672DE}"/>
    <dgm:cxn modelId="{32447CFD-67AC-462E-8614-276F504BF7A8}" type="presOf" srcId="{560A6BD7-A743-4489-B05F-A5A194905CDB}" destId="{6F67B936-2AE0-46CA-9F0A-E856F757C69C}" srcOrd="0" destOrd="0" presId="urn:microsoft.com/office/officeart/2005/8/layout/orgChart1"/>
    <dgm:cxn modelId="{70D16963-8C07-4C87-A11D-3E8732BD2708}" type="presParOf" srcId="{30BAEA7E-511A-446B-B769-1C55EC7B3B24}" destId="{1A6C77C7-D6F2-4EF6-B442-81DA2229FAEF}" srcOrd="0" destOrd="0" presId="urn:microsoft.com/office/officeart/2005/8/layout/orgChart1"/>
    <dgm:cxn modelId="{75A2E207-22E8-4407-A1EF-D6D5ACBAD27C}" type="presParOf" srcId="{1A6C77C7-D6F2-4EF6-B442-81DA2229FAEF}" destId="{3E24B01F-2E63-4286-960B-9D70A0154249}" srcOrd="0" destOrd="0" presId="urn:microsoft.com/office/officeart/2005/8/layout/orgChart1"/>
    <dgm:cxn modelId="{16D1A542-E51E-4EBE-A112-58AA66D65A92}" type="presParOf" srcId="{3E24B01F-2E63-4286-960B-9D70A0154249}" destId="{441B4377-3CA8-4B91-92CF-1F3ECE99B086}" srcOrd="0" destOrd="0" presId="urn:microsoft.com/office/officeart/2005/8/layout/orgChart1"/>
    <dgm:cxn modelId="{FC0F2D80-76CC-4D43-B868-97BA7652545B}" type="presParOf" srcId="{3E24B01F-2E63-4286-960B-9D70A0154249}" destId="{17CA6D61-2F77-47F7-8F22-9675ABCF0377}" srcOrd="1" destOrd="0" presId="urn:microsoft.com/office/officeart/2005/8/layout/orgChart1"/>
    <dgm:cxn modelId="{E8F10C6F-1945-4CE6-BAEC-1D0660603AD3}" type="presParOf" srcId="{1A6C77C7-D6F2-4EF6-B442-81DA2229FAEF}" destId="{5DD55201-4C31-4BC4-AC86-E7592143E139}" srcOrd="1" destOrd="0" presId="urn:microsoft.com/office/officeart/2005/8/layout/orgChart1"/>
    <dgm:cxn modelId="{036F1F0F-C299-47C9-88B7-F56F703F83C3}" type="presParOf" srcId="{5DD55201-4C31-4BC4-AC86-E7592143E139}" destId="{6F67B936-2AE0-46CA-9F0A-E856F757C69C}" srcOrd="0" destOrd="0" presId="urn:microsoft.com/office/officeart/2005/8/layout/orgChart1"/>
    <dgm:cxn modelId="{E63ADB0C-FC77-41FF-9827-E703AA435DC2}" type="presParOf" srcId="{5DD55201-4C31-4BC4-AC86-E7592143E139}" destId="{FA24709B-24AC-4DC5-9405-1D752AC503B2}" srcOrd="1" destOrd="0" presId="urn:microsoft.com/office/officeart/2005/8/layout/orgChart1"/>
    <dgm:cxn modelId="{CF50C39E-9031-481D-9D84-09B4C5E6F444}" type="presParOf" srcId="{FA24709B-24AC-4DC5-9405-1D752AC503B2}" destId="{0EAE7DD1-03A7-45A3-B8FC-0BE60AF514F8}" srcOrd="0" destOrd="0" presId="urn:microsoft.com/office/officeart/2005/8/layout/orgChart1"/>
    <dgm:cxn modelId="{CB111659-AF07-4731-BDEC-A1B68FCAB767}" type="presParOf" srcId="{0EAE7DD1-03A7-45A3-B8FC-0BE60AF514F8}" destId="{D88F2E75-7FB3-4A32-A2FA-75F30C13E63D}" srcOrd="0" destOrd="0" presId="urn:microsoft.com/office/officeart/2005/8/layout/orgChart1"/>
    <dgm:cxn modelId="{430E4EE1-7FA0-4683-B3C8-4DB45C9509D8}" type="presParOf" srcId="{0EAE7DD1-03A7-45A3-B8FC-0BE60AF514F8}" destId="{28F19788-7096-4C19-BE24-8EED6BDA1A7E}" srcOrd="1" destOrd="0" presId="urn:microsoft.com/office/officeart/2005/8/layout/orgChart1"/>
    <dgm:cxn modelId="{088680EC-B11C-4E83-B76A-47CD217D2A4B}" type="presParOf" srcId="{FA24709B-24AC-4DC5-9405-1D752AC503B2}" destId="{56A51E9D-1D05-499D-963C-DDEA77E9398F}" srcOrd="1" destOrd="0" presId="urn:microsoft.com/office/officeart/2005/8/layout/orgChart1"/>
    <dgm:cxn modelId="{E4BE38A6-5BAF-4A95-88E4-927563066BF2}" type="presParOf" srcId="{FA24709B-24AC-4DC5-9405-1D752AC503B2}" destId="{34FEBEC4-3209-4A1A-B101-2ABED4F6A03A}" srcOrd="2" destOrd="0" presId="urn:microsoft.com/office/officeart/2005/8/layout/orgChart1"/>
    <dgm:cxn modelId="{147F1A71-41C3-4A77-939C-69DA574F5277}" type="presParOf" srcId="{5DD55201-4C31-4BC4-AC86-E7592143E139}" destId="{5B6689C5-516B-40BB-A58D-F4DB60D75DE1}" srcOrd="2" destOrd="0" presId="urn:microsoft.com/office/officeart/2005/8/layout/orgChart1"/>
    <dgm:cxn modelId="{C47AC463-F01C-4C04-8D04-F6DFD7B87BD8}" type="presParOf" srcId="{5DD55201-4C31-4BC4-AC86-E7592143E139}" destId="{19CC68E6-B0FD-485E-BBD9-B9231B1D21A1}" srcOrd="3" destOrd="0" presId="urn:microsoft.com/office/officeart/2005/8/layout/orgChart1"/>
    <dgm:cxn modelId="{C54C115C-3FD5-4DCE-B708-515F3ACECFA7}" type="presParOf" srcId="{19CC68E6-B0FD-485E-BBD9-B9231B1D21A1}" destId="{D9874256-4B10-481F-9BF3-33329E4AE113}" srcOrd="0" destOrd="0" presId="urn:microsoft.com/office/officeart/2005/8/layout/orgChart1"/>
    <dgm:cxn modelId="{6D41D9DD-62BC-47F0-9EF2-CD5BB20BABE7}" type="presParOf" srcId="{D9874256-4B10-481F-9BF3-33329E4AE113}" destId="{479AA0D8-439C-4714-A31B-EC76F36AAA26}" srcOrd="0" destOrd="0" presId="urn:microsoft.com/office/officeart/2005/8/layout/orgChart1"/>
    <dgm:cxn modelId="{C5C61345-C867-4DE0-92B5-8C0C95494B37}" type="presParOf" srcId="{D9874256-4B10-481F-9BF3-33329E4AE113}" destId="{A45F2467-4076-415C-B006-C65A1B9A7B07}" srcOrd="1" destOrd="0" presId="urn:microsoft.com/office/officeart/2005/8/layout/orgChart1"/>
    <dgm:cxn modelId="{61B1D6EA-E331-4742-BB86-42666A5C6E9F}" type="presParOf" srcId="{19CC68E6-B0FD-485E-BBD9-B9231B1D21A1}" destId="{FE71D307-95EC-4B94-A879-7877CDBE9EED}" srcOrd="1" destOrd="0" presId="urn:microsoft.com/office/officeart/2005/8/layout/orgChart1"/>
    <dgm:cxn modelId="{D0D67977-7995-4B23-9805-FFF74D055636}" type="presParOf" srcId="{FE71D307-95EC-4B94-A879-7877CDBE9EED}" destId="{763BEFBF-DFE4-418A-A7CD-9DD913A282A8}" srcOrd="0" destOrd="0" presId="urn:microsoft.com/office/officeart/2005/8/layout/orgChart1"/>
    <dgm:cxn modelId="{D4A5BFC9-AABF-4BED-9E91-FFE81B97F522}" type="presParOf" srcId="{FE71D307-95EC-4B94-A879-7877CDBE9EED}" destId="{B52C776F-C56D-4322-AA43-119BDFEC8F0D}" srcOrd="1" destOrd="0" presId="urn:microsoft.com/office/officeart/2005/8/layout/orgChart1"/>
    <dgm:cxn modelId="{EE1647FB-D1BA-449A-81F6-C37141203897}" type="presParOf" srcId="{B52C776F-C56D-4322-AA43-119BDFEC8F0D}" destId="{21C23577-59D8-4C9F-8346-177FD0EA75B7}" srcOrd="0" destOrd="0" presId="urn:microsoft.com/office/officeart/2005/8/layout/orgChart1"/>
    <dgm:cxn modelId="{F2620303-2129-49DB-BFB4-0A05407DA8CD}" type="presParOf" srcId="{21C23577-59D8-4C9F-8346-177FD0EA75B7}" destId="{B647D101-D946-4B5D-B709-E7CD27FC7591}" srcOrd="0" destOrd="0" presId="urn:microsoft.com/office/officeart/2005/8/layout/orgChart1"/>
    <dgm:cxn modelId="{7C801539-80E9-4168-81F6-BFFEAD33791F}" type="presParOf" srcId="{21C23577-59D8-4C9F-8346-177FD0EA75B7}" destId="{80BCDD51-7D8D-4515-AD7C-5A09F9EE8812}" srcOrd="1" destOrd="0" presId="urn:microsoft.com/office/officeart/2005/8/layout/orgChart1"/>
    <dgm:cxn modelId="{CA651324-37E5-4728-8CF2-E7AB3844BDEF}" type="presParOf" srcId="{B52C776F-C56D-4322-AA43-119BDFEC8F0D}" destId="{C8041176-F485-402E-86BB-3B8420F8412D}" srcOrd="1" destOrd="0" presId="urn:microsoft.com/office/officeart/2005/8/layout/orgChart1"/>
    <dgm:cxn modelId="{3BA5506A-743B-46DA-B006-A3E722C79202}" type="presParOf" srcId="{B52C776F-C56D-4322-AA43-119BDFEC8F0D}" destId="{19778B38-3513-4B0F-AD0E-2D79B8F5C7F4}" srcOrd="2" destOrd="0" presId="urn:microsoft.com/office/officeart/2005/8/layout/orgChart1"/>
    <dgm:cxn modelId="{31B8A3C9-6453-4C1A-AC44-C28F53B99502}" type="presParOf" srcId="{FE71D307-95EC-4B94-A879-7877CDBE9EED}" destId="{FF564A8F-F22F-49D5-BEBE-2D371064B71C}" srcOrd="2" destOrd="0" presId="urn:microsoft.com/office/officeart/2005/8/layout/orgChart1"/>
    <dgm:cxn modelId="{D1C9294A-77BF-4261-B22E-35850D570351}" type="presParOf" srcId="{FE71D307-95EC-4B94-A879-7877CDBE9EED}" destId="{CCAD08CD-806E-473F-A7C6-4D0E5A8A7AC6}" srcOrd="3" destOrd="0" presId="urn:microsoft.com/office/officeart/2005/8/layout/orgChart1"/>
    <dgm:cxn modelId="{B3C1D85C-A0F3-499F-9D14-27FA0366DA51}" type="presParOf" srcId="{CCAD08CD-806E-473F-A7C6-4D0E5A8A7AC6}" destId="{6E98FC2C-E875-4ED3-B1E6-94484C8CE79E}" srcOrd="0" destOrd="0" presId="urn:microsoft.com/office/officeart/2005/8/layout/orgChart1"/>
    <dgm:cxn modelId="{C320A0A3-284D-4EC3-AC81-B721CB11B8B0}" type="presParOf" srcId="{6E98FC2C-E875-4ED3-B1E6-94484C8CE79E}" destId="{81958EFF-A2FE-454B-9BD7-E7E54FCB9FAB}" srcOrd="0" destOrd="0" presId="urn:microsoft.com/office/officeart/2005/8/layout/orgChart1"/>
    <dgm:cxn modelId="{A8BAD5D7-25D7-443C-9E03-08167049AD74}" type="presParOf" srcId="{6E98FC2C-E875-4ED3-B1E6-94484C8CE79E}" destId="{E4B11221-5DE5-4AEA-B019-1A4B376E4A54}" srcOrd="1" destOrd="0" presId="urn:microsoft.com/office/officeart/2005/8/layout/orgChart1"/>
    <dgm:cxn modelId="{BE22D266-F92F-405C-827F-48FF7F35042F}" type="presParOf" srcId="{CCAD08CD-806E-473F-A7C6-4D0E5A8A7AC6}" destId="{E5ABE774-E226-4BAD-A8A4-95E67C01D2D6}" srcOrd="1" destOrd="0" presId="urn:microsoft.com/office/officeart/2005/8/layout/orgChart1"/>
    <dgm:cxn modelId="{3341D8C1-843A-4CBB-84B6-EA79110597FE}" type="presParOf" srcId="{CCAD08CD-806E-473F-A7C6-4D0E5A8A7AC6}" destId="{390C3E37-6BA5-4F95-9454-771EF46BB0EC}" srcOrd="2" destOrd="0" presId="urn:microsoft.com/office/officeart/2005/8/layout/orgChart1"/>
    <dgm:cxn modelId="{3A44CA22-9404-497E-8054-7D2E64784B7B}" type="presParOf" srcId="{FE71D307-95EC-4B94-A879-7877CDBE9EED}" destId="{4ADF41AE-46B6-433F-9F5B-13322897ABDB}" srcOrd="4" destOrd="0" presId="urn:microsoft.com/office/officeart/2005/8/layout/orgChart1"/>
    <dgm:cxn modelId="{CBADB850-2F9B-4680-8972-F80D4C7BF894}" type="presParOf" srcId="{FE71D307-95EC-4B94-A879-7877CDBE9EED}" destId="{0EF50E85-A4A8-4D03-B77B-7D0528DEAB0C}" srcOrd="5" destOrd="0" presId="urn:microsoft.com/office/officeart/2005/8/layout/orgChart1"/>
    <dgm:cxn modelId="{179C9099-25A8-4841-91D1-76EDBF1D1BE0}" type="presParOf" srcId="{0EF50E85-A4A8-4D03-B77B-7D0528DEAB0C}" destId="{00B12C87-253F-4652-8B5A-B2D5EE86E22E}" srcOrd="0" destOrd="0" presId="urn:microsoft.com/office/officeart/2005/8/layout/orgChart1"/>
    <dgm:cxn modelId="{DB6492A3-CFF7-470F-B9D8-702CA4F57C39}" type="presParOf" srcId="{00B12C87-253F-4652-8B5A-B2D5EE86E22E}" destId="{DC905CD9-D85F-40C1-8998-82A7395738A0}" srcOrd="0" destOrd="0" presId="urn:microsoft.com/office/officeart/2005/8/layout/orgChart1"/>
    <dgm:cxn modelId="{5D1206DB-FB0A-4DE9-BEC6-20E44CD36455}" type="presParOf" srcId="{00B12C87-253F-4652-8B5A-B2D5EE86E22E}" destId="{F82B903D-20DE-46E8-ACEE-774024B6EEE3}" srcOrd="1" destOrd="0" presId="urn:microsoft.com/office/officeart/2005/8/layout/orgChart1"/>
    <dgm:cxn modelId="{082A5485-4EF0-4AD9-B635-8D9D0E2F9178}" type="presParOf" srcId="{0EF50E85-A4A8-4D03-B77B-7D0528DEAB0C}" destId="{B05B6341-50DD-4EB8-9796-62CB591DDEE0}" srcOrd="1" destOrd="0" presId="urn:microsoft.com/office/officeart/2005/8/layout/orgChart1"/>
    <dgm:cxn modelId="{932DDB0D-7AFC-4633-B50B-28A36316C337}" type="presParOf" srcId="{0EF50E85-A4A8-4D03-B77B-7D0528DEAB0C}" destId="{5C95EAC1-2A81-4587-A57A-51F748D58294}" srcOrd="2" destOrd="0" presId="urn:microsoft.com/office/officeart/2005/8/layout/orgChart1"/>
    <dgm:cxn modelId="{1357B786-D5B7-42DD-8AB2-5A6D13D70951}" type="presParOf" srcId="{19CC68E6-B0FD-485E-BBD9-B9231B1D21A1}" destId="{48FDB4F0-B2D6-4F5D-BEC1-FCE2990770E8}" srcOrd="2" destOrd="0" presId="urn:microsoft.com/office/officeart/2005/8/layout/orgChart1"/>
    <dgm:cxn modelId="{76034FEA-BEB7-4452-BD1B-250466EF558E}" type="presParOf" srcId="{5DD55201-4C31-4BC4-AC86-E7592143E139}" destId="{35616957-32EF-4A0E-9055-A2539B0AA481}" srcOrd="4" destOrd="0" presId="urn:microsoft.com/office/officeart/2005/8/layout/orgChart1"/>
    <dgm:cxn modelId="{859A608A-2DC9-42AB-B366-D020E5740712}" type="presParOf" srcId="{5DD55201-4C31-4BC4-AC86-E7592143E139}" destId="{5A80DC17-CCC4-486A-9376-F832FAD72AD8}" srcOrd="5" destOrd="0" presId="urn:microsoft.com/office/officeart/2005/8/layout/orgChart1"/>
    <dgm:cxn modelId="{432EFED5-A542-457A-8F29-1249A7F057E2}" type="presParOf" srcId="{5A80DC17-CCC4-486A-9376-F832FAD72AD8}" destId="{2B820E60-6A18-4DFA-B74D-E63F95209C1F}" srcOrd="0" destOrd="0" presId="urn:microsoft.com/office/officeart/2005/8/layout/orgChart1"/>
    <dgm:cxn modelId="{2F23E7B8-A1DB-4AF4-BFA4-54AD02FB523E}" type="presParOf" srcId="{2B820E60-6A18-4DFA-B74D-E63F95209C1F}" destId="{9EB9CE19-8FAA-472D-B92A-EBF7BFAFDCDB}" srcOrd="0" destOrd="0" presId="urn:microsoft.com/office/officeart/2005/8/layout/orgChart1"/>
    <dgm:cxn modelId="{0FDE638C-6DE8-4AE1-A6E8-5EC899C78EAD}" type="presParOf" srcId="{2B820E60-6A18-4DFA-B74D-E63F95209C1F}" destId="{B98F3AD9-0138-4CBA-973A-3B1C5BB9D5E9}" srcOrd="1" destOrd="0" presId="urn:microsoft.com/office/officeart/2005/8/layout/orgChart1"/>
    <dgm:cxn modelId="{04189398-062D-4E04-963F-AE85B194BA32}" type="presParOf" srcId="{5A80DC17-CCC4-486A-9376-F832FAD72AD8}" destId="{6725CA3F-ACD8-4FC5-AC97-F8A5C6804317}" srcOrd="1" destOrd="0" presId="urn:microsoft.com/office/officeart/2005/8/layout/orgChart1"/>
    <dgm:cxn modelId="{289CDA29-0FD5-4328-8BC7-937B160C2D34}" type="presParOf" srcId="{5A80DC17-CCC4-486A-9376-F832FAD72AD8}" destId="{EA290FC4-3664-4A5E-AC1A-E097A2561376}" srcOrd="2" destOrd="0" presId="urn:microsoft.com/office/officeart/2005/8/layout/orgChart1"/>
    <dgm:cxn modelId="{35542FDD-45E7-464E-AE83-13FA0A08BFB9}" type="presParOf" srcId="{1A6C77C7-D6F2-4EF6-B442-81DA2229FAEF}" destId="{F8133D37-2CBC-4B77-992C-78A1897EA7A9}"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en-US"/>
          </a:p>
        </p:txBody>
      </p:sp>
      <p:sp>
        <p:nvSpPr>
          <p:cNvPr id="3" name="日付プレースホルダ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C64988C0-C9BC-46AD-AE1D-C09BA89E0051}" type="datetimeFigureOut">
              <a:rPr lang="en-US" smtClean="0"/>
              <a:pPr/>
              <a:t>8/27/2012</a:t>
            </a:fld>
            <a:endParaRPr lang="en-US"/>
          </a:p>
        </p:txBody>
      </p:sp>
      <p:sp>
        <p:nvSpPr>
          <p:cNvPr id="4" name="スライド イメージ プレースホルダ 3"/>
          <p:cNvSpPr>
            <a:spLocks noGrp="1" noRot="1" noChangeAspect="1"/>
          </p:cNvSpPr>
          <p:nvPr>
            <p:ph type="sldImg" idx="2"/>
          </p:nvPr>
        </p:nvSpPr>
        <p:spPr>
          <a:xfrm>
            <a:off x="766763" y="746125"/>
            <a:ext cx="5272087"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34687F1A-88A8-46E2-916A-8BDED4F9AADD}" type="slidenum">
              <a:rPr lang="en-US" smtClean="0"/>
              <a:pPr/>
              <a:t>&lt;#&gt;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en-US"/>
          </a:p>
        </p:txBody>
      </p:sp>
      <p:sp>
        <p:nvSpPr>
          <p:cNvPr id="4" name="スライド番号プレースホルダ 3"/>
          <p:cNvSpPr>
            <a:spLocks noGrp="1"/>
          </p:cNvSpPr>
          <p:nvPr>
            <p:ph type="sldNum" sz="quarter" idx="10"/>
          </p:nvPr>
        </p:nvSpPr>
        <p:spPr/>
        <p:txBody>
          <a:bodyPr/>
          <a:lstStyle/>
          <a:p>
            <a:fld id="{34687F1A-88A8-46E2-916A-8BDED4F9AADD}" type="slidenum">
              <a:rPr lang="en-US" smtClean="0"/>
              <a:pPr/>
              <a:t>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en-US"/>
          </a:p>
        </p:txBody>
      </p:sp>
      <p:sp>
        <p:nvSpPr>
          <p:cNvPr id="4" name="スライド番号プレースホルダ 3"/>
          <p:cNvSpPr>
            <a:spLocks noGrp="1"/>
          </p:cNvSpPr>
          <p:nvPr>
            <p:ph type="sldNum" sz="quarter" idx="10"/>
          </p:nvPr>
        </p:nvSpPr>
        <p:spPr/>
        <p:txBody>
          <a:bodyPr/>
          <a:lstStyle/>
          <a:p>
            <a:fld id="{7B7459BE-C879-4A76-9DEA-2B81CF424AA3}" type="slidenum">
              <a:rPr lang="en-US" smtClean="0"/>
              <a:pPr/>
              <a:t>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en-US" dirty="0"/>
          </a:p>
        </p:txBody>
      </p:sp>
      <p:sp>
        <p:nvSpPr>
          <p:cNvPr id="4" name="スライド番号プレースホルダ 3"/>
          <p:cNvSpPr>
            <a:spLocks noGrp="1"/>
          </p:cNvSpPr>
          <p:nvPr>
            <p:ph type="sldNum" sz="quarter" idx="10"/>
          </p:nvPr>
        </p:nvSpPr>
        <p:spPr/>
        <p:txBody>
          <a:bodyPr/>
          <a:lstStyle/>
          <a:p>
            <a:fld id="{F456256A-EBE2-4E0B-83E4-71D0B8781BC9}" type="slidenum">
              <a:rPr lang="en-US" smtClean="0"/>
              <a:pPr/>
              <a:t>53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en-US" dirty="0"/>
          </a:p>
        </p:txBody>
      </p:sp>
      <p:sp>
        <p:nvSpPr>
          <p:cNvPr id="4" name="スライド番号プレースホルダ 3"/>
          <p:cNvSpPr>
            <a:spLocks noGrp="1"/>
          </p:cNvSpPr>
          <p:nvPr>
            <p:ph type="sldNum" sz="quarter" idx="10"/>
          </p:nvPr>
        </p:nvSpPr>
        <p:spPr/>
        <p:txBody>
          <a:bodyPr/>
          <a:lstStyle/>
          <a:p>
            <a:fld id="{F456256A-EBE2-4E0B-83E4-71D0B8781BC9}" type="slidenum">
              <a:rPr lang="en-US" smtClean="0"/>
              <a:pPr/>
              <a:t>54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CCD37E-314B-46B5-9909-C1FB451175B6}" type="datetime1">
              <a:rPr lang="en-US" smtClean="0"/>
              <a:pPr/>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9D94A4-05DC-4FBD-B7CF-FFFBB0F155D1}" type="datetime1">
              <a:rPr lang="en-US" smtClean="0"/>
              <a:pPr/>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A1183-01AE-4FE8-8731-685E68814C02}" type="datetime1">
              <a:rPr lang="en-US" smtClean="0"/>
              <a:pPr/>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F45FE3-6354-42B3-B54B-440C69B8AB45}" type="datetime1">
              <a:rPr lang="en-US" smtClean="0"/>
              <a:pPr/>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2D8360-8D46-4C53-8351-FDE59F90F7D2}" type="datetime1">
              <a:rPr lang="en-US" smtClean="0"/>
              <a:pPr/>
              <a:t>8/27/2012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BB30D0-4EF0-402A-8249-A564639E62DE}" type="datetime1">
              <a:rPr lang="en-US" smtClean="0"/>
              <a:pPr/>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90BEAE-8743-479C-B0E8-9DA642514BF8}" type="datetime1">
              <a:rPr lang="en-US" smtClean="0"/>
              <a:pPr/>
              <a:t>8/27/2012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C8DAD0-489D-4EA9-9E79-882876B1991D}" type="datetime1">
              <a:rPr lang="en-US" smtClean="0"/>
              <a:pPr/>
              <a:t>8/27/2012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4CAA9D-DD5E-4D24-8D8F-0AA1395DF87D}" type="datetime1">
              <a:rPr lang="en-US" smtClean="0"/>
              <a:pPr/>
              <a:t>8/27/2012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0FB91E-AC7C-40AF-8C8D-0B04CA2CFB98}" type="datetime1">
              <a:rPr lang="en-US" smtClean="0"/>
              <a:pPr/>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92504E-91F1-462D-B3F6-94237786DED5}" type="datetime1">
              <a:rPr lang="en-US" smtClean="0"/>
              <a:pPr/>
              <a:t>8/27/2012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&lt;#&gt;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8C55D-B4D2-4341-B21F-E63B31E9E5E1}" type="datetime1">
              <a:rPr lang="en-US" smtClean="0"/>
              <a:pPr/>
              <a:t>8/27/2012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&lt;#&gt;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63.png"/></Relationships>
</file>

<file path=ppt/slides/_rels/slide10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4.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65.png"/></Relationships>
</file>

<file path=ppt/slides/_rels/slide10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6.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67.png"/></Relationships>
</file>

<file path=ppt/slides/_rels/slide10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jpeg"/><Relationship Id="rId7" Type="http://schemas.openxmlformats.org/officeDocument/2006/relationships/diagramQuickStyle" Target="../diagrams/quickStyle5.xm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68.wmf"/></Relationships>
</file>

<file path=ppt/slides/_rels/slide10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1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3.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74.png"/></Relationships>
</file>

<file path=ppt/slides/_rels/slide1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5.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76.png"/></Relationships>
</file>

<file path=ppt/slides/_rels/slide1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83.png"/><Relationship Id="rId4" Type="http://schemas.openxmlformats.org/officeDocument/2006/relationships/image" Target="../media/image82.png"/></Relationships>
</file>

<file path=ppt/slides/_rels/slide1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85.png"/></Relationships>
</file>

<file path=ppt/slides/_rels/slide1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6.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89.png"/></Relationships>
</file>

<file path=ppt/slides/_rels/slide1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92.png"/></Relationships>
</file>

<file path=ppt/slides/_rels/slide13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94.png"/></Relationships>
</file>

<file path=ppt/slides/_rels/slide13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8.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9.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0.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2.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03.png"/></Relationships>
</file>

<file path=ppt/slides/_rels/slide1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1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1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Tel:03(5733)801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wmf"/><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3.xml"/><Relationship Id="rId7"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41.jpeg"/><Relationship Id="rId7" Type="http://schemas.openxmlformats.org/officeDocument/2006/relationships/diagramColors" Target="../diagrams/colors4.xm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3.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8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8" Type="http://schemas.openxmlformats.org/officeDocument/2006/relationships/image" Target="../media/image8.gif"/><Relationship Id="rId13"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7.wmf"/><Relationship Id="rId12" Type="http://schemas.openxmlformats.org/officeDocument/2006/relationships/image" Target="../media/image12.png"/><Relationship Id="rId2" Type="http://schemas.openxmlformats.org/officeDocument/2006/relationships/image" Target="../media/image4.wmf"/><Relationship Id="rId16" Type="http://schemas.openxmlformats.org/officeDocument/2006/relationships/image" Target="../media/image16.wmf"/><Relationship Id="rId1" Type="http://schemas.openxmlformats.org/officeDocument/2006/relationships/slideLayout" Target="../slideLayouts/slideLayout1.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2.jpeg"/><Relationship Id="rId15" Type="http://schemas.openxmlformats.org/officeDocument/2006/relationships/image" Target="../media/image15.png"/><Relationship Id="rId10" Type="http://schemas.openxmlformats.org/officeDocument/2006/relationships/image" Target="../media/image10.wmf"/><Relationship Id="rId4" Type="http://schemas.openxmlformats.org/officeDocument/2006/relationships/image" Target="../media/image3.jpeg"/><Relationship Id="rId9" Type="http://schemas.openxmlformats.org/officeDocument/2006/relationships/image" Target="../media/image9.wmf"/><Relationship Id="rId1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57.png"/></Relationships>
</file>

<file path=ppt/slides/_rels/slide9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8.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59.png"/></Relationships>
</file>

<file path=ppt/slides/_rels/slide9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774700" y="2178050"/>
            <a:ext cx="9089390" cy="2550336"/>
          </a:xfrm>
        </p:spPr>
        <p:txBody>
          <a:bodyPr>
            <a:normAutofit/>
          </a:bodyPr>
          <a:lstStyle/>
          <a:p>
            <a:r>
              <a:rPr lang="ja-JP" altLang="en-US" b="1" dirty="0" smtClean="0"/>
              <a:t>トレーニングガイド</a:t>
            </a:r>
            <a:r>
              <a:rPr lang="en-US" b="1" dirty="0" smtClean="0"/>
              <a:t/>
            </a:r>
            <a:br>
              <a:rPr lang="en-US" b="1" dirty="0" smtClean="0"/>
            </a:br>
            <a:r>
              <a:rPr lang="ja-JP" altLang="en-US" b="1" dirty="0" smtClean="0"/>
              <a:t>購買管理</a:t>
            </a:r>
            <a:endParaRPr lang="en-US" dirty="0"/>
          </a:p>
        </p:txBody>
      </p:sp>
      <p:pic>
        <p:nvPicPr>
          <p:cNvPr id="4" name="図 3" descr="standard_corp_sig.jpg"/>
          <p:cNvPicPr>
            <a:picLocks noChangeAspect="1"/>
          </p:cNvPicPr>
          <p:nvPr/>
        </p:nvPicPr>
        <p:blipFill>
          <a:blip r:embed="rId3" cstate="print"/>
          <a:stretch>
            <a:fillRect/>
          </a:stretch>
        </p:blipFill>
        <p:spPr>
          <a:xfrm>
            <a:off x="546100" y="273050"/>
            <a:ext cx="1420227" cy="1325272"/>
          </a:xfrm>
          <a:prstGeom prst="rect">
            <a:avLst/>
          </a:prstGeom>
        </p:spPr>
      </p:pic>
      <p:sp>
        <p:nvSpPr>
          <p:cNvPr id="5" name="テキスト ボックス 4"/>
          <p:cNvSpPr txBox="1"/>
          <p:nvPr/>
        </p:nvSpPr>
        <p:spPr>
          <a:xfrm>
            <a:off x="7390389" y="6671066"/>
            <a:ext cx="2756911" cy="536184"/>
          </a:xfrm>
          <a:prstGeom prst="rect">
            <a:avLst/>
          </a:prstGeom>
          <a:noFill/>
        </p:spPr>
        <p:txBody>
          <a:bodyPr wrap="square" lIns="104278" tIns="52139" rIns="104278" bIns="52139" rtlCol="0">
            <a:spAutoFit/>
          </a:bodyPr>
          <a:lstStyle/>
          <a:p>
            <a:pPr algn="r"/>
            <a:r>
              <a:rPr lang="en-US" sz="1400" dirty="0" smtClean="0"/>
              <a:t>QAD 2011 Standard Edition</a:t>
            </a:r>
          </a:p>
          <a:p>
            <a:pPr algn="r"/>
            <a:r>
              <a:rPr lang="en-US" sz="1400" dirty="0" smtClean="0"/>
              <a:t>Aug 2012</a:t>
            </a:r>
            <a:endParaRPr lang="en-US" sz="1400" dirty="0"/>
          </a:p>
        </p:txBody>
      </p:sp>
      <p:sp>
        <p:nvSpPr>
          <p:cNvPr id="9" name="テキスト ボックス 8"/>
          <p:cNvSpPr txBox="1"/>
          <p:nvPr/>
        </p:nvSpPr>
        <p:spPr>
          <a:xfrm>
            <a:off x="546100" y="1720850"/>
            <a:ext cx="3810000" cy="646331"/>
          </a:xfrm>
          <a:prstGeom prst="rect">
            <a:avLst/>
          </a:prstGeom>
          <a:noFill/>
        </p:spPr>
        <p:txBody>
          <a:bodyPr wrap="square" rtlCol="0">
            <a:spAutoFit/>
          </a:bodyPr>
          <a:lstStyle/>
          <a:p>
            <a:r>
              <a:rPr lang="en-US" dirty="0" smtClean="0"/>
              <a:t>QAD Enterprise Applications</a:t>
            </a:r>
          </a:p>
          <a:p>
            <a:r>
              <a:rPr lang="en-US" dirty="0" smtClean="0"/>
              <a:t>Standard Edition</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3"/>
          <p:cNvSpPr/>
          <p:nvPr/>
        </p:nvSpPr>
        <p:spPr>
          <a:xfrm>
            <a:off x="3474597" y="3860291"/>
            <a:ext cx="6291071" cy="512064"/>
          </a:xfrm>
          <a:custGeom>
            <a:avLst/>
            <a:gdLst>
              <a:gd name="connsiteX0" fmla="*/ 0 w 6291071"/>
              <a:gd name="connsiteY0" fmla="*/ 0 h 512064"/>
              <a:gd name="connsiteX1" fmla="*/ 0 w 6291071"/>
              <a:gd name="connsiteY1" fmla="*/ 512064 h 512064"/>
              <a:gd name="connsiteX2" fmla="*/ 6291071 w 6291071"/>
              <a:gd name="connsiteY2" fmla="*/ 512064 h 512064"/>
              <a:gd name="connsiteX3" fmla="*/ 6291071 w 6291071"/>
              <a:gd name="connsiteY3" fmla="*/ 0 h 512064"/>
              <a:gd name="connsiteX4" fmla="*/ 0 w 6291071"/>
              <a:gd name="connsiteY4" fmla="*/ 0 h 512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91071" h="512064">
                <a:moveTo>
                  <a:pt x="0" y="0"/>
                </a:moveTo>
                <a:lnTo>
                  <a:pt x="0" y="512064"/>
                </a:lnTo>
                <a:lnTo>
                  <a:pt x="6291071" y="512064"/>
                </a:lnTo>
                <a:lnTo>
                  <a:pt x="6291071"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9" name="正方形/長方形 18"/>
          <p:cNvSpPr/>
          <p:nvPr/>
        </p:nvSpPr>
        <p:spPr>
          <a:xfrm>
            <a:off x="546100" y="1115000"/>
            <a:ext cx="9601200" cy="4339650"/>
          </a:xfrm>
          <a:prstGeom prst="rect">
            <a:avLst/>
          </a:prstGeom>
        </p:spPr>
        <p:txBody>
          <a:bodyPr wrap="square">
            <a:spAutoFit/>
          </a:bodyPr>
          <a:lstStyle/>
          <a:p>
            <a:r>
              <a:rPr lang="ja-JP" altLang="en-US" sz="1200" dirty="0" smtClean="0">
                <a:latin typeface="Arial" pitchFamily="34" charset="0"/>
              </a:rPr>
              <a:t>主要なイベント：一般的な購買管理で発生する主要なイベントには下記のものがあります。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購買要求</a:t>
            </a:r>
            <a:r>
              <a:rPr lang="en-US" altLang="ja-JP" sz="1200" dirty="0" smtClean="0">
                <a:latin typeface="Arial" pitchFamily="34" charset="0"/>
              </a:rPr>
              <a:t>		</a:t>
            </a:r>
          </a:p>
          <a:p>
            <a:r>
              <a:rPr lang="en-US" altLang="ja-JP" sz="1200" dirty="0" smtClean="0">
                <a:latin typeface="Arial" pitchFamily="34" charset="0"/>
              </a:rPr>
              <a:t>QAD </a:t>
            </a:r>
            <a:r>
              <a:rPr lang="en-US" altLang="ja-JP" sz="1200" dirty="0" smtClean="0">
                <a:latin typeface="Arial" pitchFamily="34" charset="0"/>
              </a:rPr>
              <a:t>Enterprise  Applications</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計画に基づき</a:t>
            </a:r>
            <a:r>
              <a:rPr lang="en-US" altLang="ja-JP" sz="1200" dirty="0" smtClean="0">
                <a:latin typeface="Arial" pitchFamily="34" charset="0"/>
              </a:rPr>
              <a:t>､MRP</a:t>
            </a:r>
            <a:r>
              <a:rPr lang="ja-JP" altLang="en-US" sz="1200" dirty="0" smtClean="0">
                <a:latin typeface="Arial" pitchFamily="34" charset="0"/>
              </a:rPr>
              <a:t>展開で自動的に生成されるものと</a:t>
            </a:r>
            <a:r>
              <a:rPr lang="en-US" altLang="ja-JP" sz="1200" dirty="0" smtClean="0">
                <a:latin typeface="Arial" pitchFamily="34" charset="0"/>
              </a:rPr>
              <a:t>､</a:t>
            </a:r>
            <a:r>
              <a:rPr lang="ja-JP" altLang="en-US" sz="1200" dirty="0" smtClean="0">
                <a:latin typeface="Arial" pitchFamily="34" charset="0"/>
              </a:rPr>
              <a:t>ユーザ部門などから随時購入依頼</a:t>
            </a:r>
            <a:r>
              <a:rPr lang="ja-JP" altLang="en-US" sz="1200" dirty="0" smtClean="0">
                <a:latin typeface="Arial" pitchFamily="34" charset="0"/>
              </a:rPr>
              <a:t>する</a:t>
            </a:r>
            <a:r>
              <a:rPr lang="en-US" altLang="ja-JP" sz="1200" dirty="0" smtClean="0">
                <a:latin typeface="Arial" pitchFamily="34" charset="0"/>
              </a:rPr>
              <a:t>2</a:t>
            </a:r>
            <a:r>
              <a:rPr lang="ja-JP" altLang="en-US" sz="1200" dirty="0" smtClean="0">
                <a:latin typeface="Arial" pitchFamily="34" charset="0"/>
              </a:rPr>
              <a:t>通り</a:t>
            </a:r>
            <a:r>
              <a:rPr lang="ja-JP" altLang="en-US" sz="1200" dirty="0" smtClean="0">
                <a:latin typeface="Arial" pitchFamily="34" charset="0"/>
              </a:rPr>
              <a:t>の購買</a:t>
            </a:r>
            <a:r>
              <a:rPr lang="ja-JP" altLang="en-US" sz="1200" dirty="0" smtClean="0">
                <a:latin typeface="Arial" pitchFamily="34" charset="0"/>
              </a:rPr>
              <a:t>要求</a:t>
            </a:r>
            <a:endParaRPr lang="en-US" altLang="ja-JP" sz="1200" dirty="0" smtClean="0">
              <a:latin typeface="Arial" pitchFamily="34" charset="0"/>
            </a:endParaRPr>
          </a:p>
          <a:p>
            <a:r>
              <a:rPr lang="ja-JP" altLang="en-US" sz="1200" dirty="0" smtClean="0">
                <a:latin typeface="Arial" pitchFamily="34" charset="0"/>
              </a:rPr>
              <a:t>を扱えます</a:t>
            </a:r>
            <a:r>
              <a:rPr lang="ja-JP" altLang="en-US" sz="1200" dirty="0" smtClean="0">
                <a:latin typeface="Arial" pitchFamily="34" charset="0"/>
              </a:rPr>
              <a:t>。後者の場合</a:t>
            </a:r>
            <a:r>
              <a:rPr lang="en-US" altLang="ja-JP" sz="1200" dirty="0" smtClean="0">
                <a:latin typeface="Arial" pitchFamily="34" charset="0"/>
              </a:rPr>
              <a:t>､</a:t>
            </a:r>
            <a:r>
              <a:rPr lang="ja-JP" altLang="en-US" sz="1200" dirty="0" smtClean="0">
                <a:latin typeface="Arial" pitchFamily="34" charset="0"/>
              </a:rPr>
              <a:t>扱い品目の種類や数量が多ければ各自購入していては価格管理</a:t>
            </a:r>
            <a:r>
              <a:rPr lang="en-US" altLang="ja-JP" sz="1200" dirty="0" smtClean="0">
                <a:latin typeface="Arial" pitchFamily="34" charset="0"/>
              </a:rPr>
              <a:t>､</a:t>
            </a:r>
            <a:r>
              <a:rPr lang="ja-JP" altLang="en-US" sz="1200" dirty="0" smtClean="0">
                <a:latin typeface="Arial" pitchFamily="34" charset="0"/>
              </a:rPr>
              <a:t>仕入先管理</a:t>
            </a:r>
            <a:r>
              <a:rPr lang="en-US" altLang="ja-JP" sz="1200" dirty="0" smtClean="0">
                <a:latin typeface="Arial" pitchFamily="34" charset="0"/>
              </a:rPr>
              <a:t>､</a:t>
            </a:r>
            <a:r>
              <a:rPr lang="ja-JP" altLang="en-US" sz="1200" dirty="0" smtClean="0">
                <a:latin typeface="Arial" pitchFamily="34" charset="0"/>
              </a:rPr>
              <a:t>納期管理</a:t>
            </a:r>
            <a:r>
              <a:rPr lang="en-US" altLang="ja-JP" sz="1200" dirty="0" smtClean="0">
                <a:latin typeface="Arial" pitchFamily="34" charset="0"/>
              </a:rPr>
              <a:t>､</a:t>
            </a:r>
            <a:r>
              <a:rPr lang="ja-JP" altLang="en-US" sz="1200" dirty="0" smtClean="0">
                <a:latin typeface="Arial" pitchFamily="34" charset="0"/>
              </a:rPr>
              <a:t>在庫管理など無駄な工数や</a:t>
            </a:r>
            <a:r>
              <a:rPr lang="ja-JP" altLang="en-US" sz="1200" dirty="0" smtClean="0">
                <a:latin typeface="Arial" pitchFamily="34" charset="0"/>
              </a:rPr>
              <a:t>費</a:t>
            </a:r>
            <a:endParaRPr lang="en-US" altLang="ja-JP" sz="1200" dirty="0" smtClean="0">
              <a:latin typeface="Arial" pitchFamily="34" charset="0"/>
            </a:endParaRPr>
          </a:p>
          <a:p>
            <a:r>
              <a:rPr lang="ja-JP" altLang="en-US" sz="1200" dirty="0" smtClean="0">
                <a:latin typeface="Arial" pitchFamily="34" charset="0"/>
              </a:rPr>
              <a:t>用が</a:t>
            </a:r>
            <a:r>
              <a:rPr lang="ja-JP" altLang="en-US" sz="1200" dirty="0" smtClean="0">
                <a:latin typeface="Arial" pitchFamily="34" charset="0"/>
              </a:rPr>
              <a:t>発生します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購買担当者が逐次購入品をユ－ザに調査を行うのも、量が多ければ現実的に無理です</a:t>
            </a:r>
            <a:r>
              <a:rPr lang="en-US" altLang="ja-JP" sz="1200" dirty="0" smtClean="0">
                <a:latin typeface="Arial" pitchFamily="34" charset="0"/>
              </a:rPr>
              <a:t>｡</a:t>
            </a:r>
            <a:r>
              <a:rPr lang="ja-JP" altLang="en-US" sz="1200" dirty="0" smtClean="0">
                <a:latin typeface="Arial" pitchFamily="34" charset="0"/>
              </a:rPr>
              <a:t>そこ</a:t>
            </a:r>
            <a:r>
              <a:rPr lang="ja-JP" altLang="en-US" sz="1200" dirty="0" smtClean="0">
                <a:latin typeface="Arial" pitchFamily="34" charset="0"/>
              </a:rPr>
              <a:t>で</a:t>
            </a:r>
            <a:r>
              <a:rPr lang="en-US" altLang="ja-JP" sz="1200" dirty="0" smtClean="0">
                <a:latin typeface="Arial" pitchFamily="34" charset="0"/>
              </a:rPr>
              <a:t>QAD </a:t>
            </a:r>
            <a:r>
              <a:rPr lang="en-US" altLang="ja-JP" sz="1200" dirty="0" smtClean="0">
                <a:latin typeface="Arial" pitchFamily="34" charset="0"/>
              </a:rPr>
              <a:t>Enterprise </a:t>
            </a:r>
            <a:r>
              <a:rPr lang="en-US" altLang="ja-JP" sz="1200" dirty="0" smtClean="0">
                <a:latin typeface="Arial" pitchFamily="34" charset="0"/>
              </a:rPr>
              <a:t>Applications</a:t>
            </a:r>
          </a:p>
          <a:p>
            <a:r>
              <a:rPr lang="ja-JP" altLang="en-US" sz="1200" dirty="0" smtClean="0">
                <a:latin typeface="Arial" pitchFamily="34" charset="0"/>
              </a:rPr>
              <a:t>では</a:t>
            </a:r>
            <a:r>
              <a:rPr lang="ja-JP" altLang="en-US" sz="1200" dirty="0" smtClean="0">
                <a:latin typeface="Arial" pitchFamily="34" charset="0"/>
              </a:rPr>
              <a:t>、直接要求者が端末で入力を可能にしています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承認</a:t>
            </a:r>
            <a:endParaRPr lang="en-US" altLang="ja-JP" sz="1200" b="1" dirty="0" smtClean="0">
              <a:solidFill>
                <a:srgbClr val="0070C0"/>
              </a:solidFill>
              <a:latin typeface="Arial" pitchFamily="34" charset="0"/>
            </a:endParaRPr>
          </a:p>
          <a:p>
            <a:r>
              <a:rPr lang="ja-JP" altLang="en-US" sz="1200" dirty="0" smtClean="0">
                <a:latin typeface="Arial" pitchFamily="34" charset="0"/>
              </a:rPr>
              <a:t>担当者が直接入力を可能にしているため、コード読み取りや入力ミスが発生する可能性があり、また、企業によっては承認手続きを必要としています</a:t>
            </a:r>
            <a:r>
              <a:rPr lang="en-US" altLang="ja-JP" sz="1200" dirty="0" smtClean="0">
                <a:latin typeface="Arial" pitchFamily="34" charset="0"/>
              </a:rPr>
              <a:t>｡</a:t>
            </a:r>
          </a:p>
          <a:p>
            <a:r>
              <a:rPr lang="ja-JP" altLang="en-US" sz="1200" dirty="0" smtClean="0">
                <a:latin typeface="Arial" pitchFamily="34" charset="0"/>
              </a:rPr>
              <a:t>すなわち、管理者のレベルにより承認額を設定し妥当性を確認することもあります。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依頼元から依頼先</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へ物品を</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価格などの条件を決めて購入契約することで</a:t>
            </a:r>
            <a:r>
              <a:rPr lang="en-US" altLang="ja-JP" sz="1200" dirty="0" smtClean="0">
                <a:latin typeface="Arial" pitchFamily="34" charset="0"/>
              </a:rPr>
              <a:t>､</a:t>
            </a:r>
            <a:r>
              <a:rPr lang="ja-JP" altLang="en-US" sz="1200" dirty="0" smtClean="0">
                <a:latin typeface="Arial" pitchFamily="34" charset="0"/>
              </a:rPr>
              <a:t>ここで交わされる書類として</a:t>
            </a:r>
            <a:r>
              <a:rPr lang="en-US" altLang="ja-JP" sz="1200" dirty="0" smtClean="0">
                <a:latin typeface="Arial" pitchFamily="34" charset="0"/>
              </a:rPr>
              <a:t>､</a:t>
            </a:r>
            <a:r>
              <a:rPr lang="ja-JP" altLang="en-US" sz="1200" dirty="0" smtClean="0">
                <a:latin typeface="Arial" pitchFamily="34" charset="0"/>
              </a:rPr>
              <a:t>注文書などが発行される場</a:t>
            </a:r>
            <a:endParaRPr lang="en-US" altLang="ja-JP" sz="1200" dirty="0" smtClean="0">
              <a:latin typeface="Arial" pitchFamily="34" charset="0"/>
            </a:endParaRPr>
          </a:p>
          <a:p>
            <a:r>
              <a:rPr lang="ja-JP" altLang="en-US" sz="1200" dirty="0" smtClean="0">
                <a:latin typeface="Arial" pitchFamily="34" charset="0"/>
              </a:rPr>
              <a:t>合が多い</a:t>
            </a:r>
            <a:r>
              <a:rPr lang="en-US" altLang="ja-JP" sz="1200" dirty="0" smtClean="0">
                <a:latin typeface="Arial" pitchFamily="34" charset="0"/>
              </a:rPr>
              <a:t>｡QAD Enterprise Applications </a:t>
            </a:r>
            <a:r>
              <a:rPr lang="ja-JP" altLang="en-US" sz="1200" dirty="0" smtClean="0">
                <a:latin typeface="Arial" pitchFamily="34" charset="0"/>
              </a:rPr>
              <a:t>では</a:t>
            </a:r>
            <a:r>
              <a:rPr lang="en-US" altLang="ja-JP" sz="1200" dirty="0" smtClean="0">
                <a:latin typeface="Arial" pitchFamily="34" charset="0"/>
              </a:rPr>
              <a:t>､PO(Purchase Order)</a:t>
            </a:r>
            <a:r>
              <a:rPr lang="ja-JP" altLang="en-US" sz="1200" dirty="0" smtClean="0">
                <a:latin typeface="Arial" pitchFamily="34" charset="0"/>
              </a:rPr>
              <a:t>と略して使用することがあります。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ブランケット購買オーダ</a:t>
            </a:r>
            <a:r>
              <a:rPr lang="en-US" altLang="ja-JP" sz="1200" dirty="0" smtClean="0">
                <a:latin typeface="Arial" pitchFamily="34" charset="0"/>
              </a:rPr>
              <a:t>	</a:t>
            </a:r>
          </a:p>
          <a:p>
            <a:r>
              <a:rPr lang="ja-JP" altLang="en-US" sz="1200" dirty="0" smtClean="0">
                <a:latin typeface="Arial" pitchFamily="34" charset="0"/>
              </a:rPr>
              <a:t>通常</a:t>
            </a:r>
            <a:r>
              <a:rPr lang="en-US" altLang="ja-JP" sz="1200" dirty="0" smtClean="0">
                <a:latin typeface="Arial" pitchFamily="34" charset="0"/>
              </a:rPr>
              <a:t>､</a:t>
            </a:r>
            <a:r>
              <a:rPr lang="ja-JP" altLang="en-US" sz="1200" dirty="0" smtClean="0">
                <a:latin typeface="Arial" pitchFamily="34" charset="0"/>
              </a:rPr>
              <a:t>依頼元が多量にかつ長期にわたり安定して使用する場合</a:t>
            </a:r>
            <a:r>
              <a:rPr lang="en-US" altLang="ja-JP" sz="1200" dirty="0" smtClean="0">
                <a:latin typeface="Arial" pitchFamily="34" charset="0"/>
              </a:rPr>
              <a:t>､</a:t>
            </a:r>
            <a:r>
              <a:rPr lang="ja-JP" altLang="en-US" sz="1200" dirty="0" smtClean="0">
                <a:latin typeface="Arial" pitchFamily="34" charset="0"/>
              </a:rPr>
              <a:t>依頼先</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に条件を決めてあらかじめ依頼</a:t>
            </a:r>
            <a:r>
              <a:rPr lang="en-US" altLang="ja-JP" sz="1200" dirty="0" smtClean="0">
                <a:latin typeface="Arial" pitchFamily="34" charset="0"/>
              </a:rPr>
              <a:t>(</a:t>
            </a:r>
            <a:r>
              <a:rPr lang="ja-JP" altLang="en-US" sz="1200" dirty="0" smtClean="0">
                <a:latin typeface="Arial" pitchFamily="34" charset="0"/>
              </a:rPr>
              <a:t>予約</a:t>
            </a:r>
            <a:r>
              <a:rPr lang="en-US" altLang="ja-JP" sz="1200" dirty="0" smtClean="0">
                <a:latin typeface="Arial" pitchFamily="34" charset="0"/>
              </a:rPr>
              <a:t>)</a:t>
            </a:r>
            <a:r>
              <a:rPr lang="ja-JP" altLang="en-US" sz="1200" dirty="0" smtClean="0">
                <a:latin typeface="Arial" pitchFamily="34" charset="0"/>
              </a:rPr>
              <a:t>しておき、必要な都度</a:t>
            </a:r>
            <a:r>
              <a:rPr lang="en-US" altLang="ja-JP" sz="1200" dirty="0" smtClean="0">
                <a:latin typeface="Arial" pitchFamily="34" charset="0"/>
              </a:rPr>
              <a:t>(</a:t>
            </a:r>
            <a:r>
              <a:rPr lang="ja-JP" altLang="en-US" sz="1200" dirty="0" smtClean="0">
                <a:latin typeface="Arial" pitchFamily="34" charset="0"/>
              </a:rPr>
              <a:t>場合に</a:t>
            </a:r>
            <a:endParaRPr lang="en-US" altLang="ja-JP" sz="1200" dirty="0" smtClean="0">
              <a:latin typeface="Arial" pitchFamily="34" charset="0"/>
            </a:endParaRPr>
          </a:p>
          <a:p>
            <a:r>
              <a:rPr lang="ja-JP" altLang="en-US" sz="1200" dirty="0" smtClean="0">
                <a:latin typeface="Arial" pitchFamily="34" charset="0"/>
              </a:rPr>
              <a:t>よっては定期的に</a:t>
            </a:r>
            <a:r>
              <a:rPr lang="en-US" altLang="ja-JP" sz="1200" dirty="0" smtClean="0">
                <a:latin typeface="Arial" pitchFamily="34" charset="0"/>
              </a:rPr>
              <a:t>)</a:t>
            </a:r>
            <a:r>
              <a:rPr lang="ja-JP" altLang="en-US" sz="1200" dirty="0" smtClean="0">
                <a:latin typeface="Arial" pitchFamily="34" charset="0"/>
              </a:rPr>
              <a:t>納入指示を出します。</a:t>
            </a:r>
          </a:p>
          <a:p>
            <a:r>
              <a:rPr lang="ja-JP" altLang="en-US" sz="1200" dirty="0" smtClean="0">
                <a:latin typeface="Arial" pitchFamily="34" charset="0"/>
              </a:rPr>
              <a:t>一般的に</a:t>
            </a:r>
            <a:r>
              <a:rPr lang="en-US" altLang="ja-JP" sz="1200" dirty="0" smtClean="0">
                <a:latin typeface="Arial" pitchFamily="34" charset="0"/>
              </a:rPr>
              <a:t>､</a:t>
            </a:r>
            <a:r>
              <a:rPr lang="ja-JP" altLang="en-US" sz="1200" dirty="0" smtClean="0">
                <a:latin typeface="Arial" pitchFamily="34" charset="0"/>
              </a:rPr>
              <a:t>ブランケット購買オーダでは価格が安定して購入でき、また多量に仕入れることで価格を安く設定できる場合があります。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入荷</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ブランケット購買オーダの指示に従い</a:t>
            </a:r>
            <a:r>
              <a:rPr lang="en-US" altLang="ja-JP" sz="1200" dirty="0" smtClean="0">
                <a:latin typeface="Arial" pitchFamily="34" charset="0"/>
              </a:rPr>
              <a:t>､</a:t>
            </a:r>
            <a:r>
              <a:rPr lang="ja-JP" altLang="en-US" sz="1200" dirty="0" smtClean="0">
                <a:latin typeface="Arial" pitchFamily="34" charset="0"/>
              </a:rPr>
              <a:t>依頼先</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が依頼元に物品を納入することです。</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
        <p:nvSpPr>
          <p:cNvPr id="8" name="テキスト ボックス 7"/>
          <p:cNvSpPr txBox="1"/>
          <p:nvPr/>
        </p:nvSpPr>
        <p:spPr>
          <a:xfrm>
            <a:off x="533400" y="312519"/>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主要なイベント</a:t>
            </a:r>
            <a:endParaRPr lang="en-US" sz="2400" dirty="0">
              <a:latin typeface="Arial" pitchFamily="3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6" name="テキスト ボックス 15"/>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sp>
        <p:nvSpPr>
          <p:cNvPr id="17" name="正方形/長方形 16"/>
          <p:cNvSpPr/>
          <p:nvPr/>
        </p:nvSpPr>
        <p:spPr>
          <a:xfrm>
            <a:off x="546100" y="1065590"/>
            <a:ext cx="9601200" cy="4154984"/>
          </a:xfrm>
          <a:prstGeom prst="rect">
            <a:avLst/>
          </a:prstGeom>
        </p:spPr>
        <p:txBody>
          <a:bodyPr wrap="square">
            <a:spAutoFit/>
          </a:bodyPr>
          <a:lstStyle/>
          <a:p>
            <a:r>
              <a:rPr lang="ja-JP" altLang="en-US" sz="1200" dirty="0" smtClean="0">
                <a:latin typeface="Arial" pitchFamily="34" charset="0"/>
              </a:rPr>
              <a:t>選択したら、「次」 </a:t>
            </a:r>
            <a:r>
              <a:rPr lang="en-US" altLang="ja-JP" sz="1200" dirty="0" smtClean="0">
                <a:latin typeface="Arial" pitchFamily="34" charset="0"/>
              </a:rPr>
              <a:t>/ &lt;Enter&gt;</a:t>
            </a:r>
            <a:r>
              <a:rPr lang="ja-JP" altLang="en-US" sz="1200" dirty="0" smtClean="0">
                <a:latin typeface="Arial" pitchFamily="34" charset="0"/>
              </a:rPr>
              <a:t>キーを押すと、</a:t>
            </a:r>
            <a:r>
              <a:rPr lang="en-US" altLang="ja-JP" sz="1200" dirty="0" smtClean="0">
                <a:latin typeface="Arial" pitchFamily="34" charset="0"/>
              </a:rPr>
              <a:t>[</a:t>
            </a:r>
            <a:r>
              <a:rPr lang="ja-JP" altLang="en-US" sz="1200" dirty="0" smtClean="0">
                <a:latin typeface="Arial" pitchFamily="34" charset="0"/>
              </a:rPr>
              <a:t>承認者</a:t>
            </a:r>
            <a:r>
              <a:rPr lang="en-US" altLang="ja-JP" sz="1200" dirty="0" smtClean="0">
                <a:latin typeface="Arial" pitchFamily="34" charset="0"/>
              </a:rPr>
              <a:t>]</a:t>
            </a:r>
            <a:r>
              <a:rPr lang="ja-JP" altLang="en-US" sz="1200" dirty="0" smtClean="0">
                <a:latin typeface="Arial" pitchFamily="34" charset="0"/>
              </a:rPr>
              <a:t>欄にカーソルが行きます。</a:t>
            </a:r>
            <a:endParaRPr lang="en-US" altLang="ja-JP"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r>
              <a:rPr lang="ja-JP" altLang="en-US" sz="1200" dirty="0" smtClean="0">
                <a:latin typeface="Arial" pitchFamily="34" charset="0"/>
              </a:rPr>
              <a:t>続いて</a:t>
            </a:r>
            <a:r>
              <a:rPr lang="en-US" altLang="ja-JP" sz="1200" dirty="0" smtClean="0">
                <a:latin typeface="Arial" pitchFamily="34" charset="0"/>
              </a:rPr>
              <a:t>､</a:t>
            </a:r>
            <a:r>
              <a:rPr lang="ja-JP" altLang="en-US" sz="1200" dirty="0" smtClean="0">
                <a:latin typeface="Arial" pitchFamily="34" charset="0"/>
              </a:rPr>
              <a:t>承認者のコードの入力</a:t>
            </a:r>
            <a:r>
              <a:rPr lang="en-US" altLang="ja-JP" sz="1200" dirty="0" smtClean="0">
                <a:latin typeface="Arial" pitchFamily="34" charset="0"/>
              </a:rPr>
              <a:t>[</a:t>
            </a:r>
            <a:r>
              <a:rPr lang="ja-JP" altLang="en-US" sz="1200" dirty="0" smtClean="0">
                <a:latin typeface="Arial" pitchFamily="34" charset="0"/>
              </a:rPr>
              <a:t>承認が必要</a:t>
            </a:r>
            <a:r>
              <a:rPr lang="en-US" altLang="ja-JP" sz="1200" dirty="0" smtClean="0">
                <a:latin typeface="Arial" pitchFamily="34" charset="0"/>
              </a:rPr>
              <a:t>]</a:t>
            </a:r>
            <a:r>
              <a:rPr lang="ja-JP" altLang="en-US" sz="1200" dirty="0" smtClean="0">
                <a:latin typeface="Arial" pitchFamily="34" charset="0"/>
              </a:rPr>
              <a:t>の欄に承認コードが入っています</a:t>
            </a:r>
            <a:r>
              <a:rPr lang="en-US" altLang="ja-JP" sz="1200" dirty="0" smtClean="0">
                <a:latin typeface="Arial" pitchFamily="34" charset="0"/>
              </a:rPr>
              <a:t>)</a:t>
            </a:r>
            <a:r>
              <a:rPr lang="ja-JP" altLang="en-US" sz="1200" dirty="0" smtClean="0">
                <a:latin typeface="Arial" pitchFamily="34" charset="0"/>
              </a:rPr>
              <a:t>と、</a:t>
            </a:r>
            <a:r>
              <a:rPr lang="en-US" altLang="ja-JP" sz="1200" dirty="0" smtClean="0">
                <a:latin typeface="Arial" pitchFamily="34" charset="0"/>
              </a:rPr>
              <a:t>[Arp]</a:t>
            </a:r>
            <a:r>
              <a:rPr lang="ja-JP" altLang="en-US" sz="1200" dirty="0" smtClean="0">
                <a:latin typeface="Arial" pitchFamily="34" charset="0"/>
              </a:rPr>
              <a:t>欄に、</a:t>
            </a:r>
            <a:r>
              <a:rPr lang="en-US" altLang="ja-JP" sz="1200" dirty="0" smtClean="0">
                <a:latin typeface="Arial" pitchFamily="34" charset="0"/>
              </a:rPr>
              <a:t>〔Y〕</a:t>
            </a:r>
            <a:r>
              <a:rPr lang="ja-JP" altLang="en-US" sz="1200" dirty="0" smtClean="0">
                <a:latin typeface="Arial" pitchFamily="34" charset="0"/>
              </a:rPr>
              <a:t>を入力し</a:t>
            </a:r>
            <a:r>
              <a:rPr lang="en-US" altLang="ja-JP" sz="1200" dirty="0" smtClean="0">
                <a:latin typeface="Arial" pitchFamily="34" charset="0"/>
              </a:rPr>
              <a:t>､</a:t>
            </a:r>
            <a:r>
              <a:rPr lang="ja-JP" altLang="en-US" sz="1200" dirty="0" smtClean="0">
                <a:latin typeface="Arial" pitchFamily="34" charset="0"/>
              </a:rPr>
              <a:t> 「次」 </a:t>
            </a:r>
            <a:r>
              <a:rPr lang="en-US" altLang="ja-JP" sz="1200" dirty="0" smtClean="0">
                <a:latin typeface="Arial" pitchFamily="34" charset="0"/>
              </a:rPr>
              <a:t>/ &lt;Enter&gt;</a:t>
            </a:r>
            <a:r>
              <a:rPr lang="ja-JP" altLang="en-US" sz="1200" dirty="0" smtClean="0">
                <a:latin typeface="Arial" pitchFamily="34" charset="0"/>
              </a:rPr>
              <a:t>キーを押せば承認処理が終わります。</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 【</a:t>
            </a:r>
            <a:r>
              <a:rPr lang="ja-JP" altLang="en-US" sz="1200" dirty="0" smtClean="0">
                <a:latin typeface="Arial" pitchFamily="34" charset="0"/>
              </a:rPr>
              <a:t>要求承認　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】&lt;5.1.16&gt;</a:t>
            </a:r>
            <a:r>
              <a:rPr lang="ja-JP" altLang="en-US" sz="1200" dirty="0" smtClean="0">
                <a:latin typeface="Arial" pitchFamily="34" charset="0"/>
              </a:rPr>
              <a:t>はあくまでも承認結果を購買要求に反映させ、購買オーダあるいはブランケット購買オーダへの入力を可能にするものです。したがって、この機能はセキュリティ </a:t>
            </a:r>
            <a:r>
              <a:rPr lang="en-US" altLang="ja-JP" sz="1200" dirty="0" smtClean="0">
                <a:latin typeface="Arial" pitchFamily="34" charset="0"/>
              </a:rPr>
              <a:t>(</a:t>
            </a:r>
            <a:r>
              <a:rPr lang="ja-JP" altLang="en-US" sz="1200" dirty="0" smtClean="0">
                <a:latin typeface="Arial" pitchFamily="34" charset="0"/>
              </a:rPr>
              <a:t>パスワードによる</a:t>
            </a:r>
            <a:r>
              <a:rPr lang="en-US" altLang="ja-JP" sz="1200" dirty="0" smtClean="0">
                <a:latin typeface="Arial" pitchFamily="34" charset="0"/>
              </a:rPr>
              <a:t>)</a:t>
            </a:r>
            <a:r>
              <a:rPr lang="ja-JP" altLang="en-US" sz="1200" dirty="0" smtClean="0">
                <a:latin typeface="Arial" pitchFamily="34" charset="0"/>
              </a:rPr>
              <a:t> 管理をお薦めします。</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sz="1200" dirty="0" smtClean="0">
              <a:latin typeface="Arial" pitchFamily="34" charset="0"/>
            </a:endParaRPr>
          </a:p>
          <a:p>
            <a:endParaRPr lang="en-US" sz="1200" dirty="0">
              <a:latin typeface="Arial" pitchFamily="34" charset="0"/>
            </a:endParaRPr>
          </a:p>
        </p:txBody>
      </p:sp>
      <p:pic>
        <p:nvPicPr>
          <p:cNvPr id="4098" name="Picture 2"/>
          <p:cNvPicPr>
            <a:picLocks noChangeAspect="1" noChangeArrowheads="1"/>
          </p:cNvPicPr>
          <p:nvPr/>
        </p:nvPicPr>
        <p:blipFill>
          <a:blip r:embed="rId3"/>
          <a:srcRect/>
          <a:stretch>
            <a:fillRect/>
          </a:stretch>
        </p:blipFill>
        <p:spPr bwMode="auto">
          <a:xfrm>
            <a:off x="622300" y="1368425"/>
            <a:ext cx="8542337" cy="809625"/>
          </a:xfrm>
          <a:prstGeom prst="rect">
            <a:avLst/>
          </a:prstGeom>
          <a:noFill/>
          <a:ln w="9525">
            <a:solidFill>
              <a:schemeClr val="tx1"/>
            </a:solid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622300" y="2921000"/>
            <a:ext cx="8610600" cy="857250"/>
          </a:xfrm>
          <a:prstGeom prst="rect">
            <a:avLst/>
          </a:prstGeom>
          <a:noFill/>
          <a:ln w="9525">
            <a:solidFill>
              <a:schemeClr val="tx1"/>
            </a:solidFill>
            <a:miter lim="800000"/>
            <a:headEnd/>
            <a:tailEnd/>
          </a:ln>
          <a:effectLst/>
        </p:spPr>
      </p:pic>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231901" y="1187450"/>
            <a:ext cx="3962400" cy="25908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pic>
        <p:nvPicPr>
          <p:cNvPr id="5123" name="Picture 3"/>
          <p:cNvPicPr>
            <a:picLocks noChangeAspect="1" noChangeArrowheads="1"/>
          </p:cNvPicPr>
          <p:nvPr/>
        </p:nvPicPr>
        <p:blipFill>
          <a:blip r:embed="rId4"/>
          <a:srcRect/>
          <a:stretch>
            <a:fillRect/>
          </a:stretch>
        </p:blipFill>
        <p:spPr bwMode="auto">
          <a:xfrm>
            <a:off x="3746500" y="1464183"/>
            <a:ext cx="5715000" cy="3457067"/>
          </a:xfrm>
          <a:prstGeom prst="rect">
            <a:avLst/>
          </a:prstGeom>
          <a:noFill/>
          <a:ln w="9525">
            <a:solidFill>
              <a:schemeClr val="tx1"/>
            </a:solidFill>
            <a:miter lim="800000"/>
            <a:headEnd/>
            <a:tailEnd/>
          </a:ln>
          <a:effectLst/>
        </p:spPr>
      </p:pic>
      <p:sp>
        <p:nvSpPr>
          <p:cNvPr id="12" name="正方形/長方形 11"/>
          <p:cNvSpPr/>
          <p:nvPr/>
        </p:nvSpPr>
        <p:spPr>
          <a:xfrm>
            <a:off x="546100" y="5149850"/>
            <a:ext cx="9601200" cy="1569660"/>
          </a:xfrm>
          <a:prstGeom prst="rect">
            <a:avLst/>
          </a:prstGeom>
        </p:spPr>
        <p:txBody>
          <a:bodyPr wrap="square">
            <a:spAutoFit/>
          </a:bodyPr>
          <a:lstStyle/>
          <a:p>
            <a:r>
              <a:rPr lang="ja-JP" altLang="en-US" sz="1200" b="1" dirty="0" smtClean="0">
                <a:solidFill>
                  <a:srgbClr val="0070C0"/>
                </a:solidFill>
                <a:latin typeface="Arial" pitchFamily="34" charset="0"/>
              </a:rPr>
              <a:t>購買要求の承認 </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承認済購買要求印刷</a:t>
            </a:r>
            <a:r>
              <a:rPr lang="en-US" altLang="zh-TW" sz="1200" b="1" dirty="0" smtClean="0">
                <a:solidFill>
                  <a:srgbClr val="0070C0"/>
                </a:solidFill>
                <a:latin typeface="Arial" pitchFamily="34" charset="0"/>
              </a:rPr>
              <a:t>)</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承認済購買要求印刷</a:t>
            </a:r>
            <a:r>
              <a:rPr lang="en-US" altLang="ja-JP" sz="1200" dirty="0" smtClean="0">
                <a:latin typeface="Arial" pitchFamily="34" charset="0"/>
              </a:rPr>
              <a:t>】&lt;5.1.17&gt;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購買オーダやブランケット購買オーダを作成前に</a:t>
            </a:r>
            <a:r>
              <a:rPr lang="en-US" altLang="ja-JP" sz="1200" dirty="0" smtClean="0">
                <a:latin typeface="Arial" pitchFamily="34" charset="0"/>
              </a:rPr>
              <a:t>､</a:t>
            </a:r>
            <a:r>
              <a:rPr lang="ja-JP" altLang="en-US" sz="1200" dirty="0" smtClean="0">
                <a:latin typeface="Arial" pitchFamily="34" charset="0"/>
              </a:rPr>
              <a:t>確認のため必要な場合</a:t>
            </a:r>
            <a:r>
              <a:rPr lang="en-US" altLang="ja-JP" sz="1200" dirty="0" smtClean="0">
                <a:latin typeface="Arial" pitchFamily="34" charset="0"/>
              </a:rPr>
              <a:t>､</a:t>
            </a:r>
            <a:r>
              <a:rPr lang="ja-JP" altLang="en-US" sz="1200" dirty="0" smtClean="0">
                <a:latin typeface="Arial" pitchFamily="34" charset="0"/>
              </a:rPr>
              <a:t>購買要求を印刷するために</a:t>
            </a:r>
            <a:endParaRPr lang="en-US" altLang="ja-JP" sz="1200" dirty="0" smtClean="0">
              <a:latin typeface="Arial" pitchFamily="34" charset="0"/>
            </a:endParaRPr>
          </a:p>
          <a:p>
            <a:r>
              <a:rPr lang="ja-JP" altLang="en-US" sz="1200" dirty="0" smtClean="0">
                <a:latin typeface="Arial" pitchFamily="34" charset="0"/>
              </a:rPr>
              <a:t>使用できます。印刷のレコード抽出条件として</a:t>
            </a:r>
            <a:r>
              <a:rPr lang="en-US" altLang="ja-JP" sz="1200" dirty="0" smtClean="0">
                <a:latin typeface="Arial" pitchFamily="34" charset="0"/>
              </a:rPr>
              <a:t>､</a:t>
            </a:r>
            <a:r>
              <a:rPr lang="ja-JP" altLang="en-US" sz="1200" dirty="0" smtClean="0">
                <a:latin typeface="Arial" pitchFamily="34" charset="0"/>
              </a:rPr>
              <a:t>品目番号</a:t>
            </a:r>
            <a:r>
              <a:rPr lang="en-US" altLang="ja-JP" sz="1200" dirty="0" smtClean="0">
                <a:latin typeface="Arial" pitchFamily="34" charset="0"/>
              </a:rPr>
              <a:t>､</a:t>
            </a:r>
            <a:r>
              <a:rPr lang="ja-JP" altLang="en-US" sz="1200" dirty="0" smtClean="0">
                <a:latin typeface="Arial" pitchFamily="34" charset="0"/>
              </a:rPr>
              <a:t>購買要求番号</a:t>
            </a:r>
            <a:r>
              <a:rPr lang="en-US" altLang="ja-JP" sz="1200" dirty="0" smtClean="0">
                <a:latin typeface="Arial" pitchFamily="34" charset="0"/>
              </a:rPr>
              <a:t>､</a:t>
            </a:r>
            <a:r>
              <a:rPr lang="ja-JP" altLang="en-US" sz="1200" dirty="0" smtClean="0">
                <a:latin typeface="Arial" pitchFamily="34" charset="0"/>
              </a:rPr>
              <a:t>要求納期</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計画担当では、範囲指定できます</a:t>
            </a:r>
            <a:r>
              <a:rPr lang="en-US" altLang="ja-JP" sz="1200" dirty="0" smtClean="0">
                <a:latin typeface="Arial" pitchFamily="34" charset="0"/>
              </a:rPr>
              <a:t>｡</a:t>
            </a:r>
            <a:r>
              <a:rPr lang="ja-JP" altLang="en-US" sz="1200" dirty="0" smtClean="0">
                <a:latin typeface="Arial" pitchFamily="34" charset="0"/>
              </a:rPr>
              <a:t>さらに</a:t>
            </a:r>
            <a:r>
              <a:rPr lang="en-US" altLang="ja-JP" sz="1200" dirty="0" smtClean="0">
                <a:latin typeface="Arial" pitchFamily="34" charset="0"/>
              </a:rPr>
              <a:t>､</a:t>
            </a:r>
            <a:r>
              <a:rPr lang="ja-JP" altLang="en-US" sz="1200" dirty="0" smtClean="0">
                <a:latin typeface="Arial" pitchFamily="34" charset="0"/>
              </a:rPr>
              <a:t>指定の</a:t>
            </a:r>
            <a:endParaRPr lang="en-US" altLang="ja-JP" sz="1200" dirty="0" smtClean="0">
              <a:latin typeface="Arial" pitchFamily="34" charset="0"/>
            </a:endParaRPr>
          </a:p>
          <a:p>
            <a:r>
              <a:rPr lang="ja-JP" altLang="en-US" sz="1200" dirty="0" smtClean="0">
                <a:latin typeface="Arial" pitchFamily="34" charset="0"/>
              </a:rPr>
              <a:t>購買オーダサイトのみの購買要求の印刷や</a:t>
            </a:r>
            <a:r>
              <a:rPr lang="en-US" altLang="ja-JP" sz="1200" dirty="0" smtClean="0">
                <a:latin typeface="Arial" pitchFamily="34" charset="0"/>
              </a:rPr>
              <a:t>､</a:t>
            </a:r>
            <a:r>
              <a:rPr lang="ja-JP" altLang="en-US" sz="1200" dirty="0" smtClean="0">
                <a:latin typeface="Arial" pitchFamily="34" charset="0"/>
              </a:rPr>
              <a:t>承認済の購買要求、未承認の購買要求のいずれかあるいは双方の印刷も可能です。</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当処理では、</a:t>
            </a:r>
            <a:r>
              <a:rPr lang="en-US" altLang="ja-JP" sz="1200" dirty="0" smtClean="0">
                <a:latin typeface="Arial" pitchFamily="34" charset="0"/>
              </a:rPr>
              <a:t>[</a:t>
            </a:r>
            <a:r>
              <a:rPr lang="ja-JP" altLang="en-US" sz="1200" dirty="0" smtClean="0">
                <a:latin typeface="Arial" pitchFamily="34" charset="0"/>
              </a:rPr>
              <a:t>購買要求を印刷</a:t>
            </a:r>
            <a:r>
              <a:rPr lang="en-US" altLang="ja-JP" sz="1200" dirty="0" smtClean="0">
                <a:latin typeface="Arial" pitchFamily="34" charset="0"/>
              </a:rPr>
              <a:t>]</a:t>
            </a:r>
            <a:r>
              <a:rPr lang="ja-JP" altLang="en-US" sz="1200" dirty="0" smtClean="0">
                <a:latin typeface="Arial" pitchFamily="34" charset="0"/>
              </a:rPr>
              <a:t>フィールドの値が、</a:t>
            </a:r>
            <a:r>
              <a:rPr lang="en-US" altLang="ja-JP" sz="1200" dirty="0" smtClean="0">
                <a:latin typeface="Arial" pitchFamily="34" charset="0"/>
              </a:rPr>
              <a:t>〔Y〕</a:t>
            </a:r>
            <a:r>
              <a:rPr lang="ja-JP" altLang="en-US" sz="1200" dirty="0" smtClean="0">
                <a:latin typeface="Arial" pitchFamily="34" charset="0"/>
              </a:rPr>
              <a:t>のもののみが印刷されます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印刷</a:t>
            </a:r>
          </a:p>
          <a:p>
            <a:r>
              <a:rPr lang="ja-JP" altLang="en-US" sz="1200" dirty="0" smtClean="0">
                <a:latin typeface="Arial" pitchFamily="34" charset="0"/>
              </a:rPr>
              <a:t>後は自動的に当フィールドは、</a:t>
            </a:r>
            <a:r>
              <a:rPr lang="en-US" altLang="ja-JP" sz="1200" dirty="0" smtClean="0">
                <a:latin typeface="Arial" pitchFamily="34" charset="0"/>
              </a:rPr>
              <a:t>〔N〕</a:t>
            </a:r>
            <a:r>
              <a:rPr lang="ja-JP" altLang="en-US" sz="1200" dirty="0" smtClean="0">
                <a:latin typeface="Arial" pitchFamily="34" charset="0"/>
              </a:rPr>
              <a:t>に更新されます。</a:t>
            </a:r>
          </a:p>
          <a:p>
            <a:r>
              <a:rPr lang="ja-JP" altLang="en-US" sz="1200" dirty="0" smtClean="0">
                <a:latin typeface="Arial" pitchFamily="34" charset="0"/>
              </a:rPr>
              <a:t>再印刷が必要な場合は、</a:t>
            </a:r>
            <a:r>
              <a:rPr lang="en-US" altLang="ja-JP" sz="1200" dirty="0" smtClean="0">
                <a:latin typeface="Arial" pitchFamily="34" charset="0"/>
              </a:rPr>
              <a:t>【</a:t>
            </a:r>
            <a:r>
              <a:rPr lang="ja-JP" altLang="en-US" sz="1200" dirty="0" smtClean="0">
                <a:latin typeface="Arial" pitchFamily="34" charset="0"/>
              </a:rPr>
              <a:t>購買要求登録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】&lt;5.1.4&gt;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購買要求を印刷</a:t>
            </a:r>
            <a:r>
              <a:rPr lang="en-US" altLang="ja-JP" sz="1200" dirty="0" smtClean="0">
                <a:latin typeface="Arial" pitchFamily="34" charset="0"/>
              </a:rPr>
              <a:t>]</a:t>
            </a:r>
            <a:r>
              <a:rPr lang="ja-JP" altLang="en-US" sz="1200" dirty="0" smtClean="0">
                <a:latin typeface="Arial" pitchFamily="34" charset="0"/>
              </a:rPr>
              <a:t>フィールドの値を、</a:t>
            </a:r>
            <a:r>
              <a:rPr lang="en-US" altLang="ja-JP" sz="1200" dirty="0" smtClean="0">
                <a:latin typeface="Arial" pitchFamily="34" charset="0"/>
              </a:rPr>
              <a:t>〔Y〕</a:t>
            </a:r>
            <a:r>
              <a:rPr lang="ja-JP" altLang="en-US" sz="1200" dirty="0" smtClean="0">
                <a:latin typeface="Arial" pitchFamily="34" charset="0"/>
              </a:rPr>
              <a:t>に更新してください。</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231900" y="1187450"/>
            <a:ext cx="4496955"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pic>
        <p:nvPicPr>
          <p:cNvPr id="6147" name="Picture 3"/>
          <p:cNvPicPr>
            <a:picLocks noChangeAspect="1" noChangeArrowheads="1"/>
          </p:cNvPicPr>
          <p:nvPr/>
        </p:nvPicPr>
        <p:blipFill>
          <a:blip r:embed="rId4"/>
          <a:srcRect/>
          <a:stretch>
            <a:fillRect/>
          </a:stretch>
        </p:blipFill>
        <p:spPr bwMode="auto">
          <a:xfrm>
            <a:off x="3975100" y="1416050"/>
            <a:ext cx="5486400" cy="3581399"/>
          </a:xfrm>
          <a:prstGeom prst="rect">
            <a:avLst/>
          </a:prstGeom>
          <a:noFill/>
          <a:ln w="9525">
            <a:solidFill>
              <a:schemeClr val="tx1"/>
            </a:solidFill>
            <a:miter lim="800000"/>
            <a:headEnd/>
            <a:tailEnd/>
          </a:ln>
          <a:effectLst/>
        </p:spPr>
      </p:pic>
      <p:sp>
        <p:nvSpPr>
          <p:cNvPr id="12" name="正方形/長方形 11"/>
          <p:cNvSpPr/>
          <p:nvPr/>
        </p:nvSpPr>
        <p:spPr>
          <a:xfrm>
            <a:off x="546100" y="5149850"/>
            <a:ext cx="9601200" cy="1384995"/>
          </a:xfrm>
          <a:prstGeom prst="rect">
            <a:avLst/>
          </a:prstGeom>
        </p:spPr>
        <p:txBody>
          <a:bodyPr wrap="square">
            <a:spAutoFit/>
          </a:bodyPr>
          <a:lstStyle/>
          <a:p>
            <a:r>
              <a:rPr lang="ja-JP" altLang="en-US" sz="1200" b="1" dirty="0" smtClean="0">
                <a:solidFill>
                  <a:srgbClr val="0070C0"/>
                </a:solidFill>
                <a:latin typeface="Arial" pitchFamily="34" charset="0"/>
              </a:rPr>
              <a:t>購買要求の承認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計画済購買オーダ承認</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計画済購買オーダ承認</a:t>
            </a:r>
            <a:r>
              <a:rPr lang="en-US" altLang="ja-JP" sz="1200" dirty="0" smtClean="0">
                <a:latin typeface="Arial" pitchFamily="34" charset="0"/>
              </a:rPr>
              <a:t>】&lt;23.11&gt;</a:t>
            </a:r>
            <a:r>
              <a:rPr lang="ja-JP" altLang="en-US" sz="1200" dirty="0" smtClean="0">
                <a:latin typeface="Arial" pitchFamily="34" charset="0"/>
              </a:rPr>
              <a:t>は</a:t>
            </a:r>
            <a:r>
              <a:rPr lang="en-US" altLang="ja-JP" sz="1200" dirty="0" smtClean="0">
                <a:latin typeface="Arial" pitchFamily="34" charset="0"/>
              </a:rPr>
              <a:t>､MRP</a:t>
            </a:r>
            <a:r>
              <a:rPr lang="ja-JP" altLang="en-US" sz="1200" dirty="0" smtClean="0">
                <a:latin typeface="Arial" pitchFamily="34" charset="0"/>
              </a:rPr>
              <a:t>展開で作成された計画済購買オーダを承認して</a:t>
            </a:r>
            <a:r>
              <a:rPr lang="en-US" altLang="ja-JP" sz="1200" dirty="0" smtClean="0">
                <a:latin typeface="Arial" pitchFamily="34" charset="0"/>
              </a:rPr>
              <a:t>､</a:t>
            </a:r>
            <a:r>
              <a:rPr lang="ja-JP" altLang="en-US" sz="1200" dirty="0" smtClean="0">
                <a:latin typeface="Arial" pitchFamily="34" charset="0"/>
              </a:rPr>
              <a:t>購買オーダ登録時に</a:t>
            </a:r>
            <a:r>
              <a:rPr lang="en-US" altLang="ja-JP" sz="1200" dirty="0" smtClean="0">
                <a:latin typeface="Arial" pitchFamily="34" charset="0"/>
              </a:rPr>
              <a:t>､</a:t>
            </a:r>
            <a:r>
              <a:rPr lang="ja-JP" altLang="en-US" sz="1200" dirty="0" smtClean="0">
                <a:latin typeface="Arial" pitchFamily="34" charset="0"/>
              </a:rPr>
              <a:t>購買要求として扱えるように承認手続きを行います。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ディフォルト承認</a:t>
            </a:r>
          </a:p>
          <a:p>
            <a:r>
              <a:rPr lang="ja-JP" altLang="en-US" sz="1200" dirty="0" smtClean="0">
                <a:latin typeface="Arial" pitchFamily="34" charset="0"/>
              </a:rPr>
              <a:t>検索条件で抽出された計画済購買オーダの、</a:t>
            </a:r>
            <a:r>
              <a:rPr lang="en-US" altLang="ja-JP" sz="1200" dirty="0" smtClean="0">
                <a:latin typeface="Arial" pitchFamily="34" charset="0"/>
              </a:rPr>
              <a:t>[</a:t>
            </a:r>
            <a:r>
              <a:rPr lang="ja-JP" altLang="en-US" sz="1200" dirty="0" smtClean="0">
                <a:latin typeface="Arial" pitchFamily="34" charset="0"/>
              </a:rPr>
              <a:t>承認済</a:t>
            </a:r>
            <a:r>
              <a:rPr lang="en-US" altLang="ja-JP" sz="1200" dirty="0" smtClean="0">
                <a:latin typeface="Arial" pitchFamily="34" charset="0"/>
              </a:rPr>
              <a:t>]</a:t>
            </a:r>
            <a:r>
              <a:rPr lang="ja-JP" altLang="en-US" sz="1200" dirty="0" smtClean="0">
                <a:latin typeface="Arial" pitchFamily="34" charset="0"/>
              </a:rPr>
              <a:t>フィールドに表示される値で、</a:t>
            </a:r>
            <a:r>
              <a:rPr lang="en-US" altLang="ja-JP" sz="1200" dirty="0" smtClean="0">
                <a:latin typeface="Arial" pitchFamily="34" charset="0"/>
              </a:rPr>
              <a:t>〔Y〕</a:t>
            </a:r>
            <a:r>
              <a:rPr lang="ja-JP" altLang="en-US" sz="1200" dirty="0" smtClean="0">
                <a:latin typeface="Arial" pitchFamily="34" charset="0"/>
              </a:rPr>
              <a:t>か</a:t>
            </a:r>
            <a:r>
              <a:rPr lang="en-US" altLang="ja-JP" sz="1200" dirty="0" smtClean="0">
                <a:latin typeface="Arial" pitchFamily="34" charset="0"/>
              </a:rPr>
              <a:t>〔N〕</a:t>
            </a:r>
            <a:r>
              <a:rPr lang="ja-JP" altLang="en-US" sz="1200" dirty="0" smtClean="0">
                <a:latin typeface="Arial" pitchFamily="34" charset="0"/>
              </a:rPr>
              <a:t>を指定します</a:t>
            </a:r>
            <a:r>
              <a:rPr lang="en-US" altLang="ja-JP" sz="1200" dirty="0" smtClean="0">
                <a:latin typeface="Arial" pitchFamily="34" charset="0"/>
              </a:rPr>
              <a:t>｡</a:t>
            </a:r>
            <a:r>
              <a:rPr lang="ja-JP" altLang="en-US" sz="1200" dirty="0" smtClean="0">
                <a:latin typeface="Arial" pitchFamily="34" charset="0"/>
              </a:rPr>
              <a:t>一括で承認したいときは、</a:t>
            </a:r>
            <a:r>
              <a:rPr lang="en-US" altLang="ja-JP" sz="1200" dirty="0" smtClean="0">
                <a:latin typeface="Arial" pitchFamily="34" charset="0"/>
              </a:rPr>
              <a:t>〔Y〕</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個別に承認したいときは、</a:t>
            </a:r>
            <a:r>
              <a:rPr lang="en-US" altLang="ja-JP" sz="1200" dirty="0" smtClean="0">
                <a:latin typeface="Arial" pitchFamily="34" charset="0"/>
              </a:rPr>
              <a:t>〔N〕</a:t>
            </a:r>
            <a:r>
              <a:rPr lang="ja-JP" altLang="en-US" sz="1200" dirty="0" smtClean="0">
                <a:latin typeface="Arial" pitchFamily="34" charset="0"/>
              </a:rPr>
              <a:t>を使用すれば操作回数が軽減されます。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41500" y="2482850"/>
            <a:ext cx="7010400" cy="1107996"/>
          </a:xfrm>
          <a:prstGeom prst="rect">
            <a:avLst/>
          </a:prstGeom>
          <a:noFill/>
        </p:spPr>
        <p:txBody>
          <a:bodyPr wrap="square" rtlCol="0">
            <a:spAutoFit/>
          </a:bodyPr>
          <a:lstStyle/>
          <a:p>
            <a:pPr algn="ctr"/>
            <a:r>
              <a:rPr lang="ja-JP" altLang="en-US" sz="2400" dirty="0" smtClean="0"/>
              <a:t>第</a:t>
            </a:r>
            <a:r>
              <a:rPr lang="en-US" altLang="ja-JP" sz="2400" dirty="0" smtClean="0"/>
              <a:t>5</a:t>
            </a:r>
            <a:r>
              <a:rPr lang="ja-JP" altLang="en-US" sz="2400" dirty="0" smtClean="0"/>
              <a:t>章　</a:t>
            </a:r>
            <a:endParaRPr lang="en-US" altLang="ja-JP" sz="2400" dirty="0" smtClean="0"/>
          </a:p>
          <a:p>
            <a:pPr algn="ctr"/>
            <a:r>
              <a:rPr lang="ja-JP" altLang="en-US" sz="2400" dirty="0" smtClean="0"/>
              <a:t>購買オーダの処理</a:t>
            </a:r>
            <a:endParaRPr lang="en-US" altLang="ja-JP" sz="2400" dirty="0" smtClean="0"/>
          </a:p>
          <a:p>
            <a:pPr algn="ctr"/>
            <a:r>
              <a:rPr lang="en-US" dirty="0" smtClean="0"/>
              <a:t>(Purchase Order Processing)</a:t>
            </a:r>
          </a:p>
        </p:txBody>
      </p:sp>
      <p:sp>
        <p:nvSpPr>
          <p:cNvPr id="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r>
              <a:rPr lang="ja-JP" altLang="en-US" sz="2400" dirty="0" smtClean="0">
                <a:solidFill>
                  <a:schemeClr val="bg1">
                    <a:lumMod val="85000"/>
                  </a:schemeClr>
                </a:solidFill>
              </a:rPr>
              <a:t>購買管理の概要</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業務上の検討事項</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購買管理の設定</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購買要求の処理</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tx1"/>
                </a:solidFill>
              </a:rPr>
              <a:t>購買オーダの処理</a:t>
            </a:r>
            <a:endParaRPr lang="en-US" altLang="ja-JP" sz="2400" dirty="0" smtClean="0">
              <a:solidFill>
                <a:schemeClr val="tx1"/>
              </a:solidFill>
            </a:endParaRPr>
          </a:p>
          <a:p>
            <a:pPr>
              <a:buFont typeface="Arial" pitchFamily="34" charset="0"/>
              <a:buChar char="•"/>
            </a:pPr>
            <a:r>
              <a:rPr lang="ja-JP" altLang="en-US" sz="2400" dirty="0" smtClean="0">
                <a:solidFill>
                  <a:schemeClr val="bg1">
                    <a:lumMod val="85000"/>
                  </a:schemeClr>
                </a:solidFill>
              </a:rPr>
              <a:t>ブランケット購買オーダの処理</a:t>
            </a:r>
            <a:endParaRPr lang="en-US" altLang="ja-JP" sz="2400" dirty="0" smtClean="0">
              <a:solidFill>
                <a:schemeClr val="bg1">
                  <a:lumMod val="8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1993900" y="1224904"/>
            <a:ext cx="1223073" cy="705173"/>
          </a:xfrm>
          <a:prstGeom prst="roundRect">
            <a:avLst/>
          </a:prstGeom>
          <a:solidFill>
            <a:schemeClr val="bg1">
              <a:lumMod val="85000"/>
            </a:schemeClr>
          </a:solidFill>
          <a:ln>
            <a:solidFill>
              <a:srgbClr val="0070C0"/>
            </a:solidFill>
          </a:ln>
          <a:effectLst/>
          <a:scene3d>
            <a:camera prst="orthographicFront">
              <a:rot lat="0" lon="0" rev="0"/>
            </a:camera>
            <a:lightRig rig="contrasting" dir="t">
              <a:rot lat="0" lon="0" rev="7800000"/>
            </a:lightRig>
          </a:scene3d>
          <a:sp3d>
            <a:bevelT w="139700" h="1397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作成</a:t>
            </a:r>
            <a:endParaRPr lang="en-US" sz="1400" b="1" dirty="0">
              <a:solidFill>
                <a:srgbClr val="00B050"/>
              </a:solidFill>
            </a:endParaRPr>
          </a:p>
        </p:txBody>
      </p:sp>
      <p:sp>
        <p:nvSpPr>
          <p:cNvPr id="11" name="角丸四角形 10"/>
          <p:cNvSpPr/>
          <p:nvPr/>
        </p:nvSpPr>
        <p:spPr>
          <a:xfrm>
            <a:off x="4051300" y="1224904"/>
            <a:ext cx="1223073" cy="705173"/>
          </a:xfrm>
          <a:prstGeom prst="roundRect">
            <a:avLst/>
          </a:prstGeom>
          <a:solidFill>
            <a:schemeClr val="bg1">
              <a:lumMod val="85000"/>
            </a:schemeClr>
          </a:solidFill>
          <a:ln>
            <a:solidFill>
              <a:srgbClr val="0070C0"/>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ブランケットオーダ</a:t>
            </a:r>
            <a:endParaRPr lang="en-US" sz="1400" b="1" dirty="0">
              <a:solidFill>
                <a:srgbClr val="00B050"/>
              </a:solidFill>
            </a:endParaRPr>
          </a:p>
        </p:txBody>
      </p:sp>
      <p:sp>
        <p:nvSpPr>
          <p:cNvPr id="12" name="角丸四角形 11"/>
          <p:cNvSpPr/>
          <p:nvPr/>
        </p:nvSpPr>
        <p:spPr>
          <a:xfrm>
            <a:off x="4123627" y="2006277"/>
            <a:ext cx="1223073" cy="705173"/>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solidFill>
                  <a:schemeClr val="tx1"/>
                </a:solidFill>
              </a:rPr>
              <a:t>購買オーダの作成</a:t>
            </a:r>
            <a:endParaRPr lang="en-US" sz="1200" b="1" dirty="0">
              <a:solidFill>
                <a:schemeClr val="tx1"/>
              </a:solidFill>
            </a:endParaRPr>
          </a:p>
        </p:txBody>
      </p:sp>
      <p:sp>
        <p:nvSpPr>
          <p:cNvPr id="13" name="角丸四角形 12"/>
          <p:cNvSpPr/>
          <p:nvPr/>
        </p:nvSpPr>
        <p:spPr>
          <a:xfrm>
            <a:off x="6866827" y="2006277"/>
            <a:ext cx="1223073" cy="705173"/>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solidFill>
                  <a:schemeClr val="tx1"/>
                </a:solidFill>
              </a:rPr>
              <a:t>購買オーダの印刷</a:t>
            </a:r>
            <a:endParaRPr lang="en-US" sz="1200" b="1" dirty="0">
              <a:solidFill>
                <a:schemeClr val="tx1"/>
              </a:solidFill>
            </a:endParaRPr>
          </a:p>
        </p:txBody>
      </p:sp>
      <p:sp>
        <p:nvSpPr>
          <p:cNvPr id="14" name="角丸四角形 13"/>
          <p:cNvSpPr/>
          <p:nvPr/>
        </p:nvSpPr>
        <p:spPr>
          <a:xfrm>
            <a:off x="1380427" y="3082117"/>
            <a:ext cx="1223073" cy="705173"/>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t>購買オーダの入荷</a:t>
            </a:r>
            <a:endParaRPr lang="en-US" sz="1200" b="1" dirty="0"/>
          </a:p>
        </p:txBody>
      </p:sp>
      <p:sp>
        <p:nvSpPr>
          <p:cNvPr id="15" name="角丸四角形 14"/>
          <p:cNvSpPr/>
          <p:nvPr/>
        </p:nvSpPr>
        <p:spPr>
          <a:xfrm>
            <a:off x="4123627" y="3082117"/>
            <a:ext cx="1223073" cy="705173"/>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6" name="角丸四角形 15"/>
          <p:cNvSpPr/>
          <p:nvPr/>
        </p:nvSpPr>
        <p:spPr>
          <a:xfrm>
            <a:off x="6790627" y="3073077"/>
            <a:ext cx="1223073" cy="762000"/>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購買オーダの返品</a:t>
            </a:r>
            <a:endParaRPr lang="en-US" sz="1400" b="1" dirty="0"/>
          </a:p>
        </p:txBody>
      </p:sp>
      <p:sp>
        <p:nvSpPr>
          <p:cNvPr id="17" name="角丸四角形 16"/>
          <p:cNvSpPr/>
          <p:nvPr/>
        </p:nvSpPr>
        <p:spPr>
          <a:xfrm>
            <a:off x="5499100" y="3606477"/>
            <a:ext cx="1223073" cy="705173"/>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8" name="カギ線コネクタ 17"/>
          <p:cNvCxnSpPr>
            <a:stCxn id="13" idx="2"/>
            <a:endCxn id="14" idx="0"/>
          </p:cNvCxnSpPr>
          <p:nvPr/>
        </p:nvCxnSpPr>
        <p:spPr>
          <a:xfrm rot="5400000">
            <a:off x="4549831" y="153583"/>
            <a:ext cx="370667" cy="5486400"/>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a:off x="5346700" y="2234877"/>
            <a:ext cx="1520127"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a:stCxn id="14" idx="3"/>
            <a:endCxn id="15" idx="1"/>
          </p:cNvCxnSpPr>
          <p:nvPr/>
        </p:nvCxnSpPr>
        <p:spPr>
          <a:xfrm>
            <a:off x="2603500" y="3434704"/>
            <a:ext cx="1520127"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a:stCxn id="15" idx="3"/>
            <a:endCxn id="16" idx="1"/>
          </p:cNvCxnSpPr>
          <p:nvPr/>
        </p:nvCxnSpPr>
        <p:spPr>
          <a:xfrm>
            <a:off x="5346700" y="3434704"/>
            <a:ext cx="1443927" cy="1937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32" name="テキスト ボックス 3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購買オーダの処理</a:t>
            </a:r>
            <a:endParaRPr lang="en-US" sz="2400" dirty="0">
              <a:latin typeface="Arial" pitchFamily="34" charset="0"/>
            </a:endParaRPr>
          </a:p>
        </p:txBody>
      </p:sp>
      <p:sp>
        <p:nvSpPr>
          <p:cNvPr id="38" name="正方形/長方形 37"/>
          <p:cNvSpPr/>
          <p:nvPr/>
        </p:nvSpPr>
        <p:spPr>
          <a:xfrm>
            <a:off x="546100" y="4464050"/>
            <a:ext cx="9601200" cy="2677656"/>
          </a:xfrm>
          <a:prstGeom prst="rect">
            <a:avLst/>
          </a:prstGeom>
        </p:spPr>
        <p:txBody>
          <a:bodyPr wrap="square">
            <a:spAutoFit/>
          </a:bodyPr>
          <a:lstStyle/>
          <a:p>
            <a:r>
              <a:rPr lang="ja-JP" altLang="en-US" sz="1200" dirty="0" smtClean="0">
                <a:latin typeface="Arial" pitchFamily="34" charset="0"/>
              </a:rPr>
              <a:t>製造業における一般的な購買処理の流れは</a:t>
            </a:r>
            <a:r>
              <a:rPr lang="en-US" altLang="ja-JP" sz="1200" dirty="0" smtClean="0">
                <a:latin typeface="Arial" pitchFamily="34" charset="0"/>
              </a:rPr>
              <a:t>､MRP</a:t>
            </a:r>
            <a:r>
              <a:rPr lang="ja-JP" altLang="en-US" sz="1200" dirty="0" smtClean="0">
                <a:latin typeface="Arial" pitchFamily="34" charset="0"/>
              </a:rPr>
              <a:t>あるいは各部門からの購買要求が承認されたものが購買オーダの入力となります</a:t>
            </a:r>
            <a:r>
              <a:rPr lang="en-US" altLang="ja-JP" sz="1200" dirty="0" smtClean="0">
                <a:latin typeface="Arial" pitchFamily="34" charset="0"/>
              </a:rPr>
              <a:t>(</a:t>
            </a:r>
            <a:r>
              <a:rPr lang="ja-JP" altLang="en-US" sz="1200" dirty="0" smtClean="0">
                <a:latin typeface="Arial" pitchFamily="34" charset="0"/>
              </a:rPr>
              <a:t>購買要求の</a:t>
            </a:r>
            <a:endParaRPr lang="en-US" altLang="ja-JP" sz="1200" dirty="0" smtClean="0">
              <a:latin typeface="Arial" pitchFamily="34" charset="0"/>
            </a:endParaRPr>
          </a:p>
          <a:p>
            <a:r>
              <a:rPr lang="ja-JP" altLang="en-US" sz="1200" dirty="0" smtClean="0">
                <a:latin typeface="Arial" pitchFamily="34" charset="0"/>
              </a:rPr>
              <a:t>処理については前章にて説明</a:t>
            </a:r>
            <a:r>
              <a:rPr lang="en-US" altLang="ja-JP" sz="1200" dirty="0" smtClean="0">
                <a:latin typeface="Arial" pitchFamily="34" charset="0"/>
              </a:rPr>
              <a:t>)</a:t>
            </a:r>
            <a:r>
              <a:rPr lang="ja-JP" altLang="en-US" sz="1200" dirty="0" err="1"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購買要求の一部は長期的にあるいは大量に必要な場合は</a:t>
            </a:r>
            <a:r>
              <a:rPr lang="en-US" altLang="ja-JP" sz="1200" dirty="0" smtClean="0">
                <a:latin typeface="Arial" pitchFamily="34" charset="0"/>
              </a:rPr>
              <a:t>､</a:t>
            </a:r>
            <a:r>
              <a:rPr lang="ja-JP" altLang="en-US" sz="1200" dirty="0" smtClean="0">
                <a:latin typeface="Arial" pitchFamily="34" charset="0"/>
              </a:rPr>
              <a:t>ブランケット購買オーダとして登録され</a:t>
            </a:r>
            <a:r>
              <a:rPr lang="en-US" altLang="ja-JP" sz="1200" dirty="0" smtClean="0">
                <a:latin typeface="Arial" pitchFamily="34" charset="0"/>
              </a:rPr>
              <a:t>､</a:t>
            </a:r>
            <a:r>
              <a:rPr lang="ja-JP" altLang="en-US" sz="1200" dirty="0" smtClean="0">
                <a:latin typeface="Arial" pitchFamily="34" charset="0"/>
              </a:rPr>
              <a:t>必要な都</a:t>
            </a:r>
            <a:endParaRPr lang="en-US" altLang="ja-JP" sz="1200" dirty="0" smtClean="0">
              <a:latin typeface="Arial" pitchFamily="34" charset="0"/>
            </a:endParaRPr>
          </a:p>
          <a:p>
            <a:r>
              <a:rPr lang="ja-JP" altLang="en-US" sz="1200" dirty="0" smtClean="0">
                <a:latin typeface="Arial" pitchFamily="34" charset="0"/>
              </a:rPr>
              <a:t>度購買オーダに変換されます</a:t>
            </a:r>
            <a:r>
              <a:rPr lang="en-US" altLang="ja-JP" sz="1200" dirty="0" smtClean="0">
                <a:latin typeface="Arial" pitchFamily="34" charset="0"/>
              </a:rPr>
              <a:t>(</a:t>
            </a:r>
            <a:r>
              <a:rPr lang="ja-JP" altLang="en-US" sz="1200" dirty="0" smtClean="0">
                <a:latin typeface="Arial" pitchFamily="34" charset="0"/>
              </a:rPr>
              <a:t>ブランケット購買オーダの処理については次章で説明</a:t>
            </a:r>
            <a:r>
              <a:rPr lang="en-US" altLang="ja-JP" sz="1200" dirty="0" smtClean="0">
                <a:latin typeface="Arial" pitchFamily="34" charset="0"/>
              </a:rPr>
              <a:t>)</a:t>
            </a:r>
            <a:r>
              <a:rPr lang="ja-JP" altLang="en-US" sz="1200" dirty="0" err="1" smtClean="0">
                <a:latin typeface="Arial" pitchFamily="34" charset="0"/>
              </a:rPr>
              <a:t>。</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購買オーダの作成では</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納入先</a:t>
            </a:r>
            <a:r>
              <a:rPr lang="en-US" altLang="ja-JP" sz="1200" dirty="0" smtClean="0">
                <a:latin typeface="Arial" pitchFamily="34" charset="0"/>
              </a:rPr>
              <a:t>､</a:t>
            </a:r>
            <a:r>
              <a:rPr lang="ja-JP" altLang="en-US" sz="1200" dirty="0" smtClean="0">
                <a:latin typeface="Arial" pitchFamily="34" charset="0"/>
              </a:rPr>
              <a:t>納期、単価などが決定され購買オーダとして登録されます。</a:t>
            </a:r>
          </a:p>
          <a:p>
            <a:endParaRPr lang="en-US" altLang="ja-JP" sz="1200" dirty="0" smtClean="0">
              <a:latin typeface="Arial" pitchFamily="34" charset="0"/>
            </a:endParaRPr>
          </a:p>
          <a:p>
            <a:r>
              <a:rPr lang="ja-JP" altLang="en-US" sz="1200" dirty="0" smtClean="0">
                <a:latin typeface="Arial" pitchFamily="34" charset="0"/>
              </a:rPr>
              <a:t>購買オーダが作成されると</a:t>
            </a:r>
            <a:r>
              <a:rPr lang="en-US" altLang="ja-JP" sz="1200" dirty="0" smtClean="0">
                <a:latin typeface="Arial" pitchFamily="34" charset="0"/>
              </a:rPr>
              <a:t>､</a:t>
            </a:r>
            <a:r>
              <a:rPr lang="ja-JP" altLang="en-US" sz="1200" dirty="0" smtClean="0">
                <a:latin typeface="Arial" pitchFamily="34" charset="0"/>
              </a:rPr>
              <a:t>発行日が近づいたものから印刷</a:t>
            </a:r>
            <a:r>
              <a:rPr lang="en-US" altLang="ja-JP" sz="1200" dirty="0" smtClean="0">
                <a:latin typeface="Arial" pitchFamily="34" charset="0"/>
              </a:rPr>
              <a:t>(</a:t>
            </a:r>
            <a:r>
              <a:rPr lang="ja-JP" altLang="en-US" sz="1200" dirty="0" smtClean="0">
                <a:latin typeface="Arial" pitchFamily="34" charset="0"/>
              </a:rPr>
              <a:t>日本では</a:t>
            </a:r>
            <a:r>
              <a:rPr lang="en-US" altLang="ja-JP" sz="1200" dirty="0" smtClean="0">
                <a:latin typeface="Arial" pitchFamily="34" charset="0"/>
              </a:rPr>
              <a:t>､</a:t>
            </a:r>
            <a:r>
              <a:rPr lang="ja-JP" altLang="en-US" sz="1200" dirty="0" smtClean="0">
                <a:latin typeface="Arial" pitchFamily="34" charset="0"/>
              </a:rPr>
              <a:t>注文書として仕入先に</a:t>
            </a:r>
            <a:r>
              <a:rPr lang="en-US" altLang="ja-JP" sz="1200" dirty="0" smtClean="0">
                <a:latin typeface="Arial" pitchFamily="34" charset="0"/>
              </a:rPr>
              <a:t>FAX</a:t>
            </a:r>
            <a:r>
              <a:rPr lang="ja-JP" altLang="en-US" sz="1200" dirty="0" smtClean="0">
                <a:latin typeface="Arial" pitchFamily="34" charset="0"/>
              </a:rPr>
              <a:t>や書類を郵送しているケースが多い</a:t>
            </a:r>
            <a:r>
              <a:rPr lang="en-US" altLang="ja-JP" sz="1200" dirty="0" smtClean="0">
                <a:latin typeface="Arial" pitchFamily="34" charset="0"/>
              </a:rPr>
              <a:t>)</a:t>
            </a:r>
            <a:r>
              <a:rPr lang="ja-JP" altLang="en-US" sz="1200" dirty="0" smtClean="0">
                <a:latin typeface="Arial" pitchFamily="34" charset="0"/>
              </a:rPr>
              <a:t>します。</a:t>
            </a:r>
          </a:p>
          <a:p>
            <a:r>
              <a:rPr lang="ja-JP" altLang="en-US" sz="1200" dirty="0" smtClean="0">
                <a:latin typeface="Arial" pitchFamily="34" charset="0"/>
              </a:rPr>
              <a:t>仕入先では品目が用意でき</a:t>
            </a:r>
            <a:r>
              <a:rPr lang="en-US" altLang="ja-JP" sz="1200" dirty="0" smtClean="0">
                <a:latin typeface="Arial" pitchFamily="34" charset="0"/>
              </a:rPr>
              <a:t>､</a:t>
            </a:r>
            <a:r>
              <a:rPr lang="ja-JP" altLang="en-US" sz="1200" dirty="0" smtClean="0">
                <a:latin typeface="Arial" pitchFamily="34" charset="0"/>
              </a:rPr>
              <a:t>納期が来ると発注元へ納品</a:t>
            </a:r>
            <a:r>
              <a:rPr lang="en-US" altLang="ja-JP" sz="1200" dirty="0" smtClean="0">
                <a:latin typeface="Arial" pitchFamily="34" charset="0"/>
              </a:rPr>
              <a:t>(</a:t>
            </a:r>
            <a:r>
              <a:rPr lang="ja-JP" altLang="en-US" sz="1200" dirty="0" smtClean="0">
                <a:latin typeface="Arial" pitchFamily="34" charset="0"/>
              </a:rPr>
              <a:t>発注元では入荷</a:t>
            </a:r>
            <a:r>
              <a:rPr lang="en-US" altLang="ja-JP" sz="1200" dirty="0" smtClean="0">
                <a:latin typeface="Arial" pitchFamily="34" charset="0"/>
              </a:rPr>
              <a:t>)</a:t>
            </a:r>
            <a:r>
              <a:rPr lang="ja-JP" altLang="en-US" sz="1200" dirty="0" smtClean="0">
                <a:latin typeface="Arial" pitchFamily="34" charset="0"/>
              </a:rPr>
              <a:t>します</a:t>
            </a:r>
            <a:r>
              <a:rPr lang="en-US" altLang="ja-JP" sz="1200" dirty="0" smtClean="0">
                <a:latin typeface="Arial" pitchFamily="34" charset="0"/>
              </a:rPr>
              <a:t>｡</a:t>
            </a:r>
            <a:r>
              <a:rPr lang="ja-JP" altLang="en-US" sz="1200" dirty="0" smtClean="0">
                <a:latin typeface="Arial" pitchFamily="34" charset="0"/>
              </a:rPr>
              <a:t>入荷処理では</a:t>
            </a:r>
            <a:r>
              <a:rPr lang="en-US" altLang="ja-JP" sz="1200" dirty="0" smtClean="0">
                <a:latin typeface="Arial" pitchFamily="34" charset="0"/>
              </a:rPr>
              <a:t>､</a:t>
            </a:r>
            <a:r>
              <a:rPr lang="ja-JP" altLang="en-US" sz="1200" dirty="0" smtClean="0">
                <a:latin typeface="Arial" pitchFamily="34" charset="0"/>
              </a:rPr>
              <a:t>現物と納品書を確認して正しければ入荷処理が行</a:t>
            </a:r>
            <a:endParaRPr lang="en-US" altLang="ja-JP" sz="1200" dirty="0" smtClean="0">
              <a:latin typeface="Arial" pitchFamily="34" charset="0"/>
            </a:endParaRPr>
          </a:p>
          <a:p>
            <a:r>
              <a:rPr lang="ja-JP" altLang="en-US" sz="1200" dirty="0" smtClean="0">
                <a:latin typeface="Arial" pitchFamily="34" charset="0"/>
              </a:rPr>
              <a:t>われます</a:t>
            </a:r>
            <a:r>
              <a:rPr lang="en-US" altLang="ja-JP" sz="1200" dirty="0" smtClean="0">
                <a:latin typeface="Arial" pitchFamily="34" charset="0"/>
              </a:rPr>
              <a:t>｡</a:t>
            </a:r>
            <a:r>
              <a:rPr lang="ja-JP" altLang="en-US" sz="1200" dirty="0" smtClean="0">
                <a:latin typeface="Arial" pitchFamily="34" charset="0"/>
              </a:rPr>
              <a:t>また、品目計画登録で</a:t>
            </a:r>
            <a:r>
              <a:rPr lang="en-US" altLang="ja-JP" sz="1200" dirty="0" smtClean="0">
                <a:latin typeface="Arial" pitchFamily="34" charset="0"/>
              </a:rPr>
              <a:t>､</a:t>
            </a:r>
            <a:r>
              <a:rPr lang="ja-JP" altLang="en-US" sz="1200" dirty="0" smtClean="0">
                <a:latin typeface="Arial" pitchFamily="34" charset="0"/>
              </a:rPr>
              <a:t>検査有と指定されたものは</a:t>
            </a:r>
            <a:r>
              <a:rPr lang="en-US" altLang="ja-JP" sz="1200" dirty="0" smtClean="0">
                <a:latin typeface="Arial" pitchFamily="34" charset="0"/>
              </a:rPr>
              <a:t>､</a:t>
            </a:r>
            <a:r>
              <a:rPr lang="ja-JP" altLang="en-US" sz="1200" dirty="0" smtClean="0">
                <a:latin typeface="Arial" pitchFamily="34" charset="0"/>
              </a:rPr>
              <a:t>検査ロケーションに移動され、良品は本来の保管ロケーションに移動されます。</a:t>
            </a:r>
          </a:p>
          <a:p>
            <a:endParaRPr lang="en-US" altLang="ja-JP" sz="1200" dirty="0" smtClean="0">
              <a:latin typeface="Arial" pitchFamily="34" charset="0"/>
            </a:endParaRPr>
          </a:p>
          <a:p>
            <a:r>
              <a:rPr lang="ja-JP" altLang="en-US" sz="1200" dirty="0" smtClean="0">
                <a:latin typeface="Arial" pitchFamily="34" charset="0"/>
              </a:rPr>
              <a:t>検査あるいは入荷の時点で不良や不具合が見いだされた場合は</a:t>
            </a:r>
            <a:r>
              <a:rPr lang="en-US" altLang="ja-JP" sz="1200" dirty="0" smtClean="0">
                <a:latin typeface="Arial" pitchFamily="34" charset="0"/>
              </a:rPr>
              <a:t>､</a:t>
            </a:r>
            <a:r>
              <a:rPr lang="ja-JP" altLang="en-US" sz="1200" dirty="0" smtClean="0">
                <a:latin typeface="Arial" pitchFamily="34" charset="0"/>
              </a:rPr>
              <a:t>返品処理が行われます。</a:t>
            </a:r>
          </a:p>
          <a:p>
            <a:endParaRPr lang="en-US" altLang="ja-JP" sz="1200" dirty="0" smtClean="0">
              <a:latin typeface="Arial" pitchFamily="34" charset="0"/>
            </a:endParaRPr>
          </a:p>
          <a:p>
            <a:r>
              <a:rPr lang="ja-JP" altLang="en-US" sz="1200" dirty="0" smtClean="0">
                <a:latin typeface="Arial" pitchFamily="34" charset="0"/>
              </a:rPr>
              <a:t>購買オーダ処理の流れは</a:t>
            </a:r>
            <a:r>
              <a:rPr lang="en-US" altLang="ja-JP" sz="1200" dirty="0" smtClean="0">
                <a:latin typeface="Arial" pitchFamily="34" charset="0"/>
              </a:rPr>
              <a:t>､</a:t>
            </a:r>
            <a:r>
              <a:rPr lang="ja-JP" altLang="en-US" sz="1200" dirty="0" smtClean="0">
                <a:latin typeface="Arial" pitchFamily="34" charset="0"/>
              </a:rPr>
              <a:t>上記に説明しましたが</a:t>
            </a:r>
            <a:r>
              <a:rPr lang="en-US" altLang="ja-JP" sz="1200" dirty="0" smtClean="0">
                <a:latin typeface="Arial" pitchFamily="34" charset="0"/>
              </a:rPr>
              <a:t>､QAD Enterprise Applications </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各処理段階での検索や照会を含め、各種のレポーﾄが用意されています。</a:t>
            </a:r>
            <a:endParaRPr lang="en-US" sz="1200" dirty="0">
              <a:latin typeface="Arial" pitchFamily="34" charset="0"/>
            </a:endParaRPr>
          </a:p>
        </p:txBody>
      </p:sp>
      <p:cxnSp>
        <p:nvCxnSpPr>
          <p:cNvPr id="44" name="図形 43"/>
          <p:cNvCxnSpPr>
            <a:stCxn id="15" idx="2"/>
            <a:endCxn id="17" idx="1"/>
          </p:cNvCxnSpPr>
          <p:nvPr/>
        </p:nvCxnSpPr>
        <p:spPr>
          <a:xfrm rot="16200000" flipH="1">
            <a:off x="5031245" y="3491209"/>
            <a:ext cx="171774" cy="76393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1" name="角丸四角形 10"/>
          <p:cNvSpPr/>
          <p:nvPr/>
        </p:nvSpPr>
        <p:spPr>
          <a:xfrm>
            <a:off x="1993900" y="12249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購買要求の</a:t>
            </a:r>
            <a:endParaRPr lang="en-US" altLang="ja-JP" sz="1400" b="1" dirty="0" smtClean="0">
              <a:solidFill>
                <a:schemeClr val="tx1"/>
              </a:solidFill>
            </a:endParaRPr>
          </a:p>
          <a:p>
            <a:pPr algn="ctr"/>
            <a:r>
              <a:rPr lang="ja-JP" altLang="en-US" sz="1400" b="1" dirty="0" smtClean="0">
                <a:solidFill>
                  <a:schemeClr val="tx1"/>
                </a:solidFill>
              </a:rPr>
              <a:t>作成</a:t>
            </a:r>
            <a:endParaRPr lang="en-US" sz="1400" b="1" dirty="0">
              <a:solidFill>
                <a:schemeClr val="tx1"/>
              </a:solidFill>
            </a:endParaRPr>
          </a:p>
        </p:txBody>
      </p:sp>
      <p:sp>
        <p:nvSpPr>
          <p:cNvPr id="12" name="角丸四角形 11"/>
          <p:cNvSpPr/>
          <p:nvPr/>
        </p:nvSpPr>
        <p:spPr>
          <a:xfrm>
            <a:off x="4051300" y="12249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ブランケットオーダ</a:t>
            </a:r>
            <a:endParaRPr lang="en-US" sz="1400" b="1" dirty="0">
              <a:solidFill>
                <a:schemeClr val="tx1"/>
              </a:solidFill>
            </a:endParaRPr>
          </a:p>
        </p:txBody>
      </p:sp>
      <p:sp>
        <p:nvSpPr>
          <p:cNvPr id="14" name="角丸四角形 13"/>
          <p:cNvSpPr/>
          <p:nvPr/>
        </p:nvSpPr>
        <p:spPr>
          <a:xfrm>
            <a:off x="6866827" y="200627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solidFill>
                  <a:schemeClr val="tx1"/>
                </a:solidFill>
              </a:rPr>
              <a:t>購買オーダの印刷</a:t>
            </a:r>
            <a:endParaRPr lang="en-US" sz="1200" b="1" dirty="0">
              <a:solidFill>
                <a:schemeClr val="tx1"/>
              </a:solidFill>
            </a:endParaRPr>
          </a:p>
        </p:txBody>
      </p:sp>
      <p:sp>
        <p:nvSpPr>
          <p:cNvPr id="15" name="角丸四角形 14"/>
          <p:cNvSpPr/>
          <p:nvPr/>
        </p:nvSpPr>
        <p:spPr>
          <a:xfrm>
            <a:off x="1380427" y="308211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t>購買オーダの入荷</a:t>
            </a:r>
            <a:endParaRPr lang="en-US" sz="1200" b="1" dirty="0"/>
          </a:p>
        </p:txBody>
      </p:sp>
      <p:sp>
        <p:nvSpPr>
          <p:cNvPr id="16" name="角丸四角形 15"/>
          <p:cNvSpPr/>
          <p:nvPr/>
        </p:nvSpPr>
        <p:spPr>
          <a:xfrm>
            <a:off x="4123627" y="308211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7" name="角丸四角形 16"/>
          <p:cNvSpPr/>
          <p:nvPr/>
        </p:nvSpPr>
        <p:spPr>
          <a:xfrm>
            <a:off x="6790627" y="3073077"/>
            <a:ext cx="1223073" cy="7620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購買オーダの返品</a:t>
            </a:r>
            <a:endParaRPr lang="en-US" sz="1400" b="1" dirty="0"/>
          </a:p>
        </p:txBody>
      </p:sp>
      <p:sp>
        <p:nvSpPr>
          <p:cNvPr id="18" name="角丸四角形 17"/>
          <p:cNvSpPr/>
          <p:nvPr/>
        </p:nvSpPr>
        <p:spPr>
          <a:xfrm>
            <a:off x="5499100" y="360647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9" name="カギ線コネクタ 18"/>
          <p:cNvCxnSpPr>
            <a:stCxn id="14" idx="2"/>
            <a:endCxn id="15" idx="0"/>
          </p:cNvCxnSpPr>
          <p:nvPr/>
        </p:nvCxnSpPr>
        <p:spPr>
          <a:xfrm rot="5400000">
            <a:off x="4549831" y="153583"/>
            <a:ext cx="370667" cy="5486400"/>
          </a:xfrm>
          <a:prstGeom prst="bentConnector3">
            <a:avLst>
              <a:gd name="adj1" fmla="val 50000"/>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3" idx="3"/>
          </p:cNvCxnSpPr>
          <p:nvPr/>
        </p:nvCxnSpPr>
        <p:spPr>
          <a:xfrm>
            <a:off x="5499100" y="2215504"/>
            <a:ext cx="1367727" cy="2096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stCxn id="15" idx="3"/>
            <a:endCxn id="16" idx="1"/>
          </p:cNvCxnSpPr>
          <p:nvPr/>
        </p:nvCxnSpPr>
        <p:spPr>
          <a:xfrm>
            <a:off x="2603500" y="3434704"/>
            <a:ext cx="1520127"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a:stCxn id="16" idx="3"/>
            <a:endCxn id="17" idx="1"/>
          </p:cNvCxnSpPr>
          <p:nvPr/>
        </p:nvCxnSpPr>
        <p:spPr>
          <a:xfrm>
            <a:off x="5346700" y="3434704"/>
            <a:ext cx="1443927" cy="1937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図形 22"/>
          <p:cNvCxnSpPr>
            <a:stCxn id="16" idx="2"/>
            <a:endCxn id="18" idx="1"/>
          </p:cNvCxnSpPr>
          <p:nvPr/>
        </p:nvCxnSpPr>
        <p:spPr>
          <a:xfrm rot="16200000" flipH="1">
            <a:off x="5031245" y="3491209"/>
            <a:ext cx="171774" cy="76393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角丸四角形 12"/>
          <p:cNvSpPr/>
          <p:nvPr/>
        </p:nvSpPr>
        <p:spPr>
          <a:xfrm>
            <a:off x="3289299" y="1453504"/>
            <a:ext cx="2209801" cy="1524000"/>
          </a:xfrm>
          <a:prstGeom prst="roundRect">
            <a:avLst/>
          </a:prstGeom>
          <a:solidFill>
            <a:schemeClr val="bg1"/>
          </a:solidFill>
          <a:ln/>
          <a:effectLst>
            <a:outerShdw blurRad="76200" dir="18900000" sy="23000" kx="-1200000" algn="bl" rotWithShape="0">
              <a:prstClr val="black">
                <a:alpha val="20000"/>
              </a:prstClr>
            </a:outerShdw>
          </a:effectLst>
          <a:scene3d>
            <a:camera prst="obliqueBottomRight"/>
            <a:lightRig rig="threePt" dir="t"/>
          </a:scene3d>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solidFill>
                  <a:schemeClr val="tx1"/>
                </a:solidFill>
              </a:rPr>
              <a:t>購買オーダの作成</a:t>
            </a:r>
            <a:endParaRPr lang="en-US" altLang="ja-JP" sz="2400" b="1" dirty="0" smtClean="0">
              <a:solidFill>
                <a:schemeClr val="tx1"/>
              </a:solidFill>
            </a:endParaRPr>
          </a:p>
          <a:p>
            <a:pPr algn="ctr"/>
            <a:r>
              <a:rPr lang="en-US" sz="2400" b="1" dirty="0" smtClean="0">
                <a:solidFill>
                  <a:schemeClr val="tx1"/>
                </a:solidFill>
              </a:rPr>
              <a:t>5.7</a:t>
            </a:r>
            <a:endParaRPr lang="en-US" sz="2400" b="1" dirty="0">
              <a:solidFill>
                <a:schemeClr val="tx1"/>
              </a:solidFill>
            </a:endParaRPr>
          </a:p>
        </p:txBody>
      </p:sp>
      <p:sp>
        <p:nvSpPr>
          <p:cNvPr id="32" name="正方形/長方形 31"/>
          <p:cNvSpPr/>
          <p:nvPr/>
        </p:nvSpPr>
        <p:spPr>
          <a:xfrm>
            <a:off x="546100" y="4464050"/>
            <a:ext cx="9601200" cy="1384995"/>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ja-JP" altLang="en-US" sz="1200" dirty="0" smtClean="0">
                <a:latin typeface="Arial" pitchFamily="34" charset="0"/>
              </a:rPr>
              <a:t>継続的に購買している品目であれば</a:t>
            </a:r>
            <a:r>
              <a:rPr lang="en-US" altLang="ja-JP" sz="1200" dirty="0" smtClean="0">
                <a:latin typeface="Arial" pitchFamily="34" charset="0"/>
              </a:rPr>
              <a:t>､</a:t>
            </a:r>
            <a:r>
              <a:rPr lang="ja-JP" altLang="en-US" sz="1200" dirty="0" smtClean="0">
                <a:latin typeface="Arial" pitchFamily="34" charset="0"/>
              </a:rPr>
              <a:t>仕入先、単価</a:t>
            </a:r>
            <a:r>
              <a:rPr lang="en-US" altLang="ja-JP" sz="1200" dirty="0" smtClean="0">
                <a:latin typeface="Arial" pitchFamily="34" charset="0"/>
              </a:rPr>
              <a:t>､</a:t>
            </a:r>
            <a:r>
              <a:rPr lang="ja-JP" altLang="en-US" sz="1200" dirty="0" smtClean="0">
                <a:latin typeface="Arial" pitchFamily="34" charset="0"/>
              </a:rPr>
              <a:t>などの発注に必要な情報が登録されている場合が多いですが</a:t>
            </a:r>
            <a:r>
              <a:rPr lang="en-US" altLang="ja-JP" sz="1200" dirty="0" smtClean="0">
                <a:latin typeface="Arial" pitchFamily="34" charset="0"/>
              </a:rPr>
              <a:t>､</a:t>
            </a:r>
            <a:r>
              <a:rPr lang="ja-JP" altLang="en-US" sz="1200" dirty="0" smtClean="0">
                <a:latin typeface="Arial" pitchFamily="34" charset="0"/>
              </a:rPr>
              <a:t>設計変更などで発生した新規品</a:t>
            </a:r>
            <a:endParaRPr lang="en-US" altLang="ja-JP" sz="1200" dirty="0" smtClean="0">
              <a:latin typeface="Arial" pitchFamily="34" charset="0"/>
            </a:endParaRPr>
          </a:p>
          <a:p>
            <a:r>
              <a:rPr lang="ja-JP" altLang="en-US" sz="1200" dirty="0" smtClean="0">
                <a:latin typeface="Arial" pitchFamily="34" charset="0"/>
              </a:rPr>
              <a:t>目などでは</a:t>
            </a:r>
            <a:r>
              <a:rPr lang="en-US" altLang="ja-JP" sz="1200" dirty="0" smtClean="0">
                <a:latin typeface="Arial" pitchFamily="34" charset="0"/>
              </a:rPr>
              <a:t>､</a:t>
            </a:r>
            <a:r>
              <a:rPr lang="ja-JP" altLang="en-US" sz="1200" dirty="0" smtClean="0">
                <a:latin typeface="Arial" pitchFamily="34" charset="0"/>
              </a:rPr>
              <a:t>仕入先や単価などを交渉して決まるものもあります</a:t>
            </a:r>
            <a:r>
              <a:rPr lang="en-US" altLang="ja-JP" sz="1200" dirty="0" smtClean="0">
                <a:latin typeface="Arial" pitchFamily="34" charset="0"/>
              </a:rPr>
              <a:t>｡</a:t>
            </a:r>
            <a:r>
              <a:rPr lang="ja-JP" altLang="en-US" sz="1200" dirty="0" smtClean="0">
                <a:latin typeface="Arial" pitchFamily="34" charset="0"/>
              </a:rPr>
              <a:t>新規の仕入先や単価が決まれば</a:t>
            </a:r>
            <a:r>
              <a:rPr lang="en-US" altLang="ja-JP" sz="1200" dirty="0" smtClean="0">
                <a:latin typeface="Arial" pitchFamily="34" charset="0"/>
              </a:rPr>
              <a:t>､</a:t>
            </a:r>
            <a:r>
              <a:rPr lang="ja-JP" altLang="en-US" sz="1200" dirty="0" smtClean="0">
                <a:latin typeface="Arial" pitchFamily="34" charset="0"/>
              </a:rPr>
              <a:t>仕入先や価格テーブルを事前に登録しておく必</a:t>
            </a:r>
            <a:endParaRPr lang="en-US" altLang="ja-JP" sz="1200" dirty="0" smtClean="0">
              <a:latin typeface="Arial" pitchFamily="34" charset="0"/>
            </a:endParaRPr>
          </a:p>
          <a:p>
            <a:r>
              <a:rPr lang="ja-JP" altLang="en-US" sz="1200" dirty="0" smtClean="0">
                <a:latin typeface="Arial" pitchFamily="34" charset="0"/>
              </a:rPr>
              <a:t>要があります</a:t>
            </a:r>
            <a:r>
              <a:rPr lang="en-US" altLang="ja-JP" sz="1200" dirty="0" smtClean="0">
                <a:latin typeface="Arial" pitchFamily="34" charset="0"/>
              </a:rPr>
              <a:t>｡</a:t>
            </a:r>
            <a:r>
              <a:rPr lang="ja-JP" altLang="en-US" sz="1200" dirty="0" smtClean="0">
                <a:latin typeface="Arial" pitchFamily="34" charset="0"/>
              </a:rPr>
              <a:t>これらのマスタ情報の登録については</a:t>
            </a:r>
            <a:r>
              <a:rPr lang="en-US" altLang="ja-JP" sz="1200" dirty="0" smtClean="0">
                <a:latin typeface="Arial" pitchFamily="34" charset="0"/>
              </a:rPr>
              <a:t>､『3</a:t>
            </a:r>
            <a:r>
              <a:rPr lang="ja-JP" altLang="en-US" sz="1200" dirty="0" smtClean="0">
                <a:latin typeface="Arial" pitchFamily="34" charset="0"/>
              </a:rPr>
              <a:t>章</a:t>
            </a:r>
            <a:r>
              <a:rPr lang="en-US" altLang="ja-JP" sz="1200" dirty="0" smtClean="0">
                <a:latin typeface="Arial" pitchFamily="34" charset="0"/>
              </a:rPr>
              <a:t>｡</a:t>
            </a:r>
            <a:r>
              <a:rPr lang="ja-JP" altLang="en-US" sz="1200" dirty="0" smtClean="0">
                <a:latin typeface="Arial" pitchFamily="34" charset="0"/>
              </a:rPr>
              <a:t>購買管理モジュールの設定方法</a:t>
            </a:r>
            <a:r>
              <a:rPr lang="en-US" altLang="ja-JP" sz="1200" dirty="0" smtClean="0">
                <a:latin typeface="Arial" pitchFamily="34" charset="0"/>
              </a:rPr>
              <a:t>』</a:t>
            </a:r>
            <a:r>
              <a:rPr lang="ja-JP" altLang="en-US" sz="1200" dirty="0" smtClean="0">
                <a:latin typeface="Arial" pitchFamily="34" charset="0"/>
              </a:rPr>
              <a:t>を参照してください。</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購買オーダ作成にあたっては</a:t>
            </a:r>
            <a:r>
              <a:rPr lang="en-US" altLang="ja-JP" sz="1200" dirty="0" smtClean="0">
                <a:latin typeface="Arial" pitchFamily="34" charset="0"/>
              </a:rPr>
              <a:t>､</a:t>
            </a:r>
            <a:r>
              <a:rPr lang="ja-JP" altLang="en-US" sz="1200" dirty="0" smtClean="0">
                <a:latin typeface="Arial" pitchFamily="34" charset="0"/>
              </a:rPr>
              <a:t>事前に、</a:t>
            </a:r>
            <a:r>
              <a:rPr lang="en-US" altLang="ja-JP" sz="1200" dirty="0" smtClean="0">
                <a:latin typeface="Arial" pitchFamily="34" charset="0"/>
              </a:rPr>
              <a:t>【</a:t>
            </a:r>
            <a:r>
              <a:rPr lang="ja-JP" altLang="en-US" sz="1200" dirty="0" smtClean="0">
                <a:latin typeface="Arial" pitchFamily="34" charset="0"/>
              </a:rPr>
              <a:t>購買要求レポート</a:t>
            </a:r>
            <a:r>
              <a:rPr lang="en-US" altLang="ja-JP" sz="1200" dirty="0" smtClean="0">
                <a:latin typeface="Arial" pitchFamily="34" charset="0"/>
              </a:rPr>
              <a:t>】&lt;5.1.6&gt;</a:t>
            </a:r>
            <a:r>
              <a:rPr lang="ja-JP" altLang="en-US" sz="1200" dirty="0" smtClean="0">
                <a:latin typeface="Arial" pitchFamily="34" charset="0"/>
              </a:rPr>
              <a:t>などで、</a:t>
            </a:r>
            <a:r>
              <a:rPr lang="en-US" altLang="ja-JP" sz="1200" dirty="0" smtClean="0">
                <a:latin typeface="Arial" pitchFamily="34" charset="0"/>
              </a:rPr>
              <a:t>[</a:t>
            </a:r>
            <a:r>
              <a:rPr lang="ja-JP" altLang="en-US" sz="1200" dirty="0" smtClean="0">
                <a:latin typeface="Arial" pitchFamily="34" charset="0"/>
              </a:rPr>
              <a:t>購買オーダサイト</a:t>
            </a:r>
            <a:r>
              <a:rPr lang="en-US" altLang="ja-JP" sz="1200" dirty="0" smtClean="0">
                <a:latin typeface="Arial" pitchFamily="34" charset="0"/>
              </a:rPr>
              <a:t>]</a:t>
            </a:r>
            <a:r>
              <a:rPr lang="ja-JP" altLang="en-US" sz="1200" dirty="0" smtClean="0">
                <a:latin typeface="Arial" pitchFamily="34" charset="0"/>
              </a:rPr>
              <a:t>や、</a:t>
            </a:r>
            <a:r>
              <a:rPr lang="en-US" altLang="ja-JP" sz="1200" dirty="0" smtClean="0">
                <a:latin typeface="Arial" pitchFamily="34" charset="0"/>
              </a:rPr>
              <a:t>[</a:t>
            </a:r>
            <a:r>
              <a:rPr lang="ja-JP" altLang="en-US" sz="1200" dirty="0" smtClean="0">
                <a:latin typeface="Arial" pitchFamily="34" charset="0"/>
              </a:rPr>
              <a:t>要求納期</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仕入先</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計画担当</a:t>
            </a:r>
            <a:r>
              <a:rPr lang="en-US" altLang="ja-JP" sz="1200" dirty="0" smtClean="0">
                <a:latin typeface="Arial" pitchFamily="34" charset="0"/>
              </a:rPr>
              <a:t>]</a:t>
            </a:r>
            <a:r>
              <a:rPr lang="ja-JP" altLang="en-US" sz="1200" dirty="0" smtClean="0">
                <a:latin typeface="Arial" pitchFamily="34" charset="0"/>
              </a:rPr>
              <a:t>などの抽</a:t>
            </a:r>
            <a:endParaRPr lang="en-US" altLang="ja-JP" sz="1200" dirty="0" smtClean="0">
              <a:latin typeface="Arial" pitchFamily="34" charset="0"/>
            </a:endParaRPr>
          </a:p>
          <a:p>
            <a:r>
              <a:rPr lang="ja-JP" altLang="en-US" sz="1200" dirty="0" smtClean="0">
                <a:latin typeface="Arial" pitchFamily="34" charset="0"/>
              </a:rPr>
              <a:t>出条件で必要なものを事前に印刷しておくと便利です。</a:t>
            </a:r>
            <a:endParaRPr lang="en-US" sz="1200" dirty="0">
              <a:latin typeface="Arial" pitchFamily="34" charset="0"/>
            </a:endParaRPr>
          </a:p>
        </p:txBody>
      </p:sp>
      <p:sp>
        <p:nvSpPr>
          <p:cNvPr id="2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6"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pic>
        <p:nvPicPr>
          <p:cNvPr id="25604" name="Picture 4" descr="C:\Users\szu\AppData\Local\Microsoft\Windows\Temporary Internet Files\Content.IE5\YUFWXOXA\MC900340740[1].wmf"/>
          <p:cNvPicPr>
            <a:picLocks noChangeAspect="1" noChangeArrowheads="1"/>
          </p:cNvPicPr>
          <p:nvPr/>
        </p:nvPicPr>
        <p:blipFill>
          <a:blip r:embed="rId4"/>
          <a:srcRect/>
          <a:stretch>
            <a:fillRect/>
          </a:stretch>
        </p:blipFill>
        <p:spPr bwMode="auto">
          <a:xfrm>
            <a:off x="2679700" y="1720850"/>
            <a:ext cx="5638800" cy="4574232"/>
          </a:xfrm>
          <a:prstGeom prst="rect">
            <a:avLst/>
          </a:prstGeom>
          <a:noFill/>
        </p:spPr>
      </p:pic>
      <p:graphicFrame>
        <p:nvGraphicFramePr>
          <p:cNvPr id="9" name="図表 8"/>
          <p:cNvGraphicFramePr/>
          <p:nvPr/>
        </p:nvGraphicFramePr>
        <p:xfrm>
          <a:off x="546100" y="1416050"/>
          <a:ext cx="9525000" cy="5410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p:cNvSpPr/>
          <p:nvPr/>
        </p:nvSpPr>
        <p:spPr>
          <a:xfrm>
            <a:off x="546100" y="1079996"/>
            <a:ext cx="9601200" cy="3231654"/>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購買オーダの作成は</a:t>
            </a:r>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を使用します。</a:t>
            </a:r>
          </a:p>
          <a:p>
            <a:r>
              <a:rPr lang="ja-JP" altLang="en-US" sz="1200" dirty="0" smtClean="0">
                <a:latin typeface="Arial" pitchFamily="34" charset="0"/>
              </a:rPr>
              <a:t>当処理では</a:t>
            </a:r>
            <a:r>
              <a:rPr lang="en-US" altLang="ja-JP" sz="1200" dirty="0" smtClean="0">
                <a:latin typeface="Arial" pitchFamily="34" charset="0"/>
              </a:rPr>
              <a:t>､</a:t>
            </a:r>
            <a:r>
              <a:rPr lang="ja-JP" altLang="en-US" sz="1200" dirty="0" smtClean="0">
                <a:latin typeface="Arial" pitchFamily="34" charset="0"/>
              </a:rPr>
              <a:t>入力は大きく分けて</a:t>
            </a:r>
            <a:r>
              <a:rPr lang="en-US" altLang="ja-JP" sz="1200" dirty="0" smtClean="0">
                <a:latin typeface="Arial" pitchFamily="34" charset="0"/>
              </a:rPr>
              <a:t>3</a:t>
            </a:r>
            <a:r>
              <a:rPr lang="ja-JP" altLang="en-US" sz="1200" dirty="0" err="1" smtClean="0">
                <a:latin typeface="Arial" pitchFamily="34" charset="0"/>
              </a:rPr>
              <a:t>つの</a:t>
            </a:r>
            <a:r>
              <a:rPr lang="ja-JP" altLang="en-US" sz="1200" dirty="0" smtClean="0">
                <a:latin typeface="Arial" pitchFamily="34" charset="0"/>
              </a:rPr>
              <a:t>フレーム</a:t>
            </a:r>
            <a:r>
              <a:rPr lang="en-US" altLang="ja-JP" sz="1200" dirty="0" smtClean="0">
                <a:latin typeface="Arial" pitchFamily="34" charset="0"/>
              </a:rPr>
              <a:t>(</a:t>
            </a:r>
            <a:r>
              <a:rPr lang="ja-JP" altLang="en-US" sz="1200" dirty="0" smtClean="0">
                <a:latin typeface="Arial" pitchFamily="34" charset="0"/>
              </a:rPr>
              <a:t>画面</a:t>
            </a:r>
            <a:r>
              <a:rPr lang="en-US" altLang="ja-JP" sz="1200" dirty="0" smtClean="0">
                <a:latin typeface="Arial" pitchFamily="34" charset="0"/>
              </a:rPr>
              <a:t>)</a:t>
            </a:r>
            <a:r>
              <a:rPr lang="ja-JP" altLang="en-US" sz="1200" dirty="0" smtClean="0">
                <a:latin typeface="Arial" pitchFamily="34" charset="0"/>
              </a:rPr>
              <a:t>から構成されています。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ヘッダ</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購買オーダ番号</a:t>
            </a:r>
            <a:r>
              <a:rPr lang="en-US" altLang="ja-JP" sz="1200" dirty="0" smtClean="0">
                <a:latin typeface="Arial" pitchFamily="34" charset="0"/>
              </a:rPr>
              <a:t>､</a:t>
            </a:r>
            <a:r>
              <a:rPr lang="ja-JP" altLang="en-US" sz="1200" dirty="0" smtClean="0">
                <a:latin typeface="Arial" pitchFamily="34" charset="0"/>
              </a:rPr>
              <a:t>仕入先、出荷先、日付関連情報</a:t>
            </a:r>
            <a:r>
              <a:rPr lang="en-US" altLang="ja-JP" sz="1200" dirty="0" smtClean="0">
                <a:latin typeface="Arial" pitchFamily="34" charset="0"/>
              </a:rPr>
              <a:t>､</a:t>
            </a:r>
            <a:r>
              <a:rPr lang="ja-JP" altLang="en-US" sz="1200" dirty="0" smtClean="0">
                <a:latin typeface="Arial" pitchFamily="34" charset="0"/>
              </a:rPr>
              <a:t>価格テーブル</a:t>
            </a:r>
            <a:r>
              <a:rPr lang="en-US" altLang="ja-JP" sz="1200" dirty="0" smtClean="0">
                <a:latin typeface="Arial" pitchFamily="34" charset="0"/>
              </a:rPr>
              <a:t>/</a:t>
            </a:r>
            <a:r>
              <a:rPr lang="ja-JP" altLang="en-US" sz="1200" dirty="0" smtClean="0">
                <a:latin typeface="Arial" pitchFamily="34" charset="0"/>
              </a:rPr>
              <a:t>割引テーブル</a:t>
            </a:r>
            <a:r>
              <a:rPr lang="en-US" altLang="ja-JP" sz="1200" dirty="0" smtClean="0">
                <a:latin typeface="Arial" pitchFamily="34" charset="0"/>
              </a:rPr>
              <a:t>､</a:t>
            </a:r>
            <a:r>
              <a:rPr lang="ja-JP" altLang="en-US" sz="1200" dirty="0" smtClean="0">
                <a:latin typeface="Arial" pitchFamily="34" charset="0"/>
              </a:rPr>
              <a:t>契約条件、･･･などオーダ全体に関する情報を入力します。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明細</a:t>
            </a:r>
            <a:endParaRPr lang="en-US" altLang="ja-JP" sz="1200" b="1" dirty="0" smtClean="0">
              <a:solidFill>
                <a:srgbClr val="0070C0"/>
              </a:solidFill>
              <a:latin typeface="Arial" pitchFamily="34" charset="0"/>
            </a:endParaRPr>
          </a:p>
          <a:p>
            <a:r>
              <a:rPr lang="ja-JP" altLang="en-US" sz="1200" dirty="0" smtClean="0">
                <a:latin typeface="Arial" pitchFamily="34" charset="0"/>
              </a:rPr>
              <a:t>品目、購買オーダサイト</a:t>
            </a:r>
            <a:r>
              <a:rPr lang="en-US" altLang="ja-JP" sz="1200" dirty="0" smtClean="0">
                <a:latin typeface="Arial" pitchFamily="34" charset="0"/>
              </a:rPr>
              <a:t>､</a:t>
            </a:r>
            <a:r>
              <a:rPr lang="ja-JP" altLang="en-US" sz="1200" dirty="0" smtClean="0">
                <a:latin typeface="Arial" pitchFamily="34" charset="0"/>
              </a:rPr>
              <a:t>数量</a:t>
            </a:r>
            <a:r>
              <a:rPr lang="en-US" altLang="ja-JP" sz="1200" dirty="0" smtClean="0">
                <a:latin typeface="Arial" pitchFamily="34" charset="0"/>
              </a:rPr>
              <a:t>､</a:t>
            </a:r>
            <a:r>
              <a:rPr lang="ja-JP" altLang="en-US" sz="1200" dirty="0" smtClean="0">
                <a:latin typeface="Arial" pitchFamily="34" charset="0"/>
              </a:rPr>
              <a:t>価格などを入力しますが</a:t>
            </a:r>
            <a:r>
              <a:rPr lang="en-US" altLang="ja-JP" sz="1200" dirty="0" smtClean="0">
                <a:latin typeface="Arial" pitchFamily="34" charset="0"/>
              </a:rPr>
              <a:t>､</a:t>
            </a:r>
            <a:r>
              <a:rPr lang="ja-JP" altLang="en-US" sz="1200" dirty="0" smtClean="0">
                <a:latin typeface="Arial" pitchFamily="34" charset="0"/>
              </a:rPr>
              <a:t>入力モードには</a:t>
            </a:r>
            <a:r>
              <a:rPr lang="en-US" altLang="ja-JP" sz="1200" dirty="0" smtClean="0">
                <a:latin typeface="Arial" pitchFamily="34" charset="0"/>
              </a:rPr>
              <a:t>､</a:t>
            </a:r>
          </a:p>
          <a:p>
            <a:pPr lvl="1">
              <a:buFont typeface="Arial" pitchFamily="34" charset="0"/>
              <a:buChar char="•"/>
            </a:pPr>
            <a:r>
              <a:rPr lang="en-US" sz="1200" dirty="0" smtClean="0">
                <a:latin typeface="Arial" pitchFamily="34" charset="0"/>
              </a:rPr>
              <a:t>S)</a:t>
            </a:r>
            <a:r>
              <a:rPr lang="ja-JP" altLang="en-US" sz="1200" dirty="0" smtClean="0">
                <a:latin typeface="Arial" pitchFamily="34" charset="0"/>
              </a:rPr>
              <a:t>単一</a:t>
            </a:r>
          </a:p>
          <a:p>
            <a:pPr lvl="1">
              <a:buFont typeface="Arial" pitchFamily="34" charset="0"/>
              <a:buChar char="•"/>
            </a:pPr>
            <a:r>
              <a:rPr lang="en-US" sz="1200" dirty="0" smtClean="0">
                <a:latin typeface="Arial" pitchFamily="34" charset="0"/>
              </a:rPr>
              <a:t>M)</a:t>
            </a:r>
            <a:r>
              <a:rPr lang="ja-JP" altLang="en-US" sz="1200" dirty="0" smtClean="0">
                <a:latin typeface="Arial" pitchFamily="34" charset="0"/>
              </a:rPr>
              <a:t>複数</a:t>
            </a:r>
          </a:p>
          <a:p>
            <a:r>
              <a:rPr lang="ja-JP" altLang="en-US" sz="1200" dirty="0" smtClean="0">
                <a:latin typeface="Arial" pitchFamily="34" charset="0"/>
              </a:rPr>
              <a:t>の</a:t>
            </a:r>
            <a:r>
              <a:rPr lang="en-US" altLang="ja-JP" sz="1200" dirty="0" smtClean="0">
                <a:latin typeface="Arial" pitchFamily="34" charset="0"/>
              </a:rPr>
              <a:t>2</a:t>
            </a:r>
            <a:r>
              <a:rPr lang="ja-JP" altLang="en-US" sz="1200" dirty="0" smtClean="0">
                <a:latin typeface="Arial" pitchFamily="34" charset="0"/>
              </a:rPr>
              <a:t>通りがあります。</a:t>
            </a:r>
          </a:p>
          <a:p>
            <a:r>
              <a:rPr lang="ja-JP" altLang="en-US" sz="1200" dirty="0" smtClean="0">
                <a:latin typeface="Arial" pitchFamily="34" charset="0"/>
              </a:rPr>
              <a:t>単一モードでは</a:t>
            </a:r>
            <a:r>
              <a:rPr lang="en-US" altLang="ja-JP" sz="1200" dirty="0" smtClean="0">
                <a:latin typeface="Arial" pitchFamily="34" charset="0"/>
              </a:rPr>
              <a:t>､</a:t>
            </a:r>
            <a:r>
              <a:rPr lang="ja-JP" altLang="en-US" sz="1200" dirty="0" smtClean="0">
                <a:latin typeface="Arial" pitchFamily="34" charset="0"/>
              </a:rPr>
              <a:t>品目単位にさらに詳細なデータを登録できますので</a:t>
            </a:r>
            <a:r>
              <a:rPr lang="en-US" altLang="ja-JP" sz="1200" dirty="0" smtClean="0">
                <a:latin typeface="Arial" pitchFamily="34" charset="0"/>
              </a:rPr>
              <a:t>､</a:t>
            </a:r>
            <a:r>
              <a:rPr lang="ja-JP" altLang="en-US" sz="1200" dirty="0" smtClean="0">
                <a:latin typeface="Arial" pitchFamily="34" charset="0"/>
              </a:rPr>
              <a:t>個別に設定が必要な時に使用します。</a:t>
            </a:r>
          </a:p>
          <a:p>
            <a:r>
              <a:rPr lang="ja-JP" altLang="en-US" sz="1200" dirty="0" smtClean="0">
                <a:latin typeface="Arial" pitchFamily="34" charset="0"/>
              </a:rPr>
              <a:t>複数モードでは、</a:t>
            </a:r>
            <a:r>
              <a:rPr lang="en-US" altLang="ja-JP" sz="1200" dirty="0" smtClean="0">
                <a:latin typeface="Arial" pitchFamily="34" charset="0"/>
              </a:rPr>
              <a:t>1</a:t>
            </a:r>
            <a:r>
              <a:rPr lang="ja-JP" altLang="en-US" sz="1200" dirty="0" smtClean="0">
                <a:latin typeface="Arial" pitchFamily="34" charset="0"/>
              </a:rPr>
              <a:t>行で入力ができますので</a:t>
            </a:r>
            <a:r>
              <a:rPr lang="en-US" altLang="ja-JP" sz="1200" dirty="0" smtClean="0">
                <a:latin typeface="Arial" pitchFamily="34" charset="0"/>
              </a:rPr>
              <a:t>､</a:t>
            </a:r>
            <a:r>
              <a:rPr lang="ja-JP" altLang="en-US" sz="1200" dirty="0" smtClean="0">
                <a:latin typeface="Arial" pitchFamily="34" charset="0"/>
              </a:rPr>
              <a:t>条件の変更がなく多量のデータを入力するときに使用すれば便利です。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トレイラ</a:t>
            </a:r>
            <a:endParaRPr lang="ja-JP" altLang="en-US" sz="1200" dirty="0" smtClean="0">
              <a:latin typeface="Arial" pitchFamily="34" charset="0"/>
            </a:endParaRPr>
          </a:p>
          <a:p>
            <a:r>
              <a:rPr lang="ja-JP" altLang="en-US" sz="1200" dirty="0" smtClean="0">
                <a:latin typeface="Arial" pitchFamily="34" charset="0"/>
              </a:rPr>
              <a:t>金額合計</a:t>
            </a:r>
            <a:r>
              <a:rPr lang="en-US" altLang="ja-JP" sz="1200" dirty="0" smtClean="0">
                <a:latin typeface="Arial" pitchFamily="34" charset="0"/>
              </a:rPr>
              <a:t>､</a:t>
            </a:r>
            <a:r>
              <a:rPr lang="ja-JP" altLang="en-US" sz="1200" dirty="0" smtClean="0">
                <a:latin typeface="Arial" pitchFamily="34" charset="0"/>
              </a:rPr>
              <a:t>税額および税明細</a:t>
            </a:r>
            <a:r>
              <a:rPr lang="en-US" altLang="ja-JP" sz="1200" dirty="0" smtClean="0">
                <a:latin typeface="Arial" pitchFamily="34" charset="0"/>
              </a:rPr>
              <a:t>､</a:t>
            </a:r>
            <a:r>
              <a:rPr lang="ja-JP" altLang="en-US" sz="1200" dirty="0" smtClean="0">
                <a:latin typeface="Arial" pitchFamily="34" charset="0"/>
              </a:rPr>
              <a:t>オーダステータス</a:t>
            </a:r>
            <a:r>
              <a:rPr lang="en-US" altLang="ja-JP" sz="1200" dirty="0" smtClean="0">
                <a:latin typeface="Arial" pitchFamily="34" charset="0"/>
              </a:rPr>
              <a:t>､</a:t>
            </a:r>
            <a:r>
              <a:rPr lang="ja-JP" altLang="en-US" sz="1200" dirty="0" smtClean="0">
                <a:latin typeface="Arial" pitchFamily="34" charset="0"/>
              </a:rPr>
              <a:t>完了日などの情報で自動計算</a:t>
            </a:r>
            <a:r>
              <a:rPr lang="en-US" altLang="ja-JP" sz="1200" dirty="0" smtClean="0">
                <a:latin typeface="Arial" pitchFamily="34" charset="0"/>
              </a:rPr>
              <a:t>/</a:t>
            </a:r>
            <a:r>
              <a:rPr lang="ja-JP" altLang="en-US" sz="1200" dirty="0" smtClean="0">
                <a:latin typeface="Arial" pitchFamily="34" charset="0"/>
              </a:rPr>
              <a:t>更新などシステムで管理されている項目が表示されます。</a:t>
            </a:r>
            <a:endParaRPr lang="en-US" sz="1200" dirty="0">
              <a:latin typeface="Arial" pitchFamily="34" charset="0"/>
            </a:endParaRPr>
          </a:p>
        </p:txBody>
      </p:sp>
      <p:pic>
        <p:nvPicPr>
          <p:cNvPr id="13"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4" name="テキスト ボックス 13"/>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2" name="正方形/長方形 11"/>
          <p:cNvSpPr/>
          <p:nvPr/>
        </p:nvSpPr>
        <p:spPr>
          <a:xfrm>
            <a:off x="546100" y="446405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購買オーダを作成します。ここでは</a:t>
            </a:r>
            <a:r>
              <a:rPr lang="en-US" altLang="ja-JP" sz="1200" dirty="0" smtClean="0">
                <a:latin typeface="Arial" pitchFamily="34" charset="0"/>
              </a:rPr>
              <a:t>､</a:t>
            </a:r>
            <a:r>
              <a:rPr lang="ja-JP" altLang="en-US" sz="1200" dirty="0" smtClean="0">
                <a:latin typeface="Arial" pitchFamily="34" charset="0"/>
              </a:rPr>
              <a:t>ヘッダ項目入力の重要なフィールドについて説明します。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手動で採番することもできますが</a:t>
            </a:r>
            <a:r>
              <a:rPr lang="en-US" altLang="ja-JP" sz="1200" dirty="0" smtClean="0">
                <a:latin typeface="Arial" pitchFamily="34" charset="0"/>
              </a:rPr>
              <a:t>､</a:t>
            </a:r>
            <a:r>
              <a:rPr lang="ja-JP" altLang="en-US" sz="1200" dirty="0" smtClean="0">
                <a:latin typeface="Arial" pitchFamily="34" charset="0"/>
              </a:rPr>
              <a:t>「</a:t>
            </a:r>
            <a:r>
              <a:rPr lang="ja-JP" altLang="en-US" sz="1200" dirty="0" smtClean="0">
                <a:latin typeface="Arial" pitchFamily="34" charset="0"/>
              </a:rPr>
              <a:t>次」</a:t>
            </a:r>
            <a:r>
              <a:rPr lang="en-US" altLang="ja-JP" sz="1200" dirty="0" smtClean="0">
                <a:latin typeface="Arial" pitchFamily="34" charset="0"/>
              </a:rPr>
              <a:t>/&lt;</a:t>
            </a:r>
            <a:r>
              <a:rPr lang="en-US" altLang="ja-JP" sz="1200" dirty="0" smtClean="0">
                <a:latin typeface="Arial" pitchFamily="34" charset="0"/>
              </a:rPr>
              <a:t>Enter&gt;</a:t>
            </a:r>
            <a:r>
              <a:rPr lang="ja-JP" altLang="en-US" sz="1200" dirty="0" smtClean="0">
                <a:latin typeface="Arial" pitchFamily="34" charset="0"/>
              </a:rPr>
              <a:t>キーを押せば</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で指定されたルールで自動採番されます。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仕入先</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当購買オーダ</a:t>
            </a: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を購入する仕入先コードを入力します。分納などで入荷処理を終えたら</a:t>
            </a:r>
            <a:r>
              <a:rPr lang="en-US" altLang="ja-JP" sz="1200" dirty="0" smtClean="0">
                <a:latin typeface="Arial" pitchFamily="34" charset="0"/>
              </a:rPr>
              <a:t>､</a:t>
            </a:r>
            <a:r>
              <a:rPr lang="ja-JP" altLang="en-US" sz="1200" dirty="0" smtClean="0">
                <a:latin typeface="Arial" pitchFamily="34" charset="0"/>
              </a:rPr>
              <a:t>仕入先の変更はできません</a:t>
            </a:r>
            <a:r>
              <a:rPr lang="en-US" altLang="ja-JP" sz="1200" dirty="0" smtClean="0">
                <a:latin typeface="Arial" pitchFamily="34" charset="0"/>
              </a:rPr>
              <a:t>｡</a:t>
            </a:r>
            <a:r>
              <a:rPr lang="ja-JP" altLang="en-US" sz="1200" dirty="0" smtClean="0">
                <a:latin typeface="Arial" pitchFamily="34" charset="0"/>
              </a:rPr>
              <a:t>入荷前の仕入先変更は</a:t>
            </a:r>
            <a:r>
              <a:rPr lang="en-US" altLang="ja-JP" sz="1200" dirty="0" smtClean="0">
                <a:latin typeface="Arial" pitchFamily="34" charset="0"/>
              </a:rPr>
              <a:t>､</a:t>
            </a:r>
          </a:p>
          <a:p>
            <a:r>
              <a:rPr lang="ja-JP" altLang="en-US" sz="1200" dirty="0" smtClean="0">
                <a:latin typeface="Arial" pitchFamily="34" charset="0"/>
              </a:rPr>
              <a:t>仕入先の通貨と当オーダに記録されている通貨は同一でなければなりません。</a:t>
            </a:r>
          </a:p>
          <a:p>
            <a:endParaRPr lang="ja-JP" altLang="en-US" sz="1200" dirty="0" smtClean="0">
              <a:latin typeface="Arial" pitchFamily="34" charset="0"/>
            </a:endParaRPr>
          </a:p>
          <a:p>
            <a:r>
              <a:rPr lang="ja-JP" altLang="en-US" sz="1200" b="1" dirty="0" smtClean="0">
                <a:solidFill>
                  <a:srgbClr val="0070C0"/>
                </a:solidFill>
                <a:latin typeface="Arial" pitchFamily="34" charset="0"/>
              </a:rPr>
              <a:t>出荷先</a:t>
            </a:r>
            <a:endParaRPr lang="en-US" altLang="ja-JP" sz="1200" b="1" dirty="0" smtClean="0">
              <a:solidFill>
                <a:srgbClr val="0070C0"/>
              </a:solidFill>
              <a:latin typeface="Arial" pitchFamily="34" charset="0"/>
            </a:endParaRPr>
          </a:p>
          <a:p>
            <a:r>
              <a:rPr lang="ja-JP" altLang="en-US" sz="1200" dirty="0" smtClean="0">
                <a:latin typeface="Arial" pitchFamily="34" charset="0"/>
              </a:rPr>
              <a:t>当オーダの品目が納品</a:t>
            </a:r>
            <a:r>
              <a:rPr lang="en-US" altLang="ja-JP" sz="1200" dirty="0" smtClean="0">
                <a:latin typeface="Arial" pitchFamily="34" charset="0"/>
              </a:rPr>
              <a:t>(</a:t>
            </a:r>
            <a:r>
              <a:rPr lang="ja-JP" altLang="en-US" sz="1200" dirty="0" smtClean="0">
                <a:latin typeface="Arial" pitchFamily="34" charset="0"/>
              </a:rPr>
              <a:t>発注元へ入荷</a:t>
            </a:r>
            <a:r>
              <a:rPr lang="en-US" altLang="ja-JP" sz="1200" dirty="0" smtClean="0">
                <a:latin typeface="Arial" pitchFamily="34" charset="0"/>
              </a:rPr>
              <a:t>)</a:t>
            </a:r>
            <a:r>
              <a:rPr lang="ja-JP" altLang="en-US" sz="1200" dirty="0" smtClean="0">
                <a:latin typeface="Arial" pitchFamily="34" charset="0"/>
              </a:rPr>
              <a:t>される所在地</a:t>
            </a:r>
            <a:r>
              <a:rPr lang="en-US" altLang="ja-JP" sz="1200" dirty="0" smtClean="0">
                <a:latin typeface="Arial" pitchFamily="34" charset="0"/>
              </a:rPr>
              <a:t>(</a:t>
            </a:r>
            <a:r>
              <a:rPr lang="ja-JP" altLang="en-US" sz="1200" dirty="0" smtClean="0">
                <a:latin typeface="Arial" pitchFamily="34" charset="0"/>
              </a:rPr>
              <a:t>仕入先からだと出荷先</a:t>
            </a:r>
            <a:r>
              <a:rPr lang="en-US" altLang="ja-JP" sz="1200" dirty="0" smtClean="0">
                <a:latin typeface="Arial" pitchFamily="34" charset="0"/>
              </a:rPr>
              <a:t>)</a:t>
            </a:r>
            <a:r>
              <a:rPr lang="ja-JP" altLang="en-US" sz="1200" dirty="0" smtClean="0">
                <a:latin typeface="Arial" pitchFamily="34" charset="0"/>
              </a:rPr>
              <a:t>コードを入力します。このフィールドは</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p>
          <a:p>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出荷先</a:t>
            </a:r>
            <a:r>
              <a:rPr lang="en-US" altLang="ja-JP" sz="1200" dirty="0" smtClean="0">
                <a:latin typeface="Arial" pitchFamily="34" charset="0"/>
              </a:rPr>
              <a:t>]</a:t>
            </a:r>
            <a:r>
              <a:rPr lang="ja-JP" altLang="en-US" sz="1200" dirty="0" smtClean="0">
                <a:latin typeface="Arial" pitchFamily="34" charset="0"/>
              </a:rPr>
              <a:t>で指定されているコードがディフォルト表示されます。</a:t>
            </a: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164217" y="882396"/>
            <a:ext cx="3029712" cy="292608"/>
          </a:xfrm>
          <a:custGeom>
            <a:avLst/>
            <a:gdLst>
              <a:gd name="connsiteX0" fmla="*/ 0 w 3029712"/>
              <a:gd name="connsiteY0" fmla="*/ 0 h 292608"/>
              <a:gd name="connsiteX1" fmla="*/ 0 w 3029712"/>
              <a:gd name="connsiteY1" fmla="*/ 292607 h 292608"/>
              <a:gd name="connsiteX2" fmla="*/ 3029712 w 3029712"/>
              <a:gd name="connsiteY2" fmla="*/ 292607 h 292608"/>
              <a:gd name="connsiteX3" fmla="*/ 3029712 w 3029712"/>
              <a:gd name="connsiteY3" fmla="*/ 0 h 292608"/>
              <a:gd name="connsiteX4" fmla="*/ 0 w 3029712"/>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29712" h="292608">
                <a:moveTo>
                  <a:pt x="0" y="0"/>
                </a:moveTo>
                <a:lnTo>
                  <a:pt x="0" y="292607"/>
                </a:lnTo>
                <a:lnTo>
                  <a:pt x="3029712" y="292607"/>
                </a:lnTo>
                <a:lnTo>
                  <a:pt x="3029712"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491618" y="2906267"/>
            <a:ext cx="3009900" cy="484632"/>
          </a:xfrm>
          <a:custGeom>
            <a:avLst/>
            <a:gdLst>
              <a:gd name="connsiteX0" fmla="*/ 0 w 3009900"/>
              <a:gd name="connsiteY0" fmla="*/ 0 h 484632"/>
              <a:gd name="connsiteX1" fmla="*/ 0 w 3009900"/>
              <a:gd name="connsiteY1" fmla="*/ 484632 h 484632"/>
              <a:gd name="connsiteX2" fmla="*/ 3009900 w 3009900"/>
              <a:gd name="connsiteY2" fmla="*/ 484632 h 484632"/>
              <a:gd name="connsiteX3" fmla="*/ 3009900 w 3009900"/>
              <a:gd name="connsiteY3" fmla="*/ 0 h 484632"/>
              <a:gd name="connsiteX4" fmla="*/ 0 w 3009900"/>
              <a:gd name="connsiteY4" fmla="*/ 0 h 4846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09900" h="484632">
                <a:moveTo>
                  <a:pt x="0" y="0"/>
                </a:moveTo>
                <a:lnTo>
                  <a:pt x="0" y="484632"/>
                </a:lnTo>
                <a:lnTo>
                  <a:pt x="3009900" y="484632"/>
                </a:lnTo>
                <a:lnTo>
                  <a:pt x="3009900"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テキスト ボックス 14"/>
          <p:cNvSpPr txBox="1"/>
          <p:nvPr/>
        </p:nvSpPr>
        <p:spPr>
          <a:xfrm>
            <a:off x="546100" y="273050"/>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200" dirty="0" smtClean="0"/>
          </a:p>
          <a:p>
            <a:r>
              <a:rPr lang="ja-JP" altLang="en-US" sz="2400" dirty="0" smtClean="0"/>
              <a:t>用語の説明</a:t>
            </a:r>
            <a:endParaRPr lang="en-US" sz="2400" dirty="0"/>
          </a:p>
        </p:txBody>
      </p:sp>
      <p:pic>
        <p:nvPicPr>
          <p:cNvPr id="16"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7" name="正方形/長方形 16"/>
          <p:cNvSpPr/>
          <p:nvPr/>
        </p:nvSpPr>
        <p:spPr>
          <a:xfrm>
            <a:off x="1231900" y="1187450"/>
            <a:ext cx="8229600" cy="3643338"/>
          </a:xfrm>
          <a:prstGeom prst="rect">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Rectangle 123"/>
          <p:cNvSpPr txBox="1">
            <a:spLocks noChangeArrowheads="1"/>
          </p:cNvSpPr>
          <p:nvPr/>
        </p:nvSpPr>
        <p:spPr>
          <a:xfrm>
            <a:off x="1231900" y="1187451"/>
            <a:ext cx="1500198" cy="57150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ja-JP" altLang="en-US" sz="1800" b="0" i="0" u="none" strike="noStrike" kern="1200" cap="none" spc="0" normalizeH="0" baseline="0" noProof="0" smtClean="0">
                <a:ln>
                  <a:noFill/>
                </a:ln>
                <a:solidFill>
                  <a:schemeClr val="tx1"/>
                </a:solidFill>
                <a:effectLst/>
                <a:uLnTx/>
                <a:uFillTx/>
                <a:latin typeface="+mn-ea"/>
                <a:ea typeface="+mn-ea"/>
                <a:cs typeface="+mj-cs"/>
              </a:rPr>
              <a:t>用語の説明</a:t>
            </a:r>
            <a:endParaRPr kumimoji="0" lang="en-US" altLang="ja-JP" sz="1800" b="0" i="0" u="none" strike="noStrike" kern="1200" cap="none" spc="0" normalizeH="0" baseline="0" noProof="0" dirty="0" smtClean="0">
              <a:ln>
                <a:noFill/>
              </a:ln>
              <a:solidFill>
                <a:schemeClr val="tx1"/>
              </a:solidFill>
              <a:effectLst/>
              <a:uLnTx/>
              <a:uFillTx/>
              <a:latin typeface="+mn-ea"/>
              <a:ea typeface="+mn-ea"/>
              <a:cs typeface="+mj-cs"/>
            </a:endParaRPr>
          </a:p>
        </p:txBody>
      </p:sp>
      <p:sp>
        <p:nvSpPr>
          <p:cNvPr id="19" name="正方形/長方形 18"/>
          <p:cNvSpPr/>
          <p:nvPr/>
        </p:nvSpPr>
        <p:spPr>
          <a:xfrm>
            <a:off x="2070100" y="1720850"/>
            <a:ext cx="4071966" cy="2308324"/>
          </a:xfrm>
          <a:prstGeom prst="rect">
            <a:avLst/>
          </a:prstGeom>
        </p:spPr>
        <p:txBody>
          <a:bodyPr wrap="square">
            <a:spAutoFit/>
          </a:bodyPr>
          <a:lstStyle/>
          <a:p>
            <a:pPr lvl="1">
              <a:buFont typeface="Arial" pitchFamily="34" charset="0"/>
              <a:buChar char="•"/>
            </a:pPr>
            <a:r>
              <a:rPr lang="ja-JP" altLang="en-US" sz="1600" dirty="0" smtClean="0">
                <a:latin typeface="+mn-ea"/>
              </a:rPr>
              <a:t>購買要求</a:t>
            </a:r>
            <a:endParaRPr lang="en-US" altLang="ja-JP" sz="1600" dirty="0" smtClean="0">
              <a:latin typeface="+mn-ea"/>
            </a:endParaRPr>
          </a:p>
          <a:p>
            <a:pPr lvl="1">
              <a:buFont typeface="Arial" pitchFamily="34" charset="0"/>
              <a:buChar char="•"/>
            </a:pPr>
            <a:endParaRPr lang="en-US" altLang="ja-JP" sz="1600" dirty="0" smtClean="0">
              <a:latin typeface="+mn-ea"/>
            </a:endParaRPr>
          </a:p>
          <a:p>
            <a:pPr lvl="1">
              <a:buFont typeface="Arial" pitchFamily="34" charset="0"/>
              <a:buChar char="•"/>
            </a:pPr>
            <a:r>
              <a:rPr lang="ja-JP" altLang="en-US" sz="1600" dirty="0" smtClean="0">
                <a:latin typeface="+mn-ea"/>
              </a:rPr>
              <a:t>購買オーダ</a:t>
            </a:r>
            <a:endParaRPr lang="en-US" altLang="ja-JP" sz="1600" dirty="0" smtClean="0">
              <a:latin typeface="+mn-ea"/>
            </a:endParaRPr>
          </a:p>
          <a:p>
            <a:pPr lvl="1">
              <a:buFont typeface="Arial" pitchFamily="34" charset="0"/>
              <a:buChar char="•"/>
            </a:pPr>
            <a:endParaRPr lang="en-US" altLang="ja-JP" sz="1600" dirty="0" smtClean="0">
              <a:latin typeface="+mn-ea"/>
            </a:endParaRPr>
          </a:p>
          <a:p>
            <a:pPr lvl="1">
              <a:buFont typeface="Arial" pitchFamily="34" charset="0"/>
              <a:buChar char="•"/>
            </a:pPr>
            <a:r>
              <a:rPr lang="ja-JP" altLang="en-US" sz="1600" dirty="0" smtClean="0">
                <a:latin typeface="+mn-ea"/>
              </a:rPr>
              <a:t>ブランケット購買オーダ</a:t>
            </a:r>
            <a:endParaRPr lang="en-US" altLang="ja-JP" sz="1600" dirty="0" smtClean="0">
              <a:latin typeface="+mn-ea"/>
            </a:endParaRPr>
          </a:p>
          <a:p>
            <a:pPr lvl="1">
              <a:buFont typeface="Arial" pitchFamily="34" charset="0"/>
              <a:buChar char="•"/>
            </a:pPr>
            <a:endParaRPr lang="en-US" altLang="ja-JP" sz="1600" dirty="0" smtClean="0">
              <a:latin typeface="+mn-ea"/>
            </a:endParaRPr>
          </a:p>
          <a:p>
            <a:pPr lvl="1">
              <a:buFont typeface="Arial" pitchFamily="34" charset="0"/>
              <a:buChar char="•"/>
            </a:pPr>
            <a:r>
              <a:rPr lang="ja-JP" altLang="en-US" sz="1600" dirty="0" smtClean="0">
                <a:latin typeface="+mn-ea"/>
              </a:rPr>
              <a:t>仕入先</a:t>
            </a:r>
            <a:endParaRPr lang="en-US" altLang="ja-JP" sz="1600" dirty="0" smtClean="0">
              <a:latin typeface="+mn-ea"/>
            </a:endParaRPr>
          </a:p>
          <a:p>
            <a:pPr lvl="1">
              <a:buFont typeface="Arial" pitchFamily="34" charset="0"/>
              <a:buChar char="•"/>
            </a:pPr>
            <a:endParaRPr lang="en-US" altLang="ja-JP" sz="1600" dirty="0" smtClean="0">
              <a:latin typeface="+mn-ea"/>
            </a:endParaRPr>
          </a:p>
          <a:p>
            <a:pPr lvl="1">
              <a:buFont typeface="Arial" pitchFamily="34" charset="0"/>
              <a:buChar char="•"/>
            </a:pPr>
            <a:r>
              <a:rPr lang="ja-JP" altLang="en-US" sz="1600" dirty="0" smtClean="0">
                <a:latin typeface="+mn-ea"/>
              </a:rPr>
              <a:t>仕入先品目</a:t>
            </a:r>
            <a:endParaRPr lang="en-US" altLang="ja-JP" sz="1600" dirty="0" smtClean="0">
              <a:latin typeface="+mn-ea"/>
            </a:endParaRPr>
          </a:p>
        </p:txBody>
      </p:sp>
      <p:graphicFrame>
        <p:nvGraphicFramePr>
          <p:cNvPr id="20" name="Object 8"/>
          <p:cNvGraphicFramePr>
            <a:graphicFrameLocks noChangeAspect="1"/>
          </p:cNvGraphicFramePr>
          <p:nvPr/>
        </p:nvGraphicFramePr>
        <p:xfrm>
          <a:off x="6337300" y="3549650"/>
          <a:ext cx="1767470" cy="862424"/>
        </p:xfrm>
        <a:graphic>
          <a:graphicData uri="http://schemas.openxmlformats.org/presentationml/2006/ole">
            <p:oleObj spid="_x0000_s1026" name="Clip" r:id="rId4" imgW="1035720" imgH="504720" progId="">
              <p:embed/>
            </p:oleObj>
          </a:graphicData>
        </a:graphic>
      </p:graphicFrame>
      <p:sp>
        <p:nvSpPr>
          <p:cNvPr id="2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4"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1" name="正方形/長方形 10"/>
          <p:cNvSpPr/>
          <p:nvPr/>
        </p:nvSpPr>
        <p:spPr>
          <a:xfrm>
            <a:off x="469900" y="1111250"/>
            <a:ext cx="9601200" cy="3785652"/>
          </a:xfrm>
          <a:prstGeom prst="rect">
            <a:avLst/>
          </a:prstGeom>
        </p:spPr>
        <p:txBody>
          <a:bodyPr wrap="square">
            <a:spAutoFit/>
          </a:bodyPr>
          <a:lstStyle/>
          <a:p>
            <a:r>
              <a:rPr lang="ja-JP" altLang="en-US" sz="1200" b="1" dirty="0" smtClean="0">
                <a:solidFill>
                  <a:srgbClr val="0070C0"/>
                </a:solidFill>
                <a:latin typeface="Arial" pitchFamily="34" charset="0"/>
              </a:rPr>
              <a:t>オーダ日</a:t>
            </a:r>
            <a:endParaRPr lang="en-US" altLang="ja-JP" sz="1200" b="1" dirty="0" smtClean="0">
              <a:solidFill>
                <a:srgbClr val="0070C0"/>
              </a:solidFill>
              <a:latin typeface="Arial" pitchFamily="34" charset="0"/>
            </a:endParaRPr>
          </a:p>
          <a:p>
            <a:r>
              <a:rPr lang="ja-JP" altLang="en-US" sz="1200" dirty="0" smtClean="0">
                <a:latin typeface="Arial" pitchFamily="34" charset="0"/>
              </a:rPr>
              <a:t>当オーダの発行日で</a:t>
            </a:r>
            <a:r>
              <a:rPr lang="en-US" altLang="ja-JP" sz="1200" dirty="0" smtClean="0">
                <a:latin typeface="Arial" pitchFamily="34" charset="0"/>
              </a:rPr>
              <a:t>､</a:t>
            </a:r>
            <a:r>
              <a:rPr lang="ja-JP" altLang="en-US" sz="1200" dirty="0" smtClean="0">
                <a:latin typeface="Arial" pitchFamily="34" charset="0"/>
              </a:rPr>
              <a:t>ディフォルトはシステム日付が設定されます。</a:t>
            </a:r>
          </a:p>
          <a:p>
            <a:r>
              <a:rPr lang="ja-JP" altLang="en-US" sz="1200" dirty="0" smtClean="0">
                <a:latin typeface="Arial" pitchFamily="34" charset="0"/>
              </a:rPr>
              <a:t>各種レポーﾄで</a:t>
            </a:r>
            <a:r>
              <a:rPr lang="en-US" altLang="ja-JP" sz="1200" dirty="0" smtClean="0">
                <a:latin typeface="Arial" pitchFamily="34" charset="0"/>
              </a:rPr>
              <a:t>､</a:t>
            </a:r>
            <a:r>
              <a:rPr lang="ja-JP" altLang="en-US" sz="1200" dirty="0" smtClean="0">
                <a:latin typeface="Arial" pitchFamily="34" charset="0"/>
              </a:rPr>
              <a:t>オーダ日の範囲指定でデータを絞り込むことができます。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納期</a:t>
            </a:r>
            <a:endParaRPr lang="en-US" altLang="ja-JP" sz="1200" b="1" dirty="0" smtClean="0">
              <a:solidFill>
                <a:srgbClr val="0070C0"/>
              </a:solidFill>
              <a:latin typeface="Arial" pitchFamily="34" charset="0"/>
            </a:endParaRPr>
          </a:p>
          <a:p>
            <a:r>
              <a:rPr lang="ja-JP" altLang="en-US" sz="1200" dirty="0" smtClean="0">
                <a:latin typeface="Arial" pitchFamily="34" charset="0"/>
              </a:rPr>
              <a:t>当オーダの入荷日を入力します</a:t>
            </a:r>
            <a:r>
              <a:rPr lang="en-US" altLang="ja-JP" sz="1200" dirty="0" smtClean="0">
                <a:latin typeface="Arial" pitchFamily="34" charset="0"/>
              </a:rPr>
              <a:t>｡</a:t>
            </a:r>
            <a:r>
              <a:rPr lang="ja-JP" altLang="en-US" sz="1200" dirty="0" smtClean="0">
                <a:latin typeface="Arial" pitchFamily="34" charset="0"/>
              </a:rPr>
              <a:t>この日付は明細</a:t>
            </a:r>
            <a:r>
              <a:rPr lang="en-US" altLang="ja-JP" sz="1200" dirty="0" smtClean="0">
                <a:latin typeface="Arial" pitchFamily="34" charset="0"/>
              </a:rPr>
              <a:t>(</a:t>
            </a:r>
            <a:r>
              <a:rPr lang="ja-JP" altLang="en-US" sz="1200" dirty="0" smtClean="0">
                <a:latin typeface="Arial" pitchFamily="34" charset="0"/>
              </a:rPr>
              <a:t>ライン品目</a:t>
            </a:r>
            <a:r>
              <a:rPr lang="en-US" altLang="ja-JP" sz="1200" dirty="0" smtClean="0">
                <a:latin typeface="Arial" pitchFamily="34" charset="0"/>
              </a:rPr>
              <a:t>)</a:t>
            </a:r>
            <a:r>
              <a:rPr lang="ja-JP" altLang="en-US" sz="1200" dirty="0" smtClean="0">
                <a:latin typeface="Arial" pitchFamily="34" charset="0"/>
              </a:rPr>
              <a:t>のディフォルトとなります。</a:t>
            </a:r>
          </a:p>
          <a:p>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(PO)</a:t>
            </a:r>
            <a:r>
              <a:rPr lang="ja-JP" altLang="en-US" sz="1200" dirty="0" smtClean="0">
                <a:latin typeface="Arial" pitchFamily="34" charset="0"/>
              </a:rPr>
              <a:t>ライン納期別価格</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〔N〕</a:t>
            </a:r>
            <a:r>
              <a:rPr lang="ja-JP" altLang="en-US" sz="1200" dirty="0" smtClean="0">
                <a:latin typeface="Arial" pitchFamily="34" charset="0"/>
              </a:rPr>
              <a:t>である場合は</a:t>
            </a:r>
            <a:r>
              <a:rPr lang="en-US" altLang="ja-JP" sz="1200" dirty="0" smtClean="0">
                <a:latin typeface="Arial" pitchFamily="34" charset="0"/>
              </a:rPr>
              <a:t>､</a:t>
            </a:r>
            <a:r>
              <a:rPr lang="ja-JP" altLang="en-US" sz="1200" dirty="0" smtClean="0">
                <a:latin typeface="Arial" pitchFamily="34" charset="0"/>
              </a:rPr>
              <a:t>価格を</a:t>
            </a:r>
          </a:p>
          <a:p>
            <a:r>
              <a:rPr lang="ja-JP" altLang="en-US" sz="1200" dirty="0" smtClean="0">
                <a:latin typeface="Arial" pitchFamily="34" charset="0"/>
              </a:rPr>
              <a:t>設定する場合の基準日としても使用されます。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価格テーブル</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割引テープル</a:t>
            </a:r>
            <a:endParaRPr lang="en-US" altLang="ja-JP" sz="1200" b="1" dirty="0" smtClean="0">
              <a:solidFill>
                <a:srgbClr val="0070C0"/>
              </a:solidFill>
              <a:latin typeface="Arial" pitchFamily="34" charset="0"/>
            </a:endParaRPr>
          </a:p>
          <a:p>
            <a:r>
              <a:rPr lang="ja-JP" altLang="en-US" sz="1200" dirty="0" smtClean="0">
                <a:latin typeface="Arial" pitchFamily="34" charset="0"/>
              </a:rPr>
              <a:t>価格テーブルでは</a:t>
            </a:r>
            <a:r>
              <a:rPr lang="en-US" altLang="ja-JP" sz="1200" dirty="0" smtClean="0">
                <a:latin typeface="Arial" pitchFamily="34" charset="0"/>
              </a:rPr>
              <a:t>､</a:t>
            </a:r>
            <a:r>
              <a:rPr lang="ja-JP" altLang="en-US" sz="1200" dirty="0" smtClean="0">
                <a:latin typeface="Arial" pitchFamily="34" charset="0"/>
              </a:rPr>
              <a:t>価格リストのタイプが</a:t>
            </a:r>
            <a:r>
              <a:rPr lang="en-US" altLang="ja-JP" sz="1200" dirty="0" smtClean="0">
                <a:latin typeface="Arial" pitchFamily="34" charset="0"/>
              </a:rPr>
              <a:t>､〔L〕</a:t>
            </a:r>
            <a:r>
              <a:rPr lang="ja-JP" altLang="en-US" sz="1200" dirty="0" smtClean="0">
                <a:latin typeface="Arial" pitchFamily="34" charset="0"/>
              </a:rPr>
              <a:t>のものを</a:t>
            </a:r>
            <a:r>
              <a:rPr lang="en-US" altLang="ja-JP" sz="1200" dirty="0" smtClean="0">
                <a:latin typeface="Arial" pitchFamily="34" charset="0"/>
              </a:rPr>
              <a:t>､</a:t>
            </a:r>
            <a:r>
              <a:rPr lang="ja-JP" altLang="en-US" sz="1200" dirty="0" smtClean="0">
                <a:latin typeface="Arial" pitchFamily="34" charset="0"/>
              </a:rPr>
              <a:t>割引テーブルは</a:t>
            </a:r>
            <a:r>
              <a:rPr lang="en-US" altLang="ja-JP" sz="1200" dirty="0" smtClean="0">
                <a:latin typeface="Arial" pitchFamily="34" charset="0"/>
              </a:rPr>
              <a:t>､</a:t>
            </a:r>
            <a:r>
              <a:rPr lang="ja-JP" altLang="en-US" sz="1200" dirty="0" smtClean="0">
                <a:latin typeface="Arial" pitchFamily="34" charset="0"/>
              </a:rPr>
              <a:t>価格リストのタイプが</a:t>
            </a:r>
            <a:r>
              <a:rPr lang="en-US" altLang="ja-JP" sz="1200" dirty="0" smtClean="0">
                <a:latin typeface="Arial" pitchFamily="34" charset="0"/>
              </a:rPr>
              <a:t>､〔P〕､〔D〕､〔M〕</a:t>
            </a:r>
            <a:r>
              <a:rPr lang="ja-JP" altLang="en-US" sz="1200" dirty="0" smtClean="0">
                <a:latin typeface="Arial" pitchFamily="34" charset="0"/>
              </a:rPr>
              <a:t>のものを指定します</a:t>
            </a:r>
            <a:r>
              <a:rPr lang="en-US" altLang="ja-JP" sz="1200" dirty="0" smtClean="0">
                <a:latin typeface="Arial" pitchFamily="34" charset="0"/>
              </a:rPr>
              <a:t>｡【</a:t>
            </a:r>
            <a:r>
              <a:rPr lang="ja-JP" altLang="en-US" sz="1200" dirty="0" smtClean="0">
                <a:latin typeface="Arial" pitchFamily="34" charset="0"/>
              </a:rPr>
              <a:t>購買管理コント</a:t>
            </a:r>
            <a:endParaRPr lang="en-US" altLang="ja-JP" sz="1200" dirty="0" smtClean="0">
              <a:latin typeface="Arial" pitchFamily="34" charset="0"/>
            </a:endParaRPr>
          </a:p>
          <a:p>
            <a:r>
              <a:rPr lang="ja-JP" altLang="en-US" sz="1200" dirty="0" smtClean="0">
                <a:latin typeface="Arial" pitchFamily="34" charset="0"/>
              </a:rPr>
              <a:t>ロール</a:t>
            </a:r>
            <a:r>
              <a:rPr lang="en-US" altLang="ja-JP" sz="1200" dirty="0" smtClean="0">
                <a:latin typeface="Arial" pitchFamily="34" charset="0"/>
              </a:rPr>
              <a:t>】&lt;5.24〉</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価格テーブルを使用</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割引テーブル要求</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､〔Y〕</a:t>
            </a:r>
            <a:r>
              <a:rPr lang="ja-JP" altLang="en-US" sz="1200" dirty="0" smtClean="0">
                <a:latin typeface="Arial" pitchFamily="34" charset="0"/>
              </a:rPr>
              <a:t>の場合</a:t>
            </a:r>
            <a:r>
              <a:rPr lang="en-US" altLang="ja-JP" sz="1200" dirty="0" smtClean="0">
                <a:latin typeface="Arial" pitchFamily="34" charset="0"/>
              </a:rPr>
              <a:t>､</a:t>
            </a:r>
            <a:r>
              <a:rPr lang="ja-JP" altLang="en-US" sz="1200" dirty="0" smtClean="0">
                <a:latin typeface="Arial" pitchFamily="34" charset="0"/>
              </a:rPr>
              <a:t>必ず必要になります。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ライン割引</a:t>
            </a:r>
          </a:p>
          <a:p>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割引率</a:t>
            </a:r>
            <a:r>
              <a:rPr lang="en-US" altLang="ja-JP" sz="1200" dirty="0" smtClean="0">
                <a:latin typeface="Arial" pitchFamily="34" charset="0"/>
              </a:rPr>
              <a:t>]</a:t>
            </a:r>
            <a:r>
              <a:rPr lang="ja-JP" altLang="en-US" sz="1200" dirty="0" smtClean="0">
                <a:latin typeface="Arial" pitchFamily="34" charset="0"/>
              </a:rPr>
              <a:t>の値がディフォルト表示されます</a:t>
            </a:r>
            <a:r>
              <a:rPr lang="en-US" altLang="ja-JP" sz="1200" dirty="0" smtClean="0">
                <a:latin typeface="Arial" pitchFamily="34" charset="0"/>
              </a:rPr>
              <a:t>｡</a:t>
            </a:r>
            <a:r>
              <a:rPr lang="ja-JP" altLang="en-US" sz="1200" dirty="0" smtClean="0">
                <a:latin typeface="Arial" pitchFamily="34" charset="0"/>
              </a:rPr>
              <a:t>個々の品目に対して適用される</a:t>
            </a:r>
            <a:r>
              <a:rPr lang="ja-JP" altLang="en-US" sz="1200" dirty="0" smtClean="0">
                <a:latin typeface="Arial" pitchFamily="34" charset="0"/>
              </a:rPr>
              <a:t>割引</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割引テーブルを使用して</a:t>
            </a:r>
            <a:r>
              <a:rPr lang="ja-JP" altLang="en-US" sz="1200" dirty="0" err="1" smtClean="0">
                <a:latin typeface="Arial" pitchFamily="34" charset="0"/>
              </a:rPr>
              <a:t>い</a:t>
            </a:r>
            <a:endParaRPr lang="en-US" altLang="ja-JP" sz="1200" dirty="0" smtClean="0">
              <a:latin typeface="Arial" pitchFamily="34" charset="0"/>
            </a:endParaRPr>
          </a:p>
          <a:p>
            <a:r>
              <a:rPr lang="ja-JP" altLang="en-US" sz="1200" dirty="0" smtClean="0">
                <a:latin typeface="Arial" pitchFamily="34" charset="0"/>
              </a:rPr>
              <a:t>る場合は</a:t>
            </a:r>
            <a:r>
              <a:rPr lang="en-US" altLang="ja-JP" sz="1200" dirty="0" smtClean="0">
                <a:latin typeface="Arial" pitchFamily="34" charset="0"/>
              </a:rPr>
              <a:t>､</a:t>
            </a:r>
            <a:r>
              <a:rPr lang="ja-JP" altLang="en-US" sz="1200" dirty="0" smtClean="0">
                <a:latin typeface="Arial" pitchFamily="34" charset="0"/>
              </a:rPr>
              <a:t>金額タイプにより異なります。</a:t>
            </a:r>
          </a:p>
          <a:p>
            <a:pPr lvl="1"/>
            <a:r>
              <a:rPr lang="en-US" altLang="ja-JP" sz="1200" dirty="0" smtClean="0">
                <a:latin typeface="Arial" pitchFamily="34" charset="0"/>
              </a:rPr>
              <a:t>P</a:t>
            </a:r>
            <a:r>
              <a:rPr lang="ja-JP" altLang="en-US" sz="1200" dirty="0" smtClean="0">
                <a:latin typeface="Arial" pitchFamily="34" charset="0"/>
              </a:rPr>
              <a:t> ： テーブルから得られた価格に</a:t>
            </a:r>
            <a:r>
              <a:rPr lang="en-US" altLang="ja-JP" sz="1200" dirty="0" smtClean="0">
                <a:latin typeface="Arial" pitchFamily="34" charset="0"/>
              </a:rPr>
              <a:t>､</a:t>
            </a:r>
            <a:r>
              <a:rPr lang="ja-JP" altLang="en-US" sz="1200" dirty="0" smtClean="0">
                <a:latin typeface="Arial" pitchFamily="34" charset="0"/>
              </a:rPr>
              <a:t>割引</a:t>
            </a:r>
            <a:r>
              <a:rPr lang="en-US" altLang="ja-JP" sz="1200" dirty="0" smtClean="0">
                <a:latin typeface="Arial" pitchFamily="34" charset="0"/>
              </a:rPr>
              <a:t>%</a:t>
            </a:r>
            <a:r>
              <a:rPr lang="ja-JP" altLang="en-US" sz="1200" dirty="0" smtClean="0">
                <a:latin typeface="Arial" pitchFamily="34" charset="0"/>
              </a:rPr>
              <a:t>が</a:t>
            </a:r>
            <a:r>
              <a:rPr lang="ja-JP" altLang="en-US" sz="1200" dirty="0" smtClean="0">
                <a:latin typeface="Arial" pitchFamily="34" charset="0"/>
              </a:rPr>
              <a:t>適用される</a:t>
            </a:r>
          </a:p>
          <a:p>
            <a:pPr lvl="1"/>
            <a:r>
              <a:rPr lang="en-US" altLang="ja-JP" sz="1200" dirty="0" smtClean="0">
                <a:latin typeface="Arial" pitchFamily="34" charset="0"/>
              </a:rPr>
              <a:t>L</a:t>
            </a:r>
            <a:r>
              <a:rPr lang="ja-JP" altLang="en-US" sz="1200" dirty="0" smtClean="0">
                <a:latin typeface="Arial" pitchFamily="34" charset="0"/>
              </a:rPr>
              <a:t> ： テーブルから得られた価格に</a:t>
            </a:r>
            <a:r>
              <a:rPr lang="en-US" altLang="ja-JP" sz="1200" dirty="0" smtClean="0">
                <a:latin typeface="Arial" pitchFamily="34" charset="0"/>
              </a:rPr>
              <a:t>､</a:t>
            </a:r>
            <a:r>
              <a:rPr lang="ja-JP" altLang="en-US" sz="1200" dirty="0" smtClean="0">
                <a:latin typeface="Arial" pitchFamily="34" charset="0"/>
              </a:rPr>
              <a:t>割引</a:t>
            </a:r>
            <a:r>
              <a:rPr lang="en-US" altLang="ja-JP" sz="1200" dirty="0" smtClean="0">
                <a:latin typeface="Arial" pitchFamily="34" charset="0"/>
              </a:rPr>
              <a:t>%</a:t>
            </a:r>
            <a:r>
              <a:rPr lang="ja-JP" altLang="en-US" sz="1200" dirty="0" smtClean="0">
                <a:latin typeface="Arial" pitchFamily="34" charset="0"/>
              </a:rPr>
              <a:t>が</a:t>
            </a:r>
            <a:r>
              <a:rPr lang="ja-JP" altLang="en-US" sz="1200" dirty="0" smtClean="0">
                <a:latin typeface="Arial" pitchFamily="34" charset="0"/>
              </a:rPr>
              <a:t>適用される</a:t>
            </a:r>
          </a:p>
          <a:p>
            <a:pPr lvl="1"/>
            <a:r>
              <a:rPr lang="en-US" altLang="ja-JP" sz="1200" dirty="0" smtClean="0">
                <a:latin typeface="Arial" pitchFamily="34" charset="0"/>
              </a:rPr>
              <a:t>D</a:t>
            </a:r>
            <a:r>
              <a:rPr lang="ja-JP" altLang="en-US" sz="1200" dirty="0" smtClean="0">
                <a:latin typeface="Arial" pitchFamily="34" charset="0"/>
              </a:rPr>
              <a:t> ： 割引テーブル割引金額のみで</a:t>
            </a:r>
            <a:r>
              <a:rPr lang="en-US" altLang="ja-JP" sz="1200" dirty="0" smtClean="0">
                <a:latin typeface="Arial" pitchFamily="34" charset="0"/>
              </a:rPr>
              <a:t>､</a:t>
            </a:r>
            <a:r>
              <a:rPr lang="ja-JP" altLang="en-US" sz="1200" dirty="0" smtClean="0">
                <a:latin typeface="Arial" pitchFamily="34" charset="0"/>
              </a:rPr>
              <a:t>割引</a:t>
            </a:r>
            <a:r>
              <a:rPr lang="en-US" altLang="ja-JP" sz="1200" dirty="0" smtClean="0">
                <a:latin typeface="Arial" pitchFamily="34" charset="0"/>
              </a:rPr>
              <a:t>%</a:t>
            </a:r>
            <a:r>
              <a:rPr lang="ja-JP" altLang="en-US" sz="1200" dirty="0" smtClean="0">
                <a:latin typeface="Arial" pitchFamily="34" charset="0"/>
              </a:rPr>
              <a:t>は</a:t>
            </a:r>
            <a:r>
              <a:rPr lang="ja-JP" altLang="en-US" sz="1200" dirty="0" smtClean="0">
                <a:latin typeface="Arial" pitchFamily="34" charset="0"/>
              </a:rPr>
              <a:t>適用されない</a:t>
            </a:r>
          </a:p>
          <a:p>
            <a:pPr lvl="1"/>
            <a:r>
              <a:rPr lang="en-US" altLang="ja-JP" sz="1200" dirty="0" smtClean="0">
                <a:latin typeface="Arial" pitchFamily="34" charset="0"/>
              </a:rPr>
              <a:t>M</a:t>
            </a:r>
            <a:r>
              <a:rPr lang="ja-JP" altLang="en-US" sz="1200" dirty="0" smtClean="0">
                <a:latin typeface="Arial" pitchFamily="34" charset="0"/>
              </a:rPr>
              <a:t> ： マークアップパーセント率の適用後</a:t>
            </a:r>
            <a:r>
              <a:rPr lang="en-US" altLang="ja-JP" sz="1200" dirty="0" smtClean="0">
                <a:latin typeface="Arial" pitchFamily="34" charset="0"/>
              </a:rPr>
              <a:t>､</a:t>
            </a:r>
            <a:r>
              <a:rPr lang="ja-JP" altLang="en-US" sz="1200" dirty="0" smtClean="0">
                <a:latin typeface="Arial" pitchFamily="34" charset="0"/>
              </a:rPr>
              <a:t>割引</a:t>
            </a:r>
            <a:r>
              <a:rPr lang="en-US" altLang="ja-JP" sz="1200" dirty="0" smtClean="0">
                <a:latin typeface="Arial" pitchFamily="34" charset="0"/>
              </a:rPr>
              <a:t>%</a:t>
            </a:r>
            <a:r>
              <a:rPr lang="ja-JP" altLang="en-US" sz="1200" dirty="0" smtClean="0">
                <a:latin typeface="Arial" pitchFamily="34" charset="0"/>
              </a:rPr>
              <a:t>が</a:t>
            </a:r>
            <a:r>
              <a:rPr lang="ja-JP" altLang="en-US" sz="1200" dirty="0" smtClean="0">
                <a:latin typeface="Arial" pitchFamily="34" charset="0"/>
              </a:rPr>
              <a:t>適用される</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8"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0" name="正方形/長方形 9"/>
          <p:cNvSpPr/>
          <p:nvPr/>
        </p:nvSpPr>
        <p:spPr>
          <a:xfrm>
            <a:off x="546100" y="4464050"/>
            <a:ext cx="9601200" cy="2123658"/>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ja-JP" altLang="en-US" sz="1200" dirty="0" smtClean="0">
                <a:latin typeface="Arial" pitchFamily="34" charset="0"/>
              </a:rPr>
              <a:t>明細行の入力には２通りありますが</a:t>
            </a:r>
            <a:r>
              <a:rPr lang="en-US" altLang="ja-JP" sz="1200" dirty="0" smtClean="0">
                <a:latin typeface="Arial" pitchFamily="34" charset="0"/>
              </a:rPr>
              <a:t>､</a:t>
            </a:r>
            <a:r>
              <a:rPr lang="ja-JP" altLang="en-US" sz="1200" dirty="0" smtClean="0">
                <a:latin typeface="Arial" pitchFamily="34" charset="0"/>
              </a:rPr>
              <a:t>切り替えは、当フレームが表示されたときに</a:t>
            </a:r>
            <a:r>
              <a:rPr lang="en-US" altLang="ja-JP" sz="1200" dirty="0" smtClean="0">
                <a:latin typeface="Arial" pitchFamily="34" charset="0"/>
              </a:rPr>
              <a:t>､</a:t>
            </a:r>
            <a:r>
              <a:rPr lang="ja-JP" altLang="en-US" sz="1200" dirty="0" smtClean="0">
                <a:latin typeface="Arial" pitchFamily="34" charset="0"/>
              </a:rPr>
              <a:t>「最終行」を押すと</a:t>
            </a:r>
            <a:r>
              <a:rPr lang="en-US" altLang="ja-JP" sz="1200" dirty="0" smtClean="0">
                <a:latin typeface="Arial" pitchFamily="34" charset="0"/>
              </a:rPr>
              <a:t>､[</a:t>
            </a:r>
            <a:r>
              <a:rPr lang="ja-JP" altLang="en-US" sz="1200" dirty="0" smtClean="0">
                <a:latin typeface="Arial" pitchFamily="34" charset="0"/>
              </a:rPr>
              <a:t>ラインフォーマット</a:t>
            </a:r>
            <a:r>
              <a:rPr lang="en-US" altLang="ja-JP" sz="1200" dirty="0" smtClean="0">
                <a:latin typeface="Arial" pitchFamily="34" charset="0"/>
              </a:rPr>
              <a:t>S/M]</a:t>
            </a:r>
            <a:r>
              <a:rPr lang="ja-JP" altLang="en-US" sz="1200" dirty="0" smtClean="0">
                <a:latin typeface="Arial" pitchFamily="34" charset="0"/>
              </a:rPr>
              <a:t>フィールドにカーソルが行きますので</a:t>
            </a:r>
            <a:r>
              <a:rPr lang="en-US" altLang="ja-JP" sz="1200" dirty="0" smtClean="0">
                <a:latin typeface="Arial" pitchFamily="34" charset="0"/>
              </a:rPr>
              <a:t>､〔S〕(</a:t>
            </a:r>
            <a:r>
              <a:rPr lang="ja-JP" altLang="en-US" sz="1200" dirty="0" smtClean="0">
                <a:latin typeface="Arial" pitchFamily="34" charset="0"/>
              </a:rPr>
              <a:t>単一</a:t>
            </a:r>
            <a:r>
              <a:rPr lang="en-US" altLang="ja-JP" sz="1200" dirty="0" smtClean="0">
                <a:latin typeface="Arial" pitchFamily="34" charset="0"/>
              </a:rPr>
              <a:t>)</a:t>
            </a:r>
            <a:r>
              <a:rPr lang="ja-JP" altLang="en-US" sz="1200" dirty="0" smtClean="0">
                <a:latin typeface="Arial" pitchFamily="34" charset="0"/>
              </a:rPr>
              <a:t>か</a:t>
            </a:r>
            <a:r>
              <a:rPr lang="en-US" altLang="ja-JP" sz="1200" dirty="0" smtClean="0">
                <a:latin typeface="Arial" pitchFamily="34" charset="0"/>
              </a:rPr>
              <a:t>､〔M〕(</a:t>
            </a:r>
            <a:r>
              <a:rPr lang="ja-JP" altLang="en-US" sz="1200" dirty="0" smtClean="0">
                <a:latin typeface="Arial" pitchFamily="34" charset="0"/>
              </a:rPr>
              <a:t>複数</a:t>
            </a:r>
            <a:r>
              <a:rPr lang="en-US" altLang="ja-JP" sz="1200" dirty="0" smtClean="0">
                <a:latin typeface="Arial" pitchFamily="34" charset="0"/>
              </a:rPr>
              <a:t>)</a:t>
            </a:r>
            <a:r>
              <a:rPr lang="ja-JP" altLang="en-US" sz="1200" dirty="0" smtClean="0">
                <a:latin typeface="Arial" pitchFamily="34" charset="0"/>
              </a:rPr>
              <a:t>を入力し</a:t>
            </a:r>
            <a:r>
              <a:rPr lang="en-US" altLang="ja-JP" sz="1200" dirty="0" smtClean="0">
                <a:latin typeface="Arial" pitchFamily="34" charset="0"/>
              </a:rPr>
              <a:t>､</a:t>
            </a:r>
            <a:r>
              <a:rPr lang="ja-JP" altLang="en-US" sz="1200" dirty="0" smtClean="0">
                <a:latin typeface="Arial" pitchFamily="34" charset="0"/>
              </a:rPr>
              <a:t>「次」</a:t>
            </a:r>
            <a:r>
              <a:rPr lang="en-US" altLang="ja-JP" sz="1200" dirty="0" smtClean="0">
                <a:latin typeface="Arial" pitchFamily="34" charset="0"/>
              </a:rPr>
              <a:t>/&lt;Enter&gt;</a:t>
            </a:r>
            <a:r>
              <a:rPr lang="ja-JP" altLang="en-US" sz="1200" dirty="0" smtClean="0">
                <a:latin typeface="Arial" pitchFamily="34" charset="0"/>
              </a:rPr>
              <a:t>キーを押せば該当のフレームになります</a:t>
            </a:r>
            <a:r>
              <a:rPr lang="en-US" altLang="ja-JP" sz="1200" dirty="0" smtClean="0">
                <a:latin typeface="Arial" pitchFamily="34" charset="0"/>
              </a:rPr>
              <a:t>｡</a:t>
            </a:r>
            <a:r>
              <a:rPr lang="ja-JP" altLang="en-US" sz="1200" dirty="0" smtClean="0">
                <a:latin typeface="Arial" pitchFamily="34" charset="0"/>
              </a:rPr>
              <a:t>ディフォルトは</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a:t>
            </a:r>
          </a:p>
          <a:p>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ラインフオーマット</a:t>
            </a:r>
            <a:r>
              <a:rPr lang="en-US" altLang="ja-JP" sz="1200" dirty="0" smtClean="0">
                <a:latin typeface="Arial" pitchFamily="34" charset="0"/>
              </a:rPr>
              <a:t>S/M]</a:t>
            </a:r>
            <a:r>
              <a:rPr lang="ja-JP" altLang="en-US" sz="1200" dirty="0" smtClean="0">
                <a:latin typeface="Arial" pitchFamily="34" charset="0"/>
              </a:rPr>
              <a:t>に指定されたものが表示されます。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サイト</a:t>
            </a:r>
            <a:endParaRPr lang="en-US" altLang="ja-JP" sz="1200" b="1" dirty="0" smtClean="0">
              <a:solidFill>
                <a:srgbClr val="0070C0"/>
              </a:solidFill>
              <a:latin typeface="Arial" pitchFamily="34" charset="0"/>
            </a:endParaRPr>
          </a:p>
          <a:p>
            <a:r>
              <a:rPr lang="ja-JP" altLang="en-US" sz="1200" dirty="0" smtClean="0">
                <a:latin typeface="Arial" pitchFamily="34" charset="0"/>
              </a:rPr>
              <a:t>当ライン品目の入荷サイトを指定します。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購買要求</a:t>
            </a:r>
            <a:endParaRPr lang="en-US" altLang="ja-JP" sz="1200" b="1" dirty="0" smtClean="0">
              <a:solidFill>
                <a:srgbClr val="0070C0"/>
              </a:solidFill>
              <a:latin typeface="Arial" pitchFamily="34" charset="0"/>
            </a:endParaRPr>
          </a:p>
          <a:p>
            <a:r>
              <a:rPr lang="ja-JP" altLang="en-US" sz="1200" dirty="0" smtClean="0">
                <a:latin typeface="Arial" pitchFamily="34" charset="0"/>
              </a:rPr>
              <a:t>購買要求</a:t>
            </a:r>
            <a:r>
              <a:rPr lang="en-US" altLang="ja-JP" sz="1200" dirty="0" smtClean="0">
                <a:latin typeface="Arial" pitchFamily="34" charset="0"/>
              </a:rPr>
              <a:t>/</a:t>
            </a:r>
            <a:r>
              <a:rPr lang="ja-JP" altLang="en-US" sz="1200" dirty="0" smtClean="0">
                <a:latin typeface="Arial" pitchFamily="34" charset="0"/>
              </a:rPr>
              <a:t>計画済購買オーダを入力するときに</a:t>
            </a:r>
            <a:r>
              <a:rPr lang="en-US" altLang="ja-JP" sz="1200" dirty="0" smtClean="0">
                <a:latin typeface="Arial" pitchFamily="34" charset="0"/>
              </a:rPr>
              <a:t>､</a:t>
            </a:r>
            <a:r>
              <a:rPr lang="ja-JP" altLang="en-US" sz="1200" dirty="0" smtClean="0">
                <a:latin typeface="Arial" pitchFamily="34" charset="0"/>
              </a:rPr>
              <a:t>一覧から選択するときに使用します</a:t>
            </a:r>
            <a:r>
              <a:rPr lang="en-US" altLang="ja-JP" sz="1200" dirty="0" smtClean="0">
                <a:latin typeface="Arial" pitchFamily="34" charset="0"/>
              </a:rPr>
              <a:t>｡</a:t>
            </a:r>
          </a:p>
          <a:p>
            <a:r>
              <a:rPr lang="ja-JP" altLang="en-US" sz="1200" dirty="0" smtClean="0">
                <a:latin typeface="Arial" pitchFamily="34" charset="0"/>
              </a:rPr>
              <a:t>登録されている品目、数量などの情報がディフォルト表示されます。</a:t>
            </a: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546100" y="1135598"/>
            <a:ext cx="9601200" cy="3785652"/>
          </a:xfrm>
          <a:prstGeom prst="rect">
            <a:avLst/>
          </a:prstGeom>
        </p:spPr>
        <p:txBody>
          <a:bodyPr wrap="square">
            <a:spAutoFit/>
          </a:bodyPr>
          <a:lstStyle/>
          <a:p>
            <a:r>
              <a:rPr lang="ja-JP" altLang="en-US" sz="1200" b="1" dirty="0" smtClean="0">
                <a:solidFill>
                  <a:srgbClr val="0070C0"/>
                </a:solidFill>
                <a:latin typeface="Arial" pitchFamily="34" charset="0"/>
              </a:rPr>
              <a:t>納期</a:t>
            </a:r>
            <a:endParaRPr lang="en-US" altLang="ja-JP" sz="1200" b="1" dirty="0" smtClean="0">
              <a:solidFill>
                <a:srgbClr val="0070C0"/>
              </a:solidFill>
              <a:latin typeface="Arial" pitchFamily="34" charset="0"/>
            </a:endParaRPr>
          </a:p>
          <a:p>
            <a:r>
              <a:rPr lang="ja-JP" altLang="en-US" sz="1200" dirty="0" smtClean="0">
                <a:latin typeface="Arial" pitchFamily="34" charset="0"/>
              </a:rPr>
              <a:t>当ラインの品目の納期</a:t>
            </a:r>
            <a:r>
              <a:rPr lang="en-US" altLang="ja-JP" sz="1200" dirty="0" smtClean="0">
                <a:latin typeface="Arial" pitchFamily="34" charset="0"/>
              </a:rPr>
              <a:t>(</a:t>
            </a:r>
            <a:r>
              <a:rPr lang="ja-JP" altLang="en-US" sz="1200" dirty="0" smtClean="0">
                <a:latin typeface="Arial" pitchFamily="34" charset="0"/>
              </a:rPr>
              <a:t>入荷日</a:t>
            </a:r>
            <a:r>
              <a:rPr lang="en-US" altLang="ja-JP" sz="1200" dirty="0" smtClean="0">
                <a:latin typeface="Arial" pitchFamily="34" charset="0"/>
              </a:rPr>
              <a:t>)</a:t>
            </a:r>
            <a:r>
              <a:rPr lang="ja-JP" altLang="en-US" sz="1200" dirty="0" smtClean="0">
                <a:latin typeface="Arial" pitchFamily="34" charset="0"/>
              </a:rPr>
              <a:t>を設定します</a:t>
            </a:r>
            <a:r>
              <a:rPr lang="en-US" altLang="ja-JP" sz="1200" dirty="0" smtClean="0">
                <a:latin typeface="Arial" pitchFamily="34" charset="0"/>
              </a:rPr>
              <a:t>｡</a:t>
            </a:r>
            <a:r>
              <a:rPr lang="ja-JP" altLang="en-US" sz="1200" dirty="0" smtClean="0">
                <a:latin typeface="Arial" pitchFamily="34" charset="0"/>
              </a:rPr>
              <a:t>ディフォルトは</a:t>
            </a:r>
            <a:r>
              <a:rPr lang="en-US" altLang="ja-JP" sz="1200" dirty="0" smtClean="0">
                <a:latin typeface="Arial" pitchFamily="34" charset="0"/>
              </a:rPr>
              <a:t>､</a:t>
            </a:r>
            <a:r>
              <a:rPr lang="ja-JP" altLang="en-US" sz="1200" dirty="0" smtClean="0">
                <a:latin typeface="Arial" pitchFamily="34" charset="0"/>
              </a:rPr>
              <a:t>ヘッダの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が設定されます。ヘッダの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がブランクで、</a:t>
            </a:r>
            <a:r>
              <a:rPr lang="en-US" altLang="ja-JP" sz="1200" dirty="0" smtClean="0">
                <a:latin typeface="Arial" pitchFamily="34" charset="0"/>
              </a:rPr>
              <a:t>[</a:t>
            </a:r>
            <a:r>
              <a:rPr lang="ja-JP" altLang="en-US" sz="1200" dirty="0" smtClean="0">
                <a:latin typeface="Arial" pitchFamily="34" charset="0"/>
              </a:rPr>
              <a:t>購買要求</a:t>
            </a:r>
            <a:r>
              <a:rPr lang="en-US" altLang="ja-JP" sz="1200" dirty="0" smtClean="0">
                <a:latin typeface="Arial" pitchFamily="34" charset="0"/>
              </a:rPr>
              <a:t>]</a:t>
            </a:r>
            <a:r>
              <a:rPr lang="ja-JP" altLang="en-US" sz="1200" dirty="0" smtClean="0">
                <a:latin typeface="Arial" pitchFamily="34" charset="0"/>
              </a:rPr>
              <a:t>を指定して</a:t>
            </a:r>
            <a:r>
              <a:rPr lang="ja-JP" altLang="en-US" sz="1200" dirty="0" err="1" smtClean="0">
                <a:latin typeface="Arial" pitchFamily="34" charset="0"/>
              </a:rPr>
              <a:t>い</a:t>
            </a:r>
            <a:endParaRPr lang="en-US" altLang="ja-JP" sz="1200" dirty="0" smtClean="0">
              <a:latin typeface="Arial" pitchFamily="34" charset="0"/>
            </a:endParaRPr>
          </a:p>
          <a:p>
            <a:r>
              <a:rPr lang="ja-JP" altLang="en-US" sz="1200" dirty="0" smtClean="0">
                <a:latin typeface="Arial" pitchFamily="34" charset="0"/>
              </a:rPr>
              <a:t>る場合は</a:t>
            </a:r>
            <a:r>
              <a:rPr lang="en-US" altLang="ja-JP" sz="1200" dirty="0" smtClean="0">
                <a:latin typeface="Arial" pitchFamily="34" charset="0"/>
              </a:rPr>
              <a:t>､</a:t>
            </a:r>
            <a:r>
              <a:rPr lang="ja-JP" altLang="en-US" sz="1200" dirty="0" smtClean="0">
                <a:latin typeface="Arial" pitchFamily="34" charset="0"/>
              </a:rPr>
              <a:t>購買要求の納期が設定されます。ヘッダの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がブランクで、</a:t>
            </a:r>
            <a:r>
              <a:rPr lang="en-US" altLang="ja-JP" sz="1200" dirty="0" smtClean="0">
                <a:latin typeface="Arial" pitchFamily="34" charset="0"/>
              </a:rPr>
              <a:t>[</a:t>
            </a:r>
            <a:r>
              <a:rPr lang="ja-JP" altLang="en-US" sz="1200" dirty="0" smtClean="0">
                <a:latin typeface="Arial" pitchFamily="34" charset="0"/>
              </a:rPr>
              <a:t>購買要求</a:t>
            </a:r>
            <a:r>
              <a:rPr lang="en-US" altLang="ja-JP" sz="1200" dirty="0" smtClean="0">
                <a:latin typeface="Arial" pitchFamily="34" charset="0"/>
              </a:rPr>
              <a:t>]</a:t>
            </a:r>
            <a:r>
              <a:rPr lang="ja-JP" altLang="en-US" sz="1200" dirty="0" smtClean="0">
                <a:latin typeface="Arial" pitchFamily="34" charset="0"/>
              </a:rPr>
              <a:t>を指定していない場合は</a:t>
            </a:r>
            <a:r>
              <a:rPr lang="en-US" altLang="ja-JP" sz="1200" dirty="0" smtClean="0">
                <a:latin typeface="Arial" pitchFamily="34" charset="0"/>
              </a:rPr>
              <a:t>､</a:t>
            </a:r>
            <a:r>
              <a:rPr lang="ja-JP" altLang="en-US" sz="1200" dirty="0" smtClean="0">
                <a:latin typeface="Arial" pitchFamily="34" charset="0"/>
              </a:rPr>
              <a:t>システム日付に設定されます。</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(PO)</a:t>
            </a:r>
            <a:r>
              <a:rPr lang="ja-JP" altLang="en-US" sz="1200" dirty="0" smtClean="0">
                <a:latin typeface="Arial" pitchFamily="34" charset="0"/>
              </a:rPr>
              <a:t>ライン納期別価格</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〔Y〕</a:t>
            </a:r>
            <a:r>
              <a:rPr lang="ja-JP" altLang="en-US" sz="1200" dirty="0" smtClean="0">
                <a:latin typeface="Arial" pitchFamily="34" charset="0"/>
              </a:rPr>
              <a:t>の時は</a:t>
            </a:r>
            <a:r>
              <a:rPr lang="en-US" altLang="ja-JP" sz="1200" dirty="0" smtClean="0">
                <a:latin typeface="Arial" pitchFamily="34" charset="0"/>
              </a:rPr>
              <a:t>､</a:t>
            </a:r>
            <a:r>
              <a:rPr lang="ja-JP" altLang="en-US" sz="1200" dirty="0" smtClean="0">
                <a:latin typeface="Arial" pitchFamily="34" charset="0"/>
              </a:rPr>
              <a:t>価格を設定する場合の基準日として使用されます。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パフォーマンス日付</a:t>
            </a:r>
            <a:endParaRPr lang="en-US" altLang="ja-JP" sz="1200" b="1" dirty="0" smtClean="0">
              <a:solidFill>
                <a:srgbClr val="0070C0"/>
              </a:solidFill>
              <a:latin typeface="Arial" pitchFamily="34" charset="0"/>
            </a:endParaRPr>
          </a:p>
          <a:p>
            <a:r>
              <a:rPr lang="ja-JP" altLang="en-US" sz="1200" dirty="0" smtClean="0">
                <a:latin typeface="Arial" pitchFamily="34" charset="0"/>
              </a:rPr>
              <a:t>当ライン品目に対し</a:t>
            </a:r>
            <a:r>
              <a:rPr lang="en-US" altLang="ja-JP" sz="1200" dirty="0" smtClean="0">
                <a:latin typeface="Arial" pitchFamily="34" charset="0"/>
              </a:rPr>
              <a:t>､</a:t>
            </a:r>
            <a:r>
              <a:rPr lang="ja-JP" altLang="en-US" sz="1200" dirty="0" smtClean="0">
                <a:latin typeface="Arial" pitchFamily="34" charset="0"/>
              </a:rPr>
              <a:t>仕入先からの納期回答がある場合などに</a:t>
            </a:r>
            <a:r>
              <a:rPr lang="en-US" altLang="ja-JP" sz="1200" dirty="0" smtClean="0">
                <a:latin typeface="Arial" pitchFamily="34" charset="0"/>
              </a:rPr>
              <a:t>､</a:t>
            </a:r>
            <a:r>
              <a:rPr lang="ja-JP" altLang="en-US" sz="1200" dirty="0" smtClean="0">
                <a:latin typeface="Arial" pitchFamily="34" charset="0"/>
              </a:rPr>
              <a:t>その約束納期を設定します</a:t>
            </a:r>
            <a:r>
              <a:rPr lang="en-US" altLang="ja-JP" sz="1200" dirty="0" smtClean="0">
                <a:latin typeface="Arial" pitchFamily="34" charset="0"/>
              </a:rPr>
              <a:t>｡</a:t>
            </a:r>
            <a:r>
              <a:rPr lang="ja-JP" altLang="en-US" sz="1200" dirty="0" smtClean="0">
                <a:latin typeface="Arial" pitchFamily="34" charset="0"/>
              </a:rPr>
              <a:t>ブランク</a:t>
            </a:r>
          </a:p>
          <a:p>
            <a:r>
              <a:rPr lang="ja-JP" altLang="en-US" sz="1200" dirty="0" smtClean="0">
                <a:latin typeface="Arial" pitchFamily="34" charset="0"/>
              </a:rPr>
              <a:t>の時は</a:t>
            </a:r>
            <a:r>
              <a:rPr lang="en-US" altLang="ja-JP" sz="1200" dirty="0" smtClean="0">
                <a:latin typeface="Arial" pitchFamily="34" charset="0"/>
              </a:rPr>
              <a:t>､</a:t>
            </a:r>
            <a:r>
              <a:rPr lang="ja-JP" altLang="en-US" sz="1200" dirty="0" smtClean="0">
                <a:latin typeface="Arial" pitchFamily="34" charset="0"/>
              </a:rPr>
              <a:t>ライン品目の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が設定されます。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要求納期</a:t>
            </a:r>
            <a:endParaRPr lang="en-US" altLang="ja-JP" sz="1200" b="1" dirty="0" smtClean="0">
              <a:solidFill>
                <a:srgbClr val="0070C0"/>
              </a:solidFill>
              <a:latin typeface="Arial" pitchFamily="34" charset="0"/>
            </a:endParaRPr>
          </a:p>
          <a:p>
            <a:r>
              <a:rPr lang="ja-JP" altLang="en-US" sz="1200" dirty="0" smtClean="0">
                <a:latin typeface="Arial" pitchFamily="34" charset="0"/>
              </a:rPr>
              <a:t>当ライン品目を必要とする</a:t>
            </a:r>
            <a:r>
              <a:rPr lang="en-US" altLang="ja-JP" sz="1200" dirty="0" smtClean="0">
                <a:latin typeface="Arial" pitchFamily="34" charset="0"/>
              </a:rPr>
              <a:t>(</a:t>
            </a:r>
            <a:r>
              <a:rPr lang="ja-JP" altLang="en-US" sz="1200" dirty="0" smtClean="0">
                <a:latin typeface="Arial" pitchFamily="34" charset="0"/>
              </a:rPr>
              <a:t>顧客などへの出荷や製造などへの出庫</a:t>
            </a:r>
            <a:r>
              <a:rPr lang="en-US" altLang="ja-JP" sz="1200" dirty="0" smtClean="0">
                <a:latin typeface="Arial" pitchFamily="34" charset="0"/>
              </a:rPr>
              <a:t>)</a:t>
            </a:r>
            <a:r>
              <a:rPr lang="ja-JP" altLang="en-US" sz="1200" dirty="0" smtClean="0">
                <a:latin typeface="Arial" pitchFamily="34" charset="0"/>
              </a:rPr>
              <a:t>日付を指定します</a:t>
            </a:r>
            <a:r>
              <a:rPr lang="en-US" altLang="ja-JP" sz="1200" dirty="0" smtClean="0">
                <a:latin typeface="Arial" pitchFamily="34" charset="0"/>
              </a:rPr>
              <a:t>｡</a:t>
            </a:r>
            <a:r>
              <a:rPr lang="ja-JP" altLang="en-US" sz="1200" dirty="0" smtClean="0">
                <a:latin typeface="Arial" pitchFamily="34" charset="0"/>
              </a:rPr>
              <a:t>したがって</a:t>
            </a:r>
            <a:r>
              <a:rPr lang="en-US" altLang="ja-JP" sz="1200" dirty="0" smtClean="0">
                <a:latin typeface="Arial" pitchFamily="34" charset="0"/>
              </a:rPr>
              <a:t>､</a:t>
            </a:r>
            <a:r>
              <a:rPr lang="ja-JP" altLang="en-US" sz="1200" dirty="0" smtClean="0">
                <a:latin typeface="Arial" pitchFamily="34" charset="0"/>
              </a:rPr>
              <a:t>納期に検査リードタイムを加味した日付になり</a:t>
            </a:r>
            <a:r>
              <a:rPr lang="ja-JP" altLang="en-US" sz="1200" dirty="0" err="1" smtClean="0">
                <a:latin typeface="Arial" pitchFamily="34" charset="0"/>
              </a:rPr>
              <a:t>ま</a:t>
            </a:r>
            <a:endParaRPr lang="en-US" altLang="ja-JP" sz="1200" dirty="0" smtClean="0">
              <a:latin typeface="Arial" pitchFamily="34" charset="0"/>
            </a:endParaRPr>
          </a:p>
          <a:p>
            <a:r>
              <a:rPr lang="ja-JP" altLang="en-US" sz="1200" dirty="0" smtClean="0">
                <a:latin typeface="Arial" pitchFamily="34" charset="0"/>
              </a:rPr>
              <a:t>す。</a:t>
            </a:r>
            <a:r>
              <a:rPr lang="en-US" altLang="ja-JP" sz="1200" dirty="0" smtClean="0">
                <a:latin typeface="Arial" pitchFamily="34" charset="0"/>
              </a:rPr>
              <a:t>[</a:t>
            </a:r>
            <a:r>
              <a:rPr lang="ja-JP" altLang="en-US" sz="1200" dirty="0" smtClean="0">
                <a:latin typeface="Arial" pitchFamily="34" charset="0"/>
              </a:rPr>
              <a:t>購買要求</a:t>
            </a:r>
            <a:r>
              <a:rPr lang="en-US" altLang="ja-JP" sz="1200" dirty="0" smtClean="0">
                <a:latin typeface="Arial" pitchFamily="34" charset="0"/>
              </a:rPr>
              <a:t>]</a:t>
            </a:r>
            <a:r>
              <a:rPr lang="ja-JP" altLang="en-US" sz="1200" dirty="0" smtClean="0">
                <a:latin typeface="Arial" pitchFamily="34" charset="0"/>
              </a:rPr>
              <a:t>を使用している場合は</a:t>
            </a:r>
            <a:r>
              <a:rPr lang="en-US" altLang="ja-JP" sz="1200" dirty="0" smtClean="0">
                <a:latin typeface="Arial" pitchFamily="34" charset="0"/>
              </a:rPr>
              <a:t>､</a:t>
            </a:r>
            <a:r>
              <a:rPr lang="ja-JP" altLang="en-US" sz="1200" dirty="0" smtClean="0">
                <a:latin typeface="Arial" pitchFamily="34" charset="0"/>
              </a:rPr>
              <a:t>購買要求の要求納期が設定されます。</a:t>
            </a:r>
            <a:r>
              <a:rPr lang="en-US" altLang="ja-JP" sz="1200" dirty="0" smtClean="0">
                <a:latin typeface="Arial" pitchFamily="34" charset="0"/>
              </a:rPr>
              <a:t>[</a:t>
            </a:r>
            <a:r>
              <a:rPr lang="ja-JP" altLang="en-US" sz="1200" dirty="0" smtClean="0">
                <a:latin typeface="Arial" pitchFamily="34" charset="0"/>
              </a:rPr>
              <a:t>購買要求</a:t>
            </a:r>
            <a:r>
              <a:rPr lang="en-US" altLang="ja-JP" sz="1200" dirty="0" smtClean="0">
                <a:latin typeface="Arial" pitchFamily="34" charset="0"/>
              </a:rPr>
              <a:t>]</a:t>
            </a:r>
            <a:r>
              <a:rPr lang="ja-JP" altLang="en-US" sz="1200" dirty="0" smtClean="0">
                <a:latin typeface="Arial" pitchFamily="34" charset="0"/>
              </a:rPr>
              <a:t>を使用せず</a:t>
            </a:r>
            <a:r>
              <a:rPr lang="en-US" altLang="ja-JP" sz="1200" dirty="0" smtClean="0">
                <a:latin typeface="Arial" pitchFamily="34" charset="0"/>
              </a:rPr>
              <a:t>､</a:t>
            </a:r>
            <a:r>
              <a:rPr lang="ja-JP" altLang="en-US" sz="1200" dirty="0" smtClean="0">
                <a:latin typeface="Arial" pitchFamily="34" charset="0"/>
              </a:rPr>
              <a:t>この欄をブランクにするとシステムはライン品</a:t>
            </a:r>
            <a:endParaRPr lang="en-US" altLang="ja-JP" sz="1200" dirty="0" smtClean="0">
              <a:latin typeface="Arial" pitchFamily="34" charset="0"/>
            </a:endParaRPr>
          </a:p>
          <a:p>
            <a:r>
              <a:rPr lang="ja-JP" altLang="en-US" sz="1200" dirty="0" smtClean="0">
                <a:latin typeface="Arial" pitchFamily="34" charset="0"/>
              </a:rPr>
              <a:t>目の、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と同じ日付が設定されます。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タイプ</a:t>
            </a:r>
          </a:p>
          <a:p>
            <a:r>
              <a:rPr lang="ja-JP" altLang="en-US" sz="1200" dirty="0" smtClean="0">
                <a:latin typeface="Arial" pitchFamily="34" charset="0"/>
              </a:rPr>
              <a:t>当ライン品目の品目タイプを設定します</a:t>
            </a:r>
            <a:r>
              <a:rPr lang="en-US" altLang="ja-JP" sz="1200" dirty="0" smtClean="0">
                <a:latin typeface="Arial" pitchFamily="34" charset="0"/>
              </a:rPr>
              <a:t>｡</a:t>
            </a:r>
            <a:r>
              <a:rPr lang="ja-JP" altLang="en-US" sz="1200" dirty="0" smtClean="0">
                <a:latin typeface="Arial" pitchFamily="34" charset="0"/>
              </a:rPr>
              <a:t>品目マスタに登録済では</a:t>
            </a:r>
            <a:r>
              <a:rPr lang="en-US" altLang="ja-JP" sz="1200" dirty="0" smtClean="0">
                <a:latin typeface="Arial" pitchFamily="34" charset="0"/>
              </a:rPr>
              <a:t>､〔</a:t>
            </a:r>
            <a:r>
              <a:rPr lang="ja-JP" altLang="en-US" sz="1200" dirty="0" smtClean="0">
                <a:latin typeface="Arial" pitchFamily="34" charset="0"/>
              </a:rPr>
              <a:t>ブランク</a:t>
            </a:r>
            <a:r>
              <a:rPr lang="en-US" altLang="ja-JP" sz="1200" dirty="0" smtClean="0">
                <a:latin typeface="Arial" pitchFamily="34" charset="0"/>
              </a:rPr>
              <a:t>〕</a:t>
            </a:r>
            <a:r>
              <a:rPr lang="ja-JP" altLang="en-US" sz="1200" dirty="0" smtClean="0">
                <a:latin typeface="Arial" pitchFamily="34" charset="0"/>
              </a:rPr>
              <a:t>です。</a:t>
            </a:r>
          </a:p>
          <a:p>
            <a:pPr lvl="1"/>
            <a:r>
              <a:rPr lang="ja-JP" altLang="en-US" sz="1200" dirty="0" smtClean="0">
                <a:latin typeface="Arial" pitchFamily="34" charset="0"/>
              </a:rPr>
              <a:t>ブランク： 在庫品目で</a:t>
            </a:r>
            <a:r>
              <a:rPr lang="en-US" altLang="ja-JP" sz="1200" dirty="0" smtClean="0">
                <a:latin typeface="Arial" pitchFamily="34" charset="0"/>
              </a:rPr>
              <a:t>､</a:t>
            </a:r>
            <a:r>
              <a:rPr lang="ja-JP" altLang="en-US" sz="1200" dirty="0" smtClean="0">
                <a:latin typeface="Arial" pitchFamily="34" charset="0"/>
              </a:rPr>
              <a:t>入荷処理で在庫残高が増えます。</a:t>
            </a:r>
          </a:p>
          <a:p>
            <a:pPr lvl="1"/>
            <a:r>
              <a:rPr lang="en-US" altLang="ja-JP" sz="1200" dirty="0" smtClean="0">
                <a:latin typeface="Arial" pitchFamily="34" charset="0"/>
              </a:rPr>
              <a:t>B</a:t>
            </a:r>
            <a:r>
              <a:rPr lang="ja-JP" altLang="en-US" sz="1200" dirty="0" smtClean="0">
                <a:latin typeface="Arial" pitchFamily="34" charset="0"/>
              </a:rPr>
              <a:t> ： ブランケット購買オーダ品目を表します。</a:t>
            </a:r>
          </a:p>
          <a:p>
            <a:pPr lvl="1"/>
            <a:r>
              <a:rPr lang="en-US" altLang="ja-JP" sz="1200" dirty="0" smtClean="0">
                <a:latin typeface="Arial" pitchFamily="34" charset="0"/>
              </a:rPr>
              <a:t>S</a:t>
            </a:r>
            <a:r>
              <a:rPr lang="ja-JP" altLang="en-US" sz="1200" dirty="0" smtClean="0">
                <a:latin typeface="Arial" pitchFamily="34" charset="0"/>
              </a:rPr>
              <a:t> ： 外注加工品です。</a:t>
            </a:r>
            <a:r>
              <a:rPr lang="en-US" altLang="ja-JP" sz="1200" dirty="0" smtClean="0">
                <a:latin typeface="Arial" pitchFamily="34" charset="0"/>
              </a:rPr>
              <a:t>(</a:t>
            </a:r>
            <a:r>
              <a:rPr lang="ja-JP" altLang="en-US" sz="1200" dirty="0" smtClean="0">
                <a:latin typeface="Arial" pitchFamily="34" charset="0"/>
              </a:rPr>
              <a:t>詳しくは</a:t>
            </a:r>
            <a:r>
              <a:rPr lang="en-US" altLang="ja-JP" sz="1200" dirty="0" smtClean="0">
                <a:latin typeface="Arial" pitchFamily="34" charset="0"/>
              </a:rPr>
              <a:t>､</a:t>
            </a:r>
            <a:r>
              <a:rPr lang="ja-JP" altLang="en-US" sz="1200" dirty="0" smtClean="0">
                <a:latin typeface="Arial" pitchFamily="34" charset="0"/>
              </a:rPr>
              <a:t>製造管理のテキストを参照</a:t>
            </a:r>
            <a:r>
              <a:rPr lang="en-US" altLang="ja-JP" sz="1200" dirty="0" smtClean="0">
                <a:latin typeface="Arial" pitchFamily="34" charset="0"/>
              </a:rPr>
              <a:t>)</a:t>
            </a:r>
          </a:p>
          <a:p>
            <a:r>
              <a:rPr lang="ja-JP" altLang="en-US" sz="1200" dirty="0" smtClean="0">
                <a:latin typeface="Arial" pitchFamily="34" charset="0"/>
              </a:rPr>
              <a:t>上記以外： 非在庫品目です</a:t>
            </a:r>
            <a:r>
              <a:rPr lang="en-US" altLang="ja-JP" sz="1200" dirty="0" smtClean="0">
                <a:latin typeface="Arial" pitchFamily="34" charset="0"/>
              </a:rPr>
              <a:t>｡</a:t>
            </a:r>
            <a:r>
              <a:rPr lang="ja-JP" altLang="en-US" sz="1200" dirty="0" smtClean="0">
                <a:latin typeface="Arial" pitchFamily="34" charset="0"/>
              </a:rPr>
              <a:t>通常</a:t>
            </a:r>
            <a:r>
              <a:rPr lang="en-US" altLang="ja-JP" sz="1200" dirty="0" smtClean="0">
                <a:latin typeface="Arial" pitchFamily="34" charset="0"/>
              </a:rPr>
              <a:t>〔M〕</a:t>
            </a:r>
            <a:r>
              <a:rPr lang="ja-JP" altLang="en-US" sz="1200" dirty="0" smtClean="0">
                <a:latin typeface="Arial" pitchFamily="34" charset="0"/>
              </a:rPr>
              <a:t>が使用されます。</a:t>
            </a:r>
            <a:endParaRPr lang="en-US" sz="1200" dirty="0">
              <a:latin typeface="Arial" pitchFamily="34" charset="0"/>
            </a:endParaRPr>
          </a:p>
        </p:txBody>
      </p:sp>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46100" y="1187450"/>
            <a:ext cx="3200400" cy="1371600"/>
          </a:xfrm>
          <a:prstGeom prst="rect">
            <a:avLst/>
          </a:prstGeom>
          <a:noFill/>
          <a:ln w="9525">
            <a:solidFill>
              <a:schemeClr val="tx1"/>
            </a:solid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4203700" y="1187450"/>
            <a:ext cx="4572000" cy="3124200"/>
          </a:xfrm>
          <a:prstGeom prst="rect">
            <a:avLst/>
          </a:prstGeom>
          <a:noFill/>
          <a:ln w="9525">
            <a:solidFill>
              <a:schemeClr val="tx1"/>
            </a:solidFill>
            <a:miter lim="800000"/>
            <a:headEnd/>
            <a:tailEnd/>
          </a:ln>
          <a:effectLst/>
        </p:spPr>
      </p:pic>
      <p:pic>
        <p:nvPicPr>
          <p:cNvPr id="10" name="Picture 3"/>
          <p:cNvPicPr>
            <a:picLocks noChangeAspect="1" noChangeArrowheads="1"/>
          </p:cNvPicPr>
          <p:nvPr/>
        </p:nvPicPr>
        <p:blipFill>
          <a:blip r:embed="rId4"/>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2" name="正方形/長方形 11"/>
          <p:cNvSpPr/>
          <p:nvPr/>
        </p:nvSpPr>
        <p:spPr>
          <a:xfrm>
            <a:off x="546100" y="4464050"/>
            <a:ext cx="9601200" cy="830997"/>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ja-JP" altLang="en-US" sz="1200" dirty="0" smtClean="0">
                <a:latin typeface="Arial" pitchFamily="34" charset="0"/>
              </a:rPr>
              <a:t>ラインフォーマットが</a:t>
            </a:r>
            <a:r>
              <a:rPr lang="en-US" altLang="ja-JP" sz="1200" dirty="0" smtClean="0">
                <a:latin typeface="Arial" pitchFamily="34" charset="0"/>
              </a:rPr>
              <a:t>､〔M〕(</a:t>
            </a:r>
            <a:r>
              <a:rPr lang="ja-JP" altLang="en-US" sz="1200" dirty="0" smtClean="0">
                <a:latin typeface="Arial" pitchFamily="34" charset="0"/>
              </a:rPr>
              <a:t>複数</a:t>
            </a:r>
            <a:r>
              <a:rPr lang="en-US" altLang="ja-JP" sz="1200" dirty="0" smtClean="0">
                <a:latin typeface="Arial" pitchFamily="34" charset="0"/>
              </a:rPr>
              <a:t>)</a:t>
            </a:r>
            <a:r>
              <a:rPr lang="ja-JP" altLang="en-US" sz="1200" dirty="0" smtClean="0">
                <a:latin typeface="Arial" pitchFamily="34" charset="0"/>
              </a:rPr>
              <a:t>の時の、明細行フレームを表します。</a:t>
            </a:r>
          </a:p>
          <a:p>
            <a:r>
              <a:rPr lang="ja-JP" altLang="en-US" sz="1200" dirty="0" smtClean="0">
                <a:latin typeface="Arial" pitchFamily="34" charset="0"/>
              </a:rPr>
              <a:t>入力が</a:t>
            </a:r>
            <a:r>
              <a:rPr lang="en-US" altLang="ja-JP" sz="1200" dirty="0" smtClean="0">
                <a:latin typeface="Arial" pitchFamily="34" charset="0"/>
              </a:rPr>
              <a:t>1</a:t>
            </a:r>
            <a:r>
              <a:rPr lang="ja-JP" altLang="en-US" sz="1200" dirty="0" smtClean="0">
                <a:latin typeface="Arial" pitchFamily="34" charset="0"/>
              </a:rPr>
              <a:t>行で行えますので</a:t>
            </a:r>
            <a:r>
              <a:rPr lang="en-US" altLang="ja-JP" sz="1200" dirty="0" smtClean="0">
                <a:latin typeface="Arial" pitchFamily="34" charset="0"/>
              </a:rPr>
              <a:t>､</a:t>
            </a:r>
            <a:r>
              <a:rPr lang="ja-JP" altLang="en-US" sz="1200" dirty="0" smtClean="0">
                <a:latin typeface="Arial" pitchFamily="34" charset="0"/>
              </a:rPr>
              <a:t>操作</a:t>
            </a:r>
            <a:r>
              <a:rPr lang="en-US" altLang="ja-JP" sz="1200" dirty="0" smtClean="0">
                <a:latin typeface="Arial" pitchFamily="34" charset="0"/>
              </a:rPr>
              <a:t>(</a:t>
            </a:r>
            <a:r>
              <a:rPr lang="ja-JP" altLang="en-US" sz="1200" dirty="0" smtClean="0">
                <a:latin typeface="Arial" pitchFamily="34" charset="0"/>
              </a:rPr>
              <a:t>入力</a:t>
            </a:r>
            <a:r>
              <a:rPr lang="en-US" altLang="ja-JP" sz="1200" dirty="0" smtClean="0">
                <a:latin typeface="Arial" pitchFamily="34" charset="0"/>
              </a:rPr>
              <a:t>)</a:t>
            </a:r>
            <a:r>
              <a:rPr lang="ja-JP" altLang="en-US" sz="1200" dirty="0" smtClean="0">
                <a:latin typeface="Arial" pitchFamily="34" charset="0"/>
              </a:rPr>
              <a:t>が簡素化できます。</a:t>
            </a:r>
          </a:p>
          <a:p>
            <a:r>
              <a:rPr lang="ja-JP" altLang="en-US" sz="1200" dirty="0" smtClean="0">
                <a:latin typeface="Arial" pitchFamily="34" charset="0"/>
              </a:rPr>
              <a:t>大量の入力などに向いていますが</a:t>
            </a:r>
            <a:r>
              <a:rPr lang="en-US" altLang="ja-JP" sz="1200" dirty="0" smtClean="0">
                <a:latin typeface="Arial" pitchFamily="34" charset="0"/>
              </a:rPr>
              <a:t>､</a:t>
            </a:r>
            <a:r>
              <a:rPr lang="ja-JP" altLang="en-US" sz="1200" dirty="0" smtClean="0">
                <a:latin typeface="Arial" pitchFamily="34" charset="0"/>
              </a:rPr>
              <a:t>単一の時のように個々のデータを変更できません。</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8"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0" name="正方形/長方形 9"/>
          <p:cNvSpPr/>
          <p:nvPr/>
        </p:nvSpPr>
        <p:spPr>
          <a:xfrm>
            <a:off x="546100" y="4503519"/>
            <a:ext cx="9601200" cy="646331"/>
          </a:xfrm>
          <a:prstGeom prst="rect">
            <a:avLst/>
          </a:prstGeom>
        </p:spPr>
        <p:txBody>
          <a:bodyPr wrap="square">
            <a:spAutoFit/>
          </a:bodyPr>
          <a:lstStyle/>
          <a:p>
            <a:r>
              <a:rPr lang="ja-JP" altLang="en-US" sz="1200" b="1" dirty="0" smtClean="0">
                <a:solidFill>
                  <a:srgbClr val="0070C0"/>
                </a:solidFill>
                <a:latin typeface="Arial" pitchFamily="34" charset="0"/>
              </a:rPr>
              <a:t>購買オーダの作成</a:t>
            </a:r>
            <a:endParaRPr lang="en-US" altLang="ja-JP" sz="1200" b="1" dirty="0" smtClean="0">
              <a:solidFill>
                <a:srgbClr val="0070C0"/>
              </a:solidFill>
              <a:latin typeface="Arial" pitchFamily="34" charset="0"/>
            </a:endParaRPr>
          </a:p>
          <a:p>
            <a:r>
              <a:rPr lang="ja-JP" altLang="en-US" sz="1200" dirty="0" smtClean="0">
                <a:latin typeface="Arial" pitchFamily="34" charset="0"/>
              </a:rPr>
              <a:t>トレイラフレームでは</a:t>
            </a:r>
            <a:r>
              <a:rPr lang="en-US" altLang="ja-JP" sz="1200" dirty="0" smtClean="0">
                <a:latin typeface="Arial" pitchFamily="34" charset="0"/>
              </a:rPr>
              <a:t>､</a:t>
            </a:r>
            <a:r>
              <a:rPr lang="ja-JP" altLang="en-US" sz="1200" dirty="0" smtClean="0">
                <a:latin typeface="Arial" pitchFamily="34" charset="0"/>
              </a:rPr>
              <a:t>仕入品目の総額と税額が計算され</a:t>
            </a:r>
            <a:r>
              <a:rPr lang="en-US" altLang="ja-JP" sz="1200" dirty="0" smtClean="0">
                <a:latin typeface="Arial" pitchFamily="34" charset="0"/>
              </a:rPr>
              <a:t>､</a:t>
            </a:r>
            <a:r>
              <a:rPr lang="ja-JP" altLang="en-US" sz="1200" dirty="0" smtClean="0">
                <a:latin typeface="Arial" pitchFamily="34" charset="0"/>
              </a:rPr>
              <a:t>合計として表示されます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必要ならば、</a:t>
            </a:r>
            <a:r>
              <a:rPr lang="en-US" altLang="ja-JP" sz="1200" dirty="0" smtClean="0">
                <a:latin typeface="Arial" pitchFamily="34" charset="0"/>
              </a:rPr>
              <a:t>[</a:t>
            </a:r>
            <a:r>
              <a:rPr lang="ja-JP" altLang="en-US" sz="1200" dirty="0" smtClean="0">
                <a:latin typeface="Arial" pitchFamily="34" charset="0"/>
              </a:rPr>
              <a:t>税明細のビュー</a:t>
            </a:r>
            <a:r>
              <a:rPr lang="en-US" altLang="ja-JP" sz="1200" dirty="0" smtClean="0">
                <a:latin typeface="Arial" pitchFamily="34" charset="0"/>
              </a:rPr>
              <a:t>/</a:t>
            </a:r>
            <a:r>
              <a:rPr lang="ja-JP" altLang="en-US" sz="1200" dirty="0" smtClean="0">
                <a:latin typeface="Arial" pitchFamily="34" charset="0"/>
              </a:rPr>
              <a:t>編集</a:t>
            </a:r>
            <a:r>
              <a:rPr lang="en-US" altLang="ja-JP" sz="1200" dirty="0" smtClean="0">
                <a:latin typeface="Arial" pitchFamily="34" charset="0"/>
              </a:rPr>
              <a:t>]</a:t>
            </a:r>
            <a:r>
              <a:rPr lang="ja-JP" altLang="en-US" sz="1200" dirty="0" smtClean="0">
                <a:latin typeface="Arial" pitchFamily="34" charset="0"/>
              </a:rPr>
              <a:t>欄に、</a:t>
            </a:r>
            <a:r>
              <a:rPr lang="en-US" altLang="ja-JP" sz="1200" dirty="0" smtClean="0">
                <a:latin typeface="Arial" pitchFamily="34" charset="0"/>
              </a:rPr>
              <a:t>〔Y〕</a:t>
            </a:r>
            <a:r>
              <a:rPr lang="ja-JP" altLang="en-US" sz="1200" dirty="0" smtClean="0">
                <a:latin typeface="Arial" pitchFamily="34" charset="0"/>
              </a:rPr>
              <a:t>を入れ</a:t>
            </a:r>
            <a:r>
              <a:rPr lang="en-US" altLang="ja-JP" sz="1200" dirty="0" smtClean="0">
                <a:latin typeface="Arial" pitchFamily="34" charset="0"/>
              </a:rPr>
              <a:t>､</a:t>
            </a:r>
            <a:r>
              <a:rPr lang="ja-JP" altLang="en-US" sz="1200" dirty="0" smtClean="0">
                <a:latin typeface="Arial" pitchFamily="34" charset="0"/>
              </a:rPr>
              <a:t>「次」</a:t>
            </a:r>
            <a:r>
              <a:rPr lang="en-US" altLang="ja-JP" sz="1200" dirty="0" smtClean="0">
                <a:latin typeface="Arial" pitchFamily="34" charset="0"/>
              </a:rPr>
              <a:t>/&lt;Enter&gt;</a:t>
            </a:r>
            <a:r>
              <a:rPr lang="ja-JP" altLang="en-US" sz="1200" dirty="0" smtClean="0">
                <a:latin typeface="Arial" pitchFamily="34" charset="0"/>
              </a:rPr>
              <a:t>キーを押せば明細が表示され</a:t>
            </a:r>
            <a:r>
              <a:rPr lang="en-US" altLang="ja-JP" sz="1200" dirty="0" smtClean="0">
                <a:latin typeface="Arial" pitchFamily="34" charset="0"/>
              </a:rPr>
              <a:t>､</a:t>
            </a:r>
            <a:r>
              <a:rPr lang="ja-JP" altLang="en-US" sz="1200" dirty="0" smtClean="0">
                <a:latin typeface="Arial" pitchFamily="34" charset="0"/>
              </a:rPr>
              <a:t>必要ならば編集も可能です。</a:t>
            </a:r>
            <a:endParaRPr lang="en-US" sz="1200" dirty="0">
              <a:latin typeface="Arial" pitchFamily="34" charset="0"/>
            </a:endParaRPr>
          </a:p>
        </p:txBody>
      </p:sp>
      <p:pic>
        <p:nvPicPr>
          <p:cNvPr id="5123" name="Picture 3"/>
          <p:cNvPicPr>
            <a:picLocks noChangeAspect="1" noChangeArrowheads="1"/>
          </p:cNvPicPr>
          <p:nvPr/>
        </p:nvPicPr>
        <p:blipFill>
          <a:blip r:embed="rId4"/>
          <a:srcRect/>
          <a:stretch>
            <a:fillRect/>
          </a:stretch>
        </p:blipFill>
        <p:spPr bwMode="auto">
          <a:xfrm>
            <a:off x="1917700" y="5302250"/>
            <a:ext cx="5486400" cy="1752600"/>
          </a:xfrm>
          <a:prstGeom prst="rect">
            <a:avLst/>
          </a:prstGeom>
          <a:noFill/>
          <a:ln w="9525">
            <a:solidFill>
              <a:schemeClr val="tx1"/>
            </a:solidFill>
            <a:miter lim="800000"/>
            <a:headEnd/>
            <a:tailEnd/>
          </a:ln>
          <a:effectLst/>
        </p:spPr>
      </p:pic>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購買オーダの作成</a:t>
            </a:r>
            <a:endParaRPr lang="en-US" sz="2400" dirty="0">
              <a:latin typeface="Arial" pitchFamily="34" charset="0"/>
            </a:endParaRPr>
          </a:p>
        </p:txBody>
      </p:sp>
      <p:sp>
        <p:nvSpPr>
          <p:cNvPr id="13" name="正方形/長方形 12"/>
          <p:cNvSpPr/>
          <p:nvPr/>
        </p:nvSpPr>
        <p:spPr>
          <a:xfrm>
            <a:off x="546100" y="1144528"/>
            <a:ext cx="9677400" cy="2862322"/>
          </a:xfrm>
          <a:prstGeom prst="rect">
            <a:avLst/>
          </a:prstGeom>
        </p:spPr>
        <p:txBody>
          <a:bodyPr wrap="square">
            <a:spAutoFit/>
          </a:bodyPr>
          <a:lstStyle/>
          <a:p>
            <a:r>
              <a:rPr lang="ja-JP" altLang="en-US" sz="1200" b="1" dirty="0" smtClean="0">
                <a:solidFill>
                  <a:srgbClr val="0070C0"/>
                </a:solidFill>
                <a:latin typeface="Arial" pitchFamily="34" charset="0"/>
              </a:rPr>
              <a:t>改訂</a:t>
            </a:r>
            <a:endParaRPr lang="en-US" altLang="ja-JP" sz="1200" b="1" dirty="0" smtClean="0">
              <a:solidFill>
                <a:srgbClr val="0070C0"/>
              </a:solidFill>
              <a:latin typeface="Arial" pitchFamily="34" charset="0"/>
            </a:endParaRPr>
          </a:p>
          <a:p>
            <a:r>
              <a:rPr lang="ja-JP" altLang="en-US" sz="1200" dirty="0" smtClean="0">
                <a:latin typeface="Arial" pitchFamily="34" charset="0"/>
              </a:rPr>
              <a:t>最初に登録されたとき</a:t>
            </a:r>
            <a:r>
              <a:rPr lang="en-US" altLang="ja-JP" sz="1200" dirty="0" smtClean="0">
                <a:latin typeface="Arial" pitchFamily="34" charset="0"/>
              </a:rPr>
              <a:t>､</a:t>
            </a:r>
            <a:r>
              <a:rPr lang="ja-JP" altLang="en-US" sz="1200" dirty="0" smtClean="0">
                <a:latin typeface="Arial" pitchFamily="34" charset="0"/>
              </a:rPr>
              <a:t>ディフォルトとして</a:t>
            </a:r>
            <a:r>
              <a:rPr lang="en-US" altLang="ja-JP" sz="1200" dirty="0" smtClean="0">
                <a:latin typeface="Arial" pitchFamily="34" charset="0"/>
              </a:rPr>
              <a:t>､〔0〕(</a:t>
            </a:r>
            <a:r>
              <a:rPr lang="ja-JP" altLang="en-US" sz="1200" dirty="0" smtClean="0">
                <a:latin typeface="Arial" pitchFamily="34" charset="0"/>
              </a:rPr>
              <a:t>ゼロ</a:t>
            </a:r>
            <a:r>
              <a:rPr lang="en-US" altLang="ja-JP" sz="1200" dirty="0" smtClean="0">
                <a:latin typeface="Arial" pitchFamily="34" charset="0"/>
              </a:rPr>
              <a:t>)</a:t>
            </a:r>
            <a:r>
              <a:rPr lang="ja-JP" altLang="en-US" sz="1200" dirty="0" smtClean="0">
                <a:latin typeface="Arial" pitchFamily="34" charset="0"/>
              </a:rPr>
              <a:t>が表示されます。</a:t>
            </a:r>
          </a:p>
          <a:p>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予約履歴を保存</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a:t>
            </a:r>
            <a:r>
              <a:rPr lang="ja-JP" altLang="en-US" sz="1200" dirty="0" smtClean="0">
                <a:latin typeface="Arial" pitchFamily="34" charset="0"/>
              </a:rPr>
              <a:t>の時</a:t>
            </a:r>
            <a:r>
              <a:rPr lang="en-US" altLang="ja-JP" sz="1200" dirty="0" smtClean="0">
                <a:latin typeface="Arial" pitchFamily="34" charset="0"/>
              </a:rPr>
              <a:t>､</a:t>
            </a:r>
            <a:r>
              <a:rPr lang="ja-JP" altLang="en-US" sz="1200" dirty="0" smtClean="0">
                <a:latin typeface="Arial" pitchFamily="34" charset="0"/>
              </a:rPr>
              <a:t>全ての変更についての完全な監査証跡が、改訂番号と共にトランザクション履歴</a:t>
            </a:r>
            <a:endParaRPr lang="en-US" altLang="ja-JP" sz="1200" dirty="0" smtClean="0">
              <a:latin typeface="Arial" pitchFamily="34" charset="0"/>
            </a:endParaRPr>
          </a:p>
          <a:p>
            <a:r>
              <a:rPr lang="ja-JP" altLang="en-US" sz="1200" dirty="0" err="1" smtClean="0">
                <a:latin typeface="Arial" pitchFamily="34" charset="0"/>
              </a:rPr>
              <a:t>に保</a:t>
            </a:r>
            <a:r>
              <a:rPr lang="ja-JP" altLang="en-US" sz="1200" dirty="0" smtClean="0">
                <a:latin typeface="Arial" pitchFamily="34" charset="0"/>
              </a:rPr>
              <a:t>持されますますので</a:t>
            </a:r>
            <a:r>
              <a:rPr lang="en-US" altLang="ja-JP" sz="1200" dirty="0" smtClean="0">
                <a:latin typeface="Arial" pitchFamily="34" charset="0"/>
              </a:rPr>
              <a:t>､</a:t>
            </a:r>
            <a:r>
              <a:rPr lang="ja-JP" altLang="en-US" sz="1200" dirty="0" smtClean="0">
                <a:latin typeface="Arial" pitchFamily="34" charset="0"/>
              </a:rPr>
              <a:t>変更時は改訂の更新をお薦めします。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購買オーダを印刷</a:t>
            </a:r>
            <a:endParaRPr lang="en-US" altLang="ja-JP" sz="1200" b="1" dirty="0" smtClean="0">
              <a:solidFill>
                <a:srgbClr val="0070C0"/>
              </a:solidFill>
              <a:latin typeface="Arial" pitchFamily="34" charset="0"/>
            </a:endParaRPr>
          </a:p>
          <a:p>
            <a:pPr lvl="1"/>
            <a:r>
              <a:rPr lang="ja-JP" altLang="en-US" sz="1200" dirty="0" smtClean="0">
                <a:latin typeface="Arial" pitchFamily="34" charset="0"/>
              </a:rPr>
              <a:t>当購買オーダが印刷済かどうかを表します。</a:t>
            </a:r>
          </a:p>
          <a:p>
            <a:pPr lvl="1"/>
            <a:r>
              <a:rPr lang="en-US" altLang="ja-JP" sz="1200" dirty="0" smtClean="0">
                <a:latin typeface="Arial" pitchFamily="34" charset="0"/>
              </a:rPr>
              <a:t>Y</a:t>
            </a:r>
            <a:r>
              <a:rPr lang="ja-JP" altLang="en-US" sz="1200" dirty="0" smtClean="0">
                <a:latin typeface="Arial" pitchFamily="34" charset="0"/>
              </a:rPr>
              <a:t> ： 未印刷です</a:t>
            </a:r>
          </a:p>
          <a:p>
            <a:pPr lvl="1"/>
            <a:r>
              <a:rPr lang="en-US" altLang="ja-JP" sz="1200" dirty="0" smtClean="0">
                <a:latin typeface="Arial" pitchFamily="34" charset="0"/>
              </a:rPr>
              <a:t>N</a:t>
            </a:r>
            <a:r>
              <a:rPr lang="ja-JP" altLang="en-US" sz="1200" dirty="0" smtClean="0">
                <a:latin typeface="Arial" pitchFamily="34" charset="0"/>
              </a:rPr>
              <a:t> ： 印刷済です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ステータス</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当購買オーダのステータスを表します。</a:t>
            </a:r>
          </a:p>
          <a:p>
            <a:pPr lvl="1"/>
            <a:r>
              <a:rPr lang="en-US" altLang="ja-JP" sz="1200" dirty="0" smtClean="0">
                <a:latin typeface="Arial" pitchFamily="34" charset="0"/>
              </a:rPr>
              <a:t>〔 〕: </a:t>
            </a:r>
            <a:r>
              <a:rPr lang="ja-JP" altLang="en-US" sz="1200" dirty="0" smtClean="0">
                <a:latin typeface="Arial" pitchFamily="34" charset="0"/>
              </a:rPr>
              <a:t>ブランクは</a:t>
            </a:r>
            <a:r>
              <a:rPr lang="en-US" altLang="ja-JP" sz="1200" dirty="0" smtClean="0">
                <a:latin typeface="Arial" pitchFamily="34" charset="0"/>
              </a:rPr>
              <a:t>､</a:t>
            </a:r>
            <a:r>
              <a:rPr lang="ja-JP" altLang="en-US" sz="1200" dirty="0" smtClean="0">
                <a:latin typeface="Arial" pitchFamily="34" charset="0"/>
              </a:rPr>
              <a:t>オープン</a:t>
            </a:r>
            <a:r>
              <a:rPr lang="en-US" altLang="ja-JP" sz="1200" dirty="0" smtClean="0">
                <a:latin typeface="Arial" pitchFamily="34" charset="0"/>
              </a:rPr>
              <a:t>(</a:t>
            </a:r>
            <a:r>
              <a:rPr lang="ja-JP" altLang="en-US" sz="1200" dirty="0" smtClean="0">
                <a:latin typeface="Arial" pitchFamily="34" charset="0"/>
              </a:rPr>
              <a:t>まだ入荷が完了していません</a:t>
            </a:r>
            <a:r>
              <a:rPr lang="en-US" altLang="ja-JP" sz="1200" dirty="0" smtClean="0">
                <a:latin typeface="Arial" pitchFamily="34" charset="0"/>
              </a:rPr>
              <a:t>)</a:t>
            </a:r>
          </a:p>
          <a:p>
            <a:pPr lvl="1"/>
            <a:r>
              <a:rPr lang="en-US" altLang="ja-JP" sz="1200" dirty="0" smtClean="0">
                <a:latin typeface="Arial" pitchFamily="34" charset="0"/>
              </a:rPr>
              <a:t>X</a:t>
            </a:r>
            <a:r>
              <a:rPr lang="ja-JP" altLang="en-US" sz="1200" dirty="0" smtClean="0">
                <a:latin typeface="Arial" pitchFamily="34" charset="0"/>
              </a:rPr>
              <a:t> </a:t>
            </a:r>
            <a:r>
              <a:rPr lang="en-US" altLang="ja-JP" sz="1200" dirty="0" smtClean="0">
                <a:latin typeface="Arial" pitchFamily="34" charset="0"/>
              </a:rPr>
              <a:t>: </a:t>
            </a:r>
            <a:r>
              <a:rPr lang="ja-JP" altLang="en-US" sz="1200" dirty="0" smtClean="0">
                <a:latin typeface="Arial" pitchFamily="34" charset="0"/>
              </a:rPr>
              <a:t>キャンセル</a:t>
            </a:r>
            <a:r>
              <a:rPr lang="en-US" altLang="ja-JP" sz="1200" dirty="0" smtClean="0">
                <a:latin typeface="Arial" pitchFamily="34" charset="0"/>
              </a:rPr>
              <a:t>(</a:t>
            </a:r>
            <a:r>
              <a:rPr lang="ja-JP" altLang="en-US" sz="1200" dirty="0" smtClean="0">
                <a:latin typeface="Arial" pitchFamily="34" charset="0"/>
              </a:rPr>
              <a:t>取消</a:t>
            </a:r>
            <a:r>
              <a:rPr lang="en-US" altLang="ja-JP" sz="1200" dirty="0" smtClean="0">
                <a:latin typeface="Arial" pitchFamily="34" charset="0"/>
              </a:rPr>
              <a:t>)</a:t>
            </a:r>
            <a:r>
              <a:rPr lang="ja-JP" altLang="en-US" sz="1200" dirty="0" smtClean="0">
                <a:latin typeface="Arial" pitchFamily="34" charset="0"/>
              </a:rPr>
              <a:t>された</a:t>
            </a:r>
          </a:p>
          <a:p>
            <a:pPr lvl="1"/>
            <a:r>
              <a:rPr lang="en-US" altLang="ja-JP" sz="1200" dirty="0" smtClean="0">
                <a:latin typeface="Arial" pitchFamily="34" charset="0"/>
              </a:rPr>
              <a:t>C</a:t>
            </a:r>
            <a:r>
              <a:rPr lang="ja-JP" altLang="en-US" sz="1200" dirty="0" smtClean="0">
                <a:latin typeface="Arial" pitchFamily="34" charset="0"/>
              </a:rPr>
              <a:t> </a:t>
            </a:r>
            <a:r>
              <a:rPr lang="en-US" altLang="ja-JP" sz="1200" dirty="0" smtClean="0">
                <a:latin typeface="Arial" pitchFamily="34" charset="0"/>
              </a:rPr>
              <a:t>: </a:t>
            </a:r>
            <a:r>
              <a:rPr lang="ja-JP" altLang="en-US" sz="1200" dirty="0" smtClean="0">
                <a:latin typeface="Arial" pitchFamily="34" charset="0"/>
              </a:rPr>
              <a:t>クローズ</a:t>
            </a:r>
            <a:r>
              <a:rPr lang="en-US" altLang="ja-JP" sz="1200" dirty="0" smtClean="0">
                <a:latin typeface="Arial" pitchFamily="34" charset="0"/>
              </a:rPr>
              <a:t>(</a:t>
            </a:r>
            <a:r>
              <a:rPr lang="ja-JP" altLang="en-US" sz="1200" dirty="0" smtClean="0">
                <a:latin typeface="Arial" pitchFamily="34" charset="0"/>
              </a:rPr>
              <a:t>完了</a:t>
            </a:r>
            <a:r>
              <a:rPr lang="en-US" altLang="ja-JP" sz="1200" dirty="0" smtClean="0">
                <a:latin typeface="Arial" pitchFamily="34" charset="0"/>
              </a:rPr>
              <a:t>)</a:t>
            </a:r>
            <a:r>
              <a:rPr lang="ja-JP" altLang="en-US" sz="1200" dirty="0" smtClean="0">
                <a:latin typeface="Arial" pitchFamily="34" charset="0"/>
              </a:rPr>
              <a:t>しました</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購買オーダの印刷</a:t>
            </a:r>
            <a:endParaRPr lang="en-US" sz="2400" dirty="0">
              <a:latin typeface="Arial" pitchFamily="34" charset="0"/>
            </a:endParaRPr>
          </a:p>
        </p:txBody>
      </p:sp>
      <p:sp>
        <p:nvSpPr>
          <p:cNvPr id="10" name="角丸四角形 9"/>
          <p:cNvSpPr/>
          <p:nvPr/>
        </p:nvSpPr>
        <p:spPr>
          <a:xfrm>
            <a:off x="1993900" y="11487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購買要求の</a:t>
            </a:r>
            <a:endParaRPr lang="en-US" altLang="ja-JP" sz="1400" b="1" dirty="0" smtClean="0">
              <a:solidFill>
                <a:schemeClr val="tx1"/>
              </a:solidFill>
            </a:endParaRPr>
          </a:p>
          <a:p>
            <a:pPr algn="ctr"/>
            <a:r>
              <a:rPr lang="ja-JP" altLang="en-US" sz="1400" b="1" dirty="0" smtClean="0">
                <a:solidFill>
                  <a:schemeClr val="tx1"/>
                </a:solidFill>
              </a:rPr>
              <a:t>作成</a:t>
            </a:r>
            <a:endParaRPr lang="en-US" sz="1400" b="1" dirty="0">
              <a:solidFill>
                <a:schemeClr val="tx1"/>
              </a:solidFill>
            </a:endParaRPr>
          </a:p>
        </p:txBody>
      </p:sp>
      <p:sp>
        <p:nvSpPr>
          <p:cNvPr id="11" name="角丸四角形 10"/>
          <p:cNvSpPr/>
          <p:nvPr/>
        </p:nvSpPr>
        <p:spPr>
          <a:xfrm>
            <a:off x="4051300" y="11487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ブランケットオーダ</a:t>
            </a:r>
            <a:endParaRPr lang="en-US" sz="1400" b="1" dirty="0">
              <a:solidFill>
                <a:schemeClr val="tx1"/>
              </a:solidFill>
            </a:endParaRPr>
          </a:p>
        </p:txBody>
      </p:sp>
      <p:sp>
        <p:nvSpPr>
          <p:cNvPr id="12" name="角丸四角形 11"/>
          <p:cNvSpPr/>
          <p:nvPr/>
        </p:nvSpPr>
        <p:spPr>
          <a:xfrm>
            <a:off x="6642100" y="1339850"/>
            <a:ext cx="1981200" cy="1256655"/>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solidFill>
                  <a:schemeClr val="tx1"/>
                </a:solidFill>
              </a:rPr>
              <a:t>購買オーダの印刷</a:t>
            </a:r>
            <a:endParaRPr lang="en-US" altLang="ja-JP" sz="2400" b="1" dirty="0" smtClean="0">
              <a:solidFill>
                <a:schemeClr val="tx1"/>
              </a:solidFill>
            </a:endParaRPr>
          </a:p>
          <a:p>
            <a:pPr algn="ctr"/>
            <a:r>
              <a:rPr lang="en-US" sz="2400" b="1" dirty="0" smtClean="0">
                <a:solidFill>
                  <a:schemeClr val="tx1"/>
                </a:solidFill>
              </a:rPr>
              <a:t>5.10</a:t>
            </a:r>
            <a:endParaRPr lang="en-US" sz="2400" b="1" dirty="0">
              <a:solidFill>
                <a:schemeClr val="tx1"/>
              </a:solidFill>
            </a:endParaRPr>
          </a:p>
        </p:txBody>
      </p:sp>
      <p:sp>
        <p:nvSpPr>
          <p:cNvPr id="13" name="角丸四角形 12"/>
          <p:cNvSpPr/>
          <p:nvPr/>
        </p:nvSpPr>
        <p:spPr>
          <a:xfrm>
            <a:off x="1384300" y="2977504"/>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smtClean="0"/>
              <a:t>購買オーダの入荷</a:t>
            </a:r>
            <a:endParaRPr lang="en-US" sz="1200" b="1" dirty="0"/>
          </a:p>
        </p:txBody>
      </p:sp>
      <p:sp>
        <p:nvSpPr>
          <p:cNvPr id="14" name="角丸四角形 13"/>
          <p:cNvSpPr/>
          <p:nvPr/>
        </p:nvSpPr>
        <p:spPr>
          <a:xfrm>
            <a:off x="4123627" y="300591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latin typeface="+mn-ea"/>
              </a:rPr>
              <a:t>購買オーダ</a:t>
            </a:r>
            <a:endParaRPr lang="en-US" altLang="ja-JP" sz="1400" b="1" dirty="0" smtClean="0">
              <a:latin typeface="+mn-ea"/>
            </a:endParaRPr>
          </a:p>
          <a:p>
            <a:pPr algn="ctr"/>
            <a:r>
              <a:rPr lang="ja-JP" altLang="en-US" sz="1400" b="1" dirty="0" smtClean="0">
                <a:latin typeface="+mn-ea"/>
              </a:rPr>
              <a:t>レポート</a:t>
            </a:r>
            <a:endParaRPr lang="en-US" sz="1400" b="1" dirty="0">
              <a:latin typeface="+mn-ea"/>
            </a:endParaRPr>
          </a:p>
        </p:txBody>
      </p:sp>
      <p:sp>
        <p:nvSpPr>
          <p:cNvPr id="15" name="角丸四角形 14"/>
          <p:cNvSpPr/>
          <p:nvPr/>
        </p:nvSpPr>
        <p:spPr>
          <a:xfrm>
            <a:off x="6790627" y="2996877"/>
            <a:ext cx="1223073" cy="7620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購買オーダの返品</a:t>
            </a:r>
            <a:endParaRPr lang="en-US" sz="1400" b="1" dirty="0"/>
          </a:p>
        </p:txBody>
      </p:sp>
      <p:sp>
        <p:nvSpPr>
          <p:cNvPr id="16" name="角丸四角形 15"/>
          <p:cNvSpPr/>
          <p:nvPr/>
        </p:nvSpPr>
        <p:spPr>
          <a:xfrm>
            <a:off x="5499100" y="353027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7" name="カギ線コネクタ 16"/>
          <p:cNvCxnSpPr>
            <a:stCxn id="12" idx="2"/>
            <a:endCxn id="13" idx="0"/>
          </p:cNvCxnSpPr>
          <p:nvPr/>
        </p:nvCxnSpPr>
        <p:spPr>
          <a:xfrm rot="5400000">
            <a:off x="4623770" y="-31427"/>
            <a:ext cx="380999" cy="5636863"/>
          </a:xfrm>
          <a:prstGeom prst="bentConnector3">
            <a:avLst>
              <a:gd name="adj1" fmla="val 50000"/>
            </a:avLst>
          </a:prstGeom>
          <a:ln w="38100">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22" idx="3"/>
            <a:endCxn id="12" idx="1"/>
          </p:cNvCxnSpPr>
          <p:nvPr/>
        </p:nvCxnSpPr>
        <p:spPr>
          <a:xfrm flipV="1">
            <a:off x="5270500" y="1968178"/>
            <a:ext cx="1371600" cy="36162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stCxn id="13" idx="3"/>
            <a:endCxn id="14" idx="1"/>
          </p:cNvCxnSpPr>
          <p:nvPr/>
        </p:nvCxnSpPr>
        <p:spPr>
          <a:xfrm>
            <a:off x="2607373" y="3330091"/>
            <a:ext cx="1516254" cy="2841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4" idx="3"/>
            <a:endCxn id="15" idx="1"/>
          </p:cNvCxnSpPr>
          <p:nvPr/>
        </p:nvCxnSpPr>
        <p:spPr>
          <a:xfrm>
            <a:off x="5346700" y="3358504"/>
            <a:ext cx="1443927" cy="1937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図形 20"/>
          <p:cNvCxnSpPr>
            <a:stCxn id="14" idx="2"/>
            <a:endCxn id="16" idx="1"/>
          </p:cNvCxnSpPr>
          <p:nvPr/>
        </p:nvCxnSpPr>
        <p:spPr>
          <a:xfrm rot="16200000" flipH="1">
            <a:off x="5031245" y="3415009"/>
            <a:ext cx="171774" cy="76393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a:xfrm>
            <a:off x="4051300" y="1986904"/>
            <a:ext cx="1219200" cy="685800"/>
          </a:xfrm>
          <a:prstGeom prst="roundRect">
            <a:avLst/>
          </a:prstGeom>
          <a:solidFill>
            <a:schemeClr val="bg1">
              <a:lumMod val="75000"/>
            </a:schemeClr>
          </a:solidFill>
          <a:ln>
            <a:noFill/>
          </a:ln>
          <a:effectLst/>
          <a:scene3d>
            <a:camera prst="obliqueBottomRight"/>
            <a:lightRig rig="threePt" dir="t"/>
          </a:scene3d>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tLang="ja-JP" sz="1400" dirty="0" smtClean="0">
              <a:solidFill>
                <a:schemeClr val="tx1"/>
              </a:solidFill>
              <a:latin typeface="ＭＳ Ｐゴシック" pitchFamily="50" charset="-128"/>
              <a:ea typeface="ＭＳ Ｐゴシック" pitchFamily="50" charset="-128"/>
            </a:endParaRPr>
          </a:p>
          <a:p>
            <a:pPr algn="ctr"/>
            <a:r>
              <a:rPr lang="ja-JP" altLang="en-US" sz="1400" dirty="0" smtClean="0">
                <a:solidFill>
                  <a:schemeClr val="tx1"/>
                </a:solidFill>
                <a:latin typeface="ＭＳ Ｐゴシック" pitchFamily="50" charset="-128"/>
                <a:ea typeface="ＭＳ Ｐゴシック" pitchFamily="50" charset="-128"/>
              </a:rPr>
              <a:t>購買オーダの作成</a:t>
            </a:r>
            <a:endParaRPr lang="en-US" altLang="ja-JP" sz="1400" dirty="0" smtClean="0">
              <a:solidFill>
                <a:schemeClr val="tx1"/>
              </a:solidFill>
              <a:latin typeface="ＭＳ Ｐゴシック" pitchFamily="50" charset="-128"/>
              <a:ea typeface="ＭＳ Ｐゴシック" pitchFamily="50" charset="-128"/>
            </a:endParaRPr>
          </a:p>
          <a:p>
            <a:pPr algn="ctr"/>
            <a:endParaRPr lang="en-US" sz="1400" b="1" dirty="0">
              <a:solidFill>
                <a:schemeClr val="tx1"/>
              </a:solidFill>
              <a:latin typeface="ＭＳ Ｐゴシック" pitchFamily="50" charset="-128"/>
              <a:ea typeface="ＭＳ Ｐゴシック" pitchFamily="50" charset="-128"/>
            </a:endParaRPr>
          </a:p>
        </p:txBody>
      </p:sp>
      <p:sp>
        <p:nvSpPr>
          <p:cNvPr id="44" name="正方形/長方形 43"/>
          <p:cNvSpPr/>
          <p:nvPr/>
        </p:nvSpPr>
        <p:spPr>
          <a:xfrm>
            <a:off x="546100" y="4464050"/>
            <a:ext cx="9601200" cy="461665"/>
          </a:xfrm>
          <a:prstGeom prst="rect">
            <a:avLst/>
          </a:prstGeom>
        </p:spPr>
        <p:txBody>
          <a:bodyPr wrap="square">
            <a:spAutoFit/>
          </a:bodyPr>
          <a:lstStyle/>
          <a:p>
            <a:r>
              <a:rPr lang="ja-JP" altLang="en-US" sz="1200" dirty="0" smtClean="0">
                <a:latin typeface="Arial" pitchFamily="34" charset="0"/>
              </a:rPr>
              <a:t>購買オーダの登録が終われば</a:t>
            </a:r>
            <a:r>
              <a:rPr lang="en-US" altLang="ja-JP" sz="1200" dirty="0" smtClean="0">
                <a:latin typeface="Arial" pitchFamily="34" charset="0"/>
              </a:rPr>
              <a:t>､</a:t>
            </a:r>
            <a:r>
              <a:rPr lang="ja-JP" altLang="en-US" sz="1200" dirty="0" smtClean="0">
                <a:latin typeface="Arial" pitchFamily="34" charset="0"/>
              </a:rPr>
              <a:t>仕入先に注文書を送付するために印刷します。</a:t>
            </a:r>
            <a:endParaRPr lang="en-US" altLang="ja-JP" sz="1200" dirty="0" smtClean="0">
              <a:latin typeface="Arial" pitchFamily="34" charset="0"/>
            </a:endParaRPr>
          </a:p>
          <a:p>
            <a:endParaRPr lang="ja-JP" altLang="en-US" sz="1200" dirty="0" smtClean="0">
              <a:latin typeface="Arial" pitchFamily="34" charset="0"/>
            </a:endParaRPr>
          </a:p>
        </p:txBody>
      </p:sp>
      <p:sp>
        <p:nvSpPr>
          <p:cNvPr id="2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5"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546100" y="1187451"/>
            <a:ext cx="4038599" cy="2514599"/>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購買オーダの印刷</a:t>
            </a:r>
            <a:endParaRPr lang="en-US" sz="2400" dirty="0">
              <a:latin typeface="Arial" pitchFamily="34" charset="0"/>
            </a:endParaRPr>
          </a:p>
        </p:txBody>
      </p:sp>
      <p:pic>
        <p:nvPicPr>
          <p:cNvPr id="6148" name="Picture 4"/>
          <p:cNvPicPr>
            <a:picLocks noChangeAspect="1" noChangeArrowheads="1"/>
          </p:cNvPicPr>
          <p:nvPr/>
        </p:nvPicPr>
        <p:blipFill>
          <a:blip r:embed="rId4"/>
          <a:srcRect/>
          <a:stretch>
            <a:fillRect/>
          </a:stretch>
        </p:blipFill>
        <p:spPr bwMode="auto">
          <a:xfrm>
            <a:off x="3365500" y="1416051"/>
            <a:ext cx="5410200" cy="2895599"/>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購買オーダの印刷</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購買オーダ印刷</a:t>
            </a:r>
            <a:r>
              <a:rPr lang="en-US" altLang="ja-JP" sz="1200" dirty="0" smtClean="0">
                <a:latin typeface="Arial" pitchFamily="34" charset="0"/>
              </a:rPr>
              <a:t>】&lt;5.10&gt;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購買オーダの帳票を印刷できます。抽出基準として、</a:t>
            </a:r>
          </a:p>
          <a:p>
            <a:pPr lvl="1">
              <a:buFont typeface="Arial" pitchFamily="34" charset="0"/>
              <a:buChar char="•"/>
            </a:pPr>
            <a:r>
              <a:rPr lang="ja-JP" altLang="en-US" sz="1200" dirty="0" smtClean="0">
                <a:latin typeface="Arial" pitchFamily="34" charset="0"/>
              </a:rPr>
              <a:t>購買オーダ番号</a:t>
            </a:r>
          </a:p>
          <a:p>
            <a:pPr lvl="1">
              <a:buFont typeface="Arial" pitchFamily="34" charset="0"/>
              <a:buChar char="•"/>
            </a:pPr>
            <a:r>
              <a:rPr lang="ja-JP" altLang="en-US" sz="1200" dirty="0" smtClean="0">
                <a:latin typeface="Arial" pitchFamily="34" charset="0"/>
              </a:rPr>
              <a:t>仕入先</a:t>
            </a:r>
          </a:p>
          <a:p>
            <a:pPr lvl="1">
              <a:buFont typeface="Arial" pitchFamily="34" charset="0"/>
              <a:buChar char="•"/>
            </a:pPr>
            <a:r>
              <a:rPr lang="ja-JP" altLang="en-US" sz="1200" dirty="0" smtClean="0">
                <a:latin typeface="Arial" pitchFamily="34" charset="0"/>
              </a:rPr>
              <a:t>購買担当</a:t>
            </a:r>
          </a:p>
          <a:p>
            <a:pPr lvl="1">
              <a:buFont typeface="Arial" pitchFamily="34" charset="0"/>
              <a:buChar char="•"/>
            </a:pPr>
            <a:r>
              <a:rPr lang="ja-JP" altLang="en-US" sz="1200" dirty="0" smtClean="0">
                <a:latin typeface="Arial" pitchFamily="34" charset="0"/>
              </a:rPr>
              <a:t>オーダ日</a:t>
            </a:r>
          </a:p>
          <a:p>
            <a:pPr lvl="1">
              <a:buFont typeface="Arial" pitchFamily="34" charset="0"/>
              <a:buChar char="•"/>
            </a:pPr>
            <a:r>
              <a:rPr lang="en-US" sz="1200" dirty="0" smtClean="0">
                <a:latin typeface="Arial" pitchFamily="34" charset="0"/>
              </a:rPr>
              <a:t>･･･</a:t>
            </a:r>
          </a:p>
          <a:p>
            <a:r>
              <a:rPr lang="ja-JP" altLang="en-US" sz="1200" dirty="0" smtClean="0">
                <a:latin typeface="Arial" pitchFamily="34" charset="0"/>
              </a:rPr>
              <a:t>などの</a:t>
            </a:r>
            <a:r>
              <a:rPr lang="en-US" altLang="ja-JP" sz="1200" dirty="0" smtClean="0">
                <a:latin typeface="Arial" pitchFamily="34" charset="0"/>
              </a:rPr>
              <a:t>､</a:t>
            </a:r>
            <a:r>
              <a:rPr lang="ja-JP" altLang="en-US" sz="1200" dirty="0" smtClean="0">
                <a:latin typeface="Arial" pitchFamily="34" charset="0"/>
              </a:rPr>
              <a:t>範囲が使用できますので</a:t>
            </a:r>
            <a:r>
              <a:rPr lang="en-US" altLang="ja-JP" sz="1200" dirty="0" smtClean="0">
                <a:latin typeface="Arial" pitchFamily="34" charset="0"/>
              </a:rPr>
              <a:t>､</a:t>
            </a:r>
            <a:r>
              <a:rPr lang="ja-JP" altLang="en-US" sz="1200" dirty="0" smtClean="0">
                <a:latin typeface="Arial" pitchFamily="34" charset="0"/>
              </a:rPr>
              <a:t>必要なもののみが印刷できます。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更新</a:t>
            </a:r>
          </a:p>
          <a:p>
            <a:r>
              <a:rPr lang="ja-JP" altLang="en-US" sz="1200" dirty="0" smtClean="0">
                <a:latin typeface="Arial" pitchFamily="34" charset="0"/>
              </a:rPr>
              <a:t>印刷後に、</a:t>
            </a:r>
            <a:r>
              <a:rPr lang="en-US" altLang="ja-JP" sz="1200" dirty="0" smtClean="0">
                <a:latin typeface="Arial" pitchFamily="34" charset="0"/>
              </a:rPr>
              <a:t>[</a:t>
            </a:r>
            <a:r>
              <a:rPr lang="ja-JP" altLang="en-US" sz="1200" dirty="0" smtClean="0">
                <a:latin typeface="Arial" pitchFamily="34" charset="0"/>
              </a:rPr>
              <a:t>購買オーダを印刷</a:t>
            </a:r>
            <a:r>
              <a:rPr lang="en-US" altLang="ja-JP" sz="1200" dirty="0" smtClean="0">
                <a:latin typeface="Arial" pitchFamily="34" charset="0"/>
              </a:rPr>
              <a:t>]</a:t>
            </a:r>
            <a:r>
              <a:rPr lang="ja-JP" altLang="en-US" sz="1200" dirty="0" smtClean="0">
                <a:latin typeface="Arial" pitchFamily="34" charset="0"/>
              </a:rPr>
              <a:t>フィールドの値を、</a:t>
            </a:r>
            <a:r>
              <a:rPr lang="en-US" altLang="ja-JP" sz="1200" dirty="0" smtClean="0">
                <a:latin typeface="Arial" pitchFamily="34" charset="0"/>
              </a:rPr>
              <a:t>〔N〕</a:t>
            </a:r>
            <a:r>
              <a:rPr lang="ja-JP" altLang="en-US" sz="1200" dirty="0" smtClean="0">
                <a:latin typeface="Arial" pitchFamily="34" charset="0"/>
              </a:rPr>
              <a:t>に更新し</a:t>
            </a:r>
            <a:r>
              <a:rPr lang="en-US" altLang="ja-JP" sz="1200" dirty="0" smtClean="0">
                <a:latin typeface="Arial" pitchFamily="34" charset="0"/>
              </a:rPr>
              <a:t>､</a:t>
            </a:r>
            <a:r>
              <a:rPr lang="ja-JP" altLang="en-US" sz="1200" dirty="0" smtClean="0">
                <a:latin typeface="Arial" pitchFamily="34" charset="0"/>
              </a:rPr>
              <a:t>再印刷ができないようにするかどうかを指定します。</a:t>
            </a:r>
          </a:p>
          <a:p>
            <a:pPr lvl="1"/>
            <a:r>
              <a:rPr lang="en-US" altLang="ja-JP" sz="1200" dirty="0" smtClean="0">
                <a:latin typeface="Arial" pitchFamily="34" charset="0"/>
              </a:rPr>
              <a:t>Y</a:t>
            </a:r>
            <a:r>
              <a:rPr lang="ja-JP" altLang="en-US" sz="1200" dirty="0" smtClean="0">
                <a:latin typeface="Arial" pitchFamily="34" charset="0"/>
              </a:rPr>
              <a:t> ： 印刷済にフラグを更新する</a:t>
            </a:r>
          </a:p>
          <a:p>
            <a:pPr lvl="1"/>
            <a:r>
              <a:rPr lang="en-US" altLang="ja-JP" sz="1200" dirty="0" smtClean="0">
                <a:latin typeface="Arial" pitchFamily="34" charset="0"/>
              </a:rPr>
              <a:t>N</a:t>
            </a:r>
            <a:r>
              <a:rPr lang="ja-JP" altLang="en-US" sz="1200" dirty="0" smtClean="0">
                <a:latin typeface="Arial" pitchFamily="34" charset="0"/>
              </a:rPr>
              <a:t> ： 印刷済にフラグを更新しない</a:t>
            </a:r>
            <a:r>
              <a:rPr lang="en-US" altLang="ja-JP" sz="1200" dirty="0" smtClean="0">
                <a:latin typeface="Arial" pitchFamily="34" charset="0"/>
              </a:rPr>
              <a:t>(</a:t>
            </a:r>
            <a:r>
              <a:rPr lang="ja-JP" altLang="en-US" sz="1200" dirty="0" smtClean="0">
                <a:latin typeface="Arial" pitchFamily="34" charset="0"/>
              </a:rPr>
              <a:t>ヘッダに、</a:t>
            </a:r>
            <a:r>
              <a:rPr lang="en-US" altLang="ja-JP" sz="1200" dirty="0" smtClean="0">
                <a:latin typeface="Arial" pitchFamily="34" charset="0"/>
              </a:rPr>
              <a:t>｢</a:t>
            </a:r>
            <a:r>
              <a:rPr lang="ja-JP" altLang="en-US" sz="1200" dirty="0" smtClean="0">
                <a:latin typeface="Arial" pitchFamily="34" charset="0"/>
              </a:rPr>
              <a:t>シミュレーション</a:t>
            </a:r>
            <a:r>
              <a:rPr lang="en-US" altLang="ja-JP" sz="1200" dirty="0" smtClean="0">
                <a:latin typeface="Arial" pitchFamily="34" charset="0"/>
              </a:rPr>
              <a:t>｣</a:t>
            </a:r>
            <a:r>
              <a:rPr lang="ja-JP" altLang="en-US" sz="1200" dirty="0" smtClean="0">
                <a:latin typeface="Arial" pitchFamily="34" charset="0"/>
              </a:rPr>
              <a:t>と印刷</a:t>
            </a:r>
            <a:r>
              <a:rPr lang="en-US" altLang="ja-JP" sz="1200" dirty="0" smtClean="0">
                <a:latin typeface="Arial" pitchFamily="34" charset="0"/>
              </a:rPr>
              <a:t>)</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461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sp>
        <p:nvSpPr>
          <p:cNvPr id="10" name="角丸四角形 9"/>
          <p:cNvSpPr/>
          <p:nvPr/>
        </p:nvSpPr>
        <p:spPr>
          <a:xfrm>
            <a:off x="1993900" y="1187450"/>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購買要求の</a:t>
            </a:r>
            <a:endParaRPr lang="en-US" altLang="ja-JP" sz="1400" b="1" dirty="0" smtClean="0">
              <a:solidFill>
                <a:schemeClr val="tx1"/>
              </a:solidFill>
            </a:endParaRPr>
          </a:p>
          <a:p>
            <a:pPr algn="ctr"/>
            <a:r>
              <a:rPr lang="ja-JP" altLang="en-US" sz="1400" b="1" dirty="0" smtClean="0">
                <a:solidFill>
                  <a:schemeClr val="tx1"/>
                </a:solidFill>
              </a:rPr>
              <a:t>作成</a:t>
            </a:r>
            <a:endParaRPr lang="en-US" sz="1400" b="1" dirty="0">
              <a:solidFill>
                <a:schemeClr val="tx1"/>
              </a:solidFill>
            </a:endParaRPr>
          </a:p>
        </p:txBody>
      </p:sp>
      <p:sp>
        <p:nvSpPr>
          <p:cNvPr id="11" name="角丸四角形 10"/>
          <p:cNvSpPr/>
          <p:nvPr/>
        </p:nvSpPr>
        <p:spPr>
          <a:xfrm>
            <a:off x="4051300" y="1187450"/>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ブランケットオーダ</a:t>
            </a:r>
            <a:endParaRPr lang="en-US" sz="1400" b="1" dirty="0">
              <a:solidFill>
                <a:schemeClr val="tx1"/>
              </a:solidFill>
            </a:endParaRPr>
          </a:p>
        </p:txBody>
      </p:sp>
      <p:sp>
        <p:nvSpPr>
          <p:cNvPr id="12" name="角丸四角形 11"/>
          <p:cNvSpPr/>
          <p:nvPr/>
        </p:nvSpPr>
        <p:spPr>
          <a:xfrm>
            <a:off x="6642100" y="1949450"/>
            <a:ext cx="1219200" cy="8382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solidFill>
                  <a:schemeClr val="tx1"/>
                </a:solidFill>
              </a:rPr>
              <a:t>購買オーダの印刷</a:t>
            </a:r>
            <a:endParaRPr lang="en-US" sz="1400" b="1" dirty="0">
              <a:solidFill>
                <a:schemeClr val="tx1"/>
              </a:solidFill>
            </a:endParaRPr>
          </a:p>
        </p:txBody>
      </p:sp>
      <p:sp>
        <p:nvSpPr>
          <p:cNvPr id="13" name="角丸四角形 12"/>
          <p:cNvSpPr/>
          <p:nvPr/>
        </p:nvSpPr>
        <p:spPr>
          <a:xfrm>
            <a:off x="698500" y="3044663"/>
            <a:ext cx="1905001" cy="1266987"/>
          </a:xfrm>
          <a:prstGeom prst="roundRect">
            <a:avLst/>
          </a:prstGeom>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t>購買オーダの入荷</a:t>
            </a:r>
            <a:endParaRPr lang="en-US" altLang="ja-JP" sz="2400" b="1" dirty="0" smtClean="0"/>
          </a:p>
          <a:p>
            <a:pPr algn="ctr"/>
            <a:r>
              <a:rPr lang="en-US" sz="2400" b="1" dirty="0" smtClean="0"/>
              <a:t>5.13.1</a:t>
            </a:r>
            <a:endParaRPr lang="en-US" sz="2400" b="1" dirty="0"/>
          </a:p>
        </p:txBody>
      </p:sp>
      <p:sp>
        <p:nvSpPr>
          <p:cNvPr id="14" name="角丸四角形 13"/>
          <p:cNvSpPr/>
          <p:nvPr/>
        </p:nvSpPr>
        <p:spPr>
          <a:xfrm>
            <a:off x="4123627" y="3044663"/>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5" name="角丸四角形 14"/>
          <p:cNvSpPr/>
          <p:nvPr/>
        </p:nvSpPr>
        <p:spPr>
          <a:xfrm>
            <a:off x="6790627" y="3035623"/>
            <a:ext cx="1223073" cy="7620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購買オーダの返品</a:t>
            </a:r>
            <a:endParaRPr lang="en-US" sz="1400" b="1" dirty="0"/>
          </a:p>
        </p:txBody>
      </p:sp>
      <p:sp>
        <p:nvSpPr>
          <p:cNvPr id="16" name="角丸四角形 15"/>
          <p:cNvSpPr/>
          <p:nvPr/>
        </p:nvSpPr>
        <p:spPr>
          <a:xfrm>
            <a:off x="5499100" y="3569023"/>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7" name="カギ線コネクタ 16"/>
          <p:cNvCxnSpPr>
            <a:stCxn id="12" idx="2"/>
            <a:endCxn id="13" idx="0"/>
          </p:cNvCxnSpPr>
          <p:nvPr/>
        </p:nvCxnSpPr>
        <p:spPr>
          <a:xfrm rot="5400000">
            <a:off x="4322845" y="115807"/>
            <a:ext cx="257013" cy="5600699"/>
          </a:xfrm>
          <a:prstGeom prst="bentConnector3">
            <a:avLst>
              <a:gd name="adj1" fmla="val 50000"/>
            </a:avLst>
          </a:prstGeom>
          <a:ln w="38100">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22" idx="3"/>
            <a:endCxn id="12" idx="1"/>
          </p:cNvCxnSpPr>
          <p:nvPr/>
        </p:nvCxnSpPr>
        <p:spPr>
          <a:xfrm>
            <a:off x="5194300" y="2368550"/>
            <a:ext cx="1447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stCxn id="13" idx="3"/>
            <a:endCxn id="14" idx="1"/>
          </p:cNvCxnSpPr>
          <p:nvPr/>
        </p:nvCxnSpPr>
        <p:spPr>
          <a:xfrm flipV="1">
            <a:off x="2603501" y="3397250"/>
            <a:ext cx="1520126" cy="28090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4" idx="3"/>
            <a:endCxn id="15" idx="1"/>
          </p:cNvCxnSpPr>
          <p:nvPr/>
        </p:nvCxnSpPr>
        <p:spPr>
          <a:xfrm>
            <a:off x="5346700" y="3397250"/>
            <a:ext cx="1443927" cy="1937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図形 20"/>
          <p:cNvCxnSpPr>
            <a:stCxn id="14" idx="2"/>
            <a:endCxn id="16" idx="1"/>
          </p:cNvCxnSpPr>
          <p:nvPr/>
        </p:nvCxnSpPr>
        <p:spPr>
          <a:xfrm rot="16200000" flipH="1">
            <a:off x="5031245" y="3453755"/>
            <a:ext cx="171774" cy="76393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a:xfrm>
            <a:off x="4051300" y="2025650"/>
            <a:ext cx="1143000" cy="685800"/>
          </a:xfrm>
          <a:prstGeom prst="roundRect">
            <a:avLst/>
          </a:prstGeom>
          <a:solidFill>
            <a:schemeClr val="bg1">
              <a:lumMod val="75000"/>
            </a:schemeClr>
          </a:solidFill>
          <a:ln>
            <a:noFill/>
          </a:ln>
          <a:effectLst/>
          <a:scene3d>
            <a:camera prst="obliqueBottomRight"/>
            <a:lightRig rig="threePt" dir="t"/>
          </a:scene3d>
        </p:spPr>
        <p:style>
          <a:lnRef idx="2">
            <a:schemeClr val="accent6"/>
          </a:lnRef>
          <a:fillRef idx="1">
            <a:schemeClr val="lt1"/>
          </a:fillRef>
          <a:effectRef idx="0">
            <a:schemeClr val="accent6"/>
          </a:effectRef>
          <a:fontRef idx="minor">
            <a:schemeClr val="dk1"/>
          </a:fontRef>
        </p:style>
        <p:txBody>
          <a:bodyPr rtlCol="0" anchor="ctr" anchorCtr="0"/>
          <a:lstStyle/>
          <a:p>
            <a:pPr algn="ctr"/>
            <a:endParaRPr lang="en-US" altLang="ja-JP" sz="1400" dirty="0" smtClean="0">
              <a:solidFill>
                <a:schemeClr val="tx1"/>
              </a:solidFill>
            </a:endParaRPr>
          </a:p>
          <a:p>
            <a:pPr algn="ctr"/>
            <a:r>
              <a:rPr lang="ja-JP" altLang="en-US" sz="1400" dirty="0" smtClean="0">
                <a:solidFill>
                  <a:schemeClr val="tx1"/>
                </a:solidFill>
              </a:rPr>
              <a:t>購買オーダの作成</a:t>
            </a:r>
            <a:endParaRPr lang="en-US" altLang="ja-JP" sz="1400" dirty="0" smtClean="0">
              <a:solidFill>
                <a:schemeClr val="tx1"/>
              </a:solidFill>
            </a:endParaRPr>
          </a:p>
          <a:p>
            <a:pPr algn="ctr"/>
            <a:endParaRPr lang="en-US" sz="1400" dirty="0">
              <a:solidFill>
                <a:schemeClr val="tx1"/>
              </a:solidFill>
            </a:endParaRPr>
          </a:p>
        </p:txBody>
      </p:sp>
      <p:sp>
        <p:nvSpPr>
          <p:cNvPr id="54" name="正方形/長方形 53"/>
          <p:cNvSpPr/>
          <p:nvPr/>
        </p:nvSpPr>
        <p:spPr>
          <a:xfrm>
            <a:off x="546100" y="4464050"/>
            <a:ext cx="9601200" cy="553998"/>
          </a:xfrm>
          <a:prstGeom prst="rect">
            <a:avLst/>
          </a:prstGeom>
        </p:spPr>
        <p:txBody>
          <a:bodyPr wrap="square">
            <a:spAutoFit/>
          </a:bodyPr>
          <a:lstStyle/>
          <a:p>
            <a:r>
              <a:rPr lang="ja-JP" altLang="en-US" sz="1200" dirty="0" smtClean="0">
                <a:latin typeface="Arial" pitchFamily="34" charset="0"/>
              </a:rPr>
              <a:t>仕入先に発注された品目が</a:t>
            </a:r>
            <a:r>
              <a:rPr lang="en-US" altLang="ja-JP" sz="1200" dirty="0" smtClean="0">
                <a:latin typeface="Arial" pitchFamily="34" charset="0"/>
              </a:rPr>
              <a:t>､</a:t>
            </a:r>
            <a:r>
              <a:rPr lang="ja-JP" altLang="en-US" sz="1200" dirty="0" smtClean="0">
                <a:latin typeface="Arial" pitchFamily="34" charset="0"/>
              </a:rPr>
              <a:t>納入可能になり納期が来ると仕入先から発注元に納品されます。</a:t>
            </a:r>
          </a:p>
          <a:p>
            <a:r>
              <a:rPr lang="ja-JP" altLang="en-US" sz="1200" dirty="0" smtClean="0">
                <a:latin typeface="Arial" pitchFamily="34" charset="0"/>
              </a:rPr>
              <a:t>発注元では、品目を受取</a:t>
            </a:r>
            <a:r>
              <a:rPr lang="en-US" altLang="ja-JP" sz="1200" dirty="0" smtClean="0">
                <a:latin typeface="Arial" pitchFamily="34" charset="0"/>
              </a:rPr>
              <a:t>(</a:t>
            </a:r>
            <a:r>
              <a:rPr lang="ja-JP" altLang="en-US" sz="1200" dirty="0" smtClean="0">
                <a:latin typeface="Arial" pitchFamily="34" charset="0"/>
              </a:rPr>
              <a:t>入荷</a:t>
            </a:r>
            <a:r>
              <a:rPr lang="en-US" altLang="ja-JP" sz="1200" dirty="0" smtClean="0">
                <a:latin typeface="Arial" pitchFamily="34" charset="0"/>
              </a:rPr>
              <a:t>)</a:t>
            </a:r>
            <a:r>
              <a:rPr lang="ja-JP" altLang="en-US" sz="1200" dirty="0" smtClean="0">
                <a:latin typeface="Arial" pitchFamily="34" charset="0"/>
              </a:rPr>
              <a:t>処理を行いますが</a:t>
            </a:r>
            <a:r>
              <a:rPr lang="en-US" altLang="ja-JP" sz="1200" dirty="0" smtClean="0">
                <a:latin typeface="Arial" pitchFamily="34" charset="0"/>
              </a:rPr>
              <a:t>､QAD Enterprise  Applications </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を使用してこの処理を行います</a:t>
            </a:r>
            <a:r>
              <a:rPr lang="ja-JP" altLang="en-US" dirty="0" smtClean="0">
                <a:latin typeface="Arial" pitchFamily="34" charset="0"/>
              </a:rPr>
              <a:t>。</a:t>
            </a:r>
            <a:endParaRPr lang="en-US" dirty="0">
              <a:latin typeface="Arial" pitchFamily="34" charset="0"/>
            </a:endParaRPr>
          </a:p>
        </p:txBody>
      </p:sp>
      <p:sp>
        <p:nvSpPr>
          <p:cNvPr id="2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5"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8" name="テキスト ボックス 7"/>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pic>
        <p:nvPicPr>
          <p:cNvPr id="7171" name="Picture 3"/>
          <p:cNvPicPr>
            <a:picLocks noChangeAspect="1" noChangeArrowheads="1"/>
          </p:cNvPicPr>
          <p:nvPr/>
        </p:nvPicPr>
        <p:blipFill>
          <a:blip r:embed="rId3"/>
          <a:srcRect/>
          <a:stretch>
            <a:fillRect/>
          </a:stretch>
        </p:blipFill>
        <p:spPr bwMode="auto">
          <a:xfrm>
            <a:off x="1917700" y="1190182"/>
            <a:ext cx="5486400" cy="3121468"/>
          </a:xfrm>
          <a:prstGeom prst="rect">
            <a:avLst/>
          </a:prstGeom>
          <a:noFill/>
          <a:ln w="9525">
            <a:solidFill>
              <a:schemeClr val="tx1"/>
            </a:solidFill>
            <a:miter lim="800000"/>
            <a:headEnd/>
            <a:tailEnd/>
          </a:ln>
          <a:effectLst/>
        </p:spPr>
      </p:pic>
      <p:sp>
        <p:nvSpPr>
          <p:cNvPr id="11" name="正方形/長方形 10"/>
          <p:cNvSpPr/>
          <p:nvPr/>
        </p:nvSpPr>
        <p:spPr>
          <a:xfrm>
            <a:off x="546100" y="4464050"/>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購買オーダの入荷</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処理では</a:t>
            </a:r>
            <a:r>
              <a:rPr lang="en-US" altLang="ja-JP" sz="1200" dirty="0" smtClean="0">
                <a:latin typeface="Arial" pitchFamily="34" charset="0"/>
              </a:rPr>
              <a:t>､</a:t>
            </a:r>
            <a:r>
              <a:rPr lang="ja-JP" altLang="en-US" sz="1200" dirty="0" smtClean="0">
                <a:latin typeface="Arial" pitchFamily="34" charset="0"/>
              </a:rPr>
              <a:t>ヘッダ</a:t>
            </a:r>
            <a:r>
              <a:rPr lang="en-US" altLang="ja-JP" sz="1200" dirty="0" smtClean="0">
                <a:latin typeface="Arial" pitchFamily="34" charset="0"/>
              </a:rPr>
              <a:t>､</a:t>
            </a:r>
            <a:r>
              <a:rPr lang="ja-JP" altLang="en-US" sz="1200" dirty="0" smtClean="0">
                <a:latin typeface="Arial" pitchFamily="34" charset="0"/>
              </a:rPr>
              <a:t>明細</a:t>
            </a:r>
            <a:r>
              <a:rPr lang="en-US" altLang="ja-JP" sz="1200" dirty="0" smtClean="0">
                <a:latin typeface="Arial" pitchFamily="34" charset="0"/>
              </a:rPr>
              <a:t>､</a:t>
            </a:r>
            <a:r>
              <a:rPr lang="ja-JP" altLang="en-US" sz="1200" dirty="0" smtClean="0">
                <a:latin typeface="Arial" pitchFamily="34" charset="0"/>
              </a:rPr>
              <a:t>トレイラ</a:t>
            </a:r>
            <a:r>
              <a:rPr lang="en-US" altLang="ja-JP" sz="1200" dirty="0" smtClean="0">
                <a:latin typeface="Arial" pitchFamily="34" charset="0"/>
              </a:rPr>
              <a:t>(</a:t>
            </a:r>
            <a:r>
              <a:rPr lang="ja-JP" altLang="en-US" sz="1200" dirty="0" smtClean="0">
                <a:latin typeface="Arial" pitchFamily="34" charset="0"/>
              </a:rPr>
              <a:t>表示のみ</a:t>
            </a:r>
            <a:r>
              <a:rPr lang="en-US" altLang="ja-JP" sz="1200" dirty="0" smtClean="0">
                <a:latin typeface="Arial" pitchFamily="34" charset="0"/>
              </a:rPr>
              <a:t>)</a:t>
            </a:r>
            <a:r>
              <a:rPr lang="ja-JP" altLang="en-US" sz="1200" dirty="0" smtClean="0">
                <a:latin typeface="Arial" pitchFamily="34" charset="0"/>
              </a:rPr>
              <a:t>画面で構成されています。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荷造伝票</a:t>
            </a:r>
          </a:p>
          <a:p>
            <a:r>
              <a:rPr lang="ja-JP" altLang="en-US" sz="1200" dirty="0" smtClean="0">
                <a:latin typeface="Arial" pitchFamily="34" charset="0"/>
              </a:rPr>
              <a:t>仕入先からの納品で</a:t>
            </a:r>
            <a:r>
              <a:rPr lang="en-US" altLang="ja-JP" sz="1200" dirty="0" smtClean="0">
                <a:latin typeface="Arial" pitchFamily="34" charset="0"/>
              </a:rPr>
              <a:t>､</a:t>
            </a:r>
            <a:r>
              <a:rPr lang="ja-JP" altLang="en-US" sz="1200" dirty="0" smtClean="0">
                <a:latin typeface="Arial" pitchFamily="34" charset="0"/>
              </a:rPr>
              <a:t>荷造伝票番号などが記載されている場合に入力します。</a:t>
            </a:r>
            <a:r>
              <a:rPr lang="en-US" altLang="ja-JP" sz="1200" dirty="0" smtClean="0">
                <a:latin typeface="Arial" pitchFamily="34" charset="0"/>
              </a:rPr>
              <a:t>(</a:t>
            </a:r>
            <a:r>
              <a:rPr lang="ja-JP" altLang="en-US" sz="1200" dirty="0" smtClean="0">
                <a:latin typeface="Arial" pitchFamily="34" charset="0"/>
              </a:rPr>
              <a:t>オプションです</a:t>
            </a:r>
            <a:r>
              <a:rPr lang="en-US" altLang="ja-JP" sz="1200" dirty="0" smtClean="0">
                <a:latin typeface="Arial" pitchFamily="34" charset="0"/>
              </a:rPr>
              <a:t>)</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検収書</a:t>
            </a:r>
            <a:endParaRPr lang="en-US" altLang="ja-JP" sz="1200" b="1" dirty="0" smtClean="0">
              <a:solidFill>
                <a:srgbClr val="0070C0"/>
              </a:solidFill>
              <a:latin typeface="Arial" pitchFamily="34" charset="0"/>
            </a:endParaRPr>
          </a:p>
          <a:p>
            <a:r>
              <a:rPr lang="ja-JP" altLang="en-US" sz="1200" dirty="0" smtClean="0">
                <a:latin typeface="Arial" pitchFamily="34" charset="0"/>
              </a:rPr>
              <a:t>検収書の番号を入力できますが、「次」</a:t>
            </a:r>
            <a:r>
              <a:rPr lang="en-US" altLang="ja-JP" sz="1200" dirty="0" smtClean="0">
                <a:latin typeface="Arial" pitchFamily="34" charset="0"/>
              </a:rPr>
              <a:t>/&lt;Enter&gt;</a:t>
            </a:r>
            <a:r>
              <a:rPr lang="ja-JP" altLang="en-US" sz="1200" dirty="0" smtClean="0">
                <a:latin typeface="Arial" pitchFamily="34" charset="0"/>
              </a:rPr>
              <a:t>キーを押せば</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検収書プレフィックス</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次の検収書</a:t>
            </a:r>
            <a:r>
              <a:rPr lang="en-US" altLang="ja-JP" sz="1200" dirty="0" smtClean="0">
                <a:latin typeface="Arial" pitchFamily="34" charset="0"/>
              </a:rPr>
              <a:t>]</a:t>
            </a:r>
            <a:r>
              <a:rPr lang="ja-JP" altLang="en-US" sz="1200" dirty="0" smtClean="0">
                <a:latin typeface="Arial" pitchFamily="34" charset="0"/>
              </a:rPr>
              <a:t>で作成され</a:t>
            </a:r>
            <a:endParaRPr lang="en-US" altLang="ja-JP" sz="1200" dirty="0" smtClean="0">
              <a:latin typeface="Arial" pitchFamily="34" charset="0"/>
            </a:endParaRPr>
          </a:p>
          <a:p>
            <a:r>
              <a:rPr lang="ja-JP" altLang="en-US" sz="1200" dirty="0" smtClean="0">
                <a:latin typeface="Arial" pitchFamily="34" charset="0"/>
              </a:rPr>
              <a:t>る番号が自動設定されます。</a:t>
            </a:r>
            <a:endParaRPr lang="en-US" altLang="ja-JP" sz="1200" dirty="0" smtClean="0">
              <a:latin typeface="Arial" pitchFamily="34" charset="0"/>
            </a:endParaRPr>
          </a:p>
          <a:p>
            <a:endParaRPr lang="en-US" altLang="ja-JP" sz="1200" dirty="0" smtClean="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p:cNvSpPr/>
          <p:nvPr/>
        </p:nvSpPr>
        <p:spPr>
          <a:xfrm>
            <a:off x="1385197" y="3049523"/>
            <a:ext cx="1658111" cy="152400"/>
          </a:xfrm>
          <a:custGeom>
            <a:avLst/>
            <a:gdLst>
              <a:gd name="connsiteX0" fmla="*/ 0 w 1658111"/>
              <a:gd name="connsiteY0" fmla="*/ 0 h 152400"/>
              <a:gd name="connsiteX1" fmla="*/ 0 w 1658111"/>
              <a:gd name="connsiteY1" fmla="*/ 152400 h 152400"/>
              <a:gd name="connsiteX2" fmla="*/ 1658112 w 1658111"/>
              <a:gd name="connsiteY2" fmla="*/ 152400 h 152400"/>
              <a:gd name="connsiteX3" fmla="*/ 1658112 w 1658111"/>
              <a:gd name="connsiteY3" fmla="*/ 0 h 152400"/>
              <a:gd name="connsiteX4" fmla="*/ 0 w 1658111"/>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58111" h="152400">
                <a:moveTo>
                  <a:pt x="0" y="0"/>
                </a:moveTo>
                <a:lnTo>
                  <a:pt x="0" y="152400"/>
                </a:lnTo>
                <a:lnTo>
                  <a:pt x="1658112" y="152400"/>
                </a:lnTo>
                <a:lnTo>
                  <a:pt x="1658112"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401446" y="1491996"/>
            <a:ext cx="6463284" cy="339852"/>
          </a:xfrm>
          <a:custGeom>
            <a:avLst/>
            <a:gdLst>
              <a:gd name="connsiteX0" fmla="*/ 0 w 6463284"/>
              <a:gd name="connsiteY0" fmla="*/ 0 h 339852"/>
              <a:gd name="connsiteX1" fmla="*/ 0 w 6463284"/>
              <a:gd name="connsiteY1" fmla="*/ 339852 h 339852"/>
              <a:gd name="connsiteX2" fmla="*/ 6463284 w 6463284"/>
              <a:gd name="connsiteY2" fmla="*/ 339852 h 339852"/>
              <a:gd name="connsiteX3" fmla="*/ 6463284 w 6463284"/>
              <a:gd name="connsiteY3" fmla="*/ 0 h 339852"/>
              <a:gd name="connsiteX4" fmla="*/ 0 w 6463284"/>
              <a:gd name="connsiteY4" fmla="*/ 0 h 3398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63284" h="339852">
                <a:moveTo>
                  <a:pt x="0" y="0"/>
                </a:moveTo>
                <a:lnTo>
                  <a:pt x="0" y="339852"/>
                </a:lnTo>
                <a:lnTo>
                  <a:pt x="6463284" y="339852"/>
                </a:lnTo>
                <a:lnTo>
                  <a:pt x="646328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164217" y="882396"/>
            <a:ext cx="3029712" cy="292608"/>
          </a:xfrm>
          <a:custGeom>
            <a:avLst/>
            <a:gdLst>
              <a:gd name="connsiteX0" fmla="*/ 0 w 3029712"/>
              <a:gd name="connsiteY0" fmla="*/ 0 h 292608"/>
              <a:gd name="connsiteX1" fmla="*/ 0 w 3029712"/>
              <a:gd name="connsiteY1" fmla="*/ 292607 h 292608"/>
              <a:gd name="connsiteX2" fmla="*/ 3029712 w 3029712"/>
              <a:gd name="connsiteY2" fmla="*/ 292607 h 292608"/>
              <a:gd name="connsiteX3" fmla="*/ 3029712 w 3029712"/>
              <a:gd name="connsiteY3" fmla="*/ 0 h 292608"/>
              <a:gd name="connsiteX4" fmla="*/ 0 w 3029712"/>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29712" h="292608">
                <a:moveTo>
                  <a:pt x="0" y="0"/>
                </a:moveTo>
                <a:lnTo>
                  <a:pt x="0" y="292607"/>
                </a:lnTo>
                <a:lnTo>
                  <a:pt x="3029712" y="292607"/>
                </a:lnTo>
                <a:lnTo>
                  <a:pt x="3029712"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テキスト ボックス 13"/>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t>用語の説明</a:t>
            </a:r>
            <a:endParaRPr lang="en-US" sz="2400" dirty="0"/>
          </a:p>
        </p:txBody>
      </p:sp>
      <p:pic>
        <p:nvPicPr>
          <p:cNvPr id="15"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6" name="正方形/長方形 15"/>
          <p:cNvSpPr/>
          <p:nvPr/>
        </p:nvSpPr>
        <p:spPr>
          <a:xfrm>
            <a:off x="546100" y="1123930"/>
            <a:ext cx="9601200" cy="3416320"/>
          </a:xfrm>
          <a:prstGeom prst="rect">
            <a:avLst/>
          </a:prstGeom>
        </p:spPr>
        <p:txBody>
          <a:bodyPr wrap="square">
            <a:spAutoFit/>
          </a:bodyPr>
          <a:lstStyle/>
          <a:p>
            <a:r>
              <a:rPr lang="ja-JP" altLang="en-US" sz="1200" b="1" dirty="0" smtClean="0">
                <a:solidFill>
                  <a:srgbClr val="0070C0"/>
                </a:solidFill>
                <a:latin typeface="Arial" pitchFamily="34" charset="0"/>
              </a:rPr>
              <a:t>購買要求</a:t>
            </a:r>
            <a:r>
              <a:rPr lang="en-US" altLang="ja-JP" sz="1200" b="1" dirty="0" smtClean="0">
                <a:solidFill>
                  <a:srgbClr val="0070C0"/>
                </a:solidFill>
                <a:latin typeface="Arial" pitchFamily="34" charset="0"/>
              </a:rPr>
              <a:t>	</a:t>
            </a:r>
            <a:r>
              <a:rPr lang="en-US" altLang="ja-JP" sz="1200" dirty="0" smtClean="0">
                <a:latin typeface="Arial" pitchFamily="34" charset="0"/>
              </a:rPr>
              <a:t>	</a:t>
            </a:r>
          </a:p>
          <a:p>
            <a:r>
              <a:rPr lang="ja-JP" altLang="en-US" sz="1200" dirty="0" smtClean="0">
                <a:latin typeface="Arial" pitchFamily="34" charset="0"/>
              </a:rPr>
              <a:t>企業で生産用資材や資産などを仕入れたい</a:t>
            </a:r>
            <a:r>
              <a:rPr lang="en-US" altLang="ja-JP" sz="1200" dirty="0" smtClean="0">
                <a:latin typeface="Arial" pitchFamily="34" charset="0"/>
              </a:rPr>
              <a:t>(</a:t>
            </a:r>
            <a:r>
              <a:rPr lang="ja-JP" altLang="en-US" sz="1200" dirty="0" smtClean="0">
                <a:latin typeface="Arial" pitchFamily="34" charset="0"/>
              </a:rPr>
              <a:t>購入したい</a:t>
            </a:r>
            <a:r>
              <a:rPr lang="en-US" altLang="ja-JP" sz="1200" dirty="0" smtClean="0">
                <a:latin typeface="Arial" pitchFamily="34" charset="0"/>
              </a:rPr>
              <a:t>)</a:t>
            </a:r>
            <a:r>
              <a:rPr lang="ja-JP" altLang="en-US" sz="1200" dirty="0" smtClean="0">
                <a:latin typeface="Arial" pitchFamily="34" charset="0"/>
              </a:rPr>
              <a:t>ときに、その企業の購買部門などに</a:t>
            </a:r>
            <a:r>
              <a:rPr lang="en-US" altLang="ja-JP" sz="1200" dirty="0" smtClean="0">
                <a:latin typeface="Arial" pitchFamily="34" charset="0"/>
              </a:rPr>
              <a:t>､</a:t>
            </a:r>
            <a:r>
              <a:rPr lang="ja-JP" altLang="en-US" sz="1200" dirty="0" smtClean="0">
                <a:latin typeface="Arial" pitchFamily="34" charset="0"/>
              </a:rPr>
              <a:t>品名、数量</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仕様などを定型あるいは不定</a:t>
            </a:r>
            <a:endParaRPr lang="en-US" altLang="ja-JP" sz="1200" dirty="0" smtClean="0">
              <a:latin typeface="Arial" pitchFamily="34" charset="0"/>
            </a:endParaRPr>
          </a:p>
          <a:p>
            <a:r>
              <a:rPr lang="ja-JP" altLang="en-US" sz="1200" dirty="0" smtClean="0">
                <a:latin typeface="Arial" pitchFamily="34" charset="0"/>
              </a:rPr>
              <a:t>形用紙</a:t>
            </a:r>
            <a:r>
              <a:rPr lang="en-US" altLang="ja-JP" sz="1200" dirty="0" smtClean="0">
                <a:latin typeface="Arial" pitchFamily="34" charset="0"/>
              </a:rPr>
              <a:t>､</a:t>
            </a:r>
            <a:r>
              <a:rPr lang="ja-JP" altLang="en-US" sz="1200" dirty="0" smtClean="0">
                <a:latin typeface="Arial" pitchFamily="34" charset="0"/>
              </a:rPr>
              <a:t>場合によっては口頭にて依頼することもあります。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購買オーダ</a:t>
            </a:r>
            <a:r>
              <a:rPr lang="en-US" altLang="ja-JP" sz="1200" b="1" dirty="0" smtClean="0">
                <a:solidFill>
                  <a:srgbClr val="0070C0"/>
                </a:solidFill>
                <a:latin typeface="Arial" pitchFamily="34" charset="0"/>
              </a:rPr>
              <a:t>(PO)</a:t>
            </a:r>
            <a:r>
              <a:rPr lang="en-US" altLang="ja-JP" sz="1200" dirty="0" smtClean="0">
                <a:solidFill>
                  <a:srgbClr val="0070C0"/>
                </a:solidFill>
                <a:latin typeface="Arial" pitchFamily="34" charset="0"/>
              </a:rPr>
              <a:t>	</a:t>
            </a:r>
            <a:r>
              <a:rPr lang="en-US" altLang="ja-JP" sz="1200" dirty="0" smtClean="0">
                <a:latin typeface="Arial" pitchFamily="34" charset="0"/>
              </a:rPr>
              <a:t>	</a:t>
            </a:r>
          </a:p>
          <a:p>
            <a:r>
              <a:rPr lang="ja-JP" altLang="en-US" sz="1200" dirty="0" smtClean="0">
                <a:latin typeface="Arial" pitchFamily="34" charset="0"/>
              </a:rPr>
              <a:t>合意した日付、価格で納入される品目を、指定数量購入する仕入先との契約を指します。必要に応じオーダ数量、品名、価格、割引、支払条件、輸</a:t>
            </a:r>
            <a:endParaRPr lang="en-US" altLang="ja-JP" sz="1200" dirty="0" smtClean="0">
              <a:latin typeface="Arial" pitchFamily="34" charset="0"/>
            </a:endParaRPr>
          </a:p>
          <a:p>
            <a:r>
              <a:rPr lang="ja-JP" altLang="en-US" sz="1200" dirty="0" smtClean="0">
                <a:latin typeface="Arial" pitchFamily="34" charset="0"/>
              </a:rPr>
              <a:t>送条件、そして購買およびその実行に関わる、その他すべての、条件などを含む必要があります。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ブランケット購買オーダ</a:t>
            </a:r>
            <a:r>
              <a:rPr lang="en-US" altLang="ja-JP" sz="1200" dirty="0" smtClean="0">
                <a:latin typeface="Arial" pitchFamily="34" charset="0"/>
              </a:rPr>
              <a:t>	</a:t>
            </a:r>
          </a:p>
          <a:p>
            <a:r>
              <a:rPr lang="ja-JP" altLang="en-US" sz="1200" dirty="0" smtClean="0">
                <a:latin typeface="Arial" pitchFamily="34" charset="0"/>
              </a:rPr>
              <a:t>仕入先に対し購入品目を長期間納入する確約を指します</a:t>
            </a:r>
            <a:r>
              <a:rPr lang="en-US" altLang="ja-JP" sz="1200" dirty="0" smtClean="0">
                <a:latin typeface="Arial" pitchFamily="34" charset="0"/>
              </a:rPr>
              <a:t>｡</a:t>
            </a:r>
            <a:r>
              <a:rPr lang="ja-JP" altLang="en-US" sz="1200" dirty="0" smtClean="0">
                <a:latin typeface="Arial" pitchFamily="34" charset="0"/>
              </a:rPr>
              <a:t>この確約に対して必要な都度あるいは定期的に購買オーダとして作成できます。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仕入先</a:t>
            </a:r>
            <a:endParaRPr lang="en-US" altLang="ja-JP" sz="1200" b="1" dirty="0" smtClean="0">
              <a:solidFill>
                <a:srgbClr val="0070C0"/>
              </a:solidFill>
              <a:latin typeface="Arial" pitchFamily="34" charset="0"/>
            </a:endParaRPr>
          </a:p>
          <a:p>
            <a:r>
              <a:rPr lang="ja-JP" altLang="en-US" sz="1200" dirty="0" smtClean="0">
                <a:latin typeface="Arial" pitchFamily="34" charset="0"/>
              </a:rPr>
              <a:t>商品またはサービスの提供者で</a:t>
            </a:r>
            <a:r>
              <a:rPr lang="en-US" altLang="ja-JP" sz="1200" dirty="0" smtClean="0">
                <a:latin typeface="Arial" pitchFamily="34" charset="0"/>
              </a:rPr>
              <a:t>､</a:t>
            </a:r>
            <a:r>
              <a:rPr lang="ja-JP" altLang="en-US" sz="1200" dirty="0" smtClean="0">
                <a:latin typeface="Arial" pitchFamily="34" charset="0"/>
              </a:rPr>
              <a:t>企業の購買担当者が扱う個別の販売業者を指します。</a:t>
            </a:r>
          </a:p>
          <a:p>
            <a:r>
              <a:rPr lang="ja-JP" altLang="en-US" sz="1200" dirty="0" smtClean="0">
                <a:latin typeface="Arial" pitchFamily="34" charset="0"/>
              </a:rPr>
              <a:t>注：「業者」とは、マーケットにおける全ての販売者を指す一般的な用語です。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仕入先品目</a:t>
            </a:r>
            <a:endParaRPr lang="en-US" altLang="ja-JP" sz="1200" b="1" dirty="0" smtClean="0">
              <a:solidFill>
                <a:srgbClr val="0070C0"/>
              </a:solidFill>
              <a:latin typeface="Arial" pitchFamily="34" charset="0"/>
            </a:endParaRPr>
          </a:p>
          <a:p>
            <a:r>
              <a:rPr lang="ja-JP" altLang="en-US" sz="1200" dirty="0" smtClean="0">
                <a:latin typeface="Arial" pitchFamily="34" charset="0"/>
              </a:rPr>
              <a:t>仕入先の使用している品目につけられているコードのことで、</a:t>
            </a:r>
            <a:r>
              <a:rPr lang="en-US" altLang="ja-JP" sz="1200" dirty="0" smtClean="0">
                <a:latin typeface="Arial" pitchFamily="34" charset="0"/>
              </a:rPr>
              <a:t>QAD Enterprise Applications</a:t>
            </a:r>
            <a:r>
              <a:rPr lang="ja-JP" altLang="en-US" sz="1200" dirty="0" smtClean="0">
                <a:latin typeface="Arial" pitchFamily="34" charset="0"/>
              </a:rPr>
              <a:t>では、自社の品目コードとクロスリファレンスを持たせる</a:t>
            </a:r>
            <a:endParaRPr lang="en-US" altLang="ja-JP" sz="1200" dirty="0" smtClean="0">
              <a:latin typeface="Arial" pitchFamily="34" charset="0"/>
            </a:endParaRPr>
          </a:p>
          <a:p>
            <a:r>
              <a:rPr lang="ja-JP" altLang="en-US" sz="1200" dirty="0" smtClean="0">
                <a:latin typeface="Arial" pitchFamily="34" charset="0"/>
              </a:rPr>
              <a:t>ことができます。</a:t>
            </a:r>
            <a:endParaRPr lang="en-US" sz="1200" dirty="0">
              <a:latin typeface="Arial" pitchFamily="34" charset="0"/>
            </a:endParaRPr>
          </a:p>
        </p:txBody>
      </p:sp>
      <p:sp>
        <p:nvSpPr>
          <p:cNvPr id="1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8" name="テキスト ボックス 7"/>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sp>
        <p:nvSpPr>
          <p:cNvPr id="5" name="正方形/長方形 4"/>
          <p:cNvSpPr/>
          <p:nvPr/>
        </p:nvSpPr>
        <p:spPr>
          <a:xfrm>
            <a:off x="546100" y="1111250"/>
            <a:ext cx="9601200" cy="4708981"/>
          </a:xfrm>
          <a:prstGeom prst="rect">
            <a:avLst/>
          </a:prstGeom>
        </p:spPr>
        <p:txBody>
          <a:bodyPr wrap="square">
            <a:spAutoFit/>
          </a:bodyPr>
          <a:lstStyle/>
          <a:p>
            <a:r>
              <a:rPr lang="ja-JP" altLang="en-US" sz="1200" b="1" dirty="0" smtClean="0">
                <a:solidFill>
                  <a:srgbClr val="0070C0"/>
                </a:solidFill>
                <a:latin typeface="Arial" pitchFamily="34" charset="0"/>
              </a:rPr>
              <a:t>ステータス</a:t>
            </a:r>
          </a:p>
          <a:p>
            <a:r>
              <a:rPr lang="ja-JP" altLang="en-US" sz="1200" dirty="0" smtClean="0">
                <a:latin typeface="Arial" pitchFamily="34" charset="0"/>
              </a:rPr>
              <a:t>当購買オーダのステータスを識別するコードです。</a:t>
            </a:r>
          </a:p>
          <a:p>
            <a:pPr lvl="1"/>
            <a:r>
              <a:rPr lang="en-US" altLang="ja-JP" sz="1200" dirty="0" smtClean="0">
                <a:latin typeface="Arial" pitchFamily="34" charset="0"/>
              </a:rPr>
              <a:t>〔</a:t>
            </a:r>
            <a:r>
              <a:rPr lang="ja-JP" altLang="en-US" sz="1200" dirty="0" smtClean="0">
                <a:latin typeface="Arial" pitchFamily="34" charset="0"/>
              </a:rPr>
              <a:t>　</a:t>
            </a:r>
            <a:r>
              <a:rPr lang="en-US" altLang="ja-JP" sz="1200" dirty="0" smtClean="0">
                <a:latin typeface="Arial" pitchFamily="34" charset="0"/>
              </a:rPr>
              <a:t>〕</a:t>
            </a:r>
            <a:r>
              <a:rPr lang="ja-JP" altLang="en-US" sz="1200" dirty="0" smtClean="0">
                <a:latin typeface="Arial" pitchFamily="34" charset="0"/>
              </a:rPr>
              <a:t>： </a:t>
            </a:r>
            <a:r>
              <a:rPr lang="en-US" altLang="ja-JP" sz="1200" dirty="0" smtClean="0">
                <a:latin typeface="Arial" pitchFamily="34" charset="0"/>
              </a:rPr>
              <a:t>(</a:t>
            </a:r>
            <a:r>
              <a:rPr lang="ja-JP" altLang="en-US" sz="1200" dirty="0" smtClean="0">
                <a:latin typeface="Arial" pitchFamily="34" charset="0"/>
              </a:rPr>
              <a:t>ブランク</a:t>
            </a:r>
            <a:r>
              <a:rPr lang="en-US" altLang="ja-JP" sz="1200" dirty="0" smtClean="0">
                <a:latin typeface="Arial" pitchFamily="34" charset="0"/>
              </a:rPr>
              <a:t>)</a:t>
            </a:r>
            <a:r>
              <a:rPr lang="ja-JP" altLang="en-US" sz="1200" dirty="0" smtClean="0">
                <a:latin typeface="Arial" pitchFamily="34" charset="0"/>
              </a:rPr>
              <a:t>オープン</a:t>
            </a:r>
          </a:p>
          <a:p>
            <a:pPr lvl="1"/>
            <a:r>
              <a:rPr lang="en-US" altLang="ja-JP" sz="1200" dirty="0" smtClean="0">
                <a:latin typeface="Arial" pitchFamily="34" charset="0"/>
              </a:rPr>
              <a:t>X</a:t>
            </a:r>
            <a:r>
              <a:rPr lang="ja-JP" altLang="en-US" sz="1200" dirty="0" smtClean="0">
                <a:latin typeface="Arial" pitchFamily="34" charset="0"/>
              </a:rPr>
              <a:t> ： キャンセル</a:t>
            </a:r>
            <a:r>
              <a:rPr lang="en-US" altLang="ja-JP" sz="1200" dirty="0" smtClean="0">
                <a:latin typeface="Arial" pitchFamily="34" charset="0"/>
              </a:rPr>
              <a:t>(</a:t>
            </a:r>
            <a:r>
              <a:rPr lang="ja-JP" altLang="en-US" sz="1200" dirty="0" smtClean="0">
                <a:latin typeface="Arial" pitchFamily="34" charset="0"/>
              </a:rPr>
              <a:t>取消</a:t>
            </a:r>
            <a:r>
              <a:rPr lang="en-US" altLang="ja-JP" sz="1200" dirty="0" smtClean="0">
                <a:latin typeface="Arial" pitchFamily="34" charset="0"/>
              </a:rPr>
              <a:t>)</a:t>
            </a:r>
          </a:p>
          <a:p>
            <a:pPr lvl="1"/>
            <a:r>
              <a:rPr lang="en-US" altLang="ja-JP" sz="1200" dirty="0" smtClean="0">
                <a:latin typeface="Arial" pitchFamily="34" charset="0"/>
              </a:rPr>
              <a:t>C</a:t>
            </a:r>
            <a:r>
              <a:rPr lang="ja-JP" altLang="en-US" sz="1200" dirty="0" smtClean="0">
                <a:latin typeface="Arial" pitchFamily="34" charset="0"/>
              </a:rPr>
              <a:t> ： クローズ</a:t>
            </a:r>
            <a:r>
              <a:rPr lang="en-US" altLang="ja-JP" sz="1200" dirty="0" smtClean="0">
                <a:latin typeface="Arial" pitchFamily="34" charset="0"/>
              </a:rPr>
              <a:t>(</a:t>
            </a:r>
            <a:r>
              <a:rPr lang="ja-JP" altLang="en-US" sz="1200" dirty="0" smtClean="0">
                <a:latin typeface="Arial" pitchFamily="34" charset="0"/>
              </a:rPr>
              <a:t>完了</a:t>
            </a:r>
            <a:r>
              <a:rPr lang="en-US" altLang="ja-JP" sz="1200" dirty="0" smtClean="0">
                <a:latin typeface="Arial" pitchFamily="34" charset="0"/>
              </a:rPr>
              <a:t>)</a:t>
            </a:r>
            <a:endParaRPr lang="en-US"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有効日</a:t>
            </a:r>
            <a:endParaRPr lang="en-US" altLang="ja-JP" sz="1200" b="1" dirty="0" smtClean="0">
              <a:solidFill>
                <a:srgbClr val="0070C0"/>
              </a:solidFill>
              <a:latin typeface="Arial" pitchFamily="34" charset="0"/>
            </a:endParaRPr>
          </a:p>
          <a:p>
            <a:r>
              <a:rPr lang="ja-JP" altLang="en-US" sz="1200" dirty="0" smtClean="0">
                <a:latin typeface="Arial" pitchFamily="34" charset="0"/>
              </a:rPr>
              <a:t>入荷の有効目で</a:t>
            </a:r>
            <a:r>
              <a:rPr lang="en-US" altLang="ja-JP" sz="1200" dirty="0" smtClean="0">
                <a:latin typeface="Arial" pitchFamily="34" charset="0"/>
              </a:rPr>
              <a:t>､</a:t>
            </a:r>
            <a:r>
              <a:rPr lang="ja-JP" altLang="en-US" sz="1200" dirty="0" smtClean="0">
                <a:latin typeface="Arial" pitchFamily="34" charset="0"/>
              </a:rPr>
              <a:t>ディフォルトはシステム日付が表示されます</a:t>
            </a:r>
            <a:r>
              <a:rPr lang="en-US" altLang="ja-JP" sz="1200" dirty="0" smtClean="0">
                <a:latin typeface="Arial" pitchFamily="34" charset="0"/>
              </a:rPr>
              <a:t>｡</a:t>
            </a:r>
            <a:r>
              <a:rPr lang="ja-JP" altLang="en-US" sz="1200" dirty="0" smtClean="0">
                <a:latin typeface="Arial" pitchFamily="34" charset="0"/>
              </a:rPr>
              <a:t>在庫数量には反映されません</a:t>
            </a:r>
            <a:r>
              <a:rPr lang="en-US" altLang="ja-JP" sz="1200" dirty="0" smtClean="0">
                <a:latin typeface="Arial" pitchFamily="34" charset="0"/>
              </a:rPr>
              <a:t>(</a:t>
            </a:r>
            <a:r>
              <a:rPr lang="ja-JP" altLang="en-US" sz="1200" dirty="0" smtClean="0">
                <a:latin typeface="Arial" pitchFamily="34" charset="0"/>
              </a:rPr>
              <a:t>日付に関係なく入力で在庫更新が行われる</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､GL</a:t>
            </a:r>
            <a:r>
              <a:rPr lang="ja-JP" altLang="en-US" sz="1200" dirty="0" smtClean="0">
                <a:latin typeface="Arial" pitchFamily="34" charset="0"/>
              </a:rPr>
              <a:t>トラ</a:t>
            </a:r>
            <a:endParaRPr lang="en-US" altLang="ja-JP" sz="1200" dirty="0" smtClean="0">
              <a:latin typeface="Arial" pitchFamily="34" charset="0"/>
            </a:endParaRPr>
          </a:p>
          <a:p>
            <a:r>
              <a:rPr lang="ja-JP" altLang="en-US" sz="1200" dirty="0" smtClean="0">
                <a:latin typeface="Arial" pitchFamily="34" charset="0"/>
              </a:rPr>
              <a:t>ンザクションヘの反映に影響します。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次の作業に移動</a:t>
            </a:r>
          </a:p>
          <a:p>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協力工場</a:t>
            </a:r>
            <a:r>
              <a:rPr lang="en-US" altLang="ja-JP" sz="1200" dirty="0" smtClean="0">
                <a:latin typeface="Arial" pitchFamily="34" charset="0"/>
              </a:rPr>
              <a:t>)</a:t>
            </a:r>
            <a:r>
              <a:rPr lang="ja-JP" altLang="en-US" sz="1200" dirty="0" smtClean="0">
                <a:latin typeface="Arial" pitchFamily="34" charset="0"/>
              </a:rPr>
              <a:t>に作業依頼</a:t>
            </a:r>
            <a:r>
              <a:rPr lang="en-US" altLang="ja-JP" sz="1200" dirty="0" smtClean="0">
                <a:latin typeface="Arial" pitchFamily="34" charset="0"/>
              </a:rPr>
              <a:t>(</a:t>
            </a:r>
            <a:r>
              <a:rPr lang="ja-JP" altLang="en-US" sz="1200" dirty="0" smtClean="0">
                <a:latin typeface="Arial" pitchFamily="34" charset="0"/>
              </a:rPr>
              <a:t>購買オーダのタイプ</a:t>
            </a:r>
            <a:r>
              <a:rPr lang="en-US" altLang="ja-JP" sz="1200" dirty="0" smtClean="0">
                <a:latin typeface="Arial" pitchFamily="34" charset="0"/>
              </a:rPr>
              <a:t>､〔S〕</a:t>
            </a:r>
            <a:r>
              <a:rPr lang="ja-JP" altLang="en-US" sz="1200" dirty="0" smtClean="0">
                <a:latin typeface="Arial" pitchFamily="34" charset="0"/>
              </a:rPr>
              <a:t>をした品目の入荷で、自動的に次の製造オーダ作業の待ちに移動するかどうかを設定します。</a:t>
            </a:r>
          </a:p>
          <a:p>
            <a:pPr lvl="1"/>
            <a:r>
              <a:rPr lang="en-US" altLang="ja-JP" sz="1200" dirty="0" smtClean="0">
                <a:latin typeface="Arial" pitchFamily="34" charset="0"/>
              </a:rPr>
              <a:t>Y</a:t>
            </a:r>
            <a:r>
              <a:rPr lang="ja-JP" altLang="en-US" sz="1200" dirty="0" smtClean="0">
                <a:latin typeface="Arial" pitchFamily="34" charset="0"/>
              </a:rPr>
              <a:t>：次の作業に移動され</a:t>
            </a:r>
            <a:r>
              <a:rPr lang="en-US" altLang="ja-JP" sz="1200" dirty="0" smtClean="0">
                <a:latin typeface="Arial" pitchFamily="34" charset="0"/>
              </a:rPr>
              <a:t>､</a:t>
            </a:r>
            <a:r>
              <a:rPr lang="ja-JP" altLang="en-US" sz="1200" dirty="0" smtClean="0">
                <a:latin typeface="Arial" pitchFamily="34" charset="0"/>
              </a:rPr>
              <a:t>次の作業のステータスは</a:t>
            </a:r>
            <a:r>
              <a:rPr lang="en-US" altLang="ja-JP" sz="1200" dirty="0" smtClean="0">
                <a:latin typeface="Arial" pitchFamily="34" charset="0"/>
              </a:rPr>
              <a:t>｢</a:t>
            </a:r>
            <a:r>
              <a:rPr lang="ja-JP" altLang="en-US" sz="1200" dirty="0" smtClean="0">
                <a:latin typeface="Arial" pitchFamily="34" charset="0"/>
              </a:rPr>
              <a:t>待ち</a:t>
            </a:r>
            <a:r>
              <a:rPr lang="en-US" altLang="ja-JP" sz="1200" dirty="0" smtClean="0">
                <a:latin typeface="Arial" pitchFamily="34" charset="0"/>
              </a:rPr>
              <a:t>｣</a:t>
            </a:r>
            <a:r>
              <a:rPr lang="ja-JP" altLang="en-US" sz="1200" dirty="0" smtClean="0">
                <a:latin typeface="Arial" pitchFamily="34" charset="0"/>
              </a:rPr>
              <a:t>に変更されます。</a:t>
            </a:r>
          </a:p>
          <a:p>
            <a:pPr lvl="1"/>
            <a:r>
              <a:rPr lang="ja-JP" altLang="en-US" sz="1200" dirty="0" smtClean="0">
                <a:latin typeface="Arial" pitchFamily="34" charset="0"/>
              </a:rPr>
              <a:t>     入荷数量は現在の作業の完了数量を更新します。</a:t>
            </a:r>
          </a:p>
          <a:p>
            <a:r>
              <a:rPr lang="ja-JP" altLang="en-US" sz="1200" dirty="0" smtClean="0">
                <a:latin typeface="Arial" pitchFamily="34" charset="0"/>
              </a:rPr>
              <a:t>                  作業待ち内の品目のすべてが完了すると</a:t>
            </a:r>
            <a:r>
              <a:rPr lang="en-US" altLang="ja-JP" sz="1200" dirty="0" smtClean="0">
                <a:latin typeface="Arial" pitchFamily="34" charset="0"/>
              </a:rPr>
              <a:t>､</a:t>
            </a:r>
            <a:r>
              <a:rPr lang="ja-JP" altLang="en-US" sz="1200" dirty="0" smtClean="0">
                <a:latin typeface="Arial" pitchFamily="34" charset="0"/>
              </a:rPr>
              <a:t>作業ステータスも</a:t>
            </a:r>
            <a:r>
              <a:rPr lang="en-US" altLang="ja-JP" sz="1200" dirty="0" smtClean="0">
                <a:latin typeface="Arial" pitchFamily="34" charset="0"/>
              </a:rPr>
              <a:t>｢</a:t>
            </a:r>
            <a:r>
              <a:rPr lang="ja-JP" altLang="en-US" sz="1200" dirty="0" smtClean="0">
                <a:latin typeface="Arial" pitchFamily="34" charset="0"/>
              </a:rPr>
              <a:t>完了</a:t>
            </a:r>
            <a:r>
              <a:rPr lang="en-US" altLang="ja-JP" sz="1200" dirty="0" smtClean="0">
                <a:latin typeface="Arial" pitchFamily="34" charset="0"/>
              </a:rPr>
              <a:t>｣</a:t>
            </a:r>
            <a:r>
              <a:rPr lang="ja-JP" altLang="en-US" sz="1200" dirty="0" smtClean="0">
                <a:latin typeface="Arial" pitchFamily="34" charset="0"/>
              </a:rPr>
              <a:t>に設定されます</a:t>
            </a:r>
          </a:p>
          <a:p>
            <a:pPr lvl="1"/>
            <a:r>
              <a:rPr lang="en-US" altLang="ja-JP" sz="1200" dirty="0" smtClean="0">
                <a:latin typeface="Arial" pitchFamily="34" charset="0"/>
              </a:rPr>
              <a:t>N</a:t>
            </a:r>
            <a:r>
              <a:rPr lang="ja-JP" altLang="en-US" sz="1200" dirty="0" smtClean="0">
                <a:latin typeface="Arial" pitchFamily="34" charset="0"/>
              </a:rPr>
              <a:t>：現在の作業に残るため、</a:t>
            </a:r>
            <a:r>
              <a:rPr lang="en-US" altLang="ja-JP" sz="1200" dirty="0" smtClean="0">
                <a:latin typeface="Arial" pitchFamily="34" charset="0"/>
              </a:rPr>
              <a:t>[</a:t>
            </a:r>
            <a:r>
              <a:rPr lang="ja-JP" altLang="en-US" sz="1200" dirty="0" smtClean="0">
                <a:latin typeface="Arial" pitchFamily="34" charset="0"/>
              </a:rPr>
              <a:t>作業移動トランザクション</a:t>
            </a:r>
            <a:r>
              <a:rPr lang="en-US" altLang="ja-JP" sz="1200" dirty="0" smtClean="0">
                <a:latin typeface="Arial" pitchFamily="34" charset="0"/>
              </a:rPr>
              <a:t>]</a:t>
            </a:r>
            <a:r>
              <a:rPr lang="ja-JP" altLang="en-US" sz="1200" dirty="0" smtClean="0">
                <a:latin typeface="Arial" pitchFamily="34" charset="0"/>
              </a:rPr>
              <a:t>を使用し</a:t>
            </a:r>
            <a:r>
              <a:rPr lang="en-US" altLang="ja-JP" sz="1200" dirty="0" smtClean="0">
                <a:latin typeface="Arial" pitchFamily="34" charset="0"/>
              </a:rPr>
              <a:t>､</a:t>
            </a:r>
            <a:r>
              <a:rPr lang="ja-JP" altLang="en-US" sz="1200" dirty="0" smtClean="0">
                <a:latin typeface="Arial" pitchFamily="34" charset="0"/>
              </a:rPr>
              <a:t>それを次の作業に手動で移動する必要があります。</a:t>
            </a:r>
            <a:endParaRPr lang="en-US" altLang="ja-JP" sz="1200" dirty="0" smtClean="0">
              <a:latin typeface="Arial" pitchFamily="34" charset="0"/>
            </a:endParaRPr>
          </a:p>
          <a:p>
            <a:pPr lvl="1"/>
            <a:endParaRPr lang="en-US" altLang="ja-JP" sz="1200" dirty="0" smtClean="0">
              <a:latin typeface="Arial" pitchFamily="34" charset="0"/>
            </a:endParaRPr>
          </a:p>
          <a:p>
            <a:r>
              <a:rPr lang="ja-JP" altLang="en-US" sz="1200" b="1" dirty="0" smtClean="0">
                <a:solidFill>
                  <a:srgbClr val="0070C0"/>
                </a:solidFill>
                <a:latin typeface="Arial" pitchFamily="34" charset="0"/>
              </a:rPr>
              <a:t>全品入荷</a:t>
            </a:r>
          </a:p>
          <a:p>
            <a:r>
              <a:rPr lang="ja-JP" altLang="en-US" sz="1200" dirty="0" smtClean="0">
                <a:latin typeface="Arial" pitchFamily="34" charset="0"/>
              </a:rPr>
              <a:t>当購買オーダの明細行で、</a:t>
            </a:r>
            <a:r>
              <a:rPr lang="en-US" altLang="ja-JP" sz="1200" dirty="0" smtClean="0">
                <a:latin typeface="Arial" pitchFamily="34" charset="0"/>
              </a:rPr>
              <a:t>[</a:t>
            </a:r>
            <a:r>
              <a:rPr lang="ja-JP" altLang="en-US" sz="1200" dirty="0" smtClean="0">
                <a:latin typeface="Arial" pitchFamily="34" charset="0"/>
              </a:rPr>
              <a:t>入荷数量</a:t>
            </a:r>
            <a:r>
              <a:rPr lang="en-US" altLang="ja-JP" sz="1200" dirty="0" smtClean="0">
                <a:latin typeface="Arial" pitchFamily="34" charset="0"/>
              </a:rPr>
              <a:t>]</a:t>
            </a:r>
            <a:r>
              <a:rPr lang="ja-JP" altLang="en-US" sz="1200" dirty="0" smtClean="0">
                <a:latin typeface="Arial" pitchFamily="34" charset="0"/>
              </a:rPr>
              <a:t>欄に発注数を自動で設定</a:t>
            </a:r>
            <a:r>
              <a:rPr lang="en-US" altLang="ja-JP" sz="1200" dirty="0" smtClean="0">
                <a:latin typeface="Arial" pitchFamily="34" charset="0"/>
              </a:rPr>
              <a:t>(</a:t>
            </a:r>
            <a:r>
              <a:rPr lang="ja-JP" altLang="en-US" sz="1200" dirty="0" smtClean="0">
                <a:latin typeface="Arial" pitchFamily="34" charset="0"/>
              </a:rPr>
              <a:t>完納</a:t>
            </a:r>
            <a:r>
              <a:rPr lang="en-US" altLang="ja-JP" sz="1200" dirty="0" smtClean="0">
                <a:latin typeface="Arial" pitchFamily="34" charset="0"/>
              </a:rPr>
              <a:t>)</a:t>
            </a:r>
            <a:r>
              <a:rPr lang="ja-JP" altLang="en-US" sz="1200" dirty="0" smtClean="0">
                <a:latin typeface="Arial" pitchFamily="34" charset="0"/>
              </a:rPr>
              <a:t>するかどうかを設定します。</a:t>
            </a:r>
          </a:p>
          <a:p>
            <a:pPr lvl="1"/>
            <a:r>
              <a:rPr lang="en-US" altLang="ja-JP" sz="1200" dirty="0" smtClean="0">
                <a:latin typeface="Arial" pitchFamily="34" charset="0"/>
              </a:rPr>
              <a:t>Y</a:t>
            </a:r>
            <a:r>
              <a:rPr lang="ja-JP" altLang="en-US" sz="1200" dirty="0" smtClean="0">
                <a:latin typeface="Arial" pitchFamily="34" charset="0"/>
              </a:rPr>
              <a:t>：発注数と同じ数量が設定されます</a:t>
            </a:r>
          </a:p>
          <a:p>
            <a:pPr lvl="1"/>
            <a:r>
              <a:rPr lang="en-US" altLang="ja-JP" sz="1200" dirty="0" smtClean="0">
                <a:latin typeface="Arial" pitchFamily="34" charset="0"/>
              </a:rPr>
              <a:t>N</a:t>
            </a:r>
            <a:r>
              <a:rPr lang="ja-JP" altLang="en-US" sz="1200" dirty="0"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入荷数量</a:t>
            </a:r>
            <a:r>
              <a:rPr lang="en-US" altLang="ja-JP" sz="1200" dirty="0" smtClean="0">
                <a:latin typeface="Arial" pitchFamily="34" charset="0"/>
              </a:rPr>
              <a:t>]</a:t>
            </a:r>
            <a:r>
              <a:rPr lang="ja-JP" altLang="en-US" sz="1200" dirty="0" smtClean="0">
                <a:latin typeface="Arial" pitchFamily="34" charset="0"/>
              </a:rPr>
              <a:t>欄に</a:t>
            </a:r>
            <a:r>
              <a:rPr lang="en-US" altLang="ja-JP" sz="1200" dirty="0" smtClean="0">
                <a:latin typeface="Arial" pitchFamily="34" charset="0"/>
              </a:rPr>
              <a:t>､</a:t>
            </a:r>
            <a:r>
              <a:rPr lang="ja-JP" altLang="en-US" sz="1200" dirty="0" smtClean="0">
                <a:latin typeface="Arial" pitchFamily="34" charset="0"/>
              </a:rPr>
              <a:t>ゼロが設定されます</a:t>
            </a:r>
          </a:p>
          <a:p>
            <a:r>
              <a:rPr lang="ja-JP" altLang="en-US" sz="1200" dirty="0" smtClean="0">
                <a:latin typeface="Arial" pitchFamily="34" charset="0"/>
              </a:rPr>
              <a:t>当購買オーダにコメントを入力するかどうかを設定します。</a:t>
            </a:r>
          </a:p>
          <a:p>
            <a:pPr lvl="1"/>
            <a:r>
              <a:rPr lang="en-US" altLang="ja-JP" sz="1200" dirty="0" smtClean="0">
                <a:latin typeface="Arial" pitchFamily="34" charset="0"/>
              </a:rPr>
              <a:t>Y</a:t>
            </a:r>
            <a:r>
              <a:rPr lang="ja-JP" altLang="en-US" sz="1200" dirty="0" smtClean="0">
                <a:latin typeface="Arial" pitchFamily="34" charset="0"/>
              </a:rPr>
              <a:t>：コメント入力のウインドウが表示されます</a:t>
            </a:r>
          </a:p>
          <a:p>
            <a:pPr lvl="1"/>
            <a:r>
              <a:rPr lang="en-US" altLang="ja-JP" sz="1200" dirty="0" smtClean="0">
                <a:latin typeface="Arial" pitchFamily="34" charset="0"/>
              </a:rPr>
              <a:t>N</a:t>
            </a:r>
            <a:r>
              <a:rPr lang="ja-JP" altLang="en-US" sz="1200" dirty="0" smtClean="0">
                <a:latin typeface="Arial" pitchFamily="34" charset="0"/>
              </a:rPr>
              <a:t>：コメント入力のウインドウは表示されません</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8" name="テキスト ボックス 7"/>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pic>
        <p:nvPicPr>
          <p:cNvPr id="8194" name="Picture 2"/>
          <p:cNvPicPr>
            <a:picLocks noChangeAspect="1" noChangeArrowheads="1"/>
          </p:cNvPicPr>
          <p:nvPr/>
        </p:nvPicPr>
        <p:blipFill>
          <a:blip r:embed="rId3"/>
          <a:srcRect/>
          <a:stretch>
            <a:fillRect/>
          </a:stretch>
        </p:blipFill>
        <p:spPr bwMode="auto">
          <a:xfrm>
            <a:off x="1917701" y="1187451"/>
            <a:ext cx="5486399" cy="3124199"/>
          </a:xfrm>
          <a:prstGeom prst="rect">
            <a:avLst/>
          </a:prstGeom>
          <a:noFill/>
          <a:ln w="9525">
            <a:solidFill>
              <a:schemeClr val="tx1"/>
            </a:solidFill>
            <a:miter lim="800000"/>
            <a:headEnd/>
            <a:tailEnd/>
          </a:ln>
          <a:effectLst/>
        </p:spPr>
      </p:pic>
      <p:sp>
        <p:nvSpPr>
          <p:cNvPr id="10" name="正方形/長方形 9"/>
          <p:cNvSpPr/>
          <p:nvPr/>
        </p:nvSpPr>
        <p:spPr>
          <a:xfrm>
            <a:off x="546100" y="4464050"/>
            <a:ext cx="9525000" cy="2123658"/>
          </a:xfrm>
          <a:prstGeom prst="rect">
            <a:avLst/>
          </a:prstGeom>
        </p:spPr>
        <p:txBody>
          <a:bodyPr wrap="square">
            <a:spAutoFit/>
          </a:bodyPr>
          <a:lstStyle/>
          <a:p>
            <a:r>
              <a:rPr lang="ja-JP" altLang="en-US" sz="1200" b="1" dirty="0" smtClean="0">
                <a:solidFill>
                  <a:srgbClr val="0070C0"/>
                </a:solidFill>
                <a:latin typeface="Arial" pitchFamily="34" charset="0"/>
              </a:rPr>
              <a:t>購買オーダの入荷</a:t>
            </a:r>
            <a:endParaRPr lang="en-US" altLang="ja-JP" sz="1200" b="1" dirty="0" smtClean="0">
              <a:solidFill>
                <a:srgbClr val="0070C0"/>
              </a:solidFill>
              <a:latin typeface="Arial" pitchFamily="34" charset="0"/>
            </a:endParaRPr>
          </a:p>
          <a:p>
            <a:r>
              <a:rPr lang="ja-JP" altLang="en-US" sz="1200" dirty="0" smtClean="0">
                <a:latin typeface="Arial" pitchFamily="34" charset="0"/>
              </a:rPr>
              <a:t>明細行では</a:t>
            </a:r>
            <a:r>
              <a:rPr lang="en-US" altLang="ja-JP" sz="1200" dirty="0" smtClean="0">
                <a:latin typeface="Arial" pitchFamily="34" charset="0"/>
              </a:rPr>
              <a:t>､</a:t>
            </a:r>
            <a:r>
              <a:rPr lang="ja-JP" altLang="en-US" sz="1200" dirty="0" smtClean="0">
                <a:latin typeface="Arial" pitchFamily="34" charset="0"/>
              </a:rPr>
              <a:t>受入数量</a:t>
            </a:r>
            <a:r>
              <a:rPr lang="en-US" altLang="ja-JP" sz="1200" dirty="0" smtClean="0">
                <a:latin typeface="Arial" pitchFamily="34" charset="0"/>
              </a:rPr>
              <a:t>､</a:t>
            </a:r>
            <a:r>
              <a:rPr lang="ja-JP" altLang="en-US" sz="1200" dirty="0" smtClean="0">
                <a:latin typeface="Arial" pitchFamily="34" charset="0"/>
              </a:rPr>
              <a:t>発注残の扱い</a:t>
            </a:r>
            <a:r>
              <a:rPr lang="en-US" altLang="ja-JP" sz="1200" dirty="0" smtClean="0">
                <a:latin typeface="Arial" pitchFamily="34" charset="0"/>
              </a:rPr>
              <a:t>､</a:t>
            </a:r>
            <a:r>
              <a:rPr lang="ja-JP" altLang="en-US" sz="1200" dirty="0" smtClean="0">
                <a:latin typeface="Arial" pitchFamily="34" charset="0"/>
              </a:rPr>
              <a:t>保管場所</a:t>
            </a:r>
            <a:r>
              <a:rPr lang="en-US" altLang="ja-JP" sz="1200" dirty="0" smtClean="0">
                <a:latin typeface="Arial" pitchFamily="34" charset="0"/>
              </a:rPr>
              <a:t>､</a:t>
            </a:r>
            <a:r>
              <a:rPr lang="ja-JP" altLang="en-US" sz="1200" dirty="0" smtClean="0">
                <a:latin typeface="Arial" pitchFamily="34" charset="0"/>
              </a:rPr>
              <a:t>ロットや属性などが入力できます。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数量</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発注残取消</a:t>
            </a:r>
            <a:endParaRPr lang="en-US" altLang="ja-JP" sz="1200" b="1" dirty="0" smtClean="0">
              <a:solidFill>
                <a:srgbClr val="0070C0"/>
              </a:solidFill>
              <a:latin typeface="Arial" pitchFamily="34" charset="0"/>
            </a:endParaRPr>
          </a:p>
          <a:p>
            <a:r>
              <a:rPr lang="ja-JP" altLang="en-US" sz="1200" dirty="0" smtClean="0">
                <a:latin typeface="Arial" pitchFamily="34" charset="0"/>
              </a:rPr>
              <a:t>受入数量を入力します</a:t>
            </a:r>
            <a:r>
              <a:rPr lang="en-US" altLang="ja-JP" sz="1200" dirty="0" smtClean="0">
                <a:latin typeface="Arial" pitchFamily="34" charset="0"/>
              </a:rPr>
              <a:t>｡</a:t>
            </a:r>
            <a:r>
              <a:rPr lang="ja-JP" altLang="en-US" sz="1200" dirty="0" smtClean="0">
                <a:latin typeface="Arial" pitchFamily="34" charset="0"/>
              </a:rPr>
              <a:t>オープン数量に対し、</a:t>
            </a:r>
          </a:p>
          <a:p>
            <a:pPr lvl="1">
              <a:buFont typeface="Arial" pitchFamily="34" charset="0"/>
              <a:buChar char="•"/>
            </a:pPr>
            <a:r>
              <a:rPr lang="ja-JP" altLang="en-US" sz="1200" dirty="0" smtClean="0">
                <a:latin typeface="Arial" pitchFamily="34" charset="0"/>
              </a:rPr>
              <a:t>入荷数量がオーバーの時</a:t>
            </a:r>
          </a:p>
          <a:p>
            <a:pPr lvl="1"/>
            <a:r>
              <a:rPr lang="ja-JP" altLang="en-US" sz="1200" dirty="0" smtClean="0">
                <a:latin typeface="Arial" pitchFamily="34" charset="0"/>
              </a:rPr>
              <a:t>　</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許容</a:t>
            </a:r>
            <a:r>
              <a:rPr lang="en-US" altLang="ja-JP" sz="1200" dirty="0" smtClean="0">
                <a:latin typeface="Arial" pitchFamily="34" charset="0"/>
              </a:rPr>
              <a:t>%]</a:t>
            </a:r>
            <a:r>
              <a:rPr lang="ja-JP" altLang="en-US" sz="1200" dirty="0" smtClean="0">
                <a:latin typeface="Arial" pitchFamily="34" charset="0"/>
              </a:rPr>
              <a:t>を超えるとエラーメッセージが表示され</a:t>
            </a:r>
            <a:r>
              <a:rPr lang="en-US" altLang="ja-JP" sz="1200" dirty="0" smtClean="0">
                <a:latin typeface="Arial" pitchFamily="34" charset="0"/>
              </a:rPr>
              <a:t>､</a:t>
            </a:r>
            <a:r>
              <a:rPr lang="ja-JP" altLang="en-US" sz="1200" dirty="0" smtClean="0">
                <a:latin typeface="Arial" pitchFamily="34" charset="0"/>
              </a:rPr>
              <a:t>入荷できません。</a:t>
            </a:r>
            <a:r>
              <a:rPr lang="en-US" altLang="ja-JP" sz="1200" dirty="0" smtClean="0">
                <a:latin typeface="Arial" pitchFamily="34" charset="0"/>
              </a:rPr>
              <a:t>[</a:t>
            </a:r>
            <a:r>
              <a:rPr lang="ja-JP" altLang="en-US" sz="1200" dirty="0" smtClean="0">
                <a:latin typeface="Arial" pitchFamily="34" charset="0"/>
              </a:rPr>
              <a:t>許容</a:t>
            </a:r>
            <a:r>
              <a:rPr lang="en-US" altLang="ja-JP" sz="1200" dirty="0" smtClean="0">
                <a:latin typeface="Arial" pitchFamily="34" charset="0"/>
              </a:rPr>
              <a:t>%]</a:t>
            </a:r>
            <a:r>
              <a:rPr lang="ja-JP" altLang="en-US" sz="1200" dirty="0" smtClean="0">
                <a:latin typeface="Arial" pitchFamily="34" charset="0"/>
              </a:rPr>
              <a:t>を下回れば入荷されます。</a:t>
            </a:r>
          </a:p>
          <a:p>
            <a:pPr lvl="1">
              <a:buFont typeface="Arial" pitchFamily="34" charset="0"/>
              <a:buChar char="•"/>
            </a:pPr>
            <a:r>
              <a:rPr lang="ja-JP" altLang="en-US" sz="1200" dirty="0" smtClean="0">
                <a:latin typeface="Arial" pitchFamily="34" charset="0"/>
              </a:rPr>
              <a:t>入荷数量が下回る時</a:t>
            </a:r>
          </a:p>
          <a:p>
            <a:pPr lvl="1"/>
            <a:r>
              <a:rPr lang="ja-JP" altLang="en-US" sz="1200" dirty="0" smtClean="0">
                <a:latin typeface="Arial" pitchFamily="34" charset="0"/>
              </a:rPr>
              <a:t>　不足分の扱いが</a:t>
            </a:r>
            <a:r>
              <a:rPr lang="en-US" altLang="ja-JP" sz="1200" dirty="0" smtClean="0">
                <a:latin typeface="Arial" pitchFamily="34" charset="0"/>
              </a:rPr>
              <a:t>､</a:t>
            </a:r>
            <a:r>
              <a:rPr lang="ja-JP" altLang="en-US" sz="1200" dirty="0" smtClean="0">
                <a:latin typeface="Arial" pitchFamily="34" charset="0"/>
              </a:rPr>
              <a:t>発注残取消により異なる。</a:t>
            </a:r>
          </a:p>
          <a:p>
            <a:pPr lvl="2"/>
            <a:r>
              <a:rPr lang="en-US" altLang="ja-JP" sz="1200" dirty="0" smtClean="0">
                <a:latin typeface="Arial" pitchFamily="34" charset="0"/>
              </a:rPr>
              <a:t>Y</a:t>
            </a:r>
            <a:r>
              <a:rPr lang="ja-JP" altLang="en-US" sz="1200" dirty="0" smtClean="0">
                <a:latin typeface="Arial" pitchFamily="34" charset="0"/>
              </a:rPr>
              <a:t>：発注残が取り消される</a:t>
            </a:r>
          </a:p>
          <a:p>
            <a:pPr lvl="2"/>
            <a:r>
              <a:rPr lang="en-US" altLang="ja-JP" sz="1200" dirty="0" smtClean="0">
                <a:latin typeface="Arial" pitchFamily="34" charset="0"/>
              </a:rPr>
              <a:t>N</a:t>
            </a:r>
            <a:r>
              <a:rPr lang="ja-JP" altLang="en-US" sz="1200" dirty="0" smtClean="0">
                <a:latin typeface="Arial" pitchFamily="34" charset="0"/>
              </a:rPr>
              <a:t>：発注残がオープンで残る</a:t>
            </a:r>
            <a:r>
              <a:rPr lang="en-US" altLang="ja-JP" sz="1200" dirty="0" smtClean="0">
                <a:latin typeface="Arial" pitchFamily="34" charset="0"/>
              </a:rPr>
              <a:t>(</a:t>
            </a:r>
            <a:r>
              <a:rPr lang="ja-JP" altLang="en-US" sz="1200" dirty="0" smtClean="0">
                <a:latin typeface="Arial" pitchFamily="34" charset="0"/>
              </a:rPr>
              <a:t>分納扱い</a:t>
            </a:r>
            <a:r>
              <a:rPr lang="en-US" altLang="ja-JP" sz="1200" dirty="0" smtClean="0">
                <a:latin typeface="Arial" pitchFamily="34" charset="0"/>
              </a:rPr>
              <a:t>)</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sp>
        <p:nvSpPr>
          <p:cNvPr id="14" name="正方形/長方形 13"/>
          <p:cNvSpPr/>
          <p:nvPr/>
        </p:nvSpPr>
        <p:spPr>
          <a:xfrm>
            <a:off x="546100" y="1111250"/>
            <a:ext cx="9601200" cy="5816977"/>
          </a:xfrm>
          <a:prstGeom prst="rect">
            <a:avLst/>
          </a:prstGeom>
        </p:spPr>
        <p:txBody>
          <a:bodyPr wrap="square">
            <a:spAutoFit/>
          </a:bodyPr>
          <a:lstStyle/>
          <a:p>
            <a:r>
              <a:rPr lang="ja-JP" altLang="en-US" sz="1200" b="1" dirty="0" smtClean="0">
                <a:solidFill>
                  <a:srgbClr val="0070C0"/>
                </a:solidFill>
                <a:latin typeface="Arial" pitchFamily="34" charset="0"/>
              </a:rPr>
              <a:t>サイト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ロケーション</a:t>
            </a:r>
            <a:endParaRPr lang="en-US" altLang="ja-JP" sz="1200" b="1" dirty="0" smtClean="0">
              <a:solidFill>
                <a:srgbClr val="0070C0"/>
              </a:solidFill>
              <a:latin typeface="Arial" pitchFamily="34" charset="0"/>
            </a:endParaRPr>
          </a:p>
          <a:p>
            <a:r>
              <a:rPr lang="ja-JP" altLang="en-US" sz="1200" dirty="0" smtClean="0">
                <a:latin typeface="Arial" pitchFamily="34" charset="0"/>
              </a:rPr>
              <a:t>入荷後在庫として保管される</a:t>
            </a:r>
            <a:r>
              <a:rPr lang="en-US" altLang="ja-JP" sz="1200" dirty="0" smtClean="0">
                <a:latin typeface="Arial" pitchFamily="34" charset="0"/>
              </a:rPr>
              <a:t>(</a:t>
            </a:r>
            <a:r>
              <a:rPr lang="ja-JP" altLang="en-US" sz="1200" dirty="0" smtClean="0">
                <a:latin typeface="Arial" pitchFamily="34" charset="0"/>
              </a:rPr>
              <a:t>計上される</a:t>
            </a:r>
            <a:r>
              <a:rPr lang="en-US" altLang="ja-JP" sz="1200" dirty="0" smtClean="0">
                <a:latin typeface="Arial" pitchFamily="34" charset="0"/>
              </a:rPr>
              <a:t>)</a:t>
            </a:r>
            <a:r>
              <a:rPr lang="ja-JP" altLang="en-US" sz="1200" dirty="0" smtClean="0">
                <a:latin typeface="Arial" pitchFamily="34" charset="0"/>
              </a:rPr>
              <a:t>サイトとロケーションが品目在庫情報からディフォルト表示されるが</a:t>
            </a:r>
            <a:r>
              <a:rPr lang="en-US" altLang="ja-JP" sz="1200" dirty="0" smtClean="0">
                <a:latin typeface="Arial" pitchFamily="34" charset="0"/>
              </a:rPr>
              <a:t>､</a:t>
            </a:r>
            <a:r>
              <a:rPr lang="ja-JP" altLang="en-US" sz="1200" dirty="0" smtClean="0">
                <a:latin typeface="Arial" pitchFamily="34" charset="0"/>
              </a:rPr>
              <a:t>上書き変更も可能です</a:t>
            </a:r>
            <a:r>
              <a:rPr lang="en-US" altLang="ja-JP" sz="1200" dirty="0" smtClean="0">
                <a:latin typeface="Arial" pitchFamily="34" charset="0"/>
              </a:rPr>
              <a:t>｡</a:t>
            </a:r>
            <a:r>
              <a:rPr lang="ja-JP" altLang="en-US" sz="1200" dirty="0" smtClean="0">
                <a:latin typeface="Arial" pitchFamily="34" charset="0"/>
              </a:rPr>
              <a:t>複数ロケーショ</a:t>
            </a:r>
            <a:endParaRPr lang="en-US" altLang="ja-JP" sz="1200" dirty="0" smtClean="0">
              <a:latin typeface="Arial" pitchFamily="34" charset="0"/>
            </a:endParaRPr>
          </a:p>
          <a:p>
            <a:r>
              <a:rPr lang="ja-JP" altLang="en-US" sz="1200" dirty="0" smtClean="0">
                <a:latin typeface="Arial" pitchFamily="34" charset="0"/>
              </a:rPr>
              <a:t>ンヘの入荷は、</a:t>
            </a:r>
            <a:r>
              <a:rPr lang="en-US" altLang="ja-JP" sz="1200" dirty="0" smtClean="0">
                <a:latin typeface="Arial" pitchFamily="34" charset="0"/>
              </a:rPr>
              <a:t>[</a:t>
            </a:r>
            <a:r>
              <a:rPr lang="ja-JP" altLang="en-US" sz="1200" dirty="0" smtClean="0">
                <a:latin typeface="Arial" pitchFamily="34" charset="0"/>
              </a:rPr>
              <a:t>複数エントリ</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､〔Y〕</a:t>
            </a:r>
            <a:r>
              <a:rPr lang="ja-JP" altLang="en-US" sz="1200" dirty="0" smtClean="0">
                <a:latin typeface="Arial" pitchFamily="34" charset="0"/>
              </a:rPr>
              <a:t>にすれば詳細入力のウインドウが表示され入力できます。</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r>
              <a:rPr lang="ja-JP" altLang="en-US" sz="1200" b="1" dirty="0" smtClean="0">
                <a:solidFill>
                  <a:srgbClr val="0070C0"/>
                </a:solidFill>
                <a:latin typeface="Arial" pitchFamily="34" charset="0"/>
              </a:rPr>
              <a:t>ロット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シリアル</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参照</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当購買オーダの入荷で品目に付与されるロット番号あるいはシリアル番号を入力します</a:t>
            </a:r>
            <a:r>
              <a:rPr lang="en-US" altLang="ja-JP" sz="1200" dirty="0" smtClean="0">
                <a:latin typeface="Arial" pitchFamily="34" charset="0"/>
              </a:rPr>
              <a:t>｡</a:t>
            </a:r>
            <a:r>
              <a:rPr lang="ja-JP" altLang="en-US" sz="1200" dirty="0" smtClean="0">
                <a:latin typeface="Arial" pitchFamily="34" charset="0"/>
              </a:rPr>
              <a:t>品目在庫データで、</a:t>
            </a:r>
            <a:r>
              <a:rPr lang="en-US" altLang="ja-JP" sz="1200" dirty="0" smtClean="0">
                <a:latin typeface="Arial" pitchFamily="34" charset="0"/>
              </a:rPr>
              <a:t>[</a:t>
            </a:r>
            <a:r>
              <a:rPr lang="ja-JP" altLang="en-US" sz="1200" dirty="0" smtClean="0">
                <a:latin typeface="Arial" pitchFamily="34" charset="0"/>
              </a:rPr>
              <a:t>ロット</a:t>
            </a:r>
            <a:r>
              <a:rPr lang="en-US" altLang="ja-JP" sz="1200" dirty="0" smtClean="0">
                <a:latin typeface="Arial" pitchFamily="34" charset="0"/>
              </a:rPr>
              <a:t>/</a:t>
            </a:r>
            <a:r>
              <a:rPr lang="ja-JP" altLang="en-US" sz="1200" dirty="0" smtClean="0">
                <a:latin typeface="Arial" pitchFamily="34" charset="0"/>
              </a:rPr>
              <a:t>シリアル管理</a:t>
            </a:r>
            <a:r>
              <a:rPr lang="en-US" altLang="ja-JP" sz="1200" dirty="0" smtClean="0">
                <a:latin typeface="Arial" pitchFamily="34" charset="0"/>
              </a:rPr>
              <a:t>]</a:t>
            </a:r>
            <a:r>
              <a:rPr lang="ja-JP" altLang="en-US" sz="1200" dirty="0" smtClean="0">
                <a:latin typeface="Arial" pitchFamily="34" charset="0"/>
              </a:rPr>
              <a:t>フィールドに、</a:t>
            </a:r>
            <a:r>
              <a:rPr lang="en-US" altLang="ja-JP" sz="1200" dirty="0" smtClean="0">
                <a:latin typeface="Arial" pitchFamily="34" charset="0"/>
              </a:rPr>
              <a:t>〔L〕</a:t>
            </a:r>
          </a:p>
          <a:p>
            <a:r>
              <a:rPr lang="ja-JP" altLang="en-US" sz="1200" dirty="0" smtClean="0">
                <a:latin typeface="Arial" pitchFamily="34" charset="0"/>
              </a:rPr>
              <a:t>あるいは</a:t>
            </a:r>
            <a:r>
              <a:rPr lang="en-US" altLang="ja-JP" sz="1200" dirty="0" smtClean="0">
                <a:latin typeface="Arial" pitchFamily="34" charset="0"/>
              </a:rPr>
              <a:t>〔S〕</a:t>
            </a:r>
            <a:r>
              <a:rPr lang="ja-JP" altLang="en-US" sz="1200" dirty="0" smtClean="0">
                <a:latin typeface="Arial" pitchFamily="34" charset="0"/>
              </a:rPr>
              <a:t>が指定されている場合は入力が必須です。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仕入先ロット</a:t>
            </a:r>
          </a:p>
          <a:p>
            <a:r>
              <a:rPr lang="ja-JP" altLang="en-US" sz="1200" dirty="0" smtClean="0">
                <a:latin typeface="Arial" pitchFamily="34" charset="0"/>
              </a:rPr>
              <a:t>仕入先ロット番号があれば入力できます</a:t>
            </a:r>
            <a:r>
              <a:rPr lang="en-US" altLang="ja-JP" sz="1200" dirty="0" smtClean="0">
                <a:latin typeface="Arial" pitchFamily="34" charset="0"/>
              </a:rPr>
              <a:t>｡</a:t>
            </a:r>
            <a:r>
              <a:rPr lang="ja-JP" altLang="en-US" sz="1200" dirty="0" smtClean="0">
                <a:latin typeface="Arial" pitchFamily="34" charset="0"/>
              </a:rPr>
              <a:t>これらのデータを複数入力したい場合は、</a:t>
            </a:r>
            <a:r>
              <a:rPr lang="en-US" altLang="ja-JP" sz="1200" dirty="0" smtClean="0">
                <a:latin typeface="Arial" pitchFamily="34" charset="0"/>
              </a:rPr>
              <a:t>[</a:t>
            </a:r>
            <a:r>
              <a:rPr lang="ja-JP" altLang="en-US" sz="1200" dirty="0" smtClean="0">
                <a:latin typeface="Arial" pitchFamily="34" charset="0"/>
              </a:rPr>
              <a:t>複数エントリ</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〔Y〕</a:t>
            </a:r>
            <a:r>
              <a:rPr lang="ja-JP" altLang="en-US" sz="1200" dirty="0" smtClean="0">
                <a:latin typeface="Arial" pitchFamily="34" charset="0"/>
              </a:rPr>
              <a:t>にすれば詳細入力のｳｨﾝﾄﾞｳが表示され入力できます。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複数エントリ</a:t>
            </a:r>
          </a:p>
          <a:p>
            <a:r>
              <a:rPr lang="ja-JP" altLang="en-US" sz="1200" dirty="0" smtClean="0">
                <a:latin typeface="Arial" pitchFamily="34" charset="0"/>
              </a:rPr>
              <a:t>ロケーション</a:t>
            </a:r>
            <a:r>
              <a:rPr lang="en-US" altLang="ja-JP" sz="1200" dirty="0" smtClean="0">
                <a:latin typeface="Arial" pitchFamily="34" charset="0"/>
              </a:rPr>
              <a:t>､</a:t>
            </a:r>
            <a:r>
              <a:rPr lang="ja-JP" altLang="en-US" sz="1200" dirty="0" smtClean="0">
                <a:latin typeface="Arial" pitchFamily="34" charset="0"/>
              </a:rPr>
              <a:t>ロット番号</a:t>
            </a:r>
            <a:r>
              <a:rPr lang="en-US" altLang="ja-JP" sz="1200" dirty="0" smtClean="0">
                <a:latin typeface="Arial" pitchFamily="34" charset="0"/>
              </a:rPr>
              <a:t>､</a:t>
            </a:r>
            <a:r>
              <a:rPr lang="ja-JP" altLang="en-US" sz="1200" dirty="0" smtClean="0">
                <a:latin typeface="Arial" pitchFamily="34" charset="0"/>
              </a:rPr>
              <a:t>シリアル番号</a:t>
            </a:r>
            <a:r>
              <a:rPr lang="en-US" altLang="ja-JP" sz="1200" dirty="0" smtClean="0">
                <a:latin typeface="Arial" pitchFamily="34" charset="0"/>
              </a:rPr>
              <a:t>､</a:t>
            </a:r>
            <a:r>
              <a:rPr lang="ja-JP" altLang="en-US" sz="1200" dirty="0" smtClean="0">
                <a:latin typeface="Arial" pitchFamily="34" charset="0"/>
              </a:rPr>
              <a:t>参照番号</a:t>
            </a:r>
            <a:r>
              <a:rPr lang="en-US" altLang="ja-JP" sz="1200" dirty="0" smtClean="0">
                <a:latin typeface="Arial" pitchFamily="34" charset="0"/>
              </a:rPr>
              <a:t>､</a:t>
            </a:r>
            <a:r>
              <a:rPr lang="ja-JP" altLang="en-US" sz="1200" dirty="0" smtClean="0">
                <a:latin typeface="Arial" pitchFamily="34" charset="0"/>
              </a:rPr>
              <a:t>仕入先ロット番号などに複数行入力したいときに、</a:t>
            </a:r>
            <a:r>
              <a:rPr lang="en-US" altLang="ja-JP" sz="1200" dirty="0" smtClean="0">
                <a:latin typeface="Arial" pitchFamily="34" charset="0"/>
              </a:rPr>
              <a:t>〔Y〕</a:t>
            </a:r>
            <a:r>
              <a:rPr lang="ja-JP" altLang="en-US" sz="1200" dirty="0" smtClean="0">
                <a:latin typeface="Arial" pitchFamily="34" charset="0"/>
              </a:rPr>
              <a:t>を入力すれば</a:t>
            </a:r>
            <a:r>
              <a:rPr lang="en-US" altLang="ja-JP" sz="1200" dirty="0" smtClean="0">
                <a:latin typeface="Arial" pitchFamily="34" charset="0"/>
              </a:rPr>
              <a:t>､</a:t>
            </a:r>
            <a:r>
              <a:rPr lang="ja-JP" altLang="en-US" sz="1200" dirty="0" smtClean="0">
                <a:latin typeface="Arial" pitchFamily="34" charset="0"/>
              </a:rPr>
              <a:t>詳細入力のためのウインドウが表示され入力可能になります。</a:t>
            </a:r>
            <a:endParaRPr lang="en-US" sz="1200" dirty="0" smtClean="0">
              <a:latin typeface="Arial" pitchFamily="34" charset="0"/>
            </a:endParaRPr>
          </a:p>
          <a:p>
            <a:endParaRPr lang="en-US" sz="1200" dirty="0">
              <a:latin typeface="Arial" pitchFamily="34" charset="0"/>
            </a:endParaRPr>
          </a:p>
        </p:txBody>
      </p:sp>
      <p:pic>
        <p:nvPicPr>
          <p:cNvPr id="9219" name="Picture 3"/>
          <p:cNvPicPr>
            <a:picLocks noChangeAspect="1" noChangeArrowheads="1"/>
          </p:cNvPicPr>
          <p:nvPr/>
        </p:nvPicPr>
        <p:blipFill>
          <a:blip r:embed="rId3"/>
          <a:srcRect/>
          <a:stretch>
            <a:fillRect/>
          </a:stretch>
        </p:blipFill>
        <p:spPr bwMode="auto">
          <a:xfrm>
            <a:off x="1231899" y="1873250"/>
            <a:ext cx="6172201" cy="2490787"/>
          </a:xfrm>
          <a:prstGeom prst="rect">
            <a:avLst/>
          </a:prstGeom>
          <a:noFill/>
          <a:ln w="9525">
            <a:solidFill>
              <a:schemeClr val="tx1"/>
            </a:solidFill>
            <a:miter lim="800000"/>
            <a:headEnd/>
            <a:tailEnd/>
          </a:ln>
          <a:effectLst/>
        </p:spPr>
      </p:pic>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4" name="テキスト ボックス 13"/>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sp>
        <p:nvSpPr>
          <p:cNvPr id="15" name="正方形/長方形 14"/>
          <p:cNvSpPr/>
          <p:nvPr/>
        </p:nvSpPr>
        <p:spPr>
          <a:xfrm>
            <a:off x="546100" y="1074519"/>
            <a:ext cx="9601200" cy="4339650"/>
          </a:xfrm>
          <a:prstGeom prst="rect">
            <a:avLst/>
          </a:prstGeom>
        </p:spPr>
        <p:txBody>
          <a:bodyPr wrap="square">
            <a:spAutoFit/>
          </a:bodyPr>
          <a:lstStyle/>
          <a:p>
            <a:r>
              <a:rPr lang="ja-JP" altLang="en-US" sz="1200" b="1" dirty="0" smtClean="0">
                <a:solidFill>
                  <a:srgbClr val="0070C0"/>
                </a:solidFill>
                <a:latin typeface="Arial" pitchFamily="34" charset="0"/>
              </a:rPr>
              <a:t>属性設定</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当購買オーダ入荷品目の</a:t>
            </a:r>
            <a:r>
              <a:rPr lang="en-US" altLang="ja-JP" sz="1200" dirty="0" smtClean="0">
                <a:latin typeface="Arial" pitchFamily="34" charset="0"/>
              </a:rPr>
              <a:t>､</a:t>
            </a:r>
            <a:r>
              <a:rPr lang="ja-JP" altLang="en-US" sz="1200" dirty="0" smtClean="0">
                <a:latin typeface="Arial" pitchFamily="34" charset="0"/>
              </a:rPr>
              <a:t>含有率</a:t>
            </a:r>
            <a:r>
              <a:rPr lang="en-US" altLang="ja-JP" sz="1200" dirty="0" smtClean="0">
                <a:latin typeface="Arial" pitchFamily="34" charset="0"/>
              </a:rPr>
              <a:t>､</a:t>
            </a:r>
            <a:r>
              <a:rPr lang="ja-JP" altLang="en-US" sz="1200" dirty="0" smtClean="0">
                <a:latin typeface="Arial" pitchFamily="34" charset="0"/>
              </a:rPr>
              <a:t>等級</a:t>
            </a:r>
            <a:r>
              <a:rPr lang="en-US" altLang="ja-JP" sz="1200" dirty="0" smtClean="0">
                <a:latin typeface="Arial" pitchFamily="34" charset="0"/>
              </a:rPr>
              <a:t>､</a:t>
            </a:r>
            <a:r>
              <a:rPr lang="ja-JP" altLang="en-US" sz="1200" dirty="0" smtClean="0">
                <a:latin typeface="Arial" pitchFamily="34" charset="0"/>
              </a:rPr>
              <a:t>期限</a:t>
            </a:r>
            <a:r>
              <a:rPr lang="en-US" altLang="ja-JP" sz="1200" dirty="0" smtClean="0">
                <a:latin typeface="Arial" pitchFamily="34" charset="0"/>
              </a:rPr>
              <a:t>､</a:t>
            </a:r>
            <a:r>
              <a:rPr lang="ja-JP" altLang="en-US" sz="1200" dirty="0" smtClean="0">
                <a:latin typeface="Arial" pitchFamily="34" charset="0"/>
              </a:rPr>
              <a:t>在庫ステータスデータを入力したいときに、</a:t>
            </a:r>
            <a:r>
              <a:rPr lang="en-US" altLang="ja-JP" sz="1200" dirty="0" smtClean="0">
                <a:latin typeface="Arial" pitchFamily="34" charset="0"/>
              </a:rPr>
              <a:t>〔Y〕</a:t>
            </a:r>
            <a:r>
              <a:rPr lang="ja-JP" altLang="en-US" sz="1200" dirty="0" smtClean="0">
                <a:latin typeface="Arial" pitchFamily="34" charset="0"/>
              </a:rPr>
              <a:t>を指定すれば</a:t>
            </a:r>
            <a:r>
              <a:rPr lang="en-US" altLang="ja-JP" sz="1200" dirty="0" smtClean="0">
                <a:latin typeface="Arial" pitchFamily="34" charset="0"/>
              </a:rPr>
              <a:t>､</a:t>
            </a:r>
            <a:r>
              <a:rPr lang="ja-JP" altLang="en-US" sz="1200" dirty="0" smtClean="0">
                <a:latin typeface="Arial" pitchFamily="34" charset="0"/>
              </a:rPr>
              <a:t>入力のためのウインドウが表示されます。</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r>
              <a:rPr lang="ja-JP" altLang="en-US" sz="1200" b="1" dirty="0" smtClean="0">
                <a:solidFill>
                  <a:srgbClr val="0070C0"/>
                </a:solidFill>
                <a:latin typeface="Arial" pitchFamily="34" charset="0"/>
              </a:rPr>
              <a:t>コメント</a:t>
            </a:r>
            <a:endParaRPr lang="en-US" altLang="ja-JP" sz="1200" b="1" dirty="0" smtClean="0">
              <a:solidFill>
                <a:srgbClr val="0070C0"/>
              </a:solidFill>
              <a:latin typeface="Arial" pitchFamily="34" charset="0"/>
            </a:endParaRPr>
          </a:p>
          <a:p>
            <a:r>
              <a:rPr lang="ja-JP" altLang="en-US" sz="1200" dirty="0" smtClean="0">
                <a:latin typeface="Arial" pitchFamily="34" charset="0"/>
              </a:rPr>
              <a:t>コメントを入力するときに、</a:t>
            </a:r>
            <a:r>
              <a:rPr lang="en-US" altLang="ja-JP" sz="1200" dirty="0" smtClean="0">
                <a:latin typeface="Arial" pitchFamily="34" charset="0"/>
              </a:rPr>
              <a:t>〔Y〕</a:t>
            </a:r>
            <a:r>
              <a:rPr lang="ja-JP" altLang="en-US" sz="1200" dirty="0" smtClean="0">
                <a:latin typeface="Arial" pitchFamily="34" charset="0"/>
              </a:rPr>
              <a:t>を指定すれば</a:t>
            </a:r>
            <a:r>
              <a:rPr lang="en-US" altLang="ja-JP" sz="1200" dirty="0" smtClean="0">
                <a:latin typeface="Arial" pitchFamily="34" charset="0"/>
              </a:rPr>
              <a:t>､</a:t>
            </a:r>
            <a:r>
              <a:rPr lang="ja-JP" altLang="en-US" sz="1200" dirty="0" smtClean="0">
                <a:latin typeface="Arial" pitchFamily="34" charset="0"/>
              </a:rPr>
              <a:t>コメント入力ウインドウが表示されます。</a:t>
            </a:r>
            <a:endParaRPr lang="en-US" sz="1200" dirty="0" smtClean="0">
              <a:latin typeface="Arial" pitchFamily="34" charset="0"/>
            </a:endParaRPr>
          </a:p>
          <a:p>
            <a:endParaRPr lang="en-US" sz="1200" dirty="0" smtClean="0">
              <a:latin typeface="Arial" pitchFamily="34" charset="0"/>
            </a:endParaRPr>
          </a:p>
          <a:p>
            <a:endParaRPr lang="en-US" sz="1200" dirty="0" smtClean="0"/>
          </a:p>
          <a:p>
            <a:endParaRPr lang="en-US" sz="1200" dirty="0" smtClean="0"/>
          </a:p>
          <a:p>
            <a:endParaRPr lang="en-US" sz="1200" dirty="0" smtClean="0"/>
          </a:p>
          <a:p>
            <a:endParaRPr lang="en-US" sz="1200" dirty="0"/>
          </a:p>
        </p:txBody>
      </p:sp>
      <p:pic>
        <p:nvPicPr>
          <p:cNvPr id="10242" name="Picture 2"/>
          <p:cNvPicPr>
            <a:picLocks noChangeAspect="1" noChangeArrowheads="1"/>
          </p:cNvPicPr>
          <p:nvPr/>
        </p:nvPicPr>
        <p:blipFill>
          <a:blip r:embed="rId3"/>
          <a:srcRect/>
          <a:stretch>
            <a:fillRect/>
          </a:stretch>
        </p:blipFill>
        <p:spPr bwMode="auto">
          <a:xfrm>
            <a:off x="1231901" y="1720850"/>
            <a:ext cx="6172200" cy="2057400"/>
          </a:xfrm>
          <a:prstGeom prst="rect">
            <a:avLst/>
          </a:prstGeom>
          <a:noFill/>
          <a:ln w="9525">
            <a:solidFill>
              <a:schemeClr val="tx1"/>
            </a:solidFill>
            <a:miter lim="800000"/>
            <a:headEnd/>
            <a:tailEnd/>
          </a:ln>
          <a:effectLst/>
        </p:spPr>
      </p:pic>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購買オーダの入荷</a:t>
            </a:r>
            <a:endParaRPr lang="en-US" sz="2400" dirty="0">
              <a:latin typeface="Arial" pitchFamily="34" charset="0"/>
            </a:endParaRPr>
          </a:p>
        </p:txBody>
      </p:sp>
      <p:pic>
        <p:nvPicPr>
          <p:cNvPr id="11266" name="Picture 2"/>
          <p:cNvPicPr>
            <a:picLocks noChangeAspect="1" noChangeArrowheads="1"/>
          </p:cNvPicPr>
          <p:nvPr/>
        </p:nvPicPr>
        <p:blipFill>
          <a:blip r:embed="rId3"/>
          <a:srcRect/>
          <a:stretch>
            <a:fillRect/>
          </a:stretch>
        </p:blipFill>
        <p:spPr bwMode="auto">
          <a:xfrm>
            <a:off x="1917701" y="1187450"/>
            <a:ext cx="5486399" cy="3124200"/>
          </a:xfrm>
          <a:prstGeom prst="rect">
            <a:avLst/>
          </a:prstGeom>
          <a:noFill/>
          <a:ln w="9525">
            <a:solidFill>
              <a:schemeClr val="tx1"/>
            </a:solidFill>
            <a:miter lim="800000"/>
            <a:headEnd/>
            <a:tailEnd/>
          </a:ln>
          <a:effectLst/>
        </p:spPr>
      </p:pic>
      <p:sp>
        <p:nvSpPr>
          <p:cNvPr id="11" name="正方形/長方形 10"/>
          <p:cNvSpPr/>
          <p:nvPr/>
        </p:nvSpPr>
        <p:spPr>
          <a:xfrm>
            <a:off x="546100" y="4464050"/>
            <a:ext cx="9601200" cy="2492990"/>
          </a:xfrm>
          <a:prstGeom prst="rect">
            <a:avLst/>
          </a:prstGeom>
        </p:spPr>
        <p:txBody>
          <a:bodyPr wrap="square">
            <a:spAutoFit/>
          </a:bodyPr>
          <a:lstStyle/>
          <a:p>
            <a:r>
              <a:rPr lang="ja-JP" altLang="en-US" sz="1200" dirty="0" smtClean="0">
                <a:latin typeface="Arial" pitchFamily="34" charset="0"/>
              </a:rPr>
              <a:t>入荷品目の処理を終了するには</a:t>
            </a:r>
            <a:r>
              <a:rPr lang="en-US" altLang="ja-JP" sz="1200" dirty="0" smtClean="0">
                <a:latin typeface="Arial" pitchFamily="34" charset="0"/>
              </a:rPr>
              <a:t>､&lt;Esc&gt;</a:t>
            </a:r>
            <a:r>
              <a:rPr lang="ja-JP" altLang="en-US" sz="1200" dirty="0" smtClean="0">
                <a:latin typeface="Arial" pitchFamily="34" charset="0"/>
              </a:rPr>
              <a:t>キーを押します</a:t>
            </a:r>
            <a:r>
              <a:rPr lang="en-US" altLang="ja-JP" sz="1200" dirty="0" smtClean="0">
                <a:latin typeface="Arial" pitchFamily="34" charset="0"/>
              </a:rPr>
              <a:t>｡</a:t>
            </a:r>
            <a:r>
              <a:rPr lang="ja-JP" altLang="en-US" sz="1200" dirty="0" smtClean="0">
                <a:latin typeface="Arial" pitchFamily="34" charset="0"/>
              </a:rPr>
              <a:t>受入数量を確認のため表示させるには</a:t>
            </a:r>
            <a:r>
              <a:rPr lang="en-US" altLang="ja-JP" sz="1200" dirty="0" smtClean="0">
                <a:latin typeface="Arial" pitchFamily="34" charset="0"/>
              </a:rPr>
              <a:t>､</a:t>
            </a:r>
            <a:r>
              <a:rPr lang="ja-JP" altLang="en-US" sz="1200" dirty="0" smtClean="0">
                <a:latin typeface="Arial" pitchFamily="34" charset="0"/>
              </a:rPr>
              <a:t>下記のウインドウが表示されたら、</a:t>
            </a:r>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(Y)〕</a:t>
            </a:r>
            <a:r>
              <a:rPr lang="ja-JP" altLang="en-US" sz="1200" dirty="0" smtClean="0">
                <a:latin typeface="Arial" pitchFamily="34" charset="0"/>
              </a:rPr>
              <a:t>をクリックしてください。</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r>
              <a:rPr lang="ja-JP" altLang="en-US" sz="1200" dirty="0" smtClean="0">
                <a:latin typeface="Arial" pitchFamily="34" charset="0"/>
              </a:rPr>
              <a:t>入荷品目が一覧表示され</a:t>
            </a:r>
            <a:r>
              <a:rPr lang="en-US" altLang="ja-JP" sz="1200" dirty="0" smtClean="0">
                <a:latin typeface="Arial" pitchFamily="34" charset="0"/>
              </a:rPr>
              <a:t>､</a:t>
            </a:r>
            <a:r>
              <a:rPr lang="ja-JP" altLang="en-US" sz="1200" dirty="0" smtClean="0">
                <a:latin typeface="Arial" pitchFamily="34" charset="0"/>
              </a:rPr>
              <a:t>確認画面が表示されますので</a:t>
            </a:r>
            <a:r>
              <a:rPr lang="en-US" altLang="ja-JP" sz="1200" dirty="0" smtClean="0">
                <a:latin typeface="Arial" pitchFamily="34" charset="0"/>
              </a:rPr>
              <a:t>､</a:t>
            </a:r>
            <a:r>
              <a:rPr lang="ja-JP" altLang="en-US" sz="1200" dirty="0" smtClean="0">
                <a:latin typeface="Arial" pitchFamily="34" charset="0"/>
              </a:rPr>
              <a:t>正しければ</a:t>
            </a:r>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(Y)〕</a:t>
            </a:r>
            <a:r>
              <a:rPr lang="ja-JP" altLang="en-US" sz="1200" dirty="0" smtClean="0">
                <a:latin typeface="Arial" pitchFamily="34" charset="0"/>
              </a:rPr>
              <a:t>をクリックしてください。</a:t>
            </a:r>
            <a:endParaRPr lang="en-US" sz="1200" dirty="0" smtClean="0">
              <a:latin typeface="Arial" pitchFamily="34" charset="0"/>
            </a:endParaRPr>
          </a:p>
          <a:p>
            <a:endParaRPr lang="en-US" sz="1200" dirty="0" smtClean="0"/>
          </a:p>
          <a:p>
            <a:endParaRPr lang="en-US" sz="1200" dirty="0" smtClean="0"/>
          </a:p>
          <a:p>
            <a:endParaRPr lang="en-US" sz="1200" dirty="0" smtClean="0"/>
          </a:p>
          <a:p>
            <a:endParaRPr lang="en-US" sz="1200" dirty="0" smtClean="0"/>
          </a:p>
          <a:p>
            <a:endParaRPr lang="en-US" sz="1200" dirty="0"/>
          </a:p>
        </p:txBody>
      </p:sp>
      <p:pic>
        <p:nvPicPr>
          <p:cNvPr id="11267" name="Picture 3"/>
          <p:cNvPicPr>
            <a:picLocks noChangeAspect="1" noChangeArrowheads="1"/>
          </p:cNvPicPr>
          <p:nvPr/>
        </p:nvPicPr>
        <p:blipFill>
          <a:blip r:embed="rId4"/>
          <a:srcRect/>
          <a:stretch>
            <a:fillRect/>
          </a:stretch>
        </p:blipFill>
        <p:spPr bwMode="auto">
          <a:xfrm>
            <a:off x="1917700" y="4921250"/>
            <a:ext cx="2057400" cy="762000"/>
          </a:xfrm>
          <a:prstGeom prst="rect">
            <a:avLst/>
          </a:prstGeom>
          <a:noFill/>
          <a:ln w="9525">
            <a:solidFill>
              <a:schemeClr val="tx1"/>
            </a:solidFill>
            <a:miter lim="800000"/>
            <a:headEnd/>
            <a:tailEnd/>
          </a:ln>
          <a:effectLst/>
        </p:spPr>
      </p:pic>
      <p:pic>
        <p:nvPicPr>
          <p:cNvPr id="11268" name="Picture 4"/>
          <p:cNvPicPr>
            <a:picLocks noChangeAspect="1" noChangeArrowheads="1"/>
          </p:cNvPicPr>
          <p:nvPr/>
        </p:nvPicPr>
        <p:blipFill>
          <a:blip r:embed="rId5"/>
          <a:srcRect/>
          <a:stretch>
            <a:fillRect/>
          </a:stretch>
        </p:blipFill>
        <p:spPr bwMode="auto">
          <a:xfrm>
            <a:off x="1917700" y="6064250"/>
            <a:ext cx="2057400" cy="838200"/>
          </a:xfrm>
          <a:prstGeom prst="rect">
            <a:avLst/>
          </a:prstGeom>
          <a:noFill/>
          <a:ln w="9525">
            <a:solidFill>
              <a:schemeClr val="tx1"/>
            </a:solidFill>
            <a:miter lim="800000"/>
            <a:headEnd/>
            <a:tailEnd/>
          </a:ln>
          <a:effectLst/>
        </p:spPr>
      </p:pic>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3" name="コンテンツ プレースホルダ 3" descr="horiz_corp_sig.jpg"/>
          <p:cNvPicPr>
            <a:picLocks noChangeAspect="1"/>
          </p:cNvPicPr>
          <p:nvPr/>
        </p:nvPicPr>
        <p:blipFill>
          <a:blip r:embed="rId6"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sp>
        <p:nvSpPr>
          <p:cNvPr id="10" name="角丸四角形 9"/>
          <p:cNvSpPr/>
          <p:nvPr/>
        </p:nvSpPr>
        <p:spPr>
          <a:xfrm>
            <a:off x="1993900" y="1111250"/>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購買要求の</a:t>
            </a:r>
            <a:endParaRPr lang="en-US" altLang="ja-JP" sz="1400" b="1" dirty="0" smtClean="0">
              <a:solidFill>
                <a:schemeClr val="tx1"/>
              </a:solidFill>
            </a:endParaRPr>
          </a:p>
          <a:p>
            <a:pPr algn="ctr"/>
            <a:r>
              <a:rPr lang="ja-JP" altLang="en-US" sz="1400" b="1" dirty="0" smtClean="0">
                <a:solidFill>
                  <a:schemeClr val="tx1"/>
                </a:solidFill>
              </a:rPr>
              <a:t>作成</a:t>
            </a:r>
            <a:endParaRPr lang="en-US" sz="1400" b="1" dirty="0">
              <a:solidFill>
                <a:schemeClr val="tx1"/>
              </a:solidFill>
            </a:endParaRPr>
          </a:p>
        </p:txBody>
      </p:sp>
      <p:sp>
        <p:nvSpPr>
          <p:cNvPr id="11" name="角丸四角形 10"/>
          <p:cNvSpPr/>
          <p:nvPr/>
        </p:nvSpPr>
        <p:spPr>
          <a:xfrm>
            <a:off x="4051300" y="1111250"/>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ブランケットオーダ</a:t>
            </a:r>
            <a:endParaRPr lang="en-US" sz="1400" b="1" dirty="0">
              <a:solidFill>
                <a:schemeClr val="tx1"/>
              </a:solidFill>
            </a:endParaRPr>
          </a:p>
        </p:txBody>
      </p:sp>
      <p:sp>
        <p:nvSpPr>
          <p:cNvPr id="12" name="角丸四角形 11"/>
          <p:cNvSpPr/>
          <p:nvPr/>
        </p:nvSpPr>
        <p:spPr>
          <a:xfrm>
            <a:off x="6642100" y="1873250"/>
            <a:ext cx="1219200" cy="8382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solidFill>
                  <a:schemeClr val="tx1"/>
                </a:solidFill>
              </a:rPr>
              <a:t>購買オーダの印刷</a:t>
            </a:r>
            <a:endParaRPr lang="en-US" sz="1400" b="1" dirty="0">
              <a:solidFill>
                <a:schemeClr val="tx1"/>
              </a:solidFill>
            </a:endParaRPr>
          </a:p>
        </p:txBody>
      </p:sp>
      <p:sp>
        <p:nvSpPr>
          <p:cNvPr id="13" name="角丸四角形 12"/>
          <p:cNvSpPr/>
          <p:nvPr/>
        </p:nvSpPr>
        <p:spPr>
          <a:xfrm>
            <a:off x="1460499" y="2968463"/>
            <a:ext cx="1295401" cy="733587"/>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購買オーダの入荷</a:t>
            </a:r>
            <a:endParaRPr lang="en-US" sz="1400" dirty="0"/>
          </a:p>
        </p:txBody>
      </p:sp>
      <p:sp>
        <p:nvSpPr>
          <p:cNvPr id="14" name="角丸四角形 13"/>
          <p:cNvSpPr/>
          <p:nvPr/>
        </p:nvSpPr>
        <p:spPr>
          <a:xfrm>
            <a:off x="4123627" y="2968463"/>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5" name="角丸四角形 14"/>
          <p:cNvSpPr/>
          <p:nvPr/>
        </p:nvSpPr>
        <p:spPr>
          <a:xfrm>
            <a:off x="7556500" y="2178050"/>
            <a:ext cx="2366073" cy="1390973"/>
          </a:xfrm>
          <a:prstGeom prst="roundRect">
            <a:avLst/>
          </a:prstGeom>
          <a:solidFill>
            <a:schemeClr val="bg1"/>
          </a:solidFill>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t>購買オーダの返品</a:t>
            </a:r>
            <a:endParaRPr lang="en-US" altLang="ja-JP" sz="2400" b="1" dirty="0" smtClean="0"/>
          </a:p>
          <a:p>
            <a:pPr algn="ctr"/>
            <a:r>
              <a:rPr lang="en-US" sz="2400" b="1" dirty="0" smtClean="0"/>
              <a:t>5.7,5.13.17</a:t>
            </a:r>
            <a:endParaRPr lang="en-US" sz="2400" b="1" dirty="0"/>
          </a:p>
        </p:txBody>
      </p:sp>
      <p:sp>
        <p:nvSpPr>
          <p:cNvPr id="16" name="角丸四角形 15"/>
          <p:cNvSpPr/>
          <p:nvPr/>
        </p:nvSpPr>
        <p:spPr>
          <a:xfrm>
            <a:off x="5499100" y="3492823"/>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7" name="カギ線コネクタ 16"/>
          <p:cNvCxnSpPr>
            <a:stCxn id="12" idx="2"/>
            <a:endCxn id="13" idx="0"/>
          </p:cNvCxnSpPr>
          <p:nvPr/>
        </p:nvCxnSpPr>
        <p:spPr>
          <a:xfrm rot="5400000">
            <a:off x="4551444" y="268206"/>
            <a:ext cx="257013" cy="5143500"/>
          </a:xfrm>
          <a:prstGeom prst="bentConnector3">
            <a:avLst>
              <a:gd name="adj1" fmla="val 50000"/>
            </a:avLst>
          </a:prstGeom>
          <a:ln w="38100">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22" idx="3"/>
            <a:endCxn id="12" idx="1"/>
          </p:cNvCxnSpPr>
          <p:nvPr/>
        </p:nvCxnSpPr>
        <p:spPr>
          <a:xfrm>
            <a:off x="5194300" y="2292350"/>
            <a:ext cx="1447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stCxn id="13" idx="3"/>
            <a:endCxn id="14" idx="1"/>
          </p:cNvCxnSpPr>
          <p:nvPr/>
        </p:nvCxnSpPr>
        <p:spPr>
          <a:xfrm flipV="1">
            <a:off x="2755900" y="3321050"/>
            <a:ext cx="1367727" cy="1420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4" idx="3"/>
            <a:endCxn id="15" idx="1"/>
          </p:cNvCxnSpPr>
          <p:nvPr/>
        </p:nvCxnSpPr>
        <p:spPr>
          <a:xfrm flipV="1">
            <a:off x="5346700" y="2873537"/>
            <a:ext cx="2209800" cy="44751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図形 20"/>
          <p:cNvCxnSpPr>
            <a:stCxn id="14" idx="2"/>
            <a:endCxn id="16" idx="1"/>
          </p:cNvCxnSpPr>
          <p:nvPr/>
        </p:nvCxnSpPr>
        <p:spPr>
          <a:xfrm rot="16200000" flipH="1">
            <a:off x="5031245" y="3377555"/>
            <a:ext cx="171774" cy="763936"/>
          </a:xfrm>
          <a:prstGeom prst="bentConnector2">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a:xfrm>
            <a:off x="4051300" y="1949450"/>
            <a:ext cx="1143000" cy="685800"/>
          </a:xfrm>
          <a:prstGeom prst="roundRect">
            <a:avLst/>
          </a:prstGeom>
          <a:solidFill>
            <a:schemeClr val="bg1">
              <a:lumMod val="75000"/>
            </a:schemeClr>
          </a:solidFill>
          <a:ln>
            <a:noFill/>
          </a:ln>
          <a:effectLst/>
          <a:scene3d>
            <a:camera prst="obliqueBottomRight"/>
            <a:lightRig rig="threePt" dir="t"/>
          </a:scene3d>
        </p:spPr>
        <p:style>
          <a:lnRef idx="2">
            <a:schemeClr val="accent6"/>
          </a:lnRef>
          <a:fillRef idx="1">
            <a:schemeClr val="lt1"/>
          </a:fillRef>
          <a:effectRef idx="0">
            <a:schemeClr val="accent6"/>
          </a:effectRef>
          <a:fontRef idx="minor">
            <a:schemeClr val="dk1"/>
          </a:fontRef>
        </p:style>
        <p:txBody>
          <a:bodyPr rtlCol="0" anchor="ctr" anchorCtr="0"/>
          <a:lstStyle/>
          <a:p>
            <a:pPr algn="ctr"/>
            <a:endParaRPr lang="en-US" altLang="ja-JP" sz="1400" dirty="0" smtClean="0">
              <a:solidFill>
                <a:schemeClr val="tx1"/>
              </a:solidFill>
            </a:endParaRPr>
          </a:p>
          <a:p>
            <a:pPr algn="ctr"/>
            <a:r>
              <a:rPr lang="ja-JP" altLang="en-US" sz="1400" dirty="0" smtClean="0">
                <a:solidFill>
                  <a:schemeClr val="tx1"/>
                </a:solidFill>
              </a:rPr>
              <a:t>購買オーダの作成</a:t>
            </a:r>
            <a:endParaRPr lang="en-US" altLang="ja-JP" sz="1400" dirty="0" smtClean="0">
              <a:solidFill>
                <a:schemeClr val="tx1"/>
              </a:solidFill>
            </a:endParaRPr>
          </a:p>
          <a:p>
            <a:pPr algn="ctr"/>
            <a:endParaRPr lang="en-US" sz="1400" dirty="0">
              <a:solidFill>
                <a:schemeClr val="tx1"/>
              </a:solidFill>
            </a:endParaRPr>
          </a:p>
        </p:txBody>
      </p:sp>
      <p:sp>
        <p:nvSpPr>
          <p:cNvPr id="39" name="正方形/長方形 38"/>
          <p:cNvSpPr/>
          <p:nvPr/>
        </p:nvSpPr>
        <p:spPr>
          <a:xfrm>
            <a:off x="546100" y="4464050"/>
            <a:ext cx="9601200" cy="1015663"/>
          </a:xfrm>
          <a:prstGeom prst="rect">
            <a:avLst/>
          </a:prstGeom>
        </p:spPr>
        <p:txBody>
          <a:bodyPr wrap="square">
            <a:spAutoFit/>
          </a:bodyPr>
          <a:lstStyle/>
          <a:p>
            <a:r>
              <a:rPr lang="ja-JP" altLang="en-US" sz="1200" dirty="0" smtClean="0"/>
              <a:t>仕入先から納品された品目が</a:t>
            </a:r>
            <a:r>
              <a:rPr lang="en-US" altLang="ja-JP" sz="1200" dirty="0" smtClean="0"/>
              <a:t>､</a:t>
            </a:r>
            <a:r>
              <a:rPr lang="ja-JP" altLang="en-US" sz="1200" dirty="0" smtClean="0"/>
              <a:t>検査などで不具合が見つかった場合</a:t>
            </a:r>
            <a:r>
              <a:rPr lang="en-US" altLang="ja-JP" sz="1200" dirty="0" smtClean="0"/>
              <a:t>､</a:t>
            </a:r>
            <a:r>
              <a:rPr lang="ja-JP" altLang="en-US" sz="1200" dirty="0" smtClean="0"/>
              <a:t>仕入先に返品し代品を納入させる必要が発生します</a:t>
            </a:r>
            <a:r>
              <a:rPr lang="en-US" altLang="ja-JP" sz="1200" dirty="0" smtClean="0"/>
              <a:t>｡</a:t>
            </a:r>
          </a:p>
          <a:p>
            <a:r>
              <a:rPr lang="en-US" altLang="ja-JP" sz="1200" dirty="0" smtClean="0"/>
              <a:t>QAD Enterprise Applications </a:t>
            </a:r>
            <a:r>
              <a:rPr lang="ja-JP" altLang="en-US" sz="1200" dirty="0" smtClean="0"/>
              <a:t>では</a:t>
            </a:r>
            <a:r>
              <a:rPr lang="en-US" altLang="ja-JP" sz="1200" dirty="0" smtClean="0"/>
              <a:t>､</a:t>
            </a:r>
            <a:r>
              <a:rPr lang="ja-JP" altLang="en-US" sz="1200" dirty="0" smtClean="0"/>
              <a:t>この返品処理のためのメニューも用意されています。</a:t>
            </a:r>
          </a:p>
          <a:p>
            <a:pPr lvl="1"/>
            <a:r>
              <a:rPr lang="en-US" altLang="ja-JP" sz="1200" dirty="0" smtClean="0"/>
              <a:t>【</a:t>
            </a:r>
            <a:r>
              <a:rPr lang="ja-JP" altLang="en-US" sz="1200" dirty="0" smtClean="0"/>
              <a:t>購買オーダ返品</a:t>
            </a:r>
            <a:r>
              <a:rPr lang="en-US" altLang="ja-JP" sz="1200" dirty="0" smtClean="0"/>
              <a:t>】&lt;5.13.7&gt;</a:t>
            </a:r>
          </a:p>
          <a:p>
            <a:pPr lvl="1"/>
            <a:r>
              <a:rPr lang="en-US" altLang="ja-JP" sz="1200" dirty="0" smtClean="0"/>
              <a:t>【</a:t>
            </a:r>
            <a:r>
              <a:rPr lang="ja-JP" altLang="en-US" sz="1200" dirty="0" smtClean="0"/>
              <a:t>購買オーダ登録</a:t>
            </a:r>
            <a:r>
              <a:rPr lang="en-US" altLang="ja-JP" sz="1200" dirty="0" smtClean="0"/>
              <a:t>/</a:t>
            </a:r>
            <a:r>
              <a:rPr lang="ja-JP" altLang="en-US" sz="1200" dirty="0" smtClean="0"/>
              <a:t>変更</a:t>
            </a:r>
            <a:r>
              <a:rPr lang="en-US" altLang="ja-JP" sz="1200" dirty="0" smtClean="0"/>
              <a:t>】&lt;5.7&gt;</a:t>
            </a:r>
          </a:p>
          <a:p>
            <a:r>
              <a:rPr lang="ja-JP" altLang="en-US" sz="1200" dirty="0" err="1" smtClean="0"/>
              <a:t>での</a:t>
            </a:r>
            <a:r>
              <a:rPr lang="ja-JP" altLang="en-US" sz="1200" dirty="0" smtClean="0"/>
              <a:t>返品処理について説明します。</a:t>
            </a:r>
            <a:endParaRPr lang="en-US" sz="1200" dirty="0"/>
          </a:p>
        </p:txBody>
      </p:sp>
      <p:sp>
        <p:nvSpPr>
          <p:cNvPr id="2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5"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2290" name="Picture 2"/>
          <p:cNvPicPr>
            <a:picLocks noChangeAspect="1" noChangeArrowheads="1"/>
          </p:cNvPicPr>
          <p:nvPr/>
        </p:nvPicPr>
        <p:blipFill>
          <a:blip r:embed="rId3"/>
          <a:srcRect/>
          <a:stretch>
            <a:fillRect/>
          </a:stretch>
        </p:blipFill>
        <p:spPr bwMode="auto">
          <a:xfrm>
            <a:off x="546100" y="1187449"/>
            <a:ext cx="4343400" cy="2815167"/>
          </a:xfrm>
          <a:prstGeom prst="rect">
            <a:avLst/>
          </a:prstGeom>
          <a:noFill/>
          <a:ln w="9525">
            <a:solidFill>
              <a:schemeClr val="tx1"/>
            </a:solid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4279900" y="1416050"/>
            <a:ext cx="4495800" cy="2895600"/>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1754326"/>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購買オーダ返品</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購買オーダ返品</a:t>
            </a:r>
            <a:r>
              <a:rPr lang="en-US" altLang="ja-JP" sz="1200" dirty="0" smtClean="0">
                <a:latin typeface="Arial" pitchFamily="34" charset="0"/>
              </a:rPr>
              <a:t>】&lt;5.13.7&gt;</a:t>
            </a:r>
            <a:r>
              <a:rPr lang="ja-JP" altLang="en-US" sz="1200" dirty="0" smtClean="0">
                <a:latin typeface="Arial" pitchFamily="34" charset="0"/>
              </a:rPr>
              <a:t>を使用した返品処理について説明します。</a:t>
            </a:r>
          </a:p>
          <a:p>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欄に</a:t>
            </a:r>
            <a:r>
              <a:rPr lang="en-US" altLang="ja-JP" sz="1200" dirty="0" smtClean="0">
                <a:latin typeface="Arial" pitchFamily="34" charset="0"/>
              </a:rPr>
              <a:t>､</a:t>
            </a:r>
            <a:r>
              <a:rPr lang="ja-JP" altLang="en-US" sz="1200" dirty="0" smtClean="0">
                <a:latin typeface="Arial" pitchFamily="34" charset="0"/>
              </a:rPr>
              <a:t>返品する品目の購買オーダ番号を入力します</a:t>
            </a:r>
            <a:r>
              <a:rPr lang="en-US" altLang="ja-JP" sz="1200" dirty="0" smtClean="0">
                <a:latin typeface="Arial" pitchFamily="34" charset="0"/>
              </a:rPr>
              <a:t>｡</a:t>
            </a:r>
            <a:r>
              <a:rPr lang="ja-JP" altLang="en-US" sz="1200" dirty="0" smtClean="0">
                <a:latin typeface="Arial" pitchFamily="34" charset="0"/>
              </a:rPr>
              <a:t>購買オーダあるいは明細に</a:t>
            </a:r>
            <a:r>
              <a:rPr lang="en-US" altLang="ja-JP" sz="1200" dirty="0" smtClean="0">
                <a:latin typeface="Arial" pitchFamily="34" charset="0"/>
              </a:rPr>
              <a:t>､</a:t>
            </a:r>
            <a:r>
              <a:rPr lang="ja-JP" altLang="en-US" sz="1200" dirty="0" smtClean="0">
                <a:latin typeface="Arial" pitchFamily="34" charset="0"/>
              </a:rPr>
              <a:t>ステータスが</a:t>
            </a:r>
            <a:r>
              <a:rPr lang="en-US" altLang="ja-JP" sz="1200" dirty="0" smtClean="0">
                <a:latin typeface="Arial" pitchFamily="34" charset="0"/>
              </a:rPr>
              <a:t>､〔C〕</a:t>
            </a:r>
            <a:r>
              <a:rPr lang="ja-JP" altLang="en-US" sz="1200" dirty="0" smtClean="0">
                <a:latin typeface="Arial" pitchFamily="34" charset="0"/>
              </a:rPr>
              <a:t>あるいは</a:t>
            </a:r>
            <a:r>
              <a:rPr lang="en-US" altLang="ja-JP" sz="1200" dirty="0" smtClean="0">
                <a:latin typeface="Arial" pitchFamily="34" charset="0"/>
              </a:rPr>
              <a:t>〔X〕</a:t>
            </a:r>
            <a:r>
              <a:rPr lang="ja-JP" altLang="en-US" sz="1200" dirty="0" smtClean="0">
                <a:latin typeface="Arial" pitchFamily="34" charset="0"/>
              </a:rPr>
              <a:t>が含まれると</a:t>
            </a:r>
            <a:r>
              <a:rPr lang="en-US" altLang="ja-JP" sz="1200" dirty="0" smtClean="0">
                <a:latin typeface="Arial" pitchFamily="34" charset="0"/>
              </a:rPr>
              <a:t>､『PO</a:t>
            </a:r>
            <a:r>
              <a:rPr lang="ja-JP" altLang="en-US" sz="1200" dirty="0" smtClean="0">
                <a:latin typeface="Arial" pitchFamily="34" charset="0"/>
              </a:rPr>
              <a:t>ま</a:t>
            </a:r>
            <a:endParaRPr lang="en-US" altLang="ja-JP" sz="1200" dirty="0" smtClean="0">
              <a:latin typeface="Arial" pitchFamily="34" charset="0"/>
            </a:endParaRPr>
          </a:p>
          <a:p>
            <a:r>
              <a:rPr lang="ja-JP" altLang="en-US" sz="1200" dirty="0" err="1" smtClean="0">
                <a:latin typeface="Arial" pitchFamily="34" charset="0"/>
              </a:rPr>
              <a:t>たは</a:t>
            </a:r>
            <a:r>
              <a:rPr lang="en-US" altLang="ja-JP" sz="1200" dirty="0" smtClean="0">
                <a:latin typeface="Arial" pitchFamily="34" charset="0"/>
              </a:rPr>
              <a:t>PO</a:t>
            </a:r>
            <a:r>
              <a:rPr lang="ja-JP" altLang="en-US" sz="1200" dirty="0" smtClean="0">
                <a:latin typeface="Arial" pitchFamily="34" charset="0"/>
              </a:rPr>
              <a:t>ラインが完了または取消されました</a:t>
            </a:r>
            <a:r>
              <a:rPr lang="en-US" altLang="ja-JP" sz="1200" dirty="0" smtClean="0">
                <a:latin typeface="Arial" pitchFamily="34" charset="0"/>
              </a:rPr>
              <a:t>｡</a:t>
            </a:r>
            <a:r>
              <a:rPr lang="ja-JP" altLang="en-US" sz="1200" dirty="0" smtClean="0">
                <a:latin typeface="Arial" pitchFamily="34" charset="0"/>
              </a:rPr>
              <a:t>再開しますか？</a:t>
            </a:r>
            <a:r>
              <a:rPr lang="en-US" altLang="ja-JP" sz="1200" dirty="0" smtClean="0">
                <a:latin typeface="Arial" pitchFamily="34" charset="0"/>
              </a:rPr>
              <a:t>』</a:t>
            </a:r>
            <a:r>
              <a:rPr lang="ja-JP" altLang="en-US" sz="1200" dirty="0" smtClean="0">
                <a:latin typeface="Arial" pitchFamily="34" charset="0"/>
              </a:rPr>
              <a:t>と表示されますので</a:t>
            </a:r>
            <a:r>
              <a:rPr lang="en-US" altLang="ja-JP" sz="1200" dirty="0" smtClean="0">
                <a:latin typeface="Arial" pitchFamily="34" charset="0"/>
              </a:rPr>
              <a:t>､</a:t>
            </a:r>
            <a:r>
              <a:rPr lang="ja-JP" altLang="en-US" sz="1200" dirty="0" smtClean="0">
                <a:latin typeface="Arial" pitchFamily="34" charset="0"/>
              </a:rPr>
              <a:t>返品処理をするには、</a:t>
            </a:r>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a:t>
            </a:r>
            <a:r>
              <a:rPr lang="ja-JP" altLang="en-US" sz="1200" dirty="0" smtClean="0">
                <a:latin typeface="Arial" pitchFamily="34" charset="0"/>
              </a:rPr>
              <a:t>ボタンを押せばヘッダ画面が表示さ</a:t>
            </a:r>
            <a:endParaRPr lang="en-US" altLang="ja-JP" sz="1200" dirty="0" smtClean="0">
              <a:latin typeface="Arial" pitchFamily="34" charset="0"/>
            </a:endParaRPr>
          </a:p>
          <a:p>
            <a:r>
              <a:rPr lang="ja-JP" altLang="en-US" sz="1200" dirty="0" smtClean="0">
                <a:latin typeface="Arial" pitchFamily="34" charset="0"/>
              </a:rPr>
              <a:t>れます。</a:t>
            </a:r>
            <a:endParaRPr lang="en-US" altLang="ja-JP" sz="1200" dirty="0" smtClean="0">
              <a:latin typeface="Arial" pitchFamily="34" charset="0"/>
            </a:endParaRPr>
          </a:p>
          <a:p>
            <a:endParaRPr lang="en-US" altLang="ja-JP" sz="1200" dirty="0" smtClean="0">
              <a:latin typeface="Arial" pitchFamily="34" charset="0"/>
            </a:endParaRPr>
          </a:p>
          <a:p>
            <a:r>
              <a:rPr lang="en-US" altLang="ja-JP" sz="1200" b="1" dirty="0" smtClean="0">
                <a:solidFill>
                  <a:srgbClr val="0070C0"/>
                </a:solidFill>
                <a:latin typeface="Arial" pitchFamily="34" charset="0"/>
              </a:rPr>
              <a:t>PTV</a:t>
            </a:r>
            <a:r>
              <a:rPr lang="ja-JP" altLang="en-US" sz="1200" b="1" dirty="0" smtClean="0">
                <a:solidFill>
                  <a:srgbClr val="0070C0"/>
                </a:solidFill>
                <a:latin typeface="Arial" pitchFamily="34" charset="0"/>
              </a:rPr>
              <a:t>番号</a:t>
            </a:r>
          </a:p>
          <a:p>
            <a:r>
              <a:rPr lang="ja-JP" altLang="en-US" sz="1200" dirty="0" smtClean="0">
                <a:latin typeface="Arial" pitchFamily="34" charset="0"/>
              </a:rPr>
              <a:t>返品品目の返品番号を入力しますが</a:t>
            </a:r>
            <a:r>
              <a:rPr lang="en-US" altLang="ja-JP" sz="1200" dirty="0" smtClean="0">
                <a:latin typeface="Arial" pitchFamily="34" charset="0"/>
              </a:rPr>
              <a:t>､</a:t>
            </a:r>
            <a:r>
              <a:rPr lang="ja-JP" altLang="en-US" sz="1200" dirty="0" smtClean="0">
                <a:latin typeface="Arial" pitchFamily="34" charset="0"/>
              </a:rPr>
              <a:t>ブランクで進めると</a:t>
            </a:r>
            <a:r>
              <a:rPr lang="en-US" altLang="ja-JP" sz="1200" dirty="0" smtClean="0">
                <a:latin typeface="Arial" pitchFamily="34" charset="0"/>
              </a:rPr>
              <a:t>､</a:t>
            </a:r>
            <a:r>
              <a:rPr lang="ja-JP" altLang="en-US" sz="1200" dirty="0" smtClean="0">
                <a:latin typeface="Arial" pitchFamily="34" charset="0"/>
              </a:rPr>
              <a:t>システムで、</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検収書プレフィクス</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次の検収書</a:t>
            </a:r>
            <a:r>
              <a:rPr lang="en-US" altLang="ja-JP" sz="1200" dirty="0" smtClean="0">
                <a:latin typeface="Arial" pitchFamily="34" charset="0"/>
              </a:rPr>
              <a:t>]</a:t>
            </a:r>
            <a:r>
              <a:rPr lang="ja-JP" altLang="en-US" sz="1200" dirty="0" smtClean="0">
                <a:latin typeface="Arial" pitchFamily="34" charset="0"/>
              </a:rPr>
              <a:t>を使</a:t>
            </a:r>
            <a:endParaRPr lang="en-US" altLang="ja-JP" sz="1200" dirty="0" smtClean="0">
              <a:latin typeface="Arial" pitchFamily="34" charset="0"/>
            </a:endParaRPr>
          </a:p>
          <a:p>
            <a:r>
              <a:rPr lang="ja-JP" altLang="en-US" sz="1200" dirty="0" smtClean="0">
                <a:latin typeface="Arial" pitchFamily="34" charset="0"/>
              </a:rPr>
              <a:t>用し自動で設定します。</a:t>
            </a:r>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sp>
        <p:nvSpPr>
          <p:cNvPr id="6" name="正方形/長方形 5"/>
          <p:cNvSpPr/>
          <p:nvPr/>
        </p:nvSpPr>
        <p:spPr>
          <a:xfrm>
            <a:off x="546100" y="1187450"/>
            <a:ext cx="9601200" cy="4339650"/>
          </a:xfrm>
          <a:prstGeom prst="rect">
            <a:avLst/>
          </a:prstGeom>
        </p:spPr>
        <p:txBody>
          <a:bodyPr wrap="square">
            <a:spAutoFit/>
          </a:bodyPr>
          <a:lstStyle/>
          <a:p>
            <a:r>
              <a:rPr lang="ja-JP" altLang="en-US" sz="1200" b="1" dirty="0" smtClean="0">
                <a:solidFill>
                  <a:srgbClr val="0070C0"/>
                </a:solidFill>
                <a:latin typeface="Arial" pitchFamily="34" charset="0"/>
              </a:rPr>
              <a:t>有効</a:t>
            </a:r>
            <a:endParaRPr lang="en-US" altLang="ja-JP" sz="1200" b="1" dirty="0" smtClean="0">
              <a:solidFill>
                <a:srgbClr val="0070C0"/>
              </a:solidFill>
              <a:latin typeface="Arial" pitchFamily="34" charset="0"/>
            </a:endParaRPr>
          </a:p>
          <a:p>
            <a:r>
              <a:rPr lang="ja-JP" altLang="en-US" sz="1200" dirty="0" smtClean="0">
                <a:latin typeface="Arial" pitchFamily="34" charset="0"/>
              </a:rPr>
              <a:t>当品目の返品有効目です</a:t>
            </a:r>
            <a:r>
              <a:rPr lang="en-US" altLang="ja-JP" sz="1200" dirty="0" smtClean="0">
                <a:latin typeface="Arial" pitchFamily="34" charset="0"/>
              </a:rPr>
              <a:t>｡</a:t>
            </a:r>
            <a:r>
              <a:rPr lang="ja-JP" altLang="en-US" sz="1200" dirty="0" smtClean="0">
                <a:latin typeface="Arial" pitchFamily="34" charset="0"/>
              </a:rPr>
              <a:t>ディフォルトはシステム日付が表示されます。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全て返品</a:t>
            </a:r>
            <a:endParaRPr lang="en-US" altLang="ja-JP" sz="1200" dirty="0" smtClean="0">
              <a:latin typeface="Arial" pitchFamily="34" charset="0"/>
            </a:endParaRPr>
          </a:p>
          <a:p>
            <a:r>
              <a:rPr lang="ja-JP" altLang="en-US" sz="1200" dirty="0" smtClean="0">
                <a:latin typeface="Arial" pitchFamily="34" charset="0"/>
              </a:rPr>
              <a:t>当品目の入荷済品目を全て返品するかどうかを指定します。</a:t>
            </a:r>
          </a:p>
          <a:p>
            <a:pPr lvl="1"/>
            <a:r>
              <a:rPr lang="en-US" altLang="ja-JP" sz="1200" dirty="0" smtClean="0">
                <a:latin typeface="Arial" pitchFamily="34" charset="0"/>
              </a:rPr>
              <a:t>Y</a:t>
            </a:r>
            <a:r>
              <a:rPr lang="ja-JP" altLang="en-US" sz="1200" dirty="0" smtClean="0">
                <a:latin typeface="Arial" pitchFamily="34" charset="0"/>
              </a:rPr>
              <a:t>：全てを返品</a:t>
            </a:r>
          </a:p>
          <a:p>
            <a:pPr lvl="1"/>
            <a:r>
              <a:rPr lang="en-US" altLang="ja-JP" sz="1200" dirty="0" smtClean="0">
                <a:latin typeface="Arial" pitchFamily="34" charset="0"/>
              </a:rPr>
              <a:t>N</a:t>
            </a:r>
            <a:r>
              <a:rPr lang="ja-JP" altLang="en-US" sz="1200" dirty="0" smtClean="0">
                <a:latin typeface="Arial" pitchFamily="34" charset="0"/>
              </a:rPr>
              <a:t>：指定数量を返品</a:t>
            </a:r>
            <a:endParaRPr lang="en-US" altLang="ja-JP" sz="1200" dirty="0" smtClean="0">
              <a:latin typeface="Arial" pitchFamily="34" charset="0"/>
            </a:endParaRPr>
          </a:p>
          <a:p>
            <a:pPr lvl="1"/>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交換のための返品</a:t>
            </a:r>
          </a:p>
          <a:p>
            <a:r>
              <a:rPr lang="ja-JP" altLang="en-US" sz="1200" dirty="0" smtClean="0">
                <a:latin typeface="Arial" pitchFamily="34" charset="0"/>
              </a:rPr>
              <a:t>返品品目に対する処置方法を指定します。</a:t>
            </a:r>
          </a:p>
          <a:p>
            <a:pPr lvl="1"/>
            <a:r>
              <a:rPr lang="en-US" altLang="ja-JP" sz="1200" dirty="0" smtClean="0">
                <a:latin typeface="Arial" pitchFamily="34" charset="0"/>
              </a:rPr>
              <a:t>Y</a:t>
            </a:r>
            <a:r>
              <a:rPr lang="ja-JP" altLang="en-US" sz="1200" dirty="0" smtClean="0">
                <a:latin typeface="Arial" pitchFamily="34" charset="0"/>
              </a:rPr>
              <a:t>：返品品目は買掛金の相殺によって処理されます</a:t>
            </a:r>
          </a:p>
          <a:p>
            <a:pPr lvl="1"/>
            <a:r>
              <a:rPr lang="en-US" altLang="ja-JP" sz="1200" dirty="0" smtClean="0">
                <a:latin typeface="Arial" pitchFamily="34" charset="0"/>
              </a:rPr>
              <a:t>N</a:t>
            </a:r>
            <a:r>
              <a:rPr lang="ja-JP" altLang="en-US" sz="1200" dirty="0" smtClean="0">
                <a:latin typeface="Arial" pitchFamily="34" charset="0"/>
              </a:rPr>
              <a:t>：返品品目に対し</a:t>
            </a:r>
            <a:r>
              <a:rPr lang="en-US" altLang="ja-JP" sz="1200" dirty="0" smtClean="0">
                <a:latin typeface="Arial" pitchFamily="34" charset="0"/>
              </a:rPr>
              <a:t>､</a:t>
            </a:r>
            <a:r>
              <a:rPr lang="ja-JP" altLang="en-US" sz="1200" dirty="0" smtClean="0">
                <a:latin typeface="Arial" pitchFamily="34" charset="0"/>
              </a:rPr>
              <a:t>再納入を指示します</a:t>
            </a:r>
          </a:p>
          <a:p>
            <a:pPr lvl="1"/>
            <a:r>
              <a:rPr lang="en-US" altLang="ja-JP" sz="1200" dirty="0" smtClean="0">
                <a:latin typeface="Arial" pitchFamily="34" charset="0"/>
              </a:rPr>
              <a:t>〔N〕</a:t>
            </a:r>
            <a:r>
              <a:rPr lang="ja-JP" altLang="en-US" sz="1200" dirty="0" smtClean="0">
                <a:latin typeface="Arial" pitchFamily="34" charset="0"/>
              </a:rPr>
              <a:t>の時</a:t>
            </a:r>
            <a:r>
              <a:rPr lang="en-US" altLang="ja-JP" sz="1200" dirty="0" smtClean="0">
                <a:latin typeface="Arial" pitchFamily="34" charset="0"/>
              </a:rPr>
              <a:t>､</a:t>
            </a:r>
            <a:r>
              <a:rPr lang="ja-JP" altLang="en-US" sz="1200" dirty="0" smtClean="0">
                <a:latin typeface="Arial" pitchFamily="34" charset="0"/>
              </a:rPr>
              <a:t>購買オーダの明細行に返品数量と同じオーダが追加されます。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コメント</a:t>
            </a:r>
            <a:endParaRPr lang="en-US" altLang="ja-JP" sz="1200" b="1" dirty="0" smtClean="0">
              <a:solidFill>
                <a:srgbClr val="0070C0"/>
              </a:solidFill>
              <a:latin typeface="Arial" pitchFamily="34" charset="0"/>
            </a:endParaRPr>
          </a:p>
          <a:p>
            <a:r>
              <a:rPr lang="ja-JP" altLang="en-US" sz="1200" dirty="0" smtClean="0">
                <a:latin typeface="Arial" pitchFamily="34" charset="0"/>
              </a:rPr>
              <a:t>返品に対するコメントを入力するかどうかを指定します。</a:t>
            </a:r>
          </a:p>
          <a:p>
            <a:pPr lvl="1"/>
            <a:r>
              <a:rPr lang="en-US" sz="1200" dirty="0" smtClean="0">
                <a:latin typeface="Arial" pitchFamily="34" charset="0"/>
              </a:rPr>
              <a:t>Y：</a:t>
            </a:r>
            <a:r>
              <a:rPr lang="ja-JP" altLang="en-US" sz="1200" dirty="0" smtClean="0">
                <a:latin typeface="Arial" pitchFamily="34" charset="0"/>
              </a:rPr>
              <a:t>する</a:t>
            </a:r>
          </a:p>
          <a:p>
            <a:pPr lvl="1"/>
            <a:r>
              <a:rPr lang="en-US" sz="1200" dirty="0" smtClean="0">
                <a:latin typeface="Arial" pitchFamily="34" charset="0"/>
              </a:rPr>
              <a:t>N：</a:t>
            </a:r>
            <a:r>
              <a:rPr lang="ja-JP" altLang="en-US" sz="1200" dirty="0" smtClean="0">
                <a:latin typeface="Arial" pitchFamily="34" charset="0"/>
              </a:rPr>
              <a:t>しない</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次の作業に移動</a:t>
            </a:r>
          </a:p>
          <a:p>
            <a:r>
              <a:rPr lang="ja-JP" altLang="en-US" sz="1200" dirty="0" smtClean="0">
                <a:latin typeface="Arial" pitchFamily="34" charset="0"/>
              </a:rPr>
              <a:t>仕入先</a:t>
            </a:r>
            <a:r>
              <a:rPr lang="en-US" altLang="ja-JP" sz="1200" dirty="0" smtClean="0">
                <a:latin typeface="Arial" pitchFamily="34" charset="0"/>
              </a:rPr>
              <a:t>(</a:t>
            </a:r>
            <a:r>
              <a:rPr lang="ja-JP" altLang="en-US" sz="1200" dirty="0" smtClean="0">
                <a:latin typeface="Arial" pitchFamily="34" charset="0"/>
              </a:rPr>
              <a:t>協力工場</a:t>
            </a:r>
            <a:r>
              <a:rPr lang="en-US" altLang="ja-JP" sz="1200" dirty="0" smtClean="0">
                <a:latin typeface="Arial" pitchFamily="34" charset="0"/>
              </a:rPr>
              <a:t>)</a:t>
            </a:r>
            <a:r>
              <a:rPr lang="ja-JP" altLang="en-US" sz="1200" dirty="0" smtClean="0">
                <a:latin typeface="Arial" pitchFamily="34" charset="0"/>
              </a:rPr>
              <a:t>に作業依頼</a:t>
            </a:r>
            <a:r>
              <a:rPr lang="en-US" altLang="ja-JP" sz="1200" dirty="0" smtClean="0">
                <a:latin typeface="Arial" pitchFamily="34" charset="0"/>
              </a:rPr>
              <a:t>(</a:t>
            </a:r>
            <a:r>
              <a:rPr lang="ja-JP" altLang="en-US" sz="1200" dirty="0" smtClean="0">
                <a:latin typeface="Arial" pitchFamily="34" charset="0"/>
              </a:rPr>
              <a:t>購買オーダのタイプ</a:t>
            </a:r>
            <a:r>
              <a:rPr lang="en-US" altLang="ja-JP" sz="1200" dirty="0" smtClean="0">
                <a:latin typeface="Arial" pitchFamily="34" charset="0"/>
              </a:rPr>
              <a:t>､〔S〕)</a:t>
            </a:r>
            <a:r>
              <a:rPr lang="ja-JP" altLang="en-US" sz="1200" dirty="0" smtClean="0">
                <a:latin typeface="Arial" pitchFamily="34" charset="0"/>
              </a:rPr>
              <a:t>をした品目の返品で、自動的に前の製造オーダ作業に移動するかどうかを設定します。</a:t>
            </a:r>
          </a:p>
          <a:p>
            <a:pPr lvl="1"/>
            <a:r>
              <a:rPr lang="en-US" altLang="ja-JP" sz="1200" dirty="0" smtClean="0">
                <a:latin typeface="Arial" pitchFamily="34" charset="0"/>
              </a:rPr>
              <a:t>Y</a:t>
            </a:r>
            <a:r>
              <a:rPr lang="ja-JP" altLang="en-US" sz="1200" dirty="0" smtClean="0">
                <a:latin typeface="Arial" pitchFamily="34" charset="0"/>
              </a:rPr>
              <a:t>：前の作業に移動されます</a:t>
            </a:r>
            <a:r>
              <a:rPr lang="en-US" altLang="ja-JP" sz="1200" dirty="0" smtClean="0">
                <a:latin typeface="Arial" pitchFamily="34" charset="0"/>
              </a:rPr>
              <a:t>｡</a:t>
            </a:r>
            <a:r>
              <a:rPr lang="ja-JP" altLang="en-US" sz="1200" dirty="0" smtClean="0">
                <a:latin typeface="Arial" pitchFamily="34" charset="0"/>
              </a:rPr>
              <a:t>前の作業ステータスが</a:t>
            </a:r>
            <a:r>
              <a:rPr lang="en-US" altLang="ja-JP" sz="1200" dirty="0" smtClean="0">
                <a:latin typeface="Arial" pitchFamily="34" charset="0"/>
              </a:rPr>
              <a:t>｢</a:t>
            </a:r>
            <a:r>
              <a:rPr lang="ja-JP" altLang="en-US" sz="1200" dirty="0" smtClean="0">
                <a:latin typeface="Arial" pitchFamily="34" charset="0"/>
              </a:rPr>
              <a:t>完了</a:t>
            </a:r>
            <a:r>
              <a:rPr lang="en-US" altLang="ja-JP" sz="1200" dirty="0" smtClean="0">
                <a:latin typeface="Arial" pitchFamily="34" charset="0"/>
              </a:rPr>
              <a:t>｣</a:t>
            </a:r>
            <a:r>
              <a:rPr lang="ja-JP" altLang="en-US" sz="1200" dirty="0" smtClean="0">
                <a:latin typeface="Arial" pitchFamily="34" charset="0"/>
              </a:rPr>
              <a:t>であれば、</a:t>
            </a:r>
            <a:r>
              <a:rPr lang="en-US" altLang="ja-JP" sz="1200" dirty="0" smtClean="0">
                <a:latin typeface="Arial" pitchFamily="34" charset="0"/>
              </a:rPr>
              <a:t>｢</a:t>
            </a:r>
            <a:r>
              <a:rPr lang="ja-JP" altLang="en-US" sz="1200" dirty="0" smtClean="0">
                <a:latin typeface="Arial" pitchFamily="34" charset="0"/>
              </a:rPr>
              <a:t>実行</a:t>
            </a:r>
            <a:r>
              <a:rPr lang="en-US" altLang="ja-JP" sz="1200" dirty="0" smtClean="0">
                <a:latin typeface="Arial" pitchFamily="34" charset="0"/>
              </a:rPr>
              <a:t>｣</a:t>
            </a:r>
            <a:r>
              <a:rPr lang="ja-JP" altLang="en-US" sz="1200" dirty="0" smtClean="0">
                <a:latin typeface="Arial" pitchFamily="34" charset="0"/>
              </a:rPr>
              <a:t>に変更されます</a:t>
            </a:r>
          </a:p>
          <a:p>
            <a:pPr lvl="1"/>
            <a:r>
              <a:rPr lang="en-US" altLang="ja-JP" sz="1200" dirty="0" smtClean="0">
                <a:latin typeface="Arial" pitchFamily="34" charset="0"/>
              </a:rPr>
              <a:t>N</a:t>
            </a:r>
            <a:r>
              <a:rPr lang="ja-JP" altLang="en-US" sz="1200" dirty="0" smtClean="0">
                <a:latin typeface="Arial" pitchFamily="34" charset="0"/>
              </a:rPr>
              <a:t>：現在の作業のままです</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917701" y="1187450"/>
            <a:ext cx="54864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sp>
        <p:nvSpPr>
          <p:cNvPr id="11" name="正方形/長方形 10"/>
          <p:cNvSpPr/>
          <p:nvPr/>
        </p:nvSpPr>
        <p:spPr>
          <a:xfrm>
            <a:off x="546100" y="4464050"/>
            <a:ext cx="9601200" cy="646331"/>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購買オーダ返品</a:t>
            </a:r>
            <a:r>
              <a:rPr lang="en-US" altLang="ja-JP" sz="1200" b="1" dirty="0" smtClean="0">
                <a:solidFill>
                  <a:srgbClr val="0070C0"/>
                </a:solidFill>
                <a:latin typeface="Arial" pitchFamily="34" charset="0"/>
              </a:rPr>
              <a:t>)</a:t>
            </a:r>
          </a:p>
          <a:p>
            <a:r>
              <a:rPr lang="ja-JP" altLang="en-US" sz="1200" dirty="0" smtClean="0">
                <a:latin typeface="Arial" pitchFamily="34" charset="0"/>
              </a:rPr>
              <a:t>ヘッダ画面で、</a:t>
            </a:r>
            <a:r>
              <a:rPr lang="en-US" altLang="ja-JP" sz="1200" dirty="0" smtClean="0">
                <a:latin typeface="Arial" pitchFamily="34" charset="0"/>
              </a:rPr>
              <a:t>[</a:t>
            </a:r>
            <a:r>
              <a:rPr lang="ja-JP" altLang="en-US" sz="1200" dirty="0" smtClean="0">
                <a:latin typeface="Arial" pitchFamily="34" charset="0"/>
              </a:rPr>
              <a:t>コメント</a:t>
            </a:r>
            <a:r>
              <a:rPr lang="en-US" altLang="ja-JP" sz="1200" dirty="0" smtClean="0">
                <a:latin typeface="Arial" pitchFamily="34" charset="0"/>
              </a:rPr>
              <a:t>]</a:t>
            </a:r>
            <a:r>
              <a:rPr lang="ja-JP" altLang="en-US" sz="1200" dirty="0" smtClean="0">
                <a:latin typeface="Arial" pitchFamily="34" charset="0"/>
              </a:rPr>
              <a:t>欄に、</a:t>
            </a:r>
            <a:r>
              <a:rPr lang="en-US" altLang="ja-JP" sz="1200" dirty="0" smtClean="0">
                <a:latin typeface="Arial" pitchFamily="34" charset="0"/>
              </a:rPr>
              <a:t>〔Y〕</a:t>
            </a:r>
            <a:r>
              <a:rPr lang="ja-JP" altLang="en-US" sz="1200" dirty="0" smtClean="0">
                <a:latin typeface="Arial" pitchFamily="34" charset="0"/>
              </a:rPr>
              <a:t>を指定したときの入力画面です。</a:t>
            </a:r>
          </a:p>
          <a:p>
            <a:r>
              <a:rPr lang="ja-JP" altLang="en-US" sz="1200" dirty="0" smtClean="0">
                <a:latin typeface="Arial" pitchFamily="34" charset="0"/>
              </a:rPr>
              <a:t>返品に対する、コメントがフリーに入力できます。</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4338"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1" name="正方形/長方形 10"/>
          <p:cNvSpPr/>
          <p:nvPr/>
        </p:nvSpPr>
        <p:spPr>
          <a:xfrm>
            <a:off x="546100" y="4464050"/>
            <a:ext cx="9601200" cy="2123658"/>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購買オーダ返品</a:t>
            </a:r>
            <a:r>
              <a:rPr lang="en-US" altLang="ja-JP" sz="1200" b="1" dirty="0" smtClean="0">
                <a:solidFill>
                  <a:srgbClr val="0070C0"/>
                </a:solidFill>
                <a:latin typeface="Arial" pitchFamily="34" charset="0"/>
              </a:rPr>
              <a:t>)</a:t>
            </a:r>
          </a:p>
          <a:p>
            <a:r>
              <a:rPr lang="ja-JP" altLang="en-US" sz="1200" dirty="0" smtClean="0">
                <a:latin typeface="Arial" pitchFamily="34" charset="0"/>
              </a:rPr>
              <a:t>明細行入力では</a:t>
            </a:r>
            <a:r>
              <a:rPr lang="en-US" altLang="ja-JP" sz="1200" dirty="0" smtClean="0">
                <a:latin typeface="Arial" pitchFamily="34" charset="0"/>
              </a:rPr>
              <a:t>､</a:t>
            </a:r>
            <a:r>
              <a:rPr lang="ja-JP" altLang="en-US" sz="1200" dirty="0" smtClean="0">
                <a:latin typeface="Arial" pitchFamily="34" charset="0"/>
              </a:rPr>
              <a:t>返品品目行の選択と、返品情報を入力します。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ライン</a:t>
            </a:r>
          </a:p>
          <a:p>
            <a:r>
              <a:rPr lang="ja-JP" altLang="en-US" sz="1200" dirty="0" smtClean="0">
                <a:latin typeface="Arial" pitchFamily="34" charset="0"/>
              </a:rPr>
              <a:t>返品品目の明細行番号を入力します</a:t>
            </a:r>
            <a:r>
              <a:rPr lang="en-US" altLang="ja-JP" sz="1200" dirty="0" smtClean="0">
                <a:latin typeface="Arial" pitchFamily="34" charset="0"/>
              </a:rPr>
              <a:t>｡</a:t>
            </a:r>
            <a:r>
              <a:rPr lang="ja-JP" altLang="en-US" sz="1200" dirty="0" smtClean="0">
                <a:latin typeface="Arial" pitchFamily="34" charset="0"/>
              </a:rPr>
              <a:t>ディフォルト情報が</a:t>
            </a:r>
            <a:r>
              <a:rPr lang="en-US" altLang="ja-JP" sz="1200" dirty="0" smtClean="0">
                <a:latin typeface="Arial" pitchFamily="34" charset="0"/>
              </a:rPr>
              <a:t>､</a:t>
            </a:r>
            <a:r>
              <a:rPr lang="ja-JP" altLang="en-US" sz="1200" dirty="0" smtClean="0">
                <a:latin typeface="Arial" pitchFamily="34" charset="0"/>
              </a:rPr>
              <a:t>入力フレームに表示されます。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数量</a:t>
            </a:r>
          </a:p>
          <a:p>
            <a:r>
              <a:rPr lang="ja-JP" altLang="en-US" sz="1200" dirty="0" smtClean="0">
                <a:latin typeface="Arial" pitchFamily="34" charset="0"/>
              </a:rPr>
              <a:t>返品する数量を入力します。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サイト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ロケーション</a:t>
            </a:r>
          </a:p>
          <a:p>
            <a:r>
              <a:rPr lang="ja-JP" altLang="en-US" sz="1200" dirty="0" smtClean="0">
                <a:latin typeface="Arial" pitchFamily="34" charset="0"/>
              </a:rPr>
              <a:t>返品される、サイト</a:t>
            </a:r>
            <a:r>
              <a:rPr lang="en-US" altLang="ja-JP" sz="1200" dirty="0" smtClean="0">
                <a:latin typeface="Arial" pitchFamily="34" charset="0"/>
              </a:rPr>
              <a:t>､</a:t>
            </a:r>
            <a:r>
              <a:rPr lang="ja-JP" altLang="en-US" sz="1200" dirty="0" smtClean="0">
                <a:latin typeface="Arial" pitchFamily="34" charset="0"/>
              </a:rPr>
              <a:t>ロケーションを指定します。</a:t>
            </a: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購買オーダ情報の構造</a:t>
            </a:r>
            <a:endParaRPr lang="en-US" sz="2400" dirty="0">
              <a:latin typeface="Arial" pitchFamily="34" charset="0"/>
            </a:endParaRPr>
          </a:p>
        </p:txBody>
      </p:sp>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graphicFrame>
        <p:nvGraphicFramePr>
          <p:cNvPr id="12" name="図表 11"/>
          <p:cNvGraphicFramePr/>
          <p:nvPr/>
        </p:nvGraphicFramePr>
        <p:xfrm>
          <a:off x="698500" y="1325739"/>
          <a:ext cx="7924799" cy="4890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7"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sp>
        <p:nvSpPr>
          <p:cNvPr id="5" name="正方形/長方形 4"/>
          <p:cNvSpPr/>
          <p:nvPr/>
        </p:nvSpPr>
        <p:spPr>
          <a:xfrm>
            <a:off x="546100" y="1156196"/>
            <a:ext cx="9601200" cy="3231654"/>
          </a:xfrm>
          <a:prstGeom prst="rect">
            <a:avLst/>
          </a:prstGeom>
        </p:spPr>
        <p:txBody>
          <a:bodyPr wrap="square">
            <a:spAutoFit/>
          </a:bodyPr>
          <a:lstStyle/>
          <a:p>
            <a:r>
              <a:rPr lang="ja-JP" altLang="en-US" sz="1200" b="1" dirty="0" smtClean="0">
                <a:solidFill>
                  <a:srgbClr val="0070C0"/>
                </a:solidFill>
                <a:latin typeface="Arial" pitchFamily="34" charset="0"/>
              </a:rPr>
              <a:t>ロット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シリアル</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参照</a:t>
            </a:r>
            <a:endParaRPr lang="en-US" altLang="ja-JP" sz="1200" b="1" dirty="0" smtClean="0">
              <a:solidFill>
                <a:srgbClr val="0070C0"/>
              </a:solidFill>
              <a:latin typeface="Arial" pitchFamily="34" charset="0"/>
            </a:endParaRPr>
          </a:p>
          <a:p>
            <a:r>
              <a:rPr lang="ja-JP" altLang="en-US" sz="1200" dirty="0" smtClean="0">
                <a:latin typeface="Arial" pitchFamily="34" charset="0"/>
              </a:rPr>
              <a:t>返品品目の、ロット番号</a:t>
            </a:r>
            <a:r>
              <a:rPr lang="en-US" altLang="ja-JP" sz="1200" dirty="0" smtClean="0">
                <a:latin typeface="Arial" pitchFamily="34" charset="0"/>
              </a:rPr>
              <a:t>､</a:t>
            </a:r>
            <a:r>
              <a:rPr lang="ja-JP" altLang="en-US" sz="1200" dirty="0" smtClean="0">
                <a:latin typeface="Arial" pitchFamily="34" charset="0"/>
              </a:rPr>
              <a:t>シリアル番号</a:t>
            </a:r>
            <a:r>
              <a:rPr lang="en-US" altLang="ja-JP" sz="1200" dirty="0" smtClean="0">
                <a:latin typeface="Arial" pitchFamily="34" charset="0"/>
              </a:rPr>
              <a:t>､</a:t>
            </a:r>
            <a:r>
              <a:rPr lang="ja-JP" altLang="en-US" sz="1200" dirty="0" smtClean="0">
                <a:latin typeface="Arial" pitchFamily="34" charset="0"/>
              </a:rPr>
              <a:t>参照情報を入力します</a:t>
            </a:r>
            <a:r>
              <a:rPr lang="en-US" altLang="ja-JP" sz="1200" dirty="0" smtClean="0">
                <a:latin typeface="Arial" pitchFamily="34" charset="0"/>
              </a:rPr>
              <a:t>｡</a:t>
            </a:r>
            <a:r>
              <a:rPr lang="ja-JP" altLang="en-US" sz="1200" dirty="0" smtClean="0">
                <a:latin typeface="Arial" pitchFamily="34" charset="0"/>
              </a:rPr>
              <a:t>複数指定したいときは、</a:t>
            </a:r>
            <a:r>
              <a:rPr lang="en-US" altLang="ja-JP" sz="1200" dirty="0" smtClean="0">
                <a:latin typeface="Arial" pitchFamily="34" charset="0"/>
              </a:rPr>
              <a:t>[</a:t>
            </a:r>
            <a:r>
              <a:rPr lang="ja-JP" altLang="en-US" sz="1200" dirty="0" smtClean="0">
                <a:latin typeface="Arial" pitchFamily="34" charset="0"/>
              </a:rPr>
              <a:t>複数エントリ</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〔Y〕</a:t>
            </a:r>
            <a:r>
              <a:rPr lang="ja-JP" altLang="en-US" sz="1200" dirty="0" smtClean="0">
                <a:latin typeface="Arial" pitchFamily="34" charset="0"/>
              </a:rPr>
              <a:t>にして</a:t>
            </a:r>
            <a:r>
              <a:rPr lang="en-US" altLang="ja-JP" sz="1200" dirty="0" smtClean="0">
                <a:latin typeface="Arial" pitchFamily="34" charset="0"/>
              </a:rPr>
              <a:t>､</a:t>
            </a:r>
            <a:r>
              <a:rPr lang="ja-JP" altLang="en-US" sz="1200" dirty="0" smtClean="0">
                <a:latin typeface="Arial" pitchFamily="34" charset="0"/>
              </a:rPr>
              <a:t>詳細情報入力ウインドウを表示</a:t>
            </a:r>
            <a:endParaRPr lang="en-US" altLang="ja-JP" sz="1200" dirty="0" smtClean="0">
              <a:latin typeface="Arial" pitchFamily="34" charset="0"/>
            </a:endParaRPr>
          </a:p>
          <a:p>
            <a:r>
              <a:rPr lang="ja-JP" altLang="en-US" sz="1200" dirty="0" smtClean="0">
                <a:latin typeface="Arial" pitchFamily="34" charset="0"/>
              </a:rPr>
              <a:t>させてください。</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複数エントリ</a:t>
            </a:r>
            <a:endParaRPr lang="en-US" altLang="ja-JP" sz="1200" b="1" dirty="0" smtClean="0">
              <a:solidFill>
                <a:srgbClr val="0070C0"/>
              </a:solidFill>
              <a:latin typeface="Arial" pitchFamily="34" charset="0"/>
            </a:endParaRPr>
          </a:p>
          <a:p>
            <a:r>
              <a:rPr lang="ja-JP" altLang="en-US" sz="1200" dirty="0" smtClean="0">
                <a:latin typeface="Arial" pitchFamily="34" charset="0"/>
              </a:rPr>
              <a:t>ロット</a:t>
            </a:r>
            <a:r>
              <a:rPr lang="en-US" altLang="ja-JP" sz="1200" dirty="0" smtClean="0">
                <a:latin typeface="Arial" pitchFamily="34" charset="0"/>
              </a:rPr>
              <a:t>/</a:t>
            </a:r>
            <a:r>
              <a:rPr lang="ja-JP" altLang="en-US" sz="1200" dirty="0" smtClean="0">
                <a:latin typeface="Arial" pitchFamily="34" charset="0"/>
              </a:rPr>
              <a:t>シリアル</a:t>
            </a:r>
            <a:r>
              <a:rPr lang="en-US" altLang="ja-JP" sz="1200" dirty="0" smtClean="0">
                <a:latin typeface="Arial" pitchFamily="34" charset="0"/>
              </a:rPr>
              <a:t>/</a:t>
            </a:r>
            <a:r>
              <a:rPr lang="ja-JP" altLang="en-US" sz="1200" dirty="0" smtClean="0">
                <a:latin typeface="Arial" pitchFamily="34" charset="0"/>
              </a:rPr>
              <a:t>参照情報を複数行入力したいときに指定してください。</a:t>
            </a:r>
          </a:p>
          <a:p>
            <a:pPr lvl="1"/>
            <a:r>
              <a:rPr lang="en-US" altLang="ja-JP" sz="1200" dirty="0" smtClean="0">
                <a:latin typeface="Arial" pitchFamily="34" charset="0"/>
              </a:rPr>
              <a:t>Y</a:t>
            </a:r>
            <a:r>
              <a:rPr lang="ja-JP" altLang="en-US" sz="1200" dirty="0" smtClean="0">
                <a:latin typeface="Arial" pitchFamily="34" charset="0"/>
              </a:rPr>
              <a:t>：複数情報を入力するためのウインドウを表示します</a:t>
            </a:r>
          </a:p>
          <a:p>
            <a:pPr lvl="1"/>
            <a:r>
              <a:rPr lang="en-US" altLang="ja-JP" sz="1200" dirty="0" smtClean="0">
                <a:latin typeface="Arial" pitchFamily="34" charset="0"/>
              </a:rPr>
              <a:t>N</a:t>
            </a:r>
            <a:r>
              <a:rPr lang="ja-JP" altLang="en-US" sz="1200" dirty="0" smtClean="0">
                <a:latin typeface="Arial" pitchFamily="34" charset="0"/>
              </a:rPr>
              <a:t>：複数情報を入力するためのウインドウを表示しない</a:t>
            </a:r>
          </a:p>
          <a:p>
            <a:endParaRPr lang="en-US" altLang="ja-JP" sz="1200" dirty="0" smtClean="0">
              <a:latin typeface="Arial" pitchFamily="34" charset="0"/>
            </a:endParaRPr>
          </a:p>
          <a:p>
            <a:r>
              <a:rPr lang="ja-JP" altLang="en-US" sz="1200" b="1" dirty="0" smtClean="0">
                <a:solidFill>
                  <a:srgbClr val="0070C0"/>
                </a:solidFill>
                <a:latin typeface="Arial" pitchFamily="34" charset="0"/>
              </a:rPr>
              <a:t>理由</a:t>
            </a:r>
            <a:endParaRPr lang="en-US" altLang="ja-JP" sz="1200" b="1" dirty="0" smtClean="0">
              <a:solidFill>
                <a:srgbClr val="0070C0"/>
              </a:solidFill>
              <a:latin typeface="Arial" pitchFamily="34" charset="0"/>
            </a:endParaRPr>
          </a:p>
          <a:p>
            <a:r>
              <a:rPr lang="ja-JP" altLang="en-US" sz="1200" dirty="0" smtClean="0">
                <a:latin typeface="Arial" pitchFamily="34" charset="0"/>
              </a:rPr>
              <a:t>返品理由を入力できますが</a:t>
            </a:r>
            <a:r>
              <a:rPr lang="en-US" altLang="ja-JP" sz="1200" dirty="0" smtClean="0">
                <a:latin typeface="Arial" pitchFamily="34" charset="0"/>
              </a:rPr>
              <a:t>､</a:t>
            </a:r>
            <a:r>
              <a:rPr lang="ja-JP" altLang="en-US" sz="1200" dirty="0" smtClean="0">
                <a:latin typeface="Arial" pitchFamily="34" charset="0"/>
              </a:rPr>
              <a:t>共通化したものを使用するには、</a:t>
            </a:r>
            <a:r>
              <a:rPr lang="en-US" altLang="ja-JP" sz="1200" dirty="0" smtClean="0">
                <a:latin typeface="Arial" pitchFamily="34" charset="0"/>
              </a:rPr>
              <a:t>【</a:t>
            </a:r>
            <a:r>
              <a:rPr lang="ja-JP" altLang="en-US" sz="1200" dirty="0" smtClean="0">
                <a:latin typeface="Arial" pitchFamily="34" charset="0"/>
              </a:rPr>
              <a:t>理由コード登録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】&lt;36.2.17&gt;</a:t>
            </a:r>
            <a:r>
              <a:rPr lang="ja-JP" altLang="en-US" sz="1200" dirty="0" smtClean="0">
                <a:latin typeface="Arial" pitchFamily="34" charset="0"/>
              </a:rPr>
              <a:t>であらかじめ登録しておけば</a:t>
            </a:r>
            <a:r>
              <a:rPr lang="en-US" altLang="ja-JP" sz="1200" dirty="0" smtClean="0">
                <a:latin typeface="Arial" pitchFamily="34" charset="0"/>
              </a:rPr>
              <a:t>､</a:t>
            </a:r>
            <a:r>
              <a:rPr lang="ja-JP" altLang="en-US" sz="1200" dirty="0" smtClean="0">
                <a:latin typeface="Arial" pitchFamily="34" charset="0"/>
              </a:rPr>
              <a:t>ルックアップボタンを</a:t>
            </a:r>
            <a:endParaRPr lang="en-US" altLang="ja-JP" sz="1200" dirty="0" smtClean="0">
              <a:latin typeface="Arial" pitchFamily="34" charset="0"/>
            </a:endParaRPr>
          </a:p>
          <a:p>
            <a:r>
              <a:rPr lang="ja-JP" altLang="en-US" sz="1200" dirty="0" smtClean="0">
                <a:latin typeface="Arial" pitchFamily="34" charset="0"/>
              </a:rPr>
              <a:t>押せば一覧が表示されますので</a:t>
            </a:r>
            <a:r>
              <a:rPr lang="en-US" altLang="ja-JP" sz="1200" dirty="0" smtClean="0">
                <a:latin typeface="Arial" pitchFamily="34" charset="0"/>
              </a:rPr>
              <a:t>､</a:t>
            </a:r>
            <a:r>
              <a:rPr lang="ja-JP" altLang="en-US" sz="1200" dirty="0" smtClean="0">
                <a:latin typeface="Arial" pitchFamily="34" charset="0"/>
              </a:rPr>
              <a:t>その中から選択できます。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コメント</a:t>
            </a:r>
            <a:endParaRPr lang="en-US" altLang="ja-JP" sz="1200" b="1" dirty="0" smtClean="0">
              <a:solidFill>
                <a:srgbClr val="0070C0"/>
              </a:solidFill>
              <a:latin typeface="Arial" pitchFamily="34" charset="0"/>
            </a:endParaRPr>
          </a:p>
          <a:p>
            <a:r>
              <a:rPr lang="ja-JP" altLang="en-US" sz="1200" dirty="0" smtClean="0">
                <a:latin typeface="Arial" pitchFamily="34" charset="0"/>
              </a:rPr>
              <a:t>返品に対するコメントを入力するかどうかを指定します。</a:t>
            </a:r>
          </a:p>
          <a:p>
            <a:pPr lvl="1"/>
            <a:r>
              <a:rPr lang="en-US" sz="1200" dirty="0" smtClean="0">
                <a:latin typeface="Arial" pitchFamily="34" charset="0"/>
              </a:rPr>
              <a:t>Y：</a:t>
            </a:r>
            <a:r>
              <a:rPr lang="ja-JP" altLang="en-US" sz="1200" dirty="0" smtClean="0">
                <a:latin typeface="Arial" pitchFamily="34" charset="0"/>
              </a:rPr>
              <a:t>する</a:t>
            </a:r>
          </a:p>
          <a:p>
            <a:pPr lvl="1"/>
            <a:r>
              <a:rPr lang="en-US" sz="1200" dirty="0" smtClean="0">
                <a:latin typeface="Arial" pitchFamily="34" charset="0"/>
              </a:rPr>
              <a:t>N：</a:t>
            </a:r>
            <a:r>
              <a:rPr lang="ja-JP" altLang="en-US" sz="1200" dirty="0" smtClean="0">
                <a:latin typeface="Arial" pitchFamily="34" charset="0"/>
              </a:rPr>
              <a:t>しない</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sp>
        <p:nvSpPr>
          <p:cNvPr id="12" name="正方形/長方形 11"/>
          <p:cNvSpPr/>
          <p:nvPr/>
        </p:nvSpPr>
        <p:spPr>
          <a:xfrm>
            <a:off x="546100" y="1111250"/>
            <a:ext cx="9525000" cy="3785652"/>
          </a:xfrm>
          <a:prstGeom prst="rect">
            <a:avLst/>
          </a:prstGeom>
        </p:spPr>
        <p:txBody>
          <a:bodyPr wrap="square">
            <a:spAutoFit/>
          </a:bodyPr>
          <a:lstStyle/>
          <a:p>
            <a:r>
              <a:rPr lang="ja-JP" altLang="en-US" sz="1200" dirty="0" smtClean="0">
                <a:latin typeface="Arial" pitchFamily="34" charset="0"/>
              </a:rPr>
              <a:t>返品情報を入力し</a:t>
            </a:r>
            <a:r>
              <a:rPr lang="en-US" altLang="ja-JP" sz="1200" dirty="0" smtClean="0">
                <a:latin typeface="Arial" pitchFamily="34" charset="0"/>
              </a:rPr>
              <a:t>､</a:t>
            </a:r>
            <a:r>
              <a:rPr lang="ja-JP" altLang="en-US" sz="1200" dirty="0" smtClean="0">
                <a:latin typeface="Arial" pitchFamily="34" charset="0"/>
              </a:rPr>
              <a:t>処理を終了するには</a:t>
            </a:r>
            <a:r>
              <a:rPr lang="en-US" altLang="ja-JP" sz="1200" dirty="0" smtClean="0">
                <a:latin typeface="Arial" pitchFamily="34" charset="0"/>
              </a:rPr>
              <a:t>､</a:t>
            </a: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が表示されるので</a:t>
            </a:r>
            <a:r>
              <a:rPr lang="en-US" altLang="ja-JP" sz="1200" dirty="0" smtClean="0">
                <a:latin typeface="Arial" pitchFamily="34" charset="0"/>
              </a:rPr>
              <a:t>､</a:t>
            </a:r>
            <a:r>
              <a:rPr lang="ja-JP" altLang="en-US" sz="1200" dirty="0" smtClean="0">
                <a:latin typeface="Arial" pitchFamily="34" charset="0"/>
              </a:rPr>
              <a:t>いずれかを選択してください。</a:t>
            </a:r>
          </a:p>
          <a:p>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(Y)〕</a:t>
            </a:r>
            <a:r>
              <a:rPr lang="ja-JP" altLang="en-US" sz="1200" dirty="0" smtClean="0">
                <a:latin typeface="Arial" pitchFamily="34" charset="0"/>
              </a:rPr>
              <a:t>を</a:t>
            </a:r>
            <a:r>
              <a:rPr lang="en-US" altLang="ja-JP" sz="1200" dirty="0" smtClean="0">
                <a:latin typeface="Arial" pitchFamily="34" charset="0"/>
              </a:rPr>
              <a:t>､</a:t>
            </a:r>
            <a:r>
              <a:rPr lang="ja-JP" altLang="en-US" sz="1200" dirty="0" smtClean="0">
                <a:latin typeface="Arial" pitchFamily="34" charset="0"/>
              </a:rPr>
              <a:t>クリックした場合は、下記画面が表示されます。</a:t>
            </a:r>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正しければ、</a:t>
            </a:r>
            <a:r>
              <a:rPr lang="en-US" altLang="ja-JP" sz="1200" dirty="0" smtClean="0">
                <a:latin typeface="Arial" pitchFamily="34" charset="0"/>
              </a:rPr>
              <a:t>〔</a:t>
            </a:r>
            <a:r>
              <a:rPr lang="ja-JP" altLang="en-US" sz="1200" dirty="0" smtClean="0">
                <a:latin typeface="Arial" pitchFamily="34" charset="0"/>
              </a:rPr>
              <a:t>はい</a:t>
            </a:r>
            <a:r>
              <a:rPr lang="en-US" altLang="ja-JP" sz="1200" dirty="0" smtClean="0">
                <a:latin typeface="Arial" pitchFamily="34" charset="0"/>
              </a:rPr>
              <a:t>(Y)〕</a:t>
            </a:r>
            <a:r>
              <a:rPr lang="ja-JP" altLang="en-US" sz="1200" dirty="0" smtClean="0">
                <a:latin typeface="Arial" pitchFamily="34" charset="0"/>
              </a:rPr>
              <a:t>を</a:t>
            </a:r>
            <a:r>
              <a:rPr lang="en-US" altLang="ja-JP" sz="1200" dirty="0" smtClean="0">
                <a:latin typeface="Arial" pitchFamily="34" charset="0"/>
              </a:rPr>
              <a:t>､</a:t>
            </a:r>
            <a:r>
              <a:rPr lang="ja-JP" altLang="en-US" sz="1200" dirty="0" smtClean="0">
                <a:latin typeface="Arial" pitchFamily="34" charset="0"/>
              </a:rPr>
              <a:t>修正したいときは、</a:t>
            </a:r>
            <a:r>
              <a:rPr lang="en-US" altLang="ja-JP" sz="1200" dirty="0" smtClean="0">
                <a:latin typeface="Arial" pitchFamily="34" charset="0"/>
              </a:rPr>
              <a:t>〔</a:t>
            </a:r>
            <a:r>
              <a:rPr lang="ja-JP" altLang="en-US" sz="1200" dirty="0" smtClean="0">
                <a:latin typeface="Arial" pitchFamily="34" charset="0"/>
              </a:rPr>
              <a:t>いいえ</a:t>
            </a:r>
            <a:r>
              <a:rPr lang="en-US" altLang="ja-JP" sz="1200" dirty="0" smtClean="0">
                <a:latin typeface="Arial" pitchFamily="34" charset="0"/>
              </a:rPr>
              <a:t>(N)〕</a:t>
            </a:r>
            <a:r>
              <a:rPr lang="ja-JP" altLang="en-US" sz="1200" dirty="0" smtClean="0">
                <a:latin typeface="Arial" pitchFamily="34" charset="0"/>
              </a:rPr>
              <a:t>を選択してください。</a:t>
            </a:r>
            <a:endParaRPr lang="en-US" sz="1200" dirty="0">
              <a:latin typeface="Arial" pitchFamily="34" charset="0"/>
            </a:endParaRPr>
          </a:p>
        </p:txBody>
      </p:sp>
      <p:pic>
        <p:nvPicPr>
          <p:cNvPr id="15366" name="Picture 6"/>
          <p:cNvPicPr>
            <a:picLocks noChangeAspect="1" noChangeArrowheads="1"/>
          </p:cNvPicPr>
          <p:nvPr/>
        </p:nvPicPr>
        <p:blipFill>
          <a:blip r:embed="rId3"/>
          <a:srcRect/>
          <a:stretch>
            <a:fillRect/>
          </a:stretch>
        </p:blipFill>
        <p:spPr bwMode="auto">
          <a:xfrm>
            <a:off x="1231900" y="1492250"/>
            <a:ext cx="2286000" cy="1066800"/>
          </a:xfrm>
          <a:prstGeom prst="rect">
            <a:avLst/>
          </a:prstGeom>
          <a:noFill/>
          <a:ln w="9525">
            <a:solidFill>
              <a:schemeClr val="tx1"/>
            </a:solidFill>
            <a:miter lim="800000"/>
            <a:headEnd/>
            <a:tailEnd/>
          </a:ln>
          <a:effectLst/>
        </p:spPr>
      </p:pic>
      <p:pic>
        <p:nvPicPr>
          <p:cNvPr id="15367" name="Picture 7"/>
          <p:cNvPicPr>
            <a:picLocks noChangeAspect="1" noChangeArrowheads="1"/>
          </p:cNvPicPr>
          <p:nvPr/>
        </p:nvPicPr>
        <p:blipFill>
          <a:blip r:embed="rId4"/>
          <a:srcRect/>
          <a:stretch>
            <a:fillRect/>
          </a:stretch>
        </p:blipFill>
        <p:spPr bwMode="auto">
          <a:xfrm>
            <a:off x="1241425" y="3273425"/>
            <a:ext cx="2047875" cy="1114425"/>
          </a:xfrm>
          <a:prstGeom prst="rect">
            <a:avLst/>
          </a:prstGeom>
          <a:noFill/>
          <a:ln w="9525">
            <a:solidFill>
              <a:schemeClr val="tx1"/>
            </a:solidFill>
            <a:miter lim="800000"/>
            <a:headEnd/>
            <a:tailEnd/>
          </a:ln>
          <a:effectLst/>
        </p:spPr>
      </p:pic>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6386"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1" name="正方形/長方形 10"/>
          <p:cNvSpPr/>
          <p:nvPr/>
        </p:nvSpPr>
        <p:spPr>
          <a:xfrm>
            <a:off x="546100" y="4540250"/>
            <a:ext cx="9601200" cy="830997"/>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購買オーダ返品</a:t>
            </a:r>
            <a:r>
              <a:rPr lang="en-US" altLang="ja-JP" sz="1200" b="1" dirty="0" smtClean="0">
                <a:solidFill>
                  <a:srgbClr val="0070C0"/>
                </a:solidFill>
                <a:latin typeface="Arial" pitchFamily="34" charset="0"/>
              </a:rPr>
              <a:t>)</a:t>
            </a:r>
            <a:endParaRPr lang="en-US" altLang="ja-JP" sz="1200" dirty="0" smtClean="0">
              <a:latin typeface="Arial" pitchFamily="34" charset="0"/>
            </a:endParaRPr>
          </a:p>
          <a:p>
            <a:r>
              <a:rPr lang="ja-JP" altLang="en-US" sz="1200" dirty="0" smtClean="0">
                <a:latin typeface="Arial" pitchFamily="34" charset="0"/>
              </a:rPr>
              <a:t>返品処理が完了すると、トレイラフレームが表示されますが</a:t>
            </a:r>
            <a:r>
              <a:rPr lang="en-US" altLang="ja-JP" sz="1200" dirty="0" smtClean="0">
                <a:latin typeface="Arial" pitchFamily="34" charset="0"/>
              </a:rPr>
              <a:t>､</a:t>
            </a:r>
            <a:r>
              <a:rPr lang="ja-JP" altLang="en-US" sz="1200" dirty="0" smtClean="0">
                <a:latin typeface="Arial" pitchFamily="34" charset="0"/>
              </a:rPr>
              <a:t>ここでは表示のみで</a:t>
            </a:r>
            <a:r>
              <a:rPr lang="en-US" altLang="ja-JP" sz="1200" dirty="0" smtClean="0">
                <a:latin typeface="Arial" pitchFamily="34" charset="0"/>
              </a:rPr>
              <a:t>､</a:t>
            </a:r>
            <a:r>
              <a:rPr lang="ja-JP" altLang="en-US" sz="1200" dirty="0" smtClean="0">
                <a:latin typeface="Arial" pitchFamily="34" charset="0"/>
              </a:rPr>
              <a:t>変更はできません。</a:t>
            </a:r>
          </a:p>
          <a:p>
            <a:r>
              <a:rPr lang="ja-JP" altLang="en-US" sz="1200" dirty="0" smtClean="0">
                <a:latin typeface="Arial" pitchFamily="34" charset="0"/>
              </a:rPr>
              <a:t>下の</a:t>
            </a:r>
            <a:r>
              <a:rPr lang="en-US" altLang="ja-JP" sz="1200" dirty="0" smtClean="0">
                <a:latin typeface="Arial" pitchFamily="34" charset="0"/>
              </a:rPr>
              <a:t>､</a:t>
            </a:r>
            <a:r>
              <a:rPr lang="ja-JP" altLang="en-US" sz="1200" dirty="0" smtClean="0">
                <a:latin typeface="Arial" pitchFamily="34" charset="0"/>
              </a:rPr>
              <a:t>ガイド行に表示されていますが、「戻る」を押してください。</a:t>
            </a:r>
          </a:p>
          <a:p>
            <a:r>
              <a:rPr lang="ja-JP" altLang="en-US" sz="1200" dirty="0" smtClean="0">
                <a:latin typeface="Arial" pitchFamily="34" charset="0"/>
              </a:rPr>
              <a:t>これで返品処理は完了です。</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7410" name="Picture 2"/>
          <p:cNvPicPr>
            <a:picLocks noChangeAspect="1" noChangeArrowheads="1"/>
          </p:cNvPicPr>
          <p:nvPr/>
        </p:nvPicPr>
        <p:blipFill>
          <a:blip r:embed="rId3"/>
          <a:srcRect/>
          <a:stretch>
            <a:fillRect/>
          </a:stretch>
        </p:blipFill>
        <p:spPr bwMode="auto">
          <a:xfrm>
            <a:off x="1917700" y="1187450"/>
            <a:ext cx="5486400" cy="2667000"/>
          </a:xfrm>
          <a:prstGeom prst="rect">
            <a:avLst/>
          </a:prstGeom>
          <a:noFill/>
          <a:ln w="9525">
            <a:solidFill>
              <a:schemeClr val="tx1"/>
            </a:solid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1917700" y="3397250"/>
            <a:ext cx="5486400" cy="914400"/>
          </a:xfrm>
          <a:prstGeom prst="rect">
            <a:avLst/>
          </a:prstGeom>
          <a:noFill/>
          <a:ln w="9525">
            <a:solidFill>
              <a:schemeClr val="tx1"/>
            </a:solidFill>
            <a:miter lim="800000"/>
            <a:headEnd/>
            <a:tailEnd/>
          </a:ln>
          <a:effectLst/>
        </p:spPr>
      </p:pic>
      <p:sp>
        <p:nvSpPr>
          <p:cNvPr id="12" name="正方形/長方形 11"/>
          <p:cNvSpPr/>
          <p:nvPr/>
        </p:nvSpPr>
        <p:spPr>
          <a:xfrm>
            <a:off x="546100" y="4443452"/>
            <a:ext cx="9601200" cy="553998"/>
          </a:xfrm>
          <a:prstGeom prst="rect">
            <a:avLst/>
          </a:prstGeom>
        </p:spPr>
        <p:txBody>
          <a:bodyPr wrap="square">
            <a:spAutoFit/>
          </a:bodyPr>
          <a:lstStyle/>
          <a:p>
            <a:r>
              <a:rPr lang="ja-JP" altLang="en-US" sz="1200" dirty="0" smtClean="0">
                <a:latin typeface="Arial" pitchFamily="34" charset="0"/>
              </a:rPr>
              <a:t>参考までに</a:t>
            </a:r>
            <a:r>
              <a:rPr lang="en-US" altLang="ja-JP" sz="1200" dirty="0" smtClean="0">
                <a:latin typeface="Arial" pitchFamily="34" charset="0"/>
              </a:rPr>
              <a:t>､</a:t>
            </a:r>
            <a:r>
              <a:rPr lang="ja-JP" altLang="en-US" sz="1200" dirty="0" smtClean="0">
                <a:latin typeface="Arial" pitchFamily="34" charset="0"/>
              </a:rPr>
              <a:t>返品処理後の</a:t>
            </a:r>
            <a:r>
              <a:rPr lang="en-US" altLang="ja-JP" sz="1200" dirty="0" smtClean="0">
                <a:latin typeface="Arial" pitchFamily="34" charset="0"/>
              </a:rPr>
              <a:t>､</a:t>
            </a:r>
            <a:r>
              <a:rPr lang="ja-JP" altLang="en-US" sz="1200" dirty="0" smtClean="0">
                <a:latin typeface="Arial" pitchFamily="34" charset="0"/>
              </a:rPr>
              <a:t>購買オーダを表示します。</a:t>
            </a:r>
          </a:p>
          <a:p>
            <a:r>
              <a:rPr lang="ja-JP" altLang="en-US" sz="1200" dirty="0" smtClean="0">
                <a:latin typeface="Arial" pitchFamily="34" charset="0"/>
              </a:rPr>
              <a:t>最後の行</a:t>
            </a:r>
            <a:r>
              <a:rPr lang="en-US" altLang="ja-JP" sz="1200" dirty="0" smtClean="0">
                <a:latin typeface="Arial" pitchFamily="34" charset="0"/>
              </a:rPr>
              <a:t>(</a:t>
            </a:r>
            <a:r>
              <a:rPr lang="ja-JP" altLang="en-US" sz="1200" dirty="0" smtClean="0">
                <a:latin typeface="Arial" pitchFamily="34" charset="0"/>
              </a:rPr>
              <a:t>ライン</a:t>
            </a:r>
            <a:r>
              <a:rPr lang="en-US" altLang="ja-JP" sz="1200" dirty="0" smtClean="0">
                <a:latin typeface="Arial" pitchFamily="34" charset="0"/>
              </a:rPr>
              <a:t>2)</a:t>
            </a:r>
            <a:r>
              <a:rPr lang="ja-JP" altLang="en-US" sz="1200" dirty="0" smtClean="0">
                <a:latin typeface="Arial" pitchFamily="34" charset="0"/>
              </a:rPr>
              <a:t>に</a:t>
            </a:r>
            <a:r>
              <a:rPr lang="en-US" altLang="ja-JP" sz="1200" dirty="0" smtClean="0">
                <a:latin typeface="Arial" pitchFamily="34" charset="0"/>
              </a:rPr>
              <a:t>､</a:t>
            </a:r>
            <a:r>
              <a:rPr lang="ja-JP" altLang="en-US" sz="1200" dirty="0" smtClean="0">
                <a:latin typeface="Arial" pitchFamily="34" charset="0"/>
              </a:rPr>
              <a:t>返品された数量の品目を再納入するための明細行が追加されています</a:t>
            </a:r>
            <a:r>
              <a:rPr lang="ja-JP" altLang="en-US" dirty="0" smtClean="0">
                <a:latin typeface="Arial" pitchFamily="34" charset="0"/>
              </a:rPr>
              <a:t>。</a:t>
            </a:r>
            <a:endParaRPr lang="en-US" dirty="0">
              <a:latin typeface="Arial" pitchFamily="34" charset="0"/>
            </a:endParaRPr>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8434" name="Picture 2"/>
          <p:cNvPicPr>
            <a:picLocks noChangeAspect="1" noChangeArrowheads="1"/>
          </p:cNvPicPr>
          <p:nvPr/>
        </p:nvPicPr>
        <p:blipFill>
          <a:blip r:embed="rId3"/>
          <a:srcRect/>
          <a:stretch>
            <a:fillRect/>
          </a:stretch>
        </p:blipFill>
        <p:spPr bwMode="auto">
          <a:xfrm>
            <a:off x="546100" y="1187451"/>
            <a:ext cx="3429001" cy="2285999"/>
          </a:xfrm>
          <a:prstGeom prst="rect">
            <a:avLst/>
          </a:prstGeom>
          <a:noFill/>
          <a:ln w="9525">
            <a:solidFill>
              <a:schemeClr val="tx1"/>
            </a:solidFill>
            <a:miter lim="800000"/>
            <a:headEnd/>
            <a:tailEnd/>
          </a:ln>
          <a:effectLst/>
        </p:spPr>
      </p:pic>
      <p:pic>
        <p:nvPicPr>
          <p:cNvPr id="18435" name="Picture 3"/>
          <p:cNvPicPr>
            <a:picLocks noChangeAspect="1" noChangeArrowheads="1"/>
          </p:cNvPicPr>
          <p:nvPr/>
        </p:nvPicPr>
        <p:blipFill>
          <a:blip r:embed="rId4"/>
          <a:srcRect/>
          <a:stretch>
            <a:fillRect/>
          </a:stretch>
        </p:blipFill>
        <p:spPr bwMode="auto">
          <a:xfrm>
            <a:off x="3289300" y="1339850"/>
            <a:ext cx="5486400" cy="3581400"/>
          </a:xfrm>
          <a:prstGeom prst="rect">
            <a:avLst/>
          </a:prstGeom>
          <a:noFill/>
          <a:ln w="9525">
            <a:solidFill>
              <a:schemeClr val="tx1"/>
            </a:solidFill>
            <a:miter lim="800000"/>
            <a:headEnd/>
            <a:tailEnd/>
          </a:ln>
          <a:effectLst/>
        </p:spPr>
      </p:pic>
      <p:sp>
        <p:nvSpPr>
          <p:cNvPr id="12" name="正方形/長方形 11"/>
          <p:cNvSpPr/>
          <p:nvPr/>
        </p:nvSpPr>
        <p:spPr>
          <a:xfrm>
            <a:off x="546100" y="5149850"/>
            <a:ext cx="9525000" cy="461665"/>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購買オーダ返品書類印刷</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購買オーダ返品書類印刷</a:t>
            </a:r>
            <a:r>
              <a:rPr lang="en-US" altLang="ja-JP" sz="1200" dirty="0" smtClean="0">
                <a:latin typeface="Arial" pitchFamily="34" charset="0"/>
              </a:rPr>
              <a:t>】&lt;5.13.8&gt;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返品書類</a:t>
            </a:r>
            <a:r>
              <a:rPr lang="en-US" altLang="ja-JP" sz="1200" dirty="0" smtClean="0">
                <a:latin typeface="Arial" pitchFamily="34" charset="0"/>
              </a:rPr>
              <a:t>(</a:t>
            </a:r>
            <a:r>
              <a:rPr lang="ja-JP" altLang="en-US" sz="1200" dirty="0" smtClean="0">
                <a:latin typeface="Arial" pitchFamily="34" charset="0"/>
              </a:rPr>
              <a:t>赤伝</a:t>
            </a:r>
            <a:r>
              <a:rPr lang="en-US" altLang="ja-JP" sz="1200" dirty="0" smtClean="0">
                <a:latin typeface="Arial" pitchFamily="34" charset="0"/>
              </a:rPr>
              <a:t>)</a:t>
            </a:r>
            <a:r>
              <a:rPr lang="ja-JP" altLang="en-US" sz="1200" dirty="0" smtClean="0">
                <a:latin typeface="Arial" pitchFamily="34" charset="0"/>
              </a:rPr>
              <a:t>が印刷できます。</a:t>
            </a:r>
            <a:endParaRPr lang="en-US" sz="1200" dirty="0">
              <a:latin typeface="Arial" pitchFamily="34" charset="0"/>
            </a:endParaRPr>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19458" name="Picture 2"/>
          <p:cNvPicPr>
            <a:picLocks noChangeAspect="1" noChangeArrowheads="1"/>
          </p:cNvPicPr>
          <p:nvPr/>
        </p:nvPicPr>
        <p:blipFill>
          <a:blip r:embed="rId3"/>
          <a:srcRect/>
          <a:stretch>
            <a:fillRect/>
          </a:stretch>
        </p:blipFill>
        <p:spPr bwMode="auto">
          <a:xfrm>
            <a:off x="1917701" y="1187451"/>
            <a:ext cx="5486400" cy="3124199"/>
          </a:xfrm>
          <a:prstGeom prst="rect">
            <a:avLst/>
          </a:prstGeom>
          <a:noFill/>
          <a:ln w="9525">
            <a:solidFill>
              <a:schemeClr val="tx1"/>
            </a:solidFill>
            <a:miter lim="800000"/>
            <a:headEnd/>
            <a:tailEnd/>
          </a:ln>
          <a:effectLst/>
        </p:spPr>
      </p:pic>
      <p:sp>
        <p:nvSpPr>
          <p:cNvPr id="11" name="正方形/長方形 10"/>
          <p:cNvSpPr/>
          <p:nvPr/>
        </p:nvSpPr>
        <p:spPr>
          <a:xfrm>
            <a:off x="546100" y="4464050"/>
            <a:ext cx="9601200" cy="830997"/>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購買オーダ登録</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変更</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を使用し返品をすることができます。</a:t>
            </a:r>
          </a:p>
          <a:p>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を使用した返品では</a:t>
            </a:r>
            <a:r>
              <a:rPr lang="en-US" altLang="ja-JP" sz="1200" dirty="0" smtClean="0">
                <a:latin typeface="Arial" pitchFamily="34" charset="0"/>
              </a:rPr>
              <a:t>､</a:t>
            </a:r>
            <a:r>
              <a:rPr lang="ja-JP" altLang="en-US" sz="1200" dirty="0" smtClean="0">
                <a:latin typeface="Arial" pitchFamily="34" charset="0"/>
              </a:rPr>
              <a:t>登録で返品数量を、</a:t>
            </a:r>
            <a:r>
              <a:rPr lang="en-US" altLang="ja-JP" sz="1200" dirty="0" smtClean="0">
                <a:latin typeface="Arial" pitchFamily="34" charset="0"/>
              </a:rPr>
              <a:t>｢-｣(</a:t>
            </a:r>
            <a:r>
              <a:rPr lang="ja-JP" altLang="en-US" sz="1200" dirty="0" smtClean="0">
                <a:latin typeface="Arial" pitchFamily="34" charset="0"/>
              </a:rPr>
              <a:t>マイナスで入力し</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時にも、返品数量を、</a:t>
            </a:r>
            <a:r>
              <a:rPr lang="en-US" altLang="ja-JP" sz="1200" dirty="0" smtClean="0">
                <a:latin typeface="Arial" pitchFamily="34" charset="0"/>
              </a:rPr>
              <a:t>｢-｣</a:t>
            </a:r>
          </a:p>
          <a:p>
            <a:r>
              <a:rPr lang="en-US" altLang="ja-JP" sz="1200" dirty="0" smtClean="0">
                <a:latin typeface="Arial" pitchFamily="34" charset="0"/>
              </a:rPr>
              <a:t>(</a:t>
            </a:r>
            <a:r>
              <a:rPr lang="ja-JP" altLang="en-US" sz="1200" dirty="0" smtClean="0">
                <a:latin typeface="Arial" pitchFamily="34" charset="0"/>
              </a:rPr>
              <a:t>マイナス</a:t>
            </a:r>
            <a:r>
              <a:rPr lang="en-US" altLang="ja-JP" sz="1200" dirty="0" smtClean="0">
                <a:latin typeface="Arial" pitchFamily="34" charset="0"/>
              </a:rPr>
              <a:t>)</a:t>
            </a:r>
            <a:r>
              <a:rPr lang="ja-JP" altLang="en-US" sz="1200" dirty="0" smtClean="0">
                <a:latin typeface="Arial" pitchFamily="34" charset="0"/>
              </a:rPr>
              <a:t>で入荷してください。</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購買オーダの返品</a:t>
            </a:r>
            <a:endParaRPr lang="en-US" sz="2400" dirty="0">
              <a:latin typeface="Arial" pitchFamily="34" charset="0"/>
            </a:endParaRPr>
          </a:p>
        </p:txBody>
      </p:sp>
      <p:pic>
        <p:nvPicPr>
          <p:cNvPr id="20483" name="Picture 3"/>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461665"/>
          </a:xfrm>
          <a:prstGeom prst="rect">
            <a:avLst/>
          </a:prstGeom>
        </p:spPr>
        <p:txBody>
          <a:bodyPr wrap="square">
            <a:spAutoFit/>
          </a:bodyPr>
          <a:lstStyle/>
          <a:p>
            <a:r>
              <a:rPr lang="ja-JP" altLang="en-US" sz="1200" b="1" dirty="0" smtClean="0">
                <a:solidFill>
                  <a:srgbClr val="0070C0"/>
                </a:solidFill>
                <a:latin typeface="Arial" pitchFamily="34" charset="0"/>
              </a:rPr>
              <a:t>購買オーダの返品　</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購買オーダ入荷</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に続き</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で返品する数量を、</a:t>
            </a:r>
            <a:r>
              <a:rPr lang="en-US" altLang="ja-JP" sz="1200" dirty="0" smtClean="0">
                <a:latin typeface="Arial" pitchFamily="34" charset="0"/>
              </a:rPr>
              <a:t>｢-｣(</a:t>
            </a:r>
            <a:r>
              <a:rPr lang="ja-JP" altLang="en-US" sz="1200" dirty="0" smtClean="0">
                <a:latin typeface="Arial" pitchFamily="34" charset="0"/>
              </a:rPr>
              <a:t>マイナス</a:t>
            </a:r>
            <a:r>
              <a:rPr lang="en-US" altLang="ja-JP" sz="1200" dirty="0" smtClean="0">
                <a:latin typeface="Arial" pitchFamily="34" charset="0"/>
              </a:rPr>
              <a:t>)</a:t>
            </a:r>
            <a:r>
              <a:rPr lang="ja-JP" altLang="en-US" sz="1200" dirty="0" smtClean="0">
                <a:latin typeface="Arial" pitchFamily="34" charset="0"/>
              </a:rPr>
              <a:t>で入荷してください。</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角丸四角形 7"/>
          <p:cNvSpPr/>
          <p:nvPr/>
        </p:nvSpPr>
        <p:spPr>
          <a:xfrm>
            <a:off x="1993900" y="11487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購買要求の</a:t>
            </a:r>
            <a:endParaRPr lang="en-US" altLang="ja-JP" sz="1400" b="1" dirty="0" smtClean="0">
              <a:solidFill>
                <a:schemeClr val="tx1"/>
              </a:solidFill>
            </a:endParaRPr>
          </a:p>
          <a:p>
            <a:pPr algn="ctr"/>
            <a:r>
              <a:rPr lang="ja-JP" altLang="en-US" sz="1400" b="1" dirty="0" smtClean="0">
                <a:solidFill>
                  <a:schemeClr val="tx1"/>
                </a:solidFill>
              </a:rPr>
              <a:t>作成</a:t>
            </a:r>
            <a:endParaRPr lang="en-US" sz="1400" b="1" dirty="0">
              <a:solidFill>
                <a:schemeClr val="tx1"/>
              </a:solidFill>
            </a:endParaRPr>
          </a:p>
        </p:txBody>
      </p:sp>
      <p:sp>
        <p:nvSpPr>
          <p:cNvPr id="9" name="角丸四角形 8"/>
          <p:cNvSpPr/>
          <p:nvPr/>
        </p:nvSpPr>
        <p:spPr>
          <a:xfrm>
            <a:off x="4051300" y="1148704"/>
            <a:ext cx="1223073" cy="705173"/>
          </a:xfrm>
          <a:prstGeom prst="round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chemeClr val="tx1"/>
                </a:solidFill>
              </a:rPr>
              <a:t>ブランケットオーダ</a:t>
            </a:r>
            <a:endParaRPr lang="en-US" sz="1400" b="1" dirty="0">
              <a:solidFill>
                <a:schemeClr val="tx1"/>
              </a:solidFill>
            </a:endParaRPr>
          </a:p>
        </p:txBody>
      </p:sp>
      <p:sp>
        <p:nvSpPr>
          <p:cNvPr id="10" name="角丸四角形 9"/>
          <p:cNvSpPr/>
          <p:nvPr/>
        </p:nvSpPr>
        <p:spPr>
          <a:xfrm>
            <a:off x="6642100" y="1910704"/>
            <a:ext cx="1219200" cy="8382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solidFill>
                  <a:schemeClr val="tx1"/>
                </a:solidFill>
              </a:rPr>
              <a:t>購買オーダの印刷</a:t>
            </a:r>
            <a:endParaRPr lang="en-US" sz="1400" b="1" dirty="0">
              <a:solidFill>
                <a:schemeClr val="tx1"/>
              </a:solidFill>
            </a:endParaRPr>
          </a:p>
        </p:txBody>
      </p:sp>
      <p:sp>
        <p:nvSpPr>
          <p:cNvPr id="11" name="角丸四角形 10"/>
          <p:cNvSpPr/>
          <p:nvPr/>
        </p:nvSpPr>
        <p:spPr>
          <a:xfrm>
            <a:off x="1460499" y="3005917"/>
            <a:ext cx="1295401" cy="733587"/>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購買オーダの入荷</a:t>
            </a:r>
            <a:endParaRPr lang="en-US" sz="1400" dirty="0"/>
          </a:p>
        </p:txBody>
      </p:sp>
      <p:sp>
        <p:nvSpPr>
          <p:cNvPr id="13" name="角丸四角形 12"/>
          <p:cNvSpPr/>
          <p:nvPr/>
        </p:nvSpPr>
        <p:spPr>
          <a:xfrm>
            <a:off x="7556501" y="2977504"/>
            <a:ext cx="1219199" cy="762000"/>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tLang="ja-JP" sz="1400" b="1" dirty="0" smtClean="0"/>
          </a:p>
          <a:p>
            <a:pPr algn="ctr"/>
            <a:r>
              <a:rPr lang="ja-JP" altLang="en-US" sz="1400" dirty="0" smtClean="0"/>
              <a:t>購買オーダの返品</a:t>
            </a:r>
            <a:endParaRPr lang="en-US" altLang="ja-JP" sz="1400" dirty="0" smtClean="0"/>
          </a:p>
          <a:p>
            <a:pPr algn="ctr"/>
            <a:endParaRPr lang="en-US" sz="1400" dirty="0"/>
          </a:p>
        </p:txBody>
      </p:sp>
      <p:sp>
        <p:nvSpPr>
          <p:cNvPr id="14" name="角丸四角形 13"/>
          <p:cNvSpPr/>
          <p:nvPr/>
        </p:nvSpPr>
        <p:spPr>
          <a:xfrm>
            <a:off x="5499100" y="3530277"/>
            <a:ext cx="1223073" cy="705173"/>
          </a:xfrm>
          <a:prstGeom prst="roundRect">
            <a:avLst/>
          </a:prstGeom>
          <a:solidFill>
            <a:schemeClr val="bg1">
              <a:lumMod val="8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b="1" dirty="0" smtClean="0"/>
              <a:t>購買オーダの修正</a:t>
            </a:r>
            <a:endParaRPr lang="en-US" sz="1400" b="1" dirty="0"/>
          </a:p>
        </p:txBody>
      </p:sp>
      <p:cxnSp>
        <p:nvCxnSpPr>
          <p:cNvPr id="15" name="カギ線コネクタ 14"/>
          <p:cNvCxnSpPr>
            <a:stCxn id="10" idx="2"/>
            <a:endCxn id="11" idx="0"/>
          </p:cNvCxnSpPr>
          <p:nvPr/>
        </p:nvCxnSpPr>
        <p:spPr>
          <a:xfrm rot="5400000">
            <a:off x="4551444" y="305660"/>
            <a:ext cx="257013" cy="5143500"/>
          </a:xfrm>
          <a:prstGeom prst="bentConnector3">
            <a:avLst>
              <a:gd name="adj1" fmla="val 50000"/>
            </a:avLst>
          </a:prstGeom>
          <a:ln w="38100">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a:stCxn id="20" idx="3"/>
            <a:endCxn id="10" idx="1"/>
          </p:cNvCxnSpPr>
          <p:nvPr/>
        </p:nvCxnSpPr>
        <p:spPr>
          <a:xfrm>
            <a:off x="5194300" y="2329804"/>
            <a:ext cx="1447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a:stCxn id="11" idx="3"/>
            <a:endCxn id="12" idx="1"/>
          </p:cNvCxnSpPr>
          <p:nvPr/>
        </p:nvCxnSpPr>
        <p:spPr>
          <a:xfrm flipV="1">
            <a:off x="2755900" y="3358504"/>
            <a:ext cx="762000" cy="1420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12" idx="3"/>
            <a:endCxn id="13" idx="1"/>
          </p:cNvCxnSpPr>
          <p:nvPr/>
        </p:nvCxnSpPr>
        <p:spPr>
          <a:xfrm>
            <a:off x="5727699" y="3358504"/>
            <a:ext cx="182880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角丸四角形 19"/>
          <p:cNvSpPr/>
          <p:nvPr/>
        </p:nvSpPr>
        <p:spPr>
          <a:xfrm>
            <a:off x="4051300" y="1986904"/>
            <a:ext cx="1143000" cy="685800"/>
          </a:xfrm>
          <a:prstGeom prst="roundRect">
            <a:avLst/>
          </a:prstGeom>
          <a:solidFill>
            <a:schemeClr val="bg1">
              <a:lumMod val="75000"/>
            </a:schemeClr>
          </a:solidFill>
          <a:ln>
            <a:noFill/>
          </a:ln>
          <a:effectLst/>
          <a:scene3d>
            <a:camera prst="obliqueBottomRight"/>
            <a:lightRig rig="threePt" dir="t"/>
          </a:scene3d>
        </p:spPr>
        <p:style>
          <a:lnRef idx="2">
            <a:schemeClr val="accent6"/>
          </a:lnRef>
          <a:fillRef idx="1">
            <a:schemeClr val="lt1"/>
          </a:fillRef>
          <a:effectRef idx="0">
            <a:schemeClr val="accent6"/>
          </a:effectRef>
          <a:fontRef idx="minor">
            <a:schemeClr val="dk1"/>
          </a:fontRef>
        </p:style>
        <p:txBody>
          <a:bodyPr rtlCol="0" anchor="ctr" anchorCtr="0"/>
          <a:lstStyle/>
          <a:p>
            <a:pPr algn="ctr"/>
            <a:endParaRPr lang="en-US" altLang="ja-JP" sz="1400" dirty="0" smtClean="0">
              <a:solidFill>
                <a:schemeClr val="tx1"/>
              </a:solidFill>
            </a:endParaRPr>
          </a:p>
          <a:p>
            <a:pPr algn="ctr"/>
            <a:r>
              <a:rPr lang="ja-JP" altLang="en-US" sz="1400" dirty="0" smtClean="0">
                <a:solidFill>
                  <a:schemeClr val="tx1"/>
                </a:solidFill>
              </a:rPr>
              <a:t>購買オーダの作成</a:t>
            </a:r>
            <a:endParaRPr lang="en-US" altLang="ja-JP" sz="1400" dirty="0" smtClean="0">
              <a:solidFill>
                <a:schemeClr val="tx1"/>
              </a:solidFill>
            </a:endParaRPr>
          </a:p>
          <a:p>
            <a:pPr algn="ctr"/>
            <a:endParaRPr lang="en-US" sz="1400" dirty="0">
              <a:solidFill>
                <a:schemeClr val="tx1"/>
              </a:solidFill>
            </a:endParaRPr>
          </a:p>
        </p:txBody>
      </p:sp>
      <p:pic>
        <p:nvPicPr>
          <p:cNvPr id="2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22" name="テキスト ボックス 21"/>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購買オーダレポート</a:t>
            </a:r>
            <a:endParaRPr lang="en-US" sz="2400" dirty="0">
              <a:latin typeface="Arial" pitchFamily="34" charset="0"/>
            </a:endParaRPr>
          </a:p>
        </p:txBody>
      </p:sp>
      <p:sp>
        <p:nvSpPr>
          <p:cNvPr id="12" name="角丸四角形 11"/>
          <p:cNvSpPr/>
          <p:nvPr/>
        </p:nvSpPr>
        <p:spPr>
          <a:xfrm>
            <a:off x="3517900" y="2596504"/>
            <a:ext cx="2209799" cy="1523999"/>
          </a:xfrm>
          <a:prstGeom prst="roundRect">
            <a:avLst/>
          </a:prstGeom>
          <a:solidFill>
            <a:schemeClr val="bg1"/>
          </a:solidFill>
          <a:ln/>
          <a:effectLst>
            <a:outerShdw blurRad="76200" dir="18900000" sy="23000" kx="-1200000" algn="bl" rotWithShape="0">
              <a:prstClr val="black">
                <a:alpha val="2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smtClean="0"/>
              <a:t>購買オーダ</a:t>
            </a:r>
            <a:endParaRPr lang="en-US" altLang="ja-JP" sz="2400" b="1" dirty="0" smtClean="0"/>
          </a:p>
          <a:p>
            <a:pPr algn="ctr"/>
            <a:r>
              <a:rPr lang="ja-JP" altLang="en-US" sz="2400" b="1" dirty="0" smtClean="0"/>
              <a:t>レポート</a:t>
            </a:r>
            <a:endParaRPr lang="en-US" altLang="ja-JP" sz="2400" b="1" dirty="0" smtClean="0"/>
          </a:p>
          <a:p>
            <a:pPr algn="ctr"/>
            <a:r>
              <a:rPr lang="en-US" sz="2400" b="1" dirty="0" smtClean="0"/>
              <a:t>5.9</a:t>
            </a:r>
            <a:endParaRPr lang="en-US" sz="2400" b="1" dirty="0"/>
          </a:p>
        </p:txBody>
      </p:sp>
      <p:sp>
        <p:nvSpPr>
          <p:cNvPr id="41" name="正方形/長方形 40"/>
          <p:cNvSpPr/>
          <p:nvPr/>
        </p:nvSpPr>
        <p:spPr>
          <a:xfrm>
            <a:off x="546100" y="4464050"/>
            <a:ext cx="9601200" cy="276999"/>
          </a:xfrm>
          <a:prstGeom prst="rect">
            <a:avLst/>
          </a:prstGeom>
        </p:spPr>
        <p:txBody>
          <a:bodyPr wrap="square">
            <a:spAutoFit/>
          </a:bodyPr>
          <a:lstStyle/>
          <a:p>
            <a:r>
              <a:rPr lang="ja-JP" altLang="en-US" sz="1200" dirty="0" smtClean="0"/>
              <a:t>購買オーダの状況を把握するために各種のレポートが標準で用意されています。</a:t>
            </a:r>
            <a:endParaRPr lang="en-US" sz="1200" dirty="0"/>
          </a:p>
        </p:txBody>
      </p:sp>
      <p:sp>
        <p:nvSpPr>
          <p:cNvPr id="2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solidFill>
            <a:schemeClr val="bg1"/>
          </a:solid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5</a:t>
            </a:r>
            <a:r>
              <a:rPr lang="ja-JP" altLang="en-US" sz="1400" dirty="0" smtClean="0">
                <a:latin typeface="Arial" pitchFamily="34" charset="0"/>
              </a:rPr>
              <a:t>章　購買オーダの処理</a:t>
            </a:r>
            <a:endParaRPr lang="en-US" altLang="ja-JP" sz="1400" dirty="0" smtClean="0">
              <a:latin typeface="Arial" pitchFamily="34" charset="0"/>
            </a:endParaRPr>
          </a:p>
          <a:p>
            <a:r>
              <a:rPr lang="ja-JP" altLang="en-US" sz="2400" dirty="0" smtClean="0">
                <a:latin typeface="Arial" pitchFamily="34" charset="0"/>
              </a:rPr>
              <a:t>購買オーダレポート</a:t>
            </a:r>
            <a:endParaRPr lang="en-US" sz="2400" dirty="0">
              <a:latin typeface="Arial" pitchFamily="34" charset="0"/>
            </a:endParaRPr>
          </a:p>
        </p:txBody>
      </p:sp>
      <p:sp>
        <p:nvSpPr>
          <p:cNvPr id="11" name="正方形/長方形 10"/>
          <p:cNvSpPr/>
          <p:nvPr/>
        </p:nvSpPr>
        <p:spPr>
          <a:xfrm>
            <a:off x="4660900" y="1187450"/>
            <a:ext cx="4800600" cy="4154984"/>
          </a:xfrm>
          <a:prstGeom prst="rect">
            <a:avLst/>
          </a:prstGeom>
        </p:spPr>
        <p:txBody>
          <a:bodyPr wrap="square">
            <a:spAutoFit/>
          </a:bodyPr>
          <a:lstStyle/>
          <a:p>
            <a:r>
              <a:rPr lang="ja-JP" altLang="en-US" sz="1200" b="1" dirty="0" smtClean="0">
                <a:solidFill>
                  <a:srgbClr val="0070C0"/>
                </a:solidFill>
                <a:latin typeface="Arial" pitchFamily="34" charset="0"/>
              </a:rPr>
              <a:t>オーダの照会･検索</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オーダ別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】&lt;5.9.1&gt;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仕入先別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】&lt;5.9.2&gt;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品目別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】&lt;5.9.3&gt;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購買オーダ契約レポート</a:t>
            </a:r>
            <a:r>
              <a:rPr lang="en-US" altLang="ja-JP" sz="1200" dirty="0" smtClean="0">
                <a:latin typeface="Arial" pitchFamily="34" charset="0"/>
              </a:rPr>
              <a:t>】&lt;5.9.4&gt;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購買オーダ仕入先スケジュール</a:t>
            </a:r>
            <a:r>
              <a:rPr lang="en-US" altLang="ja-JP" sz="1200" dirty="0" smtClean="0">
                <a:latin typeface="Arial" pitchFamily="34" charset="0"/>
              </a:rPr>
              <a:t>】&lt;5.9.6&gt;</a:t>
            </a:r>
          </a:p>
          <a:p>
            <a:pPr lvl="1">
              <a:buFont typeface="Arial" pitchFamily="34" charset="0"/>
              <a:buChar char="•"/>
            </a:pPr>
            <a:endParaRPr lang="en-US" altLang="ja-JP" sz="1200" dirty="0" smtClean="0">
              <a:latin typeface="Arial" pitchFamily="34" charset="0"/>
            </a:endParaRPr>
          </a:p>
          <a:p>
            <a:r>
              <a:rPr lang="ja-JP" altLang="en-US" sz="1200" b="1" dirty="0" smtClean="0">
                <a:solidFill>
                  <a:srgbClr val="0070C0"/>
                </a:solidFill>
                <a:latin typeface="Arial" pitchFamily="34" charset="0"/>
              </a:rPr>
              <a:t>入荷情報の照会･検索</a:t>
            </a:r>
            <a:r>
              <a:rPr lang="ja-JP" altLang="en-US" sz="1200" dirty="0" smtClean="0">
                <a:latin typeface="Arial" pitchFamily="34" charset="0"/>
              </a:rPr>
              <a: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入荷トランザクション一覧表示</a:t>
            </a:r>
            <a:r>
              <a:rPr lang="en-US" altLang="ja-JP" sz="1200" dirty="0" smtClean="0">
                <a:latin typeface="Arial" pitchFamily="34" charset="0"/>
              </a:rPr>
              <a:t>】&lt;5.9.13&gt;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入荷トランザクションレポート</a:t>
            </a:r>
            <a:r>
              <a:rPr lang="en-US" altLang="ja-JP" sz="1200" dirty="0" smtClean="0">
                <a:latin typeface="Arial" pitchFamily="34" charset="0"/>
              </a:rPr>
              <a:t>】&lt;5.9.14&gt;</a:t>
            </a:r>
          </a:p>
          <a:p>
            <a:pPr lvl="1">
              <a:buFont typeface="Arial" pitchFamily="34" charset="0"/>
              <a:buChar char="•"/>
            </a:pPr>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仕入先の実績情報の照会･検索</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仕入先実績レポート</a:t>
            </a:r>
            <a:r>
              <a:rPr lang="en-US" altLang="ja-JP" sz="1200" dirty="0" smtClean="0">
                <a:latin typeface="Arial" pitchFamily="34" charset="0"/>
              </a:rPr>
              <a:t>】&lt;5.9.18&gt;</a:t>
            </a:r>
          </a:p>
          <a:p>
            <a:pPr lvl="1">
              <a:buFont typeface="Arial" pitchFamily="34" charset="0"/>
              <a:buChar char="•"/>
            </a:pPr>
            <a:endParaRPr lang="en-US" altLang="ja-JP" sz="1200" dirty="0" smtClean="0">
              <a:latin typeface="Arial" pitchFamily="34" charset="0"/>
            </a:endParaRPr>
          </a:p>
          <a:p>
            <a:r>
              <a:rPr lang="ja-JP" altLang="en-US" sz="1200" b="1" dirty="0" smtClean="0">
                <a:solidFill>
                  <a:srgbClr val="0070C0"/>
                </a:solidFill>
                <a:latin typeface="Arial" pitchFamily="34" charset="0"/>
              </a:rPr>
              <a:t>購買オーダの変更情報の照会･検索</a:t>
            </a:r>
            <a:endParaRPr lang="en-US" altLang="ja-JP" sz="1200" b="1" dirty="0" smtClean="0">
              <a:solidFill>
                <a:srgbClr val="0070C0"/>
              </a:solidFill>
              <a:latin typeface="Arial" pitchFamily="34" charset="0"/>
            </a:endParaRP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購買オーダ変更履歴一覧表示</a:t>
            </a:r>
            <a:r>
              <a:rPr lang="en-US" altLang="ja-JP" sz="1200" dirty="0" smtClean="0">
                <a:latin typeface="Arial" pitchFamily="34" charset="0"/>
              </a:rPr>
              <a:t>】&lt;5.9.20&gt;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購買オーダ変更履歴レポート</a:t>
            </a:r>
            <a:r>
              <a:rPr lang="en-US" altLang="ja-JP" sz="1200" dirty="0" smtClean="0">
                <a:latin typeface="Arial" pitchFamily="34" charset="0"/>
              </a:rPr>
              <a:t>】&lt;5.9.21&gt;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購買オーダ変更履歴</a:t>
            </a:r>
            <a:r>
              <a:rPr lang="en-US" altLang="ja-JP" sz="1200" dirty="0" smtClean="0">
                <a:latin typeface="Arial" pitchFamily="34" charset="0"/>
              </a:rPr>
              <a:t>(</a:t>
            </a:r>
            <a:r>
              <a:rPr lang="ja-JP" altLang="en-US" sz="1200" dirty="0" smtClean="0">
                <a:latin typeface="Arial" pitchFamily="34" charset="0"/>
              </a:rPr>
              <a:t>品目別</a:t>
            </a:r>
            <a:r>
              <a:rPr lang="en-US" altLang="ja-JP" sz="1200" dirty="0" smtClean="0">
                <a:latin typeface="Arial" pitchFamily="34" charset="0"/>
              </a:rPr>
              <a:t>)】&lt;5.9.22&gt;</a:t>
            </a:r>
          </a:p>
          <a:p>
            <a:r>
              <a:rPr lang="ja-JP" altLang="en-US" sz="1200" dirty="0" smtClean="0">
                <a:latin typeface="Arial" pitchFamily="34" charset="0"/>
              </a:rPr>
              <a:t>この機能を使用するには、</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予約履歴を保存</a:t>
            </a:r>
            <a:r>
              <a:rPr lang="en-US" altLang="ja-JP" sz="1200" dirty="0" smtClean="0">
                <a:latin typeface="Arial" pitchFamily="34" charset="0"/>
              </a:rPr>
              <a:t>]</a:t>
            </a:r>
            <a:r>
              <a:rPr lang="ja-JP" altLang="en-US" sz="1200" dirty="0" smtClean="0">
                <a:latin typeface="Arial" pitchFamily="34" charset="0"/>
              </a:rPr>
              <a:t>フィールドに、</a:t>
            </a:r>
            <a:r>
              <a:rPr lang="en-US" altLang="ja-JP" sz="1200" dirty="0" smtClean="0">
                <a:latin typeface="Arial" pitchFamily="34" charset="0"/>
              </a:rPr>
              <a:t>[Y]</a:t>
            </a:r>
            <a:r>
              <a:rPr lang="ja-JP" altLang="en-US" sz="1200" dirty="0" smtClean="0">
                <a:latin typeface="Arial" pitchFamily="34" charset="0"/>
              </a:rPr>
              <a:t>を指定する必要があります。</a:t>
            </a:r>
            <a:endParaRPr lang="en-US" altLang="ja-JP" sz="1200" dirty="0" smtClean="0">
              <a:latin typeface="Arial" pitchFamily="34" charset="0"/>
            </a:endParaRPr>
          </a:p>
          <a:p>
            <a:pPr lvl="1">
              <a:buFont typeface="Arial" pitchFamily="34" charset="0"/>
              <a:buChar char="•"/>
            </a:pPr>
            <a:endParaRPr lang="en-US" altLang="ja-JP" sz="1200" dirty="0" smtClean="0">
              <a:latin typeface="Arial" pitchFamily="34" charset="0"/>
            </a:endParaRPr>
          </a:p>
          <a:p>
            <a:r>
              <a:rPr lang="ja-JP" altLang="en-US" sz="1200" dirty="0" smtClean="0">
                <a:latin typeface="Arial" pitchFamily="34" charset="0"/>
              </a:rPr>
              <a:t>などがあります。</a:t>
            </a:r>
            <a:endParaRPr lang="en-US" sz="1200" dirty="0">
              <a:latin typeface="Arial" pitchFamily="34" charset="0"/>
            </a:endParaRPr>
          </a:p>
        </p:txBody>
      </p:sp>
      <p:pic>
        <p:nvPicPr>
          <p:cNvPr id="7" name="Picture 3"/>
          <p:cNvPicPr>
            <a:picLocks noChangeAspect="1" noChangeArrowheads="1"/>
          </p:cNvPicPr>
          <p:nvPr/>
        </p:nvPicPr>
        <p:blipFill>
          <a:blip r:embed="rId3"/>
          <a:srcRect/>
          <a:stretch>
            <a:fillRect/>
          </a:stretch>
        </p:blipFill>
        <p:spPr bwMode="auto">
          <a:xfrm>
            <a:off x="1231900" y="1187450"/>
            <a:ext cx="3067050" cy="5153025"/>
          </a:xfrm>
          <a:prstGeom prst="rect">
            <a:avLst/>
          </a:prstGeom>
          <a:noFill/>
          <a:ln w="9525">
            <a:noFill/>
            <a:miter lim="800000"/>
            <a:headEnd/>
            <a:tailEnd/>
          </a:ln>
          <a:effectLst/>
        </p:spPr>
      </p:pic>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231900" y="2394744"/>
            <a:ext cx="8229600" cy="1231106"/>
          </a:xfrm>
          <a:prstGeom prst="rect">
            <a:avLst/>
          </a:prstGeom>
          <a:noFill/>
        </p:spPr>
        <p:txBody>
          <a:bodyPr wrap="square" rtlCol="0">
            <a:spAutoFit/>
          </a:bodyPr>
          <a:lstStyle/>
          <a:p>
            <a:pPr algn="ctr"/>
            <a:r>
              <a:rPr lang="ja-JP" altLang="en-US" sz="2800" dirty="0" smtClean="0"/>
              <a:t>第</a:t>
            </a:r>
            <a:r>
              <a:rPr lang="en-US" altLang="ja-JP" sz="2800" dirty="0" smtClean="0"/>
              <a:t>6</a:t>
            </a:r>
            <a:r>
              <a:rPr lang="ja-JP" altLang="en-US" sz="2800" dirty="0" smtClean="0"/>
              <a:t>章</a:t>
            </a:r>
            <a:endParaRPr lang="en-US" altLang="ja-JP" sz="2800" dirty="0" smtClean="0"/>
          </a:p>
          <a:p>
            <a:pPr algn="ctr"/>
            <a:r>
              <a:rPr lang="ja-JP" altLang="en-US" sz="2800" dirty="0" smtClean="0"/>
              <a:t>　ブランケット購買オーダの処理方法</a:t>
            </a:r>
            <a:endParaRPr lang="en-US" altLang="ja-JP" sz="2800" dirty="0" smtClean="0"/>
          </a:p>
          <a:p>
            <a:pPr algn="ctr"/>
            <a:r>
              <a:rPr lang="en-US" dirty="0" smtClean="0"/>
              <a:t>(Blanket Purchase Order)</a:t>
            </a:r>
            <a:endParaRPr lang="en-US" dirty="0"/>
          </a:p>
        </p:txBody>
      </p:sp>
      <p:sp>
        <p:nvSpPr>
          <p:cNvPr id="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200" dirty="0" smtClean="0">
              <a:latin typeface="Arial" pitchFamily="34" charset="0"/>
            </a:endParaRPr>
          </a:p>
          <a:p>
            <a:r>
              <a:rPr lang="ja-JP" altLang="en-US" sz="2400" dirty="0" smtClean="0">
                <a:latin typeface="Arial" pitchFamily="34" charset="0"/>
              </a:rPr>
              <a:t>購買オーダ情報の構造</a:t>
            </a:r>
            <a:endParaRPr lang="en-US" sz="2400" dirty="0">
              <a:latin typeface="Arial" pitchFamily="34" charset="0"/>
            </a:endParaRPr>
          </a:p>
        </p:txBody>
      </p:sp>
      <p:pic>
        <p:nvPicPr>
          <p:cNvPr id="1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8" name="正方形/長方形 17"/>
          <p:cNvSpPr/>
          <p:nvPr/>
        </p:nvSpPr>
        <p:spPr>
          <a:xfrm>
            <a:off x="546100" y="1117739"/>
            <a:ext cx="9601200" cy="5262979"/>
          </a:xfrm>
          <a:prstGeom prst="rect">
            <a:avLst/>
          </a:prstGeom>
        </p:spPr>
        <p:txBody>
          <a:bodyPr wrap="square">
            <a:spAutoFit/>
          </a:bodyPr>
          <a:lstStyle/>
          <a:p>
            <a:r>
              <a:rPr lang="ja-JP" altLang="en-US" sz="1200" b="1" dirty="0" smtClean="0">
                <a:solidFill>
                  <a:srgbClr val="0070C0"/>
                </a:solidFill>
                <a:latin typeface="Arial" pitchFamily="34" charset="0"/>
              </a:rPr>
              <a:t>ヘッダ</a:t>
            </a:r>
            <a:r>
              <a:rPr lang="en-US" altLang="ja-JP" sz="1200" dirty="0" smtClean="0">
                <a:latin typeface="Arial" pitchFamily="34" charset="0"/>
              </a:rPr>
              <a:t>	</a:t>
            </a:r>
          </a:p>
          <a:p>
            <a:r>
              <a:rPr lang="ja-JP" altLang="en-US" sz="1200" dirty="0" smtClean="0">
                <a:latin typeface="Arial" pitchFamily="34" charset="0"/>
              </a:rPr>
              <a:t>ヘッダフレームは、購買オーダ全体に適用される共通情報で、</a:t>
            </a:r>
            <a:endParaRPr lang="en-US" altLang="ja-JP" sz="1200" dirty="0" smtClean="0">
              <a:latin typeface="Arial" pitchFamily="34" charset="0"/>
            </a:endParaRPr>
          </a:p>
          <a:p>
            <a:pPr lvl="1">
              <a:buFont typeface="Arial" pitchFamily="34" charset="0"/>
              <a:buChar char="•"/>
            </a:pPr>
            <a:r>
              <a:rPr lang="ja-JP" altLang="en-US" sz="1200" dirty="0" smtClean="0">
                <a:latin typeface="Arial" pitchFamily="34" charset="0"/>
              </a:rPr>
              <a:t>識別番号</a:t>
            </a:r>
          </a:p>
          <a:p>
            <a:pPr lvl="1">
              <a:buFont typeface="Arial" pitchFamily="34" charset="0"/>
              <a:buChar char="•"/>
            </a:pPr>
            <a:r>
              <a:rPr lang="ja-JP" altLang="en-US" sz="1200" dirty="0" smtClean="0">
                <a:latin typeface="Arial" pitchFamily="34" charset="0"/>
              </a:rPr>
              <a:t>仕入先</a:t>
            </a:r>
          </a:p>
          <a:p>
            <a:pPr lvl="1">
              <a:buFont typeface="Arial" pitchFamily="34" charset="0"/>
              <a:buChar char="•"/>
            </a:pPr>
            <a:r>
              <a:rPr lang="ja-JP" altLang="en-US" sz="1200" dirty="0" smtClean="0">
                <a:latin typeface="Arial" pitchFamily="34" charset="0"/>
              </a:rPr>
              <a:t>出荷先</a:t>
            </a:r>
            <a:r>
              <a:rPr lang="en-US" altLang="ja-JP" sz="1200" dirty="0" smtClean="0">
                <a:latin typeface="Arial" pitchFamily="34" charset="0"/>
              </a:rPr>
              <a:t>(</a:t>
            </a:r>
            <a:r>
              <a:rPr lang="ja-JP" altLang="en-US" sz="1200" dirty="0" smtClean="0">
                <a:latin typeface="Arial" pitchFamily="34" charset="0"/>
              </a:rPr>
              <a:t>仕入先から見た</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オーダ日、納期、購買担当者</a:t>
            </a:r>
          </a:p>
          <a:p>
            <a:pPr lvl="1">
              <a:buFont typeface="Arial" pitchFamily="34" charset="0"/>
              <a:buChar char="•"/>
            </a:pPr>
            <a:r>
              <a:rPr lang="zh-TW" altLang="en-US" sz="1200" dirty="0" smtClean="0">
                <a:latin typeface="ＭＳ Ｐゴシック" pitchFamily="50" charset="-128"/>
                <a:ea typeface="ＭＳ Ｐゴシック" pitchFamily="50" charset="-128"/>
              </a:rPr>
              <a:t>価格設定情報</a:t>
            </a:r>
          </a:p>
          <a:p>
            <a:pPr lvl="1">
              <a:buFont typeface="Arial" pitchFamily="34" charset="0"/>
              <a:buChar char="•"/>
            </a:pPr>
            <a:r>
              <a:rPr lang="ja-JP" altLang="en-US" sz="1200" dirty="0" smtClean="0">
                <a:latin typeface="Arial" pitchFamily="34" charset="0"/>
              </a:rPr>
              <a:t>請求先、支払条件</a:t>
            </a:r>
            <a:r>
              <a:rPr lang="en-US" sz="1200" dirty="0" smtClean="0">
                <a:latin typeface="Arial" pitchFamily="34" charset="0"/>
              </a:rPr>
              <a:t>	</a:t>
            </a:r>
          </a:p>
          <a:p>
            <a:r>
              <a:rPr lang="ja-JP" altLang="en-US" sz="1200" dirty="0" smtClean="0">
                <a:latin typeface="Arial" pitchFamily="34" charset="0"/>
              </a:rPr>
              <a:t>などから成っております</a:t>
            </a:r>
            <a:r>
              <a:rPr lang="en-US" altLang="ja-JP" sz="1200" dirty="0" smtClean="0">
                <a:latin typeface="Arial" pitchFamily="34" charset="0"/>
              </a:rPr>
              <a:t>｡</a:t>
            </a:r>
          </a:p>
          <a:p>
            <a:r>
              <a:rPr lang="ja-JP" altLang="en-US" sz="1200" dirty="0" smtClean="0">
                <a:latin typeface="Arial" pitchFamily="34" charset="0"/>
              </a:rPr>
              <a:t>また、このヘッダフレームの入力が終わり次のフレームヘ進むと、これらの情報がデータベースに保存されます。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ライン品目</a:t>
            </a:r>
            <a:endParaRPr lang="en-US" altLang="ja-JP" sz="1200" dirty="0" smtClean="0">
              <a:latin typeface="Arial" pitchFamily="34" charset="0"/>
            </a:endParaRPr>
          </a:p>
          <a:p>
            <a:r>
              <a:rPr lang="ja-JP" altLang="en-US" sz="1200" dirty="0" smtClean="0">
                <a:latin typeface="Arial" pitchFamily="34" charset="0"/>
              </a:rPr>
              <a:t>ライン品目フレーム</a:t>
            </a:r>
            <a:r>
              <a:rPr lang="en-US" altLang="ja-JP" sz="1200" dirty="0" smtClean="0">
                <a:latin typeface="Arial" pitchFamily="34" charset="0"/>
              </a:rPr>
              <a:t>(</a:t>
            </a:r>
            <a:r>
              <a:rPr lang="ja-JP" altLang="en-US" sz="1200" dirty="0" smtClean="0">
                <a:latin typeface="Arial" pitchFamily="34" charset="0"/>
              </a:rPr>
              <a:t>ボディあるいは明細行</a:t>
            </a:r>
            <a:r>
              <a:rPr lang="en-US" altLang="ja-JP" sz="1200" dirty="0" smtClean="0">
                <a:latin typeface="Arial" pitchFamily="34" charset="0"/>
              </a:rPr>
              <a:t>)</a:t>
            </a:r>
            <a:r>
              <a:rPr lang="ja-JP" altLang="en-US" sz="1200" dirty="0" smtClean="0">
                <a:latin typeface="Arial" pitchFamily="34" charset="0"/>
              </a:rPr>
              <a:t>は、この購買オーダで発注する品目を複数行入力でき、</a:t>
            </a:r>
          </a:p>
          <a:p>
            <a:pPr lvl="1">
              <a:buFont typeface="Arial" pitchFamily="34" charset="0"/>
              <a:buChar char="•"/>
            </a:pPr>
            <a:r>
              <a:rPr lang="ja-JP" altLang="en-US" sz="1200" dirty="0" smtClean="0">
                <a:latin typeface="Arial" pitchFamily="34" charset="0"/>
              </a:rPr>
              <a:t>品目</a:t>
            </a:r>
          </a:p>
          <a:p>
            <a:pPr lvl="1">
              <a:buFont typeface="Arial" pitchFamily="34" charset="0"/>
              <a:buChar char="•"/>
            </a:pPr>
            <a:r>
              <a:rPr lang="ja-JP" altLang="en-US" sz="1200" dirty="0" smtClean="0">
                <a:latin typeface="Arial" pitchFamily="34" charset="0"/>
              </a:rPr>
              <a:t>数量</a:t>
            </a:r>
          </a:p>
          <a:p>
            <a:pPr lvl="1">
              <a:buFont typeface="Arial" pitchFamily="34" charset="0"/>
              <a:buChar char="•"/>
            </a:pPr>
            <a:r>
              <a:rPr lang="ja-JP" altLang="en-US" sz="1200" dirty="0" smtClean="0">
                <a:latin typeface="Arial" pitchFamily="34" charset="0"/>
              </a:rPr>
              <a:t>価格</a:t>
            </a:r>
          </a:p>
          <a:p>
            <a:r>
              <a:rPr lang="ja-JP" altLang="en-US" sz="1200" dirty="0" smtClean="0">
                <a:latin typeface="Arial" pitchFamily="34" charset="0"/>
              </a:rPr>
              <a:t>などが入力できますが、</a:t>
            </a:r>
            <a:r>
              <a:rPr lang="en-US" altLang="ja-JP" sz="1200" dirty="0" smtClean="0">
                <a:latin typeface="Arial" pitchFamily="34" charset="0"/>
              </a:rPr>
              <a:t>[</a:t>
            </a:r>
            <a:r>
              <a:rPr lang="ja-JP" altLang="en-US" sz="1200" dirty="0" smtClean="0">
                <a:latin typeface="Arial" pitchFamily="34" charset="0"/>
              </a:rPr>
              <a:t>フォーマット</a:t>
            </a:r>
            <a:r>
              <a:rPr lang="en-US" altLang="ja-JP" sz="1200" dirty="0" smtClean="0">
                <a:latin typeface="Arial" pitchFamily="34" charset="0"/>
              </a:rPr>
              <a:t>]</a:t>
            </a:r>
            <a:r>
              <a:rPr lang="ja-JP" altLang="en-US" sz="1200" dirty="0" smtClean="0">
                <a:latin typeface="Arial" pitchFamily="34" charset="0"/>
              </a:rPr>
              <a:t>力</a:t>
            </a:r>
            <a:r>
              <a:rPr lang="ja-JP" altLang="en-US" sz="1200" dirty="0" smtClean="0">
                <a:latin typeface="Arial" pitchFamily="34" charset="0"/>
              </a:rPr>
              <a:t>方法</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[S)</a:t>
            </a:r>
            <a:r>
              <a:rPr lang="ja-JP" altLang="en-US" sz="1200" dirty="0" smtClean="0">
                <a:latin typeface="Arial" pitchFamily="34" charset="0"/>
              </a:rPr>
              <a:t>単一</a:t>
            </a:r>
            <a:r>
              <a:rPr lang="en-US" altLang="ja-JP" sz="1200" dirty="0" smtClean="0">
                <a:latin typeface="Arial" pitchFamily="34" charset="0"/>
              </a:rPr>
              <a:t>]</a:t>
            </a:r>
            <a:r>
              <a:rPr lang="ja-JP" altLang="en-US" sz="1200" dirty="0" smtClean="0">
                <a:latin typeface="Arial" pitchFamily="34" charset="0"/>
              </a:rPr>
              <a:t>にすれば出荷先、納期、支払条件などヘッダ入力と異なる条件を各ライン</a:t>
            </a: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毎に指</a:t>
            </a:r>
            <a:endParaRPr lang="en-US" altLang="ja-JP" sz="1200" dirty="0" smtClean="0">
              <a:latin typeface="Arial" pitchFamily="34" charset="0"/>
            </a:endParaRPr>
          </a:p>
          <a:p>
            <a:r>
              <a:rPr lang="ja-JP" altLang="en-US" sz="1200" dirty="0" smtClean="0">
                <a:latin typeface="Arial" pitchFamily="34" charset="0"/>
              </a:rPr>
              <a:t>定できます。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トレイラ</a:t>
            </a:r>
            <a:endParaRPr lang="en-US" altLang="ja-JP" sz="1200" b="1" dirty="0" smtClean="0">
              <a:solidFill>
                <a:srgbClr val="0070C0"/>
              </a:solidFill>
              <a:latin typeface="Arial" pitchFamily="34" charset="0"/>
            </a:endParaRPr>
          </a:p>
          <a:p>
            <a:r>
              <a:rPr lang="ja-JP" altLang="en-US" sz="1200" dirty="0" smtClean="0">
                <a:latin typeface="Arial" pitchFamily="34" charset="0"/>
              </a:rPr>
              <a:t>トレイラフレームは、</a:t>
            </a:r>
            <a:endParaRPr lang="en-US" altLang="ja-JP" sz="1200" dirty="0" smtClean="0">
              <a:latin typeface="Arial" pitchFamily="34" charset="0"/>
            </a:endParaRPr>
          </a:p>
          <a:p>
            <a:pPr lvl="1">
              <a:buFont typeface="Arial" pitchFamily="34" charset="0"/>
              <a:buChar char="•"/>
            </a:pPr>
            <a:r>
              <a:rPr lang="ja-JP" altLang="en-US" sz="1200" dirty="0" smtClean="0">
                <a:latin typeface="Arial" pitchFamily="34" charset="0"/>
              </a:rPr>
              <a:t>発注金額の合計</a:t>
            </a:r>
          </a:p>
          <a:p>
            <a:pPr lvl="1">
              <a:buFont typeface="Arial" pitchFamily="34" charset="0"/>
              <a:buChar char="•"/>
            </a:pPr>
            <a:r>
              <a:rPr lang="ja-JP" altLang="en-US" sz="1200" dirty="0" smtClean="0">
                <a:latin typeface="Arial" pitchFamily="34" charset="0"/>
              </a:rPr>
              <a:t>課税額</a:t>
            </a:r>
          </a:p>
          <a:p>
            <a:pPr lvl="1">
              <a:buFont typeface="Arial" pitchFamily="34" charset="0"/>
              <a:buChar char="•"/>
            </a:pPr>
            <a:r>
              <a:rPr lang="ja-JP" altLang="en-US" sz="1200" dirty="0" smtClean="0">
                <a:latin typeface="Arial" pitchFamily="34" charset="0"/>
              </a:rPr>
              <a:t>それらの合計</a:t>
            </a:r>
          </a:p>
          <a:p>
            <a:r>
              <a:rPr lang="ja-JP" altLang="en-US" sz="1200" dirty="0" smtClean="0">
                <a:latin typeface="Arial" pitchFamily="34" charset="0"/>
              </a:rPr>
              <a:t>が表示されます。</a:t>
            </a:r>
            <a:endParaRPr lang="en-US" altLang="ja-JP" sz="1200" dirty="0" smtClean="0">
              <a:latin typeface="Arial" pitchFamily="34" charset="0"/>
            </a:endParaRPr>
          </a:p>
          <a:p>
            <a:r>
              <a:rPr lang="ja-JP" altLang="en-US" sz="1200" dirty="0" smtClean="0">
                <a:latin typeface="Arial" pitchFamily="34" charset="0"/>
              </a:rPr>
              <a:t>また、必要ならば、税の明細情報の確認もできます。</a:t>
            </a:r>
            <a:endParaRPr lang="en-US" altLang="ja-JP" sz="1200" dirty="0" smtClean="0">
              <a:latin typeface="Arial" pitchFamily="34" charset="0"/>
            </a:endParaRPr>
          </a:p>
          <a:p>
            <a:r>
              <a:rPr lang="ja-JP" altLang="en-US" sz="1200" dirty="0" smtClean="0">
                <a:latin typeface="Arial" pitchFamily="34" charset="0"/>
              </a:rPr>
              <a:t>また、出荷方法、当購買オーダのステータス</a:t>
            </a:r>
            <a:r>
              <a:rPr lang="en-US" altLang="ja-JP" sz="1200" dirty="0" smtClean="0">
                <a:latin typeface="Arial" pitchFamily="34" charset="0"/>
              </a:rPr>
              <a:t>(</a:t>
            </a:r>
            <a:r>
              <a:rPr lang="ja-JP" altLang="en-US" sz="1200" dirty="0" smtClean="0">
                <a:latin typeface="Arial" pitchFamily="34" charset="0"/>
              </a:rPr>
              <a:t>改訂版、印刷状況、オーダステータス</a:t>
            </a:r>
            <a:r>
              <a:rPr lang="en-US" altLang="ja-JP" sz="1200" dirty="0" smtClean="0">
                <a:latin typeface="Arial" pitchFamily="34" charset="0"/>
              </a:rPr>
              <a:t>)</a:t>
            </a:r>
            <a:r>
              <a:rPr lang="ja-JP" altLang="en-US" sz="1200" dirty="0" smtClean="0">
                <a:latin typeface="Arial" pitchFamily="34" charset="0"/>
              </a:rPr>
              <a:t>などが確認、維持更新できます。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41917" y="501396"/>
            <a:ext cx="2813304" cy="292608"/>
          </a:xfrm>
          <a:custGeom>
            <a:avLst/>
            <a:gdLst>
              <a:gd name="connsiteX0" fmla="*/ 0 w 2813304"/>
              <a:gd name="connsiteY0" fmla="*/ 0 h 292608"/>
              <a:gd name="connsiteX1" fmla="*/ 0 w 2813304"/>
              <a:gd name="connsiteY1" fmla="*/ 292607 h 292608"/>
              <a:gd name="connsiteX2" fmla="*/ 2813304 w 2813304"/>
              <a:gd name="connsiteY2" fmla="*/ 292607 h 292608"/>
              <a:gd name="connsiteX3" fmla="*/ 2813304 w 2813304"/>
              <a:gd name="connsiteY3" fmla="*/ 0 h 292608"/>
              <a:gd name="connsiteX4" fmla="*/ 0 w 2813304"/>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13304" h="292608">
                <a:moveTo>
                  <a:pt x="0" y="0"/>
                </a:moveTo>
                <a:lnTo>
                  <a:pt x="0" y="292607"/>
                </a:lnTo>
                <a:lnTo>
                  <a:pt x="2813304" y="292607"/>
                </a:lnTo>
                <a:lnTo>
                  <a:pt x="281330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14" name="正方形/長方形 13"/>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Wingdings" pitchFamily="2" charset="2"/>
              <a:buChar char="ü"/>
            </a:pPr>
            <a:r>
              <a:rPr lang="ja-JP" altLang="en-US" sz="2400" dirty="0" smtClean="0">
                <a:solidFill>
                  <a:schemeClr val="bg1">
                    <a:lumMod val="75000"/>
                  </a:schemeClr>
                </a:solidFill>
              </a:rPr>
              <a:t>購買管理の概要</a:t>
            </a:r>
            <a:endParaRPr lang="en-US" altLang="ja-JP" sz="2400" dirty="0" smtClean="0">
              <a:solidFill>
                <a:schemeClr val="bg1">
                  <a:lumMod val="75000"/>
                </a:schemeClr>
              </a:solidFill>
            </a:endParaRPr>
          </a:p>
          <a:p>
            <a:pPr>
              <a:buFont typeface="Wingdings" pitchFamily="2" charset="2"/>
              <a:buChar char="ü"/>
            </a:pPr>
            <a:r>
              <a:rPr lang="ja-JP" altLang="en-US" sz="2400" dirty="0" smtClean="0">
                <a:solidFill>
                  <a:schemeClr val="bg1">
                    <a:lumMod val="75000"/>
                  </a:schemeClr>
                </a:solidFill>
              </a:rPr>
              <a:t>業務上の検討事項</a:t>
            </a:r>
            <a:endParaRPr lang="en-US" altLang="ja-JP" sz="2400" dirty="0" smtClean="0">
              <a:solidFill>
                <a:schemeClr val="bg1">
                  <a:lumMod val="75000"/>
                </a:schemeClr>
              </a:solidFill>
            </a:endParaRPr>
          </a:p>
          <a:p>
            <a:pPr>
              <a:buFont typeface="Wingdings" pitchFamily="2" charset="2"/>
              <a:buChar char="ü"/>
            </a:pPr>
            <a:r>
              <a:rPr lang="ja-JP" altLang="en-US" sz="2400" dirty="0" smtClean="0">
                <a:solidFill>
                  <a:schemeClr val="bg1">
                    <a:lumMod val="75000"/>
                  </a:schemeClr>
                </a:solidFill>
              </a:rPr>
              <a:t>購買管理の設定</a:t>
            </a:r>
            <a:endParaRPr lang="en-US" altLang="ja-JP" sz="2400" dirty="0" smtClean="0">
              <a:solidFill>
                <a:schemeClr val="bg1">
                  <a:lumMod val="75000"/>
                </a:schemeClr>
              </a:solidFill>
            </a:endParaRPr>
          </a:p>
          <a:p>
            <a:pPr>
              <a:buFont typeface="Wingdings" pitchFamily="2" charset="2"/>
              <a:buChar char="ü"/>
            </a:pPr>
            <a:r>
              <a:rPr lang="ja-JP" altLang="en-US" sz="2400" dirty="0" smtClean="0">
                <a:solidFill>
                  <a:schemeClr val="bg1">
                    <a:lumMod val="75000"/>
                  </a:schemeClr>
                </a:solidFill>
              </a:rPr>
              <a:t>購買要求の処理</a:t>
            </a:r>
            <a:endParaRPr lang="en-US" altLang="ja-JP" sz="2400" dirty="0" smtClean="0">
              <a:solidFill>
                <a:schemeClr val="bg1">
                  <a:lumMod val="75000"/>
                </a:schemeClr>
              </a:solidFill>
            </a:endParaRPr>
          </a:p>
          <a:p>
            <a:pPr>
              <a:buFont typeface="Wingdings" pitchFamily="2" charset="2"/>
              <a:buChar char="ü"/>
            </a:pPr>
            <a:r>
              <a:rPr lang="ja-JP" altLang="en-US" sz="2400" dirty="0" smtClean="0">
                <a:solidFill>
                  <a:schemeClr val="bg1">
                    <a:lumMod val="75000"/>
                  </a:schemeClr>
                </a:solidFill>
              </a:rPr>
              <a:t>購買オーダの処理</a:t>
            </a:r>
            <a:endParaRPr lang="en-US" altLang="ja-JP" sz="2400" dirty="0" smtClean="0">
              <a:solidFill>
                <a:schemeClr val="bg1">
                  <a:lumMod val="75000"/>
                </a:schemeClr>
              </a:solidFill>
            </a:endParaRPr>
          </a:p>
          <a:p>
            <a:pPr>
              <a:buFont typeface="Wingdings" pitchFamily="2" charset="2"/>
              <a:buChar char="ü"/>
            </a:pPr>
            <a:r>
              <a:rPr lang="ja-JP" altLang="en-US" sz="2400" dirty="0" smtClean="0"/>
              <a:t>ブランケット購買オーダの処理</a:t>
            </a:r>
            <a:endParaRPr lang="en-US" altLang="ja-JP" sz="2400" dirty="0" smtClean="0"/>
          </a:p>
          <a:p>
            <a:endParaRPr lang="en-US" altLang="ja-JP" sz="2400" dirty="0" smtClean="0"/>
          </a:p>
          <a:p>
            <a:endParaRPr lang="en-US" altLang="ja-JP" sz="2400" dirty="0" smtClean="0"/>
          </a:p>
          <a:p>
            <a:endParaRPr lang="en-US" altLang="ja-JP" sz="2400" dirty="0" smtClean="0"/>
          </a:p>
          <a:p>
            <a:endParaRPr lang="en-US" sz="2400" dirty="0"/>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p:cNvSpPr/>
          <p:nvPr/>
        </p:nvSpPr>
        <p:spPr>
          <a:xfrm>
            <a:off x="2635890" y="1021080"/>
            <a:ext cx="6499859" cy="1909572"/>
          </a:xfrm>
          <a:custGeom>
            <a:avLst/>
            <a:gdLst>
              <a:gd name="connsiteX0" fmla="*/ 0 w 6499859"/>
              <a:gd name="connsiteY0" fmla="*/ 0 h 1909572"/>
              <a:gd name="connsiteX1" fmla="*/ 0 w 6499859"/>
              <a:gd name="connsiteY1" fmla="*/ 1909572 h 1909572"/>
              <a:gd name="connsiteX2" fmla="*/ 6499859 w 6499859"/>
              <a:gd name="connsiteY2" fmla="*/ 1909572 h 1909572"/>
              <a:gd name="connsiteX3" fmla="*/ 6499859 w 6499859"/>
              <a:gd name="connsiteY3" fmla="*/ 0 h 1909572"/>
              <a:gd name="connsiteX4" fmla="*/ 0 w 6499859"/>
              <a:gd name="connsiteY4" fmla="*/ 0 h 19095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9859" h="1909572">
                <a:moveTo>
                  <a:pt x="0" y="0"/>
                </a:moveTo>
                <a:lnTo>
                  <a:pt x="0" y="1909572"/>
                </a:lnTo>
                <a:lnTo>
                  <a:pt x="6499859" y="1909572"/>
                </a:lnTo>
                <a:lnTo>
                  <a:pt x="649985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9" name="正方形/長方形 18"/>
          <p:cNvSpPr/>
          <p:nvPr/>
        </p:nvSpPr>
        <p:spPr>
          <a:xfrm>
            <a:off x="546100" y="1109524"/>
            <a:ext cx="9601200" cy="1754326"/>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a:t>
            </a:r>
            <a:r>
              <a:rPr lang="en-US" altLang="ja-JP" sz="1200" b="1" dirty="0" smtClean="0">
                <a:solidFill>
                  <a:srgbClr val="0070C0"/>
                </a:solidFill>
                <a:latin typeface="Arial" pitchFamily="34" charset="0"/>
              </a:rPr>
              <a:t>	</a:t>
            </a:r>
          </a:p>
          <a:p>
            <a:r>
              <a:rPr lang="ja-JP" altLang="en-US" sz="1200" dirty="0" smtClean="0">
                <a:latin typeface="Arial" pitchFamily="34" charset="0"/>
              </a:rPr>
              <a:t>企業によっては</a:t>
            </a:r>
            <a:r>
              <a:rPr lang="en-US" altLang="ja-JP" sz="1200" dirty="0" smtClean="0">
                <a:latin typeface="Arial" pitchFamily="34" charset="0"/>
              </a:rPr>
              <a:t>､</a:t>
            </a:r>
            <a:r>
              <a:rPr lang="ja-JP" altLang="en-US" sz="1200" dirty="0" smtClean="0">
                <a:latin typeface="Arial" pitchFamily="34" charset="0"/>
              </a:rPr>
              <a:t>安定した品目を長期的に継続して購入するケースがあります。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たとえば</a:t>
            </a:r>
            <a:r>
              <a:rPr lang="en-US" altLang="ja-JP" sz="1200" dirty="0" smtClean="0">
                <a:latin typeface="Arial" pitchFamily="34" charset="0"/>
              </a:rPr>
              <a:t>､</a:t>
            </a:r>
            <a:r>
              <a:rPr lang="ja-JP" altLang="en-US" sz="1200" dirty="0" smtClean="0">
                <a:latin typeface="Arial" pitchFamily="34" charset="0"/>
              </a:rPr>
              <a:t>製品の原材料を保管するタンクの容量がスペースの関係で限られている場合</a:t>
            </a:r>
            <a:r>
              <a:rPr lang="en-US" altLang="ja-JP" sz="1200" dirty="0" smtClean="0">
                <a:latin typeface="Arial" pitchFamily="34" charset="0"/>
              </a:rPr>
              <a:t>､</a:t>
            </a:r>
            <a:r>
              <a:rPr lang="ja-JP" altLang="en-US" sz="1200" dirty="0" smtClean="0">
                <a:latin typeface="Arial" pitchFamily="34" charset="0"/>
              </a:rPr>
              <a:t>原材料の供給元では港湾や工場内で保管しており、必要な</a:t>
            </a:r>
            <a:endParaRPr lang="en-US" altLang="ja-JP" sz="1200" dirty="0" smtClean="0">
              <a:latin typeface="Arial" pitchFamily="34" charset="0"/>
            </a:endParaRPr>
          </a:p>
          <a:p>
            <a:r>
              <a:rPr lang="ja-JP" altLang="en-US" sz="1200" dirty="0" smtClean="0">
                <a:latin typeface="Arial" pitchFamily="34" charset="0"/>
              </a:rPr>
              <a:t>都度この供給元から購入する場合などがあります。また</a:t>
            </a:r>
            <a:r>
              <a:rPr lang="en-US" altLang="ja-JP" sz="1200" dirty="0" smtClean="0">
                <a:latin typeface="Arial" pitchFamily="34" charset="0"/>
              </a:rPr>
              <a:t>､</a:t>
            </a:r>
            <a:r>
              <a:rPr lang="ja-JP" altLang="en-US" sz="1200" dirty="0" smtClean="0">
                <a:latin typeface="Arial" pitchFamily="34" charset="0"/>
              </a:rPr>
              <a:t>場合によっては相場</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の変動がある品目などは固定価格</a:t>
            </a:r>
            <a:r>
              <a:rPr lang="en-US" altLang="ja-JP" sz="1200" dirty="0" smtClean="0">
                <a:latin typeface="Arial" pitchFamily="34" charset="0"/>
              </a:rPr>
              <a:t>(</a:t>
            </a:r>
            <a:r>
              <a:rPr lang="ja-JP" altLang="en-US" sz="1200" dirty="0" smtClean="0">
                <a:latin typeface="Arial" pitchFamily="34" charset="0"/>
              </a:rPr>
              <a:t>と数量</a:t>
            </a:r>
            <a:r>
              <a:rPr lang="en-US" altLang="ja-JP" sz="1200" dirty="0" smtClean="0">
                <a:latin typeface="Arial" pitchFamily="34" charset="0"/>
              </a:rPr>
              <a:t>)</a:t>
            </a:r>
            <a:r>
              <a:rPr lang="ja-JP" altLang="en-US" sz="1200" dirty="0" smtClean="0">
                <a:latin typeface="Arial" pitchFamily="34" charset="0"/>
              </a:rPr>
              <a:t>で一括契約して必要</a:t>
            </a:r>
            <a:endParaRPr lang="en-US" altLang="ja-JP" sz="1200" dirty="0" smtClean="0">
              <a:latin typeface="Arial" pitchFamily="34" charset="0"/>
            </a:endParaRPr>
          </a:p>
          <a:p>
            <a:r>
              <a:rPr lang="ja-JP" altLang="en-US" sz="1200" dirty="0" smtClean="0">
                <a:latin typeface="Arial" pitchFamily="34" charset="0"/>
              </a:rPr>
              <a:t>な都度納入指示などで対応している場合もあります。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ブランケット購買オーダの処理では</a:t>
            </a:r>
            <a:r>
              <a:rPr lang="en-US" altLang="ja-JP" sz="1200" dirty="0" smtClean="0">
                <a:latin typeface="Arial" pitchFamily="34" charset="0"/>
              </a:rPr>
              <a:t>､</a:t>
            </a:r>
            <a:r>
              <a:rPr lang="ja-JP" altLang="en-US" sz="1200" dirty="0" smtClean="0">
                <a:latin typeface="Arial" pitchFamily="34" charset="0"/>
              </a:rPr>
              <a:t>購買要求あるいは購買部門の判断などをもとにブランケット購買オーダに登録します</a:t>
            </a:r>
            <a:r>
              <a:rPr lang="en-US" altLang="ja-JP" sz="1200" dirty="0" smtClean="0">
                <a:latin typeface="Arial" pitchFamily="34" charset="0"/>
              </a:rPr>
              <a:t>｡</a:t>
            </a:r>
          </a:p>
          <a:p>
            <a:r>
              <a:rPr lang="ja-JP" altLang="en-US" sz="1200" dirty="0" smtClean="0">
                <a:latin typeface="Arial" pitchFamily="34" charset="0"/>
              </a:rPr>
              <a:t>登録では購買オーダの発行ができませんので</a:t>
            </a:r>
            <a:r>
              <a:rPr lang="en-US" altLang="ja-JP" sz="1200" dirty="0" smtClean="0">
                <a:latin typeface="Arial" pitchFamily="34" charset="0"/>
              </a:rPr>
              <a:t>､</a:t>
            </a:r>
            <a:r>
              <a:rPr lang="ja-JP" altLang="en-US" sz="1200" dirty="0" smtClean="0">
                <a:latin typeface="Arial" pitchFamily="34" charset="0"/>
              </a:rPr>
              <a:t>必要な都度購買オーダ発行手続きを行う必要があります。</a:t>
            </a:r>
            <a:endParaRPr lang="en-US" sz="1200" dirty="0">
              <a:latin typeface="Arial" pitchFamily="34" charset="0"/>
            </a:endParaRPr>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ブランケット購買オーダの処理</a:t>
            </a:r>
            <a:endParaRPr lang="en-US" sz="2400" dirty="0">
              <a:latin typeface="Arial" pitchFamily="34" charset="0"/>
            </a:endParaRPr>
          </a:p>
        </p:txBody>
      </p:sp>
      <p:pic>
        <p:nvPicPr>
          <p:cNvPr id="14" name="Picture 3"/>
          <p:cNvPicPr>
            <a:picLocks noChangeAspect="1" noChangeArrowheads="1"/>
          </p:cNvPicPr>
          <p:nvPr/>
        </p:nvPicPr>
        <p:blipFill>
          <a:blip r:embed="rId2"/>
          <a:srcRect/>
          <a:stretch>
            <a:fillRect/>
          </a:stretch>
        </p:blipFill>
        <p:spPr bwMode="auto">
          <a:xfrm>
            <a:off x="469900" y="971352"/>
            <a:ext cx="6286500" cy="88900"/>
          </a:xfrm>
          <a:prstGeom prst="rect">
            <a:avLst/>
          </a:prstGeom>
          <a:noFill/>
        </p:spPr>
      </p:pic>
      <p:sp>
        <p:nvSpPr>
          <p:cNvPr id="18" name="正方形/長方形 17"/>
          <p:cNvSpPr/>
          <p:nvPr/>
        </p:nvSpPr>
        <p:spPr>
          <a:xfrm>
            <a:off x="546100" y="1153458"/>
            <a:ext cx="9601200" cy="2308324"/>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ブランケット購買オーダの処理</a:t>
            </a:r>
            <a:r>
              <a:rPr lang="en-US" altLang="ja-JP" sz="1200" b="1" dirty="0" smtClean="0">
                <a:solidFill>
                  <a:srgbClr val="0070C0"/>
                </a:solidFill>
                <a:latin typeface="Arial" pitchFamily="34" charset="0"/>
              </a:rPr>
              <a:t>	</a:t>
            </a:r>
          </a:p>
          <a:p>
            <a:r>
              <a:rPr lang="ja-JP" altLang="en-US" sz="1200" dirty="0" smtClean="0">
                <a:latin typeface="Arial" pitchFamily="34" charset="0"/>
              </a:rPr>
              <a:t>ブランケット購買オーダの処理では</a:t>
            </a:r>
            <a:r>
              <a:rPr lang="en-US" altLang="ja-JP" sz="1200" dirty="0" smtClean="0">
                <a:latin typeface="Arial" pitchFamily="34" charset="0"/>
              </a:rPr>
              <a:t>､</a:t>
            </a:r>
            <a:r>
              <a:rPr lang="ja-JP" altLang="en-US" sz="1200" dirty="0" smtClean="0">
                <a:latin typeface="Arial" pitchFamily="34" charset="0"/>
              </a:rPr>
              <a:t>下記のステップにて行います。</a:t>
            </a:r>
            <a:endParaRPr lang="en-US" altLang="ja-JP" sz="1200" dirty="0" smtClean="0">
              <a:latin typeface="Arial" pitchFamily="34" charset="0"/>
            </a:endParaRPr>
          </a:p>
          <a:p>
            <a:endParaRPr lang="en-US" altLang="ja-JP" sz="1200" dirty="0" smtClean="0">
              <a:latin typeface="Arial" pitchFamily="34" charset="0"/>
            </a:endParaRPr>
          </a:p>
          <a:p>
            <a:pPr lvl="1">
              <a:buFont typeface="Arial" pitchFamily="34" charset="0"/>
              <a:buChar char="•"/>
            </a:pPr>
            <a:r>
              <a:rPr lang="ja-JP" altLang="en-US" sz="1200" dirty="0" smtClean="0">
                <a:latin typeface="Arial" pitchFamily="34" charset="0"/>
              </a:rPr>
              <a:t>事前にブランケット購買オーダの情報を登録すなわち</a:t>
            </a:r>
            <a:r>
              <a:rPr lang="en-US" altLang="ja-JP" sz="1200" dirty="0" smtClean="0">
                <a:latin typeface="Arial" pitchFamily="34" charset="0"/>
              </a:rPr>
              <a:t>､</a:t>
            </a:r>
            <a:r>
              <a:rPr lang="ja-JP" altLang="en-US" sz="1200" dirty="0" smtClean="0">
                <a:latin typeface="Arial" pitchFamily="34" charset="0"/>
              </a:rPr>
              <a:t>仕入先、出荷先</a:t>
            </a:r>
            <a:r>
              <a:rPr lang="en-US" altLang="ja-JP" sz="1200" dirty="0" smtClean="0">
                <a:latin typeface="Arial" pitchFamily="34" charset="0"/>
              </a:rPr>
              <a:t>(</a:t>
            </a:r>
            <a:r>
              <a:rPr lang="ja-JP" altLang="en-US" sz="1200" dirty="0" smtClean="0">
                <a:latin typeface="Arial" pitchFamily="34" charset="0"/>
              </a:rPr>
              <a:t>購入元</a:t>
            </a:r>
            <a:r>
              <a:rPr lang="en-US" altLang="ja-JP" sz="1200" dirty="0" smtClean="0">
                <a:latin typeface="Arial" pitchFamily="34" charset="0"/>
              </a:rPr>
              <a:t>)</a:t>
            </a:r>
            <a:r>
              <a:rPr lang="ja-JP" altLang="en-US" sz="1200" dirty="0" err="1" smtClean="0">
                <a:latin typeface="Arial" pitchFamily="34" charset="0"/>
              </a:rPr>
              <a:t>、</a:t>
            </a:r>
            <a:r>
              <a:rPr lang="ja-JP" altLang="en-US" sz="1200" dirty="0" smtClean="0">
                <a:latin typeface="Arial" pitchFamily="34" charset="0"/>
              </a:rPr>
              <a:t>開始日</a:t>
            </a:r>
            <a:r>
              <a:rPr lang="en-US" altLang="ja-JP" sz="1200" dirty="0" smtClean="0">
                <a:latin typeface="Arial" pitchFamily="34" charset="0"/>
              </a:rPr>
              <a:t>/</a:t>
            </a:r>
            <a:r>
              <a:rPr lang="ja-JP" altLang="en-US" sz="1200" dirty="0" smtClean="0">
                <a:latin typeface="Arial" pitchFamily="34" charset="0"/>
              </a:rPr>
              <a:t>終了日、タイプ</a:t>
            </a:r>
            <a:r>
              <a:rPr lang="en-US" altLang="ja-JP" sz="1200" dirty="0" smtClean="0">
                <a:latin typeface="Arial" pitchFamily="34" charset="0"/>
              </a:rPr>
              <a:t>(</a:t>
            </a:r>
            <a:r>
              <a:rPr lang="ja-JP" altLang="en-US" sz="1200" dirty="0" smtClean="0">
                <a:latin typeface="Arial" pitchFamily="34" charset="0"/>
              </a:rPr>
              <a:t>不定期</a:t>
            </a:r>
            <a:r>
              <a:rPr lang="en-US" altLang="ja-JP" sz="1200" dirty="0" smtClean="0">
                <a:latin typeface="Arial" pitchFamily="34" charset="0"/>
              </a:rPr>
              <a:t>/</a:t>
            </a:r>
            <a:r>
              <a:rPr lang="ja-JP" altLang="en-US" sz="1200" dirty="0" smtClean="0">
                <a:latin typeface="Arial" pitchFamily="34" charset="0"/>
              </a:rPr>
              <a:t>繰返</a:t>
            </a:r>
            <a:r>
              <a:rPr lang="en-US" altLang="ja-JP" sz="1200" dirty="0" smtClean="0">
                <a:latin typeface="Arial" pitchFamily="34" charset="0"/>
              </a:rPr>
              <a:t>)</a:t>
            </a:r>
            <a:r>
              <a:rPr lang="ja-JP" altLang="en-US" sz="1200" dirty="0" err="1" smtClean="0">
                <a:latin typeface="Arial" pitchFamily="34" charset="0"/>
              </a:rPr>
              <a:t>、</a:t>
            </a:r>
            <a:r>
              <a:rPr lang="ja-JP" altLang="en-US" sz="1200" dirty="0" smtClean="0">
                <a:latin typeface="Arial" pitchFamily="34" charset="0"/>
              </a:rPr>
              <a:t>発行サイクル</a:t>
            </a:r>
            <a:r>
              <a:rPr lang="en-US" altLang="ja-JP" sz="1200" dirty="0" smtClean="0">
                <a:latin typeface="Arial" pitchFamily="34" charset="0"/>
              </a:rPr>
              <a:t>､</a:t>
            </a:r>
            <a:r>
              <a:rPr lang="ja-JP" altLang="en-US" sz="1200" dirty="0" smtClean="0">
                <a:latin typeface="Arial" pitchFamily="34" charset="0"/>
              </a:rPr>
              <a:t>数量</a:t>
            </a:r>
            <a:r>
              <a:rPr lang="en-US" altLang="ja-JP" sz="1200" dirty="0" smtClean="0">
                <a:latin typeface="Arial" pitchFamily="34" charset="0"/>
              </a:rPr>
              <a:t>､</a:t>
            </a:r>
          </a:p>
          <a:p>
            <a:pPr lvl="1"/>
            <a:r>
              <a:rPr lang="ja-JP" altLang="en-US" sz="1200" dirty="0" smtClean="0">
                <a:latin typeface="Arial" pitchFamily="34" charset="0"/>
              </a:rPr>
              <a:t>　などを登録しておく。</a:t>
            </a:r>
            <a:endParaRPr lang="en-US" altLang="ja-JP" sz="1200" dirty="0" smtClean="0">
              <a:latin typeface="Arial" pitchFamily="34" charset="0"/>
            </a:endParaRPr>
          </a:p>
          <a:p>
            <a:pPr lvl="1">
              <a:buFont typeface="Arial" pitchFamily="34" charset="0"/>
              <a:buChar char="•"/>
            </a:pPr>
            <a:r>
              <a:rPr lang="ja-JP" altLang="en-US" sz="1200" dirty="0" smtClean="0">
                <a:latin typeface="Arial" pitchFamily="34" charset="0"/>
              </a:rPr>
              <a:t>ブランケット購買オーダの登録内容を必要に応じて印刷</a:t>
            </a:r>
          </a:p>
          <a:p>
            <a:pPr lvl="1">
              <a:buFont typeface="Arial" pitchFamily="34" charset="0"/>
              <a:buChar char="•"/>
            </a:pPr>
            <a:r>
              <a:rPr lang="ja-JP" altLang="en-US" sz="1200" dirty="0" smtClean="0">
                <a:latin typeface="Arial" pitchFamily="34" charset="0"/>
              </a:rPr>
              <a:t>ブランケット購買オーダで発行</a:t>
            </a:r>
            <a:r>
              <a:rPr lang="ja-JP" altLang="en-US" sz="1200" dirty="0" smtClean="0">
                <a:latin typeface="Arial" pitchFamily="34" charset="0"/>
              </a:rPr>
              <a:t>準備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dirty="0" smtClean="0">
                <a:latin typeface="Arial" pitchFamily="34" charset="0"/>
              </a:rPr>
              <a:t>この中から選択条件に合致したものを購買オーダとして発行</a:t>
            </a:r>
            <a:endParaRPr lang="en-US" altLang="ja-JP" sz="1200" dirty="0" smtClean="0">
              <a:latin typeface="Arial" pitchFamily="34" charset="0"/>
            </a:endParaRPr>
          </a:p>
          <a:p>
            <a:pPr lvl="1"/>
            <a:endParaRPr lang="ja-JP" altLang="en-US" sz="1200" dirty="0" smtClean="0">
              <a:latin typeface="Arial" pitchFamily="34" charset="0"/>
            </a:endParaRPr>
          </a:p>
          <a:p>
            <a:r>
              <a:rPr lang="ja-JP" altLang="en-US" sz="1200" dirty="0" smtClean="0">
                <a:latin typeface="Arial" pitchFamily="34" charset="0"/>
              </a:rPr>
              <a:t>ブランケット購買オーダから購買オーダが発行されると</a:t>
            </a:r>
            <a:r>
              <a:rPr lang="en-US" altLang="ja-JP" sz="1200" dirty="0" smtClean="0">
                <a:latin typeface="Arial" pitchFamily="34" charset="0"/>
              </a:rPr>
              <a:t>､</a:t>
            </a:r>
            <a:r>
              <a:rPr lang="ja-JP" altLang="en-US" sz="1200" dirty="0" smtClean="0">
                <a:latin typeface="Arial" pitchFamily="34" charset="0"/>
              </a:rPr>
              <a:t>発行回数と発行済数量は自動で管理されています</a:t>
            </a:r>
            <a:r>
              <a:rPr lang="en-US" altLang="ja-JP" sz="1200" dirty="0" smtClean="0">
                <a:latin typeface="Arial" pitchFamily="34" charset="0"/>
              </a:rPr>
              <a:t>｡</a:t>
            </a:r>
          </a:p>
          <a:p>
            <a:r>
              <a:rPr lang="ja-JP" altLang="en-US" sz="1200" dirty="0" smtClean="0">
                <a:latin typeface="Arial" pitchFamily="34" charset="0"/>
              </a:rPr>
              <a:t>すなわち</a:t>
            </a:r>
            <a:r>
              <a:rPr lang="en-US" altLang="ja-JP" sz="1200" dirty="0" smtClean="0">
                <a:latin typeface="Arial" pitchFamily="34" charset="0"/>
              </a:rPr>
              <a:t>､</a:t>
            </a:r>
            <a:r>
              <a:rPr lang="ja-JP" altLang="en-US" sz="1200" dirty="0" smtClean="0">
                <a:latin typeface="Arial" pitchFamily="34" charset="0"/>
              </a:rPr>
              <a:t>発行の度に</a:t>
            </a:r>
            <a:r>
              <a:rPr lang="en-US" altLang="ja-JP" sz="1200" dirty="0" smtClean="0">
                <a:latin typeface="Arial" pitchFamily="34" charset="0"/>
              </a:rPr>
              <a:t>､</a:t>
            </a:r>
            <a:r>
              <a:rPr lang="ja-JP" altLang="en-US" sz="1200" dirty="0" smtClean="0">
                <a:latin typeface="Arial" pitchFamily="34" charset="0"/>
              </a:rPr>
              <a:t>発行済数量の累計がブランケット購買オーダの数量をオーバーしていないかどうかをチェックしています。</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8" name="角丸四角形 17"/>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角丸四角形 18"/>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22" name="角丸四角形 21"/>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23" name="角丸四角形 22"/>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24" name="角丸四角形 23"/>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25" name="角丸四角形 24"/>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26" name="角丸四角形 25"/>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27" name="角丸四角形 26"/>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28" name="角丸四角形 27"/>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29" name="カギ線コネクタ 28"/>
          <p:cNvCxnSpPr>
            <a:endCxn id="25"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0" name="図形 29"/>
          <p:cNvCxnSpPr>
            <a:stCxn id="19" idx="2"/>
            <a:endCxn id="23"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22" idx="2"/>
            <a:endCxn id="23"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25" idx="3"/>
            <a:endCxn id="26"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6" name="角丸四角形 35"/>
          <p:cNvSpPr/>
          <p:nvPr/>
        </p:nvSpPr>
        <p:spPr>
          <a:xfrm>
            <a:off x="1765300" y="2711450"/>
            <a:ext cx="1908873" cy="13716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rgbClr val="00B050"/>
                </a:solidFill>
              </a:rPr>
              <a:t>ブランケットオーダーの入力</a:t>
            </a:r>
            <a:endParaRPr lang="en-US" altLang="ja-JP" b="1" dirty="0" smtClean="0">
              <a:solidFill>
                <a:srgbClr val="00B050"/>
              </a:solidFill>
            </a:endParaRPr>
          </a:p>
          <a:p>
            <a:pPr algn="ctr"/>
            <a:r>
              <a:rPr lang="en-US" b="1" dirty="0" smtClean="0">
                <a:solidFill>
                  <a:srgbClr val="00B050"/>
                </a:solidFill>
              </a:rPr>
              <a:t>5.3.1</a:t>
            </a:r>
            <a:endParaRPr lang="en-US" b="1" dirty="0">
              <a:solidFill>
                <a:srgbClr val="00B050"/>
              </a:solidFill>
            </a:endParaRPr>
          </a:p>
        </p:txBody>
      </p:sp>
      <p:sp>
        <p:nvSpPr>
          <p:cNvPr id="37" name="角丸四角形 36"/>
          <p:cNvSpPr/>
          <p:nvPr/>
        </p:nvSpPr>
        <p:spPr>
          <a:xfrm>
            <a:off x="4508500" y="3017541"/>
            <a:ext cx="1375473" cy="760709"/>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ブランケットオーダの印刷</a:t>
            </a:r>
            <a:endParaRPr lang="en-US" sz="1400" b="1" dirty="0">
              <a:solidFill>
                <a:srgbClr val="00B050"/>
              </a:solidFill>
            </a:endParaRPr>
          </a:p>
        </p:txBody>
      </p:sp>
      <p:sp>
        <p:nvSpPr>
          <p:cNvPr id="38" name="角丸四角形 37"/>
          <p:cNvSpPr/>
          <p:nvPr/>
        </p:nvSpPr>
        <p:spPr>
          <a:xfrm>
            <a:off x="6794500" y="3016250"/>
            <a:ext cx="1371600"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ブランケットオーダの発行</a:t>
            </a:r>
            <a:endParaRPr lang="en-US" sz="1400" b="1" dirty="0">
              <a:solidFill>
                <a:srgbClr val="00B050"/>
              </a:solidFill>
            </a:endParaRPr>
          </a:p>
        </p:txBody>
      </p:sp>
      <p:sp>
        <p:nvSpPr>
          <p:cNvPr id="39" name="角丸四角形 38"/>
          <p:cNvSpPr/>
          <p:nvPr/>
        </p:nvSpPr>
        <p:spPr>
          <a:xfrm>
            <a:off x="4405884" y="1644650"/>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ブランケット</a:t>
            </a:r>
            <a:endParaRPr lang="en-US" altLang="ja-JP" sz="1600" b="1" dirty="0" smtClean="0">
              <a:solidFill>
                <a:srgbClr val="00B050"/>
              </a:solidFill>
            </a:endParaRPr>
          </a:p>
          <a:p>
            <a:pPr algn="ctr"/>
            <a:r>
              <a:rPr lang="ja-JP" altLang="en-US" sz="1600" b="1" dirty="0" smtClean="0">
                <a:solidFill>
                  <a:srgbClr val="00B050"/>
                </a:solidFill>
              </a:rPr>
              <a:t>オーダの処理</a:t>
            </a:r>
            <a:endParaRPr lang="en-US" altLang="ja-JP" sz="1600" b="1" dirty="0" smtClean="0">
              <a:solidFill>
                <a:srgbClr val="00B050"/>
              </a:solidFill>
            </a:endParaRPr>
          </a:p>
          <a:p>
            <a:pPr algn="ctr"/>
            <a:r>
              <a:rPr lang="en-US" altLang="ja-JP" sz="1600" b="1" dirty="0" smtClean="0">
                <a:solidFill>
                  <a:srgbClr val="00B050"/>
                </a:solidFill>
              </a:rPr>
              <a:t>5.3.1</a:t>
            </a:r>
          </a:p>
        </p:txBody>
      </p:sp>
      <p:cxnSp>
        <p:nvCxnSpPr>
          <p:cNvPr id="40" name="直線矢印コネクタ 39"/>
          <p:cNvCxnSpPr>
            <a:stCxn id="36" idx="3"/>
            <a:endCxn id="37" idx="1"/>
          </p:cNvCxnSpPr>
          <p:nvPr/>
        </p:nvCxnSpPr>
        <p:spPr>
          <a:xfrm>
            <a:off x="3674173" y="3397250"/>
            <a:ext cx="834327" cy="6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a:stCxn id="37" idx="3"/>
            <a:endCxn id="38" idx="1"/>
          </p:cNvCxnSpPr>
          <p:nvPr/>
        </p:nvCxnSpPr>
        <p:spPr>
          <a:xfrm flipV="1">
            <a:off x="5883973" y="3397250"/>
            <a:ext cx="910527" cy="6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a:off x="546100" y="5302250"/>
            <a:ext cx="9601200" cy="1015663"/>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ブランケット購買オーダの登録</a:t>
            </a:r>
            <a:r>
              <a:rPr lang="en-US" altLang="ja-JP" sz="1200" dirty="0" smtClean="0">
                <a:latin typeface="Arial" pitchFamily="34" charset="0"/>
              </a:rPr>
              <a:t>	</a:t>
            </a:r>
          </a:p>
          <a:p>
            <a:r>
              <a:rPr lang="en-US" altLang="ja-JP" sz="1200" dirty="0" smtClean="0">
                <a:latin typeface="Arial" pitchFamily="34" charset="0"/>
              </a:rPr>
              <a:t>【</a:t>
            </a:r>
            <a:r>
              <a:rPr lang="ja-JP" altLang="en-US" sz="1200" dirty="0" smtClean="0">
                <a:latin typeface="Arial" pitchFamily="34" charset="0"/>
              </a:rPr>
              <a:t>ブランケットオーダ登録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】&lt;5.3.1&gt;</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新規ブランケット購買オーダの登録及び発行のための準備を行うことができます</a:t>
            </a:r>
            <a:r>
              <a:rPr lang="en-US" altLang="ja-JP" sz="1200" dirty="0" smtClean="0">
                <a:latin typeface="Arial" pitchFamily="34" charset="0"/>
              </a:rPr>
              <a:t>｡</a:t>
            </a:r>
            <a:r>
              <a:rPr lang="ja-JP" altLang="en-US" sz="1200" dirty="0" smtClean="0">
                <a:latin typeface="Arial" pitchFamily="34" charset="0"/>
              </a:rPr>
              <a:t>すなわち、</a:t>
            </a:r>
            <a:endParaRPr lang="en-US" altLang="ja-JP" sz="1200" dirty="0" smtClean="0">
              <a:latin typeface="Arial" pitchFamily="34" charset="0"/>
            </a:endParaRPr>
          </a:p>
          <a:p>
            <a:pPr lvl="1"/>
            <a:r>
              <a:rPr lang="ja-JP" altLang="en-US" sz="1200" dirty="0" smtClean="0">
                <a:latin typeface="Arial" pitchFamily="34" charset="0"/>
              </a:rPr>
              <a:t>・新規にブランケット購買オーダを登録しますが</a:t>
            </a:r>
            <a:r>
              <a:rPr lang="en-US" altLang="ja-JP" sz="1200" dirty="0" smtClean="0">
                <a:latin typeface="Arial" pitchFamily="34" charset="0"/>
              </a:rPr>
              <a:t>､</a:t>
            </a:r>
            <a:r>
              <a:rPr lang="ja-JP" altLang="en-US" sz="1200" dirty="0" smtClean="0">
                <a:latin typeface="Arial" pitchFamily="34" charset="0"/>
              </a:rPr>
              <a:t>この時</a:t>
            </a:r>
            <a:r>
              <a:rPr lang="en-US" altLang="ja-JP" sz="1200" dirty="0" smtClean="0">
                <a:latin typeface="Arial" pitchFamily="34" charset="0"/>
              </a:rPr>
              <a:t>､</a:t>
            </a:r>
            <a:r>
              <a:rPr lang="ja-JP" altLang="en-US" sz="1200" dirty="0" smtClean="0">
                <a:latin typeface="Arial" pitchFamily="34" charset="0"/>
              </a:rPr>
              <a:t>発行のための準備 を同時に設定可能</a:t>
            </a:r>
            <a:endParaRPr lang="en-US" altLang="ja-JP" sz="1200" dirty="0" smtClean="0">
              <a:latin typeface="Arial" pitchFamily="34" charset="0"/>
            </a:endParaRPr>
          </a:p>
          <a:p>
            <a:pPr lvl="1"/>
            <a:r>
              <a:rPr lang="ja-JP" altLang="en-US" sz="1200" dirty="0" smtClean="0">
                <a:latin typeface="Arial" pitchFamily="34" charset="0"/>
              </a:rPr>
              <a:t>・購買オーダの発行のための準備</a:t>
            </a:r>
            <a:endParaRPr lang="en-US" altLang="ja-JP" sz="1200" dirty="0" smtClean="0">
              <a:latin typeface="Arial" pitchFamily="34" charset="0"/>
            </a:endParaRPr>
          </a:p>
          <a:p>
            <a:r>
              <a:rPr lang="ja-JP" altLang="en-US" sz="1200" dirty="0" smtClean="0">
                <a:latin typeface="Arial" pitchFamily="34" charset="0"/>
              </a:rPr>
              <a:t>ができますが</a:t>
            </a:r>
            <a:r>
              <a:rPr lang="en-US" altLang="ja-JP" sz="1200" dirty="0" smtClean="0">
                <a:latin typeface="Arial" pitchFamily="34" charset="0"/>
              </a:rPr>
              <a:t>､</a:t>
            </a:r>
            <a:r>
              <a:rPr lang="ja-JP" altLang="en-US" sz="1200" dirty="0" smtClean="0">
                <a:latin typeface="Arial" pitchFamily="34" charset="0"/>
              </a:rPr>
              <a:t>購買オーダヘ発行されると</a:t>
            </a:r>
            <a:r>
              <a:rPr lang="en-US" altLang="ja-JP" sz="1200" dirty="0" smtClean="0">
                <a:latin typeface="Arial" pitchFamily="34" charset="0"/>
              </a:rPr>
              <a:t>､</a:t>
            </a:r>
            <a:r>
              <a:rPr lang="ja-JP" altLang="en-US" sz="1200" dirty="0" smtClean="0">
                <a:latin typeface="Arial" pitchFamily="34" charset="0"/>
              </a:rPr>
              <a:t>発行回数や発行済の数量が自動で管理されます。</a:t>
            </a:r>
            <a:endParaRPr lang="en-US" sz="1200" dirty="0">
              <a:latin typeface="Arial" pitchFamily="34" charset="0"/>
            </a:endParaRPr>
          </a:p>
        </p:txBody>
      </p:sp>
      <p:sp>
        <p:nvSpPr>
          <p:cNvPr id="4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917700" y="1187451"/>
            <a:ext cx="5486400" cy="3124199"/>
          </a:xfrm>
          <a:prstGeom prst="rect">
            <a:avLst/>
          </a:prstGeom>
          <a:noFill/>
          <a:ln w="9525">
            <a:solidFill>
              <a:schemeClr val="tx1"/>
            </a:solidFill>
            <a:miter lim="800000"/>
            <a:headEnd/>
            <a:tailEnd/>
          </a:ln>
          <a:effectLst/>
        </p:spPr>
      </p:pic>
      <p:sp>
        <p:nvSpPr>
          <p:cNvPr id="10" name="テキスト ボックス 9"/>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1" name="Picture 3"/>
          <p:cNvPicPr>
            <a:picLocks noChangeAspect="1" noChangeArrowheads="1"/>
          </p:cNvPicPr>
          <p:nvPr/>
        </p:nvPicPr>
        <p:blipFill>
          <a:blip r:embed="rId3"/>
          <a:srcRect/>
          <a:stretch>
            <a:fillRect/>
          </a:stretch>
        </p:blipFill>
        <p:spPr bwMode="auto">
          <a:xfrm>
            <a:off x="469900" y="946150"/>
            <a:ext cx="6286500" cy="88900"/>
          </a:xfrm>
          <a:prstGeom prst="rect">
            <a:avLst/>
          </a:prstGeom>
          <a:noFill/>
        </p:spPr>
      </p:pic>
      <p:sp>
        <p:nvSpPr>
          <p:cNvPr id="9" name="正方形/長方形 8"/>
          <p:cNvSpPr/>
          <p:nvPr/>
        </p:nvSpPr>
        <p:spPr>
          <a:xfrm>
            <a:off x="546100" y="4464050"/>
            <a:ext cx="9601200" cy="2862322"/>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ブランケット購買オーダの登録</a:t>
            </a:r>
            <a:r>
              <a:rPr lang="en-US" altLang="ja-JP" sz="1200" dirty="0" smtClean="0">
                <a:latin typeface="Arial" pitchFamily="34" charset="0"/>
              </a:rPr>
              <a:t>	</a:t>
            </a:r>
          </a:p>
          <a:p>
            <a:r>
              <a:rPr lang="ja-JP" altLang="en-US" sz="1200" dirty="0" smtClean="0">
                <a:latin typeface="Arial" pitchFamily="34" charset="0"/>
              </a:rPr>
              <a:t>ブランケット購買オーダの登録は</a:t>
            </a:r>
            <a:r>
              <a:rPr lang="en-US" altLang="ja-JP" sz="1200" dirty="0" smtClean="0">
                <a:latin typeface="Arial" pitchFamily="34" charset="0"/>
              </a:rPr>
              <a:t>､【</a:t>
            </a:r>
            <a:r>
              <a:rPr lang="ja-JP" altLang="en-US" sz="1200" dirty="0" smtClean="0">
                <a:latin typeface="Arial" pitchFamily="34" charset="0"/>
              </a:rPr>
              <a:t>ブランケットオーダ登録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】&lt;5.3.1&gt;</a:t>
            </a:r>
            <a:r>
              <a:rPr lang="ja-JP" altLang="en-US" sz="1200" dirty="0" smtClean="0">
                <a:latin typeface="Arial" pitchFamily="34" charset="0"/>
              </a:rPr>
              <a:t>を使用します。当処理では</a:t>
            </a:r>
            <a:r>
              <a:rPr lang="en-US" altLang="ja-JP" sz="1200" dirty="0" smtClean="0">
                <a:latin typeface="Arial" pitchFamily="34" charset="0"/>
              </a:rPr>
              <a:t>､</a:t>
            </a:r>
            <a:r>
              <a:rPr lang="ja-JP" altLang="en-US" sz="1200" dirty="0" smtClean="0">
                <a:latin typeface="Arial" pitchFamily="34" charset="0"/>
              </a:rPr>
              <a:t>入力は大きく分けて</a:t>
            </a:r>
            <a:r>
              <a:rPr lang="en-US" altLang="ja-JP" sz="1200" dirty="0" smtClean="0">
                <a:latin typeface="Arial" pitchFamily="34" charset="0"/>
              </a:rPr>
              <a:t>3</a:t>
            </a:r>
            <a:r>
              <a:rPr lang="ja-JP" altLang="en-US" sz="1200" dirty="0" err="1" smtClean="0">
                <a:latin typeface="Arial" pitchFamily="34" charset="0"/>
              </a:rPr>
              <a:t>つの</a:t>
            </a:r>
            <a:r>
              <a:rPr lang="ja-JP" altLang="en-US" sz="1200" dirty="0" smtClean="0">
                <a:latin typeface="Arial" pitchFamily="34" charset="0"/>
              </a:rPr>
              <a:t>フレーム</a:t>
            </a:r>
            <a:r>
              <a:rPr lang="en-US" altLang="ja-JP" sz="1200" dirty="0" smtClean="0">
                <a:latin typeface="Arial" pitchFamily="34" charset="0"/>
              </a:rPr>
              <a:t>(</a:t>
            </a:r>
            <a:r>
              <a:rPr lang="ja-JP" altLang="en-US" sz="1200" dirty="0" smtClean="0">
                <a:latin typeface="Arial" pitchFamily="34" charset="0"/>
              </a:rPr>
              <a:t>画面</a:t>
            </a:r>
            <a:r>
              <a:rPr lang="en-US" altLang="ja-JP" sz="1200" dirty="0" smtClean="0">
                <a:latin typeface="Arial" pitchFamily="34" charset="0"/>
              </a:rPr>
              <a:t>)</a:t>
            </a:r>
            <a:r>
              <a:rPr lang="ja-JP" altLang="en-US" sz="1200" dirty="0" smtClean="0">
                <a:latin typeface="Arial" pitchFamily="34" charset="0"/>
              </a:rPr>
              <a:t>から</a:t>
            </a:r>
            <a:endParaRPr lang="en-US" altLang="ja-JP" sz="1200" dirty="0" smtClean="0">
              <a:latin typeface="Arial" pitchFamily="34" charset="0"/>
            </a:endParaRPr>
          </a:p>
          <a:p>
            <a:r>
              <a:rPr lang="ja-JP" altLang="en-US" sz="1200" dirty="0" smtClean="0">
                <a:latin typeface="Arial" pitchFamily="34" charset="0"/>
              </a:rPr>
              <a:t>構成されています。</a:t>
            </a:r>
            <a:endParaRPr lang="en-US" sz="1200" dirty="0" smtClean="0">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ブランケット購買オーダの登録</a:t>
            </a:r>
            <a:r>
              <a:rPr lang="ja-JP" altLang="en-US" sz="1200" dirty="0" smtClean="0">
                <a:latin typeface="Arial" pitchFamily="34" charset="0"/>
              </a:rPr>
              <a:t>　</a:t>
            </a:r>
            <a:r>
              <a:rPr lang="en-US" altLang="ja-JP" sz="1200" dirty="0" smtClean="0">
                <a:latin typeface="Arial" pitchFamily="34" charset="0"/>
              </a:rPr>
              <a:t>	 </a:t>
            </a:r>
          </a:p>
          <a:p>
            <a:r>
              <a:rPr lang="en-US" altLang="ja-JP" sz="1200" dirty="0" smtClean="0">
                <a:latin typeface="Arial" pitchFamily="34" charset="0"/>
              </a:rPr>
              <a:t>【</a:t>
            </a:r>
            <a:r>
              <a:rPr lang="ja-JP" altLang="en-US" sz="1200" dirty="0" smtClean="0">
                <a:latin typeface="Arial" pitchFamily="34" charset="0"/>
              </a:rPr>
              <a:t>ブランケットオーダ登録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】&lt;5.3.1&gt;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ブランケット購買オーダを作成します。</a:t>
            </a:r>
            <a:endParaRPr lang="en-US" altLang="ja-JP" sz="1200" dirty="0" smtClean="0">
              <a:latin typeface="Arial" pitchFamily="34" charset="0"/>
            </a:endParaRPr>
          </a:p>
          <a:p>
            <a:r>
              <a:rPr lang="ja-JP" altLang="en-US" sz="1200" dirty="0" smtClean="0">
                <a:latin typeface="Arial" pitchFamily="34" charset="0"/>
              </a:rPr>
              <a:t>ここでは</a:t>
            </a:r>
            <a:r>
              <a:rPr lang="en-US" altLang="ja-JP" sz="1200" dirty="0" smtClean="0">
                <a:latin typeface="Arial" pitchFamily="34" charset="0"/>
              </a:rPr>
              <a:t>､</a:t>
            </a:r>
            <a:r>
              <a:rPr lang="ja-JP" altLang="en-US" sz="1200" dirty="0" smtClean="0">
                <a:latin typeface="Arial" pitchFamily="34" charset="0"/>
              </a:rPr>
              <a:t>ヘッダ項目入力の重要なフィールドについて説明します。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手動で採番することもできますが</a:t>
            </a:r>
            <a:r>
              <a:rPr lang="en-US" altLang="ja-JP" sz="1200" dirty="0" smtClean="0">
                <a:latin typeface="Arial" pitchFamily="34" charset="0"/>
              </a:rPr>
              <a:t>､&lt;Enter&gt;</a:t>
            </a:r>
            <a:r>
              <a:rPr lang="ja-JP" altLang="en-US" sz="1200" dirty="0" smtClean="0">
                <a:latin typeface="Arial" pitchFamily="34" charset="0"/>
              </a:rPr>
              <a:t>キーを押せば</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で指定されたルールで自動採番されます。</a:t>
            </a:r>
            <a:endParaRPr lang="en-US" altLang="ja-JP" sz="1200" dirty="0" smtClean="0">
              <a:latin typeface="Arial" pitchFamily="34" charset="0"/>
            </a:endParaRPr>
          </a:p>
          <a:p>
            <a:endParaRPr lang="en-US" sz="1200" dirty="0" smtClean="0">
              <a:latin typeface="Arial" pitchFamily="34" charset="0"/>
            </a:endParaRPr>
          </a:p>
          <a:p>
            <a:r>
              <a:rPr lang="ja-JP" altLang="en-US" sz="1200" b="1" dirty="0" smtClean="0">
                <a:solidFill>
                  <a:srgbClr val="0070C0"/>
                </a:solidFill>
                <a:latin typeface="Arial" pitchFamily="34" charset="0"/>
              </a:rPr>
              <a:t>仕入先</a:t>
            </a:r>
            <a:endParaRPr lang="en-US" altLang="ja-JP" sz="1200" b="1" dirty="0" smtClean="0">
              <a:solidFill>
                <a:srgbClr val="0070C0"/>
              </a:solidFill>
              <a:latin typeface="Arial" pitchFamily="34" charset="0"/>
            </a:endParaRPr>
          </a:p>
          <a:p>
            <a:r>
              <a:rPr lang="ja-JP" altLang="en-US" sz="1200" dirty="0" smtClean="0">
                <a:latin typeface="Arial" pitchFamily="34" charset="0"/>
              </a:rPr>
              <a:t>当ブランケット購買オーダ</a:t>
            </a: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を購入する仕入先コードを入力します。分納などで入荷処理を終えたら仕入先の変更はできません</a:t>
            </a:r>
            <a:r>
              <a:rPr lang="en-US" altLang="ja-JP" sz="1200" dirty="0" smtClean="0">
                <a:latin typeface="Arial" pitchFamily="34" charset="0"/>
              </a:rPr>
              <a:t>｡</a:t>
            </a:r>
            <a:r>
              <a:rPr lang="ja-JP" altLang="en-US" sz="1200" dirty="0" smtClean="0">
                <a:latin typeface="Arial" pitchFamily="34" charset="0"/>
              </a:rPr>
              <a:t>入荷前であれば</a:t>
            </a:r>
            <a:r>
              <a:rPr lang="en-US" altLang="ja-JP" sz="1200" dirty="0" smtClean="0">
                <a:latin typeface="Arial" pitchFamily="34" charset="0"/>
              </a:rPr>
              <a:t>､</a:t>
            </a:r>
          </a:p>
          <a:p>
            <a:r>
              <a:rPr lang="ja-JP" altLang="en-US" sz="1200" dirty="0" smtClean="0">
                <a:latin typeface="Arial" pitchFamily="34" charset="0"/>
              </a:rPr>
              <a:t>仕入先の通貨と当オーダに記録されている通貨は同一で</a:t>
            </a:r>
            <a:r>
              <a:rPr lang="en-US" altLang="ja-JP" sz="1200" dirty="0" smtClean="0">
                <a:latin typeface="Arial" pitchFamily="34" charset="0"/>
              </a:rPr>
              <a:t>	</a:t>
            </a:r>
            <a:r>
              <a:rPr lang="ja-JP" altLang="en-US" sz="1200" dirty="0" smtClean="0">
                <a:latin typeface="Arial" pitchFamily="34" charset="0"/>
              </a:rPr>
              <a:t>なければなりません。</a:t>
            </a:r>
            <a:endParaRPr lang="en-US" altLang="ja-JP" sz="1200" dirty="0" smtClean="0">
              <a:latin typeface="Arial" pitchFamily="34" charset="0"/>
            </a:endParaRPr>
          </a:p>
          <a:p>
            <a:endParaRPr lang="en-US" sz="1200" dirty="0" smtClean="0"/>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3"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6" name="正方形/長方形 15"/>
          <p:cNvSpPr/>
          <p:nvPr/>
        </p:nvSpPr>
        <p:spPr>
          <a:xfrm>
            <a:off x="546100" y="1071066"/>
            <a:ext cx="9601200" cy="4154984"/>
          </a:xfrm>
          <a:prstGeom prst="rect">
            <a:avLst/>
          </a:prstGeom>
        </p:spPr>
        <p:txBody>
          <a:bodyPr wrap="square">
            <a:spAutoFit/>
          </a:bodyPr>
          <a:lstStyle/>
          <a:p>
            <a:r>
              <a:rPr lang="ja-JP" altLang="en-US" sz="1200" b="1" dirty="0" smtClean="0">
                <a:solidFill>
                  <a:srgbClr val="0070C0"/>
                </a:solidFill>
              </a:rPr>
              <a:t>出荷先</a:t>
            </a:r>
            <a:r>
              <a:rPr lang="en-US" altLang="ja-JP" sz="1200" dirty="0" smtClean="0"/>
              <a:t>			</a:t>
            </a:r>
          </a:p>
          <a:p>
            <a:r>
              <a:rPr lang="ja-JP" altLang="en-US" sz="1200" dirty="0" smtClean="0"/>
              <a:t>当オーダの品目が納品</a:t>
            </a:r>
            <a:r>
              <a:rPr lang="en-US" altLang="ja-JP" sz="1200" dirty="0" smtClean="0"/>
              <a:t>(</a:t>
            </a:r>
            <a:r>
              <a:rPr lang="ja-JP" altLang="en-US" sz="1200" dirty="0" smtClean="0"/>
              <a:t>発注元へ入荷</a:t>
            </a:r>
            <a:r>
              <a:rPr lang="en-US" altLang="ja-JP" sz="1200" dirty="0" smtClean="0"/>
              <a:t>)</a:t>
            </a:r>
            <a:r>
              <a:rPr lang="ja-JP" altLang="en-US" sz="1200" dirty="0" smtClean="0"/>
              <a:t>される所在地</a:t>
            </a:r>
            <a:r>
              <a:rPr lang="en-US" altLang="ja-JP" sz="1200" dirty="0" smtClean="0"/>
              <a:t>(</a:t>
            </a:r>
            <a:r>
              <a:rPr lang="ja-JP" altLang="en-US" sz="1200" dirty="0" smtClean="0"/>
              <a:t>仕入先からだと出荷先</a:t>
            </a:r>
            <a:r>
              <a:rPr lang="en-US" altLang="ja-JP" sz="1200" dirty="0" smtClean="0"/>
              <a:t>)</a:t>
            </a:r>
            <a:r>
              <a:rPr lang="ja-JP" altLang="en-US" sz="1200" dirty="0" smtClean="0"/>
              <a:t>コードを入力します。このフィールドは</a:t>
            </a:r>
            <a:r>
              <a:rPr lang="en-US" altLang="ja-JP" sz="1200" dirty="0" smtClean="0"/>
              <a:t>､【</a:t>
            </a:r>
            <a:r>
              <a:rPr lang="ja-JP" altLang="en-US" sz="1200" dirty="0" smtClean="0"/>
              <a:t>購買管理コントロール</a:t>
            </a:r>
            <a:r>
              <a:rPr lang="en-US" altLang="ja-JP" sz="1200" dirty="0" smtClean="0"/>
              <a:t>】&lt;5.24&gt;</a:t>
            </a:r>
          </a:p>
          <a:p>
            <a:r>
              <a:rPr lang="ja-JP" altLang="en-US" sz="1200" dirty="0" smtClean="0"/>
              <a:t>の</a:t>
            </a:r>
            <a:r>
              <a:rPr lang="en-US" altLang="ja-JP" sz="1200" dirty="0" smtClean="0"/>
              <a:t>､[</a:t>
            </a:r>
            <a:r>
              <a:rPr lang="ja-JP" altLang="en-US" sz="1200" dirty="0" smtClean="0"/>
              <a:t>出荷先</a:t>
            </a:r>
            <a:r>
              <a:rPr lang="en-US" altLang="ja-JP" sz="1200" dirty="0" smtClean="0"/>
              <a:t>]</a:t>
            </a:r>
            <a:r>
              <a:rPr lang="ja-JP" altLang="en-US" sz="1200" dirty="0" smtClean="0"/>
              <a:t>で指定されているコードがディフォルト表示されます。</a:t>
            </a:r>
            <a:endParaRPr lang="en-US" altLang="ja-JP" sz="1200" dirty="0" smtClean="0"/>
          </a:p>
          <a:p>
            <a:endParaRPr lang="en-US" sz="1200" dirty="0" smtClean="0"/>
          </a:p>
          <a:p>
            <a:r>
              <a:rPr lang="ja-JP" altLang="en-US" sz="1200" b="1" dirty="0" smtClean="0">
                <a:solidFill>
                  <a:srgbClr val="0070C0"/>
                </a:solidFill>
              </a:rPr>
              <a:t>オーダ日</a:t>
            </a:r>
            <a:r>
              <a:rPr lang="en-US" altLang="ja-JP" sz="1200" b="1" dirty="0" smtClean="0">
                <a:solidFill>
                  <a:srgbClr val="0070C0"/>
                </a:solidFill>
              </a:rPr>
              <a:t>	</a:t>
            </a:r>
            <a:r>
              <a:rPr lang="en-US" altLang="ja-JP" sz="1200" dirty="0" smtClean="0"/>
              <a:t>		</a:t>
            </a:r>
          </a:p>
          <a:p>
            <a:r>
              <a:rPr lang="ja-JP" altLang="en-US" sz="1200" dirty="0" smtClean="0"/>
              <a:t>当オーダの発行日で</a:t>
            </a:r>
            <a:r>
              <a:rPr lang="en-US" altLang="ja-JP" sz="1200" dirty="0" smtClean="0"/>
              <a:t>､</a:t>
            </a:r>
            <a:r>
              <a:rPr lang="ja-JP" altLang="en-US" sz="1200" dirty="0" smtClean="0"/>
              <a:t>ディフォルトはシステム日付が設定されます。各種レポートで</a:t>
            </a:r>
            <a:r>
              <a:rPr lang="en-US" altLang="ja-JP" sz="1200" dirty="0" smtClean="0"/>
              <a:t>､</a:t>
            </a:r>
            <a:r>
              <a:rPr lang="ja-JP" altLang="en-US" sz="1200" dirty="0" smtClean="0"/>
              <a:t>オーダ日の範囲指定でデータを絞り込むことができます。</a:t>
            </a:r>
            <a:endParaRPr lang="en-US" altLang="ja-JP" sz="1200" dirty="0" smtClean="0"/>
          </a:p>
          <a:p>
            <a:endParaRPr lang="en-US" sz="1200" dirty="0" smtClean="0"/>
          </a:p>
          <a:p>
            <a:r>
              <a:rPr lang="ja-JP" altLang="en-US" sz="1200" b="1" dirty="0" smtClean="0">
                <a:solidFill>
                  <a:srgbClr val="0070C0"/>
                </a:solidFill>
              </a:rPr>
              <a:t>納期</a:t>
            </a:r>
            <a:r>
              <a:rPr lang="en-US" altLang="ja-JP" sz="1200" dirty="0" smtClean="0"/>
              <a:t>			</a:t>
            </a:r>
          </a:p>
          <a:p>
            <a:r>
              <a:rPr lang="ja-JP" altLang="en-US" sz="1200" dirty="0" smtClean="0"/>
              <a:t>当オーダの入荷日を入力します</a:t>
            </a:r>
            <a:r>
              <a:rPr lang="en-US" altLang="ja-JP" sz="1200" dirty="0" smtClean="0"/>
              <a:t>｡</a:t>
            </a:r>
            <a:r>
              <a:rPr lang="ja-JP" altLang="en-US" sz="1200" dirty="0" smtClean="0"/>
              <a:t>この日付は明細</a:t>
            </a:r>
            <a:r>
              <a:rPr lang="en-US" altLang="ja-JP" sz="1200" dirty="0" smtClean="0"/>
              <a:t>(</a:t>
            </a:r>
            <a:r>
              <a:rPr lang="ja-JP" altLang="en-US" sz="1200" dirty="0" smtClean="0"/>
              <a:t>ライン品目</a:t>
            </a:r>
            <a:r>
              <a:rPr lang="en-US" altLang="ja-JP" sz="1200" dirty="0" smtClean="0"/>
              <a:t>)</a:t>
            </a:r>
            <a:r>
              <a:rPr lang="ja-JP" altLang="en-US" sz="1200" dirty="0" smtClean="0"/>
              <a:t>のディフォルトとなります。</a:t>
            </a:r>
            <a:r>
              <a:rPr lang="en-US" altLang="ja-JP" sz="1200" dirty="0" smtClean="0"/>
              <a:t>【</a:t>
            </a:r>
            <a:r>
              <a:rPr lang="ja-JP" altLang="en-US" sz="1200" dirty="0" smtClean="0"/>
              <a:t>購買管理コントロール</a:t>
            </a:r>
            <a:r>
              <a:rPr lang="en-US" altLang="ja-JP" sz="1200" dirty="0" smtClean="0"/>
              <a:t>】&lt;5.24&gt;</a:t>
            </a:r>
            <a:r>
              <a:rPr lang="ja-JP" altLang="en-US" sz="1200" dirty="0" smtClean="0"/>
              <a:t>の</a:t>
            </a:r>
            <a:r>
              <a:rPr lang="en-US" altLang="ja-JP" sz="1200" dirty="0" smtClean="0"/>
              <a:t>[</a:t>
            </a:r>
            <a:r>
              <a:rPr lang="ja-JP" altLang="en-US" sz="1200" dirty="0" smtClean="0"/>
              <a:t>購買オーダ</a:t>
            </a:r>
            <a:r>
              <a:rPr lang="en-US" altLang="ja-JP" sz="1200" dirty="0" smtClean="0"/>
              <a:t>(PO)</a:t>
            </a:r>
            <a:r>
              <a:rPr lang="ja-JP" altLang="en-US" sz="1200" dirty="0" smtClean="0"/>
              <a:t>ライン納</a:t>
            </a:r>
            <a:endParaRPr lang="en-US" altLang="ja-JP" sz="1200" dirty="0" smtClean="0"/>
          </a:p>
          <a:p>
            <a:r>
              <a:rPr lang="ja-JP" altLang="en-US" sz="1200" dirty="0" smtClean="0"/>
              <a:t>期別価格</a:t>
            </a:r>
            <a:r>
              <a:rPr lang="en-US" altLang="ja-JP" sz="1200" dirty="0" smtClean="0"/>
              <a:t>]</a:t>
            </a:r>
            <a:r>
              <a:rPr lang="ja-JP" altLang="en-US" sz="1200" dirty="0" smtClean="0"/>
              <a:t>が</a:t>
            </a:r>
            <a:r>
              <a:rPr lang="en-US" altLang="ja-JP" sz="1200" dirty="0" smtClean="0"/>
              <a:t>､〔N〕</a:t>
            </a:r>
            <a:r>
              <a:rPr lang="ja-JP" altLang="en-US" sz="1200" dirty="0" smtClean="0"/>
              <a:t>である場合は</a:t>
            </a:r>
            <a:r>
              <a:rPr lang="en-US" altLang="ja-JP" sz="1200" dirty="0" smtClean="0"/>
              <a:t>､</a:t>
            </a:r>
            <a:r>
              <a:rPr lang="ja-JP" altLang="en-US" sz="1200" dirty="0" smtClean="0"/>
              <a:t>価格を設定する場合の基準日としても使用されます。</a:t>
            </a:r>
            <a:endParaRPr lang="en-US" altLang="ja-JP" sz="1200" dirty="0" smtClean="0"/>
          </a:p>
          <a:p>
            <a:endParaRPr lang="en-US" sz="1200" dirty="0" smtClean="0"/>
          </a:p>
          <a:p>
            <a:r>
              <a:rPr lang="ja-JP" altLang="en-US" sz="1200" b="1" dirty="0" smtClean="0">
                <a:solidFill>
                  <a:srgbClr val="0070C0"/>
                </a:solidFill>
              </a:rPr>
              <a:t>価格テーブル</a:t>
            </a:r>
            <a:r>
              <a:rPr lang="en-US" altLang="ja-JP" sz="1200" b="1" dirty="0" smtClean="0">
                <a:solidFill>
                  <a:srgbClr val="0070C0"/>
                </a:solidFill>
              </a:rPr>
              <a:t>/</a:t>
            </a:r>
            <a:r>
              <a:rPr lang="ja-JP" altLang="en-US" sz="1200" b="1" dirty="0" smtClean="0">
                <a:solidFill>
                  <a:srgbClr val="0070C0"/>
                </a:solidFill>
              </a:rPr>
              <a:t>割引テーブル</a:t>
            </a:r>
            <a:r>
              <a:rPr lang="en-US" altLang="ja-JP" sz="1200" b="1" dirty="0" smtClean="0">
                <a:solidFill>
                  <a:srgbClr val="0070C0"/>
                </a:solidFill>
              </a:rPr>
              <a:t>	</a:t>
            </a:r>
            <a:r>
              <a:rPr lang="en-US" altLang="ja-JP" sz="1200" dirty="0" smtClean="0"/>
              <a:t>	</a:t>
            </a:r>
          </a:p>
          <a:p>
            <a:r>
              <a:rPr lang="ja-JP" altLang="en-US" sz="1200" dirty="0" smtClean="0"/>
              <a:t>価格テーブルでは</a:t>
            </a:r>
            <a:r>
              <a:rPr lang="en-US" altLang="ja-JP" sz="1200" dirty="0" smtClean="0"/>
              <a:t>､</a:t>
            </a:r>
            <a:r>
              <a:rPr lang="ja-JP" altLang="en-US" sz="1200" dirty="0" smtClean="0"/>
              <a:t>価格リストのタイプが、</a:t>
            </a:r>
            <a:r>
              <a:rPr lang="en-US" altLang="ja-JP" sz="1200" dirty="0" smtClean="0"/>
              <a:t>〔L〕</a:t>
            </a:r>
            <a:r>
              <a:rPr lang="ja-JP" altLang="en-US" sz="1200" dirty="0" smtClean="0"/>
              <a:t>のものを</a:t>
            </a:r>
            <a:r>
              <a:rPr lang="en-US" altLang="ja-JP" sz="1200" dirty="0" smtClean="0"/>
              <a:t>､</a:t>
            </a:r>
            <a:r>
              <a:rPr lang="ja-JP" altLang="en-US" sz="1200" dirty="0" smtClean="0"/>
              <a:t>割引テーブルは</a:t>
            </a:r>
            <a:r>
              <a:rPr lang="en-US" altLang="ja-JP" sz="1200" dirty="0" smtClean="0"/>
              <a:t>､</a:t>
            </a:r>
            <a:r>
              <a:rPr lang="ja-JP" altLang="en-US" sz="1200" dirty="0" smtClean="0"/>
              <a:t>価格リストのタイプが</a:t>
            </a:r>
            <a:r>
              <a:rPr lang="en-US" altLang="ja-JP" sz="1200" dirty="0" smtClean="0"/>
              <a:t>､〔P〕､〔D〕､〔M〕</a:t>
            </a:r>
            <a:r>
              <a:rPr lang="ja-JP" altLang="en-US" sz="1200" dirty="0" smtClean="0"/>
              <a:t>のものを指定します。</a:t>
            </a:r>
            <a:r>
              <a:rPr lang="en-US" altLang="ja-JP" sz="1200" dirty="0" smtClean="0"/>
              <a:t>【</a:t>
            </a:r>
            <a:r>
              <a:rPr lang="ja-JP" altLang="en-US" sz="1200" dirty="0" smtClean="0"/>
              <a:t>購買管理コント</a:t>
            </a:r>
            <a:endParaRPr lang="en-US" altLang="ja-JP" sz="1200" dirty="0" smtClean="0"/>
          </a:p>
          <a:p>
            <a:r>
              <a:rPr lang="ja-JP" altLang="en-US" sz="1200" dirty="0" smtClean="0"/>
              <a:t>ロール</a:t>
            </a:r>
            <a:r>
              <a:rPr lang="en-US" altLang="ja-JP" sz="1200" dirty="0" smtClean="0"/>
              <a:t>】&lt;5.24〉</a:t>
            </a:r>
            <a:r>
              <a:rPr lang="ja-JP" altLang="en-US" sz="1200" dirty="0" smtClean="0"/>
              <a:t>の、</a:t>
            </a:r>
            <a:r>
              <a:rPr lang="en-US" altLang="ja-JP" sz="1200" dirty="0" smtClean="0"/>
              <a:t>[</a:t>
            </a:r>
            <a:r>
              <a:rPr lang="ja-JP" altLang="en-US" sz="1200" dirty="0" smtClean="0"/>
              <a:t>価格テーブルを使用</a:t>
            </a:r>
            <a:r>
              <a:rPr lang="en-US" altLang="ja-JP" sz="1200" dirty="0" smtClean="0"/>
              <a:t>]</a:t>
            </a:r>
            <a:r>
              <a:rPr lang="ja-JP" altLang="en-US" sz="1200" dirty="0" err="1" smtClean="0"/>
              <a:t>、</a:t>
            </a:r>
            <a:r>
              <a:rPr lang="en-US" altLang="ja-JP" sz="1200" dirty="0" smtClean="0"/>
              <a:t>[</a:t>
            </a:r>
            <a:r>
              <a:rPr lang="ja-JP" altLang="en-US" sz="1200" dirty="0" smtClean="0"/>
              <a:t>割引テーブル要求</a:t>
            </a:r>
            <a:r>
              <a:rPr lang="en-US" altLang="ja-JP" sz="1200" dirty="0" smtClean="0"/>
              <a:t>]</a:t>
            </a:r>
            <a:r>
              <a:rPr lang="ja-JP" altLang="en-US" sz="1200" dirty="0" smtClean="0"/>
              <a:t>が、</a:t>
            </a:r>
            <a:r>
              <a:rPr lang="en-US" altLang="ja-JP" sz="1200" dirty="0" smtClean="0"/>
              <a:t>〔Y〕</a:t>
            </a:r>
            <a:r>
              <a:rPr lang="ja-JP" altLang="en-US" sz="1200" dirty="0" smtClean="0"/>
              <a:t>の場合</a:t>
            </a:r>
            <a:r>
              <a:rPr lang="en-US" altLang="ja-JP" sz="1200" dirty="0" smtClean="0"/>
              <a:t>､</a:t>
            </a:r>
            <a:r>
              <a:rPr lang="ja-JP" altLang="en-US" sz="1200" dirty="0" smtClean="0"/>
              <a:t>必ず必要になります。</a:t>
            </a:r>
            <a:endParaRPr lang="en-US" altLang="ja-JP" sz="1200" dirty="0" smtClean="0"/>
          </a:p>
          <a:p>
            <a:endParaRPr lang="en-US" sz="1200" dirty="0" smtClean="0"/>
          </a:p>
          <a:p>
            <a:r>
              <a:rPr lang="ja-JP" altLang="en-US" sz="1200" b="1" dirty="0" smtClean="0">
                <a:solidFill>
                  <a:srgbClr val="0070C0"/>
                </a:solidFill>
              </a:rPr>
              <a:t>ライン割引</a:t>
            </a:r>
            <a:r>
              <a:rPr lang="en-US" altLang="ja-JP" sz="1200" b="1" dirty="0" smtClean="0">
                <a:solidFill>
                  <a:srgbClr val="0070C0"/>
                </a:solidFill>
              </a:rPr>
              <a:t>	</a:t>
            </a:r>
            <a:r>
              <a:rPr lang="en-US" altLang="ja-JP" sz="1200" dirty="0" smtClean="0"/>
              <a:t>		</a:t>
            </a:r>
          </a:p>
          <a:p>
            <a:r>
              <a:rPr lang="en-US" altLang="ja-JP" sz="1200" dirty="0" smtClean="0"/>
              <a:t>【</a:t>
            </a:r>
            <a:r>
              <a:rPr lang="ja-JP" altLang="en-US" sz="1200" dirty="0" smtClean="0"/>
              <a:t>仕入先登録</a:t>
            </a:r>
            <a:r>
              <a:rPr lang="en-US" altLang="ja-JP" sz="1200" dirty="0" smtClean="0"/>
              <a:t>/</a:t>
            </a:r>
            <a:r>
              <a:rPr lang="ja-JP" altLang="en-US" sz="1200" dirty="0" smtClean="0"/>
              <a:t>変更</a:t>
            </a:r>
            <a:r>
              <a:rPr lang="en-US" altLang="ja-JP" sz="1200" dirty="0" smtClean="0"/>
              <a:t>】&lt;2.3.1&gt;</a:t>
            </a:r>
            <a:r>
              <a:rPr lang="ja-JP" altLang="en-US" sz="1200" dirty="0" smtClean="0"/>
              <a:t>の、</a:t>
            </a:r>
            <a:r>
              <a:rPr lang="en-US" altLang="ja-JP" sz="1200" dirty="0" smtClean="0"/>
              <a:t>[</a:t>
            </a:r>
            <a:r>
              <a:rPr lang="ja-JP" altLang="en-US" sz="1200" dirty="0" smtClean="0"/>
              <a:t>割引率</a:t>
            </a:r>
            <a:r>
              <a:rPr lang="en-US" altLang="ja-JP" sz="1200" dirty="0" smtClean="0"/>
              <a:t>]</a:t>
            </a:r>
            <a:r>
              <a:rPr lang="ja-JP" altLang="en-US" sz="1200" dirty="0" smtClean="0"/>
              <a:t>の値がディフオルト表示されます</a:t>
            </a:r>
            <a:r>
              <a:rPr lang="en-US" altLang="ja-JP" sz="1200" dirty="0" smtClean="0"/>
              <a:t>｡</a:t>
            </a:r>
            <a:r>
              <a:rPr lang="ja-JP" altLang="en-US" sz="1200" dirty="0" smtClean="0"/>
              <a:t>個々の品目に対して適用される</a:t>
            </a:r>
            <a:r>
              <a:rPr lang="ja-JP" altLang="en-US" sz="1200" dirty="0" smtClean="0"/>
              <a:t>割引</a:t>
            </a:r>
            <a:r>
              <a:rPr lang="en-US" altLang="ja-JP" sz="1200" dirty="0" smtClean="0"/>
              <a:t>%</a:t>
            </a:r>
            <a:r>
              <a:rPr lang="ja-JP" altLang="en-US" sz="1200" dirty="0" smtClean="0"/>
              <a:t>で</a:t>
            </a:r>
            <a:r>
              <a:rPr lang="en-US" altLang="ja-JP" sz="1200" dirty="0" smtClean="0"/>
              <a:t>､</a:t>
            </a:r>
            <a:r>
              <a:rPr lang="ja-JP" altLang="en-US" sz="1200" dirty="0" smtClean="0"/>
              <a:t>価格</a:t>
            </a:r>
            <a:r>
              <a:rPr lang="en-US" altLang="ja-JP" sz="1200" dirty="0" smtClean="0"/>
              <a:t>/</a:t>
            </a:r>
            <a:r>
              <a:rPr lang="ja-JP" altLang="en-US" sz="1200" dirty="0" smtClean="0"/>
              <a:t>割引テーブルを使用して</a:t>
            </a:r>
            <a:endParaRPr lang="en-US" altLang="ja-JP" sz="1200" dirty="0" smtClean="0"/>
          </a:p>
          <a:p>
            <a:r>
              <a:rPr lang="ja-JP" altLang="en-US" sz="1200" dirty="0" smtClean="0"/>
              <a:t>いる場合は</a:t>
            </a:r>
            <a:r>
              <a:rPr lang="en-US" altLang="ja-JP" sz="1200" dirty="0" smtClean="0"/>
              <a:t>､</a:t>
            </a:r>
            <a:r>
              <a:rPr lang="ja-JP" altLang="en-US" sz="1200" dirty="0" smtClean="0"/>
              <a:t>金額タイプにより異なります。</a:t>
            </a:r>
          </a:p>
          <a:p>
            <a:pPr lvl="1"/>
            <a:r>
              <a:rPr lang="en-US" altLang="ja-JP" sz="1200" dirty="0" smtClean="0"/>
              <a:t>	P</a:t>
            </a:r>
            <a:r>
              <a:rPr lang="ja-JP" altLang="en-US" sz="1200" dirty="0" smtClean="0"/>
              <a:t>：テーブルから得られた価格に</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p>
          <a:p>
            <a:pPr lvl="1"/>
            <a:r>
              <a:rPr lang="en-US" altLang="ja-JP" sz="1200" dirty="0" smtClean="0"/>
              <a:t>	L</a:t>
            </a:r>
            <a:r>
              <a:rPr lang="ja-JP" altLang="en-US" sz="1200" dirty="0" smtClean="0"/>
              <a:t>：テーブルから得られた価格に</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p>
          <a:p>
            <a:r>
              <a:rPr lang="en-US" altLang="ja-JP" sz="1200" dirty="0" smtClean="0"/>
              <a:t>	D</a:t>
            </a:r>
            <a:r>
              <a:rPr lang="ja-JP" altLang="en-US" sz="1200" dirty="0" smtClean="0"/>
              <a:t>：割引テーブル割引金額のみで</a:t>
            </a:r>
            <a:r>
              <a:rPr lang="en-US" altLang="ja-JP" sz="1200" dirty="0" smtClean="0"/>
              <a:t>､</a:t>
            </a:r>
            <a:r>
              <a:rPr lang="ja-JP" altLang="en-US" sz="1200" dirty="0" smtClean="0"/>
              <a:t>割引</a:t>
            </a:r>
            <a:r>
              <a:rPr lang="en-US" altLang="ja-JP" sz="1200" dirty="0" smtClean="0"/>
              <a:t>%</a:t>
            </a:r>
            <a:r>
              <a:rPr lang="ja-JP" altLang="en-US" sz="1200" dirty="0" smtClean="0"/>
              <a:t>は</a:t>
            </a:r>
            <a:r>
              <a:rPr lang="ja-JP" altLang="en-US" sz="1200" dirty="0" smtClean="0"/>
              <a:t>適用されない</a:t>
            </a:r>
          </a:p>
          <a:p>
            <a:r>
              <a:rPr lang="en-US" altLang="ja-JP" sz="1200" dirty="0" smtClean="0"/>
              <a:t>	M</a:t>
            </a:r>
            <a:r>
              <a:rPr lang="ja-JP" altLang="en-US" sz="1200" dirty="0" smtClean="0"/>
              <a:t>：マークアップパーセント率の適用後</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917700" y="1169987"/>
            <a:ext cx="5486400" cy="3141663"/>
          </a:xfrm>
          <a:prstGeom prst="rect">
            <a:avLst/>
          </a:prstGeom>
          <a:noFill/>
          <a:ln w="9525">
            <a:solidFill>
              <a:schemeClr val="tx1"/>
            </a:solidFill>
            <a:miter lim="800000"/>
            <a:headEnd/>
            <a:tailEnd/>
          </a:ln>
          <a:effectLst/>
        </p:spPr>
      </p:pic>
      <p:sp>
        <p:nvSpPr>
          <p:cNvPr id="11" name="テキスト ボックス 10"/>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2"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9" name="正方形/長方形 8"/>
          <p:cNvSpPr/>
          <p:nvPr/>
        </p:nvSpPr>
        <p:spPr>
          <a:xfrm>
            <a:off x="546100" y="4464050"/>
            <a:ext cx="9601200" cy="1754326"/>
          </a:xfrm>
          <a:prstGeom prst="rect">
            <a:avLst/>
          </a:prstGeom>
        </p:spPr>
        <p:txBody>
          <a:bodyPr wrap="square">
            <a:spAutoFit/>
          </a:bodyPr>
          <a:lstStyle/>
          <a:p>
            <a:r>
              <a:rPr lang="ja-JP" altLang="en-US" sz="1200" b="1" dirty="0" smtClean="0">
                <a:solidFill>
                  <a:srgbClr val="0070C0"/>
                </a:solidFill>
              </a:rPr>
              <a:t>ブランケット購買オーダの登録</a:t>
            </a:r>
            <a:r>
              <a:rPr lang="en-US" altLang="ja-JP" sz="1200" dirty="0" smtClean="0"/>
              <a:t>	</a:t>
            </a:r>
          </a:p>
          <a:p>
            <a:r>
              <a:rPr lang="ja-JP" altLang="en-US" sz="1200" dirty="0" smtClean="0"/>
              <a:t>購買オーダとして発行されるときに必要な情報を設定します。</a:t>
            </a:r>
            <a:endParaRPr lang="en-US" altLang="ja-JP" sz="1200" dirty="0" smtClean="0"/>
          </a:p>
          <a:p>
            <a:endParaRPr lang="ja-JP" altLang="en-US" sz="1200" dirty="0" smtClean="0"/>
          </a:p>
          <a:p>
            <a:r>
              <a:rPr lang="ja-JP" altLang="en-US" sz="1200" b="1" dirty="0" smtClean="0">
                <a:solidFill>
                  <a:srgbClr val="0070C0"/>
                </a:solidFill>
              </a:rPr>
              <a:t>ブランケット開始</a:t>
            </a:r>
            <a:r>
              <a:rPr lang="en-US" altLang="ja-JP" sz="1200" b="1" dirty="0" smtClean="0">
                <a:solidFill>
                  <a:srgbClr val="0070C0"/>
                </a:solidFill>
              </a:rPr>
              <a:t>/</a:t>
            </a:r>
            <a:r>
              <a:rPr lang="ja-JP" altLang="en-US" sz="1200" b="1" dirty="0" smtClean="0">
                <a:solidFill>
                  <a:srgbClr val="0070C0"/>
                </a:solidFill>
              </a:rPr>
              <a:t>ブランケット終了</a:t>
            </a:r>
            <a:endParaRPr lang="en-US" altLang="ja-JP" sz="1200" b="1" dirty="0" smtClean="0">
              <a:solidFill>
                <a:srgbClr val="0070C0"/>
              </a:solidFill>
            </a:endParaRPr>
          </a:p>
          <a:p>
            <a:r>
              <a:rPr lang="ja-JP" altLang="en-US" sz="1200" dirty="0" smtClean="0"/>
              <a:t>当ブランケット購買オーダの開始日</a:t>
            </a:r>
            <a:r>
              <a:rPr lang="en-US" altLang="ja-JP" sz="1200" dirty="0" smtClean="0"/>
              <a:t>/</a:t>
            </a:r>
            <a:r>
              <a:rPr lang="ja-JP" altLang="en-US" sz="1200" dirty="0" smtClean="0"/>
              <a:t>終了日を入力します。</a:t>
            </a:r>
            <a:endParaRPr lang="en-US" altLang="ja-JP" sz="1200" dirty="0" smtClean="0"/>
          </a:p>
          <a:p>
            <a:endParaRPr lang="ja-JP" altLang="en-US" sz="1200" dirty="0" smtClean="0"/>
          </a:p>
          <a:p>
            <a:r>
              <a:rPr lang="ja-JP" altLang="en-US" sz="1200" b="1" dirty="0" smtClean="0">
                <a:solidFill>
                  <a:srgbClr val="0070C0"/>
                </a:solidFill>
              </a:rPr>
              <a:t>見積価格</a:t>
            </a:r>
            <a:endParaRPr lang="en-US" altLang="ja-JP" sz="1200" b="1" dirty="0" smtClean="0">
              <a:solidFill>
                <a:srgbClr val="0070C0"/>
              </a:solidFill>
            </a:endParaRPr>
          </a:p>
          <a:p>
            <a:r>
              <a:rPr lang="ja-JP" altLang="en-US" sz="1200" dirty="0" smtClean="0"/>
              <a:t>当ブランケット購買オーダの合計の見積金額を入力します。</a:t>
            </a:r>
            <a:endParaRPr lang="en-US" altLang="ja-JP" sz="1200" dirty="0" smtClean="0"/>
          </a:p>
          <a:p>
            <a:r>
              <a:rPr lang="en-US" altLang="ja-JP" sz="1200" dirty="0" smtClean="0"/>
              <a:t>	</a:t>
            </a:r>
            <a:endParaRPr lang="ja-JP" altLang="en-US" sz="1200" dirty="0" smtClean="0"/>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1"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5" name="正方形/長方形 14"/>
          <p:cNvSpPr/>
          <p:nvPr/>
        </p:nvSpPr>
        <p:spPr>
          <a:xfrm>
            <a:off x="546100" y="1111250"/>
            <a:ext cx="9601200" cy="3970318"/>
          </a:xfrm>
          <a:prstGeom prst="rect">
            <a:avLst/>
          </a:prstGeom>
        </p:spPr>
        <p:txBody>
          <a:bodyPr wrap="square">
            <a:spAutoFit/>
          </a:bodyPr>
          <a:lstStyle/>
          <a:p>
            <a:r>
              <a:rPr lang="ja-JP" altLang="en-US" sz="1200" b="1" dirty="0" smtClean="0">
                <a:solidFill>
                  <a:srgbClr val="0070C0"/>
                </a:solidFill>
              </a:rPr>
              <a:t>発行</a:t>
            </a:r>
            <a:endParaRPr lang="en-US" altLang="ja-JP" sz="1200" b="1" dirty="0" smtClean="0">
              <a:solidFill>
                <a:srgbClr val="0070C0"/>
              </a:solidFill>
            </a:endParaRPr>
          </a:p>
          <a:p>
            <a:r>
              <a:rPr lang="en-US" altLang="ja-JP" sz="1200" dirty="0" smtClean="0"/>
              <a:t>【</a:t>
            </a:r>
            <a:r>
              <a:rPr lang="ja-JP" altLang="en-US" sz="1200" dirty="0" smtClean="0"/>
              <a:t>ブランケットオーダ</a:t>
            </a:r>
            <a:r>
              <a:rPr lang="en-US" altLang="ja-JP" sz="1200" dirty="0" smtClean="0"/>
              <a:t>PO</a:t>
            </a:r>
            <a:r>
              <a:rPr lang="ja-JP" altLang="en-US" sz="1200" dirty="0" smtClean="0"/>
              <a:t>へ発行</a:t>
            </a:r>
            <a:r>
              <a:rPr lang="en-US" altLang="ja-JP" sz="1200" dirty="0" smtClean="0"/>
              <a:t>】&lt;5.3.6&gt;</a:t>
            </a:r>
            <a:r>
              <a:rPr lang="ja-JP" altLang="en-US" sz="1200" dirty="0" smtClean="0"/>
              <a:t>の実行で</a:t>
            </a:r>
            <a:r>
              <a:rPr lang="en-US" altLang="ja-JP" sz="1200" dirty="0" smtClean="0"/>
              <a:t>､</a:t>
            </a:r>
            <a:r>
              <a:rPr lang="ja-JP" altLang="en-US" sz="1200" dirty="0" smtClean="0"/>
              <a:t>ブランケット購買オーダから購買オーダヘ発行処理をするかどうかを指定します。</a:t>
            </a:r>
          </a:p>
          <a:p>
            <a:r>
              <a:rPr lang="en-US" altLang="ja-JP" sz="1200" dirty="0" smtClean="0"/>
              <a:t>	Y</a:t>
            </a:r>
            <a:r>
              <a:rPr lang="ja-JP" altLang="en-US" sz="1200" dirty="0" smtClean="0"/>
              <a:t>：発行する数量がゼロ以外であれば</a:t>
            </a:r>
            <a:r>
              <a:rPr lang="en-US" altLang="ja-JP" sz="1200" dirty="0" smtClean="0"/>
              <a:t>､</a:t>
            </a:r>
            <a:r>
              <a:rPr lang="ja-JP" altLang="en-US" sz="1200" dirty="0" smtClean="0"/>
              <a:t>購買オーダを作成する</a:t>
            </a:r>
          </a:p>
          <a:p>
            <a:r>
              <a:rPr lang="en-US" altLang="ja-JP" sz="1200" dirty="0" smtClean="0"/>
              <a:t>	N</a:t>
            </a:r>
            <a:r>
              <a:rPr lang="ja-JP" altLang="en-US" sz="1200" dirty="0" smtClean="0"/>
              <a:t>：購買オーダを作成しない</a:t>
            </a:r>
            <a:r>
              <a:rPr lang="en-US" altLang="ja-JP" sz="1200" dirty="0" smtClean="0"/>
              <a:t>	</a:t>
            </a:r>
          </a:p>
          <a:p>
            <a:endParaRPr lang="ja-JP" altLang="en-US" sz="1200" dirty="0" smtClean="0"/>
          </a:p>
          <a:p>
            <a:r>
              <a:rPr lang="en-US" altLang="ja-JP" sz="1200" dirty="0" smtClean="0"/>
              <a:t>	[</a:t>
            </a:r>
            <a:r>
              <a:rPr lang="ja-JP" altLang="en-US" sz="1200" dirty="0" smtClean="0"/>
              <a:t>注</a:t>
            </a:r>
            <a:r>
              <a:rPr lang="en-US" altLang="ja-JP" sz="1200" dirty="0" smtClean="0"/>
              <a:t>][</a:t>
            </a:r>
            <a:r>
              <a:rPr lang="ja-JP" altLang="en-US" sz="1200" dirty="0" smtClean="0"/>
              <a:t>発行</a:t>
            </a:r>
            <a:r>
              <a:rPr lang="en-US" altLang="ja-JP" sz="1200" dirty="0" smtClean="0"/>
              <a:t>]</a:t>
            </a:r>
            <a:r>
              <a:rPr lang="ja-JP" altLang="en-US" sz="1200" dirty="0" smtClean="0"/>
              <a:t>が</a:t>
            </a:r>
            <a:r>
              <a:rPr lang="en-US" altLang="ja-JP" sz="1200" dirty="0" smtClean="0"/>
              <a:t>､[Y〕]､[</a:t>
            </a:r>
            <a:r>
              <a:rPr lang="ja-JP" altLang="en-US" sz="1200" dirty="0" smtClean="0"/>
              <a:t>繰返</a:t>
            </a:r>
            <a:r>
              <a:rPr lang="en-US" altLang="ja-JP" sz="1200" dirty="0" smtClean="0"/>
              <a:t>][N〕]</a:t>
            </a:r>
            <a:r>
              <a:rPr lang="ja-JP" altLang="en-US" sz="1200" dirty="0" smtClean="0"/>
              <a:t>場合</a:t>
            </a:r>
            <a:r>
              <a:rPr lang="en-US" altLang="ja-JP" sz="1200" dirty="0" smtClean="0"/>
              <a:t>､</a:t>
            </a:r>
            <a:r>
              <a:rPr lang="ja-JP" altLang="en-US" sz="1200" dirty="0" smtClean="0"/>
              <a:t>購買オーダが作成されると</a:t>
            </a:r>
            <a:r>
              <a:rPr lang="en-US" altLang="ja-JP" sz="1200" dirty="0" smtClean="0"/>
              <a:t>､[</a:t>
            </a:r>
            <a:r>
              <a:rPr lang="ja-JP" altLang="en-US" sz="1200" dirty="0" smtClean="0"/>
              <a:t>発行</a:t>
            </a:r>
            <a:r>
              <a:rPr lang="en-US" altLang="ja-JP" sz="1200" dirty="0" smtClean="0"/>
              <a:t>]</a:t>
            </a:r>
            <a:r>
              <a:rPr lang="ja-JP" altLang="en-US" sz="1200" dirty="0" smtClean="0"/>
              <a:t>は</a:t>
            </a:r>
            <a:r>
              <a:rPr lang="en-US" altLang="ja-JP" sz="1200" dirty="0" smtClean="0"/>
              <a:t>､[N]</a:t>
            </a:r>
            <a:r>
              <a:rPr lang="ja-JP" altLang="en-US" sz="1200" dirty="0" smtClean="0"/>
              <a:t>にリセットされます。</a:t>
            </a:r>
          </a:p>
          <a:p>
            <a:endParaRPr lang="en-US" altLang="ja-JP" sz="1200" b="1" dirty="0" smtClean="0">
              <a:solidFill>
                <a:srgbClr val="0070C0"/>
              </a:solidFill>
            </a:endParaRPr>
          </a:p>
          <a:p>
            <a:r>
              <a:rPr lang="ja-JP" altLang="en-US" sz="1200" b="1" dirty="0" smtClean="0">
                <a:solidFill>
                  <a:srgbClr val="0070C0"/>
                </a:solidFill>
              </a:rPr>
              <a:t>繰返</a:t>
            </a:r>
            <a:r>
              <a:rPr lang="en-US" altLang="ja-JP" sz="1200" dirty="0" smtClean="0"/>
              <a:t>			</a:t>
            </a:r>
          </a:p>
          <a:p>
            <a:r>
              <a:rPr lang="ja-JP" altLang="en-US" sz="1200" dirty="0" smtClean="0"/>
              <a:t>当ブランケット購買オーダが購買オーダに定期発行されるかどうかを指定します。</a:t>
            </a:r>
            <a:r>
              <a:rPr lang="en-US" altLang="ja-JP" sz="1200" dirty="0" smtClean="0"/>
              <a:t>		</a:t>
            </a:r>
            <a:endParaRPr lang="ja-JP" altLang="en-US" sz="1200" dirty="0" smtClean="0"/>
          </a:p>
          <a:p>
            <a:r>
              <a:rPr lang="en-US" altLang="ja-JP" sz="1200" dirty="0" smtClean="0"/>
              <a:t>	Y</a:t>
            </a:r>
            <a:r>
              <a:rPr lang="ja-JP" altLang="en-US" sz="1200" dirty="0" smtClean="0"/>
              <a:t>：購買オーダを発行します</a:t>
            </a:r>
            <a:r>
              <a:rPr lang="en-US" altLang="ja-JP" sz="1200" dirty="0" smtClean="0"/>
              <a:t>｡</a:t>
            </a:r>
            <a:r>
              <a:rPr lang="ja-JP" altLang="en-US" sz="1200" dirty="0" smtClean="0"/>
              <a:t>発行後</a:t>
            </a:r>
            <a:r>
              <a:rPr lang="en-US" altLang="ja-JP" sz="1200" dirty="0" smtClean="0"/>
              <a:t>､[</a:t>
            </a:r>
            <a:r>
              <a:rPr lang="ja-JP" altLang="en-US" sz="1200" dirty="0" smtClean="0"/>
              <a:t>発行</a:t>
            </a:r>
            <a:r>
              <a:rPr lang="en-US" altLang="ja-JP" sz="1200" dirty="0" smtClean="0"/>
              <a:t>]</a:t>
            </a:r>
            <a:r>
              <a:rPr lang="ja-JP" altLang="en-US" sz="1200" dirty="0" smtClean="0"/>
              <a:t>は</a:t>
            </a:r>
            <a:r>
              <a:rPr lang="en-US" altLang="ja-JP" sz="1200" dirty="0" smtClean="0"/>
              <a:t>､〔Y〕</a:t>
            </a:r>
            <a:r>
              <a:rPr lang="ja-JP" altLang="en-US" sz="1200" dirty="0" err="1" smtClean="0"/>
              <a:t>が保</a:t>
            </a:r>
            <a:r>
              <a:rPr lang="ja-JP" altLang="en-US" sz="1200" dirty="0" smtClean="0"/>
              <a:t>持されます</a:t>
            </a:r>
          </a:p>
          <a:p>
            <a:r>
              <a:rPr lang="en-US" altLang="ja-JP" sz="1200" dirty="0" smtClean="0"/>
              <a:t>	N</a:t>
            </a:r>
            <a:r>
              <a:rPr lang="ja-JP" altLang="en-US" sz="1200" dirty="0" smtClean="0"/>
              <a:t>：購買オーダを発行します</a:t>
            </a:r>
            <a:r>
              <a:rPr lang="en-US" altLang="ja-JP" sz="1200" dirty="0" smtClean="0"/>
              <a:t>｡</a:t>
            </a:r>
            <a:r>
              <a:rPr lang="ja-JP" altLang="en-US" sz="1200" dirty="0" smtClean="0"/>
              <a:t>発行後</a:t>
            </a:r>
            <a:r>
              <a:rPr lang="en-US" altLang="ja-JP" sz="1200" dirty="0" smtClean="0"/>
              <a:t>､[</a:t>
            </a:r>
            <a:r>
              <a:rPr lang="ja-JP" altLang="en-US" sz="1200" dirty="0" smtClean="0"/>
              <a:t>発行</a:t>
            </a:r>
            <a:r>
              <a:rPr lang="en-US" altLang="ja-JP" sz="1200" dirty="0" smtClean="0"/>
              <a:t>]</a:t>
            </a:r>
            <a:r>
              <a:rPr lang="ja-JP" altLang="en-US" sz="1200" dirty="0" smtClean="0"/>
              <a:t>は</a:t>
            </a:r>
            <a:r>
              <a:rPr lang="en-US" altLang="ja-JP" sz="1200" dirty="0" smtClean="0"/>
              <a:t>､〔N〕</a:t>
            </a:r>
            <a:r>
              <a:rPr lang="ja-JP" altLang="en-US" sz="1200" dirty="0" smtClean="0"/>
              <a:t>に更新されます</a:t>
            </a:r>
            <a:endParaRPr lang="en-US" altLang="ja-JP" sz="1200" dirty="0" smtClean="0"/>
          </a:p>
          <a:p>
            <a:endParaRPr lang="ja-JP" altLang="en-US" sz="1200" dirty="0" smtClean="0"/>
          </a:p>
          <a:p>
            <a:r>
              <a:rPr lang="ja-JP" altLang="en-US" sz="1200" b="1" dirty="0" smtClean="0">
                <a:solidFill>
                  <a:srgbClr val="0070C0"/>
                </a:solidFill>
              </a:rPr>
              <a:t>サイクルコード</a:t>
            </a:r>
            <a:endParaRPr lang="en-US" altLang="ja-JP" sz="1200" b="1" dirty="0" smtClean="0">
              <a:solidFill>
                <a:srgbClr val="0070C0"/>
              </a:solidFill>
            </a:endParaRPr>
          </a:p>
          <a:p>
            <a:r>
              <a:rPr lang="ja-JP" altLang="en-US" sz="1200" dirty="0" smtClean="0"/>
              <a:t>購買オーダがこのブランケット購買オーダから発行される頻度を識別するコードを入力します。</a:t>
            </a:r>
          </a:p>
          <a:p>
            <a:r>
              <a:rPr lang="en-US" altLang="ja-JP" sz="1200" dirty="0" smtClean="0"/>
              <a:t>【</a:t>
            </a:r>
            <a:r>
              <a:rPr lang="ja-JP" altLang="en-US" sz="1200" dirty="0" smtClean="0"/>
              <a:t>ブランケットオーダ</a:t>
            </a:r>
            <a:r>
              <a:rPr lang="en-US" altLang="ja-JP" sz="1200" dirty="0" smtClean="0"/>
              <a:t>PO</a:t>
            </a:r>
            <a:r>
              <a:rPr lang="ja-JP" altLang="en-US" sz="1200" dirty="0" smtClean="0"/>
              <a:t>へ発行</a:t>
            </a:r>
            <a:r>
              <a:rPr lang="en-US" altLang="ja-JP" sz="1200" dirty="0" smtClean="0"/>
              <a:t>】&lt;5.3.6&gt;</a:t>
            </a:r>
            <a:r>
              <a:rPr lang="ja-JP" altLang="en-US" sz="1200" dirty="0" smtClean="0"/>
              <a:t>の選択条件として使用できます</a:t>
            </a:r>
            <a:r>
              <a:rPr lang="en-US" altLang="ja-JP" sz="1200" dirty="0" smtClean="0"/>
              <a:t>｡</a:t>
            </a:r>
            <a:r>
              <a:rPr lang="ja-JP" altLang="en-US" sz="1200" dirty="0" smtClean="0"/>
              <a:t>たとえば、</a:t>
            </a:r>
          </a:p>
          <a:p>
            <a:r>
              <a:rPr lang="en-US" sz="1200" dirty="0" smtClean="0"/>
              <a:t>	DA : </a:t>
            </a:r>
            <a:r>
              <a:rPr lang="ja-JP" altLang="en-US" sz="1200" dirty="0" smtClean="0"/>
              <a:t>日次</a:t>
            </a:r>
            <a:endParaRPr lang="en-US" altLang="ja-JP" sz="1200" dirty="0" smtClean="0"/>
          </a:p>
          <a:p>
            <a:r>
              <a:rPr lang="en-US" sz="1200" dirty="0" smtClean="0"/>
              <a:t>	WK : </a:t>
            </a:r>
            <a:r>
              <a:rPr lang="ja-JP" altLang="en-US" sz="1200" dirty="0" smtClean="0"/>
              <a:t>週次</a:t>
            </a:r>
          </a:p>
          <a:p>
            <a:r>
              <a:rPr lang="en-US" sz="1200" dirty="0" smtClean="0"/>
              <a:t>	MO : </a:t>
            </a:r>
            <a:r>
              <a:rPr lang="ja-JP" altLang="en-US" sz="1200" dirty="0" smtClean="0"/>
              <a:t>月次</a:t>
            </a:r>
            <a:endParaRPr lang="en-US" altLang="ja-JP" sz="1200" dirty="0" smtClean="0"/>
          </a:p>
          <a:p>
            <a:endParaRPr lang="ja-JP" altLang="en-US" sz="1200" dirty="0" smtClean="0"/>
          </a:p>
          <a:p>
            <a:r>
              <a:rPr lang="ja-JP" altLang="en-US" sz="1200" b="1" dirty="0" smtClean="0">
                <a:solidFill>
                  <a:srgbClr val="0070C0"/>
                </a:solidFill>
              </a:rPr>
              <a:t>発行回数</a:t>
            </a:r>
            <a:endParaRPr lang="en-US" altLang="ja-JP" sz="1200" b="1" dirty="0" smtClean="0">
              <a:solidFill>
                <a:srgbClr val="0070C0"/>
              </a:solidFill>
            </a:endParaRPr>
          </a:p>
          <a:p>
            <a:r>
              <a:rPr lang="ja-JP" altLang="en-US" sz="1200" dirty="0" smtClean="0"/>
              <a:t>ブランケット購買オーダが発行された回数が表示されます。</a:t>
            </a:r>
            <a:r>
              <a:rPr lang="en-US" altLang="ja-JP" sz="1200" dirty="0" smtClean="0"/>
              <a:t>(</a:t>
            </a:r>
            <a:r>
              <a:rPr lang="ja-JP" altLang="en-US" sz="1200" dirty="0" smtClean="0"/>
              <a:t>自動更新</a:t>
            </a:r>
            <a:r>
              <a:rPr lang="en-US" altLang="ja-JP" sz="1200" dirty="0" smtClean="0"/>
              <a:t>)</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618117" y="501396"/>
            <a:ext cx="5119116" cy="292608"/>
          </a:xfrm>
          <a:custGeom>
            <a:avLst/>
            <a:gdLst>
              <a:gd name="connsiteX0" fmla="*/ 0 w 5119116"/>
              <a:gd name="connsiteY0" fmla="*/ 0 h 292608"/>
              <a:gd name="connsiteX1" fmla="*/ 0 w 5119116"/>
              <a:gd name="connsiteY1" fmla="*/ 292607 h 292608"/>
              <a:gd name="connsiteX2" fmla="*/ 5119116 w 5119116"/>
              <a:gd name="connsiteY2" fmla="*/ 292607 h 292608"/>
              <a:gd name="connsiteX3" fmla="*/ 5119116 w 5119116"/>
              <a:gd name="connsiteY3" fmla="*/ 0 h 292608"/>
              <a:gd name="connsiteX4" fmla="*/ 0 w 5119116"/>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119116" h="292608">
                <a:moveTo>
                  <a:pt x="0" y="0"/>
                </a:moveTo>
                <a:lnTo>
                  <a:pt x="0" y="292607"/>
                </a:lnTo>
                <a:lnTo>
                  <a:pt x="5119116" y="292607"/>
                </a:lnTo>
                <a:lnTo>
                  <a:pt x="511911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0" name="テキスト ボックス 9"/>
          <p:cNvSpPr txBox="1"/>
          <p:nvPr/>
        </p:nvSpPr>
        <p:spPr>
          <a:xfrm>
            <a:off x="5461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1"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9" name="正方形/長方形 8"/>
          <p:cNvSpPr/>
          <p:nvPr/>
        </p:nvSpPr>
        <p:spPr>
          <a:xfrm>
            <a:off x="546100" y="4464050"/>
            <a:ext cx="9601200" cy="1384995"/>
          </a:xfrm>
          <a:prstGeom prst="rect">
            <a:avLst/>
          </a:prstGeom>
        </p:spPr>
        <p:txBody>
          <a:bodyPr wrap="square">
            <a:spAutoFit/>
          </a:bodyPr>
          <a:lstStyle/>
          <a:p>
            <a:r>
              <a:rPr lang="ja-JP" altLang="en-US" sz="1200" b="1" dirty="0" smtClean="0">
                <a:solidFill>
                  <a:srgbClr val="0070C0"/>
                </a:solidFill>
              </a:rPr>
              <a:t>ブランケット購買オーダの登録</a:t>
            </a:r>
            <a:r>
              <a:rPr lang="en-US" altLang="ja-JP" sz="1200" b="1" dirty="0" smtClean="0">
                <a:solidFill>
                  <a:srgbClr val="0070C0"/>
                </a:solidFill>
              </a:rPr>
              <a:t>	</a:t>
            </a:r>
          </a:p>
          <a:p>
            <a:r>
              <a:rPr lang="ja-JP" altLang="en-US" sz="1200" dirty="0" smtClean="0"/>
              <a:t>ほとんどの入力項目は</a:t>
            </a:r>
            <a:r>
              <a:rPr lang="en-US" altLang="ja-JP" sz="1200" dirty="0" smtClean="0"/>
              <a:t>､【</a:t>
            </a:r>
            <a:r>
              <a:rPr lang="ja-JP" altLang="en-US" sz="1200" dirty="0" smtClean="0"/>
              <a:t>購買オーダ登録</a:t>
            </a:r>
            <a:r>
              <a:rPr lang="en-US" altLang="ja-JP" sz="1200" dirty="0" smtClean="0"/>
              <a:t>/</a:t>
            </a:r>
            <a:r>
              <a:rPr lang="ja-JP" altLang="en-US" sz="1200" dirty="0" smtClean="0"/>
              <a:t>変更</a:t>
            </a:r>
            <a:r>
              <a:rPr lang="en-US" altLang="ja-JP" sz="1200" dirty="0" smtClean="0"/>
              <a:t>】&lt;5.7&gt;</a:t>
            </a:r>
            <a:r>
              <a:rPr lang="ja-JP" altLang="en-US" sz="1200" dirty="0" smtClean="0"/>
              <a:t>と共通ですので</a:t>
            </a:r>
            <a:r>
              <a:rPr lang="en-US" altLang="ja-JP" sz="1200" dirty="0" smtClean="0"/>
              <a:t>､</a:t>
            </a:r>
            <a:r>
              <a:rPr lang="ja-JP" altLang="en-US" sz="1200" dirty="0" smtClean="0"/>
              <a:t>前章</a:t>
            </a:r>
            <a:r>
              <a:rPr lang="en-US" altLang="ja-JP" sz="1200" dirty="0" smtClean="0"/>
              <a:t>(『5</a:t>
            </a:r>
            <a:r>
              <a:rPr lang="ja-JP" altLang="en-US" sz="1200" dirty="0" smtClean="0"/>
              <a:t>購買オーダの処理方法</a:t>
            </a:r>
            <a:r>
              <a:rPr lang="en-US" altLang="ja-JP" sz="1200" dirty="0" smtClean="0"/>
              <a:t>』)</a:t>
            </a:r>
            <a:r>
              <a:rPr lang="ja-JP" altLang="en-US" sz="1200" dirty="0" smtClean="0"/>
              <a:t>を参照してください</a:t>
            </a:r>
            <a:r>
              <a:rPr lang="en-US" altLang="ja-JP" sz="1200" dirty="0" smtClean="0"/>
              <a:t>｡</a:t>
            </a:r>
            <a:r>
              <a:rPr lang="ja-JP" altLang="en-US" sz="1200" dirty="0" smtClean="0"/>
              <a:t>ブランケット購買オーダ</a:t>
            </a:r>
            <a:endParaRPr lang="en-US" altLang="ja-JP" sz="1200" dirty="0" smtClean="0"/>
          </a:p>
          <a:p>
            <a:r>
              <a:rPr lang="ja-JP" altLang="en-US" sz="1200" dirty="0" smtClean="0"/>
              <a:t>特有のフィールドについて説明します。</a:t>
            </a:r>
            <a:endParaRPr lang="en-US" altLang="ja-JP" sz="1200" dirty="0" smtClean="0"/>
          </a:p>
          <a:p>
            <a:endParaRPr lang="ja-JP" altLang="en-US" sz="1200" dirty="0" smtClean="0"/>
          </a:p>
          <a:p>
            <a:r>
              <a:rPr lang="zh-CN" altLang="en-US" sz="1200" b="1" dirty="0" smtClean="0">
                <a:solidFill>
                  <a:srgbClr val="0070C0"/>
                </a:solidFill>
              </a:rPr>
              <a:t>発行予定数量</a:t>
            </a:r>
            <a:endParaRPr lang="en-US" altLang="zh-CN" sz="1200" b="1" dirty="0" smtClean="0">
              <a:solidFill>
                <a:srgbClr val="0070C0"/>
              </a:solidFill>
            </a:endParaRPr>
          </a:p>
          <a:p>
            <a:r>
              <a:rPr lang="ja-JP" altLang="en-US" sz="1200" dirty="0" smtClean="0"/>
              <a:t>当ブランケット購買オーダから購買オーダを発行するときの</a:t>
            </a:r>
            <a:r>
              <a:rPr lang="en-US" altLang="ja-JP" sz="1200" dirty="0" smtClean="0"/>
              <a:t>､</a:t>
            </a:r>
            <a:r>
              <a:rPr lang="ja-JP" altLang="en-US" sz="1200" dirty="0" smtClean="0"/>
              <a:t>購買オーダの数量を指定します。</a:t>
            </a:r>
          </a:p>
          <a:p>
            <a:r>
              <a:rPr lang="ja-JP" altLang="en-US" sz="1200" dirty="0" smtClean="0"/>
              <a:t>数量は今回の分を含めた発行済数量の累計が明細行の、</a:t>
            </a:r>
            <a:r>
              <a:rPr lang="en-US" altLang="ja-JP" sz="1200" dirty="0" smtClean="0"/>
              <a:t>[</a:t>
            </a:r>
            <a:r>
              <a:rPr lang="ja-JP" altLang="en-US" sz="1200" dirty="0" smtClean="0"/>
              <a:t>オーダ済数量</a:t>
            </a:r>
            <a:r>
              <a:rPr lang="en-US" altLang="ja-JP" sz="1200" dirty="0" smtClean="0"/>
              <a:t>]</a:t>
            </a:r>
            <a:r>
              <a:rPr lang="ja-JP" altLang="en-US" sz="1200" dirty="0" smtClean="0"/>
              <a:t>以下で</a:t>
            </a:r>
            <a:r>
              <a:rPr lang="en-US" altLang="ja-JP" sz="1200" dirty="0" smtClean="0"/>
              <a:t>､</a:t>
            </a:r>
            <a:r>
              <a:rPr lang="ja-JP" altLang="en-US" sz="1200" dirty="0" smtClean="0"/>
              <a:t>ゼロより大きい数量でなければなりません。</a:t>
            </a:r>
            <a:endParaRPr lang="en-US" sz="1200" dirty="0"/>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0" name="テキスト ボックス 9"/>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1"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9" name="正方形/長方形 8"/>
          <p:cNvSpPr/>
          <p:nvPr/>
        </p:nvSpPr>
        <p:spPr>
          <a:xfrm>
            <a:off x="546100" y="4464050"/>
            <a:ext cx="9601200" cy="1200329"/>
          </a:xfrm>
          <a:prstGeom prst="rect">
            <a:avLst/>
          </a:prstGeom>
        </p:spPr>
        <p:txBody>
          <a:bodyPr wrap="square">
            <a:spAutoFit/>
          </a:bodyPr>
          <a:lstStyle/>
          <a:p>
            <a:r>
              <a:rPr lang="ja-JP" altLang="en-US" sz="1200" b="1" dirty="0" smtClean="0">
                <a:solidFill>
                  <a:srgbClr val="0070C0"/>
                </a:solidFill>
              </a:rPr>
              <a:t>ブランケット購買オーダの登録</a:t>
            </a:r>
            <a:endParaRPr lang="en-US" altLang="ja-JP" sz="1200" b="1" dirty="0" smtClean="0">
              <a:solidFill>
                <a:srgbClr val="0070C0"/>
              </a:solidFill>
            </a:endParaRPr>
          </a:p>
          <a:p>
            <a:r>
              <a:rPr lang="ja-JP" altLang="en-US" sz="1200" dirty="0" smtClean="0"/>
              <a:t>ラインフォーマットが</a:t>
            </a:r>
            <a:r>
              <a:rPr lang="en-US" altLang="ja-JP" sz="1200" dirty="0" smtClean="0"/>
              <a:t>､[M](</a:t>
            </a:r>
            <a:r>
              <a:rPr lang="ja-JP" altLang="en-US" sz="1200" dirty="0" smtClean="0"/>
              <a:t>複数</a:t>
            </a:r>
            <a:r>
              <a:rPr lang="en-US" altLang="ja-JP" sz="1200" dirty="0" smtClean="0"/>
              <a:t>)</a:t>
            </a:r>
            <a:r>
              <a:rPr lang="ja-JP" altLang="en-US" sz="1200" dirty="0" smtClean="0"/>
              <a:t>の時の、明細行フレームを表します。</a:t>
            </a:r>
          </a:p>
          <a:p>
            <a:r>
              <a:rPr lang="ja-JP" altLang="en-US" sz="1200" dirty="0" smtClean="0"/>
              <a:t>入力が</a:t>
            </a:r>
            <a:r>
              <a:rPr lang="en-US" altLang="ja-JP" sz="1200" dirty="0" smtClean="0"/>
              <a:t>1</a:t>
            </a:r>
            <a:r>
              <a:rPr lang="ja-JP" altLang="en-US" sz="1200" dirty="0" smtClean="0"/>
              <a:t>行で行えますので</a:t>
            </a:r>
            <a:r>
              <a:rPr lang="en-US" altLang="ja-JP" sz="1200" dirty="0" smtClean="0"/>
              <a:t>､</a:t>
            </a:r>
            <a:r>
              <a:rPr lang="ja-JP" altLang="en-US" sz="1200" dirty="0" smtClean="0"/>
              <a:t>操作</a:t>
            </a:r>
            <a:r>
              <a:rPr lang="en-US" altLang="ja-JP" sz="1200" dirty="0" smtClean="0"/>
              <a:t>(</a:t>
            </a:r>
            <a:r>
              <a:rPr lang="ja-JP" altLang="en-US" sz="1200" dirty="0" smtClean="0"/>
              <a:t>入力</a:t>
            </a:r>
            <a:r>
              <a:rPr lang="en-US" altLang="ja-JP" sz="1200" dirty="0" smtClean="0"/>
              <a:t>)</a:t>
            </a:r>
            <a:r>
              <a:rPr lang="ja-JP" altLang="en-US" sz="1200" dirty="0" smtClean="0"/>
              <a:t>が簡素化できます。</a:t>
            </a:r>
          </a:p>
          <a:p>
            <a:r>
              <a:rPr lang="ja-JP" altLang="en-US" sz="1200" dirty="0" smtClean="0"/>
              <a:t>大量の入力などに向いていますが</a:t>
            </a:r>
            <a:r>
              <a:rPr lang="en-US" altLang="ja-JP" sz="1200" dirty="0" smtClean="0"/>
              <a:t>､</a:t>
            </a:r>
            <a:r>
              <a:rPr lang="ja-JP" altLang="en-US" sz="1200" dirty="0" smtClean="0"/>
              <a:t>単一の時のように個々のデータを変更できません。</a:t>
            </a:r>
            <a:endParaRPr lang="en-US" altLang="ja-JP" sz="1200" dirty="0" smtClean="0"/>
          </a:p>
          <a:p>
            <a:endParaRPr lang="ja-JP" altLang="en-US" sz="1200" dirty="0" smtClean="0"/>
          </a:p>
          <a:p>
            <a:r>
              <a:rPr lang="en-US" altLang="ja-JP" sz="1200" dirty="0" smtClean="0"/>
              <a:t>[</a:t>
            </a:r>
            <a:r>
              <a:rPr lang="ja-JP" altLang="en-US" sz="1200" dirty="0" smtClean="0"/>
              <a:t>注</a:t>
            </a:r>
            <a:r>
              <a:rPr lang="en-US" altLang="ja-JP" sz="1200" dirty="0" smtClean="0"/>
              <a:t>]</a:t>
            </a:r>
            <a:r>
              <a:rPr lang="ja-JP" altLang="en-US" sz="1200" dirty="0" smtClean="0"/>
              <a:t>ラインフォーマットが</a:t>
            </a:r>
            <a:r>
              <a:rPr lang="en-US" altLang="ja-JP" sz="1200" dirty="0" smtClean="0"/>
              <a:t>､[M](</a:t>
            </a:r>
            <a:r>
              <a:rPr lang="ja-JP" altLang="en-US" sz="1200" dirty="0" smtClean="0"/>
              <a:t>複数</a:t>
            </a:r>
            <a:r>
              <a:rPr lang="en-US" altLang="ja-JP" sz="1200" dirty="0" smtClean="0"/>
              <a:t>)</a:t>
            </a:r>
            <a:r>
              <a:rPr lang="ja-JP" altLang="en-US" sz="1200" dirty="0" smtClean="0"/>
              <a:t>の時は、登録のみで発行のための準備はできません。</a:t>
            </a:r>
            <a:endParaRPr lang="en-US" sz="1200" dirty="0"/>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5777362" y="6658356"/>
            <a:ext cx="280415" cy="176783"/>
          </a:xfrm>
          <a:custGeom>
            <a:avLst/>
            <a:gdLst>
              <a:gd name="connsiteX0" fmla="*/ 0 w 280415"/>
              <a:gd name="connsiteY0" fmla="*/ 0 h 176783"/>
              <a:gd name="connsiteX1" fmla="*/ 0 w 280415"/>
              <a:gd name="connsiteY1" fmla="*/ 176783 h 176783"/>
              <a:gd name="connsiteX2" fmla="*/ 280415 w 280415"/>
              <a:gd name="connsiteY2" fmla="*/ 176783 h 176783"/>
              <a:gd name="connsiteX3" fmla="*/ 280415 w 280415"/>
              <a:gd name="connsiteY3" fmla="*/ 0 h 176783"/>
              <a:gd name="connsiteX4" fmla="*/ 0 w 280415"/>
              <a:gd name="connsiteY4" fmla="*/ 0 h 1767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415" h="176783">
                <a:moveTo>
                  <a:pt x="0" y="0"/>
                </a:moveTo>
                <a:lnTo>
                  <a:pt x="0" y="176783"/>
                </a:lnTo>
                <a:lnTo>
                  <a:pt x="280415" y="176783"/>
                </a:lnTo>
                <a:lnTo>
                  <a:pt x="280415"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正方形/長方形 7"/>
          <p:cNvSpPr/>
          <p:nvPr/>
        </p:nvSpPr>
        <p:spPr>
          <a:xfrm>
            <a:off x="1231900" y="1416050"/>
            <a:ext cx="8229600" cy="51054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endParaRPr lang="en-US" altLang="ja-JP" sz="2400" dirty="0" smtClean="0">
              <a:solidFill>
                <a:schemeClr val="bg1">
                  <a:lumMod val="7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sp>
        <p:nvSpPr>
          <p:cNvPr id="9" name="正方形/長方形 8"/>
          <p:cNvSpPr/>
          <p:nvPr/>
        </p:nvSpPr>
        <p:spPr>
          <a:xfrm>
            <a:off x="1917700" y="1720850"/>
            <a:ext cx="1447800" cy="457200"/>
          </a:xfrm>
          <a:prstGeom prst="rect">
            <a:avLst/>
          </a:prstGeom>
          <a:solidFill>
            <a:schemeClr val="tx2">
              <a:lumMod val="20000"/>
              <a:lumOff val="80000"/>
            </a:schemeClr>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MRP</a:t>
            </a:r>
            <a:r>
              <a:rPr lang="en-US" dirty="0" smtClean="0">
                <a:solidFill>
                  <a:schemeClr val="tx1"/>
                </a:solidFill>
              </a:rPr>
              <a:t> or </a:t>
            </a:r>
            <a:r>
              <a:rPr lang="en-US" b="1" dirty="0" smtClean="0">
                <a:solidFill>
                  <a:schemeClr val="tx1"/>
                </a:solidFill>
              </a:rPr>
              <a:t>EOP</a:t>
            </a:r>
            <a:endParaRPr lang="en-US" b="1" dirty="0">
              <a:solidFill>
                <a:schemeClr val="tx1"/>
              </a:solidFill>
            </a:endParaRPr>
          </a:p>
        </p:txBody>
      </p:sp>
      <p:sp>
        <p:nvSpPr>
          <p:cNvPr id="15" name="テキスト ボックス 14"/>
          <p:cNvSpPr txBox="1"/>
          <p:nvPr/>
        </p:nvSpPr>
        <p:spPr>
          <a:xfrm>
            <a:off x="533400" y="281742"/>
            <a:ext cx="4114800" cy="677108"/>
          </a:xfrm>
          <a:prstGeom prst="rect">
            <a:avLst/>
          </a:prstGeom>
          <a:noFill/>
        </p:spPr>
        <p:txBody>
          <a:bodyPr wrap="square" rtlCol="0">
            <a:spAutoFit/>
          </a:bodyPr>
          <a:lstStyle/>
          <a:p>
            <a:r>
              <a:rPr lang="ja-JP" altLang="en-US" sz="1400" dirty="0" smtClean="0"/>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200" dirty="0" smtClean="0">
              <a:latin typeface="Arial" pitchFamily="34" charset="0"/>
            </a:endParaRPr>
          </a:p>
          <a:p>
            <a:r>
              <a:rPr lang="ja-JP" altLang="en-US" sz="2400" dirty="0" smtClean="0">
                <a:latin typeface="Arial" pitchFamily="34" charset="0"/>
              </a:rPr>
              <a:t>購買管理の処理フロー</a:t>
            </a:r>
            <a:endParaRPr lang="en-US" sz="2400" dirty="0">
              <a:latin typeface="Arial" pitchFamily="34" charset="0"/>
            </a:endParaRPr>
          </a:p>
        </p:txBody>
      </p:sp>
      <p:pic>
        <p:nvPicPr>
          <p:cNvPr id="16"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8" name="正方形/長方形 17"/>
          <p:cNvSpPr/>
          <p:nvPr/>
        </p:nvSpPr>
        <p:spPr>
          <a:xfrm>
            <a:off x="1917700" y="2711450"/>
            <a:ext cx="1447800" cy="3048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購買要求</a:t>
            </a:r>
            <a:endParaRPr lang="en-US" dirty="0">
              <a:solidFill>
                <a:schemeClr val="tx1"/>
              </a:solidFill>
            </a:endParaRPr>
          </a:p>
        </p:txBody>
      </p:sp>
      <p:sp>
        <p:nvSpPr>
          <p:cNvPr id="19" name="正方形/長方形 18"/>
          <p:cNvSpPr/>
          <p:nvPr/>
        </p:nvSpPr>
        <p:spPr>
          <a:xfrm>
            <a:off x="1917700" y="3549650"/>
            <a:ext cx="1447800" cy="3048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承認</a:t>
            </a:r>
            <a:endParaRPr lang="en-US" dirty="0">
              <a:solidFill>
                <a:schemeClr val="tx1"/>
              </a:solidFill>
            </a:endParaRPr>
          </a:p>
        </p:txBody>
      </p:sp>
      <p:sp>
        <p:nvSpPr>
          <p:cNvPr id="20" name="正方形/長方形 19"/>
          <p:cNvSpPr/>
          <p:nvPr/>
        </p:nvSpPr>
        <p:spPr>
          <a:xfrm>
            <a:off x="1917700" y="5683250"/>
            <a:ext cx="1447800" cy="5334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ブランケットｵｰﾀﾞ</a:t>
            </a:r>
            <a:endParaRPr lang="en-US" dirty="0">
              <a:solidFill>
                <a:schemeClr val="tx1"/>
              </a:solidFill>
            </a:endParaRPr>
          </a:p>
        </p:txBody>
      </p:sp>
      <p:sp>
        <p:nvSpPr>
          <p:cNvPr id="21" name="正方形/長方形 20"/>
          <p:cNvSpPr/>
          <p:nvPr/>
        </p:nvSpPr>
        <p:spPr>
          <a:xfrm>
            <a:off x="5880100" y="1644650"/>
            <a:ext cx="1752600" cy="609600"/>
          </a:xfrm>
          <a:prstGeom prst="rect">
            <a:avLst/>
          </a:prstGeom>
          <a:solidFill>
            <a:schemeClr val="bg1"/>
          </a:solid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仕入先</a:t>
            </a:r>
            <a:endParaRPr lang="en-US" altLang="ja-JP" dirty="0" smtClean="0">
              <a:solidFill>
                <a:schemeClr val="tx1"/>
              </a:solidFill>
            </a:endParaRPr>
          </a:p>
          <a:p>
            <a:pPr algn="ctr"/>
            <a:r>
              <a:rPr lang="ja-JP" altLang="en-US" dirty="0" smtClean="0">
                <a:solidFill>
                  <a:schemeClr val="tx1"/>
                </a:solidFill>
              </a:rPr>
              <a:t>スケジュール</a:t>
            </a:r>
            <a:endParaRPr lang="en-US" dirty="0">
              <a:solidFill>
                <a:schemeClr val="tx1"/>
              </a:solidFill>
            </a:endParaRPr>
          </a:p>
        </p:txBody>
      </p:sp>
      <p:sp>
        <p:nvSpPr>
          <p:cNvPr id="22" name="正方形/長方形 21"/>
          <p:cNvSpPr/>
          <p:nvPr/>
        </p:nvSpPr>
        <p:spPr>
          <a:xfrm>
            <a:off x="3746500" y="2711450"/>
            <a:ext cx="1447800" cy="3048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非在庫</a:t>
            </a:r>
            <a:endParaRPr lang="en-US" dirty="0">
              <a:solidFill>
                <a:schemeClr val="tx1"/>
              </a:solidFill>
            </a:endParaRPr>
          </a:p>
        </p:txBody>
      </p:sp>
      <p:sp>
        <p:nvSpPr>
          <p:cNvPr id="23" name="正方形/長方形 22"/>
          <p:cNvSpPr/>
          <p:nvPr/>
        </p:nvSpPr>
        <p:spPr>
          <a:xfrm>
            <a:off x="3746500" y="3473450"/>
            <a:ext cx="1447800" cy="5334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solidFill>
                  <a:schemeClr val="tx1"/>
                </a:solidFill>
              </a:rPr>
              <a:t>EMT</a:t>
            </a:r>
            <a:endParaRPr lang="en-US" dirty="0">
              <a:solidFill>
                <a:schemeClr val="tx1"/>
              </a:solidFill>
            </a:endParaRPr>
          </a:p>
        </p:txBody>
      </p:sp>
      <p:sp>
        <p:nvSpPr>
          <p:cNvPr id="25" name="正方形/長方形 24"/>
          <p:cNvSpPr/>
          <p:nvPr/>
        </p:nvSpPr>
        <p:spPr>
          <a:xfrm>
            <a:off x="3746500" y="4464050"/>
            <a:ext cx="1447800" cy="3048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購買オーダ</a:t>
            </a:r>
            <a:endParaRPr lang="en-US" dirty="0">
              <a:solidFill>
                <a:schemeClr val="tx1"/>
              </a:solidFill>
            </a:endParaRPr>
          </a:p>
        </p:txBody>
      </p:sp>
      <p:sp>
        <p:nvSpPr>
          <p:cNvPr id="26" name="正方形/長方形 25"/>
          <p:cNvSpPr/>
          <p:nvPr/>
        </p:nvSpPr>
        <p:spPr>
          <a:xfrm>
            <a:off x="5880100" y="4311650"/>
            <a:ext cx="1752600" cy="533400"/>
          </a:xfrm>
          <a:prstGeom prst="rect">
            <a:avLst/>
          </a:prstGeom>
          <a:solidFill>
            <a:schemeClr val="bg1"/>
          </a:solid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入荷</a:t>
            </a:r>
            <a:endParaRPr lang="en-US" dirty="0">
              <a:solidFill>
                <a:schemeClr val="tx1"/>
              </a:solidFill>
            </a:endParaRPr>
          </a:p>
        </p:txBody>
      </p:sp>
      <p:sp>
        <p:nvSpPr>
          <p:cNvPr id="27" name="正方形/長方形 26"/>
          <p:cNvSpPr/>
          <p:nvPr/>
        </p:nvSpPr>
        <p:spPr>
          <a:xfrm>
            <a:off x="4508500" y="5911850"/>
            <a:ext cx="1447800" cy="3048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返品</a:t>
            </a:r>
            <a:endParaRPr lang="en-US" dirty="0">
              <a:solidFill>
                <a:schemeClr val="tx1"/>
              </a:solidFill>
            </a:endParaRPr>
          </a:p>
        </p:txBody>
      </p:sp>
      <p:sp>
        <p:nvSpPr>
          <p:cNvPr id="28" name="正方形/長方形 27"/>
          <p:cNvSpPr/>
          <p:nvPr/>
        </p:nvSpPr>
        <p:spPr>
          <a:xfrm>
            <a:off x="7404100" y="5073650"/>
            <a:ext cx="1447800" cy="533400"/>
          </a:xfrm>
          <a:prstGeom prst="rect">
            <a:avLst/>
          </a:prstGeom>
          <a:noFill/>
          <a:ln w="3175">
            <a:solidFill>
              <a:schemeClr val="tx1"/>
            </a:solidFill>
          </a:ln>
          <a:effectLst>
            <a:outerShdw blurRad="63500" sx="102000" sy="102000" algn="ctr" rotWithShape="0">
              <a:prstClr val="black">
                <a:alpha val="40000"/>
              </a:prstClr>
            </a:outerShdw>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仕入先</a:t>
            </a:r>
            <a:endParaRPr lang="en-US" altLang="ja-JP" dirty="0" smtClean="0">
              <a:solidFill>
                <a:schemeClr val="tx1"/>
              </a:solidFill>
            </a:endParaRPr>
          </a:p>
          <a:p>
            <a:pPr algn="ctr"/>
            <a:r>
              <a:rPr lang="ja-JP" altLang="en-US" dirty="0" smtClean="0">
                <a:solidFill>
                  <a:schemeClr val="tx1"/>
                </a:solidFill>
              </a:rPr>
              <a:t>請求書</a:t>
            </a:r>
            <a:endParaRPr lang="en-US" dirty="0">
              <a:solidFill>
                <a:schemeClr val="tx1"/>
              </a:solidFill>
            </a:endParaRPr>
          </a:p>
        </p:txBody>
      </p:sp>
      <p:sp>
        <p:nvSpPr>
          <p:cNvPr id="30" name="ブローチ 29"/>
          <p:cNvSpPr/>
          <p:nvPr/>
        </p:nvSpPr>
        <p:spPr>
          <a:xfrm>
            <a:off x="7556500" y="2940050"/>
            <a:ext cx="1600200" cy="1066800"/>
          </a:xfrm>
          <a:prstGeom prst="plaque">
            <a:avLst/>
          </a:prstGeom>
          <a:solidFill>
            <a:schemeClr val="tx2">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要求</a:t>
            </a:r>
            <a:endParaRPr lang="en-US" altLang="ja-JP" sz="1400" dirty="0" smtClean="0">
              <a:solidFill>
                <a:schemeClr val="tx1"/>
              </a:solidFill>
            </a:endParaRPr>
          </a:p>
          <a:p>
            <a:pPr algn="ctr"/>
            <a:endParaRPr lang="en-US" altLang="ja-JP" sz="1400" dirty="0" smtClean="0">
              <a:solidFill>
                <a:schemeClr val="tx1"/>
              </a:solidFill>
            </a:endParaRPr>
          </a:p>
          <a:p>
            <a:pPr algn="ctr"/>
            <a:r>
              <a:rPr lang="ja-JP" altLang="en-US" sz="1400" dirty="0" smtClean="0">
                <a:solidFill>
                  <a:schemeClr val="tx1"/>
                </a:solidFill>
              </a:rPr>
              <a:t>オプション</a:t>
            </a:r>
            <a:endParaRPr lang="en-US" altLang="ja-JP" sz="1400" dirty="0" smtClean="0">
              <a:solidFill>
                <a:schemeClr val="tx1"/>
              </a:solidFill>
            </a:endParaRPr>
          </a:p>
          <a:p>
            <a:pPr algn="ctr"/>
            <a:endParaRPr lang="en-US" sz="1400" dirty="0">
              <a:solidFill>
                <a:schemeClr val="tx1"/>
              </a:solidFill>
            </a:endParaRPr>
          </a:p>
        </p:txBody>
      </p:sp>
      <p:cxnSp>
        <p:nvCxnSpPr>
          <p:cNvPr id="32" name="直線矢印コネクタ 31"/>
          <p:cNvCxnSpPr/>
          <p:nvPr/>
        </p:nvCxnSpPr>
        <p:spPr>
          <a:xfrm>
            <a:off x="7937500" y="3321050"/>
            <a:ext cx="914400" cy="1588"/>
          </a:xfrm>
          <a:prstGeom prst="straightConnector1">
            <a:avLst/>
          </a:prstGeom>
          <a:ln>
            <a:prstDash val="solid"/>
            <a:tailEnd type="arrow"/>
          </a:ln>
        </p:spPr>
        <p:style>
          <a:lnRef idx="1">
            <a:schemeClr val="dk1"/>
          </a:lnRef>
          <a:fillRef idx="0">
            <a:schemeClr val="dk1"/>
          </a:fillRef>
          <a:effectRef idx="0">
            <a:schemeClr val="dk1"/>
          </a:effectRef>
          <a:fontRef idx="minor">
            <a:schemeClr val="tx1"/>
          </a:fontRef>
        </p:style>
      </p:cxnSp>
      <p:cxnSp>
        <p:nvCxnSpPr>
          <p:cNvPr id="33" name="直線矢印コネクタ 32"/>
          <p:cNvCxnSpPr/>
          <p:nvPr/>
        </p:nvCxnSpPr>
        <p:spPr>
          <a:xfrm>
            <a:off x="7937500" y="3778250"/>
            <a:ext cx="914400" cy="1588"/>
          </a:xfrm>
          <a:prstGeom prst="straightConnector1">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35" name="直線矢印コネクタ 34"/>
          <p:cNvCxnSpPr>
            <a:stCxn id="21" idx="2"/>
            <a:endCxn id="26" idx="0"/>
          </p:cNvCxnSpPr>
          <p:nvPr/>
        </p:nvCxnSpPr>
        <p:spPr>
          <a:xfrm rot="5400000">
            <a:off x="5727700" y="3282950"/>
            <a:ext cx="2057400" cy="1588"/>
          </a:xfrm>
          <a:prstGeom prst="straightConnector1">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37" name="直線矢印コネクタ 36"/>
          <p:cNvCxnSpPr>
            <a:stCxn id="9" idx="3"/>
            <a:endCxn id="21" idx="1"/>
          </p:cNvCxnSpPr>
          <p:nvPr/>
        </p:nvCxnSpPr>
        <p:spPr>
          <a:xfrm>
            <a:off x="3365500" y="1949450"/>
            <a:ext cx="2514600" cy="1588"/>
          </a:xfrm>
          <a:prstGeom prst="straightConnector1">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45" name="直線矢印コネクタ 44"/>
          <p:cNvCxnSpPr>
            <a:stCxn id="9" idx="2"/>
            <a:endCxn id="18" idx="0"/>
          </p:cNvCxnSpPr>
          <p:nvPr/>
        </p:nvCxnSpPr>
        <p:spPr>
          <a:xfrm rot="5400000">
            <a:off x="2374900" y="2444750"/>
            <a:ext cx="533400" cy="1588"/>
          </a:xfrm>
          <a:prstGeom prst="straightConnector1">
            <a:avLst/>
          </a:prstGeom>
          <a:ln>
            <a:prstDash val="solid"/>
            <a:tailEnd type="arrow"/>
          </a:ln>
        </p:spPr>
        <p:style>
          <a:lnRef idx="1">
            <a:schemeClr val="dk1"/>
          </a:lnRef>
          <a:fillRef idx="0">
            <a:schemeClr val="dk1"/>
          </a:fillRef>
          <a:effectRef idx="0">
            <a:schemeClr val="dk1"/>
          </a:effectRef>
          <a:fontRef idx="minor">
            <a:schemeClr val="tx1"/>
          </a:fontRef>
        </p:style>
      </p:cxnSp>
      <p:cxnSp>
        <p:nvCxnSpPr>
          <p:cNvPr id="47" name="直線矢印コネクタ 46"/>
          <p:cNvCxnSpPr>
            <a:stCxn id="18" idx="2"/>
            <a:endCxn id="19" idx="0"/>
          </p:cNvCxnSpPr>
          <p:nvPr/>
        </p:nvCxnSpPr>
        <p:spPr>
          <a:xfrm rot="5400000">
            <a:off x="2374900" y="3282950"/>
            <a:ext cx="533400" cy="1588"/>
          </a:xfrm>
          <a:prstGeom prst="straightConnector1">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49" name="直線矢印コネクタ 48"/>
          <p:cNvCxnSpPr>
            <a:stCxn id="19" idx="2"/>
            <a:endCxn id="20" idx="0"/>
          </p:cNvCxnSpPr>
          <p:nvPr/>
        </p:nvCxnSpPr>
        <p:spPr>
          <a:xfrm rot="5400000">
            <a:off x="1727200" y="4768850"/>
            <a:ext cx="18288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1" name="直線矢印コネクタ 50"/>
          <p:cNvCxnSpPr/>
          <p:nvPr/>
        </p:nvCxnSpPr>
        <p:spPr>
          <a:xfrm>
            <a:off x="3365500" y="2863850"/>
            <a:ext cx="381000" cy="1588"/>
          </a:xfrm>
          <a:prstGeom prst="straightConnector1">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57" name="直線矢印コネクタ 56"/>
          <p:cNvCxnSpPr>
            <a:stCxn id="23" idx="2"/>
            <a:endCxn id="25" idx="0"/>
          </p:cNvCxnSpPr>
          <p:nvPr/>
        </p:nvCxnSpPr>
        <p:spPr>
          <a:xfrm rot="5400000">
            <a:off x="4241800" y="4235450"/>
            <a:ext cx="4572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9" name="直線矢印コネクタ 58"/>
          <p:cNvCxnSpPr/>
          <p:nvPr/>
        </p:nvCxnSpPr>
        <p:spPr>
          <a:xfrm>
            <a:off x="5194300" y="4616450"/>
            <a:ext cx="6858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1" name="直線矢印コネクタ 60"/>
          <p:cNvCxnSpPr>
            <a:stCxn id="25" idx="1"/>
          </p:cNvCxnSpPr>
          <p:nvPr/>
        </p:nvCxnSpPr>
        <p:spPr>
          <a:xfrm rot="10800000">
            <a:off x="2679700" y="4616450"/>
            <a:ext cx="1066800" cy="1588"/>
          </a:xfrm>
          <a:prstGeom prst="straightConnector1">
            <a:avLst/>
          </a:prstGeom>
          <a:ln>
            <a:prstDash val="lgDash"/>
            <a:headEnd type="triangle"/>
            <a:tailEnd type="none"/>
          </a:ln>
        </p:spPr>
        <p:style>
          <a:lnRef idx="1">
            <a:schemeClr val="dk1"/>
          </a:lnRef>
          <a:fillRef idx="0">
            <a:schemeClr val="dk1"/>
          </a:fillRef>
          <a:effectRef idx="0">
            <a:schemeClr val="dk1"/>
          </a:effectRef>
          <a:fontRef idx="minor">
            <a:schemeClr val="tx1"/>
          </a:fontRef>
        </p:style>
      </p:cxnSp>
      <p:cxnSp>
        <p:nvCxnSpPr>
          <p:cNvPr id="63" name="図形 62"/>
          <p:cNvCxnSpPr>
            <a:stCxn id="26" idx="2"/>
            <a:endCxn id="27" idx="3"/>
          </p:cNvCxnSpPr>
          <p:nvPr/>
        </p:nvCxnSpPr>
        <p:spPr>
          <a:xfrm rot="5400000">
            <a:off x="5746750" y="5054600"/>
            <a:ext cx="1219200" cy="800100"/>
          </a:xfrm>
          <a:prstGeom prst="bentConnector2">
            <a:avLst/>
          </a:prstGeom>
          <a:ln>
            <a:prstDash val="lgDash"/>
            <a:tailEnd type="arrow"/>
          </a:ln>
        </p:spPr>
        <p:style>
          <a:lnRef idx="1">
            <a:schemeClr val="dk1"/>
          </a:lnRef>
          <a:fillRef idx="0">
            <a:schemeClr val="dk1"/>
          </a:fillRef>
          <a:effectRef idx="0">
            <a:schemeClr val="dk1"/>
          </a:effectRef>
          <a:fontRef idx="minor">
            <a:schemeClr val="tx1"/>
          </a:fontRef>
        </p:style>
      </p:cxnSp>
      <p:cxnSp>
        <p:nvCxnSpPr>
          <p:cNvPr id="65" name="図形 64"/>
          <p:cNvCxnSpPr>
            <a:stCxn id="26" idx="3"/>
            <a:endCxn id="28" idx="0"/>
          </p:cNvCxnSpPr>
          <p:nvPr/>
        </p:nvCxnSpPr>
        <p:spPr>
          <a:xfrm>
            <a:off x="7632700" y="4578350"/>
            <a:ext cx="495300" cy="495300"/>
          </a:xfrm>
          <a:prstGeom prst="bentConnector2">
            <a:avLst/>
          </a:prstGeom>
          <a:ln>
            <a:tailEnd type="arrow"/>
          </a:ln>
        </p:spPr>
        <p:style>
          <a:lnRef idx="1">
            <a:schemeClr val="dk1"/>
          </a:lnRef>
          <a:fillRef idx="0">
            <a:schemeClr val="dk1"/>
          </a:fillRef>
          <a:effectRef idx="0">
            <a:schemeClr val="dk1"/>
          </a:effectRef>
          <a:fontRef idx="minor">
            <a:schemeClr val="tx1"/>
          </a:fontRef>
        </p:style>
      </p:cxnSp>
      <p:sp>
        <p:nvSpPr>
          <p:cNvPr id="3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38"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5788030" y="6658356"/>
            <a:ext cx="350520" cy="214883"/>
          </a:xfrm>
          <a:custGeom>
            <a:avLst/>
            <a:gdLst>
              <a:gd name="connsiteX0" fmla="*/ 0 w 350520"/>
              <a:gd name="connsiteY0" fmla="*/ 0 h 214883"/>
              <a:gd name="connsiteX1" fmla="*/ 0 w 350520"/>
              <a:gd name="connsiteY1" fmla="*/ 214883 h 214883"/>
              <a:gd name="connsiteX2" fmla="*/ 350520 w 350520"/>
              <a:gd name="connsiteY2" fmla="*/ 214883 h 214883"/>
              <a:gd name="connsiteX3" fmla="*/ 350520 w 350520"/>
              <a:gd name="connsiteY3" fmla="*/ 0 h 214883"/>
              <a:gd name="connsiteX4" fmla="*/ 0 w 350520"/>
              <a:gd name="connsiteY4" fmla="*/ 0 h 2148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0" h="214883">
                <a:moveTo>
                  <a:pt x="0" y="0"/>
                </a:moveTo>
                <a:lnTo>
                  <a:pt x="0" y="214883"/>
                </a:lnTo>
                <a:lnTo>
                  <a:pt x="350520" y="214883"/>
                </a:lnTo>
                <a:lnTo>
                  <a:pt x="350520"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0" name="テキスト ボックス 9"/>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1" name="Picture 3"/>
          <p:cNvPicPr>
            <a:picLocks noChangeAspect="1" noChangeArrowheads="1"/>
          </p:cNvPicPr>
          <p:nvPr/>
        </p:nvPicPr>
        <p:blipFill>
          <a:blip r:embed="rId3"/>
          <a:srcRect/>
          <a:stretch>
            <a:fillRect/>
          </a:stretch>
        </p:blipFill>
        <p:spPr bwMode="auto">
          <a:xfrm>
            <a:off x="469900" y="946150"/>
            <a:ext cx="6286500" cy="88900"/>
          </a:xfrm>
          <a:prstGeom prst="rect">
            <a:avLst/>
          </a:prstGeom>
          <a:noFill/>
        </p:spPr>
      </p:pic>
      <p:sp>
        <p:nvSpPr>
          <p:cNvPr id="9" name="正方形/長方形 8"/>
          <p:cNvSpPr/>
          <p:nvPr/>
        </p:nvSpPr>
        <p:spPr>
          <a:xfrm>
            <a:off x="546100" y="4464050"/>
            <a:ext cx="9601200" cy="646331"/>
          </a:xfrm>
          <a:prstGeom prst="rect">
            <a:avLst/>
          </a:prstGeom>
        </p:spPr>
        <p:txBody>
          <a:bodyPr wrap="square">
            <a:spAutoFit/>
          </a:bodyPr>
          <a:lstStyle/>
          <a:p>
            <a:r>
              <a:rPr lang="ja-JP" altLang="en-US" sz="1200" b="1" dirty="0" smtClean="0">
                <a:solidFill>
                  <a:srgbClr val="0070C0"/>
                </a:solidFill>
              </a:rPr>
              <a:t>ブランケット購買オーダの登録</a:t>
            </a:r>
            <a:endParaRPr lang="en-US" altLang="ja-JP" sz="1200" b="1" dirty="0" smtClean="0">
              <a:solidFill>
                <a:srgbClr val="0070C0"/>
              </a:solidFill>
            </a:endParaRPr>
          </a:p>
          <a:p>
            <a:r>
              <a:rPr lang="ja-JP" altLang="en-US" sz="1200" dirty="0" smtClean="0"/>
              <a:t>トレイラフレームでは</a:t>
            </a:r>
            <a:r>
              <a:rPr lang="en-US" altLang="ja-JP" sz="1200" dirty="0" smtClean="0"/>
              <a:t>､</a:t>
            </a:r>
            <a:r>
              <a:rPr lang="ja-JP" altLang="en-US" sz="1200" dirty="0" smtClean="0"/>
              <a:t>仕入品目の総額と税額が計算され</a:t>
            </a:r>
            <a:r>
              <a:rPr lang="en-US" altLang="ja-JP" sz="1200" dirty="0" smtClean="0"/>
              <a:t>､</a:t>
            </a:r>
            <a:r>
              <a:rPr lang="ja-JP" altLang="en-US" sz="1200" dirty="0" smtClean="0"/>
              <a:t>合計として表示されます</a:t>
            </a:r>
            <a:r>
              <a:rPr lang="en-US" altLang="ja-JP" sz="1200" dirty="0" smtClean="0"/>
              <a:t>｡</a:t>
            </a:r>
            <a:r>
              <a:rPr lang="ja-JP" altLang="en-US" sz="1200" dirty="0" smtClean="0"/>
              <a:t>また</a:t>
            </a:r>
            <a:r>
              <a:rPr lang="en-US" altLang="ja-JP" sz="1200" dirty="0" smtClean="0"/>
              <a:t>､</a:t>
            </a:r>
            <a:r>
              <a:rPr lang="ja-JP" altLang="en-US" sz="1200" dirty="0" smtClean="0"/>
              <a:t>必要ならば、</a:t>
            </a:r>
            <a:r>
              <a:rPr lang="en-US" altLang="ja-JP" sz="1200" dirty="0" smtClean="0"/>
              <a:t>[</a:t>
            </a:r>
            <a:r>
              <a:rPr lang="ja-JP" altLang="en-US" sz="1200" dirty="0" smtClean="0"/>
              <a:t>税明細のビュー</a:t>
            </a:r>
            <a:r>
              <a:rPr lang="en-US" altLang="ja-JP" sz="1200" dirty="0" smtClean="0"/>
              <a:t>/</a:t>
            </a:r>
            <a:r>
              <a:rPr lang="ja-JP" altLang="en-US" sz="1200" dirty="0" smtClean="0"/>
              <a:t>編集</a:t>
            </a:r>
            <a:r>
              <a:rPr lang="en-US" altLang="ja-JP" sz="1200" dirty="0" smtClean="0"/>
              <a:t>]</a:t>
            </a:r>
            <a:r>
              <a:rPr lang="ja-JP" altLang="en-US" sz="1200" dirty="0" smtClean="0"/>
              <a:t>欄に、</a:t>
            </a:r>
            <a:r>
              <a:rPr lang="en-US" altLang="ja-JP" sz="1200" dirty="0" smtClean="0"/>
              <a:t>〔Y〕</a:t>
            </a:r>
            <a:r>
              <a:rPr lang="ja-JP" altLang="en-US" sz="1200" dirty="0" smtClean="0"/>
              <a:t>を入れ</a:t>
            </a:r>
            <a:r>
              <a:rPr lang="en-US" altLang="ja-JP" sz="1200" dirty="0" smtClean="0"/>
              <a:t>､&lt;Enter&gt;</a:t>
            </a:r>
            <a:r>
              <a:rPr lang="ja-JP" altLang="en-US" sz="1200" dirty="0" smtClean="0"/>
              <a:t>キーを押せば明細が表示され</a:t>
            </a:r>
            <a:r>
              <a:rPr lang="en-US" altLang="ja-JP" sz="1200" dirty="0" smtClean="0"/>
              <a:t>､</a:t>
            </a:r>
            <a:r>
              <a:rPr lang="ja-JP" altLang="en-US" sz="1200" dirty="0" smtClean="0"/>
              <a:t>必要ならば編集も可能です。</a:t>
            </a:r>
            <a:endParaRPr lang="en-US" altLang="ja-JP" sz="1200" dirty="0" smtClean="0"/>
          </a:p>
        </p:txBody>
      </p:sp>
      <p:pic>
        <p:nvPicPr>
          <p:cNvPr id="12" name="Picture 2"/>
          <p:cNvPicPr>
            <a:picLocks noChangeAspect="1" noChangeArrowheads="1"/>
          </p:cNvPicPr>
          <p:nvPr/>
        </p:nvPicPr>
        <p:blipFill>
          <a:blip r:embed="rId4"/>
          <a:srcRect/>
          <a:stretch>
            <a:fillRect/>
          </a:stretch>
        </p:blipFill>
        <p:spPr bwMode="auto">
          <a:xfrm>
            <a:off x="1917700" y="5149850"/>
            <a:ext cx="4800600" cy="1752600"/>
          </a:xfrm>
          <a:prstGeom prst="rect">
            <a:avLst/>
          </a:prstGeom>
          <a:noFill/>
          <a:ln w="9525">
            <a:solidFill>
              <a:schemeClr val="tx1"/>
            </a:solidFill>
            <a:miter lim="800000"/>
            <a:headEnd/>
            <a:tailEnd/>
          </a:ln>
          <a:effectLst>
            <a:outerShdw blurRad="44450" dist="27940" dir="5400000" algn="ctr">
              <a:srgbClr val="000000">
                <a:alpha val="32000"/>
              </a:srgbClr>
            </a:outerShdw>
          </a:effectLst>
        </p:spPr>
      </p:pic>
      <p:sp>
        <p:nvSpPr>
          <p:cNvPr id="1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p:cNvSpPr/>
          <p:nvPr/>
        </p:nvSpPr>
        <p:spPr>
          <a:xfrm>
            <a:off x="541917" y="507746"/>
            <a:ext cx="5119116" cy="292608"/>
          </a:xfrm>
          <a:custGeom>
            <a:avLst/>
            <a:gdLst>
              <a:gd name="connsiteX0" fmla="*/ 0 w 5119116"/>
              <a:gd name="connsiteY0" fmla="*/ 0 h 292608"/>
              <a:gd name="connsiteX1" fmla="*/ 0 w 5119116"/>
              <a:gd name="connsiteY1" fmla="*/ 292607 h 292608"/>
              <a:gd name="connsiteX2" fmla="*/ 5119116 w 5119116"/>
              <a:gd name="connsiteY2" fmla="*/ 292607 h 292608"/>
              <a:gd name="connsiteX3" fmla="*/ 5119116 w 5119116"/>
              <a:gd name="connsiteY3" fmla="*/ 0 h 292608"/>
              <a:gd name="connsiteX4" fmla="*/ 0 w 5119116"/>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119116" h="292608">
                <a:moveTo>
                  <a:pt x="0" y="0"/>
                </a:moveTo>
                <a:lnTo>
                  <a:pt x="0" y="292607"/>
                </a:lnTo>
                <a:lnTo>
                  <a:pt x="5119116" y="292607"/>
                </a:lnTo>
                <a:lnTo>
                  <a:pt x="511911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テキスト ボックス 14"/>
          <p:cNvSpPr txBox="1"/>
          <p:nvPr/>
        </p:nvSpPr>
        <p:spPr>
          <a:xfrm>
            <a:off x="5461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ブランケット購買オーダの登録</a:t>
            </a:r>
            <a:endParaRPr lang="en-US" sz="2400" dirty="0">
              <a:latin typeface="Arial" pitchFamily="34" charset="0"/>
            </a:endParaRPr>
          </a:p>
        </p:txBody>
      </p:sp>
      <p:pic>
        <p:nvPicPr>
          <p:cNvPr id="16"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7" name="正方形/長方形 16"/>
          <p:cNvSpPr/>
          <p:nvPr/>
        </p:nvSpPr>
        <p:spPr>
          <a:xfrm>
            <a:off x="546100" y="1132860"/>
            <a:ext cx="9601200" cy="2862322"/>
          </a:xfrm>
          <a:prstGeom prst="rect">
            <a:avLst/>
          </a:prstGeom>
        </p:spPr>
        <p:txBody>
          <a:bodyPr wrap="square">
            <a:spAutoFit/>
          </a:bodyPr>
          <a:lstStyle/>
          <a:p>
            <a:r>
              <a:rPr lang="ja-JP" altLang="en-US" sz="1200" b="1" dirty="0" smtClean="0">
                <a:solidFill>
                  <a:srgbClr val="0070C0"/>
                </a:solidFill>
              </a:rPr>
              <a:t>改訂</a:t>
            </a:r>
            <a:endParaRPr lang="en-US" altLang="ja-JP" sz="1200" b="1" dirty="0" smtClean="0">
              <a:solidFill>
                <a:srgbClr val="0070C0"/>
              </a:solidFill>
            </a:endParaRPr>
          </a:p>
          <a:p>
            <a:r>
              <a:rPr lang="ja-JP" altLang="en-US" sz="1200" dirty="0" smtClean="0"/>
              <a:t>最初に登録されたとき、ディフォルトとして</a:t>
            </a:r>
            <a:r>
              <a:rPr lang="en-US" altLang="ja-JP" sz="1200" dirty="0" smtClean="0"/>
              <a:t>､〔O〕(</a:t>
            </a:r>
            <a:r>
              <a:rPr lang="ja-JP" altLang="en-US" sz="1200" dirty="0" smtClean="0"/>
              <a:t>ゼロ</a:t>
            </a:r>
            <a:r>
              <a:rPr lang="en-US" altLang="ja-JP" sz="1200" dirty="0" smtClean="0"/>
              <a:t>)</a:t>
            </a:r>
            <a:r>
              <a:rPr lang="ja-JP" altLang="en-US" sz="1200" dirty="0" smtClean="0"/>
              <a:t>が表示されます。</a:t>
            </a:r>
          </a:p>
          <a:p>
            <a:r>
              <a:rPr lang="en-US" altLang="ja-JP" sz="1200" dirty="0" smtClean="0"/>
              <a:t>【</a:t>
            </a:r>
            <a:r>
              <a:rPr lang="ja-JP" altLang="en-US" sz="1200" dirty="0" smtClean="0"/>
              <a:t>購買管理コントロール</a:t>
            </a:r>
            <a:r>
              <a:rPr lang="en-US" altLang="ja-JP" sz="1200" dirty="0" smtClean="0"/>
              <a:t>】&lt;5.24&gt;</a:t>
            </a:r>
            <a:r>
              <a:rPr lang="ja-JP" altLang="en-US" sz="1200" dirty="0" smtClean="0"/>
              <a:t>で</a:t>
            </a:r>
            <a:r>
              <a:rPr lang="en-US" altLang="ja-JP" sz="1200" dirty="0" smtClean="0"/>
              <a:t>[</a:t>
            </a:r>
            <a:r>
              <a:rPr lang="ja-JP" altLang="en-US" sz="1200" dirty="0" smtClean="0"/>
              <a:t>予約履歴を保存</a:t>
            </a:r>
            <a:r>
              <a:rPr lang="en-US" altLang="ja-JP" sz="1200" dirty="0" smtClean="0"/>
              <a:t>]</a:t>
            </a:r>
            <a:r>
              <a:rPr lang="ja-JP" altLang="en-US" sz="1200" dirty="0" smtClean="0"/>
              <a:t>が、</a:t>
            </a:r>
            <a:r>
              <a:rPr lang="en-US" altLang="ja-JP" sz="1200" dirty="0" smtClean="0"/>
              <a:t>〔</a:t>
            </a:r>
            <a:r>
              <a:rPr lang="ja-JP" altLang="en-US" sz="1200" dirty="0" smtClean="0"/>
              <a:t>はい</a:t>
            </a:r>
            <a:r>
              <a:rPr lang="en-US" altLang="ja-JP" sz="1200" dirty="0" smtClean="0"/>
              <a:t>〕</a:t>
            </a:r>
            <a:r>
              <a:rPr lang="ja-JP" altLang="en-US" sz="1200" dirty="0" smtClean="0"/>
              <a:t>の時</a:t>
            </a:r>
            <a:r>
              <a:rPr lang="en-US" altLang="ja-JP" sz="1200" dirty="0" smtClean="0"/>
              <a:t>､</a:t>
            </a:r>
            <a:r>
              <a:rPr lang="ja-JP" altLang="en-US" sz="1200" dirty="0" smtClean="0"/>
              <a:t>全ての変更についての完全な監査証跡が</a:t>
            </a:r>
            <a:r>
              <a:rPr lang="en-US" altLang="ja-JP" sz="1200" dirty="0" smtClean="0"/>
              <a:t>､</a:t>
            </a:r>
            <a:r>
              <a:rPr lang="ja-JP" altLang="en-US" sz="1200" dirty="0" smtClean="0"/>
              <a:t>改訂番号と共にトランザクション履歴</a:t>
            </a:r>
            <a:endParaRPr lang="en-US" altLang="ja-JP" sz="1200" dirty="0" smtClean="0"/>
          </a:p>
          <a:p>
            <a:r>
              <a:rPr lang="ja-JP" altLang="en-US" sz="1200" dirty="0" err="1" smtClean="0"/>
              <a:t>に保</a:t>
            </a:r>
            <a:r>
              <a:rPr lang="ja-JP" altLang="en-US" sz="1200" dirty="0" smtClean="0"/>
              <a:t>持されますますので</a:t>
            </a:r>
            <a:r>
              <a:rPr lang="en-US" altLang="ja-JP" sz="1200" dirty="0" smtClean="0"/>
              <a:t>､</a:t>
            </a:r>
            <a:r>
              <a:rPr lang="ja-JP" altLang="en-US" sz="1200" dirty="0" smtClean="0"/>
              <a:t>変更時は改訂の更新をお薦めします。</a:t>
            </a:r>
            <a:endParaRPr lang="en-US" altLang="ja-JP" sz="1200" dirty="0" smtClean="0"/>
          </a:p>
          <a:p>
            <a:endParaRPr lang="ja-JP" altLang="en-US" sz="1200" dirty="0" smtClean="0"/>
          </a:p>
          <a:p>
            <a:r>
              <a:rPr lang="ja-JP" altLang="en-US" sz="1200" b="1" dirty="0" smtClean="0">
                <a:solidFill>
                  <a:srgbClr val="0070C0"/>
                </a:solidFill>
              </a:rPr>
              <a:t>購買オーダを印刷</a:t>
            </a:r>
            <a:endParaRPr lang="en-US" altLang="ja-JP" sz="1200" b="1" dirty="0" smtClean="0">
              <a:solidFill>
                <a:srgbClr val="0070C0"/>
              </a:solidFill>
            </a:endParaRPr>
          </a:p>
          <a:p>
            <a:r>
              <a:rPr lang="ja-JP" altLang="en-US" sz="1200" dirty="0" smtClean="0"/>
              <a:t>当ブランケット購買オーダが印刷済かどうかを表します。</a:t>
            </a:r>
          </a:p>
          <a:p>
            <a:pPr lvl="1"/>
            <a:r>
              <a:rPr lang="en-US" altLang="ja-JP" sz="1200" dirty="0" smtClean="0"/>
              <a:t>Y</a:t>
            </a:r>
            <a:r>
              <a:rPr lang="ja-JP" altLang="en-US" sz="1200" dirty="0" smtClean="0"/>
              <a:t>：未印刷です</a:t>
            </a:r>
          </a:p>
          <a:p>
            <a:pPr lvl="1"/>
            <a:r>
              <a:rPr lang="en-US" altLang="ja-JP" sz="1200" dirty="0" smtClean="0"/>
              <a:t>N</a:t>
            </a:r>
            <a:r>
              <a:rPr lang="ja-JP" altLang="en-US" sz="1200" dirty="0" smtClean="0"/>
              <a:t>：印刷済です</a:t>
            </a:r>
            <a:endParaRPr lang="en-US" altLang="ja-JP" sz="1200" dirty="0" smtClean="0"/>
          </a:p>
          <a:p>
            <a:endParaRPr lang="ja-JP" altLang="en-US" sz="1200" dirty="0" smtClean="0"/>
          </a:p>
          <a:p>
            <a:r>
              <a:rPr lang="ja-JP" altLang="en-US" sz="1200" b="1" dirty="0" smtClean="0">
                <a:solidFill>
                  <a:srgbClr val="0070C0"/>
                </a:solidFill>
              </a:rPr>
              <a:t>ステータス</a:t>
            </a:r>
            <a:endParaRPr lang="en-US" altLang="ja-JP" sz="1200" b="1" dirty="0" smtClean="0">
              <a:solidFill>
                <a:srgbClr val="0070C0"/>
              </a:solidFill>
            </a:endParaRPr>
          </a:p>
          <a:p>
            <a:r>
              <a:rPr lang="ja-JP" altLang="en-US" sz="1200" dirty="0" smtClean="0"/>
              <a:t>当ブランケット購買オーダのステータスを表します。</a:t>
            </a:r>
            <a:endParaRPr lang="en-US" altLang="ja-JP" sz="1200" dirty="0" smtClean="0"/>
          </a:p>
          <a:p>
            <a:pPr lvl="1"/>
            <a:r>
              <a:rPr lang="en-US" altLang="ja-JP" sz="1200" dirty="0" smtClean="0"/>
              <a:t>[  ]</a:t>
            </a:r>
            <a:r>
              <a:rPr lang="ja-JP" altLang="en-US" sz="1200" dirty="0" smtClean="0"/>
              <a:t>：ブランクは</a:t>
            </a:r>
            <a:r>
              <a:rPr lang="en-US" altLang="ja-JP" sz="1200" dirty="0" smtClean="0"/>
              <a:t>､</a:t>
            </a:r>
            <a:r>
              <a:rPr lang="ja-JP" altLang="en-US" sz="1200" dirty="0" smtClean="0"/>
              <a:t>オープン</a:t>
            </a:r>
            <a:r>
              <a:rPr lang="en-US" altLang="ja-JP" sz="1200" dirty="0" smtClean="0"/>
              <a:t>(</a:t>
            </a:r>
            <a:r>
              <a:rPr lang="ja-JP" altLang="en-US" sz="1200" dirty="0" smtClean="0"/>
              <a:t>まだ入荷が完了していません</a:t>
            </a:r>
            <a:r>
              <a:rPr lang="en-US" altLang="ja-JP" sz="1200" dirty="0" smtClean="0"/>
              <a:t>)</a:t>
            </a:r>
          </a:p>
          <a:p>
            <a:pPr lvl="1"/>
            <a:r>
              <a:rPr lang="en-US" altLang="ja-JP" sz="1200" dirty="0" smtClean="0"/>
              <a:t>X</a:t>
            </a:r>
            <a:r>
              <a:rPr lang="ja-JP" altLang="en-US" sz="1200" dirty="0" smtClean="0"/>
              <a:t> ：キャンセル</a:t>
            </a:r>
            <a:r>
              <a:rPr lang="en-US" altLang="ja-JP" sz="1200" dirty="0" smtClean="0"/>
              <a:t>(</a:t>
            </a:r>
            <a:r>
              <a:rPr lang="ja-JP" altLang="en-US" sz="1200" dirty="0" smtClean="0"/>
              <a:t>取消</a:t>
            </a:r>
            <a:r>
              <a:rPr lang="en-US" altLang="ja-JP" sz="1200" dirty="0" smtClean="0"/>
              <a:t>)</a:t>
            </a:r>
            <a:r>
              <a:rPr lang="ja-JP" altLang="en-US" sz="1200" dirty="0" smtClean="0"/>
              <a:t>された</a:t>
            </a:r>
          </a:p>
          <a:p>
            <a:pPr lvl="1"/>
            <a:r>
              <a:rPr lang="en-US" altLang="ja-JP" sz="1200" dirty="0" smtClean="0"/>
              <a:t>C</a:t>
            </a:r>
            <a:r>
              <a:rPr lang="ja-JP" altLang="en-US" sz="1200" dirty="0" smtClean="0"/>
              <a:t> ：クローズ</a:t>
            </a:r>
            <a:r>
              <a:rPr lang="en-US" altLang="ja-JP" sz="1200" dirty="0" smtClean="0"/>
              <a:t>(</a:t>
            </a:r>
            <a:r>
              <a:rPr lang="ja-JP" altLang="en-US" sz="1200" dirty="0" smtClean="0"/>
              <a:t>完了</a:t>
            </a:r>
            <a:r>
              <a:rPr lang="en-US" altLang="ja-JP" sz="1200" dirty="0" smtClean="0"/>
              <a:t>)</a:t>
            </a:r>
            <a:r>
              <a:rPr lang="ja-JP" altLang="en-US" sz="1200" dirty="0" smtClean="0"/>
              <a:t>しました</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533400" y="281742"/>
            <a:ext cx="4724400" cy="677108"/>
          </a:xfrm>
          <a:prstGeom prst="rect">
            <a:avLst/>
          </a:prstGeom>
          <a:noFill/>
        </p:spPr>
        <p:txBody>
          <a:bodyPr wrap="square" rtlCol="0">
            <a:spAutoFit/>
          </a:bodyPr>
          <a:lstStyle/>
          <a:p>
            <a:r>
              <a:rPr lang="ja-JP" altLang="en-US" sz="1400" dirty="0" smtClean="0"/>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ブランケット購買オーダの印刷</a:t>
            </a:r>
            <a:endParaRPr lang="en-US" sz="2400" dirty="0">
              <a:latin typeface="Arial" pitchFamily="34" charset="0"/>
            </a:endParaRPr>
          </a:p>
        </p:txBody>
      </p:sp>
      <p:pic>
        <p:nvPicPr>
          <p:cNvPr id="18"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21" name="角丸四角形 20"/>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角丸四角形 21"/>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23" name="角丸四角形 22"/>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24" name="角丸四角形 23"/>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25" name="角丸四角形 24"/>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26" name="角丸四角形 25"/>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27" name="角丸四角形 26"/>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28" name="角丸四角形 27"/>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29" name="角丸四角形 28"/>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30" name="カギ線コネクタ 29"/>
          <p:cNvCxnSpPr>
            <a:endCxn id="26"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1" name="図形 30"/>
          <p:cNvCxnSpPr>
            <a:stCxn id="22" idx="2"/>
            <a:endCxn id="24"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23" idx="2"/>
            <a:endCxn id="24"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26" idx="3"/>
            <a:endCxn id="27"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35"/>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角丸四角形 36"/>
          <p:cNvSpPr/>
          <p:nvPr/>
        </p:nvSpPr>
        <p:spPr>
          <a:xfrm>
            <a:off x="1917701" y="3016250"/>
            <a:ext cx="1523999"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smtClean="0">
              <a:solidFill>
                <a:srgbClr val="00B050"/>
              </a:solidFill>
            </a:endParaRPr>
          </a:p>
          <a:p>
            <a:pPr algn="ctr"/>
            <a:r>
              <a:rPr lang="ja-JP" altLang="en-US" sz="1400" b="1" dirty="0" smtClean="0">
                <a:solidFill>
                  <a:srgbClr val="00B050"/>
                </a:solidFill>
              </a:rPr>
              <a:t>ブランケット</a:t>
            </a:r>
            <a:endParaRPr lang="en-US" altLang="ja-JP" sz="1400" b="1" dirty="0" smtClean="0">
              <a:solidFill>
                <a:srgbClr val="00B050"/>
              </a:solidFill>
            </a:endParaRPr>
          </a:p>
          <a:p>
            <a:pPr algn="ctr"/>
            <a:r>
              <a:rPr lang="ja-JP" altLang="en-US" sz="1400" b="1" dirty="0" smtClean="0">
                <a:solidFill>
                  <a:srgbClr val="00B050"/>
                </a:solidFill>
              </a:rPr>
              <a:t>オーダーの入力</a:t>
            </a:r>
            <a:endParaRPr lang="en-US" altLang="ja-JP" sz="1400" b="1" dirty="0" smtClean="0">
              <a:solidFill>
                <a:srgbClr val="00B050"/>
              </a:solidFill>
            </a:endParaRPr>
          </a:p>
          <a:p>
            <a:pPr algn="ctr"/>
            <a:endParaRPr lang="en-US" sz="1400" b="1" dirty="0">
              <a:solidFill>
                <a:srgbClr val="00B050"/>
              </a:solidFill>
            </a:endParaRPr>
          </a:p>
        </p:txBody>
      </p:sp>
      <p:sp>
        <p:nvSpPr>
          <p:cNvPr id="39" name="角丸四角形 38"/>
          <p:cNvSpPr/>
          <p:nvPr/>
        </p:nvSpPr>
        <p:spPr>
          <a:xfrm>
            <a:off x="6794500" y="3016250"/>
            <a:ext cx="1371600"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ブランケットオーダの発行</a:t>
            </a:r>
            <a:endParaRPr lang="en-US" sz="1400" b="1" dirty="0">
              <a:solidFill>
                <a:srgbClr val="00B050"/>
              </a:solidFill>
            </a:endParaRPr>
          </a:p>
        </p:txBody>
      </p:sp>
      <p:sp>
        <p:nvSpPr>
          <p:cNvPr id="40" name="角丸四角形 39"/>
          <p:cNvSpPr/>
          <p:nvPr/>
        </p:nvSpPr>
        <p:spPr>
          <a:xfrm>
            <a:off x="4405884" y="1644650"/>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ブランケット</a:t>
            </a:r>
            <a:endParaRPr lang="en-US" altLang="ja-JP" sz="1600" b="1" dirty="0" smtClean="0">
              <a:solidFill>
                <a:srgbClr val="00B050"/>
              </a:solidFill>
            </a:endParaRPr>
          </a:p>
          <a:p>
            <a:pPr algn="ctr"/>
            <a:r>
              <a:rPr lang="ja-JP" altLang="en-US" sz="1600" b="1" dirty="0" smtClean="0">
                <a:solidFill>
                  <a:srgbClr val="00B050"/>
                </a:solidFill>
              </a:rPr>
              <a:t>オーダの処理</a:t>
            </a:r>
            <a:endParaRPr lang="en-US" altLang="ja-JP" sz="1600" b="1" dirty="0" smtClean="0">
              <a:solidFill>
                <a:srgbClr val="00B050"/>
              </a:solidFill>
            </a:endParaRPr>
          </a:p>
          <a:p>
            <a:pPr algn="ctr"/>
            <a:r>
              <a:rPr lang="en-US" altLang="ja-JP" sz="1600" b="1" dirty="0" smtClean="0">
                <a:solidFill>
                  <a:srgbClr val="00B050"/>
                </a:solidFill>
              </a:rPr>
              <a:t>5.3.1</a:t>
            </a:r>
          </a:p>
        </p:txBody>
      </p:sp>
      <p:cxnSp>
        <p:nvCxnSpPr>
          <p:cNvPr id="41" name="直線矢印コネクタ 40"/>
          <p:cNvCxnSpPr>
            <a:stCxn id="37" idx="3"/>
            <a:endCxn id="38" idx="1"/>
          </p:cNvCxnSpPr>
          <p:nvPr/>
        </p:nvCxnSpPr>
        <p:spPr>
          <a:xfrm>
            <a:off x="3441700" y="3397250"/>
            <a:ext cx="7620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a:stCxn id="38" idx="3"/>
            <a:endCxn id="39" idx="1"/>
          </p:cNvCxnSpPr>
          <p:nvPr/>
        </p:nvCxnSpPr>
        <p:spPr>
          <a:xfrm>
            <a:off x="6108700" y="3397250"/>
            <a:ext cx="6858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角丸四角形 37"/>
          <p:cNvSpPr/>
          <p:nvPr/>
        </p:nvSpPr>
        <p:spPr>
          <a:xfrm>
            <a:off x="4203700" y="2711450"/>
            <a:ext cx="1905000" cy="1371599"/>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smtClean="0">
                <a:solidFill>
                  <a:srgbClr val="00B050"/>
                </a:solidFill>
              </a:rPr>
              <a:t>ブランケットオーダの印刷</a:t>
            </a:r>
            <a:endParaRPr lang="en-US" altLang="ja-JP" sz="2000" b="1" dirty="0" smtClean="0">
              <a:solidFill>
                <a:srgbClr val="00B050"/>
              </a:solidFill>
            </a:endParaRPr>
          </a:p>
          <a:p>
            <a:pPr algn="ctr"/>
            <a:r>
              <a:rPr lang="en-US" sz="2000" b="1" dirty="0" smtClean="0">
                <a:solidFill>
                  <a:srgbClr val="00B050"/>
                </a:solidFill>
              </a:rPr>
              <a:t>5.3.5</a:t>
            </a:r>
            <a:endParaRPr lang="en-US" sz="2000" b="1" dirty="0">
              <a:solidFill>
                <a:srgbClr val="00B050"/>
              </a:solidFill>
            </a:endParaRPr>
          </a:p>
        </p:txBody>
      </p:sp>
      <p:sp>
        <p:nvSpPr>
          <p:cNvPr id="60" name="正方形/長方形 59"/>
          <p:cNvSpPr/>
          <p:nvPr/>
        </p:nvSpPr>
        <p:spPr>
          <a:xfrm>
            <a:off x="546100" y="5226050"/>
            <a:ext cx="9601200" cy="646331"/>
          </a:xfrm>
          <a:prstGeom prst="rect">
            <a:avLst/>
          </a:prstGeom>
        </p:spPr>
        <p:txBody>
          <a:bodyPr wrap="square">
            <a:spAutoFit/>
          </a:bodyPr>
          <a:lstStyle/>
          <a:p>
            <a:r>
              <a:rPr lang="ja-JP" altLang="en-US" sz="1200" b="1" dirty="0" smtClean="0">
                <a:solidFill>
                  <a:srgbClr val="0070C0"/>
                </a:solidFill>
              </a:rPr>
              <a:t>ブランケット購買オーダの印刷</a:t>
            </a:r>
            <a:endParaRPr lang="en-US" altLang="ja-JP" sz="1200" b="1" dirty="0" smtClean="0">
              <a:solidFill>
                <a:srgbClr val="0070C0"/>
              </a:solidFill>
            </a:endParaRPr>
          </a:p>
          <a:p>
            <a:r>
              <a:rPr lang="ja-JP" altLang="en-US" sz="1200" dirty="0" smtClean="0"/>
              <a:t>ブランケット購買オーダの登録が終われば</a:t>
            </a:r>
            <a:r>
              <a:rPr lang="en-US" altLang="ja-JP" sz="1200" dirty="0" smtClean="0"/>
              <a:t>､</a:t>
            </a:r>
            <a:r>
              <a:rPr lang="ja-JP" altLang="en-US" sz="1200" dirty="0" smtClean="0"/>
              <a:t>仕入先に先行手配用や注文書として送付するために印刷できます。</a:t>
            </a:r>
            <a:endParaRPr lang="en-US" altLang="ja-JP" sz="1200" dirty="0" smtClean="0"/>
          </a:p>
          <a:p>
            <a:endParaRPr lang="ja-JP" altLang="en-US" sz="1200" dirty="0" smtClean="0"/>
          </a:p>
        </p:txBody>
      </p:sp>
      <p:sp>
        <p:nvSpPr>
          <p:cNvPr id="6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62"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164217" y="882396"/>
            <a:ext cx="5119116" cy="292608"/>
          </a:xfrm>
          <a:custGeom>
            <a:avLst/>
            <a:gdLst>
              <a:gd name="connsiteX0" fmla="*/ 0 w 5119116"/>
              <a:gd name="connsiteY0" fmla="*/ 0 h 292608"/>
              <a:gd name="connsiteX1" fmla="*/ 0 w 5119116"/>
              <a:gd name="connsiteY1" fmla="*/ 292607 h 292608"/>
              <a:gd name="connsiteX2" fmla="*/ 5119116 w 5119116"/>
              <a:gd name="connsiteY2" fmla="*/ 292607 h 292608"/>
              <a:gd name="connsiteX3" fmla="*/ 5119116 w 5119116"/>
              <a:gd name="connsiteY3" fmla="*/ 0 h 292608"/>
              <a:gd name="connsiteX4" fmla="*/ 0 w 5119116"/>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119116" h="292608">
                <a:moveTo>
                  <a:pt x="0" y="0"/>
                </a:moveTo>
                <a:lnTo>
                  <a:pt x="0" y="292607"/>
                </a:lnTo>
                <a:lnTo>
                  <a:pt x="5119116" y="292607"/>
                </a:lnTo>
                <a:lnTo>
                  <a:pt x="511911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2"/>
          <a:srcRect/>
          <a:stretch>
            <a:fillRect/>
          </a:stretch>
        </p:blipFill>
        <p:spPr bwMode="auto">
          <a:xfrm>
            <a:off x="546100" y="1187450"/>
            <a:ext cx="3505200" cy="3124200"/>
          </a:xfrm>
          <a:prstGeom prst="rect">
            <a:avLst/>
          </a:prstGeom>
          <a:noFill/>
          <a:ln w="9525">
            <a:solidFill>
              <a:schemeClr val="tx1"/>
            </a:solid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3136900" y="1568450"/>
            <a:ext cx="6324600" cy="4267200"/>
          </a:xfrm>
          <a:prstGeom prst="rect">
            <a:avLst/>
          </a:prstGeom>
          <a:noFill/>
          <a:ln w="9525">
            <a:solidFill>
              <a:schemeClr val="tx1"/>
            </a:solidFill>
            <a:miter lim="800000"/>
            <a:headEnd/>
            <a:tailEnd/>
          </a:ln>
          <a:effectLst/>
        </p:spPr>
      </p:pic>
      <p:sp>
        <p:nvSpPr>
          <p:cNvPr id="12" name="テキスト ボックス 11"/>
          <p:cNvSpPr txBox="1"/>
          <p:nvPr/>
        </p:nvSpPr>
        <p:spPr>
          <a:xfrm>
            <a:off x="533400" y="281742"/>
            <a:ext cx="4724400" cy="677108"/>
          </a:xfrm>
          <a:prstGeom prst="rect">
            <a:avLst/>
          </a:prstGeom>
          <a:noFill/>
        </p:spPr>
        <p:txBody>
          <a:bodyPr wrap="square" rtlCol="0">
            <a:spAutoFit/>
          </a:bodyPr>
          <a:lstStyle/>
          <a:p>
            <a:r>
              <a:rPr lang="ja-JP" altLang="en-US" sz="1400" dirty="0" smtClean="0"/>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ブランケット購買オーダの印刷</a:t>
            </a:r>
            <a:endParaRPr lang="en-US" sz="2400" dirty="0">
              <a:latin typeface="Arial" pitchFamily="34" charset="0"/>
            </a:endParaRPr>
          </a:p>
        </p:txBody>
      </p:sp>
      <p:pic>
        <p:nvPicPr>
          <p:cNvPr id="13" name="Picture 3"/>
          <p:cNvPicPr>
            <a:picLocks noChangeAspect="1" noChangeArrowheads="1"/>
          </p:cNvPicPr>
          <p:nvPr/>
        </p:nvPicPr>
        <p:blipFill>
          <a:blip r:embed="rId4"/>
          <a:srcRect/>
          <a:stretch>
            <a:fillRect/>
          </a:stretch>
        </p:blipFill>
        <p:spPr bwMode="auto">
          <a:xfrm>
            <a:off x="469900" y="946150"/>
            <a:ext cx="6286500" cy="88900"/>
          </a:xfrm>
          <a:prstGeom prst="rect">
            <a:avLst/>
          </a:prstGeom>
          <a:noFill/>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164217" y="882396"/>
            <a:ext cx="5119116" cy="292608"/>
          </a:xfrm>
          <a:custGeom>
            <a:avLst/>
            <a:gdLst>
              <a:gd name="connsiteX0" fmla="*/ 0 w 5119116"/>
              <a:gd name="connsiteY0" fmla="*/ 0 h 292608"/>
              <a:gd name="connsiteX1" fmla="*/ 0 w 5119116"/>
              <a:gd name="connsiteY1" fmla="*/ 292607 h 292608"/>
              <a:gd name="connsiteX2" fmla="*/ 5119116 w 5119116"/>
              <a:gd name="connsiteY2" fmla="*/ 292607 h 292608"/>
              <a:gd name="connsiteX3" fmla="*/ 5119116 w 5119116"/>
              <a:gd name="connsiteY3" fmla="*/ 0 h 292608"/>
              <a:gd name="connsiteX4" fmla="*/ 0 w 5119116"/>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119116" h="292608">
                <a:moveTo>
                  <a:pt x="0" y="0"/>
                </a:moveTo>
                <a:lnTo>
                  <a:pt x="0" y="292607"/>
                </a:lnTo>
                <a:lnTo>
                  <a:pt x="5119116" y="292607"/>
                </a:lnTo>
                <a:lnTo>
                  <a:pt x="511911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164217" y="882396"/>
            <a:ext cx="5119116" cy="292608"/>
          </a:xfrm>
          <a:custGeom>
            <a:avLst/>
            <a:gdLst>
              <a:gd name="connsiteX0" fmla="*/ 0 w 5119116"/>
              <a:gd name="connsiteY0" fmla="*/ 0 h 292608"/>
              <a:gd name="connsiteX1" fmla="*/ 0 w 5119116"/>
              <a:gd name="connsiteY1" fmla="*/ 292607 h 292608"/>
              <a:gd name="connsiteX2" fmla="*/ 5119116 w 5119116"/>
              <a:gd name="connsiteY2" fmla="*/ 292607 h 292608"/>
              <a:gd name="connsiteX3" fmla="*/ 5119116 w 5119116"/>
              <a:gd name="connsiteY3" fmla="*/ 0 h 292608"/>
              <a:gd name="connsiteX4" fmla="*/ 0 w 5119116"/>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119116" h="292608">
                <a:moveTo>
                  <a:pt x="0" y="0"/>
                </a:moveTo>
                <a:lnTo>
                  <a:pt x="0" y="292607"/>
                </a:lnTo>
                <a:lnTo>
                  <a:pt x="5119116" y="292607"/>
                </a:lnTo>
                <a:lnTo>
                  <a:pt x="511911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533400" y="281742"/>
            <a:ext cx="47244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ブランケット購買オーダの印刷</a:t>
            </a:r>
            <a:endParaRPr lang="en-US" sz="2400" dirty="0">
              <a:latin typeface="Arial" pitchFamily="34" charset="0"/>
            </a:endParaRPr>
          </a:p>
        </p:txBody>
      </p:sp>
      <p:pic>
        <p:nvPicPr>
          <p:cNvPr id="18"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9" name="正方形/長方形 18"/>
          <p:cNvSpPr/>
          <p:nvPr/>
        </p:nvSpPr>
        <p:spPr>
          <a:xfrm>
            <a:off x="546100" y="1112262"/>
            <a:ext cx="9601200" cy="3046988"/>
          </a:xfrm>
          <a:prstGeom prst="rect">
            <a:avLst/>
          </a:prstGeom>
        </p:spPr>
        <p:txBody>
          <a:bodyPr wrap="square">
            <a:spAutoFit/>
          </a:bodyPr>
          <a:lstStyle/>
          <a:p>
            <a:r>
              <a:rPr lang="ja-JP" altLang="en-US" sz="1200" b="1" dirty="0" smtClean="0">
                <a:solidFill>
                  <a:srgbClr val="0070C0"/>
                </a:solidFill>
              </a:rPr>
              <a:t>ブランケット購買オーダの印刷</a:t>
            </a:r>
            <a:endParaRPr lang="en-US" altLang="ja-JP" sz="1200" b="1" dirty="0" smtClean="0">
              <a:solidFill>
                <a:srgbClr val="0070C0"/>
              </a:solidFill>
            </a:endParaRPr>
          </a:p>
          <a:p>
            <a:r>
              <a:rPr lang="en-US" altLang="ja-JP" sz="1200" dirty="0" smtClean="0"/>
              <a:t>【</a:t>
            </a:r>
            <a:r>
              <a:rPr lang="ja-JP" altLang="en-US" sz="1200" dirty="0" smtClean="0"/>
              <a:t>ブランケットオーダ印刷</a:t>
            </a:r>
            <a:r>
              <a:rPr lang="en-US" altLang="ja-JP" sz="1200" dirty="0" smtClean="0"/>
              <a:t>】&lt;5.3.5&gt;</a:t>
            </a:r>
            <a:r>
              <a:rPr lang="ja-JP" altLang="en-US" sz="1200" dirty="0" smtClean="0"/>
              <a:t>を使用して</a:t>
            </a:r>
            <a:r>
              <a:rPr lang="en-US" altLang="ja-JP" sz="1200" dirty="0" smtClean="0"/>
              <a:t>､</a:t>
            </a:r>
            <a:r>
              <a:rPr lang="ja-JP" altLang="en-US" sz="1200" dirty="0" smtClean="0"/>
              <a:t>ブランケット購買オーダの帳票を印刷できます。</a:t>
            </a:r>
            <a:endParaRPr lang="en-US" altLang="ja-JP" sz="1200" dirty="0" smtClean="0"/>
          </a:p>
          <a:p>
            <a:endParaRPr lang="ja-JP" altLang="en-US" sz="1200" dirty="0" smtClean="0"/>
          </a:p>
          <a:p>
            <a:r>
              <a:rPr lang="ja-JP" altLang="en-US" sz="1200" dirty="0" smtClean="0"/>
              <a:t>抽出基準として、</a:t>
            </a:r>
          </a:p>
          <a:p>
            <a:pPr lvl="1">
              <a:buFont typeface="Arial" pitchFamily="34" charset="0"/>
              <a:buChar char="•"/>
            </a:pPr>
            <a:r>
              <a:rPr lang="ja-JP" altLang="en-US" sz="1200" dirty="0" smtClean="0"/>
              <a:t>ブランケット購買オーダ番号</a:t>
            </a:r>
          </a:p>
          <a:p>
            <a:pPr lvl="1">
              <a:buFont typeface="Arial" pitchFamily="34" charset="0"/>
              <a:buChar char="•"/>
            </a:pPr>
            <a:r>
              <a:rPr lang="ja-JP" altLang="en-US" sz="1200" dirty="0" smtClean="0"/>
              <a:t>仕入先</a:t>
            </a:r>
          </a:p>
          <a:p>
            <a:pPr lvl="1">
              <a:buFont typeface="Arial" pitchFamily="34" charset="0"/>
              <a:buChar char="•"/>
            </a:pPr>
            <a:r>
              <a:rPr lang="ja-JP" altLang="en-US" sz="1200" dirty="0" smtClean="0"/>
              <a:t>購買担当</a:t>
            </a:r>
          </a:p>
          <a:p>
            <a:pPr lvl="1">
              <a:buFont typeface="Arial" pitchFamily="34" charset="0"/>
              <a:buChar char="•"/>
            </a:pPr>
            <a:r>
              <a:rPr lang="ja-JP" altLang="en-US" sz="1200" dirty="0" smtClean="0"/>
              <a:t>ブランケット購買オーダ開始日</a:t>
            </a:r>
          </a:p>
          <a:p>
            <a:pPr lvl="1">
              <a:buFont typeface="Arial" pitchFamily="34" charset="0"/>
              <a:buChar char="•"/>
            </a:pPr>
            <a:r>
              <a:rPr lang="ja-JP" altLang="en-US" sz="1200" dirty="0" smtClean="0"/>
              <a:t>サイクルコード</a:t>
            </a:r>
          </a:p>
          <a:p>
            <a:pPr lvl="1">
              <a:buFont typeface="Arial" pitchFamily="34" charset="0"/>
              <a:buChar char="•"/>
            </a:pPr>
            <a:r>
              <a:rPr lang="en-US" sz="1200" dirty="0" smtClean="0"/>
              <a:t>･･･</a:t>
            </a:r>
          </a:p>
          <a:p>
            <a:r>
              <a:rPr lang="ja-JP" altLang="en-US" sz="1200" dirty="0" smtClean="0"/>
              <a:t>などの</a:t>
            </a:r>
            <a:r>
              <a:rPr lang="en-US" altLang="ja-JP" sz="1200" dirty="0" smtClean="0"/>
              <a:t>､</a:t>
            </a:r>
            <a:r>
              <a:rPr lang="ja-JP" altLang="en-US" sz="1200" dirty="0" smtClean="0"/>
              <a:t>範囲が使用できますので</a:t>
            </a:r>
            <a:r>
              <a:rPr lang="en-US" altLang="ja-JP" sz="1200" dirty="0" smtClean="0"/>
              <a:t>､</a:t>
            </a:r>
            <a:r>
              <a:rPr lang="ja-JP" altLang="en-US" sz="1200" dirty="0" smtClean="0"/>
              <a:t>必要なもののみが印刷できます。</a:t>
            </a:r>
          </a:p>
          <a:p>
            <a:endParaRPr lang="en-US" altLang="ja-JP" sz="1200" dirty="0" smtClean="0"/>
          </a:p>
          <a:p>
            <a:r>
              <a:rPr lang="ja-JP" altLang="en-US" sz="1200" b="1" dirty="0" smtClean="0">
                <a:solidFill>
                  <a:srgbClr val="0070C0"/>
                </a:solidFill>
              </a:rPr>
              <a:t>更新</a:t>
            </a:r>
            <a:endParaRPr lang="en-US" altLang="ja-JP" sz="1200" b="1" dirty="0" smtClean="0">
              <a:solidFill>
                <a:srgbClr val="0070C0"/>
              </a:solidFill>
            </a:endParaRPr>
          </a:p>
          <a:p>
            <a:r>
              <a:rPr lang="ja-JP" altLang="en-US" sz="1200" dirty="0" smtClean="0"/>
              <a:t>印刷後に、</a:t>
            </a:r>
            <a:r>
              <a:rPr lang="en-US" altLang="ja-JP" sz="1200" dirty="0" smtClean="0"/>
              <a:t>[</a:t>
            </a:r>
            <a:r>
              <a:rPr lang="ja-JP" altLang="en-US" sz="1200" dirty="0" smtClean="0"/>
              <a:t>購買オーダを印刷</a:t>
            </a:r>
            <a:r>
              <a:rPr lang="en-US" altLang="ja-JP" sz="1200" dirty="0" smtClean="0"/>
              <a:t>]</a:t>
            </a:r>
            <a:r>
              <a:rPr lang="ja-JP" altLang="en-US" sz="1200" dirty="0" smtClean="0"/>
              <a:t>フィールドの値を</a:t>
            </a:r>
            <a:r>
              <a:rPr lang="en-US" altLang="ja-JP" sz="1200" dirty="0" smtClean="0"/>
              <a:t>､〔</a:t>
            </a:r>
            <a:r>
              <a:rPr lang="ja-JP" altLang="en-US" sz="1200" dirty="0" smtClean="0"/>
              <a:t>Ｎ</a:t>
            </a:r>
            <a:r>
              <a:rPr lang="en-US" altLang="ja-JP" sz="1200" dirty="0" smtClean="0"/>
              <a:t>〕</a:t>
            </a:r>
            <a:r>
              <a:rPr lang="ja-JP" altLang="en-US" sz="1200" dirty="0" smtClean="0"/>
              <a:t>に更新し</a:t>
            </a:r>
            <a:r>
              <a:rPr lang="en-US" altLang="ja-JP" sz="1200" dirty="0" smtClean="0"/>
              <a:t>､</a:t>
            </a:r>
            <a:r>
              <a:rPr lang="ja-JP" altLang="en-US" sz="1200" dirty="0" smtClean="0"/>
              <a:t>再印刷ができないようにするかどうかを指定します。</a:t>
            </a:r>
            <a:r>
              <a:rPr lang="en-US" altLang="ja-JP" sz="1200" dirty="0" smtClean="0"/>
              <a:t>			</a:t>
            </a:r>
          </a:p>
          <a:p>
            <a:pPr lvl="1"/>
            <a:r>
              <a:rPr lang="en-US" altLang="ja-JP" sz="1200" dirty="0" smtClean="0"/>
              <a:t>Y</a:t>
            </a:r>
            <a:r>
              <a:rPr lang="ja-JP" altLang="en-US" sz="1200" dirty="0" smtClean="0"/>
              <a:t>：印刷済にフラグを更新する</a:t>
            </a:r>
          </a:p>
          <a:p>
            <a:pPr lvl="1"/>
            <a:r>
              <a:rPr lang="en-US" altLang="ja-JP" sz="1200" dirty="0" smtClean="0"/>
              <a:t>N</a:t>
            </a:r>
            <a:r>
              <a:rPr lang="ja-JP" altLang="en-US" sz="1200" dirty="0" smtClean="0"/>
              <a:t>：印刷済にフラグを更新しない</a:t>
            </a:r>
            <a:r>
              <a:rPr lang="en-US" altLang="ja-JP" sz="1200" dirty="0" smtClean="0"/>
              <a:t>(</a:t>
            </a:r>
            <a:r>
              <a:rPr lang="ja-JP" altLang="en-US" sz="1200" dirty="0" smtClean="0"/>
              <a:t>ヘッダに、</a:t>
            </a:r>
            <a:r>
              <a:rPr lang="en-US" altLang="ja-JP" sz="1200" dirty="0" smtClean="0"/>
              <a:t>｢</a:t>
            </a:r>
            <a:r>
              <a:rPr lang="ja-JP" altLang="en-US" sz="1200" dirty="0" smtClean="0"/>
              <a:t>シミュレーション</a:t>
            </a:r>
            <a:r>
              <a:rPr lang="en-US" altLang="ja-JP" sz="1200" dirty="0" smtClean="0"/>
              <a:t>｣</a:t>
            </a:r>
            <a:r>
              <a:rPr lang="ja-JP" altLang="en-US" sz="1200" dirty="0" smtClean="0"/>
              <a:t>と印刷</a:t>
            </a:r>
            <a:r>
              <a:rPr lang="en-US" altLang="ja-JP" sz="1200" dirty="0" smtClean="0"/>
              <a:t>)</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533400" y="281742"/>
            <a:ext cx="61849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ブランケット購買オーダから</a:t>
            </a:r>
            <a:r>
              <a:rPr lang="en-US" altLang="ja-JP" sz="2400" dirty="0" smtClean="0">
                <a:latin typeface="Arial" pitchFamily="34" charset="0"/>
              </a:rPr>
              <a:t>PO</a:t>
            </a:r>
            <a:r>
              <a:rPr lang="ja-JP" altLang="en-US" sz="2400" dirty="0" smtClean="0">
                <a:latin typeface="Arial" pitchFamily="34" charset="0"/>
              </a:rPr>
              <a:t>へ発行</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9" name="角丸四角形 18"/>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角丸四角形 19"/>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21" name="角丸四角形 20"/>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22" name="角丸四角形 21"/>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23" name="角丸四角形 22"/>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24" name="角丸四角形 23"/>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25" name="角丸四角形 24"/>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26" name="角丸四角形 25"/>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27" name="角丸四角形 26"/>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28" name="カギ線コネクタ 27"/>
          <p:cNvCxnSpPr>
            <a:endCxn id="24"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9" name="図形 28"/>
          <p:cNvCxnSpPr>
            <a:stCxn id="20" idx="2"/>
            <a:endCxn id="22"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a:stCxn id="21" idx="2"/>
            <a:endCxn id="22"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24" idx="3"/>
            <a:endCxn id="25"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角丸四角形 34"/>
          <p:cNvSpPr/>
          <p:nvPr/>
        </p:nvSpPr>
        <p:spPr>
          <a:xfrm>
            <a:off x="1917701" y="3016250"/>
            <a:ext cx="1523999"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smtClean="0">
              <a:solidFill>
                <a:srgbClr val="00B050"/>
              </a:solidFill>
            </a:endParaRPr>
          </a:p>
          <a:p>
            <a:pPr algn="ctr"/>
            <a:r>
              <a:rPr lang="ja-JP" altLang="en-US" sz="1400" b="1" dirty="0" smtClean="0">
                <a:solidFill>
                  <a:srgbClr val="00B050"/>
                </a:solidFill>
              </a:rPr>
              <a:t>ブランケット</a:t>
            </a:r>
            <a:endParaRPr lang="en-US" altLang="ja-JP" sz="1400" b="1" dirty="0" smtClean="0">
              <a:solidFill>
                <a:srgbClr val="00B050"/>
              </a:solidFill>
            </a:endParaRPr>
          </a:p>
          <a:p>
            <a:pPr algn="ctr"/>
            <a:r>
              <a:rPr lang="ja-JP" altLang="en-US" sz="1400" b="1" dirty="0" smtClean="0">
                <a:solidFill>
                  <a:srgbClr val="00B050"/>
                </a:solidFill>
              </a:rPr>
              <a:t>オーダーの入力</a:t>
            </a:r>
            <a:endParaRPr lang="en-US" altLang="ja-JP" sz="1400" b="1" dirty="0" smtClean="0">
              <a:solidFill>
                <a:srgbClr val="00B050"/>
              </a:solidFill>
            </a:endParaRPr>
          </a:p>
          <a:p>
            <a:pPr algn="ctr"/>
            <a:endParaRPr lang="en-US" sz="1400" b="1" dirty="0">
              <a:solidFill>
                <a:srgbClr val="00B050"/>
              </a:solidFill>
            </a:endParaRPr>
          </a:p>
        </p:txBody>
      </p:sp>
      <p:sp>
        <p:nvSpPr>
          <p:cNvPr id="36" name="角丸四角形 35"/>
          <p:cNvSpPr/>
          <p:nvPr/>
        </p:nvSpPr>
        <p:spPr>
          <a:xfrm>
            <a:off x="6794500" y="2711450"/>
            <a:ext cx="1981200" cy="13716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smtClean="0">
                <a:solidFill>
                  <a:srgbClr val="00B050"/>
                </a:solidFill>
              </a:rPr>
              <a:t>ブランケットオーダの発行</a:t>
            </a:r>
            <a:endParaRPr lang="en-US" altLang="ja-JP" sz="2000" b="1" dirty="0" smtClean="0">
              <a:solidFill>
                <a:srgbClr val="00B050"/>
              </a:solidFill>
            </a:endParaRPr>
          </a:p>
          <a:p>
            <a:pPr algn="ctr"/>
            <a:r>
              <a:rPr lang="en-US" sz="2000" b="1" dirty="0" smtClean="0">
                <a:solidFill>
                  <a:srgbClr val="00B050"/>
                </a:solidFill>
              </a:rPr>
              <a:t>5.3.6</a:t>
            </a:r>
            <a:endParaRPr lang="en-US" sz="2000" b="1" dirty="0">
              <a:solidFill>
                <a:srgbClr val="00B050"/>
              </a:solidFill>
            </a:endParaRPr>
          </a:p>
        </p:txBody>
      </p:sp>
      <p:sp>
        <p:nvSpPr>
          <p:cNvPr id="37" name="角丸四角形 36"/>
          <p:cNvSpPr/>
          <p:nvPr/>
        </p:nvSpPr>
        <p:spPr>
          <a:xfrm>
            <a:off x="4405884" y="1644650"/>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ブランケット</a:t>
            </a:r>
            <a:endParaRPr lang="en-US" altLang="ja-JP" sz="1600" b="1" dirty="0" smtClean="0">
              <a:solidFill>
                <a:srgbClr val="00B050"/>
              </a:solidFill>
            </a:endParaRPr>
          </a:p>
          <a:p>
            <a:pPr algn="ctr"/>
            <a:r>
              <a:rPr lang="ja-JP" altLang="en-US" sz="1600" b="1" dirty="0" smtClean="0">
                <a:solidFill>
                  <a:srgbClr val="00B050"/>
                </a:solidFill>
              </a:rPr>
              <a:t>オーダの処理</a:t>
            </a:r>
            <a:endParaRPr lang="en-US" altLang="ja-JP" sz="1600" b="1" dirty="0" smtClean="0">
              <a:solidFill>
                <a:srgbClr val="00B050"/>
              </a:solidFill>
            </a:endParaRPr>
          </a:p>
          <a:p>
            <a:pPr algn="ctr"/>
            <a:r>
              <a:rPr lang="en-US" altLang="ja-JP" sz="1600" b="1" dirty="0" smtClean="0">
                <a:solidFill>
                  <a:srgbClr val="00B050"/>
                </a:solidFill>
              </a:rPr>
              <a:t>5.3.1</a:t>
            </a:r>
          </a:p>
        </p:txBody>
      </p:sp>
      <p:cxnSp>
        <p:nvCxnSpPr>
          <p:cNvPr id="38" name="直線矢印コネクタ 37"/>
          <p:cNvCxnSpPr>
            <a:stCxn id="35" idx="3"/>
            <a:endCxn id="40" idx="1"/>
          </p:cNvCxnSpPr>
          <p:nvPr/>
        </p:nvCxnSpPr>
        <p:spPr>
          <a:xfrm>
            <a:off x="3441700" y="3397250"/>
            <a:ext cx="7620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a:stCxn id="40" idx="3"/>
            <a:endCxn id="36" idx="1"/>
          </p:cNvCxnSpPr>
          <p:nvPr/>
        </p:nvCxnSpPr>
        <p:spPr>
          <a:xfrm>
            <a:off x="6108700" y="3397250"/>
            <a:ext cx="6858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0" name="角丸四角形 39"/>
          <p:cNvSpPr/>
          <p:nvPr/>
        </p:nvSpPr>
        <p:spPr>
          <a:xfrm>
            <a:off x="4203700" y="3016250"/>
            <a:ext cx="1905000"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ブランケットオーダの印刷</a:t>
            </a:r>
            <a:endParaRPr lang="en-US" sz="1400" b="1" dirty="0">
              <a:solidFill>
                <a:srgbClr val="00B050"/>
              </a:solidFill>
            </a:endParaRPr>
          </a:p>
        </p:txBody>
      </p:sp>
      <p:sp>
        <p:nvSpPr>
          <p:cNvPr id="51" name="正方形/長方形 50"/>
          <p:cNvSpPr/>
          <p:nvPr/>
        </p:nvSpPr>
        <p:spPr>
          <a:xfrm>
            <a:off x="546100" y="5302250"/>
            <a:ext cx="9601200" cy="461665"/>
          </a:xfrm>
          <a:prstGeom prst="rect">
            <a:avLst/>
          </a:prstGeom>
        </p:spPr>
        <p:txBody>
          <a:bodyPr wrap="square">
            <a:spAutoFit/>
          </a:bodyPr>
          <a:lstStyle/>
          <a:p>
            <a:r>
              <a:rPr lang="ja-JP" altLang="en-US" sz="1200" b="1" dirty="0" smtClean="0">
                <a:solidFill>
                  <a:srgbClr val="0070C0"/>
                </a:solidFill>
              </a:rPr>
              <a:t>ブランケット購買オーダから</a:t>
            </a:r>
            <a:r>
              <a:rPr lang="en-US" altLang="ja-JP" sz="1200" b="1" dirty="0" smtClean="0">
                <a:solidFill>
                  <a:srgbClr val="0070C0"/>
                </a:solidFill>
              </a:rPr>
              <a:t>PO</a:t>
            </a:r>
            <a:r>
              <a:rPr lang="ja-JP" altLang="en-US" sz="1200" b="1" dirty="0" smtClean="0">
                <a:solidFill>
                  <a:srgbClr val="0070C0"/>
                </a:solidFill>
              </a:rPr>
              <a:t>へ発行</a:t>
            </a:r>
            <a:endParaRPr lang="en-US" altLang="ja-JP" sz="1200" b="1" dirty="0" smtClean="0">
              <a:solidFill>
                <a:srgbClr val="0070C0"/>
              </a:solidFill>
            </a:endParaRPr>
          </a:p>
          <a:p>
            <a:r>
              <a:rPr lang="en-US" altLang="ja-JP" sz="1200" dirty="0" smtClean="0"/>
              <a:t>【</a:t>
            </a:r>
            <a:r>
              <a:rPr lang="ja-JP" altLang="en-US" sz="1200" dirty="0" smtClean="0"/>
              <a:t>ブランケットオーダ登録</a:t>
            </a:r>
            <a:r>
              <a:rPr lang="en-US" altLang="ja-JP" sz="1200" dirty="0" smtClean="0"/>
              <a:t>/</a:t>
            </a:r>
            <a:r>
              <a:rPr lang="ja-JP" altLang="en-US" sz="1200" dirty="0" smtClean="0"/>
              <a:t>変更</a:t>
            </a:r>
            <a:r>
              <a:rPr lang="en-US" altLang="ja-JP" sz="1200" dirty="0" smtClean="0"/>
              <a:t>】&lt;5.3.1&gt;</a:t>
            </a:r>
            <a:r>
              <a:rPr lang="ja-JP" altLang="en-US" sz="1200" dirty="0" smtClean="0"/>
              <a:t>で発行準備が整い</a:t>
            </a:r>
            <a:r>
              <a:rPr lang="en-US" altLang="ja-JP" sz="1200" dirty="0" smtClean="0"/>
              <a:t>､</a:t>
            </a:r>
            <a:r>
              <a:rPr lang="ja-JP" altLang="en-US" sz="1200" dirty="0" smtClean="0"/>
              <a:t>購買オーダとして作成したときに</a:t>
            </a:r>
            <a:r>
              <a:rPr lang="en-US" altLang="ja-JP" sz="1200" dirty="0" smtClean="0"/>
              <a:t>､【</a:t>
            </a:r>
            <a:r>
              <a:rPr lang="ja-JP" altLang="en-US" sz="1200" dirty="0" smtClean="0"/>
              <a:t>ブランケットオーダ</a:t>
            </a:r>
            <a:r>
              <a:rPr lang="en-US" altLang="ja-JP" sz="1200" dirty="0" smtClean="0"/>
              <a:t>PO</a:t>
            </a:r>
            <a:r>
              <a:rPr lang="ja-JP" altLang="en-US" sz="1200" dirty="0" smtClean="0"/>
              <a:t>へ発行</a:t>
            </a:r>
            <a:r>
              <a:rPr lang="en-US" altLang="ja-JP" sz="1200" dirty="0" smtClean="0"/>
              <a:t>】&lt;5.3.6&gt;</a:t>
            </a:r>
            <a:r>
              <a:rPr lang="ja-JP" altLang="en-US" sz="1200" dirty="0" smtClean="0"/>
              <a:t>を使用します。</a:t>
            </a:r>
            <a:endParaRPr lang="en-US" sz="1200" dirty="0"/>
          </a:p>
        </p:txBody>
      </p:sp>
      <p:sp>
        <p:nvSpPr>
          <p:cNvPr id="5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3"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546101" y="1196975"/>
            <a:ext cx="4114800" cy="3114675"/>
          </a:xfrm>
          <a:prstGeom prst="rect">
            <a:avLst/>
          </a:prstGeom>
          <a:noFill/>
          <a:ln w="9525">
            <a:solidFill>
              <a:schemeClr val="tx1"/>
            </a:solidFill>
            <a:miter lim="800000"/>
            <a:headEnd/>
            <a:tailEnd/>
          </a:ln>
          <a:effectLst/>
        </p:spPr>
      </p:pic>
      <p:pic>
        <p:nvPicPr>
          <p:cNvPr id="2050" name="Picture 2"/>
          <p:cNvPicPr>
            <a:picLocks noChangeAspect="1" noChangeArrowheads="1"/>
          </p:cNvPicPr>
          <p:nvPr/>
        </p:nvPicPr>
        <p:blipFill>
          <a:blip r:embed="rId3"/>
          <a:srcRect/>
          <a:stretch>
            <a:fillRect/>
          </a:stretch>
        </p:blipFill>
        <p:spPr bwMode="auto">
          <a:xfrm>
            <a:off x="3213100" y="2863850"/>
            <a:ext cx="6629400" cy="2590800"/>
          </a:xfrm>
          <a:prstGeom prst="rect">
            <a:avLst/>
          </a:prstGeom>
          <a:noFill/>
          <a:ln w="9525">
            <a:solidFill>
              <a:schemeClr val="tx1"/>
            </a:solidFill>
            <a:miter lim="800000"/>
            <a:headEnd/>
            <a:tailEnd/>
          </a:ln>
          <a:effectLst/>
        </p:spPr>
      </p:pic>
      <p:sp>
        <p:nvSpPr>
          <p:cNvPr id="11" name="テキスト ボックス 10"/>
          <p:cNvSpPr txBox="1"/>
          <p:nvPr/>
        </p:nvSpPr>
        <p:spPr>
          <a:xfrm>
            <a:off x="533400" y="281742"/>
            <a:ext cx="61849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ブランケット購買オーダから</a:t>
            </a:r>
            <a:r>
              <a:rPr lang="en-US" altLang="ja-JP" sz="2400" dirty="0" smtClean="0">
                <a:latin typeface="Arial" pitchFamily="34" charset="0"/>
              </a:rPr>
              <a:t>PO</a:t>
            </a:r>
            <a:r>
              <a:rPr lang="ja-JP" altLang="en-US" sz="2400" dirty="0" smtClean="0">
                <a:latin typeface="Arial" pitchFamily="34" charset="0"/>
              </a:rPr>
              <a:t>へ発行</a:t>
            </a:r>
            <a:endParaRPr lang="en-US" sz="2400" dirty="0">
              <a:latin typeface="Arial" pitchFamily="34" charset="0"/>
            </a:endParaRPr>
          </a:p>
        </p:txBody>
      </p:sp>
      <p:pic>
        <p:nvPicPr>
          <p:cNvPr id="12" name="Picture 3"/>
          <p:cNvPicPr>
            <a:picLocks noChangeAspect="1" noChangeArrowheads="1"/>
          </p:cNvPicPr>
          <p:nvPr/>
        </p:nvPicPr>
        <p:blipFill>
          <a:blip r:embed="rId4"/>
          <a:srcRect/>
          <a:stretch>
            <a:fillRect/>
          </a:stretch>
        </p:blipFill>
        <p:spPr bwMode="auto">
          <a:xfrm>
            <a:off x="469900" y="946150"/>
            <a:ext cx="6286500" cy="88900"/>
          </a:xfrm>
          <a:prstGeom prst="rect">
            <a:avLst/>
          </a:prstGeom>
          <a:noFill/>
        </p:spPr>
      </p:pic>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533400" y="281742"/>
            <a:ext cx="61849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6</a:t>
            </a:r>
            <a:r>
              <a:rPr lang="ja-JP" altLang="en-US" sz="1400" dirty="0" smtClean="0">
                <a:latin typeface="Arial" pitchFamily="34" charset="0"/>
              </a:rPr>
              <a:t>章ブランケット購買オーダの処理</a:t>
            </a:r>
            <a:endParaRPr lang="en-US" altLang="ja-JP" sz="1400" dirty="0" smtClean="0">
              <a:latin typeface="Arial" pitchFamily="34" charset="0"/>
            </a:endParaRPr>
          </a:p>
          <a:p>
            <a:r>
              <a:rPr lang="ja-JP" altLang="en-US" sz="2400" dirty="0" smtClean="0">
                <a:latin typeface="Arial" pitchFamily="34" charset="0"/>
              </a:rPr>
              <a:t>ブランケット購買オーダから</a:t>
            </a:r>
            <a:r>
              <a:rPr lang="en-US" altLang="ja-JP" sz="2400" dirty="0" smtClean="0">
                <a:latin typeface="Arial" pitchFamily="34" charset="0"/>
              </a:rPr>
              <a:t>PO</a:t>
            </a:r>
            <a:r>
              <a:rPr lang="ja-JP" altLang="en-US" sz="2400" dirty="0" smtClean="0">
                <a:latin typeface="Arial" pitchFamily="34" charset="0"/>
              </a:rPr>
              <a:t>へ発行</a:t>
            </a:r>
            <a:endParaRPr lang="en-US" sz="2400" dirty="0">
              <a:latin typeface="Arial" pitchFamily="34" charset="0"/>
            </a:endParaRPr>
          </a:p>
        </p:txBody>
      </p:sp>
      <p:pic>
        <p:nvPicPr>
          <p:cNvPr id="11" name="Picture 3"/>
          <p:cNvPicPr>
            <a:picLocks noChangeAspect="1" noChangeArrowheads="1"/>
          </p:cNvPicPr>
          <p:nvPr/>
        </p:nvPicPr>
        <p:blipFill>
          <a:blip r:embed="rId2"/>
          <a:srcRect/>
          <a:stretch>
            <a:fillRect/>
          </a:stretch>
        </p:blipFill>
        <p:spPr bwMode="auto">
          <a:xfrm>
            <a:off x="469900" y="946150"/>
            <a:ext cx="6286500" cy="88900"/>
          </a:xfrm>
          <a:prstGeom prst="rect">
            <a:avLst/>
          </a:prstGeom>
          <a:noFill/>
        </p:spPr>
      </p:pic>
      <p:sp>
        <p:nvSpPr>
          <p:cNvPr id="12" name="正方形/長方形 11"/>
          <p:cNvSpPr/>
          <p:nvPr/>
        </p:nvSpPr>
        <p:spPr>
          <a:xfrm>
            <a:off x="546100" y="1035050"/>
            <a:ext cx="9601200" cy="3416320"/>
          </a:xfrm>
          <a:prstGeom prst="rect">
            <a:avLst/>
          </a:prstGeom>
        </p:spPr>
        <p:txBody>
          <a:bodyPr wrap="square">
            <a:spAutoFit/>
          </a:bodyPr>
          <a:lstStyle/>
          <a:p>
            <a:r>
              <a:rPr lang="ja-JP" altLang="en-US" sz="1200" b="1" dirty="0" smtClean="0">
                <a:solidFill>
                  <a:srgbClr val="0070C0"/>
                </a:solidFill>
              </a:rPr>
              <a:t>ブランケット購買オーダから</a:t>
            </a:r>
            <a:r>
              <a:rPr lang="en-US" sz="1200" b="1" dirty="0" smtClean="0">
                <a:solidFill>
                  <a:srgbClr val="0070C0"/>
                </a:solidFill>
              </a:rPr>
              <a:t>PO</a:t>
            </a:r>
            <a:r>
              <a:rPr lang="ja-JP" altLang="en-US" sz="1200" b="1" dirty="0" smtClean="0">
                <a:solidFill>
                  <a:srgbClr val="0070C0"/>
                </a:solidFill>
              </a:rPr>
              <a:t>へ発行</a:t>
            </a:r>
            <a:endParaRPr lang="en-US" altLang="ja-JP" sz="1200" b="1" dirty="0" smtClean="0">
              <a:solidFill>
                <a:srgbClr val="0070C0"/>
              </a:solidFill>
            </a:endParaRPr>
          </a:p>
          <a:p>
            <a:r>
              <a:rPr lang="en-US" altLang="ja-JP" sz="1200" dirty="0" smtClean="0"/>
              <a:t>【</a:t>
            </a:r>
            <a:r>
              <a:rPr lang="ja-JP" altLang="en-US" sz="1200" dirty="0" smtClean="0"/>
              <a:t>ブランケットオーダ</a:t>
            </a:r>
            <a:r>
              <a:rPr lang="en-US" altLang="ja-JP" sz="1200" dirty="0" smtClean="0"/>
              <a:t>PO</a:t>
            </a:r>
            <a:r>
              <a:rPr lang="ja-JP" altLang="en-US" sz="1200" dirty="0" smtClean="0"/>
              <a:t>へ発行</a:t>
            </a:r>
            <a:r>
              <a:rPr lang="en-US" altLang="ja-JP" sz="1200" dirty="0" smtClean="0"/>
              <a:t>】&lt;5.3.6&gt;</a:t>
            </a:r>
            <a:r>
              <a:rPr lang="ja-JP" altLang="en-US" sz="1200" dirty="0" smtClean="0"/>
              <a:t>処理では</a:t>
            </a:r>
            <a:r>
              <a:rPr lang="en-US" altLang="ja-JP" sz="1200" dirty="0" smtClean="0"/>
              <a:t>､</a:t>
            </a:r>
            <a:r>
              <a:rPr lang="ja-JP" altLang="en-US" sz="1200" dirty="0" smtClean="0"/>
              <a:t>準備の整ったブランケット購買オーダから選択条件に合致したものを</a:t>
            </a:r>
            <a:r>
              <a:rPr lang="en-US" altLang="ja-JP" sz="1200" dirty="0" smtClean="0"/>
              <a:t>､</a:t>
            </a:r>
            <a:r>
              <a:rPr lang="ja-JP" altLang="en-US" sz="1200" dirty="0" smtClean="0"/>
              <a:t>購買オーダとして作成します。</a:t>
            </a:r>
          </a:p>
          <a:p>
            <a:endParaRPr lang="en-US" altLang="ja-JP" sz="1200" dirty="0" smtClean="0"/>
          </a:p>
          <a:p>
            <a:r>
              <a:rPr lang="ja-JP" altLang="en-US" sz="1200" dirty="0" smtClean="0"/>
              <a:t>範囲では、</a:t>
            </a:r>
          </a:p>
          <a:p>
            <a:pPr lvl="1">
              <a:buFont typeface="Arial" pitchFamily="34" charset="0"/>
              <a:buChar char="•"/>
            </a:pPr>
            <a:r>
              <a:rPr lang="ja-JP" altLang="en-US" sz="1200" dirty="0" smtClean="0"/>
              <a:t>ブランケット購買オーダ番号</a:t>
            </a:r>
          </a:p>
          <a:p>
            <a:pPr lvl="1">
              <a:buFont typeface="Arial" pitchFamily="34" charset="0"/>
              <a:buChar char="•"/>
            </a:pPr>
            <a:r>
              <a:rPr lang="ja-JP" altLang="en-US" sz="1200" dirty="0" smtClean="0"/>
              <a:t>仕入先</a:t>
            </a:r>
          </a:p>
          <a:p>
            <a:pPr lvl="1">
              <a:buFont typeface="Arial" pitchFamily="34" charset="0"/>
              <a:buChar char="•"/>
            </a:pPr>
            <a:r>
              <a:rPr lang="ja-JP" altLang="en-US" sz="1200" dirty="0" smtClean="0"/>
              <a:t>ブランケット購買オーダ開始日</a:t>
            </a:r>
          </a:p>
          <a:p>
            <a:r>
              <a:rPr lang="ja-JP" altLang="en-US" sz="1200" dirty="0" smtClean="0"/>
              <a:t>などが指定可能です。</a:t>
            </a:r>
          </a:p>
          <a:p>
            <a:r>
              <a:rPr lang="ja-JP" altLang="en-US" sz="1200" dirty="0" smtClean="0"/>
              <a:t>また</a:t>
            </a:r>
            <a:r>
              <a:rPr lang="en-US" altLang="ja-JP" sz="1200" dirty="0" smtClean="0"/>
              <a:t>､</a:t>
            </a:r>
            <a:r>
              <a:rPr lang="ja-JP" altLang="en-US" sz="1200" dirty="0" smtClean="0"/>
              <a:t>登録時に設定した、</a:t>
            </a:r>
            <a:r>
              <a:rPr lang="en-US" altLang="ja-JP" sz="1200" dirty="0" smtClean="0"/>
              <a:t>[</a:t>
            </a:r>
            <a:r>
              <a:rPr lang="ja-JP" altLang="en-US" sz="1200" dirty="0" smtClean="0"/>
              <a:t>サイクルコード</a:t>
            </a:r>
            <a:r>
              <a:rPr lang="en-US" altLang="ja-JP" sz="1200" dirty="0" smtClean="0"/>
              <a:t>]</a:t>
            </a:r>
            <a:r>
              <a:rPr lang="ja-JP" altLang="en-US" sz="1200" dirty="0" smtClean="0"/>
              <a:t>による抽出も可能です。</a:t>
            </a:r>
          </a:p>
          <a:p>
            <a:endParaRPr lang="en-US" altLang="ja-JP" sz="1200" dirty="0" smtClean="0"/>
          </a:p>
          <a:p>
            <a:r>
              <a:rPr lang="ja-JP" altLang="en-US" sz="1200" dirty="0" smtClean="0"/>
              <a:t>なお、納期は当処理の、</a:t>
            </a:r>
            <a:r>
              <a:rPr lang="en-US" altLang="ja-JP" sz="1200" dirty="0" smtClean="0"/>
              <a:t>[</a:t>
            </a:r>
            <a:r>
              <a:rPr lang="ja-JP" altLang="en-US" sz="1200" dirty="0" smtClean="0"/>
              <a:t>納期</a:t>
            </a:r>
            <a:r>
              <a:rPr lang="en-US" altLang="ja-JP" sz="1200" dirty="0" smtClean="0"/>
              <a:t>]</a:t>
            </a:r>
            <a:r>
              <a:rPr lang="ja-JP" altLang="en-US" sz="1200" dirty="0" smtClean="0"/>
              <a:t>欄が適用されます。</a:t>
            </a:r>
            <a:endParaRPr lang="en-US" altLang="ja-JP" sz="1200" dirty="0" smtClean="0"/>
          </a:p>
          <a:p>
            <a:endParaRPr lang="ja-JP" altLang="en-US" sz="1200" dirty="0" smtClean="0"/>
          </a:p>
          <a:p>
            <a:r>
              <a:rPr lang="en-US" altLang="ja-JP" sz="1200" dirty="0" smtClean="0"/>
              <a:t>[</a:t>
            </a:r>
            <a:r>
              <a:rPr lang="ja-JP" altLang="en-US" sz="1200" dirty="0" smtClean="0"/>
              <a:t>注</a:t>
            </a:r>
            <a:r>
              <a:rPr lang="en-US" altLang="ja-JP" sz="1200" dirty="0" smtClean="0"/>
              <a:t>]</a:t>
            </a:r>
            <a:r>
              <a:rPr lang="ja-JP" altLang="en-US" sz="1200" dirty="0" smtClean="0"/>
              <a:t>購買オーダとして発行された場合</a:t>
            </a:r>
            <a:r>
              <a:rPr lang="en-US" altLang="ja-JP" sz="1200" dirty="0" smtClean="0"/>
              <a:t>､</a:t>
            </a:r>
            <a:r>
              <a:rPr lang="ja-JP" altLang="en-US" sz="1200" dirty="0" smtClean="0"/>
              <a:t>購買オーダ番号は、</a:t>
            </a:r>
          </a:p>
          <a:p>
            <a:pPr lvl="1">
              <a:buFont typeface="Arial" pitchFamily="34" charset="0"/>
              <a:buChar char="•"/>
            </a:pPr>
            <a:r>
              <a:rPr lang="ja-JP" altLang="en-US" sz="1200" dirty="0" smtClean="0"/>
              <a:t>ブランケット購買オーダ番号が</a:t>
            </a:r>
            <a:r>
              <a:rPr lang="en-US" altLang="ja-JP" sz="1200" dirty="0" smtClean="0"/>
              <a:t>7</a:t>
            </a:r>
            <a:r>
              <a:rPr lang="ja-JP" altLang="en-US" sz="1200" dirty="0" smtClean="0"/>
              <a:t>桁以下の時は、</a:t>
            </a:r>
            <a:endParaRPr lang="en-US" altLang="ja-JP" sz="1200" dirty="0" smtClean="0"/>
          </a:p>
          <a:p>
            <a:pPr lvl="2"/>
            <a:r>
              <a:rPr lang="en-US" altLang="ja-JP" sz="1200" dirty="0" smtClean="0"/>
              <a:t>-</a:t>
            </a:r>
            <a:r>
              <a:rPr lang="ja-JP" altLang="en-US" sz="1200" dirty="0" smtClean="0"/>
              <a:t>ブランケット購買オーダ番号十</a:t>
            </a:r>
            <a:r>
              <a:rPr lang="en-US" altLang="ja-JP" sz="1200" dirty="0" smtClean="0"/>
              <a:t>001</a:t>
            </a:r>
            <a:r>
              <a:rPr lang="ja-JP" altLang="en-US" sz="1200" dirty="0" smtClean="0"/>
              <a:t>～</a:t>
            </a:r>
            <a:r>
              <a:rPr lang="en-US" altLang="ja-JP" sz="1200" dirty="0" smtClean="0"/>
              <a:t>999</a:t>
            </a:r>
            <a:r>
              <a:rPr lang="ja-JP" altLang="en-US" sz="1200" dirty="0" smtClean="0"/>
              <a:t>で</a:t>
            </a:r>
            <a:r>
              <a:rPr lang="en-US" altLang="ja-JP" sz="1200" dirty="0" smtClean="0"/>
              <a:t>､</a:t>
            </a:r>
            <a:r>
              <a:rPr lang="ja-JP" altLang="en-US" sz="1200" dirty="0" smtClean="0"/>
              <a:t>合計</a:t>
            </a:r>
            <a:r>
              <a:rPr lang="en-US" altLang="ja-JP" sz="1200" dirty="0" smtClean="0"/>
              <a:t>8</a:t>
            </a:r>
            <a:r>
              <a:rPr lang="ja-JP" altLang="en-US" sz="1200" dirty="0" smtClean="0"/>
              <a:t>桁まで</a:t>
            </a:r>
          </a:p>
          <a:p>
            <a:pPr lvl="2">
              <a:buFontTx/>
              <a:buChar char="-"/>
            </a:pPr>
            <a:r>
              <a:rPr lang="en-US" altLang="ja-JP" sz="1200" dirty="0" smtClean="0"/>
              <a:t> </a:t>
            </a:r>
            <a:r>
              <a:rPr lang="ja-JP" altLang="en-US" sz="1200" dirty="0" smtClean="0"/>
              <a:t>さらに発行すれば、</a:t>
            </a:r>
            <a:r>
              <a:rPr lang="en-US" altLang="ja-JP" sz="1200" dirty="0" smtClean="0"/>
              <a:t>【</a:t>
            </a:r>
            <a:r>
              <a:rPr lang="ja-JP" altLang="en-US" sz="1200" dirty="0" smtClean="0"/>
              <a:t>購買管理コントロール</a:t>
            </a:r>
            <a:r>
              <a:rPr lang="en-US" altLang="ja-JP" sz="1200" dirty="0" smtClean="0"/>
              <a:t>】&lt;5.24&gt;</a:t>
            </a:r>
            <a:r>
              <a:rPr lang="ja-JP" altLang="en-US" sz="1200" dirty="0" smtClean="0"/>
              <a:t>で指定されたルールの新しい番号</a:t>
            </a:r>
          </a:p>
          <a:p>
            <a:pPr lvl="1">
              <a:buFont typeface="Arial" pitchFamily="34" charset="0"/>
              <a:buChar char="•"/>
            </a:pPr>
            <a:r>
              <a:rPr lang="ja-JP" altLang="en-US" sz="1200" dirty="0" smtClean="0"/>
              <a:t>ブランケット購買オーダ番号が</a:t>
            </a:r>
            <a:r>
              <a:rPr lang="en-US" altLang="ja-JP" sz="1200" dirty="0" smtClean="0"/>
              <a:t>8</a:t>
            </a:r>
            <a:r>
              <a:rPr lang="ja-JP" altLang="en-US" sz="1200" dirty="0" smtClean="0"/>
              <a:t>桁の時は、</a:t>
            </a:r>
            <a:r>
              <a:rPr lang="en-US" altLang="ja-JP" sz="1200" dirty="0" smtClean="0"/>
              <a:t>【</a:t>
            </a:r>
            <a:r>
              <a:rPr lang="ja-JP" altLang="en-US" sz="1200" dirty="0" smtClean="0"/>
              <a:t>購買管理コントロール</a:t>
            </a:r>
            <a:r>
              <a:rPr lang="en-US" altLang="ja-JP" sz="1200" dirty="0" smtClean="0"/>
              <a:t>】&lt;5.24&gt;</a:t>
            </a:r>
            <a:r>
              <a:rPr lang="ja-JP" altLang="en-US" sz="1200" dirty="0" smtClean="0"/>
              <a:t>で指定されたルールの新しい番号</a:t>
            </a:r>
            <a:endParaRPr lang="en-US" altLang="ja-JP" sz="1200" dirty="0" smtClean="0"/>
          </a:p>
          <a:p>
            <a:r>
              <a:rPr lang="ja-JP" altLang="en-US" sz="1200" dirty="0" smtClean="0"/>
              <a:t>になります。</a:t>
            </a:r>
            <a:endParaRPr lang="en-US" altLang="ja-JP" sz="1200" dirty="0" smtClean="0"/>
          </a:p>
        </p:txBody>
      </p:sp>
      <p:sp>
        <p:nvSpPr>
          <p:cNvPr id="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購買管理の処理フロー</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正方形/長方形 10"/>
          <p:cNvSpPr/>
          <p:nvPr/>
        </p:nvSpPr>
        <p:spPr>
          <a:xfrm>
            <a:off x="546100" y="1121192"/>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処理フロー</a:t>
            </a:r>
            <a:endParaRPr lang="en-US" altLang="ja-JP" sz="1200" dirty="0" smtClean="0">
              <a:latin typeface="Arial" pitchFamily="34" charset="0"/>
            </a:endParaRPr>
          </a:p>
          <a:p>
            <a:r>
              <a:rPr lang="ja-JP" altLang="en-US" sz="1200" dirty="0" smtClean="0">
                <a:latin typeface="Arial" pitchFamily="34" charset="0"/>
              </a:rPr>
              <a:t>在庫品目の追加要求や、通常生産資材として直接使用されない品目</a:t>
            </a:r>
            <a:r>
              <a:rPr lang="en-US" altLang="ja-JP" sz="1200" dirty="0" smtClean="0">
                <a:latin typeface="Arial" pitchFamily="34" charset="0"/>
              </a:rPr>
              <a:t>(</a:t>
            </a:r>
            <a:r>
              <a:rPr lang="ja-JP" altLang="en-US" sz="1200" dirty="0" smtClean="0">
                <a:latin typeface="Arial" pitchFamily="34" charset="0"/>
              </a:rPr>
              <a:t>たとえば、事務用品など</a:t>
            </a:r>
            <a:r>
              <a:rPr lang="en-US" altLang="ja-JP" sz="1200" dirty="0" smtClean="0">
                <a:latin typeface="Arial" pitchFamily="34" charset="0"/>
              </a:rPr>
              <a:t>)</a:t>
            </a:r>
            <a:r>
              <a:rPr lang="ja-JP" altLang="en-US" sz="1200" dirty="0" smtClean="0">
                <a:latin typeface="Arial" pitchFamily="34" charset="0"/>
              </a:rPr>
              <a:t>である</a:t>
            </a:r>
            <a:r>
              <a:rPr lang="en-US" altLang="ja-JP" sz="1200" dirty="0" smtClean="0">
                <a:latin typeface="Arial" pitchFamily="34" charset="0"/>
              </a:rPr>
              <a:t>｢</a:t>
            </a:r>
            <a:r>
              <a:rPr lang="ja-JP" altLang="en-US" sz="1200" dirty="0" smtClean="0">
                <a:latin typeface="Arial" pitchFamily="34" charset="0"/>
              </a:rPr>
              <a:t>非在庫品目</a:t>
            </a:r>
            <a:r>
              <a:rPr lang="en-US" altLang="ja-JP" sz="1200" dirty="0" smtClean="0">
                <a:latin typeface="Arial" pitchFamily="34" charset="0"/>
              </a:rPr>
              <a:t>｣(</a:t>
            </a:r>
            <a:r>
              <a:rPr lang="ja-JP" altLang="en-US" sz="1200" dirty="0" smtClean="0">
                <a:latin typeface="Arial" pitchFamily="34" charset="0"/>
              </a:rPr>
              <a:t>メモ品目とも呼ぶ</a:t>
            </a:r>
            <a:r>
              <a:rPr lang="en-US" altLang="ja-JP" sz="1200" dirty="0" smtClean="0">
                <a:latin typeface="Arial" pitchFamily="34" charset="0"/>
              </a:rPr>
              <a:t>)</a:t>
            </a:r>
            <a:r>
              <a:rPr lang="ja-JP" altLang="en-US" sz="1200" dirty="0" smtClean="0">
                <a:latin typeface="Arial" pitchFamily="34" charset="0"/>
              </a:rPr>
              <a:t>は購買要求と</a:t>
            </a:r>
            <a:endParaRPr lang="en-US" altLang="ja-JP" sz="1200" dirty="0" smtClean="0">
              <a:latin typeface="Arial" pitchFamily="34" charset="0"/>
            </a:endParaRPr>
          </a:p>
          <a:p>
            <a:r>
              <a:rPr lang="ja-JP" altLang="en-US" sz="1200" dirty="0" smtClean="0">
                <a:latin typeface="Arial" pitchFamily="34" charset="0"/>
              </a:rPr>
              <a:t>して登録できます。これらの購買要求品目で、承認されたものや、生産計画などをもとに</a:t>
            </a:r>
            <a:r>
              <a:rPr lang="en-US" altLang="ja-JP" sz="1200" dirty="0" smtClean="0">
                <a:latin typeface="Arial" pitchFamily="34" charset="0"/>
              </a:rPr>
              <a:t>MRP</a:t>
            </a:r>
            <a:r>
              <a:rPr lang="ja-JP" altLang="en-US" sz="1200" dirty="0" smtClean="0">
                <a:latin typeface="Arial" pitchFamily="34" charset="0"/>
              </a:rPr>
              <a:t>で展開された、</a:t>
            </a:r>
            <a:r>
              <a:rPr lang="en-US" altLang="ja-JP" sz="1200" dirty="0" smtClean="0">
                <a:latin typeface="Arial" pitchFamily="34" charset="0"/>
              </a:rPr>
              <a:t>｢</a:t>
            </a:r>
            <a:r>
              <a:rPr lang="ja-JP" altLang="en-US" sz="1200" dirty="0" smtClean="0">
                <a:latin typeface="Arial" pitchFamily="34" charset="0"/>
              </a:rPr>
              <a:t>計画済購買オーダ</a:t>
            </a:r>
            <a:r>
              <a:rPr lang="en-US" altLang="ja-JP" sz="1200" dirty="0" smtClean="0">
                <a:latin typeface="Arial" pitchFamily="34" charset="0"/>
              </a:rPr>
              <a:t>｣</a:t>
            </a:r>
            <a:r>
              <a:rPr lang="ja-JP" altLang="en-US" sz="1200" dirty="0" smtClean="0">
                <a:latin typeface="Arial" pitchFamily="34" charset="0"/>
              </a:rPr>
              <a:t>で、承認されたもの</a:t>
            </a:r>
            <a:endParaRPr lang="en-US" altLang="ja-JP" sz="1200" dirty="0" smtClean="0">
              <a:latin typeface="Arial" pitchFamily="34" charset="0"/>
            </a:endParaRPr>
          </a:p>
          <a:p>
            <a:r>
              <a:rPr lang="ja-JP" altLang="en-US" sz="1200" dirty="0" smtClean="0">
                <a:latin typeface="Arial" pitchFamily="34" charset="0"/>
              </a:rPr>
              <a:t>が、購買オーダ登録で、これらの購買要求などに使用されている購買要求番号を指定すれば必要な情報</a:t>
            </a:r>
            <a:r>
              <a:rPr lang="en-US" altLang="ja-JP" sz="1200" dirty="0" smtClean="0">
                <a:latin typeface="Arial" pitchFamily="34" charset="0"/>
              </a:rPr>
              <a:t>(</a:t>
            </a:r>
            <a:r>
              <a:rPr lang="ja-JP" altLang="en-US" sz="1200" dirty="0" smtClean="0">
                <a:latin typeface="Arial" pitchFamily="34" charset="0"/>
              </a:rPr>
              <a:t>品目、数量など</a:t>
            </a:r>
            <a:r>
              <a:rPr lang="en-US" altLang="ja-JP" sz="1200" dirty="0" smtClean="0">
                <a:latin typeface="Arial" pitchFamily="34" charset="0"/>
              </a:rPr>
              <a:t>)</a:t>
            </a:r>
            <a:r>
              <a:rPr lang="ja-JP" altLang="en-US" sz="1200" dirty="0" smtClean="0">
                <a:latin typeface="Arial" pitchFamily="34" charset="0"/>
              </a:rPr>
              <a:t>が自動的に設定されます。</a:t>
            </a:r>
            <a:endParaRPr lang="en-US" altLang="ja-JP" sz="1200" dirty="0" smtClean="0">
              <a:latin typeface="Arial" pitchFamily="34" charset="0"/>
            </a:endParaRPr>
          </a:p>
          <a:p>
            <a:r>
              <a:rPr lang="ja-JP" altLang="en-US" sz="1200" dirty="0" smtClean="0">
                <a:latin typeface="Arial" pitchFamily="34" charset="0"/>
              </a:rPr>
              <a:t>また、購買要求の中には</a:t>
            </a:r>
            <a:r>
              <a:rPr lang="ja-JP" altLang="en-US" sz="1200" dirty="0" smtClean="0">
                <a:latin typeface="Arial" pitchFamily="34" charset="0"/>
              </a:rPr>
              <a:t>長期</a:t>
            </a:r>
            <a:r>
              <a:rPr lang="ja-JP" altLang="en-US" sz="1200" dirty="0" smtClean="0">
                <a:latin typeface="Arial" pitchFamily="34" charset="0"/>
              </a:rPr>
              <a:t>に亘り使用される場合は、ブランケット購買オーダとして登録され、必要な都度購買オーダとして展開されます。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dirty="0" smtClean="0">
                <a:latin typeface="Arial" pitchFamily="34" charset="0"/>
              </a:rPr>
              <a:t>その他に、</a:t>
            </a:r>
            <a:r>
              <a:rPr lang="en-US" sz="1200" dirty="0" smtClean="0">
                <a:latin typeface="Arial" pitchFamily="34" charset="0"/>
              </a:rPr>
              <a:t>EMT (Enterprise Materia1 Transfer)</a:t>
            </a:r>
            <a:r>
              <a:rPr lang="ja-JP" altLang="en-US" sz="1200" dirty="0" smtClean="0">
                <a:latin typeface="Arial" pitchFamily="34" charset="0"/>
              </a:rPr>
              <a:t>品目の場合、販売オーダで登録されると自動的に購買オーダがシステム的に生成されます。</a:t>
            </a:r>
          </a:p>
          <a:p>
            <a:r>
              <a:rPr lang="ja-JP" altLang="en-US" sz="1200" dirty="0" smtClean="0">
                <a:latin typeface="Arial" pitchFamily="34" charset="0"/>
              </a:rPr>
              <a:t>また、オプションモジュールですが、仕入先スケジュールを使用すれば、</a:t>
            </a:r>
            <a:r>
              <a:rPr lang="en-US" altLang="ja-JP" sz="1200" dirty="0" smtClean="0">
                <a:latin typeface="Arial" pitchFamily="34" charset="0"/>
              </a:rPr>
              <a:t>｢</a:t>
            </a:r>
            <a:r>
              <a:rPr lang="ja-JP" altLang="en-US" sz="1200" dirty="0" smtClean="0">
                <a:latin typeface="Arial" pitchFamily="34" charset="0"/>
              </a:rPr>
              <a:t>計画済購買オーダ</a:t>
            </a:r>
            <a:r>
              <a:rPr lang="en-US" altLang="ja-JP" sz="1200" dirty="0" smtClean="0">
                <a:latin typeface="Arial" pitchFamily="34" charset="0"/>
              </a:rPr>
              <a:t>｣</a:t>
            </a:r>
            <a:r>
              <a:rPr lang="ja-JP" altLang="en-US" sz="1200" dirty="0" smtClean="0">
                <a:latin typeface="Arial" pitchFamily="34" charset="0"/>
              </a:rPr>
              <a:t>をもとに、仕入先で詳細な納入計画を作成し</a:t>
            </a:r>
            <a:r>
              <a:rPr lang="ja-JP" altLang="en-US" sz="1200" dirty="0" smtClean="0">
                <a:latin typeface="Arial" pitchFamily="34" charset="0"/>
              </a:rPr>
              <a:t>、</a:t>
            </a:r>
            <a:r>
              <a:rPr lang="en-US" altLang="ja-JP" sz="1200" dirty="0" smtClean="0">
                <a:latin typeface="Arial" pitchFamily="34" charset="0"/>
              </a:rPr>
              <a:t>EDI</a:t>
            </a:r>
            <a:r>
              <a:rPr lang="ja-JP" altLang="en-US" sz="1200" dirty="0" smtClean="0">
                <a:latin typeface="Arial" pitchFamily="34" charset="0"/>
              </a:rPr>
              <a:t>など</a:t>
            </a:r>
            <a:endParaRPr lang="en-US" altLang="ja-JP" sz="1200" dirty="0" smtClean="0">
              <a:latin typeface="Arial" pitchFamily="34" charset="0"/>
            </a:endParaRPr>
          </a:p>
          <a:p>
            <a:r>
              <a:rPr lang="ja-JP" altLang="en-US" sz="1200" dirty="0" smtClean="0">
                <a:latin typeface="Arial" pitchFamily="34" charset="0"/>
              </a:rPr>
              <a:t>で確定されると指定納期に納品できます。</a:t>
            </a:r>
            <a:r>
              <a:rPr lang="en-US" altLang="ja-JP" sz="1200" dirty="0" smtClean="0">
                <a:latin typeface="Arial" pitchFamily="34" charset="0"/>
              </a:rPr>
              <a:t> </a:t>
            </a:r>
            <a:r>
              <a:rPr lang="ja-JP" altLang="en-US" sz="1200" dirty="0" smtClean="0">
                <a:latin typeface="Arial" pitchFamily="34" charset="0"/>
              </a:rPr>
              <a:t>納期が来れば、発注品目が入荷されますが、検査などで合格すれば請求処理に回され、不合格品は返品</a:t>
            </a:r>
            <a:endParaRPr lang="en-US" altLang="ja-JP" sz="1200" dirty="0" smtClean="0">
              <a:latin typeface="Arial" pitchFamily="34" charset="0"/>
            </a:endParaRPr>
          </a:p>
          <a:p>
            <a:r>
              <a:rPr lang="ja-JP" altLang="en-US" sz="1200" dirty="0" smtClean="0">
                <a:latin typeface="Arial" pitchFamily="34" charset="0"/>
              </a:rPr>
              <a:t>処理されます。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533400" y="281742"/>
            <a:ext cx="82423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en-US" sz="2400" dirty="0" smtClean="0">
                <a:latin typeface="Arial" pitchFamily="34" charset="0"/>
              </a:rPr>
              <a:t>QAD Enterprise Applications </a:t>
            </a:r>
            <a:r>
              <a:rPr lang="ja-JP" altLang="en-US" sz="2400" dirty="0" smtClean="0">
                <a:latin typeface="Arial" pitchFamily="34" charset="0"/>
              </a:rPr>
              <a:t>ジェネラルシステムフロー</a:t>
            </a:r>
            <a:endParaRPr lang="en-US" sz="2400" dirty="0">
              <a:latin typeface="Arial" pitchFamily="34" charset="0"/>
            </a:endParaRPr>
          </a:p>
        </p:txBody>
      </p:sp>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フローチャート : 複数書類 10"/>
          <p:cNvSpPr/>
          <p:nvPr/>
        </p:nvSpPr>
        <p:spPr>
          <a:xfrm>
            <a:off x="4018170" y="1644650"/>
            <a:ext cx="1371600" cy="685800"/>
          </a:xfrm>
          <a:prstGeom prst="flowChartMultidocument">
            <a:avLst/>
          </a:prstGeom>
          <a:ln w="12700"/>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200" dirty="0" smtClean="0"/>
              <a:t>販売オーダと予測</a:t>
            </a:r>
            <a:endParaRPr lang="en-US" sz="1200" dirty="0"/>
          </a:p>
        </p:txBody>
      </p:sp>
      <p:sp>
        <p:nvSpPr>
          <p:cNvPr id="13" name="テキスト ボックス 12"/>
          <p:cNvSpPr txBox="1"/>
          <p:nvPr/>
        </p:nvSpPr>
        <p:spPr>
          <a:xfrm>
            <a:off x="4203700" y="1291451"/>
            <a:ext cx="954158" cy="276999"/>
          </a:xfrm>
          <a:prstGeom prst="rect">
            <a:avLst/>
          </a:prstGeom>
          <a:noFill/>
        </p:spPr>
        <p:txBody>
          <a:bodyPr wrap="square" rtlCol="0">
            <a:spAutoFit/>
          </a:bodyPr>
          <a:lstStyle/>
          <a:p>
            <a:pPr algn="ctr"/>
            <a:r>
              <a:rPr lang="ja-JP" altLang="en-US" sz="1200" dirty="0" smtClean="0"/>
              <a:t>独立需要</a:t>
            </a:r>
            <a:endParaRPr lang="en-US" altLang="ja-JP" sz="1200" dirty="0" smtClean="0"/>
          </a:p>
        </p:txBody>
      </p:sp>
      <p:sp>
        <p:nvSpPr>
          <p:cNvPr id="14" name="正方形/長方形 13"/>
          <p:cNvSpPr/>
          <p:nvPr/>
        </p:nvSpPr>
        <p:spPr>
          <a:xfrm>
            <a:off x="3975100" y="2482850"/>
            <a:ext cx="1295400" cy="633047"/>
          </a:xfrm>
          <a:prstGeom prst="rect">
            <a:avLst/>
          </a:prstGeom>
          <a:noFill/>
          <a:ln w="12700">
            <a:solidFill>
              <a:schemeClr val="tx1"/>
            </a:solidFill>
          </a:ln>
          <a:effectLst>
            <a:outerShdw blurRad="50800" dist="38100" algn="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b="1" dirty="0" smtClean="0">
                <a:solidFill>
                  <a:schemeClr val="tx1"/>
                </a:solidFill>
              </a:rPr>
              <a:t>MRP</a:t>
            </a:r>
            <a:endParaRPr lang="en-US" sz="1600" b="1" dirty="0">
              <a:solidFill>
                <a:schemeClr val="tx1"/>
              </a:solidFill>
            </a:endParaRPr>
          </a:p>
        </p:txBody>
      </p:sp>
      <p:sp>
        <p:nvSpPr>
          <p:cNvPr id="15" name="フローチャート: データ 14"/>
          <p:cNvSpPr/>
          <p:nvPr/>
        </p:nvSpPr>
        <p:spPr>
          <a:xfrm>
            <a:off x="1516822" y="2406650"/>
            <a:ext cx="1848678" cy="633047"/>
          </a:xfrm>
          <a:prstGeom prst="flowChartInputOutput">
            <a:avLst/>
          </a:prstGeom>
          <a:ln w="12700"/>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buFont typeface="Arial" pitchFamily="34" charset="0"/>
              <a:buChar char="•"/>
            </a:pPr>
            <a:r>
              <a:rPr lang="ja-JP" altLang="en-US" sz="1200" dirty="0" smtClean="0"/>
              <a:t>なにを？</a:t>
            </a:r>
            <a:endParaRPr lang="en-US" altLang="ja-JP" sz="1200" dirty="0" smtClean="0"/>
          </a:p>
          <a:p>
            <a:pPr>
              <a:buFont typeface="Arial" pitchFamily="34" charset="0"/>
              <a:buChar char="•"/>
            </a:pPr>
            <a:r>
              <a:rPr lang="ja-JP" altLang="en-US" sz="1200" dirty="0" smtClean="0"/>
              <a:t>いつ？</a:t>
            </a:r>
            <a:endParaRPr lang="en-US" altLang="ja-JP" sz="1200" dirty="0" smtClean="0"/>
          </a:p>
          <a:p>
            <a:pPr>
              <a:buFont typeface="Arial" pitchFamily="34" charset="0"/>
              <a:buChar char="•"/>
            </a:pPr>
            <a:r>
              <a:rPr lang="ja-JP" altLang="en-US" sz="1200" dirty="0" smtClean="0"/>
              <a:t>どれだけ？</a:t>
            </a:r>
            <a:endParaRPr lang="en-US" sz="1200" dirty="0"/>
          </a:p>
        </p:txBody>
      </p:sp>
      <p:sp>
        <p:nvSpPr>
          <p:cNvPr id="16" name="対角する 2 つの角を切り取った四角形 15"/>
          <p:cNvSpPr/>
          <p:nvPr/>
        </p:nvSpPr>
        <p:spPr>
          <a:xfrm>
            <a:off x="6304170" y="2330450"/>
            <a:ext cx="1252330" cy="990600"/>
          </a:xfrm>
          <a:prstGeom prst="snip2Diag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ja-JP" altLang="en-US" sz="1200" dirty="0" smtClean="0">
                <a:solidFill>
                  <a:schemeClr val="tx1"/>
                </a:solidFill>
              </a:rPr>
              <a:t>リードタイム</a:t>
            </a:r>
            <a:endParaRPr lang="en-US" altLang="ja-JP" sz="1200" dirty="0" smtClean="0">
              <a:solidFill>
                <a:schemeClr val="tx1"/>
              </a:solidFill>
            </a:endParaRPr>
          </a:p>
          <a:p>
            <a:pPr>
              <a:buFont typeface="Arial" pitchFamily="34" charset="0"/>
              <a:buChar char="•"/>
            </a:pPr>
            <a:r>
              <a:rPr lang="ja-JP" altLang="en-US" sz="1200" dirty="0" smtClean="0">
                <a:solidFill>
                  <a:schemeClr val="tx1"/>
                </a:solidFill>
              </a:rPr>
              <a:t>手持在庫</a:t>
            </a:r>
            <a:endParaRPr lang="en-US" altLang="ja-JP" sz="1200" dirty="0" smtClean="0">
              <a:solidFill>
                <a:schemeClr val="tx1"/>
              </a:solidFill>
            </a:endParaRPr>
          </a:p>
          <a:p>
            <a:pPr>
              <a:buFont typeface="Arial" pitchFamily="34" charset="0"/>
              <a:buChar char="•"/>
            </a:pPr>
            <a:r>
              <a:rPr lang="ja-JP" altLang="en-US" sz="1200" dirty="0" smtClean="0">
                <a:solidFill>
                  <a:schemeClr val="tx1"/>
                </a:solidFill>
              </a:rPr>
              <a:t>製品構成</a:t>
            </a:r>
            <a:endParaRPr lang="en-US" sz="1200" dirty="0">
              <a:solidFill>
                <a:schemeClr val="tx1"/>
              </a:solidFill>
            </a:endParaRPr>
          </a:p>
        </p:txBody>
      </p:sp>
      <p:sp>
        <p:nvSpPr>
          <p:cNvPr id="17" name="テキスト ボックス 16"/>
          <p:cNvSpPr txBox="1"/>
          <p:nvPr/>
        </p:nvSpPr>
        <p:spPr>
          <a:xfrm>
            <a:off x="6304170" y="1949450"/>
            <a:ext cx="1013792" cy="276999"/>
          </a:xfrm>
          <a:prstGeom prst="rect">
            <a:avLst/>
          </a:prstGeom>
          <a:noFill/>
        </p:spPr>
        <p:txBody>
          <a:bodyPr wrap="square" rtlCol="0">
            <a:spAutoFit/>
          </a:bodyPr>
          <a:lstStyle/>
          <a:p>
            <a:pPr algn="ctr"/>
            <a:r>
              <a:rPr lang="ja-JP" altLang="en-US" sz="1200" dirty="0" smtClean="0"/>
              <a:t>計画情報</a:t>
            </a:r>
            <a:endParaRPr lang="en-US" sz="1200" dirty="0"/>
          </a:p>
        </p:txBody>
      </p:sp>
      <p:sp>
        <p:nvSpPr>
          <p:cNvPr id="18" name="テキスト ボックス 17"/>
          <p:cNvSpPr txBox="1"/>
          <p:nvPr/>
        </p:nvSpPr>
        <p:spPr>
          <a:xfrm>
            <a:off x="4203700" y="3272651"/>
            <a:ext cx="954158" cy="276999"/>
          </a:xfrm>
          <a:prstGeom prst="rect">
            <a:avLst/>
          </a:prstGeom>
          <a:noFill/>
        </p:spPr>
        <p:txBody>
          <a:bodyPr wrap="square" rtlCol="0">
            <a:spAutoFit/>
          </a:bodyPr>
          <a:lstStyle/>
          <a:p>
            <a:pPr algn="ctr"/>
            <a:r>
              <a:rPr lang="ja-JP" altLang="en-US" sz="1200" dirty="0" smtClean="0"/>
              <a:t>計画</a:t>
            </a:r>
            <a:endParaRPr lang="en-US" sz="1200" dirty="0"/>
          </a:p>
        </p:txBody>
      </p:sp>
      <p:sp>
        <p:nvSpPr>
          <p:cNvPr id="19" name="フローチャート : 複数書類 18"/>
          <p:cNvSpPr/>
          <p:nvPr/>
        </p:nvSpPr>
        <p:spPr>
          <a:xfrm>
            <a:off x="2646570" y="3397250"/>
            <a:ext cx="1371600" cy="685800"/>
          </a:xfrm>
          <a:prstGeom prst="flowChartMultidocument">
            <a:avLst/>
          </a:prstGeom>
          <a:ln w="12700"/>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200" dirty="0" smtClean="0"/>
              <a:t>計画済み</a:t>
            </a:r>
            <a:endParaRPr lang="en-US" altLang="ja-JP" sz="1200" dirty="0" smtClean="0"/>
          </a:p>
          <a:p>
            <a:pPr algn="ctr"/>
            <a:r>
              <a:rPr lang="ja-JP" altLang="en-US" sz="1200" dirty="0" smtClean="0"/>
              <a:t>購買オーダ</a:t>
            </a:r>
            <a:endParaRPr lang="en-US" sz="1200" dirty="0"/>
          </a:p>
        </p:txBody>
      </p:sp>
      <p:sp>
        <p:nvSpPr>
          <p:cNvPr id="20" name="フローチャート : 複数書類 19"/>
          <p:cNvSpPr/>
          <p:nvPr/>
        </p:nvSpPr>
        <p:spPr>
          <a:xfrm>
            <a:off x="5389770" y="3397250"/>
            <a:ext cx="1371600" cy="685800"/>
          </a:xfrm>
          <a:prstGeom prst="flowChartMultidocument">
            <a:avLst/>
          </a:prstGeom>
          <a:ln w="12700"/>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200" dirty="0" smtClean="0"/>
              <a:t>計画済み</a:t>
            </a:r>
            <a:endParaRPr lang="en-US" altLang="ja-JP" sz="1200" dirty="0" smtClean="0"/>
          </a:p>
          <a:p>
            <a:pPr algn="ctr"/>
            <a:r>
              <a:rPr lang="ja-JP" altLang="en-US" sz="1200" dirty="0" smtClean="0"/>
              <a:t>製造オーダ</a:t>
            </a:r>
            <a:endParaRPr lang="en-US" sz="1200" dirty="0"/>
          </a:p>
        </p:txBody>
      </p:sp>
      <p:sp>
        <p:nvSpPr>
          <p:cNvPr id="21" name="テキスト ボックス 20"/>
          <p:cNvSpPr txBox="1"/>
          <p:nvPr/>
        </p:nvSpPr>
        <p:spPr>
          <a:xfrm>
            <a:off x="4051300" y="3702050"/>
            <a:ext cx="1219200" cy="276999"/>
          </a:xfrm>
          <a:prstGeom prst="rect">
            <a:avLst/>
          </a:prstGeom>
          <a:noFill/>
        </p:spPr>
        <p:txBody>
          <a:bodyPr wrap="square" rtlCol="0">
            <a:spAutoFit/>
          </a:bodyPr>
          <a:lstStyle/>
          <a:p>
            <a:pPr algn="ctr"/>
            <a:r>
              <a:rPr lang="ja-JP" altLang="en-US" sz="1200" dirty="0" smtClean="0"/>
              <a:t>従属需要</a:t>
            </a:r>
            <a:endParaRPr lang="en-US" altLang="ja-JP" sz="1200" dirty="0" smtClean="0"/>
          </a:p>
        </p:txBody>
      </p:sp>
      <p:cxnSp>
        <p:nvCxnSpPr>
          <p:cNvPr id="23" name="直線矢印コネクタ 22"/>
          <p:cNvCxnSpPr>
            <a:stCxn id="11" idx="2"/>
            <a:endCxn id="14" idx="0"/>
          </p:cNvCxnSpPr>
          <p:nvPr/>
        </p:nvCxnSpPr>
        <p:spPr>
          <a:xfrm rot="16200000" flipH="1">
            <a:off x="4526511" y="2386560"/>
            <a:ext cx="178371" cy="1420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5" name="直線矢印コネクタ 24"/>
          <p:cNvCxnSpPr>
            <a:stCxn id="16" idx="2"/>
            <a:endCxn id="14" idx="3"/>
          </p:cNvCxnSpPr>
          <p:nvPr/>
        </p:nvCxnSpPr>
        <p:spPr>
          <a:xfrm rot="10800000">
            <a:off x="5270500" y="2799374"/>
            <a:ext cx="1033670" cy="2637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7" name="図形 26"/>
          <p:cNvCxnSpPr>
            <a:stCxn id="14" idx="1"/>
            <a:endCxn id="15" idx="1"/>
          </p:cNvCxnSpPr>
          <p:nvPr/>
        </p:nvCxnSpPr>
        <p:spPr>
          <a:xfrm rot="10800000">
            <a:off x="2441162" y="2406650"/>
            <a:ext cx="1533939" cy="392724"/>
          </a:xfrm>
          <a:prstGeom prst="curvedConnector4">
            <a:avLst>
              <a:gd name="adj1" fmla="val 19870"/>
              <a:gd name="adj2" fmla="val 158209"/>
            </a:avLst>
          </a:prstGeom>
          <a:ln>
            <a:tailEnd type="arrow"/>
          </a:ln>
        </p:spPr>
        <p:style>
          <a:lnRef idx="1">
            <a:schemeClr val="dk1"/>
          </a:lnRef>
          <a:fillRef idx="0">
            <a:schemeClr val="dk1"/>
          </a:fillRef>
          <a:effectRef idx="0">
            <a:schemeClr val="dk1"/>
          </a:effectRef>
          <a:fontRef idx="minor">
            <a:schemeClr val="tx1"/>
          </a:fontRef>
        </p:style>
      </p:cxnSp>
      <p:cxnSp>
        <p:nvCxnSpPr>
          <p:cNvPr id="31" name="カギ線コネクタ 30"/>
          <p:cNvCxnSpPr>
            <a:stCxn id="14" idx="2"/>
            <a:endCxn id="19" idx="0"/>
          </p:cNvCxnSpPr>
          <p:nvPr/>
        </p:nvCxnSpPr>
        <p:spPr>
          <a:xfrm rot="5400000">
            <a:off x="3884090" y="2658539"/>
            <a:ext cx="281353" cy="1196069"/>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33" name="カギ線コネクタ 32"/>
          <p:cNvCxnSpPr>
            <a:stCxn id="14" idx="2"/>
            <a:endCxn id="20" idx="0"/>
          </p:cNvCxnSpPr>
          <p:nvPr/>
        </p:nvCxnSpPr>
        <p:spPr>
          <a:xfrm rot="16200000" flipH="1">
            <a:off x="5255689" y="2483007"/>
            <a:ext cx="281353" cy="1547131"/>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2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6"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
        <p:nvSpPr>
          <p:cNvPr id="50" name="正方形/長方形 49"/>
          <p:cNvSpPr/>
          <p:nvPr/>
        </p:nvSpPr>
        <p:spPr>
          <a:xfrm>
            <a:off x="546100" y="4464050"/>
            <a:ext cx="9601200" cy="2123658"/>
          </a:xfrm>
          <a:prstGeom prst="rect">
            <a:avLst/>
          </a:prstGeom>
        </p:spPr>
        <p:txBody>
          <a:bodyPr wrap="square">
            <a:spAutoFit/>
          </a:bodyPr>
          <a:lstStyle/>
          <a:p>
            <a:r>
              <a:rPr lang="ja-JP" altLang="en-US" sz="1200" dirty="0" smtClean="0"/>
              <a:t>一般的なシステムフロー受注管理で作成された、販売オーダ及び販売予測の情報は独立需要とも呼ばれますが、これらの情報は、</a:t>
            </a:r>
            <a:r>
              <a:rPr lang="en-US" altLang="ja-JP" sz="1200" dirty="0" smtClean="0"/>
              <a:t>MRP</a:t>
            </a:r>
            <a:r>
              <a:rPr lang="ja-JP" altLang="en-US" sz="1200" dirty="0" smtClean="0"/>
              <a:t>　</a:t>
            </a:r>
            <a:r>
              <a:rPr lang="ja-JP" altLang="en-US" sz="1200" dirty="0" err="1" smtClean="0"/>
              <a:t>への</a:t>
            </a:r>
            <a:r>
              <a:rPr lang="ja-JP" altLang="en-US" sz="1200" dirty="0" smtClean="0"/>
              <a:t>入力</a:t>
            </a:r>
            <a:endParaRPr lang="en-US" altLang="ja-JP" sz="1200" dirty="0" smtClean="0"/>
          </a:p>
          <a:p>
            <a:r>
              <a:rPr lang="ja-JP" altLang="en-US" sz="1200" dirty="0" smtClean="0"/>
              <a:t>となります。</a:t>
            </a:r>
            <a:endParaRPr lang="en-US" altLang="ja-JP" sz="1200" dirty="0" smtClean="0"/>
          </a:p>
          <a:p>
            <a:endParaRPr lang="ja-JP" altLang="en-US" sz="1200" dirty="0" smtClean="0"/>
          </a:p>
          <a:p>
            <a:r>
              <a:rPr lang="en-US" altLang="ja-JP" sz="1200" dirty="0" smtClean="0"/>
              <a:t>MRP</a:t>
            </a:r>
            <a:r>
              <a:rPr lang="ja-JP" altLang="en-US" sz="1200" dirty="0" smtClean="0"/>
              <a:t>では、リードタイム、手持在庫、製品構成などの計画情報を元に、</a:t>
            </a:r>
            <a:endParaRPr lang="en-US" altLang="ja-JP" sz="1200" dirty="0" smtClean="0"/>
          </a:p>
          <a:p>
            <a:pPr lvl="1">
              <a:buFont typeface="Arial" pitchFamily="34" charset="0"/>
              <a:buChar char="•"/>
            </a:pPr>
            <a:r>
              <a:rPr lang="ja-JP" altLang="en-US" sz="1200" dirty="0" smtClean="0"/>
              <a:t>何を</a:t>
            </a:r>
            <a:endParaRPr lang="en-US" altLang="ja-JP" sz="1200" dirty="0" smtClean="0"/>
          </a:p>
          <a:p>
            <a:pPr lvl="1">
              <a:buFont typeface="Arial" pitchFamily="34" charset="0"/>
              <a:buChar char="•"/>
            </a:pPr>
            <a:r>
              <a:rPr lang="ja-JP" altLang="en-US" sz="1200" dirty="0" smtClean="0"/>
              <a:t>いつ</a:t>
            </a:r>
            <a:endParaRPr lang="en-US" altLang="ja-JP" sz="1200" dirty="0" smtClean="0"/>
          </a:p>
          <a:p>
            <a:pPr lvl="1">
              <a:buFont typeface="Arial" pitchFamily="34" charset="0"/>
              <a:buChar char="•"/>
            </a:pPr>
            <a:r>
              <a:rPr lang="ja-JP" altLang="en-US" sz="1200" dirty="0" smtClean="0"/>
              <a:t>どれだけ</a:t>
            </a:r>
          </a:p>
          <a:p>
            <a:r>
              <a:rPr lang="ja-JP" altLang="en-US" sz="1200" dirty="0" smtClean="0"/>
              <a:t>必要かを計算</a:t>
            </a:r>
            <a:r>
              <a:rPr lang="en-US" altLang="ja-JP" sz="1200" dirty="0" smtClean="0"/>
              <a:t>(</a:t>
            </a:r>
            <a:r>
              <a:rPr lang="ja-JP" altLang="en-US" sz="1200" dirty="0" smtClean="0"/>
              <a:t>計画</a:t>
            </a:r>
            <a:r>
              <a:rPr lang="en-US" altLang="ja-JP" sz="1200" dirty="0" smtClean="0"/>
              <a:t>)</a:t>
            </a:r>
            <a:r>
              <a:rPr lang="ja-JP" altLang="en-US" sz="1200" dirty="0" smtClean="0"/>
              <a:t>し、</a:t>
            </a:r>
          </a:p>
          <a:p>
            <a:pPr lvl="1">
              <a:buFont typeface="Arial" pitchFamily="34" charset="0"/>
              <a:buChar char="•"/>
            </a:pPr>
            <a:r>
              <a:rPr lang="ja-JP" altLang="en-US" sz="1200" dirty="0" smtClean="0"/>
              <a:t>計画済購買オーダ</a:t>
            </a:r>
          </a:p>
          <a:p>
            <a:pPr lvl="1">
              <a:buFont typeface="Arial" pitchFamily="34" charset="0"/>
              <a:buChar char="•"/>
            </a:pPr>
            <a:r>
              <a:rPr lang="ja-JP" altLang="en-US" sz="1200" dirty="0" smtClean="0"/>
              <a:t>計画済製造オーダ</a:t>
            </a:r>
          </a:p>
          <a:p>
            <a:r>
              <a:rPr lang="ja-JP" altLang="en-US" sz="1200" dirty="0" smtClean="0"/>
              <a:t>を作成します</a:t>
            </a:r>
            <a:r>
              <a:rPr lang="en-US" altLang="ja-JP" sz="1200" dirty="0" smtClean="0"/>
              <a:t>(</a:t>
            </a:r>
            <a:r>
              <a:rPr lang="ja-JP" altLang="en-US" sz="1200" dirty="0" smtClean="0"/>
              <a:t>従属需要</a:t>
            </a:r>
            <a:r>
              <a:rPr lang="en-US" altLang="ja-JP" sz="1200" dirty="0" smtClean="0"/>
              <a:t>)</a:t>
            </a:r>
            <a:r>
              <a:rPr lang="ja-JP" altLang="en-US" sz="1200" dirty="0" err="1" smtClean="0"/>
              <a:t>。</a:t>
            </a:r>
            <a:endParaRPr lang="en-US"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231900" y="2394744"/>
            <a:ext cx="8229600" cy="1231106"/>
          </a:xfrm>
          <a:prstGeom prst="rect">
            <a:avLst/>
          </a:prstGeom>
          <a:noFill/>
        </p:spPr>
        <p:txBody>
          <a:bodyPr wrap="square" rtlCol="0">
            <a:spAutoFit/>
          </a:bodyPr>
          <a:lstStyle/>
          <a:p>
            <a:pPr algn="ctr"/>
            <a:r>
              <a:rPr lang="ja-JP" altLang="en-US" sz="2800" dirty="0" smtClean="0">
                <a:latin typeface="Arial" pitchFamily="34" charset="0"/>
              </a:rPr>
              <a:t>第</a:t>
            </a:r>
            <a:r>
              <a:rPr lang="en-US" altLang="ja-JP" sz="2800" dirty="0" smtClean="0">
                <a:latin typeface="Arial" pitchFamily="34" charset="0"/>
              </a:rPr>
              <a:t>2</a:t>
            </a:r>
            <a:r>
              <a:rPr lang="ja-JP" altLang="en-US" sz="2800" dirty="0" smtClean="0">
                <a:latin typeface="Arial" pitchFamily="34" charset="0"/>
              </a:rPr>
              <a:t>章　</a:t>
            </a:r>
            <a:endParaRPr lang="en-US" altLang="ja-JP" sz="2800" dirty="0" smtClean="0">
              <a:latin typeface="Arial" pitchFamily="34" charset="0"/>
            </a:endParaRPr>
          </a:p>
          <a:p>
            <a:pPr algn="ctr"/>
            <a:r>
              <a:rPr lang="ja-JP" altLang="en-US" sz="2800" dirty="0" smtClean="0">
                <a:latin typeface="Arial" pitchFamily="34" charset="0"/>
              </a:rPr>
              <a:t>業務上の検討事項</a:t>
            </a:r>
            <a:endParaRPr lang="en-US" altLang="ja-JP" sz="2800" dirty="0" smtClean="0">
              <a:latin typeface="Arial" pitchFamily="34" charset="0"/>
            </a:endParaRPr>
          </a:p>
          <a:p>
            <a:pPr algn="ctr"/>
            <a:r>
              <a:rPr lang="en-US" dirty="0" smtClean="0">
                <a:latin typeface="Arial" pitchFamily="34" charset="0"/>
              </a:rPr>
              <a:t>(Business Considerations)</a:t>
            </a:r>
            <a:endParaRPr lang="en-US" dirty="0">
              <a:latin typeface="Arial" pitchFamily="34" charset="0"/>
            </a:endParaRPr>
          </a:p>
        </p:txBody>
      </p:sp>
      <p:sp>
        <p:nvSpPr>
          <p:cNvPr id="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11" name="正方形/長方形 10"/>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r>
              <a:rPr lang="ja-JP" altLang="en-US" sz="2400" dirty="0" smtClean="0">
                <a:solidFill>
                  <a:schemeClr val="bg1">
                    <a:lumMod val="75000"/>
                  </a:schemeClr>
                </a:solidFill>
              </a:rPr>
              <a:t>購買管理の概要</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tx1"/>
                </a:solidFill>
              </a:rPr>
              <a:t>業務上の検討事項</a:t>
            </a:r>
            <a:endParaRPr lang="en-US" altLang="ja-JP" sz="2400" dirty="0" smtClean="0">
              <a:solidFill>
                <a:schemeClr val="tx1"/>
              </a:solidFill>
            </a:endParaRPr>
          </a:p>
          <a:p>
            <a:pPr>
              <a:buFont typeface="Arial" pitchFamily="34" charset="0"/>
              <a:buChar char="•"/>
            </a:pPr>
            <a:r>
              <a:rPr lang="ja-JP" altLang="en-US" sz="2400" dirty="0" smtClean="0">
                <a:solidFill>
                  <a:schemeClr val="bg1">
                    <a:lumMod val="75000"/>
                  </a:schemeClr>
                </a:solidFill>
              </a:rPr>
              <a:t>購買管理の設定</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購買要求の処理</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購買オーダの処理</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ブランケット購買オーダの処理</a:t>
            </a:r>
            <a:endParaRPr lang="en-US" altLang="ja-JP" sz="2400" dirty="0" smtClean="0">
              <a:solidFill>
                <a:schemeClr val="bg1">
                  <a:lumMod val="7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46100" y="349250"/>
            <a:ext cx="9601200" cy="2684598"/>
          </a:xfrm>
        </p:spPr>
        <p:txBody>
          <a:bodyPr>
            <a:noAutofit/>
          </a:bodyPr>
          <a:lstStyle/>
          <a:p>
            <a:pPr algn="l"/>
            <a:r>
              <a:rPr lang="ja-JP" altLang="en-US" sz="1200" dirty="0">
                <a:latin typeface="Arial" pitchFamily="34" charset="0"/>
              </a:rPr>
              <a:t>この文書には、著作権により保護されている所有権に関する情報が含まれています。内容の一部、あるいは全部を</a:t>
            </a:r>
            <a:r>
              <a:rPr lang="en-US" sz="1200" dirty="0">
                <a:latin typeface="Arial" pitchFamily="34" charset="0"/>
              </a:rPr>
              <a:t>QAD</a:t>
            </a:r>
            <a:r>
              <a:rPr lang="ja-JP" altLang="en-US" sz="1200" dirty="0">
                <a:latin typeface="Arial" pitchFamily="34" charset="0"/>
              </a:rPr>
              <a:t>社の書面による事前の</a:t>
            </a:r>
            <a:r>
              <a:rPr lang="ja-JP" altLang="en-US" sz="1200" dirty="0" smtClean="0">
                <a:latin typeface="Arial" pitchFamily="34" charset="0"/>
              </a:rPr>
              <a:t>許可</a:t>
            </a:r>
            <a:r>
              <a:rPr lang="en-US" altLang="ja-JP" sz="1200" dirty="0" smtClean="0">
                <a:latin typeface="Arial" pitchFamily="34" charset="0"/>
              </a:rPr>
              <a:t/>
            </a:r>
            <a:br>
              <a:rPr lang="en-US" altLang="ja-JP" sz="1200" dirty="0" smtClean="0">
                <a:latin typeface="Arial" pitchFamily="34" charset="0"/>
              </a:rPr>
            </a:br>
            <a:r>
              <a:rPr lang="ja-JP" altLang="en-US" sz="1200" dirty="0" smtClean="0">
                <a:latin typeface="Arial" pitchFamily="34" charset="0"/>
              </a:rPr>
              <a:t>なし</a:t>
            </a:r>
            <a:r>
              <a:rPr lang="ja-JP" altLang="en-US" sz="1200" dirty="0">
                <a:latin typeface="Arial" pitchFamily="34" charset="0"/>
              </a:rPr>
              <a:t>に複写、複製、翻訳することはできません。この文書に含まれる情報は、予告なく変更する場合があります。</a:t>
            </a:r>
            <a:r>
              <a:rPr lang="en-US" sz="1200" dirty="0">
                <a:latin typeface="Arial" pitchFamily="34" charset="0"/>
              </a:rPr>
              <a:t/>
            </a:r>
            <a:br>
              <a:rPr lang="en-US" sz="1200" dirty="0">
                <a:latin typeface="Arial" pitchFamily="34" charset="0"/>
              </a:rPr>
            </a:br>
            <a:r>
              <a:rPr lang="en-US" sz="1200" dirty="0">
                <a:latin typeface="Arial" pitchFamily="34" charset="0"/>
              </a:rPr>
              <a:t>QAD</a:t>
            </a:r>
            <a:r>
              <a:rPr lang="ja-JP" altLang="en-US" sz="1200" dirty="0">
                <a:latin typeface="Arial" pitchFamily="34" charset="0"/>
              </a:rPr>
              <a:t>社は、この資料をありのままに提供するもので、特定の用途に対するこの資料の商品性や適合性の保証を含め、この資料に関する明示的な</a:t>
            </a:r>
            <a:r>
              <a:rPr lang="ja-JP" altLang="en-US" sz="1200" dirty="0" smtClean="0">
                <a:latin typeface="Arial" pitchFamily="34" charset="0"/>
              </a:rPr>
              <a:t>、</a:t>
            </a:r>
            <a:r>
              <a:rPr lang="en-US" altLang="ja-JP" sz="1200" dirty="0" smtClean="0">
                <a:latin typeface="Arial" pitchFamily="34" charset="0"/>
              </a:rPr>
              <a:t/>
            </a:r>
            <a:br>
              <a:rPr lang="en-US" altLang="ja-JP" sz="1200" dirty="0" smtClean="0">
                <a:latin typeface="Arial" pitchFamily="34" charset="0"/>
              </a:rPr>
            </a:br>
            <a:r>
              <a:rPr lang="ja-JP" altLang="en-US" sz="1200" dirty="0" smtClean="0">
                <a:latin typeface="Arial" pitchFamily="34" charset="0"/>
              </a:rPr>
              <a:t>あるいは</a:t>
            </a:r>
            <a:r>
              <a:rPr lang="ja-JP" altLang="en-US" sz="1200" dirty="0">
                <a:latin typeface="Arial" pitchFamily="34" charset="0"/>
              </a:rPr>
              <a:t>黙示的な保証は一切していません。</a:t>
            </a:r>
            <a:r>
              <a:rPr lang="en-US" sz="1200" dirty="0">
                <a:latin typeface="Arial" pitchFamily="34" charset="0"/>
              </a:rPr>
              <a:t>QAD</a:t>
            </a:r>
            <a:r>
              <a:rPr lang="ja-JP" altLang="en-US" sz="1200" dirty="0">
                <a:latin typeface="Arial" pitchFamily="34" charset="0"/>
              </a:rPr>
              <a:t>社は、保証、契約、またはその他の法的根拠のあるなしに関わらずこの製品に含まれる誤り、またはこの製品の提供、 パフォーマンス、またはこの製品の使用の結果生じた偶発的あるいは間接的な損害（損失利益を含む）については一切責任を負いません。</a:t>
            </a:r>
            <a:r>
              <a:rPr lang="en-US" sz="1200" dirty="0">
                <a:latin typeface="Arial" pitchFamily="34" charset="0"/>
              </a:rPr>
              <a:t/>
            </a:r>
            <a:br>
              <a:rPr lang="en-US" sz="1200" dirty="0">
                <a:latin typeface="Arial" pitchFamily="34" charset="0"/>
              </a:rPr>
            </a:br>
            <a:r>
              <a:rPr lang="en-US" sz="1200" dirty="0">
                <a:latin typeface="Arial" pitchFamily="34" charset="0"/>
              </a:rPr>
              <a:t/>
            </a:r>
            <a:br>
              <a:rPr lang="en-US" sz="1200" dirty="0">
                <a:latin typeface="Arial" pitchFamily="34" charset="0"/>
              </a:rPr>
            </a:br>
            <a:r>
              <a:rPr lang="en-US" sz="1200" dirty="0" smtClean="0">
                <a:latin typeface="Arial" pitchFamily="34" charset="0"/>
              </a:rPr>
              <a:t>QAD</a:t>
            </a:r>
            <a:r>
              <a:rPr lang="ja-JP" altLang="en-US" sz="1200" dirty="0" smtClean="0">
                <a:latin typeface="Arial" pitchFamily="34" charset="0"/>
              </a:rPr>
              <a:t>および</a:t>
            </a:r>
            <a:r>
              <a:rPr lang="en-US" sz="1200" dirty="0" smtClean="0">
                <a:latin typeface="Arial" pitchFamily="34" charset="0"/>
              </a:rPr>
              <a:t>MFG/PRO</a:t>
            </a:r>
            <a:r>
              <a:rPr lang="en-US" sz="1200" dirty="0">
                <a:latin typeface="Arial" pitchFamily="34" charset="0"/>
              </a:rPr>
              <a:t>®</a:t>
            </a:r>
            <a:r>
              <a:rPr lang="ja-JP" altLang="en-US" sz="1200" dirty="0">
                <a:latin typeface="Arial" pitchFamily="34" charset="0"/>
              </a:rPr>
              <a:t>は、</a:t>
            </a:r>
            <a:r>
              <a:rPr lang="en-US" sz="1200" dirty="0">
                <a:latin typeface="Arial" pitchFamily="34" charset="0"/>
              </a:rPr>
              <a:t>QAD </a:t>
            </a:r>
            <a:r>
              <a:rPr lang="ja-JP" altLang="en-US" sz="1200" dirty="0">
                <a:latin typeface="Arial" pitchFamily="34" charset="0"/>
              </a:rPr>
              <a:t>社の登録商標です</a:t>
            </a:r>
            <a:r>
              <a:rPr lang="ja-JP" altLang="en-US" sz="1200" dirty="0" smtClean="0">
                <a:latin typeface="Arial" pitchFamily="34" charset="0"/>
              </a:rPr>
              <a:t>。</a:t>
            </a:r>
            <a:r>
              <a:rPr lang="en-US" altLang="ja-JP" sz="1200" dirty="0" smtClean="0">
                <a:latin typeface="Arial" pitchFamily="34" charset="0"/>
              </a:rPr>
              <a:t>Q</a:t>
            </a:r>
            <a:r>
              <a:rPr lang="en-US" sz="1200" dirty="0" smtClean="0">
                <a:latin typeface="Arial" pitchFamily="34" charset="0"/>
              </a:rPr>
              <a:t>AD</a:t>
            </a:r>
            <a:r>
              <a:rPr lang="ja-JP" altLang="en-US" sz="1200" dirty="0">
                <a:latin typeface="Arial" pitchFamily="34" charset="0"/>
              </a:rPr>
              <a:t>ロゴは</a:t>
            </a:r>
            <a:r>
              <a:rPr lang="en-US" sz="1200" dirty="0">
                <a:latin typeface="Arial" pitchFamily="34" charset="0"/>
              </a:rPr>
              <a:t>QAD </a:t>
            </a:r>
            <a:r>
              <a:rPr lang="ja-JP" altLang="en-US" sz="1200" dirty="0">
                <a:latin typeface="Arial" pitchFamily="34" charset="0"/>
              </a:rPr>
              <a:t>社の登録商標です</a:t>
            </a:r>
            <a:r>
              <a:rPr lang="ja-JP" altLang="en-US" sz="1200" dirty="0" smtClean="0">
                <a:latin typeface="Arial" pitchFamily="34" charset="0"/>
              </a:rPr>
              <a:t>。</a:t>
            </a:r>
            <a:r>
              <a:rPr lang="en-US" altLang="ja-JP" sz="1200" dirty="0" smtClean="0">
                <a:latin typeface="Arial" pitchFamily="34" charset="0"/>
              </a:rPr>
              <a:t/>
            </a:r>
            <a:br>
              <a:rPr lang="en-US" altLang="ja-JP" sz="1200" dirty="0" smtClean="0">
                <a:latin typeface="Arial" pitchFamily="34" charset="0"/>
              </a:rPr>
            </a:br>
            <a:r>
              <a:rPr lang="en-US" sz="1200" dirty="0">
                <a:latin typeface="Arial" pitchFamily="34" charset="0"/>
              </a:rPr>
              <a:t/>
            </a:r>
            <a:br>
              <a:rPr lang="en-US" sz="1200" dirty="0">
                <a:latin typeface="Arial" pitchFamily="34" charset="0"/>
              </a:rPr>
            </a:br>
            <a:r>
              <a:rPr lang="ja-JP" altLang="en-US" sz="1200" dirty="0">
                <a:latin typeface="Arial" pitchFamily="34" charset="0"/>
              </a:rPr>
              <a:t>その他の製品名および会社名は、識別の用途でのみ使用されており、それぞれの所有者の登録商標です。</a:t>
            </a:r>
            <a:r>
              <a:rPr lang="en-US" sz="1200" dirty="0">
                <a:latin typeface="Arial" pitchFamily="34" charset="0"/>
              </a:rPr>
              <a:t/>
            </a:r>
            <a:br>
              <a:rPr lang="en-US" sz="1200" dirty="0">
                <a:latin typeface="Arial" pitchFamily="34" charset="0"/>
              </a:rPr>
            </a:br>
            <a:r>
              <a:rPr lang="en-US" sz="1200" dirty="0" smtClean="0">
                <a:latin typeface="Arial" pitchFamily="34" charset="0"/>
              </a:rPr>
              <a:t/>
            </a:r>
            <a:br>
              <a:rPr lang="en-US" sz="1200" dirty="0" smtClean="0">
                <a:latin typeface="Arial" pitchFamily="34" charset="0"/>
              </a:rPr>
            </a:br>
            <a:r>
              <a:rPr lang="en-US" sz="1200" dirty="0" smtClean="0">
                <a:latin typeface="Arial" pitchFamily="34" charset="0"/>
              </a:rPr>
              <a:t> </a:t>
            </a:r>
            <a:r>
              <a:rPr lang="en-US" sz="1200" dirty="0">
                <a:latin typeface="Arial" pitchFamily="34" charset="0"/>
              </a:rPr>
              <a:t>Copyright </a:t>
            </a:r>
            <a:r>
              <a:rPr lang="en-US" sz="1200" dirty="0" smtClean="0">
                <a:latin typeface="Arial" pitchFamily="34" charset="0"/>
              </a:rPr>
              <a:t>© 2011 </a:t>
            </a:r>
            <a:r>
              <a:rPr lang="en-US" sz="1200" dirty="0">
                <a:latin typeface="Arial" pitchFamily="34" charset="0"/>
              </a:rPr>
              <a:t>by QAD Inc. All Rights Reserved.</a:t>
            </a:r>
            <a:r>
              <a:rPr lang="en-US" sz="1600" dirty="0">
                <a:latin typeface="Arial" pitchFamily="34" charset="0"/>
              </a:rPr>
              <a:t/>
            </a:r>
            <a:br>
              <a:rPr lang="en-US" sz="1600" dirty="0">
                <a:latin typeface="Arial" pitchFamily="34" charset="0"/>
              </a:rPr>
            </a:br>
            <a:endParaRPr lang="en-US" sz="1600" dirty="0">
              <a:latin typeface="Arial" pitchFamily="34" charset="0"/>
            </a:endParaRPr>
          </a:p>
        </p:txBody>
      </p:sp>
      <p:sp>
        <p:nvSpPr>
          <p:cNvPr id="4" name="テキスト ボックス 3"/>
          <p:cNvSpPr txBox="1"/>
          <p:nvPr/>
        </p:nvSpPr>
        <p:spPr>
          <a:xfrm>
            <a:off x="546100" y="3473450"/>
            <a:ext cx="2756911" cy="536184"/>
          </a:xfrm>
          <a:prstGeom prst="rect">
            <a:avLst/>
          </a:prstGeom>
          <a:noFill/>
        </p:spPr>
        <p:txBody>
          <a:bodyPr wrap="square" lIns="104278" tIns="52139" rIns="104278" bIns="52139" rtlCol="0">
            <a:spAutoFit/>
          </a:bodyPr>
          <a:lstStyle/>
          <a:p>
            <a:r>
              <a:rPr lang="en-US" sz="1400" dirty="0" smtClean="0">
                <a:latin typeface="Arial" pitchFamily="34" charset="0"/>
              </a:rPr>
              <a:t>QAD 2011 Standard Edition</a:t>
            </a:r>
          </a:p>
          <a:p>
            <a:r>
              <a:rPr lang="ja-JP" altLang="en-US" sz="1400" dirty="0" smtClean="0">
                <a:latin typeface="Arial" pitchFamily="34" charset="0"/>
              </a:rPr>
              <a:t>購買管理トレーニングガイド</a:t>
            </a:r>
            <a:endParaRPr lang="en-US" sz="1400" dirty="0">
              <a:latin typeface="Arial" pitchFamily="34" charset="0"/>
            </a:endParaRPr>
          </a:p>
        </p:txBody>
      </p:sp>
      <p:sp>
        <p:nvSpPr>
          <p:cNvPr id="6145" name="Rectangle 1"/>
          <p:cNvSpPr>
            <a:spLocks noChangeArrowheads="1"/>
          </p:cNvSpPr>
          <p:nvPr/>
        </p:nvSpPr>
        <p:spPr bwMode="auto">
          <a:xfrm>
            <a:off x="546100" y="4616450"/>
            <a:ext cx="4260681" cy="2136622"/>
          </a:xfrm>
          <a:prstGeom prst="rect">
            <a:avLst/>
          </a:prstGeom>
          <a:noFill/>
          <a:ln w="9525">
            <a:noFill/>
            <a:miter lim="800000"/>
            <a:headEnd/>
            <a:tailEnd/>
          </a:ln>
          <a:effectLst/>
        </p:spPr>
        <p:txBody>
          <a:bodyPr vert="horz" wrap="square" lIns="104278" tIns="52139" rIns="104278" bIns="52139" numCol="1" anchor="ctr" anchorCtr="0" compatLnSpc="1">
            <a:prstTxWarp prst="textNoShape">
              <a:avLst/>
            </a:prstTxWarp>
            <a:spAutoFit/>
          </a:bodyPr>
          <a:lstStyle/>
          <a:p>
            <a:pPr defTabSz="1042782" fontAlgn="base">
              <a:spcBef>
                <a:spcPct val="0"/>
              </a:spcBef>
              <a:spcAft>
                <a:spcPct val="0"/>
              </a:spcAft>
            </a:pPr>
            <a:r>
              <a:rPr lang="en-US" sz="1200" b="1" dirty="0" smtClean="0">
                <a:solidFill>
                  <a:srgbClr val="000000"/>
                </a:solidFill>
                <a:latin typeface="Arial" pitchFamily="34" charset="0"/>
                <a:cs typeface="Times New Roman" pitchFamily="18" charset="0"/>
              </a:rPr>
              <a:t>QAD Inc.</a:t>
            </a:r>
            <a:endParaRPr lang="en-US" sz="1200" dirty="0" smtClean="0">
              <a:latin typeface="Arial" pitchFamily="34" charset="0"/>
              <a:cs typeface="Arial" pitchFamily="34" charset="0"/>
            </a:endParaRPr>
          </a:p>
          <a:p>
            <a:pPr defTabSz="1042782" eaLnBrk="0" fontAlgn="base" hangingPunct="0">
              <a:spcBef>
                <a:spcPct val="0"/>
              </a:spcBef>
              <a:spcAft>
                <a:spcPct val="0"/>
              </a:spcAft>
            </a:pPr>
            <a:r>
              <a:rPr lang="en-US" sz="1200" dirty="0" smtClean="0">
                <a:solidFill>
                  <a:srgbClr val="000000"/>
                </a:solidFill>
                <a:latin typeface="Arial" pitchFamily="34" charset="0"/>
                <a:cs typeface="Times New Roman" pitchFamily="18" charset="0"/>
              </a:rPr>
              <a:t>6450 Via Real</a:t>
            </a:r>
            <a:endParaRPr lang="en-US" sz="1200" dirty="0" smtClean="0">
              <a:latin typeface="Arial" pitchFamily="34" charset="0"/>
              <a:cs typeface="Arial" pitchFamily="34" charset="0"/>
            </a:endParaRPr>
          </a:p>
          <a:p>
            <a:pPr defTabSz="1042782" eaLnBrk="0" fontAlgn="base" hangingPunct="0">
              <a:spcBef>
                <a:spcPct val="0"/>
              </a:spcBef>
              <a:spcAft>
                <a:spcPct val="0"/>
              </a:spcAft>
            </a:pPr>
            <a:r>
              <a:rPr lang="en-US" sz="1200" dirty="0" err="1" smtClean="0">
                <a:solidFill>
                  <a:srgbClr val="000000"/>
                </a:solidFill>
                <a:latin typeface="Arial" pitchFamily="34" charset="0"/>
                <a:cs typeface="Times New Roman" pitchFamily="18" charset="0"/>
              </a:rPr>
              <a:t>Carpinteria</a:t>
            </a:r>
            <a:r>
              <a:rPr lang="en-US" sz="1200" dirty="0" smtClean="0">
                <a:solidFill>
                  <a:srgbClr val="000000"/>
                </a:solidFill>
                <a:latin typeface="Arial" pitchFamily="34" charset="0"/>
                <a:cs typeface="Times New Roman" pitchFamily="18" charset="0"/>
              </a:rPr>
              <a:t>, California 93013</a:t>
            </a:r>
            <a:endParaRPr lang="en-US" sz="1200" dirty="0" smtClean="0">
              <a:latin typeface="Arial" pitchFamily="34" charset="0"/>
              <a:cs typeface="Arial" pitchFamily="34" charset="0"/>
            </a:endParaRPr>
          </a:p>
          <a:p>
            <a:pPr defTabSz="1042782" eaLnBrk="0" fontAlgn="base" hangingPunct="0">
              <a:spcBef>
                <a:spcPct val="0"/>
              </a:spcBef>
              <a:spcAft>
                <a:spcPct val="0"/>
              </a:spcAft>
            </a:pPr>
            <a:r>
              <a:rPr lang="en-US" sz="1200" dirty="0" smtClean="0">
                <a:solidFill>
                  <a:srgbClr val="000000"/>
                </a:solidFill>
                <a:latin typeface="Arial" pitchFamily="34" charset="0"/>
                <a:cs typeface="Times New Roman" pitchFamily="18" charset="0"/>
              </a:rPr>
              <a:t>Phone (805) 684-6614</a:t>
            </a:r>
            <a:endParaRPr lang="en-US" sz="1200" dirty="0" smtClean="0">
              <a:latin typeface="Arial" pitchFamily="34" charset="0"/>
              <a:cs typeface="Arial" pitchFamily="34" charset="0"/>
            </a:endParaRPr>
          </a:p>
          <a:p>
            <a:pPr defTabSz="1042782" eaLnBrk="0" fontAlgn="base" hangingPunct="0">
              <a:spcBef>
                <a:spcPct val="0"/>
              </a:spcBef>
              <a:spcAft>
                <a:spcPct val="0"/>
              </a:spcAft>
            </a:pPr>
            <a:r>
              <a:rPr lang="en-US" sz="1200" dirty="0" smtClean="0">
                <a:solidFill>
                  <a:srgbClr val="000000"/>
                </a:solidFill>
                <a:latin typeface="Arial" pitchFamily="34" charset="0"/>
                <a:cs typeface="Times New Roman" pitchFamily="18" charset="0"/>
              </a:rPr>
              <a:t>Fax (805) 684-1890</a:t>
            </a:r>
            <a:endParaRPr lang="en-US" sz="1200" dirty="0">
              <a:solidFill>
                <a:srgbClr val="000000"/>
              </a:solidFill>
              <a:latin typeface="Arial" pitchFamily="34" charset="0"/>
              <a:cs typeface="Times New Roman" pitchFamily="18" charset="0"/>
            </a:endParaRPr>
          </a:p>
          <a:p>
            <a:pPr defTabSz="1042782" eaLnBrk="0" fontAlgn="base" hangingPunct="0">
              <a:spcBef>
                <a:spcPct val="0"/>
              </a:spcBef>
              <a:spcAft>
                <a:spcPct val="0"/>
              </a:spcAft>
            </a:pPr>
            <a:endParaRPr lang="en-US" sz="1200" dirty="0" smtClean="0">
              <a:latin typeface="Arial" pitchFamily="34" charset="0"/>
              <a:cs typeface="Arial" pitchFamily="34" charset="0"/>
            </a:endParaRPr>
          </a:p>
          <a:p>
            <a:pPr defTabSz="1042782" eaLnBrk="0" fontAlgn="base" hangingPunct="0">
              <a:spcBef>
                <a:spcPct val="0"/>
              </a:spcBef>
              <a:spcAft>
                <a:spcPct val="0"/>
              </a:spcAft>
            </a:pPr>
            <a:r>
              <a:rPr lang="en-US" sz="1200" dirty="0" smtClean="0">
                <a:solidFill>
                  <a:srgbClr val="000000"/>
                </a:solidFill>
                <a:latin typeface="Arial" pitchFamily="34" charset="0"/>
                <a:cs typeface="Times New Roman" pitchFamily="18" charset="0"/>
              </a:rPr>
              <a:t>&lt;</a:t>
            </a:r>
            <a:r>
              <a:rPr lang="ja-JP" altLang="en-US" sz="1200" dirty="0" smtClean="0">
                <a:solidFill>
                  <a:srgbClr val="000000"/>
                </a:solidFill>
                <a:latin typeface="Arial" pitchFamily="34" charset="0"/>
                <a:cs typeface="Arial" pitchFamily="34" charset="0"/>
              </a:rPr>
              <a:t>日本における連絡先</a:t>
            </a:r>
            <a:r>
              <a:rPr lang="en-US" altLang="ja-JP" sz="1200" dirty="0" smtClean="0">
                <a:solidFill>
                  <a:srgbClr val="000000"/>
                </a:solidFill>
                <a:latin typeface="Arial" pitchFamily="34" charset="0"/>
                <a:cs typeface="Times New Roman" pitchFamily="18" charset="0"/>
              </a:rPr>
              <a:t>&gt;</a:t>
            </a:r>
            <a:endParaRPr lang="en-US" altLang="ja-JP" sz="1200" dirty="0" smtClean="0">
              <a:latin typeface="Arial" pitchFamily="34" charset="0"/>
              <a:cs typeface="Arial" pitchFamily="34" charset="0"/>
            </a:endParaRPr>
          </a:p>
          <a:p>
            <a:pPr defTabSz="1042782" eaLnBrk="0" fontAlgn="base" hangingPunct="0">
              <a:spcBef>
                <a:spcPct val="0"/>
              </a:spcBef>
              <a:spcAft>
                <a:spcPct val="0"/>
              </a:spcAft>
            </a:pPr>
            <a:r>
              <a:rPr lang="ja-JP" altLang="en-US" sz="1200" dirty="0" smtClean="0">
                <a:solidFill>
                  <a:srgbClr val="000000"/>
                </a:solidFill>
                <a:latin typeface="Arial" pitchFamily="34" charset="0"/>
                <a:cs typeface="Arial" pitchFamily="34" charset="0"/>
              </a:rPr>
              <a:t>キュー･エー･ディー･ジャパン･インク</a:t>
            </a:r>
            <a:endParaRPr lang="ja-JP" altLang="en-US" sz="1200" dirty="0" smtClean="0">
              <a:latin typeface="Arial" pitchFamily="34" charset="0"/>
              <a:cs typeface="Arial" pitchFamily="34" charset="0"/>
            </a:endParaRPr>
          </a:p>
          <a:p>
            <a:pPr defTabSz="1042782" eaLnBrk="0" fontAlgn="base" hangingPunct="0">
              <a:spcBef>
                <a:spcPct val="0"/>
              </a:spcBef>
              <a:spcAft>
                <a:spcPct val="0"/>
              </a:spcAft>
            </a:pPr>
            <a:r>
              <a:rPr lang="ja-JP" altLang="en-US" sz="1200" dirty="0" smtClean="0">
                <a:solidFill>
                  <a:srgbClr val="000000"/>
                </a:solidFill>
                <a:latin typeface="Arial" pitchFamily="34" charset="0"/>
                <a:cs typeface="Arial" pitchFamily="34" charset="0"/>
              </a:rPr>
              <a:t>〒</a:t>
            </a:r>
            <a:r>
              <a:rPr lang="en-US" altLang="ja-JP" sz="1200" dirty="0" smtClean="0">
                <a:solidFill>
                  <a:srgbClr val="000000"/>
                </a:solidFill>
                <a:latin typeface="Arial" pitchFamily="34" charset="0"/>
                <a:cs typeface="Times New Roman" pitchFamily="18" charset="0"/>
              </a:rPr>
              <a:t>105-0003</a:t>
            </a:r>
            <a:endParaRPr lang="en-US" altLang="ja-JP" sz="1200" dirty="0" smtClean="0">
              <a:latin typeface="Arial" pitchFamily="34" charset="0"/>
              <a:cs typeface="Arial" pitchFamily="34" charset="0"/>
            </a:endParaRPr>
          </a:p>
          <a:p>
            <a:pPr defTabSz="1042782" eaLnBrk="0" fontAlgn="base" hangingPunct="0">
              <a:spcBef>
                <a:spcPct val="0"/>
              </a:spcBef>
              <a:spcAft>
                <a:spcPct val="0"/>
              </a:spcAft>
            </a:pPr>
            <a:r>
              <a:rPr lang="ja-JP" altLang="en-US" sz="1200" dirty="0" smtClean="0">
                <a:solidFill>
                  <a:srgbClr val="000000"/>
                </a:solidFill>
                <a:latin typeface="Arial" pitchFamily="34" charset="0"/>
                <a:cs typeface="Arial" pitchFamily="34" charset="0"/>
              </a:rPr>
              <a:t>東京都港区西新橋</a:t>
            </a:r>
            <a:r>
              <a:rPr lang="en-US" altLang="ja-JP" sz="1200" dirty="0" smtClean="0">
                <a:solidFill>
                  <a:srgbClr val="000000"/>
                </a:solidFill>
                <a:latin typeface="Arial" pitchFamily="34" charset="0"/>
                <a:cs typeface="Times New Roman" pitchFamily="18" charset="0"/>
              </a:rPr>
              <a:t>3-25-33NP</a:t>
            </a:r>
            <a:r>
              <a:rPr lang="ja-JP" altLang="en-US" sz="1200" dirty="0" smtClean="0">
                <a:solidFill>
                  <a:srgbClr val="000000"/>
                </a:solidFill>
                <a:latin typeface="Arial" pitchFamily="34" charset="0"/>
                <a:cs typeface="Arial" pitchFamily="34" charset="0"/>
              </a:rPr>
              <a:t>御成門ビル</a:t>
            </a:r>
            <a:r>
              <a:rPr lang="en-US" altLang="ja-JP" sz="1200" dirty="0" smtClean="0">
                <a:solidFill>
                  <a:srgbClr val="000000"/>
                </a:solidFill>
                <a:latin typeface="Arial" pitchFamily="34" charset="0"/>
                <a:cs typeface="Times New Roman" pitchFamily="18" charset="0"/>
              </a:rPr>
              <a:t>7F</a:t>
            </a:r>
            <a:endParaRPr lang="en-US" altLang="ja-JP" sz="1200" dirty="0" smtClean="0">
              <a:latin typeface="Arial" pitchFamily="34" charset="0"/>
              <a:cs typeface="Arial" pitchFamily="34" charset="0"/>
            </a:endParaRPr>
          </a:p>
          <a:p>
            <a:pPr defTabSz="1042782" eaLnBrk="0" fontAlgn="base" hangingPunct="0">
              <a:spcBef>
                <a:spcPct val="0"/>
              </a:spcBef>
              <a:spcAft>
                <a:spcPct val="0"/>
              </a:spcAft>
            </a:pPr>
            <a:r>
              <a:rPr lang="en-US" altLang="ja-JP" sz="1200" dirty="0" smtClean="0">
                <a:solidFill>
                  <a:srgbClr val="000000"/>
                </a:solidFill>
                <a:latin typeface="Arial" pitchFamily="34" charset="0"/>
                <a:cs typeface="Times New Roman" pitchFamily="18" charset="0"/>
                <a:hlinkClick r:id="rId3"/>
              </a:rPr>
              <a:t>Tel:03(5733)8011</a:t>
            </a:r>
            <a:r>
              <a:rPr lang="ja-JP" altLang="en-US" sz="1200" dirty="0" smtClean="0">
                <a:solidFill>
                  <a:srgbClr val="000000"/>
                </a:solidFill>
                <a:latin typeface="Arial" pitchFamily="34" charset="0"/>
                <a:cs typeface="Arial" pitchFamily="34" charset="0"/>
              </a:rPr>
              <a:t>　</a:t>
            </a:r>
            <a:r>
              <a:rPr lang="en-US" altLang="ja-JP" sz="1200" u="sng" dirty="0" smtClean="0">
                <a:solidFill>
                  <a:srgbClr val="0000FF"/>
                </a:solidFill>
                <a:latin typeface="Arial" pitchFamily="34" charset="0"/>
                <a:cs typeface="Times New Roman" pitchFamily="18" charset="0"/>
              </a:rPr>
              <a:t>Fax:03(5733)8012</a:t>
            </a:r>
            <a:endParaRPr lang="en-US" altLang="ja-JP" sz="1200" dirty="0" smtClean="0">
              <a:latin typeface="Arial" pitchFamily="34" charset="0"/>
              <a:cs typeface="Arial" pitchFamily="34" charset="0"/>
            </a:endParaRPr>
          </a:p>
        </p:txBody>
      </p:sp>
      <p:sp>
        <p:nvSpPr>
          <p:cNvPr id="7"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1</a:t>
            </a:fld>
            <a:endParaRPr lang="en-US" dirty="0"/>
          </a:p>
        </p:txBody>
      </p:sp>
      <p:pic>
        <p:nvPicPr>
          <p:cNvPr id="8" name="コンテンツ プレースホルダ 3" descr="horiz_corp_sig.jpg"/>
          <p:cNvPicPr>
            <a:picLocks noGrp="1" noChangeAspect="1"/>
          </p:cNvPicPr>
          <p:nvPr>
            <p:ph idx="1"/>
          </p:nvPr>
        </p:nvPicPr>
        <p:blipFill>
          <a:blip r:embed="rId4" cstate="print"/>
          <a:stretch>
            <a:fillRect/>
          </a:stretch>
        </p:blipFill>
        <p:spPr>
          <a:xfrm>
            <a:off x="896454" y="7054850"/>
            <a:ext cx="640246" cy="314856"/>
          </a:xfr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7" name="テキスト ボックス 6"/>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業務上の検討事項</a:t>
            </a:r>
            <a:endParaRPr lang="en-US" sz="2400" dirty="0">
              <a:latin typeface="Arial" pitchFamily="34" charset="0"/>
            </a:endParaRPr>
          </a:p>
        </p:txBody>
      </p:sp>
      <p:sp>
        <p:nvSpPr>
          <p:cNvPr id="9" name="正方形/長方形 8"/>
          <p:cNvSpPr/>
          <p:nvPr/>
        </p:nvSpPr>
        <p:spPr>
          <a:xfrm>
            <a:off x="1231900" y="1263650"/>
            <a:ext cx="5346700" cy="3139321"/>
          </a:xfrm>
          <a:prstGeom prst="rect">
            <a:avLst/>
          </a:prstGeom>
        </p:spPr>
        <p:txBody>
          <a:bodyPr>
            <a:spAutoFit/>
          </a:bodyPr>
          <a:lstStyle/>
          <a:p>
            <a:pPr>
              <a:buFont typeface="Arial" pitchFamily="34" charset="0"/>
              <a:buChar char="•"/>
            </a:pPr>
            <a:r>
              <a:rPr lang="ja-JP" altLang="en-US" dirty="0" smtClean="0"/>
              <a:t>分散購買</a:t>
            </a:r>
            <a:endParaRPr lang="en-US" altLang="ja-JP" dirty="0" smtClean="0"/>
          </a:p>
          <a:p>
            <a:pPr>
              <a:buFont typeface="Arial" pitchFamily="34" charset="0"/>
              <a:buChar char="•"/>
            </a:pPr>
            <a:r>
              <a:rPr lang="ja-JP" altLang="en-US" dirty="0" smtClean="0"/>
              <a:t>購買要求</a:t>
            </a:r>
            <a:endParaRPr lang="en-US" altLang="ja-JP" dirty="0" smtClean="0"/>
          </a:p>
          <a:p>
            <a:pPr>
              <a:buFont typeface="Arial" pitchFamily="34" charset="0"/>
              <a:buChar char="•"/>
            </a:pPr>
            <a:r>
              <a:rPr lang="ja-JP" altLang="en-US" dirty="0" smtClean="0"/>
              <a:t>ブランケット購買オーダ</a:t>
            </a:r>
            <a:endParaRPr lang="en-US" altLang="ja-JP" dirty="0" smtClean="0"/>
          </a:p>
          <a:p>
            <a:pPr>
              <a:buFont typeface="Arial" pitchFamily="34" charset="0"/>
              <a:buChar char="•"/>
            </a:pPr>
            <a:r>
              <a:rPr lang="ja-JP" altLang="en-US" dirty="0" smtClean="0"/>
              <a:t>仕入先スケジュール</a:t>
            </a:r>
            <a:endParaRPr lang="en-US" altLang="ja-JP" dirty="0" smtClean="0"/>
          </a:p>
          <a:p>
            <a:pPr>
              <a:buFont typeface="Arial" pitchFamily="34" charset="0"/>
              <a:buChar char="•"/>
            </a:pPr>
            <a:r>
              <a:rPr lang="ja-JP" altLang="en-US" dirty="0" smtClean="0"/>
              <a:t>非在庫品</a:t>
            </a:r>
            <a:endParaRPr lang="en-US" altLang="ja-JP" dirty="0" smtClean="0"/>
          </a:p>
          <a:p>
            <a:pPr>
              <a:buFont typeface="Arial" pitchFamily="34" charset="0"/>
              <a:buChar char="•"/>
            </a:pPr>
            <a:r>
              <a:rPr lang="en-US" altLang="ja-JP" dirty="0" smtClean="0"/>
              <a:t>EDI</a:t>
            </a:r>
          </a:p>
          <a:p>
            <a:pPr>
              <a:buFont typeface="Arial" pitchFamily="34" charset="0"/>
              <a:buChar char="•"/>
            </a:pPr>
            <a:r>
              <a:rPr lang="ja-JP" altLang="en-US" dirty="0" smtClean="0"/>
              <a:t>発注残取消</a:t>
            </a:r>
            <a:endParaRPr lang="en-US" altLang="ja-JP" dirty="0" smtClean="0"/>
          </a:p>
          <a:p>
            <a:pPr>
              <a:buFont typeface="Arial" pitchFamily="34" charset="0"/>
              <a:buChar char="•"/>
            </a:pPr>
            <a:r>
              <a:rPr lang="ja-JP" altLang="en-US" dirty="0" smtClean="0"/>
              <a:t>過剰入荷</a:t>
            </a:r>
            <a:endParaRPr lang="en-US" altLang="ja-JP" dirty="0" smtClean="0"/>
          </a:p>
          <a:p>
            <a:pPr>
              <a:buFont typeface="Arial" pitchFamily="34" charset="0"/>
              <a:buChar char="•"/>
            </a:pPr>
            <a:r>
              <a:rPr lang="en-US" altLang="ja-JP" dirty="0" smtClean="0"/>
              <a:t>PO</a:t>
            </a:r>
            <a:r>
              <a:rPr lang="ja-JP" altLang="en-US" dirty="0" smtClean="0"/>
              <a:t>価格リスト</a:t>
            </a:r>
            <a:endParaRPr lang="en-US" altLang="ja-JP" dirty="0" smtClean="0"/>
          </a:p>
          <a:p>
            <a:pPr>
              <a:buFont typeface="Arial" pitchFamily="34" charset="0"/>
              <a:buChar char="•"/>
            </a:pPr>
            <a:r>
              <a:rPr lang="ja-JP" altLang="en-US" dirty="0" smtClean="0"/>
              <a:t>検査</a:t>
            </a:r>
            <a:endParaRPr lang="en-US" altLang="ja-JP" dirty="0" smtClean="0"/>
          </a:p>
          <a:p>
            <a:pPr>
              <a:buFont typeface="Arial" pitchFamily="34" charset="0"/>
              <a:buChar char="•"/>
            </a:pPr>
            <a:r>
              <a:rPr lang="ja-JP" altLang="en-US" dirty="0" smtClean="0"/>
              <a:t>外注加工</a:t>
            </a:r>
            <a:endParaRPr lang="en-US" dirty="0"/>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3"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200" dirty="0" smtClean="0">
              <a:latin typeface="Arial" pitchFamily="34" charset="0"/>
            </a:endParaRPr>
          </a:p>
          <a:p>
            <a:r>
              <a:rPr lang="ja-JP" altLang="en-US" sz="2400" dirty="0" smtClean="0">
                <a:latin typeface="Arial" pitchFamily="34" charset="0"/>
              </a:rPr>
              <a:t>分散購買</a:t>
            </a:r>
            <a:endParaRPr lang="en-US" sz="2400" dirty="0">
              <a:latin typeface="Arial" pitchFamily="34" charset="0"/>
            </a:endParaRPr>
          </a:p>
        </p:txBody>
      </p:sp>
      <p:sp>
        <p:nvSpPr>
          <p:cNvPr id="10" name="フローチャート : 磁気ディスク 9"/>
          <p:cNvSpPr/>
          <p:nvPr/>
        </p:nvSpPr>
        <p:spPr>
          <a:xfrm>
            <a:off x="622300" y="1416050"/>
            <a:ext cx="2590800" cy="4800600"/>
          </a:xfrm>
          <a:prstGeom prst="flowChartMagneticDisk">
            <a:avLst/>
          </a:prstGeom>
          <a:solidFill>
            <a:srgbClr val="92D050">
              <a:alpha val="20000"/>
            </a:srgbClr>
          </a:solidFill>
          <a:ln>
            <a:solidFill>
              <a:srgbClr val="00B050"/>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p>
        </p:txBody>
      </p:sp>
      <p:sp>
        <p:nvSpPr>
          <p:cNvPr id="11" name="フローチャート : 磁気ディスク 10"/>
          <p:cNvSpPr/>
          <p:nvPr/>
        </p:nvSpPr>
        <p:spPr>
          <a:xfrm>
            <a:off x="4051300" y="1492250"/>
            <a:ext cx="2590800" cy="4800600"/>
          </a:xfrm>
          <a:prstGeom prst="flowChartMagneticDisk">
            <a:avLst/>
          </a:prstGeom>
          <a:solidFill>
            <a:schemeClr val="tx2">
              <a:lumMod val="60000"/>
              <a:lumOff val="40000"/>
              <a:alpha val="20000"/>
            </a:schemeClr>
          </a:solidFill>
          <a:ln>
            <a:solidFill>
              <a:srgbClr val="0070C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フローチャート : 磁気ディスク 11"/>
          <p:cNvSpPr/>
          <p:nvPr/>
        </p:nvSpPr>
        <p:spPr>
          <a:xfrm>
            <a:off x="7480300" y="1492250"/>
            <a:ext cx="2590800" cy="4800600"/>
          </a:xfrm>
          <a:prstGeom prst="flowChartMagneticDisk">
            <a:avLst/>
          </a:prstGeom>
          <a:solidFill>
            <a:schemeClr val="accent6">
              <a:lumMod val="75000"/>
              <a:alpha val="20000"/>
            </a:schemeClr>
          </a:solidFill>
          <a:ln>
            <a:solidFill>
              <a:schemeClr val="accent6">
                <a:lumMod val="75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テキスト ボックス 12"/>
          <p:cNvSpPr txBox="1"/>
          <p:nvPr/>
        </p:nvSpPr>
        <p:spPr>
          <a:xfrm>
            <a:off x="1308100" y="2025650"/>
            <a:ext cx="1219200" cy="369332"/>
          </a:xfrm>
          <a:prstGeom prst="rect">
            <a:avLst/>
          </a:prstGeom>
          <a:noFill/>
        </p:spPr>
        <p:txBody>
          <a:bodyPr wrap="square" rtlCol="0">
            <a:spAutoFit/>
          </a:bodyPr>
          <a:lstStyle/>
          <a:p>
            <a:pPr algn="ctr"/>
            <a:r>
              <a:rPr lang="ja-JP" altLang="en-US" dirty="0" smtClean="0"/>
              <a:t>シカゴ</a:t>
            </a:r>
            <a:r>
              <a:rPr lang="en-US" altLang="ja-JP" dirty="0" smtClean="0"/>
              <a:t>DB</a:t>
            </a:r>
          </a:p>
        </p:txBody>
      </p:sp>
      <p:sp>
        <p:nvSpPr>
          <p:cNvPr id="14" name="テキスト ボックス 13"/>
          <p:cNvSpPr txBox="1"/>
          <p:nvPr/>
        </p:nvSpPr>
        <p:spPr>
          <a:xfrm>
            <a:off x="4508500" y="2037318"/>
            <a:ext cx="1752600" cy="369332"/>
          </a:xfrm>
          <a:prstGeom prst="rect">
            <a:avLst/>
          </a:prstGeom>
          <a:noFill/>
        </p:spPr>
        <p:txBody>
          <a:bodyPr wrap="square" rtlCol="0">
            <a:spAutoFit/>
          </a:bodyPr>
          <a:lstStyle/>
          <a:p>
            <a:pPr algn="ctr"/>
            <a:r>
              <a:rPr lang="ja-JP" altLang="en-US" dirty="0" smtClean="0"/>
              <a:t>ニューヨーク</a:t>
            </a:r>
            <a:r>
              <a:rPr lang="en-US" altLang="ja-JP" dirty="0" smtClean="0"/>
              <a:t>DB</a:t>
            </a:r>
            <a:endParaRPr lang="en-US" dirty="0"/>
          </a:p>
        </p:txBody>
      </p:sp>
      <p:sp>
        <p:nvSpPr>
          <p:cNvPr id="15" name="テキスト ボックス 14"/>
          <p:cNvSpPr txBox="1"/>
          <p:nvPr/>
        </p:nvSpPr>
        <p:spPr>
          <a:xfrm>
            <a:off x="8089900" y="2025650"/>
            <a:ext cx="1371600" cy="369332"/>
          </a:xfrm>
          <a:prstGeom prst="rect">
            <a:avLst/>
          </a:prstGeom>
          <a:noFill/>
        </p:spPr>
        <p:txBody>
          <a:bodyPr wrap="square" rtlCol="0">
            <a:spAutoFit/>
          </a:bodyPr>
          <a:lstStyle/>
          <a:p>
            <a:r>
              <a:rPr lang="ja-JP" altLang="en-US" dirty="0" smtClean="0"/>
              <a:t>シアトル</a:t>
            </a:r>
            <a:r>
              <a:rPr lang="en-US" altLang="ja-JP" dirty="0" smtClean="0"/>
              <a:t>DB</a:t>
            </a:r>
            <a:endParaRPr lang="en-US" dirty="0"/>
          </a:p>
        </p:txBody>
      </p:sp>
      <p:sp>
        <p:nvSpPr>
          <p:cNvPr id="16" name="正方形/長方形 15"/>
          <p:cNvSpPr/>
          <p:nvPr/>
        </p:nvSpPr>
        <p:spPr>
          <a:xfrm>
            <a:off x="1155700" y="4311650"/>
            <a:ext cx="1600200" cy="68580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生産管理</a:t>
            </a:r>
            <a:endParaRPr lang="en-US" altLang="ja-JP" dirty="0" smtClean="0">
              <a:solidFill>
                <a:schemeClr val="tx1"/>
              </a:solidFill>
            </a:endParaRPr>
          </a:p>
          <a:p>
            <a:pPr algn="ctr"/>
            <a:r>
              <a:rPr lang="en-US" dirty="0" smtClean="0">
                <a:solidFill>
                  <a:schemeClr val="tx1"/>
                </a:solidFill>
              </a:rPr>
              <a:t>(MRP)</a:t>
            </a:r>
          </a:p>
        </p:txBody>
      </p:sp>
      <p:sp>
        <p:nvSpPr>
          <p:cNvPr id="17" name="正方形/長方形 16"/>
          <p:cNvSpPr/>
          <p:nvPr/>
        </p:nvSpPr>
        <p:spPr>
          <a:xfrm>
            <a:off x="1155700" y="5226050"/>
            <a:ext cx="1600200" cy="68580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購買オーダ</a:t>
            </a:r>
            <a:endParaRPr lang="en-US" dirty="0" smtClean="0">
              <a:solidFill>
                <a:schemeClr val="tx1"/>
              </a:solidFill>
            </a:endParaRPr>
          </a:p>
        </p:txBody>
      </p:sp>
      <p:sp>
        <p:nvSpPr>
          <p:cNvPr id="18" name="正方形/長方形 17"/>
          <p:cNvSpPr/>
          <p:nvPr/>
        </p:nvSpPr>
        <p:spPr>
          <a:xfrm>
            <a:off x="4584700" y="3397250"/>
            <a:ext cx="1600200" cy="6858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販売ｵｰﾀﾞ</a:t>
            </a:r>
            <a:endParaRPr lang="en-US" dirty="0" smtClean="0">
              <a:solidFill>
                <a:schemeClr val="tx1"/>
              </a:solidFill>
            </a:endParaRPr>
          </a:p>
        </p:txBody>
      </p:sp>
      <p:sp>
        <p:nvSpPr>
          <p:cNvPr id="19" name="正方形/長方形 18"/>
          <p:cNvSpPr/>
          <p:nvPr/>
        </p:nvSpPr>
        <p:spPr>
          <a:xfrm>
            <a:off x="4584700" y="4311650"/>
            <a:ext cx="1600200" cy="6858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生産管理</a:t>
            </a:r>
            <a:endParaRPr lang="en-US" altLang="ja-JP" dirty="0" smtClean="0">
              <a:solidFill>
                <a:schemeClr val="tx1"/>
              </a:solidFill>
            </a:endParaRPr>
          </a:p>
          <a:p>
            <a:pPr algn="ctr"/>
            <a:r>
              <a:rPr lang="en-US" dirty="0" smtClean="0">
                <a:solidFill>
                  <a:schemeClr val="tx1"/>
                </a:solidFill>
              </a:rPr>
              <a:t>(MRP)</a:t>
            </a:r>
          </a:p>
        </p:txBody>
      </p:sp>
      <p:sp>
        <p:nvSpPr>
          <p:cNvPr id="20" name="正方形/長方形 19"/>
          <p:cNvSpPr/>
          <p:nvPr/>
        </p:nvSpPr>
        <p:spPr>
          <a:xfrm>
            <a:off x="4584700" y="5226050"/>
            <a:ext cx="1600200" cy="6858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購買オーダ</a:t>
            </a:r>
            <a:endParaRPr lang="en-US" dirty="0" smtClean="0">
              <a:solidFill>
                <a:schemeClr val="tx1"/>
              </a:solidFill>
            </a:endParaRPr>
          </a:p>
        </p:txBody>
      </p:sp>
      <p:sp>
        <p:nvSpPr>
          <p:cNvPr id="21" name="正方形/長方形 20"/>
          <p:cNvSpPr/>
          <p:nvPr/>
        </p:nvSpPr>
        <p:spPr>
          <a:xfrm>
            <a:off x="8013700" y="4311650"/>
            <a:ext cx="1600200" cy="68580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生産管理</a:t>
            </a:r>
            <a:endParaRPr lang="en-US" altLang="ja-JP" dirty="0" smtClean="0">
              <a:solidFill>
                <a:schemeClr val="tx1"/>
              </a:solidFill>
            </a:endParaRPr>
          </a:p>
          <a:p>
            <a:pPr algn="ctr"/>
            <a:r>
              <a:rPr lang="en-US" altLang="ja-JP" dirty="0" smtClean="0">
                <a:solidFill>
                  <a:schemeClr val="tx1"/>
                </a:solidFill>
              </a:rPr>
              <a:t>(MRP)</a:t>
            </a:r>
            <a:r>
              <a:rPr lang="ja-JP" altLang="en-US" dirty="0" smtClean="0">
                <a:solidFill>
                  <a:schemeClr val="tx1"/>
                </a:solidFill>
              </a:rPr>
              <a:t>ﾞ</a:t>
            </a:r>
            <a:endParaRPr lang="en-US" dirty="0" smtClean="0">
              <a:solidFill>
                <a:schemeClr val="tx1"/>
              </a:solidFill>
            </a:endParaRPr>
          </a:p>
        </p:txBody>
      </p:sp>
      <p:sp>
        <p:nvSpPr>
          <p:cNvPr id="22" name="正方形/長方形 21"/>
          <p:cNvSpPr/>
          <p:nvPr/>
        </p:nvSpPr>
        <p:spPr>
          <a:xfrm>
            <a:off x="8013700" y="5302250"/>
            <a:ext cx="1600200" cy="68580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chemeClr val="tx1"/>
                </a:solidFill>
              </a:rPr>
              <a:t>購買オーダ</a:t>
            </a:r>
            <a:endParaRPr lang="en-US" dirty="0" smtClean="0">
              <a:solidFill>
                <a:schemeClr val="tx1"/>
              </a:solidFill>
            </a:endParaRPr>
          </a:p>
        </p:txBody>
      </p:sp>
      <p:cxnSp>
        <p:nvCxnSpPr>
          <p:cNvPr id="26" name="直線矢印コネクタ 25"/>
          <p:cNvCxnSpPr>
            <a:stCxn id="18" idx="1"/>
            <a:endCxn id="16" idx="3"/>
          </p:cNvCxnSpPr>
          <p:nvPr/>
        </p:nvCxnSpPr>
        <p:spPr>
          <a:xfrm rot="10800000" flipV="1">
            <a:off x="2755900" y="3740150"/>
            <a:ext cx="1828800" cy="914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8" name="直線矢印コネクタ 27"/>
          <p:cNvCxnSpPr>
            <a:endCxn id="20" idx="1"/>
          </p:cNvCxnSpPr>
          <p:nvPr/>
        </p:nvCxnSpPr>
        <p:spPr>
          <a:xfrm>
            <a:off x="2832100" y="4692650"/>
            <a:ext cx="1752600" cy="8763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0" name="直線矢印コネクタ 29"/>
          <p:cNvCxnSpPr>
            <a:stCxn id="18" idx="3"/>
            <a:endCxn id="21" idx="1"/>
          </p:cNvCxnSpPr>
          <p:nvPr/>
        </p:nvCxnSpPr>
        <p:spPr>
          <a:xfrm>
            <a:off x="6184900" y="3740150"/>
            <a:ext cx="1828800" cy="914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直線矢印コネクタ 31"/>
          <p:cNvCxnSpPr>
            <a:stCxn id="21" idx="1"/>
            <a:endCxn id="20" idx="3"/>
          </p:cNvCxnSpPr>
          <p:nvPr/>
        </p:nvCxnSpPr>
        <p:spPr>
          <a:xfrm rot="10800000" flipV="1">
            <a:off x="6184900" y="4654550"/>
            <a:ext cx="1828800" cy="914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cxnSp>
        <p:nvCxnSpPr>
          <p:cNvPr id="35" name="直線矢印コネクタ 34"/>
          <p:cNvCxnSpPr>
            <a:stCxn id="18" idx="2"/>
            <a:endCxn id="19" idx="0"/>
          </p:cNvCxnSpPr>
          <p:nvPr/>
        </p:nvCxnSpPr>
        <p:spPr>
          <a:xfrm rot="5400000">
            <a:off x="5270500" y="4197350"/>
            <a:ext cx="22860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線矢印コネクタ 36"/>
          <p:cNvCxnSpPr>
            <a:stCxn id="19" idx="2"/>
            <a:endCxn id="20" idx="0"/>
          </p:cNvCxnSpPr>
          <p:nvPr/>
        </p:nvCxnSpPr>
        <p:spPr>
          <a:xfrm rot="5400000">
            <a:off x="5270500" y="5111750"/>
            <a:ext cx="22860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200" dirty="0" smtClean="0">
              <a:latin typeface="Arial" pitchFamily="34" charset="0"/>
            </a:endParaRPr>
          </a:p>
          <a:p>
            <a:r>
              <a:rPr lang="ja-JP" altLang="en-US" sz="2400" dirty="0" smtClean="0">
                <a:latin typeface="Arial" pitchFamily="34" charset="0"/>
              </a:rPr>
              <a:t>分散購買</a:t>
            </a:r>
            <a:endParaRPr lang="en-US" sz="2400" dirty="0">
              <a:latin typeface="Arial" pitchFamily="34" charset="0"/>
            </a:endParaRPr>
          </a:p>
        </p:txBody>
      </p:sp>
      <p:sp>
        <p:nvSpPr>
          <p:cNvPr id="13" name="正方形/長方形 12"/>
          <p:cNvSpPr/>
          <p:nvPr/>
        </p:nvSpPr>
        <p:spPr>
          <a:xfrm>
            <a:off x="546100" y="1121192"/>
            <a:ext cx="9601200" cy="2123658"/>
          </a:xfrm>
          <a:prstGeom prst="rect">
            <a:avLst/>
          </a:prstGeom>
        </p:spPr>
        <p:txBody>
          <a:bodyPr wrap="square">
            <a:spAutoFit/>
          </a:bodyPr>
          <a:lstStyle/>
          <a:p>
            <a:r>
              <a:rPr lang="ja-JP" altLang="en-US" sz="1200" b="1" dirty="0" smtClean="0">
                <a:solidFill>
                  <a:srgbClr val="0070C0"/>
                </a:solidFill>
                <a:latin typeface="Arial" pitchFamily="34" charset="0"/>
              </a:rPr>
              <a:t>分散購買</a:t>
            </a:r>
            <a:endParaRPr lang="en-US" altLang="ja-JP" sz="1200" b="1" dirty="0" smtClean="0">
              <a:solidFill>
                <a:srgbClr val="0070C0"/>
              </a:solidFill>
              <a:latin typeface="Arial" pitchFamily="34" charset="0"/>
            </a:endParaRPr>
          </a:p>
          <a:p>
            <a:r>
              <a:rPr lang="ja-JP" altLang="en-US" sz="1200" dirty="0" smtClean="0">
                <a:latin typeface="Arial" pitchFamily="34" charset="0"/>
              </a:rPr>
              <a:t>複数サイトあるいは複数データペースにまたがる購買を扱うことができます</a:t>
            </a:r>
            <a:r>
              <a:rPr lang="en-US" altLang="ja-JP" sz="1200" dirty="0" smtClean="0">
                <a:latin typeface="Arial" pitchFamily="34" charset="0"/>
              </a:rPr>
              <a:t>｡</a:t>
            </a:r>
            <a:r>
              <a:rPr lang="ja-JP" altLang="en-US" sz="1200" dirty="0" smtClean="0">
                <a:latin typeface="Arial" pitchFamily="34" charset="0"/>
              </a:rPr>
              <a:t>すなわち</a:t>
            </a:r>
            <a:r>
              <a:rPr lang="en-US" altLang="ja-JP" sz="1200" dirty="0" smtClean="0">
                <a:latin typeface="Arial" pitchFamily="34" charset="0"/>
              </a:rPr>
              <a:t>､</a:t>
            </a:r>
            <a:r>
              <a:rPr lang="ja-JP" altLang="en-US" sz="1200" dirty="0" smtClean="0">
                <a:latin typeface="Arial" pitchFamily="34" charset="0"/>
              </a:rPr>
              <a:t>複数サイトの購買要求</a:t>
            </a:r>
            <a:r>
              <a:rPr lang="en-US" altLang="ja-JP" sz="1200" dirty="0" smtClean="0">
                <a:latin typeface="Arial" pitchFamily="34" charset="0"/>
              </a:rPr>
              <a:t>/</a:t>
            </a:r>
            <a:r>
              <a:rPr lang="ja-JP" altLang="en-US" sz="1200" dirty="0" smtClean="0">
                <a:latin typeface="Arial" pitchFamily="34" charset="0"/>
              </a:rPr>
              <a:t>オーダを集めることにより経費を削減</a:t>
            </a:r>
            <a:endParaRPr lang="en-US" altLang="ja-JP" sz="1200" dirty="0" smtClean="0">
              <a:latin typeface="Arial" pitchFamily="34" charset="0"/>
            </a:endParaRPr>
          </a:p>
          <a:p>
            <a:r>
              <a:rPr lang="ja-JP" altLang="en-US" sz="1200" dirty="0" smtClean="0">
                <a:latin typeface="Arial" pitchFamily="34" charset="0"/>
              </a:rPr>
              <a:t>できる可能性もあります</a:t>
            </a:r>
            <a:r>
              <a:rPr lang="en-US" altLang="ja-JP" sz="1200" dirty="0" smtClean="0">
                <a:latin typeface="Arial" pitchFamily="34" charset="0"/>
              </a:rPr>
              <a:t>｡</a:t>
            </a:r>
            <a:r>
              <a:rPr lang="ja-JP" altLang="en-US" sz="1200" dirty="0" smtClean="0">
                <a:latin typeface="Arial" pitchFamily="34" charset="0"/>
              </a:rPr>
              <a:t>もちろん</a:t>
            </a:r>
            <a:r>
              <a:rPr lang="en-US" altLang="ja-JP" sz="1200" dirty="0" smtClean="0">
                <a:latin typeface="Arial" pitchFamily="34" charset="0"/>
              </a:rPr>
              <a:t>､</a:t>
            </a:r>
            <a:r>
              <a:rPr lang="ja-JP" altLang="en-US" sz="1200" dirty="0" smtClean="0">
                <a:latin typeface="Arial" pitchFamily="34" charset="0"/>
              </a:rPr>
              <a:t>必要ならば</a:t>
            </a:r>
            <a:r>
              <a:rPr lang="en-US" altLang="ja-JP" sz="1200" dirty="0" smtClean="0">
                <a:latin typeface="Arial" pitchFamily="34" charset="0"/>
              </a:rPr>
              <a:t>､</a:t>
            </a:r>
            <a:r>
              <a:rPr lang="ja-JP" altLang="en-US" sz="1200" dirty="0" smtClean="0">
                <a:latin typeface="Arial" pitchFamily="34" charset="0"/>
              </a:rPr>
              <a:t>各サイト毎に独自の購買オーダを扱えます。</a:t>
            </a:r>
          </a:p>
          <a:p>
            <a:endParaRPr lang="en-US" altLang="ja-JP" sz="1200" dirty="0" smtClean="0">
              <a:latin typeface="Arial" pitchFamily="34" charset="0"/>
            </a:endParaRPr>
          </a:p>
          <a:p>
            <a:r>
              <a:rPr lang="ja-JP" altLang="en-US" sz="1200" dirty="0" smtClean="0">
                <a:latin typeface="Arial" pitchFamily="34" charset="0"/>
              </a:rPr>
              <a:t>注</a:t>
            </a:r>
            <a:r>
              <a:rPr lang="en-US" altLang="ja-JP" sz="1200" dirty="0" smtClean="0">
                <a:latin typeface="Arial" pitchFamily="34" charset="0"/>
              </a:rPr>
              <a:t>)  QAD Enterprise Applications</a:t>
            </a:r>
            <a:r>
              <a:rPr lang="ja-JP" altLang="en-US" sz="1200" dirty="0" smtClean="0">
                <a:latin typeface="Arial" pitchFamily="34" charset="0"/>
              </a:rPr>
              <a:t>でいう、</a:t>
            </a:r>
            <a:r>
              <a:rPr lang="en-US" altLang="ja-JP" sz="1200" dirty="0" smtClean="0">
                <a:latin typeface="Arial" pitchFamily="34" charset="0"/>
              </a:rPr>
              <a:t>『</a:t>
            </a:r>
            <a:r>
              <a:rPr lang="ja-JP" altLang="en-US" sz="1200" dirty="0" smtClean="0">
                <a:latin typeface="Arial" pitchFamily="34" charset="0"/>
              </a:rPr>
              <a:t>分散購買</a:t>
            </a:r>
            <a:r>
              <a:rPr lang="en-US" altLang="ja-JP" sz="1200" dirty="0" smtClean="0">
                <a:latin typeface="Arial" pitchFamily="34" charset="0"/>
              </a:rPr>
              <a:t>』</a:t>
            </a:r>
            <a:r>
              <a:rPr lang="ja-JP" altLang="en-US" sz="1200" dirty="0" smtClean="0">
                <a:latin typeface="Arial" pitchFamily="34" charset="0"/>
              </a:rPr>
              <a:t>とは</a:t>
            </a:r>
            <a:r>
              <a:rPr lang="en-US" altLang="ja-JP" sz="1200" dirty="0" smtClean="0">
                <a:latin typeface="Arial" pitchFamily="34" charset="0"/>
              </a:rPr>
              <a:t>､</a:t>
            </a:r>
            <a:r>
              <a:rPr lang="ja-JP" altLang="en-US" sz="1200" dirty="0" smtClean="0">
                <a:latin typeface="Arial" pitchFamily="34" charset="0"/>
              </a:rPr>
              <a:t>このように複数サイトからの購買要求を</a:t>
            </a:r>
            <a:r>
              <a:rPr lang="en-US" altLang="ja-JP" sz="1200" dirty="0" smtClean="0">
                <a:latin typeface="Arial" pitchFamily="34" charset="0"/>
              </a:rPr>
              <a:t>1</a:t>
            </a:r>
            <a:r>
              <a:rPr lang="ja-JP" altLang="en-US" sz="1200" dirty="0" err="1" smtClean="0">
                <a:latin typeface="Arial" pitchFamily="34" charset="0"/>
              </a:rPr>
              <a:t>つの</a:t>
            </a:r>
            <a:r>
              <a:rPr lang="ja-JP" altLang="en-US" sz="1200" dirty="0" smtClean="0">
                <a:latin typeface="Arial" pitchFamily="34" charset="0"/>
              </a:rPr>
              <a:t>サイトに集めて発注することを指しますが</a:t>
            </a:r>
            <a:r>
              <a:rPr lang="en-US" altLang="ja-JP" sz="1200" dirty="0" smtClean="0">
                <a:latin typeface="Arial" pitchFamily="34" charset="0"/>
              </a:rPr>
              <a:t>､</a:t>
            </a:r>
            <a:r>
              <a:rPr lang="ja-JP" altLang="en-US" sz="1200" dirty="0" smtClean="0">
                <a:latin typeface="Arial" pitchFamily="34" charset="0"/>
              </a:rPr>
              <a:t>一般的には</a:t>
            </a:r>
            <a:r>
              <a:rPr lang="en-US" altLang="ja-JP" sz="1200" dirty="0" smtClean="0">
                <a:latin typeface="Arial" pitchFamily="34" charset="0"/>
              </a:rPr>
              <a:t>､『</a:t>
            </a:r>
            <a:r>
              <a:rPr lang="ja-JP" altLang="en-US" sz="1200" dirty="0" smtClean="0">
                <a:latin typeface="Arial" pitchFamily="34" charset="0"/>
              </a:rPr>
              <a:t>集中購買</a:t>
            </a:r>
            <a:r>
              <a:rPr lang="en-US" altLang="ja-JP" sz="1200" dirty="0" smtClean="0">
                <a:latin typeface="Arial" pitchFamily="34" charset="0"/>
              </a:rPr>
              <a:t>』</a:t>
            </a:r>
            <a:r>
              <a:rPr lang="ja-JP" altLang="en-US" sz="1200" dirty="0" smtClean="0">
                <a:latin typeface="Arial" pitchFamily="34" charset="0"/>
              </a:rPr>
              <a:t>と呼んでいる場合もあります。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関連事項</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購買オーダおよび購買要求番号は</a:t>
            </a:r>
            <a:r>
              <a:rPr lang="en-US" altLang="ja-JP" sz="1200" dirty="0" smtClean="0">
                <a:latin typeface="Arial" pitchFamily="34" charset="0"/>
              </a:rPr>
              <a:t>､</a:t>
            </a:r>
            <a:r>
              <a:rPr lang="ja-JP" altLang="en-US" sz="1200" dirty="0" smtClean="0">
                <a:latin typeface="Arial" pitchFamily="34" charset="0"/>
              </a:rPr>
              <a:t>全データベース内で固有になるように設定してください。たとえば、データベース毎にプレフィックスを個別に設定</a:t>
            </a:r>
            <a:endParaRPr lang="en-US" altLang="ja-JP" sz="1200" dirty="0" smtClean="0">
              <a:latin typeface="Arial" pitchFamily="34" charset="0"/>
            </a:endParaRPr>
          </a:p>
          <a:p>
            <a:r>
              <a:rPr lang="ja-JP" altLang="en-US" sz="1200" dirty="0" smtClean="0">
                <a:latin typeface="Arial" pitchFamily="34" charset="0"/>
              </a:rPr>
              <a:t>するなど。同様に</a:t>
            </a:r>
            <a:r>
              <a:rPr lang="en-US" altLang="ja-JP" sz="1200" dirty="0" smtClean="0">
                <a:latin typeface="Arial" pitchFamily="34" charset="0"/>
              </a:rPr>
              <a:t>､</a:t>
            </a:r>
            <a:r>
              <a:rPr lang="ja-JP" altLang="en-US" sz="1200" dirty="0" smtClean="0">
                <a:latin typeface="Arial" pitchFamily="34" charset="0"/>
              </a:rPr>
              <a:t>マルチデータベースの場合は</a:t>
            </a:r>
            <a:r>
              <a:rPr lang="en-US" altLang="ja-JP" sz="1200" dirty="0" smtClean="0">
                <a:latin typeface="Arial" pitchFamily="34" charset="0"/>
              </a:rPr>
              <a:t>､</a:t>
            </a:r>
            <a:r>
              <a:rPr lang="ja-JP" altLang="en-US" sz="1200" dirty="0" smtClean="0">
                <a:latin typeface="Arial" pitchFamily="34" charset="0"/>
              </a:rPr>
              <a:t>サイトコードも。ニークにとる必要があります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サイトコードと同じコードで所在地コードを登録してください。</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200" dirty="0" smtClean="0">
              <a:latin typeface="Arial" pitchFamily="34" charset="0"/>
            </a:endParaRPr>
          </a:p>
          <a:p>
            <a:r>
              <a:rPr lang="ja-JP" altLang="en-US" sz="2400" dirty="0" smtClean="0">
                <a:latin typeface="Arial" pitchFamily="34" charset="0"/>
              </a:rPr>
              <a:t>購買要求</a:t>
            </a:r>
            <a:endParaRPr lang="en-US" sz="2400" dirty="0">
              <a:latin typeface="Arial" pitchFamily="34" charset="0"/>
            </a:endParaRPr>
          </a:p>
        </p:txBody>
      </p:sp>
      <p:sp>
        <p:nvSpPr>
          <p:cNvPr id="13" name="角丸四角形 12"/>
          <p:cNvSpPr/>
          <p:nvPr/>
        </p:nvSpPr>
        <p:spPr>
          <a:xfrm>
            <a:off x="622300" y="1873250"/>
            <a:ext cx="1828800" cy="7620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購買要求</a:t>
            </a:r>
            <a:endParaRPr lang="en-US" dirty="0"/>
          </a:p>
        </p:txBody>
      </p:sp>
      <p:sp>
        <p:nvSpPr>
          <p:cNvPr id="14" name="フローチャート : 判断 13"/>
          <p:cNvSpPr/>
          <p:nvPr/>
        </p:nvSpPr>
        <p:spPr>
          <a:xfrm>
            <a:off x="5575300" y="1187450"/>
            <a:ext cx="1295400" cy="838200"/>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 name="カギ線コネクタ 15"/>
          <p:cNvCxnSpPr>
            <a:stCxn id="13" idx="3"/>
            <a:endCxn id="14" idx="1"/>
          </p:cNvCxnSpPr>
          <p:nvPr/>
        </p:nvCxnSpPr>
        <p:spPr>
          <a:xfrm flipV="1">
            <a:off x="2451100" y="1606550"/>
            <a:ext cx="3124200" cy="647700"/>
          </a:xfrm>
          <a:prstGeom prst="bentConnector3">
            <a:avLst>
              <a:gd name="adj1" fmla="val 9530"/>
            </a:avLst>
          </a:prstGeom>
          <a:ln>
            <a:tailEnd type="arrow"/>
          </a:ln>
        </p:spPr>
        <p:style>
          <a:lnRef idx="1">
            <a:schemeClr val="dk1"/>
          </a:lnRef>
          <a:fillRef idx="0">
            <a:schemeClr val="dk1"/>
          </a:fillRef>
          <a:effectRef idx="0">
            <a:schemeClr val="dk1"/>
          </a:effectRef>
          <a:fontRef idx="minor">
            <a:schemeClr val="tx1"/>
          </a:fontRef>
        </p:style>
      </p:cxnSp>
      <p:sp>
        <p:nvSpPr>
          <p:cNvPr id="19" name="テキスト ボックス 18"/>
          <p:cNvSpPr txBox="1"/>
          <p:nvPr/>
        </p:nvSpPr>
        <p:spPr>
          <a:xfrm>
            <a:off x="2908300" y="1644650"/>
            <a:ext cx="1905000" cy="369332"/>
          </a:xfrm>
          <a:prstGeom prst="rect">
            <a:avLst/>
          </a:prstGeom>
          <a:noFill/>
        </p:spPr>
        <p:txBody>
          <a:bodyPr wrap="square" rtlCol="0">
            <a:spAutoFit/>
          </a:bodyPr>
          <a:lstStyle/>
          <a:p>
            <a:r>
              <a:rPr lang="ja-JP" altLang="en-US" dirty="0" smtClean="0"/>
              <a:t>承認レベル　</a:t>
            </a:r>
            <a:r>
              <a:rPr lang="en-US" altLang="ja-JP" dirty="0" smtClean="0"/>
              <a:t>1</a:t>
            </a:r>
            <a:endParaRPr lang="en-US" dirty="0"/>
          </a:p>
        </p:txBody>
      </p:sp>
      <p:sp>
        <p:nvSpPr>
          <p:cNvPr id="21" name="正方形/長方形 20"/>
          <p:cNvSpPr/>
          <p:nvPr/>
        </p:nvSpPr>
        <p:spPr>
          <a:xfrm>
            <a:off x="4737100" y="21780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NO</a:t>
            </a:r>
            <a:endParaRPr lang="en-US" dirty="0"/>
          </a:p>
        </p:txBody>
      </p:sp>
      <p:sp>
        <p:nvSpPr>
          <p:cNvPr id="30" name="フローチャート : 判断 29"/>
          <p:cNvSpPr/>
          <p:nvPr/>
        </p:nvSpPr>
        <p:spPr>
          <a:xfrm>
            <a:off x="5575300" y="2711450"/>
            <a:ext cx="1295400" cy="838200"/>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32" name="直線矢印コネクタ 31"/>
          <p:cNvCxnSpPr>
            <a:stCxn id="14" idx="2"/>
            <a:endCxn id="30" idx="0"/>
          </p:cNvCxnSpPr>
          <p:nvPr/>
        </p:nvCxnSpPr>
        <p:spPr>
          <a:xfrm rot="5400000">
            <a:off x="5880100" y="2368550"/>
            <a:ext cx="6858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2" name="正方形/長方形 21"/>
          <p:cNvSpPr/>
          <p:nvPr/>
        </p:nvSpPr>
        <p:spPr>
          <a:xfrm>
            <a:off x="5956300" y="21780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OK</a:t>
            </a:r>
            <a:endParaRPr lang="en-US" dirty="0"/>
          </a:p>
        </p:txBody>
      </p:sp>
      <p:sp>
        <p:nvSpPr>
          <p:cNvPr id="33" name="正方形/長方形 32"/>
          <p:cNvSpPr/>
          <p:nvPr/>
        </p:nvSpPr>
        <p:spPr>
          <a:xfrm>
            <a:off x="4737100" y="37020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NO</a:t>
            </a:r>
            <a:endParaRPr lang="en-US" dirty="0"/>
          </a:p>
        </p:txBody>
      </p:sp>
      <p:sp>
        <p:nvSpPr>
          <p:cNvPr id="35" name="フローチャート : 判断 34"/>
          <p:cNvSpPr/>
          <p:nvPr/>
        </p:nvSpPr>
        <p:spPr>
          <a:xfrm>
            <a:off x="5575300" y="4159250"/>
            <a:ext cx="1295400" cy="838200"/>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7" name="正方形/長方形 36"/>
          <p:cNvSpPr/>
          <p:nvPr/>
        </p:nvSpPr>
        <p:spPr>
          <a:xfrm>
            <a:off x="4737100" y="51498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NO</a:t>
            </a:r>
            <a:endParaRPr lang="en-US" dirty="0"/>
          </a:p>
        </p:txBody>
      </p:sp>
      <p:sp>
        <p:nvSpPr>
          <p:cNvPr id="39" name="フローチャート : 判断 38"/>
          <p:cNvSpPr/>
          <p:nvPr/>
        </p:nvSpPr>
        <p:spPr>
          <a:xfrm>
            <a:off x="5575300" y="5607050"/>
            <a:ext cx="1295400" cy="838200"/>
          </a:xfrm>
          <a:prstGeom prst="flowChartDecisi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3" name="角丸四角形 42"/>
          <p:cNvSpPr/>
          <p:nvPr/>
        </p:nvSpPr>
        <p:spPr>
          <a:xfrm>
            <a:off x="8166100" y="5607050"/>
            <a:ext cx="1828800" cy="8382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smtClean="0"/>
              <a:t>購買オーダ</a:t>
            </a:r>
            <a:endParaRPr lang="en-US" dirty="0"/>
          </a:p>
        </p:txBody>
      </p:sp>
      <p:cxnSp>
        <p:nvCxnSpPr>
          <p:cNvPr id="47" name="図形 46"/>
          <p:cNvCxnSpPr>
            <a:stCxn id="39" idx="1"/>
            <a:endCxn id="37" idx="2"/>
          </p:cNvCxnSpPr>
          <p:nvPr/>
        </p:nvCxnSpPr>
        <p:spPr>
          <a:xfrm rot="10800000">
            <a:off x="5041900" y="5454650"/>
            <a:ext cx="533400" cy="571500"/>
          </a:xfrm>
          <a:prstGeom prst="bentConnector2">
            <a:avLst/>
          </a:prstGeom>
        </p:spPr>
        <p:style>
          <a:lnRef idx="1">
            <a:schemeClr val="dk1"/>
          </a:lnRef>
          <a:fillRef idx="0">
            <a:schemeClr val="dk1"/>
          </a:fillRef>
          <a:effectRef idx="0">
            <a:schemeClr val="dk1"/>
          </a:effectRef>
          <a:fontRef idx="minor">
            <a:schemeClr val="tx1"/>
          </a:fontRef>
        </p:style>
      </p:cxnSp>
      <p:cxnSp>
        <p:nvCxnSpPr>
          <p:cNvPr id="49" name="直線コネクタ 48"/>
          <p:cNvCxnSpPr>
            <a:stCxn id="37" idx="0"/>
            <a:endCxn id="33" idx="2"/>
          </p:cNvCxnSpPr>
          <p:nvPr/>
        </p:nvCxnSpPr>
        <p:spPr>
          <a:xfrm rot="5400000" flipH="1" flipV="1">
            <a:off x="4470400" y="4578350"/>
            <a:ext cx="1143000" cy="1588"/>
          </a:xfrm>
          <a:prstGeom prst="line">
            <a:avLst/>
          </a:prstGeom>
        </p:spPr>
        <p:style>
          <a:lnRef idx="1">
            <a:schemeClr val="dk1"/>
          </a:lnRef>
          <a:fillRef idx="0">
            <a:schemeClr val="dk1"/>
          </a:fillRef>
          <a:effectRef idx="0">
            <a:schemeClr val="dk1"/>
          </a:effectRef>
          <a:fontRef idx="minor">
            <a:schemeClr val="tx1"/>
          </a:fontRef>
        </p:style>
      </p:cxnSp>
      <p:cxnSp>
        <p:nvCxnSpPr>
          <p:cNvPr id="51" name="直線コネクタ 50"/>
          <p:cNvCxnSpPr>
            <a:stCxn id="33" idx="0"/>
            <a:endCxn id="21" idx="2"/>
          </p:cNvCxnSpPr>
          <p:nvPr/>
        </p:nvCxnSpPr>
        <p:spPr>
          <a:xfrm rot="5400000" flipH="1" flipV="1">
            <a:off x="4432300" y="3092450"/>
            <a:ext cx="1219200" cy="1588"/>
          </a:xfrm>
          <a:prstGeom prst="line">
            <a:avLst/>
          </a:prstGeom>
        </p:spPr>
        <p:style>
          <a:lnRef idx="1">
            <a:schemeClr val="dk1"/>
          </a:lnRef>
          <a:fillRef idx="0">
            <a:schemeClr val="dk1"/>
          </a:fillRef>
          <a:effectRef idx="0">
            <a:schemeClr val="dk1"/>
          </a:effectRef>
          <a:fontRef idx="minor">
            <a:schemeClr val="tx1"/>
          </a:fontRef>
        </p:style>
      </p:cxnSp>
      <p:cxnSp>
        <p:nvCxnSpPr>
          <p:cNvPr id="59" name="直線矢印コネクタ 58"/>
          <p:cNvCxnSpPr>
            <a:stCxn id="30" idx="2"/>
            <a:endCxn id="35" idx="0"/>
          </p:cNvCxnSpPr>
          <p:nvPr/>
        </p:nvCxnSpPr>
        <p:spPr>
          <a:xfrm rot="5400000">
            <a:off x="5918200" y="3854450"/>
            <a:ext cx="6096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4" name="正方形/長方形 33"/>
          <p:cNvSpPr/>
          <p:nvPr/>
        </p:nvSpPr>
        <p:spPr>
          <a:xfrm>
            <a:off x="5956300" y="37020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OK</a:t>
            </a:r>
            <a:endParaRPr lang="en-US" dirty="0"/>
          </a:p>
        </p:txBody>
      </p:sp>
      <p:cxnSp>
        <p:nvCxnSpPr>
          <p:cNvPr id="61" name="直線矢印コネクタ 60"/>
          <p:cNvCxnSpPr>
            <a:stCxn id="35" idx="2"/>
            <a:endCxn id="39" idx="0"/>
          </p:cNvCxnSpPr>
          <p:nvPr/>
        </p:nvCxnSpPr>
        <p:spPr>
          <a:xfrm rot="5400000">
            <a:off x="5918200" y="5302250"/>
            <a:ext cx="6096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8" name="正方形/長方形 37"/>
          <p:cNvSpPr/>
          <p:nvPr/>
        </p:nvSpPr>
        <p:spPr>
          <a:xfrm>
            <a:off x="5956300" y="51498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OK</a:t>
            </a:r>
            <a:endParaRPr lang="en-US" dirty="0"/>
          </a:p>
        </p:txBody>
      </p:sp>
      <p:cxnSp>
        <p:nvCxnSpPr>
          <p:cNvPr id="66" name="直線矢印コネクタ 65"/>
          <p:cNvCxnSpPr/>
          <p:nvPr/>
        </p:nvCxnSpPr>
        <p:spPr>
          <a:xfrm rot="5400000" flipH="1" flipV="1">
            <a:off x="4965700" y="5835650"/>
            <a:ext cx="1524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8" name="直線矢印コネクタ 67"/>
          <p:cNvCxnSpPr/>
          <p:nvPr/>
        </p:nvCxnSpPr>
        <p:spPr>
          <a:xfrm rot="5400000" flipH="1" flipV="1">
            <a:off x="4964906" y="4768850"/>
            <a:ext cx="153194" cy="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0" name="直線矢印コネクタ 69"/>
          <p:cNvCxnSpPr/>
          <p:nvPr/>
        </p:nvCxnSpPr>
        <p:spPr>
          <a:xfrm rot="5400000" flipH="1" flipV="1">
            <a:off x="4926806" y="3435350"/>
            <a:ext cx="229394" cy="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2" name="直線矢印コネクタ 71"/>
          <p:cNvCxnSpPr/>
          <p:nvPr/>
        </p:nvCxnSpPr>
        <p:spPr>
          <a:xfrm rot="5400000" flipH="1" flipV="1">
            <a:off x="5003006" y="1911350"/>
            <a:ext cx="76994" cy="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78" name="図形 77"/>
          <p:cNvCxnSpPr>
            <a:stCxn id="30" idx="1"/>
            <a:endCxn id="21" idx="2"/>
          </p:cNvCxnSpPr>
          <p:nvPr/>
        </p:nvCxnSpPr>
        <p:spPr>
          <a:xfrm rot="10800000">
            <a:off x="5041900" y="2482850"/>
            <a:ext cx="533400" cy="647700"/>
          </a:xfrm>
          <a:prstGeom prst="bentConnector2">
            <a:avLst/>
          </a:prstGeom>
        </p:spPr>
        <p:style>
          <a:lnRef idx="1">
            <a:schemeClr val="dk1"/>
          </a:lnRef>
          <a:fillRef idx="0">
            <a:schemeClr val="dk1"/>
          </a:fillRef>
          <a:effectRef idx="0">
            <a:schemeClr val="dk1"/>
          </a:effectRef>
          <a:fontRef idx="minor">
            <a:schemeClr val="tx1"/>
          </a:fontRef>
        </p:style>
      </p:cxnSp>
      <p:cxnSp>
        <p:nvCxnSpPr>
          <p:cNvPr id="80" name="図形 79"/>
          <p:cNvCxnSpPr>
            <a:stCxn id="35" idx="1"/>
            <a:endCxn id="33" idx="2"/>
          </p:cNvCxnSpPr>
          <p:nvPr/>
        </p:nvCxnSpPr>
        <p:spPr>
          <a:xfrm rot="10800000">
            <a:off x="5041900" y="4006850"/>
            <a:ext cx="533400" cy="571500"/>
          </a:xfrm>
          <a:prstGeom prst="bentConnector2">
            <a:avLst/>
          </a:prstGeom>
        </p:spPr>
        <p:style>
          <a:lnRef idx="1">
            <a:schemeClr val="dk1"/>
          </a:lnRef>
          <a:fillRef idx="0">
            <a:schemeClr val="dk1"/>
          </a:fillRef>
          <a:effectRef idx="0">
            <a:schemeClr val="dk1"/>
          </a:effectRef>
          <a:fontRef idx="minor">
            <a:schemeClr val="tx1"/>
          </a:fontRef>
        </p:style>
      </p:cxnSp>
      <p:sp>
        <p:nvSpPr>
          <p:cNvPr id="82" name="テキスト ボックス 81"/>
          <p:cNvSpPr txBox="1"/>
          <p:nvPr/>
        </p:nvSpPr>
        <p:spPr>
          <a:xfrm>
            <a:off x="2908300" y="2940050"/>
            <a:ext cx="1905000" cy="369332"/>
          </a:xfrm>
          <a:prstGeom prst="rect">
            <a:avLst/>
          </a:prstGeom>
          <a:noFill/>
        </p:spPr>
        <p:txBody>
          <a:bodyPr wrap="square" rtlCol="0">
            <a:spAutoFit/>
          </a:bodyPr>
          <a:lstStyle/>
          <a:p>
            <a:r>
              <a:rPr lang="ja-JP" altLang="en-US" dirty="0" smtClean="0"/>
              <a:t>承認レベル　</a:t>
            </a:r>
            <a:r>
              <a:rPr lang="en-US" altLang="ja-JP" dirty="0" smtClean="0"/>
              <a:t>2</a:t>
            </a:r>
            <a:endParaRPr lang="en-US" dirty="0"/>
          </a:p>
        </p:txBody>
      </p:sp>
      <p:sp>
        <p:nvSpPr>
          <p:cNvPr id="83" name="テキスト ボックス 82"/>
          <p:cNvSpPr txBox="1"/>
          <p:nvPr/>
        </p:nvSpPr>
        <p:spPr>
          <a:xfrm>
            <a:off x="2908300" y="4464050"/>
            <a:ext cx="1905000" cy="369332"/>
          </a:xfrm>
          <a:prstGeom prst="rect">
            <a:avLst/>
          </a:prstGeom>
          <a:noFill/>
        </p:spPr>
        <p:txBody>
          <a:bodyPr wrap="square" rtlCol="0">
            <a:spAutoFit/>
          </a:bodyPr>
          <a:lstStyle/>
          <a:p>
            <a:r>
              <a:rPr lang="ja-JP" altLang="en-US" dirty="0" smtClean="0"/>
              <a:t>承認レベル　</a:t>
            </a:r>
            <a:r>
              <a:rPr lang="en-US" altLang="ja-JP" dirty="0" smtClean="0"/>
              <a:t>3</a:t>
            </a:r>
            <a:endParaRPr lang="en-US" dirty="0"/>
          </a:p>
        </p:txBody>
      </p:sp>
      <p:sp>
        <p:nvSpPr>
          <p:cNvPr id="84" name="テキスト ボックス 83"/>
          <p:cNvSpPr txBox="1"/>
          <p:nvPr/>
        </p:nvSpPr>
        <p:spPr>
          <a:xfrm>
            <a:off x="2908300" y="5835650"/>
            <a:ext cx="1905000" cy="369332"/>
          </a:xfrm>
          <a:prstGeom prst="rect">
            <a:avLst/>
          </a:prstGeom>
          <a:noFill/>
        </p:spPr>
        <p:txBody>
          <a:bodyPr wrap="square" rtlCol="0">
            <a:spAutoFit/>
          </a:bodyPr>
          <a:lstStyle/>
          <a:p>
            <a:r>
              <a:rPr lang="ja-JP" altLang="en-US" dirty="0" smtClean="0"/>
              <a:t>承認レベル　</a:t>
            </a:r>
            <a:r>
              <a:rPr lang="en-US" altLang="ja-JP" dirty="0" smtClean="0"/>
              <a:t>4</a:t>
            </a:r>
            <a:endParaRPr lang="en-US" dirty="0"/>
          </a:p>
        </p:txBody>
      </p:sp>
      <p:cxnSp>
        <p:nvCxnSpPr>
          <p:cNvPr id="50" name="図形 49"/>
          <p:cNvCxnSpPr>
            <a:stCxn id="21" idx="0"/>
            <a:endCxn id="14" idx="1"/>
          </p:cNvCxnSpPr>
          <p:nvPr/>
        </p:nvCxnSpPr>
        <p:spPr>
          <a:xfrm rot="5400000" flipH="1" flipV="1">
            <a:off x="5022850" y="1625600"/>
            <a:ext cx="571500" cy="533400"/>
          </a:xfrm>
          <a:prstGeom prst="bentConnector2">
            <a:avLst/>
          </a:prstGeom>
        </p:spPr>
        <p:style>
          <a:lnRef idx="1">
            <a:schemeClr val="dk1"/>
          </a:lnRef>
          <a:fillRef idx="0">
            <a:schemeClr val="dk1"/>
          </a:fillRef>
          <a:effectRef idx="0">
            <a:schemeClr val="dk1"/>
          </a:effectRef>
          <a:fontRef idx="minor">
            <a:schemeClr val="tx1"/>
          </a:fontRef>
        </p:style>
      </p:cxnSp>
      <p:sp>
        <p:nvSpPr>
          <p:cNvPr id="4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cxnSp>
        <p:nvCxnSpPr>
          <p:cNvPr id="48" name="直線矢印コネクタ 47"/>
          <p:cNvCxnSpPr>
            <a:stCxn id="39" idx="3"/>
            <a:endCxn id="43" idx="1"/>
          </p:cNvCxnSpPr>
          <p:nvPr/>
        </p:nvCxnSpPr>
        <p:spPr>
          <a:xfrm>
            <a:off x="6870700" y="6026150"/>
            <a:ext cx="1295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a:off x="7099300" y="5911850"/>
            <a:ext cx="609600" cy="304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OK</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64217" y="882396"/>
            <a:ext cx="3893819" cy="292608"/>
          </a:xfrm>
          <a:custGeom>
            <a:avLst/>
            <a:gdLst>
              <a:gd name="connsiteX0" fmla="*/ 0 w 3893819"/>
              <a:gd name="connsiteY0" fmla="*/ 0 h 292608"/>
              <a:gd name="connsiteX1" fmla="*/ 0 w 3893819"/>
              <a:gd name="connsiteY1" fmla="*/ 292607 h 292608"/>
              <a:gd name="connsiteX2" fmla="*/ 3893819 w 3893819"/>
              <a:gd name="connsiteY2" fmla="*/ 292607 h 292608"/>
              <a:gd name="connsiteX3" fmla="*/ 3893819 w 3893819"/>
              <a:gd name="connsiteY3" fmla="*/ 0 h 292608"/>
              <a:gd name="connsiteX4" fmla="*/ 0 w 3893819"/>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93819" h="292608">
                <a:moveTo>
                  <a:pt x="0" y="0"/>
                </a:moveTo>
                <a:lnTo>
                  <a:pt x="0" y="292607"/>
                </a:lnTo>
                <a:lnTo>
                  <a:pt x="3893819" y="292607"/>
                </a:lnTo>
                <a:lnTo>
                  <a:pt x="389381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526926" y="1475232"/>
            <a:ext cx="877824" cy="184404"/>
          </a:xfrm>
          <a:custGeom>
            <a:avLst/>
            <a:gdLst>
              <a:gd name="connsiteX0" fmla="*/ 0 w 877824"/>
              <a:gd name="connsiteY0" fmla="*/ 0 h 184404"/>
              <a:gd name="connsiteX1" fmla="*/ 0 w 877824"/>
              <a:gd name="connsiteY1" fmla="*/ 184403 h 184404"/>
              <a:gd name="connsiteX2" fmla="*/ 877824 w 877824"/>
              <a:gd name="connsiteY2" fmla="*/ 184403 h 184404"/>
              <a:gd name="connsiteX3" fmla="*/ 877824 w 877824"/>
              <a:gd name="connsiteY3" fmla="*/ 0 h 184404"/>
              <a:gd name="connsiteX4" fmla="*/ 0 w 877824"/>
              <a:gd name="connsiteY4" fmla="*/ 0 h 1844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7824" h="184404">
                <a:moveTo>
                  <a:pt x="0" y="0"/>
                </a:moveTo>
                <a:lnTo>
                  <a:pt x="0" y="184403"/>
                </a:lnTo>
                <a:lnTo>
                  <a:pt x="877824" y="184403"/>
                </a:lnTo>
                <a:lnTo>
                  <a:pt x="87782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1526926" y="1994916"/>
            <a:ext cx="685800" cy="198120"/>
          </a:xfrm>
          <a:custGeom>
            <a:avLst/>
            <a:gdLst>
              <a:gd name="connsiteX0" fmla="*/ 0 w 685800"/>
              <a:gd name="connsiteY0" fmla="*/ 0 h 198120"/>
              <a:gd name="connsiteX1" fmla="*/ 0 w 685800"/>
              <a:gd name="connsiteY1" fmla="*/ 198119 h 198120"/>
              <a:gd name="connsiteX2" fmla="*/ 685799 w 685800"/>
              <a:gd name="connsiteY2" fmla="*/ 198119 h 198120"/>
              <a:gd name="connsiteX3" fmla="*/ 685799 w 685800"/>
              <a:gd name="connsiteY3" fmla="*/ 0 h 198120"/>
              <a:gd name="connsiteX4" fmla="*/ 0 w 685800"/>
              <a:gd name="connsiteY4" fmla="*/ 0 h 198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5800" h="198120">
                <a:moveTo>
                  <a:pt x="0" y="0"/>
                </a:moveTo>
                <a:lnTo>
                  <a:pt x="0" y="198119"/>
                </a:lnTo>
                <a:lnTo>
                  <a:pt x="685799" y="198119"/>
                </a:lnTo>
                <a:lnTo>
                  <a:pt x="68579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526926" y="3674364"/>
            <a:ext cx="795528" cy="248411"/>
          </a:xfrm>
          <a:custGeom>
            <a:avLst/>
            <a:gdLst>
              <a:gd name="connsiteX0" fmla="*/ 0 w 795528"/>
              <a:gd name="connsiteY0" fmla="*/ 0 h 248411"/>
              <a:gd name="connsiteX1" fmla="*/ 0 w 795528"/>
              <a:gd name="connsiteY1" fmla="*/ 248411 h 248411"/>
              <a:gd name="connsiteX2" fmla="*/ 795528 w 795528"/>
              <a:gd name="connsiteY2" fmla="*/ 248411 h 248411"/>
              <a:gd name="connsiteX3" fmla="*/ 795528 w 795528"/>
              <a:gd name="connsiteY3" fmla="*/ 0 h 248411"/>
              <a:gd name="connsiteX4" fmla="*/ 0 w 795528"/>
              <a:gd name="connsiteY4" fmla="*/ 0 h 2484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5528" h="248411">
                <a:moveTo>
                  <a:pt x="0" y="0"/>
                </a:moveTo>
                <a:lnTo>
                  <a:pt x="0" y="248411"/>
                </a:lnTo>
                <a:lnTo>
                  <a:pt x="795528" y="248411"/>
                </a:lnTo>
                <a:lnTo>
                  <a:pt x="795528"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526926" y="4669535"/>
            <a:ext cx="731519" cy="260604"/>
          </a:xfrm>
          <a:custGeom>
            <a:avLst/>
            <a:gdLst>
              <a:gd name="connsiteX0" fmla="*/ 0 w 731519"/>
              <a:gd name="connsiteY0" fmla="*/ 0 h 260604"/>
              <a:gd name="connsiteX1" fmla="*/ 0 w 731519"/>
              <a:gd name="connsiteY1" fmla="*/ 260604 h 260604"/>
              <a:gd name="connsiteX2" fmla="*/ 731519 w 731519"/>
              <a:gd name="connsiteY2" fmla="*/ 260604 h 260604"/>
              <a:gd name="connsiteX3" fmla="*/ 731519 w 731519"/>
              <a:gd name="connsiteY3" fmla="*/ 0 h 260604"/>
              <a:gd name="connsiteX4" fmla="*/ 0 w 731519"/>
              <a:gd name="connsiteY4" fmla="*/ 0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1519" h="260604">
                <a:moveTo>
                  <a:pt x="0" y="0"/>
                </a:moveTo>
                <a:lnTo>
                  <a:pt x="0" y="260604"/>
                </a:lnTo>
                <a:lnTo>
                  <a:pt x="731519" y="260604"/>
                </a:lnTo>
                <a:lnTo>
                  <a:pt x="73151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4" name="テキスト ボックス 13"/>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購買要求</a:t>
            </a:r>
            <a:endParaRPr lang="en-US" sz="2400" dirty="0">
              <a:latin typeface="Arial" pitchFamily="34" charset="0"/>
            </a:endParaRPr>
          </a:p>
        </p:txBody>
      </p:sp>
      <p:sp>
        <p:nvSpPr>
          <p:cNvPr id="15" name="正方形/長方形 14"/>
          <p:cNvSpPr/>
          <p:nvPr/>
        </p:nvSpPr>
        <p:spPr>
          <a:xfrm>
            <a:off x="546100" y="1111250"/>
            <a:ext cx="9601200" cy="4154984"/>
          </a:xfrm>
          <a:prstGeom prst="rect">
            <a:avLst/>
          </a:prstGeom>
        </p:spPr>
        <p:txBody>
          <a:bodyPr wrap="square">
            <a:spAutoFit/>
          </a:bodyPr>
          <a:lstStyle/>
          <a:p>
            <a:r>
              <a:rPr lang="ja-JP" altLang="en-US" sz="1200" dirty="0" smtClean="0">
                <a:latin typeface="Arial" pitchFamily="34" charset="0"/>
              </a:rPr>
              <a:t>購買要求は</a:t>
            </a:r>
            <a:r>
              <a:rPr lang="en-US" altLang="ja-JP" sz="1200" dirty="0" smtClean="0">
                <a:latin typeface="Arial" pitchFamily="34" charset="0"/>
              </a:rPr>
              <a:t>､</a:t>
            </a:r>
            <a:r>
              <a:rPr lang="ja-JP" altLang="en-US" sz="1200" dirty="0" smtClean="0">
                <a:latin typeface="Arial" pitchFamily="34" charset="0"/>
              </a:rPr>
              <a:t>ユーザ部門が購買部門に品目を</a:t>
            </a:r>
            <a:r>
              <a:rPr lang="en-US" altLang="ja-JP" sz="1200" dirty="0" smtClean="0">
                <a:latin typeface="Arial" pitchFamily="34" charset="0"/>
              </a:rPr>
              <a:t>､</a:t>
            </a:r>
            <a:r>
              <a:rPr lang="ja-JP" altLang="en-US" sz="1200" dirty="0" smtClean="0">
                <a:latin typeface="Arial" pitchFamily="34" charset="0"/>
              </a:rPr>
              <a:t>何個</a:t>
            </a:r>
            <a:r>
              <a:rPr lang="en-US" altLang="ja-JP" sz="1200" dirty="0" smtClean="0">
                <a:latin typeface="Arial" pitchFamily="34" charset="0"/>
              </a:rPr>
              <a:t>､</a:t>
            </a:r>
            <a:r>
              <a:rPr lang="ja-JP" altLang="en-US" sz="1200" dirty="0" smtClean="0">
                <a:latin typeface="Arial" pitchFamily="34" charset="0"/>
              </a:rPr>
              <a:t>いつまでに</a:t>
            </a:r>
            <a:r>
              <a:rPr lang="en-US" altLang="ja-JP" sz="1200" dirty="0" smtClean="0">
                <a:latin typeface="Arial" pitchFamily="34" charset="0"/>
              </a:rPr>
              <a:t>､</a:t>
            </a:r>
            <a:r>
              <a:rPr lang="ja-JP" altLang="en-US" sz="1200" dirty="0" smtClean="0">
                <a:latin typeface="Arial" pitchFamily="34" charset="0"/>
              </a:rPr>
              <a:t>この仕様で購入してほしいという要求を依頼するものです</a:t>
            </a:r>
            <a:r>
              <a:rPr lang="en-US" altLang="ja-JP" sz="1200" dirty="0" smtClean="0">
                <a:latin typeface="Arial" pitchFamily="34" charset="0"/>
              </a:rPr>
              <a:t>｡</a:t>
            </a:r>
          </a:p>
          <a:p>
            <a:r>
              <a:rPr lang="ja-JP" altLang="en-US" sz="1200" dirty="0" smtClean="0">
                <a:latin typeface="Arial" pitchFamily="34" charset="0"/>
              </a:rPr>
              <a:t>また</a:t>
            </a:r>
            <a:r>
              <a:rPr lang="en-US" altLang="ja-JP" sz="1200" dirty="0" smtClean="0">
                <a:latin typeface="Arial" pitchFamily="34" charset="0"/>
              </a:rPr>
              <a:t>､MRP</a:t>
            </a:r>
            <a:r>
              <a:rPr lang="ja-JP" altLang="en-US" sz="1200" dirty="0" smtClean="0">
                <a:latin typeface="Arial" pitchFamily="34" charset="0"/>
              </a:rPr>
              <a:t>で所要量計算された計画済購買オーダも同等に扱われます。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企業によっては</a:t>
            </a:r>
            <a:r>
              <a:rPr lang="en-US" altLang="ja-JP" sz="1200" dirty="0" smtClean="0">
                <a:latin typeface="Arial" pitchFamily="34" charset="0"/>
              </a:rPr>
              <a:t>､</a:t>
            </a:r>
            <a:r>
              <a:rPr lang="ja-JP" altLang="en-US" sz="1200" dirty="0" smtClean="0">
                <a:latin typeface="Arial" pitchFamily="34" charset="0"/>
              </a:rPr>
              <a:t>購買金額が管理者のレベル</a:t>
            </a:r>
            <a:r>
              <a:rPr lang="en-US" altLang="ja-JP" sz="1200" dirty="0" smtClean="0">
                <a:latin typeface="Arial" pitchFamily="34" charset="0"/>
              </a:rPr>
              <a:t>(</a:t>
            </a:r>
            <a:r>
              <a:rPr lang="ja-JP" altLang="en-US" sz="1200" dirty="0" smtClean="0">
                <a:latin typeface="Arial" pitchFamily="34" charset="0"/>
              </a:rPr>
              <a:t>承認レベル</a:t>
            </a:r>
            <a:r>
              <a:rPr lang="en-US" altLang="ja-JP" sz="1200" dirty="0" smtClean="0">
                <a:latin typeface="Arial" pitchFamily="34" charset="0"/>
              </a:rPr>
              <a:t>)</a:t>
            </a:r>
            <a:r>
              <a:rPr lang="ja-JP" altLang="en-US" sz="1200" dirty="0" smtClean="0">
                <a:latin typeface="Arial" pitchFamily="34" charset="0"/>
              </a:rPr>
              <a:t>によって承認の上限金額が定められており、オーバーした時は上位の承認が必要になります。承認</a:t>
            </a:r>
            <a:r>
              <a:rPr lang="en-US" altLang="ja-JP" sz="1200" dirty="0" smtClean="0">
                <a:latin typeface="Arial" pitchFamily="34" charset="0"/>
              </a:rPr>
              <a:t>､</a:t>
            </a:r>
            <a:r>
              <a:rPr lang="ja-JP" altLang="en-US" sz="1200" dirty="0" smtClean="0">
                <a:latin typeface="Arial" pitchFamily="34" charset="0"/>
              </a:rPr>
              <a:t>承認レベル手続きを使用する上で、</a:t>
            </a:r>
          </a:p>
          <a:p>
            <a:pPr lvl="1">
              <a:buFont typeface="Arial" pitchFamily="34" charset="0"/>
              <a:buChar char="•"/>
            </a:pPr>
            <a:r>
              <a:rPr lang="ja-JP" altLang="en-US" sz="1200" dirty="0" smtClean="0">
                <a:latin typeface="Arial" pitchFamily="34" charset="0"/>
              </a:rPr>
              <a:t>支出に対するトラッキング方法</a:t>
            </a:r>
          </a:p>
          <a:p>
            <a:pPr lvl="1">
              <a:buFont typeface="Arial" pitchFamily="34" charset="0"/>
              <a:buChar char="•"/>
            </a:pPr>
            <a:r>
              <a:rPr lang="ja-JP" altLang="en-US" sz="1200" dirty="0" smtClean="0">
                <a:latin typeface="Arial" pitchFamily="34" charset="0"/>
              </a:rPr>
              <a:t>上限額を</a:t>
            </a:r>
            <a:r>
              <a:rPr lang="en-US" altLang="ja-JP" sz="1200" dirty="0" smtClean="0">
                <a:latin typeface="Arial" pitchFamily="34" charset="0"/>
              </a:rPr>
              <a:t>､</a:t>
            </a:r>
            <a:r>
              <a:rPr lang="ja-JP" altLang="en-US" sz="1200" dirty="0" smtClean="0">
                <a:latin typeface="Arial" pitchFamily="34" charset="0"/>
              </a:rPr>
              <a:t>サイト</a:t>
            </a:r>
            <a:r>
              <a:rPr lang="en-US" altLang="ja-JP" sz="1200" dirty="0" smtClean="0">
                <a:latin typeface="Arial" pitchFamily="34" charset="0"/>
              </a:rPr>
              <a:t>､</a:t>
            </a:r>
            <a:r>
              <a:rPr lang="ja-JP" altLang="en-US" sz="1200" dirty="0" smtClean="0">
                <a:latin typeface="Arial" pitchFamily="34" charset="0"/>
              </a:rPr>
              <a:t>製品グループ</a:t>
            </a:r>
            <a:r>
              <a:rPr lang="en-US" altLang="ja-JP" sz="1200" dirty="0" smtClean="0">
                <a:latin typeface="Arial" pitchFamily="34" charset="0"/>
              </a:rPr>
              <a:t>､</a:t>
            </a:r>
            <a:r>
              <a:rPr lang="ja-JP" altLang="en-US" sz="1200" dirty="0" smtClean="0">
                <a:latin typeface="Arial" pitchFamily="34" charset="0"/>
              </a:rPr>
              <a:t>依頼者</a:t>
            </a:r>
            <a:r>
              <a:rPr lang="en-US" altLang="ja-JP" sz="1200" dirty="0" smtClean="0">
                <a:latin typeface="Arial" pitchFamily="34" charset="0"/>
              </a:rPr>
              <a:t>､</a:t>
            </a:r>
            <a:r>
              <a:rPr lang="ja-JP" altLang="en-US" sz="1200" dirty="0" smtClean="0">
                <a:latin typeface="Arial" pitchFamily="34" charset="0"/>
              </a:rPr>
              <a:t>仕入勘定</a:t>
            </a:r>
            <a:r>
              <a:rPr lang="en-US" altLang="ja-JP" sz="1200" dirty="0" smtClean="0">
                <a:latin typeface="Arial" pitchFamily="34" charset="0"/>
              </a:rPr>
              <a:t>(</a:t>
            </a:r>
            <a:r>
              <a:rPr lang="ja-JP" altLang="en-US" sz="1200" dirty="0" smtClean="0">
                <a:latin typeface="Arial" pitchFamily="34" charset="0"/>
              </a:rPr>
              <a:t>非在庫品目</a:t>
            </a:r>
            <a:r>
              <a:rPr lang="en-US" altLang="ja-JP" sz="1200" dirty="0" smtClean="0">
                <a:latin typeface="Arial" pitchFamily="34" charset="0"/>
              </a:rPr>
              <a:t>)</a:t>
            </a:r>
            <a:r>
              <a:rPr lang="ja-JP" altLang="en-US" sz="1200" dirty="0" smtClean="0">
                <a:latin typeface="Arial" pitchFamily="34" charset="0"/>
              </a:rPr>
              <a:t>別に設定</a:t>
            </a:r>
          </a:p>
          <a:p>
            <a:pPr lvl="1">
              <a:buFont typeface="Arial" pitchFamily="34" charset="0"/>
              <a:buChar char="•"/>
            </a:pPr>
            <a:r>
              <a:rPr lang="ja-JP" altLang="en-US" sz="1200" dirty="0" smtClean="0">
                <a:latin typeface="Arial" pitchFamily="34" charset="0"/>
              </a:rPr>
              <a:t>計画済購買オーダからの承認と購買オーダヘの変換</a:t>
            </a:r>
          </a:p>
          <a:p>
            <a:pPr lvl="1">
              <a:buFont typeface="Arial" pitchFamily="34" charset="0"/>
              <a:buChar char="•"/>
            </a:pPr>
            <a:r>
              <a:rPr lang="ja-JP" altLang="en-US" sz="1200" dirty="0" smtClean="0">
                <a:latin typeface="Arial" pitchFamily="34" charset="0"/>
              </a:rPr>
              <a:t>未処理の購買要求のチエック方法</a:t>
            </a:r>
          </a:p>
          <a:p>
            <a:pPr lvl="1">
              <a:buFont typeface="Arial" pitchFamily="34" charset="0"/>
              <a:buChar char="•"/>
            </a:pPr>
            <a:r>
              <a:rPr lang="en-US" altLang="ja-JP" sz="1200" dirty="0" smtClean="0">
                <a:latin typeface="Arial" pitchFamily="34" charset="0"/>
              </a:rPr>
              <a:t>MRP</a:t>
            </a:r>
            <a:r>
              <a:rPr lang="ja-JP" altLang="en-US" sz="1200" dirty="0" smtClean="0">
                <a:latin typeface="Arial" pitchFamily="34" charset="0"/>
              </a:rPr>
              <a:t>の再実行による購買オーダヘの反映</a:t>
            </a:r>
          </a:p>
          <a:p>
            <a:r>
              <a:rPr lang="ja-JP" altLang="en-US" sz="1200" dirty="0" smtClean="0">
                <a:latin typeface="Arial" pitchFamily="34" charset="0"/>
              </a:rPr>
              <a:t>などを</a:t>
            </a:r>
            <a:r>
              <a:rPr lang="en-US" altLang="ja-JP" sz="1200" dirty="0" smtClean="0">
                <a:latin typeface="Arial" pitchFamily="34" charset="0"/>
              </a:rPr>
              <a:t>､</a:t>
            </a:r>
            <a:r>
              <a:rPr lang="ja-JP" altLang="en-US" sz="1200" dirty="0" smtClean="0">
                <a:latin typeface="Arial" pitchFamily="34" charset="0"/>
              </a:rPr>
              <a:t>考慮する必要があります。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制限事項</a:t>
            </a:r>
            <a:endParaRPr lang="en-US" altLang="ja-JP" sz="1200" b="1" dirty="0" smtClean="0">
              <a:solidFill>
                <a:srgbClr val="0070C0"/>
              </a:solidFill>
              <a:latin typeface="Arial" pitchFamily="34" charset="0"/>
            </a:endParaRPr>
          </a:p>
          <a:p>
            <a:pPr lvl="1">
              <a:buFont typeface="Arial" pitchFamily="34" charset="0"/>
              <a:buChar char="•"/>
            </a:pPr>
            <a:r>
              <a:rPr lang="ja-JP" altLang="en-US" sz="1200" dirty="0" smtClean="0">
                <a:latin typeface="Arial" pitchFamily="34" charset="0"/>
              </a:rPr>
              <a:t>外注加工依頼や仕入先スケジュールには使用不可</a:t>
            </a:r>
          </a:p>
          <a:p>
            <a:pPr lvl="1">
              <a:buFont typeface="Arial" pitchFamily="34" charset="0"/>
              <a:buChar char="•"/>
            </a:pPr>
            <a:r>
              <a:rPr lang="ja-JP" altLang="en-US" sz="1200" dirty="0" smtClean="0">
                <a:latin typeface="Arial" pitchFamily="34" charset="0"/>
              </a:rPr>
              <a:t>購買要求では</a:t>
            </a:r>
            <a:r>
              <a:rPr lang="en-US" altLang="ja-JP" sz="1200" dirty="0" smtClean="0">
                <a:latin typeface="Arial" pitchFamily="34" charset="0"/>
              </a:rPr>
              <a:t>､</a:t>
            </a:r>
            <a:r>
              <a:rPr lang="ja-JP" altLang="en-US" sz="1200" dirty="0" smtClean="0">
                <a:latin typeface="Arial" pitchFamily="34" charset="0"/>
              </a:rPr>
              <a:t>仕入先や請求情報は入力不可</a:t>
            </a:r>
          </a:p>
          <a:p>
            <a:pPr lvl="1">
              <a:buFont typeface="Arial" pitchFamily="34" charset="0"/>
              <a:buChar char="•"/>
            </a:pPr>
            <a:r>
              <a:rPr lang="ja-JP" altLang="en-US" sz="1200" dirty="0" smtClean="0">
                <a:latin typeface="Arial" pitchFamily="34" charset="0"/>
              </a:rPr>
              <a:t>購買要求は、</a:t>
            </a:r>
            <a:r>
              <a:rPr lang="en-US" altLang="ja-JP" sz="1200" dirty="0" smtClean="0">
                <a:latin typeface="Arial" pitchFamily="34" charset="0"/>
              </a:rPr>
              <a:t>1</a:t>
            </a:r>
            <a:r>
              <a:rPr lang="ja-JP" altLang="en-US" sz="1200" dirty="0" smtClean="0">
                <a:latin typeface="Arial" pitchFamily="34" charset="0"/>
              </a:rPr>
              <a:t>購買要求番号に対し</a:t>
            </a:r>
            <a:r>
              <a:rPr lang="en-US" altLang="ja-JP" sz="1200" dirty="0" smtClean="0">
                <a:latin typeface="Arial" pitchFamily="34" charset="0"/>
              </a:rPr>
              <a:t>1</a:t>
            </a:r>
            <a:r>
              <a:rPr lang="ja-JP" altLang="en-US" sz="1200" dirty="0" smtClean="0">
                <a:latin typeface="Arial" pitchFamily="34" charset="0"/>
              </a:rPr>
              <a:t>品目のみの入力</a:t>
            </a:r>
          </a:p>
          <a:p>
            <a:r>
              <a:rPr lang="ja-JP" altLang="en-US" sz="1200" dirty="0" smtClean="0">
                <a:latin typeface="Arial" pitchFamily="34" charset="0"/>
              </a:rPr>
              <a:t>などがありますが</a:t>
            </a:r>
            <a:r>
              <a:rPr lang="en-US" altLang="ja-JP" sz="1200" dirty="0" smtClean="0">
                <a:latin typeface="Arial" pitchFamily="34" charset="0"/>
              </a:rPr>
              <a:t>､</a:t>
            </a:r>
            <a:r>
              <a:rPr lang="ja-JP" altLang="en-US" sz="1200" dirty="0" smtClean="0">
                <a:latin typeface="Arial" pitchFamily="34" charset="0"/>
              </a:rPr>
              <a:t>承認プロセスを使用すれば</a:t>
            </a:r>
            <a:r>
              <a:rPr lang="en-US" altLang="ja-JP" sz="1200" dirty="0" smtClean="0">
                <a:latin typeface="Arial" pitchFamily="34" charset="0"/>
              </a:rPr>
              <a:t>､</a:t>
            </a:r>
            <a:r>
              <a:rPr lang="ja-JP" altLang="en-US" sz="1200" dirty="0" smtClean="0">
                <a:latin typeface="Arial" pitchFamily="34" charset="0"/>
              </a:rPr>
              <a:t>承認のための入力作業が必要になります。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計画済購買オーダを承認する時に、</a:t>
            </a:r>
            <a:r>
              <a:rPr lang="en-US" altLang="ja-JP" sz="1200" dirty="0" smtClean="0">
                <a:latin typeface="Arial" pitchFamily="34" charset="0"/>
              </a:rPr>
              <a:t>【</a:t>
            </a:r>
            <a:r>
              <a:rPr lang="ja-JP" altLang="en-US" sz="1200" dirty="0" smtClean="0">
                <a:latin typeface="Arial" pitchFamily="34" charset="0"/>
              </a:rPr>
              <a:t>計画済購買オーダ承認</a:t>
            </a:r>
            <a:r>
              <a:rPr lang="en-US" altLang="ja-JP" sz="1200" dirty="0" smtClean="0">
                <a:latin typeface="Arial" pitchFamily="34" charset="0"/>
              </a:rPr>
              <a:t>】〈23.11〉</a:t>
            </a:r>
            <a:r>
              <a:rPr lang="ja-JP" altLang="en-US" sz="1200" dirty="0" smtClean="0">
                <a:latin typeface="Arial" pitchFamily="34" charset="0"/>
              </a:rPr>
              <a:t>を使用すれば多量のデータを扱うので</a:t>
            </a:r>
            <a:r>
              <a:rPr lang="en-US" altLang="ja-JP" sz="1200" dirty="0" smtClean="0">
                <a:latin typeface="Arial" pitchFamily="34" charset="0"/>
              </a:rPr>
              <a:t>､</a:t>
            </a:r>
            <a:r>
              <a:rPr lang="ja-JP" altLang="en-US" sz="1200" dirty="0" smtClean="0">
                <a:latin typeface="Arial" pitchFamily="34" charset="0"/>
              </a:rPr>
              <a:t>抽出条件を明確にしておく必要があり</a:t>
            </a:r>
            <a:endParaRPr lang="en-US" altLang="ja-JP" sz="1200" dirty="0" smtClean="0">
              <a:latin typeface="Arial" pitchFamily="34" charset="0"/>
            </a:endParaRPr>
          </a:p>
          <a:p>
            <a:r>
              <a:rPr lang="ja-JP" altLang="en-US" sz="1200" dirty="0" smtClean="0">
                <a:latin typeface="Arial" pitchFamily="34" charset="0"/>
              </a:rPr>
              <a:t>ます。</a:t>
            </a:r>
            <a:endParaRPr lang="en-US" sz="1200" dirty="0">
              <a:latin typeface="Arial" pitchFamily="34" charset="0"/>
            </a:endParaRPr>
          </a:p>
        </p:txBody>
      </p:sp>
      <p:sp>
        <p:nvSpPr>
          <p:cNvPr id="1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ブランケット購買オーダ</a:t>
            </a:r>
            <a:endParaRPr lang="en-US" sz="2400" dirty="0">
              <a:latin typeface="Arial" pitchFamily="34" charset="0"/>
            </a:endParaRPr>
          </a:p>
        </p:txBody>
      </p:sp>
      <p:sp>
        <p:nvSpPr>
          <p:cNvPr id="14" name="角丸四角形 13"/>
          <p:cNvSpPr/>
          <p:nvPr/>
        </p:nvSpPr>
        <p:spPr>
          <a:xfrm>
            <a:off x="1231900" y="1413073"/>
            <a:ext cx="1752600" cy="6858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ブランケットオーダ</a:t>
            </a:r>
            <a:endParaRPr lang="en-US" sz="1400" dirty="0"/>
          </a:p>
        </p:txBody>
      </p:sp>
      <p:sp>
        <p:nvSpPr>
          <p:cNvPr id="15" name="角丸四角形 14"/>
          <p:cNvSpPr/>
          <p:nvPr/>
        </p:nvSpPr>
        <p:spPr>
          <a:xfrm>
            <a:off x="4279900" y="1489273"/>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sp>
        <p:nvSpPr>
          <p:cNvPr id="16" name="角丸四角形 15"/>
          <p:cNvSpPr/>
          <p:nvPr/>
        </p:nvSpPr>
        <p:spPr>
          <a:xfrm>
            <a:off x="4279900" y="1948061"/>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cxnSp>
        <p:nvCxnSpPr>
          <p:cNvPr id="18" name="直線矢印コネクタ 17"/>
          <p:cNvCxnSpPr>
            <a:stCxn id="14" idx="3"/>
            <a:endCxn id="15" idx="1"/>
          </p:cNvCxnSpPr>
          <p:nvPr/>
        </p:nvCxnSpPr>
        <p:spPr>
          <a:xfrm>
            <a:off x="2984500" y="1755973"/>
            <a:ext cx="1295400" cy="79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0" name="カギ線コネクタ 19"/>
          <p:cNvCxnSpPr>
            <a:stCxn id="14" idx="3"/>
            <a:endCxn id="16" idx="1"/>
          </p:cNvCxnSpPr>
          <p:nvPr/>
        </p:nvCxnSpPr>
        <p:spPr>
          <a:xfrm>
            <a:off x="2984500" y="1755973"/>
            <a:ext cx="1295400" cy="459582"/>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21" name="角丸四角形 20"/>
          <p:cNvSpPr/>
          <p:nvPr/>
        </p:nvSpPr>
        <p:spPr>
          <a:xfrm>
            <a:off x="4279900" y="2403673"/>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sp>
        <p:nvSpPr>
          <p:cNvPr id="22" name="角丸四角形 21"/>
          <p:cNvSpPr/>
          <p:nvPr/>
        </p:nvSpPr>
        <p:spPr>
          <a:xfrm>
            <a:off x="4279900" y="2860873"/>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sp>
        <p:nvSpPr>
          <p:cNvPr id="23" name="角丸四角形 22"/>
          <p:cNvSpPr/>
          <p:nvPr/>
        </p:nvSpPr>
        <p:spPr>
          <a:xfrm>
            <a:off x="4279900" y="3319661"/>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sp>
        <p:nvSpPr>
          <p:cNvPr id="24" name="角丸四角形 23"/>
          <p:cNvSpPr/>
          <p:nvPr/>
        </p:nvSpPr>
        <p:spPr>
          <a:xfrm>
            <a:off x="4279900" y="3776861"/>
            <a:ext cx="1981200" cy="534988"/>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400" dirty="0" smtClean="0"/>
              <a:t>購買オーダ発行</a:t>
            </a:r>
            <a:endParaRPr lang="en-US" sz="1400" dirty="0"/>
          </a:p>
        </p:txBody>
      </p:sp>
      <p:cxnSp>
        <p:nvCxnSpPr>
          <p:cNvPr id="26" name="カギ線コネクタ 25"/>
          <p:cNvCxnSpPr>
            <a:stCxn id="14" idx="3"/>
            <a:endCxn id="21" idx="1"/>
          </p:cNvCxnSpPr>
          <p:nvPr/>
        </p:nvCxnSpPr>
        <p:spPr>
          <a:xfrm>
            <a:off x="2984500" y="1755973"/>
            <a:ext cx="1295400" cy="915194"/>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28" name="カギ線コネクタ 27"/>
          <p:cNvCxnSpPr>
            <a:stCxn id="14" idx="3"/>
            <a:endCxn id="22" idx="1"/>
          </p:cNvCxnSpPr>
          <p:nvPr/>
        </p:nvCxnSpPr>
        <p:spPr>
          <a:xfrm>
            <a:off x="2984500" y="1755973"/>
            <a:ext cx="1295400" cy="1372394"/>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30" name="カギ線コネクタ 29"/>
          <p:cNvCxnSpPr>
            <a:stCxn id="14" idx="3"/>
            <a:endCxn id="23" idx="1"/>
          </p:cNvCxnSpPr>
          <p:nvPr/>
        </p:nvCxnSpPr>
        <p:spPr>
          <a:xfrm>
            <a:off x="2984500" y="1755973"/>
            <a:ext cx="1295400" cy="1831182"/>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32" name="カギ線コネクタ 31"/>
          <p:cNvCxnSpPr>
            <a:stCxn id="14" idx="3"/>
            <a:endCxn id="24" idx="1"/>
          </p:cNvCxnSpPr>
          <p:nvPr/>
        </p:nvCxnSpPr>
        <p:spPr>
          <a:xfrm>
            <a:off x="2984500" y="1755973"/>
            <a:ext cx="1295400" cy="2288382"/>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34" name="直線コネクタ 33"/>
          <p:cNvCxnSpPr/>
          <p:nvPr/>
        </p:nvCxnSpPr>
        <p:spPr>
          <a:xfrm>
            <a:off x="6184900" y="1490861"/>
            <a:ext cx="1371600" cy="1588"/>
          </a:xfrm>
          <a:prstGeom prst="line">
            <a:avLst/>
          </a:prstGeom>
        </p:spPr>
        <p:style>
          <a:lnRef idx="1">
            <a:schemeClr val="dk1"/>
          </a:lnRef>
          <a:fillRef idx="0">
            <a:schemeClr val="dk1"/>
          </a:fillRef>
          <a:effectRef idx="0">
            <a:schemeClr val="dk1"/>
          </a:effectRef>
          <a:fontRef idx="minor">
            <a:schemeClr val="tx1"/>
          </a:fontRef>
        </p:style>
      </p:cxnSp>
      <p:cxnSp>
        <p:nvCxnSpPr>
          <p:cNvPr id="39" name="直線コネクタ 38"/>
          <p:cNvCxnSpPr/>
          <p:nvPr/>
        </p:nvCxnSpPr>
        <p:spPr>
          <a:xfrm>
            <a:off x="6184900" y="4310261"/>
            <a:ext cx="1371600" cy="1588"/>
          </a:xfrm>
          <a:prstGeom prst="line">
            <a:avLst/>
          </a:prstGeom>
        </p:spPr>
        <p:style>
          <a:lnRef idx="1">
            <a:schemeClr val="dk1"/>
          </a:lnRef>
          <a:fillRef idx="0">
            <a:schemeClr val="dk1"/>
          </a:fillRef>
          <a:effectRef idx="0">
            <a:schemeClr val="dk1"/>
          </a:effectRef>
          <a:fontRef idx="minor">
            <a:schemeClr val="tx1"/>
          </a:fontRef>
        </p:style>
      </p:cxnSp>
      <p:sp>
        <p:nvSpPr>
          <p:cNvPr id="40" name="テキスト ボックス 39"/>
          <p:cNvSpPr txBox="1"/>
          <p:nvPr/>
        </p:nvSpPr>
        <p:spPr>
          <a:xfrm>
            <a:off x="6184900" y="1111250"/>
            <a:ext cx="1371600" cy="382588"/>
          </a:xfrm>
          <a:prstGeom prst="rect">
            <a:avLst/>
          </a:prstGeom>
          <a:noFill/>
        </p:spPr>
        <p:txBody>
          <a:bodyPr wrap="square" rtlCol="0">
            <a:spAutoFit/>
          </a:bodyPr>
          <a:lstStyle/>
          <a:p>
            <a:pPr algn="ctr"/>
            <a:r>
              <a:rPr lang="ja-JP" altLang="en-US" sz="1400" dirty="0" smtClean="0"/>
              <a:t>開始</a:t>
            </a:r>
            <a:r>
              <a:rPr lang="ja-JP" altLang="en-US" dirty="0" smtClean="0"/>
              <a:t>日</a:t>
            </a:r>
            <a:endParaRPr lang="en-US" dirty="0"/>
          </a:p>
        </p:txBody>
      </p:sp>
      <p:sp>
        <p:nvSpPr>
          <p:cNvPr id="41" name="テキスト ボックス 40"/>
          <p:cNvSpPr txBox="1"/>
          <p:nvPr/>
        </p:nvSpPr>
        <p:spPr>
          <a:xfrm>
            <a:off x="6261100" y="4005461"/>
            <a:ext cx="1295400" cy="307777"/>
          </a:xfrm>
          <a:prstGeom prst="rect">
            <a:avLst/>
          </a:prstGeom>
          <a:noFill/>
        </p:spPr>
        <p:txBody>
          <a:bodyPr wrap="square" rtlCol="0">
            <a:spAutoFit/>
          </a:bodyPr>
          <a:lstStyle/>
          <a:p>
            <a:pPr algn="ctr"/>
            <a:r>
              <a:rPr lang="ja-JP" altLang="en-US" sz="1400" dirty="0" smtClean="0"/>
              <a:t>終了日</a:t>
            </a:r>
            <a:endParaRPr lang="en-US" sz="1400" dirty="0"/>
          </a:p>
        </p:txBody>
      </p:sp>
      <p:sp>
        <p:nvSpPr>
          <p:cNvPr id="67" name="正方形/長方形 66"/>
          <p:cNvSpPr/>
          <p:nvPr/>
        </p:nvSpPr>
        <p:spPr>
          <a:xfrm>
            <a:off x="546100" y="4464050"/>
            <a:ext cx="9601200" cy="2308324"/>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仕入先との間で</a:t>
            </a:r>
            <a:r>
              <a:rPr lang="en-US" altLang="ja-JP" sz="1200" dirty="0" smtClean="0">
                <a:latin typeface="Arial" pitchFamily="34" charset="0"/>
              </a:rPr>
              <a:t>､</a:t>
            </a:r>
            <a:r>
              <a:rPr lang="ja-JP" altLang="en-US" sz="1200" dirty="0" smtClean="0">
                <a:latin typeface="Arial" pitchFamily="34" charset="0"/>
              </a:rPr>
              <a:t>品目をある期間内に一定の数量を固定価格で購入するという合意の下でオーダすることで</a:t>
            </a:r>
            <a:r>
              <a:rPr lang="en-US" altLang="ja-JP" sz="1200" dirty="0" smtClean="0">
                <a:latin typeface="Arial" pitchFamily="34" charset="0"/>
              </a:rPr>
              <a:t>､</a:t>
            </a:r>
            <a:r>
              <a:rPr lang="ja-JP" altLang="en-US" sz="1200" dirty="0" smtClean="0">
                <a:latin typeface="Arial" pitchFamily="34" charset="0"/>
              </a:rPr>
              <a:t>納入回数</a:t>
            </a:r>
            <a:r>
              <a:rPr lang="en-US" altLang="ja-JP" sz="1200" dirty="0" smtClean="0">
                <a:latin typeface="Arial" pitchFamily="34" charset="0"/>
              </a:rPr>
              <a:t>､</a:t>
            </a:r>
            <a:r>
              <a:rPr lang="ja-JP" altLang="en-US" sz="1200" dirty="0" smtClean="0">
                <a:latin typeface="Arial" pitchFamily="34" charset="0"/>
              </a:rPr>
              <a:t>納入日、</a:t>
            </a:r>
            <a:r>
              <a:rPr lang="en-US" altLang="ja-JP" sz="1200" dirty="0" smtClean="0">
                <a:latin typeface="Arial" pitchFamily="34" charset="0"/>
              </a:rPr>
              <a:t>1</a:t>
            </a:r>
            <a:r>
              <a:rPr lang="ja-JP" altLang="en-US" sz="1200" dirty="0" smtClean="0">
                <a:latin typeface="Arial" pitchFamily="34" charset="0"/>
              </a:rPr>
              <a:t>回あたりの納入数</a:t>
            </a:r>
            <a:endParaRPr lang="en-US" altLang="ja-JP" sz="1200" dirty="0" smtClean="0">
              <a:latin typeface="Arial" pitchFamily="34" charset="0"/>
            </a:endParaRPr>
          </a:p>
          <a:p>
            <a:r>
              <a:rPr lang="ja-JP" altLang="en-US" sz="1200" dirty="0" smtClean="0">
                <a:latin typeface="Arial" pitchFamily="34" charset="0"/>
              </a:rPr>
              <a:t>量は特定していない場合が多い。運用では</a:t>
            </a:r>
            <a:r>
              <a:rPr lang="en-US" altLang="ja-JP" sz="1200" dirty="0" smtClean="0">
                <a:latin typeface="Arial" pitchFamily="34" charset="0"/>
              </a:rPr>
              <a:t>､</a:t>
            </a:r>
            <a:r>
              <a:rPr lang="ja-JP" altLang="en-US" sz="1200" dirty="0" smtClean="0">
                <a:latin typeface="Arial" pitchFamily="34" charset="0"/>
              </a:rPr>
              <a:t>原材料など保管場所が限定されている時などに有効です</a:t>
            </a:r>
            <a:r>
              <a:rPr lang="en-US" altLang="ja-JP" sz="1200" dirty="0" smtClean="0">
                <a:latin typeface="Arial" pitchFamily="34" charset="0"/>
              </a:rPr>
              <a:t>｡</a:t>
            </a:r>
          </a:p>
          <a:p>
            <a:r>
              <a:rPr lang="ja-JP" altLang="en-US" sz="1200" dirty="0" smtClean="0">
                <a:latin typeface="Arial" pitchFamily="34" charset="0"/>
              </a:rPr>
              <a:t>例えば</a:t>
            </a:r>
            <a:r>
              <a:rPr lang="en-US" altLang="ja-JP" sz="1200" dirty="0" smtClean="0">
                <a:latin typeface="Arial" pitchFamily="34" charset="0"/>
              </a:rPr>
              <a:t>､</a:t>
            </a:r>
            <a:r>
              <a:rPr lang="ja-JP" altLang="en-US" sz="1200" dirty="0" smtClean="0">
                <a:latin typeface="Arial" pitchFamily="34" charset="0"/>
              </a:rPr>
              <a:t>燃料</a:t>
            </a:r>
            <a:r>
              <a:rPr lang="en-US" altLang="ja-JP" sz="1200" dirty="0" smtClean="0">
                <a:latin typeface="Arial" pitchFamily="34" charset="0"/>
              </a:rPr>
              <a:t>､</a:t>
            </a:r>
            <a:r>
              <a:rPr lang="ja-JP" altLang="en-US" sz="1200" dirty="0" smtClean="0">
                <a:latin typeface="Arial" pitchFamily="34" charset="0"/>
              </a:rPr>
              <a:t>液体原料など工場でﾀﾝｸに貯蔵している場合など保管容量が限定されるので</a:t>
            </a:r>
            <a:r>
              <a:rPr lang="en-US" altLang="ja-JP" sz="1200" dirty="0" smtClean="0">
                <a:latin typeface="Arial" pitchFamily="34" charset="0"/>
              </a:rPr>
              <a:t>､</a:t>
            </a:r>
            <a:r>
              <a:rPr lang="ja-JP" altLang="en-US" sz="1200" dirty="0" smtClean="0">
                <a:latin typeface="Arial" pitchFamily="34" charset="0"/>
              </a:rPr>
              <a:t>発注点を切ったらオーダするなどの運用が行えます。</a:t>
            </a:r>
          </a:p>
          <a:p>
            <a:r>
              <a:rPr lang="ja-JP" altLang="en-US" sz="1200" dirty="0" smtClean="0">
                <a:latin typeface="Arial" pitchFamily="34" charset="0"/>
              </a:rPr>
              <a:t>ブランケット購買オーダ自体は</a:t>
            </a:r>
            <a:r>
              <a:rPr lang="en-US" altLang="ja-JP" sz="1200" dirty="0" smtClean="0">
                <a:latin typeface="Arial" pitchFamily="34" charset="0"/>
              </a:rPr>
              <a:t>､MRP</a:t>
            </a:r>
            <a:r>
              <a:rPr lang="ja-JP" altLang="en-US" sz="1200" dirty="0" smtClean="0">
                <a:latin typeface="Arial" pitchFamily="34" charset="0"/>
              </a:rPr>
              <a:t>に対し納入予定数としては算入されていません</a:t>
            </a:r>
            <a:r>
              <a:rPr lang="en-US" altLang="ja-JP" sz="1200" dirty="0" smtClean="0">
                <a:latin typeface="Arial" pitchFamily="34" charset="0"/>
              </a:rPr>
              <a:t>｡</a:t>
            </a:r>
            <a:r>
              <a:rPr lang="ja-JP" altLang="en-US" sz="1200" dirty="0" smtClean="0">
                <a:latin typeface="Arial" pitchFamily="34" charset="0"/>
              </a:rPr>
              <a:t>ただし</a:t>
            </a:r>
            <a:r>
              <a:rPr lang="en-US" altLang="ja-JP" sz="1200" dirty="0" smtClean="0">
                <a:latin typeface="Arial" pitchFamily="34" charset="0"/>
              </a:rPr>
              <a:t>､</a:t>
            </a:r>
            <a:r>
              <a:rPr lang="ja-JP" altLang="en-US" sz="1200" dirty="0" smtClean="0">
                <a:latin typeface="Arial" pitchFamily="34" charset="0"/>
              </a:rPr>
              <a:t>ブランケット購買オーダが購買オーダとして発行される</a:t>
            </a:r>
            <a:endParaRPr lang="en-US" altLang="ja-JP" sz="1200" dirty="0" smtClean="0">
              <a:latin typeface="Arial" pitchFamily="34" charset="0"/>
            </a:endParaRPr>
          </a:p>
          <a:p>
            <a:r>
              <a:rPr lang="ja-JP" altLang="en-US" sz="1200" dirty="0" smtClean="0">
                <a:latin typeface="Arial" pitchFamily="34" charset="0"/>
              </a:rPr>
              <a:t>と</a:t>
            </a:r>
            <a:r>
              <a:rPr lang="en-US" altLang="ja-JP" sz="1200" dirty="0" smtClean="0">
                <a:latin typeface="Arial" pitchFamily="34" charset="0"/>
              </a:rPr>
              <a:t>､MRP</a:t>
            </a:r>
            <a:r>
              <a:rPr lang="ja-JP" altLang="en-US" sz="1200" dirty="0" smtClean="0">
                <a:latin typeface="Arial" pitchFamily="34" charset="0"/>
              </a:rPr>
              <a:t>は納入予定数として算入されます。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購買オーダの番号体系</a:t>
            </a:r>
            <a:r>
              <a:rPr lang="en-US" altLang="ja-JP" sz="1200" dirty="0" smtClean="0">
                <a:latin typeface="Arial" pitchFamily="34" charset="0"/>
              </a:rPr>
              <a:t>(8</a:t>
            </a:r>
            <a:r>
              <a:rPr lang="ja-JP" altLang="en-US" sz="1200" dirty="0" smtClean="0">
                <a:latin typeface="Arial" pitchFamily="34" charset="0"/>
              </a:rPr>
              <a:t>桁</a:t>
            </a:r>
            <a:r>
              <a:rPr lang="en-US" altLang="ja-JP" sz="1200" dirty="0" smtClean="0">
                <a:latin typeface="Arial" pitchFamily="34" charset="0"/>
              </a:rPr>
              <a:t>)</a:t>
            </a:r>
            <a:r>
              <a:rPr lang="ja-JP" altLang="en-US" sz="1200" dirty="0" smtClean="0">
                <a:latin typeface="Arial" pitchFamily="34" charset="0"/>
              </a:rPr>
              <a:t>に桁数の余裕があれば</a:t>
            </a:r>
            <a:r>
              <a:rPr lang="en-US" altLang="ja-JP" sz="1200" dirty="0" smtClean="0">
                <a:latin typeface="Arial" pitchFamily="34" charset="0"/>
              </a:rPr>
              <a:t>､QAD Enterprise Applications</a:t>
            </a:r>
            <a:r>
              <a:rPr lang="ja-JP" altLang="en-US" sz="1200" dirty="0" smtClean="0">
                <a:latin typeface="Arial" pitchFamily="34" charset="0"/>
              </a:rPr>
              <a:t>の購買オーダ番号内に自動揺番機能を使用できます</a:t>
            </a:r>
            <a:r>
              <a:rPr lang="en-US" altLang="ja-JP" sz="1200" dirty="0" smtClean="0">
                <a:latin typeface="Arial" pitchFamily="34" charset="0"/>
              </a:rPr>
              <a:t>｡</a:t>
            </a:r>
          </a:p>
          <a:p>
            <a:r>
              <a:rPr lang="ja-JP" altLang="en-US" sz="1200" dirty="0" smtClean="0">
                <a:latin typeface="Arial" pitchFamily="34" charset="0"/>
              </a:rPr>
              <a:t>すなわち</a:t>
            </a:r>
            <a:r>
              <a:rPr lang="en-US" altLang="ja-JP" sz="1200" dirty="0" smtClean="0">
                <a:latin typeface="Arial" pitchFamily="34" charset="0"/>
              </a:rPr>
              <a:t>､</a:t>
            </a:r>
            <a:r>
              <a:rPr lang="ja-JP" altLang="en-US" sz="1200" dirty="0" smtClean="0">
                <a:latin typeface="Arial" pitchFamily="34" charset="0"/>
              </a:rPr>
              <a:t>ブランケット購買オーダ番号  </a:t>
            </a:r>
            <a:r>
              <a:rPr lang="en-US" altLang="ja-JP" sz="1200" dirty="0" smtClean="0">
                <a:latin typeface="Arial" pitchFamily="34" charset="0"/>
              </a:rPr>
              <a:t>+  </a:t>
            </a:r>
            <a:r>
              <a:rPr lang="ja-JP" altLang="en-US" sz="1200" dirty="0" smtClean="0">
                <a:latin typeface="Arial" pitchFamily="34" charset="0"/>
              </a:rPr>
              <a:t>最大</a:t>
            </a:r>
            <a:r>
              <a:rPr lang="en-US" altLang="ja-JP" sz="1200" dirty="0" smtClean="0">
                <a:latin typeface="Arial" pitchFamily="34" charset="0"/>
              </a:rPr>
              <a:t>3</a:t>
            </a:r>
            <a:r>
              <a:rPr lang="ja-JP" altLang="en-US" sz="1200" dirty="0" smtClean="0">
                <a:latin typeface="Arial" pitchFamily="34" charset="0"/>
              </a:rPr>
              <a:t>桁のサフィックスで購買オーダが作成されます</a:t>
            </a:r>
            <a:r>
              <a:rPr lang="en-US" altLang="ja-JP" sz="1200" dirty="0" smtClean="0">
                <a:latin typeface="Arial" pitchFamily="34" charset="0"/>
              </a:rPr>
              <a:t>｡</a:t>
            </a:r>
            <a:r>
              <a:rPr lang="ja-JP" altLang="en-US" sz="1200" dirty="0" smtClean="0">
                <a:latin typeface="Arial" pitchFamily="34" charset="0"/>
              </a:rPr>
              <a:t>これにより、ブランケット購買オーダと購買オーダの</a:t>
            </a:r>
            <a:endParaRPr lang="en-US" altLang="ja-JP" sz="1200" dirty="0" smtClean="0">
              <a:latin typeface="Arial" pitchFamily="34" charset="0"/>
            </a:endParaRPr>
          </a:p>
          <a:p>
            <a:r>
              <a:rPr lang="ja-JP" altLang="en-US" sz="1200" dirty="0" smtClean="0">
                <a:latin typeface="Arial" pitchFamily="34" charset="0"/>
              </a:rPr>
              <a:t>関連と発注回数が分かります</a:t>
            </a:r>
            <a:r>
              <a:rPr lang="en-US" altLang="ja-JP" sz="1200" dirty="0" smtClean="0">
                <a:latin typeface="Arial" pitchFamily="34" charset="0"/>
              </a:rPr>
              <a:t>｡</a:t>
            </a:r>
            <a:r>
              <a:rPr lang="ja-JP" altLang="en-US" sz="1200" dirty="0" smtClean="0">
                <a:latin typeface="Arial" pitchFamily="34" charset="0"/>
              </a:rPr>
              <a:t>もし</a:t>
            </a:r>
            <a:r>
              <a:rPr lang="en-US" altLang="ja-JP" sz="1200" dirty="0" smtClean="0">
                <a:latin typeface="Arial" pitchFamily="34" charset="0"/>
              </a:rPr>
              <a:t>､</a:t>
            </a:r>
            <a:r>
              <a:rPr lang="ja-JP" altLang="en-US" sz="1200" dirty="0" smtClean="0">
                <a:latin typeface="Arial" pitchFamily="34" charset="0"/>
              </a:rPr>
              <a:t>ブランケット購買オーダが</a:t>
            </a:r>
            <a:r>
              <a:rPr lang="en-US" altLang="ja-JP" sz="1200" dirty="0" smtClean="0">
                <a:latin typeface="Arial" pitchFamily="34" charset="0"/>
              </a:rPr>
              <a:t>8</a:t>
            </a:r>
            <a:r>
              <a:rPr lang="ja-JP" altLang="en-US" sz="1200" dirty="0" smtClean="0">
                <a:latin typeface="Arial" pitchFamily="34" charset="0"/>
              </a:rPr>
              <a:t>桁で作成されていると</a:t>
            </a:r>
            <a:r>
              <a:rPr lang="en-US" altLang="ja-JP" sz="1200" dirty="0" smtClean="0">
                <a:latin typeface="Arial" pitchFamily="34" charset="0"/>
              </a:rPr>
              <a:t>､</a:t>
            </a:r>
            <a:r>
              <a:rPr lang="ja-JP" altLang="en-US" sz="1200" dirty="0" smtClean="0">
                <a:latin typeface="Arial" pitchFamily="34" charset="0"/>
              </a:rPr>
              <a:t>購買オーダ発行時にコントロールファイルで管理されている購</a:t>
            </a:r>
            <a:endParaRPr lang="en-US" altLang="ja-JP" sz="1200" dirty="0" smtClean="0">
              <a:latin typeface="Arial" pitchFamily="34" charset="0"/>
            </a:endParaRPr>
          </a:p>
          <a:p>
            <a:r>
              <a:rPr lang="ja-JP" altLang="en-US" sz="1200" dirty="0" smtClean="0">
                <a:latin typeface="Arial" pitchFamily="34" charset="0"/>
              </a:rPr>
              <a:t>買オーダ番号が作成されるので</a:t>
            </a:r>
            <a:r>
              <a:rPr lang="en-US" altLang="ja-JP" sz="1200" dirty="0" smtClean="0">
                <a:latin typeface="Arial" pitchFamily="34" charset="0"/>
              </a:rPr>
              <a:t>､</a:t>
            </a:r>
            <a:r>
              <a:rPr lang="ja-JP" altLang="en-US" sz="1200" dirty="0" smtClean="0">
                <a:latin typeface="Arial" pitchFamily="34" charset="0"/>
              </a:rPr>
              <a:t>ブランケット購買オーダと購買オーダの関連はありません。</a:t>
            </a:r>
            <a:endParaRPr lang="en-US" sz="1200" dirty="0">
              <a:latin typeface="Arial" pitchFamily="34" charset="0"/>
            </a:endParaRPr>
          </a:p>
        </p:txBody>
      </p:sp>
      <p:sp>
        <p:nvSpPr>
          <p:cNvPr id="2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t>ブランケット購買オーダ</a:t>
            </a:r>
            <a:endParaRPr lang="en-US" sz="2400" dirty="0"/>
          </a:p>
        </p:txBody>
      </p:sp>
      <p:sp>
        <p:nvSpPr>
          <p:cNvPr id="16" name="正方形/長方形 15"/>
          <p:cNvSpPr/>
          <p:nvPr/>
        </p:nvSpPr>
        <p:spPr>
          <a:xfrm>
            <a:off x="546100" y="1088926"/>
            <a:ext cx="9601200" cy="2308324"/>
          </a:xfrm>
          <a:prstGeom prst="rect">
            <a:avLst/>
          </a:prstGeom>
        </p:spPr>
        <p:txBody>
          <a:bodyPr wrap="square">
            <a:spAutoFit/>
          </a:bodyPr>
          <a:lstStyle/>
          <a:p>
            <a:r>
              <a:rPr lang="ja-JP" altLang="en-US" sz="1200" b="1" dirty="0" smtClean="0">
                <a:solidFill>
                  <a:srgbClr val="0070C0"/>
                </a:solidFill>
                <a:latin typeface="Arial" pitchFamily="34" charset="0"/>
              </a:rPr>
              <a:t>ブランケット購買オーダ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仕入先との間で</a:t>
            </a:r>
            <a:r>
              <a:rPr lang="en-US" altLang="ja-JP" sz="1200" dirty="0" smtClean="0">
                <a:latin typeface="Arial" pitchFamily="34" charset="0"/>
              </a:rPr>
              <a:t>､</a:t>
            </a:r>
            <a:r>
              <a:rPr lang="ja-JP" altLang="en-US" sz="1200" dirty="0" smtClean="0">
                <a:latin typeface="Arial" pitchFamily="34" charset="0"/>
              </a:rPr>
              <a:t>品目をある期間内に一定の数量を固定価格で購入するという合意の下でオーダすることで</a:t>
            </a:r>
            <a:r>
              <a:rPr lang="en-US" altLang="ja-JP" sz="1200" dirty="0" smtClean="0">
                <a:latin typeface="Arial" pitchFamily="34" charset="0"/>
              </a:rPr>
              <a:t>､</a:t>
            </a:r>
            <a:r>
              <a:rPr lang="ja-JP" altLang="en-US" sz="1200" dirty="0" smtClean="0">
                <a:latin typeface="Arial" pitchFamily="34" charset="0"/>
              </a:rPr>
              <a:t>納入回数</a:t>
            </a:r>
            <a:r>
              <a:rPr lang="en-US" altLang="ja-JP" sz="1200" dirty="0" smtClean="0">
                <a:latin typeface="Arial" pitchFamily="34" charset="0"/>
              </a:rPr>
              <a:t>､</a:t>
            </a:r>
            <a:r>
              <a:rPr lang="ja-JP" altLang="en-US" sz="1200" dirty="0" smtClean="0">
                <a:latin typeface="Arial" pitchFamily="34" charset="0"/>
              </a:rPr>
              <a:t>納入日、</a:t>
            </a:r>
            <a:r>
              <a:rPr lang="en-US" altLang="ja-JP" sz="1200" dirty="0" smtClean="0">
                <a:latin typeface="Arial" pitchFamily="34" charset="0"/>
              </a:rPr>
              <a:t>1</a:t>
            </a:r>
            <a:r>
              <a:rPr lang="ja-JP" altLang="en-US" sz="1200" dirty="0" smtClean="0">
                <a:latin typeface="Arial" pitchFamily="34" charset="0"/>
              </a:rPr>
              <a:t>回あたりの納入数</a:t>
            </a:r>
            <a:endParaRPr lang="en-US" altLang="ja-JP" sz="1200" dirty="0" smtClean="0">
              <a:latin typeface="Arial" pitchFamily="34" charset="0"/>
            </a:endParaRPr>
          </a:p>
          <a:p>
            <a:r>
              <a:rPr lang="ja-JP" altLang="en-US" sz="1200" dirty="0" smtClean="0">
                <a:latin typeface="Arial" pitchFamily="34" charset="0"/>
              </a:rPr>
              <a:t>量は特定していない場合が多い。運用では</a:t>
            </a:r>
            <a:r>
              <a:rPr lang="en-US" altLang="ja-JP" sz="1200" dirty="0" smtClean="0">
                <a:latin typeface="Arial" pitchFamily="34" charset="0"/>
              </a:rPr>
              <a:t>､</a:t>
            </a:r>
            <a:r>
              <a:rPr lang="ja-JP" altLang="en-US" sz="1200" dirty="0" smtClean="0">
                <a:latin typeface="Arial" pitchFamily="34" charset="0"/>
              </a:rPr>
              <a:t>原材料など保管場所が限定されている時などに有効です</a:t>
            </a:r>
            <a:r>
              <a:rPr lang="en-US" altLang="ja-JP" sz="1200" dirty="0" smtClean="0">
                <a:latin typeface="Arial" pitchFamily="34" charset="0"/>
              </a:rPr>
              <a:t>｡</a:t>
            </a:r>
          </a:p>
          <a:p>
            <a:r>
              <a:rPr lang="ja-JP" altLang="en-US" sz="1200" dirty="0" smtClean="0">
                <a:latin typeface="Arial" pitchFamily="34" charset="0"/>
              </a:rPr>
              <a:t>例えば</a:t>
            </a:r>
            <a:r>
              <a:rPr lang="en-US" altLang="ja-JP" sz="1200" dirty="0" smtClean="0">
                <a:latin typeface="Arial" pitchFamily="34" charset="0"/>
              </a:rPr>
              <a:t>､</a:t>
            </a:r>
            <a:r>
              <a:rPr lang="ja-JP" altLang="en-US" sz="1200" dirty="0" smtClean="0">
                <a:latin typeface="Arial" pitchFamily="34" charset="0"/>
              </a:rPr>
              <a:t>燃料</a:t>
            </a:r>
            <a:r>
              <a:rPr lang="en-US" altLang="ja-JP" sz="1200" dirty="0" smtClean="0">
                <a:latin typeface="Arial" pitchFamily="34" charset="0"/>
              </a:rPr>
              <a:t>､</a:t>
            </a:r>
            <a:r>
              <a:rPr lang="ja-JP" altLang="en-US" sz="1200" dirty="0" smtClean="0">
                <a:latin typeface="Arial" pitchFamily="34" charset="0"/>
              </a:rPr>
              <a:t>液体原料など工場でﾀﾝｸに貯蔵している場合など保管容量が限定されるので</a:t>
            </a:r>
            <a:r>
              <a:rPr lang="en-US" altLang="ja-JP" sz="1200" dirty="0" smtClean="0">
                <a:latin typeface="Arial" pitchFamily="34" charset="0"/>
              </a:rPr>
              <a:t>､</a:t>
            </a:r>
            <a:r>
              <a:rPr lang="ja-JP" altLang="en-US" sz="1200" dirty="0" smtClean="0">
                <a:latin typeface="Arial" pitchFamily="34" charset="0"/>
              </a:rPr>
              <a:t>発注点を切ったらオーダするなどの運用が行えます。</a:t>
            </a:r>
          </a:p>
          <a:p>
            <a:r>
              <a:rPr lang="ja-JP" altLang="en-US" sz="1200" dirty="0" smtClean="0">
                <a:latin typeface="Arial" pitchFamily="34" charset="0"/>
              </a:rPr>
              <a:t>ブランケット購買オーダ自体は</a:t>
            </a:r>
            <a:r>
              <a:rPr lang="en-US" altLang="ja-JP" sz="1200" dirty="0" smtClean="0">
                <a:latin typeface="Arial" pitchFamily="34" charset="0"/>
              </a:rPr>
              <a:t>､MRP</a:t>
            </a:r>
            <a:r>
              <a:rPr lang="ja-JP" altLang="en-US" sz="1200" dirty="0" smtClean="0">
                <a:latin typeface="Arial" pitchFamily="34" charset="0"/>
              </a:rPr>
              <a:t>に対し納入予定数としては算入されていません</a:t>
            </a:r>
            <a:r>
              <a:rPr lang="en-US" altLang="ja-JP" sz="1200" dirty="0" smtClean="0">
                <a:latin typeface="Arial" pitchFamily="34" charset="0"/>
              </a:rPr>
              <a:t>｡</a:t>
            </a:r>
            <a:r>
              <a:rPr lang="ja-JP" altLang="en-US" sz="1200" dirty="0" smtClean="0">
                <a:latin typeface="Arial" pitchFamily="34" charset="0"/>
              </a:rPr>
              <a:t>ただし</a:t>
            </a:r>
            <a:r>
              <a:rPr lang="en-US" altLang="ja-JP" sz="1200" dirty="0" smtClean="0">
                <a:latin typeface="Arial" pitchFamily="34" charset="0"/>
              </a:rPr>
              <a:t>､</a:t>
            </a:r>
            <a:r>
              <a:rPr lang="ja-JP" altLang="en-US" sz="1200" dirty="0" smtClean="0">
                <a:latin typeface="Arial" pitchFamily="34" charset="0"/>
              </a:rPr>
              <a:t>ブランケット購買オーダが購買オーダとして発行される</a:t>
            </a:r>
            <a:endParaRPr lang="en-US" altLang="ja-JP" sz="1200" dirty="0" smtClean="0">
              <a:latin typeface="Arial" pitchFamily="34" charset="0"/>
            </a:endParaRPr>
          </a:p>
          <a:p>
            <a:r>
              <a:rPr lang="ja-JP" altLang="en-US" sz="1200" dirty="0" smtClean="0">
                <a:latin typeface="Arial" pitchFamily="34" charset="0"/>
              </a:rPr>
              <a:t>と</a:t>
            </a:r>
            <a:r>
              <a:rPr lang="en-US" altLang="ja-JP" sz="1200" dirty="0" smtClean="0">
                <a:latin typeface="Arial" pitchFamily="34" charset="0"/>
              </a:rPr>
              <a:t>､MRP</a:t>
            </a:r>
            <a:r>
              <a:rPr lang="ja-JP" altLang="en-US" sz="1200" dirty="0" smtClean="0">
                <a:latin typeface="Arial" pitchFamily="34" charset="0"/>
              </a:rPr>
              <a:t>は納入予定数として算入されます。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購買オーダの番号体系</a:t>
            </a:r>
            <a:r>
              <a:rPr lang="en-US" altLang="ja-JP" sz="1200" dirty="0" smtClean="0">
                <a:latin typeface="Arial" pitchFamily="34" charset="0"/>
              </a:rPr>
              <a:t>(8</a:t>
            </a:r>
            <a:r>
              <a:rPr lang="ja-JP" altLang="en-US" sz="1200" dirty="0" smtClean="0">
                <a:latin typeface="Arial" pitchFamily="34" charset="0"/>
              </a:rPr>
              <a:t>桁</a:t>
            </a:r>
            <a:r>
              <a:rPr lang="en-US" altLang="ja-JP" sz="1200" dirty="0" smtClean="0">
                <a:latin typeface="Arial" pitchFamily="34" charset="0"/>
              </a:rPr>
              <a:t>)</a:t>
            </a:r>
            <a:r>
              <a:rPr lang="ja-JP" altLang="en-US" sz="1200" dirty="0" smtClean="0">
                <a:latin typeface="Arial" pitchFamily="34" charset="0"/>
              </a:rPr>
              <a:t>に桁数の余裕があれば</a:t>
            </a:r>
            <a:r>
              <a:rPr lang="en-US" altLang="ja-JP" sz="1200" dirty="0" smtClean="0">
                <a:latin typeface="Arial" pitchFamily="34" charset="0"/>
              </a:rPr>
              <a:t>､QAD Enterprise Applications</a:t>
            </a:r>
            <a:r>
              <a:rPr lang="ja-JP" altLang="en-US" sz="1200" dirty="0" smtClean="0">
                <a:latin typeface="Arial" pitchFamily="34" charset="0"/>
              </a:rPr>
              <a:t>の購買オーダ番号内に自動揺番機能を使用できます</a:t>
            </a:r>
            <a:r>
              <a:rPr lang="en-US" altLang="ja-JP" sz="1200" dirty="0" smtClean="0">
                <a:latin typeface="Arial" pitchFamily="34" charset="0"/>
              </a:rPr>
              <a:t>｡</a:t>
            </a:r>
          </a:p>
          <a:p>
            <a:r>
              <a:rPr lang="ja-JP" altLang="en-US" sz="1200" dirty="0" smtClean="0">
                <a:latin typeface="Arial" pitchFamily="34" charset="0"/>
              </a:rPr>
              <a:t>すなわち</a:t>
            </a:r>
            <a:r>
              <a:rPr lang="en-US" altLang="ja-JP" sz="1200" dirty="0" smtClean="0">
                <a:latin typeface="Arial" pitchFamily="34" charset="0"/>
              </a:rPr>
              <a:t>､</a:t>
            </a:r>
            <a:r>
              <a:rPr lang="ja-JP" altLang="en-US" sz="1200" dirty="0" smtClean="0">
                <a:latin typeface="Arial" pitchFamily="34" charset="0"/>
              </a:rPr>
              <a:t>ブランケット購買オーダ番号  </a:t>
            </a:r>
            <a:r>
              <a:rPr lang="en-US" altLang="ja-JP" sz="1200" dirty="0" smtClean="0">
                <a:latin typeface="Arial" pitchFamily="34" charset="0"/>
              </a:rPr>
              <a:t>+  </a:t>
            </a:r>
            <a:r>
              <a:rPr lang="ja-JP" altLang="en-US" sz="1200" dirty="0" smtClean="0">
                <a:latin typeface="Arial" pitchFamily="34" charset="0"/>
              </a:rPr>
              <a:t>最大</a:t>
            </a:r>
            <a:r>
              <a:rPr lang="en-US" altLang="ja-JP" sz="1200" dirty="0" smtClean="0">
                <a:latin typeface="Arial" pitchFamily="34" charset="0"/>
              </a:rPr>
              <a:t>3</a:t>
            </a:r>
            <a:r>
              <a:rPr lang="ja-JP" altLang="en-US" sz="1200" dirty="0" smtClean="0">
                <a:latin typeface="Arial" pitchFamily="34" charset="0"/>
              </a:rPr>
              <a:t>桁のサフィックスで購買オーダが作成されます</a:t>
            </a:r>
            <a:r>
              <a:rPr lang="en-US" altLang="ja-JP" sz="1200" dirty="0" smtClean="0">
                <a:latin typeface="Arial" pitchFamily="34" charset="0"/>
              </a:rPr>
              <a:t>｡</a:t>
            </a:r>
            <a:r>
              <a:rPr lang="ja-JP" altLang="en-US" sz="1200" dirty="0" smtClean="0">
                <a:latin typeface="Arial" pitchFamily="34" charset="0"/>
              </a:rPr>
              <a:t>これにより、ブランケット購買オーダと購買オーダの</a:t>
            </a:r>
            <a:endParaRPr lang="en-US" altLang="ja-JP" sz="1200" dirty="0" smtClean="0">
              <a:latin typeface="Arial" pitchFamily="34" charset="0"/>
            </a:endParaRPr>
          </a:p>
          <a:p>
            <a:r>
              <a:rPr lang="ja-JP" altLang="en-US" sz="1200" dirty="0" smtClean="0">
                <a:latin typeface="Arial" pitchFamily="34" charset="0"/>
              </a:rPr>
              <a:t>関連と発注回数が分かります</a:t>
            </a:r>
            <a:r>
              <a:rPr lang="en-US" altLang="ja-JP" sz="1200" dirty="0" smtClean="0">
                <a:latin typeface="Arial" pitchFamily="34" charset="0"/>
              </a:rPr>
              <a:t>｡</a:t>
            </a:r>
            <a:r>
              <a:rPr lang="ja-JP" altLang="en-US" sz="1200" dirty="0" smtClean="0">
                <a:latin typeface="Arial" pitchFamily="34" charset="0"/>
              </a:rPr>
              <a:t>もし</a:t>
            </a:r>
            <a:r>
              <a:rPr lang="en-US" altLang="ja-JP" sz="1200" dirty="0" smtClean="0">
                <a:latin typeface="Arial" pitchFamily="34" charset="0"/>
              </a:rPr>
              <a:t>､</a:t>
            </a:r>
            <a:r>
              <a:rPr lang="ja-JP" altLang="en-US" sz="1200" dirty="0" smtClean="0">
                <a:latin typeface="Arial" pitchFamily="34" charset="0"/>
              </a:rPr>
              <a:t>ブランケット購買オーダが</a:t>
            </a:r>
            <a:r>
              <a:rPr lang="en-US" altLang="ja-JP" sz="1200" dirty="0" smtClean="0">
                <a:latin typeface="Arial" pitchFamily="34" charset="0"/>
              </a:rPr>
              <a:t>8</a:t>
            </a:r>
            <a:r>
              <a:rPr lang="ja-JP" altLang="en-US" sz="1200" dirty="0" smtClean="0">
                <a:latin typeface="Arial" pitchFamily="34" charset="0"/>
              </a:rPr>
              <a:t>桁で作成されていると</a:t>
            </a:r>
            <a:r>
              <a:rPr lang="en-US" altLang="ja-JP" sz="1200" dirty="0" smtClean="0">
                <a:latin typeface="Arial" pitchFamily="34" charset="0"/>
              </a:rPr>
              <a:t>､</a:t>
            </a:r>
            <a:r>
              <a:rPr lang="ja-JP" altLang="en-US" sz="1200" dirty="0" smtClean="0">
                <a:latin typeface="Arial" pitchFamily="34" charset="0"/>
              </a:rPr>
              <a:t>購買オーダ発行時にコントロールファイルで管理されている購</a:t>
            </a:r>
            <a:endParaRPr lang="en-US" altLang="ja-JP" sz="1200" dirty="0" smtClean="0">
              <a:latin typeface="Arial" pitchFamily="34" charset="0"/>
            </a:endParaRPr>
          </a:p>
          <a:p>
            <a:r>
              <a:rPr lang="ja-JP" altLang="en-US" sz="1200" dirty="0" smtClean="0">
                <a:latin typeface="Arial" pitchFamily="34" charset="0"/>
              </a:rPr>
              <a:t>買オーダ番号が作成されるので</a:t>
            </a:r>
            <a:r>
              <a:rPr lang="en-US" altLang="ja-JP" sz="1200" dirty="0" smtClean="0">
                <a:latin typeface="Arial" pitchFamily="34" charset="0"/>
              </a:rPr>
              <a:t>､</a:t>
            </a:r>
            <a:r>
              <a:rPr lang="ja-JP" altLang="en-US" sz="1200" dirty="0" smtClean="0">
                <a:latin typeface="Arial" pitchFamily="34" charset="0"/>
              </a:rPr>
              <a:t>ブランケット購買オーダと購買オーダの関連はありません。</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8" name="テキスト ボックス 7"/>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t>仕入先スケジュール</a:t>
            </a:r>
            <a:endParaRPr lang="en-US" sz="2400" dirty="0"/>
          </a:p>
        </p:txBody>
      </p:sp>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角丸四角形 11"/>
          <p:cNvSpPr/>
          <p:nvPr/>
        </p:nvSpPr>
        <p:spPr>
          <a:xfrm>
            <a:off x="4965700" y="25590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仕入先</a:t>
            </a:r>
            <a:endParaRPr lang="en-US" altLang="ja-JP" dirty="0" smtClean="0"/>
          </a:p>
          <a:p>
            <a:pPr algn="ctr"/>
            <a:r>
              <a:rPr lang="ja-JP" altLang="en-US" dirty="0" smtClean="0"/>
              <a:t>スケジュール</a:t>
            </a:r>
            <a:endParaRPr lang="en-US" dirty="0"/>
          </a:p>
        </p:txBody>
      </p:sp>
      <p:sp>
        <p:nvSpPr>
          <p:cNvPr id="13" name="角丸四角形 12"/>
          <p:cNvSpPr/>
          <p:nvPr/>
        </p:nvSpPr>
        <p:spPr>
          <a:xfrm>
            <a:off x="8394700" y="25590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dirty="0" smtClean="0"/>
              <a:t>1</a:t>
            </a:r>
            <a:r>
              <a:rPr lang="ja-JP" altLang="en-US" dirty="0" smtClean="0"/>
              <a:t>週</a:t>
            </a:r>
            <a:endParaRPr lang="en-US" dirty="0"/>
          </a:p>
        </p:txBody>
      </p:sp>
      <p:sp>
        <p:nvSpPr>
          <p:cNvPr id="14" name="角丸四角形 13"/>
          <p:cNvSpPr/>
          <p:nvPr/>
        </p:nvSpPr>
        <p:spPr>
          <a:xfrm>
            <a:off x="8394700" y="31686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dirty="0" smtClean="0"/>
              <a:t>2</a:t>
            </a:r>
            <a:r>
              <a:rPr lang="ja-JP" altLang="en-US" dirty="0" smtClean="0"/>
              <a:t>週</a:t>
            </a:r>
            <a:endParaRPr lang="en-US" dirty="0"/>
          </a:p>
        </p:txBody>
      </p:sp>
      <p:cxnSp>
        <p:nvCxnSpPr>
          <p:cNvPr id="15" name="直線矢印コネクタ 14"/>
          <p:cNvCxnSpPr>
            <a:stCxn id="12" idx="3"/>
            <a:endCxn id="13" idx="1"/>
          </p:cNvCxnSpPr>
          <p:nvPr/>
        </p:nvCxnSpPr>
        <p:spPr>
          <a:xfrm>
            <a:off x="6718300" y="2863850"/>
            <a:ext cx="16764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カギ線コネクタ 15"/>
          <p:cNvCxnSpPr>
            <a:stCxn id="12" idx="3"/>
            <a:endCxn id="14" idx="1"/>
          </p:cNvCxnSpPr>
          <p:nvPr/>
        </p:nvCxnSpPr>
        <p:spPr>
          <a:xfrm>
            <a:off x="6718300" y="2863850"/>
            <a:ext cx="1676400" cy="6096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17" name="角丸四角形 16"/>
          <p:cNvSpPr/>
          <p:nvPr/>
        </p:nvSpPr>
        <p:spPr>
          <a:xfrm>
            <a:off x="8394700" y="37782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dirty="0" smtClean="0"/>
              <a:t>3</a:t>
            </a:r>
            <a:r>
              <a:rPr lang="ja-JP" altLang="en-US" dirty="0" smtClean="0"/>
              <a:t>週</a:t>
            </a:r>
            <a:endParaRPr lang="en-US" dirty="0"/>
          </a:p>
        </p:txBody>
      </p:sp>
      <p:sp>
        <p:nvSpPr>
          <p:cNvPr id="18" name="角丸四角形 17"/>
          <p:cNvSpPr/>
          <p:nvPr/>
        </p:nvSpPr>
        <p:spPr>
          <a:xfrm>
            <a:off x="8394700" y="43878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dirty="0" smtClean="0"/>
              <a:t>4</a:t>
            </a:r>
            <a:r>
              <a:rPr lang="ja-JP" altLang="en-US" dirty="0" smtClean="0"/>
              <a:t>週</a:t>
            </a:r>
            <a:endParaRPr lang="en-US" dirty="0"/>
          </a:p>
        </p:txBody>
      </p:sp>
      <p:sp>
        <p:nvSpPr>
          <p:cNvPr id="19" name="角丸四角形 18"/>
          <p:cNvSpPr/>
          <p:nvPr/>
        </p:nvSpPr>
        <p:spPr>
          <a:xfrm>
            <a:off x="8394700" y="49974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dirty="0" smtClean="0"/>
              <a:t>5</a:t>
            </a:r>
            <a:r>
              <a:rPr lang="ja-JP" altLang="en-US" dirty="0" smtClean="0"/>
              <a:t>週</a:t>
            </a:r>
            <a:endParaRPr lang="en-US" dirty="0"/>
          </a:p>
        </p:txBody>
      </p:sp>
      <p:sp>
        <p:nvSpPr>
          <p:cNvPr id="20" name="角丸四角形 19"/>
          <p:cNvSpPr/>
          <p:nvPr/>
        </p:nvSpPr>
        <p:spPr>
          <a:xfrm>
            <a:off x="8394700" y="5607050"/>
            <a:ext cx="1752600" cy="609600"/>
          </a:xfrm>
          <a:prstGeom prst="roundRect">
            <a:avLst/>
          </a:prstGeom>
          <a:solidFill>
            <a:schemeClr val="bg1"/>
          </a:solidFill>
          <a:ln w="12700">
            <a:solidFill>
              <a:schemeClr val="tx1"/>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smtClean="0"/>
              <a:t>第</a:t>
            </a:r>
            <a:r>
              <a:rPr lang="en-US" altLang="ja-JP" b="1" dirty="0" smtClean="0">
                <a:solidFill>
                  <a:srgbClr val="FF0000"/>
                </a:solidFill>
              </a:rPr>
              <a:t>N</a:t>
            </a:r>
            <a:r>
              <a:rPr lang="ja-JP" altLang="en-US" dirty="0" smtClean="0"/>
              <a:t>週</a:t>
            </a:r>
            <a:endParaRPr lang="en-US" dirty="0"/>
          </a:p>
        </p:txBody>
      </p:sp>
      <p:cxnSp>
        <p:nvCxnSpPr>
          <p:cNvPr id="21" name="カギ線コネクタ 20"/>
          <p:cNvCxnSpPr>
            <a:stCxn id="12" idx="3"/>
            <a:endCxn id="17" idx="1"/>
          </p:cNvCxnSpPr>
          <p:nvPr/>
        </p:nvCxnSpPr>
        <p:spPr>
          <a:xfrm>
            <a:off x="6718300" y="2863850"/>
            <a:ext cx="1676400" cy="12192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22" name="カギ線コネクタ 21"/>
          <p:cNvCxnSpPr>
            <a:stCxn id="12" idx="3"/>
            <a:endCxn id="18" idx="1"/>
          </p:cNvCxnSpPr>
          <p:nvPr/>
        </p:nvCxnSpPr>
        <p:spPr>
          <a:xfrm>
            <a:off x="6718300" y="2863850"/>
            <a:ext cx="1676400" cy="18288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23" name="カギ線コネクタ 22"/>
          <p:cNvCxnSpPr>
            <a:stCxn id="12" idx="3"/>
            <a:endCxn id="19" idx="1"/>
          </p:cNvCxnSpPr>
          <p:nvPr/>
        </p:nvCxnSpPr>
        <p:spPr>
          <a:xfrm>
            <a:off x="6718300" y="2863850"/>
            <a:ext cx="1676400" cy="24384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24" name="カギ線コネクタ 23"/>
          <p:cNvCxnSpPr>
            <a:stCxn id="12" idx="3"/>
            <a:endCxn id="20" idx="1"/>
          </p:cNvCxnSpPr>
          <p:nvPr/>
        </p:nvCxnSpPr>
        <p:spPr>
          <a:xfrm>
            <a:off x="6718300" y="2863850"/>
            <a:ext cx="1676400" cy="30480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25" name="正方形/長方形 24"/>
          <p:cNvSpPr/>
          <p:nvPr/>
        </p:nvSpPr>
        <p:spPr>
          <a:xfrm>
            <a:off x="546100" y="113286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仕入先スケジュール</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オプションモジュール</a:t>
            </a:r>
            <a:r>
              <a:rPr lang="en-US" altLang="ja-JP" sz="1200" b="1" dirty="0" smtClean="0">
                <a:solidFill>
                  <a:srgbClr val="0070C0"/>
                </a:solidFill>
                <a:latin typeface="Arial" pitchFamily="34" charset="0"/>
              </a:rPr>
              <a:t>)</a:t>
            </a:r>
          </a:p>
          <a:p>
            <a:r>
              <a:rPr lang="ja-JP" altLang="en-US" sz="1200" dirty="0" smtClean="0">
                <a:latin typeface="Arial" pitchFamily="34" charset="0"/>
              </a:rPr>
              <a:t>同一仕入先からの納品が定期的にかつ頻繁に発生する場合などに使用できます。</a:t>
            </a:r>
          </a:p>
          <a:p>
            <a:r>
              <a:rPr lang="ja-JP" altLang="en-US" sz="1200" dirty="0" smtClean="0">
                <a:latin typeface="Arial" pitchFamily="34" charset="0"/>
              </a:rPr>
              <a:t>短期情報としては、日次や時間指定での納品も可能です。また</a:t>
            </a:r>
            <a:r>
              <a:rPr lang="en-US" altLang="ja-JP" sz="1200" dirty="0" smtClean="0">
                <a:latin typeface="Arial" pitchFamily="34" charset="0"/>
              </a:rPr>
              <a:t>､</a:t>
            </a:r>
            <a:r>
              <a:rPr lang="ja-JP" altLang="en-US" sz="1200" dirty="0" smtClean="0">
                <a:latin typeface="Arial" pitchFamily="34" charset="0"/>
              </a:rPr>
              <a:t>納品の累計管理も可能です。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検討事項</a:t>
            </a:r>
          </a:p>
          <a:p>
            <a:r>
              <a:rPr lang="ja-JP" altLang="en-US" sz="1200" dirty="0" smtClean="0">
                <a:latin typeface="Arial" pitchFamily="34" charset="0"/>
              </a:rPr>
              <a:t>仕入先スケジュールの導入にあたっては、</a:t>
            </a:r>
          </a:p>
          <a:p>
            <a:pPr lvl="1">
              <a:buFont typeface="Arial" pitchFamily="34" charset="0"/>
              <a:buChar char="•"/>
            </a:pPr>
            <a:r>
              <a:rPr lang="ja-JP" altLang="en-US" sz="1200" dirty="0" smtClean="0">
                <a:latin typeface="Arial" pitchFamily="34" charset="0"/>
              </a:rPr>
              <a:t>生産上主要な品目を定期的に納入管理する必要があるか</a:t>
            </a:r>
          </a:p>
          <a:p>
            <a:pPr lvl="1">
              <a:buFont typeface="Arial" pitchFamily="34" charset="0"/>
              <a:buChar char="•"/>
            </a:pPr>
            <a:r>
              <a:rPr lang="ja-JP" altLang="en-US" sz="1200" dirty="0" smtClean="0">
                <a:latin typeface="Arial" pitchFamily="34" charset="0"/>
              </a:rPr>
              <a:t>仕入先に予測情報を通知</a:t>
            </a:r>
          </a:p>
          <a:p>
            <a:pPr lvl="1">
              <a:buFont typeface="Arial" pitchFamily="34" charset="0"/>
              <a:buChar char="•"/>
            </a:pPr>
            <a:r>
              <a:rPr lang="en-US" altLang="ja-JP" sz="1200" dirty="0" smtClean="0">
                <a:latin typeface="Arial" pitchFamily="34" charset="0"/>
              </a:rPr>
              <a:t>EDI</a:t>
            </a:r>
            <a:r>
              <a:rPr lang="ja-JP" altLang="en-US" sz="1200" dirty="0" smtClean="0">
                <a:latin typeface="Arial" pitchFamily="34" charset="0"/>
              </a:rPr>
              <a:t>の導入できる環境か</a:t>
            </a:r>
          </a:p>
          <a:p>
            <a:pPr lvl="1">
              <a:buFont typeface="Arial" pitchFamily="34" charset="0"/>
              <a:buChar char="•"/>
            </a:pPr>
            <a:r>
              <a:rPr lang="en-US" altLang="ja-JP" sz="1200" dirty="0" smtClean="0">
                <a:latin typeface="Arial" pitchFamily="34" charset="0"/>
              </a:rPr>
              <a:t>MRP</a:t>
            </a:r>
            <a:r>
              <a:rPr lang="ja-JP" altLang="en-US" sz="1200" dirty="0" smtClean="0">
                <a:latin typeface="Arial" pitchFamily="34" charset="0"/>
              </a:rPr>
              <a:t>展開の結果を</a:t>
            </a:r>
            <a:r>
              <a:rPr lang="en-US" altLang="ja-JP" sz="1200" dirty="0" smtClean="0">
                <a:latin typeface="Arial" pitchFamily="34" charset="0"/>
              </a:rPr>
              <a:t>､</a:t>
            </a:r>
            <a:r>
              <a:rPr lang="ja-JP" altLang="en-US" sz="1200" dirty="0" smtClean="0">
                <a:latin typeface="Arial" pitchFamily="34" charset="0"/>
              </a:rPr>
              <a:t>仕入先スケジュールの自動更新で、</a:t>
            </a:r>
          </a:p>
          <a:p>
            <a:pPr lvl="2">
              <a:buFont typeface="Calibri" pitchFamily="34" charset="0"/>
              <a:buChar char="-"/>
            </a:pPr>
            <a:r>
              <a:rPr lang="ja-JP" altLang="en-US" sz="1200" dirty="0" smtClean="0">
                <a:latin typeface="Arial" pitchFamily="34" charset="0"/>
              </a:rPr>
              <a:t>変更への対応が可能か</a:t>
            </a:r>
          </a:p>
          <a:p>
            <a:pPr lvl="2">
              <a:buFont typeface="Calibri" pitchFamily="34" charset="0"/>
              <a:buChar char="-"/>
            </a:pP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人間の介入を最少化可能か</a:t>
            </a:r>
          </a:p>
          <a:p>
            <a:r>
              <a:rPr lang="ja-JP" altLang="en-US" sz="1200" dirty="0" smtClean="0">
                <a:latin typeface="Arial" pitchFamily="34" charset="0"/>
              </a:rPr>
              <a:t>などを考慮する必要があります。</a:t>
            </a:r>
            <a:endParaRPr lang="en-US" sz="1200" dirty="0">
              <a:latin typeface="Arial" pitchFamily="34" charset="0"/>
            </a:endParaRPr>
          </a:p>
        </p:txBody>
      </p:sp>
      <p:sp>
        <p:nvSpPr>
          <p:cNvPr id="2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8"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t>オーダタイプ</a:t>
            </a:r>
            <a:endParaRPr lang="en-US" sz="2400" dirty="0"/>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graphicFrame>
        <p:nvGraphicFramePr>
          <p:cNvPr id="13" name="表 12"/>
          <p:cNvGraphicFramePr>
            <a:graphicFrameLocks noGrp="1"/>
          </p:cNvGraphicFramePr>
          <p:nvPr/>
        </p:nvGraphicFramePr>
        <p:xfrm>
          <a:off x="546100" y="1421130"/>
          <a:ext cx="9601200" cy="3042920"/>
        </p:xfrm>
        <a:graphic>
          <a:graphicData uri="http://schemas.openxmlformats.org/drawingml/2006/table">
            <a:tbl>
              <a:tblPr bandRow="1" bandCol="1">
                <a:tableStyleId>{7E9639D4-E3E2-4D34-9284-5A2195B3D0D7}</a:tableStyleId>
              </a:tblPr>
              <a:tblGrid>
                <a:gridCol w="2400300"/>
                <a:gridCol w="2400300"/>
                <a:gridCol w="2400300"/>
                <a:gridCol w="2400300"/>
              </a:tblGrid>
              <a:tr h="370840">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b="1" dirty="0" smtClean="0">
                          <a:solidFill>
                            <a:srgbClr val="0070C0"/>
                          </a:solidFill>
                        </a:rPr>
                        <a:t>購買オーダ</a:t>
                      </a:r>
                      <a:endParaRPr lang="en-US"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b="1" dirty="0" smtClean="0">
                          <a:solidFill>
                            <a:srgbClr val="0070C0"/>
                          </a:solidFill>
                        </a:rPr>
                        <a:t>ブランケットオーダ</a:t>
                      </a:r>
                      <a:endParaRPr lang="en-US"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b="1" dirty="0" smtClean="0">
                          <a:solidFill>
                            <a:srgbClr val="0070C0"/>
                          </a:solidFill>
                        </a:rPr>
                        <a:t>仕入先スケジュール</a:t>
                      </a:r>
                      <a:endParaRPr lang="en-US" b="1"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ja-JP" altLang="en-US" b="1" dirty="0" smtClean="0">
                          <a:solidFill>
                            <a:srgbClr val="0070C0"/>
                          </a:solidFill>
                        </a:rPr>
                        <a:t>納入予定</a:t>
                      </a:r>
                      <a:endParaRPr lang="en-US" b="1" dirty="0">
                        <a:solidFill>
                          <a:srgbClr val="0070C0"/>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単一</a:t>
                      </a:r>
                      <a:r>
                        <a:rPr lang="en-US" altLang="ja-JP" dirty="0" smtClean="0"/>
                        <a:t>(1</a:t>
                      </a:r>
                      <a:r>
                        <a:rPr lang="ja-JP" altLang="en-US" dirty="0" smtClean="0"/>
                        <a:t>日</a:t>
                      </a:r>
                      <a:r>
                        <a:rPr lang="en-US" altLang="ja-JP" dirty="0" smtClean="0"/>
                        <a:t>/ </a:t>
                      </a:r>
                      <a:r>
                        <a:rPr lang="ja-JP" altLang="en-US" dirty="0" smtClean="0"/>
                        <a:t>オーダ</a:t>
                      </a:r>
                      <a:r>
                        <a:rPr lang="en-US" altLang="ja-JP" dirty="0" smtClean="0"/>
                        <a:t>)</a:t>
                      </a:r>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ja-JP" altLang="en-US" dirty="0" smtClean="0"/>
                        <a:t>複数</a:t>
                      </a:r>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ja-JP" altLang="en-US" dirty="0" smtClean="0"/>
                        <a:t>複数</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b="1" dirty="0" smtClean="0">
                          <a:solidFill>
                            <a:srgbClr val="0070C0"/>
                          </a:solidFill>
                        </a:rPr>
                        <a:t>MRP</a:t>
                      </a:r>
                      <a:r>
                        <a:rPr lang="ja-JP" altLang="en-US" b="1" dirty="0" smtClean="0">
                          <a:solidFill>
                            <a:srgbClr val="0070C0"/>
                          </a:solidFill>
                        </a:rPr>
                        <a:t>計算</a:t>
                      </a:r>
                      <a:endParaRPr lang="en-US" b="1" dirty="0">
                        <a:solidFill>
                          <a:srgbClr val="0070C0"/>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対象</a:t>
                      </a:r>
                      <a:endParaRPr lang="en-US" dirty="0"/>
                    </a:p>
                  </a:txBody>
                  <a:tcPr>
                    <a:lnL w="12700" cap="flat" cmpd="sng" algn="ctr">
                      <a:solidFill>
                        <a:schemeClr val="tx1"/>
                      </a:solidFill>
                      <a:prstDash val="solid"/>
                      <a:round/>
                      <a:headEnd type="none" w="med" len="med"/>
                      <a:tailEnd type="none" w="med" len="med"/>
                    </a:lnL>
                  </a:tcPr>
                </a:tc>
                <a:tc>
                  <a:txBody>
                    <a:bodyPr/>
                    <a:lstStyle/>
                    <a:p>
                      <a:r>
                        <a:rPr lang="ja-JP" altLang="en-US" dirty="0" smtClean="0"/>
                        <a:t>対象外</a:t>
                      </a:r>
                      <a:endParaRPr lang="en-US" dirty="0"/>
                    </a:p>
                  </a:txBody>
                  <a:tcPr>
                    <a:lnR w="12700" cap="flat" cmpd="sng" algn="ctr">
                      <a:solidFill>
                        <a:schemeClr val="tx1"/>
                      </a:solidFill>
                      <a:prstDash val="solid"/>
                      <a:round/>
                      <a:headEnd type="none" w="med" len="med"/>
                      <a:tailEnd type="none" w="med" len="med"/>
                    </a:lnR>
                  </a:tcPr>
                </a:tc>
                <a:tc>
                  <a:txBody>
                    <a:bodyPr/>
                    <a:lstStyle/>
                    <a:p>
                      <a:r>
                        <a:rPr lang="ja-JP" altLang="en-US" dirty="0" smtClean="0"/>
                        <a:t>対象</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ja-JP" altLang="en-US" b="1" dirty="0" smtClean="0">
                          <a:solidFill>
                            <a:srgbClr val="0070C0"/>
                          </a:solidFill>
                        </a:rPr>
                        <a:t>入荷処理</a:t>
                      </a:r>
                      <a:endParaRPr lang="en-US" b="1" dirty="0">
                        <a:solidFill>
                          <a:srgbClr val="0070C0"/>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対象</a:t>
                      </a:r>
                      <a:endParaRPr lang="en-US" dirty="0"/>
                    </a:p>
                  </a:txBody>
                  <a:tcPr>
                    <a:lnL w="12700" cap="flat" cmpd="sng" algn="ctr">
                      <a:solidFill>
                        <a:schemeClr val="tx1"/>
                      </a:solidFill>
                      <a:prstDash val="solid"/>
                      <a:round/>
                      <a:headEnd type="none" w="med" len="med"/>
                      <a:tailEnd type="none" w="med" len="med"/>
                    </a:lnL>
                  </a:tcPr>
                </a:tc>
                <a:tc>
                  <a:txBody>
                    <a:bodyPr/>
                    <a:lstStyle/>
                    <a:p>
                      <a:r>
                        <a:rPr lang="ja-JP" altLang="en-US" dirty="0" smtClean="0"/>
                        <a:t>対象外</a:t>
                      </a:r>
                      <a:endParaRPr lang="en-US" dirty="0"/>
                    </a:p>
                  </a:txBody>
                  <a:tcPr>
                    <a:lnR w="12700" cap="flat" cmpd="sng" algn="ctr">
                      <a:solidFill>
                        <a:schemeClr val="tx1"/>
                      </a:solidFill>
                      <a:prstDash val="solid"/>
                      <a:round/>
                      <a:headEnd type="none" w="med" len="med"/>
                      <a:tailEnd type="none" w="med" len="med"/>
                    </a:lnR>
                  </a:tcPr>
                </a:tc>
                <a:tc>
                  <a:txBody>
                    <a:bodyPr/>
                    <a:lstStyle/>
                    <a:p>
                      <a:r>
                        <a:rPr lang="ja-JP" altLang="en-US" dirty="0" smtClean="0"/>
                        <a:t>対象</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ja-JP" altLang="en-US" b="1" dirty="0" smtClean="0">
                          <a:solidFill>
                            <a:srgbClr val="0070C0"/>
                          </a:solidFill>
                        </a:rPr>
                        <a:t>期間</a:t>
                      </a:r>
                      <a:endParaRPr lang="en-US" b="1" dirty="0">
                        <a:solidFill>
                          <a:srgbClr val="0070C0"/>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指定日</a:t>
                      </a:r>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ja-JP" altLang="en-US" dirty="0" smtClean="0"/>
                        <a:t>中期</a:t>
                      </a:r>
                      <a:endParaRPr lang="en-US"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ja-JP" altLang="en-US" dirty="0" smtClean="0"/>
                        <a:t>短期</a:t>
                      </a:r>
                      <a:r>
                        <a:rPr lang="en-US" altLang="ja-JP" dirty="0" smtClean="0"/>
                        <a:t>/</a:t>
                      </a:r>
                      <a:r>
                        <a:rPr lang="ja-JP" altLang="en-US" dirty="0" smtClean="0"/>
                        <a:t>中期</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ja-JP" altLang="en-US" b="1" dirty="0" smtClean="0">
                          <a:solidFill>
                            <a:srgbClr val="0070C0"/>
                          </a:solidFill>
                        </a:rPr>
                        <a:t>データ構成</a:t>
                      </a:r>
                      <a:endParaRPr lang="en-US" altLang="ja-JP" b="1" dirty="0" smtClean="0">
                        <a:solidFill>
                          <a:srgbClr val="0070C0"/>
                        </a:solidFill>
                      </a:endParaRPr>
                    </a:p>
                  </a:txBody>
                  <a:tcPr>
                    <a:lnL w="9525"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ヘッダ</a:t>
                      </a:r>
                      <a:endParaRPr lang="en-US" altLang="ja-JP" dirty="0" smtClean="0"/>
                    </a:p>
                    <a:p>
                      <a:r>
                        <a:rPr lang="ja-JP" altLang="en-US" dirty="0" smtClean="0"/>
                        <a:t>ライン品目</a:t>
                      </a:r>
                      <a:endParaRPr lang="en-US" altLang="ja-JP" dirty="0" smtClean="0"/>
                    </a:p>
                    <a:p>
                      <a:r>
                        <a:rPr lang="ja-JP" altLang="en-US" dirty="0" smtClean="0"/>
                        <a:t>トレイラ</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ヘッダ</a:t>
                      </a:r>
                      <a:endParaRPr lang="en-US" altLang="ja-JP" dirty="0" smtClean="0"/>
                    </a:p>
                    <a:p>
                      <a:r>
                        <a:rPr lang="ja-JP" altLang="en-US" dirty="0" smtClean="0"/>
                        <a:t>ライン品目</a:t>
                      </a:r>
                      <a:endParaRPr lang="en-US" altLang="ja-JP" dirty="0" smtClean="0"/>
                    </a:p>
                    <a:p>
                      <a:r>
                        <a:rPr lang="ja-JP" altLang="en-US" dirty="0" smtClean="0"/>
                        <a:t>トレイラ</a:t>
                      </a:r>
                      <a:endParaRPr lang="en-US" dirty="0" smtClean="0"/>
                    </a:p>
                    <a:p>
                      <a:r>
                        <a:rPr lang="ja-JP" altLang="en-US" dirty="0" smtClean="0"/>
                        <a:t>購買オーダ</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ja-JP" altLang="en-US" dirty="0" smtClean="0"/>
                        <a:t>ヘッダ</a:t>
                      </a:r>
                      <a:endParaRPr lang="en-US" altLang="ja-JP" dirty="0" smtClean="0"/>
                    </a:p>
                    <a:p>
                      <a:r>
                        <a:rPr lang="ja-JP" altLang="en-US" dirty="0" smtClean="0"/>
                        <a:t>計画スケジュール</a:t>
                      </a:r>
                      <a:endParaRPr lang="en-US" altLang="ja-JP" dirty="0" smtClean="0"/>
                    </a:p>
                    <a:p>
                      <a:r>
                        <a:rPr lang="ja-JP" altLang="en-US" dirty="0" smtClean="0"/>
                        <a:t>出荷スケジュール</a:t>
                      </a:r>
                      <a:endParaRPr lang="en-US" altLang="ja-JP" dirty="0" smtClean="0"/>
                    </a:p>
                    <a:p>
                      <a:r>
                        <a:rPr lang="ja-JP" altLang="en-US" dirty="0" smtClean="0"/>
                        <a:t>トレイラ</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5" name="テキスト ボックス 14"/>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t>オーダタイプ</a:t>
            </a:r>
            <a:endParaRPr lang="en-US" sz="2400" dirty="0"/>
          </a:p>
        </p:txBody>
      </p:sp>
      <p:pic>
        <p:nvPicPr>
          <p:cNvPr id="16"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9" name="正方形/長方形 18"/>
          <p:cNvSpPr/>
          <p:nvPr/>
        </p:nvSpPr>
        <p:spPr>
          <a:xfrm>
            <a:off x="546100" y="1091664"/>
            <a:ext cx="9601200" cy="3600986"/>
          </a:xfrm>
          <a:prstGeom prst="rect">
            <a:avLst/>
          </a:prstGeom>
        </p:spPr>
        <p:txBody>
          <a:bodyPr wrap="square">
            <a:spAutoFit/>
          </a:bodyPr>
          <a:lstStyle/>
          <a:p>
            <a:r>
              <a:rPr lang="ja-JP" altLang="en-US" sz="1200" dirty="0" smtClean="0">
                <a:latin typeface="Arial" pitchFamily="34" charset="0"/>
              </a:rPr>
              <a:t>今までに述べた</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ブランケット購買オーダ</a:t>
            </a:r>
            <a:r>
              <a:rPr lang="en-US" altLang="ja-JP" sz="1200" dirty="0" smtClean="0">
                <a:latin typeface="Arial" pitchFamily="34" charset="0"/>
              </a:rPr>
              <a:t>､</a:t>
            </a:r>
            <a:r>
              <a:rPr lang="ja-JP" altLang="en-US" sz="1200" dirty="0" smtClean="0">
                <a:latin typeface="Arial" pitchFamily="34" charset="0"/>
              </a:rPr>
              <a:t>仕入先スケジュールの特徴をまとめておきます。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納入予定</a:t>
            </a:r>
            <a:endParaRPr lang="en-US" altLang="ja-JP" sz="1200" b="1" dirty="0" smtClean="0">
              <a:solidFill>
                <a:srgbClr val="0070C0"/>
              </a:solidFill>
              <a:latin typeface="Arial" pitchFamily="34" charset="0"/>
            </a:endParaRPr>
          </a:p>
          <a:p>
            <a:r>
              <a:rPr lang="ja-JP" altLang="en-US" sz="1200" dirty="0" smtClean="0">
                <a:latin typeface="Arial" pitchFamily="34" charset="0"/>
              </a:rPr>
              <a:t>納入指定については</a:t>
            </a:r>
            <a:r>
              <a:rPr lang="en-US" altLang="ja-JP" sz="1200" dirty="0" smtClean="0">
                <a:latin typeface="Arial" pitchFamily="34" charset="0"/>
              </a:rPr>
              <a:t>､</a:t>
            </a:r>
            <a:r>
              <a:rPr lang="ja-JP" altLang="en-US" sz="1200" dirty="0" smtClean="0">
                <a:latin typeface="Arial" pitchFamily="34" charset="0"/>
              </a:rPr>
              <a:t>購買オーダでは、</a:t>
            </a:r>
            <a:r>
              <a:rPr lang="en-US" altLang="ja-JP" sz="1200" dirty="0" smtClean="0">
                <a:latin typeface="Arial" pitchFamily="34" charset="0"/>
              </a:rPr>
              <a:t>1</a:t>
            </a:r>
            <a:r>
              <a:rPr lang="ja-JP" altLang="en-US" sz="1200" dirty="0" smtClean="0">
                <a:latin typeface="Arial" pitchFamily="34" charset="0"/>
              </a:rPr>
              <a:t>オーダ内に複数のﾗｲﾝ品目を含めることができますが</a:t>
            </a:r>
            <a:r>
              <a:rPr lang="en-US" altLang="ja-JP" sz="1200" dirty="0" smtClean="0">
                <a:latin typeface="Arial" pitchFamily="34" charset="0"/>
              </a:rPr>
              <a:t>､</a:t>
            </a:r>
            <a:r>
              <a:rPr lang="ja-JP" altLang="en-US" sz="1200" dirty="0" smtClean="0">
                <a:latin typeface="Arial" pitchFamily="34" charset="0"/>
              </a:rPr>
              <a:t>そのライン品目ごとに指定可能です</a:t>
            </a:r>
            <a:r>
              <a:rPr lang="en-US" altLang="ja-JP" sz="1200" dirty="0" smtClean="0">
                <a:latin typeface="Arial" pitchFamily="34" charset="0"/>
              </a:rPr>
              <a:t>｡</a:t>
            </a:r>
          </a:p>
          <a:p>
            <a:r>
              <a:rPr lang="ja-JP" altLang="en-US" sz="1200" dirty="0" smtClean="0">
                <a:latin typeface="Arial" pitchFamily="34" charset="0"/>
              </a:rPr>
              <a:t>一方ブランケット購買オーダでは</a:t>
            </a:r>
            <a:r>
              <a:rPr lang="en-US" altLang="ja-JP" sz="1200" dirty="0" smtClean="0">
                <a:latin typeface="Arial" pitchFamily="34" charset="0"/>
              </a:rPr>
              <a:t>､</a:t>
            </a:r>
            <a:r>
              <a:rPr lang="ja-JP" altLang="en-US" sz="1200" dirty="0" smtClean="0">
                <a:latin typeface="Arial" pitchFamily="34" charset="0"/>
              </a:rPr>
              <a:t>数量に達するまで購買オーダを何度でも発行できます。同様に</a:t>
            </a:r>
            <a:r>
              <a:rPr lang="en-US" altLang="ja-JP" sz="1200" dirty="0" smtClean="0">
                <a:latin typeface="Arial" pitchFamily="34" charset="0"/>
              </a:rPr>
              <a:t>､</a:t>
            </a:r>
            <a:r>
              <a:rPr lang="ja-JP" altLang="en-US" sz="1200" dirty="0" smtClean="0">
                <a:latin typeface="Arial" pitchFamily="34" charset="0"/>
              </a:rPr>
              <a:t>仕入先スケジュールでも計画あるいは出荷スケ</a:t>
            </a:r>
            <a:endParaRPr lang="en-US" altLang="ja-JP" sz="1200" dirty="0" smtClean="0">
              <a:latin typeface="Arial" pitchFamily="34" charset="0"/>
            </a:endParaRPr>
          </a:p>
          <a:p>
            <a:r>
              <a:rPr lang="ja-JP" altLang="en-US" sz="1200" dirty="0" smtClean="0">
                <a:latin typeface="Arial" pitchFamily="34" charset="0"/>
              </a:rPr>
              <a:t>ジュールで複数回可能です。</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b="1" dirty="0" smtClean="0">
                <a:solidFill>
                  <a:srgbClr val="0070C0"/>
                </a:solidFill>
                <a:latin typeface="Arial" pitchFamily="34" charset="0"/>
              </a:rPr>
              <a:t>MRP</a:t>
            </a:r>
            <a:r>
              <a:rPr lang="ja-JP" altLang="en-US" sz="1200" b="1" dirty="0" smtClean="0">
                <a:solidFill>
                  <a:srgbClr val="0070C0"/>
                </a:solidFill>
                <a:latin typeface="Arial" pitchFamily="34" charset="0"/>
              </a:rPr>
              <a:t>計算</a:t>
            </a:r>
            <a:endParaRPr lang="en-US" altLang="ja-JP" sz="1200" b="1" dirty="0" smtClean="0">
              <a:solidFill>
                <a:srgbClr val="0070C0"/>
              </a:solidFill>
              <a:latin typeface="Arial" pitchFamily="34" charset="0"/>
            </a:endParaRPr>
          </a:p>
          <a:p>
            <a:r>
              <a:rPr lang="en-US" altLang="ja-JP" sz="1200" dirty="0" smtClean="0">
                <a:latin typeface="Arial" pitchFamily="34" charset="0"/>
              </a:rPr>
              <a:t>MRP</a:t>
            </a:r>
            <a:r>
              <a:rPr lang="ja-JP" altLang="en-US" sz="1200" dirty="0" smtClean="0">
                <a:latin typeface="Arial" pitchFamily="34" charset="0"/>
              </a:rPr>
              <a:t>計算では</a:t>
            </a:r>
            <a:r>
              <a:rPr lang="en-US" altLang="ja-JP" sz="1200" dirty="0" smtClean="0">
                <a:latin typeface="Arial" pitchFamily="34" charset="0"/>
              </a:rPr>
              <a:t>､</a:t>
            </a:r>
            <a:r>
              <a:rPr lang="ja-JP" altLang="en-US" sz="1200" dirty="0" smtClean="0">
                <a:latin typeface="Arial" pitchFamily="34" charset="0"/>
              </a:rPr>
              <a:t>ブランケット購買オーダのみでは対象外ですが</a:t>
            </a:r>
            <a:r>
              <a:rPr lang="en-US" altLang="ja-JP" sz="1200" dirty="0" smtClean="0">
                <a:latin typeface="Arial" pitchFamily="34" charset="0"/>
              </a:rPr>
              <a:t>､</a:t>
            </a:r>
            <a:r>
              <a:rPr lang="ja-JP" altLang="en-US" sz="1200" dirty="0" smtClean="0">
                <a:latin typeface="Arial" pitchFamily="34" charset="0"/>
              </a:rPr>
              <a:t>購買オーダとして一部が発行されると、一般の購買オーダと同じとなり、</a:t>
            </a:r>
            <a:r>
              <a:rPr lang="en-US" altLang="ja-JP" sz="1200" dirty="0" smtClean="0">
                <a:latin typeface="Arial" pitchFamily="34" charset="0"/>
              </a:rPr>
              <a:t>MRP</a:t>
            </a:r>
            <a:r>
              <a:rPr lang="ja-JP" altLang="en-US" sz="1200" dirty="0" smtClean="0">
                <a:latin typeface="Arial" pitchFamily="34" charset="0"/>
              </a:rPr>
              <a:t>計算の</a:t>
            </a:r>
            <a:endParaRPr lang="en-US" altLang="ja-JP" sz="1200" dirty="0" smtClean="0">
              <a:latin typeface="Arial" pitchFamily="34" charset="0"/>
            </a:endParaRPr>
          </a:p>
          <a:p>
            <a:r>
              <a:rPr lang="ja-JP" altLang="en-US" sz="1200" dirty="0" smtClean="0">
                <a:latin typeface="Arial" pitchFamily="34" charset="0"/>
              </a:rPr>
              <a:t>対象になります。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入荷処理</a:t>
            </a:r>
            <a:endParaRPr lang="en-US" altLang="ja-JP" sz="1200" b="1" dirty="0" smtClean="0">
              <a:solidFill>
                <a:srgbClr val="0070C0"/>
              </a:solidFill>
              <a:latin typeface="Arial" pitchFamily="34" charset="0"/>
            </a:endParaRPr>
          </a:p>
          <a:p>
            <a:r>
              <a:rPr lang="ja-JP" altLang="en-US" sz="1200" dirty="0" smtClean="0">
                <a:latin typeface="Arial" pitchFamily="34" charset="0"/>
              </a:rPr>
              <a:t>入荷処理も、ブランケット購買オーダが登録されたものに対しは対象外ですが</a:t>
            </a:r>
            <a:r>
              <a:rPr lang="en-US" altLang="ja-JP" sz="1200" dirty="0" smtClean="0">
                <a:latin typeface="Arial" pitchFamily="34" charset="0"/>
              </a:rPr>
              <a:t>､</a:t>
            </a:r>
            <a:r>
              <a:rPr lang="ja-JP" altLang="en-US" sz="1200" dirty="0" smtClean="0">
                <a:latin typeface="Arial" pitchFamily="34" charset="0"/>
              </a:rPr>
              <a:t>購買オーダとして一部が発行されると</a:t>
            </a:r>
            <a:r>
              <a:rPr lang="en-US" altLang="ja-JP" sz="1200" dirty="0" smtClean="0">
                <a:latin typeface="Arial" pitchFamily="34" charset="0"/>
              </a:rPr>
              <a:t>､</a:t>
            </a:r>
            <a:r>
              <a:rPr lang="ja-JP" altLang="en-US" sz="1200" dirty="0" smtClean="0">
                <a:latin typeface="Arial" pitchFamily="34" charset="0"/>
              </a:rPr>
              <a:t>一般の購買オーダと同じとなり</a:t>
            </a:r>
            <a:endParaRPr lang="en-US" altLang="ja-JP" sz="1200" dirty="0" smtClean="0">
              <a:latin typeface="Arial" pitchFamily="34" charset="0"/>
            </a:endParaRPr>
          </a:p>
          <a:p>
            <a:r>
              <a:rPr lang="ja-JP" altLang="en-US" sz="1200" dirty="0" smtClean="0">
                <a:latin typeface="Arial" pitchFamily="34" charset="0"/>
              </a:rPr>
              <a:t>入荷処理の対象になります。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期間</a:t>
            </a:r>
            <a:endParaRPr lang="en-US" altLang="ja-JP" sz="1200" b="1" dirty="0" smtClean="0">
              <a:solidFill>
                <a:srgbClr val="0070C0"/>
              </a:solidFill>
              <a:latin typeface="Arial" pitchFamily="34" charset="0"/>
            </a:endParaRPr>
          </a:p>
          <a:p>
            <a:r>
              <a:rPr lang="ja-JP" altLang="en-US" sz="1200" dirty="0" smtClean="0">
                <a:latin typeface="Arial" pitchFamily="34" charset="0"/>
              </a:rPr>
              <a:t>標準的な対象とする期間は</a:t>
            </a:r>
            <a:r>
              <a:rPr lang="en-US" altLang="ja-JP" sz="1200" dirty="0" smtClean="0">
                <a:latin typeface="Arial" pitchFamily="34" charset="0"/>
              </a:rPr>
              <a:t>､</a:t>
            </a:r>
            <a:r>
              <a:rPr lang="ja-JP" altLang="en-US" sz="1200" dirty="0" smtClean="0">
                <a:latin typeface="Arial" pitchFamily="34" charset="0"/>
              </a:rPr>
              <a:t>購買オーダでは日にちを指定して購入するため、確定した日付のみを対象としているのに対し</a:t>
            </a:r>
            <a:r>
              <a:rPr lang="en-US" altLang="ja-JP" sz="1200" dirty="0" smtClean="0">
                <a:latin typeface="Arial" pitchFamily="34" charset="0"/>
              </a:rPr>
              <a:t>､</a:t>
            </a:r>
            <a:r>
              <a:rPr lang="ja-JP" altLang="en-US" sz="1200" dirty="0" smtClean="0">
                <a:latin typeface="Arial" pitchFamily="34" charset="0"/>
              </a:rPr>
              <a:t>ブランケット購買オーダ</a:t>
            </a:r>
            <a:endParaRPr lang="en-US" altLang="ja-JP" sz="1200" dirty="0" smtClean="0">
              <a:latin typeface="Arial" pitchFamily="34" charset="0"/>
            </a:endParaRPr>
          </a:p>
          <a:p>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通常半期や</a:t>
            </a:r>
            <a:r>
              <a:rPr lang="en-US" altLang="ja-JP" sz="1200" dirty="0" smtClean="0">
                <a:latin typeface="Arial" pitchFamily="34" charset="0"/>
              </a:rPr>
              <a:t>1</a:t>
            </a:r>
            <a:r>
              <a:rPr lang="ja-JP" altLang="en-US" sz="1200" dirty="0" smtClean="0">
                <a:latin typeface="Arial" pitchFamily="34" charset="0"/>
              </a:rPr>
              <a:t>年などの契約で実行される場合が多く、一方仕入先スケジュールは、出荷スケジュールでは週間あるいは月間の計画で</a:t>
            </a:r>
            <a:r>
              <a:rPr lang="en-US" altLang="ja-JP" sz="1200" dirty="0" smtClean="0">
                <a:latin typeface="Arial" pitchFamily="34" charset="0"/>
              </a:rPr>
              <a:t>､</a:t>
            </a:r>
            <a:r>
              <a:rPr lang="ja-JP" altLang="en-US" sz="1200" dirty="0" smtClean="0">
                <a:latin typeface="Arial" pitchFamily="34" charset="0"/>
              </a:rPr>
              <a:t>計画ス</a:t>
            </a:r>
            <a:endParaRPr lang="en-US" altLang="ja-JP" sz="1200" dirty="0" smtClean="0">
              <a:latin typeface="Arial" pitchFamily="34" charset="0"/>
            </a:endParaRPr>
          </a:p>
          <a:p>
            <a:r>
              <a:rPr lang="ja-JP" altLang="en-US" sz="1200" dirty="0" smtClean="0">
                <a:latin typeface="Arial" pitchFamily="34" charset="0"/>
              </a:rPr>
              <a:t>ケジュールでは</a:t>
            </a:r>
            <a:r>
              <a:rPr lang="en-US" altLang="ja-JP" sz="1200" dirty="0" smtClean="0">
                <a:latin typeface="Arial" pitchFamily="34" charset="0"/>
              </a:rPr>
              <a:t>､3</a:t>
            </a:r>
            <a:r>
              <a:rPr lang="ja-JP" altLang="en-US" sz="1200" dirty="0" smtClean="0">
                <a:latin typeface="Arial" pitchFamily="34" charset="0"/>
              </a:rPr>
              <a:t>ヶ月から半年あるいは年間計画を伝達して運用しているケースが多く見受けられます。</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84762" y="0"/>
            <a:ext cx="9624060" cy="641932"/>
          </a:xfrm>
        </p:spPr>
        <p:txBody>
          <a:bodyPr>
            <a:normAutofit/>
          </a:bodyPr>
          <a:lstStyle/>
          <a:p>
            <a:pPr algn="l"/>
            <a:r>
              <a:rPr lang="ja-JP" altLang="en-US" sz="2700" dirty="0"/>
              <a:t>目次</a:t>
            </a:r>
            <a:endParaRPr lang="en-US" sz="2700" dirty="0"/>
          </a:p>
        </p:txBody>
      </p:sp>
      <p:graphicFrame>
        <p:nvGraphicFramePr>
          <p:cNvPr id="7" name="表 6"/>
          <p:cNvGraphicFramePr>
            <a:graphicFrameLocks noGrp="1"/>
          </p:cNvGraphicFramePr>
          <p:nvPr/>
        </p:nvGraphicFramePr>
        <p:xfrm>
          <a:off x="1250036" y="577850"/>
          <a:ext cx="8897264" cy="6347460"/>
        </p:xfrm>
        <a:graphic>
          <a:graphicData uri="http://schemas.openxmlformats.org/drawingml/2006/table">
            <a:tbl>
              <a:tblPr>
                <a:tableStyleId>{9D7B26C5-4107-4FEC-AEDC-1716B250A1EF}</a:tableStyleId>
              </a:tblPr>
              <a:tblGrid>
                <a:gridCol w="8202190"/>
                <a:gridCol w="695074"/>
              </a:tblGrid>
              <a:tr h="302260">
                <a:tc>
                  <a:txBody>
                    <a:bodyPr/>
                    <a:lstStyle/>
                    <a:p>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1</a:t>
                      </a:r>
                      <a:r>
                        <a:rPr lang="ja-JP" altLang="en-US" sz="1200" b="1" baseline="0" dirty="0" smtClean="0">
                          <a:solidFill>
                            <a:srgbClr val="0070C0"/>
                          </a:solidFill>
                          <a:latin typeface="Arial" pitchFamily="34" charset="0"/>
                        </a:rPr>
                        <a:t>章　購買管理の概要</a:t>
                      </a:r>
                      <a:r>
                        <a:rPr lang="ja-JP" altLang="en-US" sz="1200" baseline="0" dirty="0" smtClean="0">
                          <a:latin typeface="Arial" pitchFamily="34" charset="0"/>
                        </a:rPr>
                        <a:t>　</a:t>
                      </a:r>
                      <a:endParaRPr lang="en-US" sz="1200" b="1" baseline="0" dirty="0">
                        <a:solidFill>
                          <a:srgbClr val="0070C0"/>
                        </a:solidFill>
                        <a:latin typeface="Arial" pitchFamily="34" charset="0"/>
                      </a:endParaRPr>
                    </a:p>
                  </a:txBody>
                  <a:tcPr marL="106934" marR="106934" marT="50377" marB="50377"/>
                </a:tc>
                <a:tc>
                  <a:txBody>
                    <a:bodyPr/>
                    <a:lstStyle/>
                    <a:p>
                      <a:r>
                        <a:rPr lang="en-US" sz="1200" baseline="0" dirty="0" smtClean="0"/>
                        <a:t>5</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主要なイベント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8</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用語の説明</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購買オーダ情報の構造</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12</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購買管理の処理フロー</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14</a:t>
                      </a:r>
                      <a:endParaRPr lang="en-US" sz="1200" baseline="0" dirty="0">
                        <a:solidFill>
                          <a:schemeClr val="tx1"/>
                        </a:solidFill>
                        <a:latin typeface="Arial" pitchFamily="34" charset="0"/>
                      </a:endParaRPr>
                    </a:p>
                  </a:txBody>
                  <a:tcPr marL="106934" marR="106934" marT="50377" marB="50377"/>
                </a:tc>
              </a:tr>
              <a:tr h="3022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2</a:t>
                      </a:r>
                      <a:r>
                        <a:rPr lang="ja-JP" altLang="en-US" sz="1200" b="1" baseline="0" dirty="0" smtClean="0">
                          <a:solidFill>
                            <a:srgbClr val="0070C0"/>
                          </a:solidFill>
                          <a:latin typeface="Arial" pitchFamily="34" charset="0"/>
                        </a:rPr>
                        <a:t>章　業務上の検討事項</a:t>
                      </a:r>
                      <a:r>
                        <a:rPr lang="en-US" altLang="ja-JP" sz="1200" baseline="0" dirty="0" smtClean="0">
                          <a:latin typeface="Arial" pitchFamily="34" charset="0"/>
                        </a:rPr>
                        <a:t>	</a:t>
                      </a:r>
                      <a:r>
                        <a:rPr lang="en-US" altLang="ja-JP" sz="1200" baseline="0" dirty="0" smtClean="0"/>
                        <a:t>	</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17</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業務上の検討事項</a:t>
                      </a:r>
                      <a:endParaRPr lang="en-US" sz="1200" baseline="0" dirty="0">
                        <a:solidFill>
                          <a:schemeClr val="tx1"/>
                        </a:solidFill>
                        <a:latin typeface="Arial" pitchFamily="34" charset="0"/>
                      </a:endParaRPr>
                    </a:p>
                  </a:txBody>
                  <a:tcPr marL="106934" marR="106934" marT="50377" marB="50377"/>
                </a:tc>
                <a:tc>
                  <a:txBody>
                    <a:bodyPr/>
                    <a:lstStyle/>
                    <a:p>
                      <a:r>
                        <a:rPr lang="en-US" sz="1200" baseline="0" dirty="0" smtClean="0"/>
                        <a:t>19</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分散購買</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購買要求</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22</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仕入先スケジュール</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26</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オーダタイプ</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27</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非在庫</a:t>
                      </a:r>
                      <a:r>
                        <a:rPr lang="en-US" altLang="ja-JP" sz="1200" baseline="0" dirty="0" smtClean="0"/>
                        <a:t>(</a:t>
                      </a:r>
                      <a:r>
                        <a:rPr lang="ja-JP" altLang="en-US" sz="1200" baseline="0" dirty="0" smtClean="0"/>
                        <a:t>メモ</a:t>
                      </a:r>
                      <a:r>
                        <a:rPr lang="en-US" altLang="ja-JP" sz="1200" baseline="0" dirty="0" smtClean="0"/>
                        <a:t>)</a:t>
                      </a:r>
                      <a:r>
                        <a:rPr lang="ja-JP" altLang="en-US" sz="1200" baseline="0" dirty="0" smtClean="0"/>
                        <a:t>品目</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29</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EDI</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発注残取消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過剰入荷</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32</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PO</a:t>
                      </a:r>
                      <a:r>
                        <a:rPr lang="ja-JP" altLang="en-US" sz="1200" baseline="0" dirty="0" smtClean="0"/>
                        <a:t>価格リスト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33</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検査</a:t>
                      </a:r>
                      <a:endParaRPr lang="en-US" sz="1200" b="0" baseline="0" dirty="0" smtClean="0">
                        <a:solidFill>
                          <a:schemeClr val="tx1"/>
                        </a:solidFill>
                        <a:latin typeface="Arial" pitchFamily="34" charset="0"/>
                      </a:endParaRPr>
                    </a:p>
                  </a:txBody>
                  <a:tcPr marL="106934" marR="106934" marT="50377" marB="50377"/>
                </a:tc>
                <a:tc>
                  <a:txBody>
                    <a:bodyPr/>
                    <a:lstStyle/>
                    <a:p>
                      <a:r>
                        <a:rPr lang="en-US" sz="1200" baseline="0" dirty="0" smtClean="0"/>
                        <a:t>34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外注加工</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35</a:t>
                      </a:r>
                      <a:endParaRPr lang="en-US" sz="1200" baseline="0" dirty="0">
                        <a:solidFill>
                          <a:schemeClr val="tx1"/>
                        </a:solidFill>
                        <a:latin typeface="Arial" pitchFamily="34" charset="0"/>
                      </a:endParaRPr>
                    </a:p>
                  </a:txBody>
                  <a:tcPr marL="106934" marR="106934" marT="50377" marB="50377"/>
                </a:tc>
              </a:tr>
              <a:tr h="302260">
                <a:tc>
                  <a:txBody>
                    <a:bodyPr/>
                    <a:lstStyle/>
                    <a:p>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3</a:t>
                      </a:r>
                      <a:r>
                        <a:rPr lang="ja-JP" altLang="en-US" sz="1200" b="1" baseline="0" dirty="0" smtClean="0">
                          <a:solidFill>
                            <a:srgbClr val="0070C0"/>
                          </a:solidFill>
                          <a:latin typeface="Arial" pitchFamily="34" charset="0"/>
                        </a:rPr>
                        <a:t>章　購買管理の設定</a:t>
                      </a:r>
                      <a:endParaRPr lang="en-US" sz="1200" b="1" baseline="0" dirty="0">
                        <a:solidFill>
                          <a:srgbClr val="0070C0"/>
                        </a:solidFill>
                        <a:latin typeface="Arial" pitchFamily="34" charset="0"/>
                      </a:endParaRPr>
                    </a:p>
                  </a:txBody>
                  <a:tcPr marL="106934" marR="106934" marT="50377" marB="50377"/>
                </a:tc>
                <a:tc>
                  <a:txBody>
                    <a:bodyPr/>
                    <a:lstStyle/>
                    <a:p>
                      <a:r>
                        <a:rPr lang="en-US" sz="1200" baseline="0" dirty="0" smtClean="0"/>
                        <a:t>36</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購買管理の設定</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38</a:t>
                      </a:r>
                      <a:endParaRPr lang="en-US" sz="1200" baseline="0" dirty="0">
                        <a:solidFill>
                          <a:schemeClr val="tx1"/>
                        </a:solidFill>
                        <a:latin typeface="Arial" pitchFamily="34" charset="0"/>
                      </a:endParaRPr>
                    </a:p>
                  </a:txBody>
                  <a:tcPr marL="106934" marR="106934" marT="50377" marB="50377"/>
                </a:tc>
              </a:tr>
            </a:tbl>
          </a:graphicData>
        </a:graphic>
      </p:graphicFrame>
      <p:sp>
        <p:nvSpPr>
          <p:cNvPr id="33"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2</a:t>
            </a:fld>
            <a:endParaRPr lang="en-US" dirty="0"/>
          </a:p>
        </p:txBody>
      </p:sp>
      <p:pic>
        <p:nvPicPr>
          <p:cNvPr id="37" name="コンテンツ プレースホルダ 3" descr="horiz_corp_sig.jpg"/>
          <p:cNvPicPr>
            <a:picLocks noGrp="1" noChangeAspect="1"/>
          </p:cNvPicPr>
          <p:nvPr>
            <p:ph idx="1"/>
          </p:nvPr>
        </p:nvPicPr>
        <p:blipFill>
          <a:blip r:embed="rId2" cstate="print"/>
          <a:stretch>
            <a:fillRect/>
          </a:stretch>
        </p:blipFill>
        <p:spPr>
          <a:xfrm>
            <a:off x="896454" y="7054850"/>
            <a:ext cx="640246" cy="314856"/>
          </a:xfrm>
        </p:spPr>
      </p:pic>
      <p:cxnSp>
        <p:nvCxnSpPr>
          <p:cNvPr id="41" name="直線コネクタ 40"/>
          <p:cNvCxnSpPr/>
          <p:nvPr/>
        </p:nvCxnSpPr>
        <p:spPr>
          <a:xfrm>
            <a:off x="3060700" y="730250"/>
            <a:ext cx="6400800" cy="1588"/>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3289300" y="1033462"/>
            <a:ext cx="6172200" cy="158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3136900" y="1339850"/>
            <a:ext cx="6324600" cy="158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3975100" y="1644650"/>
            <a:ext cx="5486400" cy="158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975100" y="1947862"/>
            <a:ext cx="5486400" cy="158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3289300" y="2178050"/>
            <a:ext cx="6172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3594100" y="2482850"/>
            <a:ext cx="5867400" cy="158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2984500" y="2787650"/>
            <a:ext cx="6477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984500" y="3092450"/>
            <a:ext cx="6477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3975100" y="3397250"/>
            <a:ext cx="5486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3670300" y="3702050"/>
            <a:ext cx="5791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a:off x="3289300" y="4006850"/>
            <a:ext cx="6172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3517900" y="4311650"/>
            <a:ext cx="59436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a:off x="2603500" y="4692650"/>
            <a:ext cx="6858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a:off x="3136900" y="4921250"/>
            <a:ext cx="63246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2984500" y="5226050"/>
            <a:ext cx="6477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a:off x="3213100" y="5530850"/>
            <a:ext cx="6248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a:off x="2679700" y="5835650"/>
            <a:ext cx="6781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a:off x="2984500" y="6140450"/>
            <a:ext cx="6477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a:off x="3060700" y="6445250"/>
            <a:ext cx="64008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a:off x="3441700" y="6750050"/>
            <a:ext cx="6019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8" name="テキスト ボックス 7"/>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200" dirty="0" smtClean="0"/>
          </a:p>
          <a:p>
            <a:r>
              <a:rPr lang="ja-JP" altLang="en-US" sz="2400" dirty="0" smtClean="0"/>
              <a:t>非在庫</a:t>
            </a:r>
            <a:r>
              <a:rPr lang="en-US" altLang="ja-JP" sz="2400" dirty="0" smtClean="0"/>
              <a:t>(</a:t>
            </a:r>
            <a:r>
              <a:rPr lang="ja-JP" altLang="en-US" sz="2400" dirty="0" smtClean="0"/>
              <a:t>メモ</a:t>
            </a:r>
            <a:r>
              <a:rPr lang="en-US" altLang="ja-JP" sz="2400" dirty="0" smtClean="0"/>
              <a:t>)</a:t>
            </a:r>
            <a:r>
              <a:rPr lang="ja-JP" altLang="en-US" sz="2400" dirty="0" smtClean="0"/>
              <a:t>品目</a:t>
            </a:r>
            <a:endParaRPr lang="en-US" sz="2400" dirty="0"/>
          </a:p>
        </p:txBody>
      </p:sp>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1026" name="Picture 2"/>
          <p:cNvPicPr>
            <a:picLocks noChangeAspect="1" noChangeArrowheads="1"/>
          </p:cNvPicPr>
          <p:nvPr/>
        </p:nvPicPr>
        <p:blipFill>
          <a:blip r:embed="rId3"/>
          <a:srcRect/>
          <a:stretch>
            <a:fillRect/>
          </a:stretch>
        </p:blipFill>
        <p:spPr bwMode="auto">
          <a:xfrm>
            <a:off x="2250573" y="1263650"/>
            <a:ext cx="4772527" cy="28956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2" name="正方形/長方形 11"/>
          <p:cNvSpPr/>
          <p:nvPr/>
        </p:nvSpPr>
        <p:spPr>
          <a:xfrm>
            <a:off x="546100" y="446405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非在庫品目</a:t>
            </a:r>
            <a:endParaRPr lang="en-US" altLang="ja-JP" sz="1200" b="1" dirty="0" smtClean="0">
              <a:solidFill>
                <a:srgbClr val="0070C0"/>
              </a:solidFill>
              <a:latin typeface="Arial" pitchFamily="34" charset="0"/>
            </a:endParaRPr>
          </a:p>
          <a:p>
            <a:r>
              <a:rPr lang="ja-JP" altLang="en-US" sz="1200" dirty="0" smtClean="0">
                <a:latin typeface="Arial" pitchFamily="34" charset="0"/>
              </a:rPr>
              <a:t>非在庫品目は</a:t>
            </a:r>
            <a:r>
              <a:rPr lang="en-US" altLang="ja-JP" sz="1200" dirty="0" smtClean="0">
                <a:latin typeface="Arial" pitchFamily="34" charset="0"/>
              </a:rPr>
              <a:t>､</a:t>
            </a:r>
            <a:r>
              <a:rPr lang="ja-JP" altLang="en-US" sz="1200" dirty="0" smtClean="0">
                <a:latin typeface="Arial" pitchFamily="34" charset="0"/>
              </a:rPr>
              <a:t>メモ品目とも呼ばれています。文字通り</a:t>
            </a:r>
            <a:r>
              <a:rPr lang="en-US" altLang="ja-JP" sz="1200" dirty="0" smtClean="0">
                <a:latin typeface="Arial" pitchFamily="34" charset="0"/>
              </a:rPr>
              <a:t>MRP</a:t>
            </a:r>
            <a:r>
              <a:rPr lang="ja-JP" altLang="en-US" sz="1200" dirty="0" smtClean="0">
                <a:latin typeface="Arial" pitchFamily="34" charset="0"/>
              </a:rPr>
              <a:t>の対象とはならず</a:t>
            </a:r>
            <a:r>
              <a:rPr lang="en-US" altLang="ja-JP" sz="1200" dirty="0" smtClean="0">
                <a:latin typeface="Arial" pitchFamily="34" charset="0"/>
              </a:rPr>
              <a:t>､</a:t>
            </a:r>
            <a:r>
              <a:rPr lang="ja-JP" altLang="en-US" sz="1200" dirty="0" smtClean="0">
                <a:latin typeface="Arial" pitchFamily="34" charset="0"/>
              </a:rPr>
              <a:t>購買要求あるいは購買オーダヘ直接入力されるのが一般的です</a:t>
            </a:r>
            <a:r>
              <a:rPr lang="en-US" altLang="ja-JP" sz="1200" dirty="0" smtClean="0">
                <a:latin typeface="Arial" pitchFamily="34" charset="0"/>
              </a:rPr>
              <a:t>｡</a:t>
            </a:r>
            <a:r>
              <a:rPr lang="ja-JP" altLang="en-US" sz="1200" dirty="0" smtClean="0">
                <a:latin typeface="Arial" pitchFamily="34" charset="0"/>
              </a:rPr>
              <a:t>た</a:t>
            </a:r>
          </a:p>
          <a:p>
            <a:r>
              <a:rPr lang="ja-JP" altLang="en-US" sz="1200" dirty="0" err="1" smtClean="0">
                <a:latin typeface="Arial" pitchFamily="34" charset="0"/>
              </a:rPr>
              <a:t>とえば</a:t>
            </a:r>
            <a:r>
              <a:rPr lang="en-US" altLang="ja-JP" sz="1200" dirty="0" smtClean="0">
                <a:latin typeface="Arial" pitchFamily="34" charset="0"/>
              </a:rPr>
              <a:t>､</a:t>
            </a:r>
            <a:r>
              <a:rPr lang="ja-JP" altLang="en-US" sz="1200" dirty="0" smtClean="0">
                <a:latin typeface="Arial" pitchFamily="34" charset="0"/>
              </a:rPr>
              <a:t>事務用品や生産に直接関係しない消耗品などがこれにあたります。在庫品目と同様に購買オーダに登録されますとトラッキングが可能になり</a:t>
            </a:r>
            <a:endParaRPr lang="en-US" altLang="ja-JP" sz="1200" dirty="0" smtClean="0">
              <a:latin typeface="Arial" pitchFamily="34" charset="0"/>
            </a:endParaRPr>
          </a:p>
          <a:p>
            <a:r>
              <a:rPr lang="ja-JP" altLang="en-US" sz="1200" dirty="0" smtClean="0">
                <a:latin typeface="Arial" pitchFamily="34" charset="0"/>
              </a:rPr>
              <a:t>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この品目の購買では</a:t>
            </a:r>
            <a:r>
              <a:rPr lang="en-US" altLang="ja-JP" sz="1200" dirty="0" smtClean="0">
                <a:latin typeface="Arial" pitchFamily="34" charset="0"/>
              </a:rPr>
              <a:t>､</a:t>
            </a:r>
            <a:r>
              <a:rPr lang="ja-JP" altLang="en-US" sz="1200" dirty="0" smtClean="0">
                <a:latin typeface="Arial" pitchFamily="34" charset="0"/>
              </a:rPr>
              <a:t>入荷されると、</a:t>
            </a:r>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a:t>
            </a:r>
            <a:r>
              <a:rPr lang="ja-JP" altLang="en-US" sz="1200" dirty="0" smtClean="0">
                <a:latin typeface="Arial" pitchFamily="34" charset="0"/>
              </a:rPr>
              <a:t>の明細フレームの、</a:t>
            </a:r>
            <a:r>
              <a:rPr lang="en-US" altLang="ja-JP" sz="1200" dirty="0" smtClean="0">
                <a:latin typeface="Arial" pitchFamily="34" charset="0"/>
              </a:rPr>
              <a:t>[</a:t>
            </a:r>
            <a:r>
              <a:rPr lang="ja-JP" altLang="en-US" sz="1200" dirty="0" smtClean="0">
                <a:latin typeface="Arial" pitchFamily="34" charset="0"/>
              </a:rPr>
              <a:t>仕入勘定</a:t>
            </a:r>
            <a:r>
              <a:rPr lang="en-US" altLang="ja-JP" sz="1200" dirty="0" smtClean="0">
                <a:latin typeface="Arial" pitchFamily="34" charset="0"/>
              </a:rPr>
              <a:t>]</a:t>
            </a:r>
            <a:r>
              <a:rPr lang="ja-JP" altLang="en-US" sz="1200" dirty="0" smtClean="0">
                <a:latin typeface="Arial" pitchFamily="34" charset="0"/>
              </a:rPr>
              <a:t>フィールドに指定された勘定科目に従い</a:t>
            </a:r>
            <a:r>
              <a:rPr lang="en-US" altLang="ja-JP" sz="1200" dirty="0" smtClean="0">
                <a:latin typeface="Arial" pitchFamily="34" charset="0"/>
              </a:rPr>
              <a:t>､</a:t>
            </a:r>
            <a:r>
              <a:rPr lang="ja-JP" altLang="en-US" sz="1200" dirty="0" smtClean="0">
                <a:latin typeface="Arial" pitchFamily="34" charset="0"/>
              </a:rPr>
              <a:t>費用また</a:t>
            </a:r>
            <a:endParaRPr lang="en-US" altLang="ja-JP" sz="1200" dirty="0" smtClean="0">
              <a:latin typeface="Arial" pitchFamily="34" charset="0"/>
            </a:endParaRPr>
          </a:p>
          <a:p>
            <a:r>
              <a:rPr lang="ja-JP" altLang="en-US" sz="1200" dirty="0" smtClean="0">
                <a:latin typeface="Arial" pitchFamily="34" charset="0"/>
              </a:rPr>
              <a:t>は資産として処理されます。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勘定科目コード</a:t>
            </a:r>
            <a:r>
              <a:rPr lang="en-US" altLang="ja-JP" sz="1200" dirty="0" smtClean="0">
                <a:latin typeface="Arial" pitchFamily="34" charset="0"/>
              </a:rPr>
              <a:t>､</a:t>
            </a:r>
            <a:r>
              <a:rPr lang="ja-JP" altLang="en-US" sz="1200" dirty="0" smtClean="0">
                <a:latin typeface="Arial" pitchFamily="34" charset="0"/>
              </a:rPr>
              <a:t>コストセンタなどを入力するには、</a:t>
            </a:r>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】〈5.7〉</a:t>
            </a:r>
            <a:r>
              <a:rPr lang="ja-JP" altLang="en-US" sz="1200" dirty="0" smtClean="0">
                <a:latin typeface="Arial" pitchFamily="34" charset="0"/>
              </a:rPr>
              <a:t>の明細フレームで、</a:t>
            </a:r>
            <a:r>
              <a:rPr lang="en-US" altLang="ja-JP" sz="1200" dirty="0" smtClean="0">
                <a:latin typeface="Arial" pitchFamily="34" charset="0"/>
              </a:rPr>
              <a:t>[</a:t>
            </a:r>
            <a:r>
              <a:rPr lang="ja-JP" altLang="en-US" sz="1200" dirty="0" smtClean="0">
                <a:latin typeface="Arial" pitchFamily="34" charset="0"/>
              </a:rPr>
              <a:t>ラインフォーマット</a:t>
            </a:r>
            <a:r>
              <a:rPr lang="en-US" altLang="ja-JP" sz="1200" dirty="0" smtClean="0">
                <a:latin typeface="Arial" pitchFamily="34" charset="0"/>
              </a:rPr>
              <a:t>S/M]</a:t>
            </a:r>
            <a:r>
              <a:rPr lang="ja-JP" altLang="en-US" sz="1200" dirty="0" smtClean="0">
                <a:latin typeface="Arial" pitchFamily="34" charset="0"/>
              </a:rPr>
              <a:t>フィールドで、</a:t>
            </a:r>
            <a:r>
              <a:rPr lang="en-US" altLang="ja-JP" sz="1200" dirty="0" smtClean="0">
                <a:latin typeface="Arial" pitchFamily="34" charset="0"/>
              </a:rPr>
              <a:t>(S)</a:t>
            </a:r>
            <a:r>
              <a:rPr lang="ja-JP" altLang="en-US" sz="1200" dirty="0" smtClean="0">
                <a:latin typeface="Arial" pitchFamily="34" charset="0"/>
              </a:rPr>
              <a:t>単一</a:t>
            </a:r>
            <a:r>
              <a:rPr lang="en-US" altLang="ja-JP" sz="1200" dirty="0" smtClean="0">
                <a:latin typeface="Arial" pitchFamily="34" charset="0"/>
              </a:rPr>
              <a:t>〕</a:t>
            </a:r>
            <a:r>
              <a:rPr lang="ja-JP" altLang="en-US" sz="1200" dirty="0" smtClean="0">
                <a:latin typeface="Arial" pitchFamily="34" charset="0"/>
              </a:rPr>
              <a:t>を</a:t>
            </a:r>
            <a:endParaRPr lang="en-US" altLang="ja-JP" sz="1200" dirty="0" smtClean="0">
              <a:latin typeface="Arial" pitchFamily="34" charset="0"/>
            </a:endParaRPr>
          </a:p>
          <a:p>
            <a:r>
              <a:rPr lang="ja-JP" altLang="en-US" sz="1200" dirty="0" smtClean="0">
                <a:latin typeface="Arial" pitchFamily="34" charset="0"/>
              </a:rPr>
              <a:t>使用してください。また、</a:t>
            </a:r>
            <a:r>
              <a:rPr lang="en-US" altLang="ja-JP" sz="1200" dirty="0" smtClean="0">
                <a:latin typeface="Arial" pitchFamily="34" charset="0"/>
              </a:rPr>
              <a:t>【</a:t>
            </a:r>
            <a:r>
              <a:rPr lang="ja-JP" altLang="en-US" sz="1200" dirty="0" smtClean="0">
                <a:latin typeface="Arial" pitchFamily="34" charset="0"/>
              </a:rPr>
              <a:t>購買承認登録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a:t>
            </a:r>
            <a:r>
              <a:rPr lang="en-US" altLang="ja-JP" sz="1200" dirty="0" smtClean="0">
                <a:latin typeface="Arial" pitchFamily="34" charset="0"/>
              </a:rPr>
              <a:t>5.1〉</a:t>
            </a:r>
            <a:r>
              <a:rPr lang="ja-JP" altLang="en-US" sz="1200" dirty="0" smtClean="0">
                <a:latin typeface="Arial" pitchFamily="34" charset="0"/>
              </a:rPr>
              <a:t>や、</a:t>
            </a:r>
            <a:r>
              <a:rPr lang="en-US" altLang="ja-JP" sz="1200" dirty="0" smtClean="0">
                <a:latin typeface="Arial" pitchFamily="34" charset="0"/>
              </a:rPr>
              <a:t>【GL</a:t>
            </a:r>
            <a:r>
              <a:rPr lang="ja-JP" altLang="en-US" sz="1200" dirty="0" smtClean="0">
                <a:latin typeface="Arial" pitchFamily="34" charset="0"/>
              </a:rPr>
              <a:t>勘定セキュリティ登録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】〈36.3.9〉</a:t>
            </a:r>
            <a:r>
              <a:rPr lang="ja-JP" altLang="en-US" sz="1200" dirty="0" smtClean="0">
                <a:latin typeface="Arial" pitchFamily="34" charset="0"/>
              </a:rPr>
              <a:t>を使用して勘定科目のミスを防止することをお薦めします。</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en-US" sz="2400" dirty="0" smtClean="0">
                <a:latin typeface="Arial" pitchFamily="34" charset="0"/>
              </a:rPr>
              <a:t>EDI</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2050" name="Picture 2"/>
          <p:cNvPicPr>
            <a:picLocks noChangeAspect="1" noChangeArrowheads="1"/>
          </p:cNvPicPr>
          <p:nvPr/>
        </p:nvPicPr>
        <p:blipFill>
          <a:blip r:embed="rId3"/>
          <a:srcRect/>
          <a:stretch>
            <a:fillRect/>
          </a:stretch>
        </p:blipFill>
        <p:spPr bwMode="auto">
          <a:xfrm>
            <a:off x="2222500" y="1263651"/>
            <a:ext cx="4800600" cy="273264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3" name="正方形/長方形 12"/>
          <p:cNvSpPr/>
          <p:nvPr/>
        </p:nvSpPr>
        <p:spPr>
          <a:xfrm>
            <a:off x="546100" y="4464050"/>
            <a:ext cx="9601200" cy="2677656"/>
          </a:xfrm>
          <a:prstGeom prst="rect">
            <a:avLst/>
          </a:prstGeom>
        </p:spPr>
        <p:txBody>
          <a:bodyPr wrap="square">
            <a:spAutoFit/>
          </a:bodyPr>
          <a:lstStyle/>
          <a:p>
            <a:r>
              <a:rPr lang="en-US" sz="1200" b="1" dirty="0" smtClean="0">
                <a:solidFill>
                  <a:srgbClr val="0070C0"/>
                </a:solidFill>
                <a:latin typeface="Arial" pitchFamily="34" charset="0"/>
              </a:rPr>
              <a:t>EDI</a:t>
            </a:r>
          </a:p>
          <a:p>
            <a:r>
              <a:rPr lang="en-US" altLang="ja-JP" sz="1200" dirty="0" smtClean="0">
                <a:latin typeface="Arial" pitchFamily="34" charset="0"/>
              </a:rPr>
              <a:t>EDI(</a:t>
            </a:r>
            <a:r>
              <a:rPr lang="ja-JP" altLang="en-US" sz="1200" dirty="0" smtClean="0">
                <a:latin typeface="Arial" pitchFamily="34" charset="0"/>
              </a:rPr>
              <a:t>電子データ交換</a:t>
            </a:r>
            <a:r>
              <a:rPr lang="en-US" altLang="ja-JP" sz="1200" dirty="0" smtClean="0">
                <a:latin typeface="Arial" pitchFamily="34" charset="0"/>
              </a:rPr>
              <a:t>)</a:t>
            </a:r>
            <a:r>
              <a:rPr lang="ja-JP" altLang="en-US" sz="1200" dirty="0" smtClean="0">
                <a:latin typeface="Arial" pitchFamily="34" charset="0"/>
              </a:rPr>
              <a:t>とは</a:t>
            </a:r>
            <a:r>
              <a:rPr lang="en-US" altLang="ja-JP" sz="1200" dirty="0" smtClean="0">
                <a:latin typeface="Arial" pitchFamily="34" charset="0"/>
              </a:rPr>
              <a:t>､</a:t>
            </a:r>
            <a:r>
              <a:rPr lang="ja-JP" altLang="en-US" sz="1200" dirty="0" smtClean="0">
                <a:latin typeface="Arial" pitchFamily="34" charset="0"/>
              </a:rPr>
              <a:t>顧客と仕入先の間で標準的な業務トランザクションデータを使用して</a:t>
            </a:r>
            <a:r>
              <a:rPr lang="en-US" altLang="ja-JP" sz="1200" dirty="0" smtClean="0">
                <a:latin typeface="Arial" pitchFamily="34" charset="0"/>
              </a:rPr>
              <a:t>､</a:t>
            </a:r>
            <a:r>
              <a:rPr lang="ja-JP" altLang="en-US" sz="1200" dirty="0" smtClean="0">
                <a:latin typeface="Arial" pitchFamily="34" charset="0"/>
              </a:rPr>
              <a:t>購買オーダ、出荷承認</a:t>
            </a:r>
            <a:r>
              <a:rPr lang="en-US" altLang="ja-JP" sz="1200" dirty="0" smtClean="0">
                <a:latin typeface="Arial" pitchFamily="34" charset="0"/>
              </a:rPr>
              <a:t>､ASN､</a:t>
            </a:r>
            <a:r>
              <a:rPr lang="ja-JP" altLang="en-US" sz="1200" dirty="0" smtClean="0">
                <a:latin typeface="Arial" pitchFamily="34" charset="0"/>
              </a:rPr>
              <a:t>請求書などの取引書</a:t>
            </a:r>
            <a:endParaRPr lang="en-US" altLang="ja-JP" sz="1200" dirty="0" smtClean="0">
              <a:latin typeface="Arial" pitchFamily="34" charset="0"/>
            </a:endParaRPr>
          </a:p>
          <a:p>
            <a:r>
              <a:rPr lang="ja-JP" altLang="en-US" sz="1200" dirty="0" smtClean="0">
                <a:latin typeface="Arial" pitchFamily="34" charset="0"/>
              </a:rPr>
              <a:t>類に紙を使用せずに</a:t>
            </a:r>
            <a:r>
              <a:rPr lang="en-US" altLang="ja-JP" sz="1200" dirty="0" smtClean="0">
                <a:latin typeface="Arial" pitchFamily="34" charset="0"/>
              </a:rPr>
              <a:t>､</a:t>
            </a:r>
            <a:r>
              <a:rPr lang="ja-JP" altLang="en-US" sz="1200" dirty="0" smtClean="0">
                <a:latin typeface="Arial" pitchFamily="34" charset="0"/>
              </a:rPr>
              <a:t>電子データとして交換することです。</a:t>
            </a:r>
          </a:p>
          <a:p>
            <a:endParaRPr 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サプライチェーンアクティビティで相互のデータ交換</a:t>
            </a:r>
            <a:r>
              <a:rPr lang="en-US" altLang="ja-JP" sz="1200" dirty="0" smtClean="0">
                <a:latin typeface="Arial" pitchFamily="34" charset="0"/>
              </a:rPr>
              <a:t>(</a:t>
            </a:r>
            <a:r>
              <a:rPr lang="ja-JP" altLang="en-US" sz="1200" dirty="0" smtClean="0">
                <a:latin typeface="Arial" pitchFamily="34" charset="0"/>
              </a:rPr>
              <a:t>事務処理</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a:t>
            </a:r>
            <a:r>
              <a:rPr lang="ja-JP" altLang="en-US" sz="1200" dirty="0" smtClean="0">
                <a:latin typeface="Arial" pitchFamily="34" charset="0"/>
              </a:rPr>
              <a:t>紙ではなく電子データとすることにより事務処理を削減あるいは排除できるため、固</a:t>
            </a:r>
            <a:endParaRPr lang="en-US" altLang="ja-JP" sz="1200" dirty="0" smtClean="0">
              <a:latin typeface="Arial" pitchFamily="34" charset="0"/>
            </a:endParaRPr>
          </a:p>
          <a:p>
            <a:r>
              <a:rPr lang="ja-JP" altLang="en-US" sz="1200" dirty="0" smtClean="0">
                <a:latin typeface="Arial" pitchFamily="34" charset="0"/>
              </a:rPr>
              <a:t>定間接費を削減できます。</a:t>
            </a:r>
            <a:r>
              <a:rPr lang="en-US" altLang="ja-JP" sz="1200" dirty="0" smtClean="0">
                <a:latin typeface="Arial" pitchFamily="34" charset="0"/>
              </a:rPr>
              <a:t>QAD Enterprise Applications</a:t>
            </a:r>
            <a:r>
              <a:rPr lang="ja-JP" altLang="en-US" sz="1200" dirty="0" smtClean="0">
                <a:latin typeface="Arial" pitchFamily="34" charset="0"/>
              </a:rPr>
              <a:t>では下記機能がありますので</a:t>
            </a:r>
            <a:r>
              <a:rPr lang="en-US" altLang="ja-JP" sz="1200" dirty="0" smtClean="0">
                <a:latin typeface="Arial" pitchFamily="34" charset="0"/>
              </a:rPr>
              <a:t>､</a:t>
            </a:r>
            <a:r>
              <a:rPr lang="ja-JP" altLang="en-US" sz="1200" dirty="0" smtClean="0">
                <a:latin typeface="Arial" pitchFamily="34" charset="0"/>
              </a:rPr>
              <a:t>業務に照らし合わせて検討します。</a:t>
            </a:r>
          </a:p>
          <a:p>
            <a:pPr lvl="1">
              <a:buFont typeface="Arial" pitchFamily="34" charset="0"/>
              <a:buChar char="•"/>
            </a:pPr>
            <a:r>
              <a:rPr lang="ja-JP" altLang="en-US" sz="1200" dirty="0" smtClean="0">
                <a:latin typeface="Arial" pitchFamily="34" charset="0"/>
              </a:rPr>
              <a:t>顧客への</a:t>
            </a:r>
            <a:r>
              <a:rPr lang="en-US" altLang="ja-JP" sz="1200" dirty="0" smtClean="0">
                <a:latin typeface="Arial" pitchFamily="34" charset="0"/>
              </a:rPr>
              <a:t>､</a:t>
            </a:r>
            <a:r>
              <a:rPr lang="ja-JP" altLang="en-US" sz="1200" dirty="0" smtClean="0">
                <a:latin typeface="Arial" pitchFamily="34" charset="0"/>
              </a:rPr>
              <a:t>または仕入先からの</a:t>
            </a:r>
            <a:r>
              <a:rPr lang="en-US" altLang="ja-JP" sz="1200" dirty="0" smtClean="0">
                <a:latin typeface="Arial" pitchFamily="34" charset="0"/>
              </a:rPr>
              <a:t>ASN(</a:t>
            </a:r>
            <a:r>
              <a:rPr lang="ja-JP" altLang="en-US" sz="1200" dirty="0" smtClean="0">
                <a:latin typeface="Arial" pitchFamily="34" charset="0"/>
              </a:rPr>
              <a:t>出荷予定通知</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請求書番号として</a:t>
            </a:r>
            <a:r>
              <a:rPr lang="en-US" altLang="ja-JP" sz="1200" dirty="0" smtClean="0">
                <a:latin typeface="Arial" pitchFamily="34" charset="0"/>
              </a:rPr>
              <a:t>ASN</a:t>
            </a:r>
            <a:r>
              <a:rPr lang="ja-JP" altLang="en-US" sz="1200" dirty="0" smtClean="0">
                <a:latin typeface="Arial" pitchFamily="34" charset="0"/>
              </a:rPr>
              <a:t>または積荷の番号を使用</a:t>
            </a:r>
            <a:r>
              <a:rPr lang="en-US" altLang="ja-JP" sz="1200" dirty="0" smtClean="0">
                <a:latin typeface="Arial" pitchFamily="34" charset="0"/>
              </a:rPr>
              <a:t>(</a:t>
            </a:r>
            <a:r>
              <a:rPr lang="ja-JP" altLang="en-US" sz="1200" dirty="0" smtClean="0">
                <a:latin typeface="Arial" pitchFamily="34" charset="0"/>
              </a:rPr>
              <a:t>電子請求書</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出荷および入荷機能の簡素化</a:t>
            </a:r>
          </a:p>
          <a:p>
            <a:pPr lvl="1">
              <a:buFont typeface="Arial" pitchFamily="34" charset="0"/>
              <a:buChar char="•"/>
            </a:pPr>
            <a:r>
              <a:rPr lang="ja-JP" altLang="en-US" sz="1200" dirty="0" smtClean="0">
                <a:latin typeface="Arial" pitchFamily="34" charset="0"/>
              </a:rPr>
              <a:t>バーコード処理の推進</a:t>
            </a:r>
          </a:p>
          <a:p>
            <a:r>
              <a:rPr lang="ja-JP" altLang="en-US" sz="1200" b="1" dirty="0" smtClean="0">
                <a:solidFill>
                  <a:srgbClr val="0070C0"/>
                </a:solidFill>
                <a:latin typeface="Arial" pitchFamily="34" charset="0"/>
              </a:rPr>
              <a:t>関連事項</a:t>
            </a:r>
          </a:p>
          <a:p>
            <a:pPr lvl="1">
              <a:buFont typeface="Arial" pitchFamily="34" charset="0"/>
              <a:buChar char="•"/>
            </a:pPr>
            <a:r>
              <a:rPr lang="en-US" altLang="ja-JP" sz="1200" dirty="0" smtClean="0">
                <a:latin typeface="Arial" pitchFamily="34" charset="0"/>
              </a:rPr>
              <a:t>EDI</a:t>
            </a:r>
            <a:r>
              <a:rPr lang="ja-JP" altLang="en-US" sz="1200" dirty="0" smtClean="0">
                <a:latin typeface="Arial" pitchFamily="34" charset="0"/>
              </a:rPr>
              <a:t>のサードパーティソフトウェアとファイルを設定</a:t>
            </a:r>
          </a:p>
          <a:p>
            <a:pPr lvl="1">
              <a:buFont typeface="Arial" pitchFamily="34" charset="0"/>
              <a:buChar char="•"/>
            </a:pPr>
            <a:r>
              <a:rPr lang="en-US" altLang="ja-JP" sz="1200" dirty="0" smtClean="0">
                <a:latin typeface="Arial" pitchFamily="34" charset="0"/>
              </a:rPr>
              <a:t>EDI</a:t>
            </a:r>
            <a:r>
              <a:rPr lang="ja-JP" altLang="en-US" sz="1200" dirty="0" smtClean="0">
                <a:latin typeface="Arial" pitchFamily="34" charset="0"/>
              </a:rPr>
              <a:t>と連動するようにコントロールファイルを設定</a:t>
            </a:r>
            <a:endParaRPr lang="en-US" sz="1200" dirty="0">
              <a:latin typeface="Arial" pitchFamily="34" charset="0"/>
            </a:endParaRPr>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Users\szu\AppData\Local\Microsoft\Windows\Temporary Internet Files\Content.IE5\0B5CA6SM\MC900289956[1].wmf"/>
          <p:cNvPicPr>
            <a:picLocks noChangeAspect="1" noChangeArrowheads="1"/>
          </p:cNvPicPr>
          <p:nvPr/>
        </p:nvPicPr>
        <p:blipFill>
          <a:blip r:embed="rId2"/>
          <a:srcRect/>
          <a:stretch>
            <a:fillRect/>
          </a:stretch>
        </p:blipFill>
        <p:spPr bwMode="auto">
          <a:xfrm>
            <a:off x="2603500" y="1263650"/>
            <a:ext cx="4038600" cy="2895600"/>
          </a:xfrm>
          <a:prstGeom prst="rect">
            <a:avLst/>
          </a:prstGeom>
          <a:noFill/>
        </p:spPr>
      </p:pic>
      <p:sp>
        <p:nvSpPr>
          <p:cNvPr id="12" name="テキスト ボックス 11"/>
          <p:cNvSpPr txBox="1"/>
          <p:nvPr/>
        </p:nvSpPr>
        <p:spPr>
          <a:xfrm>
            <a:off x="6261100" y="1339850"/>
            <a:ext cx="2362200" cy="646331"/>
          </a:xfrm>
          <a:prstGeom prst="rect">
            <a:avLst/>
          </a:prstGeom>
          <a:noFill/>
        </p:spPr>
        <p:txBody>
          <a:bodyPr wrap="square" rtlCol="0">
            <a:spAutoFit/>
          </a:bodyPr>
          <a:lstStyle/>
          <a:p>
            <a:r>
              <a:rPr lang="ja-JP" altLang="en-US" b="1" dirty="0" smtClean="0"/>
              <a:t>購買オーダ入荷時？</a:t>
            </a:r>
            <a:endParaRPr lang="en-US" altLang="ja-JP" b="1" dirty="0" smtClean="0"/>
          </a:p>
          <a:p>
            <a:r>
              <a:rPr lang="ja-JP" altLang="en-US" b="1" dirty="0" smtClean="0"/>
              <a:t>購買オーダラインで？</a:t>
            </a:r>
            <a:endParaRPr lang="en-US" b="1" dirty="0"/>
          </a:p>
        </p:txBody>
      </p:sp>
      <p:pic>
        <p:nvPicPr>
          <p:cNvPr id="13"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4" name="テキスト ボックス 13"/>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発注残取消</a:t>
            </a:r>
            <a:endParaRPr lang="en-US" sz="2400" dirty="0">
              <a:latin typeface="Arial" pitchFamily="34" charset="0"/>
            </a:endParaRPr>
          </a:p>
        </p:txBody>
      </p:sp>
      <p:pic>
        <p:nvPicPr>
          <p:cNvPr id="15"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7" name="正方形/長方形 16"/>
          <p:cNvSpPr/>
          <p:nvPr/>
        </p:nvSpPr>
        <p:spPr>
          <a:xfrm>
            <a:off x="546100" y="446405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発注残取消</a:t>
            </a:r>
            <a:endParaRPr lang="en-US" altLang="ja-JP" sz="1200" b="1" dirty="0" smtClean="0">
              <a:solidFill>
                <a:srgbClr val="0070C0"/>
              </a:solidFill>
              <a:latin typeface="Arial" pitchFamily="34" charset="0"/>
            </a:endParaRPr>
          </a:p>
          <a:p>
            <a:r>
              <a:rPr lang="ja-JP" altLang="en-US" sz="1200" dirty="0" smtClean="0">
                <a:latin typeface="Arial" pitchFamily="34" charset="0"/>
              </a:rPr>
              <a:t>購買管理における発注残とは</a:t>
            </a:r>
            <a:r>
              <a:rPr lang="en-US" altLang="ja-JP" sz="1200" dirty="0" smtClean="0">
                <a:latin typeface="Arial" pitchFamily="34" charset="0"/>
              </a:rPr>
              <a:t>､</a:t>
            </a:r>
            <a:r>
              <a:rPr lang="ja-JP" altLang="en-US" sz="1200" dirty="0" smtClean="0">
                <a:latin typeface="Arial" pitchFamily="34" charset="0"/>
              </a:rPr>
              <a:t>仕入先との間で購入契約</a:t>
            </a:r>
            <a:r>
              <a:rPr lang="en-US" altLang="ja-JP" sz="1200" dirty="0" smtClean="0">
                <a:latin typeface="Arial" pitchFamily="34" charset="0"/>
              </a:rPr>
              <a:t>(</a:t>
            </a:r>
            <a:r>
              <a:rPr lang="ja-JP" altLang="en-US" sz="1200" dirty="0" smtClean="0">
                <a:latin typeface="Arial" pitchFamily="34" charset="0"/>
              </a:rPr>
              <a:t>注文書</a:t>
            </a:r>
            <a:r>
              <a:rPr lang="en-US" altLang="ja-JP" sz="1200" dirty="0" smtClean="0">
                <a:latin typeface="Arial" pitchFamily="34" charset="0"/>
              </a:rPr>
              <a:t>)</a:t>
            </a:r>
            <a:r>
              <a:rPr lang="ja-JP" altLang="en-US" sz="1200" dirty="0" smtClean="0">
                <a:latin typeface="Arial" pitchFamily="34" charset="0"/>
              </a:rPr>
              <a:t>を交わした商品</a:t>
            </a: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で納入</a:t>
            </a:r>
            <a:r>
              <a:rPr lang="en-US" altLang="ja-JP" sz="1200" dirty="0" smtClean="0">
                <a:latin typeface="Arial" pitchFamily="34" charset="0"/>
              </a:rPr>
              <a:t>(</a:t>
            </a:r>
            <a:r>
              <a:rPr lang="ja-JP" altLang="en-US" sz="1200" dirty="0" smtClean="0">
                <a:latin typeface="Arial" pitchFamily="34" charset="0"/>
              </a:rPr>
              <a:t>入荷</a:t>
            </a:r>
            <a:r>
              <a:rPr lang="en-US" altLang="ja-JP" sz="1200" dirty="0" smtClean="0">
                <a:latin typeface="Arial" pitchFamily="34" charset="0"/>
              </a:rPr>
              <a:t>)</a:t>
            </a:r>
            <a:r>
              <a:rPr lang="ja-JP" altLang="en-US" sz="1200" dirty="0" smtClean="0">
                <a:latin typeface="Arial" pitchFamily="34" charset="0"/>
              </a:rPr>
              <a:t>されていないものを指し</a:t>
            </a:r>
            <a:r>
              <a:rPr lang="en-US" altLang="ja-JP" sz="1200" dirty="0" smtClean="0">
                <a:latin typeface="Arial" pitchFamily="34" charset="0"/>
              </a:rPr>
              <a:t>､</a:t>
            </a:r>
            <a:r>
              <a:rPr lang="ja-JP" altLang="en-US" sz="1200" dirty="0" smtClean="0">
                <a:latin typeface="Arial" pitchFamily="34" charset="0"/>
              </a:rPr>
              <a:t>この発注残状態の品</a:t>
            </a:r>
            <a:endParaRPr lang="en-US" altLang="ja-JP" sz="1200" dirty="0" smtClean="0">
              <a:latin typeface="Arial" pitchFamily="34" charset="0"/>
            </a:endParaRPr>
          </a:p>
          <a:p>
            <a:r>
              <a:rPr lang="ja-JP" altLang="en-US" sz="1200" dirty="0" smtClean="0">
                <a:latin typeface="Arial" pitchFamily="34" charset="0"/>
              </a:rPr>
              <a:t>目の納入を受け付けないあるいは契約上取り消すことを言います。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発注残取消には下記</a:t>
            </a:r>
            <a:r>
              <a:rPr lang="en-US" altLang="ja-JP" sz="1200" dirty="0" smtClean="0">
                <a:latin typeface="Arial" pitchFamily="34" charset="0"/>
              </a:rPr>
              <a:t>2</a:t>
            </a:r>
            <a:r>
              <a:rPr lang="ja-JP" altLang="en-US" sz="1200" dirty="0" smtClean="0">
                <a:latin typeface="Arial" pitchFamily="34" charset="0"/>
              </a:rPr>
              <a:t>方法があります。</a:t>
            </a:r>
          </a:p>
          <a:p>
            <a:pPr lvl="1">
              <a:buFont typeface="Arial" pitchFamily="34" charset="0"/>
              <a:buChar char="•"/>
            </a:pPr>
            <a:r>
              <a:rPr lang="ja-JP" altLang="en-US" sz="1200" dirty="0" smtClean="0">
                <a:latin typeface="Arial" pitchFamily="34" charset="0"/>
              </a:rPr>
              <a:t>入荷時に取消</a:t>
            </a:r>
          </a:p>
          <a:p>
            <a:pPr lvl="1">
              <a:buFont typeface="Arial" pitchFamily="34" charset="0"/>
              <a:buChar char="•"/>
            </a:pPr>
            <a:r>
              <a:rPr lang="ja-JP" altLang="en-US" sz="1200" dirty="0" smtClean="0">
                <a:latin typeface="Arial" pitchFamily="34" charset="0"/>
              </a:rPr>
              <a:t>購買オーダが発行された後取り消す</a:t>
            </a:r>
          </a:p>
          <a:p>
            <a:r>
              <a:rPr lang="ja-JP" altLang="en-US" sz="1200" dirty="0" smtClean="0">
                <a:latin typeface="Arial" pitchFamily="34" charset="0"/>
              </a:rPr>
              <a:t>が</a:t>
            </a:r>
            <a:r>
              <a:rPr lang="en-US" altLang="ja-JP" sz="1200" dirty="0" smtClean="0">
                <a:latin typeface="Arial" pitchFamily="34" charset="0"/>
              </a:rPr>
              <a:t>､</a:t>
            </a:r>
            <a:r>
              <a:rPr lang="ja-JP" altLang="en-US" sz="1200" dirty="0" smtClean="0">
                <a:latin typeface="Arial" pitchFamily="34" charset="0"/>
              </a:rPr>
              <a:t>前者では入荷担当者</a:t>
            </a:r>
            <a:r>
              <a:rPr lang="en-US" altLang="ja-JP" sz="1200" dirty="0" smtClean="0">
                <a:latin typeface="Arial" pitchFamily="34" charset="0"/>
              </a:rPr>
              <a:t>､</a:t>
            </a:r>
            <a:r>
              <a:rPr lang="ja-JP" altLang="en-US" sz="1200" dirty="0" smtClean="0">
                <a:latin typeface="Arial" pitchFamily="34" charset="0"/>
              </a:rPr>
              <a:t>後者は購買担当者の権限を含め取扱いに十分気を付ける必要があります。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en-US" altLang="ja-JP" sz="1200" dirty="0" smtClean="0">
                <a:latin typeface="Arial" pitchFamily="34" charset="0"/>
              </a:rPr>
              <a:t>QAD Enterprise Applications</a:t>
            </a:r>
            <a:r>
              <a:rPr lang="ja-JP" altLang="en-US" sz="1200" dirty="0" smtClean="0">
                <a:latin typeface="Arial" pitchFamily="34" charset="0"/>
              </a:rPr>
              <a:t>で入荷時の発注残取り消しを入荷時に行うには、</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】〈5.13.1〉</a:t>
            </a:r>
            <a:r>
              <a:rPr lang="ja-JP" altLang="en-US" sz="1200" dirty="0" smtClean="0">
                <a:latin typeface="Arial" pitchFamily="34" charset="0"/>
              </a:rPr>
              <a:t>で入荷処理時に、</a:t>
            </a:r>
            <a:r>
              <a:rPr lang="en-US" altLang="ja-JP" sz="1200" dirty="0" smtClean="0">
                <a:latin typeface="Arial" pitchFamily="34" charset="0"/>
              </a:rPr>
              <a:t>[</a:t>
            </a:r>
            <a:r>
              <a:rPr lang="ja-JP" altLang="en-US" sz="1200" dirty="0" smtClean="0">
                <a:latin typeface="Arial" pitchFamily="34" charset="0"/>
              </a:rPr>
              <a:t>発注残取消</a:t>
            </a:r>
            <a:r>
              <a:rPr lang="en-US" altLang="ja-JP" sz="1200" dirty="0" smtClean="0">
                <a:latin typeface="Arial" pitchFamily="34" charset="0"/>
              </a:rPr>
              <a:t>]</a:t>
            </a:r>
            <a:r>
              <a:rPr lang="ja-JP" altLang="en-US" sz="1200" dirty="0" smtClean="0">
                <a:latin typeface="Arial" pitchFamily="34" charset="0"/>
              </a:rPr>
              <a:t>欄に、</a:t>
            </a:r>
            <a:r>
              <a:rPr lang="en-US" altLang="ja-JP" sz="1200" dirty="0" smtClean="0">
                <a:latin typeface="Arial" pitchFamily="34" charset="0"/>
              </a:rPr>
              <a:t>[Y]</a:t>
            </a:r>
          </a:p>
          <a:p>
            <a:r>
              <a:rPr lang="ja-JP" altLang="en-US" sz="1200" dirty="0" smtClean="0">
                <a:latin typeface="Arial" pitchFamily="34" charset="0"/>
              </a:rPr>
              <a:t>を入力して実行すれば可能です。</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Arial" pitchFamily="34" charset="0"/>
              </a:rPr>
              <a:t>過剰入荷</a:t>
            </a:r>
            <a:endParaRPr lang="en-US" sz="2400" dirty="0">
              <a:latin typeface="Arial" pitchFamily="34" charset="0"/>
            </a:endParaRPr>
          </a:p>
        </p:txBody>
      </p:sp>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4098" name="Picture 2"/>
          <p:cNvPicPr>
            <a:picLocks noChangeAspect="1" noChangeArrowheads="1"/>
          </p:cNvPicPr>
          <p:nvPr/>
        </p:nvPicPr>
        <p:blipFill>
          <a:blip r:embed="rId3"/>
          <a:srcRect/>
          <a:stretch>
            <a:fillRect/>
          </a:stretch>
        </p:blipFill>
        <p:spPr bwMode="auto">
          <a:xfrm>
            <a:off x="5803900" y="3092450"/>
            <a:ext cx="4038600" cy="281671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7" name="正方形/長方形 16"/>
          <p:cNvSpPr/>
          <p:nvPr/>
        </p:nvSpPr>
        <p:spPr>
          <a:xfrm>
            <a:off x="546100" y="1103332"/>
            <a:ext cx="9601200" cy="3970318"/>
          </a:xfrm>
          <a:prstGeom prst="rect">
            <a:avLst/>
          </a:prstGeom>
        </p:spPr>
        <p:txBody>
          <a:bodyPr wrap="square">
            <a:spAutoFit/>
          </a:bodyPr>
          <a:lstStyle/>
          <a:p>
            <a:r>
              <a:rPr lang="ja-JP" altLang="en-US" sz="1200" dirty="0" smtClean="0">
                <a:latin typeface="Arial" pitchFamily="34" charset="0"/>
              </a:rPr>
              <a:t>過剰入荷とは</a:t>
            </a:r>
            <a:r>
              <a:rPr lang="en-US" altLang="ja-JP" sz="1200" dirty="0" smtClean="0">
                <a:latin typeface="Arial" pitchFamily="34" charset="0"/>
              </a:rPr>
              <a:t>､</a:t>
            </a:r>
            <a:r>
              <a:rPr lang="ja-JP" altLang="en-US" sz="1200" dirty="0" smtClean="0">
                <a:latin typeface="Arial" pitchFamily="34" charset="0"/>
              </a:rPr>
              <a:t>仕入先との間で交わされた契約上の数量以上の品目が納入されることを指します。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入荷を扱う部門の担当者が</a:t>
            </a:r>
            <a:r>
              <a:rPr lang="en-US" altLang="ja-JP" sz="1200" dirty="0" smtClean="0">
                <a:latin typeface="Arial" pitchFamily="34" charset="0"/>
              </a:rPr>
              <a:t>､</a:t>
            </a:r>
            <a:r>
              <a:rPr lang="ja-JP" altLang="en-US" sz="1200" dirty="0" smtClean="0">
                <a:latin typeface="Arial" pitchFamily="34" charset="0"/>
              </a:rPr>
              <a:t>入荷品目の全てに対し</a:t>
            </a:r>
            <a:r>
              <a:rPr lang="en-US" altLang="ja-JP" sz="1200" dirty="0" smtClean="0">
                <a:latin typeface="Arial" pitchFamily="34" charset="0"/>
              </a:rPr>
              <a:t>､</a:t>
            </a:r>
            <a:r>
              <a:rPr lang="ja-JP" altLang="en-US" sz="1200" dirty="0" smtClean="0">
                <a:latin typeface="Arial" pitchFamily="34" charset="0"/>
              </a:rPr>
              <a:t>発注数量＝入荷数量を確認すれば過剰入荷が防げるが、品目によっては端数や分割</a:t>
            </a:r>
            <a:r>
              <a:rPr lang="en-US" altLang="ja-JP" sz="1200" dirty="0" smtClean="0">
                <a:latin typeface="Arial" pitchFamily="34" charset="0"/>
              </a:rPr>
              <a:t>､</a:t>
            </a:r>
            <a:r>
              <a:rPr lang="ja-JP" altLang="en-US" sz="1200" dirty="0" smtClean="0">
                <a:latin typeface="Arial" pitchFamily="34" charset="0"/>
              </a:rPr>
              <a:t>切断が</a:t>
            </a:r>
            <a:endParaRPr lang="en-US" altLang="ja-JP" sz="1200" dirty="0" smtClean="0">
              <a:latin typeface="Arial" pitchFamily="34" charset="0"/>
            </a:endParaRPr>
          </a:p>
          <a:p>
            <a:r>
              <a:rPr lang="ja-JP" altLang="en-US" sz="1200" dirty="0" smtClean="0">
                <a:latin typeface="Arial" pitchFamily="34" charset="0"/>
              </a:rPr>
              <a:t>困難なものもあり、過剰入荷になってしまうケースが発生します</a:t>
            </a:r>
            <a:r>
              <a:rPr lang="en-US" altLang="ja-JP" sz="1200" dirty="0" smtClean="0">
                <a:latin typeface="Arial" pitchFamily="34" charset="0"/>
              </a:rPr>
              <a:t>｡</a:t>
            </a:r>
            <a:r>
              <a:rPr lang="ja-JP" altLang="en-US" sz="1200" dirty="0" smtClean="0">
                <a:latin typeface="Arial" pitchFamily="34" charset="0"/>
              </a:rPr>
              <a:t>このような時</a:t>
            </a:r>
            <a:r>
              <a:rPr lang="en-US" altLang="ja-JP" sz="1200" dirty="0" smtClean="0">
                <a:latin typeface="Arial" pitchFamily="34" charset="0"/>
              </a:rPr>
              <a:t>､</a:t>
            </a:r>
            <a:r>
              <a:rPr lang="ja-JP" altLang="en-US" sz="1200" dirty="0" smtClean="0">
                <a:latin typeface="Arial" pitchFamily="34" charset="0"/>
              </a:rPr>
              <a:t>むやみやたらに受け付けるのではなく、許容値を定め過剰入荷を防ぐ</a:t>
            </a:r>
            <a:endParaRPr lang="en-US" altLang="ja-JP" sz="1200" dirty="0" smtClean="0">
              <a:latin typeface="Arial" pitchFamily="34" charset="0"/>
            </a:endParaRPr>
          </a:p>
          <a:p>
            <a:r>
              <a:rPr lang="ja-JP" altLang="en-US" sz="1200" dirty="0" smtClean="0">
                <a:latin typeface="Arial" pitchFamily="34" charset="0"/>
              </a:rPr>
              <a:t>必要性があります</a:t>
            </a:r>
            <a:r>
              <a:rPr lang="en-US" altLang="ja-JP" sz="1200" dirty="0" smtClean="0">
                <a:latin typeface="Arial" pitchFamily="34" charset="0"/>
              </a:rPr>
              <a:t>｡QAD Enterprise Applications</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この許容値の設定に</a:t>
            </a:r>
            <a:r>
              <a:rPr lang="en-US" altLang="ja-JP" sz="1200" dirty="0" smtClean="0">
                <a:latin typeface="Arial" pitchFamily="34" charset="0"/>
              </a:rPr>
              <a:t>2</a:t>
            </a:r>
            <a:r>
              <a:rPr lang="ja-JP" altLang="en-US" sz="1200" dirty="0" smtClean="0">
                <a:latin typeface="Arial" pitchFamily="34" charset="0"/>
              </a:rPr>
              <a:t>通りあります。</a:t>
            </a:r>
          </a:p>
          <a:p>
            <a:pPr lvl="1">
              <a:buFont typeface="Arial" pitchFamily="34" charset="0"/>
              <a:buChar char="•"/>
            </a:pPr>
            <a:r>
              <a:rPr lang="ja-JP" altLang="en-US" sz="1200" dirty="0" smtClean="0">
                <a:latin typeface="Arial" pitchFamily="34" charset="0"/>
              </a:rPr>
              <a:t>数量と</a:t>
            </a:r>
            <a:r>
              <a:rPr lang="ja-JP" altLang="en-US" sz="1200" dirty="0" smtClean="0">
                <a:latin typeface="Arial" pitchFamily="34" charset="0"/>
              </a:rPr>
              <a:t>して</a:t>
            </a:r>
            <a:r>
              <a:rPr lang="en-US" altLang="ja-JP" sz="1200" dirty="0" smtClean="0">
                <a:latin typeface="Arial" pitchFamily="34" charset="0"/>
              </a:rPr>
              <a:t>%</a:t>
            </a:r>
            <a:r>
              <a:rPr lang="ja-JP" altLang="en-US" sz="1200" dirty="0" smtClean="0">
                <a:latin typeface="Arial" pitchFamily="34" charset="0"/>
              </a:rPr>
              <a:t>指定</a:t>
            </a:r>
            <a:endParaRPr lang="ja-JP" altLang="en-US" sz="1200" dirty="0" smtClean="0">
              <a:latin typeface="Arial" pitchFamily="34" charset="0"/>
            </a:endParaRPr>
          </a:p>
          <a:p>
            <a:pPr lvl="1">
              <a:buFont typeface="Arial" pitchFamily="34" charset="0"/>
              <a:buChar char="•"/>
            </a:pPr>
            <a:r>
              <a:rPr lang="ja-JP" altLang="en-US" sz="1200" dirty="0" smtClean="0">
                <a:latin typeface="Arial" pitchFamily="34" charset="0"/>
              </a:rPr>
              <a:t>価格として金額指定</a:t>
            </a:r>
          </a:p>
          <a:p>
            <a:r>
              <a:rPr lang="ja-JP" altLang="en-US" sz="1200" dirty="0" smtClean="0">
                <a:latin typeface="Arial" pitchFamily="34" charset="0"/>
              </a:rPr>
              <a:t>双方指定されていると</a:t>
            </a:r>
            <a:r>
              <a:rPr lang="en-US" altLang="ja-JP" sz="1200" dirty="0" smtClean="0">
                <a:latin typeface="Arial" pitchFamily="34" charset="0"/>
              </a:rPr>
              <a:t>､</a:t>
            </a:r>
            <a:r>
              <a:rPr lang="ja-JP" altLang="en-US" sz="1200" dirty="0" smtClean="0">
                <a:latin typeface="Arial" pitchFamily="34" charset="0"/>
              </a:rPr>
              <a:t>入荷時に共にチェックされ、</a:t>
            </a:r>
          </a:p>
          <a:p>
            <a:pPr lvl="1">
              <a:buFont typeface="Arial" pitchFamily="34" charset="0"/>
              <a:buChar char="•"/>
            </a:pPr>
            <a:r>
              <a:rPr lang="ja-JP" altLang="en-US" sz="1200" dirty="0" smtClean="0">
                <a:latin typeface="Arial" pitchFamily="34" charset="0"/>
              </a:rPr>
              <a:t>購買オーダでは</a:t>
            </a:r>
            <a:r>
              <a:rPr lang="en-US" altLang="ja-JP" sz="1200" dirty="0" smtClean="0">
                <a:latin typeface="Arial" pitchFamily="34" charset="0"/>
              </a:rPr>
              <a:t>､</a:t>
            </a:r>
            <a:r>
              <a:rPr lang="ja-JP" altLang="en-US" sz="1200" dirty="0" smtClean="0">
                <a:latin typeface="Arial" pitchFamily="34" charset="0"/>
              </a:rPr>
              <a:t>エラーメッセージが表示され入荷処理が不可</a:t>
            </a:r>
          </a:p>
          <a:p>
            <a:pPr lvl="1">
              <a:buFont typeface="Arial" pitchFamily="34" charset="0"/>
              <a:buChar char="•"/>
            </a:pPr>
            <a:r>
              <a:rPr lang="ja-JP" altLang="en-US" sz="1200" dirty="0" smtClean="0">
                <a:latin typeface="Arial" pitchFamily="34" charset="0"/>
              </a:rPr>
              <a:t>仕入先スケジュールでは</a:t>
            </a:r>
            <a:r>
              <a:rPr lang="en-US" altLang="ja-JP" sz="1200" dirty="0" smtClean="0">
                <a:latin typeface="Arial" pitchFamily="34" charset="0"/>
              </a:rPr>
              <a:t>､</a:t>
            </a:r>
            <a:r>
              <a:rPr lang="ja-JP" altLang="en-US" sz="1200" dirty="0" smtClean="0">
                <a:latin typeface="Arial" pitchFamily="34" charset="0"/>
              </a:rPr>
              <a:t>両方の基準を満たしていなくとも入荷処理が可能</a:t>
            </a:r>
            <a:r>
              <a:rPr lang="en-US" altLang="ja-JP" sz="1200" dirty="0" smtClean="0">
                <a:latin typeface="Arial" pitchFamily="34" charset="0"/>
              </a:rPr>
              <a:t>(</a:t>
            </a:r>
            <a:r>
              <a:rPr lang="ja-JP" altLang="en-US" sz="1200" dirty="0" smtClean="0">
                <a:latin typeface="Arial" pitchFamily="34" charset="0"/>
              </a:rPr>
              <a:t>ただし</a:t>
            </a:r>
            <a:r>
              <a:rPr lang="en-US" altLang="ja-JP" sz="1200" dirty="0" smtClean="0">
                <a:latin typeface="Arial" pitchFamily="34" charset="0"/>
              </a:rPr>
              <a:t>､</a:t>
            </a:r>
            <a:r>
              <a:rPr lang="ja-JP" altLang="en-US" sz="1200" dirty="0" smtClean="0">
                <a:latin typeface="Arial" pitchFamily="34" charset="0"/>
              </a:rPr>
              <a:t>エラーメッセージは表示される</a:t>
            </a:r>
            <a:r>
              <a:rPr lang="en-US" altLang="ja-JP" sz="1200" dirty="0" smtClean="0">
                <a:latin typeface="Arial" pitchFamily="34" charset="0"/>
              </a:rPr>
              <a:t>)</a:t>
            </a:r>
          </a:p>
          <a:p>
            <a:pPr lvl="1">
              <a:buFont typeface="Arial" pitchFamily="34" charset="0"/>
              <a:buChar char="•"/>
            </a:pPr>
            <a:endParaRPr lang="en-US" altLang="ja-JP"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許容値を設定するには、</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】〈5.24〉</a:t>
            </a:r>
            <a:r>
              <a:rPr lang="ja-JP" altLang="en-US" sz="1200" dirty="0" smtClean="0">
                <a:latin typeface="Arial" pitchFamily="34" charset="0"/>
              </a:rPr>
              <a:t>の、</a:t>
            </a:r>
          </a:p>
          <a:p>
            <a:r>
              <a:rPr lang="ja-JP" altLang="en-US" sz="1200" dirty="0"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許容</a:t>
            </a:r>
            <a:r>
              <a:rPr lang="en-US" altLang="ja-JP" sz="1200" dirty="0" smtClean="0">
                <a:latin typeface="Arial" pitchFamily="34" charset="0"/>
              </a:rPr>
              <a:t>%]</a:t>
            </a:r>
            <a:endParaRPr lang="en-US" altLang="ja-JP" sz="1200" dirty="0" smtClean="0">
              <a:latin typeface="Arial" pitchFamily="34" charset="0"/>
            </a:endParaRPr>
          </a:p>
          <a:p>
            <a:r>
              <a:rPr lang="ja-JP" altLang="en-US" sz="1200" dirty="0"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許容価格</a:t>
            </a:r>
            <a:r>
              <a:rPr lang="en-US" altLang="ja-JP" sz="1200" dirty="0" smtClean="0">
                <a:latin typeface="Arial" pitchFamily="34" charset="0"/>
              </a:rPr>
              <a:t>]</a:t>
            </a:r>
          </a:p>
          <a:p>
            <a:r>
              <a:rPr lang="ja-JP" altLang="en-US" sz="1200" dirty="0" smtClean="0">
                <a:latin typeface="Arial" pitchFamily="34" charset="0"/>
              </a:rPr>
              <a:t>フィールドに設定します。</a:t>
            </a:r>
          </a:p>
          <a:p>
            <a:r>
              <a:rPr lang="ja-JP" altLang="en-US" sz="1200" dirty="0" smtClean="0">
                <a:latin typeface="Arial" pitchFamily="34" charset="0"/>
              </a:rPr>
              <a:t>許容値を超えた場合、</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】〈5.13.1〉</a:t>
            </a:r>
            <a:r>
              <a:rPr lang="ja-JP" altLang="en-US" sz="1200" dirty="0" smtClean="0">
                <a:latin typeface="Arial" pitchFamily="34" charset="0"/>
              </a:rPr>
              <a:t>の明細入力両面で、</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入荷</a:t>
            </a:r>
            <a:r>
              <a:rPr lang="en-US" altLang="ja-JP" sz="1200" dirty="0" smtClean="0">
                <a:latin typeface="Arial" pitchFamily="34" charset="0"/>
              </a:rPr>
              <a:t>)</a:t>
            </a:r>
            <a:r>
              <a:rPr lang="ja-JP" altLang="en-US" sz="1200" dirty="0" smtClean="0">
                <a:latin typeface="Arial" pitchFamily="34" charset="0"/>
              </a:rPr>
              <a:t>数量</a:t>
            </a:r>
            <a:r>
              <a:rPr lang="en-US" altLang="ja-JP" sz="1200" dirty="0" smtClean="0">
                <a:latin typeface="Arial" pitchFamily="34" charset="0"/>
              </a:rPr>
              <a:t>]</a:t>
            </a:r>
            <a:r>
              <a:rPr lang="ja-JP" altLang="en-US" sz="1200" dirty="0" smtClean="0">
                <a:latin typeface="Arial" pitchFamily="34" charset="0"/>
              </a:rPr>
              <a:t>欄に正しい</a:t>
            </a:r>
            <a:r>
              <a:rPr lang="en-US" altLang="ja-JP" sz="1200" dirty="0" smtClean="0">
                <a:latin typeface="Arial" pitchFamily="34" charset="0"/>
              </a:rPr>
              <a:t>(</a:t>
            </a:r>
            <a:r>
              <a:rPr lang="ja-JP" altLang="en-US" sz="1200" dirty="0" smtClean="0">
                <a:latin typeface="Arial" pitchFamily="34" charset="0"/>
              </a:rPr>
              <a:t>許容値内</a:t>
            </a:r>
            <a:r>
              <a:rPr lang="en-US" altLang="ja-JP" sz="1200" dirty="0" smtClean="0">
                <a:latin typeface="Arial" pitchFamily="34" charset="0"/>
              </a:rPr>
              <a:t>)</a:t>
            </a:r>
            <a:r>
              <a:rPr lang="ja-JP" altLang="en-US" sz="1200" dirty="0" smtClean="0">
                <a:latin typeface="Arial" pitchFamily="34" charset="0"/>
              </a:rPr>
              <a:t>数量を指定すれば入荷処理は可能です。</a:t>
            </a:r>
            <a:endParaRPr lang="en-US" sz="1200" dirty="0" smtClean="0">
              <a:latin typeface="Arial" pitchFamily="34" charset="0"/>
            </a:endParaRPr>
          </a:p>
          <a:p>
            <a:pPr lvl="1">
              <a:buFont typeface="Arial" pitchFamily="34" charset="0"/>
              <a:buChar char="•"/>
            </a:pPr>
            <a:endParaRPr lang="en-US" altLang="ja-JP" sz="1200" dirty="0" smtClean="0">
              <a:latin typeface="Arial" pitchFamily="34" charset="0"/>
            </a:endParaRPr>
          </a:p>
          <a:p>
            <a:endParaRPr lang="ja-JP" altLang="en-US" sz="1200" b="1" dirty="0" smtClean="0">
              <a:solidFill>
                <a:srgbClr val="0070C0"/>
              </a:solidFill>
            </a:endParaRPr>
          </a:p>
        </p:txBody>
      </p:sp>
      <p:sp>
        <p:nvSpPr>
          <p:cNvPr id="1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en-US" sz="2400" dirty="0" smtClean="0">
                <a:latin typeface="Arial" pitchFamily="34" charset="0"/>
              </a:rPr>
              <a:t>PO</a:t>
            </a:r>
            <a:r>
              <a:rPr lang="ja-JP" altLang="en-US" sz="2400" dirty="0" smtClean="0">
                <a:latin typeface="Arial" pitchFamily="34" charset="0"/>
              </a:rPr>
              <a:t>価格リスト</a:t>
            </a:r>
            <a:endParaRPr lang="en-US" sz="2400" dirty="0">
              <a:latin typeface="Arial" pitchFamily="34" charset="0"/>
            </a:endParaRPr>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1026" name="Picture 2"/>
          <p:cNvPicPr>
            <a:picLocks noChangeAspect="1" noChangeArrowheads="1"/>
          </p:cNvPicPr>
          <p:nvPr/>
        </p:nvPicPr>
        <p:blipFill>
          <a:blip r:embed="rId3"/>
          <a:srcRect/>
          <a:stretch>
            <a:fillRect/>
          </a:stretch>
        </p:blipFill>
        <p:spPr bwMode="auto">
          <a:xfrm>
            <a:off x="7861300" y="790753"/>
            <a:ext cx="2383546" cy="262904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5" name="正方形/長方形 14"/>
          <p:cNvSpPr/>
          <p:nvPr/>
        </p:nvSpPr>
        <p:spPr>
          <a:xfrm>
            <a:off x="546100" y="1111250"/>
            <a:ext cx="9601200" cy="3416320"/>
          </a:xfrm>
          <a:prstGeom prst="rect">
            <a:avLst/>
          </a:prstGeom>
        </p:spPr>
        <p:txBody>
          <a:bodyPr wrap="square">
            <a:spAutoFit/>
          </a:bodyPr>
          <a:lstStyle/>
          <a:p>
            <a:r>
              <a:rPr lang="en-US" sz="1200" b="1" dirty="0" smtClean="0">
                <a:solidFill>
                  <a:srgbClr val="0070C0"/>
                </a:solidFill>
                <a:latin typeface="Arial" pitchFamily="34" charset="0"/>
              </a:rPr>
              <a:t>PO</a:t>
            </a:r>
            <a:r>
              <a:rPr lang="ja-JP" altLang="en-US" sz="1200" b="1" dirty="0" smtClean="0">
                <a:solidFill>
                  <a:srgbClr val="0070C0"/>
                </a:solidFill>
                <a:latin typeface="Arial" pitchFamily="34" charset="0"/>
              </a:rPr>
              <a:t>価格ﾘｽﾄ</a:t>
            </a:r>
            <a:endParaRPr lang="en-US" altLang="ja-JP" sz="1200" b="1" dirty="0" smtClean="0">
              <a:solidFill>
                <a:srgbClr val="0070C0"/>
              </a:solidFill>
              <a:latin typeface="Arial" pitchFamily="34" charset="0"/>
            </a:endParaRPr>
          </a:p>
          <a:p>
            <a:r>
              <a:rPr lang="en-US" altLang="ja-JP" sz="1200" dirty="0" smtClean="0">
                <a:latin typeface="Arial" pitchFamily="34" charset="0"/>
              </a:rPr>
              <a:t>PO</a:t>
            </a:r>
            <a:r>
              <a:rPr lang="ja-JP" altLang="en-US" sz="1200" dirty="0" smtClean="0">
                <a:latin typeface="Arial" pitchFamily="34" charset="0"/>
              </a:rPr>
              <a:t>価格ﾘｽﾄは</a:t>
            </a:r>
            <a:r>
              <a:rPr lang="en-US" altLang="ja-JP" sz="1200" dirty="0" smtClean="0">
                <a:latin typeface="Arial" pitchFamily="34" charset="0"/>
              </a:rPr>
              <a:t>､</a:t>
            </a:r>
            <a:r>
              <a:rPr lang="ja-JP" altLang="en-US" sz="1200" dirty="0" smtClean="0">
                <a:latin typeface="Arial" pitchFamily="34" charset="0"/>
              </a:rPr>
              <a:t>仕入先、品目、数量</a:t>
            </a:r>
            <a:r>
              <a:rPr lang="en-US" altLang="ja-JP" sz="1200" dirty="0" smtClean="0">
                <a:latin typeface="Arial" pitchFamily="34" charset="0"/>
              </a:rPr>
              <a:t>､</a:t>
            </a:r>
            <a:r>
              <a:rPr lang="ja-JP" altLang="en-US" sz="1200" dirty="0" smtClean="0">
                <a:latin typeface="Arial" pitchFamily="34" charset="0"/>
              </a:rPr>
              <a:t>金額、</a:t>
            </a:r>
            <a:r>
              <a:rPr lang="en-US" altLang="ja-JP" sz="1200" dirty="0" smtClean="0">
                <a:latin typeface="Arial" pitchFamily="34" charset="0"/>
              </a:rPr>
              <a:t>‥</a:t>
            </a:r>
            <a:r>
              <a:rPr lang="ja-JP" altLang="en-US" sz="1200" dirty="0" smtClean="0">
                <a:latin typeface="Arial" pitchFamily="34" charset="0"/>
              </a:rPr>
              <a:t>･の組み合わせで仕入価格を設定できます</a:t>
            </a:r>
            <a:r>
              <a:rPr lang="en-US" altLang="ja-JP" sz="1200" dirty="0" smtClean="0">
                <a:latin typeface="Arial" pitchFamily="34" charset="0"/>
              </a:rPr>
              <a:t>｡</a:t>
            </a:r>
          </a:p>
          <a:p>
            <a:r>
              <a:rPr lang="ja-JP" altLang="en-US" sz="1200" dirty="0" smtClean="0">
                <a:latin typeface="Arial" pitchFamily="34" charset="0"/>
              </a:rPr>
              <a:t>これにより柔軟な価格設定が可能になります</a:t>
            </a:r>
            <a:r>
              <a:rPr lang="en-US" altLang="ja-JP" sz="1200" dirty="0" smtClean="0">
                <a:latin typeface="Arial" pitchFamily="34" charset="0"/>
              </a:rPr>
              <a:t>｡</a:t>
            </a:r>
          </a:p>
          <a:p>
            <a:r>
              <a:rPr lang="ja-JP" altLang="en-US" sz="1200" dirty="0" smtClean="0">
                <a:latin typeface="Arial" pitchFamily="34" charset="0"/>
              </a:rPr>
              <a:t>価格設定方法は、</a:t>
            </a:r>
          </a:p>
          <a:p>
            <a:pPr lvl="1">
              <a:buFont typeface="Arial" pitchFamily="34" charset="0"/>
              <a:buChar char="•"/>
            </a:pPr>
            <a:r>
              <a:rPr lang="ja-JP" altLang="en-US" sz="1200" dirty="0" smtClean="0">
                <a:latin typeface="Arial" pitchFamily="34" charset="0"/>
              </a:rPr>
              <a:t>基本通貨以外の価格設定</a:t>
            </a:r>
          </a:p>
          <a:p>
            <a:pPr lvl="1">
              <a:buFont typeface="Arial" pitchFamily="34" charset="0"/>
              <a:buChar char="•"/>
            </a:pPr>
            <a:r>
              <a:rPr lang="ja-JP" altLang="en-US" sz="1200" dirty="0" smtClean="0">
                <a:latin typeface="Arial" pitchFamily="34" charset="0"/>
              </a:rPr>
              <a:t>異なる購入単位による価格設定</a:t>
            </a:r>
            <a:r>
              <a:rPr lang="en-US" altLang="ja-JP" sz="1200" dirty="0" smtClean="0">
                <a:latin typeface="Arial" pitchFamily="34" charset="0"/>
              </a:rPr>
              <a:t>(</a:t>
            </a:r>
            <a:r>
              <a:rPr lang="ja-JP" altLang="en-US" sz="1200" dirty="0" smtClean="0">
                <a:latin typeface="Arial" pitchFamily="34" charset="0"/>
              </a:rPr>
              <a:t>たとえば、</a:t>
            </a:r>
            <a:r>
              <a:rPr lang="en-US" altLang="ja-JP" sz="1200" dirty="0" smtClean="0">
                <a:latin typeface="Arial" pitchFamily="34" charset="0"/>
              </a:rPr>
              <a:t>1</a:t>
            </a:r>
            <a:r>
              <a:rPr lang="ja-JP" altLang="en-US" sz="1200" dirty="0" smtClean="0">
                <a:latin typeface="Arial" pitchFamily="34" charset="0"/>
              </a:rPr>
              <a:t>個より</a:t>
            </a:r>
            <a:r>
              <a:rPr lang="en-US" altLang="ja-JP" sz="1200" dirty="0" smtClean="0">
                <a:latin typeface="Arial" pitchFamily="34" charset="0"/>
              </a:rPr>
              <a:t>1</a:t>
            </a:r>
            <a:r>
              <a:rPr lang="ja-JP" altLang="en-US" sz="1200" dirty="0" smtClean="0">
                <a:latin typeface="Arial" pitchFamily="34" charset="0"/>
              </a:rPr>
              <a:t>ケースで</a:t>
            </a:r>
            <a:r>
              <a:rPr lang="en-US" altLang="ja-JP" sz="1200" dirty="0" smtClean="0">
                <a:latin typeface="Arial" pitchFamily="34" charset="0"/>
              </a:rPr>
              <a:t>1</a:t>
            </a:r>
            <a:r>
              <a:rPr lang="ja-JP" altLang="en-US" sz="1200" dirty="0" smtClean="0">
                <a:latin typeface="Arial" pitchFamily="34" charset="0"/>
              </a:rPr>
              <a:t>個当たりの価格が安い</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数量割引による価格設定</a:t>
            </a:r>
          </a:p>
          <a:p>
            <a:pPr lvl="1">
              <a:buFont typeface="Arial" pitchFamily="34" charset="0"/>
              <a:buChar char="•"/>
            </a:pPr>
            <a:r>
              <a:rPr lang="ja-JP" altLang="en-US" sz="1200" dirty="0" smtClean="0">
                <a:latin typeface="Arial" pitchFamily="34" charset="0"/>
              </a:rPr>
              <a:t>購入金額に対するマークアップ</a:t>
            </a:r>
            <a:r>
              <a:rPr lang="en-US" altLang="ja-JP" sz="1200" dirty="0" smtClean="0">
                <a:latin typeface="Arial" pitchFamily="34" charset="0"/>
              </a:rPr>
              <a:t>(</a:t>
            </a:r>
            <a:r>
              <a:rPr lang="ja-JP" altLang="en-US" sz="1200" dirty="0" smtClean="0">
                <a:latin typeface="Arial" pitchFamily="34" charset="0"/>
              </a:rPr>
              <a:t>割増</a:t>
            </a:r>
            <a:r>
              <a:rPr lang="en-US" altLang="ja-JP" sz="1200" dirty="0" smtClean="0">
                <a:latin typeface="Arial" pitchFamily="34" charset="0"/>
              </a:rPr>
              <a:t>)</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価格設定上検討すべき重要なことは</a:t>
            </a:r>
            <a:r>
              <a:rPr lang="en-US" altLang="ja-JP" sz="1200" dirty="0" smtClean="0">
                <a:latin typeface="Arial" pitchFamily="34" charset="0"/>
              </a:rPr>
              <a:t>､</a:t>
            </a:r>
            <a:r>
              <a:rPr lang="ja-JP" altLang="en-US" sz="1200" dirty="0" smtClean="0">
                <a:latin typeface="Arial" pitchFamily="34" charset="0"/>
              </a:rPr>
              <a:t>できる限り長期間安定して価格が固定できるかどうかであります。</a:t>
            </a:r>
            <a:endParaRPr lang="en-US" altLang="ja-JP" sz="1200" dirty="0" smtClean="0">
              <a:latin typeface="Arial" pitchFamily="34" charset="0"/>
            </a:endParaRPr>
          </a:p>
          <a:p>
            <a:r>
              <a:rPr lang="ja-JP" altLang="en-US" sz="1200" dirty="0" smtClean="0">
                <a:latin typeface="Arial" pitchFamily="34" charset="0"/>
              </a:rPr>
              <a:t>中には</a:t>
            </a:r>
            <a:r>
              <a:rPr lang="en-US" altLang="ja-JP" sz="1200" dirty="0" smtClean="0">
                <a:latin typeface="Arial" pitchFamily="34" charset="0"/>
              </a:rPr>
              <a:t>､</a:t>
            </a:r>
            <a:r>
              <a:rPr lang="ja-JP" altLang="en-US" sz="1200" dirty="0" smtClean="0">
                <a:latin typeface="Arial" pitchFamily="34" charset="0"/>
              </a:rPr>
              <a:t>相場物のように購入する毎に価格を決めなければならないものや</a:t>
            </a:r>
            <a:r>
              <a:rPr lang="en-US" altLang="ja-JP" sz="1200" dirty="0" smtClean="0">
                <a:latin typeface="Arial" pitchFamily="34" charset="0"/>
              </a:rPr>
              <a:t>､</a:t>
            </a:r>
            <a:r>
              <a:rPr lang="ja-JP" altLang="en-US" sz="1200" dirty="0" smtClean="0">
                <a:latin typeface="Arial" pitchFamily="34" charset="0"/>
              </a:rPr>
              <a:t>特に売り手市場のものなどでは</a:t>
            </a:r>
            <a:r>
              <a:rPr lang="en-US" altLang="ja-JP" sz="1200" dirty="0" smtClean="0">
                <a:latin typeface="Arial" pitchFamily="34" charset="0"/>
              </a:rPr>
              <a:t>､</a:t>
            </a:r>
          </a:p>
          <a:p>
            <a:r>
              <a:rPr lang="ja-JP" altLang="en-US" sz="1200" dirty="0" smtClean="0">
                <a:latin typeface="Arial" pitchFamily="34" charset="0"/>
              </a:rPr>
              <a:t>価格が相手主導になる場合には価格テーブルを使用しようとすると発注前に毎回更新</a:t>
            </a:r>
            <a:r>
              <a:rPr lang="en-US" altLang="ja-JP" sz="1200" dirty="0" smtClean="0">
                <a:latin typeface="Arial" pitchFamily="34" charset="0"/>
              </a:rPr>
              <a:t>(</a:t>
            </a:r>
            <a:r>
              <a:rPr lang="ja-JP" altLang="en-US" sz="1200" dirty="0" smtClean="0">
                <a:latin typeface="Arial" pitchFamily="34" charset="0"/>
              </a:rPr>
              <a:t>時系列管理が可能ですが</a:t>
            </a:r>
            <a:r>
              <a:rPr lang="en-US" altLang="ja-JP" sz="1200" dirty="0" smtClean="0">
                <a:latin typeface="Arial" pitchFamily="34" charset="0"/>
              </a:rPr>
              <a:t>)</a:t>
            </a:r>
          </a:p>
          <a:p>
            <a:r>
              <a:rPr lang="ja-JP" altLang="en-US" sz="1200" dirty="0" smtClean="0">
                <a:latin typeface="Arial" pitchFamily="34" charset="0"/>
              </a:rPr>
              <a:t>が必要になり、更新忘れや更新ミスで思わぬ結果を招きます。逆に</a:t>
            </a:r>
            <a:r>
              <a:rPr lang="en-US" altLang="ja-JP" sz="1200" dirty="0" smtClean="0">
                <a:latin typeface="Arial" pitchFamily="34" charset="0"/>
              </a:rPr>
              <a:t>､</a:t>
            </a:r>
            <a:r>
              <a:rPr lang="ja-JP" altLang="en-US" sz="1200" dirty="0" smtClean="0">
                <a:latin typeface="Arial" pitchFamily="34" charset="0"/>
              </a:rPr>
              <a:t>割と固定価格で推移しているものなどは</a:t>
            </a:r>
            <a:r>
              <a:rPr lang="en-US" altLang="ja-JP" sz="1200" dirty="0" smtClean="0">
                <a:latin typeface="Arial" pitchFamily="34" charset="0"/>
              </a:rPr>
              <a:t>､</a:t>
            </a:r>
            <a:r>
              <a:rPr lang="ja-JP" altLang="en-US" sz="1200" dirty="0" smtClean="0">
                <a:latin typeface="Arial" pitchFamily="34" charset="0"/>
              </a:rPr>
              <a:t>価格テーブルを使用すれば</a:t>
            </a:r>
            <a:r>
              <a:rPr lang="en-US" altLang="ja-JP" sz="1200" dirty="0" smtClean="0">
                <a:latin typeface="Arial" pitchFamily="34" charset="0"/>
              </a:rPr>
              <a:t>､</a:t>
            </a:r>
            <a:r>
              <a:rPr lang="ja-JP" altLang="en-US" sz="1200" dirty="0" smtClean="0">
                <a:latin typeface="Arial" pitchFamily="34" charset="0"/>
              </a:rPr>
              <a:t>処理の迅</a:t>
            </a:r>
            <a:endParaRPr lang="en-US" altLang="ja-JP" sz="1200" dirty="0" smtClean="0">
              <a:latin typeface="Arial" pitchFamily="34" charset="0"/>
            </a:endParaRPr>
          </a:p>
          <a:p>
            <a:r>
              <a:rPr lang="ja-JP" altLang="en-US" sz="1200" dirty="0" smtClean="0">
                <a:latin typeface="Arial" pitchFamily="34" charset="0"/>
              </a:rPr>
              <a:t>速化やエラー低減に役立ちます。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価格ﾘｽﾄと仕入先を関連付けした管理をすれば</a:t>
            </a:r>
            <a:r>
              <a:rPr lang="en-US" altLang="ja-JP" sz="1200" dirty="0" smtClean="0">
                <a:latin typeface="Arial" pitchFamily="34" charset="0"/>
              </a:rPr>
              <a:t>､</a:t>
            </a:r>
            <a:r>
              <a:rPr lang="ja-JP" altLang="en-US" sz="1200" dirty="0" smtClean="0">
                <a:latin typeface="Arial" pitchFamily="34" charset="0"/>
              </a:rPr>
              <a:t>テーブルの維持や購買オーダ登録時のディフォルト設定に役立ちます。</a:t>
            </a:r>
            <a:endParaRPr lang="en-US" sz="1200" dirty="0">
              <a:latin typeface="Arial" pitchFamily="34" charset="0"/>
            </a:endParaRPr>
          </a:p>
        </p:txBody>
      </p:sp>
      <p:sp>
        <p:nvSpPr>
          <p:cNvPr id="1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mn-ea"/>
              </a:rPr>
              <a:t>検査</a:t>
            </a:r>
            <a:endParaRPr lang="en-US" sz="2400" dirty="0">
              <a:latin typeface="+mn-ea"/>
            </a:endParaRPr>
          </a:p>
        </p:txBody>
      </p:sp>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2050" name="Picture 2"/>
          <p:cNvPicPr>
            <a:picLocks noChangeAspect="1" noChangeArrowheads="1"/>
          </p:cNvPicPr>
          <p:nvPr/>
        </p:nvPicPr>
        <p:blipFill>
          <a:blip r:embed="rId3"/>
          <a:srcRect/>
          <a:stretch>
            <a:fillRect/>
          </a:stretch>
        </p:blipFill>
        <p:spPr bwMode="auto">
          <a:xfrm>
            <a:off x="5956300" y="1339850"/>
            <a:ext cx="3362960" cy="2438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3" name="テキスト ボックス 12"/>
          <p:cNvSpPr txBox="1"/>
          <p:nvPr/>
        </p:nvSpPr>
        <p:spPr>
          <a:xfrm>
            <a:off x="1917700" y="1339850"/>
            <a:ext cx="3733800" cy="1477328"/>
          </a:xfrm>
          <a:prstGeom prst="rect">
            <a:avLst/>
          </a:prstGeom>
          <a:noFill/>
        </p:spPr>
        <p:txBody>
          <a:bodyPr wrap="square" rtlCol="0">
            <a:spAutoFit/>
          </a:bodyPr>
          <a:lstStyle/>
          <a:p>
            <a:pPr>
              <a:buFont typeface="Arial" pitchFamily="34" charset="0"/>
              <a:buChar char="•"/>
            </a:pPr>
            <a:r>
              <a:rPr lang="ja-JP" altLang="en-US" dirty="0" smtClean="0">
                <a:latin typeface="+mn-ea"/>
              </a:rPr>
              <a:t>複数の検査ロケーション</a:t>
            </a:r>
            <a:endParaRPr lang="en-US" altLang="ja-JP" dirty="0" smtClean="0">
              <a:latin typeface="+mn-ea"/>
            </a:endParaRPr>
          </a:p>
          <a:p>
            <a:pPr>
              <a:buFont typeface="Arial" pitchFamily="34" charset="0"/>
              <a:buChar char="•"/>
            </a:pPr>
            <a:r>
              <a:rPr lang="ja-JP" altLang="en-US" dirty="0" smtClean="0">
                <a:latin typeface="+mn-ea"/>
              </a:rPr>
              <a:t>リードタイム</a:t>
            </a:r>
            <a:endParaRPr lang="en-US" altLang="ja-JP" dirty="0" smtClean="0">
              <a:latin typeface="+mn-ea"/>
            </a:endParaRPr>
          </a:p>
          <a:p>
            <a:pPr>
              <a:buFont typeface="Arial" pitchFamily="34" charset="0"/>
              <a:buChar char="•"/>
            </a:pPr>
            <a:r>
              <a:rPr lang="ja-JP" altLang="en-US" dirty="0" smtClean="0">
                <a:latin typeface="+mn-ea"/>
              </a:rPr>
              <a:t>コンプライアンス</a:t>
            </a:r>
            <a:endParaRPr lang="en-US" altLang="ja-JP" dirty="0" smtClean="0">
              <a:latin typeface="+mn-ea"/>
            </a:endParaRPr>
          </a:p>
          <a:p>
            <a:pPr>
              <a:buFont typeface="Arial" pitchFamily="34" charset="0"/>
              <a:buChar char="•"/>
            </a:pPr>
            <a:r>
              <a:rPr lang="ja-JP" altLang="en-US" dirty="0" smtClean="0">
                <a:latin typeface="+mn-ea"/>
              </a:rPr>
              <a:t>仕入先の取引承認</a:t>
            </a:r>
            <a:endParaRPr lang="en-US" altLang="ja-JP" dirty="0" smtClean="0">
              <a:latin typeface="+mn-ea"/>
            </a:endParaRPr>
          </a:p>
          <a:p>
            <a:pPr>
              <a:buFont typeface="Arial" pitchFamily="34" charset="0"/>
              <a:buChar char="•"/>
            </a:pPr>
            <a:r>
              <a:rPr lang="ja-JP" altLang="en-US" dirty="0" smtClean="0">
                <a:latin typeface="+mn-ea"/>
              </a:rPr>
              <a:t>品質管理モジュールの使用</a:t>
            </a:r>
            <a:endParaRPr lang="en-US" dirty="0">
              <a:latin typeface="+mn-ea"/>
            </a:endParaRPr>
          </a:p>
        </p:txBody>
      </p:sp>
      <p:sp>
        <p:nvSpPr>
          <p:cNvPr id="14" name="正方形/長方形 13"/>
          <p:cNvSpPr/>
          <p:nvPr/>
        </p:nvSpPr>
        <p:spPr>
          <a:xfrm>
            <a:off x="546100" y="3092450"/>
            <a:ext cx="9601200" cy="3785652"/>
          </a:xfrm>
          <a:prstGeom prst="rect">
            <a:avLst/>
          </a:prstGeom>
        </p:spPr>
        <p:txBody>
          <a:bodyPr wrap="square">
            <a:spAutoFit/>
          </a:bodyPr>
          <a:lstStyle/>
          <a:p>
            <a:r>
              <a:rPr lang="ja-JP" altLang="en-US" sz="1200" b="1" dirty="0" smtClean="0">
                <a:solidFill>
                  <a:srgbClr val="0070C0"/>
                </a:solidFill>
                <a:latin typeface="Arial" pitchFamily="34" charset="0"/>
              </a:rPr>
              <a:t>検査</a:t>
            </a:r>
            <a:endParaRPr lang="en-US" altLang="ja-JP" sz="1200" b="1" dirty="0" smtClean="0">
              <a:solidFill>
                <a:srgbClr val="0070C0"/>
              </a:solidFill>
              <a:latin typeface="Arial" pitchFamily="34" charset="0"/>
            </a:endParaRPr>
          </a:p>
          <a:p>
            <a:r>
              <a:rPr lang="ja-JP" altLang="en-US" sz="1200" dirty="0" smtClean="0">
                <a:latin typeface="Arial" pitchFamily="34" charset="0"/>
              </a:rPr>
              <a:t>顧客に満足して使用していただける製品を出荷するためには</a:t>
            </a:r>
            <a:r>
              <a:rPr lang="en-US" altLang="ja-JP" sz="1200" dirty="0" smtClean="0">
                <a:latin typeface="Arial" pitchFamily="34" charset="0"/>
              </a:rPr>
              <a:t>､</a:t>
            </a:r>
            <a:r>
              <a:rPr lang="ja-JP" altLang="en-US" sz="1200" dirty="0" smtClean="0">
                <a:latin typeface="Arial" pitchFamily="34" charset="0"/>
              </a:rPr>
              <a:t>使用する部品</a:t>
            </a: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の</a:t>
            </a:r>
            <a:endParaRPr lang="en-US" altLang="ja-JP" sz="1200" dirty="0" smtClean="0">
              <a:latin typeface="Arial" pitchFamily="34" charset="0"/>
            </a:endParaRPr>
          </a:p>
          <a:p>
            <a:r>
              <a:rPr lang="ja-JP" altLang="en-US" sz="1200" dirty="0" smtClean="0">
                <a:latin typeface="Arial" pitchFamily="34" charset="0"/>
              </a:rPr>
              <a:t>品質レベルを、一定の基準で保たねばなりません</a:t>
            </a:r>
            <a:r>
              <a:rPr lang="en-US" altLang="ja-JP" sz="1200" dirty="0" smtClean="0">
                <a:latin typeface="Arial" pitchFamily="34" charset="0"/>
              </a:rPr>
              <a:t>｡</a:t>
            </a:r>
            <a:r>
              <a:rPr lang="ja-JP" altLang="en-US" sz="1200" dirty="0" smtClean="0">
                <a:latin typeface="Arial" pitchFamily="34" charset="0"/>
              </a:rPr>
              <a:t>このために</a:t>
            </a:r>
            <a:r>
              <a:rPr lang="en-US" altLang="ja-JP" sz="1200" dirty="0" smtClean="0">
                <a:latin typeface="Arial" pitchFamily="34" charset="0"/>
              </a:rPr>
              <a:t>､</a:t>
            </a:r>
            <a:r>
              <a:rPr lang="ja-JP" altLang="en-US" sz="1200" dirty="0" smtClean="0">
                <a:latin typeface="Arial" pitchFamily="34" charset="0"/>
              </a:rPr>
              <a:t>購買部門では</a:t>
            </a:r>
            <a:r>
              <a:rPr lang="en-US" altLang="ja-JP" sz="1200" dirty="0" smtClean="0">
                <a:latin typeface="Arial" pitchFamily="34" charset="0"/>
              </a:rPr>
              <a:t>､</a:t>
            </a:r>
            <a:r>
              <a:rPr lang="ja-JP" altLang="en-US" sz="1200" dirty="0" smtClean="0">
                <a:latin typeface="Arial" pitchFamily="34" charset="0"/>
              </a:rPr>
              <a:t>受入時の検査</a:t>
            </a:r>
            <a:r>
              <a:rPr lang="en-US" altLang="ja-JP" sz="1200" dirty="0" smtClean="0">
                <a:latin typeface="Arial" pitchFamily="34" charset="0"/>
              </a:rPr>
              <a:t>(</a:t>
            </a:r>
            <a:r>
              <a:rPr lang="ja-JP" altLang="en-US" sz="1200" dirty="0" smtClean="0">
                <a:latin typeface="Arial" pitchFamily="34" charset="0"/>
              </a:rPr>
              <a:t>全数</a:t>
            </a:r>
            <a:r>
              <a:rPr lang="en-US" altLang="ja-JP" sz="1200" dirty="0" smtClean="0">
                <a:latin typeface="Arial" pitchFamily="34" charset="0"/>
              </a:rPr>
              <a:t>､</a:t>
            </a:r>
            <a:r>
              <a:rPr lang="ja-JP" altLang="en-US" sz="1200" dirty="0" smtClean="0">
                <a:latin typeface="Arial" pitchFamily="34" charset="0"/>
              </a:rPr>
              <a:t>サンプルなど</a:t>
            </a:r>
            <a:r>
              <a:rPr lang="en-US" altLang="ja-JP" sz="1200" dirty="0" smtClean="0">
                <a:latin typeface="Arial" pitchFamily="34" charset="0"/>
              </a:rPr>
              <a:t>)</a:t>
            </a:r>
          </a:p>
          <a:p>
            <a:r>
              <a:rPr lang="ja-JP" altLang="en-US" sz="1200" dirty="0" smtClean="0">
                <a:latin typeface="Arial" pitchFamily="34" charset="0"/>
              </a:rPr>
              <a:t>が必要になります。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検査に関連した検討事項として、</a:t>
            </a:r>
          </a:p>
          <a:p>
            <a:pPr lvl="1">
              <a:buFont typeface="Arial" pitchFamily="34" charset="0"/>
              <a:buChar char="•"/>
            </a:pPr>
            <a:r>
              <a:rPr lang="ja-JP" altLang="en-US" sz="1200" dirty="0" smtClean="0">
                <a:latin typeface="Arial" pitchFamily="34" charset="0"/>
              </a:rPr>
              <a:t>仕入先の選定にあたり取引規定の取り交わし</a:t>
            </a:r>
            <a:r>
              <a:rPr lang="en-US" altLang="ja-JP" sz="1200" dirty="0" smtClean="0">
                <a:latin typeface="Arial" pitchFamily="34" charset="0"/>
              </a:rPr>
              <a:t>(</a:t>
            </a:r>
            <a:r>
              <a:rPr lang="ja-JP" altLang="en-US" sz="1200" dirty="0" smtClean="0">
                <a:latin typeface="Arial" pitchFamily="34" charset="0"/>
              </a:rPr>
              <a:t>返品</a:t>
            </a:r>
            <a:r>
              <a:rPr lang="en-US" altLang="ja-JP" sz="1200" dirty="0" smtClean="0">
                <a:latin typeface="Arial" pitchFamily="34" charset="0"/>
              </a:rPr>
              <a:t>､</a:t>
            </a:r>
            <a:r>
              <a:rPr lang="ja-JP" altLang="en-US" sz="1200" dirty="0" smtClean="0">
                <a:latin typeface="Arial" pitchFamily="34" charset="0"/>
              </a:rPr>
              <a:t>支払、</a:t>
            </a:r>
            <a:r>
              <a:rPr lang="en-US" altLang="ja-JP" sz="1200" dirty="0" smtClean="0">
                <a:latin typeface="Arial" pitchFamily="34" charset="0"/>
              </a:rPr>
              <a:t>‥</a:t>
            </a:r>
            <a:r>
              <a:rPr lang="ja-JP" altLang="en-US" sz="1200" dirty="0" smtClean="0">
                <a:latin typeface="Arial" pitchFamily="34" charset="0"/>
              </a:rPr>
              <a:t>･</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検査ロケーション</a:t>
            </a:r>
            <a:r>
              <a:rPr lang="en-US" altLang="ja-JP" sz="1200" dirty="0" smtClean="0">
                <a:latin typeface="Arial" pitchFamily="34" charset="0"/>
              </a:rPr>
              <a:t>(</a:t>
            </a:r>
            <a:r>
              <a:rPr lang="ja-JP" altLang="en-US" sz="1200" dirty="0" smtClean="0">
                <a:latin typeface="Arial" pitchFamily="34" charset="0"/>
              </a:rPr>
              <a:t>集中、部門、</a:t>
            </a:r>
            <a:r>
              <a:rPr lang="en-US" altLang="ja-JP" sz="1200" dirty="0" smtClean="0">
                <a:latin typeface="Arial" pitchFamily="34" charset="0"/>
              </a:rPr>
              <a:t>‥</a:t>
            </a:r>
            <a:r>
              <a:rPr lang="ja-JP" altLang="en-US" sz="1200" dirty="0" smtClean="0">
                <a:latin typeface="Arial" pitchFamily="34" charset="0"/>
              </a:rPr>
              <a:t>･</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検査中の品目に対する引当</a:t>
            </a:r>
            <a:r>
              <a:rPr lang="en-US" altLang="ja-JP" sz="1200" dirty="0" smtClean="0">
                <a:latin typeface="Arial" pitchFamily="34" charset="0"/>
              </a:rPr>
              <a:t>(</a:t>
            </a:r>
            <a:r>
              <a:rPr lang="ja-JP" altLang="en-US" sz="1200" dirty="0" smtClean="0">
                <a:latin typeface="Arial" pitchFamily="34" charset="0"/>
              </a:rPr>
              <a:t>在庫ステータスコード</a:t>
            </a:r>
            <a:r>
              <a:rPr lang="en-US" altLang="ja-JP" sz="1200" dirty="0" smtClean="0">
                <a:latin typeface="Arial" pitchFamily="34" charset="0"/>
              </a:rPr>
              <a:t>)</a:t>
            </a:r>
          </a:p>
          <a:p>
            <a:pPr lvl="1">
              <a:buFont typeface="Arial" pitchFamily="34" charset="0"/>
              <a:buChar char="•"/>
            </a:pPr>
            <a:r>
              <a:rPr lang="ja-JP" altLang="en-US" sz="1200" dirty="0" smtClean="0">
                <a:latin typeface="Arial" pitchFamily="34" charset="0"/>
              </a:rPr>
              <a:t>品質管理モジュールの使用</a:t>
            </a:r>
          </a:p>
          <a:p>
            <a:pPr lvl="1">
              <a:buFont typeface="Arial" pitchFamily="34" charset="0"/>
              <a:buChar char="•"/>
            </a:pPr>
            <a:r>
              <a:rPr lang="ja-JP" altLang="en-US" sz="1200" dirty="0" smtClean="0">
                <a:latin typeface="Arial" pitchFamily="34" charset="0"/>
              </a:rPr>
              <a:t>コンプライアンスモジュール</a:t>
            </a:r>
            <a:r>
              <a:rPr lang="en-US" altLang="ja-JP" sz="1200" dirty="0" smtClean="0">
                <a:latin typeface="Arial" pitchFamily="34" charset="0"/>
              </a:rPr>
              <a:t>(</a:t>
            </a:r>
            <a:r>
              <a:rPr lang="ja-JP" altLang="en-US" sz="1200" dirty="0" smtClean="0">
                <a:latin typeface="Arial" pitchFamily="34" charset="0"/>
              </a:rPr>
              <a:t>オプションモジュール</a:t>
            </a:r>
            <a:r>
              <a:rPr lang="en-US" altLang="ja-JP" sz="1200" dirty="0" smtClean="0">
                <a:latin typeface="Arial" pitchFamily="34" charset="0"/>
              </a:rPr>
              <a:t>)</a:t>
            </a:r>
            <a:r>
              <a:rPr lang="ja-JP" altLang="en-US" sz="1200" dirty="0" smtClean="0">
                <a:latin typeface="Arial" pitchFamily="34" charset="0"/>
              </a:rPr>
              <a:t>の使用</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関連事項</a:t>
            </a:r>
          </a:p>
          <a:p>
            <a:r>
              <a:rPr lang="ja-JP" altLang="en-US" sz="1200" dirty="0" smtClean="0">
                <a:latin typeface="Arial" pitchFamily="34" charset="0"/>
              </a:rPr>
              <a:t>検査ロケーションは、</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】〈5.24〉</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検査ロケーション</a:t>
            </a:r>
            <a:r>
              <a:rPr lang="en-US" altLang="ja-JP" sz="1200" dirty="0" smtClean="0">
                <a:latin typeface="Arial" pitchFamily="34" charset="0"/>
              </a:rPr>
              <a:t>]</a:t>
            </a:r>
            <a:r>
              <a:rPr lang="ja-JP" altLang="en-US" sz="1200" dirty="0" smtClean="0">
                <a:latin typeface="Arial" pitchFamily="34" charset="0"/>
              </a:rPr>
              <a:t>フィールドに設定します。在庫ステータスコードは</a:t>
            </a:r>
            <a:r>
              <a:rPr lang="en-US" altLang="ja-JP" sz="1200" dirty="0" smtClean="0">
                <a:latin typeface="Arial" pitchFamily="34" charset="0"/>
              </a:rPr>
              <a:t>､【</a:t>
            </a:r>
            <a:r>
              <a:rPr lang="ja-JP" altLang="en-US" sz="1200" dirty="0" smtClean="0">
                <a:latin typeface="Arial" pitchFamily="34" charset="0"/>
              </a:rPr>
              <a:t>在庫ステータスコード</a:t>
            </a:r>
            <a:endParaRPr lang="en-US" altLang="ja-JP" sz="1200" dirty="0" smtClean="0">
              <a:latin typeface="Arial" pitchFamily="34" charset="0"/>
            </a:endParaRPr>
          </a:p>
          <a:p>
            <a:r>
              <a:rPr lang="ja-JP" altLang="en-US" sz="1200" dirty="0" smtClean="0">
                <a:latin typeface="Arial" pitchFamily="34" charset="0"/>
              </a:rPr>
              <a:t>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】〈1.1.1〉</a:t>
            </a:r>
            <a:r>
              <a:rPr lang="ja-JP" altLang="en-US" sz="1200" dirty="0" err="1" smtClean="0">
                <a:latin typeface="Arial" pitchFamily="34" charset="0"/>
              </a:rPr>
              <a:t>で登</a:t>
            </a:r>
            <a:r>
              <a:rPr lang="ja-JP" altLang="en-US" sz="1200" dirty="0" smtClean="0">
                <a:latin typeface="Arial" pitchFamily="34" charset="0"/>
              </a:rPr>
              <a:t>録し、</a:t>
            </a:r>
            <a:r>
              <a:rPr lang="en-US" altLang="ja-JP" sz="1200" dirty="0" smtClean="0">
                <a:latin typeface="Arial" pitchFamily="34" charset="0"/>
              </a:rPr>
              <a:t>【</a:t>
            </a:r>
            <a:r>
              <a:rPr lang="ja-JP" altLang="en-US" sz="1200" dirty="0" smtClean="0">
                <a:latin typeface="Arial" pitchFamily="34" charset="0"/>
              </a:rPr>
              <a:t>品目マスク登録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】〈1.4.1〉</a:t>
            </a:r>
            <a:r>
              <a:rPr lang="ja-JP" altLang="en-US" sz="1200" dirty="0" smtClean="0">
                <a:latin typeface="Arial" pitchFamily="34" charset="0"/>
              </a:rPr>
              <a:t>あるは、</a:t>
            </a:r>
            <a:r>
              <a:rPr lang="en-US" altLang="ja-JP" sz="1200" dirty="0" smtClean="0">
                <a:latin typeface="Arial" pitchFamily="34" charset="0"/>
              </a:rPr>
              <a:t>【</a:t>
            </a:r>
            <a:r>
              <a:rPr lang="ja-JP" altLang="en-US" sz="1200" dirty="0" smtClean="0">
                <a:latin typeface="Arial" pitchFamily="34" charset="0"/>
              </a:rPr>
              <a:t>品目在庫データ登録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】〈1.4.5〉</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品目在庫データフレームの、</a:t>
            </a:r>
            <a:r>
              <a:rPr lang="en-US" altLang="ja-JP" sz="1200" dirty="0" smtClean="0">
                <a:latin typeface="Arial" pitchFamily="34" charset="0"/>
              </a:rPr>
              <a:t>[</a:t>
            </a:r>
            <a:r>
              <a:rPr lang="ja-JP" altLang="en-US" sz="1200" dirty="0" smtClean="0">
                <a:latin typeface="Arial" pitchFamily="34" charset="0"/>
              </a:rPr>
              <a:t>購買オー</a:t>
            </a:r>
          </a:p>
          <a:p>
            <a:r>
              <a:rPr lang="ja-JP" altLang="en-US" sz="1200" dirty="0" smtClean="0">
                <a:latin typeface="Arial" pitchFamily="34" charset="0"/>
              </a:rPr>
              <a:t>ダ入荷ステータス</a:t>
            </a:r>
            <a:r>
              <a:rPr lang="en-US" altLang="ja-JP" sz="1200" dirty="0" smtClean="0">
                <a:latin typeface="Arial" pitchFamily="34" charset="0"/>
              </a:rPr>
              <a:t>]</a:t>
            </a:r>
            <a:r>
              <a:rPr lang="ja-JP" altLang="en-US" sz="1200" dirty="0" smtClean="0">
                <a:latin typeface="Arial" pitchFamily="34" charset="0"/>
              </a:rPr>
              <a:t>フィールドに設定できます。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検査リードタイムは、</a:t>
            </a:r>
            <a:r>
              <a:rPr lang="en-US" altLang="ja-JP" sz="1200" dirty="0" smtClean="0">
                <a:latin typeface="Arial" pitchFamily="34" charset="0"/>
              </a:rPr>
              <a:t>【</a:t>
            </a:r>
            <a:r>
              <a:rPr lang="ja-JP" altLang="en-US" sz="1200" dirty="0" smtClean="0">
                <a:latin typeface="Arial" pitchFamily="34" charset="0"/>
              </a:rPr>
              <a:t>品目データ登録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】〈1.4.1〉</a:t>
            </a:r>
            <a:r>
              <a:rPr lang="ja-JP" altLang="en-US" sz="1200" dirty="0" smtClean="0">
                <a:latin typeface="Arial" pitchFamily="34" charset="0"/>
              </a:rPr>
              <a:t>あるいは、</a:t>
            </a:r>
            <a:r>
              <a:rPr lang="en-US" altLang="ja-JP" sz="1200" dirty="0" smtClean="0">
                <a:latin typeface="Arial" pitchFamily="34" charset="0"/>
              </a:rPr>
              <a:t>【</a:t>
            </a:r>
            <a:r>
              <a:rPr lang="ja-JP" altLang="en-US" sz="1200" dirty="0" smtClean="0">
                <a:latin typeface="Arial" pitchFamily="34" charset="0"/>
              </a:rPr>
              <a:t>品目計画登録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】〈1.4.7〉</a:t>
            </a:r>
            <a:r>
              <a:rPr lang="ja-JP" altLang="en-US" sz="1200" dirty="0" smtClean="0">
                <a:latin typeface="Arial" pitchFamily="34" charset="0"/>
              </a:rPr>
              <a:t>の、品目計画データフレームの、</a:t>
            </a:r>
            <a:r>
              <a:rPr lang="en-US" altLang="ja-JP" sz="1200" dirty="0" smtClean="0">
                <a:latin typeface="Arial" pitchFamily="34" charset="0"/>
              </a:rPr>
              <a:t>[</a:t>
            </a:r>
            <a:r>
              <a:rPr lang="ja-JP" altLang="en-US" sz="1200" dirty="0" smtClean="0">
                <a:latin typeface="Arial" pitchFamily="34" charset="0"/>
              </a:rPr>
              <a:t>検査必須</a:t>
            </a:r>
            <a:r>
              <a:rPr lang="en-US" altLang="ja-JP" sz="1200" dirty="0" smtClean="0">
                <a:latin typeface="Arial" pitchFamily="34" charset="0"/>
              </a:rPr>
              <a:t>]</a:t>
            </a:r>
            <a:r>
              <a:rPr lang="ja-JP" altLang="en-US" sz="1200" dirty="0" smtClean="0">
                <a:latin typeface="Arial" pitchFamily="34" charset="0"/>
              </a:rPr>
              <a:t>フィールド</a:t>
            </a:r>
            <a:endParaRPr lang="en-US" altLang="ja-JP" sz="1200" dirty="0" smtClean="0">
              <a:latin typeface="Arial" pitchFamily="34" charset="0"/>
            </a:endParaRPr>
          </a:p>
          <a:p>
            <a:r>
              <a:rPr lang="ja-JP" altLang="en-US" sz="1200" dirty="0" smtClean="0">
                <a:latin typeface="Arial" pitchFamily="34" charset="0"/>
              </a:rPr>
              <a:t>に、</a:t>
            </a:r>
            <a:r>
              <a:rPr lang="en-US" altLang="ja-JP" sz="1200" dirty="0" smtClean="0">
                <a:latin typeface="Arial" pitchFamily="34" charset="0"/>
              </a:rPr>
              <a:t>〔Y〕</a:t>
            </a:r>
            <a:r>
              <a:rPr lang="ja-JP" altLang="en-US" sz="1200" dirty="0" smtClean="0">
                <a:latin typeface="Arial" pitchFamily="34" charset="0"/>
              </a:rPr>
              <a:t>を設定し、</a:t>
            </a:r>
            <a:r>
              <a:rPr lang="en-US" altLang="ja-JP" sz="1200" dirty="0" smtClean="0">
                <a:latin typeface="Arial" pitchFamily="34" charset="0"/>
              </a:rPr>
              <a:t>[</a:t>
            </a:r>
            <a:r>
              <a:rPr lang="ja-JP" altLang="en-US" sz="1200" dirty="0" smtClean="0">
                <a:latin typeface="Arial" pitchFamily="34" charset="0"/>
              </a:rPr>
              <a:t>検査</a:t>
            </a:r>
            <a:r>
              <a:rPr lang="en-US" altLang="ja-JP" sz="1200" dirty="0" smtClean="0">
                <a:latin typeface="Arial" pitchFamily="34" charset="0"/>
              </a:rPr>
              <a:t>LT]</a:t>
            </a:r>
            <a:r>
              <a:rPr lang="ja-JP" altLang="en-US" sz="1200" dirty="0" smtClean="0">
                <a:latin typeface="Arial" pitchFamily="34" charset="0"/>
              </a:rPr>
              <a:t>フィールドにその日数を指定します。</a:t>
            </a:r>
            <a:endParaRPr lang="en-US" sz="1200" dirty="0">
              <a:latin typeface="Arial" pitchFamily="34" charset="0"/>
            </a:endParaRPr>
          </a:p>
        </p:txBody>
      </p:sp>
      <p:sp>
        <p:nvSpPr>
          <p:cNvPr id="15" name="正方形/長方形 14"/>
          <p:cNvSpPr/>
          <p:nvPr/>
        </p:nvSpPr>
        <p:spPr>
          <a:xfrm>
            <a:off x="1612900" y="1263650"/>
            <a:ext cx="3733800" cy="1828800"/>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9"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2</a:t>
            </a:r>
            <a:r>
              <a:rPr lang="ja-JP" altLang="en-US" sz="1400" dirty="0" smtClean="0">
                <a:latin typeface="Arial" pitchFamily="34" charset="0"/>
              </a:rPr>
              <a:t>章　業務上の検討事項</a:t>
            </a:r>
            <a:endParaRPr lang="en-US" altLang="ja-JP" sz="1400" dirty="0" smtClean="0">
              <a:latin typeface="Arial" pitchFamily="34" charset="0"/>
            </a:endParaRPr>
          </a:p>
          <a:p>
            <a:r>
              <a:rPr lang="ja-JP" altLang="en-US" sz="2400" dirty="0" smtClean="0">
                <a:latin typeface="+mn-ea"/>
              </a:rPr>
              <a:t>外注加工</a:t>
            </a:r>
            <a:endParaRPr lang="en-US" sz="2400" dirty="0">
              <a:latin typeface="+mn-ea"/>
            </a:endParaRPr>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pic>
        <p:nvPicPr>
          <p:cNvPr id="3075" name="Picture 3"/>
          <p:cNvPicPr>
            <a:picLocks noChangeAspect="1" noChangeArrowheads="1"/>
          </p:cNvPicPr>
          <p:nvPr/>
        </p:nvPicPr>
        <p:blipFill>
          <a:blip r:embed="rId3"/>
          <a:srcRect/>
          <a:stretch>
            <a:fillRect/>
          </a:stretch>
        </p:blipFill>
        <p:spPr bwMode="auto">
          <a:xfrm>
            <a:off x="1841500" y="1111250"/>
            <a:ext cx="6400800" cy="3479006"/>
          </a:xfrm>
          <a:prstGeom prst="rect">
            <a:avLst/>
          </a:prstGeom>
          <a:noFill/>
          <a:ln w="9525">
            <a:noFill/>
            <a:miter lim="800000"/>
            <a:headEnd/>
            <a:tailEnd/>
          </a:ln>
          <a:effectLst/>
        </p:spPr>
      </p:pic>
      <p:sp>
        <p:nvSpPr>
          <p:cNvPr id="13" name="正方形/長方形 12"/>
          <p:cNvSpPr/>
          <p:nvPr/>
        </p:nvSpPr>
        <p:spPr>
          <a:xfrm>
            <a:off x="546100" y="4464050"/>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外注加工</a:t>
            </a:r>
            <a:endParaRPr lang="en-US" altLang="ja-JP" sz="1200" b="1" dirty="0" smtClean="0">
              <a:solidFill>
                <a:srgbClr val="0070C0"/>
              </a:solidFill>
              <a:latin typeface="Arial" pitchFamily="34" charset="0"/>
            </a:endParaRPr>
          </a:p>
          <a:p>
            <a:r>
              <a:rPr lang="ja-JP" altLang="en-US" sz="1200" dirty="0" smtClean="0">
                <a:latin typeface="Arial" pitchFamily="34" charset="0"/>
              </a:rPr>
              <a:t>外注加工とは</a:t>
            </a:r>
            <a:r>
              <a:rPr lang="en-US" altLang="ja-JP" sz="1200" dirty="0" smtClean="0">
                <a:latin typeface="Arial" pitchFamily="34" charset="0"/>
              </a:rPr>
              <a:t>､</a:t>
            </a:r>
            <a:r>
              <a:rPr lang="ja-JP" altLang="en-US" sz="1200" dirty="0" smtClean="0">
                <a:latin typeface="Arial" pitchFamily="34" charset="0"/>
              </a:rPr>
              <a:t>作業</a:t>
            </a:r>
            <a:r>
              <a:rPr lang="en-US" altLang="ja-JP" sz="1200" dirty="0" smtClean="0">
                <a:latin typeface="Arial" pitchFamily="34" charset="0"/>
              </a:rPr>
              <a:t>(</a:t>
            </a:r>
            <a:r>
              <a:rPr lang="ja-JP" altLang="en-US" sz="1200" dirty="0" smtClean="0">
                <a:latin typeface="Arial" pitchFamily="34" charset="0"/>
              </a:rPr>
              <a:t>工程</a:t>
            </a:r>
            <a:r>
              <a:rPr lang="en-US" altLang="ja-JP" sz="1200" dirty="0" smtClean="0">
                <a:latin typeface="Arial" pitchFamily="34" charset="0"/>
              </a:rPr>
              <a:t>)</a:t>
            </a:r>
            <a:r>
              <a:rPr lang="ja-JP" altLang="en-US" sz="1200" dirty="0" smtClean="0">
                <a:latin typeface="Arial" pitchFamily="34" charset="0"/>
              </a:rPr>
              <a:t>を協力会社に依頼することで</a:t>
            </a:r>
            <a:r>
              <a:rPr lang="en-US" altLang="ja-JP" sz="1200" dirty="0" smtClean="0">
                <a:latin typeface="Arial" pitchFamily="34" charset="0"/>
              </a:rPr>
              <a:t>､</a:t>
            </a:r>
            <a:r>
              <a:rPr lang="ja-JP" altLang="en-US" sz="1200" dirty="0" smtClean="0">
                <a:latin typeface="Arial" pitchFamily="34" charset="0"/>
              </a:rPr>
              <a:t>たとえば</a:t>
            </a:r>
            <a:r>
              <a:rPr lang="en-US" altLang="ja-JP" sz="1200" dirty="0" smtClean="0">
                <a:latin typeface="Arial" pitchFamily="34" charset="0"/>
              </a:rPr>
              <a:t>､</a:t>
            </a:r>
            <a:r>
              <a:rPr lang="ja-JP" altLang="en-US" sz="1200" dirty="0" smtClean="0">
                <a:latin typeface="Arial" pitchFamily="34" charset="0"/>
              </a:rPr>
              <a:t>メッキや特殊機械による加工など社内設備では出来ない作業を依頼したり、工場</a:t>
            </a:r>
            <a:endParaRPr lang="en-US" altLang="ja-JP" sz="1200" dirty="0" smtClean="0">
              <a:latin typeface="Arial" pitchFamily="34" charset="0"/>
            </a:endParaRPr>
          </a:p>
          <a:p>
            <a:r>
              <a:rPr lang="ja-JP" altLang="en-US" sz="1200" dirty="0" smtClean="0">
                <a:latin typeface="Arial" pitchFamily="34" charset="0"/>
              </a:rPr>
              <a:t>の負荷がオーバーして納期に間に合わせたりするために</a:t>
            </a:r>
            <a:r>
              <a:rPr lang="en-US" altLang="ja-JP" sz="1200" dirty="0" smtClean="0">
                <a:latin typeface="Arial" pitchFamily="34" charset="0"/>
              </a:rPr>
              <a:t>､</a:t>
            </a:r>
            <a:r>
              <a:rPr lang="ja-JP" altLang="en-US" sz="1200" dirty="0" smtClean="0">
                <a:latin typeface="Arial" pitchFamily="34" charset="0"/>
              </a:rPr>
              <a:t>外部の能力を活用することです。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検討事項</a:t>
            </a:r>
            <a:endParaRPr lang="en-US" altLang="ja-JP" sz="1200" b="1" dirty="0" smtClean="0">
              <a:solidFill>
                <a:srgbClr val="0070C0"/>
              </a:solidFill>
              <a:latin typeface="Arial" pitchFamily="34" charset="0"/>
            </a:endParaRPr>
          </a:p>
          <a:p>
            <a:r>
              <a:rPr lang="ja-JP" altLang="en-US" sz="1200" dirty="0" smtClean="0">
                <a:latin typeface="Arial" pitchFamily="34" charset="0"/>
              </a:rPr>
              <a:t>協力会社の作業をトラッキングすることが必要な場合があります。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関連事項</a:t>
            </a:r>
            <a:endParaRPr lang="en-US" altLang="ja-JP" sz="1200" b="1" dirty="0" smtClean="0">
              <a:solidFill>
                <a:srgbClr val="0070C0"/>
              </a:solidFill>
              <a:latin typeface="Arial" pitchFamily="34" charset="0"/>
            </a:endParaRPr>
          </a:p>
          <a:p>
            <a:r>
              <a:rPr lang="ja-JP" altLang="en-US" sz="1200" dirty="0" smtClean="0">
                <a:latin typeface="Arial" pitchFamily="34" charset="0"/>
              </a:rPr>
              <a:t>社内作業を外注作業として</a:t>
            </a:r>
            <a:r>
              <a:rPr lang="en-US" altLang="ja-JP" sz="1200" dirty="0" smtClean="0">
                <a:latin typeface="Arial" pitchFamily="34" charset="0"/>
              </a:rPr>
              <a:t>､</a:t>
            </a:r>
            <a:r>
              <a:rPr lang="ja-JP" altLang="en-US" sz="1200" dirty="0" smtClean="0">
                <a:latin typeface="Arial" pitchFamily="34" charset="0"/>
              </a:rPr>
              <a:t>購買オーダを作成する場合は</a:t>
            </a:r>
            <a:r>
              <a:rPr lang="en-US" altLang="ja-JP" sz="1200" dirty="0" smtClean="0">
                <a:latin typeface="Arial" pitchFamily="34" charset="0"/>
              </a:rPr>
              <a:t>､</a:t>
            </a:r>
            <a:r>
              <a:rPr lang="ja-JP" altLang="en-US" sz="1200" dirty="0" smtClean="0">
                <a:latin typeface="Arial" pitchFamily="34" charset="0"/>
              </a:rPr>
              <a:t>購買オーダのライン品目の、</a:t>
            </a:r>
            <a:r>
              <a:rPr lang="en-US" altLang="ja-JP" sz="1200" dirty="0" smtClean="0">
                <a:latin typeface="Arial" pitchFamily="34" charset="0"/>
              </a:rPr>
              <a:t>[</a:t>
            </a:r>
            <a:r>
              <a:rPr lang="ja-JP" altLang="en-US" sz="1200" dirty="0" smtClean="0">
                <a:latin typeface="Arial" pitchFamily="34" charset="0"/>
              </a:rPr>
              <a:t>タイプ</a:t>
            </a:r>
            <a:r>
              <a:rPr lang="en-US" altLang="ja-JP" sz="1200" dirty="0" smtClean="0">
                <a:latin typeface="Arial" pitchFamily="34" charset="0"/>
              </a:rPr>
              <a:t>]</a:t>
            </a:r>
            <a:r>
              <a:rPr lang="ja-JP" altLang="en-US" sz="1200" dirty="0" smtClean="0">
                <a:latin typeface="Arial" pitchFamily="34" charset="0"/>
              </a:rPr>
              <a:t>フィールドに。</a:t>
            </a:r>
            <a:r>
              <a:rPr lang="en-US" altLang="ja-JP" sz="1200" dirty="0" smtClean="0">
                <a:latin typeface="Arial" pitchFamily="34" charset="0"/>
              </a:rPr>
              <a:t>〔S〕</a:t>
            </a:r>
            <a:r>
              <a:rPr lang="ja-JP" altLang="en-US" sz="1200" dirty="0" smtClean="0">
                <a:latin typeface="Arial" pitchFamily="34" charset="0"/>
              </a:rPr>
              <a:t>を入力すれば</a:t>
            </a:r>
            <a:r>
              <a:rPr lang="en-US" altLang="ja-JP" sz="1200" dirty="0" smtClean="0">
                <a:latin typeface="Arial" pitchFamily="34" charset="0"/>
              </a:rPr>
              <a:t>､</a:t>
            </a:r>
            <a:r>
              <a:rPr lang="ja-JP" altLang="en-US" sz="1200" dirty="0" smtClean="0">
                <a:latin typeface="Arial" pitchFamily="34" charset="0"/>
              </a:rPr>
              <a:t>製造オーダ情報の</a:t>
            </a:r>
            <a:endParaRPr lang="en-US" altLang="ja-JP" sz="1200" dirty="0" smtClean="0">
              <a:latin typeface="Arial" pitchFamily="34" charset="0"/>
            </a:endParaRPr>
          </a:p>
          <a:p>
            <a:r>
              <a:rPr lang="ja-JP" altLang="en-US" sz="1200" dirty="0" smtClean="0">
                <a:latin typeface="Arial" pitchFamily="34" charset="0"/>
              </a:rPr>
              <a:t>入力画面が表示されますので、</a:t>
            </a:r>
            <a:r>
              <a:rPr lang="en-US" altLang="ja-JP" sz="1200" dirty="0" smtClean="0">
                <a:latin typeface="Arial" pitchFamily="34" charset="0"/>
              </a:rPr>
              <a:t>[</a:t>
            </a:r>
            <a:r>
              <a:rPr lang="ja-JP" altLang="en-US" sz="1200" dirty="0" smtClean="0">
                <a:latin typeface="Arial" pitchFamily="34" charset="0"/>
              </a:rPr>
              <a:t>製造オーダ</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[ID]</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･などの必要情報を入力することにより可能です。</a:t>
            </a:r>
            <a:endParaRPr lang="en-US" sz="1200" dirty="0">
              <a:latin typeface="Arial" pitchFamily="34" charset="0"/>
            </a:endParaRPr>
          </a:p>
        </p:txBody>
      </p:sp>
      <p:sp>
        <p:nvSpPr>
          <p:cNvPr id="14" name="テキスト ボックス 13"/>
          <p:cNvSpPr txBox="1"/>
          <p:nvPr/>
        </p:nvSpPr>
        <p:spPr>
          <a:xfrm>
            <a:off x="2146300" y="1770856"/>
            <a:ext cx="1066800" cy="369332"/>
          </a:xfrm>
          <a:prstGeom prst="rect">
            <a:avLst/>
          </a:prstGeom>
          <a:noFill/>
        </p:spPr>
        <p:txBody>
          <a:bodyPr wrap="square" rtlCol="0">
            <a:spAutoFit/>
          </a:bodyPr>
          <a:lstStyle/>
          <a:p>
            <a:pPr algn="ctr"/>
            <a:r>
              <a:rPr lang="ja-JP" altLang="en-US" b="1" dirty="0" smtClean="0"/>
              <a:t>工場</a:t>
            </a:r>
            <a:endParaRPr lang="en-US" b="1" dirty="0"/>
          </a:p>
        </p:txBody>
      </p:sp>
      <p:sp>
        <p:nvSpPr>
          <p:cNvPr id="16" name="正方形/長方形 15"/>
          <p:cNvSpPr/>
          <p:nvPr/>
        </p:nvSpPr>
        <p:spPr>
          <a:xfrm>
            <a:off x="6337300" y="1389856"/>
            <a:ext cx="21336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協力工場</a:t>
            </a:r>
            <a:endParaRPr lang="en-US" b="1" dirty="0">
              <a:solidFill>
                <a:schemeClr val="tx1"/>
              </a:solidFill>
            </a:endParaRPr>
          </a:p>
        </p:txBody>
      </p:sp>
      <p:sp>
        <p:nvSpPr>
          <p:cNvPr id="17" name="正方形/長方形 16"/>
          <p:cNvSpPr/>
          <p:nvPr/>
        </p:nvSpPr>
        <p:spPr>
          <a:xfrm>
            <a:off x="3746500" y="3549650"/>
            <a:ext cx="3200400" cy="762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smtClean="0">
                <a:solidFill>
                  <a:srgbClr val="0070C0"/>
                </a:solidFill>
              </a:rPr>
              <a:t>社外作業</a:t>
            </a:r>
            <a:endParaRPr lang="en-US" b="1" dirty="0">
              <a:solidFill>
                <a:srgbClr val="0070C0"/>
              </a:solidFill>
            </a:endParaRPr>
          </a:p>
        </p:txBody>
      </p:sp>
      <p:sp>
        <p:nvSpPr>
          <p:cNvPr id="1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2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41500" y="2178050"/>
            <a:ext cx="7010400" cy="1384995"/>
          </a:xfrm>
          <a:prstGeom prst="rect">
            <a:avLst/>
          </a:prstGeom>
          <a:noFill/>
        </p:spPr>
        <p:txBody>
          <a:bodyPr wrap="square" rtlCol="0">
            <a:spAutoFit/>
          </a:bodyPr>
          <a:lstStyle/>
          <a:p>
            <a:pPr algn="ctr"/>
            <a:endParaRPr lang="en-US" dirty="0" smtClean="0"/>
          </a:p>
          <a:p>
            <a:pPr algn="ctr"/>
            <a:r>
              <a:rPr lang="ja-JP" altLang="en-US" sz="2400" dirty="0" smtClean="0"/>
              <a:t>第</a:t>
            </a:r>
            <a:r>
              <a:rPr lang="en-US" altLang="ja-JP" sz="2400" dirty="0" smtClean="0"/>
              <a:t>3</a:t>
            </a:r>
            <a:r>
              <a:rPr lang="ja-JP" altLang="en-US" sz="2400" dirty="0" smtClean="0"/>
              <a:t>章　</a:t>
            </a:r>
            <a:endParaRPr lang="en-US" altLang="ja-JP" sz="2400" dirty="0" smtClean="0"/>
          </a:p>
          <a:p>
            <a:pPr algn="ctr"/>
            <a:r>
              <a:rPr lang="ja-JP" altLang="en-US" sz="2400" dirty="0" smtClean="0"/>
              <a:t>購買管理の設定</a:t>
            </a:r>
            <a:endParaRPr lang="en-US" altLang="ja-JP" sz="2400" dirty="0" smtClean="0"/>
          </a:p>
          <a:p>
            <a:pPr algn="ctr"/>
            <a:r>
              <a:rPr lang="en-US" dirty="0" smtClean="0"/>
              <a:t>(Purchase Order Setup)</a:t>
            </a:r>
          </a:p>
        </p:txBody>
      </p:sp>
      <p:sp>
        <p:nvSpPr>
          <p:cNvPr id="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コースの概要</a:t>
            </a:r>
            <a:endParaRPr lang="en-US" sz="2400" dirty="0"/>
          </a:p>
        </p:txBody>
      </p:sp>
      <p:sp>
        <p:nvSpPr>
          <p:cNvPr id="10" name="正方形/長方形 9"/>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r>
              <a:rPr lang="ja-JP" altLang="en-US" sz="2400" dirty="0" smtClean="0">
                <a:solidFill>
                  <a:schemeClr val="bg1">
                    <a:lumMod val="85000"/>
                  </a:schemeClr>
                </a:solidFill>
              </a:rPr>
              <a:t>購買管理の概要</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業務上の検討事項</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tx1"/>
                </a:solidFill>
              </a:rPr>
              <a:t>購買管理の設定</a:t>
            </a:r>
            <a:endParaRPr lang="en-US" altLang="ja-JP" sz="2400" dirty="0" smtClean="0">
              <a:solidFill>
                <a:schemeClr val="tx1"/>
              </a:solidFill>
            </a:endParaRPr>
          </a:p>
          <a:p>
            <a:pPr>
              <a:buFont typeface="Arial" pitchFamily="34" charset="0"/>
              <a:buChar char="•"/>
            </a:pPr>
            <a:r>
              <a:rPr lang="ja-JP" altLang="en-US" sz="2400" dirty="0" smtClean="0">
                <a:solidFill>
                  <a:schemeClr val="bg1">
                    <a:lumMod val="85000"/>
                  </a:schemeClr>
                </a:solidFill>
              </a:rPr>
              <a:t>購買要求の処理</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購買オーダの処理</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ブランケット購買オーダの処理</a:t>
            </a:r>
            <a:endParaRPr lang="en-US" altLang="ja-JP" sz="2400" dirty="0" smtClean="0">
              <a:solidFill>
                <a:schemeClr val="bg1">
                  <a:lumMod val="8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sp>
        <p:nvSpPr>
          <p:cNvPr id="1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購買管理の設定</a:t>
            </a:r>
            <a:endParaRPr lang="en-US" sz="2400" dirty="0"/>
          </a:p>
        </p:txBody>
      </p:sp>
      <p:graphicFrame>
        <p:nvGraphicFramePr>
          <p:cNvPr id="10" name="図表 9"/>
          <p:cNvGraphicFramePr/>
          <p:nvPr/>
        </p:nvGraphicFramePr>
        <p:xfrm>
          <a:off x="546101" y="1401939"/>
          <a:ext cx="9525000" cy="4433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正方形/長方形 10"/>
          <p:cNvSpPr/>
          <p:nvPr/>
        </p:nvSpPr>
        <p:spPr>
          <a:xfrm>
            <a:off x="774700" y="6064250"/>
            <a:ext cx="2438400" cy="457200"/>
          </a:xfrm>
          <a:prstGeom prst="rect">
            <a:avLst/>
          </a:prstGeom>
          <a:solidFill>
            <a:schemeClr val="tx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詳細は別コースで学習</a:t>
            </a:r>
            <a:endParaRPr lang="en-US" b="1" dirty="0">
              <a:solidFill>
                <a:schemeClr val="tx1"/>
              </a:solidFill>
            </a:endParaRPr>
          </a:p>
        </p:txBody>
      </p:sp>
      <p:sp>
        <p:nvSpPr>
          <p:cNvPr id="12" name="正方形/長方形 11"/>
          <p:cNvSpPr/>
          <p:nvPr/>
        </p:nvSpPr>
        <p:spPr>
          <a:xfrm>
            <a:off x="3594100" y="6064250"/>
            <a:ext cx="2438400" cy="45720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当コースで学習</a:t>
            </a:r>
            <a:endParaRPr lang="en-US" b="1" dirty="0">
              <a:solidFill>
                <a:schemeClr val="tx1"/>
              </a:solidFill>
            </a:endParaRPr>
          </a:p>
        </p:txBody>
      </p:sp>
      <p:sp>
        <p:nvSpPr>
          <p:cNvPr id="13" name="正方形/長方形 12"/>
          <p:cNvSpPr/>
          <p:nvPr/>
        </p:nvSpPr>
        <p:spPr>
          <a:xfrm>
            <a:off x="6337300" y="6064250"/>
            <a:ext cx="3581400" cy="457200"/>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オプションですが等コースで学習</a:t>
            </a:r>
            <a:endParaRPr lang="en-US" b="1" dirty="0">
              <a:solidFill>
                <a:schemeClr val="tx1"/>
              </a:solidFill>
            </a:endParaRPr>
          </a:p>
        </p:txBody>
      </p:sp>
      <p:sp>
        <p:nvSpPr>
          <p:cNvPr id="17"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8" name="コンテンツ プレースホルダ 3" descr="horiz_corp_sig.jpg"/>
          <p:cNvPicPr>
            <a:picLocks noChangeAspect="1"/>
          </p:cNvPicPr>
          <p:nvPr/>
        </p:nvPicPr>
        <p:blipFill>
          <a:blip r:embed="rId7"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84762" y="0"/>
            <a:ext cx="9624060" cy="641932"/>
          </a:xfrm>
        </p:spPr>
        <p:txBody>
          <a:bodyPr>
            <a:normAutofit/>
          </a:bodyPr>
          <a:lstStyle/>
          <a:p>
            <a:pPr algn="l"/>
            <a:r>
              <a:rPr lang="ja-JP" altLang="en-US" sz="2700" dirty="0"/>
              <a:t>目次</a:t>
            </a:r>
            <a:endParaRPr lang="en-US" sz="2700" dirty="0"/>
          </a:p>
        </p:txBody>
      </p:sp>
      <p:graphicFrame>
        <p:nvGraphicFramePr>
          <p:cNvPr id="7" name="表 6"/>
          <p:cNvGraphicFramePr>
            <a:graphicFrameLocks noGrp="1"/>
          </p:cNvGraphicFramePr>
          <p:nvPr/>
        </p:nvGraphicFramePr>
        <p:xfrm>
          <a:off x="1250036" y="577850"/>
          <a:ext cx="8897264" cy="6328834"/>
        </p:xfrm>
        <a:graphic>
          <a:graphicData uri="http://schemas.openxmlformats.org/drawingml/2006/table">
            <a:tbl>
              <a:tblPr>
                <a:tableStyleId>{9D7B26C5-4107-4FEC-AEDC-1716B250A1EF}</a:tableStyleId>
              </a:tblPr>
              <a:tblGrid>
                <a:gridCol w="8202190"/>
                <a:gridCol w="695074"/>
              </a:tblGrid>
              <a:tr h="302260">
                <a:tc>
                  <a:txBody>
                    <a:bodyPr/>
                    <a:lstStyle/>
                    <a:p>
                      <a:r>
                        <a:rPr lang="en-US" altLang="ja-JP" sz="1200" baseline="0" dirty="0" smtClean="0"/>
                        <a:t>	</a:t>
                      </a:r>
                      <a:r>
                        <a:rPr lang="ja-JP" altLang="en-US" sz="1200" baseline="0" dirty="0" smtClean="0"/>
                        <a:t>支払条件</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39</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銀行</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40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税</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43</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価格リスト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44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仕入先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46</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仕入先品目</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61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購買管理コントロール</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64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品目計画データ</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71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マスタコメント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78</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所在地リストタイプ</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81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所在地コード変更</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83</a:t>
                      </a:r>
                      <a:endParaRPr lang="en-US" sz="1200" baseline="0" dirty="0">
                        <a:solidFill>
                          <a:schemeClr val="tx1"/>
                        </a:solidFill>
                        <a:latin typeface="Arial" pitchFamily="34" charset="0"/>
                      </a:endParaRPr>
                    </a:p>
                  </a:txBody>
                  <a:tcPr marL="106934" marR="106934" marT="50377" marB="50377"/>
                </a:tc>
              </a:tr>
              <a:tr h="302260">
                <a:tc>
                  <a:txBody>
                    <a:bodyPr/>
                    <a:lstStyle/>
                    <a:p>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4</a:t>
                      </a:r>
                      <a:r>
                        <a:rPr lang="ja-JP" altLang="en-US" sz="1200" b="1" baseline="0" dirty="0" smtClean="0">
                          <a:solidFill>
                            <a:srgbClr val="0070C0"/>
                          </a:solidFill>
                          <a:latin typeface="Arial" pitchFamily="34" charset="0"/>
                        </a:rPr>
                        <a:t>章　購買要求</a:t>
                      </a:r>
                      <a:endParaRPr lang="en-US" sz="1200" b="1" baseline="0" dirty="0">
                        <a:solidFill>
                          <a:srgbClr val="0070C0"/>
                        </a:solidFill>
                        <a:latin typeface="Arial" pitchFamily="34" charset="0"/>
                      </a:endParaRPr>
                    </a:p>
                  </a:txBody>
                  <a:tcPr marL="106934" marR="106934" marT="50377" marB="50377"/>
                </a:tc>
                <a:tc>
                  <a:txBody>
                    <a:bodyPr/>
                    <a:lstStyle/>
                    <a:p>
                      <a:r>
                        <a:rPr lang="en-US" sz="1200" baseline="0" dirty="0" smtClean="0"/>
                        <a:t>84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購買要求の処理</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86</a:t>
                      </a:r>
                      <a:endParaRPr lang="en-US" sz="1200" baseline="0" dirty="0">
                        <a:solidFill>
                          <a:schemeClr val="tx1"/>
                        </a:solidFill>
                        <a:latin typeface="Arial" pitchFamily="34" charset="0"/>
                      </a:endParaRPr>
                    </a:p>
                  </a:txBody>
                  <a:tcPr marL="106934" marR="106934" marT="50377" marB="50377"/>
                </a:tc>
              </a:tr>
              <a:tr h="261620">
                <a:tc>
                  <a:txBody>
                    <a:bodyPr/>
                    <a:lstStyle/>
                    <a:p>
                      <a:r>
                        <a:rPr lang="en-US" altLang="ja-JP" sz="1200" baseline="0" dirty="0" smtClean="0"/>
                        <a:t>	</a:t>
                      </a:r>
                      <a:r>
                        <a:rPr lang="ja-JP" altLang="en-US" sz="1200" baseline="0" dirty="0" smtClean="0"/>
                        <a:t>購買要求の設定</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87</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購買要求の入力</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90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購買要求の承認</a:t>
                      </a:r>
                      <a:endParaRPr lang="en-US" sz="1200" b="0" baseline="0" dirty="0" smtClean="0">
                        <a:solidFill>
                          <a:schemeClr val="tx1"/>
                        </a:solidFill>
                        <a:latin typeface="Arial" pitchFamily="34" charset="0"/>
                      </a:endParaRPr>
                    </a:p>
                  </a:txBody>
                  <a:tcPr marL="106934" marR="106934" marT="50377" marB="50377"/>
                </a:tc>
                <a:tc>
                  <a:txBody>
                    <a:bodyPr/>
                    <a:lstStyle/>
                    <a:p>
                      <a:r>
                        <a:rPr lang="en-US" sz="1200" baseline="0" dirty="0" smtClean="0"/>
                        <a:t>95</a:t>
                      </a:r>
                      <a:endParaRPr lang="en-US" sz="1200" baseline="0" dirty="0">
                        <a:solidFill>
                          <a:schemeClr val="tx1"/>
                        </a:solidFill>
                        <a:latin typeface="Arial" pitchFamily="34" charset="0"/>
                      </a:endParaRPr>
                    </a:p>
                  </a:txBody>
                  <a:tcPr marL="106934" marR="106934" marT="50377" marB="50377"/>
                </a:tc>
              </a:tr>
              <a:tr h="302260">
                <a:tc>
                  <a:txBody>
                    <a:bodyPr/>
                    <a:lstStyle/>
                    <a:p>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5</a:t>
                      </a:r>
                      <a:r>
                        <a:rPr lang="ja-JP" altLang="en-US" sz="1200" b="1" baseline="0" dirty="0" smtClean="0">
                          <a:solidFill>
                            <a:srgbClr val="0070C0"/>
                          </a:solidFill>
                          <a:latin typeface="Arial" pitchFamily="34" charset="0"/>
                        </a:rPr>
                        <a:t>章　購買オーダの処理</a:t>
                      </a:r>
                      <a:endParaRPr lang="en-US" sz="1200" b="1" baseline="0" dirty="0">
                        <a:solidFill>
                          <a:srgbClr val="0070C0"/>
                        </a:solidFill>
                        <a:latin typeface="Arial" pitchFamily="34" charset="0"/>
                      </a:endParaRPr>
                    </a:p>
                  </a:txBody>
                  <a:tcPr marL="106934" marR="106934" marT="50377" marB="50377"/>
                </a:tc>
                <a:tc>
                  <a:txBody>
                    <a:bodyPr/>
                    <a:lstStyle/>
                    <a:p>
                      <a:r>
                        <a:rPr lang="en-US" sz="1200" baseline="0" dirty="0" smtClean="0"/>
                        <a:t>102</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購買オーダの処理</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104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購買オーダの作成</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105</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購買オーダの印刷</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115</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購買オーダの入荷</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117</a:t>
                      </a:r>
                      <a:endParaRPr lang="en-US" sz="1200" baseline="0" dirty="0">
                        <a:solidFill>
                          <a:schemeClr val="tx1"/>
                        </a:solidFill>
                        <a:latin typeface="Arial" pitchFamily="34" charset="0"/>
                      </a:endParaRPr>
                    </a:p>
                  </a:txBody>
                  <a:tcPr marL="106934" marR="106934" marT="50377" marB="50377"/>
                </a:tc>
              </a:tr>
            </a:tbl>
          </a:graphicData>
        </a:graphic>
      </p:graphicFrame>
      <p:sp>
        <p:nvSpPr>
          <p:cNvPr id="33"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3</a:t>
            </a:fld>
            <a:endParaRPr lang="en-US" dirty="0"/>
          </a:p>
        </p:txBody>
      </p:sp>
      <p:pic>
        <p:nvPicPr>
          <p:cNvPr id="37" name="コンテンツ プレースホルダ 3" descr="horiz_corp_sig.jpg"/>
          <p:cNvPicPr>
            <a:picLocks noGrp="1" noChangeAspect="1"/>
          </p:cNvPicPr>
          <p:nvPr>
            <p:ph idx="1"/>
          </p:nvPr>
        </p:nvPicPr>
        <p:blipFill>
          <a:blip r:embed="rId2" cstate="print"/>
          <a:stretch>
            <a:fillRect/>
          </a:stretch>
        </p:blipFill>
        <p:spPr>
          <a:xfrm>
            <a:off x="896454" y="7054850"/>
            <a:ext cx="640246" cy="314856"/>
          </a:xfrm>
        </p:spPr>
      </p:pic>
      <p:cxnSp>
        <p:nvCxnSpPr>
          <p:cNvPr id="29" name="直線コネクタ 28"/>
          <p:cNvCxnSpPr/>
          <p:nvPr/>
        </p:nvCxnSpPr>
        <p:spPr>
          <a:xfrm>
            <a:off x="2984500" y="730250"/>
            <a:ext cx="6477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2679700" y="1035050"/>
            <a:ext cx="6781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2527300" y="1339850"/>
            <a:ext cx="6934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3060700" y="1644650"/>
            <a:ext cx="6400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2832100" y="1949450"/>
            <a:ext cx="6629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3136900" y="2178050"/>
            <a:ext cx="63246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3746500" y="2559050"/>
            <a:ext cx="57150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a:off x="3441700" y="2863850"/>
            <a:ext cx="6019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3213100" y="3168650"/>
            <a:ext cx="6248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3594100" y="3397250"/>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3517900" y="3778250"/>
            <a:ext cx="59436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2603500" y="4006850"/>
            <a:ext cx="6858000" cy="1588"/>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3517900" y="4311650"/>
            <a:ext cx="59436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3441700" y="4616450"/>
            <a:ext cx="6019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a:off x="3441700" y="4921250"/>
            <a:ext cx="6019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3441700" y="5226050"/>
            <a:ext cx="6019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a:off x="3213100" y="5530850"/>
            <a:ext cx="62484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a:off x="3594100" y="5835650"/>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a:off x="3594100" y="6138862"/>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a:off x="3594100" y="6443662"/>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a:off x="3594100" y="6748462"/>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支払条件</a:t>
            </a:r>
            <a:endParaRPr lang="en-US" sz="2400" dirty="0"/>
          </a:p>
        </p:txBody>
      </p:sp>
      <p:sp>
        <p:nvSpPr>
          <p:cNvPr id="11" name="正方形/長方形 10"/>
          <p:cNvSpPr/>
          <p:nvPr/>
        </p:nvSpPr>
        <p:spPr>
          <a:xfrm>
            <a:off x="546100" y="4459585"/>
            <a:ext cx="9601200" cy="461665"/>
          </a:xfrm>
          <a:prstGeom prst="rect">
            <a:avLst/>
          </a:prstGeom>
        </p:spPr>
        <p:txBody>
          <a:bodyPr wrap="square">
            <a:spAutoFit/>
          </a:bodyPr>
          <a:lstStyle/>
          <a:p>
            <a:r>
              <a:rPr lang="ja-JP" altLang="en-US" sz="1200" dirty="0" smtClean="0">
                <a:latin typeface="Arial" pitchFamily="34" charset="0"/>
              </a:rPr>
              <a:t>支払条件は</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販売オーダ</a:t>
            </a:r>
            <a:r>
              <a:rPr lang="en-US" altLang="ja-JP" sz="1200" dirty="0" smtClean="0">
                <a:latin typeface="Arial" pitchFamily="34" charset="0"/>
              </a:rPr>
              <a:t>､</a:t>
            </a:r>
            <a:r>
              <a:rPr lang="ja-JP" altLang="en-US" sz="1200" dirty="0" smtClean="0">
                <a:latin typeface="Arial" pitchFamily="34" charset="0"/>
              </a:rPr>
              <a:t>販売見積などで使用される売掛金計算時の条件を事前に登録しておきます。</a:t>
            </a:r>
          </a:p>
          <a:p>
            <a:r>
              <a:rPr lang="ja-JP" altLang="en-US" sz="1200" dirty="0" smtClean="0">
                <a:latin typeface="Arial" pitchFamily="34" charset="0"/>
              </a:rPr>
              <a:t>ここで登録される支払条件を使用して</a:t>
            </a:r>
            <a:r>
              <a:rPr lang="en-US" altLang="ja-JP" sz="1200" dirty="0" smtClean="0">
                <a:latin typeface="Arial" pitchFamily="34" charset="0"/>
              </a:rPr>
              <a:t>､</a:t>
            </a:r>
            <a:r>
              <a:rPr lang="ja-JP" altLang="en-US" sz="1200" dirty="0" smtClean="0">
                <a:latin typeface="Arial" pitchFamily="34" charset="0"/>
              </a:rPr>
              <a:t>支払期日、割引率</a:t>
            </a:r>
            <a:r>
              <a:rPr lang="en-US" altLang="ja-JP" sz="1200" dirty="0" smtClean="0">
                <a:latin typeface="Arial" pitchFamily="34" charset="0"/>
              </a:rPr>
              <a:t>､</a:t>
            </a:r>
            <a:r>
              <a:rPr lang="ja-JP" altLang="en-US" sz="1200" dirty="0" smtClean="0">
                <a:latin typeface="Arial" pitchFamily="34" charset="0"/>
              </a:rPr>
              <a:t>割引日の計算などに使用されます。</a:t>
            </a:r>
            <a:endParaRPr lang="en-US" sz="1200" dirty="0">
              <a:latin typeface="Arial" pitchFamily="34" charset="0"/>
            </a:endParaRPr>
          </a:p>
        </p:txBody>
      </p:sp>
      <p:pic>
        <p:nvPicPr>
          <p:cNvPr id="1026"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6" name="強調線吹き出し 2 15"/>
          <p:cNvSpPr/>
          <p:nvPr/>
        </p:nvSpPr>
        <p:spPr>
          <a:xfrm>
            <a:off x="4813300" y="3168650"/>
            <a:ext cx="1905000" cy="685800"/>
          </a:xfrm>
          <a:prstGeom prst="accentCallout2">
            <a:avLst>
              <a:gd name="adj1" fmla="val 18750"/>
              <a:gd name="adj2" fmla="val -8333"/>
              <a:gd name="adj3" fmla="val 18750"/>
              <a:gd name="adj4" fmla="val -16667"/>
              <a:gd name="adj5" fmla="val -103843"/>
              <a:gd name="adj6" fmla="val -31183"/>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50" dirty="0" smtClean="0">
                <a:solidFill>
                  <a:schemeClr val="tx1"/>
                </a:solidFill>
              </a:rPr>
              <a:t>日本版会計管理を使用する場合には</a:t>
            </a:r>
            <a:r>
              <a:rPr lang="en-US" altLang="ja-JP" sz="1050" dirty="0" smtClean="0">
                <a:solidFill>
                  <a:schemeClr val="tx1"/>
                </a:solidFill>
              </a:rPr>
              <a:t>[5]</a:t>
            </a:r>
            <a:r>
              <a:rPr lang="ja-JP" altLang="en-US" sz="1050" dirty="0" smtClean="0">
                <a:solidFill>
                  <a:schemeClr val="tx1"/>
                </a:solidFill>
              </a:rPr>
              <a:t>にすること</a:t>
            </a:r>
            <a:endParaRPr lang="en-US" sz="1050" dirty="0">
              <a:solidFill>
                <a:schemeClr val="tx1"/>
              </a:solidFill>
            </a:endParaRPr>
          </a:p>
        </p:txBody>
      </p:sp>
      <p:sp>
        <p:nvSpPr>
          <p:cNvPr id="17" name="角丸四角形 16"/>
          <p:cNvSpPr/>
          <p:nvPr/>
        </p:nvSpPr>
        <p:spPr>
          <a:xfrm>
            <a:off x="3898900" y="2330450"/>
            <a:ext cx="228600" cy="152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正方形/長方形 17"/>
          <p:cNvSpPr/>
          <p:nvPr/>
        </p:nvSpPr>
        <p:spPr>
          <a:xfrm>
            <a:off x="546100" y="4931192"/>
            <a:ext cx="9677400" cy="2123658"/>
          </a:xfrm>
          <a:prstGeom prst="rect">
            <a:avLst/>
          </a:prstGeom>
        </p:spPr>
        <p:txBody>
          <a:bodyPr wrap="square">
            <a:spAutoFit/>
          </a:bodyPr>
          <a:lstStyle/>
          <a:p>
            <a:r>
              <a:rPr lang="ja-JP" altLang="en-US" sz="1200" b="1" dirty="0" smtClean="0">
                <a:solidFill>
                  <a:srgbClr val="0070C0"/>
                </a:solidFill>
              </a:rPr>
              <a:t>支払条件</a:t>
            </a:r>
            <a:endParaRPr lang="en-US" altLang="ja-JP" sz="1200" b="1" dirty="0" smtClean="0">
              <a:solidFill>
                <a:srgbClr val="0070C0"/>
              </a:solidFill>
            </a:endParaRPr>
          </a:p>
          <a:p>
            <a:r>
              <a:rPr lang="ja-JP" altLang="en-US" sz="1200" dirty="0" smtClean="0"/>
              <a:t>支払条件コードにより、次の項目のデフォルト値が設定されます。</a:t>
            </a:r>
          </a:p>
          <a:p>
            <a:pPr lvl="1">
              <a:buFont typeface="Arial" pitchFamily="34" charset="0"/>
              <a:buChar char="•"/>
            </a:pPr>
            <a:r>
              <a:rPr lang="ja-JP" altLang="en-US" sz="1200" dirty="0" smtClean="0"/>
              <a:t>支払期日</a:t>
            </a:r>
          </a:p>
          <a:p>
            <a:pPr lvl="1">
              <a:buFont typeface="Arial" pitchFamily="34" charset="0"/>
              <a:buChar char="•"/>
            </a:pPr>
            <a:r>
              <a:rPr lang="ja-JP" altLang="en-US" sz="1200" dirty="0" smtClean="0"/>
              <a:t>割引日</a:t>
            </a:r>
          </a:p>
          <a:p>
            <a:pPr lvl="1">
              <a:buFont typeface="Arial" pitchFamily="34" charset="0"/>
              <a:buChar char="•"/>
            </a:pPr>
            <a:r>
              <a:rPr lang="ja-JP" altLang="en-US" sz="1200" dirty="0" smtClean="0"/>
              <a:t>購買</a:t>
            </a:r>
            <a:r>
              <a:rPr lang="en-US" altLang="ja-JP" sz="1200" dirty="0" smtClean="0"/>
              <a:t>(</a:t>
            </a:r>
            <a:r>
              <a:rPr lang="ja-JP" altLang="en-US" sz="1200" dirty="0" smtClean="0"/>
              <a:t>および販売</a:t>
            </a:r>
            <a:r>
              <a:rPr lang="en-US" altLang="ja-JP" sz="1200" dirty="0" smtClean="0"/>
              <a:t>)</a:t>
            </a:r>
            <a:r>
              <a:rPr lang="ja-JP" altLang="en-US" sz="1200" dirty="0" smtClean="0"/>
              <a:t>される商品とサービスに対する割引</a:t>
            </a:r>
          </a:p>
          <a:p>
            <a:r>
              <a:rPr lang="en-US" altLang="ja-JP" sz="1200" dirty="0" smtClean="0"/>
              <a:t>[</a:t>
            </a:r>
            <a:r>
              <a:rPr lang="ja-JP" altLang="en-US" sz="1200" dirty="0" smtClean="0"/>
              <a:t>注</a:t>
            </a:r>
            <a:r>
              <a:rPr lang="en-US" altLang="ja-JP" sz="1200" dirty="0" smtClean="0"/>
              <a:t>] </a:t>
            </a:r>
            <a:r>
              <a:rPr lang="ja-JP" altLang="en-US" sz="1200" dirty="0" smtClean="0"/>
              <a:t>日本版会計管理</a:t>
            </a:r>
            <a:r>
              <a:rPr lang="en-US" altLang="ja-JP" sz="1200" dirty="0" smtClean="0"/>
              <a:t>(</a:t>
            </a:r>
            <a:r>
              <a:rPr lang="ja-JP" altLang="en-US" sz="1200" dirty="0" smtClean="0"/>
              <a:t>オプションモジュール</a:t>
            </a:r>
            <a:r>
              <a:rPr lang="en-US" altLang="ja-JP" sz="1200" dirty="0" smtClean="0"/>
              <a:t>)</a:t>
            </a:r>
            <a:r>
              <a:rPr lang="ja-JP" altLang="en-US" sz="1200" dirty="0" smtClean="0"/>
              <a:t>を使用する場合は</a:t>
            </a:r>
            <a:r>
              <a:rPr lang="en-US" altLang="ja-JP" sz="1200" dirty="0" smtClean="0"/>
              <a:t>､[</a:t>
            </a:r>
            <a:r>
              <a:rPr lang="ja-JP" altLang="en-US" sz="1200" dirty="0" smtClean="0"/>
              <a:t>起算コード</a:t>
            </a:r>
            <a:r>
              <a:rPr lang="en-US" altLang="ja-JP" sz="1200" dirty="0" smtClean="0"/>
              <a:t>]</a:t>
            </a:r>
            <a:r>
              <a:rPr lang="ja-JP" altLang="en-US" sz="1200" dirty="0" smtClean="0"/>
              <a:t>は必ず、</a:t>
            </a:r>
            <a:r>
              <a:rPr lang="en-US" altLang="ja-JP" sz="1200" dirty="0" smtClean="0"/>
              <a:t>〔5〕</a:t>
            </a:r>
            <a:r>
              <a:rPr lang="ja-JP" altLang="en-US" sz="1200" dirty="0" smtClean="0"/>
              <a:t>にすること。</a:t>
            </a:r>
          </a:p>
          <a:p>
            <a:r>
              <a:rPr lang="ja-JP" altLang="en-US" sz="1200" dirty="0" smtClean="0"/>
              <a:t>デフォルトの支払条件コードを各顧客に設定するには</a:t>
            </a:r>
            <a:r>
              <a:rPr lang="en-US" altLang="ja-JP" sz="1200" dirty="0" smtClean="0"/>
              <a:t>､</a:t>
            </a:r>
            <a:r>
              <a:rPr lang="ja-JP" altLang="en-US" sz="1200" dirty="0" smtClean="0"/>
              <a:t>顧客データより先に支払条件を設定します</a:t>
            </a:r>
            <a:r>
              <a:rPr lang="en-US" altLang="ja-JP" sz="1200" dirty="0" smtClean="0"/>
              <a:t>｡</a:t>
            </a:r>
            <a:r>
              <a:rPr lang="ja-JP" altLang="en-US" sz="1200" dirty="0" smtClean="0"/>
              <a:t>デフォルトの支払条件コードは</a:t>
            </a:r>
            <a:r>
              <a:rPr lang="en-US" altLang="ja-JP" sz="1200" dirty="0" smtClean="0"/>
              <a:t>､</a:t>
            </a:r>
            <a:r>
              <a:rPr lang="ja-JP" altLang="en-US" sz="1200" dirty="0" smtClean="0"/>
              <a:t>次の項目の処理に</a:t>
            </a:r>
            <a:endParaRPr lang="en-US" altLang="ja-JP" sz="1200" dirty="0" smtClean="0"/>
          </a:p>
          <a:p>
            <a:r>
              <a:rPr lang="ja-JP" altLang="en-US" sz="1200" dirty="0" smtClean="0"/>
              <a:t>使用されます。</a:t>
            </a:r>
          </a:p>
          <a:p>
            <a:pPr lvl="1">
              <a:buFont typeface="Arial" pitchFamily="34" charset="0"/>
              <a:buChar char="•"/>
            </a:pPr>
            <a:r>
              <a:rPr lang="ja-JP" altLang="en-US" sz="1200" dirty="0" smtClean="0"/>
              <a:t>請求書</a:t>
            </a:r>
          </a:p>
          <a:p>
            <a:pPr lvl="1">
              <a:buFont typeface="Arial" pitchFamily="34" charset="0"/>
              <a:buChar char="•"/>
            </a:pPr>
            <a:r>
              <a:rPr lang="ja-JP" altLang="en-US" sz="1200" dirty="0" smtClean="0"/>
              <a:t>顧客入金</a:t>
            </a:r>
          </a:p>
          <a:p>
            <a:pPr lvl="1">
              <a:buFont typeface="Arial" pitchFamily="34" charset="0"/>
              <a:buChar char="•"/>
            </a:pPr>
            <a:r>
              <a:rPr lang="ja-JP" altLang="en-US" sz="1200" dirty="0" smtClean="0"/>
              <a:t>借方</a:t>
            </a:r>
            <a:r>
              <a:rPr lang="en-US" altLang="ja-JP" sz="1200" dirty="0" smtClean="0"/>
              <a:t>/</a:t>
            </a:r>
            <a:r>
              <a:rPr lang="ja-JP" altLang="en-US" sz="1200" dirty="0" smtClean="0"/>
              <a:t>貸方伝票</a:t>
            </a:r>
            <a:endParaRPr lang="en-US" sz="1200" dirty="0"/>
          </a:p>
        </p:txBody>
      </p:sp>
      <p:sp>
        <p:nvSpPr>
          <p:cNvPr id="1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9"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銀行</a:t>
            </a:r>
            <a:endParaRPr lang="en-US" sz="2400" dirty="0"/>
          </a:p>
        </p:txBody>
      </p:sp>
      <p:sp>
        <p:nvSpPr>
          <p:cNvPr id="14" name="正方形/長方形 13"/>
          <p:cNvSpPr/>
          <p:nvPr/>
        </p:nvSpPr>
        <p:spPr>
          <a:xfrm>
            <a:off x="546100" y="4464050"/>
            <a:ext cx="9601200" cy="1938992"/>
          </a:xfrm>
          <a:prstGeom prst="rect">
            <a:avLst/>
          </a:prstGeom>
        </p:spPr>
        <p:txBody>
          <a:bodyPr wrap="square">
            <a:spAutoFit/>
          </a:bodyPr>
          <a:lstStyle/>
          <a:p>
            <a:r>
              <a:rPr lang="ja-JP" altLang="en-US" sz="1200" b="1" dirty="0" smtClean="0">
                <a:solidFill>
                  <a:srgbClr val="0070C0"/>
                </a:solidFill>
              </a:rPr>
              <a:t>銀行コード</a:t>
            </a:r>
            <a:endParaRPr lang="en-US" altLang="ja-JP" sz="1200" b="1" dirty="0" smtClean="0">
              <a:solidFill>
                <a:srgbClr val="0070C0"/>
              </a:solidFill>
            </a:endParaRPr>
          </a:p>
          <a:p>
            <a:r>
              <a:rPr lang="ja-JP" altLang="en-US" sz="1200" dirty="0" smtClean="0"/>
              <a:t>銀行コードは</a:t>
            </a:r>
            <a:r>
              <a:rPr lang="en-US" altLang="ja-JP" sz="1200" dirty="0" smtClean="0"/>
              <a:t>､</a:t>
            </a:r>
            <a:r>
              <a:rPr lang="ja-JP" altLang="en-US" sz="1200" dirty="0" smtClean="0"/>
              <a:t>仕入先の振込先銀行口座情報を得るために必要になります</a:t>
            </a:r>
            <a:r>
              <a:rPr lang="en-US" altLang="ja-JP" sz="1200" dirty="0" smtClean="0"/>
              <a:t>｡</a:t>
            </a:r>
          </a:p>
          <a:p>
            <a:r>
              <a:rPr lang="ja-JP" altLang="en-US" sz="1200" dirty="0" smtClean="0"/>
              <a:t>この情報で</a:t>
            </a:r>
            <a:r>
              <a:rPr lang="en-US" altLang="ja-JP" sz="1200" dirty="0" smtClean="0"/>
              <a:t>､</a:t>
            </a:r>
            <a:r>
              <a:rPr lang="ja-JP" altLang="en-US" sz="1200" dirty="0" smtClean="0"/>
              <a:t>総勘定元帳に於ける金額の転記先および支払処理方法を取得します。</a:t>
            </a:r>
          </a:p>
          <a:p>
            <a:r>
              <a:rPr lang="ja-JP" altLang="en-US" sz="1200" dirty="0" smtClean="0"/>
              <a:t>登録は、</a:t>
            </a:r>
            <a:r>
              <a:rPr lang="en-US" altLang="ja-JP" sz="1200" dirty="0" smtClean="0"/>
              <a:t>【</a:t>
            </a:r>
            <a:r>
              <a:rPr lang="ja-JP" altLang="en-US" sz="1200" dirty="0" smtClean="0"/>
              <a:t>顧客</a:t>
            </a:r>
            <a:r>
              <a:rPr lang="en-US" altLang="ja-JP" sz="1200" dirty="0" smtClean="0"/>
              <a:t>/</a:t>
            </a:r>
            <a:r>
              <a:rPr lang="ja-JP" altLang="en-US" sz="1200" dirty="0" smtClean="0"/>
              <a:t>仕入先銀行登録</a:t>
            </a:r>
            <a:r>
              <a:rPr lang="en-US" altLang="ja-JP" sz="1200" dirty="0" smtClean="0"/>
              <a:t>/</a:t>
            </a:r>
            <a:r>
              <a:rPr lang="ja-JP" altLang="en-US" sz="1200" dirty="0" smtClean="0"/>
              <a:t>変更</a:t>
            </a:r>
            <a:r>
              <a:rPr lang="en-US" altLang="ja-JP" sz="1200" dirty="0" smtClean="0"/>
              <a:t>】&lt;2.21.1&gt;</a:t>
            </a:r>
            <a:r>
              <a:rPr lang="ja-JP" altLang="en-US" sz="1200" dirty="0" smtClean="0"/>
              <a:t>を使用しますが、</a:t>
            </a:r>
          </a:p>
          <a:p>
            <a:pPr lvl="1">
              <a:buFont typeface="Arial" pitchFamily="34" charset="0"/>
              <a:buChar char="•"/>
            </a:pPr>
            <a:r>
              <a:rPr lang="ja-JP" altLang="en-US" sz="1200" dirty="0" smtClean="0"/>
              <a:t>顧客銀行：顧客が支払に使用する銀行</a:t>
            </a:r>
          </a:p>
          <a:p>
            <a:pPr lvl="1">
              <a:buFont typeface="Arial" pitchFamily="34" charset="0"/>
              <a:buChar char="•"/>
            </a:pPr>
            <a:r>
              <a:rPr lang="ja-JP" altLang="en-US" sz="1200" dirty="0" smtClean="0"/>
              <a:t>仕入先銀行：仕入先への送金に使用する銀行</a:t>
            </a:r>
          </a:p>
          <a:p>
            <a:r>
              <a:rPr lang="ja-JP" altLang="en-US" sz="1200" dirty="0" smtClean="0"/>
              <a:t>の双方の登録に使用できます。</a:t>
            </a:r>
            <a:endParaRPr lang="en-US" altLang="ja-JP" sz="1200" dirty="0" smtClean="0"/>
          </a:p>
          <a:p>
            <a:endParaRPr lang="ja-JP" altLang="en-US" sz="1200" dirty="0" smtClean="0"/>
          </a:p>
          <a:p>
            <a:r>
              <a:rPr lang="ja-JP" altLang="en-US" sz="1200" dirty="0" smtClean="0"/>
              <a:t>ここで登録された銀行コードは</a:t>
            </a:r>
            <a:r>
              <a:rPr lang="en-US" altLang="ja-JP" sz="1200" dirty="0" smtClean="0"/>
              <a:t>EDI</a:t>
            </a:r>
            <a:r>
              <a:rPr lang="ja-JP" altLang="en-US" sz="1200" dirty="0" smtClean="0"/>
              <a:t>転送やﾄﾞﾗﾌﾄ管理をサポーﾄします</a:t>
            </a:r>
            <a:r>
              <a:rPr lang="en-US" altLang="ja-JP" sz="1200" dirty="0" smtClean="0"/>
              <a:t>｡</a:t>
            </a:r>
            <a:r>
              <a:rPr lang="ja-JP" altLang="en-US" sz="1200" dirty="0" smtClean="0"/>
              <a:t>また</a:t>
            </a:r>
            <a:r>
              <a:rPr lang="en-US" altLang="ja-JP" sz="1200" dirty="0" smtClean="0"/>
              <a:t>､</a:t>
            </a:r>
            <a:r>
              <a:rPr lang="ja-JP" altLang="en-US" sz="1200" dirty="0" smtClean="0"/>
              <a:t>売掛金管理、買掛金管理</a:t>
            </a:r>
            <a:r>
              <a:rPr lang="en-US" altLang="ja-JP" sz="1200" dirty="0" smtClean="0"/>
              <a:t>､</a:t>
            </a:r>
            <a:r>
              <a:rPr lang="ja-JP" altLang="en-US" sz="1200" dirty="0" smtClean="0"/>
              <a:t>資金管理の各機能を使用するには</a:t>
            </a:r>
            <a:r>
              <a:rPr lang="en-US" altLang="ja-JP" sz="1200" dirty="0" smtClean="0"/>
              <a:t>､</a:t>
            </a:r>
            <a:r>
              <a:rPr lang="ja-JP" altLang="en-US" sz="1200" dirty="0" smtClean="0"/>
              <a:t>銀行コード</a:t>
            </a:r>
            <a:endParaRPr lang="en-US" altLang="ja-JP" sz="1200" dirty="0" smtClean="0"/>
          </a:p>
          <a:p>
            <a:r>
              <a:rPr lang="ja-JP" altLang="en-US" sz="1200" dirty="0" smtClean="0"/>
              <a:t>を少なくとも</a:t>
            </a:r>
            <a:r>
              <a:rPr lang="en-US" altLang="ja-JP" sz="1200" dirty="0" smtClean="0"/>
              <a:t>1</a:t>
            </a:r>
            <a:r>
              <a:rPr lang="ja-JP" altLang="en-US" sz="1200" dirty="0" smtClean="0"/>
              <a:t>つ定義する必要があります。</a:t>
            </a:r>
            <a:endParaRPr lang="en-US" sz="1200" dirty="0"/>
          </a:p>
        </p:txBody>
      </p:sp>
      <p:pic>
        <p:nvPicPr>
          <p:cNvPr id="2050"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461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銀行</a:t>
            </a:r>
            <a:endParaRPr lang="en-US" sz="2400" dirty="0"/>
          </a:p>
        </p:txBody>
      </p:sp>
      <p:sp>
        <p:nvSpPr>
          <p:cNvPr id="16" name="正方形/長方形 15"/>
          <p:cNvSpPr/>
          <p:nvPr/>
        </p:nvSpPr>
        <p:spPr>
          <a:xfrm>
            <a:off x="546100" y="1077258"/>
            <a:ext cx="9601200" cy="1938992"/>
          </a:xfrm>
          <a:prstGeom prst="rect">
            <a:avLst/>
          </a:prstGeom>
        </p:spPr>
        <p:txBody>
          <a:bodyPr wrap="square">
            <a:spAutoFit/>
          </a:bodyPr>
          <a:lstStyle/>
          <a:p>
            <a:r>
              <a:rPr lang="zh-TW" altLang="en-US" sz="1200" b="1" dirty="0" smtClean="0">
                <a:solidFill>
                  <a:srgbClr val="0070C0"/>
                </a:solidFill>
                <a:latin typeface="Arial" pitchFamily="34" charset="0"/>
              </a:rPr>
              <a:t>顧客</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仕入先銀行</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所在地フレーム</a:t>
            </a:r>
            <a:r>
              <a:rPr lang="en-US" altLang="ja-JP" sz="1200" b="1" dirty="0" smtClean="0">
                <a:solidFill>
                  <a:srgbClr val="0070C0"/>
                </a:solidFill>
                <a:latin typeface="Arial" pitchFamily="34" charset="0"/>
              </a:rPr>
              <a:t>)</a:t>
            </a:r>
          </a:p>
          <a:p>
            <a:r>
              <a:rPr lang="ja-JP" altLang="en-US" sz="1200" dirty="0" smtClean="0">
                <a:latin typeface="Arial" pitchFamily="34" charset="0"/>
              </a:rPr>
              <a:t>仕入先への支払先</a:t>
            </a:r>
            <a:r>
              <a:rPr lang="en-US" altLang="ja-JP" sz="1200" dirty="0" smtClean="0">
                <a:latin typeface="Arial" pitchFamily="34" charset="0"/>
              </a:rPr>
              <a:t>(</a:t>
            </a:r>
            <a:r>
              <a:rPr lang="ja-JP" altLang="en-US" sz="1200" dirty="0" smtClean="0">
                <a:latin typeface="Arial" pitchFamily="34" charset="0"/>
              </a:rPr>
              <a:t>あるいは顧客の振込元</a:t>
            </a:r>
            <a:r>
              <a:rPr lang="en-US" altLang="ja-JP" sz="1200" dirty="0" smtClean="0">
                <a:latin typeface="Arial" pitchFamily="34" charset="0"/>
              </a:rPr>
              <a:t>)</a:t>
            </a:r>
            <a:r>
              <a:rPr lang="ja-JP" altLang="en-US" sz="1200" dirty="0" smtClean="0">
                <a:latin typeface="Arial" pitchFamily="34" charset="0"/>
              </a:rPr>
              <a:t>銀行情報を登録します。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書式</a:t>
            </a:r>
            <a:endParaRPr lang="en-US" altLang="ja-JP" sz="1200" b="1" dirty="0" smtClean="0">
              <a:solidFill>
                <a:srgbClr val="0070C0"/>
              </a:solidFill>
              <a:latin typeface="Arial" pitchFamily="34" charset="0"/>
            </a:endParaRPr>
          </a:p>
          <a:p>
            <a:r>
              <a:rPr lang="ja-JP" altLang="en-US" sz="1200" dirty="0" smtClean="0">
                <a:latin typeface="Arial" pitchFamily="34" charset="0"/>
              </a:rPr>
              <a:t>市町村</a:t>
            </a:r>
            <a:r>
              <a:rPr lang="en-US" altLang="ja-JP" sz="1200" dirty="0" smtClean="0">
                <a:latin typeface="Arial" pitchFamily="34" charset="0"/>
              </a:rPr>
              <a:t>/</a:t>
            </a:r>
            <a:r>
              <a:rPr lang="ja-JP" altLang="en-US" sz="1200" dirty="0" smtClean="0">
                <a:latin typeface="Arial" pitchFamily="34" charset="0"/>
              </a:rPr>
              <a:t>県の表示に対し</a:t>
            </a:r>
            <a:r>
              <a:rPr lang="en-US" altLang="ja-JP" sz="1200" dirty="0" smtClean="0">
                <a:latin typeface="Arial" pitchFamily="34" charset="0"/>
              </a:rPr>
              <a:t>､</a:t>
            </a:r>
            <a:r>
              <a:rPr lang="ja-JP" altLang="en-US" sz="1200" dirty="0" smtClean="0">
                <a:latin typeface="Arial" pitchFamily="34" charset="0"/>
              </a:rPr>
              <a:t>前か後ろに郵便</a:t>
            </a:r>
            <a:r>
              <a:rPr lang="en-US" altLang="ja-JP" sz="1200" dirty="0" smtClean="0">
                <a:latin typeface="Arial" pitchFamily="34" charset="0"/>
              </a:rPr>
              <a:t>(</a:t>
            </a:r>
            <a:r>
              <a:rPr lang="ja-JP" altLang="en-US" sz="1200" dirty="0" smtClean="0">
                <a:latin typeface="Arial" pitchFamily="34" charset="0"/>
              </a:rPr>
              <a:t>番号</a:t>
            </a:r>
            <a:r>
              <a:rPr lang="en-US" altLang="ja-JP" sz="1200" dirty="0" smtClean="0">
                <a:latin typeface="Arial" pitchFamily="34" charset="0"/>
              </a:rPr>
              <a:t>)</a:t>
            </a:r>
            <a:r>
              <a:rPr lang="ja-JP" altLang="en-US" sz="1200" dirty="0" smtClean="0">
                <a:latin typeface="Arial" pitchFamily="34" charset="0"/>
              </a:rPr>
              <a:t>を印刷するかを指定します。</a:t>
            </a:r>
          </a:p>
          <a:p>
            <a:pPr lvl="1"/>
            <a:r>
              <a:rPr lang="en-US" altLang="ja-JP" sz="1200" dirty="0" smtClean="0">
                <a:latin typeface="Arial" pitchFamily="34" charset="0"/>
              </a:rPr>
              <a:t>〔0〕:</a:t>
            </a:r>
            <a:r>
              <a:rPr lang="ja-JP" altLang="en-US" sz="1200" dirty="0" smtClean="0">
                <a:latin typeface="Arial" pitchFamily="34" charset="0"/>
              </a:rPr>
              <a:t>市町村</a:t>
            </a:r>
            <a:r>
              <a:rPr lang="en-US" altLang="ja-JP" sz="1200" dirty="0" smtClean="0">
                <a:latin typeface="Arial" pitchFamily="34" charset="0"/>
              </a:rPr>
              <a:t>/</a:t>
            </a:r>
            <a:r>
              <a:rPr lang="ja-JP" altLang="en-US" sz="1200" dirty="0" smtClean="0">
                <a:latin typeface="Arial" pitchFamily="34" charset="0"/>
              </a:rPr>
              <a:t>県の</a:t>
            </a:r>
            <a:r>
              <a:rPr lang="en-US" altLang="ja-JP" sz="1200" dirty="0" smtClean="0">
                <a:latin typeface="Arial" pitchFamily="34" charset="0"/>
              </a:rPr>
              <a:t>､</a:t>
            </a:r>
            <a:r>
              <a:rPr lang="ja-JP" altLang="en-US" sz="1200" dirty="0" smtClean="0">
                <a:latin typeface="Arial" pitchFamily="34" charset="0"/>
              </a:rPr>
              <a:t>後に印刷</a:t>
            </a:r>
          </a:p>
          <a:p>
            <a:pPr lvl="1"/>
            <a:r>
              <a:rPr lang="en-US" altLang="ja-JP" sz="1200" dirty="0" smtClean="0">
                <a:latin typeface="Arial" pitchFamily="34" charset="0"/>
              </a:rPr>
              <a:t>〔1〕:</a:t>
            </a:r>
            <a:r>
              <a:rPr lang="ja-JP" altLang="en-US" sz="1200" dirty="0" smtClean="0">
                <a:latin typeface="Arial" pitchFamily="34" charset="0"/>
              </a:rPr>
              <a:t>市町村</a:t>
            </a:r>
            <a:r>
              <a:rPr lang="en-US" altLang="ja-JP" sz="1200" dirty="0" smtClean="0">
                <a:latin typeface="Arial" pitchFamily="34" charset="0"/>
              </a:rPr>
              <a:t>/</a:t>
            </a:r>
            <a:r>
              <a:rPr lang="ja-JP" altLang="en-US" sz="1200" dirty="0" smtClean="0">
                <a:latin typeface="Arial" pitchFamily="34" charset="0"/>
              </a:rPr>
              <a:t>県の</a:t>
            </a:r>
            <a:r>
              <a:rPr lang="en-US" altLang="ja-JP" sz="1200" dirty="0" smtClean="0">
                <a:latin typeface="Arial" pitchFamily="34" charset="0"/>
              </a:rPr>
              <a:t>､</a:t>
            </a:r>
            <a:r>
              <a:rPr lang="ja-JP" altLang="en-US" sz="1200" dirty="0" smtClean="0">
                <a:latin typeface="Arial" pitchFamily="34" charset="0"/>
              </a:rPr>
              <a:t>前に印刷</a:t>
            </a:r>
          </a:p>
          <a:p>
            <a:endParaRPr lang="ja-JP" altLang="en-US" sz="1200" dirty="0" smtClean="0">
              <a:latin typeface="Arial" pitchFamily="34" charset="0"/>
            </a:endParaRPr>
          </a:p>
          <a:p>
            <a:r>
              <a:rPr lang="ja-JP" altLang="en-US" sz="1200" b="1" dirty="0" smtClean="0">
                <a:solidFill>
                  <a:srgbClr val="0070C0"/>
                </a:solidFill>
                <a:latin typeface="Arial" pitchFamily="34" charset="0"/>
              </a:rPr>
              <a:t>国</a:t>
            </a:r>
          </a:p>
          <a:p>
            <a:r>
              <a:rPr lang="ja-JP" altLang="en-US" sz="1200" dirty="0" smtClean="0">
                <a:latin typeface="Arial" pitchFamily="34" charset="0"/>
              </a:rPr>
              <a:t>国を表すコードで</a:t>
            </a:r>
            <a:r>
              <a:rPr lang="en-US" altLang="ja-JP" sz="1200" dirty="0" smtClean="0">
                <a:latin typeface="Arial" pitchFamily="34" charset="0"/>
              </a:rPr>
              <a:t>､</a:t>
            </a:r>
            <a:r>
              <a:rPr lang="ja-JP" altLang="en-US" sz="1200" dirty="0" smtClean="0">
                <a:latin typeface="Arial" pitchFamily="34" charset="0"/>
              </a:rPr>
              <a:t>事前に、</a:t>
            </a:r>
            <a:r>
              <a:rPr lang="en-US" altLang="ja-JP" sz="1200" dirty="0" smtClean="0">
                <a:latin typeface="Arial" pitchFamily="34" charset="0"/>
              </a:rPr>
              <a:t>【</a:t>
            </a:r>
            <a:r>
              <a:rPr lang="ja-JP" altLang="en-US" sz="1200" dirty="0" smtClean="0">
                <a:latin typeface="Arial" pitchFamily="34" charset="0"/>
              </a:rPr>
              <a:t>国コード登録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】&lt;2.14.1&gt;</a:t>
            </a:r>
            <a:r>
              <a:rPr lang="ja-JP" altLang="en-US" sz="1200" dirty="0" err="1" smtClean="0">
                <a:latin typeface="Arial" pitchFamily="34" charset="0"/>
              </a:rPr>
              <a:t>で登</a:t>
            </a:r>
            <a:r>
              <a:rPr lang="ja-JP" altLang="en-US" sz="1200" dirty="0" smtClean="0">
                <a:latin typeface="Arial" pitchFamily="34" charset="0"/>
              </a:rPr>
              <a:t>録されているコードを必ず入力してください。</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銀行</a:t>
            </a:r>
            <a:endParaRPr lang="en-US" sz="2400" dirty="0"/>
          </a:p>
        </p:txBody>
      </p:sp>
      <p:pic>
        <p:nvPicPr>
          <p:cNvPr id="3074" name="Picture 2"/>
          <p:cNvPicPr>
            <a:picLocks noChangeAspect="1" noChangeArrowheads="1"/>
          </p:cNvPicPr>
          <p:nvPr/>
        </p:nvPicPr>
        <p:blipFill>
          <a:blip r:embed="rId3"/>
          <a:srcRect/>
          <a:stretch>
            <a:fillRect/>
          </a:stretch>
        </p:blipFill>
        <p:spPr bwMode="auto">
          <a:xfrm>
            <a:off x="1917700" y="1187451"/>
            <a:ext cx="5486400" cy="3124199"/>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1384995"/>
          </a:xfrm>
          <a:prstGeom prst="rect">
            <a:avLst/>
          </a:prstGeom>
        </p:spPr>
        <p:txBody>
          <a:bodyPr wrap="square">
            <a:spAutoFit/>
          </a:bodyPr>
          <a:lstStyle/>
          <a:p>
            <a:r>
              <a:rPr lang="zh-TW" altLang="en-US" sz="1200" b="1" dirty="0" smtClean="0">
                <a:solidFill>
                  <a:srgbClr val="0070C0"/>
                </a:solidFill>
              </a:rPr>
              <a:t>顧客</a:t>
            </a:r>
            <a:r>
              <a:rPr lang="en-US" altLang="zh-TW" sz="1200" b="1" dirty="0" smtClean="0">
                <a:solidFill>
                  <a:srgbClr val="0070C0"/>
                </a:solidFill>
              </a:rPr>
              <a:t>/</a:t>
            </a:r>
            <a:r>
              <a:rPr lang="zh-TW" altLang="en-US" sz="1200" b="1" dirty="0" smtClean="0">
                <a:solidFill>
                  <a:srgbClr val="0070C0"/>
                </a:solidFill>
              </a:rPr>
              <a:t>仕入先銀行 </a:t>
            </a:r>
            <a:r>
              <a:rPr lang="en-US" altLang="ja-JP" sz="1200" b="1" dirty="0" smtClean="0">
                <a:solidFill>
                  <a:srgbClr val="0070C0"/>
                </a:solidFill>
              </a:rPr>
              <a:t>(</a:t>
            </a:r>
            <a:r>
              <a:rPr lang="ja-JP" altLang="en-US" sz="1200" b="1" dirty="0" smtClean="0">
                <a:solidFill>
                  <a:srgbClr val="0070C0"/>
                </a:solidFill>
              </a:rPr>
              <a:t>担当フレーム</a:t>
            </a:r>
            <a:r>
              <a:rPr lang="en-US" altLang="ja-JP" sz="1200" b="1" dirty="0" smtClean="0">
                <a:solidFill>
                  <a:srgbClr val="0070C0"/>
                </a:solidFill>
              </a:rPr>
              <a:t>)</a:t>
            </a:r>
          </a:p>
          <a:p>
            <a:r>
              <a:rPr lang="ja-JP" altLang="en-US" sz="1200" dirty="0" smtClean="0"/>
              <a:t>仕入先銀行の担当者を</a:t>
            </a:r>
            <a:r>
              <a:rPr lang="en-US" altLang="ja-JP" sz="1200" dirty="0" smtClean="0"/>
              <a:t>2</a:t>
            </a:r>
            <a:r>
              <a:rPr lang="ja-JP" altLang="en-US" sz="1200" dirty="0" smtClean="0"/>
              <a:t>名まで登録できます。</a:t>
            </a:r>
            <a:endParaRPr lang="en-US" altLang="ja-JP" sz="1200" dirty="0" smtClean="0"/>
          </a:p>
          <a:p>
            <a:endParaRPr lang="en-US" sz="1200" dirty="0" smtClean="0"/>
          </a:p>
          <a:p>
            <a:r>
              <a:rPr lang="zh-TW" altLang="en-US" sz="1200" b="1" dirty="0" smtClean="0">
                <a:solidFill>
                  <a:srgbClr val="0070C0"/>
                </a:solidFill>
              </a:rPr>
              <a:t>顧客</a:t>
            </a:r>
            <a:r>
              <a:rPr lang="en-US" altLang="zh-TW" sz="1200" b="1" dirty="0" smtClean="0">
                <a:solidFill>
                  <a:srgbClr val="0070C0"/>
                </a:solidFill>
              </a:rPr>
              <a:t>/</a:t>
            </a:r>
            <a:r>
              <a:rPr lang="zh-TW" altLang="en-US" sz="1200" b="1" dirty="0" smtClean="0">
                <a:solidFill>
                  <a:srgbClr val="0070C0"/>
                </a:solidFill>
              </a:rPr>
              <a:t>仕入先銀行</a:t>
            </a:r>
            <a:r>
              <a:rPr lang="en-US" altLang="ja-JP" sz="1200" b="1" dirty="0" smtClean="0">
                <a:solidFill>
                  <a:srgbClr val="0070C0"/>
                </a:solidFill>
              </a:rPr>
              <a:t>( </a:t>
            </a:r>
            <a:r>
              <a:rPr lang="ja-JP" altLang="en-US" sz="1200" b="1" dirty="0" smtClean="0">
                <a:solidFill>
                  <a:srgbClr val="0070C0"/>
                </a:solidFill>
              </a:rPr>
              <a:t>税金</a:t>
            </a:r>
            <a:r>
              <a:rPr lang="en-US" sz="1200" b="1" dirty="0" smtClean="0">
                <a:solidFill>
                  <a:srgbClr val="0070C0"/>
                </a:solidFill>
              </a:rPr>
              <a:t>ID)</a:t>
            </a:r>
          </a:p>
          <a:p>
            <a:r>
              <a:rPr lang="ja-JP" altLang="en-US" sz="1200" dirty="0" smtClean="0"/>
              <a:t>税金</a:t>
            </a:r>
            <a:r>
              <a:rPr lang="en-US" altLang="ja-JP" sz="1200" dirty="0" smtClean="0"/>
              <a:t>ID</a:t>
            </a:r>
            <a:r>
              <a:rPr lang="ja-JP" altLang="en-US" sz="1200" dirty="0" smtClean="0"/>
              <a:t>情報は法律で規定されている場合に、税、オーダ、請求書などのレポートに印刷されます。</a:t>
            </a:r>
            <a:endParaRPr lang="en-US" altLang="ja-JP" sz="1200" dirty="0" smtClean="0"/>
          </a:p>
          <a:p>
            <a:endParaRPr lang="ja-JP" altLang="en-US" sz="1200" dirty="0" smtClean="0"/>
          </a:p>
          <a:p>
            <a:r>
              <a:rPr lang="ja-JP" altLang="en-US" sz="1200" dirty="0" smtClean="0"/>
              <a:t>［注］日本では、消費税の設定のみで、ここでは設定しません。</a:t>
            </a:r>
            <a:endParaRPr lang="en-US" sz="1200" dirty="0"/>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税</a:t>
            </a:r>
            <a:endParaRPr lang="en-US" sz="2400" dirty="0"/>
          </a:p>
        </p:txBody>
      </p:sp>
      <p:sp>
        <p:nvSpPr>
          <p:cNvPr id="13" name="正方形/長方形 12"/>
          <p:cNvSpPr/>
          <p:nvPr/>
        </p:nvSpPr>
        <p:spPr>
          <a:xfrm>
            <a:off x="546100" y="1124940"/>
            <a:ext cx="9601200" cy="276999"/>
          </a:xfrm>
          <a:prstGeom prst="rect">
            <a:avLst/>
          </a:prstGeom>
        </p:spPr>
        <p:txBody>
          <a:bodyPr wrap="square">
            <a:spAutoFit/>
          </a:bodyPr>
          <a:lstStyle/>
          <a:p>
            <a:r>
              <a:rPr lang="ja-JP" altLang="en-US" sz="1200" dirty="0" smtClean="0"/>
              <a:t>取引で使用される税の設定を事前に登録し、各種オーダの入力時に自動で設定できるようにします。</a:t>
            </a:r>
            <a:endParaRPr lang="en-US" sz="1200" dirty="0"/>
          </a:p>
        </p:txBody>
      </p:sp>
      <p:graphicFrame>
        <p:nvGraphicFramePr>
          <p:cNvPr id="15" name="図表 14"/>
          <p:cNvGraphicFramePr/>
          <p:nvPr/>
        </p:nvGraphicFramePr>
        <p:xfrm>
          <a:off x="546100" y="2544939"/>
          <a:ext cx="9525000" cy="4433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正方形/長方形 15"/>
          <p:cNvSpPr/>
          <p:nvPr/>
        </p:nvSpPr>
        <p:spPr>
          <a:xfrm>
            <a:off x="546100" y="1555055"/>
            <a:ext cx="9601200" cy="1384995"/>
          </a:xfrm>
          <a:prstGeom prst="rect">
            <a:avLst/>
          </a:prstGeom>
        </p:spPr>
        <p:txBody>
          <a:bodyPr wrap="square">
            <a:spAutoFit/>
          </a:bodyPr>
          <a:lstStyle/>
          <a:p>
            <a:r>
              <a:rPr lang="ja-JP" altLang="en-US" sz="1200" dirty="0" smtClean="0">
                <a:latin typeface="Arial" pitchFamily="34" charset="0"/>
              </a:rPr>
              <a:t>税</a:t>
            </a:r>
            <a:r>
              <a:rPr lang="en-US" altLang="ja-JP" sz="1200" dirty="0" smtClean="0">
                <a:latin typeface="Arial" pitchFamily="34" charset="0"/>
              </a:rPr>
              <a:t>(</a:t>
            </a:r>
            <a:r>
              <a:rPr lang="ja-JP" altLang="en-US" sz="1200" dirty="0" smtClean="0">
                <a:latin typeface="Arial" pitchFamily="34" charset="0"/>
              </a:rPr>
              <a:t>消費税</a:t>
            </a:r>
            <a:r>
              <a:rPr lang="en-US" altLang="ja-JP" sz="1200" dirty="0" smtClean="0">
                <a:latin typeface="Arial" pitchFamily="34" charset="0"/>
              </a:rPr>
              <a:t>) </a:t>
            </a:r>
            <a:r>
              <a:rPr lang="ja-JP" altLang="en-US" sz="1200" dirty="0" smtClean="0">
                <a:latin typeface="Arial" pitchFamily="34" charset="0"/>
              </a:rPr>
              <a:t>日本における消費税対応の設定フローを挙げますが</a:t>
            </a:r>
            <a:r>
              <a:rPr lang="en-US" altLang="ja-JP" sz="1200" dirty="0" smtClean="0">
                <a:latin typeface="Arial" pitchFamily="34" charset="0"/>
              </a:rPr>
              <a:t>､</a:t>
            </a:r>
            <a:r>
              <a:rPr lang="ja-JP" altLang="en-US" sz="1200" dirty="0" smtClean="0">
                <a:latin typeface="Arial" pitchFamily="34" charset="0"/>
              </a:rPr>
              <a:t>詳細については省略いたします。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なお、事前にここで登録した税コードを、</a:t>
            </a:r>
          </a:p>
          <a:p>
            <a:pPr lvl="1"/>
            <a:r>
              <a:rPr lang="en-US" altLang="ja-JP" sz="1200" dirty="0" smtClean="0">
                <a:latin typeface="Arial" pitchFamily="34" charset="0"/>
              </a:rPr>
              <a:t>【</a:t>
            </a:r>
            <a:r>
              <a:rPr lang="ja-JP" altLang="en-US" sz="1200" dirty="0" smtClean="0">
                <a:latin typeface="Arial" pitchFamily="34" charset="0"/>
              </a:rPr>
              <a:t>製品グループ登録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】&lt;1.2.1&gt;</a:t>
            </a:r>
          </a:p>
          <a:p>
            <a:pPr lvl="1"/>
            <a:r>
              <a:rPr lang="en-US" altLang="ja-JP" sz="1200" dirty="0" smtClean="0">
                <a:latin typeface="Arial" pitchFamily="34" charset="0"/>
              </a:rPr>
              <a:t>【</a:t>
            </a:r>
            <a:r>
              <a:rPr lang="ja-JP" altLang="en-US" sz="1200" dirty="0" smtClean="0">
                <a:latin typeface="Arial" pitchFamily="34" charset="0"/>
              </a:rPr>
              <a:t>品目マスタ登録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】&lt;1.4.1&gt;</a:t>
            </a:r>
          </a:p>
          <a:p>
            <a:pPr lvl="1"/>
            <a:r>
              <a:rPr lang="en-US" altLang="ja-JP" sz="1200" dirty="0" smtClean="0">
                <a:latin typeface="Arial" pitchFamily="34" charset="0"/>
              </a:rPr>
              <a:t>【</a:t>
            </a:r>
            <a:r>
              <a:rPr lang="ja-JP" altLang="en-US" sz="1200" dirty="0" smtClean="0">
                <a:latin typeface="Arial" pitchFamily="34" charset="0"/>
              </a:rPr>
              <a:t>所在地登録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p>
          <a:p>
            <a:r>
              <a:rPr lang="ja-JP" altLang="en-US" sz="1200" dirty="0" smtClean="0">
                <a:latin typeface="Arial" pitchFamily="34" charset="0"/>
              </a:rPr>
              <a:t>などに登録しておけば、</a:t>
            </a:r>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などで設定情報がディフォルト表示されます。</a:t>
            </a:r>
            <a:endParaRPr lang="en-US" sz="1200" dirty="0">
              <a:latin typeface="Arial" pitchFamily="34" charset="0"/>
            </a:endParaRPr>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7" cstate="print"/>
          <a:stretch>
            <a:fillRect/>
          </a:stretch>
        </p:blipFill>
        <p:spPr>
          <a:xfrm>
            <a:off x="896454" y="7054850"/>
            <a:ext cx="640246" cy="314856"/>
          </a:xfrm>
          <a:prstGeom prst="rect">
            <a:avLst/>
          </a:prstGeom>
        </p:spPr>
      </p:pic>
      <p:sp>
        <p:nvSpPr>
          <p:cNvPr id="9" name="正方形/長方形 8"/>
          <p:cNvSpPr/>
          <p:nvPr/>
        </p:nvSpPr>
        <p:spPr>
          <a:xfrm>
            <a:off x="393700" y="3092450"/>
            <a:ext cx="9906000" cy="34290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価格リスト</a:t>
            </a:r>
            <a:endParaRPr lang="en-US" sz="2400" dirty="0"/>
          </a:p>
        </p:txBody>
      </p:sp>
      <p:sp>
        <p:nvSpPr>
          <p:cNvPr id="14" name="正方形/長方形 13"/>
          <p:cNvSpPr/>
          <p:nvPr/>
        </p:nvSpPr>
        <p:spPr>
          <a:xfrm>
            <a:off x="546100" y="4464050"/>
            <a:ext cx="9601200" cy="1569660"/>
          </a:xfrm>
          <a:prstGeom prst="rect">
            <a:avLst/>
          </a:prstGeom>
        </p:spPr>
        <p:txBody>
          <a:bodyPr wrap="square">
            <a:spAutoFit/>
          </a:bodyPr>
          <a:lstStyle/>
          <a:p>
            <a:r>
              <a:rPr lang="en-US" altLang="ja-JP" sz="1200" dirty="0" smtClean="0"/>
              <a:t>【</a:t>
            </a:r>
            <a:r>
              <a:rPr lang="ja-JP" altLang="en-US" sz="1200" dirty="0" smtClean="0"/>
              <a:t>価格リスト登録</a:t>
            </a:r>
            <a:r>
              <a:rPr lang="en-US" altLang="ja-JP" sz="1200" dirty="0" smtClean="0"/>
              <a:t>/</a:t>
            </a:r>
            <a:r>
              <a:rPr lang="ja-JP" altLang="en-US" sz="1200" dirty="0" smtClean="0"/>
              <a:t>変更</a:t>
            </a:r>
            <a:r>
              <a:rPr lang="en-US" altLang="ja-JP" sz="1200" dirty="0" smtClean="0"/>
              <a:t>】&lt;1.10.2.1&gt;</a:t>
            </a:r>
            <a:r>
              <a:rPr lang="ja-JP" altLang="en-US" sz="1200" dirty="0" smtClean="0"/>
              <a:t>を使用して</a:t>
            </a:r>
            <a:r>
              <a:rPr lang="en-US" altLang="ja-JP" sz="1200" dirty="0" smtClean="0"/>
              <a:t>､</a:t>
            </a:r>
            <a:r>
              <a:rPr lang="ja-JP" altLang="en-US" sz="1200" dirty="0" smtClean="0"/>
              <a:t>購買オーダ</a:t>
            </a:r>
            <a:r>
              <a:rPr lang="en-US" altLang="ja-JP" sz="1200" dirty="0" smtClean="0"/>
              <a:t>､</a:t>
            </a:r>
            <a:r>
              <a:rPr lang="ja-JP" altLang="en-US" sz="1200" dirty="0" smtClean="0"/>
              <a:t>仕入先スケジュールオーダ</a:t>
            </a:r>
            <a:r>
              <a:rPr lang="en-US" altLang="ja-JP" sz="1200" dirty="0" smtClean="0"/>
              <a:t>､</a:t>
            </a:r>
            <a:r>
              <a:rPr lang="ja-JP" altLang="en-US" sz="1200" dirty="0" smtClean="0"/>
              <a:t>対仕入先返品オーダ、などで使用される価格を登録できます。</a:t>
            </a:r>
          </a:p>
          <a:p>
            <a:r>
              <a:rPr lang="ja-JP" altLang="en-US" sz="1200" dirty="0" smtClean="0"/>
              <a:t>価格リスト登録では、</a:t>
            </a:r>
          </a:p>
          <a:p>
            <a:pPr lvl="1">
              <a:buFont typeface="Arial" pitchFamily="34" charset="0"/>
              <a:buChar char="•"/>
            </a:pPr>
            <a:r>
              <a:rPr lang="ja-JP" altLang="en-US" sz="1200" dirty="0" smtClean="0"/>
              <a:t>製品グループ</a:t>
            </a:r>
          </a:p>
          <a:p>
            <a:pPr lvl="1">
              <a:buFont typeface="Arial" pitchFamily="34" charset="0"/>
              <a:buChar char="•"/>
            </a:pPr>
            <a:r>
              <a:rPr lang="ja-JP" altLang="en-US" sz="1200" dirty="0" smtClean="0"/>
              <a:t>品目</a:t>
            </a:r>
          </a:p>
          <a:p>
            <a:pPr lvl="1">
              <a:buFont typeface="Arial" pitchFamily="34" charset="0"/>
              <a:buChar char="•"/>
            </a:pPr>
            <a:r>
              <a:rPr lang="ja-JP" altLang="en-US" sz="1200" dirty="0" smtClean="0"/>
              <a:t>単位</a:t>
            </a:r>
          </a:p>
          <a:p>
            <a:pPr lvl="1">
              <a:buFont typeface="Arial" pitchFamily="34" charset="0"/>
              <a:buChar char="•"/>
            </a:pPr>
            <a:r>
              <a:rPr lang="ja-JP" altLang="en-US" sz="1200" dirty="0" smtClean="0"/>
              <a:t>開始日</a:t>
            </a:r>
            <a:r>
              <a:rPr lang="en-US" altLang="ja-JP" sz="1200" dirty="0" smtClean="0"/>
              <a:t>/</a:t>
            </a:r>
            <a:r>
              <a:rPr lang="ja-JP" altLang="en-US" sz="1200" dirty="0" smtClean="0"/>
              <a:t>終了日</a:t>
            </a:r>
          </a:p>
          <a:p>
            <a:r>
              <a:rPr lang="ja-JP" altLang="en-US" sz="1200" dirty="0" smtClean="0"/>
              <a:t>をキーとして登録できますので</a:t>
            </a:r>
            <a:r>
              <a:rPr lang="en-US" altLang="ja-JP" sz="1200" dirty="0" smtClean="0"/>
              <a:t>､</a:t>
            </a:r>
            <a:r>
              <a:rPr lang="ja-JP" altLang="en-US" sz="1200" dirty="0" smtClean="0"/>
              <a:t>応用の範囲が広がります</a:t>
            </a:r>
            <a:r>
              <a:rPr lang="en-US" altLang="ja-JP" sz="1200" dirty="0" smtClean="0"/>
              <a:t>｡</a:t>
            </a:r>
          </a:p>
          <a:p>
            <a:r>
              <a:rPr lang="ja-JP" altLang="en-US" sz="1200" dirty="0" smtClean="0"/>
              <a:t>例えば</a:t>
            </a:r>
            <a:r>
              <a:rPr lang="en-US" altLang="ja-JP" sz="1200" dirty="0" smtClean="0"/>
              <a:t>､</a:t>
            </a:r>
            <a:r>
              <a:rPr lang="ja-JP" altLang="en-US" sz="1200" dirty="0" smtClean="0"/>
              <a:t>季節ものなどではある期間のみの仕入単価を安くしたり、高くしたりできます。</a:t>
            </a:r>
            <a:endParaRPr lang="en-US" sz="1200" dirty="0"/>
          </a:p>
        </p:txBody>
      </p:sp>
      <p:pic>
        <p:nvPicPr>
          <p:cNvPr id="4098"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価格リスト</a:t>
            </a:r>
            <a:endParaRPr lang="en-US" sz="2400" dirty="0"/>
          </a:p>
        </p:txBody>
      </p:sp>
      <p:sp>
        <p:nvSpPr>
          <p:cNvPr id="16" name="正方形/長方形 15"/>
          <p:cNvSpPr/>
          <p:nvPr/>
        </p:nvSpPr>
        <p:spPr>
          <a:xfrm>
            <a:off x="546100" y="1112262"/>
            <a:ext cx="9601200" cy="2677656"/>
          </a:xfrm>
          <a:prstGeom prst="rect">
            <a:avLst/>
          </a:prstGeom>
        </p:spPr>
        <p:txBody>
          <a:bodyPr wrap="square">
            <a:spAutoFit/>
          </a:bodyPr>
          <a:lstStyle/>
          <a:p>
            <a:r>
              <a:rPr lang="ja-JP" altLang="en-US" sz="1200" b="1" dirty="0" smtClean="0">
                <a:solidFill>
                  <a:srgbClr val="0070C0"/>
                </a:solidFill>
                <a:latin typeface="Arial" pitchFamily="34" charset="0"/>
              </a:rPr>
              <a:t>価格リスト</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購買オーダ登録時に</a:t>
            </a:r>
            <a:r>
              <a:rPr lang="en-US" altLang="ja-JP" sz="1200" dirty="0" smtClean="0">
                <a:latin typeface="Arial" pitchFamily="34" charset="0"/>
              </a:rPr>
              <a:t>､</a:t>
            </a:r>
            <a:r>
              <a:rPr lang="ja-JP" altLang="en-US" sz="1200" dirty="0" smtClean="0">
                <a:latin typeface="Arial" pitchFamily="34" charset="0"/>
              </a:rPr>
              <a:t>ヘッダ画面で</a:t>
            </a:r>
            <a:r>
              <a:rPr lang="en-US" altLang="ja-JP" sz="1200" dirty="0" smtClean="0">
                <a:latin typeface="Arial" pitchFamily="34" charset="0"/>
              </a:rPr>
              <a:t>[</a:t>
            </a:r>
            <a:r>
              <a:rPr lang="ja-JP" altLang="en-US" sz="1200" dirty="0" smtClean="0">
                <a:latin typeface="Arial" pitchFamily="34" charset="0"/>
              </a:rPr>
              <a:t>割引テーブル</a:t>
            </a:r>
            <a:r>
              <a:rPr lang="en-US" altLang="ja-JP" sz="1200" dirty="0" smtClean="0">
                <a:latin typeface="Arial" pitchFamily="34" charset="0"/>
              </a:rPr>
              <a:t>]</a:t>
            </a:r>
            <a:r>
              <a:rPr lang="ja-JP" altLang="en-US" sz="1200" dirty="0" smtClean="0">
                <a:latin typeface="Arial" pitchFamily="34" charset="0"/>
              </a:rPr>
              <a:t>フィールドに、</a:t>
            </a:r>
            <a:r>
              <a:rPr lang="en-US" altLang="ja-JP" sz="1200" dirty="0" smtClean="0">
                <a:latin typeface="Arial" pitchFamily="34" charset="0"/>
              </a:rPr>
              <a:t>【</a:t>
            </a:r>
            <a:r>
              <a:rPr lang="ja-JP" altLang="en-US" sz="1200" dirty="0" smtClean="0">
                <a:latin typeface="Arial" pitchFamily="34" charset="0"/>
              </a:rPr>
              <a:t>価格リスト登録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】&lt;1.10.2.1&gt;</a:t>
            </a:r>
            <a:r>
              <a:rPr lang="ja-JP" altLang="en-US" sz="1200" dirty="0" err="1" smtClean="0">
                <a:latin typeface="Arial" pitchFamily="34" charset="0"/>
              </a:rPr>
              <a:t>で登</a:t>
            </a:r>
            <a:r>
              <a:rPr lang="ja-JP" altLang="en-US" sz="1200" dirty="0" smtClean="0">
                <a:latin typeface="Arial" pitchFamily="34" charset="0"/>
              </a:rPr>
              <a:t>録した価格リストコードを入力すれば</a:t>
            </a:r>
            <a:r>
              <a:rPr lang="en-US" altLang="ja-JP" sz="1200" dirty="0" smtClean="0">
                <a:latin typeface="Arial" pitchFamily="34" charset="0"/>
              </a:rPr>
              <a:t>､</a:t>
            </a:r>
            <a:r>
              <a:rPr lang="ja-JP" altLang="en-US" sz="1200" dirty="0" smtClean="0">
                <a:latin typeface="Arial" pitchFamily="34" charset="0"/>
              </a:rPr>
              <a:t>適用</a:t>
            </a:r>
            <a:endParaRPr lang="en-US" altLang="ja-JP" sz="1200" dirty="0" smtClean="0">
              <a:latin typeface="Arial" pitchFamily="34" charset="0"/>
            </a:endParaRPr>
          </a:p>
          <a:p>
            <a:r>
              <a:rPr lang="ja-JP" altLang="en-US" sz="1200" dirty="0" smtClean="0">
                <a:latin typeface="Arial" pitchFamily="34" charset="0"/>
              </a:rPr>
              <a:t>されますが、</a:t>
            </a:r>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仕入先価格データ</a:t>
            </a:r>
            <a:r>
              <a:rPr lang="en-US" altLang="ja-JP" sz="1200" dirty="0" smtClean="0">
                <a:latin typeface="Arial" pitchFamily="34" charset="0"/>
              </a:rPr>
              <a:t>]</a:t>
            </a:r>
            <a:r>
              <a:rPr lang="ja-JP" altLang="en-US" sz="1200" dirty="0" smtClean="0">
                <a:latin typeface="Arial" pitchFamily="34" charset="0"/>
              </a:rPr>
              <a:t>フレーム内の、</a:t>
            </a:r>
            <a:r>
              <a:rPr lang="en-US" altLang="ja-JP" sz="1200" dirty="0" smtClean="0">
                <a:latin typeface="Arial" pitchFamily="34" charset="0"/>
              </a:rPr>
              <a:t>[</a:t>
            </a:r>
            <a:r>
              <a:rPr lang="ja-JP" altLang="en-US" sz="1200" dirty="0" smtClean="0">
                <a:latin typeface="Arial" pitchFamily="34" charset="0"/>
              </a:rPr>
              <a:t>割引テーブル</a:t>
            </a:r>
            <a:r>
              <a:rPr lang="en-US" altLang="ja-JP" sz="1200" dirty="0" smtClean="0">
                <a:latin typeface="Arial" pitchFamily="34" charset="0"/>
              </a:rPr>
              <a:t>]</a:t>
            </a:r>
            <a:r>
              <a:rPr lang="ja-JP" altLang="en-US" sz="1200" dirty="0" smtClean="0">
                <a:latin typeface="Arial" pitchFamily="34" charset="0"/>
              </a:rPr>
              <a:t>フィールドに価格リストコードを登録しておくと登録時</a:t>
            </a:r>
            <a:endParaRPr lang="en-US" altLang="ja-JP" sz="1200" dirty="0" smtClean="0">
              <a:latin typeface="Arial" pitchFamily="34" charset="0"/>
            </a:endParaRPr>
          </a:p>
          <a:p>
            <a:r>
              <a:rPr lang="ja-JP" altLang="en-US" sz="1200" dirty="0" smtClean="0">
                <a:latin typeface="Arial" pitchFamily="34" charset="0"/>
              </a:rPr>
              <a:t>にその仕入先を選べばディフォルトとして表示されます。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金額タイプ</a:t>
            </a:r>
            <a:endParaRPr lang="en-US" altLang="ja-JP" sz="1200" b="1" dirty="0" smtClean="0">
              <a:solidFill>
                <a:srgbClr val="0070C0"/>
              </a:solidFill>
              <a:latin typeface="Arial" pitchFamily="34" charset="0"/>
            </a:endParaRPr>
          </a:p>
          <a:p>
            <a:r>
              <a:rPr lang="ja-JP" altLang="en-US" sz="1200" dirty="0" smtClean="0">
                <a:latin typeface="Arial" pitchFamily="34" charset="0"/>
              </a:rPr>
              <a:t>金額タイプには下記の値が指定できます。</a:t>
            </a:r>
          </a:p>
          <a:p>
            <a:pPr lvl="1"/>
            <a:r>
              <a:rPr lang="en-US" altLang="ja-JP" sz="1200" dirty="0" smtClean="0">
                <a:latin typeface="Arial" pitchFamily="34" charset="0"/>
              </a:rPr>
              <a:t>P</a:t>
            </a:r>
            <a:r>
              <a:rPr lang="ja-JP" altLang="en-US" sz="1200" dirty="0" smtClean="0">
                <a:latin typeface="Arial" pitchFamily="34" charset="0"/>
              </a:rPr>
              <a:t>： 価格で、</a:t>
            </a:r>
            <a:r>
              <a:rPr lang="en-US" altLang="ja-JP" sz="1200" dirty="0" smtClean="0">
                <a:latin typeface="Arial" pitchFamily="34" charset="0"/>
              </a:rPr>
              <a:t>[</a:t>
            </a:r>
            <a:r>
              <a:rPr lang="ja-JP" altLang="en-US" sz="1200" dirty="0" smtClean="0">
                <a:latin typeface="Arial" pitchFamily="34" charset="0"/>
              </a:rPr>
              <a:t>最少数</a:t>
            </a:r>
            <a:r>
              <a:rPr lang="en-US" altLang="ja-JP" sz="1200" dirty="0" smtClean="0">
                <a:latin typeface="Arial" pitchFamily="34" charset="0"/>
              </a:rPr>
              <a:t>]</a:t>
            </a:r>
            <a:r>
              <a:rPr lang="ja-JP" altLang="en-US" sz="1200" dirty="0" smtClean="0">
                <a:latin typeface="Arial" pitchFamily="34" charset="0"/>
              </a:rPr>
              <a:t>以上で</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欄の値が適用</a:t>
            </a:r>
          </a:p>
          <a:p>
            <a:pPr lvl="1"/>
            <a:r>
              <a:rPr lang="en-US" altLang="ja-JP" sz="1200" dirty="0" smtClean="0">
                <a:latin typeface="Arial" pitchFamily="34" charset="0"/>
              </a:rPr>
              <a:t>D</a:t>
            </a:r>
            <a:r>
              <a:rPr lang="ja-JP" altLang="en-US" sz="1200" dirty="0" smtClean="0">
                <a:latin typeface="Arial" pitchFamily="34" charset="0"/>
              </a:rPr>
              <a:t>： 割引率で、</a:t>
            </a:r>
            <a:r>
              <a:rPr lang="en-US" altLang="ja-JP" sz="1200" dirty="0" smtClean="0">
                <a:latin typeface="Arial" pitchFamily="34" charset="0"/>
              </a:rPr>
              <a:t>[</a:t>
            </a:r>
            <a:r>
              <a:rPr lang="ja-JP" altLang="en-US" sz="1200" dirty="0" smtClean="0">
                <a:latin typeface="Arial" pitchFamily="34" charset="0"/>
              </a:rPr>
              <a:t>最少数</a:t>
            </a:r>
            <a:r>
              <a:rPr lang="en-US" altLang="ja-JP" sz="1200" dirty="0" smtClean="0">
                <a:latin typeface="Arial" pitchFamily="34" charset="0"/>
              </a:rPr>
              <a:t>]</a:t>
            </a:r>
            <a:r>
              <a:rPr lang="ja-JP" altLang="en-US" sz="1200" dirty="0" smtClean="0">
                <a:latin typeface="Arial" pitchFamily="34" charset="0"/>
              </a:rPr>
              <a:t>以上で</a:t>
            </a:r>
            <a:r>
              <a:rPr lang="en-US" altLang="ja-JP" sz="1200" dirty="0" smtClean="0">
                <a:latin typeface="Arial" pitchFamily="34" charset="0"/>
              </a:rPr>
              <a:t>[</a:t>
            </a:r>
            <a:r>
              <a:rPr lang="ja-JP" altLang="en-US" sz="1200" dirty="0" smtClean="0">
                <a:latin typeface="Arial" pitchFamily="34" charset="0"/>
              </a:rPr>
              <a:t>割引率</a:t>
            </a:r>
            <a:r>
              <a:rPr lang="en-US" altLang="ja-JP" sz="1200" dirty="0" smtClean="0">
                <a:latin typeface="Arial" pitchFamily="34" charset="0"/>
              </a:rPr>
              <a:t>]</a:t>
            </a:r>
            <a:r>
              <a:rPr lang="ja-JP" altLang="en-US" sz="1200" dirty="0" smtClean="0">
                <a:latin typeface="Arial" pitchFamily="34" charset="0"/>
              </a:rPr>
              <a:t>欄の値が適用</a:t>
            </a:r>
          </a:p>
          <a:p>
            <a:pPr lvl="1"/>
            <a:r>
              <a:rPr lang="en-US" altLang="ja-JP" sz="1200" dirty="0" smtClean="0">
                <a:latin typeface="Arial" pitchFamily="34" charset="0"/>
              </a:rPr>
              <a:t>M</a:t>
            </a:r>
            <a:r>
              <a:rPr lang="ja-JP" altLang="en-US" sz="1200" dirty="0" smtClean="0">
                <a:latin typeface="Arial" pitchFamily="34" charset="0"/>
              </a:rPr>
              <a:t>： </a:t>
            </a:r>
            <a:r>
              <a:rPr lang="ja-JP" altLang="en-US" sz="1200" dirty="0" smtClean="0">
                <a:latin typeface="Arial" pitchFamily="34" charset="0"/>
              </a:rPr>
              <a:t>マークアップ</a:t>
            </a:r>
            <a:r>
              <a:rPr lang="en-US" altLang="ja-JP" sz="1200" dirty="0" smtClean="0">
                <a:latin typeface="Arial" pitchFamily="34" charset="0"/>
              </a:rPr>
              <a:t>%</a:t>
            </a:r>
            <a:r>
              <a:rPr lang="ja-JP" altLang="en-US" sz="1200" dirty="0" smtClean="0">
                <a:latin typeface="Arial" pitchFamily="34" charset="0"/>
              </a:rPr>
              <a:t>で</a:t>
            </a:r>
            <a:r>
              <a:rPr lang="ja-JP" altLang="en-US" sz="1200" dirty="0"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最少数</a:t>
            </a:r>
            <a:r>
              <a:rPr lang="en-US" altLang="ja-JP" sz="1200" dirty="0" smtClean="0">
                <a:latin typeface="Arial" pitchFamily="34" charset="0"/>
              </a:rPr>
              <a:t>]</a:t>
            </a:r>
            <a:r>
              <a:rPr lang="ja-JP" altLang="en-US" sz="1200" dirty="0" smtClean="0">
                <a:latin typeface="Arial" pitchFamily="34" charset="0"/>
              </a:rPr>
              <a:t>以上で</a:t>
            </a:r>
            <a:r>
              <a:rPr lang="en-US" altLang="ja-JP" sz="1200" dirty="0" smtClean="0">
                <a:latin typeface="Arial" pitchFamily="34" charset="0"/>
              </a:rPr>
              <a:t>[</a:t>
            </a:r>
            <a:r>
              <a:rPr lang="ja-JP" altLang="en-US" sz="1200" dirty="0" smtClean="0">
                <a:latin typeface="Arial" pitchFamily="34" charset="0"/>
              </a:rPr>
              <a:t>マークアップ</a:t>
            </a:r>
            <a:r>
              <a:rPr lang="en-US" altLang="ja-JP" sz="1200" dirty="0" smtClean="0">
                <a:latin typeface="Arial" pitchFamily="34" charset="0"/>
              </a:rPr>
              <a:t>%]</a:t>
            </a:r>
            <a:r>
              <a:rPr lang="ja-JP" altLang="en-US" sz="1200" dirty="0" smtClean="0">
                <a:latin typeface="Arial" pitchFamily="34" charset="0"/>
              </a:rPr>
              <a:t>欄の値が適用</a:t>
            </a:r>
          </a:p>
          <a:p>
            <a:pPr lvl="1"/>
            <a:r>
              <a:rPr lang="en-US" altLang="ja-JP" sz="1200" dirty="0" smtClean="0">
                <a:latin typeface="Arial" pitchFamily="34" charset="0"/>
              </a:rPr>
              <a:t>L</a:t>
            </a:r>
            <a:r>
              <a:rPr lang="ja-JP" altLang="en-US" sz="1200" dirty="0" smtClean="0">
                <a:latin typeface="Arial" pitchFamily="34" charset="0"/>
              </a:rPr>
              <a:t>： 価格リストで、</a:t>
            </a:r>
            <a:r>
              <a:rPr lang="en-US" altLang="ja-JP" sz="1200" dirty="0" smtClean="0">
                <a:latin typeface="Arial" pitchFamily="34" charset="0"/>
              </a:rPr>
              <a:t>[</a:t>
            </a:r>
            <a:r>
              <a:rPr lang="ja-JP" altLang="en-US" sz="1200" dirty="0" smtClean="0">
                <a:latin typeface="Arial" pitchFamily="34" charset="0"/>
              </a:rPr>
              <a:t>価格テーブル定価</a:t>
            </a:r>
            <a:r>
              <a:rPr lang="en-US" altLang="ja-JP" sz="1200" dirty="0" smtClean="0">
                <a:latin typeface="Arial" pitchFamily="34" charset="0"/>
              </a:rPr>
              <a:t>]</a:t>
            </a:r>
            <a:r>
              <a:rPr lang="ja-JP" altLang="en-US" sz="1200" dirty="0" smtClean="0">
                <a:latin typeface="Arial" pitchFamily="34" charset="0"/>
              </a:rPr>
              <a:t>の値が適用</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p>
          <a:p>
            <a:r>
              <a:rPr lang="en-US" altLang="ja-JP" sz="1200" dirty="0" smtClean="0">
                <a:latin typeface="Arial" pitchFamily="34" charset="0"/>
              </a:rPr>
              <a:t>1</a:t>
            </a:r>
            <a:r>
              <a:rPr lang="ja-JP" altLang="en-US" sz="1200" dirty="0" err="1" smtClean="0">
                <a:latin typeface="Arial" pitchFamily="34" charset="0"/>
              </a:rPr>
              <a:t>．</a:t>
            </a:r>
            <a:r>
              <a:rPr lang="ja-JP" altLang="en-US" sz="1200" dirty="0" smtClean="0">
                <a:latin typeface="Arial" pitchFamily="34" charset="0"/>
              </a:rPr>
              <a:t>価格テーブルは、</a:t>
            </a:r>
            <a:r>
              <a:rPr lang="en-US" altLang="ja-JP" sz="1200" dirty="0" smtClean="0">
                <a:latin typeface="Arial" pitchFamily="34" charset="0"/>
              </a:rPr>
              <a:t>〔L〕</a:t>
            </a:r>
            <a:r>
              <a:rPr lang="ja-JP" altLang="en-US" sz="1200" dirty="0" smtClean="0">
                <a:latin typeface="Arial" pitchFamily="34" charset="0"/>
              </a:rPr>
              <a:t>を</a:t>
            </a:r>
            <a:r>
              <a:rPr lang="en-US" altLang="ja-JP" sz="1200" dirty="0" smtClean="0">
                <a:latin typeface="Arial" pitchFamily="34" charset="0"/>
              </a:rPr>
              <a:t>､</a:t>
            </a:r>
            <a:r>
              <a:rPr lang="ja-JP" altLang="en-US" sz="1200" dirty="0" smtClean="0">
                <a:latin typeface="Arial" pitchFamily="34" charset="0"/>
              </a:rPr>
              <a:t>割引テーブルは、</a:t>
            </a:r>
            <a:r>
              <a:rPr lang="en-US" altLang="ja-JP" sz="1200" dirty="0" smtClean="0">
                <a:latin typeface="Arial" pitchFamily="34" charset="0"/>
              </a:rPr>
              <a:t>〔P〕､〔D〕､〔M〕</a:t>
            </a:r>
            <a:r>
              <a:rPr lang="ja-JP" altLang="en-US" sz="1200" dirty="0" smtClean="0">
                <a:latin typeface="Arial" pitchFamily="34" charset="0"/>
              </a:rPr>
              <a:t>を使う必要があります。</a:t>
            </a:r>
          </a:p>
          <a:p>
            <a:r>
              <a:rPr lang="en-US" altLang="ja-JP" sz="1200" dirty="0" smtClean="0">
                <a:latin typeface="Arial" pitchFamily="34" charset="0"/>
              </a:rPr>
              <a:t>2</a:t>
            </a:r>
            <a:r>
              <a:rPr lang="ja-JP" altLang="en-US" sz="1200" dirty="0" err="1" smtClean="0">
                <a:latin typeface="Arial" pitchFamily="34" charset="0"/>
              </a:rPr>
              <a:t>．</a:t>
            </a:r>
            <a:r>
              <a:rPr lang="en-US" altLang="ja-JP" sz="1200" dirty="0" smtClean="0">
                <a:latin typeface="Arial" pitchFamily="34" charset="0"/>
              </a:rPr>
              <a:t>〔D〕､〔M〕</a:t>
            </a:r>
            <a:r>
              <a:rPr lang="ja-JP" altLang="en-US" sz="1200" dirty="0" smtClean="0">
                <a:latin typeface="Arial" pitchFamily="34" charset="0"/>
              </a:rPr>
              <a:t>の時</a:t>
            </a:r>
            <a:r>
              <a:rPr lang="en-US" altLang="ja-JP" sz="1200" dirty="0" smtClean="0">
                <a:latin typeface="Arial" pitchFamily="34" charset="0"/>
              </a:rPr>
              <a:t>､</a:t>
            </a:r>
            <a:r>
              <a:rPr lang="ja-JP" altLang="en-US" sz="1200" dirty="0" smtClean="0">
                <a:latin typeface="Arial" pitchFamily="34" charset="0"/>
              </a:rPr>
              <a:t>購買原価は、</a:t>
            </a:r>
            <a:r>
              <a:rPr lang="en-US" altLang="ja-JP" sz="1200" dirty="0" smtClean="0">
                <a:latin typeface="Arial" pitchFamily="34" charset="0"/>
              </a:rPr>
              <a:t>[GL</a:t>
            </a:r>
            <a:r>
              <a:rPr lang="ja-JP" altLang="en-US" sz="1200" dirty="0" smtClean="0">
                <a:latin typeface="Arial" pitchFamily="34" charset="0"/>
              </a:rPr>
              <a:t>原価</a:t>
            </a:r>
            <a:r>
              <a:rPr lang="en-US" altLang="ja-JP" sz="1200" dirty="0" smtClean="0">
                <a:latin typeface="Arial" pitchFamily="34" charset="0"/>
              </a:rPr>
              <a: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材料費</a:t>
            </a:r>
            <a:r>
              <a:rPr lang="en-US" altLang="ja-JP" sz="1200" dirty="0" smtClean="0">
                <a:latin typeface="Arial" pitchFamily="34" charset="0"/>
              </a:rPr>
              <a:t>]</a:t>
            </a:r>
            <a:r>
              <a:rPr lang="ja-JP" altLang="en-US" sz="1200" dirty="0" smtClean="0">
                <a:latin typeface="Arial" pitchFamily="34" charset="0"/>
              </a:rPr>
              <a:t>に対して計算されます。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7" name="正方形/長方形 16"/>
          <p:cNvSpPr/>
          <p:nvPr/>
        </p:nvSpPr>
        <p:spPr>
          <a:xfrm>
            <a:off x="546100" y="1088926"/>
            <a:ext cx="9601200" cy="2492990"/>
          </a:xfrm>
          <a:prstGeom prst="rect">
            <a:avLst/>
          </a:prstGeom>
        </p:spPr>
        <p:txBody>
          <a:bodyPr wrap="square">
            <a:spAutoFit/>
          </a:bodyPr>
          <a:lstStyle/>
          <a:p>
            <a:r>
              <a:rPr lang="ja-JP" altLang="en-US" sz="1200" dirty="0" smtClean="0">
                <a:latin typeface="Arial" pitchFamily="34" charset="0"/>
              </a:rPr>
              <a:t>購買管理</a:t>
            </a:r>
            <a:r>
              <a:rPr lang="en-US" altLang="ja-JP" sz="1200" dirty="0" smtClean="0">
                <a:latin typeface="Arial" pitchFamily="34" charset="0"/>
              </a:rPr>
              <a:t>､</a:t>
            </a:r>
            <a:r>
              <a:rPr lang="ja-JP" altLang="en-US" sz="1200" dirty="0" smtClean="0">
                <a:latin typeface="Arial" pitchFamily="34" charset="0"/>
              </a:rPr>
              <a:t>買掛金管理で使用する仕入先の情報には</a:t>
            </a:r>
            <a:r>
              <a:rPr lang="en-US" altLang="ja-JP" sz="1200" dirty="0" smtClean="0">
                <a:latin typeface="Arial" pitchFamily="34" charset="0"/>
              </a:rPr>
              <a:t>､</a:t>
            </a:r>
            <a:r>
              <a:rPr lang="ja-JP" altLang="en-US" sz="1200" dirty="0" smtClean="0">
                <a:latin typeface="Arial" pitchFamily="34" charset="0"/>
              </a:rPr>
              <a:t>住所</a:t>
            </a:r>
            <a:r>
              <a:rPr lang="en-US" altLang="ja-JP" sz="1200" dirty="0" smtClean="0">
                <a:latin typeface="Arial" pitchFamily="34" charset="0"/>
              </a:rPr>
              <a:t>､</a:t>
            </a:r>
            <a:r>
              <a:rPr lang="ja-JP" altLang="en-US" sz="1200" dirty="0" smtClean="0">
                <a:latin typeface="Arial" pitchFamily="34" charset="0"/>
              </a:rPr>
              <a:t>担当者</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割引テーブル</a:t>
            </a:r>
            <a:r>
              <a:rPr lang="en-US" altLang="ja-JP" sz="1200" dirty="0" smtClean="0">
                <a:latin typeface="Arial" pitchFamily="34" charset="0"/>
              </a:rPr>
              <a:t>､</a:t>
            </a:r>
            <a:r>
              <a:rPr lang="ja-JP" altLang="en-US" sz="1200" dirty="0" smtClean="0">
                <a:latin typeface="Arial" pitchFamily="34" charset="0"/>
              </a:rPr>
              <a:t>支払条件、･･･などがありますが</a:t>
            </a:r>
            <a:r>
              <a:rPr lang="en-US" altLang="ja-JP" sz="1200" dirty="0" smtClean="0">
                <a:latin typeface="Arial" pitchFamily="34" charset="0"/>
              </a:rPr>
              <a:t>､</a:t>
            </a:r>
            <a:r>
              <a:rPr lang="ja-JP" altLang="en-US" sz="1200" dirty="0" smtClean="0">
                <a:latin typeface="Arial" pitchFamily="34" charset="0"/>
              </a:rPr>
              <a:t>これらの情報を事前に、</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smtClean="0">
                <a:latin typeface="Arial" pitchFamily="34" charset="0"/>
              </a:rPr>
              <a:t>を使用して登録しておけば</a:t>
            </a:r>
            <a:r>
              <a:rPr lang="en-US" altLang="ja-JP" sz="1200" dirty="0" smtClean="0">
                <a:latin typeface="Arial" pitchFamily="34" charset="0"/>
              </a:rPr>
              <a:t>､</a:t>
            </a:r>
            <a:r>
              <a:rPr lang="ja-JP" altLang="en-US" sz="1200" dirty="0" smtClean="0">
                <a:latin typeface="Arial" pitchFamily="34" charset="0"/>
              </a:rPr>
              <a:t>必要な時に仕入先コードでアクセスできます。</a:t>
            </a:r>
          </a:p>
          <a:p>
            <a:r>
              <a:rPr lang="ja-JP" altLang="en-US" sz="1200" dirty="0" smtClean="0">
                <a:latin typeface="Arial" pitchFamily="34" charset="0"/>
              </a:rPr>
              <a:t>仕入先データには</a:t>
            </a:r>
            <a:r>
              <a:rPr lang="en-US" altLang="ja-JP" sz="1200" dirty="0" smtClean="0">
                <a:latin typeface="Arial" pitchFamily="34" charset="0"/>
              </a:rPr>
              <a:t>2</a:t>
            </a:r>
            <a:r>
              <a:rPr lang="ja-JP" altLang="en-US" sz="1200" dirty="0" err="1" smtClean="0">
                <a:latin typeface="Arial" pitchFamily="34" charset="0"/>
              </a:rPr>
              <a:t>つの</a:t>
            </a:r>
            <a:r>
              <a:rPr lang="ja-JP" altLang="en-US" sz="1200" dirty="0" smtClean="0">
                <a:latin typeface="Arial" pitchFamily="34" charset="0"/>
              </a:rPr>
              <a:t>タイプがあります。</a:t>
            </a:r>
            <a:endParaRPr lang="en-US" altLang="ja-JP" sz="1200" dirty="0" smtClean="0">
              <a:latin typeface="Arial" pitchFamily="34" charset="0"/>
            </a:endParaRPr>
          </a:p>
          <a:p>
            <a:endParaRPr lang="ja-JP" altLang="en-US" sz="1200" dirty="0" smtClean="0">
              <a:latin typeface="Arial" pitchFamily="34" charset="0"/>
            </a:endParaRPr>
          </a:p>
          <a:p>
            <a:pPr lvl="1">
              <a:buFont typeface="Arial" pitchFamily="34" charset="0"/>
              <a:buChar char="•"/>
            </a:pPr>
            <a:r>
              <a:rPr lang="ja-JP" altLang="en-US" sz="1200" dirty="0" smtClean="0">
                <a:latin typeface="Arial" pitchFamily="34" charset="0"/>
              </a:rPr>
              <a:t>住所</a:t>
            </a:r>
            <a:r>
              <a:rPr lang="en-US" altLang="ja-JP" sz="1200" dirty="0" smtClean="0">
                <a:latin typeface="Arial" pitchFamily="34" charset="0"/>
              </a:rPr>
              <a:t>､</a:t>
            </a:r>
            <a:r>
              <a:rPr lang="ja-JP" altLang="en-US" sz="1200" dirty="0" smtClean="0">
                <a:latin typeface="Arial" pitchFamily="34" charset="0"/>
              </a:rPr>
              <a:t>担当者</a:t>
            </a:r>
            <a:r>
              <a:rPr lang="en-US" altLang="ja-JP" sz="1200" dirty="0" smtClean="0">
                <a:latin typeface="Arial" pitchFamily="34" charset="0"/>
              </a:rPr>
              <a:t>､</a:t>
            </a:r>
            <a:r>
              <a:rPr lang="ja-JP" altLang="en-US" sz="1200" dirty="0" smtClean="0">
                <a:latin typeface="Arial" pitchFamily="34" charset="0"/>
              </a:rPr>
              <a:t>電話番号など固定データは</a:t>
            </a:r>
            <a:r>
              <a:rPr lang="en-US" altLang="ja-JP" sz="1200" dirty="0" smtClean="0">
                <a:latin typeface="Arial" pitchFamily="34" charset="0"/>
              </a:rPr>
              <a:t>､</a:t>
            </a:r>
            <a:r>
              <a:rPr lang="ja-JP" altLang="en-US" sz="1200" dirty="0" smtClean="0">
                <a:latin typeface="Arial" pitchFamily="34" charset="0"/>
              </a:rPr>
              <a:t>ドキュメントに印刷</a:t>
            </a:r>
          </a:p>
          <a:p>
            <a:pPr lvl="1">
              <a:buFont typeface="Arial" pitchFamily="34" charset="0"/>
              <a:buChar char="•"/>
            </a:pPr>
            <a:r>
              <a:rPr lang="ja-JP" altLang="en-US" sz="1200" dirty="0" smtClean="0">
                <a:latin typeface="Arial" pitchFamily="34" charset="0"/>
              </a:rPr>
              <a:t>割引率</a:t>
            </a:r>
            <a:r>
              <a:rPr lang="en-US" altLang="ja-JP" sz="1200" dirty="0" smtClean="0">
                <a:latin typeface="Arial" pitchFamily="34" charset="0"/>
              </a:rPr>
              <a:t>､</a:t>
            </a:r>
            <a:r>
              <a:rPr lang="ja-JP" altLang="en-US" sz="1200" dirty="0" smtClean="0">
                <a:latin typeface="Arial" pitchFamily="34" charset="0"/>
              </a:rPr>
              <a:t>支払保留のようなコントロールフィールドは処理時のロジックに影響</a:t>
            </a:r>
            <a:endParaRPr lang="en-US" altLang="ja-JP" sz="1200" dirty="0" smtClean="0">
              <a:latin typeface="Arial" pitchFamily="34" charset="0"/>
            </a:endParaRPr>
          </a:p>
          <a:p>
            <a:pPr lvl="1">
              <a:buFont typeface="Arial" pitchFamily="34" charset="0"/>
              <a:buChar char="•"/>
            </a:pPr>
            <a:endParaRPr lang="ja-JP" altLang="en-US"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支払先価格データ</a:t>
            </a:r>
            <a:r>
              <a:rPr lang="en-US" altLang="ja-JP" sz="1200" dirty="0" smtClean="0">
                <a:latin typeface="Arial" pitchFamily="34" charset="0"/>
              </a:rPr>
              <a:t>｣</a:t>
            </a:r>
            <a:r>
              <a:rPr lang="ja-JP" altLang="en-US" sz="1200" dirty="0" smtClean="0">
                <a:latin typeface="Arial" pitchFamily="34" charset="0"/>
              </a:rPr>
              <a:t>フレームでは</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割引テーブルで購入価格、</a:t>
            </a:r>
            <a:r>
              <a:rPr lang="en-US" altLang="ja-JP" sz="1200" dirty="0" smtClean="0">
                <a:latin typeface="Arial" pitchFamily="34" charset="0"/>
              </a:rPr>
              <a:t>｢</a:t>
            </a:r>
            <a:r>
              <a:rPr lang="ja-JP" altLang="en-US" sz="1200" dirty="0" smtClean="0">
                <a:latin typeface="Arial" pitchFamily="34" charset="0"/>
              </a:rPr>
              <a:t>支払条件データ</a:t>
            </a:r>
            <a:r>
              <a:rPr lang="en-US" altLang="ja-JP" sz="1200" dirty="0" smtClean="0">
                <a:latin typeface="Arial" pitchFamily="34" charset="0"/>
              </a:rPr>
              <a:t>｣</a:t>
            </a:r>
            <a:r>
              <a:rPr lang="ja-JP" altLang="en-US" sz="1200" dirty="0" smtClean="0">
                <a:latin typeface="Arial" pitchFamily="34" charset="0"/>
              </a:rPr>
              <a:t>フレームでは支払条件で締日、支払日、割引率などを</a:t>
            </a:r>
            <a:r>
              <a:rPr lang="ja-JP" altLang="en-US" sz="1200" dirty="0" err="1" smtClean="0">
                <a:latin typeface="Arial" pitchFamily="34" charset="0"/>
              </a:rPr>
              <a:t>決定す</a:t>
            </a:r>
            <a:endParaRPr lang="en-US" altLang="ja-JP" sz="1200" dirty="0" smtClean="0">
              <a:latin typeface="Arial" pitchFamily="34" charset="0"/>
            </a:endParaRPr>
          </a:p>
          <a:p>
            <a:r>
              <a:rPr lang="ja-JP" altLang="en-US" sz="1200" dirty="0" err="1" smtClean="0">
                <a:latin typeface="Arial" pitchFamily="34" charset="0"/>
              </a:rPr>
              <a:t>るのに</a:t>
            </a:r>
            <a:r>
              <a:rPr lang="ja-JP" altLang="en-US" sz="1200" dirty="0" smtClean="0">
                <a:latin typeface="Arial" pitchFamily="34" charset="0"/>
              </a:rPr>
              <a:t>使用されますが、</a:t>
            </a:r>
            <a:r>
              <a:rPr lang="en-US" altLang="ja-JP" sz="1200" dirty="0" smtClean="0">
                <a:latin typeface="Arial" pitchFamily="34" charset="0"/>
              </a:rPr>
              <a:t>[</a:t>
            </a:r>
            <a:r>
              <a:rPr lang="ja-JP" altLang="en-US" sz="1200" dirty="0" smtClean="0">
                <a:latin typeface="Arial" pitchFamily="34" charset="0"/>
              </a:rPr>
              <a:t>支払保留</a:t>
            </a:r>
            <a:r>
              <a:rPr lang="en-US" altLang="ja-JP" sz="1200" dirty="0" smtClean="0">
                <a:latin typeface="Arial" pitchFamily="34" charset="0"/>
              </a:rPr>
              <a:t>]</a:t>
            </a:r>
            <a:r>
              <a:rPr lang="ja-JP" altLang="en-US" sz="1200" dirty="0" smtClean="0">
                <a:latin typeface="Arial" pitchFamily="34" charset="0"/>
              </a:rPr>
              <a:t>フィールドが、</a:t>
            </a:r>
            <a:r>
              <a:rPr lang="en-US" altLang="ja-JP" sz="1200" dirty="0" smtClean="0">
                <a:latin typeface="Arial" pitchFamily="34" charset="0"/>
              </a:rPr>
              <a:t>〔Y〕</a:t>
            </a:r>
            <a:r>
              <a:rPr lang="ja-JP" altLang="en-US" sz="1200" dirty="0" smtClean="0">
                <a:latin typeface="Arial" pitchFamily="34" charset="0"/>
              </a:rPr>
              <a:t>になっていると</a:t>
            </a:r>
            <a:r>
              <a:rPr lang="en-US" altLang="ja-JP" sz="1200" dirty="0" smtClean="0">
                <a:latin typeface="Arial" pitchFamily="34" charset="0"/>
              </a:rPr>
              <a:t>､</a:t>
            </a:r>
            <a:r>
              <a:rPr lang="ja-JP" altLang="en-US" sz="1200" dirty="0" smtClean="0">
                <a:latin typeface="Arial" pitchFamily="34" charset="0"/>
              </a:rPr>
              <a:t>支払処理ができません。</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dirty="0" smtClean="0">
                <a:latin typeface="Arial" pitchFamily="34" charset="0"/>
              </a:rPr>
              <a:t>｢EMT</a:t>
            </a:r>
            <a:r>
              <a:rPr lang="ja-JP" altLang="en-US" sz="1200" dirty="0" smtClean="0">
                <a:latin typeface="Arial" pitchFamily="34" charset="0"/>
              </a:rPr>
              <a:t>データ</a:t>
            </a:r>
            <a:r>
              <a:rPr lang="en-US" altLang="ja-JP" sz="1200" dirty="0" smtClean="0">
                <a:latin typeface="Arial" pitchFamily="34" charset="0"/>
              </a:rPr>
              <a:t>｣</a:t>
            </a:r>
            <a:r>
              <a:rPr lang="ja-JP" altLang="en-US" sz="1200" dirty="0" smtClean="0">
                <a:latin typeface="Arial" pitchFamily="34" charset="0"/>
              </a:rPr>
              <a:t>フレームでは</a:t>
            </a:r>
            <a:r>
              <a:rPr lang="en-US" altLang="ja-JP" sz="1200" dirty="0" smtClean="0">
                <a:latin typeface="Arial" pitchFamily="34" charset="0"/>
              </a:rPr>
              <a:t>､PBU(</a:t>
            </a:r>
            <a:r>
              <a:rPr lang="ja-JP" altLang="en-US" sz="1200" dirty="0" smtClean="0">
                <a:latin typeface="Arial" pitchFamily="34" charset="0"/>
              </a:rPr>
              <a:t>プライマリビジネスユニット</a:t>
            </a:r>
            <a:r>
              <a:rPr lang="en-US" altLang="ja-JP" sz="1200" dirty="0" smtClean="0">
                <a:latin typeface="Arial" pitchFamily="34" charset="0"/>
              </a:rPr>
              <a:t>:</a:t>
            </a:r>
            <a:r>
              <a:rPr lang="ja-JP" altLang="en-US" sz="1200" dirty="0" smtClean="0">
                <a:latin typeface="Arial" pitchFamily="34" charset="0"/>
              </a:rPr>
              <a:t>発注元</a:t>
            </a:r>
            <a:r>
              <a:rPr lang="en-US" altLang="ja-JP" sz="1200" dirty="0" smtClean="0">
                <a:latin typeface="Arial" pitchFamily="34" charset="0"/>
              </a:rPr>
              <a:t>)</a:t>
            </a:r>
            <a:r>
              <a:rPr lang="ja-JP" altLang="en-US" sz="1200" dirty="0" smtClean="0">
                <a:latin typeface="Arial" pitchFamily="34" charset="0"/>
              </a:rPr>
              <a:t>と</a:t>
            </a:r>
            <a:r>
              <a:rPr lang="en-US" altLang="ja-JP" sz="1200" dirty="0" smtClean="0">
                <a:latin typeface="Arial" pitchFamily="34" charset="0"/>
              </a:rPr>
              <a:t>SBU(</a:t>
            </a:r>
            <a:r>
              <a:rPr lang="ja-JP" altLang="en-US" sz="1200" dirty="0" smtClean="0">
                <a:latin typeface="Arial" pitchFamily="34" charset="0"/>
              </a:rPr>
              <a:t>セコンダリビジネスユニット</a:t>
            </a:r>
            <a:r>
              <a:rPr lang="en-US" altLang="ja-JP" sz="1200" dirty="0" smtClean="0">
                <a:latin typeface="Arial" pitchFamily="34" charset="0"/>
              </a:rPr>
              <a:t>:</a:t>
            </a:r>
            <a:r>
              <a:rPr lang="ja-JP" altLang="en-US" sz="1200" dirty="0" smtClean="0">
                <a:latin typeface="Arial" pitchFamily="34" charset="0"/>
              </a:rPr>
              <a:t>発注先</a:t>
            </a:r>
            <a:r>
              <a:rPr lang="en-US" altLang="ja-JP" sz="1200" dirty="0" smtClean="0">
                <a:latin typeface="Arial" pitchFamily="34" charset="0"/>
              </a:rPr>
              <a:t>)</a:t>
            </a:r>
            <a:r>
              <a:rPr lang="ja-JP" altLang="en-US" sz="1200" dirty="0" smtClean="0">
                <a:latin typeface="Arial" pitchFamily="34" charset="0"/>
              </a:rPr>
              <a:t>間のオーダ取扱いルールを設定し</a:t>
            </a:r>
            <a:r>
              <a:rPr lang="ja-JP" altLang="en-US" sz="1200" dirty="0" err="1" smtClean="0">
                <a:latin typeface="Arial" pitchFamily="34" charset="0"/>
              </a:rPr>
              <a:t>ま</a:t>
            </a:r>
            <a:endParaRPr lang="en-US" altLang="ja-JP" sz="1200" dirty="0" smtClean="0">
              <a:latin typeface="Arial" pitchFamily="34" charset="0"/>
            </a:endParaRPr>
          </a:p>
          <a:p>
            <a:r>
              <a:rPr lang="ja-JP" altLang="en-US" sz="1200" dirty="0" smtClean="0">
                <a:latin typeface="Arial" pitchFamily="34" charset="0"/>
              </a:rPr>
              <a:t>す。</a:t>
            </a:r>
            <a:r>
              <a:rPr lang="en-US" altLang="ja-JP" sz="1200" dirty="0" smtClean="0">
                <a:latin typeface="Arial" pitchFamily="34" charset="0"/>
              </a:rPr>
              <a:t>[</a:t>
            </a:r>
            <a:r>
              <a:rPr lang="ja-JP" altLang="en-US" sz="1200" dirty="0" smtClean="0">
                <a:latin typeface="Arial" pitchFamily="34" charset="0"/>
              </a:rPr>
              <a:t>自動</a:t>
            </a:r>
            <a:r>
              <a:rPr lang="en-US" altLang="ja-JP" sz="1200" dirty="0" smtClean="0">
                <a:latin typeface="Arial" pitchFamily="34" charset="0"/>
              </a:rPr>
              <a:t>EMT</a:t>
            </a:r>
            <a:r>
              <a:rPr lang="ja-JP" altLang="en-US" sz="1200" dirty="0" smtClean="0">
                <a:latin typeface="Arial" pitchFamily="34" charset="0"/>
              </a:rPr>
              <a:t>処理</a:t>
            </a:r>
            <a:r>
              <a:rPr lang="en-US" altLang="ja-JP" sz="1200" dirty="0" smtClean="0">
                <a:latin typeface="Arial" pitchFamily="34" charset="0"/>
              </a:rPr>
              <a:t>]</a:t>
            </a:r>
            <a:r>
              <a:rPr lang="ja-JP" altLang="en-US" sz="1200" dirty="0" smtClean="0">
                <a:latin typeface="Arial" pitchFamily="34" charset="0"/>
              </a:rPr>
              <a:t>フィールドは</a:t>
            </a:r>
            <a:r>
              <a:rPr lang="en-US" altLang="ja-JP" sz="1200" dirty="0" smtClean="0">
                <a:latin typeface="Arial" pitchFamily="34" charset="0"/>
              </a:rPr>
              <a:t>､</a:t>
            </a:r>
            <a:r>
              <a:rPr lang="ja-JP" altLang="en-US" sz="1200" dirty="0" smtClean="0">
                <a:latin typeface="Arial" pitchFamily="34" charset="0"/>
              </a:rPr>
              <a:t>複数レベルの</a:t>
            </a:r>
            <a:r>
              <a:rPr lang="en-US" altLang="ja-JP" sz="1200" dirty="0" smtClean="0">
                <a:latin typeface="Arial" pitchFamily="34" charset="0"/>
              </a:rPr>
              <a:t>EMT</a:t>
            </a:r>
            <a:r>
              <a:rPr lang="ja-JP" altLang="en-US" sz="1200" dirty="0" smtClean="0">
                <a:latin typeface="Arial" pitchFamily="34" charset="0"/>
              </a:rPr>
              <a:t>処理</a:t>
            </a:r>
            <a:r>
              <a:rPr lang="en-US" altLang="ja-JP" sz="1200" dirty="0" smtClean="0">
                <a:latin typeface="Arial" pitchFamily="34" charset="0"/>
              </a:rPr>
              <a:t>(</a:t>
            </a:r>
            <a:r>
              <a:rPr lang="ja-JP" altLang="en-US" sz="1200" dirty="0" smtClean="0">
                <a:latin typeface="Arial" pitchFamily="34" charset="0"/>
              </a:rPr>
              <a:t>発注の流れ　例</a:t>
            </a:r>
            <a:r>
              <a:rPr lang="en-US" altLang="ja-JP" sz="1200" dirty="0" smtClean="0">
                <a:latin typeface="Arial" pitchFamily="34" charset="0"/>
              </a:rPr>
              <a:t>:PBU→SBU(</a:t>
            </a:r>
            <a:r>
              <a:rPr lang="ja-JP" altLang="en-US" sz="1200" dirty="0" smtClean="0">
                <a:latin typeface="Arial" pitchFamily="34" charset="0"/>
              </a:rPr>
              <a:t>次の</a:t>
            </a:r>
            <a:r>
              <a:rPr lang="en-US" altLang="ja-JP" sz="1200" dirty="0" smtClean="0">
                <a:latin typeface="Arial" pitchFamily="34" charset="0"/>
              </a:rPr>
              <a:t>SBU</a:t>
            </a:r>
            <a:r>
              <a:rPr lang="ja-JP" altLang="en-US" sz="1200" dirty="0" smtClean="0">
                <a:latin typeface="Arial" pitchFamily="34" charset="0"/>
              </a:rPr>
              <a:t>に対して</a:t>
            </a:r>
            <a:r>
              <a:rPr lang="en-US" altLang="ja-JP" sz="1200" dirty="0" smtClean="0">
                <a:latin typeface="Arial" pitchFamily="34" charset="0"/>
              </a:rPr>
              <a:t>PBU)→SBU)</a:t>
            </a:r>
            <a:r>
              <a:rPr lang="ja-JP" altLang="en-US" sz="1200" dirty="0" smtClean="0">
                <a:latin typeface="Arial" pitchFamily="34" charset="0"/>
              </a:rPr>
              <a:t>を行うかどうかを指定します</a:t>
            </a:r>
            <a:r>
              <a:rPr lang="en-US" altLang="ja-JP" sz="1200" dirty="0" smtClean="0">
                <a:latin typeface="Arial" pitchFamily="34" charset="0"/>
              </a:rPr>
              <a:t>｡</a:t>
            </a:r>
          </a:p>
          <a:p>
            <a:r>
              <a:rPr lang="ja-JP" altLang="en-US" sz="1200" dirty="0" smtClean="0">
                <a:latin typeface="Arial" pitchFamily="34" charset="0"/>
              </a:rPr>
              <a:t>この機能は</a:t>
            </a:r>
            <a:r>
              <a:rPr lang="en-US" altLang="ja-JP" sz="1200" dirty="0" smtClean="0">
                <a:latin typeface="Arial" pitchFamily="34" charset="0"/>
              </a:rPr>
              <a:t>､EDI</a:t>
            </a:r>
            <a:r>
              <a:rPr lang="ja-JP" altLang="en-US" sz="1200" dirty="0" smtClean="0">
                <a:latin typeface="Arial" pitchFamily="34" charset="0"/>
              </a:rPr>
              <a:t>を使用している時のみ有効です。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5122" name="Picture 2"/>
          <p:cNvPicPr>
            <a:picLocks noChangeAspect="1" noChangeArrowheads="1"/>
          </p:cNvPicPr>
          <p:nvPr/>
        </p:nvPicPr>
        <p:blipFill>
          <a:blip r:embed="rId3"/>
          <a:srcRect/>
          <a:stretch>
            <a:fillRect/>
          </a:stretch>
        </p:blipFill>
        <p:spPr bwMode="auto">
          <a:xfrm>
            <a:off x="1917700" y="1187451"/>
            <a:ext cx="5486400" cy="3124199"/>
          </a:xfrm>
          <a:prstGeom prst="rect">
            <a:avLst/>
          </a:prstGeom>
          <a:noFill/>
          <a:ln w="9525">
            <a:solidFill>
              <a:schemeClr val="tx1"/>
            </a:solidFill>
            <a:miter lim="800000"/>
            <a:headEnd/>
            <a:tailEnd/>
          </a:ln>
          <a:effectLst/>
        </p:spPr>
      </p:pic>
      <p:sp>
        <p:nvSpPr>
          <p:cNvPr id="18" name="正方形/長方形 17"/>
          <p:cNvSpPr/>
          <p:nvPr/>
        </p:nvSpPr>
        <p:spPr>
          <a:xfrm>
            <a:off x="546100" y="4464050"/>
            <a:ext cx="9601200" cy="1569660"/>
          </a:xfrm>
          <a:prstGeom prst="rect">
            <a:avLst/>
          </a:prstGeom>
        </p:spPr>
        <p:txBody>
          <a:bodyPr wrap="square">
            <a:spAutoFit/>
          </a:bodyPr>
          <a:lstStyle/>
          <a:p>
            <a:r>
              <a:rPr lang="ja-JP" altLang="en-US" sz="1200" b="1" dirty="0" smtClean="0">
                <a:solidFill>
                  <a:srgbClr val="0070C0"/>
                </a:solidFill>
                <a:latin typeface="Arial" pitchFamily="34" charset="0"/>
              </a:rPr>
              <a:t>仕入先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仕入先所在地</a:t>
            </a:r>
            <a:r>
              <a:rPr lang="en-US" altLang="ja-JP" sz="1200" b="1" dirty="0" smtClean="0">
                <a:solidFill>
                  <a:srgbClr val="0070C0"/>
                </a:solidFill>
                <a:latin typeface="Arial" pitchFamily="34" charset="0"/>
              </a:rPr>
              <a:t>)</a:t>
            </a:r>
          </a:p>
          <a:p>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購買オーダやブランケット購買オーダで使用する仕入先を登録しておきます</a:t>
            </a:r>
            <a:r>
              <a:rPr lang="en-US" altLang="ja-JP" sz="1200" dirty="0" smtClean="0">
                <a:latin typeface="Arial" pitchFamily="34" charset="0"/>
              </a:rPr>
              <a:t>｡</a:t>
            </a:r>
          </a:p>
          <a:p>
            <a:r>
              <a:rPr lang="ja-JP" altLang="en-US" sz="1200" dirty="0" smtClean="0">
                <a:latin typeface="Arial" pitchFamily="34" charset="0"/>
              </a:rPr>
              <a:t>印刷時の情報や</a:t>
            </a:r>
            <a:r>
              <a:rPr lang="en-US" altLang="ja-JP" sz="1200" dirty="0" smtClean="0">
                <a:latin typeface="Arial" pitchFamily="34" charset="0"/>
              </a:rPr>
              <a:t>､</a:t>
            </a:r>
            <a:r>
              <a:rPr lang="ja-JP" altLang="en-US" sz="1200" dirty="0" smtClean="0">
                <a:latin typeface="Arial" pitchFamily="34" charset="0"/>
              </a:rPr>
              <a:t>オーダの処理に使用される条件が登録できます。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仮</a:t>
            </a:r>
            <a:endParaRPr lang="en-US" altLang="ja-JP" sz="1200" b="1" dirty="0" smtClean="0">
              <a:solidFill>
                <a:srgbClr val="0070C0"/>
              </a:solidFill>
              <a:latin typeface="Arial" pitchFamily="34" charset="0"/>
            </a:endParaRPr>
          </a:p>
          <a:p>
            <a:r>
              <a:rPr lang="ja-JP" altLang="en-US" sz="1200" dirty="0" smtClean="0">
                <a:latin typeface="Arial" pitchFamily="34" charset="0"/>
              </a:rPr>
              <a:t>仕入先コードのデータベース上での扱いについて設定できます。</a:t>
            </a:r>
          </a:p>
          <a:p>
            <a:pPr lvl="1"/>
            <a:r>
              <a:rPr lang="en-US" altLang="ja-JP" sz="1200" dirty="0" smtClean="0">
                <a:latin typeface="Arial" pitchFamily="34" charset="0"/>
              </a:rPr>
              <a:t>〔Y〕</a:t>
            </a:r>
            <a:r>
              <a:rPr lang="ja-JP" altLang="en-US" sz="1200" dirty="0" smtClean="0">
                <a:latin typeface="Arial" pitchFamily="34" charset="0"/>
              </a:rPr>
              <a:t>：一時的な仕入先コードで</a:t>
            </a:r>
            <a:r>
              <a:rPr lang="en-US" altLang="ja-JP" sz="1200" dirty="0" smtClean="0">
                <a:latin typeface="Arial" pitchFamily="34" charset="0"/>
              </a:rPr>
              <a:t>､</a:t>
            </a:r>
            <a:r>
              <a:rPr lang="ja-JP" altLang="en-US" sz="1200" dirty="0" smtClean="0">
                <a:latin typeface="Arial" pitchFamily="34" charset="0"/>
              </a:rPr>
              <a:t>買掛金などの処理が完了すれば削除可能</a:t>
            </a:r>
          </a:p>
          <a:p>
            <a:pPr lvl="1"/>
            <a:r>
              <a:rPr lang="en-US" altLang="ja-JP" sz="1200" dirty="0" smtClean="0">
                <a:latin typeface="Arial" pitchFamily="34" charset="0"/>
              </a:rPr>
              <a:t>〔N〕</a:t>
            </a:r>
            <a:r>
              <a:rPr lang="ja-JP" altLang="en-US" sz="1200" dirty="0" smtClean="0">
                <a:latin typeface="Arial" pitchFamily="34" charset="0"/>
              </a:rPr>
              <a:t>：恒久的な仕入先コードで</a:t>
            </a:r>
            <a:r>
              <a:rPr lang="en-US" altLang="ja-JP" sz="1200" dirty="0" smtClean="0">
                <a:latin typeface="Arial" pitchFamily="34" charset="0"/>
              </a:rPr>
              <a:t>､</a:t>
            </a:r>
            <a:r>
              <a:rPr lang="ja-JP" altLang="en-US" sz="1200" dirty="0" smtClean="0">
                <a:latin typeface="Arial" pitchFamily="34" charset="0"/>
              </a:rPr>
              <a:t>関連したデータがなくなっても存続</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6146"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2" name="正方形/長方形 11"/>
          <p:cNvSpPr/>
          <p:nvPr/>
        </p:nvSpPr>
        <p:spPr>
          <a:xfrm>
            <a:off x="546100" y="4464050"/>
            <a:ext cx="9525000" cy="646331"/>
          </a:xfrm>
          <a:prstGeom prst="rect">
            <a:avLst/>
          </a:prstGeom>
        </p:spPr>
        <p:txBody>
          <a:bodyPr wrap="square">
            <a:spAutoFit/>
          </a:bodyPr>
          <a:lstStyle/>
          <a:p>
            <a:r>
              <a:rPr lang="ja-JP" altLang="en-US" sz="1200" b="1" dirty="0" smtClean="0">
                <a:solidFill>
                  <a:srgbClr val="0070C0"/>
                </a:solidFill>
                <a:latin typeface="Arial" pitchFamily="34" charset="0"/>
              </a:rPr>
              <a:t>仕入先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仕入先担当データ</a:t>
            </a:r>
            <a:r>
              <a:rPr lang="en-US" altLang="ja-JP" sz="1200" b="1" dirty="0" smtClean="0">
                <a:solidFill>
                  <a:srgbClr val="0070C0"/>
                </a:solidFill>
                <a:latin typeface="Arial" pitchFamily="34" charset="0"/>
              </a:rPr>
              <a:t>)</a:t>
            </a:r>
          </a:p>
          <a:p>
            <a:r>
              <a:rPr lang="ja-JP" altLang="en-US" sz="1200" dirty="0" smtClean="0">
                <a:latin typeface="Arial" pitchFamily="34" charset="0"/>
              </a:rPr>
              <a:t>仕入先における担当者を</a:t>
            </a:r>
            <a:r>
              <a:rPr lang="en-US" altLang="ja-JP" sz="1200" dirty="0" smtClean="0">
                <a:latin typeface="Arial" pitchFamily="34" charset="0"/>
              </a:rPr>
              <a:t>2</a:t>
            </a:r>
            <a:r>
              <a:rPr lang="ja-JP" altLang="en-US" sz="1200" dirty="0" smtClean="0">
                <a:latin typeface="Arial" pitchFamily="34" charset="0"/>
              </a:rPr>
              <a:t>名まで登録できます。</a:t>
            </a:r>
          </a:p>
          <a:p>
            <a:r>
              <a:rPr lang="ja-JP" altLang="en-US" sz="1200" dirty="0" smtClean="0">
                <a:latin typeface="Arial" pitchFamily="34" charset="0"/>
              </a:rPr>
              <a:t>氏名、電話番号、内線番号、</a:t>
            </a:r>
            <a:r>
              <a:rPr lang="en-US" altLang="ja-JP" sz="1200" dirty="0" smtClean="0">
                <a:latin typeface="Arial" pitchFamily="34" charset="0"/>
              </a:rPr>
              <a:t>FAX</a:t>
            </a:r>
            <a:r>
              <a:rPr lang="ja-JP" altLang="en-US" sz="1200" dirty="0" smtClean="0">
                <a:latin typeface="Arial" pitchFamily="34" charset="0"/>
              </a:rPr>
              <a:t>番号が登録できます。</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3"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84762" y="0"/>
            <a:ext cx="9624060" cy="641932"/>
          </a:xfrm>
        </p:spPr>
        <p:txBody>
          <a:bodyPr>
            <a:normAutofit/>
          </a:bodyPr>
          <a:lstStyle/>
          <a:p>
            <a:pPr algn="l"/>
            <a:r>
              <a:rPr lang="ja-JP" altLang="en-US" sz="2700" dirty="0"/>
              <a:t>目次</a:t>
            </a:r>
            <a:endParaRPr lang="en-US" sz="2700" dirty="0"/>
          </a:p>
        </p:txBody>
      </p:sp>
      <p:graphicFrame>
        <p:nvGraphicFramePr>
          <p:cNvPr id="7" name="表 6"/>
          <p:cNvGraphicFramePr>
            <a:graphicFrameLocks noGrp="1"/>
          </p:cNvGraphicFramePr>
          <p:nvPr/>
        </p:nvGraphicFramePr>
        <p:xfrm>
          <a:off x="1250036" y="577850"/>
          <a:ext cx="8821064" cy="6347460"/>
        </p:xfrm>
        <a:graphic>
          <a:graphicData uri="http://schemas.openxmlformats.org/drawingml/2006/table">
            <a:tbl>
              <a:tblPr>
                <a:tableStyleId>{9D7B26C5-4107-4FEC-AEDC-1716B250A1EF}</a:tableStyleId>
              </a:tblPr>
              <a:tblGrid>
                <a:gridCol w="8131943"/>
                <a:gridCol w="689121"/>
              </a:tblGrid>
              <a:tr h="302260">
                <a:tc>
                  <a:txBody>
                    <a:bodyPr/>
                    <a:lstStyle/>
                    <a:p>
                      <a:r>
                        <a:rPr lang="en-US" altLang="ja-JP" sz="1200" baseline="0" dirty="0" smtClean="0"/>
                        <a:t>	</a:t>
                      </a:r>
                      <a:r>
                        <a:rPr lang="ja-JP" altLang="en-US" sz="1200" baseline="0" dirty="0" smtClean="0"/>
                        <a:t>購買オーダの返品</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124</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購買オーダレポート</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136</a:t>
                      </a:r>
                      <a:endParaRPr lang="en-US" sz="1200" baseline="0" dirty="0">
                        <a:solidFill>
                          <a:schemeClr val="tx1"/>
                        </a:solidFill>
                        <a:latin typeface="Arial" pitchFamily="34" charset="0"/>
                      </a:endParaRPr>
                    </a:p>
                  </a:txBody>
                  <a:tcPr marL="106934" marR="106934" marT="50377" marB="50377"/>
                </a:tc>
              </a:tr>
              <a:tr h="302260">
                <a:tc>
                  <a:txBody>
                    <a:bodyPr/>
                    <a:lstStyle/>
                    <a:p>
                      <a:r>
                        <a:rPr lang="ja-JP" altLang="en-US" sz="1200" b="1" baseline="0" dirty="0" smtClean="0">
                          <a:solidFill>
                            <a:srgbClr val="0070C0"/>
                          </a:solidFill>
                          <a:latin typeface="Arial" pitchFamily="34" charset="0"/>
                        </a:rPr>
                        <a:t>第</a:t>
                      </a:r>
                      <a:r>
                        <a:rPr lang="en-US" altLang="ja-JP" sz="1200" b="1" baseline="0" dirty="0" smtClean="0">
                          <a:solidFill>
                            <a:srgbClr val="0070C0"/>
                          </a:solidFill>
                          <a:latin typeface="Arial" pitchFamily="34" charset="0"/>
                        </a:rPr>
                        <a:t>6</a:t>
                      </a:r>
                      <a:r>
                        <a:rPr lang="ja-JP" altLang="en-US" sz="1200" b="1" baseline="0" dirty="0" smtClean="0">
                          <a:solidFill>
                            <a:srgbClr val="0070C0"/>
                          </a:solidFill>
                          <a:latin typeface="Arial" pitchFamily="34" charset="0"/>
                        </a:rPr>
                        <a:t>章　ブランケット購買オーダの処理方法</a:t>
                      </a:r>
                      <a:endParaRPr lang="en-US" sz="1200" b="1" baseline="0" dirty="0">
                        <a:solidFill>
                          <a:srgbClr val="0070C0"/>
                        </a:solidFill>
                        <a:latin typeface="Arial" pitchFamily="34" charset="0"/>
                      </a:endParaRPr>
                    </a:p>
                  </a:txBody>
                  <a:tcPr marL="106934" marR="106934" marT="50377" marB="50377"/>
                </a:tc>
                <a:tc>
                  <a:txBody>
                    <a:bodyPr/>
                    <a:lstStyle/>
                    <a:p>
                      <a:r>
                        <a:rPr lang="en-US" sz="1200" baseline="0" dirty="0" smtClean="0"/>
                        <a:t>138</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140</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ブランケット購買オーダの処理</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141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ブランケット購買オーダの登録</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142</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ブランケット購買オーダの印刷</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151</a:t>
                      </a:r>
                      <a:endParaRPr lang="en-US" sz="1200" baseline="0" dirty="0">
                        <a:solidFill>
                          <a:schemeClr val="tx1"/>
                        </a:solidFill>
                        <a:latin typeface="Arial" pitchFamily="34" charset="0"/>
                      </a:endParaRPr>
                    </a:p>
                  </a:txBody>
                  <a:tcPr marL="106934" marR="106934" marT="50377" marB="50377"/>
                </a:tc>
              </a:tr>
              <a:tr h="302260">
                <a:tc>
                  <a:txBody>
                    <a:bodyPr/>
                    <a:lstStyle/>
                    <a:p>
                      <a:r>
                        <a:rPr lang="en-US" altLang="ja-JP" sz="1200" baseline="0" dirty="0" smtClean="0"/>
                        <a:t>	</a:t>
                      </a:r>
                      <a:r>
                        <a:rPr lang="ja-JP" altLang="en-US" sz="1200" baseline="0" dirty="0" smtClean="0"/>
                        <a:t>ブランケット購買オーダから</a:t>
                      </a:r>
                      <a:r>
                        <a:rPr lang="en-US" altLang="ja-JP" sz="1200" baseline="0" dirty="0" smtClean="0"/>
                        <a:t>PO</a:t>
                      </a:r>
                      <a:r>
                        <a:rPr lang="ja-JP" altLang="en-US" sz="1200" baseline="0" dirty="0" smtClean="0"/>
                        <a:t>発行へ</a:t>
                      </a:r>
                      <a:endParaRPr lang="en-US" sz="1200" b="0" baseline="0" dirty="0">
                        <a:solidFill>
                          <a:schemeClr val="tx1"/>
                        </a:solidFill>
                        <a:latin typeface="Arial" pitchFamily="34" charset="0"/>
                      </a:endParaRPr>
                    </a:p>
                  </a:txBody>
                  <a:tcPr marL="106934" marR="106934" marT="50377" marB="50377"/>
                </a:tc>
                <a:tc>
                  <a:txBody>
                    <a:bodyPr/>
                    <a:lstStyle/>
                    <a:p>
                      <a:r>
                        <a:rPr lang="en-US" sz="1200" baseline="0" dirty="0" smtClean="0"/>
                        <a:t>154</a:t>
                      </a:r>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smtClean="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r h="302260">
                <a:tc>
                  <a:txBody>
                    <a:bodyPr/>
                    <a:lstStyle/>
                    <a:p>
                      <a:endParaRPr lang="en-US" sz="1200" b="0" baseline="0" dirty="0">
                        <a:solidFill>
                          <a:schemeClr val="tx1"/>
                        </a:solidFill>
                        <a:latin typeface="Arial" pitchFamily="34" charset="0"/>
                      </a:endParaRPr>
                    </a:p>
                  </a:txBody>
                  <a:tcPr marL="106934" marR="106934" marT="50377" marB="50377"/>
                </a:tc>
                <a:tc>
                  <a:txBody>
                    <a:bodyPr/>
                    <a:lstStyle/>
                    <a:p>
                      <a:endParaRPr lang="en-US" sz="1200" baseline="0" dirty="0">
                        <a:solidFill>
                          <a:schemeClr val="tx1"/>
                        </a:solidFill>
                        <a:latin typeface="Arial" pitchFamily="34" charset="0"/>
                      </a:endParaRPr>
                    </a:p>
                  </a:txBody>
                  <a:tcPr marL="106934" marR="106934" marT="50377" marB="50377"/>
                </a:tc>
              </a:tr>
            </a:tbl>
          </a:graphicData>
        </a:graphic>
      </p:graphicFrame>
      <p:sp>
        <p:nvSpPr>
          <p:cNvPr id="33"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4</a:t>
            </a:fld>
            <a:endParaRPr lang="en-US" dirty="0"/>
          </a:p>
        </p:txBody>
      </p:sp>
      <p:pic>
        <p:nvPicPr>
          <p:cNvPr id="37" name="コンテンツ プレースホルダ 3" descr="horiz_corp_sig.jpg"/>
          <p:cNvPicPr>
            <a:picLocks noGrp="1" noChangeAspect="1"/>
          </p:cNvPicPr>
          <p:nvPr>
            <p:ph idx="1"/>
          </p:nvPr>
        </p:nvPicPr>
        <p:blipFill>
          <a:blip r:embed="rId2" cstate="print"/>
          <a:stretch>
            <a:fillRect/>
          </a:stretch>
        </p:blipFill>
        <p:spPr>
          <a:xfrm>
            <a:off x="896454" y="7054850"/>
            <a:ext cx="640246" cy="314856"/>
          </a:xfrm>
        </p:spPr>
      </p:pic>
      <p:cxnSp>
        <p:nvCxnSpPr>
          <p:cNvPr id="27" name="直線コネクタ 26"/>
          <p:cNvCxnSpPr/>
          <p:nvPr/>
        </p:nvCxnSpPr>
        <p:spPr>
          <a:xfrm>
            <a:off x="3594100" y="730250"/>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3594100" y="1033462"/>
            <a:ext cx="5867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4203700" y="1339850"/>
            <a:ext cx="52578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3822700" y="1644650"/>
            <a:ext cx="56388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4356100" y="1949450"/>
            <a:ext cx="5105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4356100" y="2252662"/>
            <a:ext cx="5105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4356100" y="2557462"/>
            <a:ext cx="51054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4813300" y="2787650"/>
            <a:ext cx="464820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6" name="正方形/長方形 15"/>
          <p:cNvSpPr/>
          <p:nvPr/>
        </p:nvSpPr>
        <p:spPr>
          <a:xfrm>
            <a:off x="546100" y="4464050"/>
            <a:ext cx="9601200" cy="1938992"/>
          </a:xfrm>
          <a:prstGeom prst="rect">
            <a:avLst/>
          </a:prstGeom>
        </p:spPr>
        <p:txBody>
          <a:bodyPr wrap="square">
            <a:spAutoFit/>
          </a:bodyPr>
          <a:lstStyle/>
          <a:p>
            <a:r>
              <a:rPr lang="ja-JP" altLang="en-US" sz="1200" b="1" dirty="0" smtClean="0">
                <a:solidFill>
                  <a:srgbClr val="0070C0"/>
                </a:solidFill>
              </a:rPr>
              <a:t>仕入先</a:t>
            </a:r>
            <a:r>
              <a:rPr lang="en-US" altLang="ja-JP" sz="1200" b="1" dirty="0" smtClean="0">
                <a:solidFill>
                  <a:srgbClr val="0070C0"/>
                </a:solidFill>
              </a:rPr>
              <a:t>(</a:t>
            </a:r>
            <a:r>
              <a:rPr lang="ja-JP" altLang="en-US" sz="1200" b="1" dirty="0" smtClean="0">
                <a:solidFill>
                  <a:srgbClr val="0070C0"/>
                </a:solidFill>
              </a:rPr>
              <a:t>仕入先データ</a:t>
            </a:r>
            <a:r>
              <a:rPr lang="en-US" altLang="ja-JP" sz="1200" b="1" dirty="0" smtClean="0">
                <a:solidFill>
                  <a:srgbClr val="0070C0"/>
                </a:solidFill>
              </a:rPr>
              <a:t>)</a:t>
            </a:r>
          </a:p>
          <a:p>
            <a:r>
              <a:rPr lang="ja-JP" altLang="en-US" sz="1200" dirty="0" smtClean="0"/>
              <a:t>検索時に使用する仕入先の名称</a:t>
            </a:r>
            <a:r>
              <a:rPr lang="en-US" altLang="ja-JP" sz="1200" dirty="0" smtClean="0"/>
              <a:t>､</a:t>
            </a:r>
            <a:r>
              <a:rPr lang="ja-JP" altLang="en-US" sz="1200" dirty="0" smtClean="0"/>
              <a:t>仕入先の分類用のタイプコード</a:t>
            </a:r>
            <a:r>
              <a:rPr lang="en-US" altLang="ja-JP" sz="1200" dirty="0" smtClean="0"/>
              <a:t>､</a:t>
            </a:r>
            <a:r>
              <a:rPr lang="ja-JP" altLang="en-US" sz="1200" dirty="0" smtClean="0"/>
              <a:t>仕入</a:t>
            </a:r>
            <a:r>
              <a:rPr lang="en-US" altLang="ja-JP" sz="1200" dirty="0" smtClean="0"/>
              <a:t>/</a:t>
            </a:r>
            <a:r>
              <a:rPr lang="ja-JP" altLang="en-US" sz="1200" dirty="0" smtClean="0"/>
              <a:t>買掛の仕訳用勘定科目、補助科目、コストセンターコード、出荷方法などディ</a:t>
            </a:r>
            <a:endParaRPr lang="en-US" altLang="ja-JP" sz="1200" dirty="0" smtClean="0"/>
          </a:p>
          <a:p>
            <a:r>
              <a:rPr lang="ja-JP" altLang="en-US" sz="1200" dirty="0" smtClean="0"/>
              <a:t>フォルト値を設定できます。</a:t>
            </a:r>
            <a:endParaRPr lang="en-US" altLang="ja-JP" sz="1200" dirty="0" smtClean="0"/>
          </a:p>
          <a:p>
            <a:r>
              <a:rPr lang="ja-JP" altLang="en-US" sz="1200" b="1" dirty="0" smtClean="0">
                <a:solidFill>
                  <a:srgbClr val="0070C0"/>
                </a:solidFill>
              </a:rPr>
              <a:t>ソート名</a:t>
            </a:r>
          </a:p>
          <a:p>
            <a:r>
              <a:rPr lang="ja-JP" altLang="en-US" sz="1200" dirty="0" smtClean="0"/>
              <a:t>仕入先検索のルックアップテーブルを表示後、検索フィールドの一つに使用できます。したがって、コードが不明な場合</a:t>
            </a:r>
            <a:r>
              <a:rPr lang="en-US" altLang="ja-JP" sz="1200" dirty="0" smtClean="0"/>
              <a:t>､</a:t>
            </a:r>
            <a:r>
              <a:rPr lang="ja-JP" altLang="en-US" sz="1200" dirty="0" smtClean="0"/>
              <a:t>名称で探す時に便利です。</a:t>
            </a:r>
            <a:endParaRPr lang="en-US" altLang="ja-JP" sz="1200" dirty="0" smtClean="0"/>
          </a:p>
          <a:p>
            <a:r>
              <a:rPr lang="en-US" altLang="ja-JP" sz="1200" b="1" dirty="0" smtClean="0">
                <a:solidFill>
                  <a:srgbClr val="0070C0"/>
                </a:solidFill>
              </a:rPr>
              <a:t>					</a:t>
            </a:r>
          </a:p>
          <a:p>
            <a:r>
              <a:rPr lang="en-US" altLang="ja-JP" sz="1200" b="1" dirty="0" smtClean="0">
                <a:solidFill>
                  <a:srgbClr val="0070C0"/>
                </a:solidFill>
              </a:rPr>
              <a:t>					</a:t>
            </a:r>
            <a:r>
              <a:rPr lang="ja-JP" altLang="en-US" sz="1200" b="1" dirty="0" smtClean="0">
                <a:solidFill>
                  <a:srgbClr val="0070C0"/>
                </a:solidFill>
              </a:rPr>
              <a:t>備考</a:t>
            </a:r>
            <a:endParaRPr lang="en-US" altLang="ja-JP" sz="1200" b="1" dirty="0" smtClean="0">
              <a:solidFill>
                <a:srgbClr val="0070C0"/>
              </a:solidFill>
            </a:endParaRPr>
          </a:p>
          <a:p>
            <a:r>
              <a:rPr lang="en-US" altLang="ja-JP" sz="1200" dirty="0" smtClean="0"/>
              <a:t>					</a:t>
            </a:r>
            <a:r>
              <a:rPr lang="ja-JP" altLang="en-US" sz="1200" dirty="0" smtClean="0"/>
              <a:t>オーダ登録時に、当仕入先を選択したとき</a:t>
            </a:r>
            <a:r>
              <a:rPr lang="en-US" altLang="ja-JP" sz="1200" dirty="0" smtClean="0"/>
              <a:t>､</a:t>
            </a:r>
            <a:r>
              <a:rPr lang="ja-JP" altLang="en-US" sz="1200" dirty="0" smtClean="0"/>
              <a:t>オーダのヘッダ画面に表示され</a:t>
            </a:r>
            <a:endParaRPr lang="en-US" altLang="ja-JP" sz="1200" dirty="0" smtClean="0"/>
          </a:p>
          <a:p>
            <a:r>
              <a:rPr lang="en-US" altLang="ja-JP" sz="1200" dirty="0" smtClean="0"/>
              <a:t>					</a:t>
            </a:r>
            <a:r>
              <a:rPr lang="ja-JP" altLang="en-US" sz="1200" dirty="0" smtClean="0"/>
              <a:t>る、</a:t>
            </a:r>
            <a:r>
              <a:rPr lang="en-US" altLang="ja-JP" sz="1200" dirty="0" smtClean="0"/>
              <a:t>[</a:t>
            </a:r>
            <a:r>
              <a:rPr lang="ja-JP" altLang="en-US" sz="1200" dirty="0" smtClean="0"/>
              <a:t>備考</a:t>
            </a:r>
            <a:r>
              <a:rPr lang="en-US" altLang="ja-JP" sz="1200" dirty="0" smtClean="0"/>
              <a:t>]</a:t>
            </a:r>
            <a:r>
              <a:rPr lang="ja-JP" altLang="en-US" sz="1200" dirty="0" smtClean="0"/>
              <a:t>フィールドにディフォルト表示されます。</a:t>
            </a:r>
            <a:endParaRPr lang="en-US" altLang="ja-JP" sz="1200" dirty="0" smtClean="0"/>
          </a:p>
          <a:p>
            <a:r>
              <a:rPr lang="en-US" altLang="ja-JP" sz="1200" dirty="0" smtClean="0"/>
              <a:t>					</a:t>
            </a:r>
            <a:r>
              <a:rPr lang="ja-JP" altLang="en-US" sz="1200" dirty="0" smtClean="0"/>
              <a:t>ただし</a:t>
            </a:r>
            <a:r>
              <a:rPr lang="en-US" altLang="ja-JP" sz="1200" dirty="0" smtClean="0"/>
              <a:t>､</a:t>
            </a:r>
            <a:r>
              <a:rPr lang="ja-JP" altLang="en-US" sz="1200" dirty="0" smtClean="0"/>
              <a:t>表示されたものを</a:t>
            </a:r>
            <a:r>
              <a:rPr lang="en-US" altLang="ja-JP" sz="1200" dirty="0" smtClean="0"/>
              <a:t>､</a:t>
            </a:r>
            <a:r>
              <a:rPr lang="ja-JP" altLang="en-US" sz="1200" dirty="0" smtClean="0"/>
              <a:t>上書き修正可能です。</a:t>
            </a:r>
            <a:endParaRPr lang="en-US" sz="1200" dirty="0"/>
          </a:p>
        </p:txBody>
      </p:sp>
      <p:pic>
        <p:nvPicPr>
          <p:cNvPr id="6148" name="Picture 4"/>
          <p:cNvPicPr>
            <a:picLocks noChangeAspect="1" noChangeArrowheads="1"/>
          </p:cNvPicPr>
          <p:nvPr/>
        </p:nvPicPr>
        <p:blipFill>
          <a:blip r:embed="rId4"/>
          <a:srcRect/>
          <a:stretch>
            <a:fillRect/>
          </a:stretch>
        </p:blipFill>
        <p:spPr bwMode="auto">
          <a:xfrm>
            <a:off x="622300" y="5530850"/>
            <a:ext cx="4267200" cy="1524000"/>
          </a:xfrm>
          <a:prstGeom prst="rect">
            <a:avLst/>
          </a:prstGeom>
          <a:noFill/>
          <a:ln w="9525">
            <a:noFill/>
            <a:miter lim="800000"/>
            <a:headEnd/>
            <a:tailEnd/>
          </a:ln>
          <a:effectLst/>
        </p:spPr>
      </p:pic>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3"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7170"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5" name="正方形/長方形 14"/>
          <p:cNvSpPr/>
          <p:nvPr/>
        </p:nvSpPr>
        <p:spPr>
          <a:xfrm>
            <a:off x="546100" y="4464050"/>
            <a:ext cx="4800600" cy="2492990"/>
          </a:xfrm>
          <a:prstGeom prst="rect">
            <a:avLst/>
          </a:prstGeom>
        </p:spPr>
        <p:txBody>
          <a:bodyPr wrap="square">
            <a:spAutoFit/>
          </a:bodyPr>
          <a:lstStyle/>
          <a:p>
            <a:r>
              <a:rPr lang="ja-JP" altLang="en-US" sz="1200" b="1" dirty="0" smtClean="0">
                <a:solidFill>
                  <a:srgbClr val="0070C0"/>
                </a:solidFill>
              </a:rPr>
              <a:t>仕入先（仕入先データ</a:t>
            </a:r>
            <a:r>
              <a:rPr lang="en-US" altLang="ja-JP" sz="1200" b="1" dirty="0" smtClean="0">
                <a:solidFill>
                  <a:srgbClr val="0070C0"/>
                </a:solidFill>
              </a:rPr>
              <a:t>)</a:t>
            </a:r>
          </a:p>
          <a:p>
            <a:r>
              <a:rPr lang="ja-JP" altLang="en-US" sz="1200" dirty="0" smtClean="0"/>
              <a:t>当仕入先との関係で管理する情報を登録します。</a:t>
            </a:r>
            <a:endParaRPr lang="en-US" altLang="ja-JP" sz="1200" dirty="0" smtClean="0"/>
          </a:p>
          <a:p>
            <a:endParaRPr lang="en-US" altLang="ja-JP" sz="1200" dirty="0" smtClean="0"/>
          </a:p>
          <a:p>
            <a:r>
              <a:rPr lang="ja-JP" altLang="en-US" sz="1200" b="1" dirty="0" smtClean="0">
                <a:solidFill>
                  <a:srgbClr val="0070C0"/>
                </a:solidFill>
              </a:rPr>
              <a:t>銀行</a:t>
            </a:r>
          </a:p>
          <a:p>
            <a:r>
              <a:rPr lang="ja-JP" altLang="en-US" sz="1200" dirty="0" smtClean="0"/>
              <a:t>当仕入先に対して支払いが行われる銀行口座を識別するコードを入力</a:t>
            </a:r>
            <a:endParaRPr lang="en-US" altLang="ja-JP" sz="1200" dirty="0" smtClean="0"/>
          </a:p>
          <a:p>
            <a:r>
              <a:rPr lang="ja-JP" altLang="en-US" sz="1200" dirty="0" smtClean="0"/>
              <a:t>します。</a:t>
            </a:r>
            <a:endParaRPr lang="en-US" altLang="ja-JP" sz="1200" dirty="0" smtClean="0"/>
          </a:p>
          <a:p>
            <a:endParaRPr lang="ja-JP" altLang="en-US" sz="1200" dirty="0" smtClean="0"/>
          </a:p>
          <a:p>
            <a:r>
              <a:rPr lang="ja-JP" altLang="en-US" sz="1200" b="1" dirty="0" smtClean="0">
                <a:solidFill>
                  <a:srgbClr val="0070C0"/>
                </a:solidFill>
              </a:rPr>
              <a:t>通貨</a:t>
            </a:r>
            <a:endParaRPr lang="en-US" altLang="ja-JP" sz="1200" b="1" dirty="0" smtClean="0">
              <a:solidFill>
                <a:srgbClr val="0070C0"/>
              </a:solidFill>
            </a:endParaRPr>
          </a:p>
          <a:p>
            <a:r>
              <a:rPr lang="ja-JP" altLang="en-US" sz="1200" dirty="0" smtClean="0"/>
              <a:t>当仕入先とのトランザクションに使用する通貨を入力します。</a:t>
            </a:r>
          </a:p>
          <a:p>
            <a:endParaRPr lang="en-US" altLang="ja-JP" sz="1200" b="1" dirty="0" smtClean="0">
              <a:solidFill>
                <a:srgbClr val="0070C0"/>
              </a:solidFill>
            </a:endParaRPr>
          </a:p>
          <a:p>
            <a:r>
              <a:rPr lang="ja-JP" altLang="en-US" sz="1200" b="1" dirty="0" smtClean="0">
                <a:solidFill>
                  <a:srgbClr val="0070C0"/>
                </a:solidFill>
              </a:rPr>
              <a:t>仕入先担当者</a:t>
            </a:r>
            <a:endParaRPr lang="en-US" altLang="ja-JP" sz="1200" b="1" dirty="0" smtClean="0">
              <a:solidFill>
                <a:srgbClr val="0070C0"/>
              </a:solidFill>
            </a:endParaRPr>
          </a:p>
          <a:p>
            <a:r>
              <a:rPr lang="ja-JP" altLang="en-US" sz="1200" dirty="0" smtClean="0"/>
              <a:t>当仕入先に対する発注元の担当者を入力します。</a:t>
            </a:r>
          </a:p>
          <a:p>
            <a:endParaRPr lang="en-US" altLang="ja-JP" sz="1200" b="1" dirty="0" smtClean="0">
              <a:solidFill>
                <a:srgbClr val="0070C0"/>
              </a:solidFill>
            </a:endParaRPr>
          </a:p>
        </p:txBody>
      </p:sp>
      <p:sp>
        <p:nvSpPr>
          <p:cNvPr id="11" name="正方形/長方形 10"/>
          <p:cNvSpPr/>
          <p:nvPr/>
        </p:nvSpPr>
        <p:spPr>
          <a:xfrm>
            <a:off x="5346700" y="4464050"/>
            <a:ext cx="4800600" cy="2308324"/>
          </a:xfrm>
          <a:prstGeom prst="rect">
            <a:avLst/>
          </a:prstGeom>
        </p:spPr>
        <p:txBody>
          <a:bodyPr wrap="square">
            <a:spAutoFit/>
          </a:bodyPr>
          <a:lstStyle/>
          <a:p>
            <a:r>
              <a:rPr lang="ja-JP" altLang="en-US" sz="1200" b="1" dirty="0" smtClean="0">
                <a:solidFill>
                  <a:srgbClr val="0070C0"/>
                </a:solidFill>
              </a:rPr>
              <a:t>買掛連絡先</a:t>
            </a:r>
            <a:endParaRPr lang="en-US" altLang="ja-JP" sz="1200" b="1" dirty="0" smtClean="0">
              <a:solidFill>
                <a:srgbClr val="0070C0"/>
              </a:solidFill>
            </a:endParaRPr>
          </a:p>
          <a:p>
            <a:r>
              <a:rPr lang="ja-JP" altLang="en-US" sz="1200" dirty="0" smtClean="0"/>
              <a:t>当仕入先に対する発注元の連絡部署を入力します。</a:t>
            </a:r>
          </a:p>
          <a:p>
            <a:r>
              <a:rPr lang="ja-JP" altLang="en-US" sz="1200" dirty="0" smtClean="0"/>
              <a:t>下記の小切手形式がローカライズ版</a:t>
            </a:r>
            <a:r>
              <a:rPr lang="en-US" altLang="ja-JP" sz="1200" dirty="0" smtClean="0"/>
              <a:t>(</a:t>
            </a:r>
            <a:r>
              <a:rPr lang="ja-JP" altLang="en-US" sz="1200" dirty="0" smtClean="0"/>
              <a:t>オプションモジュール</a:t>
            </a:r>
            <a:r>
              <a:rPr lang="en-US" altLang="ja-JP" sz="1200" dirty="0" smtClean="0"/>
              <a:t>)</a:t>
            </a:r>
            <a:r>
              <a:rPr lang="ja-JP" altLang="en-US" sz="1200" dirty="0" err="1" smtClean="0"/>
              <a:t>にて</a:t>
            </a:r>
            <a:r>
              <a:rPr lang="ja-JP" altLang="en-US" sz="1200" dirty="0" smtClean="0"/>
              <a:t>使用で</a:t>
            </a:r>
            <a:endParaRPr lang="en-US" altLang="ja-JP" sz="1200" dirty="0" smtClean="0"/>
          </a:p>
          <a:p>
            <a:r>
              <a:rPr lang="ja-JP" altLang="en-US" sz="1200" dirty="0" smtClean="0"/>
              <a:t>きます。</a:t>
            </a:r>
          </a:p>
          <a:p>
            <a:pPr lvl="1"/>
            <a:r>
              <a:rPr lang="en-US" altLang="ja-JP" sz="1200" dirty="0" smtClean="0"/>
              <a:t>1</a:t>
            </a:r>
            <a:r>
              <a:rPr lang="ja-JP" altLang="en-US" sz="1200" dirty="0" smtClean="0"/>
              <a:t> ： 小切手</a:t>
            </a:r>
          </a:p>
          <a:p>
            <a:pPr lvl="1"/>
            <a:r>
              <a:rPr lang="en-US" altLang="ja-JP" sz="1200" dirty="0" smtClean="0"/>
              <a:t>4</a:t>
            </a:r>
            <a:r>
              <a:rPr lang="ja-JP" altLang="en-US" sz="1200" dirty="0" smtClean="0"/>
              <a:t> ： ファームバンキング</a:t>
            </a:r>
          </a:p>
          <a:p>
            <a:pPr lvl="1"/>
            <a:r>
              <a:rPr lang="en-US" altLang="zh-TW" sz="1200" dirty="0" smtClean="0"/>
              <a:t>6</a:t>
            </a:r>
            <a:r>
              <a:rPr lang="zh-TW" altLang="en-US" sz="1200" dirty="0" smtClean="0"/>
              <a:t> </a:t>
            </a:r>
            <a:r>
              <a:rPr lang="ja-JP" altLang="en-US" sz="1200" dirty="0" smtClean="0"/>
              <a:t>：</a:t>
            </a:r>
            <a:r>
              <a:rPr lang="zh-TW" altLang="en-US" sz="1200" dirty="0" smtClean="0"/>
              <a:t>為替手形</a:t>
            </a:r>
          </a:p>
          <a:p>
            <a:pPr lvl="1"/>
            <a:r>
              <a:rPr lang="en-US" altLang="zh-TW" sz="1200" dirty="0" smtClean="0"/>
              <a:t>7</a:t>
            </a:r>
            <a:r>
              <a:rPr lang="zh-TW" altLang="en-US" sz="1200" dirty="0" smtClean="0"/>
              <a:t> </a:t>
            </a:r>
            <a:r>
              <a:rPr lang="ja-JP" altLang="en-US" sz="1200" dirty="0" smtClean="0"/>
              <a:t>：</a:t>
            </a:r>
            <a:r>
              <a:rPr lang="zh-TW" altLang="en-US" sz="1200" dirty="0" smtClean="0"/>
              <a:t> 約束手形</a:t>
            </a:r>
          </a:p>
          <a:p>
            <a:pPr lvl="1"/>
            <a:r>
              <a:rPr lang="en-US" altLang="zh-TW" sz="1200" dirty="0" smtClean="0"/>
              <a:t>8</a:t>
            </a:r>
            <a:r>
              <a:rPr lang="zh-TW" altLang="en-US" sz="1200" dirty="0" smtClean="0"/>
              <a:t> </a:t>
            </a:r>
            <a:r>
              <a:rPr lang="ja-JP" altLang="en-US" sz="1200" dirty="0" smtClean="0"/>
              <a:t>：</a:t>
            </a:r>
            <a:r>
              <a:rPr lang="zh-TW" altLang="en-US" sz="1200" dirty="0" smtClean="0"/>
              <a:t> 相殺処理</a:t>
            </a:r>
            <a:endParaRPr lang="en-US" altLang="zh-TW" sz="1200" dirty="0" smtClean="0"/>
          </a:p>
          <a:p>
            <a:endParaRPr lang="en-US" altLang="ja-JP" sz="1200" b="1" dirty="0" smtClean="0">
              <a:solidFill>
                <a:srgbClr val="0070C0"/>
              </a:solidFill>
            </a:endParaRPr>
          </a:p>
          <a:p>
            <a:r>
              <a:rPr lang="ja-JP" altLang="en-US" sz="1200" b="1" dirty="0" smtClean="0">
                <a:solidFill>
                  <a:srgbClr val="0070C0"/>
                </a:solidFill>
              </a:rPr>
              <a:t>言語</a:t>
            </a:r>
            <a:endParaRPr lang="zh-TW" altLang="en-US" sz="1200" b="1" dirty="0" smtClean="0">
              <a:solidFill>
                <a:srgbClr val="0070C0"/>
              </a:solidFill>
            </a:endParaRPr>
          </a:p>
          <a:p>
            <a:r>
              <a:rPr lang="ja-JP" altLang="en-US" sz="1200" dirty="0" smtClean="0"/>
              <a:t>当仕入先によって使用される言語を識別するコードを入力します。</a:t>
            </a:r>
            <a:endParaRPr lang="en-US" sz="1200" dirty="0"/>
          </a:p>
        </p:txBody>
      </p:sp>
      <p:sp>
        <p:nvSpPr>
          <p:cNvPr id="1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7"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6" name="正方形/長方形 15"/>
          <p:cNvSpPr/>
          <p:nvPr/>
        </p:nvSpPr>
        <p:spPr>
          <a:xfrm>
            <a:off x="546100" y="4464050"/>
            <a:ext cx="9601200" cy="1015663"/>
          </a:xfrm>
          <a:prstGeom prst="rect">
            <a:avLst/>
          </a:prstGeom>
        </p:spPr>
        <p:txBody>
          <a:bodyPr wrap="square">
            <a:spAutoFit/>
          </a:bodyPr>
          <a:lstStyle/>
          <a:p>
            <a:r>
              <a:rPr lang="ja-JP" altLang="en-US" sz="1200" b="1" dirty="0" smtClean="0">
                <a:solidFill>
                  <a:srgbClr val="0070C0"/>
                </a:solidFill>
                <a:latin typeface="Arial" pitchFamily="34" charset="0"/>
              </a:rPr>
              <a:t>休日後支払</a:t>
            </a:r>
            <a:endParaRPr lang="en-US" altLang="ja-JP" sz="1200" b="1" dirty="0" smtClean="0">
              <a:solidFill>
                <a:srgbClr val="0070C0"/>
              </a:solidFill>
              <a:latin typeface="Arial" pitchFamily="34" charset="0"/>
            </a:endParaRPr>
          </a:p>
          <a:p>
            <a:r>
              <a:rPr lang="ja-JP" altLang="en-US" sz="1200" dirty="0" smtClean="0">
                <a:latin typeface="Arial" pitchFamily="34" charset="0"/>
              </a:rPr>
              <a:t>支払日が</a:t>
            </a:r>
            <a:r>
              <a:rPr lang="en-US" altLang="ja-JP" sz="1200" dirty="0" smtClean="0">
                <a:latin typeface="Arial" pitchFamily="34" charset="0"/>
              </a:rPr>
              <a:t>､【</a:t>
            </a:r>
            <a:r>
              <a:rPr lang="ja-JP" altLang="en-US" sz="1200" dirty="0" smtClean="0">
                <a:latin typeface="Arial" pitchFamily="34" charset="0"/>
              </a:rPr>
              <a:t>休日登録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】&lt;36.2.1&gt;</a:t>
            </a:r>
            <a:r>
              <a:rPr lang="ja-JP" altLang="en-US" sz="1200" dirty="0" err="1" smtClean="0">
                <a:latin typeface="Arial" pitchFamily="34" charset="0"/>
              </a:rPr>
              <a:t>、</a:t>
            </a:r>
            <a:r>
              <a:rPr lang="ja-JP" altLang="en-US" sz="1200" dirty="0" smtClean="0">
                <a:latin typeface="Arial" pitchFamily="34" charset="0"/>
              </a:rPr>
              <a:t>および</a:t>
            </a:r>
            <a:r>
              <a:rPr lang="en-US" altLang="ja-JP" sz="1200" dirty="0" smtClean="0">
                <a:latin typeface="Arial" pitchFamily="34" charset="0"/>
              </a:rPr>
              <a:t>､【</a:t>
            </a:r>
            <a:r>
              <a:rPr lang="ja-JP" altLang="en-US" sz="1200" dirty="0" smtClean="0">
                <a:latin typeface="Arial" pitchFamily="34" charset="0"/>
              </a:rPr>
              <a:t>金融機関休日登録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】&lt;27.5.1&gt;</a:t>
            </a:r>
            <a:r>
              <a:rPr lang="ja-JP" altLang="en-US" sz="1200" dirty="0" err="1" smtClean="0">
                <a:latin typeface="Arial" pitchFamily="34" charset="0"/>
              </a:rPr>
              <a:t>にて登</a:t>
            </a:r>
            <a:r>
              <a:rPr lang="ja-JP" altLang="en-US" sz="1200" dirty="0" smtClean="0">
                <a:latin typeface="Arial" pitchFamily="34" charset="0"/>
              </a:rPr>
              <a:t>録された休日に当たる場合</a:t>
            </a:r>
            <a:r>
              <a:rPr lang="en-US" altLang="ja-JP" sz="1200" dirty="0" smtClean="0">
                <a:latin typeface="Arial" pitchFamily="34" charset="0"/>
              </a:rPr>
              <a:t>､</a:t>
            </a:r>
            <a:r>
              <a:rPr lang="ja-JP" altLang="en-US" sz="1200" dirty="0" smtClean="0">
                <a:latin typeface="Arial" pitchFamily="34" charset="0"/>
              </a:rPr>
              <a:t>支払日の決定方法</a:t>
            </a:r>
            <a:r>
              <a:rPr lang="en-US" altLang="ja-JP" sz="1200" dirty="0" smtClean="0">
                <a:latin typeface="Arial" pitchFamily="34" charset="0"/>
              </a:rPr>
              <a:t>(</a:t>
            </a:r>
            <a:r>
              <a:rPr lang="ja-JP" altLang="en-US" sz="1200" dirty="0" smtClean="0">
                <a:latin typeface="Arial" pitchFamily="34" charset="0"/>
              </a:rPr>
              <a:t>ローカラ</a:t>
            </a:r>
            <a:endParaRPr lang="en-US" altLang="ja-JP" sz="1200" dirty="0" smtClean="0">
              <a:latin typeface="Arial" pitchFamily="34" charset="0"/>
            </a:endParaRPr>
          </a:p>
          <a:p>
            <a:r>
              <a:rPr lang="ja-JP" altLang="en-US" sz="1200" dirty="0" smtClean="0">
                <a:latin typeface="Arial" pitchFamily="34" charset="0"/>
              </a:rPr>
              <a:t>イズ版</a:t>
            </a:r>
            <a:r>
              <a:rPr lang="en-US" altLang="ja-JP" sz="1200" dirty="0" smtClean="0">
                <a:latin typeface="Arial" pitchFamily="34" charset="0"/>
              </a:rPr>
              <a:t>(</a:t>
            </a:r>
            <a:r>
              <a:rPr lang="ja-JP" altLang="en-US" sz="1200" dirty="0" smtClean="0">
                <a:latin typeface="Arial" pitchFamily="34" charset="0"/>
              </a:rPr>
              <a:t>オプションモジュール</a:t>
            </a:r>
            <a:r>
              <a:rPr lang="en-US" altLang="ja-JP" sz="1200" dirty="0" smtClean="0">
                <a:latin typeface="Arial" pitchFamily="34" charset="0"/>
              </a:rPr>
              <a:t>)</a:t>
            </a:r>
            <a:r>
              <a:rPr lang="ja-JP" altLang="en-US" sz="1200" dirty="0" smtClean="0">
                <a:latin typeface="Arial" pitchFamily="34" charset="0"/>
              </a:rPr>
              <a:t>のみ</a:t>
            </a:r>
            <a:r>
              <a:rPr lang="en-US" altLang="ja-JP" sz="1200" dirty="0" smtClean="0">
                <a:latin typeface="Arial" pitchFamily="34" charset="0"/>
              </a:rPr>
              <a:t>)</a:t>
            </a:r>
            <a:r>
              <a:rPr lang="ja-JP" altLang="en-US" sz="1200" dirty="0" smtClean="0">
                <a:latin typeface="Arial" pitchFamily="34" charset="0"/>
              </a:rPr>
              <a:t>について指定します。</a:t>
            </a:r>
          </a:p>
          <a:p>
            <a:pPr lvl="1"/>
            <a:r>
              <a:rPr lang="en-US" altLang="ja-JP" sz="1200" dirty="0" smtClean="0">
                <a:latin typeface="Arial" pitchFamily="34" charset="0"/>
              </a:rPr>
              <a:t>Y</a:t>
            </a:r>
            <a:r>
              <a:rPr lang="ja-JP" altLang="en-US" sz="1200" dirty="0" smtClean="0">
                <a:latin typeface="Arial" pitchFamily="34" charset="0"/>
              </a:rPr>
              <a:t> ： 休日後に支払日を設定</a:t>
            </a:r>
          </a:p>
          <a:p>
            <a:pPr lvl="1"/>
            <a:r>
              <a:rPr lang="en-US" altLang="ja-JP" sz="1200" dirty="0" smtClean="0">
                <a:latin typeface="Arial" pitchFamily="34" charset="0"/>
              </a:rPr>
              <a:t>N</a:t>
            </a:r>
            <a:r>
              <a:rPr lang="ja-JP" altLang="en-US" sz="1200" dirty="0" smtClean="0">
                <a:latin typeface="Arial" pitchFamily="34" charset="0"/>
              </a:rPr>
              <a:t> ： 休日前に支払日を設定</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10"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5" name="正方形/長方形 14"/>
          <p:cNvSpPr/>
          <p:nvPr/>
        </p:nvSpPr>
        <p:spPr>
          <a:xfrm>
            <a:off x="469900" y="4464050"/>
            <a:ext cx="6248400" cy="2308324"/>
          </a:xfrm>
          <a:prstGeom prst="rect">
            <a:avLst/>
          </a:prstGeom>
        </p:spPr>
        <p:txBody>
          <a:bodyPr wrap="square">
            <a:spAutoFit/>
          </a:bodyPr>
          <a:lstStyle/>
          <a:p>
            <a:r>
              <a:rPr lang="ja-JP" altLang="en-US" sz="1200" b="1" dirty="0" smtClean="0">
                <a:solidFill>
                  <a:srgbClr val="0070C0"/>
                </a:solidFill>
                <a:latin typeface="Arial" pitchFamily="34" charset="0"/>
              </a:rPr>
              <a:t>仕入先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仕入先価格データ</a:t>
            </a:r>
            <a:r>
              <a:rPr lang="en-US" altLang="ja-JP" sz="1200" b="1" dirty="0" smtClean="0">
                <a:solidFill>
                  <a:srgbClr val="0070C0"/>
                </a:solidFill>
                <a:latin typeface="Arial" pitchFamily="34" charset="0"/>
              </a:rPr>
              <a:t>)</a:t>
            </a:r>
          </a:p>
          <a:p>
            <a:r>
              <a:rPr lang="ja-JP" altLang="en-US" sz="1200" dirty="0" smtClean="0">
                <a:latin typeface="Arial" pitchFamily="34" charset="0"/>
              </a:rPr>
              <a:t>対仕入先の間で使用する価格情報を登録します。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購買担当</a:t>
            </a:r>
            <a:endParaRPr lang="en-US" altLang="ja-JP" sz="1200" b="1" dirty="0" smtClean="0">
              <a:solidFill>
                <a:srgbClr val="0070C0"/>
              </a:solidFill>
              <a:latin typeface="Arial" pitchFamily="34" charset="0"/>
            </a:endParaRPr>
          </a:p>
          <a:p>
            <a:r>
              <a:rPr lang="ja-JP" altLang="en-US" sz="1200" dirty="0" smtClean="0">
                <a:latin typeface="Arial" pitchFamily="34" charset="0"/>
              </a:rPr>
              <a:t>当仕入先に対する発注元の購買部門の責任者を入力します。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価格テーブル</a:t>
            </a:r>
            <a:endParaRPr lang="en-US" altLang="ja-JP" sz="1200" b="1" dirty="0" smtClean="0">
              <a:solidFill>
                <a:srgbClr val="0070C0"/>
              </a:solidFill>
              <a:latin typeface="Arial" pitchFamily="34" charset="0"/>
            </a:endParaRPr>
          </a:p>
          <a:p>
            <a:r>
              <a:rPr lang="en-US" altLang="ja-JP" sz="1200" dirty="0" smtClean="0">
                <a:latin typeface="Arial" pitchFamily="34" charset="0"/>
              </a:rPr>
              <a:t>PO</a:t>
            </a:r>
            <a:r>
              <a:rPr lang="ja-JP" altLang="en-US" sz="1200" dirty="0" smtClean="0">
                <a:latin typeface="Arial" pitchFamily="34" charset="0"/>
              </a:rPr>
              <a:t>価格テーブルの、</a:t>
            </a:r>
            <a:r>
              <a:rPr lang="en-US" altLang="ja-JP" sz="1200" dirty="0" smtClean="0">
                <a:latin typeface="Arial" pitchFamily="34" charset="0"/>
              </a:rPr>
              <a:t>[</a:t>
            </a:r>
            <a:r>
              <a:rPr lang="ja-JP" altLang="en-US" sz="1200" dirty="0" smtClean="0">
                <a:latin typeface="Arial" pitchFamily="34" charset="0"/>
              </a:rPr>
              <a:t>金額タイプ</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〔L〕</a:t>
            </a:r>
            <a:r>
              <a:rPr lang="ja-JP" altLang="en-US" sz="1200" dirty="0" err="1" smtClean="0">
                <a:latin typeface="Arial" pitchFamily="34" charset="0"/>
              </a:rPr>
              <a:t>で登</a:t>
            </a:r>
            <a:r>
              <a:rPr lang="ja-JP" altLang="en-US" sz="1200" dirty="0" smtClean="0">
                <a:latin typeface="Arial" pitchFamily="34" charset="0"/>
              </a:rPr>
              <a:t>録されたものが使用できます。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割引テーブル</a:t>
            </a:r>
            <a:endParaRPr lang="en-US" altLang="ja-JP" sz="1200" b="1" dirty="0" smtClean="0">
              <a:solidFill>
                <a:srgbClr val="0070C0"/>
              </a:solidFill>
              <a:latin typeface="Arial" pitchFamily="34" charset="0"/>
            </a:endParaRPr>
          </a:p>
          <a:p>
            <a:r>
              <a:rPr lang="en-US" altLang="ja-JP" sz="1200" dirty="0" smtClean="0">
                <a:latin typeface="Arial" pitchFamily="34" charset="0"/>
              </a:rPr>
              <a:t>PO</a:t>
            </a:r>
            <a:r>
              <a:rPr lang="ja-JP" altLang="en-US" sz="1200" dirty="0" smtClean="0">
                <a:latin typeface="Arial" pitchFamily="34" charset="0"/>
              </a:rPr>
              <a:t>価格テーブルの、</a:t>
            </a:r>
            <a:r>
              <a:rPr lang="en-US" altLang="ja-JP" sz="1200" dirty="0" smtClean="0">
                <a:latin typeface="Arial" pitchFamily="34" charset="0"/>
              </a:rPr>
              <a:t>[</a:t>
            </a:r>
            <a:r>
              <a:rPr lang="ja-JP" altLang="en-US" sz="1200" dirty="0" smtClean="0">
                <a:latin typeface="Arial" pitchFamily="34" charset="0"/>
              </a:rPr>
              <a:t>金額タイプ</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〔P〕〔D〕〔M〕</a:t>
            </a:r>
            <a:r>
              <a:rPr lang="ja-JP" altLang="en-US" sz="1200" dirty="0" err="1" smtClean="0">
                <a:latin typeface="Arial" pitchFamily="34" charset="0"/>
              </a:rPr>
              <a:t>で登</a:t>
            </a:r>
            <a:r>
              <a:rPr lang="ja-JP" altLang="en-US" sz="1200" dirty="0" smtClean="0">
                <a:latin typeface="Arial" pitchFamily="34" charset="0"/>
              </a:rPr>
              <a:t>録されたものが使用できます。</a:t>
            </a:r>
          </a:p>
          <a:p>
            <a:endParaRPr lang="en-US" altLang="ja-JP" sz="1200" b="1" dirty="0" smtClean="0">
              <a:solidFill>
                <a:srgbClr val="0070C0"/>
              </a:solidFill>
              <a:latin typeface="Arial" pitchFamily="34" charset="0"/>
            </a:endParaRPr>
          </a:p>
        </p:txBody>
      </p:sp>
      <p:sp>
        <p:nvSpPr>
          <p:cNvPr id="8" name="正方形/長方形 7"/>
          <p:cNvSpPr/>
          <p:nvPr/>
        </p:nvSpPr>
        <p:spPr>
          <a:xfrm>
            <a:off x="5346700" y="4464050"/>
            <a:ext cx="5029200" cy="1569660"/>
          </a:xfrm>
          <a:prstGeom prst="rect">
            <a:avLst/>
          </a:prstGeom>
        </p:spPr>
        <p:txBody>
          <a:bodyPr wrap="square">
            <a:spAutoFit/>
          </a:bodyPr>
          <a:lstStyle/>
          <a:p>
            <a:r>
              <a:rPr lang="ja-JP" altLang="en-US" sz="1200" b="1" dirty="0" smtClean="0">
                <a:solidFill>
                  <a:srgbClr val="0070C0"/>
                </a:solidFill>
                <a:latin typeface="Arial" pitchFamily="34" charset="0"/>
              </a:rPr>
              <a:t>固定価格</a:t>
            </a:r>
          </a:p>
          <a:p>
            <a:r>
              <a:rPr lang="ja-JP" altLang="en-US" sz="1200" dirty="0" smtClean="0">
                <a:latin typeface="Arial" pitchFamily="34" charset="0"/>
              </a:rPr>
              <a:t>当仕入先の価格が固定されているかどうか</a:t>
            </a:r>
            <a:r>
              <a:rPr lang="en-US" altLang="ja-JP" sz="1200" dirty="0" smtClean="0">
                <a:latin typeface="Arial" pitchFamily="34" charset="0"/>
              </a:rPr>
              <a:t>､</a:t>
            </a:r>
            <a:r>
              <a:rPr lang="ja-JP" altLang="en-US" sz="1200" dirty="0" smtClean="0">
                <a:latin typeface="Arial" pitchFamily="34" charset="0"/>
              </a:rPr>
              <a:t>または</a:t>
            </a:r>
            <a:r>
              <a:rPr lang="en-US" altLang="ja-JP" sz="1200" dirty="0" smtClean="0">
                <a:latin typeface="Arial" pitchFamily="34" charset="0"/>
              </a:rPr>
              <a:t>､【</a:t>
            </a:r>
            <a:r>
              <a:rPr lang="ja-JP" altLang="en-US" sz="1200" dirty="0" smtClean="0">
                <a:latin typeface="Arial" pitchFamily="34" charset="0"/>
              </a:rPr>
              <a:t>購買オーダ価格更新</a:t>
            </a:r>
            <a:r>
              <a:rPr lang="en-US" altLang="ja-JP" sz="1200" dirty="0" smtClean="0">
                <a:latin typeface="Arial" pitchFamily="34" charset="0"/>
              </a:rPr>
              <a:t>】</a:t>
            </a:r>
          </a:p>
          <a:p>
            <a:r>
              <a:rPr lang="en-US" altLang="ja-JP" sz="1200" dirty="0" smtClean="0">
                <a:latin typeface="Arial" pitchFamily="34" charset="0"/>
              </a:rPr>
              <a:t>&lt;5.19&gt;</a:t>
            </a:r>
            <a:r>
              <a:rPr lang="ja-JP" altLang="en-US" sz="1200" dirty="0" smtClean="0">
                <a:latin typeface="Arial" pitchFamily="34" charset="0"/>
              </a:rPr>
              <a:t>が実行されたときに更新できるかどうかを設定します。</a:t>
            </a:r>
          </a:p>
          <a:p>
            <a:pPr lvl="1"/>
            <a:r>
              <a:rPr lang="en-US" altLang="ja-JP" sz="1200" dirty="0" smtClean="0">
                <a:latin typeface="Arial" pitchFamily="34" charset="0"/>
              </a:rPr>
              <a:t>Y</a:t>
            </a:r>
            <a:r>
              <a:rPr lang="ja-JP" altLang="en-US" sz="1200" dirty="0" smtClean="0">
                <a:latin typeface="Arial" pitchFamily="34" charset="0"/>
              </a:rPr>
              <a:t> ： 価格は固定で、</a:t>
            </a:r>
            <a:r>
              <a:rPr lang="en-US" altLang="ja-JP" sz="1200" dirty="0" smtClean="0">
                <a:latin typeface="Arial" pitchFamily="34" charset="0"/>
              </a:rPr>
              <a:t>【</a:t>
            </a:r>
            <a:r>
              <a:rPr lang="ja-JP" altLang="en-US" sz="1200" dirty="0" smtClean="0">
                <a:latin typeface="Arial" pitchFamily="34" charset="0"/>
              </a:rPr>
              <a:t>購買オーダ価格更新</a:t>
            </a:r>
            <a:r>
              <a:rPr lang="en-US" altLang="ja-JP" sz="1200" dirty="0" smtClean="0">
                <a:latin typeface="Arial" pitchFamily="34" charset="0"/>
              </a:rPr>
              <a:t>】&lt;5.19&gt;</a:t>
            </a:r>
            <a:r>
              <a:rPr lang="ja-JP" altLang="en-US" sz="1200" dirty="0" smtClean="0">
                <a:latin typeface="Arial" pitchFamily="34" charset="0"/>
              </a:rPr>
              <a:t>が実行されてもス</a:t>
            </a:r>
            <a:endParaRPr lang="en-US" altLang="ja-JP" sz="1200" dirty="0" smtClean="0">
              <a:latin typeface="Arial" pitchFamily="34" charset="0"/>
            </a:endParaRPr>
          </a:p>
          <a:p>
            <a:pPr lvl="1"/>
            <a:r>
              <a:rPr lang="en-US" altLang="ja-JP" sz="1200" dirty="0" smtClean="0">
                <a:latin typeface="Arial" pitchFamily="34" charset="0"/>
              </a:rPr>
              <a:t>     </a:t>
            </a:r>
            <a:r>
              <a:rPr lang="ja-JP" altLang="en-US" sz="1200" dirty="0" smtClean="0">
                <a:latin typeface="Arial" pitchFamily="34" charset="0"/>
              </a:rPr>
              <a:t>キップ</a:t>
            </a:r>
          </a:p>
          <a:p>
            <a:pPr lvl="1"/>
            <a:r>
              <a:rPr lang="en-US" altLang="ja-JP" sz="1200" dirty="0" smtClean="0">
                <a:latin typeface="Arial" pitchFamily="34" charset="0"/>
              </a:rPr>
              <a:t>N</a:t>
            </a:r>
            <a:r>
              <a:rPr lang="ja-JP" altLang="en-US" sz="1200" dirty="0" smtClean="0">
                <a:latin typeface="Arial" pitchFamily="34" charset="0"/>
              </a:rPr>
              <a:t> ： 価格は固定で、</a:t>
            </a:r>
            <a:r>
              <a:rPr lang="en-US" altLang="ja-JP" sz="1200" dirty="0" smtClean="0">
                <a:latin typeface="Arial" pitchFamily="34" charset="0"/>
              </a:rPr>
              <a:t>【</a:t>
            </a:r>
            <a:r>
              <a:rPr lang="ja-JP" altLang="en-US" sz="1200" dirty="0" smtClean="0">
                <a:latin typeface="Arial" pitchFamily="34" charset="0"/>
              </a:rPr>
              <a:t>購買オーダ価格更新</a:t>
            </a:r>
            <a:r>
              <a:rPr lang="en-US" altLang="ja-JP" sz="1200" dirty="0" smtClean="0">
                <a:latin typeface="Arial" pitchFamily="34" charset="0"/>
              </a:rPr>
              <a:t>】&lt;5.19&gt;</a:t>
            </a:r>
            <a:r>
              <a:rPr lang="ja-JP" altLang="en-US" sz="1200" dirty="0" smtClean="0">
                <a:latin typeface="Arial" pitchFamily="34" charset="0"/>
              </a:rPr>
              <a:t>が実行されると価</a:t>
            </a:r>
            <a:endParaRPr lang="en-US" altLang="ja-JP" sz="1200" dirty="0" smtClean="0">
              <a:latin typeface="Arial" pitchFamily="34" charset="0"/>
            </a:endParaRPr>
          </a:p>
          <a:p>
            <a:pPr lvl="1"/>
            <a:r>
              <a:rPr lang="en-US" altLang="ja-JP" sz="1200" dirty="0" smtClean="0">
                <a:latin typeface="Arial" pitchFamily="34" charset="0"/>
              </a:rPr>
              <a:t>      </a:t>
            </a:r>
            <a:r>
              <a:rPr lang="ja-JP" altLang="en-US" sz="1200" dirty="0" smtClean="0">
                <a:latin typeface="Arial" pitchFamily="34" charset="0"/>
              </a:rPr>
              <a:t>格も更新</a:t>
            </a:r>
          </a:p>
          <a:p>
            <a:pPr lvl="1"/>
            <a:endParaRPr lang="en-US" sz="1200" dirty="0"/>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546100" y="4464050"/>
            <a:ext cx="9601200" cy="2492990"/>
          </a:xfrm>
          <a:prstGeom prst="rect">
            <a:avLst/>
          </a:prstGeom>
        </p:spPr>
        <p:txBody>
          <a:bodyPr wrap="square">
            <a:spAutoFit/>
          </a:bodyPr>
          <a:lstStyle/>
          <a:p>
            <a:r>
              <a:rPr lang="ja-JP" altLang="en-US" sz="1200" b="1" dirty="0" smtClean="0">
                <a:solidFill>
                  <a:srgbClr val="0070C0"/>
                </a:solidFill>
              </a:rPr>
              <a:t>仕入先</a:t>
            </a:r>
            <a:r>
              <a:rPr lang="en-US" altLang="ja-JP" sz="1200" b="1" dirty="0" smtClean="0">
                <a:solidFill>
                  <a:srgbClr val="0070C0"/>
                </a:solidFill>
              </a:rPr>
              <a:t>(EMT</a:t>
            </a:r>
            <a:r>
              <a:rPr lang="ja-JP" altLang="en-US" sz="1200" b="1" dirty="0" smtClean="0">
                <a:solidFill>
                  <a:srgbClr val="0070C0"/>
                </a:solidFill>
              </a:rPr>
              <a:t>データ</a:t>
            </a:r>
            <a:r>
              <a:rPr lang="en-US" altLang="ja-JP" sz="1200" b="1" dirty="0" smtClean="0">
                <a:solidFill>
                  <a:srgbClr val="0070C0"/>
                </a:solidFill>
              </a:rPr>
              <a:t>)</a:t>
            </a:r>
          </a:p>
          <a:p>
            <a:r>
              <a:rPr lang="en-US" altLang="ja-JP" sz="1200" dirty="0" smtClean="0"/>
              <a:t>EMT</a:t>
            </a:r>
            <a:r>
              <a:rPr lang="ja-JP" altLang="en-US" sz="1200" dirty="0" smtClean="0"/>
              <a:t>を使用する場合の</a:t>
            </a:r>
            <a:r>
              <a:rPr lang="en-US" altLang="ja-JP" sz="1200" dirty="0" smtClean="0"/>
              <a:t>､</a:t>
            </a:r>
            <a:r>
              <a:rPr lang="ja-JP" altLang="en-US" sz="1200" dirty="0" smtClean="0"/>
              <a:t>情報を登録します</a:t>
            </a:r>
            <a:r>
              <a:rPr lang="ja-JP" altLang="en-US" sz="1200" dirty="0" smtClean="0"/>
              <a:t>。</a:t>
            </a:r>
            <a:endParaRPr lang="en-US" altLang="ja-JP" sz="1200" dirty="0" smtClean="0"/>
          </a:p>
          <a:p>
            <a:endParaRPr lang="en-US" altLang="ja-JP" sz="1200" b="1" dirty="0" smtClean="0">
              <a:solidFill>
                <a:srgbClr val="0070C0"/>
              </a:solidFill>
            </a:endParaRPr>
          </a:p>
          <a:p>
            <a:r>
              <a:rPr lang="ja-JP" altLang="en-US" sz="1200" b="1" dirty="0" smtClean="0">
                <a:solidFill>
                  <a:srgbClr val="0070C0"/>
                </a:solidFill>
              </a:rPr>
              <a:t>販売オーダ価格を送信</a:t>
            </a:r>
            <a:endParaRPr lang="en-US" altLang="ja-JP" sz="1200" b="1" dirty="0" smtClean="0">
              <a:solidFill>
                <a:srgbClr val="0070C0"/>
              </a:solidFill>
            </a:endParaRPr>
          </a:p>
          <a:p>
            <a:r>
              <a:rPr lang="ja-JP" altLang="en-US" sz="1200" dirty="0" smtClean="0"/>
              <a:t>販売オーダの価格を</a:t>
            </a:r>
            <a:r>
              <a:rPr lang="en-US" altLang="ja-JP" sz="1200" dirty="0" smtClean="0"/>
              <a:t>､SBU(</a:t>
            </a:r>
            <a:r>
              <a:rPr lang="ja-JP" altLang="en-US" sz="1200" dirty="0" smtClean="0"/>
              <a:t>仕入先</a:t>
            </a:r>
            <a:r>
              <a:rPr lang="en-US" altLang="ja-JP" sz="1200" dirty="0" smtClean="0"/>
              <a:t>)</a:t>
            </a:r>
            <a:r>
              <a:rPr lang="ja-JP" altLang="en-US" sz="1200" dirty="0" smtClean="0"/>
              <a:t>に送信するかどうかを指定します。</a:t>
            </a:r>
          </a:p>
          <a:p>
            <a:pPr lvl="1"/>
            <a:r>
              <a:rPr lang="en-US" altLang="ja-JP" sz="1200" dirty="0" smtClean="0"/>
              <a:t>Y</a:t>
            </a:r>
            <a:r>
              <a:rPr lang="ja-JP" altLang="en-US" sz="1200" dirty="0" smtClean="0"/>
              <a:t> ： 送信する</a:t>
            </a:r>
          </a:p>
          <a:p>
            <a:pPr lvl="1"/>
            <a:r>
              <a:rPr lang="en-US" altLang="ja-JP" sz="1200" dirty="0" smtClean="0"/>
              <a:t>N</a:t>
            </a:r>
            <a:r>
              <a:rPr lang="ja-JP" altLang="en-US" sz="1200" dirty="0" smtClean="0"/>
              <a:t> ： 送信しない</a:t>
            </a:r>
            <a:endParaRPr lang="en-US" altLang="ja-JP" sz="1200" b="1" dirty="0" smtClean="0">
              <a:solidFill>
                <a:srgbClr val="0070C0"/>
              </a:solidFill>
            </a:endParaRPr>
          </a:p>
          <a:p>
            <a:endParaRPr lang="en-US" altLang="ja-JP" sz="1200" b="1" dirty="0" smtClean="0">
              <a:solidFill>
                <a:srgbClr val="0070C0"/>
              </a:solidFill>
            </a:endParaRPr>
          </a:p>
          <a:p>
            <a:r>
              <a:rPr lang="ja-JP" altLang="en-US" sz="1200" b="1" dirty="0" smtClean="0">
                <a:solidFill>
                  <a:srgbClr val="0070C0"/>
                </a:solidFill>
              </a:rPr>
              <a:t>与</a:t>
            </a:r>
            <a:r>
              <a:rPr lang="ja-JP" altLang="en-US" sz="1200" b="1" dirty="0" smtClean="0">
                <a:solidFill>
                  <a:srgbClr val="0070C0"/>
                </a:solidFill>
              </a:rPr>
              <a:t>信保留販売オーダを転送</a:t>
            </a:r>
            <a:endParaRPr lang="en-US" altLang="ja-JP" sz="1200" b="1" dirty="0" smtClean="0">
              <a:solidFill>
                <a:srgbClr val="0070C0"/>
              </a:solidFill>
            </a:endParaRPr>
          </a:p>
          <a:p>
            <a:r>
              <a:rPr lang="ja-JP" altLang="en-US" sz="1200" dirty="0" smtClean="0"/>
              <a:t>販売オーダが与信保留になっているものを</a:t>
            </a:r>
            <a:r>
              <a:rPr lang="en-US" altLang="ja-JP" sz="1200" dirty="0" smtClean="0"/>
              <a:t>､SBU</a:t>
            </a:r>
            <a:r>
              <a:rPr lang="ja-JP" altLang="en-US" sz="1200" dirty="0" smtClean="0"/>
              <a:t>に送信するかどうかを指定します。</a:t>
            </a:r>
          </a:p>
          <a:p>
            <a:pPr lvl="1"/>
            <a:r>
              <a:rPr lang="en-US" altLang="ja-JP" sz="1200" dirty="0" smtClean="0"/>
              <a:t>Y</a:t>
            </a:r>
            <a:r>
              <a:rPr lang="ja-JP" altLang="en-US" sz="1200" dirty="0" smtClean="0"/>
              <a:t> ： 送信する</a:t>
            </a:r>
          </a:p>
          <a:p>
            <a:pPr lvl="1"/>
            <a:r>
              <a:rPr lang="en-US" altLang="ja-JP" sz="1200" dirty="0" smtClean="0"/>
              <a:t>N</a:t>
            </a:r>
            <a:r>
              <a:rPr lang="ja-JP" altLang="en-US" sz="1200" dirty="0" smtClean="0"/>
              <a:t> ： 送信しない</a:t>
            </a:r>
            <a:endParaRPr lang="en-US" altLang="zh-TW" sz="1200" b="1" dirty="0" smtClean="0">
              <a:solidFill>
                <a:srgbClr val="0070C0"/>
              </a:solidFill>
            </a:endParaRPr>
          </a:p>
          <a:p>
            <a:endParaRPr lang="en-US" altLang="ja-JP" sz="1200" b="1" dirty="0" smtClean="0">
              <a:solidFill>
                <a:srgbClr val="0070C0"/>
              </a:solidFill>
            </a:endParaRPr>
          </a:p>
        </p:txBody>
      </p:sp>
      <p:pic>
        <p:nvPicPr>
          <p:cNvPr id="11"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461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13" name="Picture 3"/>
          <p:cNvPicPr>
            <a:picLocks noChangeAspect="1" noChangeArrowheads="1"/>
          </p:cNvPicPr>
          <p:nvPr/>
        </p:nvPicPr>
        <p:blipFill>
          <a:blip r:embed="rId4"/>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8" name="正方形/長方形 7"/>
          <p:cNvSpPr/>
          <p:nvPr/>
        </p:nvSpPr>
        <p:spPr>
          <a:xfrm>
            <a:off x="546100" y="1079996"/>
            <a:ext cx="9601200" cy="3231654"/>
          </a:xfrm>
          <a:prstGeom prst="rect">
            <a:avLst/>
          </a:prstGeom>
        </p:spPr>
        <p:txBody>
          <a:bodyPr wrap="square">
            <a:spAutoFit/>
          </a:bodyPr>
          <a:lstStyle/>
          <a:p>
            <a:r>
              <a:rPr lang="zh-TW" altLang="en-US" sz="1200" b="1" dirty="0" smtClean="0">
                <a:solidFill>
                  <a:srgbClr val="0070C0"/>
                </a:solidFill>
              </a:rPr>
              <a:t>自動</a:t>
            </a:r>
            <a:r>
              <a:rPr lang="en-US" altLang="zh-TW" sz="1200" b="1" dirty="0" smtClean="0">
                <a:solidFill>
                  <a:srgbClr val="0070C0"/>
                </a:solidFill>
              </a:rPr>
              <a:t>EMT</a:t>
            </a:r>
            <a:r>
              <a:rPr lang="zh-TW" altLang="en-US" sz="1200" b="1" dirty="0" smtClean="0">
                <a:solidFill>
                  <a:srgbClr val="0070C0"/>
                </a:solidFill>
              </a:rPr>
              <a:t>処理</a:t>
            </a:r>
            <a:endParaRPr lang="en-US" altLang="zh-TW" sz="1200" b="1" dirty="0" smtClean="0">
              <a:solidFill>
                <a:srgbClr val="0070C0"/>
              </a:solidFill>
            </a:endParaRPr>
          </a:p>
          <a:p>
            <a:r>
              <a:rPr lang="ja-JP" altLang="en-US" sz="1200" dirty="0" smtClean="0"/>
              <a:t>マルチレベルの</a:t>
            </a:r>
            <a:r>
              <a:rPr lang="en-US" altLang="ja-JP" sz="1200" dirty="0" smtClean="0"/>
              <a:t>EMT</a:t>
            </a:r>
            <a:r>
              <a:rPr lang="ja-JP" altLang="en-US" sz="1200" dirty="0" smtClean="0"/>
              <a:t>などで</a:t>
            </a:r>
            <a:r>
              <a:rPr lang="en-US" altLang="ja-JP" sz="1200" dirty="0" smtClean="0"/>
              <a:t>､</a:t>
            </a:r>
            <a:r>
              <a:rPr lang="ja-JP" altLang="en-US" sz="1200" dirty="0" smtClean="0"/>
              <a:t>下位レベルの</a:t>
            </a:r>
            <a:r>
              <a:rPr lang="en-US" altLang="ja-JP" sz="1200" dirty="0" smtClean="0"/>
              <a:t>SBU</a:t>
            </a:r>
            <a:r>
              <a:rPr lang="ja-JP" altLang="en-US" sz="1200" dirty="0" smtClean="0"/>
              <a:t>に購買オーダを送るかどうかを指定します。</a:t>
            </a:r>
          </a:p>
          <a:p>
            <a:pPr lvl="1"/>
            <a:r>
              <a:rPr lang="en-US" altLang="ja-JP" sz="1200" dirty="0" smtClean="0"/>
              <a:t>Y</a:t>
            </a:r>
            <a:r>
              <a:rPr lang="ja-JP" altLang="en-US" sz="1200" dirty="0" smtClean="0"/>
              <a:t> ： 下位の</a:t>
            </a:r>
            <a:r>
              <a:rPr lang="en-US" altLang="ja-JP" sz="1200" dirty="0" smtClean="0"/>
              <a:t>SBU</a:t>
            </a:r>
            <a:r>
              <a:rPr lang="ja-JP" altLang="en-US" sz="1200" dirty="0" smtClean="0"/>
              <a:t>で</a:t>
            </a:r>
            <a:r>
              <a:rPr lang="en-US" altLang="ja-JP" sz="1200" dirty="0" smtClean="0"/>
              <a:t>､</a:t>
            </a:r>
            <a:r>
              <a:rPr lang="ja-JP" altLang="en-US" sz="1200" dirty="0" smtClean="0"/>
              <a:t>このフィールドが、</a:t>
            </a:r>
            <a:r>
              <a:rPr lang="en-US" altLang="ja-JP" sz="1200" dirty="0" smtClean="0"/>
              <a:t>〔Y〕</a:t>
            </a:r>
            <a:r>
              <a:rPr lang="ja-JP" altLang="en-US" sz="1200" dirty="0" smtClean="0"/>
              <a:t>であれば送信する</a:t>
            </a:r>
          </a:p>
          <a:p>
            <a:pPr lvl="1"/>
            <a:r>
              <a:rPr lang="en-US" altLang="ja-JP" sz="1200" dirty="0" smtClean="0"/>
              <a:t>N</a:t>
            </a:r>
            <a:r>
              <a:rPr lang="ja-JP" altLang="en-US" sz="1200" dirty="0" smtClean="0"/>
              <a:t> ： 下位の</a:t>
            </a:r>
            <a:r>
              <a:rPr lang="en-US" altLang="ja-JP" sz="1200" dirty="0" smtClean="0"/>
              <a:t>SBU</a:t>
            </a:r>
            <a:r>
              <a:rPr lang="ja-JP" altLang="en-US" sz="1200" dirty="0" smtClean="0"/>
              <a:t>に購買オーダを送信しない</a:t>
            </a:r>
            <a:r>
              <a:rPr lang="en-US" altLang="ja-JP" sz="1200" dirty="0" smtClean="0"/>
              <a:t>(</a:t>
            </a:r>
            <a:r>
              <a:rPr lang="ja-JP" altLang="en-US" sz="1200" dirty="0" smtClean="0"/>
              <a:t>通常この仕入先が納品する</a:t>
            </a:r>
            <a:r>
              <a:rPr lang="en-US" altLang="ja-JP" sz="1200" dirty="0" smtClean="0"/>
              <a:t>)</a:t>
            </a:r>
          </a:p>
          <a:p>
            <a:endParaRPr lang="en-US" altLang="ja-JP" sz="1200" b="1" dirty="0" smtClean="0">
              <a:solidFill>
                <a:srgbClr val="0070C0"/>
              </a:solidFill>
            </a:endParaRPr>
          </a:p>
          <a:p>
            <a:r>
              <a:rPr lang="ja-JP" altLang="en-US" sz="1200" b="1" dirty="0" smtClean="0">
                <a:solidFill>
                  <a:srgbClr val="0070C0"/>
                </a:solidFill>
              </a:rPr>
              <a:t>自動購買オーダ入荷</a:t>
            </a:r>
            <a:endParaRPr lang="en-US" altLang="ja-JP" sz="1200" b="1" dirty="0" smtClean="0">
              <a:solidFill>
                <a:srgbClr val="0070C0"/>
              </a:solidFill>
            </a:endParaRPr>
          </a:p>
          <a:p>
            <a:r>
              <a:rPr lang="en-US" altLang="ja-JP" sz="1200" dirty="0" smtClean="0"/>
              <a:t>SBU</a:t>
            </a:r>
            <a:r>
              <a:rPr lang="ja-JP" altLang="en-US" sz="1200" dirty="0" smtClean="0"/>
              <a:t>からの</a:t>
            </a:r>
            <a:r>
              <a:rPr lang="en-US" altLang="ja-JP" sz="1200" dirty="0" smtClean="0"/>
              <a:t>ASN</a:t>
            </a:r>
            <a:r>
              <a:rPr lang="ja-JP" altLang="en-US" sz="1200" dirty="0" smtClean="0"/>
              <a:t>を</a:t>
            </a:r>
            <a:r>
              <a:rPr lang="en-US" altLang="ja-JP" sz="1200" dirty="0" smtClean="0"/>
              <a:t>PBU</a:t>
            </a:r>
            <a:r>
              <a:rPr lang="ja-JP" altLang="en-US" sz="1200" dirty="0" smtClean="0"/>
              <a:t>が受け取ったときに</a:t>
            </a:r>
            <a:r>
              <a:rPr lang="en-US" altLang="ja-JP" sz="1200" dirty="0" smtClean="0"/>
              <a:t>､</a:t>
            </a:r>
            <a:r>
              <a:rPr lang="ja-JP" altLang="en-US" sz="1200" dirty="0" smtClean="0"/>
              <a:t>入荷処理を自動で処理するかどうかを指定します。</a:t>
            </a:r>
          </a:p>
          <a:p>
            <a:pPr lvl="1"/>
            <a:r>
              <a:rPr lang="en-US" altLang="ja-JP" sz="1200" dirty="0" smtClean="0"/>
              <a:t>Y</a:t>
            </a:r>
            <a:r>
              <a:rPr lang="ja-JP" altLang="en-US" sz="1200" dirty="0" smtClean="0"/>
              <a:t> ： 自動で入荷処理を行う</a:t>
            </a:r>
          </a:p>
          <a:p>
            <a:pPr lvl="1"/>
            <a:r>
              <a:rPr lang="en-US" altLang="ja-JP" sz="1200" dirty="0" smtClean="0"/>
              <a:t>N</a:t>
            </a:r>
            <a:r>
              <a:rPr lang="ja-JP" altLang="en-US" sz="1200" dirty="0" smtClean="0"/>
              <a:t> ： 入荷は手動で行う</a:t>
            </a:r>
          </a:p>
          <a:p>
            <a:endParaRPr lang="en-US" altLang="ja-JP" sz="1200" b="1" dirty="0" smtClean="0">
              <a:solidFill>
                <a:srgbClr val="0070C0"/>
              </a:solidFill>
            </a:endParaRPr>
          </a:p>
          <a:p>
            <a:r>
              <a:rPr lang="ja-JP" altLang="en-US" sz="1200" b="1" dirty="0" smtClean="0">
                <a:solidFill>
                  <a:srgbClr val="0070C0"/>
                </a:solidFill>
              </a:rPr>
              <a:t>販売オーダ価格割引率</a:t>
            </a:r>
            <a:endParaRPr lang="en-US" altLang="ja-JP" sz="1200" b="1" dirty="0" smtClean="0">
              <a:solidFill>
                <a:srgbClr val="0070C0"/>
              </a:solidFill>
            </a:endParaRPr>
          </a:p>
          <a:p>
            <a:r>
              <a:rPr lang="en-US" altLang="ja-JP" sz="1200" dirty="0" smtClean="0"/>
              <a:t>PBU</a:t>
            </a:r>
            <a:r>
              <a:rPr lang="ja-JP" altLang="en-US" sz="1200" dirty="0" smtClean="0"/>
              <a:t>の価格に</a:t>
            </a:r>
            <a:r>
              <a:rPr lang="en-US" altLang="ja-JP" sz="1200" dirty="0" smtClean="0"/>
              <a:t>､</a:t>
            </a:r>
            <a:r>
              <a:rPr lang="ja-JP" altLang="en-US" sz="1200" dirty="0" smtClean="0"/>
              <a:t>ここで指定された割引率で</a:t>
            </a:r>
            <a:r>
              <a:rPr lang="en-US" altLang="ja-JP" sz="1200" dirty="0" smtClean="0"/>
              <a:t>SBU</a:t>
            </a:r>
            <a:r>
              <a:rPr lang="ja-JP" altLang="en-US" sz="1200" dirty="0" smtClean="0"/>
              <a:t>の</a:t>
            </a:r>
            <a:r>
              <a:rPr lang="en-US" altLang="ja-JP" sz="1200" dirty="0" smtClean="0"/>
              <a:t>(</a:t>
            </a:r>
            <a:r>
              <a:rPr lang="ja-JP" altLang="en-US" sz="1200" dirty="0" smtClean="0"/>
              <a:t>購買</a:t>
            </a:r>
            <a:r>
              <a:rPr lang="en-US" altLang="ja-JP" sz="1200" dirty="0" smtClean="0"/>
              <a:t>)</a:t>
            </a:r>
            <a:r>
              <a:rPr lang="ja-JP" altLang="en-US" sz="1200" dirty="0" smtClean="0"/>
              <a:t>価格とする。</a:t>
            </a:r>
          </a:p>
          <a:p>
            <a:endParaRPr lang="en-US" altLang="ja-JP" sz="1200" b="1" dirty="0" smtClean="0">
              <a:solidFill>
                <a:srgbClr val="0070C0"/>
              </a:solidFill>
            </a:endParaRPr>
          </a:p>
          <a:p>
            <a:r>
              <a:rPr lang="ja-JP" altLang="en-US" sz="1200" b="1" dirty="0" smtClean="0">
                <a:solidFill>
                  <a:srgbClr val="0070C0"/>
                </a:solidFill>
              </a:rPr>
              <a:t>販売オーダ割引価格を使用</a:t>
            </a:r>
          </a:p>
          <a:p>
            <a:r>
              <a:rPr lang="en-US" altLang="ja-JP" sz="1200" dirty="0" smtClean="0"/>
              <a:t>SBU</a:t>
            </a:r>
            <a:r>
              <a:rPr lang="ja-JP" altLang="en-US" sz="1200" dirty="0" smtClean="0"/>
              <a:t>の価格決め時に、</a:t>
            </a:r>
            <a:r>
              <a:rPr lang="en-US" altLang="ja-JP" sz="1200" dirty="0" smtClean="0"/>
              <a:t>[</a:t>
            </a:r>
            <a:r>
              <a:rPr lang="ja-JP" altLang="en-US" sz="1200" dirty="0" smtClean="0"/>
              <a:t>販売オーダ価格割引率</a:t>
            </a:r>
            <a:r>
              <a:rPr lang="en-US" altLang="ja-JP" sz="1200" dirty="0" smtClean="0"/>
              <a:t>]</a:t>
            </a:r>
            <a:r>
              <a:rPr lang="ja-JP" altLang="en-US" sz="1200" dirty="0" smtClean="0"/>
              <a:t>を適用するかどうかを指定します。</a:t>
            </a:r>
          </a:p>
          <a:p>
            <a:pPr lvl="1"/>
            <a:r>
              <a:rPr lang="en-US" altLang="ja-JP" sz="1200" dirty="0" smtClean="0"/>
              <a:t>Y</a:t>
            </a:r>
            <a:r>
              <a:rPr lang="ja-JP" altLang="en-US" sz="1200" dirty="0" smtClean="0"/>
              <a:t> ： 適用する</a:t>
            </a:r>
          </a:p>
          <a:p>
            <a:pPr lvl="1"/>
            <a:r>
              <a:rPr lang="en-US" altLang="ja-JP" sz="1200" dirty="0" smtClean="0"/>
              <a:t>N</a:t>
            </a:r>
            <a:r>
              <a:rPr lang="ja-JP" altLang="en-US" sz="1200" dirty="0" smtClean="0"/>
              <a:t> ： 適用しない</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9218"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2308324"/>
          </a:xfrm>
          <a:prstGeom prst="rect">
            <a:avLst/>
          </a:prstGeom>
        </p:spPr>
        <p:txBody>
          <a:bodyPr wrap="square">
            <a:spAutoFit/>
          </a:bodyPr>
          <a:lstStyle/>
          <a:p>
            <a:r>
              <a:rPr lang="ja-JP" altLang="en-US" sz="1200" b="1" dirty="0" smtClean="0">
                <a:solidFill>
                  <a:srgbClr val="0070C0"/>
                </a:solidFill>
              </a:rPr>
              <a:t>仕入先</a:t>
            </a:r>
            <a:r>
              <a:rPr lang="en-US" altLang="ja-JP" sz="1200" b="1" dirty="0" smtClean="0">
                <a:solidFill>
                  <a:srgbClr val="0070C0"/>
                </a:solidFill>
              </a:rPr>
              <a:t>(</a:t>
            </a:r>
            <a:r>
              <a:rPr lang="ja-JP" altLang="en-US" sz="1200" b="1" dirty="0" smtClean="0">
                <a:solidFill>
                  <a:srgbClr val="0070C0"/>
                </a:solidFill>
              </a:rPr>
              <a:t>仕入先条件データ</a:t>
            </a:r>
            <a:r>
              <a:rPr lang="en-US" altLang="ja-JP" sz="1200" b="1" dirty="0" smtClean="0">
                <a:solidFill>
                  <a:srgbClr val="0070C0"/>
                </a:solidFill>
              </a:rPr>
              <a:t>)</a:t>
            </a:r>
          </a:p>
          <a:p>
            <a:r>
              <a:rPr lang="ja-JP" altLang="en-US" sz="1200" dirty="0" smtClean="0"/>
              <a:t>支払条件の情報を登録します。</a:t>
            </a:r>
          </a:p>
          <a:p>
            <a:endParaRPr lang="en-US" altLang="ja-JP" sz="1200" dirty="0" smtClean="0"/>
          </a:p>
          <a:p>
            <a:r>
              <a:rPr lang="ja-JP" altLang="en-US" sz="1200" b="1" dirty="0" smtClean="0">
                <a:solidFill>
                  <a:srgbClr val="0070C0"/>
                </a:solidFill>
              </a:rPr>
              <a:t>支払条件</a:t>
            </a:r>
            <a:endParaRPr lang="en-US" altLang="ja-JP" sz="1200" b="1" dirty="0" smtClean="0">
              <a:solidFill>
                <a:srgbClr val="0070C0"/>
              </a:solidFill>
            </a:endParaRPr>
          </a:p>
          <a:p>
            <a:r>
              <a:rPr lang="ja-JP" altLang="en-US" sz="1200" dirty="0" smtClean="0"/>
              <a:t>仕入先に対する支払条件を設定します</a:t>
            </a:r>
            <a:r>
              <a:rPr lang="en-US" altLang="ja-JP" sz="1200" dirty="0" smtClean="0"/>
              <a:t>｡</a:t>
            </a:r>
            <a:r>
              <a:rPr lang="ja-JP" altLang="en-US" sz="1200" dirty="0" smtClean="0"/>
              <a:t>購買オーダなどの登録時にディフォルトとして表示されますが、上書き修正が可能です。</a:t>
            </a:r>
          </a:p>
          <a:p>
            <a:endParaRPr lang="ja-JP" altLang="en-US" sz="1200" dirty="0" smtClean="0"/>
          </a:p>
          <a:p>
            <a:r>
              <a:rPr lang="ja-JP" altLang="en-US" sz="1200" b="1" dirty="0" smtClean="0">
                <a:solidFill>
                  <a:srgbClr val="0070C0"/>
                </a:solidFill>
              </a:rPr>
              <a:t>割引率</a:t>
            </a:r>
            <a:endParaRPr lang="en-US" altLang="ja-JP" sz="1200" b="1" dirty="0" smtClean="0">
              <a:solidFill>
                <a:srgbClr val="0070C0"/>
              </a:solidFill>
            </a:endParaRPr>
          </a:p>
          <a:p>
            <a:r>
              <a:rPr lang="ja-JP" altLang="en-US" sz="1200" dirty="0" smtClean="0"/>
              <a:t>当仕入先に対し</a:t>
            </a:r>
            <a:r>
              <a:rPr lang="en-US" altLang="ja-JP" sz="1200" dirty="0" smtClean="0"/>
              <a:t>､</a:t>
            </a:r>
            <a:r>
              <a:rPr lang="ja-JP" altLang="en-US" sz="1200" dirty="0" smtClean="0"/>
              <a:t>個々の品目に対して適用される</a:t>
            </a:r>
            <a:r>
              <a:rPr lang="ja-JP" altLang="en-US" sz="1200" dirty="0" smtClean="0"/>
              <a:t>割引</a:t>
            </a:r>
            <a:r>
              <a:rPr lang="en-US" altLang="ja-JP" sz="1200" dirty="0" smtClean="0"/>
              <a:t>%</a:t>
            </a:r>
            <a:r>
              <a:rPr lang="ja-JP" altLang="en-US" sz="1200" dirty="0" smtClean="0"/>
              <a:t>を</a:t>
            </a:r>
            <a:r>
              <a:rPr lang="ja-JP" altLang="en-US" sz="1200" dirty="0" smtClean="0"/>
              <a:t>入力しますが</a:t>
            </a:r>
            <a:r>
              <a:rPr lang="en-US" altLang="ja-JP" sz="1200" dirty="0" smtClean="0"/>
              <a:t>､</a:t>
            </a:r>
            <a:r>
              <a:rPr lang="ja-JP" altLang="en-US" sz="1200" dirty="0" smtClean="0"/>
              <a:t>価格</a:t>
            </a:r>
            <a:r>
              <a:rPr lang="en-US" altLang="ja-JP" sz="1200" dirty="0" smtClean="0"/>
              <a:t>/</a:t>
            </a:r>
            <a:r>
              <a:rPr lang="ja-JP" altLang="en-US" sz="1200" dirty="0" smtClean="0"/>
              <a:t>割引テーブルを使用している場合は</a:t>
            </a:r>
            <a:r>
              <a:rPr lang="en-US" altLang="ja-JP" sz="1200" dirty="0" smtClean="0"/>
              <a:t>､</a:t>
            </a:r>
            <a:r>
              <a:rPr lang="ja-JP" altLang="en-US" sz="1200" dirty="0" smtClean="0"/>
              <a:t>金額タイプにより異なります。</a:t>
            </a:r>
          </a:p>
          <a:p>
            <a:pPr lvl="1"/>
            <a:r>
              <a:rPr lang="en-US" altLang="ja-JP" sz="1200" dirty="0" smtClean="0"/>
              <a:t>P</a:t>
            </a:r>
            <a:r>
              <a:rPr lang="ja-JP" altLang="en-US" sz="1200" dirty="0" smtClean="0"/>
              <a:t> ： テーブルから得られた価格に</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p>
          <a:p>
            <a:pPr lvl="1"/>
            <a:r>
              <a:rPr lang="en-US" altLang="ja-JP" sz="1200" dirty="0" smtClean="0"/>
              <a:t>L</a:t>
            </a:r>
            <a:r>
              <a:rPr lang="ja-JP" altLang="en-US" sz="1200" dirty="0" smtClean="0"/>
              <a:t> ： テーブルから得られた価格に</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p>
          <a:p>
            <a:pPr lvl="1"/>
            <a:r>
              <a:rPr lang="en-US" altLang="ja-JP" sz="1200" dirty="0" smtClean="0"/>
              <a:t>D</a:t>
            </a:r>
            <a:r>
              <a:rPr lang="ja-JP" altLang="en-US" sz="1200" dirty="0" smtClean="0"/>
              <a:t> ： 割引テーブル割引金額のみで</a:t>
            </a:r>
            <a:r>
              <a:rPr lang="en-US" altLang="ja-JP" sz="1200" dirty="0" smtClean="0"/>
              <a:t>､</a:t>
            </a:r>
            <a:r>
              <a:rPr lang="ja-JP" altLang="en-US" sz="1200" dirty="0" smtClean="0"/>
              <a:t>割引</a:t>
            </a:r>
            <a:r>
              <a:rPr lang="en-US" altLang="ja-JP" sz="1200" dirty="0" smtClean="0"/>
              <a:t>%</a:t>
            </a:r>
            <a:r>
              <a:rPr lang="ja-JP" altLang="en-US" sz="1200" dirty="0" smtClean="0"/>
              <a:t>は</a:t>
            </a:r>
            <a:r>
              <a:rPr lang="ja-JP" altLang="en-US" sz="1200" dirty="0" smtClean="0"/>
              <a:t>適用されない</a:t>
            </a:r>
          </a:p>
          <a:p>
            <a:pPr lvl="1"/>
            <a:r>
              <a:rPr lang="en-US" altLang="ja-JP" sz="1200" dirty="0" smtClean="0"/>
              <a:t>M</a:t>
            </a:r>
            <a:r>
              <a:rPr lang="ja-JP" altLang="en-US" sz="1200" dirty="0" smtClean="0"/>
              <a:t> ： マークアップパーセント率の適用後</a:t>
            </a:r>
            <a:r>
              <a:rPr lang="en-US" altLang="ja-JP" sz="1200" dirty="0" smtClean="0"/>
              <a:t>､</a:t>
            </a:r>
            <a:r>
              <a:rPr lang="ja-JP" altLang="en-US" sz="1200" dirty="0" smtClean="0"/>
              <a:t>割引</a:t>
            </a:r>
            <a:r>
              <a:rPr lang="en-US" altLang="ja-JP" sz="1200" dirty="0" smtClean="0"/>
              <a:t>%</a:t>
            </a:r>
            <a:r>
              <a:rPr lang="ja-JP" altLang="en-US" sz="1200" dirty="0" smtClean="0"/>
              <a:t>が</a:t>
            </a:r>
            <a:r>
              <a:rPr lang="ja-JP" altLang="en-US" sz="1200" dirty="0" smtClean="0"/>
              <a:t>適用される</a:t>
            </a: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8" name="正方形/長方形 7"/>
          <p:cNvSpPr/>
          <p:nvPr/>
        </p:nvSpPr>
        <p:spPr>
          <a:xfrm>
            <a:off x="546100" y="1077258"/>
            <a:ext cx="9601200" cy="1754326"/>
          </a:xfrm>
          <a:prstGeom prst="rect">
            <a:avLst/>
          </a:prstGeom>
        </p:spPr>
        <p:txBody>
          <a:bodyPr wrap="square">
            <a:spAutoFit/>
          </a:bodyPr>
          <a:lstStyle/>
          <a:p>
            <a:r>
              <a:rPr lang="ja-JP" altLang="en-US" sz="1200" b="1" dirty="0" smtClean="0">
                <a:solidFill>
                  <a:srgbClr val="0070C0"/>
                </a:solidFill>
              </a:rPr>
              <a:t>分納可能</a:t>
            </a:r>
          </a:p>
          <a:p>
            <a:r>
              <a:rPr lang="ja-JP" altLang="en-US" sz="1200" dirty="0" smtClean="0"/>
              <a:t>当仕入先からの納品に対し分納を許可するかどうかを指定する。</a:t>
            </a:r>
          </a:p>
          <a:p>
            <a:pPr lvl="1"/>
            <a:r>
              <a:rPr lang="en-US" sz="1200" dirty="0" smtClean="0"/>
              <a:t>Y  </a:t>
            </a:r>
            <a:r>
              <a:rPr lang="ja-JP" altLang="en-US" sz="1200" dirty="0" smtClean="0"/>
              <a:t>：</a:t>
            </a:r>
            <a:r>
              <a:rPr lang="en-US" sz="1200" dirty="0" smtClean="0"/>
              <a:t> </a:t>
            </a:r>
            <a:r>
              <a:rPr lang="ja-JP" altLang="en-US" sz="1200" dirty="0" smtClean="0"/>
              <a:t>分納可</a:t>
            </a:r>
          </a:p>
          <a:p>
            <a:pPr lvl="1"/>
            <a:r>
              <a:rPr lang="en-US" altLang="zh-TW" sz="1200" dirty="0" smtClean="0"/>
              <a:t>N </a:t>
            </a:r>
            <a:r>
              <a:rPr lang="ja-JP" altLang="en-US" sz="1200" dirty="0" smtClean="0"/>
              <a:t>：</a:t>
            </a:r>
            <a:r>
              <a:rPr lang="zh-TW" altLang="en-US" sz="1200" dirty="0" smtClean="0"/>
              <a:t> 分納不可</a:t>
            </a:r>
          </a:p>
          <a:p>
            <a:endParaRPr lang="en-US" altLang="ja-JP" sz="1200" dirty="0" smtClean="0"/>
          </a:p>
          <a:p>
            <a:r>
              <a:rPr lang="ja-JP" altLang="en-US" sz="1200" b="1" dirty="0" smtClean="0">
                <a:solidFill>
                  <a:srgbClr val="0070C0"/>
                </a:solidFill>
              </a:rPr>
              <a:t>支払保留</a:t>
            </a:r>
          </a:p>
          <a:p>
            <a:r>
              <a:rPr lang="ja-JP" altLang="en-US" sz="1200" dirty="0" smtClean="0"/>
              <a:t>支払が保留されている仕入先に対する警告を表示するかどうかを指定します。</a:t>
            </a:r>
          </a:p>
          <a:p>
            <a:pPr lvl="1"/>
            <a:r>
              <a:rPr lang="en-US" altLang="ja-JP" sz="1200" dirty="0" smtClean="0"/>
              <a:t>Y</a:t>
            </a:r>
            <a:r>
              <a:rPr lang="ja-JP" altLang="en-US" sz="1200" dirty="0" smtClean="0"/>
              <a:t> ： 警告する</a:t>
            </a:r>
          </a:p>
          <a:p>
            <a:pPr lvl="1"/>
            <a:r>
              <a:rPr lang="en-US" altLang="ja-JP" sz="1200" dirty="0" smtClean="0"/>
              <a:t>N</a:t>
            </a:r>
            <a:r>
              <a:rPr lang="ja-JP" altLang="en-US" sz="1200" dirty="0" smtClean="0"/>
              <a:t> ： 警告しない</a:t>
            </a:r>
            <a:endParaRPr lang="en-US" sz="1200" dirty="0"/>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pic>
        <p:nvPicPr>
          <p:cNvPr id="10242"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5" name="正方形/長方形 14"/>
          <p:cNvSpPr/>
          <p:nvPr/>
        </p:nvSpPr>
        <p:spPr>
          <a:xfrm>
            <a:off x="546100" y="4464050"/>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仕入先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所在地税データ</a:t>
            </a:r>
            <a:r>
              <a:rPr lang="en-US" altLang="ja-JP" sz="1200" b="1" dirty="0" smtClean="0">
                <a:solidFill>
                  <a:srgbClr val="0070C0"/>
                </a:solidFill>
                <a:latin typeface="Arial" pitchFamily="34" charset="0"/>
              </a:rPr>
              <a:t>)</a:t>
            </a:r>
          </a:p>
          <a:p>
            <a:r>
              <a:rPr lang="ja-JP" altLang="en-US" sz="1200" dirty="0" smtClean="0">
                <a:latin typeface="Arial" pitchFamily="34" charset="0"/>
              </a:rPr>
              <a:t>課税に対する情報を登録します。</a:t>
            </a:r>
          </a:p>
          <a:p>
            <a:r>
              <a:rPr lang="ja-JP" altLang="en-US" sz="1200" dirty="0" smtClean="0">
                <a:latin typeface="Arial" pitchFamily="34" charset="0"/>
              </a:rPr>
              <a:t>課税対象かどうか</a:t>
            </a:r>
            <a:r>
              <a:rPr lang="en-US" altLang="ja-JP" sz="1200" dirty="0" smtClean="0">
                <a:latin typeface="Arial" pitchFamily="34" charset="0"/>
              </a:rPr>
              <a:t>､</a:t>
            </a:r>
            <a:r>
              <a:rPr lang="ja-JP" altLang="en-US" sz="1200" dirty="0" smtClean="0">
                <a:latin typeface="Arial" pitchFamily="34" charset="0"/>
              </a:rPr>
              <a:t>課税方法</a:t>
            </a:r>
            <a:r>
              <a:rPr lang="en-US" altLang="ja-JP" sz="1200" dirty="0" smtClean="0">
                <a:latin typeface="Arial" pitchFamily="34" charset="0"/>
              </a:rPr>
              <a:t>(</a:t>
            </a:r>
            <a:r>
              <a:rPr lang="ja-JP" altLang="en-US" sz="1200" dirty="0" smtClean="0">
                <a:latin typeface="Arial" pitchFamily="34" charset="0"/>
              </a:rPr>
              <a:t>日本では消費税</a:t>
            </a:r>
            <a:r>
              <a:rPr lang="en-US" altLang="ja-JP" sz="1200" dirty="0" smtClean="0">
                <a:latin typeface="Arial" pitchFamily="34" charset="0"/>
              </a:rPr>
              <a:t>)</a:t>
            </a:r>
            <a:r>
              <a:rPr lang="ja-JP" altLang="en-US" sz="1200" dirty="0" err="1" smtClean="0">
                <a:latin typeface="Arial" pitchFamily="34" charset="0"/>
              </a:rPr>
              <a:t>、</a:t>
            </a:r>
            <a:r>
              <a:rPr lang="ja-JP" altLang="en-US" sz="1200" dirty="0" smtClean="0">
                <a:latin typeface="Arial" pitchFamily="34" charset="0"/>
              </a:rPr>
              <a:t>内税か外税かなどを指定します。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課税</a:t>
            </a:r>
          </a:p>
          <a:p>
            <a:r>
              <a:rPr lang="ja-JP" altLang="en-US" sz="1200" dirty="0" smtClean="0">
                <a:latin typeface="Arial" pitchFamily="34" charset="0"/>
              </a:rPr>
              <a:t>当仕入先のビジネスアクティビティが課税対象かどうかを指定します。</a:t>
            </a:r>
          </a:p>
          <a:p>
            <a:pPr lvl="1"/>
            <a:r>
              <a:rPr lang="en-US" sz="1200" dirty="0" smtClean="0">
                <a:latin typeface="Arial" pitchFamily="34" charset="0"/>
              </a:rPr>
              <a:t>Y ： </a:t>
            </a:r>
            <a:r>
              <a:rPr lang="ja-JP" altLang="en-US" sz="1200" dirty="0" smtClean="0">
                <a:latin typeface="Arial" pitchFamily="34" charset="0"/>
              </a:rPr>
              <a:t>課税</a:t>
            </a:r>
          </a:p>
          <a:p>
            <a:pPr lvl="1"/>
            <a:r>
              <a:rPr lang="en-US" sz="1200" dirty="0" smtClean="0">
                <a:latin typeface="Arial" pitchFamily="34" charset="0"/>
              </a:rPr>
              <a:t>N ： </a:t>
            </a:r>
            <a:r>
              <a:rPr lang="ja-JP" altLang="en-US" sz="1200" dirty="0" smtClean="0">
                <a:latin typeface="Arial" pitchFamily="34" charset="0"/>
              </a:rPr>
              <a:t>非課税</a:t>
            </a:r>
          </a:p>
          <a:p>
            <a:endParaRPr lang="en-US" altLang="ja-JP" sz="1200" dirty="0" smtClean="0">
              <a:latin typeface="Arial" pitchFamily="34" charset="0"/>
            </a:endParaRPr>
          </a:p>
          <a:p>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5" name="正方形/長方形 14"/>
          <p:cNvSpPr/>
          <p:nvPr/>
        </p:nvSpPr>
        <p:spPr>
          <a:xfrm>
            <a:off x="546100" y="1132860"/>
            <a:ext cx="9601200" cy="2492990"/>
          </a:xfrm>
          <a:prstGeom prst="rect">
            <a:avLst/>
          </a:prstGeom>
        </p:spPr>
        <p:txBody>
          <a:bodyPr wrap="square">
            <a:spAutoFit/>
          </a:bodyPr>
          <a:lstStyle/>
          <a:p>
            <a:r>
              <a:rPr lang="ja-JP" altLang="en-US" sz="1200" b="1" dirty="0" smtClean="0">
                <a:solidFill>
                  <a:srgbClr val="0070C0"/>
                </a:solidFill>
                <a:latin typeface="Arial" pitchFamily="34" charset="0"/>
              </a:rPr>
              <a:t>税ゾーン</a:t>
            </a:r>
          </a:p>
          <a:p>
            <a:r>
              <a:rPr lang="ja-JP" altLang="en-US" sz="1200" dirty="0" smtClean="0">
                <a:latin typeface="Arial" pitchFamily="34" charset="0"/>
              </a:rPr>
              <a:t>当仕入先の税ゾーンを設定します</a:t>
            </a:r>
            <a:r>
              <a:rPr lang="en-US" altLang="ja-JP" sz="1200" dirty="0" smtClean="0">
                <a:latin typeface="Arial" pitchFamily="34" charset="0"/>
              </a:rPr>
              <a:t>｡</a:t>
            </a:r>
            <a:r>
              <a:rPr lang="ja-JP" altLang="en-US" sz="1200" dirty="0" smtClean="0">
                <a:latin typeface="Arial" pitchFamily="34" charset="0"/>
              </a:rPr>
              <a:t>システムは</a:t>
            </a:r>
            <a:r>
              <a:rPr lang="en-US" altLang="ja-JP" sz="1200" dirty="0" smtClean="0">
                <a:latin typeface="Arial" pitchFamily="34" charset="0"/>
              </a:rPr>
              <a:t>､</a:t>
            </a:r>
            <a:r>
              <a:rPr lang="ja-JP" altLang="en-US" sz="1200" dirty="0" smtClean="0">
                <a:latin typeface="Arial" pitchFamily="34" charset="0"/>
              </a:rPr>
              <a:t>税ゾーンを使って</a:t>
            </a:r>
            <a:r>
              <a:rPr lang="en-US" altLang="ja-JP" sz="1200" dirty="0" smtClean="0">
                <a:latin typeface="Arial" pitchFamily="34" charset="0"/>
              </a:rPr>
              <a:t>､</a:t>
            </a:r>
            <a:r>
              <a:rPr lang="ja-JP" altLang="en-US" sz="1200" dirty="0" smtClean="0">
                <a:latin typeface="Arial" pitchFamily="34" charset="0"/>
              </a:rPr>
              <a:t>この仕入先に関係するトランザクションの課税環境を識別します。</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例</a:t>
            </a:r>
            <a:r>
              <a:rPr lang="en-US" altLang="ja-JP" sz="1200" dirty="0" smtClean="0">
                <a:latin typeface="Arial" pitchFamily="34" charset="0"/>
              </a:rPr>
              <a:t>:</a:t>
            </a:r>
            <a:r>
              <a:rPr lang="ja-JP" altLang="en-US" sz="1200" dirty="0" smtClean="0">
                <a:latin typeface="Arial" pitchFamily="34" charset="0"/>
              </a:rPr>
              <a:t>日本では</a:t>
            </a:r>
            <a:r>
              <a:rPr lang="en-US" altLang="ja-JP" sz="1200" dirty="0" smtClean="0">
                <a:latin typeface="Arial" pitchFamily="34" charset="0"/>
              </a:rPr>
              <a:t>､〔JPN〕)</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課税方法</a:t>
            </a:r>
          </a:p>
          <a:p>
            <a:r>
              <a:rPr lang="ja-JP" altLang="en-US" sz="1200" dirty="0" smtClean="0">
                <a:latin typeface="Arial" pitchFamily="34" charset="0"/>
              </a:rPr>
              <a:t>当仕入先に適用する課税方法コードを設定します</a:t>
            </a:r>
            <a:r>
              <a:rPr lang="en-US" altLang="ja-JP" sz="1200" dirty="0" smtClean="0">
                <a:latin typeface="Arial" pitchFamily="34" charset="0"/>
              </a:rPr>
              <a:t>｡</a:t>
            </a:r>
            <a:r>
              <a:rPr lang="ja-JP" altLang="en-US" sz="1200" dirty="0" smtClean="0">
                <a:latin typeface="Arial" pitchFamily="34" charset="0"/>
              </a:rPr>
              <a:t>課税方法コードは</a:t>
            </a:r>
            <a:r>
              <a:rPr lang="en-US" altLang="ja-JP" sz="1200" dirty="0" smtClean="0">
                <a:latin typeface="Arial" pitchFamily="34" charset="0"/>
              </a:rPr>
              <a:t>､</a:t>
            </a:r>
            <a:r>
              <a:rPr lang="ja-JP" altLang="en-US" sz="1200" dirty="0" smtClean="0">
                <a:latin typeface="Arial" pitchFamily="34" charset="0"/>
              </a:rPr>
              <a:t>この仕入先での品目の標準課税方法を識別します。</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例</a:t>
            </a:r>
            <a:r>
              <a:rPr lang="en-US" altLang="ja-JP" sz="1200" dirty="0" smtClean="0">
                <a:latin typeface="Arial" pitchFamily="34" charset="0"/>
              </a:rPr>
              <a:t>:</a:t>
            </a:r>
            <a:r>
              <a:rPr lang="ja-JP" altLang="en-US" sz="1200" dirty="0" smtClean="0">
                <a:latin typeface="Arial" pitchFamily="34" charset="0"/>
              </a:rPr>
              <a:t>日本の消費税では、</a:t>
            </a:r>
            <a:r>
              <a:rPr lang="en-US" altLang="ja-JP" sz="1200" dirty="0" smtClean="0">
                <a:latin typeface="Arial" pitchFamily="34" charset="0"/>
              </a:rPr>
              <a:t>〔JCTAX〕</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課税方法登録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】&lt;2.13.1.9&gt;</a:t>
            </a:r>
            <a:r>
              <a:rPr lang="ja-JP" altLang="en-US" sz="1200" dirty="0" err="1" smtClean="0">
                <a:latin typeface="Arial" pitchFamily="34" charset="0"/>
              </a:rPr>
              <a:t>で登</a:t>
            </a:r>
            <a:r>
              <a:rPr lang="ja-JP" altLang="en-US" sz="1200" dirty="0" smtClean="0">
                <a:latin typeface="Arial" pitchFamily="34" charset="0"/>
              </a:rPr>
              <a:t>録されたものを使用</a:t>
            </a:r>
            <a:r>
              <a:rPr lang="en-US" altLang="ja-JP" sz="1200" dirty="0" smtClean="0">
                <a:latin typeface="Arial" pitchFamily="34" charset="0"/>
              </a:rPr>
              <a:t>)</a:t>
            </a:r>
          </a:p>
          <a:p>
            <a:endParaRPr lang="en-US" altLang="ja-JP" sz="1200" dirty="0" smtClean="0">
              <a:latin typeface="Arial" pitchFamily="34" charset="0"/>
            </a:endParaRPr>
          </a:p>
          <a:p>
            <a:r>
              <a:rPr lang="ja-JP" altLang="en-US" sz="1200" b="1" dirty="0" smtClean="0">
                <a:solidFill>
                  <a:srgbClr val="0070C0"/>
                </a:solidFill>
                <a:latin typeface="Arial" pitchFamily="34" charset="0"/>
              </a:rPr>
              <a:t>内税</a:t>
            </a:r>
          </a:p>
          <a:p>
            <a:r>
              <a:rPr lang="ja-JP" altLang="en-US" sz="1200" dirty="0" smtClean="0">
                <a:latin typeface="Arial" pitchFamily="34" charset="0"/>
              </a:rPr>
              <a:t>当仕入先の取引でライン品目に適用される金額が税を含んでいるかどうかを指定します。</a:t>
            </a:r>
          </a:p>
          <a:p>
            <a:pPr lvl="1"/>
            <a:r>
              <a:rPr lang="en-US" altLang="ja-JP" sz="1200" dirty="0" smtClean="0">
                <a:latin typeface="Arial" pitchFamily="34" charset="0"/>
              </a:rPr>
              <a:t>Y</a:t>
            </a:r>
            <a:r>
              <a:rPr lang="ja-JP" altLang="en-US" sz="1200" dirty="0" smtClean="0">
                <a:latin typeface="Arial" pitchFamily="34" charset="0"/>
              </a:rPr>
              <a:t> ： 価格に税が含まれています</a:t>
            </a:r>
            <a:r>
              <a:rPr lang="en-US" altLang="ja-JP" sz="1200" dirty="0" smtClean="0">
                <a:latin typeface="Arial" pitchFamily="34" charset="0"/>
              </a:rPr>
              <a:t>｡</a:t>
            </a:r>
            <a:r>
              <a:rPr lang="ja-JP" altLang="en-US" sz="1200" dirty="0" smtClean="0">
                <a:latin typeface="Arial" pitchFamily="34" charset="0"/>
              </a:rPr>
              <a:t>ライン品目エントリー時に品目金額が検索され</a:t>
            </a:r>
            <a:r>
              <a:rPr lang="en-US" altLang="ja-JP" sz="1200" dirty="0" smtClean="0">
                <a:latin typeface="Arial" pitchFamily="34" charset="0"/>
              </a:rPr>
              <a:t>､</a:t>
            </a:r>
            <a:r>
              <a:rPr lang="ja-JP" altLang="en-US" sz="1200" dirty="0" smtClean="0">
                <a:latin typeface="Arial" pitchFamily="34" charset="0"/>
              </a:rPr>
              <a:t>税抜きの品目価格が表示されます</a:t>
            </a:r>
            <a:r>
              <a:rPr lang="en-US" altLang="ja-JP" sz="1200" dirty="0" smtClean="0">
                <a:latin typeface="Arial" pitchFamily="34" charset="0"/>
              </a:rPr>
              <a:t>｡</a:t>
            </a:r>
          </a:p>
          <a:p>
            <a:pPr lvl="1"/>
            <a:r>
              <a:rPr lang="ja-JP" altLang="en-US" sz="1200" dirty="0" smtClean="0">
                <a:latin typeface="Arial" pitchFamily="34" charset="0"/>
              </a:rPr>
              <a:t>　　　税額を表示するには</a:t>
            </a:r>
            <a:r>
              <a:rPr lang="en-US" altLang="ja-JP" sz="1200" dirty="0" smtClean="0">
                <a:latin typeface="Arial" pitchFamily="34" charset="0"/>
              </a:rPr>
              <a:t>､</a:t>
            </a:r>
            <a:r>
              <a:rPr lang="ja-JP" altLang="en-US" sz="1200" dirty="0" smtClean="0">
                <a:latin typeface="Arial" pitchFamily="34" charset="0"/>
              </a:rPr>
              <a:t>トレイラで、</a:t>
            </a:r>
            <a:r>
              <a:rPr lang="en-US" altLang="ja-JP" sz="1200" dirty="0" smtClean="0">
                <a:latin typeface="Arial" pitchFamily="34" charset="0"/>
              </a:rPr>
              <a:t>[</a:t>
            </a:r>
            <a:r>
              <a:rPr lang="ja-JP" altLang="en-US" sz="1200" dirty="0" smtClean="0">
                <a:latin typeface="Arial" pitchFamily="34" charset="0"/>
              </a:rPr>
              <a:t>税明細のビュー</a:t>
            </a:r>
            <a:r>
              <a:rPr lang="en-US" altLang="ja-JP" sz="1200" dirty="0" smtClean="0">
                <a:latin typeface="Arial" pitchFamily="34" charset="0"/>
              </a:rPr>
              <a:t>/</a:t>
            </a:r>
            <a:r>
              <a:rPr lang="ja-JP" altLang="en-US" sz="1200" dirty="0" smtClean="0">
                <a:latin typeface="Arial" pitchFamily="34" charset="0"/>
              </a:rPr>
              <a:t>編集</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〔Y〕</a:t>
            </a:r>
            <a:r>
              <a:rPr lang="ja-JP" altLang="en-US" sz="1200" dirty="0" smtClean="0">
                <a:latin typeface="Arial" pitchFamily="34" charset="0"/>
              </a:rPr>
              <a:t>を選択すれば確認</a:t>
            </a:r>
            <a:r>
              <a:rPr lang="en-US" altLang="ja-JP" sz="1200" dirty="0" smtClean="0">
                <a:latin typeface="Arial" pitchFamily="34" charset="0"/>
              </a:rPr>
              <a:t>(</a:t>
            </a:r>
            <a:r>
              <a:rPr lang="ja-JP" altLang="en-US" sz="1200" dirty="0" smtClean="0">
                <a:latin typeface="Arial" pitchFamily="34" charset="0"/>
              </a:rPr>
              <a:t>表示</a:t>
            </a:r>
            <a:r>
              <a:rPr lang="en-US" altLang="ja-JP" sz="1200" dirty="0" smtClean="0">
                <a:latin typeface="Arial" pitchFamily="34" charset="0"/>
              </a:rPr>
              <a:t>)</a:t>
            </a:r>
            <a:r>
              <a:rPr lang="ja-JP" altLang="en-US" sz="1200" dirty="0" smtClean="0">
                <a:latin typeface="Arial" pitchFamily="34" charset="0"/>
              </a:rPr>
              <a:t>できます。</a:t>
            </a:r>
          </a:p>
          <a:p>
            <a:pPr lvl="1"/>
            <a:r>
              <a:rPr lang="en-US" altLang="ja-JP" sz="1200" dirty="0" smtClean="0">
                <a:latin typeface="Arial" pitchFamily="34" charset="0"/>
              </a:rPr>
              <a:t>N</a:t>
            </a:r>
            <a:r>
              <a:rPr lang="ja-JP" altLang="en-US" sz="1200" dirty="0" smtClean="0">
                <a:latin typeface="Arial" pitchFamily="34" charset="0"/>
              </a:rPr>
              <a:t> ： 税が計算され</a:t>
            </a:r>
            <a:r>
              <a:rPr lang="en-US" altLang="ja-JP" sz="1200" dirty="0" smtClean="0">
                <a:latin typeface="Arial" pitchFamily="34" charset="0"/>
              </a:rPr>
              <a:t>､</a:t>
            </a:r>
            <a:r>
              <a:rPr lang="ja-JP" altLang="en-US" sz="1200" dirty="0" smtClean="0">
                <a:latin typeface="Arial" pitchFamily="34" charset="0"/>
              </a:rPr>
              <a:t>トレイラの、</a:t>
            </a:r>
            <a:r>
              <a:rPr lang="en-US" altLang="ja-JP" sz="1200" dirty="0" smtClean="0">
                <a:latin typeface="Arial" pitchFamily="34" charset="0"/>
              </a:rPr>
              <a:t>[</a:t>
            </a:r>
            <a:r>
              <a:rPr lang="ja-JP" altLang="en-US" sz="1200" dirty="0" smtClean="0">
                <a:latin typeface="Arial" pitchFamily="34" charset="0"/>
              </a:rPr>
              <a:t>税額合計</a:t>
            </a:r>
            <a:r>
              <a:rPr lang="en-US" altLang="ja-JP" sz="1200" dirty="0" smtClean="0">
                <a:latin typeface="Arial" pitchFamily="34" charset="0"/>
              </a:rPr>
              <a:t>]</a:t>
            </a:r>
            <a:r>
              <a:rPr lang="ja-JP" altLang="en-US" sz="1200" dirty="0" smtClean="0">
                <a:latin typeface="Arial" pitchFamily="34" charset="0"/>
              </a:rPr>
              <a:t>に表示されます。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1231900" y="2406650"/>
            <a:ext cx="8229600" cy="1231106"/>
          </a:xfrm>
          <a:prstGeom prst="rect">
            <a:avLst/>
          </a:prstGeom>
          <a:noFill/>
        </p:spPr>
        <p:txBody>
          <a:bodyPr wrap="square" rtlCol="0">
            <a:spAutoFit/>
          </a:bodyPr>
          <a:lstStyle/>
          <a:p>
            <a:pPr algn="ctr"/>
            <a:r>
              <a:rPr lang="ja-JP" altLang="en-US" sz="2800" dirty="0" smtClean="0">
                <a:latin typeface="Arial" pitchFamily="34" charset="0"/>
              </a:rPr>
              <a:t>第</a:t>
            </a:r>
            <a:r>
              <a:rPr lang="en-US" altLang="ja-JP" sz="2800" dirty="0" smtClean="0">
                <a:latin typeface="Arial" pitchFamily="34" charset="0"/>
              </a:rPr>
              <a:t>1</a:t>
            </a:r>
            <a:r>
              <a:rPr lang="ja-JP" altLang="en-US" sz="2800" dirty="0" smtClean="0">
                <a:latin typeface="Arial" pitchFamily="34" charset="0"/>
              </a:rPr>
              <a:t>章</a:t>
            </a:r>
            <a:endParaRPr lang="en-US" altLang="ja-JP" sz="2800" dirty="0" smtClean="0">
              <a:latin typeface="Arial" pitchFamily="34" charset="0"/>
            </a:endParaRPr>
          </a:p>
          <a:p>
            <a:pPr algn="ctr"/>
            <a:r>
              <a:rPr lang="ja-JP" altLang="en-US" sz="2800" dirty="0" smtClean="0">
                <a:latin typeface="Arial" pitchFamily="34" charset="0"/>
              </a:rPr>
              <a:t>　購買管理の概要</a:t>
            </a:r>
            <a:endParaRPr lang="en-US" altLang="ja-JP" sz="2800" dirty="0" smtClean="0">
              <a:latin typeface="Arial" pitchFamily="34" charset="0"/>
            </a:endParaRPr>
          </a:p>
          <a:p>
            <a:pPr algn="ctr"/>
            <a:r>
              <a:rPr lang="en-US" dirty="0" smtClean="0">
                <a:latin typeface="Arial" pitchFamily="34" charset="0"/>
              </a:rPr>
              <a:t>(Introduction to Purchase Orders)</a:t>
            </a:r>
            <a:endParaRPr lang="en-US" dirty="0">
              <a:latin typeface="Arial" pitchFamily="34" charset="0"/>
            </a:endParaRPr>
          </a:p>
        </p:txBody>
      </p:sp>
      <p:sp>
        <p:nvSpPr>
          <p:cNvPr id="5"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5</a:t>
            </a:fld>
            <a:endParaRPr lang="en-US" dirty="0"/>
          </a:p>
        </p:txBody>
      </p:sp>
      <p:pic>
        <p:nvPicPr>
          <p:cNvPr id="8"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7" name="正方形/長方形 16"/>
          <p:cNvSpPr/>
          <p:nvPr/>
        </p:nvSpPr>
        <p:spPr>
          <a:xfrm>
            <a:off x="546100" y="4464050"/>
            <a:ext cx="5346700" cy="461665"/>
          </a:xfrm>
          <a:prstGeom prst="rect">
            <a:avLst/>
          </a:prstGeom>
        </p:spPr>
        <p:txBody>
          <a:bodyPr>
            <a:spAutoFit/>
          </a:bodyPr>
          <a:lstStyle/>
          <a:p>
            <a:r>
              <a:rPr lang="ja-JP" altLang="en-US" sz="1200" b="1" dirty="0" smtClean="0">
                <a:solidFill>
                  <a:srgbClr val="0070C0"/>
                </a:solidFill>
                <a:latin typeface="Arial" pitchFamily="34" charset="0"/>
              </a:rPr>
              <a:t>仕入先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銀行口座</a:t>
            </a:r>
            <a:r>
              <a:rPr lang="en-US" altLang="ja-JP" sz="1200" b="1" dirty="0" smtClean="0">
                <a:solidFill>
                  <a:srgbClr val="0070C0"/>
                </a:solidFill>
                <a:latin typeface="Arial" pitchFamily="34" charset="0"/>
              </a:rPr>
              <a:t>)</a:t>
            </a:r>
          </a:p>
          <a:p>
            <a:r>
              <a:rPr lang="en-US" altLang="ja-JP" sz="1200" dirty="0" smtClean="0">
                <a:latin typeface="Arial" pitchFamily="34" charset="0"/>
              </a:rPr>
              <a:t>EDI</a:t>
            </a:r>
            <a:r>
              <a:rPr lang="ja-JP" altLang="en-US" sz="1200" dirty="0" smtClean="0">
                <a:latin typeface="Arial" pitchFamily="34" charset="0"/>
              </a:rPr>
              <a:t>などを使用している場合の仕入先への支払先銀行を指定します。</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11"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a:t>
            </a:r>
            <a:endParaRPr lang="en-US" sz="2400" dirty="0"/>
          </a:p>
        </p:txBody>
      </p:sp>
      <p:sp>
        <p:nvSpPr>
          <p:cNvPr id="13" name="正方形/長方形 12"/>
          <p:cNvSpPr/>
          <p:nvPr/>
        </p:nvSpPr>
        <p:spPr>
          <a:xfrm>
            <a:off x="546100" y="4464050"/>
            <a:ext cx="9601200" cy="1015663"/>
          </a:xfrm>
          <a:prstGeom prst="rect">
            <a:avLst/>
          </a:prstGeom>
        </p:spPr>
        <p:txBody>
          <a:bodyPr wrap="square">
            <a:spAutoFit/>
          </a:bodyPr>
          <a:lstStyle/>
          <a:p>
            <a:r>
              <a:rPr lang="ja-JP" altLang="en-US" sz="1200" b="1" dirty="0" smtClean="0">
                <a:solidFill>
                  <a:srgbClr val="0070C0"/>
                </a:solidFill>
              </a:rPr>
              <a:t>仕入先送金先</a:t>
            </a:r>
            <a:endParaRPr lang="en-US" altLang="ja-JP" sz="1200" b="1" dirty="0" smtClean="0">
              <a:solidFill>
                <a:srgbClr val="0070C0"/>
              </a:solidFill>
            </a:endParaRPr>
          </a:p>
          <a:p>
            <a:r>
              <a:rPr lang="en-US" altLang="ja-JP" sz="1200" dirty="0" smtClean="0"/>
              <a:t>【</a:t>
            </a:r>
            <a:r>
              <a:rPr lang="ja-JP" altLang="en-US" sz="1200" dirty="0" smtClean="0"/>
              <a:t>仕入先送金先登録</a:t>
            </a:r>
            <a:r>
              <a:rPr lang="en-US" altLang="ja-JP" sz="1200" dirty="0" smtClean="0"/>
              <a:t>/</a:t>
            </a:r>
            <a:r>
              <a:rPr lang="ja-JP" altLang="en-US" sz="1200" dirty="0" smtClean="0"/>
              <a:t>変更</a:t>
            </a:r>
            <a:r>
              <a:rPr lang="en-US" altLang="ja-JP" sz="1200" dirty="0" smtClean="0"/>
              <a:t>】&lt;2.3.13&gt;</a:t>
            </a:r>
            <a:r>
              <a:rPr lang="ja-JP" altLang="en-US" sz="1200" dirty="0" smtClean="0"/>
              <a:t>を使用して</a:t>
            </a:r>
            <a:r>
              <a:rPr lang="en-US" altLang="ja-JP" sz="1200" dirty="0" smtClean="0"/>
              <a:t>､</a:t>
            </a:r>
            <a:r>
              <a:rPr lang="ja-JP" altLang="en-US" sz="1200" dirty="0" smtClean="0"/>
              <a:t>この仕入先の支払を受領する送金先を指定します。</a:t>
            </a:r>
          </a:p>
          <a:p>
            <a:r>
              <a:rPr lang="ja-JP" altLang="en-US" sz="1200" dirty="0" smtClean="0"/>
              <a:t>各仕入先に対し指定できる送金先は</a:t>
            </a:r>
            <a:r>
              <a:rPr lang="en-US" altLang="ja-JP" sz="1200" dirty="0" smtClean="0"/>
              <a:t>1</a:t>
            </a:r>
            <a:r>
              <a:rPr lang="ja-JP" altLang="en-US" sz="1200" dirty="0" smtClean="0"/>
              <a:t>つのみです。</a:t>
            </a:r>
            <a:endParaRPr lang="en-US" altLang="ja-JP" sz="1200" dirty="0" smtClean="0"/>
          </a:p>
          <a:p>
            <a:endParaRPr lang="ja-JP" altLang="en-US" sz="1200" dirty="0" smtClean="0"/>
          </a:p>
          <a:p>
            <a:r>
              <a:rPr lang="ja-JP" altLang="en-US" sz="1200" dirty="0" smtClean="0"/>
              <a:t>仕入先に送金先を指定した場合</a:t>
            </a:r>
            <a:r>
              <a:rPr lang="en-US" altLang="ja-JP" sz="1200" dirty="0" smtClean="0"/>
              <a:t>､</a:t>
            </a:r>
            <a:r>
              <a:rPr lang="ja-JP" altLang="en-US" sz="1200" dirty="0" smtClean="0"/>
              <a:t>すべての支払がこの送金先を使用します</a:t>
            </a:r>
            <a:r>
              <a:rPr lang="en-US" altLang="ja-JP" sz="1200" dirty="0" smtClean="0"/>
              <a:t>｡</a:t>
            </a:r>
            <a:r>
              <a:rPr lang="ja-JP" altLang="en-US" sz="1200" dirty="0" smtClean="0"/>
              <a:t>また</a:t>
            </a:r>
            <a:r>
              <a:rPr lang="en-US" altLang="ja-JP" sz="1200" dirty="0" smtClean="0"/>
              <a:t>､</a:t>
            </a:r>
            <a:r>
              <a:rPr lang="ja-JP" altLang="en-US" sz="1200" dirty="0" smtClean="0"/>
              <a:t>手動での上書きはできません。</a:t>
            </a:r>
            <a:endParaRPr lang="en-US" sz="1200" dirty="0"/>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仕入先品目</a:t>
            </a:r>
            <a:endParaRPr lang="en-US" sz="2400" dirty="0"/>
          </a:p>
        </p:txBody>
      </p:sp>
      <p:sp>
        <p:nvSpPr>
          <p:cNvPr id="15" name="正方形/長方形 14"/>
          <p:cNvSpPr/>
          <p:nvPr/>
        </p:nvSpPr>
        <p:spPr>
          <a:xfrm>
            <a:off x="546100" y="1086187"/>
            <a:ext cx="9601200" cy="1015663"/>
          </a:xfrm>
          <a:prstGeom prst="rect">
            <a:avLst/>
          </a:prstGeom>
        </p:spPr>
        <p:txBody>
          <a:bodyPr wrap="square">
            <a:spAutoFit/>
          </a:bodyPr>
          <a:lstStyle/>
          <a:p>
            <a:r>
              <a:rPr lang="ja-JP" altLang="en-US" sz="1200" dirty="0" smtClean="0">
                <a:latin typeface="Arial" pitchFamily="34" charset="0"/>
              </a:rPr>
              <a:t>日本では</a:t>
            </a:r>
            <a:r>
              <a:rPr lang="en-US" altLang="ja-JP" sz="1200" dirty="0" smtClean="0">
                <a:latin typeface="Arial" pitchFamily="34" charset="0"/>
              </a:rPr>
              <a:t>､</a:t>
            </a:r>
            <a:r>
              <a:rPr lang="ja-JP" altLang="en-US" sz="1200" dirty="0" smtClean="0">
                <a:latin typeface="Arial" pitchFamily="34" charset="0"/>
              </a:rPr>
              <a:t>特に大企業などとの取引では</a:t>
            </a:r>
            <a:r>
              <a:rPr lang="en-US" altLang="ja-JP" sz="1200" dirty="0" smtClean="0">
                <a:latin typeface="Arial" pitchFamily="34" charset="0"/>
              </a:rPr>
              <a:t>､</a:t>
            </a:r>
            <a:r>
              <a:rPr lang="ja-JP" altLang="en-US" sz="1200" dirty="0" smtClean="0">
                <a:latin typeface="Arial" pitchFamily="34" charset="0"/>
              </a:rPr>
              <a:t>相手先の品目コードを指定して注文書などを発行しなければならないケースがあります</a:t>
            </a:r>
            <a:r>
              <a:rPr lang="en-US" altLang="ja-JP" sz="1200" dirty="0" smtClean="0">
                <a:latin typeface="Arial" pitchFamily="34" charset="0"/>
              </a:rPr>
              <a:t>｡</a:t>
            </a:r>
            <a:r>
              <a:rPr lang="ja-JP" altLang="en-US" sz="1200" dirty="0" smtClean="0">
                <a:latin typeface="Arial" pitchFamily="34" charset="0"/>
              </a:rPr>
              <a:t>このような時に便</a:t>
            </a:r>
            <a:endParaRPr lang="en-US" altLang="ja-JP" sz="1200" dirty="0" smtClean="0">
              <a:latin typeface="Arial" pitchFamily="34" charset="0"/>
            </a:endParaRPr>
          </a:p>
          <a:p>
            <a:r>
              <a:rPr lang="ja-JP" altLang="en-US" sz="1200" dirty="0" smtClean="0">
                <a:latin typeface="Arial" pitchFamily="34" charset="0"/>
              </a:rPr>
              <a:t>利なのが</a:t>
            </a:r>
            <a:r>
              <a:rPr lang="en-US" altLang="ja-JP" sz="1200" dirty="0" smtClean="0">
                <a:latin typeface="Arial" pitchFamily="34" charset="0"/>
              </a:rPr>
              <a:t>､</a:t>
            </a:r>
            <a:r>
              <a:rPr lang="ja-JP" altLang="en-US" sz="1200" dirty="0" smtClean="0">
                <a:latin typeface="Arial" pitchFamily="34" charset="0"/>
              </a:rPr>
              <a:t>仕入先品目です</a:t>
            </a:r>
            <a:r>
              <a:rPr lang="en-US" altLang="ja-JP" sz="1200" dirty="0" smtClean="0">
                <a:latin typeface="Arial" pitchFamily="34" charset="0"/>
              </a:rPr>
              <a:t>｡</a:t>
            </a:r>
            <a:r>
              <a:rPr lang="ja-JP" altLang="en-US" sz="1200" dirty="0" smtClean="0">
                <a:latin typeface="Arial" pitchFamily="34" charset="0"/>
              </a:rPr>
              <a:t>入荷時などに相手先の品目コードを入力すれば、自動的に自社の品目コードに変換して処理できます。</a:t>
            </a:r>
            <a:endParaRPr lang="en-US" altLang="ja-JP" sz="1200" dirty="0" smtClean="0">
              <a:latin typeface="Arial" pitchFamily="34" charset="0"/>
            </a:endParaRPr>
          </a:p>
          <a:p>
            <a:endParaRPr lang="en-US" sz="1200" dirty="0" smtClean="0">
              <a:latin typeface="Arial" pitchFamily="34" charset="0"/>
            </a:endParaRPr>
          </a:p>
          <a:p>
            <a:r>
              <a:rPr lang="ja-JP" altLang="en-US" sz="1200" dirty="0" smtClean="0"/>
              <a:t>仕入先の品目番号や製造元の品目番号などと自社の品目番号間にクロスリファレンスを作り品目の扱いを相互でトラブルなく処理できるようにします。</a:t>
            </a:r>
            <a:endParaRPr lang="en-US" sz="1200" dirty="0">
              <a:latin typeface="Arial" pitchFamily="34" charset="0"/>
            </a:endParaRPr>
          </a:p>
        </p:txBody>
      </p:sp>
      <p:pic>
        <p:nvPicPr>
          <p:cNvPr id="12291" name="Picture 3" descr="C:\Users\szu\AppData\Local\Microsoft\Windows\Temporary Internet Files\Content.IE5\DDUYE69T\MP900405400[1].jpg"/>
          <p:cNvPicPr>
            <a:picLocks noChangeAspect="1" noChangeArrowheads="1"/>
          </p:cNvPicPr>
          <p:nvPr/>
        </p:nvPicPr>
        <p:blipFill>
          <a:blip r:embed="rId3" cstate="print"/>
          <a:srcRect/>
          <a:stretch>
            <a:fillRect/>
          </a:stretch>
        </p:blipFill>
        <p:spPr bwMode="auto">
          <a:xfrm>
            <a:off x="927100" y="2178050"/>
            <a:ext cx="2880360" cy="2057400"/>
          </a:xfrm>
          <a:prstGeom prst="rect">
            <a:avLst/>
          </a:prstGeom>
          <a:noFill/>
        </p:spPr>
      </p:pic>
      <p:graphicFrame>
        <p:nvGraphicFramePr>
          <p:cNvPr id="19" name="図表 18"/>
          <p:cNvGraphicFramePr/>
          <p:nvPr/>
        </p:nvGraphicFramePr>
        <p:xfrm>
          <a:off x="2679700" y="3244850"/>
          <a:ext cx="6324600" cy="304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8"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仕入先品目</a:t>
            </a:r>
            <a:endParaRPr lang="en-US" sz="2400" dirty="0"/>
          </a:p>
        </p:txBody>
      </p:sp>
      <p:pic>
        <p:nvPicPr>
          <p:cNvPr id="13314"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2677656"/>
          </a:xfrm>
          <a:prstGeom prst="rect">
            <a:avLst/>
          </a:prstGeom>
        </p:spPr>
        <p:txBody>
          <a:bodyPr wrap="square">
            <a:spAutoFit/>
          </a:bodyPr>
          <a:lstStyle/>
          <a:p>
            <a:r>
              <a:rPr lang="ja-JP" altLang="en-US" sz="1200" b="1" dirty="0" smtClean="0">
                <a:solidFill>
                  <a:srgbClr val="0070C0"/>
                </a:solidFill>
                <a:latin typeface="Arial" pitchFamily="34" charset="0"/>
              </a:rPr>
              <a:t>仕入先品目</a:t>
            </a:r>
            <a:endParaRPr lang="en-US" altLang="ja-JP" sz="1200" b="1" dirty="0" smtClean="0">
              <a:solidFill>
                <a:srgbClr val="0070C0"/>
              </a:solidFill>
              <a:latin typeface="Arial" pitchFamily="34" charset="0"/>
            </a:endParaRPr>
          </a:p>
          <a:p>
            <a:r>
              <a:rPr lang="ja-JP" altLang="en-US" sz="1200" dirty="0" smtClean="0">
                <a:latin typeface="Arial" pitchFamily="34" charset="0"/>
              </a:rPr>
              <a:t>仕入先品目の処理では</a:t>
            </a:r>
            <a:r>
              <a:rPr lang="en-US" altLang="ja-JP" sz="1200" dirty="0" smtClean="0">
                <a:latin typeface="Arial" pitchFamily="34" charset="0"/>
              </a:rPr>
              <a:t>､</a:t>
            </a:r>
            <a:r>
              <a:rPr lang="ja-JP" altLang="en-US" sz="1200" dirty="0" smtClean="0">
                <a:latin typeface="Arial" pitchFamily="34" charset="0"/>
              </a:rPr>
              <a:t>入力された品目が品目マスタにあるかどうかをチェックします</a:t>
            </a:r>
            <a:r>
              <a:rPr lang="en-US" altLang="ja-JP" sz="1200" dirty="0" smtClean="0">
                <a:latin typeface="Arial" pitchFamily="34" charset="0"/>
              </a:rPr>
              <a:t>｡</a:t>
            </a:r>
            <a:r>
              <a:rPr lang="ja-JP" altLang="en-US" sz="1200" dirty="0" smtClean="0">
                <a:latin typeface="Arial" pitchFamily="34" charset="0"/>
              </a:rPr>
              <a:t>登録されていない場合</a:t>
            </a:r>
            <a:r>
              <a:rPr lang="en-US" altLang="ja-JP" sz="1200" dirty="0" smtClean="0">
                <a:latin typeface="Arial" pitchFamily="34" charset="0"/>
              </a:rPr>
              <a:t>､</a:t>
            </a:r>
            <a:r>
              <a:rPr lang="ja-JP" altLang="en-US" sz="1200" dirty="0" smtClean="0">
                <a:latin typeface="Arial" pitchFamily="34" charset="0"/>
              </a:rPr>
              <a:t>仕入先品目マスタに登録されている</a:t>
            </a:r>
            <a:endParaRPr lang="en-US" altLang="ja-JP" sz="1200" dirty="0" smtClean="0">
              <a:latin typeface="Arial" pitchFamily="34" charset="0"/>
            </a:endParaRPr>
          </a:p>
          <a:p>
            <a:r>
              <a:rPr lang="ja-JP" altLang="en-US" sz="1200" dirty="0" err="1" smtClean="0">
                <a:latin typeface="Arial" pitchFamily="34" charset="0"/>
              </a:rPr>
              <a:t>かを</a:t>
            </a:r>
            <a:r>
              <a:rPr lang="ja-JP" altLang="en-US" sz="1200" dirty="0" smtClean="0">
                <a:latin typeface="Arial" pitchFamily="34" charset="0"/>
              </a:rPr>
              <a:t>確認し</a:t>
            </a:r>
            <a:r>
              <a:rPr lang="en-US" altLang="ja-JP" sz="1200" dirty="0" smtClean="0">
                <a:latin typeface="Arial" pitchFamily="34" charset="0"/>
              </a:rPr>
              <a:t>､</a:t>
            </a:r>
            <a:r>
              <a:rPr lang="ja-JP" altLang="en-US" sz="1200" dirty="0" smtClean="0">
                <a:latin typeface="Arial" pitchFamily="34" charset="0"/>
              </a:rPr>
              <a:t>登録されていれば仕入先品目として取り扱われます。</a:t>
            </a:r>
          </a:p>
          <a:p>
            <a:pPr lvl="1">
              <a:buFont typeface="Arial" pitchFamily="34" charset="0"/>
              <a:buChar char="•"/>
            </a:pPr>
            <a:r>
              <a:rPr lang="ja-JP" altLang="en-US" sz="1200" dirty="0" smtClean="0">
                <a:latin typeface="Arial" pitchFamily="34" charset="0"/>
              </a:rPr>
              <a:t>購買オーダラインヘは、自社品目番号に変換され表示される</a:t>
            </a:r>
          </a:p>
          <a:p>
            <a:pPr lvl="1">
              <a:buFont typeface="Arial" pitchFamily="34" charset="0"/>
              <a:buChar char="•"/>
            </a:pPr>
            <a:r>
              <a:rPr lang="ja-JP" altLang="en-US" sz="1200" dirty="0" smtClean="0">
                <a:latin typeface="Arial" pitchFamily="34" charset="0"/>
              </a:rPr>
              <a:t>入力した仕入先品目番号は、</a:t>
            </a:r>
            <a:r>
              <a:rPr lang="en-US" altLang="ja-JP" sz="1200" dirty="0" smtClean="0">
                <a:latin typeface="Arial" pitchFamily="34" charset="0"/>
              </a:rPr>
              <a:t>[</a:t>
            </a:r>
            <a:r>
              <a:rPr lang="ja-JP" altLang="en-US" sz="1200" dirty="0" smtClean="0">
                <a:latin typeface="Arial" pitchFamily="34" charset="0"/>
              </a:rPr>
              <a:t>仕入先品目</a:t>
            </a:r>
            <a:r>
              <a:rPr lang="en-US" altLang="ja-JP" sz="1200" dirty="0" smtClean="0">
                <a:latin typeface="Arial" pitchFamily="34" charset="0"/>
              </a:rPr>
              <a:t>]</a:t>
            </a:r>
            <a:r>
              <a:rPr lang="ja-JP" altLang="en-US" sz="1200" dirty="0" smtClean="0">
                <a:latin typeface="Arial" pitchFamily="34" charset="0"/>
              </a:rPr>
              <a:t>フィールドに表示される</a:t>
            </a:r>
          </a:p>
          <a:p>
            <a:pPr lvl="1">
              <a:buFont typeface="Arial" pitchFamily="34" charset="0"/>
              <a:buChar char="•"/>
            </a:pPr>
            <a:r>
              <a:rPr lang="ja-JP" altLang="en-US" sz="1200" dirty="0" smtClean="0">
                <a:latin typeface="Arial" pitchFamily="34" charset="0"/>
              </a:rPr>
              <a:t>自社の品目番号と仕入先の品目番号が仕入先への伝票に印刷される</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処理時に</a:t>
            </a:r>
            <a:r>
              <a:rPr lang="en-US" altLang="ja-JP" sz="1200" dirty="0" smtClean="0">
                <a:latin typeface="Arial" pitchFamily="34" charset="0"/>
              </a:rPr>
              <a:t>､</a:t>
            </a:r>
            <a:r>
              <a:rPr lang="ja-JP" altLang="en-US" sz="1200" dirty="0" smtClean="0">
                <a:latin typeface="Arial" pitchFamily="34" charset="0"/>
              </a:rPr>
              <a:t>明細行表示で、</a:t>
            </a:r>
            <a:r>
              <a:rPr lang="en-US" altLang="ja-JP" sz="1200" dirty="0" smtClean="0">
                <a:latin typeface="Arial" pitchFamily="34" charset="0"/>
              </a:rPr>
              <a:t>[</a:t>
            </a:r>
            <a:r>
              <a:rPr lang="ja-JP" altLang="en-US" sz="1200" dirty="0" smtClean="0">
                <a:latin typeface="Arial" pitchFamily="34" charset="0"/>
              </a:rPr>
              <a:t>仕入先品目</a:t>
            </a:r>
            <a:r>
              <a:rPr lang="en-US" altLang="ja-JP" sz="1200" dirty="0" smtClean="0">
                <a:latin typeface="Arial" pitchFamily="34" charset="0"/>
              </a:rPr>
              <a:t>]</a:t>
            </a:r>
            <a:r>
              <a:rPr lang="ja-JP" altLang="en-US" sz="1200" dirty="0" smtClean="0">
                <a:latin typeface="Arial" pitchFamily="34" charset="0"/>
              </a:rPr>
              <a:t>フィールドに仕入先の品目番号が表示される</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品目番号</a:t>
            </a:r>
            <a:endParaRPr lang="en-US" altLang="ja-JP" sz="1200" b="1" dirty="0" smtClean="0">
              <a:solidFill>
                <a:srgbClr val="0070C0"/>
              </a:solidFill>
              <a:latin typeface="Arial" pitchFamily="34" charset="0"/>
            </a:endParaRPr>
          </a:p>
          <a:p>
            <a:r>
              <a:rPr lang="ja-JP" altLang="en-US" sz="1200" dirty="0" smtClean="0">
                <a:latin typeface="Arial" pitchFamily="34" charset="0"/>
              </a:rPr>
              <a:t>自社の品目番号を指定します。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仕入先</a:t>
            </a:r>
            <a:endParaRPr lang="en-US" altLang="ja-JP" sz="1200" b="1" dirty="0" smtClean="0">
              <a:solidFill>
                <a:srgbClr val="0070C0"/>
              </a:solidFill>
              <a:latin typeface="Arial" pitchFamily="34" charset="0"/>
            </a:endParaRPr>
          </a:p>
          <a:p>
            <a:r>
              <a:rPr lang="ja-JP" altLang="en-US" sz="1200" dirty="0" smtClean="0">
                <a:latin typeface="Arial" pitchFamily="34" charset="0"/>
              </a:rPr>
              <a:t>この品目を仕入れる仕入先番号を指定します。</a:t>
            </a:r>
          </a:p>
          <a:p>
            <a:endParaRPr lang="ja-JP" altLang="en-US" sz="1200" dirty="0" smtClean="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仕入先品目</a:t>
            </a:r>
            <a:endParaRPr lang="en-US" sz="2400" dirty="0"/>
          </a:p>
        </p:txBody>
      </p:sp>
      <p:sp>
        <p:nvSpPr>
          <p:cNvPr id="12" name="正方形/長方形 11"/>
          <p:cNvSpPr/>
          <p:nvPr/>
        </p:nvSpPr>
        <p:spPr>
          <a:xfrm>
            <a:off x="546100" y="1115000"/>
            <a:ext cx="9601200" cy="4339650"/>
          </a:xfrm>
          <a:prstGeom prst="rect">
            <a:avLst/>
          </a:prstGeom>
        </p:spPr>
        <p:txBody>
          <a:bodyPr wrap="square">
            <a:spAutoFit/>
          </a:bodyPr>
          <a:lstStyle/>
          <a:p>
            <a:r>
              <a:rPr lang="ja-JP" altLang="en-US" sz="1200" b="1" dirty="0" smtClean="0">
                <a:solidFill>
                  <a:srgbClr val="0070C0"/>
                </a:solidFill>
                <a:latin typeface="Arial" pitchFamily="34" charset="0"/>
              </a:rPr>
              <a:t>仕入先品目</a:t>
            </a:r>
            <a:endParaRPr lang="en-US" altLang="ja-JP" sz="1200" b="1" dirty="0" smtClean="0">
              <a:solidFill>
                <a:srgbClr val="0070C0"/>
              </a:solidFill>
              <a:latin typeface="Arial" pitchFamily="34" charset="0"/>
            </a:endParaRPr>
          </a:p>
          <a:p>
            <a:r>
              <a:rPr lang="ja-JP" altLang="en-US" sz="1200" dirty="0" smtClean="0">
                <a:latin typeface="Arial" pitchFamily="34" charset="0"/>
              </a:rPr>
              <a:t>この品目の仕入先の品目番号を指定します。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仕入先リードタイム</a:t>
            </a:r>
            <a:endParaRPr lang="en-US" altLang="ja-JP" sz="1200" b="1" dirty="0" smtClean="0">
              <a:solidFill>
                <a:srgbClr val="0070C0"/>
              </a:solidFill>
              <a:latin typeface="Arial" pitchFamily="34" charset="0"/>
            </a:endParaRPr>
          </a:p>
          <a:p>
            <a:r>
              <a:rPr lang="ja-JP" altLang="en-US" sz="1200" dirty="0" smtClean="0">
                <a:latin typeface="Arial" pitchFamily="34" charset="0"/>
              </a:rPr>
              <a:t>参照情報で</a:t>
            </a:r>
            <a:r>
              <a:rPr lang="en-US" altLang="ja-JP" sz="1200" dirty="0" smtClean="0">
                <a:latin typeface="Arial" pitchFamily="34" charset="0"/>
              </a:rPr>
              <a:t>､</a:t>
            </a:r>
            <a:r>
              <a:rPr lang="ja-JP" altLang="en-US" sz="1200" dirty="0" smtClean="0">
                <a:latin typeface="Arial" pitchFamily="34" charset="0"/>
              </a:rPr>
              <a:t>一部帳票類で表示されます。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見積価格</a:t>
            </a:r>
            <a:endParaRPr lang="en-US" altLang="ja-JP" sz="1200" b="1" dirty="0" smtClean="0">
              <a:solidFill>
                <a:srgbClr val="0070C0"/>
              </a:solidFill>
              <a:latin typeface="Arial" pitchFamily="34" charset="0"/>
            </a:endParaRPr>
          </a:p>
          <a:p>
            <a:r>
              <a:rPr lang="ja-JP" altLang="en-US" sz="1200" dirty="0" smtClean="0">
                <a:latin typeface="Arial" pitchFamily="34" charset="0"/>
              </a:rPr>
              <a:t>当品目の単位当たりの見積価格を指定します。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見積日</a:t>
            </a:r>
            <a:endParaRPr lang="en-US" altLang="ja-JP" sz="1200" b="1" dirty="0" smtClean="0">
              <a:solidFill>
                <a:srgbClr val="0070C0"/>
              </a:solidFill>
              <a:latin typeface="Arial" pitchFamily="34" charset="0"/>
            </a:endParaRPr>
          </a:p>
          <a:p>
            <a:r>
              <a:rPr lang="ja-JP" altLang="en-US" sz="1200" dirty="0" smtClean="0">
                <a:latin typeface="Arial" pitchFamily="34" charset="0"/>
              </a:rPr>
              <a:t>参照情報で</a:t>
            </a:r>
            <a:r>
              <a:rPr lang="en-US" altLang="ja-JP" sz="1200" dirty="0" smtClean="0">
                <a:latin typeface="Arial" pitchFamily="34" charset="0"/>
              </a:rPr>
              <a:t>､</a:t>
            </a:r>
            <a:r>
              <a:rPr lang="ja-JP" altLang="en-US" sz="1200" dirty="0" smtClean="0">
                <a:latin typeface="Arial" pitchFamily="34" charset="0"/>
              </a:rPr>
              <a:t>見積した日付で</a:t>
            </a:r>
            <a:r>
              <a:rPr lang="en-US" altLang="ja-JP" sz="1200" dirty="0" smtClean="0">
                <a:latin typeface="Arial" pitchFamily="34" charset="0"/>
              </a:rPr>
              <a:t>､</a:t>
            </a:r>
            <a:r>
              <a:rPr lang="ja-JP" altLang="en-US" sz="1200" dirty="0" smtClean="0">
                <a:latin typeface="Arial" pitchFamily="34" charset="0"/>
              </a:rPr>
              <a:t>ディフォルトはシステム日付が設定されます。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見積数量</a:t>
            </a:r>
            <a:endParaRPr lang="en-US" altLang="ja-JP" sz="1200" b="1" dirty="0" smtClean="0">
              <a:solidFill>
                <a:srgbClr val="0070C0"/>
              </a:solidFill>
              <a:latin typeface="Arial" pitchFamily="34" charset="0"/>
            </a:endParaRPr>
          </a:p>
          <a:p>
            <a:r>
              <a:rPr lang="ja-JP" altLang="en-US" sz="1200" dirty="0" smtClean="0">
                <a:latin typeface="Arial" pitchFamily="34" charset="0"/>
              </a:rPr>
              <a:t>見積価格の対象となる最少オーダ数量を指定します。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価格ﾘｽﾄ</a:t>
            </a:r>
            <a:endParaRPr lang="en-US" altLang="ja-JP" sz="1200" b="1" dirty="0" smtClean="0">
              <a:solidFill>
                <a:srgbClr val="0070C0"/>
              </a:solidFill>
              <a:latin typeface="Arial" pitchFamily="34" charset="0"/>
            </a:endParaRPr>
          </a:p>
          <a:p>
            <a:r>
              <a:rPr lang="ja-JP" altLang="en-US" sz="1200" dirty="0" smtClean="0">
                <a:latin typeface="Arial" pitchFamily="34" charset="0"/>
              </a:rPr>
              <a:t>参照情報で、当仕入先に関連付けられている価格リストのコードを指定できます。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製造業者</a:t>
            </a:r>
          </a:p>
          <a:p>
            <a:r>
              <a:rPr lang="ja-JP" altLang="en-US" sz="1200" dirty="0" smtClean="0">
                <a:latin typeface="Arial" pitchFamily="34" charset="0"/>
              </a:rPr>
              <a:t>参照情報で、当品目の製造元を指定できます。</a:t>
            </a:r>
          </a:p>
          <a:p>
            <a:endParaRPr lang="en-US" altLang="zh-TW" sz="1200" b="1" dirty="0" smtClean="0">
              <a:solidFill>
                <a:srgbClr val="0070C0"/>
              </a:solidFill>
              <a:latin typeface="Arial" pitchFamily="34" charset="0"/>
            </a:endParaRPr>
          </a:p>
          <a:p>
            <a:r>
              <a:rPr lang="zh-TW" altLang="en-US" sz="1200" b="1" dirty="0" smtClean="0">
                <a:solidFill>
                  <a:srgbClr val="0070C0"/>
                </a:solidFill>
                <a:latin typeface="Arial" pitchFamily="34" charset="0"/>
              </a:rPr>
              <a:t>製造業者品目</a:t>
            </a:r>
          </a:p>
          <a:p>
            <a:r>
              <a:rPr lang="ja-JP" altLang="en-US" sz="1200" dirty="0" smtClean="0">
                <a:latin typeface="Arial" pitchFamily="34" charset="0"/>
              </a:rPr>
              <a:t>参照情報で、当品目の製造元での品目番号を指定できます。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164217" y="882396"/>
            <a:ext cx="4469892" cy="374903"/>
          </a:xfrm>
          <a:custGeom>
            <a:avLst/>
            <a:gdLst>
              <a:gd name="connsiteX0" fmla="*/ 0 w 4469892"/>
              <a:gd name="connsiteY0" fmla="*/ 0 h 374903"/>
              <a:gd name="connsiteX1" fmla="*/ 0 w 4469892"/>
              <a:gd name="connsiteY1" fmla="*/ 374903 h 374903"/>
              <a:gd name="connsiteX2" fmla="*/ 4469892 w 4469892"/>
              <a:gd name="connsiteY2" fmla="*/ 374903 h 374903"/>
              <a:gd name="connsiteX3" fmla="*/ 4469892 w 4469892"/>
              <a:gd name="connsiteY3" fmla="*/ 0 h 374903"/>
              <a:gd name="connsiteX4" fmla="*/ 0 w 4469892"/>
              <a:gd name="connsiteY4" fmla="*/ 0 h 3749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9892" h="374903">
                <a:moveTo>
                  <a:pt x="0" y="0"/>
                </a:moveTo>
                <a:lnTo>
                  <a:pt x="0" y="374903"/>
                </a:lnTo>
                <a:lnTo>
                  <a:pt x="4469892" y="374903"/>
                </a:lnTo>
                <a:lnTo>
                  <a:pt x="4469892"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311530" y="1402080"/>
            <a:ext cx="6498336" cy="1342643"/>
          </a:xfrm>
          <a:custGeom>
            <a:avLst/>
            <a:gdLst>
              <a:gd name="connsiteX0" fmla="*/ 0 w 6498336"/>
              <a:gd name="connsiteY0" fmla="*/ 0 h 1342643"/>
              <a:gd name="connsiteX1" fmla="*/ 0 w 6498336"/>
              <a:gd name="connsiteY1" fmla="*/ 1342643 h 1342643"/>
              <a:gd name="connsiteX2" fmla="*/ 6498336 w 6498336"/>
              <a:gd name="connsiteY2" fmla="*/ 1342643 h 1342643"/>
              <a:gd name="connsiteX3" fmla="*/ 6498336 w 6498336"/>
              <a:gd name="connsiteY3" fmla="*/ 0 h 1342643"/>
              <a:gd name="connsiteX4" fmla="*/ 0 w 6498336"/>
              <a:gd name="connsiteY4" fmla="*/ 0 h 1342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336" h="1342643">
                <a:moveTo>
                  <a:pt x="0" y="0"/>
                </a:moveTo>
                <a:lnTo>
                  <a:pt x="0" y="1342643"/>
                </a:lnTo>
                <a:lnTo>
                  <a:pt x="6498336" y="1342643"/>
                </a:lnTo>
                <a:lnTo>
                  <a:pt x="649833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8"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10"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2" name="正方形/長方形 11"/>
          <p:cNvSpPr/>
          <p:nvPr/>
        </p:nvSpPr>
        <p:spPr>
          <a:xfrm>
            <a:off x="546100" y="4464050"/>
            <a:ext cx="9601200" cy="1200329"/>
          </a:xfrm>
          <a:prstGeom prst="rect">
            <a:avLst/>
          </a:prstGeom>
        </p:spPr>
        <p:txBody>
          <a:bodyPr wrap="square">
            <a:spAutoFit/>
          </a:bodyPr>
          <a:lstStyle/>
          <a:p>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は購買管理で使用される</a:t>
            </a:r>
            <a:r>
              <a:rPr lang="en-US" altLang="ja-JP" sz="1200" dirty="0" smtClean="0">
                <a:latin typeface="Arial" pitchFamily="34" charset="0"/>
              </a:rPr>
              <a:t>､</a:t>
            </a:r>
            <a:r>
              <a:rPr lang="ja-JP" altLang="en-US" sz="1200" dirty="0" smtClean="0">
                <a:latin typeface="Arial" pitchFamily="34" charset="0"/>
              </a:rPr>
              <a:t>許容値、自動採番ルールと番号</a:t>
            </a:r>
            <a:r>
              <a:rPr lang="en-US" altLang="ja-JP" sz="1200" dirty="0" smtClean="0">
                <a:latin typeface="Arial" pitchFamily="34" charset="0"/>
              </a:rPr>
              <a:t>､</a:t>
            </a:r>
            <a:r>
              <a:rPr lang="ja-JP" altLang="en-US" sz="1200" dirty="0" smtClean="0">
                <a:latin typeface="Arial" pitchFamily="34" charset="0"/>
              </a:rPr>
              <a:t>入荷時に影響する処理などを設定します</a:t>
            </a:r>
            <a:r>
              <a:rPr lang="en-US" altLang="ja-JP" sz="1200" dirty="0" smtClean="0">
                <a:latin typeface="Arial" pitchFamily="34" charset="0"/>
              </a:rPr>
              <a:t>｡</a:t>
            </a:r>
            <a:r>
              <a:rPr lang="ja-JP" altLang="en-US" sz="1200" dirty="0" smtClean="0">
                <a:latin typeface="Arial" pitchFamily="34" charset="0"/>
              </a:rPr>
              <a:t>すなわち、</a:t>
            </a:r>
          </a:p>
          <a:p>
            <a:pPr lvl="1">
              <a:buFont typeface="Arial" pitchFamily="34" charset="0"/>
              <a:buChar char="•"/>
            </a:pPr>
            <a:r>
              <a:rPr lang="ja-JP" altLang="en-US" sz="1200" dirty="0" smtClean="0">
                <a:latin typeface="Arial" pitchFamily="34" charset="0"/>
              </a:rPr>
              <a:t>ディフォルトの請求先･出荷先</a:t>
            </a:r>
          </a:p>
          <a:p>
            <a:pPr lvl="1">
              <a:buFont typeface="Arial" pitchFamily="34" charset="0"/>
              <a:buChar char="•"/>
            </a:pP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検収書のプレフィックスと連番</a:t>
            </a:r>
          </a:p>
          <a:p>
            <a:pPr lvl="1">
              <a:buFont typeface="Arial" pitchFamily="34" charset="0"/>
              <a:buChar char="•"/>
            </a:pP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割引テーブルの扱い</a:t>
            </a:r>
          </a:p>
          <a:p>
            <a:pPr lvl="1">
              <a:buFont typeface="Arial" pitchFamily="34" charset="0"/>
              <a:buChar char="•"/>
            </a:pPr>
            <a:r>
              <a:rPr lang="ja-JP" altLang="en-US" sz="1200" dirty="0" smtClean="0">
                <a:latin typeface="Arial" pitchFamily="34" charset="0"/>
              </a:rPr>
              <a:t>受け入れ時の過剰入荷の許容範囲</a:t>
            </a:r>
          </a:p>
          <a:p>
            <a:r>
              <a:rPr lang="ja-JP" altLang="en-US" sz="1200" dirty="0" smtClean="0">
                <a:latin typeface="Arial" pitchFamily="34" charset="0"/>
              </a:rPr>
              <a:t>などを指定します。</a:t>
            </a:r>
            <a:endParaRPr lang="en-US" sz="1200" dirty="0">
              <a:latin typeface="Arial" pitchFamily="34" charset="0"/>
            </a:endParaRPr>
          </a:p>
        </p:txBody>
      </p:sp>
      <p:sp>
        <p:nvSpPr>
          <p:cNvPr id="1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7"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164217" y="882396"/>
            <a:ext cx="4469892" cy="374903"/>
          </a:xfrm>
          <a:custGeom>
            <a:avLst/>
            <a:gdLst>
              <a:gd name="connsiteX0" fmla="*/ 0 w 4469892"/>
              <a:gd name="connsiteY0" fmla="*/ 0 h 374903"/>
              <a:gd name="connsiteX1" fmla="*/ 0 w 4469892"/>
              <a:gd name="connsiteY1" fmla="*/ 374903 h 374903"/>
              <a:gd name="connsiteX2" fmla="*/ 4469892 w 4469892"/>
              <a:gd name="connsiteY2" fmla="*/ 374903 h 374903"/>
              <a:gd name="connsiteX3" fmla="*/ 4469892 w 4469892"/>
              <a:gd name="connsiteY3" fmla="*/ 0 h 374903"/>
              <a:gd name="connsiteX4" fmla="*/ 0 w 4469892"/>
              <a:gd name="connsiteY4" fmla="*/ 0 h 3749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9892" h="374903">
                <a:moveTo>
                  <a:pt x="0" y="0"/>
                </a:moveTo>
                <a:lnTo>
                  <a:pt x="0" y="374903"/>
                </a:lnTo>
                <a:lnTo>
                  <a:pt x="4469892" y="374903"/>
                </a:lnTo>
                <a:lnTo>
                  <a:pt x="4469892"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311530" y="1402080"/>
            <a:ext cx="6498336" cy="1342643"/>
          </a:xfrm>
          <a:custGeom>
            <a:avLst/>
            <a:gdLst>
              <a:gd name="connsiteX0" fmla="*/ 0 w 6498336"/>
              <a:gd name="connsiteY0" fmla="*/ 0 h 1342643"/>
              <a:gd name="connsiteX1" fmla="*/ 0 w 6498336"/>
              <a:gd name="connsiteY1" fmla="*/ 1342643 h 1342643"/>
              <a:gd name="connsiteX2" fmla="*/ 6498336 w 6498336"/>
              <a:gd name="connsiteY2" fmla="*/ 1342643 h 1342643"/>
              <a:gd name="connsiteX3" fmla="*/ 6498336 w 6498336"/>
              <a:gd name="connsiteY3" fmla="*/ 0 h 1342643"/>
              <a:gd name="connsiteX4" fmla="*/ 0 w 6498336"/>
              <a:gd name="connsiteY4" fmla="*/ 0 h 1342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336" h="1342643">
                <a:moveTo>
                  <a:pt x="0" y="0"/>
                </a:moveTo>
                <a:lnTo>
                  <a:pt x="0" y="1342643"/>
                </a:lnTo>
                <a:lnTo>
                  <a:pt x="6498336" y="1342643"/>
                </a:lnTo>
                <a:lnTo>
                  <a:pt x="649833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購買管理コントロール</a:t>
            </a:r>
            <a:endParaRPr lang="en-US" sz="2400" dirty="0">
              <a:latin typeface="Arial" pitchFamily="34" charset="0"/>
            </a:endParaRPr>
          </a:p>
        </p:txBody>
      </p:sp>
      <p:sp>
        <p:nvSpPr>
          <p:cNvPr id="13" name="正方形/長方形 12"/>
          <p:cNvSpPr/>
          <p:nvPr/>
        </p:nvSpPr>
        <p:spPr>
          <a:xfrm>
            <a:off x="546100" y="1111250"/>
            <a:ext cx="9601200" cy="5262979"/>
          </a:xfrm>
          <a:prstGeom prst="rect">
            <a:avLst/>
          </a:prstGeom>
        </p:spPr>
        <p:txBody>
          <a:bodyPr wrap="square">
            <a:spAutoFit/>
          </a:bodyPr>
          <a:lstStyle/>
          <a:p>
            <a:r>
              <a:rPr lang="ja-JP" altLang="en-US" sz="1200" b="1" dirty="0" smtClean="0">
                <a:solidFill>
                  <a:srgbClr val="0070C0"/>
                </a:solidFill>
                <a:latin typeface="Arial" pitchFamily="34" charset="0"/>
              </a:rPr>
              <a:t>請求先</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購買オーダまたはブランケット購買オーダを新規登録時に</a:t>
            </a:r>
            <a:r>
              <a:rPr lang="en-US" altLang="ja-JP" sz="1200" dirty="0" smtClean="0">
                <a:latin typeface="Arial" pitchFamily="34" charset="0"/>
              </a:rPr>
              <a:t>､</a:t>
            </a:r>
            <a:r>
              <a:rPr lang="ja-JP" altLang="en-US" sz="1200" dirty="0" smtClean="0">
                <a:latin typeface="Arial" pitchFamily="34" charset="0"/>
              </a:rPr>
              <a:t>ディフォルトとして表示される請求先コードを設定します。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出荷先</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購買オーダまたはブランケット購買オーダを新規登録時に</a:t>
            </a:r>
            <a:r>
              <a:rPr lang="en-US" altLang="ja-JP" sz="1200" dirty="0" smtClean="0">
                <a:latin typeface="Arial" pitchFamily="34" charset="0"/>
              </a:rPr>
              <a:t>､</a:t>
            </a:r>
            <a:r>
              <a:rPr lang="ja-JP" altLang="en-US" sz="1200" dirty="0" smtClean="0">
                <a:latin typeface="Arial" pitchFamily="34" charset="0"/>
              </a:rPr>
              <a:t>ディフォルトとして表示される出荷先コードを設定します。</a:t>
            </a:r>
          </a:p>
          <a:p>
            <a:endParaRPr lang="en-US" altLang="ja-JP" sz="1200" b="1" dirty="0" smtClean="0">
              <a:solidFill>
                <a:srgbClr val="0070C0"/>
              </a:solidFill>
              <a:latin typeface="Arial" pitchFamily="34" charset="0"/>
            </a:endParaRPr>
          </a:p>
          <a:p>
            <a:r>
              <a:rPr lang="en-US" altLang="ja-JP" sz="1200" b="1" dirty="0" smtClean="0">
                <a:solidFill>
                  <a:srgbClr val="0070C0"/>
                </a:solidFill>
                <a:latin typeface="Arial" pitchFamily="34" charset="0"/>
              </a:rPr>
              <a:t>PO</a:t>
            </a:r>
            <a:r>
              <a:rPr lang="ja-JP" altLang="en-US" sz="1200" b="1" dirty="0" smtClean="0">
                <a:solidFill>
                  <a:srgbClr val="0070C0"/>
                </a:solidFill>
                <a:latin typeface="Arial" pitchFamily="34" charset="0"/>
              </a:rPr>
              <a:t>プレフィックス</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次の購買オーダ</a:t>
            </a:r>
            <a:endParaRPr lang="en-US" altLang="ja-JP" sz="1200" b="1" dirty="0" smtClean="0">
              <a:solidFill>
                <a:srgbClr val="0070C0"/>
              </a:solidFill>
              <a:latin typeface="Arial" pitchFamily="34" charset="0"/>
            </a:endParaRPr>
          </a:p>
          <a:p>
            <a:r>
              <a:rPr lang="ja-JP" altLang="en-US" sz="1200" dirty="0" smtClean="0">
                <a:latin typeface="Arial" pitchFamily="34" charset="0"/>
              </a:rPr>
              <a:t>購買オーダまたはブランケット購買オーダを新規登録時に、</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フィールドをブランクのままで、</a:t>
            </a:r>
            <a:r>
              <a:rPr lang="en-US" altLang="ja-JP" sz="1200" dirty="0" smtClean="0">
                <a:latin typeface="Arial" pitchFamily="34" charset="0"/>
              </a:rPr>
              <a:t>&lt;Enter&gt;</a:t>
            </a:r>
            <a:r>
              <a:rPr lang="ja-JP" altLang="en-US" sz="1200" dirty="0" smtClean="0">
                <a:latin typeface="Arial" pitchFamily="34" charset="0"/>
              </a:rPr>
              <a:t>キーを押せば自動採番されます</a:t>
            </a:r>
            <a:r>
              <a:rPr lang="en-US" altLang="ja-JP" sz="1200" dirty="0" smtClean="0">
                <a:latin typeface="Arial" pitchFamily="34" charset="0"/>
              </a:rPr>
              <a:t>｡</a:t>
            </a:r>
          </a:p>
          <a:p>
            <a:r>
              <a:rPr lang="ja-JP" altLang="en-US" sz="1200" dirty="0" smtClean="0">
                <a:latin typeface="Arial" pitchFamily="34" charset="0"/>
              </a:rPr>
              <a:t>この時採番されるオーダ番号のプリフィックスと連番のルールを指定します</a:t>
            </a:r>
            <a:r>
              <a:rPr lang="en-US" altLang="ja-JP" sz="1200" dirty="0" smtClean="0">
                <a:latin typeface="Arial" pitchFamily="34" charset="0"/>
              </a:rPr>
              <a:t>｡</a:t>
            </a: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ブランケット購買オーダ番号</a:t>
            </a:r>
            <a:r>
              <a:rPr lang="en-US" altLang="ja-JP" sz="1200" dirty="0" smtClean="0">
                <a:latin typeface="Arial" pitchFamily="34" charset="0"/>
              </a:rPr>
              <a:t>(</a:t>
            </a:r>
            <a:r>
              <a:rPr lang="ja-JP" altLang="en-US" sz="1200" dirty="0" smtClean="0">
                <a:latin typeface="Arial" pitchFamily="34" charset="0"/>
              </a:rPr>
              <a:t>オーダプレフィックス＋シーケンシャル</a:t>
            </a:r>
            <a:endParaRPr lang="en-US" altLang="ja-JP" sz="1200" dirty="0" smtClean="0">
              <a:latin typeface="Arial" pitchFamily="34" charset="0"/>
            </a:endParaRPr>
          </a:p>
          <a:p>
            <a:r>
              <a:rPr lang="ja-JP" altLang="en-US" sz="1200" dirty="0" smtClean="0">
                <a:latin typeface="Arial" pitchFamily="34" charset="0"/>
              </a:rPr>
              <a:t>部</a:t>
            </a:r>
            <a:r>
              <a:rPr lang="en-US" altLang="ja-JP" sz="1200" dirty="0" smtClean="0">
                <a:latin typeface="Arial" pitchFamily="34" charset="0"/>
              </a:rPr>
              <a:t>)</a:t>
            </a:r>
            <a:r>
              <a:rPr lang="ja-JP" altLang="en-US" sz="1200" dirty="0" smtClean="0">
                <a:latin typeface="Arial" pitchFamily="34" charset="0"/>
              </a:rPr>
              <a:t>の桁数は最大</a:t>
            </a:r>
            <a:r>
              <a:rPr lang="en-US" altLang="ja-JP" sz="1200" dirty="0" smtClean="0">
                <a:latin typeface="Arial" pitchFamily="34" charset="0"/>
              </a:rPr>
              <a:t>8</a:t>
            </a:r>
            <a:r>
              <a:rPr lang="ja-JP" altLang="en-US" sz="1200" dirty="0" smtClean="0">
                <a:latin typeface="Arial" pitchFamily="34" charset="0"/>
              </a:rPr>
              <a:t>桁で</a:t>
            </a:r>
            <a:r>
              <a:rPr lang="en-US" altLang="ja-JP" sz="1200" dirty="0" smtClean="0">
                <a:latin typeface="Arial" pitchFamily="34" charset="0"/>
              </a:rPr>
              <a:t>､</a:t>
            </a:r>
            <a:r>
              <a:rPr lang="ja-JP" altLang="en-US" sz="1200" dirty="0" smtClean="0">
                <a:latin typeface="Arial" pitchFamily="34" charset="0"/>
              </a:rPr>
              <a:t>プレフィックスの最大桁数は</a:t>
            </a:r>
            <a:r>
              <a:rPr lang="en-US" altLang="ja-JP" sz="1200" dirty="0" smtClean="0">
                <a:latin typeface="Arial" pitchFamily="34" charset="0"/>
              </a:rPr>
              <a:t>3</a:t>
            </a:r>
            <a:r>
              <a:rPr lang="ja-JP" altLang="en-US" sz="1200" dirty="0" smtClean="0">
                <a:latin typeface="Arial" pitchFamily="34" charset="0"/>
              </a:rPr>
              <a:t>桁です。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検収書プレフィックス</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次の検収書</a:t>
            </a:r>
            <a:endParaRPr lang="en-US" altLang="ja-JP" sz="1200" b="1" dirty="0" smtClean="0">
              <a:solidFill>
                <a:srgbClr val="0070C0"/>
              </a:solidFill>
              <a:latin typeface="Arial" pitchFamily="34" charset="0"/>
            </a:endParaRPr>
          </a:p>
          <a:p>
            <a:r>
              <a:rPr lang="ja-JP" altLang="en-US" sz="1200" dirty="0" smtClean="0">
                <a:latin typeface="Arial" pitchFamily="34" charset="0"/>
              </a:rPr>
              <a:t>購買品目の入荷時に作成される検収書の番号に使用される</a:t>
            </a:r>
            <a:r>
              <a:rPr lang="en-US" altLang="ja-JP" sz="1200" dirty="0" smtClean="0">
                <a:latin typeface="Arial" pitchFamily="34" charset="0"/>
              </a:rPr>
              <a:t>､</a:t>
            </a:r>
            <a:r>
              <a:rPr lang="ja-JP" altLang="en-US" sz="1200" dirty="0" smtClean="0">
                <a:latin typeface="Arial" pitchFamily="34" charset="0"/>
              </a:rPr>
              <a:t>プレフィックスとシーケンシャル番号について設定します</a:t>
            </a:r>
            <a:r>
              <a:rPr lang="en-US" altLang="ja-JP" sz="1200" dirty="0" smtClean="0">
                <a:latin typeface="Arial" pitchFamily="34" charset="0"/>
              </a:rPr>
              <a:t>｡</a:t>
            </a:r>
            <a:r>
              <a:rPr lang="ja-JP" altLang="en-US" sz="1200" dirty="0" smtClean="0">
                <a:latin typeface="Arial" pitchFamily="34" charset="0"/>
              </a:rPr>
              <a:t>桁数制限は</a:t>
            </a:r>
            <a:r>
              <a:rPr lang="en-US" altLang="ja-JP" sz="1200" dirty="0" smtClean="0">
                <a:latin typeface="Arial" pitchFamily="34" charset="0"/>
              </a:rPr>
              <a:t>､</a:t>
            </a:r>
            <a:r>
              <a:rPr lang="ja-JP" altLang="en-US" sz="1200" dirty="0" smtClean="0">
                <a:latin typeface="Arial" pitchFamily="34" charset="0"/>
              </a:rPr>
              <a:t>購買オーダと同</a:t>
            </a:r>
            <a:endParaRPr lang="en-US" altLang="ja-JP" sz="1200" dirty="0" smtClean="0">
              <a:latin typeface="Arial" pitchFamily="34" charset="0"/>
            </a:endParaRPr>
          </a:p>
          <a:p>
            <a:r>
              <a:rPr lang="ja-JP" altLang="en-US" sz="1200" dirty="0" smtClean="0">
                <a:latin typeface="Arial" pitchFamily="34" charset="0"/>
              </a:rPr>
              <a:t>じです。</a:t>
            </a:r>
          </a:p>
          <a:p>
            <a:endParaRPr lang="en-US" altLang="ja-JP" sz="1200" b="1" dirty="0" smtClean="0">
              <a:solidFill>
                <a:srgbClr val="0070C0"/>
              </a:solidFill>
              <a:latin typeface="Arial" pitchFamily="34" charset="0"/>
            </a:endParaRPr>
          </a:p>
          <a:p>
            <a:r>
              <a:rPr lang="en-US" altLang="ja-JP" sz="1200" b="1" dirty="0" smtClean="0">
                <a:solidFill>
                  <a:srgbClr val="0070C0"/>
                </a:solidFill>
                <a:latin typeface="Arial" pitchFamily="34" charset="0"/>
              </a:rPr>
              <a:t>PO</a:t>
            </a:r>
            <a:r>
              <a:rPr lang="ja-JP" altLang="en-US" sz="1200" b="1" dirty="0" smtClean="0">
                <a:solidFill>
                  <a:srgbClr val="0070C0"/>
                </a:solidFill>
                <a:latin typeface="Arial" pitchFamily="34" charset="0"/>
              </a:rPr>
              <a:t>ソーﾄ順</a:t>
            </a:r>
            <a:r>
              <a:rPr lang="en-US" altLang="ja-JP" sz="1200" b="1" dirty="0" smtClean="0">
                <a:solidFill>
                  <a:srgbClr val="0070C0"/>
                </a:solidFill>
                <a:latin typeface="Arial" pitchFamily="34" charset="0"/>
              </a:rPr>
              <a:t>S)</a:t>
            </a:r>
            <a:r>
              <a:rPr lang="ja-JP" altLang="en-US" sz="1200" b="1" dirty="0" smtClean="0">
                <a:solidFill>
                  <a:srgbClr val="0070C0"/>
                </a:solidFill>
                <a:latin typeface="Arial" pitchFamily="34" charset="0"/>
              </a:rPr>
              <a:t>サイト</a:t>
            </a:r>
            <a:r>
              <a:rPr lang="en-US" altLang="ja-JP" sz="1200" b="1" dirty="0" smtClean="0">
                <a:solidFill>
                  <a:srgbClr val="0070C0"/>
                </a:solidFill>
                <a:latin typeface="Arial" pitchFamily="34" charset="0"/>
              </a:rPr>
              <a:t>/L)</a:t>
            </a:r>
            <a:r>
              <a:rPr lang="ja-JP" altLang="en-US" sz="1200" b="1" dirty="0" smtClean="0">
                <a:solidFill>
                  <a:srgbClr val="0070C0"/>
                </a:solidFill>
                <a:latin typeface="Arial" pitchFamily="34" charset="0"/>
              </a:rPr>
              <a:t>ライン</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購買オーダ印刷</a:t>
            </a:r>
            <a:r>
              <a:rPr lang="en-US" altLang="ja-JP" sz="1200" dirty="0" smtClean="0">
                <a:latin typeface="Arial" pitchFamily="34" charset="0"/>
              </a:rPr>
              <a:t>】&lt;5.10&gt;</a:t>
            </a:r>
            <a:r>
              <a:rPr lang="ja-JP" altLang="en-US" sz="1200" dirty="0" smtClean="0">
                <a:latin typeface="Arial" pitchFamily="34" charset="0"/>
              </a:rPr>
              <a:t>の印刷時に、</a:t>
            </a:r>
            <a:r>
              <a:rPr lang="en-US" altLang="ja-JP" sz="1200" dirty="0" smtClean="0">
                <a:latin typeface="Arial" pitchFamily="34" charset="0"/>
              </a:rPr>
              <a:t>[PO</a:t>
            </a:r>
            <a:r>
              <a:rPr lang="ja-JP" altLang="en-US" sz="1200" dirty="0" smtClean="0">
                <a:latin typeface="Arial" pitchFamily="34" charset="0"/>
              </a:rPr>
              <a:t>ソーﾄ順</a:t>
            </a:r>
            <a:r>
              <a:rPr lang="en-US" altLang="ja-JP" sz="1200" dirty="0" smtClean="0">
                <a:latin typeface="Arial" pitchFamily="34" charset="0"/>
              </a:rPr>
              <a:t>S)</a:t>
            </a:r>
            <a:r>
              <a:rPr lang="ja-JP" altLang="en-US" sz="1200" dirty="0" smtClean="0">
                <a:latin typeface="Arial" pitchFamily="34" charset="0"/>
              </a:rPr>
              <a:t>サイト</a:t>
            </a:r>
            <a:r>
              <a:rPr lang="en-US" altLang="ja-JP" sz="1200" dirty="0" smtClean="0">
                <a:latin typeface="Arial" pitchFamily="34" charset="0"/>
              </a:rPr>
              <a:t>/L)</a:t>
            </a:r>
            <a:r>
              <a:rPr lang="ja-JP" altLang="en-US" sz="1200" dirty="0" smtClean="0">
                <a:latin typeface="Arial" pitchFamily="34" charset="0"/>
              </a:rPr>
              <a:t>ライン</a:t>
            </a:r>
            <a:r>
              <a:rPr lang="en-US" altLang="ja-JP" sz="1200" dirty="0" smtClean="0">
                <a:latin typeface="Arial" pitchFamily="34" charset="0"/>
              </a:rPr>
              <a:t>]</a:t>
            </a:r>
            <a:r>
              <a:rPr lang="ja-JP" altLang="en-US" sz="1200" dirty="0" smtClean="0">
                <a:latin typeface="Arial" pitchFamily="34" charset="0"/>
              </a:rPr>
              <a:t>フィールドのディフォルト表示になりますが</a:t>
            </a:r>
            <a:r>
              <a:rPr lang="en-US" altLang="ja-JP" sz="1200" dirty="0" smtClean="0">
                <a:latin typeface="Arial" pitchFamily="34" charset="0"/>
              </a:rPr>
              <a:t>､</a:t>
            </a:r>
            <a:r>
              <a:rPr lang="ja-JP" altLang="en-US" sz="1200" dirty="0" smtClean="0">
                <a:latin typeface="Arial" pitchFamily="34" charset="0"/>
              </a:rPr>
              <a:t>上書き可能です。</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購買オーダ登録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】&lt;5.7&gt;</a:t>
            </a:r>
            <a:r>
              <a:rPr lang="ja-JP" altLang="en-US" sz="1200" dirty="0" smtClean="0">
                <a:latin typeface="Arial" pitchFamily="34" charset="0"/>
              </a:rPr>
              <a:t>の明細行入力で</a:t>
            </a:r>
            <a:r>
              <a:rPr lang="en-US" altLang="ja-JP" sz="1200" dirty="0" smtClean="0">
                <a:latin typeface="Arial" pitchFamily="34" charset="0"/>
              </a:rPr>
              <a:t>[</a:t>
            </a:r>
            <a:r>
              <a:rPr lang="ja-JP" altLang="en-US" sz="1200" dirty="0" smtClean="0">
                <a:latin typeface="Arial" pitchFamily="34" charset="0"/>
              </a:rPr>
              <a:t>サイト</a:t>
            </a:r>
            <a:r>
              <a:rPr lang="en-US" altLang="ja-JP" sz="1200" dirty="0" smtClean="0">
                <a:latin typeface="Arial" pitchFamily="34" charset="0"/>
              </a:rPr>
              <a:t>]</a:t>
            </a:r>
            <a:r>
              <a:rPr lang="ja-JP" altLang="en-US" sz="1200" dirty="0" smtClean="0">
                <a:latin typeface="Arial" pitchFamily="34" charset="0"/>
              </a:rPr>
              <a:t>入力が異なっている時、</a:t>
            </a:r>
            <a:r>
              <a:rPr lang="en-US" altLang="ja-JP" sz="1200" dirty="0" smtClean="0">
                <a:latin typeface="Arial" pitchFamily="34" charset="0"/>
              </a:rPr>
              <a:t>【</a:t>
            </a:r>
            <a:r>
              <a:rPr lang="ja-JP" altLang="en-US" sz="1200" dirty="0" smtClean="0">
                <a:latin typeface="Arial" pitchFamily="34" charset="0"/>
              </a:rPr>
              <a:t>購買オーダ印刷</a:t>
            </a:r>
            <a:r>
              <a:rPr lang="en-US" altLang="ja-JP" sz="1200" dirty="0" smtClean="0">
                <a:latin typeface="Arial" pitchFamily="34" charset="0"/>
              </a:rPr>
              <a:t>】&lt;5.10&gt;</a:t>
            </a:r>
            <a:r>
              <a:rPr lang="ja-JP" altLang="en-US" sz="1200" dirty="0" smtClean="0">
                <a:latin typeface="Arial" pitchFamily="34" charset="0"/>
              </a:rPr>
              <a:t>で</a:t>
            </a:r>
            <a:r>
              <a:rPr lang="en-US" altLang="ja-JP" sz="1200" dirty="0" smtClean="0">
                <a:latin typeface="Arial" pitchFamily="34" charset="0"/>
              </a:rPr>
              <a:t>[PO</a:t>
            </a:r>
            <a:r>
              <a:rPr lang="ja-JP" altLang="en-US" sz="1200" dirty="0" smtClean="0">
                <a:latin typeface="Arial" pitchFamily="34" charset="0"/>
              </a:rPr>
              <a:t>ソート順</a:t>
            </a:r>
            <a:r>
              <a:rPr lang="en-US" altLang="ja-JP" sz="1200" dirty="0" smtClean="0">
                <a:latin typeface="Arial" pitchFamily="34" charset="0"/>
              </a:rPr>
              <a:t>S)</a:t>
            </a:r>
            <a:r>
              <a:rPr lang="ja-JP" altLang="en-US" sz="1200" dirty="0" smtClean="0">
                <a:latin typeface="Arial" pitchFamily="34" charset="0"/>
              </a:rPr>
              <a:t>サイト</a:t>
            </a:r>
            <a:r>
              <a:rPr lang="en-US" altLang="ja-JP" sz="1200" dirty="0" smtClean="0">
                <a:latin typeface="Arial" pitchFamily="34" charset="0"/>
              </a:rPr>
              <a:t>/L)</a:t>
            </a:r>
            <a:r>
              <a:rPr lang="ja-JP" altLang="en-US" sz="1200" dirty="0" smtClean="0">
                <a:latin typeface="Arial" pitchFamily="34" charset="0"/>
              </a:rPr>
              <a:t>ライン</a:t>
            </a:r>
            <a:r>
              <a:rPr lang="en-US" altLang="ja-JP" sz="1200" dirty="0" smtClean="0">
                <a:latin typeface="Arial" pitchFamily="34" charset="0"/>
              </a:rPr>
              <a:t>]</a:t>
            </a:r>
            <a:r>
              <a:rPr lang="ja-JP" altLang="en-US" sz="1200" dirty="0" smtClean="0">
                <a:latin typeface="Arial" pitchFamily="34" charset="0"/>
              </a:rPr>
              <a:t>フィールドの値が、</a:t>
            </a:r>
          </a:p>
          <a:p>
            <a:pPr lvl="1"/>
            <a:r>
              <a:rPr lang="en-US" altLang="ja-JP" sz="1200" dirty="0" smtClean="0">
                <a:latin typeface="Arial" pitchFamily="34" charset="0"/>
              </a:rPr>
              <a:t>Site : </a:t>
            </a:r>
            <a:r>
              <a:rPr lang="ja-JP" altLang="en-US" sz="1200" dirty="0" smtClean="0">
                <a:latin typeface="Arial" pitchFamily="34" charset="0"/>
              </a:rPr>
              <a:t>ｻｲﾄ毎に購買オーダが印刷</a:t>
            </a:r>
          </a:p>
          <a:p>
            <a:pPr lvl="1"/>
            <a:r>
              <a:rPr lang="en-US" altLang="ja-JP" sz="1200" dirty="0" smtClean="0">
                <a:latin typeface="Arial" pitchFamily="34" charset="0"/>
              </a:rPr>
              <a:t>Line : </a:t>
            </a:r>
            <a:r>
              <a:rPr lang="ja-JP" altLang="en-US" sz="1200" dirty="0" smtClean="0">
                <a:latin typeface="Arial" pitchFamily="34" charset="0"/>
              </a:rPr>
              <a:t>購買オーダ単位で印刷</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全品入荷</a:t>
            </a:r>
          </a:p>
          <a:p>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のヘッダ画面に、</a:t>
            </a:r>
            <a:r>
              <a:rPr lang="en-US" altLang="ja-JP" sz="1200" dirty="0" smtClean="0">
                <a:latin typeface="Arial" pitchFamily="34" charset="0"/>
              </a:rPr>
              <a:t>[</a:t>
            </a:r>
            <a:r>
              <a:rPr lang="ja-JP" altLang="en-US" sz="1200" dirty="0" smtClean="0">
                <a:latin typeface="Arial" pitchFamily="34" charset="0"/>
              </a:rPr>
              <a:t>全品入荷</a:t>
            </a:r>
            <a:r>
              <a:rPr lang="en-US" altLang="ja-JP" sz="1200" dirty="0" smtClean="0">
                <a:latin typeface="Arial" pitchFamily="34" charset="0"/>
              </a:rPr>
              <a:t>]</a:t>
            </a:r>
            <a:r>
              <a:rPr lang="ja-JP" altLang="en-US" sz="1200" dirty="0" smtClean="0">
                <a:latin typeface="Arial" pitchFamily="34" charset="0"/>
              </a:rPr>
              <a:t>フィールドがありますが</a:t>
            </a:r>
            <a:r>
              <a:rPr lang="en-US" altLang="ja-JP" sz="1200" dirty="0" smtClean="0">
                <a:latin typeface="Arial" pitchFamily="34" charset="0"/>
              </a:rPr>
              <a:t>､</a:t>
            </a:r>
            <a:r>
              <a:rPr lang="ja-JP" altLang="en-US" sz="1200" dirty="0" smtClean="0">
                <a:latin typeface="Arial" pitchFamily="34" charset="0"/>
              </a:rPr>
              <a:t>このフィールドのディフォルト表示になりますが、上書き可能です。</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購買オーダ入荷</a:t>
            </a:r>
            <a:r>
              <a:rPr lang="en-US" altLang="ja-JP" sz="1200" dirty="0" smtClean="0">
                <a:latin typeface="Arial" pitchFamily="34" charset="0"/>
              </a:rPr>
              <a:t>】&lt;5.13.1&gt;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全品入荷</a:t>
            </a:r>
            <a:r>
              <a:rPr lang="en-US" altLang="ja-JP" sz="1200" dirty="0" smtClean="0">
                <a:latin typeface="Arial" pitchFamily="34" charset="0"/>
              </a:rPr>
              <a:t>]</a:t>
            </a:r>
            <a:r>
              <a:rPr lang="ja-JP" altLang="en-US" sz="1200" dirty="0" smtClean="0">
                <a:latin typeface="Arial" pitchFamily="34" charset="0"/>
              </a:rPr>
              <a:t>フィールドの値が</a:t>
            </a:r>
            <a:r>
              <a:rPr lang="en-US" altLang="ja-JP" sz="1200" dirty="0" smtClean="0">
                <a:latin typeface="Arial" pitchFamily="34" charset="0"/>
              </a:rPr>
              <a:t>､</a:t>
            </a:r>
          </a:p>
          <a:p>
            <a:pPr lvl="1"/>
            <a:r>
              <a:rPr lang="en-US" altLang="ja-JP" sz="1200" dirty="0" smtClean="0">
                <a:latin typeface="Arial" pitchFamily="34" charset="0"/>
              </a:rPr>
              <a:t>Y</a:t>
            </a:r>
            <a:r>
              <a:rPr lang="ja-JP" altLang="en-US" sz="1200" dirty="0" smtClean="0">
                <a:latin typeface="Arial" pitchFamily="34" charset="0"/>
              </a:rPr>
              <a:t> ： 入荷数量が購買オーダのオープン数量</a:t>
            </a:r>
            <a:r>
              <a:rPr lang="en-US" altLang="ja-JP" sz="1200" dirty="0" smtClean="0">
                <a:latin typeface="Arial" pitchFamily="34" charset="0"/>
              </a:rPr>
              <a:t>(</a:t>
            </a:r>
            <a:r>
              <a:rPr lang="ja-JP" altLang="en-US" sz="1200" dirty="0" smtClean="0">
                <a:latin typeface="Arial" pitchFamily="34" charset="0"/>
              </a:rPr>
              <a:t>発注数量</a:t>
            </a:r>
            <a:r>
              <a:rPr lang="en-US" altLang="ja-JP" sz="1200" dirty="0" smtClean="0">
                <a:latin typeface="Arial" pitchFamily="34" charset="0"/>
              </a:rPr>
              <a:t>)</a:t>
            </a:r>
            <a:r>
              <a:rPr lang="ja-JP" altLang="en-US" sz="1200" dirty="0" smtClean="0">
                <a:latin typeface="Arial" pitchFamily="34" charset="0"/>
              </a:rPr>
              <a:t>と同じ値を設定</a:t>
            </a:r>
          </a:p>
          <a:p>
            <a:pPr lvl="1"/>
            <a:r>
              <a:rPr lang="en-US" altLang="ja-JP" sz="1200" dirty="0" smtClean="0">
                <a:latin typeface="Arial" pitchFamily="34" charset="0"/>
              </a:rPr>
              <a:t>N</a:t>
            </a:r>
            <a:r>
              <a:rPr lang="ja-JP" altLang="en-US" sz="1200" dirty="0" smtClean="0">
                <a:latin typeface="Arial" pitchFamily="34" charset="0"/>
              </a:rPr>
              <a:t> ： 入荷数量はゼロ設定</a:t>
            </a:r>
            <a:r>
              <a:rPr lang="en-US" altLang="ja-JP" sz="1200" dirty="0" smtClean="0">
                <a:latin typeface="Arial" pitchFamily="34" charset="0"/>
              </a:rPr>
              <a:t>(</a:t>
            </a:r>
            <a:r>
              <a:rPr lang="ja-JP" altLang="en-US" sz="1200" dirty="0" smtClean="0">
                <a:latin typeface="Arial" pitchFamily="34" charset="0"/>
              </a:rPr>
              <a:t>入荷数量を</a:t>
            </a:r>
            <a:r>
              <a:rPr lang="en-US" altLang="ja-JP" sz="1200" dirty="0" smtClean="0">
                <a:latin typeface="Arial" pitchFamily="34" charset="0"/>
              </a:rPr>
              <a:t>[</a:t>
            </a:r>
            <a:r>
              <a:rPr lang="ja-JP" altLang="en-US" sz="1200" dirty="0" smtClean="0">
                <a:latin typeface="Arial" pitchFamily="34" charset="0"/>
              </a:rPr>
              <a:t>数量</a:t>
            </a:r>
            <a:r>
              <a:rPr lang="en-US" altLang="ja-JP" sz="1200" dirty="0" smtClean="0">
                <a:latin typeface="Arial" pitchFamily="34" charset="0"/>
              </a:rPr>
              <a:t>]</a:t>
            </a:r>
            <a:r>
              <a:rPr lang="ja-JP" altLang="en-US" sz="1200" dirty="0" smtClean="0">
                <a:latin typeface="Arial" pitchFamily="34" charset="0"/>
              </a:rPr>
              <a:t>フィールドに入力する必要あり</a:t>
            </a:r>
            <a:r>
              <a:rPr lang="en-US" altLang="ja-JP" sz="1200" dirty="0" smtClean="0">
                <a:latin typeface="Arial" pitchFamily="34" charset="0"/>
              </a:rPr>
              <a:t>)</a:t>
            </a:r>
          </a:p>
        </p:txBody>
      </p:sp>
      <p:sp>
        <p:nvSpPr>
          <p:cNvPr id="1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6" name="正方形/長方形 15"/>
          <p:cNvSpPr/>
          <p:nvPr/>
        </p:nvSpPr>
        <p:spPr>
          <a:xfrm>
            <a:off x="546100" y="1117739"/>
            <a:ext cx="9677400" cy="6186309"/>
          </a:xfrm>
          <a:prstGeom prst="rect">
            <a:avLst/>
          </a:prstGeom>
        </p:spPr>
        <p:txBody>
          <a:bodyPr wrap="square">
            <a:spAutoFit/>
          </a:bodyPr>
          <a:lstStyle/>
          <a:p>
            <a:r>
              <a:rPr lang="ja-JP" altLang="en-US" sz="1200" b="1" dirty="0" smtClean="0">
                <a:solidFill>
                  <a:srgbClr val="0070C0"/>
                </a:solidFill>
                <a:latin typeface="Arial" pitchFamily="34" charset="0"/>
              </a:rPr>
              <a:t>価格テーブルを使用</a:t>
            </a:r>
            <a:endParaRPr lang="en-US" altLang="ja-JP" sz="1200" b="1" dirty="0" smtClean="0">
              <a:solidFill>
                <a:srgbClr val="0070C0"/>
              </a:solidFill>
              <a:latin typeface="Arial" pitchFamily="34" charset="0"/>
            </a:endParaRPr>
          </a:p>
          <a:p>
            <a:pPr marL="0" lvl="1"/>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ブランケット購買オーダ登録時に</a:t>
            </a:r>
            <a:r>
              <a:rPr lang="en-US" altLang="ja-JP" sz="1200" dirty="0" smtClean="0">
                <a:latin typeface="Arial" pitchFamily="34" charset="0"/>
              </a:rPr>
              <a:t>､</a:t>
            </a:r>
            <a:r>
              <a:rPr lang="ja-JP" altLang="en-US" sz="1200" dirty="0" smtClean="0">
                <a:latin typeface="Arial" pitchFamily="34" charset="0"/>
              </a:rPr>
              <a:t>登録済の価格テーブルが必要かどうかを設定します。　</a:t>
            </a:r>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価格テーブルのタイプ</a:t>
            </a:r>
            <a:r>
              <a:rPr lang="en-US" altLang="ja-JP" sz="1200" dirty="0" smtClean="0">
                <a:latin typeface="Arial" pitchFamily="34" charset="0"/>
              </a:rPr>
              <a:t>〔L〕</a:t>
            </a:r>
            <a:r>
              <a:rPr lang="ja-JP" altLang="en-US" sz="1200" dirty="0" smtClean="0">
                <a:latin typeface="Arial" pitchFamily="34" charset="0"/>
              </a:rPr>
              <a:t>のものが必要です。</a:t>
            </a:r>
            <a:endParaRPr lang="en-US" altLang="ja-JP" sz="1200" dirty="0" smtClean="0">
              <a:latin typeface="Arial" pitchFamily="34" charset="0"/>
            </a:endParaRPr>
          </a:p>
          <a:p>
            <a:pPr lvl="1"/>
            <a:r>
              <a:rPr lang="en-US" sz="1200" dirty="0" smtClean="0">
                <a:latin typeface="Arial" pitchFamily="34" charset="0"/>
              </a:rPr>
              <a:t>Y ： </a:t>
            </a:r>
            <a:r>
              <a:rPr lang="ja-JP" altLang="en-US" sz="1200" dirty="0" smtClean="0">
                <a:latin typeface="Arial" pitchFamily="34" charset="0"/>
              </a:rPr>
              <a:t>必要</a:t>
            </a:r>
            <a:endParaRPr lang="en-US" altLang="ja-JP" sz="1200" dirty="0" smtClean="0">
              <a:latin typeface="Arial" pitchFamily="34" charset="0"/>
            </a:endParaRPr>
          </a:p>
          <a:p>
            <a:pPr lvl="1"/>
            <a:r>
              <a:rPr lang="en-US" sz="1200" dirty="0" smtClean="0">
                <a:latin typeface="Arial" pitchFamily="34" charset="0"/>
              </a:rPr>
              <a:t>N ： </a:t>
            </a:r>
            <a:r>
              <a:rPr lang="ja-JP" altLang="en-US" sz="1200" dirty="0" smtClean="0">
                <a:latin typeface="Arial" pitchFamily="34" charset="0"/>
              </a:rPr>
              <a:t>不必要</a:t>
            </a:r>
            <a:r>
              <a:rPr lang="en-US" altLang="ja-JP" sz="1200" dirty="0" smtClean="0">
                <a:latin typeface="Arial" pitchFamily="34" charset="0"/>
              </a:rPr>
              <a:t>	</a:t>
            </a:r>
          </a:p>
          <a:p>
            <a:pPr lvl="1"/>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割引テーブル要求</a:t>
            </a:r>
          </a:p>
          <a:p>
            <a:pPr marL="0" lvl="1"/>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　</a:t>
            </a:r>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価格テーブルのタイプ</a:t>
            </a:r>
            <a:r>
              <a:rPr lang="en-US" altLang="ja-JP" sz="1200" dirty="0" smtClean="0">
                <a:latin typeface="Arial" pitchFamily="34" charset="0"/>
              </a:rPr>
              <a:t>〔P〕､〔D〕､〔M〕</a:t>
            </a:r>
            <a:r>
              <a:rPr lang="ja-JP" altLang="en-US" sz="1200" dirty="0" smtClean="0">
                <a:latin typeface="Arial" pitchFamily="34" charset="0"/>
              </a:rPr>
              <a:t>のものが必要です。</a:t>
            </a:r>
            <a:endParaRPr lang="en-US" altLang="ja-JP" sz="1200" dirty="0" smtClean="0">
              <a:latin typeface="Arial" pitchFamily="34" charset="0"/>
            </a:endParaRPr>
          </a:p>
          <a:p>
            <a:pPr lvl="1"/>
            <a:r>
              <a:rPr lang="en-US" sz="1200" dirty="0" smtClean="0">
                <a:latin typeface="Arial" pitchFamily="34" charset="0"/>
              </a:rPr>
              <a:t>Y ： </a:t>
            </a:r>
            <a:r>
              <a:rPr lang="ja-JP" altLang="en-US" sz="1200" dirty="0" smtClean="0">
                <a:latin typeface="Arial" pitchFamily="34" charset="0"/>
              </a:rPr>
              <a:t>必要</a:t>
            </a:r>
            <a:endParaRPr lang="en-US" altLang="ja-JP" sz="1200" dirty="0" smtClean="0">
              <a:latin typeface="Arial" pitchFamily="34" charset="0"/>
            </a:endParaRPr>
          </a:p>
          <a:p>
            <a:pPr lvl="1"/>
            <a:r>
              <a:rPr lang="en-US" sz="1200" dirty="0" smtClean="0">
                <a:latin typeface="Arial" pitchFamily="34" charset="0"/>
              </a:rPr>
              <a:t>N ： </a:t>
            </a:r>
            <a:r>
              <a:rPr lang="ja-JP" altLang="en-US" sz="1200" dirty="0" smtClean="0">
                <a:latin typeface="Arial" pitchFamily="34" charset="0"/>
              </a:rPr>
              <a:t>不必要</a:t>
            </a:r>
          </a:p>
          <a:p>
            <a:r>
              <a:rPr lang="ja-JP" altLang="en-US" sz="1200" dirty="0" smtClean="0">
                <a:latin typeface="Arial" pitchFamily="34" charset="0"/>
              </a:rPr>
              <a:t>オーダ登録時に</a:t>
            </a:r>
            <a:r>
              <a:rPr lang="en-US" altLang="ja-JP" sz="1200" dirty="0" smtClean="0">
                <a:latin typeface="Arial" pitchFamily="34" charset="0"/>
              </a:rPr>
              <a:t>､</a:t>
            </a:r>
            <a:r>
              <a:rPr lang="ja-JP" altLang="en-US" sz="1200" dirty="0" smtClean="0">
                <a:latin typeface="Arial" pitchFamily="34" charset="0"/>
              </a:rPr>
              <a:t>登録済の割引テーブルが必要かどうかを設定します。</a:t>
            </a:r>
            <a:endParaRPr lang="en-US" altLang="ja-JP" sz="1200" b="1" dirty="0" smtClean="0">
              <a:solidFill>
                <a:srgbClr val="0070C0"/>
              </a:solidFill>
              <a:latin typeface="Arial" pitchFamily="34" charset="0"/>
            </a:endParaRPr>
          </a:p>
          <a:p>
            <a:endParaRPr lang="en-US" altLang="ja-JP" sz="1200" b="1" dirty="0" smtClean="0">
              <a:solidFill>
                <a:srgbClr val="0070C0"/>
              </a:solidFill>
              <a:latin typeface="Arial" pitchFamily="34" charset="0"/>
            </a:endParaRPr>
          </a:p>
          <a:p>
            <a:r>
              <a:rPr lang="en-US" altLang="ja-JP" sz="1200" b="1" dirty="0" smtClean="0">
                <a:solidFill>
                  <a:srgbClr val="0070C0"/>
                </a:solidFill>
                <a:latin typeface="Arial" pitchFamily="34" charset="0"/>
              </a:rPr>
              <a:t>PO</a:t>
            </a:r>
            <a:r>
              <a:rPr lang="ja-JP" altLang="en-US" sz="1200" b="1" dirty="0" smtClean="0">
                <a:solidFill>
                  <a:srgbClr val="0070C0"/>
                </a:solidFill>
                <a:latin typeface="Arial" pitchFamily="34" charset="0"/>
              </a:rPr>
              <a:t>の承認済要求</a:t>
            </a:r>
            <a:endParaRPr lang="en-US" altLang="ja-JP" sz="1200" b="1" dirty="0" smtClean="0">
              <a:solidFill>
                <a:srgbClr val="0070C0"/>
              </a:solidFill>
              <a:latin typeface="Arial" pitchFamily="34" charset="0"/>
            </a:endParaRPr>
          </a:p>
          <a:p>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ブランケット購買オーダ登録時に</a:t>
            </a:r>
            <a:r>
              <a:rPr lang="en-US" altLang="ja-JP" sz="1200" dirty="0" smtClean="0">
                <a:latin typeface="Arial" pitchFamily="34" charset="0"/>
              </a:rPr>
              <a:t>､</a:t>
            </a:r>
            <a:r>
              <a:rPr lang="ja-JP" altLang="en-US" sz="1200" dirty="0" smtClean="0">
                <a:latin typeface="Arial" pitchFamily="34" charset="0"/>
              </a:rPr>
              <a:t>承認レベルに達した</a:t>
            </a:r>
            <a:r>
              <a:rPr lang="en-US" altLang="ja-JP" sz="1200" dirty="0" smtClean="0">
                <a:latin typeface="Arial" pitchFamily="34" charset="0"/>
              </a:rPr>
              <a:t>(</a:t>
            </a:r>
            <a:r>
              <a:rPr lang="ja-JP" altLang="en-US" sz="1200" dirty="0" smtClean="0">
                <a:latin typeface="Arial" pitchFamily="34" charset="0"/>
              </a:rPr>
              <a:t>承認を必要とする購入</a:t>
            </a:r>
            <a:r>
              <a:rPr lang="en-US" altLang="ja-JP" sz="1200" dirty="0" smtClean="0">
                <a:latin typeface="Arial" pitchFamily="34" charset="0"/>
              </a:rPr>
              <a:t>)</a:t>
            </a:r>
            <a:r>
              <a:rPr lang="ja-JP" altLang="en-US" sz="1200" dirty="0" smtClean="0">
                <a:latin typeface="Arial" pitchFamily="34" charset="0"/>
              </a:rPr>
              <a:t>品目の登録扱いについて設定します。</a:t>
            </a:r>
          </a:p>
          <a:p>
            <a:pPr lvl="1"/>
            <a:r>
              <a:rPr lang="en-US" altLang="ja-JP" sz="1200" dirty="0" smtClean="0">
                <a:latin typeface="Arial" pitchFamily="34" charset="0"/>
              </a:rPr>
              <a:t>Y</a:t>
            </a:r>
            <a:r>
              <a:rPr lang="ja-JP" altLang="en-US" sz="1200" dirty="0" smtClean="0">
                <a:latin typeface="Arial" pitchFamily="34" charset="0"/>
              </a:rPr>
              <a:t> ： エラーメッセージが出て</a:t>
            </a:r>
            <a:r>
              <a:rPr lang="en-US" altLang="ja-JP" sz="1200" dirty="0" smtClean="0">
                <a:latin typeface="Arial" pitchFamily="34" charset="0"/>
              </a:rPr>
              <a:t>､</a:t>
            </a:r>
            <a:r>
              <a:rPr lang="ja-JP" altLang="en-US" sz="1200" dirty="0" smtClean="0">
                <a:latin typeface="Arial" pitchFamily="34" charset="0"/>
              </a:rPr>
              <a:t>登録できない</a:t>
            </a:r>
          </a:p>
          <a:p>
            <a:pPr lvl="1"/>
            <a:r>
              <a:rPr lang="en-US" altLang="ja-JP" sz="1200" dirty="0" smtClean="0">
                <a:latin typeface="Arial" pitchFamily="34" charset="0"/>
              </a:rPr>
              <a:t>N</a:t>
            </a:r>
            <a:r>
              <a:rPr lang="ja-JP" altLang="en-US" sz="1200" dirty="0" smtClean="0">
                <a:latin typeface="Arial" pitchFamily="34" charset="0"/>
              </a:rPr>
              <a:t> ： 警告メッセージは出るが</a:t>
            </a:r>
            <a:r>
              <a:rPr lang="en-US" altLang="ja-JP" sz="1200" dirty="0" smtClean="0">
                <a:latin typeface="Arial" pitchFamily="34" charset="0"/>
              </a:rPr>
              <a:t>､</a:t>
            </a:r>
            <a:r>
              <a:rPr lang="ja-JP" altLang="en-US" sz="1200" dirty="0" smtClean="0">
                <a:latin typeface="Arial" pitchFamily="34" charset="0"/>
              </a:rPr>
              <a:t>登録はできる</a:t>
            </a:r>
            <a:endParaRPr lang="en-US" altLang="ja-JP" sz="1200" b="1" dirty="0" smtClean="0">
              <a:solidFill>
                <a:srgbClr val="0070C0"/>
              </a:solidFill>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検査ロケーション</a:t>
            </a:r>
          </a:p>
          <a:p>
            <a:r>
              <a:rPr lang="ja-JP" altLang="en-US" sz="1200" dirty="0" smtClean="0">
                <a:latin typeface="Arial" pitchFamily="34" charset="0"/>
              </a:rPr>
              <a:t>品目登録時に、</a:t>
            </a:r>
            <a:r>
              <a:rPr lang="en-US" altLang="ja-JP" sz="1200" dirty="0" smtClean="0">
                <a:latin typeface="Arial" pitchFamily="34" charset="0"/>
              </a:rPr>
              <a:t>[</a:t>
            </a:r>
            <a:r>
              <a:rPr lang="ja-JP" altLang="en-US" sz="1200" dirty="0" smtClean="0">
                <a:latin typeface="Arial" pitchFamily="34" charset="0"/>
              </a:rPr>
              <a:t>検査必須</a:t>
            </a:r>
            <a:r>
              <a:rPr lang="en-US" altLang="ja-JP" sz="1200" dirty="0" smtClean="0">
                <a:latin typeface="Arial" pitchFamily="34" charset="0"/>
              </a:rPr>
              <a:t>]</a:t>
            </a:r>
            <a:r>
              <a:rPr lang="ja-JP" altLang="en-US" sz="1200" dirty="0" smtClean="0">
                <a:latin typeface="Arial" pitchFamily="34" charset="0"/>
              </a:rPr>
              <a:t>フィールドに、</a:t>
            </a:r>
            <a:r>
              <a:rPr lang="en-US" altLang="ja-JP" sz="1200" dirty="0" smtClean="0">
                <a:latin typeface="Arial" pitchFamily="34" charset="0"/>
              </a:rPr>
              <a:t>〔Y〕</a:t>
            </a:r>
            <a:r>
              <a:rPr lang="ja-JP" altLang="en-US" sz="1200" dirty="0" smtClean="0">
                <a:latin typeface="Arial" pitchFamily="34" charset="0"/>
              </a:rPr>
              <a:t>が設定されている品目では</a:t>
            </a:r>
            <a:r>
              <a:rPr lang="en-US" altLang="ja-JP" sz="1200" dirty="0" smtClean="0">
                <a:latin typeface="Arial" pitchFamily="34" charset="0"/>
              </a:rPr>
              <a:t>､</a:t>
            </a:r>
            <a:r>
              <a:rPr lang="ja-JP" altLang="en-US" sz="1200" dirty="0" smtClean="0">
                <a:latin typeface="Arial" pitchFamily="34" charset="0"/>
              </a:rPr>
              <a:t>ここで指定したコードが、</a:t>
            </a:r>
          </a:p>
          <a:p>
            <a:pPr lvl="1">
              <a:buFont typeface="Arial" pitchFamily="34" charset="0"/>
              <a:buChar char="•"/>
            </a:pP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ブランケット購買オーダ登録時の、</a:t>
            </a:r>
            <a:r>
              <a:rPr lang="en-US" altLang="ja-JP" sz="1200" dirty="0" smtClean="0">
                <a:latin typeface="Arial" pitchFamily="34" charset="0"/>
              </a:rPr>
              <a:t>[</a:t>
            </a:r>
            <a:r>
              <a:rPr lang="ja-JP" altLang="en-US" sz="1200" dirty="0" smtClean="0">
                <a:latin typeface="Arial" pitchFamily="34" charset="0"/>
              </a:rPr>
              <a:t>ロケーション</a:t>
            </a:r>
            <a:r>
              <a:rPr lang="en-US" altLang="ja-JP" sz="1200" dirty="0" smtClean="0">
                <a:latin typeface="Arial" pitchFamily="34" charset="0"/>
              </a:rPr>
              <a:t>]</a:t>
            </a:r>
            <a:r>
              <a:rPr lang="ja-JP" altLang="en-US" sz="1200" dirty="0" smtClean="0">
                <a:latin typeface="Arial" pitchFamily="34" charset="0"/>
              </a:rPr>
              <a:t>フィールドにディフォルト設定</a:t>
            </a:r>
          </a:p>
          <a:p>
            <a:pPr lvl="1">
              <a:buFont typeface="Arial" pitchFamily="34" charset="0"/>
              <a:buChar char="•"/>
            </a:pPr>
            <a:r>
              <a:rPr lang="ja-JP" altLang="en-US" sz="1200" dirty="0" smtClean="0">
                <a:latin typeface="Arial" pitchFamily="34" charset="0"/>
              </a:rPr>
              <a:t>購買オーダ入荷処理時に、</a:t>
            </a:r>
            <a:r>
              <a:rPr lang="en-US" altLang="ja-JP" sz="1200" dirty="0" smtClean="0">
                <a:latin typeface="Arial" pitchFamily="34" charset="0"/>
              </a:rPr>
              <a:t>[</a:t>
            </a:r>
            <a:r>
              <a:rPr lang="ja-JP" altLang="en-US" sz="1200" dirty="0" smtClean="0">
                <a:latin typeface="Arial" pitchFamily="34" charset="0"/>
              </a:rPr>
              <a:t>ロケ</a:t>
            </a:r>
            <a:r>
              <a:rPr lang="en-US" altLang="ja-JP" sz="1200" dirty="0" smtClean="0">
                <a:latin typeface="Arial" pitchFamily="34" charset="0"/>
              </a:rPr>
              <a:t>(</a:t>
            </a:r>
            <a:r>
              <a:rPr lang="ja-JP" altLang="en-US" sz="1200" dirty="0" smtClean="0">
                <a:latin typeface="Arial" pitchFamily="34" charset="0"/>
              </a:rPr>
              <a:t>－ション</a:t>
            </a:r>
            <a:r>
              <a:rPr lang="en-US" altLang="ja-JP" sz="1200" dirty="0" smtClean="0">
                <a:latin typeface="Arial" pitchFamily="34" charset="0"/>
              </a:rPr>
              <a:t>)]</a:t>
            </a:r>
            <a:r>
              <a:rPr lang="ja-JP" altLang="en-US" sz="1200" dirty="0" smtClean="0">
                <a:latin typeface="Arial" pitchFamily="34" charset="0"/>
              </a:rPr>
              <a:t>フィールドにディフォルト設定</a:t>
            </a:r>
            <a:endParaRPr lang="en-US" altLang="ja-JP" sz="1200" dirty="0" smtClean="0">
              <a:latin typeface="Arial" pitchFamily="34" charset="0"/>
            </a:endParaRPr>
          </a:p>
          <a:p>
            <a:r>
              <a:rPr lang="ja-JP" altLang="en-US" sz="1200" dirty="0" smtClean="0">
                <a:latin typeface="Arial" pitchFamily="34" charset="0"/>
              </a:rPr>
              <a:t>されますが、上書き可能です。</a:t>
            </a:r>
            <a:endParaRPr lang="en-US" altLang="ja-JP" sz="1200" b="1" dirty="0" smtClean="0">
              <a:solidFill>
                <a:srgbClr val="0070C0"/>
              </a:solidFill>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検収書タイプ</a:t>
            </a:r>
          </a:p>
          <a:p>
            <a:r>
              <a:rPr lang="ja-JP" altLang="en-US" sz="1200" dirty="0" smtClean="0">
                <a:latin typeface="Arial" pitchFamily="34" charset="0"/>
              </a:rPr>
              <a:t>検収書の印刷形式を指定します。</a:t>
            </a:r>
          </a:p>
          <a:p>
            <a:pPr lvl="1"/>
            <a:r>
              <a:rPr lang="en-US" altLang="ja-JP" sz="1200" dirty="0" smtClean="0">
                <a:latin typeface="Arial" pitchFamily="34" charset="0"/>
              </a:rPr>
              <a:t>0</a:t>
            </a:r>
            <a:r>
              <a:rPr lang="ja-JP" altLang="en-US" sz="1200" dirty="0" smtClean="0">
                <a:latin typeface="Arial" pitchFamily="34" charset="0"/>
              </a:rPr>
              <a:t> ： 検収書を印刷しない</a:t>
            </a:r>
          </a:p>
          <a:p>
            <a:pPr lvl="1"/>
            <a:r>
              <a:rPr lang="en-US" altLang="ja-JP" sz="1200" dirty="0" smtClean="0">
                <a:latin typeface="Arial" pitchFamily="34" charset="0"/>
              </a:rPr>
              <a:t>1</a:t>
            </a:r>
            <a:r>
              <a:rPr lang="ja-JP" altLang="en-US" sz="1200" dirty="0" smtClean="0">
                <a:latin typeface="Arial" pitchFamily="34" charset="0"/>
              </a:rPr>
              <a:t> ： 複数品目を入荷しても</a:t>
            </a:r>
            <a:r>
              <a:rPr lang="en-US" altLang="ja-JP" sz="1200" dirty="0" smtClean="0">
                <a:latin typeface="Arial" pitchFamily="34" charset="0"/>
              </a:rPr>
              <a:t>､</a:t>
            </a:r>
            <a:r>
              <a:rPr lang="ja-JP" altLang="en-US" sz="1200" dirty="0" smtClean="0">
                <a:latin typeface="Arial" pitchFamily="34" charset="0"/>
              </a:rPr>
              <a:t>積荷毎に検収書を印刷</a:t>
            </a:r>
          </a:p>
          <a:p>
            <a:pPr lvl="1"/>
            <a:r>
              <a:rPr lang="en-US" altLang="ja-JP" sz="1200" dirty="0" smtClean="0">
                <a:latin typeface="Arial" pitchFamily="34" charset="0"/>
              </a:rPr>
              <a:t>2</a:t>
            </a:r>
            <a:r>
              <a:rPr lang="ja-JP" altLang="en-US" sz="1200" dirty="0" smtClean="0">
                <a:latin typeface="Arial" pitchFamily="34" charset="0"/>
              </a:rPr>
              <a:t> ： 積荷の品目単位で検収書を印刷</a:t>
            </a:r>
            <a:endParaRPr lang="en-US" altLang="ja-JP" sz="1200" b="1" dirty="0" smtClean="0">
              <a:solidFill>
                <a:srgbClr val="0070C0"/>
              </a:solidFill>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シーケンス検収書</a:t>
            </a:r>
          </a:p>
          <a:p>
            <a:r>
              <a:rPr lang="ja-JP" altLang="en-US" sz="1200" dirty="0" smtClean="0">
                <a:latin typeface="Arial" pitchFamily="34" charset="0"/>
              </a:rPr>
              <a:t>検収書番号を連番で採番するかどうかを設定します。</a:t>
            </a:r>
            <a:r>
              <a:rPr lang="en-US" altLang="ja-JP" sz="1200" dirty="0" smtClean="0">
                <a:latin typeface="Arial" pitchFamily="34" charset="0"/>
              </a:rPr>
              <a:t>[</a:t>
            </a:r>
            <a:r>
              <a:rPr lang="ja-JP" altLang="en-US" sz="1200" dirty="0" smtClean="0">
                <a:latin typeface="Arial" pitchFamily="34" charset="0"/>
              </a:rPr>
              <a:t>検収書タイプ</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〔1〕</a:t>
            </a:r>
            <a:r>
              <a:rPr lang="ja-JP" altLang="en-US" sz="1200" dirty="0" smtClean="0">
                <a:latin typeface="Arial" pitchFamily="34" charset="0"/>
              </a:rPr>
              <a:t>の時のみ適用されます。</a:t>
            </a:r>
          </a:p>
          <a:p>
            <a:pPr lvl="1"/>
            <a:r>
              <a:rPr lang="en-US" sz="1200" dirty="0" smtClean="0">
                <a:latin typeface="Arial" pitchFamily="34" charset="0"/>
              </a:rPr>
              <a:t>Y ： </a:t>
            </a:r>
            <a:r>
              <a:rPr lang="ja-JP" altLang="en-US" sz="1200" dirty="0" smtClean="0">
                <a:latin typeface="Arial" pitchFamily="34" charset="0"/>
              </a:rPr>
              <a:t>連番</a:t>
            </a:r>
          </a:p>
          <a:p>
            <a:pPr lvl="1"/>
            <a:r>
              <a:rPr lang="en-US" altLang="ja-JP" sz="1200" dirty="0" smtClean="0">
                <a:latin typeface="Arial" pitchFamily="34" charset="0"/>
              </a:rPr>
              <a:t>N</a:t>
            </a:r>
            <a:r>
              <a:rPr lang="ja-JP" altLang="en-US" sz="1200" dirty="0" smtClean="0">
                <a:latin typeface="Arial" pitchFamily="34" charset="0"/>
              </a:rPr>
              <a:t> ： 連番とは限らない</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2" name="正方形/長方形 11"/>
          <p:cNvSpPr/>
          <p:nvPr/>
        </p:nvSpPr>
        <p:spPr>
          <a:xfrm>
            <a:off x="546100" y="1111250"/>
            <a:ext cx="9601200" cy="5632311"/>
          </a:xfrm>
          <a:prstGeom prst="rect">
            <a:avLst/>
          </a:prstGeom>
        </p:spPr>
        <p:txBody>
          <a:bodyPr wrap="square">
            <a:spAutoFit/>
          </a:bodyPr>
          <a:lstStyle/>
          <a:p>
            <a:r>
              <a:rPr lang="zh-TW" altLang="en-US" sz="1200" b="1" dirty="0" smtClean="0">
                <a:solidFill>
                  <a:srgbClr val="0070C0"/>
                </a:solidFill>
                <a:latin typeface="Arial" pitchFamily="34" charset="0"/>
              </a:rPr>
              <a:t>許容</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許容価格</a:t>
            </a:r>
            <a:endParaRPr lang="en-US" altLang="zh-TW" sz="1200" b="1" dirty="0" smtClean="0">
              <a:solidFill>
                <a:srgbClr val="0070C0"/>
              </a:solidFill>
              <a:latin typeface="Arial" pitchFamily="34" charset="0"/>
            </a:endParaRPr>
          </a:p>
          <a:p>
            <a:r>
              <a:rPr lang="ja-JP" altLang="en-US" sz="1200" dirty="0" smtClean="0">
                <a:latin typeface="Arial" pitchFamily="34" charset="0"/>
              </a:rPr>
              <a:t>入荷処理時に</a:t>
            </a:r>
            <a:r>
              <a:rPr lang="en-US" altLang="ja-JP" sz="1200" dirty="0" smtClean="0">
                <a:latin typeface="Arial" pitchFamily="34" charset="0"/>
              </a:rPr>
              <a:t>､</a:t>
            </a:r>
            <a:r>
              <a:rPr lang="ja-JP" altLang="en-US" sz="1200" dirty="0" smtClean="0">
                <a:latin typeface="Arial" pitchFamily="34" charset="0"/>
              </a:rPr>
              <a:t>オープン数量を上回る時にエラー表示し</a:t>
            </a:r>
            <a:r>
              <a:rPr lang="en-US" altLang="ja-JP" sz="1200" dirty="0" smtClean="0">
                <a:latin typeface="Arial" pitchFamily="34" charset="0"/>
              </a:rPr>
              <a:t>､</a:t>
            </a:r>
            <a:r>
              <a:rPr lang="ja-JP" altLang="en-US" sz="1200" dirty="0" smtClean="0">
                <a:latin typeface="Arial" pitchFamily="34" charset="0"/>
              </a:rPr>
              <a:t>入荷処理をできなくするための許容値を設定できます。</a:t>
            </a:r>
            <a:r>
              <a:rPr lang="en-US" altLang="ja-JP" sz="1200" dirty="0" smtClean="0">
                <a:latin typeface="Arial" pitchFamily="34" charset="0"/>
              </a:rPr>
              <a:t>[</a:t>
            </a:r>
            <a:r>
              <a:rPr lang="ja-JP" altLang="en-US" sz="1200" dirty="0" smtClean="0">
                <a:latin typeface="Arial" pitchFamily="34" charset="0"/>
              </a:rPr>
              <a:t>許容</a:t>
            </a:r>
            <a:r>
              <a:rPr lang="en-US" altLang="ja-JP" sz="1200" dirty="0" smtClean="0">
                <a:latin typeface="Arial" pitchFamily="34" charset="0"/>
              </a:rPr>
              <a:t>%]</a:t>
            </a:r>
            <a:r>
              <a:rPr lang="ja-JP" altLang="en-US" sz="1200" dirty="0" smtClean="0">
                <a:latin typeface="Arial" pitchFamily="34" charset="0"/>
              </a:rPr>
              <a:t>はオープン数量に対する入</a:t>
            </a:r>
            <a:endParaRPr lang="en-US" altLang="ja-JP" sz="1200" dirty="0" smtClean="0">
              <a:latin typeface="Arial" pitchFamily="34" charset="0"/>
            </a:endParaRPr>
          </a:p>
          <a:p>
            <a:r>
              <a:rPr lang="ja-JP" altLang="en-US" sz="1200" dirty="0" smtClean="0">
                <a:latin typeface="Arial" pitchFamily="34" charset="0"/>
              </a:rPr>
              <a:t>荷数量の許容値で、</a:t>
            </a:r>
            <a:r>
              <a:rPr lang="en-US" altLang="ja-JP" sz="1200" dirty="0" smtClean="0">
                <a:latin typeface="Arial" pitchFamily="34" charset="0"/>
              </a:rPr>
              <a:t>[</a:t>
            </a:r>
            <a:r>
              <a:rPr lang="ja-JP" altLang="en-US" sz="1200" dirty="0" smtClean="0">
                <a:latin typeface="Arial" pitchFamily="34" charset="0"/>
              </a:rPr>
              <a:t>許容価格</a:t>
            </a:r>
            <a:r>
              <a:rPr lang="en-US" altLang="ja-JP" sz="1200" dirty="0" smtClean="0">
                <a:latin typeface="Arial" pitchFamily="34" charset="0"/>
              </a:rPr>
              <a:t>]</a:t>
            </a:r>
            <a:r>
              <a:rPr lang="ja-JP" altLang="en-US" sz="1200" dirty="0" smtClean="0">
                <a:latin typeface="Arial" pitchFamily="34" charset="0"/>
              </a:rPr>
              <a:t>は金額ベースでの許容値を設定します。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ラインフォーマット</a:t>
            </a:r>
            <a:r>
              <a:rPr lang="en-US" altLang="ja-JP" sz="1200" b="1" dirty="0" smtClean="0">
                <a:solidFill>
                  <a:srgbClr val="0070C0"/>
                </a:solidFill>
                <a:latin typeface="Arial" pitchFamily="34" charset="0"/>
              </a:rPr>
              <a:t>S/M</a:t>
            </a:r>
          </a:p>
          <a:p>
            <a:r>
              <a:rPr lang="ja-JP" altLang="en-US" sz="1200" dirty="0" smtClean="0">
                <a:latin typeface="Arial" pitchFamily="34" charset="0"/>
              </a:rPr>
              <a:t>明細行入力の方法を設定できます。</a:t>
            </a:r>
          </a:p>
          <a:p>
            <a:pPr lvl="1"/>
            <a:r>
              <a:rPr lang="en-US" altLang="ja-JP" sz="1200" dirty="0" smtClean="0">
                <a:latin typeface="Arial" pitchFamily="34" charset="0"/>
              </a:rPr>
              <a:t>S : S)</a:t>
            </a:r>
            <a:r>
              <a:rPr lang="ja-JP" altLang="en-US" sz="1200" dirty="0" smtClean="0">
                <a:latin typeface="Arial" pitchFamily="34" charset="0"/>
              </a:rPr>
              <a:t>単一では</a:t>
            </a:r>
            <a:r>
              <a:rPr lang="en-US" altLang="ja-JP" sz="1200" dirty="0" smtClean="0">
                <a:latin typeface="Arial" pitchFamily="34" charset="0"/>
              </a:rPr>
              <a:t>､</a:t>
            </a:r>
            <a:r>
              <a:rPr lang="ja-JP" altLang="en-US" sz="1200" dirty="0" smtClean="0">
                <a:latin typeface="Arial" pitchFamily="34" charset="0"/>
              </a:rPr>
              <a:t>明細行が表示され</a:t>
            </a:r>
            <a:r>
              <a:rPr lang="en-US" altLang="ja-JP" sz="1200" dirty="0" smtClean="0">
                <a:latin typeface="Arial" pitchFamily="34" charset="0"/>
              </a:rPr>
              <a:t>､</a:t>
            </a:r>
            <a:r>
              <a:rPr lang="ja-JP" altLang="en-US" sz="1200" dirty="0" smtClean="0">
                <a:latin typeface="Arial" pitchFamily="34" charset="0"/>
              </a:rPr>
              <a:t>入荷ロケーションや納期など詳細に設定可能</a:t>
            </a:r>
          </a:p>
          <a:p>
            <a:pPr lvl="1"/>
            <a:r>
              <a:rPr lang="en-US" altLang="ja-JP" sz="1200" dirty="0" smtClean="0">
                <a:latin typeface="Arial" pitchFamily="34" charset="0"/>
              </a:rPr>
              <a:t>M : M)</a:t>
            </a:r>
            <a:r>
              <a:rPr lang="ja-JP" altLang="en-US" sz="1200" dirty="0" smtClean="0">
                <a:latin typeface="Arial" pitchFamily="34" charset="0"/>
              </a:rPr>
              <a:t>複数では</a:t>
            </a:r>
            <a:r>
              <a:rPr lang="en-US" altLang="ja-JP" sz="1200" dirty="0" smtClean="0">
                <a:latin typeface="Arial" pitchFamily="34" charset="0"/>
              </a:rPr>
              <a:t>､</a:t>
            </a:r>
            <a:r>
              <a:rPr lang="ja-JP" altLang="en-US" sz="1200" dirty="0" smtClean="0">
                <a:latin typeface="Arial" pitchFamily="34" charset="0"/>
              </a:rPr>
              <a:t>サイト</a:t>
            </a:r>
            <a:r>
              <a:rPr lang="en-US" altLang="ja-JP" sz="1200" dirty="0" smtClean="0">
                <a:latin typeface="Arial" pitchFamily="34" charset="0"/>
              </a:rPr>
              <a:t>､</a:t>
            </a:r>
            <a:r>
              <a:rPr lang="ja-JP" altLang="en-US" sz="1200" dirty="0" smtClean="0">
                <a:latin typeface="Arial" pitchFamily="34" charset="0"/>
              </a:rPr>
              <a:t>数量</a:t>
            </a:r>
            <a:r>
              <a:rPr lang="en-US" altLang="ja-JP" sz="1200" dirty="0" smtClean="0">
                <a:latin typeface="Arial" pitchFamily="34" charset="0"/>
              </a:rPr>
              <a:t>､</a:t>
            </a:r>
            <a:r>
              <a:rPr lang="ja-JP" altLang="en-US" sz="1200" dirty="0" smtClean="0">
                <a:latin typeface="Arial" pitchFamily="34" charset="0"/>
              </a:rPr>
              <a:t>価格などの基本情報入力のみで簡単操作が可能</a:t>
            </a:r>
          </a:p>
          <a:p>
            <a:r>
              <a:rPr lang="ja-JP" altLang="en-US" sz="1200" dirty="0" smtClean="0">
                <a:latin typeface="Arial" pitchFamily="34" charset="0"/>
              </a:rPr>
              <a:t>ただし</a:t>
            </a:r>
            <a:r>
              <a:rPr lang="en-US" altLang="ja-JP" sz="1200" dirty="0" smtClean="0">
                <a:latin typeface="Arial" pitchFamily="34" charset="0"/>
              </a:rPr>
              <a:t>､</a:t>
            </a:r>
            <a:r>
              <a:rPr lang="ja-JP" altLang="en-US" sz="1200" dirty="0" smtClean="0">
                <a:latin typeface="Arial" pitchFamily="34" charset="0"/>
              </a:rPr>
              <a:t>納期、ロケーションなどはディフォルトで設定されます。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購買オーダヘッダコメント</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購買オーダラインコメント</a:t>
            </a:r>
          </a:p>
          <a:p>
            <a:r>
              <a:rPr lang="ja-JP" altLang="en-US" sz="1200" dirty="0" smtClean="0">
                <a:latin typeface="Arial" pitchFamily="34" charset="0"/>
              </a:rPr>
              <a:t>コメント入力を購買</a:t>
            </a:r>
            <a:r>
              <a:rPr lang="en-US" altLang="ja-JP" sz="1200" dirty="0" smtClean="0">
                <a:latin typeface="Arial" pitchFamily="34" charset="0"/>
              </a:rPr>
              <a:t>/</a:t>
            </a:r>
            <a:r>
              <a:rPr lang="ja-JP" altLang="en-US" sz="1200" dirty="0" smtClean="0">
                <a:latin typeface="Arial" pitchFamily="34" charset="0"/>
              </a:rPr>
              <a:t>ブランケット購買オーダ入力時に可能にするかどうかのディフォルト設定で</a:t>
            </a:r>
            <a:r>
              <a:rPr lang="en-US" altLang="ja-JP" sz="1200" dirty="0" smtClean="0">
                <a:latin typeface="Arial" pitchFamily="34" charset="0"/>
              </a:rPr>
              <a:t>､</a:t>
            </a:r>
            <a:r>
              <a:rPr lang="ja-JP" altLang="en-US" sz="1200" dirty="0" smtClean="0">
                <a:latin typeface="Arial" pitchFamily="34" charset="0"/>
              </a:rPr>
              <a:t>ラインコメント</a:t>
            </a:r>
            <a:r>
              <a:rPr lang="en-US" altLang="ja-JP" sz="1200" dirty="0" smtClean="0">
                <a:latin typeface="Arial" pitchFamily="34" charset="0"/>
              </a:rPr>
              <a:t>(</a:t>
            </a:r>
            <a:r>
              <a:rPr lang="ja-JP" altLang="en-US" sz="1200" dirty="0" smtClean="0">
                <a:latin typeface="Arial" pitchFamily="34" charset="0"/>
              </a:rPr>
              <a:t>トランザクションコメント</a:t>
            </a:r>
            <a:r>
              <a:rPr lang="en-US" altLang="ja-JP" sz="1200" dirty="0" smtClean="0">
                <a:latin typeface="Arial" pitchFamily="34" charset="0"/>
              </a:rPr>
              <a:t>)</a:t>
            </a:r>
            <a:r>
              <a:rPr lang="ja-JP" altLang="en-US" sz="1200" dirty="0" smtClean="0">
                <a:latin typeface="Arial" pitchFamily="34" charset="0"/>
              </a:rPr>
              <a:t>は</a:t>
            </a:r>
            <a:r>
              <a:rPr lang="en-US" altLang="ja-JP" sz="1200" dirty="0" smtClean="0">
                <a:latin typeface="Arial" pitchFamily="34" charset="0"/>
              </a:rPr>
              <a:t>､</a:t>
            </a:r>
            <a:r>
              <a:rPr lang="ja-JP" altLang="en-US" sz="1200" dirty="0" smtClean="0">
                <a:latin typeface="Arial" pitchFamily="34" charset="0"/>
              </a:rPr>
              <a:t>入力時に上</a:t>
            </a:r>
            <a:endParaRPr lang="en-US" altLang="ja-JP" sz="1200" dirty="0" smtClean="0">
              <a:latin typeface="Arial" pitchFamily="34" charset="0"/>
            </a:endParaRPr>
          </a:p>
          <a:p>
            <a:r>
              <a:rPr lang="ja-JP" altLang="en-US" sz="1200" dirty="0" smtClean="0">
                <a:latin typeface="Arial" pitchFamily="34" charset="0"/>
              </a:rPr>
              <a:t>書き変更できます。</a:t>
            </a:r>
          </a:p>
          <a:p>
            <a:pPr lvl="1"/>
            <a:r>
              <a:rPr lang="en-US" altLang="ja-JP" sz="1200" dirty="0" smtClean="0">
                <a:latin typeface="Arial" pitchFamily="34" charset="0"/>
              </a:rPr>
              <a:t>Y</a:t>
            </a:r>
            <a:r>
              <a:rPr lang="ja-JP" altLang="en-US" sz="1200" dirty="0" smtClean="0">
                <a:latin typeface="Arial" pitchFamily="34" charset="0"/>
              </a:rPr>
              <a:t> ： コメント入力画面の表示</a:t>
            </a:r>
          </a:p>
          <a:p>
            <a:pPr lvl="1"/>
            <a:r>
              <a:rPr lang="en-US" altLang="ja-JP" sz="1200" dirty="0" smtClean="0">
                <a:latin typeface="Arial" pitchFamily="34" charset="0"/>
              </a:rPr>
              <a:t>N</a:t>
            </a:r>
            <a:r>
              <a:rPr lang="ja-JP" altLang="en-US" sz="1200" dirty="0" smtClean="0">
                <a:latin typeface="Arial" pitchFamily="34" charset="0"/>
              </a:rPr>
              <a:t> ： コメント入力画面は非表示</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コメント入力を終了すると、</a:t>
            </a:r>
            <a:r>
              <a:rPr lang="en-US" altLang="ja-JP" sz="1200" dirty="0" smtClean="0">
                <a:latin typeface="Arial" pitchFamily="34" charset="0"/>
              </a:rPr>
              <a:t>[</a:t>
            </a:r>
            <a:r>
              <a:rPr lang="ja-JP" altLang="en-US" sz="1200" dirty="0" smtClean="0">
                <a:latin typeface="Arial" pitchFamily="34" charset="0"/>
              </a:rPr>
              <a:t>購買オーダに印刷</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購買オーダ受領書に印刷</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対仕入先返品に印刷</a:t>
            </a:r>
            <a:r>
              <a:rPr lang="en-US" altLang="ja-JP" sz="1200" dirty="0" smtClean="0">
                <a:latin typeface="Arial" pitchFamily="34" charset="0"/>
              </a:rPr>
              <a:t>]</a:t>
            </a:r>
            <a:r>
              <a:rPr lang="ja-JP" altLang="en-US" sz="1200" dirty="0" smtClean="0">
                <a:latin typeface="Arial" pitchFamily="34" charset="0"/>
              </a:rPr>
              <a:t>をするかどうかのｳｨﾝﾄﾞｳが表示されます</a:t>
            </a:r>
            <a:r>
              <a:rPr lang="en-US" altLang="ja-JP" sz="1200" dirty="0" smtClean="0">
                <a:latin typeface="Arial" pitchFamily="34" charset="0"/>
              </a:rPr>
              <a:t>｡</a:t>
            </a:r>
          </a:p>
          <a:p>
            <a:r>
              <a:rPr lang="ja-JP" altLang="en-US" sz="1200" dirty="0" smtClean="0">
                <a:latin typeface="Arial" pitchFamily="34" charset="0"/>
              </a:rPr>
              <a:t>ここで印刷媒体を指定できます。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受注残取消</a:t>
            </a:r>
          </a:p>
          <a:p>
            <a:r>
              <a:rPr lang="ja-JP" altLang="en-US" sz="1200" dirty="0" smtClean="0">
                <a:latin typeface="Arial" pitchFamily="34" charset="0"/>
              </a:rPr>
              <a:t>オープン数量に対し入荷数量が少なかった時の対応を設定します。</a:t>
            </a:r>
          </a:p>
          <a:p>
            <a:pPr lvl="1"/>
            <a:r>
              <a:rPr lang="en-US" altLang="ja-JP" sz="1200" dirty="0" smtClean="0">
                <a:latin typeface="Arial" pitchFamily="34" charset="0"/>
              </a:rPr>
              <a:t>Y</a:t>
            </a:r>
            <a:r>
              <a:rPr lang="ja-JP" altLang="en-US" sz="1200" dirty="0" smtClean="0">
                <a:latin typeface="Arial" pitchFamily="34" charset="0"/>
              </a:rPr>
              <a:t> ： 受注残</a:t>
            </a:r>
            <a:r>
              <a:rPr lang="en-US" altLang="ja-JP" sz="1200" dirty="0" smtClean="0">
                <a:latin typeface="Arial" pitchFamily="34" charset="0"/>
              </a:rPr>
              <a:t>(</a:t>
            </a:r>
            <a:r>
              <a:rPr lang="ja-JP" altLang="en-US" sz="1200" dirty="0" smtClean="0">
                <a:latin typeface="Arial" pitchFamily="34" charset="0"/>
              </a:rPr>
              <a:t>入荷数量がオープン数量を下回った時の残数</a:t>
            </a:r>
            <a:r>
              <a:rPr lang="en-US" altLang="ja-JP" sz="1200" dirty="0" smtClean="0">
                <a:latin typeface="Arial" pitchFamily="34" charset="0"/>
              </a:rPr>
              <a:t>)</a:t>
            </a:r>
            <a:r>
              <a:rPr lang="ja-JP" altLang="en-US" sz="1200" dirty="0" smtClean="0">
                <a:latin typeface="Arial" pitchFamily="34" charset="0"/>
              </a:rPr>
              <a:t>を自動的に取り消す</a:t>
            </a:r>
          </a:p>
          <a:p>
            <a:pPr lvl="1"/>
            <a:r>
              <a:rPr lang="en-US" altLang="ja-JP" sz="1200" dirty="0" smtClean="0">
                <a:latin typeface="Arial" pitchFamily="34" charset="0"/>
              </a:rPr>
              <a:t>N</a:t>
            </a:r>
            <a:r>
              <a:rPr lang="ja-JP" altLang="en-US" sz="1200" dirty="0" smtClean="0">
                <a:latin typeface="Arial" pitchFamily="34" charset="0"/>
              </a:rPr>
              <a:t> ： 受注残は残る</a:t>
            </a:r>
            <a:r>
              <a:rPr lang="en-US" altLang="ja-JP" sz="1200" dirty="0" smtClean="0">
                <a:latin typeface="Arial" pitchFamily="34" charset="0"/>
              </a:rPr>
              <a:t>(</a:t>
            </a:r>
            <a:r>
              <a:rPr lang="ja-JP" altLang="en-US" sz="1200" dirty="0" smtClean="0">
                <a:latin typeface="Arial" pitchFamily="34" charset="0"/>
              </a:rPr>
              <a:t>分納あるいは手動で取り消す</a:t>
            </a:r>
            <a:r>
              <a:rPr lang="en-US" altLang="ja-JP" sz="1200" dirty="0" smtClean="0">
                <a:latin typeface="Arial" pitchFamily="34" charset="0"/>
              </a:rPr>
              <a:t>)</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予約履歴を保存</a:t>
            </a:r>
          </a:p>
          <a:p>
            <a:r>
              <a:rPr lang="ja-JP" altLang="en-US" sz="1200" dirty="0" smtClean="0">
                <a:latin typeface="Arial" pitchFamily="34" charset="0"/>
              </a:rPr>
              <a:t>購買オーダの履歴情報をトランザクション履歴に保存するかどうかを設定します。</a:t>
            </a:r>
          </a:p>
          <a:p>
            <a:pPr lvl="1"/>
            <a:r>
              <a:rPr lang="en-US" altLang="ja-JP" sz="1200" dirty="0" smtClean="0">
                <a:latin typeface="Arial" pitchFamily="34" charset="0"/>
              </a:rPr>
              <a:t>Y</a:t>
            </a:r>
            <a:r>
              <a:rPr lang="ja-JP" altLang="en-US" sz="1200" dirty="0" smtClean="0">
                <a:latin typeface="Arial" pitchFamily="34" charset="0"/>
              </a:rPr>
              <a:t> ： 履歴を保存する</a:t>
            </a:r>
          </a:p>
          <a:p>
            <a:pPr lvl="1"/>
            <a:r>
              <a:rPr lang="en-US" altLang="ja-JP" sz="1200" dirty="0" smtClean="0">
                <a:latin typeface="Arial" pitchFamily="34" charset="0"/>
              </a:rPr>
              <a:t>N</a:t>
            </a:r>
            <a:r>
              <a:rPr lang="ja-JP" altLang="en-US" sz="1200" dirty="0" smtClean="0">
                <a:latin typeface="Arial" pitchFamily="34" charset="0"/>
              </a:rPr>
              <a:t> ： 履歴を保存しない</a:t>
            </a:r>
            <a:endParaRPr lang="en-US" altLang="ja-JP" sz="1200" dirty="0" smtClean="0">
              <a:latin typeface="Arial" pitchFamily="34" charset="0"/>
            </a:endParaRPr>
          </a:p>
          <a:p>
            <a:endParaRPr lang="en-US" sz="1200" dirty="0" smtClean="0">
              <a:latin typeface="Arial" pitchFamily="34" charset="0"/>
            </a:endParaRPr>
          </a:p>
          <a:p>
            <a:pPr lvl="1"/>
            <a:endParaRPr lang="en-US" sz="1200" dirty="0"/>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4" name="正方形/長方形 13"/>
          <p:cNvSpPr/>
          <p:nvPr/>
        </p:nvSpPr>
        <p:spPr>
          <a:xfrm>
            <a:off x="546100" y="1111250"/>
            <a:ext cx="9601200" cy="2123658"/>
          </a:xfrm>
          <a:prstGeom prst="rect">
            <a:avLst/>
          </a:prstGeom>
        </p:spPr>
        <p:txBody>
          <a:bodyPr wrap="square">
            <a:spAutoFit/>
          </a:bodyPr>
          <a:lstStyle/>
          <a:p>
            <a:r>
              <a:rPr lang="en-US" altLang="ja-JP" sz="1200" b="1" dirty="0" smtClean="0">
                <a:solidFill>
                  <a:srgbClr val="0070C0"/>
                </a:solidFill>
                <a:latin typeface="Arial" pitchFamily="34" charset="0"/>
              </a:rPr>
              <a:t>ERS</a:t>
            </a:r>
            <a:r>
              <a:rPr lang="ja-JP" altLang="en-US" sz="1200" b="1" dirty="0" smtClean="0">
                <a:solidFill>
                  <a:srgbClr val="0070C0"/>
                </a:solidFill>
                <a:latin typeface="Arial" pitchFamily="34" charset="0"/>
              </a:rPr>
              <a:t>処理</a:t>
            </a:r>
            <a:endParaRPr lang="en-US" altLang="ja-JP" sz="1200" b="1" dirty="0" smtClean="0">
              <a:solidFill>
                <a:srgbClr val="0070C0"/>
              </a:solidFill>
              <a:latin typeface="Arial" pitchFamily="34" charset="0"/>
            </a:endParaRPr>
          </a:p>
          <a:p>
            <a:r>
              <a:rPr lang="en-US" altLang="ja-JP" sz="1200" dirty="0" smtClean="0">
                <a:latin typeface="Arial" pitchFamily="34" charset="0"/>
              </a:rPr>
              <a:t>ERS(Evaluated Receipts Settlement:</a:t>
            </a:r>
            <a:r>
              <a:rPr lang="ja-JP" altLang="en-US" sz="1200" dirty="0" smtClean="0">
                <a:latin typeface="Arial" pitchFamily="34" charset="0"/>
              </a:rPr>
              <a:t>評価済入庫決済</a:t>
            </a:r>
            <a:r>
              <a:rPr lang="en-US" altLang="ja-JP" sz="1200" dirty="0" smtClean="0">
                <a:latin typeface="Arial" pitchFamily="34" charset="0"/>
              </a:rPr>
              <a:t>)</a:t>
            </a:r>
            <a:r>
              <a:rPr lang="ja-JP" altLang="en-US" sz="1200" dirty="0" smtClean="0">
                <a:latin typeface="Arial" pitchFamily="34" charset="0"/>
              </a:rPr>
              <a:t>　</a:t>
            </a:r>
            <a:r>
              <a:rPr lang="en-US" altLang="ja-JP" sz="1200" dirty="0" smtClean="0">
                <a:latin typeface="Arial" pitchFamily="34" charset="0"/>
              </a:rPr>
              <a:t>[</a:t>
            </a:r>
            <a:r>
              <a:rPr lang="ja-JP" altLang="en-US" sz="1200" dirty="0" smtClean="0">
                <a:latin typeface="Arial" pitchFamily="34" charset="0"/>
              </a:rPr>
              <a:t>買掛計上をバッチで一括処理をする機能</a:t>
            </a:r>
            <a:r>
              <a:rPr lang="en-US" altLang="ja-JP" sz="1200" dirty="0" smtClean="0">
                <a:latin typeface="Arial" pitchFamily="34" charset="0"/>
              </a:rPr>
              <a:t>]</a:t>
            </a:r>
            <a:r>
              <a:rPr lang="ja-JP" altLang="en-US" sz="1200" dirty="0" smtClean="0">
                <a:latin typeface="Arial" pitchFamily="34" charset="0"/>
              </a:rPr>
              <a:t>　を使用するかどうかを設定します。</a:t>
            </a:r>
          </a:p>
          <a:p>
            <a:pPr lvl="1"/>
            <a:r>
              <a:rPr lang="en-US" altLang="ja-JP" sz="1200" dirty="0" smtClean="0">
                <a:latin typeface="Arial" pitchFamily="34" charset="0"/>
              </a:rPr>
              <a:t>Y</a:t>
            </a:r>
            <a:r>
              <a:rPr lang="ja-JP" altLang="en-US" sz="1200" dirty="0" smtClean="0">
                <a:latin typeface="Arial" pitchFamily="34" charset="0"/>
              </a:rPr>
              <a:t> ：</a:t>
            </a:r>
            <a:r>
              <a:rPr lang="en-US" altLang="ja-JP" sz="1200" dirty="0" smtClean="0">
                <a:latin typeface="Arial" pitchFamily="34" charset="0"/>
              </a:rPr>
              <a:t>ERS</a:t>
            </a:r>
            <a:r>
              <a:rPr lang="ja-JP" altLang="en-US" sz="1200" dirty="0" smtClean="0">
                <a:latin typeface="Arial" pitchFamily="34" charset="0"/>
              </a:rPr>
              <a:t>を使用</a:t>
            </a:r>
          </a:p>
          <a:p>
            <a:pPr lvl="1"/>
            <a:r>
              <a:rPr lang="en-US" altLang="ja-JP" sz="1200" dirty="0" smtClean="0">
                <a:latin typeface="Arial" pitchFamily="34" charset="0"/>
              </a:rPr>
              <a:t>N</a:t>
            </a:r>
            <a:r>
              <a:rPr lang="ja-JP" altLang="en-US" sz="1200" dirty="0" smtClean="0">
                <a:latin typeface="Arial" pitchFamily="34" charset="0"/>
              </a:rPr>
              <a:t> ：</a:t>
            </a:r>
            <a:r>
              <a:rPr lang="en-US" altLang="ja-JP" sz="1200" dirty="0" smtClean="0">
                <a:latin typeface="Arial" pitchFamily="34" charset="0"/>
              </a:rPr>
              <a:t>ERS</a:t>
            </a:r>
            <a:r>
              <a:rPr lang="ja-JP" altLang="en-US" sz="1200" dirty="0" smtClean="0">
                <a:latin typeface="Arial" pitchFamily="34" charset="0"/>
              </a:rPr>
              <a:t>を不使用</a:t>
            </a:r>
            <a:endParaRPr lang="en-US" altLang="ja-JP" sz="1200" dirty="0" smtClean="0">
              <a:latin typeface="Arial" pitchFamily="34" charset="0"/>
            </a:endParaRPr>
          </a:p>
          <a:p>
            <a:endParaRPr lang="en-US" altLang="ja-JP" sz="1200" dirty="0" smtClean="0">
              <a:latin typeface="Arial" pitchFamily="34" charset="0"/>
            </a:endParaRPr>
          </a:p>
          <a:p>
            <a:r>
              <a:rPr lang="en-US" altLang="ja-JP" sz="1200" b="1" dirty="0" smtClean="0">
                <a:solidFill>
                  <a:srgbClr val="0070C0"/>
                </a:solidFill>
                <a:latin typeface="Arial" pitchFamily="34" charset="0"/>
              </a:rPr>
              <a:t>ERS</a:t>
            </a:r>
            <a:r>
              <a:rPr lang="ja-JP" altLang="en-US" sz="1200" b="1" dirty="0" smtClean="0">
                <a:solidFill>
                  <a:srgbClr val="0070C0"/>
                </a:solidFill>
                <a:latin typeface="Arial" pitchFamily="34" charset="0"/>
              </a:rPr>
              <a:t>オプション</a:t>
            </a:r>
          </a:p>
          <a:p>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ブランケット購買オーダオーダ登録時</a:t>
            </a:r>
            <a:r>
              <a:rPr lang="en-US" altLang="ja-JP" sz="1200" dirty="0" smtClean="0">
                <a:latin typeface="Arial" pitchFamily="34" charset="0"/>
              </a:rPr>
              <a:t>､</a:t>
            </a:r>
            <a:r>
              <a:rPr lang="ja-JP" altLang="en-US" sz="1200" dirty="0" smtClean="0">
                <a:latin typeface="Arial" pitchFamily="34" charset="0"/>
              </a:rPr>
              <a:t>ヘッダ画面で</a:t>
            </a:r>
            <a:r>
              <a:rPr lang="en-US" altLang="ja-JP" sz="1200" dirty="0" smtClean="0">
                <a:latin typeface="Arial" pitchFamily="34" charset="0"/>
              </a:rPr>
              <a:t>ERS</a:t>
            </a:r>
            <a:r>
              <a:rPr lang="ja-JP" altLang="en-US" sz="1200" dirty="0" smtClean="0">
                <a:latin typeface="Arial" pitchFamily="34" charset="0"/>
              </a:rPr>
              <a:t>オプションのウィンドウが表示されますが、この時のディフォルト設定値を設定します</a:t>
            </a:r>
            <a:r>
              <a:rPr lang="en-US" altLang="ja-JP" sz="1200" dirty="0" smtClean="0">
                <a:latin typeface="Arial" pitchFamily="34" charset="0"/>
              </a:rPr>
              <a:t>｡</a:t>
            </a:r>
            <a:r>
              <a:rPr lang="ja-JP" altLang="en-US" sz="1200" dirty="0" smtClean="0">
                <a:latin typeface="Arial" pitchFamily="34" charset="0"/>
              </a:rPr>
              <a:t>オーダヘッダでの</a:t>
            </a:r>
            <a:r>
              <a:rPr lang="en-US" altLang="ja-JP" sz="1200" dirty="0" smtClean="0">
                <a:latin typeface="Arial" pitchFamily="34" charset="0"/>
              </a:rPr>
              <a:t>ERS</a:t>
            </a:r>
            <a:r>
              <a:rPr lang="ja-JP" altLang="en-US" sz="1200" dirty="0" smtClean="0">
                <a:latin typeface="Arial" pitchFamily="34" charset="0"/>
              </a:rPr>
              <a:t>オプションの値は、</a:t>
            </a:r>
          </a:p>
          <a:p>
            <a:pPr lvl="1"/>
            <a:r>
              <a:rPr lang="en-US" altLang="ja-JP" sz="1200" dirty="0" smtClean="0">
                <a:latin typeface="Arial" pitchFamily="34" charset="0"/>
              </a:rPr>
              <a:t>0</a:t>
            </a:r>
            <a:r>
              <a:rPr lang="ja-JP" altLang="en-US" sz="1200" dirty="0" smtClean="0">
                <a:latin typeface="Arial" pitchFamily="34" charset="0"/>
              </a:rPr>
              <a:t> ： オーダラインでの</a:t>
            </a:r>
            <a:r>
              <a:rPr lang="en-US" altLang="ja-JP" sz="1200" dirty="0" smtClean="0">
                <a:latin typeface="Arial" pitchFamily="34" charset="0"/>
              </a:rPr>
              <a:t>ERS</a:t>
            </a:r>
            <a:r>
              <a:rPr lang="ja-JP" altLang="en-US" sz="1200" dirty="0" smtClean="0">
                <a:latin typeface="Arial" pitchFamily="34" charset="0"/>
              </a:rPr>
              <a:t>オプションは</a:t>
            </a:r>
            <a:r>
              <a:rPr lang="en-US" altLang="ja-JP" sz="1200" dirty="0" smtClean="0">
                <a:latin typeface="Arial" pitchFamily="34" charset="0"/>
              </a:rPr>
              <a:t>､ERS</a:t>
            </a:r>
            <a:r>
              <a:rPr lang="ja-JP" altLang="en-US" sz="1200" dirty="0" smtClean="0">
                <a:latin typeface="Arial" pitchFamily="34" charset="0"/>
              </a:rPr>
              <a:t>処理プログラムの実行時に決定</a:t>
            </a:r>
          </a:p>
          <a:p>
            <a:pPr lvl="1"/>
            <a:r>
              <a:rPr lang="en-US" altLang="ja-JP" sz="1200" dirty="0" smtClean="0">
                <a:latin typeface="Arial" pitchFamily="34" charset="0"/>
              </a:rPr>
              <a:t>1</a:t>
            </a:r>
            <a:r>
              <a:rPr lang="ja-JP" altLang="en-US" sz="1200" dirty="0" smtClean="0">
                <a:latin typeface="Arial" pitchFamily="34" charset="0"/>
              </a:rPr>
              <a:t> ： このオーダでは、</a:t>
            </a:r>
            <a:r>
              <a:rPr lang="en-US" altLang="ja-JP" sz="1200" dirty="0" smtClean="0">
                <a:latin typeface="Arial" pitchFamily="34" charset="0"/>
              </a:rPr>
              <a:t>ERS</a:t>
            </a:r>
            <a:r>
              <a:rPr lang="ja-JP" altLang="en-US" sz="1200" dirty="0" smtClean="0">
                <a:latin typeface="Arial" pitchFamily="34" charset="0"/>
              </a:rPr>
              <a:t>処理は行わない</a:t>
            </a:r>
          </a:p>
          <a:p>
            <a:pPr lvl="1"/>
            <a:r>
              <a:rPr lang="ja-JP" altLang="en-US" sz="1200" dirty="0" smtClean="0">
                <a:latin typeface="Arial" pitchFamily="34" charset="0"/>
              </a:rPr>
              <a:t>ブランク： </a:t>
            </a:r>
            <a:r>
              <a:rPr lang="en-US" altLang="ja-JP" sz="1200" dirty="0" smtClean="0">
                <a:latin typeface="Arial" pitchFamily="34" charset="0"/>
              </a:rPr>
              <a:t>【ERS</a:t>
            </a:r>
            <a:r>
              <a:rPr lang="ja-JP" altLang="en-US" sz="1200" dirty="0" smtClean="0">
                <a:latin typeface="Arial" pitchFamily="34" charset="0"/>
              </a:rPr>
              <a:t> 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】&lt;28.10.1&gt;</a:t>
            </a:r>
            <a:r>
              <a:rPr lang="ja-JP" altLang="en-US" sz="1200" dirty="0" err="1" smtClean="0">
                <a:latin typeface="Arial" pitchFamily="34" charset="0"/>
              </a:rPr>
              <a:t>で登</a:t>
            </a:r>
            <a:r>
              <a:rPr lang="ja-JP" altLang="en-US" sz="1200" dirty="0" smtClean="0">
                <a:latin typeface="Arial" pitchFamily="34" charset="0"/>
              </a:rPr>
              <a:t>録された値を使用</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r>
              <a:rPr lang="ja-JP" altLang="en-US" sz="2400" dirty="0" smtClean="0">
                <a:solidFill>
                  <a:schemeClr val="tx1"/>
                </a:solidFill>
              </a:rPr>
              <a:t>購買管理の概要</a:t>
            </a:r>
            <a:endParaRPr lang="en-US" altLang="ja-JP" sz="2400" dirty="0" smtClean="0">
              <a:solidFill>
                <a:schemeClr val="tx1"/>
              </a:solidFill>
            </a:endParaRPr>
          </a:p>
          <a:p>
            <a:pPr>
              <a:buFont typeface="Arial" pitchFamily="34" charset="0"/>
              <a:buChar char="•"/>
            </a:pPr>
            <a:r>
              <a:rPr lang="ja-JP" altLang="en-US" sz="2400" dirty="0" smtClean="0">
                <a:solidFill>
                  <a:schemeClr val="bg1">
                    <a:lumMod val="75000"/>
                  </a:schemeClr>
                </a:solidFill>
              </a:rPr>
              <a:t>業務上の検討事項</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購買管理の設定</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購買要求の処理</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購買オーダの処理</a:t>
            </a:r>
            <a:endParaRPr lang="en-US" altLang="ja-JP" sz="2400" dirty="0" smtClean="0">
              <a:solidFill>
                <a:schemeClr val="bg1">
                  <a:lumMod val="75000"/>
                </a:schemeClr>
              </a:solidFill>
            </a:endParaRPr>
          </a:p>
          <a:p>
            <a:pPr>
              <a:buFont typeface="Arial" pitchFamily="34" charset="0"/>
              <a:buChar char="•"/>
            </a:pPr>
            <a:r>
              <a:rPr lang="ja-JP" altLang="en-US" sz="2400" dirty="0" smtClean="0">
                <a:solidFill>
                  <a:schemeClr val="bg1">
                    <a:lumMod val="75000"/>
                  </a:schemeClr>
                </a:solidFill>
              </a:rPr>
              <a:t>ブランケット購買オーダの処理</a:t>
            </a:r>
            <a:endParaRPr lang="en-US" altLang="ja-JP" sz="2400" dirty="0" smtClean="0">
              <a:solidFill>
                <a:schemeClr val="bg1">
                  <a:lumMod val="7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312519"/>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9"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6</a:t>
            </a:fld>
            <a:endParaRPr lang="en-US" dirty="0"/>
          </a:p>
        </p:txBody>
      </p:sp>
      <p:pic>
        <p:nvPicPr>
          <p:cNvPr id="13"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pic>
        <p:nvPicPr>
          <p:cNvPr id="10" name="Picture 3"/>
          <p:cNvPicPr>
            <a:picLocks noChangeAspect="1" noChangeArrowheads="1"/>
          </p:cNvPicPr>
          <p:nvPr/>
        </p:nvPicPr>
        <p:blipFill>
          <a:blip r:embed="rId3"/>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4" name="正方形/長方形 13"/>
          <p:cNvSpPr/>
          <p:nvPr/>
        </p:nvSpPr>
        <p:spPr>
          <a:xfrm>
            <a:off x="546100" y="4464050"/>
            <a:ext cx="9601200" cy="1754326"/>
          </a:xfrm>
          <a:prstGeom prst="rect">
            <a:avLst/>
          </a:prstGeom>
        </p:spPr>
        <p:txBody>
          <a:bodyPr wrap="square">
            <a:spAutoFit/>
          </a:bodyPr>
          <a:lstStyle/>
          <a:p>
            <a:r>
              <a:rPr lang="ja-JP" altLang="en-US" sz="1200" b="1" dirty="0" smtClean="0">
                <a:solidFill>
                  <a:srgbClr val="0070C0"/>
                </a:solidFill>
                <a:latin typeface="Arial" pitchFamily="34" charset="0"/>
              </a:rPr>
              <a:t>購買オーダ</a:t>
            </a:r>
            <a:r>
              <a:rPr lang="en-US" altLang="ja-JP" sz="1200" b="1" dirty="0" smtClean="0">
                <a:solidFill>
                  <a:srgbClr val="0070C0"/>
                </a:solidFill>
                <a:latin typeface="Arial" pitchFamily="34" charset="0"/>
              </a:rPr>
              <a:t>(PO)</a:t>
            </a:r>
            <a:r>
              <a:rPr lang="ja-JP" altLang="en-US" sz="1200" b="1" dirty="0" smtClean="0">
                <a:solidFill>
                  <a:srgbClr val="0070C0"/>
                </a:solidFill>
                <a:latin typeface="Arial" pitchFamily="34" charset="0"/>
              </a:rPr>
              <a:t>ライン納期別価格</a:t>
            </a:r>
          </a:p>
          <a:p>
            <a:r>
              <a:rPr lang="ja-JP" altLang="en-US" sz="1200" dirty="0" smtClean="0">
                <a:latin typeface="Arial" pitchFamily="34" charset="0"/>
              </a:rPr>
              <a:t>ライン品目</a:t>
            </a:r>
            <a:r>
              <a:rPr lang="en-US" altLang="ja-JP" sz="1200" dirty="0" smtClean="0">
                <a:latin typeface="Arial" pitchFamily="34" charset="0"/>
              </a:rPr>
              <a:t>(</a:t>
            </a:r>
            <a:r>
              <a:rPr lang="ja-JP" altLang="en-US" sz="1200" dirty="0" smtClean="0">
                <a:latin typeface="Arial" pitchFamily="34" charset="0"/>
              </a:rPr>
              <a:t>明細行</a:t>
            </a:r>
            <a:r>
              <a:rPr lang="en-US" altLang="ja-JP" sz="1200" dirty="0" smtClean="0">
                <a:latin typeface="Arial" pitchFamily="34" charset="0"/>
              </a:rPr>
              <a:t>)</a:t>
            </a:r>
            <a:r>
              <a:rPr lang="ja-JP" altLang="en-US" sz="1200" dirty="0" smtClean="0">
                <a:latin typeface="Arial" pitchFamily="34" charset="0"/>
              </a:rPr>
              <a:t>単位で</a:t>
            </a:r>
            <a:r>
              <a:rPr lang="en-US" altLang="ja-JP" sz="1200" dirty="0" smtClean="0">
                <a:latin typeface="Arial" pitchFamily="34" charset="0"/>
              </a:rPr>
              <a:t>､</a:t>
            </a:r>
            <a:r>
              <a:rPr lang="ja-JP" altLang="en-US" sz="1200" dirty="0" smtClean="0">
                <a:latin typeface="Arial" pitchFamily="34" charset="0"/>
              </a:rPr>
              <a:t>納期と支払条件利率を設定可能にするかどうかを指定します</a:t>
            </a:r>
            <a:r>
              <a:rPr lang="en-US" altLang="ja-JP" sz="1200" dirty="0" smtClean="0">
                <a:latin typeface="Arial" pitchFamily="34" charset="0"/>
              </a:rPr>
              <a:t>｡</a:t>
            </a:r>
            <a:r>
              <a:rPr lang="ja-JP" altLang="en-US" sz="1200" dirty="0" smtClean="0">
                <a:latin typeface="Arial" pitchFamily="34" charset="0"/>
              </a:rPr>
              <a:t>実行時に</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と</a:t>
            </a:r>
            <a:r>
              <a:rPr lang="en-US" altLang="ja-JP" sz="1200" dirty="0" smtClean="0">
                <a:latin typeface="Arial" pitchFamily="34" charset="0"/>
              </a:rPr>
              <a:t>[</a:t>
            </a:r>
            <a:r>
              <a:rPr lang="ja-JP" altLang="en-US" sz="1200" dirty="0" smtClean="0">
                <a:latin typeface="Arial" pitchFamily="34" charset="0"/>
              </a:rPr>
              <a:t>支払条件利息</a:t>
            </a:r>
            <a:r>
              <a:rPr lang="en-US" altLang="ja-JP" sz="1200" dirty="0" smtClean="0">
                <a:latin typeface="Arial" pitchFamily="34" charset="0"/>
              </a:rPr>
              <a:t>]</a:t>
            </a:r>
            <a:r>
              <a:rPr lang="ja-JP" altLang="en-US" sz="1200" dirty="0" smtClean="0">
                <a:latin typeface="Arial" pitchFamily="34" charset="0"/>
              </a:rPr>
              <a:t>が入力可能なｳｨﾝﾄﾞｳが</a:t>
            </a:r>
            <a:endParaRPr lang="en-US" altLang="ja-JP" sz="1200" dirty="0" smtClean="0">
              <a:latin typeface="Arial" pitchFamily="34" charset="0"/>
            </a:endParaRPr>
          </a:p>
          <a:p>
            <a:r>
              <a:rPr lang="ja-JP" altLang="en-US" sz="1200" dirty="0" smtClean="0">
                <a:latin typeface="Arial" pitchFamily="34" charset="0"/>
              </a:rPr>
              <a:t>表示されます。</a:t>
            </a:r>
          </a:p>
          <a:p>
            <a:pPr lvl="1"/>
            <a:r>
              <a:rPr lang="en-US" altLang="ja-JP" sz="1200" dirty="0" smtClean="0">
                <a:latin typeface="Arial" pitchFamily="34" charset="0"/>
              </a:rPr>
              <a:t>Y</a:t>
            </a:r>
            <a:r>
              <a:rPr lang="ja-JP" altLang="en-US" sz="1200" dirty="0" smtClean="0">
                <a:latin typeface="Arial" pitchFamily="34" charset="0"/>
              </a:rPr>
              <a:t> ：ウインドウ表示あり</a:t>
            </a:r>
          </a:p>
          <a:p>
            <a:pPr lvl="1"/>
            <a:r>
              <a:rPr lang="en-US" altLang="ja-JP" sz="1200" dirty="0" smtClean="0">
                <a:latin typeface="Arial" pitchFamily="34" charset="0"/>
              </a:rPr>
              <a:t>N</a:t>
            </a:r>
            <a:r>
              <a:rPr lang="ja-JP" altLang="en-US" sz="1200" dirty="0" smtClean="0">
                <a:latin typeface="Arial" pitchFamily="34" charset="0"/>
              </a:rPr>
              <a:t> ：ウインドウ表示なし</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p>
          <a:p>
            <a:pPr lvl="1"/>
            <a:r>
              <a:rPr lang="en-US" altLang="ja-JP" sz="1200" dirty="0" smtClean="0">
                <a:latin typeface="Arial" pitchFamily="34" charset="0"/>
              </a:rPr>
              <a:t>1.[</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フィールドのディフォルト表示は</a:t>
            </a:r>
            <a:r>
              <a:rPr lang="en-US" altLang="ja-JP" sz="1200" dirty="0" smtClean="0">
                <a:latin typeface="Arial" pitchFamily="34" charset="0"/>
              </a:rPr>
              <a:t>､</a:t>
            </a:r>
            <a:r>
              <a:rPr lang="ja-JP" altLang="en-US" sz="1200" dirty="0" smtClean="0">
                <a:latin typeface="Arial" pitchFamily="34" charset="0"/>
              </a:rPr>
              <a:t>ヘッダ画面の</a:t>
            </a:r>
            <a:r>
              <a:rPr lang="en-US" altLang="ja-JP" sz="1200" dirty="0" smtClean="0">
                <a:latin typeface="Arial" pitchFamily="34" charset="0"/>
              </a:rPr>
              <a:t>[</a:t>
            </a:r>
            <a:r>
              <a:rPr lang="ja-JP" altLang="en-US" sz="1200" dirty="0" smtClean="0">
                <a:latin typeface="Arial" pitchFamily="34" charset="0"/>
              </a:rPr>
              <a:t>納期</a:t>
            </a:r>
            <a:r>
              <a:rPr lang="en-US" altLang="ja-JP" sz="1200" dirty="0" smtClean="0">
                <a:latin typeface="Arial" pitchFamily="34" charset="0"/>
              </a:rPr>
              <a:t>]</a:t>
            </a:r>
            <a:r>
              <a:rPr lang="ja-JP" altLang="en-US" sz="1200" dirty="0" smtClean="0">
                <a:latin typeface="Arial" pitchFamily="34" charset="0"/>
              </a:rPr>
              <a:t>から持ってこられ</a:t>
            </a:r>
            <a:r>
              <a:rPr lang="en-US" altLang="ja-JP" sz="1200" dirty="0" smtClean="0">
                <a:latin typeface="Arial" pitchFamily="34" charset="0"/>
              </a:rPr>
              <a:t>､</a:t>
            </a:r>
            <a:r>
              <a:rPr lang="ja-JP" altLang="en-US" sz="1200" dirty="0" smtClean="0">
                <a:latin typeface="Arial" pitchFamily="34" charset="0"/>
              </a:rPr>
              <a:t>価格</a:t>
            </a:r>
            <a:r>
              <a:rPr lang="en-US" altLang="ja-JP" sz="1200" dirty="0" smtClean="0">
                <a:latin typeface="Arial" pitchFamily="34" charset="0"/>
              </a:rPr>
              <a:t>/</a:t>
            </a:r>
            <a:r>
              <a:rPr lang="ja-JP" altLang="en-US" sz="1200" dirty="0" smtClean="0">
                <a:latin typeface="Arial" pitchFamily="34" charset="0"/>
              </a:rPr>
              <a:t>割引テーブルで参照されます。</a:t>
            </a:r>
          </a:p>
          <a:p>
            <a:pPr lvl="1"/>
            <a:r>
              <a:rPr lang="en-US" altLang="ja-JP" sz="1200" dirty="0" smtClean="0">
                <a:latin typeface="Arial" pitchFamily="34" charset="0"/>
              </a:rPr>
              <a:t>2.[</a:t>
            </a:r>
            <a:r>
              <a:rPr lang="ja-JP" altLang="en-US" sz="1200" dirty="0" smtClean="0">
                <a:latin typeface="Arial" pitchFamily="34" charset="0"/>
              </a:rPr>
              <a:t>支払条件利息</a:t>
            </a:r>
            <a:r>
              <a:rPr lang="en-US" altLang="ja-JP" sz="1200" dirty="0" smtClean="0">
                <a:latin typeface="Arial" pitchFamily="34" charset="0"/>
              </a:rPr>
              <a:t>]</a:t>
            </a:r>
            <a:r>
              <a:rPr lang="ja-JP" altLang="en-US" sz="1200" dirty="0" smtClean="0">
                <a:latin typeface="Arial" pitchFamily="34" charset="0"/>
              </a:rPr>
              <a:t>フィールドのディフォルト表示は</a:t>
            </a:r>
            <a:r>
              <a:rPr lang="en-US" altLang="ja-JP" sz="1200" dirty="0" smtClean="0">
                <a:latin typeface="Arial" pitchFamily="34" charset="0"/>
              </a:rPr>
              <a:t>､</a:t>
            </a:r>
            <a:r>
              <a:rPr lang="ja-JP" altLang="en-US" sz="1200" dirty="0" smtClean="0">
                <a:latin typeface="Arial" pitchFamily="34" charset="0"/>
              </a:rPr>
              <a:t>ヘッダ画面の</a:t>
            </a:r>
            <a:r>
              <a:rPr lang="en-US" altLang="ja-JP" sz="1200" dirty="0" smtClean="0">
                <a:latin typeface="Arial" pitchFamily="34" charset="0"/>
              </a:rPr>
              <a:t>[</a:t>
            </a:r>
            <a:r>
              <a:rPr lang="ja-JP" altLang="en-US" sz="1200" dirty="0" smtClean="0">
                <a:latin typeface="Arial" pitchFamily="34" charset="0"/>
              </a:rPr>
              <a:t>支払条件</a:t>
            </a:r>
            <a:r>
              <a:rPr lang="en-US" altLang="ja-JP" sz="1200" dirty="0" smtClean="0">
                <a:latin typeface="Arial" pitchFamily="34" charset="0"/>
              </a:rPr>
              <a:t>]</a:t>
            </a:r>
            <a:r>
              <a:rPr lang="ja-JP" altLang="en-US" sz="1200" dirty="0" smtClean="0">
                <a:latin typeface="Arial" pitchFamily="34" charset="0"/>
              </a:rPr>
              <a:t>フィールド</a:t>
            </a:r>
            <a:r>
              <a:rPr lang="en-US" altLang="ja-JP" sz="1200" dirty="0" smtClean="0">
                <a:latin typeface="Arial" pitchFamily="34" charset="0"/>
              </a:rPr>
              <a:t>(</a:t>
            </a:r>
            <a:r>
              <a:rPr lang="ja-JP" altLang="en-US" sz="1200" dirty="0" smtClean="0">
                <a:latin typeface="Arial" pitchFamily="34" charset="0"/>
              </a:rPr>
              <a:t>左が条件で右が利率</a:t>
            </a:r>
            <a:r>
              <a:rPr lang="en-US" altLang="ja-JP" sz="1200" dirty="0" smtClean="0">
                <a:latin typeface="Arial" pitchFamily="34" charset="0"/>
              </a:rPr>
              <a:t>)</a:t>
            </a:r>
            <a:r>
              <a:rPr lang="ja-JP" altLang="en-US" sz="1200" dirty="0" smtClean="0">
                <a:latin typeface="Arial" pitchFamily="34" charset="0"/>
              </a:rPr>
              <a:t>からもってこられます。</a:t>
            </a:r>
          </a:p>
          <a:p>
            <a:pPr lvl="1"/>
            <a:r>
              <a:rPr lang="en-US" altLang="ja-JP" sz="1200" dirty="0" smtClean="0">
                <a:latin typeface="Arial" pitchFamily="34" charset="0"/>
              </a:rPr>
              <a:t>3.</a:t>
            </a:r>
            <a:r>
              <a:rPr lang="ja-JP" altLang="en-US" sz="1200" dirty="0" smtClean="0">
                <a:latin typeface="Arial" pitchFamily="34" charset="0"/>
              </a:rPr>
              <a:t>両者共にライン品目毎に更新可能です。</a:t>
            </a: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購買管理コントロール</a:t>
            </a:r>
            <a:endParaRPr lang="en-US" sz="2400" dirty="0"/>
          </a:p>
        </p:txBody>
      </p:sp>
      <p:sp>
        <p:nvSpPr>
          <p:cNvPr id="14" name="正方形/長方形 13"/>
          <p:cNvSpPr/>
          <p:nvPr/>
        </p:nvSpPr>
        <p:spPr>
          <a:xfrm>
            <a:off x="546100" y="1111250"/>
            <a:ext cx="9601200" cy="3416320"/>
          </a:xfrm>
          <a:prstGeom prst="rect">
            <a:avLst/>
          </a:prstGeom>
        </p:spPr>
        <p:txBody>
          <a:bodyPr wrap="square">
            <a:spAutoFit/>
          </a:bodyPr>
          <a:lstStyle/>
          <a:p>
            <a:r>
              <a:rPr lang="ja-JP" altLang="en-US" sz="1200" b="1" dirty="0" smtClean="0">
                <a:solidFill>
                  <a:srgbClr val="0070C0"/>
                </a:solidFill>
                <a:latin typeface="Arial" pitchFamily="34" charset="0"/>
              </a:rPr>
              <a:t>購買オーダ見越利息勘定</a:t>
            </a:r>
          </a:p>
          <a:p>
            <a:r>
              <a:rPr lang="ja-JP" altLang="en-US" sz="1200" dirty="0" smtClean="0">
                <a:latin typeface="Arial" pitchFamily="34" charset="0"/>
              </a:rPr>
              <a:t>この購買オーダの計算された見越支払条件利率を追跡するために使用する総勘定元帳</a:t>
            </a:r>
            <a:r>
              <a:rPr lang="en-US" altLang="ja-JP" sz="1200" dirty="0" smtClean="0">
                <a:latin typeface="Arial" pitchFamily="34" charset="0"/>
              </a:rPr>
              <a:t>(GL)</a:t>
            </a:r>
            <a:r>
              <a:rPr lang="ja-JP" altLang="en-US" sz="1200" dirty="0" smtClean="0">
                <a:latin typeface="Arial" pitchFamily="34" charset="0"/>
              </a:rPr>
              <a:t>勘定コードを入力します。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購買オーダ適用利息勘定</a:t>
            </a:r>
          </a:p>
          <a:p>
            <a:r>
              <a:rPr lang="ja-JP" altLang="en-US" sz="1200" dirty="0" smtClean="0">
                <a:latin typeface="Arial" pitchFamily="34" charset="0"/>
              </a:rPr>
              <a:t>この購買オーダの適用された支払条件利率を追跡するために使用する総勘定元帳</a:t>
            </a:r>
            <a:r>
              <a:rPr lang="en-US" altLang="ja-JP" sz="1200" dirty="0" smtClean="0">
                <a:latin typeface="Arial" pitchFamily="34" charset="0"/>
              </a:rPr>
              <a:t>(GL)</a:t>
            </a:r>
            <a:r>
              <a:rPr lang="ja-JP" altLang="en-US" sz="1200" dirty="0" smtClean="0">
                <a:latin typeface="Arial" pitchFamily="34" charset="0"/>
              </a:rPr>
              <a:t>勘定コードを入力します。</a:t>
            </a: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見越</a:t>
            </a:r>
            <a:r>
              <a:rPr lang="en-US" altLang="ja-JP" sz="1200" dirty="0" smtClean="0">
                <a:latin typeface="Arial" pitchFamily="34" charset="0"/>
              </a:rPr>
              <a:t>/</a:t>
            </a:r>
            <a:r>
              <a:rPr lang="ja-JP" altLang="en-US" sz="1200" dirty="0" smtClean="0">
                <a:latin typeface="Arial" pitchFamily="34" charset="0"/>
              </a:rPr>
              <a:t>適用利息勘定は</a:t>
            </a:r>
            <a:r>
              <a:rPr lang="en-US" altLang="ja-JP" sz="1200" dirty="0" smtClean="0">
                <a:latin typeface="Arial" pitchFamily="34" charset="0"/>
              </a:rPr>
              <a:t>､</a:t>
            </a:r>
            <a:r>
              <a:rPr lang="ja-JP" altLang="en-US" sz="1200" dirty="0" smtClean="0">
                <a:latin typeface="Arial" pitchFamily="34" charset="0"/>
              </a:rPr>
              <a:t>超インフレ通貨での</a:t>
            </a:r>
            <a:r>
              <a:rPr lang="en-US" altLang="ja-JP" sz="1200" dirty="0" smtClean="0">
                <a:latin typeface="Arial" pitchFamily="34" charset="0"/>
              </a:rPr>
              <a:t>､</a:t>
            </a:r>
            <a:r>
              <a:rPr lang="ja-JP" altLang="en-US" sz="1200" dirty="0" smtClean="0">
                <a:latin typeface="Arial" pitchFamily="34" charset="0"/>
              </a:rPr>
              <a:t>購買および販売における利息部分を個々にトラッキングするために使用できます。</a:t>
            </a:r>
          </a:p>
          <a:p>
            <a:r>
              <a:rPr lang="ja-JP" altLang="en-US" sz="1200" dirty="0" smtClean="0">
                <a:latin typeface="Arial" pitchFamily="34" charset="0"/>
              </a:rPr>
              <a:t>超インフレ通貨を扱わない場合は、</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購買オーダ見越利息勘定</a:t>
            </a:r>
            <a:r>
              <a:rPr lang="en-US" altLang="ja-JP" sz="1200" dirty="0" smtClean="0">
                <a:latin typeface="Arial" pitchFamily="34" charset="0"/>
              </a:rPr>
              <a:t>]</a:t>
            </a:r>
            <a:r>
              <a:rPr lang="ja-JP" altLang="en-US" sz="1200" dirty="0" smtClean="0">
                <a:latin typeface="Arial" pitchFamily="34" charset="0"/>
              </a:rPr>
              <a:t>と</a:t>
            </a:r>
            <a:r>
              <a:rPr lang="en-US" altLang="ja-JP" sz="1200" dirty="0" smtClean="0">
                <a:latin typeface="Arial" pitchFamily="34" charset="0"/>
              </a:rPr>
              <a:t>[</a:t>
            </a:r>
            <a:r>
              <a:rPr lang="ja-JP" altLang="en-US" sz="1200" dirty="0" smtClean="0">
                <a:latin typeface="Arial" pitchFamily="34" charset="0"/>
              </a:rPr>
              <a:t>購買オーダ適用利息勘定</a:t>
            </a:r>
            <a:r>
              <a:rPr lang="en-US" altLang="ja-JP" sz="1200" dirty="0" smtClean="0">
                <a:latin typeface="Arial" pitchFamily="34" charset="0"/>
              </a:rPr>
              <a:t>]</a:t>
            </a:r>
            <a:r>
              <a:rPr lang="ja-JP" altLang="en-US" sz="1200" dirty="0" smtClean="0">
                <a:latin typeface="Arial" pitchFamily="34" charset="0"/>
              </a:rPr>
              <a:t>コードを同一に設定</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支払条件登録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】&lt;2.19.1&gt;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支払条件利率</a:t>
            </a:r>
            <a:r>
              <a:rPr lang="en-US" altLang="ja-JP" sz="1200" dirty="0" smtClean="0">
                <a:latin typeface="Arial" pitchFamily="34" charset="0"/>
              </a:rPr>
              <a:t>]</a:t>
            </a:r>
            <a:r>
              <a:rPr lang="ja-JP" altLang="en-US" sz="1200" dirty="0" smtClean="0">
                <a:latin typeface="Arial" pitchFamily="34" charset="0"/>
              </a:rPr>
              <a:t>を</a:t>
            </a:r>
            <a:r>
              <a:rPr lang="en-US" altLang="ja-JP" sz="1200" dirty="0" smtClean="0">
                <a:latin typeface="Arial" pitchFamily="34" charset="0"/>
              </a:rPr>
              <a:t>0%</a:t>
            </a:r>
            <a:r>
              <a:rPr lang="ja-JP" altLang="en-US" sz="1200" dirty="0" smtClean="0">
                <a:latin typeface="Arial" pitchFamily="34" charset="0"/>
              </a:rPr>
              <a:t>に</a:t>
            </a:r>
            <a:r>
              <a:rPr lang="ja-JP" altLang="en-US" sz="1200" dirty="0" smtClean="0">
                <a:latin typeface="Arial" pitchFamily="34" charset="0"/>
              </a:rPr>
              <a:t>設定</a:t>
            </a:r>
          </a:p>
          <a:p>
            <a:r>
              <a:rPr lang="ja-JP" altLang="en-US" sz="1200" dirty="0" smtClean="0">
                <a:latin typeface="Arial" pitchFamily="34" charset="0"/>
              </a:rPr>
              <a:t>してください。</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次の会計バッチ</a:t>
            </a:r>
          </a:p>
          <a:p>
            <a:r>
              <a:rPr lang="ja-JP" altLang="en-US" sz="1200" dirty="0" smtClean="0">
                <a:latin typeface="Arial" pitchFamily="34" charset="0"/>
              </a:rPr>
              <a:t>同時に入力されたトランザクション</a:t>
            </a:r>
            <a:r>
              <a:rPr lang="en-US" altLang="ja-JP" sz="1200" dirty="0" smtClean="0">
                <a:latin typeface="Arial" pitchFamily="34" charset="0"/>
              </a:rPr>
              <a:t>(</a:t>
            </a:r>
            <a:r>
              <a:rPr lang="ja-JP" altLang="en-US" sz="1200" dirty="0" smtClean="0">
                <a:latin typeface="Arial" pitchFamily="34" charset="0"/>
              </a:rPr>
              <a:t>請求書</a:t>
            </a:r>
            <a:r>
              <a:rPr lang="en-US" altLang="ja-JP" sz="1200" dirty="0" smtClean="0">
                <a:latin typeface="Arial" pitchFamily="34" charset="0"/>
              </a:rPr>
              <a:t>､</a:t>
            </a:r>
            <a:r>
              <a:rPr lang="ja-JP" altLang="en-US" sz="1200" dirty="0" smtClean="0">
                <a:latin typeface="Arial" pitchFamily="34" charset="0"/>
              </a:rPr>
              <a:t>買掛伝票</a:t>
            </a:r>
            <a:r>
              <a:rPr lang="en-US" altLang="ja-JP" sz="1200" dirty="0" smtClean="0">
                <a:latin typeface="Arial" pitchFamily="34" charset="0"/>
              </a:rPr>
              <a:t>､</a:t>
            </a:r>
            <a:r>
              <a:rPr lang="ja-JP" altLang="en-US" sz="1200" dirty="0" smtClean="0">
                <a:latin typeface="Arial" pitchFamily="34" charset="0"/>
              </a:rPr>
              <a:t>購買オーダ入荷など</a:t>
            </a:r>
            <a:r>
              <a:rPr lang="en-US" altLang="ja-JP" sz="1200" dirty="0" smtClean="0">
                <a:latin typeface="Arial" pitchFamily="34" charset="0"/>
              </a:rPr>
              <a:t>)</a:t>
            </a:r>
            <a:r>
              <a:rPr lang="ja-JP" altLang="en-US" sz="1200" dirty="0" smtClean="0">
                <a:latin typeface="Arial" pitchFamily="34" charset="0"/>
              </a:rPr>
              <a:t>のグループを識別するために使用されます。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要受領通知</a:t>
            </a:r>
          </a:p>
          <a:p>
            <a:r>
              <a:rPr lang="en-US" altLang="ja-JP" sz="1200" dirty="0" smtClean="0">
                <a:latin typeface="Arial" pitchFamily="34" charset="0"/>
              </a:rPr>
              <a:t>EMT</a:t>
            </a:r>
            <a:r>
              <a:rPr lang="ja-JP" altLang="en-US" sz="1200" dirty="0" smtClean="0">
                <a:latin typeface="Arial" pitchFamily="34" charset="0"/>
              </a:rPr>
              <a:t>を使用している場合</a:t>
            </a:r>
            <a:r>
              <a:rPr lang="en-US" altLang="ja-JP" sz="1200" dirty="0" smtClean="0">
                <a:latin typeface="Arial" pitchFamily="34" charset="0"/>
              </a:rPr>
              <a:t>､SBU</a:t>
            </a:r>
            <a:r>
              <a:rPr lang="ja-JP" altLang="en-US" sz="1200" dirty="0" smtClean="0">
                <a:latin typeface="Arial" pitchFamily="34" charset="0"/>
              </a:rPr>
              <a:t>がオーダ処理をするために受領通知が必要かどうかを設定します。</a:t>
            </a:r>
          </a:p>
          <a:p>
            <a:pPr lvl="1"/>
            <a:r>
              <a:rPr lang="en-US" altLang="ja-JP" sz="1200" dirty="0" smtClean="0">
                <a:latin typeface="Arial" pitchFamily="34" charset="0"/>
              </a:rPr>
              <a:t>Y</a:t>
            </a:r>
            <a:r>
              <a:rPr lang="ja-JP" altLang="en-US" sz="1200" dirty="0" smtClean="0">
                <a:latin typeface="Arial" pitchFamily="34" charset="0"/>
              </a:rPr>
              <a:t> ： 受領通知が必要</a:t>
            </a:r>
          </a:p>
          <a:p>
            <a:pPr lvl="1"/>
            <a:r>
              <a:rPr lang="en-US" altLang="ja-JP" sz="1200" dirty="0" smtClean="0">
                <a:latin typeface="Arial" pitchFamily="34" charset="0"/>
              </a:rPr>
              <a:t>N</a:t>
            </a:r>
            <a:r>
              <a:rPr lang="ja-JP" altLang="en-US" sz="1200" dirty="0" smtClean="0">
                <a:latin typeface="Arial" pitchFamily="34" charset="0"/>
              </a:rPr>
              <a:t> ： 受領通知は不要</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品目計画データ</a:t>
            </a:r>
            <a:endParaRPr lang="en-US" sz="2400" dirty="0"/>
          </a:p>
        </p:txBody>
      </p:sp>
      <p:sp>
        <p:nvSpPr>
          <p:cNvPr id="15" name="正方形/長方形 14"/>
          <p:cNvSpPr/>
          <p:nvPr/>
        </p:nvSpPr>
        <p:spPr>
          <a:xfrm>
            <a:off x="546100" y="4464050"/>
            <a:ext cx="9601200" cy="1200329"/>
          </a:xfrm>
          <a:prstGeom prst="rect">
            <a:avLst/>
          </a:prstGeom>
        </p:spPr>
        <p:txBody>
          <a:bodyPr wrap="square">
            <a:spAutoFit/>
          </a:bodyPr>
          <a:lstStyle/>
          <a:p>
            <a:r>
              <a:rPr lang="ja-JP" altLang="en-US" sz="1200" dirty="0" smtClean="0">
                <a:latin typeface="Arial" pitchFamily="34" charset="0"/>
              </a:rPr>
              <a:t>品目計画データは、</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品目マスタ登録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】&lt;1.4.1&gt;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品目計画登録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】&lt;1.4.7&gt;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サイト別</a:t>
            </a:r>
            <a:r>
              <a:rPr lang="en-US" altLang="ja-JP" sz="1200" dirty="0" smtClean="0">
                <a:latin typeface="Arial" pitchFamily="34" charset="0"/>
              </a:rPr>
              <a:t>)</a:t>
            </a:r>
            <a:r>
              <a:rPr lang="ja-JP" altLang="en-US" sz="1200" dirty="0" smtClean="0">
                <a:latin typeface="Arial" pitchFamily="34" charset="0"/>
              </a:rPr>
              <a:t>計画登録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】&lt;1.4.17&gt;</a:t>
            </a:r>
          </a:p>
          <a:p>
            <a:r>
              <a:rPr lang="ja-JP" altLang="en-US" sz="1200" dirty="0" smtClean="0">
                <a:latin typeface="Arial" pitchFamily="34" charset="0"/>
              </a:rPr>
              <a:t>を使用し</a:t>
            </a:r>
            <a:r>
              <a:rPr lang="en-US" altLang="ja-JP" sz="1200" dirty="0" smtClean="0">
                <a:latin typeface="Arial" pitchFamily="34" charset="0"/>
              </a:rPr>
              <a:t>､</a:t>
            </a:r>
            <a:r>
              <a:rPr lang="ja-JP" altLang="en-US" sz="1200" dirty="0" smtClean="0">
                <a:latin typeface="Arial" pitchFamily="34" charset="0"/>
              </a:rPr>
              <a:t>品目の計画</a:t>
            </a:r>
            <a:r>
              <a:rPr lang="en-US" altLang="ja-JP" sz="1200" dirty="0" smtClean="0">
                <a:latin typeface="Arial" pitchFamily="34" charset="0"/>
              </a:rPr>
              <a:t>､</a:t>
            </a:r>
            <a:r>
              <a:rPr lang="ja-JP" altLang="en-US" sz="1200" dirty="0" smtClean="0">
                <a:latin typeface="Arial" pitchFamily="34" charset="0"/>
              </a:rPr>
              <a:t>製造および購買に必要で</a:t>
            </a:r>
            <a:r>
              <a:rPr lang="en-US" altLang="ja-JP" sz="1200" dirty="0" smtClean="0">
                <a:latin typeface="Arial" pitchFamily="34" charset="0"/>
              </a:rPr>
              <a:t>､</a:t>
            </a:r>
            <a:r>
              <a:rPr lang="ja-JP" altLang="en-US" sz="1200" dirty="0" smtClean="0">
                <a:latin typeface="Arial" pitchFamily="34" charset="0"/>
              </a:rPr>
              <a:t>かつ非常に重要な情報を管理します。パッケージ導入で成功要因の一つに</a:t>
            </a:r>
            <a:r>
              <a:rPr lang="en-US" altLang="ja-JP" sz="1200" dirty="0" smtClean="0">
                <a:latin typeface="Arial" pitchFamily="34" charset="0"/>
              </a:rPr>
              <a:t>､</a:t>
            </a:r>
            <a:r>
              <a:rPr lang="ja-JP" altLang="en-US" sz="1200" dirty="0" smtClean="0">
                <a:latin typeface="Arial" pitchFamily="34" charset="0"/>
              </a:rPr>
              <a:t>現実を反映した基本</a:t>
            </a:r>
            <a:endParaRPr lang="en-US" altLang="ja-JP" sz="1200" dirty="0" smtClean="0">
              <a:latin typeface="Arial" pitchFamily="34" charset="0"/>
            </a:endParaRPr>
          </a:p>
          <a:p>
            <a:r>
              <a:rPr lang="ja-JP" altLang="en-US" sz="1200" dirty="0" smtClean="0">
                <a:latin typeface="Arial" pitchFamily="34" charset="0"/>
              </a:rPr>
              <a:t>情報の設定がありますが</a:t>
            </a:r>
            <a:r>
              <a:rPr lang="en-US" altLang="ja-JP" sz="1200" dirty="0" smtClean="0">
                <a:latin typeface="Arial" pitchFamily="34" charset="0"/>
              </a:rPr>
              <a:t>､QAD Enterprise Applications </a:t>
            </a:r>
            <a:r>
              <a:rPr lang="ja-JP" altLang="en-US" sz="1200" dirty="0" err="1" smtClean="0">
                <a:latin typeface="Arial" pitchFamily="34" charset="0"/>
              </a:rPr>
              <a:t>での</a:t>
            </a:r>
            <a:r>
              <a:rPr lang="ja-JP" altLang="en-US" sz="1200" dirty="0" smtClean="0">
                <a:latin typeface="Arial" pitchFamily="34" charset="0"/>
              </a:rPr>
              <a:t>管理項目を十分理解しておく必要があります。</a:t>
            </a:r>
            <a:endParaRPr lang="en-US" dirty="0"/>
          </a:p>
        </p:txBody>
      </p:sp>
      <p:pic>
        <p:nvPicPr>
          <p:cNvPr id="16386"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品目計画データ</a:t>
            </a:r>
            <a:endParaRPr lang="en-US" sz="2400" dirty="0"/>
          </a:p>
        </p:txBody>
      </p:sp>
      <p:sp>
        <p:nvSpPr>
          <p:cNvPr id="17" name="正方形/長方形 16"/>
          <p:cNvSpPr/>
          <p:nvPr/>
        </p:nvSpPr>
        <p:spPr>
          <a:xfrm>
            <a:off x="546100" y="1106071"/>
            <a:ext cx="9753600" cy="5816977"/>
          </a:xfrm>
          <a:prstGeom prst="rect">
            <a:avLst/>
          </a:prstGeom>
        </p:spPr>
        <p:txBody>
          <a:bodyPr wrap="square">
            <a:spAutoFit/>
          </a:bodyPr>
          <a:lstStyle/>
          <a:p>
            <a:r>
              <a:rPr lang="en-US" sz="1200" b="1" dirty="0" smtClean="0">
                <a:solidFill>
                  <a:srgbClr val="0070C0"/>
                </a:solidFill>
                <a:latin typeface="Arial" pitchFamily="34" charset="0"/>
              </a:rPr>
              <a:t>MRP</a:t>
            </a:r>
            <a:r>
              <a:rPr lang="ja-JP" altLang="en-US" sz="1200" b="1" dirty="0" smtClean="0">
                <a:solidFill>
                  <a:srgbClr val="0070C0"/>
                </a:solidFill>
                <a:latin typeface="Arial" pitchFamily="34" charset="0"/>
              </a:rPr>
              <a:t>計画</a:t>
            </a:r>
          </a:p>
          <a:p>
            <a:r>
              <a:rPr lang="en-US" altLang="ja-JP" sz="1200" dirty="0" smtClean="0">
                <a:latin typeface="Arial" pitchFamily="34" charset="0"/>
              </a:rPr>
              <a:t>MRP(</a:t>
            </a:r>
            <a:r>
              <a:rPr lang="ja-JP" altLang="en-US" sz="1200" dirty="0" smtClean="0">
                <a:latin typeface="Arial" pitchFamily="34" charset="0"/>
              </a:rPr>
              <a:t>資材所要量計画</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当品目の計画オーダが作成されるかどうかを指定します。</a:t>
            </a:r>
          </a:p>
          <a:p>
            <a:pPr lvl="1"/>
            <a:r>
              <a:rPr lang="en-US" altLang="ja-JP" sz="1200" dirty="0" smtClean="0">
                <a:latin typeface="Arial" pitchFamily="34" charset="0"/>
              </a:rPr>
              <a:t>Y</a:t>
            </a:r>
            <a:r>
              <a:rPr lang="ja-JP" altLang="en-US" sz="1200" dirty="0" smtClean="0">
                <a:latin typeface="Arial" pitchFamily="34" charset="0"/>
              </a:rPr>
              <a:t> ： 計画オーダを生成する</a:t>
            </a:r>
          </a:p>
          <a:p>
            <a:pPr lvl="1"/>
            <a:r>
              <a:rPr lang="en-US" altLang="ja-JP" sz="1200" dirty="0" smtClean="0">
                <a:latin typeface="Arial" pitchFamily="34" charset="0"/>
              </a:rPr>
              <a:t>N</a:t>
            </a:r>
            <a:r>
              <a:rPr lang="ja-JP" altLang="en-US" sz="1200" dirty="0" smtClean="0">
                <a:latin typeface="Arial" pitchFamily="34" charset="0"/>
              </a:rPr>
              <a:t> ： 計画オーダを生成しない</a:t>
            </a:r>
            <a:endParaRPr lang="en-US" altLang="ja-JP" sz="1200" dirty="0" smtClean="0">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オーダ方針</a:t>
            </a:r>
          </a:p>
          <a:p>
            <a:r>
              <a:rPr lang="ja-JP" altLang="en-US" sz="1200" dirty="0" smtClean="0">
                <a:latin typeface="Arial" pitchFamily="34" charset="0"/>
              </a:rPr>
              <a:t>当品目の計画オーダを作成する場合の処理方法を指定します。</a:t>
            </a:r>
          </a:p>
          <a:p>
            <a:pPr lvl="1"/>
            <a:r>
              <a:rPr lang="en-US" altLang="ja-JP" sz="1200" dirty="0" smtClean="0">
                <a:latin typeface="Arial" pitchFamily="34" charset="0"/>
              </a:rPr>
              <a:t>POQ</a:t>
            </a:r>
            <a:r>
              <a:rPr lang="ja-JP" altLang="en-US" sz="1200" dirty="0" smtClean="0">
                <a:latin typeface="Arial" pitchFamily="34" charset="0"/>
              </a:rPr>
              <a:t> ： </a:t>
            </a:r>
            <a:r>
              <a:rPr lang="en-US" altLang="ja-JP" sz="1200" dirty="0" smtClean="0">
                <a:latin typeface="Arial" pitchFamily="34" charset="0"/>
              </a:rPr>
              <a:t>｢</a:t>
            </a:r>
            <a:r>
              <a:rPr lang="ja-JP" altLang="en-US" sz="1200" dirty="0" smtClean="0">
                <a:latin typeface="Arial" pitchFamily="34" charset="0"/>
              </a:rPr>
              <a:t>期間オーダ数量</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指定された期間内の需要をまとめ生成</a:t>
            </a:r>
          </a:p>
          <a:p>
            <a:pPr lvl="1"/>
            <a:r>
              <a:rPr lang="en-US" altLang="ja-JP" sz="1200" dirty="0" smtClean="0">
                <a:latin typeface="Arial" pitchFamily="34" charset="0"/>
              </a:rPr>
              <a:t>FOQ</a:t>
            </a:r>
            <a:r>
              <a:rPr lang="ja-JP" altLang="en-US" sz="1200" dirty="0" smtClean="0">
                <a:latin typeface="Arial" pitchFamily="34" charset="0"/>
              </a:rPr>
              <a:t> ： </a:t>
            </a:r>
            <a:r>
              <a:rPr lang="en-US" altLang="ja-JP" sz="1200" dirty="0" smtClean="0">
                <a:latin typeface="Arial" pitchFamily="34" charset="0"/>
              </a:rPr>
              <a:t>｢</a:t>
            </a:r>
            <a:r>
              <a:rPr lang="ja-JP" altLang="en-US" sz="1200" dirty="0" smtClean="0">
                <a:latin typeface="Arial" pitchFamily="34" charset="0"/>
              </a:rPr>
              <a:t>固定オーダ数量</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オーダ発生で固定数量を生成</a:t>
            </a:r>
          </a:p>
          <a:p>
            <a:pPr lvl="1"/>
            <a:r>
              <a:rPr lang="en-US" altLang="ja-JP" sz="1200" dirty="0" smtClean="0">
                <a:latin typeface="Arial" pitchFamily="34" charset="0"/>
              </a:rPr>
              <a:t>LFL</a:t>
            </a:r>
            <a:r>
              <a:rPr lang="ja-JP" altLang="en-US" sz="1200" dirty="0" smtClean="0">
                <a:latin typeface="Arial" pitchFamily="34" charset="0"/>
              </a:rPr>
              <a:t> ： </a:t>
            </a:r>
            <a:r>
              <a:rPr lang="en-US" altLang="ja-JP" sz="1200" dirty="0" smtClean="0">
                <a:latin typeface="Arial" pitchFamily="34" charset="0"/>
              </a:rPr>
              <a:t>｢</a:t>
            </a:r>
            <a:r>
              <a:rPr lang="ja-JP" altLang="en-US" sz="1200" dirty="0" smtClean="0">
                <a:latin typeface="Arial" pitchFamily="34" charset="0"/>
              </a:rPr>
              <a:t>ロットフォーロット</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上位レベルの需要で必要数量を生成</a:t>
            </a:r>
          </a:p>
          <a:p>
            <a:pPr lvl="1"/>
            <a:r>
              <a:rPr lang="en-US" altLang="ja-JP" sz="1200" dirty="0" smtClean="0">
                <a:latin typeface="Arial" pitchFamily="34" charset="0"/>
              </a:rPr>
              <a:t>OTO</a:t>
            </a:r>
            <a:r>
              <a:rPr lang="ja-JP" altLang="en-US" sz="1200" dirty="0" smtClean="0">
                <a:latin typeface="Arial" pitchFamily="34" charset="0"/>
              </a:rPr>
              <a:t> ： </a:t>
            </a:r>
            <a:r>
              <a:rPr lang="en-US" altLang="ja-JP" sz="1200" dirty="0" smtClean="0">
                <a:latin typeface="Arial" pitchFamily="34" charset="0"/>
              </a:rPr>
              <a:t>｢</a:t>
            </a:r>
            <a:r>
              <a:rPr lang="ja-JP" altLang="en-US" sz="1200" dirty="0" smtClean="0">
                <a:latin typeface="Arial" pitchFamily="34" charset="0"/>
              </a:rPr>
              <a:t>１回のみ</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プロジェクトや設計試作などの</a:t>
            </a:r>
            <a:r>
              <a:rPr lang="en-US" altLang="ja-JP" sz="1200" dirty="0" smtClean="0">
                <a:latin typeface="Arial" pitchFamily="34" charset="0"/>
              </a:rPr>
              <a:t>1</a:t>
            </a:r>
            <a:r>
              <a:rPr lang="ja-JP" altLang="en-US" sz="1200" dirty="0" smtClean="0">
                <a:latin typeface="Arial" pitchFamily="34" charset="0"/>
              </a:rPr>
              <a:t>回のみの生成</a:t>
            </a:r>
          </a:p>
          <a:p>
            <a:pPr lvl="1"/>
            <a:r>
              <a:rPr lang="ja-JP" altLang="en-US" sz="1200" dirty="0" smtClean="0">
                <a:latin typeface="Arial" pitchFamily="34" charset="0"/>
              </a:rPr>
              <a:t>ブランク： 当品目の計画オーダは生成されない</a:t>
            </a:r>
          </a:p>
          <a:p>
            <a:pPr lvl="1"/>
            <a:r>
              <a:rPr lang="ja-JP" altLang="en-US" sz="1200" dirty="0" smtClean="0">
                <a:latin typeface="Arial" pitchFamily="34" charset="0"/>
              </a:rPr>
              <a:t>上記以外：</a:t>
            </a:r>
            <a:r>
              <a:rPr lang="en-US" altLang="ja-JP" sz="1200" dirty="0" smtClean="0">
                <a:latin typeface="Arial" pitchFamily="34" charset="0"/>
              </a:rPr>
              <a:t>LFL</a:t>
            </a:r>
            <a:r>
              <a:rPr lang="ja-JP" altLang="en-US" sz="1200" dirty="0" smtClean="0">
                <a:latin typeface="Arial" pitchFamily="34" charset="0"/>
              </a:rPr>
              <a:t>と同じ扱い</a:t>
            </a:r>
            <a:endParaRPr lang="en-US" altLang="ja-JP" sz="1200" dirty="0" smtClean="0">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オーダ数量</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オーダ方針</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〔FOQ〕</a:t>
            </a:r>
            <a:r>
              <a:rPr lang="ja-JP" altLang="en-US" sz="1200" dirty="0" smtClean="0">
                <a:latin typeface="Arial" pitchFamily="34" charset="0"/>
              </a:rPr>
              <a:t>の時に使用されるオーダ数量を設定します。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オーダ期間</a:t>
            </a:r>
            <a:endParaRPr lang="en-US" altLang="ja-JP" sz="1200" b="1" dirty="0" smtClean="0">
              <a:solidFill>
                <a:srgbClr val="0070C0"/>
              </a:solidFill>
              <a:latin typeface="Arial" pitchFamily="34" charset="0"/>
            </a:endParaRPr>
          </a:p>
          <a:p>
            <a:r>
              <a:rPr lang="en-US" altLang="ja-JP" sz="1200" dirty="0" smtClean="0">
                <a:latin typeface="Arial" pitchFamily="34" charset="0"/>
              </a:rPr>
              <a:t>[</a:t>
            </a:r>
            <a:r>
              <a:rPr lang="ja-JP" altLang="en-US" sz="1200" dirty="0" smtClean="0">
                <a:latin typeface="Arial" pitchFamily="34" charset="0"/>
              </a:rPr>
              <a:t>オーダ方針</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〔POQ〕</a:t>
            </a:r>
            <a:r>
              <a:rPr lang="ja-JP" altLang="en-US" sz="1200" dirty="0" smtClean="0">
                <a:latin typeface="Arial" pitchFamily="34" charset="0"/>
              </a:rPr>
              <a:t>の時に使用されるオーダをまとめる期間</a:t>
            </a:r>
            <a:r>
              <a:rPr lang="en-US" altLang="ja-JP" sz="1200" dirty="0" smtClean="0">
                <a:latin typeface="Arial" pitchFamily="34" charset="0"/>
              </a:rPr>
              <a:t>(</a:t>
            </a:r>
            <a:r>
              <a:rPr lang="ja-JP" altLang="en-US" sz="1200" dirty="0" smtClean="0">
                <a:latin typeface="Arial" pitchFamily="34" charset="0"/>
              </a:rPr>
              <a:t>カレンダ日数</a:t>
            </a:r>
            <a:r>
              <a:rPr lang="en-US" altLang="ja-JP" sz="1200" dirty="0" smtClean="0">
                <a:latin typeface="Arial" pitchFamily="34" charset="0"/>
              </a:rPr>
              <a:t>)</a:t>
            </a:r>
            <a:r>
              <a:rPr lang="ja-JP" altLang="en-US" sz="1200" dirty="0" smtClean="0">
                <a:latin typeface="Arial" pitchFamily="34" charset="0"/>
              </a:rPr>
              <a:t>を設定します。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安全在庫</a:t>
            </a:r>
          </a:p>
          <a:p>
            <a:r>
              <a:rPr lang="ja-JP" altLang="en-US" sz="1200" dirty="0" smtClean="0">
                <a:latin typeface="Arial" pitchFamily="34" charset="0"/>
              </a:rPr>
              <a:t>将来の変動に対し欠品などを発生させないように、予備として確保しておく在庫数量を設定します</a:t>
            </a:r>
            <a:endParaRPr lang="en-US" altLang="ja-JP" sz="1200" dirty="0" smtClean="0">
              <a:latin typeface="Arial" pitchFamily="34" charset="0"/>
            </a:endParaRP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安全日数</a:t>
            </a:r>
            <a:endParaRPr lang="en-US" altLang="ja-JP" sz="1200" b="1" dirty="0" smtClean="0">
              <a:solidFill>
                <a:srgbClr val="0070C0"/>
              </a:solidFill>
              <a:latin typeface="Arial" pitchFamily="34" charset="0"/>
            </a:endParaRPr>
          </a:p>
          <a:p>
            <a:r>
              <a:rPr lang="en-US" altLang="ja-JP" sz="1200" dirty="0" smtClean="0">
                <a:latin typeface="Arial" pitchFamily="34" charset="0"/>
              </a:rPr>
              <a:t>MRP</a:t>
            </a:r>
            <a:r>
              <a:rPr lang="ja-JP" altLang="en-US" sz="1200" dirty="0" smtClean="0">
                <a:latin typeface="Arial" pitchFamily="34" charset="0"/>
              </a:rPr>
              <a:t>で計画された日付では、トラブルが発生したとき </a:t>
            </a:r>
            <a:r>
              <a:rPr lang="en-US" altLang="ja-JP" sz="1200" dirty="0" smtClean="0">
                <a:latin typeface="Arial" pitchFamily="34" charset="0"/>
              </a:rPr>
              <a:t>(</a:t>
            </a:r>
            <a:r>
              <a:rPr lang="ja-JP" altLang="en-US" sz="1200" dirty="0" smtClean="0">
                <a:latin typeface="Arial" pitchFamily="34" charset="0"/>
              </a:rPr>
              <a:t>納期遅延、工程遅れ</a:t>
            </a:r>
            <a:r>
              <a:rPr lang="en-US" altLang="ja-JP" sz="1200" dirty="0" smtClean="0">
                <a:latin typeface="Arial" pitchFamily="34" charset="0"/>
              </a:rPr>
              <a:t>､</a:t>
            </a:r>
            <a:r>
              <a:rPr lang="ja-JP" altLang="en-US" sz="1200" dirty="0" smtClean="0">
                <a:latin typeface="Arial" pitchFamily="34" charset="0"/>
              </a:rPr>
              <a:t>･･･</a:t>
            </a:r>
            <a:r>
              <a:rPr lang="en-US" altLang="ja-JP" sz="1200" dirty="0" smtClean="0">
                <a:latin typeface="Arial" pitchFamily="34" charset="0"/>
              </a:rPr>
              <a:t>) </a:t>
            </a:r>
            <a:r>
              <a:rPr lang="ja-JP" altLang="en-US" sz="1200" dirty="0" smtClean="0">
                <a:latin typeface="Arial" pitchFamily="34" charset="0"/>
              </a:rPr>
              <a:t>など対応できない場合があるため</a:t>
            </a:r>
            <a:r>
              <a:rPr lang="en-US" altLang="ja-JP" sz="1200" dirty="0" smtClean="0">
                <a:latin typeface="Arial" pitchFamily="34" charset="0"/>
              </a:rPr>
              <a:t>､</a:t>
            </a:r>
            <a:r>
              <a:rPr lang="ja-JP" altLang="en-US" sz="1200" dirty="0" smtClean="0">
                <a:latin typeface="Arial" pitchFamily="34" charset="0"/>
              </a:rPr>
              <a:t>余裕日数を必要な場合に設定し</a:t>
            </a:r>
            <a:r>
              <a:rPr lang="ja-JP" altLang="en-US" sz="1200" dirty="0" err="1" smtClean="0">
                <a:latin typeface="Arial" pitchFamily="34" charset="0"/>
              </a:rPr>
              <a:t>ま</a:t>
            </a:r>
            <a:endParaRPr lang="en-US" altLang="ja-JP" sz="1200" dirty="0" smtClean="0">
              <a:latin typeface="Arial" pitchFamily="34" charset="0"/>
            </a:endParaRPr>
          </a:p>
          <a:p>
            <a:r>
              <a:rPr lang="ja-JP" altLang="en-US" sz="1200" dirty="0" smtClean="0">
                <a:latin typeface="Arial" pitchFamily="34" charset="0"/>
              </a:rPr>
              <a:t>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発注点</a:t>
            </a:r>
          </a:p>
          <a:p>
            <a:r>
              <a:rPr lang="ja-JP" altLang="en-US" sz="1200" dirty="0" smtClean="0">
                <a:latin typeface="Arial" pitchFamily="34" charset="0"/>
              </a:rPr>
              <a:t>当品目が発注点を下回れば警告を発するレベルの数量を設定できます。</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再発注点レポート</a:t>
            </a:r>
            <a:r>
              <a:rPr lang="en-US" altLang="ja-JP" sz="1200" dirty="0" smtClean="0">
                <a:latin typeface="Arial" pitchFamily="34" charset="0"/>
              </a:rPr>
              <a:t>】&lt;3.6.2&gt;</a:t>
            </a:r>
            <a:r>
              <a:rPr lang="ja-JP" altLang="en-US" sz="1200" dirty="0" smtClean="0">
                <a:latin typeface="Arial" pitchFamily="34" charset="0"/>
              </a:rPr>
              <a:t>を使用すれば</a:t>
            </a:r>
            <a:r>
              <a:rPr lang="en-US" altLang="ja-JP" sz="1200" dirty="0" smtClean="0">
                <a:latin typeface="Arial" pitchFamily="34" charset="0"/>
              </a:rPr>
              <a:t>､</a:t>
            </a:r>
            <a:r>
              <a:rPr lang="ja-JP" altLang="en-US" sz="1200" dirty="0" smtClean="0">
                <a:latin typeface="Arial" pitchFamily="34" charset="0"/>
              </a:rPr>
              <a:t>発注点や安全在庫を下回った品目を表示できます。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品目計画データ</a:t>
            </a:r>
            <a:endParaRPr lang="en-US" sz="2400" dirty="0"/>
          </a:p>
        </p:txBody>
      </p:sp>
      <p:graphicFrame>
        <p:nvGraphicFramePr>
          <p:cNvPr id="11" name="表 10"/>
          <p:cNvGraphicFramePr>
            <a:graphicFrameLocks noGrp="1"/>
          </p:cNvGraphicFramePr>
          <p:nvPr/>
        </p:nvGraphicFramePr>
        <p:xfrm>
          <a:off x="546101" y="1187450"/>
          <a:ext cx="9525000" cy="4648201"/>
        </p:xfrm>
        <a:graphic>
          <a:graphicData uri="http://schemas.openxmlformats.org/drawingml/2006/table">
            <a:tbl>
              <a:tblPr>
                <a:tableStyleId>{BC89EF96-8CEA-46FF-86C4-4CE0E7609802}</a:tableStyleId>
              </a:tblPr>
              <a:tblGrid>
                <a:gridCol w="1806466"/>
                <a:gridCol w="1578452"/>
                <a:gridCol w="1574380"/>
                <a:gridCol w="1495661"/>
                <a:gridCol w="1574380"/>
                <a:gridCol w="1495661"/>
              </a:tblGrid>
              <a:tr h="553689">
                <a:tc>
                  <a:txBody>
                    <a:bodyPr/>
                    <a:lstStyle/>
                    <a:p>
                      <a:pPr lvl="1"/>
                      <a:r>
                        <a:rPr lang="ja-JP" altLang="en-US" sz="1200" dirty="0" smtClean="0"/>
                        <a:t>　　　　</a:t>
                      </a:r>
                      <a:r>
                        <a:rPr lang="ja-JP" altLang="en-US" sz="1200" dirty="0" smtClean="0">
                          <a:solidFill>
                            <a:srgbClr val="0070C0"/>
                          </a:solidFill>
                        </a:rPr>
                        <a:t>オーダ方針</a:t>
                      </a:r>
                      <a:endParaRPr lang="en-US" altLang="ja-JP" sz="1200" dirty="0" smtClean="0">
                        <a:solidFill>
                          <a:srgbClr val="0070C0"/>
                        </a:solidFill>
                      </a:endParaRPr>
                    </a:p>
                    <a:p>
                      <a:r>
                        <a:rPr lang="ja-JP" altLang="en-US" sz="1200" dirty="0" smtClean="0"/>
                        <a:t>ロット編成</a:t>
                      </a:r>
                      <a:endParaRPr lang="en-US" sz="1200" dirty="0"/>
                    </a:p>
                  </a:txBody>
                  <a:tcPr>
                    <a:solidFill>
                      <a:schemeClr val="tx2">
                        <a:lumMod val="20000"/>
                        <a:lumOff val="80000"/>
                      </a:schemeClr>
                    </a:solidFill>
                  </a:tcPr>
                </a:tc>
                <a:tc>
                  <a:txBody>
                    <a:bodyPr/>
                    <a:lstStyle/>
                    <a:p>
                      <a:pPr algn="ctr"/>
                      <a:r>
                        <a:rPr lang="ja-JP" altLang="en-US" sz="1200" dirty="0" smtClean="0">
                          <a:solidFill>
                            <a:srgbClr val="0070C0"/>
                          </a:solidFill>
                        </a:rPr>
                        <a:t>空白</a:t>
                      </a:r>
                      <a:endParaRPr lang="en-US" sz="1200" dirty="0">
                        <a:solidFill>
                          <a:srgbClr val="0070C0"/>
                        </a:solidFill>
                      </a:endParaRPr>
                    </a:p>
                  </a:txBody>
                  <a:tcPr anchor="ctr">
                    <a:solidFill>
                      <a:schemeClr val="tx2">
                        <a:lumMod val="20000"/>
                        <a:lumOff val="80000"/>
                      </a:schemeClr>
                    </a:solidFill>
                  </a:tcPr>
                </a:tc>
                <a:tc>
                  <a:txBody>
                    <a:bodyPr/>
                    <a:lstStyle/>
                    <a:p>
                      <a:pPr algn="ctr"/>
                      <a:r>
                        <a:rPr lang="en-US" sz="1200" dirty="0" smtClean="0">
                          <a:solidFill>
                            <a:srgbClr val="0070C0"/>
                          </a:solidFill>
                        </a:rPr>
                        <a:t>FOQ</a:t>
                      </a:r>
                      <a:endParaRPr lang="en-US" sz="1200" dirty="0">
                        <a:solidFill>
                          <a:srgbClr val="0070C0"/>
                        </a:solidFill>
                      </a:endParaRPr>
                    </a:p>
                  </a:txBody>
                  <a:tcPr anchor="ctr">
                    <a:solidFill>
                      <a:schemeClr val="tx2">
                        <a:lumMod val="20000"/>
                        <a:lumOff val="80000"/>
                      </a:schemeClr>
                    </a:solidFill>
                  </a:tcPr>
                </a:tc>
                <a:tc>
                  <a:txBody>
                    <a:bodyPr/>
                    <a:lstStyle/>
                    <a:p>
                      <a:pPr algn="ctr"/>
                      <a:r>
                        <a:rPr lang="en-US" sz="1200" dirty="0" smtClean="0">
                          <a:solidFill>
                            <a:srgbClr val="0070C0"/>
                          </a:solidFill>
                        </a:rPr>
                        <a:t>POQ</a:t>
                      </a:r>
                      <a:endParaRPr lang="en-US" sz="1200" dirty="0">
                        <a:solidFill>
                          <a:srgbClr val="0070C0"/>
                        </a:solidFill>
                      </a:endParaRPr>
                    </a:p>
                  </a:txBody>
                  <a:tcPr anchor="ctr">
                    <a:solidFill>
                      <a:schemeClr val="tx2">
                        <a:lumMod val="20000"/>
                        <a:lumOff val="80000"/>
                      </a:schemeClr>
                    </a:solidFill>
                  </a:tcPr>
                </a:tc>
                <a:tc>
                  <a:txBody>
                    <a:bodyPr/>
                    <a:lstStyle/>
                    <a:p>
                      <a:pPr algn="ctr"/>
                      <a:r>
                        <a:rPr lang="en-US" sz="1200" dirty="0" smtClean="0">
                          <a:solidFill>
                            <a:srgbClr val="0070C0"/>
                          </a:solidFill>
                        </a:rPr>
                        <a:t>LFL</a:t>
                      </a:r>
                      <a:endParaRPr lang="en-US" sz="1200" dirty="0">
                        <a:solidFill>
                          <a:srgbClr val="0070C0"/>
                        </a:solidFill>
                      </a:endParaRPr>
                    </a:p>
                  </a:txBody>
                  <a:tcPr anchor="ctr">
                    <a:solidFill>
                      <a:schemeClr val="tx2">
                        <a:lumMod val="20000"/>
                        <a:lumOff val="80000"/>
                      </a:schemeClr>
                    </a:solidFill>
                  </a:tcPr>
                </a:tc>
                <a:tc>
                  <a:txBody>
                    <a:bodyPr/>
                    <a:lstStyle/>
                    <a:p>
                      <a:pPr algn="ctr"/>
                      <a:r>
                        <a:rPr lang="en-US" sz="1200" dirty="0" smtClean="0">
                          <a:solidFill>
                            <a:srgbClr val="0070C0"/>
                          </a:solidFill>
                        </a:rPr>
                        <a:t>OTO</a:t>
                      </a:r>
                      <a:endParaRPr lang="en-US" sz="1200" dirty="0">
                        <a:solidFill>
                          <a:srgbClr val="0070C0"/>
                        </a:solidFill>
                      </a:endParaRPr>
                    </a:p>
                  </a:txBody>
                  <a:tcPr anchor="ctr">
                    <a:solidFill>
                      <a:schemeClr val="tx2">
                        <a:lumMod val="20000"/>
                        <a:lumOff val="80000"/>
                      </a:schemeClr>
                    </a:solidFill>
                  </a:tcPr>
                </a:tc>
              </a:tr>
              <a:tr h="511814">
                <a:tc>
                  <a:txBody>
                    <a:bodyPr/>
                    <a:lstStyle/>
                    <a:p>
                      <a:r>
                        <a:rPr lang="ja-JP" altLang="en-US" sz="1200" dirty="0" smtClean="0"/>
                        <a:t>オーダ数量</a:t>
                      </a:r>
                      <a:endParaRPr lang="en-US" sz="1200" dirty="0"/>
                    </a:p>
                  </a:txBody>
                  <a:tcPr anchor="ctr">
                    <a:solidFill>
                      <a:schemeClr val="tx2">
                        <a:lumMod val="20000"/>
                        <a:lumOff val="80000"/>
                      </a:schemeClr>
                    </a:solidFill>
                  </a:tcPr>
                </a:tc>
                <a:tc>
                  <a:txBody>
                    <a:bodyPr/>
                    <a:lstStyle/>
                    <a:p>
                      <a:pPr algn="ctr"/>
                      <a:r>
                        <a:rPr lang="en-US" altLang="ja-JP" sz="1200" dirty="0" smtClean="0"/>
                        <a:t>―</a:t>
                      </a:r>
                      <a:endParaRPr lang="en-US" sz="1200" dirty="0"/>
                    </a:p>
                  </a:txBody>
                  <a:tcPr anchor="ctr"/>
                </a:tc>
                <a:tc>
                  <a:txBody>
                    <a:bodyPr/>
                    <a:lstStyle/>
                    <a:p>
                      <a:pPr algn="ctr"/>
                      <a:r>
                        <a:rPr lang="ja-JP" altLang="en-US" sz="1200" dirty="0" smtClean="0"/>
                        <a:t>○</a:t>
                      </a: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オーダ期間</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オーダ倍数</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最小オーダ数量</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最大オーダ数量</a:t>
                      </a:r>
                      <a:endParaRPr lang="en-US" altLang="ja-JP" sz="1200" dirty="0" smtClean="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algn="ctr"/>
                      <a:r>
                        <a:rPr lang="ja-JP" altLang="en-US" sz="1200" dirty="0" smtClean="0"/>
                        <a:t>△</a:t>
                      </a: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歩留率</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安全在庫</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r h="511814">
                <a:tc>
                  <a:txBody>
                    <a:bodyPr/>
                    <a:lstStyle/>
                    <a:p>
                      <a:r>
                        <a:rPr lang="ja-JP" altLang="en-US" sz="1200" dirty="0" smtClean="0"/>
                        <a:t>発注点</a:t>
                      </a:r>
                      <a:endParaRPr lang="en-US" sz="1200" dirty="0"/>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dirty="0" smtClean="0"/>
                        <a:t>―</a:t>
                      </a:r>
                      <a:endParaRPr lang="en-US" sz="1200" dirty="0" smtClean="0"/>
                    </a:p>
                    <a:p>
                      <a:pPr algn="ctr"/>
                      <a:endParaRPr lang="en-US" sz="1200" dirty="0"/>
                    </a:p>
                  </a:txBody>
                  <a:tcPr anchor="ctr"/>
                </a:tc>
              </a:tr>
            </a:tbl>
          </a:graphicData>
        </a:graphic>
      </p:graphicFrame>
      <p:sp>
        <p:nvSpPr>
          <p:cNvPr id="12" name="テキスト ボックス 11"/>
          <p:cNvSpPr txBox="1"/>
          <p:nvPr/>
        </p:nvSpPr>
        <p:spPr>
          <a:xfrm>
            <a:off x="546100" y="5988050"/>
            <a:ext cx="7391400" cy="646331"/>
          </a:xfrm>
          <a:prstGeom prst="rect">
            <a:avLst/>
          </a:prstGeom>
          <a:noFill/>
        </p:spPr>
        <p:txBody>
          <a:bodyPr wrap="square" rtlCol="0">
            <a:spAutoFit/>
          </a:bodyPr>
          <a:lstStyle/>
          <a:p>
            <a:r>
              <a:rPr lang="ja-JP" altLang="en-US" sz="1200" dirty="0" smtClean="0"/>
              <a:t>○：正味所要量計算に使用</a:t>
            </a:r>
            <a:endParaRPr lang="en-US" altLang="ja-JP" sz="1200" dirty="0" smtClean="0"/>
          </a:p>
          <a:p>
            <a:r>
              <a:rPr lang="ja-JP" altLang="en-US" sz="1200" dirty="0" smtClean="0"/>
              <a:t>△：ワーニングのチェックに使用</a:t>
            </a:r>
            <a:endParaRPr lang="en-US" altLang="ja-JP" sz="1200" dirty="0" smtClean="0"/>
          </a:p>
          <a:p>
            <a:r>
              <a:rPr lang="ja-JP" altLang="en-US" sz="1200" dirty="0" smtClean="0"/>
              <a:t>－：無視</a:t>
            </a:r>
            <a:endParaRPr lang="en-US" sz="1200" dirty="0"/>
          </a:p>
        </p:txBody>
      </p:sp>
      <p:sp>
        <p:nvSpPr>
          <p:cNvPr id="1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461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品目計画データ</a:t>
            </a:r>
            <a:endParaRPr lang="en-US" sz="2400" dirty="0"/>
          </a:p>
        </p:txBody>
      </p:sp>
      <p:sp>
        <p:nvSpPr>
          <p:cNvPr id="14" name="正方形/長方形 13"/>
          <p:cNvSpPr/>
          <p:nvPr/>
        </p:nvSpPr>
        <p:spPr>
          <a:xfrm>
            <a:off x="546100" y="1111250"/>
            <a:ext cx="9677400" cy="5447645"/>
          </a:xfrm>
          <a:prstGeom prst="rect">
            <a:avLst/>
          </a:prstGeom>
        </p:spPr>
        <p:txBody>
          <a:bodyPr wrap="square">
            <a:spAutoFit/>
          </a:bodyPr>
          <a:lstStyle/>
          <a:p>
            <a:r>
              <a:rPr lang="ja-JP" altLang="en-US" sz="1200" dirty="0" smtClean="0">
                <a:latin typeface="Arial" pitchFamily="34" charset="0"/>
              </a:rPr>
              <a:t>前頁の表に、</a:t>
            </a:r>
            <a:r>
              <a:rPr lang="en-US" altLang="ja-JP" sz="1200" dirty="0" smtClean="0">
                <a:latin typeface="Arial" pitchFamily="34" charset="0"/>
              </a:rPr>
              <a:t>[</a:t>
            </a:r>
            <a:r>
              <a:rPr lang="ja-JP" altLang="en-US" sz="1200" dirty="0" smtClean="0">
                <a:latin typeface="Arial" pitchFamily="34" charset="0"/>
              </a:rPr>
              <a:t>オーダ方針</a:t>
            </a:r>
            <a:r>
              <a:rPr lang="en-US" altLang="ja-JP" sz="1200" dirty="0" smtClean="0">
                <a:latin typeface="Arial" pitchFamily="34" charset="0"/>
              </a:rPr>
              <a:t>]</a:t>
            </a:r>
            <a:r>
              <a:rPr lang="ja-JP" altLang="en-US" sz="1200" dirty="0" smtClean="0">
                <a:latin typeface="Arial" pitchFamily="34" charset="0"/>
              </a:rPr>
              <a:t>とロット編成に関連したパラメータとの関係をまとめておきます。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改訂</a:t>
            </a:r>
          </a:p>
          <a:p>
            <a:r>
              <a:rPr lang="ja-JP" altLang="en-US" sz="1200" dirty="0" smtClean="0">
                <a:latin typeface="Arial" pitchFamily="34" charset="0"/>
              </a:rPr>
              <a:t>当品目の設計改訂番号あるいは版数を設定できます</a:t>
            </a:r>
            <a:r>
              <a:rPr lang="en-US" altLang="ja-JP" sz="1200" dirty="0" smtClean="0">
                <a:latin typeface="Arial" pitchFamily="34" charset="0"/>
              </a:rPr>
              <a:t>｡</a:t>
            </a:r>
            <a:r>
              <a:rPr lang="ja-JP" altLang="en-US" sz="1200" dirty="0" smtClean="0">
                <a:latin typeface="Arial" pitchFamily="34" charset="0"/>
              </a:rPr>
              <a:t>改訂レベルは</a:t>
            </a:r>
            <a:r>
              <a:rPr lang="en-US" altLang="ja-JP" sz="1200" dirty="0" smtClean="0">
                <a:latin typeface="Arial" pitchFamily="34" charset="0"/>
              </a:rPr>
              <a:t>､</a:t>
            </a:r>
            <a:r>
              <a:rPr lang="ja-JP" altLang="en-US" sz="1200" dirty="0" smtClean="0">
                <a:latin typeface="Arial" pitchFamily="34" charset="0"/>
              </a:rPr>
              <a:t>購買オーダに表示されます。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購買</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計画担当</a:t>
            </a:r>
            <a:endParaRPr lang="en-US" altLang="ja-JP" sz="1200" dirty="0" smtClean="0">
              <a:latin typeface="Arial" pitchFamily="34" charset="0"/>
            </a:endParaRPr>
          </a:p>
          <a:p>
            <a:r>
              <a:rPr lang="ja-JP" altLang="en-US" sz="1200" dirty="0" smtClean="0">
                <a:latin typeface="Arial" pitchFamily="34" charset="0"/>
              </a:rPr>
              <a:t>当品目の計画およびオーダの責任者を識別するコードです</a:t>
            </a:r>
            <a:r>
              <a:rPr lang="en-US" altLang="ja-JP" sz="1200" dirty="0" smtClean="0">
                <a:latin typeface="Arial" pitchFamily="34" charset="0"/>
              </a:rPr>
              <a:t>｡</a:t>
            </a:r>
            <a:r>
              <a:rPr lang="ja-JP" altLang="en-US" sz="1200" dirty="0" smtClean="0">
                <a:latin typeface="Arial" pitchFamily="34" charset="0"/>
              </a:rPr>
              <a:t>入力可能なコードは、</a:t>
            </a:r>
            <a:r>
              <a:rPr lang="en-US" altLang="ja-JP" sz="1200" dirty="0" smtClean="0">
                <a:latin typeface="Arial" pitchFamily="34" charset="0"/>
              </a:rPr>
              <a:t>【</a:t>
            </a:r>
            <a:r>
              <a:rPr lang="ja-JP" altLang="en-US" sz="1200" dirty="0" smtClean="0">
                <a:latin typeface="Arial" pitchFamily="34" charset="0"/>
              </a:rPr>
              <a:t>汎用コード登録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】&lt;36.2.13&gt;</a:t>
            </a:r>
            <a:r>
              <a:rPr lang="ja-JP" altLang="en-US" sz="1200" dirty="0" smtClean="0">
                <a:latin typeface="Arial" pitchFamily="34" charset="0"/>
              </a:rPr>
              <a:t>を使用して事前に登録しておくことをお薦めします。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仕入先</a:t>
            </a:r>
            <a:endParaRPr lang="en-US" altLang="ja-JP" sz="1200" dirty="0" smtClean="0">
              <a:latin typeface="Arial" pitchFamily="34" charset="0"/>
            </a:endParaRPr>
          </a:p>
          <a:p>
            <a:r>
              <a:rPr lang="ja-JP" altLang="en-US" sz="1200" dirty="0" smtClean="0">
                <a:latin typeface="Arial" pitchFamily="34" charset="0"/>
              </a:rPr>
              <a:t>当品目のディフォルトの仕入先を設定できます</a:t>
            </a:r>
            <a:r>
              <a:rPr lang="en-US" altLang="ja-JP" sz="1200" dirty="0" smtClean="0">
                <a:latin typeface="Arial" pitchFamily="34" charset="0"/>
              </a:rPr>
              <a:t>｡</a:t>
            </a:r>
            <a:r>
              <a:rPr lang="ja-JP" altLang="en-US" sz="1200" dirty="0" smtClean="0">
                <a:latin typeface="Arial" pitchFamily="34" charset="0"/>
              </a:rPr>
              <a:t>ルックアップボタンで、</a:t>
            </a:r>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err="1" smtClean="0">
                <a:latin typeface="Arial" pitchFamily="34" charset="0"/>
              </a:rPr>
              <a:t>で登</a:t>
            </a:r>
            <a:r>
              <a:rPr lang="ja-JP" altLang="en-US" sz="1200" dirty="0" smtClean="0">
                <a:latin typeface="Arial" pitchFamily="34" charset="0"/>
              </a:rPr>
              <a:t>録された仕入先が出ます。</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購買オーダサイト</a:t>
            </a:r>
          </a:p>
          <a:p>
            <a:r>
              <a:rPr lang="ja-JP" altLang="en-US" sz="1200" dirty="0" smtClean="0">
                <a:latin typeface="Arial" pitchFamily="34" charset="0"/>
              </a:rPr>
              <a:t>購買要求や購買オーダでディフォルト設定されるサイトを設定します。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製</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a:t>
            </a:r>
          </a:p>
          <a:p>
            <a:r>
              <a:rPr lang="ja-JP" altLang="en-US" sz="1200" dirty="0" smtClean="0">
                <a:latin typeface="Arial" pitchFamily="34" charset="0"/>
              </a:rPr>
              <a:t>当品目の種別</a:t>
            </a:r>
            <a:r>
              <a:rPr lang="en-US" altLang="ja-JP" sz="1200" dirty="0" smtClean="0">
                <a:latin typeface="Arial" pitchFamily="34" charset="0"/>
              </a:rPr>
              <a:t>(</a:t>
            </a:r>
            <a:r>
              <a:rPr lang="ja-JP" altLang="en-US" sz="1200" dirty="0" smtClean="0">
                <a:latin typeface="Arial" pitchFamily="34" charset="0"/>
              </a:rPr>
              <a:t>購買品目、製造品目、物流品目、･･･</a:t>
            </a:r>
            <a:r>
              <a:rPr lang="en-US" altLang="ja-JP" sz="1200" dirty="0" smtClean="0">
                <a:latin typeface="Arial" pitchFamily="34" charset="0"/>
              </a:rPr>
              <a:t>)</a:t>
            </a:r>
            <a:r>
              <a:rPr lang="ja-JP" altLang="en-US" sz="1200" dirty="0" smtClean="0">
                <a:latin typeface="Arial" pitchFamily="34" charset="0"/>
              </a:rPr>
              <a:t>を設定しますが</a:t>
            </a:r>
            <a:r>
              <a:rPr lang="en-US" altLang="ja-JP" sz="1200" dirty="0" smtClean="0">
                <a:latin typeface="Arial" pitchFamily="34" charset="0"/>
              </a:rPr>
              <a:t>､</a:t>
            </a:r>
            <a:r>
              <a:rPr lang="ja-JP" altLang="en-US" sz="1200" dirty="0" smtClean="0">
                <a:latin typeface="Arial" pitchFamily="34" charset="0"/>
              </a:rPr>
              <a:t>購買品目では</a:t>
            </a:r>
            <a:r>
              <a:rPr lang="en-US" altLang="ja-JP" sz="1200" dirty="0" smtClean="0">
                <a:latin typeface="Arial" pitchFamily="34" charset="0"/>
              </a:rPr>
              <a:t>､〔P〕</a:t>
            </a:r>
            <a:r>
              <a:rPr lang="ja-JP" altLang="en-US" sz="1200" dirty="0" smtClean="0">
                <a:latin typeface="Arial" pitchFamily="34" charset="0"/>
              </a:rPr>
              <a:t>を指定してください。</a:t>
            </a:r>
          </a:p>
          <a:p>
            <a:pPr lvl="1"/>
            <a:r>
              <a:rPr lang="en-US" sz="1200" dirty="0" smtClean="0">
                <a:latin typeface="Arial" pitchFamily="34" charset="0"/>
              </a:rPr>
              <a:t>P :  </a:t>
            </a:r>
            <a:r>
              <a:rPr lang="ja-JP" altLang="en-US" sz="1200" dirty="0" smtClean="0">
                <a:latin typeface="Arial" pitchFamily="34" charset="0"/>
              </a:rPr>
              <a:t>購買品目</a:t>
            </a:r>
            <a:r>
              <a:rPr lang="en-US" altLang="ja-JP" sz="1200" dirty="0" smtClean="0">
                <a:latin typeface="Arial" pitchFamily="34" charset="0"/>
              </a:rPr>
              <a:t>(</a:t>
            </a:r>
            <a:r>
              <a:rPr lang="en-US" sz="1200" dirty="0" smtClean="0">
                <a:latin typeface="Arial" pitchFamily="34" charset="0"/>
              </a:rPr>
              <a:t>Purchased)</a:t>
            </a:r>
          </a:p>
          <a:p>
            <a:pPr lvl="1"/>
            <a:r>
              <a:rPr lang="ja-JP" altLang="en-US" sz="1200" dirty="0" smtClean="0">
                <a:latin typeface="Arial" pitchFamily="34" charset="0"/>
              </a:rPr>
              <a:t>      通常</a:t>
            </a:r>
            <a:r>
              <a:rPr lang="en-US" altLang="ja-JP" sz="1200" dirty="0" smtClean="0">
                <a:latin typeface="Arial" pitchFamily="34" charset="0"/>
              </a:rPr>
              <a:t>､</a:t>
            </a:r>
            <a:r>
              <a:rPr lang="ja-JP" altLang="en-US" sz="1200" dirty="0" smtClean="0">
                <a:latin typeface="Arial" pitchFamily="34" charset="0"/>
              </a:rPr>
              <a:t>購入される品目です</a:t>
            </a:r>
            <a:r>
              <a:rPr lang="en-US" altLang="ja-JP" sz="1200" dirty="0" smtClean="0">
                <a:latin typeface="Arial" pitchFamily="34" charset="0"/>
              </a:rPr>
              <a:t>｡MRP</a:t>
            </a:r>
            <a:r>
              <a:rPr lang="ja-JP" altLang="en-US" sz="1200" dirty="0" smtClean="0">
                <a:latin typeface="Arial" pitchFamily="34" charset="0"/>
              </a:rPr>
              <a:t>は</a:t>
            </a:r>
            <a:r>
              <a:rPr lang="en-US" altLang="ja-JP" sz="1200" dirty="0" smtClean="0">
                <a:latin typeface="Arial" pitchFamily="34" charset="0"/>
              </a:rPr>
              <a:t>､</a:t>
            </a:r>
            <a:r>
              <a:rPr lang="ja-JP" altLang="en-US" sz="1200" dirty="0" smtClean="0">
                <a:latin typeface="Arial" pitchFamily="34" charset="0"/>
              </a:rPr>
              <a:t>購買リードタイムと検査リードタイムを使用して</a:t>
            </a:r>
            <a:r>
              <a:rPr lang="en-US" altLang="ja-JP" sz="1200" dirty="0" smtClean="0">
                <a:latin typeface="Arial" pitchFamily="34" charset="0"/>
              </a:rPr>
              <a:t>､</a:t>
            </a:r>
            <a:r>
              <a:rPr lang="ja-JP" altLang="en-US" sz="1200" dirty="0" smtClean="0">
                <a:latin typeface="Arial" pitchFamily="34" charset="0"/>
              </a:rPr>
              <a:t>計画オーダの発行日を算出します。</a:t>
            </a:r>
          </a:p>
          <a:p>
            <a:pPr lvl="1"/>
            <a:r>
              <a:rPr lang="en-US" altLang="ja-JP" sz="1200" dirty="0" smtClean="0">
                <a:latin typeface="Arial" pitchFamily="34" charset="0"/>
              </a:rPr>
              <a:t>      〔P〕</a:t>
            </a:r>
            <a:r>
              <a:rPr lang="ja-JP" altLang="en-US" sz="1200" dirty="0" smtClean="0">
                <a:latin typeface="Arial" pitchFamily="34" charset="0"/>
              </a:rPr>
              <a:t>と指定されている品目を製造することも可能です</a:t>
            </a:r>
            <a:r>
              <a:rPr lang="en-US" altLang="ja-JP" sz="1200" dirty="0" smtClean="0">
                <a:latin typeface="Arial" pitchFamily="34" charset="0"/>
              </a:rPr>
              <a:t>｡</a:t>
            </a:r>
            <a:r>
              <a:rPr lang="ja-JP" altLang="en-US" sz="1200" dirty="0" smtClean="0">
                <a:latin typeface="Arial" pitchFamily="34" charset="0"/>
              </a:rPr>
              <a:t>この品目に製造オーダが作成されると製品構成や工順のマスタを利用します。</a:t>
            </a:r>
          </a:p>
          <a:p>
            <a:r>
              <a:rPr lang="ja-JP" altLang="en-US" sz="1200" dirty="0" smtClean="0">
                <a:latin typeface="Arial" pitchFamily="34" charset="0"/>
              </a:rPr>
              <a:t>コードにはその他下記のものが設定できます。</a:t>
            </a:r>
          </a:p>
          <a:p>
            <a:pPr lvl="1"/>
            <a:r>
              <a:rPr lang="en-US" sz="1200" dirty="0" smtClean="0">
                <a:latin typeface="Arial" pitchFamily="34" charset="0"/>
              </a:rPr>
              <a:t>D : </a:t>
            </a:r>
            <a:r>
              <a:rPr lang="ja-JP" altLang="en-US" sz="1200" dirty="0" smtClean="0">
                <a:latin typeface="Arial" pitchFamily="34" charset="0"/>
              </a:rPr>
              <a:t>物流品目</a:t>
            </a:r>
            <a:r>
              <a:rPr lang="en-US" altLang="ja-JP" sz="1200" dirty="0" smtClean="0">
                <a:latin typeface="Arial" pitchFamily="34" charset="0"/>
              </a:rPr>
              <a:t>(DRP</a:t>
            </a:r>
            <a:r>
              <a:rPr lang="en-US" sz="1200" dirty="0" smtClean="0">
                <a:latin typeface="Arial" pitchFamily="34" charset="0"/>
              </a:rPr>
              <a:t>)</a:t>
            </a:r>
          </a:p>
          <a:p>
            <a:pPr lvl="1"/>
            <a:r>
              <a:rPr lang="en-US" sz="1200" dirty="0" smtClean="0">
                <a:latin typeface="Arial" pitchFamily="34" charset="0"/>
              </a:rPr>
              <a:t>M : </a:t>
            </a:r>
            <a:r>
              <a:rPr lang="ja-JP" altLang="en-US" sz="1200" dirty="0" smtClean="0">
                <a:latin typeface="Arial" pitchFamily="34" charset="0"/>
              </a:rPr>
              <a:t>製造品目</a:t>
            </a:r>
            <a:r>
              <a:rPr lang="en-US" altLang="ja-JP" sz="1200" dirty="0" smtClean="0">
                <a:latin typeface="Arial" pitchFamily="34" charset="0"/>
              </a:rPr>
              <a:t>(</a:t>
            </a:r>
            <a:r>
              <a:rPr lang="en-US" sz="1200" dirty="0" smtClean="0">
                <a:latin typeface="Arial" pitchFamily="34" charset="0"/>
              </a:rPr>
              <a:t>Manufactured)</a:t>
            </a:r>
          </a:p>
          <a:p>
            <a:pPr lvl="1"/>
            <a:r>
              <a:rPr lang="en-US" sz="1200" dirty="0" smtClean="0">
                <a:latin typeface="Arial" pitchFamily="34" charset="0"/>
              </a:rPr>
              <a:t>R : </a:t>
            </a:r>
            <a:r>
              <a:rPr lang="ja-JP" altLang="en-US" sz="1200" dirty="0" smtClean="0">
                <a:latin typeface="Arial" pitchFamily="34" charset="0"/>
              </a:rPr>
              <a:t>再利用</a:t>
            </a:r>
            <a:r>
              <a:rPr lang="en-US" altLang="ja-JP" sz="1200" dirty="0" smtClean="0">
                <a:latin typeface="Arial" pitchFamily="34" charset="0"/>
              </a:rPr>
              <a:t>(</a:t>
            </a:r>
            <a:r>
              <a:rPr lang="en-US" sz="1200" dirty="0" smtClean="0">
                <a:latin typeface="Arial" pitchFamily="34" charset="0"/>
              </a:rPr>
              <a:t>Routable)</a:t>
            </a:r>
          </a:p>
          <a:p>
            <a:pPr lvl="1"/>
            <a:r>
              <a:rPr lang="en-US" sz="1200" dirty="0" smtClean="0">
                <a:latin typeface="Arial" pitchFamily="34" charset="0"/>
              </a:rPr>
              <a:t>C : </a:t>
            </a:r>
            <a:r>
              <a:rPr lang="ja-JP" altLang="en-US" sz="1200" dirty="0" smtClean="0">
                <a:latin typeface="Arial" pitchFamily="34" charset="0"/>
              </a:rPr>
              <a:t>多仕様</a:t>
            </a:r>
            <a:r>
              <a:rPr lang="en-US" altLang="ja-JP" sz="1200" dirty="0" smtClean="0">
                <a:latin typeface="Arial" pitchFamily="34" charset="0"/>
              </a:rPr>
              <a:t>(</a:t>
            </a:r>
            <a:r>
              <a:rPr lang="en-US" sz="1200" dirty="0" smtClean="0">
                <a:latin typeface="Arial" pitchFamily="34" charset="0"/>
              </a:rPr>
              <a:t>Configured)</a:t>
            </a:r>
          </a:p>
          <a:p>
            <a:pPr lvl="1"/>
            <a:r>
              <a:rPr lang="en-US" altLang="ja-JP" sz="1200" dirty="0" smtClean="0">
                <a:latin typeface="Arial" pitchFamily="34" charset="0"/>
              </a:rPr>
              <a:t>F : </a:t>
            </a:r>
            <a:r>
              <a:rPr lang="ja-JP" altLang="en-US" sz="1200" dirty="0" smtClean="0">
                <a:latin typeface="Arial" pitchFamily="34" charset="0"/>
              </a:rPr>
              <a:t>ファミリー</a:t>
            </a:r>
            <a:r>
              <a:rPr lang="en-US" altLang="ja-JP" sz="1200" dirty="0" smtClean="0">
                <a:latin typeface="Arial" pitchFamily="34" charset="0"/>
              </a:rPr>
              <a:t>(Family)</a:t>
            </a:r>
          </a:p>
          <a:p>
            <a:pPr lvl="1"/>
            <a:r>
              <a:rPr lang="en-US" sz="1200" dirty="0" smtClean="0">
                <a:latin typeface="Arial" pitchFamily="34" charset="0"/>
              </a:rPr>
              <a:t>L : </a:t>
            </a:r>
            <a:r>
              <a:rPr lang="ja-JP" altLang="en-US" sz="1200" dirty="0" smtClean="0">
                <a:latin typeface="Arial" pitchFamily="34" charset="0"/>
              </a:rPr>
              <a:t>ライン生産</a:t>
            </a:r>
            <a:r>
              <a:rPr lang="en-US" altLang="ja-JP" sz="1200" dirty="0" smtClean="0">
                <a:latin typeface="Arial" pitchFamily="34" charset="0"/>
              </a:rPr>
              <a:t>(</a:t>
            </a:r>
            <a:r>
              <a:rPr lang="en-US" sz="1200" dirty="0" smtClean="0">
                <a:latin typeface="Arial" pitchFamily="34" charset="0"/>
              </a:rPr>
              <a:t>Line Manufactured)</a:t>
            </a:r>
          </a:p>
          <a:p>
            <a:pPr lvl="1"/>
            <a:r>
              <a:rPr lang="en-US" sz="1200" dirty="0" smtClean="0">
                <a:latin typeface="Arial" pitchFamily="34" charset="0"/>
              </a:rPr>
              <a:t>W: </a:t>
            </a:r>
            <a:r>
              <a:rPr lang="ja-JP" altLang="en-US" sz="1200" dirty="0" smtClean="0">
                <a:latin typeface="Arial" pitchFamily="34" charset="0"/>
              </a:rPr>
              <a:t>フロースケジュール</a:t>
            </a:r>
            <a:r>
              <a:rPr lang="en-US" altLang="ja-JP" sz="1200" dirty="0" smtClean="0">
                <a:latin typeface="Arial" pitchFamily="34" charset="0"/>
              </a:rPr>
              <a:t>(</a:t>
            </a:r>
            <a:r>
              <a:rPr lang="en-US" sz="1200" dirty="0" smtClean="0">
                <a:latin typeface="Arial" pitchFamily="34" charset="0"/>
              </a:rPr>
              <a:t>Flow Scheduled)</a:t>
            </a:r>
          </a:p>
          <a:p>
            <a:endParaRPr lang="en-US" sz="1200" dirty="0"/>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品目計画データ</a:t>
            </a:r>
            <a:endParaRPr lang="en-US" sz="2400" dirty="0"/>
          </a:p>
        </p:txBody>
      </p:sp>
      <p:sp>
        <p:nvSpPr>
          <p:cNvPr id="14" name="正方形/長方形 13"/>
          <p:cNvSpPr/>
          <p:nvPr/>
        </p:nvSpPr>
        <p:spPr>
          <a:xfrm>
            <a:off x="546100" y="1111250"/>
            <a:ext cx="9677400" cy="4524315"/>
          </a:xfrm>
          <a:prstGeom prst="rect">
            <a:avLst/>
          </a:prstGeom>
        </p:spPr>
        <p:txBody>
          <a:bodyPr wrap="square">
            <a:spAutoFit/>
          </a:bodyPr>
          <a:lstStyle/>
          <a:p>
            <a:r>
              <a:rPr lang="ja-JP" altLang="en-US" sz="1200" b="1" dirty="0" smtClean="0">
                <a:solidFill>
                  <a:srgbClr val="0070C0"/>
                </a:solidFill>
                <a:latin typeface="Arial" pitchFamily="34" charset="0"/>
              </a:rPr>
              <a:t>購買</a:t>
            </a:r>
            <a:r>
              <a:rPr lang="en-US" altLang="ja-JP" sz="1200" b="1" dirty="0" smtClean="0">
                <a:solidFill>
                  <a:srgbClr val="0070C0"/>
                </a:solidFill>
                <a:latin typeface="Arial" pitchFamily="34" charset="0"/>
              </a:rPr>
              <a:t>LT</a:t>
            </a:r>
            <a:endParaRPr lang="en-US" sz="1200" b="1" dirty="0" smtClean="0">
              <a:solidFill>
                <a:srgbClr val="0070C0"/>
              </a:solidFill>
              <a:latin typeface="Arial" pitchFamily="34" charset="0"/>
            </a:endParaRPr>
          </a:p>
          <a:p>
            <a:r>
              <a:rPr lang="ja-JP" altLang="en-US" sz="1200" dirty="0" smtClean="0">
                <a:latin typeface="Arial" pitchFamily="34" charset="0"/>
              </a:rPr>
              <a:t>当品目が発注されて入荷されるまでの日数</a:t>
            </a:r>
            <a:r>
              <a:rPr lang="en-US" altLang="ja-JP" sz="1200" dirty="0" smtClean="0">
                <a:latin typeface="Arial" pitchFamily="34" charset="0"/>
              </a:rPr>
              <a:t>(</a:t>
            </a:r>
            <a:r>
              <a:rPr lang="ja-JP" altLang="en-US" sz="1200" dirty="0" smtClean="0">
                <a:latin typeface="Arial" pitchFamily="34" charset="0"/>
              </a:rPr>
              <a:t>購買サイクル</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カレンダ日数で設定します。</a:t>
            </a:r>
          </a:p>
          <a:p>
            <a:endParaRPr lang="en-US" sz="1200" dirty="0" smtClean="0">
              <a:latin typeface="Arial" pitchFamily="34" charset="0"/>
            </a:endParaRPr>
          </a:p>
          <a:p>
            <a:r>
              <a:rPr lang="ja-JP" altLang="en-US" sz="1200" b="1" dirty="0" smtClean="0">
                <a:solidFill>
                  <a:srgbClr val="0070C0"/>
                </a:solidFill>
                <a:latin typeface="Arial" pitchFamily="34" charset="0"/>
              </a:rPr>
              <a:t>検査必須</a:t>
            </a:r>
            <a:endParaRPr lang="en-US" altLang="ja-JP" sz="1200" b="1" dirty="0" smtClean="0">
              <a:solidFill>
                <a:srgbClr val="0070C0"/>
              </a:solidFill>
              <a:latin typeface="Arial" pitchFamily="34" charset="0"/>
            </a:endParaRPr>
          </a:p>
          <a:p>
            <a:r>
              <a:rPr lang="ja-JP" altLang="en-US" sz="1200" dirty="0" smtClean="0">
                <a:latin typeface="Arial" pitchFamily="34" charset="0"/>
              </a:rPr>
              <a:t>当品目が入荷した後</a:t>
            </a:r>
            <a:r>
              <a:rPr lang="en-US" altLang="ja-JP" sz="1200" dirty="0" smtClean="0">
                <a:latin typeface="Arial" pitchFamily="34" charset="0"/>
              </a:rPr>
              <a:t>､</a:t>
            </a:r>
            <a:r>
              <a:rPr lang="ja-JP" altLang="en-US" sz="1200" dirty="0" smtClean="0">
                <a:latin typeface="Arial" pitchFamily="34" charset="0"/>
              </a:rPr>
              <a:t>検査を必要とするかどうかを設定します。</a:t>
            </a:r>
          </a:p>
          <a:p>
            <a:pPr lvl="1"/>
            <a:r>
              <a:rPr lang="en-US" sz="1200" dirty="0" smtClean="0">
                <a:latin typeface="Arial" pitchFamily="34" charset="0"/>
              </a:rPr>
              <a:t>Y ： </a:t>
            </a:r>
            <a:r>
              <a:rPr lang="ja-JP" altLang="en-US" sz="1200" dirty="0" smtClean="0">
                <a:latin typeface="Arial" pitchFamily="34" charset="0"/>
              </a:rPr>
              <a:t>有検</a:t>
            </a:r>
          </a:p>
          <a:p>
            <a:pPr lvl="1"/>
            <a:r>
              <a:rPr lang="en-US" sz="1200" dirty="0" smtClean="0">
                <a:latin typeface="Arial" pitchFamily="34" charset="0"/>
              </a:rPr>
              <a:t>N ： </a:t>
            </a:r>
            <a:r>
              <a:rPr lang="ja-JP" altLang="en-US" sz="1200" dirty="0" smtClean="0">
                <a:latin typeface="Arial" pitchFamily="34" charset="0"/>
              </a:rPr>
              <a:t>無検</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検査</a:t>
            </a:r>
            <a:r>
              <a:rPr lang="en-US" altLang="ja-JP" sz="1200" b="1" dirty="0" smtClean="0">
                <a:solidFill>
                  <a:srgbClr val="0070C0"/>
                </a:solidFill>
                <a:latin typeface="Arial" pitchFamily="34" charset="0"/>
              </a:rPr>
              <a:t>LT</a:t>
            </a:r>
            <a:endParaRPr lang="en-US" sz="1200" b="1" dirty="0" smtClean="0">
              <a:solidFill>
                <a:srgbClr val="0070C0"/>
              </a:solidFill>
              <a:latin typeface="Arial" pitchFamily="34" charset="0"/>
            </a:endParaRPr>
          </a:p>
          <a:p>
            <a:r>
              <a:rPr lang="ja-JP" altLang="en-US" sz="1200" dirty="0" smtClean="0">
                <a:latin typeface="Arial" pitchFamily="34" charset="0"/>
              </a:rPr>
              <a:t>当品目の検査に必要な日数を</a:t>
            </a:r>
            <a:r>
              <a:rPr lang="en-US" altLang="ja-JP" sz="1200" dirty="0" smtClean="0">
                <a:latin typeface="Arial" pitchFamily="34" charset="0"/>
              </a:rPr>
              <a:t>､</a:t>
            </a:r>
            <a:r>
              <a:rPr lang="ja-JP" altLang="en-US" sz="1200" dirty="0" smtClean="0">
                <a:latin typeface="Arial" pitchFamily="34" charset="0"/>
              </a:rPr>
              <a:t>稼働日で設定します。</a:t>
            </a:r>
          </a:p>
          <a:p>
            <a:endParaRPr lang="en-US" sz="1200" dirty="0" smtClean="0">
              <a:latin typeface="Arial" pitchFamily="34" charset="0"/>
            </a:endParaRPr>
          </a:p>
          <a:p>
            <a:r>
              <a:rPr lang="ja-JP" altLang="en-US" sz="1200" b="1" dirty="0" smtClean="0">
                <a:solidFill>
                  <a:srgbClr val="0070C0"/>
                </a:solidFill>
                <a:latin typeface="Arial" pitchFamily="34" charset="0"/>
              </a:rPr>
              <a:t>最小オーダ数量</a:t>
            </a:r>
            <a:endParaRPr lang="en-US" altLang="ja-JP" sz="1200" b="1" dirty="0" smtClean="0">
              <a:solidFill>
                <a:srgbClr val="0070C0"/>
              </a:solidFill>
              <a:latin typeface="Arial" pitchFamily="34" charset="0"/>
            </a:endParaRPr>
          </a:p>
          <a:p>
            <a:r>
              <a:rPr lang="ja-JP" altLang="en-US" sz="1200" dirty="0" smtClean="0">
                <a:latin typeface="Arial" pitchFamily="34" charset="0"/>
              </a:rPr>
              <a:t>当品目の</a:t>
            </a:r>
            <a:r>
              <a:rPr lang="en-US" altLang="ja-JP" sz="1200" dirty="0" smtClean="0">
                <a:latin typeface="Arial" pitchFamily="34" charset="0"/>
              </a:rPr>
              <a:t>MRP</a:t>
            </a:r>
            <a:r>
              <a:rPr lang="ja-JP" altLang="en-US" sz="1200" dirty="0" smtClean="0">
                <a:latin typeface="Arial" pitchFamily="34" charset="0"/>
              </a:rPr>
              <a:t>計算時</a:t>
            </a:r>
            <a:r>
              <a:rPr lang="en-US" altLang="ja-JP" sz="1200" dirty="0" smtClean="0">
                <a:latin typeface="Arial" pitchFamily="34" charset="0"/>
              </a:rPr>
              <a:t>､</a:t>
            </a:r>
            <a:r>
              <a:rPr lang="ja-JP" altLang="en-US" sz="1200" dirty="0" smtClean="0">
                <a:latin typeface="Arial" pitchFamily="34" charset="0"/>
              </a:rPr>
              <a:t>ここで設定した数量に満たない場合でも計画オーダは</a:t>
            </a:r>
            <a:r>
              <a:rPr lang="en-US" altLang="ja-JP" sz="1200" dirty="0" smtClean="0">
                <a:latin typeface="Arial" pitchFamily="34" charset="0"/>
              </a:rPr>
              <a:t>[</a:t>
            </a:r>
            <a:r>
              <a:rPr lang="ja-JP" altLang="en-US" sz="1200" dirty="0" smtClean="0">
                <a:latin typeface="Arial" pitchFamily="34" charset="0"/>
              </a:rPr>
              <a:t>最小オーダ数量</a:t>
            </a:r>
            <a:r>
              <a:rPr lang="en-US" altLang="ja-JP" sz="1200" dirty="0" smtClean="0">
                <a:latin typeface="Arial" pitchFamily="34" charset="0"/>
              </a:rPr>
              <a:t>]</a:t>
            </a:r>
            <a:r>
              <a:rPr lang="ja-JP" altLang="en-US" sz="1200" dirty="0" smtClean="0">
                <a:latin typeface="Arial" pitchFamily="34" charset="0"/>
              </a:rPr>
              <a:t>に指定した数量で生成される。</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最大オーダ数量</a:t>
            </a:r>
            <a:endParaRPr lang="en-US" altLang="ja-JP" sz="1200" b="1" dirty="0" smtClean="0">
              <a:solidFill>
                <a:srgbClr val="0070C0"/>
              </a:solidFill>
              <a:latin typeface="Arial" pitchFamily="34" charset="0"/>
            </a:endParaRPr>
          </a:p>
          <a:p>
            <a:r>
              <a:rPr lang="ja-JP" altLang="en-US" sz="1200" dirty="0" smtClean="0">
                <a:latin typeface="Arial" pitchFamily="34" charset="0"/>
              </a:rPr>
              <a:t>この数量を超えたオーダが発生したときにアクションメッセージが作成されます</a:t>
            </a:r>
            <a:r>
              <a:rPr lang="en-US" altLang="ja-JP" sz="1200" dirty="0" smtClean="0">
                <a:latin typeface="Arial" pitchFamily="34" charset="0"/>
              </a:rPr>
              <a:t>｡</a:t>
            </a:r>
            <a:r>
              <a:rPr lang="ja-JP" altLang="en-US" sz="1200" dirty="0" smtClean="0">
                <a:latin typeface="Arial" pitchFamily="34" charset="0"/>
              </a:rPr>
              <a:t>ただし、計画オーダは作成されます。</a:t>
            </a:r>
          </a:p>
          <a:p>
            <a:r>
              <a:rPr lang="ja-JP" altLang="en-US" sz="1200" dirty="0" smtClean="0">
                <a:latin typeface="Arial" pitchFamily="34" charset="0"/>
              </a:rPr>
              <a:t>ゼロは最大オーダ数量を設定しません。</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オーダ倍数</a:t>
            </a:r>
            <a:endParaRPr lang="en-US" altLang="ja-JP" sz="1200" b="1" dirty="0" smtClean="0">
              <a:solidFill>
                <a:srgbClr val="0070C0"/>
              </a:solidFill>
              <a:latin typeface="Arial" pitchFamily="34" charset="0"/>
            </a:endParaRPr>
          </a:p>
          <a:p>
            <a:r>
              <a:rPr lang="ja-JP" altLang="en-US" sz="1200" dirty="0" smtClean="0">
                <a:latin typeface="Arial" pitchFamily="34" charset="0"/>
              </a:rPr>
              <a:t>計画オーダの数量がこの数量の整数倍に丸められる値を指定します</a:t>
            </a:r>
            <a:r>
              <a:rPr lang="en-US" altLang="ja-JP" sz="1200" dirty="0" smtClean="0">
                <a:latin typeface="Arial" pitchFamily="34" charset="0"/>
              </a:rPr>
              <a:t>｡</a:t>
            </a:r>
            <a:r>
              <a:rPr lang="ja-JP" altLang="en-US" sz="1200" dirty="0" smtClean="0">
                <a:latin typeface="Arial" pitchFamily="34" charset="0"/>
              </a:rPr>
              <a:t>オーダ方針が</a:t>
            </a:r>
            <a:r>
              <a:rPr lang="en-US" altLang="ja-JP" sz="1200" dirty="0" smtClean="0">
                <a:latin typeface="Arial" pitchFamily="34" charset="0"/>
              </a:rPr>
              <a:t>､〔POQ〕､〔LFL〕</a:t>
            </a:r>
            <a:r>
              <a:rPr lang="ja-JP" altLang="en-US" sz="1200" dirty="0" smtClean="0">
                <a:latin typeface="Arial" pitchFamily="34" charset="0"/>
              </a:rPr>
              <a:t>の時に加味されます。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歩留率</a:t>
            </a:r>
          </a:p>
          <a:p>
            <a:r>
              <a:rPr lang="ja-JP" altLang="en-US" sz="1200" dirty="0" smtClean="0">
                <a:latin typeface="Arial" pitchFamily="34" charset="0"/>
              </a:rPr>
              <a:t>当該品目を製造した時に、良品として</a:t>
            </a:r>
            <a:r>
              <a:rPr lang="ja-JP" altLang="en-US" sz="1200" dirty="0" smtClean="0">
                <a:latin typeface="Arial" pitchFamily="34" charset="0"/>
              </a:rPr>
              <a:t>残る</a:t>
            </a:r>
            <a:r>
              <a:rPr lang="en-US" altLang="ja-JP" sz="1200" dirty="0" smtClean="0">
                <a:latin typeface="Arial" pitchFamily="34" charset="0"/>
              </a:rPr>
              <a:t>%</a:t>
            </a:r>
            <a:r>
              <a:rPr lang="ja-JP" altLang="en-US" sz="1200" dirty="0" smtClean="0">
                <a:latin typeface="Arial" pitchFamily="34" charset="0"/>
              </a:rPr>
              <a:t>を</a:t>
            </a:r>
            <a:r>
              <a:rPr lang="ja-JP" altLang="en-US" sz="1200" dirty="0" smtClean="0">
                <a:latin typeface="Arial" pitchFamily="34" charset="0"/>
              </a:rPr>
              <a:t>指定します</a:t>
            </a:r>
            <a:r>
              <a:rPr lang="en-US" altLang="ja-JP" sz="1200" dirty="0" smtClean="0">
                <a:latin typeface="Arial" pitchFamily="34" charset="0"/>
              </a:rPr>
              <a:t>｡</a:t>
            </a:r>
            <a:r>
              <a:rPr lang="ja-JP" altLang="en-US" sz="1200" dirty="0" smtClean="0">
                <a:latin typeface="Arial" pitchFamily="34" charset="0"/>
              </a:rPr>
              <a:t>所要量計算時に</a:t>
            </a:r>
            <a:r>
              <a:rPr lang="en-US" altLang="ja-JP" sz="1200" dirty="0" smtClean="0">
                <a:latin typeface="Arial" pitchFamily="34" charset="0"/>
              </a:rPr>
              <a:t>､</a:t>
            </a:r>
            <a:r>
              <a:rPr lang="ja-JP" altLang="en-US" sz="1200" dirty="0" smtClean="0">
                <a:latin typeface="Arial" pitchFamily="34" charset="0"/>
              </a:rPr>
              <a:t>必要数量に加味された計画オーダが作成されます。</a:t>
            </a:r>
          </a:p>
          <a:p>
            <a:r>
              <a:rPr lang="ja-JP" altLang="en-US" sz="1200" dirty="0" smtClean="0">
                <a:latin typeface="Arial" pitchFamily="34" charset="0"/>
              </a:rPr>
              <a:t>例えば、</a:t>
            </a:r>
            <a:r>
              <a:rPr lang="en-US" altLang="ja-JP" sz="1200" dirty="0" smtClean="0">
                <a:latin typeface="Arial" pitchFamily="34" charset="0"/>
              </a:rPr>
              <a:t>100</a:t>
            </a:r>
            <a:r>
              <a:rPr lang="ja-JP" altLang="en-US" sz="1200" dirty="0" smtClean="0">
                <a:latin typeface="Arial" pitchFamily="34" charset="0"/>
              </a:rPr>
              <a:t>個必要とし、</a:t>
            </a:r>
            <a:r>
              <a:rPr lang="en-US" altLang="ja-JP" sz="1200" dirty="0" smtClean="0">
                <a:latin typeface="Arial" pitchFamily="34" charset="0"/>
              </a:rPr>
              <a:t>[</a:t>
            </a:r>
            <a:r>
              <a:rPr lang="ja-JP" altLang="en-US" sz="1200" dirty="0" smtClean="0">
                <a:latin typeface="Arial" pitchFamily="34" charset="0"/>
              </a:rPr>
              <a:t>歩留率</a:t>
            </a:r>
            <a:r>
              <a:rPr lang="en-US" altLang="ja-JP" sz="1200" dirty="0" smtClean="0">
                <a:latin typeface="Arial" pitchFamily="34" charset="0"/>
              </a:rPr>
              <a:t>]</a:t>
            </a:r>
            <a:r>
              <a:rPr lang="ja-JP" altLang="en-US" sz="1200" dirty="0" smtClean="0">
                <a:latin typeface="Arial" pitchFamily="34" charset="0"/>
              </a:rPr>
              <a:t>が</a:t>
            </a:r>
            <a:r>
              <a:rPr lang="en-US" altLang="ja-JP" sz="1200" dirty="0" smtClean="0">
                <a:latin typeface="Arial" pitchFamily="34" charset="0"/>
              </a:rPr>
              <a:t>〔</a:t>
            </a:r>
            <a:r>
              <a:rPr lang="en-US" altLang="ja-JP" sz="1200" dirty="0" smtClean="0">
                <a:latin typeface="Arial" pitchFamily="34" charset="0"/>
              </a:rPr>
              <a:t>80%〕</a:t>
            </a:r>
            <a:r>
              <a:rPr lang="ja-JP" altLang="en-US" sz="1200" dirty="0" smtClean="0">
                <a:latin typeface="Arial" pitchFamily="34" charset="0"/>
              </a:rPr>
              <a:t>であれば</a:t>
            </a:r>
            <a:r>
              <a:rPr lang="en-US" altLang="ja-JP" sz="1200" dirty="0" smtClean="0">
                <a:latin typeface="Arial" pitchFamily="34" charset="0"/>
              </a:rPr>
              <a:t>､100/0.8</a:t>
            </a:r>
            <a:r>
              <a:rPr lang="ja-JP" altLang="en-US" sz="1200" dirty="0" smtClean="0">
                <a:latin typeface="Arial" pitchFamily="34" charset="0"/>
              </a:rPr>
              <a:t>＝</a:t>
            </a:r>
            <a:r>
              <a:rPr lang="en-US" altLang="ja-JP" sz="1200" dirty="0" smtClean="0">
                <a:latin typeface="Arial" pitchFamily="34" charset="0"/>
              </a:rPr>
              <a:t>125</a:t>
            </a:r>
            <a:r>
              <a:rPr lang="ja-JP" altLang="en-US" sz="1200" dirty="0" smtClean="0">
                <a:latin typeface="Arial" pitchFamily="34" charset="0"/>
              </a:rPr>
              <a:t>個の計画オーダが作成されます。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t>品目原価データ</a:t>
            </a:r>
            <a:endParaRPr lang="en-US" sz="2400" dirty="0"/>
          </a:p>
        </p:txBody>
      </p:sp>
      <p:sp>
        <p:nvSpPr>
          <p:cNvPr id="11" name="正方形/長方形 10"/>
          <p:cNvSpPr/>
          <p:nvPr/>
        </p:nvSpPr>
        <p:spPr>
          <a:xfrm>
            <a:off x="546100" y="4464050"/>
            <a:ext cx="9601200" cy="1569660"/>
          </a:xfrm>
          <a:prstGeom prst="rect">
            <a:avLst/>
          </a:prstGeom>
        </p:spPr>
        <p:txBody>
          <a:bodyPr wrap="square">
            <a:spAutoFit/>
          </a:bodyPr>
          <a:lstStyle/>
          <a:p>
            <a:r>
              <a:rPr lang="ja-JP" altLang="en-US" sz="1200" dirty="0" smtClean="0">
                <a:latin typeface="Arial" pitchFamily="34" charset="0"/>
              </a:rPr>
              <a:t>品目原価データは、</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品目マスタ登録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】&lt;1.4.1&gt;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品目原価登録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】&lt;1.4.9&gt;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品目</a:t>
            </a:r>
            <a:r>
              <a:rPr lang="en-US" altLang="ja-JP" sz="1200" dirty="0" smtClean="0">
                <a:latin typeface="Arial" pitchFamily="34" charset="0"/>
              </a:rPr>
              <a:t>(</a:t>
            </a:r>
            <a:r>
              <a:rPr lang="ja-JP" altLang="en-US" sz="1200" dirty="0" smtClean="0">
                <a:latin typeface="Arial" pitchFamily="34" charset="0"/>
              </a:rPr>
              <a:t>サイト別</a:t>
            </a:r>
            <a:r>
              <a:rPr lang="en-US" altLang="ja-JP" sz="1200" dirty="0" smtClean="0">
                <a:latin typeface="Arial" pitchFamily="34" charset="0"/>
              </a:rPr>
              <a:t>)</a:t>
            </a:r>
            <a:r>
              <a:rPr lang="ja-JP" altLang="en-US" sz="1200" dirty="0" smtClean="0">
                <a:latin typeface="Arial" pitchFamily="34" charset="0"/>
              </a:rPr>
              <a:t>原価登録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】&lt;1.4.18&gt;</a:t>
            </a:r>
          </a:p>
          <a:p>
            <a:r>
              <a:rPr lang="ja-JP" altLang="en-US" sz="1200" dirty="0" smtClean="0">
                <a:latin typeface="Arial" pitchFamily="34" charset="0"/>
              </a:rPr>
              <a:t>を使用し</a:t>
            </a:r>
            <a:r>
              <a:rPr lang="en-US" altLang="ja-JP" sz="1200" dirty="0" smtClean="0">
                <a:latin typeface="Arial" pitchFamily="34" charset="0"/>
              </a:rPr>
              <a:t>､</a:t>
            </a:r>
            <a:r>
              <a:rPr lang="ja-JP" altLang="en-US" sz="1200" dirty="0" smtClean="0">
                <a:latin typeface="Arial" pitchFamily="34" charset="0"/>
              </a:rPr>
              <a:t>品目の価格</a:t>
            </a:r>
            <a:r>
              <a:rPr lang="en-US" altLang="ja-JP" sz="1200" dirty="0" smtClean="0">
                <a:latin typeface="Arial" pitchFamily="34" charset="0"/>
              </a:rPr>
              <a:t>､</a:t>
            </a:r>
            <a:r>
              <a:rPr lang="ja-JP" altLang="en-US" sz="1200" dirty="0" smtClean="0">
                <a:latin typeface="Arial" pitchFamily="34" charset="0"/>
              </a:rPr>
              <a:t>税ステータス</a:t>
            </a:r>
            <a:r>
              <a:rPr lang="en-US" altLang="ja-JP" sz="1200" dirty="0" smtClean="0">
                <a:latin typeface="Arial" pitchFamily="34" charset="0"/>
              </a:rPr>
              <a:t>､</a:t>
            </a:r>
            <a:r>
              <a:rPr lang="ja-JP" altLang="en-US" sz="1200" dirty="0" smtClean="0">
                <a:latin typeface="Arial" pitchFamily="34" charset="0"/>
              </a:rPr>
              <a:t>および原価を管理します。</a:t>
            </a:r>
          </a:p>
          <a:p>
            <a:r>
              <a:rPr lang="ja-JP" altLang="en-US" sz="1200" dirty="0" smtClean="0">
                <a:latin typeface="Arial" pitchFamily="34" charset="0"/>
              </a:rPr>
              <a:t>各品目には</a:t>
            </a:r>
            <a:r>
              <a:rPr lang="en-US" altLang="ja-JP" sz="1200" dirty="0" smtClean="0">
                <a:latin typeface="Arial" pitchFamily="34" charset="0"/>
              </a:rPr>
              <a:t>､2</a:t>
            </a:r>
            <a:r>
              <a:rPr lang="ja-JP" altLang="en-US" sz="1200" dirty="0" err="1" smtClean="0">
                <a:latin typeface="Arial" pitchFamily="34" charset="0"/>
              </a:rPr>
              <a:t>つの</a:t>
            </a:r>
            <a:r>
              <a:rPr lang="ja-JP" altLang="en-US" sz="1200" dirty="0" smtClean="0">
                <a:latin typeface="Arial" pitchFamily="34" charset="0"/>
              </a:rPr>
              <a:t>原価セットが</a:t>
            </a:r>
            <a:r>
              <a:rPr lang="ja-JP" altLang="en-US" sz="1200" dirty="0" smtClean="0">
                <a:latin typeface="Arial" pitchFamily="34" charset="0"/>
              </a:rPr>
              <a:t>あります。</a:t>
            </a:r>
          </a:p>
          <a:p>
            <a:pPr lvl="1">
              <a:buFont typeface="Arial" pitchFamily="34" charset="0"/>
              <a:buChar char="•"/>
            </a:pPr>
            <a:r>
              <a:rPr lang="en-US" altLang="ja-JP" sz="1200" dirty="0" smtClean="0">
                <a:latin typeface="Arial" pitchFamily="34" charset="0"/>
              </a:rPr>
              <a:t>GL</a:t>
            </a:r>
            <a:r>
              <a:rPr lang="ja-JP" altLang="en-US" sz="1200" dirty="0" smtClean="0">
                <a:latin typeface="Arial" pitchFamily="34" charset="0"/>
              </a:rPr>
              <a:t>原価</a:t>
            </a:r>
          </a:p>
          <a:p>
            <a:pPr lvl="1">
              <a:buFont typeface="Arial" pitchFamily="34" charset="0"/>
              <a:buChar char="•"/>
            </a:pPr>
            <a:r>
              <a:rPr lang="ja-JP" altLang="en-US" sz="1200" dirty="0" smtClean="0">
                <a:latin typeface="Arial" pitchFamily="34" charset="0"/>
              </a:rPr>
              <a:t>現在原価</a:t>
            </a:r>
            <a:endParaRPr lang="en-US" sz="1200" dirty="0">
              <a:latin typeface="Arial" pitchFamily="34" charset="0"/>
            </a:endParaRPr>
          </a:p>
        </p:txBody>
      </p:sp>
      <p:pic>
        <p:nvPicPr>
          <p:cNvPr id="17410"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5" name="正方形/長方形 14"/>
          <p:cNvSpPr/>
          <p:nvPr/>
        </p:nvSpPr>
        <p:spPr>
          <a:xfrm>
            <a:off x="546100" y="6140450"/>
            <a:ext cx="9601200" cy="646331"/>
          </a:xfrm>
          <a:prstGeom prst="rect">
            <a:avLst/>
          </a:prstGeom>
        </p:spPr>
        <p:txBody>
          <a:bodyPr wrap="square">
            <a:spAutoFit/>
          </a:bodyPr>
          <a:lstStyle/>
          <a:p>
            <a:r>
              <a:rPr lang="ja-JP" altLang="en-US" sz="1200" b="1" dirty="0" smtClean="0">
                <a:solidFill>
                  <a:srgbClr val="0070C0"/>
                </a:solidFill>
                <a:latin typeface="Arial" pitchFamily="34" charset="0"/>
              </a:rPr>
              <a:t>品目原価データ</a:t>
            </a:r>
            <a:r>
              <a:rPr lang="en-US" sz="1200" b="1" dirty="0" smtClean="0">
                <a:solidFill>
                  <a:srgbClr val="0070C0"/>
                </a:solidFill>
                <a:latin typeface="Arial" pitchFamily="34" charset="0"/>
              </a:rPr>
              <a:t>(GL</a:t>
            </a:r>
            <a:r>
              <a:rPr lang="ja-JP" altLang="en-US" sz="1200" b="1" dirty="0" smtClean="0">
                <a:solidFill>
                  <a:srgbClr val="0070C0"/>
                </a:solidFill>
                <a:latin typeface="Arial" pitchFamily="34" charset="0"/>
              </a:rPr>
              <a:t>原価データ</a:t>
            </a:r>
            <a:r>
              <a:rPr lang="en-US" altLang="ja-JP" sz="1200" b="1" dirty="0" smtClean="0">
                <a:solidFill>
                  <a:srgbClr val="0070C0"/>
                </a:solidFill>
                <a:latin typeface="Arial" pitchFamily="34" charset="0"/>
              </a:rPr>
              <a:t>)</a:t>
            </a:r>
          </a:p>
          <a:p>
            <a:r>
              <a:rPr lang="ja-JP" altLang="en-US" sz="1200" dirty="0" smtClean="0">
                <a:latin typeface="Arial" pitchFamily="34" charset="0"/>
              </a:rPr>
              <a:t>購買オーダで使用される、</a:t>
            </a:r>
            <a:r>
              <a:rPr lang="en-US" altLang="ja-JP" sz="1200" dirty="0" smtClean="0">
                <a:latin typeface="Arial" pitchFamily="34" charset="0"/>
              </a:rPr>
              <a:t>[</a:t>
            </a:r>
            <a:r>
              <a:rPr lang="ja-JP" altLang="en-US" sz="1200" dirty="0" smtClean="0">
                <a:latin typeface="Arial" pitchFamily="34" charset="0"/>
              </a:rPr>
              <a:t>原価</a:t>
            </a:r>
            <a:r>
              <a:rPr lang="en-US" altLang="ja-JP" sz="1200" dirty="0" smtClean="0">
                <a:latin typeface="Arial" pitchFamily="34" charset="0"/>
              </a:rPr>
              <a:t>]</a:t>
            </a:r>
            <a:r>
              <a:rPr lang="ja-JP" altLang="en-US" sz="1200" dirty="0" smtClean="0">
                <a:latin typeface="Arial" pitchFamily="34" charset="0"/>
              </a:rPr>
              <a:t>フィールドは</a:t>
            </a:r>
            <a:r>
              <a:rPr lang="en-US" altLang="ja-JP" sz="1200" dirty="0" smtClean="0">
                <a:latin typeface="Arial" pitchFamily="34" charset="0"/>
              </a:rPr>
              <a:t>､GL</a:t>
            </a:r>
            <a:r>
              <a:rPr lang="ja-JP" altLang="en-US" sz="1200" dirty="0" smtClean="0">
                <a:latin typeface="Arial" pitchFamily="34" charset="0"/>
              </a:rPr>
              <a:t>原価の当該レベルの</a:t>
            </a:r>
            <a:r>
              <a:rPr lang="en-US" altLang="ja-JP" sz="1200" dirty="0" smtClean="0">
                <a:latin typeface="Arial" pitchFamily="34" charset="0"/>
              </a:rPr>
              <a:t>[</a:t>
            </a:r>
            <a:r>
              <a:rPr lang="ja-JP" altLang="en-US" sz="1200" dirty="0" smtClean="0">
                <a:latin typeface="Arial" pitchFamily="34" charset="0"/>
              </a:rPr>
              <a:t>材料</a:t>
            </a:r>
            <a:r>
              <a:rPr lang="en-US" altLang="ja-JP" sz="1200" dirty="0" smtClean="0">
                <a:latin typeface="Arial" pitchFamily="34" charset="0"/>
              </a:rPr>
              <a:t>]</a:t>
            </a:r>
            <a:r>
              <a:rPr lang="ja-JP" altLang="en-US" sz="1200" dirty="0" smtClean="0">
                <a:latin typeface="Arial" pitchFamily="34" charset="0"/>
              </a:rPr>
              <a:t>に設定されている金額が使用されます</a:t>
            </a:r>
            <a:r>
              <a:rPr lang="en-US" altLang="ja-JP" sz="1200" dirty="0" smtClean="0">
                <a:latin typeface="Arial" pitchFamily="34" charset="0"/>
              </a:rPr>
              <a:t>(</a:t>
            </a:r>
            <a:r>
              <a:rPr lang="ja-JP" altLang="en-US" sz="1200" dirty="0" smtClean="0">
                <a:latin typeface="Arial" pitchFamily="34" charset="0"/>
              </a:rPr>
              <a:t>価格リストのタイプ</a:t>
            </a:r>
            <a:r>
              <a:rPr lang="en-US" altLang="ja-JP" sz="1200" dirty="0" smtClean="0">
                <a:latin typeface="Arial" pitchFamily="34" charset="0"/>
              </a:rPr>
              <a:t>L</a:t>
            </a:r>
            <a:r>
              <a:rPr lang="ja-JP" altLang="en-US" sz="1200" dirty="0" smtClean="0">
                <a:latin typeface="Arial" pitchFamily="34" charset="0"/>
              </a:rPr>
              <a:t>を除く</a:t>
            </a:r>
            <a:r>
              <a:rPr lang="en-US" altLang="ja-JP" sz="1200" dirty="0" smtClean="0">
                <a:latin typeface="Arial" pitchFamily="34" charset="0"/>
              </a:rPr>
              <a:t>)</a:t>
            </a:r>
            <a:r>
              <a:rPr lang="ja-JP" altLang="en-US" sz="1200" dirty="0" err="1" smtClean="0">
                <a:latin typeface="Arial" pitchFamily="34" charset="0"/>
              </a:rPr>
              <a:t>。</a:t>
            </a:r>
            <a:endParaRPr lang="en-US" altLang="ja-JP" sz="1200" dirty="0" smtClean="0">
              <a:latin typeface="Arial" pitchFamily="34" charset="0"/>
            </a:endParaRPr>
          </a:p>
          <a:p>
            <a:endParaRPr lang="en-US" altLang="ja-JP" sz="1200" dirty="0" smtClean="0">
              <a:latin typeface="Arial" pitchFamily="34" charset="0"/>
            </a:endParaRPr>
          </a:p>
        </p:txBody>
      </p:sp>
      <p:sp>
        <p:nvSpPr>
          <p:cNvPr id="1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7"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品目原価データ</a:t>
            </a:r>
            <a:endParaRPr lang="en-US" sz="2400" dirty="0">
              <a:latin typeface="Arial" pitchFamily="34" charset="0"/>
            </a:endParaRPr>
          </a:p>
        </p:txBody>
      </p:sp>
      <p:sp>
        <p:nvSpPr>
          <p:cNvPr id="14" name="正方形/長方形 13"/>
          <p:cNvSpPr/>
          <p:nvPr/>
        </p:nvSpPr>
        <p:spPr>
          <a:xfrm>
            <a:off x="546100" y="4464050"/>
            <a:ext cx="9601200" cy="646331"/>
          </a:xfrm>
          <a:prstGeom prst="rect">
            <a:avLst/>
          </a:prstGeom>
        </p:spPr>
        <p:txBody>
          <a:bodyPr wrap="square">
            <a:spAutoFit/>
          </a:bodyPr>
          <a:lstStyle/>
          <a:p>
            <a:r>
              <a:rPr lang="ja-JP" altLang="en-US" sz="1200" b="1" dirty="0" smtClean="0">
                <a:solidFill>
                  <a:srgbClr val="0070C0"/>
                </a:solidFill>
                <a:latin typeface="Arial" pitchFamily="34" charset="0"/>
              </a:rPr>
              <a:t>品目原価データ</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現在原価データ</a:t>
            </a:r>
            <a:r>
              <a:rPr lang="en-US" altLang="ja-JP" sz="1200" b="1" dirty="0" smtClean="0">
                <a:solidFill>
                  <a:srgbClr val="0070C0"/>
                </a:solidFill>
                <a:latin typeface="Arial" pitchFamily="34" charset="0"/>
              </a:rPr>
              <a:t>)</a:t>
            </a:r>
          </a:p>
          <a:p>
            <a:r>
              <a:rPr lang="ja-JP" altLang="en-US" sz="1200" dirty="0" smtClean="0">
                <a:latin typeface="Arial" pitchFamily="34" charset="0"/>
              </a:rPr>
              <a:t>購買管理では</a:t>
            </a:r>
            <a:r>
              <a:rPr lang="en-US" altLang="ja-JP" sz="1200" dirty="0" smtClean="0">
                <a:latin typeface="Arial" pitchFamily="34" charset="0"/>
              </a:rPr>
              <a:t>､</a:t>
            </a:r>
            <a:r>
              <a:rPr lang="ja-JP" altLang="en-US" sz="1200" dirty="0" smtClean="0">
                <a:latin typeface="Arial" pitchFamily="34" charset="0"/>
              </a:rPr>
              <a:t>入荷が行われる毎に、</a:t>
            </a:r>
            <a:r>
              <a:rPr lang="en-US" altLang="ja-JP" sz="1200" dirty="0" smtClean="0">
                <a:latin typeface="Arial" pitchFamily="34" charset="0"/>
              </a:rPr>
              <a:t>【</a:t>
            </a:r>
            <a:r>
              <a:rPr lang="ja-JP" altLang="en-US" sz="1200" dirty="0" smtClean="0">
                <a:latin typeface="Arial" pitchFamily="34" charset="0"/>
              </a:rPr>
              <a:t>購買管理コントロール</a:t>
            </a:r>
            <a:r>
              <a:rPr lang="en-US" altLang="ja-JP" sz="1200" dirty="0" smtClean="0">
                <a:latin typeface="Arial" pitchFamily="34" charset="0"/>
              </a:rPr>
              <a:t>】&lt;5.24&gt;</a:t>
            </a:r>
            <a:r>
              <a:rPr lang="ja-JP" altLang="en-US" sz="1200" dirty="0" smtClean="0">
                <a:latin typeface="Arial" pitchFamily="34" charset="0"/>
              </a:rPr>
              <a:t>の</a:t>
            </a:r>
            <a:r>
              <a:rPr lang="en-US" altLang="ja-JP" sz="1200" dirty="0" smtClean="0">
                <a:latin typeface="Arial" pitchFamily="34" charset="0"/>
              </a:rPr>
              <a:t>､</a:t>
            </a:r>
            <a:r>
              <a:rPr lang="ja-JP" altLang="en-US" sz="1200" dirty="0" smtClean="0">
                <a:latin typeface="Arial" pitchFamily="34" charset="0"/>
              </a:rPr>
              <a:t>現在原価に指定されている方法</a:t>
            </a:r>
            <a:r>
              <a:rPr lang="en-US" altLang="ja-JP" sz="1200" dirty="0" smtClean="0">
                <a:latin typeface="Arial" pitchFamily="34" charset="0"/>
              </a:rPr>
              <a:t>(AVG</a:t>
            </a:r>
            <a:r>
              <a:rPr lang="ja-JP" altLang="en-US" sz="1200" dirty="0" smtClean="0">
                <a:latin typeface="Arial" pitchFamily="34" charset="0"/>
              </a:rPr>
              <a:t>あるいは</a:t>
            </a:r>
            <a:r>
              <a:rPr lang="en-US" altLang="ja-JP" sz="1200" dirty="0" smtClean="0">
                <a:latin typeface="Arial" pitchFamily="34" charset="0"/>
              </a:rPr>
              <a:t>LAST)</a:t>
            </a:r>
            <a:r>
              <a:rPr lang="ja-JP" altLang="en-US" sz="1200" dirty="0" smtClean="0">
                <a:latin typeface="Arial" pitchFamily="34" charset="0"/>
              </a:rPr>
              <a:t>で計算され、当該レ</a:t>
            </a:r>
            <a:endParaRPr lang="en-US" altLang="ja-JP" sz="1200" dirty="0" smtClean="0">
              <a:latin typeface="Arial" pitchFamily="34" charset="0"/>
            </a:endParaRPr>
          </a:p>
          <a:p>
            <a:r>
              <a:rPr lang="ja-JP" altLang="en-US" sz="1200" dirty="0" smtClean="0">
                <a:latin typeface="Arial" pitchFamily="34" charset="0"/>
              </a:rPr>
              <a:t>ペルの</a:t>
            </a:r>
            <a:r>
              <a:rPr lang="en-US" altLang="ja-JP" sz="1200" dirty="0" smtClean="0">
                <a:latin typeface="Arial" pitchFamily="34" charset="0"/>
              </a:rPr>
              <a:t>[</a:t>
            </a:r>
            <a:r>
              <a:rPr lang="ja-JP" altLang="en-US" sz="1200" dirty="0" smtClean="0">
                <a:latin typeface="Arial" pitchFamily="34" charset="0"/>
              </a:rPr>
              <a:t>材料</a:t>
            </a:r>
            <a:r>
              <a:rPr lang="en-US" altLang="ja-JP" sz="1200" dirty="0" smtClean="0">
                <a:latin typeface="Arial" pitchFamily="34" charset="0"/>
              </a:rPr>
              <a:t>]</a:t>
            </a:r>
            <a:r>
              <a:rPr lang="ja-JP" altLang="en-US" sz="1200" dirty="0" smtClean="0">
                <a:latin typeface="Arial" pitchFamily="34" charset="0"/>
              </a:rPr>
              <a:t>フィールドの値が更新されます。</a:t>
            </a:r>
            <a:endParaRPr lang="en-US" sz="1200" dirty="0">
              <a:latin typeface="Arial" pitchFamily="34" charset="0"/>
            </a:endParaRPr>
          </a:p>
        </p:txBody>
      </p:sp>
      <p:pic>
        <p:nvPicPr>
          <p:cNvPr id="18434"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3" name="テキスト ボックス 12"/>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200" dirty="0" smtClean="0">
              <a:latin typeface="Arial" pitchFamily="34" charset="0"/>
            </a:endParaRPr>
          </a:p>
          <a:p>
            <a:r>
              <a:rPr lang="ja-JP" altLang="en-US" sz="2400" dirty="0" smtClean="0">
                <a:latin typeface="Arial" pitchFamily="34" charset="0"/>
              </a:rPr>
              <a:t>マスタコメント</a:t>
            </a:r>
            <a:endParaRPr lang="en-US" sz="2400" dirty="0">
              <a:latin typeface="Arial" pitchFamily="34" charset="0"/>
            </a:endParaRPr>
          </a:p>
        </p:txBody>
      </p:sp>
      <p:sp>
        <p:nvSpPr>
          <p:cNvPr id="14" name="正方形/長方形 13"/>
          <p:cNvSpPr/>
          <p:nvPr/>
        </p:nvSpPr>
        <p:spPr>
          <a:xfrm>
            <a:off x="546100" y="4464050"/>
            <a:ext cx="9601200" cy="276999"/>
          </a:xfrm>
          <a:prstGeom prst="rect">
            <a:avLst/>
          </a:prstGeom>
        </p:spPr>
        <p:txBody>
          <a:bodyPr wrap="square">
            <a:spAutoFit/>
          </a:bodyPr>
          <a:lstStyle/>
          <a:p>
            <a:r>
              <a:rPr lang="en-US" altLang="ja-JP" sz="1200" dirty="0" smtClean="0">
                <a:latin typeface="Arial" pitchFamily="34" charset="0"/>
              </a:rPr>
              <a:t>【</a:t>
            </a:r>
            <a:r>
              <a:rPr lang="ja-JP" altLang="en-US" sz="1200" dirty="0" smtClean="0">
                <a:latin typeface="Arial" pitchFamily="34" charset="0"/>
              </a:rPr>
              <a:t>マスタコメント登録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】&lt;2.3.12&gt;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コメントを登録しておき</a:t>
            </a:r>
            <a:r>
              <a:rPr lang="en-US" altLang="ja-JP" sz="1200" dirty="0" smtClean="0">
                <a:latin typeface="Arial" pitchFamily="34" charset="0"/>
              </a:rPr>
              <a:t>､</a:t>
            </a:r>
            <a:r>
              <a:rPr lang="ja-JP" altLang="en-US" sz="1200" dirty="0" smtClean="0">
                <a:latin typeface="Arial" pitchFamily="34" charset="0"/>
              </a:rPr>
              <a:t>購買オーダのヘッダ情報や品目のトランザクション処理時に使用できます。</a:t>
            </a:r>
            <a:endParaRPr lang="en-US" sz="1200" dirty="0">
              <a:latin typeface="Arial" pitchFamily="34" charset="0"/>
            </a:endParaRPr>
          </a:p>
        </p:txBody>
      </p:sp>
      <p:pic>
        <p:nvPicPr>
          <p:cNvPr id="19458"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6" name="正方形/長方形 15"/>
          <p:cNvSpPr/>
          <p:nvPr/>
        </p:nvSpPr>
        <p:spPr>
          <a:xfrm>
            <a:off x="546100" y="4768850"/>
            <a:ext cx="9601200" cy="1569660"/>
          </a:xfrm>
          <a:prstGeom prst="rect">
            <a:avLst/>
          </a:prstGeom>
        </p:spPr>
        <p:txBody>
          <a:bodyPr wrap="square">
            <a:spAutoFit/>
          </a:bodyPr>
          <a:lstStyle/>
          <a:p>
            <a:r>
              <a:rPr lang="ja-JP" altLang="en-US" sz="1200" b="1" dirty="0" smtClean="0">
                <a:solidFill>
                  <a:srgbClr val="0070C0"/>
                </a:solidFill>
                <a:latin typeface="Arial" pitchFamily="34" charset="0"/>
              </a:rPr>
              <a:t>マスタコメント</a:t>
            </a:r>
            <a:endParaRPr lang="en-US" altLang="ja-JP" sz="1200" b="1" dirty="0" smtClean="0">
              <a:solidFill>
                <a:srgbClr val="0070C0"/>
              </a:solidFill>
              <a:latin typeface="Arial" pitchFamily="34" charset="0"/>
            </a:endParaRPr>
          </a:p>
          <a:p>
            <a:r>
              <a:rPr lang="ja-JP" altLang="en-US" sz="1200" dirty="0" smtClean="0">
                <a:latin typeface="Arial" pitchFamily="34" charset="0"/>
              </a:rPr>
              <a:t>マスタコメントはシステム全体で使用できます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削除しない限り保存されています。</a:t>
            </a:r>
          </a:p>
          <a:p>
            <a:r>
              <a:rPr lang="en-US" altLang="ja-JP" sz="1200" dirty="0" smtClean="0">
                <a:latin typeface="Arial" pitchFamily="34" charset="0"/>
              </a:rPr>
              <a:t>[</a:t>
            </a:r>
            <a:r>
              <a:rPr lang="ja-JP" altLang="en-US" sz="1200" dirty="0" smtClean="0">
                <a:latin typeface="Arial" pitchFamily="34" charset="0"/>
              </a:rPr>
              <a:t>マスタコメント参照</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タイプ</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言語</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ページ</a:t>
            </a:r>
            <a:r>
              <a:rPr lang="en-US" altLang="ja-JP" sz="1200" dirty="0" smtClean="0">
                <a:latin typeface="Arial" pitchFamily="34" charset="0"/>
              </a:rPr>
              <a:t>]</a:t>
            </a:r>
            <a:r>
              <a:rPr lang="ja-JP" altLang="en-US" sz="1200" dirty="0" smtClean="0">
                <a:latin typeface="Arial" pitchFamily="34" charset="0"/>
              </a:rPr>
              <a:t>をキーとして</a:t>
            </a:r>
            <a:r>
              <a:rPr lang="en-US" altLang="ja-JP" sz="1200" dirty="0" smtClean="0">
                <a:latin typeface="Arial" pitchFamily="34" charset="0"/>
              </a:rPr>
              <a:t>､</a:t>
            </a:r>
            <a:r>
              <a:rPr lang="ja-JP" altLang="en-US" sz="1200" dirty="0" smtClean="0">
                <a:latin typeface="Arial" pitchFamily="34" charset="0"/>
              </a:rPr>
              <a:t>最大</a:t>
            </a:r>
            <a:r>
              <a:rPr lang="en-US" altLang="ja-JP" sz="1200" dirty="0" smtClean="0">
                <a:latin typeface="Arial" pitchFamily="34" charset="0"/>
              </a:rPr>
              <a:t>99</a:t>
            </a:r>
            <a:r>
              <a:rPr lang="ja-JP" altLang="en-US" sz="1200" dirty="0" smtClean="0">
                <a:latin typeface="Arial" pitchFamily="34" charset="0"/>
              </a:rPr>
              <a:t>ページのフリーテキスト形式で保存できます。テキストのプレビューや印刷は可能</a:t>
            </a:r>
            <a:endParaRPr lang="en-US" altLang="ja-JP" sz="1200" dirty="0" smtClean="0">
              <a:latin typeface="Arial" pitchFamily="34" charset="0"/>
            </a:endParaRPr>
          </a:p>
          <a:p>
            <a:r>
              <a:rPr lang="ja-JP" altLang="en-US" sz="1200" dirty="0" smtClean="0">
                <a:latin typeface="Arial" pitchFamily="34" charset="0"/>
              </a:rPr>
              <a:t>ですが</a:t>
            </a:r>
            <a:r>
              <a:rPr lang="en-US" altLang="ja-JP" sz="1200" dirty="0" smtClean="0">
                <a:latin typeface="Arial" pitchFamily="34" charset="0"/>
              </a:rPr>
              <a:t>､</a:t>
            </a:r>
            <a:r>
              <a:rPr lang="ja-JP" altLang="en-US" sz="1200" dirty="0" smtClean="0">
                <a:latin typeface="Arial" pitchFamily="34" charset="0"/>
              </a:rPr>
              <a:t>主にレポートや帳票上に印刷するために特定のトランザクション</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販売オーダ</a:t>
            </a:r>
            <a:r>
              <a:rPr lang="en-US" altLang="ja-JP" sz="1200" dirty="0" smtClean="0">
                <a:latin typeface="Arial" pitchFamily="34" charset="0"/>
              </a:rPr>
              <a:t>､</a:t>
            </a:r>
            <a:r>
              <a:rPr lang="ja-JP" altLang="en-US" sz="1200" dirty="0" smtClean="0">
                <a:latin typeface="Arial" pitchFamily="34" charset="0"/>
              </a:rPr>
              <a:t>販売見積など</a:t>
            </a:r>
            <a:r>
              <a:rPr lang="en-US" altLang="ja-JP" sz="1200" dirty="0" smtClean="0">
                <a:latin typeface="Arial" pitchFamily="34" charset="0"/>
              </a:rPr>
              <a:t>)</a:t>
            </a:r>
            <a:r>
              <a:rPr lang="ja-JP" altLang="en-US" sz="1200" dirty="0" smtClean="0">
                <a:latin typeface="Arial" pitchFamily="34" charset="0"/>
              </a:rPr>
              <a:t>に関連付けして使用します。</a:t>
            </a:r>
          </a:p>
          <a:p>
            <a:endParaRPr lang="en-US" altLang="ja-JP" sz="1200" dirty="0" smtClean="0">
              <a:latin typeface="Arial" pitchFamily="34" charset="0"/>
            </a:endParaRPr>
          </a:p>
          <a:p>
            <a:r>
              <a:rPr lang="ja-JP" altLang="en-US" sz="1200" dirty="0" smtClean="0">
                <a:latin typeface="Arial" pitchFamily="34" charset="0"/>
              </a:rPr>
              <a:t>使用例としては、</a:t>
            </a:r>
            <a:r>
              <a:rPr lang="en-US" altLang="ja-JP" sz="1200" dirty="0" smtClean="0">
                <a:latin typeface="Arial" pitchFamily="34" charset="0"/>
              </a:rPr>
              <a:t>[</a:t>
            </a:r>
            <a:r>
              <a:rPr lang="ja-JP" altLang="en-US" sz="1200" dirty="0" smtClean="0">
                <a:latin typeface="Arial" pitchFamily="34" charset="0"/>
              </a:rPr>
              <a:t>マスタコメント参照</a:t>
            </a:r>
            <a:r>
              <a:rPr lang="en-US" altLang="ja-JP" sz="1200" dirty="0" smtClean="0">
                <a:latin typeface="Arial" pitchFamily="34" charset="0"/>
              </a:rPr>
              <a:t>]</a:t>
            </a:r>
            <a:r>
              <a:rPr lang="ja-JP" altLang="en-US" sz="1200" dirty="0" smtClean="0">
                <a:latin typeface="Arial" pitchFamily="34" charset="0"/>
              </a:rPr>
              <a:t>に仕入先コードを使用し</a:t>
            </a:r>
            <a:r>
              <a:rPr lang="en-US" altLang="ja-JP" sz="1200" dirty="0" smtClean="0">
                <a:latin typeface="Arial" pitchFamily="34" charset="0"/>
              </a:rPr>
              <a:t>､</a:t>
            </a:r>
            <a:r>
              <a:rPr lang="ja-JP" altLang="en-US" sz="1200" dirty="0" smtClean="0">
                <a:latin typeface="Arial" pitchFamily="34" charset="0"/>
              </a:rPr>
              <a:t>梱包や出荷時の扱い注意事項などを登録しておき、必要な場合に購買オーダのヘッ</a:t>
            </a:r>
            <a:endParaRPr lang="en-US" altLang="ja-JP" sz="1200" dirty="0" smtClean="0">
              <a:latin typeface="Arial" pitchFamily="34" charset="0"/>
            </a:endParaRPr>
          </a:p>
          <a:p>
            <a:r>
              <a:rPr lang="ja-JP" altLang="en-US" sz="1200" dirty="0" smtClean="0">
                <a:latin typeface="Arial" pitchFamily="34" charset="0"/>
              </a:rPr>
              <a:t>ダコメントにつけたり、品目の名称として各国の言語を添付したいときなどは、</a:t>
            </a:r>
            <a:r>
              <a:rPr lang="en-US" altLang="ja-JP" sz="1200" dirty="0" smtClean="0">
                <a:latin typeface="Arial" pitchFamily="34" charset="0"/>
              </a:rPr>
              <a:t>[</a:t>
            </a:r>
            <a:r>
              <a:rPr lang="ja-JP" altLang="en-US" sz="1200" dirty="0" smtClean="0">
                <a:latin typeface="Arial" pitchFamily="34" charset="0"/>
              </a:rPr>
              <a:t>マスタコメント参照</a:t>
            </a:r>
            <a:r>
              <a:rPr lang="en-US" altLang="ja-JP" sz="1200" dirty="0" smtClean="0">
                <a:latin typeface="Arial" pitchFamily="34" charset="0"/>
              </a:rPr>
              <a:t>]</a:t>
            </a:r>
            <a:r>
              <a:rPr lang="ja-JP" altLang="en-US" sz="1200" dirty="0" smtClean="0">
                <a:latin typeface="Arial" pitchFamily="34" charset="0"/>
              </a:rPr>
              <a:t>に品目コード、</a:t>
            </a:r>
            <a:r>
              <a:rPr lang="en-US" altLang="ja-JP" sz="1200" dirty="0" smtClean="0">
                <a:latin typeface="Arial" pitchFamily="34" charset="0"/>
              </a:rPr>
              <a:t>[</a:t>
            </a:r>
            <a:r>
              <a:rPr lang="ja-JP" altLang="en-US" sz="1200" dirty="0" smtClean="0">
                <a:latin typeface="Arial" pitchFamily="34" charset="0"/>
              </a:rPr>
              <a:t>言語</a:t>
            </a:r>
            <a:r>
              <a:rPr lang="en-US" altLang="ja-JP" sz="1200" dirty="0" smtClean="0">
                <a:latin typeface="Arial" pitchFamily="34" charset="0"/>
              </a:rPr>
              <a:t>]</a:t>
            </a:r>
            <a:r>
              <a:rPr lang="ja-JP" altLang="en-US" sz="1200" dirty="0" smtClean="0">
                <a:latin typeface="Arial" pitchFamily="34" charset="0"/>
              </a:rPr>
              <a:t>に各国の略称で区分し</a:t>
            </a:r>
            <a:r>
              <a:rPr lang="en-US" altLang="ja-JP" sz="1200" dirty="0" smtClean="0">
                <a:latin typeface="Arial" pitchFamily="34" charset="0"/>
              </a:rPr>
              <a:t>､</a:t>
            </a:r>
            <a:r>
              <a:rPr lang="ja-JP" altLang="en-US" sz="1200" dirty="0" smtClean="0">
                <a:latin typeface="Arial" pitchFamily="34" charset="0"/>
              </a:rPr>
              <a:t>フリー</a:t>
            </a:r>
            <a:endParaRPr lang="en-US" altLang="ja-JP" sz="1200" dirty="0" smtClean="0">
              <a:latin typeface="Arial" pitchFamily="34" charset="0"/>
            </a:endParaRPr>
          </a:p>
          <a:p>
            <a:r>
              <a:rPr lang="ja-JP" altLang="en-US" sz="1200" dirty="0" smtClean="0">
                <a:latin typeface="Arial" pitchFamily="34" charset="0"/>
              </a:rPr>
              <a:t>テキスト欄に対応する名称を入れておき明細入力時のコメントとして使用することなどが挙げられます。</a:t>
            </a:r>
            <a:endParaRPr lang="en-US" sz="1200" dirty="0">
              <a:latin typeface="Arial" pitchFamily="34" charset="0"/>
            </a:endParaRPr>
          </a:p>
        </p:txBody>
      </p:sp>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312519"/>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11" name="正方形/長方形 10"/>
          <p:cNvSpPr/>
          <p:nvPr/>
        </p:nvSpPr>
        <p:spPr>
          <a:xfrm>
            <a:off x="546100" y="1094403"/>
            <a:ext cx="9601200" cy="5078313"/>
          </a:xfrm>
          <a:prstGeom prst="rect">
            <a:avLst/>
          </a:prstGeom>
        </p:spPr>
        <p:txBody>
          <a:bodyPr wrap="square">
            <a:spAutoFit/>
          </a:bodyPr>
          <a:lstStyle/>
          <a:p>
            <a:r>
              <a:rPr lang="ja-JP" altLang="en-US" sz="1200" b="1" dirty="0" smtClean="0">
                <a:solidFill>
                  <a:srgbClr val="0070C0"/>
                </a:solidFill>
                <a:latin typeface="Arial" pitchFamily="34" charset="0"/>
              </a:rPr>
              <a:t>コースの概要</a:t>
            </a:r>
            <a:r>
              <a:rPr lang="en-US" altLang="ja-JP" sz="1200" dirty="0" smtClean="0">
                <a:latin typeface="Arial" pitchFamily="34" charset="0"/>
              </a:rPr>
              <a:t>		</a:t>
            </a:r>
          </a:p>
          <a:p>
            <a:endParaRPr lang="en-US" altLang="ja-JP" sz="1200" dirty="0" smtClean="0">
              <a:latin typeface="Arial" pitchFamily="34" charset="0"/>
            </a:endParaRPr>
          </a:p>
          <a:p>
            <a:r>
              <a:rPr lang="en-US" altLang="ja-JP" sz="1200" dirty="0" smtClean="0">
                <a:latin typeface="Arial" pitchFamily="34" charset="0"/>
              </a:rPr>
              <a:t>『</a:t>
            </a:r>
            <a:r>
              <a:rPr lang="en-US" altLang="ja-JP" sz="1200" dirty="0" smtClean="0">
                <a:latin typeface="Arial" pitchFamily="34" charset="0"/>
                <a:cs typeface="Arial" pitchFamily="34" charset="0"/>
              </a:rPr>
              <a:t>QAD Enterprise  Applications </a:t>
            </a:r>
            <a:r>
              <a:rPr lang="ja-JP" altLang="en-US" sz="1200" dirty="0" smtClean="0">
                <a:latin typeface="Arial" pitchFamily="34" charset="0"/>
              </a:rPr>
              <a:t>購買管理トレーニング</a:t>
            </a:r>
            <a:r>
              <a:rPr lang="en-US" altLang="ja-JP" sz="1200" dirty="0" smtClean="0">
                <a:latin typeface="Arial" pitchFamily="34" charset="0"/>
              </a:rPr>
              <a:t>』</a:t>
            </a:r>
            <a:r>
              <a:rPr lang="ja-JP" altLang="en-US" sz="1200" dirty="0" smtClean="0">
                <a:latin typeface="Arial" pitchFamily="34" charset="0"/>
              </a:rPr>
              <a:t>テキストでは下記内容を紹介いたします。</a:t>
            </a:r>
            <a:endParaRPr lang="en-US" altLang="ja-JP" sz="1200" dirty="0" smtClean="0">
              <a:latin typeface="Arial" pitchFamily="34" charset="0"/>
            </a:endParaRPr>
          </a:p>
          <a:p>
            <a:endParaRPr lang="ja-JP" altLang="en-US" sz="1200" dirty="0" smtClean="0">
              <a:latin typeface="Arial" pitchFamily="34" charset="0"/>
            </a:endParaRPr>
          </a:p>
          <a:p>
            <a:pPr>
              <a:buFont typeface="Arial" pitchFamily="34" charset="0"/>
              <a:buChar char="•"/>
            </a:pPr>
            <a:r>
              <a:rPr lang="ja-JP" altLang="en-US" sz="1200" b="1" dirty="0" smtClean="0">
                <a:solidFill>
                  <a:srgbClr val="0070C0"/>
                </a:solidFill>
                <a:latin typeface="Arial" pitchFamily="34" charset="0"/>
              </a:rPr>
              <a:t>購買管理の概要</a:t>
            </a:r>
          </a:p>
          <a:p>
            <a:r>
              <a:rPr lang="en-US" altLang="ja-JP" sz="1200" dirty="0" smtClean="0">
                <a:latin typeface="Arial" pitchFamily="34" charset="0"/>
              </a:rPr>
              <a:t>  </a:t>
            </a:r>
            <a:r>
              <a:rPr lang="ja-JP" altLang="en-US" sz="1200" dirty="0" smtClean="0">
                <a:latin typeface="Arial" pitchFamily="34" charset="0"/>
              </a:rPr>
              <a:t>購買管理でのイペントおよび</a:t>
            </a:r>
            <a:r>
              <a:rPr lang="en-US" altLang="ja-JP" sz="1200" dirty="0" smtClean="0">
                <a:latin typeface="Arial" pitchFamily="34" charset="0"/>
              </a:rPr>
              <a:t>MFG/PRO® </a:t>
            </a:r>
            <a:r>
              <a:rPr lang="ja-JP" altLang="en-US" sz="1200" dirty="0" smtClean="0">
                <a:latin typeface="Arial" pitchFamily="34" charset="0"/>
              </a:rPr>
              <a:t>上で使用される用語</a:t>
            </a:r>
            <a:r>
              <a:rPr lang="en-US" altLang="ja-JP" sz="1200" dirty="0" smtClean="0">
                <a:latin typeface="Arial" pitchFamily="34" charset="0"/>
              </a:rPr>
              <a:t>､</a:t>
            </a:r>
            <a:r>
              <a:rPr lang="ja-JP" altLang="en-US" sz="1200" dirty="0" smtClean="0">
                <a:latin typeface="Arial" pitchFamily="34" charset="0"/>
              </a:rPr>
              <a:t>ユーザ</a:t>
            </a:r>
            <a:r>
              <a:rPr lang="en-US" altLang="ja-JP" sz="1200" dirty="0" smtClean="0">
                <a:latin typeface="Arial" pitchFamily="34" charset="0"/>
              </a:rPr>
              <a:t>､</a:t>
            </a:r>
            <a:r>
              <a:rPr lang="ja-JP" altLang="en-US" sz="1200" dirty="0" smtClean="0">
                <a:latin typeface="Arial" pitchFamily="34" charset="0"/>
              </a:rPr>
              <a:t>処理フローなどについて説明します。</a:t>
            </a:r>
          </a:p>
          <a:p>
            <a:r>
              <a:rPr lang="en-US" altLang="ja-JP" sz="1200" dirty="0" smtClean="0">
                <a:latin typeface="Arial" pitchFamily="34" charset="0"/>
              </a:rPr>
              <a:t>	</a:t>
            </a:r>
          </a:p>
          <a:p>
            <a:endParaRPr lang="en-US" altLang="ja-JP" sz="1200" dirty="0" smtClean="0">
              <a:latin typeface="Arial" pitchFamily="34" charset="0"/>
            </a:endParaRPr>
          </a:p>
          <a:p>
            <a:pPr>
              <a:buFont typeface="Arial" pitchFamily="34" charset="0"/>
              <a:buChar char="•"/>
            </a:pPr>
            <a:r>
              <a:rPr lang="ja-JP" altLang="en-US" sz="1200" b="1" dirty="0" smtClean="0">
                <a:solidFill>
                  <a:srgbClr val="0070C0"/>
                </a:solidFill>
                <a:latin typeface="Arial" pitchFamily="34" charset="0"/>
              </a:rPr>
              <a:t>業務上の検討事項</a:t>
            </a:r>
            <a:endParaRPr lang="en-US" altLang="ja-JP" sz="1200" b="1" dirty="0" smtClean="0">
              <a:solidFill>
                <a:srgbClr val="0070C0"/>
              </a:solidFill>
              <a:latin typeface="Arial" pitchFamily="34" charset="0"/>
            </a:endParaRPr>
          </a:p>
          <a:p>
            <a:r>
              <a:rPr lang="en-US" altLang="ja-JP" sz="1200" dirty="0" smtClean="0">
                <a:latin typeface="Arial" pitchFamily="34" charset="0"/>
              </a:rPr>
              <a:t>  </a:t>
            </a:r>
            <a:r>
              <a:rPr lang="ja-JP" altLang="en-US" sz="1200" dirty="0" smtClean="0">
                <a:latin typeface="Arial" pitchFamily="34" charset="0"/>
              </a:rPr>
              <a:t>設定および処理手順に影響を与える業務上の主要な検討事項について説明します</a:t>
            </a:r>
            <a:r>
              <a:rPr lang="en-US" altLang="ja-JP" sz="1200" dirty="0" smtClean="0">
                <a:latin typeface="Arial" pitchFamily="34" charset="0"/>
              </a:rPr>
              <a:t>｡</a:t>
            </a:r>
            <a:r>
              <a:rPr lang="ja-JP" altLang="en-US" sz="1200" dirty="0" smtClean="0">
                <a:latin typeface="Arial" pitchFamily="34" charset="0"/>
              </a:rPr>
              <a:t>すなわち、</a:t>
            </a:r>
          </a:p>
          <a:p>
            <a:pPr lvl="1"/>
            <a:r>
              <a:rPr lang="ja-JP" altLang="en-US" sz="1200" dirty="0" smtClean="0">
                <a:latin typeface="Arial" pitchFamily="34" charset="0"/>
              </a:rPr>
              <a:t>－購買管理モジュールを利用した業務</a:t>
            </a:r>
          </a:p>
          <a:p>
            <a:pPr lvl="1"/>
            <a:r>
              <a:rPr lang="ja-JP" altLang="en-US" sz="1200" dirty="0" smtClean="0">
                <a:latin typeface="Arial" pitchFamily="34" charset="0"/>
              </a:rPr>
              <a:t>－利用時に発生する検討事項</a:t>
            </a:r>
          </a:p>
          <a:p>
            <a:endParaRPr lang="en-US" altLang="ja-JP" sz="1200" dirty="0" smtClean="0">
              <a:latin typeface="Arial" pitchFamily="34" charset="0"/>
            </a:endParaRPr>
          </a:p>
          <a:p>
            <a:pPr>
              <a:buFont typeface="Arial" pitchFamily="34" charset="0"/>
              <a:buChar char="•"/>
            </a:pPr>
            <a:r>
              <a:rPr lang="ja-JP" altLang="en-US" sz="1200" b="1" dirty="0" smtClean="0">
                <a:solidFill>
                  <a:srgbClr val="0070C0"/>
                </a:solidFill>
                <a:latin typeface="Arial" pitchFamily="34" charset="0"/>
              </a:rPr>
              <a:t>購買管理の設定</a:t>
            </a:r>
          </a:p>
          <a:p>
            <a:r>
              <a:rPr lang="ja-JP" altLang="en-US" sz="1200" dirty="0" smtClean="0">
                <a:latin typeface="Arial" pitchFamily="34" charset="0"/>
              </a:rPr>
              <a:t> 購買管理機能を導入する上での固有の設定手順について説明します</a:t>
            </a:r>
            <a:r>
              <a:rPr lang="en-US" altLang="ja-JP" sz="1200" dirty="0" smtClean="0">
                <a:latin typeface="Arial" pitchFamily="34" charset="0"/>
              </a:rPr>
              <a:t>｡</a:t>
            </a:r>
          </a:p>
          <a:p>
            <a:r>
              <a:rPr lang="ja-JP" altLang="en-US" sz="1200" dirty="0" smtClean="0">
                <a:latin typeface="Arial" pitchFamily="34" charset="0"/>
              </a:rPr>
              <a:t> ただし、</a:t>
            </a:r>
            <a:r>
              <a:rPr lang="en-US" altLang="ja-JP" sz="1200" dirty="0" smtClean="0">
                <a:latin typeface="Arial" pitchFamily="34" charset="0"/>
              </a:rPr>
              <a:t>QAD Enterprise Applications </a:t>
            </a:r>
            <a:r>
              <a:rPr lang="ja-JP" altLang="en-US" sz="1200" dirty="0" smtClean="0">
                <a:latin typeface="Arial" pitchFamily="34" charset="0"/>
              </a:rPr>
              <a:t>の一般的な導入作業がすでに完了して いることを前提とします。</a:t>
            </a:r>
          </a:p>
          <a:p>
            <a:r>
              <a:rPr lang="ja-JP" altLang="en-US" sz="1200" dirty="0" smtClean="0">
                <a:latin typeface="Arial" pitchFamily="34" charset="0"/>
              </a:rPr>
              <a:t> 必須の設定手順とオプションの設定手順について説明します。</a:t>
            </a:r>
          </a:p>
          <a:p>
            <a:endParaRPr lang="en-US" altLang="ja-JP" sz="1200" dirty="0" smtClean="0">
              <a:latin typeface="Arial" pitchFamily="34" charset="0"/>
            </a:endParaRPr>
          </a:p>
          <a:p>
            <a:pPr>
              <a:buFont typeface="Arial" pitchFamily="34" charset="0"/>
              <a:buChar char="•"/>
            </a:pPr>
            <a:r>
              <a:rPr lang="ja-JP" altLang="en-US" sz="1200" b="1" dirty="0" smtClean="0">
                <a:solidFill>
                  <a:srgbClr val="0070C0"/>
                </a:solidFill>
                <a:latin typeface="Arial" pitchFamily="34" charset="0"/>
              </a:rPr>
              <a:t>購買要求の処理</a:t>
            </a:r>
          </a:p>
          <a:p>
            <a:r>
              <a:rPr lang="ja-JP" altLang="en-US" sz="1200" dirty="0" smtClean="0">
                <a:latin typeface="Arial" pitchFamily="34" charset="0"/>
              </a:rPr>
              <a:t>  購買要求に必要な</a:t>
            </a:r>
            <a:r>
              <a:rPr lang="en-US" altLang="ja-JP" sz="1200" dirty="0" smtClean="0">
                <a:latin typeface="Arial" pitchFamily="34" charset="0"/>
              </a:rPr>
              <a:t>､QAD Enterprise Applications </a:t>
            </a:r>
            <a:r>
              <a:rPr lang="ja-JP" altLang="en-US" sz="1200" dirty="0" smtClean="0">
                <a:latin typeface="Arial" pitchFamily="34" charset="0"/>
              </a:rPr>
              <a:t>上の設定項目、および購買要求入力から承認への手順について　説明</a:t>
            </a:r>
            <a:r>
              <a:rPr lang="en-US" altLang="ja-JP" sz="1200" dirty="0" smtClean="0">
                <a:latin typeface="Arial" pitchFamily="34" charset="0"/>
              </a:rPr>
              <a:t> </a:t>
            </a:r>
            <a:r>
              <a:rPr lang="ja-JP" altLang="en-US" sz="1200" dirty="0" smtClean="0">
                <a:latin typeface="Arial" pitchFamily="34" charset="0"/>
              </a:rPr>
              <a:t>します。</a:t>
            </a:r>
          </a:p>
          <a:p>
            <a:endParaRPr lang="en-US" altLang="ja-JP" sz="1200" b="1" dirty="0" smtClean="0">
              <a:solidFill>
                <a:srgbClr val="0070C0"/>
              </a:solidFill>
              <a:latin typeface="Arial" pitchFamily="34" charset="0"/>
            </a:endParaRPr>
          </a:p>
          <a:p>
            <a:pPr>
              <a:buFont typeface="Arial" pitchFamily="34" charset="0"/>
              <a:buChar char="•"/>
            </a:pPr>
            <a:r>
              <a:rPr lang="ja-JP" altLang="en-US" sz="1200" b="1" dirty="0" smtClean="0">
                <a:solidFill>
                  <a:srgbClr val="0070C0"/>
                </a:solidFill>
                <a:latin typeface="Arial" pitchFamily="34" charset="0"/>
              </a:rPr>
              <a:t>購買オーダの処理</a:t>
            </a:r>
          </a:p>
          <a:p>
            <a:r>
              <a:rPr lang="en-US" altLang="ja-JP" sz="1200" dirty="0" smtClean="0">
                <a:latin typeface="Arial" pitchFamily="34" charset="0"/>
              </a:rPr>
              <a:t> </a:t>
            </a:r>
            <a:r>
              <a:rPr lang="ja-JP" altLang="en-US" sz="1200" dirty="0" smtClean="0">
                <a:latin typeface="Arial" pitchFamily="34" charset="0"/>
              </a:rPr>
              <a:t>購買オーダの作成から入荷</a:t>
            </a:r>
            <a:r>
              <a:rPr lang="en-US" altLang="ja-JP" sz="1200" dirty="0" smtClean="0">
                <a:latin typeface="Arial" pitchFamily="34" charset="0"/>
              </a:rPr>
              <a:t>､</a:t>
            </a:r>
            <a:r>
              <a:rPr lang="ja-JP" altLang="en-US" sz="1200" dirty="0" smtClean="0">
                <a:latin typeface="Arial" pitchFamily="34" charset="0"/>
              </a:rPr>
              <a:t>返品に至る手順について説明します。</a:t>
            </a:r>
          </a:p>
          <a:p>
            <a:endParaRPr lang="en-US" altLang="ja-JP" sz="1200" dirty="0" smtClean="0">
              <a:latin typeface="Arial" pitchFamily="34" charset="0"/>
            </a:endParaRPr>
          </a:p>
          <a:p>
            <a:pPr>
              <a:buFont typeface="Arial" pitchFamily="34" charset="0"/>
              <a:buChar char="•"/>
            </a:pPr>
            <a:r>
              <a:rPr lang="ja-JP" altLang="en-US" sz="1200" b="1" dirty="0" smtClean="0">
                <a:solidFill>
                  <a:srgbClr val="0070C0"/>
                </a:solidFill>
                <a:latin typeface="Arial" pitchFamily="34" charset="0"/>
              </a:rPr>
              <a:t>ブランケット購買オーダの処理</a:t>
            </a:r>
          </a:p>
          <a:p>
            <a:r>
              <a:rPr lang="en-US" altLang="ja-JP" sz="1200" dirty="0" smtClean="0">
                <a:latin typeface="Arial" pitchFamily="34" charset="0"/>
              </a:rPr>
              <a:t>  </a:t>
            </a:r>
            <a:r>
              <a:rPr lang="ja-JP" altLang="en-US" sz="1200" dirty="0" smtClean="0">
                <a:latin typeface="Arial" pitchFamily="34" charset="0"/>
              </a:rPr>
              <a:t>ブランケット購買オーダ入力から発効に至る手順について説明します。</a:t>
            </a:r>
            <a:endParaRPr lang="en-US" sz="1200" dirty="0">
              <a:latin typeface="Arial" pitchFamily="34" charset="0"/>
            </a:endParaRPr>
          </a:p>
        </p:txBody>
      </p:sp>
      <p:sp>
        <p:nvSpPr>
          <p:cNvPr id="8" name="スライド番号プレースホルダ 6"/>
          <p:cNvSpPr>
            <a:spLocks noGrp="1"/>
          </p:cNvSpPr>
          <p:nvPr>
            <p:ph type="sldNum" sz="quarter" idx="12"/>
          </p:nvPr>
        </p:nvSpPr>
        <p:spPr>
          <a:xfrm>
            <a:off x="4584700" y="6994525"/>
            <a:ext cx="2133600" cy="365125"/>
          </a:xfrm>
        </p:spPr>
        <p:txBody>
          <a:bodyPr/>
          <a:lstStyle/>
          <a:p>
            <a:pPr algn="ctr"/>
            <a:fld id="{234D3798-8060-4047-980A-86A4295464DD}" type="slidenum">
              <a:rPr lang="en-US" smtClean="0"/>
              <a:pPr algn="ctr"/>
              <a:t>7</a:t>
            </a:fld>
            <a:endParaRPr lang="en-US" dirty="0"/>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マスタコメント</a:t>
            </a:r>
            <a:endParaRPr lang="en-US" sz="2400" dirty="0">
              <a:latin typeface="Arial" pitchFamily="34" charset="0"/>
            </a:endParaRPr>
          </a:p>
        </p:txBody>
      </p:sp>
      <p:pic>
        <p:nvPicPr>
          <p:cNvPr id="20482" name="Picture 2"/>
          <p:cNvPicPr>
            <a:picLocks noChangeAspect="1" noChangeArrowheads="1"/>
          </p:cNvPicPr>
          <p:nvPr/>
        </p:nvPicPr>
        <p:blipFill>
          <a:blip r:embed="rId3"/>
          <a:srcRect/>
          <a:stretch>
            <a:fillRect/>
          </a:stretch>
        </p:blipFill>
        <p:spPr bwMode="auto">
          <a:xfrm>
            <a:off x="546101" y="1187450"/>
            <a:ext cx="4495799" cy="2590800"/>
          </a:xfrm>
          <a:prstGeom prst="rect">
            <a:avLst/>
          </a:prstGeom>
          <a:noFill/>
          <a:ln w="9525">
            <a:solidFill>
              <a:schemeClr val="tx1"/>
            </a:solidFill>
            <a:miter lim="800000"/>
            <a:headEnd/>
            <a:tailEnd/>
          </a:ln>
          <a:effectLst/>
        </p:spPr>
      </p:pic>
      <p:pic>
        <p:nvPicPr>
          <p:cNvPr id="20483" name="Picture 3"/>
          <p:cNvPicPr>
            <a:picLocks noChangeAspect="1" noChangeArrowheads="1"/>
          </p:cNvPicPr>
          <p:nvPr/>
        </p:nvPicPr>
        <p:blipFill>
          <a:blip r:embed="rId4"/>
          <a:srcRect/>
          <a:stretch>
            <a:fillRect/>
          </a:stretch>
        </p:blipFill>
        <p:spPr bwMode="auto">
          <a:xfrm>
            <a:off x="5575300" y="1187450"/>
            <a:ext cx="4572000" cy="2590800"/>
          </a:xfrm>
          <a:prstGeom prst="rect">
            <a:avLst/>
          </a:prstGeom>
          <a:noFill/>
          <a:ln w="9525">
            <a:solidFill>
              <a:schemeClr val="tx1"/>
            </a:solidFill>
            <a:miter lim="800000"/>
            <a:headEnd/>
            <a:tailEnd/>
          </a:ln>
          <a:effectLst/>
        </p:spPr>
      </p:pic>
      <p:pic>
        <p:nvPicPr>
          <p:cNvPr id="20484" name="Picture 4"/>
          <p:cNvPicPr>
            <a:picLocks noChangeAspect="1" noChangeArrowheads="1"/>
          </p:cNvPicPr>
          <p:nvPr/>
        </p:nvPicPr>
        <p:blipFill>
          <a:blip r:embed="rId5"/>
          <a:srcRect/>
          <a:stretch>
            <a:fillRect/>
          </a:stretch>
        </p:blipFill>
        <p:spPr bwMode="auto">
          <a:xfrm>
            <a:off x="546100" y="4083050"/>
            <a:ext cx="4572000" cy="2743200"/>
          </a:xfrm>
          <a:prstGeom prst="rect">
            <a:avLst/>
          </a:prstGeom>
          <a:noFill/>
          <a:ln w="9525">
            <a:solidFill>
              <a:schemeClr val="tx1"/>
            </a:solidFill>
            <a:miter lim="800000"/>
            <a:headEnd/>
            <a:tailEnd/>
          </a:ln>
          <a:effectLst/>
        </p:spPr>
      </p:pic>
      <p:pic>
        <p:nvPicPr>
          <p:cNvPr id="20485" name="Picture 5"/>
          <p:cNvPicPr>
            <a:picLocks noChangeAspect="1" noChangeArrowheads="1"/>
          </p:cNvPicPr>
          <p:nvPr/>
        </p:nvPicPr>
        <p:blipFill>
          <a:blip r:embed="rId6"/>
          <a:srcRect/>
          <a:stretch>
            <a:fillRect/>
          </a:stretch>
        </p:blipFill>
        <p:spPr bwMode="auto">
          <a:xfrm>
            <a:off x="5575300" y="4083050"/>
            <a:ext cx="4572000" cy="2743200"/>
          </a:xfrm>
          <a:prstGeom prst="rect">
            <a:avLst/>
          </a:prstGeom>
          <a:noFill/>
          <a:ln w="9525">
            <a:solidFill>
              <a:schemeClr val="tx1"/>
            </a:solidFill>
            <a:miter lim="800000"/>
            <a:headEnd/>
            <a:tailEnd/>
          </a:ln>
          <a:effectLst/>
        </p:spPr>
      </p:pic>
      <p:sp>
        <p:nvSpPr>
          <p:cNvPr id="17" name="右矢印 16"/>
          <p:cNvSpPr/>
          <p:nvPr/>
        </p:nvSpPr>
        <p:spPr>
          <a:xfrm>
            <a:off x="5118100" y="2330450"/>
            <a:ext cx="3810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直線矢印コネクタ 18"/>
          <p:cNvCxnSpPr>
            <a:endCxn id="20484" idx="0"/>
          </p:cNvCxnSpPr>
          <p:nvPr/>
        </p:nvCxnSpPr>
        <p:spPr>
          <a:xfrm rot="10800000" flipV="1">
            <a:off x="2832100" y="2025650"/>
            <a:ext cx="6324600" cy="20574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endCxn id="20485" idx="0"/>
          </p:cNvCxnSpPr>
          <p:nvPr/>
        </p:nvCxnSpPr>
        <p:spPr>
          <a:xfrm rot="5400000">
            <a:off x="7480300" y="2406650"/>
            <a:ext cx="2057400" cy="12954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8" name="コンテンツ プレースホルダ 3" descr="horiz_corp_sig.jpg"/>
          <p:cNvPicPr>
            <a:picLocks noChangeAspect="1"/>
          </p:cNvPicPr>
          <p:nvPr/>
        </p:nvPicPr>
        <p:blipFill>
          <a:blip r:embed="rId7"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5" name="テキスト ボックス 14"/>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マスタコメント</a:t>
            </a:r>
            <a:endParaRPr lang="en-US" sz="2400" dirty="0">
              <a:latin typeface="Arial" pitchFamily="34" charset="0"/>
            </a:endParaRPr>
          </a:p>
        </p:txBody>
      </p:sp>
      <p:sp>
        <p:nvSpPr>
          <p:cNvPr id="16" name="正方形/長方形 15"/>
          <p:cNvSpPr/>
          <p:nvPr/>
        </p:nvSpPr>
        <p:spPr>
          <a:xfrm>
            <a:off x="546100" y="1077258"/>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マスタコメント</a:t>
            </a:r>
          </a:p>
          <a:p>
            <a:r>
              <a:rPr lang="en-US" altLang="ja-JP" sz="1200" dirty="0" smtClean="0">
                <a:latin typeface="Arial" pitchFamily="34" charset="0"/>
              </a:rPr>
              <a:t>【</a:t>
            </a:r>
            <a:r>
              <a:rPr lang="ja-JP" altLang="en-US" sz="1200" dirty="0" smtClean="0">
                <a:latin typeface="Arial" pitchFamily="34" charset="0"/>
              </a:rPr>
              <a:t>購買オーダコントロール</a:t>
            </a:r>
            <a:r>
              <a:rPr lang="en-US" altLang="ja-JP" sz="1200" dirty="0" smtClean="0">
                <a:latin typeface="Arial" pitchFamily="34" charset="0"/>
              </a:rPr>
              <a:t>】&lt;5.24&gt;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ヘッダコメント</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ラインコメント</a:t>
            </a:r>
            <a:r>
              <a:rPr lang="en-US" altLang="ja-JP" sz="1200" dirty="0" smtClean="0">
                <a:latin typeface="Arial" pitchFamily="34" charset="0"/>
              </a:rPr>
              <a:t>]</a:t>
            </a:r>
            <a:r>
              <a:rPr lang="ja-JP" altLang="en-US" sz="1200" dirty="0" smtClean="0">
                <a:latin typeface="Arial" pitchFamily="34" charset="0"/>
              </a:rPr>
              <a:t>で、</a:t>
            </a:r>
            <a:r>
              <a:rPr lang="en-US" altLang="ja-JP" sz="1200" dirty="0" smtClean="0">
                <a:latin typeface="Arial" pitchFamily="34" charset="0"/>
              </a:rPr>
              <a:t>〔Y〕</a:t>
            </a:r>
            <a:r>
              <a:rPr lang="ja-JP" altLang="en-US" sz="1200" dirty="0" smtClean="0">
                <a:latin typeface="Arial" pitchFamily="34" charset="0"/>
              </a:rPr>
              <a:t>が指定されていると</a:t>
            </a:r>
            <a:r>
              <a:rPr lang="en-US" altLang="ja-JP" sz="1200" dirty="0" smtClean="0">
                <a:latin typeface="Arial" pitchFamily="34" charset="0"/>
              </a:rPr>
              <a:t>(</a:t>
            </a:r>
            <a:r>
              <a:rPr lang="ja-JP" altLang="en-US" sz="1200" dirty="0" smtClean="0">
                <a:latin typeface="Arial" pitchFamily="34" charset="0"/>
              </a:rPr>
              <a:t>実行中に変更可能</a:t>
            </a:r>
            <a:r>
              <a:rPr lang="en-US" altLang="ja-JP" sz="1200" dirty="0" smtClean="0">
                <a:latin typeface="Arial" pitchFamily="34" charset="0"/>
              </a:rPr>
              <a:t>)</a:t>
            </a:r>
            <a:r>
              <a:rPr lang="ja-JP" altLang="en-US" sz="1200" dirty="0" smtClean="0">
                <a:latin typeface="Arial" pitchFamily="34" charset="0"/>
              </a:rPr>
              <a:t>コメント入力画面が表示され</a:t>
            </a:r>
            <a:r>
              <a:rPr lang="ja-JP" altLang="en-US" sz="1200" dirty="0" err="1" smtClean="0">
                <a:latin typeface="Arial" pitchFamily="34" charset="0"/>
              </a:rPr>
              <a:t>ま</a:t>
            </a:r>
            <a:endParaRPr lang="en-US" altLang="ja-JP" sz="1200" dirty="0" smtClean="0">
              <a:latin typeface="Arial" pitchFamily="34" charset="0"/>
            </a:endParaRPr>
          </a:p>
          <a:p>
            <a:r>
              <a:rPr lang="ja-JP" altLang="en-US" sz="1200" dirty="0" smtClean="0">
                <a:latin typeface="Arial" pitchFamily="34" charset="0"/>
              </a:rPr>
              <a:t>す。新規に作成するときは、</a:t>
            </a:r>
            <a:r>
              <a:rPr lang="en-US" altLang="ja-JP" sz="1200" dirty="0" smtClean="0">
                <a:latin typeface="Arial" pitchFamily="34" charset="0"/>
              </a:rPr>
              <a:t>[</a:t>
            </a:r>
            <a:r>
              <a:rPr lang="ja-JP" altLang="en-US" sz="1200" dirty="0" smtClean="0">
                <a:latin typeface="Arial" pitchFamily="34" charset="0"/>
              </a:rPr>
              <a:t>マスタコメント参照</a:t>
            </a:r>
            <a:r>
              <a:rPr lang="en-US" altLang="ja-JP" sz="1200" dirty="0" smtClean="0">
                <a:latin typeface="Arial" pitchFamily="34" charset="0"/>
              </a:rPr>
              <a:t>](</a:t>
            </a:r>
            <a:r>
              <a:rPr lang="ja-JP" altLang="en-US" sz="1200" dirty="0" smtClean="0">
                <a:latin typeface="Arial" pitchFamily="34" charset="0"/>
              </a:rPr>
              <a:t>デフォルトが表示されるが変更可能</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タイプ</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言語</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ページ</a:t>
            </a:r>
            <a:r>
              <a:rPr lang="en-US" altLang="ja-JP" sz="1200" dirty="0" smtClean="0">
                <a:latin typeface="Arial" pitchFamily="34" charset="0"/>
              </a:rPr>
              <a:t>]</a:t>
            </a:r>
            <a:r>
              <a:rPr lang="ja-JP" altLang="en-US" sz="1200" dirty="0" smtClean="0">
                <a:latin typeface="Arial" pitchFamily="34" charset="0"/>
              </a:rPr>
              <a:t>フィールドに入力し</a:t>
            </a:r>
            <a:r>
              <a:rPr lang="en-US" altLang="ja-JP" sz="1200" dirty="0" smtClean="0">
                <a:latin typeface="Arial" pitchFamily="34" charset="0"/>
              </a:rPr>
              <a:t>､</a:t>
            </a:r>
            <a:r>
              <a:rPr lang="ja-JP" altLang="en-US" sz="1200" dirty="0" smtClean="0">
                <a:latin typeface="Arial" pitchFamily="34" charset="0"/>
              </a:rPr>
              <a:t>入力行にコメント</a:t>
            </a:r>
            <a:endParaRPr lang="en-US" altLang="ja-JP" sz="1200" dirty="0" smtClean="0">
              <a:latin typeface="Arial" pitchFamily="34" charset="0"/>
            </a:endParaRPr>
          </a:p>
          <a:p>
            <a:r>
              <a:rPr lang="ja-JP" altLang="en-US" sz="1200" dirty="0" smtClean="0">
                <a:latin typeface="Arial" pitchFamily="34" charset="0"/>
              </a:rPr>
              <a:t>を記入する</a:t>
            </a:r>
            <a:r>
              <a:rPr lang="en-US" altLang="ja-JP" sz="1200" dirty="0" smtClean="0">
                <a:latin typeface="Arial" pitchFamily="34" charset="0"/>
              </a:rPr>
              <a:t>｡</a:t>
            </a:r>
            <a:r>
              <a:rPr lang="ja-JP" altLang="en-US" sz="1200" dirty="0" smtClean="0">
                <a:latin typeface="Arial" pitchFamily="34" charset="0"/>
              </a:rPr>
              <a:t>既存のものを使用する場合は</a:t>
            </a:r>
            <a:r>
              <a:rPr lang="en-US" altLang="ja-JP" sz="1200" dirty="0" smtClean="0">
                <a:latin typeface="Arial" pitchFamily="34" charset="0"/>
              </a:rPr>
              <a:t>､</a:t>
            </a:r>
            <a:r>
              <a:rPr lang="ja-JP" altLang="en-US" sz="1200" dirty="0" smtClean="0">
                <a:latin typeface="Arial" pitchFamily="34" charset="0"/>
              </a:rPr>
              <a:t>ルックアップボタンを押し</a:t>
            </a:r>
            <a:r>
              <a:rPr lang="en-US" altLang="ja-JP" sz="1200" dirty="0" smtClean="0">
                <a:latin typeface="Arial" pitchFamily="34" charset="0"/>
              </a:rPr>
              <a:t>､</a:t>
            </a:r>
            <a:r>
              <a:rPr lang="ja-JP" altLang="en-US" sz="1200" dirty="0" smtClean="0">
                <a:latin typeface="Arial" pitchFamily="34" charset="0"/>
              </a:rPr>
              <a:t>ウインドウが表示されたら</a:t>
            </a:r>
            <a:r>
              <a:rPr lang="en-US" altLang="ja-JP" sz="1200" dirty="0" smtClean="0">
                <a:latin typeface="Arial" pitchFamily="34" charset="0"/>
              </a:rPr>
              <a:t>､</a:t>
            </a:r>
            <a:r>
              <a:rPr lang="ja-JP" altLang="en-US" sz="1200" dirty="0" smtClean="0">
                <a:latin typeface="Arial" pitchFamily="34" charset="0"/>
              </a:rPr>
              <a:t>所望のコメントを選択するか</a:t>
            </a:r>
            <a:r>
              <a:rPr lang="en-US" altLang="ja-JP" sz="1200" dirty="0" smtClean="0">
                <a:latin typeface="Arial" pitchFamily="34" charset="0"/>
              </a:rPr>
              <a:t>､&lt;↑&gt;</a:t>
            </a:r>
            <a:r>
              <a:rPr lang="ja-JP" altLang="en-US" sz="1200" dirty="0" err="1" smtClean="0">
                <a:latin typeface="Arial" pitchFamily="34" charset="0"/>
              </a:rPr>
              <a:t>、</a:t>
            </a:r>
            <a:r>
              <a:rPr lang="en-US" altLang="ja-JP" sz="1200" dirty="0" smtClean="0">
                <a:latin typeface="Arial" pitchFamily="34" charset="0"/>
              </a:rPr>
              <a:t>&lt;↓&gt;</a:t>
            </a:r>
            <a:r>
              <a:rPr lang="ja-JP" altLang="en-US" sz="1200" dirty="0" smtClean="0">
                <a:latin typeface="Arial" pitchFamily="34" charset="0"/>
              </a:rPr>
              <a:t>キーで表示</a:t>
            </a:r>
            <a:endParaRPr lang="en-US" altLang="ja-JP" sz="1200" dirty="0" smtClean="0">
              <a:latin typeface="Arial" pitchFamily="34" charset="0"/>
            </a:endParaRPr>
          </a:p>
          <a:p>
            <a:r>
              <a:rPr lang="ja-JP" altLang="en-US" sz="1200" dirty="0" smtClean="0">
                <a:latin typeface="Arial" pitchFamily="34" charset="0"/>
              </a:rPr>
              <a:t>されるテキストを見ながら所望のコメントを探す。</a:t>
            </a:r>
          </a:p>
          <a:p>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コメントが保存されると</a:t>
            </a:r>
            <a:r>
              <a:rPr lang="en-US" altLang="ja-JP" sz="1200" dirty="0" smtClean="0">
                <a:latin typeface="Arial" pitchFamily="34" charset="0"/>
              </a:rPr>
              <a:t>､</a:t>
            </a:r>
            <a:r>
              <a:rPr lang="ja-JP" altLang="en-US" sz="1200" dirty="0" smtClean="0">
                <a:latin typeface="Arial" pitchFamily="34" charset="0"/>
              </a:rPr>
              <a:t>ポップアップ画面が表示され、</a:t>
            </a:r>
            <a:r>
              <a:rPr lang="en-US" altLang="ja-JP" sz="1200" dirty="0" smtClean="0">
                <a:latin typeface="Arial" pitchFamily="34" charset="0"/>
              </a:rPr>
              <a:t>[</a:t>
            </a:r>
            <a:r>
              <a:rPr lang="ja-JP" altLang="en-US" sz="1200" dirty="0" smtClean="0">
                <a:latin typeface="Arial" pitchFamily="34" charset="0"/>
              </a:rPr>
              <a:t>見積書</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販売オーダ</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請求書</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パッキングリスト</a:t>
            </a:r>
            <a:r>
              <a:rPr lang="en-US" altLang="ja-JP" sz="1200" dirty="0" smtClean="0">
                <a:latin typeface="Arial" pitchFamily="34" charset="0"/>
              </a:rPr>
              <a:t>]</a:t>
            </a:r>
            <a:r>
              <a:rPr lang="ja-JP" altLang="en-US" sz="1200" dirty="0" smtClean="0">
                <a:latin typeface="Arial" pitchFamily="34" charset="0"/>
              </a:rPr>
              <a:t>フィールドにコメントを印刷するかど</a:t>
            </a:r>
            <a:endParaRPr lang="en-US" altLang="ja-JP" sz="1200" dirty="0" smtClean="0">
              <a:latin typeface="Arial" pitchFamily="34" charset="0"/>
            </a:endParaRPr>
          </a:p>
          <a:p>
            <a:r>
              <a:rPr lang="ja-JP" altLang="en-US" sz="1200" dirty="0" err="1" smtClean="0">
                <a:latin typeface="Arial" pitchFamily="34" charset="0"/>
              </a:rPr>
              <a:t>うかを</a:t>
            </a:r>
            <a:r>
              <a:rPr lang="ja-JP" altLang="en-US" sz="1200" dirty="0" smtClean="0">
                <a:latin typeface="Arial" pitchFamily="34" charset="0"/>
              </a:rPr>
              <a:t>設定できます。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b="1" dirty="0" smtClean="0">
                <a:solidFill>
                  <a:srgbClr val="0070C0"/>
                </a:solidFill>
                <a:latin typeface="Arial" pitchFamily="34" charset="0"/>
              </a:rPr>
              <a:t>複数の言語</a:t>
            </a:r>
            <a:endParaRPr lang="en-US" altLang="ja-JP" sz="1200" b="1" dirty="0" smtClean="0">
              <a:solidFill>
                <a:srgbClr val="0070C0"/>
              </a:solidFill>
              <a:latin typeface="Arial" pitchFamily="34" charset="0"/>
            </a:endParaRPr>
          </a:p>
          <a:p>
            <a:r>
              <a:rPr lang="ja-JP" altLang="en-US" sz="1200" dirty="0" smtClean="0">
                <a:latin typeface="Arial" pitchFamily="34" charset="0"/>
              </a:rPr>
              <a:t>マスタコメントのキーの、</a:t>
            </a:r>
            <a:r>
              <a:rPr lang="en-US" altLang="ja-JP" sz="1200" dirty="0" smtClean="0">
                <a:latin typeface="Arial" pitchFamily="34" charset="0"/>
              </a:rPr>
              <a:t>[</a:t>
            </a:r>
            <a:r>
              <a:rPr lang="ja-JP" altLang="en-US" sz="1200" dirty="0" smtClean="0">
                <a:latin typeface="Arial" pitchFamily="34" charset="0"/>
              </a:rPr>
              <a:t>言語</a:t>
            </a:r>
            <a:r>
              <a:rPr lang="en-US" altLang="ja-JP" sz="1200" dirty="0" smtClean="0">
                <a:latin typeface="Arial" pitchFamily="34" charset="0"/>
              </a:rPr>
              <a:t>]</a:t>
            </a:r>
            <a:r>
              <a:rPr lang="ja-JP" altLang="en-US" sz="1200" dirty="0" smtClean="0">
                <a:latin typeface="Arial" pitchFamily="34" charset="0"/>
              </a:rPr>
              <a:t>フィールドを利用すれば</a:t>
            </a:r>
            <a:r>
              <a:rPr lang="en-US" altLang="ja-JP" sz="1200" dirty="0" smtClean="0">
                <a:latin typeface="Arial" pitchFamily="34" charset="0"/>
              </a:rPr>
              <a:t>､</a:t>
            </a:r>
            <a:r>
              <a:rPr lang="ja-JP" altLang="en-US" sz="1200" dirty="0" smtClean="0">
                <a:latin typeface="Arial" pitchFamily="34" charset="0"/>
              </a:rPr>
              <a:t>言語に対応した説明に利用できます。</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所在地リストタイプ</a:t>
            </a:r>
            <a:endParaRPr lang="en-US" sz="2400" dirty="0">
              <a:latin typeface="Arial" pitchFamily="34" charset="0"/>
            </a:endParaRPr>
          </a:p>
        </p:txBody>
      </p:sp>
      <p:sp>
        <p:nvSpPr>
          <p:cNvPr id="13" name="正方形/長方形 12"/>
          <p:cNvSpPr/>
          <p:nvPr/>
        </p:nvSpPr>
        <p:spPr>
          <a:xfrm>
            <a:off x="546100" y="1100594"/>
            <a:ext cx="9601200" cy="3416320"/>
          </a:xfrm>
          <a:prstGeom prst="rect">
            <a:avLst/>
          </a:prstGeom>
        </p:spPr>
        <p:txBody>
          <a:bodyPr wrap="square">
            <a:spAutoFit/>
          </a:bodyPr>
          <a:lstStyle/>
          <a:p>
            <a:r>
              <a:rPr lang="ja-JP" altLang="en-US" sz="1200" b="1" dirty="0" smtClean="0">
                <a:solidFill>
                  <a:srgbClr val="0070C0"/>
                </a:solidFill>
                <a:latin typeface="Arial" pitchFamily="34" charset="0"/>
              </a:rPr>
              <a:t>所在地リストタイプ</a:t>
            </a:r>
            <a:endParaRPr lang="en-US" altLang="ja-JP" sz="1200" b="1" dirty="0" smtClean="0">
              <a:solidFill>
                <a:srgbClr val="0070C0"/>
              </a:solidFill>
              <a:latin typeface="Arial" pitchFamily="34" charset="0"/>
            </a:endParaRPr>
          </a:p>
          <a:p>
            <a:r>
              <a:rPr lang="ja-JP" altLang="en-US" sz="1200" dirty="0" smtClean="0">
                <a:latin typeface="Arial" pitchFamily="34" charset="0"/>
              </a:rPr>
              <a:t>登録されたマスタレコードに自動的にリストタイプがつけられ登録されます</a:t>
            </a:r>
            <a:r>
              <a:rPr lang="en-US" altLang="ja-JP" sz="1200" dirty="0" smtClean="0">
                <a:latin typeface="Arial" pitchFamily="34" charset="0"/>
              </a:rPr>
              <a:t>｡</a:t>
            </a:r>
          </a:p>
          <a:p>
            <a:r>
              <a:rPr lang="ja-JP" altLang="en-US" sz="1200" dirty="0" smtClean="0">
                <a:latin typeface="Arial" pitchFamily="34" charset="0"/>
              </a:rPr>
              <a:t>例えば、</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顧客登録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】&lt;2.1.1&gt;</a:t>
            </a:r>
            <a:r>
              <a:rPr lang="ja-JP" altLang="en-US" sz="1200" dirty="0" smtClean="0">
                <a:latin typeface="Arial" pitchFamily="34" charset="0"/>
              </a:rPr>
              <a:t>では</a:t>
            </a:r>
            <a:r>
              <a:rPr lang="en-US" altLang="ja-JP" sz="1200" dirty="0" smtClean="0">
                <a:latin typeface="Arial" pitchFamily="34" charset="0"/>
              </a:rPr>
              <a:t>､〔</a:t>
            </a:r>
            <a:r>
              <a:rPr lang="en-US" sz="1200" dirty="0" smtClean="0">
                <a:latin typeface="Arial" pitchFamily="34" charset="0"/>
              </a:rPr>
              <a:t>customer〕</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仕入先登録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】&lt;2.3.1&gt;</a:t>
            </a:r>
            <a:r>
              <a:rPr lang="ja-JP" altLang="en-US" sz="1200" dirty="0" smtClean="0">
                <a:latin typeface="Arial" pitchFamily="34" charset="0"/>
              </a:rPr>
              <a:t>では</a:t>
            </a:r>
            <a:r>
              <a:rPr lang="en-US" altLang="ja-JP" sz="1200" dirty="0" smtClean="0">
                <a:latin typeface="Arial" pitchFamily="34" charset="0"/>
              </a:rPr>
              <a:t>､〔</a:t>
            </a:r>
            <a:r>
              <a:rPr lang="en-US" sz="1200" dirty="0" smtClean="0">
                <a:latin typeface="Arial" pitchFamily="34" charset="0"/>
              </a:rPr>
              <a:t>supplier〕</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会社所在地登録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】&lt;2.12&gt;</a:t>
            </a:r>
            <a:r>
              <a:rPr lang="ja-JP" altLang="en-US" sz="1200" dirty="0" smtClean="0">
                <a:latin typeface="Arial" pitchFamily="34" charset="0"/>
              </a:rPr>
              <a:t>では</a:t>
            </a:r>
            <a:r>
              <a:rPr lang="en-US" altLang="ja-JP" sz="1200" dirty="0" smtClean="0">
                <a:latin typeface="Arial" pitchFamily="34" charset="0"/>
              </a:rPr>
              <a:t>､〔</a:t>
            </a:r>
            <a:r>
              <a:rPr lang="en-US" sz="1200" dirty="0" smtClean="0">
                <a:latin typeface="Arial" pitchFamily="34" charset="0"/>
              </a:rPr>
              <a:t>company〕</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運送業者登録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】&lt;2.17.1&gt;</a:t>
            </a:r>
            <a:r>
              <a:rPr lang="ja-JP" altLang="en-US" sz="1200" dirty="0" smtClean="0">
                <a:latin typeface="Arial" pitchFamily="34" charset="0"/>
              </a:rPr>
              <a:t>では</a:t>
            </a:r>
            <a:r>
              <a:rPr lang="en-US" altLang="ja-JP" sz="1200" dirty="0" smtClean="0">
                <a:latin typeface="Arial" pitchFamily="34" charset="0"/>
              </a:rPr>
              <a:t>､〔</a:t>
            </a:r>
            <a:r>
              <a:rPr lang="en-US" sz="1200" dirty="0" smtClean="0">
                <a:latin typeface="Arial" pitchFamily="34" charset="0"/>
              </a:rPr>
              <a:t>carrier〕</a:t>
            </a:r>
          </a:p>
          <a:p>
            <a:pPr lvl="1">
              <a:buFont typeface="Arial" pitchFamily="34" charset="0"/>
              <a:buChar char="•"/>
            </a:pPr>
            <a:r>
              <a:rPr lang="en-US" sz="1200" dirty="0" smtClean="0">
                <a:latin typeface="Arial" pitchFamily="34" charset="0"/>
              </a:rPr>
              <a:t>・･･･</a:t>
            </a:r>
          </a:p>
          <a:p>
            <a:r>
              <a:rPr lang="ja-JP" altLang="en-US" sz="1200" dirty="0" smtClean="0">
                <a:latin typeface="Arial" pitchFamily="34" charset="0"/>
              </a:rPr>
              <a:t>レポーﾄによっては、</a:t>
            </a:r>
            <a:r>
              <a:rPr lang="en-US" altLang="ja-JP" sz="1200" dirty="0" smtClean="0">
                <a:latin typeface="Arial" pitchFamily="34" charset="0"/>
              </a:rPr>
              <a:t>[</a:t>
            </a:r>
            <a:r>
              <a:rPr lang="ja-JP" altLang="en-US" sz="1200" dirty="0" smtClean="0">
                <a:latin typeface="Arial" pitchFamily="34" charset="0"/>
              </a:rPr>
              <a:t>リストタイプ</a:t>
            </a:r>
            <a:r>
              <a:rPr lang="en-US" altLang="ja-JP" sz="1200" dirty="0" smtClean="0">
                <a:latin typeface="Arial" pitchFamily="34" charset="0"/>
              </a:rPr>
              <a:t>]</a:t>
            </a:r>
            <a:r>
              <a:rPr lang="ja-JP" altLang="en-US" sz="1200" dirty="0" smtClean="0">
                <a:latin typeface="Arial" pitchFamily="34" charset="0"/>
              </a:rPr>
              <a:t>を選択条件にして抽出できますので</a:t>
            </a:r>
            <a:r>
              <a:rPr lang="en-US" altLang="ja-JP" sz="1200" dirty="0" smtClean="0">
                <a:latin typeface="Arial" pitchFamily="34" charset="0"/>
              </a:rPr>
              <a:t>､</a:t>
            </a:r>
            <a:r>
              <a:rPr lang="ja-JP" altLang="en-US" sz="1200" dirty="0" smtClean="0">
                <a:latin typeface="Arial" pitchFamily="34" charset="0"/>
              </a:rPr>
              <a:t>分類やデータの絞り込みに有効な場合があります。</a:t>
            </a:r>
            <a:r>
              <a:rPr lang="en-US" altLang="ja-JP" sz="1200" dirty="0" smtClean="0">
                <a:latin typeface="Arial" pitchFamily="34" charset="0"/>
              </a:rPr>
              <a:t>[</a:t>
            </a:r>
            <a:r>
              <a:rPr lang="ja-JP" altLang="en-US" sz="1200" dirty="0" smtClean="0">
                <a:latin typeface="Arial" pitchFamily="34" charset="0"/>
              </a:rPr>
              <a:t>リストタイプ</a:t>
            </a:r>
            <a:r>
              <a:rPr lang="en-US" altLang="ja-JP" sz="1200" dirty="0" smtClean="0">
                <a:latin typeface="Arial" pitchFamily="34" charset="0"/>
              </a:rPr>
              <a:t>]</a:t>
            </a:r>
            <a:r>
              <a:rPr lang="ja-JP" altLang="en-US" sz="1200" dirty="0" smtClean="0">
                <a:latin typeface="Arial" pitchFamily="34" charset="0"/>
              </a:rPr>
              <a:t>を指定できる</a:t>
            </a:r>
            <a:endParaRPr lang="en-US" altLang="ja-JP" sz="1200" dirty="0" smtClean="0">
              <a:latin typeface="Arial" pitchFamily="34" charset="0"/>
            </a:endParaRPr>
          </a:p>
          <a:p>
            <a:r>
              <a:rPr lang="ja-JP" altLang="en-US" sz="1200" dirty="0" smtClean="0">
                <a:latin typeface="Arial" pitchFamily="34" charset="0"/>
              </a:rPr>
              <a:t>レポートには、</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営業担当者ランキングレポート</a:t>
            </a:r>
            <a:r>
              <a:rPr lang="en-US" altLang="ja-JP" sz="1200" dirty="0" smtClean="0">
                <a:latin typeface="Arial" pitchFamily="34" charset="0"/>
              </a:rPr>
              <a:t>】&lt;7.17.6&gt;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売上</a:t>
            </a:r>
            <a:r>
              <a:rPr lang="en-US" altLang="ja-JP" sz="1200" dirty="0" smtClean="0">
                <a:latin typeface="Arial" pitchFamily="34" charset="0"/>
              </a:rPr>
              <a:t>(</a:t>
            </a:r>
            <a:r>
              <a:rPr lang="ja-JP" altLang="en-US" sz="1200" dirty="0" smtClean="0">
                <a:latin typeface="Arial" pitchFamily="34" charset="0"/>
              </a:rPr>
              <a:t>顧客別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】&lt;7.17.14&gt;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顧客ランキングレポート</a:t>
            </a:r>
            <a:r>
              <a:rPr lang="en-US" altLang="ja-JP" sz="1200" dirty="0" smtClean="0">
                <a:latin typeface="Arial" pitchFamily="34" charset="0"/>
              </a:rPr>
              <a:t>】&lt;7.17.15&gt;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売掛金エイジング</a:t>
            </a:r>
            <a:r>
              <a:rPr lang="en-US" altLang="ja-JP" sz="1200" dirty="0" smtClean="0">
                <a:latin typeface="Arial" pitchFamily="34" charset="0"/>
              </a:rPr>
              <a:t>(</a:t>
            </a:r>
            <a:r>
              <a:rPr lang="ja-JP" altLang="en-US" sz="1200" dirty="0" smtClean="0">
                <a:latin typeface="Arial" pitchFamily="34" charset="0"/>
              </a:rPr>
              <a:t>期日別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】&lt;27.16&gt;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売掛金エイジング</a:t>
            </a:r>
            <a:r>
              <a:rPr lang="en-US" altLang="ja-JP" sz="1200" dirty="0" smtClean="0">
                <a:latin typeface="Arial" pitchFamily="34" charset="0"/>
              </a:rPr>
              <a:t>(</a:t>
            </a:r>
            <a:r>
              <a:rPr lang="ja-JP" altLang="en-US" sz="1200" dirty="0" smtClean="0">
                <a:latin typeface="Arial" pitchFamily="34" charset="0"/>
              </a:rPr>
              <a:t>請求日別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】&lt;27.17&gt;</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売掛金エイジング</a:t>
            </a:r>
            <a:r>
              <a:rPr lang="en-US" altLang="ja-JP" sz="1200" dirty="0" smtClean="0">
                <a:latin typeface="Arial" pitchFamily="34" charset="0"/>
              </a:rPr>
              <a:t>(</a:t>
            </a:r>
            <a:r>
              <a:rPr lang="ja-JP" altLang="en-US" sz="1200" dirty="0" smtClean="0">
                <a:latin typeface="Arial" pitchFamily="34" charset="0"/>
              </a:rPr>
              <a:t>指定日別</a:t>
            </a:r>
            <a:r>
              <a:rPr lang="en-US" altLang="ja-JP" sz="1200" dirty="0" smtClean="0">
                <a:latin typeface="Arial" pitchFamily="34" charset="0"/>
              </a:rPr>
              <a:t>) </a:t>
            </a:r>
            <a:r>
              <a:rPr lang="ja-JP" altLang="en-US" sz="1200" dirty="0" smtClean="0">
                <a:latin typeface="Arial" pitchFamily="34" charset="0"/>
              </a:rPr>
              <a:t>レポート</a:t>
            </a:r>
            <a:r>
              <a:rPr lang="en-US" altLang="ja-JP" sz="1200" dirty="0" smtClean="0">
                <a:latin typeface="Arial" pitchFamily="34" charset="0"/>
              </a:rPr>
              <a:t>】&lt;27.18&gt;</a:t>
            </a:r>
          </a:p>
          <a:p>
            <a:pPr lvl="1">
              <a:buFont typeface="Arial" pitchFamily="34" charset="0"/>
              <a:buChar char="•"/>
            </a:pPr>
            <a:r>
              <a:rPr lang="en-US" sz="1200" dirty="0" smtClean="0">
                <a:latin typeface="Arial" pitchFamily="34" charset="0"/>
              </a:rPr>
              <a:t>･･･</a:t>
            </a:r>
          </a:p>
          <a:p>
            <a:r>
              <a:rPr lang="ja-JP" altLang="en-US" sz="1200" dirty="0" smtClean="0">
                <a:latin typeface="Arial" pitchFamily="34" charset="0"/>
              </a:rPr>
              <a:t>などがあります</a:t>
            </a:r>
            <a:r>
              <a:rPr lang="en-US" altLang="ja-JP" sz="1200" dirty="0" smtClean="0">
                <a:latin typeface="Arial" pitchFamily="34" charset="0"/>
              </a:rPr>
              <a:t>｡</a:t>
            </a:r>
            <a:endParaRPr lang="en-US" sz="12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所在地リストタイプ</a:t>
            </a:r>
            <a:endParaRPr lang="en-US" sz="2400" dirty="0">
              <a:latin typeface="Arial" pitchFamily="34" charset="0"/>
            </a:endParaRPr>
          </a:p>
        </p:txBody>
      </p:sp>
      <p:pic>
        <p:nvPicPr>
          <p:cNvPr id="1026"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2" name="正方形/長方形 11"/>
          <p:cNvSpPr/>
          <p:nvPr/>
        </p:nvSpPr>
        <p:spPr>
          <a:xfrm>
            <a:off x="546100" y="4464050"/>
            <a:ext cx="9601200" cy="830997"/>
          </a:xfrm>
          <a:prstGeom prst="rect">
            <a:avLst/>
          </a:prstGeom>
        </p:spPr>
        <p:txBody>
          <a:bodyPr wrap="square">
            <a:spAutoFit/>
          </a:bodyPr>
          <a:lstStyle/>
          <a:p>
            <a:r>
              <a:rPr lang="ja-JP" altLang="en-US" sz="1200" b="1" dirty="0" smtClean="0">
                <a:solidFill>
                  <a:srgbClr val="0070C0"/>
                </a:solidFill>
                <a:latin typeface="Arial" pitchFamily="34" charset="0"/>
              </a:rPr>
              <a:t>所在地リストタイプ</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所在地ﾘｽﾄﾀｲﾌﾟ登録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】&lt;2.9&gt;</a:t>
            </a:r>
            <a:r>
              <a:rPr lang="ja-JP" altLang="en-US" sz="1200" dirty="0" smtClean="0">
                <a:latin typeface="Arial" pitchFamily="34" charset="0"/>
              </a:rPr>
              <a:t>を使用して</a:t>
            </a:r>
            <a:r>
              <a:rPr lang="en-US" altLang="ja-JP" sz="1200" dirty="0" smtClean="0">
                <a:latin typeface="Arial" pitchFamily="34" charset="0"/>
              </a:rPr>
              <a:t>､</a:t>
            </a:r>
            <a:r>
              <a:rPr lang="ja-JP" altLang="en-US" sz="1200" dirty="0" smtClean="0">
                <a:latin typeface="Arial" pitchFamily="34" charset="0"/>
              </a:rPr>
              <a:t>既存の所在地リストタイプ以外の分類のために</a:t>
            </a:r>
            <a:r>
              <a:rPr lang="en-US" altLang="ja-JP" sz="1200" dirty="0" smtClean="0">
                <a:latin typeface="Arial" pitchFamily="34" charset="0"/>
              </a:rPr>
              <a:t>､</a:t>
            </a:r>
            <a:r>
              <a:rPr lang="ja-JP" altLang="en-US" sz="1200" dirty="0" smtClean="0">
                <a:latin typeface="Arial" pitchFamily="34" charset="0"/>
              </a:rPr>
              <a:t>リストタイプを追加</a:t>
            </a:r>
            <a:r>
              <a:rPr lang="en-US" altLang="ja-JP" sz="1200" dirty="0" smtClean="0">
                <a:latin typeface="Arial" pitchFamily="34" charset="0"/>
              </a:rPr>
              <a:t>/</a:t>
            </a:r>
            <a:r>
              <a:rPr lang="ja-JP" altLang="en-US" sz="1200" dirty="0" smtClean="0">
                <a:latin typeface="Arial" pitchFamily="34" charset="0"/>
              </a:rPr>
              <a:t>更新できます。</a:t>
            </a:r>
          </a:p>
          <a:p>
            <a:r>
              <a:rPr lang="ja-JP" altLang="en-US" sz="1200" dirty="0" smtClean="0">
                <a:latin typeface="Arial" pitchFamily="34" charset="0"/>
              </a:rPr>
              <a:t>例えば</a:t>
            </a:r>
            <a:r>
              <a:rPr lang="en-US" altLang="ja-JP" sz="1200" dirty="0" smtClean="0">
                <a:latin typeface="Arial" pitchFamily="34" charset="0"/>
              </a:rPr>
              <a:t>､〔AS-C01〕</a:t>
            </a:r>
            <a:r>
              <a:rPr lang="ja-JP" altLang="en-US" sz="1200" dirty="0" smtClean="0">
                <a:latin typeface="Arial" pitchFamily="34" charset="0"/>
              </a:rPr>
              <a:t>という顧客にはディフォルトで</a:t>
            </a:r>
            <a:r>
              <a:rPr lang="en-US" altLang="ja-JP" sz="1200" dirty="0" smtClean="0">
                <a:latin typeface="Arial" pitchFamily="34" charset="0"/>
              </a:rPr>
              <a:t>､〔customer〕</a:t>
            </a:r>
            <a:r>
              <a:rPr lang="ja-JP" altLang="en-US" sz="1200" dirty="0" smtClean="0">
                <a:latin typeface="Arial" pitchFamily="34" charset="0"/>
              </a:rPr>
              <a:t>というリストタイプがつけられますが、この顧客に</a:t>
            </a:r>
            <a:r>
              <a:rPr lang="en-US" altLang="ja-JP" sz="1200" dirty="0" smtClean="0">
                <a:latin typeface="Arial" pitchFamily="34" charset="0"/>
              </a:rPr>
              <a:t>､〔E2-3-G10〕(</a:t>
            </a:r>
            <a:r>
              <a:rPr lang="ja-JP" altLang="en-US" sz="1200" dirty="0" smtClean="0">
                <a:latin typeface="Arial" pitchFamily="34" charset="0"/>
              </a:rPr>
              <a:t>東日本第</a:t>
            </a:r>
            <a:r>
              <a:rPr lang="en-US" altLang="ja-JP" sz="1200" dirty="0" smtClean="0">
                <a:latin typeface="Arial" pitchFamily="34" charset="0"/>
              </a:rPr>
              <a:t>2</a:t>
            </a:r>
            <a:r>
              <a:rPr lang="ja-JP" altLang="en-US" sz="1200" dirty="0" smtClean="0">
                <a:latin typeface="Arial" pitchFamily="34" charset="0"/>
              </a:rPr>
              <a:t>営業部第</a:t>
            </a:r>
            <a:r>
              <a:rPr lang="en-US" altLang="ja-JP" sz="1200" dirty="0" smtClean="0">
                <a:latin typeface="Arial" pitchFamily="34" charset="0"/>
              </a:rPr>
              <a:t>3</a:t>
            </a:r>
          </a:p>
          <a:p>
            <a:r>
              <a:rPr lang="ja-JP" altLang="en-US" sz="1200" dirty="0" smtClean="0">
                <a:latin typeface="Arial" pitchFamily="34" charset="0"/>
              </a:rPr>
              <a:t>課グループ</a:t>
            </a:r>
            <a:r>
              <a:rPr lang="en-US" altLang="ja-JP" sz="1200" dirty="0" smtClean="0">
                <a:latin typeface="Arial" pitchFamily="34" charset="0"/>
              </a:rPr>
              <a:t>10)</a:t>
            </a:r>
            <a:r>
              <a:rPr lang="ja-JP" altLang="en-US" sz="1200" dirty="0" smtClean="0">
                <a:latin typeface="Arial" pitchFamily="34" charset="0"/>
              </a:rPr>
              <a:t>で分類したいときなどに追加リストタイプで登録します。</a:t>
            </a:r>
            <a:endParaRPr lang="en-US" sz="1200" dirty="0">
              <a:latin typeface="Arial" pitchFamily="34" charset="0"/>
            </a:endParaRPr>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3</a:t>
            </a:r>
            <a:r>
              <a:rPr lang="ja-JP" altLang="en-US" sz="1400" dirty="0" smtClean="0">
                <a:latin typeface="Arial" pitchFamily="34" charset="0"/>
              </a:rPr>
              <a:t>章　購買管理の設定</a:t>
            </a:r>
            <a:endParaRPr lang="en-US" altLang="ja-JP" sz="1400" dirty="0" smtClean="0">
              <a:latin typeface="Arial" pitchFamily="34" charset="0"/>
            </a:endParaRPr>
          </a:p>
          <a:p>
            <a:r>
              <a:rPr lang="ja-JP" altLang="en-US" sz="2400" dirty="0" smtClean="0">
                <a:latin typeface="Arial" pitchFamily="34" charset="0"/>
              </a:rPr>
              <a:t>所在地コード変更</a:t>
            </a:r>
            <a:endParaRPr lang="en-US" sz="2400" dirty="0">
              <a:latin typeface="Arial" pitchFamily="34" charset="0"/>
            </a:endParaRPr>
          </a:p>
        </p:txBody>
      </p:sp>
      <p:pic>
        <p:nvPicPr>
          <p:cNvPr id="2050" name="Picture 2"/>
          <p:cNvPicPr>
            <a:picLocks noChangeAspect="1" noChangeArrowheads="1"/>
          </p:cNvPicPr>
          <p:nvPr/>
        </p:nvPicPr>
        <p:blipFill>
          <a:blip r:embed="rId3"/>
          <a:srcRect/>
          <a:stretch>
            <a:fillRect/>
          </a:stretch>
        </p:blipFill>
        <p:spPr bwMode="auto">
          <a:xfrm>
            <a:off x="1917700" y="1187450"/>
            <a:ext cx="5486400" cy="3124200"/>
          </a:xfrm>
          <a:prstGeom prst="rect">
            <a:avLst/>
          </a:prstGeom>
          <a:noFill/>
          <a:ln w="9525">
            <a:solidFill>
              <a:schemeClr val="tx1"/>
            </a:solidFill>
            <a:miter lim="800000"/>
            <a:headEnd/>
            <a:tailEnd/>
          </a:ln>
          <a:effectLst/>
        </p:spPr>
      </p:pic>
      <p:sp>
        <p:nvSpPr>
          <p:cNvPr id="14" name="正方形/長方形 13"/>
          <p:cNvSpPr/>
          <p:nvPr/>
        </p:nvSpPr>
        <p:spPr>
          <a:xfrm>
            <a:off x="546100" y="4464050"/>
            <a:ext cx="9601200" cy="2677656"/>
          </a:xfrm>
          <a:prstGeom prst="rect">
            <a:avLst/>
          </a:prstGeom>
        </p:spPr>
        <p:txBody>
          <a:bodyPr wrap="square">
            <a:spAutoFit/>
          </a:bodyPr>
          <a:lstStyle/>
          <a:p>
            <a:r>
              <a:rPr lang="ja-JP" altLang="en-US" sz="1200" b="1" dirty="0" smtClean="0">
                <a:solidFill>
                  <a:srgbClr val="0070C0"/>
                </a:solidFill>
                <a:latin typeface="Arial" pitchFamily="34" charset="0"/>
              </a:rPr>
              <a:t>所在地コード変更</a:t>
            </a:r>
            <a:endParaRPr lang="en-US" altLang="ja-JP" sz="1200" b="1" dirty="0" smtClean="0">
              <a:solidFill>
                <a:srgbClr val="0070C0"/>
              </a:solidFill>
              <a:latin typeface="Arial" pitchFamily="34" charset="0"/>
            </a:endParaRPr>
          </a:p>
          <a:p>
            <a:r>
              <a:rPr lang="ja-JP" altLang="en-US" sz="1200" dirty="0" smtClean="0">
                <a:latin typeface="Arial" pitchFamily="34" charset="0"/>
              </a:rPr>
              <a:t>社内のコード体系変更などで</a:t>
            </a:r>
            <a:r>
              <a:rPr lang="en-US" altLang="ja-JP" sz="1200" dirty="0" smtClean="0">
                <a:latin typeface="Arial" pitchFamily="34" charset="0"/>
              </a:rPr>
              <a:t>､</a:t>
            </a:r>
            <a:r>
              <a:rPr lang="ja-JP" altLang="en-US" sz="1200" dirty="0" smtClean="0">
                <a:latin typeface="Arial" pitchFamily="34" charset="0"/>
              </a:rPr>
              <a:t>所在地コードの変更を余儀なくされた場合や</a:t>
            </a:r>
            <a:r>
              <a:rPr lang="en-US" altLang="ja-JP" sz="1200" dirty="0" smtClean="0">
                <a:latin typeface="Arial" pitchFamily="34" charset="0"/>
              </a:rPr>
              <a:t>､M&amp;A</a:t>
            </a:r>
            <a:r>
              <a:rPr lang="ja-JP" altLang="en-US" sz="1200" dirty="0" smtClean="0">
                <a:latin typeface="Arial" pitchFamily="34" charset="0"/>
              </a:rPr>
              <a:t>などで所在地コードをマージしなければならない場合があります</a:t>
            </a:r>
            <a:r>
              <a:rPr lang="en-US" altLang="ja-JP" sz="1200" dirty="0" smtClean="0">
                <a:latin typeface="Arial" pitchFamily="34" charset="0"/>
              </a:rPr>
              <a:t>｡</a:t>
            </a:r>
            <a:r>
              <a:rPr lang="ja-JP" altLang="en-US" sz="1200" dirty="0" smtClean="0">
                <a:latin typeface="Arial" pitchFamily="34" charset="0"/>
              </a:rPr>
              <a:t>このように既存の所在地コードを別の所在地コードに変更したりマージする機能として、</a:t>
            </a:r>
            <a:r>
              <a:rPr lang="en-US" altLang="ja-JP" sz="1200" dirty="0" smtClean="0">
                <a:latin typeface="Arial" pitchFamily="34" charset="0"/>
              </a:rPr>
              <a:t>【</a:t>
            </a:r>
            <a:r>
              <a:rPr lang="ja-JP" altLang="en-US" sz="1200" dirty="0" smtClean="0">
                <a:latin typeface="Arial" pitchFamily="34" charset="0"/>
              </a:rPr>
              <a:t>所在地コード変更</a:t>
            </a:r>
            <a:r>
              <a:rPr lang="en-US" altLang="ja-JP" sz="1200" dirty="0" smtClean="0">
                <a:latin typeface="Arial" pitchFamily="34" charset="0"/>
              </a:rPr>
              <a:t>】&lt;2.11&gt;</a:t>
            </a:r>
            <a:r>
              <a:rPr lang="ja-JP" altLang="en-US" sz="1200" dirty="0" smtClean="0">
                <a:latin typeface="Arial" pitchFamily="34" charset="0"/>
              </a:rPr>
              <a:t>が使用できます。</a:t>
            </a:r>
            <a:endParaRPr lang="en-US" altLang="ja-JP" sz="1200" dirty="0" smtClean="0">
              <a:latin typeface="Arial" pitchFamily="34" charset="0"/>
            </a:endParaRPr>
          </a:p>
          <a:p>
            <a:endParaRPr lang="en-US" sz="1200" dirty="0" smtClean="0">
              <a:latin typeface="Arial" pitchFamily="34" charset="0"/>
            </a:endParaRPr>
          </a:p>
          <a:p>
            <a:endParaRPr lang="en-US" sz="1200" dirty="0" smtClean="0">
              <a:latin typeface="Arial" pitchFamily="34" charset="0"/>
            </a:endParaRPr>
          </a:p>
          <a:p>
            <a:r>
              <a:rPr lang="ja-JP" altLang="en-US" sz="1200" dirty="0" smtClean="0">
                <a:latin typeface="Arial" pitchFamily="34" charset="0"/>
              </a:rPr>
              <a:t>所在地コードのマージを行うには</a:t>
            </a:r>
            <a:r>
              <a:rPr lang="en-US" altLang="ja-JP" sz="1200" dirty="0" smtClean="0">
                <a:latin typeface="Arial" pitchFamily="34" charset="0"/>
              </a:rPr>
              <a:t>､</a:t>
            </a:r>
            <a:r>
              <a:rPr lang="ja-JP" altLang="en-US" sz="1200" dirty="0" smtClean="0">
                <a:latin typeface="Arial" pitchFamily="34" charset="0"/>
              </a:rPr>
              <a:t>新および旧所在地共に、</a:t>
            </a:r>
          </a:p>
          <a:p>
            <a:pPr lvl="1">
              <a:buFont typeface="Arial" pitchFamily="34" charset="0"/>
              <a:buChar char="•"/>
            </a:pPr>
            <a:r>
              <a:rPr lang="ja-JP" altLang="en-US" sz="1200" dirty="0" smtClean="0">
                <a:latin typeface="Arial" pitchFamily="34" charset="0"/>
              </a:rPr>
              <a:t>［リストタイプ］が同じコードを持つ</a:t>
            </a:r>
          </a:p>
          <a:p>
            <a:pPr lvl="1">
              <a:buFont typeface="Arial" pitchFamily="34" charset="0"/>
              <a:buChar char="•"/>
            </a:pPr>
            <a:r>
              <a:rPr lang="ja-JP" altLang="en-US" sz="1200" dirty="0" smtClean="0">
                <a:latin typeface="Arial" pitchFamily="34" charset="0"/>
              </a:rPr>
              <a:t>［リストタイプ］に単一のコードを持つ</a:t>
            </a:r>
          </a:p>
          <a:p>
            <a:r>
              <a:rPr lang="ja-JP" altLang="en-US" sz="1200" dirty="0" smtClean="0">
                <a:latin typeface="Arial" pitchFamily="34" charset="0"/>
              </a:rPr>
              <a:t>ものだけが実行できます。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［注］この実行は</a:t>
            </a:r>
            <a:r>
              <a:rPr lang="en-US" altLang="ja-JP" sz="1200" dirty="0" smtClean="0">
                <a:latin typeface="Arial" pitchFamily="34" charset="0"/>
              </a:rPr>
              <a:t>､</a:t>
            </a:r>
            <a:r>
              <a:rPr lang="ja-JP" altLang="en-US" sz="1200" dirty="0" smtClean="0">
                <a:latin typeface="Arial" pitchFamily="34" charset="0"/>
              </a:rPr>
              <a:t>関連するデータベース内のテーブルをすべて検索するため、処理時間がかかる場合があります</a:t>
            </a:r>
            <a:r>
              <a:rPr lang="en-US" altLang="ja-JP" sz="1200" dirty="0" smtClean="0">
                <a:latin typeface="Arial" pitchFamily="34" charset="0"/>
              </a:rPr>
              <a:t>｡</a:t>
            </a:r>
            <a:r>
              <a:rPr lang="ja-JP" altLang="en-US" sz="1200" dirty="0" smtClean="0">
                <a:latin typeface="Arial" pitchFamily="34" charset="0"/>
              </a:rPr>
              <a:t>また、間違って実行した場合</a:t>
            </a:r>
            <a:r>
              <a:rPr lang="en-US" altLang="ja-JP" sz="1200" dirty="0" smtClean="0">
                <a:latin typeface="Arial" pitchFamily="34" charset="0"/>
              </a:rPr>
              <a:t>､</a:t>
            </a:r>
            <a:r>
              <a:rPr lang="ja-JP" altLang="en-US" sz="1200" dirty="0" smtClean="0">
                <a:latin typeface="Arial" pitchFamily="34" charset="0"/>
              </a:rPr>
              <a:t>所在</a:t>
            </a:r>
            <a:endParaRPr lang="en-US" altLang="ja-JP" sz="1200" dirty="0" smtClean="0">
              <a:latin typeface="Arial" pitchFamily="34" charset="0"/>
            </a:endParaRPr>
          </a:p>
          <a:p>
            <a:r>
              <a:rPr lang="ja-JP" altLang="en-US" sz="1200" dirty="0" smtClean="0">
                <a:latin typeface="Arial" pitchFamily="34" charset="0"/>
              </a:rPr>
              <a:t>地コードの分割機能はなく、データの一部は集計されているため、元に戻せません。</a:t>
            </a:r>
          </a:p>
          <a:p>
            <a:r>
              <a:rPr lang="ja-JP" altLang="en-US" sz="1200" dirty="0" smtClean="0">
                <a:latin typeface="Arial" pitchFamily="34" charset="0"/>
              </a:rPr>
              <a:t>復元する必要があるかもしれないので</a:t>
            </a:r>
            <a:r>
              <a:rPr lang="en-US" altLang="ja-JP" sz="1200" dirty="0" smtClean="0">
                <a:latin typeface="Arial" pitchFamily="34" charset="0"/>
              </a:rPr>
              <a:t>､</a:t>
            </a:r>
            <a:r>
              <a:rPr lang="ja-JP" altLang="en-US" sz="1200" dirty="0" smtClean="0">
                <a:latin typeface="Arial" pitchFamily="34" charset="0"/>
              </a:rPr>
              <a:t>この処理を行う前に、</a:t>
            </a:r>
            <a:r>
              <a:rPr lang="ja-JP" altLang="en-US" sz="1200" b="1" i="1" dirty="0" smtClean="0">
                <a:latin typeface="Arial" pitchFamily="34" charset="0"/>
              </a:rPr>
              <a:t>必ずデータベースのバックアップ </a:t>
            </a:r>
            <a:r>
              <a:rPr lang="ja-JP" altLang="en-US" sz="1200" dirty="0" smtClean="0">
                <a:latin typeface="Arial" pitchFamily="34" charset="0"/>
              </a:rPr>
              <a:t>を取っておいてください。</a:t>
            </a:r>
            <a:endParaRPr lang="en-US" sz="1200" dirty="0" smtClean="0">
              <a:latin typeface="Arial" pitchFamily="34" charset="0"/>
            </a:endParaRPr>
          </a:p>
          <a:p>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41500" y="2482850"/>
            <a:ext cx="7010400" cy="1107996"/>
          </a:xfrm>
          <a:prstGeom prst="rect">
            <a:avLst/>
          </a:prstGeom>
          <a:noFill/>
        </p:spPr>
        <p:txBody>
          <a:bodyPr wrap="square" rtlCol="0">
            <a:spAutoFit/>
          </a:bodyPr>
          <a:lstStyle/>
          <a:p>
            <a:pPr algn="ctr"/>
            <a:r>
              <a:rPr lang="ja-JP" altLang="en-US" sz="2400" dirty="0" smtClean="0"/>
              <a:t>第</a:t>
            </a:r>
            <a:r>
              <a:rPr lang="en-US" altLang="ja-JP" sz="2400" dirty="0" smtClean="0"/>
              <a:t>4</a:t>
            </a:r>
            <a:r>
              <a:rPr lang="ja-JP" altLang="en-US" sz="2400" dirty="0" smtClean="0"/>
              <a:t>章　</a:t>
            </a:r>
            <a:endParaRPr lang="en-US" altLang="ja-JP" sz="2400" dirty="0" smtClean="0"/>
          </a:p>
          <a:p>
            <a:pPr algn="ctr"/>
            <a:r>
              <a:rPr lang="ja-JP" altLang="en-US" sz="2400" dirty="0" smtClean="0"/>
              <a:t>購買要求</a:t>
            </a:r>
            <a:endParaRPr lang="en-US" altLang="ja-JP" sz="2400" dirty="0" smtClean="0"/>
          </a:p>
          <a:p>
            <a:pPr algn="ctr"/>
            <a:r>
              <a:rPr lang="en-US" dirty="0" smtClean="0"/>
              <a:t>(Requisitions)</a:t>
            </a:r>
          </a:p>
        </p:txBody>
      </p:sp>
      <p:sp>
        <p:nvSpPr>
          <p:cNvPr id="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コンテンツ プレースホルダ 3" descr="horiz_corp_sig.jpg"/>
          <p:cNvPicPr>
            <a:picLocks noChangeAspect="1"/>
          </p:cNvPicPr>
          <p:nvPr/>
        </p:nvPicPr>
        <p:blipFill>
          <a:blip r:embed="rId2"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765300" y="1416050"/>
            <a:ext cx="6553200" cy="4572000"/>
          </a:xfrm>
          <a:prstGeom prst="rect">
            <a:avLst/>
          </a:prstGeom>
        </p:spPr>
        <p:style>
          <a:lnRef idx="2">
            <a:schemeClr val="dk1"/>
          </a:lnRef>
          <a:fillRef idx="1">
            <a:schemeClr val="lt1"/>
          </a:fillRef>
          <a:effectRef idx="0">
            <a:schemeClr val="dk1"/>
          </a:effectRef>
          <a:fontRef idx="minor">
            <a:schemeClr val="dk1"/>
          </a:fontRef>
        </p:style>
        <p:txBody>
          <a:bodyPr rtlCol="0" anchor="t" anchorCtr="0"/>
          <a:lstStyle/>
          <a:p>
            <a:pPr>
              <a:buFont typeface="Wingdings" pitchFamily="2" charset="2"/>
              <a:buChar char="ü"/>
            </a:pPr>
            <a:endParaRPr lang="en-US" altLang="ja-JP" sz="2400" dirty="0" smtClean="0"/>
          </a:p>
          <a:p>
            <a:pPr>
              <a:buFont typeface="Arial" pitchFamily="34" charset="0"/>
              <a:buChar char="•"/>
            </a:pPr>
            <a:r>
              <a:rPr lang="ja-JP" altLang="en-US" sz="2400" dirty="0" smtClean="0">
                <a:solidFill>
                  <a:schemeClr val="bg1">
                    <a:lumMod val="85000"/>
                  </a:schemeClr>
                </a:solidFill>
              </a:rPr>
              <a:t>購買管理の概要</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業務上の検討事項</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購買管理の設定</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tx1"/>
                </a:solidFill>
              </a:rPr>
              <a:t>購買要求の処理</a:t>
            </a:r>
            <a:endParaRPr lang="en-US" altLang="ja-JP" sz="2400" dirty="0" smtClean="0">
              <a:solidFill>
                <a:schemeClr val="tx1"/>
              </a:solidFill>
            </a:endParaRPr>
          </a:p>
          <a:p>
            <a:pPr>
              <a:buFont typeface="Arial" pitchFamily="34" charset="0"/>
              <a:buChar char="•"/>
            </a:pPr>
            <a:r>
              <a:rPr lang="ja-JP" altLang="en-US" sz="2400" dirty="0" smtClean="0">
                <a:solidFill>
                  <a:schemeClr val="bg1">
                    <a:lumMod val="85000"/>
                  </a:schemeClr>
                </a:solidFill>
              </a:rPr>
              <a:t>購買オーダの処理</a:t>
            </a:r>
            <a:endParaRPr lang="en-US" altLang="ja-JP" sz="2400" dirty="0" smtClean="0">
              <a:solidFill>
                <a:schemeClr val="bg1">
                  <a:lumMod val="85000"/>
                </a:schemeClr>
              </a:solidFill>
            </a:endParaRPr>
          </a:p>
          <a:p>
            <a:pPr>
              <a:buFont typeface="Arial" pitchFamily="34" charset="0"/>
              <a:buChar char="•"/>
            </a:pPr>
            <a:r>
              <a:rPr lang="ja-JP" altLang="en-US" sz="2400" dirty="0" smtClean="0">
                <a:solidFill>
                  <a:schemeClr val="bg1">
                    <a:lumMod val="85000"/>
                  </a:schemeClr>
                </a:solidFill>
              </a:rPr>
              <a:t>ブランケット購買オーダの処理</a:t>
            </a:r>
            <a:endParaRPr lang="en-US" altLang="ja-JP" sz="2400" dirty="0" smtClean="0">
              <a:solidFill>
                <a:schemeClr val="bg1">
                  <a:lumMod val="85000"/>
                </a:schemeClr>
              </a:solidFill>
            </a:endParaRPr>
          </a:p>
          <a:p>
            <a:endParaRPr lang="en-US" altLang="ja-JP" sz="2400" dirty="0" smtClean="0"/>
          </a:p>
          <a:p>
            <a:endParaRPr lang="en-US" altLang="ja-JP" sz="2400" dirty="0" smtClean="0"/>
          </a:p>
          <a:p>
            <a:endParaRPr lang="en-US" altLang="ja-JP" sz="2400" dirty="0" smtClean="0"/>
          </a:p>
          <a:p>
            <a:endParaRPr lang="en-US" sz="2400" dirty="0"/>
          </a:p>
        </p:txBody>
      </p:sp>
      <p:pic>
        <p:nvPicPr>
          <p:cNvPr id="10" name="Picture 3"/>
          <p:cNvPicPr>
            <a:picLocks noChangeAspect="1" noChangeArrowheads="1"/>
          </p:cNvPicPr>
          <p:nvPr/>
        </p:nvPicPr>
        <p:blipFill>
          <a:blip r:embed="rId2"/>
          <a:srcRect/>
          <a:stretch>
            <a:fillRect/>
          </a:stretch>
        </p:blipFill>
        <p:spPr bwMode="auto">
          <a:xfrm>
            <a:off x="469900" y="939800"/>
            <a:ext cx="6286500" cy="88900"/>
          </a:xfrm>
          <a:prstGeom prst="rect">
            <a:avLst/>
          </a:prstGeom>
          <a:noFill/>
        </p:spPr>
      </p:pic>
      <p:sp>
        <p:nvSpPr>
          <p:cNvPr id="11" name="テキスト ボックス 10"/>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コースの概要</a:t>
            </a:r>
            <a:endParaRPr lang="en-US" sz="2400" dirty="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9"/>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3"/>
          <p:cNvPicPr>
            <a:picLocks noChangeAspect="1" noChangeArrowheads="1"/>
          </p:cNvPicPr>
          <p:nvPr/>
        </p:nvPicPr>
        <p:blipFill>
          <a:blip r:embed="rId2"/>
          <a:srcRect/>
          <a:stretch>
            <a:fillRect/>
          </a:stretch>
        </p:blipFill>
        <p:spPr bwMode="auto">
          <a:xfrm>
            <a:off x="469900" y="923579"/>
            <a:ext cx="6248400" cy="88361"/>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購買要求の処理</a:t>
            </a:r>
            <a:endParaRPr lang="en-US" sz="2400" dirty="0">
              <a:latin typeface="Arial" pitchFamily="34" charset="0"/>
            </a:endParaRPr>
          </a:p>
        </p:txBody>
      </p:sp>
      <p:sp>
        <p:nvSpPr>
          <p:cNvPr id="11" name="角丸四角形 10"/>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12" name="角丸四角形 11"/>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13" name="角丸四角形 12"/>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14" name="角丸四角形 13"/>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15" name="角丸四角形 14"/>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16" name="角丸四角形 15"/>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7" name="角丸四角形 16"/>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18" name="角丸四角形 17"/>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31" name="カギ線コネクタ 30"/>
          <p:cNvCxnSpPr>
            <a:endCxn id="15"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図形 32"/>
          <p:cNvCxnSpPr>
            <a:stCxn id="11" idx="2"/>
            <a:endCxn id="13"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a:stCxn id="12" idx="2"/>
            <a:endCxn id="13"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4" name="直線矢印コネクタ 43"/>
          <p:cNvCxnSpPr>
            <a:stCxn id="15" idx="3"/>
            <a:endCxn id="16"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5" name="角丸四角形 54"/>
          <p:cNvSpPr/>
          <p:nvPr/>
        </p:nvSpPr>
        <p:spPr>
          <a:xfrm>
            <a:off x="2222500" y="3016250"/>
            <a:ext cx="1223073" cy="6858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設定</a:t>
            </a:r>
            <a:endParaRPr lang="en-US" sz="1400" b="1" dirty="0">
              <a:solidFill>
                <a:srgbClr val="00B050"/>
              </a:solidFill>
            </a:endParaRPr>
          </a:p>
        </p:txBody>
      </p:sp>
      <p:sp>
        <p:nvSpPr>
          <p:cNvPr id="56" name="角丸四角形 55"/>
          <p:cNvSpPr/>
          <p:nvPr/>
        </p:nvSpPr>
        <p:spPr>
          <a:xfrm>
            <a:off x="46609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入力</a:t>
            </a:r>
            <a:endParaRPr lang="en-US" sz="1400" b="1" dirty="0">
              <a:solidFill>
                <a:srgbClr val="00B050"/>
              </a:solidFill>
            </a:endParaRPr>
          </a:p>
        </p:txBody>
      </p:sp>
      <p:sp>
        <p:nvSpPr>
          <p:cNvPr id="57" name="角丸四角形 56"/>
          <p:cNvSpPr/>
          <p:nvPr/>
        </p:nvSpPr>
        <p:spPr>
          <a:xfrm>
            <a:off x="67945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承認</a:t>
            </a:r>
            <a:endParaRPr lang="en-US" sz="1400" b="1" dirty="0">
              <a:solidFill>
                <a:srgbClr val="00B050"/>
              </a:solidFill>
            </a:endParaRPr>
          </a:p>
        </p:txBody>
      </p:sp>
      <p:sp>
        <p:nvSpPr>
          <p:cNvPr id="58" name="角丸四角形 57"/>
          <p:cNvSpPr/>
          <p:nvPr/>
        </p:nvSpPr>
        <p:spPr>
          <a:xfrm>
            <a:off x="1612901" y="1492251"/>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購買要求の作成</a:t>
            </a:r>
            <a:endParaRPr lang="en-US" altLang="ja-JP" sz="1600" b="1" dirty="0" smtClean="0">
              <a:solidFill>
                <a:srgbClr val="00B050"/>
              </a:solidFill>
            </a:endParaRPr>
          </a:p>
        </p:txBody>
      </p:sp>
      <p:sp>
        <p:nvSpPr>
          <p:cNvPr id="64" name="正方形/長方形 63"/>
          <p:cNvSpPr/>
          <p:nvPr/>
        </p:nvSpPr>
        <p:spPr>
          <a:xfrm>
            <a:off x="546100" y="5302250"/>
            <a:ext cx="9601200" cy="1200329"/>
          </a:xfrm>
          <a:prstGeom prst="rect">
            <a:avLst/>
          </a:prstGeom>
        </p:spPr>
        <p:txBody>
          <a:bodyPr wrap="square">
            <a:spAutoFit/>
          </a:bodyPr>
          <a:lstStyle/>
          <a:p>
            <a:r>
              <a:rPr lang="ja-JP" altLang="en-US" sz="1200" dirty="0" smtClean="0"/>
              <a:t>購買要求の処理では大きく分けて</a:t>
            </a:r>
            <a:r>
              <a:rPr lang="en-US" altLang="ja-JP" sz="1200" dirty="0" smtClean="0"/>
              <a:t>3</a:t>
            </a:r>
            <a:r>
              <a:rPr lang="ja-JP" altLang="en-US" sz="1200" dirty="0" err="1" smtClean="0"/>
              <a:t>つの</a:t>
            </a:r>
            <a:r>
              <a:rPr lang="ja-JP" altLang="en-US" sz="1200" dirty="0" smtClean="0"/>
              <a:t>機能があります。</a:t>
            </a:r>
          </a:p>
          <a:p>
            <a:pPr lvl="1">
              <a:buFont typeface="Arial" pitchFamily="34" charset="0"/>
              <a:buChar char="•"/>
            </a:pPr>
            <a:r>
              <a:rPr lang="ja-JP" altLang="en-US" sz="1200" dirty="0" smtClean="0"/>
              <a:t>購買要求の設定</a:t>
            </a:r>
          </a:p>
          <a:p>
            <a:pPr lvl="1">
              <a:buFont typeface="Arial" pitchFamily="34" charset="0"/>
              <a:buChar char="•"/>
            </a:pPr>
            <a:r>
              <a:rPr lang="ja-JP" altLang="en-US" sz="1200" dirty="0" smtClean="0"/>
              <a:t>購買要求の入力</a:t>
            </a:r>
          </a:p>
          <a:p>
            <a:pPr lvl="1">
              <a:buFont typeface="Arial" pitchFamily="34" charset="0"/>
              <a:buChar char="•"/>
            </a:pPr>
            <a:r>
              <a:rPr lang="ja-JP" altLang="en-US" sz="1200" dirty="0" smtClean="0"/>
              <a:t>購買要求の承認</a:t>
            </a:r>
          </a:p>
          <a:p>
            <a:r>
              <a:rPr lang="ja-JP" altLang="en-US" sz="1200" dirty="0" smtClean="0"/>
              <a:t>この章では</a:t>
            </a:r>
            <a:r>
              <a:rPr lang="en-US" altLang="ja-JP" sz="1200" dirty="0" smtClean="0"/>
              <a:t>､</a:t>
            </a:r>
            <a:r>
              <a:rPr lang="ja-JP" altLang="en-US" sz="1200" dirty="0" smtClean="0"/>
              <a:t>これらの機能について説明しますが</a:t>
            </a:r>
            <a:r>
              <a:rPr lang="en-US" altLang="ja-JP" sz="1200" dirty="0" smtClean="0"/>
              <a:t>､</a:t>
            </a:r>
            <a:r>
              <a:rPr lang="ja-JP" altLang="en-US" sz="1200" dirty="0" smtClean="0"/>
              <a:t>購買要求ではありませんが</a:t>
            </a:r>
            <a:r>
              <a:rPr lang="en-US" altLang="ja-JP" sz="1200" dirty="0" smtClean="0"/>
              <a:t>､MRP</a:t>
            </a:r>
            <a:r>
              <a:rPr lang="ja-JP" altLang="en-US" sz="1200" dirty="0" smtClean="0"/>
              <a:t>展開後に作成される、</a:t>
            </a:r>
            <a:r>
              <a:rPr lang="en-US" altLang="ja-JP" sz="1200" dirty="0" smtClean="0"/>
              <a:t>｢</a:t>
            </a:r>
            <a:r>
              <a:rPr lang="ja-JP" altLang="en-US" sz="1200" dirty="0" smtClean="0"/>
              <a:t>計画済購買オーダ</a:t>
            </a:r>
            <a:r>
              <a:rPr lang="en-US" altLang="ja-JP" sz="1200" dirty="0" smtClean="0"/>
              <a:t>｣</a:t>
            </a:r>
            <a:r>
              <a:rPr lang="ja-JP" altLang="en-US" sz="1200" dirty="0" smtClean="0"/>
              <a:t>も</a:t>
            </a:r>
            <a:r>
              <a:rPr lang="en-US" altLang="ja-JP" sz="1200" dirty="0" smtClean="0"/>
              <a:t>､</a:t>
            </a:r>
            <a:r>
              <a:rPr lang="ja-JP" altLang="en-US" sz="1200" dirty="0" smtClean="0"/>
              <a:t>次章の</a:t>
            </a:r>
            <a:r>
              <a:rPr lang="en-US" altLang="ja-JP" sz="1200" dirty="0" smtClean="0"/>
              <a:t>｢</a:t>
            </a:r>
            <a:r>
              <a:rPr lang="ja-JP" altLang="en-US" sz="1200" dirty="0" smtClean="0"/>
              <a:t>購買オー</a:t>
            </a:r>
            <a:endParaRPr lang="en-US" altLang="ja-JP" sz="1200" dirty="0" smtClean="0"/>
          </a:p>
          <a:p>
            <a:r>
              <a:rPr lang="ja-JP" altLang="en-US" sz="1200" dirty="0" smtClean="0"/>
              <a:t>ダの処理</a:t>
            </a:r>
            <a:r>
              <a:rPr lang="en-US" altLang="ja-JP" sz="1200" dirty="0" smtClean="0"/>
              <a:t>｣</a:t>
            </a:r>
            <a:r>
              <a:rPr lang="ja-JP" altLang="en-US" sz="1200" dirty="0" smtClean="0"/>
              <a:t>で購買要求と同じ、</a:t>
            </a:r>
            <a:r>
              <a:rPr lang="en-US" altLang="ja-JP" sz="1200" dirty="0" smtClean="0"/>
              <a:t>｢</a:t>
            </a:r>
            <a:r>
              <a:rPr lang="ja-JP" altLang="en-US" sz="1200" dirty="0" smtClean="0"/>
              <a:t>購買要求番号</a:t>
            </a:r>
            <a:r>
              <a:rPr lang="en-US" altLang="ja-JP" sz="1200" dirty="0" smtClean="0"/>
              <a:t>｣</a:t>
            </a:r>
            <a:r>
              <a:rPr lang="ja-JP" altLang="en-US" sz="1200" dirty="0" smtClean="0"/>
              <a:t>による処理が可能です。</a:t>
            </a:r>
            <a:endParaRPr lang="en-US" sz="1200" dirty="0"/>
          </a:p>
        </p:txBody>
      </p:sp>
      <p:cxnSp>
        <p:nvCxnSpPr>
          <p:cNvPr id="69" name="直線矢印コネクタ 68"/>
          <p:cNvCxnSpPr>
            <a:stCxn id="55" idx="3"/>
            <a:endCxn id="56" idx="1"/>
          </p:cNvCxnSpPr>
          <p:nvPr/>
        </p:nvCxnSpPr>
        <p:spPr>
          <a:xfrm>
            <a:off x="3445573" y="3359150"/>
            <a:ext cx="1215327" cy="1097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4" name="直線矢印コネクタ 73"/>
          <p:cNvCxnSpPr>
            <a:stCxn id="56" idx="3"/>
            <a:endCxn id="57" idx="1"/>
          </p:cNvCxnSpPr>
          <p:nvPr/>
        </p:nvCxnSpPr>
        <p:spPr>
          <a:xfrm>
            <a:off x="5883973" y="3370128"/>
            <a:ext cx="910527"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32"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900" y="923579"/>
            <a:ext cx="6248400" cy="88362"/>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購買要求の設定</a:t>
            </a:r>
            <a:endParaRPr lang="en-US" sz="2400" dirty="0">
              <a:latin typeface="Arial" pitchFamily="34" charset="0"/>
            </a:endParaRPr>
          </a:p>
        </p:txBody>
      </p:sp>
      <p:sp>
        <p:nvSpPr>
          <p:cNvPr id="23" name="正方形/長方形 22"/>
          <p:cNvSpPr/>
          <p:nvPr/>
        </p:nvSpPr>
        <p:spPr>
          <a:xfrm>
            <a:off x="546100" y="5226050"/>
            <a:ext cx="9525000" cy="830997"/>
          </a:xfrm>
          <a:prstGeom prst="rect">
            <a:avLst/>
          </a:prstGeom>
        </p:spPr>
        <p:txBody>
          <a:bodyPr wrap="square">
            <a:spAutoFit/>
          </a:bodyPr>
          <a:lstStyle/>
          <a:p>
            <a:r>
              <a:rPr lang="ja-JP" altLang="en-US" sz="1200" b="1" dirty="0" smtClean="0">
                <a:solidFill>
                  <a:srgbClr val="0070C0"/>
                </a:solidFill>
              </a:rPr>
              <a:t>購買要求の処理</a:t>
            </a:r>
            <a:endParaRPr lang="en-US" altLang="ja-JP" sz="1200" b="1" dirty="0" smtClean="0">
              <a:solidFill>
                <a:srgbClr val="0070C0"/>
              </a:solidFill>
            </a:endParaRPr>
          </a:p>
          <a:p>
            <a:r>
              <a:rPr lang="ja-JP" altLang="en-US" sz="1200" dirty="0" smtClean="0"/>
              <a:t>購買要求の設定で必要とされるものに、</a:t>
            </a:r>
            <a:r>
              <a:rPr lang="en-US" altLang="ja-JP" sz="1200" dirty="0" smtClean="0"/>
              <a:t>｢</a:t>
            </a:r>
            <a:r>
              <a:rPr lang="ja-JP" altLang="en-US" sz="1200" dirty="0" smtClean="0"/>
              <a:t>購買承認コード</a:t>
            </a:r>
            <a:r>
              <a:rPr lang="en-US" altLang="ja-JP" sz="1200" dirty="0" smtClean="0"/>
              <a:t>｣</a:t>
            </a:r>
            <a:r>
              <a:rPr lang="ja-JP" altLang="en-US" sz="1200" dirty="0" smtClean="0"/>
              <a:t>があります。</a:t>
            </a:r>
          </a:p>
          <a:p>
            <a:r>
              <a:rPr lang="ja-JP" altLang="en-US" sz="1200" dirty="0" smtClean="0"/>
              <a:t>これは、</a:t>
            </a:r>
            <a:r>
              <a:rPr lang="en-US" altLang="ja-JP" sz="1200" dirty="0" smtClean="0"/>
              <a:t>【</a:t>
            </a:r>
            <a:r>
              <a:rPr lang="ja-JP" altLang="en-US" sz="1200" dirty="0" smtClean="0"/>
              <a:t>購買要求登録</a:t>
            </a:r>
            <a:r>
              <a:rPr lang="en-US" altLang="ja-JP" sz="1200" dirty="0" smtClean="0"/>
              <a:t>/</a:t>
            </a:r>
            <a:r>
              <a:rPr lang="ja-JP" altLang="en-US" sz="1200" dirty="0" smtClean="0"/>
              <a:t>変更</a:t>
            </a:r>
            <a:r>
              <a:rPr lang="en-US" altLang="ja-JP" sz="1200" dirty="0" smtClean="0"/>
              <a:t>】&lt;5.1.4&gt;</a:t>
            </a:r>
            <a:r>
              <a:rPr lang="ja-JP" altLang="en-US" sz="1200" dirty="0" smtClean="0"/>
              <a:t>で登録時に</a:t>
            </a:r>
            <a:r>
              <a:rPr lang="en-US" altLang="ja-JP" sz="1200" dirty="0" smtClean="0"/>
              <a:t>､</a:t>
            </a:r>
            <a:r>
              <a:rPr lang="ja-JP" altLang="en-US" sz="1200" dirty="0" smtClean="0"/>
              <a:t>購買要求が一定の金額をオーバーすると承認手続きが必要となり、入力ミス</a:t>
            </a:r>
            <a:r>
              <a:rPr lang="en-US" altLang="ja-JP" sz="1200" dirty="0" smtClean="0"/>
              <a:t>(</a:t>
            </a:r>
            <a:r>
              <a:rPr lang="ja-JP" altLang="en-US" sz="1200" dirty="0" smtClean="0"/>
              <a:t>コードや数量</a:t>
            </a:r>
            <a:r>
              <a:rPr lang="en-US" altLang="ja-JP" sz="1200" dirty="0" smtClean="0"/>
              <a:t>)</a:t>
            </a:r>
            <a:r>
              <a:rPr lang="ja-JP" altLang="en-US" sz="1200" dirty="0" smtClean="0"/>
              <a:t>や不</a:t>
            </a:r>
            <a:endParaRPr lang="en-US" altLang="ja-JP" sz="1200" dirty="0" smtClean="0"/>
          </a:p>
          <a:p>
            <a:r>
              <a:rPr lang="ja-JP" altLang="en-US" sz="1200" dirty="0" smtClean="0"/>
              <a:t>正などを未然に防ぐことができる場合があります。</a:t>
            </a:r>
            <a:endParaRPr lang="en-US" sz="1200" dirty="0"/>
          </a:p>
        </p:txBody>
      </p:sp>
      <p:sp>
        <p:nvSpPr>
          <p:cNvPr id="16" name="角丸四角形 15"/>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角丸四角形 16"/>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19" name="角丸四角形 18"/>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20" name="角丸四角形 19"/>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22" name="角丸四角形 21"/>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24" name="角丸四角形 23"/>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25" name="角丸四角形 24"/>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26" name="角丸四角形 25"/>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27" name="角丸四角形 26"/>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28" name="カギ線コネクタ 27"/>
          <p:cNvCxnSpPr>
            <a:endCxn id="24"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9" name="図形 28"/>
          <p:cNvCxnSpPr>
            <a:stCxn id="17" idx="2"/>
            <a:endCxn id="20"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a:stCxn id="19" idx="2"/>
            <a:endCxn id="20"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24" idx="3"/>
            <a:endCxn id="25"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角丸四角形 34"/>
          <p:cNvSpPr/>
          <p:nvPr/>
        </p:nvSpPr>
        <p:spPr>
          <a:xfrm>
            <a:off x="1155700" y="2739863"/>
            <a:ext cx="2289873" cy="1225685"/>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srgbClr val="00B050"/>
                </a:solidFill>
              </a:rPr>
              <a:t>購買要求の</a:t>
            </a:r>
            <a:endParaRPr lang="en-US" altLang="ja-JP" sz="2400" b="1" dirty="0" smtClean="0">
              <a:solidFill>
                <a:srgbClr val="00B050"/>
              </a:solidFill>
            </a:endParaRPr>
          </a:p>
          <a:p>
            <a:pPr algn="ctr"/>
            <a:r>
              <a:rPr lang="ja-JP" altLang="en-US" sz="2400" b="1" dirty="0" smtClean="0">
                <a:solidFill>
                  <a:srgbClr val="00B050"/>
                </a:solidFill>
              </a:rPr>
              <a:t>設定</a:t>
            </a:r>
            <a:endParaRPr lang="en-US" altLang="ja-JP" sz="2400" b="1" dirty="0" smtClean="0">
              <a:solidFill>
                <a:srgbClr val="00B050"/>
              </a:solidFill>
            </a:endParaRPr>
          </a:p>
          <a:p>
            <a:pPr algn="ctr"/>
            <a:r>
              <a:rPr lang="en-US" sz="2400" b="1" dirty="0" smtClean="0">
                <a:solidFill>
                  <a:srgbClr val="00B050"/>
                </a:solidFill>
              </a:rPr>
              <a:t>5.24,5.1.1</a:t>
            </a:r>
            <a:endParaRPr lang="en-US" sz="2400" b="1" dirty="0">
              <a:solidFill>
                <a:srgbClr val="00B050"/>
              </a:solidFill>
            </a:endParaRPr>
          </a:p>
        </p:txBody>
      </p:sp>
      <p:sp>
        <p:nvSpPr>
          <p:cNvPr id="36" name="角丸四角形 35"/>
          <p:cNvSpPr/>
          <p:nvPr/>
        </p:nvSpPr>
        <p:spPr>
          <a:xfrm>
            <a:off x="46609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入力</a:t>
            </a:r>
            <a:endParaRPr lang="en-US" sz="1400" b="1" dirty="0">
              <a:solidFill>
                <a:srgbClr val="00B050"/>
              </a:solidFill>
            </a:endParaRPr>
          </a:p>
        </p:txBody>
      </p:sp>
      <p:sp>
        <p:nvSpPr>
          <p:cNvPr id="37" name="角丸四角形 36"/>
          <p:cNvSpPr/>
          <p:nvPr/>
        </p:nvSpPr>
        <p:spPr>
          <a:xfrm>
            <a:off x="67945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承認</a:t>
            </a:r>
            <a:endParaRPr lang="en-US" sz="1400" b="1" dirty="0">
              <a:solidFill>
                <a:srgbClr val="00B050"/>
              </a:solidFill>
            </a:endParaRPr>
          </a:p>
        </p:txBody>
      </p:sp>
      <p:sp>
        <p:nvSpPr>
          <p:cNvPr id="38" name="角丸四角形 37"/>
          <p:cNvSpPr/>
          <p:nvPr/>
        </p:nvSpPr>
        <p:spPr>
          <a:xfrm>
            <a:off x="1612901" y="1492251"/>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購買要求の作成</a:t>
            </a:r>
            <a:endParaRPr lang="en-US" altLang="ja-JP" sz="1600" b="1" dirty="0" smtClean="0">
              <a:solidFill>
                <a:srgbClr val="00B050"/>
              </a:solidFill>
            </a:endParaRPr>
          </a:p>
        </p:txBody>
      </p:sp>
      <p:cxnSp>
        <p:nvCxnSpPr>
          <p:cNvPr id="39" name="直線矢印コネクタ 38"/>
          <p:cNvCxnSpPr>
            <a:stCxn id="35" idx="3"/>
            <a:endCxn id="36" idx="1"/>
          </p:cNvCxnSpPr>
          <p:nvPr/>
        </p:nvCxnSpPr>
        <p:spPr>
          <a:xfrm>
            <a:off x="3445573" y="3352706"/>
            <a:ext cx="1215327" cy="1742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a:stCxn id="36" idx="3"/>
            <a:endCxn id="37" idx="1"/>
          </p:cNvCxnSpPr>
          <p:nvPr/>
        </p:nvCxnSpPr>
        <p:spPr>
          <a:xfrm>
            <a:off x="5883973" y="3370128"/>
            <a:ext cx="910527"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2"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3"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917700" y="1187450"/>
            <a:ext cx="5562600" cy="31242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200" dirty="0" smtClean="0">
              <a:latin typeface="Arial" pitchFamily="34" charset="0"/>
            </a:endParaRPr>
          </a:p>
          <a:p>
            <a:r>
              <a:rPr lang="ja-JP" altLang="en-US" sz="2400" dirty="0" smtClean="0">
                <a:latin typeface="Arial" pitchFamily="34" charset="0"/>
              </a:rPr>
              <a:t>購買要求の設定</a:t>
            </a:r>
            <a:endParaRPr lang="en-US" sz="2400" dirty="0">
              <a:latin typeface="Arial" pitchFamily="34" charset="0"/>
            </a:endParaRPr>
          </a:p>
        </p:txBody>
      </p:sp>
      <p:sp>
        <p:nvSpPr>
          <p:cNvPr id="11" name="正方形/長方形 10"/>
          <p:cNvSpPr/>
          <p:nvPr/>
        </p:nvSpPr>
        <p:spPr>
          <a:xfrm>
            <a:off x="546100" y="4464050"/>
            <a:ext cx="9601200" cy="461665"/>
          </a:xfrm>
          <a:prstGeom prst="rect">
            <a:avLst/>
          </a:prstGeom>
        </p:spPr>
        <p:txBody>
          <a:bodyPr wrap="square">
            <a:spAutoFit/>
          </a:bodyPr>
          <a:lstStyle/>
          <a:p>
            <a:r>
              <a:rPr lang="en-US" altLang="ja-JP" sz="1200" dirty="0" smtClean="0"/>
              <a:t>(</a:t>
            </a:r>
            <a:r>
              <a:rPr lang="ja-JP" altLang="en-US" sz="1200" dirty="0" smtClean="0">
                <a:latin typeface="Arial" pitchFamily="34" charset="0"/>
              </a:rPr>
              <a:t>購買</a:t>
            </a:r>
            <a:r>
              <a:rPr lang="en-US" altLang="ja-JP" sz="1200" dirty="0" smtClean="0">
                <a:latin typeface="Arial" pitchFamily="34" charset="0"/>
              </a:rPr>
              <a:t>)</a:t>
            </a:r>
            <a:r>
              <a:rPr lang="ja-JP" altLang="en-US" sz="1200" dirty="0" smtClean="0">
                <a:latin typeface="Arial" pitchFamily="34" charset="0"/>
              </a:rPr>
              <a:t>承認コードが登録されている場合</a:t>
            </a:r>
            <a:r>
              <a:rPr lang="en-US" altLang="ja-JP" sz="1200" dirty="0" smtClean="0">
                <a:latin typeface="Arial" pitchFamily="34" charset="0"/>
              </a:rPr>
              <a:t>､</a:t>
            </a:r>
            <a:r>
              <a:rPr lang="ja-JP" altLang="en-US" sz="1200" dirty="0" smtClean="0">
                <a:latin typeface="Arial" pitchFamily="34" charset="0"/>
              </a:rPr>
              <a:t>購買要求登録時に自動的にチェックされ一致するものがあれば</a:t>
            </a:r>
            <a:r>
              <a:rPr lang="en-US" altLang="ja-JP" sz="1200" dirty="0" smtClean="0">
                <a:latin typeface="Arial" pitchFamily="34" charset="0"/>
              </a:rPr>
              <a:t>､</a:t>
            </a:r>
            <a:r>
              <a:rPr lang="ja-JP" altLang="en-US" sz="1200" dirty="0" smtClean="0">
                <a:latin typeface="Arial" pitchFamily="34" charset="0"/>
              </a:rPr>
              <a:t>システムで自動的に購買要求の</a:t>
            </a:r>
            <a:r>
              <a:rPr lang="en-US" altLang="ja-JP" sz="1200" dirty="0" smtClean="0">
                <a:latin typeface="Arial" pitchFamily="34" charset="0"/>
              </a:rPr>
              <a:t>[</a:t>
            </a:r>
            <a:r>
              <a:rPr lang="ja-JP" altLang="en-US" sz="1200" dirty="0" smtClean="0">
                <a:latin typeface="Arial" pitchFamily="34" charset="0"/>
              </a:rPr>
              <a:t>承認コー</a:t>
            </a:r>
            <a:endParaRPr lang="en-US" altLang="ja-JP" sz="1200" dirty="0" smtClean="0">
              <a:latin typeface="Arial" pitchFamily="34" charset="0"/>
            </a:endParaRPr>
          </a:p>
          <a:p>
            <a:r>
              <a:rPr lang="ja-JP" altLang="en-US" sz="1200" dirty="0" smtClean="0">
                <a:latin typeface="Arial" pitchFamily="34" charset="0"/>
              </a:rPr>
              <a:t>ド</a:t>
            </a:r>
            <a:r>
              <a:rPr lang="en-US" altLang="ja-JP" sz="1200" dirty="0" smtClean="0">
                <a:latin typeface="Arial" pitchFamily="34" charset="0"/>
              </a:rPr>
              <a:t>]</a:t>
            </a:r>
            <a:r>
              <a:rPr lang="ja-JP" altLang="en-US" sz="1200" dirty="0" smtClean="0">
                <a:latin typeface="Arial" pitchFamily="34" charset="0"/>
              </a:rPr>
              <a:t>欄に設定されます。</a:t>
            </a:r>
            <a:endParaRPr lang="en-US" sz="1200" dirty="0">
              <a:latin typeface="Arial" pitchFamily="34" charset="0"/>
            </a:endParaRPr>
          </a:p>
        </p:txBody>
      </p:sp>
      <p:graphicFrame>
        <p:nvGraphicFramePr>
          <p:cNvPr id="12" name="表 11"/>
          <p:cNvGraphicFramePr>
            <a:graphicFrameLocks noGrp="1"/>
          </p:cNvGraphicFramePr>
          <p:nvPr/>
        </p:nvGraphicFramePr>
        <p:xfrm>
          <a:off x="1917700" y="5302250"/>
          <a:ext cx="5715000" cy="1478280"/>
        </p:xfrm>
        <a:graphic>
          <a:graphicData uri="http://schemas.openxmlformats.org/drawingml/2006/table">
            <a:tbl>
              <a:tblPr bandRow="1">
                <a:tableStyleId>{69CF1AB2-1976-4502-BF36-3FF5EA218861}</a:tableStyleId>
              </a:tblPr>
              <a:tblGrid>
                <a:gridCol w="1143000"/>
                <a:gridCol w="1143000"/>
                <a:gridCol w="1143000"/>
                <a:gridCol w="1143000"/>
                <a:gridCol w="1143000"/>
              </a:tblGrid>
              <a:tr h="381000">
                <a:tc>
                  <a:txBody>
                    <a:bodyPr/>
                    <a:lstStyle/>
                    <a:p>
                      <a:pPr algn="ctr"/>
                      <a:r>
                        <a:rPr lang="ja-JP" altLang="en-US" sz="1200" dirty="0" smtClean="0"/>
                        <a:t>検索順序</a:t>
                      </a:r>
                      <a:endParaRPr lang="en-US" sz="1200" dirty="0"/>
                    </a:p>
                  </a:txBody>
                  <a:tcPr>
                    <a:solidFill>
                      <a:schemeClr val="tx2">
                        <a:lumMod val="20000"/>
                        <a:lumOff val="80000"/>
                      </a:schemeClr>
                    </a:solidFill>
                  </a:tcPr>
                </a:tc>
                <a:tc>
                  <a:txBody>
                    <a:bodyPr/>
                    <a:lstStyle/>
                    <a:p>
                      <a:pPr algn="ctr"/>
                      <a:r>
                        <a:rPr lang="ja-JP" altLang="en-US" sz="1200" dirty="0" smtClean="0"/>
                        <a:t>サイト</a:t>
                      </a:r>
                      <a:endParaRPr lang="en-US" sz="1200" dirty="0"/>
                    </a:p>
                  </a:txBody>
                  <a:tcPr>
                    <a:solidFill>
                      <a:schemeClr val="tx2">
                        <a:lumMod val="20000"/>
                        <a:lumOff val="80000"/>
                      </a:schemeClr>
                    </a:solidFill>
                  </a:tcPr>
                </a:tc>
                <a:tc>
                  <a:txBody>
                    <a:bodyPr/>
                    <a:lstStyle/>
                    <a:p>
                      <a:pPr algn="ctr"/>
                      <a:r>
                        <a:rPr lang="ja-JP" altLang="en-US" sz="1200" dirty="0" smtClean="0"/>
                        <a:t>仕入勘定</a:t>
                      </a:r>
                      <a:endParaRPr lang="en-US" sz="1200" dirty="0"/>
                    </a:p>
                  </a:txBody>
                  <a:tcPr>
                    <a:solidFill>
                      <a:schemeClr val="tx2">
                        <a:lumMod val="20000"/>
                        <a:lumOff val="80000"/>
                      </a:schemeClr>
                    </a:solidFill>
                  </a:tcPr>
                </a:tc>
                <a:tc>
                  <a:txBody>
                    <a:bodyPr/>
                    <a:lstStyle/>
                    <a:p>
                      <a:pPr algn="ctr"/>
                      <a:r>
                        <a:rPr lang="ja-JP" altLang="en-US" sz="1200" dirty="0" smtClean="0"/>
                        <a:t>製品グループ</a:t>
                      </a:r>
                      <a:endParaRPr lang="en-US" sz="1200" dirty="0"/>
                    </a:p>
                  </a:txBody>
                  <a:tcPr>
                    <a:solidFill>
                      <a:schemeClr val="tx2">
                        <a:lumMod val="20000"/>
                        <a:lumOff val="80000"/>
                      </a:schemeClr>
                    </a:solidFill>
                  </a:tcPr>
                </a:tc>
                <a:tc>
                  <a:txBody>
                    <a:bodyPr/>
                    <a:lstStyle/>
                    <a:p>
                      <a:pPr algn="ctr"/>
                      <a:r>
                        <a:rPr lang="ja-JP" altLang="en-US" sz="1200" dirty="0" smtClean="0"/>
                        <a:t>依頼者</a:t>
                      </a:r>
                      <a:endParaRPr lang="en-US" sz="1200" dirty="0"/>
                    </a:p>
                  </a:txBody>
                  <a:tcPr>
                    <a:solidFill>
                      <a:schemeClr val="tx2">
                        <a:lumMod val="20000"/>
                        <a:lumOff val="80000"/>
                      </a:schemeClr>
                    </a:solidFill>
                  </a:tcPr>
                </a:tc>
              </a:tr>
              <a:tr h="228600">
                <a:tc>
                  <a:txBody>
                    <a:bodyPr/>
                    <a:lstStyle/>
                    <a:p>
                      <a:pPr algn="ctr"/>
                      <a:r>
                        <a:rPr lang="en-US" sz="1200" dirty="0" smtClean="0"/>
                        <a:t>1</a:t>
                      </a:r>
                      <a:endParaRPr lang="en-US" sz="1200" dirty="0"/>
                    </a:p>
                  </a:txBody>
                  <a:tcPr>
                    <a:solidFill>
                      <a:schemeClr val="tx2">
                        <a:lumMod val="20000"/>
                        <a:lumOff val="80000"/>
                      </a:schemeClr>
                    </a:solid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r>
              <a:tr h="228600">
                <a:tc>
                  <a:txBody>
                    <a:bodyPr/>
                    <a:lstStyle/>
                    <a:p>
                      <a:pPr algn="ctr"/>
                      <a:r>
                        <a:rPr lang="en-US" sz="1200" dirty="0" smtClean="0"/>
                        <a:t>2</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r>
              <a:tr h="228600">
                <a:tc>
                  <a:txBody>
                    <a:bodyPr/>
                    <a:lstStyle/>
                    <a:p>
                      <a:pPr algn="ctr"/>
                      <a:r>
                        <a:rPr lang="en-US" sz="1200" dirty="0" smtClean="0"/>
                        <a:t>3</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r>
              <a:tr h="228600">
                <a:tc>
                  <a:txBody>
                    <a:bodyPr/>
                    <a:lstStyle/>
                    <a:p>
                      <a:pPr algn="ctr"/>
                      <a:r>
                        <a:rPr lang="en-US" sz="1200" dirty="0" smtClean="0"/>
                        <a:t>4</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r>
            </a:tbl>
          </a:graphicData>
        </a:graphic>
      </p:graphicFrame>
      <p:sp>
        <p:nvSpPr>
          <p:cNvPr id="13" name="テキスト ボックス 12"/>
          <p:cNvSpPr txBox="1"/>
          <p:nvPr/>
        </p:nvSpPr>
        <p:spPr>
          <a:xfrm>
            <a:off x="1231900" y="4997450"/>
            <a:ext cx="1905000" cy="276999"/>
          </a:xfrm>
          <a:prstGeom prst="rect">
            <a:avLst/>
          </a:prstGeom>
          <a:noFill/>
        </p:spPr>
        <p:txBody>
          <a:bodyPr wrap="square" rtlCol="0">
            <a:spAutoFit/>
          </a:bodyPr>
          <a:lstStyle/>
          <a:p>
            <a:r>
              <a:rPr lang="ja-JP" altLang="en-US" sz="1200" dirty="0" smtClean="0"/>
              <a:t>検索順序は、在庫品では</a:t>
            </a:r>
            <a:endParaRPr lang="en-US" sz="1200" dirty="0"/>
          </a:p>
        </p:txBody>
      </p:sp>
      <p:sp>
        <p:nvSpPr>
          <p:cNvPr id="14"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5" name="コンテンツ プレースホルダ 3" descr="horiz_corp_sig.jpg"/>
          <p:cNvPicPr>
            <a:picLocks noChangeAspect="1"/>
          </p:cNvPicPr>
          <p:nvPr/>
        </p:nvPicPr>
        <p:blipFill>
          <a:blip r:embed="rId4"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1" name="Picture 39" descr="C:\Users\szu\AppData\Local\Microsoft\Windows\Temporary Internet Files\Content.IE5\ZX3T3QS9\MC900226812[1].wmf"/>
          <p:cNvPicPr>
            <a:picLocks noChangeAspect="1" noChangeArrowheads="1"/>
          </p:cNvPicPr>
          <p:nvPr/>
        </p:nvPicPr>
        <p:blipFill>
          <a:blip r:embed="rId2"/>
          <a:srcRect/>
          <a:stretch>
            <a:fillRect/>
          </a:stretch>
        </p:blipFill>
        <p:spPr bwMode="auto">
          <a:xfrm>
            <a:off x="2908300" y="2254250"/>
            <a:ext cx="3497158" cy="2860985"/>
          </a:xfrm>
          <a:prstGeom prst="rect">
            <a:avLst/>
          </a:prstGeom>
          <a:noFill/>
        </p:spPr>
      </p:pic>
      <p:pic>
        <p:nvPicPr>
          <p:cNvPr id="3113" name="Picture 41" descr="C:\Users\szu\AppData\Local\Microsoft\Windows\Temporary Internet Files\Content.IE5\YUFWXOXA\MC900441739[2].png"/>
          <p:cNvPicPr>
            <a:picLocks noChangeAspect="1" noChangeArrowheads="1"/>
          </p:cNvPicPr>
          <p:nvPr/>
        </p:nvPicPr>
        <p:blipFill>
          <a:blip r:embed="rId3"/>
          <a:srcRect/>
          <a:stretch>
            <a:fillRect/>
          </a:stretch>
        </p:blipFill>
        <p:spPr bwMode="auto">
          <a:xfrm>
            <a:off x="4889500" y="3397250"/>
            <a:ext cx="2514600" cy="2374900"/>
          </a:xfrm>
          <a:prstGeom prst="rect">
            <a:avLst/>
          </a:prstGeom>
          <a:noFill/>
        </p:spPr>
      </p:pic>
      <p:sp>
        <p:nvSpPr>
          <p:cNvPr id="3" name="Freeform 3"/>
          <p:cNvSpPr/>
          <p:nvPr/>
        </p:nvSpPr>
        <p:spPr>
          <a:xfrm>
            <a:off x="5777362" y="6658356"/>
            <a:ext cx="280415" cy="176783"/>
          </a:xfrm>
          <a:custGeom>
            <a:avLst/>
            <a:gdLst>
              <a:gd name="connsiteX0" fmla="*/ 0 w 280415"/>
              <a:gd name="connsiteY0" fmla="*/ 0 h 176783"/>
              <a:gd name="connsiteX1" fmla="*/ 0 w 280415"/>
              <a:gd name="connsiteY1" fmla="*/ 176783 h 176783"/>
              <a:gd name="connsiteX2" fmla="*/ 280415 w 280415"/>
              <a:gd name="connsiteY2" fmla="*/ 176783 h 176783"/>
              <a:gd name="connsiteX3" fmla="*/ 280415 w 280415"/>
              <a:gd name="connsiteY3" fmla="*/ 0 h 176783"/>
              <a:gd name="connsiteX4" fmla="*/ 0 w 280415"/>
              <a:gd name="connsiteY4" fmla="*/ 0 h 1767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415" h="176783">
                <a:moveTo>
                  <a:pt x="0" y="0"/>
                </a:moveTo>
                <a:lnTo>
                  <a:pt x="0" y="176783"/>
                </a:lnTo>
                <a:lnTo>
                  <a:pt x="280415" y="176783"/>
                </a:lnTo>
                <a:lnTo>
                  <a:pt x="280415"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3"/>
          <p:cNvPicPr>
            <a:picLocks noChangeAspect="1" noChangeArrowheads="1"/>
          </p:cNvPicPr>
          <p:nvPr/>
        </p:nvPicPr>
        <p:blipFill>
          <a:blip r:embed="rId4"/>
          <a:srcRect/>
          <a:stretch>
            <a:fillRect/>
          </a:stretch>
        </p:blipFill>
        <p:spPr bwMode="auto">
          <a:xfrm>
            <a:off x="469900" y="939800"/>
            <a:ext cx="6286500" cy="88900"/>
          </a:xfrm>
          <a:prstGeom prst="rect">
            <a:avLst/>
          </a:prstGeom>
          <a:noFill/>
        </p:spPr>
      </p:pic>
      <p:sp>
        <p:nvSpPr>
          <p:cNvPr id="15"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6"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pic>
        <p:nvPicPr>
          <p:cNvPr id="3073" name="Picture 1" descr="C:\Users\szu\AppData\Local\Microsoft\Windows\Temporary Internet Files\Content.IE5\DDUYE69T\MC900254108[1].wmf"/>
          <p:cNvPicPr>
            <a:picLocks noChangeAspect="1" noChangeArrowheads="1"/>
          </p:cNvPicPr>
          <p:nvPr/>
        </p:nvPicPr>
        <p:blipFill>
          <a:blip r:embed="rId6"/>
          <a:srcRect/>
          <a:stretch>
            <a:fillRect/>
          </a:stretch>
        </p:blipFill>
        <p:spPr bwMode="auto">
          <a:xfrm>
            <a:off x="7861300" y="3016250"/>
            <a:ext cx="1294723" cy="1295400"/>
          </a:xfrm>
          <a:prstGeom prst="rect">
            <a:avLst/>
          </a:prstGeom>
          <a:noFill/>
        </p:spPr>
      </p:pic>
      <p:pic>
        <p:nvPicPr>
          <p:cNvPr id="3078" name="Picture 6" descr="C:\Users\szu\AppData\Local\Microsoft\Windows\Temporary Internet Files\Content.IE5\YUFWXOXA\MC900232512[1].wmf"/>
          <p:cNvPicPr>
            <a:picLocks noChangeAspect="1" noChangeArrowheads="1"/>
          </p:cNvPicPr>
          <p:nvPr/>
        </p:nvPicPr>
        <p:blipFill>
          <a:blip r:embed="rId7"/>
          <a:srcRect/>
          <a:stretch>
            <a:fillRect/>
          </a:stretch>
        </p:blipFill>
        <p:spPr bwMode="auto">
          <a:xfrm>
            <a:off x="6946900" y="4159250"/>
            <a:ext cx="1462735" cy="1470947"/>
          </a:xfrm>
          <a:prstGeom prst="rect">
            <a:avLst/>
          </a:prstGeom>
          <a:noFill/>
        </p:spPr>
      </p:pic>
      <p:pic>
        <p:nvPicPr>
          <p:cNvPr id="3079" name="Picture 7" descr="C:\Users\szu\AppData\Local\Microsoft\Windows\Temporary Internet Files\Content.IE5\0B5CA6SM\MM900284162[1].gif"/>
          <p:cNvPicPr>
            <a:picLocks noChangeAspect="1" noChangeArrowheads="1" noCrop="1"/>
          </p:cNvPicPr>
          <p:nvPr/>
        </p:nvPicPr>
        <p:blipFill>
          <a:blip r:embed="rId8"/>
          <a:srcRect/>
          <a:stretch>
            <a:fillRect/>
          </a:stretch>
        </p:blipFill>
        <p:spPr bwMode="auto">
          <a:xfrm>
            <a:off x="3213100" y="4311650"/>
            <a:ext cx="1600200" cy="1860698"/>
          </a:xfrm>
          <a:prstGeom prst="rect">
            <a:avLst/>
          </a:prstGeom>
          <a:noFill/>
        </p:spPr>
      </p:pic>
      <p:pic>
        <p:nvPicPr>
          <p:cNvPr id="3083" name="Picture 11" descr="C:\Users\szu\AppData\Local\Microsoft\Windows\Temporary Internet Files\Content.IE5\DDUYE69T\MC900254162[1].wmf"/>
          <p:cNvPicPr>
            <a:picLocks noChangeAspect="1" noChangeArrowheads="1"/>
          </p:cNvPicPr>
          <p:nvPr/>
        </p:nvPicPr>
        <p:blipFill>
          <a:blip r:embed="rId9"/>
          <a:srcRect/>
          <a:stretch>
            <a:fillRect/>
          </a:stretch>
        </p:blipFill>
        <p:spPr bwMode="auto">
          <a:xfrm>
            <a:off x="2146300" y="4692650"/>
            <a:ext cx="1795882" cy="1742846"/>
          </a:xfrm>
          <a:prstGeom prst="rect">
            <a:avLst/>
          </a:prstGeom>
          <a:noFill/>
        </p:spPr>
      </p:pic>
      <p:pic>
        <p:nvPicPr>
          <p:cNvPr id="3086" name="Picture 14" descr="C:\Users\szu\AppData\Local\Microsoft\Windows\Temporary Internet Files\Content.IE5\0B5CA6SM\MC900424618[1].wmf"/>
          <p:cNvPicPr>
            <a:picLocks noChangeAspect="1" noChangeArrowheads="1"/>
          </p:cNvPicPr>
          <p:nvPr/>
        </p:nvPicPr>
        <p:blipFill>
          <a:blip r:embed="rId10"/>
          <a:srcRect/>
          <a:stretch>
            <a:fillRect/>
          </a:stretch>
        </p:blipFill>
        <p:spPr bwMode="auto">
          <a:xfrm>
            <a:off x="1536700" y="3244850"/>
            <a:ext cx="1131636" cy="1676400"/>
          </a:xfrm>
          <a:prstGeom prst="rect">
            <a:avLst/>
          </a:prstGeom>
          <a:noFill/>
        </p:spPr>
      </p:pic>
      <p:pic>
        <p:nvPicPr>
          <p:cNvPr id="3087" name="Picture 15" descr="C:\Users\szu\AppData\Local\Microsoft\Windows\Temporary Internet Files\Content.IE5\YUFWXOXA\MC900039397[1].wmf"/>
          <p:cNvPicPr>
            <a:picLocks noChangeAspect="1" noChangeArrowheads="1"/>
          </p:cNvPicPr>
          <p:nvPr/>
        </p:nvPicPr>
        <p:blipFill>
          <a:blip r:embed="rId11"/>
          <a:srcRect/>
          <a:stretch>
            <a:fillRect/>
          </a:stretch>
        </p:blipFill>
        <p:spPr bwMode="auto">
          <a:xfrm>
            <a:off x="4432300" y="1035050"/>
            <a:ext cx="1513073" cy="1600200"/>
          </a:xfrm>
          <a:prstGeom prst="rect">
            <a:avLst/>
          </a:prstGeom>
          <a:noFill/>
        </p:spPr>
      </p:pic>
      <p:pic>
        <p:nvPicPr>
          <p:cNvPr id="3098" name="Picture 26" descr="C:\Users\szu\AppData\Local\Microsoft\Windows\Temporary Internet Files\Content.IE5\0B5CA6SM\MC900434824[1].png"/>
          <p:cNvPicPr>
            <a:picLocks noChangeAspect="1" noChangeArrowheads="1"/>
          </p:cNvPicPr>
          <p:nvPr/>
        </p:nvPicPr>
        <p:blipFill>
          <a:blip r:embed="rId12"/>
          <a:srcRect/>
          <a:stretch>
            <a:fillRect/>
          </a:stretch>
        </p:blipFill>
        <p:spPr bwMode="auto">
          <a:xfrm>
            <a:off x="3746500" y="3016250"/>
            <a:ext cx="1219200" cy="1219200"/>
          </a:xfrm>
          <a:prstGeom prst="rect">
            <a:avLst/>
          </a:prstGeom>
          <a:noFill/>
        </p:spPr>
      </p:pic>
      <p:pic>
        <p:nvPicPr>
          <p:cNvPr id="3099" name="Picture 27" descr="C:\Users\szu\AppData\Local\Microsoft\Windows\Temporary Internet Files\Content.IE5\0B5CA6SM\MC900431536[1].png"/>
          <p:cNvPicPr>
            <a:picLocks noChangeAspect="1" noChangeArrowheads="1"/>
          </p:cNvPicPr>
          <p:nvPr/>
        </p:nvPicPr>
        <p:blipFill>
          <a:blip r:embed="rId13" cstate="print"/>
          <a:srcRect/>
          <a:stretch>
            <a:fillRect/>
          </a:stretch>
        </p:blipFill>
        <p:spPr bwMode="auto">
          <a:xfrm>
            <a:off x="5183967" y="3549650"/>
            <a:ext cx="464949" cy="457200"/>
          </a:xfrm>
          <a:prstGeom prst="rect">
            <a:avLst/>
          </a:prstGeom>
          <a:noFill/>
        </p:spPr>
      </p:pic>
      <p:pic>
        <p:nvPicPr>
          <p:cNvPr id="39" name="Picture 27" descr="C:\Users\szu\AppData\Local\Microsoft\Windows\Temporary Internet Files\Content.IE5\0B5CA6SM\MC900431536[1].png"/>
          <p:cNvPicPr>
            <a:picLocks noChangeAspect="1" noChangeArrowheads="1"/>
          </p:cNvPicPr>
          <p:nvPr/>
        </p:nvPicPr>
        <p:blipFill>
          <a:blip r:embed="rId14" cstate="print"/>
          <a:srcRect/>
          <a:stretch>
            <a:fillRect/>
          </a:stretch>
        </p:blipFill>
        <p:spPr bwMode="auto">
          <a:xfrm>
            <a:off x="5564968" y="3169920"/>
            <a:ext cx="696132" cy="684530"/>
          </a:xfrm>
          <a:prstGeom prst="rect">
            <a:avLst/>
          </a:prstGeom>
          <a:noFill/>
        </p:spPr>
      </p:pic>
      <p:pic>
        <p:nvPicPr>
          <p:cNvPr id="40" name="Picture 27" descr="C:\Users\szu\AppData\Local\Microsoft\Windows\Temporary Internet Files\Content.IE5\0B5CA6SM\MC900431536[1].png"/>
          <p:cNvPicPr>
            <a:picLocks noChangeAspect="1" noChangeArrowheads="1"/>
          </p:cNvPicPr>
          <p:nvPr/>
        </p:nvPicPr>
        <p:blipFill>
          <a:blip r:embed="rId13" cstate="print"/>
          <a:srcRect/>
          <a:stretch>
            <a:fillRect/>
          </a:stretch>
        </p:blipFill>
        <p:spPr bwMode="auto">
          <a:xfrm>
            <a:off x="5270500" y="3168650"/>
            <a:ext cx="533400" cy="609600"/>
          </a:xfrm>
          <a:prstGeom prst="rect">
            <a:avLst/>
          </a:prstGeom>
          <a:noFill/>
        </p:spPr>
      </p:pic>
      <p:pic>
        <p:nvPicPr>
          <p:cNvPr id="41" name="Picture 27" descr="C:\Users\szu\AppData\Local\Microsoft\Windows\Temporary Internet Files\Content.IE5\0B5CA6SM\MC900431536[1].png"/>
          <p:cNvPicPr>
            <a:picLocks noChangeAspect="1" noChangeArrowheads="1"/>
          </p:cNvPicPr>
          <p:nvPr/>
        </p:nvPicPr>
        <p:blipFill>
          <a:blip r:embed="rId15" cstate="print"/>
          <a:srcRect/>
          <a:stretch>
            <a:fillRect/>
          </a:stretch>
        </p:blipFill>
        <p:spPr bwMode="auto">
          <a:xfrm>
            <a:off x="5499100" y="3625850"/>
            <a:ext cx="381000" cy="374649"/>
          </a:xfrm>
          <a:prstGeom prst="rect">
            <a:avLst/>
          </a:prstGeom>
          <a:noFill/>
        </p:spPr>
      </p:pic>
      <p:pic>
        <p:nvPicPr>
          <p:cNvPr id="3100" name="Picture 28" descr="C:\Users\szu\AppData\Local\Microsoft\Windows\Temporary Internet Files\Content.IE5\YUFWXOXA\MC900350106[1].wmf"/>
          <p:cNvPicPr>
            <a:picLocks noChangeAspect="1" noChangeArrowheads="1"/>
          </p:cNvPicPr>
          <p:nvPr/>
        </p:nvPicPr>
        <p:blipFill>
          <a:blip r:embed="rId16"/>
          <a:srcRect/>
          <a:stretch>
            <a:fillRect/>
          </a:stretch>
        </p:blipFill>
        <p:spPr bwMode="auto">
          <a:xfrm>
            <a:off x="4279900" y="3321050"/>
            <a:ext cx="838200" cy="1221348"/>
          </a:xfrm>
          <a:prstGeom prst="rect">
            <a:avLst/>
          </a:prstGeom>
          <a:noFill/>
        </p:spPr>
      </p:pic>
      <p:sp>
        <p:nvSpPr>
          <p:cNvPr id="43" name="左カーブ矢印 42"/>
          <p:cNvSpPr/>
          <p:nvPr/>
        </p:nvSpPr>
        <p:spPr>
          <a:xfrm rot="-2640000">
            <a:off x="6871105" y="776986"/>
            <a:ext cx="953556" cy="2570107"/>
          </a:xfrm>
          <a:prstGeom prst="curvedLef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44" name="左カーブ矢印 43"/>
          <p:cNvSpPr/>
          <p:nvPr/>
        </p:nvSpPr>
        <p:spPr>
          <a:xfrm rot="4560000">
            <a:off x="5219070" y="4744117"/>
            <a:ext cx="1075646" cy="2931545"/>
          </a:xfrm>
          <a:prstGeom prst="curvedLef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46" name="左カーブ矢印 45"/>
          <p:cNvSpPr/>
          <p:nvPr/>
        </p:nvSpPr>
        <p:spPr>
          <a:xfrm rot="-7740000">
            <a:off x="2434842" y="548233"/>
            <a:ext cx="953556" cy="2570107"/>
          </a:xfrm>
          <a:prstGeom prst="curvedLef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47" name="テキスト ボックス 46"/>
          <p:cNvSpPr txBox="1"/>
          <p:nvPr/>
        </p:nvSpPr>
        <p:spPr>
          <a:xfrm>
            <a:off x="5422900" y="2635250"/>
            <a:ext cx="1143000" cy="369332"/>
          </a:xfrm>
          <a:prstGeom prst="rect">
            <a:avLst/>
          </a:prstGeom>
          <a:noFill/>
        </p:spPr>
        <p:txBody>
          <a:bodyPr wrap="square" rtlCol="0">
            <a:spAutoFit/>
          </a:bodyPr>
          <a:lstStyle/>
          <a:p>
            <a:pPr algn="ctr"/>
            <a:r>
              <a:rPr lang="ja-JP" altLang="en-US" b="1" dirty="0" smtClean="0"/>
              <a:t>承認</a:t>
            </a:r>
            <a:endParaRPr lang="en-US" b="1" dirty="0"/>
          </a:p>
        </p:txBody>
      </p:sp>
      <p:sp>
        <p:nvSpPr>
          <p:cNvPr id="48" name="テキスト ボックス 47"/>
          <p:cNvSpPr txBox="1"/>
          <p:nvPr/>
        </p:nvSpPr>
        <p:spPr>
          <a:xfrm>
            <a:off x="7556500" y="1720850"/>
            <a:ext cx="2819400" cy="646331"/>
          </a:xfrm>
          <a:prstGeom prst="rect">
            <a:avLst/>
          </a:prstGeom>
          <a:noFill/>
        </p:spPr>
        <p:txBody>
          <a:bodyPr wrap="square" rtlCol="0">
            <a:spAutoFit/>
          </a:bodyPr>
          <a:lstStyle/>
          <a:p>
            <a:r>
              <a:rPr lang="ja-JP" altLang="en-US" b="1" dirty="0" smtClean="0"/>
              <a:t>購買オーダあるいは</a:t>
            </a:r>
            <a:endParaRPr lang="en-US" altLang="ja-JP" b="1" dirty="0" smtClean="0"/>
          </a:p>
          <a:p>
            <a:r>
              <a:rPr lang="ja-JP" altLang="en-US" b="1" dirty="0" smtClean="0"/>
              <a:t>ブランケットオ購買オーダ</a:t>
            </a:r>
            <a:endParaRPr lang="en-US" b="1" dirty="0"/>
          </a:p>
        </p:txBody>
      </p:sp>
      <p:sp>
        <p:nvSpPr>
          <p:cNvPr id="49" name="テキスト ボックス 48"/>
          <p:cNvSpPr txBox="1"/>
          <p:nvPr/>
        </p:nvSpPr>
        <p:spPr>
          <a:xfrm>
            <a:off x="8394700" y="5302250"/>
            <a:ext cx="1447800" cy="369332"/>
          </a:xfrm>
          <a:prstGeom prst="rect">
            <a:avLst/>
          </a:prstGeom>
          <a:noFill/>
        </p:spPr>
        <p:txBody>
          <a:bodyPr wrap="square" rtlCol="0">
            <a:spAutoFit/>
          </a:bodyPr>
          <a:lstStyle/>
          <a:p>
            <a:r>
              <a:rPr lang="ja-JP" altLang="en-US" b="1" dirty="0" smtClean="0"/>
              <a:t>仕入先</a:t>
            </a:r>
            <a:endParaRPr lang="en-US" b="1" dirty="0"/>
          </a:p>
        </p:txBody>
      </p:sp>
      <p:sp>
        <p:nvSpPr>
          <p:cNvPr id="50" name="テキスト ボックス 49"/>
          <p:cNvSpPr txBox="1"/>
          <p:nvPr/>
        </p:nvSpPr>
        <p:spPr>
          <a:xfrm>
            <a:off x="2984500" y="6521450"/>
            <a:ext cx="1447800" cy="369332"/>
          </a:xfrm>
          <a:prstGeom prst="rect">
            <a:avLst/>
          </a:prstGeom>
          <a:noFill/>
        </p:spPr>
        <p:txBody>
          <a:bodyPr wrap="square" rtlCol="0">
            <a:spAutoFit/>
          </a:bodyPr>
          <a:lstStyle/>
          <a:p>
            <a:r>
              <a:rPr lang="ja-JP" altLang="en-US" b="1" dirty="0" smtClean="0"/>
              <a:t>入荷</a:t>
            </a:r>
            <a:endParaRPr lang="en-US" b="1" dirty="0"/>
          </a:p>
        </p:txBody>
      </p:sp>
      <p:sp>
        <p:nvSpPr>
          <p:cNvPr id="51" name="テキスト ボックス 50"/>
          <p:cNvSpPr txBox="1"/>
          <p:nvPr/>
        </p:nvSpPr>
        <p:spPr>
          <a:xfrm>
            <a:off x="774700" y="4464050"/>
            <a:ext cx="1447800" cy="369332"/>
          </a:xfrm>
          <a:prstGeom prst="rect">
            <a:avLst/>
          </a:prstGeom>
          <a:noFill/>
        </p:spPr>
        <p:txBody>
          <a:bodyPr wrap="square" rtlCol="0">
            <a:spAutoFit/>
          </a:bodyPr>
          <a:lstStyle/>
          <a:p>
            <a:r>
              <a:rPr lang="ja-JP" altLang="en-US" b="1" dirty="0" smtClean="0"/>
              <a:t>バイヤー</a:t>
            </a:r>
            <a:endParaRPr lang="en-US" b="1" dirty="0"/>
          </a:p>
        </p:txBody>
      </p:sp>
      <p:pic>
        <p:nvPicPr>
          <p:cNvPr id="65" name="Picture 26" descr="C:\Users\szu\AppData\Local\Microsoft\Windows\Temporary Internet Files\Content.IE5\0B5CA6SM\MC900434824[1].png"/>
          <p:cNvPicPr>
            <a:picLocks noChangeAspect="1" noChangeArrowheads="1"/>
          </p:cNvPicPr>
          <p:nvPr/>
        </p:nvPicPr>
        <p:blipFill>
          <a:blip r:embed="rId12"/>
          <a:srcRect/>
          <a:stretch>
            <a:fillRect/>
          </a:stretch>
        </p:blipFill>
        <p:spPr bwMode="auto">
          <a:xfrm>
            <a:off x="4432300" y="2787650"/>
            <a:ext cx="914400" cy="914400"/>
          </a:xfrm>
          <a:prstGeom prst="rect">
            <a:avLst/>
          </a:prstGeom>
          <a:noFill/>
        </p:spPr>
      </p:pic>
      <p:sp>
        <p:nvSpPr>
          <p:cNvPr id="30" name="テキスト ボックス 29"/>
          <p:cNvSpPr txBox="1"/>
          <p:nvPr/>
        </p:nvSpPr>
        <p:spPr>
          <a:xfrm>
            <a:off x="1079500" y="2482850"/>
            <a:ext cx="990600" cy="369332"/>
          </a:xfrm>
          <a:prstGeom prst="rect">
            <a:avLst/>
          </a:prstGeom>
          <a:noFill/>
        </p:spPr>
        <p:txBody>
          <a:bodyPr wrap="square" rtlCol="0">
            <a:spAutoFit/>
          </a:bodyPr>
          <a:lstStyle/>
          <a:p>
            <a:r>
              <a:rPr lang="ja-JP" altLang="en-US" b="1" dirty="0" smtClean="0"/>
              <a:t>要求</a:t>
            </a:r>
            <a:endParaRPr lang="en-US" b="1" dirty="0"/>
          </a:p>
        </p:txBody>
      </p:sp>
      <p:sp>
        <p:nvSpPr>
          <p:cNvPr id="31" name="テキスト ボックス 30"/>
          <p:cNvSpPr txBox="1"/>
          <p:nvPr/>
        </p:nvSpPr>
        <p:spPr>
          <a:xfrm>
            <a:off x="533400" y="312519"/>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1</a:t>
            </a:r>
            <a:r>
              <a:rPr lang="ja-JP" altLang="en-US" sz="1400" dirty="0" smtClean="0">
                <a:latin typeface="Arial" pitchFamily="34" charset="0"/>
              </a:rPr>
              <a:t>章　購買管理の概要</a:t>
            </a:r>
            <a:endParaRPr lang="en-US" altLang="ja-JP" sz="1400" dirty="0" smtClean="0">
              <a:latin typeface="Arial" pitchFamily="34" charset="0"/>
            </a:endParaRPr>
          </a:p>
          <a:p>
            <a:r>
              <a:rPr lang="ja-JP" altLang="en-US" sz="2400" dirty="0" smtClean="0">
                <a:latin typeface="Arial" pitchFamily="34" charset="0"/>
              </a:rPr>
              <a:t>主要なイベント</a:t>
            </a:r>
            <a:endParaRPr lang="en-US" sz="2400" dirty="0">
              <a:latin typeface="Arial"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5" name="テキスト ボックス 14"/>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購買要求の設定</a:t>
            </a:r>
            <a:endParaRPr lang="en-US" sz="2400" dirty="0">
              <a:latin typeface="Arial" pitchFamily="34" charset="0"/>
            </a:endParaRPr>
          </a:p>
        </p:txBody>
      </p:sp>
      <p:graphicFrame>
        <p:nvGraphicFramePr>
          <p:cNvPr id="16" name="表 15"/>
          <p:cNvGraphicFramePr>
            <a:graphicFrameLocks noGrp="1"/>
          </p:cNvGraphicFramePr>
          <p:nvPr/>
        </p:nvGraphicFramePr>
        <p:xfrm>
          <a:off x="1917700" y="1492250"/>
          <a:ext cx="5715000" cy="1478280"/>
        </p:xfrm>
        <a:graphic>
          <a:graphicData uri="http://schemas.openxmlformats.org/drawingml/2006/table">
            <a:tbl>
              <a:tblPr bandRow="1">
                <a:tableStyleId>{69CF1AB2-1976-4502-BF36-3FF5EA218861}</a:tableStyleId>
              </a:tblPr>
              <a:tblGrid>
                <a:gridCol w="1143000"/>
                <a:gridCol w="1143000"/>
                <a:gridCol w="1143000"/>
                <a:gridCol w="1143000"/>
                <a:gridCol w="1143000"/>
              </a:tblGrid>
              <a:tr h="381000">
                <a:tc>
                  <a:txBody>
                    <a:bodyPr/>
                    <a:lstStyle/>
                    <a:p>
                      <a:pPr algn="ctr"/>
                      <a:r>
                        <a:rPr lang="ja-JP" altLang="en-US" sz="1200" dirty="0" smtClean="0"/>
                        <a:t>検索順序</a:t>
                      </a:r>
                      <a:endParaRPr lang="en-US" sz="1200" dirty="0"/>
                    </a:p>
                  </a:txBody>
                  <a:tcPr>
                    <a:solidFill>
                      <a:schemeClr val="tx2">
                        <a:lumMod val="20000"/>
                        <a:lumOff val="80000"/>
                      </a:schemeClr>
                    </a:solidFill>
                  </a:tcPr>
                </a:tc>
                <a:tc>
                  <a:txBody>
                    <a:bodyPr/>
                    <a:lstStyle/>
                    <a:p>
                      <a:pPr algn="ctr"/>
                      <a:r>
                        <a:rPr lang="ja-JP" altLang="en-US" sz="1200" dirty="0" smtClean="0"/>
                        <a:t>サイト</a:t>
                      </a:r>
                      <a:endParaRPr lang="en-US" sz="1200" dirty="0"/>
                    </a:p>
                  </a:txBody>
                  <a:tcPr>
                    <a:solidFill>
                      <a:schemeClr val="tx2">
                        <a:lumMod val="20000"/>
                        <a:lumOff val="80000"/>
                      </a:schemeClr>
                    </a:solidFill>
                  </a:tcPr>
                </a:tc>
                <a:tc>
                  <a:txBody>
                    <a:bodyPr/>
                    <a:lstStyle/>
                    <a:p>
                      <a:pPr algn="ctr"/>
                      <a:r>
                        <a:rPr lang="ja-JP" altLang="en-US" sz="1200" dirty="0" smtClean="0"/>
                        <a:t>仕入勘定</a:t>
                      </a:r>
                      <a:endParaRPr lang="en-US" sz="1200" dirty="0"/>
                    </a:p>
                  </a:txBody>
                  <a:tcPr>
                    <a:solidFill>
                      <a:schemeClr val="tx2">
                        <a:lumMod val="20000"/>
                        <a:lumOff val="80000"/>
                      </a:schemeClr>
                    </a:solidFill>
                  </a:tcPr>
                </a:tc>
                <a:tc>
                  <a:txBody>
                    <a:bodyPr/>
                    <a:lstStyle/>
                    <a:p>
                      <a:pPr algn="ctr"/>
                      <a:r>
                        <a:rPr lang="ja-JP" altLang="en-US" sz="1200" dirty="0" smtClean="0"/>
                        <a:t>製品グループ</a:t>
                      </a:r>
                      <a:endParaRPr lang="en-US" sz="1200" dirty="0"/>
                    </a:p>
                  </a:txBody>
                  <a:tcPr>
                    <a:solidFill>
                      <a:schemeClr val="tx2">
                        <a:lumMod val="20000"/>
                        <a:lumOff val="80000"/>
                      </a:schemeClr>
                    </a:solidFill>
                  </a:tcPr>
                </a:tc>
                <a:tc>
                  <a:txBody>
                    <a:bodyPr/>
                    <a:lstStyle/>
                    <a:p>
                      <a:pPr algn="ctr"/>
                      <a:r>
                        <a:rPr lang="ja-JP" altLang="en-US" sz="1200" dirty="0" smtClean="0"/>
                        <a:t>依頼者</a:t>
                      </a:r>
                      <a:endParaRPr lang="en-US" sz="1200" dirty="0"/>
                    </a:p>
                  </a:txBody>
                  <a:tcPr>
                    <a:solidFill>
                      <a:schemeClr val="tx2">
                        <a:lumMod val="20000"/>
                        <a:lumOff val="80000"/>
                      </a:schemeClr>
                    </a:solidFill>
                  </a:tcPr>
                </a:tc>
              </a:tr>
              <a:tr h="228600">
                <a:tc>
                  <a:txBody>
                    <a:bodyPr/>
                    <a:lstStyle/>
                    <a:p>
                      <a:pPr algn="ctr"/>
                      <a:r>
                        <a:rPr lang="en-US" sz="1200" dirty="0" smtClean="0"/>
                        <a:t>1</a:t>
                      </a:r>
                      <a:endParaRPr lang="en-US" sz="1200" dirty="0"/>
                    </a:p>
                  </a:txBody>
                  <a:tcPr>
                    <a:solidFill>
                      <a:schemeClr val="tx2">
                        <a:lumMod val="20000"/>
                        <a:lumOff val="80000"/>
                      </a:schemeClr>
                    </a:solidFill>
                  </a:tcPr>
                </a:tc>
                <a:tc>
                  <a:txBody>
                    <a:bodyPr/>
                    <a:lstStyle/>
                    <a:p>
                      <a:pPr algn="ct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r>
              <a:tr h="228600">
                <a:tc>
                  <a:txBody>
                    <a:bodyPr/>
                    <a:lstStyle/>
                    <a:p>
                      <a:pPr algn="ctr"/>
                      <a:r>
                        <a:rPr lang="en-US" sz="1200" dirty="0" smtClean="0"/>
                        <a:t>2</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r>
              <a:tr h="228600">
                <a:tc>
                  <a:txBody>
                    <a:bodyPr/>
                    <a:lstStyle/>
                    <a:p>
                      <a:pPr algn="ctr"/>
                      <a:r>
                        <a:rPr lang="en-US" sz="1200" dirty="0" smtClean="0"/>
                        <a:t>3</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r>
              <a:tr h="228600">
                <a:tc>
                  <a:txBody>
                    <a:bodyPr/>
                    <a:lstStyle/>
                    <a:p>
                      <a:pPr algn="ctr"/>
                      <a:r>
                        <a:rPr lang="en-US" sz="1200" dirty="0" smtClean="0"/>
                        <a:t>4</a:t>
                      </a:r>
                      <a:endParaRPr lang="en-US" sz="1200" dirty="0"/>
                    </a:p>
                  </a:txBody>
                  <a:tcP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c>
                  <a:txBody>
                    <a:bodyPr/>
                    <a:lstStyle/>
                    <a:p>
                      <a:pPr algn="ctr"/>
                      <a:r>
                        <a:rPr lang="ja-JP" altLang="en-US" sz="1200" dirty="0" smtClean="0"/>
                        <a:t>△</a:t>
                      </a:r>
                      <a:endParaRPr lang="en-US" sz="1200" dirty="0"/>
                    </a:p>
                  </a:txBody>
                  <a:tcPr>
                    <a:noFill/>
                  </a:tcPr>
                </a:tc>
              </a:tr>
            </a:tbl>
          </a:graphicData>
        </a:graphic>
      </p:graphicFrame>
      <p:sp>
        <p:nvSpPr>
          <p:cNvPr id="17" name="テキスト ボックス 16"/>
          <p:cNvSpPr txBox="1"/>
          <p:nvPr/>
        </p:nvSpPr>
        <p:spPr>
          <a:xfrm>
            <a:off x="1231901" y="1187450"/>
            <a:ext cx="1905000" cy="276999"/>
          </a:xfrm>
          <a:prstGeom prst="rect">
            <a:avLst/>
          </a:prstGeom>
          <a:noFill/>
        </p:spPr>
        <p:txBody>
          <a:bodyPr wrap="square" rtlCol="0">
            <a:spAutoFit/>
          </a:bodyPr>
          <a:lstStyle/>
          <a:p>
            <a:r>
              <a:rPr lang="ja-JP" altLang="en-US" sz="1200" dirty="0" smtClean="0"/>
              <a:t>非在庫品では</a:t>
            </a:r>
            <a:endParaRPr lang="en-US" sz="1200" dirty="0"/>
          </a:p>
        </p:txBody>
      </p:sp>
      <p:sp>
        <p:nvSpPr>
          <p:cNvPr id="18" name="正方形/長方形 17"/>
          <p:cNvSpPr/>
          <p:nvPr/>
        </p:nvSpPr>
        <p:spPr>
          <a:xfrm>
            <a:off x="1231900" y="3168650"/>
            <a:ext cx="8915400" cy="646331"/>
          </a:xfrm>
          <a:prstGeom prst="rect">
            <a:avLst/>
          </a:prstGeom>
        </p:spPr>
        <p:txBody>
          <a:bodyPr wrap="square">
            <a:spAutoFit/>
          </a:bodyPr>
          <a:lstStyle/>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入力値あり△</a:t>
            </a:r>
            <a:r>
              <a:rPr lang="en-US" altLang="ja-JP" sz="1200" dirty="0" smtClean="0">
                <a:latin typeface="Arial" pitchFamily="34" charset="0"/>
              </a:rPr>
              <a:t>:</a:t>
            </a:r>
            <a:r>
              <a:rPr lang="ja-JP" altLang="en-US" sz="1200" dirty="0" smtClean="0">
                <a:latin typeface="Arial" pitchFamily="34" charset="0"/>
              </a:rPr>
              <a:t>入力値がブランク</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一致する承認コードが見つからない場合は、当購買要求は</a:t>
            </a:r>
            <a:r>
              <a:rPr lang="en-US" altLang="ja-JP" sz="1200" dirty="0" smtClean="0">
                <a:latin typeface="Arial" pitchFamily="34" charset="0"/>
              </a:rPr>
              <a:t>〔</a:t>
            </a:r>
            <a:r>
              <a:rPr lang="ja-JP" altLang="en-US" sz="1200" dirty="0" smtClean="0">
                <a:latin typeface="Arial" pitchFamily="34" charset="0"/>
              </a:rPr>
              <a:t>承認済</a:t>
            </a:r>
            <a:r>
              <a:rPr lang="en-US" altLang="ja-JP" sz="1200" dirty="0" smtClean="0">
                <a:latin typeface="Arial" pitchFamily="34" charset="0"/>
              </a:rPr>
              <a:t>〕</a:t>
            </a:r>
            <a:r>
              <a:rPr lang="ja-JP" altLang="en-US" sz="1200" dirty="0" smtClean="0">
                <a:latin typeface="Arial" pitchFamily="34" charset="0"/>
              </a:rPr>
              <a:t>に設定されます。</a:t>
            </a:r>
            <a:endParaRPr lang="en-US" sz="1200" dirty="0">
              <a:latin typeface="Arial" pitchFamily="34" charset="0"/>
            </a:endParaRPr>
          </a:p>
        </p:txBody>
      </p:sp>
      <p:sp>
        <p:nvSpPr>
          <p:cNvPr id="19" name="正方形/長方形 18"/>
          <p:cNvSpPr/>
          <p:nvPr/>
        </p:nvSpPr>
        <p:spPr>
          <a:xfrm>
            <a:off x="469900" y="4311650"/>
            <a:ext cx="9677400" cy="461665"/>
          </a:xfrm>
          <a:prstGeom prst="rect">
            <a:avLst/>
          </a:prstGeom>
        </p:spPr>
        <p:txBody>
          <a:bodyPr wrap="square">
            <a:spAutoFit/>
          </a:bodyPr>
          <a:lstStyle/>
          <a:p>
            <a:r>
              <a:rPr lang="ja-JP" altLang="en-US" sz="1200" b="1" dirty="0" smtClean="0">
                <a:solidFill>
                  <a:srgbClr val="0070C0"/>
                </a:solidFill>
                <a:latin typeface="Arial" pitchFamily="34" charset="0"/>
              </a:rPr>
              <a:t>最高金額</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承認者</a:t>
            </a:r>
            <a:endParaRPr lang="en-US" altLang="ja-JP" sz="1200" b="1" dirty="0" smtClean="0">
              <a:solidFill>
                <a:srgbClr val="0070C0"/>
              </a:solidFill>
              <a:latin typeface="Arial" pitchFamily="34" charset="0"/>
            </a:endParaRPr>
          </a:p>
          <a:p>
            <a:r>
              <a:rPr lang="ja-JP" altLang="en-US" sz="1200" dirty="0" smtClean="0">
                <a:latin typeface="Arial" pitchFamily="34" charset="0"/>
              </a:rPr>
              <a:t>承認者とその承認者が承認できる最高金額を</a:t>
            </a:r>
            <a:r>
              <a:rPr lang="en-US" altLang="ja-JP" sz="1200" dirty="0" smtClean="0">
                <a:latin typeface="Arial" pitchFamily="34" charset="0"/>
              </a:rPr>
              <a:t>4</a:t>
            </a:r>
            <a:r>
              <a:rPr lang="ja-JP" altLang="en-US" sz="1200" dirty="0" smtClean="0">
                <a:latin typeface="Arial" pitchFamily="34" charset="0"/>
              </a:rPr>
              <a:t>レベル設定できます。</a:t>
            </a:r>
            <a:endParaRPr lang="en-US" sz="1200" dirty="0">
              <a:latin typeface="Arial" pitchFamily="34" charset="0"/>
            </a:endParaRPr>
          </a:p>
        </p:txBody>
      </p:sp>
      <p:sp>
        <p:nvSpPr>
          <p:cNvPr id="9"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購買要求の入力</a:t>
            </a:r>
            <a:endParaRPr lang="en-US" sz="2400" dirty="0">
              <a:latin typeface="Arial" pitchFamily="34" charset="0"/>
            </a:endParaRPr>
          </a:p>
        </p:txBody>
      </p:sp>
      <p:sp>
        <p:nvSpPr>
          <p:cNvPr id="10" name="角丸四角形 9"/>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角丸四角形 10"/>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12" name="角丸四角形 11"/>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13" name="角丸四角形 12"/>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14" name="角丸四角形 13"/>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15" name="角丸四角形 14"/>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16" name="角丸四角形 15"/>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7" name="角丸四角形 16"/>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18" name="角丸四角形 17"/>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19" name="カギ線コネクタ 18"/>
          <p:cNvCxnSpPr>
            <a:endCxn id="15"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図形 19"/>
          <p:cNvCxnSpPr>
            <a:stCxn id="11" idx="2"/>
            <a:endCxn id="13"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stCxn id="12" idx="2"/>
            <a:endCxn id="13"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a:stCxn id="15" idx="3"/>
            <a:endCxn id="16"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6" name="角丸四角形 25"/>
          <p:cNvSpPr/>
          <p:nvPr/>
        </p:nvSpPr>
        <p:spPr>
          <a:xfrm>
            <a:off x="2070100" y="3016250"/>
            <a:ext cx="1295400" cy="6858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smtClean="0">
              <a:solidFill>
                <a:srgbClr val="00B050"/>
              </a:solidFill>
            </a:endParaRPr>
          </a:p>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設定</a:t>
            </a:r>
            <a:endParaRPr lang="en-US" altLang="ja-JP" sz="1400" b="1" dirty="0" smtClean="0">
              <a:solidFill>
                <a:srgbClr val="00B050"/>
              </a:solidFill>
            </a:endParaRPr>
          </a:p>
          <a:p>
            <a:pPr algn="ctr"/>
            <a:endParaRPr lang="en-US" sz="1400" b="1" dirty="0">
              <a:solidFill>
                <a:srgbClr val="00B050"/>
              </a:solidFill>
            </a:endParaRPr>
          </a:p>
        </p:txBody>
      </p:sp>
      <p:sp>
        <p:nvSpPr>
          <p:cNvPr id="27" name="角丸四角形 26"/>
          <p:cNvSpPr/>
          <p:nvPr/>
        </p:nvSpPr>
        <p:spPr>
          <a:xfrm>
            <a:off x="4279900" y="2635250"/>
            <a:ext cx="1981200" cy="14478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srgbClr val="00B050"/>
                </a:solidFill>
              </a:rPr>
              <a:t>購買要求の</a:t>
            </a:r>
            <a:endParaRPr lang="en-US" altLang="ja-JP" sz="2400" b="1" dirty="0" smtClean="0">
              <a:solidFill>
                <a:srgbClr val="00B050"/>
              </a:solidFill>
            </a:endParaRPr>
          </a:p>
          <a:p>
            <a:pPr algn="ctr"/>
            <a:r>
              <a:rPr lang="ja-JP" altLang="en-US" sz="2400" b="1" dirty="0" smtClean="0">
                <a:solidFill>
                  <a:srgbClr val="00B050"/>
                </a:solidFill>
              </a:rPr>
              <a:t>入力</a:t>
            </a:r>
            <a:endParaRPr lang="en-US" altLang="ja-JP" sz="2400" b="1" dirty="0" smtClean="0">
              <a:solidFill>
                <a:srgbClr val="00B050"/>
              </a:solidFill>
            </a:endParaRPr>
          </a:p>
          <a:p>
            <a:pPr algn="ctr"/>
            <a:r>
              <a:rPr lang="en-US" sz="2400" b="1" dirty="0" smtClean="0">
                <a:solidFill>
                  <a:srgbClr val="00B050"/>
                </a:solidFill>
              </a:rPr>
              <a:t>5.1.4</a:t>
            </a:r>
            <a:endParaRPr lang="en-US" sz="2400" b="1" dirty="0">
              <a:solidFill>
                <a:srgbClr val="00B050"/>
              </a:solidFill>
            </a:endParaRPr>
          </a:p>
        </p:txBody>
      </p:sp>
      <p:sp>
        <p:nvSpPr>
          <p:cNvPr id="28" name="角丸四角形 27"/>
          <p:cNvSpPr/>
          <p:nvPr/>
        </p:nvSpPr>
        <p:spPr>
          <a:xfrm>
            <a:off x="67945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承認</a:t>
            </a:r>
            <a:endParaRPr lang="en-US" sz="1400" b="1" dirty="0">
              <a:solidFill>
                <a:srgbClr val="00B050"/>
              </a:solidFill>
            </a:endParaRPr>
          </a:p>
        </p:txBody>
      </p:sp>
      <p:sp>
        <p:nvSpPr>
          <p:cNvPr id="29" name="角丸四角形 28"/>
          <p:cNvSpPr/>
          <p:nvPr/>
        </p:nvSpPr>
        <p:spPr>
          <a:xfrm>
            <a:off x="1612901" y="1492251"/>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購買要求の作成</a:t>
            </a:r>
            <a:endParaRPr lang="en-US" altLang="ja-JP" sz="1600" b="1" dirty="0" smtClean="0">
              <a:solidFill>
                <a:srgbClr val="00B050"/>
              </a:solidFill>
            </a:endParaRPr>
          </a:p>
        </p:txBody>
      </p:sp>
      <p:cxnSp>
        <p:nvCxnSpPr>
          <p:cNvPr id="30" name="直線矢印コネクタ 29"/>
          <p:cNvCxnSpPr>
            <a:stCxn id="26" idx="3"/>
            <a:endCxn id="27" idx="1"/>
          </p:cNvCxnSpPr>
          <p:nvPr/>
        </p:nvCxnSpPr>
        <p:spPr>
          <a:xfrm>
            <a:off x="3365500" y="3359150"/>
            <a:ext cx="9144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27" idx="3"/>
            <a:endCxn id="28" idx="1"/>
          </p:cNvCxnSpPr>
          <p:nvPr/>
        </p:nvCxnSpPr>
        <p:spPr>
          <a:xfrm>
            <a:off x="6261100" y="3359150"/>
            <a:ext cx="533400" cy="1097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3" name="正方形/長方形 52"/>
          <p:cNvSpPr/>
          <p:nvPr/>
        </p:nvSpPr>
        <p:spPr>
          <a:xfrm>
            <a:off x="546100" y="5226050"/>
            <a:ext cx="9601200" cy="1754326"/>
          </a:xfrm>
          <a:prstGeom prst="rect">
            <a:avLst/>
          </a:prstGeom>
        </p:spPr>
        <p:txBody>
          <a:bodyPr wrap="square">
            <a:spAutoFit/>
          </a:bodyPr>
          <a:lstStyle/>
          <a:p>
            <a:r>
              <a:rPr lang="ja-JP" altLang="en-US" sz="1200" b="1" dirty="0" smtClean="0">
                <a:solidFill>
                  <a:srgbClr val="0070C0"/>
                </a:solidFill>
                <a:latin typeface="Arial" pitchFamily="34" charset="0"/>
              </a:rPr>
              <a:t>購買要求の入力 </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購買要求登録</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変更</a:t>
            </a:r>
            <a:r>
              <a:rPr lang="en-US" altLang="zh-TW" sz="1200" b="1" dirty="0" smtClean="0">
                <a:solidFill>
                  <a:srgbClr val="0070C0"/>
                </a:solidFill>
                <a:latin typeface="Arial" pitchFamily="34" charset="0"/>
              </a:rPr>
              <a:t>)</a:t>
            </a:r>
          </a:p>
          <a:p>
            <a:r>
              <a:rPr lang="ja-JP" altLang="en-US" sz="1200" dirty="0" smtClean="0">
                <a:latin typeface="Arial" pitchFamily="34" charset="0"/>
              </a:rPr>
              <a:t>製造業においては</a:t>
            </a:r>
            <a:r>
              <a:rPr lang="en-US" altLang="ja-JP" sz="1200" dirty="0" smtClean="0">
                <a:latin typeface="Arial" pitchFamily="34" charset="0"/>
              </a:rPr>
              <a:t>､</a:t>
            </a:r>
            <a:r>
              <a:rPr lang="ja-JP" altLang="en-US" sz="1200" dirty="0" smtClean="0">
                <a:latin typeface="Arial" pitchFamily="34" charset="0"/>
              </a:rPr>
              <a:t>生産計画に基づき品目の購買計画</a:t>
            </a:r>
            <a:r>
              <a:rPr lang="ja-JP" altLang="en-US" sz="1200" dirty="0" smtClean="0">
                <a:latin typeface="Arial" pitchFamily="34" charset="0"/>
              </a:rPr>
              <a:t>が</a:t>
            </a:r>
            <a:r>
              <a:rPr lang="en-US" altLang="ja-JP" sz="1200" dirty="0" smtClean="0">
                <a:latin typeface="Arial" pitchFamily="34" charset="0"/>
              </a:rPr>
              <a:t>MRP</a:t>
            </a:r>
            <a:r>
              <a:rPr lang="ja-JP" altLang="en-US" sz="1200" dirty="0" smtClean="0">
                <a:latin typeface="Arial" pitchFamily="34" charset="0"/>
              </a:rPr>
              <a:t>で</a:t>
            </a:r>
            <a:r>
              <a:rPr lang="ja-JP" altLang="en-US" sz="1200" dirty="0" smtClean="0">
                <a:latin typeface="Arial" pitchFamily="34" charset="0"/>
              </a:rPr>
              <a:t>作成</a:t>
            </a:r>
            <a:r>
              <a:rPr lang="en-US" altLang="ja-JP" sz="1200" dirty="0" smtClean="0">
                <a:latin typeface="Arial" pitchFamily="34" charset="0"/>
              </a:rPr>
              <a:t>(</a:t>
            </a:r>
            <a:r>
              <a:rPr lang="ja-JP" altLang="en-US" sz="1200" dirty="0" smtClean="0">
                <a:latin typeface="Arial" pitchFamily="34" charset="0"/>
              </a:rPr>
              <a:t>計画済購買オーダ</a:t>
            </a:r>
            <a:r>
              <a:rPr lang="en-US" altLang="ja-JP" sz="1200" dirty="0" smtClean="0">
                <a:latin typeface="Arial" pitchFamily="34" charset="0"/>
              </a:rPr>
              <a:t>)</a:t>
            </a:r>
            <a:r>
              <a:rPr lang="ja-JP" altLang="en-US" sz="1200" dirty="0" smtClean="0">
                <a:latin typeface="Arial" pitchFamily="34" charset="0"/>
              </a:rPr>
              <a:t>されますが</a:t>
            </a:r>
            <a:r>
              <a:rPr lang="en-US" altLang="ja-JP" sz="1200" dirty="0" smtClean="0">
                <a:latin typeface="Arial" pitchFamily="34" charset="0"/>
              </a:rPr>
              <a:t>､</a:t>
            </a:r>
            <a:r>
              <a:rPr lang="ja-JP" altLang="en-US" sz="1200" dirty="0" smtClean="0">
                <a:latin typeface="Arial" pitchFamily="34" charset="0"/>
              </a:rPr>
              <a:t>仕損</a:t>
            </a:r>
            <a:r>
              <a:rPr lang="en-US" altLang="ja-JP" sz="1200" dirty="0" smtClean="0">
                <a:latin typeface="Arial" pitchFamily="34" charset="0"/>
              </a:rPr>
              <a:t>､</a:t>
            </a:r>
            <a:r>
              <a:rPr lang="ja-JP" altLang="en-US" sz="1200" dirty="0" smtClean="0">
                <a:latin typeface="Arial" pitchFamily="34" charset="0"/>
              </a:rPr>
              <a:t>試作</a:t>
            </a:r>
            <a:r>
              <a:rPr lang="en-US" altLang="ja-JP" sz="1200" dirty="0" smtClean="0">
                <a:latin typeface="Arial" pitchFamily="34" charset="0"/>
              </a:rPr>
              <a:t>､</a:t>
            </a:r>
            <a:r>
              <a:rPr lang="ja-JP" altLang="en-US" sz="1200" dirty="0" smtClean="0">
                <a:latin typeface="Arial" pitchFamily="34" charset="0"/>
              </a:rPr>
              <a:t>サービスなどで</a:t>
            </a:r>
            <a:r>
              <a:rPr lang="en-US" altLang="ja-JP" sz="1200" dirty="0" smtClean="0">
                <a:latin typeface="Arial" pitchFamily="34" charset="0"/>
              </a:rPr>
              <a:t>､</a:t>
            </a:r>
            <a:r>
              <a:rPr lang="ja-JP" altLang="en-US" sz="1200" dirty="0" smtClean="0">
                <a:latin typeface="Arial" pitchFamily="34" charset="0"/>
              </a:rPr>
              <a:t>在庫品目の購入</a:t>
            </a:r>
            <a:endParaRPr lang="en-US" altLang="ja-JP" sz="1200" dirty="0" smtClean="0">
              <a:latin typeface="Arial" pitchFamily="34" charset="0"/>
            </a:endParaRPr>
          </a:p>
          <a:p>
            <a:r>
              <a:rPr lang="ja-JP" altLang="en-US" sz="1200" dirty="0" smtClean="0">
                <a:latin typeface="Arial" pitchFamily="34" charset="0"/>
              </a:rPr>
              <a:t>を</a:t>
            </a:r>
            <a:r>
              <a:rPr lang="en-US" altLang="ja-JP" sz="1200" dirty="0" smtClean="0">
                <a:latin typeface="Arial" pitchFamily="34" charset="0"/>
              </a:rPr>
              <a:t>､</a:t>
            </a:r>
            <a:r>
              <a:rPr lang="ja-JP" altLang="en-US" sz="1200" dirty="0" smtClean="0">
                <a:latin typeface="Arial" pitchFamily="34" charset="0"/>
              </a:rPr>
              <a:t>また事務用品などの非在庫品目の購入を必要とする場合があります</a:t>
            </a:r>
            <a:r>
              <a:rPr lang="en-US" altLang="ja-JP" sz="1200" dirty="0" smtClean="0">
                <a:latin typeface="Arial" pitchFamily="34" charset="0"/>
              </a:rPr>
              <a:t>｡</a:t>
            </a:r>
            <a:r>
              <a:rPr lang="ja-JP" altLang="en-US" sz="1200" dirty="0" smtClean="0">
                <a:latin typeface="Arial" pitchFamily="34" charset="0"/>
              </a:rPr>
              <a:t>このような購入品目を各部門がバラバラに購入していたのでは</a:t>
            </a:r>
            <a:r>
              <a:rPr lang="en-US" altLang="ja-JP" sz="1200" dirty="0" smtClean="0">
                <a:latin typeface="Arial" pitchFamily="34" charset="0"/>
              </a:rPr>
              <a:t>､</a:t>
            </a:r>
            <a:r>
              <a:rPr lang="ja-JP" altLang="en-US" sz="1200" dirty="0" smtClean="0">
                <a:latin typeface="Arial" pitchFamily="34" charset="0"/>
              </a:rPr>
              <a:t>仕入先選</a:t>
            </a:r>
            <a:endParaRPr lang="en-US" altLang="ja-JP" sz="1200" dirty="0" smtClean="0">
              <a:latin typeface="Arial" pitchFamily="34" charset="0"/>
            </a:endParaRPr>
          </a:p>
          <a:p>
            <a:r>
              <a:rPr lang="ja-JP" altLang="en-US" sz="1200" dirty="0" smtClean="0">
                <a:latin typeface="Arial" pitchFamily="34" charset="0"/>
              </a:rPr>
              <a:t>定</a:t>
            </a:r>
            <a:r>
              <a:rPr lang="en-US" altLang="ja-JP" sz="1200" dirty="0" smtClean="0">
                <a:latin typeface="Arial" pitchFamily="34" charset="0"/>
              </a:rPr>
              <a:t>､</a:t>
            </a:r>
            <a:r>
              <a:rPr lang="ja-JP" altLang="en-US" sz="1200" dirty="0" smtClean="0">
                <a:latin typeface="Arial" pitchFamily="34" charset="0"/>
              </a:rPr>
              <a:t>購入単価などで無駄な経費や割高の購入になる可能性が高くなります</a:t>
            </a:r>
            <a:r>
              <a:rPr lang="en-US" altLang="ja-JP" sz="1200" dirty="0" smtClean="0">
                <a:latin typeface="Arial" pitchFamily="34" charset="0"/>
              </a:rPr>
              <a:t>｡</a:t>
            </a:r>
            <a:r>
              <a:rPr lang="ja-JP" altLang="en-US" sz="1200" dirty="0" smtClean="0">
                <a:latin typeface="Arial" pitchFamily="34" charset="0"/>
              </a:rPr>
              <a:t>できれば購買要求を一か所でまとめて購入すれば</a:t>
            </a:r>
            <a:r>
              <a:rPr lang="en-US" altLang="ja-JP" sz="1200" dirty="0" smtClean="0">
                <a:latin typeface="Arial" pitchFamily="34" charset="0"/>
              </a:rPr>
              <a:t>､</a:t>
            </a:r>
            <a:r>
              <a:rPr lang="ja-JP" altLang="en-US" sz="1200" dirty="0" smtClean="0">
                <a:latin typeface="Arial" pitchFamily="34" charset="0"/>
              </a:rPr>
              <a:t>承認手続き</a:t>
            </a:r>
            <a:r>
              <a:rPr lang="en-US" altLang="ja-JP" sz="1200" dirty="0" smtClean="0">
                <a:latin typeface="Arial" pitchFamily="34" charset="0"/>
              </a:rPr>
              <a:t>､</a:t>
            </a:r>
            <a:r>
              <a:rPr lang="ja-JP" altLang="en-US" sz="1200" dirty="0" smtClean="0">
                <a:latin typeface="Arial" pitchFamily="34" charset="0"/>
              </a:rPr>
              <a:t>発注に</a:t>
            </a:r>
            <a:endParaRPr lang="en-US" altLang="ja-JP" sz="1200" dirty="0" smtClean="0">
              <a:latin typeface="Arial" pitchFamily="34" charset="0"/>
            </a:endParaRPr>
          </a:p>
          <a:p>
            <a:r>
              <a:rPr lang="ja-JP" altLang="en-US" sz="1200" dirty="0" smtClean="0">
                <a:latin typeface="Arial" pitchFamily="34" charset="0"/>
              </a:rPr>
              <a:t>絡む諸費用やまとめ買いによるスケールメリットが生かされることもあります。</a:t>
            </a:r>
            <a:endParaRPr lang="en-US" altLang="ja-JP" sz="1200" dirty="0" smtClean="0">
              <a:latin typeface="Arial" pitchFamily="34" charset="0"/>
            </a:endParaRPr>
          </a:p>
          <a:p>
            <a:endParaRPr lang="ja-JP" altLang="en-US" sz="1200" dirty="0" smtClean="0">
              <a:latin typeface="Arial" pitchFamily="34" charset="0"/>
            </a:endParaRPr>
          </a:p>
          <a:p>
            <a:r>
              <a:rPr lang="ja-JP" altLang="en-US" sz="1200" dirty="0" smtClean="0">
                <a:latin typeface="Arial" pitchFamily="34" charset="0"/>
              </a:rPr>
              <a:t>購買要求を入力</a:t>
            </a:r>
            <a:r>
              <a:rPr lang="en-US" altLang="ja-JP" sz="1200" dirty="0" smtClean="0">
                <a:latin typeface="Arial" pitchFamily="34" charset="0"/>
              </a:rPr>
              <a:t>(</a:t>
            </a:r>
            <a:r>
              <a:rPr lang="ja-JP" altLang="en-US" sz="1200" dirty="0" smtClean="0">
                <a:latin typeface="Arial" pitchFamily="34" charset="0"/>
              </a:rPr>
              <a:t>作成</a:t>
            </a:r>
            <a:r>
              <a:rPr lang="en-US" altLang="ja-JP" sz="1200" dirty="0" smtClean="0">
                <a:latin typeface="Arial" pitchFamily="34" charset="0"/>
              </a:rPr>
              <a:t>)</a:t>
            </a:r>
            <a:r>
              <a:rPr lang="ja-JP" altLang="en-US" sz="1200" dirty="0" smtClean="0">
                <a:latin typeface="Arial" pitchFamily="34" charset="0"/>
              </a:rPr>
              <a:t>するには。</a:t>
            </a:r>
          </a:p>
          <a:p>
            <a:pPr lvl="1">
              <a:buFont typeface="Arial" pitchFamily="34" charset="0"/>
              <a:buChar char="•"/>
            </a:pPr>
            <a:r>
              <a:rPr lang="en-US" altLang="ja-JP" sz="1200" dirty="0" smtClean="0">
                <a:latin typeface="Arial" pitchFamily="34" charset="0"/>
              </a:rPr>
              <a:t>【</a:t>
            </a:r>
            <a:r>
              <a:rPr lang="ja-JP" altLang="en-US" sz="1200" dirty="0" smtClean="0">
                <a:latin typeface="Arial" pitchFamily="34" charset="0"/>
              </a:rPr>
              <a:t>購買要求登録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】&lt;5.1.4&gt;</a:t>
            </a:r>
          </a:p>
          <a:p>
            <a:r>
              <a:rPr lang="ja-JP" altLang="en-US" sz="1200" dirty="0" smtClean="0">
                <a:latin typeface="Arial" pitchFamily="34" charset="0"/>
              </a:rPr>
              <a:t>があります。</a:t>
            </a:r>
            <a:endParaRPr lang="en-US" sz="1200" dirty="0">
              <a:latin typeface="Arial" pitchFamily="34" charset="0"/>
            </a:endParaRPr>
          </a:p>
        </p:txBody>
      </p:sp>
      <p:sp>
        <p:nvSpPr>
          <p:cNvPr id="3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3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購買要求の入力</a:t>
            </a:r>
            <a:endParaRPr lang="en-US" sz="2400" dirty="0">
              <a:latin typeface="Arial" pitchFamily="34" charset="0"/>
            </a:endParaRPr>
          </a:p>
        </p:txBody>
      </p:sp>
      <p:pic>
        <p:nvPicPr>
          <p:cNvPr id="7" name="Picture 3"/>
          <p:cNvPicPr>
            <a:picLocks noChangeAspect="1" noChangeArrowheads="1"/>
          </p:cNvPicPr>
          <p:nvPr/>
        </p:nvPicPr>
        <p:blipFill>
          <a:blip r:embed="rId3"/>
          <a:srcRect/>
          <a:stretch>
            <a:fillRect/>
          </a:stretch>
        </p:blipFill>
        <p:spPr bwMode="auto">
          <a:xfrm>
            <a:off x="1231900" y="1172765"/>
            <a:ext cx="4191000" cy="3596085"/>
          </a:xfrm>
          <a:prstGeom prst="rect">
            <a:avLst/>
          </a:prstGeom>
          <a:noFill/>
          <a:ln w="9525">
            <a:solidFill>
              <a:schemeClr val="tx1"/>
            </a:solid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4051300" y="1416050"/>
            <a:ext cx="4191000" cy="3581400"/>
          </a:xfrm>
          <a:prstGeom prst="rect">
            <a:avLst/>
          </a:prstGeom>
          <a:noFill/>
          <a:ln w="9525">
            <a:solidFill>
              <a:schemeClr val="tx1"/>
            </a:solidFill>
            <a:miter lim="800000"/>
            <a:headEnd/>
            <a:tailEnd/>
          </a:ln>
          <a:effectLst/>
        </p:spPr>
      </p:pic>
      <p:sp>
        <p:nvSpPr>
          <p:cNvPr id="13" name="正方形/長方形 12"/>
          <p:cNvSpPr/>
          <p:nvPr/>
        </p:nvSpPr>
        <p:spPr>
          <a:xfrm>
            <a:off x="546100" y="5149850"/>
            <a:ext cx="9601200" cy="1015663"/>
          </a:xfrm>
          <a:prstGeom prst="rect">
            <a:avLst/>
          </a:prstGeom>
        </p:spPr>
        <p:txBody>
          <a:bodyPr wrap="square">
            <a:spAutoFit/>
          </a:bodyPr>
          <a:lstStyle/>
          <a:p>
            <a:r>
              <a:rPr lang="ja-JP" altLang="en-US" sz="1200" b="1" dirty="0" smtClean="0">
                <a:solidFill>
                  <a:srgbClr val="0070C0"/>
                </a:solidFill>
                <a:latin typeface="Arial" pitchFamily="34" charset="0"/>
              </a:rPr>
              <a:t>購買要求の入力</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購買要求登録</a:t>
            </a:r>
            <a:r>
              <a:rPr lang="en-US" altLang="ja-JP" sz="1200" b="1" dirty="0" smtClean="0">
                <a:solidFill>
                  <a:srgbClr val="0070C0"/>
                </a:solidFill>
                <a:latin typeface="Arial" pitchFamily="34" charset="0"/>
              </a:rPr>
              <a:t>/</a:t>
            </a:r>
            <a:r>
              <a:rPr lang="ja-JP" altLang="en-US" sz="1200" b="1" dirty="0" smtClean="0">
                <a:solidFill>
                  <a:srgbClr val="0070C0"/>
                </a:solidFill>
                <a:latin typeface="Arial" pitchFamily="34" charset="0"/>
              </a:rPr>
              <a:t>変更</a:t>
            </a:r>
            <a:r>
              <a:rPr lang="en-US" altLang="ja-JP" sz="1200" b="1" dirty="0" smtClean="0">
                <a:solidFill>
                  <a:srgbClr val="0070C0"/>
                </a:solidFill>
                <a:latin typeface="Arial" pitchFamily="34" charset="0"/>
              </a:rPr>
              <a:t>)</a:t>
            </a:r>
          </a:p>
          <a:p>
            <a:r>
              <a:rPr lang="en-US" altLang="ja-JP" sz="1200" dirty="0" smtClean="0">
                <a:latin typeface="Arial" pitchFamily="34" charset="0"/>
              </a:rPr>
              <a:t>QAD Enterprise Applications </a:t>
            </a:r>
            <a:r>
              <a:rPr lang="ja-JP" altLang="en-US" sz="1200" dirty="0" smtClean="0">
                <a:latin typeface="Arial" pitchFamily="34" charset="0"/>
              </a:rPr>
              <a:t>では</a:t>
            </a:r>
            <a:r>
              <a:rPr lang="en-US" altLang="ja-JP" sz="1200" dirty="0" smtClean="0">
                <a:latin typeface="Arial" pitchFamily="34" charset="0"/>
              </a:rPr>
              <a:t>､【</a:t>
            </a:r>
            <a:r>
              <a:rPr lang="ja-JP" altLang="en-US" sz="1200" dirty="0" smtClean="0">
                <a:latin typeface="Arial" pitchFamily="34" charset="0"/>
              </a:rPr>
              <a:t>購買要求登録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】&lt;5.1.4&gt;</a:t>
            </a:r>
            <a:r>
              <a:rPr lang="ja-JP" altLang="en-US" sz="1200" dirty="0" smtClean="0">
                <a:latin typeface="Arial" pitchFamily="34" charset="0"/>
              </a:rPr>
              <a:t>を使用して各部門からの入力された購買要求を管理できます。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購買要求番号</a:t>
            </a:r>
            <a:endParaRPr lang="en-US" altLang="ja-JP" sz="1200" b="1" dirty="0" smtClean="0">
              <a:solidFill>
                <a:srgbClr val="0070C0"/>
              </a:solidFill>
              <a:latin typeface="Arial" pitchFamily="34" charset="0"/>
            </a:endParaRPr>
          </a:p>
          <a:p>
            <a:r>
              <a:rPr lang="ja-JP" altLang="en-US" sz="1200" dirty="0" smtClean="0">
                <a:latin typeface="Arial" pitchFamily="34" charset="0"/>
              </a:rPr>
              <a:t>実行キーを押せば自動採番されますが</a:t>
            </a:r>
            <a:r>
              <a:rPr lang="en-US" altLang="ja-JP" sz="1200" dirty="0" smtClean="0">
                <a:latin typeface="Arial" pitchFamily="34" charset="0"/>
              </a:rPr>
              <a:t>､</a:t>
            </a:r>
            <a:r>
              <a:rPr lang="ja-JP" altLang="en-US" sz="1200" dirty="0" smtClean="0">
                <a:latin typeface="Arial" pitchFamily="34" charset="0"/>
              </a:rPr>
              <a:t>各部門で管理する場合は</a:t>
            </a:r>
            <a:r>
              <a:rPr lang="en-US" altLang="ja-JP" sz="1200" dirty="0" smtClean="0">
                <a:latin typeface="Arial" pitchFamily="34" charset="0"/>
              </a:rPr>
              <a:t>､</a:t>
            </a:r>
            <a:r>
              <a:rPr lang="ja-JP" altLang="en-US" sz="1200" dirty="0" smtClean="0">
                <a:latin typeface="Arial" pitchFamily="34" charset="0"/>
              </a:rPr>
              <a:t>プリフィックスを部門別に割り振り日付＋連番などで手動入力することも可能です</a:t>
            </a:r>
            <a:r>
              <a:rPr lang="ja-JP" altLang="en-US" sz="1200" dirty="0" smtClean="0"/>
              <a:t>。</a:t>
            </a:r>
            <a:endParaRPr lang="en-US" sz="1200" dirty="0"/>
          </a:p>
        </p:txBody>
      </p:sp>
      <p:sp>
        <p:nvSpPr>
          <p:cNvPr id="11"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購買要求の入力</a:t>
            </a:r>
            <a:endParaRPr lang="en-US" sz="2400" dirty="0">
              <a:latin typeface="Arial" pitchFamily="34" charset="0"/>
            </a:endParaRPr>
          </a:p>
        </p:txBody>
      </p:sp>
      <p:sp>
        <p:nvSpPr>
          <p:cNvPr id="13" name="正方形/長方形 12"/>
          <p:cNvSpPr/>
          <p:nvPr/>
        </p:nvSpPr>
        <p:spPr>
          <a:xfrm>
            <a:off x="546100" y="1111250"/>
            <a:ext cx="9601200" cy="4893647"/>
          </a:xfrm>
          <a:prstGeom prst="rect">
            <a:avLst/>
          </a:prstGeom>
        </p:spPr>
        <p:txBody>
          <a:bodyPr wrap="square">
            <a:spAutoFit/>
          </a:bodyPr>
          <a:lstStyle/>
          <a:p>
            <a:r>
              <a:rPr lang="ja-JP" altLang="en-US" sz="1200" b="1" dirty="0" smtClean="0">
                <a:solidFill>
                  <a:srgbClr val="0070C0"/>
                </a:solidFill>
                <a:latin typeface="Arial" pitchFamily="34" charset="0"/>
              </a:rPr>
              <a:t>品目番号</a:t>
            </a:r>
            <a:endParaRPr lang="en-US" altLang="ja-JP" sz="1200" b="1" dirty="0" smtClean="0">
              <a:solidFill>
                <a:srgbClr val="0070C0"/>
              </a:solidFill>
              <a:latin typeface="Arial" pitchFamily="34" charset="0"/>
            </a:endParaRPr>
          </a:p>
          <a:p>
            <a:r>
              <a:rPr lang="ja-JP" altLang="en-US" sz="1200" dirty="0" smtClean="0">
                <a:latin typeface="Arial" pitchFamily="34" charset="0"/>
              </a:rPr>
              <a:t>在庫品目、非在庫品目の双方の購買要求に使用できます。</a:t>
            </a:r>
          </a:p>
          <a:p>
            <a:r>
              <a:rPr lang="ja-JP" altLang="en-US" sz="1200" dirty="0" smtClean="0">
                <a:latin typeface="Arial" pitchFamily="34" charset="0"/>
              </a:rPr>
              <a:t>非在庫品目では</a:t>
            </a:r>
            <a:r>
              <a:rPr lang="en-US" altLang="ja-JP" sz="1200" dirty="0" smtClean="0">
                <a:latin typeface="Arial" pitchFamily="34" charset="0"/>
              </a:rPr>
              <a:t>､</a:t>
            </a:r>
            <a:r>
              <a:rPr lang="ja-JP" altLang="en-US" sz="1200" dirty="0" smtClean="0">
                <a:latin typeface="Arial" pitchFamily="34" charset="0"/>
              </a:rPr>
              <a:t>品目マスタに登録されていない品目番号を入力すると自動的に</a:t>
            </a:r>
            <a:r>
              <a:rPr lang="en-US" altLang="ja-JP" sz="1200" dirty="0" smtClean="0">
                <a:latin typeface="Arial" pitchFamily="34" charset="0"/>
              </a:rPr>
              <a:t>､</a:t>
            </a:r>
            <a:r>
              <a:rPr lang="ja-JP" altLang="en-US" sz="1200" dirty="0" smtClean="0">
                <a:latin typeface="Arial" pitchFamily="34" charset="0"/>
              </a:rPr>
              <a:t>品目説明欄に、</a:t>
            </a:r>
            <a:r>
              <a:rPr lang="en-US" altLang="ja-JP" sz="1200" dirty="0" smtClean="0">
                <a:latin typeface="Arial" pitchFamily="34" charset="0"/>
              </a:rPr>
              <a:t>[</a:t>
            </a:r>
            <a:r>
              <a:rPr lang="ja-JP" altLang="en-US" sz="1200" dirty="0" smtClean="0">
                <a:latin typeface="Arial" pitchFamily="34" charset="0"/>
              </a:rPr>
              <a:t>品目は在庫未登録</a:t>
            </a:r>
            <a:r>
              <a:rPr lang="en-US" altLang="ja-JP" sz="1200" dirty="0" smtClean="0">
                <a:latin typeface="Arial" pitchFamily="34" charset="0"/>
              </a:rPr>
              <a:t>]</a:t>
            </a:r>
            <a:r>
              <a:rPr lang="ja-JP" altLang="en-US" sz="1200" dirty="0" smtClean="0">
                <a:latin typeface="Arial" pitchFamily="34" charset="0"/>
              </a:rPr>
              <a:t>と表示されます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単位</a:t>
            </a:r>
            <a:r>
              <a:rPr lang="en-US" altLang="ja-JP" sz="1200" dirty="0" smtClean="0">
                <a:latin typeface="Arial" pitchFamily="34" charset="0"/>
              </a:rPr>
              <a:t>]</a:t>
            </a:r>
            <a:r>
              <a:rPr lang="ja-JP" altLang="en-US" sz="1200" dirty="0" err="1" smtClean="0">
                <a:latin typeface="Arial" pitchFamily="34" charset="0"/>
              </a:rPr>
              <a:t>、</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原価</a:t>
            </a:r>
            <a:r>
              <a:rPr lang="en-US" altLang="ja-JP" sz="1200" dirty="0" smtClean="0">
                <a:latin typeface="Arial" pitchFamily="34" charset="0"/>
              </a:rPr>
              <a:t>]</a:t>
            </a:r>
            <a:r>
              <a:rPr lang="ja-JP" altLang="en-US" sz="1200" dirty="0" err="1" smtClean="0">
                <a:latin typeface="Arial" pitchFamily="34" charset="0"/>
              </a:rPr>
              <a:t>、</a:t>
            </a:r>
            <a:r>
              <a:rPr lang="en-US" altLang="ja-JP" sz="1200" dirty="0" smtClean="0">
                <a:latin typeface="Arial" pitchFamily="34" charset="0"/>
              </a:rPr>
              <a:t>[</a:t>
            </a:r>
            <a:r>
              <a:rPr lang="ja-JP" altLang="en-US" sz="1200" dirty="0" smtClean="0">
                <a:latin typeface="Arial" pitchFamily="34" charset="0"/>
              </a:rPr>
              <a:t>仕入勘定</a:t>
            </a:r>
            <a:r>
              <a:rPr lang="en-US" altLang="ja-JP" sz="1200" dirty="0" smtClean="0">
                <a:latin typeface="Arial" pitchFamily="34" charset="0"/>
              </a:rPr>
              <a:t>]</a:t>
            </a:r>
            <a:r>
              <a:rPr lang="ja-JP" altLang="en-US" sz="1200" dirty="0" smtClean="0">
                <a:latin typeface="Arial" pitchFamily="34" charset="0"/>
              </a:rPr>
              <a:t>の入力が必要になります。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サイト</a:t>
            </a:r>
            <a:endParaRPr lang="en-US" altLang="ja-JP" sz="1200" b="1" dirty="0" smtClean="0">
              <a:solidFill>
                <a:srgbClr val="0070C0"/>
              </a:solidFill>
              <a:latin typeface="Arial" pitchFamily="34" charset="0"/>
            </a:endParaRPr>
          </a:p>
          <a:p>
            <a:r>
              <a:rPr lang="ja-JP" altLang="en-US" sz="1200" dirty="0" smtClean="0">
                <a:latin typeface="Arial" pitchFamily="34" charset="0"/>
              </a:rPr>
              <a:t>当品目を必要とするサイトを指定します</a:t>
            </a:r>
            <a:r>
              <a:rPr lang="en-US" altLang="ja-JP" sz="1200" dirty="0" smtClean="0">
                <a:latin typeface="Arial" pitchFamily="34" charset="0"/>
              </a:rPr>
              <a:t>｡</a:t>
            </a:r>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ブランケット購買オーダのライン品目の</a:t>
            </a:r>
            <a:r>
              <a:rPr lang="en-US" altLang="ja-JP" sz="1200" dirty="0" smtClean="0">
                <a:latin typeface="Arial" pitchFamily="34" charset="0"/>
              </a:rPr>
              <a:t>[</a:t>
            </a:r>
            <a:r>
              <a:rPr lang="ja-JP" altLang="en-US" sz="1200" dirty="0" smtClean="0">
                <a:latin typeface="Arial" pitchFamily="34" charset="0"/>
              </a:rPr>
              <a:t>サイト</a:t>
            </a:r>
            <a:r>
              <a:rPr lang="en-US" altLang="ja-JP" sz="1200" dirty="0" smtClean="0">
                <a:latin typeface="Arial" pitchFamily="34" charset="0"/>
              </a:rPr>
              <a:t>]</a:t>
            </a:r>
            <a:r>
              <a:rPr lang="ja-JP" altLang="en-US" sz="1200" dirty="0" smtClean="0">
                <a:latin typeface="Arial" pitchFamily="34" charset="0"/>
              </a:rPr>
              <a:t>に設定されます</a:t>
            </a:r>
            <a:r>
              <a:rPr lang="en-US" altLang="ja-JP" sz="1200" dirty="0" smtClean="0">
                <a:latin typeface="Arial" pitchFamily="34" charset="0"/>
              </a:rPr>
              <a:t>｡</a:t>
            </a:r>
            <a:r>
              <a:rPr lang="ja-JP" altLang="en-US" sz="1200" dirty="0" smtClean="0">
                <a:latin typeface="Arial" pitchFamily="34" charset="0"/>
              </a:rPr>
              <a:t>また</a:t>
            </a:r>
            <a:r>
              <a:rPr lang="en-US" altLang="ja-JP" sz="1200" dirty="0" smtClean="0">
                <a:latin typeface="Arial" pitchFamily="34" charset="0"/>
              </a:rPr>
              <a:t>､</a:t>
            </a:r>
            <a:r>
              <a:rPr lang="ja-JP" altLang="en-US" sz="1200" dirty="0" smtClean="0">
                <a:latin typeface="Arial" pitchFamily="34" charset="0"/>
              </a:rPr>
              <a:t>購買要求の承認レベルの</a:t>
            </a:r>
            <a:endParaRPr lang="en-US" altLang="ja-JP" sz="1200" dirty="0" smtClean="0">
              <a:latin typeface="Arial" pitchFamily="34" charset="0"/>
            </a:endParaRPr>
          </a:p>
          <a:p>
            <a:r>
              <a:rPr lang="ja-JP" altLang="en-US" sz="1200" dirty="0" smtClean="0">
                <a:latin typeface="Arial" pitchFamily="34" charset="0"/>
              </a:rPr>
              <a:t>計算時に参照されます。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数量</a:t>
            </a:r>
            <a:endParaRPr lang="en-US" altLang="ja-JP" sz="1200" b="1" dirty="0" smtClean="0">
              <a:solidFill>
                <a:srgbClr val="0070C0"/>
              </a:solidFill>
              <a:latin typeface="Arial" pitchFamily="34" charset="0"/>
            </a:endParaRPr>
          </a:p>
          <a:p>
            <a:r>
              <a:rPr lang="ja-JP" altLang="en-US" sz="1200" dirty="0" smtClean="0">
                <a:latin typeface="Arial" pitchFamily="34" charset="0"/>
              </a:rPr>
              <a:t>品目を必要とする数量で</a:t>
            </a:r>
            <a:r>
              <a:rPr lang="en-US" altLang="ja-JP" sz="1200" dirty="0" smtClean="0">
                <a:latin typeface="Arial" pitchFamily="34" charset="0"/>
              </a:rPr>
              <a:t>､</a:t>
            </a:r>
            <a:r>
              <a:rPr lang="ja-JP" altLang="en-US" sz="1200" dirty="0" smtClean="0">
                <a:latin typeface="Arial" pitchFamily="34" charset="0"/>
              </a:rPr>
              <a:t>購買要求の承認レベルの計算時に参照されます。</a:t>
            </a:r>
          </a:p>
          <a:p>
            <a:endParaRPr lang="en-US" altLang="ja-JP" sz="1200" dirty="0" smtClean="0">
              <a:latin typeface="Arial" pitchFamily="34" charset="0"/>
            </a:endParaRPr>
          </a:p>
          <a:p>
            <a:r>
              <a:rPr lang="ja-JP" altLang="en-US" sz="1200" b="1" dirty="0" smtClean="0">
                <a:solidFill>
                  <a:srgbClr val="0070C0"/>
                </a:solidFill>
                <a:latin typeface="Arial" pitchFamily="34" charset="0"/>
              </a:rPr>
              <a:t>単位</a:t>
            </a:r>
            <a:endParaRPr lang="en-US" altLang="ja-JP" sz="1200" b="1" dirty="0" smtClean="0">
              <a:solidFill>
                <a:srgbClr val="0070C0"/>
              </a:solidFill>
              <a:latin typeface="Arial" pitchFamily="34" charset="0"/>
            </a:endParaRPr>
          </a:p>
          <a:p>
            <a:r>
              <a:rPr lang="ja-JP" altLang="en-US" sz="1200" dirty="0" smtClean="0">
                <a:latin typeface="Arial" pitchFamily="34" charset="0"/>
              </a:rPr>
              <a:t>在庫品目は品目の単位が自動で設定され</a:t>
            </a:r>
            <a:r>
              <a:rPr lang="en-US" altLang="ja-JP" sz="1200" dirty="0" smtClean="0">
                <a:latin typeface="Arial" pitchFamily="34" charset="0"/>
              </a:rPr>
              <a:t>､</a:t>
            </a:r>
            <a:r>
              <a:rPr lang="ja-JP" altLang="en-US" sz="1200" dirty="0" smtClean="0">
                <a:latin typeface="Arial" pitchFamily="34" charset="0"/>
              </a:rPr>
              <a:t>非在庫品目はブランクなので</a:t>
            </a:r>
            <a:r>
              <a:rPr lang="en-US" altLang="ja-JP" sz="1200" dirty="0" smtClean="0">
                <a:latin typeface="Arial" pitchFamily="34" charset="0"/>
              </a:rPr>
              <a:t>､</a:t>
            </a:r>
            <a:r>
              <a:rPr lang="ja-JP" altLang="en-US" sz="1200" dirty="0" smtClean="0">
                <a:latin typeface="Arial" pitchFamily="34" charset="0"/>
              </a:rPr>
              <a:t>手動で設定してください。</a:t>
            </a:r>
          </a:p>
          <a:p>
            <a:endParaRPr lang="en-US" altLang="ja-JP" sz="1200" dirty="0" smtClean="0">
              <a:latin typeface="Arial" pitchFamily="34" charset="0"/>
            </a:endParaRPr>
          </a:p>
          <a:p>
            <a:r>
              <a:rPr lang="ja-JP" altLang="en-US" sz="1200" b="1" dirty="0" smtClean="0">
                <a:solidFill>
                  <a:srgbClr val="0070C0"/>
                </a:solidFill>
                <a:latin typeface="Arial" pitchFamily="34" charset="0"/>
              </a:rPr>
              <a:t>原価</a:t>
            </a:r>
            <a:endParaRPr lang="en-US" altLang="ja-JP" sz="1200" b="1" dirty="0" smtClean="0">
              <a:solidFill>
                <a:srgbClr val="0070C0"/>
              </a:solidFill>
              <a:latin typeface="Arial" pitchFamily="34" charset="0"/>
            </a:endParaRPr>
          </a:p>
          <a:p>
            <a:r>
              <a:rPr lang="ja-JP" altLang="en-US" sz="1200" dirty="0" smtClean="0">
                <a:latin typeface="Arial" pitchFamily="34" charset="0"/>
              </a:rPr>
              <a:t>在庫品目では</a:t>
            </a:r>
            <a:r>
              <a:rPr lang="en-US" altLang="ja-JP" sz="1200" dirty="0" smtClean="0">
                <a:latin typeface="Arial" pitchFamily="34" charset="0"/>
              </a:rPr>
              <a:t>､GL</a:t>
            </a:r>
            <a:r>
              <a:rPr lang="ja-JP" altLang="en-US" sz="1200" dirty="0" smtClean="0">
                <a:latin typeface="Arial" pitchFamily="34" charset="0"/>
              </a:rPr>
              <a:t>原価の材料費から自動で設定されます</a:t>
            </a:r>
            <a:r>
              <a:rPr lang="en-US" altLang="ja-JP" sz="1200" dirty="0" smtClean="0">
                <a:latin typeface="Arial" pitchFamily="34" charset="0"/>
              </a:rPr>
              <a:t>｡</a:t>
            </a:r>
            <a:r>
              <a:rPr lang="ja-JP" altLang="en-US" sz="1200" dirty="0" smtClean="0">
                <a:latin typeface="Arial" pitchFamily="34" charset="0"/>
              </a:rPr>
              <a:t>非在庫品目では手動設定してください</a:t>
            </a:r>
            <a:r>
              <a:rPr lang="en-US" altLang="ja-JP" sz="1200" dirty="0" smtClean="0">
                <a:latin typeface="Arial" pitchFamily="34" charset="0"/>
              </a:rPr>
              <a:t>｡</a:t>
            </a:r>
            <a:r>
              <a:rPr lang="ja-JP" altLang="en-US" sz="1200" dirty="0" smtClean="0">
                <a:latin typeface="Arial" pitchFamily="34" charset="0"/>
              </a:rPr>
              <a:t>購買要求の承認レベルの計算時に参照されます。</a:t>
            </a:r>
            <a:endParaRPr lang="en-US" altLang="ja-JP" sz="1200" dirty="0" smtClean="0">
              <a:latin typeface="Arial" pitchFamily="34" charset="0"/>
            </a:endParaRPr>
          </a:p>
          <a:p>
            <a:endParaRPr lang="en-US" altLang="ja-JP" sz="1200" dirty="0" smtClean="0">
              <a:latin typeface="Arial" pitchFamily="34" charset="0"/>
            </a:endParaRPr>
          </a:p>
          <a:p>
            <a:r>
              <a:rPr lang="ja-JP" altLang="en-US" sz="1200" b="1" dirty="0" smtClean="0">
                <a:solidFill>
                  <a:srgbClr val="0070C0"/>
                </a:solidFill>
                <a:latin typeface="Arial" pitchFamily="34" charset="0"/>
              </a:rPr>
              <a:t>開始日</a:t>
            </a:r>
          </a:p>
          <a:p>
            <a:r>
              <a:rPr lang="ja-JP" altLang="en-US" sz="1200" dirty="0" smtClean="0">
                <a:latin typeface="Arial" pitchFamily="34" charset="0"/>
              </a:rPr>
              <a:t>この品目の購買オーダを発行する日付です</a:t>
            </a:r>
            <a:r>
              <a:rPr lang="en-US" altLang="ja-JP" sz="1200" dirty="0" smtClean="0">
                <a:latin typeface="Arial" pitchFamily="34" charset="0"/>
              </a:rPr>
              <a:t>｡</a:t>
            </a:r>
            <a:r>
              <a:rPr lang="ja-JP" altLang="en-US" sz="1200" dirty="0" smtClean="0">
                <a:latin typeface="Arial" pitchFamily="34" charset="0"/>
              </a:rPr>
              <a:t>ディフォルトではシステム日付が表示されます。在庫品目で、</a:t>
            </a:r>
            <a:r>
              <a:rPr lang="en-US" altLang="ja-JP" sz="1200" dirty="0" smtClean="0">
                <a:latin typeface="Arial" pitchFamily="34" charset="0"/>
              </a:rPr>
              <a:t>[</a:t>
            </a:r>
            <a:r>
              <a:rPr lang="ja-JP" altLang="en-US" sz="1200" dirty="0" smtClean="0">
                <a:latin typeface="Arial" pitchFamily="34" charset="0"/>
              </a:rPr>
              <a:t>要求納期</a:t>
            </a:r>
            <a:r>
              <a:rPr lang="en-US" altLang="ja-JP" sz="1200" dirty="0" smtClean="0">
                <a:latin typeface="Arial" pitchFamily="34" charset="0"/>
              </a:rPr>
              <a:t>]</a:t>
            </a:r>
            <a:r>
              <a:rPr lang="ja-JP" altLang="en-US" sz="1200" dirty="0" smtClean="0">
                <a:latin typeface="Arial" pitchFamily="34" charset="0"/>
              </a:rPr>
              <a:t>から購買リードタイムを計算し、</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開始日</a:t>
            </a:r>
            <a:r>
              <a:rPr lang="en-US" altLang="ja-JP" sz="1200" dirty="0" smtClean="0">
                <a:latin typeface="Arial" pitchFamily="34" charset="0"/>
              </a:rPr>
              <a:t>]</a:t>
            </a:r>
            <a:r>
              <a:rPr lang="ja-JP" altLang="en-US" sz="1200" dirty="0" smtClean="0">
                <a:latin typeface="Arial" pitchFamily="34" charset="0"/>
              </a:rPr>
              <a:t>を計算させるには、</a:t>
            </a:r>
            <a:r>
              <a:rPr lang="en-US" altLang="ja-JP" sz="1200" dirty="0" smtClean="0">
                <a:latin typeface="Arial" pitchFamily="34" charset="0"/>
              </a:rPr>
              <a:t>[</a:t>
            </a:r>
            <a:r>
              <a:rPr lang="ja-JP" altLang="en-US" sz="1200" dirty="0" smtClean="0">
                <a:latin typeface="Arial" pitchFamily="34" charset="0"/>
              </a:rPr>
              <a:t>開始日</a:t>
            </a:r>
            <a:r>
              <a:rPr lang="en-US" altLang="ja-JP" sz="1200" dirty="0" smtClean="0">
                <a:latin typeface="Arial" pitchFamily="34" charset="0"/>
              </a:rPr>
              <a:t>]</a:t>
            </a:r>
            <a:r>
              <a:rPr lang="ja-JP" altLang="en-US" sz="1200" dirty="0" smtClean="0">
                <a:latin typeface="Arial" pitchFamily="34" charset="0"/>
              </a:rPr>
              <a:t>欄をブランク</a:t>
            </a:r>
            <a:r>
              <a:rPr lang="en-US" altLang="ja-JP" sz="1200" dirty="0" smtClean="0">
                <a:latin typeface="Arial" pitchFamily="34" charset="0"/>
              </a:rPr>
              <a:t>(&lt;Shift&gt;</a:t>
            </a:r>
            <a:r>
              <a:rPr lang="ja-JP" altLang="en-US" sz="1200" dirty="0" smtClean="0">
                <a:latin typeface="Arial" pitchFamily="34" charset="0"/>
              </a:rPr>
              <a:t>キーを押しながら</a:t>
            </a:r>
            <a:r>
              <a:rPr lang="en-US" altLang="ja-JP" sz="1200" dirty="0" smtClean="0">
                <a:latin typeface="Arial" pitchFamily="34" charset="0"/>
              </a:rPr>
              <a:t>〔?〕</a:t>
            </a:r>
            <a:r>
              <a:rPr lang="ja-JP" altLang="en-US" sz="1200" dirty="0" smtClean="0">
                <a:latin typeface="Arial" pitchFamily="34" charset="0"/>
              </a:rPr>
              <a:t>を入力</a:t>
            </a:r>
            <a:r>
              <a:rPr lang="en-US" altLang="ja-JP" sz="1200" dirty="0" smtClean="0">
                <a:latin typeface="Arial" pitchFamily="34" charset="0"/>
              </a:rPr>
              <a:t>)</a:t>
            </a:r>
            <a:r>
              <a:rPr lang="ja-JP" altLang="en-US" sz="1200" dirty="0" smtClean="0">
                <a:latin typeface="Arial" pitchFamily="34" charset="0"/>
              </a:rPr>
              <a:t>にしてください。</a:t>
            </a:r>
          </a:p>
          <a:p>
            <a:endParaRPr lang="en-US" altLang="ja-JP" sz="1200" dirty="0" smtClean="0">
              <a:latin typeface="Arial" pitchFamily="34" charset="0"/>
            </a:endParaRPr>
          </a:p>
          <a:p>
            <a:r>
              <a:rPr lang="ja-JP" altLang="en-US" sz="1200" b="1" dirty="0" smtClean="0">
                <a:solidFill>
                  <a:srgbClr val="0070C0"/>
                </a:solidFill>
                <a:latin typeface="Arial" pitchFamily="34" charset="0"/>
              </a:rPr>
              <a:t>要求納期</a:t>
            </a:r>
            <a:endParaRPr lang="en-US" altLang="ja-JP" sz="1200" b="1" dirty="0" smtClean="0">
              <a:solidFill>
                <a:srgbClr val="0070C0"/>
              </a:solidFill>
              <a:latin typeface="Arial" pitchFamily="34" charset="0"/>
            </a:endParaRPr>
          </a:p>
          <a:p>
            <a:r>
              <a:rPr lang="ja-JP" altLang="en-US" sz="1200" dirty="0" smtClean="0">
                <a:latin typeface="Arial" pitchFamily="34" charset="0"/>
              </a:rPr>
              <a:t>この品目が納入される日付</a:t>
            </a:r>
            <a:r>
              <a:rPr lang="en-US" altLang="ja-JP" sz="1200" dirty="0" smtClean="0">
                <a:latin typeface="Arial" pitchFamily="34" charset="0"/>
              </a:rPr>
              <a:t>(</a:t>
            </a:r>
            <a:r>
              <a:rPr lang="ja-JP" altLang="en-US" sz="1200" dirty="0" smtClean="0">
                <a:latin typeface="Arial" pitchFamily="34" charset="0"/>
              </a:rPr>
              <a:t>入荷日</a:t>
            </a:r>
            <a:r>
              <a:rPr lang="en-US" altLang="ja-JP" sz="1200" dirty="0" smtClean="0">
                <a:latin typeface="Arial" pitchFamily="34" charset="0"/>
              </a:rPr>
              <a:t>)</a:t>
            </a:r>
            <a:r>
              <a:rPr lang="ja-JP" altLang="en-US" sz="1200" dirty="0" smtClean="0">
                <a:latin typeface="Arial" pitchFamily="34" charset="0"/>
              </a:rPr>
              <a:t>を設定します</a:t>
            </a:r>
            <a:r>
              <a:rPr lang="en-US" altLang="ja-JP" sz="1200" dirty="0" smtClean="0">
                <a:latin typeface="Arial" pitchFamily="34" charset="0"/>
              </a:rPr>
              <a:t>｡</a:t>
            </a:r>
            <a:r>
              <a:rPr lang="ja-JP" altLang="en-US" sz="1200" dirty="0" smtClean="0">
                <a:latin typeface="Arial" pitchFamily="34" charset="0"/>
              </a:rPr>
              <a:t>ディフォルトではシステム日付にリードタイムを計算した日付が設定されます。</a:t>
            </a:r>
          </a:p>
          <a:p>
            <a:r>
              <a:rPr lang="ja-JP" altLang="en-US" sz="1200" dirty="0" smtClean="0">
                <a:latin typeface="Arial" pitchFamily="34" charset="0"/>
              </a:rPr>
              <a:t>在庫品目で、</a:t>
            </a:r>
            <a:r>
              <a:rPr lang="en-US" altLang="ja-JP" sz="1200" dirty="0" smtClean="0">
                <a:latin typeface="Arial" pitchFamily="34" charset="0"/>
              </a:rPr>
              <a:t>[</a:t>
            </a:r>
            <a:r>
              <a:rPr lang="ja-JP" altLang="en-US" sz="1200" dirty="0" smtClean="0">
                <a:latin typeface="Arial" pitchFamily="34" charset="0"/>
              </a:rPr>
              <a:t>開始日</a:t>
            </a:r>
            <a:r>
              <a:rPr lang="en-US" altLang="ja-JP" sz="1200" dirty="0" smtClean="0">
                <a:latin typeface="Arial" pitchFamily="34" charset="0"/>
              </a:rPr>
              <a:t>]</a:t>
            </a:r>
            <a:r>
              <a:rPr lang="ja-JP" altLang="en-US" sz="1200" dirty="0" smtClean="0">
                <a:latin typeface="Arial" pitchFamily="34" charset="0"/>
              </a:rPr>
              <a:t>から購買リードタイムを計算し、</a:t>
            </a:r>
            <a:r>
              <a:rPr lang="en-US" altLang="ja-JP" sz="1200" dirty="0" smtClean="0">
                <a:latin typeface="Arial" pitchFamily="34" charset="0"/>
              </a:rPr>
              <a:t>[</a:t>
            </a:r>
            <a:r>
              <a:rPr lang="ja-JP" altLang="en-US" sz="1200" dirty="0" smtClean="0">
                <a:latin typeface="Arial" pitchFamily="34" charset="0"/>
              </a:rPr>
              <a:t>要求納期</a:t>
            </a:r>
            <a:r>
              <a:rPr lang="en-US" altLang="ja-JP" sz="1200" dirty="0" smtClean="0">
                <a:latin typeface="Arial" pitchFamily="34" charset="0"/>
              </a:rPr>
              <a:t>]</a:t>
            </a:r>
            <a:r>
              <a:rPr lang="ja-JP" altLang="en-US" sz="1200" dirty="0" smtClean="0">
                <a:latin typeface="Arial" pitchFamily="34" charset="0"/>
              </a:rPr>
              <a:t>を計算させるには、</a:t>
            </a:r>
            <a:r>
              <a:rPr lang="en-US" altLang="ja-JP" sz="1200" dirty="0" smtClean="0">
                <a:latin typeface="Arial" pitchFamily="34" charset="0"/>
              </a:rPr>
              <a:t>[</a:t>
            </a:r>
            <a:r>
              <a:rPr lang="ja-JP" altLang="en-US" sz="1200" dirty="0" smtClean="0">
                <a:latin typeface="Arial" pitchFamily="34" charset="0"/>
              </a:rPr>
              <a:t>要求納期</a:t>
            </a:r>
            <a:r>
              <a:rPr lang="en-US" altLang="ja-JP" sz="1200" dirty="0" smtClean="0">
                <a:latin typeface="Arial" pitchFamily="34" charset="0"/>
              </a:rPr>
              <a:t>]</a:t>
            </a:r>
            <a:r>
              <a:rPr lang="ja-JP" altLang="en-US" sz="1200" dirty="0" smtClean="0">
                <a:latin typeface="Arial" pitchFamily="34" charset="0"/>
              </a:rPr>
              <a:t>欄をブランク</a:t>
            </a:r>
            <a:r>
              <a:rPr lang="en-US" altLang="ja-JP" sz="1200" dirty="0" smtClean="0">
                <a:latin typeface="Arial" pitchFamily="34" charset="0"/>
              </a:rPr>
              <a:t>(&lt;Shift&gt;</a:t>
            </a:r>
            <a:r>
              <a:rPr lang="ja-JP" altLang="en-US" sz="1200" dirty="0" smtClean="0">
                <a:latin typeface="Arial" pitchFamily="34" charset="0"/>
              </a:rPr>
              <a:t>キーを押しながら</a:t>
            </a:r>
            <a:r>
              <a:rPr lang="en-US" altLang="ja-JP" sz="1200" dirty="0" smtClean="0">
                <a:latin typeface="Arial" pitchFamily="34" charset="0"/>
              </a:rPr>
              <a:t>〔?〕</a:t>
            </a:r>
            <a:r>
              <a:rPr lang="ja-JP" altLang="en-US" sz="1200" dirty="0" smtClean="0">
                <a:latin typeface="Arial" pitchFamily="34" charset="0"/>
              </a:rPr>
              <a:t>を入力</a:t>
            </a:r>
            <a:r>
              <a:rPr lang="en-US" altLang="ja-JP" sz="1200" dirty="0" smtClean="0">
                <a:latin typeface="Arial" pitchFamily="34" charset="0"/>
              </a:rPr>
              <a:t>)</a:t>
            </a:r>
            <a:r>
              <a:rPr lang="ja-JP" altLang="en-US" sz="1200" dirty="0" smtClean="0">
                <a:latin typeface="Arial" pitchFamily="34" charset="0"/>
              </a:rPr>
              <a:t>に</a:t>
            </a:r>
            <a:endParaRPr lang="en-US" altLang="ja-JP" sz="1200" dirty="0" smtClean="0">
              <a:latin typeface="Arial" pitchFamily="34" charset="0"/>
            </a:endParaRPr>
          </a:p>
          <a:p>
            <a:r>
              <a:rPr lang="ja-JP" altLang="en-US" sz="1200" dirty="0" smtClean="0">
                <a:latin typeface="Arial" pitchFamily="34" charset="0"/>
              </a:rPr>
              <a:t>してください。</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購買要求の入力</a:t>
            </a:r>
            <a:endParaRPr lang="en-US" sz="2400" dirty="0">
              <a:latin typeface="Arial" pitchFamily="34" charset="0"/>
            </a:endParaRPr>
          </a:p>
        </p:txBody>
      </p:sp>
      <p:sp>
        <p:nvSpPr>
          <p:cNvPr id="11" name="正方形/長方形 10"/>
          <p:cNvSpPr/>
          <p:nvPr/>
        </p:nvSpPr>
        <p:spPr>
          <a:xfrm>
            <a:off x="546100" y="1112262"/>
            <a:ext cx="9601200" cy="3785652"/>
          </a:xfrm>
          <a:prstGeom prst="rect">
            <a:avLst/>
          </a:prstGeom>
        </p:spPr>
        <p:txBody>
          <a:bodyPr wrap="square">
            <a:spAutoFit/>
          </a:bodyPr>
          <a:lstStyle/>
          <a:p>
            <a:r>
              <a:rPr lang="ja-JP" altLang="en-US" sz="1200" b="1" dirty="0" smtClean="0">
                <a:solidFill>
                  <a:srgbClr val="0070C0"/>
                </a:solidFill>
                <a:latin typeface="Arial" pitchFamily="34" charset="0"/>
              </a:rPr>
              <a:t>依頼者</a:t>
            </a:r>
            <a:endParaRPr lang="en-US" altLang="ja-JP" sz="1200" b="1" dirty="0" smtClean="0">
              <a:solidFill>
                <a:srgbClr val="0070C0"/>
              </a:solidFill>
              <a:latin typeface="Arial" pitchFamily="34" charset="0"/>
            </a:endParaRPr>
          </a:p>
          <a:p>
            <a:r>
              <a:rPr lang="ja-JP" altLang="en-US" sz="1200" dirty="0" smtClean="0">
                <a:latin typeface="Arial" pitchFamily="34" charset="0"/>
              </a:rPr>
              <a:t>購買要求の依頼者を識別するコードです</a:t>
            </a:r>
            <a:r>
              <a:rPr lang="en-US" altLang="ja-JP" sz="1200" dirty="0" smtClean="0">
                <a:latin typeface="Arial" pitchFamily="34" charset="0"/>
              </a:rPr>
              <a:t>｡</a:t>
            </a:r>
            <a:r>
              <a:rPr lang="ja-JP" altLang="en-US" sz="1200" dirty="0" smtClean="0">
                <a:latin typeface="Arial" pitchFamily="34" charset="0"/>
              </a:rPr>
              <a:t>購買要求の承認レベルの計算時に参照されます。</a:t>
            </a:r>
          </a:p>
          <a:p>
            <a:r>
              <a:rPr lang="en-US" altLang="ja-JP" sz="1200" dirty="0" smtClean="0">
                <a:latin typeface="Arial" pitchFamily="34" charset="0"/>
              </a:rPr>
              <a:t>(</a:t>
            </a:r>
            <a:r>
              <a:rPr lang="ja-JP" altLang="en-US" sz="1200" dirty="0" smtClean="0">
                <a:latin typeface="Arial" pitchFamily="34" charset="0"/>
              </a:rPr>
              <a:t>前節参照</a:t>
            </a:r>
            <a:r>
              <a:rPr lang="en-US" altLang="ja-JP" sz="1200" dirty="0" smtClean="0">
                <a:latin typeface="Arial" pitchFamily="34" charset="0"/>
              </a:rPr>
              <a:t>)</a:t>
            </a:r>
          </a:p>
          <a:p>
            <a:endParaRPr lang="ja-JP" altLang="en-US" sz="1200" dirty="0" smtClean="0">
              <a:latin typeface="Arial" pitchFamily="34" charset="0"/>
            </a:endParaRPr>
          </a:p>
          <a:p>
            <a:r>
              <a:rPr lang="ja-JP" altLang="en-US" sz="1200" b="1" dirty="0" smtClean="0">
                <a:solidFill>
                  <a:srgbClr val="0070C0"/>
                </a:solidFill>
                <a:latin typeface="Arial" pitchFamily="34" charset="0"/>
              </a:rPr>
              <a:t>仕入勘定</a:t>
            </a:r>
            <a:endParaRPr lang="en-US" altLang="ja-JP" sz="1200" b="1" dirty="0" smtClean="0">
              <a:solidFill>
                <a:srgbClr val="0070C0"/>
              </a:solidFill>
              <a:latin typeface="Arial" pitchFamily="34" charset="0"/>
            </a:endParaRPr>
          </a:p>
          <a:p>
            <a:r>
              <a:rPr lang="ja-JP" altLang="en-US" sz="1200" dirty="0" smtClean="0">
                <a:latin typeface="Arial" pitchFamily="34" charset="0"/>
              </a:rPr>
              <a:t>非在庫品目の購入時の</a:t>
            </a:r>
            <a:r>
              <a:rPr lang="en-US" altLang="ja-JP" sz="1200" dirty="0" smtClean="0">
                <a:latin typeface="Arial" pitchFamily="34" charset="0"/>
              </a:rPr>
              <a:t>､</a:t>
            </a:r>
            <a:r>
              <a:rPr lang="ja-JP" altLang="en-US" sz="1200" dirty="0" smtClean="0">
                <a:latin typeface="Arial" pitchFamily="34" charset="0"/>
              </a:rPr>
              <a:t>総勘定元帳勘定コードを指定してください</a:t>
            </a:r>
            <a:r>
              <a:rPr lang="en-US" altLang="ja-JP" sz="1200" dirty="0" smtClean="0">
                <a:latin typeface="Arial" pitchFamily="34" charset="0"/>
              </a:rPr>
              <a:t>｡</a:t>
            </a:r>
            <a:r>
              <a:rPr lang="ja-JP" altLang="en-US" sz="1200" dirty="0" smtClean="0">
                <a:latin typeface="Arial" pitchFamily="34" charset="0"/>
              </a:rPr>
              <a:t>購買要求の承認レベルの計算時に参照されます。</a:t>
            </a:r>
            <a:endParaRPr lang="en-US" altLang="ja-JP"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在庫品目では</a:t>
            </a:r>
            <a:r>
              <a:rPr lang="en-US" altLang="ja-JP" sz="1200" dirty="0" smtClean="0">
                <a:latin typeface="Arial" pitchFamily="34" charset="0"/>
              </a:rPr>
              <a:t>､</a:t>
            </a:r>
            <a:r>
              <a:rPr lang="ja-JP" altLang="en-US" sz="1200" dirty="0" smtClean="0">
                <a:latin typeface="Arial" pitchFamily="34" charset="0"/>
              </a:rPr>
              <a:t>ディフォルト表示</a:t>
            </a:r>
            <a:r>
              <a:rPr lang="en-US" altLang="ja-JP" sz="1200" dirty="0" smtClean="0">
                <a:latin typeface="Arial" pitchFamily="34" charset="0"/>
              </a:rPr>
              <a:t>)</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購買オーダサイト</a:t>
            </a:r>
            <a:endParaRPr lang="en-US" altLang="ja-JP" sz="1200" b="1" dirty="0" smtClean="0">
              <a:solidFill>
                <a:srgbClr val="0070C0"/>
              </a:solidFill>
              <a:latin typeface="Arial" pitchFamily="34" charset="0"/>
            </a:endParaRPr>
          </a:p>
          <a:p>
            <a:r>
              <a:rPr lang="ja-JP" altLang="en-US" sz="1200" dirty="0" smtClean="0">
                <a:latin typeface="Arial" pitchFamily="34" charset="0"/>
              </a:rPr>
              <a:t>購買要求から購買オーダとして作成するサイトです</a:t>
            </a:r>
            <a:r>
              <a:rPr lang="en-US" altLang="ja-JP" sz="1200" dirty="0" smtClean="0">
                <a:latin typeface="Arial" pitchFamily="34" charset="0"/>
              </a:rPr>
              <a:t>｡</a:t>
            </a:r>
            <a:r>
              <a:rPr lang="ja-JP" altLang="en-US" sz="1200" dirty="0" smtClean="0">
                <a:latin typeface="Arial" pitchFamily="34" charset="0"/>
              </a:rPr>
              <a:t>まとめ発注などで一括発注する時に指定できます。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購買要求を印刷</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当購買要求が印刷済かどうかを表します。</a:t>
            </a:r>
          </a:p>
          <a:p>
            <a:pPr lvl="1"/>
            <a:r>
              <a:rPr lang="en-US" sz="1200" dirty="0" smtClean="0">
                <a:latin typeface="Arial" pitchFamily="34" charset="0"/>
              </a:rPr>
              <a:t>〔Y〕： </a:t>
            </a:r>
            <a:r>
              <a:rPr lang="ja-JP" altLang="en-US" sz="1200" dirty="0" smtClean="0">
                <a:latin typeface="Arial" pitchFamily="34" charset="0"/>
              </a:rPr>
              <a:t>未印刷</a:t>
            </a:r>
            <a:r>
              <a:rPr lang="en-US" altLang="ja-JP" sz="1200" dirty="0" smtClean="0">
                <a:latin typeface="Arial" pitchFamily="34" charset="0"/>
              </a:rPr>
              <a:t>(</a:t>
            </a:r>
            <a:r>
              <a:rPr lang="ja-JP" altLang="en-US" sz="1200" dirty="0" smtClean="0">
                <a:latin typeface="Arial" pitchFamily="34" charset="0"/>
              </a:rPr>
              <a:t>印刷可能</a:t>
            </a:r>
            <a:r>
              <a:rPr lang="en-US" altLang="ja-JP" sz="1200" dirty="0" smtClean="0">
                <a:latin typeface="Arial" pitchFamily="34" charset="0"/>
              </a:rPr>
              <a:t>)</a:t>
            </a:r>
          </a:p>
          <a:p>
            <a:pPr lvl="1"/>
            <a:r>
              <a:rPr lang="en-US" sz="1200" dirty="0" smtClean="0">
                <a:latin typeface="Arial" pitchFamily="34" charset="0"/>
              </a:rPr>
              <a:t>〔N〕： </a:t>
            </a:r>
            <a:r>
              <a:rPr lang="ja-JP" altLang="en-US" sz="1200" dirty="0" smtClean="0">
                <a:latin typeface="Arial" pitchFamily="34" charset="0"/>
              </a:rPr>
              <a:t>印刷済</a:t>
            </a:r>
            <a:r>
              <a:rPr lang="en-US" altLang="ja-JP" sz="1200" dirty="0" smtClean="0">
                <a:latin typeface="Arial" pitchFamily="34" charset="0"/>
              </a:rPr>
              <a:t>(</a:t>
            </a:r>
            <a:r>
              <a:rPr lang="ja-JP" altLang="en-US" sz="1200" dirty="0" smtClean="0">
                <a:latin typeface="Arial" pitchFamily="34" charset="0"/>
              </a:rPr>
              <a:t>印刷不可</a:t>
            </a:r>
            <a:r>
              <a:rPr lang="en-US" altLang="ja-JP" sz="1200" dirty="0" smtClean="0">
                <a:latin typeface="Arial" pitchFamily="34" charset="0"/>
              </a:rPr>
              <a:t>)</a:t>
            </a:r>
          </a:p>
          <a:p>
            <a:endParaRPr lang="ja-JP" altLang="en-US" sz="1200" dirty="0" smtClean="0">
              <a:latin typeface="Arial" pitchFamily="34" charset="0"/>
            </a:endParaRPr>
          </a:p>
          <a:p>
            <a:r>
              <a:rPr lang="ja-JP" altLang="en-US" sz="1200" b="1" dirty="0" smtClean="0">
                <a:solidFill>
                  <a:srgbClr val="0070C0"/>
                </a:solidFill>
                <a:latin typeface="Arial" pitchFamily="34" charset="0"/>
              </a:rPr>
              <a:t>コメント</a:t>
            </a:r>
          </a:p>
          <a:p>
            <a:r>
              <a:rPr lang="ja-JP" altLang="en-US" sz="1200" dirty="0" smtClean="0">
                <a:latin typeface="Arial" pitchFamily="34" charset="0"/>
              </a:rPr>
              <a:t>コメント入力をするかどうかを指定します</a:t>
            </a:r>
            <a:r>
              <a:rPr lang="en-US" altLang="ja-JP" sz="1200" dirty="0" smtClean="0">
                <a:latin typeface="Arial" pitchFamily="34" charset="0"/>
              </a:rPr>
              <a:t>｡</a:t>
            </a:r>
            <a:r>
              <a:rPr lang="ja-JP" altLang="en-US" sz="1200" dirty="0" smtClean="0">
                <a:latin typeface="Arial" pitchFamily="34" charset="0"/>
              </a:rPr>
              <a:t>する場合は</a:t>
            </a:r>
            <a:r>
              <a:rPr lang="en-US" altLang="ja-JP" sz="1200" dirty="0" smtClean="0">
                <a:latin typeface="Arial" pitchFamily="34" charset="0"/>
              </a:rPr>
              <a:t>､</a:t>
            </a:r>
            <a:r>
              <a:rPr lang="ja-JP" altLang="en-US" sz="1200" dirty="0" smtClean="0">
                <a:latin typeface="Arial" pitchFamily="34" charset="0"/>
              </a:rPr>
              <a:t>コメント入力のための両面が表示されます。</a:t>
            </a:r>
          </a:p>
          <a:p>
            <a:pPr lvl="1"/>
            <a:r>
              <a:rPr lang="en-US" altLang="ja-JP" sz="1200" dirty="0" smtClean="0">
                <a:latin typeface="Arial" pitchFamily="34" charset="0"/>
              </a:rPr>
              <a:t>〔Y〕</a:t>
            </a:r>
            <a:r>
              <a:rPr lang="ja-JP" altLang="en-US" sz="1200" dirty="0" smtClean="0">
                <a:latin typeface="Arial" pitchFamily="34" charset="0"/>
              </a:rPr>
              <a:t>： コメント入力する</a:t>
            </a:r>
          </a:p>
          <a:p>
            <a:pPr lvl="1"/>
            <a:r>
              <a:rPr lang="en-US" altLang="ja-JP" sz="1200" dirty="0" smtClean="0">
                <a:latin typeface="Arial" pitchFamily="34" charset="0"/>
              </a:rPr>
              <a:t>〔N〕</a:t>
            </a:r>
            <a:r>
              <a:rPr lang="ja-JP" altLang="en-US" sz="1200" dirty="0" smtClean="0">
                <a:latin typeface="Arial" pitchFamily="34" charset="0"/>
              </a:rPr>
              <a:t>： コメント入力しない</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2" name="テキスト ボックス 11"/>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購買要求の入力</a:t>
            </a:r>
            <a:endParaRPr lang="en-US" sz="2400" dirty="0">
              <a:latin typeface="Arial" pitchFamily="34" charset="0"/>
            </a:endParaRPr>
          </a:p>
        </p:txBody>
      </p:sp>
      <p:sp>
        <p:nvSpPr>
          <p:cNvPr id="13" name="正方形/長方形 12"/>
          <p:cNvSpPr/>
          <p:nvPr/>
        </p:nvSpPr>
        <p:spPr>
          <a:xfrm>
            <a:off x="546100" y="1111250"/>
            <a:ext cx="9601200" cy="3785652"/>
          </a:xfrm>
          <a:prstGeom prst="rect">
            <a:avLst/>
          </a:prstGeom>
        </p:spPr>
        <p:txBody>
          <a:bodyPr wrap="square">
            <a:spAutoFit/>
          </a:bodyPr>
          <a:lstStyle/>
          <a:p>
            <a:r>
              <a:rPr lang="ja-JP" altLang="en-US" sz="1200" b="1" dirty="0" smtClean="0">
                <a:solidFill>
                  <a:srgbClr val="0070C0"/>
                </a:solidFill>
                <a:latin typeface="Arial" pitchFamily="34" charset="0"/>
              </a:rPr>
              <a:t>承認コード</a:t>
            </a:r>
            <a:endParaRPr lang="en-US" altLang="ja-JP" sz="1200" b="1" dirty="0" smtClean="0">
              <a:solidFill>
                <a:srgbClr val="0070C0"/>
              </a:solidFill>
              <a:latin typeface="Arial" pitchFamily="34" charset="0"/>
            </a:endParaRPr>
          </a:p>
          <a:p>
            <a:r>
              <a:rPr lang="ja-JP" altLang="en-US" sz="1200" dirty="0" smtClean="0">
                <a:latin typeface="Arial" pitchFamily="34" charset="0"/>
              </a:rPr>
              <a:t>この購買要求に必要とされる承認コードです。</a:t>
            </a:r>
          </a:p>
          <a:p>
            <a:r>
              <a:rPr lang="en-US" altLang="ja-JP" sz="1200" dirty="0" smtClean="0">
                <a:latin typeface="Arial" pitchFamily="34" charset="0"/>
              </a:rPr>
              <a:t>【</a:t>
            </a:r>
            <a:r>
              <a:rPr lang="ja-JP" altLang="en-US" sz="1200" dirty="0" smtClean="0">
                <a:latin typeface="Arial" pitchFamily="34" charset="0"/>
              </a:rPr>
              <a:t>購買承認登録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】&lt;5.1.1&gt;</a:t>
            </a:r>
            <a:r>
              <a:rPr lang="ja-JP" altLang="en-US" sz="1200" dirty="0" err="1" smtClean="0">
                <a:latin typeface="Arial" pitchFamily="34" charset="0"/>
              </a:rPr>
              <a:t>で登</a:t>
            </a:r>
            <a:r>
              <a:rPr lang="ja-JP" altLang="en-US" sz="1200" dirty="0" smtClean="0">
                <a:latin typeface="Arial" pitchFamily="34" charset="0"/>
              </a:rPr>
              <a:t>録されたコードがあればチェックされ自動で設定されます。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承認済</a:t>
            </a:r>
            <a:endParaRPr lang="en-US" altLang="ja-JP" sz="1200" b="1" dirty="0" smtClean="0">
              <a:solidFill>
                <a:srgbClr val="0070C0"/>
              </a:solidFill>
              <a:latin typeface="Arial" pitchFamily="34" charset="0"/>
            </a:endParaRPr>
          </a:p>
          <a:p>
            <a:r>
              <a:rPr lang="ja-JP" altLang="en-US" sz="1200" dirty="0" smtClean="0">
                <a:latin typeface="Arial" pitchFamily="34" charset="0"/>
              </a:rPr>
              <a:t>当購買要求が承認されているかどうかを表します</a:t>
            </a:r>
            <a:r>
              <a:rPr lang="en-US" altLang="ja-JP" sz="1200" dirty="0" smtClean="0">
                <a:latin typeface="Arial" pitchFamily="34" charset="0"/>
              </a:rPr>
              <a:t>｡</a:t>
            </a:r>
            <a:r>
              <a:rPr lang="ja-JP" altLang="en-US" sz="1200" dirty="0" smtClean="0">
                <a:latin typeface="Arial" pitchFamily="34" charset="0"/>
              </a:rPr>
              <a:t>承認は、</a:t>
            </a:r>
            <a:r>
              <a:rPr lang="en-US" altLang="ja-JP" sz="1200" dirty="0" smtClean="0">
                <a:latin typeface="Arial" pitchFamily="34" charset="0"/>
              </a:rPr>
              <a:t>【</a:t>
            </a:r>
            <a:r>
              <a:rPr lang="ja-JP" altLang="en-US" sz="1200" dirty="0" smtClean="0">
                <a:latin typeface="Arial" pitchFamily="34" charset="0"/>
              </a:rPr>
              <a:t>要求承認登録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】&lt;5.1.16&gt;</a:t>
            </a:r>
            <a:r>
              <a:rPr lang="ja-JP" altLang="en-US" sz="1200" dirty="0" smtClean="0">
                <a:latin typeface="Arial" pitchFamily="34" charset="0"/>
              </a:rPr>
              <a:t>を使用して行います。</a:t>
            </a:r>
          </a:p>
          <a:p>
            <a:r>
              <a:rPr lang="en-US" sz="1200" dirty="0" smtClean="0">
                <a:latin typeface="Arial" pitchFamily="34" charset="0"/>
              </a:rPr>
              <a:t>〔Y〕： </a:t>
            </a:r>
            <a:r>
              <a:rPr lang="ja-JP" altLang="en-US" sz="1200" dirty="0" smtClean="0">
                <a:latin typeface="Arial" pitchFamily="34" charset="0"/>
              </a:rPr>
              <a:t>承認済</a:t>
            </a:r>
          </a:p>
          <a:p>
            <a:r>
              <a:rPr lang="en-US" sz="1200" dirty="0" smtClean="0">
                <a:latin typeface="Arial" pitchFamily="34" charset="0"/>
              </a:rPr>
              <a:t>〔N〕： </a:t>
            </a:r>
            <a:r>
              <a:rPr lang="ja-JP" altLang="en-US" sz="1200" dirty="0" smtClean="0">
                <a:latin typeface="Arial" pitchFamily="34" charset="0"/>
              </a:rPr>
              <a:t>未承認</a:t>
            </a:r>
          </a:p>
          <a:p>
            <a:r>
              <a:rPr lang="ja-JP" altLang="en-US" sz="1200" dirty="0" smtClean="0">
                <a:latin typeface="Arial" pitchFamily="34" charset="0"/>
              </a:rPr>
              <a:t>購買オーダ</a:t>
            </a:r>
            <a:r>
              <a:rPr lang="en-US" altLang="ja-JP" sz="1200" dirty="0" smtClean="0">
                <a:latin typeface="Arial" pitchFamily="34" charset="0"/>
              </a:rPr>
              <a:t>､</a:t>
            </a:r>
            <a:r>
              <a:rPr lang="ja-JP" altLang="en-US" sz="1200" dirty="0" smtClean="0">
                <a:latin typeface="Arial" pitchFamily="34" charset="0"/>
              </a:rPr>
              <a:t>ブランケット購買オーダでは</a:t>
            </a:r>
            <a:r>
              <a:rPr lang="en-US" altLang="ja-JP" sz="1200" dirty="0" smtClean="0">
                <a:latin typeface="Arial" pitchFamily="34" charset="0"/>
              </a:rPr>
              <a:t>､</a:t>
            </a:r>
            <a:r>
              <a:rPr lang="ja-JP" altLang="en-US" sz="1200" dirty="0" smtClean="0">
                <a:latin typeface="Arial" pitchFamily="34" charset="0"/>
              </a:rPr>
              <a:t>未承認のものは登録できません。</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承認者</a:t>
            </a:r>
            <a:endParaRPr lang="en-US" altLang="ja-JP" sz="1200" b="1" dirty="0" smtClean="0">
              <a:solidFill>
                <a:srgbClr val="0070C0"/>
              </a:solidFill>
              <a:latin typeface="Arial" pitchFamily="34" charset="0"/>
            </a:endParaRPr>
          </a:p>
          <a:p>
            <a:r>
              <a:rPr lang="ja-JP" altLang="en-US" sz="1200" dirty="0" smtClean="0">
                <a:latin typeface="Arial" pitchFamily="34" charset="0"/>
              </a:rPr>
              <a:t>この購買要求に必要とされる承話者の識別コードですが、</a:t>
            </a:r>
            <a:r>
              <a:rPr lang="en-US" altLang="ja-JP" sz="1200" dirty="0" smtClean="0">
                <a:latin typeface="Arial" pitchFamily="34" charset="0"/>
              </a:rPr>
              <a:t>【</a:t>
            </a:r>
            <a:r>
              <a:rPr lang="ja-JP" altLang="en-US" sz="1200" dirty="0" smtClean="0">
                <a:latin typeface="Arial" pitchFamily="34" charset="0"/>
              </a:rPr>
              <a:t>要求承認登録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】&lt;5.1.16&gt;</a:t>
            </a:r>
            <a:r>
              <a:rPr lang="ja-JP" altLang="en-US" sz="1200" dirty="0" smtClean="0">
                <a:latin typeface="Arial" pitchFamily="34" charset="0"/>
              </a:rPr>
              <a:t>で、</a:t>
            </a:r>
            <a:r>
              <a:rPr lang="en-US" altLang="ja-JP" sz="1200" dirty="0" smtClean="0">
                <a:latin typeface="Arial" pitchFamily="34" charset="0"/>
              </a:rPr>
              <a:t>[</a:t>
            </a:r>
            <a:r>
              <a:rPr lang="ja-JP" altLang="en-US" sz="1200" dirty="0" smtClean="0">
                <a:latin typeface="Arial" pitchFamily="34" charset="0"/>
              </a:rPr>
              <a:t>承認者</a:t>
            </a:r>
            <a:r>
              <a:rPr lang="en-US" altLang="ja-JP" sz="1200" dirty="0" smtClean="0">
                <a:latin typeface="Arial" pitchFamily="34" charset="0"/>
              </a:rPr>
              <a:t>]</a:t>
            </a:r>
            <a:r>
              <a:rPr lang="ja-JP" altLang="en-US" sz="1200" dirty="0" smtClean="0">
                <a:latin typeface="Arial" pitchFamily="34" charset="0"/>
              </a:rPr>
              <a:t>欄に表示されます</a:t>
            </a:r>
            <a:r>
              <a:rPr lang="en-US" altLang="ja-JP" sz="1200" dirty="0" smtClean="0">
                <a:latin typeface="Arial" pitchFamily="34" charset="0"/>
              </a:rPr>
              <a:t>｡</a:t>
            </a:r>
            <a:r>
              <a:rPr lang="ja-JP" altLang="en-US" sz="1200" dirty="0" smtClean="0">
                <a:latin typeface="Arial" pitchFamily="34" charset="0"/>
              </a:rPr>
              <a:t>実際には</a:t>
            </a:r>
            <a:r>
              <a:rPr lang="en-US" altLang="ja-JP" sz="1200" dirty="0" smtClean="0">
                <a:latin typeface="Arial" pitchFamily="34" charset="0"/>
              </a:rPr>
              <a:t>､</a:t>
            </a:r>
            <a:r>
              <a:rPr lang="ja-JP" altLang="en-US" sz="1200" dirty="0" smtClean="0">
                <a:latin typeface="Arial" pitchFamily="34" charset="0"/>
              </a:rPr>
              <a:t>ブランクのまま</a:t>
            </a:r>
            <a:endParaRPr lang="en-US" altLang="ja-JP" sz="1200" dirty="0" smtClean="0">
              <a:latin typeface="Arial" pitchFamily="34" charset="0"/>
            </a:endParaRPr>
          </a:p>
          <a:p>
            <a:r>
              <a:rPr lang="ja-JP" altLang="en-US" sz="1200" dirty="0" smtClean="0">
                <a:latin typeface="Arial" pitchFamily="34" charset="0"/>
              </a:rPr>
              <a:t>で入力しておくことをお薦めします。</a:t>
            </a:r>
          </a:p>
          <a:p>
            <a:endParaRPr lang="ja-JP" altLang="en-US" sz="1200" dirty="0" smtClean="0">
              <a:latin typeface="Arial" pitchFamily="34" charset="0"/>
            </a:endParaRPr>
          </a:p>
          <a:p>
            <a:r>
              <a:rPr lang="ja-JP" altLang="en-US" sz="1200" b="1" dirty="0" smtClean="0">
                <a:solidFill>
                  <a:srgbClr val="0070C0"/>
                </a:solidFill>
                <a:latin typeface="Arial" pitchFamily="34" charset="0"/>
              </a:rPr>
              <a:t>承認欄を印刷</a:t>
            </a:r>
          </a:p>
          <a:p>
            <a:r>
              <a:rPr lang="en-US" altLang="ja-JP" sz="1200" dirty="0" smtClean="0">
                <a:latin typeface="Arial" pitchFamily="34" charset="0"/>
              </a:rPr>
              <a:t>【</a:t>
            </a:r>
            <a:r>
              <a:rPr lang="ja-JP" altLang="en-US" sz="1200" dirty="0" smtClean="0">
                <a:latin typeface="Arial" pitchFamily="34" charset="0"/>
              </a:rPr>
              <a:t>購買要求承認印刷</a:t>
            </a:r>
            <a:r>
              <a:rPr lang="en-US" altLang="ja-JP" sz="1200" dirty="0" smtClean="0">
                <a:latin typeface="Arial" pitchFamily="34" charset="0"/>
              </a:rPr>
              <a:t>】&lt;5.1.8&gt;</a:t>
            </a:r>
            <a:r>
              <a:rPr lang="ja-JP" altLang="en-US" sz="1200" dirty="0" smtClean="0">
                <a:latin typeface="Arial" pitchFamily="34" charset="0"/>
              </a:rPr>
              <a:t>で印刷するかどうかを指定します。</a:t>
            </a:r>
          </a:p>
          <a:p>
            <a:r>
              <a:rPr lang="en-US" altLang="ja-JP" sz="1200" dirty="0" smtClean="0">
                <a:latin typeface="Arial" pitchFamily="34" charset="0"/>
              </a:rPr>
              <a:t>〔Y〕</a:t>
            </a:r>
            <a:r>
              <a:rPr lang="ja-JP" altLang="en-US" sz="1200" dirty="0" smtClean="0">
                <a:latin typeface="Arial" pitchFamily="34" charset="0"/>
              </a:rPr>
              <a:t>： 印刷する</a:t>
            </a:r>
          </a:p>
          <a:p>
            <a:r>
              <a:rPr lang="en-US" altLang="ja-JP" sz="1200" dirty="0" smtClean="0">
                <a:latin typeface="Arial" pitchFamily="34" charset="0"/>
              </a:rPr>
              <a:t>〔N〕</a:t>
            </a:r>
            <a:r>
              <a:rPr lang="ja-JP" altLang="en-US" sz="1200" dirty="0" smtClean="0">
                <a:latin typeface="Arial" pitchFamily="34" charset="0"/>
              </a:rPr>
              <a:t>： 印刷しない</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購買要求承認印刷</a:t>
            </a:r>
            <a:r>
              <a:rPr lang="en-US" altLang="ja-JP" sz="1200" dirty="0" smtClean="0">
                <a:latin typeface="Arial" pitchFamily="34" charset="0"/>
              </a:rPr>
              <a:t>】&lt;5.1.8&gt;</a:t>
            </a:r>
            <a:r>
              <a:rPr lang="ja-JP" altLang="en-US" sz="1200" dirty="0" smtClean="0">
                <a:latin typeface="Arial" pitchFamily="34" charset="0"/>
              </a:rPr>
              <a:t>で印刷すると自動的に、</a:t>
            </a:r>
            <a:r>
              <a:rPr lang="en-US" altLang="ja-JP" sz="1200" dirty="0" smtClean="0">
                <a:latin typeface="Arial" pitchFamily="34" charset="0"/>
              </a:rPr>
              <a:t>〔N〕</a:t>
            </a:r>
            <a:r>
              <a:rPr lang="ja-JP" altLang="en-US" sz="1200" dirty="0" smtClean="0">
                <a:latin typeface="Arial" pitchFamily="34" charset="0"/>
              </a:rPr>
              <a:t>に設定されます。</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sp>
        <p:nvSpPr>
          <p:cNvPr id="10" name="角丸四角形 9"/>
          <p:cNvSpPr/>
          <p:nvPr/>
        </p:nvSpPr>
        <p:spPr>
          <a:xfrm>
            <a:off x="1460500" y="1949450"/>
            <a:ext cx="7467600" cy="32004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角丸四角形 10"/>
          <p:cNvSpPr/>
          <p:nvPr/>
        </p:nvSpPr>
        <p:spPr>
          <a:xfrm>
            <a:off x="26035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購買要求の</a:t>
            </a:r>
            <a:endParaRPr lang="en-US" altLang="ja-JP" sz="1400" b="1" dirty="0" smtClean="0"/>
          </a:p>
          <a:p>
            <a:pPr algn="ctr"/>
            <a:r>
              <a:rPr lang="ja-JP" altLang="en-US" sz="1400" b="1" dirty="0" smtClean="0"/>
              <a:t>作成</a:t>
            </a:r>
            <a:endParaRPr lang="en-US" sz="1400" b="1" dirty="0"/>
          </a:p>
        </p:txBody>
      </p:sp>
      <p:sp>
        <p:nvSpPr>
          <p:cNvPr id="12" name="角丸四角形 11"/>
          <p:cNvSpPr/>
          <p:nvPr/>
        </p:nvSpPr>
        <p:spPr>
          <a:xfrm>
            <a:off x="4660900" y="1111250"/>
            <a:ext cx="1223073" cy="705173"/>
          </a:xfrm>
          <a:prstGeom prst="roundRect">
            <a:avLst/>
          </a:prstGeom>
          <a:solidFill>
            <a:schemeClr val="bg1">
              <a:lumMod val="8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ブランケットオーダ</a:t>
            </a:r>
            <a:endParaRPr lang="en-US" sz="1400" b="1" dirty="0"/>
          </a:p>
        </p:txBody>
      </p:sp>
      <p:sp>
        <p:nvSpPr>
          <p:cNvPr id="13" name="角丸四角形 12"/>
          <p:cNvSpPr/>
          <p:nvPr/>
        </p:nvSpPr>
        <p:spPr>
          <a:xfrm>
            <a:off x="46609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購買オーダの作成</a:t>
            </a:r>
            <a:endParaRPr lang="en-US" sz="1200" b="1" dirty="0"/>
          </a:p>
        </p:txBody>
      </p:sp>
      <p:sp>
        <p:nvSpPr>
          <p:cNvPr id="14" name="角丸四角形 13"/>
          <p:cNvSpPr/>
          <p:nvPr/>
        </p:nvSpPr>
        <p:spPr>
          <a:xfrm>
            <a:off x="7404100" y="21018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購買オーダの印刷</a:t>
            </a:r>
            <a:endParaRPr lang="en-US" sz="1200" b="1" dirty="0"/>
          </a:p>
        </p:txBody>
      </p:sp>
      <p:sp>
        <p:nvSpPr>
          <p:cNvPr id="15" name="角丸四角形 14"/>
          <p:cNvSpPr/>
          <p:nvPr/>
        </p:nvSpPr>
        <p:spPr>
          <a:xfrm>
            <a:off x="19177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t>購買オーダの入荷</a:t>
            </a:r>
            <a:endParaRPr lang="en-US" sz="1200" b="1" dirty="0"/>
          </a:p>
        </p:txBody>
      </p:sp>
      <p:sp>
        <p:nvSpPr>
          <p:cNvPr id="16" name="角丸四角形 15"/>
          <p:cNvSpPr/>
          <p:nvPr/>
        </p:nvSpPr>
        <p:spPr>
          <a:xfrm>
            <a:off x="4660900" y="33494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a:t>
            </a:r>
            <a:endParaRPr lang="en-US" altLang="ja-JP" sz="1400" b="1" dirty="0" smtClean="0"/>
          </a:p>
          <a:p>
            <a:pPr algn="ctr"/>
            <a:r>
              <a:rPr lang="ja-JP" altLang="en-US" sz="1400" b="1" dirty="0" smtClean="0"/>
              <a:t>レポート</a:t>
            </a:r>
            <a:endParaRPr lang="en-US" sz="1400" b="1" dirty="0"/>
          </a:p>
        </p:txBody>
      </p:sp>
      <p:sp>
        <p:nvSpPr>
          <p:cNvPr id="17" name="角丸四角形 16"/>
          <p:cNvSpPr/>
          <p:nvPr/>
        </p:nvSpPr>
        <p:spPr>
          <a:xfrm>
            <a:off x="7404100" y="3197063"/>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購買オーダの返品</a:t>
            </a:r>
            <a:endParaRPr lang="en-US" sz="1400" b="1" dirty="0"/>
          </a:p>
        </p:txBody>
      </p:sp>
      <p:sp>
        <p:nvSpPr>
          <p:cNvPr id="18" name="角丸四角形 17"/>
          <p:cNvSpPr/>
          <p:nvPr/>
        </p:nvSpPr>
        <p:spPr>
          <a:xfrm>
            <a:off x="4660900" y="4311650"/>
            <a:ext cx="1223073" cy="705173"/>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t>購買オーダの修正</a:t>
            </a:r>
            <a:endParaRPr lang="en-US" sz="1400" b="1" dirty="0"/>
          </a:p>
        </p:txBody>
      </p:sp>
      <p:cxnSp>
        <p:nvCxnSpPr>
          <p:cNvPr id="19" name="カギ線コネクタ 18"/>
          <p:cNvCxnSpPr>
            <a:endCxn id="15" idx="0"/>
          </p:cNvCxnSpPr>
          <p:nvPr/>
        </p:nvCxnSpPr>
        <p:spPr>
          <a:xfrm rot="5400000">
            <a:off x="4939224" y="273049"/>
            <a:ext cx="666427" cy="5486400"/>
          </a:xfrm>
          <a:prstGeom prst="bentConnector3">
            <a:avLst>
              <a:gd name="adj1" fmla="val 50000"/>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図形 19"/>
          <p:cNvCxnSpPr>
            <a:stCxn id="11" idx="2"/>
            <a:endCxn id="13" idx="1"/>
          </p:cNvCxnSpPr>
          <p:nvPr/>
        </p:nvCxnSpPr>
        <p:spPr>
          <a:xfrm rot="16200000" flipH="1">
            <a:off x="3618961" y="1412498"/>
            <a:ext cx="638014" cy="1445863"/>
          </a:xfrm>
          <a:prstGeom prst="bentConnector2">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stCxn id="12" idx="2"/>
            <a:endCxn id="13" idx="0"/>
          </p:cNvCxnSpPr>
          <p:nvPr/>
        </p:nvCxnSpPr>
        <p:spPr>
          <a:xfrm rot="5400000">
            <a:off x="5129724" y="1959136"/>
            <a:ext cx="285427" cy="1588"/>
          </a:xfrm>
          <a:prstGeom prst="straightConnector1">
            <a:avLst/>
          </a:prstGeom>
          <a:ln w="38100">
            <a:solidFill>
              <a:schemeClr val="bg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p:nvPr/>
        </p:nvCxnSpPr>
        <p:spPr>
          <a:xfrm>
            <a:off x="5883973" y="23304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a:stCxn id="15" idx="3"/>
            <a:endCxn id="16" idx="1"/>
          </p:cNvCxnSpPr>
          <p:nvPr/>
        </p:nvCxnSpPr>
        <p:spPr>
          <a:xfrm>
            <a:off x="3140773" y="3702050"/>
            <a:ext cx="152012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a:off x="6032500" y="3730463"/>
            <a:ext cx="1164672" cy="1419"/>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p:nvPr/>
        </p:nvCxnSpPr>
        <p:spPr>
          <a:xfrm rot="5400000">
            <a:off x="5146437" y="4207113"/>
            <a:ext cx="248140" cy="1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6" name="角丸四角形 25"/>
          <p:cNvSpPr/>
          <p:nvPr/>
        </p:nvSpPr>
        <p:spPr>
          <a:xfrm>
            <a:off x="2222500" y="3016250"/>
            <a:ext cx="1223073" cy="7620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設定</a:t>
            </a:r>
            <a:endParaRPr lang="en-US" sz="1400" b="1" dirty="0">
              <a:solidFill>
                <a:srgbClr val="00B050"/>
              </a:solidFill>
            </a:endParaRPr>
          </a:p>
        </p:txBody>
      </p:sp>
      <p:sp>
        <p:nvSpPr>
          <p:cNvPr id="27" name="角丸四角形 26"/>
          <p:cNvSpPr/>
          <p:nvPr/>
        </p:nvSpPr>
        <p:spPr>
          <a:xfrm>
            <a:off x="4660900" y="3017541"/>
            <a:ext cx="1223073" cy="705173"/>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smtClean="0">
                <a:solidFill>
                  <a:srgbClr val="00B050"/>
                </a:solidFill>
              </a:rPr>
              <a:t>購買要求の</a:t>
            </a:r>
            <a:endParaRPr lang="en-US" altLang="ja-JP" sz="1400" b="1" dirty="0" smtClean="0">
              <a:solidFill>
                <a:srgbClr val="00B050"/>
              </a:solidFill>
            </a:endParaRPr>
          </a:p>
          <a:p>
            <a:pPr algn="ctr"/>
            <a:r>
              <a:rPr lang="ja-JP" altLang="en-US" sz="1400" b="1" dirty="0" smtClean="0">
                <a:solidFill>
                  <a:srgbClr val="00B050"/>
                </a:solidFill>
              </a:rPr>
              <a:t>入力</a:t>
            </a:r>
            <a:endParaRPr lang="en-US" sz="1400" b="1" dirty="0">
              <a:solidFill>
                <a:srgbClr val="00B050"/>
              </a:solidFill>
            </a:endParaRPr>
          </a:p>
        </p:txBody>
      </p:sp>
      <p:sp>
        <p:nvSpPr>
          <p:cNvPr id="28" name="角丸四角形 27"/>
          <p:cNvSpPr/>
          <p:nvPr/>
        </p:nvSpPr>
        <p:spPr>
          <a:xfrm>
            <a:off x="6794500" y="2254250"/>
            <a:ext cx="2743200" cy="2209800"/>
          </a:xfrm>
          <a:prstGeom prst="roundRect">
            <a:avLst/>
          </a:prstGeom>
          <a:solidFill>
            <a:schemeClr val="bg1">
              <a:lumMod val="8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smtClean="0">
                <a:solidFill>
                  <a:srgbClr val="00B050"/>
                </a:solidFill>
              </a:rPr>
              <a:t>購買要求の承認</a:t>
            </a:r>
            <a:endParaRPr lang="en-US" altLang="ja-JP" sz="2400" b="1" dirty="0" smtClean="0">
              <a:solidFill>
                <a:srgbClr val="00B050"/>
              </a:solidFill>
            </a:endParaRPr>
          </a:p>
          <a:p>
            <a:pPr algn="ctr"/>
            <a:r>
              <a:rPr lang="en-US" sz="2400" b="1" dirty="0" smtClean="0">
                <a:solidFill>
                  <a:srgbClr val="00B050"/>
                </a:solidFill>
              </a:rPr>
              <a:t>5.1.8,5.1.16,5.1.17</a:t>
            </a:r>
            <a:endParaRPr lang="en-US" sz="2400" b="1" dirty="0">
              <a:solidFill>
                <a:srgbClr val="00B050"/>
              </a:solidFill>
            </a:endParaRPr>
          </a:p>
        </p:txBody>
      </p:sp>
      <p:sp>
        <p:nvSpPr>
          <p:cNvPr id="29" name="角丸四角形 28"/>
          <p:cNvSpPr/>
          <p:nvPr/>
        </p:nvSpPr>
        <p:spPr>
          <a:xfrm>
            <a:off x="1612901" y="1492251"/>
            <a:ext cx="1779016" cy="1089499"/>
          </a:xfrm>
          <a:prstGeom prst="roundRect">
            <a:avLst/>
          </a:prstGeom>
          <a:solidFill>
            <a:schemeClr val="bg1">
              <a:lumMod val="85000"/>
            </a:schemeClr>
          </a:solidFill>
          <a:ln>
            <a:solidFill>
              <a:srgbClr val="0070C0"/>
            </a:solidFill>
          </a:ln>
          <a:effectLst>
            <a:outerShdw blurRad="76200" dir="18900000" sy="23000" kx="-1200000" algn="bl" rotWithShape="0">
              <a:prstClr val="black">
                <a:alpha val="2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rgbClr val="00B050"/>
                </a:solidFill>
              </a:rPr>
              <a:t>購買要求の作成</a:t>
            </a:r>
            <a:endParaRPr lang="en-US" altLang="ja-JP" sz="1600" b="1" dirty="0" smtClean="0">
              <a:solidFill>
                <a:srgbClr val="00B050"/>
              </a:solidFill>
            </a:endParaRPr>
          </a:p>
        </p:txBody>
      </p:sp>
      <p:cxnSp>
        <p:nvCxnSpPr>
          <p:cNvPr id="30" name="直線矢印コネクタ 29"/>
          <p:cNvCxnSpPr>
            <a:stCxn id="26" idx="3"/>
            <a:endCxn id="27" idx="1"/>
          </p:cNvCxnSpPr>
          <p:nvPr/>
        </p:nvCxnSpPr>
        <p:spPr>
          <a:xfrm flipV="1">
            <a:off x="3445573" y="3370128"/>
            <a:ext cx="1215327" cy="2712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27" idx="3"/>
            <a:endCxn id="28" idx="1"/>
          </p:cNvCxnSpPr>
          <p:nvPr/>
        </p:nvCxnSpPr>
        <p:spPr>
          <a:xfrm flipV="1">
            <a:off x="5883973" y="3359150"/>
            <a:ext cx="910527" cy="1097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5" name="正方形/長方形 44"/>
          <p:cNvSpPr/>
          <p:nvPr/>
        </p:nvSpPr>
        <p:spPr>
          <a:xfrm>
            <a:off x="546100" y="5149850"/>
            <a:ext cx="9601200" cy="1938992"/>
          </a:xfrm>
          <a:prstGeom prst="rect">
            <a:avLst/>
          </a:prstGeom>
        </p:spPr>
        <p:txBody>
          <a:bodyPr wrap="square">
            <a:spAutoFit/>
          </a:bodyPr>
          <a:lstStyle/>
          <a:p>
            <a:r>
              <a:rPr lang="ja-JP" altLang="en-US" sz="1200" dirty="0" smtClean="0">
                <a:latin typeface="Arial" pitchFamily="34" charset="0"/>
              </a:rPr>
              <a:t>購買要求の承認の流れには</a:t>
            </a:r>
            <a:r>
              <a:rPr lang="en-US" altLang="ja-JP" sz="1200" dirty="0" smtClean="0">
                <a:latin typeface="Arial" pitchFamily="34" charset="0"/>
              </a:rPr>
              <a:t>2</a:t>
            </a:r>
            <a:r>
              <a:rPr lang="ja-JP" altLang="en-US" sz="1200" dirty="0" smtClean="0">
                <a:latin typeface="Arial" pitchFamily="34" charset="0"/>
              </a:rPr>
              <a:t>通りあります。</a:t>
            </a:r>
          </a:p>
          <a:p>
            <a:r>
              <a:rPr lang="ja-JP" altLang="en-US" sz="1200" dirty="0" smtClean="0">
                <a:latin typeface="Arial" pitchFamily="34" charset="0"/>
              </a:rPr>
              <a:t>① 購買要求で入力されたものの承認</a:t>
            </a:r>
            <a:endParaRPr lang="en-US" altLang="ja-JP" sz="1200" dirty="0" smtClean="0">
              <a:latin typeface="Arial" pitchFamily="34" charset="0"/>
            </a:endParaRPr>
          </a:p>
          <a:p>
            <a:r>
              <a:rPr lang="ja-JP" altLang="en-US" sz="1200" dirty="0" smtClean="0">
                <a:latin typeface="Arial" pitchFamily="34" charset="0"/>
              </a:rPr>
              <a:t>     購買要求の承認のため、</a:t>
            </a:r>
            <a:r>
              <a:rPr lang="en-US" altLang="ja-JP" sz="1200" dirty="0" smtClean="0">
                <a:latin typeface="Arial" pitchFamily="34" charset="0"/>
              </a:rPr>
              <a:t>【</a:t>
            </a:r>
            <a:r>
              <a:rPr lang="ja-JP" altLang="en-US" sz="1200" dirty="0" smtClean="0">
                <a:latin typeface="Arial" pitchFamily="34" charset="0"/>
              </a:rPr>
              <a:t>購買要求承認書印刷</a:t>
            </a:r>
            <a:r>
              <a:rPr lang="en-US" altLang="ja-JP" sz="1200" dirty="0" smtClean="0">
                <a:latin typeface="Arial" pitchFamily="34" charset="0"/>
              </a:rPr>
              <a:t>】&lt;5.1.8&gt;</a:t>
            </a:r>
            <a:r>
              <a:rPr lang="ja-JP" altLang="en-US" sz="1200" dirty="0" smtClean="0">
                <a:latin typeface="Arial" pitchFamily="34" charset="0"/>
              </a:rPr>
              <a:t>で承認に必要な書類を印刷し</a:t>
            </a:r>
            <a:r>
              <a:rPr lang="en-US" altLang="ja-JP" sz="1200" dirty="0" smtClean="0">
                <a:latin typeface="Arial" pitchFamily="34" charset="0"/>
              </a:rPr>
              <a:t>､</a:t>
            </a:r>
            <a:r>
              <a:rPr lang="ja-JP" altLang="en-US" sz="1200" dirty="0" smtClean="0">
                <a:latin typeface="Arial" pitchFamily="34" charset="0"/>
              </a:rPr>
              <a:t>承認担当者に承認印あるいはサインをいただくために配</a:t>
            </a:r>
            <a:endParaRPr lang="en-US" altLang="ja-JP" sz="1200" dirty="0" smtClean="0">
              <a:latin typeface="Arial" pitchFamily="34" charset="0"/>
            </a:endParaRPr>
          </a:p>
          <a:p>
            <a:r>
              <a:rPr lang="en-US" altLang="ja-JP" sz="1200" dirty="0" smtClean="0">
                <a:latin typeface="Arial" pitchFamily="34" charset="0"/>
              </a:rPr>
              <a:t>     </a:t>
            </a:r>
            <a:r>
              <a:rPr lang="ja-JP" altLang="en-US" sz="1200" dirty="0" smtClean="0">
                <a:latin typeface="Arial" pitchFamily="34" charset="0"/>
              </a:rPr>
              <a:t>布します</a:t>
            </a:r>
            <a:r>
              <a:rPr lang="en-US" altLang="ja-JP" sz="1200" dirty="0" smtClean="0">
                <a:latin typeface="Arial" pitchFamily="34" charset="0"/>
              </a:rPr>
              <a:t>｡</a:t>
            </a:r>
            <a:r>
              <a:rPr lang="ja-JP" altLang="en-US" sz="1200" dirty="0" smtClean="0">
                <a:latin typeface="Arial" pitchFamily="34" charset="0"/>
              </a:rPr>
              <a:t>承認されると</a:t>
            </a:r>
            <a:r>
              <a:rPr lang="en-US" altLang="ja-JP" sz="1200" dirty="0" smtClean="0">
                <a:latin typeface="Arial" pitchFamily="34" charset="0"/>
              </a:rPr>
              <a:t>､【</a:t>
            </a:r>
            <a:r>
              <a:rPr lang="ja-JP" altLang="en-US" sz="1200" dirty="0" smtClean="0">
                <a:latin typeface="Arial" pitchFamily="34" charset="0"/>
              </a:rPr>
              <a:t>要求承認登録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】&lt;5.1.16&gt;</a:t>
            </a:r>
            <a:r>
              <a:rPr lang="ja-JP" altLang="en-US" sz="1200" dirty="0" smtClean="0">
                <a:latin typeface="Arial" pitchFamily="34" charset="0"/>
              </a:rPr>
              <a:t>を使用し承認手続きを行います</a:t>
            </a:r>
            <a:r>
              <a:rPr lang="en-US" altLang="ja-JP" sz="1200" dirty="0" smtClean="0">
                <a:latin typeface="Arial" pitchFamily="34" charset="0"/>
              </a:rPr>
              <a:t>｡</a:t>
            </a:r>
            <a:r>
              <a:rPr lang="ja-JP" altLang="en-US" sz="1200" dirty="0" smtClean="0">
                <a:latin typeface="Arial" pitchFamily="34" charset="0"/>
              </a:rPr>
              <a:t>これで承認のための処理は終了ですが</a:t>
            </a:r>
            <a:r>
              <a:rPr lang="en-US" altLang="ja-JP" sz="1200" dirty="0" smtClean="0">
                <a:latin typeface="Arial" pitchFamily="34" charset="0"/>
              </a:rPr>
              <a:t>､</a:t>
            </a:r>
            <a:r>
              <a:rPr lang="ja-JP" altLang="en-US" sz="1200" dirty="0" smtClean="0">
                <a:latin typeface="Arial" pitchFamily="34" charset="0"/>
              </a:rPr>
              <a:t>確認のために、</a:t>
            </a:r>
            <a:endParaRPr lang="en-US" altLang="ja-JP" sz="1200" dirty="0" smtClean="0">
              <a:latin typeface="Arial" pitchFamily="34" charset="0"/>
            </a:endParaRPr>
          </a:p>
          <a:p>
            <a:r>
              <a:rPr lang="en-US" altLang="ja-JP" sz="1200" dirty="0" smtClean="0">
                <a:latin typeface="Arial" pitchFamily="34" charset="0"/>
              </a:rPr>
              <a:t>    【</a:t>
            </a:r>
            <a:r>
              <a:rPr lang="ja-JP" altLang="en-US" sz="1200" dirty="0" smtClean="0">
                <a:latin typeface="Arial" pitchFamily="34" charset="0"/>
              </a:rPr>
              <a:t>承認済購買要求印刷</a:t>
            </a:r>
            <a:r>
              <a:rPr lang="en-US" altLang="ja-JP" sz="1200" dirty="0" smtClean="0">
                <a:latin typeface="Arial" pitchFamily="34" charset="0"/>
              </a:rPr>
              <a:t>】&lt;5.1.17&gt;</a:t>
            </a:r>
            <a:r>
              <a:rPr lang="ja-JP" altLang="en-US" sz="1200" dirty="0" smtClean="0">
                <a:latin typeface="Arial" pitchFamily="34" charset="0"/>
              </a:rPr>
              <a:t>でレポートを印刷できます。</a:t>
            </a:r>
          </a:p>
          <a:p>
            <a:r>
              <a:rPr lang="ja-JP" altLang="en-US" sz="1200" dirty="0" smtClean="0">
                <a:latin typeface="Arial" pitchFamily="34" charset="0"/>
              </a:rPr>
              <a:t>②</a:t>
            </a:r>
            <a:r>
              <a:rPr lang="en-US" altLang="ja-JP" sz="1200" dirty="0" smtClean="0">
                <a:latin typeface="Arial" pitchFamily="34" charset="0"/>
              </a:rPr>
              <a:t>MRP</a:t>
            </a:r>
            <a:r>
              <a:rPr lang="ja-JP" altLang="en-US" sz="1200" dirty="0" smtClean="0">
                <a:latin typeface="Arial" pitchFamily="34" charset="0"/>
              </a:rPr>
              <a:t>作成の計画済オーダの承認</a:t>
            </a:r>
          </a:p>
          <a:p>
            <a:r>
              <a:rPr lang="ja-JP" altLang="en-US" sz="1200" dirty="0" smtClean="0">
                <a:latin typeface="Arial" pitchFamily="34" charset="0"/>
              </a:rPr>
              <a:t>　  </a:t>
            </a:r>
            <a:r>
              <a:rPr lang="en-US" altLang="ja-JP" sz="1200" dirty="0" smtClean="0">
                <a:latin typeface="Arial" pitchFamily="34" charset="0"/>
              </a:rPr>
              <a:t>MRP</a:t>
            </a:r>
            <a:r>
              <a:rPr lang="ja-JP" altLang="en-US" sz="1200" dirty="0" smtClean="0">
                <a:latin typeface="Arial" pitchFamily="34" charset="0"/>
              </a:rPr>
              <a:t>で計画された、</a:t>
            </a:r>
            <a:r>
              <a:rPr lang="en-US" altLang="ja-JP" sz="1200" dirty="0" smtClean="0">
                <a:latin typeface="Arial" pitchFamily="34" charset="0"/>
              </a:rPr>
              <a:t>[</a:t>
            </a:r>
            <a:r>
              <a:rPr lang="ja-JP" altLang="en-US" sz="1200" dirty="0" smtClean="0">
                <a:latin typeface="Arial" pitchFamily="34" charset="0"/>
              </a:rPr>
              <a:t>計画済購買オーダ</a:t>
            </a:r>
            <a:r>
              <a:rPr lang="en-US" altLang="ja-JP" sz="1200" dirty="0" smtClean="0">
                <a:latin typeface="Arial" pitchFamily="34" charset="0"/>
              </a:rPr>
              <a:t>]</a:t>
            </a:r>
            <a:r>
              <a:rPr lang="ja-JP" altLang="en-US" sz="1200" dirty="0" smtClean="0">
                <a:latin typeface="Arial" pitchFamily="34" charset="0"/>
              </a:rPr>
              <a:t>は、</a:t>
            </a:r>
            <a:r>
              <a:rPr lang="en-US" altLang="ja-JP" sz="1200" dirty="0" smtClean="0">
                <a:latin typeface="Arial" pitchFamily="34" charset="0"/>
              </a:rPr>
              <a:t>【</a:t>
            </a:r>
            <a:r>
              <a:rPr lang="ja-JP" altLang="en-US" sz="1200" dirty="0" smtClean="0">
                <a:latin typeface="Arial" pitchFamily="34" charset="0"/>
              </a:rPr>
              <a:t>計画済購買オーダ承認</a:t>
            </a:r>
            <a:r>
              <a:rPr lang="en-US" altLang="ja-JP" sz="1200" dirty="0" smtClean="0">
                <a:latin typeface="Arial" pitchFamily="34" charset="0"/>
              </a:rPr>
              <a:t>】&lt;23.11&gt;</a:t>
            </a:r>
            <a:r>
              <a:rPr lang="ja-JP" altLang="en-US" sz="1200" dirty="0" smtClean="0">
                <a:latin typeface="Arial" pitchFamily="34" charset="0"/>
              </a:rPr>
              <a:t>で承認できます</a:t>
            </a:r>
            <a:r>
              <a:rPr lang="en-US" altLang="ja-JP" sz="1200" dirty="0" smtClean="0">
                <a:latin typeface="Arial" pitchFamily="34" charset="0"/>
              </a:rPr>
              <a:t>｡</a:t>
            </a:r>
            <a:r>
              <a:rPr lang="ja-JP" altLang="en-US" sz="1200" dirty="0" smtClean="0">
                <a:latin typeface="Arial" pitchFamily="34" charset="0"/>
              </a:rPr>
              <a:t>承認後は</a:t>
            </a:r>
            <a:r>
              <a:rPr lang="en-US" altLang="ja-JP" sz="1200" dirty="0" smtClean="0">
                <a:latin typeface="Arial" pitchFamily="34" charset="0"/>
              </a:rPr>
              <a:t>､</a:t>
            </a:r>
            <a:r>
              <a:rPr lang="ja-JP" altLang="en-US" sz="1200" dirty="0" smtClean="0">
                <a:latin typeface="Arial" pitchFamily="34" charset="0"/>
              </a:rPr>
              <a:t>オーダステータスは、</a:t>
            </a:r>
            <a:r>
              <a:rPr lang="en-US" altLang="ja-JP" sz="1200" dirty="0" smtClean="0">
                <a:latin typeface="Arial" pitchFamily="34" charset="0"/>
              </a:rPr>
              <a:t>〔F〕(</a:t>
            </a:r>
            <a:r>
              <a:rPr lang="ja-JP" altLang="en-US" sz="1200" dirty="0" smtClean="0">
                <a:latin typeface="Arial" pitchFamily="34" charset="0"/>
              </a:rPr>
              <a:t>確定済オー</a:t>
            </a:r>
            <a:endParaRPr lang="en-US" altLang="ja-JP" sz="1200" dirty="0" smtClean="0">
              <a:latin typeface="Arial" pitchFamily="34" charset="0"/>
            </a:endParaRPr>
          </a:p>
          <a:p>
            <a:r>
              <a:rPr lang="en-US" altLang="ja-JP" sz="1200" dirty="0" smtClean="0">
                <a:latin typeface="Arial" pitchFamily="34" charset="0"/>
              </a:rPr>
              <a:t>     </a:t>
            </a:r>
            <a:r>
              <a:rPr lang="ja-JP" altLang="en-US" sz="1200" dirty="0" smtClean="0">
                <a:latin typeface="Arial" pitchFamily="34" charset="0"/>
              </a:rPr>
              <a:t>ダ</a:t>
            </a:r>
            <a:r>
              <a:rPr lang="en-US" altLang="ja-JP" sz="1200" dirty="0" smtClean="0">
                <a:latin typeface="Arial" pitchFamily="34" charset="0"/>
              </a:rPr>
              <a:t>)</a:t>
            </a:r>
            <a:r>
              <a:rPr lang="ja-JP" altLang="en-US" sz="1200" dirty="0" smtClean="0">
                <a:latin typeface="Arial" pitchFamily="34" charset="0"/>
              </a:rPr>
              <a:t>に更新されます。</a:t>
            </a:r>
            <a:endParaRPr lang="en-US" altLang="ja-JP" sz="1200" dirty="0" smtClean="0">
              <a:latin typeface="Arial" pitchFamily="34" charset="0"/>
            </a:endParaRPr>
          </a:p>
          <a:p>
            <a:endParaRPr lang="ja-JP" altLang="en-US" sz="1200" dirty="0" smtClean="0">
              <a:latin typeface="Arial" pitchFamily="34" charset="0"/>
            </a:endParaRPr>
          </a:p>
          <a:p>
            <a:r>
              <a:rPr lang="en-US" altLang="ja-JP" sz="1200" dirty="0" smtClean="0">
                <a:latin typeface="Arial" pitchFamily="34" charset="0"/>
              </a:rPr>
              <a:t>[</a:t>
            </a:r>
            <a:r>
              <a:rPr lang="ja-JP" altLang="en-US" sz="1200" dirty="0" smtClean="0">
                <a:latin typeface="Arial" pitchFamily="34" charset="0"/>
              </a:rPr>
              <a:t>注</a:t>
            </a:r>
            <a:r>
              <a:rPr lang="en-US" altLang="ja-JP" sz="1200" dirty="0" smtClean="0">
                <a:latin typeface="Arial" pitchFamily="34" charset="0"/>
              </a:rPr>
              <a:t>]</a:t>
            </a:r>
            <a:r>
              <a:rPr lang="ja-JP" altLang="en-US" sz="1200" dirty="0" smtClean="0">
                <a:latin typeface="Arial" pitchFamily="34" charset="0"/>
              </a:rPr>
              <a:t>計画済購買オーダの詳細については</a:t>
            </a:r>
            <a:r>
              <a:rPr lang="en-US" altLang="ja-JP" sz="1200" dirty="0" smtClean="0">
                <a:latin typeface="Arial" pitchFamily="34" charset="0"/>
              </a:rPr>
              <a:t>､</a:t>
            </a:r>
            <a:r>
              <a:rPr lang="ja-JP" altLang="en-US" sz="1200" dirty="0" smtClean="0">
                <a:latin typeface="Arial" pitchFamily="34" charset="0"/>
              </a:rPr>
              <a:t>別コース</a:t>
            </a:r>
            <a:r>
              <a:rPr lang="en-US" altLang="ja-JP" sz="1200" dirty="0" smtClean="0">
                <a:latin typeface="Arial" pitchFamily="34" charset="0"/>
              </a:rPr>
              <a:t>､『</a:t>
            </a:r>
            <a:r>
              <a:rPr lang="ja-JP" altLang="en-US" sz="1200" dirty="0" smtClean="0">
                <a:latin typeface="Arial" pitchFamily="34" charset="0"/>
              </a:rPr>
              <a:t>製造プランニングコース</a:t>
            </a:r>
            <a:r>
              <a:rPr lang="en-US" altLang="ja-JP" sz="1200" dirty="0" smtClean="0">
                <a:latin typeface="Arial" pitchFamily="34" charset="0"/>
              </a:rPr>
              <a:t>』</a:t>
            </a:r>
            <a:r>
              <a:rPr lang="ja-JP" altLang="en-US" sz="1200" dirty="0" smtClean="0">
                <a:latin typeface="Arial" pitchFamily="34" charset="0"/>
              </a:rPr>
              <a:t>を参照。</a:t>
            </a:r>
            <a:endParaRPr lang="en-US" sz="1200" dirty="0">
              <a:latin typeface="Arial" pitchFamily="34" charset="0"/>
            </a:endParaRPr>
          </a:p>
        </p:txBody>
      </p:sp>
      <p:sp>
        <p:nvSpPr>
          <p:cNvPr id="33"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34"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219402" y="1187450"/>
            <a:ext cx="4432098" cy="3429000"/>
          </a:xfrm>
          <a:prstGeom prst="rect">
            <a:avLst/>
          </a:prstGeom>
          <a:noFill/>
          <a:ln w="9525">
            <a:solidFill>
              <a:schemeClr val="tx1"/>
            </a:solidFill>
            <a:miter lim="800000"/>
            <a:headEnd/>
            <a:tailEnd/>
          </a:ln>
          <a:effectLst/>
        </p:spPr>
      </p:pic>
      <p:pic>
        <p:nvPicPr>
          <p:cNvPr id="9" name="Picture 3"/>
          <p:cNvPicPr>
            <a:picLocks noChangeAspect="1" noChangeArrowheads="1"/>
          </p:cNvPicPr>
          <p:nvPr/>
        </p:nvPicPr>
        <p:blipFill>
          <a:blip r:embed="rId3"/>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pic>
        <p:nvPicPr>
          <p:cNvPr id="2051" name="Picture 3"/>
          <p:cNvPicPr>
            <a:picLocks noChangeAspect="1" noChangeArrowheads="1"/>
          </p:cNvPicPr>
          <p:nvPr/>
        </p:nvPicPr>
        <p:blipFill>
          <a:blip r:embed="rId4"/>
          <a:srcRect/>
          <a:stretch>
            <a:fillRect/>
          </a:stretch>
        </p:blipFill>
        <p:spPr bwMode="auto">
          <a:xfrm>
            <a:off x="3670300" y="1949450"/>
            <a:ext cx="6477000" cy="3657600"/>
          </a:xfrm>
          <a:prstGeom prst="rect">
            <a:avLst/>
          </a:prstGeom>
          <a:noFill/>
          <a:ln w="9525">
            <a:solidFill>
              <a:schemeClr val="tx1"/>
            </a:solidFill>
            <a:miter lim="800000"/>
            <a:headEnd/>
            <a:tailEnd/>
          </a:ln>
          <a:effectLst/>
        </p:spPr>
      </p:pic>
      <p:sp>
        <p:nvSpPr>
          <p:cNvPr id="12" name="正方形/長方形 11"/>
          <p:cNvSpPr/>
          <p:nvPr/>
        </p:nvSpPr>
        <p:spPr>
          <a:xfrm>
            <a:off x="546100" y="5835650"/>
            <a:ext cx="9601200" cy="830997"/>
          </a:xfrm>
          <a:prstGeom prst="rect">
            <a:avLst/>
          </a:prstGeom>
        </p:spPr>
        <p:txBody>
          <a:bodyPr wrap="square">
            <a:spAutoFit/>
          </a:bodyPr>
          <a:lstStyle/>
          <a:p>
            <a:r>
              <a:rPr lang="ja-JP" altLang="en-US" sz="1200" b="1" dirty="0" smtClean="0">
                <a:solidFill>
                  <a:srgbClr val="0070C0"/>
                </a:solidFill>
                <a:latin typeface="Arial" pitchFamily="34" charset="0"/>
              </a:rPr>
              <a:t>購買要求の承認</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購買要求承詔書印刷</a:t>
            </a:r>
            <a:r>
              <a:rPr lang="en-US" altLang="zh-TW" sz="1200" b="1" dirty="0" smtClean="0">
                <a:solidFill>
                  <a:srgbClr val="0070C0"/>
                </a:solidFill>
                <a:latin typeface="Arial" pitchFamily="34" charset="0"/>
              </a:rPr>
              <a:t>)</a:t>
            </a:r>
          </a:p>
          <a:p>
            <a:r>
              <a:rPr lang="ja-JP" altLang="en-US" sz="1200" dirty="0" smtClean="0">
                <a:latin typeface="Arial" pitchFamily="34" charset="0"/>
              </a:rPr>
              <a:t>購買要求は</a:t>
            </a:r>
            <a:r>
              <a:rPr lang="en-US" altLang="ja-JP" sz="1200" dirty="0" smtClean="0">
                <a:latin typeface="Arial" pitchFamily="34" charset="0"/>
              </a:rPr>
              <a:t>､</a:t>
            </a:r>
            <a:r>
              <a:rPr lang="ja-JP" altLang="en-US" sz="1200" dirty="0" smtClean="0">
                <a:latin typeface="Arial" pitchFamily="34" charset="0"/>
              </a:rPr>
              <a:t>条件によっては承話者の承諾を得る必要があるものがあります</a:t>
            </a:r>
            <a:r>
              <a:rPr lang="en-US" altLang="ja-JP" sz="1200" dirty="0" smtClean="0">
                <a:latin typeface="Arial" pitchFamily="34" charset="0"/>
              </a:rPr>
              <a:t>｡</a:t>
            </a:r>
            <a:r>
              <a:rPr lang="ja-JP" altLang="en-US" sz="1200" dirty="0" smtClean="0">
                <a:latin typeface="Arial" pitchFamily="34" charset="0"/>
              </a:rPr>
              <a:t>この承認手続きを端末で処理可能ですが</a:t>
            </a:r>
            <a:r>
              <a:rPr lang="en-US" altLang="ja-JP" sz="1200" dirty="0" smtClean="0">
                <a:latin typeface="Arial" pitchFamily="34" charset="0"/>
              </a:rPr>
              <a:t>､</a:t>
            </a:r>
            <a:r>
              <a:rPr lang="ja-JP" altLang="en-US" sz="1200" dirty="0" smtClean="0">
                <a:latin typeface="Arial" pitchFamily="34" charset="0"/>
              </a:rPr>
              <a:t>一般的には監査などで書類</a:t>
            </a:r>
            <a:endParaRPr lang="en-US" altLang="ja-JP" sz="1200" dirty="0" smtClean="0">
              <a:latin typeface="Arial" pitchFamily="34" charset="0"/>
            </a:endParaRPr>
          </a:p>
          <a:p>
            <a:r>
              <a:rPr lang="ja-JP" altLang="en-US" sz="1200" dirty="0" smtClean="0">
                <a:latin typeface="Arial" pitchFamily="34" charset="0"/>
              </a:rPr>
              <a:t>が必要な場合があります</a:t>
            </a:r>
            <a:r>
              <a:rPr lang="en-US" altLang="ja-JP" sz="1200" dirty="0" smtClean="0">
                <a:latin typeface="Arial" pitchFamily="34" charset="0"/>
              </a:rPr>
              <a:t>｡</a:t>
            </a:r>
            <a:r>
              <a:rPr lang="ja-JP" altLang="en-US" sz="1200" dirty="0" smtClean="0">
                <a:latin typeface="Arial" pitchFamily="34" charset="0"/>
              </a:rPr>
              <a:t>このようなものに対し</a:t>
            </a:r>
            <a:r>
              <a:rPr lang="en-US" altLang="ja-JP" sz="1200" dirty="0" smtClean="0">
                <a:latin typeface="Arial" pitchFamily="34" charset="0"/>
              </a:rPr>
              <a:t>､</a:t>
            </a:r>
            <a:r>
              <a:rPr lang="ja-JP" altLang="en-US" sz="1200" dirty="0" smtClean="0">
                <a:latin typeface="Arial" pitchFamily="34" charset="0"/>
              </a:rPr>
              <a:t>承認者</a:t>
            </a:r>
            <a:r>
              <a:rPr lang="en-US" altLang="ja-JP" sz="1200" dirty="0" smtClean="0">
                <a:latin typeface="Arial" pitchFamily="34" charset="0"/>
              </a:rPr>
              <a:t>(</a:t>
            </a:r>
            <a:r>
              <a:rPr lang="ja-JP" altLang="en-US" sz="1200" dirty="0" smtClean="0">
                <a:latin typeface="Arial" pitchFamily="34" charset="0"/>
              </a:rPr>
              <a:t>管理者が多い</a:t>
            </a:r>
            <a:r>
              <a:rPr lang="en-US" altLang="ja-JP" sz="1200" dirty="0" smtClean="0">
                <a:latin typeface="Arial" pitchFamily="34" charset="0"/>
              </a:rPr>
              <a:t>)</a:t>
            </a:r>
            <a:r>
              <a:rPr lang="ja-JP" altLang="en-US" sz="1200" dirty="0" smtClean="0">
                <a:latin typeface="Arial" pitchFamily="34" charset="0"/>
              </a:rPr>
              <a:t>の印鑑あるいはサインをするために、</a:t>
            </a:r>
            <a:r>
              <a:rPr lang="en-US" altLang="ja-JP" sz="1200" dirty="0" smtClean="0">
                <a:latin typeface="Arial" pitchFamily="34" charset="0"/>
              </a:rPr>
              <a:t>【</a:t>
            </a:r>
            <a:r>
              <a:rPr lang="ja-JP" altLang="en-US" sz="1200" dirty="0" smtClean="0">
                <a:latin typeface="Arial" pitchFamily="34" charset="0"/>
              </a:rPr>
              <a:t>承認済購買要求印刷</a:t>
            </a:r>
            <a:r>
              <a:rPr lang="en-US" altLang="ja-JP" sz="1200" dirty="0" smtClean="0">
                <a:latin typeface="Arial" pitchFamily="34" charset="0"/>
              </a:rPr>
              <a:t>】&lt;5.1.17&gt;</a:t>
            </a:r>
            <a:r>
              <a:rPr lang="ja-JP" altLang="en-US" sz="1200" dirty="0" err="1" smtClean="0">
                <a:latin typeface="Arial" pitchFamily="34" charset="0"/>
              </a:rPr>
              <a:t>があ</a:t>
            </a:r>
            <a:endParaRPr lang="en-US" altLang="ja-JP" sz="1200" dirty="0" smtClean="0">
              <a:latin typeface="Arial" pitchFamily="34" charset="0"/>
            </a:endParaRPr>
          </a:p>
          <a:p>
            <a:r>
              <a:rPr lang="ja-JP" altLang="en-US" sz="1200" dirty="0" smtClean="0">
                <a:latin typeface="Arial" pitchFamily="34" charset="0"/>
              </a:rPr>
              <a:t>ります。</a:t>
            </a:r>
            <a:endParaRPr lang="en-US" altLang="zh-TW" sz="1200" dirty="0" smtClean="0">
              <a:latin typeface="Arial" pitchFamily="34" charset="0"/>
            </a:endParaRPr>
          </a:p>
        </p:txBody>
      </p:sp>
      <p:sp>
        <p:nvSpPr>
          <p:cNvPr id="8"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10" name="テキスト ボックス 9"/>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sp>
        <p:nvSpPr>
          <p:cNvPr id="11" name="正方形/長方形 10"/>
          <p:cNvSpPr/>
          <p:nvPr/>
        </p:nvSpPr>
        <p:spPr>
          <a:xfrm>
            <a:off x="546100" y="1077258"/>
            <a:ext cx="9601200" cy="1938992"/>
          </a:xfrm>
          <a:prstGeom prst="rect">
            <a:avLst/>
          </a:prstGeom>
        </p:spPr>
        <p:txBody>
          <a:bodyPr wrap="square">
            <a:spAutoFit/>
          </a:bodyPr>
          <a:lstStyle/>
          <a:p>
            <a:r>
              <a:rPr lang="ja-JP" altLang="en-US" sz="1200" b="1" dirty="0" smtClean="0">
                <a:solidFill>
                  <a:srgbClr val="0070C0"/>
                </a:solidFill>
                <a:latin typeface="Arial" pitchFamily="34" charset="0"/>
              </a:rPr>
              <a:t>コメントを印刷</a:t>
            </a:r>
            <a:endParaRPr lang="en-US" altLang="ja-JP" sz="1200" b="1" dirty="0" smtClean="0">
              <a:solidFill>
                <a:srgbClr val="0070C0"/>
              </a:solidFill>
              <a:latin typeface="Arial" pitchFamily="34" charset="0"/>
            </a:endParaRPr>
          </a:p>
          <a:p>
            <a:r>
              <a:rPr lang="ja-JP" altLang="en-US" sz="1200" dirty="0" smtClean="0">
                <a:latin typeface="Arial" pitchFamily="34" charset="0"/>
              </a:rPr>
              <a:t>抽出条件に</a:t>
            </a:r>
            <a:r>
              <a:rPr lang="en-US" altLang="ja-JP" sz="1200" dirty="0" smtClean="0">
                <a:latin typeface="Arial" pitchFamily="34" charset="0"/>
              </a:rPr>
              <a:t>､</a:t>
            </a:r>
            <a:r>
              <a:rPr lang="ja-JP" altLang="en-US" sz="1200" dirty="0" smtClean="0">
                <a:latin typeface="Arial" pitchFamily="34" charset="0"/>
              </a:rPr>
              <a:t>品目番号</a:t>
            </a:r>
            <a:r>
              <a:rPr lang="en-US" altLang="ja-JP" sz="1200" dirty="0" smtClean="0">
                <a:latin typeface="Arial" pitchFamily="34" charset="0"/>
              </a:rPr>
              <a:t>､</a:t>
            </a:r>
            <a:r>
              <a:rPr lang="ja-JP" altLang="en-US" sz="1200" dirty="0" smtClean="0">
                <a:latin typeface="Arial" pitchFamily="34" charset="0"/>
              </a:rPr>
              <a:t>購買要求番号要求納期</a:t>
            </a:r>
            <a:r>
              <a:rPr lang="en-US" altLang="ja-JP" sz="1200" dirty="0" smtClean="0">
                <a:latin typeface="Arial" pitchFamily="34" charset="0"/>
              </a:rPr>
              <a:t>､</a:t>
            </a:r>
            <a:r>
              <a:rPr lang="ja-JP" altLang="en-US" sz="1200" dirty="0" smtClean="0">
                <a:latin typeface="Arial" pitchFamily="34" charset="0"/>
              </a:rPr>
              <a:t>承認コード</a:t>
            </a:r>
            <a:r>
              <a:rPr lang="en-US" altLang="ja-JP" sz="1200" dirty="0" smtClean="0">
                <a:latin typeface="Arial" pitchFamily="34" charset="0"/>
              </a:rPr>
              <a:t>､</a:t>
            </a:r>
            <a:r>
              <a:rPr lang="ja-JP" altLang="en-US" sz="1200" dirty="0" smtClean="0">
                <a:latin typeface="Arial" pitchFamily="34" charset="0"/>
              </a:rPr>
              <a:t>･･･など範囲で指定できます。</a:t>
            </a:r>
          </a:p>
          <a:p>
            <a:r>
              <a:rPr lang="en-US" altLang="ja-JP" sz="1200" dirty="0" smtClean="0">
                <a:latin typeface="Arial" pitchFamily="34" charset="0"/>
              </a:rPr>
              <a:t>【</a:t>
            </a:r>
            <a:r>
              <a:rPr lang="ja-JP" altLang="en-US" sz="1200" dirty="0" smtClean="0">
                <a:latin typeface="Arial" pitchFamily="34" charset="0"/>
              </a:rPr>
              <a:t>購買要求登録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】&lt;5.1.4&gt;</a:t>
            </a:r>
            <a:r>
              <a:rPr lang="ja-JP" altLang="en-US" sz="1200" dirty="0" smtClean="0">
                <a:latin typeface="Arial" pitchFamily="34" charset="0"/>
              </a:rPr>
              <a:t>で登録時に</a:t>
            </a:r>
            <a:r>
              <a:rPr lang="en-US" altLang="ja-JP" sz="1200" dirty="0" smtClean="0">
                <a:latin typeface="Arial" pitchFamily="34" charset="0"/>
              </a:rPr>
              <a:t>､</a:t>
            </a:r>
            <a:r>
              <a:rPr lang="ja-JP" altLang="en-US" sz="1200" dirty="0" smtClean="0">
                <a:latin typeface="Arial" pitchFamily="34" charset="0"/>
              </a:rPr>
              <a:t>コメント入力されている場合</a:t>
            </a:r>
            <a:r>
              <a:rPr lang="en-US" altLang="ja-JP" sz="1200" dirty="0" smtClean="0">
                <a:latin typeface="Arial" pitchFamily="34" charset="0"/>
              </a:rPr>
              <a:t>､</a:t>
            </a:r>
            <a:r>
              <a:rPr lang="ja-JP" altLang="en-US" sz="1200" dirty="0" smtClean="0">
                <a:latin typeface="Arial" pitchFamily="34" charset="0"/>
              </a:rPr>
              <a:t>その内容を印刷するかどうかを指定します。</a:t>
            </a:r>
          </a:p>
          <a:p>
            <a:pPr lvl="1"/>
            <a:r>
              <a:rPr lang="en-US" altLang="ja-JP" sz="1200" dirty="0" smtClean="0">
                <a:latin typeface="Arial" pitchFamily="34" charset="0"/>
              </a:rPr>
              <a:t>〔Y〕</a:t>
            </a:r>
            <a:r>
              <a:rPr lang="ja-JP" altLang="en-US" sz="1200" dirty="0" smtClean="0">
                <a:latin typeface="Arial" pitchFamily="34" charset="0"/>
              </a:rPr>
              <a:t>： 印刷する</a:t>
            </a:r>
          </a:p>
          <a:p>
            <a:pPr lvl="1"/>
            <a:r>
              <a:rPr lang="en-US" altLang="ja-JP" sz="1200" dirty="0" smtClean="0">
                <a:latin typeface="Arial" pitchFamily="34" charset="0"/>
              </a:rPr>
              <a:t>〔N〕</a:t>
            </a:r>
            <a:r>
              <a:rPr lang="ja-JP" altLang="en-US" sz="1200" dirty="0" smtClean="0">
                <a:latin typeface="Arial" pitchFamily="34" charset="0"/>
              </a:rPr>
              <a:t>： 印刷しない</a:t>
            </a:r>
          </a:p>
          <a:p>
            <a:endParaRPr lang="en-US" altLang="ja-JP" sz="1200" b="1" dirty="0" smtClean="0">
              <a:solidFill>
                <a:srgbClr val="0070C0"/>
              </a:solidFill>
              <a:latin typeface="Arial" pitchFamily="34" charset="0"/>
            </a:endParaRPr>
          </a:p>
          <a:p>
            <a:r>
              <a:rPr lang="ja-JP" altLang="en-US" sz="1200" b="1" dirty="0" smtClean="0">
                <a:solidFill>
                  <a:srgbClr val="0070C0"/>
                </a:solidFill>
                <a:latin typeface="Arial" pitchFamily="34" charset="0"/>
              </a:rPr>
              <a:t>更新</a:t>
            </a:r>
          </a:p>
          <a:p>
            <a:r>
              <a:rPr lang="en-US" altLang="ja-JP" sz="1200" dirty="0" smtClean="0">
                <a:latin typeface="Arial" pitchFamily="34" charset="0"/>
              </a:rPr>
              <a:t>[</a:t>
            </a:r>
            <a:r>
              <a:rPr lang="ja-JP" altLang="en-US" sz="1200" dirty="0" smtClean="0">
                <a:latin typeface="Arial" pitchFamily="34" charset="0"/>
              </a:rPr>
              <a:t>承認欄を印刷</a:t>
            </a:r>
            <a:r>
              <a:rPr lang="en-US" altLang="ja-JP" sz="1200" dirty="0" smtClean="0">
                <a:latin typeface="Arial" pitchFamily="34" charset="0"/>
              </a:rPr>
              <a:t>]</a:t>
            </a:r>
            <a:r>
              <a:rPr lang="ja-JP" altLang="en-US" sz="1200" dirty="0" smtClean="0">
                <a:latin typeface="Arial" pitchFamily="34" charset="0"/>
              </a:rPr>
              <a:t>欄のフィールドを印刷済</a:t>
            </a:r>
            <a:r>
              <a:rPr lang="en-US" altLang="ja-JP" sz="1200" dirty="0" smtClean="0">
                <a:latin typeface="Arial" pitchFamily="34" charset="0"/>
              </a:rPr>
              <a:t>(〔N〕)</a:t>
            </a:r>
            <a:r>
              <a:rPr lang="ja-JP" altLang="en-US" sz="1200" dirty="0" smtClean="0">
                <a:latin typeface="Arial" pitchFamily="34" charset="0"/>
              </a:rPr>
              <a:t>に更新するかどうかを指定します。</a:t>
            </a:r>
          </a:p>
          <a:p>
            <a:pPr lvl="1"/>
            <a:r>
              <a:rPr lang="en-US" altLang="ja-JP" sz="1200" dirty="0" smtClean="0">
                <a:latin typeface="Arial" pitchFamily="34" charset="0"/>
              </a:rPr>
              <a:t>〔Y〕</a:t>
            </a:r>
            <a:r>
              <a:rPr lang="ja-JP" altLang="en-US" sz="1200" dirty="0" smtClean="0">
                <a:latin typeface="Arial" pitchFamily="34" charset="0"/>
              </a:rPr>
              <a:t>： 更新する</a:t>
            </a:r>
          </a:p>
          <a:p>
            <a:pPr lvl="1"/>
            <a:r>
              <a:rPr lang="en-US" altLang="ja-JP" sz="1200" dirty="0" smtClean="0">
                <a:latin typeface="Arial" pitchFamily="34" charset="0"/>
              </a:rPr>
              <a:t>〔N〕</a:t>
            </a:r>
            <a:r>
              <a:rPr lang="ja-JP" altLang="en-US" sz="1200" dirty="0" smtClean="0">
                <a:latin typeface="Arial" pitchFamily="34" charset="0"/>
              </a:rPr>
              <a:t>： 更新しない</a:t>
            </a:r>
            <a:r>
              <a:rPr lang="en-US" altLang="ja-JP" sz="1200" dirty="0" smtClean="0">
                <a:latin typeface="Arial" pitchFamily="34" charset="0"/>
              </a:rPr>
              <a:t>(</a:t>
            </a:r>
            <a:r>
              <a:rPr lang="ja-JP" altLang="en-US" sz="1200" dirty="0" smtClean="0">
                <a:latin typeface="Arial" pitchFamily="34" charset="0"/>
              </a:rPr>
              <a:t>印刷結果のヘッダに</a:t>
            </a:r>
            <a:r>
              <a:rPr lang="en-US" altLang="ja-JP" sz="1200" dirty="0" smtClean="0">
                <a:latin typeface="Arial" pitchFamily="34" charset="0"/>
              </a:rPr>
              <a:t>『</a:t>
            </a:r>
            <a:r>
              <a:rPr lang="ja-JP" altLang="en-US" sz="1200" dirty="0" smtClean="0">
                <a:latin typeface="Arial" pitchFamily="34" charset="0"/>
              </a:rPr>
              <a:t>シミュレーション</a:t>
            </a:r>
            <a:r>
              <a:rPr lang="en-US" altLang="ja-JP" sz="1200" dirty="0" smtClean="0">
                <a:latin typeface="Arial" pitchFamily="34" charset="0"/>
              </a:rPr>
              <a:t>』</a:t>
            </a:r>
            <a:r>
              <a:rPr lang="ja-JP" altLang="en-US" sz="1200" dirty="0" smtClean="0">
                <a:latin typeface="Arial" pitchFamily="34" charset="0"/>
              </a:rPr>
              <a:t>と印刷されます</a:t>
            </a:r>
            <a:r>
              <a:rPr lang="en-US" altLang="ja-JP" sz="1200" dirty="0" smtClean="0">
                <a:latin typeface="Arial" pitchFamily="34" charset="0"/>
              </a:rPr>
              <a:t>)</a:t>
            </a:r>
            <a:endParaRPr lang="en-US" sz="1200" dirty="0">
              <a:latin typeface="Arial" pitchFamily="34" charset="0"/>
            </a:endParaRPr>
          </a:p>
        </p:txBody>
      </p:sp>
      <p:sp>
        <p:nvSpPr>
          <p:cNvPr id="6"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コンテンツ プレースホルダ 3" descr="horiz_corp_sig.jpg"/>
          <p:cNvPicPr>
            <a:picLocks noChangeAspect="1"/>
          </p:cNvPicPr>
          <p:nvPr/>
        </p:nvPicPr>
        <p:blipFill>
          <a:blip r:embed="rId3"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a:stretch>
            <a:fillRect/>
          </a:stretch>
        </p:blipFill>
        <p:spPr bwMode="auto">
          <a:xfrm>
            <a:off x="469899" y="946688"/>
            <a:ext cx="6248401" cy="88361"/>
          </a:xfrm>
          <a:prstGeom prst="rect">
            <a:avLst/>
          </a:prstGeom>
          <a:noFill/>
        </p:spPr>
      </p:pic>
      <p:sp>
        <p:nvSpPr>
          <p:cNvPr id="9" name="テキスト ボックス 8"/>
          <p:cNvSpPr txBox="1"/>
          <p:nvPr/>
        </p:nvSpPr>
        <p:spPr>
          <a:xfrm>
            <a:off x="533400" y="281742"/>
            <a:ext cx="4114800" cy="677108"/>
          </a:xfrm>
          <a:prstGeom prst="rect">
            <a:avLst/>
          </a:prstGeom>
          <a:noFill/>
        </p:spPr>
        <p:txBody>
          <a:bodyPr wrap="square" rtlCol="0">
            <a:spAutoFit/>
          </a:bodyPr>
          <a:lstStyle/>
          <a:p>
            <a:r>
              <a:rPr lang="ja-JP" altLang="en-US" sz="1400" dirty="0" smtClean="0">
                <a:latin typeface="Arial" pitchFamily="34" charset="0"/>
              </a:rPr>
              <a:t>第</a:t>
            </a:r>
            <a:r>
              <a:rPr lang="en-US" altLang="ja-JP" sz="1400" dirty="0" smtClean="0">
                <a:latin typeface="Arial" pitchFamily="34" charset="0"/>
              </a:rPr>
              <a:t>4</a:t>
            </a:r>
            <a:r>
              <a:rPr lang="ja-JP" altLang="en-US" sz="1400" dirty="0" smtClean="0">
                <a:latin typeface="Arial" pitchFamily="34" charset="0"/>
              </a:rPr>
              <a:t>章　購買要求の処理</a:t>
            </a:r>
            <a:endParaRPr lang="en-US" altLang="ja-JP" sz="1400" dirty="0" smtClean="0">
              <a:latin typeface="Arial" pitchFamily="34" charset="0"/>
            </a:endParaRPr>
          </a:p>
          <a:p>
            <a:r>
              <a:rPr lang="ja-JP" altLang="en-US" sz="2400" dirty="0" smtClean="0">
                <a:latin typeface="Arial" pitchFamily="34" charset="0"/>
              </a:rPr>
              <a:t>購買要求の承認</a:t>
            </a:r>
            <a:endParaRPr lang="en-US" sz="2400" dirty="0">
              <a:latin typeface="Arial" pitchFamily="34" charset="0"/>
            </a:endParaRPr>
          </a:p>
        </p:txBody>
      </p:sp>
      <p:pic>
        <p:nvPicPr>
          <p:cNvPr id="3074" name="Picture 2"/>
          <p:cNvPicPr>
            <a:picLocks noChangeAspect="1" noChangeArrowheads="1"/>
          </p:cNvPicPr>
          <p:nvPr/>
        </p:nvPicPr>
        <p:blipFill>
          <a:blip r:embed="rId3"/>
          <a:srcRect/>
          <a:stretch>
            <a:fillRect/>
          </a:stretch>
        </p:blipFill>
        <p:spPr bwMode="auto">
          <a:xfrm>
            <a:off x="1917700" y="1187451"/>
            <a:ext cx="5486399" cy="3124199"/>
          </a:xfrm>
          <a:prstGeom prst="rect">
            <a:avLst/>
          </a:prstGeom>
          <a:noFill/>
          <a:ln w="9525">
            <a:solidFill>
              <a:schemeClr val="tx1"/>
            </a:solidFill>
            <a:miter lim="800000"/>
            <a:headEnd/>
            <a:tailEnd/>
          </a:ln>
          <a:effectLst/>
        </p:spPr>
      </p:pic>
      <p:sp>
        <p:nvSpPr>
          <p:cNvPr id="11" name="正方形/長方形 10"/>
          <p:cNvSpPr/>
          <p:nvPr/>
        </p:nvSpPr>
        <p:spPr>
          <a:xfrm>
            <a:off x="546100" y="4464050"/>
            <a:ext cx="9601200" cy="2308324"/>
          </a:xfrm>
          <a:prstGeom prst="rect">
            <a:avLst/>
          </a:prstGeom>
        </p:spPr>
        <p:txBody>
          <a:bodyPr wrap="square">
            <a:spAutoFit/>
          </a:bodyPr>
          <a:lstStyle/>
          <a:p>
            <a:r>
              <a:rPr lang="ja-JP" altLang="en-US" sz="1200" b="1" dirty="0" smtClean="0">
                <a:solidFill>
                  <a:srgbClr val="0070C0"/>
                </a:solidFill>
                <a:latin typeface="Arial" pitchFamily="34" charset="0"/>
              </a:rPr>
              <a:t>購買要求の承認 </a:t>
            </a:r>
            <a:r>
              <a:rPr lang="en-US" altLang="zh-TW" sz="1200" b="1" dirty="0" smtClean="0">
                <a:solidFill>
                  <a:srgbClr val="0070C0"/>
                </a:solidFill>
                <a:latin typeface="Arial" pitchFamily="34" charset="0"/>
              </a:rPr>
              <a:t>(</a:t>
            </a:r>
            <a:r>
              <a:rPr lang="zh-TW" altLang="en-US" sz="1200" b="1" dirty="0" smtClean="0">
                <a:solidFill>
                  <a:srgbClr val="0070C0"/>
                </a:solidFill>
                <a:latin typeface="Arial" pitchFamily="34" charset="0"/>
              </a:rPr>
              <a:t>要求承認登録／変更</a:t>
            </a:r>
            <a:r>
              <a:rPr lang="en-US" altLang="zh-TW" sz="1200" b="1" dirty="0" smtClean="0">
                <a:solidFill>
                  <a:srgbClr val="0070C0"/>
                </a:solidFill>
                <a:latin typeface="Arial" pitchFamily="34" charset="0"/>
              </a:rPr>
              <a:t>)</a:t>
            </a:r>
          </a:p>
          <a:p>
            <a:r>
              <a:rPr lang="ja-JP" altLang="en-US" sz="1200" dirty="0" smtClean="0">
                <a:latin typeface="Arial" pitchFamily="34" charset="0"/>
              </a:rPr>
              <a:t>購買要求が印刷され</a:t>
            </a:r>
            <a:r>
              <a:rPr lang="en-US" altLang="ja-JP" sz="1200" dirty="0" smtClean="0">
                <a:latin typeface="Arial" pitchFamily="34" charset="0"/>
              </a:rPr>
              <a:t>､</a:t>
            </a:r>
            <a:r>
              <a:rPr lang="ja-JP" altLang="en-US" sz="1200" dirty="0" smtClean="0">
                <a:latin typeface="Arial" pitchFamily="34" charset="0"/>
              </a:rPr>
              <a:t>承認者の承認が得られたら</a:t>
            </a:r>
            <a:r>
              <a:rPr lang="en-US" altLang="ja-JP" sz="1200" dirty="0" smtClean="0">
                <a:latin typeface="Arial" pitchFamily="34" charset="0"/>
              </a:rPr>
              <a:t>､</a:t>
            </a:r>
            <a:r>
              <a:rPr lang="ja-JP" altLang="en-US" sz="1200" dirty="0" smtClean="0">
                <a:latin typeface="Arial" pitchFamily="34" charset="0"/>
              </a:rPr>
              <a:t>結果を購買要求に反映させる必要があります。この承認のために、</a:t>
            </a:r>
            <a:r>
              <a:rPr lang="en-US" altLang="ja-JP" sz="1200" dirty="0" smtClean="0">
                <a:latin typeface="Arial" pitchFamily="34" charset="0"/>
              </a:rPr>
              <a:t>【</a:t>
            </a:r>
            <a:r>
              <a:rPr lang="ja-JP" altLang="en-US" sz="1200" dirty="0" smtClean="0">
                <a:latin typeface="Arial" pitchFamily="34" charset="0"/>
              </a:rPr>
              <a:t>要求承認登録</a:t>
            </a:r>
            <a:r>
              <a:rPr lang="en-US" altLang="ja-JP" sz="1200" dirty="0" smtClean="0">
                <a:latin typeface="Arial" pitchFamily="34" charset="0"/>
              </a:rPr>
              <a:t>/</a:t>
            </a:r>
            <a:r>
              <a:rPr lang="ja-JP" altLang="en-US" sz="1200" dirty="0" smtClean="0">
                <a:latin typeface="Arial" pitchFamily="34" charset="0"/>
              </a:rPr>
              <a:t>変更</a:t>
            </a:r>
            <a:r>
              <a:rPr lang="en-US" altLang="ja-JP" sz="1200" dirty="0" smtClean="0">
                <a:latin typeface="Arial" pitchFamily="34" charset="0"/>
              </a:rPr>
              <a:t>】5.1.16&gt;</a:t>
            </a:r>
          </a:p>
          <a:p>
            <a:r>
              <a:rPr lang="ja-JP" altLang="en-US" sz="1200" dirty="0" smtClean="0">
                <a:latin typeface="Arial" pitchFamily="34" charset="0"/>
              </a:rPr>
              <a:t>を使用します。</a:t>
            </a:r>
          </a:p>
          <a:p>
            <a:r>
              <a:rPr lang="ja-JP" altLang="en-US" sz="1200" dirty="0" smtClean="0">
                <a:latin typeface="Arial" pitchFamily="34" charset="0"/>
              </a:rPr>
              <a:t>承認コードあるいは承認者による抽出で一覧が表示されます。</a:t>
            </a:r>
          </a:p>
          <a:p>
            <a:r>
              <a:rPr lang="ja-JP" altLang="en-US" sz="1200" dirty="0" smtClean="0">
                <a:latin typeface="Arial" pitchFamily="34" charset="0"/>
              </a:rPr>
              <a:t>一覧から承認データを選ぶには、［購買要求］欄にカーソルがある状態で</a:t>
            </a:r>
            <a:r>
              <a:rPr lang="en-US" altLang="ja-JP" sz="1200" dirty="0" smtClean="0">
                <a:latin typeface="Arial" pitchFamily="34" charset="0"/>
              </a:rPr>
              <a:t>､&lt;↑&gt;､&lt;↓&gt;</a:t>
            </a:r>
            <a:r>
              <a:rPr lang="ja-JP" altLang="en-US" sz="1200" dirty="0" smtClean="0">
                <a:latin typeface="Arial" pitchFamily="34" charset="0"/>
              </a:rPr>
              <a:t>キーを使用して必要なデータを選択します。</a:t>
            </a:r>
            <a:endParaRPr lang="en-US" altLang="ja-JP" sz="1200" dirty="0" smtClean="0">
              <a:latin typeface="Arial" pitchFamily="34" charset="0"/>
            </a:endParaRPr>
          </a:p>
          <a:p>
            <a:endParaRPr lang="en-US" altLang="ja-JP" sz="1200" dirty="0" smtClean="0"/>
          </a:p>
          <a:p>
            <a:endParaRPr lang="en-US" altLang="ja-JP" sz="1200" dirty="0" smtClean="0"/>
          </a:p>
          <a:p>
            <a:endParaRPr lang="en-US" altLang="ja-JP" sz="1200" dirty="0" smtClean="0"/>
          </a:p>
          <a:p>
            <a:endParaRPr lang="en-US" altLang="ja-JP" sz="1200" dirty="0" smtClean="0"/>
          </a:p>
          <a:p>
            <a:endParaRPr lang="en-US" altLang="ja-JP" sz="1200" dirty="0" smtClean="0"/>
          </a:p>
          <a:p>
            <a:endParaRPr lang="en-US" altLang="ja-JP" sz="1200" dirty="0" smtClean="0"/>
          </a:p>
          <a:p>
            <a:endParaRPr lang="en-US" sz="1200" dirty="0"/>
          </a:p>
        </p:txBody>
      </p:sp>
      <p:pic>
        <p:nvPicPr>
          <p:cNvPr id="3075" name="Picture 3"/>
          <p:cNvPicPr>
            <a:picLocks noChangeAspect="1" noChangeArrowheads="1"/>
          </p:cNvPicPr>
          <p:nvPr/>
        </p:nvPicPr>
        <p:blipFill>
          <a:blip r:embed="rId4"/>
          <a:srcRect/>
          <a:stretch>
            <a:fillRect/>
          </a:stretch>
        </p:blipFill>
        <p:spPr bwMode="auto">
          <a:xfrm>
            <a:off x="622300" y="5549900"/>
            <a:ext cx="8675687" cy="1123950"/>
          </a:xfrm>
          <a:prstGeom prst="rect">
            <a:avLst/>
          </a:prstGeom>
          <a:noFill/>
          <a:ln w="9525">
            <a:solidFill>
              <a:schemeClr val="tx1"/>
            </a:solidFill>
            <a:miter lim="800000"/>
            <a:headEnd/>
            <a:tailEnd/>
          </a:ln>
          <a:effectLst/>
        </p:spPr>
      </p:pic>
      <p:sp>
        <p:nvSpPr>
          <p:cNvPr id="10" name="スライド番号プレースホルダ 6"/>
          <p:cNvSpPr txBox="1">
            <a:spLocks/>
          </p:cNvSpPr>
          <p:nvPr/>
        </p:nvSpPr>
        <p:spPr>
          <a:xfrm>
            <a:off x="4584700" y="6994525"/>
            <a:ext cx="2133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234D3798-8060-4047-980A-86A4295464DD}"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コンテンツ プレースホルダ 3" descr="horiz_corp_sig.jpg"/>
          <p:cNvPicPr>
            <a:picLocks noChangeAspect="1"/>
          </p:cNvPicPr>
          <p:nvPr/>
        </p:nvPicPr>
        <p:blipFill>
          <a:blip r:embed="rId5" cstate="print"/>
          <a:stretch>
            <a:fillRect/>
          </a:stretch>
        </p:blipFill>
        <p:spPr>
          <a:xfrm>
            <a:off x="896454" y="7054850"/>
            <a:ext cx="640246" cy="31485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669</TotalTime>
  <Words>17265</Words>
  <Application>Microsoft Office PowerPoint</Application>
  <PresentationFormat>ユーザー設定</PresentationFormat>
  <Paragraphs>2707</Paragraphs>
  <Slides>157</Slides>
  <Notes>5</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157</vt:i4>
      </vt:variant>
    </vt:vector>
  </HeadingPairs>
  <TitlesOfParts>
    <vt:vector size="159" baseType="lpstr">
      <vt:lpstr>Office Theme</vt:lpstr>
      <vt:lpstr>Clip</vt:lpstr>
      <vt:lpstr>トレーニングガイド 購買管理</vt:lpstr>
      <vt:lpstr>この文書には、著作権により保護されている所有権に関する情報が含まれています。内容の一部、あるいは全部をQAD社の書面による事前の許可 なしに複写、複製、翻訳することはできません。この文書に含まれる情報は、予告なく変更する場合があります。 QAD社は、この資料をありのままに提供するもので、特定の用途に対するこの資料の商品性や適合性の保証を含め、この資料に関する明示的な、 あるいは黙示的な保証は一切していません。QAD社は、保証、契約、またはその他の法的根拠のあるなしに関わらずこの製品に含まれる誤り、またはこの製品の提供、 パフォーマンス、またはこの製品の使用の結果生じた偶発的あるいは間接的な損害（損失利益を含む）については一切責任を負いません。  QADおよびMFG/PRO®は、QAD 社の登録商標です。QADロゴはQAD 社の登録商標です。  その他の製品名および会社名は、識別の用途でのみ使用されており、それぞれの所有者の登録商標です。   Copyright © 2011 by QAD Inc. All Rights Reserved. </vt:lpstr>
      <vt:lpstr>目次</vt:lpstr>
      <vt:lpstr>目次</vt:lpstr>
      <vt:lpstr>目次</vt:lpstr>
      <vt:lpstr>スライド 5</vt:lpstr>
      <vt:lpstr>スライド 6</vt:lpstr>
      <vt:lpstr>スライド 7</vt:lpstr>
      <vt:lpstr>スライド 8</vt:lpstr>
      <vt:lpstr>スライド 9</vt:lpstr>
      <vt:lpstr>スライド 10</vt:lpstr>
      <vt:lpstr>スライド 11</vt:lpstr>
      <vt:lpstr>スライド 12</vt:lpstr>
      <vt:lpstr>スライド 13</vt:lpstr>
      <vt:lpstr>スライド 14</vt:lpstr>
      <vt:lpstr>スライド 15</vt:lpstr>
      <vt:lpstr>スライド 16</vt:lpstr>
      <vt:lpstr>スライド 17</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lpstr>スライド 29</vt:lpstr>
      <vt:lpstr>スライド 30</vt:lpstr>
      <vt:lpstr>スライド 31</vt:lpstr>
      <vt:lpstr>スライド 32</vt:lpstr>
      <vt:lpstr>スライド 33</vt:lpstr>
      <vt:lpstr>スライド 34</vt:lpstr>
      <vt:lpstr>スライド 35</vt:lpstr>
      <vt:lpstr>スライド 36</vt:lpstr>
      <vt:lpstr>スライド 37</vt:lpstr>
      <vt:lpstr>スライド 38</vt:lpstr>
      <vt:lpstr>スライド 39</vt:lpstr>
      <vt:lpstr>スライド 40</vt:lpstr>
      <vt:lpstr>スライド 41</vt:lpstr>
      <vt:lpstr>スライド 42</vt:lpstr>
      <vt:lpstr>スライド 43</vt:lpstr>
      <vt:lpstr>スライド 44</vt:lpstr>
      <vt:lpstr>スライド 45</vt:lpstr>
      <vt:lpstr>スライド 46</vt:lpstr>
      <vt:lpstr>スライド 47</vt:lpstr>
      <vt:lpstr>スライド 48</vt:lpstr>
      <vt:lpstr>スライド 49</vt:lpstr>
      <vt:lpstr>スライド 50</vt:lpstr>
      <vt:lpstr>スライド 51</vt:lpstr>
      <vt:lpstr>スライド 52</vt:lpstr>
      <vt:lpstr>スライド 53</vt:lpstr>
      <vt:lpstr>スライド 54</vt:lpstr>
      <vt:lpstr>スライド 55</vt:lpstr>
      <vt:lpstr>スライド 56</vt:lpstr>
      <vt:lpstr>スライド 57</vt:lpstr>
      <vt:lpstr>スライド 58</vt:lpstr>
      <vt:lpstr>スライド 59</vt:lpstr>
      <vt:lpstr>スライド 60</vt:lpstr>
      <vt:lpstr>スライド 61</vt:lpstr>
      <vt:lpstr>スライド 62</vt:lpstr>
      <vt:lpstr>スライド 63</vt:lpstr>
      <vt:lpstr>スライド 64</vt:lpstr>
      <vt:lpstr>スライド 65</vt:lpstr>
      <vt:lpstr>スライド 66</vt:lpstr>
      <vt:lpstr>スライド 67</vt:lpstr>
      <vt:lpstr>スライド 68</vt:lpstr>
      <vt:lpstr>スライド 69</vt:lpstr>
      <vt:lpstr>スライド 70</vt:lpstr>
      <vt:lpstr>スライド 71</vt:lpstr>
      <vt:lpstr>スライド 72</vt:lpstr>
      <vt:lpstr>スライド 73</vt:lpstr>
      <vt:lpstr>スライド 74</vt:lpstr>
      <vt:lpstr>スライド 75</vt:lpstr>
      <vt:lpstr>スライド 76</vt:lpstr>
      <vt:lpstr>スライド 77</vt:lpstr>
      <vt:lpstr>スライド 78</vt:lpstr>
      <vt:lpstr>スライド 79</vt:lpstr>
      <vt:lpstr>スライド 80</vt:lpstr>
      <vt:lpstr>スライド 81</vt:lpstr>
      <vt:lpstr>スライド 82</vt:lpstr>
      <vt:lpstr>スライド 83</vt:lpstr>
      <vt:lpstr>スライド 84</vt:lpstr>
      <vt:lpstr>スライド 85</vt:lpstr>
      <vt:lpstr>スライド 86</vt:lpstr>
      <vt:lpstr>スライド 87</vt:lpstr>
      <vt:lpstr>スライド 88</vt:lpstr>
      <vt:lpstr>スライド 89</vt:lpstr>
      <vt:lpstr>スライド 90</vt:lpstr>
      <vt:lpstr>スライド 91</vt:lpstr>
      <vt:lpstr>スライド 92</vt:lpstr>
      <vt:lpstr>スライド 93</vt:lpstr>
      <vt:lpstr>スライド 94</vt:lpstr>
      <vt:lpstr>スライド 95</vt:lpstr>
      <vt:lpstr>スライド 96</vt:lpstr>
      <vt:lpstr>スライド 97</vt:lpstr>
      <vt:lpstr>スライド 98</vt:lpstr>
      <vt:lpstr>スライド 99</vt:lpstr>
      <vt:lpstr>スライド 100</vt:lpstr>
      <vt:lpstr>スライド 101</vt:lpstr>
      <vt:lpstr>スライド 102</vt:lpstr>
      <vt:lpstr>スライド 103</vt:lpstr>
      <vt:lpstr>スライド 104</vt:lpstr>
      <vt:lpstr>スライド 105</vt:lpstr>
      <vt:lpstr>スライド 106</vt:lpstr>
      <vt:lpstr>スライド 107</vt:lpstr>
      <vt:lpstr>スライド 108</vt:lpstr>
      <vt:lpstr>スライド 109</vt:lpstr>
      <vt:lpstr>スライド 110</vt:lpstr>
      <vt:lpstr>スライド 111</vt:lpstr>
      <vt:lpstr>スライド 112</vt:lpstr>
      <vt:lpstr>スライド 113</vt:lpstr>
      <vt:lpstr>スライド 114</vt:lpstr>
      <vt:lpstr>スライド 115</vt:lpstr>
      <vt:lpstr>スライド 116</vt:lpstr>
      <vt:lpstr>スライド 117</vt:lpstr>
      <vt:lpstr>スライド 118</vt:lpstr>
      <vt:lpstr>スライド 119</vt:lpstr>
      <vt:lpstr>スライド 120</vt:lpstr>
      <vt:lpstr>スライド 121</vt:lpstr>
      <vt:lpstr>スライド 122</vt:lpstr>
      <vt:lpstr>スライド 123</vt:lpstr>
      <vt:lpstr>スライド 124</vt:lpstr>
      <vt:lpstr>スライド 125</vt:lpstr>
      <vt:lpstr>スライド 126</vt:lpstr>
      <vt:lpstr>スライド 127</vt:lpstr>
      <vt:lpstr>スライド 128</vt:lpstr>
      <vt:lpstr>スライド 129</vt:lpstr>
      <vt:lpstr>スライド 130</vt:lpstr>
      <vt:lpstr>スライド 131</vt:lpstr>
      <vt:lpstr>スライド 132</vt:lpstr>
      <vt:lpstr>スライド 133</vt:lpstr>
      <vt:lpstr>スライド 134</vt:lpstr>
      <vt:lpstr>スライド 135</vt:lpstr>
      <vt:lpstr>スライド 136</vt:lpstr>
      <vt:lpstr>スライド 137</vt:lpstr>
      <vt:lpstr>スライド 138</vt:lpstr>
      <vt:lpstr>スライド 139</vt:lpstr>
      <vt:lpstr>スライド 140</vt:lpstr>
      <vt:lpstr>スライド 141</vt:lpstr>
      <vt:lpstr>スライド 142</vt:lpstr>
      <vt:lpstr>スライド 143</vt:lpstr>
      <vt:lpstr>スライド 144</vt:lpstr>
      <vt:lpstr>スライド 145</vt:lpstr>
      <vt:lpstr>スライド 146</vt:lpstr>
      <vt:lpstr>スライド 147</vt:lpstr>
      <vt:lpstr>スライド 148</vt:lpstr>
      <vt:lpstr>スライド 149</vt:lpstr>
      <vt:lpstr>スライド 150</vt:lpstr>
      <vt:lpstr>スライド 151</vt:lpstr>
      <vt:lpstr>スライド 152</vt:lpstr>
      <vt:lpstr>スライド 153</vt:lpstr>
      <vt:lpstr>スライド 154</vt:lpstr>
      <vt:lpstr>スライド 155</vt:lpstr>
      <vt:lpstr>スライド 156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qad</cp:lastModifiedBy>
  <cp:revision>85</cp:revision>
  <dcterms:created xsi:type="dcterms:W3CDTF">2006-08-16T00:00:00Z</dcterms:created>
  <dcterms:modified xsi:type="dcterms:W3CDTF">2012-08-27T07:42:13Z</dcterms:modified>
</cp:coreProperties>
</file>