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770" r:id="rId2"/>
  </p:sldMasterIdLst>
  <p:notesMasterIdLst>
    <p:notesMasterId r:id="rId89"/>
  </p:notesMasterIdLst>
  <p:handoutMasterIdLst>
    <p:handoutMasterId r:id="rId90"/>
  </p:handoutMasterIdLst>
  <p:sldIdLst>
    <p:sldId id="581" r:id="rId3"/>
    <p:sldId id="582" r:id="rId4"/>
    <p:sldId id="583" r:id="rId5"/>
    <p:sldId id="528" r:id="rId6"/>
    <p:sldId id="534" r:id="rId7"/>
    <p:sldId id="529" r:id="rId8"/>
    <p:sldId id="530" r:id="rId9"/>
    <p:sldId id="587" r:id="rId10"/>
    <p:sldId id="523" r:id="rId11"/>
    <p:sldId id="532" r:id="rId12"/>
    <p:sldId id="466" r:id="rId13"/>
    <p:sldId id="588" r:id="rId14"/>
    <p:sldId id="589" r:id="rId15"/>
    <p:sldId id="535" r:id="rId16"/>
    <p:sldId id="590" r:id="rId17"/>
    <p:sldId id="591" r:id="rId18"/>
    <p:sldId id="592" r:id="rId19"/>
    <p:sldId id="524" r:id="rId20"/>
    <p:sldId id="525" r:id="rId21"/>
    <p:sldId id="531" r:id="rId22"/>
    <p:sldId id="546" r:id="rId23"/>
    <p:sldId id="547" r:id="rId24"/>
    <p:sldId id="548" r:id="rId25"/>
    <p:sldId id="467" r:id="rId26"/>
    <p:sldId id="468" r:id="rId27"/>
    <p:sldId id="469" r:id="rId28"/>
    <p:sldId id="555" r:id="rId29"/>
    <p:sldId id="471" r:id="rId30"/>
    <p:sldId id="584" r:id="rId31"/>
    <p:sldId id="473" r:id="rId32"/>
    <p:sldId id="474" r:id="rId33"/>
    <p:sldId id="475" r:id="rId34"/>
    <p:sldId id="586" r:id="rId35"/>
    <p:sldId id="585" r:id="rId36"/>
    <p:sldId id="562" r:id="rId37"/>
    <p:sldId id="564" r:id="rId38"/>
    <p:sldId id="566" r:id="rId39"/>
    <p:sldId id="481" r:id="rId40"/>
    <p:sldId id="482" r:id="rId41"/>
    <p:sldId id="485" r:id="rId42"/>
    <p:sldId id="486" r:id="rId43"/>
    <p:sldId id="487" r:id="rId44"/>
    <p:sldId id="488" r:id="rId45"/>
    <p:sldId id="489" r:id="rId46"/>
    <p:sldId id="569" r:id="rId47"/>
    <p:sldId id="490" r:id="rId48"/>
    <p:sldId id="491" r:id="rId49"/>
    <p:sldId id="493" r:id="rId50"/>
    <p:sldId id="494" r:id="rId51"/>
    <p:sldId id="500" r:id="rId52"/>
    <p:sldId id="572" r:id="rId53"/>
    <p:sldId id="573" r:id="rId54"/>
    <p:sldId id="574" r:id="rId55"/>
    <p:sldId id="575" r:id="rId56"/>
    <p:sldId id="496" r:id="rId57"/>
    <p:sldId id="497" r:id="rId58"/>
    <p:sldId id="498" r:id="rId59"/>
    <p:sldId id="499" r:id="rId60"/>
    <p:sldId id="501" r:id="rId61"/>
    <p:sldId id="576" r:id="rId62"/>
    <p:sldId id="502" r:id="rId63"/>
    <p:sldId id="577" r:id="rId64"/>
    <p:sldId id="578" r:id="rId65"/>
    <p:sldId id="503" r:id="rId66"/>
    <p:sldId id="504" r:id="rId67"/>
    <p:sldId id="505" r:id="rId68"/>
    <p:sldId id="507" r:id="rId69"/>
    <p:sldId id="508" r:id="rId70"/>
    <p:sldId id="509" r:id="rId71"/>
    <p:sldId id="510" r:id="rId72"/>
    <p:sldId id="511" r:id="rId73"/>
    <p:sldId id="512" r:id="rId74"/>
    <p:sldId id="513" r:id="rId75"/>
    <p:sldId id="540" r:id="rId76"/>
    <p:sldId id="518" r:id="rId77"/>
    <p:sldId id="520" r:id="rId78"/>
    <p:sldId id="580" r:id="rId79"/>
    <p:sldId id="593" r:id="rId80"/>
    <p:sldId id="594" r:id="rId81"/>
    <p:sldId id="595" r:id="rId82"/>
    <p:sldId id="596" r:id="rId83"/>
    <p:sldId id="597" r:id="rId84"/>
    <p:sldId id="598" r:id="rId85"/>
    <p:sldId id="599" r:id="rId86"/>
    <p:sldId id="536" r:id="rId87"/>
    <p:sldId id="537" r:id="rId88"/>
  </p:sldIdLst>
  <p:sldSz cx="9144000" cy="6858000" type="screen4x3"/>
  <p:notesSz cx="6991350" cy="9282113"/>
  <p:defaultTextStyle>
    <a:defPPr>
      <a:defRPr lang="en-US"/>
    </a:defPPr>
    <a:lvl1pPr algn="l" rtl="0" fontAlgn="base">
      <a:spcBef>
        <a:spcPct val="0"/>
      </a:spcBef>
      <a:spcAft>
        <a:spcPct val="0"/>
      </a:spcAft>
      <a:defRPr sz="3200" kern="1200">
        <a:solidFill>
          <a:schemeClr val="tx1"/>
        </a:solidFill>
        <a:latin typeface="Tahoma" pitchFamily="34" charset="0"/>
        <a:ea typeface="+mn-ea"/>
        <a:cs typeface="+mn-cs"/>
      </a:defRPr>
    </a:lvl1pPr>
    <a:lvl2pPr marL="457200" algn="l" rtl="0" fontAlgn="base">
      <a:spcBef>
        <a:spcPct val="0"/>
      </a:spcBef>
      <a:spcAft>
        <a:spcPct val="0"/>
      </a:spcAft>
      <a:defRPr sz="3200" kern="1200">
        <a:solidFill>
          <a:schemeClr val="tx1"/>
        </a:solidFill>
        <a:latin typeface="Tahoma" pitchFamily="34" charset="0"/>
        <a:ea typeface="+mn-ea"/>
        <a:cs typeface="+mn-cs"/>
      </a:defRPr>
    </a:lvl2pPr>
    <a:lvl3pPr marL="914400" algn="l" rtl="0" fontAlgn="base">
      <a:spcBef>
        <a:spcPct val="0"/>
      </a:spcBef>
      <a:spcAft>
        <a:spcPct val="0"/>
      </a:spcAft>
      <a:defRPr sz="3200" kern="1200">
        <a:solidFill>
          <a:schemeClr val="tx1"/>
        </a:solidFill>
        <a:latin typeface="Tahoma" pitchFamily="34" charset="0"/>
        <a:ea typeface="+mn-ea"/>
        <a:cs typeface="+mn-cs"/>
      </a:defRPr>
    </a:lvl3pPr>
    <a:lvl4pPr marL="1371600" algn="l" rtl="0" fontAlgn="base">
      <a:spcBef>
        <a:spcPct val="0"/>
      </a:spcBef>
      <a:spcAft>
        <a:spcPct val="0"/>
      </a:spcAft>
      <a:defRPr sz="3200" kern="1200">
        <a:solidFill>
          <a:schemeClr val="tx1"/>
        </a:solidFill>
        <a:latin typeface="Tahoma" pitchFamily="34" charset="0"/>
        <a:ea typeface="+mn-ea"/>
        <a:cs typeface="+mn-cs"/>
      </a:defRPr>
    </a:lvl4pPr>
    <a:lvl5pPr marL="1828800" algn="l" rtl="0" fontAlgn="base">
      <a:spcBef>
        <a:spcPct val="0"/>
      </a:spcBef>
      <a:spcAft>
        <a:spcPct val="0"/>
      </a:spcAft>
      <a:defRPr sz="3200" kern="1200">
        <a:solidFill>
          <a:schemeClr val="tx1"/>
        </a:solidFill>
        <a:latin typeface="Tahoma" pitchFamily="34" charset="0"/>
        <a:ea typeface="+mn-ea"/>
        <a:cs typeface="+mn-cs"/>
      </a:defRPr>
    </a:lvl5pPr>
    <a:lvl6pPr marL="2286000" algn="l" defTabSz="914400" rtl="0" eaLnBrk="1" latinLnBrk="0" hangingPunct="1">
      <a:defRPr sz="3200" kern="1200">
        <a:solidFill>
          <a:schemeClr val="tx1"/>
        </a:solidFill>
        <a:latin typeface="Tahoma" pitchFamily="34" charset="0"/>
        <a:ea typeface="+mn-ea"/>
        <a:cs typeface="+mn-cs"/>
      </a:defRPr>
    </a:lvl6pPr>
    <a:lvl7pPr marL="2743200" algn="l" defTabSz="914400" rtl="0" eaLnBrk="1" latinLnBrk="0" hangingPunct="1">
      <a:defRPr sz="3200" kern="1200">
        <a:solidFill>
          <a:schemeClr val="tx1"/>
        </a:solidFill>
        <a:latin typeface="Tahoma" pitchFamily="34" charset="0"/>
        <a:ea typeface="+mn-ea"/>
        <a:cs typeface="+mn-cs"/>
      </a:defRPr>
    </a:lvl7pPr>
    <a:lvl8pPr marL="3200400" algn="l" defTabSz="914400" rtl="0" eaLnBrk="1" latinLnBrk="0" hangingPunct="1">
      <a:defRPr sz="3200" kern="1200">
        <a:solidFill>
          <a:schemeClr val="tx1"/>
        </a:solidFill>
        <a:latin typeface="Tahoma" pitchFamily="34" charset="0"/>
        <a:ea typeface="+mn-ea"/>
        <a:cs typeface="+mn-cs"/>
      </a:defRPr>
    </a:lvl8pPr>
    <a:lvl9pPr marL="3657600" algn="l" defTabSz="914400" rtl="0" eaLnBrk="1" latinLnBrk="0" hangingPunct="1">
      <a:defRPr sz="32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87C6"/>
    <a:srgbClr val="BDCCA2"/>
    <a:srgbClr val="D8E1C9"/>
    <a:srgbClr val="DDDDDD"/>
    <a:srgbClr val="D6CDAE"/>
    <a:srgbClr val="C7BC93"/>
    <a:srgbClr val="FFFFCC"/>
    <a:srgbClr val="8E7F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69" autoAdjust="0"/>
    <p:restoredTop sz="67742" autoAdjust="0"/>
  </p:normalViewPr>
  <p:slideViewPr>
    <p:cSldViewPr snapToGrid="0">
      <p:cViewPr>
        <p:scale>
          <a:sx n="60" d="100"/>
          <a:sy n="60" d="100"/>
        </p:scale>
        <p:origin x="-714" y="-144"/>
      </p:cViewPr>
      <p:guideLst>
        <p:guide orient="horz" pos="2191"/>
        <p:guide pos="5759"/>
        <p:guide pos="2860"/>
        <p:guide pos="524"/>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Lst>
  </p:outlineViewPr>
  <p:notesTextViewPr>
    <p:cViewPr>
      <p:scale>
        <a:sx n="100" d="100"/>
        <a:sy n="100" d="100"/>
      </p:scale>
      <p:origin x="0" y="0"/>
    </p:cViewPr>
  </p:notesTextViewPr>
  <p:sorterViewPr>
    <p:cViewPr>
      <p:scale>
        <a:sx n="66" d="100"/>
        <a:sy n="66" d="100"/>
      </p:scale>
      <p:origin x="0" y="8892"/>
    </p:cViewPr>
  </p:sorterViewPr>
  <p:notesViewPr>
    <p:cSldViewPr snapToGrid="0">
      <p:cViewPr>
        <p:scale>
          <a:sx n="80" d="100"/>
          <a:sy n="80" d="100"/>
        </p:scale>
        <p:origin x="-930" y="-30"/>
      </p:cViewPr>
      <p:guideLst>
        <p:guide orient="horz" pos="2923"/>
        <p:guide pos="2202"/>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s>
</file>

<file path=ppt/_rels/viewProps.xml.rels><?xml version="1.0" encoding="UTF-8" standalone="yes"?>
<Relationships xmlns="http://schemas.openxmlformats.org/package/2006/relationships"><Relationship Id="rId8" Type="http://schemas.openxmlformats.org/officeDocument/2006/relationships/slide" Target="slides/slide13.xml"/><Relationship Id="rId3" Type="http://schemas.openxmlformats.org/officeDocument/2006/relationships/slide" Target="slides/slide8.xml"/><Relationship Id="rId7" Type="http://schemas.openxmlformats.org/officeDocument/2006/relationships/slide" Target="slides/slide12.xml"/><Relationship Id="rId2" Type="http://schemas.openxmlformats.org/officeDocument/2006/relationships/slide" Target="slides/slide7.xml"/><Relationship Id="rId1" Type="http://schemas.openxmlformats.org/officeDocument/2006/relationships/slide" Target="slides/slide4.xml"/><Relationship Id="rId6" Type="http://schemas.openxmlformats.org/officeDocument/2006/relationships/slide" Target="slides/slide11.xml"/><Relationship Id="rId5" Type="http://schemas.openxmlformats.org/officeDocument/2006/relationships/slide" Target="slides/slide10.xml"/><Relationship Id="rId4" Type="http://schemas.openxmlformats.org/officeDocument/2006/relationships/slide" Target="slides/slide9.xml"/><Relationship Id="rId9" Type="http://schemas.openxmlformats.org/officeDocument/2006/relationships/slide" Target="slides/slide8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atin typeface="Arial" charset="0"/>
              </a:defRPr>
            </a:lvl1pPr>
          </a:lstStyle>
          <a:p>
            <a:pPr>
              <a:defRPr/>
            </a:pPr>
            <a:fld id="{EBD9F35E-C1A2-4475-885E-0B7D0900A0D2}" type="slidenum">
              <a:rPr lang="en-US"/>
              <a:pPr>
                <a:defRPr/>
              </a:pPr>
              <a:t>‹#›</a:t>
            </a:fld>
            <a:endParaRPr lang="en-US"/>
          </a:p>
        </p:txBody>
      </p:sp>
    </p:spTree>
    <p:extLst>
      <p:ext uri="{BB962C8B-B14F-4D97-AF65-F5344CB8AC3E}">
        <p14:creationId xmlns:p14="http://schemas.microsoft.com/office/powerpoint/2010/main" val="31855419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000">
                <a:latin typeface="Arial" charset="0"/>
              </a:defRPr>
            </a:lvl1pPr>
          </a:lstStyle>
          <a:p>
            <a:pPr>
              <a:defRPr/>
            </a:pPr>
            <a:endParaRPr lang="en-US"/>
          </a:p>
        </p:txBody>
      </p:sp>
      <p:sp>
        <p:nvSpPr>
          <p:cNvPr id="5123"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000">
                <a:latin typeface="Arial" charset="0"/>
              </a:defRPr>
            </a:lvl1pPr>
          </a:lstStyle>
          <a:p>
            <a:pPr>
              <a:defRPr/>
            </a:pPr>
            <a:endParaRPr lang="en-US"/>
          </a:p>
        </p:txBody>
      </p:sp>
      <p:sp>
        <p:nvSpPr>
          <p:cNvPr id="81924"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80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800">
                <a:latin typeface="Arial" charset="0"/>
              </a:defRPr>
            </a:lvl1pPr>
          </a:lstStyle>
          <a:p>
            <a:pPr>
              <a:defRPr/>
            </a:pPr>
            <a:fld id="{6C614639-3ABD-4A30-8AAF-E6C504C73179}" type="slidenum">
              <a:rPr lang="en-US"/>
              <a:pPr>
                <a:defRPr/>
              </a:pPr>
              <a:t>‹#›</a:t>
            </a:fld>
            <a:endParaRPr lang="en-US"/>
          </a:p>
        </p:txBody>
      </p:sp>
    </p:spTree>
    <p:extLst>
      <p:ext uri="{BB962C8B-B14F-4D97-AF65-F5344CB8AC3E}">
        <p14:creationId xmlns:p14="http://schemas.microsoft.com/office/powerpoint/2010/main" val="17332778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800" y="234000"/>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A0DA7355-A32D-4824-A233-112C2576BB83}" type="slidenum">
              <a:rPr lang="en-US" smtClean="0"/>
              <a:pPr/>
              <a:t>10</a:t>
            </a:fld>
            <a:endParaRPr lang="en-US" smtClean="0"/>
          </a:p>
        </p:txBody>
      </p:sp>
      <p:sp>
        <p:nvSpPr>
          <p:cNvPr id="8806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2"/>
            <a:ext cx="5127625" cy="5243801"/>
          </a:xfrm>
          <a:noFill/>
          <a:ln>
            <a:noFill/>
          </a:ln>
        </p:spPr>
        <p:txBody>
          <a:bodyPr lIns="92775" tIns="46388" rIns="92775" bIns="46388"/>
          <a:lstStyle/>
          <a:p>
            <a:pPr eaLnBrk="1" hangingPunct="1"/>
            <a:r>
              <a:rPr lang="cs-CZ" dirty="0" smtClean="0"/>
              <a:t>Hlavní plán výroby, sestavený podle míst a artiklů, poskytuje základní vstup plánu materiálových požadavků. Hlavní plán výroby určuje artikly, které se mají rozvrhovat, kdy je třeba dokončit zakázky a jaké množství je třeba vyrobit.</a:t>
            </a:r>
          </a:p>
          <a:p>
            <a:pPr eaLnBrk="1" hangingPunct="1"/>
            <a:r>
              <a:rPr lang="cs-CZ" dirty="0" smtClean="0"/>
              <a:t>Hlavní plán výroby lze použít k předvídání prodejů, zadaných do systému a k řízení výroby v prostředí, kde se zakázky nepoužívají (například při doplňování zásob nebo výrobě na sklad).</a:t>
            </a:r>
          </a:p>
          <a:p>
            <a:pPr eaLnBrk="1" hangingPunct="1"/>
            <a:r>
              <a:rPr lang="cs-CZ" dirty="0" smtClean="0"/>
              <a:t>Hlavní plán výroby a plán materiálových požadavků jsou účinnou metodou k nastavení intenzity výroby podle současné i prognózované poptávky (pro období přibližně ekvivalentní kumulativní průběžné době) a hrubé zjištění, zda kritické zdroje budou omezovat nabídku.</a:t>
            </a:r>
          </a:p>
          <a:p>
            <a:pPr eaLnBrk="1" hangingPunct="1"/>
            <a:r>
              <a:rPr lang="cs-CZ" dirty="0" smtClean="0"/>
              <a:t>Hlavní plánovač je odpovědný za zajištění lidských zdrojů, materiálu, výrobní kapacity, financí a řízení logistických aktivit.</a:t>
            </a:r>
          </a:p>
          <a:p>
            <a:pPr eaLnBrk="1" hangingPunct="1"/>
            <a:r>
              <a:rPr lang="cs-CZ" b="1" dirty="0" smtClean="0"/>
              <a:t>Hrubé kapacitní plánování</a:t>
            </a:r>
          </a:p>
          <a:p>
            <a:pPr eaLnBrk="1" hangingPunct="1"/>
            <a:r>
              <a:rPr lang="cs-CZ" dirty="0" smtClean="0"/>
              <a:t>Hrubé kapacitní plánování je nástrojem pro důkladné vyhodnocení změn hlavního plánu výroby a jejich vlivu na materiál a kapacitu, hrubé zhodnocení potenciálních kapacitních problémů, správné vyvážení potřeb zákazníka a výroby a účinnou stabilizaci plánu materiálových požadavků.</a:t>
            </a:r>
          </a:p>
          <a:p>
            <a:pPr eaLnBrk="1" hangingPunct="1"/>
            <a:r>
              <a:rPr lang="cs-CZ" b="1" dirty="0" smtClean="0"/>
              <a:t>Použití hlavního plánu výroby a hrubého plánu kapacitních požadavků</a:t>
            </a:r>
          </a:p>
          <a:p>
            <a:pPr eaLnBrk="1" hangingPunct="1"/>
            <a:r>
              <a:rPr lang="cs-CZ" dirty="0" smtClean="0"/>
              <a:t>Obvyklé použití hlavního plánu výroby zahrnuje také použití hrubého kapacitního plánu, plánu materiálových požadavků a plánování budoucí výroby. Výrobní plán se dělí na fáze s přiřazeným datem dokončení.  Výrobní plán lze splnit tehdy, pokud byl hlavní výrobní plán vytvořen tak, aby ho podporoval. Hrubý plán kapacitních požadavků zkoumá klíčové zdroje, které mohou omezit provádění výrobního plánu. Hlavní plán výroby a hrubý plán kapacitních požadavků by měly odstranit většinu kapacitních omezení před započetím sestavování plánu materiálových požadavků.</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D5A84284-9646-4AD0-A4AE-44D03357A05F}" type="slidenum">
              <a:rPr lang="en-US" smtClean="0"/>
              <a:pPr/>
              <a:t>11</a:t>
            </a:fld>
            <a:endParaRPr lang="en-US" smtClean="0"/>
          </a:p>
        </p:txBody>
      </p:sp>
      <p:sp>
        <p:nvSpPr>
          <p:cNvPr id="8909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Hlavní plán výroby podrobně rozvrhuje výrobu, ale k jeho splnění je třeba zajistit dostatek materiálu.</a:t>
            </a:r>
          </a:p>
          <a:p>
            <a:pPr eaLnBrk="1" hangingPunct="1"/>
            <a:r>
              <a:rPr lang="cs-CZ" dirty="0" smtClean="0"/>
              <a:t>Plán materiálových požadavků a plán distribučních požadavků dekomponují hlavní plán výroby, aby podle informací v kusovnících spočetly poptávku po komponentách. Komponenty mohou být nakoupeny, vyrobeny nebo interně přesunuty z jiného místa.</a:t>
            </a:r>
          </a:p>
          <a:p>
            <a:pPr eaLnBrk="1" hangingPunct="1"/>
            <a:r>
              <a:rPr lang="cs-CZ" dirty="0" smtClean="0"/>
              <a:t>Vstupy plánu materiálových požadavků jsou:</a:t>
            </a:r>
          </a:p>
          <a:p>
            <a:pPr marL="228600" indent="-228600" eaLnBrk="1" hangingPunct="1">
              <a:buFont typeface="Arial" pitchFamily="34" charset="0"/>
              <a:buChar char="•"/>
            </a:pPr>
            <a:r>
              <a:rPr lang="cs-CZ" dirty="0" smtClean="0"/>
              <a:t>zdroje poptávky (prognózy, prognózy výroby, zakázky, hrubé požadavky, sezónní zásoba, bezpečnostní zásoba),</a:t>
            </a:r>
          </a:p>
          <a:p>
            <a:pPr marL="228600" indent="-228600" eaLnBrk="1" hangingPunct="1">
              <a:buFont typeface="Arial" pitchFamily="34" charset="0"/>
              <a:buChar char="•"/>
            </a:pPr>
            <a:r>
              <a:rPr lang="cs-CZ" dirty="0" smtClean="0"/>
              <a:t>zdroje nabídky (započitatelné zásoby na skladě, nákupní příkazy, pracovní příkazy, rozvrhy opakované výroby, pracovní příkazy jakosti),</a:t>
            </a:r>
          </a:p>
          <a:p>
            <a:pPr marL="228600" indent="-228600" eaLnBrk="1" hangingPunct="1">
              <a:buFont typeface="Arial" pitchFamily="34" charset="0"/>
              <a:buChar char="•"/>
            </a:pPr>
            <a:r>
              <a:rPr lang="cs-CZ" dirty="0" smtClean="0"/>
              <a:t>plánovací data artiklu,</a:t>
            </a:r>
          </a:p>
          <a:p>
            <a:pPr marL="228600" indent="-228600" eaLnBrk="1" hangingPunct="1">
              <a:buFont typeface="Arial" pitchFamily="34" charset="0"/>
              <a:buChar char="•"/>
            </a:pPr>
            <a:r>
              <a:rPr lang="cs-CZ" dirty="0" smtClean="0"/>
              <a:t>struktury výrobku/formule a </a:t>
            </a:r>
          </a:p>
          <a:p>
            <a:pPr marL="228600" indent="-228600" eaLnBrk="1" hangingPunct="1">
              <a:buFont typeface="Arial" pitchFamily="34" charset="0"/>
              <a:buChar char="•"/>
            </a:pPr>
            <a:r>
              <a:rPr lang="cs-CZ" dirty="0" smtClean="0"/>
              <a:t>dílenský kalendář.</a:t>
            </a:r>
          </a:p>
          <a:p>
            <a:pPr eaLnBrk="1" hangingPunct="1"/>
            <a:r>
              <a:rPr lang="cs-CZ" dirty="0" smtClean="0"/>
              <a:t>Základní výstup plánu materiálových požadavků jsou plánované příkazy a funkční zprávy. Uvnitř časové hranice jsou vydávány pouze funkční zprávy. Plánované příkazy jsou vydávány mimo časovou hranici artiklu. Plánované příkazy z plánu materiálových požadavků obvykle schvaluje plánovač jako pracovní příkazy nebo požadavky.</a:t>
            </a:r>
          </a:p>
          <a:p>
            <a:pPr eaLnBrk="1" hangingPunct="1"/>
            <a:r>
              <a:rPr lang="cs-CZ" dirty="0" smtClean="0"/>
              <a:t>Shrnuto, plán materiálových požadavků je časově rozfázovaný prioritní plánovací systém, který počítá požadavky na materiál pomocí struktur výrobků, statutu zásob, hlavního plánu výroby a dat otevřených zakázek.</a:t>
            </a:r>
          </a:p>
          <a:p>
            <a:pPr eaLnBrk="1" hangingPunct="1"/>
            <a:r>
              <a:rPr lang="cs-CZ" dirty="0" smtClean="0"/>
              <a:t>Nabídka je rozvrhována a opakovaně rozvrhována tak, aby odpovídala měnící se poptávce a udržovala platné termíny dokončení.</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D5A84284-9646-4AD0-A4AE-44D03357A05F}" type="slidenum">
              <a:rPr lang="en-US" smtClean="0"/>
              <a:pPr/>
              <a:t>12</a:t>
            </a:fld>
            <a:endParaRPr lang="en-US" smtClean="0"/>
          </a:p>
        </p:txBody>
      </p:sp>
      <p:sp>
        <p:nvSpPr>
          <p:cNvPr id="8909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b="1" dirty="0" smtClean="0"/>
              <a:t>Možnosti plánu materiálových požadavků</a:t>
            </a:r>
          </a:p>
          <a:p>
            <a:pPr eaLnBrk="1" hangingPunct="1"/>
            <a:r>
              <a:rPr lang="cs-CZ" dirty="0" smtClean="0"/>
              <a:t>Plán materiálových požadavků lze vytvořit s použitím metody změny HPV, regenerativní metody nebo  selektivní metody.</a:t>
            </a:r>
          </a:p>
          <a:p>
            <a:pPr eaLnBrk="1" hangingPunct="1"/>
            <a:r>
              <a:rPr lang="cs-CZ" b="1" dirty="0" smtClean="0"/>
              <a:t>Metoda změny HPV</a:t>
            </a:r>
          </a:p>
          <a:p>
            <a:pPr eaLnBrk="1" hangingPunct="1"/>
            <a:r>
              <a:rPr lang="cs-CZ" dirty="0" smtClean="0"/>
              <a:t>Při vytváření plánu materiálových požadavků metodou změny HPV se ve všech zvolených místech přeplánují artikly, které se změnily od posledního spuštění plánu. Základní výhodou této metody je kratší doba trvání než při použití metody regenerativní. Při správné reakci na funkční zprávy by výsledky metody změny HPV měly být stejné jako  u regenerativní metody.</a:t>
            </a:r>
          </a:p>
          <a:p>
            <a:pPr eaLnBrk="1" hangingPunct="1"/>
            <a:r>
              <a:rPr lang="cs-CZ" b="1" dirty="0" smtClean="0"/>
              <a:t>Regenerativní metoda</a:t>
            </a:r>
          </a:p>
          <a:p>
            <a:pPr eaLnBrk="1" hangingPunct="1"/>
            <a:r>
              <a:rPr lang="cs-CZ" dirty="0" smtClean="0"/>
              <a:t>Regenerativní metoda vytvoří zcela nový plán materiálových požadavků ve všech zvolených místech počínaje nejvyšší úrovní, dekomponuje nové požadavky a pokračuje s komponenty nižších úrovních. Zapamatujte si, že každé místo má svůj vlastní plán materiálových požadavků. Jedině plán distribučních požadavků přesunuje požadavky mezi místy. Výhodou regenerativní metody je plná synchronizace všech plánů a zajištění platnosti všech termínů dokončení.</a:t>
            </a:r>
          </a:p>
          <a:p>
            <a:pPr eaLnBrk="1" hangingPunct="1"/>
            <a:r>
              <a:rPr lang="cs-CZ" b="1" dirty="0" smtClean="0"/>
              <a:t>Selektivní metoda</a:t>
            </a:r>
          </a:p>
          <a:p>
            <a:pPr eaLnBrk="1" hangingPunct="1"/>
            <a:r>
              <a:rPr lang="cs-CZ" dirty="0" smtClean="0"/>
              <a:t>Selektivní metoda zpracovává pouze omezenou množinu uživatelem definovaných artiklů a používá se ve zvláštních případech, například pro analýzy "co když".</a:t>
            </a:r>
          </a:p>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D5A84284-9646-4AD0-A4AE-44D03357A05F}" type="slidenum">
              <a:rPr lang="en-US" smtClean="0"/>
              <a:pPr/>
              <a:t>13</a:t>
            </a:fld>
            <a:endParaRPr lang="en-US" smtClean="0"/>
          </a:p>
        </p:txBody>
      </p:sp>
      <p:sp>
        <p:nvSpPr>
          <p:cNvPr id="8909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b="1" dirty="0" smtClean="0"/>
              <a:t>Plán kapacitních požadavků</a:t>
            </a:r>
          </a:p>
          <a:p>
            <a:pPr eaLnBrk="1" hangingPunct="1"/>
            <a:r>
              <a:rPr lang="cs-CZ" dirty="0" smtClean="0"/>
              <a:t>Naplánování komponent v plánu materiálových požadavků se ověřuje proti plánu kapacitních požadavků. Plán kapacitních požadavků zjišťuje množství práce a výrobních prostředků, potřebných k výrobě a počítá zatížení úseků, výrobních středisek a strojů. Používá se ve středním kapacitním řízení k určení a poskytnutí prostředků, potřebných ke splnění podrobných rozvrhů artiklů v plánu materiálových požadavků.</a:t>
            </a:r>
          </a:p>
          <a:p>
            <a:pPr eaLnBrk="1" hangingPunct="1"/>
            <a:r>
              <a:rPr lang="cs-CZ" b="1" dirty="0" smtClean="0"/>
              <a:t>Časová hranice</a:t>
            </a:r>
          </a:p>
          <a:p>
            <a:pPr eaLnBrk="1" hangingPunct="1"/>
            <a:r>
              <a:rPr lang="cs-CZ" dirty="0" smtClean="0"/>
              <a:t>Časová hranice je způsob nebo postup zjištění, kde se odehrávají různá omezení či změny v operačních procedurách. Pro příklad změny hlavního plánu výroby lze lehce provést mimo kumulativní průběžnou dobu, ale změny uvnitř intervalu kumulativní průběžné doby jsou mnohem složitější (až k bodu, kdy změny nelze provést). Časové hranice lze použít k definici těchto bodů.</a:t>
            </a: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27ADC3CE-D963-43A7-9B48-5A04AFEA0532}" type="slidenum">
              <a:rPr lang="en-US" smtClean="0"/>
              <a:pPr/>
              <a:t>14</a:t>
            </a:fld>
            <a:endParaRPr lang="en-US" smtClean="0"/>
          </a:p>
        </p:txBody>
      </p:sp>
      <p:sp>
        <p:nvSpPr>
          <p:cNvPr id="901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Systém používá plánovací parametry artiklů ke zjištění, jak jsou artikly naplánovány v plánu materiálových požadavků. Obecné plánovací parametry artiklů lze definovat v modulu Údržba artiklů (1.4.1) nebo Údržba plánovacích dat artiklů (1.4.7). Parametry, specifické pro místa, se definují v modulu Údržba plán. dat artikl-místo (1.4.17). Parametry, nezadané v modulu Údržba plán. dat artikl-místo, nabývají implicitních hodnot z modulů Údržba artiklů a Údržba plánovacích dat artiklů.</a:t>
            </a:r>
          </a:p>
          <a:p>
            <a:pPr eaLnBrk="1" hangingPunct="1"/>
            <a:r>
              <a:rPr lang="cs-CZ" b="1" dirty="0" smtClean="0"/>
              <a:t>Způsoby objednání</a:t>
            </a:r>
          </a:p>
          <a:p>
            <a:pPr eaLnBrk="1" hangingPunct="1"/>
            <a:r>
              <a:rPr lang="cs-CZ" dirty="0" smtClean="0"/>
              <a:t>Určují pravidla plánování příkazů. Používají se společně s modifikátory objednávek pro určení objednávaného množství. Používají se čtyři způsoby:</a:t>
            </a:r>
          </a:p>
          <a:p>
            <a:pPr eaLnBrk="1" hangingPunct="1"/>
            <a:r>
              <a:rPr lang="cs-CZ" b="1" dirty="0" smtClean="0"/>
              <a:t>Množství objednávané na období - POQ</a:t>
            </a:r>
          </a:p>
          <a:p>
            <a:pPr eaLnBrk="1" hangingPunct="1"/>
            <a:r>
              <a:rPr lang="cs-CZ" dirty="0" smtClean="0"/>
              <a:t>Velikost šarže se rovná celkovým požadavkům za daný počet dní (pole Objednávací doba). Například 30 denní objednávací doba vytvoří jeden plánovaný příkaz pro všechny požadavky na příštích 30 dní. Výpočet období nezačne dříve než je vznesena první poptávka. Například když je plán materiálových požadavků spuštěn dnes pro artikl s 30 denním obdobím, ale první požadavek přijde za 5 dní, systém vytvoří 30 denní období od pátého dne ode dneška.</a:t>
            </a:r>
          </a:p>
          <a:p>
            <a:pPr eaLnBrk="1" hangingPunct="1"/>
            <a:r>
              <a:rPr lang="cs-CZ" b="1" dirty="0" smtClean="0"/>
              <a:t>Pevné objednané množství – FOQ</a:t>
            </a:r>
          </a:p>
          <a:p>
            <a:pPr eaLnBrk="1" hangingPunct="1"/>
            <a:r>
              <a:rPr lang="cs-CZ" b="0" dirty="0" smtClean="0"/>
              <a:t>MRP generuje plánované příkazy v množství</a:t>
            </a:r>
            <a:r>
              <a:rPr lang="cs-CZ" b="0" baseline="0" dirty="0" smtClean="0"/>
              <a:t> uvedeném v poli objednací množství. Pokud je potřebné množství vyšší, je generováno více pracovních příkazů v násobcích objednacího množství. Pokud je množství uvedené v poli Min. Objednávka větší než specifikované objednací množství, jsou plánované příkazy generovány pro množství v poli Min. Objednávka.</a:t>
            </a:r>
            <a:endParaRPr lang="cs-CZ" b="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27ADC3CE-D963-43A7-9B48-5A04AFEA0532}" type="slidenum">
              <a:rPr lang="en-US" smtClean="0"/>
              <a:pPr/>
              <a:t>15</a:t>
            </a:fld>
            <a:endParaRPr lang="en-US" smtClean="0"/>
          </a:p>
        </p:txBody>
      </p:sp>
      <p:sp>
        <p:nvSpPr>
          <p:cNvPr id="901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b="1" dirty="0" smtClean="0"/>
              <a:t>Šarže za šarži - LFL</a:t>
            </a:r>
          </a:p>
          <a:p>
            <a:pPr eaLnBrk="1" hangingPunct="1"/>
            <a:r>
              <a:rPr lang="cs-CZ" dirty="0" smtClean="0"/>
              <a:t>Plán materiálových požadavků vytvoří oddělený zásobovací příkaz pro každý požadavkový příkaz. Například pro zakázky na ten samý artikl v množství 5, 10, 15 a 20 kusů vytvoří plán materiálových požadavků objednávku na 5, 10, 15 a 20 kusů.</a:t>
            </a:r>
          </a:p>
          <a:p>
            <a:pPr eaLnBrk="1" hangingPunct="1"/>
            <a:r>
              <a:rPr lang="cs-CZ" b="1" dirty="0" smtClean="0"/>
              <a:t>Pouze jednou -OTO</a:t>
            </a:r>
          </a:p>
          <a:p>
            <a:pPr eaLnBrk="1" hangingPunct="1"/>
            <a:r>
              <a:rPr lang="cs-CZ" dirty="0" smtClean="0"/>
              <a:t>Plán materiálových požadavků objednává artikl pouze jednou na základě termínu dokončení prvního požadovaného artiklu. Používá se pro projekty jako je kreslení výkresu, které se uskuteční pouze jednou za celou dobu výroby produktu.</a:t>
            </a:r>
          </a:p>
          <a:p>
            <a:pPr eaLnBrk="1" hangingPunct="1"/>
            <a:r>
              <a:rPr lang="cs-CZ" b="1" dirty="0" smtClean="0"/>
              <a:t>Prázdná hodnota způsobu objednání</a:t>
            </a:r>
          </a:p>
          <a:p>
            <a:pPr eaLnBrk="1" hangingPunct="1"/>
            <a:r>
              <a:rPr lang="cs-CZ" dirty="0" smtClean="0"/>
              <a:t>Prázdná hodnota způsobu objednání se používá tehdy, je-li třeba zabránit zahrnutí artiklu v plánu materiálových požadavků.</a:t>
            </a:r>
          </a:p>
          <a:p>
            <a:pPr eaLnBrk="1" hangingPunct="1"/>
            <a:r>
              <a:rPr lang="cs-CZ" b="1" dirty="0" smtClean="0"/>
              <a:t>Objednávané množství</a:t>
            </a:r>
          </a:p>
          <a:p>
            <a:pPr eaLnBrk="1" hangingPunct="1"/>
            <a:r>
              <a:rPr lang="cs-CZ" dirty="0" smtClean="0"/>
              <a:t>Množství, které se používá v metodě Pevné objednané množství. Také se používá pro výpočet ceny artiklu a průběžné doby jako standardní objednávané množství.</a:t>
            </a:r>
          </a:p>
          <a:p>
            <a:pPr eaLnBrk="1" hangingPunct="1"/>
            <a:r>
              <a:rPr lang="cs-CZ" b="1" dirty="0" smtClean="0"/>
              <a:t>Bezpečná zásoba</a:t>
            </a:r>
          </a:p>
          <a:p>
            <a:pPr eaLnBrk="1" hangingPunct="1"/>
            <a:r>
              <a:rPr lang="cs-CZ" dirty="0" smtClean="0"/>
              <a:t>Množství, které se používá jako rezerva pro případy neočekávané poptávky a pro dosažení požadované úrovně služby. Používá se při všech způsobech objednání, včetně prázdného.</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27ADC3CE-D963-43A7-9B48-5A04AFEA0532}" type="slidenum">
              <a:rPr lang="en-US" smtClean="0"/>
              <a:pPr/>
              <a:t>16</a:t>
            </a:fld>
            <a:endParaRPr lang="en-US" smtClean="0"/>
          </a:p>
        </p:txBody>
      </p:sp>
      <p:sp>
        <p:nvSpPr>
          <p:cNvPr id="901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b="1" dirty="0" smtClean="0"/>
              <a:t>Modifikátory objednávek</a:t>
            </a:r>
          </a:p>
          <a:p>
            <a:pPr eaLnBrk="1" hangingPunct="1"/>
            <a:r>
              <a:rPr lang="cs-CZ" dirty="0" smtClean="0"/>
              <a:t>Modifikátory objednávek mění objednaná množství plánovaných příkazů. Rozeznáváme modifikátory minimální, maximální a násobný.</a:t>
            </a:r>
          </a:p>
          <a:p>
            <a:pPr eaLnBrk="1" hangingPunct="1"/>
            <a:r>
              <a:rPr lang="cs-CZ" b="1" dirty="0" smtClean="0"/>
              <a:t>Minimální množství</a:t>
            </a:r>
          </a:p>
          <a:p>
            <a:pPr eaLnBrk="1" hangingPunct="1"/>
            <a:r>
              <a:rPr lang="cs-CZ" dirty="0" smtClean="0"/>
              <a:t>Nejmenší objednané množství, které lze naplánovat. Mělo by se používat jen pro artikly s trvalou poptávkou, protože minimální objednané množství může přesáhnout aktuální poptávku. Artikly, které mají desítkové hodnoty z výpočtů výnosu nebo odpadu, lze omezit na celá čísla nastavením této hodnoty na 1 nebo jakékoli celé číslo.</a:t>
            </a:r>
          </a:p>
          <a:p>
            <a:pPr eaLnBrk="1" hangingPunct="1"/>
            <a:r>
              <a:rPr lang="cs-CZ" b="1" dirty="0" smtClean="0"/>
              <a:t>Maximální objednané množství</a:t>
            </a:r>
          </a:p>
          <a:p>
            <a:pPr eaLnBrk="1" hangingPunct="1"/>
            <a:r>
              <a:rPr lang="cs-CZ" dirty="0" smtClean="0"/>
              <a:t>Plán materiálových požadavků generuje varovnou zprávu v případě, že plánované množství objednávky přesahuje danou mez. Zvláště rozsáhlé šarže mohou vyčerpat zdroje a ostatní objednávky by se pak zbytečně zpožďovaly. Nastavení horního limitu také pomáhá odhalit chyby při zadávání dat (např. zadání 1 000 místo 100).</a:t>
            </a:r>
          </a:p>
          <a:p>
            <a:pPr eaLnBrk="1" hangingPunct="1"/>
            <a:r>
              <a:rPr lang="cs-CZ" b="1" dirty="0" smtClean="0"/>
              <a:t>Násobné objednávané množství – pole Zaokrouhlení</a:t>
            </a:r>
          </a:p>
          <a:p>
            <a:pPr eaLnBrk="1" hangingPunct="1"/>
            <a:r>
              <a:rPr lang="cs-CZ" dirty="0" smtClean="0"/>
              <a:t>Plánované příkazy budou vytvořeny v násobcích zadaného množství. Například je-li objednávací násobek 100, plánované příkazy budou vytvářeny pouze v hodnotách 100, 200, 300 atd. Modifikátor násobného objednávaného množství je vhodný pro aplikace odlévání do forem, balení apod.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27ADC3CE-D963-43A7-9B48-5A04AFEA0532}" type="slidenum">
              <a:rPr lang="en-US" smtClean="0"/>
              <a:pPr/>
              <a:t>17</a:t>
            </a:fld>
            <a:endParaRPr lang="en-US" smtClean="0"/>
          </a:p>
        </p:txBody>
      </p:sp>
      <p:sp>
        <p:nvSpPr>
          <p:cNvPr id="901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b="1" dirty="0" smtClean="0"/>
              <a:t>Průběžná doba</a:t>
            </a:r>
          </a:p>
          <a:p>
            <a:pPr eaLnBrk="1" hangingPunct="1"/>
            <a:r>
              <a:rPr lang="cs-CZ" dirty="0" smtClean="0"/>
              <a:t>Určuje okamžik uvolnění příkazu tak, aby byl k dispozici k datu potřeby. Rovná se průběžné době výroby pro vyráběné artikly či součtu průběžné doby nákupu a vstupní kontroly. V obou případech lze přidat bezpečnostní průběžnou dobu. Průběžná doba je počítána systémem z operačních časů v pracovním postupu a stadnardního objednávaného množství vyráběných artiklů. Průběžnou dobu nakupovaných artiklů zadává plánovač.</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DE342127-8EC7-4866-8E3E-26507F4C56C7}" type="slidenum">
              <a:rPr lang="en-US" smtClean="0"/>
              <a:pPr/>
              <a:t>18</a:t>
            </a:fld>
            <a:endParaRPr lang="en-US" smtClean="0"/>
          </a:p>
        </p:txBody>
      </p:sp>
      <p:sp>
        <p:nvSpPr>
          <p:cNvPr id="9113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b="1" dirty="0" smtClean="0"/>
              <a:t>Plánovací horizont</a:t>
            </a:r>
          </a:p>
          <a:p>
            <a:pPr eaLnBrk="1" hangingPunct="1"/>
            <a:r>
              <a:rPr lang="cs-CZ" dirty="0" smtClean="0"/>
              <a:t>Před spuštěním plánu materiálových požadavků  nastavte plánovací horizont, který určuje v kalendářních dnech dobu, pro kterou se má plán vytvořit.  Plán materiálových požadavků bude obsahovat pouze požadavky na materiál z tohoto období. Čím delší je horizont, tím delší je doba vytváření plánu.  Horizont ovšem nesmí být kratší než nejdelší kumulativní průběžná doba plus doba přípravy. Hlavní plán výroby obvykle také pokrývá alespoň takto dlouhé období.</a:t>
            </a:r>
          </a:p>
          <a:p>
            <a:pPr eaLnBrk="1" hangingPunct="1"/>
            <a:r>
              <a:rPr lang="cs-CZ" b="1" dirty="0" smtClean="0"/>
              <a:t>Kumulativní průběžná doba</a:t>
            </a:r>
          </a:p>
          <a:p>
            <a:pPr eaLnBrk="1" hangingPunct="1"/>
            <a:r>
              <a:rPr lang="cs-CZ" dirty="0" smtClean="0"/>
              <a:t>Představuje nejdelší plánovanou dobu na obstarání artiklu za předpokladu, že ani sám artikl, ani žádná z jeho součástí, jedná-li se o součástkový artikl, není na skladě. V případě vyráběných artiklů zahrnuje kumulativní průběžná doba čas na obstarání surovin, jejich vstupní prohlídku, provedení montáže podskupin či výrobu komponent a sestavení a prohlídku výsledného výrobku.</a:t>
            </a:r>
          </a:p>
          <a:p>
            <a:pPr eaLnBrk="1" hangingPunct="1"/>
            <a:r>
              <a:rPr lang="cs-CZ" dirty="0" smtClean="0"/>
              <a:t>Tyto časy se zadávají v modulu Údržba plánovacích dat artiklů pro každý artikl v polích PD výroby, PD Nákupu a PD kontroly. Artikly, získané prostřednictvím plánu distribučních požadavků, také mají zadanou průběžnou dobu výroby (PD výroby), která obsahuje dobu dopravy a objednání. Tato doba se nepoužívá v plánu distribučních požadavků, používá se pouze pro spočítání kumulativní průběžné doby.</a:t>
            </a:r>
          </a:p>
          <a:p>
            <a:pPr eaLnBrk="1" hangingPunct="1"/>
            <a:r>
              <a:rPr lang="cs-CZ" b="1" dirty="0" smtClean="0"/>
              <a:t>Horizont uvolnění příkazů</a:t>
            </a:r>
          </a:p>
          <a:p>
            <a:pPr eaLnBrk="1" hangingPunct="1"/>
            <a:r>
              <a:rPr lang="cs-CZ" dirty="0" smtClean="0"/>
              <a:t>Plán materiálových požadavků generuje funkční zprávy Uvolnění příkazu pro příkazy, které jsou připraveny k uvolnění. Obvykle chtějí uživatelé tyto zprávy obdržet předem, nikoli až v den uvolnění příkazu. Za tím účelem lze nastavit Horizont uvolnění příkazů na určitý počet dní a plán materiálových požadavků pak bude generovat funkční zprávy Uvolnění příkazu pro příkazy, jejichž datum uvolnění spadá do zadaného intervalu dní ode dneška.</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935E1CA1-A785-4A2B-B90F-61D1747B96D2}" type="slidenum">
              <a:rPr lang="en-US" smtClean="0"/>
              <a:pPr/>
              <a:t>19</a:t>
            </a:fld>
            <a:endParaRPr lang="en-US" smtClean="0"/>
          </a:p>
        </p:txBody>
      </p:sp>
      <p:sp>
        <p:nvSpPr>
          <p:cNvPr id="9216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Plán materiálových požadavků vytváří plánované příkazy pro uspokojení netto požadavků, jestliže parametr Způsob objednání není prázdný a volba Plánovat příkazy v modulu Údržba artiklů má hodnotu Ano. Systém vytváří plánované pracovní příkazy nebo plánované nákupní objednávky v závislosti na kódu Nák/Výr.</a:t>
            </a:r>
          </a:p>
          <a:p>
            <a:pPr eaLnBrk="1" hangingPunct="1"/>
            <a:r>
              <a:rPr lang="cs-CZ" dirty="0" smtClean="0"/>
              <a:t>Interně jsou jak plánované pracovní příkazy, tak plánované nákupní objednávky uloženy jako pracovní příkazy ve statutu Plánovaný. Rozlišeny jsou tím, že nákupní objednávky jsou uloženy bez kusovníku.</a:t>
            </a:r>
          </a:p>
          <a:p>
            <a:pPr eaLnBrk="1" hangingPunct="1"/>
            <a:r>
              <a:rPr lang="cs-CZ" b="1" dirty="0" smtClean="0"/>
              <a:t>Schválení plánovaného příkazu</a:t>
            </a:r>
          </a:p>
          <a:p>
            <a:pPr eaLnBrk="1" hangingPunct="1"/>
            <a:r>
              <a:rPr lang="cs-CZ" dirty="0" smtClean="0"/>
              <a:t>Proces schválení plánovaného pracovního příkazu mění status příkazu z Plánovaný na Pevně plánovaný. Zatímco plánované příkazy mohou být měněny při každém běhu plánu materiálových požadavků, pevně plánované příkazy mají termíny dokončení a množství ve vztahu k plánu materiálových požadavků pevně stanovená. Termíny dokončení a množství pevně plánovaných příkazů lze měnit manuálně v modulu Údržba pracovních příkazů .</a:t>
            </a:r>
          </a:p>
          <a:p>
            <a:pPr eaLnBrk="1" hangingPunct="1"/>
            <a:r>
              <a:rPr lang="cs-CZ" dirty="0" smtClean="0"/>
              <a:t>Proces schválení plánovaných nákupních objednávek odstraní plánované nákupní objednávky a vytvoří požadavky na nákup. Požadavky na nákup  mohou být přezkoumány nakupujícími nebo jejich zástupci a splněny nákupními objednávkami. Jakmile je nákupní objednávka uvolněna, stává se nabídkou artiklu v daném místě.</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3" name="Notes Placeholder 2"/>
          <p:cNvSpPr>
            <a:spLocks noGrp="1"/>
          </p:cNvSpPr>
          <p:nvPr>
            <p:ph type="body" idx="1"/>
          </p:nvPr>
        </p:nvSpPr>
        <p:spPr>
          <a:xfrm>
            <a:off x="931863" y="3790800"/>
            <a:ext cx="5127625" cy="5104800"/>
          </a:xfrm>
        </p:spPr>
        <p:txBody>
          <a:bodyPr>
            <a:normAutofit/>
          </a:bodyPr>
          <a:lstStyle/>
          <a:p>
            <a:r>
              <a:rPr lang="cs-CZ" dirty="0" smtClean="0"/>
              <a:t>Plánování zajišťuje včasné, účinné a ziskové přesunutí materiálu na trh. Materiál je pravděpodobně nejviditelnější součástí plánování, ale plánování materiálu musí být navázané na plány obchodních, výrobních a distribučních operací, lidských zdrojů, výrobních zařízení a prostředků. Spojení všech součástí plánovacího procesu  přispívá k vyrovnání nabídky, poptávky a zdrojů. V této kapitole prozkoumáme vzájemné působení některých součástí plánovacího procesu, zejména nákupu, výroby a prodeje. Nejprve probereme základní součásti plánovacího systému.</a:t>
            </a:r>
            <a:endParaRPr lang="cs-CZ" dirty="0"/>
          </a:p>
        </p:txBody>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E0F34BE2-B6B4-470E-931D-77EC583C4ADA}" type="slidenum">
              <a:rPr lang="en-US" smtClean="0"/>
              <a:pPr/>
              <a:t>20</a:t>
            </a:fld>
            <a:endParaRPr lang="en-US" smtClean="0"/>
          </a:p>
        </p:txBody>
      </p:sp>
      <p:sp>
        <p:nvSpPr>
          <p:cNvPr id="9318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K prognózování stavu zásob a kalkulaci celkových požadavků plán materiálových požadavků dočasně mění rozvrhy nákupních objednávek, pracovních příkazů a opakované výroby a plánuje všechny aktivity na základě upraveného rozvrhu. Během této činnosti generuje funkční zprávy, kterými upozorňuje plánovače na úkony, které mají vykonat, jako jsou změny rozvrhu, rušení a uvolňování příkazů či objednávek.</a:t>
            </a:r>
          </a:p>
          <a:p>
            <a:pPr eaLnBrk="1" hangingPunct="1"/>
            <a:r>
              <a:rPr lang="cs-CZ" dirty="0" smtClean="0"/>
              <a:t>Po provedení plánu materiálových požadavků si obvykle plánovač v první řadě přečte funkční zprávy.  Zprávy lze číst v reálném čase a po vykonání požadované akce je odstranit. Také je lze vytisknout spolu s podrobným plánem.</a:t>
            </a: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21</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Příklad činnosti plánovacího procesu.</a:t>
            </a:r>
          </a:p>
          <a:p>
            <a:pPr eaLnBrk="1" hangingPunct="1"/>
            <a:r>
              <a:rPr lang="cs-CZ" dirty="0" smtClean="0"/>
              <a:t>V příkladu firma QMI:</a:t>
            </a:r>
          </a:p>
          <a:p>
            <a:pPr marL="228600" indent="-228600" eaLnBrk="1" hangingPunct="1">
              <a:buFont typeface="Arial" pitchFamily="34" charset="0"/>
              <a:buChar char="•"/>
            </a:pPr>
            <a:r>
              <a:rPr lang="cs-CZ" dirty="0" smtClean="0"/>
              <a:t>Zadá prognózu lékařských ultrazvuků</a:t>
            </a:r>
          </a:p>
          <a:p>
            <a:pPr marL="228600" indent="-228600" eaLnBrk="1" hangingPunct="1">
              <a:buFont typeface="Arial" pitchFamily="34" charset="0"/>
              <a:buChar char="•"/>
            </a:pPr>
            <a:r>
              <a:rPr lang="cs-CZ" dirty="0" smtClean="0"/>
              <a:t>Zadá zakázku (kde budeme moci sledovat, jak spotřebovává poptávku):</a:t>
            </a:r>
          </a:p>
          <a:p>
            <a:pPr marL="685800" lvl="1" indent="-228600" eaLnBrk="1" hangingPunct="1">
              <a:buFont typeface="Arial" pitchFamily="34" charset="0"/>
              <a:buChar char="•"/>
            </a:pPr>
            <a:r>
              <a:rPr lang="cs-CZ" dirty="0" smtClean="0"/>
              <a:t>Řádek 1:  normální zakázka, 10 kusů, termín dnes + X dní</a:t>
            </a:r>
          </a:p>
          <a:p>
            <a:pPr marL="685800" lvl="1" indent="-228600" eaLnBrk="1" hangingPunct="1">
              <a:buFont typeface="Arial" pitchFamily="34" charset="0"/>
              <a:buChar char="•"/>
            </a:pPr>
            <a:r>
              <a:rPr lang="cs-CZ" dirty="0" smtClean="0"/>
              <a:t>Řádek 2: abnormální zakázka, 15 kusů, termín dnes + X + 7 dní</a:t>
            </a:r>
          </a:p>
          <a:p>
            <a:pPr marL="228600" indent="-228600" eaLnBrk="1" hangingPunct="1">
              <a:buFont typeface="Arial" pitchFamily="34" charset="0"/>
              <a:buChar char="•"/>
            </a:pPr>
            <a:r>
              <a:rPr lang="cs-CZ" dirty="0" smtClean="0"/>
              <a:t>Spustí plán materiálových požadavků</a:t>
            </a:r>
          </a:p>
          <a:p>
            <a:pPr marL="228600" indent="-228600" eaLnBrk="1" hangingPunct="1">
              <a:buFont typeface="Arial" pitchFamily="34" charset="0"/>
              <a:buChar char="•"/>
            </a:pPr>
            <a:r>
              <a:rPr lang="cs-CZ" dirty="0" smtClean="0"/>
              <a:t>Schválí plánované pracovní příkazy</a:t>
            </a:r>
          </a:p>
          <a:p>
            <a:pPr marL="228600" indent="-228600" eaLnBrk="1" hangingPunct="1">
              <a:buFont typeface="Arial" pitchFamily="34" charset="0"/>
              <a:buChar char="•"/>
            </a:pPr>
            <a:r>
              <a:rPr lang="cs-CZ" dirty="0" smtClean="0"/>
              <a:t>Schválí plánované nákupní objednávky</a:t>
            </a:r>
          </a:p>
          <a:p>
            <a:pPr marL="228600" indent="-228600" eaLnBrk="1" hangingPunct="1">
              <a:buFont typeface="Arial" pitchFamily="34" charset="0"/>
              <a:buChar char="•"/>
            </a:pPr>
            <a:r>
              <a:rPr lang="cs-CZ" dirty="0" smtClean="0"/>
              <a:t>Vytvoří nákupní objednávku z požadavku na nákup artiklů 10­01, 10­02, 10­03 a 10­04 s průběžnou dobou nákupu 5 dní</a:t>
            </a:r>
          </a:p>
          <a:p>
            <a:pPr marL="228600" indent="-228600" eaLnBrk="1" hangingPunct="1">
              <a:buFont typeface="Arial" pitchFamily="34" charset="0"/>
              <a:buChar char="•"/>
            </a:pPr>
            <a:r>
              <a:rPr lang="cs-CZ" dirty="0" smtClean="0"/>
              <a:t>Vyrobí artikl 10­00 s průběžnou dobou výroby 1 den a přesune jej do skladu</a:t>
            </a:r>
          </a:p>
          <a:p>
            <a:pPr marL="228600" indent="-228600" eaLnBrk="1" hangingPunct="1">
              <a:buFont typeface="Arial" pitchFamily="34" charset="0"/>
              <a:buChar char="•"/>
            </a:pPr>
            <a:r>
              <a:rPr lang="cs-CZ" dirty="0" smtClean="0"/>
              <a:t>Expeduje zakázku</a:t>
            </a:r>
          </a:p>
          <a:p>
            <a:pPr eaLnBrk="1" hangingPunct="1"/>
            <a:r>
              <a:rPr lang="cs-CZ" dirty="0" smtClean="0"/>
              <a:t>Ve výsledném přehledu rozvrhu výroby a plánu materiálových požadavků uvidíme vliv průběžných dob výroby a nákupu na data uvolnění nákupních objednávek a pracovních příkazů.</a:t>
            </a:r>
          </a:p>
          <a:p>
            <a:pPr eaLnBrk="1" hangingPunct="1"/>
            <a:r>
              <a:rPr lang="cs-CZ" dirty="0" smtClean="0"/>
              <a:t>Systém nabízí dvě obrazovky pro zadávání dat prognóz: Údržba prognóz (22.1) a Údržba formulářů prognóz (22.2).</a:t>
            </a:r>
          </a:p>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22</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Obrazovka Údržba prognóz (22.1) obsahuje 52 polí pro každý týden a umožňuje tak zadat prognózu daného artiklu pro dané místo na celý rok v jedné obrazovce. Je-li použita simulace prognóz, pole jsou automaticky vyplněna daty z výpočtu simulace.</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23</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Obrazovka Údržba formulářů prognóz (22.2) zobrazuje 13 týdnů dat prognózy. Tlačítko Další zobrazí následující čtvrletí. Kromě prognózy tabulka dále obsahuje normální zakázky, abnormální zakázky, prognózu výroby a čistou hodnotu prognózy.</a:t>
            </a:r>
          </a:p>
          <a:p>
            <a:pPr eaLnBrk="1" hangingPunct="1"/>
            <a:r>
              <a:rPr lang="cs-CZ" dirty="0" smtClean="0"/>
              <a:t>Plánovač firmy QMI zde zadá prognózy počtu jednotek lékařského ultrazvuku, jejichž expedici očekává v nejbližších 4 týdnech. Všimněte si, že v předchozím týdnu systém zobrazuje zakázky na 10 jednotek, které odpovídají zakázce, expedované v minulé kapitole našeho kurzu.</a:t>
            </a: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5F37614-5BFB-43E8-BAAE-C71AB1679FB5}" type="slidenum">
              <a:rPr lang="en-US" smtClean="0"/>
              <a:pPr/>
              <a:t>24</a:t>
            </a:fld>
            <a:endParaRPr lang="en-US" smtClean="0"/>
          </a:p>
        </p:txBody>
      </p:sp>
      <p:sp>
        <p:nvSpPr>
          <p:cNvPr id="9421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V modulu Řídící soubor zakázek </a:t>
            </a:r>
            <a:r>
              <a:rPr lang="cs-CZ" dirty="0" smtClean="0"/>
              <a:t>(7.1.24) zadal </a:t>
            </a:r>
            <a:r>
              <a:rPr lang="cs-CZ" dirty="0" smtClean="0"/>
              <a:t>plánovač firmy QMI pravidla spotřeby prognózy. V našem příkladu bude systém spotřebovávat prognózu při jakémkoli vzestupu prodeje v dané periodě, nejprve směrem zpět, pak směrem vpřed, vždy o jednu periodu od původní periody prognózy. Dále bude systém pokračovat v hledání zpět a vpřed dokud neprohledá stanovený počet předchozích period (1) a budoucích period (2) nebo nepřiřadí veškeré množství objednaného artiklu ze zakázky.</a:t>
            </a: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585A125F-3767-4414-A0CF-E4CAD08815BF}" type="slidenum">
              <a:rPr lang="en-US" smtClean="0"/>
              <a:pPr/>
              <a:t>25</a:t>
            </a:fld>
            <a:endParaRPr lang="en-US" smtClean="0"/>
          </a:p>
        </p:txBody>
      </p:sp>
      <p:sp>
        <p:nvSpPr>
          <p:cNvPr id="9523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V modulu Údržba dat zakázek </a:t>
            </a:r>
            <a:r>
              <a:rPr lang="cs-CZ" dirty="0" smtClean="0"/>
              <a:t>(7.1.1) zadal </a:t>
            </a:r>
            <a:r>
              <a:rPr lang="cs-CZ" dirty="0" smtClean="0"/>
              <a:t>obchodní zástupce QMI dvě řádky zakázky na lékařský ultrazvuk (artikl 10-00). Řádek 1 na obrázku nahoře je na 10 kusů ultrazvuku s termínem 22.10.2012. Tato zakázka po potvrzení spotřebuje prognózu, protože bylo zaškrtnuto pole Spotřeba prognózy.</a:t>
            </a:r>
          </a:p>
          <a:p>
            <a:pPr eaLnBrk="1" hangingPunct="1"/>
            <a:r>
              <a:rPr lang="cs-CZ" dirty="0" smtClean="0"/>
              <a:t>Prohlédněte si řádek 2 na další straně.</a:t>
            </a: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339CC819-11FA-4B06-8FD7-F2673D1B6E46}" type="slidenum">
              <a:rPr lang="en-US" smtClean="0"/>
              <a:pPr/>
              <a:t>26</a:t>
            </a:fld>
            <a:endParaRPr lang="en-US" smtClean="0"/>
          </a:p>
        </p:txBody>
      </p:sp>
      <p:sp>
        <p:nvSpPr>
          <p:cNvPr id="9625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Řádek 2 zakázky na obrázku nahoře je na 15 jednotek ultrazvuku s termínem 29.10.2012. Tato zakázka nespotřebovává prognózu, neboť nebylo zaškrtnuto pole Spotřeba prognózy.</a:t>
            </a:r>
          </a:p>
          <a:p>
            <a:pPr eaLnBrk="1" hangingPunct="1"/>
            <a:r>
              <a:rPr lang="cs-CZ" dirty="0" smtClean="0"/>
              <a:t>Pole Spotřeba prognózy není zaškrtnuto, když je množství v zakázce považováno za abnormální a plánuje se nad rámec prognózy. Asi nejlepší definice abnormálního prodeje je prodej, který nebyl očekáván v prognóze. Jde často o nového zákazníka, nové trhy či stávajícího zákazníka, který výrazně zvýšil objednávky. Firmy si musí stanovit vlastní pravidla, kdy označit zakázku za abnormální.</a:t>
            </a: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27</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V modulu Údržba formulářů </a:t>
            </a:r>
            <a:r>
              <a:rPr lang="cs-CZ" dirty="0" smtClean="0"/>
              <a:t>(22.2) prognóz </a:t>
            </a:r>
            <a:r>
              <a:rPr lang="cs-CZ" dirty="0" smtClean="0"/>
              <a:t>vidíme vliv potvrzené zakázky na celkovou prognózu: řádek 1 na 10 jednotek v týdnu 2 (+10 jednotek z jiné zakázky) , který spotřebovává prognózu, a řádek 2 na 15 jednotek v týdnu 3, který prognózu nespotřebovává.</a:t>
            </a:r>
          </a:p>
          <a:p>
            <a:pPr eaLnBrk="1" hangingPunct="1"/>
            <a:r>
              <a:rPr lang="cs-CZ" dirty="0" smtClean="0"/>
              <a:t>Řádek 1 je normální zakázka a proto je 10 (+10 z jiné</a:t>
            </a:r>
            <a:r>
              <a:rPr lang="cs-CZ" baseline="0" dirty="0" smtClean="0"/>
              <a:t> zakázky</a:t>
            </a:r>
            <a:r>
              <a:rPr lang="cs-CZ" dirty="0" smtClean="0"/>
              <a:t>) jednotek uvedeno ve sloupci Prodej v týdnu 2. Všimněte si, že v tomto týdnu bylo prognózováno pouze 10 jednotek. Prognóza tak byla celá spotřebována a celková prognóza je nadále nulová. V závislosti na volbě Dopředná/zpětná spotřeba v modulu Řídící soubor zakázek může nadměrný prodej 15 jednotek spotřebovat prognózu v další periodě. Systém se nejprve podívá do předchozí periody, ale nalezne prognózu 10 jednotek spotřebovanou zakázkou na 10 jednotek. Dále systém hledá v budoucí periodě a spotřebuje její prognózu. To ovlivní sloupec Čistá prognóza, který se počítá jako prognóza expedovaných bez množství prodaných.</a:t>
            </a:r>
          </a:p>
          <a:p>
            <a:pPr eaLnBrk="1" hangingPunct="1"/>
            <a:r>
              <a:rPr lang="cs-CZ" dirty="0" smtClean="0"/>
              <a:t>Řádek 2 je abnormální zakázka (příznak spotřeby není zaškrtnut) , proto je její množství 15 kusů uvedeno ve sloupci Abnormální a nespotřebovává prognózu.</a:t>
            </a:r>
          </a:p>
          <a:p>
            <a:pPr eaLnBrk="1" hangingPunct="1"/>
            <a:r>
              <a:rPr lang="cs-CZ" dirty="0" smtClean="0"/>
              <a:t>Prozkoumejte hlavní plán vyýroby artiklu 10-00.</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00DB294C-9B02-4D5D-9080-B363614D390D}" type="slidenum">
              <a:rPr lang="en-US" smtClean="0"/>
              <a:pPr/>
              <a:t>28</a:t>
            </a:fld>
            <a:endParaRPr lang="en-US" smtClean="0"/>
          </a:p>
        </p:txBody>
      </p:sp>
      <p:sp>
        <p:nvSpPr>
          <p:cNvPr id="9728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Pomocí modulu Dotaz na HPV - souhrn </a:t>
            </a:r>
            <a:r>
              <a:rPr lang="cs-CZ" dirty="0" smtClean="0"/>
              <a:t>(22.18) lze </a:t>
            </a:r>
            <a:r>
              <a:rPr lang="cs-CZ" dirty="0" smtClean="0"/>
              <a:t>zobrazit plánovací data artiklu v daném místě, jako jsou průběžné doby, způsoby objednání, objednávaná množství, zda je artikl nakupován nebo vyráběn a aktuální množství na skladě.</a:t>
            </a:r>
          </a:p>
          <a:p>
            <a:pPr eaLnBrk="1" hangingPunct="1"/>
            <a:r>
              <a:rPr lang="cs-CZ" b="1" i="1" dirty="0" smtClean="0"/>
              <a:t>Poznámka:</a:t>
            </a:r>
            <a:r>
              <a:rPr lang="cs-CZ" dirty="0" smtClean="0"/>
              <a:t> Implicitně se zobrazuje týdenní období. Uživatel může zvolit zobrazení dne, týdne, měsíce či období kalendáře hlavní knihy. Také je možno zobrazit v každém sloupci více period.</a:t>
            </a:r>
          </a:p>
          <a:p>
            <a:pPr eaLnBrk="1" hangingPunct="1"/>
            <a:r>
              <a:rPr lang="cs-CZ" dirty="0" smtClean="0"/>
              <a:t>Obrazovka shrnuje poptávku po artiklu v hlavním plánu výroby. V našem případě jde o artikl 10-00 a aktuální plán pro naplnění poptávky.</a:t>
            </a:r>
          </a:p>
          <a:p>
            <a:pPr eaLnBrk="1" hangingPunct="1"/>
            <a:r>
              <a:rPr lang="cs-CZ" dirty="0" smtClean="0"/>
              <a:t>Čistá prognóza je uvedena v řádku Prognóza a sumy množství v zakázkách v řádku Zakázky. Tyto údaje jsme probrali na předchozí straně. </a:t>
            </a:r>
          </a:p>
          <a:p>
            <a:pPr eaLnBrk="1" hangingPunct="1"/>
            <a:r>
              <a:rPr lang="cs-CZ" dirty="0" smtClean="0"/>
              <a:t>Prognózované množství na skladě se počítá ke konci každé periody. V našem příkladu není na skladě žádná jednotka lékařského ultrazvuku, takže poptávka učiní položku Prognózované množství na skladě ve všech obdobích zápornou. V týdnu před 12.1.2012 učiní potvrzená zakázka na 10 kusů hodnotu  pole Prognózované množství na skladě -10, v následujícím týdnu pak celková prognóza 15 kusů sníží tuto hodnotu na -25. </a:t>
            </a:r>
          </a:p>
          <a:p>
            <a:pPr eaLnBrk="1" hangingPunct="1"/>
            <a:r>
              <a:rPr lang="cs-CZ" dirty="0" smtClean="0"/>
              <a:t>V našem příkladu nejsou v Disponibilním množství žádné zásoby.</a:t>
            </a:r>
          </a:p>
          <a:p>
            <a:pPr eaLnBrk="1" hangingPunct="1"/>
            <a:r>
              <a:rPr lang="cs-CZ" dirty="0" smtClean="0"/>
              <a:t>Všimněte si, že pole Plán materiálových požadavků má hodnotu Ano, která způsobí opětovné spuštění plánu materiálových požadavků, protože od jeho posledního spuštění došlo ke změnám. Efekt opětovného spuštění uvidíme v našem příkladu později.</a:t>
            </a: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29</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Na dalších několika stranách  se budeme věnovat plánovacím parametrům, které nastavil plánovač firmy QMI pro lékařské ultrazvuky a jejich součásti.</a:t>
            </a:r>
          </a:p>
          <a:p>
            <a:pPr eaLnBrk="1" hangingPunct="1"/>
            <a:r>
              <a:rPr lang="cs-CZ" dirty="0" smtClean="0"/>
              <a:t>Protože lékařský ultrazvuk je finální artikl, který vykazuje nezávislou poptávku, podléhá hlavnímu plánu výroby a volba Plánované příkazy je proto zapnuta. Artikl bude plánován v hlavním plánu výroby (v našem případě prognózován) a plán materiálových požadavků bude pro něj vytvářet plánované příkazy. </a:t>
            </a:r>
          </a:p>
          <a:p>
            <a:pPr eaLnBrk="1" hangingPunct="1"/>
            <a:r>
              <a:rPr lang="cs-CZ" b="1" i="1" dirty="0" smtClean="0"/>
              <a:t>Poznámka:</a:t>
            </a:r>
            <a:r>
              <a:rPr lang="cs-CZ" dirty="0" smtClean="0"/>
              <a:t> Plán materiálových požadavků zpracovává vstupy bez ohledu na zaškrtnutí volby  HPV. Většina přehledů a dotazů v systému však umožňuje spuštění jen pro artikly hlavního plánu výroby. To je velmi užitečné pro hlavního plánovače, který tak může pracovat jen s artikly, podléhajícími hlavnímu plánu výroby.</a:t>
            </a:r>
          </a:p>
          <a:p>
            <a:pPr eaLnBrk="1" hangingPunct="1"/>
            <a:r>
              <a:rPr lang="cs-CZ" dirty="0" smtClean="0"/>
              <a:t>Následující dva plánovací parametry v modulu Údržba plánovacích dat artiklů </a:t>
            </a:r>
            <a:r>
              <a:rPr lang="cs-CZ" dirty="0" smtClean="0"/>
              <a:t>(1.4.7) má </a:t>
            </a:r>
            <a:r>
              <a:rPr lang="cs-CZ" dirty="0" smtClean="0"/>
              <a:t>artikl 10-00 i jeho součástkové artikly společné:</a:t>
            </a:r>
          </a:p>
          <a:p>
            <a:pPr marL="228600" indent="-228600" eaLnBrk="1" hangingPunct="1">
              <a:buFont typeface="Arial" pitchFamily="34" charset="0"/>
              <a:buChar char="•"/>
            </a:pPr>
            <a:r>
              <a:rPr lang="cs-CZ" dirty="0" smtClean="0"/>
              <a:t>Způsob objednání Množství objednávané na období . Plán materiálových požadavků počítá poptávku po artiklu v období, definovaném počtem kalendářních dnů v poli Objednávací období a vytváří jednu nákupní objednávku k uspokojení této poptávky. V našem příkladu má období 7 dní.</a:t>
            </a:r>
          </a:p>
          <a:p>
            <a:pPr marL="228600" indent="-228600" eaLnBrk="1" hangingPunct="1">
              <a:buFont typeface="Arial" pitchFamily="34" charset="0"/>
              <a:buChar char="•"/>
            </a:pPr>
            <a:r>
              <a:rPr lang="cs-CZ" dirty="0" smtClean="0"/>
              <a:t>Artikl 10-00 je vyráběný artikl a má průběžnou dobu výroby 1 den, jak je zadáno v poli Výr PD na obrázku. Jako vyráběný artikl má i dobu seřízení 1 hodina a dobu výroby 0,2333 hodiny.</a:t>
            </a:r>
          </a:p>
          <a:p>
            <a:pPr eaLnBrk="1" hangingPunct="1"/>
            <a:r>
              <a:rPr lang="cs-CZ" b="1" i="1" dirty="0" smtClean="0"/>
              <a:t>Poznámka: </a:t>
            </a:r>
            <a:r>
              <a:rPr lang="cs-CZ" dirty="0" smtClean="0"/>
              <a:t>Podrobnější  informace o plánování poskytne kurz Plán materiálových/kapacitních požadavků a kurz Hlavní plán výroby/hrubý plán kapacitních požadavků.</a:t>
            </a: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232EEAE3-541C-4399-B49A-F4E48205AB4B}" type="slidenum">
              <a:rPr lang="en-US" smtClean="0"/>
              <a:pPr/>
              <a:t>30</a:t>
            </a:fld>
            <a:endParaRPr lang="en-US" smtClean="0"/>
          </a:p>
        </p:txBody>
      </p:sp>
      <p:sp>
        <p:nvSpPr>
          <p:cNvPr id="98307"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Artikl 10-01, který je zobrazen výše a artikly 10-02, 10-03 a 10-04 jsou nakupované, proto mají v poli Nák/Výr hodnotu N. Průběžnou dobu nákupu mají 5 dní. Hodnota 7 v poli Objednávací období určuje, že artikl má být objednáván v množství, které uspokojí jeho potřebu během 7 denní periody. Hodnota 5 v poli Nák PD určuje, že nákupní objednávka artiklu má být uvolněna 5 dní před dnem skutečné potřeby artiklu. Tyto artikly nemají dobu na seřízení ani dobu výroby, protože jsou nakupované.</a:t>
            </a: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0CC4B479-4CDB-453C-8A2F-BA2A49B9A233}" type="slidenum">
              <a:rPr lang="en-US" smtClean="0"/>
              <a:pPr/>
              <a:t>31</a:t>
            </a:fld>
            <a:endParaRPr lang="en-US" smtClean="0"/>
          </a:p>
        </p:txBody>
      </p:sp>
      <p:sp>
        <p:nvSpPr>
          <p:cNvPr id="99331"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Nyní se podíváme na artikl 10-03, počítačový kabel. Všimněte si pole Násobná objednávka. Některé artikly musí být objednávány v násobcích. V našem případě je to množství kabelu na cívce, které činí 7 000 cm. Proto je v poli Násobná objednávka hodnota 7 000 a plánované objednávky se vytvářejí na celé cívky nebo jejich násobky, tedy 7 000 cm, 14 000 cm, 21 000 cm atd.</a:t>
            </a: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83326F25-2B66-4333-B510-DBC5C3F8477F}" type="slidenum">
              <a:rPr lang="en-US" smtClean="0"/>
              <a:pPr/>
              <a:t>32</a:t>
            </a:fld>
            <a:endParaRPr lang="en-US" smtClean="0"/>
          </a:p>
        </p:txBody>
      </p:sp>
      <p:sp>
        <p:nvSpPr>
          <p:cNvPr id="1003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Horizont  plánu materiálových požadavků </a:t>
            </a:r>
            <a:r>
              <a:rPr lang="cs-CZ" dirty="0" smtClean="0"/>
              <a:t>ve funkci 23.24 udává </a:t>
            </a:r>
            <a:r>
              <a:rPr lang="cs-CZ" dirty="0" smtClean="0"/>
              <a:t>počet dní do budoucnosti, pro které se plán bude vytvářet. Musí to být alespoň o jeden den delší období, než je nejdelší kumulovaná průběžná doba v systému. Pro účely našeho kurzu je 60 dní postačujících.</a:t>
            </a:r>
          </a:p>
          <a:p>
            <a:pPr eaLnBrk="1" hangingPunct="1"/>
            <a:r>
              <a:rPr lang="cs-CZ" dirty="0" smtClean="0"/>
              <a:t>Den shrnutí určuje den v týdnu, od kterého začínají přehledy hlavního plánu výroby a plánu materiálových požadavků.</a:t>
            </a:r>
          </a:p>
          <a:p>
            <a:pPr eaLnBrk="1" hangingPunct="1"/>
            <a:r>
              <a:rPr lang="cs-CZ" dirty="0" smtClean="0"/>
              <a:t>Horizont uvolnění příkazů  udává počet dní do budoucnosti, ve kterém bude systém hledat data uvolnění nákupních objednávek. Jde o velmi důležitý parametr pro funkční zprávy plánu materiálových požadavků. Při nastavení hodnoty 21 jako v našem příkladu systém označí příznakem uvolnění všechny plánované příkazy, které mají být uvolněny v příštích 21 dnech. Máte-li mnoho plánovaných příkazů a pracujete s nimi denně, nastavte tento parametr na hodnotu 1 nebo 2. </a:t>
            </a:r>
          </a:p>
          <a:p>
            <a:pPr eaLnBrk="1" hangingPunct="1"/>
            <a:r>
              <a:rPr lang="cs-CZ" dirty="0" smtClean="0"/>
              <a:t>Pro účely našeho kurzu postačí hodnota 14 nebo 21 dní.</a:t>
            </a: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33</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Plánovač firmy QMI spustí modul Přepočet MRP regenerativní (23.2) a přepočítá tak poptávku a naplánuje nabídku všech artiklů v místě 8000.</a:t>
            </a: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34</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Na obrázku je uveden výpis modulu Prohlížení plánovaných příkazů (23.9). Obsahuje plánované příkazy vytvořené plánem materiálových požadavků na základě celkové prognózy a zakázek na finální artikl, lékařský ultrazvuk a jeho komponenty podle struktury výrobku.</a:t>
            </a:r>
          </a:p>
          <a:p>
            <a:pPr eaLnBrk="1" hangingPunct="1"/>
            <a:r>
              <a:rPr lang="cs-CZ" dirty="0" smtClean="0"/>
              <a:t>Všimněte si čísel plánovaných příkazů, identifikačních čísel pracovních příkazů, termínů dokončení a rozlišení druhu příkazu M nebo P (výroba, nákup).</a:t>
            </a:r>
          </a:p>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35</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Prostudujte výpis modulu Dotaz na HPV - detail (22.21). Jak plyne již z jeho názvu, poskytuje více podrobností než shrnutí a také uspořádání dat je odlišné.</a:t>
            </a:r>
          </a:p>
          <a:p>
            <a:pPr eaLnBrk="1" hangingPunct="1"/>
            <a:r>
              <a:rPr lang="cs-CZ" dirty="0" smtClean="0"/>
              <a:t>Ve shrnutí jsou data organizována ve skupinách po týdnech. V detailu jsou uspořádána chronologicky podle termínů a zahrnují pouze data, ve kterých se uskutečnily transakce.</a:t>
            </a:r>
          </a:p>
          <a:p>
            <a:pPr eaLnBrk="1" hangingPunct="1"/>
            <a:r>
              <a:rPr lang="cs-CZ" dirty="0" smtClean="0"/>
              <a:t>V našem příkladu je 22.10.2012 datum dokončení 10 kusů lékařského ultrazvuku podle zakázky ZK10014 v řádku 1. Tato poptávka je uvedena ve sloupci Hrubý požadavek. Poptávka se odečítá od počátečního množství zboží na skladě (0 ­ 10 = ­10).</a:t>
            </a:r>
          </a:p>
          <a:p>
            <a:pPr eaLnBrk="1" hangingPunct="1"/>
            <a:r>
              <a:rPr lang="cs-CZ" dirty="0" smtClean="0"/>
              <a:t>Další řádek detailu uvádí 29.10.2012 jako další datum dokončení, tentokrát pro 15 jednotek ultrazvuku na základě zakázky 09300003.</a:t>
            </a: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36</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Dotaz na MRP – souhrn </a:t>
            </a:r>
            <a:r>
              <a:rPr lang="cs-CZ" dirty="0" smtClean="0"/>
              <a:t>(22.18)</a:t>
            </a:r>
            <a:r>
              <a:rPr lang="cs-CZ" baseline="0" dirty="0" smtClean="0"/>
              <a:t> </a:t>
            </a:r>
            <a:r>
              <a:rPr lang="cs-CZ" dirty="0" smtClean="0"/>
              <a:t>obsahuje </a:t>
            </a:r>
            <a:r>
              <a:rPr lang="cs-CZ" dirty="0" smtClean="0"/>
              <a:t>podobné údaje jako Dotaz na HPV – souhrn, ale týkají se plánovaných příkazů, které počítá plán materiálových požadavků.  Dotaz na HPV se podrobněji zabývá poptávkou, prognózami a zakázkami, zatímco Dotaz na MRP se zabývá příkazy nabídky.</a:t>
            </a:r>
          </a:p>
          <a:p>
            <a:pPr eaLnBrk="1" hangingPunct="1"/>
            <a:r>
              <a:rPr lang="cs-CZ" dirty="0" smtClean="0"/>
              <a:t>Termíny dokončení/dodání plánovaných příkazů se počítají  k uspokojení poptávky ze zakázek a prognóz.</a:t>
            </a:r>
          </a:p>
          <a:p>
            <a:pPr eaLnBrk="1" hangingPunct="1"/>
            <a:r>
              <a:rPr lang="cs-CZ" dirty="0" smtClean="0"/>
              <a:t>Uvolnění plánovaných příkazů určuje, kdy mají být příkazy uvolněny, aby byl dodržen termín. Plán materiálových požadavků provádí výpočet zpětným rozvrhováním počínaje termínem  dokončení/dodání a s použitím průběžné doby a dílenského kalendáře.</a:t>
            </a:r>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37</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Dotaz MRP – detail (23.16) zobrazuje stejné údaje jako Dotaz na HPV - detail (22.21).</a:t>
            </a: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907C5301-2C1B-425B-B75A-659958D3EC2D}" type="slidenum">
              <a:rPr lang="en-US" smtClean="0"/>
              <a:pPr/>
              <a:t>38</a:t>
            </a:fld>
            <a:endParaRPr lang="en-US" smtClean="0"/>
          </a:p>
        </p:txBody>
      </p:sp>
      <p:sp>
        <p:nvSpPr>
          <p:cNvPr id="10137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Na obrázku je Dotaz na MRP - souhrn </a:t>
            </a:r>
            <a:r>
              <a:rPr lang="cs-CZ" dirty="0" smtClean="0"/>
              <a:t>(22.18) artiklu </a:t>
            </a:r>
            <a:r>
              <a:rPr lang="cs-CZ" dirty="0" smtClean="0"/>
              <a:t>10-01 (PC s monitorem). Proč potřebuje firma QMI 10 kusů v</a:t>
            </a:r>
            <a:r>
              <a:rPr lang="cs-CZ" baseline="0" dirty="0" smtClean="0"/>
              <a:t> prvním </a:t>
            </a:r>
            <a:r>
              <a:rPr lang="cs-CZ" dirty="0" smtClean="0"/>
              <a:t>týdnu? Podívejte se na detailní dotaz na další straně.</a:t>
            </a: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88E4A97F-F0BC-42C4-BFCE-AF077252E2ED}" type="slidenum">
              <a:rPr lang="en-US" smtClean="0"/>
              <a:pPr/>
              <a:t>39</a:t>
            </a:fld>
            <a:endParaRPr lang="en-US" smtClean="0"/>
          </a:p>
        </p:txBody>
      </p:sp>
      <p:sp>
        <p:nvSpPr>
          <p:cNvPr id="10240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Zde je zobrazen hrubý požadavek na 10 ksů PC s monitorem. Požadavek byl vytvořen na základě pracovního příkazu 01130002 na 10 kusů nadřízeného artiklu číslo 10-00.</a:t>
            </a:r>
          </a:p>
          <a:p>
            <a:pPr eaLnBrk="1" hangingPunct="1"/>
            <a:r>
              <a:rPr lang="cs-CZ" dirty="0" smtClean="0"/>
              <a:t>Pro výrobu 10 kusů lékařského ultrazvuku potřebuje QMI 10 kusů PC s monitorem. Aby byl včas k dispozici artikl 10-01 , potřebný pro pracovní příkaz, firma QMI musí uvolnit nákupní objednávku na 10 kusů PC s monitorem s 5 denní nákupní průběžnou dobou. Důvodem, proč je nákupní objednávka zobrazena jako pracovní příkaz, je, že je stále plánovaným příkazem a nebyla dosud schválena k uvolnění jako nákupní objednávka. K tomu dojde později.</a:t>
            </a:r>
          </a:p>
          <a:p>
            <a:pPr eaLnBrk="1" hangingPunct="1"/>
            <a:r>
              <a:rPr lang="cs-CZ" dirty="0" smtClean="0"/>
              <a:t>Pro artikl 10-02 se zobrazí stejné ifnromace, jako pro artikl 10-01.</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6B8D6F0D-FC92-4BA7-B78B-4E84F6CD638F}" type="slidenum">
              <a:rPr lang="en-US" smtClean="0"/>
              <a:pPr/>
              <a:t>4</a:t>
            </a:fld>
            <a:endParaRPr lang="en-US" smtClean="0"/>
          </a:p>
        </p:txBody>
      </p:sp>
      <p:sp>
        <p:nvSpPr>
          <p:cNvPr id="8294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9"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Ve velkém podniku se plánování provádí na mnoha úrovních mnoha různými zaměstnanci. Program QAD SE nabízí zabudovanou sadu plánovacích nástrojů, použitelných na většině úrovní. Základními složkami plánovacího systému jsou plánování výroby, plánování finálních artiklů a plánování součástkových artiklů. </a:t>
            </a:r>
          </a:p>
          <a:p>
            <a:pPr eaLnBrk="1" hangingPunct="1"/>
            <a:r>
              <a:rPr lang="cs-CZ" b="1" dirty="0" smtClean="0"/>
              <a:t>Plánování výroby</a:t>
            </a:r>
          </a:p>
          <a:p>
            <a:pPr eaLnBrk="1" hangingPunct="1"/>
            <a:r>
              <a:rPr lang="cs-CZ" dirty="0" smtClean="0"/>
              <a:t>Na této úrovni se funkce plánování řad výrobků používá k vyrovnání prognóz prodeje, výrobních prognóz a prognóz zisku pro celé řady výrobků se zřetelem k výnosovým cílům, zakotveným ve strategickém plánu.</a:t>
            </a:r>
          </a:p>
          <a:p>
            <a:pPr eaLnBrk="1" hangingPunct="1"/>
            <a:r>
              <a:rPr lang="cs-CZ" b="1" dirty="0" smtClean="0"/>
              <a:t>Plánování finálních výrobků</a:t>
            </a:r>
          </a:p>
          <a:p>
            <a:pPr eaLnBrk="1" hangingPunct="1"/>
            <a:r>
              <a:rPr lang="cs-CZ" dirty="0" smtClean="0"/>
              <a:t>Plán řady výrobků je po svém vytvoření rozdělen na prognózy individuálních artiklů. Hlavní plánovač sleduje současnou i prognózovanou poptávku a na jejich základě stanovuje intenzitu výroby. Hrubé kapacitní plánování sleduje dostatek kritických zdrojů pro naplnění hlavního plánu výroby.</a:t>
            </a:r>
          </a:p>
          <a:p>
            <a:pPr eaLnBrk="1" hangingPunct="1"/>
            <a:r>
              <a:rPr lang="cs-CZ" b="1" dirty="0" smtClean="0"/>
              <a:t>Plánování součástkových komponent</a:t>
            </a:r>
          </a:p>
          <a:p>
            <a:pPr eaLnBrk="1" hangingPunct="1"/>
            <a:r>
              <a:rPr lang="cs-CZ" dirty="0" smtClean="0"/>
              <a:t>Plán materiálových požadavků a plán distribučních požadavků počítají množství surovin a součástek, potřebných ke splnění hlavního plánu výroby. Plán distribučních požadavků vytváří plánované příkazy pro transfer artiklů mezi místy. Plán materiálových požadavků vytváří plánované příkazy pro kupované a vyráběné artikly. Plán kapacitních požadavků zjišťuje s velkou přesností, jak plán materiálových požadavků vytěžuje zdroje v jednotlivých místech.</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A07150C7-A740-47ED-A1B5-E8A3920E2D98}" type="slidenum">
              <a:rPr lang="en-US" smtClean="0"/>
              <a:pPr/>
              <a:t>40</a:t>
            </a:fld>
            <a:endParaRPr lang="en-US" smtClean="0"/>
          </a:p>
        </p:txBody>
      </p:sp>
      <p:sp>
        <p:nvSpPr>
          <p:cNvPr id="10342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Třetí součástí lékařského ultrazvuku je počítačový kabel. Na obrázku je uveden Dotaz na MRP - souhrn artiklu 10-03.</a:t>
            </a:r>
          </a:p>
          <a:p>
            <a:pPr eaLnBrk="1" hangingPunct="1"/>
            <a:r>
              <a:rPr lang="cs-CZ" dirty="0" smtClean="0"/>
              <a:t>Firma QMI potřebuje 120 cm kabelu pro jeden kus ultrazvuku. Ve druhém týdnu potřebuje sestavit a vyexpedovat 10 kusů artiklu 10-00. Požadavek na kabel je 10 kusů výrobku x 120 cm na jednotku = 1200 cm kabelu.</a:t>
            </a:r>
          </a:p>
          <a:p>
            <a:pPr eaLnBrk="1" hangingPunct="1"/>
            <a:r>
              <a:rPr lang="cs-CZ" dirty="0" smtClean="0"/>
              <a:t>V pátém týdnu má firma QMI sestavit 15 jednotek ultrazvuku. Toto množství bude vyžadovat 15 x 120 = 1800 cm kabelu.</a:t>
            </a:r>
          </a:p>
          <a:p>
            <a:pPr eaLnBrk="1" hangingPunct="1"/>
            <a:r>
              <a:rPr lang="cs-CZ" dirty="0" smtClean="0"/>
              <a:t>Protože artikl 10-03 je na skladě v množství 5800 cm (odchylku na desátém</a:t>
            </a:r>
            <a:r>
              <a:rPr lang="cs-CZ" baseline="0" dirty="0" smtClean="0"/>
              <a:t> desetinném místě zanedbejte)</a:t>
            </a:r>
            <a:r>
              <a:rPr lang="cs-CZ" dirty="0" smtClean="0"/>
              <a:t>, nebude potřeba kabel přikupovat. V týdnu 3 bude množství kabelu na skladě pouze 2800 cm a bude tak postačovat na vyrobení dalších 23 kusů lékařského ultrazvuku.</a:t>
            </a: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B26B3EF-451E-4126-B8DC-4547005A95B0}" type="slidenum">
              <a:rPr lang="en-US" smtClean="0"/>
              <a:pPr/>
              <a:t>41</a:t>
            </a:fld>
            <a:endParaRPr lang="en-US" smtClean="0"/>
          </a:p>
        </p:txBody>
      </p:sp>
      <p:sp>
        <p:nvSpPr>
          <p:cNvPr id="10445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Na obrázku je Dotaz MRP – detail artiklu10-03 (počítačový kabel).</a:t>
            </a:r>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940EDC25-9938-4A03-8D5D-B19318ACC77F}" type="slidenum">
              <a:rPr lang="en-US" smtClean="0"/>
              <a:pPr/>
              <a:t>42</a:t>
            </a:fld>
            <a:endParaRPr lang="en-US" smtClean="0"/>
          </a:p>
        </p:txBody>
      </p:sp>
      <p:sp>
        <p:nvSpPr>
          <p:cNvPr id="10547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Na obrázku je uveden přehled funkčních zpráv v modulu Prohlížení funkčních zpráv (23.6). Funkční zprávy mají text Termín uvolnění plánovaných příkazů. První sloupec s datem udává datum uvolnění plánovaného příkazu. V posledním sloupci je uvedeno datum dokončení/dodání příkazu.</a:t>
            </a:r>
          </a:p>
          <a:p>
            <a:pPr eaLnBrk="1" hangingPunct="1"/>
            <a:r>
              <a:rPr lang="cs-CZ" dirty="0" smtClean="0"/>
              <a:t>Doporučené pořadí čtení přehledu je:</a:t>
            </a:r>
          </a:p>
          <a:p>
            <a:pPr marL="228600" indent="-228600" eaLnBrk="1" hangingPunct="1">
              <a:buFont typeface="Arial" pitchFamily="34" charset="0"/>
              <a:buChar char="•"/>
            </a:pPr>
            <a:r>
              <a:rPr lang="cs-CZ" dirty="0" smtClean="0"/>
              <a:t>Text funkční zprávy.</a:t>
            </a:r>
          </a:p>
          <a:p>
            <a:pPr marL="228600" indent="-228600" eaLnBrk="1" hangingPunct="1">
              <a:buFont typeface="Arial" pitchFamily="34" charset="0"/>
              <a:buChar char="•"/>
            </a:pPr>
            <a:r>
              <a:rPr lang="cs-CZ" dirty="0" smtClean="0"/>
              <a:t>Datum funkční zprávy.</a:t>
            </a:r>
          </a:p>
          <a:p>
            <a:pPr marL="228600" indent="-228600" eaLnBrk="1" hangingPunct="1">
              <a:buFont typeface="Arial" pitchFamily="34" charset="0"/>
              <a:buChar char="•"/>
            </a:pPr>
            <a:r>
              <a:rPr lang="cs-CZ" dirty="0" smtClean="0"/>
              <a:t>Vyráběný nebo kupovaný artikl. Určuje, zda je třeba schválit plánovaný příkaz jako pracovní příkaz nebo nákupní požadavek.</a:t>
            </a:r>
          </a:p>
          <a:p>
            <a:pPr marL="228600" indent="-228600" eaLnBrk="1" hangingPunct="1">
              <a:buFont typeface="Arial" pitchFamily="34" charset="0"/>
              <a:buChar char="•"/>
            </a:pPr>
            <a:r>
              <a:rPr lang="cs-CZ" dirty="0" smtClean="0"/>
              <a:t>Datum dokončení/dodání.</a:t>
            </a:r>
          </a:p>
          <a:p>
            <a:pPr eaLnBrk="1" hangingPunct="1"/>
            <a:r>
              <a:rPr lang="cs-CZ" dirty="0" smtClean="0"/>
              <a:t>V našem příkladu reaguje plánovač firmy QMIna funkční zprávu schválením plánovaného příkazu a vytvoří tak nákupní požadavek na materiál, potřebný k sestavení 10 jednotek lékařského ultrazvuku, neboť tento výrobek má nejbližší datum uvolnění.</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F3131C7E-3396-423E-9249-5858199EFE36}" type="slidenum">
              <a:rPr lang="en-US" smtClean="0"/>
              <a:pPr/>
              <a:t>43</a:t>
            </a:fld>
            <a:endParaRPr lang="en-US" smtClean="0"/>
          </a:p>
        </p:txBody>
      </p:sp>
      <p:sp>
        <p:nvSpPr>
          <p:cNvPr id="10649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Plánovač firmy QMI použije modul Schválení požadavků </a:t>
            </a:r>
            <a:r>
              <a:rPr lang="cs-CZ" dirty="0" smtClean="0"/>
              <a:t>nákupu (23.11). </a:t>
            </a:r>
            <a:r>
              <a:rPr lang="cs-CZ" dirty="0" smtClean="0"/>
              <a:t>Schválené plánované nákupní objednávky systém změní na požadavky na nákup. Pokud není aktivní volba Automatické schválení, je třeba schválit zobrazené příkazy individuálně. Jsou-li v systému plánované příkazy na několik týdnů, budeme schvalovat jen příkazy s nejbližším datem uvolnění. Následuje přehled plánovaných příkazů ke schválení.</a:t>
            </a: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6D6EFA1D-7C65-4550-8DF2-B96FBE908C01}" type="slidenum">
              <a:rPr lang="en-US" smtClean="0"/>
              <a:pPr/>
              <a:t>44</a:t>
            </a:fld>
            <a:endParaRPr lang="en-US" smtClean="0"/>
          </a:p>
        </p:txBody>
      </p:sp>
      <p:sp>
        <p:nvSpPr>
          <p:cNvPr id="10752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Na obrazovce je uveden seznam plánovaných příkazů  připravených ke schválení. Obsahují komponenty pro sestavení 10 lékařských ultrazvuků v prvním týdnu a 15 jednotek ve druhém týdnu. Po kontrole seznamu schválí plánovač příkazy pro první požadavek. Zadá číslo řádky ve spodním rámci, zobrazí se plánovaný příkaz, klikne na Další, zaškrtne pole Schválit a opět klikne na Další.</a:t>
            </a:r>
          </a:p>
          <a:p>
            <a:pPr eaLnBrk="1" hangingPunct="1"/>
            <a:r>
              <a:rPr lang="cs-CZ" dirty="0" smtClean="0"/>
              <a:t>Pokračujte v procesu  schválení všech plánovaných příkazů, jak ukazují obrazovky na následujících stranách. Během schvalování příkazů ve spodním rámci se v horním rámci objevují u již schválených příkazů zaškrtnutí.</a:t>
            </a:r>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45</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Jakmile jsou všechny příkazy označené ke schválení, klikněte na Zpět a objeví se potvrzovací dialog.</a:t>
            </a:r>
          </a:p>
          <a:p>
            <a:pPr eaLnBrk="1" hangingPunct="1"/>
            <a:r>
              <a:rPr lang="cs-CZ" dirty="0" smtClean="0"/>
              <a:t>Ověřte, že všechny příkazy v horním rámci jsou zatržené a klikněte na Ano. Plánované příkazy tím budou změněny ve schválené požadavky na nákup .</a:t>
            </a:r>
          </a:p>
          <a:p>
            <a:pPr eaLnBrk="1" hangingPunct="1"/>
            <a:r>
              <a:rPr lang="cs-CZ" dirty="0" smtClean="0"/>
              <a:t>Pokud by v obrazovce s výběrem příkazů byla zaškrtnuta volba Automatické schválení, popsaný proces by probíhal opačně – u příkazů, jejichž schválení si uživatel nepřeje, by rušil zaškrtnutí v poli Schválit.</a:t>
            </a:r>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3EF758AC-5AFE-461F-A68B-361857BEB1F0}" type="slidenum">
              <a:rPr lang="en-US" smtClean="0"/>
              <a:pPr/>
              <a:t>46</a:t>
            </a:fld>
            <a:endParaRPr lang="en-US" smtClean="0"/>
          </a:p>
        </p:txBody>
      </p:sp>
      <p:sp>
        <p:nvSpPr>
          <p:cNvPr id="10854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Systém nyní změnil plánované nákupní objednávky v požadavky na nákup, jak ukazuje obrázek. Všimněte si sloupců Datum uvolnění a Datum potřeby.</a:t>
            </a:r>
          </a:p>
          <a:p>
            <a:pPr eaLnBrk="1" hangingPunct="1"/>
            <a:r>
              <a:rPr lang="cs-CZ" dirty="0" smtClean="0"/>
              <a:t>Datum uvolnění určuje den, kdy by měla být nákupní objednávka vytvořena a uvolněna dodavateli tak, aby zboží dorazilo v určený den (datum potřeby). Datum uvolnění bere v úvahu průběžnou dobu nákupu a případnou interní dobu vstupní kontroly. Průběžná doba nákupu se zjišťuje konzultací s dodavatelem a obsahuje dobu dopravy.</a:t>
            </a:r>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52878418-4DFB-4C5D-AD4A-9BF9451972F6}" type="slidenum">
              <a:rPr lang="en-US" smtClean="0"/>
              <a:pPr/>
              <a:t>47</a:t>
            </a:fld>
            <a:endParaRPr lang="en-US" smtClean="0"/>
          </a:p>
        </p:txBody>
      </p:sp>
      <p:sp>
        <p:nvSpPr>
          <p:cNvPr id="10957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Nákupčí firmy QMI zadá nákupní objednávku </a:t>
            </a:r>
            <a:r>
              <a:rPr lang="cs-CZ" dirty="0" smtClean="0"/>
              <a:t>(5.7) </a:t>
            </a:r>
            <a:r>
              <a:rPr lang="cs-CZ" dirty="0" smtClean="0"/>
              <a:t>na komponenty pro 10 jednotek lékařského ultrazvuku, které mají být vyrobeny v prvním týdnu. </a:t>
            </a:r>
          </a:p>
          <a:p>
            <a:pPr eaLnBrk="1" hangingPunct="1"/>
            <a:r>
              <a:rPr lang="cs-CZ" dirty="0" smtClean="0"/>
              <a:t>Dodavatelem dílů je firma Dixon. Datem objednávky je dnešní datum, ale musí být alespoň 5 dní před datem skutečné potřeby na základě průběžné doby nákupu dílů. Nákupčí zadá do pole Termín v záhlaví nákupní objednávky datum a skutečná data dodání položek nákupní objednávky budou nabývat implicitních hodnot z odpovídajících požadavků na nákup.</a:t>
            </a:r>
          </a:p>
          <a:p>
            <a:pPr eaLnBrk="1" hangingPunct="1"/>
            <a:r>
              <a:rPr lang="cs-CZ" dirty="0" smtClean="0"/>
              <a:t>Nákupčí dále musí zadat pouze čísla požadavků na nákup artiklů 10-01, 10-02 a 10-04 (za použití prohlížení) a zbývající pole budou vyplněna z požadavků na nákup těchto artiklů. Použijte prohlížení požadavků a pro přidání čísla požadavku do nákupní objednávky klikněte na jeho číslo.</a:t>
            </a:r>
          </a:p>
          <a:p>
            <a:pPr eaLnBrk="1" hangingPunct="1"/>
            <a:r>
              <a:rPr lang="cs-CZ" dirty="0" smtClean="0"/>
              <a:t>Po přidání do nákupní objednávky jsou požadavky na nákup odstraněny ze souboru požadavků. Nyní existují pouze ve formě položek nákupní objednávky.</a:t>
            </a:r>
          </a:p>
          <a:p>
            <a:pPr eaLnBrk="1" hangingPunct="1"/>
            <a:r>
              <a:rPr lang="cs-CZ" dirty="0" smtClean="0"/>
              <a:t>Obrazovka s položkou 1 pro artikl 10-01 je uvedena výše, na další straně pak je obrazovka s artiklem 10-02 v řádku 2 nákupní objednávky.</a:t>
            </a:r>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89879EE7-611E-4607-8F32-4FEC422C041D}" type="slidenum">
              <a:rPr lang="en-US" smtClean="0"/>
              <a:pPr/>
              <a:t>48</a:t>
            </a:fld>
            <a:endParaRPr lang="en-US" smtClean="0"/>
          </a:p>
        </p:txBody>
      </p:sp>
      <p:sp>
        <p:nvSpPr>
          <p:cNvPr id="110595"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Obrazovka ukazuje zadávání druhé položky nákupní objednávky, artiklu 10-02.</a:t>
            </a: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8C701EB8-A0AC-41BA-A43B-CAAC0831D48F}" type="slidenum">
              <a:rPr lang="en-US" smtClean="0"/>
              <a:pPr/>
              <a:t>49</a:t>
            </a:fld>
            <a:endParaRPr lang="en-US" smtClean="0"/>
          </a:p>
        </p:txBody>
      </p:sp>
      <p:sp>
        <p:nvSpPr>
          <p:cNvPr id="111619"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Artikl 10-03, počítačový kabel, je v dostatečném množství na skladě a proto v dalším (třetím) řádku nákupní objednávky vybereme číslo požadavku na nákup senzoru (artikl 10-04). </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518495E5-DA94-4C20-8E3D-BBE2B380B314}" type="slidenum">
              <a:rPr lang="en-US" smtClean="0"/>
              <a:pPr/>
              <a:t>5</a:t>
            </a:fld>
            <a:endParaRPr lang="en-US" smtClean="0"/>
          </a:p>
        </p:txBody>
      </p:sp>
      <p:sp>
        <p:nvSpPr>
          <p:cNvPr id="8397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9"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Plány řad výrobků obvykle pokrývají 1 až 3 roky a jsou členěny na měsíce nebo čtvrtletí. Sestavují se z úhrnných prognóz, které se převádějí na prognózy finálních artiklů. Na základě těchto podrobných prognóz se sestavuje hlavní plán výroby.</a:t>
            </a:r>
          </a:p>
          <a:p>
            <a:pPr eaLnBrk="1" hangingPunct="1"/>
            <a:r>
              <a:rPr lang="cs-CZ" dirty="0" smtClean="0"/>
              <a:t>Cílem plánu řady výrobků je:</a:t>
            </a:r>
          </a:p>
          <a:p>
            <a:pPr marL="228600" indent="-228600" eaLnBrk="1" hangingPunct="1">
              <a:buFont typeface="Arial" pitchFamily="34" charset="0"/>
              <a:buChar char="•"/>
            </a:pPr>
            <a:r>
              <a:rPr lang="cs-CZ" dirty="0" smtClean="0"/>
              <a:t>Sloučit prognózy</a:t>
            </a:r>
          </a:p>
          <a:p>
            <a:pPr marL="228600" indent="-228600" eaLnBrk="1" hangingPunct="1">
              <a:buFont typeface="Arial" pitchFamily="34" charset="0"/>
              <a:buChar char="•"/>
            </a:pPr>
            <a:r>
              <a:rPr lang="cs-CZ" dirty="0" smtClean="0"/>
              <a:t>Vytvořit sloučené výrobní cíle, odpovídající celkovým firemním cílům</a:t>
            </a:r>
          </a:p>
          <a:p>
            <a:pPr marL="228600" indent="-228600" eaLnBrk="1" hangingPunct="1">
              <a:buFont typeface="Arial" pitchFamily="34" charset="0"/>
              <a:buChar char="•"/>
            </a:pPr>
            <a:r>
              <a:rPr lang="cs-CZ" dirty="0" smtClean="0"/>
              <a:t>Plánovat účinné a náklady šetřící použití výrobních prostředků, jako jsou stroje či lidské síly</a:t>
            </a:r>
          </a:p>
          <a:p>
            <a:pPr marL="228600" indent="-228600" eaLnBrk="1" hangingPunct="1">
              <a:buFont typeface="Arial" pitchFamily="34" charset="0"/>
              <a:buChar char="•"/>
            </a:pPr>
            <a:r>
              <a:rPr lang="cs-CZ" dirty="0" smtClean="0"/>
              <a:t>Vytvořit koncept úrovně výstupů výroby</a:t>
            </a:r>
          </a:p>
          <a:p>
            <a:pPr marL="228600" indent="-228600" eaLnBrk="1" hangingPunct="1">
              <a:buFont typeface="Arial" pitchFamily="34" charset="0"/>
              <a:buChar char="•"/>
            </a:pPr>
            <a:r>
              <a:rPr lang="cs-CZ" dirty="0" smtClean="0"/>
              <a:t>Převést poptávku do hlavního plánu výroby a hrubého kapacitního plánu</a:t>
            </a:r>
          </a:p>
          <a:p>
            <a:pPr marL="228600" indent="-228600" eaLnBrk="1" hangingPunct="1">
              <a:buFont typeface="Arial" pitchFamily="34" charset="0"/>
              <a:buChar char="•"/>
            </a:pPr>
            <a:r>
              <a:rPr lang="cs-CZ" dirty="0" smtClean="0"/>
              <a:t>Vyrovnat prognózy prodeje, výroby a zisku pro ucelené řady výrobků</a:t>
            </a:r>
          </a:p>
          <a:p>
            <a:pPr marL="228600" indent="-228600" eaLnBrk="1" hangingPunct="1">
              <a:buFont typeface="Arial" pitchFamily="34" charset="0"/>
              <a:buChar char="•"/>
            </a:pPr>
            <a:r>
              <a:rPr lang="cs-CZ" dirty="0" smtClean="0"/>
              <a:t>Zajistit v celkovém měřítku dostatek zdrojů pro plnění plánu</a:t>
            </a:r>
          </a:p>
          <a:p>
            <a:pPr eaLnBrk="1" hangingPunct="1"/>
            <a:r>
              <a:rPr lang="cs-CZ" dirty="0" smtClean="0"/>
              <a:t>Plány řad výrobků se dělí do plánů finálních artiklů, obsažených v hlavním plánu výroby a plánů součástkových artiklů, obsažených v plánu materiálových požadavků.</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17FE9291-222E-4DDA-BC97-98C0AC601296}" type="slidenum">
              <a:rPr lang="en-US" smtClean="0"/>
              <a:pPr/>
              <a:t>50</a:t>
            </a:fld>
            <a:endParaRPr lang="en-US" smtClean="0"/>
          </a:p>
        </p:txBody>
      </p:sp>
      <p:sp>
        <p:nvSpPr>
          <p:cNvPr id="113667"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Pracovník příjmu zaškrtne v modulu Skladové příjmy z nákupních </a:t>
            </a:r>
            <a:r>
              <a:rPr lang="cs-CZ" dirty="0" smtClean="0"/>
              <a:t>objednávek (5.13.1) </a:t>
            </a:r>
            <a:r>
              <a:rPr lang="cs-CZ" dirty="0" smtClean="0"/>
              <a:t>volbu Přijmout vše, protože nákupní objednávka byla dodána kompletní. Tím je vytvořena příjemka pro zjednodušené zpracování. Pokud dodavatel k zásilce přiložil balicí list s referenčním číslem, zadejte ho do pole Balicí list.</a:t>
            </a:r>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51</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Následuje obrazovka s předvyplněnými údaji ve všech polích. Po kliknutí na Další se objeví potvrzovací dialog. Kliknutím na Ano  zobrazíme detaily přijímací transakce.</a:t>
            </a: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52</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Po potvrzení dialogu tlačítkem Ano se objeví obrazovka s přehledem příjmové transakce, včetně implicitního skladového místa, kam bude přijaté zboží uloženo. Je-li vše v pořádku, klikněte na Další. </a:t>
            </a:r>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53</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Pokud potřebujete změnit skladové místo nebo množství přijatých artiklů, klikněte v dialogu na Ne. Vrátíte se zpět do předchozí obrazovky, kde lze k řádkům objednávky zadat jiné skladové místo nebo změnit přijaté množství. Jsou-li údaje správné, dokončete transakci kliknutím na Ano.</a:t>
            </a:r>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54</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Použitím modulu Prohlížení zásob dle artiklů (3.2) lze ověřit příjem artiklů 10­-01, 10­-02 a 10­-04. Zde je také vidět, že z původního množství 7 000 cm na cívce vykazuje artikl 10­-03 po sestavení 10 jednotek množství skladem 5 800 cm, které postačuje k sestavení 48 jednotek lékařského ultrazvuku.</a:t>
            </a:r>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17EE2F69-00A2-4DE0-848C-5D6516E6FB7E}" type="slidenum">
              <a:rPr lang="en-US" smtClean="0"/>
              <a:pPr/>
              <a:t>55</a:t>
            </a:fld>
            <a:endParaRPr lang="en-US" smtClean="0"/>
          </a:p>
        </p:txBody>
      </p:sp>
      <p:sp>
        <p:nvSpPr>
          <p:cNvPr id="114691"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Hlavní plánovač a nákupčí firmy QMI zpracovali plánované nákupní objednávky. Nyní se zaměřme na výrobní příkazy. Plánovač výroby pomocí modulu Přehled </a:t>
            </a:r>
            <a:r>
              <a:rPr lang="cs-CZ" dirty="0" smtClean="0"/>
              <a:t>zaplánovaných </a:t>
            </a:r>
            <a:r>
              <a:rPr lang="cs-CZ" dirty="0" smtClean="0"/>
              <a:t>požadavků </a:t>
            </a:r>
            <a:r>
              <a:rPr lang="cs-CZ" dirty="0" smtClean="0"/>
              <a:t>(23.12)</a:t>
            </a:r>
            <a:r>
              <a:rPr lang="cs-CZ" baseline="0" dirty="0" smtClean="0"/>
              <a:t> </a:t>
            </a:r>
            <a:r>
              <a:rPr lang="cs-CZ" dirty="0" smtClean="0"/>
              <a:t>nebo </a:t>
            </a:r>
            <a:r>
              <a:rPr lang="cs-CZ" dirty="0" smtClean="0"/>
              <a:t>Prohlížení plánovaných </a:t>
            </a:r>
            <a:r>
              <a:rPr lang="cs-CZ" dirty="0" smtClean="0"/>
              <a:t>příkazů (23.9) </a:t>
            </a:r>
            <a:r>
              <a:rPr lang="cs-CZ" dirty="0" smtClean="0"/>
              <a:t>zjistí, které příkazy jsou plánované modulem MRP, ale nejsou ještě pevně plánované. </a:t>
            </a:r>
          </a:p>
          <a:p>
            <a:pPr eaLnBrk="1" hangingPunct="1"/>
            <a:r>
              <a:rPr lang="cs-CZ" dirty="0" smtClean="0"/>
              <a:t>Výsledkem jsou 2 příkazy artiklu 10-00, lékařského ultrazvuku. Jeden z příkazů vyžaduje pozornost, neboť má datum dokončení v příštím týdnu. Druhý má pozdější datum dokončení. V tom případě plánovač vyčká s jeho schválením, až se datum jeho dokončení přiblíží. V takovém případě, pokud nastanou změny plánu materiálových požadavků, plánované příkazy budou automaticky změněny namísto upozorňování plánovače funkčními zprávami, aby provedl změny manuálně.</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4583BDC3-B4A3-40D3-AA7F-04E4B3FB1D9D}" type="slidenum">
              <a:rPr lang="en-US" smtClean="0"/>
              <a:pPr/>
              <a:t>56</a:t>
            </a:fld>
            <a:endParaRPr lang="en-US" smtClean="0"/>
          </a:p>
        </p:txBody>
      </p:sp>
      <p:sp>
        <p:nvSpPr>
          <p:cNvPr id="115715"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Plánovač použije modul Schválení plánovaných PP (23.10) a schválí plánovaný příkaz.</a:t>
            </a:r>
          </a:p>
          <a:p>
            <a:pPr eaLnBrk="1" hangingPunct="1"/>
            <a:r>
              <a:rPr lang="cs-CZ" dirty="0" smtClean="0"/>
              <a:t>Plánovač zrušil zatržení volby Automatické schválení a zadal číslo artiklu, aby omezil výstup na plánované příkazy pro artikl 10­00.</a:t>
            </a:r>
          </a:p>
          <a:p>
            <a:pPr eaLnBrk="1" hangingPunct="1"/>
            <a:r>
              <a:rPr lang="cs-CZ" b="1" i="1" dirty="0" smtClean="0"/>
              <a:t>Poznámka:</a:t>
            </a:r>
            <a:r>
              <a:rPr lang="cs-CZ" dirty="0" smtClean="0"/>
              <a:t> Dále omezit vybranou množinu příkazů lze pomocí voleb  Kód plánovače a Datum dokončení.</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474DBF55-E9E5-42B1-B8D0-AD52E2D969DA}" type="slidenum">
              <a:rPr lang="en-US" smtClean="0"/>
              <a:pPr/>
              <a:t>57</a:t>
            </a:fld>
            <a:endParaRPr lang="en-US" smtClean="0"/>
          </a:p>
        </p:txBody>
      </p:sp>
      <p:sp>
        <p:nvSpPr>
          <p:cNvPr id="116739"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Protože volba Automatické schválení v předchozí obrazovce nebyla zaškrtnuta, všechny řádky mají ve sloupci OK prázdné pole (nezaškrtnuté). Plánovač schvaluje jednotlivé řádky ve spodním rámci zadáním čísla řádku, kliknutím na Další a kliknutím do pole OK.</a:t>
            </a:r>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AE7E1E26-2E9F-475B-953B-827EE19C353D}" type="slidenum">
              <a:rPr lang="en-US" smtClean="0"/>
              <a:pPr/>
              <a:t>58</a:t>
            </a:fld>
            <a:endParaRPr lang="en-US" smtClean="0"/>
          </a:p>
        </p:txBody>
      </p:sp>
      <p:sp>
        <p:nvSpPr>
          <p:cNvPr id="117763"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Modul Prohlížení pracovních příkazů (16.2) vypíše seznam pracovních příkazů pro artikl 10­-00. </a:t>
            </a:r>
          </a:p>
          <a:p>
            <a:pPr eaLnBrk="1" hangingPunct="1"/>
            <a:r>
              <a:rPr lang="cs-CZ" dirty="0" smtClean="0"/>
              <a:t>V seznamu je několik příkazů s různými daty dokončení a kódy statutu. Pracovní příkaz, který plánovač v předchozím kroku schválil (číslo 01130002) má nyní status F (pevně plánovaný). To znamená, že již nespadá do působnosti plánu materiálových požadavků.</a:t>
            </a:r>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AB33E569-D131-466B-A9DD-FF7A7F500D91}" type="slidenum">
              <a:rPr lang="en-US" smtClean="0"/>
              <a:pPr/>
              <a:t>59</a:t>
            </a:fld>
            <a:endParaRPr lang="en-US" smtClean="0"/>
          </a:p>
        </p:txBody>
      </p:sp>
      <p:sp>
        <p:nvSpPr>
          <p:cNvPr id="118787"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K ověření dostupnosti komponent ve skladu slouží modul Prohlížení zásob dle míst (3.3). Komponenty lékařského ultrazvuku skladem jsou a v dostatečném množství.</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C7DAEEED-0C94-4FA2-B98A-6EAF88AD82EE}" type="slidenum">
              <a:rPr lang="en-US" smtClean="0"/>
              <a:pPr/>
              <a:t>6</a:t>
            </a:fld>
            <a:endParaRPr lang="en-US" smtClean="0"/>
          </a:p>
        </p:txBody>
      </p:sp>
      <p:sp>
        <p:nvSpPr>
          <p:cNvPr id="8499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Plánování finálního artiklu začínají hlavní plánovači, kteří odhadují poptávku po výrobku a určují množství, které je potřeba vyrobit. Plánovací horizont hlavního plánu výroby by měl být nejméně stejný jako je nejdelší kumulativní průběžná doba v systému. Mnoho firem plánuje a prognózuje 12 až 18 měsíců do budoucnosti.</a:t>
            </a:r>
          </a:p>
          <a:p>
            <a:pPr eaLnBrk="1" hangingPunct="1"/>
            <a:r>
              <a:rPr lang="cs-CZ" b="1" dirty="0" smtClean="0"/>
              <a:t>Vstupy</a:t>
            </a:r>
          </a:p>
          <a:p>
            <a:pPr eaLnBrk="1" hangingPunct="1"/>
            <a:r>
              <a:rPr lang="cs-CZ" dirty="0" smtClean="0"/>
              <a:t>Základními vstupy do procesu tvorby hlavního plánu výroby jsou současná a prognózovaná poptávka. Prognózovaná poptávka se odvozuje z plánů řad výrobků, ale je mnohem podrobnější. Oproti plánům řad výrobků, které vyjadřují prognózy ve statisících Kč výroby ucelené řady výrobků za měsíc, prognózy poptávky vyjadřují týdenní množství konkrétního artiklu, vyrobeného v konkrétním místě. </a:t>
            </a:r>
          </a:p>
          <a:p>
            <a:pPr eaLnBrk="1" hangingPunct="1"/>
            <a:r>
              <a:rPr lang="cs-CZ" dirty="0" smtClean="0"/>
              <a:t>Prognózy výrobků, které podléhají sezónním výkyvům poptávky, se mohou týden od týdne výrazně lišit. Pro vyrovnání takových požadavků se používají sezónní výrobní rozvrhy, které zvyšují produkci v předstihu před očekávanými špičkami poptávky.</a:t>
            </a:r>
          </a:p>
          <a:p>
            <a:pPr eaLnBrk="1" hangingPunct="1"/>
            <a:r>
              <a:rPr lang="cs-CZ" b="1" dirty="0" smtClean="0"/>
              <a:t>Výstup</a:t>
            </a:r>
          </a:p>
          <a:p>
            <a:pPr eaLnBrk="1" hangingPunct="1"/>
            <a:r>
              <a:rPr lang="cs-CZ" dirty="0" smtClean="0"/>
              <a:t>Výstupem procesu hlavního plánování je detailní plán počtu finálních výrobků a rozvrh pro jejich výrobu. Omezujícím faktorem plánu je dostupnost kritických zdrojů. Jestliže chcete příští týden vyrobit 50 kusů artiklu, ale váš stroj vyrobí jen 25 kusů za týden, plán splnit nemůžete.  V této fázi se provádí podrobné plánování zdrojů, které zkoumá aktuální rozvrh výroby a jeho nároky na zdroje specifikované v seznamu zdrojů artiklu. Často se zkoumají pouze úzká místa zdrojů.</a:t>
            </a:r>
          </a:p>
          <a:p>
            <a:pPr eaLnBrk="1" hangingPunct="1"/>
            <a:r>
              <a:rPr lang="cs-CZ" dirty="0" smtClean="0"/>
              <a:t>Plánování finálního artiklu se provádí v modulu Prognóza/hlavní plán.</a:t>
            </a: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60</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Jiný způsob pro ověření dostupnosti komponent pracovního příkazu  je modul Kontrola komponent PP (16.3.18). </a:t>
            </a:r>
          </a:p>
          <a:p>
            <a:pPr eaLnBrk="1" hangingPunct="1"/>
            <a:r>
              <a:rPr lang="cs-CZ" dirty="0" smtClean="0"/>
              <a:t>V obrazovce pro výběr zadejte konkrétní pracovní příkaz. Pokud nezaškrtnete volbu Jen chybějící, přehled bude vypadat podle obrázku – bude obsahovat požadovaná množství a množství skladem. Všimněte si existující zásoby artiklu 10­-03.</a:t>
            </a:r>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9BF6DB20-B755-41D8-9759-C5A903A6851A}" type="slidenum">
              <a:rPr lang="en-US" smtClean="0"/>
              <a:pPr/>
              <a:t>61</a:t>
            </a:fld>
            <a:endParaRPr lang="en-US" smtClean="0"/>
          </a:p>
        </p:txBody>
      </p:sp>
      <p:sp>
        <p:nvSpPr>
          <p:cNvPr id="119811"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62</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K uvolnění pracovního příkazu slouží modul Uvolnění/tisk PP (16.6</a:t>
            </a:r>
            <a:r>
              <a:rPr lang="cs-CZ" dirty="0" smtClean="0"/>
              <a:t>) nebo Uvolnění/tisk více PP (16.7) . </a:t>
            </a:r>
            <a:r>
              <a:rPr lang="cs-CZ" dirty="0" smtClean="0"/>
              <a:t>Všimněte si voleb výběru tisku (tisk vyskladňovacího seznamu, tisk pracovního postupu).</a:t>
            </a:r>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233363"/>
            <a:ext cx="4640262" cy="3479800"/>
          </a:xfrm>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63</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6D4EE6E8-9DB4-457E-8D12-7581478A0397}" type="slidenum">
              <a:rPr lang="en-US" smtClean="0"/>
              <a:pPr/>
              <a:t>64</a:t>
            </a:fld>
            <a:endParaRPr lang="en-US" smtClean="0"/>
          </a:p>
        </p:txBody>
      </p:sp>
      <p:sp>
        <p:nvSpPr>
          <p:cNvPr id="120835"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Pro výdej komponent pracovního příkazu slouží modul Skladový výdej komponent na PP (16.10). Při zatržení volby Vydej vyskladněných v horním rámci systém předvyplní transakční pole údaji z vyskladňovacího seznamu, vytištěného v předchozím kroku.</a:t>
            </a:r>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31F05CB0-6BF1-48B2-BD3D-CD02BBD27644}" type="slidenum">
              <a:rPr lang="en-US" smtClean="0"/>
              <a:pPr/>
              <a:t>65</a:t>
            </a:fld>
            <a:endParaRPr lang="en-US" smtClean="0"/>
          </a:p>
        </p:txBody>
      </p:sp>
      <p:sp>
        <p:nvSpPr>
          <p:cNvPr id="121859"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Pracovní činnost na sestavení 10 jednotek lékařského ultrazvuku vykazuje pracovník dílny </a:t>
            </a:r>
            <a:r>
              <a:rPr lang="cs-CZ" dirty="0" err="1" smtClean="0"/>
              <a:t>Whitehead</a:t>
            </a:r>
            <a:r>
              <a:rPr lang="cs-CZ" baseline="0" dirty="0" smtClean="0"/>
              <a:t> ve funkci Hlášení operací dle PP (17.1).</a:t>
            </a:r>
            <a:r>
              <a:rPr lang="cs-CZ" dirty="0" smtClean="0"/>
              <a:t> </a:t>
            </a:r>
            <a:r>
              <a:rPr lang="cs-CZ" dirty="0" smtClean="0"/>
              <a:t>Na obrázku je hlášení práce na operaci 10. Čas seřízení i čas výroby mají standardní hodnoty. Vzpoměňte si, že čas seřízení je 1 hodina bez ohledu na množství výrobku a doba výroby 0,5 hodiny na jednotku lékařského ultrazvuku. K sestavení 10 kusů výrobku je tedy potřeba 5 hodin.</a:t>
            </a:r>
          </a:p>
          <a:p>
            <a:pPr eaLnBrk="1" hangingPunct="1"/>
            <a:r>
              <a:rPr lang="cs-CZ" dirty="0" smtClean="0"/>
              <a:t>Práce, vykázaná na operaci 20 je rovněž standardní (není zobrazena). Nemá žádný čas seřízení a doba výroby 10 jednotek je 3,333 hodiny (10x0,333 hodiny na jednotku).</a:t>
            </a:r>
          </a:p>
          <a:p>
            <a:pPr eaLnBrk="1" hangingPunct="1"/>
            <a:r>
              <a:rPr lang="cs-CZ" b="1" i="1" dirty="0" smtClean="0"/>
              <a:t>Poznámka: </a:t>
            </a:r>
            <a:r>
              <a:rPr lang="cs-CZ" dirty="0" smtClean="0"/>
              <a:t>Standardní doby seřízení a výroby byly zadány v modulu Údržba pracovních postupů.</a:t>
            </a:r>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03BA71DB-2A32-4E82-8494-EF15AF2E5BD8}" type="slidenum">
              <a:rPr lang="en-US" smtClean="0"/>
              <a:pPr/>
              <a:t>66</a:t>
            </a:fld>
            <a:endParaRPr lang="en-US" smtClean="0"/>
          </a:p>
        </p:txBody>
      </p:sp>
      <p:sp>
        <p:nvSpPr>
          <p:cNvPr id="122883"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Pomocí modulu Skladový příjem z PP (16.11) manažer výroby naskladní a uzavře pracovní příkaz 01130002 na 10 jednotek artiklu 10-00.</a:t>
            </a:r>
          </a:p>
          <a:p>
            <a:pPr eaLnBrk="1" hangingPunct="1"/>
            <a:r>
              <a:rPr lang="cs-CZ" b="1" i="1" dirty="0" smtClean="0"/>
              <a:t>Poznámka:</a:t>
            </a:r>
            <a:r>
              <a:rPr lang="cs-CZ" dirty="0" smtClean="0"/>
              <a:t> Všimněte si zatržení pole Uzavřít. Indikuje, že pracovní příkaz je dokončen a uzavřen z pohledu výroby. V případě částečného příjmu zadejte naskladňované množství a ponechte volbu Uzavřít nezatrženou. Příkaz si ponechá status R (ve výrobě) a zbývající artikly lze naskladnit později.</a:t>
            </a:r>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CE49898D-9AAE-4B65-9052-3E3ADF681C6D}" type="slidenum">
              <a:rPr lang="en-US" smtClean="0"/>
              <a:pPr/>
              <a:t>67</a:t>
            </a:fld>
            <a:endParaRPr lang="en-US" smtClean="0"/>
          </a:p>
        </p:txBody>
      </p:sp>
      <p:sp>
        <p:nvSpPr>
          <p:cNvPr id="123907"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Plánovač firmy QMI použije modul </a:t>
            </a:r>
            <a:r>
              <a:rPr lang="pl-PL" dirty="0" smtClean="0"/>
              <a:t>Dotaz na MRP - souhrn (23.13)  a ověří status artiklu 10-00 po uzavření pracovního příkazu.</a:t>
            </a:r>
          </a:p>
          <a:p>
            <a:pPr eaLnBrk="1" hangingPunct="1"/>
            <a:r>
              <a:rPr lang="pl-PL" dirty="0" smtClean="0"/>
              <a:t>Množství 10 kusů na skladě uspokojí požadavek na 10 kusů ve druhém týdnu. Na druhý týden pak bude potřeba naplánovat další příkaz, který uspokojí požadavek v pátém týdnu.</a:t>
            </a:r>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B239BF24-19A2-47E7-B6AE-7CF16A3E58E9}" type="slidenum">
              <a:rPr lang="en-US" smtClean="0"/>
              <a:pPr/>
              <a:t>68</a:t>
            </a:fld>
            <a:endParaRPr lang="en-US" smtClean="0"/>
          </a:p>
        </p:txBody>
      </p:sp>
      <p:sp>
        <p:nvSpPr>
          <p:cNvPr id="124931"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Expedient firmy QMI odešle 10 lékařských ultrazvuků firmě MMD na základě řádku 1 zakázky </a:t>
            </a:r>
            <a:r>
              <a:rPr lang="cs-CZ" dirty="0" smtClean="0"/>
              <a:t>za10016</a:t>
            </a:r>
            <a:r>
              <a:rPr lang="cs-CZ" baseline="0" dirty="0" smtClean="0"/>
              <a:t> pomocí funkce Expedice zakázek (7.9.15). </a:t>
            </a:r>
            <a:r>
              <a:rPr lang="cs-CZ" dirty="0" smtClean="0"/>
              <a:t>Odesláno </a:t>
            </a:r>
            <a:r>
              <a:rPr lang="cs-CZ" dirty="0" smtClean="0"/>
              <a:t>je pouze množství z řádku 1, protože nastal termín jeho odeslání. Řádek 2 dosud není připraven, protože má pozdější termín dokončení.</a:t>
            </a:r>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2CD564B3-354E-43FC-9691-E15496FD0778}" type="slidenum">
              <a:rPr lang="en-US" smtClean="0"/>
              <a:pPr/>
              <a:t>69</a:t>
            </a:fld>
            <a:endParaRPr lang="en-US" smtClean="0"/>
          </a:p>
        </p:txBody>
      </p:sp>
      <p:sp>
        <p:nvSpPr>
          <p:cNvPr id="125955"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Expedient vytiskne fakturu pomocí modulu Tisk faktury (7.13.3). Všimněte si čísla faktury </a:t>
            </a:r>
            <a:r>
              <a:rPr lang="cs-CZ" dirty="0" smtClean="0">
                <a:effectLst/>
              </a:rPr>
              <a:t>T1//000071</a:t>
            </a:r>
            <a:r>
              <a:rPr lang="cs-CZ" dirty="0" smtClean="0"/>
              <a:t>.</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263C38C-7711-4913-905B-BCFFA33A61C2}" type="slidenum">
              <a:rPr lang="en-US" smtClean="0"/>
              <a:pPr/>
              <a:t>7</a:t>
            </a:fld>
            <a:endParaRPr lang="en-US" smtClean="0"/>
          </a:p>
        </p:txBody>
      </p:sp>
      <p:sp>
        <p:nvSpPr>
          <p:cNvPr id="8601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Prognóza je odhad budoucí poptávky po artiklu v konkrétním místě, vyjádřený jako množství za týden. Tvoří základ pro budování prováděcího plánu. V programu QAD SE je to prognóza expedice neboli množství artiklu, který bude expedován (nikoli objednán) v daném týdnu. Prognózy se obvykle k artiklům zadávají na základě nezávislé poptávky ze zakázek či požadavků na náhradní díly.  Z ní se počítá závislá poptávka po komponentech a surovinách.</a:t>
            </a:r>
          </a:p>
          <a:p>
            <a:pPr eaLnBrk="1" hangingPunct="1"/>
            <a:r>
              <a:rPr lang="cs-CZ" dirty="0" smtClean="0"/>
              <a:t>Systém sleduje průběžné týdenní množství  k expedici, které stanovuje podle termínů dodávek nebo zákaznických rozvrhů.</a:t>
            </a:r>
          </a:p>
          <a:p>
            <a:pPr eaLnBrk="1" hangingPunct="1"/>
            <a:r>
              <a:rPr lang="cs-CZ" dirty="0" smtClean="0"/>
              <a:t>Shrneme-li výše uvedené, prognózy:</a:t>
            </a:r>
          </a:p>
          <a:p>
            <a:pPr marL="228600" indent="-228600" eaLnBrk="1" hangingPunct="1">
              <a:buFont typeface="Arial" pitchFamily="34" charset="0"/>
              <a:buChar char="•"/>
            </a:pPr>
            <a:r>
              <a:rPr lang="cs-CZ" dirty="0" smtClean="0"/>
              <a:t>odhadují budoucí poptávku po artiklu,</a:t>
            </a:r>
          </a:p>
          <a:p>
            <a:pPr marL="228600" indent="-228600" eaLnBrk="1" hangingPunct="1">
              <a:buFont typeface="Arial" pitchFamily="34" charset="0"/>
              <a:buChar char="•"/>
            </a:pPr>
            <a:r>
              <a:rPr lang="cs-CZ" dirty="0" smtClean="0"/>
              <a:t>jsou typicky prodejní funkcí,</a:t>
            </a:r>
          </a:p>
          <a:p>
            <a:pPr marL="228600" indent="-228600" eaLnBrk="1" hangingPunct="1">
              <a:buFont typeface="Arial" pitchFamily="34" charset="0"/>
              <a:buChar char="•"/>
            </a:pPr>
            <a:r>
              <a:rPr lang="cs-CZ" dirty="0" smtClean="0"/>
              <a:t>mohou být nedílnou součástí tvorby hlavního výrobního plánu a </a:t>
            </a:r>
          </a:p>
          <a:p>
            <a:pPr marL="228600" indent="-228600" eaLnBrk="1" hangingPunct="1">
              <a:buFont typeface="Arial" pitchFamily="34" charset="0"/>
              <a:buChar char="•"/>
            </a:pPr>
            <a:r>
              <a:rPr lang="cs-CZ" dirty="0" smtClean="0"/>
              <a:t>představují jeden ze vstupů hlavního výrobního plánu.</a:t>
            </a:r>
          </a:p>
          <a:p>
            <a:pPr eaLnBrk="1" hangingPunct="1"/>
            <a:r>
              <a:rPr lang="cs-CZ" dirty="0" smtClean="0"/>
              <a:t>Zdroj nezávislé poptávky lze vytvořit pro každý artikl, ale obvykle se vytváří pro:</a:t>
            </a:r>
          </a:p>
          <a:p>
            <a:pPr marL="228600" indent="-228600" eaLnBrk="1" hangingPunct="1">
              <a:buFont typeface="Arial" pitchFamily="34" charset="0"/>
              <a:buChar char="•"/>
            </a:pPr>
            <a:r>
              <a:rPr lang="cs-CZ" dirty="0" smtClean="0"/>
              <a:t>finální artikly,</a:t>
            </a:r>
          </a:p>
          <a:p>
            <a:pPr marL="228600" indent="-228600" eaLnBrk="1" hangingPunct="1">
              <a:buFont typeface="Arial" pitchFamily="34" charset="0"/>
              <a:buChar char="•"/>
            </a:pPr>
            <a:r>
              <a:rPr lang="cs-CZ" dirty="0" smtClean="0"/>
              <a:t>kritické podskupiny a</a:t>
            </a:r>
          </a:p>
          <a:p>
            <a:pPr marL="228600" indent="-228600" eaLnBrk="1" hangingPunct="1">
              <a:buFont typeface="Arial" pitchFamily="34" charset="0"/>
              <a:buChar char="•"/>
            </a:pPr>
            <a:r>
              <a:rPr lang="cs-CZ" dirty="0" smtClean="0"/>
              <a:t>servisní součásti.</a:t>
            </a:r>
          </a:p>
          <a:p>
            <a:pPr eaLnBrk="1" hangingPunct="1"/>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6007FC0A-D324-4B8B-B405-0BD07FE17BB3}" type="slidenum">
              <a:rPr lang="en-US" smtClean="0"/>
              <a:pPr/>
              <a:t>70</a:t>
            </a:fld>
            <a:endParaRPr lang="en-US" smtClean="0"/>
          </a:p>
        </p:txBody>
      </p:sp>
      <p:sp>
        <p:nvSpPr>
          <p:cNvPr id="126979"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Pomocí modulu </a:t>
            </a:r>
            <a:r>
              <a:rPr lang="pl-PL" dirty="0" smtClean="0"/>
              <a:t>Zápis faktury do HK (7.13.4) je faktura číslo T1//000071 zapsána do hlavní knihy. Výstup je na dalším obrázku.</a:t>
            </a:r>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D1158C39-119B-4110-872C-2A036B8F70E1}" type="slidenum">
              <a:rPr lang="en-US" smtClean="0"/>
              <a:pPr/>
              <a:t>71</a:t>
            </a:fld>
            <a:endParaRPr lang="en-US" smtClean="0"/>
          </a:p>
        </p:txBody>
      </p:sp>
      <p:sp>
        <p:nvSpPr>
          <p:cNvPr id="128003"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endParaRPr lang="en-US"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4C01E01E-2D2E-4250-95C6-7ACE5AE90698}" type="slidenum">
              <a:rPr lang="en-US" smtClean="0"/>
              <a:pPr/>
              <a:t>72</a:t>
            </a:fld>
            <a:endParaRPr lang="en-US" smtClean="0"/>
          </a:p>
        </p:txBody>
      </p:sp>
      <p:sp>
        <p:nvSpPr>
          <p:cNvPr id="129027"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pl-PL" dirty="0" smtClean="0"/>
              <a:t>Dotaz na saldokonta pohledávek (27.13) ukazuje, že faktura (typ transakce = I) byla zapsána na účet zákazníka.</a:t>
            </a:r>
            <a:endParaRPr lang="en-US"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26157F67-28F4-4E6F-BBC5-47AD0E731BC7}" type="slidenum">
              <a:rPr lang="en-US" smtClean="0"/>
              <a:pPr/>
              <a:t>73</a:t>
            </a:fld>
            <a:endParaRPr lang="en-US" smtClean="0"/>
          </a:p>
        </p:txBody>
      </p:sp>
      <p:sp>
        <p:nvSpPr>
          <p:cNvPr id="130051"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Ke kontrole vytvořených transakcí hlavní knihy použijeme Zápis transakcí do HK (25.13.7). V tuto chvíli chceme pouze přehled transakcí, proto nezaškrtneme volbu Zapsat transakce.</a:t>
            </a:r>
            <a:endParaRPr lang="en-US"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1139DF9B-7B7C-432D-89CB-CBD7E0E77EE2}" type="slidenum">
              <a:rPr lang="en-US" smtClean="0"/>
              <a:pPr/>
              <a:t>74</a:t>
            </a:fld>
            <a:endParaRPr lang="en-US" smtClean="0"/>
          </a:p>
        </p:txBody>
      </p:sp>
      <p:sp>
        <p:nvSpPr>
          <p:cNvPr id="131075"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b="1" i="1" dirty="0" smtClean="0"/>
              <a:t>Poznámka: </a:t>
            </a:r>
            <a:r>
              <a:rPr lang="cs-CZ" dirty="0" smtClean="0"/>
              <a:t>Na obrázku je část přehledu. Celý report má několik dalších stran.</a:t>
            </a:r>
          </a:p>
          <a:p>
            <a:pPr eaLnBrk="1" hangingPunct="1"/>
            <a:r>
              <a:rPr lang="cs-CZ" dirty="0" smtClean="0"/>
              <a:t>Nejprve si všimněte, že referenční číslo hlavní knihy začíná dvojpísmennou identifikací typu transakce: AP (závazky), AR (pohledávky) nebo IC (řízení zásob). Seznam je řazen abecedně podle reference, nikoli chronologicky. Znak mínus před hodnotou transakce značí kredit, hodnota bez znaménka je debet. Každá transakce má vyrovnaný kredit a debet.</a:t>
            </a:r>
          </a:p>
          <a:p>
            <a:pPr marL="228600" indent="-228600" eaLnBrk="1" hangingPunct="1">
              <a:buFont typeface="Arial" pitchFamily="34" charset="0"/>
              <a:buChar char="•"/>
            </a:pPr>
            <a:r>
              <a:rPr lang="cs-CZ" dirty="0" smtClean="0"/>
              <a:t>První dvě transakce odpovídají nákupu komponent firmou QMI pro 10 jednotek lékařského ultrazvuku od dodavatele Obchod s kovovým zbožím, který byl uveden v prvním příkladu. Cena zboží byla 16 500 Kč. První transakce kreditovala účet 32101 (závazky) a debetovala účet 11101 (příjmy z NO). Druhá transakce debetovala účet 26101 (hotovost) a kreditovala účet 32101 (závazky).</a:t>
            </a:r>
          </a:p>
          <a:p>
            <a:pPr marL="228600" indent="-228600" eaLnBrk="1" hangingPunct="1">
              <a:buFont typeface="Arial" pitchFamily="34" charset="0"/>
              <a:buChar char="•"/>
            </a:pPr>
            <a:r>
              <a:rPr lang="cs-CZ" dirty="0" smtClean="0"/>
              <a:t>10 jednotek lékařského ultrazvuku bylo prodáno firmě MMD za 2 160 000 </a:t>
            </a:r>
            <a:r>
              <a:rPr lang="cs-CZ" dirty="0" err="1" smtClean="0"/>
              <a:t>Kč.Tomu</a:t>
            </a:r>
            <a:r>
              <a:rPr lang="cs-CZ" dirty="0" smtClean="0"/>
              <a:t> odpovídá třetí transakce, týkající se pohledávek. Debetován byl účet 22101 (hotovost) a kreditován 32101 (pohledávky).</a:t>
            </a:r>
          </a:p>
          <a:p>
            <a:pPr marL="228600" indent="-228600" eaLnBrk="1" hangingPunct="1">
              <a:buFont typeface="Arial" pitchFamily="34" charset="0"/>
              <a:buChar char="•"/>
            </a:pPr>
            <a:r>
              <a:rPr lang="cs-CZ" dirty="0" smtClean="0"/>
              <a:t>Další tři transakce odpovídají výdeji komponent, nakoupeným od firmy Obchod s kovovým zbožím, do pracovního příkazu na 10 jednotek ultrazvuku.</a:t>
            </a:r>
          </a:p>
          <a:p>
            <a:pPr marL="228600" indent="-228600" eaLnBrk="1" hangingPunct="1">
              <a:buFont typeface="Arial" pitchFamily="34" charset="0"/>
              <a:buChar char="•"/>
            </a:pPr>
            <a:r>
              <a:rPr lang="cs-CZ" dirty="0" smtClean="0"/>
              <a:t>Další transakce odpovídá příjmu z pracovního příkazu.</a:t>
            </a:r>
          </a:p>
          <a:p>
            <a:pPr eaLnBrk="1" hangingPunct="1"/>
            <a:r>
              <a:rPr lang="cs-CZ" dirty="0" smtClean="0"/>
              <a:t>Po příjmu výrobku z pracovního příkazu hodnota lékařského ultrazvuku obsahuje kromě hodnoty nakoupeného materiálu na výrobu 10 jednotek také hodnotu práce, spotřebované na sestavení těchto 10 jednotek.</a:t>
            </a:r>
            <a:endParaRPr lang="en-US"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733690DD-9D14-4123-AAB0-2299CB5867A3}" type="slidenum">
              <a:rPr lang="en-US" smtClean="0"/>
              <a:pPr/>
              <a:t>75</a:t>
            </a:fld>
            <a:endParaRPr lang="en-US" smtClean="0"/>
          </a:p>
        </p:txBody>
      </p:sp>
      <p:sp>
        <p:nvSpPr>
          <p:cNvPr id="132099"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Na obrázku je výstup rozvahy pro účetní jednotku 1000.</a:t>
            </a:r>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ACCBA720-D636-4105-BF06-D738480EB063}" type="slidenum">
              <a:rPr lang="en-US" smtClean="0"/>
              <a:pPr/>
              <a:t>76</a:t>
            </a:fld>
            <a:endParaRPr lang="en-US" smtClean="0"/>
          </a:p>
        </p:txBody>
      </p:sp>
      <p:sp>
        <p:nvSpPr>
          <p:cNvPr id="133123"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Tento přehled tiskne záhlaví pozic podle popisů, zadaných pro jednotlivé pozice v modulu Údržba pozic výkazů. Sloupec </a:t>
            </a:r>
            <a:r>
              <a:rPr lang="en-US" dirty="0" smtClean="0"/>
              <a:t>%</a:t>
            </a:r>
            <a:r>
              <a:rPr lang="cs-CZ" dirty="0" smtClean="0"/>
              <a:t> zisku zobrazuje poměrnou část celkového zisku, připadající na konkrétní účet.</a:t>
            </a:r>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77</a:t>
            </a:fld>
            <a:endParaRPr lang="en-US"/>
          </a:p>
        </p:txBody>
      </p:sp>
      <p:sp>
        <p:nvSpPr>
          <p:cNvPr id="5" name="Rectangle 3"/>
          <p:cNvSpPr>
            <a:spLocks noGrp="1" noChangeArrowheads="1"/>
          </p:cNvSpPr>
          <p:nvPr>
            <p:ph type="body" idx="3"/>
          </p:nvPr>
        </p:nvSpPr>
        <p:spPr>
          <a:xfrm>
            <a:off x="931863" y="4417255"/>
            <a:ext cx="5127625" cy="4477508"/>
          </a:xfrm>
          <a:noFill/>
          <a:ln>
            <a:noFill/>
          </a:ln>
        </p:spPr>
        <p:txBody>
          <a:bodyPr lIns="92775" tIns="46388" rIns="92775" bIns="46388"/>
          <a:lstStyle/>
          <a:p>
            <a:pPr eaLnBrk="1" hangingPunct="1"/>
            <a:r>
              <a:rPr lang="cs-CZ" b="1" dirty="0" smtClean="0"/>
              <a:t>Cvičení 10</a:t>
            </a:r>
          </a:p>
          <a:p>
            <a:pPr eaLnBrk="1" hangingPunct="1"/>
            <a:r>
              <a:rPr lang="cs-CZ" b="1" dirty="0" smtClean="0"/>
              <a:t>Zadejte prognózu nadřízeného artiklu</a:t>
            </a:r>
          </a:p>
          <a:p>
            <a:pPr marL="228600" indent="-228600" eaLnBrk="1" hangingPunct="1">
              <a:buFont typeface="+mj-lt"/>
              <a:buAutoNum type="arabicPeriod"/>
            </a:pPr>
            <a:r>
              <a:rPr lang="cs-CZ" dirty="0" smtClean="0"/>
              <a:t>Použijte modul Údržba formulářů prognóz (22.2) a zadejte prognózu nadřazeného artiklu 10­00 v místě 8000 v následujících 4 týdnech:</a:t>
            </a:r>
            <a:br>
              <a:rPr lang="cs-CZ" dirty="0" smtClean="0"/>
            </a:br>
            <a:r>
              <a:rPr lang="cs-CZ" b="1" dirty="0" smtClean="0"/>
              <a:t>Pole		Hodnota</a:t>
            </a:r>
            <a:br>
              <a:rPr lang="cs-CZ" b="1" dirty="0" smtClean="0"/>
            </a:br>
            <a:r>
              <a:rPr lang="cs-CZ" dirty="0" smtClean="0"/>
              <a:t>Artikl		10­00</a:t>
            </a:r>
            <a:br>
              <a:rPr lang="cs-CZ" dirty="0" smtClean="0"/>
            </a:br>
            <a:r>
              <a:rPr lang="cs-CZ" dirty="0" smtClean="0"/>
              <a:t>Místo		8000</a:t>
            </a:r>
            <a:br>
              <a:rPr lang="cs-CZ" dirty="0" smtClean="0"/>
            </a:br>
            <a:r>
              <a:rPr lang="cs-CZ" dirty="0" smtClean="0"/>
              <a:t>Rok		současný rok</a:t>
            </a:r>
            <a:br>
              <a:rPr lang="cs-CZ" dirty="0" smtClean="0"/>
            </a:br>
            <a:r>
              <a:rPr lang="cs-CZ" dirty="0" smtClean="0"/>
              <a:t>Současný týden (ST)	0</a:t>
            </a:r>
            <a:br>
              <a:rPr lang="cs-CZ" dirty="0" smtClean="0"/>
            </a:br>
            <a:r>
              <a:rPr lang="cs-CZ" dirty="0" smtClean="0"/>
              <a:t>ST+1		10</a:t>
            </a:r>
            <a:br>
              <a:rPr lang="cs-CZ" dirty="0" smtClean="0"/>
            </a:br>
            <a:r>
              <a:rPr lang="cs-CZ" dirty="0" smtClean="0"/>
              <a:t>ST+2		20</a:t>
            </a:r>
            <a:br>
              <a:rPr lang="cs-CZ" dirty="0" smtClean="0"/>
            </a:br>
            <a:r>
              <a:rPr lang="cs-CZ" dirty="0" smtClean="0"/>
              <a:t>ST+3		30</a:t>
            </a:r>
            <a:br>
              <a:rPr lang="cs-CZ" dirty="0" smtClean="0"/>
            </a:br>
            <a:r>
              <a:rPr lang="cs-CZ" dirty="0" smtClean="0"/>
              <a:t>K postupu mezi rámci klikejte na Další. V prvním rámci je zobrazeno pouze 13 týdnů. Další rámce obsahují týdny 14-26, 27-39 a 40-52.</a:t>
            </a:r>
          </a:p>
          <a:p>
            <a:pPr marL="228600" indent="-228600" eaLnBrk="1" hangingPunct="1"/>
            <a:r>
              <a:rPr lang="cs-CZ" b="1" dirty="0" smtClean="0"/>
              <a:t>Definujte řídící parametry pro dopřednou a zpětnou spotřebu</a:t>
            </a:r>
          </a:p>
          <a:p>
            <a:pPr marL="228600" indent="-228600" eaLnBrk="1" hangingPunct="1">
              <a:buFont typeface="+mj-lt"/>
              <a:buAutoNum type="arabicPeriod" startAt="2"/>
            </a:pPr>
            <a:r>
              <a:rPr lang="cs-CZ" dirty="0" smtClean="0"/>
              <a:t>Použijte modul Řídící soubor zakázek (7.1.24)  a zadejte spotřebu prognózy. Ve třetím rámci zadejte:</a:t>
            </a:r>
            <a:br>
              <a:rPr lang="cs-CZ" dirty="0" smtClean="0"/>
            </a:br>
            <a:r>
              <a:rPr lang="cs-CZ" b="1" dirty="0" smtClean="0"/>
              <a:t>Pole		Hodnota</a:t>
            </a:r>
            <a:br>
              <a:rPr lang="cs-CZ" b="1" dirty="0" smtClean="0"/>
            </a:br>
            <a:r>
              <a:rPr lang="cs-CZ" dirty="0" smtClean="0"/>
              <a:t>Dopředná spotřeba	2</a:t>
            </a:r>
            <a:br>
              <a:rPr lang="cs-CZ" dirty="0" smtClean="0"/>
            </a:br>
            <a:r>
              <a:rPr lang="cs-CZ" dirty="0" smtClean="0"/>
              <a:t>Zpětná spotřeba	1</a:t>
            </a:r>
          </a:p>
          <a:p>
            <a:pPr marL="228600" indent="-228600" eaLnBrk="1" hangingPunct="1"/>
            <a:endParaRPr lang="cs-CZ" dirty="0" smtClean="0"/>
          </a:p>
          <a:p>
            <a:pPr marL="228600" indent="-228600" eaLnBrk="1" hangingPunct="1">
              <a:buFont typeface="+mj-lt"/>
              <a:buAutoNum type="arabicPeriod"/>
            </a:pPr>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78</a:t>
            </a:fld>
            <a:endParaRPr lang="en-US"/>
          </a:p>
        </p:txBody>
      </p:sp>
      <p:sp>
        <p:nvSpPr>
          <p:cNvPr id="5" name="Rectangle 3"/>
          <p:cNvSpPr>
            <a:spLocks noGrp="1" noChangeArrowheads="1"/>
          </p:cNvSpPr>
          <p:nvPr>
            <p:ph type="body" idx="3"/>
          </p:nvPr>
        </p:nvSpPr>
        <p:spPr>
          <a:xfrm>
            <a:off x="931863" y="616688"/>
            <a:ext cx="5127625" cy="8278075"/>
          </a:xfrm>
          <a:noFill/>
          <a:ln>
            <a:noFill/>
          </a:ln>
        </p:spPr>
        <p:txBody>
          <a:bodyPr lIns="92775" tIns="46388" rIns="92775" bIns="46388"/>
          <a:lstStyle/>
          <a:p>
            <a:pPr eaLnBrk="1" hangingPunct="1"/>
            <a:r>
              <a:rPr lang="cs-CZ" b="1" dirty="0" smtClean="0"/>
              <a:t>Zadejte zakázku</a:t>
            </a:r>
          </a:p>
          <a:p>
            <a:pPr marL="228600" indent="-228600" eaLnBrk="1" hangingPunct="1">
              <a:buFont typeface="+mj-lt"/>
              <a:buAutoNum type="arabicPeriod" startAt="3"/>
            </a:pPr>
            <a:r>
              <a:rPr lang="cs-CZ" dirty="0" smtClean="0"/>
              <a:t>Použijte modul Údržba dat zakázek (7.1.1) a zadejte zakázku s dvěma řádky:</a:t>
            </a:r>
            <a:br>
              <a:rPr lang="cs-CZ" dirty="0" smtClean="0"/>
            </a:br>
            <a:r>
              <a:rPr lang="cs-CZ" b="1" dirty="0" smtClean="0"/>
              <a:t>Pole		Hodnota</a:t>
            </a:r>
            <a:br>
              <a:rPr lang="cs-CZ" b="1" dirty="0" smtClean="0"/>
            </a:br>
            <a:r>
              <a:rPr lang="cs-CZ" dirty="0" smtClean="0"/>
              <a:t>Zakázka		generované systémem</a:t>
            </a:r>
            <a:br>
              <a:rPr lang="cs-CZ" dirty="0" smtClean="0"/>
            </a:br>
            <a:r>
              <a:rPr lang="cs-CZ" dirty="0" smtClean="0"/>
              <a:t>Objednatel		MMD s.r.o.</a:t>
            </a:r>
            <a:br>
              <a:rPr lang="cs-CZ" dirty="0" smtClean="0"/>
            </a:br>
            <a:r>
              <a:rPr lang="cs-CZ" dirty="0" smtClean="0"/>
              <a:t>Účtovat		MMD s.r.o.</a:t>
            </a:r>
            <a:br>
              <a:rPr lang="cs-CZ" dirty="0" smtClean="0"/>
            </a:br>
            <a:r>
              <a:rPr lang="cs-CZ" dirty="0" smtClean="0"/>
              <a:t>Dodat		MMD s.r.o.</a:t>
            </a:r>
            <a:br>
              <a:rPr lang="cs-CZ" dirty="0" smtClean="0"/>
            </a:br>
            <a:r>
              <a:rPr lang="cs-CZ" dirty="0" smtClean="0"/>
              <a:t/>
            </a:r>
            <a:br>
              <a:rPr lang="cs-CZ" dirty="0" smtClean="0"/>
            </a:br>
            <a:r>
              <a:rPr lang="cs-CZ" dirty="0" smtClean="0"/>
              <a:t>Řádek 1:</a:t>
            </a:r>
            <a:br>
              <a:rPr lang="cs-CZ" dirty="0" smtClean="0"/>
            </a:br>
            <a:r>
              <a:rPr lang="cs-CZ" b="1" dirty="0" smtClean="0"/>
              <a:t>Pole		Hodnota</a:t>
            </a:r>
            <a:br>
              <a:rPr lang="cs-CZ" b="1" dirty="0" smtClean="0"/>
            </a:br>
            <a:r>
              <a:rPr lang="cs-CZ" dirty="0" smtClean="0"/>
              <a:t>Artikl		10-00</a:t>
            </a:r>
            <a:br>
              <a:rPr lang="cs-CZ" dirty="0" smtClean="0"/>
            </a:br>
            <a:r>
              <a:rPr lang="cs-CZ" dirty="0" smtClean="0"/>
              <a:t>Místo		8000</a:t>
            </a:r>
            <a:br>
              <a:rPr lang="cs-CZ" dirty="0" smtClean="0"/>
            </a:br>
            <a:r>
              <a:rPr lang="cs-CZ" dirty="0" smtClean="0"/>
              <a:t>Množství		10</a:t>
            </a:r>
            <a:br>
              <a:rPr lang="cs-CZ" dirty="0" smtClean="0"/>
            </a:br>
            <a:r>
              <a:rPr lang="cs-CZ" dirty="0" smtClean="0"/>
              <a:t>Termín dodání	příští týden</a:t>
            </a:r>
            <a:br>
              <a:rPr lang="cs-CZ" dirty="0" smtClean="0"/>
            </a:br>
            <a:r>
              <a:rPr lang="cs-CZ" dirty="0" smtClean="0"/>
              <a:t>Spotřeba prognózy	ano</a:t>
            </a:r>
            <a:br>
              <a:rPr lang="cs-CZ" dirty="0" smtClean="0"/>
            </a:br>
            <a:r>
              <a:rPr lang="cs-CZ" dirty="0" smtClean="0"/>
              <a:t/>
            </a:r>
            <a:br>
              <a:rPr lang="cs-CZ" dirty="0" smtClean="0"/>
            </a:br>
            <a:r>
              <a:rPr lang="cs-CZ" dirty="0" smtClean="0"/>
              <a:t>Řádek 2:</a:t>
            </a:r>
            <a:br>
              <a:rPr lang="cs-CZ" dirty="0" smtClean="0"/>
            </a:br>
            <a:r>
              <a:rPr lang="cs-CZ" b="1" dirty="0" smtClean="0"/>
              <a:t>Pole		Hodnota</a:t>
            </a:r>
            <a:br>
              <a:rPr lang="cs-CZ" b="1" dirty="0" smtClean="0"/>
            </a:br>
            <a:r>
              <a:rPr lang="cs-CZ" dirty="0" smtClean="0"/>
              <a:t>Artikl		10-00</a:t>
            </a:r>
            <a:br>
              <a:rPr lang="cs-CZ" dirty="0" smtClean="0"/>
            </a:br>
            <a:r>
              <a:rPr lang="cs-CZ" dirty="0" smtClean="0"/>
              <a:t>Místo		8000</a:t>
            </a:r>
            <a:br>
              <a:rPr lang="cs-CZ" dirty="0" smtClean="0"/>
            </a:br>
            <a:r>
              <a:rPr lang="cs-CZ" dirty="0" smtClean="0"/>
              <a:t>Množství		20</a:t>
            </a:r>
            <a:br>
              <a:rPr lang="cs-CZ" dirty="0" smtClean="0"/>
            </a:br>
            <a:r>
              <a:rPr lang="cs-CZ" dirty="0" smtClean="0"/>
              <a:t>Termín dodání	tento týden + 3</a:t>
            </a:r>
            <a:br>
              <a:rPr lang="cs-CZ" dirty="0" smtClean="0"/>
            </a:br>
            <a:r>
              <a:rPr lang="cs-CZ" dirty="0" smtClean="0"/>
              <a:t>Spotřeba prognózy	ne</a:t>
            </a:r>
            <a:br>
              <a:rPr lang="cs-CZ" dirty="0" smtClean="0"/>
            </a:br>
            <a:r>
              <a:rPr lang="cs-CZ" dirty="0" smtClean="0"/>
              <a:t/>
            </a:r>
            <a:br>
              <a:rPr lang="cs-CZ" dirty="0" smtClean="0"/>
            </a:br>
            <a:r>
              <a:rPr lang="cs-CZ" dirty="0" smtClean="0"/>
              <a:t>Klikněte na Konec řádek, Koncový text, Další až se vrátíte do prvního rámce.</a:t>
            </a:r>
          </a:p>
          <a:p>
            <a:pPr marL="228600" indent="-228600" eaLnBrk="1" hangingPunct="1"/>
            <a:endParaRPr lang="cs-CZ" dirty="0" smtClean="0"/>
          </a:p>
          <a:p>
            <a:pPr marL="228600" indent="-228600" eaLnBrk="1" hangingPunct="1"/>
            <a:r>
              <a:rPr lang="cs-CZ" b="1" dirty="0" smtClean="0"/>
              <a:t>Zkontrolujte prognózu</a:t>
            </a:r>
          </a:p>
          <a:p>
            <a:pPr marL="228600" indent="-228600" eaLnBrk="1" hangingPunct="1">
              <a:buFont typeface="+mj-lt"/>
              <a:buAutoNum type="arabicPeriod" startAt="4"/>
            </a:pPr>
            <a:r>
              <a:rPr lang="cs-CZ" dirty="0" smtClean="0"/>
              <a:t>Použijte modul Údržba formulářů prognóz (22.2). </a:t>
            </a:r>
            <a:endParaRPr lang="en-US"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79</a:t>
            </a:fld>
            <a:endParaRPr lang="en-US"/>
          </a:p>
        </p:txBody>
      </p:sp>
      <p:sp>
        <p:nvSpPr>
          <p:cNvPr id="5" name="Rectangle 3"/>
          <p:cNvSpPr>
            <a:spLocks noGrp="1" noChangeArrowheads="1"/>
          </p:cNvSpPr>
          <p:nvPr>
            <p:ph type="body" idx="3"/>
          </p:nvPr>
        </p:nvSpPr>
        <p:spPr>
          <a:xfrm>
            <a:off x="931863" y="616688"/>
            <a:ext cx="5127625" cy="8278075"/>
          </a:xfrm>
          <a:noFill/>
          <a:ln>
            <a:noFill/>
          </a:ln>
        </p:spPr>
        <p:txBody>
          <a:bodyPr lIns="92775" tIns="46388" rIns="92775" bIns="46388"/>
          <a:lstStyle/>
          <a:p>
            <a:pPr eaLnBrk="1" hangingPunct="1"/>
            <a:r>
              <a:rPr lang="cs-CZ" b="1" dirty="0" smtClean="0"/>
              <a:t>Zobrazte přehled hlavního plánu</a:t>
            </a:r>
          </a:p>
          <a:p>
            <a:pPr marL="228600" indent="-228600" eaLnBrk="1" hangingPunct="1">
              <a:buFont typeface="+mj-lt"/>
              <a:buAutoNum type="arabicPeriod" startAt="5"/>
            </a:pPr>
            <a:r>
              <a:rPr lang="cs-CZ" dirty="0" smtClean="0"/>
              <a:t>Použijte modul Dotaz na HPV - souhrn (22.18), artikl 10-00, místo 8000:</a:t>
            </a:r>
            <a:br>
              <a:rPr lang="cs-CZ" dirty="0" smtClean="0"/>
            </a:br>
            <a:r>
              <a:rPr lang="cs-CZ" b="1" dirty="0" smtClean="0"/>
              <a:t>Pole		Hodnota</a:t>
            </a:r>
            <a:br>
              <a:rPr lang="cs-CZ" b="1" dirty="0" smtClean="0"/>
            </a:br>
            <a:r>
              <a:rPr lang="cs-CZ" dirty="0" smtClean="0"/>
              <a:t>Artikl		10-00</a:t>
            </a:r>
            <a:br>
              <a:rPr lang="cs-CZ" dirty="0" smtClean="0"/>
            </a:br>
            <a:r>
              <a:rPr lang="cs-CZ" dirty="0" smtClean="0"/>
              <a:t>Místo		8000</a:t>
            </a:r>
            <a:br>
              <a:rPr lang="cs-CZ" dirty="0" smtClean="0"/>
            </a:br>
            <a:r>
              <a:rPr lang="cs-CZ" dirty="0" smtClean="0"/>
              <a:t>Začátek		pondělí aktuálního týdne</a:t>
            </a:r>
            <a:br>
              <a:rPr lang="cs-CZ" dirty="0" smtClean="0"/>
            </a:br>
            <a:r>
              <a:rPr lang="cs-CZ" dirty="0" smtClean="0"/>
              <a:t>Časová období	T (týdně)</a:t>
            </a:r>
            <a:br>
              <a:rPr lang="cs-CZ" dirty="0" smtClean="0"/>
            </a:br>
            <a:r>
              <a:rPr lang="cs-CZ" dirty="0" smtClean="0"/>
              <a:t>Období/čas.obd.	1</a:t>
            </a:r>
            <a:br>
              <a:rPr lang="cs-CZ" dirty="0" smtClean="0"/>
            </a:br>
            <a:r>
              <a:rPr lang="cs-CZ" dirty="0" smtClean="0"/>
              <a:t/>
            </a:r>
            <a:br>
              <a:rPr lang="cs-CZ" dirty="0" smtClean="0"/>
            </a:br>
            <a:r>
              <a:rPr lang="cs-CZ" dirty="0" smtClean="0"/>
              <a:t>Obrazovka má dvě části. V horní části najděte následující pole a zaznamenejte jejich hodnoty:</a:t>
            </a:r>
            <a:br>
              <a:rPr lang="cs-CZ" dirty="0" smtClean="0"/>
            </a:br>
            <a:r>
              <a:rPr lang="cs-CZ" dirty="0" smtClean="0"/>
              <a:t/>
            </a:r>
            <a:br>
              <a:rPr lang="cs-CZ" dirty="0" smtClean="0"/>
            </a:br>
            <a:r>
              <a:rPr lang="cs-CZ" dirty="0" smtClean="0"/>
              <a:t>Množství skladem: _____</a:t>
            </a:r>
            <a:br>
              <a:rPr lang="cs-CZ" dirty="0" smtClean="0"/>
            </a:br>
            <a:r>
              <a:rPr lang="cs-CZ" dirty="0" smtClean="0"/>
              <a:t>HPV požadován: ano/ne</a:t>
            </a:r>
            <a:br>
              <a:rPr lang="cs-CZ" dirty="0" smtClean="0"/>
            </a:br>
            <a:r>
              <a:rPr lang="cs-CZ" dirty="0" smtClean="0"/>
              <a:t>Plánované příkazy: ano/ne</a:t>
            </a:r>
            <a:br>
              <a:rPr lang="cs-CZ" dirty="0" smtClean="0"/>
            </a:br>
            <a:r>
              <a:rPr lang="cs-CZ" dirty="0" smtClean="0"/>
              <a:t>Způsob objednání: _____</a:t>
            </a:r>
            <a:br>
              <a:rPr lang="cs-CZ" dirty="0" smtClean="0"/>
            </a:br>
            <a:r>
              <a:rPr lang="cs-CZ" dirty="0" smtClean="0"/>
              <a:t/>
            </a:r>
            <a:br>
              <a:rPr lang="cs-CZ" dirty="0" smtClean="0"/>
            </a:br>
            <a:r>
              <a:rPr lang="cs-CZ" dirty="0" smtClean="0"/>
              <a:t>Ve spodní části si všimněte hodnot prognózy, hodnot zakázky, prognózovaného množství na skladě, disponibilního množství a kumulativního disponibilního množství.</a:t>
            </a:r>
          </a:p>
          <a:p>
            <a:pPr marL="228600" indent="-228600" eaLnBrk="1" hangingPunct="1"/>
            <a:endParaRPr lang="cs-CZ" dirty="0" smtClean="0"/>
          </a:p>
          <a:p>
            <a:pPr marL="228600" indent="-228600" eaLnBrk="1" hangingPunct="1"/>
            <a:r>
              <a:rPr lang="cs-CZ" b="1" dirty="0" smtClean="0"/>
              <a:t>Zadejte plánovací data pro MRP výsledné změny</a:t>
            </a:r>
          </a:p>
          <a:p>
            <a:pPr marL="228600" indent="-228600" eaLnBrk="1" hangingPunct="1">
              <a:buFont typeface="+mj-lt"/>
              <a:buAutoNum type="arabicPeriod" startAt="6"/>
            </a:pPr>
            <a:r>
              <a:rPr lang="cs-CZ" dirty="0" smtClean="0"/>
              <a:t>Použijte modul Údržba plánovacích dat artiklů (1.4.7) a zadejte plánovací data artiklu 10­00 v místě 8000 :</a:t>
            </a:r>
            <a:br>
              <a:rPr lang="cs-CZ" dirty="0" smtClean="0"/>
            </a:br>
            <a:r>
              <a:rPr lang="cs-CZ" b="1" dirty="0" smtClean="0"/>
              <a:t>Pole		Hodnota</a:t>
            </a:r>
            <a:br>
              <a:rPr lang="cs-CZ" b="1" dirty="0" smtClean="0"/>
            </a:br>
            <a:r>
              <a:rPr lang="cs-CZ" dirty="0" smtClean="0"/>
              <a:t>Způsob objednání	Množství objednávané na období</a:t>
            </a:r>
            <a:br>
              <a:rPr lang="cs-CZ" dirty="0" smtClean="0"/>
            </a:br>
            <a:r>
              <a:rPr lang="cs-CZ" dirty="0" smtClean="0"/>
              <a:t>Objednávací perioda	7</a:t>
            </a:r>
            <a:br>
              <a:rPr lang="cs-CZ" dirty="0" smtClean="0"/>
            </a:br>
            <a:r>
              <a:rPr lang="cs-CZ" dirty="0" smtClean="0"/>
              <a:t>Objednávané množství	10</a:t>
            </a:r>
            <a:br>
              <a:rPr lang="cs-CZ" dirty="0" smtClean="0"/>
            </a:br>
            <a:r>
              <a:rPr lang="cs-CZ" dirty="0" smtClean="0"/>
              <a:t>Průběžná doba výroby	1</a:t>
            </a:r>
          </a:p>
          <a:p>
            <a:pPr marL="228600" indent="-228600" eaLnBrk="1" hangingPunct="1">
              <a:buFont typeface="+mj-lt"/>
              <a:buAutoNum type="arabicPeriod" startAt="6"/>
            </a:pPr>
            <a:r>
              <a:rPr lang="cs-CZ" dirty="0" smtClean="0"/>
              <a:t>Použijte modul Údržba plánovacích dat artiklů (1.4.7) a zadejte plánovací data artiklu 10­01 v místě 8000:</a:t>
            </a:r>
            <a:br>
              <a:rPr lang="cs-CZ" dirty="0" smtClean="0"/>
            </a:br>
            <a:r>
              <a:rPr lang="cs-CZ" b="1" dirty="0" smtClean="0"/>
              <a:t>Pole		Hodnota</a:t>
            </a:r>
            <a:br>
              <a:rPr lang="cs-CZ" b="1" dirty="0" smtClean="0"/>
            </a:br>
            <a:r>
              <a:rPr lang="cs-CZ" dirty="0" smtClean="0"/>
              <a:t>Způsob objednání	Množství objednávané na období</a:t>
            </a:r>
            <a:br>
              <a:rPr lang="cs-CZ" dirty="0" smtClean="0"/>
            </a:br>
            <a:r>
              <a:rPr lang="cs-CZ" dirty="0" smtClean="0"/>
              <a:t>Objednávací perioda	7</a:t>
            </a:r>
            <a:br>
              <a:rPr lang="cs-CZ" dirty="0" smtClean="0"/>
            </a:br>
            <a:r>
              <a:rPr lang="cs-CZ" dirty="0" smtClean="0"/>
              <a:t>Průběžná doba výroby	5</a:t>
            </a:r>
          </a:p>
          <a:p>
            <a:pPr marL="228600" indent="-228600" eaLnBrk="1" hangingPunct="1">
              <a:buFont typeface="+mj-lt"/>
              <a:buAutoNum type="arabicPeriod" startAt="6"/>
            </a:pPr>
            <a:r>
              <a:rPr lang="cs-CZ" dirty="0" smtClean="0"/>
              <a:t>Opakujte krok 7 pro artikly 10­02 a 10­04.</a:t>
            </a:r>
          </a:p>
          <a:p>
            <a:pPr marL="228600" indent="-228600" eaLnBrk="1" hangingPunct="1">
              <a:buFont typeface="+mj-lt"/>
              <a:buAutoNum type="arabicPeriod" startAt="6"/>
            </a:pPr>
            <a:r>
              <a:rPr lang="cs-CZ" dirty="0" smtClean="0"/>
              <a:t>V modulu Údržba plánovacích dat artiklů (1.4.7) zadejte plánovací data artiklu 10­03 v místě 8000:</a:t>
            </a:r>
            <a:br>
              <a:rPr lang="cs-CZ" dirty="0" smtClean="0"/>
            </a:br>
            <a:r>
              <a:rPr lang="cs-CZ" b="1" dirty="0" smtClean="0"/>
              <a:t>Pole		Hodnota</a:t>
            </a:r>
            <a:br>
              <a:rPr lang="cs-CZ" b="1" dirty="0" smtClean="0"/>
            </a:br>
            <a:r>
              <a:rPr lang="cs-CZ" dirty="0" smtClean="0"/>
              <a:t>Způsob objednání	Množství objednávané na období</a:t>
            </a:r>
            <a:br>
              <a:rPr lang="cs-CZ" dirty="0" smtClean="0"/>
            </a:br>
            <a:r>
              <a:rPr lang="cs-CZ" dirty="0" smtClean="0"/>
              <a:t>Objednávací perioda	7</a:t>
            </a:r>
            <a:br>
              <a:rPr lang="cs-CZ" dirty="0" smtClean="0"/>
            </a:br>
            <a:r>
              <a:rPr lang="cs-CZ" dirty="0" smtClean="0"/>
              <a:t>Průběžná doba výroby	5</a:t>
            </a:r>
            <a:br>
              <a:rPr lang="cs-CZ" dirty="0" smtClean="0"/>
            </a:br>
            <a:r>
              <a:rPr lang="cs-CZ" dirty="0" smtClean="0"/>
              <a:t>Násobek objednávky	3 000</a:t>
            </a:r>
          </a:p>
          <a:p>
            <a:pPr marL="228600" indent="-228600" eaLnBrk="1" hangingPunct="1">
              <a:buFont typeface="+mj-lt"/>
              <a:buAutoNum type="arabicPeriod" startAt="6"/>
            </a:pPr>
            <a:endParaRPr lang="cs-CZ"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263C38C-7711-4913-905B-BCFFA33A61C2}" type="slidenum">
              <a:rPr lang="en-US" smtClean="0"/>
              <a:pPr/>
              <a:t>8</a:t>
            </a:fld>
            <a:endParaRPr lang="en-US" smtClean="0"/>
          </a:p>
        </p:txBody>
      </p:sp>
      <p:sp>
        <p:nvSpPr>
          <p:cNvPr id="8601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b="1" dirty="0" smtClean="0"/>
              <a:t>Abnormální prodejní poptávka</a:t>
            </a:r>
          </a:p>
          <a:p>
            <a:pPr eaLnBrk="1" hangingPunct="1"/>
            <a:r>
              <a:rPr lang="cs-CZ" dirty="0" smtClean="0"/>
              <a:t>Některé požadavky zakázek nelze předvídat prognózami a považují se za abnormální poptávku. Příkladem mohou být objednávky součástí střech po větrných smrštích. Protože anbormální prodejní poptávka nebyla v prognóze očekávána, prognózu nespotřebovává.  Proto se umísťuje nad rámec výsledné prognózy. Poptávka zakázky se klasifikuje jako abnormální pomocí volby Spotřeba prognózy v modulu Údržba dat zakázek. </a:t>
            </a:r>
          </a:p>
          <a:p>
            <a:pPr eaLnBrk="1" hangingPunct="1"/>
            <a:r>
              <a:rPr lang="cs-CZ" b="1" dirty="0" smtClean="0"/>
              <a:t>Výsledná prognóza</a:t>
            </a:r>
          </a:p>
          <a:p>
            <a:pPr eaLnBrk="1" hangingPunct="1"/>
            <a:r>
              <a:rPr lang="cs-CZ" dirty="0" smtClean="0"/>
              <a:t>Výsledná (netto) prognóza je prognózované množství neprodané v žádném z uvažovaných týdnů. Plán materiálových požadavků vždy bere v úvahu skutečné objednávky (obvyklé i abnormální), ale rovněž plánuje výrobu pro uspokojení zbývajícího prognózovaného množství, protože objednávky na toto množství lze očekávat.</a:t>
            </a:r>
          </a:p>
          <a:p>
            <a:pPr eaLnBrk="1" hangingPunct="1"/>
            <a:r>
              <a:rPr lang="cs-CZ" b="1" dirty="0" smtClean="0"/>
              <a:t>Prognóza výroby</a:t>
            </a:r>
          </a:p>
          <a:p>
            <a:pPr eaLnBrk="1" hangingPunct="1"/>
            <a:r>
              <a:rPr lang="cs-CZ" dirty="0" smtClean="0"/>
              <a:t>Prognózu výroby počítá systém na základě prognózy prodeje jiného výrobku. Například prodej pevných disků je založen na prognóze prodeje osobních počítačů, které plán materiálových požadavků také zpracovává.</a:t>
            </a:r>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80</a:t>
            </a:fld>
            <a:endParaRPr lang="en-US"/>
          </a:p>
        </p:txBody>
      </p:sp>
      <p:sp>
        <p:nvSpPr>
          <p:cNvPr id="5" name="Rectangle 3"/>
          <p:cNvSpPr>
            <a:spLocks noGrp="1" noChangeArrowheads="1"/>
          </p:cNvSpPr>
          <p:nvPr>
            <p:ph type="body" idx="3"/>
          </p:nvPr>
        </p:nvSpPr>
        <p:spPr>
          <a:xfrm>
            <a:off x="931863" y="616688"/>
            <a:ext cx="5127625" cy="8278075"/>
          </a:xfrm>
          <a:noFill/>
          <a:ln>
            <a:noFill/>
          </a:ln>
        </p:spPr>
        <p:txBody>
          <a:bodyPr lIns="92775" tIns="46388" rIns="92775" bIns="46388"/>
          <a:lstStyle/>
          <a:p>
            <a:pPr eaLnBrk="1" hangingPunct="1"/>
            <a:r>
              <a:rPr lang="cs-CZ" b="1" dirty="0" smtClean="0"/>
              <a:t>Zadejte řídící parametry plánu materiálových požadavků</a:t>
            </a:r>
          </a:p>
          <a:p>
            <a:pPr marL="228600" indent="-228600" eaLnBrk="1" hangingPunct="1">
              <a:buFont typeface="+mj-lt"/>
              <a:buAutoNum type="arabicPeriod" startAt="10"/>
            </a:pPr>
            <a:r>
              <a:rPr lang="cs-CZ" dirty="0" smtClean="0"/>
              <a:t>Použijte modul Řídící soubor MRP (23.24):</a:t>
            </a:r>
            <a:br>
              <a:rPr lang="cs-CZ" dirty="0" smtClean="0"/>
            </a:br>
            <a:r>
              <a:rPr lang="cs-CZ" b="1" dirty="0" smtClean="0"/>
              <a:t>Pole			Hodnota</a:t>
            </a:r>
            <a:br>
              <a:rPr lang="cs-CZ" b="1" dirty="0" smtClean="0"/>
            </a:br>
            <a:r>
              <a:rPr lang="cs-CZ" dirty="0" smtClean="0"/>
              <a:t>Horizont uvolnění příkazů	21 (dní)</a:t>
            </a:r>
            <a:br>
              <a:rPr lang="cs-CZ" dirty="0" smtClean="0"/>
            </a:br>
            <a:endParaRPr lang="cs-CZ" dirty="0" smtClean="0"/>
          </a:p>
          <a:p>
            <a:pPr marL="228600" indent="-228600" eaLnBrk="1" hangingPunct="1"/>
            <a:r>
              <a:rPr lang="cs-CZ" b="1" dirty="0" smtClean="0"/>
              <a:t>Spusťte MRP a spočítejte hlavní plán výroby nadřízeného artiklu</a:t>
            </a:r>
          </a:p>
          <a:p>
            <a:pPr marL="228600" indent="-228600" eaLnBrk="1" hangingPunct="1">
              <a:buFont typeface="+mj-lt"/>
              <a:buAutoNum type="arabicPeriod" startAt="11"/>
            </a:pPr>
            <a:r>
              <a:rPr lang="cs-CZ" dirty="0" smtClean="0"/>
              <a:t>Použijte modul Přepočet MRP regenerativní (23.2) pro místo 8000 . Program nelze směrovat na obrazovku, proto tiskněte na tiskárnu nebo zadejte název souboru, do kterého se výstup uloží:</a:t>
            </a:r>
            <a:br>
              <a:rPr lang="cs-CZ" dirty="0" smtClean="0"/>
            </a:br>
            <a:r>
              <a:rPr lang="cs-CZ" b="1" dirty="0" smtClean="0"/>
              <a:t>Pole		Hodnota</a:t>
            </a:r>
            <a:br>
              <a:rPr lang="cs-CZ" b="1" dirty="0" smtClean="0"/>
            </a:br>
            <a:r>
              <a:rPr lang="cs-CZ" dirty="0" smtClean="0"/>
              <a:t>Výstup		zadejte název souboru</a:t>
            </a:r>
          </a:p>
          <a:p>
            <a:pPr marL="228600" indent="-228600" eaLnBrk="1" hangingPunct="1">
              <a:buFont typeface="+mj-lt"/>
              <a:buAutoNum type="arabicPeriod" startAt="11"/>
            </a:pPr>
            <a:r>
              <a:rPr lang="cs-CZ" dirty="0" smtClean="0"/>
              <a:t>Použijte modul </a:t>
            </a:r>
            <a:r>
              <a:rPr lang="pl-PL" dirty="0" smtClean="0"/>
              <a:t>Dotaz na HPV - souhrn (22.18) </a:t>
            </a:r>
            <a:r>
              <a:rPr lang="cs-CZ" dirty="0" smtClean="0"/>
              <a:t>a sesouhlaste prognózovanou poptávku po nadřízeném artiklu s hlavním plánem výroby:</a:t>
            </a:r>
            <a:br>
              <a:rPr lang="cs-CZ" dirty="0" smtClean="0"/>
            </a:br>
            <a:r>
              <a:rPr lang="cs-CZ" b="1" dirty="0" smtClean="0"/>
              <a:t>Pole		Hodnota</a:t>
            </a:r>
            <a:br>
              <a:rPr lang="cs-CZ" b="1" dirty="0" smtClean="0"/>
            </a:br>
            <a:r>
              <a:rPr lang="cs-CZ" dirty="0" smtClean="0"/>
              <a:t>Artikl		10-00</a:t>
            </a:r>
            <a:br>
              <a:rPr lang="cs-CZ" dirty="0" smtClean="0"/>
            </a:br>
            <a:r>
              <a:rPr lang="cs-CZ" dirty="0" smtClean="0"/>
              <a:t>Místo		8000</a:t>
            </a:r>
          </a:p>
          <a:p>
            <a:pPr marL="228600" indent="-228600" eaLnBrk="1" hangingPunct="1">
              <a:buFont typeface="+mj-lt"/>
              <a:buAutoNum type="arabicPeriod" startAt="11"/>
            </a:pPr>
            <a:r>
              <a:rPr lang="cs-CZ" dirty="0" smtClean="0"/>
              <a:t>Klikněte na ikonu Spustit. Prognózovaná poptávka po nadřízeném artiklu  nyní souhlasí s hlavním plánem výroby.</a:t>
            </a:r>
          </a:p>
          <a:p>
            <a:pPr marL="228600" indent="-228600" eaLnBrk="1" hangingPunct="1">
              <a:buFont typeface="+mj-lt"/>
              <a:buAutoNum type="arabicPeriod" startAt="11"/>
            </a:pPr>
            <a:r>
              <a:rPr lang="cs-CZ" dirty="0" smtClean="0"/>
              <a:t>Pomocí modulu </a:t>
            </a:r>
            <a:r>
              <a:rPr lang="pl-PL" dirty="0" smtClean="0"/>
              <a:t>Dotaz na HPV - detail (22.21) zobrazte informace, které </a:t>
            </a:r>
            <a:r>
              <a:rPr lang="cs-CZ" dirty="0" smtClean="0"/>
              <a:t>modul </a:t>
            </a:r>
            <a:r>
              <a:rPr lang="pl-PL" dirty="0" smtClean="0"/>
              <a:t>Dotaz na HPV - souhrn  nezobrazil.</a:t>
            </a:r>
          </a:p>
          <a:p>
            <a:pPr marL="228600" indent="-228600" eaLnBrk="1" hangingPunct="1"/>
            <a:r>
              <a:rPr lang="pl-PL" b="1" dirty="0" smtClean="0"/>
              <a:t>Zobrazte funkční zprávy a schvalte plánované příkazy</a:t>
            </a:r>
          </a:p>
          <a:p>
            <a:pPr marL="228600" indent="-228600" eaLnBrk="1" hangingPunct="1">
              <a:buFont typeface="+mj-lt"/>
              <a:buAutoNum type="arabicPeriod" startAt="15"/>
            </a:pPr>
            <a:r>
              <a:rPr lang="cs-CZ" dirty="0" smtClean="0"/>
              <a:t>Použijte modul y Dotaz na MRP - souhrn (23.13)  a Dotaz MRP - detail (23.16) . Zobrazte údaje nadřízeného artiklu 10­00 a součástkových artiklů 10­01, 10­02, 10­03 a 10­04 v místě 8000.</a:t>
            </a:r>
          </a:p>
          <a:p>
            <a:pPr marL="228600" indent="-228600" eaLnBrk="1" hangingPunct="1">
              <a:buFont typeface="+mj-lt"/>
              <a:buAutoNum type="arabicPeriod" startAt="15"/>
            </a:pPr>
            <a:r>
              <a:rPr lang="cs-CZ" dirty="0" smtClean="0"/>
              <a:t>V modulu Prohlížení funkčních zpráv (23.6) zkontrolujte funkční zprávy pro všechny výše uvedené artikly.</a:t>
            </a:r>
          </a:p>
          <a:p>
            <a:pPr marL="228600" indent="-228600" eaLnBrk="1" hangingPunct="1">
              <a:buFont typeface="+mj-lt"/>
              <a:buAutoNum type="arabicPeriod" startAt="15"/>
            </a:pPr>
            <a:r>
              <a:rPr lang="cs-CZ" dirty="0" smtClean="0"/>
              <a:t>Použijte modul Schválení požadavků nákupu (23.11) . Na základě funkčních zpráv z předchozího kroku schvalte všechny pracovní příkazy plánu materiálových požadavků:</a:t>
            </a:r>
            <a:br>
              <a:rPr lang="cs-CZ" dirty="0" smtClean="0"/>
            </a:br>
            <a:r>
              <a:rPr lang="cs-CZ" b="1" dirty="0" smtClean="0"/>
              <a:t>Pole		Hodnota</a:t>
            </a:r>
            <a:br>
              <a:rPr lang="cs-CZ" b="1" dirty="0" smtClean="0"/>
            </a:br>
            <a:r>
              <a:rPr lang="cs-CZ" dirty="0" smtClean="0"/>
              <a:t>Místo do místa	8000</a:t>
            </a:r>
            <a:br>
              <a:rPr lang="cs-CZ" dirty="0" smtClean="0"/>
            </a:br>
            <a:r>
              <a:rPr lang="cs-CZ" dirty="0" smtClean="0"/>
              <a:t>Datum uvolnění	ponechte prázdné</a:t>
            </a:r>
            <a:br>
              <a:rPr lang="cs-CZ" dirty="0" smtClean="0"/>
            </a:br>
            <a:r>
              <a:rPr lang="cs-CZ" dirty="0" smtClean="0"/>
              <a:t>Automatické schválení	Ano</a:t>
            </a:r>
            <a:br>
              <a:rPr lang="cs-CZ" dirty="0" smtClean="0"/>
            </a:br>
            <a:r>
              <a:rPr lang="cs-CZ" dirty="0" smtClean="0"/>
              <a:t>Schválit příkazy	Ano</a:t>
            </a:r>
          </a:p>
          <a:p>
            <a:pPr marL="228600" indent="-228600" eaLnBrk="1" hangingPunct="1">
              <a:buFont typeface="+mj-lt"/>
              <a:buAutoNum type="arabicPeriod" startAt="15"/>
            </a:pPr>
            <a:r>
              <a:rPr lang="cs-CZ" dirty="0" smtClean="0"/>
              <a:t>V modulu Prohlížení požadavků na nákup (5.1.5) ověřte u artiklů 10­01, 10­02, 10­03 a 10­04, že plánované příkazy byly změněny na nákupní požadavky.</a:t>
            </a:r>
          </a:p>
          <a:p>
            <a:pPr marL="228600" indent="-228600" eaLnBrk="1" hangingPunct="1">
              <a:buFont typeface="+mj-lt"/>
              <a:buAutoNum type="arabicPeriod" startAt="15"/>
            </a:pPr>
            <a:endParaRPr lang="cs-CZ"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81</a:t>
            </a:fld>
            <a:endParaRPr lang="en-US"/>
          </a:p>
        </p:txBody>
      </p:sp>
      <p:sp>
        <p:nvSpPr>
          <p:cNvPr id="5" name="Rectangle 3"/>
          <p:cNvSpPr>
            <a:spLocks noGrp="1" noChangeArrowheads="1"/>
          </p:cNvSpPr>
          <p:nvPr>
            <p:ph type="body" idx="3"/>
          </p:nvPr>
        </p:nvSpPr>
        <p:spPr>
          <a:xfrm>
            <a:off x="931863" y="616688"/>
            <a:ext cx="5127625" cy="8278075"/>
          </a:xfrm>
          <a:noFill/>
          <a:ln>
            <a:noFill/>
          </a:ln>
        </p:spPr>
        <p:txBody>
          <a:bodyPr lIns="92775" tIns="46388" rIns="92775" bIns="46388"/>
          <a:lstStyle/>
          <a:p>
            <a:pPr eaLnBrk="1" hangingPunct="1"/>
            <a:r>
              <a:rPr lang="cs-CZ" dirty="0" smtClean="0"/>
              <a:t>V další části cvičení projdeme základní funkce a ukážeme si jejich vliv na plánování:</a:t>
            </a:r>
          </a:p>
          <a:p>
            <a:pPr marL="228600" indent="-228600" eaLnBrk="1" hangingPunct="1">
              <a:buFont typeface="Arial" pitchFamily="34" charset="0"/>
              <a:buChar char="•"/>
            </a:pPr>
            <a:r>
              <a:rPr lang="cs-CZ" dirty="0" smtClean="0"/>
              <a:t>Zadáme nákupní objednávku z požadavků na nákup a provedeme její příjem.</a:t>
            </a:r>
          </a:p>
          <a:p>
            <a:pPr marL="228600" indent="-228600" eaLnBrk="1" hangingPunct="1">
              <a:buFont typeface="Arial" pitchFamily="34" charset="0"/>
              <a:buChar char="•"/>
            </a:pPr>
            <a:r>
              <a:rPr lang="cs-CZ" dirty="0" smtClean="0"/>
              <a:t>Uvolníme naplánované pracovní příkazy plánu materiálových požadavků, vydáme komponenty, vykážeme práci, přijmeme dokončené pracovní příkazy a uzavřeme je.</a:t>
            </a:r>
          </a:p>
          <a:p>
            <a:pPr marL="228600" indent="-228600" eaLnBrk="1" hangingPunct="1">
              <a:buFont typeface="Arial" pitchFamily="34" charset="0"/>
              <a:buChar char="•"/>
            </a:pPr>
            <a:r>
              <a:rPr lang="cs-CZ" dirty="0" smtClean="0"/>
              <a:t>Odešleme a vyfakturujeme zakázku.</a:t>
            </a:r>
          </a:p>
          <a:p>
            <a:pPr eaLnBrk="1" hangingPunct="1"/>
            <a:r>
              <a:rPr lang="cs-CZ" b="1" dirty="0" smtClean="0"/>
              <a:t>Zadejte nákupní objednávku z požadavků na nákup a proveďte její příjem</a:t>
            </a:r>
          </a:p>
          <a:p>
            <a:pPr marL="228600" indent="-228600" eaLnBrk="1" hangingPunct="1">
              <a:buFont typeface="+mj-lt"/>
              <a:buAutoNum type="arabicPeriod" startAt="19"/>
            </a:pPr>
            <a:r>
              <a:rPr lang="cs-CZ" dirty="0" smtClean="0"/>
              <a:t>Použijte modul Údržba nákupních objednávek (5.7) a zadejte nákupní objednávku na všechny součástkové artikly (10­01, 10­02, 10­03 a 10­04):</a:t>
            </a:r>
            <a:br>
              <a:rPr lang="cs-CZ" dirty="0" smtClean="0"/>
            </a:br>
            <a:r>
              <a:rPr lang="cs-CZ" b="1" dirty="0" smtClean="0"/>
              <a:t>Pole		Hodnota</a:t>
            </a:r>
            <a:br>
              <a:rPr lang="cs-CZ" b="1" dirty="0" smtClean="0"/>
            </a:br>
            <a:r>
              <a:rPr lang="cs-CZ" dirty="0" smtClean="0"/>
              <a:t>Nákupní objednávka	ponechte implicitní hodnotu</a:t>
            </a:r>
            <a:br>
              <a:rPr lang="cs-CZ" dirty="0" smtClean="0"/>
            </a:br>
            <a:r>
              <a:rPr lang="cs-CZ" dirty="0" smtClean="0"/>
              <a:t>Dodavatel		Dixon s.r.o.</a:t>
            </a:r>
            <a:br>
              <a:rPr lang="cs-CZ" dirty="0" smtClean="0"/>
            </a:br>
            <a:r>
              <a:rPr lang="cs-CZ" dirty="0" smtClean="0"/>
              <a:t>Datum dodání	ponechte prázdné</a:t>
            </a:r>
          </a:p>
          <a:p>
            <a:pPr marL="228600" indent="-228600" eaLnBrk="1" hangingPunct="1">
              <a:buFont typeface="+mj-lt"/>
              <a:buAutoNum type="arabicPeriod" startAt="19"/>
            </a:pPr>
            <a:r>
              <a:rPr lang="cs-CZ" dirty="0" smtClean="0"/>
              <a:t>Zadejte řádky nákupní objednávky pro artikly 10­01, 10­02 a 10­04. V poli Požadavek vyhledejte příslušný požadavek na nákup:</a:t>
            </a:r>
            <a:br>
              <a:rPr lang="cs-CZ" dirty="0" smtClean="0"/>
            </a:br>
            <a:r>
              <a:rPr lang="cs-CZ" b="1" dirty="0" smtClean="0"/>
              <a:t>Pole		Hodnota</a:t>
            </a:r>
            <a:br>
              <a:rPr lang="cs-CZ" b="1" dirty="0" smtClean="0"/>
            </a:br>
            <a:r>
              <a:rPr lang="cs-CZ" dirty="0" smtClean="0"/>
              <a:t>Požadavek		vyberte požadavek</a:t>
            </a:r>
          </a:p>
          <a:p>
            <a:pPr marL="228600" indent="-228600" eaLnBrk="1" hangingPunct="1"/>
            <a:r>
              <a:rPr lang="cs-CZ" dirty="0" smtClean="0"/>
              <a:t>	Řádek nákupní objednávky pro artikl 10­03 zadejte takto:</a:t>
            </a:r>
            <a:br>
              <a:rPr lang="cs-CZ" dirty="0" smtClean="0"/>
            </a:br>
            <a:r>
              <a:rPr lang="cs-CZ" b="1" dirty="0" smtClean="0"/>
              <a:t>Pole		Hodnota</a:t>
            </a:r>
            <a:br>
              <a:rPr lang="cs-CZ" b="1" dirty="0" smtClean="0"/>
            </a:br>
            <a:r>
              <a:rPr lang="cs-CZ" dirty="0" smtClean="0"/>
              <a:t>Požadavek		vyberte požadavek</a:t>
            </a:r>
            <a:br>
              <a:rPr lang="cs-CZ" dirty="0" smtClean="0"/>
            </a:br>
            <a:r>
              <a:rPr lang="cs-CZ" dirty="0" smtClean="0"/>
              <a:t>Měrná jednotka	CV</a:t>
            </a:r>
          </a:p>
          <a:p>
            <a:pPr marL="228600" indent="-228600" eaLnBrk="1" hangingPunct="1"/>
            <a:r>
              <a:rPr lang="cs-CZ" dirty="0" smtClean="0"/>
              <a:t>	V dialogu Převést? zvolte Ano.</a:t>
            </a:r>
          </a:p>
          <a:p>
            <a:pPr marL="228600" indent="-228600" eaLnBrk="1" hangingPunct="1">
              <a:buFont typeface="+mj-lt"/>
              <a:buAutoNum type="arabicPeriod" startAt="21"/>
            </a:pPr>
            <a:r>
              <a:rPr lang="cs-CZ" dirty="0" smtClean="0"/>
              <a:t>Přijměte dodávku objednaných artiklů pomocí modulu Skladové příjmy z nákupních objednávek (5.13.1).</a:t>
            </a:r>
          </a:p>
          <a:p>
            <a:pPr marL="228600" indent="-228600" eaLnBrk="1" hangingPunct="1"/>
            <a:r>
              <a:rPr lang="cs-CZ" b="1" dirty="0" smtClean="0"/>
              <a:t>Proveďte schválení plánovaných pracovních příkazů</a:t>
            </a:r>
          </a:p>
          <a:p>
            <a:pPr marL="228600" indent="-228600" eaLnBrk="1" hangingPunct="1">
              <a:buFont typeface="+mj-lt"/>
              <a:buAutoNum type="arabicPeriod" startAt="22"/>
            </a:pPr>
            <a:r>
              <a:rPr lang="cs-CZ" dirty="0" smtClean="0"/>
              <a:t>Pomocí modulu Prohlížení plánovaných příkazů (23.9) zobrazte plánované pracovní příkazy, které vyžadují vaše schválení. V přehledu jsou uvedeny dva pracovní příkazy na artikl 10­00. Nyní schvalte první z nich. Zapamatujte si datum uvolnění tohoto příkazu. Budete ho zadávat v dalším kroku.</a:t>
            </a:r>
          </a:p>
          <a:p>
            <a:pPr marL="228600" indent="-228600" eaLnBrk="1" hangingPunct="1">
              <a:buFont typeface="+mj-lt"/>
              <a:buAutoNum type="arabicPeriod" startAt="22"/>
            </a:pPr>
            <a:r>
              <a:rPr lang="cs-CZ" dirty="0" smtClean="0"/>
              <a:t>Pomocí modulu Schválení plánovaných PP (23.10) schvalte pracovní příkaz z předchozího kroku:</a:t>
            </a:r>
            <a:br>
              <a:rPr lang="cs-CZ" dirty="0" smtClean="0"/>
            </a:br>
            <a:r>
              <a:rPr lang="cs-CZ" b="1" dirty="0" smtClean="0"/>
              <a:t>Pole		Hodnota</a:t>
            </a:r>
            <a:br>
              <a:rPr lang="cs-CZ" b="1" dirty="0" smtClean="0"/>
            </a:br>
            <a:r>
              <a:rPr lang="cs-CZ" dirty="0" smtClean="0"/>
              <a:t>Artikl		10-00</a:t>
            </a:r>
            <a:br>
              <a:rPr lang="cs-CZ" dirty="0" smtClean="0"/>
            </a:br>
            <a:r>
              <a:rPr lang="cs-CZ" dirty="0" smtClean="0"/>
              <a:t>Místo		8000</a:t>
            </a:r>
            <a:br>
              <a:rPr lang="cs-CZ" dirty="0" smtClean="0"/>
            </a:br>
            <a:r>
              <a:rPr lang="cs-CZ" dirty="0" smtClean="0"/>
              <a:t>Datum uvolnění	zadejte datum z kroku 22</a:t>
            </a:r>
          </a:p>
          <a:p>
            <a:pPr marL="228600" indent="-228600" eaLnBrk="1" hangingPunct="1">
              <a:buFont typeface="+mj-lt"/>
              <a:buAutoNum type="arabicPeriod" startAt="22"/>
            </a:pPr>
            <a:r>
              <a:rPr lang="cs-CZ" dirty="0" smtClean="0"/>
              <a:t>Pomocí Prohlížení pracovních příkazů (16.2) ověřte, že se status plánovaného pracovního příkazu změnil z P (plánovaný) na F (pevně plánovaný). </a:t>
            </a:r>
          </a:p>
          <a:p>
            <a:pPr marL="228600" indent="-228600" eaLnBrk="1" hangingPunct="1">
              <a:buFont typeface="+mj-lt"/>
              <a:buAutoNum type="arabicPeriod" startAt="22"/>
            </a:pPr>
            <a:endParaRPr lang="cs-CZ" dirty="0" smtClean="0"/>
          </a:p>
          <a:p>
            <a:pPr marL="228600" indent="-228600" eaLnBrk="1" hangingPunct="1"/>
            <a:endParaRPr lang="cs-CZ"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82</a:t>
            </a:fld>
            <a:endParaRPr lang="en-US"/>
          </a:p>
        </p:txBody>
      </p:sp>
      <p:sp>
        <p:nvSpPr>
          <p:cNvPr id="5" name="Rectangle 3"/>
          <p:cNvSpPr>
            <a:spLocks noGrp="1" noChangeArrowheads="1"/>
          </p:cNvSpPr>
          <p:nvPr>
            <p:ph type="body" idx="3"/>
          </p:nvPr>
        </p:nvSpPr>
        <p:spPr>
          <a:xfrm>
            <a:off x="931863" y="616688"/>
            <a:ext cx="5127625" cy="8278075"/>
          </a:xfrm>
          <a:noFill/>
          <a:ln>
            <a:noFill/>
          </a:ln>
        </p:spPr>
        <p:txBody>
          <a:bodyPr lIns="92775" tIns="46388" rIns="92775" bIns="46388"/>
          <a:lstStyle/>
          <a:p>
            <a:pPr eaLnBrk="1" hangingPunct="1"/>
            <a:r>
              <a:rPr lang="cs-CZ" b="1" dirty="0" smtClean="0"/>
              <a:t>Vydejte komponenty, vykažte práci, proveďte příjem a uzavřete příkaz</a:t>
            </a:r>
          </a:p>
          <a:p>
            <a:pPr marL="228600" indent="-228600" eaLnBrk="1" hangingPunct="1">
              <a:buFont typeface="+mj-lt"/>
              <a:buAutoNum type="arabicPeriod" startAt="25"/>
            </a:pPr>
            <a:r>
              <a:rPr lang="cs-CZ" dirty="0" smtClean="0"/>
              <a:t>V modulu Prohlížení zásob dle míst (3.3) ověřte dostupnost součástkových artiklů pro výrobek 10­00 v zásobách místa 8000.</a:t>
            </a:r>
            <a:br>
              <a:rPr lang="cs-CZ" dirty="0" smtClean="0"/>
            </a:br>
            <a:r>
              <a:rPr lang="cs-CZ" b="1" i="1" dirty="0" smtClean="0"/>
              <a:t>Poznámka:</a:t>
            </a:r>
            <a:r>
              <a:rPr lang="cs-CZ" dirty="0" smtClean="0"/>
              <a:t> také můžete použít modul Kontrola artiklů simulovaných vyskladňovacích seznamů (13.8.17) .</a:t>
            </a:r>
          </a:p>
          <a:p>
            <a:pPr marL="228600" indent="-228600" eaLnBrk="1" hangingPunct="1">
              <a:buFont typeface="+mj-lt"/>
              <a:buAutoNum type="arabicPeriod" startAt="25"/>
            </a:pPr>
            <a:r>
              <a:rPr lang="cs-CZ" dirty="0" smtClean="0"/>
              <a:t>Použijte modul Uvolnění/tisk PP (16.6) a uvolněte pevně plánovaný pracovní příkaz. Vyhledejte záznam pracovního příkazu pomocí prohlížení. Ponechte implicitní hodnoty.</a:t>
            </a:r>
          </a:p>
          <a:p>
            <a:pPr marL="228600" indent="-228600" eaLnBrk="1" hangingPunct="1">
              <a:buFont typeface="+mj-lt"/>
              <a:buAutoNum type="arabicPeriod" startAt="25"/>
            </a:pPr>
            <a:r>
              <a:rPr lang="cs-CZ" dirty="0" smtClean="0"/>
              <a:t>Vydejte komponenty pracovního příkazu. Použijte modul Skladový výdej komponent na PP (16.10).</a:t>
            </a:r>
          </a:p>
          <a:p>
            <a:pPr marL="228600" indent="-228600" eaLnBrk="1" hangingPunct="1">
              <a:buFont typeface="+mj-lt"/>
              <a:buAutoNum type="arabicPeriod" startAt="25"/>
            </a:pPr>
            <a:r>
              <a:rPr lang="cs-CZ" dirty="0" smtClean="0"/>
              <a:t>Použijte modul Hlášení operací dle PP (17.1) a vykažte práci na pracovním příkazu. Nejprve zadejte operaci 10:</a:t>
            </a:r>
            <a:br>
              <a:rPr lang="cs-CZ" dirty="0" smtClean="0"/>
            </a:br>
            <a:r>
              <a:rPr lang="cs-CZ" b="1" dirty="0" smtClean="0"/>
              <a:t>Pole		Hodnota</a:t>
            </a:r>
            <a:br>
              <a:rPr lang="cs-CZ" b="1" dirty="0" smtClean="0"/>
            </a:br>
            <a:r>
              <a:rPr lang="cs-CZ" dirty="0" smtClean="0"/>
              <a:t>Pracovní příkaz	použijte prohlížení</a:t>
            </a:r>
            <a:br>
              <a:rPr lang="cs-CZ" dirty="0" smtClean="0"/>
            </a:br>
            <a:r>
              <a:rPr lang="cs-CZ" dirty="0" smtClean="0"/>
              <a:t>Operace		10</a:t>
            </a:r>
            <a:br>
              <a:rPr lang="cs-CZ" dirty="0" smtClean="0"/>
            </a:br>
            <a:r>
              <a:rPr lang="cs-CZ" dirty="0" smtClean="0"/>
              <a:t>Zaměstnanec	zadejte vaše jméno</a:t>
            </a:r>
            <a:br>
              <a:rPr lang="cs-CZ" dirty="0" smtClean="0"/>
            </a:br>
            <a:r>
              <a:rPr lang="cs-CZ" dirty="0" smtClean="0"/>
              <a:t>Dokončené množství	20</a:t>
            </a:r>
            <a:br>
              <a:rPr lang="cs-CZ" dirty="0" smtClean="0"/>
            </a:br>
            <a:r>
              <a:rPr lang="cs-CZ" dirty="0" smtClean="0"/>
              <a:t>Doba seřízení	1</a:t>
            </a:r>
            <a:br>
              <a:rPr lang="cs-CZ" dirty="0" smtClean="0"/>
            </a:br>
            <a:r>
              <a:rPr lang="cs-CZ" dirty="0" smtClean="0"/>
              <a:t>Doba výroby	0,5</a:t>
            </a:r>
          </a:p>
          <a:p>
            <a:pPr marL="228600" indent="-228600" eaLnBrk="1" hangingPunct="1"/>
            <a:r>
              <a:rPr lang="cs-CZ" dirty="0" smtClean="0"/>
              <a:t>	V ostatních polích ponechte implicitní hodnoty. V rámci E-podpis zadejte vaše přihlašovací údaje:</a:t>
            </a:r>
            <a:br>
              <a:rPr lang="cs-CZ" dirty="0" smtClean="0"/>
            </a:br>
            <a:r>
              <a:rPr lang="cs-CZ" b="1" dirty="0" smtClean="0"/>
              <a:t>Pole		Hodnota</a:t>
            </a:r>
            <a:br>
              <a:rPr lang="cs-CZ" b="1" dirty="0" smtClean="0"/>
            </a:br>
            <a:r>
              <a:rPr lang="cs-CZ" dirty="0" smtClean="0"/>
              <a:t>ID uživatel	e	zadejte uživatelské jméno</a:t>
            </a:r>
            <a:br>
              <a:rPr lang="cs-CZ" dirty="0" smtClean="0"/>
            </a:br>
            <a:r>
              <a:rPr lang="cs-CZ" dirty="0" smtClean="0"/>
              <a:t>Heslo		zadejte heslo</a:t>
            </a:r>
            <a:br>
              <a:rPr lang="cs-CZ" dirty="0" smtClean="0"/>
            </a:br>
            <a:r>
              <a:rPr lang="cs-CZ" dirty="0" smtClean="0"/>
              <a:t>Kód důvodu	Schválení</a:t>
            </a:r>
          </a:p>
          <a:p>
            <a:pPr marL="228600" indent="-228600" eaLnBrk="1" hangingPunct="1"/>
            <a:r>
              <a:rPr lang="cs-CZ" dirty="0" smtClean="0"/>
              <a:t>	Zadejte operaci 20:</a:t>
            </a:r>
            <a:br>
              <a:rPr lang="cs-CZ" dirty="0" smtClean="0"/>
            </a:br>
            <a:r>
              <a:rPr lang="cs-CZ" b="1" dirty="0" smtClean="0"/>
              <a:t>Pole		Hodnota</a:t>
            </a:r>
            <a:br>
              <a:rPr lang="cs-CZ" b="1" dirty="0" smtClean="0"/>
            </a:br>
            <a:r>
              <a:rPr lang="cs-CZ" dirty="0" smtClean="0"/>
              <a:t>Pracovní příkaz	ponechte implicitrní hodnotu</a:t>
            </a:r>
            <a:br>
              <a:rPr lang="cs-CZ" dirty="0" smtClean="0"/>
            </a:br>
            <a:r>
              <a:rPr lang="cs-CZ" dirty="0" smtClean="0"/>
              <a:t>Operace		20</a:t>
            </a:r>
            <a:br>
              <a:rPr lang="cs-CZ" dirty="0" smtClean="0"/>
            </a:br>
            <a:r>
              <a:rPr lang="cs-CZ" dirty="0" smtClean="0"/>
              <a:t>Zaměstnanec	ponechte prázdné</a:t>
            </a:r>
            <a:br>
              <a:rPr lang="cs-CZ" dirty="0" smtClean="0"/>
            </a:br>
            <a:r>
              <a:rPr lang="cs-CZ" dirty="0" smtClean="0"/>
              <a:t>Dokončené množství	20</a:t>
            </a:r>
            <a:br>
              <a:rPr lang="cs-CZ" dirty="0" smtClean="0"/>
            </a:br>
            <a:r>
              <a:rPr lang="cs-CZ" dirty="0" smtClean="0"/>
              <a:t>Doba seřízení	0</a:t>
            </a:r>
            <a:br>
              <a:rPr lang="cs-CZ" dirty="0" smtClean="0"/>
            </a:br>
            <a:r>
              <a:rPr lang="cs-CZ" dirty="0" smtClean="0"/>
              <a:t>Doba výroby	0,333</a:t>
            </a:r>
          </a:p>
          <a:p>
            <a:pPr marL="228600" indent="-228600" eaLnBrk="1" hangingPunct="1"/>
            <a:r>
              <a:rPr lang="cs-CZ" dirty="0" smtClean="0"/>
              <a:t>	V rámci E-podpis zadejte vaše přihlašovací údaje:</a:t>
            </a:r>
            <a:br>
              <a:rPr lang="cs-CZ" dirty="0" smtClean="0"/>
            </a:br>
            <a:r>
              <a:rPr lang="cs-CZ" b="1" dirty="0" smtClean="0"/>
              <a:t>Pole		Hodnota</a:t>
            </a:r>
            <a:br>
              <a:rPr lang="cs-CZ" b="1" dirty="0" smtClean="0"/>
            </a:br>
            <a:r>
              <a:rPr lang="cs-CZ" dirty="0" smtClean="0"/>
              <a:t>ID uživatel	e	zadejte uživatelské jméno</a:t>
            </a:r>
            <a:br>
              <a:rPr lang="cs-CZ" dirty="0" smtClean="0"/>
            </a:br>
            <a:r>
              <a:rPr lang="cs-CZ" dirty="0" smtClean="0"/>
              <a:t>Heslo		zadejte heslo</a:t>
            </a:r>
            <a:br>
              <a:rPr lang="cs-CZ" dirty="0" smtClean="0"/>
            </a:br>
            <a:r>
              <a:rPr lang="cs-CZ" dirty="0" smtClean="0"/>
              <a:t>Kód důvodu	Schválení</a:t>
            </a:r>
          </a:p>
          <a:p>
            <a:pPr marL="228600" indent="-228600" eaLnBrk="1" hangingPunct="1"/>
            <a:r>
              <a:rPr lang="cs-CZ" dirty="0" smtClean="0"/>
              <a:t>	Hodnota 0,333 pole Doba výroby je standardní dobou výroby 10 jednotek. Standardní doby operací jsou uvedeny v pracovním postupu, který byl vytištěn při uvolnění pracovního příkazu.</a:t>
            </a:r>
          </a:p>
          <a:p>
            <a:pPr marL="228600" indent="-228600" eaLnBrk="1" hangingPunct="1"/>
            <a:endParaRPr lang="cs-CZ"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83</a:t>
            </a:fld>
            <a:endParaRPr lang="en-US"/>
          </a:p>
        </p:txBody>
      </p:sp>
      <p:sp>
        <p:nvSpPr>
          <p:cNvPr id="5" name="Rectangle 3"/>
          <p:cNvSpPr>
            <a:spLocks noGrp="1" noChangeArrowheads="1"/>
          </p:cNvSpPr>
          <p:nvPr>
            <p:ph type="body" idx="3"/>
          </p:nvPr>
        </p:nvSpPr>
        <p:spPr>
          <a:xfrm>
            <a:off x="931863" y="616688"/>
            <a:ext cx="5127625" cy="8278075"/>
          </a:xfrm>
          <a:noFill/>
          <a:ln>
            <a:noFill/>
          </a:ln>
        </p:spPr>
        <p:txBody>
          <a:bodyPr lIns="92775" tIns="46388" rIns="92775" bIns="46388"/>
          <a:lstStyle/>
          <a:p>
            <a:pPr marL="228600" indent="-228600" eaLnBrk="1" hangingPunct="1"/>
            <a:r>
              <a:rPr lang="cs-CZ" dirty="0" smtClean="0"/>
              <a:t>	Zadejte operaci 30:</a:t>
            </a:r>
            <a:br>
              <a:rPr lang="cs-CZ" dirty="0" smtClean="0"/>
            </a:br>
            <a:r>
              <a:rPr lang="cs-CZ" b="1" dirty="0" smtClean="0"/>
              <a:t>Pole		Hodnota</a:t>
            </a:r>
            <a:br>
              <a:rPr lang="cs-CZ" b="1" dirty="0" smtClean="0"/>
            </a:br>
            <a:r>
              <a:rPr lang="cs-CZ" dirty="0" smtClean="0"/>
              <a:t>Pracovní příkaz	ponechte implicitrní hodnotu</a:t>
            </a:r>
            <a:br>
              <a:rPr lang="cs-CZ" dirty="0" smtClean="0"/>
            </a:br>
            <a:r>
              <a:rPr lang="cs-CZ" dirty="0" smtClean="0"/>
              <a:t>Operace		30</a:t>
            </a:r>
            <a:br>
              <a:rPr lang="cs-CZ" dirty="0" smtClean="0"/>
            </a:br>
            <a:r>
              <a:rPr lang="cs-CZ" dirty="0" smtClean="0"/>
              <a:t>Zaměstnanec	ponechte prázdné</a:t>
            </a:r>
            <a:br>
              <a:rPr lang="cs-CZ" dirty="0" smtClean="0"/>
            </a:br>
            <a:r>
              <a:rPr lang="cs-CZ" dirty="0" smtClean="0"/>
              <a:t>Dokončené množství	20</a:t>
            </a:r>
            <a:br>
              <a:rPr lang="cs-CZ" dirty="0" smtClean="0"/>
            </a:br>
            <a:r>
              <a:rPr lang="cs-CZ" dirty="0" smtClean="0"/>
              <a:t>Doba seřízení	0</a:t>
            </a:r>
            <a:br>
              <a:rPr lang="cs-CZ" dirty="0" smtClean="0"/>
            </a:br>
            <a:r>
              <a:rPr lang="cs-CZ" dirty="0" smtClean="0"/>
              <a:t>Doba výroby	0,25</a:t>
            </a:r>
          </a:p>
          <a:p>
            <a:pPr marL="228600" indent="-228600" eaLnBrk="1" hangingPunct="1"/>
            <a:r>
              <a:rPr lang="cs-CZ" dirty="0" smtClean="0"/>
              <a:t>	V rámci E-podpis zadejte vaše přihlašovací údaje:</a:t>
            </a:r>
            <a:br>
              <a:rPr lang="cs-CZ" dirty="0" smtClean="0"/>
            </a:br>
            <a:r>
              <a:rPr lang="cs-CZ" b="1" dirty="0" smtClean="0"/>
              <a:t>Pole		Hodnota</a:t>
            </a:r>
            <a:br>
              <a:rPr lang="cs-CZ" b="1" dirty="0" smtClean="0"/>
            </a:br>
            <a:r>
              <a:rPr lang="cs-CZ" dirty="0" smtClean="0"/>
              <a:t>ID uživatel	e	zadejte uživatelské jméno</a:t>
            </a:r>
            <a:br>
              <a:rPr lang="cs-CZ" dirty="0" smtClean="0"/>
            </a:br>
            <a:r>
              <a:rPr lang="cs-CZ" dirty="0" smtClean="0"/>
              <a:t>Heslo		zadejte heslo</a:t>
            </a:r>
            <a:br>
              <a:rPr lang="cs-CZ" dirty="0" smtClean="0"/>
            </a:br>
            <a:r>
              <a:rPr lang="cs-CZ" dirty="0" smtClean="0"/>
              <a:t>Kód důvodu	Schválení</a:t>
            </a:r>
          </a:p>
          <a:p>
            <a:pPr marL="228600" indent="-228600" eaLnBrk="1" hangingPunct="1">
              <a:buFont typeface="+mj-lt"/>
              <a:buAutoNum type="arabicPeriod" startAt="29"/>
            </a:pPr>
            <a:r>
              <a:rPr lang="cs-CZ" dirty="0" smtClean="0"/>
              <a:t>Použijte modul Skladový příjem z PP (16.11), naskladněte 20 kusů artiklu 10­00 a uzavřete pracovní příkaz (zaškrtněte pole Uzavřít).</a:t>
            </a:r>
          </a:p>
          <a:p>
            <a:pPr marL="228600" indent="-228600" eaLnBrk="1" hangingPunct="1">
              <a:buFont typeface="+mj-lt"/>
              <a:buAutoNum type="arabicPeriod" startAt="29"/>
            </a:pPr>
            <a:r>
              <a:rPr lang="pl-PL" dirty="0" smtClean="0"/>
              <a:t>Pomocí modulu Dotaz na MRP - souhrn (23.13) ověřte artikl 10­00. Zvolte Podrobnosti, aby přehled obsahoval jak shrnutí, tak podrobné informace. Spusťte plán materiálových požadavků a poté znovu tento přehled. Jaké změny vidíte?</a:t>
            </a:r>
          </a:p>
          <a:p>
            <a:pPr marL="228600" indent="-228600" eaLnBrk="1" hangingPunct="1"/>
            <a:r>
              <a:rPr lang="pl-PL" b="1" dirty="0" smtClean="0"/>
              <a:t>Expedujte a vyfakturujte zakázku</a:t>
            </a:r>
          </a:p>
          <a:p>
            <a:pPr marL="228600" indent="-228600" eaLnBrk="1" hangingPunct="1">
              <a:buFont typeface="+mj-lt"/>
              <a:buAutoNum type="arabicPeriod" startAt="31"/>
            </a:pPr>
            <a:r>
              <a:rPr lang="cs-CZ" dirty="0" smtClean="0"/>
              <a:t>V modulu Expedice zakázek (7.9.15) vyexpedujte řádek 1 zakázky. Neexpedujte řádek 2.</a:t>
            </a:r>
            <a:br>
              <a:rPr lang="cs-CZ" dirty="0" smtClean="0"/>
            </a:br>
            <a:r>
              <a:rPr lang="cs-CZ" b="1" i="1" dirty="0" smtClean="0"/>
              <a:t>Poznámka:</a:t>
            </a:r>
            <a:r>
              <a:rPr lang="cs-CZ" dirty="0" smtClean="0"/>
              <a:t> Pokud objednavatel přesáhl mez úvěru, použijte modul Automatické schválení úvěru zakázky (7.1.17).</a:t>
            </a:r>
          </a:p>
          <a:p>
            <a:pPr marL="228600" indent="-228600" eaLnBrk="1" hangingPunct="1">
              <a:buFont typeface="+mj-lt"/>
              <a:buAutoNum type="arabicPeriod" startAt="31"/>
            </a:pPr>
            <a:r>
              <a:rPr lang="cs-CZ" dirty="0" smtClean="0"/>
              <a:t>Vytiskněte fakturu modulem Tisk faktury (7.13.3). Poznamenejte si číslo faktury.</a:t>
            </a:r>
          </a:p>
          <a:p>
            <a:pPr marL="228600" indent="-228600" eaLnBrk="1" hangingPunct="1">
              <a:buFont typeface="+mj-lt"/>
              <a:buAutoNum type="arabicPeriod" startAt="31"/>
            </a:pPr>
            <a:r>
              <a:rPr lang="cs-CZ" dirty="0" smtClean="0"/>
              <a:t>Modulem </a:t>
            </a:r>
            <a:r>
              <a:rPr lang="pl-PL" dirty="0" smtClean="0"/>
              <a:t>Zápis faktury do HK (7.13.4)  zapište fakturu do hlavní knihy.</a:t>
            </a:r>
          </a:p>
          <a:p>
            <a:pPr marL="228600" indent="-228600" eaLnBrk="1" hangingPunct="1">
              <a:buFont typeface="+mj-lt"/>
              <a:buAutoNum type="arabicPeriod" startAt="31"/>
            </a:pPr>
            <a:r>
              <a:rPr lang="pl-PL" dirty="0" smtClean="0"/>
              <a:t>Pomocí modulu Dotaz na saldokonta pohledávek (27.13) zobrazte saldokonto zákazníka MMD.</a:t>
            </a:r>
          </a:p>
          <a:p>
            <a:pPr marL="228600" indent="-228600" eaLnBrk="1" hangingPunct="1"/>
            <a:r>
              <a:rPr lang="pl-PL" b="1" dirty="0" smtClean="0"/>
              <a:t>Zobrazte transakce hlavní knihy</a:t>
            </a:r>
          </a:p>
          <a:p>
            <a:pPr marL="228600" indent="-228600" eaLnBrk="1" hangingPunct="1">
              <a:buFont typeface="+mj-lt"/>
              <a:buAutoNum type="arabicPeriod" startAt="35"/>
            </a:pPr>
            <a:r>
              <a:rPr lang="cs-CZ" dirty="0" smtClean="0"/>
              <a:t>Použijte modul Zápis transakcí do HK (25.13.7):</a:t>
            </a:r>
            <a:br>
              <a:rPr lang="cs-CZ" dirty="0" smtClean="0"/>
            </a:br>
            <a:r>
              <a:rPr lang="cs-CZ" b="1" dirty="0" smtClean="0"/>
              <a:t>Pole		Hodnota</a:t>
            </a:r>
            <a:br>
              <a:rPr lang="cs-CZ" b="1" dirty="0" smtClean="0"/>
            </a:br>
            <a:r>
              <a:rPr lang="cs-CZ" dirty="0" smtClean="0"/>
              <a:t>Účetní jednotka	1000 až 1000</a:t>
            </a:r>
            <a:br>
              <a:rPr lang="cs-CZ" dirty="0" smtClean="0"/>
            </a:br>
            <a:r>
              <a:rPr lang="cs-CZ" dirty="0" smtClean="0"/>
              <a:t>Datum účinnosti	zadejte dnešní datum</a:t>
            </a:r>
            <a:br>
              <a:rPr lang="cs-CZ" dirty="0" smtClean="0"/>
            </a:br>
            <a:r>
              <a:rPr lang="cs-CZ" dirty="0" smtClean="0"/>
              <a:t>Zapsat transakce	Ne</a:t>
            </a:r>
          </a:p>
          <a:p>
            <a:pPr marL="228600" indent="-228600" eaLnBrk="1" hangingPunct="1"/>
            <a:r>
              <a:rPr lang="cs-CZ" dirty="0" smtClean="0"/>
              <a:t>	V tuto chvíli chceme transakce pouze uvést v přehledu, nikoli zapsat do hlavní knihy.</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6C614639-3ABD-4A30-8AAF-E6C504C73179}" type="slidenum">
              <a:rPr lang="en-US" smtClean="0"/>
              <a:pPr>
                <a:defRPr/>
              </a:pPr>
              <a:t>84</a:t>
            </a:fld>
            <a:endParaRPr lang="en-US"/>
          </a:p>
        </p:txBody>
      </p:sp>
      <p:sp>
        <p:nvSpPr>
          <p:cNvPr id="5" name="Rectangle 3"/>
          <p:cNvSpPr>
            <a:spLocks noGrp="1" noChangeArrowheads="1"/>
          </p:cNvSpPr>
          <p:nvPr>
            <p:ph type="body" idx="3"/>
          </p:nvPr>
        </p:nvSpPr>
        <p:spPr>
          <a:xfrm>
            <a:off x="931863" y="616688"/>
            <a:ext cx="5127625" cy="8278075"/>
          </a:xfrm>
          <a:noFill/>
          <a:ln>
            <a:noFill/>
          </a:ln>
        </p:spPr>
        <p:txBody>
          <a:bodyPr lIns="92775" tIns="46388" rIns="92775" bIns="46388"/>
          <a:lstStyle/>
          <a:p>
            <a:pPr marL="228600" indent="-228600" eaLnBrk="1" hangingPunct="1">
              <a:buFont typeface="+mj-lt"/>
              <a:buAutoNum type="arabicPeriod" startAt="36"/>
            </a:pPr>
            <a:r>
              <a:rPr lang="cs-CZ" dirty="0" smtClean="0"/>
              <a:t>Použijte znovu modul Zápis transakcí do HK (25.13.7) a tentokrát zapište transakce do hlavní knihy nastavením volby  Zapsat transakce na Ano.</a:t>
            </a:r>
            <a:br>
              <a:rPr lang="cs-CZ" dirty="0" smtClean="0"/>
            </a:br>
            <a:endParaRPr lang="cs-CZ" dirty="0" smtClean="0"/>
          </a:p>
          <a:p>
            <a:pPr marL="228600" indent="-228600" eaLnBrk="1" hangingPunct="1">
              <a:buFont typeface="+mj-lt"/>
              <a:buAutoNum type="arabicPeriod" startAt="36"/>
            </a:pPr>
            <a:r>
              <a:rPr lang="cs-CZ" dirty="0" smtClean="0"/>
              <a:t>Zobrazte rozvahu  (25.15.8) pro účetní jednotku 1000.</a:t>
            </a:r>
            <a:br>
              <a:rPr lang="cs-CZ" dirty="0" smtClean="0"/>
            </a:br>
            <a:endParaRPr lang="cs-CZ" dirty="0" smtClean="0"/>
          </a:p>
          <a:p>
            <a:pPr marL="228600" indent="-228600" eaLnBrk="1" hangingPunct="1">
              <a:buFont typeface="+mj-lt"/>
              <a:buAutoNum type="arabicPeriod" startAt="36"/>
            </a:pPr>
            <a:r>
              <a:rPr lang="cs-CZ" dirty="0" smtClean="0"/>
              <a:t>Zobrazte výsledovku (25.15.13) pro účetní jednotku 1000.</a:t>
            </a:r>
          </a:p>
          <a:p>
            <a:pPr marL="228600" indent="-228600" eaLnBrk="1" hangingPunct="1"/>
            <a:endParaRPr lang="cs-CZ"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8D538079-9599-4410-B32D-3500A76101A5}" type="slidenum">
              <a:rPr lang="en-US" smtClean="0"/>
              <a:pPr/>
              <a:t>85</a:t>
            </a:fld>
            <a:endParaRPr lang="en-US" smtClean="0"/>
          </a:p>
        </p:txBody>
      </p:sp>
      <p:sp>
        <p:nvSpPr>
          <p:cNvPr id="13414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998975"/>
            <a:ext cx="5127625" cy="4895787"/>
          </a:xfrm>
          <a:noFill/>
          <a:ln>
            <a:noFill/>
          </a:ln>
        </p:spPr>
        <p:txBody>
          <a:bodyPr lIns="92775" tIns="46388" rIns="92775" bIns="46388"/>
          <a:lstStyle/>
          <a:p>
            <a:pPr eaLnBrk="1" hangingPunct="1"/>
            <a:r>
              <a:rPr lang="cs-CZ" dirty="0" smtClean="0"/>
              <a:t>Doplňte do tabulky množství k objednání. Předpokládejte, že na skladě není žádné zboží. Například v prvním období je správnou hodnotou v řádku šarže za šarži 25. Množství objednávané na 2 období je v prvním období 55.</a:t>
            </a:r>
            <a:endParaRPr lang="en-US"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BBC26BC3-DC2A-455C-9E39-EB81CFA4086E}" type="slidenum">
              <a:rPr lang="en-US" smtClean="0"/>
              <a:pPr/>
              <a:t>86</a:t>
            </a:fld>
            <a:endParaRPr lang="en-US" smtClean="0"/>
          </a:p>
        </p:txBody>
      </p:sp>
      <p:sp>
        <p:nvSpPr>
          <p:cNvPr id="135171" name="Rectangle 2"/>
          <p:cNvSpPr>
            <a:spLocks noGrp="1" noRot="1" noChangeAspect="1" noChangeArrowheads="1" noTextEdit="1"/>
          </p:cNvSpPr>
          <p:nvPr>
            <p:ph type="sldImg"/>
          </p:nvPr>
        </p:nvSpPr>
        <p:spPr>
          <a:xfrm>
            <a:off x="1254125" y="233363"/>
            <a:ext cx="4640263" cy="3479800"/>
          </a:xfrm>
          <a:solidFill>
            <a:srgbClr val="FFFFFF"/>
          </a:solid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0C6C2B62-B814-44F5-A505-26E24B79B35F}" type="slidenum">
              <a:rPr lang="en-US" smtClean="0"/>
              <a:pPr/>
              <a:t>9</a:t>
            </a:fld>
            <a:endParaRPr lang="en-US" smtClean="0"/>
          </a:p>
        </p:txBody>
      </p:sp>
      <p:sp>
        <p:nvSpPr>
          <p:cNvPr id="8704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dirty="0" smtClean="0"/>
              <a:t>Přijaté zakázky a zákaznické rozvrhy  se odečítají od prognózy. Výsledná (zbývající) prognóza se počítá jako počáteční prognóza bez prodaného množství (kromě abnormálních prodejů). Plánovací systém vidí celkovou poptávku jako skutečný prodej (normální i abnormální), výslednou prognózu a prognózu výroby.</a:t>
            </a:r>
          </a:p>
          <a:p>
            <a:pPr eaLnBrk="1" hangingPunct="1"/>
            <a:r>
              <a:rPr lang="cs-CZ" b="1" dirty="0" smtClean="0"/>
              <a:t>Spotřeba prognózy</a:t>
            </a:r>
          </a:p>
          <a:p>
            <a:pPr eaLnBrk="1" hangingPunct="1"/>
            <a:r>
              <a:rPr lang="cs-CZ" dirty="0" smtClean="0"/>
              <a:t>Proces odečítání zakázkového množství od prognózy se nazývá spotřebou prognózy. Dlouhodobé prognózy jsou vždy spolehlivější než krátkodobé. I když se prognózy vytvářejí v týdenních intervalech, skutečné dodávky málokdy odpovídají jednotýdenním prognózám. Přesnější odhad dodávek je na měsíční nebo čtvrtletní bázi.</a:t>
            </a:r>
          </a:p>
          <a:p>
            <a:pPr eaLnBrk="1" hangingPunct="1"/>
            <a:r>
              <a:rPr lang="cs-CZ" b="1" dirty="0" smtClean="0"/>
              <a:t>Dopředná a zpětná spotřeba</a:t>
            </a:r>
          </a:p>
          <a:p>
            <a:pPr eaLnBrk="1" hangingPunct="1"/>
            <a:r>
              <a:rPr lang="cs-CZ" dirty="0" smtClean="0"/>
              <a:t>Tento typ odchylek lze řešit rozšířením intervalu prognózy pomocí dopředné a zpětné spotřeby. Jak by se dalo očekávat, zakázky spotřebovávají prognózu v týdnu, kdy nastává termín jejich dokončení. Jestliže však v tomto týdnu není k dispozici dostatek nespotřebované prognózy, systém vyhledá nespotřebovanou prognózu v určeném počtu týdnů před a po aktuálním týdnu a spotřebuje ji. Pravidla spotřeby prognózy se nastavují v modulu Řídící soubor zakázek.</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5" descr="qadlogo"/>
          <p:cNvPicPr>
            <a:picLocks noChangeAspect="1" noChangeArrowheads="1"/>
          </p:cNvPicPr>
          <p:nvPr userDrawn="1"/>
        </p:nvPicPr>
        <p:blipFill>
          <a:blip r:embed="rId3" cstate="print"/>
          <a:srcRect/>
          <a:stretch>
            <a:fillRect/>
          </a:stretch>
        </p:blipFill>
        <p:spPr bwMode="auto">
          <a:xfrm>
            <a:off x="8440738" y="6594475"/>
            <a:ext cx="617537" cy="134938"/>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2008-QS-PL-</a:t>
            </a:r>
            <a:endParaRPr lang="en-US"/>
          </a:p>
        </p:txBody>
      </p:sp>
    </p:spTree>
    <p:extLst>
      <p:ext uri="{BB962C8B-B14F-4D97-AF65-F5344CB8AC3E}">
        <p14:creationId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2008-QS-PL-</a:t>
            </a:r>
            <a:endParaRPr lang="en-US"/>
          </a:p>
        </p:txBody>
      </p:sp>
    </p:spTree>
    <p:extLst>
      <p:ext uri="{BB962C8B-B14F-4D97-AF65-F5344CB8AC3E}">
        <p14:creationId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2008-QS-PL-</a:t>
            </a:r>
            <a:endParaRPr lang="en-US"/>
          </a:p>
        </p:txBody>
      </p:sp>
    </p:spTree>
    <p:extLst>
      <p:ext uri="{BB962C8B-B14F-4D97-AF65-F5344CB8AC3E}">
        <p14:creationId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2008-QS-PL-</a:t>
            </a:r>
            <a:endParaRPr lang="en-US"/>
          </a:p>
        </p:txBody>
      </p:sp>
    </p:spTree>
    <p:extLst>
      <p:ext uri="{BB962C8B-B14F-4D97-AF65-F5344CB8AC3E}">
        <p14:creationId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2008-QS-PL-</a:t>
            </a:r>
            <a:endParaRPr lang="en-US"/>
          </a:p>
        </p:txBody>
      </p:sp>
    </p:spTree>
    <p:extLst>
      <p:ext uri="{BB962C8B-B14F-4D97-AF65-F5344CB8AC3E}">
        <p14:creationId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2008-QS-PL-</a:t>
            </a:r>
            <a:endParaRPr lang="en-US"/>
          </a:p>
        </p:txBody>
      </p:sp>
    </p:spTree>
    <p:extLst>
      <p:ext uri="{BB962C8B-B14F-4D97-AF65-F5344CB8AC3E}">
        <p14:creationId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pic>
        <p:nvPicPr>
          <p:cNvPr id="5" name="Picture 5" descr="qadlogo"/>
          <p:cNvPicPr>
            <a:picLocks noChangeAspect="1" noChangeArrowheads="1"/>
          </p:cNvPicPr>
          <p:nvPr userDrawn="1"/>
        </p:nvPicPr>
        <p:blipFill>
          <a:blip r:embed="rId2" cstate="print"/>
          <a:srcRect/>
          <a:stretch>
            <a:fillRect/>
          </a:stretch>
        </p:blipFill>
        <p:spPr bwMode="auto">
          <a:xfrm>
            <a:off x="8440738" y="6594475"/>
            <a:ext cx="617537" cy="134938"/>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a:t>2008-QS-PL-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4.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8093075" y="6648450"/>
            <a:ext cx="10509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800">
                <a:latin typeface="Arial" charset="0"/>
              </a:defRPr>
            </a:lvl1pPr>
          </a:lstStyle>
          <a:p>
            <a:pPr>
              <a:defRPr/>
            </a:pPr>
            <a:r>
              <a:rPr lang="en-US"/>
              <a:t>2008-QS-PL-</a:t>
            </a:r>
          </a:p>
        </p:txBody>
      </p:sp>
    </p:spTree>
  </p:cSld>
  <p:clrMap bg1="lt1" tx1="dk1" bg2="lt2" tx2="dk2" accent1="accent1" accent2="accent2" accent3="accent3" accent4="accent4" accent5="accent5" accent6="accent6" hlink="hlink" folHlink="folHlink"/>
  <p:sldLayoutIdLst>
    <p:sldLayoutId id="2147483769"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2008-QS-PL-</a:t>
            </a:r>
            <a:endParaRPr lang="en-US"/>
          </a:p>
        </p:txBody>
      </p:sp>
    </p:spTree>
    <p:extLst>
      <p:ext uri="{BB962C8B-B14F-4D97-AF65-F5344CB8AC3E}">
        <p14:creationId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1.xml"/><Relationship Id="rId1" Type="http://schemas.openxmlformats.org/officeDocument/2006/relationships/slideLayout" Target="../slideLayouts/slideLayout16.xml"/><Relationship Id="rId4" Type="http://schemas.openxmlformats.org/officeDocument/2006/relationships/image" Target="../media/image57.png"/></Relationships>
</file>

<file path=ppt/slides/_rels/slide7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3.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5.xml"/><Relationship Id="rId1" Type="http://schemas.openxmlformats.org/officeDocument/2006/relationships/slideLayout" Target="../slideLayouts/slideLayout16.xml"/><Relationship Id="rId4" Type="http://schemas.openxmlformats.org/officeDocument/2006/relationships/image" Target="../media/image62.png"/></Relationships>
</file>

<file path=ppt/slides/_rels/slide7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6.xml"/><Relationship Id="rId1" Type="http://schemas.openxmlformats.org/officeDocument/2006/relationships/slideLayout" Target="../slideLayouts/slideLayout16.xml"/><Relationship Id="rId4" Type="http://schemas.openxmlformats.org/officeDocument/2006/relationships/image" Target="../media/image64.png"/></Relationships>
</file>

<file path=ppt/slides/_rels/slide77.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8.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9.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0.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3.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a:bodyPr>
          <a:lstStyle/>
          <a:p>
            <a:pPr eaLnBrk="1" hangingPunct="1"/>
            <a:r>
              <a:rPr lang="en-US" sz="2400" dirty="0" smtClean="0"/>
              <a:t>QAD Enterprise Applications Standard Edition</a:t>
            </a:r>
          </a:p>
        </p:txBody>
      </p:sp>
      <p:sp>
        <p:nvSpPr>
          <p:cNvPr id="3075" name="Rectangle 3"/>
          <p:cNvSpPr>
            <a:spLocks noGrp="1" noChangeArrowheads="1"/>
          </p:cNvSpPr>
          <p:nvPr>
            <p:ph type="body" sz="quarter" idx="10"/>
          </p:nvPr>
        </p:nvSpPr>
        <p:spPr>
          <a:xfrm>
            <a:off x="457200" y="1417637"/>
            <a:ext cx="8229600" cy="458787"/>
          </a:xfrm>
        </p:spPr>
        <p:txBody>
          <a:bodyPr/>
          <a:lstStyle/>
          <a:p>
            <a:pPr eaLnBrk="1" hangingPunct="1"/>
            <a:r>
              <a:rPr lang="en-US" sz="2800" dirty="0" smtClean="0"/>
              <a:t>Pl</a:t>
            </a:r>
            <a:r>
              <a:rPr lang="cs-CZ" sz="2800" dirty="0" smtClean="0"/>
              <a:t>ánování</a:t>
            </a:r>
            <a:endParaRPr lang="en-US" sz="28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46"/>
          <p:cNvSpPr>
            <a:spLocks noGrp="1"/>
          </p:cNvSpPr>
          <p:nvPr>
            <p:ph type="title"/>
          </p:nvPr>
        </p:nvSpPr>
        <p:spPr>
          <a:xfrm>
            <a:off x="342900" y="182880"/>
            <a:ext cx="8562975" cy="950595"/>
          </a:xfrm>
        </p:spPr>
        <p:txBody>
          <a:bodyPr>
            <a:normAutofit fontScale="90000"/>
          </a:bodyPr>
          <a:lstStyle/>
          <a:p>
            <a:pPr algn="ctr"/>
            <a:r>
              <a:rPr lang="cs-CZ" dirty="0" smtClean="0"/>
              <a:t>Plánování finálního artiklu – hlavní plán výroby</a:t>
            </a:r>
            <a:endParaRPr lang="cs-CZ" dirty="0"/>
          </a:p>
        </p:txBody>
      </p:sp>
      <p:sp>
        <p:nvSpPr>
          <p:cNvPr id="11266" name="Footer Placeholder 1"/>
          <p:cNvSpPr>
            <a:spLocks noGrp="1"/>
          </p:cNvSpPr>
          <p:nvPr>
            <p:ph type="ftr" sz="quarter" idx="10"/>
          </p:nvPr>
        </p:nvSpPr>
        <p:spPr>
          <a:noFill/>
        </p:spPr>
        <p:txBody>
          <a:bodyPr/>
          <a:lstStyle/>
          <a:p>
            <a:pPr algn="r"/>
            <a:r>
              <a:rPr lang="en-US" smtClean="0"/>
              <a:t>QS-PL-090</a:t>
            </a:r>
          </a:p>
        </p:txBody>
      </p:sp>
      <p:grpSp>
        <p:nvGrpSpPr>
          <p:cNvPr id="48" name="Group 47"/>
          <p:cNvGrpSpPr/>
          <p:nvPr/>
        </p:nvGrpSpPr>
        <p:grpSpPr>
          <a:xfrm>
            <a:off x="1038225" y="1071563"/>
            <a:ext cx="7067550" cy="5019675"/>
            <a:chOff x="1143000" y="1700213"/>
            <a:chExt cx="7067550" cy="5019675"/>
          </a:xfrm>
        </p:grpSpPr>
        <p:sp>
          <p:nvSpPr>
            <p:cNvPr id="511008" name="Rectangle 1056"/>
            <p:cNvSpPr>
              <a:spLocks noChangeArrowheads="1"/>
            </p:cNvSpPr>
            <p:nvPr/>
          </p:nvSpPr>
          <p:spPr bwMode="auto">
            <a:xfrm>
              <a:off x="1143000" y="1700213"/>
              <a:ext cx="3952875" cy="4419600"/>
            </a:xfrm>
            <a:prstGeom prst="rect">
              <a:avLst/>
            </a:prstGeom>
            <a:solidFill>
              <a:srgbClr val="D5E1DE"/>
            </a:solidFill>
            <a:ln w="9525">
              <a:solidFill>
                <a:schemeClr val="bg2"/>
              </a:solidFill>
              <a:miter lim="800000"/>
              <a:headEnd/>
              <a:tailEnd/>
            </a:ln>
            <a:effectLst>
              <a:outerShdw dist="107763" dir="2700000" algn="ctr" rotWithShape="0">
                <a:srgbClr val="808080"/>
              </a:outerShdw>
            </a:effectLst>
          </p:spPr>
          <p:txBody>
            <a:bodyPr wrap="none" anchor="ctr"/>
            <a:lstStyle/>
            <a:p>
              <a:pPr>
                <a:defRPr/>
              </a:pPr>
              <a:endParaRPr lang="en-US">
                <a:latin typeface="+mj-lt"/>
              </a:endParaRPr>
            </a:p>
          </p:txBody>
        </p:sp>
        <p:sp>
          <p:nvSpPr>
            <p:cNvPr id="11269" name="Rectangle 1057"/>
            <p:cNvSpPr>
              <a:spLocks noChangeArrowheads="1"/>
            </p:cNvSpPr>
            <p:nvPr/>
          </p:nvSpPr>
          <p:spPr bwMode="auto">
            <a:xfrm>
              <a:off x="1200150" y="1820863"/>
              <a:ext cx="4019550" cy="3906198"/>
            </a:xfrm>
            <a:prstGeom prst="rect">
              <a:avLst/>
            </a:prstGeom>
            <a:noFill/>
            <a:ln w="12700">
              <a:noFill/>
              <a:miter lim="800000"/>
              <a:headEnd/>
              <a:tailEnd/>
            </a:ln>
          </p:spPr>
          <p:txBody>
            <a:bodyPr lIns="90488" tIns="44450" rIns="90488" bIns="44450">
              <a:spAutoFit/>
            </a:bodyPr>
            <a:lstStyle/>
            <a:p>
              <a:pPr eaLnBrk="0" hangingPunct="0">
                <a:buClr>
                  <a:srgbClr val="729C91"/>
                </a:buClr>
              </a:pPr>
              <a:r>
                <a:rPr lang="cs-CZ" sz="2400" b="1" dirty="0" smtClean="0">
                  <a:latin typeface="+mj-lt"/>
                </a:rPr>
                <a:t>Artikly hlavního plánu</a:t>
              </a:r>
              <a:endParaRPr lang="en-US" sz="2400" dirty="0">
                <a:solidFill>
                  <a:srgbClr val="FF0000"/>
                </a:solidFill>
                <a:latin typeface="+mj-lt"/>
              </a:endParaRPr>
            </a:p>
            <a:p>
              <a:pPr eaLnBrk="0" hangingPunct="0">
                <a:buClr>
                  <a:srgbClr val="729C91"/>
                </a:buClr>
              </a:pPr>
              <a:endParaRPr lang="en-US" sz="1800" dirty="0">
                <a:latin typeface="+mj-lt"/>
              </a:endParaRPr>
            </a:p>
            <a:p>
              <a:pPr marL="180000" indent="-180000" eaLnBrk="0" hangingPunct="0">
                <a:lnSpc>
                  <a:spcPct val="200000"/>
                </a:lnSpc>
                <a:spcBef>
                  <a:spcPct val="30000"/>
                </a:spcBef>
                <a:buClr>
                  <a:srgbClr val="729C91"/>
                </a:buClr>
                <a:buFont typeface="Arial" pitchFamily="34" charset="0"/>
                <a:buChar char="•"/>
              </a:pPr>
              <a:r>
                <a:rPr lang="cs-CZ" sz="2000" dirty="0" smtClean="0">
                  <a:latin typeface="+mj-lt"/>
                </a:rPr>
                <a:t>Finální artikly</a:t>
              </a:r>
              <a:endParaRPr lang="en-US" sz="2000" dirty="0">
                <a:latin typeface="+mj-lt"/>
              </a:endParaRPr>
            </a:p>
            <a:p>
              <a:pPr marL="180000" indent="-180000" eaLnBrk="0" hangingPunct="0">
                <a:lnSpc>
                  <a:spcPct val="200000"/>
                </a:lnSpc>
                <a:buClr>
                  <a:srgbClr val="729C91"/>
                </a:buClr>
                <a:buFont typeface="Arial" pitchFamily="34" charset="0"/>
                <a:buChar char="•"/>
              </a:pPr>
              <a:r>
                <a:rPr lang="cs-CZ" sz="2000" dirty="0" smtClean="0">
                  <a:latin typeface="+mj-lt"/>
                </a:rPr>
                <a:t>Kritické podskupiny</a:t>
              </a:r>
              <a:endParaRPr lang="en-US" sz="2000" dirty="0">
                <a:latin typeface="+mj-lt"/>
              </a:endParaRPr>
            </a:p>
            <a:p>
              <a:pPr marL="180000" indent="-180000" eaLnBrk="0" hangingPunct="0">
                <a:lnSpc>
                  <a:spcPct val="200000"/>
                </a:lnSpc>
                <a:buClr>
                  <a:srgbClr val="729C91"/>
                </a:buClr>
                <a:buFont typeface="Arial" pitchFamily="34" charset="0"/>
                <a:buChar char="•"/>
              </a:pPr>
              <a:r>
                <a:rPr lang="cs-CZ" sz="2000" dirty="0" smtClean="0">
                  <a:latin typeface="+mj-lt"/>
                </a:rPr>
                <a:t>Náhradní díly</a:t>
              </a:r>
              <a:endParaRPr lang="en-US" sz="2000" dirty="0">
                <a:latin typeface="+mj-lt"/>
              </a:endParaRPr>
            </a:p>
            <a:p>
              <a:pPr marL="180000" indent="-180000" eaLnBrk="0" hangingPunct="0">
                <a:lnSpc>
                  <a:spcPct val="200000"/>
                </a:lnSpc>
                <a:buClr>
                  <a:srgbClr val="729C91"/>
                </a:buClr>
                <a:buFont typeface="Arial" pitchFamily="34" charset="0"/>
                <a:buChar char="•"/>
              </a:pPr>
              <a:r>
                <a:rPr lang="cs-CZ" sz="2000" dirty="0" smtClean="0">
                  <a:latin typeface="+mj-lt"/>
                </a:rPr>
                <a:t>Klíčové artikly</a:t>
              </a:r>
              <a:endParaRPr lang="en-US" sz="2000" dirty="0">
                <a:latin typeface="+mj-lt"/>
              </a:endParaRPr>
            </a:p>
            <a:p>
              <a:pPr marL="180000" indent="-180000" eaLnBrk="0" hangingPunct="0">
                <a:lnSpc>
                  <a:spcPct val="200000"/>
                </a:lnSpc>
                <a:buClr>
                  <a:srgbClr val="729C91"/>
                </a:buClr>
                <a:buFont typeface="Arial" pitchFamily="34" charset="0"/>
                <a:buChar char="•"/>
              </a:pPr>
              <a:r>
                <a:rPr lang="cs-CZ" sz="2000" dirty="0" smtClean="0">
                  <a:latin typeface="+mj-lt"/>
                </a:rPr>
                <a:t>Klíčové zdroje</a:t>
              </a:r>
              <a:endParaRPr lang="en-US" sz="2000" dirty="0">
                <a:latin typeface="+mj-lt"/>
              </a:endParaRPr>
            </a:p>
          </p:txBody>
        </p:sp>
        <p:sp>
          <p:nvSpPr>
            <p:cNvPr id="11270" name="Line 1058"/>
            <p:cNvSpPr>
              <a:spLocks noChangeShapeType="1"/>
            </p:cNvSpPr>
            <p:nvPr/>
          </p:nvSpPr>
          <p:spPr bwMode="auto">
            <a:xfrm flipV="1">
              <a:off x="1143000" y="2214563"/>
              <a:ext cx="3957638" cy="0"/>
            </a:xfrm>
            <a:prstGeom prst="line">
              <a:avLst/>
            </a:prstGeom>
            <a:noFill/>
            <a:ln w="28575">
              <a:solidFill>
                <a:srgbClr val="969696"/>
              </a:solidFill>
              <a:round/>
              <a:headEnd/>
              <a:tailEnd/>
            </a:ln>
          </p:spPr>
          <p:txBody>
            <a:bodyPr wrap="none" anchor="ctr"/>
            <a:lstStyle/>
            <a:p>
              <a:endParaRPr lang="en-US">
                <a:latin typeface="+mj-lt"/>
              </a:endParaRPr>
            </a:p>
          </p:txBody>
        </p:sp>
        <p:grpSp>
          <p:nvGrpSpPr>
            <p:cNvPr id="11271" name="Group 1114"/>
            <p:cNvGrpSpPr>
              <a:grpSpLocks/>
            </p:cNvGrpSpPr>
            <p:nvPr/>
          </p:nvGrpSpPr>
          <p:grpSpPr bwMode="auto">
            <a:xfrm>
              <a:off x="4476750" y="2300288"/>
              <a:ext cx="3733800" cy="4419600"/>
              <a:chOff x="2820" y="1149"/>
              <a:chExt cx="2352" cy="2784"/>
            </a:xfrm>
          </p:grpSpPr>
          <p:sp>
            <p:nvSpPr>
              <p:cNvPr id="511012" name="Rectangle 1060"/>
              <p:cNvSpPr>
                <a:spLocks noChangeArrowheads="1"/>
              </p:cNvSpPr>
              <p:nvPr/>
            </p:nvSpPr>
            <p:spPr bwMode="auto">
              <a:xfrm>
                <a:off x="2820" y="1149"/>
                <a:ext cx="2352" cy="2784"/>
              </a:xfrm>
              <a:prstGeom prst="rect">
                <a:avLst/>
              </a:prstGeom>
              <a:solidFill>
                <a:srgbClr val="FFE6CD"/>
              </a:solidFill>
              <a:ln w="9525">
                <a:solidFill>
                  <a:srgbClr val="969696"/>
                </a:solidFill>
                <a:miter lim="800000"/>
                <a:headEnd/>
                <a:tailEnd/>
              </a:ln>
              <a:effectLst>
                <a:outerShdw dist="107763" dir="2700000" algn="ctr" rotWithShape="0">
                  <a:srgbClr val="808080"/>
                </a:outerShdw>
              </a:effectLst>
            </p:spPr>
            <p:txBody>
              <a:bodyPr wrap="none" anchor="ctr"/>
              <a:lstStyle/>
              <a:p>
                <a:pPr>
                  <a:defRPr/>
                </a:pPr>
                <a:endParaRPr lang="en-US">
                  <a:latin typeface="+mj-lt"/>
                </a:endParaRPr>
              </a:p>
            </p:txBody>
          </p:sp>
          <p:sp>
            <p:nvSpPr>
              <p:cNvPr id="11273" name="Rectangle 1061"/>
              <p:cNvSpPr>
                <a:spLocks noChangeArrowheads="1"/>
              </p:cNvSpPr>
              <p:nvPr/>
            </p:nvSpPr>
            <p:spPr bwMode="auto">
              <a:xfrm>
                <a:off x="3345" y="1245"/>
                <a:ext cx="980" cy="289"/>
              </a:xfrm>
              <a:prstGeom prst="rect">
                <a:avLst/>
              </a:prstGeom>
              <a:noFill/>
              <a:ln w="12700">
                <a:noFill/>
                <a:miter lim="800000"/>
                <a:headEnd/>
                <a:tailEnd/>
              </a:ln>
            </p:spPr>
            <p:txBody>
              <a:bodyPr wrap="none" lIns="90488" tIns="44450" rIns="90488" bIns="44450">
                <a:spAutoFit/>
              </a:bodyPr>
              <a:lstStyle/>
              <a:p>
                <a:pPr eaLnBrk="0" hangingPunct="0"/>
                <a:r>
                  <a:rPr lang="cs-CZ" sz="2400" b="1" dirty="0" smtClean="0">
                    <a:latin typeface="+mj-lt"/>
                  </a:rPr>
                  <a:t>Plán akcí</a:t>
                </a:r>
                <a:endParaRPr lang="en-US" sz="2400" b="1" dirty="0">
                  <a:latin typeface="+mj-lt"/>
                </a:endParaRPr>
              </a:p>
            </p:txBody>
          </p:sp>
          <p:sp>
            <p:nvSpPr>
              <p:cNvPr id="11274" name="Line 1062"/>
              <p:cNvSpPr>
                <a:spLocks noChangeShapeType="1"/>
              </p:cNvSpPr>
              <p:nvPr/>
            </p:nvSpPr>
            <p:spPr bwMode="auto">
              <a:xfrm>
                <a:off x="2820" y="1485"/>
                <a:ext cx="2352" cy="0"/>
              </a:xfrm>
              <a:prstGeom prst="line">
                <a:avLst/>
              </a:prstGeom>
              <a:noFill/>
              <a:ln w="28575">
                <a:solidFill>
                  <a:srgbClr val="969696"/>
                </a:solidFill>
                <a:round/>
                <a:headEnd/>
                <a:tailEnd/>
              </a:ln>
            </p:spPr>
            <p:txBody>
              <a:bodyPr wrap="none" anchor="ctr"/>
              <a:lstStyle/>
              <a:p>
                <a:endParaRPr lang="en-US">
                  <a:latin typeface="+mj-lt"/>
                </a:endParaRPr>
              </a:p>
            </p:txBody>
          </p:sp>
          <p:grpSp>
            <p:nvGrpSpPr>
              <p:cNvPr id="11275" name="Group 1111"/>
              <p:cNvGrpSpPr>
                <a:grpSpLocks/>
              </p:cNvGrpSpPr>
              <p:nvPr/>
            </p:nvGrpSpPr>
            <p:grpSpPr bwMode="auto">
              <a:xfrm>
                <a:off x="2975" y="1647"/>
                <a:ext cx="1212" cy="1324"/>
                <a:chOff x="2975" y="1647"/>
                <a:chExt cx="1212" cy="1324"/>
              </a:xfrm>
            </p:grpSpPr>
            <p:sp>
              <p:nvSpPr>
                <p:cNvPr id="11300" name="Freeform 1064"/>
                <p:cNvSpPr>
                  <a:spLocks/>
                </p:cNvSpPr>
                <p:nvPr/>
              </p:nvSpPr>
              <p:spPr bwMode="auto">
                <a:xfrm>
                  <a:off x="3146" y="1815"/>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rgbClr val="969696"/>
                  </a:solidFill>
                  <a:round/>
                  <a:headEnd/>
                  <a:tailEnd/>
                </a:ln>
              </p:spPr>
              <p:txBody>
                <a:bodyPr/>
                <a:lstStyle/>
                <a:p>
                  <a:endParaRPr lang="en-US">
                    <a:latin typeface="+mj-lt"/>
                  </a:endParaRPr>
                </a:p>
              </p:txBody>
            </p:sp>
            <p:sp>
              <p:nvSpPr>
                <p:cNvPr id="11301" name="Freeform 1065"/>
                <p:cNvSpPr>
                  <a:spLocks/>
                </p:cNvSpPr>
                <p:nvPr/>
              </p:nvSpPr>
              <p:spPr bwMode="auto">
                <a:xfrm>
                  <a:off x="3293" y="1815"/>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rgbClr val="969696"/>
                  </a:solidFill>
                  <a:round/>
                  <a:headEnd/>
                  <a:tailEnd/>
                </a:ln>
              </p:spPr>
              <p:txBody>
                <a:bodyPr/>
                <a:lstStyle/>
                <a:p>
                  <a:endParaRPr lang="en-US">
                    <a:latin typeface="+mj-lt"/>
                  </a:endParaRPr>
                </a:p>
              </p:txBody>
            </p:sp>
            <p:sp>
              <p:nvSpPr>
                <p:cNvPr id="11302" name="Freeform 1066"/>
                <p:cNvSpPr>
                  <a:spLocks/>
                </p:cNvSpPr>
                <p:nvPr/>
              </p:nvSpPr>
              <p:spPr bwMode="auto">
                <a:xfrm>
                  <a:off x="3442" y="227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rgbClr val="969696"/>
                  </a:solidFill>
                  <a:round/>
                  <a:headEnd/>
                  <a:tailEnd/>
                </a:ln>
              </p:spPr>
              <p:txBody>
                <a:bodyPr/>
                <a:lstStyle/>
                <a:p>
                  <a:endParaRPr lang="en-US">
                    <a:latin typeface="+mj-lt"/>
                  </a:endParaRPr>
                </a:p>
              </p:txBody>
            </p:sp>
            <p:sp>
              <p:nvSpPr>
                <p:cNvPr id="11303" name="Freeform 1067"/>
                <p:cNvSpPr>
                  <a:spLocks/>
                </p:cNvSpPr>
                <p:nvPr/>
              </p:nvSpPr>
              <p:spPr bwMode="auto">
                <a:xfrm>
                  <a:off x="3589" y="227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rgbClr val="969696"/>
                  </a:solidFill>
                  <a:round/>
                  <a:headEnd/>
                  <a:tailEnd/>
                </a:ln>
              </p:spPr>
              <p:txBody>
                <a:bodyPr/>
                <a:lstStyle/>
                <a:p>
                  <a:endParaRPr lang="en-US">
                    <a:latin typeface="+mj-lt"/>
                  </a:endParaRPr>
                </a:p>
              </p:txBody>
            </p:sp>
            <p:sp>
              <p:nvSpPr>
                <p:cNvPr id="511020" name="Freeform 1068"/>
                <p:cNvSpPr>
                  <a:spLocks/>
                </p:cNvSpPr>
                <p:nvPr/>
              </p:nvSpPr>
              <p:spPr bwMode="auto">
                <a:xfrm>
                  <a:off x="2975" y="1647"/>
                  <a:ext cx="1212" cy="1324"/>
                </a:xfrm>
                <a:custGeom>
                  <a:avLst/>
                  <a:gdLst/>
                  <a:ahLst/>
                  <a:cxnLst>
                    <a:cxn ang="0">
                      <a:pos x="1211" y="0"/>
                    </a:cxn>
                    <a:cxn ang="0">
                      <a:pos x="0" y="0"/>
                    </a:cxn>
                    <a:cxn ang="0">
                      <a:pos x="0" y="1323"/>
                    </a:cxn>
                    <a:cxn ang="0">
                      <a:pos x="1211" y="1323"/>
                    </a:cxn>
                    <a:cxn ang="0">
                      <a:pos x="1211" y="0"/>
                    </a:cxn>
                  </a:cxnLst>
                  <a:rect l="0" t="0" r="r" b="b"/>
                  <a:pathLst>
                    <a:path w="1212" h="1324">
                      <a:moveTo>
                        <a:pt x="1211" y="0"/>
                      </a:moveTo>
                      <a:lnTo>
                        <a:pt x="0" y="0"/>
                      </a:lnTo>
                      <a:lnTo>
                        <a:pt x="0" y="1323"/>
                      </a:lnTo>
                      <a:lnTo>
                        <a:pt x="1211" y="1323"/>
                      </a:lnTo>
                      <a:lnTo>
                        <a:pt x="1211" y="0"/>
                      </a:lnTo>
                    </a:path>
                  </a:pathLst>
                </a:custGeom>
                <a:solidFill>
                  <a:srgbClr val="C4C4C4"/>
                </a:solidFill>
                <a:ln w="12700" cap="rnd" cmpd="sng">
                  <a:solidFill>
                    <a:srgbClr val="969696"/>
                  </a:solidFill>
                  <a:prstDash val="solid"/>
                  <a:round/>
                  <a:headEnd type="none" w="med" len="med"/>
                  <a:tailEnd type="none" w="med" len="med"/>
                </a:ln>
                <a:effectLst>
                  <a:outerShdw dist="107763" dir="2700000" algn="ctr" rotWithShape="0">
                    <a:schemeClr val="tx1">
                      <a:lumMod val="50000"/>
                      <a:lumOff val="50000"/>
                    </a:schemeClr>
                  </a:outerShdw>
                </a:effectLst>
              </p:spPr>
              <p:txBody>
                <a:bodyPr/>
                <a:lstStyle/>
                <a:p>
                  <a:pPr>
                    <a:defRPr/>
                  </a:pPr>
                  <a:endParaRPr lang="en-US">
                    <a:latin typeface="+mj-lt"/>
                  </a:endParaRPr>
                </a:p>
              </p:txBody>
            </p:sp>
            <p:sp>
              <p:nvSpPr>
                <p:cNvPr id="11305" name="Freeform 1069"/>
                <p:cNvSpPr>
                  <a:spLocks/>
                </p:cNvSpPr>
                <p:nvPr/>
              </p:nvSpPr>
              <p:spPr bwMode="auto">
                <a:xfrm>
                  <a:off x="3075" y="1995"/>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rgbClr val="969696"/>
                  </a:solidFill>
                  <a:round/>
                  <a:headEnd/>
                  <a:tailEnd/>
                </a:ln>
              </p:spPr>
              <p:txBody>
                <a:bodyPr/>
                <a:lstStyle/>
                <a:p>
                  <a:endParaRPr lang="en-US">
                    <a:latin typeface="+mj-lt"/>
                  </a:endParaRPr>
                </a:p>
              </p:txBody>
            </p:sp>
            <p:sp>
              <p:nvSpPr>
                <p:cNvPr id="11306" name="Freeform 1070"/>
                <p:cNvSpPr>
                  <a:spLocks/>
                </p:cNvSpPr>
                <p:nvPr/>
              </p:nvSpPr>
              <p:spPr bwMode="auto">
                <a:xfrm>
                  <a:off x="3075" y="1995"/>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rgbClr val="969696"/>
                  </a:solidFill>
                  <a:round/>
                  <a:headEnd/>
                  <a:tailEnd/>
                </a:ln>
              </p:spPr>
              <p:txBody>
                <a:bodyPr/>
                <a:lstStyle/>
                <a:p>
                  <a:endParaRPr lang="en-US">
                    <a:latin typeface="+mj-lt"/>
                  </a:endParaRPr>
                </a:p>
              </p:txBody>
            </p:sp>
            <p:sp>
              <p:nvSpPr>
                <p:cNvPr id="11307" name="Freeform 1071"/>
                <p:cNvSpPr>
                  <a:spLocks/>
                </p:cNvSpPr>
                <p:nvPr/>
              </p:nvSpPr>
              <p:spPr bwMode="auto">
                <a:xfrm>
                  <a:off x="3075" y="1995"/>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969696"/>
                  </a:solidFill>
                  <a:round/>
                  <a:headEnd/>
                  <a:tailEnd/>
                </a:ln>
              </p:spPr>
              <p:txBody>
                <a:bodyPr/>
                <a:lstStyle/>
                <a:p>
                  <a:endParaRPr lang="en-US">
                    <a:latin typeface="+mj-lt"/>
                  </a:endParaRPr>
                </a:p>
              </p:txBody>
            </p:sp>
            <p:sp>
              <p:nvSpPr>
                <p:cNvPr id="11308" name="Freeform 1072"/>
                <p:cNvSpPr>
                  <a:spLocks/>
                </p:cNvSpPr>
                <p:nvPr/>
              </p:nvSpPr>
              <p:spPr bwMode="auto">
                <a:xfrm>
                  <a:off x="3221" y="1995"/>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969696"/>
                  </a:solidFill>
                  <a:round/>
                  <a:headEnd/>
                  <a:tailEnd/>
                </a:ln>
              </p:spPr>
              <p:txBody>
                <a:bodyPr/>
                <a:lstStyle/>
                <a:p>
                  <a:endParaRPr lang="en-US">
                    <a:latin typeface="+mj-lt"/>
                  </a:endParaRPr>
                </a:p>
              </p:txBody>
            </p:sp>
            <p:sp>
              <p:nvSpPr>
                <p:cNvPr id="11309" name="Freeform 1073"/>
                <p:cNvSpPr>
                  <a:spLocks/>
                </p:cNvSpPr>
                <p:nvPr/>
              </p:nvSpPr>
              <p:spPr bwMode="auto">
                <a:xfrm>
                  <a:off x="3075" y="2220"/>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969696"/>
                  </a:solidFill>
                  <a:round/>
                  <a:headEnd/>
                  <a:tailEnd/>
                </a:ln>
              </p:spPr>
              <p:txBody>
                <a:bodyPr/>
                <a:lstStyle/>
                <a:p>
                  <a:endParaRPr lang="en-US">
                    <a:latin typeface="+mj-lt"/>
                  </a:endParaRPr>
                </a:p>
              </p:txBody>
            </p:sp>
            <p:sp>
              <p:nvSpPr>
                <p:cNvPr id="11310" name="Rectangle 1074"/>
                <p:cNvSpPr>
                  <a:spLocks noChangeArrowheads="1"/>
                </p:cNvSpPr>
                <p:nvPr/>
              </p:nvSpPr>
              <p:spPr bwMode="auto">
                <a:xfrm>
                  <a:off x="3277" y="1695"/>
                  <a:ext cx="596" cy="250"/>
                </a:xfrm>
                <a:prstGeom prst="rect">
                  <a:avLst/>
                </a:prstGeom>
                <a:solidFill>
                  <a:srgbClr val="D5E1DE"/>
                </a:solidFill>
                <a:ln w="12700">
                  <a:solidFill>
                    <a:srgbClr val="969696"/>
                  </a:solidFill>
                  <a:miter lim="800000"/>
                  <a:headEnd/>
                  <a:tailEnd/>
                </a:ln>
              </p:spPr>
              <p:txBody>
                <a:bodyPr wrap="none" lIns="90488" tIns="44450" rIns="90488" bIns="44450">
                  <a:spAutoFit/>
                </a:bodyPr>
                <a:lstStyle/>
                <a:p>
                  <a:pPr algn="ctr" eaLnBrk="0" hangingPunct="0"/>
                  <a:r>
                    <a:rPr lang="cs-CZ" sz="2000" b="1" dirty="0" smtClean="0">
                      <a:solidFill>
                        <a:srgbClr val="008000"/>
                      </a:solidFill>
                      <a:latin typeface="+mj-lt"/>
                    </a:rPr>
                    <a:t>Leden</a:t>
                  </a:r>
                  <a:endParaRPr lang="en-US" sz="2000" b="1" dirty="0">
                    <a:solidFill>
                      <a:srgbClr val="00BEB9"/>
                    </a:solidFill>
                    <a:latin typeface="+mj-lt"/>
                  </a:endParaRPr>
                </a:p>
              </p:txBody>
            </p:sp>
          </p:grpSp>
          <p:grpSp>
            <p:nvGrpSpPr>
              <p:cNvPr id="11276" name="Group 1112"/>
              <p:cNvGrpSpPr>
                <a:grpSpLocks/>
              </p:cNvGrpSpPr>
              <p:nvPr/>
            </p:nvGrpSpPr>
            <p:grpSpPr bwMode="auto">
              <a:xfrm>
                <a:off x="3314" y="2070"/>
                <a:ext cx="1212" cy="1324"/>
                <a:chOff x="3314" y="2070"/>
                <a:chExt cx="1212" cy="1324"/>
              </a:xfrm>
            </p:grpSpPr>
            <p:sp>
              <p:nvSpPr>
                <p:cNvPr id="11289" name="Freeform 1076"/>
                <p:cNvSpPr>
                  <a:spLocks/>
                </p:cNvSpPr>
                <p:nvPr/>
              </p:nvSpPr>
              <p:spPr bwMode="auto">
                <a:xfrm>
                  <a:off x="3485" y="223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rgbClr val="969696"/>
                  </a:solidFill>
                  <a:round/>
                  <a:headEnd/>
                  <a:tailEnd/>
                </a:ln>
              </p:spPr>
              <p:txBody>
                <a:bodyPr/>
                <a:lstStyle/>
                <a:p>
                  <a:endParaRPr lang="en-US">
                    <a:latin typeface="+mj-lt"/>
                  </a:endParaRPr>
                </a:p>
              </p:txBody>
            </p:sp>
            <p:sp>
              <p:nvSpPr>
                <p:cNvPr id="11290" name="Freeform 1077"/>
                <p:cNvSpPr>
                  <a:spLocks/>
                </p:cNvSpPr>
                <p:nvPr/>
              </p:nvSpPr>
              <p:spPr bwMode="auto">
                <a:xfrm>
                  <a:off x="3632" y="223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rgbClr val="969696"/>
                  </a:solidFill>
                  <a:round/>
                  <a:headEnd/>
                  <a:tailEnd/>
                </a:ln>
              </p:spPr>
              <p:txBody>
                <a:bodyPr/>
                <a:lstStyle/>
                <a:p>
                  <a:endParaRPr lang="en-US">
                    <a:latin typeface="+mj-lt"/>
                  </a:endParaRPr>
                </a:p>
              </p:txBody>
            </p:sp>
            <p:sp>
              <p:nvSpPr>
                <p:cNvPr id="11291" name="Freeform 1078"/>
                <p:cNvSpPr>
                  <a:spLocks/>
                </p:cNvSpPr>
                <p:nvPr/>
              </p:nvSpPr>
              <p:spPr bwMode="auto">
                <a:xfrm>
                  <a:off x="3781" y="2694"/>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rgbClr val="969696"/>
                  </a:solidFill>
                  <a:round/>
                  <a:headEnd/>
                  <a:tailEnd/>
                </a:ln>
              </p:spPr>
              <p:txBody>
                <a:bodyPr/>
                <a:lstStyle/>
                <a:p>
                  <a:endParaRPr lang="en-US">
                    <a:latin typeface="+mj-lt"/>
                  </a:endParaRPr>
                </a:p>
              </p:txBody>
            </p:sp>
            <p:sp>
              <p:nvSpPr>
                <p:cNvPr id="11292" name="Freeform 1079"/>
                <p:cNvSpPr>
                  <a:spLocks/>
                </p:cNvSpPr>
                <p:nvPr/>
              </p:nvSpPr>
              <p:spPr bwMode="auto">
                <a:xfrm>
                  <a:off x="3928" y="2694"/>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rgbClr val="969696"/>
                  </a:solidFill>
                  <a:round/>
                  <a:headEnd/>
                  <a:tailEnd/>
                </a:ln>
              </p:spPr>
              <p:txBody>
                <a:bodyPr/>
                <a:lstStyle/>
                <a:p>
                  <a:endParaRPr lang="en-US">
                    <a:latin typeface="+mj-lt"/>
                  </a:endParaRPr>
                </a:p>
              </p:txBody>
            </p:sp>
            <p:sp>
              <p:nvSpPr>
                <p:cNvPr id="511032" name="Freeform 1080"/>
                <p:cNvSpPr>
                  <a:spLocks/>
                </p:cNvSpPr>
                <p:nvPr/>
              </p:nvSpPr>
              <p:spPr bwMode="auto">
                <a:xfrm>
                  <a:off x="3314" y="2070"/>
                  <a:ext cx="1212" cy="1324"/>
                </a:xfrm>
                <a:custGeom>
                  <a:avLst/>
                  <a:gdLst/>
                  <a:ahLst/>
                  <a:cxnLst>
                    <a:cxn ang="0">
                      <a:pos x="1211" y="0"/>
                    </a:cxn>
                    <a:cxn ang="0">
                      <a:pos x="0" y="0"/>
                    </a:cxn>
                    <a:cxn ang="0">
                      <a:pos x="0" y="1323"/>
                    </a:cxn>
                    <a:cxn ang="0">
                      <a:pos x="1211" y="1323"/>
                    </a:cxn>
                    <a:cxn ang="0">
                      <a:pos x="1211" y="0"/>
                    </a:cxn>
                  </a:cxnLst>
                  <a:rect l="0" t="0" r="r" b="b"/>
                  <a:pathLst>
                    <a:path w="1212" h="1324">
                      <a:moveTo>
                        <a:pt x="1211" y="0"/>
                      </a:moveTo>
                      <a:lnTo>
                        <a:pt x="0" y="0"/>
                      </a:lnTo>
                      <a:lnTo>
                        <a:pt x="0" y="1323"/>
                      </a:lnTo>
                      <a:lnTo>
                        <a:pt x="1211" y="1323"/>
                      </a:lnTo>
                      <a:lnTo>
                        <a:pt x="1211" y="0"/>
                      </a:lnTo>
                    </a:path>
                  </a:pathLst>
                </a:custGeom>
                <a:solidFill>
                  <a:srgbClr val="C4C4C4"/>
                </a:solidFill>
                <a:ln w="12700" cap="rnd" cmpd="sng">
                  <a:solidFill>
                    <a:srgbClr val="969696"/>
                  </a:solidFill>
                  <a:prstDash val="solid"/>
                  <a:round/>
                  <a:headEnd type="none" w="med" len="med"/>
                  <a:tailEnd type="none" w="med" len="med"/>
                </a:ln>
                <a:effectLst>
                  <a:outerShdw dist="107763" dir="2700000" algn="ctr" rotWithShape="0">
                    <a:schemeClr val="tx1">
                      <a:lumMod val="50000"/>
                      <a:lumOff val="50000"/>
                    </a:schemeClr>
                  </a:outerShdw>
                </a:effectLst>
              </p:spPr>
              <p:txBody>
                <a:bodyPr/>
                <a:lstStyle/>
                <a:p>
                  <a:pPr>
                    <a:defRPr/>
                  </a:pPr>
                  <a:endParaRPr lang="en-US">
                    <a:latin typeface="+mj-lt"/>
                  </a:endParaRPr>
                </a:p>
              </p:txBody>
            </p:sp>
            <p:sp>
              <p:nvSpPr>
                <p:cNvPr id="11294" name="Freeform 1081"/>
                <p:cNvSpPr>
                  <a:spLocks/>
                </p:cNvSpPr>
                <p:nvPr/>
              </p:nvSpPr>
              <p:spPr bwMode="auto">
                <a:xfrm>
                  <a:off x="3414" y="2418"/>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rgbClr val="969696"/>
                  </a:solidFill>
                  <a:round/>
                  <a:headEnd/>
                  <a:tailEnd/>
                </a:ln>
              </p:spPr>
              <p:txBody>
                <a:bodyPr/>
                <a:lstStyle/>
                <a:p>
                  <a:endParaRPr lang="en-US">
                    <a:latin typeface="+mj-lt"/>
                  </a:endParaRPr>
                </a:p>
              </p:txBody>
            </p:sp>
            <p:sp>
              <p:nvSpPr>
                <p:cNvPr id="11295" name="Freeform 1082"/>
                <p:cNvSpPr>
                  <a:spLocks/>
                </p:cNvSpPr>
                <p:nvPr/>
              </p:nvSpPr>
              <p:spPr bwMode="auto">
                <a:xfrm>
                  <a:off x="3414" y="2418"/>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rgbClr val="969696"/>
                  </a:solidFill>
                  <a:round/>
                  <a:headEnd/>
                  <a:tailEnd/>
                </a:ln>
              </p:spPr>
              <p:txBody>
                <a:bodyPr/>
                <a:lstStyle/>
                <a:p>
                  <a:endParaRPr lang="en-US">
                    <a:latin typeface="+mj-lt"/>
                  </a:endParaRPr>
                </a:p>
              </p:txBody>
            </p:sp>
            <p:sp>
              <p:nvSpPr>
                <p:cNvPr id="11296" name="Freeform 1083"/>
                <p:cNvSpPr>
                  <a:spLocks/>
                </p:cNvSpPr>
                <p:nvPr/>
              </p:nvSpPr>
              <p:spPr bwMode="auto">
                <a:xfrm>
                  <a:off x="3414" y="2418"/>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969696"/>
                  </a:solidFill>
                  <a:round/>
                  <a:headEnd/>
                  <a:tailEnd/>
                </a:ln>
              </p:spPr>
              <p:txBody>
                <a:bodyPr/>
                <a:lstStyle/>
                <a:p>
                  <a:endParaRPr lang="en-US">
                    <a:latin typeface="+mj-lt"/>
                  </a:endParaRPr>
                </a:p>
              </p:txBody>
            </p:sp>
            <p:sp>
              <p:nvSpPr>
                <p:cNvPr id="11297" name="Freeform 1084"/>
                <p:cNvSpPr>
                  <a:spLocks/>
                </p:cNvSpPr>
                <p:nvPr/>
              </p:nvSpPr>
              <p:spPr bwMode="auto">
                <a:xfrm>
                  <a:off x="3560" y="2418"/>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969696"/>
                  </a:solidFill>
                  <a:round/>
                  <a:headEnd/>
                  <a:tailEnd/>
                </a:ln>
              </p:spPr>
              <p:txBody>
                <a:bodyPr/>
                <a:lstStyle/>
                <a:p>
                  <a:endParaRPr lang="en-US">
                    <a:latin typeface="+mj-lt"/>
                  </a:endParaRPr>
                </a:p>
              </p:txBody>
            </p:sp>
            <p:sp>
              <p:nvSpPr>
                <p:cNvPr id="11298" name="Freeform 1085"/>
                <p:cNvSpPr>
                  <a:spLocks/>
                </p:cNvSpPr>
                <p:nvPr/>
              </p:nvSpPr>
              <p:spPr bwMode="auto">
                <a:xfrm>
                  <a:off x="3414" y="2643"/>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969696"/>
                  </a:solidFill>
                  <a:round/>
                  <a:headEnd/>
                  <a:tailEnd/>
                </a:ln>
              </p:spPr>
              <p:txBody>
                <a:bodyPr/>
                <a:lstStyle/>
                <a:p>
                  <a:endParaRPr lang="en-US">
                    <a:latin typeface="+mj-lt"/>
                  </a:endParaRPr>
                </a:p>
              </p:txBody>
            </p:sp>
            <p:sp>
              <p:nvSpPr>
                <p:cNvPr id="11299" name="Rectangle 1086"/>
                <p:cNvSpPr>
                  <a:spLocks noChangeArrowheads="1"/>
                </p:cNvSpPr>
                <p:nvPr/>
              </p:nvSpPr>
              <p:spPr bwMode="auto">
                <a:xfrm>
                  <a:off x="3679" y="2118"/>
                  <a:ext cx="470" cy="250"/>
                </a:xfrm>
                <a:prstGeom prst="rect">
                  <a:avLst/>
                </a:prstGeom>
                <a:solidFill>
                  <a:srgbClr val="FFD9D9"/>
                </a:solidFill>
                <a:ln w="12700">
                  <a:solidFill>
                    <a:srgbClr val="969696"/>
                  </a:solidFill>
                  <a:miter lim="800000"/>
                  <a:headEnd/>
                  <a:tailEnd/>
                </a:ln>
              </p:spPr>
              <p:txBody>
                <a:bodyPr wrap="none" lIns="90488" tIns="44450" rIns="90488" bIns="44450">
                  <a:spAutoFit/>
                </a:bodyPr>
                <a:lstStyle/>
                <a:p>
                  <a:pPr algn="ctr" eaLnBrk="0" hangingPunct="0"/>
                  <a:r>
                    <a:rPr lang="cs-CZ" sz="2000" b="1" dirty="0" smtClean="0">
                      <a:solidFill>
                        <a:srgbClr val="FF0000"/>
                      </a:solidFill>
                      <a:latin typeface="+mj-lt"/>
                    </a:rPr>
                    <a:t>Únor</a:t>
                  </a:r>
                  <a:endParaRPr lang="en-US" sz="2000" b="1" dirty="0">
                    <a:solidFill>
                      <a:srgbClr val="00BEB9"/>
                    </a:solidFill>
                    <a:latin typeface="+mj-lt"/>
                  </a:endParaRPr>
                </a:p>
              </p:txBody>
            </p:sp>
          </p:grpSp>
          <p:grpSp>
            <p:nvGrpSpPr>
              <p:cNvPr id="11277" name="Group 1113"/>
              <p:cNvGrpSpPr>
                <a:grpSpLocks/>
              </p:cNvGrpSpPr>
              <p:nvPr/>
            </p:nvGrpSpPr>
            <p:grpSpPr bwMode="auto">
              <a:xfrm>
                <a:off x="3670" y="2481"/>
                <a:ext cx="1212" cy="1324"/>
                <a:chOff x="3670" y="2481"/>
                <a:chExt cx="1212" cy="1324"/>
              </a:xfrm>
            </p:grpSpPr>
            <p:sp>
              <p:nvSpPr>
                <p:cNvPr id="11278" name="Freeform 1088"/>
                <p:cNvSpPr>
                  <a:spLocks/>
                </p:cNvSpPr>
                <p:nvPr/>
              </p:nvSpPr>
              <p:spPr bwMode="auto">
                <a:xfrm>
                  <a:off x="3841" y="2649"/>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rgbClr val="969696"/>
                  </a:solidFill>
                  <a:round/>
                  <a:headEnd/>
                  <a:tailEnd/>
                </a:ln>
              </p:spPr>
              <p:txBody>
                <a:bodyPr/>
                <a:lstStyle/>
                <a:p>
                  <a:endParaRPr lang="en-US">
                    <a:latin typeface="+mj-lt"/>
                  </a:endParaRPr>
                </a:p>
              </p:txBody>
            </p:sp>
            <p:sp>
              <p:nvSpPr>
                <p:cNvPr id="11279" name="Freeform 1089"/>
                <p:cNvSpPr>
                  <a:spLocks/>
                </p:cNvSpPr>
                <p:nvPr/>
              </p:nvSpPr>
              <p:spPr bwMode="auto">
                <a:xfrm>
                  <a:off x="3988" y="2649"/>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rgbClr val="969696"/>
                  </a:solidFill>
                  <a:round/>
                  <a:headEnd/>
                  <a:tailEnd/>
                </a:ln>
              </p:spPr>
              <p:txBody>
                <a:bodyPr/>
                <a:lstStyle/>
                <a:p>
                  <a:endParaRPr lang="en-US">
                    <a:latin typeface="+mj-lt"/>
                  </a:endParaRPr>
                </a:p>
              </p:txBody>
            </p:sp>
            <p:sp>
              <p:nvSpPr>
                <p:cNvPr id="11280" name="Freeform 1090"/>
                <p:cNvSpPr>
                  <a:spLocks/>
                </p:cNvSpPr>
                <p:nvPr/>
              </p:nvSpPr>
              <p:spPr bwMode="auto">
                <a:xfrm>
                  <a:off x="4137" y="3105"/>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rgbClr val="969696"/>
                  </a:solidFill>
                  <a:round/>
                  <a:headEnd/>
                  <a:tailEnd/>
                </a:ln>
              </p:spPr>
              <p:txBody>
                <a:bodyPr/>
                <a:lstStyle/>
                <a:p>
                  <a:endParaRPr lang="en-US">
                    <a:latin typeface="+mj-lt"/>
                  </a:endParaRPr>
                </a:p>
              </p:txBody>
            </p:sp>
            <p:sp>
              <p:nvSpPr>
                <p:cNvPr id="11281" name="Freeform 1091"/>
                <p:cNvSpPr>
                  <a:spLocks/>
                </p:cNvSpPr>
                <p:nvPr/>
              </p:nvSpPr>
              <p:spPr bwMode="auto">
                <a:xfrm>
                  <a:off x="4284" y="3105"/>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rgbClr val="969696"/>
                  </a:solidFill>
                  <a:round/>
                  <a:headEnd/>
                  <a:tailEnd/>
                </a:ln>
              </p:spPr>
              <p:txBody>
                <a:bodyPr/>
                <a:lstStyle/>
                <a:p>
                  <a:endParaRPr lang="en-US">
                    <a:latin typeface="+mj-lt"/>
                  </a:endParaRPr>
                </a:p>
              </p:txBody>
            </p:sp>
            <p:sp>
              <p:nvSpPr>
                <p:cNvPr id="511044" name="Freeform 1092"/>
                <p:cNvSpPr>
                  <a:spLocks/>
                </p:cNvSpPr>
                <p:nvPr/>
              </p:nvSpPr>
              <p:spPr bwMode="auto">
                <a:xfrm>
                  <a:off x="3670" y="2481"/>
                  <a:ext cx="1212" cy="1324"/>
                </a:xfrm>
                <a:custGeom>
                  <a:avLst/>
                  <a:gdLst/>
                  <a:ahLst/>
                  <a:cxnLst>
                    <a:cxn ang="0">
                      <a:pos x="1211" y="0"/>
                    </a:cxn>
                    <a:cxn ang="0">
                      <a:pos x="0" y="0"/>
                    </a:cxn>
                    <a:cxn ang="0">
                      <a:pos x="0" y="1323"/>
                    </a:cxn>
                    <a:cxn ang="0">
                      <a:pos x="1211" y="1323"/>
                    </a:cxn>
                    <a:cxn ang="0">
                      <a:pos x="1211" y="0"/>
                    </a:cxn>
                  </a:cxnLst>
                  <a:rect l="0" t="0" r="r" b="b"/>
                  <a:pathLst>
                    <a:path w="1212" h="1324">
                      <a:moveTo>
                        <a:pt x="1211" y="0"/>
                      </a:moveTo>
                      <a:lnTo>
                        <a:pt x="0" y="0"/>
                      </a:lnTo>
                      <a:lnTo>
                        <a:pt x="0" y="1323"/>
                      </a:lnTo>
                      <a:lnTo>
                        <a:pt x="1211" y="1323"/>
                      </a:lnTo>
                      <a:lnTo>
                        <a:pt x="1211" y="0"/>
                      </a:lnTo>
                    </a:path>
                  </a:pathLst>
                </a:custGeom>
                <a:solidFill>
                  <a:srgbClr val="C4C4C4"/>
                </a:solidFill>
                <a:ln w="12700" cap="rnd" cmpd="sng">
                  <a:solidFill>
                    <a:srgbClr val="969696"/>
                  </a:solidFill>
                  <a:prstDash val="solid"/>
                  <a:round/>
                  <a:headEnd type="none" w="med" len="med"/>
                  <a:tailEnd type="none" w="med" len="med"/>
                </a:ln>
                <a:effectLst>
                  <a:outerShdw dist="107763" dir="2700000" algn="ctr" rotWithShape="0">
                    <a:schemeClr val="tx1">
                      <a:lumMod val="50000"/>
                      <a:lumOff val="50000"/>
                    </a:schemeClr>
                  </a:outerShdw>
                </a:effectLst>
              </p:spPr>
              <p:txBody>
                <a:bodyPr/>
                <a:lstStyle/>
                <a:p>
                  <a:pPr>
                    <a:defRPr/>
                  </a:pPr>
                  <a:endParaRPr lang="en-US">
                    <a:latin typeface="+mj-lt"/>
                  </a:endParaRPr>
                </a:p>
              </p:txBody>
            </p:sp>
            <p:sp>
              <p:nvSpPr>
                <p:cNvPr id="11283" name="Freeform 1093"/>
                <p:cNvSpPr>
                  <a:spLocks/>
                </p:cNvSpPr>
                <p:nvPr/>
              </p:nvSpPr>
              <p:spPr bwMode="auto">
                <a:xfrm>
                  <a:off x="3770" y="2829"/>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rgbClr val="969696"/>
                  </a:solidFill>
                  <a:round/>
                  <a:headEnd/>
                  <a:tailEnd/>
                </a:ln>
              </p:spPr>
              <p:txBody>
                <a:bodyPr/>
                <a:lstStyle/>
                <a:p>
                  <a:endParaRPr lang="en-US">
                    <a:latin typeface="+mj-lt"/>
                  </a:endParaRPr>
                </a:p>
              </p:txBody>
            </p:sp>
            <p:sp>
              <p:nvSpPr>
                <p:cNvPr id="11284" name="Freeform 1094"/>
                <p:cNvSpPr>
                  <a:spLocks/>
                </p:cNvSpPr>
                <p:nvPr/>
              </p:nvSpPr>
              <p:spPr bwMode="auto">
                <a:xfrm>
                  <a:off x="3770" y="2829"/>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rgbClr val="969696"/>
                  </a:solidFill>
                  <a:round/>
                  <a:headEnd/>
                  <a:tailEnd/>
                </a:ln>
              </p:spPr>
              <p:txBody>
                <a:bodyPr/>
                <a:lstStyle/>
                <a:p>
                  <a:endParaRPr lang="en-US">
                    <a:latin typeface="+mj-lt"/>
                  </a:endParaRPr>
                </a:p>
              </p:txBody>
            </p:sp>
            <p:sp>
              <p:nvSpPr>
                <p:cNvPr id="11285" name="Freeform 1095"/>
                <p:cNvSpPr>
                  <a:spLocks/>
                </p:cNvSpPr>
                <p:nvPr/>
              </p:nvSpPr>
              <p:spPr bwMode="auto">
                <a:xfrm>
                  <a:off x="3770" y="2829"/>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969696"/>
                  </a:solidFill>
                  <a:round/>
                  <a:headEnd/>
                  <a:tailEnd/>
                </a:ln>
              </p:spPr>
              <p:txBody>
                <a:bodyPr/>
                <a:lstStyle/>
                <a:p>
                  <a:endParaRPr lang="en-US">
                    <a:latin typeface="+mj-lt"/>
                  </a:endParaRPr>
                </a:p>
              </p:txBody>
            </p:sp>
            <p:sp>
              <p:nvSpPr>
                <p:cNvPr id="11286" name="Freeform 1096"/>
                <p:cNvSpPr>
                  <a:spLocks/>
                </p:cNvSpPr>
                <p:nvPr/>
              </p:nvSpPr>
              <p:spPr bwMode="auto">
                <a:xfrm>
                  <a:off x="3916" y="2829"/>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969696"/>
                  </a:solidFill>
                  <a:round/>
                  <a:headEnd/>
                  <a:tailEnd/>
                </a:ln>
              </p:spPr>
              <p:txBody>
                <a:bodyPr/>
                <a:lstStyle/>
                <a:p>
                  <a:endParaRPr lang="en-US">
                    <a:latin typeface="+mj-lt"/>
                  </a:endParaRPr>
                </a:p>
              </p:txBody>
            </p:sp>
            <p:sp>
              <p:nvSpPr>
                <p:cNvPr id="11287" name="Freeform 1097"/>
                <p:cNvSpPr>
                  <a:spLocks/>
                </p:cNvSpPr>
                <p:nvPr/>
              </p:nvSpPr>
              <p:spPr bwMode="auto">
                <a:xfrm>
                  <a:off x="3770" y="3054"/>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969696"/>
                  </a:solidFill>
                  <a:round/>
                  <a:headEnd/>
                  <a:tailEnd/>
                </a:ln>
              </p:spPr>
              <p:txBody>
                <a:bodyPr/>
                <a:lstStyle/>
                <a:p>
                  <a:endParaRPr lang="en-US">
                    <a:latin typeface="+mj-lt"/>
                  </a:endParaRPr>
                </a:p>
              </p:txBody>
            </p:sp>
            <p:sp>
              <p:nvSpPr>
                <p:cNvPr id="11288" name="Rectangle 1098"/>
                <p:cNvSpPr>
                  <a:spLocks noChangeArrowheads="1"/>
                </p:cNvSpPr>
                <p:nvPr/>
              </p:nvSpPr>
              <p:spPr bwMode="auto">
                <a:xfrm>
                  <a:off x="3924" y="2529"/>
                  <a:ext cx="690" cy="256"/>
                </a:xfrm>
                <a:prstGeom prst="rect">
                  <a:avLst/>
                </a:prstGeom>
                <a:solidFill>
                  <a:srgbClr val="CCFFFF"/>
                </a:solidFill>
                <a:ln w="12700">
                  <a:solidFill>
                    <a:srgbClr val="969696"/>
                  </a:solidFill>
                  <a:miter lim="800000"/>
                  <a:headEnd/>
                  <a:tailEnd/>
                </a:ln>
              </p:spPr>
              <p:txBody>
                <a:bodyPr lIns="90488" tIns="44450" rIns="90488" bIns="44450">
                  <a:spAutoFit/>
                </a:bodyPr>
                <a:lstStyle/>
                <a:p>
                  <a:pPr algn="ctr" eaLnBrk="0" hangingPunct="0"/>
                  <a:r>
                    <a:rPr lang="cs-CZ" sz="2000" b="1" dirty="0" smtClean="0">
                      <a:solidFill>
                        <a:srgbClr val="006E6B"/>
                      </a:solidFill>
                      <a:latin typeface="+mj-lt"/>
                    </a:rPr>
                    <a:t>Březen</a:t>
                  </a:r>
                  <a:endParaRPr lang="en-US" sz="2000" b="1" dirty="0">
                    <a:solidFill>
                      <a:srgbClr val="006E6B"/>
                    </a:solidFill>
                    <a:latin typeface="+mj-lt"/>
                  </a:endParaRPr>
                </a:p>
              </p:txBody>
            </p:sp>
          </p:grpSp>
        </p:gr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fontScale="90000"/>
          </a:bodyPr>
          <a:lstStyle/>
          <a:p>
            <a:r>
              <a:rPr lang="cs-CZ" dirty="0" smtClean="0"/>
              <a:t>Plánování součástkových artiklů – plán materiálových požadavků</a:t>
            </a:r>
            <a:endParaRPr lang="cs-CZ" dirty="0"/>
          </a:p>
        </p:txBody>
      </p:sp>
      <p:sp>
        <p:nvSpPr>
          <p:cNvPr id="12290" name="Footer Placeholder 1"/>
          <p:cNvSpPr>
            <a:spLocks noGrp="1"/>
          </p:cNvSpPr>
          <p:nvPr>
            <p:ph type="ftr" sz="quarter" idx="10"/>
          </p:nvPr>
        </p:nvSpPr>
        <p:spPr>
          <a:noFill/>
        </p:spPr>
        <p:txBody>
          <a:bodyPr/>
          <a:lstStyle/>
          <a:p>
            <a:pPr algn="r"/>
            <a:r>
              <a:rPr lang="en-US" smtClean="0"/>
              <a:t>QS-PL-100</a:t>
            </a:r>
          </a:p>
        </p:txBody>
      </p:sp>
      <p:grpSp>
        <p:nvGrpSpPr>
          <p:cNvPr id="12292" name="Group 36"/>
          <p:cNvGrpSpPr>
            <a:grpSpLocks/>
          </p:cNvGrpSpPr>
          <p:nvPr/>
        </p:nvGrpSpPr>
        <p:grpSpPr bwMode="auto">
          <a:xfrm>
            <a:off x="830770" y="1174126"/>
            <a:ext cx="7459662" cy="5140168"/>
            <a:chOff x="391" y="395"/>
            <a:chExt cx="4963" cy="3443"/>
          </a:xfrm>
        </p:grpSpPr>
        <p:sp>
          <p:nvSpPr>
            <p:cNvPr id="12293" name="Rectangle 37"/>
            <p:cNvSpPr>
              <a:spLocks noChangeArrowheads="1"/>
            </p:cNvSpPr>
            <p:nvPr/>
          </p:nvSpPr>
          <p:spPr bwMode="auto">
            <a:xfrm>
              <a:off x="391" y="425"/>
              <a:ext cx="4963" cy="3413"/>
            </a:xfrm>
            <a:prstGeom prst="rect">
              <a:avLst/>
            </a:prstGeom>
            <a:solidFill>
              <a:srgbClr val="FAF6EB"/>
            </a:solidFill>
            <a:ln w="12700">
              <a:solidFill>
                <a:schemeClr val="tx1"/>
              </a:solidFill>
              <a:miter lim="800000"/>
              <a:headEnd/>
              <a:tailEnd/>
            </a:ln>
          </p:spPr>
          <p:txBody>
            <a:bodyPr wrap="none" anchor="ctr"/>
            <a:lstStyle/>
            <a:p>
              <a:endParaRPr lang="cs-CZ">
                <a:latin typeface="+mj-lt"/>
              </a:endParaRPr>
            </a:p>
          </p:txBody>
        </p:sp>
        <p:sp>
          <p:nvSpPr>
            <p:cNvPr id="12294" name="Rectangle 38"/>
            <p:cNvSpPr>
              <a:spLocks noChangeArrowheads="1"/>
            </p:cNvSpPr>
            <p:nvPr/>
          </p:nvSpPr>
          <p:spPr bwMode="auto">
            <a:xfrm>
              <a:off x="3460" y="3550"/>
              <a:ext cx="751" cy="219"/>
            </a:xfrm>
            <a:prstGeom prst="rect">
              <a:avLst/>
            </a:prstGeom>
            <a:noFill/>
            <a:ln w="12700">
              <a:noFill/>
              <a:miter lim="800000"/>
              <a:headEnd/>
              <a:tailEnd/>
            </a:ln>
          </p:spPr>
          <p:txBody>
            <a:bodyPr lIns="82550" tIns="41275" rIns="82550" bIns="41275">
              <a:spAutoFit/>
            </a:bodyPr>
            <a:lstStyle/>
            <a:p>
              <a:pPr algn="ctr" defTabSz="739775" eaLnBrk="0" hangingPunct="0"/>
              <a:r>
                <a:rPr lang="cs-CZ" sz="1600" b="1" smtClean="0">
                  <a:latin typeface="+mj-lt"/>
                </a:rPr>
                <a:t>Výstupy</a:t>
              </a:r>
              <a:endParaRPr lang="cs-CZ" sz="1600" b="1" dirty="0">
                <a:latin typeface="+mj-lt"/>
              </a:endParaRPr>
            </a:p>
          </p:txBody>
        </p:sp>
        <p:sp>
          <p:nvSpPr>
            <p:cNvPr id="12295" name="Rectangle 39"/>
            <p:cNvSpPr>
              <a:spLocks noChangeArrowheads="1"/>
            </p:cNvSpPr>
            <p:nvPr/>
          </p:nvSpPr>
          <p:spPr bwMode="auto">
            <a:xfrm>
              <a:off x="1456" y="395"/>
              <a:ext cx="568" cy="219"/>
            </a:xfrm>
            <a:prstGeom prst="rect">
              <a:avLst/>
            </a:prstGeom>
            <a:noFill/>
            <a:ln w="12700">
              <a:noFill/>
              <a:miter lim="800000"/>
              <a:headEnd/>
              <a:tailEnd/>
            </a:ln>
          </p:spPr>
          <p:txBody>
            <a:bodyPr lIns="82550" tIns="41275" rIns="82550" bIns="41275">
              <a:spAutoFit/>
            </a:bodyPr>
            <a:lstStyle/>
            <a:p>
              <a:pPr algn="ctr" defTabSz="739775" eaLnBrk="0" hangingPunct="0"/>
              <a:r>
                <a:rPr lang="cs-CZ" sz="1600" b="1" smtClean="0">
                  <a:latin typeface="+mj-lt"/>
                </a:rPr>
                <a:t>Vstupy</a:t>
              </a:r>
              <a:endParaRPr lang="cs-CZ" sz="1600" b="1" dirty="0">
                <a:latin typeface="+mj-lt"/>
              </a:endParaRPr>
            </a:p>
          </p:txBody>
        </p:sp>
        <p:sp>
          <p:nvSpPr>
            <p:cNvPr id="371752" name="Oval 40"/>
            <p:cNvSpPr>
              <a:spLocks noChangeArrowheads="1"/>
            </p:cNvSpPr>
            <p:nvPr/>
          </p:nvSpPr>
          <p:spPr bwMode="auto">
            <a:xfrm>
              <a:off x="661" y="530"/>
              <a:ext cx="940" cy="583"/>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Kusovníky</a:t>
              </a:r>
              <a:endParaRPr lang="cs-CZ" sz="1600" dirty="0">
                <a:latin typeface="+mj-lt"/>
              </a:endParaRPr>
            </a:p>
          </p:txBody>
        </p:sp>
        <p:sp>
          <p:nvSpPr>
            <p:cNvPr id="371753" name="Oval 41"/>
            <p:cNvSpPr>
              <a:spLocks noChangeArrowheads="1"/>
            </p:cNvSpPr>
            <p:nvPr/>
          </p:nvSpPr>
          <p:spPr bwMode="auto">
            <a:xfrm>
              <a:off x="661" y="1179"/>
              <a:ext cx="940" cy="584"/>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lnSpc>
                  <a:spcPct val="90000"/>
                </a:lnSpc>
                <a:defRPr/>
              </a:pPr>
              <a:r>
                <a:rPr lang="cs-CZ" sz="1600" dirty="0" smtClean="0">
                  <a:latin typeface="+mj-lt"/>
                </a:rPr>
                <a:t>Poptávka</a:t>
              </a:r>
            </a:p>
            <a:p>
              <a:pPr algn="ctr" defTabSz="936625" eaLnBrk="0" hangingPunct="0">
                <a:lnSpc>
                  <a:spcPct val="90000"/>
                </a:lnSpc>
                <a:defRPr/>
              </a:pPr>
              <a:r>
                <a:rPr lang="cs-CZ" sz="1200" dirty="0" smtClean="0">
                  <a:latin typeface="+mj-lt"/>
                </a:rPr>
                <a:t>(Prognóza,</a:t>
              </a:r>
            </a:p>
            <a:p>
              <a:pPr algn="ctr" defTabSz="936625" eaLnBrk="0" hangingPunct="0">
                <a:lnSpc>
                  <a:spcPct val="90000"/>
                </a:lnSpc>
                <a:defRPr/>
              </a:pPr>
              <a:r>
                <a:rPr lang="cs-CZ" sz="1200" dirty="0" smtClean="0">
                  <a:latin typeface="+mj-lt"/>
                </a:rPr>
                <a:t>zakázky, atd.)</a:t>
              </a:r>
              <a:endParaRPr lang="cs-CZ" sz="1200" dirty="0">
                <a:latin typeface="+mj-lt"/>
              </a:endParaRPr>
            </a:p>
          </p:txBody>
        </p:sp>
        <p:sp>
          <p:nvSpPr>
            <p:cNvPr id="371754" name="Oval 42"/>
            <p:cNvSpPr>
              <a:spLocks noChangeArrowheads="1"/>
            </p:cNvSpPr>
            <p:nvPr/>
          </p:nvSpPr>
          <p:spPr bwMode="auto">
            <a:xfrm>
              <a:off x="661" y="1859"/>
              <a:ext cx="940" cy="586"/>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Nabídka</a:t>
              </a:r>
            </a:p>
            <a:p>
              <a:pPr algn="ctr" defTabSz="936625" eaLnBrk="0" hangingPunct="0">
                <a:defRPr/>
              </a:pPr>
              <a:r>
                <a:rPr lang="cs-CZ" sz="1200" dirty="0" smtClean="0">
                  <a:latin typeface="+mj-lt"/>
                </a:rPr>
                <a:t>(NO, PP, množství </a:t>
              </a:r>
            </a:p>
            <a:p>
              <a:pPr algn="ctr" defTabSz="936625" eaLnBrk="0" hangingPunct="0">
                <a:defRPr/>
              </a:pPr>
              <a:r>
                <a:rPr lang="cs-CZ" sz="1200" dirty="0" smtClean="0">
                  <a:latin typeface="+mj-lt"/>
                </a:rPr>
                <a:t>na skladě)</a:t>
              </a:r>
              <a:endParaRPr lang="cs-CZ" sz="1200" dirty="0">
                <a:latin typeface="+mj-lt"/>
              </a:endParaRPr>
            </a:p>
          </p:txBody>
        </p:sp>
        <p:sp>
          <p:nvSpPr>
            <p:cNvPr id="371755" name="Oval 43"/>
            <p:cNvSpPr>
              <a:spLocks noChangeArrowheads="1"/>
            </p:cNvSpPr>
            <p:nvPr/>
          </p:nvSpPr>
          <p:spPr bwMode="auto">
            <a:xfrm>
              <a:off x="661" y="2539"/>
              <a:ext cx="940" cy="583"/>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Plánovací</a:t>
              </a:r>
            </a:p>
            <a:p>
              <a:pPr algn="ctr" defTabSz="936625" eaLnBrk="0" hangingPunct="0">
                <a:defRPr/>
              </a:pPr>
              <a:r>
                <a:rPr lang="cs-CZ" sz="1600" dirty="0" smtClean="0">
                  <a:latin typeface="+mj-lt"/>
                </a:rPr>
                <a:t>data</a:t>
              </a:r>
              <a:endParaRPr lang="cs-CZ" sz="1600" dirty="0">
                <a:latin typeface="+mj-lt"/>
              </a:endParaRPr>
            </a:p>
          </p:txBody>
        </p:sp>
        <p:sp>
          <p:nvSpPr>
            <p:cNvPr id="371756" name="Oval 44"/>
            <p:cNvSpPr>
              <a:spLocks noChangeArrowheads="1"/>
            </p:cNvSpPr>
            <p:nvPr/>
          </p:nvSpPr>
          <p:spPr bwMode="auto">
            <a:xfrm>
              <a:off x="661" y="3201"/>
              <a:ext cx="940" cy="587"/>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Dílenský</a:t>
              </a:r>
            </a:p>
            <a:p>
              <a:pPr algn="ctr" defTabSz="936625" eaLnBrk="0" hangingPunct="0">
                <a:defRPr/>
              </a:pPr>
              <a:r>
                <a:rPr lang="cs-CZ" sz="1600" dirty="0" smtClean="0">
                  <a:latin typeface="+mj-lt"/>
                </a:rPr>
                <a:t>kalendář</a:t>
              </a:r>
              <a:endParaRPr lang="cs-CZ" sz="1600" dirty="0">
                <a:latin typeface="+mj-lt"/>
              </a:endParaRPr>
            </a:p>
          </p:txBody>
        </p:sp>
        <p:sp>
          <p:nvSpPr>
            <p:cNvPr id="12301" name="Freeform 45"/>
            <p:cNvSpPr>
              <a:spLocks/>
            </p:cNvSpPr>
            <p:nvPr/>
          </p:nvSpPr>
          <p:spPr bwMode="auto">
            <a:xfrm>
              <a:off x="1621" y="797"/>
              <a:ext cx="306" cy="2706"/>
            </a:xfrm>
            <a:custGeom>
              <a:avLst/>
              <a:gdLst>
                <a:gd name="T0" fmla="*/ 78 w 235"/>
                <a:gd name="T1" fmla="*/ 0 h 3025"/>
                <a:gd name="T2" fmla="*/ 1935 w 235"/>
                <a:gd name="T3" fmla="*/ 0 h 3025"/>
                <a:gd name="T4" fmla="*/ 1935 w 235"/>
                <a:gd name="T5" fmla="*/ 1241 h 3025"/>
                <a:gd name="T6" fmla="*/ 0 w 235"/>
                <a:gd name="T7" fmla="*/ 1241 h 3025"/>
                <a:gd name="T8" fmla="*/ 0 60000 65536"/>
                <a:gd name="T9" fmla="*/ 0 60000 65536"/>
                <a:gd name="T10" fmla="*/ 0 60000 65536"/>
                <a:gd name="T11" fmla="*/ 0 60000 65536"/>
                <a:gd name="T12" fmla="*/ 0 w 235"/>
                <a:gd name="T13" fmla="*/ 0 h 3025"/>
                <a:gd name="T14" fmla="*/ 235 w 235"/>
                <a:gd name="T15" fmla="*/ 3025 h 3025"/>
              </a:gdLst>
              <a:ahLst/>
              <a:cxnLst>
                <a:cxn ang="T8">
                  <a:pos x="T0" y="T1"/>
                </a:cxn>
                <a:cxn ang="T9">
                  <a:pos x="T2" y="T3"/>
                </a:cxn>
                <a:cxn ang="T10">
                  <a:pos x="T4" y="T5"/>
                </a:cxn>
                <a:cxn ang="T11">
                  <a:pos x="T6" y="T7"/>
                </a:cxn>
              </a:cxnLst>
              <a:rect l="T12" t="T13" r="T14" b="T15"/>
              <a:pathLst>
                <a:path w="235" h="3025">
                  <a:moveTo>
                    <a:pt x="9" y="0"/>
                  </a:moveTo>
                  <a:lnTo>
                    <a:pt x="234" y="0"/>
                  </a:lnTo>
                  <a:lnTo>
                    <a:pt x="234" y="3024"/>
                  </a:lnTo>
                  <a:lnTo>
                    <a:pt x="0" y="3024"/>
                  </a:lnTo>
                </a:path>
              </a:pathLst>
            </a:custGeom>
            <a:noFill/>
            <a:ln w="12700" cap="rnd">
              <a:solidFill>
                <a:schemeClr val="tx1"/>
              </a:solidFill>
              <a:round/>
              <a:headEnd/>
              <a:tailEnd/>
            </a:ln>
          </p:spPr>
          <p:txBody>
            <a:bodyPr/>
            <a:lstStyle/>
            <a:p>
              <a:endParaRPr lang="cs-CZ">
                <a:latin typeface="+mj-lt"/>
              </a:endParaRPr>
            </a:p>
          </p:txBody>
        </p:sp>
        <p:sp>
          <p:nvSpPr>
            <p:cNvPr id="12302" name="Line 46"/>
            <p:cNvSpPr>
              <a:spLocks noChangeShapeType="1"/>
            </p:cNvSpPr>
            <p:nvPr/>
          </p:nvSpPr>
          <p:spPr bwMode="auto">
            <a:xfrm>
              <a:off x="1663" y="1481"/>
              <a:ext cx="257" cy="0"/>
            </a:xfrm>
            <a:prstGeom prst="line">
              <a:avLst/>
            </a:prstGeom>
            <a:noFill/>
            <a:ln w="12700">
              <a:solidFill>
                <a:srgbClr val="000000"/>
              </a:solidFill>
              <a:round/>
              <a:headEnd/>
              <a:tailEnd/>
            </a:ln>
          </p:spPr>
          <p:txBody>
            <a:bodyPr wrap="none" anchor="ctr"/>
            <a:lstStyle/>
            <a:p>
              <a:endParaRPr lang="cs-CZ">
                <a:latin typeface="+mj-lt"/>
              </a:endParaRPr>
            </a:p>
          </p:txBody>
        </p:sp>
        <p:sp>
          <p:nvSpPr>
            <p:cNvPr id="12303" name="Line 47"/>
            <p:cNvSpPr>
              <a:spLocks noChangeShapeType="1"/>
            </p:cNvSpPr>
            <p:nvPr/>
          </p:nvSpPr>
          <p:spPr bwMode="auto">
            <a:xfrm>
              <a:off x="1651" y="2862"/>
              <a:ext cx="257" cy="0"/>
            </a:xfrm>
            <a:prstGeom prst="line">
              <a:avLst/>
            </a:prstGeom>
            <a:noFill/>
            <a:ln w="12700">
              <a:solidFill>
                <a:srgbClr val="000000"/>
              </a:solidFill>
              <a:round/>
              <a:headEnd/>
              <a:tailEnd/>
            </a:ln>
          </p:spPr>
          <p:txBody>
            <a:bodyPr wrap="none" anchor="ctr"/>
            <a:lstStyle/>
            <a:p>
              <a:endParaRPr lang="cs-CZ">
                <a:latin typeface="+mj-lt"/>
              </a:endParaRPr>
            </a:p>
          </p:txBody>
        </p:sp>
        <p:sp>
          <p:nvSpPr>
            <p:cNvPr id="12304" name="Line 48"/>
            <p:cNvSpPr>
              <a:spLocks noChangeShapeType="1"/>
            </p:cNvSpPr>
            <p:nvPr/>
          </p:nvSpPr>
          <p:spPr bwMode="auto">
            <a:xfrm>
              <a:off x="1639" y="2164"/>
              <a:ext cx="470" cy="0"/>
            </a:xfrm>
            <a:prstGeom prst="line">
              <a:avLst/>
            </a:prstGeom>
            <a:noFill/>
            <a:ln w="12700">
              <a:solidFill>
                <a:srgbClr val="000000"/>
              </a:solidFill>
              <a:round/>
              <a:headEnd/>
              <a:tailEnd type="triangle" w="med" len="med"/>
            </a:ln>
          </p:spPr>
          <p:txBody>
            <a:bodyPr wrap="none" anchor="ctr"/>
            <a:lstStyle/>
            <a:p>
              <a:endParaRPr lang="cs-CZ">
                <a:latin typeface="+mj-lt"/>
              </a:endParaRPr>
            </a:p>
          </p:txBody>
        </p:sp>
        <p:sp>
          <p:nvSpPr>
            <p:cNvPr id="371761" name="AutoShape 49"/>
            <p:cNvSpPr>
              <a:spLocks noChangeArrowheads="1"/>
            </p:cNvSpPr>
            <p:nvPr/>
          </p:nvSpPr>
          <p:spPr bwMode="auto">
            <a:xfrm>
              <a:off x="2091" y="1373"/>
              <a:ext cx="1581" cy="1581"/>
            </a:xfrm>
            <a:prstGeom prst="star16">
              <a:avLst>
                <a:gd name="adj" fmla="val 37500"/>
              </a:avLst>
            </a:prstGeom>
            <a:solidFill>
              <a:srgbClr val="E0DCE7"/>
            </a:solidFill>
            <a:ln w="12700">
              <a:solidFill>
                <a:schemeClr val="tx1"/>
              </a:solidFill>
              <a:miter lim="800000"/>
              <a:headEnd/>
              <a:tailEnd/>
            </a:ln>
            <a:effectLst>
              <a:outerShdw dist="107763" dir="2700000" algn="ctr" rotWithShape="0">
                <a:schemeClr val="accent6"/>
              </a:outerShdw>
            </a:effectLst>
          </p:spPr>
          <p:txBody>
            <a:bodyPr wrap="none" lIns="90488" tIns="44450" rIns="90488" bIns="44450" anchor="ctr"/>
            <a:lstStyle/>
            <a:p>
              <a:pPr algn="ctr" eaLnBrk="0" hangingPunct="0">
                <a:defRPr/>
              </a:pPr>
              <a:r>
                <a:rPr lang="cs-CZ" sz="1800" dirty="0" smtClean="0">
                  <a:solidFill>
                    <a:schemeClr val="tx2"/>
                  </a:solidFill>
                  <a:latin typeface="+mj-lt"/>
                </a:rPr>
                <a:t>Výpočet</a:t>
              </a:r>
            </a:p>
            <a:p>
              <a:pPr algn="ctr" eaLnBrk="0" hangingPunct="0">
                <a:defRPr/>
              </a:pPr>
              <a:r>
                <a:rPr lang="cs-CZ" sz="1800" dirty="0" smtClean="0">
                  <a:solidFill>
                    <a:schemeClr val="tx2"/>
                  </a:solidFill>
                  <a:latin typeface="+mj-lt"/>
                </a:rPr>
                <a:t>plánu</a:t>
              </a:r>
            </a:p>
            <a:p>
              <a:pPr algn="ctr" eaLnBrk="0" hangingPunct="0">
                <a:defRPr/>
              </a:pPr>
              <a:r>
                <a:rPr lang="cs-CZ" sz="1800" dirty="0" smtClean="0">
                  <a:solidFill>
                    <a:schemeClr val="tx2"/>
                  </a:solidFill>
                  <a:latin typeface="+mj-lt"/>
                </a:rPr>
                <a:t>materiálových</a:t>
              </a:r>
            </a:p>
            <a:p>
              <a:pPr algn="ctr" eaLnBrk="0" hangingPunct="0">
                <a:defRPr/>
              </a:pPr>
              <a:r>
                <a:rPr lang="cs-CZ" sz="1800" smtClean="0">
                  <a:solidFill>
                    <a:schemeClr val="tx2"/>
                  </a:solidFill>
                  <a:latin typeface="+mj-lt"/>
                </a:rPr>
                <a:t>požadavků</a:t>
              </a:r>
              <a:endParaRPr lang="cs-CZ" sz="1800" dirty="0">
                <a:solidFill>
                  <a:schemeClr val="tx2"/>
                </a:solidFill>
                <a:latin typeface="+mj-lt"/>
              </a:endParaRPr>
            </a:p>
          </p:txBody>
        </p:sp>
        <p:sp>
          <p:nvSpPr>
            <p:cNvPr id="12306" name="Freeform 50"/>
            <p:cNvSpPr>
              <a:spLocks/>
            </p:cNvSpPr>
            <p:nvPr/>
          </p:nvSpPr>
          <p:spPr bwMode="auto">
            <a:xfrm>
              <a:off x="3842" y="1272"/>
              <a:ext cx="347" cy="1633"/>
            </a:xfrm>
            <a:custGeom>
              <a:avLst/>
              <a:gdLst>
                <a:gd name="T0" fmla="*/ 253 w 361"/>
                <a:gd name="T1" fmla="*/ 0 h 1441"/>
                <a:gd name="T2" fmla="*/ 0 w 361"/>
                <a:gd name="T3" fmla="*/ 0 h 1441"/>
                <a:gd name="T4" fmla="*/ 0 w 361"/>
                <a:gd name="T5" fmla="*/ 3914 h 1441"/>
                <a:gd name="T6" fmla="*/ 263 w 361"/>
                <a:gd name="T7" fmla="*/ 3914 h 1441"/>
                <a:gd name="T8" fmla="*/ 0 60000 65536"/>
                <a:gd name="T9" fmla="*/ 0 60000 65536"/>
                <a:gd name="T10" fmla="*/ 0 60000 65536"/>
                <a:gd name="T11" fmla="*/ 0 60000 65536"/>
                <a:gd name="T12" fmla="*/ 0 w 361"/>
                <a:gd name="T13" fmla="*/ 0 h 1441"/>
                <a:gd name="T14" fmla="*/ 361 w 361"/>
                <a:gd name="T15" fmla="*/ 1441 h 1441"/>
              </a:gdLst>
              <a:ahLst/>
              <a:cxnLst>
                <a:cxn ang="T8">
                  <a:pos x="T0" y="T1"/>
                </a:cxn>
                <a:cxn ang="T9">
                  <a:pos x="T2" y="T3"/>
                </a:cxn>
                <a:cxn ang="T10">
                  <a:pos x="T4" y="T5"/>
                </a:cxn>
                <a:cxn ang="T11">
                  <a:pos x="T6" y="T7"/>
                </a:cxn>
              </a:cxnLst>
              <a:rect l="T12" t="T13" r="T14" b="T15"/>
              <a:pathLst>
                <a:path w="361" h="1441">
                  <a:moveTo>
                    <a:pt x="346" y="0"/>
                  </a:moveTo>
                  <a:lnTo>
                    <a:pt x="0" y="0"/>
                  </a:lnTo>
                  <a:lnTo>
                    <a:pt x="0" y="1440"/>
                  </a:lnTo>
                  <a:lnTo>
                    <a:pt x="360" y="1440"/>
                  </a:lnTo>
                </a:path>
              </a:pathLst>
            </a:custGeom>
            <a:noFill/>
            <a:ln w="12700" cap="rnd">
              <a:solidFill>
                <a:schemeClr val="tx1"/>
              </a:solidFill>
              <a:round/>
              <a:headEnd type="triangle" w="med" len="med"/>
              <a:tailEnd type="triangle" w="med" len="med"/>
            </a:ln>
          </p:spPr>
          <p:txBody>
            <a:bodyPr/>
            <a:lstStyle/>
            <a:p>
              <a:endParaRPr lang="cs-CZ">
                <a:latin typeface="+mj-lt"/>
              </a:endParaRPr>
            </a:p>
          </p:txBody>
        </p:sp>
        <p:sp>
          <p:nvSpPr>
            <p:cNvPr id="12307" name="Line 51"/>
            <p:cNvSpPr>
              <a:spLocks noChangeShapeType="1"/>
            </p:cNvSpPr>
            <p:nvPr/>
          </p:nvSpPr>
          <p:spPr bwMode="auto">
            <a:xfrm>
              <a:off x="3673" y="2161"/>
              <a:ext cx="155" cy="0"/>
            </a:xfrm>
            <a:prstGeom prst="line">
              <a:avLst/>
            </a:prstGeom>
            <a:noFill/>
            <a:ln w="12700">
              <a:solidFill>
                <a:srgbClr val="000000"/>
              </a:solidFill>
              <a:round/>
              <a:headEnd/>
              <a:tailEnd/>
            </a:ln>
          </p:spPr>
          <p:txBody>
            <a:bodyPr wrap="none" anchor="ctr"/>
            <a:lstStyle/>
            <a:p>
              <a:endParaRPr lang="cs-CZ">
                <a:latin typeface="+mj-lt"/>
              </a:endParaRPr>
            </a:p>
          </p:txBody>
        </p:sp>
        <p:grpSp>
          <p:nvGrpSpPr>
            <p:cNvPr id="12308" name="Group 52"/>
            <p:cNvGrpSpPr>
              <a:grpSpLocks/>
            </p:cNvGrpSpPr>
            <p:nvPr/>
          </p:nvGrpSpPr>
          <p:grpSpPr bwMode="auto">
            <a:xfrm>
              <a:off x="4174" y="730"/>
              <a:ext cx="994" cy="1287"/>
              <a:chOff x="4048" y="856"/>
              <a:chExt cx="994" cy="1287"/>
            </a:xfrm>
          </p:grpSpPr>
          <p:sp>
            <p:nvSpPr>
              <p:cNvPr id="371765" name="Rectangle 53"/>
              <p:cNvSpPr>
                <a:spLocks noChangeArrowheads="1"/>
              </p:cNvSpPr>
              <p:nvPr/>
            </p:nvSpPr>
            <p:spPr bwMode="auto">
              <a:xfrm>
                <a:off x="4259" y="1050"/>
                <a:ext cx="783"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cs-CZ" sz="1600">
                  <a:latin typeface="+mj-lt"/>
                </a:endParaRPr>
              </a:p>
            </p:txBody>
          </p:sp>
          <p:sp>
            <p:nvSpPr>
              <p:cNvPr id="371766" name="Rectangle 54"/>
              <p:cNvSpPr>
                <a:spLocks noChangeArrowheads="1"/>
              </p:cNvSpPr>
              <p:nvPr/>
            </p:nvSpPr>
            <p:spPr bwMode="auto">
              <a:xfrm>
                <a:off x="4156" y="965"/>
                <a:ext cx="784" cy="1087"/>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cs-CZ" sz="1600">
                  <a:latin typeface="+mj-lt"/>
                </a:endParaRPr>
              </a:p>
            </p:txBody>
          </p:sp>
          <p:sp>
            <p:nvSpPr>
              <p:cNvPr id="371767" name="Rectangle 55"/>
              <p:cNvSpPr>
                <a:spLocks noChangeArrowheads="1"/>
              </p:cNvSpPr>
              <p:nvPr/>
            </p:nvSpPr>
            <p:spPr bwMode="auto">
              <a:xfrm>
                <a:off x="4048" y="856"/>
                <a:ext cx="785"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600" dirty="0" smtClean="0">
                    <a:latin typeface="+mj-lt"/>
                  </a:rPr>
                  <a:t>Plánované</a:t>
                </a:r>
              </a:p>
              <a:p>
                <a:pPr algn="ctr" defTabSz="739775" eaLnBrk="0" hangingPunct="0">
                  <a:defRPr/>
                </a:pPr>
                <a:r>
                  <a:rPr lang="cs-CZ" sz="1600" dirty="0" smtClean="0">
                    <a:latin typeface="+mj-lt"/>
                  </a:rPr>
                  <a:t>příkazy</a:t>
                </a:r>
              </a:p>
              <a:p>
                <a:pPr algn="ctr" defTabSz="739775" eaLnBrk="0" hangingPunct="0">
                  <a:buFontTx/>
                  <a:buChar char="•"/>
                  <a:defRPr/>
                </a:pPr>
                <a:r>
                  <a:rPr lang="cs-CZ" sz="1600" dirty="0" smtClean="0">
                    <a:latin typeface="+mj-lt"/>
                  </a:rPr>
                  <a:t>Data</a:t>
                </a:r>
                <a:br>
                  <a:rPr lang="cs-CZ" sz="1600" dirty="0" smtClean="0">
                    <a:latin typeface="+mj-lt"/>
                  </a:rPr>
                </a:br>
                <a:r>
                  <a:rPr lang="cs-CZ" sz="1600" dirty="0" smtClean="0">
                    <a:latin typeface="+mj-lt"/>
                  </a:rPr>
                  <a:t>uvolnění</a:t>
                </a:r>
              </a:p>
              <a:p>
                <a:pPr algn="ctr" defTabSz="739775" eaLnBrk="0" hangingPunct="0">
                  <a:buFontTx/>
                  <a:buChar char="•"/>
                  <a:defRPr/>
                </a:pPr>
                <a:r>
                  <a:rPr lang="cs-CZ" sz="1600" dirty="0" smtClean="0">
                    <a:latin typeface="+mj-lt"/>
                  </a:rPr>
                  <a:t>Data</a:t>
                </a:r>
                <a:br>
                  <a:rPr lang="cs-CZ" sz="1600" dirty="0" smtClean="0">
                    <a:latin typeface="+mj-lt"/>
                  </a:rPr>
                </a:br>
                <a:r>
                  <a:rPr lang="cs-CZ" sz="1600" dirty="0" smtClean="0">
                    <a:latin typeface="+mj-lt"/>
                  </a:rPr>
                  <a:t>dokončení</a:t>
                </a:r>
                <a:endParaRPr lang="cs-CZ" sz="1600" dirty="0">
                  <a:latin typeface="+mj-lt"/>
                </a:endParaRPr>
              </a:p>
            </p:txBody>
          </p:sp>
        </p:grpSp>
        <p:grpSp>
          <p:nvGrpSpPr>
            <p:cNvPr id="12309" name="Group 56"/>
            <p:cNvGrpSpPr>
              <a:grpSpLocks/>
            </p:cNvGrpSpPr>
            <p:nvPr/>
          </p:nvGrpSpPr>
          <p:grpSpPr bwMode="auto">
            <a:xfrm>
              <a:off x="4174" y="2361"/>
              <a:ext cx="994" cy="1287"/>
              <a:chOff x="4048" y="2229"/>
              <a:chExt cx="994" cy="1287"/>
            </a:xfrm>
          </p:grpSpPr>
          <p:sp>
            <p:nvSpPr>
              <p:cNvPr id="371769" name="Rectangle 57"/>
              <p:cNvSpPr>
                <a:spLocks noChangeArrowheads="1"/>
              </p:cNvSpPr>
              <p:nvPr/>
            </p:nvSpPr>
            <p:spPr bwMode="auto">
              <a:xfrm>
                <a:off x="4259" y="2423"/>
                <a:ext cx="783" cy="1093"/>
              </a:xfrm>
              <a:prstGeom prst="rect">
                <a:avLst/>
              </a:prstGeom>
              <a:solidFill>
                <a:srgbClr val="EDD1C5"/>
              </a:solidFill>
              <a:ln w="12700">
                <a:solidFill>
                  <a:schemeClr val="tx1"/>
                </a:solidFill>
                <a:miter lim="800000"/>
                <a:headEnd/>
                <a:tailEnd/>
              </a:ln>
              <a:effectLst>
                <a:outerShdw dist="53882" dir="2700000" algn="ctr" rotWithShape="0">
                  <a:schemeClr val="tx1">
                    <a:lumMod val="90000"/>
                    <a:lumOff val="10000"/>
                  </a:schemeClr>
                </a:outerShdw>
              </a:effectLst>
            </p:spPr>
            <p:txBody>
              <a:bodyPr wrap="none" lIns="82550" tIns="41275" rIns="82550" bIns="41275" anchor="ctr"/>
              <a:lstStyle/>
              <a:p>
                <a:pPr algn="ctr" defTabSz="739775" eaLnBrk="0" hangingPunct="0">
                  <a:defRPr/>
                </a:pPr>
                <a:endParaRPr lang="cs-CZ" sz="1600">
                  <a:latin typeface="+mj-lt"/>
                </a:endParaRPr>
              </a:p>
            </p:txBody>
          </p:sp>
          <p:sp>
            <p:nvSpPr>
              <p:cNvPr id="371770" name="Rectangle 58"/>
              <p:cNvSpPr>
                <a:spLocks noChangeArrowheads="1"/>
              </p:cNvSpPr>
              <p:nvPr/>
            </p:nvSpPr>
            <p:spPr bwMode="auto">
              <a:xfrm>
                <a:off x="4156" y="2332"/>
                <a:ext cx="784" cy="1093"/>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cs-CZ" sz="1600" dirty="0">
                  <a:latin typeface="+mj-lt"/>
                </a:endParaRPr>
              </a:p>
            </p:txBody>
          </p:sp>
          <p:sp>
            <p:nvSpPr>
              <p:cNvPr id="371771" name="Rectangle 59"/>
              <p:cNvSpPr>
                <a:spLocks noChangeArrowheads="1"/>
              </p:cNvSpPr>
              <p:nvPr/>
            </p:nvSpPr>
            <p:spPr bwMode="auto">
              <a:xfrm>
                <a:off x="4048" y="2220"/>
                <a:ext cx="785" cy="1102"/>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600" dirty="0" smtClean="0">
                    <a:latin typeface="+mj-lt"/>
                  </a:rPr>
                  <a:t>Funkční</a:t>
                </a:r>
              </a:p>
              <a:p>
                <a:pPr algn="ctr" defTabSz="739775" eaLnBrk="0" hangingPunct="0">
                  <a:defRPr/>
                </a:pPr>
                <a:r>
                  <a:rPr lang="cs-CZ" sz="1600" dirty="0" smtClean="0">
                    <a:latin typeface="+mj-lt"/>
                  </a:rPr>
                  <a:t>zprávy</a:t>
                </a:r>
              </a:p>
            </p:txBody>
          </p:sp>
        </p:gr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fontScale="90000"/>
          </a:bodyPr>
          <a:lstStyle/>
          <a:p>
            <a:r>
              <a:rPr lang="cs-CZ" dirty="0" smtClean="0"/>
              <a:t>Plánování součástkových artiklů – plán materiálových požadavků</a:t>
            </a:r>
            <a:endParaRPr lang="cs-CZ" dirty="0"/>
          </a:p>
        </p:txBody>
      </p:sp>
      <p:sp>
        <p:nvSpPr>
          <p:cNvPr id="12290" name="Footer Placeholder 1"/>
          <p:cNvSpPr>
            <a:spLocks noGrp="1"/>
          </p:cNvSpPr>
          <p:nvPr>
            <p:ph type="ftr" sz="quarter" idx="10"/>
          </p:nvPr>
        </p:nvSpPr>
        <p:spPr>
          <a:noFill/>
        </p:spPr>
        <p:txBody>
          <a:bodyPr/>
          <a:lstStyle/>
          <a:p>
            <a:pPr algn="r"/>
            <a:r>
              <a:rPr lang="en-US" smtClean="0"/>
              <a:t>QS-PL-100</a:t>
            </a:r>
          </a:p>
        </p:txBody>
      </p:sp>
      <p:grpSp>
        <p:nvGrpSpPr>
          <p:cNvPr id="2" name="Group 36"/>
          <p:cNvGrpSpPr>
            <a:grpSpLocks/>
          </p:cNvGrpSpPr>
          <p:nvPr/>
        </p:nvGrpSpPr>
        <p:grpSpPr bwMode="auto">
          <a:xfrm>
            <a:off x="830770" y="1174126"/>
            <a:ext cx="7459662" cy="5140168"/>
            <a:chOff x="391" y="395"/>
            <a:chExt cx="4963" cy="3443"/>
          </a:xfrm>
        </p:grpSpPr>
        <p:sp>
          <p:nvSpPr>
            <p:cNvPr id="12293" name="Rectangle 37"/>
            <p:cNvSpPr>
              <a:spLocks noChangeArrowheads="1"/>
            </p:cNvSpPr>
            <p:nvPr/>
          </p:nvSpPr>
          <p:spPr bwMode="auto">
            <a:xfrm>
              <a:off x="391" y="425"/>
              <a:ext cx="4963" cy="3413"/>
            </a:xfrm>
            <a:prstGeom prst="rect">
              <a:avLst/>
            </a:prstGeom>
            <a:solidFill>
              <a:srgbClr val="FAF6EB"/>
            </a:solidFill>
            <a:ln w="12700">
              <a:solidFill>
                <a:schemeClr val="tx1"/>
              </a:solidFill>
              <a:miter lim="800000"/>
              <a:headEnd/>
              <a:tailEnd/>
            </a:ln>
          </p:spPr>
          <p:txBody>
            <a:bodyPr wrap="none" anchor="ctr"/>
            <a:lstStyle/>
            <a:p>
              <a:endParaRPr lang="cs-CZ">
                <a:latin typeface="+mj-lt"/>
              </a:endParaRPr>
            </a:p>
          </p:txBody>
        </p:sp>
        <p:sp>
          <p:nvSpPr>
            <p:cNvPr id="12294" name="Rectangle 38"/>
            <p:cNvSpPr>
              <a:spLocks noChangeArrowheads="1"/>
            </p:cNvSpPr>
            <p:nvPr/>
          </p:nvSpPr>
          <p:spPr bwMode="auto">
            <a:xfrm>
              <a:off x="3460" y="3550"/>
              <a:ext cx="751" cy="219"/>
            </a:xfrm>
            <a:prstGeom prst="rect">
              <a:avLst/>
            </a:prstGeom>
            <a:noFill/>
            <a:ln w="12700">
              <a:noFill/>
              <a:miter lim="800000"/>
              <a:headEnd/>
              <a:tailEnd/>
            </a:ln>
          </p:spPr>
          <p:txBody>
            <a:bodyPr lIns="82550" tIns="41275" rIns="82550" bIns="41275">
              <a:spAutoFit/>
            </a:bodyPr>
            <a:lstStyle/>
            <a:p>
              <a:pPr algn="ctr" defTabSz="739775" eaLnBrk="0" hangingPunct="0"/>
              <a:r>
                <a:rPr lang="cs-CZ" sz="1600" b="1" smtClean="0">
                  <a:latin typeface="+mj-lt"/>
                </a:rPr>
                <a:t>Výstupy</a:t>
              </a:r>
              <a:endParaRPr lang="cs-CZ" sz="1600" b="1" dirty="0">
                <a:latin typeface="+mj-lt"/>
              </a:endParaRPr>
            </a:p>
          </p:txBody>
        </p:sp>
        <p:sp>
          <p:nvSpPr>
            <p:cNvPr id="12295" name="Rectangle 39"/>
            <p:cNvSpPr>
              <a:spLocks noChangeArrowheads="1"/>
            </p:cNvSpPr>
            <p:nvPr/>
          </p:nvSpPr>
          <p:spPr bwMode="auto">
            <a:xfrm>
              <a:off x="1456" y="395"/>
              <a:ext cx="568" cy="219"/>
            </a:xfrm>
            <a:prstGeom prst="rect">
              <a:avLst/>
            </a:prstGeom>
            <a:noFill/>
            <a:ln w="12700">
              <a:noFill/>
              <a:miter lim="800000"/>
              <a:headEnd/>
              <a:tailEnd/>
            </a:ln>
          </p:spPr>
          <p:txBody>
            <a:bodyPr lIns="82550" tIns="41275" rIns="82550" bIns="41275">
              <a:spAutoFit/>
            </a:bodyPr>
            <a:lstStyle/>
            <a:p>
              <a:pPr algn="ctr" defTabSz="739775" eaLnBrk="0" hangingPunct="0"/>
              <a:r>
                <a:rPr lang="cs-CZ" sz="1600" b="1" smtClean="0">
                  <a:latin typeface="+mj-lt"/>
                </a:rPr>
                <a:t>Vstupy</a:t>
              </a:r>
              <a:endParaRPr lang="cs-CZ" sz="1600" b="1" dirty="0">
                <a:latin typeface="+mj-lt"/>
              </a:endParaRPr>
            </a:p>
          </p:txBody>
        </p:sp>
        <p:sp>
          <p:nvSpPr>
            <p:cNvPr id="371752" name="Oval 40"/>
            <p:cNvSpPr>
              <a:spLocks noChangeArrowheads="1"/>
            </p:cNvSpPr>
            <p:nvPr/>
          </p:nvSpPr>
          <p:spPr bwMode="auto">
            <a:xfrm>
              <a:off x="661" y="530"/>
              <a:ext cx="940" cy="583"/>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Kusovníky</a:t>
              </a:r>
              <a:endParaRPr lang="cs-CZ" sz="1600" dirty="0">
                <a:latin typeface="+mj-lt"/>
              </a:endParaRPr>
            </a:p>
          </p:txBody>
        </p:sp>
        <p:sp>
          <p:nvSpPr>
            <p:cNvPr id="371753" name="Oval 41"/>
            <p:cNvSpPr>
              <a:spLocks noChangeArrowheads="1"/>
            </p:cNvSpPr>
            <p:nvPr/>
          </p:nvSpPr>
          <p:spPr bwMode="auto">
            <a:xfrm>
              <a:off x="661" y="1179"/>
              <a:ext cx="940" cy="584"/>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lnSpc>
                  <a:spcPct val="90000"/>
                </a:lnSpc>
                <a:defRPr/>
              </a:pPr>
              <a:r>
                <a:rPr lang="cs-CZ" sz="1600" dirty="0" smtClean="0">
                  <a:latin typeface="+mj-lt"/>
                </a:rPr>
                <a:t>Poptávka</a:t>
              </a:r>
            </a:p>
            <a:p>
              <a:pPr algn="ctr" defTabSz="936625" eaLnBrk="0" hangingPunct="0">
                <a:lnSpc>
                  <a:spcPct val="90000"/>
                </a:lnSpc>
                <a:defRPr/>
              </a:pPr>
              <a:r>
                <a:rPr lang="cs-CZ" sz="1200" dirty="0" smtClean="0">
                  <a:latin typeface="+mj-lt"/>
                </a:rPr>
                <a:t>(Prognóza,</a:t>
              </a:r>
            </a:p>
            <a:p>
              <a:pPr algn="ctr" defTabSz="936625" eaLnBrk="0" hangingPunct="0">
                <a:lnSpc>
                  <a:spcPct val="90000"/>
                </a:lnSpc>
                <a:defRPr/>
              </a:pPr>
              <a:r>
                <a:rPr lang="cs-CZ" sz="1200" dirty="0" smtClean="0">
                  <a:latin typeface="+mj-lt"/>
                </a:rPr>
                <a:t>zakázky, atd.)</a:t>
              </a:r>
              <a:endParaRPr lang="cs-CZ" sz="1200" dirty="0">
                <a:latin typeface="+mj-lt"/>
              </a:endParaRPr>
            </a:p>
          </p:txBody>
        </p:sp>
        <p:sp>
          <p:nvSpPr>
            <p:cNvPr id="371754" name="Oval 42"/>
            <p:cNvSpPr>
              <a:spLocks noChangeArrowheads="1"/>
            </p:cNvSpPr>
            <p:nvPr/>
          </p:nvSpPr>
          <p:spPr bwMode="auto">
            <a:xfrm>
              <a:off x="661" y="1859"/>
              <a:ext cx="940" cy="586"/>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Nabídka</a:t>
              </a:r>
            </a:p>
            <a:p>
              <a:pPr algn="ctr" defTabSz="936625" eaLnBrk="0" hangingPunct="0">
                <a:defRPr/>
              </a:pPr>
              <a:r>
                <a:rPr lang="cs-CZ" sz="1200" dirty="0" smtClean="0">
                  <a:latin typeface="+mj-lt"/>
                </a:rPr>
                <a:t>(NO, PP, množství </a:t>
              </a:r>
            </a:p>
            <a:p>
              <a:pPr algn="ctr" defTabSz="936625" eaLnBrk="0" hangingPunct="0">
                <a:defRPr/>
              </a:pPr>
              <a:r>
                <a:rPr lang="cs-CZ" sz="1200" dirty="0" smtClean="0">
                  <a:latin typeface="+mj-lt"/>
                </a:rPr>
                <a:t>na skladě)</a:t>
              </a:r>
              <a:endParaRPr lang="cs-CZ" sz="1200" dirty="0">
                <a:latin typeface="+mj-lt"/>
              </a:endParaRPr>
            </a:p>
          </p:txBody>
        </p:sp>
        <p:sp>
          <p:nvSpPr>
            <p:cNvPr id="371755" name="Oval 43"/>
            <p:cNvSpPr>
              <a:spLocks noChangeArrowheads="1"/>
            </p:cNvSpPr>
            <p:nvPr/>
          </p:nvSpPr>
          <p:spPr bwMode="auto">
            <a:xfrm>
              <a:off x="661" y="2539"/>
              <a:ext cx="940" cy="583"/>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Plánovací</a:t>
              </a:r>
            </a:p>
            <a:p>
              <a:pPr algn="ctr" defTabSz="936625" eaLnBrk="0" hangingPunct="0">
                <a:defRPr/>
              </a:pPr>
              <a:r>
                <a:rPr lang="cs-CZ" sz="1600" dirty="0" smtClean="0">
                  <a:latin typeface="+mj-lt"/>
                </a:rPr>
                <a:t>data</a:t>
              </a:r>
              <a:endParaRPr lang="cs-CZ" sz="1600" dirty="0">
                <a:latin typeface="+mj-lt"/>
              </a:endParaRPr>
            </a:p>
          </p:txBody>
        </p:sp>
        <p:sp>
          <p:nvSpPr>
            <p:cNvPr id="371756" name="Oval 44"/>
            <p:cNvSpPr>
              <a:spLocks noChangeArrowheads="1"/>
            </p:cNvSpPr>
            <p:nvPr/>
          </p:nvSpPr>
          <p:spPr bwMode="auto">
            <a:xfrm>
              <a:off x="661" y="3201"/>
              <a:ext cx="940" cy="587"/>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Dílenský</a:t>
              </a:r>
            </a:p>
            <a:p>
              <a:pPr algn="ctr" defTabSz="936625" eaLnBrk="0" hangingPunct="0">
                <a:defRPr/>
              </a:pPr>
              <a:r>
                <a:rPr lang="cs-CZ" sz="1600" dirty="0" smtClean="0">
                  <a:latin typeface="+mj-lt"/>
                </a:rPr>
                <a:t>kalendář</a:t>
              </a:r>
              <a:endParaRPr lang="cs-CZ" sz="1600" dirty="0">
                <a:latin typeface="+mj-lt"/>
              </a:endParaRPr>
            </a:p>
          </p:txBody>
        </p:sp>
        <p:sp>
          <p:nvSpPr>
            <p:cNvPr id="12301" name="Freeform 45"/>
            <p:cNvSpPr>
              <a:spLocks/>
            </p:cNvSpPr>
            <p:nvPr/>
          </p:nvSpPr>
          <p:spPr bwMode="auto">
            <a:xfrm>
              <a:off x="1621" y="797"/>
              <a:ext cx="306" cy="2706"/>
            </a:xfrm>
            <a:custGeom>
              <a:avLst/>
              <a:gdLst>
                <a:gd name="T0" fmla="*/ 78 w 235"/>
                <a:gd name="T1" fmla="*/ 0 h 3025"/>
                <a:gd name="T2" fmla="*/ 1935 w 235"/>
                <a:gd name="T3" fmla="*/ 0 h 3025"/>
                <a:gd name="T4" fmla="*/ 1935 w 235"/>
                <a:gd name="T5" fmla="*/ 1241 h 3025"/>
                <a:gd name="T6" fmla="*/ 0 w 235"/>
                <a:gd name="T7" fmla="*/ 1241 h 3025"/>
                <a:gd name="T8" fmla="*/ 0 60000 65536"/>
                <a:gd name="T9" fmla="*/ 0 60000 65536"/>
                <a:gd name="T10" fmla="*/ 0 60000 65536"/>
                <a:gd name="T11" fmla="*/ 0 60000 65536"/>
                <a:gd name="T12" fmla="*/ 0 w 235"/>
                <a:gd name="T13" fmla="*/ 0 h 3025"/>
                <a:gd name="T14" fmla="*/ 235 w 235"/>
                <a:gd name="T15" fmla="*/ 3025 h 3025"/>
              </a:gdLst>
              <a:ahLst/>
              <a:cxnLst>
                <a:cxn ang="T8">
                  <a:pos x="T0" y="T1"/>
                </a:cxn>
                <a:cxn ang="T9">
                  <a:pos x="T2" y="T3"/>
                </a:cxn>
                <a:cxn ang="T10">
                  <a:pos x="T4" y="T5"/>
                </a:cxn>
                <a:cxn ang="T11">
                  <a:pos x="T6" y="T7"/>
                </a:cxn>
              </a:cxnLst>
              <a:rect l="T12" t="T13" r="T14" b="T15"/>
              <a:pathLst>
                <a:path w="235" h="3025">
                  <a:moveTo>
                    <a:pt x="9" y="0"/>
                  </a:moveTo>
                  <a:lnTo>
                    <a:pt x="234" y="0"/>
                  </a:lnTo>
                  <a:lnTo>
                    <a:pt x="234" y="3024"/>
                  </a:lnTo>
                  <a:lnTo>
                    <a:pt x="0" y="3024"/>
                  </a:lnTo>
                </a:path>
              </a:pathLst>
            </a:custGeom>
            <a:noFill/>
            <a:ln w="12700" cap="rnd">
              <a:solidFill>
                <a:schemeClr val="tx1"/>
              </a:solidFill>
              <a:round/>
              <a:headEnd/>
              <a:tailEnd/>
            </a:ln>
          </p:spPr>
          <p:txBody>
            <a:bodyPr/>
            <a:lstStyle/>
            <a:p>
              <a:endParaRPr lang="cs-CZ">
                <a:latin typeface="+mj-lt"/>
              </a:endParaRPr>
            </a:p>
          </p:txBody>
        </p:sp>
        <p:sp>
          <p:nvSpPr>
            <p:cNvPr id="12302" name="Line 46"/>
            <p:cNvSpPr>
              <a:spLocks noChangeShapeType="1"/>
            </p:cNvSpPr>
            <p:nvPr/>
          </p:nvSpPr>
          <p:spPr bwMode="auto">
            <a:xfrm>
              <a:off x="1663" y="1481"/>
              <a:ext cx="257" cy="0"/>
            </a:xfrm>
            <a:prstGeom prst="line">
              <a:avLst/>
            </a:prstGeom>
            <a:noFill/>
            <a:ln w="12700">
              <a:solidFill>
                <a:srgbClr val="000000"/>
              </a:solidFill>
              <a:round/>
              <a:headEnd/>
              <a:tailEnd/>
            </a:ln>
          </p:spPr>
          <p:txBody>
            <a:bodyPr wrap="none" anchor="ctr"/>
            <a:lstStyle/>
            <a:p>
              <a:endParaRPr lang="cs-CZ">
                <a:latin typeface="+mj-lt"/>
              </a:endParaRPr>
            </a:p>
          </p:txBody>
        </p:sp>
        <p:sp>
          <p:nvSpPr>
            <p:cNvPr id="12303" name="Line 47"/>
            <p:cNvSpPr>
              <a:spLocks noChangeShapeType="1"/>
            </p:cNvSpPr>
            <p:nvPr/>
          </p:nvSpPr>
          <p:spPr bwMode="auto">
            <a:xfrm>
              <a:off x="1651" y="2862"/>
              <a:ext cx="257" cy="0"/>
            </a:xfrm>
            <a:prstGeom prst="line">
              <a:avLst/>
            </a:prstGeom>
            <a:noFill/>
            <a:ln w="12700">
              <a:solidFill>
                <a:srgbClr val="000000"/>
              </a:solidFill>
              <a:round/>
              <a:headEnd/>
              <a:tailEnd/>
            </a:ln>
          </p:spPr>
          <p:txBody>
            <a:bodyPr wrap="none" anchor="ctr"/>
            <a:lstStyle/>
            <a:p>
              <a:endParaRPr lang="cs-CZ">
                <a:latin typeface="+mj-lt"/>
              </a:endParaRPr>
            </a:p>
          </p:txBody>
        </p:sp>
        <p:sp>
          <p:nvSpPr>
            <p:cNvPr id="12304" name="Line 48"/>
            <p:cNvSpPr>
              <a:spLocks noChangeShapeType="1"/>
            </p:cNvSpPr>
            <p:nvPr/>
          </p:nvSpPr>
          <p:spPr bwMode="auto">
            <a:xfrm>
              <a:off x="1639" y="2164"/>
              <a:ext cx="470" cy="0"/>
            </a:xfrm>
            <a:prstGeom prst="line">
              <a:avLst/>
            </a:prstGeom>
            <a:noFill/>
            <a:ln w="12700">
              <a:solidFill>
                <a:srgbClr val="000000"/>
              </a:solidFill>
              <a:round/>
              <a:headEnd/>
              <a:tailEnd type="triangle" w="med" len="med"/>
            </a:ln>
          </p:spPr>
          <p:txBody>
            <a:bodyPr wrap="none" anchor="ctr"/>
            <a:lstStyle/>
            <a:p>
              <a:endParaRPr lang="cs-CZ">
                <a:latin typeface="+mj-lt"/>
              </a:endParaRPr>
            </a:p>
          </p:txBody>
        </p:sp>
        <p:sp>
          <p:nvSpPr>
            <p:cNvPr id="371761" name="AutoShape 49"/>
            <p:cNvSpPr>
              <a:spLocks noChangeArrowheads="1"/>
            </p:cNvSpPr>
            <p:nvPr/>
          </p:nvSpPr>
          <p:spPr bwMode="auto">
            <a:xfrm>
              <a:off x="2091" y="1373"/>
              <a:ext cx="1581" cy="1581"/>
            </a:xfrm>
            <a:prstGeom prst="star16">
              <a:avLst>
                <a:gd name="adj" fmla="val 37500"/>
              </a:avLst>
            </a:prstGeom>
            <a:solidFill>
              <a:srgbClr val="E0DCE7"/>
            </a:solidFill>
            <a:ln w="12700">
              <a:solidFill>
                <a:schemeClr val="tx1"/>
              </a:solidFill>
              <a:miter lim="800000"/>
              <a:headEnd/>
              <a:tailEnd/>
            </a:ln>
            <a:effectLst>
              <a:outerShdw dist="107763" dir="2700000" algn="ctr" rotWithShape="0">
                <a:schemeClr val="accent6"/>
              </a:outerShdw>
            </a:effectLst>
          </p:spPr>
          <p:txBody>
            <a:bodyPr wrap="none" lIns="90488" tIns="44450" rIns="90488" bIns="44450" anchor="ctr"/>
            <a:lstStyle/>
            <a:p>
              <a:pPr algn="ctr" eaLnBrk="0" hangingPunct="0">
                <a:defRPr/>
              </a:pPr>
              <a:r>
                <a:rPr lang="cs-CZ" sz="1800" dirty="0" smtClean="0">
                  <a:solidFill>
                    <a:schemeClr val="tx2"/>
                  </a:solidFill>
                  <a:latin typeface="+mj-lt"/>
                </a:rPr>
                <a:t>Výpočet</a:t>
              </a:r>
            </a:p>
            <a:p>
              <a:pPr algn="ctr" eaLnBrk="0" hangingPunct="0">
                <a:defRPr/>
              </a:pPr>
              <a:r>
                <a:rPr lang="cs-CZ" sz="1800" dirty="0" smtClean="0">
                  <a:solidFill>
                    <a:schemeClr val="tx2"/>
                  </a:solidFill>
                  <a:latin typeface="+mj-lt"/>
                </a:rPr>
                <a:t>plánu</a:t>
              </a:r>
            </a:p>
            <a:p>
              <a:pPr algn="ctr" eaLnBrk="0" hangingPunct="0">
                <a:defRPr/>
              </a:pPr>
              <a:r>
                <a:rPr lang="cs-CZ" sz="1800" dirty="0" smtClean="0">
                  <a:solidFill>
                    <a:schemeClr val="tx2"/>
                  </a:solidFill>
                  <a:latin typeface="+mj-lt"/>
                </a:rPr>
                <a:t>materiálových</a:t>
              </a:r>
            </a:p>
            <a:p>
              <a:pPr algn="ctr" eaLnBrk="0" hangingPunct="0">
                <a:defRPr/>
              </a:pPr>
              <a:r>
                <a:rPr lang="cs-CZ" sz="1800" smtClean="0">
                  <a:solidFill>
                    <a:schemeClr val="tx2"/>
                  </a:solidFill>
                  <a:latin typeface="+mj-lt"/>
                </a:rPr>
                <a:t>požadavků</a:t>
              </a:r>
              <a:endParaRPr lang="cs-CZ" sz="1800" dirty="0">
                <a:solidFill>
                  <a:schemeClr val="tx2"/>
                </a:solidFill>
                <a:latin typeface="+mj-lt"/>
              </a:endParaRPr>
            </a:p>
          </p:txBody>
        </p:sp>
        <p:sp>
          <p:nvSpPr>
            <p:cNvPr id="12306" name="Freeform 50"/>
            <p:cNvSpPr>
              <a:spLocks/>
            </p:cNvSpPr>
            <p:nvPr/>
          </p:nvSpPr>
          <p:spPr bwMode="auto">
            <a:xfrm>
              <a:off x="3842" y="1272"/>
              <a:ext cx="347" cy="1633"/>
            </a:xfrm>
            <a:custGeom>
              <a:avLst/>
              <a:gdLst>
                <a:gd name="T0" fmla="*/ 253 w 361"/>
                <a:gd name="T1" fmla="*/ 0 h 1441"/>
                <a:gd name="T2" fmla="*/ 0 w 361"/>
                <a:gd name="T3" fmla="*/ 0 h 1441"/>
                <a:gd name="T4" fmla="*/ 0 w 361"/>
                <a:gd name="T5" fmla="*/ 3914 h 1441"/>
                <a:gd name="T6" fmla="*/ 263 w 361"/>
                <a:gd name="T7" fmla="*/ 3914 h 1441"/>
                <a:gd name="T8" fmla="*/ 0 60000 65536"/>
                <a:gd name="T9" fmla="*/ 0 60000 65536"/>
                <a:gd name="T10" fmla="*/ 0 60000 65536"/>
                <a:gd name="T11" fmla="*/ 0 60000 65536"/>
                <a:gd name="T12" fmla="*/ 0 w 361"/>
                <a:gd name="T13" fmla="*/ 0 h 1441"/>
                <a:gd name="T14" fmla="*/ 361 w 361"/>
                <a:gd name="T15" fmla="*/ 1441 h 1441"/>
              </a:gdLst>
              <a:ahLst/>
              <a:cxnLst>
                <a:cxn ang="T8">
                  <a:pos x="T0" y="T1"/>
                </a:cxn>
                <a:cxn ang="T9">
                  <a:pos x="T2" y="T3"/>
                </a:cxn>
                <a:cxn ang="T10">
                  <a:pos x="T4" y="T5"/>
                </a:cxn>
                <a:cxn ang="T11">
                  <a:pos x="T6" y="T7"/>
                </a:cxn>
              </a:cxnLst>
              <a:rect l="T12" t="T13" r="T14" b="T15"/>
              <a:pathLst>
                <a:path w="361" h="1441">
                  <a:moveTo>
                    <a:pt x="346" y="0"/>
                  </a:moveTo>
                  <a:lnTo>
                    <a:pt x="0" y="0"/>
                  </a:lnTo>
                  <a:lnTo>
                    <a:pt x="0" y="1440"/>
                  </a:lnTo>
                  <a:lnTo>
                    <a:pt x="360" y="1440"/>
                  </a:lnTo>
                </a:path>
              </a:pathLst>
            </a:custGeom>
            <a:noFill/>
            <a:ln w="12700" cap="rnd">
              <a:solidFill>
                <a:schemeClr val="tx1"/>
              </a:solidFill>
              <a:round/>
              <a:headEnd type="triangle" w="med" len="med"/>
              <a:tailEnd type="triangle" w="med" len="med"/>
            </a:ln>
          </p:spPr>
          <p:txBody>
            <a:bodyPr/>
            <a:lstStyle/>
            <a:p>
              <a:endParaRPr lang="cs-CZ">
                <a:latin typeface="+mj-lt"/>
              </a:endParaRPr>
            </a:p>
          </p:txBody>
        </p:sp>
        <p:sp>
          <p:nvSpPr>
            <p:cNvPr id="12307" name="Line 51"/>
            <p:cNvSpPr>
              <a:spLocks noChangeShapeType="1"/>
            </p:cNvSpPr>
            <p:nvPr/>
          </p:nvSpPr>
          <p:spPr bwMode="auto">
            <a:xfrm>
              <a:off x="3673" y="2161"/>
              <a:ext cx="155" cy="0"/>
            </a:xfrm>
            <a:prstGeom prst="line">
              <a:avLst/>
            </a:prstGeom>
            <a:noFill/>
            <a:ln w="12700">
              <a:solidFill>
                <a:srgbClr val="000000"/>
              </a:solidFill>
              <a:round/>
              <a:headEnd/>
              <a:tailEnd/>
            </a:ln>
          </p:spPr>
          <p:txBody>
            <a:bodyPr wrap="none" anchor="ctr"/>
            <a:lstStyle/>
            <a:p>
              <a:endParaRPr lang="cs-CZ">
                <a:latin typeface="+mj-lt"/>
              </a:endParaRPr>
            </a:p>
          </p:txBody>
        </p:sp>
        <p:grpSp>
          <p:nvGrpSpPr>
            <p:cNvPr id="3" name="Group 52"/>
            <p:cNvGrpSpPr>
              <a:grpSpLocks/>
            </p:cNvGrpSpPr>
            <p:nvPr/>
          </p:nvGrpSpPr>
          <p:grpSpPr bwMode="auto">
            <a:xfrm>
              <a:off x="4174" y="730"/>
              <a:ext cx="994" cy="1287"/>
              <a:chOff x="4048" y="856"/>
              <a:chExt cx="994" cy="1287"/>
            </a:xfrm>
          </p:grpSpPr>
          <p:sp>
            <p:nvSpPr>
              <p:cNvPr id="371765" name="Rectangle 53"/>
              <p:cNvSpPr>
                <a:spLocks noChangeArrowheads="1"/>
              </p:cNvSpPr>
              <p:nvPr/>
            </p:nvSpPr>
            <p:spPr bwMode="auto">
              <a:xfrm>
                <a:off x="4259" y="1050"/>
                <a:ext cx="783"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cs-CZ" sz="1600">
                  <a:latin typeface="+mj-lt"/>
                </a:endParaRPr>
              </a:p>
            </p:txBody>
          </p:sp>
          <p:sp>
            <p:nvSpPr>
              <p:cNvPr id="371766" name="Rectangle 54"/>
              <p:cNvSpPr>
                <a:spLocks noChangeArrowheads="1"/>
              </p:cNvSpPr>
              <p:nvPr/>
            </p:nvSpPr>
            <p:spPr bwMode="auto">
              <a:xfrm>
                <a:off x="4156" y="965"/>
                <a:ext cx="784" cy="1087"/>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cs-CZ" sz="1600">
                  <a:latin typeface="+mj-lt"/>
                </a:endParaRPr>
              </a:p>
            </p:txBody>
          </p:sp>
          <p:sp>
            <p:nvSpPr>
              <p:cNvPr id="371767" name="Rectangle 55"/>
              <p:cNvSpPr>
                <a:spLocks noChangeArrowheads="1"/>
              </p:cNvSpPr>
              <p:nvPr/>
            </p:nvSpPr>
            <p:spPr bwMode="auto">
              <a:xfrm>
                <a:off x="4048" y="856"/>
                <a:ext cx="785"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600" dirty="0" smtClean="0">
                    <a:latin typeface="+mj-lt"/>
                  </a:rPr>
                  <a:t>Plánované</a:t>
                </a:r>
              </a:p>
              <a:p>
                <a:pPr algn="ctr" defTabSz="739775" eaLnBrk="0" hangingPunct="0">
                  <a:defRPr/>
                </a:pPr>
                <a:r>
                  <a:rPr lang="cs-CZ" sz="1600" smtClean="0">
                    <a:latin typeface="+mj-lt"/>
                  </a:rPr>
                  <a:t>příkazy</a:t>
                </a:r>
              </a:p>
              <a:p>
                <a:pPr algn="ctr" defTabSz="739775" eaLnBrk="0" hangingPunct="0">
                  <a:buFontTx/>
                  <a:buChar char="•"/>
                  <a:defRPr/>
                </a:pPr>
                <a:r>
                  <a:rPr lang="cs-CZ" sz="1600" smtClean="0">
                    <a:latin typeface="+mj-lt"/>
                  </a:rPr>
                  <a:t>Data</a:t>
                </a:r>
                <a:br>
                  <a:rPr lang="cs-CZ" sz="1600" smtClean="0">
                    <a:latin typeface="+mj-lt"/>
                  </a:rPr>
                </a:br>
                <a:r>
                  <a:rPr lang="cs-CZ" sz="1600" smtClean="0">
                    <a:latin typeface="+mj-lt"/>
                  </a:rPr>
                  <a:t>uvolnění</a:t>
                </a:r>
              </a:p>
              <a:p>
                <a:pPr algn="ctr" defTabSz="739775" eaLnBrk="0" hangingPunct="0">
                  <a:buFontTx/>
                  <a:buChar char="•"/>
                  <a:defRPr/>
                </a:pPr>
                <a:r>
                  <a:rPr lang="cs-CZ" sz="1600" smtClean="0">
                    <a:latin typeface="+mj-lt"/>
                  </a:rPr>
                  <a:t>Data</a:t>
                </a:r>
                <a:br>
                  <a:rPr lang="cs-CZ" sz="1600" smtClean="0">
                    <a:latin typeface="+mj-lt"/>
                  </a:rPr>
                </a:br>
                <a:r>
                  <a:rPr lang="cs-CZ" sz="1600" smtClean="0">
                    <a:latin typeface="+mj-lt"/>
                  </a:rPr>
                  <a:t>splatností</a:t>
                </a:r>
                <a:endParaRPr lang="cs-CZ" sz="1600" dirty="0">
                  <a:latin typeface="+mj-lt"/>
                </a:endParaRPr>
              </a:p>
            </p:txBody>
          </p:sp>
        </p:grpSp>
        <p:grpSp>
          <p:nvGrpSpPr>
            <p:cNvPr id="4" name="Group 56"/>
            <p:cNvGrpSpPr>
              <a:grpSpLocks/>
            </p:cNvGrpSpPr>
            <p:nvPr/>
          </p:nvGrpSpPr>
          <p:grpSpPr bwMode="auto">
            <a:xfrm>
              <a:off x="4174" y="2361"/>
              <a:ext cx="994" cy="1287"/>
              <a:chOff x="4048" y="2229"/>
              <a:chExt cx="994" cy="1287"/>
            </a:xfrm>
          </p:grpSpPr>
          <p:sp>
            <p:nvSpPr>
              <p:cNvPr id="371769" name="Rectangle 57"/>
              <p:cNvSpPr>
                <a:spLocks noChangeArrowheads="1"/>
              </p:cNvSpPr>
              <p:nvPr/>
            </p:nvSpPr>
            <p:spPr bwMode="auto">
              <a:xfrm>
                <a:off x="4259" y="2423"/>
                <a:ext cx="783" cy="1093"/>
              </a:xfrm>
              <a:prstGeom prst="rect">
                <a:avLst/>
              </a:prstGeom>
              <a:solidFill>
                <a:srgbClr val="EDD1C5"/>
              </a:solidFill>
              <a:ln w="12700">
                <a:solidFill>
                  <a:schemeClr val="tx1"/>
                </a:solidFill>
                <a:miter lim="800000"/>
                <a:headEnd/>
                <a:tailEnd/>
              </a:ln>
              <a:effectLst>
                <a:outerShdw dist="53882" dir="2700000" algn="ctr" rotWithShape="0">
                  <a:schemeClr val="tx1">
                    <a:lumMod val="90000"/>
                    <a:lumOff val="10000"/>
                  </a:schemeClr>
                </a:outerShdw>
              </a:effectLst>
            </p:spPr>
            <p:txBody>
              <a:bodyPr wrap="none" lIns="82550" tIns="41275" rIns="82550" bIns="41275" anchor="ctr"/>
              <a:lstStyle/>
              <a:p>
                <a:pPr algn="ctr" defTabSz="739775" eaLnBrk="0" hangingPunct="0">
                  <a:defRPr/>
                </a:pPr>
                <a:endParaRPr lang="cs-CZ" sz="1600">
                  <a:latin typeface="+mj-lt"/>
                </a:endParaRPr>
              </a:p>
            </p:txBody>
          </p:sp>
          <p:sp>
            <p:nvSpPr>
              <p:cNvPr id="371770" name="Rectangle 58"/>
              <p:cNvSpPr>
                <a:spLocks noChangeArrowheads="1"/>
              </p:cNvSpPr>
              <p:nvPr/>
            </p:nvSpPr>
            <p:spPr bwMode="auto">
              <a:xfrm>
                <a:off x="4156" y="2332"/>
                <a:ext cx="784" cy="1093"/>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cs-CZ" sz="1600" dirty="0">
                  <a:latin typeface="+mj-lt"/>
                </a:endParaRPr>
              </a:p>
            </p:txBody>
          </p:sp>
          <p:sp>
            <p:nvSpPr>
              <p:cNvPr id="371771" name="Rectangle 59"/>
              <p:cNvSpPr>
                <a:spLocks noChangeArrowheads="1"/>
              </p:cNvSpPr>
              <p:nvPr/>
            </p:nvSpPr>
            <p:spPr bwMode="auto">
              <a:xfrm>
                <a:off x="4048" y="2220"/>
                <a:ext cx="785" cy="1102"/>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600" dirty="0" smtClean="0">
                    <a:latin typeface="+mj-lt"/>
                  </a:rPr>
                  <a:t>Funkční</a:t>
                </a:r>
              </a:p>
              <a:p>
                <a:pPr algn="ctr" defTabSz="739775" eaLnBrk="0" hangingPunct="0">
                  <a:defRPr/>
                </a:pPr>
                <a:r>
                  <a:rPr lang="cs-CZ" sz="1600" dirty="0" smtClean="0">
                    <a:latin typeface="+mj-lt"/>
                  </a:rPr>
                  <a:t>zprávy</a:t>
                </a: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fontScale="90000"/>
          </a:bodyPr>
          <a:lstStyle/>
          <a:p>
            <a:r>
              <a:rPr lang="cs-CZ" dirty="0" smtClean="0"/>
              <a:t>Plánování součástkových artiklů – plán materiálových požadavků</a:t>
            </a:r>
            <a:endParaRPr lang="cs-CZ" dirty="0"/>
          </a:p>
        </p:txBody>
      </p:sp>
      <p:sp>
        <p:nvSpPr>
          <p:cNvPr id="12290" name="Footer Placeholder 1"/>
          <p:cNvSpPr>
            <a:spLocks noGrp="1"/>
          </p:cNvSpPr>
          <p:nvPr>
            <p:ph type="ftr" sz="quarter" idx="10"/>
          </p:nvPr>
        </p:nvSpPr>
        <p:spPr>
          <a:noFill/>
        </p:spPr>
        <p:txBody>
          <a:bodyPr/>
          <a:lstStyle/>
          <a:p>
            <a:pPr algn="r"/>
            <a:r>
              <a:rPr lang="en-US" smtClean="0"/>
              <a:t>QS-PL-100</a:t>
            </a:r>
          </a:p>
        </p:txBody>
      </p:sp>
      <p:grpSp>
        <p:nvGrpSpPr>
          <p:cNvPr id="2" name="Group 36"/>
          <p:cNvGrpSpPr>
            <a:grpSpLocks/>
          </p:cNvGrpSpPr>
          <p:nvPr/>
        </p:nvGrpSpPr>
        <p:grpSpPr bwMode="auto">
          <a:xfrm>
            <a:off x="830770" y="1174126"/>
            <a:ext cx="7459662" cy="5140168"/>
            <a:chOff x="391" y="395"/>
            <a:chExt cx="4963" cy="3443"/>
          </a:xfrm>
        </p:grpSpPr>
        <p:sp>
          <p:nvSpPr>
            <p:cNvPr id="12293" name="Rectangle 37"/>
            <p:cNvSpPr>
              <a:spLocks noChangeArrowheads="1"/>
            </p:cNvSpPr>
            <p:nvPr/>
          </p:nvSpPr>
          <p:spPr bwMode="auto">
            <a:xfrm>
              <a:off x="391" y="425"/>
              <a:ext cx="4963" cy="3413"/>
            </a:xfrm>
            <a:prstGeom prst="rect">
              <a:avLst/>
            </a:prstGeom>
            <a:solidFill>
              <a:srgbClr val="FAF6EB"/>
            </a:solidFill>
            <a:ln w="12700">
              <a:solidFill>
                <a:schemeClr val="tx1"/>
              </a:solidFill>
              <a:miter lim="800000"/>
              <a:headEnd/>
              <a:tailEnd/>
            </a:ln>
          </p:spPr>
          <p:txBody>
            <a:bodyPr wrap="none" anchor="ctr"/>
            <a:lstStyle/>
            <a:p>
              <a:endParaRPr lang="cs-CZ">
                <a:latin typeface="+mj-lt"/>
              </a:endParaRPr>
            </a:p>
          </p:txBody>
        </p:sp>
        <p:sp>
          <p:nvSpPr>
            <p:cNvPr id="12294" name="Rectangle 38"/>
            <p:cNvSpPr>
              <a:spLocks noChangeArrowheads="1"/>
            </p:cNvSpPr>
            <p:nvPr/>
          </p:nvSpPr>
          <p:spPr bwMode="auto">
            <a:xfrm>
              <a:off x="3460" y="3550"/>
              <a:ext cx="751" cy="219"/>
            </a:xfrm>
            <a:prstGeom prst="rect">
              <a:avLst/>
            </a:prstGeom>
            <a:noFill/>
            <a:ln w="12700">
              <a:noFill/>
              <a:miter lim="800000"/>
              <a:headEnd/>
              <a:tailEnd/>
            </a:ln>
          </p:spPr>
          <p:txBody>
            <a:bodyPr lIns="82550" tIns="41275" rIns="82550" bIns="41275">
              <a:spAutoFit/>
            </a:bodyPr>
            <a:lstStyle/>
            <a:p>
              <a:pPr algn="ctr" defTabSz="739775" eaLnBrk="0" hangingPunct="0"/>
              <a:r>
                <a:rPr lang="cs-CZ" sz="1600" b="1" smtClean="0">
                  <a:latin typeface="+mj-lt"/>
                </a:rPr>
                <a:t>Výstupy</a:t>
              </a:r>
              <a:endParaRPr lang="cs-CZ" sz="1600" b="1" dirty="0">
                <a:latin typeface="+mj-lt"/>
              </a:endParaRPr>
            </a:p>
          </p:txBody>
        </p:sp>
        <p:sp>
          <p:nvSpPr>
            <p:cNvPr id="12295" name="Rectangle 39"/>
            <p:cNvSpPr>
              <a:spLocks noChangeArrowheads="1"/>
            </p:cNvSpPr>
            <p:nvPr/>
          </p:nvSpPr>
          <p:spPr bwMode="auto">
            <a:xfrm>
              <a:off x="1456" y="395"/>
              <a:ext cx="568" cy="219"/>
            </a:xfrm>
            <a:prstGeom prst="rect">
              <a:avLst/>
            </a:prstGeom>
            <a:noFill/>
            <a:ln w="12700">
              <a:noFill/>
              <a:miter lim="800000"/>
              <a:headEnd/>
              <a:tailEnd/>
            </a:ln>
          </p:spPr>
          <p:txBody>
            <a:bodyPr lIns="82550" tIns="41275" rIns="82550" bIns="41275">
              <a:spAutoFit/>
            </a:bodyPr>
            <a:lstStyle/>
            <a:p>
              <a:pPr algn="ctr" defTabSz="739775" eaLnBrk="0" hangingPunct="0"/>
              <a:r>
                <a:rPr lang="cs-CZ" sz="1600" b="1" smtClean="0">
                  <a:latin typeface="+mj-lt"/>
                </a:rPr>
                <a:t>Vstupy</a:t>
              </a:r>
              <a:endParaRPr lang="cs-CZ" sz="1600" b="1" dirty="0">
                <a:latin typeface="+mj-lt"/>
              </a:endParaRPr>
            </a:p>
          </p:txBody>
        </p:sp>
        <p:sp>
          <p:nvSpPr>
            <p:cNvPr id="371752" name="Oval 40"/>
            <p:cNvSpPr>
              <a:spLocks noChangeArrowheads="1"/>
            </p:cNvSpPr>
            <p:nvPr/>
          </p:nvSpPr>
          <p:spPr bwMode="auto">
            <a:xfrm>
              <a:off x="661" y="530"/>
              <a:ext cx="940" cy="583"/>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Kusovníky</a:t>
              </a:r>
              <a:endParaRPr lang="cs-CZ" sz="1600" dirty="0">
                <a:latin typeface="+mj-lt"/>
              </a:endParaRPr>
            </a:p>
          </p:txBody>
        </p:sp>
        <p:sp>
          <p:nvSpPr>
            <p:cNvPr id="371753" name="Oval 41"/>
            <p:cNvSpPr>
              <a:spLocks noChangeArrowheads="1"/>
            </p:cNvSpPr>
            <p:nvPr/>
          </p:nvSpPr>
          <p:spPr bwMode="auto">
            <a:xfrm>
              <a:off x="661" y="1179"/>
              <a:ext cx="940" cy="584"/>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lnSpc>
                  <a:spcPct val="90000"/>
                </a:lnSpc>
                <a:defRPr/>
              </a:pPr>
              <a:r>
                <a:rPr lang="cs-CZ" sz="1600" dirty="0" smtClean="0">
                  <a:latin typeface="+mj-lt"/>
                </a:rPr>
                <a:t>Poptávka</a:t>
              </a:r>
            </a:p>
            <a:p>
              <a:pPr algn="ctr" defTabSz="936625" eaLnBrk="0" hangingPunct="0">
                <a:lnSpc>
                  <a:spcPct val="90000"/>
                </a:lnSpc>
                <a:defRPr/>
              </a:pPr>
              <a:r>
                <a:rPr lang="cs-CZ" sz="1200" dirty="0" smtClean="0">
                  <a:latin typeface="+mj-lt"/>
                </a:rPr>
                <a:t>(Prognóza,</a:t>
              </a:r>
            </a:p>
            <a:p>
              <a:pPr algn="ctr" defTabSz="936625" eaLnBrk="0" hangingPunct="0">
                <a:lnSpc>
                  <a:spcPct val="90000"/>
                </a:lnSpc>
                <a:defRPr/>
              </a:pPr>
              <a:r>
                <a:rPr lang="cs-CZ" sz="1200" dirty="0" smtClean="0">
                  <a:latin typeface="+mj-lt"/>
                </a:rPr>
                <a:t>zakázky, atd.)</a:t>
              </a:r>
              <a:endParaRPr lang="cs-CZ" sz="1200" dirty="0">
                <a:latin typeface="+mj-lt"/>
              </a:endParaRPr>
            </a:p>
          </p:txBody>
        </p:sp>
        <p:sp>
          <p:nvSpPr>
            <p:cNvPr id="371754" name="Oval 42"/>
            <p:cNvSpPr>
              <a:spLocks noChangeArrowheads="1"/>
            </p:cNvSpPr>
            <p:nvPr/>
          </p:nvSpPr>
          <p:spPr bwMode="auto">
            <a:xfrm>
              <a:off x="661" y="1859"/>
              <a:ext cx="940" cy="586"/>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Nabídka</a:t>
              </a:r>
            </a:p>
            <a:p>
              <a:pPr algn="ctr" defTabSz="936625" eaLnBrk="0" hangingPunct="0">
                <a:defRPr/>
              </a:pPr>
              <a:r>
                <a:rPr lang="cs-CZ" sz="1200" dirty="0" smtClean="0">
                  <a:latin typeface="+mj-lt"/>
                </a:rPr>
                <a:t>(NO, PP, množství </a:t>
              </a:r>
            </a:p>
            <a:p>
              <a:pPr algn="ctr" defTabSz="936625" eaLnBrk="0" hangingPunct="0">
                <a:defRPr/>
              </a:pPr>
              <a:r>
                <a:rPr lang="cs-CZ" sz="1200" dirty="0" smtClean="0">
                  <a:latin typeface="+mj-lt"/>
                </a:rPr>
                <a:t>na skladě)</a:t>
              </a:r>
              <a:endParaRPr lang="cs-CZ" sz="1200" dirty="0">
                <a:latin typeface="+mj-lt"/>
              </a:endParaRPr>
            </a:p>
          </p:txBody>
        </p:sp>
        <p:sp>
          <p:nvSpPr>
            <p:cNvPr id="371755" name="Oval 43"/>
            <p:cNvSpPr>
              <a:spLocks noChangeArrowheads="1"/>
            </p:cNvSpPr>
            <p:nvPr/>
          </p:nvSpPr>
          <p:spPr bwMode="auto">
            <a:xfrm>
              <a:off x="661" y="2539"/>
              <a:ext cx="940" cy="583"/>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Plánovací</a:t>
              </a:r>
            </a:p>
            <a:p>
              <a:pPr algn="ctr" defTabSz="936625" eaLnBrk="0" hangingPunct="0">
                <a:defRPr/>
              </a:pPr>
              <a:r>
                <a:rPr lang="cs-CZ" sz="1600" dirty="0" smtClean="0">
                  <a:latin typeface="+mj-lt"/>
                </a:rPr>
                <a:t>data</a:t>
              </a:r>
              <a:endParaRPr lang="cs-CZ" sz="1600" dirty="0">
                <a:latin typeface="+mj-lt"/>
              </a:endParaRPr>
            </a:p>
          </p:txBody>
        </p:sp>
        <p:sp>
          <p:nvSpPr>
            <p:cNvPr id="371756" name="Oval 44"/>
            <p:cNvSpPr>
              <a:spLocks noChangeArrowheads="1"/>
            </p:cNvSpPr>
            <p:nvPr/>
          </p:nvSpPr>
          <p:spPr bwMode="auto">
            <a:xfrm>
              <a:off x="661" y="3201"/>
              <a:ext cx="940" cy="587"/>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cs-CZ" sz="1600" dirty="0" smtClean="0">
                  <a:latin typeface="+mj-lt"/>
                </a:rPr>
                <a:t>Dílenský</a:t>
              </a:r>
            </a:p>
            <a:p>
              <a:pPr algn="ctr" defTabSz="936625" eaLnBrk="0" hangingPunct="0">
                <a:defRPr/>
              </a:pPr>
              <a:r>
                <a:rPr lang="cs-CZ" sz="1600" dirty="0" smtClean="0">
                  <a:latin typeface="+mj-lt"/>
                </a:rPr>
                <a:t>kalendář</a:t>
              </a:r>
              <a:endParaRPr lang="cs-CZ" sz="1600" dirty="0">
                <a:latin typeface="+mj-lt"/>
              </a:endParaRPr>
            </a:p>
          </p:txBody>
        </p:sp>
        <p:sp>
          <p:nvSpPr>
            <p:cNvPr id="12301" name="Freeform 45"/>
            <p:cNvSpPr>
              <a:spLocks/>
            </p:cNvSpPr>
            <p:nvPr/>
          </p:nvSpPr>
          <p:spPr bwMode="auto">
            <a:xfrm>
              <a:off x="1621" y="797"/>
              <a:ext cx="306" cy="2706"/>
            </a:xfrm>
            <a:custGeom>
              <a:avLst/>
              <a:gdLst>
                <a:gd name="T0" fmla="*/ 78 w 235"/>
                <a:gd name="T1" fmla="*/ 0 h 3025"/>
                <a:gd name="T2" fmla="*/ 1935 w 235"/>
                <a:gd name="T3" fmla="*/ 0 h 3025"/>
                <a:gd name="T4" fmla="*/ 1935 w 235"/>
                <a:gd name="T5" fmla="*/ 1241 h 3025"/>
                <a:gd name="T6" fmla="*/ 0 w 235"/>
                <a:gd name="T7" fmla="*/ 1241 h 3025"/>
                <a:gd name="T8" fmla="*/ 0 60000 65536"/>
                <a:gd name="T9" fmla="*/ 0 60000 65536"/>
                <a:gd name="T10" fmla="*/ 0 60000 65536"/>
                <a:gd name="T11" fmla="*/ 0 60000 65536"/>
                <a:gd name="T12" fmla="*/ 0 w 235"/>
                <a:gd name="T13" fmla="*/ 0 h 3025"/>
                <a:gd name="T14" fmla="*/ 235 w 235"/>
                <a:gd name="T15" fmla="*/ 3025 h 3025"/>
              </a:gdLst>
              <a:ahLst/>
              <a:cxnLst>
                <a:cxn ang="T8">
                  <a:pos x="T0" y="T1"/>
                </a:cxn>
                <a:cxn ang="T9">
                  <a:pos x="T2" y="T3"/>
                </a:cxn>
                <a:cxn ang="T10">
                  <a:pos x="T4" y="T5"/>
                </a:cxn>
                <a:cxn ang="T11">
                  <a:pos x="T6" y="T7"/>
                </a:cxn>
              </a:cxnLst>
              <a:rect l="T12" t="T13" r="T14" b="T15"/>
              <a:pathLst>
                <a:path w="235" h="3025">
                  <a:moveTo>
                    <a:pt x="9" y="0"/>
                  </a:moveTo>
                  <a:lnTo>
                    <a:pt x="234" y="0"/>
                  </a:lnTo>
                  <a:lnTo>
                    <a:pt x="234" y="3024"/>
                  </a:lnTo>
                  <a:lnTo>
                    <a:pt x="0" y="3024"/>
                  </a:lnTo>
                </a:path>
              </a:pathLst>
            </a:custGeom>
            <a:noFill/>
            <a:ln w="12700" cap="rnd">
              <a:solidFill>
                <a:schemeClr val="tx1"/>
              </a:solidFill>
              <a:round/>
              <a:headEnd/>
              <a:tailEnd/>
            </a:ln>
          </p:spPr>
          <p:txBody>
            <a:bodyPr/>
            <a:lstStyle/>
            <a:p>
              <a:endParaRPr lang="cs-CZ">
                <a:latin typeface="+mj-lt"/>
              </a:endParaRPr>
            </a:p>
          </p:txBody>
        </p:sp>
        <p:sp>
          <p:nvSpPr>
            <p:cNvPr id="12302" name="Line 46"/>
            <p:cNvSpPr>
              <a:spLocks noChangeShapeType="1"/>
            </p:cNvSpPr>
            <p:nvPr/>
          </p:nvSpPr>
          <p:spPr bwMode="auto">
            <a:xfrm>
              <a:off x="1663" y="1481"/>
              <a:ext cx="257" cy="0"/>
            </a:xfrm>
            <a:prstGeom prst="line">
              <a:avLst/>
            </a:prstGeom>
            <a:noFill/>
            <a:ln w="12700">
              <a:solidFill>
                <a:srgbClr val="000000"/>
              </a:solidFill>
              <a:round/>
              <a:headEnd/>
              <a:tailEnd/>
            </a:ln>
          </p:spPr>
          <p:txBody>
            <a:bodyPr wrap="none" anchor="ctr"/>
            <a:lstStyle/>
            <a:p>
              <a:endParaRPr lang="cs-CZ">
                <a:latin typeface="+mj-lt"/>
              </a:endParaRPr>
            </a:p>
          </p:txBody>
        </p:sp>
        <p:sp>
          <p:nvSpPr>
            <p:cNvPr id="12303" name="Line 47"/>
            <p:cNvSpPr>
              <a:spLocks noChangeShapeType="1"/>
            </p:cNvSpPr>
            <p:nvPr/>
          </p:nvSpPr>
          <p:spPr bwMode="auto">
            <a:xfrm>
              <a:off x="1651" y="2862"/>
              <a:ext cx="257" cy="0"/>
            </a:xfrm>
            <a:prstGeom prst="line">
              <a:avLst/>
            </a:prstGeom>
            <a:noFill/>
            <a:ln w="12700">
              <a:solidFill>
                <a:srgbClr val="000000"/>
              </a:solidFill>
              <a:round/>
              <a:headEnd/>
              <a:tailEnd/>
            </a:ln>
          </p:spPr>
          <p:txBody>
            <a:bodyPr wrap="none" anchor="ctr"/>
            <a:lstStyle/>
            <a:p>
              <a:endParaRPr lang="cs-CZ">
                <a:latin typeface="+mj-lt"/>
              </a:endParaRPr>
            </a:p>
          </p:txBody>
        </p:sp>
        <p:sp>
          <p:nvSpPr>
            <p:cNvPr id="12304" name="Line 48"/>
            <p:cNvSpPr>
              <a:spLocks noChangeShapeType="1"/>
            </p:cNvSpPr>
            <p:nvPr/>
          </p:nvSpPr>
          <p:spPr bwMode="auto">
            <a:xfrm>
              <a:off x="1639" y="2164"/>
              <a:ext cx="470" cy="0"/>
            </a:xfrm>
            <a:prstGeom prst="line">
              <a:avLst/>
            </a:prstGeom>
            <a:noFill/>
            <a:ln w="12700">
              <a:solidFill>
                <a:srgbClr val="000000"/>
              </a:solidFill>
              <a:round/>
              <a:headEnd/>
              <a:tailEnd type="triangle" w="med" len="med"/>
            </a:ln>
          </p:spPr>
          <p:txBody>
            <a:bodyPr wrap="none" anchor="ctr"/>
            <a:lstStyle/>
            <a:p>
              <a:endParaRPr lang="cs-CZ">
                <a:latin typeface="+mj-lt"/>
              </a:endParaRPr>
            </a:p>
          </p:txBody>
        </p:sp>
        <p:sp>
          <p:nvSpPr>
            <p:cNvPr id="371761" name="AutoShape 49"/>
            <p:cNvSpPr>
              <a:spLocks noChangeArrowheads="1"/>
            </p:cNvSpPr>
            <p:nvPr/>
          </p:nvSpPr>
          <p:spPr bwMode="auto">
            <a:xfrm>
              <a:off x="2091" y="1373"/>
              <a:ext cx="1581" cy="1581"/>
            </a:xfrm>
            <a:prstGeom prst="star16">
              <a:avLst>
                <a:gd name="adj" fmla="val 37500"/>
              </a:avLst>
            </a:prstGeom>
            <a:solidFill>
              <a:srgbClr val="E0DCE7"/>
            </a:solidFill>
            <a:ln w="12700">
              <a:solidFill>
                <a:schemeClr val="tx1"/>
              </a:solidFill>
              <a:miter lim="800000"/>
              <a:headEnd/>
              <a:tailEnd/>
            </a:ln>
            <a:effectLst>
              <a:outerShdw dist="107763" dir="2700000" algn="ctr" rotWithShape="0">
                <a:schemeClr val="accent6"/>
              </a:outerShdw>
            </a:effectLst>
          </p:spPr>
          <p:txBody>
            <a:bodyPr wrap="none" lIns="90488" tIns="44450" rIns="90488" bIns="44450" anchor="ctr"/>
            <a:lstStyle/>
            <a:p>
              <a:pPr algn="ctr" eaLnBrk="0" hangingPunct="0">
                <a:defRPr/>
              </a:pPr>
              <a:r>
                <a:rPr lang="cs-CZ" sz="1800" dirty="0" smtClean="0">
                  <a:solidFill>
                    <a:schemeClr val="tx2"/>
                  </a:solidFill>
                  <a:latin typeface="+mj-lt"/>
                </a:rPr>
                <a:t>Výpočet</a:t>
              </a:r>
            </a:p>
            <a:p>
              <a:pPr algn="ctr" eaLnBrk="0" hangingPunct="0">
                <a:defRPr/>
              </a:pPr>
              <a:r>
                <a:rPr lang="cs-CZ" sz="1800" dirty="0" smtClean="0">
                  <a:solidFill>
                    <a:schemeClr val="tx2"/>
                  </a:solidFill>
                  <a:latin typeface="+mj-lt"/>
                </a:rPr>
                <a:t>plánu</a:t>
              </a:r>
            </a:p>
            <a:p>
              <a:pPr algn="ctr" eaLnBrk="0" hangingPunct="0">
                <a:defRPr/>
              </a:pPr>
              <a:r>
                <a:rPr lang="cs-CZ" sz="1800" dirty="0" smtClean="0">
                  <a:solidFill>
                    <a:schemeClr val="tx2"/>
                  </a:solidFill>
                  <a:latin typeface="+mj-lt"/>
                </a:rPr>
                <a:t>materiálových</a:t>
              </a:r>
            </a:p>
            <a:p>
              <a:pPr algn="ctr" eaLnBrk="0" hangingPunct="0">
                <a:defRPr/>
              </a:pPr>
              <a:r>
                <a:rPr lang="cs-CZ" sz="1800" smtClean="0">
                  <a:solidFill>
                    <a:schemeClr val="tx2"/>
                  </a:solidFill>
                  <a:latin typeface="+mj-lt"/>
                </a:rPr>
                <a:t>požadavků</a:t>
              </a:r>
              <a:endParaRPr lang="cs-CZ" sz="1800" dirty="0">
                <a:solidFill>
                  <a:schemeClr val="tx2"/>
                </a:solidFill>
                <a:latin typeface="+mj-lt"/>
              </a:endParaRPr>
            </a:p>
          </p:txBody>
        </p:sp>
        <p:sp>
          <p:nvSpPr>
            <p:cNvPr id="12306" name="Freeform 50"/>
            <p:cNvSpPr>
              <a:spLocks/>
            </p:cNvSpPr>
            <p:nvPr/>
          </p:nvSpPr>
          <p:spPr bwMode="auto">
            <a:xfrm>
              <a:off x="3842" y="1272"/>
              <a:ext cx="347" cy="1633"/>
            </a:xfrm>
            <a:custGeom>
              <a:avLst/>
              <a:gdLst>
                <a:gd name="T0" fmla="*/ 253 w 361"/>
                <a:gd name="T1" fmla="*/ 0 h 1441"/>
                <a:gd name="T2" fmla="*/ 0 w 361"/>
                <a:gd name="T3" fmla="*/ 0 h 1441"/>
                <a:gd name="T4" fmla="*/ 0 w 361"/>
                <a:gd name="T5" fmla="*/ 3914 h 1441"/>
                <a:gd name="T6" fmla="*/ 263 w 361"/>
                <a:gd name="T7" fmla="*/ 3914 h 1441"/>
                <a:gd name="T8" fmla="*/ 0 60000 65536"/>
                <a:gd name="T9" fmla="*/ 0 60000 65536"/>
                <a:gd name="T10" fmla="*/ 0 60000 65536"/>
                <a:gd name="T11" fmla="*/ 0 60000 65536"/>
                <a:gd name="T12" fmla="*/ 0 w 361"/>
                <a:gd name="T13" fmla="*/ 0 h 1441"/>
                <a:gd name="T14" fmla="*/ 361 w 361"/>
                <a:gd name="T15" fmla="*/ 1441 h 1441"/>
              </a:gdLst>
              <a:ahLst/>
              <a:cxnLst>
                <a:cxn ang="T8">
                  <a:pos x="T0" y="T1"/>
                </a:cxn>
                <a:cxn ang="T9">
                  <a:pos x="T2" y="T3"/>
                </a:cxn>
                <a:cxn ang="T10">
                  <a:pos x="T4" y="T5"/>
                </a:cxn>
                <a:cxn ang="T11">
                  <a:pos x="T6" y="T7"/>
                </a:cxn>
              </a:cxnLst>
              <a:rect l="T12" t="T13" r="T14" b="T15"/>
              <a:pathLst>
                <a:path w="361" h="1441">
                  <a:moveTo>
                    <a:pt x="346" y="0"/>
                  </a:moveTo>
                  <a:lnTo>
                    <a:pt x="0" y="0"/>
                  </a:lnTo>
                  <a:lnTo>
                    <a:pt x="0" y="1440"/>
                  </a:lnTo>
                  <a:lnTo>
                    <a:pt x="360" y="1440"/>
                  </a:lnTo>
                </a:path>
              </a:pathLst>
            </a:custGeom>
            <a:noFill/>
            <a:ln w="12700" cap="rnd">
              <a:solidFill>
                <a:schemeClr val="tx1"/>
              </a:solidFill>
              <a:round/>
              <a:headEnd type="triangle" w="med" len="med"/>
              <a:tailEnd type="triangle" w="med" len="med"/>
            </a:ln>
          </p:spPr>
          <p:txBody>
            <a:bodyPr/>
            <a:lstStyle/>
            <a:p>
              <a:endParaRPr lang="cs-CZ">
                <a:latin typeface="+mj-lt"/>
              </a:endParaRPr>
            </a:p>
          </p:txBody>
        </p:sp>
        <p:sp>
          <p:nvSpPr>
            <p:cNvPr id="12307" name="Line 51"/>
            <p:cNvSpPr>
              <a:spLocks noChangeShapeType="1"/>
            </p:cNvSpPr>
            <p:nvPr/>
          </p:nvSpPr>
          <p:spPr bwMode="auto">
            <a:xfrm>
              <a:off x="3673" y="2161"/>
              <a:ext cx="155" cy="0"/>
            </a:xfrm>
            <a:prstGeom prst="line">
              <a:avLst/>
            </a:prstGeom>
            <a:noFill/>
            <a:ln w="12700">
              <a:solidFill>
                <a:srgbClr val="000000"/>
              </a:solidFill>
              <a:round/>
              <a:headEnd/>
              <a:tailEnd/>
            </a:ln>
          </p:spPr>
          <p:txBody>
            <a:bodyPr wrap="none" anchor="ctr"/>
            <a:lstStyle/>
            <a:p>
              <a:endParaRPr lang="cs-CZ">
                <a:latin typeface="+mj-lt"/>
              </a:endParaRPr>
            </a:p>
          </p:txBody>
        </p:sp>
        <p:grpSp>
          <p:nvGrpSpPr>
            <p:cNvPr id="3" name="Group 52"/>
            <p:cNvGrpSpPr>
              <a:grpSpLocks/>
            </p:cNvGrpSpPr>
            <p:nvPr/>
          </p:nvGrpSpPr>
          <p:grpSpPr bwMode="auto">
            <a:xfrm>
              <a:off x="4174" y="730"/>
              <a:ext cx="994" cy="1287"/>
              <a:chOff x="4048" y="856"/>
              <a:chExt cx="994" cy="1287"/>
            </a:xfrm>
          </p:grpSpPr>
          <p:sp>
            <p:nvSpPr>
              <p:cNvPr id="371765" name="Rectangle 53"/>
              <p:cNvSpPr>
                <a:spLocks noChangeArrowheads="1"/>
              </p:cNvSpPr>
              <p:nvPr/>
            </p:nvSpPr>
            <p:spPr bwMode="auto">
              <a:xfrm>
                <a:off x="4259" y="1050"/>
                <a:ext cx="783"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cs-CZ" sz="1600">
                  <a:latin typeface="+mj-lt"/>
                </a:endParaRPr>
              </a:p>
            </p:txBody>
          </p:sp>
          <p:sp>
            <p:nvSpPr>
              <p:cNvPr id="371766" name="Rectangle 54"/>
              <p:cNvSpPr>
                <a:spLocks noChangeArrowheads="1"/>
              </p:cNvSpPr>
              <p:nvPr/>
            </p:nvSpPr>
            <p:spPr bwMode="auto">
              <a:xfrm>
                <a:off x="4156" y="965"/>
                <a:ext cx="784" cy="1087"/>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cs-CZ" sz="1600">
                  <a:latin typeface="+mj-lt"/>
                </a:endParaRPr>
              </a:p>
            </p:txBody>
          </p:sp>
          <p:sp>
            <p:nvSpPr>
              <p:cNvPr id="371767" name="Rectangle 55"/>
              <p:cNvSpPr>
                <a:spLocks noChangeArrowheads="1"/>
              </p:cNvSpPr>
              <p:nvPr/>
            </p:nvSpPr>
            <p:spPr bwMode="auto">
              <a:xfrm>
                <a:off x="4048" y="856"/>
                <a:ext cx="785"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600" dirty="0" smtClean="0">
                    <a:latin typeface="+mj-lt"/>
                  </a:rPr>
                  <a:t>Plánované</a:t>
                </a:r>
              </a:p>
              <a:p>
                <a:pPr algn="ctr" defTabSz="739775" eaLnBrk="0" hangingPunct="0">
                  <a:defRPr/>
                </a:pPr>
                <a:r>
                  <a:rPr lang="cs-CZ" sz="1600" smtClean="0">
                    <a:latin typeface="+mj-lt"/>
                  </a:rPr>
                  <a:t>příkazy</a:t>
                </a:r>
              </a:p>
              <a:p>
                <a:pPr algn="ctr" defTabSz="739775" eaLnBrk="0" hangingPunct="0">
                  <a:buFontTx/>
                  <a:buChar char="•"/>
                  <a:defRPr/>
                </a:pPr>
                <a:r>
                  <a:rPr lang="cs-CZ" sz="1600" smtClean="0">
                    <a:latin typeface="+mj-lt"/>
                  </a:rPr>
                  <a:t>Data</a:t>
                </a:r>
                <a:br>
                  <a:rPr lang="cs-CZ" sz="1600" smtClean="0">
                    <a:latin typeface="+mj-lt"/>
                  </a:rPr>
                </a:br>
                <a:r>
                  <a:rPr lang="cs-CZ" sz="1600" smtClean="0">
                    <a:latin typeface="+mj-lt"/>
                  </a:rPr>
                  <a:t>uvolnění</a:t>
                </a:r>
              </a:p>
              <a:p>
                <a:pPr algn="ctr" defTabSz="739775" eaLnBrk="0" hangingPunct="0">
                  <a:buFontTx/>
                  <a:buChar char="•"/>
                  <a:defRPr/>
                </a:pPr>
                <a:r>
                  <a:rPr lang="cs-CZ" sz="1600" smtClean="0">
                    <a:latin typeface="+mj-lt"/>
                  </a:rPr>
                  <a:t>Data</a:t>
                </a:r>
                <a:br>
                  <a:rPr lang="cs-CZ" sz="1600" smtClean="0">
                    <a:latin typeface="+mj-lt"/>
                  </a:rPr>
                </a:br>
                <a:r>
                  <a:rPr lang="cs-CZ" sz="1600" smtClean="0">
                    <a:latin typeface="+mj-lt"/>
                  </a:rPr>
                  <a:t>splatností</a:t>
                </a:r>
                <a:endParaRPr lang="cs-CZ" sz="1600" dirty="0">
                  <a:latin typeface="+mj-lt"/>
                </a:endParaRPr>
              </a:p>
            </p:txBody>
          </p:sp>
        </p:grpSp>
        <p:grpSp>
          <p:nvGrpSpPr>
            <p:cNvPr id="4" name="Group 56"/>
            <p:cNvGrpSpPr>
              <a:grpSpLocks/>
            </p:cNvGrpSpPr>
            <p:nvPr/>
          </p:nvGrpSpPr>
          <p:grpSpPr bwMode="auto">
            <a:xfrm>
              <a:off x="4174" y="2361"/>
              <a:ext cx="994" cy="1287"/>
              <a:chOff x="4048" y="2229"/>
              <a:chExt cx="994" cy="1287"/>
            </a:xfrm>
          </p:grpSpPr>
          <p:sp>
            <p:nvSpPr>
              <p:cNvPr id="371769" name="Rectangle 57"/>
              <p:cNvSpPr>
                <a:spLocks noChangeArrowheads="1"/>
              </p:cNvSpPr>
              <p:nvPr/>
            </p:nvSpPr>
            <p:spPr bwMode="auto">
              <a:xfrm>
                <a:off x="4259" y="2423"/>
                <a:ext cx="783" cy="1093"/>
              </a:xfrm>
              <a:prstGeom prst="rect">
                <a:avLst/>
              </a:prstGeom>
              <a:solidFill>
                <a:srgbClr val="EDD1C5"/>
              </a:solidFill>
              <a:ln w="12700">
                <a:solidFill>
                  <a:schemeClr val="tx1"/>
                </a:solidFill>
                <a:miter lim="800000"/>
                <a:headEnd/>
                <a:tailEnd/>
              </a:ln>
              <a:effectLst>
                <a:outerShdw dist="53882" dir="2700000" algn="ctr" rotWithShape="0">
                  <a:schemeClr val="tx1">
                    <a:lumMod val="90000"/>
                    <a:lumOff val="10000"/>
                  </a:schemeClr>
                </a:outerShdw>
              </a:effectLst>
            </p:spPr>
            <p:txBody>
              <a:bodyPr wrap="none" lIns="82550" tIns="41275" rIns="82550" bIns="41275" anchor="ctr"/>
              <a:lstStyle/>
              <a:p>
                <a:pPr algn="ctr" defTabSz="739775" eaLnBrk="0" hangingPunct="0">
                  <a:defRPr/>
                </a:pPr>
                <a:endParaRPr lang="cs-CZ" sz="1600">
                  <a:latin typeface="+mj-lt"/>
                </a:endParaRPr>
              </a:p>
            </p:txBody>
          </p:sp>
          <p:sp>
            <p:nvSpPr>
              <p:cNvPr id="371770" name="Rectangle 58"/>
              <p:cNvSpPr>
                <a:spLocks noChangeArrowheads="1"/>
              </p:cNvSpPr>
              <p:nvPr/>
            </p:nvSpPr>
            <p:spPr bwMode="auto">
              <a:xfrm>
                <a:off x="4156" y="2332"/>
                <a:ext cx="784" cy="1093"/>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cs-CZ" sz="1600" dirty="0">
                  <a:latin typeface="+mj-lt"/>
                </a:endParaRPr>
              </a:p>
            </p:txBody>
          </p:sp>
          <p:sp>
            <p:nvSpPr>
              <p:cNvPr id="371771" name="Rectangle 59"/>
              <p:cNvSpPr>
                <a:spLocks noChangeArrowheads="1"/>
              </p:cNvSpPr>
              <p:nvPr/>
            </p:nvSpPr>
            <p:spPr bwMode="auto">
              <a:xfrm>
                <a:off x="4048" y="2220"/>
                <a:ext cx="785" cy="1102"/>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600" dirty="0" smtClean="0">
                    <a:latin typeface="+mj-lt"/>
                  </a:rPr>
                  <a:t>Funkční</a:t>
                </a:r>
              </a:p>
              <a:p>
                <a:pPr algn="ctr" defTabSz="739775" eaLnBrk="0" hangingPunct="0">
                  <a:defRPr/>
                </a:pPr>
                <a:r>
                  <a:rPr lang="cs-CZ" sz="1600" dirty="0" smtClean="0">
                    <a:latin typeface="+mj-lt"/>
                  </a:rPr>
                  <a:t>zprávy</a:t>
                </a:r>
              </a:p>
            </p:txBody>
          </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cs-CZ" dirty="0" smtClean="0"/>
              <a:t>Parametry plánování artiklů</a:t>
            </a:r>
            <a:endParaRPr lang="en-US" dirty="0"/>
          </a:p>
        </p:txBody>
      </p:sp>
      <p:sp>
        <p:nvSpPr>
          <p:cNvPr id="13314" name="Footer Placeholder 1"/>
          <p:cNvSpPr>
            <a:spLocks noGrp="1"/>
          </p:cNvSpPr>
          <p:nvPr>
            <p:ph type="ftr" sz="quarter" idx="10"/>
          </p:nvPr>
        </p:nvSpPr>
        <p:spPr>
          <a:noFill/>
        </p:spPr>
        <p:txBody>
          <a:bodyPr/>
          <a:lstStyle/>
          <a:p>
            <a:pPr algn="r"/>
            <a:r>
              <a:rPr lang="en-US" smtClean="0"/>
              <a:t>QS-PL-110</a:t>
            </a:r>
          </a:p>
        </p:txBody>
      </p:sp>
      <p:grpSp>
        <p:nvGrpSpPr>
          <p:cNvPr id="16" name="Group 15"/>
          <p:cNvGrpSpPr/>
          <p:nvPr/>
        </p:nvGrpSpPr>
        <p:grpSpPr>
          <a:xfrm>
            <a:off x="1497013" y="996949"/>
            <a:ext cx="6148387" cy="4670425"/>
            <a:chOff x="1582738" y="1920874"/>
            <a:chExt cx="6148387" cy="4670425"/>
          </a:xfrm>
        </p:grpSpPr>
        <p:sp>
          <p:nvSpPr>
            <p:cNvPr id="517135" name="Rectangle 1039"/>
            <p:cNvSpPr>
              <a:spLocks noChangeArrowheads="1"/>
            </p:cNvSpPr>
            <p:nvPr/>
          </p:nvSpPr>
          <p:spPr bwMode="auto">
            <a:xfrm>
              <a:off x="1954213" y="1920874"/>
              <a:ext cx="5235575" cy="4670425"/>
            </a:xfrm>
            <a:prstGeom prst="rect">
              <a:avLst/>
            </a:prstGeom>
            <a:solidFill>
              <a:srgbClr val="CFD9DF"/>
            </a:solidFill>
            <a:ln w="3175">
              <a:solidFill>
                <a:schemeClr val="bg2"/>
              </a:solid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517125" name="Rectangle 1029"/>
            <p:cNvSpPr>
              <a:spLocks noChangeArrowheads="1"/>
            </p:cNvSpPr>
            <p:nvPr/>
          </p:nvSpPr>
          <p:spPr bwMode="auto">
            <a:xfrm>
              <a:off x="4806950" y="2676525"/>
              <a:ext cx="1749425" cy="36004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13318" name="Text Box 1030"/>
            <p:cNvSpPr txBox="1">
              <a:spLocks noChangeArrowheads="1"/>
            </p:cNvSpPr>
            <p:nvPr/>
          </p:nvSpPr>
          <p:spPr bwMode="auto">
            <a:xfrm>
              <a:off x="4897438" y="2690813"/>
              <a:ext cx="1579562" cy="549275"/>
            </a:xfrm>
            <a:prstGeom prst="rect">
              <a:avLst/>
            </a:prstGeom>
            <a:noFill/>
            <a:ln w="38100">
              <a:noFill/>
              <a:miter lim="800000"/>
              <a:headEnd/>
              <a:tailEnd/>
            </a:ln>
          </p:spPr>
          <p:txBody>
            <a:bodyPr>
              <a:spAutoFit/>
            </a:bodyPr>
            <a:lstStyle/>
            <a:p>
              <a:pPr algn="ctr" eaLnBrk="0" hangingPunct="0">
                <a:spcBef>
                  <a:spcPct val="50000"/>
                </a:spcBef>
              </a:pPr>
              <a:r>
                <a:rPr lang="cs-CZ" sz="1500" b="1" dirty="0" smtClean="0">
                  <a:latin typeface="+mj-lt"/>
                </a:rPr>
                <a:t>Modifikátory objednávek</a:t>
              </a:r>
              <a:endParaRPr lang="cs-CZ" sz="1500" b="1" dirty="0">
                <a:latin typeface="+mj-lt"/>
              </a:endParaRPr>
            </a:p>
          </p:txBody>
        </p:sp>
        <p:sp>
          <p:nvSpPr>
            <p:cNvPr id="13319" name="Text Box 1035"/>
            <p:cNvSpPr txBox="1">
              <a:spLocks noChangeArrowheads="1"/>
            </p:cNvSpPr>
            <p:nvPr/>
          </p:nvSpPr>
          <p:spPr bwMode="auto">
            <a:xfrm>
              <a:off x="4754563" y="3427413"/>
              <a:ext cx="1816100" cy="2862322"/>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Objednané množství </a:t>
              </a:r>
            </a:p>
            <a:p>
              <a:pPr algn="ctr" eaLnBrk="0" hangingPunct="0">
                <a:spcBef>
                  <a:spcPct val="50000"/>
                </a:spcBef>
              </a:pPr>
              <a:r>
                <a:rPr lang="cs-CZ" sz="1500" dirty="0" smtClean="0">
                  <a:latin typeface="+mj-lt"/>
                </a:rPr>
                <a:t>Bezpečnostní množství</a:t>
              </a:r>
            </a:p>
            <a:p>
              <a:pPr algn="ctr" eaLnBrk="0" hangingPunct="0">
                <a:spcBef>
                  <a:spcPct val="50000"/>
                </a:spcBef>
              </a:pPr>
              <a:r>
                <a:rPr lang="cs-CZ" sz="1500" dirty="0" smtClean="0">
                  <a:latin typeface="+mj-lt"/>
                </a:rPr>
                <a:t>Minimální množství</a:t>
              </a:r>
            </a:p>
            <a:p>
              <a:pPr algn="ctr" eaLnBrk="0" hangingPunct="0">
                <a:spcBef>
                  <a:spcPct val="50000"/>
                </a:spcBef>
              </a:pPr>
              <a:r>
                <a:rPr lang="cs-CZ" sz="1500" dirty="0" smtClean="0">
                  <a:latin typeface="+mj-lt"/>
                </a:rPr>
                <a:t>Maximální množství</a:t>
              </a:r>
            </a:p>
            <a:p>
              <a:pPr algn="ctr" eaLnBrk="0" hangingPunct="0">
                <a:spcBef>
                  <a:spcPct val="50000"/>
                </a:spcBef>
              </a:pPr>
              <a:r>
                <a:rPr lang="cs-CZ" sz="1500" dirty="0" smtClean="0">
                  <a:latin typeface="+mj-lt"/>
                </a:rPr>
                <a:t>Násobné množství</a:t>
              </a:r>
            </a:p>
          </p:txBody>
        </p:sp>
        <p:sp>
          <p:nvSpPr>
            <p:cNvPr id="517132" name="Rectangle 1036"/>
            <p:cNvSpPr>
              <a:spLocks noChangeArrowheads="1"/>
            </p:cNvSpPr>
            <p:nvPr/>
          </p:nvSpPr>
          <p:spPr bwMode="auto">
            <a:xfrm>
              <a:off x="2632075" y="2676525"/>
              <a:ext cx="1749425" cy="36004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13321" name="Text Box 1037"/>
            <p:cNvSpPr txBox="1">
              <a:spLocks noChangeArrowheads="1"/>
            </p:cNvSpPr>
            <p:nvPr/>
          </p:nvSpPr>
          <p:spPr bwMode="auto">
            <a:xfrm>
              <a:off x="2722563" y="2690813"/>
              <a:ext cx="1579562" cy="553998"/>
            </a:xfrm>
            <a:prstGeom prst="rect">
              <a:avLst/>
            </a:prstGeom>
            <a:noFill/>
            <a:ln w="38100">
              <a:noFill/>
              <a:miter lim="800000"/>
              <a:headEnd/>
              <a:tailEnd/>
            </a:ln>
          </p:spPr>
          <p:txBody>
            <a:bodyPr>
              <a:spAutoFit/>
            </a:bodyPr>
            <a:lstStyle/>
            <a:p>
              <a:pPr algn="ctr" eaLnBrk="0" hangingPunct="0">
                <a:spcBef>
                  <a:spcPct val="50000"/>
                </a:spcBef>
              </a:pPr>
              <a:r>
                <a:rPr lang="cs-CZ" sz="1500" b="1" dirty="0" smtClean="0">
                  <a:latin typeface="+mj-lt"/>
                </a:rPr>
                <a:t>Způsoby objednání</a:t>
              </a:r>
              <a:endParaRPr lang="cs-CZ" sz="1500" b="1" dirty="0">
                <a:latin typeface="+mj-lt"/>
              </a:endParaRPr>
            </a:p>
          </p:txBody>
        </p:sp>
        <p:sp>
          <p:nvSpPr>
            <p:cNvPr id="13322" name="Text Box 1038"/>
            <p:cNvSpPr txBox="1">
              <a:spLocks noChangeArrowheads="1"/>
            </p:cNvSpPr>
            <p:nvPr/>
          </p:nvSpPr>
          <p:spPr bwMode="auto">
            <a:xfrm>
              <a:off x="2722563" y="3427413"/>
              <a:ext cx="1579562" cy="2631490"/>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Šarže za šarži</a:t>
              </a:r>
            </a:p>
            <a:p>
              <a:pPr algn="ctr" eaLnBrk="0" hangingPunct="0">
                <a:spcBef>
                  <a:spcPct val="50000"/>
                </a:spcBef>
              </a:pPr>
              <a:r>
                <a:rPr lang="cs-CZ" sz="1500" dirty="0" smtClean="0">
                  <a:latin typeface="+mj-lt"/>
                </a:rPr>
                <a:t>Množství objednávané na období</a:t>
              </a:r>
            </a:p>
            <a:p>
              <a:pPr algn="ctr" eaLnBrk="0" hangingPunct="0">
                <a:spcBef>
                  <a:spcPct val="50000"/>
                </a:spcBef>
              </a:pPr>
              <a:r>
                <a:rPr lang="cs-CZ" sz="1500" dirty="0" smtClean="0">
                  <a:latin typeface="+mj-lt"/>
                </a:rPr>
                <a:t>Pevné objednávané</a:t>
              </a:r>
              <a:br>
                <a:rPr lang="cs-CZ" sz="1500" dirty="0" smtClean="0">
                  <a:latin typeface="+mj-lt"/>
                </a:rPr>
              </a:br>
              <a:r>
                <a:rPr lang="cs-CZ" sz="1500" dirty="0" smtClean="0">
                  <a:latin typeface="+mj-lt"/>
                </a:rPr>
                <a:t>množství</a:t>
              </a:r>
            </a:p>
            <a:p>
              <a:pPr algn="ctr" eaLnBrk="0" hangingPunct="0">
                <a:spcBef>
                  <a:spcPct val="50000"/>
                </a:spcBef>
              </a:pPr>
              <a:r>
                <a:rPr lang="cs-CZ" sz="1500" dirty="0" smtClean="0">
                  <a:latin typeface="+mj-lt"/>
                </a:rPr>
                <a:t>Pouze jednou</a:t>
              </a:r>
            </a:p>
            <a:p>
              <a:pPr algn="ctr" eaLnBrk="0" hangingPunct="0">
                <a:spcBef>
                  <a:spcPct val="50000"/>
                </a:spcBef>
              </a:pPr>
              <a:r>
                <a:rPr lang="cs-CZ" sz="1500" dirty="0" smtClean="0">
                  <a:latin typeface="+mj-lt"/>
                </a:rPr>
                <a:t>[prázdný]</a:t>
              </a:r>
              <a:endParaRPr lang="cs-CZ" sz="1500" dirty="0">
                <a:latin typeface="+mj-lt"/>
              </a:endParaRPr>
            </a:p>
          </p:txBody>
        </p:sp>
        <p:sp>
          <p:nvSpPr>
            <p:cNvPr id="13323" name="Rectangle 1040"/>
            <p:cNvSpPr>
              <a:spLocks noChangeArrowheads="1"/>
            </p:cNvSpPr>
            <p:nvPr/>
          </p:nvSpPr>
          <p:spPr bwMode="auto">
            <a:xfrm>
              <a:off x="1582738" y="2083078"/>
              <a:ext cx="6148387" cy="369332"/>
            </a:xfrm>
            <a:prstGeom prst="rect">
              <a:avLst/>
            </a:prstGeom>
            <a:noFill/>
            <a:ln w="9525">
              <a:noFill/>
              <a:miter lim="800000"/>
              <a:headEnd/>
              <a:tailEnd/>
            </a:ln>
          </p:spPr>
          <p:txBody>
            <a:bodyPr anchor="ctr">
              <a:spAutoFit/>
            </a:bodyPr>
            <a:lstStyle/>
            <a:p>
              <a:pPr algn="ctr" eaLnBrk="0" hangingPunct="0"/>
              <a:r>
                <a:rPr lang="cs-CZ" sz="1800" b="1" dirty="0" smtClean="0">
                  <a:solidFill>
                    <a:srgbClr val="003366"/>
                  </a:solidFill>
                  <a:latin typeface="+mj-lt"/>
                </a:rPr>
                <a:t>Údržba plánovacích dat artiklů</a:t>
              </a:r>
            </a:p>
          </p:txBody>
        </p:sp>
        <p:sp>
          <p:nvSpPr>
            <p:cNvPr id="13324" name="Line 1041"/>
            <p:cNvSpPr>
              <a:spLocks noChangeShapeType="1"/>
            </p:cNvSpPr>
            <p:nvPr/>
          </p:nvSpPr>
          <p:spPr bwMode="auto">
            <a:xfrm>
              <a:off x="2563813" y="2516188"/>
              <a:ext cx="4127500" cy="0"/>
            </a:xfrm>
            <a:prstGeom prst="line">
              <a:avLst/>
            </a:prstGeom>
            <a:noFill/>
            <a:ln w="28575">
              <a:solidFill>
                <a:schemeClr val="tx2"/>
              </a:solidFill>
              <a:round/>
              <a:headEnd/>
              <a:tailEnd/>
            </a:ln>
          </p:spPr>
          <p:txBody>
            <a:bodyPr/>
            <a:lstStyle/>
            <a:p>
              <a:endParaRPr lang="cs-CZ">
                <a:latin typeface="+mj-lt"/>
              </a:endParaRPr>
            </a:p>
          </p:txBody>
        </p:sp>
        <p:sp>
          <p:nvSpPr>
            <p:cNvPr id="13325" name="Line 1042"/>
            <p:cNvSpPr>
              <a:spLocks noChangeShapeType="1"/>
            </p:cNvSpPr>
            <p:nvPr/>
          </p:nvSpPr>
          <p:spPr bwMode="auto">
            <a:xfrm>
              <a:off x="2963863" y="3279775"/>
              <a:ext cx="1065212" cy="0"/>
            </a:xfrm>
            <a:prstGeom prst="line">
              <a:avLst/>
            </a:prstGeom>
            <a:noFill/>
            <a:ln w="28575">
              <a:solidFill>
                <a:srgbClr val="A58529"/>
              </a:solidFill>
              <a:round/>
              <a:headEnd/>
              <a:tailEnd/>
            </a:ln>
          </p:spPr>
          <p:txBody>
            <a:bodyPr/>
            <a:lstStyle/>
            <a:p>
              <a:endParaRPr lang="cs-CZ">
                <a:latin typeface="+mj-lt"/>
              </a:endParaRPr>
            </a:p>
          </p:txBody>
        </p:sp>
        <p:sp>
          <p:nvSpPr>
            <p:cNvPr id="13326" name="Line 1043"/>
            <p:cNvSpPr>
              <a:spLocks noChangeShapeType="1"/>
            </p:cNvSpPr>
            <p:nvPr/>
          </p:nvSpPr>
          <p:spPr bwMode="auto">
            <a:xfrm>
              <a:off x="5110163" y="3279775"/>
              <a:ext cx="1065212" cy="0"/>
            </a:xfrm>
            <a:prstGeom prst="line">
              <a:avLst/>
            </a:prstGeom>
            <a:noFill/>
            <a:ln w="28575">
              <a:solidFill>
                <a:srgbClr val="A58529"/>
              </a:solidFill>
              <a:round/>
              <a:headEnd/>
              <a:tailEnd/>
            </a:ln>
          </p:spPr>
          <p:txBody>
            <a:bodyPr/>
            <a:lstStyle/>
            <a:p>
              <a:endParaRPr lang="cs-CZ">
                <a:latin typeface="+mj-l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cs-CZ" dirty="0" smtClean="0"/>
              <a:t>Parametry plánování artiklů</a:t>
            </a:r>
            <a:endParaRPr lang="en-US" dirty="0"/>
          </a:p>
        </p:txBody>
      </p:sp>
      <p:sp>
        <p:nvSpPr>
          <p:cNvPr id="13314" name="Footer Placeholder 1"/>
          <p:cNvSpPr>
            <a:spLocks noGrp="1"/>
          </p:cNvSpPr>
          <p:nvPr>
            <p:ph type="ftr" sz="quarter" idx="10"/>
          </p:nvPr>
        </p:nvSpPr>
        <p:spPr>
          <a:noFill/>
        </p:spPr>
        <p:txBody>
          <a:bodyPr/>
          <a:lstStyle/>
          <a:p>
            <a:pPr algn="r"/>
            <a:r>
              <a:rPr lang="en-US" smtClean="0"/>
              <a:t>QS-PL-110</a:t>
            </a:r>
          </a:p>
        </p:txBody>
      </p:sp>
      <p:grpSp>
        <p:nvGrpSpPr>
          <p:cNvPr id="2" name="Group 15"/>
          <p:cNvGrpSpPr/>
          <p:nvPr/>
        </p:nvGrpSpPr>
        <p:grpSpPr>
          <a:xfrm>
            <a:off x="1497013" y="996949"/>
            <a:ext cx="6148387" cy="4670425"/>
            <a:chOff x="1582738" y="1920874"/>
            <a:chExt cx="6148387" cy="4670425"/>
          </a:xfrm>
        </p:grpSpPr>
        <p:sp>
          <p:nvSpPr>
            <p:cNvPr id="517135" name="Rectangle 1039"/>
            <p:cNvSpPr>
              <a:spLocks noChangeArrowheads="1"/>
            </p:cNvSpPr>
            <p:nvPr/>
          </p:nvSpPr>
          <p:spPr bwMode="auto">
            <a:xfrm>
              <a:off x="1954213" y="1920874"/>
              <a:ext cx="5235575" cy="4670425"/>
            </a:xfrm>
            <a:prstGeom prst="rect">
              <a:avLst/>
            </a:prstGeom>
            <a:solidFill>
              <a:srgbClr val="CFD9DF"/>
            </a:solidFill>
            <a:ln w="3175">
              <a:solidFill>
                <a:schemeClr val="bg2"/>
              </a:solid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517125" name="Rectangle 1029"/>
            <p:cNvSpPr>
              <a:spLocks noChangeArrowheads="1"/>
            </p:cNvSpPr>
            <p:nvPr/>
          </p:nvSpPr>
          <p:spPr bwMode="auto">
            <a:xfrm>
              <a:off x="4806950" y="2676525"/>
              <a:ext cx="1749425" cy="36004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13318" name="Text Box 1030"/>
            <p:cNvSpPr txBox="1">
              <a:spLocks noChangeArrowheads="1"/>
            </p:cNvSpPr>
            <p:nvPr/>
          </p:nvSpPr>
          <p:spPr bwMode="auto">
            <a:xfrm>
              <a:off x="4897438" y="2690813"/>
              <a:ext cx="1579562" cy="549275"/>
            </a:xfrm>
            <a:prstGeom prst="rect">
              <a:avLst/>
            </a:prstGeom>
            <a:noFill/>
            <a:ln w="38100">
              <a:noFill/>
              <a:miter lim="800000"/>
              <a:headEnd/>
              <a:tailEnd/>
            </a:ln>
          </p:spPr>
          <p:txBody>
            <a:bodyPr>
              <a:spAutoFit/>
            </a:bodyPr>
            <a:lstStyle/>
            <a:p>
              <a:pPr algn="ctr" eaLnBrk="0" hangingPunct="0">
                <a:spcBef>
                  <a:spcPct val="50000"/>
                </a:spcBef>
              </a:pPr>
              <a:r>
                <a:rPr lang="cs-CZ" sz="1500" b="1" dirty="0" smtClean="0">
                  <a:latin typeface="+mj-lt"/>
                </a:rPr>
                <a:t>Modifikátory objednávek</a:t>
              </a:r>
              <a:endParaRPr lang="cs-CZ" sz="1500" b="1" dirty="0">
                <a:latin typeface="+mj-lt"/>
              </a:endParaRPr>
            </a:p>
          </p:txBody>
        </p:sp>
        <p:sp>
          <p:nvSpPr>
            <p:cNvPr id="13319" name="Text Box 1035"/>
            <p:cNvSpPr txBox="1">
              <a:spLocks noChangeArrowheads="1"/>
            </p:cNvSpPr>
            <p:nvPr/>
          </p:nvSpPr>
          <p:spPr bwMode="auto">
            <a:xfrm>
              <a:off x="4754563" y="3427413"/>
              <a:ext cx="1816100" cy="2862322"/>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Objednané množství </a:t>
              </a:r>
            </a:p>
            <a:p>
              <a:pPr algn="ctr" eaLnBrk="0" hangingPunct="0">
                <a:spcBef>
                  <a:spcPct val="50000"/>
                </a:spcBef>
              </a:pPr>
              <a:r>
                <a:rPr lang="cs-CZ" sz="1500" dirty="0" smtClean="0">
                  <a:latin typeface="+mj-lt"/>
                </a:rPr>
                <a:t>Bezpečnostní množství</a:t>
              </a:r>
            </a:p>
            <a:p>
              <a:pPr algn="ctr" eaLnBrk="0" hangingPunct="0">
                <a:spcBef>
                  <a:spcPct val="50000"/>
                </a:spcBef>
              </a:pPr>
              <a:r>
                <a:rPr lang="cs-CZ" sz="1500" dirty="0" smtClean="0">
                  <a:latin typeface="+mj-lt"/>
                </a:rPr>
                <a:t>Minimální množství</a:t>
              </a:r>
            </a:p>
            <a:p>
              <a:pPr algn="ctr" eaLnBrk="0" hangingPunct="0">
                <a:spcBef>
                  <a:spcPct val="50000"/>
                </a:spcBef>
              </a:pPr>
              <a:r>
                <a:rPr lang="cs-CZ" sz="1500" dirty="0" smtClean="0">
                  <a:latin typeface="+mj-lt"/>
                </a:rPr>
                <a:t>Maximální množství</a:t>
              </a:r>
            </a:p>
            <a:p>
              <a:pPr algn="ctr" eaLnBrk="0" hangingPunct="0">
                <a:spcBef>
                  <a:spcPct val="50000"/>
                </a:spcBef>
              </a:pPr>
              <a:r>
                <a:rPr lang="cs-CZ" sz="1500" dirty="0" smtClean="0">
                  <a:latin typeface="+mj-lt"/>
                </a:rPr>
                <a:t>Násobné množství</a:t>
              </a:r>
            </a:p>
          </p:txBody>
        </p:sp>
        <p:sp>
          <p:nvSpPr>
            <p:cNvPr id="517132" name="Rectangle 1036"/>
            <p:cNvSpPr>
              <a:spLocks noChangeArrowheads="1"/>
            </p:cNvSpPr>
            <p:nvPr/>
          </p:nvSpPr>
          <p:spPr bwMode="auto">
            <a:xfrm>
              <a:off x="2632075" y="2676525"/>
              <a:ext cx="1749425" cy="36004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13321" name="Text Box 1037"/>
            <p:cNvSpPr txBox="1">
              <a:spLocks noChangeArrowheads="1"/>
            </p:cNvSpPr>
            <p:nvPr/>
          </p:nvSpPr>
          <p:spPr bwMode="auto">
            <a:xfrm>
              <a:off x="2722563" y="2690813"/>
              <a:ext cx="1579562" cy="553998"/>
            </a:xfrm>
            <a:prstGeom prst="rect">
              <a:avLst/>
            </a:prstGeom>
            <a:noFill/>
            <a:ln w="38100">
              <a:noFill/>
              <a:miter lim="800000"/>
              <a:headEnd/>
              <a:tailEnd/>
            </a:ln>
          </p:spPr>
          <p:txBody>
            <a:bodyPr>
              <a:spAutoFit/>
            </a:bodyPr>
            <a:lstStyle/>
            <a:p>
              <a:pPr algn="ctr" eaLnBrk="0" hangingPunct="0">
                <a:spcBef>
                  <a:spcPct val="50000"/>
                </a:spcBef>
              </a:pPr>
              <a:r>
                <a:rPr lang="cs-CZ" sz="1500" b="1" dirty="0" smtClean="0">
                  <a:latin typeface="+mj-lt"/>
                </a:rPr>
                <a:t>Způsoby objednání</a:t>
              </a:r>
              <a:endParaRPr lang="cs-CZ" sz="1500" b="1" dirty="0">
                <a:latin typeface="+mj-lt"/>
              </a:endParaRPr>
            </a:p>
          </p:txBody>
        </p:sp>
        <p:sp>
          <p:nvSpPr>
            <p:cNvPr id="13322" name="Text Box 1038"/>
            <p:cNvSpPr txBox="1">
              <a:spLocks noChangeArrowheads="1"/>
            </p:cNvSpPr>
            <p:nvPr/>
          </p:nvSpPr>
          <p:spPr bwMode="auto">
            <a:xfrm>
              <a:off x="2722563" y="3427413"/>
              <a:ext cx="1579562" cy="2631490"/>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Šarže za šarži</a:t>
              </a:r>
            </a:p>
            <a:p>
              <a:pPr algn="ctr" eaLnBrk="0" hangingPunct="0">
                <a:spcBef>
                  <a:spcPct val="50000"/>
                </a:spcBef>
              </a:pPr>
              <a:r>
                <a:rPr lang="cs-CZ" sz="1500" dirty="0" smtClean="0">
                  <a:latin typeface="+mj-lt"/>
                </a:rPr>
                <a:t>Množství objednávané na období</a:t>
              </a:r>
            </a:p>
            <a:p>
              <a:pPr algn="ctr" eaLnBrk="0" hangingPunct="0">
                <a:spcBef>
                  <a:spcPct val="50000"/>
                </a:spcBef>
              </a:pPr>
              <a:r>
                <a:rPr lang="cs-CZ" sz="1500" dirty="0" smtClean="0">
                  <a:latin typeface="+mj-lt"/>
                </a:rPr>
                <a:t>Pevné objednávané</a:t>
              </a:r>
              <a:br>
                <a:rPr lang="cs-CZ" sz="1500" dirty="0" smtClean="0">
                  <a:latin typeface="+mj-lt"/>
                </a:rPr>
              </a:br>
              <a:r>
                <a:rPr lang="cs-CZ" sz="1500" dirty="0" smtClean="0">
                  <a:latin typeface="+mj-lt"/>
                </a:rPr>
                <a:t>množství</a:t>
              </a:r>
            </a:p>
            <a:p>
              <a:pPr algn="ctr" eaLnBrk="0" hangingPunct="0">
                <a:spcBef>
                  <a:spcPct val="50000"/>
                </a:spcBef>
              </a:pPr>
              <a:r>
                <a:rPr lang="cs-CZ" sz="1500" dirty="0" smtClean="0">
                  <a:latin typeface="+mj-lt"/>
                </a:rPr>
                <a:t>Pouze jednou</a:t>
              </a:r>
            </a:p>
            <a:p>
              <a:pPr algn="ctr" eaLnBrk="0" hangingPunct="0">
                <a:spcBef>
                  <a:spcPct val="50000"/>
                </a:spcBef>
              </a:pPr>
              <a:r>
                <a:rPr lang="cs-CZ" sz="1500" dirty="0" smtClean="0">
                  <a:latin typeface="+mj-lt"/>
                </a:rPr>
                <a:t>[prázdný]</a:t>
              </a:r>
              <a:endParaRPr lang="cs-CZ" sz="1500" dirty="0">
                <a:latin typeface="+mj-lt"/>
              </a:endParaRPr>
            </a:p>
          </p:txBody>
        </p:sp>
        <p:sp>
          <p:nvSpPr>
            <p:cNvPr id="13323" name="Rectangle 1040"/>
            <p:cNvSpPr>
              <a:spLocks noChangeArrowheads="1"/>
            </p:cNvSpPr>
            <p:nvPr/>
          </p:nvSpPr>
          <p:spPr bwMode="auto">
            <a:xfrm>
              <a:off x="1582738" y="2083078"/>
              <a:ext cx="6148387" cy="369332"/>
            </a:xfrm>
            <a:prstGeom prst="rect">
              <a:avLst/>
            </a:prstGeom>
            <a:noFill/>
            <a:ln w="9525">
              <a:noFill/>
              <a:miter lim="800000"/>
              <a:headEnd/>
              <a:tailEnd/>
            </a:ln>
          </p:spPr>
          <p:txBody>
            <a:bodyPr anchor="ctr">
              <a:spAutoFit/>
            </a:bodyPr>
            <a:lstStyle/>
            <a:p>
              <a:pPr algn="ctr" eaLnBrk="0" hangingPunct="0"/>
              <a:r>
                <a:rPr lang="cs-CZ" sz="1800" b="1" dirty="0" smtClean="0">
                  <a:solidFill>
                    <a:srgbClr val="003366"/>
                  </a:solidFill>
                  <a:latin typeface="+mj-lt"/>
                </a:rPr>
                <a:t>Údržba plánovacích dat artiklů</a:t>
              </a:r>
            </a:p>
          </p:txBody>
        </p:sp>
        <p:sp>
          <p:nvSpPr>
            <p:cNvPr id="13324" name="Line 1041"/>
            <p:cNvSpPr>
              <a:spLocks noChangeShapeType="1"/>
            </p:cNvSpPr>
            <p:nvPr/>
          </p:nvSpPr>
          <p:spPr bwMode="auto">
            <a:xfrm>
              <a:off x="2563813" y="2516188"/>
              <a:ext cx="4127500" cy="0"/>
            </a:xfrm>
            <a:prstGeom prst="line">
              <a:avLst/>
            </a:prstGeom>
            <a:noFill/>
            <a:ln w="28575">
              <a:solidFill>
                <a:schemeClr val="tx2"/>
              </a:solidFill>
              <a:round/>
              <a:headEnd/>
              <a:tailEnd/>
            </a:ln>
          </p:spPr>
          <p:txBody>
            <a:bodyPr/>
            <a:lstStyle/>
            <a:p>
              <a:endParaRPr lang="cs-CZ">
                <a:latin typeface="+mj-lt"/>
              </a:endParaRPr>
            </a:p>
          </p:txBody>
        </p:sp>
        <p:sp>
          <p:nvSpPr>
            <p:cNvPr id="13325" name="Line 1042"/>
            <p:cNvSpPr>
              <a:spLocks noChangeShapeType="1"/>
            </p:cNvSpPr>
            <p:nvPr/>
          </p:nvSpPr>
          <p:spPr bwMode="auto">
            <a:xfrm>
              <a:off x="2963863" y="3279775"/>
              <a:ext cx="1065212" cy="0"/>
            </a:xfrm>
            <a:prstGeom prst="line">
              <a:avLst/>
            </a:prstGeom>
            <a:noFill/>
            <a:ln w="28575">
              <a:solidFill>
                <a:srgbClr val="A58529"/>
              </a:solidFill>
              <a:round/>
              <a:headEnd/>
              <a:tailEnd/>
            </a:ln>
          </p:spPr>
          <p:txBody>
            <a:bodyPr/>
            <a:lstStyle/>
            <a:p>
              <a:endParaRPr lang="cs-CZ">
                <a:latin typeface="+mj-lt"/>
              </a:endParaRPr>
            </a:p>
          </p:txBody>
        </p:sp>
        <p:sp>
          <p:nvSpPr>
            <p:cNvPr id="13326" name="Line 1043"/>
            <p:cNvSpPr>
              <a:spLocks noChangeShapeType="1"/>
            </p:cNvSpPr>
            <p:nvPr/>
          </p:nvSpPr>
          <p:spPr bwMode="auto">
            <a:xfrm>
              <a:off x="5110163" y="3279775"/>
              <a:ext cx="1065212" cy="0"/>
            </a:xfrm>
            <a:prstGeom prst="line">
              <a:avLst/>
            </a:prstGeom>
            <a:noFill/>
            <a:ln w="28575">
              <a:solidFill>
                <a:srgbClr val="A58529"/>
              </a:solidFill>
              <a:round/>
              <a:headEnd/>
              <a:tailEnd/>
            </a:ln>
          </p:spPr>
          <p:txBody>
            <a:bodyPr/>
            <a:lstStyle/>
            <a:p>
              <a:endParaRPr lang="cs-CZ">
                <a:latin typeface="+mj-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cs-CZ" dirty="0" smtClean="0"/>
              <a:t>Parametry plánování artiklů</a:t>
            </a:r>
            <a:endParaRPr lang="en-US" dirty="0"/>
          </a:p>
        </p:txBody>
      </p:sp>
      <p:sp>
        <p:nvSpPr>
          <p:cNvPr id="13314" name="Footer Placeholder 1"/>
          <p:cNvSpPr>
            <a:spLocks noGrp="1"/>
          </p:cNvSpPr>
          <p:nvPr>
            <p:ph type="ftr" sz="quarter" idx="10"/>
          </p:nvPr>
        </p:nvSpPr>
        <p:spPr>
          <a:noFill/>
        </p:spPr>
        <p:txBody>
          <a:bodyPr/>
          <a:lstStyle/>
          <a:p>
            <a:pPr algn="r"/>
            <a:r>
              <a:rPr lang="en-US" smtClean="0"/>
              <a:t>QS-PL-110</a:t>
            </a:r>
          </a:p>
        </p:txBody>
      </p:sp>
      <p:grpSp>
        <p:nvGrpSpPr>
          <p:cNvPr id="2" name="Group 15"/>
          <p:cNvGrpSpPr/>
          <p:nvPr/>
        </p:nvGrpSpPr>
        <p:grpSpPr>
          <a:xfrm>
            <a:off x="1497013" y="996949"/>
            <a:ext cx="6148387" cy="4670425"/>
            <a:chOff x="1582738" y="1920874"/>
            <a:chExt cx="6148387" cy="4670425"/>
          </a:xfrm>
        </p:grpSpPr>
        <p:sp>
          <p:nvSpPr>
            <p:cNvPr id="517135" name="Rectangle 1039"/>
            <p:cNvSpPr>
              <a:spLocks noChangeArrowheads="1"/>
            </p:cNvSpPr>
            <p:nvPr/>
          </p:nvSpPr>
          <p:spPr bwMode="auto">
            <a:xfrm>
              <a:off x="1954213" y="1920874"/>
              <a:ext cx="5235575" cy="4670425"/>
            </a:xfrm>
            <a:prstGeom prst="rect">
              <a:avLst/>
            </a:prstGeom>
            <a:solidFill>
              <a:srgbClr val="CFD9DF"/>
            </a:solidFill>
            <a:ln w="3175">
              <a:solidFill>
                <a:schemeClr val="bg2"/>
              </a:solid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517125" name="Rectangle 1029"/>
            <p:cNvSpPr>
              <a:spLocks noChangeArrowheads="1"/>
            </p:cNvSpPr>
            <p:nvPr/>
          </p:nvSpPr>
          <p:spPr bwMode="auto">
            <a:xfrm>
              <a:off x="4806950" y="2676525"/>
              <a:ext cx="1749425" cy="36004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r>
                <a:rPr lang="cs-CZ" dirty="0" smtClean="0">
                  <a:latin typeface="+mj-lt"/>
                </a:rPr>
                <a:t>	</a:t>
              </a:r>
              <a:endParaRPr lang="cs-CZ" dirty="0">
                <a:latin typeface="+mj-lt"/>
              </a:endParaRPr>
            </a:p>
          </p:txBody>
        </p:sp>
        <p:sp>
          <p:nvSpPr>
            <p:cNvPr id="13318" name="Text Box 1030"/>
            <p:cNvSpPr txBox="1">
              <a:spLocks noChangeArrowheads="1"/>
            </p:cNvSpPr>
            <p:nvPr/>
          </p:nvSpPr>
          <p:spPr bwMode="auto">
            <a:xfrm>
              <a:off x="4897438" y="2690813"/>
              <a:ext cx="1579562" cy="549275"/>
            </a:xfrm>
            <a:prstGeom prst="rect">
              <a:avLst/>
            </a:prstGeom>
            <a:noFill/>
            <a:ln w="38100">
              <a:noFill/>
              <a:miter lim="800000"/>
              <a:headEnd/>
              <a:tailEnd/>
            </a:ln>
          </p:spPr>
          <p:txBody>
            <a:bodyPr>
              <a:spAutoFit/>
            </a:bodyPr>
            <a:lstStyle/>
            <a:p>
              <a:pPr algn="ctr" eaLnBrk="0" hangingPunct="0">
                <a:spcBef>
                  <a:spcPct val="50000"/>
                </a:spcBef>
              </a:pPr>
              <a:r>
                <a:rPr lang="cs-CZ" sz="1500" b="1" dirty="0" smtClean="0">
                  <a:latin typeface="+mj-lt"/>
                </a:rPr>
                <a:t>Modifikátory objednávek</a:t>
              </a:r>
              <a:endParaRPr lang="cs-CZ" sz="1500" b="1" dirty="0">
                <a:latin typeface="+mj-lt"/>
              </a:endParaRPr>
            </a:p>
          </p:txBody>
        </p:sp>
        <p:sp>
          <p:nvSpPr>
            <p:cNvPr id="13319" name="Text Box 1035"/>
            <p:cNvSpPr txBox="1">
              <a:spLocks noChangeArrowheads="1"/>
            </p:cNvSpPr>
            <p:nvPr/>
          </p:nvSpPr>
          <p:spPr bwMode="auto">
            <a:xfrm>
              <a:off x="4754563" y="3427413"/>
              <a:ext cx="1816100" cy="2862322"/>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Objednané množství </a:t>
              </a:r>
            </a:p>
            <a:p>
              <a:pPr algn="ctr" eaLnBrk="0" hangingPunct="0">
                <a:spcBef>
                  <a:spcPct val="50000"/>
                </a:spcBef>
              </a:pPr>
              <a:r>
                <a:rPr lang="cs-CZ" sz="1500" dirty="0" smtClean="0">
                  <a:latin typeface="+mj-lt"/>
                </a:rPr>
                <a:t>Bezpečnostní množství</a:t>
              </a:r>
            </a:p>
            <a:p>
              <a:pPr algn="ctr" eaLnBrk="0" hangingPunct="0">
                <a:spcBef>
                  <a:spcPct val="50000"/>
                </a:spcBef>
              </a:pPr>
              <a:r>
                <a:rPr lang="cs-CZ" sz="1500" dirty="0" smtClean="0">
                  <a:latin typeface="+mj-lt"/>
                </a:rPr>
                <a:t>Minimální množství</a:t>
              </a:r>
            </a:p>
            <a:p>
              <a:pPr algn="ctr" eaLnBrk="0" hangingPunct="0">
                <a:spcBef>
                  <a:spcPct val="50000"/>
                </a:spcBef>
              </a:pPr>
              <a:r>
                <a:rPr lang="cs-CZ" sz="1500" dirty="0" smtClean="0">
                  <a:latin typeface="+mj-lt"/>
                </a:rPr>
                <a:t>Maximální množství</a:t>
              </a:r>
            </a:p>
            <a:p>
              <a:pPr algn="ctr" eaLnBrk="0" hangingPunct="0">
                <a:spcBef>
                  <a:spcPct val="50000"/>
                </a:spcBef>
              </a:pPr>
              <a:r>
                <a:rPr lang="cs-CZ" sz="1500" dirty="0" smtClean="0">
                  <a:latin typeface="+mj-lt"/>
                </a:rPr>
                <a:t>Násobné množství</a:t>
              </a:r>
            </a:p>
          </p:txBody>
        </p:sp>
        <p:sp>
          <p:nvSpPr>
            <p:cNvPr id="517132" name="Rectangle 1036"/>
            <p:cNvSpPr>
              <a:spLocks noChangeArrowheads="1"/>
            </p:cNvSpPr>
            <p:nvPr/>
          </p:nvSpPr>
          <p:spPr bwMode="auto">
            <a:xfrm>
              <a:off x="2632075" y="2676525"/>
              <a:ext cx="1749425" cy="36004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13321" name="Text Box 1037"/>
            <p:cNvSpPr txBox="1">
              <a:spLocks noChangeArrowheads="1"/>
            </p:cNvSpPr>
            <p:nvPr/>
          </p:nvSpPr>
          <p:spPr bwMode="auto">
            <a:xfrm>
              <a:off x="2722563" y="2690813"/>
              <a:ext cx="1579562" cy="553998"/>
            </a:xfrm>
            <a:prstGeom prst="rect">
              <a:avLst/>
            </a:prstGeom>
            <a:noFill/>
            <a:ln w="38100">
              <a:noFill/>
              <a:miter lim="800000"/>
              <a:headEnd/>
              <a:tailEnd/>
            </a:ln>
          </p:spPr>
          <p:txBody>
            <a:bodyPr>
              <a:spAutoFit/>
            </a:bodyPr>
            <a:lstStyle/>
            <a:p>
              <a:pPr algn="ctr" eaLnBrk="0" hangingPunct="0">
                <a:spcBef>
                  <a:spcPct val="50000"/>
                </a:spcBef>
              </a:pPr>
              <a:r>
                <a:rPr lang="cs-CZ" sz="1500" b="1" dirty="0" smtClean="0">
                  <a:latin typeface="+mj-lt"/>
                </a:rPr>
                <a:t>Způsoby objednání</a:t>
              </a:r>
              <a:endParaRPr lang="cs-CZ" sz="1500" b="1" dirty="0">
                <a:latin typeface="+mj-lt"/>
              </a:endParaRPr>
            </a:p>
          </p:txBody>
        </p:sp>
        <p:sp>
          <p:nvSpPr>
            <p:cNvPr id="13322" name="Text Box 1038"/>
            <p:cNvSpPr txBox="1">
              <a:spLocks noChangeArrowheads="1"/>
            </p:cNvSpPr>
            <p:nvPr/>
          </p:nvSpPr>
          <p:spPr bwMode="auto">
            <a:xfrm>
              <a:off x="2722563" y="3427413"/>
              <a:ext cx="1579562" cy="2631490"/>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Šarže za šarži</a:t>
              </a:r>
            </a:p>
            <a:p>
              <a:pPr algn="ctr" eaLnBrk="0" hangingPunct="0">
                <a:spcBef>
                  <a:spcPct val="50000"/>
                </a:spcBef>
              </a:pPr>
              <a:r>
                <a:rPr lang="cs-CZ" sz="1500" dirty="0" smtClean="0">
                  <a:latin typeface="+mj-lt"/>
                </a:rPr>
                <a:t>Množství objednávané na období</a:t>
              </a:r>
            </a:p>
            <a:p>
              <a:pPr algn="ctr" eaLnBrk="0" hangingPunct="0">
                <a:spcBef>
                  <a:spcPct val="50000"/>
                </a:spcBef>
              </a:pPr>
              <a:r>
                <a:rPr lang="cs-CZ" sz="1500" dirty="0" smtClean="0">
                  <a:latin typeface="+mj-lt"/>
                </a:rPr>
                <a:t>Pevné objednávané</a:t>
              </a:r>
              <a:br>
                <a:rPr lang="cs-CZ" sz="1500" dirty="0" smtClean="0">
                  <a:latin typeface="+mj-lt"/>
                </a:rPr>
              </a:br>
              <a:r>
                <a:rPr lang="cs-CZ" sz="1500" dirty="0" smtClean="0">
                  <a:latin typeface="+mj-lt"/>
                </a:rPr>
                <a:t>množství</a:t>
              </a:r>
            </a:p>
            <a:p>
              <a:pPr algn="ctr" eaLnBrk="0" hangingPunct="0">
                <a:spcBef>
                  <a:spcPct val="50000"/>
                </a:spcBef>
              </a:pPr>
              <a:r>
                <a:rPr lang="cs-CZ" sz="1500" dirty="0" smtClean="0">
                  <a:latin typeface="+mj-lt"/>
                </a:rPr>
                <a:t>Pouze jednou</a:t>
              </a:r>
            </a:p>
            <a:p>
              <a:pPr algn="ctr" eaLnBrk="0" hangingPunct="0">
                <a:spcBef>
                  <a:spcPct val="50000"/>
                </a:spcBef>
              </a:pPr>
              <a:r>
                <a:rPr lang="cs-CZ" sz="1500" dirty="0" smtClean="0">
                  <a:latin typeface="+mj-lt"/>
                </a:rPr>
                <a:t>[prázdný]</a:t>
              </a:r>
              <a:endParaRPr lang="cs-CZ" sz="1500" dirty="0">
                <a:latin typeface="+mj-lt"/>
              </a:endParaRPr>
            </a:p>
          </p:txBody>
        </p:sp>
        <p:sp>
          <p:nvSpPr>
            <p:cNvPr id="13323" name="Rectangle 1040"/>
            <p:cNvSpPr>
              <a:spLocks noChangeArrowheads="1"/>
            </p:cNvSpPr>
            <p:nvPr/>
          </p:nvSpPr>
          <p:spPr bwMode="auto">
            <a:xfrm>
              <a:off x="1582738" y="2083078"/>
              <a:ext cx="6148387" cy="369332"/>
            </a:xfrm>
            <a:prstGeom prst="rect">
              <a:avLst/>
            </a:prstGeom>
            <a:noFill/>
            <a:ln w="9525">
              <a:noFill/>
              <a:miter lim="800000"/>
              <a:headEnd/>
              <a:tailEnd/>
            </a:ln>
          </p:spPr>
          <p:txBody>
            <a:bodyPr anchor="ctr">
              <a:spAutoFit/>
            </a:bodyPr>
            <a:lstStyle/>
            <a:p>
              <a:pPr algn="ctr" eaLnBrk="0" hangingPunct="0"/>
              <a:r>
                <a:rPr lang="cs-CZ" sz="1800" b="1" dirty="0" smtClean="0">
                  <a:solidFill>
                    <a:srgbClr val="003366"/>
                  </a:solidFill>
                  <a:latin typeface="+mj-lt"/>
                </a:rPr>
                <a:t>Údržba plánovacích dat artiklů</a:t>
              </a:r>
            </a:p>
          </p:txBody>
        </p:sp>
        <p:sp>
          <p:nvSpPr>
            <p:cNvPr id="13324" name="Line 1041"/>
            <p:cNvSpPr>
              <a:spLocks noChangeShapeType="1"/>
            </p:cNvSpPr>
            <p:nvPr/>
          </p:nvSpPr>
          <p:spPr bwMode="auto">
            <a:xfrm>
              <a:off x="2563813" y="2516188"/>
              <a:ext cx="4127500" cy="0"/>
            </a:xfrm>
            <a:prstGeom prst="line">
              <a:avLst/>
            </a:prstGeom>
            <a:noFill/>
            <a:ln w="28575">
              <a:solidFill>
                <a:schemeClr val="tx2"/>
              </a:solidFill>
              <a:round/>
              <a:headEnd/>
              <a:tailEnd/>
            </a:ln>
          </p:spPr>
          <p:txBody>
            <a:bodyPr/>
            <a:lstStyle/>
            <a:p>
              <a:endParaRPr lang="cs-CZ">
                <a:latin typeface="+mj-lt"/>
              </a:endParaRPr>
            </a:p>
          </p:txBody>
        </p:sp>
        <p:sp>
          <p:nvSpPr>
            <p:cNvPr id="13325" name="Line 1042"/>
            <p:cNvSpPr>
              <a:spLocks noChangeShapeType="1"/>
            </p:cNvSpPr>
            <p:nvPr/>
          </p:nvSpPr>
          <p:spPr bwMode="auto">
            <a:xfrm>
              <a:off x="2963863" y="3279775"/>
              <a:ext cx="1065212" cy="0"/>
            </a:xfrm>
            <a:prstGeom prst="line">
              <a:avLst/>
            </a:prstGeom>
            <a:noFill/>
            <a:ln w="28575">
              <a:solidFill>
                <a:srgbClr val="A58529"/>
              </a:solidFill>
              <a:round/>
              <a:headEnd/>
              <a:tailEnd/>
            </a:ln>
          </p:spPr>
          <p:txBody>
            <a:bodyPr/>
            <a:lstStyle/>
            <a:p>
              <a:endParaRPr lang="cs-CZ">
                <a:latin typeface="+mj-lt"/>
              </a:endParaRPr>
            </a:p>
          </p:txBody>
        </p:sp>
        <p:sp>
          <p:nvSpPr>
            <p:cNvPr id="13326" name="Line 1043"/>
            <p:cNvSpPr>
              <a:spLocks noChangeShapeType="1"/>
            </p:cNvSpPr>
            <p:nvPr/>
          </p:nvSpPr>
          <p:spPr bwMode="auto">
            <a:xfrm>
              <a:off x="5110163" y="3279775"/>
              <a:ext cx="1065212" cy="0"/>
            </a:xfrm>
            <a:prstGeom prst="line">
              <a:avLst/>
            </a:prstGeom>
            <a:noFill/>
            <a:ln w="28575">
              <a:solidFill>
                <a:srgbClr val="A58529"/>
              </a:solidFill>
              <a:round/>
              <a:headEnd/>
              <a:tailEnd/>
            </a:ln>
          </p:spPr>
          <p:txBody>
            <a:bodyPr/>
            <a:lstStyle/>
            <a:p>
              <a:endParaRPr lang="cs-CZ">
                <a:latin typeface="+mj-lt"/>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cs-CZ" dirty="0" smtClean="0"/>
              <a:t>Parametry plánování artiklů</a:t>
            </a:r>
            <a:endParaRPr lang="en-US" dirty="0"/>
          </a:p>
        </p:txBody>
      </p:sp>
      <p:sp>
        <p:nvSpPr>
          <p:cNvPr id="13314" name="Footer Placeholder 1"/>
          <p:cNvSpPr>
            <a:spLocks noGrp="1"/>
          </p:cNvSpPr>
          <p:nvPr>
            <p:ph type="ftr" sz="quarter" idx="10"/>
          </p:nvPr>
        </p:nvSpPr>
        <p:spPr>
          <a:noFill/>
        </p:spPr>
        <p:txBody>
          <a:bodyPr/>
          <a:lstStyle/>
          <a:p>
            <a:pPr algn="r"/>
            <a:r>
              <a:rPr lang="en-US" smtClean="0"/>
              <a:t>QS-PL-110</a:t>
            </a:r>
          </a:p>
        </p:txBody>
      </p:sp>
      <p:grpSp>
        <p:nvGrpSpPr>
          <p:cNvPr id="2" name="Group 15"/>
          <p:cNvGrpSpPr/>
          <p:nvPr/>
        </p:nvGrpSpPr>
        <p:grpSpPr>
          <a:xfrm>
            <a:off x="1497013" y="996949"/>
            <a:ext cx="6148387" cy="4670425"/>
            <a:chOff x="1582738" y="1920874"/>
            <a:chExt cx="6148387" cy="4670425"/>
          </a:xfrm>
        </p:grpSpPr>
        <p:sp>
          <p:nvSpPr>
            <p:cNvPr id="517135" name="Rectangle 1039"/>
            <p:cNvSpPr>
              <a:spLocks noChangeArrowheads="1"/>
            </p:cNvSpPr>
            <p:nvPr/>
          </p:nvSpPr>
          <p:spPr bwMode="auto">
            <a:xfrm>
              <a:off x="1954213" y="1920874"/>
              <a:ext cx="5235575" cy="4670425"/>
            </a:xfrm>
            <a:prstGeom prst="rect">
              <a:avLst/>
            </a:prstGeom>
            <a:solidFill>
              <a:srgbClr val="CFD9DF"/>
            </a:solidFill>
            <a:ln w="3175">
              <a:solidFill>
                <a:schemeClr val="bg2"/>
              </a:solid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517125" name="Rectangle 1029"/>
            <p:cNvSpPr>
              <a:spLocks noChangeArrowheads="1"/>
            </p:cNvSpPr>
            <p:nvPr/>
          </p:nvSpPr>
          <p:spPr bwMode="auto">
            <a:xfrm>
              <a:off x="4806950" y="2676525"/>
              <a:ext cx="1749425" cy="36004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13318" name="Text Box 1030"/>
            <p:cNvSpPr txBox="1">
              <a:spLocks noChangeArrowheads="1"/>
            </p:cNvSpPr>
            <p:nvPr/>
          </p:nvSpPr>
          <p:spPr bwMode="auto">
            <a:xfrm>
              <a:off x="4897438" y="2690813"/>
              <a:ext cx="1579562" cy="549275"/>
            </a:xfrm>
            <a:prstGeom prst="rect">
              <a:avLst/>
            </a:prstGeom>
            <a:noFill/>
            <a:ln w="38100">
              <a:noFill/>
              <a:miter lim="800000"/>
              <a:headEnd/>
              <a:tailEnd/>
            </a:ln>
          </p:spPr>
          <p:txBody>
            <a:bodyPr>
              <a:spAutoFit/>
            </a:bodyPr>
            <a:lstStyle/>
            <a:p>
              <a:pPr algn="ctr" eaLnBrk="0" hangingPunct="0">
                <a:spcBef>
                  <a:spcPct val="50000"/>
                </a:spcBef>
              </a:pPr>
              <a:r>
                <a:rPr lang="cs-CZ" sz="1500" b="1" dirty="0" smtClean="0">
                  <a:latin typeface="+mj-lt"/>
                </a:rPr>
                <a:t>Modifikátory objednávek</a:t>
              </a:r>
              <a:endParaRPr lang="cs-CZ" sz="1500" b="1" dirty="0">
                <a:latin typeface="+mj-lt"/>
              </a:endParaRPr>
            </a:p>
          </p:txBody>
        </p:sp>
        <p:sp>
          <p:nvSpPr>
            <p:cNvPr id="13319" name="Text Box 1035"/>
            <p:cNvSpPr txBox="1">
              <a:spLocks noChangeArrowheads="1"/>
            </p:cNvSpPr>
            <p:nvPr/>
          </p:nvSpPr>
          <p:spPr bwMode="auto">
            <a:xfrm>
              <a:off x="4754563" y="3427413"/>
              <a:ext cx="1816100" cy="2862322"/>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Objednané množství </a:t>
              </a:r>
            </a:p>
            <a:p>
              <a:pPr algn="ctr" eaLnBrk="0" hangingPunct="0">
                <a:spcBef>
                  <a:spcPct val="50000"/>
                </a:spcBef>
              </a:pPr>
              <a:r>
                <a:rPr lang="cs-CZ" sz="1500" dirty="0" smtClean="0">
                  <a:latin typeface="+mj-lt"/>
                </a:rPr>
                <a:t>Bezpečnostní množství</a:t>
              </a:r>
            </a:p>
            <a:p>
              <a:pPr algn="ctr" eaLnBrk="0" hangingPunct="0">
                <a:spcBef>
                  <a:spcPct val="50000"/>
                </a:spcBef>
              </a:pPr>
              <a:r>
                <a:rPr lang="cs-CZ" sz="1500" dirty="0" smtClean="0">
                  <a:latin typeface="+mj-lt"/>
                </a:rPr>
                <a:t>Minimální množství</a:t>
              </a:r>
            </a:p>
            <a:p>
              <a:pPr algn="ctr" eaLnBrk="0" hangingPunct="0">
                <a:spcBef>
                  <a:spcPct val="50000"/>
                </a:spcBef>
              </a:pPr>
              <a:r>
                <a:rPr lang="cs-CZ" sz="1500" dirty="0" smtClean="0">
                  <a:latin typeface="+mj-lt"/>
                </a:rPr>
                <a:t>Maximální množství</a:t>
              </a:r>
            </a:p>
            <a:p>
              <a:pPr algn="ctr" eaLnBrk="0" hangingPunct="0">
                <a:spcBef>
                  <a:spcPct val="50000"/>
                </a:spcBef>
              </a:pPr>
              <a:r>
                <a:rPr lang="cs-CZ" sz="1500" dirty="0" smtClean="0">
                  <a:latin typeface="+mj-lt"/>
                </a:rPr>
                <a:t>Násobné množství</a:t>
              </a:r>
              <a:endParaRPr lang="cs-CZ" sz="1500" dirty="0">
                <a:latin typeface="+mj-lt"/>
              </a:endParaRPr>
            </a:p>
          </p:txBody>
        </p:sp>
        <p:sp>
          <p:nvSpPr>
            <p:cNvPr id="517132" name="Rectangle 1036"/>
            <p:cNvSpPr>
              <a:spLocks noChangeArrowheads="1"/>
            </p:cNvSpPr>
            <p:nvPr/>
          </p:nvSpPr>
          <p:spPr bwMode="auto">
            <a:xfrm>
              <a:off x="2632075" y="2676525"/>
              <a:ext cx="1749425" cy="36004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13321" name="Text Box 1037"/>
            <p:cNvSpPr txBox="1">
              <a:spLocks noChangeArrowheads="1"/>
            </p:cNvSpPr>
            <p:nvPr/>
          </p:nvSpPr>
          <p:spPr bwMode="auto">
            <a:xfrm>
              <a:off x="2722563" y="2690813"/>
              <a:ext cx="1579562" cy="553998"/>
            </a:xfrm>
            <a:prstGeom prst="rect">
              <a:avLst/>
            </a:prstGeom>
            <a:noFill/>
            <a:ln w="38100">
              <a:noFill/>
              <a:miter lim="800000"/>
              <a:headEnd/>
              <a:tailEnd/>
            </a:ln>
          </p:spPr>
          <p:txBody>
            <a:bodyPr>
              <a:spAutoFit/>
            </a:bodyPr>
            <a:lstStyle/>
            <a:p>
              <a:pPr algn="ctr" eaLnBrk="0" hangingPunct="0">
                <a:spcBef>
                  <a:spcPct val="50000"/>
                </a:spcBef>
              </a:pPr>
              <a:r>
                <a:rPr lang="cs-CZ" sz="1500" b="1" dirty="0" smtClean="0">
                  <a:latin typeface="+mj-lt"/>
                </a:rPr>
                <a:t>Způsoby objednání</a:t>
              </a:r>
              <a:endParaRPr lang="cs-CZ" sz="1500" b="1" dirty="0">
                <a:latin typeface="+mj-lt"/>
              </a:endParaRPr>
            </a:p>
          </p:txBody>
        </p:sp>
        <p:sp>
          <p:nvSpPr>
            <p:cNvPr id="13322" name="Text Box 1038"/>
            <p:cNvSpPr txBox="1">
              <a:spLocks noChangeArrowheads="1"/>
            </p:cNvSpPr>
            <p:nvPr/>
          </p:nvSpPr>
          <p:spPr bwMode="auto">
            <a:xfrm>
              <a:off x="2722563" y="3427413"/>
              <a:ext cx="1579562" cy="2631490"/>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Šarže za šarži</a:t>
              </a:r>
            </a:p>
            <a:p>
              <a:pPr algn="ctr" eaLnBrk="0" hangingPunct="0">
                <a:spcBef>
                  <a:spcPct val="50000"/>
                </a:spcBef>
              </a:pPr>
              <a:r>
                <a:rPr lang="cs-CZ" sz="1500" dirty="0" smtClean="0">
                  <a:latin typeface="+mj-lt"/>
                </a:rPr>
                <a:t>Množství objednávané na období</a:t>
              </a:r>
            </a:p>
            <a:p>
              <a:pPr algn="ctr" eaLnBrk="0" hangingPunct="0">
                <a:spcBef>
                  <a:spcPct val="50000"/>
                </a:spcBef>
              </a:pPr>
              <a:r>
                <a:rPr lang="cs-CZ" sz="1500" dirty="0" smtClean="0">
                  <a:latin typeface="+mj-lt"/>
                </a:rPr>
                <a:t>Pevné objednávané</a:t>
              </a:r>
              <a:br>
                <a:rPr lang="cs-CZ" sz="1500" dirty="0" smtClean="0">
                  <a:latin typeface="+mj-lt"/>
                </a:rPr>
              </a:br>
              <a:r>
                <a:rPr lang="cs-CZ" sz="1500" dirty="0" smtClean="0">
                  <a:latin typeface="+mj-lt"/>
                </a:rPr>
                <a:t>množství</a:t>
              </a:r>
            </a:p>
            <a:p>
              <a:pPr algn="ctr" eaLnBrk="0" hangingPunct="0">
                <a:spcBef>
                  <a:spcPct val="50000"/>
                </a:spcBef>
              </a:pPr>
              <a:r>
                <a:rPr lang="cs-CZ" sz="1500" dirty="0" smtClean="0">
                  <a:latin typeface="+mj-lt"/>
                </a:rPr>
                <a:t>Pouze jednou</a:t>
              </a:r>
            </a:p>
            <a:p>
              <a:pPr algn="ctr" eaLnBrk="0" hangingPunct="0">
                <a:spcBef>
                  <a:spcPct val="50000"/>
                </a:spcBef>
              </a:pPr>
              <a:r>
                <a:rPr lang="cs-CZ" sz="1500" dirty="0" smtClean="0">
                  <a:latin typeface="+mj-lt"/>
                </a:rPr>
                <a:t>[prázdný]</a:t>
              </a:r>
              <a:endParaRPr lang="cs-CZ" sz="1500" dirty="0">
                <a:latin typeface="+mj-lt"/>
              </a:endParaRPr>
            </a:p>
          </p:txBody>
        </p:sp>
        <p:sp>
          <p:nvSpPr>
            <p:cNvPr id="13323" name="Rectangle 1040"/>
            <p:cNvSpPr>
              <a:spLocks noChangeArrowheads="1"/>
            </p:cNvSpPr>
            <p:nvPr/>
          </p:nvSpPr>
          <p:spPr bwMode="auto">
            <a:xfrm>
              <a:off x="1582738" y="2083078"/>
              <a:ext cx="6148387" cy="369332"/>
            </a:xfrm>
            <a:prstGeom prst="rect">
              <a:avLst/>
            </a:prstGeom>
            <a:noFill/>
            <a:ln w="9525">
              <a:noFill/>
              <a:miter lim="800000"/>
              <a:headEnd/>
              <a:tailEnd/>
            </a:ln>
          </p:spPr>
          <p:txBody>
            <a:bodyPr anchor="ctr">
              <a:spAutoFit/>
            </a:bodyPr>
            <a:lstStyle/>
            <a:p>
              <a:pPr algn="ctr" eaLnBrk="0" hangingPunct="0"/>
              <a:r>
                <a:rPr lang="cs-CZ" sz="1800" b="1" dirty="0" smtClean="0">
                  <a:solidFill>
                    <a:srgbClr val="003366"/>
                  </a:solidFill>
                  <a:latin typeface="+mj-lt"/>
                </a:rPr>
                <a:t>Údržba plánovacích dat artiklů</a:t>
              </a:r>
            </a:p>
          </p:txBody>
        </p:sp>
        <p:sp>
          <p:nvSpPr>
            <p:cNvPr id="13324" name="Line 1041"/>
            <p:cNvSpPr>
              <a:spLocks noChangeShapeType="1"/>
            </p:cNvSpPr>
            <p:nvPr/>
          </p:nvSpPr>
          <p:spPr bwMode="auto">
            <a:xfrm>
              <a:off x="2563813" y="2516188"/>
              <a:ext cx="4127500" cy="0"/>
            </a:xfrm>
            <a:prstGeom prst="line">
              <a:avLst/>
            </a:prstGeom>
            <a:noFill/>
            <a:ln w="28575">
              <a:solidFill>
                <a:schemeClr val="tx2"/>
              </a:solidFill>
              <a:round/>
              <a:headEnd/>
              <a:tailEnd/>
            </a:ln>
          </p:spPr>
          <p:txBody>
            <a:bodyPr/>
            <a:lstStyle/>
            <a:p>
              <a:endParaRPr lang="cs-CZ">
                <a:latin typeface="+mj-lt"/>
              </a:endParaRPr>
            </a:p>
          </p:txBody>
        </p:sp>
        <p:sp>
          <p:nvSpPr>
            <p:cNvPr id="13325" name="Line 1042"/>
            <p:cNvSpPr>
              <a:spLocks noChangeShapeType="1"/>
            </p:cNvSpPr>
            <p:nvPr/>
          </p:nvSpPr>
          <p:spPr bwMode="auto">
            <a:xfrm>
              <a:off x="2963863" y="3279775"/>
              <a:ext cx="1065212" cy="0"/>
            </a:xfrm>
            <a:prstGeom prst="line">
              <a:avLst/>
            </a:prstGeom>
            <a:noFill/>
            <a:ln w="28575">
              <a:solidFill>
                <a:srgbClr val="A58529"/>
              </a:solidFill>
              <a:round/>
              <a:headEnd/>
              <a:tailEnd/>
            </a:ln>
          </p:spPr>
          <p:txBody>
            <a:bodyPr/>
            <a:lstStyle/>
            <a:p>
              <a:endParaRPr lang="cs-CZ">
                <a:latin typeface="+mj-lt"/>
              </a:endParaRPr>
            </a:p>
          </p:txBody>
        </p:sp>
        <p:sp>
          <p:nvSpPr>
            <p:cNvPr id="13326" name="Line 1043"/>
            <p:cNvSpPr>
              <a:spLocks noChangeShapeType="1"/>
            </p:cNvSpPr>
            <p:nvPr/>
          </p:nvSpPr>
          <p:spPr bwMode="auto">
            <a:xfrm>
              <a:off x="5110163" y="3279775"/>
              <a:ext cx="1065212" cy="0"/>
            </a:xfrm>
            <a:prstGeom prst="line">
              <a:avLst/>
            </a:prstGeom>
            <a:noFill/>
            <a:ln w="28575">
              <a:solidFill>
                <a:srgbClr val="A58529"/>
              </a:solidFill>
              <a:round/>
              <a:headEnd/>
              <a:tailEnd/>
            </a:ln>
          </p:spPr>
          <p:txBody>
            <a:bodyPr/>
            <a:lstStyle/>
            <a:p>
              <a:endParaRPr lang="cs-CZ">
                <a:latin typeface="+mj-l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cs-CZ" dirty="0" smtClean="0"/>
              <a:t>Plánování – časová období</a:t>
            </a:r>
            <a:endParaRPr lang="en-US" dirty="0"/>
          </a:p>
        </p:txBody>
      </p:sp>
      <p:sp>
        <p:nvSpPr>
          <p:cNvPr id="14338" name="Footer Placeholder 1"/>
          <p:cNvSpPr>
            <a:spLocks noGrp="1"/>
          </p:cNvSpPr>
          <p:nvPr>
            <p:ph type="ftr" sz="quarter" idx="10"/>
          </p:nvPr>
        </p:nvSpPr>
        <p:spPr>
          <a:noFill/>
        </p:spPr>
        <p:txBody>
          <a:bodyPr/>
          <a:lstStyle/>
          <a:p>
            <a:pPr algn="r"/>
            <a:r>
              <a:rPr lang="en-US" smtClean="0"/>
              <a:t>QS-PL-120</a:t>
            </a:r>
          </a:p>
        </p:txBody>
      </p:sp>
      <p:grpSp>
        <p:nvGrpSpPr>
          <p:cNvPr id="14340" name="Group 28"/>
          <p:cNvGrpSpPr>
            <a:grpSpLocks/>
          </p:cNvGrpSpPr>
          <p:nvPr/>
        </p:nvGrpSpPr>
        <p:grpSpPr bwMode="auto">
          <a:xfrm>
            <a:off x="536576" y="1368425"/>
            <a:ext cx="8424863" cy="4168775"/>
            <a:chOff x="344" y="1093"/>
            <a:chExt cx="5307" cy="2626"/>
          </a:xfrm>
        </p:grpSpPr>
        <p:sp>
          <p:nvSpPr>
            <p:cNvPr id="14341" name="Rectangle 29"/>
            <p:cNvSpPr>
              <a:spLocks noChangeArrowheads="1"/>
            </p:cNvSpPr>
            <p:nvPr/>
          </p:nvSpPr>
          <p:spPr bwMode="auto">
            <a:xfrm>
              <a:off x="2212" y="1181"/>
              <a:ext cx="3273" cy="2192"/>
            </a:xfrm>
            <a:prstGeom prst="rect">
              <a:avLst/>
            </a:prstGeom>
            <a:noFill/>
            <a:ln w="25400">
              <a:solidFill>
                <a:schemeClr val="tx1"/>
              </a:solidFill>
              <a:miter lim="800000"/>
              <a:headEnd/>
              <a:tailEnd/>
            </a:ln>
          </p:spPr>
          <p:txBody>
            <a:bodyPr wrap="none" anchor="ctr"/>
            <a:lstStyle/>
            <a:p>
              <a:endParaRPr lang="cs-CZ">
                <a:latin typeface="+mj-lt"/>
              </a:endParaRPr>
            </a:p>
          </p:txBody>
        </p:sp>
        <p:sp>
          <p:nvSpPr>
            <p:cNvPr id="14342" name="Rectangle 30"/>
            <p:cNvSpPr>
              <a:spLocks noChangeArrowheads="1"/>
            </p:cNvSpPr>
            <p:nvPr/>
          </p:nvSpPr>
          <p:spPr bwMode="auto">
            <a:xfrm>
              <a:off x="2215" y="2996"/>
              <a:ext cx="2931" cy="184"/>
            </a:xfrm>
            <a:prstGeom prst="rect">
              <a:avLst/>
            </a:prstGeom>
            <a:solidFill>
              <a:srgbClr val="D8DAC9"/>
            </a:solidFill>
            <a:ln w="12700">
              <a:solidFill>
                <a:schemeClr val="tx1"/>
              </a:solidFill>
              <a:miter lim="800000"/>
              <a:headEnd/>
              <a:tailEnd/>
            </a:ln>
          </p:spPr>
          <p:txBody>
            <a:bodyPr wrap="none" anchor="ctr"/>
            <a:lstStyle/>
            <a:p>
              <a:endParaRPr lang="cs-CZ">
                <a:latin typeface="+mj-lt"/>
              </a:endParaRPr>
            </a:p>
          </p:txBody>
        </p:sp>
        <p:sp>
          <p:nvSpPr>
            <p:cNvPr id="14343" name="Rectangle 31"/>
            <p:cNvSpPr>
              <a:spLocks noChangeArrowheads="1"/>
            </p:cNvSpPr>
            <p:nvPr/>
          </p:nvSpPr>
          <p:spPr bwMode="auto">
            <a:xfrm>
              <a:off x="2215" y="2615"/>
              <a:ext cx="2041" cy="184"/>
            </a:xfrm>
            <a:prstGeom prst="rect">
              <a:avLst/>
            </a:prstGeom>
            <a:solidFill>
              <a:srgbClr val="B5C5CF"/>
            </a:solidFill>
            <a:ln w="12700">
              <a:solidFill>
                <a:schemeClr val="tx1"/>
              </a:solidFill>
              <a:miter lim="800000"/>
              <a:headEnd/>
              <a:tailEnd/>
            </a:ln>
          </p:spPr>
          <p:txBody>
            <a:bodyPr wrap="none" anchor="ctr"/>
            <a:lstStyle/>
            <a:p>
              <a:endParaRPr lang="cs-CZ">
                <a:latin typeface="+mj-lt"/>
              </a:endParaRPr>
            </a:p>
          </p:txBody>
        </p:sp>
        <p:sp>
          <p:nvSpPr>
            <p:cNvPr id="14344" name="Rectangle 32"/>
            <p:cNvSpPr>
              <a:spLocks noChangeArrowheads="1"/>
            </p:cNvSpPr>
            <p:nvPr/>
          </p:nvSpPr>
          <p:spPr bwMode="auto">
            <a:xfrm>
              <a:off x="2215" y="2233"/>
              <a:ext cx="1773" cy="184"/>
            </a:xfrm>
            <a:prstGeom prst="rect">
              <a:avLst/>
            </a:prstGeom>
            <a:solidFill>
              <a:srgbClr val="D8DAC9"/>
            </a:solidFill>
            <a:ln w="12700">
              <a:solidFill>
                <a:schemeClr val="tx1"/>
              </a:solidFill>
              <a:miter lim="800000"/>
              <a:headEnd/>
              <a:tailEnd/>
            </a:ln>
          </p:spPr>
          <p:txBody>
            <a:bodyPr wrap="none" anchor="ctr"/>
            <a:lstStyle/>
            <a:p>
              <a:endParaRPr lang="cs-CZ">
                <a:latin typeface="+mj-lt"/>
              </a:endParaRPr>
            </a:p>
          </p:txBody>
        </p:sp>
        <p:sp>
          <p:nvSpPr>
            <p:cNvPr id="14345" name="Rectangle 33"/>
            <p:cNvSpPr>
              <a:spLocks noChangeArrowheads="1"/>
            </p:cNvSpPr>
            <p:nvPr/>
          </p:nvSpPr>
          <p:spPr bwMode="auto">
            <a:xfrm>
              <a:off x="2215" y="1853"/>
              <a:ext cx="496" cy="184"/>
            </a:xfrm>
            <a:prstGeom prst="rect">
              <a:avLst/>
            </a:prstGeom>
            <a:solidFill>
              <a:srgbClr val="B5C5CF"/>
            </a:solidFill>
            <a:ln w="12700">
              <a:solidFill>
                <a:schemeClr val="tx1"/>
              </a:solidFill>
              <a:miter lim="800000"/>
              <a:headEnd/>
              <a:tailEnd/>
            </a:ln>
          </p:spPr>
          <p:txBody>
            <a:bodyPr wrap="none" anchor="ctr"/>
            <a:lstStyle/>
            <a:p>
              <a:endParaRPr lang="cs-CZ">
                <a:latin typeface="+mj-lt"/>
              </a:endParaRPr>
            </a:p>
          </p:txBody>
        </p:sp>
        <p:sp>
          <p:nvSpPr>
            <p:cNvPr id="14346" name="Line 34"/>
            <p:cNvSpPr>
              <a:spLocks noChangeShapeType="1"/>
            </p:cNvSpPr>
            <p:nvPr/>
          </p:nvSpPr>
          <p:spPr bwMode="auto">
            <a:xfrm>
              <a:off x="2404" y="3387"/>
              <a:ext cx="0" cy="99"/>
            </a:xfrm>
            <a:prstGeom prst="line">
              <a:avLst/>
            </a:prstGeom>
            <a:noFill/>
            <a:ln w="12700">
              <a:solidFill>
                <a:schemeClr val="tx1"/>
              </a:solidFill>
              <a:round/>
              <a:headEnd/>
              <a:tailEnd/>
            </a:ln>
          </p:spPr>
          <p:txBody>
            <a:bodyPr wrap="none" anchor="ctr"/>
            <a:lstStyle/>
            <a:p>
              <a:endParaRPr lang="cs-CZ">
                <a:latin typeface="+mj-lt"/>
              </a:endParaRPr>
            </a:p>
          </p:txBody>
        </p:sp>
        <p:sp>
          <p:nvSpPr>
            <p:cNvPr id="14347" name="Line 35"/>
            <p:cNvSpPr>
              <a:spLocks noChangeShapeType="1"/>
            </p:cNvSpPr>
            <p:nvPr/>
          </p:nvSpPr>
          <p:spPr bwMode="auto">
            <a:xfrm>
              <a:off x="2745" y="3387"/>
              <a:ext cx="0" cy="99"/>
            </a:xfrm>
            <a:prstGeom prst="line">
              <a:avLst/>
            </a:prstGeom>
            <a:noFill/>
            <a:ln w="12700">
              <a:solidFill>
                <a:schemeClr val="tx1"/>
              </a:solidFill>
              <a:round/>
              <a:headEnd/>
              <a:tailEnd/>
            </a:ln>
          </p:spPr>
          <p:txBody>
            <a:bodyPr wrap="none" anchor="ctr"/>
            <a:lstStyle/>
            <a:p>
              <a:endParaRPr lang="cs-CZ">
                <a:latin typeface="+mj-lt"/>
              </a:endParaRPr>
            </a:p>
          </p:txBody>
        </p:sp>
        <p:sp>
          <p:nvSpPr>
            <p:cNvPr id="14348" name="Line 36"/>
            <p:cNvSpPr>
              <a:spLocks noChangeShapeType="1"/>
            </p:cNvSpPr>
            <p:nvPr/>
          </p:nvSpPr>
          <p:spPr bwMode="auto">
            <a:xfrm>
              <a:off x="3046" y="3387"/>
              <a:ext cx="0" cy="99"/>
            </a:xfrm>
            <a:prstGeom prst="line">
              <a:avLst/>
            </a:prstGeom>
            <a:noFill/>
            <a:ln w="12700">
              <a:solidFill>
                <a:schemeClr val="tx1"/>
              </a:solidFill>
              <a:round/>
              <a:headEnd/>
              <a:tailEnd/>
            </a:ln>
          </p:spPr>
          <p:txBody>
            <a:bodyPr wrap="none" anchor="ctr"/>
            <a:lstStyle/>
            <a:p>
              <a:endParaRPr lang="cs-CZ">
                <a:latin typeface="+mj-lt"/>
              </a:endParaRPr>
            </a:p>
          </p:txBody>
        </p:sp>
        <p:sp>
          <p:nvSpPr>
            <p:cNvPr id="14349" name="Line 37"/>
            <p:cNvSpPr>
              <a:spLocks noChangeShapeType="1"/>
            </p:cNvSpPr>
            <p:nvPr/>
          </p:nvSpPr>
          <p:spPr bwMode="auto">
            <a:xfrm>
              <a:off x="3935" y="3387"/>
              <a:ext cx="0" cy="99"/>
            </a:xfrm>
            <a:prstGeom prst="line">
              <a:avLst/>
            </a:prstGeom>
            <a:noFill/>
            <a:ln w="12700">
              <a:solidFill>
                <a:schemeClr val="tx1"/>
              </a:solidFill>
              <a:round/>
              <a:headEnd/>
              <a:tailEnd/>
            </a:ln>
          </p:spPr>
          <p:txBody>
            <a:bodyPr wrap="none" anchor="ctr"/>
            <a:lstStyle/>
            <a:p>
              <a:endParaRPr lang="cs-CZ">
                <a:latin typeface="+mj-lt"/>
              </a:endParaRPr>
            </a:p>
          </p:txBody>
        </p:sp>
        <p:sp>
          <p:nvSpPr>
            <p:cNvPr id="14350" name="Line 38"/>
            <p:cNvSpPr>
              <a:spLocks noChangeShapeType="1"/>
            </p:cNvSpPr>
            <p:nvPr/>
          </p:nvSpPr>
          <p:spPr bwMode="auto">
            <a:xfrm>
              <a:off x="5165" y="3387"/>
              <a:ext cx="0" cy="99"/>
            </a:xfrm>
            <a:prstGeom prst="line">
              <a:avLst/>
            </a:prstGeom>
            <a:noFill/>
            <a:ln w="12700">
              <a:solidFill>
                <a:schemeClr val="tx1"/>
              </a:solidFill>
              <a:round/>
              <a:headEnd/>
              <a:tailEnd/>
            </a:ln>
          </p:spPr>
          <p:txBody>
            <a:bodyPr wrap="none" anchor="ctr"/>
            <a:lstStyle/>
            <a:p>
              <a:endParaRPr lang="cs-CZ">
                <a:latin typeface="+mj-lt"/>
              </a:endParaRPr>
            </a:p>
          </p:txBody>
        </p:sp>
        <p:sp>
          <p:nvSpPr>
            <p:cNvPr id="14351" name="Rectangle 39"/>
            <p:cNvSpPr>
              <a:spLocks noChangeArrowheads="1"/>
            </p:cNvSpPr>
            <p:nvPr/>
          </p:nvSpPr>
          <p:spPr bwMode="auto">
            <a:xfrm>
              <a:off x="2216" y="1475"/>
              <a:ext cx="136" cy="184"/>
            </a:xfrm>
            <a:prstGeom prst="rect">
              <a:avLst/>
            </a:prstGeom>
            <a:solidFill>
              <a:srgbClr val="D8DAC9"/>
            </a:solidFill>
            <a:ln w="12700">
              <a:solidFill>
                <a:schemeClr val="tx1"/>
              </a:solidFill>
              <a:miter lim="800000"/>
              <a:headEnd/>
              <a:tailEnd/>
            </a:ln>
          </p:spPr>
          <p:txBody>
            <a:bodyPr wrap="none" anchor="ctr"/>
            <a:lstStyle/>
            <a:p>
              <a:endParaRPr lang="cs-CZ">
                <a:latin typeface="+mj-lt"/>
              </a:endParaRPr>
            </a:p>
          </p:txBody>
        </p:sp>
        <p:sp>
          <p:nvSpPr>
            <p:cNvPr id="14352" name="Rectangle 40"/>
            <p:cNvSpPr>
              <a:spLocks noChangeArrowheads="1"/>
            </p:cNvSpPr>
            <p:nvPr/>
          </p:nvSpPr>
          <p:spPr bwMode="auto">
            <a:xfrm>
              <a:off x="1778" y="3505"/>
              <a:ext cx="1342" cy="212"/>
            </a:xfrm>
            <a:prstGeom prst="rect">
              <a:avLst/>
            </a:prstGeom>
            <a:noFill/>
            <a:ln w="12700">
              <a:noFill/>
              <a:miter lim="800000"/>
              <a:headEnd/>
              <a:tailEnd/>
            </a:ln>
          </p:spPr>
          <p:txBody>
            <a:bodyPr wrap="square" lIns="90488" tIns="44450" rIns="90488" bIns="44450">
              <a:spAutoFit/>
            </a:bodyPr>
            <a:lstStyle/>
            <a:p>
              <a:pPr algn="r" eaLnBrk="0" hangingPunct="0"/>
              <a:r>
                <a:rPr lang="cs-CZ" sz="1600" b="1" dirty="0" smtClean="0">
                  <a:solidFill>
                    <a:schemeClr val="tx2"/>
                  </a:solidFill>
                  <a:latin typeface="+mj-lt"/>
                </a:rPr>
                <a:t>Týden  1       2      3 </a:t>
              </a:r>
              <a:endParaRPr lang="cs-CZ" sz="1600" b="1" dirty="0">
                <a:solidFill>
                  <a:schemeClr val="tx2"/>
                </a:solidFill>
                <a:latin typeface="+mj-lt"/>
              </a:endParaRPr>
            </a:p>
          </p:txBody>
        </p:sp>
        <p:sp>
          <p:nvSpPr>
            <p:cNvPr id="14353" name="Rectangle 41"/>
            <p:cNvSpPr>
              <a:spLocks noChangeArrowheads="1"/>
            </p:cNvSpPr>
            <p:nvPr/>
          </p:nvSpPr>
          <p:spPr bwMode="auto">
            <a:xfrm>
              <a:off x="3698" y="3507"/>
              <a:ext cx="459" cy="212"/>
            </a:xfrm>
            <a:prstGeom prst="rect">
              <a:avLst/>
            </a:prstGeom>
            <a:noFill/>
            <a:ln w="12700">
              <a:noFill/>
              <a:miter lim="800000"/>
              <a:headEnd/>
              <a:tailEnd/>
            </a:ln>
          </p:spPr>
          <p:txBody>
            <a:bodyPr wrap="none" lIns="90488" tIns="44450" rIns="90488" bIns="44450">
              <a:spAutoFit/>
            </a:bodyPr>
            <a:lstStyle/>
            <a:p>
              <a:pPr eaLnBrk="0" hangingPunct="0"/>
              <a:r>
                <a:rPr lang="cs-CZ" sz="1600" b="1" dirty="0" smtClean="0">
                  <a:solidFill>
                    <a:schemeClr val="tx2"/>
                  </a:solidFill>
                  <a:latin typeface="+mj-lt"/>
                </a:rPr>
                <a:t>1. rok</a:t>
              </a:r>
              <a:endParaRPr lang="cs-CZ" sz="1600" b="1" dirty="0">
                <a:solidFill>
                  <a:schemeClr val="tx2"/>
                </a:solidFill>
                <a:latin typeface="+mj-lt"/>
              </a:endParaRPr>
            </a:p>
          </p:txBody>
        </p:sp>
        <p:sp>
          <p:nvSpPr>
            <p:cNvPr id="14354" name="Rectangle 42"/>
            <p:cNvSpPr>
              <a:spLocks noChangeArrowheads="1"/>
            </p:cNvSpPr>
            <p:nvPr/>
          </p:nvSpPr>
          <p:spPr bwMode="auto">
            <a:xfrm>
              <a:off x="4917" y="3501"/>
              <a:ext cx="459" cy="212"/>
            </a:xfrm>
            <a:prstGeom prst="rect">
              <a:avLst/>
            </a:prstGeom>
            <a:noFill/>
            <a:ln w="12700">
              <a:noFill/>
              <a:miter lim="800000"/>
              <a:headEnd/>
              <a:tailEnd/>
            </a:ln>
          </p:spPr>
          <p:txBody>
            <a:bodyPr wrap="none" lIns="90488" tIns="44450" rIns="90488" bIns="44450">
              <a:spAutoFit/>
            </a:bodyPr>
            <a:lstStyle/>
            <a:p>
              <a:pPr eaLnBrk="0" hangingPunct="0"/>
              <a:r>
                <a:rPr lang="cs-CZ" sz="1600" b="1" dirty="0" smtClean="0">
                  <a:solidFill>
                    <a:schemeClr val="tx2"/>
                  </a:solidFill>
                  <a:latin typeface="+mj-lt"/>
                </a:rPr>
                <a:t>2. rok</a:t>
              </a:r>
              <a:endParaRPr lang="cs-CZ" sz="1600" b="1" dirty="0">
                <a:solidFill>
                  <a:schemeClr val="tx2"/>
                </a:solidFill>
                <a:latin typeface="+mj-lt"/>
              </a:endParaRPr>
            </a:p>
          </p:txBody>
        </p:sp>
        <p:sp>
          <p:nvSpPr>
            <p:cNvPr id="14355" name="Rectangle 43"/>
            <p:cNvSpPr>
              <a:spLocks noChangeArrowheads="1"/>
            </p:cNvSpPr>
            <p:nvPr/>
          </p:nvSpPr>
          <p:spPr bwMode="auto">
            <a:xfrm>
              <a:off x="999" y="1486"/>
              <a:ext cx="1116" cy="212"/>
            </a:xfrm>
            <a:prstGeom prst="rect">
              <a:avLst/>
            </a:prstGeom>
            <a:noFill/>
            <a:ln w="12700">
              <a:noFill/>
              <a:miter lim="800000"/>
              <a:headEnd/>
              <a:tailEnd/>
            </a:ln>
          </p:spPr>
          <p:txBody>
            <a:bodyPr wrap="none" lIns="90488" tIns="44450" rIns="90488" bIns="44450">
              <a:spAutoFit/>
            </a:bodyPr>
            <a:lstStyle/>
            <a:p>
              <a:pPr algn="r" eaLnBrk="0" hangingPunct="0"/>
              <a:r>
                <a:rPr lang="cs-CZ" sz="1600" b="1" dirty="0" smtClean="0">
                  <a:solidFill>
                    <a:schemeClr val="tx2"/>
                  </a:solidFill>
                  <a:latin typeface="+mj-lt"/>
                </a:rPr>
                <a:t>Časová hranice</a:t>
              </a:r>
              <a:endParaRPr lang="cs-CZ" sz="1600" b="1" dirty="0">
                <a:solidFill>
                  <a:schemeClr val="tx2"/>
                </a:solidFill>
                <a:latin typeface="+mj-lt"/>
              </a:endParaRPr>
            </a:p>
          </p:txBody>
        </p:sp>
        <p:sp>
          <p:nvSpPr>
            <p:cNvPr id="14356" name="Rectangle 44"/>
            <p:cNvSpPr>
              <a:spLocks noChangeArrowheads="1"/>
            </p:cNvSpPr>
            <p:nvPr/>
          </p:nvSpPr>
          <p:spPr bwMode="auto">
            <a:xfrm>
              <a:off x="447" y="1845"/>
              <a:ext cx="1668" cy="212"/>
            </a:xfrm>
            <a:prstGeom prst="rect">
              <a:avLst/>
            </a:prstGeom>
            <a:noFill/>
            <a:ln w="12700">
              <a:noFill/>
              <a:miter lim="800000"/>
              <a:headEnd/>
              <a:tailEnd/>
            </a:ln>
          </p:spPr>
          <p:txBody>
            <a:bodyPr wrap="none" lIns="90488" tIns="44450" rIns="90488" bIns="44450">
              <a:spAutoFit/>
            </a:bodyPr>
            <a:lstStyle/>
            <a:p>
              <a:pPr algn="r" eaLnBrk="0" hangingPunct="0"/>
              <a:r>
                <a:rPr lang="cs-CZ" sz="1600" b="1" dirty="0" smtClean="0">
                  <a:solidFill>
                    <a:schemeClr val="tx2"/>
                  </a:solidFill>
                  <a:latin typeface="+mj-lt"/>
                </a:rPr>
                <a:t>Hranice uvolnění příkazu</a:t>
              </a:r>
              <a:endParaRPr lang="cs-CZ" sz="1600" b="1" dirty="0">
                <a:solidFill>
                  <a:schemeClr val="tx2"/>
                </a:solidFill>
                <a:latin typeface="+mj-lt"/>
              </a:endParaRPr>
            </a:p>
          </p:txBody>
        </p:sp>
        <p:sp>
          <p:nvSpPr>
            <p:cNvPr id="14357" name="Rectangle 45"/>
            <p:cNvSpPr>
              <a:spLocks noChangeArrowheads="1"/>
            </p:cNvSpPr>
            <p:nvPr/>
          </p:nvSpPr>
          <p:spPr bwMode="auto">
            <a:xfrm>
              <a:off x="744" y="2155"/>
              <a:ext cx="1371" cy="367"/>
            </a:xfrm>
            <a:prstGeom prst="rect">
              <a:avLst/>
            </a:prstGeom>
            <a:noFill/>
            <a:ln w="12700">
              <a:noFill/>
              <a:miter lim="800000"/>
              <a:headEnd/>
              <a:tailEnd/>
            </a:ln>
          </p:spPr>
          <p:txBody>
            <a:bodyPr wrap="none" lIns="90488" tIns="44450" rIns="90488" bIns="44450">
              <a:spAutoFit/>
            </a:bodyPr>
            <a:lstStyle/>
            <a:p>
              <a:pPr algn="r" eaLnBrk="0" hangingPunct="0"/>
              <a:r>
                <a:rPr lang="cs-CZ" sz="1600" b="1" dirty="0" smtClean="0">
                  <a:solidFill>
                    <a:schemeClr val="tx2"/>
                  </a:solidFill>
                  <a:latin typeface="+mj-lt"/>
                </a:rPr>
                <a:t>Nejdelší kumulativní</a:t>
              </a:r>
            </a:p>
            <a:p>
              <a:pPr algn="r" eaLnBrk="0" hangingPunct="0"/>
              <a:r>
                <a:rPr lang="cs-CZ" sz="1600" b="1" dirty="0" smtClean="0">
                  <a:solidFill>
                    <a:schemeClr val="tx2"/>
                  </a:solidFill>
                  <a:latin typeface="+mj-lt"/>
                </a:rPr>
                <a:t>průběžný čas</a:t>
              </a:r>
              <a:endParaRPr lang="cs-CZ" sz="1600" b="1" dirty="0">
                <a:solidFill>
                  <a:schemeClr val="tx2"/>
                </a:solidFill>
                <a:latin typeface="+mj-lt"/>
              </a:endParaRPr>
            </a:p>
          </p:txBody>
        </p:sp>
        <p:sp>
          <p:nvSpPr>
            <p:cNvPr id="14358" name="Rectangle 46"/>
            <p:cNvSpPr>
              <a:spLocks noChangeArrowheads="1"/>
            </p:cNvSpPr>
            <p:nvPr/>
          </p:nvSpPr>
          <p:spPr bwMode="auto">
            <a:xfrm>
              <a:off x="344" y="2530"/>
              <a:ext cx="1771" cy="367"/>
            </a:xfrm>
            <a:prstGeom prst="rect">
              <a:avLst/>
            </a:prstGeom>
            <a:noFill/>
            <a:ln w="12700">
              <a:noFill/>
              <a:miter lim="800000"/>
              <a:headEnd/>
              <a:tailEnd/>
            </a:ln>
          </p:spPr>
          <p:txBody>
            <a:bodyPr wrap="none" lIns="90488" tIns="44450" rIns="90488" bIns="44450">
              <a:spAutoFit/>
            </a:bodyPr>
            <a:lstStyle/>
            <a:p>
              <a:pPr algn="r" eaLnBrk="0" hangingPunct="0"/>
              <a:r>
                <a:rPr lang="cs-CZ" sz="1600" b="1" dirty="0" smtClean="0">
                  <a:solidFill>
                    <a:schemeClr val="tx2"/>
                  </a:solidFill>
                  <a:latin typeface="+mj-lt"/>
                </a:rPr>
                <a:t>Hranice plánu</a:t>
              </a:r>
            </a:p>
            <a:p>
              <a:pPr algn="r" eaLnBrk="0" hangingPunct="0"/>
              <a:r>
                <a:rPr lang="cs-CZ" sz="1600" b="1" dirty="0" smtClean="0">
                  <a:solidFill>
                    <a:schemeClr val="tx2"/>
                  </a:solidFill>
                  <a:latin typeface="+mj-lt"/>
                </a:rPr>
                <a:t>materiálových požadavků</a:t>
              </a:r>
              <a:endParaRPr lang="cs-CZ" sz="1600" b="1" dirty="0">
                <a:solidFill>
                  <a:schemeClr val="tx2"/>
                </a:solidFill>
                <a:latin typeface="+mj-lt"/>
              </a:endParaRPr>
            </a:p>
          </p:txBody>
        </p:sp>
        <p:sp>
          <p:nvSpPr>
            <p:cNvPr id="14359" name="Rectangle 47"/>
            <p:cNvSpPr>
              <a:spLocks noChangeArrowheads="1"/>
            </p:cNvSpPr>
            <p:nvPr/>
          </p:nvSpPr>
          <p:spPr bwMode="auto">
            <a:xfrm>
              <a:off x="794" y="2919"/>
              <a:ext cx="1321" cy="367"/>
            </a:xfrm>
            <a:prstGeom prst="rect">
              <a:avLst/>
            </a:prstGeom>
            <a:noFill/>
            <a:ln w="12700">
              <a:noFill/>
              <a:miter lim="800000"/>
              <a:headEnd/>
              <a:tailEnd/>
            </a:ln>
          </p:spPr>
          <p:txBody>
            <a:bodyPr wrap="none" lIns="90488" tIns="44450" rIns="90488" bIns="44450">
              <a:spAutoFit/>
            </a:bodyPr>
            <a:lstStyle/>
            <a:p>
              <a:pPr algn="r" eaLnBrk="0" hangingPunct="0"/>
              <a:r>
                <a:rPr lang="cs-CZ" sz="1600" b="1" dirty="0" smtClean="0">
                  <a:solidFill>
                    <a:schemeClr val="tx2"/>
                  </a:solidFill>
                  <a:latin typeface="+mj-lt"/>
                </a:rPr>
                <a:t>Doba trvání</a:t>
              </a:r>
              <a:br>
                <a:rPr lang="cs-CZ" sz="1600" b="1" dirty="0" smtClean="0">
                  <a:solidFill>
                    <a:schemeClr val="tx2"/>
                  </a:solidFill>
                  <a:latin typeface="+mj-lt"/>
                </a:rPr>
              </a:br>
              <a:r>
                <a:rPr lang="cs-CZ" sz="1600" b="1" dirty="0" smtClean="0">
                  <a:solidFill>
                    <a:schemeClr val="tx2"/>
                  </a:solidFill>
                  <a:latin typeface="+mj-lt"/>
                </a:rPr>
                <a:t>prognózy a příkazu</a:t>
              </a:r>
              <a:endParaRPr lang="cs-CZ" sz="1600" b="1" dirty="0">
                <a:solidFill>
                  <a:schemeClr val="tx2"/>
                </a:solidFill>
                <a:latin typeface="+mj-lt"/>
              </a:endParaRPr>
            </a:p>
          </p:txBody>
        </p:sp>
        <p:pic>
          <p:nvPicPr>
            <p:cNvPr id="14360" name="Picture 48" descr="white"/>
            <p:cNvPicPr>
              <a:picLocks noChangeAspect="1" noChangeArrowheads="1"/>
            </p:cNvPicPr>
            <p:nvPr/>
          </p:nvPicPr>
          <p:blipFill>
            <a:blip r:embed="rId3" cstate="print"/>
            <a:srcRect/>
            <a:stretch>
              <a:fillRect/>
            </a:stretch>
          </p:blipFill>
          <p:spPr bwMode="auto">
            <a:xfrm>
              <a:off x="2169" y="1093"/>
              <a:ext cx="3444" cy="154"/>
            </a:xfrm>
            <a:prstGeom prst="rect">
              <a:avLst/>
            </a:prstGeom>
            <a:noFill/>
            <a:ln w="9525">
              <a:noFill/>
              <a:miter lim="800000"/>
              <a:headEnd/>
              <a:tailEnd/>
            </a:ln>
          </p:spPr>
        </p:pic>
        <p:pic>
          <p:nvPicPr>
            <p:cNvPr id="14361" name="Picture 49" descr="white"/>
            <p:cNvPicPr>
              <a:picLocks noChangeAspect="1" noChangeArrowheads="1"/>
            </p:cNvPicPr>
            <p:nvPr/>
          </p:nvPicPr>
          <p:blipFill>
            <a:blip r:embed="rId3" cstate="print"/>
            <a:srcRect/>
            <a:stretch>
              <a:fillRect/>
            </a:stretch>
          </p:blipFill>
          <p:spPr bwMode="auto">
            <a:xfrm>
              <a:off x="5318" y="1189"/>
              <a:ext cx="333" cy="2273"/>
            </a:xfrm>
            <a:prstGeom prst="rect">
              <a:avLst/>
            </a:prstGeom>
            <a:noFill/>
            <a:ln w="9525">
              <a:noFill/>
              <a:miter lim="800000"/>
              <a:headEnd/>
              <a:tailEnd/>
            </a:ln>
          </p:spPr>
        </p:pic>
        <p:grpSp>
          <p:nvGrpSpPr>
            <p:cNvPr id="14362" name="Group 50"/>
            <p:cNvGrpSpPr>
              <a:grpSpLocks/>
            </p:cNvGrpSpPr>
            <p:nvPr/>
          </p:nvGrpSpPr>
          <p:grpSpPr bwMode="auto">
            <a:xfrm>
              <a:off x="3178" y="3284"/>
              <a:ext cx="499" cy="274"/>
              <a:chOff x="3178" y="3284"/>
              <a:chExt cx="499" cy="274"/>
            </a:xfrm>
          </p:grpSpPr>
          <p:pic>
            <p:nvPicPr>
              <p:cNvPr id="14363" name="Picture 51" descr="white"/>
              <p:cNvPicPr>
                <a:picLocks noChangeAspect="1" noChangeArrowheads="1"/>
              </p:cNvPicPr>
              <p:nvPr/>
            </p:nvPicPr>
            <p:blipFill>
              <a:blip r:embed="rId3" cstate="print"/>
              <a:srcRect/>
              <a:stretch>
                <a:fillRect/>
              </a:stretch>
            </p:blipFill>
            <p:spPr bwMode="auto">
              <a:xfrm>
                <a:off x="3180" y="3299"/>
                <a:ext cx="496" cy="154"/>
              </a:xfrm>
              <a:prstGeom prst="rect">
                <a:avLst/>
              </a:prstGeom>
              <a:noFill/>
              <a:ln w="9525">
                <a:noFill/>
                <a:miter lim="800000"/>
                <a:headEnd/>
                <a:tailEnd/>
              </a:ln>
            </p:spPr>
          </p:pic>
          <p:sp>
            <p:nvSpPr>
              <p:cNvPr id="14364" name="Freeform 52"/>
              <p:cNvSpPr>
                <a:spLocks/>
              </p:cNvSpPr>
              <p:nvPr/>
            </p:nvSpPr>
            <p:spPr bwMode="auto">
              <a:xfrm>
                <a:off x="3178" y="3284"/>
                <a:ext cx="499" cy="274"/>
              </a:xfrm>
              <a:custGeom>
                <a:avLst/>
                <a:gdLst>
                  <a:gd name="T0" fmla="*/ 0 w 499"/>
                  <a:gd name="T1" fmla="*/ 87 h 274"/>
                  <a:gd name="T2" fmla="*/ 58 w 499"/>
                  <a:gd name="T3" fmla="*/ 222 h 274"/>
                  <a:gd name="T4" fmla="*/ 102 w 499"/>
                  <a:gd name="T5" fmla="*/ 14 h 274"/>
                  <a:gd name="T6" fmla="*/ 189 w 499"/>
                  <a:gd name="T7" fmla="*/ 273 h 274"/>
                  <a:gd name="T8" fmla="*/ 248 w 499"/>
                  <a:gd name="T9" fmla="*/ 0 h 274"/>
                  <a:gd name="T10" fmla="*/ 322 w 499"/>
                  <a:gd name="T11" fmla="*/ 201 h 274"/>
                  <a:gd name="T12" fmla="*/ 373 w 499"/>
                  <a:gd name="T13" fmla="*/ 14 h 274"/>
                  <a:gd name="T14" fmla="*/ 433 w 499"/>
                  <a:gd name="T15" fmla="*/ 216 h 274"/>
                  <a:gd name="T16" fmla="*/ 498 w 499"/>
                  <a:gd name="T17" fmla="*/ 87 h 2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9"/>
                  <a:gd name="T28" fmla="*/ 0 h 274"/>
                  <a:gd name="T29" fmla="*/ 499 w 499"/>
                  <a:gd name="T30" fmla="*/ 274 h 2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9" h="274">
                    <a:moveTo>
                      <a:pt x="0" y="87"/>
                    </a:moveTo>
                    <a:lnTo>
                      <a:pt x="58" y="222"/>
                    </a:lnTo>
                    <a:lnTo>
                      <a:pt x="102" y="14"/>
                    </a:lnTo>
                    <a:lnTo>
                      <a:pt x="189" y="273"/>
                    </a:lnTo>
                    <a:lnTo>
                      <a:pt x="248" y="0"/>
                    </a:lnTo>
                    <a:lnTo>
                      <a:pt x="322" y="201"/>
                    </a:lnTo>
                    <a:lnTo>
                      <a:pt x="373" y="14"/>
                    </a:lnTo>
                    <a:lnTo>
                      <a:pt x="433" y="216"/>
                    </a:lnTo>
                    <a:lnTo>
                      <a:pt x="498" y="87"/>
                    </a:lnTo>
                  </a:path>
                </a:pathLst>
              </a:custGeom>
              <a:noFill/>
              <a:ln w="12700" cap="rnd">
                <a:solidFill>
                  <a:schemeClr val="tx1"/>
                </a:solidFill>
                <a:round/>
                <a:headEnd/>
                <a:tailEnd/>
              </a:ln>
            </p:spPr>
            <p:txBody>
              <a:bodyPr/>
              <a:lstStyle/>
              <a:p>
                <a:endParaRPr lang="cs-CZ">
                  <a:latin typeface="+mj-lt"/>
                </a:endParaRPr>
              </a:p>
            </p:txBody>
          </p: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title"/>
          </p:nvPr>
        </p:nvSpPr>
        <p:spPr/>
        <p:txBody>
          <a:bodyPr>
            <a:normAutofit/>
          </a:bodyPr>
          <a:lstStyle/>
          <a:p>
            <a:r>
              <a:rPr lang="en-US" dirty="0" smtClean="0"/>
              <a:t>Pl</a:t>
            </a:r>
            <a:r>
              <a:rPr lang="cs-CZ" dirty="0" smtClean="0"/>
              <a:t>ánované příkazy</a:t>
            </a:r>
            <a:endParaRPr lang="en-US" dirty="0"/>
          </a:p>
        </p:txBody>
      </p:sp>
      <p:sp>
        <p:nvSpPr>
          <p:cNvPr id="15362" name="Footer Placeholder 1"/>
          <p:cNvSpPr>
            <a:spLocks noGrp="1"/>
          </p:cNvSpPr>
          <p:nvPr>
            <p:ph type="ftr" sz="quarter" idx="10"/>
          </p:nvPr>
        </p:nvSpPr>
        <p:spPr>
          <a:noFill/>
        </p:spPr>
        <p:txBody>
          <a:bodyPr/>
          <a:lstStyle/>
          <a:p>
            <a:pPr algn="r"/>
            <a:r>
              <a:rPr lang="en-US" smtClean="0"/>
              <a:t>QS-PL-130</a:t>
            </a:r>
          </a:p>
        </p:txBody>
      </p:sp>
      <p:sp>
        <p:nvSpPr>
          <p:cNvPr id="15364" name="Rectangle 1052"/>
          <p:cNvSpPr>
            <a:spLocks noChangeArrowheads="1"/>
          </p:cNvSpPr>
          <p:nvPr/>
        </p:nvSpPr>
        <p:spPr bwMode="auto">
          <a:xfrm>
            <a:off x="2425699" y="893763"/>
            <a:ext cx="1908175" cy="5053012"/>
          </a:xfrm>
          <a:prstGeom prst="rect">
            <a:avLst/>
          </a:prstGeom>
          <a:gradFill rotWithShape="0">
            <a:gsLst>
              <a:gs pos="0">
                <a:srgbClr val="D6CEC3"/>
              </a:gs>
              <a:gs pos="100000">
                <a:srgbClr val="EAE6E1"/>
              </a:gs>
            </a:gsLst>
            <a:lin ang="5400000" scaled="1"/>
          </a:gradFill>
          <a:ln w="12700">
            <a:noFill/>
            <a:miter lim="800000"/>
            <a:headEnd/>
            <a:tailEnd/>
          </a:ln>
        </p:spPr>
        <p:txBody>
          <a:bodyPr wrap="none" anchor="ctr"/>
          <a:lstStyle/>
          <a:p>
            <a:endParaRPr lang="en-US">
              <a:latin typeface="+mj-lt"/>
            </a:endParaRPr>
          </a:p>
        </p:txBody>
      </p:sp>
      <p:sp>
        <p:nvSpPr>
          <p:cNvPr id="15365" name="Line 1053"/>
          <p:cNvSpPr>
            <a:spLocks noChangeShapeType="1"/>
          </p:cNvSpPr>
          <p:nvPr/>
        </p:nvSpPr>
        <p:spPr bwMode="auto">
          <a:xfrm>
            <a:off x="6005513" y="4052888"/>
            <a:ext cx="0" cy="379412"/>
          </a:xfrm>
          <a:prstGeom prst="line">
            <a:avLst/>
          </a:prstGeom>
          <a:noFill/>
          <a:ln w="12700">
            <a:solidFill>
              <a:srgbClr val="000000"/>
            </a:solidFill>
            <a:round/>
            <a:headEnd/>
            <a:tailEnd/>
          </a:ln>
        </p:spPr>
        <p:txBody>
          <a:bodyPr wrap="none" anchor="ctr"/>
          <a:lstStyle/>
          <a:p>
            <a:endParaRPr lang="en-US">
              <a:latin typeface="+mj-lt"/>
            </a:endParaRPr>
          </a:p>
        </p:txBody>
      </p:sp>
      <p:sp>
        <p:nvSpPr>
          <p:cNvPr id="15366" name="Freeform 1054"/>
          <p:cNvSpPr>
            <a:spLocks/>
          </p:cNvSpPr>
          <p:nvPr/>
        </p:nvSpPr>
        <p:spPr bwMode="auto">
          <a:xfrm>
            <a:off x="5951538" y="3970338"/>
            <a:ext cx="58737" cy="87312"/>
          </a:xfrm>
          <a:custGeom>
            <a:avLst/>
            <a:gdLst>
              <a:gd name="T0" fmla="*/ 2147483647 w 31"/>
              <a:gd name="T1" fmla="*/ 0 h 46"/>
              <a:gd name="T2" fmla="*/ 2147483647 w 31"/>
              <a:gd name="T3" fmla="*/ 2147483647 h 46"/>
              <a:gd name="T4" fmla="*/ 2147483647 w 31"/>
              <a:gd name="T5" fmla="*/ 2147483647 h 46"/>
              <a:gd name="T6" fmla="*/ 2147483647 w 31"/>
              <a:gd name="T7" fmla="*/ 2147483647 h 46"/>
              <a:gd name="T8" fmla="*/ 2147483647 w 31"/>
              <a:gd name="T9" fmla="*/ 2147483647 h 46"/>
              <a:gd name="T10" fmla="*/ 0 w 31"/>
              <a:gd name="T11" fmla="*/ 2147483647 h 46"/>
              <a:gd name="T12" fmla="*/ 2147483647 w 31"/>
              <a:gd name="T13" fmla="*/ 0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5" y="0"/>
                </a:moveTo>
                <a:lnTo>
                  <a:pt x="30" y="42"/>
                </a:lnTo>
                <a:lnTo>
                  <a:pt x="21" y="44"/>
                </a:lnTo>
                <a:lnTo>
                  <a:pt x="15" y="45"/>
                </a:lnTo>
                <a:lnTo>
                  <a:pt x="8" y="44"/>
                </a:lnTo>
                <a:lnTo>
                  <a:pt x="0" y="42"/>
                </a:lnTo>
                <a:lnTo>
                  <a:pt x="15" y="0"/>
                </a:lnTo>
              </a:path>
            </a:pathLst>
          </a:custGeom>
          <a:solidFill>
            <a:srgbClr val="000000"/>
          </a:solidFill>
          <a:ln w="12700" cap="rnd">
            <a:noFill/>
            <a:round/>
            <a:headEnd/>
            <a:tailEnd/>
          </a:ln>
        </p:spPr>
        <p:txBody>
          <a:bodyPr/>
          <a:lstStyle/>
          <a:p>
            <a:endParaRPr lang="en-US">
              <a:latin typeface="+mj-lt"/>
            </a:endParaRPr>
          </a:p>
        </p:txBody>
      </p:sp>
      <p:sp>
        <p:nvSpPr>
          <p:cNvPr id="15367" name="Rectangle 1055"/>
          <p:cNvSpPr>
            <a:spLocks noChangeArrowheads="1"/>
          </p:cNvSpPr>
          <p:nvPr/>
        </p:nvSpPr>
        <p:spPr bwMode="auto">
          <a:xfrm>
            <a:off x="5092700" y="1089025"/>
            <a:ext cx="3632200" cy="4638675"/>
          </a:xfrm>
          <a:prstGeom prst="rect">
            <a:avLst/>
          </a:prstGeom>
          <a:gradFill rotWithShape="0">
            <a:gsLst>
              <a:gs pos="0">
                <a:srgbClr val="C3C7AD"/>
              </a:gs>
              <a:gs pos="100000">
                <a:srgbClr val="E1E3D6"/>
              </a:gs>
            </a:gsLst>
            <a:lin ang="5400000" scaled="1"/>
          </a:gradFill>
          <a:ln w="12700">
            <a:noFill/>
            <a:miter lim="800000"/>
            <a:headEnd/>
            <a:tailEnd/>
          </a:ln>
        </p:spPr>
        <p:txBody>
          <a:bodyPr wrap="none" anchor="ctr"/>
          <a:lstStyle/>
          <a:p>
            <a:endParaRPr lang="en-US">
              <a:latin typeface="+mj-lt"/>
            </a:endParaRPr>
          </a:p>
        </p:txBody>
      </p:sp>
      <p:sp>
        <p:nvSpPr>
          <p:cNvPr id="492576" name="Rectangle 1056"/>
          <p:cNvSpPr>
            <a:spLocks noChangeArrowheads="1"/>
          </p:cNvSpPr>
          <p:nvPr/>
        </p:nvSpPr>
        <p:spPr bwMode="auto">
          <a:xfrm>
            <a:off x="2705100" y="1122363"/>
            <a:ext cx="1371600"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Přehled</a:t>
            </a:r>
          </a:p>
          <a:p>
            <a:pPr algn="ctr" defTabSz="739775" eaLnBrk="0" hangingPunct="0">
              <a:defRPr/>
            </a:pPr>
            <a:r>
              <a:rPr lang="cs-CZ" sz="1400" dirty="0" smtClean="0">
                <a:latin typeface="+mj-lt"/>
              </a:rPr>
              <a:t>materiálových</a:t>
            </a:r>
          </a:p>
          <a:p>
            <a:pPr algn="ctr" defTabSz="739775" eaLnBrk="0" hangingPunct="0">
              <a:defRPr/>
            </a:pPr>
            <a:r>
              <a:rPr lang="cs-CZ" sz="1400" dirty="0" smtClean="0">
                <a:latin typeface="+mj-lt"/>
              </a:rPr>
              <a:t>plánů</a:t>
            </a:r>
            <a:endParaRPr lang="en-US" sz="1400" dirty="0">
              <a:latin typeface="+mj-lt"/>
            </a:endParaRPr>
          </a:p>
        </p:txBody>
      </p:sp>
      <p:sp>
        <p:nvSpPr>
          <p:cNvPr id="492577" name="Rectangle 1057"/>
          <p:cNvSpPr>
            <a:spLocks noChangeArrowheads="1"/>
          </p:cNvSpPr>
          <p:nvPr/>
        </p:nvSpPr>
        <p:spPr bwMode="auto">
          <a:xfrm>
            <a:off x="2709862" y="2879725"/>
            <a:ext cx="1371600"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Přehled</a:t>
            </a:r>
          </a:p>
          <a:p>
            <a:pPr algn="ctr" defTabSz="739775" eaLnBrk="0" hangingPunct="0">
              <a:defRPr/>
            </a:pPr>
            <a:r>
              <a:rPr lang="cs-CZ" sz="1400" dirty="0" smtClean="0">
                <a:latin typeface="+mj-lt"/>
              </a:rPr>
              <a:t>plánovaných</a:t>
            </a:r>
          </a:p>
          <a:p>
            <a:pPr algn="ctr" defTabSz="739775" eaLnBrk="0" hangingPunct="0">
              <a:defRPr/>
            </a:pPr>
            <a:r>
              <a:rPr lang="cs-CZ" sz="1400" dirty="0" smtClean="0">
                <a:latin typeface="+mj-lt"/>
              </a:rPr>
              <a:t>příkazů</a:t>
            </a:r>
            <a:endParaRPr lang="en-US" sz="1400" dirty="0">
              <a:latin typeface="+mj-lt"/>
            </a:endParaRPr>
          </a:p>
        </p:txBody>
      </p:sp>
      <p:sp>
        <p:nvSpPr>
          <p:cNvPr id="492578" name="Rectangle 1058"/>
          <p:cNvSpPr>
            <a:spLocks noChangeArrowheads="1"/>
          </p:cNvSpPr>
          <p:nvPr/>
        </p:nvSpPr>
        <p:spPr bwMode="auto">
          <a:xfrm>
            <a:off x="2709862" y="4645025"/>
            <a:ext cx="1371600" cy="10683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Přehled,</a:t>
            </a:r>
          </a:p>
          <a:p>
            <a:pPr algn="ctr" defTabSz="739775" eaLnBrk="0" hangingPunct="0">
              <a:defRPr/>
            </a:pPr>
            <a:r>
              <a:rPr lang="cs-CZ" sz="1400" dirty="0" smtClean="0">
                <a:latin typeface="+mj-lt"/>
              </a:rPr>
              <a:t>odstranění</a:t>
            </a:r>
          </a:p>
          <a:p>
            <a:pPr algn="ctr" defTabSz="739775" eaLnBrk="0" hangingPunct="0">
              <a:defRPr/>
            </a:pPr>
            <a:r>
              <a:rPr lang="cs-CZ" sz="1400" dirty="0" smtClean="0">
                <a:latin typeface="+mj-lt"/>
              </a:rPr>
              <a:t>funkčních</a:t>
            </a:r>
          </a:p>
          <a:p>
            <a:pPr algn="ctr" defTabSz="739775" eaLnBrk="0" hangingPunct="0">
              <a:defRPr/>
            </a:pPr>
            <a:r>
              <a:rPr lang="cs-CZ" sz="1400" dirty="0" smtClean="0">
                <a:latin typeface="+mj-lt"/>
              </a:rPr>
              <a:t>zpráv</a:t>
            </a:r>
            <a:endParaRPr lang="en-US" sz="1400" dirty="0">
              <a:latin typeface="+mj-lt"/>
            </a:endParaRPr>
          </a:p>
        </p:txBody>
      </p:sp>
      <p:sp>
        <p:nvSpPr>
          <p:cNvPr id="492581" name="Rectangle 1061"/>
          <p:cNvSpPr>
            <a:spLocks noChangeArrowheads="1"/>
          </p:cNvSpPr>
          <p:nvPr/>
        </p:nvSpPr>
        <p:spPr bwMode="auto">
          <a:xfrm>
            <a:off x="5397500" y="2879725"/>
            <a:ext cx="1209675" cy="10800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Schválení</a:t>
            </a:r>
          </a:p>
          <a:p>
            <a:pPr algn="ctr" defTabSz="739775" eaLnBrk="0" hangingPunct="0">
              <a:defRPr/>
            </a:pPr>
            <a:r>
              <a:rPr lang="cs-CZ" sz="1400" dirty="0" smtClean="0">
                <a:latin typeface="+mj-lt"/>
              </a:rPr>
              <a:t>plánovaných</a:t>
            </a:r>
          </a:p>
          <a:p>
            <a:pPr algn="ctr" defTabSz="739775" eaLnBrk="0" hangingPunct="0">
              <a:defRPr/>
            </a:pPr>
            <a:r>
              <a:rPr lang="cs-CZ" sz="1400" dirty="0" smtClean="0">
                <a:latin typeface="+mj-lt"/>
              </a:rPr>
              <a:t>pracovních</a:t>
            </a:r>
          </a:p>
          <a:p>
            <a:pPr algn="ctr" defTabSz="739775" eaLnBrk="0" hangingPunct="0">
              <a:defRPr/>
            </a:pPr>
            <a:r>
              <a:rPr lang="cs-CZ" sz="1400" dirty="0" smtClean="0">
                <a:latin typeface="+mj-lt"/>
              </a:rPr>
              <a:t>příkazů</a:t>
            </a:r>
            <a:endParaRPr lang="en-US" sz="1400" dirty="0">
              <a:latin typeface="+mj-lt"/>
            </a:endParaRPr>
          </a:p>
        </p:txBody>
      </p:sp>
      <p:sp>
        <p:nvSpPr>
          <p:cNvPr id="492582" name="Rectangle 1062"/>
          <p:cNvSpPr>
            <a:spLocks noChangeArrowheads="1"/>
          </p:cNvSpPr>
          <p:nvPr/>
        </p:nvSpPr>
        <p:spPr bwMode="auto">
          <a:xfrm>
            <a:off x="5397500" y="4403724"/>
            <a:ext cx="1209675" cy="10800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Schválení</a:t>
            </a:r>
          </a:p>
          <a:p>
            <a:pPr algn="ctr" defTabSz="739775" eaLnBrk="0" hangingPunct="0">
              <a:defRPr/>
            </a:pPr>
            <a:r>
              <a:rPr lang="cs-CZ" sz="1400" dirty="0" smtClean="0">
                <a:latin typeface="+mj-lt"/>
              </a:rPr>
              <a:t>plánovaných</a:t>
            </a:r>
          </a:p>
          <a:p>
            <a:pPr algn="ctr" defTabSz="739775" eaLnBrk="0" hangingPunct="0">
              <a:defRPr/>
            </a:pPr>
            <a:r>
              <a:rPr lang="cs-CZ" sz="1400" dirty="0" smtClean="0">
                <a:latin typeface="+mj-lt"/>
              </a:rPr>
              <a:t>nákupních</a:t>
            </a:r>
          </a:p>
          <a:p>
            <a:pPr algn="ctr" defTabSz="739775" eaLnBrk="0" hangingPunct="0">
              <a:defRPr/>
            </a:pPr>
            <a:r>
              <a:rPr lang="cs-CZ" sz="1400" dirty="0" smtClean="0">
                <a:latin typeface="+mj-lt"/>
              </a:rPr>
              <a:t>objednávek</a:t>
            </a:r>
            <a:endParaRPr lang="en-US" sz="1400" dirty="0">
              <a:latin typeface="+mj-lt"/>
            </a:endParaRPr>
          </a:p>
        </p:txBody>
      </p:sp>
      <p:sp>
        <p:nvSpPr>
          <p:cNvPr id="492583" name="Rectangle 1063"/>
          <p:cNvSpPr>
            <a:spLocks noChangeArrowheads="1"/>
          </p:cNvSpPr>
          <p:nvPr/>
        </p:nvSpPr>
        <p:spPr bwMode="auto">
          <a:xfrm>
            <a:off x="7207250" y="2879725"/>
            <a:ext cx="1209675" cy="10800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Pracovní</a:t>
            </a:r>
          </a:p>
          <a:p>
            <a:pPr algn="ctr" defTabSz="739775" eaLnBrk="0" hangingPunct="0">
              <a:defRPr/>
            </a:pPr>
            <a:r>
              <a:rPr lang="cs-CZ" sz="1400" dirty="0" smtClean="0">
                <a:latin typeface="+mj-lt"/>
              </a:rPr>
              <a:t>příkaz</a:t>
            </a:r>
            <a:r>
              <a:rPr lang="en-US" sz="1400" dirty="0">
                <a:latin typeface="+mj-lt"/>
              </a:rPr>
              <a:t/>
            </a:r>
            <a:br>
              <a:rPr lang="en-US" sz="1400" dirty="0">
                <a:latin typeface="+mj-lt"/>
              </a:rPr>
            </a:br>
            <a:r>
              <a:rPr lang="en-US" sz="1200" dirty="0" smtClean="0">
                <a:latin typeface="+mj-lt"/>
              </a:rPr>
              <a:t>(</a:t>
            </a:r>
            <a:r>
              <a:rPr lang="cs-CZ" sz="1200" dirty="0" smtClean="0">
                <a:latin typeface="+mj-lt"/>
              </a:rPr>
              <a:t>pevně</a:t>
            </a:r>
          </a:p>
          <a:p>
            <a:pPr algn="ctr" defTabSz="739775" eaLnBrk="0" hangingPunct="0">
              <a:defRPr/>
            </a:pPr>
            <a:r>
              <a:rPr lang="cs-CZ" sz="1200" dirty="0" smtClean="0">
                <a:latin typeface="+mj-lt"/>
              </a:rPr>
              <a:t>plánovaný</a:t>
            </a:r>
            <a:r>
              <a:rPr lang="en-US" sz="1200" dirty="0" smtClean="0">
                <a:latin typeface="+mj-lt"/>
              </a:rPr>
              <a:t>)</a:t>
            </a:r>
            <a:endParaRPr lang="en-US" sz="1200" dirty="0">
              <a:latin typeface="+mj-lt"/>
            </a:endParaRPr>
          </a:p>
        </p:txBody>
      </p:sp>
      <p:sp>
        <p:nvSpPr>
          <p:cNvPr id="492585" name="Rectangle 1065"/>
          <p:cNvSpPr>
            <a:spLocks noChangeArrowheads="1"/>
          </p:cNvSpPr>
          <p:nvPr/>
        </p:nvSpPr>
        <p:spPr bwMode="auto">
          <a:xfrm>
            <a:off x="7207250" y="4403725"/>
            <a:ext cx="1209675" cy="10800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dirty="0" smtClean="0">
                <a:latin typeface="+mj-lt"/>
              </a:rPr>
              <a:t>P</a:t>
            </a:r>
            <a:r>
              <a:rPr lang="cs-CZ" sz="1400" dirty="0" smtClean="0">
                <a:latin typeface="+mj-lt"/>
              </a:rPr>
              <a:t>ožadavek</a:t>
            </a:r>
          </a:p>
          <a:p>
            <a:pPr algn="ctr" defTabSz="739775" eaLnBrk="0" hangingPunct="0">
              <a:defRPr/>
            </a:pPr>
            <a:r>
              <a:rPr lang="cs-CZ" sz="1400" dirty="0" smtClean="0">
                <a:latin typeface="+mj-lt"/>
              </a:rPr>
              <a:t>na nákup</a:t>
            </a:r>
            <a:endParaRPr lang="en-US" sz="1400" dirty="0">
              <a:latin typeface="+mj-lt"/>
            </a:endParaRPr>
          </a:p>
        </p:txBody>
      </p:sp>
      <p:sp>
        <p:nvSpPr>
          <p:cNvPr id="492586" name="Rectangle 1066"/>
          <p:cNvSpPr>
            <a:spLocks noChangeArrowheads="1"/>
          </p:cNvSpPr>
          <p:nvPr/>
        </p:nvSpPr>
        <p:spPr bwMode="auto">
          <a:xfrm>
            <a:off x="285750" y="2733674"/>
            <a:ext cx="1524000" cy="13620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Provedení MRP</a:t>
            </a:r>
            <a:r>
              <a:rPr lang="en-US" sz="1400" dirty="0">
                <a:latin typeface="+mj-lt"/>
              </a:rPr>
              <a:t/>
            </a:r>
            <a:br>
              <a:rPr lang="en-US" sz="1400" dirty="0">
                <a:latin typeface="+mj-lt"/>
              </a:rPr>
            </a:br>
            <a:r>
              <a:rPr lang="cs-CZ" sz="1400" dirty="0" smtClean="0">
                <a:latin typeface="+mj-lt"/>
              </a:rPr>
              <a:t>výsledné </a:t>
            </a:r>
          </a:p>
          <a:p>
            <a:pPr algn="ctr" defTabSz="739775" eaLnBrk="0" hangingPunct="0">
              <a:defRPr/>
            </a:pPr>
            <a:r>
              <a:rPr lang="cs-CZ" sz="1400" dirty="0" smtClean="0">
                <a:latin typeface="+mj-lt"/>
              </a:rPr>
              <a:t>změny</a:t>
            </a:r>
            <a:r>
              <a:rPr lang="en-US" sz="1400" dirty="0" smtClean="0">
                <a:latin typeface="+mj-lt"/>
              </a:rPr>
              <a:t>,</a:t>
            </a:r>
            <a:endParaRPr lang="en-US" sz="1400" dirty="0">
              <a:latin typeface="+mj-lt"/>
            </a:endParaRPr>
          </a:p>
          <a:p>
            <a:pPr algn="ctr" defTabSz="739775" eaLnBrk="0" hangingPunct="0">
              <a:defRPr/>
            </a:pPr>
            <a:r>
              <a:rPr lang="cs-CZ" sz="1400" dirty="0" smtClean="0">
                <a:latin typeface="+mj-lt"/>
              </a:rPr>
              <a:t>regenerativního </a:t>
            </a:r>
          </a:p>
          <a:p>
            <a:pPr algn="ctr" defTabSz="739775" eaLnBrk="0" hangingPunct="0">
              <a:defRPr/>
            </a:pPr>
            <a:r>
              <a:rPr lang="cs-CZ" sz="1400" dirty="0" smtClean="0">
                <a:latin typeface="+mj-lt"/>
              </a:rPr>
              <a:t>MRP</a:t>
            </a:r>
            <a:r>
              <a:rPr lang="en-US" sz="1400" dirty="0" smtClean="0">
                <a:latin typeface="+mj-lt"/>
              </a:rPr>
              <a:t>,</a:t>
            </a:r>
            <a:endParaRPr lang="en-US" sz="1400" dirty="0">
              <a:latin typeface="+mj-lt"/>
            </a:endParaRPr>
          </a:p>
          <a:p>
            <a:pPr algn="ctr" defTabSz="739775" eaLnBrk="0" hangingPunct="0">
              <a:defRPr/>
            </a:pPr>
            <a:r>
              <a:rPr lang="cs-CZ" sz="1400" dirty="0" smtClean="0">
                <a:latin typeface="+mj-lt"/>
              </a:rPr>
              <a:t>výběrového</a:t>
            </a:r>
            <a:r>
              <a:rPr lang="en-US" sz="1400" dirty="0" smtClean="0">
                <a:latin typeface="+mj-lt"/>
              </a:rPr>
              <a:t> </a:t>
            </a:r>
            <a:r>
              <a:rPr lang="en-US" sz="1400" dirty="0">
                <a:latin typeface="+mj-lt"/>
              </a:rPr>
              <a:t>MRP</a:t>
            </a:r>
          </a:p>
        </p:txBody>
      </p:sp>
      <p:sp>
        <p:nvSpPr>
          <p:cNvPr id="492599" name="Rectangle 1079"/>
          <p:cNvSpPr>
            <a:spLocks noChangeArrowheads="1"/>
          </p:cNvSpPr>
          <p:nvPr/>
        </p:nvSpPr>
        <p:spPr bwMode="auto">
          <a:xfrm>
            <a:off x="5392738" y="1285874"/>
            <a:ext cx="1209675" cy="10800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Schválení</a:t>
            </a:r>
          </a:p>
          <a:p>
            <a:pPr algn="ctr" defTabSz="739775" eaLnBrk="0" hangingPunct="0">
              <a:defRPr/>
            </a:pPr>
            <a:r>
              <a:rPr lang="cs-CZ" sz="1400" dirty="0" smtClean="0">
                <a:latin typeface="+mj-lt"/>
              </a:rPr>
              <a:t>plánovaných</a:t>
            </a:r>
          </a:p>
          <a:p>
            <a:pPr algn="ctr" defTabSz="739775" eaLnBrk="0" hangingPunct="0">
              <a:defRPr/>
            </a:pPr>
            <a:r>
              <a:rPr lang="cs-CZ" sz="1400" dirty="0" smtClean="0">
                <a:latin typeface="+mj-lt"/>
              </a:rPr>
              <a:t>rozvrhů</a:t>
            </a:r>
          </a:p>
          <a:p>
            <a:pPr algn="ctr" defTabSz="739775" eaLnBrk="0" hangingPunct="0">
              <a:defRPr/>
            </a:pPr>
            <a:r>
              <a:rPr lang="cs-CZ" sz="1400" dirty="0" smtClean="0">
                <a:latin typeface="+mj-lt"/>
              </a:rPr>
              <a:t>opakované</a:t>
            </a:r>
          </a:p>
          <a:p>
            <a:pPr algn="ctr" defTabSz="739775" eaLnBrk="0" hangingPunct="0">
              <a:defRPr/>
            </a:pPr>
            <a:r>
              <a:rPr lang="cs-CZ" sz="1400" dirty="0" smtClean="0">
                <a:latin typeface="+mj-lt"/>
              </a:rPr>
              <a:t>výroby</a:t>
            </a:r>
            <a:endParaRPr lang="en-US" sz="1400" dirty="0">
              <a:latin typeface="+mj-lt"/>
            </a:endParaRPr>
          </a:p>
        </p:txBody>
      </p:sp>
      <p:sp>
        <p:nvSpPr>
          <p:cNvPr id="492600" name="Rectangle 1080"/>
          <p:cNvSpPr>
            <a:spLocks noChangeArrowheads="1"/>
          </p:cNvSpPr>
          <p:nvPr/>
        </p:nvSpPr>
        <p:spPr bwMode="auto">
          <a:xfrm>
            <a:off x="7208838" y="1285874"/>
            <a:ext cx="1209675" cy="10800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Rozvrhy</a:t>
            </a:r>
          </a:p>
          <a:p>
            <a:pPr algn="ctr" defTabSz="739775" eaLnBrk="0" hangingPunct="0">
              <a:defRPr/>
            </a:pPr>
            <a:r>
              <a:rPr lang="cs-CZ" sz="1400" dirty="0" smtClean="0">
                <a:latin typeface="+mj-lt"/>
              </a:rPr>
              <a:t>opakované</a:t>
            </a:r>
          </a:p>
          <a:p>
            <a:pPr algn="ctr" defTabSz="739775" eaLnBrk="0" hangingPunct="0">
              <a:defRPr/>
            </a:pPr>
            <a:r>
              <a:rPr lang="cs-CZ" sz="1400" dirty="0" smtClean="0">
                <a:latin typeface="+mj-lt"/>
              </a:rPr>
              <a:t>výroby</a:t>
            </a:r>
            <a:endParaRPr lang="en-US" sz="1400" dirty="0">
              <a:latin typeface="+mj-lt"/>
            </a:endParaRPr>
          </a:p>
        </p:txBody>
      </p:sp>
      <p:cxnSp>
        <p:nvCxnSpPr>
          <p:cNvPr id="15382" name="AutoShape 1081"/>
          <p:cNvCxnSpPr>
            <a:cxnSpLocks noChangeShapeType="1"/>
            <a:stCxn id="492599" idx="3"/>
            <a:endCxn id="492600" idx="1"/>
          </p:cNvCxnSpPr>
          <p:nvPr/>
        </p:nvCxnSpPr>
        <p:spPr bwMode="auto">
          <a:xfrm>
            <a:off x="6602413" y="1825874"/>
            <a:ext cx="606425" cy="1588"/>
          </a:xfrm>
          <a:prstGeom prst="straightConnector1">
            <a:avLst/>
          </a:prstGeom>
          <a:noFill/>
          <a:ln w="38100">
            <a:solidFill>
              <a:schemeClr val="tx1"/>
            </a:solidFill>
            <a:round/>
            <a:headEnd/>
            <a:tailEnd type="triangle" w="med" len="med"/>
          </a:ln>
        </p:spPr>
      </p:cxnSp>
      <p:cxnSp>
        <p:nvCxnSpPr>
          <p:cNvPr id="15383" name="AutoShape 1084"/>
          <p:cNvCxnSpPr>
            <a:cxnSpLocks noChangeShapeType="1"/>
            <a:stCxn id="492577" idx="3"/>
            <a:endCxn id="492599" idx="1"/>
          </p:cNvCxnSpPr>
          <p:nvPr/>
        </p:nvCxnSpPr>
        <p:spPr bwMode="auto">
          <a:xfrm flipV="1">
            <a:off x="4081462" y="1825874"/>
            <a:ext cx="1311276" cy="1588839"/>
          </a:xfrm>
          <a:prstGeom prst="bentConnector3">
            <a:avLst>
              <a:gd name="adj1" fmla="val 50000"/>
            </a:avLst>
          </a:prstGeom>
          <a:noFill/>
          <a:ln w="38100">
            <a:solidFill>
              <a:schemeClr val="tx1"/>
            </a:solidFill>
            <a:miter lim="800000"/>
            <a:headEnd/>
            <a:tailEnd type="triangle" w="med" len="med"/>
          </a:ln>
        </p:spPr>
      </p:cxnSp>
      <p:cxnSp>
        <p:nvCxnSpPr>
          <p:cNvPr id="15384" name="AutoShape 1085"/>
          <p:cNvCxnSpPr>
            <a:cxnSpLocks noChangeShapeType="1"/>
            <a:stCxn id="492577" idx="3"/>
            <a:endCxn id="492581" idx="1"/>
          </p:cNvCxnSpPr>
          <p:nvPr/>
        </p:nvCxnSpPr>
        <p:spPr bwMode="auto">
          <a:xfrm>
            <a:off x="4081462" y="3414713"/>
            <a:ext cx="1316038" cy="5012"/>
          </a:xfrm>
          <a:prstGeom prst="bentConnector3">
            <a:avLst>
              <a:gd name="adj1" fmla="val 50000"/>
            </a:avLst>
          </a:prstGeom>
          <a:noFill/>
          <a:ln w="38100">
            <a:solidFill>
              <a:schemeClr val="tx1"/>
            </a:solidFill>
            <a:miter lim="800000"/>
            <a:headEnd/>
            <a:tailEnd type="triangle" w="med" len="med"/>
          </a:ln>
        </p:spPr>
      </p:cxnSp>
      <p:cxnSp>
        <p:nvCxnSpPr>
          <p:cNvPr id="15385" name="AutoShape 1086"/>
          <p:cNvCxnSpPr>
            <a:cxnSpLocks noChangeShapeType="1"/>
            <a:stCxn id="492577" idx="3"/>
            <a:endCxn id="492582" idx="1"/>
          </p:cNvCxnSpPr>
          <p:nvPr/>
        </p:nvCxnSpPr>
        <p:spPr bwMode="auto">
          <a:xfrm>
            <a:off x="4081462" y="3414713"/>
            <a:ext cx="1316038" cy="1529011"/>
          </a:xfrm>
          <a:prstGeom prst="bentConnector3">
            <a:avLst>
              <a:gd name="adj1" fmla="val 50000"/>
            </a:avLst>
          </a:prstGeom>
          <a:noFill/>
          <a:ln w="38100">
            <a:solidFill>
              <a:schemeClr val="tx1"/>
            </a:solidFill>
            <a:miter lim="800000"/>
            <a:headEnd/>
            <a:tailEnd type="triangle" w="med" len="med"/>
          </a:ln>
        </p:spPr>
      </p:cxnSp>
      <p:cxnSp>
        <p:nvCxnSpPr>
          <p:cNvPr id="27" name="AutoShape 1085"/>
          <p:cNvCxnSpPr>
            <a:cxnSpLocks noChangeShapeType="1"/>
            <a:stCxn id="492586" idx="3"/>
            <a:endCxn id="492577" idx="1"/>
          </p:cNvCxnSpPr>
          <p:nvPr/>
        </p:nvCxnSpPr>
        <p:spPr bwMode="auto">
          <a:xfrm>
            <a:off x="1809750" y="3414712"/>
            <a:ext cx="900112" cy="1"/>
          </a:xfrm>
          <a:prstGeom prst="bentConnector3">
            <a:avLst>
              <a:gd name="adj1" fmla="val 50000"/>
            </a:avLst>
          </a:prstGeom>
          <a:noFill/>
          <a:ln w="38100">
            <a:solidFill>
              <a:schemeClr val="tx1"/>
            </a:solidFill>
            <a:miter lim="800000"/>
            <a:headEnd/>
            <a:tailEnd type="triangle" w="med" len="med"/>
          </a:ln>
        </p:spPr>
      </p:cxnSp>
      <p:cxnSp>
        <p:nvCxnSpPr>
          <p:cNvPr id="33" name="AutoShape 1084"/>
          <p:cNvCxnSpPr>
            <a:cxnSpLocks noChangeShapeType="1"/>
            <a:stCxn id="492586" idx="3"/>
            <a:endCxn id="492576" idx="1"/>
          </p:cNvCxnSpPr>
          <p:nvPr/>
        </p:nvCxnSpPr>
        <p:spPr bwMode="auto">
          <a:xfrm flipV="1">
            <a:off x="1809750" y="1657351"/>
            <a:ext cx="895350" cy="1757361"/>
          </a:xfrm>
          <a:prstGeom prst="bentConnector3">
            <a:avLst>
              <a:gd name="adj1" fmla="val 50000"/>
            </a:avLst>
          </a:prstGeom>
          <a:noFill/>
          <a:ln w="38100">
            <a:solidFill>
              <a:schemeClr val="tx1"/>
            </a:solidFill>
            <a:miter lim="800000"/>
            <a:headEnd/>
            <a:tailEnd type="triangle" w="med" len="med"/>
          </a:ln>
        </p:spPr>
      </p:cxnSp>
      <p:cxnSp>
        <p:nvCxnSpPr>
          <p:cNvPr id="36" name="AutoShape 1084"/>
          <p:cNvCxnSpPr>
            <a:cxnSpLocks noChangeShapeType="1"/>
            <a:stCxn id="492586" idx="3"/>
            <a:endCxn id="492578" idx="1"/>
          </p:cNvCxnSpPr>
          <p:nvPr/>
        </p:nvCxnSpPr>
        <p:spPr bwMode="auto">
          <a:xfrm>
            <a:off x="1809750" y="3414712"/>
            <a:ext cx="900112" cy="1764507"/>
          </a:xfrm>
          <a:prstGeom prst="bentConnector3">
            <a:avLst>
              <a:gd name="adj1" fmla="val 50000"/>
            </a:avLst>
          </a:prstGeom>
          <a:noFill/>
          <a:ln w="38100">
            <a:solidFill>
              <a:schemeClr val="tx1"/>
            </a:solidFill>
            <a:miter lim="800000"/>
            <a:headEnd/>
            <a:tailEnd type="triangle" w="med" len="med"/>
          </a:ln>
        </p:spPr>
      </p:cxnSp>
      <p:cxnSp>
        <p:nvCxnSpPr>
          <p:cNvPr id="39" name="AutoShape 1081"/>
          <p:cNvCxnSpPr>
            <a:cxnSpLocks noChangeShapeType="1"/>
            <a:stCxn id="492581" idx="3"/>
            <a:endCxn id="492583" idx="1"/>
          </p:cNvCxnSpPr>
          <p:nvPr/>
        </p:nvCxnSpPr>
        <p:spPr bwMode="auto">
          <a:xfrm>
            <a:off x="6607175" y="3419725"/>
            <a:ext cx="600075" cy="1588"/>
          </a:xfrm>
          <a:prstGeom prst="straightConnector1">
            <a:avLst/>
          </a:prstGeom>
          <a:noFill/>
          <a:ln w="38100">
            <a:solidFill>
              <a:schemeClr val="tx1"/>
            </a:solidFill>
            <a:round/>
            <a:headEnd/>
            <a:tailEnd type="triangle" w="med" len="med"/>
          </a:ln>
        </p:spPr>
      </p:cxnSp>
      <p:cxnSp>
        <p:nvCxnSpPr>
          <p:cNvPr id="42" name="AutoShape 1081"/>
          <p:cNvCxnSpPr>
            <a:cxnSpLocks noChangeShapeType="1"/>
            <a:stCxn id="492582" idx="3"/>
            <a:endCxn id="492585" idx="1"/>
          </p:cNvCxnSpPr>
          <p:nvPr/>
        </p:nvCxnSpPr>
        <p:spPr bwMode="auto">
          <a:xfrm>
            <a:off x="6607175" y="4943724"/>
            <a:ext cx="600075" cy="1"/>
          </a:xfrm>
          <a:prstGeom prst="straightConnector1">
            <a:avLst/>
          </a:prstGeom>
          <a:noFill/>
          <a:ln w="38100">
            <a:solidFill>
              <a:schemeClr val="tx1"/>
            </a:solidFill>
            <a:round/>
            <a:headEnd/>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lnSpcReduction="10000"/>
          </a:bodyPr>
          <a:lstStyle/>
          <a:p>
            <a:pPr eaLnBrk="1" hangingPunct="1">
              <a:buFont typeface="Arial" pitchFamily="34" charset="0"/>
              <a:buChar char="•"/>
            </a:pPr>
            <a:r>
              <a:rPr lang="en-US" dirty="0" smtClean="0"/>
              <a:t>K</a:t>
            </a:r>
            <a:r>
              <a:rPr lang="cs-CZ" dirty="0" smtClean="0"/>
              <a:t>líčové pojmy</a:t>
            </a:r>
            <a:r>
              <a:rPr lang="en-US" dirty="0" smtClean="0"/>
              <a:t> </a:t>
            </a:r>
          </a:p>
          <a:p>
            <a:pPr lvl="1" eaLnBrk="1" hangingPunct="1"/>
            <a:r>
              <a:rPr lang="cs-CZ" sz="2000" dirty="0" smtClean="0"/>
              <a:t>Plánování výroby</a:t>
            </a:r>
            <a:endParaRPr lang="en-US" sz="2000" dirty="0" smtClean="0"/>
          </a:p>
          <a:p>
            <a:pPr lvl="1" eaLnBrk="1" hangingPunct="1"/>
            <a:r>
              <a:rPr lang="cs-CZ" sz="2000" dirty="0" smtClean="0"/>
              <a:t>Prognózování</a:t>
            </a:r>
            <a:endParaRPr lang="en-US" sz="2000" dirty="0" smtClean="0"/>
          </a:p>
          <a:p>
            <a:pPr lvl="1" eaLnBrk="1" hangingPunct="1"/>
            <a:r>
              <a:rPr lang="cs-CZ" sz="2000" dirty="0" smtClean="0"/>
              <a:t>Hlavní plán výroby</a:t>
            </a:r>
            <a:endParaRPr lang="en-US" sz="2000" dirty="0" smtClean="0"/>
          </a:p>
          <a:p>
            <a:pPr lvl="1" eaLnBrk="1" hangingPunct="1"/>
            <a:r>
              <a:rPr lang="cs-CZ" sz="2000" dirty="0" smtClean="0"/>
              <a:t>Plán materiálových požadavků (MRP) a funkční zprávy</a:t>
            </a:r>
            <a:endParaRPr lang="en-US" sz="2000" dirty="0" smtClean="0"/>
          </a:p>
          <a:p>
            <a:pPr lvl="1" eaLnBrk="1" hangingPunct="1"/>
            <a:r>
              <a:rPr lang="cs-CZ" sz="2000" dirty="0" smtClean="0"/>
              <a:t>Parametry plánování artiklu</a:t>
            </a:r>
            <a:endParaRPr lang="en-US" sz="2000" dirty="0" smtClean="0"/>
          </a:p>
          <a:p>
            <a:pPr lvl="1" eaLnBrk="1" hangingPunct="1"/>
            <a:r>
              <a:rPr lang="cs-CZ" sz="2000" dirty="0" smtClean="0"/>
              <a:t>Plánované příkazy</a:t>
            </a:r>
            <a:endParaRPr lang="en-US" sz="2000" dirty="0" smtClean="0"/>
          </a:p>
          <a:p>
            <a:pPr eaLnBrk="1" hangingPunct="1"/>
            <a:r>
              <a:rPr lang="cs-CZ" dirty="0" smtClean="0"/>
              <a:t>Příklad</a:t>
            </a:r>
            <a:endParaRPr lang="en-US" dirty="0" smtClean="0"/>
          </a:p>
          <a:p>
            <a:pPr lvl="1" eaLnBrk="1" hangingPunct="1"/>
            <a:r>
              <a:rPr lang="cs-CZ" sz="2000" dirty="0" smtClean="0"/>
              <a:t>Zadání prognózy</a:t>
            </a:r>
            <a:r>
              <a:rPr lang="en-US" sz="2000" dirty="0" smtClean="0"/>
              <a:t>, </a:t>
            </a:r>
            <a:r>
              <a:rPr lang="cs-CZ" sz="2000" dirty="0" smtClean="0"/>
              <a:t>zpracování zakázky</a:t>
            </a:r>
            <a:endParaRPr lang="en-US" sz="2000" dirty="0" smtClean="0"/>
          </a:p>
          <a:p>
            <a:pPr lvl="1" eaLnBrk="1" hangingPunct="1"/>
            <a:r>
              <a:rPr lang="cs-CZ" sz="2000" dirty="0" smtClean="0"/>
              <a:t>Přepočet plánu materiálových požadavků</a:t>
            </a:r>
            <a:r>
              <a:rPr lang="en-US" sz="2000" dirty="0" smtClean="0"/>
              <a:t>, </a:t>
            </a:r>
            <a:r>
              <a:rPr lang="cs-CZ" sz="2000" dirty="0" smtClean="0"/>
              <a:t>zpracování nákupní objednávky</a:t>
            </a:r>
            <a:r>
              <a:rPr lang="en-US" sz="2000" dirty="0" smtClean="0"/>
              <a:t> (APO)</a:t>
            </a:r>
          </a:p>
          <a:p>
            <a:pPr lvl="1" eaLnBrk="1" hangingPunct="1"/>
            <a:r>
              <a:rPr lang="cs-CZ" sz="2000" dirty="0" smtClean="0"/>
              <a:t>Zpracování pracovního příkazu</a:t>
            </a:r>
            <a:r>
              <a:rPr lang="en-US" sz="2000" dirty="0" smtClean="0"/>
              <a:t>(APO)</a:t>
            </a:r>
          </a:p>
          <a:p>
            <a:pPr lvl="1" eaLnBrk="1" hangingPunct="1"/>
            <a:r>
              <a:rPr lang="cs-CZ" sz="2000" dirty="0" smtClean="0"/>
              <a:t>Zápis transakcí</a:t>
            </a:r>
            <a:endParaRPr lang="en-US" sz="2000" dirty="0" smtClean="0"/>
          </a:p>
          <a:p>
            <a:pPr eaLnBrk="1" hangingPunct="1"/>
            <a:r>
              <a:rPr lang="en-US" sz="2400" dirty="0" smtClean="0"/>
              <a:t> </a:t>
            </a:r>
            <a:r>
              <a:rPr lang="cs-CZ" dirty="0" smtClean="0"/>
              <a:t>Cvičení</a:t>
            </a:r>
            <a:endParaRPr lang="en-US" dirty="0" smtClean="0"/>
          </a:p>
          <a:p>
            <a:pPr eaLnBrk="1" hangingPunct="1"/>
            <a:endParaRPr lang="en-US" sz="2400" dirty="0" smtClean="0"/>
          </a:p>
        </p:txBody>
      </p:sp>
      <p:sp>
        <p:nvSpPr>
          <p:cNvPr id="4099" name="Rectangle 2"/>
          <p:cNvSpPr>
            <a:spLocks noGrp="1" noChangeArrowheads="1"/>
          </p:cNvSpPr>
          <p:nvPr>
            <p:ph type="title"/>
          </p:nvPr>
        </p:nvSpPr>
        <p:spPr/>
        <p:txBody>
          <a:bodyPr/>
          <a:lstStyle/>
          <a:p>
            <a:pPr eaLnBrk="1" hangingPunct="1"/>
            <a:r>
              <a:rPr lang="cs-CZ" dirty="0" smtClean="0"/>
              <a:t>Plánování: témata</a:t>
            </a:r>
          </a:p>
        </p:txBody>
      </p:sp>
      <p:sp>
        <p:nvSpPr>
          <p:cNvPr id="4098" name="Footer Placeholder 3"/>
          <p:cNvSpPr>
            <a:spLocks noGrp="1"/>
          </p:cNvSpPr>
          <p:nvPr>
            <p:ph type="ftr" sz="quarter" idx="10"/>
          </p:nvPr>
        </p:nvSpPr>
        <p:spPr>
          <a:noFill/>
        </p:spPr>
        <p:txBody>
          <a:bodyPr/>
          <a:lstStyle/>
          <a:p>
            <a:pPr algn="r"/>
            <a:r>
              <a:rPr lang="en-US" smtClean="0"/>
              <a:t>QS-PL-020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Pl</a:t>
            </a:r>
            <a:r>
              <a:rPr lang="cs-CZ" dirty="0" smtClean="0"/>
              <a:t>ánování –</a:t>
            </a:r>
            <a:r>
              <a:rPr lang="en-US" dirty="0" smtClean="0"/>
              <a:t> </a:t>
            </a:r>
            <a:r>
              <a:rPr lang="cs-CZ" dirty="0" smtClean="0"/>
              <a:t>funkční zprávy</a:t>
            </a:r>
            <a:endParaRPr lang="en-US" dirty="0"/>
          </a:p>
        </p:txBody>
      </p:sp>
      <p:sp>
        <p:nvSpPr>
          <p:cNvPr id="16386" name="Footer Placeholder 1"/>
          <p:cNvSpPr>
            <a:spLocks noGrp="1"/>
          </p:cNvSpPr>
          <p:nvPr>
            <p:ph type="ftr" sz="quarter" idx="10"/>
          </p:nvPr>
        </p:nvSpPr>
        <p:spPr>
          <a:noFill/>
        </p:spPr>
        <p:txBody>
          <a:bodyPr/>
          <a:lstStyle/>
          <a:p>
            <a:pPr algn="r"/>
            <a:r>
              <a:rPr lang="en-US" smtClean="0"/>
              <a:t>QS-PL-140</a:t>
            </a:r>
          </a:p>
        </p:txBody>
      </p:sp>
      <p:grpSp>
        <p:nvGrpSpPr>
          <p:cNvPr id="20" name="Group 19"/>
          <p:cNvGrpSpPr/>
          <p:nvPr/>
        </p:nvGrpSpPr>
        <p:grpSpPr>
          <a:xfrm>
            <a:off x="181069" y="1537211"/>
            <a:ext cx="8781955" cy="3901564"/>
            <a:chOff x="181069" y="1699136"/>
            <a:chExt cx="8781955" cy="3901564"/>
          </a:xfrm>
        </p:grpSpPr>
        <p:sp>
          <p:nvSpPr>
            <p:cNvPr id="508958" name="Rectangle 1054"/>
            <p:cNvSpPr>
              <a:spLocks noChangeArrowheads="1"/>
            </p:cNvSpPr>
            <p:nvPr/>
          </p:nvSpPr>
          <p:spPr bwMode="auto">
            <a:xfrm>
              <a:off x="195263" y="2705100"/>
              <a:ext cx="8740775" cy="2895600"/>
            </a:xfrm>
            <a:prstGeom prst="rect">
              <a:avLst/>
            </a:prstGeom>
            <a:solidFill>
              <a:srgbClr val="F7F1E1"/>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508940" name="Rectangle 1036"/>
            <p:cNvSpPr>
              <a:spLocks noChangeArrowheads="1"/>
            </p:cNvSpPr>
            <p:nvPr/>
          </p:nvSpPr>
          <p:spPr bwMode="auto">
            <a:xfrm>
              <a:off x="4862513" y="3613150"/>
              <a:ext cx="3121025" cy="1357313"/>
            </a:xfrm>
            <a:prstGeom prst="rect">
              <a:avLst/>
            </a:prstGeom>
            <a:solidFill>
              <a:srgbClr val="F0E4C2"/>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16390" name="Line 1037"/>
            <p:cNvSpPr>
              <a:spLocks noChangeShapeType="1"/>
            </p:cNvSpPr>
            <p:nvPr/>
          </p:nvSpPr>
          <p:spPr bwMode="auto">
            <a:xfrm>
              <a:off x="4862513" y="4041775"/>
              <a:ext cx="3121025" cy="0"/>
            </a:xfrm>
            <a:prstGeom prst="line">
              <a:avLst/>
            </a:prstGeom>
            <a:noFill/>
            <a:ln w="3175">
              <a:solidFill>
                <a:schemeClr val="bg2"/>
              </a:solidFill>
              <a:round/>
              <a:headEnd/>
              <a:tailEnd/>
            </a:ln>
          </p:spPr>
          <p:txBody>
            <a:bodyPr wrap="none" anchor="ctr"/>
            <a:lstStyle/>
            <a:p>
              <a:endParaRPr lang="cs-CZ">
                <a:latin typeface="+mj-lt"/>
              </a:endParaRPr>
            </a:p>
          </p:txBody>
        </p:sp>
        <p:sp>
          <p:nvSpPr>
            <p:cNvPr id="508943" name="Rectangle 1039"/>
            <p:cNvSpPr>
              <a:spLocks noChangeArrowheads="1"/>
            </p:cNvSpPr>
            <p:nvPr/>
          </p:nvSpPr>
          <p:spPr bwMode="auto">
            <a:xfrm>
              <a:off x="434975" y="3613150"/>
              <a:ext cx="3121025" cy="1357313"/>
            </a:xfrm>
            <a:prstGeom prst="rect">
              <a:avLst/>
            </a:prstGeom>
            <a:solidFill>
              <a:srgbClr val="F0E4C2"/>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cs-CZ">
                <a:latin typeface="+mj-lt"/>
              </a:endParaRPr>
            </a:p>
          </p:txBody>
        </p:sp>
        <p:sp>
          <p:nvSpPr>
            <p:cNvPr id="16392" name="Line 1040"/>
            <p:cNvSpPr>
              <a:spLocks noChangeShapeType="1"/>
            </p:cNvSpPr>
            <p:nvPr/>
          </p:nvSpPr>
          <p:spPr bwMode="auto">
            <a:xfrm>
              <a:off x="434975" y="4041775"/>
              <a:ext cx="3121025" cy="0"/>
            </a:xfrm>
            <a:prstGeom prst="line">
              <a:avLst/>
            </a:prstGeom>
            <a:noFill/>
            <a:ln w="3175">
              <a:solidFill>
                <a:schemeClr val="bg2"/>
              </a:solidFill>
              <a:round/>
              <a:headEnd/>
              <a:tailEnd/>
            </a:ln>
          </p:spPr>
          <p:txBody>
            <a:bodyPr wrap="none" anchor="ctr"/>
            <a:lstStyle/>
            <a:p>
              <a:endParaRPr lang="cs-CZ">
                <a:latin typeface="+mj-lt"/>
              </a:endParaRPr>
            </a:p>
          </p:txBody>
        </p:sp>
        <p:sp>
          <p:nvSpPr>
            <p:cNvPr id="16393" name="Text Box 1041"/>
            <p:cNvSpPr txBox="1">
              <a:spLocks noChangeArrowheads="1"/>
            </p:cNvSpPr>
            <p:nvPr/>
          </p:nvSpPr>
          <p:spPr bwMode="auto">
            <a:xfrm>
              <a:off x="181069" y="2191258"/>
              <a:ext cx="8781955" cy="472059"/>
            </a:xfrm>
            <a:prstGeom prst="rect">
              <a:avLst/>
            </a:prstGeom>
            <a:noFill/>
            <a:ln w="38100">
              <a:noFill/>
              <a:miter lim="800000"/>
              <a:headEnd/>
              <a:tailEnd/>
            </a:ln>
          </p:spPr>
          <p:txBody>
            <a:bodyPr wrap="square" lIns="86493" tIns="43247" rIns="86493" bIns="43247" anchor="ctr">
              <a:spAutoFit/>
            </a:bodyPr>
            <a:lstStyle/>
            <a:p>
              <a:pPr algn="ctr" defTabSz="865188" eaLnBrk="0" hangingPunct="0"/>
              <a:r>
                <a:rPr lang="cs-CZ" sz="2500" dirty="0" smtClean="0">
                  <a:solidFill>
                    <a:srgbClr val="507269"/>
                  </a:solidFill>
                  <a:latin typeface="+mj-lt"/>
                </a:rPr>
                <a:t>Doporučení pro vyrovnání nabídky </a:t>
              </a:r>
              <a:r>
                <a:rPr lang="cs-CZ" sz="2500" smtClean="0">
                  <a:solidFill>
                    <a:srgbClr val="507269"/>
                  </a:solidFill>
                  <a:latin typeface="+mj-lt"/>
                </a:rPr>
                <a:t>s poptávkou</a:t>
              </a:r>
              <a:endParaRPr lang="cs-CZ" sz="2500" dirty="0">
                <a:solidFill>
                  <a:srgbClr val="507269"/>
                </a:solidFill>
                <a:latin typeface="+mj-lt"/>
              </a:endParaRPr>
            </a:p>
          </p:txBody>
        </p:sp>
        <p:sp>
          <p:nvSpPr>
            <p:cNvPr id="16394" name="Text Box 1042"/>
            <p:cNvSpPr txBox="1">
              <a:spLocks noChangeArrowheads="1"/>
            </p:cNvSpPr>
            <p:nvPr/>
          </p:nvSpPr>
          <p:spPr bwMode="auto">
            <a:xfrm>
              <a:off x="358495" y="2922123"/>
              <a:ext cx="4004250" cy="410504"/>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cs-CZ" sz="2100" dirty="0" smtClean="0">
                  <a:solidFill>
                    <a:srgbClr val="507269"/>
                  </a:solidFill>
                  <a:latin typeface="+mj-lt"/>
                </a:rPr>
                <a:t>Nabídka </a:t>
              </a:r>
              <a:r>
                <a:rPr lang="cs-CZ" sz="2100" smtClean="0">
                  <a:solidFill>
                    <a:srgbClr val="507269"/>
                  </a:solidFill>
                  <a:latin typeface="+mj-lt"/>
                </a:rPr>
                <a:t>přesahuje poptávku</a:t>
              </a:r>
              <a:endParaRPr lang="cs-CZ" sz="2100" dirty="0">
                <a:solidFill>
                  <a:srgbClr val="507269"/>
                </a:solidFill>
                <a:latin typeface="+mj-lt"/>
              </a:endParaRPr>
            </a:p>
          </p:txBody>
        </p:sp>
        <p:sp>
          <p:nvSpPr>
            <p:cNvPr id="16395" name="Text Box 1043"/>
            <p:cNvSpPr txBox="1">
              <a:spLocks noChangeArrowheads="1"/>
            </p:cNvSpPr>
            <p:nvPr/>
          </p:nvSpPr>
          <p:spPr bwMode="auto">
            <a:xfrm>
              <a:off x="4743465" y="2922123"/>
              <a:ext cx="3943336" cy="410504"/>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cs-CZ" sz="2100" dirty="0" smtClean="0">
                  <a:solidFill>
                    <a:srgbClr val="507269"/>
                  </a:solidFill>
                  <a:latin typeface="+mj-lt"/>
                </a:rPr>
                <a:t>Poptávka </a:t>
              </a:r>
              <a:r>
                <a:rPr lang="cs-CZ" sz="2100" smtClean="0">
                  <a:solidFill>
                    <a:srgbClr val="507269"/>
                  </a:solidFill>
                  <a:latin typeface="+mj-lt"/>
                </a:rPr>
                <a:t>přesahuje nabídku</a:t>
              </a:r>
              <a:endParaRPr lang="cs-CZ" sz="2100" dirty="0">
                <a:solidFill>
                  <a:srgbClr val="507269"/>
                </a:solidFill>
                <a:latin typeface="+mj-lt"/>
              </a:endParaRPr>
            </a:p>
          </p:txBody>
        </p:sp>
        <p:sp>
          <p:nvSpPr>
            <p:cNvPr id="16396" name="Text Box 1044"/>
            <p:cNvSpPr txBox="1">
              <a:spLocks noChangeArrowheads="1"/>
            </p:cNvSpPr>
            <p:nvPr/>
          </p:nvSpPr>
          <p:spPr bwMode="auto">
            <a:xfrm>
              <a:off x="925040" y="3680462"/>
              <a:ext cx="1909125" cy="379726"/>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cs-CZ" sz="1900" dirty="0" smtClean="0">
                  <a:solidFill>
                    <a:srgbClr val="A50021"/>
                  </a:solidFill>
                  <a:latin typeface="+mj-lt"/>
                </a:rPr>
                <a:t>Funkční zprávy</a:t>
              </a:r>
              <a:endParaRPr lang="cs-CZ" sz="1900" dirty="0">
                <a:solidFill>
                  <a:srgbClr val="A50021"/>
                </a:solidFill>
                <a:latin typeface="+mj-lt"/>
              </a:endParaRPr>
            </a:p>
          </p:txBody>
        </p:sp>
        <p:sp>
          <p:nvSpPr>
            <p:cNvPr id="16397" name="Line 1045"/>
            <p:cNvSpPr>
              <a:spLocks noChangeShapeType="1"/>
            </p:cNvSpPr>
            <p:nvPr/>
          </p:nvSpPr>
          <p:spPr bwMode="auto">
            <a:xfrm>
              <a:off x="363538" y="3398838"/>
              <a:ext cx="8489950" cy="0"/>
            </a:xfrm>
            <a:prstGeom prst="line">
              <a:avLst/>
            </a:prstGeom>
            <a:noFill/>
            <a:ln w="38100">
              <a:solidFill>
                <a:schemeClr val="tx1"/>
              </a:solidFill>
              <a:round/>
              <a:headEnd/>
              <a:tailEnd/>
            </a:ln>
          </p:spPr>
          <p:txBody>
            <a:bodyPr wrap="none" anchor="ctr"/>
            <a:lstStyle/>
            <a:p>
              <a:endParaRPr lang="cs-CZ">
                <a:latin typeface="+mj-lt"/>
              </a:endParaRPr>
            </a:p>
          </p:txBody>
        </p:sp>
        <p:sp>
          <p:nvSpPr>
            <p:cNvPr id="16398" name="Line 1046"/>
            <p:cNvSpPr>
              <a:spLocks noChangeShapeType="1"/>
            </p:cNvSpPr>
            <p:nvPr/>
          </p:nvSpPr>
          <p:spPr bwMode="auto">
            <a:xfrm>
              <a:off x="4576763" y="3398838"/>
              <a:ext cx="0" cy="1947862"/>
            </a:xfrm>
            <a:prstGeom prst="line">
              <a:avLst/>
            </a:prstGeom>
            <a:noFill/>
            <a:ln w="38100">
              <a:solidFill>
                <a:schemeClr val="tx1"/>
              </a:solidFill>
              <a:round/>
              <a:headEnd/>
              <a:tailEnd/>
            </a:ln>
          </p:spPr>
          <p:txBody>
            <a:bodyPr wrap="none" anchor="ctr"/>
            <a:lstStyle/>
            <a:p>
              <a:endParaRPr lang="cs-CZ">
                <a:latin typeface="+mj-lt"/>
              </a:endParaRPr>
            </a:p>
          </p:txBody>
        </p:sp>
        <p:sp>
          <p:nvSpPr>
            <p:cNvPr id="16399" name="Text Box 1047"/>
            <p:cNvSpPr txBox="1">
              <a:spLocks noChangeArrowheads="1"/>
            </p:cNvSpPr>
            <p:nvPr/>
          </p:nvSpPr>
          <p:spPr bwMode="auto">
            <a:xfrm>
              <a:off x="956173" y="4107971"/>
              <a:ext cx="1872256" cy="610559"/>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cs-CZ" sz="1700" dirty="0" smtClean="0">
                  <a:solidFill>
                    <a:srgbClr val="507269"/>
                  </a:solidFill>
                  <a:latin typeface="+mj-lt"/>
                </a:rPr>
                <a:t>Zpomalit příkazy</a:t>
              </a:r>
            </a:p>
            <a:p>
              <a:pPr algn="ctr" defTabSz="865188" eaLnBrk="0" hangingPunct="0"/>
              <a:r>
                <a:rPr lang="cs-CZ" sz="1700" dirty="0" smtClean="0">
                  <a:solidFill>
                    <a:srgbClr val="507269"/>
                  </a:solidFill>
                  <a:latin typeface="+mj-lt"/>
                </a:rPr>
                <a:t>Zrušit příkazy</a:t>
              </a:r>
              <a:endParaRPr lang="cs-CZ" sz="1700" dirty="0">
                <a:solidFill>
                  <a:srgbClr val="507269"/>
                </a:solidFill>
                <a:latin typeface="+mj-lt"/>
              </a:endParaRPr>
            </a:p>
          </p:txBody>
        </p:sp>
        <p:sp>
          <p:nvSpPr>
            <p:cNvPr id="16400" name="Text Box 1048"/>
            <p:cNvSpPr txBox="1">
              <a:spLocks noChangeArrowheads="1"/>
            </p:cNvSpPr>
            <p:nvPr/>
          </p:nvSpPr>
          <p:spPr bwMode="auto">
            <a:xfrm>
              <a:off x="5497038" y="3680462"/>
              <a:ext cx="1909124" cy="379726"/>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cs-CZ" sz="1900" dirty="0" smtClean="0">
                  <a:solidFill>
                    <a:srgbClr val="A50021"/>
                  </a:solidFill>
                  <a:latin typeface="+mj-lt"/>
                </a:rPr>
                <a:t>Funkční zprávy</a:t>
              </a:r>
            </a:p>
          </p:txBody>
        </p:sp>
        <p:sp>
          <p:nvSpPr>
            <p:cNvPr id="16401" name="Text Box 1049"/>
            <p:cNvSpPr txBox="1">
              <a:spLocks noChangeArrowheads="1"/>
            </p:cNvSpPr>
            <p:nvPr/>
          </p:nvSpPr>
          <p:spPr bwMode="auto">
            <a:xfrm>
              <a:off x="5540668" y="4107971"/>
              <a:ext cx="1750428" cy="610559"/>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cs-CZ" sz="1700" dirty="0" smtClean="0">
                  <a:solidFill>
                    <a:srgbClr val="507269"/>
                  </a:solidFill>
                  <a:latin typeface="+mj-lt"/>
                </a:rPr>
                <a:t>Zrychlit příkazy</a:t>
              </a:r>
            </a:p>
            <a:p>
              <a:pPr algn="ctr" defTabSz="865188" eaLnBrk="0" hangingPunct="0"/>
              <a:r>
                <a:rPr lang="cs-CZ" sz="1700" dirty="0" smtClean="0">
                  <a:solidFill>
                    <a:srgbClr val="507269"/>
                  </a:solidFill>
                  <a:latin typeface="+mj-lt"/>
                </a:rPr>
                <a:t>Vytvořit příkazy</a:t>
              </a:r>
              <a:endParaRPr lang="cs-CZ" sz="1700" dirty="0">
                <a:solidFill>
                  <a:srgbClr val="507269"/>
                </a:solidFill>
                <a:latin typeface="+mj-lt"/>
              </a:endParaRPr>
            </a:p>
          </p:txBody>
        </p:sp>
        <p:sp>
          <p:nvSpPr>
            <p:cNvPr id="16402" name="Text Box 1050"/>
            <p:cNvSpPr txBox="1">
              <a:spLocks noChangeArrowheads="1"/>
            </p:cNvSpPr>
            <p:nvPr/>
          </p:nvSpPr>
          <p:spPr bwMode="auto">
            <a:xfrm>
              <a:off x="519113" y="1699136"/>
              <a:ext cx="8127530" cy="584767"/>
            </a:xfrm>
            <a:prstGeom prst="rect">
              <a:avLst/>
            </a:prstGeom>
            <a:noFill/>
            <a:ln w="9525">
              <a:noFill/>
              <a:miter lim="800000"/>
              <a:headEnd/>
              <a:tailEnd/>
            </a:ln>
          </p:spPr>
          <p:txBody>
            <a:bodyPr wrap="none" lIns="91432" tIns="45716" rIns="91432" bIns="45716" anchor="ctr">
              <a:spAutoFit/>
            </a:bodyPr>
            <a:lstStyle/>
            <a:p>
              <a:pPr algn="ctr" eaLnBrk="0" hangingPunct="0"/>
              <a:r>
                <a:rPr lang="cs-CZ" dirty="0" smtClean="0">
                  <a:solidFill>
                    <a:srgbClr val="507269"/>
                  </a:solidFill>
                  <a:latin typeface="+mj-lt"/>
                </a:rPr>
                <a:t>Výstup plánu </a:t>
              </a:r>
              <a:r>
                <a:rPr lang="cs-CZ" smtClean="0">
                  <a:solidFill>
                    <a:srgbClr val="507269"/>
                  </a:solidFill>
                  <a:latin typeface="+mj-lt"/>
                </a:rPr>
                <a:t>materiálových požadavků</a:t>
              </a:r>
              <a:endParaRPr lang="cs-CZ" dirty="0">
                <a:solidFill>
                  <a:srgbClr val="507269"/>
                </a:solidFill>
                <a:latin typeface="+mj-lt"/>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prognózy artiklu</a:t>
            </a:r>
            <a:endParaRPr lang="en-US" dirty="0"/>
          </a:p>
        </p:txBody>
      </p:sp>
      <p:sp>
        <p:nvSpPr>
          <p:cNvPr id="17410" name="Footer Placeholder 1"/>
          <p:cNvSpPr>
            <a:spLocks noGrp="1"/>
          </p:cNvSpPr>
          <p:nvPr>
            <p:ph type="ftr" sz="quarter" idx="10"/>
          </p:nvPr>
        </p:nvSpPr>
        <p:spPr>
          <a:noFill/>
        </p:spPr>
        <p:txBody>
          <a:bodyPr/>
          <a:lstStyle/>
          <a:p>
            <a:pPr algn="r"/>
            <a:r>
              <a:rPr lang="en-US" smtClean="0"/>
              <a:t>QS-PL-150</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7988" y="1457325"/>
            <a:ext cx="3248025" cy="394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prognózy artiklu 10-00</a:t>
            </a:r>
            <a:endParaRPr lang="cs-CZ" dirty="0"/>
          </a:p>
        </p:txBody>
      </p:sp>
      <p:sp>
        <p:nvSpPr>
          <p:cNvPr id="18434" name="Footer Placeholder 1"/>
          <p:cNvSpPr>
            <a:spLocks noGrp="1"/>
          </p:cNvSpPr>
          <p:nvPr>
            <p:ph type="ftr" sz="quarter" idx="10"/>
          </p:nvPr>
        </p:nvSpPr>
        <p:spPr>
          <a:noFill/>
        </p:spPr>
        <p:txBody>
          <a:bodyPr/>
          <a:lstStyle/>
          <a:p>
            <a:pPr algn="r"/>
            <a:r>
              <a:rPr lang="en-US" smtClean="0"/>
              <a:t>QS-PL-160</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930" y="1015151"/>
            <a:ext cx="7909259" cy="4624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prognózy artiklu 10-00</a:t>
            </a:r>
            <a:endParaRPr lang="cs-CZ" dirty="0"/>
          </a:p>
        </p:txBody>
      </p:sp>
      <p:sp>
        <p:nvSpPr>
          <p:cNvPr id="19458" name="Footer Placeholder 1"/>
          <p:cNvSpPr>
            <a:spLocks noGrp="1"/>
          </p:cNvSpPr>
          <p:nvPr>
            <p:ph type="ftr" sz="quarter" idx="10"/>
          </p:nvPr>
        </p:nvSpPr>
        <p:spPr>
          <a:noFill/>
        </p:spPr>
        <p:txBody>
          <a:bodyPr/>
          <a:lstStyle/>
          <a:p>
            <a:pPr algn="r"/>
            <a:r>
              <a:rPr lang="en-US" smtClean="0"/>
              <a:t>QS-PL-170</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751" y="1155032"/>
            <a:ext cx="7422578" cy="472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Spotřeba prognózy</a:t>
            </a:r>
            <a:endParaRPr lang="en-US" dirty="0"/>
          </a:p>
        </p:txBody>
      </p:sp>
      <p:sp>
        <p:nvSpPr>
          <p:cNvPr id="20482" name="Footer Placeholder 1"/>
          <p:cNvSpPr>
            <a:spLocks noGrp="1"/>
          </p:cNvSpPr>
          <p:nvPr>
            <p:ph type="ftr" sz="quarter" idx="10"/>
          </p:nvPr>
        </p:nvSpPr>
        <p:spPr>
          <a:noFill/>
        </p:spPr>
        <p:txBody>
          <a:bodyPr/>
          <a:lstStyle/>
          <a:p>
            <a:pPr algn="r"/>
            <a:r>
              <a:rPr lang="en-US" smtClean="0"/>
              <a:t>QS-PL-180</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529" y="978569"/>
            <a:ext cx="7320151" cy="4734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08547" y="182880"/>
            <a:ext cx="8742947" cy="716523"/>
          </a:xfrm>
        </p:spPr>
        <p:txBody>
          <a:bodyPr>
            <a:normAutofit fontScale="90000"/>
          </a:bodyPr>
          <a:lstStyle/>
          <a:p>
            <a:pPr algn="ctr"/>
            <a:r>
              <a:rPr lang="cs-CZ" dirty="0" smtClean="0"/>
              <a:t>Zadání řádku zakázky se spotřebou prognózy</a:t>
            </a:r>
            <a:endParaRPr lang="en-US" dirty="0"/>
          </a:p>
        </p:txBody>
      </p:sp>
      <p:sp>
        <p:nvSpPr>
          <p:cNvPr id="21506" name="Footer Placeholder 1"/>
          <p:cNvSpPr>
            <a:spLocks noGrp="1"/>
          </p:cNvSpPr>
          <p:nvPr>
            <p:ph type="ftr" sz="quarter" idx="10"/>
          </p:nvPr>
        </p:nvSpPr>
        <p:spPr>
          <a:noFill/>
        </p:spPr>
        <p:txBody>
          <a:bodyPr/>
          <a:lstStyle/>
          <a:p>
            <a:pPr algn="r"/>
            <a:r>
              <a:rPr lang="en-US" smtClean="0"/>
              <a:t>QS-PL-190</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148" y="1008738"/>
            <a:ext cx="7151427" cy="4971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4589" y="182880"/>
            <a:ext cx="8646695" cy="716523"/>
          </a:xfrm>
        </p:spPr>
        <p:txBody>
          <a:bodyPr>
            <a:normAutofit fontScale="90000"/>
          </a:bodyPr>
          <a:lstStyle/>
          <a:p>
            <a:pPr algn="ctr"/>
            <a:r>
              <a:rPr lang="cs-CZ" dirty="0" smtClean="0"/>
              <a:t>Zadání řádku zakázky bez spotřeby prognózy</a:t>
            </a:r>
            <a:endParaRPr lang="cs-CZ" dirty="0"/>
          </a:p>
        </p:txBody>
      </p:sp>
      <p:sp>
        <p:nvSpPr>
          <p:cNvPr id="22530" name="Footer Placeholder 1"/>
          <p:cNvSpPr>
            <a:spLocks noGrp="1"/>
          </p:cNvSpPr>
          <p:nvPr>
            <p:ph type="ftr" sz="quarter" idx="10"/>
          </p:nvPr>
        </p:nvSpPr>
        <p:spPr>
          <a:noFill/>
        </p:spPr>
        <p:txBody>
          <a:bodyPr/>
          <a:lstStyle/>
          <a:p>
            <a:pPr algn="r"/>
            <a:r>
              <a:rPr lang="en-US" smtClean="0"/>
              <a:t>QS-PL-200</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672" y="969491"/>
            <a:ext cx="7929349" cy="4886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Přehled tabulky prognózy</a:t>
            </a:r>
            <a:r>
              <a:rPr lang="en-US" dirty="0" smtClean="0"/>
              <a:t> </a:t>
            </a:r>
            <a:endParaRPr lang="en-US" dirty="0"/>
          </a:p>
        </p:txBody>
      </p:sp>
      <p:sp>
        <p:nvSpPr>
          <p:cNvPr id="23554" name="Footer Placeholder 1"/>
          <p:cNvSpPr>
            <a:spLocks noGrp="1"/>
          </p:cNvSpPr>
          <p:nvPr>
            <p:ph type="ftr" sz="quarter" idx="10"/>
          </p:nvPr>
        </p:nvSpPr>
        <p:spPr>
          <a:noFill/>
        </p:spPr>
        <p:txBody>
          <a:bodyPr/>
          <a:lstStyle/>
          <a:p>
            <a:pPr algn="r"/>
            <a:r>
              <a:rPr lang="en-US" smtClean="0"/>
              <a:t>QS-PL-210</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354" y="918829"/>
            <a:ext cx="7541063" cy="4799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Shrnutí hlavního plánu pro artikl</a:t>
            </a:r>
            <a:r>
              <a:rPr lang="en-US" dirty="0" smtClean="0"/>
              <a:t> 10-00</a:t>
            </a:r>
            <a:endParaRPr lang="en-US" dirty="0"/>
          </a:p>
        </p:txBody>
      </p:sp>
      <p:sp>
        <p:nvSpPr>
          <p:cNvPr id="24578" name="Footer Placeholder 1"/>
          <p:cNvSpPr>
            <a:spLocks noGrp="1"/>
          </p:cNvSpPr>
          <p:nvPr>
            <p:ph type="ftr" sz="quarter" idx="10"/>
          </p:nvPr>
        </p:nvSpPr>
        <p:spPr>
          <a:noFill/>
        </p:spPr>
        <p:txBody>
          <a:bodyPr/>
          <a:lstStyle/>
          <a:p>
            <a:pPr algn="r"/>
            <a:r>
              <a:rPr lang="en-US" smtClean="0"/>
              <a:t>QS-PL-220</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824" y="978196"/>
            <a:ext cx="8075359" cy="4179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cs-CZ" dirty="0" smtClean="0"/>
              <a:t>Plánovací data artiklu 10-00 </a:t>
            </a:r>
            <a:endParaRPr lang="cs-CZ" dirty="0"/>
          </a:p>
        </p:txBody>
      </p:sp>
      <p:sp>
        <p:nvSpPr>
          <p:cNvPr id="25602" name="Footer Placeholder 3"/>
          <p:cNvSpPr>
            <a:spLocks noGrp="1"/>
          </p:cNvSpPr>
          <p:nvPr>
            <p:ph type="ftr" sz="quarter" idx="10"/>
          </p:nvPr>
        </p:nvSpPr>
        <p:spPr>
          <a:noFill/>
        </p:spPr>
        <p:txBody>
          <a:bodyPr/>
          <a:lstStyle/>
          <a:p>
            <a:pPr algn="r"/>
            <a:r>
              <a:rPr lang="en-US" smtClean="0"/>
              <a:t>QS-PL-230</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372" y="952500"/>
            <a:ext cx="7421670" cy="4842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pPr eaLnBrk="1" hangingPunct="1"/>
            <a:r>
              <a:rPr lang="en-US" dirty="0" smtClean="0"/>
              <a:t>Pl</a:t>
            </a:r>
            <a:r>
              <a:rPr lang="cs-CZ" dirty="0" smtClean="0"/>
              <a:t>ánování –</a:t>
            </a:r>
            <a:r>
              <a:rPr lang="en-US" dirty="0" smtClean="0"/>
              <a:t> </a:t>
            </a:r>
            <a:r>
              <a:rPr lang="cs-CZ" dirty="0" smtClean="0"/>
              <a:t>cílové dovednosti</a:t>
            </a:r>
            <a:endParaRPr lang="en-US" dirty="0" smtClean="0"/>
          </a:p>
        </p:txBody>
      </p:sp>
      <p:sp>
        <p:nvSpPr>
          <p:cNvPr id="5122" name="Footer Placeholder 3"/>
          <p:cNvSpPr>
            <a:spLocks noGrp="1"/>
          </p:cNvSpPr>
          <p:nvPr>
            <p:ph type="ftr" sz="quarter" idx="10"/>
          </p:nvPr>
        </p:nvSpPr>
        <p:spPr>
          <a:noFill/>
        </p:spPr>
        <p:txBody>
          <a:bodyPr/>
          <a:lstStyle/>
          <a:p>
            <a:pPr algn="r"/>
            <a:r>
              <a:rPr lang="en-US" smtClean="0"/>
              <a:t>QS-PL-030</a:t>
            </a:r>
          </a:p>
        </p:txBody>
      </p:sp>
      <p:sp>
        <p:nvSpPr>
          <p:cNvPr id="5" name="Content Placeholder 4"/>
          <p:cNvSpPr>
            <a:spLocks noGrp="1"/>
          </p:cNvSpPr>
          <p:nvPr>
            <p:ph idx="1"/>
          </p:nvPr>
        </p:nvSpPr>
        <p:spPr/>
        <p:txBody>
          <a:bodyPr>
            <a:normAutofit fontScale="92500" lnSpcReduction="20000"/>
          </a:bodyPr>
          <a:lstStyle/>
          <a:p>
            <a:r>
              <a:rPr lang="cs-CZ" dirty="0" smtClean="0"/>
              <a:t>Podat příklady</a:t>
            </a:r>
            <a:r>
              <a:rPr lang="en-US" dirty="0" smtClean="0"/>
              <a:t> </a:t>
            </a:r>
            <a:r>
              <a:rPr lang="cs-CZ" dirty="0" smtClean="0"/>
              <a:t>výrobních plánů</a:t>
            </a:r>
            <a:r>
              <a:rPr lang="en-US" dirty="0" smtClean="0"/>
              <a:t>, </a:t>
            </a:r>
            <a:r>
              <a:rPr lang="cs-CZ" dirty="0" smtClean="0"/>
              <a:t>plánů finálního artiklu a plánů součástkového artiklu</a:t>
            </a:r>
            <a:endParaRPr lang="en-US" dirty="0" smtClean="0"/>
          </a:p>
          <a:p>
            <a:r>
              <a:rPr lang="cs-CZ" dirty="0" smtClean="0"/>
              <a:t>Vyjmenovat klíčové vstupy do hlavního plánu</a:t>
            </a:r>
            <a:endParaRPr lang="en-US" dirty="0" smtClean="0"/>
          </a:p>
          <a:p>
            <a:r>
              <a:rPr lang="cs-CZ" dirty="0" smtClean="0"/>
              <a:t>Vysvětlit spotřebu prognózy</a:t>
            </a:r>
            <a:endParaRPr lang="en-US" dirty="0" smtClean="0"/>
          </a:p>
          <a:p>
            <a:r>
              <a:rPr lang="cs-CZ" dirty="0" smtClean="0"/>
              <a:t>Popsat dopřednou a zpětnou spotřebu</a:t>
            </a:r>
            <a:endParaRPr lang="en-US" dirty="0" smtClean="0"/>
          </a:p>
          <a:p>
            <a:r>
              <a:rPr lang="cs-CZ" dirty="0" smtClean="0"/>
              <a:t>Definovat termín časová hranice</a:t>
            </a:r>
            <a:endParaRPr lang="en-US" dirty="0" smtClean="0"/>
          </a:p>
          <a:p>
            <a:r>
              <a:rPr lang="cs-CZ" dirty="0" smtClean="0"/>
              <a:t>Vysvětlit, jaký mají vzájemný vztah způsob objednávání </a:t>
            </a:r>
            <a:r>
              <a:rPr lang="en-US" dirty="0" smtClean="0"/>
              <a:t>a </a:t>
            </a:r>
            <a:r>
              <a:rPr lang="cs-CZ" dirty="0" smtClean="0"/>
              <a:t>objednávací období</a:t>
            </a:r>
            <a:endParaRPr lang="en-US" dirty="0" smtClean="0"/>
          </a:p>
          <a:p>
            <a:r>
              <a:rPr lang="cs-CZ" dirty="0" smtClean="0"/>
              <a:t>Zadat prognózu</a:t>
            </a:r>
            <a:endParaRPr lang="en-US" dirty="0" smtClean="0"/>
          </a:p>
          <a:p>
            <a:r>
              <a:rPr lang="cs-CZ" dirty="0" smtClean="0"/>
              <a:t>Porozumnět shrnutí hlavního plánu výroby a detailu hlavního plánu výroby</a:t>
            </a:r>
            <a:endParaRPr lang="en-US" dirty="0" smtClean="0"/>
          </a:p>
          <a:p>
            <a:r>
              <a:rPr lang="cs-CZ" dirty="0" smtClean="0"/>
              <a:t>Porozumnět shrnutí i detailu plánu materiálových požadavků</a:t>
            </a:r>
            <a:endParaRPr lang="en-US" dirty="0" smtClean="0"/>
          </a:p>
          <a:p>
            <a:r>
              <a:rPr lang="cs-CZ" dirty="0" smtClean="0"/>
              <a:t>Schválit plánované příkazy</a:t>
            </a:r>
            <a:endParaRPr lang="en-US" dirty="0" smtClean="0"/>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Plánovací data artiklu 10-01</a:t>
            </a:r>
            <a:endParaRPr lang="cs-CZ" dirty="0"/>
          </a:p>
        </p:txBody>
      </p:sp>
      <p:sp>
        <p:nvSpPr>
          <p:cNvPr id="26626" name="Footer Placeholder 1"/>
          <p:cNvSpPr>
            <a:spLocks noGrp="1"/>
          </p:cNvSpPr>
          <p:nvPr>
            <p:ph type="ftr" sz="quarter" idx="10"/>
          </p:nvPr>
        </p:nvSpPr>
        <p:spPr>
          <a:noFill/>
        </p:spPr>
        <p:txBody>
          <a:bodyPr/>
          <a:lstStyle/>
          <a:p>
            <a:pPr algn="r"/>
            <a:r>
              <a:rPr lang="en-US" smtClean="0"/>
              <a:t>QS-PL-240</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664" y="966788"/>
            <a:ext cx="7448550" cy="4837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Přehled plánovacích dat artiklu 10-03</a:t>
            </a:r>
            <a:endParaRPr lang="cs-CZ" dirty="0"/>
          </a:p>
        </p:txBody>
      </p:sp>
      <p:sp>
        <p:nvSpPr>
          <p:cNvPr id="27650" name="Footer Placeholder 1"/>
          <p:cNvSpPr>
            <a:spLocks noGrp="1"/>
          </p:cNvSpPr>
          <p:nvPr>
            <p:ph type="ftr" sz="quarter" idx="10"/>
          </p:nvPr>
        </p:nvSpPr>
        <p:spPr>
          <a:noFill/>
        </p:spPr>
        <p:txBody>
          <a:bodyPr/>
          <a:lstStyle/>
          <a:p>
            <a:pPr algn="r"/>
            <a:r>
              <a:rPr lang="en-US" smtClean="0"/>
              <a:t>QS-PL-250</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591" y="1068351"/>
            <a:ext cx="7216073" cy="4654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cs-CZ" dirty="0" smtClean="0"/>
              <a:t>Parametry plánu materiálových požadavků</a:t>
            </a:r>
            <a:endParaRPr lang="en-US" dirty="0"/>
          </a:p>
        </p:txBody>
      </p:sp>
      <p:sp>
        <p:nvSpPr>
          <p:cNvPr id="28674" name="Footer Placeholder 1"/>
          <p:cNvSpPr>
            <a:spLocks noGrp="1"/>
          </p:cNvSpPr>
          <p:nvPr>
            <p:ph type="ftr" sz="quarter" idx="10"/>
          </p:nvPr>
        </p:nvSpPr>
        <p:spPr>
          <a:noFill/>
        </p:spPr>
        <p:txBody>
          <a:bodyPr/>
          <a:lstStyle/>
          <a:p>
            <a:pPr algn="r"/>
            <a:r>
              <a:rPr lang="en-US" smtClean="0"/>
              <a:t>QS-PL-260</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465" y="1029475"/>
            <a:ext cx="4837037" cy="3182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Regenerace materiálového plánu </a:t>
            </a:r>
            <a:endParaRPr lang="cs-CZ" dirty="0"/>
          </a:p>
        </p:txBody>
      </p:sp>
      <p:sp>
        <p:nvSpPr>
          <p:cNvPr id="29698" name="Footer Placeholder 1"/>
          <p:cNvSpPr>
            <a:spLocks noGrp="1"/>
          </p:cNvSpPr>
          <p:nvPr>
            <p:ph type="ftr" sz="quarter" idx="10"/>
          </p:nvPr>
        </p:nvSpPr>
        <p:spPr>
          <a:noFill/>
        </p:spPr>
        <p:txBody>
          <a:bodyPr/>
          <a:lstStyle/>
          <a:p>
            <a:pPr algn="r"/>
            <a:r>
              <a:rPr lang="en-US" smtClean="0"/>
              <a:t>QS-PL-270</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677" y="1118745"/>
            <a:ext cx="4953000"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lstStyle/>
          <a:p>
            <a:r>
              <a:rPr lang="cs-CZ" dirty="0" smtClean="0"/>
              <a:t>Regenerace materiálového plánu  </a:t>
            </a:r>
          </a:p>
        </p:txBody>
      </p:sp>
      <p:sp>
        <p:nvSpPr>
          <p:cNvPr id="30722" name="Footer Placeholder 3"/>
          <p:cNvSpPr>
            <a:spLocks noGrp="1"/>
          </p:cNvSpPr>
          <p:nvPr>
            <p:ph type="ftr" sz="quarter" idx="10"/>
          </p:nvPr>
        </p:nvSpPr>
        <p:spPr>
          <a:noFill/>
        </p:spPr>
        <p:txBody>
          <a:bodyPr/>
          <a:lstStyle/>
          <a:p>
            <a:pPr algn="r"/>
            <a:r>
              <a:rPr lang="en-US" smtClean="0"/>
              <a:t>QS-PL-280</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048" y="1040662"/>
            <a:ext cx="6543675"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Artikl</a:t>
            </a:r>
            <a:r>
              <a:rPr lang="en-US" dirty="0" smtClean="0"/>
              <a:t> 10-00</a:t>
            </a:r>
            <a:r>
              <a:rPr lang="cs-CZ" dirty="0" smtClean="0"/>
              <a:t> v hlavním plánu výroby</a:t>
            </a:r>
            <a:endParaRPr lang="en-US" dirty="0"/>
          </a:p>
        </p:txBody>
      </p:sp>
      <p:sp>
        <p:nvSpPr>
          <p:cNvPr id="31746" name="Footer Placeholder 2"/>
          <p:cNvSpPr>
            <a:spLocks noGrp="1"/>
          </p:cNvSpPr>
          <p:nvPr>
            <p:ph type="ftr" sz="quarter" idx="10"/>
          </p:nvPr>
        </p:nvSpPr>
        <p:spPr>
          <a:noFill/>
        </p:spPr>
        <p:txBody>
          <a:bodyPr/>
          <a:lstStyle/>
          <a:p>
            <a:pPr algn="r"/>
            <a:r>
              <a:rPr lang="en-US" smtClean="0"/>
              <a:t>QS-PL-290</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042" y="1052292"/>
            <a:ext cx="5814125" cy="3405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Dotaz na MRP – souhrn: artikl 10-00</a:t>
            </a:r>
            <a:endParaRPr lang="cs-CZ" dirty="0"/>
          </a:p>
        </p:txBody>
      </p:sp>
      <p:sp>
        <p:nvSpPr>
          <p:cNvPr id="32770" name="Footer Placeholder 2"/>
          <p:cNvSpPr>
            <a:spLocks noGrp="1"/>
          </p:cNvSpPr>
          <p:nvPr>
            <p:ph type="ftr" sz="quarter" idx="10"/>
          </p:nvPr>
        </p:nvSpPr>
        <p:spPr>
          <a:noFill/>
        </p:spPr>
        <p:txBody>
          <a:bodyPr/>
          <a:lstStyle/>
          <a:p>
            <a:pPr algn="r"/>
            <a:r>
              <a:rPr lang="en-US" smtClean="0"/>
              <a:t>QS-PL-300</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513" y="1037571"/>
            <a:ext cx="7715250" cy="4329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cs-CZ" dirty="0" smtClean="0"/>
              <a:t>Dotaz MRP - detail: artikl 10-00</a:t>
            </a:r>
            <a:endParaRPr lang="cs-CZ" dirty="0"/>
          </a:p>
        </p:txBody>
      </p:sp>
      <p:sp>
        <p:nvSpPr>
          <p:cNvPr id="33794" name="Footer Placeholder 2"/>
          <p:cNvSpPr>
            <a:spLocks noGrp="1"/>
          </p:cNvSpPr>
          <p:nvPr>
            <p:ph type="ftr" sz="quarter" idx="10"/>
          </p:nvPr>
        </p:nvSpPr>
        <p:spPr>
          <a:noFill/>
        </p:spPr>
        <p:txBody>
          <a:bodyPr/>
          <a:lstStyle/>
          <a:p>
            <a:pPr algn="r"/>
            <a:r>
              <a:rPr lang="en-US" smtClean="0"/>
              <a:t>QS-PL-310</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674" y="1052291"/>
            <a:ext cx="5610225"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Dotaz na MRP - souhrn: artikl 10-01</a:t>
            </a:r>
            <a:endParaRPr lang="cs-CZ" dirty="0"/>
          </a:p>
        </p:txBody>
      </p:sp>
      <p:sp>
        <p:nvSpPr>
          <p:cNvPr id="34818" name="Footer Placeholder 1"/>
          <p:cNvSpPr>
            <a:spLocks noGrp="1"/>
          </p:cNvSpPr>
          <p:nvPr>
            <p:ph type="ftr" sz="quarter" idx="10"/>
          </p:nvPr>
        </p:nvSpPr>
        <p:spPr>
          <a:noFill/>
        </p:spPr>
        <p:txBody>
          <a:bodyPr/>
          <a:lstStyle/>
          <a:p>
            <a:pPr algn="r"/>
            <a:r>
              <a:rPr lang="en-US" smtClean="0"/>
              <a:t>QS-PL-320</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157" y="999460"/>
            <a:ext cx="8007781" cy="3900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pl-PL" dirty="0" smtClean="0"/>
              <a:t>Dotaz MRP - detail: artikl 10-01</a:t>
            </a:r>
            <a:endParaRPr lang="en-US" dirty="0"/>
          </a:p>
        </p:txBody>
      </p:sp>
      <p:sp>
        <p:nvSpPr>
          <p:cNvPr id="35842" name="Footer Placeholder 1"/>
          <p:cNvSpPr>
            <a:spLocks noGrp="1"/>
          </p:cNvSpPr>
          <p:nvPr>
            <p:ph type="ftr" sz="quarter" idx="10"/>
          </p:nvPr>
        </p:nvSpPr>
        <p:spPr>
          <a:noFill/>
        </p:spPr>
        <p:txBody>
          <a:bodyPr/>
          <a:lstStyle/>
          <a:p>
            <a:pPr algn="r"/>
            <a:r>
              <a:rPr lang="en-US" smtClean="0"/>
              <a:t>QS-PL-330</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063" y="1112099"/>
            <a:ext cx="5581650" cy="340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P</a:t>
            </a:r>
            <a:r>
              <a:rPr lang="cs-CZ" dirty="0" smtClean="0"/>
              <a:t>řehled plánování</a:t>
            </a:r>
            <a:endParaRPr lang="en-US" dirty="0"/>
          </a:p>
        </p:txBody>
      </p:sp>
      <p:sp>
        <p:nvSpPr>
          <p:cNvPr id="6146" name="Footer Placeholder 1"/>
          <p:cNvSpPr>
            <a:spLocks noGrp="1"/>
          </p:cNvSpPr>
          <p:nvPr>
            <p:ph type="ftr" sz="quarter" idx="10"/>
          </p:nvPr>
        </p:nvSpPr>
        <p:spPr>
          <a:noFill/>
        </p:spPr>
        <p:txBody>
          <a:bodyPr/>
          <a:lstStyle/>
          <a:p>
            <a:pPr algn="r"/>
            <a:r>
              <a:rPr lang="en-US" smtClean="0"/>
              <a:t>QS-PL-040</a:t>
            </a:r>
          </a:p>
        </p:txBody>
      </p:sp>
      <p:grpSp>
        <p:nvGrpSpPr>
          <p:cNvPr id="30" name="Group 29"/>
          <p:cNvGrpSpPr/>
          <p:nvPr/>
        </p:nvGrpSpPr>
        <p:grpSpPr>
          <a:xfrm>
            <a:off x="490538" y="1377950"/>
            <a:ext cx="8151812" cy="4308475"/>
            <a:chOff x="252413" y="1901825"/>
            <a:chExt cx="8151812" cy="4308475"/>
          </a:xfrm>
        </p:grpSpPr>
        <p:sp>
          <p:nvSpPr>
            <p:cNvPr id="498901" name="Rectangle 213"/>
            <p:cNvSpPr>
              <a:spLocks noChangeArrowheads="1"/>
            </p:cNvSpPr>
            <p:nvPr/>
          </p:nvSpPr>
          <p:spPr bwMode="auto">
            <a:xfrm>
              <a:off x="2286001" y="1901825"/>
              <a:ext cx="3074988" cy="1096963"/>
            </a:xfrm>
            <a:prstGeom prst="rect">
              <a:avLst/>
            </a:prstGeom>
            <a:solidFill>
              <a:srgbClr val="EDD1C5"/>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Plánování řad výrobků</a:t>
              </a:r>
              <a:endParaRPr lang="en-US" sz="1600" dirty="0">
                <a:latin typeface="+mj-lt"/>
              </a:endParaRPr>
            </a:p>
          </p:txBody>
        </p:sp>
        <p:sp>
          <p:nvSpPr>
            <p:cNvPr id="498908" name="Rectangle 220"/>
            <p:cNvSpPr>
              <a:spLocks noChangeArrowheads="1"/>
            </p:cNvSpPr>
            <p:nvPr/>
          </p:nvSpPr>
          <p:spPr bwMode="auto">
            <a:xfrm>
              <a:off x="2286001" y="3479800"/>
              <a:ext cx="3074988" cy="1096963"/>
            </a:xfrm>
            <a:prstGeom prst="rect">
              <a:avLst/>
            </a:prstGeom>
            <a:solidFill>
              <a:srgbClr val="EDD1C5"/>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endParaRPr lang="en-US" sz="1600">
                <a:latin typeface="+mj-lt"/>
              </a:endParaRPr>
            </a:p>
          </p:txBody>
        </p:sp>
        <p:sp>
          <p:nvSpPr>
            <p:cNvPr id="498909" name="Rectangle 221"/>
            <p:cNvSpPr>
              <a:spLocks noChangeArrowheads="1"/>
            </p:cNvSpPr>
            <p:nvPr/>
          </p:nvSpPr>
          <p:spPr bwMode="auto">
            <a:xfrm>
              <a:off x="2373313" y="3597275"/>
              <a:ext cx="1389062" cy="900113"/>
            </a:xfrm>
            <a:prstGeom prst="rect">
              <a:avLst/>
            </a:prstGeom>
            <a:solidFill>
              <a:srgbClr val="F0E4C2"/>
            </a:solidFill>
            <a:ln w="3175">
              <a:solidFill>
                <a:schemeClr val="bg2"/>
              </a:solidFill>
              <a:miter lim="800000"/>
              <a:headEnd/>
              <a:tailEnd/>
            </a:ln>
            <a:effectLst>
              <a:outerShdw dist="35921" dir="2700000" algn="ctr" rotWithShape="0">
                <a:srgbClr val="808080"/>
              </a:outerShdw>
            </a:effectLst>
          </p:spPr>
          <p:txBody>
            <a:bodyPr wrap="none" anchor="ctr"/>
            <a:lstStyle/>
            <a:p>
              <a:pPr>
                <a:defRPr/>
              </a:pPr>
              <a:endParaRPr lang="en-US">
                <a:latin typeface="+mj-lt"/>
              </a:endParaRPr>
            </a:p>
          </p:txBody>
        </p:sp>
        <p:sp>
          <p:nvSpPr>
            <p:cNvPr id="6151" name="Text Box 222"/>
            <p:cNvSpPr txBox="1">
              <a:spLocks noChangeArrowheads="1"/>
            </p:cNvSpPr>
            <p:nvPr/>
          </p:nvSpPr>
          <p:spPr bwMode="auto">
            <a:xfrm>
              <a:off x="2271713" y="3817938"/>
              <a:ext cx="1579562" cy="320675"/>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Prognózování</a:t>
              </a:r>
              <a:endParaRPr lang="en-US" sz="1500" dirty="0">
                <a:latin typeface="+mj-lt"/>
              </a:endParaRPr>
            </a:p>
          </p:txBody>
        </p:sp>
        <p:sp>
          <p:nvSpPr>
            <p:cNvPr id="498923" name="Rectangle 235"/>
            <p:cNvSpPr>
              <a:spLocks noChangeArrowheads="1"/>
            </p:cNvSpPr>
            <p:nvPr/>
          </p:nvSpPr>
          <p:spPr bwMode="auto">
            <a:xfrm>
              <a:off x="5921375" y="1971675"/>
              <a:ext cx="2482850" cy="962025"/>
            </a:xfrm>
            <a:prstGeom prst="rect">
              <a:avLst/>
            </a:prstGeom>
            <a:gradFill rotWithShape="0">
              <a:gsLst>
                <a:gs pos="0">
                  <a:srgbClr val="D8DAC9"/>
                </a:gs>
                <a:gs pos="100000">
                  <a:srgbClr val="D8DAC9">
                    <a:gamma/>
                    <a:tint val="50196"/>
                    <a:invGamma/>
                  </a:srgbClr>
                </a:gs>
              </a:gsLst>
              <a:lin ang="5400000" scaled="1"/>
            </a:gradFill>
            <a:ln w="3175">
              <a:solidFill>
                <a:schemeClr val="tx1"/>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6153" name="Text Box 237"/>
            <p:cNvSpPr txBox="1">
              <a:spLocks noChangeArrowheads="1"/>
            </p:cNvSpPr>
            <p:nvPr/>
          </p:nvSpPr>
          <p:spPr bwMode="auto">
            <a:xfrm>
              <a:off x="6426200" y="2195513"/>
              <a:ext cx="1579563" cy="553998"/>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Plánování prostředků</a:t>
              </a:r>
              <a:endParaRPr lang="en-US" sz="1500" dirty="0">
                <a:latin typeface="+mj-lt"/>
              </a:endParaRPr>
            </a:p>
          </p:txBody>
        </p:sp>
        <p:sp>
          <p:nvSpPr>
            <p:cNvPr id="498926" name="Rectangle 238"/>
            <p:cNvSpPr>
              <a:spLocks noChangeArrowheads="1"/>
            </p:cNvSpPr>
            <p:nvPr/>
          </p:nvSpPr>
          <p:spPr bwMode="auto">
            <a:xfrm>
              <a:off x="5921375" y="3557588"/>
              <a:ext cx="2482850" cy="962025"/>
            </a:xfrm>
            <a:prstGeom prst="rect">
              <a:avLst/>
            </a:prstGeom>
            <a:gradFill rotWithShape="0">
              <a:gsLst>
                <a:gs pos="0">
                  <a:srgbClr val="D8DAC9"/>
                </a:gs>
                <a:gs pos="100000">
                  <a:srgbClr val="D8DAC9">
                    <a:gamma/>
                    <a:tint val="50196"/>
                    <a:invGamma/>
                  </a:srgbClr>
                </a:gs>
              </a:gsLst>
              <a:lin ang="5400000" scaled="1"/>
            </a:gradFill>
            <a:ln w="3175">
              <a:solidFill>
                <a:schemeClr val="tx1"/>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6155" name="Text Box 239"/>
            <p:cNvSpPr txBox="1">
              <a:spLocks noChangeArrowheads="1"/>
            </p:cNvSpPr>
            <p:nvPr/>
          </p:nvSpPr>
          <p:spPr bwMode="auto">
            <a:xfrm>
              <a:off x="6226175" y="3714750"/>
              <a:ext cx="1981200" cy="553998"/>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Hrubé kapacitní plánování</a:t>
              </a:r>
              <a:endParaRPr lang="en-US" sz="1500" dirty="0">
                <a:latin typeface="+mj-lt"/>
              </a:endParaRPr>
            </a:p>
          </p:txBody>
        </p:sp>
        <p:sp>
          <p:nvSpPr>
            <p:cNvPr id="498928" name="Rectangle 240"/>
            <p:cNvSpPr>
              <a:spLocks noChangeArrowheads="1"/>
            </p:cNvSpPr>
            <p:nvPr/>
          </p:nvSpPr>
          <p:spPr bwMode="auto">
            <a:xfrm>
              <a:off x="5921375" y="5200650"/>
              <a:ext cx="2482850" cy="962025"/>
            </a:xfrm>
            <a:prstGeom prst="rect">
              <a:avLst/>
            </a:prstGeom>
            <a:gradFill rotWithShape="0">
              <a:gsLst>
                <a:gs pos="0">
                  <a:srgbClr val="D8DAC9"/>
                </a:gs>
                <a:gs pos="100000">
                  <a:srgbClr val="D8DAC9">
                    <a:gamma/>
                    <a:tint val="50196"/>
                    <a:invGamma/>
                  </a:srgbClr>
                </a:gs>
              </a:gsLst>
              <a:lin ang="5400000" scaled="1"/>
            </a:gradFill>
            <a:ln w="3175">
              <a:solidFill>
                <a:schemeClr val="tx1"/>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6157" name="Text Box 241"/>
            <p:cNvSpPr txBox="1">
              <a:spLocks noChangeArrowheads="1"/>
            </p:cNvSpPr>
            <p:nvPr/>
          </p:nvSpPr>
          <p:spPr bwMode="auto">
            <a:xfrm>
              <a:off x="6426200" y="5257800"/>
              <a:ext cx="1579563" cy="784830"/>
            </a:xfrm>
            <a:prstGeom prst="rect">
              <a:avLst/>
            </a:prstGeom>
            <a:noFill/>
            <a:ln w="38100">
              <a:noFill/>
              <a:miter lim="800000"/>
              <a:headEnd/>
              <a:tailEnd/>
            </a:ln>
          </p:spPr>
          <p:txBody>
            <a:bodyPr wrap="square">
              <a:spAutoFit/>
            </a:bodyPr>
            <a:lstStyle/>
            <a:p>
              <a:pPr algn="ctr" eaLnBrk="0" hangingPunct="0">
                <a:spcBef>
                  <a:spcPct val="50000"/>
                </a:spcBef>
              </a:pPr>
              <a:r>
                <a:rPr lang="en-US" sz="1500" dirty="0" smtClean="0">
                  <a:latin typeface="+mj-lt"/>
                </a:rPr>
                <a:t>P</a:t>
              </a:r>
              <a:r>
                <a:rPr lang="cs-CZ" sz="1500" dirty="0" smtClean="0">
                  <a:latin typeface="+mj-lt"/>
                </a:rPr>
                <a:t>lán kapacitních požadavků</a:t>
              </a:r>
              <a:endParaRPr lang="en-US" sz="1500" dirty="0">
                <a:latin typeface="+mj-lt"/>
              </a:endParaRPr>
            </a:p>
          </p:txBody>
        </p:sp>
        <p:cxnSp>
          <p:nvCxnSpPr>
            <p:cNvPr id="6158" name="AutoShape 242"/>
            <p:cNvCxnSpPr>
              <a:cxnSpLocks noChangeShapeType="1"/>
              <a:stCxn id="498901" idx="2"/>
              <a:endCxn id="498908" idx="0"/>
            </p:cNvCxnSpPr>
            <p:nvPr/>
          </p:nvCxnSpPr>
          <p:spPr bwMode="auto">
            <a:xfrm rot="5400000">
              <a:off x="3582989" y="3239294"/>
              <a:ext cx="481012" cy="1588"/>
            </a:xfrm>
            <a:prstGeom prst="straightConnector1">
              <a:avLst/>
            </a:prstGeom>
            <a:noFill/>
            <a:ln w="38100">
              <a:solidFill>
                <a:schemeClr val="tx1"/>
              </a:solidFill>
              <a:round/>
              <a:headEnd/>
              <a:tailEnd type="triangle" w="med" len="med"/>
            </a:ln>
          </p:spPr>
        </p:cxnSp>
        <p:cxnSp>
          <p:nvCxnSpPr>
            <p:cNvPr id="6159" name="AutoShape 243"/>
            <p:cNvCxnSpPr>
              <a:cxnSpLocks noChangeShapeType="1"/>
              <a:stCxn id="498908" idx="2"/>
              <a:endCxn id="498934" idx="0"/>
            </p:cNvCxnSpPr>
            <p:nvPr/>
          </p:nvCxnSpPr>
          <p:spPr bwMode="auto">
            <a:xfrm rot="5400000">
              <a:off x="3555208" y="4845050"/>
              <a:ext cx="536575" cy="1588"/>
            </a:xfrm>
            <a:prstGeom prst="straightConnector1">
              <a:avLst/>
            </a:prstGeom>
            <a:noFill/>
            <a:ln w="38100">
              <a:solidFill>
                <a:schemeClr val="tx1"/>
              </a:solidFill>
              <a:round/>
              <a:headEnd/>
              <a:tailEnd type="triangle" w="med" len="med"/>
            </a:ln>
          </p:spPr>
        </p:cxnSp>
        <p:sp>
          <p:nvSpPr>
            <p:cNvPr id="498932" name="Rectangle 244"/>
            <p:cNvSpPr>
              <a:spLocks noChangeArrowheads="1"/>
            </p:cNvSpPr>
            <p:nvPr/>
          </p:nvSpPr>
          <p:spPr bwMode="auto">
            <a:xfrm>
              <a:off x="3892550" y="3597275"/>
              <a:ext cx="1389062" cy="900113"/>
            </a:xfrm>
            <a:prstGeom prst="rect">
              <a:avLst/>
            </a:prstGeom>
            <a:solidFill>
              <a:srgbClr val="F0E4C2"/>
            </a:solidFill>
            <a:ln w="3175">
              <a:solidFill>
                <a:schemeClr val="bg2"/>
              </a:solidFill>
              <a:miter lim="800000"/>
              <a:headEnd/>
              <a:tailEnd/>
            </a:ln>
            <a:effectLst>
              <a:outerShdw dist="35921" dir="2700000" algn="ctr" rotWithShape="0">
                <a:srgbClr val="808080"/>
              </a:outerShdw>
            </a:effectLst>
          </p:spPr>
          <p:txBody>
            <a:bodyPr wrap="none" anchor="ctr"/>
            <a:lstStyle/>
            <a:p>
              <a:pPr>
                <a:defRPr/>
              </a:pPr>
              <a:endParaRPr lang="en-US">
                <a:latin typeface="+mj-lt"/>
              </a:endParaRPr>
            </a:p>
          </p:txBody>
        </p:sp>
        <p:sp>
          <p:nvSpPr>
            <p:cNvPr id="6161" name="Text Box 245"/>
            <p:cNvSpPr txBox="1">
              <a:spLocks noChangeArrowheads="1"/>
            </p:cNvSpPr>
            <p:nvPr/>
          </p:nvSpPr>
          <p:spPr bwMode="auto">
            <a:xfrm>
              <a:off x="3800475" y="3760788"/>
              <a:ext cx="1579563" cy="553998"/>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Hlavní plán výroby</a:t>
              </a:r>
            </a:p>
          </p:txBody>
        </p:sp>
        <p:sp>
          <p:nvSpPr>
            <p:cNvPr id="498934" name="Rectangle 246"/>
            <p:cNvSpPr>
              <a:spLocks noChangeArrowheads="1"/>
            </p:cNvSpPr>
            <p:nvPr/>
          </p:nvSpPr>
          <p:spPr bwMode="auto">
            <a:xfrm>
              <a:off x="2286001" y="5113338"/>
              <a:ext cx="3074988" cy="1096962"/>
            </a:xfrm>
            <a:prstGeom prst="rect">
              <a:avLst/>
            </a:prstGeom>
            <a:solidFill>
              <a:srgbClr val="EDD1C5"/>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endParaRPr lang="en-US" sz="1600">
                <a:latin typeface="+mj-lt"/>
              </a:endParaRPr>
            </a:p>
          </p:txBody>
        </p:sp>
        <p:sp>
          <p:nvSpPr>
            <p:cNvPr id="498935" name="Rectangle 247"/>
            <p:cNvSpPr>
              <a:spLocks noChangeArrowheads="1"/>
            </p:cNvSpPr>
            <p:nvPr/>
          </p:nvSpPr>
          <p:spPr bwMode="auto">
            <a:xfrm>
              <a:off x="2373312" y="5230813"/>
              <a:ext cx="1389600" cy="900112"/>
            </a:xfrm>
            <a:prstGeom prst="rect">
              <a:avLst/>
            </a:prstGeom>
            <a:solidFill>
              <a:srgbClr val="F0E4C2"/>
            </a:solidFill>
            <a:ln w="3175">
              <a:solidFill>
                <a:schemeClr val="bg2"/>
              </a:solidFill>
              <a:miter lim="800000"/>
              <a:headEnd/>
              <a:tailEnd/>
            </a:ln>
            <a:effectLst>
              <a:outerShdw dist="35921" dir="2700000" algn="ctr" rotWithShape="0">
                <a:srgbClr val="808080"/>
              </a:outerShdw>
            </a:effectLst>
          </p:spPr>
          <p:txBody>
            <a:bodyPr wrap="none" anchor="ctr"/>
            <a:lstStyle/>
            <a:p>
              <a:pPr>
                <a:defRPr/>
              </a:pPr>
              <a:endParaRPr lang="en-US">
                <a:latin typeface="+mj-lt"/>
              </a:endParaRPr>
            </a:p>
          </p:txBody>
        </p:sp>
        <p:sp>
          <p:nvSpPr>
            <p:cNvPr id="6164" name="Text Box 248"/>
            <p:cNvSpPr txBox="1">
              <a:spLocks noChangeArrowheads="1"/>
            </p:cNvSpPr>
            <p:nvPr/>
          </p:nvSpPr>
          <p:spPr bwMode="auto">
            <a:xfrm>
              <a:off x="2281238" y="5286375"/>
              <a:ext cx="1579562" cy="784830"/>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Plán distribučních požadavků</a:t>
              </a:r>
              <a:endParaRPr lang="en-US" sz="1500" dirty="0">
                <a:latin typeface="+mj-lt"/>
              </a:endParaRPr>
            </a:p>
          </p:txBody>
        </p:sp>
        <p:sp>
          <p:nvSpPr>
            <p:cNvPr id="498937" name="Rectangle 249"/>
            <p:cNvSpPr>
              <a:spLocks noChangeArrowheads="1"/>
            </p:cNvSpPr>
            <p:nvPr/>
          </p:nvSpPr>
          <p:spPr bwMode="auto">
            <a:xfrm>
              <a:off x="3892549" y="5230813"/>
              <a:ext cx="1389600" cy="900112"/>
            </a:xfrm>
            <a:prstGeom prst="rect">
              <a:avLst/>
            </a:prstGeom>
            <a:solidFill>
              <a:srgbClr val="F0E4C2"/>
            </a:solidFill>
            <a:ln w="3175">
              <a:solidFill>
                <a:schemeClr val="bg2"/>
              </a:solidFill>
              <a:miter lim="800000"/>
              <a:headEnd/>
              <a:tailEnd/>
            </a:ln>
            <a:effectLst>
              <a:outerShdw dist="35921" dir="2700000" algn="ctr" rotWithShape="0">
                <a:srgbClr val="808080"/>
              </a:outerShdw>
            </a:effectLst>
          </p:spPr>
          <p:txBody>
            <a:bodyPr wrap="none" anchor="ctr"/>
            <a:lstStyle/>
            <a:p>
              <a:pPr>
                <a:defRPr/>
              </a:pPr>
              <a:endParaRPr lang="en-US">
                <a:latin typeface="+mj-lt"/>
              </a:endParaRPr>
            </a:p>
          </p:txBody>
        </p:sp>
        <p:sp>
          <p:nvSpPr>
            <p:cNvPr id="6166" name="Text Box 250"/>
            <p:cNvSpPr txBox="1">
              <a:spLocks noChangeArrowheads="1"/>
            </p:cNvSpPr>
            <p:nvPr/>
          </p:nvSpPr>
          <p:spPr bwMode="auto">
            <a:xfrm>
              <a:off x="3800475" y="5286375"/>
              <a:ext cx="1579563" cy="784830"/>
            </a:xfrm>
            <a:prstGeom prst="rect">
              <a:avLst/>
            </a:prstGeom>
            <a:noFill/>
            <a:ln w="38100">
              <a:noFill/>
              <a:miter lim="800000"/>
              <a:headEnd/>
              <a:tailEnd/>
            </a:ln>
          </p:spPr>
          <p:txBody>
            <a:bodyPr wrap="square">
              <a:spAutoFit/>
            </a:bodyPr>
            <a:lstStyle/>
            <a:p>
              <a:pPr algn="ctr" eaLnBrk="0" hangingPunct="0">
                <a:spcBef>
                  <a:spcPct val="50000"/>
                </a:spcBef>
              </a:pPr>
              <a:r>
                <a:rPr lang="cs-CZ" sz="1500" dirty="0" smtClean="0">
                  <a:latin typeface="+mj-lt"/>
                </a:rPr>
                <a:t>Plán materiálových požadavků</a:t>
              </a:r>
              <a:endParaRPr lang="en-US" sz="1500" dirty="0">
                <a:latin typeface="+mj-lt"/>
              </a:endParaRPr>
            </a:p>
          </p:txBody>
        </p:sp>
        <p:cxnSp>
          <p:nvCxnSpPr>
            <p:cNvPr id="6167" name="AutoShape 251"/>
            <p:cNvCxnSpPr>
              <a:cxnSpLocks noChangeShapeType="1"/>
              <a:stCxn id="498901" idx="3"/>
              <a:endCxn id="498923" idx="1"/>
            </p:cNvCxnSpPr>
            <p:nvPr/>
          </p:nvCxnSpPr>
          <p:spPr bwMode="auto">
            <a:xfrm>
              <a:off x="5360989" y="2450307"/>
              <a:ext cx="560386" cy="2381"/>
            </a:xfrm>
            <a:prstGeom prst="straightConnector1">
              <a:avLst/>
            </a:prstGeom>
            <a:noFill/>
            <a:ln w="38100">
              <a:solidFill>
                <a:schemeClr val="tx1"/>
              </a:solidFill>
              <a:round/>
              <a:headEnd/>
              <a:tailEnd type="triangle" w="med" len="med"/>
            </a:ln>
          </p:spPr>
        </p:cxnSp>
        <p:cxnSp>
          <p:nvCxnSpPr>
            <p:cNvPr id="6168" name="AutoShape 252"/>
            <p:cNvCxnSpPr>
              <a:cxnSpLocks noChangeShapeType="1"/>
              <a:stCxn id="6161" idx="3"/>
              <a:endCxn id="498926" idx="1"/>
            </p:cNvCxnSpPr>
            <p:nvPr/>
          </p:nvCxnSpPr>
          <p:spPr bwMode="auto">
            <a:xfrm>
              <a:off x="5380038" y="4037787"/>
              <a:ext cx="541337" cy="814"/>
            </a:xfrm>
            <a:prstGeom prst="straightConnector1">
              <a:avLst/>
            </a:prstGeom>
            <a:noFill/>
            <a:ln w="38100">
              <a:solidFill>
                <a:schemeClr val="tx1"/>
              </a:solidFill>
              <a:round/>
              <a:headEnd/>
              <a:tailEnd type="triangle" w="med" len="med"/>
            </a:ln>
          </p:spPr>
        </p:cxnSp>
        <p:cxnSp>
          <p:nvCxnSpPr>
            <p:cNvPr id="6169" name="AutoShape 253"/>
            <p:cNvCxnSpPr>
              <a:cxnSpLocks noChangeShapeType="1"/>
              <a:stCxn id="6166" idx="3"/>
              <a:endCxn id="498928" idx="1"/>
            </p:cNvCxnSpPr>
            <p:nvPr/>
          </p:nvCxnSpPr>
          <p:spPr bwMode="auto">
            <a:xfrm>
              <a:off x="5380038" y="5678790"/>
              <a:ext cx="541337" cy="2873"/>
            </a:xfrm>
            <a:prstGeom prst="straightConnector1">
              <a:avLst/>
            </a:prstGeom>
            <a:noFill/>
            <a:ln w="38100">
              <a:solidFill>
                <a:schemeClr val="tx1"/>
              </a:solidFill>
              <a:round/>
              <a:headEnd/>
              <a:tailEnd type="triangle" w="med" len="med"/>
            </a:ln>
          </p:spPr>
        </p:cxnSp>
        <p:sp>
          <p:nvSpPr>
            <p:cNvPr id="6170" name="Text Box 254"/>
            <p:cNvSpPr txBox="1">
              <a:spLocks noChangeArrowheads="1"/>
            </p:cNvSpPr>
            <p:nvPr/>
          </p:nvSpPr>
          <p:spPr bwMode="auto">
            <a:xfrm>
              <a:off x="252413" y="3714750"/>
              <a:ext cx="1981200" cy="553998"/>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Plány finálních artiklů</a:t>
              </a:r>
              <a:endParaRPr lang="en-US" sz="1500" dirty="0">
                <a:latin typeface="+mj-lt"/>
              </a:endParaRPr>
            </a:p>
          </p:txBody>
        </p:sp>
        <p:sp>
          <p:nvSpPr>
            <p:cNvPr id="6171" name="Text Box 255"/>
            <p:cNvSpPr txBox="1">
              <a:spLocks noChangeArrowheads="1"/>
            </p:cNvSpPr>
            <p:nvPr/>
          </p:nvSpPr>
          <p:spPr bwMode="auto">
            <a:xfrm>
              <a:off x="252413" y="2343150"/>
              <a:ext cx="1981200" cy="320675"/>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Výrobní plány</a:t>
              </a:r>
              <a:endParaRPr lang="en-US" sz="1500" dirty="0">
                <a:latin typeface="+mj-lt"/>
              </a:endParaRPr>
            </a:p>
          </p:txBody>
        </p:sp>
        <p:sp>
          <p:nvSpPr>
            <p:cNvPr id="6172" name="Text Box 256"/>
            <p:cNvSpPr txBox="1">
              <a:spLocks noChangeArrowheads="1"/>
            </p:cNvSpPr>
            <p:nvPr/>
          </p:nvSpPr>
          <p:spPr bwMode="auto">
            <a:xfrm>
              <a:off x="252413" y="5418138"/>
              <a:ext cx="1981200" cy="784830"/>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Plány součástkových artiklů</a:t>
              </a:r>
              <a:endParaRPr lang="en-US" sz="1500" dirty="0">
                <a:latin typeface="+mj-lt"/>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pl-PL" dirty="0" smtClean="0"/>
              <a:t>Dotaz na MRP - souhrn: artikl 10-03</a:t>
            </a:r>
            <a:endParaRPr lang="en-US" dirty="0"/>
          </a:p>
        </p:txBody>
      </p:sp>
      <p:sp>
        <p:nvSpPr>
          <p:cNvPr id="36866" name="Footer Placeholder 1"/>
          <p:cNvSpPr>
            <a:spLocks noGrp="1"/>
          </p:cNvSpPr>
          <p:nvPr>
            <p:ph type="ftr" sz="quarter" idx="10"/>
          </p:nvPr>
        </p:nvSpPr>
        <p:spPr>
          <a:noFill/>
        </p:spPr>
        <p:txBody>
          <a:bodyPr/>
          <a:lstStyle/>
          <a:p>
            <a:pPr algn="r"/>
            <a:r>
              <a:rPr lang="en-US" smtClean="0"/>
              <a:t>QS-PL-360</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791" y="1153037"/>
            <a:ext cx="8130525" cy="4056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pl-PL" dirty="0" smtClean="0"/>
              <a:t>Dotaz MRP - detail: artikl 10-03</a:t>
            </a:r>
            <a:endParaRPr lang="en-US" dirty="0"/>
          </a:p>
        </p:txBody>
      </p:sp>
      <p:sp>
        <p:nvSpPr>
          <p:cNvPr id="37890" name="Footer Placeholder 1"/>
          <p:cNvSpPr>
            <a:spLocks noGrp="1"/>
          </p:cNvSpPr>
          <p:nvPr>
            <p:ph type="ftr" sz="quarter" idx="10"/>
          </p:nvPr>
        </p:nvSpPr>
        <p:spPr>
          <a:noFill/>
        </p:spPr>
        <p:txBody>
          <a:bodyPr/>
          <a:lstStyle/>
          <a:p>
            <a:pPr algn="r"/>
            <a:r>
              <a:rPr lang="en-US" smtClean="0"/>
              <a:t>QS-PL-370</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328" y="1065361"/>
            <a:ext cx="6225142" cy="3303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919" y="946409"/>
            <a:ext cx="8382000"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11"/>
          <p:cNvSpPr>
            <a:spLocks noGrp="1"/>
          </p:cNvSpPr>
          <p:nvPr>
            <p:ph type="title"/>
          </p:nvPr>
        </p:nvSpPr>
        <p:spPr/>
        <p:txBody>
          <a:bodyPr>
            <a:normAutofit/>
          </a:bodyPr>
          <a:lstStyle/>
          <a:p>
            <a:r>
              <a:rPr lang="cs-CZ" dirty="0" smtClean="0"/>
              <a:t>Přehled funkčních zpráv MRP</a:t>
            </a:r>
            <a:endParaRPr lang="en-US" dirty="0"/>
          </a:p>
        </p:txBody>
      </p:sp>
      <p:sp>
        <p:nvSpPr>
          <p:cNvPr id="38915" name="Footer Placeholder 1"/>
          <p:cNvSpPr>
            <a:spLocks noGrp="1"/>
          </p:cNvSpPr>
          <p:nvPr>
            <p:ph type="ftr" sz="quarter" idx="10"/>
          </p:nvPr>
        </p:nvSpPr>
        <p:spPr>
          <a:noFill/>
        </p:spPr>
        <p:txBody>
          <a:bodyPr/>
          <a:lstStyle/>
          <a:p>
            <a:pPr algn="r"/>
            <a:r>
              <a:rPr lang="en-US" smtClean="0"/>
              <a:t>QS-PL-380</a:t>
            </a:r>
          </a:p>
        </p:txBody>
      </p:sp>
      <p:grpSp>
        <p:nvGrpSpPr>
          <p:cNvPr id="13" name="Group 12"/>
          <p:cNvGrpSpPr/>
          <p:nvPr/>
        </p:nvGrpSpPr>
        <p:grpSpPr>
          <a:xfrm>
            <a:off x="1350335" y="2492362"/>
            <a:ext cx="7588656" cy="2883729"/>
            <a:chOff x="1388435" y="1582384"/>
            <a:chExt cx="7588656" cy="3661118"/>
          </a:xfrm>
        </p:grpSpPr>
        <p:sp>
          <p:nvSpPr>
            <p:cNvPr id="38917" name="Text Box 16"/>
            <p:cNvSpPr txBox="1">
              <a:spLocks noChangeArrowheads="1"/>
            </p:cNvSpPr>
            <p:nvPr/>
          </p:nvSpPr>
          <p:spPr bwMode="auto">
            <a:xfrm>
              <a:off x="1388435" y="3797741"/>
              <a:ext cx="7433080" cy="1445761"/>
            </a:xfrm>
            <a:prstGeom prst="rect">
              <a:avLst/>
            </a:prstGeom>
            <a:noFill/>
            <a:ln w="38100">
              <a:noFill/>
              <a:miter lim="800000"/>
              <a:headEnd/>
              <a:tailEnd/>
            </a:ln>
          </p:spPr>
          <p:txBody>
            <a:bodyPr wrap="square">
              <a:spAutoFit/>
            </a:bodyPr>
            <a:lstStyle/>
            <a:p>
              <a:pPr marL="457200" indent="-457200" eaLnBrk="0" hangingPunct="0">
                <a:lnSpc>
                  <a:spcPct val="80000"/>
                </a:lnSpc>
                <a:spcBef>
                  <a:spcPct val="50000"/>
                </a:spcBef>
                <a:buFontTx/>
                <a:buAutoNum type="arabicPeriod"/>
              </a:pPr>
              <a:r>
                <a:rPr lang="cs-CZ" sz="2000" dirty="0" smtClean="0">
                  <a:latin typeface="+mj-lt"/>
                </a:rPr>
                <a:t>Funkční zpráva</a:t>
              </a:r>
              <a:endParaRPr lang="en-US" sz="2000" dirty="0">
                <a:latin typeface="+mj-lt"/>
              </a:endParaRPr>
            </a:p>
            <a:p>
              <a:pPr marL="457200" indent="-457200" eaLnBrk="0" hangingPunct="0">
                <a:lnSpc>
                  <a:spcPct val="80000"/>
                </a:lnSpc>
                <a:spcBef>
                  <a:spcPct val="50000"/>
                </a:spcBef>
                <a:buFontTx/>
                <a:buAutoNum type="arabicPeriod"/>
              </a:pPr>
              <a:r>
                <a:rPr lang="cs-CZ" sz="2000" dirty="0" smtClean="0">
                  <a:latin typeface="+mj-lt"/>
                </a:rPr>
                <a:t>Datum zprávy</a:t>
              </a:r>
              <a:endParaRPr lang="en-US" sz="2000" dirty="0">
                <a:latin typeface="+mj-lt"/>
              </a:endParaRPr>
            </a:p>
            <a:p>
              <a:pPr marL="457200" indent="-457200" eaLnBrk="0" hangingPunct="0">
                <a:lnSpc>
                  <a:spcPct val="80000"/>
                </a:lnSpc>
                <a:spcBef>
                  <a:spcPct val="50000"/>
                </a:spcBef>
                <a:buFontTx/>
                <a:buAutoNum type="arabicPeriod"/>
              </a:pPr>
              <a:r>
                <a:rPr lang="cs-CZ" sz="2000" dirty="0" smtClean="0">
                  <a:latin typeface="+mj-lt"/>
                </a:rPr>
                <a:t>Termín</a:t>
              </a:r>
            </a:p>
          </p:txBody>
        </p:sp>
        <p:sp>
          <p:nvSpPr>
            <p:cNvPr id="38919" name="Text Box 22"/>
            <p:cNvSpPr txBox="1">
              <a:spLocks noChangeArrowheads="1"/>
            </p:cNvSpPr>
            <p:nvPr/>
          </p:nvSpPr>
          <p:spPr bwMode="auto">
            <a:xfrm>
              <a:off x="8284939" y="3210786"/>
              <a:ext cx="536575" cy="336550"/>
            </a:xfrm>
            <a:prstGeom prst="rect">
              <a:avLst/>
            </a:prstGeom>
            <a:noFill/>
            <a:ln w="38100">
              <a:noFill/>
              <a:miter lim="800000"/>
              <a:headEnd/>
              <a:tailEnd/>
            </a:ln>
          </p:spPr>
          <p:txBody>
            <a:bodyPr>
              <a:spAutoFit/>
            </a:bodyPr>
            <a:lstStyle/>
            <a:p>
              <a:pPr eaLnBrk="0" hangingPunct="0">
                <a:spcBef>
                  <a:spcPct val="50000"/>
                </a:spcBef>
              </a:pPr>
              <a:r>
                <a:rPr lang="en-US" sz="1600" dirty="0">
                  <a:latin typeface="+mj-lt"/>
                </a:rPr>
                <a:t>#3</a:t>
              </a:r>
            </a:p>
          </p:txBody>
        </p:sp>
        <p:sp>
          <p:nvSpPr>
            <p:cNvPr id="38921" name="Line 27"/>
            <p:cNvSpPr>
              <a:spLocks noChangeShapeType="1"/>
            </p:cNvSpPr>
            <p:nvPr/>
          </p:nvSpPr>
          <p:spPr bwMode="auto">
            <a:xfrm>
              <a:off x="3495012" y="1605445"/>
              <a:ext cx="0" cy="1941895"/>
            </a:xfrm>
            <a:prstGeom prst="line">
              <a:avLst/>
            </a:prstGeom>
            <a:noFill/>
            <a:ln w="28575">
              <a:solidFill>
                <a:srgbClr val="FF0000"/>
              </a:solidFill>
              <a:round/>
              <a:headEnd/>
              <a:tailEnd/>
            </a:ln>
          </p:spPr>
          <p:txBody>
            <a:bodyPr/>
            <a:lstStyle/>
            <a:p>
              <a:endParaRPr lang="en-US">
                <a:latin typeface="+mj-lt"/>
              </a:endParaRPr>
            </a:p>
          </p:txBody>
        </p:sp>
        <p:sp>
          <p:nvSpPr>
            <p:cNvPr id="38922" name="Text Box 29"/>
            <p:cNvSpPr txBox="1">
              <a:spLocks noChangeArrowheads="1"/>
            </p:cNvSpPr>
            <p:nvPr/>
          </p:nvSpPr>
          <p:spPr bwMode="auto">
            <a:xfrm>
              <a:off x="2860675" y="3197225"/>
              <a:ext cx="536575" cy="336550"/>
            </a:xfrm>
            <a:prstGeom prst="rect">
              <a:avLst/>
            </a:prstGeom>
            <a:noFill/>
            <a:ln w="38100">
              <a:noFill/>
              <a:miter lim="800000"/>
              <a:headEnd/>
              <a:tailEnd/>
            </a:ln>
          </p:spPr>
          <p:txBody>
            <a:bodyPr>
              <a:spAutoFit/>
            </a:bodyPr>
            <a:lstStyle/>
            <a:p>
              <a:pPr eaLnBrk="0" hangingPunct="0">
                <a:spcBef>
                  <a:spcPct val="50000"/>
                </a:spcBef>
              </a:pPr>
              <a:r>
                <a:rPr lang="en-US" sz="1600" dirty="0">
                  <a:latin typeface="+mj-lt"/>
                </a:rPr>
                <a:t>#2</a:t>
              </a:r>
            </a:p>
          </p:txBody>
        </p:sp>
        <p:sp>
          <p:nvSpPr>
            <p:cNvPr id="38923" name="Text Box 30"/>
            <p:cNvSpPr txBox="1">
              <a:spLocks noChangeArrowheads="1"/>
            </p:cNvSpPr>
            <p:nvPr/>
          </p:nvSpPr>
          <p:spPr bwMode="auto">
            <a:xfrm>
              <a:off x="4192219" y="3204006"/>
              <a:ext cx="536575" cy="336550"/>
            </a:xfrm>
            <a:prstGeom prst="rect">
              <a:avLst/>
            </a:prstGeom>
            <a:noFill/>
            <a:ln w="38100">
              <a:noFill/>
              <a:miter lim="800000"/>
              <a:headEnd/>
              <a:tailEnd/>
            </a:ln>
          </p:spPr>
          <p:txBody>
            <a:bodyPr>
              <a:spAutoFit/>
            </a:bodyPr>
            <a:lstStyle/>
            <a:p>
              <a:pPr eaLnBrk="0" hangingPunct="0">
                <a:spcBef>
                  <a:spcPct val="50000"/>
                </a:spcBef>
              </a:pPr>
              <a:r>
                <a:rPr lang="en-US" sz="1600" dirty="0">
                  <a:latin typeface="+mj-lt"/>
                </a:rPr>
                <a:t>#1</a:t>
              </a:r>
            </a:p>
          </p:txBody>
        </p:sp>
        <p:sp>
          <p:nvSpPr>
            <p:cNvPr id="38920" name="Rectangle 25"/>
            <p:cNvSpPr>
              <a:spLocks noChangeArrowheads="1"/>
            </p:cNvSpPr>
            <p:nvPr/>
          </p:nvSpPr>
          <p:spPr bwMode="auto">
            <a:xfrm>
              <a:off x="2706872" y="1582384"/>
              <a:ext cx="2690036" cy="1964956"/>
            </a:xfrm>
            <a:prstGeom prst="rect">
              <a:avLst/>
            </a:prstGeom>
            <a:noFill/>
            <a:ln w="28575">
              <a:solidFill>
                <a:srgbClr val="FF0000"/>
              </a:solidFill>
              <a:miter lim="800000"/>
              <a:headEnd/>
              <a:tailEnd/>
            </a:ln>
          </p:spPr>
          <p:txBody>
            <a:bodyPr wrap="none" anchor="ctr"/>
            <a:lstStyle/>
            <a:p>
              <a:endParaRPr lang="en-US">
                <a:latin typeface="+mj-lt"/>
              </a:endParaRPr>
            </a:p>
          </p:txBody>
        </p:sp>
        <p:sp>
          <p:nvSpPr>
            <p:cNvPr id="38918" name="Rectangle 20"/>
            <p:cNvSpPr>
              <a:spLocks noChangeArrowheads="1"/>
            </p:cNvSpPr>
            <p:nvPr/>
          </p:nvSpPr>
          <p:spPr bwMode="auto">
            <a:xfrm>
              <a:off x="8129366" y="1582384"/>
              <a:ext cx="847725" cy="1964953"/>
            </a:xfrm>
            <a:prstGeom prst="rect">
              <a:avLst/>
            </a:prstGeom>
            <a:noFill/>
            <a:ln w="28575">
              <a:solidFill>
                <a:srgbClr val="FF0000"/>
              </a:solidFill>
              <a:miter lim="800000"/>
              <a:headEnd/>
              <a:tailEnd/>
            </a:ln>
          </p:spPr>
          <p:txBody>
            <a:bodyPr wrap="none" anchor="ctr"/>
            <a:lstStyle/>
            <a:p>
              <a:endParaRPr lang="en-US">
                <a:latin typeface="+mj-lt"/>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4590" y="182880"/>
            <a:ext cx="8726906" cy="716523"/>
          </a:xfrm>
        </p:spPr>
        <p:txBody>
          <a:bodyPr>
            <a:normAutofit/>
          </a:bodyPr>
          <a:lstStyle/>
          <a:p>
            <a:pPr algn="ctr"/>
            <a:r>
              <a:rPr lang="cs-CZ" dirty="0" smtClean="0"/>
              <a:t>Schválení plánovaných příkazů</a:t>
            </a:r>
            <a:r>
              <a:rPr lang="en-US" dirty="0" smtClean="0"/>
              <a:t> (</a:t>
            </a:r>
            <a:r>
              <a:rPr lang="cs-CZ" dirty="0" smtClean="0"/>
              <a:t>rámec 1</a:t>
            </a:r>
            <a:r>
              <a:rPr lang="en-US" dirty="0" smtClean="0"/>
              <a:t>)</a:t>
            </a:r>
            <a:endParaRPr lang="en-US" dirty="0"/>
          </a:p>
        </p:txBody>
      </p:sp>
      <p:sp>
        <p:nvSpPr>
          <p:cNvPr id="39938" name="Footer Placeholder 1"/>
          <p:cNvSpPr>
            <a:spLocks noGrp="1"/>
          </p:cNvSpPr>
          <p:nvPr>
            <p:ph type="ftr" sz="quarter" idx="10"/>
          </p:nvPr>
        </p:nvSpPr>
        <p:spPr>
          <a:noFill/>
        </p:spPr>
        <p:txBody>
          <a:bodyPr/>
          <a:lstStyle/>
          <a:p>
            <a:pPr algn="r"/>
            <a:r>
              <a:rPr lang="en-US" smtClean="0"/>
              <a:t>QS-PL-390</a:t>
            </a:r>
          </a:p>
        </p:txBody>
      </p:sp>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387" y="1052845"/>
            <a:ext cx="6134100"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Footer Placeholder 1"/>
          <p:cNvSpPr>
            <a:spLocks noGrp="1"/>
          </p:cNvSpPr>
          <p:nvPr>
            <p:ph type="ftr" sz="quarter" idx="10"/>
          </p:nvPr>
        </p:nvSpPr>
        <p:spPr>
          <a:noFill/>
        </p:spPr>
        <p:txBody>
          <a:bodyPr/>
          <a:lstStyle/>
          <a:p>
            <a:pPr algn="r"/>
            <a:r>
              <a:rPr lang="en-US" smtClean="0"/>
              <a:t>QS-PL-400</a:t>
            </a:r>
          </a:p>
        </p:txBody>
      </p:sp>
      <p:sp>
        <p:nvSpPr>
          <p:cNvPr id="7" name="Title 4"/>
          <p:cNvSpPr>
            <a:spLocks noGrp="1"/>
          </p:cNvSpPr>
          <p:nvPr>
            <p:ph type="title"/>
          </p:nvPr>
        </p:nvSpPr>
        <p:spPr>
          <a:xfrm>
            <a:off x="224590" y="182880"/>
            <a:ext cx="8726906" cy="716523"/>
          </a:xfrm>
        </p:spPr>
        <p:txBody>
          <a:bodyPr>
            <a:normAutofit/>
          </a:bodyPr>
          <a:lstStyle/>
          <a:p>
            <a:pPr algn="ctr"/>
            <a:r>
              <a:rPr lang="cs-CZ" dirty="0" smtClean="0"/>
              <a:t>Schválení plánovaných příkazů</a:t>
            </a:r>
            <a:r>
              <a:rPr lang="en-US" dirty="0" smtClean="0"/>
              <a:t> (</a:t>
            </a:r>
            <a:r>
              <a:rPr lang="cs-CZ" dirty="0" smtClean="0"/>
              <a:t>rámec 2</a:t>
            </a:r>
            <a:r>
              <a:rPr lang="en-US" dirty="0" smtClean="0"/>
              <a:t>)</a:t>
            </a:r>
            <a:endParaRPr lang="en-US" dirty="0"/>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184" y="1089727"/>
            <a:ext cx="7362825" cy="2466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ooter Placeholder 1"/>
          <p:cNvSpPr>
            <a:spLocks noGrp="1"/>
          </p:cNvSpPr>
          <p:nvPr>
            <p:ph type="ftr" sz="quarter" idx="10"/>
          </p:nvPr>
        </p:nvSpPr>
        <p:spPr>
          <a:noFill/>
        </p:spPr>
        <p:txBody>
          <a:bodyPr/>
          <a:lstStyle/>
          <a:p>
            <a:pPr algn="r"/>
            <a:r>
              <a:rPr lang="en-US" smtClean="0"/>
              <a:t>QS-PL-430</a:t>
            </a:r>
          </a:p>
        </p:txBody>
      </p:sp>
      <p:sp>
        <p:nvSpPr>
          <p:cNvPr id="8" name="Title 4"/>
          <p:cNvSpPr>
            <a:spLocks noGrp="1"/>
          </p:cNvSpPr>
          <p:nvPr>
            <p:ph type="title"/>
          </p:nvPr>
        </p:nvSpPr>
        <p:spPr>
          <a:xfrm>
            <a:off x="224590" y="182880"/>
            <a:ext cx="8726906" cy="716523"/>
          </a:xfrm>
        </p:spPr>
        <p:txBody>
          <a:bodyPr>
            <a:normAutofit/>
          </a:bodyPr>
          <a:lstStyle/>
          <a:p>
            <a:pPr algn="ctr"/>
            <a:r>
              <a:rPr lang="cs-CZ" dirty="0" smtClean="0"/>
              <a:t>Schválení plánovaných příkazů</a:t>
            </a:r>
            <a:r>
              <a:rPr lang="en-US" dirty="0" smtClean="0"/>
              <a:t> </a:t>
            </a:r>
            <a:r>
              <a:rPr lang="cs-CZ" dirty="0" smtClean="0"/>
              <a:t>(potvrzení)</a:t>
            </a:r>
            <a:endParaRPr lang="en-US" dirty="0"/>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420" y="1031248"/>
            <a:ext cx="7372350" cy="3838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cs-CZ" dirty="0" smtClean="0"/>
              <a:t>Přehled požadavků na nákup</a:t>
            </a:r>
            <a:endParaRPr lang="en-US" dirty="0"/>
          </a:p>
        </p:txBody>
      </p:sp>
      <p:sp>
        <p:nvSpPr>
          <p:cNvPr id="43010" name="Footer Placeholder 1"/>
          <p:cNvSpPr>
            <a:spLocks noGrp="1"/>
          </p:cNvSpPr>
          <p:nvPr>
            <p:ph type="ftr" sz="quarter" idx="10"/>
          </p:nvPr>
        </p:nvSpPr>
        <p:spPr>
          <a:noFill/>
        </p:spPr>
        <p:txBody>
          <a:bodyPr/>
          <a:lstStyle/>
          <a:p>
            <a:pPr algn="r"/>
            <a:r>
              <a:rPr lang="en-US" smtClean="0"/>
              <a:t>QS-PL-440</a:t>
            </a: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007" y="1045535"/>
            <a:ext cx="7848600"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Vytvoření nákupní objednávky</a:t>
            </a:r>
            <a:endParaRPr lang="en-US" dirty="0"/>
          </a:p>
        </p:txBody>
      </p:sp>
      <p:sp>
        <p:nvSpPr>
          <p:cNvPr id="44034" name="Footer Placeholder 1"/>
          <p:cNvSpPr>
            <a:spLocks noGrp="1"/>
          </p:cNvSpPr>
          <p:nvPr>
            <p:ph type="ftr" sz="quarter" idx="10"/>
          </p:nvPr>
        </p:nvSpPr>
        <p:spPr>
          <a:noFill/>
        </p:spPr>
        <p:txBody>
          <a:bodyPr/>
          <a:lstStyle/>
          <a:p>
            <a:pPr algn="r"/>
            <a:r>
              <a:rPr lang="en-US" smtClean="0"/>
              <a:t>QS-PL-450</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369" y="953011"/>
            <a:ext cx="7672720" cy="5097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Nákupní objednávka</a:t>
            </a:r>
            <a:r>
              <a:rPr lang="en-US" dirty="0" smtClean="0"/>
              <a:t>: </a:t>
            </a:r>
            <a:r>
              <a:rPr lang="cs-CZ" dirty="0" smtClean="0"/>
              <a:t>řádek</a:t>
            </a:r>
            <a:r>
              <a:rPr lang="en-US" dirty="0" smtClean="0"/>
              <a:t> </a:t>
            </a:r>
            <a:r>
              <a:rPr lang="cs-CZ" dirty="0" smtClean="0"/>
              <a:t>2</a:t>
            </a:r>
            <a:r>
              <a:rPr lang="en-US" dirty="0" smtClean="0"/>
              <a:t> (10-0</a:t>
            </a:r>
            <a:r>
              <a:rPr lang="cs-CZ" dirty="0" smtClean="0"/>
              <a:t>2</a:t>
            </a:r>
            <a:r>
              <a:rPr lang="en-US" dirty="0" smtClean="0"/>
              <a:t>)</a:t>
            </a:r>
            <a:endParaRPr lang="en-US" dirty="0"/>
          </a:p>
        </p:txBody>
      </p:sp>
      <p:sp>
        <p:nvSpPr>
          <p:cNvPr id="47106" name="Footer Placeholder 1"/>
          <p:cNvSpPr>
            <a:spLocks noGrp="1"/>
          </p:cNvSpPr>
          <p:nvPr>
            <p:ph type="ftr" sz="quarter" idx="10"/>
          </p:nvPr>
        </p:nvSpPr>
        <p:spPr>
          <a:noFill/>
        </p:spPr>
        <p:txBody>
          <a:bodyPr/>
          <a:lstStyle/>
          <a:p>
            <a:pPr algn="r"/>
            <a:r>
              <a:rPr lang="en-US" smtClean="0"/>
              <a:t>QS-PL-480</a:t>
            </a: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159" y="1042832"/>
            <a:ext cx="7324060" cy="4845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Nákupní objednávka</a:t>
            </a:r>
            <a:r>
              <a:rPr lang="en-US" dirty="0" smtClean="0"/>
              <a:t>: </a:t>
            </a:r>
            <a:r>
              <a:rPr lang="cs-CZ" dirty="0" smtClean="0"/>
              <a:t>řádek</a:t>
            </a:r>
            <a:r>
              <a:rPr lang="en-US" dirty="0" smtClean="0"/>
              <a:t> </a:t>
            </a:r>
            <a:r>
              <a:rPr lang="cs-CZ" dirty="0" smtClean="0"/>
              <a:t>3</a:t>
            </a:r>
            <a:r>
              <a:rPr lang="en-US" dirty="0" smtClean="0"/>
              <a:t> (10-0</a:t>
            </a:r>
            <a:r>
              <a:rPr lang="cs-CZ" dirty="0" smtClean="0"/>
              <a:t>4</a:t>
            </a:r>
            <a:r>
              <a:rPr lang="en-US" dirty="0" smtClean="0"/>
              <a:t>)</a:t>
            </a:r>
            <a:endParaRPr lang="en-US" dirty="0"/>
          </a:p>
        </p:txBody>
      </p:sp>
      <p:sp>
        <p:nvSpPr>
          <p:cNvPr id="48130" name="Footer Placeholder 1"/>
          <p:cNvSpPr>
            <a:spLocks noGrp="1"/>
          </p:cNvSpPr>
          <p:nvPr>
            <p:ph type="ftr" sz="quarter" idx="10"/>
          </p:nvPr>
        </p:nvSpPr>
        <p:spPr>
          <a:noFill/>
        </p:spPr>
        <p:txBody>
          <a:bodyPr/>
          <a:lstStyle/>
          <a:p>
            <a:pPr algn="r"/>
            <a:r>
              <a:rPr lang="en-US" smtClean="0"/>
              <a:t>QS-PL-490</a:t>
            </a: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093" y="1020851"/>
            <a:ext cx="7416535" cy="488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cs-CZ" dirty="0" smtClean="0"/>
              <a:t>Plánování řad výrobků</a:t>
            </a:r>
            <a:endParaRPr lang="en-US" dirty="0"/>
          </a:p>
        </p:txBody>
      </p:sp>
      <p:sp>
        <p:nvSpPr>
          <p:cNvPr id="7170" name="Footer Placeholder 1"/>
          <p:cNvSpPr>
            <a:spLocks noGrp="1"/>
          </p:cNvSpPr>
          <p:nvPr>
            <p:ph type="ftr" sz="quarter" idx="10"/>
          </p:nvPr>
        </p:nvSpPr>
        <p:spPr>
          <a:noFill/>
        </p:spPr>
        <p:txBody>
          <a:bodyPr/>
          <a:lstStyle/>
          <a:p>
            <a:pPr algn="r"/>
            <a:r>
              <a:rPr lang="en-US" smtClean="0"/>
              <a:t>QS-PL-050</a:t>
            </a:r>
          </a:p>
        </p:txBody>
      </p:sp>
      <p:grpSp>
        <p:nvGrpSpPr>
          <p:cNvPr id="7172" name="Group 20"/>
          <p:cNvGrpSpPr>
            <a:grpSpLocks/>
          </p:cNvGrpSpPr>
          <p:nvPr/>
        </p:nvGrpSpPr>
        <p:grpSpPr bwMode="auto">
          <a:xfrm>
            <a:off x="1109663" y="2959100"/>
            <a:ext cx="7023100" cy="1096963"/>
            <a:chOff x="699" y="676"/>
            <a:chExt cx="4424" cy="691"/>
          </a:xfrm>
        </p:grpSpPr>
        <p:cxnSp>
          <p:nvCxnSpPr>
            <p:cNvPr id="7173" name="AutoShape 10"/>
            <p:cNvCxnSpPr>
              <a:cxnSpLocks noChangeShapeType="1"/>
              <a:endCxn id="515083" idx="1"/>
            </p:cNvCxnSpPr>
            <p:nvPr/>
          </p:nvCxnSpPr>
          <p:spPr bwMode="auto">
            <a:xfrm>
              <a:off x="1808" y="1023"/>
              <a:ext cx="358" cy="0"/>
            </a:xfrm>
            <a:prstGeom prst="straightConnector1">
              <a:avLst/>
            </a:prstGeom>
            <a:noFill/>
            <a:ln w="38100">
              <a:solidFill>
                <a:schemeClr val="tx1"/>
              </a:solidFill>
              <a:round/>
              <a:headEnd/>
              <a:tailEnd type="triangle" w="med" len="med"/>
            </a:ln>
          </p:spPr>
        </p:cxnSp>
        <p:sp>
          <p:nvSpPr>
            <p:cNvPr id="515083" name="Rectangle 11"/>
            <p:cNvSpPr>
              <a:spLocks noChangeArrowheads="1"/>
            </p:cNvSpPr>
            <p:nvPr/>
          </p:nvSpPr>
          <p:spPr bwMode="auto">
            <a:xfrm>
              <a:off x="2166" y="720"/>
              <a:ext cx="1102" cy="606"/>
            </a:xfrm>
            <a:prstGeom prst="rect">
              <a:avLst/>
            </a:prstGeom>
            <a:gradFill rotWithShape="0">
              <a:gsLst>
                <a:gs pos="0">
                  <a:srgbClr val="D8DAC9"/>
                </a:gs>
                <a:gs pos="100000">
                  <a:srgbClr val="D8DAC9">
                    <a:gamma/>
                    <a:tint val="50196"/>
                    <a:invGamma/>
                  </a:srgbClr>
                </a:gs>
              </a:gsLst>
              <a:lin ang="5400000" scaled="1"/>
            </a:gradFill>
            <a:ln w="3175">
              <a:solidFill>
                <a:schemeClr val="tx1"/>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7175" name="Text Box 12"/>
            <p:cNvSpPr txBox="1">
              <a:spLocks noChangeArrowheads="1"/>
            </p:cNvSpPr>
            <p:nvPr/>
          </p:nvSpPr>
          <p:spPr bwMode="auto">
            <a:xfrm>
              <a:off x="2223" y="852"/>
              <a:ext cx="995" cy="349"/>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Prognózy finálních artiklů</a:t>
              </a:r>
              <a:endParaRPr lang="en-US" sz="1500" dirty="0">
                <a:latin typeface="+mj-lt"/>
              </a:endParaRPr>
            </a:p>
          </p:txBody>
        </p:sp>
        <p:cxnSp>
          <p:nvCxnSpPr>
            <p:cNvPr id="7176" name="AutoShape 14"/>
            <p:cNvCxnSpPr>
              <a:cxnSpLocks noChangeShapeType="1"/>
              <a:stCxn id="515083" idx="3"/>
              <a:endCxn id="515091" idx="1"/>
            </p:cNvCxnSpPr>
            <p:nvPr/>
          </p:nvCxnSpPr>
          <p:spPr bwMode="auto">
            <a:xfrm flipV="1">
              <a:off x="3268" y="1022"/>
              <a:ext cx="413" cy="1"/>
            </a:xfrm>
            <a:prstGeom prst="straightConnector1">
              <a:avLst/>
            </a:prstGeom>
            <a:noFill/>
            <a:ln w="38100">
              <a:solidFill>
                <a:schemeClr val="tx1"/>
              </a:solidFill>
              <a:round/>
              <a:headEnd/>
              <a:tailEnd type="triangle" w="med" len="med"/>
            </a:ln>
          </p:spPr>
        </p:cxnSp>
        <p:sp>
          <p:nvSpPr>
            <p:cNvPr id="515089" name="Rectangle 17"/>
            <p:cNvSpPr>
              <a:spLocks noChangeArrowheads="1"/>
            </p:cNvSpPr>
            <p:nvPr/>
          </p:nvSpPr>
          <p:spPr bwMode="auto">
            <a:xfrm>
              <a:off x="699" y="720"/>
              <a:ext cx="1102" cy="606"/>
            </a:xfrm>
            <a:prstGeom prst="rect">
              <a:avLst/>
            </a:prstGeom>
            <a:gradFill rotWithShape="0">
              <a:gsLst>
                <a:gs pos="0">
                  <a:srgbClr val="D8DAC9"/>
                </a:gs>
                <a:gs pos="100000">
                  <a:srgbClr val="D8DAC9">
                    <a:gamma/>
                    <a:tint val="50196"/>
                    <a:invGamma/>
                  </a:srgbClr>
                </a:gs>
              </a:gsLst>
              <a:lin ang="5400000" scaled="1"/>
            </a:gradFill>
            <a:ln w="3175">
              <a:solidFill>
                <a:schemeClr val="tx1"/>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7178" name="Text Box 18"/>
            <p:cNvSpPr txBox="1">
              <a:spLocks noChangeArrowheads="1"/>
            </p:cNvSpPr>
            <p:nvPr/>
          </p:nvSpPr>
          <p:spPr bwMode="auto">
            <a:xfrm>
              <a:off x="756" y="852"/>
              <a:ext cx="995" cy="349"/>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Plány řad výrobků</a:t>
              </a:r>
              <a:endParaRPr lang="en-US" sz="1500" dirty="0">
                <a:latin typeface="+mj-lt"/>
              </a:endParaRPr>
            </a:p>
          </p:txBody>
        </p:sp>
        <p:sp>
          <p:nvSpPr>
            <p:cNvPr id="515091" name="Rectangle 19"/>
            <p:cNvSpPr>
              <a:spLocks noChangeArrowheads="1"/>
            </p:cNvSpPr>
            <p:nvPr/>
          </p:nvSpPr>
          <p:spPr bwMode="auto">
            <a:xfrm>
              <a:off x="3681" y="676"/>
              <a:ext cx="1442" cy="691"/>
            </a:xfrm>
            <a:prstGeom prst="rect">
              <a:avLst/>
            </a:prstGeom>
            <a:solidFill>
              <a:srgbClr val="EDD1C5"/>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Hlavní plán výroby</a:t>
              </a: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z nákupní objednávky (1/5)</a:t>
            </a:r>
            <a:endParaRPr lang="en-US" dirty="0"/>
          </a:p>
        </p:txBody>
      </p:sp>
      <p:sp>
        <p:nvSpPr>
          <p:cNvPr id="51202" name="Footer Placeholder 1"/>
          <p:cNvSpPr>
            <a:spLocks noGrp="1"/>
          </p:cNvSpPr>
          <p:nvPr>
            <p:ph type="ftr" sz="quarter" idx="10"/>
          </p:nvPr>
        </p:nvSpPr>
        <p:spPr>
          <a:noFill/>
        </p:spPr>
        <p:txBody>
          <a:bodyPr/>
          <a:lstStyle/>
          <a:p>
            <a:pPr algn="r"/>
            <a:r>
              <a:rPr lang="en-US" smtClean="0"/>
              <a:t>QS-PL-520</a:t>
            </a:r>
          </a:p>
        </p:txBody>
      </p:sp>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136" y="1036010"/>
            <a:ext cx="7343775" cy="200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z nákupní objednávky (2/5)</a:t>
            </a:r>
            <a:endParaRPr lang="en-US" dirty="0"/>
          </a:p>
        </p:txBody>
      </p:sp>
      <p:sp>
        <p:nvSpPr>
          <p:cNvPr id="52226" name="Footer Placeholder 1"/>
          <p:cNvSpPr>
            <a:spLocks noGrp="1"/>
          </p:cNvSpPr>
          <p:nvPr>
            <p:ph type="ftr" sz="quarter" idx="10"/>
          </p:nvPr>
        </p:nvSpPr>
        <p:spPr>
          <a:noFill/>
        </p:spPr>
        <p:txBody>
          <a:bodyPr/>
          <a:lstStyle/>
          <a:p>
            <a:pPr algn="r"/>
            <a:r>
              <a:rPr lang="en-US" smtClean="0"/>
              <a:t>QS-PL-530</a:t>
            </a: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696" y="961587"/>
            <a:ext cx="7455417" cy="4725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z nákupní objednávky (3/5)</a:t>
            </a:r>
            <a:endParaRPr lang="en-US" dirty="0"/>
          </a:p>
        </p:txBody>
      </p:sp>
      <p:sp>
        <p:nvSpPr>
          <p:cNvPr id="53250" name="Footer Placeholder 1"/>
          <p:cNvSpPr>
            <a:spLocks noGrp="1"/>
          </p:cNvSpPr>
          <p:nvPr>
            <p:ph type="ftr" sz="quarter" idx="10"/>
          </p:nvPr>
        </p:nvSpPr>
        <p:spPr>
          <a:noFill/>
        </p:spPr>
        <p:txBody>
          <a:bodyPr/>
          <a:lstStyle/>
          <a:p>
            <a:pPr algn="r"/>
            <a:r>
              <a:rPr lang="en-US" smtClean="0"/>
              <a:t>QS-PL-540</a:t>
            </a:r>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423" y="1019286"/>
            <a:ext cx="7974419" cy="235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z nákupní objednávky (4/5)</a:t>
            </a:r>
            <a:endParaRPr lang="en-US" dirty="0"/>
          </a:p>
        </p:txBody>
      </p:sp>
      <p:sp>
        <p:nvSpPr>
          <p:cNvPr id="54274" name="Footer Placeholder 1"/>
          <p:cNvSpPr>
            <a:spLocks noGrp="1"/>
          </p:cNvSpPr>
          <p:nvPr>
            <p:ph type="ftr" sz="quarter" idx="10"/>
          </p:nvPr>
        </p:nvSpPr>
        <p:spPr>
          <a:noFill/>
        </p:spPr>
        <p:txBody>
          <a:bodyPr/>
          <a:lstStyle/>
          <a:p>
            <a:pPr algn="r"/>
            <a:r>
              <a:rPr lang="en-US" smtClean="0"/>
              <a:t>QS-PL-550</a:t>
            </a:r>
          </a:p>
        </p:txBody>
      </p:sp>
      <p:pic>
        <p:nvPicPr>
          <p:cNvPr id="276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968" y="952722"/>
            <a:ext cx="7924800" cy="276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z nákupní objednávky (5/5)</a:t>
            </a:r>
            <a:endParaRPr lang="en-US" dirty="0"/>
          </a:p>
        </p:txBody>
      </p:sp>
      <p:sp>
        <p:nvSpPr>
          <p:cNvPr id="55298" name="Footer Placeholder 1"/>
          <p:cNvSpPr>
            <a:spLocks noGrp="1"/>
          </p:cNvSpPr>
          <p:nvPr>
            <p:ph type="ftr" sz="quarter" idx="10"/>
          </p:nvPr>
        </p:nvSpPr>
        <p:spPr>
          <a:noFill/>
        </p:spPr>
        <p:txBody>
          <a:bodyPr/>
          <a:lstStyle/>
          <a:p>
            <a:pPr algn="r"/>
            <a:r>
              <a:rPr lang="en-US" smtClean="0"/>
              <a:t>QS-PL-560</a:t>
            </a:r>
          </a:p>
        </p:txBody>
      </p:sp>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916" y="1107336"/>
            <a:ext cx="5216931" cy="2385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Prohlížení plánovaných příkazů</a:t>
            </a:r>
            <a:endParaRPr lang="en-US" dirty="0"/>
          </a:p>
        </p:txBody>
      </p:sp>
      <p:sp>
        <p:nvSpPr>
          <p:cNvPr id="56322" name="Footer Placeholder 1"/>
          <p:cNvSpPr>
            <a:spLocks noGrp="1"/>
          </p:cNvSpPr>
          <p:nvPr>
            <p:ph type="ftr" sz="quarter" idx="10"/>
          </p:nvPr>
        </p:nvSpPr>
        <p:spPr>
          <a:noFill/>
        </p:spPr>
        <p:txBody>
          <a:bodyPr/>
          <a:lstStyle/>
          <a:p>
            <a:pPr algn="r"/>
            <a:r>
              <a:rPr lang="en-US" smtClean="0"/>
              <a:t>QS-PL-570</a:t>
            </a: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114" y="1051850"/>
            <a:ext cx="8059258" cy="1905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cs-CZ" dirty="0" smtClean="0"/>
              <a:t>Schválení plánovaných pracovních příkazů</a:t>
            </a:r>
            <a:endParaRPr lang="en-US" dirty="0"/>
          </a:p>
        </p:txBody>
      </p:sp>
      <p:sp>
        <p:nvSpPr>
          <p:cNvPr id="57346" name="Footer Placeholder 1"/>
          <p:cNvSpPr>
            <a:spLocks noGrp="1"/>
          </p:cNvSpPr>
          <p:nvPr>
            <p:ph type="ftr" sz="quarter" idx="10"/>
          </p:nvPr>
        </p:nvSpPr>
        <p:spPr>
          <a:noFill/>
        </p:spPr>
        <p:txBody>
          <a:bodyPr/>
          <a:lstStyle/>
          <a:p>
            <a:pPr algn="r"/>
            <a:r>
              <a:rPr lang="en-US" smtClean="0"/>
              <a:t>QS-PL-580</a:t>
            </a: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775" y="975316"/>
            <a:ext cx="6029325"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Schválení plánovaných PP: řádek 1</a:t>
            </a:r>
            <a:endParaRPr lang="en-US" dirty="0"/>
          </a:p>
        </p:txBody>
      </p:sp>
      <p:sp>
        <p:nvSpPr>
          <p:cNvPr id="58370" name="Footer Placeholder 1"/>
          <p:cNvSpPr>
            <a:spLocks noGrp="1"/>
          </p:cNvSpPr>
          <p:nvPr>
            <p:ph type="ftr" sz="quarter" idx="10"/>
          </p:nvPr>
        </p:nvSpPr>
        <p:spPr>
          <a:noFill/>
        </p:spPr>
        <p:txBody>
          <a:bodyPr/>
          <a:lstStyle/>
          <a:p>
            <a:pPr algn="r"/>
            <a:r>
              <a:rPr lang="en-US" smtClean="0"/>
              <a:t>QS-PL-590</a:t>
            </a:r>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63" y="1023827"/>
            <a:ext cx="7678343" cy="4356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Kontrola pracovního příkazu</a:t>
            </a:r>
            <a:endParaRPr lang="en-US" dirty="0"/>
          </a:p>
        </p:txBody>
      </p:sp>
      <p:sp>
        <p:nvSpPr>
          <p:cNvPr id="59394" name="Footer Placeholder 1"/>
          <p:cNvSpPr>
            <a:spLocks noGrp="1"/>
          </p:cNvSpPr>
          <p:nvPr>
            <p:ph type="ftr" sz="quarter" idx="10"/>
          </p:nvPr>
        </p:nvSpPr>
        <p:spPr>
          <a:noFill/>
        </p:spPr>
        <p:txBody>
          <a:bodyPr/>
          <a:lstStyle/>
          <a:p>
            <a:pPr algn="r"/>
            <a:r>
              <a:rPr lang="en-US" smtClean="0"/>
              <a:t>QS-PL-600</a:t>
            </a: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838" y="1151972"/>
            <a:ext cx="7515225"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Ověření dostupnosti komponent</a:t>
            </a:r>
            <a:endParaRPr lang="en-US" dirty="0"/>
          </a:p>
        </p:txBody>
      </p:sp>
      <p:sp>
        <p:nvSpPr>
          <p:cNvPr id="60418" name="Footer Placeholder 1"/>
          <p:cNvSpPr>
            <a:spLocks noGrp="1"/>
          </p:cNvSpPr>
          <p:nvPr>
            <p:ph type="ftr" sz="quarter" idx="10"/>
          </p:nvPr>
        </p:nvSpPr>
        <p:spPr>
          <a:noFill/>
        </p:spPr>
        <p:txBody>
          <a:bodyPr/>
          <a:lstStyle/>
          <a:p>
            <a:pPr algn="r"/>
            <a:r>
              <a:rPr lang="en-US" smtClean="0"/>
              <a:t>QS-PL-610</a:t>
            </a:r>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656" y="1013915"/>
            <a:ext cx="7943186" cy="2287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cs-CZ" dirty="0" smtClean="0"/>
              <a:t>Plánování finálního artiklu - úvod</a:t>
            </a:r>
            <a:endParaRPr lang="en-US" dirty="0"/>
          </a:p>
        </p:txBody>
      </p:sp>
      <p:sp>
        <p:nvSpPr>
          <p:cNvPr id="8194" name="Footer Placeholder 1"/>
          <p:cNvSpPr>
            <a:spLocks noGrp="1"/>
          </p:cNvSpPr>
          <p:nvPr>
            <p:ph type="ftr" sz="quarter" idx="10"/>
          </p:nvPr>
        </p:nvSpPr>
        <p:spPr>
          <a:noFill/>
        </p:spPr>
        <p:txBody>
          <a:bodyPr/>
          <a:lstStyle/>
          <a:p>
            <a:pPr algn="r"/>
            <a:r>
              <a:rPr lang="en-US" smtClean="0"/>
              <a:t>QS-PL-060</a:t>
            </a:r>
          </a:p>
        </p:txBody>
      </p:sp>
      <p:sp>
        <p:nvSpPr>
          <p:cNvPr id="500740" name="Rectangle 4"/>
          <p:cNvSpPr>
            <a:spLocks noChangeArrowheads="1"/>
          </p:cNvSpPr>
          <p:nvPr/>
        </p:nvSpPr>
        <p:spPr bwMode="auto">
          <a:xfrm>
            <a:off x="3425825" y="3041650"/>
            <a:ext cx="2289175" cy="1096963"/>
          </a:xfrm>
          <a:prstGeom prst="rect">
            <a:avLst/>
          </a:prstGeom>
          <a:solidFill>
            <a:srgbClr val="EDD1C5"/>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Hlavní plán výroby</a:t>
            </a:r>
            <a:endParaRPr lang="en-US" sz="1600" dirty="0">
              <a:latin typeface="+mj-lt"/>
            </a:endParaRPr>
          </a:p>
        </p:txBody>
      </p:sp>
      <p:sp>
        <p:nvSpPr>
          <p:cNvPr id="500744" name="Rectangle 8"/>
          <p:cNvSpPr>
            <a:spLocks noChangeArrowheads="1"/>
          </p:cNvSpPr>
          <p:nvPr/>
        </p:nvSpPr>
        <p:spPr bwMode="auto">
          <a:xfrm>
            <a:off x="6303963" y="3111500"/>
            <a:ext cx="1749425" cy="962025"/>
          </a:xfrm>
          <a:prstGeom prst="rect">
            <a:avLst/>
          </a:prstGeom>
          <a:gradFill rotWithShape="0">
            <a:gsLst>
              <a:gs pos="0">
                <a:srgbClr val="D8DAC9"/>
              </a:gs>
              <a:gs pos="100000">
                <a:srgbClr val="D8DAC9">
                  <a:gamma/>
                  <a:tint val="50196"/>
                  <a:invGamma/>
                </a:srgbClr>
              </a:gs>
            </a:gsLst>
            <a:lin ang="5400000" scaled="1"/>
          </a:gradFill>
          <a:ln w="3175">
            <a:solidFill>
              <a:schemeClr val="tx1"/>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8198" name="Text Box 9"/>
          <p:cNvSpPr txBox="1">
            <a:spLocks noChangeArrowheads="1"/>
          </p:cNvSpPr>
          <p:nvPr/>
        </p:nvSpPr>
        <p:spPr bwMode="auto">
          <a:xfrm>
            <a:off x="6394450" y="3244850"/>
            <a:ext cx="1579563" cy="784830"/>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Plán materiálových požadavků</a:t>
            </a:r>
            <a:endParaRPr lang="en-US" sz="1500" dirty="0">
              <a:latin typeface="+mj-lt"/>
            </a:endParaRPr>
          </a:p>
        </p:txBody>
      </p:sp>
      <p:cxnSp>
        <p:nvCxnSpPr>
          <p:cNvPr id="8199" name="AutoShape 23"/>
          <p:cNvCxnSpPr>
            <a:cxnSpLocks noChangeShapeType="1"/>
            <a:stCxn id="500740" idx="3"/>
            <a:endCxn id="500744" idx="1"/>
          </p:cNvCxnSpPr>
          <p:nvPr/>
        </p:nvCxnSpPr>
        <p:spPr bwMode="auto">
          <a:xfrm>
            <a:off x="5715000" y="3590925"/>
            <a:ext cx="588963" cy="1588"/>
          </a:xfrm>
          <a:prstGeom prst="straightConnector1">
            <a:avLst/>
          </a:prstGeom>
          <a:noFill/>
          <a:ln w="38100">
            <a:solidFill>
              <a:schemeClr val="tx1"/>
            </a:solidFill>
            <a:round/>
            <a:headEnd/>
            <a:tailEnd type="triangle" w="med" len="med"/>
          </a:ln>
        </p:spPr>
      </p:cxnSp>
      <p:sp>
        <p:nvSpPr>
          <p:cNvPr id="500765" name="Rectangle 29"/>
          <p:cNvSpPr>
            <a:spLocks noChangeArrowheads="1"/>
          </p:cNvSpPr>
          <p:nvPr/>
        </p:nvSpPr>
        <p:spPr bwMode="auto">
          <a:xfrm>
            <a:off x="1103313" y="3111500"/>
            <a:ext cx="1749425" cy="962025"/>
          </a:xfrm>
          <a:prstGeom prst="rect">
            <a:avLst/>
          </a:prstGeom>
          <a:gradFill rotWithShape="0">
            <a:gsLst>
              <a:gs pos="0">
                <a:srgbClr val="D8DAC9"/>
              </a:gs>
              <a:gs pos="100000">
                <a:srgbClr val="D8DAC9">
                  <a:gamma/>
                  <a:tint val="50196"/>
                  <a:invGamma/>
                </a:srgbClr>
              </a:gs>
            </a:gsLst>
            <a:lin ang="5400000" scaled="1"/>
          </a:gradFill>
          <a:ln w="3175">
            <a:solidFill>
              <a:schemeClr val="tx1"/>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8201" name="Text Box 30"/>
          <p:cNvSpPr txBox="1">
            <a:spLocks noChangeArrowheads="1"/>
          </p:cNvSpPr>
          <p:nvPr/>
        </p:nvSpPr>
        <p:spPr bwMode="auto">
          <a:xfrm>
            <a:off x="1193800" y="3335338"/>
            <a:ext cx="1579563" cy="553998"/>
          </a:xfrm>
          <a:prstGeom prst="rect">
            <a:avLst/>
          </a:prstGeom>
          <a:noFill/>
          <a:ln w="38100">
            <a:noFill/>
            <a:miter lim="800000"/>
            <a:headEnd/>
            <a:tailEnd/>
          </a:ln>
        </p:spPr>
        <p:txBody>
          <a:bodyPr>
            <a:spAutoFit/>
          </a:bodyPr>
          <a:lstStyle/>
          <a:p>
            <a:pPr algn="ctr" eaLnBrk="0" hangingPunct="0">
              <a:spcBef>
                <a:spcPct val="50000"/>
              </a:spcBef>
            </a:pPr>
            <a:r>
              <a:rPr lang="cs-CZ" sz="1500" dirty="0" smtClean="0">
                <a:latin typeface="+mj-lt"/>
              </a:rPr>
              <a:t>Prognózy finálního artiklu</a:t>
            </a:r>
            <a:endParaRPr lang="en-US" sz="1500" dirty="0">
              <a:latin typeface="+mj-lt"/>
            </a:endParaRPr>
          </a:p>
        </p:txBody>
      </p:sp>
      <p:cxnSp>
        <p:nvCxnSpPr>
          <p:cNvPr id="8202" name="AutoShape 31"/>
          <p:cNvCxnSpPr>
            <a:cxnSpLocks noChangeShapeType="1"/>
            <a:stCxn id="500765" idx="3"/>
            <a:endCxn id="500740" idx="1"/>
          </p:cNvCxnSpPr>
          <p:nvPr/>
        </p:nvCxnSpPr>
        <p:spPr bwMode="auto">
          <a:xfrm flipV="1">
            <a:off x="2852738" y="3590925"/>
            <a:ext cx="573087" cy="1588"/>
          </a:xfrm>
          <a:prstGeom prst="straightConnector1">
            <a:avLst/>
          </a:prstGeom>
          <a:noFill/>
          <a:ln w="38100">
            <a:solidFill>
              <a:schemeClr val="tx1"/>
            </a:solidFill>
            <a:round/>
            <a:headEnd/>
            <a:tailEnd type="triangle" w="med" len="med"/>
          </a:ln>
        </p:spPr>
      </p:cxn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Přehled dostupnosti komponent</a:t>
            </a:r>
            <a:endParaRPr lang="en-US" dirty="0"/>
          </a:p>
        </p:txBody>
      </p:sp>
      <p:sp>
        <p:nvSpPr>
          <p:cNvPr id="61442" name="Footer Placeholder 1"/>
          <p:cNvSpPr>
            <a:spLocks noGrp="1"/>
          </p:cNvSpPr>
          <p:nvPr>
            <p:ph type="ftr" sz="quarter" idx="10"/>
          </p:nvPr>
        </p:nvSpPr>
        <p:spPr>
          <a:noFill/>
        </p:spPr>
        <p:txBody>
          <a:bodyPr/>
          <a:lstStyle/>
          <a:p>
            <a:pPr algn="r"/>
            <a:r>
              <a:rPr lang="en-US" smtClean="0"/>
              <a:t>QS-PL-620</a:t>
            </a:r>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371" y="953276"/>
            <a:ext cx="5674573" cy="2493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Uvolnění pracovního příkazu</a:t>
            </a:r>
            <a:r>
              <a:rPr lang="en-US" dirty="0" smtClean="0"/>
              <a:t> </a:t>
            </a:r>
            <a:endParaRPr lang="en-US" dirty="0"/>
          </a:p>
        </p:txBody>
      </p:sp>
      <p:sp>
        <p:nvSpPr>
          <p:cNvPr id="62466" name="Footer Placeholder 1"/>
          <p:cNvSpPr>
            <a:spLocks noGrp="1"/>
          </p:cNvSpPr>
          <p:nvPr>
            <p:ph type="ftr" sz="quarter" idx="10"/>
          </p:nvPr>
        </p:nvSpPr>
        <p:spPr>
          <a:noFill/>
        </p:spPr>
        <p:txBody>
          <a:bodyPr/>
          <a:lstStyle/>
          <a:p>
            <a:pPr algn="r"/>
            <a:r>
              <a:rPr lang="en-US" smtClean="0"/>
              <a:t>QS-PL-630</a:t>
            </a:r>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731" y="982737"/>
            <a:ext cx="6086475"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Uvolnění/tisk pracovního příkazu</a:t>
            </a:r>
            <a:endParaRPr lang="en-US" dirty="0"/>
          </a:p>
        </p:txBody>
      </p:sp>
      <p:sp>
        <p:nvSpPr>
          <p:cNvPr id="63490" name="Footer Placeholder 1"/>
          <p:cNvSpPr>
            <a:spLocks noGrp="1"/>
          </p:cNvSpPr>
          <p:nvPr>
            <p:ph type="ftr" sz="quarter" idx="10"/>
          </p:nvPr>
        </p:nvSpPr>
        <p:spPr>
          <a:noFill/>
        </p:spPr>
        <p:txBody>
          <a:bodyPr/>
          <a:lstStyle/>
          <a:p>
            <a:pPr algn="r"/>
            <a:r>
              <a:rPr lang="en-US" smtClean="0"/>
              <a:t>QS-PL-640</a:t>
            </a:r>
          </a:p>
        </p:txBody>
      </p:sp>
      <p:pic>
        <p:nvPicPr>
          <p:cNvPr id="368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549" y="997129"/>
            <a:ext cx="5328684" cy="4797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Pracovní postup pracovního příkazu</a:t>
            </a:r>
            <a:endParaRPr lang="en-US" dirty="0"/>
          </a:p>
        </p:txBody>
      </p:sp>
      <p:sp>
        <p:nvSpPr>
          <p:cNvPr id="64514" name="Footer Placeholder 1"/>
          <p:cNvSpPr>
            <a:spLocks noGrp="1"/>
          </p:cNvSpPr>
          <p:nvPr>
            <p:ph type="ftr" sz="quarter" idx="10"/>
          </p:nvPr>
        </p:nvSpPr>
        <p:spPr>
          <a:noFill/>
        </p:spPr>
        <p:txBody>
          <a:bodyPr/>
          <a:lstStyle/>
          <a:p>
            <a:pPr algn="r"/>
            <a:r>
              <a:rPr lang="en-US" smtClean="0"/>
              <a:t>QS-PL-650</a:t>
            </a:r>
          </a:p>
        </p:txBody>
      </p:sp>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597" y="1239911"/>
            <a:ext cx="5838825" cy="395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Výdej komponent pracovního příkazu</a:t>
            </a:r>
            <a:endParaRPr lang="en-US" dirty="0"/>
          </a:p>
        </p:txBody>
      </p:sp>
      <p:sp>
        <p:nvSpPr>
          <p:cNvPr id="65538" name="Footer Placeholder 1"/>
          <p:cNvSpPr>
            <a:spLocks noGrp="1"/>
          </p:cNvSpPr>
          <p:nvPr>
            <p:ph type="ftr" sz="quarter" idx="10"/>
          </p:nvPr>
        </p:nvSpPr>
        <p:spPr>
          <a:noFill/>
        </p:spPr>
        <p:txBody>
          <a:bodyPr/>
          <a:lstStyle/>
          <a:p>
            <a:pPr algn="r"/>
            <a:r>
              <a:rPr lang="en-US" smtClean="0"/>
              <a:t>QS-PL-660</a:t>
            </a:r>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50" y="1104678"/>
            <a:ext cx="7962900"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Hlášení pracovních operací</a:t>
            </a:r>
            <a:endParaRPr lang="en-US" dirty="0"/>
          </a:p>
        </p:txBody>
      </p:sp>
      <p:sp>
        <p:nvSpPr>
          <p:cNvPr id="66562" name="Footer Placeholder 1"/>
          <p:cNvSpPr>
            <a:spLocks noGrp="1"/>
          </p:cNvSpPr>
          <p:nvPr>
            <p:ph type="ftr" sz="quarter" idx="10"/>
          </p:nvPr>
        </p:nvSpPr>
        <p:spPr>
          <a:noFill/>
        </p:spPr>
        <p:txBody>
          <a:bodyPr/>
          <a:lstStyle/>
          <a:p>
            <a:pPr algn="r"/>
            <a:r>
              <a:rPr lang="en-US" smtClean="0"/>
              <a:t>QS-PL-670</a:t>
            </a:r>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431" y="1015245"/>
            <a:ext cx="6246406" cy="4790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a uzavření pracovního příkazu</a:t>
            </a:r>
            <a:endParaRPr lang="en-US" dirty="0"/>
          </a:p>
        </p:txBody>
      </p:sp>
      <p:sp>
        <p:nvSpPr>
          <p:cNvPr id="67586" name="Footer Placeholder 1"/>
          <p:cNvSpPr>
            <a:spLocks noGrp="1"/>
          </p:cNvSpPr>
          <p:nvPr>
            <p:ph type="ftr" sz="quarter" idx="10"/>
          </p:nvPr>
        </p:nvSpPr>
        <p:spPr>
          <a:noFill/>
        </p:spPr>
        <p:txBody>
          <a:bodyPr/>
          <a:lstStyle/>
          <a:p>
            <a:pPr algn="r"/>
            <a:r>
              <a:rPr lang="en-US" smtClean="0"/>
              <a:t>QS-PL-680</a:t>
            </a:r>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504" y="1066689"/>
            <a:ext cx="6429375" cy="444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Přehled shrnutí MRP</a:t>
            </a:r>
            <a:endParaRPr lang="en-US" dirty="0"/>
          </a:p>
        </p:txBody>
      </p:sp>
      <p:sp>
        <p:nvSpPr>
          <p:cNvPr id="68610" name="Footer Placeholder 1"/>
          <p:cNvSpPr>
            <a:spLocks noGrp="1"/>
          </p:cNvSpPr>
          <p:nvPr>
            <p:ph type="ftr" sz="quarter" idx="10"/>
          </p:nvPr>
        </p:nvSpPr>
        <p:spPr>
          <a:noFill/>
        </p:spPr>
        <p:txBody>
          <a:bodyPr/>
          <a:lstStyle/>
          <a:p>
            <a:pPr algn="r"/>
            <a:r>
              <a:rPr lang="en-US" smtClean="0"/>
              <a:t>QS-PL-690</a:t>
            </a:r>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158" y="1059137"/>
            <a:ext cx="8006316" cy="4027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Expedice zakázky</a:t>
            </a:r>
            <a:endParaRPr lang="en-US" dirty="0"/>
          </a:p>
        </p:txBody>
      </p:sp>
      <p:sp>
        <p:nvSpPr>
          <p:cNvPr id="69634" name="Footer Placeholder 1"/>
          <p:cNvSpPr>
            <a:spLocks noGrp="1"/>
          </p:cNvSpPr>
          <p:nvPr>
            <p:ph type="ftr" sz="quarter" idx="10"/>
          </p:nvPr>
        </p:nvSpPr>
        <p:spPr>
          <a:noFill/>
        </p:spPr>
        <p:txBody>
          <a:bodyPr/>
          <a:lstStyle/>
          <a:p>
            <a:pPr algn="r"/>
            <a:r>
              <a:rPr lang="en-US" smtClean="0"/>
              <a:t>QS-PL-700</a:t>
            </a:r>
          </a:p>
        </p:txBody>
      </p:sp>
      <p:pic>
        <p:nvPicPr>
          <p:cNvPr id="430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336" y="1052623"/>
            <a:ext cx="7119497" cy="446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Tisk faktury</a:t>
            </a:r>
            <a:endParaRPr lang="en-US" dirty="0"/>
          </a:p>
        </p:txBody>
      </p:sp>
      <p:sp>
        <p:nvSpPr>
          <p:cNvPr id="70658" name="Footer Placeholder 1"/>
          <p:cNvSpPr>
            <a:spLocks noGrp="1"/>
          </p:cNvSpPr>
          <p:nvPr>
            <p:ph type="ftr" sz="quarter" idx="10"/>
          </p:nvPr>
        </p:nvSpPr>
        <p:spPr>
          <a:noFill/>
        </p:spPr>
        <p:txBody>
          <a:bodyPr/>
          <a:lstStyle/>
          <a:p>
            <a:pPr algn="r"/>
            <a:r>
              <a:rPr lang="en-US" smtClean="0"/>
              <a:t>QS-PL-710</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286" y="850237"/>
            <a:ext cx="4620066" cy="5172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p:txBody>
          <a:bodyPr>
            <a:normAutofit/>
          </a:bodyPr>
          <a:lstStyle/>
          <a:p>
            <a:pPr algn="ctr"/>
            <a:r>
              <a:rPr lang="cs-CZ" sz="2900" dirty="0" smtClean="0"/>
              <a:t>Plánování finálního artiklu - prognózy</a:t>
            </a:r>
            <a:endParaRPr lang="en-US" sz="2900" dirty="0"/>
          </a:p>
        </p:txBody>
      </p:sp>
      <p:sp>
        <p:nvSpPr>
          <p:cNvPr id="9218" name="Footer Placeholder 1"/>
          <p:cNvSpPr>
            <a:spLocks noGrp="1"/>
          </p:cNvSpPr>
          <p:nvPr>
            <p:ph type="ftr" sz="quarter" idx="10"/>
          </p:nvPr>
        </p:nvSpPr>
        <p:spPr>
          <a:noFill/>
        </p:spPr>
        <p:txBody>
          <a:bodyPr/>
          <a:lstStyle/>
          <a:p>
            <a:pPr algn="r"/>
            <a:r>
              <a:rPr lang="en-US" smtClean="0"/>
              <a:t>QS-PL-070</a:t>
            </a:r>
          </a:p>
        </p:txBody>
      </p:sp>
      <p:grpSp>
        <p:nvGrpSpPr>
          <p:cNvPr id="9220" name="Group 44"/>
          <p:cNvGrpSpPr>
            <a:grpSpLocks/>
          </p:cNvGrpSpPr>
          <p:nvPr/>
        </p:nvGrpSpPr>
        <p:grpSpPr bwMode="auto">
          <a:xfrm>
            <a:off x="609600" y="862013"/>
            <a:ext cx="7915275" cy="5276850"/>
            <a:chOff x="390" y="477"/>
            <a:chExt cx="4986" cy="3324"/>
          </a:xfrm>
        </p:grpSpPr>
        <p:sp>
          <p:nvSpPr>
            <p:cNvPr id="506894" name="Rectangle 14"/>
            <p:cNvSpPr>
              <a:spLocks noChangeArrowheads="1"/>
            </p:cNvSpPr>
            <p:nvPr/>
          </p:nvSpPr>
          <p:spPr bwMode="auto">
            <a:xfrm>
              <a:off x="390" y="477"/>
              <a:ext cx="4986" cy="3324"/>
            </a:xfrm>
            <a:prstGeom prst="rect">
              <a:avLst/>
            </a:prstGeom>
            <a:solidFill>
              <a:srgbClr val="FFF7E1"/>
            </a:solidFill>
            <a:ln w="9525">
              <a:solidFill>
                <a:srgbClr val="808080"/>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grpSp>
          <p:nvGrpSpPr>
            <p:cNvPr id="9222" name="Group 43"/>
            <p:cNvGrpSpPr>
              <a:grpSpLocks/>
            </p:cNvGrpSpPr>
            <p:nvPr/>
          </p:nvGrpSpPr>
          <p:grpSpPr bwMode="auto">
            <a:xfrm>
              <a:off x="668" y="1037"/>
              <a:ext cx="4378" cy="2482"/>
              <a:chOff x="668" y="1037"/>
              <a:chExt cx="4378" cy="2482"/>
            </a:xfrm>
          </p:grpSpPr>
          <p:sp>
            <p:nvSpPr>
              <p:cNvPr id="9225" name="Freeform 16"/>
              <p:cNvSpPr>
                <a:spLocks/>
              </p:cNvSpPr>
              <p:nvPr/>
            </p:nvSpPr>
            <p:spPr bwMode="auto">
              <a:xfrm>
                <a:off x="668" y="1037"/>
                <a:ext cx="4369" cy="2475"/>
              </a:xfrm>
              <a:custGeom>
                <a:avLst/>
                <a:gdLst>
                  <a:gd name="T0" fmla="*/ 74586 w 2913"/>
                  <a:gd name="T1" fmla="*/ 6964 h 2135"/>
                  <a:gd name="T2" fmla="*/ 74586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rgbClr val="808080"/>
                </a:solidFill>
                <a:miter lim="800000"/>
                <a:headEnd/>
                <a:tailEnd/>
              </a:ln>
            </p:spPr>
            <p:txBody>
              <a:bodyPr/>
              <a:lstStyle/>
              <a:p>
                <a:endParaRPr lang="en-US">
                  <a:latin typeface="+mj-lt"/>
                </a:endParaRPr>
              </a:p>
            </p:txBody>
          </p:sp>
          <p:sp>
            <p:nvSpPr>
              <p:cNvPr id="9226" name="Rectangle 17"/>
              <p:cNvSpPr>
                <a:spLocks noChangeArrowheads="1"/>
              </p:cNvSpPr>
              <p:nvPr/>
            </p:nvSpPr>
            <p:spPr bwMode="auto">
              <a:xfrm>
                <a:off x="668" y="1037"/>
                <a:ext cx="4378" cy="2477"/>
              </a:xfrm>
              <a:prstGeom prst="rect">
                <a:avLst/>
              </a:prstGeom>
              <a:solidFill>
                <a:srgbClr val="FFF7E1"/>
              </a:solidFill>
              <a:ln w="12700">
                <a:solidFill>
                  <a:srgbClr val="808080"/>
                </a:solidFill>
                <a:miter lim="800000"/>
                <a:headEnd/>
                <a:tailEnd/>
              </a:ln>
            </p:spPr>
            <p:txBody>
              <a:bodyPr/>
              <a:lstStyle/>
              <a:p>
                <a:endParaRPr lang="en-US">
                  <a:latin typeface="+mj-lt"/>
                </a:endParaRPr>
              </a:p>
            </p:txBody>
          </p:sp>
          <p:sp>
            <p:nvSpPr>
              <p:cNvPr id="9227" name="Rectangle 18"/>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a:latin typeface="+mj-lt"/>
                </a:endParaRPr>
              </a:p>
            </p:txBody>
          </p:sp>
          <p:sp>
            <p:nvSpPr>
              <p:cNvPr id="9228" name="Line 19"/>
              <p:cNvSpPr>
                <a:spLocks noChangeShapeType="1"/>
              </p:cNvSpPr>
              <p:nvPr/>
            </p:nvSpPr>
            <p:spPr bwMode="auto">
              <a:xfrm flipH="1">
                <a:off x="668" y="1037"/>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29" name="Line 20"/>
              <p:cNvSpPr>
                <a:spLocks noChangeShapeType="1"/>
              </p:cNvSpPr>
              <p:nvPr/>
            </p:nvSpPr>
            <p:spPr bwMode="auto">
              <a:xfrm flipV="1">
                <a:off x="671"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0" name="Line 21"/>
              <p:cNvSpPr>
                <a:spLocks noChangeShapeType="1"/>
              </p:cNvSpPr>
              <p:nvPr/>
            </p:nvSpPr>
            <p:spPr bwMode="auto">
              <a:xfrm flipH="1">
                <a:off x="668" y="3514"/>
                <a:ext cx="4369" cy="3"/>
              </a:xfrm>
              <a:prstGeom prst="line">
                <a:avLst/>
              </a:prstGeom>
              <a:noFill/>
              <a:ln w="12700" cap="sq">
                <a:solidFill>
                  <a:srgbClr val="808080"/>
                </a:solidFill>
                <a:miter lim="800000"/>
                <a:headEnd/>
                <a:tailEnd/>
              </a:ln>
            </p:spPr>
            <p:txBody>
              <a:bodyPr/>
              <a:lstStyle/>
              <a:p>
                <a:endParaRPr lang="en-US">
                  <a:latin typeface="+mj-lt"/>
                </a:endParaRPr>
              </a:p>
            </p:txBody>
          </p:sp>
          <p:sp>
            <p:nvSpPr>
              <p:cNvPr id="9231" name="Rectangle 22"/>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a:latin typeface="+mj-lt"/>
                </a:endParaRPr>
              </a:p>
            </p:txBody>
          </p:sp>
          <p:sp>
            <p:nvSpPr>
              <p:cNvPr id="9232" name="Rectangle 23"/>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a:latin typeface="+mj-lt"/>
                </a:endParaRPr>
              </a:p>
            </p:txBody>
          </p:sp>
          <p:sp>
            <p:nvSpPr>
              <p:cNvPr id="9233" name="Line 24"/>
              <p:cNvSpPr>
                <a:spLocks noChangeShapeType="1"/>
              </p:cNvSpPr>
              <p:nvPr/>
            </p:nvSpPr>
            <p:spPr bwMode="auto">
              <a:xfrm flipV="1">
                <a:off x="4323"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4" name="Line 25"/>
              <p:cNvSpPr>
                <a:spLocks noChangeShapeType="1"/>
              </p:cNvSpPr>
              <p:nvPr/>
            </p:nvSpPr>
            <p:spPr bwMode="auto">
              <a:xfrm flipV="1">
                <a:off x="3585"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5" name="Line 26"/>
              <p:cNvSpPr>
                <a:spLocks noChangeShapeType="1"/>
              </p:cNvSpPr>
              <p:nvPr/>
            </p:nvSpPr>
            <p:spPr bwMode="auto">
              <a:xfrm flipV="1">
                <a:off x="2883"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6" name="Line 27"/>
              <p:cNvSpPr>
                <a:spLocks noChangeShapeType="1"/>
              </p:cNvSpPr>
              <p:nvPr/>
            </p:nvSpPr>
            <p:spPr bwMode="auto">
              <a:xfrm flipV="1">
                <a:off x="2132" y="1042"/>
                <a:ext cx="3" cy="2472"/>
              </a:xfrm>
              <a:prstGeom prst="line">
                <a:avLst/>
              </a:prstGeom>
              <a:noFill/>
              <a:ln w="12700" cap="sq">
                <a:solidFill>
                  <a:srgbClr val="808080"/>
                </a:solidFill>
                <a:miter lim="800000"/>
                <a:headEnd/>
                <a:tailEnd/>
              </a:ln>
            </p:spPr>
            <p:txBody>
              <a:bodyPr/>
              <a:lstStyle/>
              <a:p>
                <a:endParaRPr lang="en-US">
                  <a:latin typeface="+mj-lt"/>
                </a:endParaRPr>
              </a:p>
            </p:txBody>
          </p:sp>
          <p:sp>
            <p:nvSpPr>
              <p:cNvPr id="9237" name="Line 28"/>
              <p:cNvSpPr>
                <a:spLocks noChangeShapeType="1"/>
              </p:cNvSpPr>
              <p:nvPr/>
            </p:nvSpPr>
            <p:spPr bwMode="auto">
              <a:xfrm flipV="1">
                <a:off x="1403"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8" name="Line 29"/>
              <p:cNvSpPr>
                <a:spLocks noChangeShapeType="1"/>
              </p:cNvSpPr>
              <p:nvPr/>
            </p:nvSpPr>
            <p:spPr bwMode="auto">
              <a:xfrm flipH="1">
                <a:off x="668" y="1348"/>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39" name="Line 30"/>
              <p:cNvSpPr>
                <a:spLocks noChangeShapeType="1"/>
              </p:cNvSpPr>
              <p:nvPr/>
            </p:nvSpPr>
            <p:spPr bwMode="auto">
              <a:xfrm flipH="1">
                <a:off x="668" y="1660"/>
                <a:ext cx="4369" cy="3"/>
              </a:xfrm>
              <a:prstGeom prst="line">
                <a:avLst/>
              </a:prstGeom>
              <a:noFill/>
              <a:ln w="12700" cap="sq">
                <a:solidFill>
                  <a:srgbClr val="808080"/>
                </a:solidFill>
                <a:miter lim="800000"/>
                <a:headEnd/>
                <a:tailEnd/>
              </a:ln>
            </p:spPr>
            <p:txBody>
              <a:bodyPr/>
              <a:lstStyle/>
              <a:p>
                <a:endParaRPr lang="en-US">
                  <a:latin typeface="+mj-lt"/>
                </a:endParaRPr>
              </a:p>
            </p:txBody>
          </p:sp>
          <p:sp>
            <p:nvSpPr>
              <p:cNvPr id="9240" name="Line 31"/>
              <p:cNvSpPr>
                <a:spLocks noChangeShapeType="1"/>
              </p:cNvSpPr>
              <p:nvPr/>
            </p:nvSpPr>
            <p:spPr bwMode="auto">
              <a:xfrm flipH="1">
                <a:off x="668" y="1927"/>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41" name="Line 32"/>
              <p:cNvSpPr>
                <a:spLocks noChangeShapeType="1"/>
              </p:cNvSpPr>
              <p:nvPr/>
            </p:nvSpPr>
            <p:spPr bwMode="auto">
              <a:xfrm flipH="1">
                <a:off x="668" y="2277"/>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42" name="Line 33"/>
              <p:cNvSpPr>
                <a:spLocks noChangeShapeType="1"/>
              </p:cNvSpPr>
              <p:nvPr/>
            </p:nvSpPr>
            <p:spPr bwMode="auto">
              <a:xfrm flipH="1">
                <a:off x="668" y="2590"/>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43" name="Line 34"/>
              <p:cNvSpPr>
                <a:spLocks noChangeShapeType="1"/>
              </p:cNvSpPr>
              <p:nvPr/>
            </p:nvSpPr>
            <p:spPr bwMode="auto">
              <a:xfrm flipH="1">
                <a:off x="668" y="2926"/>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44" name="Line 35"/>
              <p:cNvSpPr>
                <a:spLocks noChangeShapeType="1"/>
              </p:cNvSpPr>
              <p:nvPr/>
            </p:nvSpPr>
            <p:spPr bwMode="auto">
              <a:xfrm flipH="1">
                <a:off x="668" y="3259"/>
                <a:ext cx="4369" cy="3"/>
              </a:xfrm>
              <a:prstGeom prst="line">
                <a:avLst/>
              </a:prstGeom>
              <a:noFill/>
              <a:ln w="12700" cap="sq">
                <a:solidFill>
                  <a:srgbClr val="808080"/>
                </a:solidFill>
                <a:miter lim="800000"/>
                <a:headEnd/>
                <a:tailEnd/>
              </a:ln>
            </p:spPr>
            <p:txBody>
              <a:bodyPr/>
              <a:lstStyle/>
              <a:p>
                <a:endParaRPr lang="en-US">
                  <a:latin typeface="+mj-lt"/>
                </a:endParaRPr>
              </a:p>
            </p:txBody>
          </p:sp>
          <p:sp>
            <p:nvSpPr>
              <p:cNvPr id="9245" name="Line 36"/>
              <p:cNvSpPr>
                <a:spLocks noChangeShapeType="1"/>
              </p:cNvSpPr>
              <p:nvPr/>
            </p:nvSpPr>
            <p:spPr bwMode="auto">
              <a:xfrm>
                <a:off x="668" y="1037"/>
                <a:ext cx="3" cy="2482"/>
              </a:xfrm>
              <a:prstGeom prst="line">
                <a:avLst/>
              </a:prstGeom>
              <a:noFill/>
              <a:ln w="12700" cap="sq">
                <a:solidFill>
                  <a:srgbClr val="808080"/>
                </a:solidFill>
                <a:miter lim="800000"/>
                <a:headEnd/>
                <a:tailEnd/>
              </a:ln>
            </p:spPr>
            <p:txBody>
              <a:bodyPr/>
              <a:lstStyle/>
              <a:p>
                <a:endParaRPr lang="en-US">
                  <a:latin typeface="+mj-lt"/>
                </a:endParaRPr>
              </a:p>
            </p:txBody>
          </p:sp>
        </p:grpSp>
        <p:sp>
          <p:nvSpPr>
            <p:cNvPr id="9223" name="Freeform 37"/>
            <p:cNvSpPr>
              <a:spLocks/>
            </p:cNvSpPr>
            <p:nvPr/>
          </p:nvSpPr>
          <p:spPr bwMode="auto">
            <a:xfrm>
              <a:off x="704" y="1372"/>
              <a:ext cx="4318" cy="2107"/>
            </a:xfrm>
            <a:custGeom>
              <a:avLst/>
              <a:gdLst>
                <a:gd name="T0" fmla="*/ 0 w 2906"/>
                <a:gd name="T1" fmla="*/ 6916 h 1778"/>
                <a:gd name="T2" fmla="*/ 11496 w 2906"/>
                <a:gd name="T3" fmla="*/ 3986 h 1778"/>
                <a:gd name="T4" fmla="*/ 23167 w 2906"/>
                <a:gd name="T5" fmla="*/ 4926 h 1778"/>
                <a:gd name="T6" fmla="*/ 34642 w 2906"/>
                <a:gd name="T7" fmla="*/ 1996 h 1778"/>
                <a:gd name="T8" fmla="*/ 46121 w 2906"/>
                <a:gd name="T9" fmla="*/ 6815 h 1778"/>
                <a:gd name="T10" fmla="*/ 57809 w 2906"/>
                <a:gd name="T11" fmla="*/ 0 h 1778"/>
                <a:gd name="T12" fmla="*/ 69051 w 2906"/>
                <a:gd name="T13" fmla="*/ 3038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28575" cap="sq">
              <a:solidFill>
                <a:srgbClr val="808080"/>
              </a:solidFill>
              <a:miter lim="800000"/>
              <a:headEnd/>
              <a:tailEnd/>
            </a:ln>
          </p:spPr>
          <p:txBody>
            <a:bodyPr/>
            <a:lstStyle/>
            <a:p>
              <a:endParaRPr lang="en-US">
                <a:latin typeface="+mj-lt"/>
              </a:endParaRPr>
            </a:p>
          </p:txBody>
        </p:sp>
        <p:sp>
          <p:nvSpPr>
            <p:cNvPr id="9224" name="Rectangle 38"/>
            <p:cNvSpPr>
              <a:spLocks noChangeArrowheads="1"/>
            </p:cNvSpPr>
            <p:nvPr/>
          </p:nvSpPr>
          <p:spPr bwMode="auto">
            <a:xfrm>
              <a:off x="494" y="566"/>
              <a:ext cx="4770" cy="288"/>
            </a:xfrm>
            <a:prstGeom prst="rect">
              <a:avLst/>
            </a:prstGeom>
            <a:noFill/>
            <a:ln w="9525">
              <a:noFill/>
              <a:miter lim="800000"/>
              <a:headEnd/>
              <a:tailEnd/>
            </a:ln>
          </p:spPr>
          <p:txBody>
            <a:bodyPr>
              <a:spAutoFit/>
            </a:bodyPr>
            <a:lstStyle/>
            <a:p>
              <a:pPr algn="ctr" eaLnBrk="0" hangingPunct="0"/>
              <a:r>
                <a:rPr lang="cs-CZ" sz="2400" b="1" dirty="0" smtClean="0">
                  <a:solidFill>
                    <a:srgbClr val="507269"/>
                  </a:solidFill>
                  <a:latin typeface="+mj-lt"/>
                </a:rPr>
                <a:t>Prognóza budoucí poptávky</a:t>
              </a:r>
              <a:endParaRPr lang="en-US" sz="2400" b="1" dirty="0">
                <a:solidFill>
                  <a:srgbClr val="507269"/>
                </a:solidFill>
                <a:latin typeface="+mj-lt"/>
              </a:endParaRPr>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Zápis faktury (1/2)</a:t>
            </a:r>
            <a:endParaRPr lang="en-US" dirty="0"/>
          </a:p>
        </p:txBody>
      </p:sp>
      <p:sp>
        <p:nvSpPr>
          <p:cNvPr id="71682" name="Footer Placeholder 1"/>
          <p:cNvSpPr>
            <a:spLocks noGrp="1"/>
          </p:cNvSpPr>
          <p:nvPr>
            <p:ph type="ftr" sz="quarter" idx="10"/>
          </p:nvPr>
        </p:nvSpPr>
        <p:spPr>
          <a:noFill/>
        </p:spPr>
        <p:txBody>
          <a:bodyPr/>
          <a:lstStyle/>
          <a:p>
            <a:pPr algn="r"/>
            <a:r>
              <a:rPr lang="en-US" smtClean="0"/>
              <a:t>QS-PL-720</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78" y="877106"/>
            <a:ext cx="7433320" cy="4094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Zápis faktury (2/2)</a:t>
            </a:r>
            <a:endParaRPr lang="en-US" dirty="0"/>
          </a:p>
        </p:txBody>
      </p:sp>
      <p:sp>
        <p:nvSpPr>
          <p:cNvPr id="72706" name="Footer Placeholder 1"/>
          <p:cNvSpPr>
            <a:spLocks noGrp="1"/>
          </p:cNvSpPr>
          <p:nvPr>
            <p:ph type="ftr" sz="quarter" idx="10"/>
          </p:nvPr>
        </p:nvSpPr>
        <p:spPr>
          <a:noFill/>
        </p:spPr>
        <p:txBody>
          <a:bodyPr/>
          <a:lstStyle/>
          <a:p>
            <a:pPr algn="r"/>
            <a:r>
              <a:rPr lang="en-US" smtClean="0"/>
              <a:t>QS-PL-730</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790" y="802427"/>
            <a:ext cx="7992361" cy="4058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7294" y="4715830"/>
            <a:ext cx="6730409" cy="1613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Přehled saldokonta zákazníka</a:t>
            </a:r>
            <a:endParaRPr lang="en-US" dirty="0"/>
          </a:p>
        </p:txBody>
      </p:sp>
      <p:sp>
        <p:nvSpPr>
          <p:cNvPr id="73730" name="Footer Placeholder 1"/>
          <p:cNvSpPr>
            <a:spLocks noGrp="1"/>
          </p:cNvSpPr>
          <p:nvPr>
            <p:ph type="ftr" sz="quarter" idx="10"/>
          </p:nvPr>
        </p:nvSpPr>
        <p:spPr>
          <a:noFill/>
        </p:spPr>
        <p:txBody>
          <a:bodyPr/>
          <a:lstStyle/>
          <a:p>
            <a:pPr algn="r"/>
            <a:r>
              <a:rPr lang="en-US" smtClean="0"/>
              <a:t>QS-PL-740</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331" y="1034900"/>
            <a:ext cx="7979315" cy="43239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Přehled transakcí hlavní knihy</a:t>
            </a:r>
            <a:endParaRPr lang="en-US" dirty="0"/>
          </a:p>
        </p:txBody>
      </p:sp>
      <p:sp>
        <p:nvSpPr>
          <p:cNvPr id="74754" name="Footer Placeholder 1"/>
          <p:cNvSpPr>
            <a:spLocks noGrp="1"/>
          </p:cNvSpPr>
          <p:nvPr>
            <p:ph type="ftr" sz="quarter" idx="10"/>
          </p:nvPr>
        </p:nvSpPr>
        <p:spPr>
          <a:noFill/>
        </p:spPr>
        <p:txBody>
          <a:bodyPr/>
          <a:lstStyle/>
          <a:p>
            <a:pPr algn="r"/>
            <a:r>
              <a:rPr lang="en-US" smtClean="0"/>
              <a:t>QS-PL-750</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843" y="1014905"/>
            <a:ext cx="5448300"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700" y="738150"/>
            <a:ext cx="6419406" cy="5577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itle 23"/>
          <p:cNvSpPr>
            <a:spLocks noGrp="1"/>
          </p:cNvSpPr>
          <p:nvPr>
            <p:ph type="title"/>
          </p:nvPr>
        </p:nvSpPr>
        <p:spPr/>
        <p:txBody>
          <a:bodyPr>
            <a:normAutofit/>
          </a:bodyPr>
          <a:lstStyle/>
          <a:p>
            <a:r>
              <a:rPr lang="cs-CZ" dirty="0" smtClean="0"/>
              <a:t>Přehled transakcí hlavní knihy</a:t>
            </a:r>
            <a:endParaRPr lang="en-US" dirty="0"/>
          </a:p>
        </p:txBody>
      </p:sp>
      <p:sp>
        <p:nvSpPr>
          <p:cNvPr id="75779" name="Footer Placeholder 1"/>
          <p:cNvSpPr>
            <a:spLocks noGrp="1"/>
          </p:cNvSpPr>
          <p:nvPr>
            <p:ph type="ftr" sz="quarter" idx="10"/>
          </p:nvPr>
        </p:nvSpPr>
        <p:spPr>
          <a:noFill/>
        </p:spPr>
        <p:txBody>
          <a:bodyPr/>
          <a:lstStyle/>
          <a:p>
            <a:pPr algn="r"/>
            <a:r>
              <a:rPr lang="en-US" smtClean="0"/>
              <a:t>QS-PL-760</a:t>
            </a:r>
          </a:p>
        </p:txBody>
      </p:sp>
      <p:grpSp>
        <p:nvGrpSpPr>
          <p:cNvPr id="75781" name="Group 125"/>
          <p:cNvGrpSpPr>
            <a:grpSpLocks/>
          </p:cNvGrpSpPr>
          <p:nvPr/>
        </p:nvGrpSpPr>
        <p:grpSpPr bwMode="auto">
          <a:xfrm>
            <a:off x="660400" y="5008563"/>
            <a:ext cx="7146925" cy="954087"/>
            <a:chOff x="452" y="3629"/>
            <a:chExt cx="4502" cy="637"/>
          </a:xfrm>
        </p:grpSpPr>
        <p:sp>
          <p:nvSpPr>
            <p:cNvPr id="531562" name="Rectangle 106"/>
            <p:cNvSpPr>
              <a:spLocks noChangeArrowheads="1"/>
            </p:cNvSpPr>
            <p:nvPr/>
          </p:nvSpPr>
          <p:spPr bwMode="auto">
            <a:xfrm>
              <a:off x="722" y="3629"/>
              <a:ext cx="4232" cy="637"/>
            </a:xfrm>
            <a:prstGeom prst="rect">
              <a:avLst/>
            </a:prstGeom>
            <a:solidFill>
              <a:schemeClr val="bg1"/>
            </a:solidFill>
            <a:ln w="3175">
              <a:solidFill>
                <a:schemeClr val="bg2"/>
              </a:solidFill>
              <a:miter lim="800000"/>
              <a:headEnd/>
              <a:tailEnd/>
            </a:ln>
            <a:effectLst>
              <a:outerShdw dist="35921" dir="2700000" algn="ctr" rotWithShape="0">
                <a:schemeClr val="bg2"/>
              </a:outerShdw>
            </a:effectLst>
          </p:spPr>
          <p:txBody>
            <a:bodyPr wrap="none" anchor="ctr"/>
            <a:lstStyle/>
            <a:p>
              <a:pPr>
                <a:defRPr/>
              </a:pPr>
              <a:endParaRPr lang="en-US">
                <a:latin typeface="+mj-lt"/>
              </a:endParaRPr>
            </a:p>
          </p:txBody>
        </p:sp>
        <p:grpSp>
          <p:nvGrpSpPr>
            <p:cNvPr id="75783" name="Group 107"/>
            <p:cNvGrpSpPr>
              <a:grpSpLocks/>
            </p:cNvGrpSpPr>
            <p:nvPr/>
          </p:nvGrpSpPr>
          <p:grpSpPr bwMode="auto">
            <a:xfrm>
              <a:off x="452" y="3672"/>
              <a:ext cx="4463" cy="554"/>
              <a:chOff x="236" y="3699"/>
              <a:chExt cx="4463" cy="554"/>
            </a:xfrm>
          </p:grpSpPr>
          <p:sp>
            <p:nvSpPr>
              <p:cNvPr id="75784" name="Rectangle 108"/>
              <p:cNvSpPr>
                <a:spLocks noChangeArrowheads="1"/>
              </p:cNvSpPr>
              <p:nvPr/>
            </p:nvSpPr>
            <p:spPr bwMode="auto">
              <a:xfrm>
                <a:off x="2934" y="3972"/>
                <a:ext cx="341" cy="253"/>
              </a:xfrm>
              <a:prstGeom prst="rect">
                <a:avLst/>
              </a:prstGeom>
              <a:solidFill>
                <a:srgbClr val="96D3D8"/>
              </a:solidFill>
              <a:ln w="38100">
                <a:noFill/>
                <a:miter lim="800000"/>
                <a:headEnd/>
                <a:tailEnd/>
              </a:ln>
            </p:spPr>
            <p:txBody>
              <a:bodyPr wrap="none" anchor="ctr"/>
              <a:lstStyle/>
              <a:p>
                <a:endParaRPr lang="en-US">
                  <a:latin typeface="+mj-lt"/>
                </a:endParaRPr>
              </a:p>
            </p:txBody>
          </p:sp>
          <p:sp>
            <p:nvSpPr>
              <p:cNvPr id="75785" name="Rectangle 109"/>
              <p:cNvSpPr>
                <a:spLocks noChangeArrowheads="1"/>
              </p:cNvSpPr>
              <p:nvPr/>
            </p:nvSpPr>
            <p:spPr bwMode="auto">
              <a:xfrm>
                <a:off x="2934" y="3972"/>
                <a:ext cx="341" cy="253"/>
              </a:xfrm>
              <a:prstGeom prst="rect">
                <a:avLst/>
              </a:prstGeom>
              <a:solidFill>
                <a:srgbClr val="96D3D8"/>
              </a:solidFill>
              <a:ln w="38100">
                <a:noFill/>
                <a:miter lim="800000"/>
                <a:headEnd/>
                <a:tailEnd/>
              </a:ln>
            </p:spPr>
            <p:txBody>
              <a:bodyPr wrap="none" anchor="ctr"/>
              <a:lstStyle/>
              <a:p>
                <a:endParaRPr lang="en-US">
                  <a:latin typeface="+mj-lt"/>
                </a:endParaRPr>
              </a:p>
            </p:txBody>
          </p:sp>
          <p:sp>
            <p:nvSpPr>
              <p:cNvPr id="75786" name="Rectangle 110"/>
              <p:cNvSpPr>
                <a:spLocks noChangeArrowheads="1"/>
              </p:cNvSpPr>
              <p:nvPr/>
            </p:nvSpPr>
            <p:spPr bwMode="auto">
              <a:xfrm>
                <a:off x="2934" y="3972"/>
                <a:ext cx="341" cy="253"/>
              </a:xfrm>
              <a:prstGeom prst="rect">
                <a:avLst/>
              </a:prstGeom>
              <a:solidFill>
                <a:srgbClr val="96D3D8"/>
              </a:solidFill>
              <a:ln w="38100">
                <a:noFill/>
                <a:miter lim="800000"/>
                <a:headEnd/>
                <a:tailEnd/>
              </a:ln>
            </p:spPr>
            <p:txBody>
              <a:bodyPr wrap="none" anchor="ctr"/>
              <a:lstStyle/>
              <a:p>
                <a:endParaRPr lang="en-US">
                  <a:latin typeface="+mj-lt"/>
                </a:endParaRPr>
              </a:p>
            </p:txBody>
          </p:sp>
          <p:sp>
            <p:nvSpPr>
              <p:cNvPr id="75787" name="Rectangle 111"/>
              <p:cNvSpPr>
                <a:spLocks noChangeArrowheads="1"/>
              </p:cNvSpPr>
              <p:nvPr/>
            </p:nvSpPr>
            <p:spPr bwMode="auto">
              <a:xfrm>
                <a:off x="2934" y="3972"/>
                <a:ext cx="341" cy="253"/>
              </a:xfrm>
              <a:prstGeom prst="rect">
                <a:avLst/>
              </a:prstGeom>
              <a:solidFill>
                <a:srgbClr val="96D3D8"/>
              </a:solidFill>
              <a:ln w="38100">
                <a:noFill/>
                <a:miter lim="800000"/>
                <a:headEnd/>
                <a:tailEnd/>
              </a:ln>
            </p:spPr>
            <p:txBody>
              <a:bodyPr wrap="none" anchor="ctr"/>
              <a:lstStyle/>
              <a:p>
                <a:endParaRPr lang="en-US">
                  <a:latin typeface="+mj-lt"/>
                </a:endParaRPr>
              </a:p>
            </p:txBody>
          </p:sp>
          <p:sp>
            <p:nvSpPr>
              <p:cNvPr id="75788" name="Rectangle 112"/>
              <p:cNvSpPr>
                <a:spLocks noChangeArrowheads="1"/>
              </p:cNvSpPr>
              <p:nvPr/>
            </p:nvSpPr>
            <p:spPr bwMode="auto">
              <a:xfrm>
                <a:off x="2726" y="3972"/>
                <a:ext cx="549" cy="253"/>
              </a:xfrm>
              <a:prstGeom prst="rect">
                <a:avLst/>
              </a:prstGeom>
              <a:solidFill>
                <a:srgbClr val="DDDDDD"/>
              </a:solidFill>
              <a:ln w="38100">
                <a:noFill/>
                <a:miter lim="800000"/>
                <a:headEnd/>
                <a:tailEnd/>
              </a:ln>
            </p:spPr>
            <p:txBody>
              <a:bodyPr wrap="none" anchor="ctr"/>
              <a:lstStyle/>
              <a:p>
                <a:endParaRPr lang="en-US">
                  <a:latin typeface="+mj-lt"/>
                </a:endParaRPr>
              </a:p>
            </p:txBody>
          </p:sp>
          <p:sp>
            <p:nvSpPr>
              <p:cNvPr id="75789" name="Rectangle 113"/>
              <p:cNvSpPr>
                <a:spLocks noChangeArrowheads="1"/>
              </p:cNvSpPr>
              <p:nvPr/>
            </p:nvSpPr>
            <p:spPr bwMode="auto">
              <a:xfrm>
                <a:off x="3955" y="3972"/>
                <a:ext cx="714" cy="253"/>
              </a:xfrm>
              <a:prstGeom prst="rect">
                <a:avLst/>
              </a:prstGeom>
              <a:solidFill>
                <a:srgbClr val="DDDDDD"/>
              </a:solidFill>
              <a:ln w="38100">
                <a:noFill/>
                <a:miter lim="800000"/>
                <a:headEnd/>
                <a:tailEnd/>
              </a:ln>
            </p:spPr>
            <p:txBody>
              <a:bodyPr wrap="none" anchor="ctr"/>
              <a:lstStyle/>
              <a:p>
                <a:endParaRPr lang="en-US">
                  <a:latin typeface="+mj-lt"/>
                </a:endParaRPr>
              </a:p>
            </p:txBody>
          </p:sp>
          <p:sp>
            <p:nvSpPr>
              <p:cNvPr id="75790" name="Rectangle 114"/>
              <p:cNvSpPr>
                <a:spLocks noChangeArrowheads="1"/>
              </p:cNvSpPr>
              <p:nvPr/>
            </p:nvSpPr>
            <p:spPr bwMode="auto">
              <a:xfrm>
                <a:off x="3274" y="3972"/>
                <a:ext cx="680" cy="253"/>
              </a:xfrm>
              <a:prstGeom prst="rect">
                <a:avLst/>
              </a:prstGeom>
              <a:solidFill>
                <a:srgbClr val="FFFFCC"/>
              </a:solidFill>
              <a:ln w="38100">
                <a:noFill/>
                <a:miter lim="800000"/>
                <a:headEnd/>
                <a:tailEnd/>
              </a:ln>
            </p:spPr>
            <p:txBody>
              <a:bodyPr wrap="none" anchor="ctr"/>
              <a:lstStyle/>
              <a:p>
                <a:endParaRPr lang="en-US">
                  <a:latin typeface="+mj-lt"/>
                </a:endParaRPr>
              </a:p>
            </p:txBody>
          </p:sp>
          <p:sp>
            <p:nvSpPr>
              <p:cNvPr id="75791" name="Text Box 115"/>
              <p:cNvSpPr txBox="1">
                <a:spLocks noChangeArrowheads="1"/>
              </p:cNvSpPr>
              <p:nvPr/>
            </p:nvSpPr>
            <p:spPr bwMode="auto">
              <a:xfrm>
                <a:off x="2933" y="3945"/>
                <a:ext cx="1766" cy="308"/>
              </a:xfrm>
              <a:prstGeom prst="rect">
                <a:avLst/>
              </a:prstGeom>
              <a:noFill/>
              <a:ln w="9525">
                <a:noFill/>
                <a:miter lim="800000"/>
                <a:headEnd/>
                <a:tailEnd/>
              </a:ln>
            </p:spPr>
            <p:txBody>
              <a:bodyPr wrap="none">
                <a:spAutoFit/>
              </a:bodyPr>
              <a:lstStyle/>
              <a:p>
                <a:r>
                  <a:rPr lang="en-US" sz="2400" dirty="0">
                    <a:latin typeface="+mj-lt"/>
                    <a:cs typeface="Courier New" pitchFamily="49" charset="0"/>
                  </a:rPr>
                  <a:t>AP </a:t>
                </a:r>
                <a:r>
                  <a:rPr lang="cs-CZ" sz="2400" dirty="0" smtClean="0">
                    <a:latin typeface="+mj-lt"/>
                    <a:cs typeface="Courier New" pitchFamily="49" charset="0"/>
                  </a:rPr>
                  <a:t>120113</a:t>
                </a:r>
                <a:r>
                  <a:rPr lang="en-US" sz="2400" dirty="0" smtClean="0">
                    <a:latin typeface="+mj-lt"/>
                    <a:cs typeface="Courier New" pitchFamily="49" charset="0"/>
                  </a:rPr>
                  <a:t> 0000</a:t>
                </a:r>
                <a:r>
                  <a:rPr lang="cs-CZ" sz="2400" dirty="0" smtClean="0">
                    <a:latin typeface="+mj-lt"/>
                    <a:cs typeface="Courier New" pitchFamily="49" charset="0"/>
                  </a:rPr>
                  <a:t>17</a:t>
                </a:r>
                <a:endParaRPr lang="en-US" sz="2400" dirty="0">
                  <a:latin typeface="+mj-lt"/>
                  <a:cs typeface="Courier New" pitchFamily="49" charset="0"/>
                </a:endParaRPr>
              </a:p>
            </p:txBody>
          </p:sp>
          <p:sp>
            <p:nvSpPr>
              <p:cNvPr id="75792" name="Rectangle 116"/>
              <p:cNvSpPr>
                <a:spLocks noChangeArrowheads="1"/>
              </p:cNvSpPr>
              <p:nvPr/>
            </p:nvSpPr>
            <p:spPr bwMode="auto">
              <a:xfrm>
                <a:off x="2726" y="3700"/>
                <a:ext cx="553" cy="253"/>
              </a:xfrm>
              <a:prstGeom prst="rect">
                <a:avLst/>
              </a:prstGeom>
              <a:solidFill>
                <a:srgbClr val="DDDDDD"/>
              </a:solidFill>
              <a:ln w="38100">
                <a:noFill/>
                <a:miter lim="800000"/>
                <a:headEnd/>
                <a:tailEnd/>
              </a:ln>
            </p:spPr>
            <p:txBody>
              <a:bodyPr wrap="none" anchor="ctr"/>
              <a:lstStyle/>
              <a:p>
                <a:endParaRPr lang="en-US">
                  <a:latin typeface="+mj-lt"/>
                </a:endParaRPr>
              </a:p>
            </p:txBody>
          </p:sp>
          <p:sp>
            <p:nvSpPr>
              <p:cNvPr id="75793" name="Rectangle 117"/>
              <p:cNvSpPr>
                <a:spLocks noChangeArrowheads="1"/>
              </p:cNvSpPr>
              <p:nvPr/>
            </p:nvSpPr>
            <p:spPr bwMode="auto">
              <a:xfrm>
                <a:off x="3278" y="3700"/>
                <a:ext cx="744" cy="253"/>
              </a:xfrm>
              <a:prstGeom prst="rect">
                <a:avLst/>
              </a:prstGeom>
              <a:solidFill>
                <a:srgbClr val="FFFFCC"/>
              </a:solidFill>
              <a:ln w="38100">
                <a:noFill/>
                <a:miter lim="800000"/>
                <a:headEnd/>
                <a:tailEnd/>
              </a:ln>
            </p:spPr>
            <p:txBody>
              <a:bodyPr wrap="none" anchor="ctr"/>
              <a:lstStyle/>
              <a:p>
                <a:endParaRPr lang="en-US">
                  <a:latin typeface="+mj-lt"/>
                </a:endParaRPr>
              </a:p>
            </p:txBody>
          </p:sp>
          <p:sp>
            <p:nvSpPr>
              <p:cNvPr id="75794" name="Rectangle 118"/>
              <p:cNvSpPr>
                <a:spLocks noChangeArrowheads="1"/>
              </p:cNvSpPr>
              <p:nvPr/>
            </p:nvSpPr>
            <p:spPr bwMode="auto">
              <a:xfrm>
                <a:off x="3959" y="3700"/>
                <a:ext cx="710" cy="253"/>
              </a:xfrm>
              <a:prstGeom prst="rect">
                <a:avLst/>
              </a:prstGeom>
              <a:solidFill>
                <a:srgbClr val="DDDDDD"/>
              </a:solidFill>
              <a:ln w="38100">
                <a:noFill/>
                <a:miter lim="800000"/>
                <a:headEnd/>
                <a:tailEnd/>
              </a:ln>
            </p:spPr>
            <p:txBody>
              <a:bodyPr wrap="none" anchor="ctr"/>
              <a:lstStyle/>
              <a:p>
                <a:endParaRPr lang="en-US">
                  <a:latin typeface="+mj-lt"/>
                </a:endParaRPr>
              </a:p>
            </p:txBody>
          </p:sp>
          <p:sp>
            <p:nvSpPr>
              <p:cNvPr id="75795" name="Text Box 119"/>
              <p:cNvSpPr txBox="1">
                <a:spLocks noChangeArrowheads="1"/>
              </p:cNvSpPr>
              <p:nvPr/>
            </p:nvSpPr>
            <p:spPr bwMode="auto">
              <a:xfrm>
                <a:off x="2695" y="3704"/>
                <a:ext cx="1711" cy="247"/>
              </a:xfrm>
              <a:prstGeom prst="rect">
                <a:avLst/>
              </a:prstGeom>
              <a:noFill/>
              <a:ln w="9525">
                <a:noFill/>
                <a:miter lim="800000"/>
                <a:headEnd/>
                <a:tailEnd/>
              </a:ln>
            </p:spPr>
            <p:txBody>
              <a:bodyPr wrap="none">
                <a:spAutoFit/>
              </a:bodyPr>
              <a:lstStyle/>
              <a:p>
                <a:r>
                  <a:rPr lang="cs-CZ" sz="1800" dirty="0" smtClean="0">
                    <a:latin typeface="+mj-lt"/>
                  </a:rPr>
                  <a:t>  Modul RRMMDD Číslo</a:t>
                </a:r>
                <a:endParaRPr lang="cs-CZ" sz="1800" dirty="0">
                  <a:latin typeface="+mj-lt"/>
                </a:endParaRPr>
              </a:p>
            </p:txBody>
          </p:sp>
          <p:sp>
            <p:nvSpPr>
              <p:cNvPr id="75796" name="Line 120"/>
              <p:cNvSpPr>
                <a:spLocks noChangeShapeType="1"/>
              </p:cNvSpPr>
              <p:nvPr/>
            </p:nvSpPr>
            <p:spPr bwMode="auto">
              <a:xfrm>
                <a:off x="2725" y="3962"/>
                <a:ext cx="1944" cy="0"/>
              </a:xfrm>
              <a:prstGeom prst="line">
                <a:avLst/>
              </a:prstGeom>
              <a:noFill/>
              <a:ln w="38100">
                <a:solidFill>
                  <a:schemeClr val="bg2"/>
                </a:solidFill>
                <a:round/>
                <a:headEnd/>
                <a:tailEnd/>
              </a:ln>
            </p:spPr>
            <p:txBody>
              <a:bodyPr/>
              <a:lstStyle/>
              <a:p>
                <a:endParaRPr lang="en-US">
                  <a:latin typeface="+mj-lt"/>
                </a:endParaRPr>
              </a:p>
            </p:txBody>
          </p:sp>
          <p:sp>
            <p:nvSpPr>
              <p:cNvPr id="75797" name="Text Box 121"/>
              <p:cNvSpPr txBox="1">
                <a:spLocks noChangeArrowheads="1"/>
              </p:cNvSpPr>
              <p:nvPr/>
            </p:nvSpPr>
            <p:spPr bwMode="auto">
              <a:xfrm>
                <a:off x="236" y="3735"/>
                <a:ext cx="2120" cy="473"/>
              </a:xfrm>
              <a:prstGeom prst="rect">
                <a:avLst/>
              </a:prstGeom>
              <a:noFill/>
              <a:ln w="38100">
                <a:noFill/>
                <a:miter lim="800000"/>
                <a:headEnd/>
                <a:tailEnd/>
              </a:ln>
            </p:spPr>
            <p:txBody>
              <a:bodyPr>
                <a:spAutoFit/>
              </a:bodyPr>
              <a:lstStyle/>
              <a:p>
                <a:pPr algn="r" eaLnBrk="0" hangingPunct="0">
                  <a:spcBef>
                    <a:spcPct val="50000"/>
                  </a:spcBef>
                </a:pPr>
                <a:r>
                  <a:rPr lang="cs-CZ" sz="2000" dirty="0" smtClean="0">
                    <a:latin typeface="+mj-lt"/>
                  </a:rPr>
                  <a:t>Jak číst referenční</a:t>
                </a:r>
                <a:br>
                  <a:rPr lang="cs-CZ" sz="2000" dirty="0" smtClean="0">
                    <a:latin typeface="+mj-lt"/>
                  </a:rPr>
                </a:br>
                <a:r>
                  <a:rPr lang="cs-CZ" sz="2000" dirty="0" smtClean="0">
                    <a:latin typeface="+mj-lt"/>
                  </a:rPr>
                  <a:t>číslo hlavní knihy</a:t>
                </a:r>
                <a:endParaRPr lang="en-US" sz="2000" dirty="0">
                  <a:latin typeface="+mj-lt"/>
                </a:endParaRPr>
              </a:p>
            </p:txBody>
          </p:sp>
          <p:sp>
            <p:nvSpPr>
              <p:cNvPr id="75798" name="Text Box 122"/>
              <p:cNvSpPr txBox="1">
                <a:spLocks noChangeArrowheads="1"/>
              </p:cNvSpPr>
              <p:nvPr/>
            </p:nvSpPr>
            <p:spPr bwMode="auto">
              <a:xfrm>
                <a:off x="2401" y="3796"/>
                <a:ext cx="288" cy="308"/>
              </a:xfrm>
              <a:prstGeom prst="rect">
                <a:avLst/>
              </a:prstGeom>
              <a:noFill/>
              <a:ln w="38100">
                <a:noFill/>
                <a:miter lim="800000"/>
                <a:headEnd/>
                <a:tailEnd/>
              </a:ln>
            </p:spPr>
            <p:txBody>
              <a:bodyPr>
                <a:spAutoFit/>
              </a:bodyPr>
              <a:lstStyle/>
              <a:p>
                <a:pPr eaLnBrk="0" hangingPunct="0">
                  <a:spcBef>
                    <a:spcPct val="50000"/>
                  </a:spcBef>
                </a:pPr>
                <a:r>
                  <a:rPr lang="en-US" sz="2400">
                    <a:latin typeface="+mj-lt"/>
                  </a:rPr>
                  <a:t>=</a:t>
                </a:r>
              </a:p>
            </p:txBody>
          </p:sp>
          <p:sp>
            <p:nvSpPr>
              <p:cNvPr id="75799" name="Rectangle 123"/>
              <p:cNvSpPr>
                <a:spLocks noChangeArrowheads="1"/>
              </p:cNvSpPr>
              <p:nvPr/>
            </p:nvSpPr>
            <p:spPr bwMode="auto">
              <a:xfrm>
                <a:off x="2730" y="3699"/>
                <a:ext cx="1938" cy="522"/>
              </a:xfrm>
              <a:prstGeom prst="rect">
                <a:avLst/>
              </a:prstGeom>
              <a:noFill/>
              <a:ln w="3175">
                <a:solidFill>
                  <a:schemeClr val="bg2"/>
                </a:solidFill>
                <a:miter lim="800000"/>
                <a:headEnd/>
                <a:tailEnd/>
              </a:ln>
            </p:spPr>
            <p:txBody>
              <a:bodyPr wrap="none" anchor="ctr"/>
              <a:lstStyle/>
              <a:p>
                <a:endParaRPr lang="en-US">
                  <a:latin typeface="+mj-lt"/>
                </a:endParaRPr>
              </a:p>
            </p:txBody>
          </p:sp>
        </p:gr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Rozvaha</a:t>
            </a:r>
            <a:endParaRPr lang="en-US" dirty="0"/>
          </a:p>
        </p:txBody>
      </p:sp>
      <p:sp>
        <p:nvSpPr>
          <p:cNvPr id="76802" name="Footer Placeholder 1"/>
          <p:cNvSpPr>
            <a:spLocks noGrp="1"/>
          </p:cNvSpPr>
          <p:nvPr>
            <p:ph type="ftr" sz="quarter" idx="10"/>
          </p:nvPr>
        </p:nvSpPr>
        <p:spPr>
          <a:noFill/>
        </p:spPr>
        <p:txBody>
          <a:bodyPr/>
          <a:lstStyle/>
          <a:p>
            <a:pPr algn="r"/>
            <a:r>
              <a:rPr lang="en-US" smtClean="0"/>
              <a:t>QS-PL-770</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969" y="701749"/>
            <a:ext cx="3765398" cy="5613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4368" y="701749"/>
            <a:ext cx="3658786" cy="56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Výsledovka</a:t>
            </a:r>
            <a:endParaRPr lang="en-US" dirty="0"/>
          </a:p>
        </p:txBody>
      </p:sp>
      <p:sp>
        <p:nvSpPr>
          <p:cNvPr id="77826" name="Footer Placeholder 1"/>
          <p:cNvSpPr>
            <a:spLocks noGrp="1"/>
          </p:cNvSpPr>
          <p:nvPr>
            <p:ph type="ftr" sz="quarter" idx="10"/>
          </p:nvPr>
        </p:nvSpPr>
        <p:spPr>
          <a:noFill/>
        </p:spPr>
        <p:txBody>
          <a:bodyPr/>
          <a:lstStyle/>
          <a:p>
            <a:pPr algn="r"/>
            <a:r>
              <a:rPr lang="en-US" smtClean="0"/>
              <a:t>QS-PL-780</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6386" y="914400"/>
            <a:ext cx="4095344" cy="5341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1730" y="914400"/>
            <a:ext cx="4094432" cy="5341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8850" name="Footer Placeholder 1"/>
          <p:cNvSpPr>
            <a:spLocks noGrp="1"/>
          </p:cNvSpPr>
          <p:nvPr>
            <p:ph type="ftr" sz="quarter" idx="10"/>
          </p:nvPr>
        </p:nvSpPr>
        <p:spPr>
          <a:noFill/>
        </p:spPr>
        <p:txBody>
          <a:bodyPr/>
          <a:lstStyle/>
          <a:p>
            <a:pPr algn="r"/>
            <a:r>
              <a:rPr lang="en-US" smtClean="0"/>
              <a:t>QS-PL-790</a:t>
            </a:r>
          </a:p>
        </p:txBody>
      </p:sp>
      <p:pic>
        <p:nvPicPr>
          <p:cNvPr id="78851"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8850" name="Footer Placeholder 1"/>
          <p:cNvSpPr>
            <a:spLocks noGrp="1"/>
          </p:cNvSpPr>
          <p:nvPr>
            <p:ph type="ftr" sz="quarter" idx="10"/>
          </p:nvPr>
        </p:nvSpPr>
        <p:spPr>
          <a:noFill/>
        </p:spPr>
        <p:txBody>
          <a:bodyPr/>
          <a:lstStyle/>
          <a:p>
            <a:pPr algn="r"/>
            <a:r>
              <a:rPr lang="en-US" smtClean="0"/>
              <a:t>QS-PL-790</a:t>
            </a:r>
          </a:p>
        </p:txBody>
      </p:sp>
      <p:pic>
        <p:nvPicPr>
          <p:cNvPr id="78851"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8850" name="Footer Placeholder 1"/>
          <p:cNvSpPr>
            <a:spLocks noGrp="1"/>
          </p:cNvSpPr>
          <p:nvPr>
            <p:ph type="ftr" sz="quarter" idx="10"/>
          </p:nvPr>
        </p:nvSpPr>
        <p:spPr>
          <a:noFill/>
        </p:spPr>
        <p:txBody>
          <a:bodyPr/>
          <a:lstStyle/>
          <a:p>
            <a:pPr algn="r"/>
            <a:r>
              <a:rPr lang="en-US" smtClean="0"/>
              <a:t>QS-PL-790</a:t>
            </a:r>
          </a:p>
        </p:txBody>
      </p:sp>
      <p:pic>
        <p:nvPicPr>
          <p:cNvPr id="78851"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p:txBody>
          <a:bodyPr>
            <a:normAutofit/>
          </a:bodyPr>
          <a:lstStyle/>
          <a:p>
            <a:pPr algn="ctr"/>
            <a:r>
              <a:rPr lang="cs-CZ" sz="2900" dirty="0" smtClean="0"/>
              <a:t>Plánování finálního artiklu - prognózy</a:t>
            </a:r>
            <a:endParaRPr lang="en-US" sz="2900" dirty="0"/>
          </a:p>
        </p:txBody>
      </p:sp>
      <p:sp>
        <p:nvSpPr>
          <p:cNvPr id="9218" name="Footer Placeholder 1"/>
          <p:cNvSpPr>
            <a:spLocks noGrp="1"/>
          </p:cNvSpPr>
          <p:nvPr>
            <p:ph type="ftr" sz="quarter" idx="10"/>
          </p:nvPr>
        </p:nvSpPr>
        <p:spPr>
          <a:noFill/>
        </p:spPr>
        <p:txBody>
          <a:bodyPr/>
          <a:lstStyle/>
          <a:p>
            <a:pPr algn="r"/>
            <a:r>
              <a:rPr lang="en-US" smtClean="0"/>
              <a:t>QS-PL-070</a:t>
            </a:r>
          </a:p>
        </p:txBody>
      </p:sp>
      <p:grpSp>
        <p:nvGrpSpPr>
          <p:cNvPr id="2" name="Group 44"/>
          <p:cNvGrpSpPr>
            <a:grpSpLocks/>
          </p:cNvGrpSpPr>
          <p:nvPr/>
        </p:nvGrpSpPr>
        <p:grpSpPr bwMode="auto">
          <a:xfrm>
            <a:off x="609600" y="862013"/>
            <a:ext cx="7915275" cy="5276850"/>
            <a:chOff x="390" y="477"/>
            <a:chExt cx="4986" cy="3324"/>
          </a:xfrm>
        </p:grpSpPr>
        <p:sp>
          <p:nvSpPr>
            <p:cNvPr id="506894" name="Rectangle 14"/>
            <p:cNvSpPr>
              <a:spLocks noChangeArrowheads="1"/>
            </p:cNvSpPr>
            <p:nvPr/>
          </p:nvSpPr>
          <p:spPr bwMode="auto">
            <a:xfrm>
              <a:off x="390" y="477"/>
              <a:ext cx="4986" cy="3324"/>
            </a:xfrm>
            <a:prstGeom prst="rect">
              <a:avLst/>
            </a:prstGeom>
            <a:solidFill>
              <a:srgbClr val="FFF7E1"/>
            </a:solidFill>
            <a:ln w="9525">
              <a:solidFill>
                <a:srgbClr val="808080"/>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grpSp>
          <p:nvGrpSpPr>
            <p:cNvPr id="3" name="Group 43"/>
            <p:cNvGrpSpPr>
              <a:grpSpLocks/>
            </p:cNvGrpSpPr>
            <p:nvPr/>
          </p:nvGrpSpPr>
          <p:grpSpPr bwMode="auto">
            <a:xfrm>
              <a:off x="668" y="1037"/>
              <a:ext cx="4378" cy="2482"/>
              <a:chOff x="668" y="1037"/>
              <a:chExt cx="4378" cy="2482"/>
            </a:xfrm>
          </p:grpSpPr>
          <p:sp>
            <p:nvSpPr>
              <p:cNvPr id="9225" name="Freeform 16"/>
              <p:cNvSpPr>
                <a:spLocks/>
              </p:cNvSpPr>
              <p:nvPr/>
            </p:nvSpPr>
            <p:spPr bwMode="auto">
              <a:xfrm>
                <a:off x="668" y="1037"/>
                <a:ext cx="4369" cy="2475"/>
              </a:xfrm>
              <a:custGeom>
                <a:avLst/>
                <a:gdLst>
                  <a:gd name="T0" fmla="*/ 74586 w 2913"/>
                  <a:gd name="T1" fmla="*/ 6964 h 2135"/>
                  <a:gd name="T2" fmla="*/ 74586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rgbClr val="808080"/>
                </a:solidFill>
                <a:miter lim="800000"/>
                <a:headEnd/>
                <a:tailEnd/>
              </a:ln>
            </p:spPr>
            <p:txBody>
              <a:bodyPr/>
              <a:lstStyle/>
              <a:p>
                <a:endParaRPr lang="en-US">
                  <a:latin typeface="+mj-lt"/>
                </a:endParaRPr>
              </a:p>
            </p:txBody>
          </p:sp>
          <p:sp>
            <p:nvSpPr>
              <p:cNvPr id="9226" name="Rectangle 17"/>
              <p:cNvSpPr>
                <a:spLocks noChangeArrowheads="1"/>
              </p:cNvSpPr>
              <p:nvPr/>
            </p:nvSpPr>
            <p:spPr bwMode="auto">
              <a:xfrm>
                <a:off x="668" y="1037"/>
                <a:ext cx="4378" cy="2477"/>
              </a:xfrm>
              <a:prstGeom prst="rect">
                <a:avLst/>
              </a:prstGeom>
              <a:solidFill>
                <a:srgbClr val="FFF7E1"/>
              </a:solidFill>
              <a:ln w="12700">
                <a:solidFill>
                  <a:srgbClr val="808080"/>
                </a:solidFill>
                <a:miter lim="800000"/>
                <a:headEnd/>
                <a:tailEnd/>
              </a:ln>
            </p:spPr>
            <p:txBody>
              <a:bodyPr/>
              <a:lstStyle/>
              <a:p>
                <a:endParaRPr lang="en-US">
                  <a:latin typeface="+mj-lt"/>
                </a:endParaRPr>
              </a:p>
            </p:txBody>
          </p:sp>
          <p:sp>
            <p:nvSpPr>
              <p:cNvPr id="9227" name="Rectangle 18"/>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a:latin typeface="+mj-lt"/>
                </a:endParaRPr>
              </a:p>
            </p:txBody>
          </p:sp>
          <p:sp>
            <p:nvSpPr>
              <p:cNvPr id="9228" name="Line 19"/>
              <p:cNvSpPr>
                <a:spLocks noChangeShapeType="1"/>
              </p:cNvSpPr>
              <p:nvPr/>
            </p:nvSpPr>
            <p:spPr bwMode="auto">
              <a:xfrm flipH="1">
                <a:off x="668" y="1037"/>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29" name="Line 20"/>
              <p:cNvSpPr>
                <a:spLocks noChangeShapeType="1"/>
              </p:cNvSpPr>
              <p:nvPr/>
            </p:nvSpPr>
            <p:spPr bwMode="auto">
              <a:xfrm flipV="1">
                <a:off x="671"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0" name="Line 21"/>
              <p:cNvSpPr>
                <a:spLocks noChangeShapeType="1"/>
              </p:cNvSpPr>
              <p:nvPr/>
            </p:nvSpPr>
            <p:spPr bwMode="auto">
              <a:xfrm flipH="1">
                <a:off x="668" y="3514"/>
                <a:ext cx="4369" cy="3"/>
              </a:xfrm>
              <a:prstGeom prst="line">
                <a:avLst/>
              </a:prstGeom>
              <a:noFill/>
              <a:ln w="12700" cap="sq">
                <a:solidFill>
                  <a:srgbClr val="808080"/>
                </a:solidFill>
                <a:miter lim="800000"/>
                <a:headEnd/>
                <a:tailEnd/>
              </a:ln>
            </p:spPr>
            <p:txBody>
              <a:bodyPr/>
              <a:lstStyle/>
              <a:p>
                <a:endParaRPr lang="en-US">
                  <a:latin typeface="+mj-lt"/>
                </a:endParaRPr>
              </a:p>
            </p:txBody>
          </p:sp>
          <p:sp>
            <p:nvSpPr>
              <p:cNvPr id="9231" name="Rectangle 22"/>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a:latin typeface="+mj-lt"/>
                </a:endParaRPr>
              </a:p>
            </p:txBody>
          </p:sp>
          <p:sp>
            <p:nvSpPr>
              <p:cNvPr id="9232" name="Rectangle 23"/>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a:latin typeface="+mj-lt"/>
                </a:endParaRPr>
              </a:p>
            </p:txBody>
          </p:sp>
          <p:sp>
            <p:nvSpPr>
              <p:cNvPr id="9233" name="Line 24"/>
              <p:cNvSpPr>
                <a:spLocks noChangeShapeType="1"/>
              </p:cNvSpPr>
              <p:nvPr/>
            </p:nvSpPr>
            <p:spPr bwMode="auto">
              <a:xfrm flipV="1">
                <a:off x="4323"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4" name="Line 25"/>
              <p:cNvSpPr>
                <a:spLocks noChangeShapeType="1"/>
              </p:cNvSpPr>
              <p:nvPr/>
            </p:nvSpPr>
            <p:spPr bwMode="auto">
              <a:xfrm flipV="1">
                <a:off x="3585"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5" name="Line 26"/>
              <p:cNvSpPr>
                <a:spLocks noChangeShapeType="1"/>
              </p:cNvSpPr>
              <p:nvPr/>
            </p:nvSpPr>
            <p:spPr bwMode="auto">
              <a:xfrm flipV="1">
                <a:off x="2883"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6" name="Line 27"/>
              <p:cNvSpPr>
                <a:spLocks noChangeShapeType="1"/>
              </p:cNvSpPr>
              <p:nvPr/>
            </p:nvSpPr>
            <p:spPr bwMode="auto">
              <a:xfrm flipV="1">
                <a:off x="2132" y="1042"/>
                <a:ext cx="3" cy="2472"/>
              </a:xfrm>
              <a:prstGeom prst="line">
                <a:avLst/>
              </a:prstGeom>
              <a:noFill/>
              <a:ln w="12700" cap="sq">
                <a:solidFill>
                  <a:srgbClr val="808080"/>
                </a:solidFill>
                <a:miter lim="800000"/>
                <a:headEnd/>
                <a:tailEnd/>
              </a:ln>
            </p:spPr>
            <p:txBody>
              <a:bodyPr/>
              <a:lstStyle/>
              <a:p>
                <a:endParaRPr lang="en-US">
                  <a:latin typeface="+mj-lt"/>
                </a:endParaRPr>
              </a:p>
            </p:txBody>
          </p:sp>
          <p:sp>
            <p:nvSpPr>
              <p:cNvPr id="9237" name="Line 28"/>
              <p:cNvSpPr>
                <a:spLocks noChangeShapeType="1"/>
              </p:cNvSpPr>
              <p:nvPr/>
            </p:nvSpPr>
            <p:spPr bwMode="auto">
              <a:xfrm flipV="1">
                <a:off x="1403" y="1037"/>
                <a:ext cx="3" cy="2475"/>
              </a:xfrm>
              <a:prstGeom prst="line">
                <a:avLst/>
              </a:prstGeom>
              <a:noFill/>
              <a:ln w="12700" cap="sq">
                <a:solidFill>
                  <a:srgbClr val="808080"/>
                </a:solidFill>
                <a:miter lim="800000"/>
                <a:headEnd/>
                <a:tailEnd/>
              </a:ln>
            </p:spPr>
            <p:txBody>
              <a:bodyPr/>
              <a:lstStyle/>
              <a:p>
                <a:endParaRPr lang="en-US">
                  <a:latin typeface="+mj-lt"/>
                </a:endParaRPr>
              </a:p>
            </p:txBody>
          </p:sp>
          <p:sp>
            <p:nvSpPr>
              <p:cNvPr id="9238" name="Line 29"/>
              <p:cNvSpPr>
                <a:spLocks noChangeShapeType="1"/>
              </p:cNvSpPr>
              <p:nvPr/>
            </p:nvSpPr>
            <p:spPr bwMode="auto">
              <a:xfrm flipH="1">
                <a:off x="668" y="1348"/>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39" name="Line 30"/>
              <p:cNvSpPr>
                <a:spLocks noChangeShapeType="1"/>
              </p:cNvSpPr>
              <p:nvPr/>
            </p:nvSpPr>
            <p:spPr bwMode="auto">
              <a:xfrm flipH="1">
                <a:off x="668" y="1660"/>
                <a:ext cx="4369" cy="3"/>
              </a:xfrm>
              <a:prstGeom prst="line">
                <a:avLst/>
              </a:prstGeom>
              <a:noFill/>
              <a:ln w="12700" cap="sq">
                <a:solidFill>
                  <a:srgbClr val="808080"/>
                </a:solidFill>
                <a:miter lim="800000"/>
                <a:headEnd/>
                <a:tailEnd/>
              </a:ln>
            </p:spPr>
            <p:txBody>
              <a:bodyPr/>
              <a:lstStyle/>
              <a:p>
                <a:endParaRPr lang="en-US">
                  <a:latin typeface="+mj-lt"/>
                </a:endParaRPr>
              </a:p>
            </p:txBody>
          </p:sp>
          <p:sp>
            <p:nvSpPr>
              <p:cNvPr id="9240" name="Line 31"/>
              <p:cNvSpPr>
                <a:spLocks noChangeShapeType="1"/>
              </p:cNvSpPr>
              <p:nvPr/>
            </p:nvSpPr>
            <p:spPr bwMode="auto">
              <a:xfrm flipH="1">
                <a:off x="668" y="1927"/>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41" name="Line 32"/>
              <p:cNvSpPr>
                <a:spLocks noChangeShapeType="1"/>
              </p:cNvSpPr>
              <p:nvPr/>
            </p:nvSpPr>
            <p:spPr bwMode="auto">
              <a:xfrm flipH="1">
                <a:off x="668" y="2277"/>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42" name="Line 33"/>
              <p:cNvSpPr>
                <a:spLocks noChangeShapeType="1"/>
              </p:cNvSpPr>
              <p:nvPr/>
            </p:nvSpPr>
            <p:spPr bwMode="auto">
              <a:xfrm flipH="1">
                <a:off x="668" y="2590"/>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43" name="Line 34"/>
              <p:cNvSpPr>
                <a:spLocks noChangeShapeType="1"/>
              </p:cNvSpPr>
              <p:nvPr/>
            </p:nvSpPr>
            <p:spPr bwMode="auto">
              <a:xfrm flipH="1">
                <a:off x="668" y="2926"/>
                <a:ext cx="4369" cy="2"/>
              </a:xfrm>
              <a:prstGeom prst="line">
                <a:avLst/>
              </a:prstGeom>
              <a:noFill/>
              <a:ln w="12700" cap="sq">
                <a:solidFill>
                  <a:srgbClr val="808080"/>
                </a:solidFill>
                <a:miter lim="800000"/>
                <a:headEnd/>
                <a:tailEnd/>
              </a:ln>
            </p:spPr>
            <p:txBody>
              <a:bodyPr/>
              <a:lstStyle/>
              <a:p>
                <a:endParaRPr lang="en-US">
                  <a:latin typeface="+mj-lt"/>
                </a:endParaRPr>
              </a:p>
            </p:txBody>
          </p:sp>
          <p:sp>
            <p:nvSpPr>
              <p:cNvPr id="9244" name="Line 35"/>
              <p:cNvSpPr>
                <a:spLocks noChangeShapeType="1"/>
              </p:cNvSpPr>
              <p:nvPr/>
            </p:nvSpPr>
            <p:spPr bwMode="auto">
              <a:xfrm flipH="1">
                <a:off x="668" y="3259"/>
                <a:ext cx="4369" cy="3"/>
              </a:xfrm>
              <a:prstGeom prst="line">
                <a:avLst/>
              </a:prstGeom>
              <a:noFill/>
              <a:ln w="12700" cap="sq">
                <a:solidFill>
                  <a:srgbClr val="808080"/>
                </a:solidFill>
                <a:miter lim="800000"/>
                <a:headEnd/>
                <a:tailEnd/>
              </a:ln>
            </p:spPr>
            <p:txBody>
              <a:bodyPr/>
              <a:lstStyle/>
              <a:p>
                <a:endParaRPr lang="en-US">
                  <a:latin typeface="+mj-lt"/>
                </a:endParaRPr>
              </a:p>
            </p:txBody>
          </p:sp>
          <p:sp>
            <p:nvSpPr>
              <p:cNvPr id="9245" name="Line 36"/>
              <p:cNvSpPr>
                <a:spLocks noChangeShapeType="1"/>
              </p:cNvSpPr>
              <p:nvPr/>
            </p:nvSpPr>
            <p:spPr bwMode="auto">
              <a:xfrm>
                <a:off x="668" y="1037"/>
                <a:ext cx="3" cy="2482"/>
              </a:xfrm>
              <a:prstGeom prst="line">
                <a:avLst/>
              </a:prstGeom>
              <a:noFill/>
              <a:ln w="12700" cap="sq">
                <a:solidFill>
                  <a:srgbClr val="808080"/>
                </a:solidFill>
                <a:miter lim="800000"/>
                <a:headEnd/>
                <a:tailEnd/>
              </a:ln>
            </p:spPr>
            <p:txBody>
              <a:bodyPr/>
              <a:lstStyle/>
              <a:p>
                <a:endParaRPr lang="en-US">
                  <a:latin typeface="+mj-lt"/>
                </a:endParaRPr>
              </a:p>
            </p:txBody>
          </p:sp>
        </p:grpSp>
        <p:sp>
          <p:nvSpPr>
            <p:cNvPr id="9223" name="Freeform 37"/>
            <p:cNvSpPr>
              <a:spLocks/>
            </p:cNvSpPr>
            <p:nvPr/>
          </p:nvSpPr>
          <p:spPr bwMode="auto">
            <a:xfrm>
              <a:off x="704" y="1372"/>
              <a:ext cx="4318" cy="2107"/>
            </a:xfrm>
            <a:custGeom>
              <a:avLst/>
              <a:gdLst>
                <a:gd name="T0" fmla="*/ 0 w 2906"/>
                <a:gd name="T1" fmla="*/ 6916 h 1778"/>
                <a:gd name="T2" fmla="*/ 11496 w 2906"/>
                <a:gd name="T3" fmla="*/ 3986 h 1778"/>
                <a:gd name="T4" fmla="*/ 23167 w 2906"/>
                <a:gd name="T5" fmla="*/ 4926 h 1778"/>
                <a:gd name="T6" fmla="*/ 34642 w 2906"/>
                <a:gd name="T7" fmla="*/ 1996 h 1778"/>
                <a:gd name="T8" fmla="*/ 46121 w 2906"/>
                <a:gd name="T9" fmla="*/ 6815 h 1778"/>
                <a:gd name="T10" fmla="*/ 57809 w 2906"/>
                <a:gd name="T11" fmla="*/ 0 h 1778"/>
                <a:gd name="T12" fmla="*/ 69051 w 2906"/>
                <a:gd name="T13" fmla="*/ 3038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28575" cap="sq">
              <a:solidFill>
                <a:srgbClr val="808080"/>
              </a:solidFill>
              <a:miter lim="800000"/>
              <a:headEnd/>
              <a:tailEnd/>
            </a:ln>
          </p:spPr>
          <p:txBody>
            <a:bodyPr/>
            <a:lstStyle/>
            <a:p>
              <a:endParaRPr lang="en-US">
                <a:latin typeface="+mj-lt"/>
              </a:endParaRPr>
            </a:p>
          </p:txBody>
        </p:sp>
        <p:sp>
          <p:nvSpPr>
            <p:cNvPr id="9224" name="Rectangle 38"/>
            <p:cNvSpPr>
              <a:spLocks noChangeArrowheads="1"/>
            </p:cNvSpPr>
            <p:nvPr/>
          </p:nvSpPr>
          <p:spPr bwMode="auto">
            <a:xfrm>
              <a:off x="494" y="566"/>
              <a:ext cx="4770" cy="288"/>
            </a:xfrm>
            <a:prstGeom prst="rect">
              <a:avLst/>
            </a:prstGeom>
            <a:noFill/>
            <a:ln w="9525">
              <a:noFill/>
              <a:miter lim="800000"/>
              <a:headEnd/>
              <a:tailEnd/>
            </a:ln>
          </p:spPr>
          <p:txBody>
            <a:bodyPr>
              <a:spAutoFit/>
            </a:bodyPr>
            <a:lstStyle/>
            <a:p>
              <a:pPr algn="ctr" eaLnBrk="0" hangingPunct="0"/>
              <a:r>
                <a:rPr lang="cs-CZ" sz="2400" b="1" dirty="0" smtClean="0">
                  <a:solidFill>
                    <a:srgbClr val="507269"/>
                  </a:solidFill>
                  <a:latin typeface="+mj-lt"/>
                </a:rPr>
                <a:t>Prognóza budoucí poptávky</a:t>
              </a:r>
              <a:endParaRPr lang="en-US" sz="2400" b="1" dirty="0">
                <a:solidFill>
                  <a:srgbClr val="507269"/>
                </a:solidFill>
                <a:latin typeface="+mj-lt"/>
              </a:endParaRPr>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8850" name="Footer Placeholder 1"/>
          <p:cNvSpPr>
            <a:spLocks noGrp="1"/>
          </p:cNvSpPr>
          <p:nvPr>
            <p:ph type="ftr" sz="quarter" idx="10"/>
          </p:nvPr>
        </p:nvSpPr>
        <p:spPr>
          <a:noFill/>
        </p:spPr>
        <p:txBody>
          <a:bodyPr/>
          <a:lstStyle/>
          <a:p>
            <a:pPr algn="r"/>
            <a:r>
              <a:rPr lang="en-US" smtClean="0"/>
              <a:t>QS-PL-790</a:t>
            </a:r>
          </a:p>
        </p:txBody>
      </p:sp>
      <p:pic>
        <p:nvPicPr>
          <p:cNvPr id="78851"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8850" name="Footer Placeholder 1"/>
          <p:cNvSpPr>
            <a:spLocks noGrp="1"/>
          </p:cNvSpPr>
          <p:nvPr>
            <p:ph type="ftr" sz="quarter" idx="10"/>
          </p:nvPr>
        </p:nvSpPr>
        <p:spPr>
          <a:noFill/>
        </p:spPr>
        <p:txBody>
          <a:bodyPr/>
          <a:lstStyle/>
          <a:p>
            <a:pPr algn="r"/>
            <a:r>
              <a:rPr lang="en-US" smtClean="0"/>
              <a:t>QS-PL-790</a:t>
            </a:r>
          </a:p>
        </p:txBody>
      </p:sp>
      <p:pic>
        <p:nvPicPr>
          <p:cNvPr id="78851"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8850" name="Footer Placeholder 1"/>
          <p:cNvSpPr>
            <a:spLocks noGrp="1"/>
          </p:cNvSpPr>
          <p:nvPr>
            <p:ph type="ftr" sz="quarter" idx="10"/>
          </p:nvPr>
        </p:nvSpPr>
        <p:spPr>
          <a:noFill/>
        </p:spPr>
        <p:txBody>
          <a:bodyPr/>
          <a:lstStyle/>
          <a:p>
            <a:pPr algn="r"/>
            <a:r>
              <a:rPr lang="en-US" smtClean="0"/>
              <a:t>QS-PL-790</a:t>
            </a:r>
          </a:p>
        </p:txBody>
      </p:sp>
      <p:pic>
        <p:nvPicPr>
          <p:cNvPr id="78851"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8850" name="Footer Placeholder 1"/>
          <p:cNvSpPr>
            <a:spLocks noGrp="1"/>
          </p:cNvSpPr>
          <p:nvPr>
            <p:ph type="ftr" sz="quarter" idx="10"/>
          </p:nvPr>
        </p:nvSpPr>
        <p:spPr>
          <a:noFill/>
        </p:spPr>
        <p:txBody>
          <a:bodyPr/>
          <a:lstStyle/>
          <a:p>
            <a:pPr algn="r"/>
            <a:r>
              <a:rPr lang="en-US" smtClean="0"/>
              <a:t>QS-PL-790</a:t>
            </a:r>
          </a:p>
        </p:txBody>
      </p:sp>
      <p:pic>
        <p:nvPicPr>
          <p:cNvPr id="78851"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8850" name="Footer Placeholder 1"/>
          <p:cNvSpPr>
            <a:spLocks noGrp="1"/>
          </p:cNvSpPr>
          <p:nvPr>
            <p:ph type="ftr" sz="quarter" idx="10"/>
          </p:nvPr>
        </p:nvSpPr>
        <p:spPr>
          <a:noFill/>
        </p:spPr>
        <p:txBody>
          <a:bodyPr/>
          <a:lstStyle/>
          <a:p>
            <a:pPr algn="r"/>
            <a:r>
              <a:rPr lang="en-US" smtClean="0"/>
              <a:t>QS-PL-790</a:t>
            </a:r>
          </a:p>
        </p:txBody>
      </p:sp>
      <p:pic>
        <p:nvPicPr>
          <p:cNvPr id="78851"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normAutofit/>
          </a:bodyPr>
          <a:lstStyle/>
          <a:p>
            <a:r>
              <a:rPr lang="cs-CZ" dirty="0" smtClean="0"/>
              <a:t>Způsoby objednání - cvičení</a:t>
            </a:r>
            <a:endParaRPr lang="en-US" dirty="0"/>
          </a:p>
        </p:txBody>
      </p:sp>
      <p:sp>
        <p:nvSpPr>
          <p:cNvPr id="79874" name="Footer Placeholder 1"/>
          <p:cNvSpPr>
            <a:spLocks noGrp="1"/>
          </p:cNvSpPr>
          <p:nvPr>
            <p:ph type="ftr" sz="quarter" idx="10"/>
          </p:nvPr>
        </p:nvSpPr>
        <p:spPr>
          <a:noFill/>
        </p:spPr>
        <p:txBody>
          <a:bodyPr/>
          <a:lstStyle/>
          <a:p>
            <a:pPr algn="r"/>
            <a:r>
              <a:rPr lang="en-US" smtClean="0"/>
              <a:t>QS-PL-800</a:t>
            </a:r>
          </a:p>
        </p:txBody>
      </p:sp>
      <p:grpSp>
        <p:nvGrpSpPr>
          <p:cNvPr id="26" name="Group 25"/>
          <p:cNvGrpSpPr/>
          <p:nvPr/>
        </p:nvGrpSpPr>
        <p:grpSpPr>
          <a:xfrm>
            <a:off x="341313" y="887413"/>
            <a:ext cx="8455025" cy="5273675"/>
            <a:chOff x="341313" y="1192213"/>
            <a:chExt cx="8455025" cy="5273675"/>
          </a:xfrm>
        </p:grpSpPr>
        <p:sp>
          <p:nvSpPr>
            <p:cNvPr id="523269" name="Rectangle 5"/>
            <p:cNvSpPr>
              <a:spLocks noChangeArrowheads="1"/>
            </p:cNvSpPr>
            <p:nvPr/>
          </p:nvSpPr>
          <p:spPr bwMode="auto">
            <a:xfrm>
              <a:off x="515938" y="1192213"/>
              <a:ext cx="8083550" cy="527367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79877" name="Rectangle 4"/>
            <p:cNvSpPr>
              <a:spLocks noChangeArrowheads="1"/>
            </p:cNvSpPr>
            <p:nvPr/>
          </p:nvSpPr>
          <p:spPr bwMode="auto">
            <a:xfrm>
              <a:off x="4524375" y="1262063"/>
              <a:ext cx="77788" cy="577850"/>
            </a:xfrm>
            <a:prstGeom prst="rect">
              <a:avLst/>
            </a:prstGeom>
            <a:noFill/>
            <a:ln w="12700">
              <a:noFill/>
              <a:miter lim="800000"/>
              <a:headEnd/>
              <a:tailEnd/>
            </a:ln>
          </p:spPr>
          <p:txBody>
            <a:bodyPr wrap="none" anchor="ctr"/>
            <a:lstStyle/>
            <a:p>
              <a:endParaRPr lang="en-US">
                <a:latin typeface="+mj-lt"/>
              </a:endParaRPr>
            </a:p>
          </p:txBody>
        </p:sp>
        <p:sp>
          <p:nvSpPr>
            <p:cNvPr id="79878" name="Line 7"/>
            <p:cNvSpPr>
              <a:spLocks noChangeShapeType="1"/>
            </p:cNvSpPr>
            <p:nvPr/>
          </p:nvSpPr>
          <p:spPr bwMode="auto">
            <a:xfrm>
              <a:off x="2855913" y="1204913"/>
              <a:ext cx="0" cy="5248275"/>
            </a:xfrm>
            <a:prstGeom prst="line">
              <a:avLst/>
            </a:prstGeom>
            <a:noFill/>
            <a:ln w="38100" cmpd="dbl">
              <a:solidFill>
                <a:schemeClr val="tx1"/>
              </a:solidFill>
              <a:round/>
              <a:headEnd/>
              <a:tailEnd/>
            </a:ln>
          </p:spPr>
          <p:txBody>
            <a:bodyPr wrap="none" anchor="ctr"/>
            <a:lstStyle/>
            <a:p>
              <a:endParaRPr lang="en-US">
                <a:latin typeface="+mj-lt"/>
              </a:endParaRPr>
            </a:p>
          </p:txBody>
        </p:sp>
        <p:sp>
          <p:nvSpPr>
            <p:cNvPr id="79879" name="Line 8"/>
            <p:cNvSpPr>
              <a:spLocks noChangeShapeType="1"/>
            </p:cNvSpPr>
            <p:nvPr/>
          </p:nvSpPr>
          <p:spPr bwMode="auto">
            <a:xfrm>
              <a:off x="3484563" y="1192213"/>
              <a:ext cx="0" cy="5273675"/>
            </a:xfrm>
            <a:prstGeom prst="line">
              <a:avLst/>
            </a:prstGeom>
            <a:noFill/>
            <a:ln w="12700">
              <a:solidFill>
                <a:schemeClr val="tx1"/>
              </a:solidFill>
              <a:round/>
              <a:headEnd/>
              <a:tailEnd/>
            </a:ln>
          </p:spPr>
          <p:txBody>
            <a:bodyPr wrap="none" anchor="ctr"/>
            <a:lstStyle/>
            <a:p>
              <a:endParaRPr lang="en-US">
                <a:latin typeface="+mj-lt"/>
              </a:endParaRPr>
            </a:p>
          </p:txBody>
        </p:sp>
        <p:sp>
          <p:nvSpPr>
            <p:cNvPr id="79880" name="Line 9"/>
            <p:cNvSpPr>
              <a:spLocks noChangeShapeType="1"/>
            </p:cNvSpPr>
            <p:nvPr/>
          </p:nvSpPr>
          <p:spPr bwMode="auto">
            <a:xfrm>
              <a:off x="4116388" y="1192213"/>
              <a:ext cx="0" cy="5273675"/>
            </a:xfrm>
            <a:prstGeom prst="line">
              <a:avLst/>
            </a:prstGeom>
            <a:noFill/>
            <a:ln w="12700">
              <a:solidFill>
                <a:schemeClr val="tx1"/>
              </a:solidFill>
              <a:round/>
              <a:headEnd/>
              <a:tailEnd/>
            </a:ln>
          </p:spPr>
          <p:txBody>
            <a:bodyPr wrap="none" anchor="ctr"/>
            <a:lstStyle/>
            <a:p>
              <a:endParaRPr lang="en-US">
                <a:latin typeface="+mj-lt"/>
              </a:endParaRPr>
            </a:p>
          </p:txBody>
        </p:sp>
        <p:sp>
          <p:nvSpPr>
            <p:cNvPr id="79881" name="Line 10"/>
            <p:cNvSpPr>
              <a:spLocks noChangeShapeType="1"/>
            </p:cNvSpPr>
            <p:nvPr/>
          </p:nvSpPr>
          <p:spPr bwMode="auto">
            <a:xfrm>
              <a:off x="4699000" y="1192213"/>
              <a:ext cx="0" cy="5273675"/>
            </a:xfrm>
            <a:prstGeom prst="line">
              <a:avLst/>
            </a:prstGeom>
            <a:noFill/>
            <a:ln w="12700">
              <a:solidFill>
                <a:schemeClr val="tx1"/>
              </a:solidFill>
              <a:round/>
              <a:headEnd/>
              <a:tailEnd/>
            </a:ln>
          </p:spPr>
          <p:txBody>
            <a:bodyPr wrap="none" anchor="ctr"/>
            <a:lstStyle/>
            <a:p>
              <a:endParaRPr lang="en-US">
                <a:latin typeface="+mj-lt"/>
              </a:endParaRPr>
            </a:p>
          </p:txBody>
        </p:sp>
        <p:sp>
          <p:nvSpPr>
            <p:cNvPr id="79882" name="Line 11"/>
            <p:cNvSpPr>
              <a:spLocks noChangeShapeType="1"/>
            </p:cNvSpPr>
            <p:nvPr/>
          </p:nvSpPr>
          <p:spPr bwMode="auto">
            <a:xfrm>
              <a:off x="5259388" y="1192213"/>
              <a:ext cx="0" cy="5273675"/>
            </a:xfrm>
            <a:prstGeom prst="line">
              <a:avLst/>
            </a:prstGeom>
            <a:noFill/>
            <a:ln w="12700">
              <a:solidFill>
                <a:schemeClr val="tx1"/>
              </a:solidFill>
              <a:round/>
              <a:headEnd/>
              <a:tailEnd/>
            </a:ln>
          </p:spPr>
          <p:txBody>
            <a:bodyPr wrap="none" anchor="ctr"/>
            <a:lstStyle/>
            <a:p>
              <a:endParaRPr lang="en-US">
                <a:latin typeface="+mj-lt"/>
              </a:endParaRPr>
            </a:p>
          </p:txBody>
        </p:sp>
        <p:sp>
          <p:nvSpPr>
            <p:cNvPr id="79883" name="Line 12"/>
            <p:cNvSpPr>
              <a:spLocks noChangeShapeType="1"/>
            </p:cNvSpPr>
            <p:nvPr/>
          </p:nvSpPr>
          <p:spPr bwMode="auto">
            <a:xfrm>
              <a:off x="5830888" y="1192213"/>
              <a:ext cx="0" cy="5273675"/>
            </a:xfrm>
            <a:prstGeom prst="line">
              <a:avLst/>
            </a:prstGeom>
            <a:noFill/>
            <a:ln w="12700">
              <a:solidFill>
                <a:schemeClr val="tx1"/>
              </a:solidFill>
              <a:round/>
              <a:headEnd/>
              <a:tailEnd/>
            </a:ln>
          </p:spPr>
          <p:txBody>
            <a:bodyPr wrap="none" anchor="ctr"/>
            <a:lstStyle/>
            <a:p>
              <a:endParaRPr lang="en-US">
                <a:latin typeface="+mj-lt"/>
              </a:endParaRPr>
            </a:p>
          </p:txBody>
        </p:sp>
        <p:sp>
          <p:nvSpPr>
            <p:cNvPr id="79884" name="Line 13"/>
            <p:cNvSpPr>
              <a:spLocks noChangeShapeType="1"/>
            </p:cNvSpPr>
            <p:nvPr/>
          </p:nvSpPr>
          <p:spPr bwMode="auto">
            <a:xfrm>
              <a:off x="6402388" y="1192213"/>
              <a:ext cx="0" cy="5273675"/>
            </a:xfrm>
            <a:prstGeom prst="line">
              <a:avLst/>
            </a:prstGeom>
            <a:noFill/>
            <a:ln w="12700">
              <a:solidFill>
                <a:schemeClr val="tx1"/>
              </a:solidFill>
              <a:round/>
              <a:headEnd/>
              <a:tailEnd/>
            </a:ln>
          </p:spPr>
          <p:txBody>
            <a:bodyPr wrap="none" anchor="ctr"/>
            <a:lstStyle/>
            <a:p>
              <a:endParaRPr lang="en-US">
                <a:latin typeface="+mj-lt"/>
              </a:endParaRPr>
            </a:p>
          </p:txBody>
        </p:sp>
        <p:sp>
          <p:nvSpPr>
            <p:cNvPr id="79885" name="Line 14"/>
            <p:cNvSpPr>
              <a:spLocks noChangeShapeType="1"/>
            </p:cNvSpPr>
            <p:nvPr/>
          </p:nvSpPr>
          <p:spPr bwMode="auto">
            <a:xfrm>
              <a:off x="6985000" y="1192213"/>
              <a:ext cx="0" cy="5273675"/>
            </a:xfrm>
            <a:prstGeom prst="line">
              <a:avLst/>
            </a:prstGeom>
            <a:noFill/>
            <a:ln w="12700">
              <a:solidFill>
                <a:schemeClr val="tx1"/>
              </a:solidFill>
              <a:round/>
              <a:headEnd/>
              <a:tailEnd/>
            </a:ln>
          </p:spPr>
          <p:txBody>
            <a:bodyPr wrap="none" anchor="ctr"/>
            <a:lstStyle/>
            <a:p>
              <a:endParaRPr lang="en-US">
                <a:latin typeface="+mj-lt"/>
              </a:endParaRPr>
            </a:p>
          </p:txBody>
        </p:sp>
        <p:sp>
          <p:nvSpPr>
            <p:cNvPr id="79886" name="Line 15"/>
            <p:cNvSpPr>
              <a:spLocks noChangeShapeType="1"/>
            </p:cNvSpPr>
            <p:nvPr/>
          </p:nvSpPr>
          <p:spPr bwMode="auto">
            <a:xfrm>
              <a:off x="7569200" y="1192213"/>
              <a:ext cx="0" cy="5273675"/>
            </a:xfrm>
            <a:prstGeom prst="line">
              <a:avLst/>
            </a:prstGeom>
            <a:noFill/>
            <a:ln w="12700">
              <a:solidFill>
                <a:schemeClr val="tx1"/>
              </a:solidFill>
              <a:round/>
              <a:headEnd/>
              <a:tailEnd/>
            </a:ln>
          </p:spPr>
          <p:txBody>
            <a:bodyPr wrap="none" anchor="ctr"/>
            <a:lstStyle/>
            <a:p>
              <a:endParaRPr lang="en-US">
                <a:latin typeface="+mj-lt"/>
              </a:endParaRPr>
            </a:p>
          </p:txBody>
        </p:sp>
        <p:sp>
          <p:nvSpPr>
            <p:cNvPr id="79887" name="Line 16"/>
            <p:cNvSpPr>
              <a:spLocks noChangeShapeType="1"/>
            </p:cNvSpPr>
            <p:nvPr/>
          </p:nvSpPr>
          <p:spPr bwMode="auto">
            <a:xfrm>
              <a:off x="8128000" y="1192213"/>
              <a:ext cx="0" cy="5273675"/>
            </a:xfrm>
            <a:prstGeom prst="line">
              <a:avLst/>
            </a:prstGeom>
            <a:noFill/>
            <a:ln w="12700">
              <a:solidFill>
                <a:schemeClr val="tx1"/>
              </a:solidFill>
              <a:round/>
              <a:headEnd/>
              <a:tailEnd/>
            </a:ln>
          </p:spPr>
          <p:txBody>
            <a:bodyPr wrap="none" anchor="ctr"/>
            <a:lstStyle/>
            <a:p>
              <a:endParaRPr lang="en-US">
                <a:latin typeface="+mj-lt"/>
              </a:endParaRPr>
            </a:p>
          </p:txBody>
        </p:sp>
        <p:sp>
          <p:nvSpPr>
            <p:cNvPr id="79888" name="Line 17"/>
            <p:cNvSpPr>
              <a:spLocks noChangeShapeType="1"/>
            </p:cNvSpPr>
            <p:nvPr/>
          </p:nvSpPr>
          <p:spPr bwMode="auto">
            <a:xfrm>
              <a:off x="515938" y="1651000"/>
              <a:ext cx="8072437" cy="0"/>
            </a:xfrm>
            <a:prstGeom prst="line">
              <a:avLst/>
            </a:prstGeom>
            <a:noFill/>
            <a:ln w="12700">
              <a:solidFill>
                <a:schemeClr val="tx1"/>
              </a:solidFill>
              <a:round/>
              <a:headEnd/>
              <a:tailEnd/>
            </a:ln>
          </p:spPr>
          <p:txBody>
            <a:bodyPr wrap="none" anchor="ctr"/>
            <a:lstStyle/>
            <a:p>
              <a:endParaRPr lang="en-US">
                <a:latin typeface="+mj-lt"/>
              </a:endParaRPr>
            </a:p>
          </p:txBody>
        </p:sp>
        <p:sp>
          <p:nvSpPr>
            <p:cNvPr id="79889" name="Line 18"/>
            <p:cNvSpPr>
              <a:spLocks noChangeShapeType="1"/>
            </p:cNvSpPr>
            <p:nvPr/>
          </p:nvSpPr>
          <p:spPr bwMode="auto">
            <a:xfrm>
              <a:off x="528638" y="2303463"/>
              <a:ext cx="8047037" cy="0"/>
            </a:xfrm>
            <a:prstGeom prst="line">
              <a:avLst/>
            </a:prstGeom>
            <a:noFill/>
            <a:ln w="38100" cmpd="dbl">
              <a:solidFill>
                <a:schemeClr val="tx1"/>
              </a:solidFill>
              <a:round/>
              <a:headEnd/>
              <a:tailEnd/>
            </a:ln>
          </p:spPr>
          <p:txBody>
            <a:bodyPr wrap="none" anchor="ctr"/>
            <a:lstStyle/>
            <a:p>
              <a:endParaRPr lang="en-US">
                <a:latin typeface="+mj-lt"/>
              </a:endParaRPr>
            </a:p>
          </p:txBody>
        </p:sp>
        <p:sp>
          <p:nvSpPr>
            <p:cNvPr id="79890" name="Line 19"/>
            <p:cNvSpPr>
              <a:spLocks noChangeShapeType="1"/>
            </p:cNvSpPr>
            <p:nvPr/>
          </p:nvSpPr>
          <p:spPr bwMode="auto">
            <a:xfrm>
              <a:off x="515938" y="3125788"/>
              <a:ext cx="8072437" cy="0"/>
            </a:xfrm>
            <a:prstGeom prst="line">
              <a:avLst/>
            </a:prstGeom>
            <a:noFill/>
            <a:ln w="12700">
              <a:solidFill>
                <a:schemeClr val="tx1"/>
              </a:solidFill>
              <a:round/>
              <a:headEnd/>
              <a:tailEnd/>
            </a:ln>
          </p:spPr>
          <p:txBody>
            <a:bodyPr wrap="none" anchor="ctr"/>
            <a:lstStyle/>
            <a:p>
              <a:endParaRPr lang="en-US">
                <a:latin typeface="+mj-lt"/>
              </a:endParaRPr>
            </a:p>
          </p:txBody>
        </p:sp>
        <p:sp>
          <p:nvSpPr>
            <p:cNvPr id="79891" name="Line 20"/>
            <p:cNvSpPr>
              <a:spLocks noChangeShapeType="1"/>
            </p:cNvSpPr>
            <p:nvPr/>
          </p:nvSpPr>
          <p:spPr bwMode="auto">
            <a:xfrm>
              <a:off x="515938" y="3970338"/>
              <a:ext cx="8072437" cy="0"/>
            </a:xfrm>
            <a:prstGeom prst="line">
              <a:avLst/>
            </a:prstGeom>
            <a:noFill/>
            <a:ln w="12700">
              <a:solidFill>
                <a:schemeClr val="tx1"/>
              </a:solidFill>
              <a:round/>
              <a:headEnd/>
              <a:tailEnd/>
            </a:ln>
          </p:spPr>
          <p:txBody>
            <a:bodyPr wrap="none" anchor="ctr"/>
            <a:lstStyle/>
            <a:p>
              <a:endParaRPr lang="en-US">
                <a:latin typeface="+mj-lt"/>
              </a:endParaRPr>
            </a:p>
          </p:txBody>
        </p:sp>
        <p:sp>
          <p:nvSpPr>
            <p:cNvPr id="79892" name="Line 21"/>
            <p:cNvSpPr>
              <a:spLocks noChangeShapeType="1"/>
            </p:cNvSpPr>
            <p:nvPr/>
          </p:nvSpPr>
          <p:spPr bwMode="auto">
            <a:xfrm>
              <a:off x="515938" y="4922838"/>
              <a:ext cx="8072437" cy="0"/>
            </a:xfrm>
            <a:prstGeom prst="line">
              <a:avLst/>
            </a:prstGeom>
            <a:noFill/>
            <a:ln w="12700">
              <a:solidFill>
                <a:schemeClr val="tx1"/>
              </a:solidFill>
              <a:round/>
              <a:headEnd/>
              <a:tailEnd/>
            </a:ln>
          </p:spPr>
          <p:txBody>
            <a:bodyPr wrap="none" anchor="ctr"/>
            <a:lstStyle/>
            <a:p>
              <a:endParaRPr lang="en-US">
                <a:latin typeface="+mj-lt"/>
              </a:endParaRPr>
            </a:p>
          </p:txBody>
        </p:sp>
        <p:sp>
          <p:nvSpPr>
            <p:cNvPr id="79893" name="Line 22"/>
            <p:cNvSpPr>
              <a:spLocks noChangeShapeType="1"/>
            </p:cNvSpPr>
            <p:nvPr/>
          </p:nvSpPr>
          <p:spPr bwMode="auto">
            <a:xfrm>
              <a:off x="515938" y="5768975"/>
              <a:ext cx="8072437" cy="0"/>
            </a:xfrm>
            <a:prstGeom prst="line">
              <a:avLst/>
            </a:prstGeom>
            <a:noFill/>
            <a:ln w="12700">
              <a:solidFill>
                <a:schemeClr val="tx1"/>
              </a:solidFill>
              <a:round/>
              <a:headEnd/>
              <a:tailEnd/>
            </a:ln>
          </p:spPr>
          <p:txBody>
            <a:bodyPr wrap="none" anchor="ctr"/>
            <a:lstStyle/>
            <a:p>
              <a:endParaRPr lang="en-US">
                <a:latin typeface="+mj-lt"/>
              </a:endParaRPr>
            </a:p>
          </p:txBody>
        </p:sp>
        <p:sp>
          <p:nvSpPr>
            <p:cNvPr id="79894" name="Text Box 23"/>
            <p:cNvSpPr txBox="1">
              <a:spLocks noChangeArrowheads="1"/>
            </p:cNvSpPr>
            <p:nvPr/>
          </p:nvSpPr>
          <p:spPr bwMode="auto">
            <a:xfrm>
              <a:off x="2909888" y="2660650"/>
              <a:ext cx="595312" cy="366713"/>
            </a:xfrm>
            <a:prstGeom prst="rect">
              <a:avLst/>
            </a:prstGeom>
            <a:noFill/>
            <a:ln w="38100">
              <a:noFill/>
              <a:miter lim="800000"/>
              <a:headEnd/>
              <a:tailEnd/>
            </a:ln>
          </p:spPr>
          <p:txBody>
            <a:bodyPr>
              <a:spAutoFit/>
            </a:bodyPr>
            <a:lstStyle/>
            <a:p>
              <a:pPr eaLnBrk="0" hangingPunct="0">
                <a:spcBef>
                  <a:spcPct val="50000"/>
                </a:spcBef>
              </a:pPr>
              <a:r>
                <a:rPr lang="en-US" sz="1800" b="1">
                  <a:latin typeface="+mj-lt"/>
                </a:rPr>
                <a:t>25</a:t>
              </a:r>
            </a:p>
          </p:txBody>
        </p:sp>
        <p:sp>
          <p:nvSpPr>
            <p:cNvPr id="79895" name="Text Box 24"/>
            <p:cNvSpPr txBox="1">
              <a:spLocks noChangeArrowheads="1"/>
            </p:cNvSpPr>
            <p:nvPr/>
          </p:nvSpPr>
          <p:spPr bwMode="auto">
            <a:xfrm>
              <a:off x="2909888" y="4329113"/>
              <a:ext cx="595312" cy="366712"/>
            </a:xfrm>
            <a:prstGeom prst="rect">
              <a:avLst/>
            </a:prstGeom>
            <a:noFill/>
            <a:ln w="38100">
              <a:noFill/>
              <a:miter lim="800000"/>
              <a:headEnd/>
              <a:tailEnd/>
            </a:ln>
          </p:spPr>
          <p:txBody>
            <a:bodyPr>
              <a:spAutoFit/>
            </a:bodyPr>
            <a:lstStyle/>
            <a:p>
              <a:pPr eaLnBrk="0" hangingPunct="0">
                <a:spcBef>
                  <a:spcPct val="50000"/>
                </a:spcBef>
              </a:pPr>
              <a:r>
                <a:rPr lang="en-US" sz="1800" b="1">
                  <a:latin typeface="+mj-lt"/>
                </a:rPr>
                <a:t>55</a:t>
              </a:r>
            </a:p>
          </p:txBody>
        </p:sp>
        <p:sp>
          <p:nvSpPr>
            <p:cNvPr id="79896" name="Rectangle 6"/>
            <p:cNvSpPr>
              <a:spLocks noChangeArrowheads="1"/>
            </p:cNvSpPr>
            <p:nvPr/>
          </p:nvSpPr>
          <p:spPr bwMode="auto">
            <a:xfrm>
              <a:off x="341313" y="1219200"/>
              <a:ext cx="8455025" cy="5209118"/>
            </a:xfrm>
            <a:prstGeom prst="rect">
              <a:avLst/>
            </a:prstGeom>
            <a:noFill/>
            <a:ln w="12700">
              <a:noFill/>
              <a:miter lim="800000"/>
              <a:headEnd/>
              <a:tailEnd/>
            </a:ln>
          </p:spPr>
          <p:txBody>
            <a:bodyPr lIns="47625" tIns="19050" rIns="47625" bIns="19050">
              <a:spAutoFit/>
            </a:bodyPr>
            <a:lstStyle/>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en-US" sz="1600" dirty="0">
                  <a:latin typeface="+mj-lt"/>
                </a:rPr>
                <a:t>	</a:t>
              </a:r>
              <a:r>
                <a:rPr lang="cs-CZ" sz="1600" b="1" dirty="0" smtClean="0">
                  <a:latin typeface="+mj-lt"/>
                </a:rPr>
                <a:t>Období</a:t>
              </a:r>
              <a:r>
                <a:rPr lang="en-US" sz="1600" dirty="0">
                  <a:latin typeface="+mj-lt"/>
                </a:rPr>
                <a:t>	</a:t>
              </a:r>
              <a:r>
                <a:rPr lang="en-US" sz="1600" b="1" dirty="0">
                  <a:latin typeface="+mj-lt"/>
                </a:rPr>
                <a:t>1	2	3	4	5	6	7	8	9	10</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en-US" sz="1600" b="1" dirty="0">
                <a:latin typeface="+mj-lt"/>
              </a:endParaRP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en-US" sz="1600" b="1" dirty="0">
                  <a:latin typeface="+mj-lt"/>
                </a:rPr>
                <a:t>	</a:t>
              </a:r>
              <a:r>
                <a:rPr lang="cs-CZ" sz="1600" b="1" dirty="0" smtClean="0">
                  <a:latin typeface="+mj-lt"/>
                </a:rPr>
                <a:t>Poptávka</a:t>
              </a:r>
              <a:r>
                <a:rPr lang="en-US" sz="1600" b="1" dirty="0">
                  <a:latin typeface="+mj-lt"/>
                </a:rPr>
                <a:t>	25	30	20	35	25	30	25	35	30	25</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en-US" sz="1600" b="1" dirty="0">
                <a:latin typeface="+mj-lt"/>
              </a:endParaRP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en-US" sz="1600" b="1" dirty="0">
                <a:latin typeface="+mj-lt"/>
              </a:endParaRP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cs-CZ" sz="1600" b="1" dirty="0" smtClean="0">
                <a:latin typeface="+mj-lt"/>
              </a:endParaRP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en-US" sz="1600" b="1" dirty="0">
                  <a:latin typeface="+mj-lt"/>
                </a:rPr>
                <a:t>	</a:t>
              </a:r>
              <a:r>
                <a:rPr lang="cs-CZ" sz="1600" b="1" dirty="0" smtClean="0">
                  <a:latin typeface="+mj-lt"/>
                </a:rPr>
                <a:t>Šarže za šarži</a:t>
              </a:r>
              <a:r>
                <a:rPr lang="en-US" sz="1600" b="1" dirty="0">
                  <a:latin typeface="+mj-lt"/>
                </a:rPr>
                <a:t>	</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en-US" sz="1600" b="1" dirty="0">
                <a:latin typeface="+mj-lt"/>
              </a:endParaRP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en-US" sz="1600" b="1" dirty="0">
                  <a:latin typeface="+mj-lt"/>
                </a:rPr>
                <a:t>	</a:t>
              </a:r>
              <a:r>
                <a:rPr lang="cs-CZ" sz="1600" b="1" dirty="0" smtClean="0">
                  <a:latin typeface="+mj-lt"/>
                </a:rPr>
                <a:t>Pevné</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objednávané</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množství</a:t>
              </a:r>
              <a:r>
                <a:rPr lang="en-US" sz="1600" b="1" dirty="0" smtClean="0">
                  <a:latin typeface="+mj-lt"/>
                </a:rPr>
                <a:t> </a:t>
              </a:r>
              <a:r>
                <a:rPr lang="en-US" sz="1600" b="1" dirty="0">
                  <a:latin typeface="+mj-lt"/>
                </a:rPr>
                <a:t>= 35	</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en-US" sz="1600" b="1" dirty="0">
                <a:latin typeface="+mj-lt"/>
              </a:endParaRP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en-US" sz="1600" b="1" dirty="0">
                  <a:latin typeface="+mj-lt"/>
                </a:rPr>
                <a:t>	</a:t>
              </a:r>
              <a:r>
                <a:rPr lang="cs-CZ" sz="1600" b="1" dirty="0" smtClean="0">
                  <a:latin typeface="+mj-lt"/>
                </a:rPr>
                <a:t>Množství </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objednávané </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na</a:t>
              </a:r>
              <a:r>
                <a:rPr lang="cs-CZ" sz="1600" b="1" dirty="0">
                  <a:latin typeface="+mj-lt"/>
                </a:rPr>
                <a:t> </a:t>
              </a:r>
              <a:r>
                <a:rPr lang="en-US" sz="1600" b="1" dirty="0" smtClean="0">
                  <a:latin typeface="+mj-lt"/>
                </a:rPr>
                <a:t>2 </a:t>
              </a:r>
              <a:r>
                <a:rPr lang="cs-CZ" sz="1600" b="1" dirty="0" smtClean="0">
                  <a:latin typeface="+mj-lt"/>
                </a:rPr>
                <a:t>období</a:t>
              </a:r>
              <a:endParaRPr lang="en-US" sz="1600" b="1" dirty="0">
                <a:latin typeface="+mj-lt"/>
              </a:endParaRP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en-US" sz="1600" b="1" dirty="0">
                  <a:latin typeface="+mj-lt"/>
                </a:rPr>
                <a:t>	</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Mn. obj. na </a:t>
              </a:r>
              <a:r>
                <a:rPr lang="en-US" sz="1600" b="1" dirty="0" smtClean="0">
                  <a:latin typeface="+mj-lt"/>
                </a:rPr>
                <a:t>2 </a:t>
              </a:r>
              <a:r>
                <a:rPr lang="cs-CZ" sz="1600" b="1" dirty="0" smtClean="0">
                  <a:latin typeface="+mj-lt"/>
                </a:rPr>
                <a:t>období</a:t>
              </a:r>
              <a:r>
                <a:rPr lang="en-US" sz="1600" b="1" dirty="0">
                  <a:latin typeface="+mj-lt"/>
                </a:rPr>
                <a:t>	</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en-US" sz="1600" b="1" dirty="0">
                  <a:latin typeface="+mj-lt"/>
                </a:rPr>
                <a:t>	Min. </a:t>
              </a:r>
              <a:r>
                <a:rPr lang="cs-CZ" sz="1600" b="1" dirty="0" smtClean="0">
                  <a:latin typeface="+mj-lt"/>
                </a:rPr>
                <a:t>množství</a:t>
              </a:r>
              <a:r>
                <a:rPr lang="en-US" sz="1600" b="1" dirty="0" smtClean="0">
                  <a:latin typeface="+mj-lt"/>
                </a:rPr>
                <a:t> </a:t>
              </a:r>
              <a:r>
                <a:rPr lang="en-US" sz="1600" b="1" dirty="0">
                  <a:latin typeface="+mj-lt"/>
                </a:rPr>
                <a:t>= 60</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en-US" sz="1600" b="1" dirty="0">
                  <a:latin typeface="+mj-lt"/>
                </a:rPr>
                <a:t>	</a:t>
              </a:r>
              <a:endParaRPr lang="cs-CZ" sz="1600" b="1" dirty="0" smtClean="0">
                <a:latin typeface="+mj-lt"/>
              </a:endParaRP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Mn. obj. na</a:t>
              </a:r>
              <a:r>
                <a:rPr lang="en-US" sz="1600" b="1" dirty="0" smtClean="0">
                  <a:latin typeface="+mj-lt"/>
                </a:rPr>
                <a:t> </a:t>
              </a:r>
              <a:r>
                <a:rPr lang="en-US" sz="1600" b="1" dirty="0">
                  <a:latin typeface="+mj-lt"/>
                </a:rPr>
                <a:t>2 </a:t>
              </a:r>
              <a:r>
                <a:rPr lang="cs-CZ" sz="1600" b="1" dirty="0" smtClean="0">
                  <a:latin typeface="+mj-lt"/>
                </a:rPr>
                <a:t>období</a:t>
              </a:r>
              <a:r>
                <a:rPr lang="en-US" sz="1600" b="1" dirty="0">
                  <a:latin typeface="+mj-lt"/>
                </a:rPr>
                <a:t>	</a:t>
              </a:r>
            </a:p>
            <a:p>
              <a:pPr>
                <a:buClr>
                  <a:srgbClr val="890C4C"/>
                </a:buClr>
                <a:buFont typeface="Webdings" pitchFamily="18" charset="2"/>
                <a:buNone/>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en-US" sz="1600" b="1" dirty="0">
                  <a:latin typeface="+mj-lt"/>
                </a:rPr>
                <a:t>	</a:t>
              </a:r>
              <a:r>
                <a:rPr lang="cs-CZ" sz="1600" b="1" dirty="0" smtClean="0">
                  <a:latin typeface="+mj-lt"/>
                </a:rPr>
                <a:t>Násobné</a:t>
              </a:r>
              <a:r>
                <a:rPr lang="en-US" sz="1600" b="1" dirty="0" smtClean="0">
                  <a:latin typeface="+mj-lt"/>
                </a:rPr>
                <a:t> </a:t>
              </a:r>
              <a:r>
                <a:rPr lang="cs-CZ" sz="1600" b="1" dirty="0" smtClean="0">
                  <a:latin typeface="+mj-lt"/>
                </a:rPr>
                <a:t>mn.</a:t>
              </a:r>
              <a:r>
                <a:rPr lang="en-US" sz="1600" b="1" dirty="0" smtClean="0">
                  <a:latin typeface="+mj-lt"/>
                </a:rPr>
                <a:t> </a:t>
              </a:r>
              <a:r>
                <a:rPr lang="en-US" sz="1600" b="1" dirty="0">
                  <a:latin typeface="+mj-lt"/>
                </a:rPr>
                <a:t>= 25</a:t>
              </a:r>
            </a:p>
          </p:txBody>
        </p:sp>
      </p:gr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itle 73"/>
          <p:cNvSpPr>
            <a:spLocks noGrp="1"/>
          </p:cNvSpPr>
          <p:nvPr>
            <p:ph type="title"/>
          </p:nvPr>
        </p:nvSpPr>
        <p:spPr/>
        <p:txBody>
          <a:bodyPr>
            <a:normAutofit/>
          </a:bodyPr>
          <a:lstStyle/>
          <a:p>
            <a:r>
              <a:rPr lang="cs-CZ" dirty="0" smtClean="0"/>
              <a:t>Způsoby objednání - odpovědi</a:t>
            </a:r>
            <a:endParaRPr lang="en-US" dirty="0"/>
          </a:p>
        </p:txBody>
      </p:sp>
      <p:sp>
        <p:nvSpPr>
          <p:cNvPr id="80898" name="Footer Placeholder 1"/>
          <p:cNvSpPr>
            <a:spLocks noGrp="1"/>
          </p:cNvSpPr>
          <p:nvPr>
            <p:ph type="ftr" sz="quarter" idx="10"/>
          </p:nvPr>
        </p:nvSpPr>
        <p:spPr>
          <a:noFill/>
        </p:spPr>
        <p:txBody>
          <a:bodyPr/>
          <a:lstStyle/>
          <a:p>
            <a:pPr algn="r"/>
            <a:r>
              <a:rPr lang="en-US" smtClean="0"/>
              <a:t>QS-PL-810</a:t>
            </a:r>
          </a:p>
        </p:txBody>
      </p:sp>
      <p:sp>
        <p:nvSpPr>
          <p:cNvPr id="80901" name="Rectangle 5"/>
          <p:cNvSpPr>
            <a:spLocks noChangeArrowheads="1"/>
          </p:cNvSpPr>
          <p:nvPr/>
        </p:nvSpPr>
        <p:spPr bwMode="auto">
          <a:xfrm>
            <a:off x="4376738" y="788988"/>
            <a:ext cx="95250" cy="577850"/>
          </a:xfrm>
          <a:prstGeom prst="rect">
            <a:avLst/>
          </a:prstGeom>
          <a:noFill/>
          <a:ln w="12700">
            <a:noFill/>
            <a:miter lim="800000"/>
            <a:headEnd/>
            <a:tailEnd/>
          </a:ln>
        </p:spPr>
        <p:txBody>
          <a:bodyPr wrap="none" anchor="ctr"/>
          <a:lstStyle/>
          <a:p>
            <a:endParaRPr lang="en-US"/>
          </a:p>
        </p:txBody>
      </p:sp>
      <p:grpSp>
        <p:nvGrpSpPr>
          <p:cNvPr id="75" name="Group 74"/>
          <p:cNvGrpSpPr/>
          <p:nvPr/>
        </p:nvGrpSpPr>
        <p:grpSpPr>
          <a:xfrm>
            <a:off x="333375" y="842963"/>
            <a:ext cx="8467725" cy="5273675"/>
            <a:chOff x="381000" y="1176338"/>
            <a:chExt cx="8467725" cy="5273675"/>
          </a:xfrm>
        </p:grpSpPr>
        <p:sp>
          <p:nvSpPr>
            <p:cNvPr id="525316" name="Rectangle 4"/>
            <p:cNvSpPr>
              <a:spLocks noChangeArrowheads="1"/>
            </p:cNvSpPr>
            <p:nvPr/>
          </p:nvSpPr>
          <p:spPr bwMode="auto">
            <a:xfrm>
              <a:off x="530225" y="1176338"/>
              <a:ext cx="8083550" cy="5273675"/>
            </a:xfrm>
            <a:prstGeom prst="rect">
              <a:avLst/>
            </a:prstGeom>
            <a:solidFill>
              <a:schemeClr val="bg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80902" name="Rectangle 6"/>
            <p:cNvSpPr>
              <a:spLocks noChangeArrowheads="1"/>
            </p:cNvSpPr>
            <p:nvPr/>
          </p:nvSpPr>
          <p:spPr bwMode="auto">
            <a:xfrm>
              <a:off x="4538663" y="1246188"/>
              <a:ext cx="77787" cy="577850"/>
            </a:xfrm>
            <a:prstGeom prst="rect">
              <a:avLst/>
            </a:prstGeom>
            <a:noFill/>
            <a:ln w="12700">
              <a:noFill/>
              <a:miter lim="800000"/>
              <a:headEnd/>
              <a:tailEnd/>
            </a:ln>
          </p:spPr>
          <p:txBody>
            <a:bodyPr wrap="none" anchor="ctr"/>
            <a:lstStyle/>
            <a:p>
              <a:endParaRPr lang="cs-CZ">
                <a:latin typeface="+mj-lt"/>
              </a:endParaRPr>
            </a:p>
          </p:txBody>
        </p:sp>
        <p:sp>
          <p:nvSpPr>
            <p:cNvPr id="80903" name="Rectangle 7"/>
            <p:cNvSpPr>
              <a:spLocks noChangeArrowheads="1"/>
            </p:cNvSpPr>
            <p:nvPr/>
          </p:nvSpPr>
          <p:spPr bwMode="auto">
            <a:xfrm>
              <a:off x="381000" y="1220788"/>
              <a:ext cx="8467725" cy="5209118"/>
            </a:xfrm>
            <a:prstGeom prst="rect">
              <a:avLst/>
            </a:prstGeom>
            <a:noFill/>
            <a:ln w="12700">
              <a:noFill/>
              <a:miter lim="800000"/>
              <a:headEnd/>
              <a:tailEnd/>
            </a:ln>
          </p:spPr>
          <p:txBody>
            <a:bodyPr lIns="47625" tIns="19050" rIns="47625" bIns="19050">
              <a:spAutoFit/>
            </a:bodyPr>
            <a:lstStyle/>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Období	1	2	3	4	5	6	7	8	9	10</a:t>
              </a: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cs-CZ" sz="1600" b="1"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Poptávka	25	30	20	35	25	30	25	35	30	25</a:t>
              </a: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dirty="0" smtClean="0">
                  <a:latin typeface="+mj-lt"/>
                </a:rPr>
                <a:t>	</a:t>
              </a:r>
              <a:r>
                <a:rPr lang="cs-CZ" sz="1600" b="1" dirty="0" smtClean="0">
                  <a:latin typeface="+mj-lt"/>
                </a:rPr>
                <a:t>Šarže za šarži</a:t>
              </a:r>
              <a:r>
                <a:rPr lang="cs-CZ" sz="1600" dirty="0" smtClean="0">
                  <a:latin typeface="+mj-lt"/>
                </a:rPr>
                <a:t>	</a:t>
              </a: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dirty="0" smtClean="0">
                  <a:latin typeface="+mj-lt"/>
                </a:rPr>
                <a:t>	</a:t>
              </a:r>
              <a:r>
                <a:rPr lang="cs-CZ" sz="1600" b="1" dirty="0" smtClean="0">
                  <a:latin typeface="+mj-lt"/>
                </a:rPr>
                <a:t>Pevné</a:t>
              </a: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objednávané</a:t>
              </a: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množství = 35</a:t>
              </a: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dirty="0" smtClean="0">
                  <a:latin typeface="+mj-lt"/>
                </a:rPr>
                <a:t>	</a:t>
              </a:r>
              <a:r>
                <a:rPr lang="cs-CZ" sz="1600" b="1" dirty="0" smtClean="0">
                  <a:latin typeface="+mj-lt"/>
                </a:rPr>
                <a:t>Množství </a:t>
              </a: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objednávané </a:t>
              </a: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na 2 období</a:t>
              </a: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dirty="0" smtClean="0">
                  <a:latin typeface="+mj-lt"/>
                </a:rPr>
                <a:t>	</a:t>
              </a:r>
              <a:r>
                <a:rPr lang="cs-CZ" sz="1600" b="1" dirty="0" smtClean="0">
                  <a:latin typeface="+mj-lt"/>
                </a:rPr>
                <a:t>Mn. obj. na 2 období	</a:t>
              </a: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b="1" dirty="0" smtClean="0">
                  <a:latin typeface="+mj-lt"/>
                </a:rPr>
                <a:t>	Min. množství = 60</a:t>
              </a: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endParaRPr lang="cs-CZ" sz="1600" dirty="0" smtClean="0">
                <a:latin typeface="+mj-lt"/>
              </a:endParaRP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cs-CZ" sz="1600" dirty="0" smtClean="0">
                  <a:latin typeface="+mj-lt"/>
                </a:rPr>
                <a:t>	</a:t>
              </a:r>
              <a:r>
                <a:rPr lang="pl-PL" sz="1600" b="1" dirty="0" smtClean="0">
                  <a:latin typeface="+mj-lt"/>
                </a:rPr>
                <a:t>Mn. obj. na 2 období	</a:t>
              </a:r>
            </a:p>
            <a:p>
              <a:pPr eaLnBrk="0" hangingPunct="0">
                <a:tabLst>
                  <a:tab pos="214313" algn="l"/>
                  <a:tab pos="2727325" algn="ctr"/>
                  <a:tab pos="3429000" algn="ctr"/>
                  <a:tab pos="4000500" algn="ctr"/>
                  <a:tab pos="4572000" algn="ctr"/>
                  <a:tab pos="5143500" algn="ctr"/>
                  <a:tab pos="5715000" algn="ctr"/>
                  <a:tab pos="6286500" algn="ctr"/>
                  <a:tab pos="6858000" algn="ctr"/>
                  <a:tab pos="7429500" algn="ctr"/>
                  <a:tab pos="8001000" algn="ctr"/>
                </a:tabLst>
              </a:pPr>
              <a:r>
                <a:rPr lang="pl-PL" sz="1600" b="1" dirty="0" smtClean="0">
                  <a:latin typeface="+mj-lt"/>
                </a:rPr>
                <a:t>	Násobné mn. = 25</a:t>
              </a:r>
              <a:endParaRPr lang="cs-CZ" sz="1600" b="1" dirty="0">
                <a:latin typeface="+mj-lt"/>
              </a:endParaRPr>
            </a:p>
          </p:txBody>
        </p:sp>
        <p:sp>
          <p:nvSpPr>
            <p:cNvPr id="80904" name="Line 8"/>
            <p:cNvSpPr>
              <a:spLocks noChangeShapeType="1"/>
            </p:cNvSpPr>
            <p:nvPr/>
          </p:nvSpPr>
          <p:spPr bwMode="auto">
            <a:xfrm>
              <a:off x="2870200" y="1189038"/>
              <a:ext cx="0" cy="5248275"/>
            </a:xfrm>
            <a:prstGeom prst="line">
              <a:avLst/>
            </a:prstGeom>
            <a:noFill/>
            <a:ln w="38100" cmpd="dbl">
              <a:solidFill>
                <a:schemeClr val="tx1"/>
              </a:solidFill>
              <a:round/>
              <a:headEnd/>
              <a:tailEnd/>
            </a:ln>
          </p:spPr>
          <p:txBody>
            <a:bodyPr wrap="none" anchor="ctr"/>
            <a:lstStyle/>
            <a:p>
              <a:endParaRPr lang="cs-CZ">
                <a:latin typeface="+mj-lt"/>
              </a:endParaRPr>
            </a:p>
          </p:txBody>
        </p:sp>
        <p:sp>
          <p:nvSpPr>
            <p:cNvPr id="80905" name="Line 9"/>
            <p:cNvSpPr>
              <a:spLocks noChangeShapeType="1"/>
            </p:cNvSpPr>
            <p:nvPr/>
          </p:nvSpPr>
          <p:spPr bwMode="auto">
            <a:xfrm>
              <a:off x="3498850" y="1176338"/>
              <a:ext cx="0" cy="5273675"/>
            </a:xfrm>
            <a:prstGeom prst="line">
              <a:avLst/>
            </a:prstGeom>
            <a:noFill/>
            <a:ln w="12700">
              <a:solidFill>
                <a:schemeClr val="tx1"/>
              </a:solidFill>
              <a:round/>
              <a:headEnd/>
              <a:tailEnd/>
            </a:ln>
          </p:spPr>
          <p:txBody>
            <a:bodyPr wrap="none" anchor="ctr"/>
            <a:lstStyle/>
            <a:p>
              <a:endParaRPr lang="cs-CZ">
                <a:latin typeface="+mj-lt"/>
              </a:endParaRPr>
            </a:p>
          </p:txBody>
        </p:sp>
        <p:sp>
          <p:nvSpPr>
            <p:cNvPr id="80906" name="Line 10"/>
            <p:cNvSpPr>
              <a:spLocks noChangeShapeType="1"/>
            </p:cNvSpPr>
            <p:nvPr/>
          </p:nvSpPr>
          <p:spPr bwMode="auto">
            <a:xfrm>
              <a:off x="4130675" y="1176338"/>
              <a:ext cx="0" cy="5273675"/>
            </a:xfrm>
            <a:prstGeom prst="line">
              <a:avLst/>
            </a:prstGeom>
            <a:noFill/>
            <a:ln w="12700">
              <a:solidFill>
                <a:schemeClr val="tx1"/>
              </a:solidFill>
              <a:round/>
              <a:headEnd/>
              <a:tailEnd/>
            </a:ln>
          </p:spPr>
          <p:txBody>
            <a:bodyPr wrap="none" anchor="ctr"/>
            <a:lstStyle/>
            <a:p>
              <a:endParaRPr lang="cs-CZ">
                <a:latin typeface="+mj-lt"/>
              </a:endParaRPr>
            </a:p>
          </p:txBody>
        </p:sp>
        <p:sp>
          <p:nvSpPr>
            <p:cNvPr id="80907" name="Line 11"/>
            <p:cNvSpPr>
              <a:spLocks noChangeShapeType="1"/>
            </p:cNvSpPr>
            <p:nvPr/>
          </p:nvSpPr>
          <p:spPr bwMode="auto">
            <a:xfrm>
              <a:off x="4713288" y="1176338"/>
              <a:ext cx="0" cy="5273675"/>
            </a:xfrm>
            <a:prstGeom prst="line">
              <a:avLst/>
            </a:prstGeom>
            <a:noFill/>
            <a:ln w="12700">
              <a:solidFill>
                <a:schemeClr val="tx1"/>
              </a:solidFill>
              <a:round/>
              <a:headEnd/>
              <a:tailEnd/>
            </a:ln>
          </p:spPr>
          <p:txBody>
            <a:bodyPr wrap="none" anchor="ctr"/>
            <a:lstStyle/>
            <a:p>
              <a:endParaRPr lang="cs-CZ">
                <a:latin typeface="+mj-lt"/>
              </a:endParaRPr>
            </a:p>
          </p:txBody>
        </p:sp>
        <p:sp>
          <p:nvSpPr>
            <p:cNvPr id="80908" name="Line 12"/>
            <p:cNvSpPr>
              <a:spLocks noChangeShapeType="1"/>
            </p:cNvSpPr>
            <p:nvPr/>
          </p:nvSpPr>
          <p:spPr bwMode="auto">
            <a:xfrm>
              <a:off x="5273675" y="1176338"/>
              <a:ext cx="0" cy="5273675"/>
            </a:xfrm>
            <a:prstGeom prst="line">
              <a:avLst/>
            </a:prstGeom>
            <a:noFill/>
            <a:ln w="12700">
              <a:solidFill>
                <a:schemeClr val="tx1"/>
              </a:solidFill>
              <a:round/>
              <a:headEnd/>
              <a:tailEnd/>
            </a:ln>
          </p:spPr>
          <p:txBody>
            <a:bodyPr wrap="none" anchor="ctr"/>
            <a:lstStyle/>
            <a:p>
              <a:endParaRPr lang="cs-CZ">
                <a:latin typeface="+mj-lt"/>
              </a:endParaRPr>
            </a:p>
          </p:txBody>
        </p:sp>
        <p:sp>
          <p:nvSpPr>
            <p:cNvPr id="80909" name="Line 13"/>
            <p:cNvSpPr>
              <a:spLocks noChangeShapeType="1"/>
            </p:cNvSpPr>
            <p:nvPr/>
          </p:nvSpPr>
          <p:spPr bwMode="auto">
            <a:xfrm>
              <a:off x="5845175" y="1176338"/>
              <a:ext cx="0" cy="5273675"/>
            </a:xfrm>
            <a:prstGeom prst="line">
              <a:avLst/>
            </a:prstGeom>
            <a:noFill/>
            <a:ln w="12700">
              <a:solidFill>
                <a:schemeClr val="tx1"/>
              </a:solidFill>
              <a:round/>
              <a:headEnd/>
              <a:tailEnd/>
            </a:ln>
          </p:spPr>
          <p:txBody>
            <a:bodyPr wrap="none" anchor="ctr"/>
            <a:lstStyle/>
            <a:p>
              <a:endParaRPr lang="cs-CZ">
                <a:latin typeface="+mj-lt"/>
              </a:endParaRPr>
            </a:p>
          </p:txBody>
        </p:sp>
        <p:sp>
          <p:nvSpPr>
            <p:cNvPr id="80910" name="Line 14"/>
            <p:cNvSpPr>
              <a:spLocks noChangeShapeType="1"/>
            </p:cNvSpPr>
            <p:nvPr/>
          </p:nvSpPr>
          <p:spPr bwMode="auto">
            <a:xfrm>
              <a:off x="6416675" y="1176338"/>
              <a:ext cx="0" cy="5273675"/>
            </a:xfrm>
            <a:prstGeom prst="line">
              <a:avLst/>
            </a:prstGeom>
            <a:noFill/>
            <a:ln w="12700">
              <a:solidFill>
                <a:schemeClr val="tx1"/>
              </a:solidFill>
              <a:round/>
              <a:headEnd/>
              <a:tailEnd/>
            </a:ln>
          </p:spPr>
          <p:txBody>
            <a:bodyPr wrap="none" anchor="ctr"/>
            <a:lstStyle/>
            <a:p>
              <a:endParaRPr lang="cs-CZ">
                <a:latin typeface="+mj-lt"/>
              </a:endParaRPr>
            </a:p>
          </p:txBody>
        </p:sp>
        <p:sp>
          <p:nvSpPr>
            <p:cNvPr id="80911" name="Line 15"/>
            <p:cNvSpPr>
              <a:spLocks noChangeShapeType="1"/>
            </p:cNvSpPr>
            <p:nvPr/>
          </p:nvSpPr>
          <p:spPr bwMode="auto">
            <a:xfrm>
              <a:off x="6999288" y="1176338"/>
              <a:ext cx="0" cy="5273675"/>
            </a:xfrm>
            <a:prstGeom prst="line">
              <a:avLst/>
            </a:prstGeom>
            <a:noFill/>
            <a:ln w="12700">
              <a:solidFill>
                <a:schemeClr val="tx1"/>
              </a:solidFill>
              <a:round/>
              <a:headEnd/>
              <a:tailEnd/>
            </a:ln>
          </p:spPr>
          <p:txBody>
            <a:bodyPr wrap="none" anchor="ctr"/>
            <a:lstStyle/>
            <a:p>
              <a:endParaRPr lang="cs-CZ">
                <a:latin typeface="+mj-lt"/>
              </a:endParaRPr>
            </a:p>
          </p:txBody>
        </p:sp>
        <p:sp>
          <p:nvSpPr>
            <p:cNvPr id="80912" name="Line 16"/>
            <p:cNvSpPr>
              <a:spLocks noChangeShapeType="1"/>
            </p:cNvSpPr>
            <p:nvPr/>
          </p:nvSpPr>
          <p:spPr bwMode="auto">
            <a:xfrm>
              <a:off x="7583488" y="1176338"/>
              <a:ext cx="0" cy="5273675"/>
            </a:xfrm>
            <a:prstGeom prst="line">
              <a:avLst/>
            </a:prstGeom>
            <a:noFill/>
            <a:ln w="12700">
              <a:solidFill>
                <a:schemeClr val="tx1"/>
              </a:solidFill>
              <a:round/>
              <a:headEnd/>
              <a:tailEnd/>
            </a:ln>
          </p:spPr>
          <p:txBody>
            <a:bodyPr wrap="none" anchor="ctr"/>
            <a:lstStyle/>
            <a:p>
              <a:endParaRPr lang="cs-CZ">
                <a:latin typeface="+mj-lt"/>
              </a:endParaRPr>
            </a:p>
          </p:txBody>
        </p:sp>
        <p:sp>
          <p:nvSpPr>
            <p:cNvPr id="80913" name="Line 17"/>
            <p:cNvSpPr>
              <a:spLocks noChangeShapeType="1"/>
            </p:cNvSpPr>
            <p:nvPr/>
          </p:nvSpPr>
          <p:spPr bwMode="auto">
            <a:xfrm>
              <a:off x="8142288" y="1176338"/>
              <a:ext cx="0" cy="5273675"/>
            </a:xfrm>
            <a:prstGeom prst="line">
              <a:avLst/>
            </a:prstGeom>
            <a:noFill/>
            <a:ln w="12700">
              <a:solidFill>
                <a:schemeClr val="tx1"/>
              </a:solidFill>
              <a:round/>
              <a:headEnd/>
              <a:tailEnd/>
            </a:ln>
          </p:spPr>
          <p:txBody>
            <a:bodyPr wrap="none" anchor="ctr"/>
            <a:lstStyle/>
            <a:p>
              <a:endParaRPr lang="cs-CZ">
                <a:latin typeface="+mj-lt"/>
              </a:endParaRPr>
            </a:p>
          </p:txBody>
        </p:sp>
        <p:sp>
          <p:nvSpPr>
            <p:cNvPr id="80914" name="Line 18"/>
            <p:cNvSpPr>
              <a:spLocks noChangeShapeType="1"/>
            </p:cNvSpPr>
            <p:nvPr/>
          </p:nvSpPr>
          <p:spPr bwMode="auto">
            <a:xfrm>
              <a:off x="530225" y="1635125"/>
              <a:ext cx="8072438" cy="0"/>
            </a:xfrm>
            <a:prstGeom prst="line">
              <a:avLst/>
            </a:prstGeom>
            <a:noFill/>
            <a:ln w="12700">
              <a:solidFill>
                <a:schemeClr val="tx1"/>
              </a:solidFill>
              <a:round/>
              <a:headEnd/>
              <a:tailEnd/>
            </a:ln>
          </p:spPr>
          <p:txBody>
            <a:bodyPr wrap="none" anchor="ctr"/>
            <a:lstStyle/>
            <a:p>
              <a:endParaRPr lang="cs-CZ">
                <a:latin typeface="+mj-lt"/>
              </a:endParaRPr>
            </a:p>
          </p:txBody>
        </p:sp>
        <p:sp>
          <p:nvSpPr>
            <p:cNvPr id="80915" name="Line 19"/>
            <p:cNvSpPr>
              <a:spLocks noChangeShapeType="1"/>
            </p:cNvSpPr>
            <p:nvPr/>
          </p:nvSpPr>
          <p:spPr bwMode="auto">
            <a:xfrm>
              <a:off x="542925" y="2287588"/>
              <a:ext cx="8047038" cy="0"/>
            </a:xfrm>
            <a:prstGeom prst="line">
              <a:avLst/>
            </a:prstGeom>
            <a:noFill/>
            <a:ln w="38100" cmpd="dbl">
              <a:solidFill>
                <a:schemeClr val="tx1"/>
              </a:solidFill>
              <a:round/>
              <a:headEnd/>
              <a:tailEnd/>
            </a:ln>
          </p:spPr>
          <p:txBody>
            <a:bodyPr wrap="none" anchor="ctr"/>
            <a:lstStyle/>
            <a:p>
              <a:endParaRPr lang="cs-CZ">
                <a:latin typeface="+mj-lt"/>
              </a:endParaRPr>
            </a:p>
          </p:txBody>
        </p:sp>
        <p:sp>
          <p:nvSpPr>
            <p:cNvPr id="80916" name="Line 20"/>
            <p:cNvSpPr>
              <a:spLocks noChangeShapeType="1"/>
            </p:cNvSpPr>
            <p:nvPr/>
          </p:nvSpPr>
          <p:spPr bwMode="auto">
            <a:xfrm>
              <a:off x="530225" y="3109913"/>
              <a:ext cx="8072438" cy="0"/>
            </a:xfrm>
            <a:prstGeom prst="line">
              <a:avLst/>
            </a:prstGeom>
            <a:noFill/>
            <a:ln w="12700">
              <a:solidFill>
                <a:schemeClr val="tx1"/>
              </a:solidFill>
              <a:round/>
              <a:headEnd/>
              <a:tailEnd/>
            </a:ln>
          </p:spPr>
          <p:txBody>
            <a:bodyPr wrap="none" anchor="ctr"/>
            <a:lstStyle/>
            <a:p>
              <a:endParaRPr lang="cs-CZ">
                <a:latin typeface="+mj-lt"/>
              </a:endParaRPr>
            </a:p>
          </p:txBody>
        </p:sp>
        <p:sp>
          <p:nvSpPr>
            <p:cNvPr id="80917" name="Line 21"/>
            <p:cNvSpPr>
              <a:spLocks noChangeShapeType="1"/>
            </p:cNvSpPr>
            <p:nvPr/>
          </p:nvSpPr>
          <p:spPr bwMode="auto">
            <a:xfrm>
              <a:off x="530225" y="3954463"/>
              <a:ext cx="8072438" cy="0"/>
            </a:xfrm>
            <a:prstGeom prst="line">
              <a:avLst/>
            </a:prstGeom>
            <a:noFill/>
            <a:ln w="12700">
              <a:solidFill>
                <a:schemeClr val="tx1"/>
              </a:solidFill>
              <a:round/>
              <a:headEnd/>
              <a:tailEnd/>
            </a:ln>
          </p:spPr>
          <p:txBody>
            <a:bodyPr wrap="none" anchor="ctr"/>
            <a:lstStyle/>
            <a:p>
              <a:endParaRPr lang="cs-CZ">
                <a:latin typeface="+mj-lt"/>
              </a:endParaRPr>
            </a:p>
          </p:txBody>
        </p:sp>
        <p:sp>
          <p:nvSpPr>
            <p:cNvPr id="80918" name="Line 22"/>
            <p:cNvSpPr>
              <a:spLocks noChangeShapeType="1"/>
            </p:cNvSpPr>
            <p:nvPr/>
          </p:nvSpPr>
          <p:spPr bwMode="auto">
            <a:xfrm>
              <a:off x="530225" y="4906963"/>
              <a:ext cx="8072438" cy="0"/>
            </a:xfrm>
            <a:prstGeom prst="line">
              <a:avLst/>
            </a:prstGeom>
            <a:noFill/>
            <a:ln w="12700">
              <a:solidFill>
                <a:schemeClr val="tx1"/>
              </a:solidFill>
              <a:round/>
              <a:headEnd/>
              <a:tailEnd/>
            </a:ln>
          </p:spPr>
          <p:txBody>
            <a:bodyPr wrap="none" anchor="ctr"/>
            <a:lstStyle/>
            <a:p>
              <a:endParaRPr lang="cs-CZ">
                <a:latin typeface="+mj-lt"/>
              </a:endParaRPr>
            </a:p>
          </p:txBody>
        </p:sp>
        <p:sp>
          <p:nvSpPr>
            <p:cNvPr id="80919" name="Line 23"/>
            <p:cNvSpPr>
              <a:spLocks noChangeShapeType="1"/>
            </p:cNvSpPr>
            <p:nvPr/>
          </p:nvSpPr>
          <p:spPr bwMode="auto">
            <a:xfrm>
              <a:off x="530225" y="5753100"/>
              <a:ext cx="8072438" cy="0"/>
            </a:xfrm>
            <a:prstGeom prst="line">
              <a:avLst/>
            </a:prstGeom>
            <a:noFill/>
            <a:ln w="12700">
              <a:solidFill>
                <a:schemeClr val="tx1"/>
              </a:solidFill>
              <a:round/>
              <a:headEnd/>
              <a:tailEnd/>
            </a:ln>
          </p:spPr>
          <p:txBody>
            <a:bodyPr wrap="none" anchor="ctr"/>
            <a:lstStyle/>
            <a:p>
              <a:endParaRPr lang="cs-CZ">
                <a:latin typeface="+mj-lt"/>
              </a:endParaRPr>
            </a:p>
          </p:txBody>
        </p:sp>
        <p:sp>
          <p:nvSpPr>
            <p:cNvPr id="80920" name="Rectangle 24"/>
            <p:cNvSpPr>
              <a:spLocks noChangeArrowheads="1"/>
            </p:cNvSpPr>
            <p:nvPr/>
          </p:nvSpPr>
          <p:spPr bwMode="auto">
            <a:xfrm>
              <a:off x="2922588"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25</a:t>
              </a:r>
              <a:endParaRPr lang="cs-CZ" sz="1800">
                <a:latin typeface="+mj-lt"/>
              </a:endParaRPr>
            </a:p>
          </p:txBody>
        </p:sp>
        <p:sp>
          <p:nvSpPr>
            <p:cNvPr id="80921" name="Rectangle 25"/>
            <p:cNvSpPr>
              <a:spLocks noChangeArrowheads="1"/>
            </p:cNvSpPr>
            <p:nvPr/>
          </p:nvSpPr>
          <p:spPr bwMode="auto">
            <a:xfrm>
              <a:off x="8113713"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25</a:t>
              </a:r>
              <a:endParaRPr lang="cs-CZ" sz="1800">
                <a:latin typeface="+mj-lt"/>
              </a:endParaRPr>
            </a:p>
          </p:txBody>
        </p:sp>
        <p:sp>
          <p:nvSpPr>
            <p:cNvPr id="80922" name="Rectangle 26"/>
            <p:cNvSpPr>
              <a:spLocks noChangeArrowheads="1"/>
            </p:cNvSpPr>
            <p:nvPr/>
          </p:nvSpPr>
          <p:spPr bwMode="auto">
            <a:xfrm>
              <a:off x="2922588" y="3349625"/>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23" name="Rectangle 27"/>
            <p:cNvSpPr>
              <a:spLocks noChangeArrowheads="1"/>
            </p:cNvSpPr>
            <p:nvPr/>
          </p:nvSpPr>
          <p:spPr bwMode="auto">
            <a:xfrm>
              <a:off x="7618413"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30</a:t>
              </a:r>
              <a:endParaRPr lang="cs-CZ" sz="1800">
                <a:latin typeface="+mj-lt"/>
              </a:endParaRPr>
            </a:p>
          </p:txBody>
        </p:sp>
        <p:sp>
          <p:nvSpPr>
            <p:cNvPr id="80924" name="Rectangle 28"/>
            <p:cNvSpPr>
              <a:spLocks noChangeArrowheads="1"/>
            </p:cNvSpPr>
            <p:nvPr/>
          </p:nvSpPr>
          <p:spPr bwMode="auto">
            <a:xfrm>
              <a:off x="7032625"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25" name="Rectangle 29"/>
            <p:cNvSpPr>
              <a:spLocks noChangeArrowheads="1"/>
            </p:cNvSpPr>
            <p:nvPr/>
          </p:nvSpPr>
          <p:spPr bwMode="auto">
            <a:xfrm>
              <a:off x="6437313"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25</a:t>
              </a:r>
              <a:endParaRPr lang="cs-CZ" sz="1800">
                <a:latin typeface="+mj-lt"/>
              </a:endParaRPr>
            </a:p>
          </p:txBody>
        </p:sp>
        <p:sp>
          <p:nvSpPr>
            <p:cNvPr id="80926" name="Rectangle 30"/>
            <p:cNvSpPr>
              <a:spLocks noChangeArrowheads="1"/>
            </p:cNvSpPr>
            <p:nvPr/>
          </p:nvSpPr>
          <p:spPr bwMode="auto">
            <a:xfrm>
              <a:off x="5903913"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30</a:t>
              </a:r>
              <a:endParaRPr lang="cs-CZ" sz="1800">
                <a:latin typeface="+mj-lt"/>
              </a:endParaRPr>
            </a:p>
          </p:txBody>
        </p:sp>
        <p:sp>
          <p:nvSpPr>
            <p:cNvPr id="80927" name="Rectangle 31"/>
            <p:cNvSpPr>
              <a:spLocks noChangeArrowheads="1"/>
            </p:cNvSpPr>
            <p:nvPr/>
          </p:nvSpPr>
          <p:spPr bwMode="auto">
            <a:xfrm>
              <a:off x="5318125"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25</a:t>
              </a:r>
              <a:endParaRPr lang="cs-CZ" sz="1800">
                <a:latin typeface="+mj-lt"/>
              </a:endParaRPr>
            </a:p>
          </p:txBody>
        </p:sp>
        <p:sp>
          <p:nvSpPr>
            <p:cNvPr id="80928" name="Rectangle 32"/>
            <p:cNvSpPr>
              <a:spLocks noChangeArrowheads="1"/>
            </p:cNvSpPr>
            <p:nvPr/>
          </p:nvSpPr>
          <p:spPr bwMode="auto">
            <a:xfrm>
              <a:off x="4765675"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29" name="Rectangle 33"/>
            <p:cNvSpPr>
              <a:spLocks noChangeArrowheads="1"/>
            </p:cNvSpPr>
            <p:nvPr/>
          </p:nvSpPr>
          <p:spPr bwMode="auto">
            <a:xfrm>
              <a:off x="4165600"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20</a:t>
              </a:r>
              <a:endParaRPr lang="cs-CZ" sz="1800">
                <a:latin typeface="+mj-lt"/>
              </a:endParaRPr>
            </a:p>
          </p:txBody>
        </p:sp>
        <p:sp>
          <p:nvSpPr>
            <p:cNvPr id="80930" name="Rectangle 34"/>
            <p:cNvSpPr>
              <a:spLocks noChangeArrowheads="1"/>
            </p:cNvSpPr>
            <p:nvPr/>
          </p:nvSpPr>
          <p:spPr bwMode="auto">
            <a:xfrm>
              <a:off x="3584575" y="25019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30</a:t>
              </a:r>
              <a:endParaRPr lang="cs-CZ" sz="1800">
                <a:latin typeface="+mj-lt"/>
              </a:endParaRPr>
            </a:p>
          </p:txBody>
        </p:sp>
        <p:sp>
          <p:nvSpPr>
            <p:cNvPr id="80931" name="Rectangle 35"/>
            <p:cNvSpPr>
              <a:spLocks noChangeArrowheads="1"/>
            </p:cNvSpPr>
            <p:nvPr/>
          </p:nvSpPr>
          <p:spPr bwMode="auto">
            <a:xfrm>
              <a:off x="7618413" y="42672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55</a:t>
              </a:r>
              <a:endParaRPr lang="cs-CZ" sz="1800">
                <a:latin typeface="+mj-lt"/>
              </a:endParaRPr>
            </a:p>
          </p:txBody>
        </p:sp>
        <p:sp>
          <p:nvSpPr>
            <p:cNvPr id="80932" name="Rectangle 36"/>
            <p:cNvSpPr>
              <a:spLocks noChangeArrowheads="1"/>
            </p:cNvSpPr>
            <p:nvPr/>
          </p:nvSpPr>
          <p:spPr bwMode="auto">
            <a:xfrm>
              <a:off x="6437313" y="42672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60</a:t>
              </a:r>
              <a:endParaRPr lang="cs-CZ" sz="1800">
                <a:latin typeface="+mj-lt"/>
              </a:endParaRPr>
            </a:p>
          </p:txBody>
        </p:sp>
        <p:sp>
          <p:nvSpPr>
            <p:cNvPr id="80933" name="Rectangle 37"/>
            <p:cNvSpPr>
              <a:spLocks noChangeArrowheads="1"/>
            </p:cNvSpPr>
            <p:nvPr/>
          </p:nvSpPr>
          <p:spPr bwMode="auto">
            <a:xfrm>
              <a:off x="5318125" y="42672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55</a:t>
              </a:r>
              <a:endParaRPr lang="cs-CZ" sz="1800">
                <a:latin typeface="+mj-lt"/>
              </a:endParaRPr>
            </a:p>
          </p:txBody>
        </p:sp>
        <p:sp>
          <p:nvSpPr>
            <p:cNvPr id="80934" name="Rectangle 38"/>
            <p:cNvSpPr>
              <a:spLocks noChangeArrowheads="1"/>
            </p:cNvSpPr>
            <p:nvPr/>
          </p:nvSpPr>
          <p:spPr bwMode="auto">
            <a:xfrm>
              <a:off x="4165600" y="42672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55</a:t>
              </a:r>
              <a:endParaRPr lang="cs-CZ" sz="1800">
                <a:latin typeface="+mj-lt"/>
              </a:endParaRPr>
            </a:p>
          </p:txBody>
        </p:sp>
        <p:sp>
          <p:nvSpPr>
            <p:cNvPr id="80935" name="Rectangle 39"/>
            <p:cNvSpPr>
              <a:spLocks noChangeArrowheads="1"/>
            </p:cNvSpPr>
            <p:nvPr/>
          </p:nvSpPr>
          <p:spPr bwMode="auto">
            <a:xfrm>
              <a:off x="7032625" y="42672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36" name="Rectangle 40"/>
            <p:cNvSpPr>
              <a:spLocks noChangeArrowheads="1"/>
            </p:cNvSpPr>
            <p:nvPr/>
          </p:nvSpPr>
          <p:spPr bwMode="auto">
            <a:xfrm>
              <a:off x="5903913" y="42672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37" name="Rectangle 41"/>
            <p:cNvSpPr>
              <a:spLocks noChangeArrowheads="1"/>
            </p:cNvSpPr>
            <p:nvPr/>
          </p:nvSpPr>
          <p:spPr bwMode="auto">
            <a:xfrm>
              <a:off x="6437313" y="3349625"/>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38" name="Rectangle 42"/>
            <p:cNvSpPr>
              <a:spLocks noChangeArrowheads="1"/>
            </p:cNvSpPr>
            <p:nvPr/>
          </p:nvSpPr>
          <p:spPr bwMode="auto">
            <a:xfrm>
              <a:off x="8113713" y="42672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39" name="Rectangle 43"/>
            <p:cNvSpPr>
              <a:spLocks noChangeArrowheads="1"/>
            </p:cNvSpPr>
            <p:nvPr/>
          </p:nvSpPr>
          <p:spPr bwMode="auto">
            <a:xfrm>
              <a:off x="8113713" y="3349625"/>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40" name="Rectangle 44"/>
            <p:cNvSpPr>
              <a:spLocks noChangeArrowheads="1"/>
            </p:cNvSpPr>
            <p:nvPr/>
          </p:nvSpPr>
          <p:spPr bwMode="auto">
            <a:xfrm>
              <a:off x="7618413" y="3349625"/>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41" name="Rectangle 45"/>
            <p:cNvSpPr>
              <a:spLocks noChangeArrowheads="1"/>
            </p:cNvSpPr>
            <p:nvPr/>
          </p:nvSpPr>
          <p:spPr bwMode="auto">
            <a:xfrm>
              <a:off x="7032625" y="3349625"/>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42" name="Rectangle 46"/>
            <p:cNvSpPr>
              <a:spLocks noChangeArrowheads="1"/>
            </p:cNvSpPr>
            <p:nvPr/>
          </p:nvSpPr>
          <p:spPr bwMode="auto">
            <a:xfrm>
              <a:off x="2922588" y="42672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55</a:t>
              </a:r>
              <a:endParaRPr lang="cs-CZ" sz="1800">
                <a:latin typeface="+mj-lt"/>
              </a:endParaRPr>
            </a:p>
          </p:txBody>
        </p:sp>
        <p:sp>
          <p:nvSpPr>
            <p:cNvPr id="80943" name="Rectangle 47"/>
            <p:cNvSpPr>
              <a:spLocks noChangeArrowheads="1"/>
            </p:cNvSpPr>
            <p:nvPr/>
          </p:nvSpPr>
          <p:spPr bwMode="auto">
            <a:xfrm>
              <a:off x="5903913" y="3349625"/>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44" name="Rectangle 48"/>
            <p:cNvSpPr>
              <a:spLocks noChangeArrowheads="1"/>
            </p:cNvSpPr>
            <p:nvPr/>
          </p:nvSpPr>
          <p:spPr bwMode="auto">
            <a:xfrm>
              <a:off x="4765675" y="42672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45" name="Rectangle 49"/>
            <p:cNvSpPr>
              <a:spLocks noChangeArrowheads="1"/>
            </p:cNvSpPr>
            <p:nvPr/>
          </p:nvSpPr>
          <p:spPr bwMode="auto">
            <a:xfrm>
              <a:off x="2922588" y="59055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75</a:t>
              </a:r>
              <a:endParaRPr lang="cs-CZ" sz="1800">
                <a:latin typeface="+mj-lt"/>
              </a:endParaRPr>
            </a:p>
          </p:txBody>
        </p:sp>
        <p:sp>
          <p:nvSpPr>
            <p:cNvPr id="80946" name="Rectangle 50"/>
            <p:cNvSpPr>
              <a:spLocks noChangeArrowheads="1"/>
            </p:cNvSpPr>
            <p:nvPr/>
          </p:nvSpPr>
          <p:spPr bwMode="auto">
            <a:xfrm>
              <a:off x="8113713" y="59055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25</a:t>
              </a:r>
              <a:endParaRPr lang="cs-CZ" sz="1800">
                <a:latin typeface="+mj-lt"/>
              </a:endParaRPr>
            </a:p>
          </p:txBody>
        </p:sp>
        <p:sp>
          <p:nvSpPr>
            <p:cNvPr id="80947" name="Rectangle 51"/>
            <p:cNvSpPr>
              <a:spLocks noChangeArrowheads="1"/>
            </p:cNvSpPr>
            <p:nvPr/>
          </p:nvSpPr>
          <p:spPr bwMode="auto">
            <a:xfrm>
              <a:off x="7618413" y="59055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48" name="Rectangle 52"/>
            <p:cNvSpPr>
              <a:spLocks noChangeArrowheads="1"/>
            </p:cNvSpPr>
            <p:nvPr/>
          </p:nvSpPr>
          <p:spPr bwMode="auto">
            <a:xfrm>
              <a:off x="7032625" y="59055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75</a:t>
              </a:r>
              <a:endParaRPr lang="cs-CZ" sz="1800">
                <a:latin typeface="+mj-lt"/>
              </a:endParaRPr>
            </a:p>
          </p:txBody>
        </p:sp>
        <p:sp>
          <p:nvSpPr>
            <p:cNvPr id="80949" name="Rectangle 53"/>
            <p:cNvSpPr>
              <a:spLocks noChangeArrowheads="1"/>
            </p:cNvSpPr>
            <p:nvPr/>
          </p:nvSpPr>
          <p:spPr bwMode="auto">
            <a:xfrm>
              <a:off x="6437313" y="59055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50" name="Rectangle 54"/>
            <p:cNvSpPr>
              <a:spLocks noChangeArrowheads="1"/>
            </p:cNvSpPr>
            <p:nvPr/>
          </p:nvSpPr>
          <p:spPr bwMode="auto">
            <a:xfrm>
              <a:off x="5903913" y="59055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50</a:t>
              </a:r>
              <a:endParaRPr lang="cs-CZ" sz="1800">
                <a:latin typeface="+mj-lt"/>
              </a:endParaRPr>
            </a:p>
          </p:txBody>
        </p:sp>
        <p:sp>
          <p:nvSpPr>
            <p:cNvPr id="80951" name="Rectangle 55"/>
            <p:cNvSpPr>
              <a:spLocks noChangeArrowheads="1"/>
            </p:cNvSpPr>
            <p:nvPr/>
          </p:nvSpPr>
          <p:spPr bwMode="auto">
            <a:xfrm>
              <a:off x="5318125" y="59055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52" name="Rectangle 56"/>
            <p:cNvSpPr>
              <a:spLocks noChangeArrowheads="1"/>
            </p:cNvSpPr>
            <p:nvPr/>
          </p:nvSpPr>
          <p:spPr bwMode="auto">
            <a:xfrm>
              <a:off x="4765675" y="5905500"/>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75</a:t>
              </a:r>
              <a:endParaRPr lang="cs-CZ" sz="1800">
                <a:latin typeface="+mj-lt"/>
              </a:endParaRPr>
            </a:p>
          </p:txBody>
        </p:sp>
        <p:sp>
          <p:nvSpPr>
            <p:cNvPr id="80953" name="Rectangle 57"/>
            <p:cNvSpPr>
              <a:spLocks noChangeArrowheads="1"/>
            </p:cNvSpPr>
            <p:nvPr/>
          </p:nvSpPr>
          <p:spPr bwMode="auto">
            <a:xfrm>
              <a:off x="4165600" y="59055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54" name="Rectangle 58"/>
            <p:cNvSpPr>
              <a:spLocks noChangeArrowheads="1"/>
            </p:cNvSpPr>
            <p:nvPr/>
          </p:nvSpPr>
          <p:spPr bwMode="auto">
            <a:xfrm>
              <a:off x="3584575" y="59055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55" name="Rectangle 59"/>
            <p:cNvSpPr>
              <a:spLocks noChangeArrowheads="1"/>
            </p:cNvSpPr>
            <p:nvPr/>
          </p:nvSpPr>
          <p:spPr bwMode="auto">
            <a:xfrm>
              <a:off x="5318125" y="3349625"/>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56" name="Rectangle 60"/>
            <p:cNvSpPr>
              <a:spLocks noChangeArrowheads="1"/>
            </p:cNvSpPr>
            <p:nvPr/>
          </p:nvSpPr>
          <p:spPr bwMode="auto">
            <a:xfrm>
              <a:off x="3584575" y="3349625"/>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57" name="Rectangle 61"/>
            <p:cNvSpPr>
              <a:spLocks noChangeArrowheads="1"/>
            </p:cNvSpPr>
            <p:nvPr/>
          </p:nvSpPr>
          <p:spPr bwMode="auto">
            <a:xfrm>
              <a:off x="4165600" y="3349625"/>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58" name="Rectangle 62"/>
            <p:cNvSpPr>
              <a:spLocks noChangeArrowheads="1"/>
            </p:cNvSpPr>
            <p:nvPr/>
          </p:nvSpPr>
          <p:spPr bwMode="auto">
            <a:xfrm>
              <a:off x="4765675" y="3349625"/>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35</a:t>
              </a:r>
              <a:endParaRPr lang="cs-CZ" sz="1800">
                <a:latin typeface="+mj-lt"/>
              </a:endParaRPr>
            </a:p>
          </p:txBody>
        </p:sp>
        <p:sp>
          <p:nvSpPr>
            <p:cNvPr id="80959" name="Rectangle 63"/>
            <p:cNvSpPr>
              <a:spLocks noChangeArrowheads="1"/>
            </p:cNvSpPr>
            <p:nvPr/>
          </p:nvSpPr>
          <p:spPr bwMode="auto">
            <a:xfrm>
              <a:off x="3584575" y="4267200"/>
              <a:ext cx="428625" cy="363538"/>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60" name="Rectangle 64"/>
            <p:cNvSpPr>
              <a:spLocks noChangeArrowheads="1"/>
            </p:cNvSpPr>
            <p:nvPr/>
          </p:nvSpPr>
          <p:spPr bwMode="auto">
            <a:xfrm>
              <a:off x="2951163" y="5195888"/>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60</a:t>
              </a:r>
              <a:endParaRPr lang="cs-CZ" sz="1800">
                <a:latin typeface="+mj-lt"/>
              </a:endParaRPr>
            </a:p>
          </p:txBody>
        </p:sp>
        <p:sp>
          <p:nvSpPr>
            <p:cNvPr id="80961" name="Rectangle 65"/>
            <p:cNvSpPr>
              <a:spLocks noChangeArrowheads="1"/>
            </p:cNvSpPr>
            <p:nvPr/>
          </p:nvSpPr>
          <p:spPr bwMode="auto">
            <a:xfrm>
              <a:off x="3613150" y="5195888"/>
              <a:ext cx="428625" cy="36353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62" name="Rectangle 66"/>
            <p:cNvSpPr>
              <a:spLocks noChangeArrowheads="1"/>
            </p:cNvSpPr>
            <p:nvPr/>
          </p:nvSpPr>
          <p:spPr bwMode="auto">
            <a:xfrm>
              <a:off x="4194175" y="5195888"/>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60</a:t>
              </a:r>
              <a:endParaRPr lang="cs-CZ" sz="1800">
                <a:latin typeface="+mj-lt"/>
              </a:endParaRPr>
            </a:p>
          </p:txBody>
        </p:sp>
        <p:sp>
          <p:nvSpPr>
            <p:cNvPr id="80963" name="Rectangle 67"/>
            <p:cNvSpPr>
              <a:spLocks noChangeArrowheads="1"/>
            </p:cNvSpPr>
            <p:nvPr/>
          </p:nvSpPr>
          <p:spPr bwMode="auto">
            <a:xfrm>
              <a:off x="4794250" y="5195888"/>
              <a:ext cx="428625" cy="36353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64" name="Rectangle 68"/>
            <p:cNvSpPr>
              <a:spLocks noChangeArrowheads="1"/>
            </p:cNvSpPr>
            <p:nvPr/>
          </p:nvSpPr>
          <p:spPr bwMode="auto">
            <a:xfrm>
              <a:off x="5346700" y="5195888"/>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60</a:t>
              </a:r>
              <a:endParaRPr lang="cs-CZ" sz="1800">
                <a:latin typeface="+mj-lt"/>
              </a:endParaRPr>
            </a:p>
          </p:txBody>
        </p:sp>
        <p:sp>
          <p:nvSpPr>
            <p:cNvPr id="80965" name="Rectangle 69"/>
            <p:cNvSpPr>
              <a:spLocks noChangeArrowheads="1"/>
            </p:cNvSpPr>
            <p:nvPr/>
          </p:nvSpPr>
          <p:spPr bwMode="auto">
            <a:xfrm>
              <a:off x="5932488" y="5195888"/>
              <a:ext cx="428625" cy="36353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66" name="Rectangle 70"/>
            <p:cNvSpPr>
              <a:spLocks noChangeArrowheads="1"/>
            </p:cNvSpPr>
            <p:nvPr/>
          </p:nvSpPr>
          <p:spPr bwMode="auto">
            <a:xfrm>
              <a:off x="6465888" y="5195888"/>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60</a:t>
              </a:r>
              <a:endParaRPr lang="cs-CZ" sz="1800">
                <a:latin typeface="+mj-lt"/>
              </a:endParaRPr>
            </a:p>
          </p:txBody>
        </p:sp>
        <p:sp>
          <p:nvSpPr>
            <p:cNvPr id="80967" name="Rectangle 71"/>
            <p:cNvSpPr>
              <a:spLocks noChangeArrowheads="1"/>
            </p:cNvSpPr>
            <p:nvPr/>
          </p:nvSpPr>
          <p:spPr bwMode="auto">
            <a:xfrm>
              <a:off x="7061200" y="5195888"/>
              <a:ext cx="428625" cy="36353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sp>
          <p:nvSpPr>
            <p:cNvPr id="80968" name="Rectangle 72"/>
            <p:cNvSpPr>
              <a:spLocks noChangeArrowheads="1"/>
            </p:cNvSpPr>
            <p:nvPr/>
          </p:nvSpPr>
          <p:spPr bwMode="auto">
            <a:xfrm>
              <a:off x="7646988" y="5195888"/>
              <a:ext cx="439224" cy="36676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60</a:t>
              </a:r>
              <a:endParaRPr lang="cs-CZ" sz="1800">
                <a:latin typeface="+mj-lt"/>
              </a:endParaRPr>
            </a:p>
          </p:txBody>
        </p:sp>
        <p:sp>
          <p:nvSpPr>
            <p:cNvPr id="80969" name="Rectangle 73"/>
            <p:cNvSpPr>
              <a:spLocks noChangeArrowheads="1"/>
            </p:cNvSpPr>
            <p:nvPr/>
          </p:nvSpPr>
          <p:spPr bwMode="auto">
            <a:xfrm>
              <a:off x="8142288" y="5195888"/>
              <a:ext cx="428625" cy="363537"/>
            </a:xfrm>
            <a:prstGeom prst="rect">
              <a:avLst/>
            </a:prstGeom>
            <a:noFill/>
            <a:ln w="12700">
              <a:noFill/>
              <a:miter lim="800000"/>
              <a:headEnd/>
              <a:tailEnd/>
            </a:ln>
          </p:spPr>
          <p:txBody>
            <a:bodyPr wrap="none" lIns="90488" tIns="44450" rIns="90488" bIns="44450">
              <a:spAutoFit/>
            </a:bodyPr>
            <a:lstStyle/>
            <a:p>
              <a:pPr eaLnBrk="0" hangingPunct="0"/>
              <a:r>
                <a:rPr lang="cs-CZ" sz="1800" smtClean="0">
                  <a:latin typeface="+mj-lt"/>
                </a:rPr>
                <a:t>---</a:t>
              </a:r>
              <a:endParaRPr lang="cs-CZ" sz="1800">
                <a:latin typeface="+mj-l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a:xfrm>
            <a:off x="266701" y="182880"/>
            <a:ext cx="8601074" cy="969645"/>
          </a:xfrm>
        </p:spPr>
        <p:txBody>
          <a:bodyPr>
            <a:normAutofit fontScale="90000"/>
          </a:bodyPr>
          <a:lstStyle/>
          <a:p>
            <a:pPr algn="ctr"/>
            <a:r>
              <a:rPr lang="cs-CZ" dirty="0" smtClean="0"/>
              <a:t>Plánování finálního artiklu – spotřeba prognózy</a:t>
            </a:r>
            <a:endParaRPr lang="en-US" dirty="0"/>
          </a:p>
        </p:txBody>
      </p:sp>
      <p:sp>
        <p:nvSpPr>
          <p:cNvPr id="10242" name="Footer Placeholder 1"/>
          <p:cNvSpPr>
            <a:spLocks noGrp="1"/>
          </p:cNvSpPr>
          <p:nvPr>
            <p:ph type="ftr" sz="quarter" idx="10"/>
          </p:nvPr>
        </p:nvSpPr>
        <p:spPr>
          <a:noFill/>
        </p:spPr>
        <p:txBody>
          <a:bodyPr/>
          <a:lstStyle/>
          <a:p>
            <a:pPr algn="r"/>
            <a:r>
              <a:rPr lang="en-US" smtClean="0"/>
              <a:t>QS-PL-080</a:t>
            </a:r>
          </a:p>
        </p:txBody>
      </p:sp>
      <p:sp>
        <p:nvSpPr>
          <p:cNvPr id="10244" name="Rectangle 29"/>
          <p:cNvSpPr>
            <a:spLocks noChangeArrowheads="1"/>
          </p:cNvSpPr>
          <p:nvPr/>
        </p:nvSpPr>
        <p:spPr bwMode="auto">
          <a:xfrm>
            <a:off x="2909678" y="1209675"/>
            <a:ext cx="3326232" cy="1023357"/>
          </a:xfrm>
          <a:prstGeom prst="rect">
            <a:avLst/>
          </a:prstGeom>
          <a:noFill/>
          <a:ln w="12700">
            <a:noFill/>
            <a:miter lim="800000"/>
            <a:headEnd/>
            <a:tailEnd/>
          </a:ln>
        </p:spPr>
        <p:txBody>
          <a:bodyPr wrap="none" lIns="47625" tIns="19050" rIns="47625" bIns="19050">
            <a:spAutoFit/>
          </a:bodyPr>
          <a:lstStyle/>
          <a:p>
            <a:pPr algn="ctr" eaLnBrk="0" hangingPunct="0"/>
            <a:r>
              <a:rPr lang="cs-CZ" sz="2400" b="1" dirty="0" smtClean="0">
                <a:solidFill>
                  <a:srgbClr val="507269"/>
                </a:solidFill>
                <a:latin typeface="+mj-lt"/>
              </a:rPr>
              <a:t>Řídící soubor zakázek</a:t>
            </a:r>
          </a:p>
          <a:p>
            <a:pPr algn="ctr" eaLnBrk="0" hangingPunct="0"/>
            <a:r>
              <a:rPr lang="cs-CZ" sz="2000" i="1" dirty="0" smtClean="0">
                <a:solidFill>
                  <a:srgbClr val="507269"/>
                </a:solidFill>
                <a:latin typeface="+mj-lt"/>
              </a:rPr>
              <a:t>Dopředná spotřeba = 2</a:t>
            </a:r>
          </a:p>
          <a:p>
            <a:pPr algn="ctr" eaLnBrk="0" hangingPunct="0"/>
            <a:r>
              <a:rPr lang="cs-CZ" sz="2000" i="1" dirty="0" smtClean="0">
                <a:solidFill>
                  <a:srgbClr val="507269"/>
                </a:solidFill>
                <a:latin typeface="+mj-lt"/>
              </a:rPr>
              <a:t>Zpětná spotřeba = 2</a:t>
            </a:r>
            <a:endParaRPr lang="cs-CZ" sz="2000" i="1" dirty="0">
              <a:solidFill>
                <a:srgbClr val="507269"/>
              </a:solidFill>
              <a:latin typeface="+mj-lt"/>
            </a:endParaRPr>
          </a:p>
        </p:txBody>
      </p:sp>
      <p:grpSp>
        <p:nvGrpSpPr>
          <p:cNvPr id="10245" name="Group 30"/>
          <p:cNvGrpSpPr>
            <a:grpSpLocks/>
          </p:cNvGrpSpPr>
          <p:nvPr/>
        </p:nvGrpSpPr>
        <p:grpSpPr bwMode="auto">
          <a:xfrm>
            <a:off x="676276" y="2384425"/>
            <a:ext cx="7419976" cy="3328988"/>
            <a:chOff x="624" y="1762"/>
            <a:chExt cx="4674" cy="2097"/>
          </a:xfrm>
        </p:grpSpPr>
        <p:sp>
          <p:nvSpPr>
            <p:cNvPr id="10246" name="Line 31"/>
            <p:cNvSpPr>
              <a:spLocks noChangeShapeType="1"/>
            </p:cNvSpPr>
            <p:nvPr/>
          </p:nvSpPr>
          <p:spPr bwMode="auto">
            <a:xfrm>
              <a:off x="1396" y="1783"/>
              <a:ext cx="0" cy="1576"/>
            </a:xfrm>
            <a:prstGeom prst="line">
              <a:avLst/>
            </a:prstGeom>
            <a:noFill/>
            <a:ln w="12700">
              <a:solidFill>
                <a:schemeClr val="tx1"/>
              </a:solidFill>
              <a:round/>
              <a:headEnd/>
              <a:tailEnd/>
            </a:ln>
          </p:spPr>
          <p:txBody>
            <a:bodyPr wrap="none" anchor="ctr"/>
            <a:lstStyle/>
            <a:p>
              <a:endParaRPr lang="en-US">
                <a:latin typeface="+mj-lt"/>
              </a:endParaRPr>
            </a:p>
          </p:txBody>
        </p:sp>
        <p:sp>
          <p:nvSpPr>
            <p:cNvPr id="10247" name="Rectangle 32"/>
            <p:cNvSpPr>
              <a:spLocks noChangeArrowheads="1"/>
            </p:cNvSpPr>
            <p:nvPr/>
          </p:nvSpPr>
          <p:spPr bwMode="auto">
            <a:xfrm>
              <a:off x="1400" y="2647"/>
              <a:ext cx="376" cy="712"/>
            </a:xfrm>
            <a:prstGeom prst="rect">
              <a:avLst/>
            </a:prstGeom>
            <a:solidFill>
              <a:srgbClr val="D8DAC9"/>
            </a:solidFill>
            <a:ln w="12700">
              <a:solidFill>
                <a:schemeClr val="tx1"/>
              </a:solidFill>
              <a:miter lim="800000"/>
              <a:headEnd/>
              <a:tailEnd/>
            </a:ln>
          </p:spPr>
          <p:txBody>
            <a:bodyPr wrap="none" anchor="ctr"/>
            <a:lstStyle/>
            <a:p>
              <a:endParaRPr lang="en-US">
                <a:latin typeface="+mj-lt"/>
              </a:endParaRPr>
            </a:p>
          </p:txBody>
        </p:sp>
        <p:sp>
          <p:nvSpPr>
            <p:cNvPr id="10248" name="Rectangle 33"/>
            <p:cNvSpPr>
              <a:spLocks noChangeArrowheads="1"/>
            </p:cNvSpPr>
            <p:nvPr/>
          </p:nvSpPr>
          <p:spPr bwMode="auto">
            <a:xfrm>
              <a:off x="1784" y="2167"/>
              <a:ext cx="376" cy="1192"/>
            </a:xfrm>
            <a:prstGeom prst="rect">
              <a:avLst/>
            </a:prstGeom>
            <a:solidFill>
              <a:srgbClr val="B5C5CF"/>
            </a:solidFill>
            <a:ln w="12700">
              <a:solidFill>
                <a:schemeClr val="tx1"/>
              </a:solidFill>
              <a:miter lim="800000"/>
              <a:headEnd/>
              <a:tailEnd/>
            </a:ln>
          </p:spPr>
          <p:txBody>
            <a:bodyPr wrap="none" anchor="ctr"/>
            <a:lstStyle/>
            <a:p>
              <a:endParaRPr lang="en-US">
                <a:latin typeface="+mj-lt"/>
              </a:endParaRPr>
            </a:p>
          </p:txBody>
        </p:sp>
        <p:sp>
          <p:nvSpPr>
            <p:cNvPr id="10249" name="Rectangle 34"/>
            <p:cNvSpPr>
              <a:spLocks noChangeArrowheads="1"/>
            </p:cNvSpPr>
            <p:nvPr/>
          </p:nvSpPr>
          <p:spPr bwMode="auto">
            <a:xfrm>
              <a:off x="2168" y="2311"/>
              <a:ext cx="376" cy="1048"/>
            </a:xfrm>
            <a:prstGeom prst="rect">
              <a:avLst/>
            </a:prstGeom>
            <a:solidFill>
              <a:srgbClr val="D8DAC9"/>
            </a:solidFill>
            <a:ln w="12700">
              <a:solidFill>
                <a:schemeClr val="tx1"/>
              </a:solidFill>
              <a:miter lim="800000"/>
              <a:headEnd/>
              <a:tailEnd/>
            </a:ln>
          </p:spPr>
          <p:txBody>
            <a:bodyPr wrap="none" anchor="ctr"/>
            <a:lstStyle/>
            <a:p>
              <a:endParaRPr lang="en-US">
                <a:latin typeface="+mj-lt"/>
              </a:endParaRPr>
            </a:p>
          </p:txBody>
        </p:sp>
        <p:sp>
          <p:nvSpPr>
            <p:cNvPr id="10250" name="Rectangle 35"/>
            <p:cNvSpPr>
              <a:spLocks noChangeArrowheads="1"/>
            </p:cNvSpPr>
            <p:nvPr/>
          </p:nvSpPr>
          <p:spPr bwMode="auto">
            <a:xfrm>
              <a:off x="2552" y="2503"/>
              <a:ext cx="376" cy="856"/>
            </a:xfrm>
            <a:prstGeom prst="rect">
              <a:avLst/>
            </a:prstGeom>
            <a:solidFill>
              <a:srgbClr val="B5C5CF"/>
            </a:solidFill>
            <a:ln w="12700">
              <a:solidFill>
                <a:schemeClr val="tx1"/>
              </a:solidFill>
              <a:miter lim="800000"/>
              <a:headEnd/>
              <a:tailEnd/>
            </a:ln>
          </p:spPr>
          <p:txBody>
            <a:bodyPr wrap="none" anchor="ctr"/>
            <a:lstStyle/>
            <a:p>
              <a:endParaRPr lang="en-US">
                <a:latin typeface="+mj-lt"/>
              </a:endParaRPr>
            </a:p>
          </p:txBody>
        </p:sp>
        <p:sp>
          <p:nvSpPr>
            <p:cNvPr id="10251" name="Rectangle 36"/>
            <p:cNvSpPr>
              <a:spLocks noChangeArrowheads="1"/>
            </p:cNvSpPr>
            <p:nvPr/>
          </p:nvSpPr>
          <p:spPr bwMode="auto">
            <a:xfrm>
              <a:off x="2936" y="1927"/>
              <a:ext cx="376" cy="1432"/>
            </a:xfrm>
            <a:prstGeom prst="rect">
              <a:avLst/>
            </a:prstGeom>
            <a:solidFill>
              <a:srgbClr val="D8DAC9"/>
            </a:solidFill>
            <a:ln w="12700">
              <a:solidFill>
                <a:schemeClr val="tx1"/>
              </a:solidFill>
              <a:miter lim="800000"/>
              <a:headEnd/>
              <a:tailEnd/>
            </a:ln>
          </p:spPr>
          <p:txBody>
            <a:bodyPr wrap="none" anchor="ctr"/>
            <a:lstStyle/>
            <a:p>
              <a:endParaRPr lang="en-US">
                <a:latin typeface="+mj-lt"/>
              </a:endParaRPr>
            </a:p>
          </p:txBody>
        </p:sp>
        <p:sp>
          <p:nvSpPr>
            <p:cNvPr id="10252" name="Rectangle 37"/>
            <p:cNvSpPr>
              <a:spLocks noChangeArrowheads="1"/>
            </p:cNvSpPr>
            <p:nvPr/>
          </p:nvSpPr>
          <p:spPr bwMode="auto">
            <a:xfrm>
              <a:off x="3320" y="2167"/>
              <a:ext cx="376" cy="1192"/>
            </a:xfrm>
            <a:prstGeom prst="rect">
              <a:avLst/>
            </a:prstGeom>
            <a:solidFill>
              <a:srgbClr val="B5C5CF"/>
            </a:solidFill>
            <a:ln w="12700">
              <a:solidFill>
                <a:schemeClr val="tx1"/>
              </a:solidFill>
              <a:miter lim="800000"/>
              <a:headEnd/>
              <a:tailEnd/>
            </a:ln>
          </p:spPr>
          <p:txBody>
            <a:bodyPr wrap="none" anchor="ctr"/>
            <a:lstStyle/>
            <a:p>
              <a:endParaRPr lang="en-US">
                <a:latin typeface="+mj-lt"/>
              </a:endParaRPr>
            </a:p>
          </p:txBody>
        </p:sp>
        <p:sp>
          <p:nvSpPr>
            <p:cNvPr id="488486" name="Rectangle 38"/>
            <p:cNvSpPr>
              <a:spLocks noChangeArrowheads="1"/>
            </p:cNvSpPr>
            <p:nvPr/>
          </p:nvSpPr>
          <p:spPr bwMode="auto">
            <a:xfrm>
              <a:off x="3704" y="2791"/>
              <a:ext cx="376" cy="568"/>
            </a:xfrm>
            <a:prstGeom prst="rect">
              <a:avLst/>
            </a:prstGeom>
            <a:solidFill>
              <a:srgbClr val="D8DAC9"/>
            </a:solidFill>
            <a:ln w="12700">
              <a:solidFill>
                <a:schemeClr val="tx1"/>
              </a:solidFill>
              <a:miter lim="800000"/>
              <a:headEnd/>
              <a:tailEnd/>
            </a:ln>
            <a:effectLst>
              <a:outerShdw dist="107763" dir="2700000" algn="ctr" rotWithShape="0">
                <a:schemeClr val="bg1"/>
              </a:outerShdw>
            </a:effectLst>
          </p:spPr>
          <p:txBody>
            <a:bodyPr wrap="none" anchor="ctr"/>
            <a:lstStyle/>
            <a:p>
              <a:pPr>
                <a:defRPr/>
              </a:pPr>
              <a:endParaRPr lang="en-US">
                <a:latin typeface="+mj-lt"/>
              </a:endParaRPr>
            </a:p>
          </p:txBody>
        </p:sp>
        <p:sp>
          <p:nvSpPr>
            <p:cNvPr id="10254" name="Line 39"/>
            <p:cNvSpPr>
              <a:spLocks noChangeShapeType="1"/>
            </p:cNvSpPr>
            <p:nvPr/>
          </p:nvSpPr>
          <p:spPr bwMode="auto">
            <a:xfrm>
              <a:off x="1400" y="2403"/>
              <a:ext cx="2680" cy="0"/>
            </a:xfrm>
            <a:prstGeom prst="line">
              <a:avLst/>
            </a:prstGeom>
            <a:noFill/>
            <a:ln w="12700">
              <a:solidFill>
                <a:schemeClr val="tx1"/>
              </a:solidFill>
              <a:round/>
              <a:headEnd/>
              <a:tailEnd/>
            </a:ln>
          </p:spPr>
          <p:txBody>
            <a:bodyPr wrap="none" anchor="ctr"/>
            <a:lstStyle/>
            <a:p>
              <a:endParaRPr lang="en-US">
                <a:latin typeface="+mj-lt"/>
              </a:endParaRPr>
            </a:p>
          </p:txBody>
        </p:sp>
        <p:sp>
          <p:nvSpPr>
            <p:cNvPr id="10255" name="Rectangle 40"/>
            <p:cNvSpPr>
              <a:spLocks noChangeArrowheads="1"/>
            </p:cNvSpPr>
            <p:nvPr/>
          </p:nvSpPr>
          <p:spPr bwMode="auto">
            <a:xfrm>
              <a:off x="624" y="1762"/>
              <a:ext cx="776" cy="179"/>
            </a:xfrm>
            <a:prstGeom prst="rect">
              <a:avLst/>
            </a:prstGeom>
            <a:noFill/>
            <a:ln w="12700">
              <a:noFill/>
              <a:miter lim="800000"/>
              <a:headEnd/>
              <a:tailEnd/>
            </a:ln>
          </p:spPr>
          <p:txBody>
            <a:bodyPr wrap="square" lIns="47625" tIns="19050" rIns="47625" bIns="19050">
              <a:spAutoFit/>
            </a:bodyPr>
            <a:lstStyle/>
            <a:p>
              <a:pPr marL="342900" indent="-342900" algn="r" eaLnBrk="0" hangingPunct="0">
                <a:lnSpc>
                  <a:spcPct val="109000"/>
                </a:lnSpc>
                <a:spcAft>
                  <a:spcPct val="55000"/>
                </a:spcAft>
              </a:pPr>
              <a:r>
                <a:rPr lang="cs-CZ" sz="1600" b="1" dirty="0" smtClean="0">
                  <a:latin typeface="+mj-lt"/>
                </a:rPr>
                <a:t>Množství</a:t>
              </a:r>
              <a:endParaRPr lang="en-US" sz="1600" b="1" dirty="0">
                <a:latin typeface="+mj-lt"/>
              </a:endParaRPr>
            </a:p>
          </p:txBody>
        </p:sp>
        <p:sp>
          <p:nvSpPr>
            <p:cNvPr id="10256" name="Rectangle 41"/>
            <p:cNvSpPr>
              <a:spLocks noChangeArrowheads="1"/>
            </p:cNvSpPr>
            <p:nvPr/>
          </p:nvSpPr>
          <p:spPr bwMode="auto">
            <a:xfrm>
              <a:off x="4162" y="2313"/>
              <a:ext cx="906"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cs-CZ" sz="1600" b="1" dirty="0" smtClean="0">
                  <a:latin typeface="+mj-lt"/>
                </a:rPr>
                <a:t>Prognóza</a:t>
              </a:r>
              <a:endParaRPr lang="en-US" sz="1600" b="1" dirty="0">
                <a:latin typeface="+mj-lt"/>
              </a:endParaRPr>
            </a:p>
          </p:txBody>
        </p:sp>
        <p:sp>
          <p:nvSpPr>
            <p:cNvPr id="10257" name="Rectangle 42"/>
            <p:cNvSpPr>
              <a:spLocks noChangeArrowheads="1"/>
            </p:cNvSpPr>
            <p:nvPr/>
          </p:nvSpPr>
          <p:spPr bwMode="auto">
            <a:xfrm>
              <a:off x="4162" y="2662"/>
              <a:ext cx="1136" cy="193"/>
            </a:xfrm>
            <a:prstGeom prst="rect">
              <a:avLst/>
            </a:prstGeom>
            <a:noFill/>
            <a:ln w="12700">
              <a:noFill/>
              <a:miter lim="800000"/>
              <a:headEnd/>
              <a:tailEnd/>
            </a:ln>
          </p:spPr>
          <p:txBody>
            <a:bodyPr wrap="square" lIns="47625" tIns="19050" rIns="47625" bIns="19050">
              <a:spAutoFit/>
            </a:bodyPr>
            <a:lstStyle/>
            <a:p>
              <a:pPr marL="342900" indent="-342900" eaLnBrk="0" hangingPunct="0">
                <a:lnSpc>
                  <a:spcPct val="109000"/>
                </a:lnSpc>
                <a:spcAft>
                  <a:spcPct val="55000"/>
                </a:spcAft>
              </a:pPr>
              <a:r>
                <a:rPr lang="cs-CZ" sz="1600" b="1" dirty="0" smtClean="0">
                  <a:latin typeface="+mj-lt"/>
                </a:rPr>
                <a:t>Skutečný odbyt</a:t>
              </a:r>
              <a:endParaRPr lang="en-US" sz="1600" b="1" dirty="0">
                <a:latin typeface="+mj-lt"/>
              </a:endParaRPr>
            </a:p>
          </p:txBody>
        </p:sp>
        <p:sp>
          <p:nvSpPr>
            <p:cNvPr id="10258" name="Rectangle 43"/>
            <p:cNvSpPr>
              <a:spLocks noChangeArrowheads="1"/>
            </p:cNvSpPr>
            <p:nvPr/>
          </p:nvSpPr>
          <p:spPr bwMode="auto">
            <a:xfrm>
              <a:off x="2532" y="3680"/>
              <a:ext cx="570"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cs-CZ" sz="1600" b="1" dirty="0" smtClean="0">
                  <a:latin typeface="+mj-lt"/>
                </a:rPr>
                <a:t>Týden</a:t>
              </a:r>
              <a:endParaRPr lang="en-US" sz="1600" b="1" dirty="0">
                <a:latin typeface="+mj-lt"/>
              </a:endParaRPr>
            </a:p>
          </p:txBody>
        </p:sp>
        <p:sp>
          <p:nvSpPr>
            <p:cNvPr id="10259" name="Rectangle 44"/>
            <p:cNvSpPr>
              <a:spLocks noChangeArrowheads="1"/>
            </p:cNvSpPr>
            <p:nvPr/>
          </p:nvSpPr>
          <p:spPr bwMode="auto">
            <a:xfrm>
              <a:off x="1426"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b="1">
                  <a:latin typeface="+mj-lt"/>
                </a:rPr>
                <a:t>1</a:t>
              </a:r>
            </a:p>
          </p:txBody>
        </p:sp>
        <p:sp>
          <p:nvSpPr>
            <p:cNvPr id="10260" name="Rectangle 45"/>
            <p:cNvSpPr>
              <a:spLocks noChangeArrowheads="1"/>
            </p:cNvSpPr>
            <p:nvPr/>
          </p:nvSpPr>
          <p:spPr bwMode="auto">
            <a:xfrm>
              <a:off x="1834"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b="1">
                  <a:latin typeface="+mj-lt"/>
                </a:rPr>
                <a:t>2</a:t>
              </a:r>
            </a:p>
          </p:txBody>
        </p:sp>
        <p:sp>
          <p:nvSpPr>
            <p:cNvPr id="10261" name="Rectangle 46"/>
            <p:cNvSpPr>
              <a:spLocks noChangeArrowheads="1"/>
            </p:cNvSpPr>
            <p:nvPr/>
          </p:nvSpPr>
          <p:spPr bwMode="auto">
            <a:xfrm>
              <a:off x="2170"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b="1">
                  <a:latin typeface="+mj-lt"/>
                </a:rPr>
                <a:t>3</a:t>
              </a:r>
            </a:p>
          </p:txBody>
        </p:sp>
        <p:sp>
          <p:nvSpPr>
            <p:cNvPr id="10262" name="Rectangle 47"/>
            <p:cNvSpPr>
              <a:spLocks noChangeArrowheads="1"/>
            </p:cNvSpPr>
            <p:nvPr/>
          </p:nvSpPr>
          <p:spPr bwMode="auto">
            <a:xfrm>
              <a:off x="2578"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b="1">
                  <a:latin typeface="+mj-lt"/>
                </a:rPr>
                <a:t>4</a:t>
              </a:r>
            </a:p>
          </p:txBody>
        </p:sp>
        <p:sp>
          <p:nvSpPr>
            <p:cNvPr id="10263" name="Rectangle 48"/>
            <p:cNvSpPr>
              <a:spLocks noChangeArrowheads="1"/>
            </p:cNvSpPr>
            <p:nvPr/>
          </p:nvSpPr>
          <p:spPr bwMode="auto">
            <a:xfrm>
              <a:off x="2962"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b="1">
                  <a:latin typeface="+mj-lt"/>
                </a:rPr>
                <a:t>5</a:t>
              </a:r>
            </a:p>
          </p:txBody>
        </p:sp>
        <p:sp>
          <p:nvSpPr>
            <p:cNvPr id="10264" name="Rectangle 49"/>
            <p:cNvSpPr>
              <a:spLocks noChangeArrowheads="1"/>
            </p:cNvSpPr>
            <p:nvPr/>
          </p:nvSpPr>
          <p:spPr bwMode="auto">
            <a:xfrm>
              <a:off x="3346"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b="1">
                  <a:latin typeface="+mj-lt"/>
                </a:rPr>
                <a:t>6</a:t>
              </a:r>
            </a:p>
          </p:txBody>
        </p:sp>
        <p:sp>
          <p:nvSpPr>
            <p:cNvPr id="10265" name="Rectangle 50"/>
            <p:cNvSpPr>
              <a:spLocks noChangeArrowheads="1"/>
            </p:cNvSpPr>
            <p:nvPr/>
          </p:nvSpPr>
          <p:spPr bwMode="auto">
            <a:xfrm>
              <a:off x="3730"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b="1">
                  <a:latin typeface="+mj-lt"/>
                </a:rPr>
                <a:t>7</a:t>
              </a:r>
            </a:p>
          </p:txBody>
        </p:sp>
        <p:sp>
          <p:nvSpPr>
            <p:cNvPr id="10266" name="Rectangle 51"/>
            <p:cNvSpPr>
              <a:spLocks noChangeArrowheads="1"/>
            </p:cNvSpPr>
            <p:nvPr/>
          </p:nvSpPr>
          <p:spPr bwMode="auto">
            <a:xfrm>
              <a:off x="1124" y="2247"/>
              <a:ext cx="315" cy="160"/>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400" b="1">
                  <a:latin typeface="+mj-lt"/>
                </a:rPr>
                <a:t>100</a:t>
              </a:r>
            </a:p>
          </p:txBody>
        </p:sp>
        <p:sp>
          <p:nvSpPr>
            <p:cNvPr id="10267" name="Rectangle 52"/>
            <p:cNvSpPr>
              <a:spLocks noChangeArrowheads="1"/>
            </p:cNvSpPr>
            <p:nvPr/>
          </p:nvSpPr>
          <p:spPr bwMode="auto">
            <a:xfrm>
              <a:off x="1181" y="2752"/>
              <a:ext cx="315" cy="160"/>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400" b="1">
                  <a:latin typeface="+mj-lt"/>
                </a:rPr>
                <a:t>50</a:t>
              </a:r>
            </a:p>
          </p:txBody>
        </p:sp>
      </p:gr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15276</TotalTime>
  <Words>8185</Words>
  <Application>Microsoft Office PowerPoint</Application>
  <PresentationFormat>Předvádění na obrazovce (4:3)</PresentationFormat>
  <Paragraphs>924</Paragraphs>
  <Slides>86</Slides>
  <Notes>86</Notes>
  <HiddenSlides>0</HiddenSlides>
  <MMClips>0</MMClips>
  <ScaleCrop>false</ScaleCrop>
  <HeadingPairs>
    <vt:vector size="4" baseType="variant">
      <vt:variant>
        <vt:lpstr>Motiv</vt:lpstr>
      </vt:variant>
      <vt:variant>
        <vt:i4>2</vt:i4>
      </vt:variant>
      <vt:variant>
        <vt:lpstr>Nadpisy snímků</vt:lpstr>
      </vt:variant>
      <vt:variant>
        <vt:i4>86</vt:i4>
      </vt:variant>
    </vt:vector>
  </HeadingPairs>
  <TitlesOfParts>
    <vt:vector size="88" baseType="lpstr">
      <vt:lpstr>1_EX06PP_template</vt:lpstr>
      <vt:lpstr>QAD 2010 Template</vt:lpstr>
      <vt:lpstr>QAD Enterprise Applications Standard Edition</vt:lpstr>
      <vt:lpstr>Plánování: témata</vt:lpstr>
      <vt:lpstr>Plánování – cílové dovednosti</vt:lpstr>
      <vt:lpstr>Přehled plánování</vt:lpstr>
      <vt:lpstr>Plánování řad výrobků</vt:lpstr>
      <vt:lpstr>Plánování finálního artiklu - úvod</vt:lpstr>
      <vt:lpstr>Plánování finálního artiklu - prognózy</vt:lpstr>
      <vt:lpstr>Plánování finálního artiklu - prognózy</vt:lpstr>
      <vt:lpstr>Plánování finálního artiklu – spotřeba prognózy</vt:lpstr>
      <vt:lpstr>Plánování finálního artiklu – hlavní plán výroby</vt:lpstr>
      <vt:lpstr>Plánování součástkových artiklů – plán materiálových požadavků</vt:lpstr>
      <vt:lpstr>Plánování součástkových artiklů – plán materiálových požadavků</vt:lpstr>
      <vt:lpstr>Plánování součástkových artiklů – plán materiálových požadavků</vt:lpstr>
      <vt:lpstr>Parametry plánování artiklů</vt:lpstr>
      <vt:lpstr>Parametry plánování artiklů</vt:lpstr>
      <vt:lpstr>Parametry plánování artiklů</vt:lpstr>
      <vt:lpstr>Parametry plánování artiklů</vt:lpstr>
      <vt:lpstr>Plánování – časová období</vt:lpstr>
      <vt:lpstr>Plánované příkazy</vt:lpstr>
      <vt:lpstr>Plánování – funkční zprávy</vt:lpstr>
      <vt:lpstr>Zadání prognózy artiklu</vt:lpstr>
      <vt:lpstr>Zadání prognózy artiklu 10-00</vt:lpstr>
      <vt:lpstr>Zadání prognózy artiklu 10-00</vt:lpstr>
      <vt:lpstr>Spotřeba prognózy</vt:lpstr>
      <vt:lpstr>Zadání řádku zakázky se spotřebou prognózy</vt:lpstr>
      <vt:lpstr>Zadání řádku zakázky bez spotřeby prognózy</vt:lpstr>
      <vt:lpstr>Přehled tabulky prognózy </vt:lpstr>
      <vt:lpstr>Shrnutí hlavního plánu pro artikl 10-00</vt:lpstr>
      <vt:lpstr>Plánovací data artiklu 10-00 </vt:lpstr>
      <vt:lpstr>Plánovací data artiklu 10-01</vt:lpstr>
      <vt:lpstr>Přehled plánovacích dat artiklu 10-03</vt:lpstr>
      <vt:lpstr>Parametry plánu materiálových požadavků</vt:lpstr>
      <vt:lpstr>Regenerace materiálového plánu </vt:lpstr>
      <vt:lpstr>Regenerace materiálového plánu  </vt:lpstr>
      <vt:lpstr>Artikl 10-00 v hlavním plánu výroby</vt:lpstr>
      <vt:lpstr>Dotaz na MRP – souhrn: artikl 10-00</vt:lpstr>
      <vt:lpstr>Dotaz MRP - detail: artikl 10-00</vt:lpstr>
      <vt:lpstr>Dotaz na MRP - souhrn: artikl 10-01</vt:lpstr>
      <vt:lpstr>Dotaz MRP - detail: artikl 10-01</vt:lpstr>
      <vt:lpstr>Dotaz na MRP - souhrn: artikl 10-03</vt:lpstr>
      <vt:lpstr>Dotaz MRP - detail: artikl 10-03</vt:lpstr>
      <vt:lpstr>Přehled funkčních zpráv MRP</vt:lpstr>
      <vt:lpstr>Schválení plánovaných příkazů (rámec 1)</vt:lpstr>
      <vt:lpstr>Schválení plánovaných příkazů (rámec 2)</vt:lpstr>
      <vt:lpstr>Schválení plánovaných příkazů (potvrzení)</vt:lpstr>
      <vt:lpstr>Přehled požadavků na nákup</vt:lpstr>
      <vt:lpstr>Vytvoření nákupní objednávky</vt:lpstr>
      <vt:lpstr>Nákupní objednávka: řádek 2 (10-02)</vt:lpstr>
      <vt:lpstr>Nákupní objednávka: řádek 3 (10-04)</vt:lpstr>
      <vt:lpstr>Příjem z nákupní objednávky (1/5)</vt:lpstr>
      <vt:lpstr>Příjem z nákupní objednávky (2/5)</vt:lpstr>
      <vt:lpstr>Příjem z nákupní objednávky (3/5)</vt:lpstr>
      <vt:lpstr>Příjem z nákupní objednávky (4/5)</vt:lpstr>
      <vt:lpstr>Příjem z nákupní objednávky (5/5)</vt:lpstr>
      <vt:lpstr>Prohlížení plánovaných příkazů</vt:lpstr>
      <vt:lpstr>Schválení plánovaných pracovních příkazů</vt:lpstr>
      <vt:lpstr>Schválení plánovaných PP: řádek 1</vt:lpstr>
      <vt:lpstr>Kontrola pracovního příkazu</vt:lpstr>
      <vt:lpstr>Ověření dostupnosti komponent</vt:lpstr>
      <vt:lpstr>Přehled dostupnosti komponent</vt:lpstr>
      <vt:lpstr>Uvolnění pracovního příkazu </vt:lpstr>
      <vt:lpstr>Uvolnění/tisk pracovního příkazu</vt:lpstr>
      <vt:lpstr>Pracovní postup pracovního příkazu</vt:lpstr>
      <vt:lpstr>Výdej komponent pracovního příkazu</vt:lpstr>
      <vt:lpstr>Hlášení pracovních operací</vt:lpstr>
      <vt:lpstr>Příjem a uzavření pracovního příkazu</vt:lpstr>
      <vt:lpstr>Přehled shrnutí MRP</vt:lpstr>
      <vt:lpstr>Expedice zakázky</vt:lpstr>
      <vt:lpstr>Tisk faktury</vt:lpstr>
      <vt:lpstr>Zápis faktury (1/2)</vt:lpstr>
      <vt:lpstr>Zápis faktury (2/2)</vt:lpstr>
      <vt:lpstr>Přehled saldokonta zákazníka</vt:lpstr>
      <vt:lpstr>Přehled transakcí hlavní knihy</vt:lpstr>
      <vt:lpstr>Přehled transakcí hlavní knihy</vt:lpstr>
      <vt:lpstr>Rozvaha</vt:lpstr>
      <vt:lpstr>Výsledovka</vt:lpstr>
      <vt:lpstr>Cvičení</vt:lpstr>
      <vt:lpstr>Cvičení</vt:lpstr>
      <vt:lpstr>Cvičení</vt:lpstr>
      <vt:lpstr>Cvičení</vt:lpstr>
      <vt:lpstr>Cvičení</vt:lpstr>
      <vt:lpstr>Cvičení</vt:lpstr>
      <vt:lpstr>Cvičení</vt:lpstr>
      <vt:lpstr>Cvičení</vt:lpstr>
      <vt:lpstr>Způsoby objednání - cvičení</vt:lpstr>
      <vt:lpstr>Způsoby objednání - odpovědi</vt:lpstr>
    </vt:vector>
  </TitlesOfParts>
  <Company>qad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Keksa</cp:lastModifiedBy>
  <cp:revision>891</cp:revision>
  <cp:lastPrinted>2001-05-04T21:55:40Z</cp:lastPrinted>
  <dcterms:created xsi:type="dcterms:W3CDTF">1998-03-17T23:27:45Z</dcterms:created>
  <dcterms:modified xsi:type="dcterms:W3CDTF">2012-01-18T09:57:15Z</dcterms:modified>
</cp:coreProperties>
</file>