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50" r:id="rId1"/>
    <p:sldMasterId id="2147483948" r:id="rId2"/>
  </p:sldMasterIdLst>
  <p:notesMasterIdLst>
    <p:notesMasterId r:id="rId143"/>
  </p:notesMasterIdLst>
  <p:handoutMasterIdLst>
    <p:handoutMasterId r:id="rId144"/>
  </p:handoutMasterIdLst>
  <p:sldIdLst>
    <p:sldId id="537" r:id="rId3"/>
    <p:sldId id="541" r:id="rId4"/>
    <p:sldId id="542" r:id="rId5"/>
    <p:sldId id="347" r:id="rId6"/>
    <p:sldId id="351" r:id="rId7"/>
    <p:sldId id="352" r:id="rId8"/>
    <p:sldId id="348" r:id="rId9"/>
    <p:sldId id="543" r:id="rId10"/>
    <p:sldId id="354" r:id="rId11"/>
    <p:sldId id="356" r:id="rId12"/>
    <p:sldId id="357" r:id="rId13"/>
    <p:sldId id="358" r:id="rId14"/>
    <p:sldId id="522" r:id="rId15"/>
    <p:sldId id="523" r:id="rId16"/>
    <p:sldId id="361" r:id="rId17"/>
    <p:sldId id="362" r:id="rId18"/>
    <p:sldId id="363" r:id="rId19"/>
    <p:sldId id="364" r:id="rId20"/>
    <p:sldId id="365" r:id="rId21"/>
    <p:sldId id="366" r:id="rId22"/>
    <p:sldId id="367" r:id="rId23"/>
    <p:sldId id="368" r:id="rId24"/>
    <p:sldId id="369" r:id="rId25"/>
    <p:sldId id="524" r:id="rId26"/>
    <p:sldId id="526" r:id="rId27"/>
    <p:sldId id="371" r:id="rId28"/>
    <p:sldId id="527" r:id="rId29"/>
    <p:sldId id="372" r:id="rId30"/>
    <p:sldId id="390" r:id="rId31"/>
    <p:sldId id="554" r:id="rId32"/>
    <p:sldId id="555" r:id="rId33"/>
    <p:sldId id="556" r:id="rId34"/>
    <p:sldId id="557" r:id="rId35"/>
    <p:sldId id="558" r:id="rId36"/>
    <p:sldId id="559" r:id="rId37"/>
    <p:sldId id="538" r:id="rId38"/>
    <p:sldId id="544" r:id="rId39"/>
    <p:sldId id="545" r:id="rId40"/>
    <p:sldId id="373" r:id="rId41"/>
    <p:sldId id="374" r:id="rId42"/>
    <p:sldId id="375" r:id="rId43"/>
    <p:sldId id="560" r:id="rId44"/>
    <p:sldId id="376" r:id="rId45"/>
    <p:sldId id="528" r:id="rId46"/>
    <p:sldId id="529" r:id="rId47"/>
    <p:sldId id="530" r:id="rId48"/>
    <p:sldId id="531" r:id="rId49"/>
    <p:sldId id="532" r:id="rId50"/>
    <p:sldId id="551" r:id="rId51"/>
    <p:sldId id="533" r:id="rId52"/>
    <p:sldId id="383" r:id="rId53"/>
    <p:sldId id="384" r:id="rId54"/>
    <p:sldId id="385" r:id="rId55"/>
    <p:sldId id="387" r:id="rId56"/>
    <p:sldId id="388" r:id="rId57"/>
    <p:sldId id="350" r:id="rId58"/>
    <p:sldId id="494" r:id="rId59"/>
    <p:sldId id="503" r:id="rId60"/>
    <p:sldId id="561" r:id="rId61"/>
    <p:sldId id="539" r:id="rId62"/>
    <p:sldId id="546" r:id="rId63"/>
    <p:sldId id="547" r:id="rId64"/>
    <p:sldId id="409" r:id="rId65"/>
    <p:sldId id="419" r:id="rId66"/>
    <p:sldId id="416" r:id="rId67"/>
    <p:sldId id="562" r:id="rId68"/>
    <p:sldId id="563" r:id="rId69"/>
    <p:sldId id="422" r:id="rId70"/>
    <p:sldId id="564" r:id="rId71"/>
    <p:sldId id="420" r:id="rId72"/>
    <p:sldId id="421" r:id="rId73"/>
    <p:sldId id="410" r:id="rId74"/>
    <p:sldId id="548" r:id="rId75"/>
    <p:sldId id="415" r:id="rId76"/>
    <p:sldId id="414" r:id="rId77"/>
    <p:sldId id="418" r:id="rId78"/>
    <p:sldId id="501" r:id="rId79"/>
    <p:sldId id="565" r:id="rId80"/>
    <p:sldId id="417" r:id="rId81"/>
    <p:sldId id="566" r:id="rId82"/>
    <p:sldId id="575" r:id="rId83"/>
    <p:sldId id="395" r:id="rId84"/>
    <p:sldId id="396" r:id="rId85"/>
    <p:sldId id="397" r:id="rId86"/>
    <p:sldId id="398" r:id="rId87"/>
    <p:sldId id="399" r:id="rId88"/>
    <p:sldId id="400" r:id="rId89"/>
    <p:sldId id="401" r:id="rId90"/>
    <p:sldId id="534" r:id="rId91"/>
    <p:sldId id="403" r:id="rId92"/>
    <p:sldId id="404" r:id="rId93"/>
    <p:sldId id="406" r:id="rId94"/>
    <p:sldId id="408" r:id="rId95"/>
    <p:sldId id="498" r:id="rId96"/>
    <p:sldId id="504" r:id="rId97"/>
    <p:sldId id="568" r:id="rId98"/>
    <p:sldId id="569" r:id="rId99"/>
    <p:sldId id="540" r:id="rId100"/>
    <p:sldId id="549" r:id="rId101"/>
    <p:sldId id="550" r:id="rId102"/>
    <p:sldId id="428" r:id="rId103"/>
    <p:sldId id="429" r:id="rId104"/>
    <p:sldId id="570" r:id="rId105"/>
    <p:sldId id="500" r:id="rId106"/>
    <p:sldId id="553" r:id="rId107"/>
    <p:sldId id="461" r:id="rId108"/>
    <p:sldId id="462" r:id="rId109"/>
    <p:sldId id="466" r:id="rId110"/>
    <p:sldId id="430" r:id="rId111"/>
    <p:sldId id="431" r:id="rId112"/>
    <p:sldId id="433" r:id="rId113"/>
    <p:sldId id="434" r:id="rId114"/>
    <p:sldId id="432" r:id="rId115"/>
    <p:sldId id="435" r:id="rId116"/>
    <p:sldId id="437" r:id="rId117"/>
    <p:sldId id="438" r:id="rId118"/>
    <p:sldId id="439" r:id="rId119"/>
    <p:sldId id="440" r:id="rId120"/>
    <p:sldId id="441" r:id="rId121"/>
    <p:sldId id="442" r:id="rId122"/>
    <p:sldId id="443" r:id="rId123"/>
    <p:sldId id="444" r:id="rId124"/>
    <p:sldId id="445" r:id="rId125"/>
    <p:sldId id="464" r:id="rId126"/>
    <p:sldId id="535" r:id="rId127"/>
    <p:sldId id="449" r:id="rId128"/>
    <p:sldId id="450" r:id="rId129"/>
    <p:sldId id="451" r:id="rId130"/>
    <p:sldId id="452" r:id="rId131"/>
    <p:sldId id="453" r:id="rId132"/>
    <p:sldId id="454" r:id="rId133"/>
    <p:sldId id="455" r:id="rId134"/>
    <p:sldId id="456" r:id="rId135"/>
    <p:sldId id="536" r:id="rId136"/>
    <p:sldId id="458" r:id="rId137"/>
    <p:sldId id="448" r:id="rId138"/>
    <p:sldId id="505" r:id="rId139"/>
    <p:sldId id="571" r:id="rId140"/>
    <p:sldId id="572" r:id="rId141"/>
    <p:sldId id="573" r:id="rId142"/>
  </p:sldIdLst>
  <p:sldSz cx="9144000" cy="6858000" type="screen4x3"/>
  <p:notesSz cx="6991350" cy="9282113"/>
  <p:defaultTextStyle>
    <a:defPPr>
      <a:defRPr lang="en-US"/>
    </a:defPPr>
    <a:lvl1pPr algn="l" rtl="0" fontAlgn="base">
      <a:spcBef>
        <a:spcPct val="0"/>
      </a:spcBef>
      <a:spcAft>
        <a:spcPct val="0"/>
      </a:spcAft>
      <a:defRPr sz="3200" kern="1200">
        <a:solidFill>
          <a:schemeClr val="tx1"/>
        </a:solidFill>
        <a:latin typeface="Tahoma" pitchFamily="34" charset="0"/>
        <a:ea typeface="+mn-ea"/>
        <a:cs typeface="+mn-cs"/>
      </a:defRPr>
    </a:lvl1pPr>
    <a:lvl2pPr marL="457200" algn="l" rtl="0" fontAlgn="base">
      <a:spcBef>
        <a:spcPct val="0"/>
      </a:spcBef>
      <a:spcAft>
        <a:spcPct val="0"/>
      </a:spcAft>
      <a:defRPr sz="3200" kern="1200">
        <a:solidFill>
          <a:schemeClr val="tx1"/>
        </a:solidFill>
        <a:latin typeface="Tahoma" pitchFamily="34" charset="0"/>
        <a:ea typeface="+mn-ea"/>
        <a:cs typeface="+mn-cs"/>
      </a:defRPr>
    </a:lvl2pPr>
    <a:lvl3pPr marL="914400" algn="l" rtl="0" fontAlgn="base">
      <a:spcBef>
        <a:spcPct val="0"/>
      </a:spcBef>
      <a:spcAft>
        <a:spcPct val="0"/>
      </a:spcAft>
      <a:defRPr sz="3200" kern="1200">
        <a:solidFill>
          <a:schemeClr val="tx1"/>
        </a:solidFill>
        <a:latin typeface="Tahoma" pitchFamily="34" charset="0"/>
        <a:ea typeface="+mn-ea"/>
        <a:cs typeface="+mn-cs"/>
      </a:defRPr>
    </a:lvl3pPr>
    <a:lvl4pPr marL="1371600" algn="l" rtl="0" fontAlgn="base">
      <a:spcBef>
        <a:spcPct val="0"/>
      </a:spcBef>
      <a:spcAft>
        <a:spcPct val="0"/>
      </a:spcAft>
      <a:defRPr sz="3200" kern="1200">
        <a:solidFill>
          <a:schemeClr val="tx1"/>
        </a:solidFill>
        <a:latin typeface="Tahoma" pitchFamily="34" charset="0"/>
        <a:ea typeface="+mn-ea"/>
        <a:cs typeface="+mn-cs"/>
      </a:defRPr>
    </a:lvl4pPr>
    <a:lvl5pPr marL="1828800" algn="l" rtl="0" fontAlgn="base">
      <a:spcBef>
        <a:spcPct val="0"/>
      </a:spcBef>
      <a:spcAft>
        <a:spcPct val="0"/>
      </a:spcAft>
      <a:defRPr sz="3200" kern="1200">
        <a:solidFill>
          <a:schemeClr val="tx1"/>
        </a:solidFill>
        <a:latin typeface="Tahoma" pitchFamily="34" charset="0"/>
        <a:ea typeface="+mn-ea"/>
        <a:cs typeface="+mn-cs"/>
      </a:defRPr>
    </a:lvl5pPr>
    <a:lvl6pPr marL="2286000" algn="l" defTabSz="914400" rtl="0" eaLnBrk="1" latinLnBrk="0" hangingPunct="1">
      <a:defRPr sz="3200" kern="1200">
        <a:solidFill>
          <a:schemeClr val="tx1"/>
        </a:solidFill>
        <a:latin typeface="Tahoma" pitchFamily="34" charset="0"/>
        <a:ea typeface="+mn-ea"/>
        <a:cs typeface="+mn-cs"/>
      </a:defRPr>
    </a:lvl6pPr>
    <a:lvl7pPr marL="2743200" algn="l" defTabSz="914400" rtl="0" eaLnBrk="1" latinLnBrk="0" hangingPunct="1">
      <a:defRPr sz="3200" kern="1200">
        <a:solidFill>
          <a:schemeClr val="tx1"/>
        </a:solidFill>
        <a:latin typeface="Tahoma" pitchFamily="34" charset="0"/>
        <a:ea typeface="+mn-ea"/>
        <a:cs typeface="+mn-cs"/>
      </a:defRPr>
    </a:lvl7pPr>
    <a:lvl8pPr marL="3200400" algn="l" defTabSz="914400" rtl="0" eaLnBrk="1" latinLnBrk="0" hangingPunct="1">
      <a:defRPr sz="3200" kern="1200">
        <a:solidFill>
          <a:schemeClr val="tx1"/>
        </a:solidFill>
        <a:latin typeface="Tahoma" pitchFamily="34" charset="0"/>
        <a:ea typeface="+mn-ea"/>
        <a:cs typeface="+mn-cs"/>
      </a:defRPr>
    </a:lvl8pPr>
    <a:lvl9pPr marL="3657600" algn="l" defTabSz="914400" rtl="0" eaLnBrk="1" latinLnBrk="0" hangingPunct="1">
      <a:defRPr sz="32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87C6"/>
    <a:srgbClr val="CFD9DF"/>
    <a:srgbClr val="A50021"/>
    <a:srgbClr val="327C84"/>
    <a:srgbClr val="C5E6E9"/>
    <a:srgbClr val="3D969F"/>
    <a:srgbClr val="47AEB9"/>
    <a:srgbClr val="0033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531" autoAdjust="0"/>
    <p:restoredTop sz="79663" autoAdjust="0"/>
  </p:normalViewPr>
  <p:slideViewPr>
    <p:cSldViewPr snapToGrid="0">
      <p:cViewPr>
        <p:scale>
          <a:sx n="80" d="100"/>
          <a:sy n="80" d="100"/>
        </p:scale>
        <p:origin x="-72" y="72"/>
      </p:cViewPr>
      <p:guideLst>
        <p:guide orient="horz" pos="410"/>
        <p:guide orient="horz" pos="3494"/>
        <p:guide pos="5759"/>
        <p:guide pos="186"/>
        <p:guide pos="3953"/>
        <p:guide pos="2892"/>
      </p:guideLst>
    </p:cSldViewPr>
  </p:slideViewPr>
  <p:outlineViewPr>
    <p:cViewPr>
      <p:scale>
        <a:sx n="33" d="100"/>
        <a:sy n="33" d="100"/>
      </p:scale>
      <p:origin x="114" y="6162"/>
    </p:cViewPr>
    <p:sldLst>
      <p:sld r:id="rId1" collapse="1"/>
      <p:sld r:id="rId2" collapse="1"/>
      <p:sld r:id="rId3" collapse="1"/>
      <p:sld r:id="rId4" collapse="1"/>
      <p:sld r:id="rId5" collapse="1"/>
    </p:sldLst>
  </p:outlineViewPr>
  <p:notesTextViewPr>
    <p:cViewPr>
      <p:scale>
        <a:sx n="100" d="100"/>
        <a:sy n="100" d="100"/>
      </p:scale>
      <p:origin x="0" y="0"/>
    </p:cViewPr>
  </p:notesTextViewPr>
  <p:sorterViewPr>
    <p:cViewPr>
      <p:scale>
        <a:sx n="66" d="100"/>
        <a:sy n="66" d="100"/>
      </p:scale>
      <p:origin x="0" y="13206"/>
    </p:cViewPr>
  </p:sorterViewPr>
  <p:notesViewPr>
    <p:cSldViewPr snapToGrid="0">
      <p:cViewPr>
        <p:scale>
          <a:sx n="120" d="100"/>
          <a:sy n="120" d="100"/>
        </p:scale>
        <p:origin x="-72" y="486"/>
      </p:cViewPr>
      <p:guideLst>
        <p:guide orient="horz" pos="2923"/>
        <p:guide pos="2202"/>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38" Type="http://schemas.openxmlformats.org/officeDocument/2006/relationships/slide" Target="slides/slide136.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slide" Target="slides/slide126.xml"/><Relationship Id="rId144" Type="http://schemas.openxmlformats.org/officeDocument/2006/relationships/handoutMaster" Target="handoutMasters/handoutMaster1.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slide" Target="slides/slide132.xml"/><Relationship Id="rId139" Type="http://schemas.openxmlformats.org/officeDocument/2006/relationships/slide" Target="slides/slide137.xml"/><Relationship Id="rId80" Type="http://schemas.openxmlformats.org/officeDocument/2006/relationships/slide" Target="slides/slide78.xml"/><Relationship Id="rId85" Type="http://schemas.openxmlformats.org/officeDocument/2006/relationships/slide" Target="slides/slide83.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116" Type="http://schemas.openxmlformats.org/officeDocument/2006/relationships/slide" Target="slides/slide114.xml"/><Relationship Id="rId124" Type="http://schemas.openxmlformats.org/officeDocument/2006/relationships/slide" Target="slides/slide122.xml"/><Relationship Id="rId129" Type="http://schemas.openxmlformats.org/officeDocument/2006/relationships/slide" Target="slides/slide127.xml"/><Relationship Id="rId137" Type="http://schemas.openxmlformats.org/officeDocument/2006/relationships/slide" Target="slides/slide13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32" Type="http://schemas.openxmlformats.org/officeDocument/2006/relationships/slide" Target="slides/slide130.xml"/><Relationship Id="rId140" Type="http://schemas.openxmlformats.org/officeDocument/2006/relationships/slide" Target="slides/slide138.xml"/><Relationship Id="rId14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slide" Target="slides/slide117.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30" Type="http://schemas.openxmlformats.org/officeDocument/2006/relationships/slide" Target="slides/slide128.xml"/><Relationship Id="rId135" Type="http://schemas.openxmlformats.org/officeDocument/2006/relationships/slide" Target="slides/slide133.xml"/><Relationship Id="rId143" Type="http://schemas.openxmlformats.org/officeDocument/2006/relationships/notesMaster" Target="notesMasters/notesMaster1.xml"/><Relationship Id="rId148"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viewProps" Target="viewProp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s>
</file>

<file path=ppt/_rels/viewProps.xml.rels><?xml version="1.0" encoding="UTF-8" standalone="yes"?>
<Relationships xmlns="http://schemas.openxmlformats.org/package/2006/relationships"><Relationship Id="rId3" Type="http://schemas.openxmlformats.org/officeDocument/2006/relationships/slide" Target="slides/slide101.xml"/><Relationship Id="rId2" Type="http://schemas.openxmlformats.org/officeDocument/2006/relationships/slide" Target="slides/slide69.xml"/><Relationship Id="rId1" Type="http://schemas.openxmlformats.org/officeDocument/2006/relationships/slide" Target="slides/slide68.xml"/><Relationship Id="rId5" Type="http://schemas.openxmlformats.org/officeDocument/2006/relationships/slide" Target="slides/slide103.xml"/><Relationship Id="rId4" Type="http://schemas.openxmlformats.org/officeDocument/2006/relationships/slide" Target="slides/slide10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bwMode="auto">
          <a:xfrm>
            <a:off x="0" y="0"/>
            <a:ext cx="3028950" cy="463550"/>
          </a:xfrm>
          <a:prstGeom prst="rect">
            <a:avLst/>
          </a:prstGeom>
          <a:noFill/>
          <a:ln w="38100">
            <a:noFill/>
            <a:miter lim="800000"/>
            <a:headEnd/>
            <a:tailEnd/>
          </a:ln>
          <a:effectLst/>
        </p:spPr>
        <p:txBody>
          <a:bodyPr vert="horz" wrap="square" lIns="92985" tIns="46493" rIns="92985" bIns="46493" numCol="1" anchor="t" anchorCtr="0" compatLnSpc="1">
            <a:prstTxWarp prst="textNoShape">
              <a:avLst/>
            </a:prstTxWarp>
          </a:bodyPr>
          <a:lstStyle>
            <a:lvl1pPr defTabSz="930275" eaLnBrk="0" hangingPunct="0">
              <a:defRPr sz="1200">
                <a:latin typeface="Arial" charset="0"/>
              </a:defRPr>
            </a:lvl1pPr>
          </a:lstStyle>
          <a:p>
            <a:pPr>
              <a:defRPr/>
            </a:pPr>
            <a:endParaRPr lang="en-US"/>
          </a:p>
        </p:txBody>
      </p:sp>
      <p:sp>
        <p:nvSpPr>
          <p:cNvPr id="41987" name="Rectangle 3"/>
          <p:cNvSpPr>
            <a:spLocks noGrp="1" noChangeArrowheads="1"/>
          </p:cNvSpPr>
          <p:nvPr>
            <p:ph type="dt" sz="quarter" idx="1"/>
          </p:nvPr>
        </p:nvSpPr>
        <p:spPr bwMode="auto">
          <a:xfrm>
            <a:off x="3962400" y="0"/>
            <a:ext cx="3028950" cy="463550"/>
          </a:xfrm>
          <a:prstGeom prst="rect">
            <a:avLst/>
          </a:prstGeom>
          <a:noFill/>
          <a:ln w="38100">
            <a:noFill/>
            <a:miter lim="800000"/>
            <a:headEnd/>
            <a:tailEnd/>
          </a:ln>
          <a:effectLst/>
        </p:spPr>
        <p:txBody>
          <a:bodyPr vert="horz" wrap="square" lIns="92985" tIns="46493" rIns="92985" bIns="46493" numCol="1" anchor="t" anchorCtr="0" compatLnSpc="1">
            <a:prstTxWarp prst="textNoShape">
              <a:avLst/>
            </a:prstTxWarp>
          </a:bodyPr>
          <a:lstStyle>
            <a:lvl1pPr algn="r" defTabSz="930275" eaLnBrk="0" hangingPunct="0">
              <a:defRPr sz="1200">
                <a:latin typeface="Arial" charset="0"/>
              </a:defRPr>
            </a:lvl1pPr>
          </a:lstStyle>
          <a:p>
            <a:pPr>
              <a:defRPr/>
            </a:pPr>
            <a:endParaRPr lang="en-US"/>
          </a:p>
        </p:txBody>
      </p:sp>
      <p:sp>
        <p:nvSpPr>
          <p:cNvPr id="41988" name="Rectangle 4"/>
          <p:cNvSpPr>
            <a:spLocks noGrp="1" noChangeArrowheads="1"/>
          </p:cNvSpPr>
          <p:nvPr>
            <p:ph type="ftr" sz="quarter" idx="2"/>
          </p:nvPr>
        </p:nvSpPr>
        <p:spPr bwMode="auto">
          <a:xfrm>
            <a:off x="0" y="8818563"/>
            <a:ext cx="3028950" cy="463550"/>
          </a:xfrm>
          <a:prstGeom prst="rect">
            <a:avLst/>
          </a:prstGeom>
          <a:noFill/>
          <a:ln w="38100">
            <a:noFill/>
            <a:miter lim="800000"/>
            <a:headEnd/>
            <a:tailEnd/>
          </a:ln>
          <a:effectLst/>
        </p:spPr>
        <p:txBody>
          <a:bodyPr vert="horz" wrap="square" lIns="92985" tIns="46493" rIns="92985" bIns="46493" numCol="1" anchor="b" anchorCtr="0" compatLnSpc="1">
            <a:prstTxWarp prst="textNoShape">
              <a:avLst/>
            </a:prstTxWarp>
          </a:bodyPr>
          <a:lstStyle>
            <a:lvl1pPr defTabSz="930275" eaLnBrk="0" hangingPunct="0">
              <a:defRPr sz="1200">
                <a:latin typeface="Arial" charset="0"/>
              </a:defRPr>
            </a:lvl1pPr>
          </a:lstStyle>
          <a:p>
            <a:pPr>
              <a:defRPr/>
            </a:pPr>
            <a:endParaRPr lang="en-US"/>
          </a:p>
        </p:txBody>
      </p:sp>
      <p:sp>
        <p:nvSpPr>
          <p:cNvPr id="41989" name="Rectangle 5"/>
          <p:cNvSpPr>
            <a:spLocks noGrp="1" noChangeArrowheads="1"/>
          </p:cNvSpPr>
          <p:nvPr>
            <p:ph type="sldNum" sz="quarter" idx="3"/>
          </p:nvPr>
        </p:nvSpPr>
        <p:spPr bwMode="auto">
          <a:xfrm>
            <a:off x="3962400" y="8818563"/>
            <a:ext cx="3028950" cy="463550"/>
          </a:xfrm>
          <a:prstGeom prst="rect">
            <a:avLst/>
          </a:prstGeom>
          <a:noFill/>
          <a:ln w="38100">
            <a:noFill/>
            <a:miter lim="800000"/>
            <a:headEnd/>
            <a:tailEnd/>
          </a:ln>
          <a:effectLst/>
        </p:spPr>
        <p:txBody>
          <a:bodyPr vert="horz" wrap="square" lIns="92985" tIns="46493" rIns="92985" bIns="46493" numCol="1" anchor="b" anchorCtr="0" compatLnSpc="1">
            <a:prstTxWarp prst="textNoShape">
              <a:avLst/>
            </a:prstTxWarp>
          </a:bodyPr>
          <a:lstStyle>
            <a:lvl1pPr algn="r" defTabSz="930275" eaLnBrk="0" hangingPunct="0">
              <a:defRPr sz="1200">
                <a:latin typeface="Arial" charset="0"/>
              </a:defRPr>
            </a:lvl1pPr>
          </a:lstStyle>
          <a:p>
            <a:pPr>
              <a:defRPr/>
            </a:pPr>
            <a:fld id="{B3D8B36D-C806-4E1E-82AE-3D721922795A}" type="slidenum">
              <a:rPr lang="en-US"/>
              <a:pPr>
                <a:defRPr/>
              </a:pPr>
              <a:t>‹#›</a:t>
            </a:fld>
            <a:endParaRPr lang="en-US"/>
          </a:p>
        </p:txBody>
      </p:sp>
    </p:spTree>
    <p:extLst>
      <p:ext uri="{BB962C8B-B14F-4D97-AF65-F5344CB8AC3E}">
        <p14:creationId xmlns:p14="http://schemas.microsoft.com/office/powerpoint/2010/main" val="3676711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3028950" cy="463550"/>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lvl1pPr defTabSz="930275" eaLnBrk="0" hangingPunct="0">
              <a:defRPr sz="1000">
                <a:latin typeface="Arial" charset="0"/>
              </a:defRPr>
            </a:lvl1pPr>
          </a:lstStyle>
          <a:p>
            <a:pPr>
              <a:defRPr/>
            </a:pPr>
            <a:endParaRPr lang="en-US"/>
          </a:p>
        </p:txBody>
      </p:sp>
      <p:sp>
        <p:nvSpPr>
          <p:cNvPr id="5123" name="Rectangle 3"/>
          <p:cNvSpPr>
            <a:spLocks noGrp="1" noChangeArrowheads="1"/>
          </p:cNvSpPr>
          <p:nvPr>
            <p:ph type="dt" idx="1"/>
          </p:nvPr>
        </p:nvSpPr>
        <p:spPr bwMode="auto">
          <a:xfrm>
            <a:off x="3962400" y="0"/>
            <a:ext cx="3028950" cy="463550"/>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lvl1pPr algn="r" defTabSz="930275" eaLnBrk="0" hangingPunct="0">
              <a:defRPr sz="1000">
                <a:latin typeface="Arial" charset="0"/>
              </a:defRPr>
            </a:lvl1pPr>
          </a:lstStyle>
          <a:p>
            <a:pPr>
              <a:defRPr/>
            </a:pPr>
            <a:endParaRPr lang="en-US"/>
          </a:p>
        </p:txBody>
      </p:sp>
      <p:sp>
        <p:nvSpPr>
          <p:cNvPr id="137220" name="Rectangle 4"/>
          <p:cNvSpPr>
            <a:spLocks noGrp="1" noRot="1" noChangeAspect="1" noChangeArrowheads="1" noTextEdit="1"/>
          </p:cNvSpPr>
          <p:nvPr>
            <p:ph type="sldImg" idx="2"/>
          </p:nvPr>
        </p:nvSpPr>
        <p:spPr bwMode="auto">
          <a:xfrm>
            <a:off x="1176338" y="696913"/>
            <a:ext cx="4640262" cy="3479800"/>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31863" y="4408488"/>
            <a:ext cx="5127625" cy="4176712"/>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126" name="Rectangle 6"/>
          <p:cNvSpPr>
            <a:spLocks noGrp="1" noChangeArrowheads="1"/>
          </p:cNvSpPr>
          <p:nvPr>
            <p:ph type="ftr" sz="quarter" idx="4"/>
          </p:nvPr>
        </p:nvSpPr>
        <p:spPr bwMode="auto">
          <a:xfrm>
            <a:off x="0" y="8818563"/>
            <a:ext cx="3028950" cy="463550"/>
          </a:xfrm>
          <a:prstGeom prst="rect">
            <a:avLst/>
          </a:prstGeom>
          <a:noFill/>
          <a:ln w="9525">
            <a:noFill/>
            <a:miter lim="800000"/>
            <a:headEnd/>
            <a:tailEnd/>
          </a:ln>
          <a:effectLst/>
        </p:spPr>
        <p:txBody>
          <a:bodyPr vert="horz" wrap="square" lIns="92985" tIns="46493" rIns="92985" bIns="46493" numCol="1" anchor="b" anchorCtr="0" compatLnSpc="1">
            <a:prstTxWarp prst="textNoShape">
              <a:avLst/>
            </a:prstTxWarp>
          </a:bodyPr>
          <a:lstStyle>
            <a:lvl1pPr defTabSz="930275" eaLnBrk="0" hangingPunct="0">
              <a:defRPr sz="800">
                <a:latin typeface="Arial" charset="0"/>
              </a:defRPr>
            </a:lvl1pPr>
          </a:lstStyle>
          <a:p>
            <a:pPr>
              <a:defRPr/>
            </a:pPr>
            <a:endParaRPr lang="en-US"/>
          </a:p>
        </p:txBody>
      </p:sp>
      <p:sp>
        <p:nvSpPr>
          <p:cNvPr id="5127" name="Rectangle 7"/>
          <p:cNvSpPr>
            <a:spLocks noGrp="1" noChangeArrowheads="1"/>
          </p:cNvSpPr>
          <p:nvPr>
            <p:ph type="sldNum" sz="quarter" idx="5"/>
          </p:nvPr>
        </p:nvSpPr>
        <p:spPr bwMode="auto">
          <a:xfrm>
            <a:off x="3962400" y="8818563"/>
            <a:ext cx="3028950" cy="463550"/>
          </a:xfrm>
          <a:prstGeom prst="rect">
            <a:avLst/>
          </a:prstGeom>
          <a:noFill/>
          <a:ln w="9525">
            <a:noFill/>
            <a:miter lim="800000"/>
            <a:headEnd/>
            <a:tailEnd/>
          </a:ln>
          <a:effectLst/>
        </p:spPr>
        <p:txBody>
          <a:bodyPr vert="horz" wrap="square" lIns="92985" tIns="46493" rIns="92985" bIns="46493" numCol="1" anchor="b" anchorCtr="0" compatLnSpc="1">
            <a:prstTxWarp prst="textNoShape">
              <a:avLst/>
            </a:prstTxWarp>
          </a:bodyPr>
          <a:lstStyle>
            <a:lvl1pPr algn="r" defTabSz="930275" eaLnBrk="0" hangingPunct="0">
              <a:defRPr sz="800">
                <a:latin typeface="Arial" charset="0"/>
              </a:defRPr>
            </a:lvl1pPr>
          </a:lstStyle>
          <a:p>
            <a:pPr>
              <a:defRPr/>
            </a:pPr>
            <a:fld id="{AF7C687E-1A31-4E10-B80C-0E1607818DC0}" type="slidenum">
              <a:rPr lang="en-US"/>
              <a:pPr>
                <a:defRPr/>
              </a:pPr>
              <a:t>‹#›</a:t>
            </a:fld>
            <a:endParaRPr lang="en-US"/>
          </a:p>
        </p:txBody>
      </p:sp>
    </p:spTree>
    <p:extLst>
      <p:ext uri="{BB962C8B-B14F-4D97-AF65-F5344CB8AC3E}">
        <p14:creationId xmlns:p14="http://schemas.microsoft.com/office/powerpoint/2010/main" val="197546310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cs-CZ" dirty="0"/>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p:spPr>
        <p:txBody>
          <a:bodyPr/>
          <a:lstStyle/>
          <a:p>
            <a:fld id="{3ACEC079-45F3-40AE-A58E-6E43E0338691}" type="slidenum">
              <a:rPr lang="en-US" smtClean="0"/>
              <a:pPr/>
              <a:t>10</a:t>
            </a:fld>
            <a:endParaRPr lang="en-US" smtClean="0"/>
          </a:p>
        </p:txBody>
      </p:sp>
      <p:sp>
        <p:nvSpPr>
          <p:cNvPr id="143363"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Dodavatelský</a:t>
            </a:r>
            <a:r>
              <a:rPr lang="cs-CZ" baseline="0" dirty="0" smtClean="0"/>
              <a:t> rozvrh představuje dohodu s dodavatelem, která zaručuje dodávku dojednaného množství. Dodavatelské rozvrhy určují data až hodiny dodávek a informují modul Plán materiálových požadavků a dodavatele o dlouhodobých plánech. Používají se pro opakované nákupy většího množství zásob, často v systémech, zaměřených na minimalizaci zásob.</a:t>
            </a:r>
          </a:p>
          <a:p>
            <a:r>
              <a:rPr lang="cs-CZ" b="1" i="1" baseline="0" dirty="0" smtClean="0"/>
              <a:t>Příklad:</a:t>
            </a:r>
            <a:r>
              <a:rPr lang="cs-CZ" baseline="0" dirty="0" smtClean="0"/>
              <a:t> Výrobce desek plošných spojů potřebuje každý týden dodávku prázdných desek. Výrobce zná jejich přesné množství pro nejbližší čtyři týdny a přibližné množství na 12 měsíců. Dodavatel prázdných desek použije informace v dodavatelském rozvrhu k plánování objednávek surovin a výroby a distribuce desek. Dodavatelské rozvrhy podporují využití elektronické výměny dat a eliminují tak papírování, spojené s nákupním procesem.</a:t>
            </a:r>
            <a:endParaRPr lang="en-US" dirty="0" smtClean="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cs-CZ"/>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100</a:t>
            </a:fld>
            <a:endParaRPr 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35AEA519-398F-462B-B74B-EF24D3F22D2B}" type="slidenum">
              <a:rPr lang="en-US" smtClean="0"/>
              <a:pPr/>
              <a:t>101</a:t>
            </a:fld>
            <a:endParaRPr lang="en-US" smtClean="0"/>
          </a:p>
        </p:txBody>
      </p:sp>
      <p:sp>
        <p:nvSpPr>
          <p:cNvPr id="185347"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Prodej zákazníkovi může začít zakázkou nebo nabídkou. Oba</a:t>
            </a:r>
            <a:r>
              <a:rPr lang="cs-CZ" baseline="0" dirty="0" smtClean="0"/>
              <a:t> pojmy představují návrh prodat zákazníkovi</a:t>
            </a:r>
            <a:r>
              <a:rPr lang="cs-CZ" dirty="0" smtClean="0"/>
              <a:t> určité artikly za určitou cenu v určitém čase. Zakázka navíc představuje závazek zákazníka artikl zakoupit, zatímco nabídka nikoliv. Proto také plán materiálových požadavků nabídky neuvažuje.</a:t>
            </a:r>
          </a:p>
          <a:p>
            <a:r>
              <a:rPr lang="cs-CZ" dirty="0" smtClean="0"/>
              <a:t>Kopii dokumentu zakázky lze vytisknout a poslat zákazníkovi.</a:t>
            </a:r>
          </a:p>
          <a:p>
            <a:r>
              <a:rPr lang="cs-CZ" dirty="0" smtClean="0"/>
              <a:t>Poté, co byla zakázka zadána a připravena k expedici, lze vytisknout vyskladňovací list. Při jeho sestavování se všechna rezervovaná množství na zakázce zvyšují spolu s jejich vyskladňováním. Vyskladňovací list lze umístit uvnitř přepravního obalu jako balicí list. Zásoby se nezvyšují, dokud se neuskuteční transakce expedice.</a:t>
            </a:r>
          </a:p>
          <a:p>
            <a:r>
              <a:rPr lang="cs-CZ" dirty="0" smtClean="0"/>
              <a:t>Transakce expedice vytváří připravenou fakturu, která nezvyšuje prodej, dokud není faktura vytištěna a zapsána do pohledávek.</a:t>
            </a:r>
          </a:p>
          <a:p>
            <a:r>
              <a:rPr lang="cs-CZ" dirty="0" smtClean="0"/>
              <a:t>Po zapsání faktury pokračuje ekonomické zpracování, využívající funkce modulu pohledávek.</a:t>
            </a:r>
            <a:endParaRPr lang="en-US" dirty="0" smtClean="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a:spLocks noGrp="1" noChangeArrowheads="1"/>
          </p:cNvSpPr>
          <p:nvPr>
            <p:ph type="sldNum" sz="quarter" idx="5"/>
          </p:nvPr>
        </p:nvSpPr>
        <p:spPr>
          <a:noFill/>
        </p:spPr>
        <p:txBody>
          <a:bodyPr/>
          <a:lstStyle/>
          <a:p>
            <a:fld id="{0CBB8155-6662-41AB-AEB2-90E68C420BF2}" type="slidenum">
              <a:rPr lang="en-US" smtClean="0"/>
              <a:pPr/>
              <a:t>102</a:t>
            </a:fld>
            <a:endParaRPr lang="en-US" smtClean="0"/>
          </a:p>
        </p:txBody>
      </p:sp>
      <p:sp>
        <p:nvSpPr>
          <p:cNvPr id="186371"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2400" y="3789363"/>
            <a:ext cx="5126400" cy="5105400"/>
          </a:xfrm>
          <a:noFill/>
          <a:ln>
            <a:noFill/>
          </a:ln>
        </p:spPr>
        <p:txBody>
          <a:bodyPr lIns="92775" tIns="46388" rIns="92775" bIns="46388"/>
          <a:lstStyle/>
          <a:p>
            <a:r>
              <a:rPr lang="cs-CZ" dirty="0" smtClean="0"/>
              <a:t>V programu QAD SE má zakázka tři části: </a:t>
            </a:r>
          </a:p>
          <a:p>
            <a:pPr marL="228600" indent="-228600">
              <a:buFont typeface="Arial" pitchFamily="34" charset="0"/>
              <a:buChar char="•"/>
            </a:pPr>
            <a:r>
              <a:rPr lang="cs-CZ" dirty="0" smtClean="0"/>
              <a:t>Záhlaví</a:t>
            </a:r>
          </a:p>
          <a:p>
            <a:pPr marL="228600" indent="-228600">
              <a:buFont typeface="Arial" pitchFamily="34" charset="0"/>
              <a:buChar char="•"/>
            </a:pPr>
            <a:r>
              <a:rPr lang="cs-CZ" dirty="0" smtClean="0"/>
              <a:t>Jednu nebo více položek,</a:t>
            </a:r>
          </a:p>
          <a:p>
            <a:pPr marL="228600" indent="-228600">
              <a:buFont typeface="Arial" pitchFamily="34" charset="0"/>
              <a:buChar char="•"/>
            </a:pPr>
            <a:r>
              <a:rPr lang="cs-CZ" dirty="0" smtClean="0"/>
              <a:t>Koncový text</a:t>
            </a:r>
          </a:p>
          <a:p>
            <a:r>
              <a:rPr lang="cs-CZ" dirty="0" smtClean="0"/>
              <a:t>Data zakázky se zadávají i tisknou v tomto pořadí.</a:t>
            </a:r>
          </a:p>
          <a:p>
            <a:r>
              <a:rPr lang="cs-CZ" b="1" dirty="0" smtClean="0"/>
              <a:t>Záhlaví</a:t>
            </a:r>
          </a:p>
          <a:p>
            <a:r>
              <a:rPr lang="cs-CZ" dirty="0" smtClean="0"/>
              <a:t>Obsahuje obchodní podmínky zakázky a implicitní hodnoty položek. Dále může obsahovat poznámky, popisující podrobněji obchodní podmínky nebo jiné instrukce, spojené se zakázkou.</a:t>
            </a:r>
          </a:p>
          <a:p>
            <a:r>
              <a:rPr lang="cs-CZ" b="1" dirty="0" smtClean="0"/>
              <a:t>Položka zakázky</a:t>
            </a:r>
          </a:p>
          <a:p>
            <a:r>
              <a:rPr lang="cs-CZ" dirty="0" smtClean="0"/>
              <a:t>Určuje konkrétní objednaný artikl, jeho množství, cenu a uvádí případné výjimky z informací v záhlaví, jako třeba datum nebo adresu, které se vztahují k položkovému artiklu, ale nikoli k celé zakázce. Každou položku mohou následovat poznámky, popisující podrobně artikl či balicí instrukce.</a:t>
            </a:r>
          </a:p>
          <a:p>
            <a:r>
              <a:rPr lang="cs-CZ" b="1" dirty="0" smtClean="0"/>
              <a:t>Koncový text</a:t>
            </a:r>
          </a:p>
          <a:p>
            <a:r>
              <a:rPr lang="cs-CZ" dirty="0" smtClean="0"/>
              <a:t>Obsahuje daň, spediční poplatky a stavové informace všech položek. Dopravné se počítá automaticky dávkově nebo jednotkově. Tyto poplatky nepodléhají provizi či slevě a mohou nebo nemusí být danitelné.</a:t>
            </a: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a:spLocks noGrp="1" noChangeArrowheads="1"/>
          </p:cNvSpPr>
          <p:nvPr>
            <p:ph type="sldNum" sz="quarter" idx="5"/>
          </p:nvPr>
        </p:nvSpPr>
        <p:spPr>
          <a:noFill/>
        </p:spPr>
        <p:txBody>
          <a:bodyPr/>
          <a:lstStyle/>
          <a:p>
            <a:fld id="{0CBB8155-6662-41AB-AEB2-90E68C420BF2}" type="slidenum">
              <a:rPr lang="en-US" smtClean="0"/>
              <a:pPr/>
              <a:t>103</a:t>
            </a:fld>
            <a:endParaRPr lang="en-US" smtClean="0"/>
          </a:p>
        </p:txBody>
      </p:sp>
      <p:sp>
        <p:nvSpPr>
          <p:cNvPr id="186371"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2400" y="3789363"/>
            <a:ext cx="5126400" cy="5105400"/>
          </a:xfrm>
          <a:noFill/>
          <a:ln>
            <a:noFill/>
          </a:ln>
        </p:spPr>
        <p:txBody>
          <a:bodyPr lIns="92775" tIns="46388" rIns="92775" bIns="46388"/>
          <a:lstStyle/>
          <a:p>
            <a:r>
              <a:rPr lang="cs-CZ" b="1" dirty="0" smtClean="0"/>
              <a:t>Poznámky</a:t>
            </a:r>
          </a:p>
          <a:p>
            <a:r>
              <a:rPr lang="cs-CZ" dirty="0" smtClean="0"/>
              <a:t>Poznámky lze zadávat manuálně na každé nabídce či zakázce nebo je kopírovat z kmenového vzoru a podle potřeby upravovat. Kmenové podmínky lze použít pro uložení standardních informací: </a:t>
            </a:r>
          </a:p>
          <a:p>
            <a:pPr marL="228600" indent="-228600">
              <a:buFont typeface="Arial" pitchFamily="34" charset="0"/>
              <a:buChar char="•"/>
            </a:pPr>
            <a:r>
              <a:rPr lang="cs-CZ" dirty="0" smtClean="0"/>
              <a:t>specifikaci artiklů, </a:t>
            </a:r>
          </a:p>
          <a:p>
            <a:pPr marL="228600" indent="-228600">
              <a:buFont typeface="Arial" pitchFamily="34" charset="0"/>
              <a:buChar char="•"/>
            </a:pPr>
            <a:r>
              <a:rPr lang="cs-CZ" dirty="0" smtClean="0"/>
              <a:t>požadavky na kvalitu, </a:t>
            </a:r>
          </a:p>
          <a:p>
            <a:pPr marL="228600" indent="-228600">
              <a:buFont typeface="Arial" pitchFamily="34" charset="0"/>
              <a:buChar char="•"/>
            </a:pPr>
            <a:r>
              <a:rPr lang="cs-CZ" dirty="0" smtClean="0"/>
              <a:t>popisy artiklů v dalších jazycích, </a:t>
            </a:r>
          </a:p>
          <a:p>
            <a:pPr marL="228600" indent="-228600">
              <a:buFont typeface="Arial" pitchFamily="34" charset="0"/>
              <a:buChar char="•"/>
            </a:pPr>
            <a:r>
              <a:rPr lang="cs-CZ" dirty="0" smtClean="0"/>
              <a:t>exportní dokumentaci a </a:t>
            </a:r>
          </a:p>
          <a:p>
            <a:pPr marL="228600" indent="-228600">
              <a:buFont typeface="Arial" pitchFamily="34" charset="0"/>
              <a:buChar char="•"/>
            </a:pPr>
            <a:r>
              <a:rPr lang="cs-CZ" dirty="0" smtClean="0"/>
              <a:t>balicí instrukce. </a:t>
            </a:r>
          </a:p>
          <a:p>
            <a:r>
              <a:rPr lang="cs-CZ" dirty="0" smtClean="0"/>
              <a:t>Každá kmenová poznámka je identifikována referenčním kódem, jazykem a číslem strany. Nejvíce může obsahovat 99 stran textu.</a:t>
            </a:r>
            <a:endParaRPr lang="en-US" dirty="0" smtClean="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p:cNvSpPr>
            <a:spLocks noGrp="1" noChangeArrowheads="1"/>
          </p:cNvSpPr>
          <p:nvPr>
            <p:ph type="sldNum" sz="quarter" idx="5"/>
          </p:nvPr>
        </p:nvSpPr>
        <p:spPr>
          <a:noFill/>
        </p:spPr>
        <p:txBody>
          <a:bodyPr/>
          <a:lstStyle/>
          <a:p>
            <a:fld id="{124988B1-445B-4D46-AD71-4E1A060C2583}" type="slidenum">
              <a:rPr lang="en-US" smtClean="0"/>
              <a:pPr/>
              <a:t>104</a:t>
            </a:fld>
            <a:endParaRPr lang="en-US" smtClean="0"/>
          </a:p>
        </p:txBody>
      </p:sp>
      <p:sp>
        <p:nvSpPr>
          <p:cNvPr id="187395"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Rezervace zásob slouží k vyčlenění určeného množství artiklů pro konkrétní zakázky nebo pracovní příkazy. V obou případech rezervace zajišťují dostupnost zásob v okamžiku potřeby. Rezervace zásob pro zakázky také pomáhá obchodnímu oddělení zajistit expedici artiklů ke konkrétním zakázkám.</a:t>
            </a:r>
          </a:p>
          <a:p>
            <a:r>
              <a:rPr lang="cs-CZ" b="1" dirty="0" smtClean="0"/>
              <a:t>Obecná a podrobná rezervace</a:t>
            </a:r>
          </a:p>
          <a:p>
            <a:r>
              <a:rPr lang="cs-CZ" dirty="0" smtClean="0"/>
              <a:t>Obecná rezervace vyčleňuje zásoby v konkrétním místě, ale neurčuje skladové místo ani čísla šarží či sériová čísla.</a:t>
            </a:r>
          </a:p>
          <a:p>
            <a:r>
              <a:rPr lang="cs-CZ" b="1" i="1" dirty="0" smtClean="0"/>
              <a:t>Příklad: </a:t>
            </a:r>
            <a:r>
              <a:rPr lang="cs-CZ" dirty="0" smtClean="0"/>
              <a:t>Po prodeji letenky letecká společnost rezervuje sedadlo. To je obecná rezervace – sedadlo je rezervováno, ale číslo sedadla není známo. Viz obrázek.</a:t>
            </a:r>
          </a:p>
          <a:p>
            <a:r>
              <a:rPr lang="cs-CZ" dirty="0" smtClean="0"/>
              <a:t>Podrobná rezervace umožňuje vyčlenit artikly v konkrétním skladovém místě zadáním čísel šarží nebo sériových čísel a dat expirace. Podrobná rezervace se obvykle provádí automaticky při přípravě vyskladňovacího seznamu, ale lze ji provést i manuálně během zadávání zakázky.</a:t>
            </a:r>
          </a:p>
          <a:p>
            <a:r>
              <a:rPr lang="cs-CZ" dirty="0" smtClean="0"/>
              <a:t>V našem příkladu s letenkami proběhne podrobná rezervace při vydání palubního lístku. Palubní lístek určuje číslo vašeho sedadla, které tak nemůže dostat nikdo jiný.</a:t>
            </a:r>
          </a:p>
          <a:p>
            <a:r>
              <a:rPr lang="cs-CZ" b="1" dirty="0" smtClean="0"/>
              <a:t>Automatická vs. manuální</a:t>
            </a:r>
          </a:p>
          <a:p>
            <a:r>
              <a:rPr lang="cs-CZ" dirty="0" smtClean="0"/>
              <a:t>Rezervace lze provést v různých fázích, a to automaticky nebo manuálně. Obecné rezervace zakázek se provádějí při jejich zadávání v závislosti na nastavení modulu Řídící soubor zakázek. Systém automaticky změní obecnou rezervaci na podrobnou při tisku vyskladňovacích seznamů. V průběhu zadávání zakázky lze manuálně provést podrobnou rezervaci.</a:t>
            </a:r>
            <a:endParaRPr lang="en-US" dirty="0" smtClean="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2538" y="233363"/>
            <a:ext cx="4640262" cy="3479800"/>
          </a:xfrm>
        </p:spPr>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105</a:t>
            </a:fld>
            <a:endParaRPr lang="en-US"/>
          </a:p>
        </p:txBody>
      </p:sp>
      <p:sp>
        <p:nvSpPr>
          <p:cNvPr id="5"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Po dokončení artiklů, objednaných zákazníkem, nebo když jsou skladové artikly připraveny k expedici, vytiskne pracovník obchodního oddělení vyskladňovací seznam zakázky.</a:t>
            </a:r>
          </a:p>
          <a:p>
            <a:r>
              <a:rPr lang="cs-CZ" dirty="0" smtClean="0"/>
              <a:t>Vyskladňovací seznam určuje artikly k vyskladnění a místo a skladové místo, z kterého má vyskladnění proběhnout. Je-li provedena podrobná rezervace v modulu Údržba dat zakázek včetně čísel šarží nebo sériových čísel a referenčních čísel šarží, příslušné údaje se také objeví na vyskladňovacím seznamu. Pokud je provedena pouze obecná rezervace ze zakázky, systém automaticky provede před tiskem vyskladňovacího seznamu podrobnou rezervaci.</a:t>
            </a:r>
          </a:p>
          <a:p>
            <a:r>
              <a:rPr lang="cs-CZ" dirty="0" smtClean="0"/>
              <a:t>Tisk vyskladňovacího seznamu proveďte pomocí modulu Balicí listy zakázek. Vyskladňovací seznam lze vytisknout jen pro ty zakázky, které nemají blokování úvěru. Příklad vyskladňovacího seznamu je uveden na obrázku.</a:t>
            </a:r>
          </a:p>
          <a:p>
            <a:r>
              <a:rPr lang="cs-CZ" dirty="0" smtClean="0"/>
              <a:t>Po tisku vyskladňovacího seznamu systém aktualizuje hodnoty rezervovaného množství a vyskladněného množství, které zobrazuje modul Údržba dat zakázek.</a:t>
            </a:r>
            <a:endParaRPr lang="en-US" dirty="0" smtClean="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7"/>
          <p:cNvSpPr>
            <a:spLocks noGrp="1" noChangeArrowheads="1"/>
          </p:cNvSpPr>
          <p:nvPr>
            <p:ph type="sldNum" sz="quarter" idx="5"/>
          </p:nvPr>
        </p:nvSpPr>
        <p:spPr>
          <a:noFill/>
        </p:spPr>
        <p:txBody>
          <a:bodyPr/>
          <a:lstStyle/>
          <a:p>
            <a:fld id="{8CE99522-C226-4753-A1D0-CD000534F378}" type="slidenum">
              <a:rPr lang="en-US" smtClean="0"/>
              <a:pPr/>
              <a:t>106</a:t>
            </a:fld>
            <a:endParaRPr lang="en-US" smtClean="0"/>
          </a:p>
        </p:txBody>
      </p:sp>
      <p:sp>
        <p:nvSpPr>
          <p:cNvPr id="188419"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Po vyskladnění artiklů zakázky se zboží zabalí a připraví se expediční dokumentace. Po vlastní expedici lze přikročit ke spuštění expediční transakce.</a:t>
            </a:r>
          </a:p>
          <a:p>
            <a:r>
              <a:rPr lang="cs-CZ" dirty="0" smtClean="0"/>
              <a:t>Transakce fyzicky sníží skladové množství všech expedovaných artiklů a vyvolá transakci hlavní knihy, která sníží množství zásob a zvýší odbyt.</a:t>
            </a:r>
          </a:p>
          <a:p>
            <a:r>
              <a:rPr lang="cs-CZ" dirty="0" smtClean="0"/>
              <a:t>Expedice zakázky ji automaticky označí jako připravenou k fakturaci. Normálně systém generuje jednu fakturu ke každé expedované zásilce, ale lze také kombinovat několik expedovaných zásilek na jedné faktuře.</a:t>
            </a:r>
            <a:endParaRPr lang="en-US" dirty="0" smtClean="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p:cNvSpPr>
            <a:spLocks noGrp="1" noChangeArrowheads="1"/>
          </p:cNvSpPr>
          <p:nvPr>
            <p:ph type="sldNum" sz="quarter" idx="5"/>
          </p:nvPr>
        </p:nvSpPr>
        <p:spPr>
          <a:noFill/>
        </p:spPr>
        <p:txBody>
          <a:bodyPr/>
          <a:lstStyle/>
          <a:p>
            <a:fld id="{CF7CDB26-4EAC-45E6-B389-894405D67865}" type="slidenum">
              <a:rPr lang="en-US" smtClean="0"/>
              <a:pPr/>
              <a:t>107</a:t>
            </a:fld>
            <a:endParaRPr lang="en-US" smtClean="0"/>
          </a:p>
        </p:txBody>
      </p:sp>
      <p:sp>
        <p:nvSpPr>
          <p:cNvPr id="189443"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Při expedici zakázky systém automaticky vytvoří připravenou fakturu a vygeneruje její číslo. Když je faktura v připraveném stavu, lze upravovat její splatnost, velikost provize, ceny a slevy. Jakmile je připravená faktura přezkoumána, je připravena k fakturaci.</a:t>
            </a:r>
          </a:p>
          <a:p>
            <a:r>
              <a:rPr lang="cs-CZ" b="1" dirty="0" smtClean="0"/>
              <a:t>Tisk faktur</a:t>
            </a:r>
          </a:p>
          <a:p>
            <a:r>
              <a:rPr lang="cs-CZ" dirty="0" smtClean="0"/>
              <a:t>Výběr faktur k tisku lze uskutečnit individuálně podle čísla zakázky nebo hromadně podle skupiny čísel zakázek či data expedice. Datum faktury je implicitně nastaveno na systémové datum, ale lze ho změnit.</a:t>
            </a:r>
          </a:p>
          <a:p>
            <a:r>
              <a:rPr lang="cs-CZ" b="1" dirty="0" smtClean="0"/>
              <a:t>Zápis faktur</a:t>
            </a:r>
          </a:p>
          <a:p>
            <a:r>
              <a:rPr lang="cs-CZ" dirty="0" smtClean="0"/>
              <a:t>Funkce zápisu faktur vygeneruje fakturu v modulu pohledávek a aktualizuje otevřený účet zákazníka. Zápis faktury také aktualizuje účty hlavní knihy:</a:t>
            </a:r>
          </a:p>
          <a:p>
            <a:pPr marL="228600" indent="-228600">
              <a:buFont typeface="Arial" pitchFamily="34" charset="0"/>
              <a:buChar char="•"/>
            </a:pPr>
            <a:r>
              <a:rPr lang="cs-CZ" dirty="0" smtClean="0"/>
              <a:t>Prodej a pohledávky</a:t>
            </a:r>
          </a:p>
          <a:p>
            <a:pPr marL="228600" indent="-228600">
              <a:buFont typeface="Arial" pitchFamily="34" charset="0"/>
              <a:buChar char="•"/>
            </a:pPr>
            <a:r>
              <a:rPr lang="cs-CZ" dirty="0" smtClean="0"/>
              <a:t>Výši prodeje a provizní historii obchodníka</a:t>
            </a:r>
          </a:p>
          <a:p>
            <a:pPr marL="228600" indent="-228600">
              <a:buFont typeface="Arial" pitchFamily="34" charset="0"/>
              <a:buChar char="•"/>
            </a:pPr>
            <a:r>
              <a:rPr lang="cs-CZ" dirty="0" smtClean="0"/>
              <a:t>Deníky spotřební daně a daně z přidané hodnoty</a:t>
            </a:r>
          </a:p>
          <a:p>
            <a:pPr marL="228600" indent="-228600">
              <a:buFont typeface="Arial" pitchFamily="34" charset="0"/>
              <a:buChar char="•"/>
            </a:pPr>
            <a:r>
              <a:rPr lang="cs-CZ" dirty="0" smtClean="0"/>
              <a:t>Historie analýz prodeje</a:t>
            </a:r>
          </a:p>
          <a:p>
            <a:r>
              <a:rPr lang="cs-CZ" dirty="0" smtClean="0"/>
              <a:t>Proces zápisu faktur  také odstraní zkompletované zakázky.</a:t>
            </a:r>
          </a:p>
          <a:p>
            <a:r>
              <a:rPr lang="cs-CZ" b="1" dirty="0" smtClean="0"/>
              <a:t>Fakturační historie</a:t>
            </a:r>
          </a:p>
          <a:p>
            <a:r>
              <a:rPr lang="cs-CZ" dirty="0" smtClean="0"/>
              <a:t>Po zápisu lze faktury udržovat ve fakturační historii. To je užitečné při revizi problémů a informací o konfigurovaných produktech či při opětovném tisku ztracených faktur.</a:t>
            </a:r>
            <a:endParaRPr lang="en-US" dirty="0" smtClean="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7"/>
          <p:cNvSpPr>
            <a:spLocks noGrp="1" noChangeArrowheads="1"/>
          </p:cNvSpPr>
          <p:nvPr>
            <p:ph type="sldNum" sz="quarter" idx="5"/>
          </p:nvPr>
        </p:nvSpPr>
        <p:spPr>
          <a:noFill/>
        </p:spPr>
        <p:txBody>
          <a:bodyPr/>
          <a:lstStyle/>
          <a:p>
            <a:fld id="{D7A5B41D-3492-4B4A-9642-A087673DFC60}" type="slidenum">
              <a:rPr lang="en-US" smtClean="0"/>
              <a:pPr/>
              <a:t>108</a:t>
            </a:fld>
            <a:endParaRPr lang="en-US" smtClean="0"/>
          </a:p>
        </p:txBody>
      </p:sp>
      <p:sp>
        <p:nvSpPr>
          <p:cNvPr id="190467"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Všechny peněžní prostředky, přijaté od zákazníka, musí být zaznamenány v modulu Údržba plateb od zákazníků, případně Údržba bankovních výpisů. Platby lze v systému zaznamenat jako:</a:t>
            </a:r>
          </a:p>
          <a:p>
            <a:r>
              <a:rPr lang="cs-CZ" b="1" dirty="0" smtClean="0"/>
              <a:t>Přiřazené</a:t>
            </a:r>
          </a:p>
          <a:p>
            <a:r>
              <a:rPr lang="cs-CZ" dirty="0" smtClean="0"/>
              <a:t>Platby od zákazníka, přiřazené ke konkrétním fakturám, účetním dokladům, úrokům z prodlení či směnkám.</a:t>
            </a:r>
          </a:p>
          <a:p>
            <a:r>
              <a:rPr lang="cs-CZ" b="1" dirty="0" smtClean="0"/>
              <a:t>Nepřiřazené</a:t>
            </a:r>
          </a:p>
          <a:p>
            <a:r>
              <a:rPr lang="cs-CZ" dirty="0" smtClean="0"/>
              <a:t>Platby od zákazníka, nepřiřazené ke konkrétním dokladům. Jde o zálohové platby, platby do depozitu či přeplatky.</a:t>
            </a:r>
          </a:p>
          <a:p>
            <a:r>
              <a:rPr lang="cs-CZ" b="1" dirty="0" smtClean="0"/>
              <a:t>Platby bez vztahu k pohledávkám</a:t>
            </a:r>
          </a:p>
          <a:p>
            <a:r>
              <a:rPr lang="cs-CZ" dirty="0" smtClean="0"/>
              <a:t>Nesaldokontní platby, jako refundace daní nebo rabaty, které nejsou vyvolány prodejem zákazníkovi.</a:t>
            </a:r>
          </a:p>
          <a:p>
            <a:r>
              <a:rPr lang="cs-CZ" b="1" dirty="0" smtClean="0"/>
              <a:t>Automatické přiřazení</a:t>
            </a:r>
          </a:p>
          <a:p>
            <a:r>
              <a:rPr lang="cs-CZ" dirty="0" smtClean="0"/>
              <a:t>ve většině případů jsou platby od zákazníka přiřazeny otevřeným fakturám nebo účetním dokladům. Volba Automatické přiřazení v modulu Údržba plateb od zákazníků automaticky přiřazuje přijaté částky k otevřeným saldům počínaje nejstaršími, přičemž počítá  slevy, na které má zákazník nárok. Tato volba nabídne výběr, který lze následně modifikovat.</a:t>
            </a:r>
          </a:p>
          <a:p>
            <a:r>
              <a:rPr lang="cs-CZ" b="1" dirty="0" smtClean="0"/>
              <a:t>Přiřadit nepřiřazené</a:t>
            </a:r>
          </a:p>
          <a:p>
            <a:r>
              <a:rPr lang="cs-CZ" dirty="0" smtClean="0"/>
              <a:t>Někdy je přijata platba, která neodpovídá žádné otevřené faktuře či účetnímu dokladu – platba do depozitu nebo přeplatek. Takové platby se zaznamenávají jako nepřiřazené. Snižují stav účtu zákazníka, ale neovlivňují otevřená salda faktur nebo účetních dokladů. Když se zjistí, ke které položce nepřiřazená platba náleží, lze provést její přiřazení.</a:t>
            </a:r>
            <a:endParaRPr lang="en-US" dirty="0" smtClean="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7"/>
          <p:cNvSpPr>
            <a:spLocks noGrp="1" noChangeArrowheads="1"/>
          </p:cNvSpPr>
          <p:nvPr>
            <p:ph type="sldNum" sz="quarter" idx="5"/>
          </p:nvPr>
        </p:nvSpPr>
        <p:spPr>
          <a:noFill/>
        </p:spPr>
        <p:txBody>
          <a:bodyPr/>
          <a:lstStyle/>
          <a:p>
            <a:fld id="{B43F7D04-7F6A-49AC-8689-6C71978FDA98}" type="slidenum">
              <a:rPr lang="en-US" smtClean="0"/>
              <a:pPr/>
              <a:t>109</a:t>
            </a:fld>
            <a:endParaRPr lang="en-US" smtClean="0"/>
          </a:p>
        </p:txBody>
      </p:sp>
      <p:sp>
        <p:nvSpPr>
          <p:cNvPr id="191491"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Následuje příklad, v kterém obchodní oddělení firmy </a:t>
            </a:r>
            <a:r>
              <a:rPr lang="cs-CZ" dirty="0" smtClean="0"/>
              <a:t>QMI ve funkci Údržba zákazníků (2.1.1):</a:t>
            </a:r>
            <a:endParaRPr lang="cs-CZ" dirty="0" smtClean="0"/>
          </a:p>
          <a:p>
            <a:pPr marL="228600" indent="-228600">
              <a:buFont typeface="Arial" pitchFamily="34" charset="0"/>
              <a:buChar char="•"/>
            </a:pPr>
            <a:r>
              <a:rPr lang="cs-CZ" dirty="0" smtClean="0"/>
              <a:t>Vytvoří záznam zákazníka MMD, s.r.o. v modulu Údržba zákazníků. Identifikační číslo zákazníka vygeneruje systém, uživatel zadá mez úvěru 2 000 000 Kč a splatnost 30 dní.</a:t>
            </a:r>
          </a:p>
          <a:p>
            <a:pPr marL="228600" indent="-228600">
              <a:buFont typeface="Arial" pitchFamily="34" charset="0"/>
              <a:buChar char="•"/>
            </a:pPr>
            <a:r>
              <a:rPr lang="cs-CZ" dirty="0" smtClean="0"/>
              <a:t>Nastaví řídící parametry zakázek v modulu Řídící soubor zakázek.</a:t>
            </a:r>
          </a:p>
          <a:p>
            <a:pPr marL="228600" indent="-228600">
              <a:buFont typeface="Arial" pitchFamily="34" charset="0"/>
              <a:buChar char="•"/>
            </a:pPr>
            <a:r>
              <a:rPr lang="cs-CZ" dirty="0" smtClean="0"/>
              <a:t>Zadá zakázku na 10 jednotek lékařského ultrazvuku pro firmu MMD v ceně 100 000 Kč za kus se splatností X dní.</a:t>
            </a:r>
          </a:p>
          <a:p>
            <a:pPr marL="228600" indent="-228600">
              <a:buFont typeface="Arial" pitchFamily="34" charset="0"/>
              <a:buChar char="•"/>
            </a:pPr>
            <a:r>
              <a:rPr lang="cs-CZ" dirty="0" smtClean="0"/>
              <a:t>Vytiskne zakázku a balicí list</a:t>
            </a:r>
          </a:p>
          <a:p>
            <a:pPr marL="228600" indent="-228600">
              <a:buFont typeface="Arial" pitchFamily="34" charset="0"/>
              <a:buChar char="•"/>
            </a:pPr>
            <a:r>
              <a:rPr lang="cs-CZ" dirty="0" smtClean="0"/>
              <a:t>Vyexpeduje 10 ultrazvuků pro firmu MMD</a:t>
            </a:r>
          </a:p>
          <a:p>
            <a:pPr marL="228600" indent="-228600"/>
            <a:r>
              <a:rPr lang="cs-CZ" dirty="0" smtClean="0"/>
              <a:t>Oddělení pohledávek poté:</a:t>
            </a:r>
          </a:p>
          <a:p>
            <a:pPr marL="228600" indent="-228600">
              <a:buFont typeface="Arial" pitchFamily="34" charset="0"/>
              <a:buChar char="•"/>
            </a:pPr>
            <a:r>
              <a:rPr lang="cs-CZ" dirty="0" smtClean="0"/>
              <a:t>Vytiskne a zapíše fakturu na 10 lékařských ultrazvuků.  Celková cena bude 1 000 000 Kč (10 kusů výrobku x 100 000 Kč za jednotku).</a:t>
            </a:r>
          </a:p>
          <a:p>
            <a:pPr marL="228600" indent="-228600">
              <a:buFont typeface="Arial" pitchFamily="34" charset="0"/>
              <a:buChar char="•"/>
            </a:pPr>
            <a:r>
              <a:rPr lang="cs-CZ" dirty="0" smtClean="0"/>
              <a:t>Přijme platbu 1 000 000 Kč a zaznamená ji v modulu Údržba plateb od zákazníků.</a:t>
            </a:r>
          </a:p>
          <a:p>
            <a:pPr marL="228600" indent="-228600"/>
            <a:r>
              <a:rPr lang="cs-CZ" dirty="0" smtClean="0"/>
              <a:t>Před vložením zakázky je třeba v systému zaznamenat zákazníka.</a:t>
            </a:r>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p:spPr>
        <p:txBody>
          <a:bodyPr/>
          <a:lstStyle/>
          <a:p>
            <a:fld id="{ACC74345-B199-4212-8D47-751C44AA0A95}" type="slidenum">
              <a:rPr lang="en-US" smtClean="0"/>
              <a:pPr/>
              <a:t>11</a:t>
            </a:fld>
            <a:endParaRPr lang="en-US" smtClean="0"/>
          </a:p>
        </p:txBody>
      </p:sp>
      <p:sp>
        <p:nvSpPr>
          <p:cNvPr id="144387"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7"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P</a:t>
            </a:r>
            <a:r>
              <a:rPr lang="cs-CZ" baseline="0" dirty="0" smtClean="0"/>
              <a:t>oužívají se k jednorázovým objednávkám, u kterých není předpoklad dalšího opakování. Nákupní objednávka obsahuje datum dodání pro každý artikl položky. </a:t>
            </a:r>
            <a:r>
              <a:rPr lang="cs-CZ" sz="1200" b="0" i="0" u="none" strike="noStrike" kern="1200" dirty="0" smtClean="0">
                <a:solidFill>
                  <a:schemeClr val="tx1"/>
                </a:solidFill>
                <a:latin typeface="Times New Roman" pitchFamily="18" charset="0"/>
                <a:ea typeface="+mn-ea"/>
                <a:cs typeface="+mn-cs"/>
              </a:rPr>
              <a:t>Plán materiálových požadavků považuje artikly objednávek za dodávky a počítá s tím, že objednané množství bude k dispozici v den dodání. S nákupními objednávkámi se párují příjmové doklady.</a:t>
            </a:r>
            <a:r>
              <a:rPr lang="cs-CZ" sz="1200" b="0" i="0" u="none" strike="noStrike" kern="1200" baseline="0" dirty="0" smtClean="0">
                <a:solidFill>
                  <a:schemeClr val="tx1"/>
                </a:solidFill>
                <a:latin typeface="Times New Roman" pitchFamily="18" charset="0"/>
                <a:ea typeface="+mn-ea"/>
                <a:cs typeface="+mn-cs"/>
              </a:rPr>
              <a:t> Na konci kapitoly uvedeme příklad zpracování rozdělené nákupní objednávky.</a:t>
            </a:r>
            <a:endParaRPr lang="en-US" dirty="0" smtClean="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p:cNvSpPr>
            <a:spLocks noGrp="1" noChangeArrowheads="1"/>
          </p:cNvSpPr>
          <p:nvPr>
            <p:ph type="sldNum" sz="quarter" idx="5"/>
          </p:nvPr>
        </p:nvSpPr>
        <p:spPr>
          <a:noFill/>
        </p:spPr>
        <p:txBody>
          <a:bodyPr/>
          <a:lstStyle/>
          <a:p>
            <a:fld id="{9A1A27BF-4740-4DB6-B450-B58526FB317F}" type="slidenum">
              <a:rPr lang="en-US" smtClean="0"/>
              <a:pPr/>
              <a:t>110</a:t>
            </a:fld>
            <a:endParaRPr lang="en-US" smtClean="0"/>
          </a:p>
        </p:txBody>
      </p:sp>
      <p:sp>
        <p:nvSpPr>
          <p:cNvPr id="192515"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Firma MMD s.r.o. je zákazníkem firmy QMI s.r.o. Kromě základních informací, jako je adresa, zadá QMI mez úvěru 2 000 000 Kč a splatnost 30 dní.</a:t>
            </a:r>
            <a:endParaRPr lang="en-US" dirty="0" smtClean="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a:spLocks noGrp="1" noChangeArrowheads="1"/>
          </p:cNvSpPr>
          <p:nvPr>
            <p:ph type="sldNum" sz="quarter" idx="5"/>
          </p:nvPr>
        </p:nvSpPr>
        <p:spPr>
          <a:noFill/>
        </p:spPr>
        <p:txBody>
          <a:bodyPr/>
          <a:lstStyle/>
          <a:p>
            <a:fld id="{9A3415EC-CA58-498D-A149-6D1503456A09}" type="slidenum">
              <a:rPr lang="en-US" smtClean="0"/>
              <a:pPr/>
              <a:t>111</a:t>
            </a:fld>
            <a:endParaRPr lang="en-US" smtClean="0"/>
          </a:p>
        </p:txBody>
      </p:sp>
      <p:sp>
        <p:nvSpPr>
          <p:cNvPr id="193539"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V modulu Řídící soubor zakázek </a:t>
            </a:r>
            <a:r>
              <a:rPr lang="cs-CZ" dirty="0" smtClean="0"/>
              <a:t>(7.1.24) zadá </a:t>
            </a:r>
            <a:r>
              <a:rPr lang="cs-CZ" dirty="0" smtClean="0"/>
              <a:t>firma QMI implicitní hodnoty zakázek:</a:t>
            </a:r>
          </a:p>
          <a:p>
            <a:pPr marL="228600" indent="-228600">
              <a:buFont typeface="Arial" pitchFamily="34" charset="0"/>
              <a:buChar char="•"/>
            </a:pPr>
            <a:r>
              <a:rPr lang="cs-CZ" dirty="0" smtClean="0"/>
              <a:t>Implicitní rezervace je Obecná, protože volba Podrobná je vypnutá.</a:t>
            </a:r>
          </a:p>
          <a:p>
            <a:pPr marL="228600" indent="-228600">
              <a:buFont typeface="Arial" pitchFamily="34" charset="0"/>
              <a:buChar char="•"/>
            </a:pPr>
            <a:r>
              <a:rPr lang="cs-CZ" dirty="0" smtClean="0"/>
              <a:t>Zakázky budou mít prefix ZK a faktury FV.</a:t>
            </a:r>
          </a:p>
          <a:p>
            <a:pPr marL="228600" indent="-228600">
              <a:buFont typeface="Arial" pitchFamily="34" charset="0"/>
              <a:buChar char="•"/>
            </a:pPr>
            <a:r>
              <a:rPr lang="cs-CZ" dirty="0" smtClean="0"/>
              <a:t>Data zakázek budou propojena s moduly pohledávek a analýz prodeje (volba Propojit AR a SA).</a:t>
            </a:r>
          </a:p>
          <a:p>
            <a:pPr marL="228600" indent="-228600">
              <a:buFont typeface="Arial" pitchFamily="34" charset="0"/>
              <a:buChar char="•"/>
            </a:pPr>
            <a:r>
              <a:rPr lang="cs-CZ" dirty="0" smtClean="0"/>
              <a:t>Nové zakázky budou mít status Potvrzené k expedici (volba Potvrzené zakázky).</a:t>
            </a:r>
          </a:p>
          <a:p>
            <a:pPr marL="228600" indent="-228600">
              <a:buFont typeface="Arial" pitchFamily="34" charset="0"/>
              <a:buChar char="•"/>
            </a:pPr>
            <a:r>
              <a:rPr lang="cs-CZ" dirty="0" smtClean="0"/>
              <a:t>Implicitní typ položky zakázky bude Jednoduchá (na rozdíl od typu Hromadná), který umožňuje upravovat data splatnosti, místa, daňový status a jiné informace pro každou položku zakázky.</a:t>
            </a:r>
          </a:p>
          <a:p>
            <a:endParaRPr lang="en-US" dirty="0" smtClean="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p:cNvSpPr>
            <a:spLocks noGrp="1" noChangeArrowheads="1"/>
          </p:cNvSpPr>
          <p:nvPr>
            <p:ph type="sldNum" sz="quarter" idx="5"/>
          </p:nvPr>
        </p:nvSpPr>
        <p:spPr>
          <a:noFill/>
        </p:spPr>
        <p:txBody>
          <a:bodyPr/>
          <a:lstStyle/>
          <a:p>
            <a:fld id="{7DC9FDC4-922B-4EAB-A6FC-1992E6286883}" type="slidenum">
              <a:rPr lang="en-US" smtClean="0"/>
              <a:pPr/>
              <a:t>112</a:t>
            </a:fld>
            <a:endParaRPr lang="en-US" smtClean="0"/>
          </a:p>
        </p:txBody>
      </p:sp>
      <p:sp>
        <p:nvSpPr>
          <p:cNvPr id="194563"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V dalším rámci není aktivní volba Pozdržet zakázky přes mez úvěru, takže bude možné v modulu Údržba zákazníků zpracovávat i zakázky, které přesáhnou mez úvěru.</a:t>
            </a:r>
            <a:endParaRPr lang="en-US" dirty="0" smtClean="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7"/>
          <p:cNvSpPr>
            <a:spLocks noGrp="1" noChangeArrowheads="1"/>
          </p:cNvSpPr>
          <p:nvPr>
            <p:ph type="sldNum" sz="quarter" idx="5"/>
          </p:nvPr>
        </p:nvSpPr>
        <p:spPr>
          <a:noFill/>
        </p:spPr>
        <p:txBody>
          <a:bodyPr/>
          <a:lstStyle/>
          <a:p>
            <a:fld id="{48412C6E-FEA7-4A78-87AC-ADB18EEF618F}" type="slidenum">
              <a:rPr lang="en-US" smtClean="0"/>
              <a:pPr/>
              <a:t>113</a:t>
            </a:fld>
            <a:endParaRPr lang="en-US" smtClean="0"/>
          </a:p>
        </p:txBody>
      </p:sp>
      <p:sp>
        <p:nvSpPr>
          <p:cNvPr id="195587"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Na obrázku je zakázka pro firmu </a:t>
            </a:r>
            <a:r>
              <a:rPr lang="cs-CZ" dirty="0" smtClean="0"/>
              <a:t>MMD</a:t>
            </a:r>
            <a:r>
              <a:rPr lang="cs-CZ" baseline="0" dirty="0" smtClean="0"/>
              <a:t> zadaná ve funkci údržba dat zakázek (7.1.1). </a:t>
            </a:r>
            <a:r>
              <a:rPr lang="cs-CZ" dirty="0" smtClean="0"/>
              <a:t>Systém </a:t>
            </a:r>
            <a:r>
              <a:rPr lang="cs-CZ" dirty="0" smtClean="0"/>
              <a:t>vygeneroval identifikační číslo zakázky s prefixem </a:t>
            </a:r>
            <a:r>
              <a:rPr lang="cs-CZ" dirty="0" smtClean="0"/>
              <a:t>za, </a:t>
            </a:r>
            <a:r>
              <a:rPr lang="cs-CZ" dirty="0" smtClean="0"/>
              <a:t>který byl nadefinován v modulu Řídící soubor zakázek. Ostatní údaje mají rovněž implicitní hodnoty z tohoto modulu, jako místo 8000 a Potvrzené k expedici=Ano. Splatnost má implicitní hodnotu ze záznamu zákazníka, zadaného v modulu Údržba zákazníků. </a:t>
            </a:r>
          </a:p>
          <a:p>
            <a:r>
              <a:rPr lang="cs-CZ" dirty="0" smtClean="0"/>
              <a:t>Některé součásti záhlaví se stávají implicitními hodnotami pro položky zakázky, jako jsou data, místo a Potvrzené k expedici. Při zadávání jednotlivých položek je možné implicitní hodnoty změnit.</a:t>
            </a:r>
            <a:endParaRPr lang="en-US" dirty="0" smtClean="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a:spLocks noGrp="1" noChangeArrowheads="1"/>
          </p:cNvSpPr>
          <p:nvPr>
            <p:ph type="sldNum" sz="quarter" idx="5"/>
          </p:nvPr>
        </p:nvSpPr>
        <p:spPr>
          <a:noFill/>
        </p:spPr>
        <p:txBody>
          <a:bodyPr/>
          <a:lstStyle/>
          <a:p>
            <a:fld id="{20A3C000-7263-4394-9BA9-DDF03DA51129}" type="slidenum">
              <a:rPr lang="en-US" smtClean="0"/>
              <a:pPr/>
              <a:t>114</a:t>
            </a:fld>
            <a:endParaRPr lang="en-US" smtClean="0"/>
          </a:p>
        </p:txBody>
      </p:sp>
      <p:sp>
        <p:nvSpPr>
          <p:cNvPr id="196611"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Zadaná zakázka obsahuje 10 jednotek lékařského ultrazvuku (artikl 10-00). Ceníková cena 100 000 Kč je implicitní hodnota z modulu Údržba artiklů. Zbylé údaje mají implicitní hodnoty ze záhlaví zakázky a modulů Řídící soubor zakázek a Údržba artiklů.</a:t>
            </a:r>
          </a:p>
          <a:p>
            <a:r>
              <a:rPr lang="cs-CZ" dirty="0" smtClean="0"/>
              <a:t>Po zadání první položky systém automaticky přejde na druhý řádek. Protože je potřeba zadat jen jeden řádek zakázky, uživatel klikne na Ukončit řádky. Systém pak zobrazí okno Formát položek J/H a kliknutím na Koncový text se zobrazí rámec koncového textu.</a:t>
            </a:r>
            <a:endParaRPr lang="en-US" dirty="0" smtClean="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7"/>
          <p:cNvSpPr>
            <a:spLocks noGrp="1" noChangeArrowheads="1"/>
          </p:cNvSpPr>
          <p:nvPr>
            <p:ph type="sldNum" sz="quarter" idx="5"/>
          </p:nvPr>
        </p:nvSpPr>
        <p:spPr>
          <a:noFill/>
        </p:spPr>
        <p:txBody>
          <a:bodyPr/>
          <a:lstStyle/>
          <a:p>
            <a:fld id="{BF6039B0-26CD-4B3A-BD44-C4DE0BE4FF0D}" type="slidenum">
              <a:rPr lang="en-US" smtClean="0"/>
              <a:pPr/>
              <a:t>115</a:t>
            </a:fld>
            <a:endParaRPr lang="en-US" smtClean="0"/>
          </a:p>
        </p:txBody>
      </p:sp>
      <p:sp>
        <p:nvSpPr>
          <p:cNvPr id="197635"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Rámec koncového textu spočítá daň a dopravné na základě parametrů v příslušných modulech. Lze zadat jakékoli další poplatky. Kód dodatečných položek se zadává v modulu Adresy/daně. Implicitní kódy se definují v modulu Řídící soubor zakázek. V našem příkladu nebudeme uvažovat daň ani dopravné.</a:t>
            </a:r>
          </a:p>
          <a:p>
            <a:r>
              <a:rPr lang="cs-CZ" dirty="0" smtClean="0"/>
              <a:t>Uživatel zvolil všechny volby tisku, takže bude vytištěna zakázka, balicí list a historie faktur. </a:t>
            </a:r>
          </a:p>
          <a:p>
            <a:r>
              <a:rPr lang="cs-CZ" dirty="0" smtClean="0"/>
              <a:t>Volba Částečné OK má implicitní kladnou hodnotu z modulu Údržba zákazníků a udává, že zákazník MMD přijímá částečné dodávky.</a:t>
            </a:r>
            <a:endParaRPr lang="en-US" dirty="0" smtClean="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7"/>
          <p:cNvSpPr>
            <a:spLocks noGrp="1" noChangeArrowheads="1"/>
          </p:cNvSpPr>
          <p:nvPr>
            <p:ph type="sldNum" sz="quarter" idx="5"/>
          </p:nvPr>
        </p:nvSpPr>
        <p:spPr>
          <a:noFill/>
        </p:spPr>
        <p:txBody>
          <a:bodyPr/>
          <a:lstStyle/>
          <a:p>
            <a:fld id="{20994F4A-A3EE-4109-9768-B1E470FE1BCB}" type="slidenum">
              <a:rPr lang="en-US" smtClean="0"/>
              <a:pPr/>
              <a:t>116</a:t>
            </a:fld>
            <a:endParaRPr lang="en-US" smtClean="0"/>
          </a:p>
        </p:txBody>
      </p:sp>
      <p:sp>
        <p:nvSpPr>
          <p:cNvPr id="198659"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Protože v modulu </a:t>
            </a:r>
            <a:r>
              <a:rPr lang="cs-CZ" sz="1200" b="0" i="0" u="none" strike="noStrike" kern="1200" dirty="0" smtClean="0">
                <a:solidFill>
                  <a:schemeClr val="tx1"/>
                </a:solidFill>
                <a:latin typeface="Times New Roman" pitchFamily="18" charset="0"/>
                <a:ea typeface="+mn-ea"/>
                <a:cs typeface="+mn-cs"/>
              </a:rPr>
              <a:t>Údržba dat zakázek</a:t>
            </a:r>
            <a:r>
              <a:rPr lang="cs-CZ" dirty="0" smtClean="0"/>
              <a:t> byla zaškrtnuta volba Tisk zakázky, je možné zakázku vytisknout v modulu </a:t>
            </a:r>
            <a:r>
              <a:rPr lang="cs-CZ" sz="1200" b="0" i="0" u="none" strike="noStrike" kern="1200" dirty="0" smtClean="0">
                <a:solidFill>
                  <a:schemeClr val="tx1"/>
                </a:solidFill>
                <a:latin typeface="Times New Roman" pitchFamily="18" charset="0"/>
                <a:ea typeface="+mn-ea"/>
                <a:cs typeface="+mn-cs"/>
              </a:rPr>
              <a:t>Tisk </a:t>
            </a:r>
            <a:r>
              <a:rPr lang="cs-CZ" sz="1200" b="0" i="0" u="none" strike="noStrike" kern="1200" dirty="0" smtClean="0">
                <a:solidFill>
                  <a:schemeClr val="tx1"/>
                </a:solidFill>
                <a:latin typeface="Times New Roman" pitchFamily="18" charset="0"/>
                <a:ea typeface="+mn-ea"/>
                <a:cs typeface="+mn-cs"/>
              </a:rPr>
              <a:t>zakázek (7.1.3).</a:t>
            </a:r>
            <a:endParaRPr lang="en-US" dirty="0" smtClean="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a:spLocks noGrp="1" noChangeArrowheads="1"/>
          </p:cNvSpPr>
          <p:nvPr>
            <p:ph type="sldNum" sz="quarter" idx="5"/>
          </p:nvPr>
        </p:nvSpPr>
        <p:spPr>
          <a:noFill/>
        </p:spPr>
        <p:txBody>
          <a:bodyPr/>
          <a:lstStyle/>
          <a:p>
            <a:fld id="{335571AF-89A1-4A31-AAC7-F5DBE777ACFA}" type="slidenum">
              <a:rPr lang="en-US" smtClean="0"/>
              <a:pPr/>
              <a:t>117</a:t>
            </a:fld>
            <a:endParaRPr lang="en-US" smtClean="0"/>
          </a:p>
        </p:txBody>
      </p:sp>
      <p:sp>
        <p:nvSpPr>
          <p:cNvPr id="199683" name="Rectangle 1026"/>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Na</a:t>
            </a:r>
            <a:r>
              <a:rPr lang="cs-CZ" baseline="0" dirty="0" smtClean="0"/>
              <a:t> obrázku je kopie zakázky. Po vytištění zakázky systém nastaví volbu Tisk zakázky v modulu </a:t>
            </a:r>
            <a:r>
              <a:rPr lang="cs-CZ" sz="1200" b="0" i="0" u="none" strike="noStrike" kern="1200" dirty="0" smtClean="0">
                <a:solidFill>
                  <a:schemeClr val="tx1"/>
                </a:solidFill>
                <a:latin typeface="Times New Roman" pitchFamily="18" charset="0"/>
                <a:ea typeface="+mn-ea"/>
                <a:cs typeface="+mn-cs"/>
              </a:rPr>
              <a:t>Údržba dat zakázek</a:t>
            </a:r>
            <a:r>
              <a:rPr lang="cs-CZ" dirty="0" smtClean="0"/>
              <a:t> na Ne. Pro opětovné vytištění zakázky je nutno tuto volbu nastavit na Ano a znovu zakázku vytisknout použitím modulu </a:t>
            </a:r>
            <a:r>
              <a:rPr lang="cs-CZ" sz="1200" b="0" i="0" u="none" strike="noStrike" kern="1200" dirty="0" smtClean="0">
                <a:solidFill>
                  <a:schemeClr val="tx1"/>
                </a:solidFill>
                <a:latin typeface="Times New Roman" pitchFamily="18" charset="0"/>
                <a:ea typeface="+mn-ea"/>
                <a:cs typeface="+mn-cs"/>
              </a:rPr>
              <a:t>Tisk zakázek.</a:t>
            </a:r>
            <a:endParaRPr lang="en-US" dirty="0" smtClean="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7"/>
          <p:cNvSpPr>
            <a:spLocks noGrp="1" noChangeArrowheads="1"/>
          </p:cNvSpPr>
          <p:nvPr>
            <p:ph type="sldNum" sz="quarter" idx="5"/>
          </p:nvPr>
        </p:nvSpPr>
        <p:spPr>
          <a:noFill/>
        </p:spPr>
        <p:txBody>
          <a:bodyPr/>
          <a:lstStyle/>
          <a:p>
            <a:fld id="{11DB541A-AAA4-4C0C-8FAA-FE777D4DD752}" type="slidenum">
              <a:rPr lang="en-US" smtClean="0"/>
              <a:pPr/>
              <a:t>118</a:t>
            </a:fld>
            <a:endParaRPr lang="en-US" smtClean="0"/>
          </a:p>
        </p:txBody>
      </p:sp>
      <p:sp>
        <p:nvSpPr>
          <p:cNvPr id="200707"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Balicí list zakázky se tiskne pomocí modulu Balicí listy </a:t>
            </a:r>
            <a:r>
              <a:rPr lang="cs-CZ" dirty="0" smtClean="0"/>
              <a:t>zakázek (7.9.13).</a:t>
            </a:r>
            <a:endParaRPr lang="cs-CZ" dirty="0" smtClean="0"/>
          </a:p>
          <a:p>
            <a:r>
              <a:rPr lang="cs-CZ" b="1" i="1" dirty="0" smtClean="0"/>
              <a:t>Poznámka:</a:t>
            </a:r>
            <a:r>
              <a:rPr lang="cs-CZ" dirty="0" smtClean="0"/>
              <a:t> pojmy balicí list a vyskladňovací seznam označují stejný dokument. Vyskladňovací seznam se používá pro výdej artiklů ze skladu pro expedici a poté se připojí k zásilce jako balicí list. Alternativně lze vytisknout dvě kopie a jednu ponechat pro interní účely.</a:t>
            </a:r>
          </a:p>
          <a:p>
            <a:r>
              <a:rPr lang="cs-CZ" dirty="0" smtClean="0"/>
              <a:t>Volba Aktualizovat instruuje systém, aby po vytištění vyskladňovacího seznamu aktualizoval hodnoty rezervovaného množství a vyskladněného množství v modulu Údržba dat zakázek.</a:t>
            </a:r>
          </a:p>
          <a:p>
            <a:r>
              <a:rPr lang="cs-CZ" dirty="0" smtClean="0"/>
              <a:t>Chcete-li vytisknout simulovaný vyskladňovací seznam bez aktualizace databáze, ponechte volbu Aktualizovat nezaškrtnutou.</a:t>
            </a:r>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7"/>
          <p:cNvSpPr>
            <a:spLocks noGrp="1" noChangeArrowheads="1"/>
          </p:cNvSpPr>
          <p:nvPr>
            <p:ph type="sldNum" sz="quarter" idx="5"/>
          </p:nvPr>
        </p:nvSpPr>
        <p:spPr>
          <a:noFill/>
        </p:spPr>
        <p:txBody>
          <a:bodyPr/>
          <a:lstStyle/>
          <a:p>
            <a:fld id="{2459A3B9-1560-4BA0-B9EB-524FE9A69D46}" type="slidenum">
              <a:rPr lang="en-US" smtClean="0"/>
              <a:pPr/>
              <a:t>119</a:t>
            </a:fld>
            <a:endParaRPr lang="en-US" smtClean="0"/>
          </a:p>
        </p:txBody>
      </p:sp>
      <p:sp>
        <p:nvSpPr>
          <p:cNvPr id="201731"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Vyskladňovací seznam určuje artikly, které se mají vyskladnit a místo a skladové místo, ze kterého má vyskladnění proběhnout. Je-li v modulu Údržba dat zakázek provedena podrobná rezervace včetně čísel šarží, sériových čísel a referenčních čísel šarží, je také uvedena na vyskladňovacím seznamu. Jestliže je pro zakázku provedena pouze obecná rezervace, systém při tisku vyskladňovacího seznamu automaticky provede podrobnou rezervaci.</a:t>
            </a:r>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3DBE9EE7-CAEC-4D5D-96D4-BF8854D771F9}" type="slidenum">
              <a:rPr lang="en-US" smtClean="0"/>
              <a:pPr/>
              <a:t>12</a:t>
            </a:fld>
            <a:endParaRPr lang="en-US" smtClean="0"/>
          </a:p>
        </p:txBody>
      </p:sp>
      <p:sp>
        <p:nvSpPr>
          <p:cNvPr id="145411"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Transakce skladových příjmů z objednávek probíhají při přijetí materiálu do skladu na základě nákupní objednávky. Při přijetí materiálu do skladu</a:t>
            </a:r>
            <a:r>
              <a:rPr lang="cs-CZ" baseline="0" dirty="0" smtClean="0"/>
              <a:t> se aktualizují skladové zásoby a rovněž množství v otevřené nákupní objednávce.</a:t>
            </a:r>
          </a:p>
          <a:p>
            <a:r>
              <a:rPr lang="cs-CZ" baseline="0" dirty="0" smtClean="0"/>
              <a:t>Všechny příjmy a vrácení na základě nákupních objednávek generují příjemky, které se v modulu </a:t>
            </a:r>
            <a:r>
              <a:rPr lang="cs-CZ" sz="1200" b="0" i="0" u="none" strike="noStrike" kern="1200" dirty="0" smtClean="0">
                <a:solidFill>
                  <a:schemeClr val="tx1"/>
                </a:solidFill>
                <a:latin typeface="Times New Roman" pitchFamily="18" charset="0"/>
                <a:ea typeface="+mn-ea"/>
                <a:cs typeface="+mn-cs"/>
              </a:rPr>
              <a:t>Řízení závazků</a:t>
            </a:r>
            <a:r>
              <a:rPr lang="cs-CZ" dirty="0" smtClean="0"/>
              <a:t> </a:t>
            </a:r>
            <a:r>
              <a:rPr lang="cs-CZ" baseline="0" dirty="0" smtClean="0"/>
              <a:t>párují s fakturami dodavatelů. Příjemka je záznam o přijetí zboží do skladu. Příjemky aktualizují stavy zásob a umožňují v modulu </a:t>
            </a:r>
            <a:r>
              <a:rPr lang="cs-CZ" sz="1200" b="0" i="0" u="none" strike="noStrike" kern="1200" dirty="0" smtClean="0">
                <a:solidFill>
                  <a:schemeClr val="tx1"/>
                </a:solidFill>
                <a:latin typeface="Times New Roman" pitchFamily="18" charset="0"/>
                <a:ea typeface="+mn-ea"/>
                <a:cs typeface="+mn-cs"/>
              </a:rPr>
              <a:t>Řízení závazků</a:t>
            </a:r>
            <a:r>
              <a:rPr lang="cs-CZ" dirty="0" smtClean="0"/>
              <a:t> </a:t>
            </a:r>
            <a:r>
              <a:rPr lang="cs-CZ" baseline="0" dirty="0" smtClean="0"/>
              <a:t>ověřovat </a:t>
            </a:r>
            <a:r>
              <a:rPr lang="cs-CZ" dirty="0" smtClean="0"/>
              <a:t>dodaná množství a ceny před</a:t>
            </a:r>
            <a:r>
              <a:rPr lang="cs-CZ" baseline="0" dirty="0" smtClean="0"/>
              <a:t> platbami dodavatelům.</a:t>
            </a:r>
          </a:p>
          <a:p>
            <a:r>
              <a:rPr lang="cs-CZ" baseline="0" dirty="0" smtClean="0"/>
              <a:t>Příjemky lze vytisknout a připojit k artiklům nebo odeslat do oddělení řízení závazků.</a:t>
            </a:r>
            <a:endParaRPr lang="en-US" dirty="0" smtClean="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7"/>
          <p:cNvSpPr>
            <a:spLocks noGrp="1" noChangeArrowheads="1"/>
          </p:cNvSpPr>
          <p:nvPr>
            <p:ph type="sldNum" sz="quarter" idx="5"/>
          </p:nvPr>
        </p:nvSpPr>
        <p:spPr>
          <a:noFill/>
        </p:spPr>
        <p:txBody>
          <a:bodyPr/>
          <a:lstStyle/>
          <a:p>
            <a:fld id="{9E0E1C35-7D92-46AD-A4BC-75E5421C708A}" type="slidenum">
              <a:rPr lang="en-US" smtClean="0"/>
              <a:pPr/>
              <a:t>120</a:t>
            </a:fld>
            <a:endParaRPr lang="en-US" smtClean="0"/>
          </a:p>
        </p:txBody>
      </p:sp>
      <p:sp>
        <p:nvSpPr>
          <p:cNvPr id="202755"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K provedení expedice zakázky obchodní zástupce firmy QMI použije modul Expedice </a:t>
            </a:r>
            <a:r>
              <a:rPr lang="cs-CZ" dirty="0" smtClean="0"/>
              <a:t>zakázek (7.9.15). </a:t>
            </a:r>
            <a:r>
              <a:rPr lang="cs-CZ" dirty="0" smtClean="0"/>
              <a:t>Modul zaznamená expedici zakázky, schválí fakturu k fakturaci a sníží skladové množství lékařských ultrazvuků o expedovaných 10 kusů. Protože místo podrobné rezervace byl použit vyskladňovací seznam, obchodní zástupce ponechá volbě Expedovat vyskladněné implicitní hodnotu Ano.</a:t>
            </a:r>
            <a:endParaRPr lang="en-US" dirty="0" smtClean="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7"/>
          <p:cNvSpPr>
            <a:spLocks noGrp="1" noChangeArrowheads="1"/>
          </p:cNvSpPr>
          <p:nvPr>
            <p:ph type="sldNum" sz="quarter" idx="5"/>
          </p:nvPr>
        </p:nvSpPr>
        <p:spPr>
          <a:noFill/>
        </p:spPr>
        <p:txBody>
          <a:bodyPr/>
          <a:lstStyle/>
          <a:p>
            <a:fld id="{19670517-A4CC-4375-8DF0-2085ACE67105}" type="slidenum">
              <a:rPr lang="en-US" smtClean="0"/>
              <a:pPr/>
              <a:t>121</a:t>
            </a:fld>
            <a:endParaRPr lang="en-US" smtClean="0"/>
          </a:p>
        </p:txBody>
      </p:sp>
      <p:sp>
        <p:nvSpPr>
          <p:cNvPr id="203779"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V prostředním rámci (položky zakázky) jsou uvedeny všechny položky zakázky, připravené k expedici. V našem příkladu je v zakázce jediná položka. V případě potřeby lze položku modifikovat ve spodním rámci. Například lze změnit skladové místo, ze kterého budou artikly expedovány.</a:t>
            </a:r>
          </a:p>
          <a:p>
            <a:r>
              <a:rPr lang="cs-CZ" dirty="0" smtClean="0"/>
              <a:t>Systém zobrazí položky zakázky pro konečné potvrzení. Jestliže nejsou všechny údaje správné, klikněte na Ne a systém zobrazí předchozí rámec, kde lze provést změny.</a:t>
            </a:r>
            <a:endParaRPr lang="en-US" dirty="0" smtClean="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7"/>
          <p:cNvSpPr>
            <a:spLocks noGrp="1" noChangeArrowheads="1"/>
          </p:cNvSpPr>
          <p:nvPr>
            <p:ph type="sldNum" sz="quarter" idx="5"/>
          </p:nvPr>
        </p:nvSpPr>
        <p:spPr>
          <a:noFill/>
        </p:spPr>
        <p:txBody>
          <a:bodyPr/>
          <a:lstStyle/>
          <a:p>
            <a:fld id="{ACF6A95B-1FD3-40F0-BF6F-98A044073344}" type="slidenum">
              <a:rPr lang="en-US" smtClean="0"/>
              <a:pPr/>
              <a:t>122</a:t>
            </a:fld>
            <a:endParaRPr lang="en-US" smtClean="0"/>
          </a:p>
        </p:txBody>
      </p:sp>
      <p:sp>
        <p:nvSpPr>
          <p:cNvPr id="204803"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Po zavření rámce s položkami zakázky zobrazí systém rámec koncového textu zakázky, kde lze zadat daň, dopravné či jiné poplatky, které se vztahují k zakázce.</a:t>
            </a:r>
          </a:p>
          <a:p>
            <a:r>
              <a:rPr lang="cs-CZ" dirty="0" smtClean="0"/>
              <a:t>Daň, dopravné a jiné logistické poplatky může počítat systém, pokud přednastavíte správné údaje v modulech Globální řízení daní, Údržba dopravních poplatků a Logistické účtování.</a:t>
            </a:r>
          </a:p>
          <a:p>
            <a:r>
              <a:rPr lang="cs-CZ" dirty="0" smtClean="0"/>
              <a:t>Zaškrtnutí volby Připravit k fakturaci ukončí proces expedice zakázky.</a:t>
            </a:r>
            <a:endParaRPr lang="en-US" dirty="0" smtClean="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7"/>
          <p:cNvSpPr>
            <a:spLocks noGrp="1" noChangeArrowheads="1"/>
          </p:cNvSpPr>
          <p:nvPr>
            <p:ph type="sldNum" sz="quarter" idx="5"/>
          </p:nvPr>
        </p:nvSpPr>
        <p:spPr>
          <a:noFill/>
        </p:spPr>
        <p:txBody>
          <a:bodyPr/>
          <a:lstStyle/>
          <a:p>
            <a:fld id="{720307B8-408D-413D-A491-AFEA16DC9614}" type="slidenum">
              <a:rPr lang="en-US" smtClean="0"/>
              <a:pPr/>
              <a:t>123</a:t>
            </a:fld>
            <a:endParaRPr lang="en-US" smtClean="0"/>
          </a:p>
        </p:txBody>
      </p:sp>
      <p:sp>
        <p:nvSpPr>
          <p:cNvPr id="205827"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Modul Prohlížení zásob dle míst </a:t>
            </a:r>
            <a:r>
              <a:rPr lang="cs-CZ" dirty="0" smtClean="0"/>
              <a:t>(3.3) ukazuje</a:t>
            </a:r>
            <a:r>
              <a:rPr lang="cs-CZ" dirty="0" smtClean="0"/>
              <a:t>, že ve skladovém místě HOTOV  v místě 8000 nezbyla žádná jednotka lékařského ultrazvuku a že všechny komponenty, které jsme nakoupili pro jejich výrobu, jsou spotřebované, kromě počítačového kabelu.</a:t>
            </a:r>
          </a:p>
          <a:p>
            <a:r>
              <a:rPr lang="cs-CZ" b="1" i="1" dirty="0" smtClean="0"/>
              <a:t>Poznámka:</a:t>
            </a:r>
            <a:r>
              <a:rPr lang="cs-CZ" dirty="0" smtClean="0"/>
              <a:t> Kabelu zbývá 5800 cm (7000 cm na cívce bez 120 cm na jednotku krát 10 jednotek lékařského ultrazvuku = 7000 – 120 x 10).</a:t>
            </a:r>
            <a:endParaRPr lang="en-US" dirty="0" smtClean="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7"/>
          <p:cNvSpPr>
            <a:spLocks noGrp="1" noChangeArrowheads="1"/>
          </p:cNvSpPr>
          <p:nvPr>
            <p:ph type="sldNum" sz="quarter" idx="5"/>
          </p:nvPr>
        </p:nvSpPr>
        <p:spPr>
          <a:noFill/>
        </p:spPr>
        <p:txBody>
          <a:bodyPr/>
          <a:lstStyle/>
          <a:p>
            <a:fld id="{E2BCB942-B1C1-4C2A-B1BE-D6667D0F8C23}" type="slidenum">
              <a:rPr lang="en-US" smtClean="0"/>
              <a:pPr/>
              <a:t>124</a:t>
            </a:fld>
            <a:endParaRPr lang="en-US" smtClean="0"/>
          </a:p>
        </p:txBody>
      </p:sp>
      <p:sp>
        <p:nvSpPr>
          <p:cNvPr id="206851"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Detail transakce obsahuje číslo transakce a její typ (ISS-SO), název programu, který transakci vytvořil (sosois.p), uživatele, který transakci vytvořil a zdroj transakce (za10013). Dalšími klíčovými informacemi jsou místo, skladové místo, data zásob, cena atd.</a:t>
            </a:r>
          </a:p>
          <a:p>
            <a:r>
              <a:rPr lang="cs-CZ" dirty="0" smtClean="0"/>
              <a:t>Po kliknutí na Další v tomto rámci se zobrazí podrobnosti o transakci v hlavní knize.</a:t>
            </a:r>
          </a:p>
          <a:p>
            <a:r>
              <a:rPr lang="cs-CZ" dirty="0" smtClean="0"/>
              <a:t>V detailu transakce jsou zobrazeny důsledky expedice zakázky v hlavní knize. Všimněte si, že číslo každé transakce hlavní knihy začíná písmeny IC, která označují transakce se zásobami.</a:t>
            </a:r>
            <a:endParaRPr lang="en-US" dirty="0" smtClean="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2538" y="233363"/>
            <a:ext cx="4640262" cy="3479800"/>
          </a:xfrm>
        </p:spPr>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125</a:t>
            </a:fld>
            <a:endParaRPr lang="en-US"/>
          </a:p>
        </p:txBody>
      </p:sp>
      <p:sp>
        <p:nvSpPr>
          <p:cNvPr id="5" name="Rectangle 3"/>
          <p:cNvSpPr>
            <a:spLocks noGrp="1" noChangeArrowheads="1"/>
          </p:cNvSpPr>
          <p:nvPr>
            <p:ph type="body" idx="3"/>
          </p:nvPr>
        </p:nvSpPr>
        <p:spPr>
          <a:xfrm>
            <a:off x="931863" y="3789363"/>
            <a:ext cx="5127625" cy="5105400"/>
          </a:xfrm>
          <a:noFill/>
          <a:ln>
            <a:noFill/>
          </a:ln>
        </p:spPr>
        <p:txBody>
          <a:bodyPr lIns="92775" tIns="46388" rIns="92775" bIns="46388"/>
          <a:lstStyle/>
          <a:p>
            <a:endParaRPr lang="en-US" dirty="0" smtClean="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7"/>
          <p:cNvSpPr>
            <a:spLocks noGrp="1" noChangeArrowheads="1"/>
          </p:cNvSpPr>
          <p:nvPr>
            <p:ph type="sldNum" sz="quarter" idx="5"/>
          </p:nvPr>
        </p:nvSpPr>
        <p:spPr>
          <a:noFill/>
        </p:spPr>
        <p:txBody>
          <a:bodyPr/>
          <a:lstStyle/>
          <a:p>
            <a:fld id="{04BB8381-15FC-463C-AA81-BF6D463E9770}" type="slidenum">
              <a:rPr lang="en-US" smtClean="0"/>
              <a:pPr/>
              <a:t>126</a:t>
            </a:fld>
            <a:endParaRPr lang="en-US" smtClean="0"/>
          </a:p>
        </p:txBody>
      </p:sp>
      <p:sp>
        <p:nvSpPr>
          <p:cNvPr id="207875"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Po expedici zakázky systém automaticky připraví data pro fakturu, které se nazývají připravená faktura. </a:t>
            </a:r>
          </a:p>
          <a:p>
            <a:r>
              <a:rPr lang="cs-CZ" dirty="0" smtClean="0"/>
              <a:t>Modul Registr připravených faktur vytiskne seznam všech připravených faktur, v našem případě pouze jednu.  Všimněte si, že ve sloupci Číslo faktury není číslo uvedeno. Číslo faktury  bude přiřazeno až při tisku faktury funkcí Tisk faktury.</a:t>
            </a:r>
          </a:p>
          <a:p>
            <a:r>
              <a:rPr lang="cs-CZ" dirty="0" smtClean="0"/>
              <a:t>Hodnota rozšířeného zisku 1 579 854,68 Kč je jednotkový zisk násobený množstvím expedovaných jednotek.</a:t>
            </a:r>
          </a:p>
          <a:p>
            <a:r>
              <a:rPr lang="cs-CZ" dirty="0" smtClean="0"/>
              <a:t>Celková částka k fakturaci 1 800 000 Kč je cena jednoho kusu lékařského ultrazvuku násobená počtem expedovaných kusů (90 000 Kč x 20 ks) a zvýšená o případné poplatky z koncového textu zakázky daň.</a:t>
            </a:r>
            <a:endParaRPr lang="en-US" dirty="0" smtClean="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7"/>
          <p:cNvSpPr>
            <a:spLocks noGrp="1" noChangeArrowheads="1"/>
          </p:cNvSpPr>
          <p:nvPr>
            <p:ph type="sldNum" sz="quarter" idx="5"/>
          </p:nvPr>
        </p:nvSpPr>
        <p:spPr>
          <a:noFill/>
        </p:spPr>
        <p:txBody>
          <a:bodyPr/>
          <a:lstStyle/>
          <a:p>
            <a:fld id="{BC6D4101-4E1A-442A-888C-D39E1E5076CF}" type="slidenum">
              <a:rPr lang="en-US" smtClean="0"/>
              <a:pPr/>
              <a:t>127</a:t>
            </a:fld>
            <a:endParaRPr lang="en-US" smtClean="0"/>
          </a:p>
        </p:txBody>
      </p:sp>
      <p:sp>
        <p:nvSpPr>
          <p:cNvPr id="208899"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Správce pohledávek firmy QMI pomocí funkce Tisk faktury </a:t>
            </a:r>
            <a:r>
              <a:rPr lang="cs-CZ" dirty="0" smtClean="0"/>
              <a:t>(7.13.3) vytvoří </a:t>
            </a:r>
            <a:r>
              <a:rPr lang="cs-CZ" dirty="0" smtClean="0"/>
              <a:t>z připravené faktury skutečnou fakturu. Funkce faktuře přiřadí číslo faktury.</a:t>
            </a:r>
            <a:endParaRPr lang="en-US" dirty="0" smtClean="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7"/>
          <p:cNvSpPr>
            <a:spLocks noGrp="1" noChangeArrowheads="1"/>
          </p:cNvSpPr>
          <p:nvPr>
            <p:ph type="sldNum" sz="quarter" idx="5"/>
          </p:nvPr>
        </p:nvSpPr>
        <p:spPr>
          <a:noFill/>
        </p:spPr>
        <p:txBody>
          <a:bodyPr/>
          <a:lstStyle/>
          <a:p>
            <a:fld id="{6203EDC5-2231-4433-8C3A-BE2FD6980A4D}" type="slidenum">
              <a:rPr lang="en-US" smtClean="0"/>
              <a:pPr/>
              <a:t>128</a:t>
            </a:fld>
            <a:endParaRPr lang="en-US" smtClean="0"/>
          </a:p>
        </p:txBody>
      </p:sp>
      <p:sp>
        <p:nvSpPr>
          <p:cNvPr id="209923"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Na obrázku je uveden příklad výstupu funkce Tisk faktur. Všimněte si, že faktuře bylo systémem přiřazeno číslo faktury.</a:t>
            </a:r>
          </a:p>
          <a:p>
            <a:r>
              <a:rPr lang="cs-CZ" dirty="0" smtClean="0"/>
              <a:t>V případě nalezení chyby lze nyní provést opravu v modulu Údržba připravených faktur.</a:t>
            </a:r>
            <a:endParaRPr lang="en-US" dirty="0" smtClean="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7"/>
          <p:cNvSpPr>
            <a:spLocks noGrp="1" noChangeArrowheads="1"/>
          </p:cNvSpPr>
          <p:nvPr>
            <p:ph type="sldNum" sz="quarter" idx="5"/>
          </p:nvPr>
        </p:nvSpPr>
        <p:spPr>
          <a:noFill/>
        </p:spPr>
        <p:txBody>
          <a:bodyPr/>
          <a:lstStyle/>
          <a:p>
            <a:fld id="{7F6F17E6-2B16-4BDA-AC97-2605E27C3801}" type="slidenum">
              <a:rPr lang="en-US" smtClean="0"/>
              <a:pPr/>
              <a:t>129</a:t>
            </a:fld>
            <a:endParaRPr lang="en-US" smtClean="0"/>
          </a:p>
        </p:txBody>
      </p:sp>
      <p:sp>
        <p:nvSpPr>
          <p:cNvPr id="210947"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K zápisu vytištěné faktury do hlavní knihy použije správce pohledávek firmy QMI funkci Zápis faktury do HK. Výstup je uveden na následující straně.</a:t>
            </a:r>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Následuje</a:t>
            </a:r>
            <a:r>
              <a:rPr lang="cs-CZ" baseline="0" dirty="0" smtClean="0"/>
              <a:t> jednoduchý příklad, v kterém firma QMI zadá:</a:t>
            </a:r>
          </a:p>
          <a:p>
            <a:pPr marL="180000" indent="-180000">
              <a:buFont typeface="Arial" pitchFamily="34" charset="0"/>
              <a:buChar char="•"/>
            </a:pPr>
            <a:r>
              <a:rPr lang="cs-CZ" baseline="0" dirty="0" smtClean="0"/>
              <a:t>V modulu Údržba kódů platebních podmínek </a:t>
            </a:r>
            <a:r>
              <a:rPr lang="cs-CZ" baseline="0" dirty="0" smtClean="0"/>
              <a:t>(2.19.1) platební </a:t>
            </a:r>
            <a:r>
              <a:rPr lang="cs-CZ" baseline="0" dirty="0" smtClean="0"/>
              <a:t>podmínky 30 dní</a:t>
            </a:r>
          </a:p>
          <a:p>
            <a:pPr marL="180000" indent="-180000">
              <a:buFont typeface="Arial" pitchFamily="34" charset="0"/>
              <a:buChar char="•"/>
            </a:pPr>
            <a:r>
              <a:rPr lang="cs-CZ" baseline="0" dirty="0" smtClean="0"/>
              <a:t>V modulu </a:t>
            </a:r>
            <a:r>
              <a:rPr lang="cs-CZ" sz="1200" b="0" i="0" u="none" strike="noStrike" kern="1200" dirty="0" smtClean="0">
                <a:solidFill>
                  <a:schemeClr val="tx1"/>
                </a:solidFill>
                <a:latin typeface="Times New Roman" pitchFamily="18" charset="0"/>
                <a:ea typeface="+mn-ea"/>
                <a:cs typeface="+mn-cs"/>
              </a:rPr>
              <a:t>Údržba dodavatelů</a:t>
            </a:r>
            <a:r>
              <a:rPr lang="cs-CZ" dirty="0" smtClean="0"/>
              <a:t> </a:t>
            </a:r>
            <a:r>
              <a:rPr lang="cs-CZ" dirty="0" smtClean="0"/>
              <a:t>(2.3.1) d</a:t>
            </a:r>
            <a:r>
              <a:rPr lang="cs-CZ" baseline="0" dirty="0" smtClean="0"/>
              <a:t>odavatele </a:t>
            </a:r>
            <a:r>
              <a:rPr lang="cs-CZ" baseline="0" dirty="0" smtClean="0"/>
              <a:t>s platebními podmínkami 30 dní</a:t>
            </a:r>
          </a:p>
          <a:p>
            <a:pPr marL="180000" indent="-180000">
              <a:buFont typeface="Arial" pitchFamily="34" charset="0"/>
              <a:buChar char="•"/>
            </a:pPr>
            <a:r>
              <a:rPr lang="cs-CZ" baseline="0" dirty="0" smtClean="0"/>
              <a:t>Převod měrných jednotek pro počítačový kabel (artikl 10-03): 1 cívka obsahuje 7 000 cm kabelu</a:t>
            </a:r>
          </a:p>
          <a:p>
            <a:pPr marL="180000" indent="-180000">
              <a:buFont typeface="Arial" pitchFamily="34" charset="0"/>
              <a:buChar char="•"/>
            </a:pPr>
            <a:r>
              <a:rPr lang="cs-CZ" baseline="0" dirty="0" smtClean="0"/>
              <a:t>Dodavatelský artikl Standardní počítačový kabel, odpovídající artiklu 10-03. Zadá jej v modulu </a:t>
            </a:r>
            <a:r>
              <a:rPr lang="cs-CZ" sz="1200" b="0" i="0" u="none" strike="noStrike" kern="1200" dirty="0" smtClean="0">
                <a:solidFill>
                  <a:schemeClr val="tx1"/>
                </a:solidFill>
                <a:latin typeface="Times New Roman" pitchFamily="18" charset="0"/>
                <a:ea typeface="+mn-ea"/>
                <a:cs typeface="+mn-cs"/>
              </a:rPr>
              <a:t>Údržba dodavatelských artiklů,</a:t>
            </a:r>
            <a:r>
              <a:rPr lang="cs-CZ" sz="1200" b="0" i="0" u="none" strike="noStrike" kern="1200" baseline="0" dirty="0" smtClean="0">
                <a:solidFill>
                  <a:schemeClr val="tx1"/>
                </a:solidFill>
                <a:latin typeface="Times New Roman" pitchFamily="18" charset="0"/>
                <a:ea typeface="+mn-ea"/>
                <a:cs typeface="+mn-cs"/>
              </a:rPr>
              <a:t> kde jsou též obsaženy informace o průběžné době dodání, nabídkové ceně a množství. Nabídka uvádí, že pokud firma QMI odebere kabel po celých cívkách a objedná alespoň jednu cívku, jednotková cena bude nižší.</a:t>
            </a:r>
          </a:p>
          <a:p>
            <a:pPr marL="0" indent="0">
              <a:buFont typeface="Arial" pitchFamily="34" charset="0"/>
              <a:buNone/>
            </a:pPr>
            <a:r>
              <a:rPr lang="cs-CZ" sz="1200" b="0" i="0" u="none" strike="noStrike" kern="1200" baseline="0" dirty="0" smtClean="0">
                <a:solidFill>
                  <a:schemeClr val="tx1"/>
                </a:solidFill>
                <a:latin typeface="Times New Roman" pitchFamily="18" charset="0"/>
                <a:ea typeface="+mn-ea"/>
                <a:cs typeface="+mn-cs"/>
              </a:rPr>
              <a:t>Jakmile je vše zadáno, nákupčí QMI vytvoří nákupní objednávku artiklů komponent (kódy 10-01,10-02, 10-03 a 10-04) v množství, dostatečném k výrobě deseti kusů konečného výrobku, lékařského ultrazvuku (artikl 10-00).</a:t>
            </a:r>
          </a:p>
          <a:p>
            <a:pPr marL="0" indent="0">
              <a:buFont typeface="Arial" pitchFamily="34" charset="0"/>
              <a:buNone/>
            </a:pPr>
            <a:r>
              <a:rPr lang="cs-CZ" sz="1200" b="0" i="0" u="none" strike="noStrike" kern="1200" baseline="0" dirty="0" smtClean="0">
                <a:solidFill>
                  <a:schemeClr val="tx1"/>
                </a:solidFill>
                <a:latin typeface="Times New Roman" pitchFamily="18" charset="0"/>
                <a:ea typeface="+mn-ea"/>
                <a:cs typeface="+mn-cs"/>
              </a:rPr>
              <a:t>Po přijetí zboží je objednávka uzavřena.</a:t>
            </a:r>
          </a:p>
          <a:p>
            <a:pPr marL="0" indent="0">
              <a:buFont typeface="Arial" pitchFamily="34" charset="0"/>
              <a:buNone/>
            </a:pPr>
            <a:r>
              <a:rPr lang="cs-CZ" sz="1200" b="0" i="0" u="none" strike="noStrike" kern="1200" baseline="0" dirty="0" smtClean="0">
                <a:solidFill>
                  <a:schemeClr val="tx1"/>
                </a:solidFill>
                <a:latin typeface="Times New Roman" pitchFamily="18" charset="0"/>
                <a:ea typeface="+mn-ea"/>
                <a:cs typeface="+mn-cs"/>
              </a:rPr>
              <a:t>Výše uvedená obrazovka znázorňuje zadání platebních podmínek s třicetidenní splatností.</a:t>
            </a:r>
            <a:endParaRPr lang="cs-CZ" baseline="0" dirty="0" smtClean="0"/>
          </a:p>
          <a:p>
            <a:endParaRPr lang="cs-CZ" dirty="0"/>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13</a:t>
            </a:fld>
            <a:endParaRPr lang="en-US"/>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7"/>
          <p:cNvSpPr>
            <a:spLocks noGrp="1" noChangeArrowheads="1"/>
          </p:cNvSpPr>
          <p:nvPr>
            <p:ph type="sldNum" sz="quarter" idx="5"/>
          </p:nvPr>
        </p:nvSpPr>
        <p:spPr>
          <a:noFill/>
        </p:spPr>
        <p:txBody>
          <a:bodyPr/>
          <a:lstStyle/>
          <a:p>
            <a:fld id="{C800940C-DAAA-42CA-8415-41E68F0B8F26}" type="slidenum">
              <a:rPr lang="en-US" smtClean="0"/>
              <a:pPr/>
              <a:t>130</a:t>
            </a:fld>
            <a:endParaRPr lang="en-US" smtClean="0"/>
          </a:p>
        </p:txBody>
      </p:sp>
      <p:sp>
        <p:nvSpPr>
          <p:cNvPr id="211971"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Na konci přehledu je zobrazeno shrnutí transakcí hlavní knihy.</a:t>
            </a:r>
          </a:p>
          <a:p>
            <a:r>
              <a:rPr lang="cs-CZ" dirty="0" smtClean="0"/>
              <a:t>Funkce Zápis faktury do HK generuje v modulu pohledávek účetní doklad  a aktualizuje saldo účtu zákazníka. Rovněž aktualizuje v hlavní knize účty pohledávek a odbytu, výši prodeje a provizní historii obchodníka, de</a:t>
            </a:r>
            <a:r>
              <a:rPr lang="pl-PL" dirty="0" smtClean="0"/>
              <a:t>níky spotřební daně a daně z přidané hodnoty a historii analýz prodeje.</a:t>
            </a:r>
            <a:endParaRPr lang="en-US" dirty="0" smtClean="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7"/>
          <p:cNvSpPr>
            <a:spLocks noGrp="1" noChangeArrowheads="1"/>
          </p:cNvSpPr>
          <p:nvPr>
            <p:ph type="sldNum" sz="quarter" idx="5"/>
          </p:nvPr>
        </p:nvSpPr>
        <p:spPr>
          <a:noFill/>
        </p:spPr>
        <p:txBody>
          <a:bodyPr/>
          <a:lstStyle/>
          <a:p>
            <a:fld id="{CB708A18-CA9F-4072-9641-6309C04B59C6}" type="slidenum">
              <a:rPr lang="en-US" smtClean="0"/>
              <a:pPr/>
              <a:t>131</a:t>
            </a:fld>
            <a:endParaRPr lang="en-US" smtClean="0"/>
          </a:p>
        </p:txBody>
      </p:sp>
      <p:sp>
        <p:nvSpPr>
          <p:cNvPr id="212995"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Všimněte si, že datum faktury odpovídá datu zápisu faktury a datum splatnosti je založeno na splatnosti faktury, která má implicitní hodnotu ze zakázky.</a:t>
            </a:r>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7"/>
          <p:cNvSpPr>
            <a:spLocks noGrp="1" noChangeArrowheads="1"/>
          </p:cNvSpPr>
          <p:nvPr>
            <p:ph type="sldNum" sz="quarter" idx="5"/>
          </p:nvPr>
        </p:nvSpPr>
        <p:spPr>
          <a:noFill/>
        </p:spPr>
        <p:txBody>
          <a:bodyPr/>
          <a:lstStyle/>
          <a:p>
            <a:fld id="{8BE34404-49AC-4B4B-9DE7-DBBD0C098741}" type="slidenum">
              <a:rPr lang="en-US" smtClean="0"/>
              <a:pPr/>
              <a:t>132</a:t>
            </a:fld>
            <a:endParaRPr lang="en-US" smtClean="0"/>
          </a:p>
        </p:txBody>
      </p:sp>
      <p:sp>
        <p:nvSpPr>
          <p:cNvPr id="214019"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Firma QMI obdržela platbu od firmy MMD. Bankovní výpis odkazuje na číslo faktury </a:t>
            </a:r>
            <a:r>
              <a:rPr lang="cs-CZ" dirty="0" smtClean="0">
                <a:effectLst/>
              </a:rPr>
              <a:t>T1//000070</a:t>
            </a:r>
            <a:r>
              <a:rPr lang="cs-CZ" dirty="0" smtClean="0"/>
              <a:t>.</a:t>
            </a:r>
          </a:p>
          <a:p>
            <a:r>
              <a:rPr lang="cs-CZ" dirty="0" smtClean="0"/>
              <a:t>Hodnota je 2 160 000 Kč a pokrývá celou fakturovanou částku.</a:t>
            </a:r>
            <a:endParaRPr lang="en-US" dirty="0" smtClean="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7"/>
          <p:cNvSpPr>
            <a:spLocks noGrp="1" noChangeArrowheads="1"/>
          </p:cNvSpPr>
          <p:nvPr>
            <p:ph type="sldNum" sz="quarter" idx="5"/>
          </p:nvPr>
        </p:nvSpPr>
        <p:spPr>
          <a:noFill/>
        </p:spPr>
        <p:txBody>
          <a:bodyPr/>
          <a:lstStyle/>
          <a:p>
            <a:fld id="{92AAB242-4241-466C-A51F-14DF9A9775EE}" type="slidenum">
              <a:rPr lang="en-US" smtClean="0"/>
              <a:pPr/>
              <a:t>133</a:t>
            </a:fld>
            <a:endParaRPr lang="en-US" smtClean="0"/>
          </a:p>
        </p:txBody>
      </p:sp>
      <p:sp>
        <p:nvSpPr>
          <p:cNvPr id="215043"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Po přijetí platebního příkazu vloží správce pohledávek firmy QMI platbu do modulu Údržba plateb od zákazníků. Zapíše identifikační číslo firmy MMD, celkovou zaplacenou částku (2 160 000 Kč), banku, kam byla platba zaslána (banka KB) a účetní jednotku (hodnota 1000 by se měla shodovat s číslem účetní jednotky banky).</a:t>
            </a:r>
            <a:endParaRPr lang="en-US" dirty="0" smtClean="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2538" y="233363"/>
            <a:ext cx="4640262" cy="3479800"/>
          </a:xfrm>
        </p:spPr>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134</a:t>
            </a:fld>
            <a:endParaRPr lang="en-US"/>
          </a:p>
        </p:txBody>
      </p:sp>
      <p:sp>
        <p:nvSpPr>
          <p:cNvPr id="5"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V rámci Párování plateb si všimněte čísla faktury </a:t>
            </a:r>
            <a:r>
              <a:rPr lang="cs-CZ" dirty="0" smtClean="0">
                <a:effectLst/>
              </a:rPr>
              <a:t>T1//000070 </a:t>
            </a:r>
            <a:r>
              <a:rPr lang="cs-CZ" dirty="0" smtClean="0"/>
              <a:t> jako reference a typu transakce F (faktura).</a:t>
            </a:r>
          </a:p>
          <a:p>
            <a:r>
              <a:rPr lang="cs-CZ" dirty="0" smtClean="0"/>
              <a:t>Po zavření rámce Párování plateb je aktualizován rámec Detail párování plateb. Všimněte si, že nepřiřazená částka je nyní nulová, protože celá přijatá platba byla přiřazena ke konkrétní faktuře.</a:t>
            </a:r>
            <a:endParaRPr lang="en-US" dirty="0" smtClean="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7"/>
          <p:cNvSpPr>
            <a:spLocks noGrp="1" noChangeArrowheads="1"/>
          </p:cNvSpPr>
          <p:nvPr>
            <p:ph type="sldNum" sz="quarter" idx="5"/>
          </p:nvPr>
        </p:nvSpPr>
        <p:spPr>
          <a:noFill/>
        </p:spPr>
        <p:txBody>
          <a:bodyPr/>
          <a:lstStyle/>
          <a:p>
            <a:fld id="{3E2ABC0D-3121-4628-B095-6D10B5A8ADBB}" type="slidenum">
              <a:rPr lang="en-US" smtClean="0"/>
              <a:pPr/>
              <a:t>135</a:t>
            </a:fld>
            <a:endParaRPr lang="en-US" smtClean="0"/>
          </a:p>
        </p:txBody>
      </p:sp>
      <p:sp>
        <p:nvSpPr>
          <p:cNvPr id="216067"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Dotaz na účet zákazníka ukazuje, že firma MMD má nyní nulové saldo a zaplatila předchozí pohledávku ve výši 2 160 000 Kč platebním příkazem číslo 00100092, vztaženým k faktuře T1//000070.</a:t>
            </a:r>
          </a:p>
          <a:p>
            <a:r>
              <a:rPr lang="cs-CZ" dirty="0" smtClean="0"/>
              <a:t>Po zaznamenání platby jsou pole Saldo a Otevřená hodnota nulové. V řádku platby (P ve sloupci typu) je pro identifikaci uvedeno číslo platebního příkazu. Protože byla částka z platebního příkazu přiřazena ke konkrétní faktuře, je číslo platebního příkazu uvedeno také na řádce faktury.  To je velmi užitečné v případě, že je jedním platebním příkazem placeno více faktur.</a:t>
            </a:r>
            <a:endParaRPr lang="en-US" dirty="0" smtClean="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7"/>
          <p:cNvSpPr>
            <a:spLocks noGrp="1" noChangeArrowheads="1"/>
          </p:cNvSpPr>
          <p:nvPr>
            <p:ph type="sldNum" sz="quarter" idx="5"/>
          </p:nvPr>
        </p:nvSpPr>
        <p:spPr>
          <a:noFill/>
        </p:spPr>
        <p:txBody>
          <a:bodyPr/>
          <a:lstStyle/>
          <a:p>
            <a:fld id="{ECAB1AFD-BFE9-4F95-B35D-4F3D30278C3A}" type="slidenum">
              <a:rPr lang="en-US" smtClean="0"/>
              <a:pPr/>
              <a:t>136</a:t>
            </a:fld>
            <a:endParaRPr lang="en-US" smtClean="0"/>
          </a:p>
        </p:txBody>
      </p:sp>
      <p:sp>
        <p:nvSpPr>
          <p:cNvPr id="217091"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V této kapitole jsme viděli záměr zákazníka provést nákup vyjádřený prostřednictvím dokumentu zakázky. Zakázka obsahuje artikly, množství, ceny, daň a jiné poplatky a adresu dodání. Pro účely modulu pohledávek obsahuje zakázka také adresu příjemce úhrady, platební podmínky a zda je povolena expedice zákazníkovi.</a:t>
            </a:r>
          </a:p>
          <a:p>
            <a:r>
              <a:rPr lang="cs-CZ" dirty="0" smtClean="0"/>
              <a:t>Po expedici zakázky je vygenerována faktura. Zakázka, která je označena jako připravená k fakturaci, se nazývá připravená faktura. Faktura vyjadřuje povinnost zákazníka zaplatit a je odeslána na fakturační adresu, uvedenou na zakázce. Před tiskem a odesláním faktur zákazníkovi se obvykle prohlédne Registr připravených faktur a provedou se případné úpravy. Faktury se zapisují v pravidelných intervalech.</a:t>
            </a:r>
          </a:p>
          <a:p>
            <a:r>
              <a:rPr lang="cs-CZ" dirty="0" smtClean="0"/>
              <a:t>Platba od zákazníka je po svém přijetí zaznamenána v systému.</a:t>
            </a:r>
            <a:endParaRPr lang="en-US" dirty="0" smtClean="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7"/>
          <p:cNvSpPr>
            <a:spLocks noGrp="1" noChangeArrowheads="1"/>
          </p:cNvSpPr>
          <p:nvPr>
            <p:ph type="sldNum" sz="quarter" idx="5"/>
          </p:nvPr>
        </p:nvSpPr>
        <p:spPr>
          <a:noFill/>
        </p:spPr>
        <p:txBody>
          <a:bodyPr/>
          <a:lstStyle/>
          <a:p>
            <a:fld id="{B7ED8E55-3D49-4A0B-9629-2F876268D59D}" type="slidenum">
              <a:rPr lang="en-US" smtClean="0"/>
              <a:pPr/>
              <a:t>137</a:t>
            </a:fld>
            <a:endParaRPr lang="en-US" smtClean="0"/>
          </a:p>
        </p:txBody>
      </p:sp>
      <p:sp>
        <p:nvSpPr>
          <p:cNvPr id="218115"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5"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b="1" dirty="0" smtClean="0"/>
              <a:t>Cvičení 9: Zakázky/faktury a pohledávky</a:t>
            </a:r>
          </a:p>
          <a:p>
            <a:pPr eaLnBrk="1" hangingPunct="1"/>
            <a:r>
              <a:rPr lang="cs-CZ" dirty="0" smtClean="0"/>
              <a:t>Cvičení obsahuje následující činnosti:</a:t>
            </a:r>
          </a:p>
          <a:p>
            <a:pPr marL="228600" indent="-228600">
              <a:buFont typeface="Arial" pitchFamily="34" charset="0"/>
              <a:buChar char="•"/>
            </a:pPr>
            <a:r>
              <a:rPr lang="cs-CZ" dirty="0" smtClean="0"/>
              <a:t>Zadání zákazníka</a:t>
            </a:r>
          </a:p>
          <a:p>
            <a:pPr marL="228600" indent="-228600">
              <a:buFont typeface="Arial" pitchFamily="34" charset="0"/>
              <a:buChar char="•"/>
            </a:pPr>
            <a:r>
              <a:rPr lang="cs-CZ" dirty="0" smtClean="0"/>
              <a:t>Úprava parametrů modulu Řídící soubor zakázek </a:t>
            </a:r>
          </a:p>
          <a:p>
            <a:pPr marL="228600" indent="-228600">
              <a:buFont typeface="Arial" pitchFamily="34" charset="0"/>
              <a:buChar char="•"/>
            </a:pPr>
            <a:r>
              <a:rPr lang="cs-CZ" dirty="0" smtClean="0"/>
              <a:t>Zadání zakázky</a:t>
            </a:r>
          </a:p>
          <a:p>
            <a:pPr marL="228600" indent="-228600">
              <a:buFont typeface="Arial" pitchFamily="34" charset="0"/>
              <a:buChar char="•"/>
            </a:pPr>
            <a:r>
              <a:rPr lang="cs-CZ" dirty="0" smtClean="0"/>
              <a:t>Tisk balicího listu a expedice zakázky</a:t>
            </a:r>
          </a:p>
          <a:p>
            <a:pPr marL="228600" indent="-228600">
              <a:buFont typeface="Arial" pitchFamily="34" charset="0"/>
              <a:buChar char="•"/>
            </a:pPr>
            <a:r>
              <a:rPr lang="cs-CZ" dirty="0" smtClean="0"/>
              <a:t>Zjištění salda zákazníka</a:t>
            </a:r>
          </a:p>
          <a:p>
            <a:pPr marL="228600" indent="-228600">
              <a:buFont typeface="Arial" pitchFamily="34" charset="0"/>
              <a:buChar char="•"/>
            </a:pPr>
            <a:r>
              <a:rPr lang="cs-CZ" dirty="0" smtClean="0"/>
              <a:t>Přijetí platby plně pokrývající nezaplacenou fakturu</a:t>
            </a:r>
          </a:p>
          <a:p>
            <a:pPr marL="228600" indent="-228600">
              <a:buFont typeface="Arial" pitchFamily="34" charset="0"/>
              <a:buChar char="•"/>
            </a:pPr>
            <a:r>
              <a:rPr lang="cs-CZ" dirty="0" smtClean="0"/>
              <a:t>Zjištění salda zákazníka po přijetí platby</a:t>
            </a:r>
          </a:p>
          <a:p>
            <a:endParaRPr lang="en-US" dirty="0" smtClean="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931863" y="523875"/>
            <a:ext cx="5127625" cy="8061325"/>
          </a:xfrm>
        </p:spPr>
        <p:txBody>
          <a:bodyPr>
            <a:noAutofit/>
          </a:bodyPr>
          <a:lstStyle/>
          <a:p>
            <a:pPr marL="228600" indent="-228600" eaLnBrk="1" hangingPunct="1">
              <a:defRPr/>
            </a:pPr>
            <a:r>
              <a:rPr lang="cs-CZ" b="1" dirty="0" smtClean="0"/>
              <a:t>Zadání záznamu zákazníka</a:t>
            </a:r>
          </a:p>
          <a:p>
            <a:pPr marL="228600" indent="-228600" eaLnBrk="1" hangingPunct="1">
              <a:buFont typeface="+mj-lt"/>
              <a:buAutoNum type="arabicPeriod"/>
              <a:defRPr/>
            </a:pPr>
            <a:r>
              <a:rPr lang="cs-CZ" dirty="0" smtClean="0"/>
              <a:t>Použijte modul Údržba zákazníků (2.1.1) a zadejte firmu MMD:</a:t>
            </a:r>
            <a:br>
              <a:rPr lang="cs-CZ" dirty="0" smtClean="0"/>
            </a:br>
            <a:r>
              <a:rPr lang="cs-CZ" b="1" dirty="0" smtClean="0"/>
              <a:t>Pole		Hodnota</a:t>
            </a:r>
            <a:br>
              <a:rPr lang="cs-CZ" b="1" dirty="0" smtClean="0"/>
            </a:br>
            <a:r>
              <a:rPr lang="cs-CZ" dirty="0" smtClean="0"/>
              <a:t>Kód zákazníka	ponechte prázdné</a:t>
            </a:r>
            <a:br>
              <a:rPr lang="cs-CZ" dirty="0" smtClean="0"/>
            </a:br>
            <a:r>
              <a:rPr lang="cs-CZ" dirty="0" smtClean="0"/>
              <a:t>Název		MMD s.r.o.</a:t>
            </a:r>
            <a:br>
              <a:rPr lang="cs-CZ" dirty="0" smtClean="0"/>
            </a:br>
            <a:r>
              <a:rPr lang="cs-CZ" dirty="0" smtClean="0"/>
              <a:t>Adresa		zadejte adresu</a:t>
            </a:r>
            <a:br>
              <a:rPr lang="cs-CZ" dirty="0" smtClean="0"/>
            </a:br>
            <a:r>
              <a:rPr lang="cs-CZ" dirty="0" smtClean="0"/>
              <a:t>Město		zadejte město</a:t>
            </a:r>
            <a:br>
              <a:rPr lang="cs-CZ" dirty="0" smtClean="0"/>
            </a:br>
            <a:r>
              <a:rPr lang="cs-CZ" dirty="0" smtClean="0"/>
              <a:t>PSČ		zadejte PSČ</a:t>
            </a:r>
            <a:br>
              <a:rPr lang="cs-CZ" dirty="0" smtClean="0"/>
            </a:br>
            <a:r>
              <a:rPr lang="cs-CZ" dirty="0" smtClean="0"/>
              <a:t>Země		ČR</a:t>
            </a:r>
            <a:br>
              <a:rPr lang="cs-CZ" dirty="0" smtClean="0"/>
            </a:br>
            <a:r>
              <a:rPr lang="cs-CZ" dirty="0" smtClean="0"/>
              <a:t>Místo		8000</a:t>
            </a:r>
            <a:br>
              <a:rPr lang="cs-CZ" dirty="0" smtClean="0"/>
            </a:br>
            <a:r>
              <a:rPr lang="cs-CZ" dirty="0" smtClean="0"/>
              <a:t>Mez úvěru		2 000 000</a:t>
            </a:r>
            <a:br>
              <a:rPr lang="cs-CZ" dirty="0" smtClean="0"/>
            </a:br>
            <a:r>
              <a:rPr lang="cs-CZ" dirty="0" smtClean="0"/>
              <a:t>Splatnost		30</a:t>
            </a:r>
            <a:br>
              <a:rPr lang="cs-CZ" dirty="0" smtClean="0"/>
            </a:br>
            <a:r>
              <a:rPr lang="cs-CZ" dirty="0" smtClean="0"/>
              <a:t>Bankovní účet	ponechte prázdný</a:t>
            </a:r>
          </a:p>
          <a:p>
            <a:pPr marL="228600" eaLnBrk="1" hangingPunct="1">
              <a:defRPr/>
            </a:pPr>
            <a:r>
              <a:rPr lang="cs-CZ" dirty="0" smtClean="0"/>
              <a:t>Uložte a uzavřete kliknutím na Zpět.</a:t>
            </a:r>
          </a:p>
          <a:p>
            <a:pPr marL="228600" indent="-228600" eaLnBrk="1" hangingPunct="1">
              <a:defRPr/>
            </a:pPr>
            <a:r>
              <a:rPr lang="cs-CZ" b="1" dirty="0" smtClean="0"/>
              <a:t>Upravte parametry modulu Řídící soubor zakázek </a:t>
            </a:r>
          </a:p>
          <a:p>
            <a:pPr marL="230400" indent="-228600" eaLnBrk="1" hangingPunct="1">
              <a:buFont typeface="+mj-lt"/>
              <a:buAutoNum type="arabicPeriod" startAt="2"/>
              <a:defRPr/>
            </a:pPr>
            <a:r>
              <a:rPr lang="cs-CZ" baseline="0" dirty="0" smtClean="0"/>
              <a:t>V modulu </a:t>
            </a:r>
            <a:r>
              <a:rPr lang="cs-CZ" dirty="0" smtClean="0"/>
              <a:t>Řídící soubor zakázek (7.1.24) zadejte:</a:t>
            </a:r>
            <a:br>
              <a:rPr lang="cs-CZ" dirty="0" smtClean="0"/>
            </a:br>
            <a:r>
              <a:rPr lang="cs-CZ" b="1" dirty="0" smtClean="0"/>
              <a:t>Pole		Hodnota</a:t>
            </a:r>
            <a:br>
              <a:rPr lang="cs-CZ" b="1" dirty="0" smtClean="0"/>
            </a:br>
            <a:r>
              <a:rPr lang="cs-CZ" dirty="0" smtClean="0"/>
              <a:t>Podrobné rezervace	Ne</a:t>
            </a:r>
            <a:br>
              <a:rPr lang="cs-CZ" dirty="0" smtClean="0"/>
            </a:br>
            <a:r>
              <a:rPr lang="cs-CZ" dirty="0" smtClean="0"/>
              <a:t>Adresa firmy	8000</a:t>
            </a:r>
            <a:br>
              <a:rPr lang="cs-CZ" dirty="0" smtClean="0"/>
            </a:br>
            <a:r>
              <a:rPr lang="cs-CZ" dirty="0" smtClean="0"/>
              <a:t>Poznámky v zakázce	Ne</a:t>
            </a:r>
            <a:br>
              <a:rPr lang="cs-CZ" dirty="0" smtClean="0"/>
            </a:br>
            <a:r>
              <a:rPr lang="cs-CZ" dirty="0" smtClean="0"/>
              <a:t>Poznámky u položek	Ne</a:t>
            </a:r>
            <a:br>
              <a:rPr lang="cs-CZ" dirty="0" smtClean="0"/>
            </a:br>
            <a:r>
              <a:rPr lang="cs-CZ" dirty="0" smtClean="0"/>
              <a:t>Tisk pouze položek	Ne</a:t>
            </a:r>
            <a:br>
              <a:rPr lang="cs-CZ" dirty="0" smtClean="0"/>
            </a:br>
            <a:r>
              <a:rPr lang="cs-CZ" dirty="0" smtClean="0"/>
              <a:t>Formát řádek	Jednoduchý</a:t>
            </a:r>
            <a:br>
              <a:rPr lang="cs-CZ" dirty="0" smtClean="0"/>
            </a:br>
            <a:r>
              <a:rPr lang="cs-CZ" dirty="0" smtClean="0"/>
              <a:t>Prefix čísel zakázek	ZK</a:t>
            </a:r>
            <a:br>
              <a:rPr lang="cs-CZ" dirty="0" smtClean="0"/>
            </a:br>
            <a:r>
              <a:rPr lang="cs-CZ" dirty="0" smtClean="0"/>
              <a:t>Prefix čísel faktur	FV</a:t>
            </a:r>
            <a:br>
              <a:rPr lang="cs-CZ" dirty="0" smtClean="0"/>
            </a:br>
            <a:r>
              <a:rPr lang="cs-CZ" dirty="0" smtClean="0"/>
              <a:t>Propojit s pohledávkami	Ano</a:t>
            </a:r>
            <a:br>
              <a:rPr lang="cs-CZ" dirty="0" smtClean="0"/>
            </a:br>
            <a:r>
              <a:rPr lang="cs-CZ" dirty="0" smtClean="0"/>
              <a:t>Propojit s prod.anal.	Ano</a:t>
            </a:r>
            <a:br>
              <a:rPr lang="cs-CZ" dirty="0" smtClean="0"/>
            </a:br>
            <a:r>
              <a:rPr lang="cs-CZ" dirty="0" smtClean="0"/>
              <a:t>Propojit s TrM	Ne</a:t>
            </a:r>
            <a:br>
              <a:rPr lang="cs-CZ" dirty="0" smtClean="0"/>
            </a:br>
            <a:r>
              <a:rPr lang="cs-CZ" dirty="0" smtClean="0"/>
              <a:t>Potvrzené zakázky	Ano</a:t>
            </a:r>
            <a:br>
              <a:rPr lang="cs-CZ" dirty="0" smtClean="0"/>
            </a:br>
            <a:r>
              <a:rPr lang="cs-CZ" dirty="0" smtClean="0"/>
              <a:t>Blokovat přes mez	Ne</a:t>
            </a:r>
          </a:p>
          <a:p>
            <a:pPr marL="228600" eaLnBrk="1" hangingPunct="1">
              <a:defRPr/>
            </a:pPr>
            <a:r>
              <a:rPr lang="cs-CZ" dirty="0" smtClean="0"/>
              <a:t>Uložte a zavřete.</a:t>
            </a:r>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138</a:t>
            </a:fld>
            <a:endParaRPr lang="en-US"/>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931863" y="523875"/>
            <a:ext cx="5127625" cy="8061325"/>
          </a:xfrm>
        </p:spPr>
        <p:txBody>
          <a:bodyPr>
            <a:noAutofit/>
          </a:bodyPr>
          <a:lstStyle/>
          <a:p>
            <a:pPr marL="228600" indent="-228600" eaLnBrk="1" hangingPunct="1">
              <a:defRPr/>
            </a:pPr>
            <a:r>
              <a:rPr lang="cs-CZ" b="1" dirty="0" smtClean="0"/>
              <a:t>Zadejte záznam zakázky</a:t>
            </a:r>
          </a:p>
          <a:p>
            <a:pPr marL="228600" indent="-228600" eaLnBrk="1" hangingPunct="1">
              <a:buFont typeface="+mj-lt"/>
              <a:buAutoNum type="arabicPeriod" startAt="3"/>
              <a:defRPr/>
            </a:pPr>
            <a:r>
              <a:rPr lang="cs-CZ" dirty="0" smtClean="0"/>
              <a:t>Použijte modul Údržba dat zakázek (7.1.1) a zadejte nejprve záhlaví:</a:t>
            </a:r>
            <a:br>
              <a:rPr lang="cs-CZ" dirty="0" smtClean="0"/>
            </a:br>
            <a:r>
              <a:rPr lang="cs-CZ" b="1" dirty="0" smtClean="0"/>
              <a:t>Pole		Hodnota</a:t>
            </a:r>
            <a:br>
              <a:rPr lang="cs-CZ" b="1" dirty="0" smtClean="0"/>
            </a:br>
            <a:r>
              <a:rPr lang="cs-CZ" dirty="0" smtClean="0"/>
              <a:t>Zakázka		ponechte prázdné</a:t>
            </a:r>
            <a:br>
              <a:rPr lang="cs-CZ" dirty="0" smtClean="0"/>
            </a:br>
            <a:r>
              <a:rPr lang="cs-CZ" dirty="0" smtClean="0"/>
              <a:t>Příjemce		MMD s.r.o.</a:t>
            </a:r>
            <a:br>
              <a:rPr lang="cs-CZ" dirty="0" smtClean="0"/>
            </a:br>
            <a:r>
              <a:rPr lang="cs-CZ" dirty="0" smtClean="0"/>
              <a:t>Fakturační adresa	ponechte implicitní</a:t>
            </a:r>
            <a:br>
              <a:rPr lang="cs-CZ" dirty="0" smtClean="0"/>
            </a:br>
            <a:r>
              <a:rPr lang="cs-CZ" dirty="0" smtClean="0"/>
              <a:t>Dodací adresa	ponechte implicitní</a:t>
            </a:r>
            <a:br>
              <a:rPr lang="cs-CZ" dirty="0" smtClean="0"/>
            </a:br>
            <a:r>
              <a:rPr lang="cs-CZ" dirty="0" smtClean="0"/>
              <a:t>Datum zakázky	dnešní</a:t>
            </a:r>
            <a:br>
              <a:rPr lang="cs-CZ" dirty="0" smtClean="0"/>
            </a:br>
            <a:r>
              <a:rPr lang="cs-CZ" dirty="0" smtClean="0"/>
              <a:t>Místo		8000</a:t>
            </a:r>
            <a:br>
              <a:rPr lang="cs-CZ" dirty="0" smtClean="0"/>
            </a:br>
            <a:r>
              <a:rPr lang="cs-CZ" dirty="0" smtClean="0"/>
              <a:t>Splatnost		30</a:t>
            </a:r>
            <a:br>
              <a:rPr lang="cs-CZ" dirty="0" smtClean="0"/>
            </a:br>
            <a:r>
              <a:rPr lang="cs-CZ" dirty="0" smtClean="0"/>
              <a:t>Ponechte zbývající implicitní hodnoty. Zadejte první řádek:</a:t>
            </a:r>
            <a:br>
              <a:rPr lang="cs-CZ" dirty="0" smtClean="0"/>
            </a:br>
            <a:r>
              <a:rPr lang="cs-CZ" b="1" dirty="0" smtClean="0"/>
              <a:t>Pole		Hodnota</a:t>
            </a:r>
            <a:br>
              <a:rPr lang="cs-CZ" b="1" dirty="0" smtClean="0"/>
            </a:br>
            <a:r>
              <a:rPr lang="cs-CZ" dirty="0" smtClean="0"/>
              <a:t>Artikl		10-00</a:t>
            </a:r>
            <a:br>
              <a:rPr lang="cs-CZ" dirty="0" smtClean="0"/>
            </a:br>
            <a:r>
              <a:rPr lang="cs-CZ" dirty="0" smtClean="0"/>
              <a:t>Místo		8000</a:t>
            </a:r>
            <a:br>
              <a:rPr lang="cs-CZ" dirty="0" smtClean="0"/>
            </a:br>
            <a:r>
              <a:rPr lang="cs-CZ" dirty="0" smtClean="0"/>
              <a:t>Množství		10</a:t>
            </a:r>
            <a:br>
              <a:rPr lang="cs-CZ" dirty="0" smtClean="0"/>
            </a:br>
            <a:r>
              <a:rPr lang="cs-CZ" dirty="0" smtClean="0"/>
              <a:t>Cena		100 000 (implicitní)</a:t>
            </a:r>
            <a:br>
              <a:rPr lang="cs-CZ" dirty="0" smtClean="0"/>
            </a:br>
            <a:r>
              <a:rPr lang="cs-CZ" dirty="0" smtClean="0"/>
              <a:t>Klikněte na další. Řádek 1 je uložen, další řádky nezadáváme, proto klikněte na Konec řádek. Klikněte na Koncový text a zadejte:</a:t>
            </a:r>
            <a:br>
              <a:rPr lang="cs-CZ" dirty="0" smtClean="0"/>
            </a:br>
            <a:r>
              <a:rPr lang="cs-CZ" b="1" dirty="0" smtClean="0"/>
              <a:t>Pole		Hodnota</a:t>
            </a:r>
            <a:br>
              <a:rPr lang="cs-CZ" b="1" dirty="0" smtClean="0"/>
            </a:br>
            <a:r>
              <a:rPr lang="cs-CZ" dirty="0" smtClean="0"/>
              <a:t>Tisk zakázky	Ano</a:t>
            </a:r>
            <a:br>
              <a:rPr lang="cs-CZ" dirty="0" smtClean="0"/>
            </a:br>
            <a:r>
              <a:rPr lang="cs-CZ" dirty="0" smtClean="0"/>
              <a:t>V ostatních poleích ponechte implicitní hodnoty.</a:t>
            </a:r>
          </a:p>
          <a:p>
            <a:pPr marL="230400" indent="-228600" eaLnBrk="1" hangingPunct="1">
              <a:buFont typeface="+mj-lt"/>
              <a:buAutoNum type="arabicPeriod" startAt="3"/>
              <a:defRPr/>
            </a:pPr>
            <a:r>
              <a:rPr lang="cs-CZ" dirty="0" smtClean="0"/>
              <a:t>Vytiskněte zakázku </a:t>
            </a:r>
            <a:r>
              <a:rPr lang="cs-CZ" baseline="0" dirty="0" smtClean="0"/>
              <a:t>modulem </a:t>
            </a:r>
            <a:r>
              <a:rPr lang="cs-CZ" dirty="0" smtClean="0"/>
              <a:t>Tisk zakázek (7.1.3):</a:t>
            </a:r>
            <a:br>
              <a:rPr lang="cs-CZ" dirty="0" smtClean="0"/>
            </a:br>
            <a:r>
              <a:rPr lang="cs-CZ" b="1" dirty="0" smtClean="0"/>
              <a:t>Pole		Hodnota</a:t>
            </a:r>
            <a:br>
              <a:rPr lang="cs-CZ" b="1" dirty="0" smtClean="0"/>
            </a:br>
            <a:r>
              <a:rPr lang="cs-CZ" dirty="0" smtClean="0"/>
              <a:t>Zakázka		použijte vyhledávací prohlížení</a:t>
            </a:r>
            <a:br>
              <a:rPr lang="cs-CZ" dirty="0" smtClean="0"/>
            </a:br>
            <a:r>
              <a:rPr lang="cs-CZ" dirty="0" smtClean="0"/>
              <a:t>Výstup		strana</a:t>
            </a:r>
          </a:p>
          <a:p>
            <a:pPr marL="230400" indent="-228600" eaLnBrk="1" hangingPunct="1">
              <a:buFont typeface="+mj-lt"/>
              <a:buAutoNum type="arabicPeriod" startAt="3"/>
              <a:defRPr/>
            </a:pPr>
            <a:r>
              <a:rPr lang="cs-CZ" dirty="0" smtClean="0"/>
              <a:t>Vytiskněte balicí list, použijte modul Balicí listy zakázek (7.9.13):</a:t>
            </a:r>
            <a:br>
              <a:rPr lang="cs-CZ" dirty="0" smtClean="0"/>
            </a:br>
            <a:r>
              <a:rPr lang="cs-CZ" b="1" dirty="0" smtClean="0"/>
              <a:t>Pole		Hodnota</a:t>
            </a:r>
            <a:br>
              <a:rPr lang="cs-CZ" b="1" dirty="0" smtClean="0"/>
            </a:br>
            <a:r>
              <a:rPr lang="cs-CZ" dirty="0" smtClean="0"/>
              <a:t>Zakázka		vyberte zakázku</a:t>
            </a:r>
            <a:br>
              <a:rPr lang="cs-CZ" dirty="0" smtClean="0"/>
            </a:br>
            <a:r>
              <a:rPr lang="cs-CZ" dirty="0" smtClean="0"/>
              <a:t>Aktualizovat	Ano</a:t>
            </a:r>
            <a:br>
              <a:rPr lang="cs-CZ" dirty="0" smtClean="0"/>
            </a:br>
            <a:r>
              <a:rPr lang="cs-CZ" dirty="0" smtClean="0"/>
              <a:t>Výstup		strana</a:t>
            </a:r>
          </a:p>
          <a:p>
            <a:pPr marL="230400" indent="-228600" eaLnBrk="1" hangingPunct="1">
              <a:buFont typeface="+mj-lt"/>
              <a:buAutoNum type="arabicPeriod" startAt="3"/>
              <a:defRPr/>
            </a:pPr>
            <a:r>
              <a:rPr lang="cs-CZ" dirty="0" smtClean="0"/>
              <a:t>Zaznamenejte expedici zakázky v modulu Expedice zakázek (7.9.15):</a:t>
            </a:r>
            <a:br>
              <a:rPr lang="cs-CZ" dirty="0" smtClean="0"/>
            </a:br>
            <a:r>
              <a:rPr lang="cs-CZ" b="1" dirty="0" smtClean="0"/>
              <a:t>Pole		Hodnota</a:t>
            </a:r>
            <a:br>
              <a:rPr lang="cs-CZ" b="1" dirty="0" smtClean="0"/>
            </a:br>
            <a:r>
              <a:rPr lang="cs-CZ" dirty="0" smtClean="0"/>
              <a:t>Expedovat vyskladněné	Ano</a:t>
            </a:r>
            <a:br>
              <a:rPr lang="cs-CZ" dirty="0" smtClean="0"/>
            </a:br>
            <a:r>
              <a:rPr lang="cs-CZ" dirty="0" smtClean="0"/>
              <a:t>Tato volba automaticky aktualizuje množství k expedici v obrazovce dodávky. Poté lze množství skutečně vyexpedované nebo skladové místo  expedice modifikovat. V rámci 1 zadejte:</a:t>
            </a:r>
            <a:br>
              <a:rPr lang="cs-CZ" dirty="0" smtClean="0"/>
            </a:br>
            <a:r>
              <a:rPr lang="cs-CZ" b="1" dirty="0" smtClean="0"/>
              <a:t>Pole		Hodnota</a:t>
            </a:r>
            <a:br>
              <a:rPr lang="cs-CZ" b="1" dirty="0" smtClean="0"/>
            </a:br>
            <a:r>
              <a:rPr lang="cs-CZ" dirty="0" smtClean="0"/>
              <a:t>Řádek		1</a:t>
            </a:r>
            <a:br>
              <a:rPr lang="cs-CZ" dirty="0" smtClean="0"/>
            </a:br>
            <a:r>
              <a:rPr lang="cs-CZ" dirty="0" smtClean="0"/>
              <a:t>Množství		100</a:t>
            </a:r>
            <a:br>
              <a:rPr lang="cs-CZ" dirty="0" smtClean="0"/>
            </a:br>
            <a:r>
              <a:rPr lang="cs-CZ" dirty="0" smtClean="0"/>
              <a:t>Místo		8000</a:t>
            </a:r>
            <a:br>
              <a:rPr lang="cs-CZ" dirty="0" smtClean="0"/>
            </a:br>
            <a:r>
              <a:rPr lang="cs-CZ" dirty="0" smtClean="0"/>
              <a:t>Skladové místo	HOTOV</a:t>
            </a:r>
            <a:br>
              <a:rPr lang="cs-CZ" dirty="0" smtClean="0"/>
            </a:br>
            <a:r>
              <a:rPr lang="cs-CZ" dirty="0" smtClean="0"/>
              <a:t>V rámci 2 potvrďte správnost zadaných údajů.</a:t>
            </a:r>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139</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Firma QMI dohodla se svým dodavatelem, firmou Dixon, splatnost 30 dní. Platební podmínky, zadané v modulu </a:t>
            </a:r>
            <a:r>
              <a:rPr lang="cs-CZ" sz="1200" b="0" i="0" u="none" strike="noStrike" kern="1200" dirty="0" smtClean="0">
                <a:solidFill>
                  <a:schemeClr val="tx1"/>
                </a:solidFill>
                <a:latin typeface="Times New Roman" pitchFamily="18" charset="0"/>
                <a:ea typeface="+mn-ea"/>
                <a:cs typeface="+mn-cs"/>
              </a:rPr>
              <a:t>Údržba kódů platebních podmínek,</a:t>
            </a:r>
            <a:r>
              <a:rPr lang="cs-CZ" sz="1200" b="0" i="0" u="none" strike="noStrike" kern="1200" baseline="0" dirty="0" smtClean="0">
                <a:solidFill>
                  <a:schemeClr val="tx1"/>
                </a:solidFill>
                <a:latin typeface="Times New Roman" pitchFamily="18" charset="0"/>
                <a:ea typeface="+mn-ea"/>
                <a:cs typeface="+mn-cs"/>
              </a:rPr>
              <a:t> se zobrazují jako implicitní na všech nákupních objednávkách firmě Dixon.</a:t>
            </a:r>
          </a:p>
          <a:p>
            <a:r>
              <a:rPr lang="cs-CZ" sz="1200" b="0" i="0" u="none" strike="noStrike" kern="1200" baseline="0" dirty="0" smtClean="0">
                <a:solidFill>
                  <a:schemeClr val="tx1"/>
                </a:solidFill>
                <a:latin typeface="Times New Roman" pitchFamily="18" charset="0"/>
                <a:ea typeface="+mn-ea"/>
                <a:cs typeface="+mn-cs"/>
              </a:rPr>
              <a:t>V modulu Údržba dodavatelů </a:t>
            </a:r>
            <a:r>
              <a:rPr lang="cs-CZ" sz="1200" b="0" i="0" u="none" strike="noStrike" kern="1200" baseline="0" dirty="0" smtClean="0">
                <a:solidFill>
                  <a:schemeClr val="tx1"/>
                </a:solidFill>
                <a:latin typeface="Times New Roman" pitchFamily="18" charset="0"/>
                <a:ea typeface="+mn-ea"/>
                <a:cs typeface="+mn-cs"/>
              </a:rPr>
              <a:t>(2.3.1) použije </a:t>
            </a:r>
            <a:r>
              <a:rPr lang="cs-CZ" sz="1200" b="0" i="0" u="none" strike="noStrike" kern="1200" baseline="0" dirty="0" smtClean="0">
                <a:solidFill>
                  <a:schemeClr val="tx1"/>
                </a:solidFill>
                <a:latin typeface="Times New Roman" pitchFamily="18" charset="0"/>
                <a:ea typeface="+mn-ea"/>
                <a:cs typeface="+mn-cs"/>
              </a:rPr>
              <a:t>nákupčí QMI kód dodavatele generovaný systémem. V okně Data dodavatele zadá banku, jejímž prostřednictvím bude firma QMI platit dodavateli. V okně Podmínky dodavatele zadá do pole Platební podmínky hodnotu 30.</a:t>
            </a:r>
          </a:p>
          <a:p>
            <a:endParaRPr lang="cs-CZ" dirty="0"/>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14</a:t>
            </a:fld>
            <a:endParaRPr lang="en-US"/>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931863" y="523875"/>
            <a:ext cx="5127625" cy="8283949"/>
          </a:xfrm>
        </p:spPr>
        <p:txBody>
          <a:bodyPr>
            <a:noAutofit/>
          </a:bodyPr>
          <a:lstStyle/>
          <a:p>
            <a:pPr marL="228600" indent="-228600" eaLnBrk="1" hangingPunct="1">
              <a:defRPr/>
            </a:pPr>
            <a:r>
              <a:rPr lang="cs-CZ" dirty="0" smtClean="0"/>
              <a:t>	V rámci 3 zadejte:</a:t>
            </a:r>
            <a:br>
              <a:rPr lang="cs-CZ" dirty="0" smtClean="0"/>
            </a:br>
            <a:r>
              <a:rPr lang="cs-CZ" b="1" dirty="0" smtClean="0"/>
              <a:t>Pole		Hodnota</a:t>
            </a:r>
            <a:br>
              <a:rPr lang="cs-CZ" b="1" dirty="0" smtClean="0"/>
            </a:br>
            <a:r>
              <a:rPr lang="cs-CZ" dirty="0" smtClean="0"/>
              <a:t>Připravena k fakturaci	Ano</a:t>
            </a:r>
          </a:p>
          <a:p>
            <a:pPr marL="230400" indent="-228600" eaLnBrk="1" hangingPunct="1">
              <a:buFont typeface="+mj-lt"/>
              <a:buAutoNum type="arabicPeriod" startAt="7"/>
              <a:defRPr/>
            </a:pPr>
            <a:r>
              <a:rPr lang="cs-CZ" dirty="0" smtClean="0"/>
              <a:t>Zkontrolujte stav zásob v modulu Prohlížení zásob dle míst (3.3). Stav zásob by se měl snížit o expedované množství.</a:t>
            </a:r>
          </a:p>
          <a:p>
            <a:pPr marL="230400" indent="-228600" eaLnBrk="1" hangingPunct="1">
              <a:buFont typeface="+mj-lt"/>
              <a:buAutoNum type="arabicPeriod" startAt="7"/>
              <a:defRPr/>
            </a:pPr>
            <a:r>
              <a:rPr lang="cs-CZ" dirty="0" smtClean="0"/>
              <a:t>Použijte modul </a:t>
            </a:r>
            <a:r>
              <a:rPr lang="pl-PL" dirty="0" smtClean="0"/>
              <a:t>Dotaz na skl. poh. - detail (3.21.1), zkontrolujte transakce se zásobami a podívejte se, které účty byly při expedici zakázky debetovány a které kreditovány.</a:t>
            </a:r>
          </a:p>
          <a:p>
            <a:pPr eaLnBrk="1" hangingPunct="1">
              <a:defRPr/>
            </a:pPr>
            <a:r>
              <a:rPr lang="pl-PL" b="1" dirty="0" smtClean="0"/>
              <a:t>Prohlédněte připravené faktury, vytiskněte fakturu za expedici</a:t>
            </a:r>
            <a:endParaRPr lang="cs-CZ" b="1" dirty="0" smtClean="0"/>
          </a:p>
          <a:p>
            <a:pPr marL="230400" indent="-228600" eaLnBrk="1" hangingPunct="1">
              <a:buFont typeface="+mj-lt"/>
              <a:buAutoNum type="arabicPeriod" startAt="9"/>
              <a:defRPr/>
            </a:pPr>
            <a:r>
              <a:rPr lang="cs-CZ" dirty="0" smtClean="0"/>
              <a:t>Pomocí modulu Registr připravených faktur (7.13.2) prohlédněte připravené faktury. Přehled obsahuje faktury, které dosud nebyly vytištěny a zapsány. Alternativně lze změnou pramaterů zobrazit faktury, které byly vytištěny, ale nebyly zapsány.</a:t>
            </a:r>
          </a:p>
          <a:p>
            <a:pPr marL="230400" indent="-228600" eaLnBrk="1" hangingPunct="1">
              <a:buFont typeface="+mj-lt"/>
              <a:buAutoNum type="arabicPeriod" startAt="9"/>
              <a:defRPr/>
            </a:pPr>
            <a:r>
              <a:rPr lang="cs-CZ" dirty="0" smtClean="0"/>
              <a:t>Použijte modul Tisk faktur (7.13.3) a vytiskněte fakturu. Výstup směrujte na stranu a zaškrtněte volbu Aktualizovat.</a:t>
            </a:r>
          </a:p>
          <a:p>
            <a:pPr marL="230400" indent="-228600" eaLnBrk="1" hangingPunct="1">
              <a:defRPr/>
            </a:pPr>
            <a:r>
              <a:rPr lang="cs-CZ" b="1" dirty="0" smtClean="0"/>
              <a:t>Zapište fakturu do pohledávek</a:t>
            </a:r>
          </a:p>
          <a:p>
            <a:pPr marL="230400" indent="-228600" eaLnBrk="1" hangingPunct="1">
              <a:buFont typeface="+mj-lt"/>
              <a:buAutoNum type="arabicPeriod" startAt="11"/>
              <a:defRPr/>
            </a:pPr>
            <a:r>
              <a:rPr lang="cs-CZ" dirty="0" smtClean="0"/>
              <a:t>Použijte modul Zápis faktury do HK (7.3.14), zapište fakturu do pohledávek, aktualizujte saldo zákazníka, vygenerujte nezapsané transakce hlavní knihy, které debetují odbyt a aktualizujte prodejní a fakturační historii.</a:t>
            </a:r>
          </a:p>
          <a:p>
            <a:pPr marL="230400" indent="-228600" eaLnBrk="1" hangingPunct="1">
              <a:defRPr/>
            </a:pPr>
            <a:r>
              <a:rPr lang="cs-CZ" b="1" dirty="0" smtClean="0"/>
              <a:t>Zkontrolujte saldokonto pohledávek a zaznamenejte platbu</a:t>
            </a:r>
          </a:p>
          <a:p>
            <a:pPr marL="230400" indent="-228600" eaLnBrk="1" hangingPunct="1">
              <a:buFont typeface="+mj-lt"/>
              <a:buAutoNum type="arabicPeriod" startAt="12"/>
              <a:defRPr/>
            </a:pPr>
            <a:r>
              <a:rPr lang="cs-CZ" dirty="0" smtClean="0"/>
              <a:t>Použijte modul Dotaz na saldokonta pohledávek (27.13) a zkontrolujte saldokonto pohledávek zákazníka MMD. Všimněte si typu F (faktura) a reference číslem faktury. Zákazník zaslal platbu číslo 552010.</a:t>
            </a:r>
          </a:p>
          <a:p>
            <a:pPr marL="230400" indent="-228600" eaLnBrk="1" hangingPunct="1">
              <a:buFont typeface="+mj-lt"/>
              <a:buAutoNum type="arabicPeriod" startAt="12"/>
              <a:defRPr/>
            </a:pPr>
            <a:r>
              <a:rPr lang="cs-CZ" dirty="0" smtClean="0"/>
              <a:t>Použijte modul Údržba plateb od zákazníků (27.6.4) k přiřazení platby faktuře. Do pole Platba zadejte výši přijaté platby. V rámci 1 zadejte:</a:t>
            </a:r>
            <a:br>
              <a:rPr lang="cs-CZ" dirty="0" smtClean="0"/>
            </a:br>
            <a:r>
              <a:rPr lang="cs-CZ" b="1" dirty="0" smtClean="0"/>
              <a:t>Pole		Hodnota</a:t>
            </a:r>
            <a:br>
              <a:rPr lang="cs-CZ" b="1" dirty="0" smtClean="0"/>
            </a:br>
            <a:r>
              <a:rPr lang="cs-CZ" dirty="0" smtClean="0"/>
              <a:t>Dávka		ponechte prázdné</a:t>
            </a:r>
            <a:br>
              <a:rPr lang="cs-CZ" dirty="0" smtClean="0"/>
            </a:br>
            <a:r>
              <a:rPr lang="cs-CZ" dirty="0" smtClean="0"/>
              <a:t>Předpis		2 160 000,00</a:t>
            </a:r>
            <a:br>
              <a:rPr lang="cs-CZ" dirty="0" smtClean="0"/>
            </a:br>
            <a:r>
              <a:rPr lang="cs-CZ" dirty="0" smtClean="0"/>
              <a:t>Příkaz		552010</a:t>
            </a:r>
            <a:br>
              <a:rPr lang="cs-CZ" dirty="0" smtClean="0"/>
            </a:br>
            <a:r>
              <a:rPr lang="cs-CZ" dirty="0" smtClean="0"/>
              <a:t>Plátce		MMD</a:t>
            </a:r>
            <a:br>
              <a:rPr lang="cs-CZ" dirty="0" smtClean="0"/>
            </a:br>
            <a:r>
              <a:rPr lang="cs-CZ" dirty="0" smtClean="0"/>
              <a:t>Platba		1 000 000,00</a:t>
            </a:r>
            <a:br>
              <a:rPr lang="cs-CZ" dirty="0" smtClean="0"/>
            </a:br>
            <a:r>
              <a:rPr lang="cs-CZ" dirty="0" smtClean="0"/>
              <a:t>Banka		A</a:t>
            </a:r>
            <a:br>
              <a:rPr lang="cs-CZ" dirty="0" smtClean="0"/>
            </a:br>
            <a:r>
              <a:rPr lang="cs-CZ" dirty="0" smtClean="0"/>
              <a:t>Účetní jednotka	1000</a:t>
            </a:r>
            <a:br>
              <a:rPr lang="cs-CZ" dirty="0" smtClean="0"/>
            </a:br>
            <a:r>
              <a:rPr lang="cs-CZ" dirty="0" smtClean="0"/>
              <a:t>V rámci 2 zadejte:</a:t>
            </a:r>
            <a:br>
              <a:rPr lang="cs-CZ" dirty="0" smtClean="0"/>
            </a:br>
            <a:r>
              <a:rPr lang="cs-CZ" b="1" dirty="0" smtClean="0"/>
              <a:t>Pole		Hodnota</a:t>
            </a:r>
            <a:br>
              <a:rPr lang="cs-CZ" b="1" dirty="0" smtClean="0"/>
            </a:br>
            <a:r>
              <a:rPr lang="cs-CZ" dirty="0" smtClean="0"/>
              <a:t>Reference		zadejte číslo faktury</a:t>
            </a:r>
            <a:br>
              <a:rPr lang="cs-CZ" dirty="0" smtClean="0"/>
            </a:br>
            <a:r>
              <a:rPr lang="cs-CZ" dirty="0" smtClean="0"/>
              <a:t>Hodnota k přiřazení	2 160 000,00</a:t>
            </a:r>
            <a:br>
              <a:rPr lang="cs-CZ" dirty="0" smtClean="0"/>
            </a:br>
            <a:r>
              <a:rPr lang="cs-CZ" dirty="0" smtClean="0"/>
              <a:t>Hodnota platby	2</a:t>
            </a:r>
            <a:r>
              <a:rPr lang="cs-CZ" smtClean="0"/>
              <a:t> 160</a:t>
            </a:r>
            <a:r>
              <a:rPr lang="cs-CZ" dirty="0" smtClean="0"/>
              <a:t> 000,00</a:t>
            </a:r>
            <a:br>
              <a:rPr lang="cs-CZ" dirty="0" smtClean="0"/>
            </a:br>
            <a:r>
              <a:rPr lang="cs-CZ" dirty="0" smtClean="0"/>
              <a:t>Sleva		0,0</a:t>
            </a:r>
            <a:br>
              <a:rPr lang="cs-CZ" dirty="0" smtClean="0"/>
            </a:br>
            <a:r>
              <a:rPr lang="cs-CZ" dirty="0" smtClean="0"/>
              <a:t>Spusťte modul Dotaz na saldokonta pohledávek (27.13). Všimněte si, že typ platby je P a platba je přiřazena k faktuře.</a:t>
            </a:r>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140</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fld id="{FD84AD07-A50F-4C85-BB59-053C5483FBAD}" type="slidenum">
              <a:rPr lang="en-US" smtClean="0"/>
              <a:pPr/>
              <a:t>15</a:t>
            </a:fld>
            <a:endParaRPr lang="en-US" smtClean="0"/>
          </a:p>
        </p:txBody>
      </p:sp>
      <p:sp>
        <p:nvSpPr>
          <p:cNvPr id="146435"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Nákupčí</a:t>
            </a:r>
            <a:r>
              <a:rPr lang="cs-CZ" baseline="0" dirty="0" smtClean="0"/>
              <a:t> firmy QMI zadá v modulu Údržba měrných </a:t>
            </a:r>
            <a:r>
              <a:rPr lang="cs-CZ" baseline="0" dirty="0" smtClean="0"/>
              <a:t>jednotek (1.13) </a:t>
            </a:r>
            <a:r>
              <a:rPr lang="cs-CZ" baseline="0" dirty="0" smtClean="0"/>
              <a:t>převod pro počítačový kabel. Základní měrnou jednotkou firmy QMI pro kabel (artikl 10­03) jsou centimetry, ale dodavatel ho prodává na cívkách. V modulu Údržba nákladů artiklů je doposud zadaná cena za centimetr kabelu (1,25 Kč/cm), nikoli za cívku, neboť zatím do systému nebyla zadaná délka kabelu na cívce. </a:t>
            </a:r>
          </a:p>
          <a:p>
            <a:r>
              <a:rPr lang="cs-CZ" baseline="0" dirty="0" smtClean="0"/>
              <a:t>V tomto kroku zadá nákupčí počet centimetrů kabelu na cívce artiklu 10-03. Nyní je v systému informace o tom, že na jedné cívce je 7 000 cm kabelu artiklu 10­03.</a:t>
            </a:r>
          </a:p>
          <a:p>
            <a:r>
              <a:rPr lang="cs-CZ" b="1" i="1" baseline="0" dirty="0" smtClean="0"/>
              <a:t>Poznámka:</a:t>
            </a:r>
            <a:r>
              <a:rPr lang="cs-CZ" baseline="0" dirty="0" smtClean="0"/>
              <a:t> Popsaný mechanismus převodu měrných jednotek se týká konkrétního artiklu, kabelu 10-03. Pokud bychom chtěli zadat obecný převod třeba palců na centimetry, zadali bychom CM v poli Měrná jednotka, IN v poli Alternativní měrná jednotka, pole Kód artiklu ponechali prázdné a do pole Převod bychom zapsali hodnotu 0,3937. Systém by pak přepočítával hodnoty, zadané v palcích, na centimetry.</a:t>
            </a:r>
          </a:p>
          <a:p>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p:spPr>
        <p:txBody>
          <a:bodyPr/>
          <a:lstStyle/>
          <a:p>
            <a:fld id="{E02E6649-89AC-438A-BA48-4A8473225629}" type="slidenum">
              <a:rPr lang="en-US" smtClean="0"/>
              <a:pPr/>
              <a:t>16</a:t>
            </a:fld>
            <a:endParaRPr lang="en-US" smtClean="0"/>
          </a:p>
        </p:txBody>
      </p:sp>
      <p:sp>
        <p:nvSpPr>
          <p:cNvPr id="147459"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Nákupčí</a:t>
            </a:r>
            <a:r>
              <a:rPr lang="cs-CZ" baseline="0" dirty="0" smtClean="0"/>
              <a:t> firmy QMI zadá v modulu </a:t>
            </a:r>
            <a:r>
              <a:rPr lang="cs-CZ" sz="1200" b="0" i="0" u="none" strike="noStrike" kern="1200" dirty="0" smtClean="0">
                <a:solidFill>
                  <a:schemeClr val="tx1"/>
                </a:solidFill>
                <a:latin typeface="Times New Roman" pitchFamily="18" charset="0"/>
                <a:ea typeface="+mn-ea"/>
                <a:cs typeface="+mn-cs"/>
              </a:rPr>
              <a:t>Údržba dodavatelských artiklů</a:t>
            </a:r>
            <a:r>
              <a:rPr lang="cs-CZ" dirty="0" smtClean="0"/>
              <a:t> (1.19) informace o kabelu, které získal od dodavatele. Všimněte si, že kód artiklu dodavatele je Standardní</a:t>
            </a:r>
            <a:r>
              <a:rPr lang="cs-CZ" baseline="0" dirty="0" smtClean="0"/>
              <a:t> počítačový kabel, zatímco interní označení firmy QMI je 10-03. To je obvyklá situace, protože dodavatelé většinou nepoužívají stejné číslování artiklů jako jejich zákazníci. Nákupčí bude moci na nákupních objednávkách používat buď kód artiklu dodavatele nebo vlastní kód artiklu a systém automaticky rozpozná, že jde o ten samý artikl.</a:t>
            </a:r>
          </a:p>
          <a:p>
            <a:r>
              <a:rPr lang="cs-CZ" baseline="0" dirty="0" smtClean="0"/>
              <a:t>Dále si na obrazovce všimněte:</a:t>
            </a:r>
          </a:p>
          <a:p>
            <a:pPr marL="180000" indent="-180000">
              <a:buFont typeface="Arial" pitchFamily="34" charset="0"/>
              <a:buChar char="•"/>
            </a:pPr>
            <a:r>
              <a:rPr lang="cs-CZ" baseline="0" dirty="0" smtClean="0"/>
              <a:t>Dodavatel používá měrnou jednotku CV (cívka).</a:t>
            </a:r>
          </a:p>
          <a:p>
            <a:pPr marL="180000" indent="-180000">
              <a:buFont typeface="Arial" pitchFamily="34" charset="0"/>
              <a:buChar char="•"/>
            </a:pPr>
            <a:r>
              <a:rPr lang="cs-CZ" baseline="0" dirty="0" smtClean="0"/>
              <a:t>Dodavatel prodává kabel za nižší jednotkovou cenu v případě odebrání po celých cívkách.</a:t>
            </a:r>
          </a:p>
          <a:p>
            <a:pPr marL="180000" indent="-180000">
              <a:buFont typeface="Arial" pitchFamily="34" charset="0"/>
              <a:buChar char="•"/>
            </a:pPr>
            <a:r>
              <a:rPr lang="cs-CZ" baseline="0" dirty="0" smtClean="0"/>
              <a:t>Všimněte si pole Nabídková cena s hodnotou 7 700,00 Kč. Přepočtem podle dříve zadané hodnoty 7 000 cm kabelu na cívce dostaneme jednotkovou nabídkovou cenu 1,10 Kč/cm místo standardní jednotkové ceny 1,25 Kč/cm. Sleva je poskytnuta při zakoupení jedné a více cívek, viz hodnota 1 pole Nabídkové množství.</a:t>
            </a:r>
          </a:p>
          <a:p>
            <a:pPr marL="180000" indent="-180000">
              <a:buFont typeface="Arial" pitchFamily="34" charset="0"/>
              <a:buChar char="•"/>
            </a:pPr>
            <a:r>
              <a:rPr lang="cs-CZ" baseline="0" dirty="0" smtClean="0"/>
              <a:t>K získání slevy musí firma QMI uvést do nákupní objednávky artikl 10-03 (nebo dodavatelský kód artiklu Standardní počítačový kabel), kód dodavatele pro firmu Dixon, měrnou jednotku CV (cívka) a v poli množství hodnotu 1 nebo více.</a:t>
            </a:r>
          </a:p>
          <a:p>
            <a:pPr marL="180000" indent="-180000">
              <a:buFont typeface="Arial" pitchFamily="34" charset="0"/>
              <a:buChar char="•"/>
            </a:pPr>
            <a:r>
              <a:rPr lang="cs-CZ" baseline="0" dirty="0" smtClean="0"/>
              <a:t>Průběžná doba dodavatele 5 dní. Tato hodnota se objeví v poli Průběžná doba nákupu u artiklu 10-03 v modulu </a:t>
            </a:r>
            <a:r>
              <a:rPr lang="cs-CZ" sz="1200" b="0" i="0" u="none" strike="noStrike" kern="1200" dirty="0" smtClean="0">
                <a:solidFill>
                  <a:schemeClr val="tx1"/>
                </a:solidFill>
                <a:latin typeface="Times New Roman" pitchFamily="18" charset="0"/>
                <a:ea typeface="+mn-ea"/>
                <a:cs typeface="+mn-cs"/>
              </a:rPr>
              <a:t>Údržba artiklů.</a:t>
            </a:r>
            <a:endParaRPr lang="cs-CZ" baseline="0" dirty="0" smtClean="0"/>
          </a:p>
          <a:p>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p:spPr>
        <p:txBody>
          <a:bodyPr/>
          <a:lstStyle/>
          <a:p>
            <a:fld id="{FFC1E520-BC05-4D19-8814-D272AF412A16}" type="slidenum">
              <a:rPr lang="en-US" smtClean="0"/>
              <a:pPr/>
              <a:t>17</a:t>
            </a:fld>
            <a:endParaRPr lang="en-US" smtClean="0"/>
          </a:p>
        </p:txBody>
      </p:sp>
      <p:sp>
        <p:nvSpPr>
          <p:cNvPr id="148483"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V modulu </a:t>
            </a:r>
            <a:r>
              <a:rPr lang="cs-CZ" sz="1200" b="0" i="0" u="none" strike="noStrike" kern="1200" dirty="0" smtClean="0">
                <a:solidFill>
                  <a:schemeClr val="tx1"/>
                </a:solidFill>
                <a:latin typeface="Times New Roman" pitchFamily="18" charset="0"/>
                <a:ea typeface="+mn-ea"/>
                <a:cs typeface="+mn-cs"/>
              </a:rPr>
              <a:t>Řízení nákupu</a:t>
            </a:r>
            <a:r>
              <a:rPr lang="cs-CZ" dirty="0" smtClean="0"/>
              <a:t> (5.24) zadá nákupčí firmy QMI místo 8000 jako účtovací i dodací místo. V modulu se zadávají i další implicitní informace jako prefix nákupní objednávky,</a:t>
            </a:r>
            <a:r>
              <a:rPr lang="cs-CZ" baseline="0" dirty="0" smtClean="0"/>
              <a:t> prefix příjemky a řádkový formát (který je v našem případě jednoduchý). Položky Procento tolerance a Cena tolerance se týkají dodávek nad sjednané množství.</a:t>
            </a:r>
          </a:p>
          <a:p>
            <a:r>
              <a:rPr lang="cs-CZ" b="1" baseline="0" dirty="0" smtClean="0"/>
              <a:t>Řádkový formát</a:t>
            </a:r>
          </a:p>
          <a:p>
            <a:r>
              <a:rPr lang="cs-CZ" dirty="0" smtClean="0"/>
              <a:t>Volba Jednoduchý umožňuje upravovat datum dodání, místo, daňový status a jiné informace pro každý artikl nákupní objednávky. Volba Hromadný</a:t>
            </a:r>
            <a:r>
              <a:rPr lang="cs-CZ" baseline="0" dirty="0" smtClean="0"/>
              <a:t> umožňuje zadávat tyto informace pro několik položek najednou. Implicitní formát je nastaven v modulu Řízení nákupu.</a:t>
            </a:r>
            <a:endParaRPr lang="en-US"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fld id="{0716DA39-0E45-4C3F-A493-588D7C2172C2}" type="slidenum">
              <a:rPr lang="en-US" smtClean="0"/>
              <a:pPr/>
              <a:t>18</a:t>
            </a:fld>
            <a:endParaRPr lang="en-US" smtClean="0"/>
          </a:p>
        </p:txBody>
      </p:sp>
      <p:sp>
        <p:nvSpPr>
          <p:cNvPr id="149507"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V</a:t>
            </a:r>
            <a:r>
              <a:rPr lang="cs-CZ" baseline="0" dirty="0" smtClean="0"/>
              <a:t> modulu </a:t>
            </a:r>
            <a:r>
              <a:rPr lang="cs-CZ" sz="1200" b="0" i="0" u="none" strike="noStrike" kern="1200" dirty="0" smtClean="0">
                <a:solidFill>
                  <a:schemeClr val="tx1"/>
                </a:solidFill>
                <a:latin typeface="Times New Roman" pitchFamily="18" charset="0"/>
                <a:ea typeface="+mn-ea"/>
                <a:cs typeface="+mn-cs"/>
              </a:rPr>
              <a:t>Údržba nákupních objednávek</a:t>
            </a:r>
            <a:r>
              <a:rPr lang="cs-CZ" dirty="0" smtClean="0"/>
              <a:t> (5.7)</a:t>
            </a:r>
            <a:r>
              <a:rPr lang="cs-CZ" baseline="0" dirty="0" smtClean="0"/>
              <a:t> zadá nákupčí firmy QMI nákupní objednávku na součásti pro výrobu 10 jednotek lékařského ultrazvuku.</a:t>
            </a:r>
          </a:p>
          <a:p>
            <a:r>
              <a:rPr lang="cs-CZ" baseline="0" dirty="0" smtClean="0"/>
              <a:t>První částí nákupní objednávky je záhlaví, které obsahuje název dodavatele (Dixon s.r.o.), dodací adresu (místo 8000 firmy QMI), platební podmínky 30 dní, měnu CZK, daňové údaje a datum objednávky a datum dodání (implicitně se vyplní dnešní datum).</a:t>
            </a:r>
          </a:p>
          <a:p>
            <a:r>
              <a:rPr lang="cs-CZ" b="1" i="1" baseline="0" dirty="0" smtClean="0"/>
              <a:t>Poznámka:</a:t>
            </a:r>
            <a:r>
              <a:rPr lang="cs-CZ" baseline="0" dirty="0" smtClean="0"/>
              <a:t> Daňové údaje se zadávají ve zvláštním okně po kliknutí na Další nebo stisknutí klávesy Enter v obrazovce Záhlaví nákupní objednávky. Implicitní hodnoty, které se nastavují v modulu </a:t>
            </a:r>
            <a:r>
              <a:rPr lang="cs-CZ" sz="1200" b="0" i="0" u="none" strike="noStrike" kern="1200" dirty="0" smtClean="0">
                <a:solidFill>
                  <a:schemeClr val="tx1"/>
                </a:solidFill>
                <a:latin typeface="Times New Roman" pitchFamily="18" charset="0"/>
                <a:ea typeface="+mn-ea"/>
                <a:cs typeface="+mn-cs"/>
              </a:rPr>
              <a:t>Globální řízení daní,</a:t>
            </a:r>
            <a:r>
              <a:rPr lang="cs-CZ" sz="1200" b="0" i="0" u="none" strike="noStrike" kern="1200" baseline="0" dirty="0" smtClean="0">
                <a:solidFill>
                  <a:schemeClr val="tx1"/>
                </a:solidFill>
                <a:latin typeface="Times New Roman" pitchFamily="18" charset="0"/>
                <a:ea typeface="+mn-ea"/>
                <a:cs typeface="+mn-cs"/>
              </a:rPr>
              <a:t> se obvykle v nákupní objednávce nemění. Ponechte implicitní hodnoty a klikněte na Další.</a:t>
            </a:r>
          </a:p>
          <a:p>
            <a:r>
              <a:rPr lang="cs-CZ" dirty="0" smtClean="0"/>
              <a:t>V našem příkladu systém automaticky vygeneruje číslo nákupní objednávky.</a:t>
            </a:r>
          </a:p>
          <a:p>
            <a:r>
              <a:rPr lang="cs-CZ" b="1" dirty="0" smtClean="0"/>
              <a:t>Otázky</a:t>
            </a:r>
          </a:p>
          <a:p>
            <a:r>
              <a:rPr lang="cs-CZ" dirty="0" smtClean="0"/>
              <a:t>Některé z informací, které nákupčí QMI zadal v modulech Údržba dodavatelů a Řízení nákupu, se nyní objevily v okně</a:t>
            </a:r>
            <a:r>
              <a:rPr lang="cs-CZ" baseline="0" dirty="0" smtClean="0"/>
              <a:t> Údržba nákupních objednávek.</a:t>
            </a:r>
          </a:p>
          <a:p>
            <a:pPr marL="180000" indent="-180000">
              <a:buFont typeface="Arial" pitchFamily="34" charset="0"/>
              <a:buChar char="•"/>
            </a:pPr>
            <a:r>
              <a:rPr lang="cs-CZ" baseline="0" dirty="0" smtClean="0"/>
              <a:t>Které implicitní informace pocházejí ze záznamu dodavatele (modul Údržba dodavatelů)?</a:t>
            </a:r>
          </a:p>
          <a:p>
            <a:pPr marL="180000" indent="-180000">
              <a:buFont typeface="Arial" pitchFamily="34" charset="0"/>
              <a:buChar char="•"/>
            </a:pPr>
            <a:r>
              <a:rPr lang="cs-CZ" baseline="0" dirty="0" smtClean="0"/>
              <a:t>Jaký efekt mají údaje z modulu Řízení nákupu?</a:t>
            </a:r>
          </a:p>
          <a:p>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p:spPr>
        <p:txBody>
          <a:bodyPr/>
          <a:lstStyle/>
          <a:p>
            <a:fld id="{CEA11D79-2968-4769-9922-8919928BBD0C}" type="slidenum">
              <a:rPr lang="en-US" smtClean="0"/>
              <a:pPr/>
              <a:t>19</a:t>
            </a:fld>
            <a:endParaRPr lang="en-US" smtClean="0"/>
          </a:p>
        </p:txBody>
      </p:sp>
      <p:sp>
        <p:nvSpPr>
          <p:cNvPr id="150531"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V prvním řádku zadá nákupčí QMI objednávku 10 kusů</a:t>
            </a:r>
            <a:r>
              <a:rPr lang="cs-CZ" baseline="0" dirty="0" smtClean="0"/>
              <a:t> PC s monitorem (artikl 10-01). Měrná jednotka a jednotková cena se vyplní implicitními údaji, zadanými dříve v modulu Údržba artiklů. </a:t>
            </a:r>
          </a:p>
          <a:p>
            <a:r>
              <a:rPr lang="cs-CZ" baseline="0" dirty="0" smtClean="0"/>
              <a:t>Každý řádek udává samostatný artikl k objednání, jeho množství a cenu. Řádek může dále obsahovat jakékoli výjimky z informací v záhlaví, jako datum dodání nebo místo dodání, které se týkají příslušného artiklu, nikoli celé objednávky.</a:t>
            </a:r>
          </a:p>
          <a:p>
            <a:r>
              <a:rPr lang="cs-CZ" baseline="0" dirty="0" smtClean="0"/>
              <a:t>Podívejte se na ostatní vyplněné informace. Odkud pochází jejich implicitní hodnoty?</a:t>
            </a:r>
          </a:p>
          <a:p>
            <a:pPr marL="180000" indent="-180000">
              <a:buFont typeface="Arial" pitchFamily="34" charset="0"/>
              <a:buChar char="•"/>
            </a:pPr>
            <a:r>
              <a:rPr lang="cs-CZ" baseline="0" dirty="0" smtClean="0"/>
              <a:t>Skladové místo</a:t>
            </a:r>
          </a:p>
          <a:p>
            <a:pPr marL="180000" indent="-180000">
              <a:buFont typeface="Arial" pitchFamily="34" charset="0"/>
              <a:buChar char="•"/>
            </a:pPr>
            <a:r>
              <a:rPr lang="cs-CZ" sz="1200" b="0" i="0" u="none" strike="noStrike" kern="1200" dirty="0" smtClean="0">
                <a:solidFill>
                  <a:schemeClr val="tx1"/>
                </a:solidFill>
                <a:latin typeface="Times New Roman" pitchFamily="18" charset="0"/>
                <a:ea typeface="+mn-ea"/>
                <a:cs typeface="+mn-cs"/>
              </a:rPr>
              <a:t>Nákupní účet</a:t>
            </a:r>
            <a:r>
              <a:rPr lang="cs-CZ" dirty="0" smtClean="0"/>
              <a:t> </a:t>
            </a:r>
          </a:p>
          <a:p>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V této kapitole se budeme věnovat procesu nákupu</a:t>
            </a:r>
            <a:r>
              <a:rPr lang="cs-CZ" baseline="0" dirty="0" smtClean="0"/>
              <a:t> od počáteční objednávky po přijetí zboží. Nejprve </a:t>
            </a:r>
            <a:r>
              <a:rPr lang="cs-CZ" dirty="0" smtClean="0"/>
              <a:t>probereme základní</a:t>
            </a:r>
            <a:r>
              <a:rPr lang="cs-CZ" baseline="0" dirty="0" smtClean="0"/>
              <a:t> koncepty a poté uvedeme příklad procesu nákupu.</a:t>
            </a:r>
            <a:endParaRPr lang="cs-CZ" dirty="0"/>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A23D95A5-A4DD-4047-B8DC-65BD180644CB}" type="slidenum">
              <a:rPr lang="en-US" smtClean="0"/>
              <a:pPr/>
              <a:t>20</a:t>
            </a:fld>
            <a:endParaRPr lang="en-US" smtClean="0"/>
          </a:p>
        </p:txBody>
      </p:sp>
      <p:sp>
        <p:nvSpPr>
          <p:cNvPr id="151555"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8"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Ve</a:t>
            </a:r>
            <a:r>
              <a:rPr lang="cs-CZ" baseline="0" dirty="0" smtClean="0"/>
              <a:t> druhém řádku zadá nákupčí objednávku 10 kusů klávesnic, artikl 10-02. Měrná jednotka a jednotková cena je opět vyplněna implicitními údaji, zadanými dříve v modulu Údržba artiklů (5.7).</a:t>
            </a:r>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p:spPr>
        <p:txBody>
          <a:bodyPr/>
          <a:lstStyle/>
          <a:p>
            <a:fld id="{BE73C3C6-7528-45D8-89EE-6CA47A39F75C}" type="slidenum">
              <a:rPr lang="en-US" smtClean="0"/>
              <a:pPr/>
              <a:t>21</a:t>
            </a:fld>
            <a:endParaRPr lang="en-US" smtClean="0"/>
          </a:p>
        </p:txBody>
      </p:sp>
      <p:sp>
        <p:nvSpPr>
          <p:cNvPr id="152579"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pPr marL="0" marR="0" indent="0" algn="l" defTabSz="914400" rtl="0" eaLnBrk="0" fontAlgn="base" latinLnBrk="0" hangingPunct="0">
              <a:lnSpc>
                <a:spcPct val="100000"/>
              </a:lnSpc>
              <a:spcBef>
                <a:spcPct val="30000"/>
              </a:spcBef>
              <a:spcAft>
                <a:spcPct val="0"/>
              </a:spcAft>
              <a:buClrTx/>
              <a:buSzTx/>
              <a:buFontTx/>
              <a:buNone/>
              <a:tabLst/>
              <a:defRPr/>
            </a:pPr>
            <a:r>
              <a:rPr lang="cs-CZ" dirty="0" smtClean="0"/>
              <a:t>Ve</a:t>
            </a:r>
            <a:r>
              <a:rPr lang="cs-CZ" baseline="0" dirty="0" smtClean="0"/>
              <a:t> třetím řádku zadá nákupčí objednávku cívky počítačového kabelu, artikl 10</a:t>
            </a:r>
            <a:r>
              <a:rPr lang="cs-CZ" baseline="0" dirty="0" smtClean="0"/>
              <a:t>­-03 </a:t>
            </a:r>
            <a:r>
              <a:rPr lang="cs-CZ" baseline="0" dirty="0" smtClean="0"/>
              <a:t>v ceně 7 700 Kč za cívku.</a:t>
            </a:r>
            <a:endParaRPr lang="en-US" dirty="0" smtClean="0"/>
          </a:p>
          <a:p>
            <a:r>
              <a:rPr lang="cs-CZ" b="1" dirty="0" smtClean="0"/>
              <a:t>Otázky</a:t>
            </a:r>
          </a:p>
          <a:p>
            <a:r>
              <a:rPr lang="cs-CZ" dirty="0" smtClean="0"/>
              <a:t>Na čem jsou založeny tyto informace:</a:t>
            </a:r>
          </a:p>
          <a:p>
            <a:pPr marL="180000" indent="-180000">
              <a:buFont typeface="Arial" pitchFamily="34" charset="0"/>
              <a:buChar char="•"/>
            </a:pPr>
            <a:r>
              <a:rPr lang="cs-CZ" dirty="0" smtClean="0"/>
              <a:t>Jednotková cena</a:t>
            </a:r>
          </a:p>
          <a:p>
            <a:pPr marL="180000" indent="-180000">
              <a:buFont typeface="Arial" pitchFamily="34" charset="0"/>
              <a:buChar char="•"/>
            </a:pPr>
            <a:r>
              <a:rPr lang="cs-CZ" dirty="0" smtClean="0"/>
              <a:t>Převod MJ (měrné jednotky)</a:t>
            </a:r>
          </a:p>
          <a:p>
            <a:pPr marL="180000" indent="-180000">
              <a:buFont typeface="Arial" pitchFamily="34" charset="0"/>
              <a:buChar char="•"/>
            </a:pPr>
            <a:r>
              <a:rPr lang="cs-CZ" dirty="0" smtClean="0"/>
              <a:t>Množství v měrné jednotce</a:t>
            </a:r>
          </a:p>
          <a:p>
            <a:r>
              <a:rPr lang="cs-CZ" dirty="0" smtClean="0"/>
              <a:t>Jaký efekt má volba Aktualizovat průměrnou/poslední cenu?</a:t>
            </a:r>
          </a:p>
          <a:p>
            <a:r>
              <a:rPr lang="cs-CZ" dirty="0" smtClean="0"/>
              <a:t>Při</a:t>
            </a:r>
            <a:r>
              <a:rPr lang="cs-CZ" baseline="0" dirty="0" smtClean="0"/>
              <a:t> příjmu dodávky se aktualizuje běžná cena, aby se zaznamenal rozdíl mezi poslední jednotkovou cenou 1,25 Kč/cm a současnou cenou 1,10 Kč/cm. Pokud bychom nechtěli tuto aktualizaci provést, zrušili bychom zaškrtnutí pole </a:t>
            </a:r>
            <a:r>
              <a:rPr lang="cs-CZ" dirty="0" smtClean="0"/>
              <a:t>Aktualizovat průměrnou/poslední cenu.</a:t>
            </a:r>
          </a:p>
          <a:p>
            <a:r>
              <a:rPr lang="cs-CZ" dirty="0" smtClean="0"/>
              <a:t>Dále </a:t>
            </a:r>
            <a:r>
              <a:rPr lang="cs-CZ" baseline="0" dirty="0" smtClean="0"/>
              <a:t>bude zadána objednávka 10 senzorů v řádku 4 a koncový text objednávky.</a:t>
            </a:r>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p:spPr>
        <p:txBody>
          <a:bodyPr/>
          <a:lstStyle/>
          <a:p>
            <a:fld id="{175C56E0-1712-4A33-BA15-EE8AEFB0B42F}" type="slidenum">
              <a:rPr lang="en-US" smtClean="0"/>
              <a:pPr/>
              <a:t>22</a:t>
            </a:fld>
            <a:endParaRPr lang="en-US" smtClean="0"/>
          </a:p>
        </p:txBody>
      </p:sp>
      <p:sp>
        <p:nvSpPr>
          <p:cNvPr id="153603"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baseline="0" dirty="0" smtClean="0"/>
              <a:t>Koncový text objednávky obsahuje daň, dodací informace a status objednávky pro všechny položkové artikly.</a:t>
            </a:r>
          </a:p>
          <a:p>
            <a:r>
              <a:rPr lang="cs-CZ" b="1" i="1" baseline="0" dirty="0" smtClean="0"/>
              <a:t>Poznámka:</a:t>
            </a:r>
            <a:r>
              <a:rPr lang="cs-CZ" baseline="0" dirty="0" smtClean="0"/>
              <a:t> V případě potřeby se do koncového textu objednávky zadávají přepravní, manipulační či jiné poplatky a daně.</a:t>
            </a:r>
          </a:p>
          <a:p>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p:spPr>
        <p:txBody>
          <a:bodyPr/>
          <a:lstStyle/>
          <a:p>
            <a:fld id="{6BBEDD74-79DB-4627-BC1B-CC275CCF7DE9}" type="slidenum">
              <a:rPr lang="en-US" smtClean="0"/>
              <a:pPr/>
              <a:t>23</a:t>
            </a:fld>
            <a:endParaRPr lang="en-US" smtClean="0"/>
          </a:p>
        </p:txBody>
      </p:sp>
      <p:sp>
        <p:nvSpPr>
          <p:cNvPr id="154627"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Dodavatel, firma Dixon, k dodávce objednaného zboží připojí balicí list. Tento dokument obsahuje vaše číslo nákupní objednávky, jeho číslo zakázky, vaši dodací adresu, jeho odesílací adresu, artikly</a:t>
            </a:r>
            <a:r>
              <a:rPr lang="cs-CZ" baseline="0" dirty="0" smtClean="0"/>
              <a:t>, jeho objednaná množství a případná zbytková množství z nesplněných objednávek.</a:t>
            </a:r>
          </a:p>
          <a:p>
            <a:r>
              <a:rPr lang="cs-CZ" baseline="0" dirty="0" smtClean="0"/>
              <a:t>Na obrázku je zvýrazněna odesílací adresa, číslo balicího listu dodavatele a jeho číslo zakázky, dodací adresa a číslo objednávky zákazníka a seznam artiklů a dodaných množství.</a:t>
            </a:r>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Firma Dixon</a:t>
            </a:r>
            <a:r>
              <a:rPr lang="cs-CZ" baseline="0" dirty="0" smtClean="0"/>
              <a:t> dodala všechny artikly objednané firmou QMI. V modulu </a:t>
            </a:r>
            <a:r>
              <a:rPr lang="cs-CZ" sz="1200" b="0" i="0" u="none" strike="noStrike" kern="1200" dirty="0" smtClean="0">
                <a:solidFill>
                  <a:schemeClr val="tx1"/>
                </a:solidFill>
                <a:latin typeface="Times New Roman" pitchFamily="18" charset="0"/>
                <a:ea typeface="+mn-ea"/>
                <a:cs typeface="+mn-cs"/>
              </a:rPr>
              <a:t>Skladové příjmy z nákupních objednávek</a:t>
            </a:r>
            <a:r>
              <a:rPr lang="cs-CZ" dirty="0" smtClean="0"/>
              <a:t> (5.13.1) zaznamená příjmové oddělení QMI nejprve číslo nákupní objednávky, které identifikuje její artikly a otevřená množství (objednaná, ale nedodaná) a číslo balicího listu. Protože z balicího listu je patrné, že je dodáno celé objednané množství, můžeme ušetřit několik kroků zatržením volby Přijmout vše.</a:t>
            </a:r>
            <a:r>
              <a:rPr lang="cs-CZ" baseline="0" dirty="0" smtClean="0"/>
              <a:t> Tím se okno transakce vyplní všemi údaji, potřebnými pro zpracování příjmu.</a:t>
            </a:r>
            <a:endParaRPr lang="cs-CZ" dirty="0"/>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V dalších oknech, jak je vidět na obrázku, příjmové oddělení zadá v každém řádku</a:t>
            </a:r>
            <a:r>
              <a:rPr lang="cs-CZ" baseline="0" dirty="0" smtClean="0"/>
              <a:t> skutečné přijaté množství a množství, uvedené na balicím listu. Tento krok je zvláště důležitý při nesouladu těchto hodnot. Rámec podrobností řádku lze také použít k zadání skladového místa, pokud je jiné než implicitní.</a:t>
            </a:r>
          </a:p>
          <a:p>
            <a:r>
              <a:rPr lang="cs-CZ" b="1" baseline="0" dirty="0" smtClean="0"/>
              <a:t>Otázky</a:t>
            </a:r>
          </a:p>
          <a:p>
            <a:r>
              <a:rPr lang="cs-CZ" dirty="0" smtClean="0"/>
              <a:t>Odkud pocházejí následující implicitní informace:</a:t>
            </a:r>
          </a:p>
          <a:p>
            <a:pPr marL="180000" indent="-180000">
              <a:buFont typeface="Arial" pitchFamily="34" charset="0"/>
              <a:buChar char="•"/>
            </a:pPr>
            <a:r>
              <a:rPr lang="cs-CZ" dirty="0" smtClean="0"/>
              <a:t>Dodavatel</a:t>
            </a:r>
          </a:p>
          <a:p>
            <a:pPr marL="180000" indent="-180000">
              <a:buFont typeface="Arial" pitchFamily="34" charset="0"/>
              <a:buChar char="•"/>
            </a:pPr>
            <a:r>
              <a:rPr lang="cs-CZ" dirty="0" smtClean="0"/>
              <a:t>Skladové místo</a:t>
            </a:r>
          </a:p>
          <a:p>
            <a:pPr marL="180000" indent="-180000">
              <a:buFont typeface="Arial" pitchFamily="34" charset="0"/>
              <a:buChar char="•"/>
            </a:pPr>
            <a:r>
              <a:rPr lang="cs-CZ" dirty="0" smtClean="0"/>
              <a:t>Místo</a:t>
            </a:r>
          </a:p>
          <a:p>
            <a:pPr marL="180000" indent="-180000">
              <a:buFont typeface="Arial" pitchFamily="34" charset="0"/>
              <a:buNone/>
            </a:pPr>
            <a:r>
              <a:rPr lang="cs-CZ" dirty="0" smtClean="0"/>
              <a:t>Pokud by se jednalo</a:t>
            </a:r>
            <a:r>
              <a:rPr lang="cs-CZ" baseline="0" dirty="0" smtClean="0"/>
              <a:t> o částečnou objednávku, jak byste ji v systému zpracovali?</a:t>
            </a:r>
          </a:p>
          <a:p>
            <a:pPr marL="180000" indent="-180000">
              <a:buFont typeface="Arial" pitchFamily="34" charset="0"/>
              <a:buNone/>
            </a:pPr>
            <a:endParaRPr lang="cs-CZ" dirty="0" smtClean="0"/>
          </a:p>
          <a:p>
            <a:endParaRPr lang="cs-CZ" dirty="0"/>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0861F98C-2FF1-43B7-81EA-81EE4BAA4B5A}" type="slidenum">
              <a:rPr lang="en-US" smtClean="0"/>
              <a:pPr/>
              <a:t>26</a:t>
            </a:fld>
            <a:endParaRPr lang="en-US" smtClean="0"/>
          </a:p>
        </p:txBody>
      </p:sp>
      <p:sp>
        <p:nvSpPr>
          <p:cNvPr id="155651"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V</a:t>
            </a:r>
            <a:r>
              <a:rPr lang="cs-CZ" baseline="0" dirty="0" smtClean="0"/>
              <a:t> posledním dialogu příjmové oddělení potvrdí správnost všech údajů a systém zpracuje příjem objednávky.</a:t>
            </a:r>
          </a:p>
          <a:p>
            <a:r>
              <a:rPr lang="cs-CZ" baseline="0" dirty="0" smtClean="0"/>
              <a:t>Příjmy nákupů ovlivňuje několik parametrů z modulu Řízení nákupu:</a:t>
            </a:r>
          </a:p>
          <a:p>
            <a:pPr marL="180000" indent="-180000">
              <a:buFont typeface="Arial" pitchFamily="34" charset="0"/>
              <a:buChar char="•"/>
            </a:pPr>
            <a:r>
              <a:rPr lang="cs-CZ" baseline="0" dirty="0" smtClean="0"/>
              <a:t>Pole Typ příjemky určuje, zda se příjemky vytvářejí pro celou objednávku, pro každý artikl na objednávce nebo se netisknou vůbec.</a:t>
            </a:r>
          </a:p>
          <a:p>
            <a:pPr marL="180000" indent="-180000">
              <a:buFont typeface="Arial" pitchFamily="34" charset="0"/>
              <a:buChar char="•"/>
            </a:pPr>
            <a:r>
              <a:rPr lang="cs-CZ" baseline="0" dirty="0" smtClean="0"/>
              <a:t>Pole Procento tolerance a Cena tolerance určují chování systému při příjmu dodávek nad sjednané množství.</a:t>
            </a:r>
          </a:p>
          <a:p>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Po přijetí součástí lékařského ultrazvuku ověří plánovač firmy QMI stav zásob přijatých artiklů. Prostřednictvím</a:t>
            </a:r>
            <a:r>
              <a:rPr lang="cs-CZ" baseline="0" dirty="0" smtClean="0"/>
              <a:t> modulu Prohlížení zásob dle artiklů lze rychle zkontrolovat stav zásob, skladové místo a status všech artiklů. Povšimněte si, že cívka kabelu byla převedena na 7 000 cm kabelu.</a:t>
            </a:r>
            <a:endParaRPr lang="cs-CZ" dirty="0"/>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p:spPr>
        <p:txBody>
          <a:bodyPr/>
          <a:lstStyle/>
          <a:p>
            <a:fld id="{86283B93-D55A-4C97-B005-922D19EC3813}" type="slidenum">
              <a:rPr lang="en-US" smtClean="0"/>
              <a:pPr/>
              <a:t>28</a:t>
            </a:fld>
            <a:endParaRPr lang="en-US" smtClean="0"/>
          </a:p>
        </p:txBody>
      </p:sp>
      <p:sp>
        <p:nvSpPr>
          <p:cNvPr id="156675"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Prostřednictvím</a:t>
            </a:r>
            <a:r>
              <a:rPr lang="cs-CZ" baseline="0" dirty="0" smtClean="0"/>
              <a:t> modulu </a:t>
            </a:r>
            <a:r>
              <a:rPr lang="pl-PL" baseline="0" dirty="0" smtClean="0"/>
              <a:t>Dotaz na skladové pohyby (3.21.1) si prohlédneme jednu z transakcí, vytvořenou příjmem artiklu 10-02 (klávesnice).</a:t>
            </a:r>
            <a:endParaRPr lang="en-US"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p:spPr>
        <p:txBody>
          <a:bodyPr/>
          <a:lstStyle/>
          <a:p>
            <a:fld id="{2FAEA446-F0A8-46A8-8910-3D3C1BAD15DF}" type="slidenum">
              <a:rPr lang="en-US" smtClean="0"/>
              <a:pPr/>
              <a:t>29</a:t>
            </a:fld>
            <a:endParaRPr lang="en-US" smtClean="0"/>
          </a:p>
        </p:txBody>
      </p:sp>
      <p:sp>
        <p:nvSpPr>
          <p:cNvPr id="157699"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Probrali </a:t>
            </a:r>
            <a:r>
              <a:rPr lang="cs-CZ" baseline="0" dirty="0" smtClean="0"/>
              <a:t>jsme některé klíčové prvky nákupního procesu:</a:t>
            </a:r>
          </a:p>
          <a:p>
            <a:r>
              <a:rPr lang="cs-CZ" baseline="0" dirty="0" smtClean="0"/>
              <a:t>Počátečním bodem procesu platby za artikly, nakoupené pro výrobu, je nákupní objednávka. Nákupní objednávka je smlouva, která potvrzuje úmysl výrobce provést nákup. Obsahuje artikly, jejich množství a ceny spolu s jakýmikoli souvisejícími částkami jako jsou daně či dopravní poplatky.</a:t>
            </a:r>
          </a:p>
          <a:p>
            <a:r>
              <a:rPr lang="cs-CZ" baseline="0" dirty="0" smtClean="0"/>
              <a:t>Při příjmu dodávky vytváří příjmové oddělení příjemku, která potvrzuje příjem artiklů v objednaném množství.</a:t>
            </a:r>
          </a:p>
          <a:p>
            <a:r>
              <a:rPr lang="cs-CZ" baseline="0" dirty="0" smtClean="0"/>
              <a:t>Dodavatel pošle příjemci fakturu, potvrzující povinnost příjemce zaplatit za dodané zboží podle platebních podmínek, uvedených na nákupní objednávce. Před zaplacením faktury musí být provedena kontrola správnosti dodaných artiklů a fakturované ceny. Za tím účelem se vytváří účetní doklad závazků.</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cs-CZ"/>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p>
            <a:fld id="{4FAA6D20-1BAE-41B0-A75C-040880F26C09}" type="slidenum">
              <a:rPr lang="en-US" smtClean="0"/>
              <a:pPr/>
              <a:t>30</a:t>
            </a:fld>
            <a:endParaRPr lang="en-US" smtClean="0"/>
          </a:p>
        </p:txBody>
      </p:sp>
      <p:sp>
        <p:nvSpPr>
          <p:cNvPr id="158723"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5"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sz="1400" b="1" dirty="0" smtClean="0"/>
              <a:t>Cvičení 6: Nákup</a:t>
            </a:r>
          </a:p>
          <a:p>
            <a:pPr marL="0" marR="0" indent="0" algn="l" defTabSz="914400" rtl="0" eaLnBrk="1" fontAlgn="base" latinLnBrk="0" hangingPunct="1">
              <a:lnSpc>
                <a:spcPct val="100000"/>
              </a:lnSpc>
              <a:spcBef>
                <a:spcPct val="30000"/>
              </a:spcBef>
              <a:spcAft>
                <a:spcPct val="0"/>
              </a:spcAft>
              <a:buClrTx/>
              <a:buSzTx/>
              <a:buFontTx/>
              <a:buNone/>
              <a:tabLst/>
              <a:defRPr/>
            </a:pPr>
            <a:r>
              <a:rPr lang="cs-CZ" b="1" dirty="0" smtClean="0"/>
              <a:t>Platební podmínky</a:t>
            </a:r>
          </a:p>
          <a:p>
            <a:pPr marL="228600" indent="-228600" eaLnBrk="1" hangingPunct="1">
              <a:buFont typeface="+mj-lt"/>
              <a:buAutoNum type="arabicPeriod"/>
            </a:pPr>
            <a:r>
              <a:rPr lang="cs-CZ" dirty="0" smtClean="0"/>
              <a:t>V modulu </a:t>
            </a:r>
            <a:r>
              <a:rPr lang="cs-CZ" sz="1200" b="0" i="0" u="none" strike="noStrike" kern="1200" dirty="0" smtClean="0">
                <a:solidFill>
                  <a:schemeClr val="tx1"/>
                </a:solidFill>
                <a:latin typeface="Times New Roman" pitchFamily="18" charset="0"/>
                <a:ea typeface="+mn-ea"/>
                <a:cs typeface="+mn-cs"/>
              </a:rPr>
              <a:t>Údržba kódů platebních podmínek</a:t>
            </a:r>
            <a:r>
              <a:rPr lang="cs-CZ" dirty="0" smtClean="0"/>
              <a:t> (2.19.1) zadejte splatnost faktury 30 dní</a:t>
            </a:r>
            <a:r>
              <a:rPr lang="cs-CZ" baseline="0" dirty="0" smtClean="0"/>
              <a:t>:</a:t>
            </a:r>
          </a:p>
          <a:p>
            <a:pPr marL="0" marR="0" indent="0" algn="l" defTabSz="914400" rtl="0" eaLnBrk="1" fontAlgn="base" latinLnBrk="0" hangingPunct="1">
              <a:lnSpc>
                <a:spcPct val="100000"/>
              </a:lnSpc>
              <a:spcBef>
                <a:spcPct val="30000"/>
              </a:spcBef>
              <a:spcAft>
                <a:spcPct val="0"/>
              </a:spcAft>
              <a:buClrTx/>
              <a:buSzTx/>
              <a:buFontTx/>
              <a:buNone/>
              <a:tabLst/>
              <a:defRPr/>
            </a:pPr>
            <a:r>
              <a:rPr lang="cs-CZ" b="1" baseline="0" dirty="0" smtClean="0"/>
              <a:t>Pole		Hodnota</a:t>
            </a:r>
          </a:p>
          <a:p>
            <a:pPr eaLnBrk="1" hangingPunct="1"/>
            <a:r>
              <a:rPr lang="cs-CZ" dirty="0" smtClean="0"/>
              <a:t>Kód podmínek		30</a:t>
            </a:r>
            <a:br>
              <a:rPr lang="cs-CZ" dirty="0" smtClean="0"/>
            </a:br>
            <a:r>
              <a:rPr lang="cs-CZ" dirty="0" smtClean="0"/>
              <a:t>Popis		Splatnost 30 dní</a:t>
            </a:r>
            <a:br>
              <a:rPr lang="cs-CZ" dirty="0" smtClean="0"/>
            </a:br>
            <a:r>
              <a:rPr lang="cs-CZ" baseline="0" dirty="0" smtClean="0"/>
              <a:t>Splatnost dní		30</a:t>
            </a:r>
            <a:br>
              <a:rPr lang="cs-CZ" baseline="0" dirty="0" smtClean="0"/>
            </a:br>
            <a:r>
              <a:rPr lang="cs-CZ" baseline="0" dirty="0" smtClean="0"/>
              <a:t>Splatnost od		1</a:t>
            </a:r>
          </a:p>
          <a:p>
            <a:pPr marL="0" marR="0" indent="0" algn="l" defTabSz="914400" rtl="0" eaLnBrk="1" fontAlgn="base" latinLnBrk="0" hangingPunct="1">
              <a:lnSpc>
                <a:spcPct val="100000"/>
              </a:lnSpc>
              <a:spcBef>
                <a:spcPct val="30000"/>
              </a:spcBef>
              <a:spcAft>
                <a:spcPct val="0"/>
              </a:spcAft>
              <a:buClrTx/>
              <a:buSzTx/>
              <a:buFont typeface="+mj-lt"/>
              <a:buNone/>
              <a:tabLst/>
              <a:defRPr/>
            </a:pPr>
            <a:r>
              <a:rPr lang="cs-CZ" baseline="0" dirty="0" smtClean="0"/>
              <a:t>Uložte záznam a opusťte modul k</a:t>
            </a:r>
            <a:r>
              <a:rPr lang="cs-CZ" dirty="0" smtClean="0"/>
              <a:t>liknutím na Další.</a:t>
            </a:r>
          </a:p>
          <a:p>
            <a:pPr eaLnBrk="1" hangingPunct="1">
              <a:buFont typeface="+mj-lt"/>
              <a:buNone/>
            </a:pPr>
            <a:r>
              <a:rPr lang="cs-CZ" b="1" baseline="0" dirty="0" smtClean="0"/>
              <a:t>Adresa dodavatele</a:t>
            </a:r>
          </a:p>
          <a:p>
            <a:pPr marL="228600" indent="-228600" eaLnBrk="1" hangingPunct="1">
              <a:buFont typeface="+mj-lt"/>
              <a:buAutoNum type="arabicPeriod" startAt="2"/>
            </a:pPr>
            <a:r>
              <a:rPr lang="cs-CZ" dirty="0" smtClean="0"/>
              <a:t>Zvolte modul </a:t>
            </a:r>
            <a:r>
              <a:rPr lang="cs-CZ" sz="1200" b="0" i="0" u="none" strike="noStrike" kern="1200" dirty="0" smtClean="0">
                <a:solidFill>
                  <a:schemeClr val="tx1"/>
                </a:solidFill>
                <a:latin typeface="Times New Roman" pitchFamily="18" charset="0"/>
                <a:ea typeface="+mn-ea"/>
                <a:cs typeface="+mn-cs"/>
              </a:rPr>
              <a:t>Údržba dodavatelů</a:t>
            </a:r>
            <a:r>
              <a:rPr lang="cs-CZ" dirty="0" smtClean="0"/>
              <a:t> (2.3.1)</a:t>
            </a:r>
            <a:r>
              <a:rPr lang="cs-CZ" baseline="0" dirty="0" smtClean="0"/>
              <a:t> a vložte adresu dodavatele. Použijte implicitní hodnotu kódu dodavatele</a:t>
            </a:r>
            <a:r>
              <a:rPr lang="cs-CZ" dirty="0" smtClean="0"/>
              <a:t>:</a:t>
            </a:r>
          </a:p>
          <a:p>
            <a:pPr marL="0" marR="0" indent="0" algn="l" defTabSz="914400" rtl="0" eaLnBrk="1" fontAlgn="base" latinLnBrk="0" hangingPunct="1">
              <a:lnSpc>
                <a:spcPct val="100000"/>
              </a:lnSpc>
              <a:spcBef>
                <a:spcPct val="30000"/>
              </a:spcBef>
              <a:spcAft>
                <a:spcPct val="0"/>
              </a:spcAft>
              <a:buClrTx/>
              <a:buSzTx/>
              <a:buFontTx/>
              <a:buNone/>
              <a:tabLst/>
              <a:defRPr/>
            </a:pPr>
            <a:r>
              <a:rPr lang="cs-CZ" b="1" baseline="0" dirty="0" smtClean="0"/>
              <a:t>Pole		Hodnota</a:t>
            </a:r>
          </a:p>
          <a:p>
            <a:pPr eaLnBrk="1" hangingPunct="1"/>
            <a:r>
              <a:rPr lang="cs-CZ" dirty="0" smtClean="0"/>
              <a:t>Dodavatel		generován</a:t>
            </a:r>
            <a:r>
              <a:rPr lang="cs-CZ" baseline="0" dirty="0" smtClean="0"/>
              <a:t> systémem</a:t>
            </a:r>
            <a:r>
              <a:rPr lang="cs-CZ" dirty="0" smtClean="0"/>
              <a:t/>
            </a:r>
            <a:br>
              <a:rPr lang="cs-CZ" dirty="0" smtClean="0"/>
            </a:br>
            <a:r>
              <a:rPr lang="cs-CZ" dirty="0" smtClean="0"/>
              <a:t>Název		Dixon s.r.o.</a:t>
            </a:r>
            <a:br>
              <a:rPr lang="cs-CZ" dirty="0" smtClean="0"/>
            </a:br>
            <a:r>
              <a:rPr lang="cs-CZ" dirty="0" smtClean="0"/>
              <a:t>Adresa		Průmyslová 2514</a:t>
            </a:r>
            <a:br>
              <a:rPr lang="cs-CZ" dirty="0" smtClean="0"/>
            </a:br>
            <a:r>
              <a:rPr lang="cs-CZ" dirty="0" smtClean="0"/>
              <a:t>Město		Praha 10</a:t>
            </a:r>
            <a:br>
              <a:rPr lang="cs-CZ" dirty="0" smtClean="0"/>
            </a:br>
            <a:r>
              <a:rPr lang="cs-CZ" dirty="0" smtClean="0"/>
              <a:t>PSČ		110 00</a:t>
            </a:r>
            <a:br>
              <a:rPr lang="cs-CZ" dirty="0" smtClean="0"/>
            </a:br>
            <a:r>
              <a:rPr lang="cs-CZ" dirty="0" smtClean="0"/>
              <a:t>Země		ČR</a:t>
            </a:r>
          </a:p>
          <a:p>
            <a:pPr eaLnBrk="1" hangingPunct="1"/>
            <a:r>
              <a:rPr lang="cs-CZ" dirty="0" smtClean="0"/>
              <a:t>Banka		A</a:t>
            </a:r>
            <a:br>
              <a:rPr lang="cs-CZ" dirty="0" smtClean="0"/>
            </a:br>
            <a:r>
              <a:rPr lang="cs-CZ" dirty="0" smtClean="0"/>
              <a:t>Měna		CZK</a:t>
            </a:r>
            <a:br>
              <a:rPr lang="cs-CZ" dirty="0" smtClean="0"/>
            </a:br>
            <a:r>
              <a:rPr lang="cs-CZ" dirty="0" smtClean="0"/>
              <a:t>Platební</a:t>
            </a:r>
            <a:r>
              <a:rPr lang="cs-CZ" baseline="0" dirty="0" smtClean="0"/>
              <a:t> podmínky	30</a:t>
            </a:r>
            <a:r>
              <a:rPr lang="cs-CZ" dirty="0" smtClean="0"/>
              <a:t/>
            </a:r>
            <a:br>
              <a:rPr lang="cs-CZ" dirty="0" smtClean="0"/>
            </a:br>
            <a:r>
              <a:rPr lang="cs-CZ" dirty="0" smtClean="0"/>
              <a:t>U</a:t>
            </a:r>
            <a:r>
              <a:rPr lang="cs-CZ" baseline="0" dirty="0" smtClean="0"/>
              <a:t>ložte záznam a zavřete modul (v okně bankovních účtů klikněte na Zpět)</a:t>
            </a:r>
            <a:r>
              <a:rPr lang="cs-CZ" dirty="0" smtClean="0"/>
              <a:t>. </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931863" y="946484"/>
            <a:ext cx="5127625" cy="7638716"/>
          </a:xfrm>
        </p:spPr>
        <p:txBody>
          <a:bodyPr>
            <a:normAutofit/>
          </a:bodyPr>
          <a:lstStyle/>
          <a:p>
            <a:pPr marL="228600" marR="0" indent="-228600" algn="l" defTabSz="914400" rtl="0" eaLnBrk="1" fontAlgn="base" latinLnBrk="0" hangingPunct="1">
              <a:lnSpc>
                <a:spcPct val="100000"/>
              </a:lnSpc>
              <a:spcBef>
                <a:spcPct val="30000"/>
              </a:spcBef>
              <a:spcAft>
                <a:spcPct val="0"/>
              </a:spcAft>
              <a:buClrTx/>
              <a:buSzTx/>
              <a:buFont typeface="+mj-lt"/>
              <a:buNone/>
              <a:tabLst/>
              <a:defRPr/>
            </a:pPr>
            <a:r>
              <a:rPr lang="cs-CZ" b="1" baseline="0" dirty="0" smtClean="0"/>
              <a:t>Převody měrných jednotek</a:t>
            </a:r>
          </a:p>
          <a:p>
            <a:pPr eaLnBrk="1" hangingPunct="1"/>
            <a:r>
              <a:rPr lang="cs-CZ" dirty="0" smtClean="0"/>
              <a:t>Kabel</a:t>
            </a:r>
            <a:r>
              <a:rPr lang="cs-CZ" baseline="0" dirty="0" smtClean="0"/>
              <a:t> se bude kupovat po cívkách</a:t>
            </a:r>
            <a:r>
              <a:rPr lang="cs-CZ" dirty="0" smtClean="0"/>
              <a:t>. Uložen</a:t>
            </a:r>
            <a:r>
              <a:rPr lang="cs-CZ" baseline="0" dirty="0" smtClean="0"/>
              <a:t> a spotřebováván bude po centimetrech. Cívka obsahuje 7 000 cm kabelu.</a:t>
            </a:r>
            <a:endParaRPr lang="cs-CZ" dirty="0" smtClean="0"/>
          </a:p>
          <a:p>
            <a:pPr marL="228600" indent="-228600" eaLnBrk="1" hangingPunct="1">
              <a:buFont typeface="+mj-lt"/>
              <a:buAutoNum type="arabicPeriod" startAt="3"/>
            </a:pPr>
            <a:r>
              <a:rPr lang="cs-CZ" dirty="0" smtClean="0"/>
              <a:t>Použijte modul </a:t>
            </a:r>
            <a:r>
              <a:rPr lang="cs-CZ" sz="1200" b="0" i="0" u="none" strike="noStrike" kern="1200" dirty="0" smtClean="0">
                <a:solidFill>
                  <a:schemeClr val="tx1"/>
                </a:solidFill>
                <a:latin typeface="Times New Roman" pitchFamily="18" charset="0"/>
                <a:ea typeface="+mn-ea"/>
                <a:cs typeface="+mn-cs"/>
              </a:rPr>
              <a:t>Údržba měrných jednotek</a:t>
            </a:r>
            <a:r>
              <a:rPr lang="cs-CZ" dirty="0" smtClean="0"/>
              <a:t>  (1.13):</a:t>
            </a:r>
            <a:endParaRPr lang="cs-CZ" baseline="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cs-CZ" b="1" baseline="0" dirty="0" smtClean="0"/>
              <a:t>Pole		Hodnota</a:t>
            </a:r>
          </a:p>
          <a:p>
            <a:pPr eaLnBrk="1" hangingPunct="1"/>
            <a:r>
              <a:rPr lang="cs-CZ" dirty="0" smtClean="0"/>
              <a:t>Měrná jednotka	cm</a:t>
            </a:r>
          </a:p>
          <a:p>
            <a:pPr eaLnBrk="1" hangingPunct="1"/>
            <a:r>
              <a:rPr lang="cs-CZ" dirty="0" smtClean="0"/>
              <a:t>Alternativní MJ	CV</a:t>
            </a:r>
            <a:br>
              <a:rPr lang="cs-CZ" dirty="0" smtClean="0"/>
            </a:br>
            <a:r>
              <a:rPr lang="cs-CZ" dirty="0" smtClean="0"/>
              <a:t>Číslo artiklu		10-03</a:t>
            </a:r>
            <a:br>
              <a:rPr lang="cs-CZ" dirty="0" smtClean="0"/>
            </a:br>
            <a:r>
              <a:rPr lang="cs-CZ" dirty="0" smtClean="0"/>
              <a:t>Převod MJ		7000</a:t>
            </a:r>
          </a:p>
          <a:p>
            <a:pPr eaLnBrk="1" hangingPunct="1"/>
            <a:r>
              <a:rPr lang="cs-CZ" b="1" baseline="0" dirty="0" smtClean="0"/>
              <a:t>Artikly dodavatele</a:t>
            </a:r>
          </a:p>
          <a:p>
            <a:pPr eaLnBrk="1" hangingPunct="1"/>
            <a:r>
              <a:rPr lang="cs-CZ" dirty="0" smtClean="0"/>
              <a:t>Artikly dodavatele se používají pro křížové odkazy kódů vlastních artiklů na kódy artiklů dodavatele. Rovněž lze zaznamenat nabídkovou cenu dodavatele. V průběhu nákupního procesu pak lze artikly odkazovat alternativně oběma kódy.</a:t>
            </a:r>
          </a:p>
          <a:p>
            <a:pPr marL="228600" indent="-228600" eaLnBrk="1" hangingPunct="1">
              <a:buFont typeface="+mj-lt"/>
              <a:buAutoNum type="arabicPeriod" startAt="4"/>
            </a:pPr>
            <a:r>
              <a:rPr lang="cs-CZ" baseline="0" dirty="0" smtClean="0"/>
              <a:t>Pomocí modulu </a:t>
            </a:r>
            <a:r>
              <a:rPr lang="cs-CZ" dirty="0" smtClean="0"/>
              <a:t>Údržba dodavatelských artiklů (1.19) vytvořte záznam, který zavádí vazbu kódu artiklu 10-03 ke kódu artiklu dodavatele "Standardní počítačový kabel":</a:t>
            </a:r>
          </a:p>
          <a:p>
            <a:pPr eaLnBrk="1" hangingPunct="1"/>
            <a:r>
              <a:rPr lang="cs-CZ" b="1" dirty="0" smtClean="0"/>
              <a:t>Pole		Hodnota</a:t>
            </a:r>
          </a:p>
          <a:p>
            <a:pPr eaLnBrk="1" hangingPunct="1"/>
            <a:r>
              <a:rPr lang="cs-CZ" dirty="0" smtClean="0"/>
              <a:t>Číslo artiklu		10-03</a:t>
            </a:r>
            <a:br>
              <a:rPr lang="cs-CZ" dirty="0" smtClean="0"/>
            </a:br>
            <a:r>
              <a:rPr lang="cs-CZ" dirty="0" smtClean="0"/>
              <a:t>Dodavatel		zadejte číslo vygenerované v kroku 2</a:t>
            </a:r>
            <a:br>
              <a:rPr lang="cs-CZ" dirty="0" smtClean="0"/>
            </a:br>
            <a:r>
              <a:rPr lang="cs-CZ" dirty="0" smtClean="0"/>
              <a:t>Artikl dodavatele	Standardní počítačový kabel </a:t>
            </a:r>
            <a:br>
              <a:rPr lang="cs-CZ" dirty="0" smtClean="0"/>
            </a:br>
            <a:r>
              <a:rPr lang="cs-CZ" dirty="0" smtClean="0"/>
              <a:t>Měrná jednotka	CV</a:t>
            </a:r>
            <a:br>
              <a:rPr lang="cs-CZ" dirty="0" smtClean="0"/>
            </a:br>
            <a:r>
              <a:rPr lang="cs-CZ" dirty="0" smtClean="0"/>
              <a:t>Průběžná doba dodavatele	5</a:t>
            </a:r>
            <a:br>
              <a:rPr lang="cs-CZ" dirty="0" smtClean="0"/>
            </a:br>
            <a:r>
              <a:rPr lang="cs-CZ" dirty="0" smtClean="0"/>
              <a:t>Měna		CZK</a:t>
            </a:r>
            <a:br>
              <a:rPr lang="cs-CZ" dirty="0" smtClean="0"/>
            </a:br>
            <a:r>
              <a:rPr lang="cs-CZ" dirty="0" smtClean="0"/>
              <a:t>Nabídková cena	7700</a:t>
            </a:r>
            <a:br>
              <a:rPr lang="cs-CZ" dirty="0" smtClean="0"/>
            </a:br>
            <a:r>
              <a:rPr lang="cs-CZ" dirty="0" smtClean="0"/>
              <a:t>Nabídkové množství	1</a:t>
            </a:r>
          </a:p>
          <a:p>
            <a:pPr eaLnBrk="1" hangingPunct="1"/>
            <a:r>
              <a:rPr lang="cs-CZ" b="1" i="1" dirty="0" smtClean="0"/>
              <a:t>Poznámka:</a:t>
            </a:r>
            <a:r>
              <a:rPr lang="cs-CZ" dirty="0" smtClean="0"/>
              <a:t> Nabídková cena 7 700 Kč snižuje jednotkovou cenu kabelu z 1,25 Kč/cm, která je uvedena v kmenovém souboru artiklů, na 1,10 Kč/cm. Uložte a zavřete záznam.</a:t>
            </a:r>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931863" y="946484"/>
            <a:ext cx="5127625" cy="7638716"/>
          </a:xfrm>
        </p:spPr>
        <p:txBody>
          <a:bodyPr>
            <a:normAutofit/>
          </a:bodyPr>
          <a:lstStyle/>
          <a:p>
            <a:pPr eaLnBrk="1" hangingPunct="1"/>
            <a:r>
              <a:rPr lang="cs-CZ" b="1" dirty="0" smtClean="0"/>
              <a:t>Řízení nákupu</a:t>
            </a:r>
          </a:p>
          <a:p>
            <a:pPr marL="228600" indent="-228600" eaLnBrk="1" hangingPunct="1">
              <a:buFont typeface="+mj-lt"/>
              <a:buAutoNum type="arabicPeriod" startAt="5"/>
            </a:pPr>
            <a:r>
              <a:rPr lang="cs-CZ" dirty="0" smtClean="0"/>
              <a:t>V modulu Řídící soubor nákupu (5.24) zadejte:</a:t>
            </a:r>
          </a:p>
          <a:p>
            <a:pPr eaLnBrk="1" hangingPunct="1"/>
            <a:r>
              <a:rPr lang="cs-CZ" b="1" dirty="0" smtClean="0"/>
              <a:t>Pole		Hodnota</a:t>
            </a:r>
          </a:p>
          <a:p>
            <a:pPr eaLnBrk="1" hangingPunct="1"/>
            <a:r>
              <a:rPr lang="cs-CZ" dirty="0" smtClean="0"/>
              <a:t>Účtovací místo	8000</a:t>
            </a:r>
            <a:br>
              <a:rPr lang="cs-CZ" dirty="0" smtClean="0"/>
            </a:br>
            <a:r>
              <a:rPr lang="cs-CZ" dirty="0" smtClean="0"/>
              <a:t>Dodací místo		8000</a:t>
            </a:r>
            <a:br>
              <a:rPr lang="cs-CZ" dirty="0" smtClean="0"/>
            </a:br>
            <a:r>
              <a:rPr lang="cs-CZ" dirty="0" smtClean="0"/>
              <a:t>Prefix NO		NO-</a:t>
            </a:r>
            <a:br>
              <a:rPr lang="cs-CZ" dirty="0" smtClean="0"/>
            </a:br>
            <a:r>
              <a:rPr lang="cs-CZ" dirty="0" smtClean="0"/>
              <a:t>Prefix příjemky	PR-</a:t>
            </a:r>
            <a:br>
              <a:rPr lang="cs-CZ" dirty="0" smtClean="0"/>
            </a:br>
            <a:r>
              <a:rPr lang="cs-CZ" dirty="0" smtClean="0"/>
              <a:t>Řádkový formát J/H	Jednoduchý</a:t>
            </a:r>
            <a:br>
              <a:rPr lang="cs-CZ" dirty="0" smtClean="0"/>
            </a:br>
            <a:r>
              <a:rPr lang="cs-CZ" dirty="0" smtClean="0"/>
              <a:t>Poznámky v záhlaví NO	Ne</a:t>
            </a:r>
            <a:br>
              <a:rPr lang="cs-CZ" dirty="0" smtClean="0"/>
            </a:br>
            <a:r>
              <a:rPr lang="cs-CZ" dirty="0" smtClean="0"/>
              <a:t>Poznámky v řádku NO	Ne</a:t>
            </a:r>
          </a:p>
          <a:p>
            <a:pPr eaLnBrk="1" hangingPunct="1"/>
            <a:r>
              <a:rPr lang="cs-CZ" dirty="0" smtClean="0"/>
              <a:t>V ostatních polích ponechte implicitní hodnoty, záznam uložte a zavřete.</a:t>
            </a:r>
          </a:p>
          <a:p>
            <a:pPr eaLnBrk="1" hangingPunct="1"/>
            <a:r>
              <a:rPr lang="cs-CZ" b="1" dirty="0" smtClean="0"/>
              <a:t>Vytvořte nákupní objednávku artiklů komponent</a:t>
            </a:r>
          </a:p>
          <a:p>
            <a:pPr eaLnBrk="1" hangingPunct="1"/>
            <a:r>
              <a:rPr lang="cs-CZ" dirty="0" smtClean="0"/>
              <a:t>Objednejte součásti k výrobě deseti jednotek lékařského ultrazvuku:</a:t>
            </a:r>
          </a:p>
          <a:p>
            <a:pPr marL="180000" indent="-180000" eaLnBrk="1" hangingPunct="1">
              <a:buFont typeface="Arial" pitchFamily="34" charset="0"/>
              <a:buChar char="•"/>
            </a:pPr>
            <a:r>
              <a:rPr lang="cs-CZ" dirty="0" smtClean="0"/>
              <a:t>10 ks artiklu 10-01 (PC s monitorem)</a:t>
            </a:r>
          </a:p>
          <a:p>
            <a:pPr marL="180000" indent="-180000" eaLnBrk="1" hangingPunct="1">
              <a:buFont typeface="Arial" pitchFamily="34" charset="0"/>
              <a:buChar char="•"/>
            </a:pPr>
            <a:r>
              <a:rPr lang="cs-CZ" dirty="0" smtClean="0"/>
              <a:t>10 ks artiklu 10-02 (klávesnice)</a:t>
            </a:r>
          </a:p>
          <a:p>
            <a:pPr marL="180000" indent="-180000" eaLnBrk="1" hangingPunct="1">
              <a:buFont typeface="Arial" pitchFamily="34" charset="0"/>
              <a:buChar char="•"/>
            </a:pPr>
            <a:r>
              <a:rPr lang="cs-CZ" dirty="0" smtClean="0"/>
              <a:t>7 000 cm artiklu 10-03 (počítačový kabel)</a:t>
            </a:r>
          </a:p>
          <a:p>
            <a:pPr marL="180000" indent="-180000" eaLnBrk="1" hangingPunct="1">
              <a:buFont typeface="Arial" pitchFamily="34" charset="0"/>
              <a:buChar char="•"/>
            </a:pPr>
            <a:r>
              <a:rPr lang="cs-CZ" dirty="0" smtClean="0"/>
              <a:t>10 ks artiklu 10-04 (senzor)</a:t>
            </a:r>
          </a:p>
          <a:p>
            <a:pPr eaLnBrk="1" hangingPunct="1"/>
            <a:r>
              <a:rPr lang="cs-CZ" dirty="0" smtClean="0"/>
              <a:t>Objednejte jednu cívku kabelu. Pro kabel jsme vytvořili záznam dodavatelského artiklu. Použijte nabídkovou slevu ceny kabelu na 1,10 Kč/cm.</a:t>
            </a:r>
          </a:p>
          <a:p>
            <a:pPr marL="228600" indent="-228600" eaLnBrk="1" hangingPunct="1">
              <a:buFont typeface="+mj-lt"/>
              <a:buAutoNum type="arabicPeriod" startAt="6"/>
            </a:pPr>
            <a:r>
              <a:rPr lang="cs-CZ" dirty="0" smtClean="0"/>
              <a:t>V modulu Údržba nákupních objednávek (5.7) zadejte nákupní objednávku:</a:t>
            </a:r>
          </a:p>
          <a:p>
            <a:pPr eaLnBrk="1" hangingPunct="1"/>
            <a:r>
              <a:rPr lang="cs-CZ" b="1" dirty="0" smtClean="0"/>
              <a:t>Pole		Hodnota</a:t>
            </a:r>
          </a:p>
          <a:p>
            <a:pPr eaLnBrk="1" hangingPunct="1"/>
            <a:r>
              <a:rPr lang="cs-CZ" dirty="0" smtClean="0"/>
              <a:t>Nákupní objednávka	ponechte prázdné</a:t>
            </a:r>
            <a:br>
              <a:rPr lang="cs-CZ" dirty="0" smtClean="0"/>
            </a:br>
            <a:r>
              <a:rPr lang="cs-CZ" dirty="0" smtClean="0"/>
              <a:t>Dodavatel		Dixon s.r.o.</a:t>
            </a:r>
            <a:br>
              <a:rPr lang="cs-CZ" dirty="0" smtClean="0"/>
            </a:br>
            <a:r>
              <a:rPr lang="cs-CZ" dirty="0" smtClean="0"/>
              <a:t>Datum objednání a dodání	použijte implicitní hodnoty</a:t>
            </a:r>
            <a:br>
              <a:rPr lang="cs-CZ" dirty="0" smtClean="0"/>
            </a:br>
            <a:r>
              <a:rPr lang="cs-CZ" dirty="0" smtClean="0"/>
              <a:t>Místo		8000</a:t>
            </a:r>
            <a:br>
              <a:rPr lang="cs-CZ" dirty="0" smtClean="0"/>
            </a:br>
            <a:r>
              <a:rPr lang="cs-CZ" dirty="0" smtClean="0"/>
              <a:t>Platební podmínky	30</a:t>
            </a:r>
          </a:p>
          <a:p>
            <a:pPr eaLnBrk="1" hangingPunct="1"/>
            <a:r>
              <a:rPr lang="cs-CZ" dirty="0" smtClean="0"/>
              <a:t>Přejděte k zadávání řádků objednávky:</a:t>
            </a:r>
          </a:p>
          <a:p>
            <a:pPr eaLnBrk="1" hangingPunct="1"/>
            <a:r>
              <a:rPr lang="cs-CZ" b="1" dirty="0" smtClean="0"/>
              <a:t>Pole		Hodnota</a:t>
            </a:r>
          </a:p>
          <a:p>
            <a:pPr eaLnBrk="1" hangingPunct="1"/>
            <a:r>
              <a:rPr lang="cs-CZ" dirty="0" smtClean="0"/>
              <a:t>Řádek NO		1</a:t>
            </a:r>
            <a:br>
              <a:rPr lang="cs-CZ" dirty="0" smtClean="0"/>
            </a:br>
            <a:r>
              <a:rPr lang="cs-CZ" dirty="0" smtClean="0"/>
              <a:t>Místo		8000</a:t>
            </a:r>
            <a:br>
              <a:rPr lang="cs-CZ" dirty="0" smtClean="0"/>
            </a:br>
            <a:r>
              <a:rPr lang="cs-CZ" dirty="0" smtClean="0"/>
              <a:t>Kód artiklu		10-01</a:t>
            </a:r>
            <a:br>
              <a:rPr lang="cs-CZ" dirty="0" smtClean="0"/>
            </a:br>
            <a:r>
              <a:rPr lang="cs-CZ" dirty="0" smtClean="0"/>
              <a:t>Množství		10</a:t>
            </a:r>
            <a:br>
              <a:rPr lang="cs-CZ" dirty="0" smtClean="0"/>
            </a:br>
            <a:r>
              <a:rPr lang="cs-CZ" dirty="0" smtClean="0"/>
              <a:t>Měrná jednotka	ks</a:t>
            </a:r>
            <a:br>
              <a:rPr lang="cs-CZ" dirty="0" smtClean="0"/>
            </a:br>
            <a:r>
              <a:rPr lang="cs-CZ" dirty="0" smtClean="0"/>
              <a:t>Jednotková cena	9000,00</a:t>
            </a:r>
            <a:br>
              <a:rPr lang="cs-CZ" dirty="0" smtClean="0"/>
            </a:br>
            <a:endParaRPr lang="cs-CZ" dirty="0" smtClean="0"/>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931863" y="946484"/>
            <a:ext cx="5127625" cy="7638716"/>
          </a:xfrm>
        </p:spPr>
        <p:txBody>
          <a:bodyPr>
            <a:normAutofit/>
          </a:bodyPr>
          <a:lstStyle/>
          <a:p>
            <a:pPr eaLnBrk="1" hangingPunct="1"/>
            <a:r>
              <a:rPr lang="cs-CZ" b="1" dirty="0" smtClean="0"/>
              <a:t>Pole		Hodnota</a:t>
            </a:r>
          </a:p>
          <a:p>
            <a:pPr eaLnBrk="1" hangingPunct="1"/>
            <a:r>
              <a:rPr lang="cs-CZ" dirty="0" smtClean="0"/>
              <a:t>Řádek NO		2</a:t>
            </a:r>
            <a:br>
              <a:rPr lang="cs-CZ" dirty="0" smtClean="0"/>
            </a:br>
            <a:r>
              <a:rPr lang="cs-CZ" dirty="0" smtClean="0"/>
              <a:t>Místo		8000</a:t>
            </a:r>
            <a:br>
              <a:rPr lang="cs-CZ" dirty="0" smtClean="0"/>
            </a:br>
            <a:r>
              <a:rPr lang="cs-CZ" dirty="0" smtClean="0"/>
              <a:t>Kód artiklu		10-02</a:t>
            </a:r>
            <a:br>
              <a:rPr lang="cs-CZ" dirty="0" smtClean="0"/>
            </a:br>
            <a:r>
              <a:rPr lang="cs-CZ" dirty="0" smtClean="0"/>
              <a:t>Množství		10</a:t>
            </a:r>
            <a:br>
              <a:rPr lang="cs-CZ" dirty="0" smtClean="0"/>
            </a:br>
            <a:r>
              <a:rPr lang="cs-CZ" dirty="0" smtClean="0"/>
              <a:t>Měrná jednotka	ks</a:t>
            </a:r>
            <a:br>
              <a:rPr lang="cs-CZ" dirty="0" smtClean="0"/>
            </a:br>
            <a:r>
              <a:rPr lang="cs-CZ" dirty="0" smtClean="0"/>
              <a:t>Jednotková cena	500,00</a:t>
            </a:r>
          </a:p>
          <a:p>
            <a:pPr eaLnBrk="1" hangingPunct="1"/>
            <a:r>
              <a:rPr lang="cs-CZ" b="1" dirty="0" smtClean="0"/>
              <a:t>Pole		Hodnota</a:t>
            </a:r>
          </a:p>
          <a:p>
            <a:pPr eaLnBrk="1" hangingPunct="1"/>
            <a:r>
              <a:rPr lang="cs-CZ" dirty="0" smtClean="0"/>
              <a:t>Řádek NO		3</a:t>
            </a:r>
            <a:br>
              <a:rPr lang="cs-CZ" dirty="0" smtClean="0"/>
            </a:br>
            <a:r>
              <a:rPr lang="cs-CZ" dirty="0" smtClean="0"/>
              <a:t>Místo		8000</a:t>
            </a:r>
            <a:br>
              <a:rPr lang="cs-CZ" dirty="0" smtClean="0"/>
            </a:br>
            <a:r>
              <a:rPr lang="cs-CZ" dirty="0" smtClean="0"/>
              <a:t>Kód artiklu		10-03</a:t>
            </a:r>
            <a:br>
              <a:rPr lang="cs-CZ" dirty="0" smtClean="0"/>
            </a:br>
            <a:r>
              <a:rPr lang="cs-CZ" dirty="0" smtClean="0"/>
              <a:t>Množství		1</a:t>
            </a:r>
            <a:br>
              <a:rPr lang="cs-CZ" dirty="0" smtClean="0"/>
            </a:br>
            <a:r>
              <a:rPr lang="cs-CZ" dirty="0" smtClean="0"/>
              <a:t>Měrná jednotka	CV</a:t>
            </a:r>
            <a:br>
              <a:rPr lang="cs-CZ" dirty="0" smtClean="0"/>
            </a:br>
            <a:r>
              <a:rPr lang="cs-CZ" dirty="0" smtClean="0"/>
              <a:t>Jednotková cena	7700,00</a:t>
            </a:r>
          </a:p>
          <a:p>
            <a:pPr eaLnBrk="1" hangingPunct="1"/>
            <a:r>
              <a:rPr lang="cs-CZ" b="1" dirty="0" smtClean="0"/>
              <a:t>Pole		Hodnota</a:t>
            </a:r>
          </a:p>
          <a:p>
            <a:pPr eaLnBrk="1" hangingPunct="1"/>
            <a:r>
              <a:rPr lang="cs-CZ" dirty="0" smtClean="0"/>
              <a:t>Řádek NO		4</a:t>
            </a:r>
            <a:br>
              <a:rPr lang="cs-CZ" dirty="0" smtClean="0"/>
            </a:br>
            <a:r>
              <a:rPr lang="cs-CZ" dirty="0" smtClean="0"/>
              <a:t>Místo		8000</a:t>
            </a:r>
            <a:br>
              <a:rPr lang="cs-CZ" dirty="0" smtClean="0"/>
            </a:br>
            <a:r>
              <a:rPr lang="cs-CZ" dirty="0" smtClean="0"/>
              <a:t>Kód artiklu		10-04</a:t>
            </a:r>
            <a:br>
              <a:rPr lang="cs-CZ" dirty="0" smtClean="0"/>
            </a:br>
            <a:r>
              <a:rPr lang="cs-CZ" dirty="0" smtClean="0"/>
              <a:t>Množství		10</a:t>
            </a:r>
            <a:br>
              <a:rPr lang="cs-CZ" dirty="0" smtClean="0"/>
            </a:br>
            <a:r>
              <a:rPr lang="cs-CZ" dirty="0" smtClean="0"/>
              <a:t>Měrná jednotka	ks</a:t>
            </a:r>
            <a:br>
              <a:rPr lang="cs-CZ" dirty="0" smtClean="0"/>
            </a:br>
            <a:r>
              <a:rPr lang="cs-CZ" dirty="0" smtClean="0"/>
              <a:t>Jednotková cena	1340,00</a:t>
            </a:r>
          </a:p>
          <a:p>
            <a:pPr eaLnBrk="1" hangingPunct="1"/>
            <a:r>
              <a:rPr lang="cs-CZ" dirty="0" smtClean="0"/>
              <a:t>Protože jsme pro artikl 10-03 zadali artikl dodavatele, byla implicitně použita měrná jednotka CV (cívka). Ověřte, že pole Převod MJ i Množství v MJ obsahují hodnotu 7 000. </a:t>
            </a:r>
          </a:p>
          <a:p>
            <a:pPr eaLnBrk="1" hangingPunct="1"/>
            <a:r>
              <a:rPr lang="cs-CZ" dirty="0" smtClean="0"/>
              <a:t>Všimněte si zaškrtnutí pole Aktualizovat průměrnou/poslední cenu. Díky tomu bude při příjmu aktualizována běžná cena kabelu z dosavadní hodnoty 1,25 Kč/cm na cenu po slevě 1,10 Kč/cm. Pokud bychom pole nezaškrtli, aktualizace by se neprovedla a běžná cena kabelu by zůstala na původní hodnotě.</a:t>
            </a:r>
          </a:p>
          <a:p>
            <a:pPr marL="180000" indent="-180000" eaLnBrk="1" hangingPunct="1">
              <a:buFont typeface="Arial" pitchFamily="34" charset="0"/>
              <a:buChar char="•"/>
            </a:pPr>
            <a:r>
              <a:rPr lang="cs-CZ" dirty="0" smtClean="0"/>
              <a:t>Po zadání všech řádek objednávky (na řádce 5) klikněte na Konec řádek.</a:t>
            </a:r>
          </a:p>
          <a:p>
            <a:pPr marL="180000" indent="-180000" eaLnBrk="1" hangingPunct="1">
              <a:buFont typeface="Arial" pitchFamily="34" charset="0"/>
              <a:buChar char="•"/>
            </a:pPr>
            <a:r>
              <a:rPr lang="cs-CZ" dirty="0" smtClean="0"/>
              <a:t>Tím se přesunete do pole Řádkový formát J/H.</a:t>
            </a:r>
          </a:p>
          <a:p>
            <a:pPr marL="180000" indent="-180000" eaLnBrk="1" hangingPunct="1">
              <a:buFont typeface="Arial" pitchFamily="34" charset="0"/>
              <a:buChar char="•"/>
            </a:pPr>
            <a:r>
              <a:rPr lang="cs-CZ" dirty="0" smtClean="0"/>
              <a:t>Klikněte na Koncový text, ponechte implicitní hodnoty.</a:t>
            </a:r>
          </a:p>
          <a:p>
            <a:pPr marL="180000" indent="-180000" eaLnBrk="1" hangingPunct="1">
              <a:buFont typeface="Arial" pitchFamily="34" charset="0"/>
              <a:buChar char="•"/>
            </a:pPr>
            <a:r>
              <a:rPr lang="cs-CZ" dirty="0" smtClean="0"/>
              <a:t>Uložte a klikněte na Další.</a:t>
            </a:r>
          </a:p>
          <a:p>
            <a:pPr eaLnBrk="1" hangingPunct="1"/>
            <a:endParaRPr lang="cs-CZ" dirty="0" smtClean="0"/>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931863" y="946484"/>
            <a:ext cx="5127625" cy="7638716"/>
          </a:xfrm>
        </p:spPr>
        <p:txBody>
          <a:bodyPr>
            <a:normAutofit/>
          </a:bodyPr>
          <a:lstStyle/>
          <a:p>
            <a:pPr eaLnBrk="1" hangingPunct="1"/>
            <a:r>
              <a:rPr lang="cs-CZ" b="1" dirty="0" smtClean="0"/>
              <a:t>Zaznamenejte</a:t>
            </a:r>
            <a:r>
              <a:rPr lang="cs-CZ" b="1" baseline="0" dirty="0" smtClean="0"/>
              <a:t> příjem z nákupní objednávky</a:t>
            </a:r>
          </a:p>
          <a:p>
            <a:pPr eaLnBrk="1" hangingPunct="1"/>
            <a:r>
              <a:rPr lang="cs-CZ" dirty="0" smtClean="0"/>
              <a:t>Dodavatel poslal dodávku s objednaným</a:t>
            </a:r>
            <a:r>
              <a:rPr lang="cs-CZ" baseline="0" dirty="0" smtClean="0"/>
              <a:t> zbožím.</a:t>
            </a:r>
          </a:p>
          <a:p>
            <a:pPr marL="228600" indent="-228600" eaLnBrk="1" hangingPunct="1">
              <a:buFont typeface="+mj-lt"/>
              <a:buAutoNum type="arabicPeriod" startAt="7"/>
            </a:pPr>
            <a:r>
              <a:rPr lang="cs-CZ" baseline="0" dirty="0" smtClean="0"/>
              <a:t>Použijte modul </a:t>
            </a:r>
            <a:r>
              <a:rPr lang="cs-CZ" sz="1200" b="0" i="0" u="none" strike="noStrike" kern="1200" dirty="0" smtClean="0">
                <a:solidFill>
                  <a:schemeClr val="tx1"/>
                </a:solidFill>
                <a:latin typeface="Times New Roman" pitchFamily="18" charset="0"/>
                <a:ea typeface="+mn-ea"/>
                <a:cs typeface="+mn-cs"/>
              </a:rPr>
              <a:t>Skladové příjmy z nákupních objednávek</a:t>
            </a:r>
            <a:r>
              <a:rPr lang="cs-CZ" dirty="0" smtClean="0"/>
              <a:t> (5.13.1) a zadejte:</a:t>
            </a:r>
          </a:p>
          <a:p>
            <a:pPr eaLnBrk="1" hangingPunct="1"/>
            <a:r>
              <a:rPr lang="cs-CZ" b="1" dirty="0" smtClean="0"/>
              <a:t>Pole		Hodnota</a:t>
            </a:r>
          </a:p>
          <a:p>
            <a:pPr eaLnBrk="1" hangingPunct="1"/>
            <a:r>
              <a:rPr lang="cs-CZ" dirty="0" smtClean="0"/>
              <a:t>Objednávka		číslo, vygenerované výše</a:t>
            </a:r>
            <a:br>
              <a:rPr lang="cs-CZ" dirty="0" smtClean="0"/>
            </a:br>
            <a:r>
              <a:rPr lang="cs-CZ" dirty="0" smtClean="0"/>
              <a:t>Balicí list		zadejte jakékoli číslo</a:t>
            </a:r>
            <a:br>
              <a:rPr lang="cs-CZ" dirty="0" smtClean="0"/>
            </a:br>
            <a:r>
              <a:rPr lang="cs-CZ" dirty="0" smtClean="0"/>
              <a:t>Příjemka		ponechte prázdné</a:t>
            </a:r>
            <a:br>
              <a:rPr lang="cs-CZ" dirty="0" smtClean="0"/>
            </a:br>
            <a:r>
              <a:rPr lang="cs-CZ" dirty="0" smtClean="0"/>
              <a:t>Přijmout vše		Ano</a:t>
            </a:r>
            <a:br>
              <a:rPr lang="cs-CZ" dirty="0" smtClean="0"/>
            </a:br>
            <a:r>
              <a:rPr lang="cs-CZ" dirty="0" smtClean="0"/>
              <a:t>Datum přijetí		ponechte prázdné</a:t>
            </a:r>
          </a:p>
          <a:p>
            <a:pPr eaLnBrk="1" hangingPunct="1"/>
            <a:r>
              <a:rPr lang="cs-CZ" b="1" i="1" dirty="0" smtClean="0"/>
              <a:t>Poznámka:</a:t>
            </a:r>
            <a:r>
              <a:rPr lang="cs-CZ" dirty="0" smtClean="0"/>
              <a:t> stiskněte</a:t>
            </a:r>
            <a:r>
              <a:rPr lang="cs-CZ" baseline="0" dirty="0" smtClean="0"/>
              <a:t> šipku dolů, aby se vyplnila implicitní hodnota čísla objednávky.</a:t>
            </a:r>
          </a:p>
          <a:p>
            <a:pPr eaLnBrk="1" hangingPunct="1"/>
            <a:r>
              <a:rPr lang="cs-CZ" dirty="0" smtClean="0"/>
              <a:t>V rámu Příjmy zaznamenejte přijatá množství. Všechna</a:t>
            </a:r>
            <a:r>
              <a:rPr lang="cs-CZ" baseline="0" dirty="0" smtClean="0"/>
              <a:t> pole</a:t>
            </a:r>
            <a:r>
              <a:rPr lang="cs-CZ" dirty="0" smtClean="0"/>
              <a:t> budou mít implicitní hodnoty z nákupní objednávky:</a:t>
            </a:r>
          </a:p>
          <a:p>
            <a:pPr eaLnBrk="1" hangingPunct="1"/>
            <a:r>
              <a:rPr lang="cs-CZ" b="1" dirty="0" smtClean="0"/>
              <a:t>Pole		Hodnota</a:t>
            </a:r>
          </a:p>
          <a:p>
            <a:pPr eaLnBrk="1" hangingPunct="1"/>
            <a:r>
              <a:rPr lang="cs-CZ" dirty="0" smtClean="0"/>
              <a:t>Řádek		1</a:t>
            </a:r>
            <a:br>
              <a:rPr lang="cs-CZ" dirty="0" smtClean="0"/>
            </a:br>
            <a:r>
              <a:rPr lang="cs-CZ" dirty="0" smtClean="0"/>
              <a:t>Množství přijaté	10</a:t>
            </a:r>
            <a:br>
              <a:rPr lang="cs-CZ" dirty="0" smtClean="0"/>
            </a:br>
            <a:r>
              <a:rPr lang="cs-CZ" dirty="0" smtClean="0"/>
              <a:t>Množství z balicího listu	10</a:t>
            </a:r>
            <a:br>
              <a:rPr lang="cs-CZ" dirty="0" smtClean="0"/>
            </a:br>
            <a:r>
              <a:rPr lang="cs-CZ" dirty="0" smtClean="0"/>
              <a:t>Řádek		2</a:t>
            </a:r>
            <a:br>
              <a:rPr lang="cs-CZ" dirty="0" smtClean="0"/>
            </a:br>
            <a:r>
              <a:rPr lang="cs-CZ" dirty="0" smtClean="0"/>
              <a:t>Množství přijaté	10</a:t>
            </a:r>
            <a:br>
              <a:rPr lang="cs-CZ" dirty="0" smtClean="0"/>
            </a:br>
            <a:r>
              <a:rPr lang="cs-CZ" dirty="0" smtClean="0"/>
              <a:t>Množství z balicího listu	10</a:t>
            </a:r>
            <a:br>
              <a:rPr lang="cs-CZ" dirty="0" smtClean="0"/>
            </a:br>
            <a:r>
              <a:rPr lang="cs-CZ" dirty="0" smtClean="0"/>
              <a:t>Řádek		3</a:t>
            </a:r>
            <a:br>
              <a:rPr lang="cs-CZ" dirty="0" smtClean="0"/>
            </a:br>
            <a:r>
              <a:rPr lang="cs-CZ" dirty="0" smtClean="0"/>
              <a:t>Množství přijaté	1</a:t>
            </a:r>
            <a:br>
              <a:rPr lang="cs-CZ" dirty="0" smtClean="0"/>
            </a:br>
            <a:r>
              <a:rPr lang="cs-CZ" dirty="0" smtClean="0"/>
              <a:t>Množství z balicího listu	1</a:t>
            </a:r>
            <a:br>
              <a:rPr lang="cs-CZ" dirty="0" smtClean="0"/>
            </a:br>
            <a:r>
              <a:rPr lang="cs-CZ" dirty="0" smtClean="0"/>
              <a:t>Řádek		4</a:t>
            </a:r>
            <a:br>
              <a:rPr lang="cs-CZ" dirty="0" smtClean="0"/>
            </a:br>
            <a:r>
              <a:rPr lang="cs-CZ" dirty="0" smtClean="0"/>
              <a:t>Množství přijaté	10</a:t>
            </a:r>
            <a:br>
              <a:rPr lang="cs-CZ" dirty="0" smtClean="0"/>
            </a:br>
            <a:r>
              <a:rPr lang="cs-CZ" dirty="0" smtClean="0"/>
              <a:t>Množství z balicího listu	10</a:t>
            </a:r>
            <a:br>
              <a:rPr lang="cs-CZ" dirty="0" smtClean="0"/>
            </a:br>
            <a:r>
              <a:rPr lang="cs-CZ" dirty="0" smtClean="0"/>
              <a:t>Jsou-li údaje správné, klikněte na Další a ještě jednou na Další. Na dotaz "Zobrazit přijaté řádky?" odpovězte Ano a klikněte na Další. Na dotaz "Jsou všechny informace správné?" odpovězte Ano a klikněte na Další. Na poslední obrazovce je koncový text objednávky. Klikněte zde na Další, jinak by se příjem neuložil.</a:t>
            </a:r>
            <a:br>
              <a:rPr lang="cs-CZ" dirty="0" smtClean="0"/>
            </a:br>
            <a:r>
              <a:rPr lang="cs-CZ" b="1" i="1" dirty="0" smtClean="0"/>
              <a:t>Poznámka:</a:t>
            </a:r>
            <a:r>
              <a:rPr lang="cs-CZ" dirty="0" smtClean="0"/>
              <a:t> V případech rozdílu mezi množstvím zboží přijatého a množstvím zboží, uvedeného na balicím listu je důležité zadat hodnoty v obou polích Množství přijaté a Množství na balicím listu.</a:t>
            </a:r>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931863" y="946484"/>
            <a:ext cx="5127625" cy="7638716"/>
          </a:xfrm>
        </p:spPr>
        <p:txBody>
          <a:bodyPr>
            <a:normAutofit/>
          </a:bodyPr>
          <a:lstStyle/>
          <a:p>
            <a:pPr eaLnBrk="1" hangingPunct="1"/>
            <a:r>
              <a:rPr lang="cs-CZ" b="1" dirty="0" smtClean="0"/>
              <a:t>Ověřte stav skladových zásob</a:t>
            </a:r>
            <a:endParaRPr lang="cs-CZ" b="1" baseline="0" dirty="0" smtClean="0"/>
          </a:p>
          <a:p>
            <a:pPr marL="228600" indent="-228600" eaLnBrk="1" hangingPunct="1">
              <a:buFont typeface="+mj-lt"/>
              <a:buAutoNum type="arabicPeriod" startAt="8"/>
            </a:pPr>
            <a:r>
              <a:rPr lang="cs-CZ" baseline="0" dirty="0" smtClean="0"/>
              <a:t>Použijte modul </a:t>
            </a:r>
            <a:r>
              <a:rPr lang="cs-CZ" sz="1200" b="0" i="0" u="none" strike="noStrike" kern="1200" dirty="0" smtClean="0">
                <a:solidFill>
                  <a:schemeClr val="tx1"/>
                </a:solidFill>
                <a:latin typeface="Times New Roman" pitchFamily="18" charset="0"/>
                <a:ea typeface="+mn-ea"/>
                <a:cs typeface="+mn-cs"/>
              </a:rPr>
              <a:t>Prohlížení zásob dle míst</a:t>
            </a:r>
            <a:r>
              <a:rPr lang="cs-CZ" dirty="0" smtClean="0"/>
              <a:t> (3.3) pro místo 8000.</a:t>
            </a:r>
            <a:br>
              <a:rPr lang="cs-CZ" dirty="0" smtClean="0"/>
            </a:br>
            <a:r>
              <a:rPr lang="cs-CZ" dirty="0" smtClean="0"/>
              <a:t>Tím zobrazíte pouze artikly v místě 8000. Je</a:t>
            </a:r>
            <a:r>
              <a:rPr lang="cs-CZ" baseline="0" dirty="0" smtClean="0"/>
              <a:t> zde dostatečné množství pro výrobu deseti jednotek lékařského ultrazvuku?</a:t>
            </a:r>
          </a:p>
          <a:p>
            <a:pPr marL="228600" indent="-228600" eaLnBrk="1" hangingPunct="1">
              <a:buFont typeface="+mj-lt"/>
              <a:buAutoNum type="arabicPeriod" startAt="9"/>
            </a:pPr>
            <a:r>
              <a:rPr lang="cs-CZ" baseline="0" dirty="0" smtClean="0"/>
              <a:t>Ověřte transakce, zaznamenané při příjmu zboží. Použijte modul </a:t>
            </a:r>
            <a:r>
              <a:rPr lang="pl-PL" sz="1200" b="0" i="0" u="none" strike="noStrike" kern="1200" dirty="0" smtClean="0">
                <a:solidFill>
                  <a:schemeClr val="tx1"/>
                </a:solidFill>
                <a:latin typeface="Times New Roman" pitchFamily="18" charset="0"/>
                <a:ea typeface="+mn-ea"/>
                <a:cs typeface="+mn-cs"/>
              </a:rPr>
              <a:t>Dotaz na skl. poh. - detail</a:t>
            </a:r>
            <a:r>
              <a:rPr lang="pl-PL" dirty="0" smtClean="0"/>
              <a:t> (3.21.1). Prohlédněte si záznamy, vytvořené ve cvičení. Všimněte si položky Typ transakce,</a:t>
            </a:r>
            <a:r>
              <a:rPr lang="pl-PL" baseline="0" dirty="0" smtClean="0"/>
              <a:t> která ukazuje, který modul je vytvořil.</a:t>
            </a:r>
            <a:br>
              <a:rPr lang="pl-PL" baseline="0" dirty="0" smtClean="0"/>
            </a:br>
            <a:r>
              <a:rPr lang="pl-PL" baseline="0" dirty="0" smtClean="0"/>
              <a:t>Podívejte se na detail hlavní knihy a najděte číslo transakce hlavní knihy, které bylo vytvořeno pro poslední příjem z nákupní objednávky. Kterým účtům bylo účtováno na vrub a kterým</a:t>
            </a:r>
            <a:r>
              <a:rPr lang="pl-PL" dirty="0" smtClean="0"/>
              <a:t> ve prospěch</a:t>
            </a:r>
            <a:r>
              <a:rPr lang="pl-PL" baseline="0" dirty="0" smtClean="0"/>
              <a:t>?</a:t>
            </a:r>
            <a:endParaRPr lang="cs-CZ" dirty="0" smtClean="0"/>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cs-CZ"/>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V této kapitole se zaměříme na práci s dodavatelskými účty, která zahrnuje ověřování a schvalování výdeje hotovosti prostřednictvím účetních dokladů a zpracování plateb dodavatelům.</a:t>
            </a:r>
            <a:endParaRPr lang="cs-CZ" dirty="0"/>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cs-CZ"/>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fld id="{793D14F2-298D-4686-9CB7-62EA2A2C89C6}" type="slidenum">
              <a:rPr lang="en-US" smtClean="0"/>
              <a:pPr/>
              <a:t>39</a:t>
            </a:fld>
            <a:endParaRPr lang="en-US" smtClean="0"/>
          </a:p>
        </p:txBody>
      </p:sp>
      <p:sp>
        <p:nvSpPr>
          <p:cNvPr id="159747"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Oddělení</a:t>
            </a:r>
            <a:r>
              <a:rPr lang="cs-CZ" baseline="0" dirty="0" smtClean="0"/>
              <a:t> závazků sleduje částky dlužné dodavatelům a zpracovává a tiskne jejich platby. Často používá účetní doklady pro dokumentaci vnitřního schvalování a zajištění správnosti přijatých faktur.</a:t>
            </a:r>
          </a:p>
          <a:p>
            <a:r>
              <a:rPr lang="cs-CZ" baseline="0" dirty="0" smtClean="0"/>
              <a:t>Účetní doklad je dokument, schvalující platbu faktury. Účetní doklady k platbě se uvolňují podle data splatnosti, data slevy nebo ručně. Obvykle se vygeneruje přehled splatností a zjistí se nejstarší závazky. Poté se vytiskne </a:t>
            </a:r>
            <a:r>
              <a:rPr lang="cs-CZ" sz="1200" kern="1200" dirty="0" smtClean="0">
                <a:solidFill>
                  <a:schemeClr val="tx1"/>
                </a:solidFill>
                <a:latin typeface="Times New Roman" pitchFamily="18" charset="0"/>
                <a:ea typeface="+mn-ea"/>
                <a:cs typeface="+mn-cs"/>
              </a:rPr>
              <a:t>rejstřík uvolnění plateb, který zobrazí účetní doklady, uvolněné k platbě a umožní jejich úpravy.</a:t>
            </a:r>
          </a:p>
          <a:p>
            <a:r>
              <a:rPr lang="cs-CZ" sz="1200" kern="1200" dirty="0" smtClean="0">
                <a:solidFill>
                  <a:schemeClr val="tx1"/>
                </a:solidFill>
                <a:latin typeface="Times New Roman" pitchFamily="18" charset="0"/>
                <a:ea typeface="+mn-ea"/>
                <a:cs typeface="+mn-cs"/>
              </a:rPr>
              <a:t>Jakmile jsou uvolněny účetní doklady, platby</a:t>
            </a:r>
            <a:r>
              <a:rPr lang="cs-CZ" sz="1200" kern="1200" baseline="0" dirty="0" smtClean="0">
                <a:solidFill>
                  <a:schemeClr val="tx1"/>
                </a:solidFill>
                <a:latin typeface="Times New Roman" pitchFamily="18" charset="0"/>
                <a:ea typeface="+mn-ea"/>
                <a:cs typeface="+mn-cs"/>
              </a:rPr>
              <a:t> se zpracují tiskem platebních</a:t>
            </a:r>
            <a:r>
              <a:rPr lang="cs-CZ" sz="1200" kern="1200" dirty="0" smtClean="0">
                <a:solidFill>
                  <a:schemeClr val="tx1"/>
                </a:solidFill>
                <a:latin typeface="Times New Roman" pitchFamily="18" charset="0"/>
                <a:ea typeface="+mn-ea"/>
                <a:cs typeface="+mn-cs"/>
              </a:rPr>
              <a:t> </a:t>
            </a:r>
            <a:r>
              <a:rPr lang="cs-CZ" sz="1200" kern="1200" baseline="0" dirty="0" smtClean="0">
                <a:solidFill>
                  <a:schemeClr val="tx1"/>
                </a:solidFill>
                <a:latin typeface="Times New Roman" pitchFamily="18" charset="0"/>
                <a:ea typeface="+mn-ea"/>
                <a:cs typeface="+mn-cs"/>
              </a:rPr>
              <a:t>příkazů, zaznamenáním manuálních platebních příkazů nebo vytvořením ASCII souboru pro elektronické bankovnictví. Vytiskne se záznam uskutečněných plateb. Pro potvrzení elektronických plateb lze vytisknout přehled vybraných plateb a poslat dodavateli.</a:t>
            </a:r>
          </a:p>
          <a:p>
            <a:r>
              <a:rPr lang="cs-CZ" sz="1200" kern="1200" baseline="0" dirty="0" smtClean="0">
                <a:solidFill>
                  <a:schemeClr val="tx1"/>
                </a:solidFill>
                <a:latin typeface="Times New Roman" pitchFamily="18" charset="0"/>
                <a:ea typeface="+mn-ea"/>
                <a:cs typeface="+mn-cs"/>
              </a:rPr>
              <a:t>Po platbě se sníží saldo dodavatele, ale platba není ještě označena za uzavřenou. Jak platební příkaz, tak původní účetní doklad zůstávají v systému, dokud příkaz nepřijme banka. Pokud příkaz není přijat nebo je z nějakého důvodu stornován, systém automaticky účetní doklad znovu otevře.</a:t>
            </a:r>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p>
            <a:fld id="{EFA9C574-155D-4506-BEA4-B7F7DE44C3AE}" type="slidenum">
              <a:rPr lang="en-US" smtClean="0"/>
              <a:pPr/>
              <a:t>4</a:t>
            </a:fld>
            <a:endParaRPr lang="en-US" dirty="0" smtClean="0"/>
          </a:p>
        </p:txBody>
      </p:sp>
      <p:sp>
        <p:nvSpPr>
          <p:cNvPr id="138243"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138244" name="Rectangle 3"/>
          <p:cNvSpPr>
            <a:spLocks noGrp="1" noChangeArrowheads="1"/>
          </p:cNvSpPr>
          <p:nvPr>
            <p:ph type="body" idx="1"/>
          </p:nvPr>
        </p:nvSpPr>
        <p:spPr>
          <a:xfrm>
            <a:off x="931863" y="3789363"/>
            <a:ext cx="5127625" cy="5105400"/>
          </a:xfrm>
          <a:noFill/>
          <a:ln>
            <a:noFill/>
          </a:ln>
        </p:spPr>
        <p:txBody>
          <a:bodyPr lIns="92775" tIns="46388" rIns="92775" bIns="46388"/>
          <a:lstStyle/>
          <a:p>
            <a:r>
              <a:rPr lang="cs-CZ" dirty="0" smtClean="0"/>
              <a:t>Prostřednictvím</a:t>
            </a:r>
            <a:r>
              <a:rPr lang="cs-CZ" baseline="0" dirty="0" smtClean="0"/>
              <a:t> modulů nákupu lze řídit všechny aspekty objednávání a přijímání zboží a služeb – požadavky, schválení, nákupní objednávky, příjmy a vrácení. Nakupovat lze kromě zboží i služby, jako například subdodávky. Moduly nákupu podporují výrobu artiklů z komponent a montážních podskupin, zpracovatelskou výrobu a minimalizaci zásob.</a:t>
            </a:r>
          </a:p>
          <a:p>
            <a:r>
              <a:rPr lang="cs-CZ" b="1" i="1" baseline="0" dirty="0" smtClean="0"/>
              <a:t>Poznámka:</a:t>
            </a:r>
            <a:r>
              <a:rPr lang="cs-CZ" baseline="0" dirty="0" smtClean="0"/>
              <a:t> Ačkoli moduly nákupu umožňují získávat vše, od kancelářských potřeb po investiční majetek, v našem kurzu omezíme příklad na nákup materiálu, přímo potřebného pro výrobu.</a:t>
            </a:r>
          </a:p>
          <a:p>
            <a:r>
              <a:rPr lang="cs-CZ" dirty="0" smtClean="0"/>
              <a:t>Proces</a:t>
            </a:r>
            <a:r>
              <a:rPr lang="cs-CZ" baseline="0" dirty="0" smtClean="0"/>
              <a:t> nákupu zahrnuje několik kroků. Prvním krokem je nejčastěji požadavek, který je výsledkem poptávky rozpoznané plánem materiálových požadavků. Následuje nákupní objednávka, stálá nákupní objednávka nebo dodavatelský rozvrh. Při dodání zboží se uloží záznam zvaný příjemka. O vrácení zboží dodavateli se také provede záznam. V systému je uložen záznam o každém kroku.</a:t>
            </a:r>
          </a:p>
          <a:p>
            <a:r>
              <a:rPr lang="cs-CZ" baseline="0" dirty="0" smtClean="0"/>
              <a:t>Na následujících stranách se podrobně podíváme na několik kroků nákupního procesu, ale předtím již musíme mít v systému zadaného dodavatele. Kapitolu tedy začneme zadáváním dodavatele do systému.</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a:noFill/>
        </p:spPr>
        <p:txBody>
          <a:bodyPr/>
          <a:lstStyle/>
          <a:p>
            <a:fld id="{F6D6EE38-13FE-4C16-BAFB-C852171FDE7C}" type="slidenum">
              <a:rPr lang="en-US" smtClean="0"/>
              <a:pPr/>
              <a:t>40</a:t>
            </a:fld>
            <a:endParaRPr lang="en-US" smtClean="0"/>
          </a:p>
        </p:txBody>
      </p:sp>
      <p:sp>
        <p:nvSpPr>
          <p:cNvPr id="160771"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Účetní doklady vyjadřují oprávnění k zaplacení</a:t>
            </a:r>
            <a:r>
              <a:rPr lang="cs-CZ" baseline="0" dirty="0" smtClean="0"/>
              <a:t> faktury a zaznamenávají všechny podrobnosti k závazku a platbě.</a:t>
            </a:r>
          </a:p>
          <a:p>
            <a:r>
              <a:rPr lang="cs-CZ" baseline="0" dirty="0" smtClean="0"/>
              <a:t>Při příjmu zboží do skladu je obvykle přijata do závazků faktura dodavatele. Informace z faktury se zaznamenají v účetním dokladu. Účetní doklad ověřuje fakturované artikly a jejich množství proti nákupní objednávce a příjmovým dokladům před zpracováním platby.</a:t>
            </a:r>
          </a:p>
          <a:p>
            <a:r>
              <a:rPr lang="cs-CZ" b="1" baseline="0" dirty="0" smtClean="0"/>
              <a:t>Trojnásobné ověření</a:t>
            </a:r>
          </a:p>
          <a:p>
            <a:r>
              <a:rPr lang="cs-CZ" dirty="0" smtClean="0"/>
              <a:t>Po ověření, že mezi fakturou dodavatele, nákupní objednávkou a příjemkou</a:t>
            </a:r>
            <a:r>
              <a:rPr lang="cs-CZ" baseline="0" dirty="0" smtClean="0"/>
              <a:t> z nákupní objednávky neexistují nesrovnalosti, uvolní modul závazků účetní doklad k platbě. Tento způsob ověření se nazývá trojnásobné ověžení.</a:t>
            </a:r>
            <a:endParaRPr lang="en-US" dirty="0"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C4C702D6-B300-482B-9C27-4AA16F085FE6}" type="slidenum">
              <a:rPr lang="en-US" smtClean="0"/>
              <a:pPr/>
              <a:t>41</a:t>
            </a:fld>
            <a:endParaRPr lang="en-US" smtClean="0"/>
          </a:p>
        </p:txBody>
      </p:sp>
      <p:sp>
        <p:nvSpPr>
          <p:cNvPr id="161795"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Nejjednodušší</a:t>
            </a:r>
            <a:r>
              <a:rPr lang="cs-CZ" baseline="0" dirty="0" smtClean="0"/>
              <a:t> případ zpracování plateb je rozhodnutí, kterou fakturu zaplatit a vystavení platebního příkazu nebo vyplacení hotovosti. Ruční platby mohou být uskutečněny na základě jednoho nebo více účetních dokladů, které budou ozačeny jako uzavřené po svém úplném zaplacení.</a:t>
            </a:r>
          </a:p>
          <a:p>
            <a:r>
              <a:rPr lang="cs-CZ" baseline="0" dirty="0" smtClean="0"/>
              <a:t>Složitější situace je, když rozhoduje systém, které účetní doklady mají být zaplaceny a sám tiskne platební příkazy pro zvolené dodavatele a částky. Nechte systém automaticky uvolnit účetní doklady k proplacení. Po kontrole výpisu uvolněných účetních dokladů udělejte potřebné úpravy. Před zpracováním plateb vytiskněte rejstřík uvolnění plateb, zejména tehdy, bylo-li automatické uvolnění spuštěno více než jednou.</a:t>
            </a:r>
          </a:p>
          <a:p>
            <a:r>
              <a:rPr lang="cs-CZ" baseline="0" dirty="0" smtClean="0"/>
              <a:t>Platební příkazy lze tisknout na standardní formuláře nebo do souboru pro elektronické bankovnictví. </a:t>
            </a:r>
            <a:endParaRPr lang="en-US" dirty="0"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931863" y="729574"/>
            <a:ext cx="5127625" cy="7855626"/>
          </a:xfrm>
        </p:spPr>
        <p:txBody>
          <a:bodyPr>
            <a:normAutofit/>
          </a:bodyPr>
          <a:lstStyle/>
          <a:p>
            <a:r>
              <a:rPr lang="cs-CZ" sz="2000" b="1" dirty="0" smtClean="0"/>
              <a:t>Příklad – závazky</a:t>
            </a:r>
          </a:p>
          <a:p>
            <a:pPr marL="228600" indent="-228600">
              <a:buFont typeface="Arial" pitchFamily="34" charset="0"/>
              <a:buChar char="•"/>
            </a:pPr>
            <a:r>
              <a:rPr lang="cs-CZ" dirty="0" smtClean="0"/>
              <a:t>V</a:t>
            </a:r>
            <a:r>
              <a:rPr lang="cs-CZ" baseline="0" dirty="0" smtClean="0"/>
              <a:t> modulu Údržba závazkových dokladů vytvoříme doklad, který bude odpovídat nákupní objednávce na komponenty lékařského ultrazvuku (artikly 10-01, 10-02, 10-03 a 10-04) a faktuře na 16 500 Kč od firmy Obchod s kovovým zbožím.</a:t>
            </a:r>
          </a:p>
          <a:p>
            <a:pPr marL="228600" indent="-228600">
              <a:buFont typeface="Arial" pitchFamily="34" charset="0"/>
              <a:buChar char="•"/>
            </a:pPr>
            <a:r>
              <a:rPr lang="cs-CZ" dirty="0" smtClean="0"/>
              <a:t>Systém spáruje příjemky z nákupní objednávky s fakturou.  Jeden artikl (kabel s číslem 10-03) je fakturován v nižší ceně, než jaká je pro tento artikl zaznamenaná v hlavní knize. Rozdíl je zpracován jako odchylka nákupní ceny.</a:t>
            </a:r>
          </a:p>
          <a:p>
            <a:pPr marL="228600" indent="-228600">
              <a:buFont typeface="Arial" pitchFamily="34" charset="0"/>
              <a:buChar char="•"/>
            </a:pPr>
            <a:r>
              <a:rPr lang="cs-CZ" dirty="0" smtClean="0"/>
              <a:t>Závazkový doklad potvrdíme.</a:t>
            </a:r>
          </a:p>
          <a:p>
            <a:pPr marL="228600" indent="-228600">
              <a:buFont typeface="Arial" pitchFamily="34" charset="0"/>
              <a:buChar char="•"/>
            </a:pPr>
            <a:r>
              <a:rPr lang="cs-CZ" dirty="0" smtClean="0"/>
              <a:t>V modulu Automatický výběr pro platby uvolníme doklad k platbě.</a:t>
            </a:r>
          </a:p>
          <a:p>
            <a:pPr marL="228600" indent="-228600">
              <a:buFont typeface="Arial" pitchFamily="34" charset="0"/>
              <a:buChar char="•"/>
            </a:pPr>
            <a:r>
              <a:rPr lang="cs-CZ" dirty="0" smtClean="0"/>
              <a:t>Před vytištěním platebního příkazu spustíme modul Kniha vybraných závaz.pro platby a ověříme uvolněné příkazy k platbě.</a:t>
            </a:r>
          </a:p>
          <a:p>
            <a:pPr marL="228600" indent="-228600">
              <a:buFont typeface="Arial" pitchFamily="34" charset="0"/>
              <a:buChar char="•"/>
            </a:pPr>
            <a:r>
              <a:rPr lang="cs-CZ" dirty="0" smtClean="0"/>
              <a:t>V modulu Automatické platební příkazy vytiskneme platební příkaz firmě </a:t>
            </a:r>
            <a:r>
              <a:rPr lang="cs-CZ" baseline="0" dirty="0" smtClean="0"/>
              <a:t>Obchod s kovovým zbožím</a:t>
            </a:r>
            <a:r>
              <a:rPr lang="cs-CZ" dirty="0" smtClean="0"/>
              <a:t> na 16 500 Kč.</a:t>
            </a:r>
          </a:p>
          <a:p>
            <a:endParaRPr lang="cs-CZ" dirty="0" smtClean="0"/>
          </a:p>
          <a:p>
            <a:endParaRPr lang="cs-CZ" dirty="0"/>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p:spPr>
        <p:txBody>
          <a:bodyPr/>
          <a:lstStyle/>
          <a:p>
            <a:fld id="{B6F5418A-9F0D-4B1D-9EBD-EFD015743BA8}" type="slidenum">
              <a:rPr lang="en-US" smtClean="0"/>
              <a:pPr/>
              <a:t>43</a:t>
            </a:fld>
            <a:endParaRPr lang="en-US" smtClean="0"/>
          </a:p>
        </p:txBody>
      </p:sp>
      <p:sp>
        <p:nvSpPr>
          <p:cNvPr id="162819"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baseline="0" dirty="0" smtClean="0"/>
              <a:t>Na obrázku je faktura, kterou účetní firmy QMI obdržel od dodavatele, firmy Obchod s kovovým zbožím, za artikly 10-01, 10-02, 10-03 a 10-04 v množství, potřebném pro výrobu 10 jednotek lékařského ultrazvuku. Účetní podle faktury vytvoří účetní doklad. Nejdůležitějsí údaje jsou označeny obdélníky.</a:t>
            </a:r>
            <a:endParaRPr lang="en-US" dirty="0"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2538" y="233363"/>
            <a:ext cx="4640262" cy="3479800"/>
          </a:xfrm>
        </p:spPr>
      </p:sp>
      <p:sp>
        <p:nvSpPr>
          <p:cNvPr id="3" name="Notes Placeholder 2"/>
          <p:cNvSpPr>
            <a:spLocks noGrp="1"/>
          </p:cNvSpPr>
          <p:nvPr>
            <p:ph type="body" idx="1"/>
          </p:nvPr>
        </p:nvSpPr>
        <p:spPr>
          <a:xfrm>
            <a:off x="931863" y="3790800"/>
            <a:ext cx="5127625" cy="4176712"/>
          </a:xfrm>
        </p:spPr>
        <p:txBody>
          <a:bodyPr>
            <a:normAutofit/>
          </a:bodyPr>
          <a:lstStyle/>
          <a:p>
            <a:r>
              <a:rPr lang="cs-CZ" dirty="0" smtClean="0"/>
              <a:t>V modulu Prohlížení nákladů příjmu NO </a:t>
            </a:r>
            <a:r>
              <a:rPr lang="cs-CZ" dirty="0" smtClean="0"/>
              <a:t>(5.13.3) si </a:t>
            </a:r>
            <a:r>
              <a:rPr lang="cs-CZ" dirty="0" smtClean="0"/>
              <a:t>účetní firmy QMI prohlédne historii</a:t>
            </a:r>
            <a:r>
              <a:rPr lang="cs-CZ" baseline="0" dirty="0" smtClean="0"/>
              <a:t> příjmu z nákupních objednávek. Vypsány jsou všechny čtyři součásti včetně čísla nákupní objednávky, dodavatele, přijatých množství, cen atd. Povšimněte si čísel příjemek. Všechny příjmy z nákupních objednávek a vrácení generují příjemky pro spárování s fakturami dodavatelů v modulu závazků.</a:t>
            </a:r>
            <a:endParaRPr lang="cs-CZ" dirty="0"/>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2538" y="233363"/>
            <a:ext cx="4640262" cy="3479800"/>
          </a:xfrm>
        </p:spPr>
      </p:sp>
      <p:sp>
        <p:nvSpPr>
          <p:cNvPr id="3" name="Notes Placeholder 2"/>
          <p:cNvSpPr>
            <a:spLocks noGrp="1"/>
          </p:cNvSpPr>
          <p:nvPr>
            <p:ph type="body" idx="1"/>
          </p:nvPr>
        </p:nvSpPr>
        <p:spPr>
          <a:xfrm>
            <a:off x="931863" y="3790800"/>
            <a:ext cx="5127625" cy="4414499"/>
          </a:xfrm>
        </p:spPr>
        <p:txBody>
          <a:bodyPr>
            <a:normAutofit/>
          </a:bodyPr>
          <a:lstStyle/>
          <a:p>
            <a:r>
              <a:rPr lang="cs-CZ" dirty="0" smtClean="0"/>
              <a:t>Účetní firmy QMI vytvoří závazkový doklad v modulu Údržba </a:t>
            </a:r>
            <a:r>
              <a:rPr lang="cs-CZ" dirty="0" smtClean="0"/>
              <a:t>účetních </a:t>
            </a:r>
            <a:r>
              <a:rPr lang="cs-CZ" dirty="0" smtClean="0"/>
              <a:t>dokladů (</a:t>
            </a:r>
            <a:r>
              <a:rPr lang="cs-CZ" dirty="0" smtClean="0"/>
              <a:t>28.1.1) </a:t>
            </a:r>
            <a:r>
              <a:rPr lang="cs-CZ" dirty="0" smtClean="0"/>
              <a:t>podle faktury od dodavatele </a:t>
            </a:r>
            <a:r>
              <a:rPr lang="cs-CZ" baseline="0" dirty="0" smtClean="0"/>
              <a:t>Obchod s kovovým zbožím</a:t>
            </a:r>
            <a:r>
              <a:rPr lang="cs-CZ" dirty="0" smtClean="0"/>
              <a:t>. Podívejme se na několik důležitých polí.</a:t>
            </a:r>
          </a:p>
          <a:p>
            <a:r>
              <a:rPr lang="cs-CZ" dirty="0" smtClean="0"/>
              <a:t>Pole Číslo dávky je v našem příkladu číslo, generované systémem pro dávku faktur. Do dávky lze zařadit jednu nebo více faktur. Jak je vidět na obrázku, do dávky zařadíme pouze jedinou fakturu (dávka 2589).</a:t>
            </a:r>
          </a:p>
          <a:p>
            <a:r>
              <a:rPr lang="cs-CZ" dirty="0" smtClean="0"/>
              <a:t>Povšimněte si dvou řídících polí, nazvaných Kontrola. První z nich, které se nachází za číslem dávky, je kontrolní součet proti součtu všech transakcí závazkového dokladu v této dávce (dávka 2589). Druhé pole, které se nachází ve třetím rámci, je kontrolní součet proti přiřazení k účtům jednotlivé transakce. Protože v našem příkladu máme jen jedinou transakci, obě pole obsahují stejnou částku. Ta odpovídá částce, uvedené na faktuře.</a:t>
            </a:r>
          </a:p>
          <a:p>
            <a:r>
              <a:rPr lang="cs-CZ" dirty="0" smtClean="0"/>
              <a:t>Klíčová pole jsou Číslo dokladu a Číslo NO. Číslo dokladu je generováno systémem, číslo nákupní objednávky je uvedeno na faktuře nebo ho lze vyhledat funkcí prohlížení.</a:t>
            </a:r>
          </a:p>
          <a:p>
            <a:r>
              <a:rPr lang="cs-CZ" dirty="0" smtClean="0"/>
              <a:t>Datum účinnosti je datum, ke kterému bude transakce zapsána do hlavní knihy. Pomocí tohoto pole lze transakci zapsat do různých období hlavní knihy. Implicitní hodnotou je systémové datum.</a:t>
            </a:r>
          </a:p>
          <a:p>
            <a:r>
              <a:rPr lang="cs-CZ" dirty="0" smtClean="0"/>
              <a:t>V dolním rámci zadá účetní číslo faktury. Pole Datum slouží k nastavení splatnosti transakce. V poli Platební podmínky se zadává kód platebních podmínek a pole Sleva a Datum splatnosti se vyplní imlicitními hodnotami v závislosti na zvoleném kódu platebních podmínek.</a:t>
            </a:r>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2538" y="233363"/>
            <a:ext cx="4640262" cy="3479800"/>
          </a:xfrm>
        </p:spPr>
      </p:sp>
      <p:sp>
        <p:nvSpPr>
          <p:cNvPr id="3" name="Notes Placeholder 2"/>
          <p:cNvSpPr>
            <a:spLocks noGrp="1"/>
          </p:cNvSpPr>
          <p:nvPr>
            <p:ph type="body" idx="1"/>
          </p:nvPr>
        </p:nvSpPr>
        <p:spPr>
          <a:xfrm>
            <a:off x="931863" y="3790800"/>
            <a:ext cx="5127625" cy="4176712"/>
          </a:xfrm>
        </p:spPr>
        <p:txBody>
          <a:bodyPr>
            <a:normAutofit/>
          </a:bodyPr>
          <a:lstStyle/>
          <a:p>
            <a:r>
              <a:rPr lang="cs-CZ" dirty="0" smtClean="0"/>
              <a:t>Účetní firmy QMI volbou Automatický výběr zobrazí rámec Automatický výběr. V něm je možno zadávat výběr příjemek podle data, objednávek, odesílacích adres, dodacích adres nebo rozsahů čísel artiklů. V našem příkladu zvolíme všechny příjemky.</a:t>
            </a:r>
          </a:p>
          <a:p>
            <a:r>
              <a:rPr lang="cs-CZ" dirty="0" smtClean="0"/>
              <a:t>Není-li zvolena možnost Automatický výběr, pokračujte k rámci Podrobné sesouhlasení příjemek, kde se vybírají příjemky k závazkovým dokladům a zaznamenávají skutečná fakturovaná množství a ceny.</a:t>
            </a:r>
            <a:endParaRPr lang="cs-CZ" dirty="0"/>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2538" y="233363"/>
            <a:ext cx="4640262" cy="3479800"/>
          </a:xfrm>
        </p:spPr>
      </p:sp>
      <p:sp>
        <p:nvSpPr>
          <p:cNvPr id="3" name="Notes Placeholder 2"/>
          <p:cNvSpPr>
            <a:spLocks noGrp="1"/>
          </p:cNvSpPr>
          <p:nvPr>
            <p:ph type="body" idx="1"/>
          </p:nvPr>
        </p:nvSpPr>
        <p:spPr>
          <a:xfrm>
            <a:off x="931863" y="3790800"/>
            <a:ext cx="5127625" cy="4176712"/>
          </a:xfrm>
        </p:spPr>
        <p:txBody>
          <a:bodyPr>
            <a:normAutofit/>
          </a:bodyPr>
          <a:lstStyle/>
          <a:p>
            <a:r>
              <a:rPr lang="cs-CZ" dirty="0" smtClean="0"/>
              <a:t>Rámec </a:t>
            </a:r>
            <a:r>
              <a:rPr lang="cs-CZ" sz="1200" b="0" i="0" u="none" strike="noStrike" kern="1200" dirty="0" smtClean="0">
                <a:solidFill>
                  <a:schemeClr val="tx1"/>
                </a:solidFill>
                <a:latin typeface="Times New Roman" pitchFamily="18" charset="0"/>
                <a:ea typeface="+mn-ea"/>
                <a:cs typeface="+mn-cs"/>
              </a:rPr>
              <a:t>Údržba výběru příjemek</a:t>
            </a:r>
            <a:r>
              <a:rPr lang="cs-CZ" dirty="0" smtClean="0"/>
              <a:t> zobrazuje příjemky, vyhovující zadaným</a:t>
            </a:r>
            <a:r>
              <a:rPr lang="cs-CZ" baseline="0" dirty="0" smtClean="0"/>
              <a:t> kritériím. Protože účetní QMI zadal Ano v poli Vybrat vše, za každou příjemkou ve sloupci Zvoleno se zobrazuje hvězdička (</a:t>
            </a:r>
            <a:r>
              <a:rPr lang="en-US" baseline="0" dirty="0" smtClean="0"/>
              <a:t>*</a:t>
            </a:r>
            <a:r>
              <a:rPr lang="cs-CZ" baseline="0" dirty="0" smtClean="0"/>
              <a:t>).</a:t>
            </a:r>
          </a:p>
          <a:p>
            <a:r>
              <a:rPr lang="cs-CZ" baseline="0" dirty="0" smtClean="0"/>
              <a:t>Obrazovka </a:t>
            </a:r>
            <a:r>
              <a:rPr lang="cs-CZ" dirty="0" smtClean="0"/>
              <a:t>Podrobnosti sesouhlasení příjemek sestává ze dvou rámců. Horní rámec zobrazuje všechny příjemky, vybrané</a:t>
            </a:r>
            <a:r>
              <a:rPr lang="cs-CZ" baseline="0" dirty="0" smtClean="0"/>
              <a:t> v rámci </a:t>
            </a:r>
            <a:r>
              <a:rPr lang="cs-CZ" sz="1200" b="0" i="0" u="none" strike="noStrike" kern="1200" dirty="0" smtClean="0">
                <a:solidFill>
                  <a:schemeClr val="tx1"/>
                </a:solidFill>
                <a:latin typeface="Times New Roman" pitchFamily="18" charset="0"/>
                <a:ea typeface="+mn-ea"/>
                <a:cs typeface="+mn-cs"/>
              </a:rPr>
              <a:t>Údržba výběru příjemek. Ve spodním rámci lze upravovat</a:t>
            </a:r>
            <a:r>
              <a:rPr lang="cs-CZ" sz="1200" b="0" i="0" u="none" strike="noStrike" kern="1200" baseline="0" dirty="0" smtClean="0">
                <a:solidFill>
                  <a:schemeClr val="tx1"/>
                </a:solidFill>
                <a:latin typeface="Times New Roman" pitchFamily="18" charset="0"/>
                <a:ea typeface="+mn-ea"/>
                <a:cs typeface="+mn-cs"/>
              </a:rPr>
              <a:t> údaje, vztahující se ke zvoleným příjemkám tohoto dodavatele. Pokud v předchozím rámci nebyly vybrány žádné příjemky, je třeba je vybrat ručně.</a:t>
            </a:r>
            <a:endParaRPr lang="cs-CZ" dirty="0"/>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2538" y="233363"/>
            <a:ext cx="4640262" cy="3479800"/>
          </a:xfrm>
        </p:spPr>
      </p:sp>
      <p:sp>
        <p:nvSpPr>
          <p:cNvPr id="3" name="Notes Placeholder 2"/>
          <p:cNvSpPr>
            <a:spLocks noGrp="1"/>
          </p:cNvSpPr>
          <p:nvPr>
            <p:ph type="body" idx="1"/>
          </p:nvPr>
        </p:nvSpPr>
        <p:spPr>
          <a:xfrm>
            <a:off x="931863" y="3790800"/>
            <a:ext cx="5127625" cy="4176712"/>
          </a:xfrm>
        </p:spPr>
        <p:txBody>
          <a:bodyPr>
            <a:normAutofit/>
          </a:bodyPr>
          <a:lstStyle/>
          <a:p>
            <a:r>
              <a:rPr lang="cs-CZ" dirty="0" smtClean="0"/>
              <a:t>Zadáme další řádky závazkového dokladu. Povšimněte si polí Fakturované množství a Fakturovaná cena (Náklady).</a:t>
            </a:r>
            <a:endParaRPr lang="cs-CZ" dirty="0"/>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2538" y="233363"/>
            <a:ext cx="4640262" cy="3479800"/>
          </a:xfrm>
        </p:spPr>
      </p:sp>
      <p:sp>
        <p:nvSpPr>
          <p:cNvPr id="3" name="Notes Placeholder 2"/>
          <p:cNvSpPr>
            <a:spLocks noGrp="1"/>
          </p:cNvSpPr>
          <p:nvPr>
            <p:ph type="body" idx="1"/>
          </p:nvPr>
        </p:nvSpPr>
        <p:spPr>
          <a:xfrm>
            <a:off x="931863" y="3790800"/>
            <a:ext cx="5127625" cy="4176712"/>
          </a:xfrm>
        </p:spPr>
        <p:txBody>
          <a:bodyPr>
            <a:normAutofit/>
          </a:bodyPr>
          <a:lstStyle/>
          <a:p>
            <a:r>
              <a:rPr lang="cs-CZ" dirty="0" smtClean="0"/>
              <a:t>Do</a:t>
            </a:r>
            <a:r>
              <a:rPr lang="cs-CZ" baseline="0" dirty="0" smtClean="0"/>
              <a:t> polí </a:t>
            </a:r>
            <a:r>
              <a:rPr lang="cs-CZ" dirty="0" smtClean="0"/>
              <a:t>Fakturované množství a Fakturovaná cena se zadávají údaje z faktury. Někdy se mohou lišit od nabídkového</a:t>
            </a:r>
            <a:r>
              <a:rPr lang="cs-CZ" baseline="0" dirty="0" smtClean="0"/>
              <a:t> množství a ceny, rozdíl pak nazýváme odchylkou. V našem příkladu nemají artikly 10-01, 10-02 a 10-04 žádné odchylky, ale artikl 10-03 má odchylku nákupní ceny.</a:t>
            </a:r>
          </a:p>
          <a:p>
            <a:r>
              <a:rPr lang="cs-CZ" baseline="0" dirty="0" smtClean="0"/>
              <a:t>Všimněte si, že fakturovaná cena za artikl 10-03 je 7 000 Kč za cívku, zatímco cena v hlavní knize je 7 700 Kč za cívku. Záporná odchylka 700 Kč znamená výhodné snížení nákupní ceny.</a:t>
            </a:r>
            <a:endParaRPr lang="cs-CZ" dirty="0"/>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p>
            <a:fld id="{1B53E5CC-C681-46C9-A4CD-2040F02A2564}" type="slidenum">
              <a:rPr lang="en-US" smtClean="0"/>
              <a:pPr/>
              <a:t>5</a:t>
            </a:fld>
            <a:endParaRPr lang="en-US" dirty="0" smtClean="0"/>
          </a:p>
        </p:txBody>
      </p:sp>
      <p:sp>
        <p:nvSpPr>
          <p:cNvPr id="139267"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139268" name="Rectangle 3"/>
          <p:cNvSpPr>
            <a:spLocks noGrp="1" noChangeArrowheads="1"/>
          </p:cNvSpPr>
          <p:nvPr>
            <p:ph type="body" idx="1"/>
          </p:nvPr>
        </p:nvSpPr>
        <p:spPr>
          <a:xfrm>
            <a:off x="931863" y="3789363"/>
            <a:ext cx="5127625" cy="5105400"/>
          </a:xfrm>
          <a:noFill/>
          <a:ln>
            <a:noFill/>
          </a:ln>
        </p:spPr>
        <p:txBody>
          <a:bodyPr lIns="92775" tIns="46388" rIns="92775" bIns="46388"/>
          <a:lstStyle/>
          <a:p>
            <a:r>
              <a:rPr lang="cs-CZ" dirty="0" smtClean="0"/>
              <a:t>Před použitím jakékoli funkce nákupu musí být v modulu </a:t>
            </a:r>
            <a:r>
              <a:rPr lang="cs-CZ" sz="1200" b="0" i="0" u="none" strike="noStrike" kern="1200" dirty="0" smtClean="0">
                <a:solidFill>
                  <a:schemeClr val="tx1"/>
                </a:solidFill>
                <a:latin typeface="Times New Roman" pitchFamily="18" charset="0"/>
                <a:ea typeface="+mn-ea"/>
                <a:cs typeface="+mn-cs"/>
              </a:rPr>
              <a:t>Údržba dodavatelů</a:t>
            </a:r>
            <a:r>
              <a:rPr lang="cs-CZ" sz="1200" b="0" i="0" u="none" strike="noStrike" kern="1200" baseline="0" dirty="0" smtClean="0">
                <a:solidFill>
                  <a:schemeClr val="tx1"/>
                </a:solidFill>
                <a:latin typeface="Times New Roman" pitchFamily="18" charset="0"/>
                <a:ea typeface="+mn-ea"/>
                <a:cs typeface="+mn-cs"/>
              </a:rPr>
              <a:t> zadána adresa dodavatele, na kterou se budou odesílat nákupní objednávky. Kromě adresy sem lze zadat i další informace jako čísla artiklů, převody měrných jednotek a platební podmínky.</a:t>
            </a:r>
          </a:p>
          <a:p>
            <a:r>
              <a:rPr lang="cs-CZ" sz="1200" b="1" i="0" u="none" strike="noStrike" kern="1200" baseline="0" dirty="0" smtClean="0">
                <a:solidFill>
                  <a:schemeClr val="tx1"/>
                </a:solidFill>
                <a:latin typeface="Times New Roman" pitchFamily="18" charset="0"/>
                <a:ea typeface="+mn-ea"/>
                <a:cs typeface="+mn-cs"/>
              </a:rPr>
              <a:t>Artikly dodavatelů</a:t>
            </a:r>
          </a:p>
          <a:p>
            <a:r>
              <a:rPr lang="cs-CZ" sz="1200" b="0" i="0" u="none" strike="noStrike" kern="1200" baseline="0" dirty="0" smtClean="0">
                <a:solidFill>
                  <a:schemeClr val="tx1"/>
                </a:solidFill>
                <a:latin typeface="Times New Roman" pitchFamily="18" charset="0"/>
                <a:ea typeface="+mn-ea"/>
                <a:cs typeface="+mn-cs"/>
              </a:rPr>
              <a:t>Artikly dodavatelů se používají k párování čísel artiklů s čísly artiklů dodavatelů. Díky tomu lze v modulech nákupu, kromě vlastních čísel, odkazovat artikly také dodavatelskými čísly.</a:t>
            </a:r>
          </a:p>
          <a:p>
            <a:r>
              <a:rPr lang="cs-CZ" sz="1200" b="1" i="0" u="none" strike="noStrike" kern="1200" baseline="0" dirty="0" smtClean="0">
                <a:solidFill>
                  <a:schemeClr val="tx1"/>
                </a:solidFill>
                <a:latin typeface="Times New Roman" pitchFamily="18" charset="0"/>
                <a:ea typeface="+mn-ea"/>
                <a:cs typeface="+mn-cs"/>
              </a:rPr>
              <a:t>Měrné jednotky</a:t>
            </a:r>
          </a:p>
          <a:p>
            <a:r>
              <a:rPr lang="cs-CZ" sz="1200" b="0" i="0" u="none" strike="noStrike" kern="1200" baseline="0" dirty="0" smtClean="0">
                <a:solidFill>
                  <a:schemeClr val="tx1"/>
                </a:solidFill>
                <a:latin typeface="Times New Roman" pitchFamily="18" charset="0"/>
                <a:ea typeface="+mn-ea"/>
                <a:cs typeface="+mn-cs"/>
              </a:rPr>
              <a:t>Převody měrných jednotek umožňují používat v nákupních objednávkách jiné měrné jednotky než kmenové měrné jednotky artiklu. Při příjmu artiklu pak jsou měrné jednotky přepočítány na kmenové.</a:t>
            </a:r>
          </a:p>
          <a:p>
            <a:endParaRPr lang="cs-CZ" sz="1200" b="0" i="0" u="none" strike="noStrike" kern="1200" baseline="0" dirty="0" smtClean="0">
              <a:solidFill>
                <a:schemeClr val="tx1"/>
              </a:solidFill>
              <a:latin typeface="Times New Roman" pitchFamily="18" charset="0"/>
              <a:ea typeface="+mn-ea"/>
              <a:cs typeface="+mn-cs"/>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2538" y="233363"/>
            <a:ext cx="4640262" cy="3479800"/>
          </a:xfrm>
        </p:spPr>
      </p:sp>
      <p:sp>
        <p:nvSpPr>
          <p:cNvPr id="3" name="Notes Placeholder 2"/>
          <p:cNvSpPr>
            <a:spLocks noGrp="1"/>
          </p:cNvSpPr>
          <p:nvPr>
            <p:ph type="body" idx="1"/>
          </p:nvPr>
        </p:nvSpPr>
        <p:spPr>
          <a:xfrm>
            <a:off x="931863" y="3790800"/>
            <a:ext cx="5127625" cy="4176712"/>
          </a:xfrm>
        </p:spPr>
        <p:txBody>
          <a:bodyPr>
            <a:normAutofit/>
          </a:bodyPr>
          <a:lstStyle/>
          <a:p>
            <a:r>
              <a:rPr lang="cs-CZ" dirty="0" smtClean="0"/>
              <a:t>Systém spočítá a zobrazí distribuční částky na účtu pro pořízení materiálu a odchylku nákupní ceny. Řádky s distribučními částkami se zaznamenají automaticky na základě</a:t>
            </a:r>
            <a:r>
              <a:rPr lang="cs-CZ" baseline="0" dirty="0" smtClean="0"/>
              <a:t> množství na příjemce a fakturované ceně. Řádky, počítané automaticky, jsou označené R. Obvykle se řadí na účet příjmů z nákupních objednávek a účet odchylek nákupních cen. Tyto položky nelze změnit.</a:t>
            </a:r>
          </a:p>
          <a:p>
            <a:r>
              <a:rPr lang="cs-CZ" baseline="0" dirty="0" smtClean="0"/>
              <a:t>Závazkový doklad je ověřen a jakákoli částka může být v případě potřeby pozastavena. </a:t>
            </a:r>
          </a:p>
          <a:p>
            <a:r>
              <a:rPr lang="cs-CZ" baseline="0" dirty="0" smtClean="0"/>
              <a:t>Pozastavená částka je obvykle nějak zpochybněná, např. nesprávně účtovaná. Pozastavená částka musí být menší nebo rovna celkové výši závazkového dokladu.</a:t>
            </a:r>
          </a:p>
          <a:p>
            <a:r>
              <a:rPr lang="cs-CZ" baseline="0" dirty="0" smtClean="0"/>
              <a:t>Po potvrzení závazkové doklady aktualizují hlavní knihu a mohou být uvolněny k platbě. Také lze označit závazkové doklady jako nepotvrzené.</a:t>
            </a:r>
          </a:p>
          <a:p>
            <a:r>
              <a:rPr lang="cs-CZ" b="1" i="1" baseline="0" dirty="0" smtClean="0"/>
              <a:t>Poznámka:</a:t>
            </a:r>
            <a:r>
              <a:rPr lang="cs-CZ" baseline="0" dirty="0" smtClean="0"/>
              <a:t> Nepotvrzené závazkové doklady lze potvrdit v dávkovém režimu funkcí </a:t>
            </a:r>
            <a:r>
              <a:rPr lang="cs-CZ" sz="1200" b="0" i="0" u="none" strike="noStrike" kern="1200" dirty="0" smtClean="0">
                <a:solidFill>
                  <a:schemeClr val="tx1"/>
                </a:solidFill>
                <a:latin typeface="Times New Roman" pitchFamily="18" charset="0"/>
                <a:ea typeface="+mn-ea"/>
                <a:cs typeface="+mn-cs"/>
              </a:rPr>
              <a:t>Automatické potvrzení závazků</a:t>
            </a:r>
            <a:r>
              <a:rPr lang="cs-CZ" dirty="0" smtClean="0"/>
              <a:t> nebo jednorázově funkcí </a:t>
            </a:r>
            <a:r>
              <a:rPr lang="cs-CZ" sz="1200" b="0" i="0" u="none" strike="noStrike" kern="1200" dirty="0" smtClean="0">
                <a:solidFill>
                  <a:schemeClr val="tx1"/>
                </a:solidFill>
                <a:latin typeface="Times New Roman" pitchFamily="18" charset="0"/>
                <a:ea typeface="+mn-ea"/>
                <a:cs typeface="+mn-cs"/>
              </a:rPr>
              <a:t>Ruční potvrzení závazků.</a:t>
            </a:r>
          </a:p>
          <a:p>
            <a:endParaRPr lang="cs-CZ" dirty="0"/>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p:spPr>
        <p:txBody>
          <a:bodyPr/>
          <a:lstStyle/>
          <a:p>
            <a:fld id="{2B6235E4-0865-4861-A407-6492E3E5A261}" type="slidenum">
              <a:rPr lang="en-US" smtClean="0"/>
              <a:pPr/>
              <a:t>51</a:t>
            </a:fld>
            <a:endParaRPr lang="en-US" smtClean="0"/>
          </a:p>
        </p:txBody>
      </p:sp>
      <p:sp>
        <p:nvSpPr>
          <p:cNvPr id="163843"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7"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b="1" dirty="0" smtClean="0"/>
              <a:t>Ověření salda účtu</a:t>
            </a:r>
            <a:r>
              <a:rPr lang="cs-CZ" b="1" baseline="0" dirty="0" smtClean="0"/>
              <a:t> dodavatele</a:t>
            </a:r>
          </a:p>
          <a:p>
            <a:r>
              <a:rPr lang="cs-CZ" dirty="0" smtClean="0"/>
              <a:t>K ověření salda účtu dodavatele použije účetní firmy QMI funkci Saldo závazků dle </a:t>
            </a:r>
            <a:r>
              <a:rPr lang="cs-CZ" dirty="0" smtClean="0"/>
              <a:t>účinnosti (28.17.6). </a:t>
            </a:r>
            <a:r>
              <a:rPr lang="cs-CZ" dirty="0" smtClean="0"/>
              <a:t>Zde zjistí, že firma </a:t>
            </a:r>
            <a:r>
              <a:rPr lang="cs-CZ" dirty="0" smtClean="0">
                <a:effectLst/>
              </a:rPr>
              <a:t>Obchod s kovovým zbožím</a:t>
            </a:r>
            <a:r>
              <a:rPr lang="cs-CZ" dirty="0" smtClean="0"/>
              <a:t> má částku</a:t>
            </a:r>
            <a:r>
              <a:rPr lang="cs-CZ" baseline="0" dirty="0" smtClean="0"/>
              <a:t> 16 500 Kč přiřazenou k závazkovému dokladu 1110000148.</a:t>
            </a:r>
            <a:endParaRPr lang="en-US" dirty="0"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a:noFill/>
        </p:spPr>
        <p:txBody>
          <a:bodyPr/>
          <a:lstStyle/>
          <a:p>
            <a:fld id="{9E31EFAE-FDDC-4FF7-9594-D72F2719E348}" type="slidenum">
              <a:rPr lang="en-US" smtClean="0"/>
              <a:pPr/>
              <a:t>52</a:t>
            </a:fld>
            <a:endParaRPr lang="en-US" smtClean="0"/>
          </a:p>
        </p:txBody>
      </p:sp>
      <p:sp>
        <p:nvSpPr>
          <p:cNvPr id="164867"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Ve funkci </a:t>
            </a:r>
            <a:r>
              <a:rPr lang="cs-CZ" sz="1200" b="0" i="0" u="none" strike="noStrike" kern="1200" dirty="0" smtClean="0">
                <a:solidFill>
                  <a:schemeClr val="tx1"/>
                </a:solidFill>
                <a:latin typeface="Times New Roman" pitchFamily="18" charset="0"/>
                <a:ea typeface="+mn-ea"/>
                <a:cs typeface="+mn-cs"/>
              </a:rPr>
              <a:t>Automatický výběr</a:t>
            </a:r>
            <a:r>
              <a:rPr lang="cs-CZ" sz="1200" b="0" i="0" u="none" strike="noStrike" kern="1200" baseline="0" dirty="0" smtClean="0">
                <a:solidFill>
                  <a:schemeClr val="tx1"/>
                </a:solidFill>
                <a:latin typeface="Times New Roman" pitchFamily="18" charset="0"/>
                <a:ea typeface="+mn-ea"/>
                <a:cs typeface="+mn-cs"/>
              </a:rPr>
              <a:t> </a:t>
            </a:r>
            <a:r>
              <a:rPr lang="cs-CZ" sz="1200" b="0" i="0" u="none" strike="noStrike" kern="1200" dirty="0" smtClean="0">
                <a:solidFill>
                  <a:schemeClr val="tx1"/>
                </a:solidFill>
                <a:latin typeface="Times New Roman" pitchFamily="18" charset="0"/>
                <a:ea typeface="+mn-ea"/>
                <a:cs typeface="+mn-cs"/>
              </a:rPr>
              <a:t>platby</a:t>
            </a:r>
            <a:r>
              <a:rPr lang="cs-CZ" dirty="0" smtClean="0"/>
              <a:t> </a:t>
            </a:r>
            <a:r>
              <a:rPr lang="cs-CZ" dirty="0" smtClean="0"/>
              <a:t>(28.9.4.1) zvolí</a:t>
            </a:r>
            <a:r>
              <a:rPr lang="cs-CZ" baseline="0" dirty="0" smtClean="0"/>
              <a:t> </a:t>
            </a:r>
            <a:r>
              <a:rPr lang="cs-CZ" baseline="0" dirty="0" smtClean="0"/>
              <a:t>účetní firmy QMI otevřené závazkové doklady např. zadáním reference. Systém zobrazí doklad k platbě. Sestava na následujícím obrázku zobrazuje všechny doklady, uvolněné k platbě a celkovou výši dlužné částky.</a:t>
            </a:r>
          </a:p>
          <a:p>
            <a:r>
              <a:rPr lang="cs-CZ" baseline="0" dirty="0" smtClean="0"/>
              <a:t>Všimněte si, že v poli Banka je zadána hodnota KB. Označuje banku a účet, z kterého bude platba provedena.</a:t>
            </a:r>
          </a:p>
          <a:p>
            <a:r>
              <a:rPr lang="cs-CZ" dirty="0" smtClean="0"/>
              <a:t>Volba Přepsat minulou sadu určuje, zda se má dosavadní sada dokladů, uvolněných k platbě, přepsat novou sadou. Pokud je volba nastavena na Ano, systém nejprve odebere příznak uvolnění k platbě ze všech závazkových dokladů a následně příznak u vybraných dokladů přiřadí. Má-li volba hodnotu Ne, budou nově uvolněné doklady k platbě přidány k dosavadní sadě.</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p:cNvSpPr>
            <a:spLocks noGrp="1" noChangeArrowheads="1"/>
          </p:cNvSpPr>
          <p:nvPr>
            <p:ph type="sldNum" sz="quarter" idx="5"/>
          </p:nvPr>
        </p:nvSpPr>
        <p:spPr>
          <a:noFill/>
        </p:spPr>
        <p:txBody>
          <a:bodyPr/>
          <a:lstStyle/>
          <a:p>
            <a:fld id="{EB032A10-65F3-487F-9B3F-36DB7D67C2E2}" type="slidenum">
              <a:rPr lang="en-US" smtClean="0"/>
              <a:pPr/>
              <a:t>53</a:t>
            </a:fld>
            <a:endParaRPr lang="en-US" smtClean="0"/>
          </a:p>
        </p:txBody>
      </p:sp>
      <p:sp>
        <p:nvSpPr>
          <p:cNvPr id="165891"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Přehled obsahuje jediný závazkový doklad, uvolněný k platbě.</a:t>
            </a:r>
            <a:endParaRPr lang="en-US" dirty="0"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a:noFill/>
        </p:spPr>
        <p:txBody>
          <a:bodyPr/>
          <a:lstStyle/>
          <a:p>
            <a:fld id="{21C7B7E9-5223-47E6-82B2-DCD019B7842C}" type="slidenum">
              <a:rPr lang="en-US" smtClean="0"/>
              <a:pPr/>
              <a:t>54</a:t>
            </a:fld>
            <a:endParaRPr lang="en-US" smtClean="0"/>
          </a:p>
        </p:txBody>
      </p:sp>
      <p:sp>
        <p:nvSpPr>
          <p:cNvPr id="166915"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Přehled vybraných závazků </a:t>
            </a:r>
            <a:r>
              <a:rPr lang="cs-CZ" dirty="0" smtClean="0"/>
              <a:t>(31.20.3.11) pro </a:t>
            </a:r>
            <a:r>
              <a:rPr lang="cs-CZ" dirty="0" smtClean="0"/>
              <a:t>platby zobrazuje všechny doklady, uvolněné k platbě a celkovou výši částek, které mají být zaplaceny pro jednotlivé dodavatele, měny a bankovní účty. V seznamu jsou doklady, uvolněné automaticky i manuálně funkcí Ruční výběr pro platby.  Přehled vybraných závazků pro platby spouštějte vždy před tiskem platebních příkazů. </a:t>
            </a:r>
            <a:endParaRPr lang="en-US" dirty="0"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p:cNvSpPr>
            <a:spLocks noGrp="1" noChangeArrowheads="1"/>
          </p:cNvSpPr>
          <p:nvPr>
            <p:ph type="sldNum" sz="quarter" idx="5"/>
          </p:nvPr>
        </p:nvSpPr>
        <p:spPr>
          <a:noFill/>
        </p:spPr>
        <p:txBody>
          <a:bodyPr/>
          <a:lstStyle/>
          <a:p>
            <a:fld id="{675F9738-8040-42E7-84D7-627157E64ABB}" type="slidenum">
              <a:rPr lang="en-US" smtClean="0"/>
              <a:pPr/>
              <a:t>55</a:t>
            </a:fld>
            <a:endParaRPr lang="en-US" smtClean="0"/>
          </a:p>
        </p:txBody>
      </p:sp>
      <p:sp>
        <p:nvSpPr>
          <p:cNvPr id="167939"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K zaplacení dodavateli, firmě </a:t>
            </a:r>
            <a:r>
              <a:rPr lang="cs-CZ" dirty="0" smtClean="0">
                <a:effectLst/>
              </a:rPr>
              <a:t>Obchod s kovovým zbožím</a:t>
            </a:r>
            <a:r>
              <a:rPr lang="cs-CZ" dirty="0" smtClean="0"/>
              <a:t>, použije účetní firmy QMI funkci </a:t>
            </a:r>
            <a:r>
              <a:rPr lang="cs-CZ" dirty="0" smtClean="0"/>
              <a:t>Platby -Automatické </a:t>
            </a:r>
            <a:r>
              <a:rPr lang="cs-CZ" dirty="0" smtClean="0"/>
              <a:t>platební </a:t>
            </a:r>
            <a:r>
              <a:rPr lang="cs-CZ" dirty="0" smtClean="0"/>
              <a:t>příkazy (31.20.3.13). </a:t>
            </a:r>
            <a:r>
              <a:rPr lang="cs-CZ" dirty="0" smtClean="0"/>
              <a:t>Platební příkazy se tvoří pro vybraný kód banky. Počáteční číslo platebního příkazu, v našem případě 153, odpovídá číslu vytištěného platebního příkazu. </a:t>
            </a:r>
          </a:p>
          <a:p>
            <a:r>
              <a:rPr lang="cs-CZ" dirty="0" smtClean="0"/>
              <a:t>Pro omezení rozsahu vytvořených příkazů lze zadat dvě data v polích Datum platby a Datum účinnosti. Datum účinnosti je datum, ke kterému je transakce zapsána do hlavní knihy. Implicitní hodnotou obou polí je systémové datum.</a:t>
            </a:r>
          </a:p>
          <a:p>
            <a:r>
              <a:rPr lang="cs-CZ" dirty="0" smtClean="0"/>
              <a:t>Kontrolní sestavu lze odeslat na jinou tiskárnu než sestavu platebních příkazů.</a:t>
            </a:r>
            <a:endParaRPr lang="en-US" dirty="0"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89090246-13B9-4C89-9993-1C5EAAC4A52F}" type="slidenum">
              <a:rPr lang="en-US" smtClean="0"/>
              <a:pPr/>
              <a:t>56</a:t>
            </a:fld>
            <a:endParaRPr lang="en-US" smtClean="0"/>
          </a:p>
        </p:txBody>
      </p:sp>
      <p:sp>
        <p:nvSpPr>
          <p:cNvPr id="168963"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Před uskutečněním platby bylo saldo účtu firmy </a:t>
            </a:r>
            <a:r>
              <a:rPr lang="cs-CZ" dirty="0" smtClean="0">
                <a:effectLst/>
              </a:rPr>
              <a:t>Obchod s kovovým zbožím</a:t>
            </a:r>
            <a:r>
              <a:rPr lang="cs-CZ" dirty="0" smtClean="0"/>
              <a:t> 16 500 Kč. Nyní  obsahuje přehled, získaný použitím modulu Dotaz na saldokonta </a:t>
            </a:r>
            <a:r>
              <a:rPr lang="cs-CZ" dirty="0" smtClean="0"/>
              <a:t>dodavatelů (28.13), </a:t>
            </a:r>
            <a:r>
              <a:rPr lang="cs-CZ" dirty="0" smtClean="0"/>
              <a:t>platební příkaz z banky KB v hodnotě 16 500 Kč, který odpovídá hodnotě faktury 16 500 Kč a hodnota otevřených dokladů je nulová.</a:t>
            </a:r>
            <a:endParaRPr lang="en-US" dirty="0"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7"/>
          <p:cNvSpPr>
            <a:spLocks noGrp="1" noChangeArrowheads="1"/>
          </p:cNvSpPr>
          <p:nvPr>
            <p:ph type="sldNum" sz="quarter" idx="5"/>
          </p:nvPr>
        </p:nvSpPr>
        <p:spPr>
          <a:noFill/>
        </p:spPr>
        <p:txBody>
          <a:bodyPr/>
          <a:lstStyle/>
          <a:p>
            <a:fld id="{1BF923E0-4D40-4FAC-A518-18F047D74071}" type="slidenum">
              <a:rPr lang="en-US" smtClean="0"/>
              <a:pPr/>
              <a:t>57</a:t>
            </a:fld>
            <a:endParaRPr lang="en-US" smtClean="0"/>
          </a:p>
        </p:txBody>
      </p:sp>
      <p:sp>
        <p:nvSpPr>
          <p:cNvPr id="169987"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733425" y="3789363"/>
            <a:ext cx="5524500" cy="5105400"/>
          </a:xfrm>
          <a:noFill/>
          <a:ln>
            <a:noFill/>
          </a:ln>
        </p:spPr>
        <p:txBody>
          <a:bodyPr lIns="92775" tIns="46388" rIns="92775" bIns="46388"/>
          <a:lstStyle/>
          <a:p>
            <a:pPr>
              <a:spcBef>
                <a:spcPts val="200"/>
              </a:spcBef>
            </a:pPr>
            <a:r>
              <a:rPr lang="cs-CZ" dirty="0" smtClean="0"/>
              <a:t>Připoměňme si nejdůležitější pojmy v procesu zpracování nákupu a závazků</a:t>
            </a:r>
            <a:r>
              <a:rPr lang="cs-CZ" baseline="0" dirty="0" smtClean="0"/>
              <a:t>:</a:t>
            </a:r>
          </a:p>
          <a:p>
            <a:pPr>
              <a:spcBef>
                <a:spcPts val="200"/>
              </a:spcBef>
            </a:pPr>
            <a:r>
              <a:rPr lang="cs-CZ" b="1" baseline="0" dirty="0" smtClean="0"/>
              <a:t>Nákupní objednávka</a:t>
            </a:r>
          </a:p>
          <a:p>
            <a:pPr>
              <a:spcBef>
                <a:spcPts val="200"/>
              </a:spcBef>
            </a:pPr>
            <a:r>
              <a:rPr lang="cs-CZ" dirty="0" smtClean="0"/>
              <a:t>Počátečním bodem pro zpracování platby je nákupní objednávka.</a:t>
            </a:r>
            <a:r>
              <a:rPr lang="cs-CZ" baseline="0" dirty="0" smtClean="0"/>
              <a:t> Nákupní objednávka je smlouva, potvrzující úmysl nakupovat – uvádí artikly, množství a ceny společně se</a:t>
            </a:r>
            <a:r>
              <a:rPr lang="cs-CZ" dirty="0" smtClean="0"/>
              <a:t> souvisejícími poplatky, jako jsou daně či dopravní sazby. Dále obsahuje dodací a účtovací adresu a platební podmínky, vyjednané s dodavatelem. Nákupní objednávky mohou vznikat na základě požadavků nebo stálých nákupních objednávek.</a:t>
            </a:r>
          </a:p>
          <a:p>
            <a:pPr>
              <a:spcBef>
                <a:spcPts val="200"/>
              </a:spcBef>
            </a:pPr>
            <a:r>
              <a:rPr lang="cs-CZ" b="1" dirty="0" smtClean="0"/>
              <a:t>Příjem z nákupní objednávky</a:t>
            </a:r>
          </a:p>
          <a:p>
            <a:pPr>
              <a:spcBef>
                <a:spcPts val="200"/>
              </a:spcBef>
            </a:pPr>
            <a:r>
              <a:rPr lang="cs-CZ" dirty="0" smtClean="0"/>
              <a:t>Po dodání artiklů do oddělení příjmu je vytvořena příjemka, dokument o skladovém příjmu z nákupní objednávky. Příjemka potvrzuje dodané artikly a jejich množství vůči nákupní objednávce. Příjmy mohou také vznikat z dodavatelských rozvrhů.</a:t>
            </a:r>
          </a:p>
          <a:p>
            <a:pPr>
              <a:spcBef>
                <a:spcPts val="200"/>
              </a:spcBef>
            </a:pPr>
            <a:r>
              <a:rPr lang="cs-CZ" b="1" dirty="0" smtClean="0"/>
              <a:t>Faktura</a:t>
            </a:r>
          </a:p>
          <a:p>
            <a:pPr>
              <a:spcBef>
                <a:spcPts val="200"/>
              </a:spcBef>
            </a:pPr>
            <a:r>
              <a:rPr lang="cs-CZ" dirty="0" smtClean="0"/>
              <a:t>Dodavatel zašle fakturu, kterou stanovuje povinnost příjemce zaplatit za dodání zboží za podmínek, uvedených v nákupní objednávce.</a:t>
            </a:r>
          </a:p>
          <a:p>
            <a:pPr>
              <a:spcBef>
                <a:spcPts val="200"/>
              </a:spcBef>
            </a:pPr>
            <a:r>
              <a:rPr lang="cs-CZ" b="1" dirty="0" smtClean="0"/>
              <a:t>Závazkový doklad</a:t>
            </a:r>
          </a:p>
          <a:p>
            <a:pPr>
              <a:spcBef>
                <a:spcPts val="200"/>
              </a:spcBef>
            </a:pPr>
            <a:r>
              <a:rPr lang="cs-CZ" dirty="0" smtClean="0"/>
              <a:t>Ještě než bude moci být faktura zaplacena, je třeba ověřit, že se přijaté zboží shoduje s objednaným a že dodavatel účtuje správnou cenu. Za tím účelem je vytvořen závazkový doklad.</a:t>
            </a:r>
          </a:p>
          <a:p>
            <a:pPr>
              <a:spcBef>
                <a:spcPts val="200"/>
              </a:spcBef>
            </a:pPr>
            <a:r>
              <a:rPr lang="cs-CZ" b="1" dirty="0" smtClean="0"/>
              <a:t>Platba</a:t>
            </a:r>
          </a:p>
          <a:p>
            <a:pPr>
              <a:spcBef>
                <a:spcPts val="200"/>
              </a:spcBef>
            </a:pPr>
            <a:r>
              <a:rPr lang="cs-CZ" dirty="0" smtClean="0"/>
              <a:t>Závazkové doklady jsou poté uvolněny k platbě, ať už podle data splatnosti, data slevy nebo jednotlivě. Obvykle se používá seznam splatností a zjišťují se nejstarší závazky. Poté se vytiskne kniha vybraných závazků pro platby a provedou se potřebné úpravy.</a:t>
            </a:r>
          </a:p>
          <a:p>
            <a:pPr>
              <a:spcBef>
                <a:spcPts val="200"/>
              </a:spcBef>
            </a:pPr>
            <a:r>
              <a:rPr lang="cs-CZ" dirty="0" smtClean="0"/>
              <a:t>Po uvolnění dokladů k platbě se vytisknou platební příkazy, ať již manuální nebo ve formě textového souboru pro elektronické bankovnictví.</a:t>
            </a:r>
          </a:p>
          <a:p>
            <a:pPr>
              <a:spcBef>
                <a:spcPts val="200"/>
              </a:spcBef>
            </a:pPr>
            <a:r>
              <a:rPr lang="cs-CZ" dirty="0" smtClean="0"/>
              <a:t>Po uskutečnění plateb je sníženo saldo dodavatele, ale platba není okamžitě uzavřena. Platební příkaz i závazkový doklad zůstávají otevřené až do zpracování bankou.</a:t>
            </a:r>
            <a:endParaRPr lang="en-US" dirty="0"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p:cNvSpPr>
            <a:spLocks noGrp="1" noChangeArrowheads="1"/>
          </p:cNvSpPr>
          <p:nvPr>
            <p:ph type="sldNum" sz="quarter" idx="5"/>
          </p:nvPr>
        </p:nvSpPr>
        <p:spPr>
          <a:noFill/>
        </p:spPr>
        <p:txBody>
          <a:bodyPr/>
          <a:lstStyle/>
          <a:p>
            <a:fld id="{8CA117E5-F1BF-4ACB-9C11-44F32882C636}" type="slidenum">
              <a:rPr lang="en-US" smtClean="0"/>
              <a:pPr/>
              <a:t>58</a:t>
            </a:fld>
            <a:endParaRPr lang="en-US" smtClean="0"/>
          </a:p>
        </p:txBody>
      </p:sp>
      <p:sp>
        <p:nvSpPr>
          <p:cNvPr id="171011"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5" name="Rectangle 3"/>
          <p:cNvSpPr>
            <a:spLocks noGrp="1" noChangeArrowheads="1"/>
          </p:cNvSpPr>
          <p:nvPr>
            <p:ph type="body" idx="3"/>
          </p:nvPr>
        </p:nvSpPr>
        <p:spPr>
          <a:xfrm>
            <a:off x="931863" y="3789363"/>
            <a:ext cx="5127625" cy="5268912"/>
          </a:xfrm>
          <a:noFill/>
          <a:ln>
            <a:noFill/>
          </a:ln>
        </p:spPr>
        <p:txBody>
          <a:bodyPr lIns="92775" tIns="46388" rIns="92775" bIns="46388"/>
          <a:lstStyle/>
          <a:p>
            <a:pPr eaLnBrk="1" hangingPunct="1"/>
            <a:r>
              <a:rPr lang="cs-CZ" sz="1400" b="1" dirty="0" smtClean="0"/>
              <a:t>Cvičení 7: Závazky (volitelně)</a:t>
            </a:r>
          </a:p>
          <a:p>
            <a:pPr marL="0" marR="0" indent="0" algn="l" defTabSz="914400" rtl="0" eaLnBrk="1" fontAlgn="base" latinLnBrk="0" hangingPunct="1">
              <a:lnSpc>
                <a:spcPct val="100000"/>
              </a:lnSpc>
              <a:spcBef>
                <a:spcPct val="30000"/>
              </a:spcBef>
              <a:spcAft>
                <a:spcPct val="0"/>
              </a:spcAft>
              <a:buClrTx/>
              <a:buSzTx/>
              <a:buFontTx/>
              <a:buNone/>
              <a:tabLst/>
              <a:defRPr/>
            </a:pPr>
            <a:r>
              <a:rPr lang="cs-CZ" b="1" dirty="0" smtClean="0"/>
              <a:t>Vložení závazkového dokladu</a:t>
            </a:r>
          </a:p>
          <a:p>
            <a:pPr marL="228600" indent="-228600" eaLnBrk="1" hangingPunct="1">
              <a:buFont typeface="+mj-lt"/>
              <a:buAutoNum type="arabicPeriod"/>
            </a:pPr>
            <a:r>
              <a:rPr lang="cs-CZ" dirty="0" smtClean="0"/>
              <a:t>V modulu </a:t>
            </a:r>
            <a:r>
              <a:rPr lang="cs-CZ" sz="1200" b="0" i="0" u="none" strike="noStrike" kern="1200" dirty="0" smtClean="0">
                <a:solidFill>
                  <a:schemeClr val="tx1"/>
                </a:solidFill>
                <a:latin typeface="Times New Roman" pitchFamily="18" charset="0"/>
                <a:ea typeface="+mn-ea"/>
                <a:cs typeface="+mn-cs"/>
              </a:rPr>
              <a:t>Dotaz na saldokonta dodavatelů</a:t>
            </a:r>
            <a:r>
              <a:rPr lang="cs-CZ" dirty="0" smtClean="0"/>
              <a:t> (28.13) ověřte, že stav účtu dodavatele Dixon s.r.o. je nulový. V poli Dodavatel použijte číslo dodavatele, vygenerované dříve pro firmu Dixon.</a:t>
            </a:r>
            <a:br>
              <a:rPr lang="cs-CZ" dirty="0" smtClean="0"/>
            </a:br>
            <a:r>
              <a:rPr lang="cs-CZ" b="1" i="1" dirty="0" smtClean="0"/>
              <a:t>Poznámka:</a:t>
            </a:r>
            <a:r>
              <a:rPr lang="cs-CZ" dirty="0" smtClean="0"/>
              <a:t> Dodavatel zboží odeslal, příjemcem bylo přijato, ale zatím nebyla do systému vložena faktura.</a:t>
            </a:r>
            <a:endParaRPr lang="cs-CZ" baseline="0" dirty="0" smtClean="0"/>
          </a:p>
          <a:p>
            <a:pPr marL="228600" indent="-228600" eaLnBrk="1" hangingPunct="1">
              <a:buFont typeface="+mj-lt"/>
              <a:buAutoNum type="arabicPeriod" startAt="2"/>
            </a:pPr>
            <a:r>
              <a:rPr lang="cs-CZ" dirty="0" smtClean="0"/>
              <a:t>Použijte modul Přehled příjmů z nákupu (5.13.5)</a:t>
            </a:r>
            <a:r>
              <a:rPr lang="cs-CZ" baseline="0" dirty="0" smtClean="0"/>
              <a:t> a ověřte historii příjmu. Výstup zvolte na stránku,</a:t>
            </a:r>
            <a:r>
              <a:rPr lang="cs-CZ" dirty="0" smtClean="0"/>
              <a:t> další data nezadávejte. Celková hodnota nákupní objednávky by měla být 120 000 Kč.</a:t>
            </a:r>
          </a:p>
          <a:p>
            <a:pPr marL="228600" indent="-228600" eaLnBrk="1" hangingPunct="1"/>
            <a:r>
              <a:rPr lang="cs-CZ" b="1" dirty="0" smtClean="0"/>
              <a:t>Dodavatel odeslal fakturu za nákupní objednávku</a:t>
            </a:r>
          </a:p>
          <a:p>
            <a:pPr marL="228600" indent="-228600" eaLnBrk="1" hangingPunct="1">
              <a:buFont typeface="+mj-lt"/>
              <a:buAutoNum type="arabicPeriod" startAt="3"/>
            </a:pPr>
            <a:r>
              <a:rPr lang="cs-CZ" dirty="0" smtClean="0"/>
              <a:t>V modulu Údržba závazkových dokladů (28.1) vytvořte k přijaté faktuře závazkový doklad.</a:t>
            </a:r>
            <a:br>
              <a:rPr lang="cs-CZ" dirty="0" smtClean="0"/>
            </a:br>
            <a:r>
              <a:rPr lang="cs-CZ" b="1" i="1" dirty="0" smtClean="0"/>
              <a:t>Důležité:</a:t>
            </a:r>
            <a:r>
              <a:rPr lang="cs-CZ" dirty="0" smtClean="0"/>
              <a:t> po zadání čísla nákupní objednávky klikněte na Zpět.</a:t>
            </a:r>
            <a:br>
              <a:rPr lang="cs-CZ" dirty="0" smtClean="0"/>
            </a:br>
            <a:r>
              <a:rPr lang="cs-CZ" b="1" baseline="0" dirty="0" smtClean="0"/>
              <a:t>Pole		Hodnota</a:t>
            </a:r>
            <a:br>
              <a:rPr lang="cs-CZ" b="1" baseline="0" dirty="0" smtClean="0"/>
            </a:br>
            <a:r>
              <a:rPr lang="cs-CZ" baseline="0" dirty="0" smtClean="0"/>
              <a:t>Dávka		ponechte</a:t>
            </a:r>
            <a:r>
              <a:rPr lang="cs-CZ" dirty="0" smtClean="0"/>
              <a:t> prázdné</a:t>
            </a:r>
            <a:br>
              <a:rPr lang="cs-CZ" dirty="0" smtClean="0"/>
            </a:br>
            <a:r>
              <a:rPr lang="cs-CZ" dirty="0" smtClean="0"/>
              <a:t>Hodnota		120 000</a:t>
            </a:r>
            <a:br>
              <a:rPr lang="cs-CZ" dirty="0" smtClean="0"/>
            </a:br>
            <a:r>
              <a:rPr lang="cs-CZ" dirty="0" smtClean="0"/>
              <a:t>Doklad		 ponechte prázdné</a:t>
            </a:r>
            <a:br>
              <a:rPr lang="cs-CZ" dirty="0" smtClean="0"/>
            </a:br>
            <a:r>
              <a:rPr lang="cs-CZ" dirty="0" smtClean="0"/>
              <a:t>Objednávka	zadejte číslo nákupní objednávky</a:t>
            </a:r>
            <a:br>
              <a:rPr lang="cs-CZ" dirty="0" smtClean="0"/>
            </a:br>
            <a:r>
              <a:rPr lang="cs-CZ" dirty="0" smtClean="0"/>
              <a:t>Faktura		zadejte celkovou částku z faktury</a:t>
            </a:r>
            <a:br>
              <a:rPr lang="cs-CZ" dirty="0" smtClean="0"/>
            </a:br>
            <a:r>
              <a:rPr lang="cs-CZ" dirty="0" smtClean="0"/>
              <a:t>Dodavatel, dodací adresa	použijte implicitní hodnoty z nákupní objednávky</a:t>
            </a:r>
            <a:br>
              <a:rPr lang="cs-CZ" dirty="0" smtClean="0"/>
            </a:br>
            <a:r>
              <a:rPr lang="cs-CZ" dirty="0" smtClean="0"/>
              <a:t>Účinnost		ponechte implicitní hodnotu systémového data</a:t>
            </a:r>
            <a:br>
              <a:rPr lang="cs-CZ" dirty="0" smtClean="0"/>
            </a:br>
            <a:r>
              <a:rPr lang="cs-CZ" dirty="0" smtClean="0"/>
              <a:t>Č.faktury		zadejte číslo faktury</a:t>
            </a:r>
            <a:br>
              <a:rPr lang="cs-CZ" dirty="0" smtClean="0"/>
            </a:br>
            <a:r>
              <a:rPr lang="cs-CZ" dirty="0" smtClean="0"/>
              <a:t>Datum		použijte implicitní hodnotu</a:t>
            </a:r>
            <a:br>
              <a:rPr lang="cs-CZ" dirty="0" smtClean="0"/>
            </a:br>
            <a:r>
              <a:rPr lang="cs-CZ" dirty="0" smtClean="0"/>
              <a:t>Platební podmínky	30</a:t>
            </a:r>
            <a:br>
              <a:rPr lang="cs-CZ" dirty="0" smtClean="0"/>
            </a:br>
            <a:r>
              <a:rPr lang="cs-CZ" dirty="0" smtClean="0"/>
              <a:t>Datum slevy a splatnosti	ponechte prázdné</a:t>
            </a:r>
            <a:endParaRPr lang="cs-CZ" baseline="0" dirty="0"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931863" y="523875"/>
            <a:ext cx="5127625" cy="8061325"/>
          </a:xfrm>
        </p:spPr>
        <p:txBody>
          <a:bodyPr>
            <a:normAutofit/>
          </a:bodyPr>
          <a:lstStyle/>
          <a:p>
            <a:pPr marL="230400" eaLnBrk="1" hangingPunct="1"/>
            <a:r>
              <a:rPr lang="cs-CZ" dirty="0" smtClean="0"/>
              <a:t>V rámci s volbou Automatický výběr nastavte tuto volbu na Ano. V rámci Údržba s</a:t>
            </a:r>
            <a:r>
              <a:rPr lang="cs-CZ" b="0" i="0" u="none" strike="noStrike" kern="1200" dirty="0" smtClean="0">
                <a:solidFill>
                  <a:schemeClr val="tx1"/>
                </a:solidFill>
                <a:latin typeface="Times New Roman" pitchFamily="18" charset="0"/>
                <a:ea typeface="+mn-ea"/>
                <a:cs typeface="+mn-cs"/>
              </a:rPr>
              <a:t>esouhlasení příjemek</a:t>
            </a:r>
            <a:r>
              <a:rPr lang="cs-CZ" dirty="0" smtClean="0"/>
              <a:t> zadejte:</a:t>
            </a:r>
          </a:p>
          <a:p>
            <a:pPr marL="230400" eaLnBrk="1" hangingPunct="1">
              <a:defRPr/>
            </a:pPr>
            <a:r>
              <a:rPr lang="cs-CZ" b="1" baseline="0" dirty="0" smtClean="0"/>
              <a:t>Pole		Hodnota</a:t>
            </a:r>
            <a:br>
              <a:rPr lang="cs-CZ" b="1" baseline="0" dirty="0" smtClean="0"/>
            </a:br>
            <a:r>
              <a:rPr lang="cs-CZ" dirty="0" smtClean="0"/>
              <a:t>Příjemka		vyberte ze seznamu</a:t>
            </a:r>
            <a:br>
              <a:rPr lang="cs-CZ" dirty="0" smtClean="0"/>
            </a:br>
            <a:r>
              <a:rPr lang="cs-CZ" dirty="0" smtClean="0"/>
              <a:t>Řádek NO		ponechte prázdné</a:t>
            </a:r>
            <a:br>
              <a:rPr lang="cs-CZ" dirty="0" smtClean="0"/>
            </a:br>
            <a:r>
              <a:rPr lang="cs-CZ" dirty="0" smtClean="0"/>
              <a:t>Fakturované množství	zadejte množství z faktury</a:t>
            </a:r>
            <a:br>
              <a:rPr lang="cs-CZ" dirty="0" smtClean="0"/>
            </a:br>
            <a:r>
              <a:rPr lang="cs-CZ" dirty="0" smtClean="0"/>
              <a:t>Fakturovaná cena	zadejte cenu z faktury</a:t>
            </a:r>
          </a:p>
          <a:p>
            <a:pPr marL="230400" eaLnBrk="1" hangingPunct="1">
              <a:defRPr/>
            </a:pPr>
            <a:r>
              <a:rPr lang="cs-CZ" dirty="0" smtClean="0"/>
              <a:t>Závazkový doklad uložte.</a:t>
            </a:r>
          </a:p>
          <a:p>
            <a:pPr marL="228600" indent="-228600" eaLnBrk="1" hangingPunct="1">
              <a:buFont typeface="+mj-lt"/>
              <a:buAutoNum type="arabicPeriod" startAt="4"/>
              <a:defRPr/>
            </a:pPr>
            <a:r>
              <a:rPr lang="cs-CZ" dirty="0" smtClean="0"/>
              <a:t>Pomocí modulu Dotaz na saldokonta dodavatelů (28.13) ověřte stav účtu dodavatele.</a:t>
            </a:r>
          </a:p>
          <a:p>
            <a:pPr marL="0" marR="0" indent="0" algn="l" defTabSz="914400" rtl="0" eaLnBrk="1" fontAlgn="base" latinLnBrk="0" hangingPunct="1">
              <a:lnSpc>
                <a:spcPct val="100000"/>
              </a:lnSpc>
              <a:spcBef>
                <a:spcPct val="30000"/>
              </a:spcBef>
              <a:spcAft>
                <a:spcPct val="0"/>
              </a:spcAft>
              <a:buClrTx/>
              <a:buSzTx/>
              <a:buFontTx/>
              <a:buNone/>
              <a:tabLst/>
              <a:defRPr/>
            </a:pPr>
            <a:r>
              <a:rPr lang="cs-CZ" b="1" baseline="0" dirty="0" smtClean="0"/>
              <a:t>Uvolněte závazkové doklady k platbě a vytiskněte platební příkazy</a:t>
            </a:r>
          </a:p>
          <a:p>
            <a:pPr marL="228600" indent="-228600" eaLnBrk="1" hangingPunct="1">
              <a:buFont typeface="+mj-lt"/>
              <a:buAutoNum type="arabicPeriod" startAt="5"/>
            </a:pPr>
            <a:r>
              <a:rPr lang="cs-CZ" baseline="0" dirty="0" smtClean="0"/>
              <a:t>V modulu </a:t>
            </a:r>
            <a:r>
              <a:rPr lang="cs-CZ" dirty="0" smtClean="0"/>
              <a:t>Automatický výběr pro platby (28.9.4) uvolněte k platbě všechny doklady vašeho dodavatele:</a:t>
            </a:r>
            <a:br>
              <a:rPr lang="cs-CZ" dirty="0" smtClean="0"/>
            </a:br>
            <a:r>
              <a:rPr lang="cs-CZ" b="1" dirty="0" smtClean="0"/>
              <a:t>Pole		Hodnota</a:t>
            </a:r>
            <a:br>
              <a:rPr lang="cs-CZ" b="1" dirty="0" smtClean="0"/>
            </a:br>
            <a:r>
              <a:rPr lang="cs-CZ" dirty="0" smtClean="0"/>
              <a:t>Dodavatel		zadejte číslo dodavatele</a:t>
            </a:r>
            <a:br>
              <a:rPr lang="cs-CZ" dirty="0" smtClean="0"/>
            </a:br>
            <a:r>
              <a:rPr lang="cs-CZ" dirty="0" smtClean="0"/>
              <a:t>Příjemce		zadejte číslo dodavatele</a:t>
            </a:r>
            <a:br>
              <a:rPr lang="cs-CZ" dirty="0" smtClean="0"/>
            </a:br>
            <a:r>
              <a:rPr lang="cs-CZ" dirty="0" smtClean="0"/>
              <a:t>Banka		A</a:t>
            </a:r>
            <a:br>
              <a:rPr lang="cs-CZ" dirty="0" smtClean="0"/>
            </a:br>
            <a:r>
              <a:rPr lang="cs-CZ" dirty="0" smtClean="0"/>
              <a:t>Formát PP		1</a:t>
            </a:r>
            <a:br>
              <a:rPr lang="cs-CZ" dirty="0" smtClean="0"/>
            </a:br>
            <a:r>
              <a:rPr lang="cs-CZ" dirty="0" smtClean="0"/>
              <a:t>Přepsat uvolnění	Ano</a:t>
            </a:r>
          </a:p>
          <a:p>
            <a:pPr marL="228600" indent="-228600">
              <a:buFont typeface="+mj-lt"/>
              <a:buAutoNum type="arabicPeriod" startAt="6"/>
            </a:pPr>
            <a:r>
              <a:rPr lang="cs-CZ" dirty="0" smtClean="0"/>
              <a:t>Spusťte modul Kniha vybraných závaz.pro platby (28.9.6).</a:t>
            </a:r>
          </a:p>
          <a:p>
            <a:pPr marL="228600" indent="-228600">
              <a:buFont typeface="+mj-lt"/>
              <a:buAutoNum type="arabicPeriod" startAt="6"/>
            </a:pPr>
            <a:r>
              <a:rPr lang="cs-CZ" dirty="0" smtClean="0"/>
              <a:t>Vytiskněte platební příkaz pomocí modulu Automatické platební příkazy (28.9.9). Zadejte:</a:t>
            </a:r>
            <a:br>
              <a:rPr lang="cs-CZ" dirty="0" smtClean="0"/>
            </a:br>
            <a:r>
              <a:rPr lang="cs-CZ" b="1" dirty="0" smtClean="0"/>
              <a:t>Pole		Hodnota</a:t>
            </a:r>
            <a:br>
              <a:rPr lang="cs-CZ" b="1" dirty="0" smtClean="0"/>
            </a:br>
            <a:r>
              <a:rPr lang="cs-CZ" dirty="0" smtClean="0"/>
              <a:t>Banka		A</a:t>
            </a:r>
            <a:br>
              <a:rPr lang="cs-CZ" dirty="0" smtClean="0"/>
            </a:br>
            <a:r>
              <a:rPr lang="cs-CZ" dirty="0" smtClean="0"/>
              <a:t>Formát PP		1</a:t>
            </a:r>
            <a:br>
              <a:rPr lang="cs-CZ" dirty="0" smtClean="0"/>
            </a:br>
            <a:r>
              <a:rPr lang="cs-CZ" dirty="0" smtClean="0"/>
              <a:t>Ve zbývajících polích ponechte implicitní hodnoty. Vytiskněte platební příkaz a kontrolní sestavu.</a:t>
            </a:r>
          </a:p>
          <a:p>
            <a:pPr marL="228600" indent="-228600">
              <a:buFont typeface="+mj-lt"/>
              <a:buAutoNum type="arabicPeriod" startAt="6"/>
            </a:pPr>
            <a:r>
              <a:rPr lang="cs-CZ" dirty="0" smtClean="0"/>
              <a:t>Prohlédněte si přehledy, vygenerované moduly Dotaz na saldokonta dodavatelů (28.13) a Dotaz na závazkové doklady (28.2). Přehledy dokumentují, jak je platba přiřazena k závazkovému dokladu.</a:t>
            </a:r>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59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E6029BAF-6A90-4414-BD8F-6A4356ADE4D0}" type="slidenum">
              <a:rPr lang="en-US" smtClean="0"/>
              <a:pPr/>
              <a:t>6</a:t>
            </a:fld>
            <a:endParaRPr lang="en-US" dirty="0" smtClean="0"/>
          </a:p>
        </p:txBody>
      </p:sp>
      <p:sp>
        <p:nvSpPr>
          <p:cNvPr id="140291"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140292" name="Rectangle 3"/>
          <p:cNvSpPr>
            <a:spLocks noGrp="1" noChangeArrowheads="1"/>
          </p:cNvSpPr>
          <p:nvPr>
            <p:ph type="body" idx="1"/>
          </p:nvPr>
        </p:nvSpPr>
        <p:spPr>
          <a:xfrm>
            <a:off x="931863" y="3789363"/>
            <a:ext cx="5127625" cy="5105400"/>
          </a:xfrm>
          <a:noFill/>
          <a:ln>
            <a:noFill/>
          </a:ln>
        </p:spPr>
        <p:txBody>
          <a:bodyPr lIns="92775" tIns="46388" rIns="92775" bIns="46388"/>
          <a:lstStyle/>
          <a:p>
            <a:r>
              <a:rPr lang="cs-CZ" dirty="0" smtClean="0"/>
              <a:t>Požadavek je záznam</a:t>
            </a:r>
            <a:r>
              <a:rPr lang="cs-CZ" baseline="0" dirty="0" smtClean="0"/>
              <a:t> o potřebnosti artiklu. Požadavky obsahují množství, datum potřeby a místo určení. Požadavek je často prvním krokem nákupního procesu, i když lze vydat nákupní objednávku bez požadavku. Některé firmy vyžadují před vydáním nákupní objednávky několik úrovní schválení požadavku. Jakmile se informace z požadavku přesunou do nákupní objednávky nebo stálé nákupní objednávky, je požadavek smazán.</a:t>
            </a:r>
            <a:endParaRPr lang="en-US" dirty="0"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60</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Pracovní příkaz je pověření vyrobit určité množství artiklu k určitému datu. V této kapitole prohloubíme definici pracovního příkazu a podíváme se na typické úrovně jeho životního cyklu. Po vysvětlení klíčových pojmů uvedeme příklad, který pokryje životní cyklus pracovního příkazu od jeho vytvoření po uzavření.</a:t>
            </a:r>
            <a:endParaRPr lang="cs-CZ" dirty="0"/>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61</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62</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Výrobní moduly programu QAD SE pracují s interní nabídkou a poptávkou – materiál se přesunuje ze skladu do výroby, hotové výrobky nebo díly se přesunují z výroby do skladu. V centru většiny těchto činností je modul Pracovní příkazy. Postup použití pracovních příkazů zahrnuje:</a:t>
            </a:r>
          </a:p>
          <a:p>
            <a:pPr marL="228600" indent="-228600">
              <a:buFont typeface="Arial" pitchFamily="34" charset="0"/>
              <a:buChar char="•"/>
            </a:pPr>
            <a:r>
              <a:rPr lang="cs-CZ" dirty="0" smtClean="0"/>
              <a:t>definici kusovníků a struktury výrobků v modulu Struktura výrobků</a:t>
            </a:r>
          </a:p>
          <a:p>
            <a:pPr marL="228600" indent="-228600">
              <a:buFont typeface="Arial" pitchFamily="34" charset="0"/>
              <a:buChar char="•"/>
            </a:pPr>
            <a:r>
              <a:rPr lang="cs-CZ" dirty="0" smtClean="0"/>
              <a:t>definici pracovních postupů a operací v modulu Postupy/výrobní střediska</a:t>
            </a:r>
          </a:p>
          <a:p>
            <a:pPr marL="228600" indent="-228600">
              <a:buFont typeface="Arial" pitchFamily="34" charset="0"/>
              <a:buChar char="•"/>
            </a:pPr>
            <a:r>
              <a:rPr lang="cs-CZ" dirty="0" smtClean="0"/>
              <a:t>vytváření plánovaných příkazů k uspokojení poptávky modulem Plán materiálových požadavků</a:t>
            </a:r>
          </a:p>
          <a:p>
            <a:pPr marL="228600" indent="-228600">
              <a:buFont typeface="Arial" pitchFamily="34" charset="0"/>
              <a:buChar char="•"/>
            </a:pPr>
            <a:r>
              <a:rPr lang="cs-CZ" dirty="0" smtClean="0"/>
              <a:t>sledování a vykazování probíhajících činností v modulu Řízení dílny</a:t>
            </a:r>
          </a:p>
          <a:p>
            <a:r>
              <a:rPr lang="cs-CZ" b="1" dirty="0" smtClean="0"/>
              <a:t>Výrobní prostředí</a:t>
            </a:r>
          </a:p>
          <a:p>
            <a:r>
              <a:rPr lang="cs-CZ" dirty="0" smtClean="0"/>
              <a:t>Systém poskytuje nástroje pro podporu různých výrobních prostředí. Moduly Pracovní příkazy a Řízení dílny se obvykle používají pro řízení malosériové výroby, zatímco moduly Opakovaná výroba a Zdokonalená opakovaná výroba se používají pro řízení výroby na montážních linkách.</a:t>
            </a:r>
          </a:p>
          <a:p>
            <a:r>
              <a:rPr lang="cs-CZ" dirty="0" smtClean="0"/>
              <a:t>V našem kurzu se zaměříme na jednotlivé pracovní příkazy, vytvářené v modulu Pracovní příkazy.</a:t>
            </a:r>
            <a:endParaRPr lang="cs-CZ" dirty="0"/>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63</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Pracovní příkaz je pověření vyrobit určité množství artiklu k určitému datu. Pracovní příkaz může představovat jednorázový příkaz k výrobě, opakovaný rozvrh nebo sekvenční proud výroby.</a:t>
            </a:r>
          </a:p>
          <a:p>
            <a:r>
              <a:rPr lang="cs-CZ" dirty="0" smtClean="0"/>
              <a:t>Pracovní příkazy se obvykle vytvářejí jako reakce na současnou nebo projektovanou poptávku po artiklu. Pracovní příkazy také mohou být použity pro rozšiřování zásob v očekávání budoucí poptávky během období s nevyužitou výrobní kapacitou.</a:t>
            </a:r>
          </a:p>
          <a:p>
            <a:r>
              <a:rPr lang="cs-CZ" b="1" dirty="0" smtClean="0"/>
              <a:t>Součásti pracovního příkazu</a:t>
            </a:r>
          </a:p>
          <a:p>
            <a:pPr marL="228600" indent="-228600">
              <a:buFont typeface="Arial" pitchFamily="34" charset="0"/>
              <a:buChar char="•"/>
            </a:pPr>
            <a:r>
              <a:rPr lang="cs-CZ" dirty="0" smtClean="0"/>
              <a:t>Typ, který určuje zdroj příkazu a způsob jeho zpracování</a:t>
            </a:r>
          </a:p>
          <a:p>
            <a:pPr marL="228600" indent="-228600">
              <a:buFont typeface="Arial" pitchFamily="34" charset="0"/>
              <a:buChar char="•"/>
            </a:pPr>
            <a:r>
              <a:rPr lang="cs-CZ" dirty="0" smtClean="0"/>
              <a:t>Status, který udává fázi životního cyklu pracovního příkazu</a:t>
            </a:r>
          </a:p>
          <a:p>
            <a:pPr marL="228600" indent="-228600">
              <a:buFont typeface="Arial" pitchFamily="34" charset="0"/>
              <a:buChar char="•"/>
            </a:pPr>
            <a:r>
              <a:rPr lang="cs-CZ" dirty="0" smtClean="0"/>
              <a:t>Kusovník, který udává množství komponent, potřebných pro splnění příkazu</a:t>
            </a:r>
          </a:p>
          <a:p>
            <a:pPr marL="228600" indent="-228600">
              <a:buFont typeface="Arial" pitchFamily="34" charset="0"/>
              <a:buChar char="•"/>
            </a:pPr>
            <a:r>
              <a:rPr lang="cs-CZ" dirty="0" smtClean="0"/>
              <a:t>Pracovní postup, který obsahuje seznam operací, potřebných pro dokončení příkazu</a:t>
            </a:r>
          </a:p>
          <a:p>
            <a:endParaRPr lang="cs-CZ" dirty="0"/>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64</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67751" y="4408488"/>
            <a:ext cx="5374257" cy="4176712"/>
          </a:xfrm>
        </p:spPr>
        <p:txBody>
          <a:bodyPr>
            <a:normAutofit/>
          </a:bodyPr>
          <a:lstStyle/>
          <a:p>
            <a:r>
              <a:rPr lang="cs-CZ" dirty="0" smtClean="0"/>
              <a:t>Typ pracovního příkazu určuje, jak bude postupovat výrobou a jak ovlivní ostatní moduly, zejména ekonomické.</a:t>
            </a:r>
          </a:p>
          <a:p>
            <a:r>
              <a:rPr lang="cs-CZ" dirty="0" smtClean="0"/>
              <a:t>Většina pracovních příkazů se zadává s prázdným typem. Ten představuje obvyklý výrobní příkaz se standardní strukturou výrobku a pracovním postupem. Ostatní typy označují speciální případy pracovních příkazů.</a:t>
            </a:r>
          </a:p>
          <a:p>
            <a:r>
              <a:rPr lang="cs-CZ" dirty="0" smtClean="0"/>
              <a:t>Všechny typy pracovních příkazů jsou podobné ve smyslu plánování, zásob a účtování. Liší se v implicitních kusovnících, pracovních postupech a kódech statutu.</a:t>
            </a:r>
          </a:p>
          <a:p>
            <a:r>
              <a:rPr lang="cs-CZ" dirty="0" smtClean="0"/>
              <a:t>Sady příkazů společných výrobků jsou speciálním případem, spojeným s výrobou koproduktů a vedlejších výrobků. Sady mohou být vytvářeny z obyčejných pracovních příkazů s prázdným typem. Podrobnosti lze najít ve výukových materiálech ke společným výrobkům. Pracovní příkazy na přepracování a </a:t>
            </a:r>
            <a:r>
              <a:rPr lang="cs-CZ" sz="1200" dirty="0" smtClean="0"/>
              <a:t>výdajov</a:t>
            </a:r>
            <a:r>
              <a:rPr lang="cs-CZ" dirty="0" smtClean="0"/>
              <a:t>é pracovní příkazy mohou sdílet stejné číslo pracovního příkazu jako sada příkazů společných výrobků, ale nepovažují se za součást sady. Například pracovní příkaz na koprodukt nebo vedlejší produkt  může být přepracován s použitím původního čísla příkazu. Pracovní příkaz na základní proces musí mít kód typu prázdný.</a:t>
            </a:r>
          </a:p>
          <a:p>
            <a:r>
              <a:rPr lang="cs-CZ" b="1" i="1" dirty="0" smtClean="0"/>
              <a:t>Poznámka: </a:t>
            </a:r>
            <a:r>
              <a:rPr lang="cs-CZ" dirty="0" smtClean="0"/>
              <a:t>Pracovní příkaz je jednoznačně identifikován kombinací čísla pracovního příkazu a identifikačního čísla pracovního příkazu. Příkladem jsou rozvržené pracovní příkazy, kde každý rozvrh toho samého artiklu používá číslo artiklu jako číslo pracovního příkazu a jednoznačným identifikátorem se stává identifikační číslo pracovního příkazu.</a:t>
            </a:r>
            <a:endParaRPr lang="cs-CZ" dirty="0"/>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65</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55609" y="4408488"/>
            <a:ext cx="5589916" cy="4176712"/>
          </a:xfrm>
        </p:spPr>
        <p:txBody>
          <a:bodyPr>
            <a:normAutofit lnSpcReduction="10000"/>
          </a:bodyPr>
          <a:lstStyle/>
          <a:p>
            <a:r>
              <a:rPr lang="cs-CZ" dirty="0" smtClean="0"/>
              <a:t>K dispozici jsou speciální typy pracovních příkazů:</a:t>
            </a:r>
          </a:p>
          <a:p>
            <a:r>
              <a:rPr lang="cs-CZ" dirty="0" smtClean="0"/>
              <a:t>E – </a:t>
            </a:r>
            <a:r>
              <a:rPr lang="cs-CZ" sz="1200" dirty="0" smtClean="0"/>
              <a:t>nákladové</a:t>
            </a:r>
            <a:r>
              <a:rPr lang="cs-CZ" dirty="0" smtClean="0"/>
              <a:t>. Příkazy </a:t>
            </a:r>
            <a:r>
              <a:rPr lang="cs-CZ" sz="1200" dirty="0" smtClean="0"/>
              <a:t>výdajové</a:t>
            </a:r>
            <a:r>
              <a:rPr lang="cs-CZ" dirty="0" smtClean="0"/>
              <a:t> výroby se používají pro činnosti nevýrobní povahy, jako je výroba prototypů nebo vytváření designu. Díky použití pracovních příkazů lze sledovat jejich náklady. Obvykle se pro ně používá zvláštní účet hlavní knihy a kód projektu. V</a:t>
            </a:r>
            <a:r>
              <a:rPr lang="cs-CZ" sz="1200" dirty="0" smtClean="0"/>
              <a:t>ýdajov</a:t>
            </a:r>
            <a:r>
              <a:rPr lang="cs-CZ" dirty="0" smtClean="0"/>
              <a:t>é pracovní příkazy nemají žádné operace pracovních postupů ani součástky. Ty se zadávají manuálně.</a:t>
            </a:r>
          </a:p>
          <a:p>
            <a:r>
              <a:rPr lang="cs-CZ" dirty="0" smtClean="0"/>
              <a:t>R – přepracování. Používají se pro výrobky, které vyžadují opravu nebo přepracování. Příkaz se vypracovává bez pracovního postupu a jen s jedinou součástí – výrobkem, který se přepracovává. Náklady na přepracování lze sledovat samostatně za použití zvláštního účtu hlavní knihy a kódu projektu.</a:t>
            </a:r>
          </a:p>
          <a:p>
            <a:r>
              <a:rPr lang="cs-CZ" dirty="0" smtClean="0"/>
              <a:t>Pracovní příkazy </a:t>
            </a:r>
            <a:r>
              <a:rPr lang="cs-CZ" sz="1200" dirty="0" smtClean="0"/>
              <a:t>výdajov</a:t>
            </a:r>
            <a:r>
              <a:rPr lang="cs-CZ" dirty="0" smtClean="0"/>
              <a:t>é výroby a přepracování jsou vždy vytvářeny uživateli.</a:t>
            </a:r>
          </a:p>
          <a:p>
            <a:r>
              <a:rPr lang="cs-CZ" dirty="0" smtClean="0"/>
              <a:t>S – rozvrhovaný. Jsou generovány systémem tehdy, je-li zadán Rozvrh opakované výroby. Číslem pracovního příkazu je číslo artiklu, rozvrhovaného do výroby. Rozvržené příkazy lze sledovat funkcemi z modulu opakované výroby nebo uvolňovat a vytvářet tak pracovní příkazy. Pro uvolnění rozvrženého pracovního příkazu změňte jeho status z hodnoty Zaplánovaný na Rezervovaný nebo Uvolněný. Systém automaticky změní typ příkazu na prázdný a bude s ním zacházet jako s obyčejným pracovním příkazem. Systém také provede aktualizaci rozvrhu opakované výroby a vyloučí z něj uvolněný příkaz.</a:t>
            </a:r>
          </a:p>
          <a:p>
            <a:r>
              <a:rPr lang="cs-CZ" dirty="0" smtClean="0"/>
              <a:t>C – kumulativní. Jsou generovány systémem pro sledování nákladů na opakovanou výrobu. Nelze s nimi pracovat funkcemi pro pracovní příkazy. Kumulativní pracovní příkazy se spojují s obyčejnými i sekvenčními rozvrhy opakované výroby.</a:t>
            </a:r>
            <a:endParaRPr lang="cs-CZ" dirty="0"/>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66</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55609" y="4408488"/>
            <a:ext cx="5589916" cy="4176712"/>
          </a:xfrm>
        </p:spPr>
        <p:txBody>
          <a:bodyPr>
            <a:normAutofit/>
          </a:bodyPr>
          <a:lstStyle/>
          <a:p>
            <a:r>
              <a:rPr lang="cs-CZ" dirty="0" smtClean="0"/>
              <a:t>F – finální sestavení. Pracovní příkaz typu finální sestavení se generuje ve chvíli, kdy zakázka na konfigurovaný výrobek  je uvolněna do výroby. Číslem pracovního příkazu je číslo zakázky. Příkaz používá standardní pracovní postup artiklu, ale struktura výrobku obsahuje jen artikly, zvolené při konfiguraci zakázky.  Tyto příkazy se uvolňují a zpracovávají jako obyčejné pracovní příkazy, avšak pro jejich uvolnění v modulu Uvolnění/tisk více pracovních příkazů je třeba zadat kód typu F.</a:t>
            </a:r>
          </a:p>
          <a:p>
            <a:r>
              <a:rPr lang="cs-CZ" dirty="0" smtClean="0"/>
              <a:t>W – plovoucí. Generuje se tehdy, použijete-li modul Údržba rozvrhů plynulé výroby k vytvoření rozvrhovaného příkazu plynulé výroby, který nemá přiřazený existující pracovní příkaz. Plovoucí pracovní příkazy nelze zpracovávat funkcemi pro pracovní příkazy.</a:t>
            </a:r>
            <a:endParaRPr lang="cs-CZ" dirty="0"/>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67</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Standardní pracovní příkaz je obvykle vytvořen modulem Plán materiálových požadavků (MRP), který s ním pracuje jako se zdrojem nabídky. V tom okamžiku má příkaz status Plánovaný. Jakmile odpovědný pracovník vyhodnotí výsledek práce modulu Plán materiálových požadavků a příkaz potvrdí, změní se jeho status na Pevně plánovaný. Nabídka, vytvořená pracovním příkazem, také generuje poptávku po artiklech komponent. Když se tato poptávka vyhodnotí, změní se status pracovního příkazu na Zaplánovaný. Poptávka, představovaná pracovním příkazem, zatím neovlivnila zásoby. Když jsou pro pracovní příkaz vyčleněny zásoby, mění se jeho status na Rezervovaný. Jakmile je možno zahájit na pracovním příkazu práci, změní se jeho status na Uvolněný. Po dokončení pracovního příkazu se jeho status změní na Uzavřený.</a:t>
            </a:r>
          </a:p>
          <a:p>
            <a:r>
              <a:rPr lang="cs-CZ" dirty="0" smtClean="0"/>
              <a:t>Status pracovního příkazu určuje, do jaké míry lze ovlivňovat jeho kusovník, pracovní postup, alokaci zásob, transakce se zásobami a hlášení operací.</a:t>
            </a:r>
          </a:p>
          <a:p>
            <a:pPr marL="228600" indent="-228600">
              <a:buFont typeface="Arial" pitchFamily="34" charset="0"/>
              <a:buChar char="•"/>
            </a:pPr>
            <a:r>
              <a:rPr lang="cs-CZ" dirty="0" smtClean="0"/>
              <a:t>Plánované příkazy nelze upravovat, pracuje s nimi modul Plán materiálových požadavků.</a:t>
            </a:r>
          </a:p>
          <a:p>
            <a:pPr marL="228600" indent="-228600">
              <a:buFont typeface="Arial" pitchFamily="34" charset="0"/>
              <a:buChar char="•"/>
            </a:pPr>
            <a:r>
              <a:rPr lang="cs-CZ" dirty="0" smtClean="0"/>
              <a:t>V pevně plánovaných příkazech lze měnit data a množství dle potřeby a přiřazovat alternativní kusovník nebo pracovní postup.</a:t>
            </a:r>
          </a:p>
          <a:p>
            <a:pPr marL="228600" indent="-228600">
              <a:buFont typeface="Arial" pitchFamily="34" charset="0"/>
              <a:buChar char="•"/>
            </a:pPr>
            <a:r>
              <a:rPr lang="cs-CZ" dirty="0" smtClean="0"/>
              <a:t>V příkazech ve statutu zaplánovaný, rezervovaný a uvolněný lze upravovat kusovník a pracovník postup, případně zadávat jejich alternativní varianty.</a:t>
            </a:r>
          </a:p>
          <a:p>
            <a:endParaRPr lang="cs-CZ" dirty="0"/>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68</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Pracovní příkaz mění svůj status v uvedeném pořadí a kromě případu předčasného uvolnění nemění svůj status v opačném směru. Většina pracovních příkazů změní svůj status z pevně plánovaného na uvolněný v jediném kroku použitím funkce Uvolnění/tisk PP .</a:t>
            </a:r>
          </a:p>
          <a:p>
            <a:r>
              <a:rPr lang="cs-CZ" b="1" i="1" dirty="0" smtClean="0"/>
              <a:t>Poznámka:</a:t>
            </a:r>
            <a:r>
              <a:rPr lang="cs-CZ" dirty="0" smtClean="0"/>
              <a:t> ruční zaplánování pracovního příkazu se používá ve speciálních případech, kdy je třeba dokončit zpracování stávajícího kusovníku před očekávanou změnou. Ruční zaplánování se často používá za účelem spotřebování zbytků artiklů před jejich vyřazením. V takovém případě se zásoby rezervují pro tento specifický pracovní příkaz.</a:t>
            </a:r>
            <a:endParaRPr lang="cs-CZ" dirty="0"/>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69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0E01F294-C126-4547-B1E8-E32FBB10D3DF}" type="slidenum">
              <a:rPr lang="en-US" smtClean="0"/>
              <a:pPr/>
              <a:t>7</a:t>
            </a:fld>
            <a:endParaRPr lang="en-US" dirty="0" smtClean="0"/>
          </a:p>
        </p:txBody>
      </p:sp>
      <p:sp>
        <p:nvSpPr>
          <p:cNvPr id="141315"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141316" name="Rectangle 3"/>
          <p:cNvSpPr>
            <a:spLocks noGrp="1" noChangeArrowheads="1"/>
          </p:cNvSpPr>
          <p:nvPr>
            <p:ph type="body" idx="1"/>
          </p:nvPr>
        </p:nvSpPr>
        <p:spPr>
          <a:xfrm>
            <a:off x="931863" y="3789363"/>
            <a:ext cx="5127625" cy="5105400"/>
          </a:xfrm>
          <a:noFill/>
          <a:ln>
            <a:noFill/>
          </a:ln>
        </p:spPr>
        <p:txBody>
          <a:bodyPr lIns="92775" tIns="46388" rIns="92775" bIns="46388"/>
          <a:lstStyle/>
          <a:p>
            <a:r>
              <a:rPr lang="cs-CZ" dirty="0" smtClean="0"/>
              <a:t>Standardní požadavky lze vytvářet v modulu Údržba požadavků na nákup nebo schválením plánovaného</a:t>
            </a:r>
            <a:r>
              <a:rPr lang="cs-CZ" baseline="0" dirty="0" smtClean="0"/>
              <a:t> příkazu v modulu Schválení požadavků nákupu. Systém přiřazuje požadavkům čísla požadavků.</a:t>
            </a:r>
          </a:p>
          <a:p>
            <a:r>
              <a:rPr lang="cs-CZ" b="1" baseline="0" dirty="0" smtClean="0"/>
              <a:t>Schvalovací proces</a:t>
            </a:r>
          </a:p>
          <a:p>
            <a:r>
              <a:rPr lang="cs-CZ" dirty="0" smtClean="0"/>
              <a:t>Firmy</a:t>
            </a:r>
            <a:r>
              <a:rPr lang="cs-CZ" baseline="0" dirty="0" smtClean="0"/>
              <a:t> </a:t>
            </a:r>
            <a:r>
              <a:rPr lang="cs-CZ" dirty="0" smtClean="0"/>
              <a:t>mohou používat schvalovací proces požadavků.</a:t>
            </a:r>
            <a:r>
              <a:rPr lang="cs-CZ" baseline="0" dirty="0" smtClean="0"/>
              <a:t> Pro zajištění součástí schvalovacího procesu, jako řady artiklu, identifikaci místa, osoby, která vydala požadavek a účtu, na jehož vrub bude nákup uskutečněn, lze definovat úrovně schvalovacího procesu. Při svém vytvoření pak obdrží požadavek automaticky kód schválení. Ten určuje úroveň schvalovacího procesu na základě ceny požadavku. Úroveň schvalovacího procesu určuje osobu, která musí požadavek před uskutečněním nákupu artiklu podepsat. Ke každému požadavku lze zaznamenat násobné úrovně schvalovacího procesu.</a:t>
            </a:r>
          </a:p>
          <a:p>
            <a:r>
              <a:rPr lang="cs-CZ" b="1" i="1" baseline="0" dirty="0" smtClean="0"/>
              <a:t>Příklad:</a:t>
            </a:r>
            <a:r>
              <a:rPr lang="cs-CZ" baseline="0" dirty="0" smtClean="0"/>
              <a:t> Nákup za 1 000 000 Kč vyžaduje podpis regionálního ředitele, ale před odesláním regionálnímu řediteli musí být požadavek podepsán vedoucím nákupu a divizním ředitelem.</a:t>
            </a:r>
          </a:p>
          <a:p>
            <a:r>
              <a:rPr lang="cs-CZ" b="1" i="1" baseline="0" dirty="0" smtClean="0"/>
              <a:t>Poznámka:</a:t>
            </a:r>
            <a:r>
              <a:rPr lang="cs-CZ" baseline="0" dirty="0" smtClean="0"/>
              <a:t> Program</a:t>
            </a:r>
            <a:r>
              <a:rPr lang="cs-CZ" dirty="0" smtClean="0"/>
              <a:t> QAD SE obsahuje dva moduly požadavků, nazvané Požadavky na nákup a Globální požadavky na nákup. Oba se nacházejí v modulu Distribuce. Modul Globální požadavky na nákup poskytuje více funkcionality a je také přiměřeně složitější. Před rozhodnutím, který z nich implementovat, je třeba jasně porozumět rozdílům mezi nimi. Moduly nelze používat současně a změna z jednoho na druhý nese určité důsledky. V našem kurzu probereme pouze modul Požadavky na nákup.</a:t>
            </a:r>
          </a:p>
          <a:p>
            <a:r>
              <a:rPr lang="cs-CZ" b="1" baseline="0" dirty="0" smtClean="0"/>
              <a:t>Tištěné požadavky</a:t>
            </a:r>
          </a:p>
          <a:p>
            <a:r>
              <a:rPr lang="cs-CZ" baseline="0" dirty="0" smtClean="0"/>
              <a:t>Pro každý artikl lze vytisknout seznam schválených požadavků s požadovaným množstvím a datem dodání. Do dokumentů požadavků lze přidat nabídky dodavatelů. </a:t>
            </a: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Kusovník pracovního postupu je odvozen ze struktury výrobku, která se definuje v modulu Údržba struktur výrobků, případně Údržba formulí a z objednaného množství výrobku. Rezervace zásob a jejich výdej jsou založeny na kusovníku. Modul Plán materiálových požadavků (MRP) podle kusovníků počítá poptávku po komponentech.</a:t>
            </a:r>
          </a:p>
          <a:p>
            <a:r>
              <a:rPr lang="cs-CZ" dirty="0" smtClean="0"/>
              <a:t>Při vytvoření pracovního příkazu je do něj zkopírován kusovník. Během postupu prací lze tuto kopii upravovat pomocí modulu Údržba struktur výrobků PP . Upravený kusovník pak lze porovnat s originálem a sledovat změny.  Zvláště v případech, kdy je k dispozici mnoho zaměnitelných artiklů, tato funkce umožňuje vytvářet průběžnou dokumentaci.</a:t>
            </a:r>
            <a:endParaRPr lang="cs-CZ" dirty="0"/>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70</a:t>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Pracovní postupy pracovních příkazů, identifikované kódem pracovního postupu, stanovují operace či kroky, potřebné k výrobě cílového artiklu. Pracovní postupy a operace se vytvářejí v modulu Postupy/výrobní střediska. Je­li číslo artiklu a číslo postupu stejné, automaticky se vytvoří mezi artiklem a postupem vazba. Případně lze vazbu artiklu a pracovního postupu provést manuálně v modulech Údržba artiklů  nebo Údržba plánovacích dat artiklů. </a:t>
            </a:r>
          </a:p>
          <a:p>
            <a:r>
              <a:rPr lang="cs-CZ" dirty="0" smtClean="0"/>
              <a:t>Při vytvoření pracovního postupu se do něj zkopíruje standardní pracovní postup. Během postupu prací lze tuto kopii upravovat pomocí modulu Údržba pracovních postupů PP. Upravený pracovní postup pak lze porovnat s originálem a sledovat změny. Operace pracovního příkazu lze sledovat pomocí modulu Řízení dílny.</a:t>
            </a:r>
          </a:p>
          <a:p>
            <a:endParaRPr lang="cs-CZ" dirty="0"/>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71</a:t>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Pracovní příkazy se vytvářejí ručně (v modulu Údržba pracovních </a:t>
            </a:r>
            <a:r>
              <a:rPr lang="cs-CZ" dirty="0" smtClean="0"/>
              <a:t>příkazů – 16.1) </a:t>
            </a:r>
            <a:r>
              <a:rPr lang="cs-CZ" dirty="0" smtClean="0"/>
              <a:t>nebo jsou generovány plánem materiálových </a:t>
            </a:r>
            <a:r>
              <a:rPr lang="cs-CZ" dirty="0" smtClean="0"/>
              <a:t>požadavků 23.1-3, </a:t>
            </a:r>
            <a:r>
              <a:rPr lang="cs-CZ" dirty="0" smtClean="0"/>
              <a:t>opakovanou výrobou nebo objednávkami konfigurovaných výrobků. Pracovní příkazy jsou také generovány při rozdělení pracovního příkazu nebo při uvolnění pracovního příkazu, který obsahuje vyráběnou součást.</a:t>
            </a:r>
          </a:p>
          <a:p>
            <a:r>
              <a:rPr lang="cs-CZ" dirty="0" smtClean="0"/>
              <a:t>Obvyklý postup zpracování pracovního příkazu počíná jeho vytvořením, následuje uvolnění, výdej materiálu, příjem dokončeného výrobku, uzavření pracovního příkazu a odeslání výrobku.</a:t>
            </a:r>
            <a:endParaRPr lang="cs-CZ" dirty="0"/>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72</a:t>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 Po uvolnění pracovního příkazu lze vytisknout jeho vyskladňovací seznam. Seznam obsahuje požadované artikly k výdeji a jejich místa, skladová místa, čísla šarží/sériová čísla a referenční čísla. Systém vytváří detailní rezervace, které rezervují pro pracovní příkaz přesná množství zásob.</a:t>
            </a:r>
          </a:p>
          <a:p>
            <a:r>
              <a:rPr lang="cs-CZ" dirty="0" smtClean="0"/>
              <a:t>Pracovní příkaz lze uvolnit bez vytištění vyskladňovacího seznamu a pracovního postupu, ale nelze vytisknout vyskladňovací seznam bez uvolnění pracovního příkazu.</a:t>
            </a:r>
            <a:endParaRPr lang="cs-CZ" dirty="0"/>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73</a:t>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Zpracování operací započne po uvolnění pracovního příkazu a výdeji zásob. Výdej zásob pro pracovní příkaz lze uskutečnit třemi způsoby:</a:t>
            </a:r>
          </a:p>
          <a:p>
            <a:pPr marL="228600" indent="-228600">
              <a:buFont typeface="Arial" pitchFamily="34" charset="0"/>
              <a:buChar char="•"/>
            </a:pPr>
            <a:r>
              <a:rPr lang="cs-CZ" dirty="0" smtClean="0"/>
              <a:t>Přímý výdej modulem Skladový výdej komponent na PP podle horní části obrázku.</a:t>
            </a:r>
          </a:p>
          <a:p>
            <a:pPr marL="228600" indent="-228600">
              <a:buFont typeface="Arial" pitchFamily="34" charset="0"/>
              <a:buChar char="•"/>
            </a:pPr>
            <a:r>
              <a:rPr lang="cs-CZ" dirty="0" smtClean="0"/>
              <a:t>Výdej zásob při příjmu hotových výrobků modulem Zpětný odpočet při příjmu z PP podle spodní části obrázku.</a:t>
            </a:r>
          </a:p>
          <a:p>
            <a:pPr marL="228600" indent="-228600">
              <a:buFont typeface="Arial" pitchFamily="34" charset="0"/>
              <a:buChar char="•"/>
            </a:pPr>
            <a:r>
              <a:rPr lang="cs-CZ" dirty="0" smtClean="0"/>
              <a:t>Výdej zásob, vykázání práce a příjem hotových výrobků modulem Zpětný odpočet při operaci PP rovněž podle spodní části obrázku.</a:t>
            </a:r>
          </a:p>
          <a:p>
            <a:r>
              <a:rPr lang="cs-CZ" dirty="0" smtClean="0"/>
              <a:t>Transakce se zásobami se odehrávají v různých okamžicích v závislosti na použité metodě. Množství vyskladněných komponent se omezí v pozdějších fázích využitím metody zpětného odpočtu.</a:t>
            </a:r>
          </a:p>
          <a:p>
            <a:r>
              <a:rPr lang="cs-CZ" dirty="0" smtClean="0"/>
              <a:t>Modul Zpětný odpočet při příjmu z PP kombinuje funkčnost modulů Skladový výdej komponent na PP a Skladový příjem z PP. Oba způsoby zaznamenávají transakce se zásobami, pomocí kterých se provádí výdej komponent pro pracovní příkaz a vynechávají dílenské zásoby, které se vydávají pomocí neplánovaných výdejních transakcí.</a:t>
            </a:r>
          </a:p>
          <a:p>
            <a:r>
              <a:rPr lang="cs-CZ" dirty="0" smtClean="0"/>
              <a:t>Operace pracovních příkazů lze sledovat modulem Řízení dílny.</a:t>
            </a:r>
            <a:endParaRPr lang="cs-CZ" dirty="0"/>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74</a:t>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Po svém uvolnění je pracovní příkaz sledován funkcemi modulu Řízení dílny. Zaznamenává se pracovní činnost, použití a kompletace materiálu. Je třeba zadat alespoň jednoho zaměstnance. Obrázek znázorňuje vztah mezi řízením dílny a průběhem zpracování pracovního příkazu.</a:t>
            </a:r>
          </a:p>
          <a:p>
            <a:r>
              <a:rPr lang="cs-CZ" b="1" dirty="0" smtClean="0"/>
              <a:t>Operační status</a:t>
            </a:r>
          </a:p>
          <a:p>
            <a:r>
              <a:rPr lang="cs-CZ" dirty="0" smtClean="0"/>
              <a:t>Hlášení operací probíhá na základě pracovních příkazů, zaměstnanců, výrobních středisek nebo strojů. Během zaznamenávání operací nabývá operační status hodnot Seřízení, Zpracování a Hotovo. Při přesunu na další operaci má její status hodnotu Ve frontě.</a:t>
            </a:r>
          </a:p>
          <a:p>
            <a:r>
              <a:rPr lang="cs-CZ" b="1" dirty="0" smtClean="0"/>
              <a:t>Vykazování práce</a:t>
            </a:r>
          </a:p>
          <a:p>
            <a:r>
              <a:rPr lang="cs-CZ" dirty="0" smtClean="0"/>
              <a:t>Jestliže se práce vykazuje po několika klíčových operacích, nazývaných milníky, lze použít modul Hlášení dokončení operace . Modul ukončí probíhající operaci a operace předchozí.</a:t>
            </a:r>
          </a:p>
          <a:p>
            <a:r>
              <a:rPr lang="cs-CZ" dirty="0" smtClean="0"/>
              <a:t>Pokud nebyla na předchozí operace hlášena žádná práce, nahlásí se množství práce, které mělo být provedeno tak, aby bylo hlášené množství kompletní.</a:t>
            </a:r>
          </a:p>
          <a:p>
            <a:r>
              <a:rPr lang="cs-CZ" b="1" dirty="0" smtClean="0"/>
              <a:t>Neproduktivní čas</a:t>
            </a:r>
          </a:p>
          <a:p>
            <a:r>
              <a:rPr lang="cs-CZ" dirty="0" smtClean="0"/>
              <a:t>Aby bylo možno účtovat celou pracovní dobu, je možné zaznamenat neproduktivní čas. To je čas, který nebyl stráven prací na konkrétním výrobním příkazu – může jít o úklid, prostoje, schůze, přestávky či dobu čekání na přidělení práce.</a:t>
            </a:r>
            <a:endParaRPr lang="cs-CZ" dirty="0"/>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75</a:t>
            </a:fld>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Při dokončení pracovního příkazu v dílně se obvykle artikly odešlou do skladu. Pro příjem artiklů, uzavření pracovního příkazu a zpětný odpočet komponent finální montáže slouží modul Skladový příjem z PP. </a:t>
            </a:r>
          </a:p>
          <a:p>
            <a:r>
              <a:rPr lang="cs-CZ" dirty="0" smtClean="0"/>
              <a:t>Pokud artikly dosud nebyly vydány, vydají se při příjmu dokončených výrobků modulem Zpětný odpočet při příjmu z PP. </a:t>
            </a:r>
          </a:p>
          <a:p>
            <a:r>
              <a:rPr lang="cs-CZ" dirty="0" smtClean="0"/>
              <a:t>Modul Zpětný odpočet při operaci PP se používá pro výdej artiklů, vykázání práce a přijetí dokončených artiklů během operace.</a:t>
            </a:r>
          </a:p>
          <a:p>
            <a:r>
              <a:rPr lang="cs-CZ" dirty="0" smtClean="0"/>
              <a:t>V případě použití modulu Řízení dílny lze zadávat hlášení operací, testové výsledky a označovat jednotlivé operace za dokončené.</a:t>
            </a:r>
            <a:endParaRPr lang="cs-CZ" dirty="0"/>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76</a:t>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Pracovní příkazy se obvykle uzavírají při příjmu artiklů. Ve většině případů je v tu chvíli ukončen životní cyklus pracovního příkazu. </a:t>
            </a:r>
          </a:p>
          <a:p>
            <a:r>
              <a:rPr lang="cs-CZ" dirty="0" smtClean="0"/>
              <a:t>K ukončení pracovního příkazu:</a:t>
            </a:r>
          </a:p>
          <a:p>
            <a:pPr marL="228600" indent="-228600">
              <a:buFont typeface="Arial" pitchFamily="34" charset="0"/>
              <a:buChar char="•"/>
            </a:pPr>
            <a:r>
              <a:rPr lang="cs-CZ" dirty="0" smtClean="0"/>
              <a:t>Změňte status pracovního příkazu na Uzavřený. To se provede zadáním hodnoty Ano do pole Uzavřít při příjmu dokončených jednotek nebo v modulu Údržba pracovních příkazů.</a:t>
            </a:r>
          </a:p>
          <a:p>
            <a:pPr marL="228600" indent="-228600">
              <a:buFont typeface="Arial" pitchFamily="34" charset="0"/>
              <a:buChar char="•"/>
            </a:pPr>
            <a:r>
              <a:rPr lang="cs-CZ" dirty="0" smtClean="0"/>
              <a:t>Spusťte Účetní uzavření PP, které zapíše odchylky, vymaže RPV a uzavře nedokončené operace. Program spouštějte pravidelně alespoň na konci každého fiskálního měsíce.</a:t>
            </a:r>
          </a:p>
          <a:p>
            <a:r>
              <a:rPr lang="cs-CZ" dirty="0" smtClean="0"/>
              <a:t>Systém nepovolí výdej nebo příjem na uzavřené pracovní příkazy. Přesto však lze vykazovat dodatečnou práci,dokud nejsou uzavřeny operace v Řízení dílny nebo není spuštěno Účetní uzavření PP.</a:t>
            </a:r>
          </a:p>
          <a:p>
            <a:r>
              <a:rPr lang="cs-CZ" dirty="0" smtClean="0"/>
              <a:t>Je-li nutné manipulovat se zásobami pro uzavřený pracovní příkaz, je třeba jeho status změnit zpět na Uvolněný.</a:t>
            </a:r>
            <a:endParaRPr lang="cs-CZ" dirty="0"/>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77</a:t>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b="1" dirty="0" smtClean="0"/>
              <a:t>Účetní uzavření pracovního příkazu</a:t>
            </a:r>
          </a:p>
          <a:p>
            <a:pPr marL="228600" indent="-228600">
              <a:buFont typeface="Arial" pitchFamily="34" charset="0"/>
              <a:buChar char="•"/>
            </a:pPr>
            <a:r>
              <a:rPr lang="cs-CZ" dirty="0" smtClean="0"/>
              <a:t>Ukončí operace otevřeného pracovního příkazu</a:t>
            </a:r>
          </a:p>
          <a:p>
            <a:pPr marL="228600" indent="-228600">
              <a:buFont typeface="Arial" pitchFamily="34" charset="0"/>
              <a:buChar char="•"/>
            </a:pPr>
            <a:r>
              <a:rPr lang="cs-CZ" dirty="0" smtClean="0"/>
              <a:t>Spočítá a uloží odchylky materiálové sazby, mzdové sazby, výrobní režie a subdodávek</a:t>
            </a:r>
          </a:p>
          <a:p>
            <a:pPr marL="228600" indent="-228600">
              <a:buFont typeface="Arial" pitchFamily="34" charset="0"/>
              <a:buChar char="•"/>
            </a:pPr>
            <a:r>
              <a:rPr lang="cs-CZ" dirty="0" smtClean="0"/>
              <a:t>Spočítá a uloží odchylku užití, pokud se vykázaná práce liší od standardní</a:t>
            </a:r>
          </a:p>
          <a:p>
            <a:r>
              <a:rPr lang="cs-CZ" b="1" i="1" dirty="0" smtClean="0"/>
              <a:t>Příklad:</a:t>
            </a:r>
            <a:r>
              <a:rPr lang="cs-CZ" dirty="0" smtClean="0"/>
              <a:t> vykázaná práce na operaci je 6 hodin, ale operace má předdefinovanou náročnost 5 hodin. Zapíše se odchylka užití 1 hodina.</a:t>
            </a:r>
          </a:p>
          <a:p>
            <a:pPr marL="228600" indent="-228600">
              <a:buFont typeface="Arial" pitchFamily="34" charset="0"/>
              <a:buChar char="•"/>
            </a:pPr>
            <a:r>
              <a:rPr lang="cs-CZ" dirty="0" smtClean="0"/>
              <a:t>Spočítá a uloží odchylku materiálové sazby a mzdové sazby v případě, kdy se vykázané náklady liší od standardních.  Pokud je definována mzdová kategorie v modulu Údržba skutečných mzdových sazeb, spočítá se rovněž mzdová odchylka. </a:t>
            </a:r>
          </a:p>
          <a:p>
            <a:r>
              <a:rPr lang="cs-CZ" b="1" i="1" dirty="0" smtClean="0"/>
              <a:t>Příklad:</a:t>
            </a:r>
            <a:r>
              <a:rPr lang="cs-CZ" dirty="0" smtClean="0"/>
              <a:t> Standardní cena subdodávky je 200 Kč a z nákupní objednávky je vykázána cena 240 Kč. Odchylka subdodávky je v takovém případě 40 Kč.</a:t>
            </a:r>
          </a:p>
          <a:p>
            <a:pPr marL="228600" indent="-228600">
              <a:buFont typeface="Arial" pitchFamily="34" charset="0"/>
              <a:buChar char="•"/>
            </a:pPr>
            <a:r>
              <a:rPr lang="cs-CZ" dirty="0" smtClean="0"/>
              <a:t>Dorovná účet rozpracované výroby pro uzavřené pracovní příkazy tak, že spočte a uloží změny odchylek metody pro všechny zbytkové odchylky. Zůstatek účtu rozpracované výroby nemůže být měněn po uložení odchylek pracovního příkazu.</a:t>
            </a:r>
          </a:p>
          <a:p>
            <a:pPr marL="228600" indent="-228600">
              <a:buFont typeface="Arial" pitchFamily="34" charset="0"/>
              <a:buChar char="•"/>
            </a:pPr>
            <a:r>
              <a:rPr lang="cs-CZ" dirty="0" smtClean="0"/>
              <a:t>Aktualizuje běžné náklady na mzdy a subdodávky.</a:t>
            </a:r>
          </a:p>
          <a:p>
            <a:pPr marL="228600" indent="-228600">
              <a:buFont typeface="Arial" pitchFamily="34" charset="0"/>
              <a:buChar char="•"/>
            </a:pPr>
            <a:r>
              <a:rPr lang="cs-CZ" dirty="0" smtClean="0"/>
              <a:t>Zapíše stavy dílenských skladů.</a:t>
            </a:r>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78</a:t>
            </a:fld>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Důležitým aspektem celého výrobního procesu je řízení nákladů. Ve standardním nákladovém systému má každý artikl základní cenu, spočtenou na základě kusovníku a pracovního postupu. Při výrobě každého kusu se však cena může lišit. Tato situace se řeší pomocí odchylek.</a:t>
            </a:r>
          </a:p>
          <a:p>
            <a:r>
              <a:rPr lang="cs-CZ" dirty="0" smtClean="0"/>
              <a:t>Odchylky se v systému počítají a zapisují automaticky během výrobního procesu. Obrázek znázorňuje druhy odchylek a kdy se počítají.</a:t>
            </a:r>
          </a:p>
          <a:p>
            <a:r>
              <a:rPr lang="cs-CZ" b="1" dirty="0" smtClean="0"/>
              <a:t>Odchylka sazby</a:t>
            </a:r>
          </a:p>
          <a:p>
            <a:r>
              <a:rPr lang="cs-CZ" dirty="0" smtClean="0"/>
              <a:t>Odráží rozdíl mezi standardní cenou a cenou skutečně zaplacenou. Zaměstnanec, který vykonal práci, je placen více nebo méně než je standardní sazba výrobního střediska, subdodavatel účtoval více nebo méně nebo použitý materiál měl jinou cenu v hlavní knize než artikl, uvedený v kusovníku pracovního příkazu. Odchylka může být také způsobena změnou ceny v hlavní knize po vytvoření kusovníku pracovního příkazu.</a:t>
            </a:r>
          </a:p>
          <a:p>
            <a:r>
              <a:rPr lang="cs-CZ" b="1" dirty="0" smtClean="0"/>
              <a:t>Odchylka užití</a:t>
            </a:r>
          </a:p>
          <a:p>
            <a:r>
              <a:rPr lang="cs-CZ" dirty="0" smtClean="0"/>
              <a:t>Odráží rozdíl mezi standardním množstvím a množstvím skutečně užitým či větším nebo menším počtem hodin, potřebných pro výrobu.</a:t>
            </a:r>
          </a:p>
          <a:p>
            <a:r>
              <a:rPr lang="cs-CZ" dirty="0" smtClean="0"/>
              <a:t>Oba parametry se počítají na základě množství vstupů, které měly být spotřebovány k získání množství, vykázaného při příjmu. Označují se jako získané hodiny nebo získaný materiál.</a:t>
            </a:r>
            <a:endParaRPr lang="cs-CZ" dirty="0"/>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79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Ačkoli probereme všechny tři</a:t>
            </a:r>
            <a:r>
              <a:rPr lang="cs-CZ" baseline="0" dirty="0" smtClean="0"/>
              <a:t> typy nákupních objednávek, důraz budeme klást na rozdělené nákupní objednávky. Rovněž příklad bude uvažovat rozdělenou nákupní objednávku.</a:t>
            </a:r>
            <a:endParaRPr lang="cs-CZ" dirty="0"/>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8</a:t>
            </a:fld>
            <a:endParaRPr 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b="1" dirty="0" smtClean="0"/>
              <a:t>Odchylka metody</a:t>
            </a:r>
          </a:p>
          <a:p>
            <a:r>
              <a:rPr lang="cs-CZ" dirty="0" smtClean="0"/>
              <a:t>Po dokončení pracovního příkazu se spustí modul Účetní uzavření PP , který vypořádá zbylé zásoby v rozpracované výrobě. Po započítání všech ostatních zdrojů odchylek se zbylé množství v rozpracované výrobě zapíše jako odchylka metody.</a:t>
            </a:r>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80</a:t>
            </a:fld>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sz="2000" b="1" dirty="0" smtClean="0"/>
              <a:t>Příklad</a:t>
            </a:r>
          </a:p>
          <a:p>
            <a:r>
              <a:rPr lang="cs-CZ" dirty="0" smtClean="0"/>
              <a:t>Následuje jednoduchý příklad, ve kterém:</a:t>
            </a:r>
          </a:p>
          <a:p>
            <a:pPr marL="228600" indent="-228600">
              <a:buFont typeface="Arial" pitchFamily="34" charset="0"/>
              <a:buChar char="•"/>
            </a:pPr>
            <a:r>
              <a:rPr lang="cs-CZ" dirty="0" smtClean="0"/>
              <a:t>vytvoříme záznam zaměstnance </a:t>
            </a:r>
            <a:r>
              <a:rPr lang="cs-CZ" dirty="0" err="1" smtClean="0"/>
              <a:t>abc</a:t>
            </a:r>
            <a:r>
              <a:rPr lang="cs-CZ" dirty="0" smtClean="0"/>
              <a:t> (Údržba zaměstnanců),</a:t>
            </a:r>
          </a:p>
          <a:p>
            <a:pPr marL="228600" indent="-228600">
              <a:buFont typeface="Arial" pitchFamily="34" charset="0"/>
              <a:buChar char="•"/>
            </a:pPr>
            <a:r>
              <a:rPr lang="cs-CZ" dirty="0" smtClean="0"/>
              <a:t>definujeme řídící parametry pracovních příkazů (Řídící soubor PP),</a:t>
            </a:r>
          </a:p>
          <a:p>
            <a:pPr marL="228600" indent="-228600">
              <a:buFont typeface="Arial" pitchFamily="34" charset="0"/>
              <a:buChar char="•"/>
            </a:pPr>
            <a:r>
              <a:rPr lang="cs-CZ" dirty="0" smtClean="0"/>
              <a:t>zadáme pracovní příkaz na výrobu 10 jednotek lékařského ultrazvuku (Údržba pracovních příkazů),</a:t>
            </a:r>
          </a:p>
          <a:p>
            <a:pPr marL="228600" indent="-228600">
              <a:buFont typeface="Arial" pitchFamily="34" charset="0"/>
              <a:buChar char="•"/>
            </a:pPr>
            <a:r>
              <a:rPr lang="cs-CZ" dirty="0" smtClean="0"/>
              <a:t>uvolníme pracovní příkaz (Uvolnění/tisk PP),</a:t>
            </a:r>
          </a:p>
          <a:p>
            <a:pPr marL="228600" indent="-228600">
              <a:buFont typeface="Arial" pitchFamily="34" charset="0"/>
              <a:buChar char="•"/>
            </a:pPr>
            <a:r>
              <a:rPr lang="cs-CZ" dirty="0" smtClean="0"/>
              <a:t>vyskladníme komponenty 10-01, 10-02, 10-03 a 10-04 v množství dostatečném pro výrobu 10 jednotek lékařského ultrazvuku (</a:t>
            </a:r>
            <a:r>
              <a:rPr lang="pl-PL" dirty="0" smtClean="0"/>
              <a:t>Skladový výdej komponent na PP),</a:t>
            </a:r>
          </a:p>
          <a:p>
            <a:pPr marL="228600" indent="-228600">
              <a:buFont typeface="Arial" pitchFamily="34" charset="0"/>
              <a:buChar char="•"/>
            </a:pPr>
            <a:r>
              <a:rPr lang="cs-CZ" dirty="0" smtClean="0"/>
              <a:t>zaznamenáme práci vynaloženou na sestavení ultrazvukových jednotek: zahrnuje dvě operace (Hlášení operací dle PP) a</a:t>
            </a:r>
          </a:p>
          <a:p>
            <a:pPr marL="228600" indent="-228600">
              <a:buFont typeface="Arial" pitchFamily="34" charset="0"/>
              <a:buChar char="•"/>
            </a:pPr>
            <a:r>
              <a:rPr lang="cs-CZ" dirty="0" err="1" smtClean="0"/>
              <a:t>provedem</a:t>
            </a:r>
            <a:r>
              <a:rPr lang="cs-CZ" dirty="0" smtClean="0"/>
              <a:t> příjem a uzavření pracovního příkazu (Skladový příjem z PP).</a:t>
            </a:r>
          </a:p>
          <a:p>
            <a:endParaRPr lang="en-US" dirty="0" smtClean="0"/>
          </a:p>
          <a:p>
            <a:endParaRPr lang="cs-CZ" dirty="0"/>
          </a:p>
        </p:txBody>
      </p:sp>
      <p:sp>
        <p:nvSpPr>
          <p:cNvPr id="4" name="Zástupný symbol pro číslo snímku 3"/>
          <p:cNvSpPr>
            <a:spLocks noGrp="1"/>
          </p:cNvSpPr>
          <p:nvPr>
            <p:ph type="sldNum" sz="quarter" idx="10"/>
          </p:nvPr>
        </p:nvSpPr>
        <p:spPr/>
        <p:txBody>
          <a:bodyPr/>
          <a:lstStyle/>
          <a:p>
            <a:pPr>
              <a:defRPr/>
            </a:pPr>
            <a:fld id="{AF7C687E-1A31-4E10-B80C-0E1607818DC0}" type="slidenum">
              <a:rPr lang="en-US" smtClean="0"/>
              <a:pPr>
                <a:defRPr/>
              </a:pPr>
              <a:t>81</a:t>
            </a:fld>
            <a:endParaRPr lang="en-US"/>
          </a:p>
        </p:txBody>
      </p:sp>
    </p:spTree>
    <p:extLst>
      <p:ext uri="{BB962C8B-B14F-4D97-AF65-F5344CB8AC3E}">
        <p14:creationId xmlns:p14="http://schemas.microsoft.com/office/powerpoint/2010/main" val="340325564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7"/>
          <p:cNvSpPr>
            <a:spLocks noGrp="1" noChangeArrowheads="1"/>
          </p:cNvSpPr>
          <p:nvPr>
            <p:ph type="sldNum" sz="quarter" idx="5"/>
          </p:nvPr>
        </p:nvSpPr>
        <p:spPr>
          <a:noFill/>
        </p:spPr>
        <p:txBody>
          <a:bodyPr/>
          <a:lstStyle/>
          <a:p>
            <a:fld id="{AFF46375-5C69-49DD-9ACB-0CED15574302}" type="slidenum">
              <a:rPr lang="en-US" smtClean="0"/>
              <a:pPr/>
              <a:t>82</a:t>
            </a:fld>
            <a:endParaRPr lang="en-US" smtClean="0"/>
          </a:p>
        </p:txBody>
      </p:sp>
      <p:sp>
        <p:nvSpPr>
          <p:cNvPr id="172035"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172036" name="Rectangle 3"/>
          <p:cNvSpPr>
            <a:spLocks noGrp="1" noChangeArrowheads="1"/>
          </p:cNvSpPr>
          <p:nvPr>
            <p:ph type="body" idx="1"/>
          </p:nvPr>
        </p:nvSpPr>
        <p:spPr>
          <a:xfrm>
            <a:off x="931863" y="3789363"/>
            <a:ext cx="5127625" cy="5105400"/>
          </a:xfrm>
          <a:noFill/>
          <a:ln>
            <a:noFill/>
          </a:ln>
        </p:spPr>
        <p:txBody>
          <a:bodyPr lIns="92775" tIns="46388" rIns="92775" bIns="46388"/>
          <a:lstStyle/>
          <a:p>
            <a:r>
              <a:rPr lang="cs-CZ" dirty="0" smtClean="0"/>
              <a:t>Na obrázku je modul Údržba zaměstnanců (2.7.1) se základními daty zaměstnance firmy QMI, který sestavuje jednotky lékařského ultrazvuku. </a:t>
            </a:r>
          </a:p>
          <a:p>
            <a:r>
              <a:rPr lang="cs-CZ" dirty="0" smtClean="0"/>
              <a:t>Identifikační číslo zaměstnance se zadává v obrazovce Hlášení operací dle PP (17.1).</a:t>
            </a:r>
            <a:endParaRPr lang="en-US" dirty="0"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a:noFill/>
        </p:spPr>
        <p:txBody>
          <a:bodyPr/>
          <a:lstStyle/>
          <a:p>
            <a:fld id="{1DAE111B-9278-4FFD-BCC3-170B77715A1A}" type="slidenum">
              <a:rPr lang="en-US" smtClean="0"/>
              <a:pPr/>
              <a:t>83</a:t>
            </a:fld>
            <a:endParaRPr lang="en-US" smtClean="0"/>
          </a:p>
        </p:txBody>
      </p:sp>
      <p:sp>
        <p:nvSpPr>
          <p:cNvPr id="173059"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Výrobní manažer firmy QMI zadal v modulu Řídící soubor PP (16.24) parametry, které určují způsob zpracování pracovních příkazů:</a:t>
            </a:r>
          </a:p>
          <a:p>
            <a:pPr marL="228600" indent="-228600">
              <a:buFont typeface="Arial" pitchFamily="34" charset="0"/>
              <a:buChar char="•"/>
            </a:pPr>
            <a:r>
              <a:rPr lang="cs-CZ" dirty="0" smtClean="0"/>
              <a:t>identifikační číslo pracovního příkazu automaticky generuje systém,</a:t>
            </a:r>
          </a:p>
          <a:p>
            <a:pPr marL="228600" indent="-228600">
              <a:buFont typeface="Arial" pitchFamily="34" charset="0"/>
              <a:buChar char="•"/>
            </a:pPr>
            <a:r>
              <a:rPr lang="cs-CZ" dirty="0" smtClean="0"/>
              <a:t>funkce uvolnění pracovního příkazu nastaví status první operace na hodnotu Fronta (pole Přesun první operace) a</a:t>
            </a:r>
          </a:p>
          <a:p>
            <a:pPr marL="228600" indent="-228600">
              <a:buFont typeface="Arial" pitchFamily="34" charset="0"/>
              <a:buChar char="•"/>
            </a:pPr>
            <a:r>
              <a:rPr lang="cs-CZ" dirty="0" smtClean="0"/>
              <a:t>odchylky mzdových sazeb a výrobní režie se počítají a zapisují vždy při transakcích hlášení operací modulu řízení dílny (Zapisovat odchylky v Řízení dílny).</a:t>
            </a:r>
          </a:p>
          <a:p>
            <a:pPr marL="228600" indent="-228600"/>
            <a:r>
              <a:rPr lang="cs-CZ" b="1" dirty="0" smtClean="0"/>
              <a:t>Přesun první operace</a:t>
            </a:r>
          </a:p>
          <a:p>
            <a:r>
              <a:rPr lang="cs-CZ" dirty="0" smtClean="0"/>
              <a:t>Parametr je obvykle nastaven na Ano. Uvolněný příkaz se objeví na dispečerském seznamu výrobního střediska a status Fronta udává, že je připraven na zpracování. Je-li vyžadována déletrvající vyskladňovací doba, pracovní příkaz nemusí být k dispozici ihned po uvolnění. V takovém případě se toto pole nastaví na hodnotu Ne a ke změně statutu se použije funkce Přesun mezi operacemi.</a:t>
            </a:r>
          </a:p>
          <a:p>
            <a:r>
              <a:rPr lang="cs-CZ" b="1" dirty="0" smtClean="0"/>
              <a:t>Zapisovat odchylky v řízení dílny</a:t>
            </a:r>
          </a:p>
          <a:p>
            <a:r>
              <a:rPr lang="cs-CZ" dirty="0" smtClean="0"/>
              <a:t>Hodnota Ne snižuje množství transakcí zapisování odchylek do hlavní knihy, zvláště v případech velkého množství pracovních transakcí před zapsáním příjmu materiálu.</a:t>
            </a:r>
          </a:p>
          <a:p>
            <a:r>
              <a:rPr lang="cs-CZ" dirty="0" smtClean="0"/>
              <a:t>Jsou-li průměrné doby zpracování velmi dlouhé, nastavte Ne a potlačte tak výpočty odchylek až do příjmu hotového výrobku. Při krátkých dobách zpracování nastavte volbu na Ano.</a:t>
            </a:r>
            <a:endParaRPr lang="en-US" dirty="0" smtClean="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noFill/>
        </p:spPr>
        <p:txBody>
          <a:bodyPr/>
          <a:lstStyle/>
          <a:p>
            <a:fld id="{C151F967-C871-4D6E-B8F9-C03518534FC1}" type="slidenum">
              <a:rPr lang="en-US" smtClean="0"/>
              <a:pPr/>
              <a:t>84</a:t>
            </a:fld>
            <a:endParaRPr lang="en-US" smtClean="0"/>
          </a:p>
        </p:txBody>
      </p:sp>
      <p:sp>
        <p:nvSpPr>
          <p:cNvPr id="174083"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Na snímku obrazovky Údržba pracovních příkazů (16.1) si všimněte čísla pracovního příkazu 400457, které automaticky vygeneroval systém na základě nastavení řídícího parametru z předchozího kroku. Také si všimněte zaškrtnutí pole Zapisovat odchylky v Řízení dílny. Implicitní zaškrtnutí bylo rovněž nastaveno v předchozím kroku.</a:t>
            </a:r>
          </a:p>
          <a:p>
            <a:r>
              <a:rPr lang="cs-CZ" b="1" dirty="0" smtClean="0"/>
              <a:t>Typ a status</a:t>
            </a:r>
          </a:p>
          <a:p>
            <a:r>
              <a:rPr lang="cs-CZ" dirty="0" smtClean="0"/>
              <a:t>Typ pracovního příkazu je prázdný a označuje tak normální výrobní příkaz se standardní strukturou výrobku a pracovním postupem. Status příkazu je F (pevně plánovaný) a udává, že příkaz byl zkontrolován a potvrzen.</a:t>
            </a:r>
          </a:p>
          <a:p>
            <a:r>
              <a:rPr lang="cs-CZ" b="1" dirty="0" smtClean="0"/>
              <a:t>Pracovní postup a kusovník</a:t>
            </a:r>
          </a:p>
          <a:p>
            <a:r>
              <a:rPr lang="cs-CZ" dirty="0" smtClean="0"/>
              <a:t>Obě pole jsou prázdná, takže systém vyhledá pracovní postup a kusovník se stejným kódem, jako je kód artiklu na pracovním příkazu. Kód pracovního postupu byl definován v modulu Údržba pracovních postupů (14.13.1) a kód kusovníku v modulu Údržba struktur výrobků (13.5).</a:t>
            </a:r>
            <a:endParaRPr lang="en-US" dirty="0"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a:spLocks noGrp="1" noChangeArrowheads="1"/>
          </p:cNvSpPr>
          <p:nvPr>
            <p:ph type="sldNum" sz="quarter" idx="5"/>
          </p:nvPr>
        </p:nvSpPr>
        <p:spPr>
          <a:noFill/>
        </p:spPr>
        <p:txBody>
          <a:bodyPr/>
          <a:lstStyle/>
          <a:p>
            <a:fld id="{79B4CC7D-F921-4A1B-8073-0E20AC6882CF}" type="slidenum">
              <a:rPr lang="en-US" smtClean="0"/>
              <a:pPr/>
              <a:t>85</a:t>
            </a:fld>
            <a:endParaRPr lang="en-US" smtClean="0"/>
          </a:p>
        </p:txBody>
      </p:sp>
      <p:sp>
        <p:nvSpPr>
          <p:cNvPr id="175107"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Pomocí modulu Uvolnění/tisk PP (16.6) uvolní výrobní manažer firmy QMI pracovní příkaz na 10 jednotek lékařského ultrazvuku. Na základě zaškrtnutí voleb Tisk vyskladňovacího seznamu a Tisk pracovního postupu budou příslušné dokumenty vytištěny (jsou uvedeny na následujících stranách).</a:t>
            </a:r>
          </a:p>
          <a:p>
            <a:r>
              <a:rPr lang="cs-CZ" dirty="0" smtClean="0"/>
              <a:t>Po zadání všech polí v modulu Uvolnění/tisk PP se změní status příkazu z F (pevně plánovaný) na R (uvolněný). Během tohoto procesu je příkaz zaplánován, rezervován a uvolněn, vše v jednom kroku.</a:t>
            </a:r>
            <a:endParaRPr lang="en-US" dirty="0"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p:cNvSpPr>
            <a:spLocks noGrp="1" noChangeArrowheads="1"/>
          </p:cNvSpPr>
          <p:nvPr>
            <p:ph type="sldNum" sz="quarter" idx="5"/>
          </p:nvPr>
        </p:nvSpPr>
        <p:spPr>
          <a:noFill/>
        </p:spPr>
        <p:txBody>
          <a:bodyPr/>
          <a:lstStyle/>
          <a:p>
            <a:fld id="{1B98023C-B307-4ED8-A051-62C1BB6A515C}" type="slidenum">
              <a:rPr lang="en-US" smtClean="0"/>
              <a:pPr/>
              <a:t>86</a:t>
            </a:fld>
            <a:endParaRPr lang="en-US" smtClean="0"/>
          </a:p>
        </p:txBody>
      </p:sp>
      <p:sp>
        <p:nvSpPr>
          <p:cNvPr id="176131"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Vytištěný vyskladňovací seznam obsahuje jednotlivé komponentové artikly lékařského ultrazvuku, množství, místo (8000) a skladové místo (SUROV) k vyskladnění.</a:t>
            </a:r>
            <a:endParaRPr lang="en-US" dirty="0"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p:cNvSpPr>
            <a:spLocks noGrp="1" noChangeArrowheads="1"/>
          </p:cNvSpPr>
          <p:nvPr>
            <p:ph type="sldNum" sz="quarter" idx="5"/>
          </p:nvPr>
        </p:nvSpPr>
        <p:spPr>
          <a:noFill/>
        </p:spPr>
        <p:txBody>
          <a:bodyPr/>
          <a:lstStyle/>
          <a:p>
            <a:fld id="{50250D1E-D229-4D84-AC04-C48720D3FD7B}" type="slidenum">
              <a:rPr lang="en-US" smtClean="0"/>
              <a:pPr/>
              <a:t>87</a:t>
            </a:fld>
            <a:endParaRPr lang="en-US" smtClean="0"/>
          </a:p>
        </p:txBody>
      </p:sp>
      <p:sp>
        <p:nvSpPr>
          <p:cNvPr id="177155"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Vytištěný pracovní postup obsahuje operace (Op 10, Op 20 a Op 30) a standardní doby na seřízení a výrobu 10 kusů lékařských ultrazvuků.</a:t>
            </a:r>
            <a:endParaRPr lang="en-US" dirty="0"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p:cNvSpPr>
            <a:spLocks noGrp="1" noChangeArrowheads="1"/>
          </p:cNvSpPr>
          <p:nvPr>
            <p:ph type="sldNum" sz="quarter" idx="5"/>
          </p:nvPr>
        </p:nvSpPr>
        <p:spPr>
          <a:noFill/>
        </p:spPr>
        <p:txBody>
          <a:bodyPr/>
          <a:lstStyle/>
          <a:p>
            <a:fld id="{C7737DD6-914C-4D75-AEDB-AC2B97FD3BA3}" type="slidenum">
              <a:rPr lang="en-US" smtClean="0"/>
              <a:pPr/>
              <a:t>88</a:t>
            </a:fld>
            <a:endParaRPr lang="en-US" smtClean="0"/>
          </a:p>
        </p:txBody>
      </p:sp>
      <p:sp>
        <p:nvSpPr>
          <p:cNvPr id="178179"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Jak je vidět na obrazovce Prohlížení pracovních příkazů (16.2), status pracovního příkazu 400457 se opravdu změnil z F (pevně plánovaný) na R (uvolněný). </a:t>
            </a:r>
          </a:p>
          <a:p>
            <a:r>
              <a:rPr lang="cs-CZ" dirty="0" smtClean="0"/>
              <a:t>Během procesu uvolnění pracovního příkazu byl jeho kusovník zaplánován a rezervován. Při tom se změnil jeho status postupně z pevně plánovaného na zaplánovaný, rezervovaný a uvolněný, ale uživateli se celý proces jeví jako jediný krok.</a:t>
            </a:r>
          </a:p>
          <a:p>
            <a:r>
              <a:rPr lang="cs-CZ" dirty="0" smtClean="0"/>
              <a:t>Protože parametr Přesun první operace v modulu Řídící soubor PP (16.24) byl nastaven na Ano, změnil se také status první operace na hodnotu Fronta.</a:t>
            </a:r>
            <a:endParaRPr lang="en-US" dirty="0"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2538" y="233363"/>
            <a:ext cx="4640262" cy="3479800"/>
          </a:xfrm>
        </p:spPr>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89</a:t>
            </a:fld>
            <a:endParaRPr lang="en-US"/>
          </a:p>
        </p:txBody>
      </p:sp>
      <p:sp>
        <p:nvSpPr>
          <p:cNvPr id="5"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Výrobní manažer na základě kusovníku, definovaného v modulu Údržba struktur výrobků, vydá komponenty pro artikl 10-00 (lékařský ultrazvuk</a:t>
            </a:r>
            <a:r>
              <a:rPr lang="cs-CZ" dirty="0" smtClean="0"/>
              <a:t>)</a:t>
            </a:r>
            <a:r>
              <a:rPr lang="cs-CZ" baseline="0" dirty="0" smtClean="0"/>
              <a:t> ve funkci Skladový výdej komponent na PP (16.10).</a:t>
            </a:r>
            <a:endParaRPr lang="cs-CZ" dirty="0" smtClean="0"/>
          </a:p>
          <a:p>
            <a:r>
              <a:rPr lang="cs-CZ" dirty="0" smtClean="0"/>
              <a:t>V našem příkladu byly všechny komponenty vyskladněny ze skladových míst, uvedených na vyskladňovacím seznamu, takže mohou být vydány automaticky zatržením volby Vydat vyskladněné. Tím se sníží množství manuálních vstupů, neboť se pro místa, skladová místa, čísla šarží/sériová čísla, reference a množství použijí implicitní hodnoty z detailních rezervací na vyskladňovacím seznamu.</a:t>
            </a:r>
          </a:p>
          <a:p>
            <a:r>
              <a:rPr lang="cs-CZ" dirty="0" smtClean="0"/>
              <a:t>V dialogu, který se objeví po potvrzení první obrazovky zvolte Ano – zobrazí se podrobný seznam vydávaných artiklů.</a:t>
            </a:r>
          </a:p>
          <a:p>
            <a:r>
              <a:rPr lang="cs-CZ" dirty="0" smtClean="0"/>
              <a:t>Tento seznam zobrazuje komponenty, jejich množství a skladová místa, z kterých jsou vydávány. Zkontrolujte všechny údaje a jsou-li správné, v dalším dialogu potvrďte Ano. Pro návrat do transakční obrazovky, kde můžete provést úpravy údajů, zvolte Ne.</a:t>
            </a:r>
          </a:p>
          <a:p>
            <a:r>
              <a:rPr lang="cs-CZ" dirty="0" smtClean="0"/>
              <a:t>Po potvrzení transakce budou komponentové artikly vydány pro pracovní příkaz a zapsány do rozpracované výroby s náklady hlavní knihy.</a:t>
            </a:r>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p:spPr>
        <p:txBody>
          <a:bodyPr/>
          <a:lstStyle/>
          <a:p>
            <a:fld id="{14522E5C-09C8-4B9F-B526-BEF1584E33B8}" type="slidenum">
              <a:rPr lang="en-US" smtClean="0"/>
              <a:pPr/>
              <a:t>9</a:t>
            </a:fld>
            <a:endParaRPr lang="en-US" dirty="0" smtClean="0"/>
          </a:p>
        </p:txBody>
      </p:sp>
      <p:sp>
        <p:nvSpPr>
          <p:cNvPr id="142339"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142340" name="Rectangle 3"/>
          <p:cNvSpPr>
            <a:spLocks noGrp="1" noChangeArrowheads="1"/>
          </p:cNvSpPr>
          <p:nvPr>
            <p:ph type="body" idx="1"/>
          </p:nvPr>
        </p:nvSpPr>
        <p:spPr>
          <a:xfrm>
            <a:off x="931863" y="3789363"/>
            <a:ext cx="5127625" cy="5105400"/>
          </a:xfrm>
          <a:noFill/>
          <a:ln>
            <a:noFill/>
          </a:ln>
        </p:spPr>
        <p:txBody>
          <a:bodyPr lIns="92775" tIns="46388" rIns="92775" bIns="46388"/>
          <a:lstStyle/>
          <a:p>
            <a:r>
              <a:rPr lang="cs-CZ" dirty="0" smtClean="0"/>
              <a:t>Používají</a:t>
            </a:r>
            <a:r>
              <a:rPr lang="cs-CZ" baseline="0" dirty="0" smtClean="0"/>
              <a:t> se pro opakované dodávky skladových zásob. Předpokládá se dlouhodobá spolupráce s dodavatelem, ale data dodávek se teprve upřesňují v průběhu času. Množství a datum lze zadávat až do doby, kdy je ze stálé nákupní objednávky vytvořena nákupní objednávka.</a:t>
            </a:r>
          </a:p>
          <a:p>
            <a:r>
              <a:rPr lang="cs-CZ" b="1" i="1" baseline="0" dirty="0" smtClean="0"/>
              <a:t>Příklad:</a:t>
            </a:r>
            <a:r>
              <a:rPr lang="cs-CZ" baseline="0" dirty="0" smtClean="0"/>
              <a:t> Výrobce desek plošných spojů nakupuje pájku v nepravidelných intervalech, ale vždy od stejného dodavatele. Proto vytvoří stálou nákupní objednávku na období 12 měsíců. Každý měsíc pošle dodavateli nákupní objednávku, v které uvede požadované množství pájky. </a:t>
            </a:r>
            <a:r>
              <a:rPr lang="cs-CZ" dirty="0" smtClean="0"/>
              <a:t>V každém měsíci se ze stálé nákupní objednávky stane rozdělená</a:t>
            </a:r>
            <a:r>
              <a:rPr lang="cs-CZ" baseline="0" dirty="0" smtClean="0"/>
              <a:t> nákupní objednávka, s kterou se dále zachází jako s každou jinou rozdělenou nákupní objednávkou. Stálá nákupní objednávka zaznamenává již objednaná množství.</a:t>
            </a:r>
          </a:p>
          <a:p>
            <a:endParaRPr lang="en-US" dirty="0" smtClean="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p:spPr>
        <p:txBody>
          <a:bodyPr/>
          <a:lstStyle/>
          <a:p>
            <a:fld id="{3C1D3D0C-8EDD-427E-A72F-7D5AF49C3157}" type="slidenum">
              <a:rPr lang="en-US" smtClean="0"/>
              <a:pPr/>
              <a:t>90</a:t>
            </a:fld>
            <a:endParaRPr lang="en-US" smtClean="0"/>
          </a:p>
        </p:txBody>
      </p:sp>
      <p:sp>
        <p:nvSpPr>
          <p:cNvPr id="179203"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Zaměstnanec abc vloží funkcí Hlášení operací dle PP (17.1) záznam o provedení operace 10, sestavení lékařského ultrazvuku.</a:t>
            </a:r>
          </a:p>
          <a:p>
            <a:r>
              <a:rPr lang="cs-CZ" dirty="0" smtClean="0"/>
              <a:t>Kromě identifikačního čísla zaměstnance musí transakce hlášení operace obsahovat další údaje, které jsou vidět na obrázku: číslo pracovního příkazu, operace a výrobní středisko.</a:t>
            </a:r>
          </a:p>
          <a:p>
            <a:r>
              <a:rPr lang="cs-CZ" dirty="0" smtClean="0"/>
              <a:t>Na základě množství sestavených jednotek lékařského ultrazvuku (10) a pracovního postupu operace 10 (zadaného v modulu Údržba pracovních postupů) je doba na seřízení 1 hodina a doba výroby 5 hodin (10 jednotek x 0,05 hodiny na jednotku). Pokud bude skutečná doba seřízení nebo výroby odlišná, vznikne odchylka užití.</a:t>
            </a:r>
          </a:p>
          <a:p>
            <a:r>
              <a:rPr lang="cs-CZ" b="1" dirty="0" smtClean="0"/>
              <a:t>Otázky</a:t>
            </a:r>
          </a:p>
          <a:p>
            <a:r>
              <a:rPr lang="cs-CZ" dirty="0" smtClean="0"/>
              <a:t>Které</a:t>
            </a:r>
            <a:r>
              <a:rPr lang="cs-CZ" baseline="0" dirty="0" smtClean="0"/>
              <a:t> údaje poskytuje úsek VÝR?</a:t>
            </a:r>
          </a:p>
          <a:p>
            <a:r>
              <a:rPr lang="cs-CZ" baseline="0" dirty="0" smtClean="0"/>
              <a:t>Účty hlavní knihy pro výrobní náklady jsou přiřazeny úseku v modulu Ú</a:t>
            </a:r>
            <a:r>
              <a:rPr lang="cs-CZ" sz="1200" b="0" i="0" u="none" strike="noStrike" kern="1200" dirty="0" smtClean="0">
                <a:solidFill>
                  <a:schemeClr val="tx1"/>
                </a:solidFill>
                <a:latin typeface="Times New Roman" pitchFamily="18" charset="0"/>
                <a:ea typeface="+mn-ea"/>
                <a:cs typeface="+mn-cs"/>
              </a:rPr>
              <a:t>držba úseků.</a:t>
            </a:r>
          </a:p>
          <a:p>
            <a:r>
              <a:rPr lang="cs-CZ" dirty="0" smtClean="0"/>
              <a:t>Které</a:t>
            </a:r>
            <a:r>
              <a:rPr lang="cs-CZ" baseline="0" dirty="0" smtClean="0"/>
              <a:t> údaje poskytuje výrobní středisko SES?</a:t>
            </a:r>
          </a:p>
          <a:p>
            <a:r>
              <a:rPr lang="cs-CZ" dirty="0" smtClean="0"/>
              <a:t>Sazby se udávají na úrovni výrobního střediska. Patří mezi ně standardní hodinové mzdy pro seřízení i výrobu a proměnné sazby režie, které jsou platné pro všechny práce, vykonané ve výrobním středisku.</a:t>
            </a:r>
            <a:endParaRPr lang="en-US" dirty="0"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p:cNvSpPr>
            <a:spLocks noGrp="1" noChangeArrowheads="1"/>
          </p:cNvSpPr>
          <p:nvPr>
            <p:ph type="sldNum" sz="quarter" idx="5"/>
          </p:nvPr>
        </p:nvSpPr>
        <p:spPr>
          <a:noFill/>
        </p:spPr>
        <p:txBody>
          <a:bodyPr/>
          <a:lstStyle/>
          <a:p>
            <a:fld id="{30F3E2EA-49E4-42A8-A4E3-4EA00DBB5A0C}" type="slidenum">
              <a:rPr lang="en-US" smtClean="0"/>
              <a:pPr/>
              <a:t>91</a:t>
            </a:fld>
            <a:endParaRPr lang="en-US" smtClean="0"/>
          </a:p>
        </p:txBody>
      </p:sp>
      <p:sp>
        <p:nvSpPr>
          <p:cNvPr id="180227"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Na obrázku je přehled pracovních transakcí vzniklých hlášením operace 20, vygenerovaný v modulu Dotaz na detail transakcí op. (17.13.9). Zobrazuje standardní a skutečné doby seřízení a zpracování a jejich důsledky  v hlavní knize.</a:t>
            </a:r>
          </a:p>
          <a:p>
            <a:r>
              <a:rPr lang="cs-CZ" dirty="0" smtClean="0"/>
              <a:t>Transakce zapisovaly na účty rozpracované výroby (12101), absorbované práce (61102) a absorbované výrobní režie (61103).</a:t>
            </a:r>
          </a:p>
          <a:p>
            <a:r>
              <a:rPr lang="cs-CZ" dirty="0" smtClean="0"/>
              <a:t>V příloze A je uveden postup výpočtu jednotkových nákladů na mzdy a výrobní režii.</a:t>
            </a:r>
            <a:endParaRPr lang="en-US" dirty="0" smtClean="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015A3717-8E42-4499-A6F0-2E5B9EDADDB1}" type="slidenum">
              <a:rPr lang="en-US" smtClean="0"/>
              <a:pPr/>
              <a:t>92</a:t>
            </a:fld>
            <a:endParaRPr lang="en-US" smtClean="0"/>
          </a:p>
        </p:txBody>
      </p:sp>
      <p:sp>
        <p:nvSpPr>
          <p:cNvPr id="181251"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Když výrobní manažer firmy QMI vytvořil v modulu Údržba pracovních příkazů příkaz číslo </a:t>
            </a:r>
            <a:r>
              <a:rPr lang="cs-CZ" dirty="0" smtClean="0"/>
              <a:t>10-01</a:t>
            </a:r>
            <a:r>
              <a:rPr lang="cs-CZ" dirty="0" smtClean="0"/>
              <a:t>, systém automaticky vygeneroval pracovní </a:t>
            </a:r>
            <a:r>
              <a:rPr lang="cs-CZ" dirty="0" smtClean="0"/>
              <a:t>postup</a:t>
            </a:r>
            <a:r>
              <a:rPr lang="cs-CZ" baseline="0" dirty="0" smtClean="0"/>
              <a:t> (16.13.13). </a:t>
            </a:r>
            <a:r>
              <a:rPr lang="cs-CZ" dirty="0" smtClean="0"/>
              <a:t> </a:t>
            </a:r>
            <a:r>
              <a:rPr lang="cs-CZ" dirty="0" smtClean="0"/>
              <a:t>Postup zaznamenává u každé operace status a dokončené množství. Také udržuje skutečnou dobu seřízení a zpracování.</a:t>
            </a:r>
          </a:p>
          <a:p>
            <a:r>
              <a:rPr lang="cs-CZ" dirty="0" smtClean="0"/>
              <a:t>Obrazovka ukazuje dokončenou operaci 10 (status operace je C). Žádná jednotka lékařského ultrazvuku není v této operaci rozpracovaná (Množství RPV = 0) a 10 jednotek bylo dokončeno (Dokončeno = 10).</a:t>
            </a:r>
          </a:p>
          <a:p>
            <a:r>
              <a:rPr lang="cs-CZ" dirty="0" smtClean="0"/>
              <a:t>Status operace 20 je nyní změněn na hodnotu Fronta.</a:t>
            </a:r>
          </a:p>
          <a:p>
            <a:r>
              <a:rPr lang="cs-CZ" dirty="0" smtClean="0"/>
              <a:t>Pokud by bylo potřeba upravit hlášení operace 10, je možné použít modul Údržba pracovních postupů PP a změnit status operace z C (kompletní) na R (rozpracovaná). To umožní doplnit dodatečné hlášení.</a:t>
            </a:r>
            <a:endParaRPr lang="en-US" dirty="0"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noFill/>
        </p:spPr>
        <p:txBody>
          <a:bodyPr/>
          <a:lstStyle/>
          <a:p>
            <a:fld id="{14B32A13-CE13-411B-9963-FEADD6A9E66F}" type="slidenum">
              <a:rPr lang="en-US" smtClean="0"/>
              <a:pPr/>
              <a:t>93</a:t>
            </a:fld>
            <a:endParaRPr lang="en-US" smtClean="0"/>
          </a:p>
        </p:txBody>
      </p:sp>
      <p:sp>
        <p:nvSpPr>
          <p:cNvPr id="182275"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Použitím modulu Skladový příjem z PP </a:t>
            </a:r>
            <a:r>
              <a:rPr lang="cs-CZ" dirty="0" smtClean="0"/>
              <a:t>(16.11) naskladní </a:t>
            </a:r>
            <a:r>
              <a:rPr lang="cs-CZ" dirty="0" smtClean="0"/>
              <a:t>firma QMI 10 jednotek lékařského ultrazvuku do svého skladového místa hotových výrobků (HOTOV) a uzavře pracovní příkaz.</a:t>
            </a:r>
          </a:p>
          <a:p>
            <a:r>
              <a:rPr lang="cs-CZ" dirty="0" smtClean="0"/>
              <a:t>Zobrazí se dialog s údaji transakce, která se má zapsat a čeká na potvrzení.</a:t>
            </a:r>
          </a:p>
          <a:p>
            <a:r>
              <a:rPr lang="cs-CZ" dirty="0" smtClean="0"/>
              <a:t>Transakce účtuje ve prospěch účtu zásob a na vrub účtu rozpracované výroby částku celkových nákladů hlavní knihy.</a:t>
            </a:r>
          </a:p>
          <a:p>
            <a:r>
              <a:rPr lang="cs-CZ" dirty="0" smtClean="0"/>
              <a:t>V životním cyklu pracovního příkazu je ještě jeden dodatečný krok. Na konci každého kalendářního období hlavní knihy se jako součást uzavíracího procesu období obvykle spouští funkce Účetní uzavření PP.</a:t>
            </a:r>
            <a:endParaRPr lang="en-US" dirty="0" smtClean="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a:noFill/>
        </p:spPr>
        <p:txBody>
          <a:bodyPr/>
          <a:lstStyle/>
          <a:p>
            <a:fld id="{F7DF6D54-E2A0-4919-B9F8-ABC3AFAC3192}" type="slidenum">
              <a:rPr lang="en-US" smtClean="0"/>
              <a:pPr/>
              <a:t>94</a:t>
            </a:fld>
            <a:endParaRPr lang="en-US" smtClean="0"/>
          </a:p>
        </p:txBody>
      </p:sp>
      <p:sp>
        <p:nvSpPr>
          <p:cNvPr id="183299"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6" name="Rectangle 3"/>
          <p:cNvSpPr>
            <a:spLocks noGrp="1" noChangeArrowheads="1"/>
          </p:cNvSpPr>
          <p:nvPr>
            <p:ph type="body" idx="3"/>
          </p:nvPr>
        </p:nvSpPr>
        <p:spPr>
          <a:xfrm>
            <a:off x="931863" y="3789363"/>
            <a:ext cx="5127625" cy="5105400"/>
          </a:xfrm>
          <a:noFill/>
          <a:ln>
            <a:noFill/>
          </a:ln>
        </p:spPr>
        <p:txBody>
          <a:bodyPr lIns="92775" tIns="46388" rIns="92775" bIns="46388"/>
          <a:lstStyle/>
          <a:p>
            <a:r>
              <a:rPr lang="cs-CZ" dirty="0" smtClean="0"/>
              <a:t>V této kapitole jsme probrali typy a kódy statutu pracovních příkazů a vysvětlili odchylky, které se mohou vyskytnout v průběhu životního cyklu pracovního příkazu. Dále jsme si vysvětlili jednotlivé fáze zpracování pracovních příkazů:</a:t>
            </a:r>
          </a:p>
          <a:p>
            <a:pPr marL="228600" indent="-228600">
              <a:buFont typeface="Arial" pitchFamily="34" charset="0"/>
              <a:buChar char="•"/>
            </a:pPr>
            <a:r>
              <a:rPr lang="cs-CZ" dirty="0" smtClean="0"/>
              <a:t>Vytvoření pracovního příkazu v modulu Údržba pracovních příkazů </a:t>
            </a:r>
          </a:p>
          <a:p>
            <a:pPr marL="228600" indent="-228600">
              <a:buFont typeface="Arial" pitchFamily="34" charset="0"/>
              <a:buChar char="•"/>
            </a:pPr>
            <a:r>
              <a:rPr lang="cs-CZ" dirty="0" smtClean="0"/>
              <a:t>Uvolnění pracovního příkazu v modulu Uvolnění/tisk PP </a:t>
            </a:r>
          </a:p>
          <a:p>
            <a:pPr marL="228600" indent="-228600">
              <a:buFont typeface="Arial" pitchFamily="34" charset="0"/>
              <a:buChar char="•"/>
            </a:pPr>
            <a:r>
              <a:rPr lang="cs-CZ" dirty="0" smtClean="0"/>
              <a:t>Vydání komponent v modulu </a:t>
            </a:r>
            <a:r>
              <a:rPr lang="pl-PL" dirty="0" smtClean="0"/>
              <a:t>Skladový výdej komponent na PP </a:t>
            </a:r>
          </a:p>
          <a:p>
            <a:pPr marL="228600" indent="-228600">
              <a:buFont typeface="Arial" pitchFamily="34" charset="0"/>
              <a:buChar char="•"/>
            </a:pPr>
            <a:r>
              <a:rPr lang="pl-PL" dirty="0" smtClean="0"/>
              <a:t>Příjem a uzavření </a:t>
            </a:r>
            <a:r>
              <a:rPr lang="cs-CZ" dirty="0" smtClean="0"/>
              <a:t>pracovního příkazu </a:t>
            </a:r>
            <a:r>
              <a:rPr lang="pl-PL" dirty="0" smtClean="0"/>
              <a:t>v modulu </a:t>
            </a:r>
            <a:r>
              <a:rPr lang="cs-CZ" dirty="0" smtClean="0"/>
              <a:t>Skladový příjem z PP </a:t>
            </a:r>
          </a:p>
          <a:p>
            <a:pPr marL="228600" indent="-228600">
              <a:buFont typeface="Arial" pitchFamily="34" charset="0"/>
              <a:buChar char="•"/>
            </a:pPr>
            <a:r>
              <a:rPr lang="cs-CZ" dirty="0" smtClean="0"/>
              <a:t>Zaznamenávání operací v modulu Hlášení operací dle PP </a:t>
            </a:r>
          </a:p>
          <a:p>
            <a:endParaRPr lang="en-US" dirty="0" smtClean="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p:cNvSpPr>
            <a:spLocks noGrp="1" noChangeArrowheads="1"/>
          </p:cNvSpPr>
          <p:nvPr>
            <p:ph type="sldNum" sz="quarter" idx="5"/>
          </p:nvPr>
        </p:nvSpPr>
        <p:spPr>
          <a:noFill/>
        </p:spPr>
        <p:txBody>
          <a:bodyPr/>
          <a:lstStyle/>
          <a:p>
            <a:fld id="{A30288F3-F100-444F-A389-6E99B2CE1ED0}" type="slidenum">
              <a:rPr lang="en-US" smtClean="0"/>
              <a:pPr/>
              <a:t>95</a:t>
            </a:fld>
            <a:endParaRPr lang="en-US" smtClean="0"/>
          </a:p>
        </p:txBody>
      </p:sp>
      <p:sp>
        <p:nvSpPr>
          <p:cNvPr id="184323"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5" name="Rectangle 3"/>
          <p:cNvSpPr>
            <a:spLocks noGrp="1" noChangeArrowheads="1"/>
          </p:cNvSpPr>
          <p:nvPr>
            <p:ph type="body" idx="3"/>
          </p:nvPr>
        </p:nvSpPr>
        <p:spPr>
          <a:xfrm>
            <a:off x="931863" y="3789363"/>
            <a:ext cx="5127625" cy="5105400"/>
          </a:xfrm>
          <a:noFill/>
          <a:ln>
            <a:noFill/>
          </a:ln>
        </p:spPr>
        <p:txBody>
          <a:bodyPr lIns="92775" tIns="46388" rIns="92775" bIns="46388"/>
          <a:lstStyle/>
          <a:p>
            <a:pPr eaLnBrk="1" hangingPunct="1"/>
            <a:r>
              <a:rPr lang="cs-CZ" sz="1400" b="1" dirty="0" smtClean="0"/>
              <a:t>Cvičení 8: Pracovní příkazy</a:t>
            </a:r>
          </a:p>
          <a:p>
            <a:pPr eaLnBrk="1" hangingPunct="1"/>
            <a:r>
              <a:rPr lang="cs-CZ" sz="1400" b="0" dirty="0" smtClean="0"/>
              <a:t>Cvičení obsahuje následující činnosti:</a:t>
            </a:r>
          </a:p>
          <a:p>
            <a:pPr marL="228600" marR="0" indent="-228600" algn="l" defTabSz="914400" rtl="0" eaLnBrk="1" fontAlgn="base" latinLnBrk="0" hangingPunct="1">
              <a:lnSpc>
                <a:spcPct val="100000"/>
              </a:lnSpc>
              <a:spcBef>
                <a:spcPct val="30000"/>
              </a:spcBef>
              <a:spcAft>
                <a:spcPct val="0"/>
              </a:spcAft>
              <a:buClrTx/>
              <a:buSzTx/>
              <a:buFont typeface="Arial" pitchFamily="34" charset="0"/>
              <a:buChar char="•"/>
              <a:tabLst/>
              <a:defRPr/>
            </a:pPr>
            <a:r>
              <a:rPr lang="cs-CZ" b="0" dirty="0" smtClean="0"/>
              <a:t>Vložení zaměstnance</a:t>
            </a:r>
          </a:p>
          <a:p>
            <a:pPr marL="228600" marR="0" indent="-228600" algn="l" defTabSz="914400" rtl="0" eaLnBrk="1" fontAlgn="base" latinLnBrk="0" hangingPunct="1">
              <a:lnSpc>
                <a:spcPct val="100000"/>
              </a:lnSpc>
              <a:spcBef>
                <a:spcPct val="30000"/>
              </a:spcBef>
              <a:spcAft>
                <a:spcPct val="0"/>
              </a:spcAft>
              <a:buClrTx/>
              <a:buSzTx/>
              <a:buFont typeface="Arial" pitchFamily="34" charset="0"/>
              <a:buChar char="•"/>
              <a:tabLst/>
              <a:defRPr/>
            </a:pPr>
            <a:r>
              <a:rPr lang="cs-CZ" b="0" dirty="0" smtClean="0"/>
              <a:t>Definice řídících parametrů</a:t>
            </a:r>
          </a:p>
          <a:p>
            <a:pPr marL="228600" marR="0" indent="-228600" algn="l" defTabSz="914400" rtl="0" eaLnBrk="1" fontAlgn="base" latinLnBrk="0" hangingPunct="1">
              <a:lnSpc>
                <a:spcPct val="100000"/>
              </a:lnSpc>
              <a:spcBef>
                <a:spcPct val="30000"/>
              </a:spcBef>
              <a:spcAft>
                <a:spcPct val="0"/>
              </a:spcAft>
              <a:buClrTx/>
              <a:buSzTx/>
              <a:buFont typeface="Arial" pitchFamily="34" charset="0"/>
              <a:buChar char="•"/>
              <a:tabLst/>
              <a:defRPr/>
            </a:pPr>
            <a:r>
              <a:rPr lang="cs-CZ" b="0" dirty="0" smtClean="0"/>
              <a:t>Ruční vložení a uvolnění pracovního příkazu</a:t>
            </a:r>
          </a:p>
          <a:p>
            <a:pPr marL="228600" marR="0" indent="-228600" algn="l" defTabSz="914400" rtl="0" eaLnBrk="1" fontAlgn="base" latinLnBrk="0" hangingPunct="1">
              <a:lnSpc>
                <a:spcPct val="100000"/>
              </a:lnSpc>
              <a:spcBef>
                <a:spcPct val="30000"/>
              </a:spcBef>
              <a:spcAft>
                <a:spcPct val="0"/>
              </a:spcAft>
              <a:buClrTx/>
              <a:buSzTx/>
              <a:buFont typeface="Arial" pitchFamily="34" charset="0"/>
              <a:buChar char="•"/>
              <a:tabLst/>
              <a:defRPr/>
            </a:pPr>
            <a:r>
              <a:rPr lang="cs-CZ" b="0" dirty="0" smtClean="0"/>
              <a:t>Vydání komponent pracovního příkazu</a:t>
            </a:r>
          </a:p>
          <a:p>
            <a:pPr marL="228600" marR="0" indent="-228600" algn="l" defTabSz="914400" rtl="0" eaLnBrk="1" fontAlgn="base" latinLnBrk="0" hangingPunct="1">
              <a:lnSpc>
                <a:spcPct val="100000"/>
              </a:lnSpc>
              <a:spcBef>
                <a:spcPct val="30000"/>
              </a:spcBef>
              <a:spcAft>
                <a:spcPct val="0"/>
              </a:spcAft>
              <a:buClrTx/>
              <a:buSzTx/>
              <a:buFont typeface="Arial" pitchFamily="34" charset="0"/>
              <a:buChar char="•"/>
              <a:tabLst/>
              <a:defRPr/>
            </a:pPr>
            <a:r>
              <a:rPr lang="cs-CZ" b="0" dirty="0" smtClean="0"/>
              <a:t>Hlášení operací, příjem a uzavření pracovního příkazu</a:t>
            </a:r>
          </a:p>
          <a:p>
            <a:pPr marL="0" marR="0" indent="0" algn="l" defTabSz="914400" rtl="0" eaLnBrk="1" fontAlgn="base" latinLnBrk="0" hangingPunct="1">
              <a:lnSpc>
                <a:spcPct val="100000"/>
              </a:lnSpc>
              <a:spcBef>
                <a:spcPct val="30000"/>
              </a:spcBef>
              <a:spcAft>
                <a:spcPct val="0"/>
              </a:spcAft>
              <a:buClrTx/>
              <a:buSzTx/>
              <a:buFontTx/>
              <a:buNone/>
              <a:tabLst/>
              <a:defRPr/>
            </a:pPr>
            <a:r>
              <a:rPr lang="cs-CZ" b="1" dirty="0" smtClean="0"/>
              <a:t>Vložení</a:t>
            </a:r>
            <a:r>
              <a:rPr lang="cs-CZ" b="1" baseline="0" dirty="0" smtClean="0"/>
              <a:t> záznamu zaměstnance</a:t>
            </a:r>
            <a:endParaRPr lang="cs-CZ" b="1" dirty="0" smtClean="0"/>
          </a:p>
          <a:p>
            <a:pPr marL="228600" indent="-228600" eaLnBrk="1" hangingPunct="1">
              <a:buFont typeface="+mj-lt"/>
              <a:buAutoNum type="arabicPeriod"/>
            </a:pPr>
            <a:r>
              <a:rPr lang="cs-CZ" dirty="0" smtClean="0"/>
              <a:t>V modulu </a:t>
            </a:r>
            <a:r>
              <a:rPr lang="cs-CZ" sz="1200" b="0" i="0" u="none" strike="noStrike" kern="1200" dirty="0" smtClean="0">
                <a:solidFill>
                  <a:schemeClr val="tx1"/>
                </a:solidFill>
                <a:latin typeface="Times New Roman" pitchFamily="18" charset="0"/>
                <a:ea typeface="+mn-ea"/>
                <a:cs typeface="+mn-cs"/>
              </a:rPr>
              <a:t>Údržba zaměstnanců</a:t>
            </a:r>
            <a:r>
              <a:rPr lang="cs-CZ" dirty="0" smtClean="0"/>
              <a:t> (2.7.1) vložte záznam zaměstnance:</a:t>
            </a:r>
            <a:br>
              <a:rPr lang="cs-CZ" dirty="0" smtClean="0"/>
            </a:br>
            <a:r>
              <a:rPr lang="cs-CZ" b="1" baseline="0" dirty="0" smtClean="0"/>
              <a:t>Pole		Hodnota</a:t>
            </a:r>
            <a:br>
              <a:rPr lang="cs-CZ" b="1" baseline="0" dirty="0" smtClean="0"/>
            </a:br>
            <a:r>
              <a:rPr lang="cs-CZ" baseline="0" dirty="0" smtClean="0"/>
              <a:t>Zaměstnanec	ponechte</a:t>
            </a:r>
            <a:r>
              <a:rPr lang="cs-CZ" dirty="0" smtClean="0"/>
              <a:t> prázdné</a:t>
            </a:r>
            <a:br>
              <a:rPr lang="cs-CZ" dirty="0" smtClean="0"/>
            </a:br>
            <a:r>
              <a:rPr lang="cs-CZ" dirty="0" smtClean="0"/>
              <a:t>Příjmení		zadejte</a:t>
            </a:r>
            <a:r>
              <a:rPr lang="cs-CZ" baseline="0" dirty="0" smtClean="0"/>
              <a:t> vaše příjmení</a:t>
            </a:r>
            <a:br>
              <a:rPr lang="cs-CZ" baseline="0" dirty="0" smtClean="0"/>
            </a:br>
            <a:r>
              <a:rPr lang="cs-CZ" baseline="0" dirty="0" smtClean="0"/>
              <a:t>Jméno		zadejte vaše jméno</a:t>
            </a:r>
            <a:br>
              <a:rPr lang="cs-CZ" baseline="0" dirty="0" smtClean="0"/>
            </a:br>
            <a:r>
              <a:rPr lang="cs-CZ" baseline="0" dirty="0" smtClean="0"/>
              <a:t>Adresa		zadejte adresu</a:t>
            </a:r>
            <a:br>
              <a:rPr lang="cs-CZ" baseline="0" dirty="0" smtClean="0"/>
            </a:br>
            <a:r>
              <a:rPr lang="cs-CZ" baseline="0" dirty="0" smtClean="0"/>
              <a:t>Město		zadejte město</a:t>
            </a:r>
            <a:br>
              <a:rPr lang="cs-CZ" baseline="0" dirty="0" smtClean="0"/>
            </a:br>
            <a:r>
              <a:rPr lang="cs-CZ" baseline="0" dirty="0" smtClean="0"/>
              <a:t>PSČ		zadejte PSČ</a:t>
            </a:r>
            <a:br>
              <a:rPr lang="cs-CZ" baseline="0" dirty="0" smtClean="0"/>
            </a:br>
            <a:r>
              <a:rPr lang="cs-CZ" baseline="0" dirty="0" smtClean="0"/>
              <a:t>Země		zadejte zemi</a:t>
            </a:r>
            <a:br>
              <a:rPr lang="cs-CZ" baseline="0" dirty="0" smtClean="0"/>
            </a:br>
            <a:r>
              <a:rPr lang="cs-CZ" baseline="0" dirty="0" smtClean="0"/>
              <a:t>SSN		123-12.1234</a:t>
            </a:r>
            <a:br>
              <a:rPr lang="cs-CZ" baseline="0" dirty="0" smtClean="0"/>
            </a:br>
            <a:r>
              <a:rPr lang="cs-CZ" baseline="0" dirty="0" smtClean="0"/>
              <a:t>Datum narození	1.1.1970</a:t>
            </a:r>
            <a:br>
              <a:rPr lang="cs-CZ" baseline="0" dirty="0" smtClean="0"/>
            </a:br>
            <a:r>
              <a:rPr lang="cs-CZ" baseline="0" dirty="0" smtClean="0"/>
              <a:t>Pozice		montér</a:t>
            </a:r>
            <a:br>
              <a:rPr lang="cs-CZ" baseline="0" dirty="0" smtClean="0"/>
            </a:br>
            <a:r>
              <a:rPr lang="cs-CZ" baseline="0" dirty="0" smtClean="0"/>
              <a:t>Zaměstnán od	3.1.2012</a:t>
            </a:r>
            <a:br>
              <a:rPr lang="cs-CZ" baseline="0" dirty="0" smtClean="0"/>
            </a:br>
            <a:r>
              <a:rPr lang="cs-CZ" baseline="0" dirty="0" smtClean="0"/>
              <a:t>Úsek		VÝR</a:t>
            </a: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931863" y="523875"/>
            <a:ext cx="5127625" cy="8061325"/>
          </a:xfrm>
        </p:spPr>
        <p:txBody>
          <a:bodyPr>
            <a:normAutofit/>
          </a:bodyPr>
          <a:lstStyle/>
          <a:p>
            <a:pPr marL="228600" indent="-228600" eaLnBrk="1" hangingPunct="1">
              <a:defRPr/>
            </a:pPr>
            <a:r>
              <a:rPr lang="cs-CZ" b="1" dirty="0" smtClean="0"/>
              <a:t>Definice řídících parametrů</a:t>
            </a:r>
          </a:p>
          <a:p>
            <a:pPr marL="228600" indent="-228600" eaLnBrk="1" hangingPunct="1">
              <a:buFont typeface="+mj-lt"/>
              <a:buAutoNum type="arabicPeriod" startAt="2"/>
              <a:defRPr/>
            </a:pPr>
            <a:r>
              <a:rPr lang="cs-CZ" dirty="0" smtClean="0"/>
              <a:t>Použijte modul Řídící soubor PP (16.24) a ověřte, případně upravte nastavení parametrů:</a:t>
            </a:r>
            <a:br>
              <a:rPr lang="cs-CZ" dirty="0" smtClean="0"/>
            </a:br>
            <a:r>
              <a:rPr lang="cs-CZ" b="1" dirty="0" smtClean="0"/>
              <a:t>Pole			Hodnota</a:t>
            </a:r>
            <a:br>
              <a:rPr lang="cs-CZ" b="1" dirty="0" smtClean="0"/>
            </a:br>
            <a:r>
              <a:rPr lang="cs-CZ" dirty="0" smtClean="0"/>
              <a:t>Automatické číslování PP		Ano</a:t>
            </a:r>
            <a:br>
              <a:rPr lang="cs-CZ" dirty="0" smtClean="0"/>
            </a:br>
            <a:r>
              <a:rPr lang="cs-CZ" dirty="0" smtClean="0"/>
              <a:t>Další číslo PP		Implicitní</a:t>
            </a:r>
            <a:br>
              <a:rPr lang="cs-CZ" dirty="0" smtClean="0"/>
            </a:br>
            <a:r>
              <a:rPr lang="cs-CZ" dirty="0" smtClean="0"/>
              <a:t>Poznámky PP		Ne</a:t>
            </a:r>
            <a:br>
              <a:rPr lang="cs-CZ" dirty="0" smtClean="0"/>
            </a:br>
            <a:r>
              <a:rPr lang="cs-CZ" dirty="0" smtClean="0"/>
              <a:t>Poznámky pracovního postupu	Ne</a:t>
            </a:r>
            <a:br>
              <a:rPr lang="cs-CZ" dirty="0" smtClean="0"/>
            </a:br>
            <a:r>
              <a:rPr lang="cs-CZ" dirty="0" smtClean="0"/>
              <a:t>Přesun první operace		Ano</a:t>
            </a:r>
            <a:br>
              <a:rPr lang="cs-CZ" dirty="0" smtClean="0"/>
            </a:br>
            <a:r>
              <a:rPr lang="cs-CZ" dirty="0" smtClean="0"/>
              <a:t>Zapisovat odchylky Řízení dílny	Ano</a:t>
            </a:r>
          </a:p>
          <a:p>
            <a:pPr marL="228600" eaLnBrk="1" hangingPunct="1">
              <a:defRPr/>
            </a:pPr>
            <a:r>
              <a:rPr lang="cs-CZ" dirty="0" smtClean="0"/>
              <a:t>Uložte a uzavřete.</a:t>
            </a:r>
          </a:p>
          <a:p>
            <a:pPr marL="228600" indent="-228600" eaLnBrk="1" hangingPunct="1">
              <a:defRPr/>
            </a:pPr>
            <a:r>
              <a:rPr lang="cs-CZ" b="1" baseline="0" dirty="0" smtClean="0"/>
              <a:t>Manuálně zadejte</a:t>
            </a:r>
            <a:r>
              <a:rPr lang="cs-CZ" b="1" dirty="0" smtClean="0"/>
              <a:t> a uvolněte pracovní </a:t>
            </a:r>
            <a:r>
              <a:rPr lang="cs-CZ" b="1" baseline="0" dirty="0" smtClean="0"/>
              <a:t>příkaz</a:t>
            </a:r>
          </a:p>
          <a:p>
            <a:pPr marL="230400" indent="-228600" eaLnBrk="1" hangingPunct="1">
              <a:buFont typeface="+mj-lt"/>
              <a:buAutoNum type="arabicPeriod" startAt="3"/>
              <a:defRPr/>
            </a:pPr>
            <a:r>
              <a:rPr lang="cs-CZ" baseline="0" dirty="0" smtClean="0"/>
              <a:t>V modulu </a:t>
            </a:r>
            <a:r>
              <a:rPr lang="cs-CZ" dirty="0" smtClean="0"/>
              <a:t>Údržba pracovních příkazů (16.1) zadejte nový záznam pracovního příkazu:</a:t>
            </a:r>
            <a:br>
              <a:rPr lang="cs-CZ" dirty="0" smtClean="0"/>
            </a:br>
            <a:r>
              <a:rPr lang="cs-CZ" b="1" dirty="0" smtClean="0"/>
              <a:t>Pole		Hodnota</a:t>
            </a:r>
            <a:br>
              <a:rPr lang="cs-CZ" b="1" dirty="0" smtClean="0"/>
            </a:br>
            <a:r>
              <a:rPr lang="cs-CZ" dirty="0" smtClean="0"/>
              <a:t>Další číslo PP	implicitní</a:t>
            </a:r>
            <a:br>
              <a:rPr lang="cs-CZ" dirty="0" smtClean="0"/>
            </a:br>
            <a:r>
              <a:rPr lang="cs-CZ" dirty="0" smtClean="0"/>
              <a:t>ID		implicitní</a:t>
            </a:r>
            <a:br>
              <a:rPr lang="cs-CZ" dirty="0" smtClean="0"/>
            </a:br>
            <a:r>
              <a:rPr lang="cs-CZ" dirty="0" smtClean="0"/>
              <a:t>Číslo artiklu	10-00</a:t>
            </a:r>
            <a:br>
              <a:rPr lang="cs-CZ" dirty="0" smtClean="0"/>
            </a:br>
            <a:r>
              <a:rPr lang="cs-CZ" dirty="0" smtClean="0"/>
              <a:t>Místo		8000</a:t>
            </a:r>
            <a:br>
              <a:rPr lang="cs-CZ" dirty="0" smtClean="0"/>
            </a:br>
            <a:r>
              <a:rPr lang="cs-CZ" dirty="0" smtClean="0"/>
              <a:t>Objednané množství	10</a:t>
            </a:r>
          </a:p>
          <a:p>
            <a:pPr marL="228600" eaLnBrk="1" hangingPunct="1">
              <a:defRPr/>
            </a:pPr>
            <a:r>
              <a:rPr lang="cs-CZ" dirty="0" smtClean="0"/>
              <a:t>V ostatních polích ponechte implicitní hodnoty. Klikejte na Další, dokud vás systém nevrátí na pole Pracovní příkaz, pak záznam uložte a zavřete kliknutím na Zpět. </a:t>
            </a:r>
          </a:p>
          <a:p>
            <a:pPr marL="228600" indent="-228600">
              <a:buFont typeface="+mj-lt"/>
              <a:buAutoNum type="arabicPeriod" startAt="4"/>
            </a:pPr>
            <a:r>
              <a:rPr lang="cs-CZ" dirty="0" smtClean="0"/>
              <a:t>Uvolněte pracovní příkaz pomocí modulu Uvolnění/tisk PP (16.6). Modul rovněž vytiskne vyskladňovací seznam a pracovní postup, které se nazývají dílenské doklady.</a:t>
            </a:r>
            <a:br>
              <a:rPr lang="cs-CZ" dirty="0" smtClean="0"/>
            </a:br>
            <a:r>
              <a:rPr lang="cs-CZ" b="1" dirty="0" smtClean="0"/>
              <a:t>Pole		Hodnota</a:t>
            </a:r>
            <a:br>
              <a:rPr lang="cs-CZ" b="1" dirty="0" smtClean="0"/>
            </a:br>
            <a:r>
              <a:rPr lang="cs-CZ" dirty="0" smtClean="0"/>
              <a:t>Pracovní příkaz	vyhledejte v prohlížení</a:t>
            </a:r>
            <a:br>
              <a:rPr lang="cs-CZ" dirty="0" smtClean="0"/>
            </a:br>
            <a:r>
              <a:rPr lang="cs-CZ" dirty="0" smtClean="0"/>
              <a:t>Výstup		strana</a:t>
            </a:r>
            <a:br>
              <a:rPr lang="cs-CZ" dirty="0" smtClean="0"/>
            </a:br>
            <a:r>
              <a:rPr lang="cs-CZ" dirty="0" smtClean="0"/>
              <a:t>Ve zbývajících polích ponechte implicitní hodnoty. Prohlédněte si vytištěné dílenské doklady.</a:t>
            </a:r>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96</a:t>
            </a:fld>
            <a:endParaRPr 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931863" y="523875"/>
            <a:ext cx="5127625" cy="8061325"/>
          </a:xfrm>
        </p:spPr>
        <p:txBody>
          <a:bodyPr>
            <a:normAutofit/>
          </a:bodyPr>
          <a:lstStyle/>
          <a:p>
            <a:pPr marL="228600" indent="-228600" eaLnBrk="1" hangingPunct="1">
              <a:defRPr/>
            </a:pPr>
            <a:r>
              <a:rPr lang="cs-CZ" b="1" dirty="0" smtClean="0"/>
              <a:t>Výdej komponent pracovního příkazu</a:t>
            </a:r>
          </a:p>
          <a:p>
            <a:pPr marL="228600" indent="-228600" eaLnBrk="1" hangingPunct="1">
              <a:buFont typeface="+mj-lt"/>
              <a:buAutoNum type="arabicPeriod" startAt="5"/>
              <a:defRPr/>
            </a:pPr>
            <a:r>
              <a:rPr lang="cs-CZ" dirty="0" smtClean="0"/>
              <a:t>Použijte modul </a:t>
            </a:r>
            <a:r>
              <a:rPr lang="pl-PL" dirty="0" smtClean="0"/>
              <a:t>Skladový výdej komponent na PP </a:t>
            </a:r>
            <a:r>
              <a:rPr lang="cs-CZ" dirty="0" smtClean="0"/>
              <a:t>(16.10):</a:t>
            </a:r>
            <a:br>
              <a:rPr lang="cs-CZ" dirty="0" smtClean="0"/>
            </a:br>
            <a:r>
              <a:rPr lang="cs-CZ" b="1" dirty="0" smtClean="0"/>
              <a:t>Pole		Hodnota</a:t>
            </a:r>
            <a:br>
              <a:rPr lang="cs-CZ" b="1" dirty="0" smtClean="0"/>
            </a:br>
            <a:r>
              <a:rPr lang="cs-CZ" dirty="0" smtClean="0"/>
              <a:t>Pracovní příkaz	vyhledejte v prohlížení</a:t>
            </a:r>
            <a:br>
              <a:rPr lang="cs-CZ" dirty="0" smtClean="0"/>
            </a:br>
            <a:r>
              <a:rPr lang="cs-CZ" dirty="0" smtClean="0"/>
              <a:t>Vydat vyskladněné	Ano</a:t>
            </a:r>
            <a:br>
              <a:rPr lang="cs-CZ" dirty="0" smtClean="0"/>
            </a:br>
            <a:r>
              <a:rPr lang="cs-CZ" dirty="0" smtClean="0"/>
              <a:t>Zobrazit vydané artikly	Ano</a:t>
            </a:r>
          </a:p>
          <a:p>
            <a:pPr marL="228600" eaLnBrk="1" hangingPunct="1">
              <a:defRPr/>
            </a:pPr>
            <a:r>
              <a:rPr lang="cs-CZ" dirty="0" smtClean="0"/>
              <a:t>Přepsáním dat v transakčním rámci  lze změnit vydávané množství nebo skladové místo. Uložte a uzavřete.</a:t>
            </a:r>
          </a:p>
          <a:p>
            <a:pPr marL="228600" eaLnBrk="1" hangingPunct="1">
              <a:defRPr/>
            </a:pPr>
            <a:r>
              <a:rPr lang="cs-CZ" b="1" i="1" dirty="0" smtClean="0"/>
              <a:t>Poznámka:</a:t>
            </a:r>
            <a:r>
              <a:rPr lang="cs-CZ" dirty="0" smtClean="0"/>
              <a:t> ignorujte případná chybová hlášení.</a:t>
            </a:r>
          </a:p>
          <a:p>
            <a:pPr marL="228600" indent="-228600" eaLnBrk="1" hangingPunct="1">
              <a:defRPr/>
            </a:pPr>
            <a:r>
              <a:rPr lang="cs-CZ" b="1" baseline="0" dirty="0" smtClean="0"/>
              <a:t>Hlášení operací na</a:t>
            </a:r>
            <a:r>
              <a:rPr lang="cs-CZ" b="1" dirty="0" smtClean="0"/>
              <a:t> pracovní </a:t>
            </a:r>
            <a:r>
              <a:rPr lang="cs-CZ" b="1" baseline="0" dirty="0" smtClean="0"/>
              <a:t>příkaz</a:t>
            </a:r>
          </a:p>
          <a:p>
            <a:pPr marL="230400" indent="-228600" eaLnBrk="1" hangingPunct="1">
              <a:buFont typeface="+mj-lt"/>
              <a:buAutoNum type="arabicPeriod" startAt="6"/>
              <a:defRPr/>
            </a:pPr>
            <a:r>
              <a:rPr lang="cs-CZ" baseline="0" dirty="0" smtClean="0"/>
              <a:t>Použijte modul </a:t>
            </a:r>
            <a:r>
              <a:rPr lang="cs-CZ" dirty="0" smtClean="0"/>
              <a:t>Hlášení operací dle PP (17.1) :</a:t>
            </a:r>
            <a:br>
              <a:rPr lang="cs-CZ" dirty="0" smtClean="0"/>
            </a:br>
            <a:r>
              <a:rPr lang="cs-CZ" b="1" dirty="0" smtClean="0"/>
              <a:t>Pole		Hodnota</a:t>
            </a:r>
            <a:br>
              <a:rPr lang="cs-CZ" b="1" dirty="0" smtClean="0"/>
            </a:br>
            <a:r>
              <a:rPr lang="cs-CZ" dirty="0" smtClean="0"/>
              <a:t>Pracovní příkaz	vyhledejte v prohlížení</a:t>
            </a:r>
            <a:br>
              <a:rPr lang="cs-CZ" dirty="0" smtClean="0"/>
            </a:br>
            <a:r>
              <a:rPr lang="cs-CZ" dirty="0" smtClean="0"/>
              <a:t>Operace		10</a:t>
            </a:r>
            <a:br>
              <a:rPr lang="cs-CZ" dirty="0" smtClean="0"/>
            </a:br>
            <a:r>
              <a:rPr lang="cs-CZ" dirty="0" smtClean="0"/>
              <a:t>Číslo zaměstnance	zadejte vaše</a:t>
            </a:r>
            <a:br>
              <a:rPr lang="cs-CZ" dirty="0" smtClean="0"/>
            </a:br>
            <a:r>
              <a:rPr lang="cs-CZ" dirty="0" smtClean="0"/>
              <a:t>Dokončené množství	10</a:t>
            </a:r>
            <a:br>
              <a:rPr lang="cs-CZ" dirty="0" smtClean="0"/>
            </a:br>
            <a:r>
              <a:rPr lang="cs-CZ" dirty="0" smtClean="0"/>
              <a:t>Doba seřízení	1</a:t>
            </a:r>
            <a:br>
              <a:rPr lang="cs-CZ" dirty="0" smtClean="0"/>
            </a:br>
            <a:r>
              <a:rPr lang="cs-CZ" dirty="0" smtClean="0"/>
              <a:t>Doba zpracování	5</a:t>
            </a:r>
          </a:p>
          <a:p>
            <a:pPr marL="228600" indent="-228600">
              <a:buFont typeface="+mj-lt"/>
              <a:buAutoNum type="arabicPeriod" startAt="7"/>
            </a:pPr>
            <a:r>
              <a:rPr lang="cs-CZ" dirty="0" smtClean="0"/>
              <a:t>Po zobrazení rámce E-podpis stiskněte Enter a zadejte:</a:t>
            </a:r>
            <a:br>
              <a:rPr lang="cs-CZ" dirty="0" smtClean="0"/>
            </a:br>
            <a:r>
              <a:rPr lang="cs-CZ" b="1" dirty="0" smtClean="0"/>
              <a:t>Pole		Hodnota</a:t>
            </a:r>
            <a:br>
              <a:rPr lang="cs-CZ" b="1" dirty="0" smtClean="0"/>
            </a:br>
            <a:r>
              <a:rPr lang="cs-CZ" dirty="0" smtClean="0"/>
              <a:t>Uživatel		mfg (nebo vaše uživatelské jméno)</a:t>
            </a:r>
            <a:br>
              <a:rPr lang="cs-CZ" dirty="0" smtClean="0"/>
            </a:br>
            <a:r>
              <a:rPr lang="cs-CZ" dirty="0" smtClean="0"/>
              <a:t>Kód akce		Potvrzení</a:t>
            </a:r>
            <a:br>
              <a:rPr lang="cs-CZ" dirty="0" smtClean="0"/>
            </a:br>
            <a:r>
              <a:rPr lang="cs-CZ" dirty="0" smtClean="0"/>
              <a:t>Operace		20</a:t>
            </a:r>
            <a:br>
              <a:rPr lang="cs-CZ" dirty="0" smtClean="0"/>
            </a:br>
            <a:r>
              <a:rPr lang="cs-CZ" dirty="0" smtClean="0"/>
              <a:t>Doba zpracování	0,333</a:t>
            </a:r>
          </a:p>
          <a:p>
            <a:pPr marL="228600" indent="-228600">
              <a:buFont typeface="+mj-lt"/>
              <a:buAutoNum type="arabicPeriod" startAt="7"/>
            </a:pPr>
            <a:r>
              <a:rPr lang="cs-CZ" dirty="0" smtClean="0"/>
              <a:t>Opakujte krok 7.</a:t>
            </a:r>
          </a:p>
          <a:p>
            <a:pPr marL="228600" indent="-228600">
              <a:buFont typeface="+mj-lt"/>
              <a:buAutoNum type="arabicPeriod" startAt="7"/>
            </a:pPr>
            <a:r>
              <a:rPr lang="cs-CZ" dirty="0" smtClean="0"/>
              <a:t>V modulu Dotaz na detail transakcí op. (17.13.9) si prohlédněte transakce, vytvořené při hlášení operací.</a:t>
            </a:r>
          </a:p>
          <a:p>
            <a:pPr marL="228600" indent="-228600">
              <a:buFont typeface="+mj-lt"/>
              <a:buAutoNum type="arabicPeriod" startAt="7"/>
            </a:pPr>
            <a:r>
              <a:rPr lang="cs-CZ" dirty="0" smtClean="0"/>
              <a:t>V modulu Údržba pracovních postupů PP (16.13.13) si prohlédněte pracovní postup.</a:t>
            </a:r>
          </a:p>
          <a:p>
            <a:pPr marL="228600" indent="-228600"/>
            <a:r>
              <a:rPr lang="cs-CZ" b="1" dirty="0" smtClean="0"/>
              <a:t>Příjem a uzavření pracovního příkazu</a:t>
            </a:r>
          </a:p>
          <a:p>
            <a:pPr marL="228600" indent="-228600">
              <a:buFont typeface="+mj-lt"/>
              <a:buAutoNum type="arabicPeriod" startAt="11"/>
            </a:pPr>
            <a:r>
              <a:rPr lang="cs-CZ" dirty="0" smtClean="0"/>
              <a:t>Použijte modul Skladový příjem z PP (16.11). Proveďte příjem 10 lékařských ultrazvuků do skladového místa HOTOV v místě 8000. Pole Uzavřít  zaškrtněte (zadejte Ano). Uložte a zavřete záznam.</a:t>
            </a:r>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97</a:t>
            </a:fld>
            <a:endParaRPr 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cs-CZ" dirty="0"/>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98</a:t>
            </a:fld>
            <a:endParaRPr 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V této kapitole popíšeme různé činnosti, související s dodáním výrobku zákazníkovi.</a:t>
            </a:r>
            <a:r>
              <a:rPr lang="cs-CZ" baseline="0" dirty="0" smtClean="0"/>
              <a:t> Za zaznamenání zakázek, expedici a fakturaci je obvykle zodpovědné obchodní oddělení. Probereme každou z činností a nakonec uvedeme příklad.</a:t>
            </a:r>
            <a:endParaRPr lang="cs-CZ" dirty="0"/>
          </a:p>
        </p:txBody>
      </p:sp>
      <p:sp>
        <p:nvSpPr>
          <p:cNvPr id="4" name="Slide Number Placeholder 3"/>
          <p:cNvSpPr>
            <a:spLocks noGrp="1"/>
          </p:cNvSpPr>
          <p:nvPr>
            <p:ph type="sldNum" sz="quarter" idx="10"/>
          </p:nvPr>
        </p:nvSpPr>
        <p:spPr/>
        <p:txBody>
          <a:bodyPr/>
          <a:lstStyle/>
          <a:p>
            <a:pPr>
              <a:defRPr/>
            </a:pPr>
            <a:fld id="{AF7C687E-1A31-4E10-B80C-0E1607818DC0}" type="slidenum">
              <a:rPr lang="en-US" smtClean="0"/>
              <a:pPr>
                <a:defRPr/>
              </a:pPr>
              <a:t>99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5" name="Picture 5" descr="qadlogo"/>
          <p:cNvPicPr>
            <a:picLocks noChangeAspect="1" noChangeArrowheads="1"/>
          </p:cNvPicPr>
          <p:nvPr userDrawn="1"/>
        </p:nvPicPr>
        <p:blipFill>
          <a:blip r:embed="rId3" cstate="print"/>
          <a:srcRect/>
          <a:stretch>
            <a:fillRect/>
          </a:stretch>
        </p:blipFill>
        <p:spPr bwMode="auto">
          <a:xfrm>
            <a:off x="8440738" y="6594475"/>
            <a:ext cx="617537" cy="134938"/>
          </a:xfrm>
          <a:prstGeom prst="rect">
            <a:avLst/>
          </a:prstGeom>
          <a:noFill/>
          <a:ln w="9525">
            <a:noFill/>
            <a:miter lim="800000"/>
            <a:headEnd/>
            <a:tailEnd/>
          </a:ln>
        </p:spPr>
      </p:pic>
      <p:sp>
        <p:nvSpPr>
          <p:cNvPr id="67789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67789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pPr>
              <a:defRPr/>
            </a:pPr>
            <a:r>
              <a:rPr lang="en-US"/>
              <a:t>2008-QS-PR-</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pPr>
              <a:defRPr/>
            </a:pPr>
            <a:r>
              <a:rPr lang="en-US"/>
              <a:t>2008-QS-PR-</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2008-QS-PR-</a:t>
            </a:r>
            <a:endParaRPr lang="en-US"/>
          </a:p>
        </p:txBody>
      </p:sp>
    </p:spTree>
    <p:extLst>
      <p:ext uri="{BB962C8B-B14F-4D97-AF65-F5344CB8AC3E}">
        <p14:creationId xmlns:p14="http://schemas.microsoft.com/office/powerpoint/2010/main"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2008-QS-PR-</a:t>
            </a:r>
            <a:endParaRPr lang="en-US"/>
          </a:p>
        </p:txBody>
      </p:sp>
    </p:spTree>
    <p:extLst>
      <p:ext uri="{BB962C8B-B14F-4D97-AF65-F5344CB8AC3E}">
        <p14:creationId xmlns:p14="http://schemas.microsoft.com/office/powerpoint/2010/main"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2008-QS-PR-</a:t>
            </a:r>
            <a:endParaRPr lang="en-US"/>
          </a:p>
        </p:txBody>
      </p:sp>
    </p:spTree>
    <p:extLst>
      <p:ext uri="{BB962C8B-B14F-4D97-AF65-F5344CB8AC3E}">
        <p14:creationId xmlns:p14="http://schemas.microsoft.com/office/powerpoint/2010/main"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2008-QS-PR-</a:t>
            </a:r>
            <a:endParaRPr lang="en-US"/>
          </a:p>
        </p:txBody>
      </p:sp>
    </p:spTree>
    <p:extLst>
      <p:ext uri="{BB962C8B-B14F-4D97-AF65-F5344CB8AC3E}">
        <p14:creationId xmlns:p14="http://schemas.microsoft.com/office/powerpoint/2010/main"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2008-QS-PR-</a:t>
            </a:r>
            <a:endParaRPr lang="en-US"/>
          </a:p>
        </p:txBody>
      </p:sp>
    </p:spTree>
    <p:extLst>
      <p:ext uri="{BB962C8B-B14F-4D97-AF65-F5344CB8AC3E}">
        <p14:creationId xmlns:p14="http://schemas.microsoft.com/office/powerpoint/2010/main"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2008-QS-PR-</a:t>
            </a:r>
            <a:endParaRPr lang="en-US" dirty="0"/>
          </a:p>
        </p:txBody>
      </p:sp>
    </p:spTree>
    <p:extLst>
      <p:ext uri="{BB962C8B-B14F-4D97-AF65-F5344CB8AC3E}">
        <p14:creationId xmlns:p14="http://schemas.microsoft.com/office/powerpoint/2010/main" val="706750990"/>
      </p:ext>
    </p:extLst>
  </p:cSld>
  <p:clrMapOvr>
    <a:masterClrMapping/>
  </p:clrMapOvr>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pic>
        <p:nvPicPr>
          <p:cNvPr id="5" name="Picture 5" descr="qadlogo"/>
          <p:cNvPicPr>
            <a:picLocks noChangeAspect="1" noChangeArrowheads="1"/>
          </p:cNvPicPr>
          <p:nvPr userDrawn="1"/>
        </p:nvPicPr>
        <p:blipFill>
          <a:blip r:embed="rId2" cstate="print"/>
          <a:srcRect/>
          <a:stretch>
            <a:fillRect/>
          </a:stretch>
        </p:blipFill>
        <p:spPr bwMode="auto">
          <a:xfrm>
            <a:off x="8440738" y="6594475"/>
            <a:ext cx="617537" cy="134938"/>
          </a:xfrm>
          <a:prstGeom prst="rect">
            <a:avLst/>
          </a:prstGeom>
          <a:noFill/>
          <a:ln w="9525">
            <a:noFill/>
            <a:miter lim="800000"/>
            <a:headEnd/>
            <a:tailEnd/>
          </a:ln>
        </p:spPr>
      </p:pic>
      <p:sp>
        <p:nvSpPr>
          <p:cNvPr id="67789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67789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lgn="r">
              <a:defRPr/>
            </a:lvl1pPr>
          </a:lstStyle>
          <a:p>
            <a:pPr>
              <a:defRPr/>
            </a:pPr>
            <a:r>
              <a:rPr lang="en-US"/>
              <a:t>2008-QS-PR-</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Footer Placeholder 3"/>
          <p:cNvSpPr>
            <a:spLocks noGrp="1"/>
          </p:cNvSpPr>
          <p:nvPr>
            <p:ph type="ftr" sz="quarter" idx="10"/>
          </p:nvPr>
        </p:nvSpPr>
        <p:spPr/>
        <p:txBody>
          <a:bodyPr/>
          <a:lstStyle>
            <a:lvl1pPr>
              <a:defRPr/>
            </a:lvl1pPr>
          </a:lstStyle>
          <a:p>
            <a:pPr>
              <a:defRPr/>
            </a:pPr>
            <a:r>
              <a:rPr lang="en-US"/>
              <a:t>2008-QS-PR-</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p:txBody>
          <a:bodyPr/>
          <a:lstStyle>
            <a:lvl1pPr>
              <a:defRPr/>
            </a:lvl1pPr>
          </a:lstStyle>
          <a:p>
            <a:pPr>
              <a:defRPr/>
            </a:pPr>
            <a:r>
              <a:rPr lang="en-US"/>
              <a:t>2008-QS-PR-</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6"/>
          <p:cNvSpPr>
            <a:spLocks noGrp="1"/>
          </p:cNvSpPr>
          <p:nvPr>
            <p:ph type="ftr" sz="quarter" idx="10"/>
          </p:nvPr>
        </p:nvSpPr>
        <p:spPr/>
        <p:txBody>
          <a:bodyPr/>
          <a:lstStyle>
            <a:lvl1pPr>
              <a:defRPr/>
            </a:lvl1pPr>
          </a:lstStyle>
          <a:p>
            <a:pPr>
              <a:defRPr/>
            </a:pPr>
            <a:r>
              <a:rPr lang="en-US"/>
              <a:t>2008-QS-PR-</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2"/>
          <p:cNvSpPr>
            <a:spLocks noGrp="1"/>
          </p:cNvSpPr>
          <p:nvPr>
            <p:ph type="ftr" sz="quarter" idx="10"/>
          </p:nvPr>
        </p:nvSpPr>
        <p:spPr/>
        <p:txBody>
          <a:bodyPr/>
          <a:lstStyle>
            <a:lvl1pPr>
              <a:defRPr/>
            </a:lvl1pPr>
          </a:lstStyle>
          <a:p>
            <a:pPr>
              <a:defRPr/>
            </a:pPr>
            <a:r>
              <a:rPr lang="en-US"/>
              <a:t>2008-QS-PR-</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lvl1pPr>
          </a:lstStyle>
          <a:p>
            <a:pPr>
              <a:defRPr/>
            </a:pPr>
            <a:r>
              <a:rPr lang="en-US"/>
              <a:t>2008-QS-PR-</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pPr>
              <a:defRPr/>
            </a:pPr>
            <a:r>
              <a:rPr lang="en-US"/>
              <a:t>2008-QS-PR-</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pPr>
              <a:defRPr/>
            </a:pPr>
            <a:r>
              <a:rPr lang="en-US"/>
              <a:t>2008-QS-PR-</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4.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3075"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76868"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spcBef>
                <a:spcPct val="50000"/>
              </a:spcBef>
              <a:defRPr/>
            </a:pPr>
            <a:r>
              <a:rPr lang="en-US" sz="1000">
                <a:solidFill>
                  <a:schemeClr val="bg2"/>
                </a:solidFill>
              </a:rPr>
              <a:t>QAD Proprietary</a:t>
            </a:r>
          </a:p>
        </p:txBody>
      </p:sp>
      <p:pic>
        <p:nvPicPr>
          <p:cNvPr id="3077"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676871" name="Rectangle 7"/>
          <p:cNvSpPr>
            <a:spLocks noGrp="1" noChangeArrowheads="1"/>
          </p:cNvSpPr>
          <p:nvPr>
            <p:ph type="ftr" sz="quarter" idx="3"/>
          </p:nvPr>
        </p:nvSpPr>
        <p:spPr bwMode="auto">
          <a:xfrm>
            <a:off x="7986713" y="6648450"/>
            <a:ext cx="1157287"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800">
                <a:latin typeface="Arial" charset="0"/>
              </a:defRPr>
            </a:lvl1pPr>
          </a:lstStyle>
          <a:p>
            <a:pPr>
              <a:defRPr/>
            </a:pPr>
            <a:r>
              <a:rPr lang="en-US"/>
              <a:t>2008-QS-PR-</a:t>
            </a:r>
            <a:endParaRPr lang="en-US" dirty="0"/>
          </a:p>
        </p:txBody>
      </p:sp>
    </p:spTree>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2008-QS-PR-</a:t>
            </a:r>
            <a:endParaRPr lang="en-US" dirty="0"/>
          </a:p>
        </p:txBody>
      </p:sp>
    </p:spTree>
    <p:extLst>
      <p:ext uri="{BB962C8B-B14F-4D97-AF65-F5344CB8AC3E}">
        <p14:creationId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949" r:id="rId1"/>
    <p:sldLayoutId id="2147483950" r:id="rId2"/>
    <p:sldLayoutId id="2147483951" r:id="rId3"/>
    <p:sldLayoutId id="2147483952" r:id="rId4"/>
    <p:sldLayoutId id="2147483953" r:id="rId5"/>
    <p:sldLayoutId id="2147483954" r:id="rId6"/>
    <p:sldLayoutId id="2147483955" r:id="rId7"/>
    <p:sldLayoutId id="2147483956"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3.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6.xml"/></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16.xml"/><Relationship Id="rId1" Type="http://schemas.openxmlformats.org/officeDocument/2006/relationships/vmlDrawing" Target="../drawings/vmlDrawing2.vml"/><Relationship Id="rId5" Type="http://schemas.openxmlformats.org/officeDocument/2006/relationships/image" Target="../media/image7.wmf"/><Relationship Id="rId4" Type="http://schemas.openxmlformats.org/officeDocument/2006/relationships/oleObject" Target="../embeddings/oleObject2.bin"/></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16.xml"/><Relationship Id="rId1" Type="http://schemas.openxmlformats.org/officeDocument/2006/relationships/vmlDrawing" Target="../drawings/vmlDrawing3.vml"/><Relationship Id="rId5" Type="http://schemas.openxmlformats.org/officeDocument/2006/relationships/image" Target="../media/image7.wmf"/><Relationship Id="rId4" Type="http://schemas.openxmlformats.org/officeDocument/2006/relationships/oleObject" Target="../embeddings/oleObject3.bin"/></Relationships>
</file>

<file path=ppt/slides/_rels/slide104.xml.rels><?xml version="1.0" encoding="UTF-8" standalone="yes"?>
<Relationships xmlns="http://schemas.openxmlformats.org/package/2006/relationships"><Relationship Id="rId3" Type="http://schemas.openxmlformats.org/officeDocument/2006/relationships/image" Target="../media/image59.wmf"/><Relationship Id="rId2" Type="http://schemas.openxmlformats.org/officeDocument/2006/relationships/notesSlide" Target="../notesSlides/notesSlide104.xml"/><Relationship Id="rId1" Type="http://schemas.openxmlformats.org/officeDocument/2006/relationships/slideLayout" Target="../slideLayouts/slideLayout16.xml"/><Relationship Id="rId4" Type="http://schemas.openxmlformats.org/officeDocument/2006/relationships/image" Target="../media/image60.wmf"/></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3.xml"/></Relationships>
</file>

<file path=ppt/slides/_rels/slide106.xml.rels><?xml version="1.0" encoding="UTF-8" standalone="yes"?>
<Relationships xmlns="http://schemas.openxmlformats.org/package/2006/relationships"><Relationship Id="rId3" Type="http://schemas.openxmlformats.org/officeDocument/2006/relationships/image" Target="../media/image61.wmf"/><Relationship Id="rId2" Type="http://schemas.openxmlformats.org/officeDocument/2006/relationships/notesSlide" Target="../notesSlides/notesSlide106.xml"/><Relationship Id="rId1" Type="http://schemas.openxmlformats.org/officeDocument/2006/relationships/slideLayout" Target="../slideLayouts/slideLayout16.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16.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6.xml"/></Relationships>
</file>

<file path=ppt/slides/_rels/slide10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09.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6.xml"/><Relationship Id="rId1" Type="http://schemas.openxmlformats.org/officeDocument/2006/relationships/vmlDrawing" Target="../drawings/vmlDrawing1.vml"/><Relationship Id="rId5" Type="http://schemas.openxmlformats.org/officeDocument/2006/relationships/image" Target="../media/image7.wmf"/><Relationship Id="rId4" Type="http://schemas.openxmlformats.org/officeDocument/2006/relationships/oleObject" Target="../embeddings/oleObject1.bin"/></Relationships>
</file>

<file path=ppt/slides/_rels/slide11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10.xml"/><Relationship Id="rId1" Type="http://schemas.openxmlformats.org/officeDocument/2006/relationships/slideLayout" Target="../slideLayouts/slideLayout16.xml"/></Relationships>
</file>

<file path=ppt/slides/_rels/slide11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11.xml"/><Relationship Id="rId1" Type="http://schemas.openxmlformats.org/officeDocument/2006/relationships/slideLayout" Target="../slideLayouts/slideLayout16.xml"/></Relationships>
</file>

<file path=ppt/slides/_rels/slide11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12.xml"/><Relationship Id="rId1" Type="http://schemas.openxmlformats.org/officeDocument/2006/relationships/slideLayout" Target="../slideLayouts/slideLayout16.xml"/></Relationships>
</file>

<file path=ppt/slides/_rels/slide11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13.xml"/><Relationship Id="rId1" Type="http://schemas.openxmlformats.org/officeDocument/2006/relationships/slideLayout" Target="../slideLayouts/slideLayout16.xml"/></Relationships>
</file>

<file path=ppt/slides/_rels/slide11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14.xml"/><Relationship Id="rId1" Type="http://schemas.openxmlformats.org/officeDocument/2006/relationships/slideLayout" Target="../slideLayouts/slideLayout16.xml"/><Relationship Id="rId4" Type="http://schemas.openxmlformats.org/officeDocument/2006/relationships/image" Target="../media/image68.png"/></Relationships>
</file>

<file path=ppt/slides/_rels/slide11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15.xml"/><Relationship Id="rId1" Type="http://schemas.openxmlformats.org/officeDocument/2006/relationships/slideLayout" Target="../slideLayouts/slideLayout16.xml"/></Relationships>
</file>

<file path=ppt/slides/_rels/slide11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16.xml"/><Relationship Id="rId1" Type="http://schemas.openxmlformats.org/officeDocument/2006/relationships/slideLayout" Target="../slideLayouts/slideLayout16.xml"/></Relationships>
</file>

<file path=ppt/slides/_rels/slide11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17.xml"/><Relationship Id="rId1" Type="http://schemas.openxmlformats.org/officeDocument/2006/relationships/slideLayout" Target="../slideLayouts/slideLayout16.xml"/></Relationships>
</file>

<file path=ppt/slides/_rels/slide11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18.xml"/><Relationship Id="rId1" Type="http://schemas.openxmlformats.org/officeDocument/2006/relationships/slideLayout" Target="../slideLayouts/slideLayout16.xml"/></Relationships>
</file>

<file path=ppt/slides/_rels/slide11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19.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2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20.xml"/><Relationship Id="rId1" Type="http://schemas.openxmlformats.org/officeDocument/2006/relationships/slideLayout" Target="../slideLayouts/slideLayout16.xml"/></Relationships>
</file>

<file path=ppt/slides/_rels/slide12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21.xml"/><Relationship Id="rId1" Type="http://schemas.openxmlformats.org/officeDocument/2006/relationships/slideLayout" Target="../slideLayouts/slideLayout16.xml"/></Relationships>
</file>

<file path=ppt/slides/_rels/slide12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22.xml"/><Relationship Id="rId1" Type="http://schemas.openxmlformats.org/officeDocument/2006/relationships/slideLayout" Target="../slideLayouts/slideLayout16.xml"/></Relationships>
</file>

<file path=ppt/slides/_rels/slide123.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23.xml"/><Relationship Id="rId1" Type="http://schemas.openxmlformats.org/officeDocument/2006/relationships/slideLayout" Target="../slideLayouts/slideLayout16.xml"/></Relationships>
</file>

<file path=ppt/slides/_rels/slide124.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24.xml"/><Relationship Id="rId1" Type="http://schemas.openxmlformats.org/officeDocument/2006/relationships/slideLayout" Target="../slideLayouts/slideLayout16.xml"/></Relationships>
</file>

<file path=ppt/slides/_rels/slide12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25.xml"/><Relationship Id="rId1" Type="http://schemas.openxmlformats.org/officeDocument/2006/relationships/slideLayout" Target="../slideLayouts/slideLayout16.xml"/></Relationships>
</file>

<file path=ppt/slides/_rels/slide126.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26.xml"/><Relationship Id="rId1" Type="http://schemas.openxmlformats.org/officeDocument/2006/relationships/slideLayout" Target="../slideLayouts/slideLayout16.xml"/><Relationship Id="rId4" Type="http://schemas.openxmlformats.org/officeDocument/2006/relationships/image" Target="../media/image81.png"/></Relationships>
</file>

<file path=ppt/slides/_rels/slide12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27.xml"/><Relationship Id="rId1" Type="http://schemas.openxmlformats.org/officeDocument/2006/relationships/slideLayout" Target="../slideLayouts/slideLayout16.xml"/></Relationships>
</file>

<file path=ppt/slides/_rels/slide12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28.xml"/><Relationship Id="rId1" Type="http://schemas.openxmlformats.org/officeDocument/2006/relationships/slideLayout" Target="../slideLayouts/slideLayout16.xml"/></Relationships>
</file>

<file path=ppt/slides/_rels/slide129.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29.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30.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30.xml"/><Relationship Id="rId1" Type="http://schemas.openxmlformats.org/officeDocument/2006/relationships/slideLayout" Target="../slideLayouts/slideLayout16.xml"/><Relationship Id="rId4" Type="http://schemas.openxmlformats.org/officeDocument/2006/relationships/image" Target="../media/image86.png"/></Relationships>
</file>

<file path=ppt/slides/_rels/slide13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131.xml"/><Relationship Id="rId1" Type="http://schemas.openxmlformats.org/officeDocument/2006/relationships/slideLayout" Target="../slideLayouts/slideLayout16.xml"/></Relationships>
</file>

<file path=ppt/slides/_rels/slide13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32.xml"/><Relationship Id="rId1" Type="http://schemas.openxmlformats.org/officeDocument/2006/relationships/slideLayout" Target="../slideLayouts/slideLayout16.xml"/></Relationships>
</file>

<file path=ppt/slides/_rels/slide13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33.xml"/><Relationship Id="rId1" Type="http://schemas.openxmlformats.org/officeDocument/2006/relationships/slideLayout" Target="../slideLayouts/slideLayout16.xml"/></Relationships>
</file>

<file path=ppt/slides/_rels/slide134.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34.xml"/><Relationship Id="rId1" Type="http://schemas.openxmlformats.org/officeDocument/2006/relationships/slideLayout" Target="../slideLayouts/slideLayout16.xml"/><Relationship Id="rId4" Type="http://schemas.openxmlformats.org/officeDocument/2006/relationships/image" Target="../media/image91.png"/></Relationships>
</file>

<file path=ppt/slides/_rels/slide135.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135.xml"/><Relationship Id="rId1" Type="http://schemas.openxmlformats.org/officeDocument/2006/relationships/slideLayout" Target="../slideLayouts/slideLayout16.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16.xml"/></Relationships>
</file>

<file path=ppt/slides/_rels/slide13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37.xml"/><Relationship Id="rId1" Type="http://schemas.openxmlformats.org/officeDocument/2006/relationships/slideLayout" Target="../slideLayouts/slideLayout16.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17.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16.xml"/><Relationship Id="rId5" Type="http://schemas.openxmlformats.org/officeDocument/2006/relationships/image" Target="../media/image11.png"/><Relationship Id="rId4" Type="http://schemas.openxmlformats.org/officeDocument/2006/relationships/image" Target="../media/image10.png"/></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16.x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0.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3.xml"/><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4.xml"/><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5.xml"/><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6.xml"/><Relationship Id="rId1" Type="http://schemas.openxmlformats.org/officeDocument/2006/relationships/slideLayout" Target="../slideLayouts/slideLayout16.xml"/><Relationship Id="rId4" Type="http://schemas.openxmlformats.org/officeDocument/2006/relationships/image" Target="../media/image32.png"/></Relationships>
</file>

<file path=ppt/slides/_rels/slide4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7.xml"/><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8.xml"/><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9.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0.xml"/><Relationship Id="rId1" Type="http://schemas.openxmlformats.org/officeDocument/2006/relationships/slideLayout" Target="../slideLayouts/slideLayout16.xml"/><Relationship Id="rId4" Type="http://schemas.openxmlformats.org/officeDocument/2006/relationships/image" Target="../media/image37.png"/></Relationships>
</file>

<file path=ppt/slides/_rels/slide5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1.xml"/><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2.xml"/><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3.xml"/><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4.xml"/><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5.xml"/><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6.xml"/><Relationship Id="rId1" Type="http://schemas.openxmlformats.org/officeDocument/2006/relationships/slideLayout" Target="../slideLayouts/slideLayout1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58.xml"/><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6.xml"/></Relationships>
</file>

<file path=ppt/slides/_rels/slide6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4.xml"/><Relationship Id="rId1" Type="http://schemas.openxmlformats.org/officeDocument/2006/relationships/slideLayout" Target="../slideLayouts/slideLayout1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6.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6.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6.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6.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6.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6.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6.xml"/></Relationships>
</file>

<file path=ppt/slides/_rels/slide76.xml.rels><?xml version="1.0" encoding="UTF-8" standalone="yes"?>
<Relationships xmlns="http://schemas.openxmlformats.org/package/2006/relationships"><Relationship Id="rId3" Type="http://schemas.openxmlformats.org/officeDocument/2006/relationships/image" Target="../media/image44.wmf"/><Relationship Id="rId2" Type="http://schemas.openxmlformats.org/officeDocument/2006/relationships/notesSlide" Target="../notesSlides/notesSlide76.xml"/><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6.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6.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6.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6.xml"/></Relationships>
</file>

<file path=ppt/slides/_rels/slide8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82.xml"/><Relationship Id="rId1" Type="http://schemas.openxmlformats.org/officeDocument/2006/relationships/slideLayout" Target="../slideLayouts/slideLayout16.xml"/></Relationships>
</file>

<file path=ppt/slides/_rels/slide8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83.xml"/><Relationship Id="rId1" Type="http://schemas.openxmlformats.org/officeDocument/2006/relationships/slideLayout" Target="../slideLayouts/slideLayout16.xml"/></Relationships>
</file>

<file path=ppt/slides/_rels/slide8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84.xml"/><Relationship Id="rId1" Type="http://schemas.openxmlformats.org/officeDocument/2006/relationships/slideLayout" Target="../slideLayouts/slideLayout16.xml"/></Relationships>
</file>

<file path=ppt/slides/_rels/slide8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85.xml"/><Relationship Id="rId1" Type="http://schemas.openxmlformats.org/officeDocument/2006/relationships/slideLayout" Target="../slideLayouts/slideLayout16.xml"/></Relationships>
</file>

<file path=ppt/slides/_rels/slide8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86.xml"/><Relationship Id="rId1" Type="http://schemas.openxmlformats.org/officeDocument/2006/relationships/slideLayout" Target="../slideLayouts/slideLayout16.xml"/></Relationships>
</file>

<file path=ppt/slides/_rels/slide8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87.xml"/><Relationship Id="rId1" Type="http://schemas.openxmlformats.org/officeDocument/2006/relationships/slideLayout" Target="../slideLayouts/slideLayout16.xml"/></Relationships>
</file>

<file path=ppt/slides/_rels/slide8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88.xml"/><Relationship Id="rId1" Type="http://schemas.openxmlformats.org/officeDocument/2006/relationships/slideLayout" Target="../slideLayouts/slideLayout16.xml"/></Relationships>
</file>

<file path=ppt/slides/_rels/slide8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89.xml"/><Relationship Id="rId1" Type="http://schemas.openxmlformats.org/officeDocument/2006/relationships/slideLayout" Target="../slideLayouts/slideLayout16.xml"/><Relationship Id="rId4" Type="http://schemas.openxmlformats.org/officeDocument/2006/relationships/image" Target="../media/image5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9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90.xml"/><Relationship Id="rId1" Type="http://schemas.openxmlformats.org/officeDocument/2006/relationships/slideLayout" Target="../slideLayouts/slideLayout16.xml"/></Relationships>
</file>

<file path=ppt/slides/_rels/slide9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91.xml"/><Relationship Id="rId1" Type="http://schemas.openxmlformats.org/officeDocument/2006/relationships/slideLayout" Target="../slideLayouts/slideLayout16.xml"/></Relationships>
</file>

<file path=ppt/slides/_rels/slide9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92.xml"/><Relationship Id="rId1" Type="http://schemas.openxmlformats.org/officeDocument/2006/relationships/slideLayout" Target="../slideLayouts/slideLayout16.xml"/></Relationships>
</file>

<file path=ppt/slides/_rels/slide9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93.xml"/><Relationship Id="rId1" Type="http://schemas.openxmlformats.org/officeDocument/2006/relationships/slideLayout" Target="../slideLayouts/slideLayout16.xml"/><Relationship Id="rId4" Type="http://schemas.openxmlformats.org/officeDocument/2006/relationships/image" Target="../media/image58.png"/></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6.xml"/></Relationships>
</file>

<file path=ppt/slides/_rels/slide9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95.xml"/><Relationship Id="rId1" Type="http://schemas.openxmlformats.org/officeDocument/2006/relationships/slideLayout" Target="../slideLayouts/slideLayout16.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7.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7.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normAutofit fontScale="90000"/>
          </a:bodyPr>
          <a:lstStyle/>
          <a:p>
            <a:pPr eaLnBrk="1" hangingPunct="1"/>
            <a:r>
              <a:rPr lang="en-US" dirty="0" smtClean="0"/>
              <a:t>QAD Enterprise Applications Standard Edition</a:t>
            </a:r>
          </a:p>
        </p:txBody>
      </p:sp>
      <p:sp>
        <p:nvSpPr>
          <p:cNvPr id="15363" name="Rectangle 3"/>
          <p:cNvSpPr>
            <a:spLocks noGrp="1" noChangeArrowheads="1"/>
          </p:cNvSpPr>
          <p:nvPr>
            <p:ph type="body" sz="quarter" idx="10"/>
          </p:nvPr>
        </p:nvSpPr>
        <p:spPr>
          <a:xfrm>
            <a:off x="457200" y="1417637"/>
            <a:ext cx="8229600" cy="534987"/>
          </a:xfrm>
        </p:spPr>
        <p:txBody>
          <a:bodyPr/>
          <a:lstStyle/>
          <a:p>
            <a:pPr eaLnBrk="1" hangingPunct="1"/>
            <a:r>
              <a:rPr lang="cs-CZ" sz="2800" dirty="0" smtClean="0"/>
              <a:t>Nákup</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normAutofit/>
          </a:bodyPr>
          <a:lstStyle/>
          <a:p>
            <a:r>
              <a:rPr lang="cs-CZ" dirty="0" smtClean="0"/>
              <a:t>Dodavatelské rozvrhy</a:t>
            </a:r>
            <a:endParaRPr lang="en-US" dirty="0"/>
          </a:p>
        </p:txBody>
      </p:sp>
      <p:sp>
        <p:nvSpPr>
          <p:cNvPr id="24578" name="Footer Placeholder 1"/>
          <p:cNvSpPr>
            <a:spLocks noGrp="1"/>
          </p:cNvSpPr>
          <p:nvPr>
            <p:ph type="ftr" sz="quarter" idx="10"/>
          </p:nvPr>
        </p:nvSpPr>
        <p:spPr>
          <a:noFill/>
        </p:spPr>
        <p:txBody>
          <a:bodyPr/>
          <a:lstStyle/>
          <a:p>
            <a:r>
              <a:rPr lang="en-US" smtClean="0"/>
              <a:t>QS-PR-100</a:t>
            </a:r>
          </a:p>
        </p:txBody>
      </p:sp>
      <p:grpSp>
        <p:nvGrpSpPr>
          <p:cNvPr id="24580" name="Group 9"/>
          <p:cNvGrpSpPr>
            <a:grpSpLocks/>
          </p:cNvGrpSpPr>
          <p:nvPr/>
        </p:nvGrpSpPr>
        <p:grpSpPr bwMode="auto">
          <a:xfrm>
            <a:off x="1660525" y="1258888"/>
            <a:ext cx="5808663" cy="4591050"/>
            <a:chOff x="439" y="715"/>
            <a:chExt cx="3659" cy="2892"/>
          </a:xfrm>
        </p:grpSpPr>
        <p:sp>
          <p:nvSpPr>
            <p:cNvPr id="24581" name="AutoShape 10"/>
            <p:cNvSpPr>
              <a:spLocks noChangeArrowheads="1"/>
            </p:cNvSpPr>
            <p:nvPr/>
          </p:nvSpPr>
          <p:spPr bwMode="auto">
            <a:xfrm>
              <a:off x="439" y="715"/>
              <a:ext cx="1056"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cs-CZ" sz="1800" smtClean="0">
                  <a:latin typeface="+mj-lt"/>
                </a:rPr>
                <a:t>Dodavatelský</a:t>
              </a:r>
            </a:p>
            <a:p>
              <a:pPr algn="ctr" eaLnBrk="0" hangingPunct="0"/>
              <a:r>
                <a:rPr lang="cs-CZ" sz="1800" smtClean="0">
                  <a:latin typeface="+mj-lt"/>
                </a:rPr>
                <a:t>rozvrh</a:t>
              </a:r>
              <a:endParaRPr lang="cs-CZ" sz="1800" dirty="0">
                <a:latin typeface="+mj-lt"/>
              </a:endParaRPr>
            </a:p>
          </p:txBody>
        </p:sp>
        <p:sp>
          <p:nvSpPr>
            <p:cNvPr id="24582" name="AutoShape 11"/>
            <p:cNvSpPr>
              <a:spLocks noChangeArrowheads="1"/>
            </p:cNvSpPr>
            <p:nvPr/>
          </p:nvSpPr>
          <p:spPr bwMode="auto">
            <a:xfrm>
              <a:off x="3042" y="715"/>
              <a:ext cx="1056"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cs-CZ" sz="1800" smtClean="0">
                  <a:latin typeface="+mj-lt"/>
                </a:rPr>
                <a:t>Týden 1</a:t>
              </a:r>
              <a:endParaRPr lang="cs-CZ" sz="1800" dirty="0">
                <a:latin typeface="+mj-lt"/>
              </a:endParaRPr>
            </a:p>
          </p:txBody>
        </p:sp>
        <p:cxnSp>
          <p:nvCxnSpPr>
            <p:cNvPr id="24583" name="AutoShape 12"/>
            <p:cNvCxnSpPr>
              <a:cxnSpLocks noChangeShapeType="1"/>
              <a:stCxn id="24581" idx="3"/>
              <a:endCxn id="24582" idx="1"/>
            </p:cNvCxnSpPr>
            <p:nvPr/>
          </p:nvCxnSpPr>
          <p:spPr bwMode="auto">
            <a:xfrm>
              <a:off x="1507" y="1003"/>
              <a:ext cx="1523" cy="0"/>
            </a:xfrm>
            <a:prstGeom prst="straightConnector1">
              <a:avLst/>
            </a:prstGeom>
            <a:noFill/>
            <a:ln w="38100">
              <a:solidFill>
                <a:srgbClr val="003366"/>
              </a:solidFill>
              <a:round/>
              <a:headEnd/>
              <a:tailEnd type="triangle" w="med" len="med"/>
            </a:ln>
          </p:spPr>
        </p:cxnSp>
        <p:sp>
          <p:nvSpPr>
            <p:cNvPr id="24584" name="AutoShape 13"/>
            <p:cNvSpPr>
              <a:spLocks noChangeArrowheads="1"/>
            </p:cNvSpPr>
            <p:nvPr/>
          </p:nvSpPr>
          <p:spPr bwMode="auto">
            <a:xfrm>
              <a:off x="3042" y="1179"/>
              <a:ext cx="1056"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cs-CZ" sz="1800" smtClean="0">
                  <a:latin typeface="+mj-lt"/>
                </a:rPr>
                <a:t>Týden 2</a:t>
              </a:r>
              <a:endParaRPr lang="cs-CZ" sz="1800" dirty="0">
                <a:latin typeface="+mj-lt"/>
              </a:endParaRPr>
            </a:p>
          </p:txBody>
        </p:sp>
        <p:sp>
          <p:nvSpPr>
            <p:cNvPr id="24585" name="AutoShape 14"/>
            <p:cNvSpPr>
              <a:spLocks noChangeArrowheads="1"/>
            </p:cNvSpPr>
            <p:nvPr/>
          </p:nvSpPr>
          <p:spPr bwMode="auto">
            <a:xfrm>
              <a:off x="3042" y="1642"/>
              <a:ext cx="1056"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cs-CZ" sz="1800" smtClean="0">
                  <a:latin typeface="+mj-lt"/>
                </a:rPr>
                <a:t>Týden 3</a:t>
              </a:r>
              <a:endParaRPr lang="cs-CZ" sz="1800" dirty="0">
                <a:latin typeface="+mj-lt"/>
              </a:endParaRPr>
            </a:p>
          </p:txBody>
        </p:sp>
        <p:sp>
          <p:nvSpPr>
            <p:cNvPr id="24586" name="AutoShape 15"/>
            <p:cNvSpPr>
              <a:spLocks noChangeArrowheads="1"/>
            </p:cNvSpPr>
            <p:nvPr/>
          </p:nvSpPr>
          <p:spPr bwMode="auto">
            <a:xfrm>
              <a:off x="3042" y="2105"/>
              <a:ext cx="1056"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cs-CZ" sz="1800" smtClean="0">
                  <a:latin typeface="+mj-lt"/>
                </a:rPr>
                <a:t>Týden 4</a:t>
              </a:r>
              <a:endParaRPr lang="cs-CZ" sz="1800" dirty="0">
                <a:latin typeface="+mj-lt"/>
              </a:endParaRPr>
            </a:p>
          </p:txBody>
        </p:sp>
        <p:sp>
          <p:nvSpPr>
            <p:cNvPr id="24587" name="AutoShape 16"/>
            <p:cNvSpPr>
              <a:spLocks noChangeArrowheads="1"/>
            </p:cNvSpPr>
            <p:nvPr/>
          </p:nvSpPr>
          <p:spPr bwMode="auto">
            <a:xfrm>
              <a:off x="3042" y="2568"/>
              <a:ext cx="1056"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cs-CZ" sz="1800" smtClean="0">
                  <a:latin typeface="+mj-lt"/>
                </a:rPr>
                <a:t>Týden 5</a:t>
              </a:r>
              <a:endParaRPr lang="cs-CZ" sz="1800" dirty="0">
                <a:latin typeface="+mj-lt"/>
              </a:endParaRPr>
            </a:p>
          </p:txBody>
        </p:sp>
        <p:sp>
          <p:nvSpPr>
            <p:cNvPr id="24588" name="AutoShape 17"/>
            <p:cNvSpPr>
              <a:spLocks noChangeArrowheads="1"/>
            </p:cNvSpPr>
            <p:nvPr/>
          </p:nvSpPr>
          <p:spPr bwMode="auto">
            <a:xfrm>
              <a:off x="3042" y="3031"/>
              <a:ext cx="1056"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cs-CZ" sz="1800" dirty="0" smtClean="0">
                  <a:latin typeface="+mj-lt"/>
                </a:rPr>
                <a:t>Týden </a:t>
              </a:r>
              <a:r>
                <a:rPr lang="cs-CZ" sz="1800" dirty="0" smtClean="0">
                  <a:solidFill>
                    <a:srgbClr val="A50021"/>
                  </a:solidFill>
                  <a:latin typeface="+mj-lt"/>
                </a:rPr>
                <a:t>N</a:t>
              </a:r>
              <a:endParaRPr lang="cs-CZ" sz="1800" dirty="0">
                <a:solidFill>
                  <a:srgbClr val="A50021"/>
                </a:solidFill>
                <a:latin typeface="+mj-lt"/>
              </a:endParaRPr>
            </a:p>
          </p:txBody>
        </p:sp>
        <p:cxnSp>
          <p:nvCxnSpPr>
            <p:cNvPr id="24589" name="AutoShape 18"/>
            <p:cNvCxnSpPr>
              <a:cxnSpLocks noChangeShapeType="1"/>
              <a:stCxn id="24581" idx="3"/>
              <a:endCxn id="24584" idx="1"/>
            </p:cNvCxnSpPr>
            <p:nvPr/>
          </p:nvCxnSpPr>
          <p:spPr bwMode="auto">
            <a:xfrm>
              <a:off x="1507" y="1003"/>
              <a:ext cx="1523" cy="464"/>
            </a:xfrm>
            <a:prstGeom prst="bentConnector3">
              <a:avLst>
                <a:gd name="adj1" fmla="val 49968"/>
              </a:avLst>
            </a:prstGeom>
            <a:noFill/>
            <a:ln w="38100">
              <a:solidFill>
                <a:srgbClr val="003366"/>
              </a:solidFill>
              <a:miter lim="800000"/>
              <a:headEnd/>
              <a:tailEnd type="triangle" w="med" len="med"/>
            </a:ln>
          </p:spPr>
        </p:cxnSp>
        <p:cxnSp>
          <p:nvCxnSpPr>
            <p:cNvPr id="24590" name="AutoShape 19"/>
            <p:cNvCxnSpPr>
              <a:cxnSpLocks noChangeShapeType="1"/>
              <a:stCxn id="24581" idx="3"/>
              <a:endCxn id="24585" idx="1"/>
            </p:cNvCxnSpPr>
            <p:nvPr/>
          </p:nvCxnSpPr>
          <p:spPr bwMode="auto">
            <a:xfrm>
              <a:off x="1507" y="1003"/>
              <a:ext cx="1523" cy="927"/>
            </a:xfrm>
            <a:prstGeom prst="bentConnector3">
              <a:avLst>
                <a:gd name="adj1" fmla="val 49968"/>
              </a:avLst>
            </a:prstGeom>
            <a:noFill/>
            <a:ln w="38100">
              <a:solidFill>
                <a:srgbClr val="003366"/>
              </a:solidFill>
              <a:miter lim="800000"/>
              <a:headEnd/>
              <a:tailEnd type="triangle" w="med" len="med"/>
            </a:ln>
          </p:spPr>
        </p:cxnSp>
        <p:cxnSp>
          <p:nvCxnSpPr>
            <p:cNvPr id="24591" name="AutoShape 20"/>
            <p:cNvCxnSpPr>
              <a:cxnSpLocks noChangeShapeType="1"/>
              <a:stCxn id="24581" idx="3"/>
              <a:endCxn id="24587" idx="1"/>
            </p:cNvCxnSpPr>
            <p:nvPr/>
          </p:nvCxnSpPr>
          <p:spPr bwMode="auto">
            <a:xfrm>
              <a:off x="1507" y="1003"/>
              <a:ext cx="1523" cy="1853"/>
            </a:xfrm>
            <a:prstGeom prst="bentConnector3">
              <a:avLst>
                <a:gd name="adj1" fmla="val 49968"/>
              </a:avLst>
            </a:prstGeom>
            <a:noFill/>
            <a:ln w="38100">
              <a:solidFill>
                <a:srgbClr val="003366"/>
              </a:solidFill>
              <a:miter lim="800000"/>
              <a:headEnd/>
              <a:tailEnd type="triangle" w="med" len="med"/>
            </a:ln>
          </p:spPr>
        </p:cxnSp>
        <p:cxnSp>
          <p:nvCxnSpPr>
            <p:cNvPr id="24592" name="AutoShape 21"/>
            <p:cNvCxnSpPr>
              <a:cxnSpLocks noChangeShapeType="1"/>
              <a:stCxn id="24581" idx="3"/>
              <a:endCxn id="24588" idx="1"/>
            </p:cNvCxnSpPr>
            <p:nvPr/>
          </p:nvCxnSpPr>
          <p:spPr bwMode="auto">
            <a:xfrm>
              <a:off x="1507" y="1003"/>
              <a:ext cx="1523" cy="2316"/>
            </a:xfrm>
            <a:prstGeom prst="bentConnector3">
              <a:avLst>
                <a:gd name="adj1" fmla="val 49968"/>
              </a:avLst>
            </a:prstGeom>
            <a:noFill/>
            <a:ln w="38100">
              <a:solidFill>
                <a:srgbClr val="003366"/>
              </a:solidFill>
              <a:miter lim="800000"/>
              <a:headEnd/>
              <a:tailEnd type="triangle" w="med" len="med"/>
            </a:ln>
          </p:spPr>
        </p:cxnSp>
        <p:cxnSp>
          <p:nvCxnSpPr>
            <p:cNvPr id="24593" name="AutoShape 22"/>
            <p:cNvCxnSpPr>
              <a:cxnSpLocks noChangeShapeType="1"/>
              <a:stCxn id="24581" idx="3"/>
              <a:endCxn id="24586" idx="1"/>
            </p:cNvCxnSpPr>
            <p:nvPr/>
          </p:nvCxnSpPr>
          <p:spPr bwMode="auto">
            <a:xfrm>
              <a:off x="1507" y="1003"/>
              <a:ext cx="1523" cy="1390"/>
            </a:xfrm>
            <a:prstGeom prst="bentConnector3">
              <a:avLst>
                <a:gd name="adj1" fmla="val 49968"/>
              </a:avLst>
            </a:prstGeom>
            <a:noFill/>
            <a:ln w="38100">
              <a:solidFill>
                <a:srgbClr val="003366"/>
              </a:solidFill>
              <a:miter lim="800000"/>
              <a:headEnd/>
              <a:tailEnd type="triangle" w="med" len="med"/>
            </a:ln>
          </p:spPr>
        </p:cxnSp>
      </p:gr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5" name="Rectangle 2"/>
          <p:cNvSpPr>
            <a:spLocks noGrp="1" noChangeArrowheads="1"/>
          </p:cNvSpPr>
          <p:nvPr>
            <p:ph type="title"/>
          </p:nvPr>
        </p:nvSpPr>
        <p:spPr/>
        <p:txBody>
          <a:bodyPr/>
          <a:lstStyle/>
          <a:p>
            <a:r>
              <a:rPr lang="cs-CZ" dirty="0" smtClean="0"/>
              <a:t>Zakázky -</a:t>
            </a:r>
            <a:r>
              <a:rPr lang="en-US" dirty="0" smtClean="0"/>
              <a:t> </a:t>
            </a:r>
            <a:r>
              <a:rPr lang="cs-CZ" dirty="0" smtClean="0"/>
              <a:t>cílové dovednosti</a:t>
            </a:r>
            <a:endParaRPr lang="en-US" dirty="0" smtClean="0"/>
          </a:p>
        </p:txBody>
      </p:sp>
      <p:sp>
        <p:nvSpPr>
          <p:cNvPr id="100354" name="Footer Placeholder 3"/>
          <p:cNvSpPr>
            <a:spLocks noGrp="1"/>
          </p:cNvSpPr>
          <p:nvPr>
            <p:ph type="ftr" sz="quarter" idx="10"/>
          </p:nvPr>
        </p:nvSpPr>
        <p:spPr>
          <a:noFill/>
        </p:spPr>
        <p:txBody>
          <a:bodyPr/>
          <a:lstStyle/>
          <a:p>
            <a:r>
              <a:rPr lang="en-US" smtClean="0"/>
              <a:t>QS-PR-860</a:t>
            </a:r>
          </a:p>
        </p:txBody>
      </p:sp>
      <p:sp>
        <p:nvSpPr>
          <p:cNvPr id="5" name="Content Placeholder 4"/>
          <p:cNvSpPr>
            <a:spLocks noGrp="1"/>
          </p:cNvSpPr>
          <p:nvPr>
            <p:ph idx="1"/>
          </p:nvPr>
        </p:nvSpPr>
        <p:spPr/>
        <p:txBody>
          <a:bodyPr/>
          <a:lstStyle/>
          <a:p>
            <a:r>
              <a:rPr lang="cs-CZ" dirty="0" smtClean="0"/>
              <a:t>Popsat průběh zpracování zakázek</a:t>
            </a:r>
            <a:endParaRPr lang="en-US" dirty="0" smtClean="0"/>
          </a:p>
          <a:p>
            <a:r>
              <a:rPr lang="cs-CZ" dirty="0" smtClean="0"/>
              <a:t>Objasnit různé druhy informací v záhlaví, položkách a koncovém textu dokumentu zakázky</a:t>
            </a:r>
            <a:endParaRPr lang="en-US" dirty="0" smtClean="0"/>
          </a:p>
          <a:p>
            <a:r>
              <a:rPr lang="cs-CZ" dirty="0" smtClean="0"/>
              <a:t>Vysvětlit rozdíl mezi obecnou a podrobnou rezervací</a:t>
            </a:r>
            <a:endParaRPr lang="en-US" dirty="0" smtClean="0"/>
          </a:p>
          <a:p>
            <a:r>
              <a:rPr lang="cs-CZ" dirty="0" smtClean="0"/>
              <a:t>Popsat průběh zpracování faktur</a:t>
            </a:r>
            <a:endParaRPr lang="en-US" dirty="0" smtClean="0"/>
          </a:p>
          <a:p>
            <a:r>
              <a:rPr lang="cs-CZ" dirty="0" smtClean="0"/>
              <a:t>Popsat průběh zpracování plateb</a:t>
            </a:r>
            <a:endParaRPr lang="en-US" dirty="0" smtClean="0"/>
          </a:p>
          <a:p>
            <a:r>
              <a:rPr lang="cs-CZ" dirty="0" smtClean="0"/>
              <a:t>Zadat, vytisknout a expedovat zakázku</a:t>
            </a:r>
            <a:endParaRPr lang="en-US" dirty="0" smtClean="0"/>
          </a:p>
          <a:p>
            <a:r>
              <a:rPr lang="cs-CZ" dirty="0" smtClean="0"/>
              <a:t>Vytisknout a zapsat fakturu</a:t>
            </a:r>
            <a:endParaRPr lang="en-US" dirty="0" smtClean="0"/>
          </a:p>
          <a:p>
            <a:r>
              <a:rPr lang="cs-CZ" dirty="0" smtClean="0"/>
              <a:t>Zaznamenat platbu</a:t>
            </a:r>
            <a:endParaRPr lang="en-US" dirty="0" smtClean="0"/>
          </a:p>
          <a:p>
            <a:endParaRPr lang="en-US" dirty="0"/>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95" name="Line 43"/>
          <p:cNvSpPr>
            <a:spLocks noChangeShapeType="1"/>
          </p:cNvSpPr>
          <p:nvPr/>
        </p:nvSpPr>
        <p:spPr bwMode="auto">
          <a:xfrm flipH="1">
            <a:off x="4645026" y="4043363"/>
            <a:ext cx="901700" cy="0"/>
          </a:xfrm>
          <a:prstGeom prst="line">
            <a:avLst/>
          </a:prstGeom>
          <a:noFill/>
          <a:ln w="12700">
            <a:solidFill>
              <a:schemeClr val="tx1"/>
            </a:solidFill>
            <a:round/>
            <a:headEnd/>
            <a:tailEnd type="triangle" w="med" len="med"/>
          </a:ln>
        </p:spPr>
        <p:txBody>
          <a:bodyPr wrap="none" anchor="ctr"/>
          <a:lstStyle/>
          <a:p>
            <a:endParaRPr lang="en-US">
              <a:latin typeface="+mj-lt"/>
            </a:endParaRPr>
          </a:p>
        </p:txBody>
      </p:sp>
      <p:sp>
        <p:nvSpPr>
          <p:cNvPr id="101389" name="Line 37"/>
          <p:cNvSpPr>
            <a:spLocks noChangeShapeType="1"/>
          </p:cNvSpPr>
          <p:nvPr/>
        </p:nvSpPr>
        <p:spPr bwMode="auto">
          <a:xfrm>
            <a:off x="3743326" y="1660525"/>
            <a:ext cx="0" cy="212725"/>
          </a:xfrm>
          <a:prstGeom prst="line">
            <a:avLst/>
          </a:prstGeom>
          <a:noFill/>
          <a:ln w="12700">
            <a:solidFill>
              <a:schemeClr val="tx1"/>
            </a:solidFill>
            <a:round/>
            <a:headEnd/>
            <a:tailEnd type="triangle" w="med" len="med"/>
          </a:ln>
        </p:spPr>
        <p:txBody>
          <a:bodyPr wrap="none" anchor="ctr"/>
          <a:lstStyle/>
          <a:p>
            <a:endParaRPr lang="en-US">
              <a:latin typeface="+mj-lt"/>
            </a:endParaRPr>
          </a:p>
        </p:txBody>
      </p:sp>
      <p:sp>
        <p:nvSpPr>
          <p:cNvPr id="101390" name="Line 38"/>
          <p:cNvSpPr>
            <a:spLocks noChangeShapeType="1"/>
          </p:cNvSpPr>
          <p:nvPr/>
        </p:nvSpPr>
        <p:spPr bwMode="auto">
          <a:xfrm>
            <a:off x="3743326" y="2484438"/>
            <a:ext cx="0" cy="276225"/>
          </a:xfrm>
          <a:prstGeom prst="line">
            <a:avLst/>
          </a:prstGeom>
          <a:noFill/>
          <a:ln w="12700">
            <a:solidFill>
              <a:schemeClr val="tx1"/>
            </a:solidFill>
            <a:round/>
            <a:headEnd/>
            <a:tailEnd type="triangle" w="med" len="med"/>
          </a:ln>
        </p:spPr>
        <p:txBody>
          <a:bodyPr wrap="none" anchor="ctr"/>
          <a:lstStyle/>
          <a:p>
            <a:endParaRPr lang="en-US">
              <a:latin typeface="+mj-lt"/>
            </a:endParaRPr>
          </a:p>
        </p:txBody>
      </p:sp>
      <p:sp>
        <p:nvSpPr>
          <p:cNvPr id="101393" name="Line 41"/>
          <p:cNvSpPr>
            <a:spLocks noChangeShapeType="1"/>
          </p:cNvSpPr>
          <p:nvPr/>
        </p:nvSpPr>
        <p:spPr bwMode="auto">
          <a:xfrm>
            <a:off x="3749676" y="5156200"/>
            <a:ext cx="0" cy="250825"/>
          </a:xfrm>
          <a:prstGeom prst="line">
            <a:avLst/>
          </a:prstGeom>
          <a:noFill/>
          <a:ln w="12700">
            <a:solidFill>
              <a:schemeClr val="tx1"/>
            </a:solidFill>
            <a:round/>
            <a:headEnd/>
            <a:tailEnd type="triangle" w="med" len="med"/>
          </a:ln>
        </p:spPr>
        <p:txBody>
          <a:bodyPr wrap="none" anchor="ctr"/>
          <a:lstStyle/>
          <a:p>
            <a:endParaRPr lang="en-US">
              <a:latin typeface="+mj-lt"/>
            </a:endParaRPr>
          </a:p>
        </p:txBody>
      </p:sp>
      <p:sp>
        <p:nvSpPr>
          <p:cNvPr id="101392" name="Line 40"/>
          <p:cNvSpPr>
            <a:spLocks noChangeShapeType="1"/>
          </p:cNvSpPr>
          <p:nvPr/>
        </p:nvSpPr>
        <p:spPr bwMode="auto">
          <a:xfrm>
            <a:off x="3740151" y="4241800"/>
            <a:ext cx="0" cy="301625"/>
          </a:xfrm>
          <a:prstGeom prst="line">
            <a:avLst/>
          </a:prstGeom>
          <a:noFill/>
          <a:ln w="12700">
            <a:solidFill>
              <a:schemeClr val="tx1"/>
            </a:solidFill>
            <a:round/>
            <a:headEnd/>
            <a:tailEnd type="triangle" w="med" len="med"/>
          </a:ln>
        </p:spPr>
        <p:txBody>
          <a:bodyPr wrap="none" anchor="ctr"/>
          <a:lstStyle/>
          <a:p>
            <a:endParaRPr lang="en-US">
              <a:latin typeface="+mj-lt"/>
            </a:endParaRPr>
          </a:p>
        </p:txBody>
      </p:sp>
      <p:sp>
        <p:nvSpPr>
          <p:cNvPr id="101391" name="Line 39"/>
          <p:cNvSpPr>
            <a:spLocks noChangeShapeType="1"/>
          </p:cNvSpPr>
          <p:nvPr/>
        </p:nvSpPr>
        <p:spPr bwMode="auto">
          <a:xfrm>
            <a:off x="3746501" y="3443288"/>
            <a:ext cx="0" cy="236537"/>
          </a:xfrm>
          <a:prstGeom prst="line">
            <a:avLst/>
          </a:prstGeom>
          <a:noFill/>
          <a:ln w="12700">
            <a:solidFill>
              <a:schemeClr val="tx1"/>
            </a:solidFill>
            <a:round/>
            <a:headEnd/>
            <a:tailEnd type="triangle" w="med" len="med"/>
          </a:ln>
        </p:spPr>
        <p:txBody>
          <a:bodyPr wrap="none" anchor="ctr"/>
          <a:lstStyle/>
          <a:p>
            <a:endParaRPr lang="en-US">
              <a:latin typeface="+mj-lt"/>
            </a:endParaRPr>
          </a:p>
        </p:txBody>
      </p:sp>
      <p:sp>
        <p:nvSpPr>
          <p:cNvPr id="29" name="Title 28"/>
          <p:cNvSpPr>
            <a:spLocks noGrp="1"/>
          </p:cNvSpPr>
          <p:nvPr>
            <p:ph type="title"/>
          </p:nvPr>
        </p:nvSpPr>
        <p:spPr/>
        <p:txBody>
          <a:bodyPr>
            <a:normAutofit/>
          </a:bodyPr>
          <a:lstStyle/>
          <a:p>
            <a:r>
              <a:rPr lang="cs-CZ" dirty="0" smtClean="0"/>
              <a:t>Klíčové pojmy</a:t>
            </a:r>
            <a:endParaRPr lang="en-US" dirty="0"/>
          </a:p>
        </p:txBody>
      </p:sp>
      <p:sp>
        <p:nvSpPr>
          <p:cNvPr id="101378" name="Footer Placeholder 1"/>
          <p:cNvSpPr>
            <a:spLocks noGrp="1"/>
          </p:cNvSpPr>
          <p:nvPr>
            <p:ph type="ftr" sz="quarter" idx="10"/>
          </p:nvPr>
        </p:nvSpPr>
        <p:spPr>
          <a:noFill/>
        </p:spPr>
        <p:txBody>
          <a:bodyPr/>
          <a:lstStyle/>
          <a:p>
            <a:r>
              <a:rPr lang="en-US" smtClean="0"/>
              <a:t>QS-PR-870</a:t>
            </a:r>
          </a:p>
        </p:txBody>
      </p:sp>
      <p:grpSp>
        <p:nvGrpSpPr>
          <p:cNvPr id="101381" name="Group 26"/>
          <p:cNvGrpSpPr>
            <a:grpSpLocks/>
          </p:cNvGrpSpPr>
          <p:nvPr/>
        </p:nvGrpSpPr>
        <p:grpSpPr bwMode="auto">
          <a:xfrm>
            <a:off x="3090863" y="4556125"/>
            <a:ext cx="1427163" cy="582612"/>
            <a:chOff x="2193" y="3181"/>
            <a:chExt cx="831" cy="371"/>
          </a:xfrm>
          <a:effectLst>
            <a:outerShdw dist="50800" dir="2700000" algn="ctr" rotWithShape="0">
              <a:schemeClr val="tx1">
                <a:lumMod val="75000"/>
                <a:lumOff val="25000"/>
              </a:schemeClr>
            </a:outerShdw>
          </a:effectLst>
        </p:grpSpPr>
        <p:sp>
          <p:nvSpPr>
            <p:cNvPr id="101402" name="Rectangle 27"/>
            <p:cNvSpPr>
              <a:spLocks noChangeArrowheads="1"/>
            </p:cNvSpPr>
            <p:nvPr/>
          </p:nvSpPr>
          <p:spPr bwMode="auto">
            <a:xfrm>
              <a:off x="2193" y="3181"/>
              <a:ext cx="828" cy="371"/>
            </a:xfrm>
            <a:prstGeom prst="rect">
              <a:avLst/>
            </a:prstGeom>
            <a:solidFill>
              <a:srgbClr val="D8DAC9"/>
            </a:solidFill>
            <a:ln w="12700">
              <a:solidFill>
                <a:schemeClr val="tx1"/>
              </a:solidFill>
              <a:miter lim="800000"/>
              <a:headEnd/>
              <a:tailEnd/>
            </a:ln>
            <a:effectLst>
              <a:outerShdw blurRad="50800" dist="50800" dir="2700000" algn="ctr" rotWithShape="0">
                <a:schemeClr val="tx1">
                  <a:lumMod val="75000"/>
                  <a:lumOff val="25000"/>
                </a:schemeClr>
              </a:outerShdw>
            </a:effectLst>
          </p:spPr>
          <p:txBody>
            <a:bodyPr wrap="none" anchor="ctr"/>
            <a:lstStyle/>
            <a:p>
              <a:endParaRPr lang="en-US">
                <a:latin typeface="+mj-lt"/>
              </a:endParaRPr>
            </a:p>
          </p:txBody>
        </p:sp>
        <p:sp>
          <p:nvSpPr>
            <p:cNvPr id="101403" name="Line 28"/>
            <p:cNvSpPr>
              <a:spLocks noChangeShapeType="1"/>
            </p:cNvSpPr>
            <p:nvPr/>
          </p:nvSpPr>
          <p:spPr bwMode="auto">
            <a:xfrm>
              <a:off x="2201" y="3191"/>
              <a:ext cx="404" cy="245"/>
            </a:xfrm>
            <a:prstGeom prst="line">
              <a:avLst/>
            </a:prstGeom>
            <a:noFill/>
            <a:ln w="12700">
              <a:solidFill>
                <a:schemeClr val="tx1"/>
              </a:solidFill>
              <a:round/>
              <a:headEnd/>
              <a:tailEnd/>
            </a:ln>
          </p:spPr>
          <p:txBody>
            <a:bodyPr wrap="none" anchor="ctr"/>
            <a:lstStyle/>
            <a:p>
              <a:endParaRPr lang="en-US">
                <a:latin typeface="+mj-lt"/>
              </a:endParaRPr>
            </a:p>
          </p:txBody>
        </p:sp>
        <p:sp>
          <p:nvSpPr>
            <p:cNvPr id="101404" name="Line 29"/>
            <p:cNvSpPr>
              <a:spLocks noChangeShapeType="1"/>
            </p:cNvSpPr>
            <p:nvPr/>
          </p:nvSpPr>
          <p:spPr bwMode="auto">
            <a:xfrm flipH="1">
              <a:off x="2604" y="3183"/>
              <a:ext cx="420" cy="245"/>
            </a:xfrm>
            <a:prstGeom prst="line">
              <a:avLst/>
            </a:prstGeom>
            <a:noFill/>
            <a:ln w="12700">
              <a:solidFill>
                <a:schemeClr val="tx1"/>
              </a:solidFill>
              <a:round/>
              <a:headEnd/>
              <a:tailEnd/>
            </a:ln>
          </p:spPr>
          <p:txBody>
            <a:bodyPr wrap="none" anchor="ctr"/>
            <a:lstStyle/>
            <a:p>
              <a:endParaRPr lang="en-US">
                <a:latin typeface="+mj-lt"/>
              </a:endParaRPr>
            </a:p>
          </p:txBody>
        </p:sp>
      </p:grpSp>
      <p:sp>
        <p:nvSpPr>
          <p:cNvPr id="101382" name="Rectangle 30"/>
          <p:cNvSpPr>
            <a:spLocks noChangeArrowheads="1"/>
          </p:cNvSpPr>
          <p:nvPr/>
        </p:nvSpPr>
        <p:spPr bwMode="auto">
          <a:xfrm>
            <a:off x="3349626" y="4576763"/>
            <a:ext cx="879475" cy="523875"/>
          </a:xfrm>
          <a:prstGeom prst="rect">
            <a:avLst/>
          </a:prstGeom>
          <a:noFill/>
          <a:ln w="12700">
            <a:noFill/>
            <a:miter lim="800000"/>
            <a:headEnd/>
            <a:tailEnd/>
          </a:ln>
        </p:spPr>
        <p:txBody>
          <a:bodyPr lIns="41275" tIns="17462" rIns="41275" bIns="17462">
            <a:spAutoFit/>
          </a:bodyPr>
          <a:lstStyle/>
          <a:p>
            <a:pPr algn="ctr" defTabSz="804863" eaLnBrk="0" hangingPunct="0"/>
            <a:r>
              <a:rPr lang="cs-CZ" sz="1600" b="1" dirty="0" smtClean="0">
                <a:solidFill>
                  <a:schemeClr val="tx2"/>
                </a:solidFill>
                <a:latin typeface="+mj-lt"/>
              </a:rPr>
              <a:t>Tisk</a:t>
            </a:r>
            <a:r>
              <a:rPr lang="en-US" sz="1600" b="1" dirty="0">
                <a:solidFill>
                  <a:schemeClr val="tx2"/>
                </a:solidFill>
                <a:latin typeface="+mj-lt"/>
              </a:rPr>
              <a:t/>
            </a:r>
            <a:br>
              <a:rPr lang="en-US" sz="1600" b="1" dirty="0">
                <a:solidFill>
                  <a:schemeClr val="tx2"/>
                </a:solidFill>
                <a:latin typeface="+mj-lt"/>
              </a:rPr>
            </a:br>
            <a:r>
              <a:rPr lang="cs-CZ" sz="1600" b="1" dirty="0" smtClean="0">
                <a:solidFill>
                  <a:schemeClr val="tx2"/>
                </a:solidFill>
                <a:latin typeface="+mj-lt"/>
              </a:rPr>
              <a:t>faktury</a:t>
            </a:r>
            <a:endParaRPr lang="en-US" sz="1600" dirty="0">
              <a:solidFill>
                <a:schemeClr val="tx2"/>
              </a:solidFill>
              <a:latin typeface="+mj-lt"/>
            </a:endParaRPr>
          </a:p>
        </p:txBody>
      </p:sp>
      <p:sp>
        <p:nvSpPr>
          <p:cNvPr id="291871" name="Rectangle 31"/>
          <p:cNvSpPr>
            <a:spLocks noChangeArrowheads="1"/>
          </p:cNvSpPr>
          <p:nvPr/>
        </p:nvSpPr>
        <p:spPr bwMode="auto">
          <a:xfrm>
            <a:off x="2878138" y="966788"/>
            <a:ext cx="1731963" cy="712787"/>
          </a:xfrm>
          <a:prstGeom prst="rect">
            <a:avLst/>
          </a:prstGeom>
          <a:solidFill>
            <a:srgbClr val="C5E6E9"/>
          </a:solidFill>
          <a:ln w="12700">
            <a:solidFill>
              <a:schemeClr val="tx1"/>
            </a:solidFill>
            <a:miter lim="800000"/>
            <a:headEnd/>
            <a:tailEnd/>
          </a:ln>
          <a:effectLst>
            <a:outerShdw dist="107763" dir="2700000" algn="ctr" rotWithShape="0">
              <a:schemeClr val="tx1">
                <a:lumMod val="75000"/>
                <a:lumOff val="25000"/>
              </a:schemeClr>
            </a:outerShdw>
          </a:effectLst>
        </p:spPr>
        <p:txBody>
          <a:bodyPr wrap="none" lIns="80962" tIns="41275" rIns="80962" bIns="41275" anchor="ctr"/>
          <a:lstStyle/>
          <a:p>
            <a:pPr algn="ctr" defTabSz="804863" eaLnBrk="0" hangingPunct="0">
              <a:defRPr/>
            </a:pPr>
            <a:r>
              <a:rPr lang="cs-CZ" sz="1600" dirty="0" smtClean="0">
                <a:latin typeface="+mj-lt"/>
              </a:rPr>
              <a:t>Nabídky</a:t>
            </a:r>
          </a:p>
          <a:p>
            <a:pPr algn="ctr" defTabSz="804863" eaLnBrk="0" hangingPunct="0">
              <a:defRPr/>
            </a:pPr>
            <a:r>
              <a:rPr lang="cs-CZ" sz="1600" dirty="0" smtClean="0">
                <a:latin typeface="+mj-lt"/>
              </a:rPr>
              <a:t>(volitelně)</a:t>
            </a:r>
            <a:endParaRPr lang="en-US" sz="1600" dirty="0">
              <a:latin typeface="+mj-lt"/>
            </a:endParaRPr>
          </a:p>
        </p:txBody>
      </p:sp>
      <p:sp>
        <p:nvSpPr>
          <p:cNvPr id="291872" name="Rectangle 32"/>
          <p:cNvSpPr>
            <a:spLocks noChangeArrowheads="1"/>
          </p:cNvSpPr>
          <p:nvPr/>
        </p:nvSpPr>
        <p:spPr bwMode="auto">
          <a:xfrm>
            <a:off x="2874963" y="1871663"/>
            <a:ext cx="1733550" cy="712787"/>
          </a:xfrm>
          <a:prstGeom prst="rect">
            <a:avLst/>
          </a:prstGeom>
          <a:solidFill>
            <a:srgbClr val="C5E6E9"/>
          </a:solidFill>
          <a:ln w="12700">
            <a:solidFill>
              <a:schemeClr val="tx1"/>
            </a:solidFill>
            <a:miter lim="800000"/>
            <a:headEnd/>
            <a:tailEnd/>
          </a:ln>
          <a:effectLst>
            <a:outerShdw dist="107763" dir="2700000" algn="ctr" rotWithShape="0">
              <a:schemeClr val="tx1">
                <a:lumMod val="75000"/>
                <a:lumOff val="25000"/>
              </a:schemeClr>
            </a:outerShdw>
          </a:effectLst>
        </p:spPr>
        <p:txBody>
          <a:bodyPr wrap="none" lIns="80962" tIns="41275" rIns="80962" bIns="41275" anchor="ctr"/>
          <a:lstStyle/>
          <a:p>
            <a:pPr algn="ctr" defTabSz="804863" eaLnBrk="0" hangingPunct="0">
              <a:defRPr/>
            </a:pPr>
            <a:r>
              <a:rPr lang="cs-CZ" sz="1600" dirty="0" smtClean="0">
                <a:latin typeface="+mj-lt"/>
              </a:rPr>
              <a:t>Zakázky</a:t>
            </a:r>
            <a:endParaRPr lang="en-US" sz="1600" dirty="0">
              <a:latin typeface="+mj-lt"/>
            </a:endParaRPr>
          </a:p>
        </p:txBody>
      </p:sp>
      <p:sp>
        <p:nvSpPr>
          <p:cNvPr id="291873" name="Rectangle 33"/>
          <p:cNvSpPr>
            <a:spLocks noChangeArrowheads="1"/>
          </p:cNvSpPr>
          <p:nvPr/>
        </p:nvSpPr>
        <p:spPr bwMode="auto">
          <a:xfrm>
            <a:off x="2876551" y="2781300"/>
            <a:ext cx="1731963" cy="712787"/>
          </a:xfrm>
          <a:prstGeom prst="rect">
            <a:avLst/>
          </a:prstGeom>
          <a:solidFill>
            <a:srgbClr val="C5E6E9"/>
          </a:solidFill>
          <a:ln w="12700">
            <a:solidFill>
              <a:schemeClr val="tx1"/>
            </a:solidFill>
            <a:miter lim="800000"/>
            <a:headEnd/>
            <a:tailEnd/>
          </a:ln>
          <a:effectLst>
            <a:outerShdw dist="107763" dir="2700000" algn="ctr" rotWithShape="0">
              <a:schemeClr val="tx1">
                <a:lumMod val="75000"/>
                <a:lumOff val="25000"/>
              </a:schemeClr>
            </a:outerShdw>
          </a:effectLst>
        </p:spPr>
        <p:txBody>
          <a:bodyPr wrap="none" lIns="80962" tIns="41275" rIns="80962" bIns="41275" anchor="ctr"/>
          <a:lstStyle/>
          <a:p>
            <a:pPr algn="ctr" defTabSz="804863" eaLnBrk="0" hangingPunct="0">
              <a:defRPr/>
            </a:pPr>
            <a:r>
              <a:rPr lang="cs-CZ" sz="1600" dirty="0" smtClean="0">
                <a:latin typeface="+mj-lt"/>
              </a:rPr>
              <a:t>Vyskladňovací</a:t>
            </a:r>
          </a:p>
          <a:p>
            <a:pPr algn="ctr" defTabSz="804863" eaLnBrk="0" hangingPunct="0">
              <a:defRPr/>
            </a:pPr>
            <a:r>
              <a:rPr lang="cs-CZ" sz="1600" dirty="0" smtClean="0">
                <a:latin typeface="+mj-lt"/>
              </a:rPr>
              <a:t>seznam / balicí</a:t>
            </a:r>
          </a:p>
          <a:p>
            <a:pPr algn="ctr" defTabSz="804863" eaLnBrk="0" hangingPunct="0">
              <a:defRPr/>
            </a:pPr>
            <a:r>
              <a:rPr lang="cs-CZ" sz="1600" dirty="0" smtClean="0">
                <a:latin typeface="+mj-lt"/>
              </a:rPr>
              <a:t>list (volitelně)</a:t>
            </a:r>
            <a:endParaRPr lang="en-US" sz="1600" dirty="0">
              <a:latin typeface="+mj-lt"/>
            </a:endParaRPr>
          </a:p>
        </p:txBody>
      </p:sp>
      <p:sp>
        <p:nvSpPr>
          <p:cNvPr id="291874" name="Rectangle 34"/>
          <p:cNvSpPr>
            <a:spLocks noChangeArrowheads="1"/>
          </p:cNvSpPr>
          <p:nvPr/>
        </p:nvSpPr>
        <p:spPr bwMode="auto">
          <a:xfrm>
            <a:off x="2876551" y="3687763"/>
            <a:ext cx="1731963" cy="712787"/>
          </a:xfrm>
          <a:prstGeom prst="rect">
            <a:avLst/>
          </a:prstGeom>
          <a:solidFill>
            <a:srgbClr val="C5E6E9"/>
          </a:solidFill>
          <a:ln w="12700">
            <a:solidFill>
              <a:schemeClr val="tx1"/>
            </a:solidFill>
            <a:miter lim="800000"/>
            <a:headEnd/>
            <a:tailEnd/>
          </a:ln>
          <a:effectLst>
            <a:outerShdw dist="107763" dir="2700000" algn="ctr" rotWithShape="0">
              <a:schemeClr val="tx1">
                <a:lumMod val="75000"/>
                <a:lumOff val="25000"/>
              </a:schemeClr>
            </a:outerShdw>
          </a:effectLst>
        </p:spPr>
        <p:txBody>
          <a:bodyPr wrap="none" lIns="80962" tIns="41275" rIns="80962" bIns="41275" anchor="ctr"/>
          <a:lstStyle/>
          <a:p>
            <a:pPr algn="ctr" defTabSz="804863" eaLnBrk="0" hangingPunct="0">
              <a:defRPr/>
            </a:pPr>
            <a:r>
              <a:rPr lang="cs-CZ" sz="1600" dirty="0" smtClean="0">
                <a:latin typeface="+mj-lt"/>
              </a:rPr>
              <a:t>Expedice</a:t>
            </a:r>
            <a:endParaRPr lang="en-US" sz="1600" dirty="0">
              <a:latin typeface="+mj-lt"/>
            </a:endParaRPr>
          </a:p>
        </p:txBody>
      </p:sp>
      <p:sp>
        <p:nvSpPr>
          <p:cNvPr id="291875" name="Rectangle 35"/>
          <p:cNvSpPr>
            <a:spLocks noChangeArrowheads="1"/>
          </p:cNvSpPr>
          <p:nvPr/>
        </p:nvSpPr>
        <p:spPr bwMode="auto">
          <a:xfrm>
            <a:off x="2876551" y="5240338"/>
            <a:ext cx="1731963" cy="712787"/>
          </a:xfrm>
          <a:prstGeom prst="rect">
            <a:avLst/>
          </a:prstGeom>
          <a:solidFill>
            <a:srgbClr val="C5E6E9"/>
          </a:solidFill>
          <a:ln w="12700">
            <a:solidFill>
              <a:schemeClr val="tx1"/>
            </a:solidFill>
            <a:miter lim="800000"/>
            <a:headEnd/>
            <a:tailEnd/>
          </a:ln>
          <a:effectLst>
            <a:outerShdw dist="107763" dir="2700000" algn="ctr" rotWithShape="0">
              <a:schemeClr val="tx1">
                <a:lumMod val="75000"/>
                <a:lumOff val="25000"/>
              </a:schemeClr>
            </a:outerShdw>
          </a:effectLst>
        </p:spPr>
        <p:txBody>
          <a:bodyPr wrap="none" lIns="80962" tIns="41275" rIns="80962" bIns="41275" anchor="ctr"/>
          <a:lstStyle/>
          <a:p>
            <a:pPr algn="ctr" defTabSz="804863" eaLnBrk="0" hangingPunct="0">
              <a:defRPr/>
            </a:pPr>
            <a:r>
              <a:rPr lang="cs-CZ" sz="1600" dirty="0" smtClean="0">
                <a:latin typeface="+mj-lt"/>
              </a:rPr>
              <a:t>Zápis faktury</a:t>
            </a:r>
            <a:endParaRPr lang="en-US" sz="1600" dirty="0">
              <a:latin typeface="+mj-lt"/>
            </a:endParaRPr>
          </a:p>
        </p:txBody>
      </p:sp>
      <p:sp>
        <p:nvSpPr>
          <p:cNvPr id="291876" name="Rectangle 36"/>
          <p:cNvSpPr>
            <a:spLocks noChangeArrowheads="1"/>
          </p:cNvSpPr>
          <p:nvPr/>
        </p:nvSpPr>
        <p:spPr bwMode="auto">
          <a:xfrm>
            <a:off x="5283201" y="3700463"/>
            <a:ext cx="1731963" cy="712787"/>
          </a:xfrm>
          <a:prstGeom prst="rect">
            <a:avLst/>
          </a:prstGeom>
          <a:solidFill>
            <a:srgbClr val="C5E6E9"/>
          </a:solidFill>
          <a:ln w="12700">
            <a:solidFill>
              <a:schemeClr val="tx1"/>
            </a:solidFill>
            <a:miter lim="800000"/>
            <a:headEnd/>
            <a:tailEnd/>
          </a:ln>
          <a:effectLst>
            <a:outerShdw dist="107763" dir="2700000" algn="ctr" rotWithShape="0">
              <a:schemeClr val="tx1">
                <a:lumMod val="75000"/>
                <a:lumOff val="25000"/>
              </a:schemeClr>
            </a:outerShdw>
          </a:effectLst>
        </p:spPr>
        <p:txBody>
          <a:bodyPr wrap="none" lIns="80962" tIns="41275" rIns="80962" bIns="41275" anchor="ctr"/>
          <a:lstStyle/>
          <a:p>
            <a:pPr algn="ctr" defTabSz="804863" eaLnBrk="0" hangingPunct="0">
              <a:defRPr/>
            </a:pPr>
            <a:r>
              <a:rPr lang="cs-CZ" sz="1600" dirty="0" smtClean="0">
                <a:latin typeface="+mj-lt"/>
              </a:rPr>
              <a:t>Vrácení</a:t>
            </a:r>
            <a:endParaRPr lang="en-US" sz="1600" dirty="0">
              <a:latin typeface="+mj-lt"/>
            </a:endParaRPr>
          </a:p>
        </p:txBody>
      </p:sp>
      <p:sp>
        <p:nvSpPr>
          <p:cNvPr id="101394" name="Line 42"/>
          <p:cNvSpPr>
            <a:spLocks noChangeShapeType="1"/>
          </p:cNvSpPr>
          <p:nvPr/>
        </p:nvSpPr>
        <p:spPr bwMode="auto">
          <a:xfrm>
            <a:off x="4657726" y="2217738"/>
            <a:ext cx="571500" cy="0"/>
          </a:xfrm>
          <a:prstGeom prst="line">
            <a:avLst/>
          </a:prstGeom>
          <a:noFill/>
          <a:ln w="12700">
            <a:solidFill>
              <a:schemeClr val="tx1"/>
            </a:solidFill>
            <a:round/>
            <a:headEnd/>
            <a:tailEnd type="triangle" w="med" len="med"/>
          </a:ln>
        </p:spPr>
        <p:txBody>
          <a:bodyPr wrap="none" anchor="ctr"/>
          <a:lstStyle/>
          <a:p>
            <a:endParaRPr lang="en-US">
              <a:latin typeface="+mj-lt"/>
            </a:endParaRPr>
          </a:p>
        </p:txBody>
      </p:sp>
      <p:grpSp>
        <p:nvGrpSpPr>
          <p:cNvPr id="101396" name="Group 51"/>
          <p:cNvGrpSpPr>
            <a:grpSpLocks/>
          </p:cNvGrpSpPr>
          <p:nvPr/>
        </p:nvGrpSpPr>
        <p:grpSpPr bwMode="auto">
          <a:xfrm>
            <a:off x="5268913" y="1911350"/>
            <a:ext cx="1776413" cy="801687"/>
            <a:chOff x="3115" y="1111"/>
            <a:chExt cx="1119" cy="511"/>
          </a:xfrm>
          <a:effectLst>
            <a:outerShdw blurRad="50800" dist="50800" dir="2700000" algn="ctr" rotWithShape="0">
              <a:schemeClr val="tx1">
                <a:lumMod val="75000"/>
                <a:lumOff val="25000"/>
              </a:schemeClr>
            </a:outerShdw>
          </a:effectLst>
        </p:grpSpPr>
        <p:grpSp>
          <p:nvGrpSpPr>
            <p:cNvPr id="101397" name="Group 52"/>
            <p:cNvGrpSpPr>
              <a:grpSpLocks/>
            </p:cNvGrpSpPr>
            <p:nvPr/>
          </p:nvGrpSpPr>
          <p:grpSpPr bwMode="auto">
            <a:xfrm>
              <a:off x="3115" y="1111"/>
              <a:ext cx="1119" cy="511"/>
              <a:chOff x="3115" y="1111"/>
              <a:chExt cx="1119" cy="511"/>
            </a:xfrm>
          </p:grpSpPr>
          <p:sp>
            <p:nvSpPr>
              <p:cNvPr id="101399" name="Rectangle 53"/>
              <p:cNvSpPr>
                <a:spLocks noChangeArrowheads="1"/>
              </p:cNvSpPr>
              <p:nvPr/>
            </p:nvSpPr>
            <p:spPr bwMode="auto">
              <a:xfrm>
                <a:off x="3115" y="1111"/>
                <a:ext cx="1119" cy="511"/>
              </a:xfrm>
              <a:prstGeom prst="rect">
                <a:avLst/>
              </a:prstGeom>
              <a:solidFill>
                <a:srgbClr val="D8DAC9"/>
              </a:solidFill>
              <a:ln w="12700">
                <a:solidFill>
                  <a:schemeClr val="tx1"/>
                </a:solidFill>
                <a:miter lim="800000"/>
                <a:headEnd/>
                <a:tailEnd/>
              </a:ln>
              <a:effectLst>
                <a:outerShdw dist="50800" dir="5400000" algn="ctr" rotWithShape="0">
                  <a:schemeClr val="tx1">
                    <a:lumMod val="75000"/>
                    <a:lumOff val="25000"/>
                  </a:schemeClr>
                </a:outerShdw>
              </a:effectLst>
            </p:spPr>
            <p:txBody>
              <a:bodyPr wrap="none" anchor="ctr"/>
              <a:lstStyle/>
              <a:p>
                <a:endParaRPr lang="en-US">
                  <a:latin typeface="+mj-lt"/>
                </a:endParaRPr>
              </a:p>
            </p:txBody>
          </p:sp>
          <p:sp>
            <p:nvSpPr>
              <p:cNvPr id="101400" name="Line 54"/>
              <p:cNvSpPr>
                <a:spLocks noChangeShapeType="1"/>
              </p:cNvSpPr>
              <p:nvPr/>
            </p:nvSpPr>
            <p:spPr bwMode="auto">
              <a:xfrm>
                <a:off x="3115" y="1159"/>
                <a:ext cx="551" cy="392"/>
              </a:xfrm>
              <a:prstGeom prst="line">
                <a:avLst/>
              </a:prstGeom>
              <a:noFill/>
              <a:ln w="12700">
                <a:solidFill>
                  <a:schemeClr val="tx1"/>
                </a:solidFill>
                <a:round/>
                <a:headEnd/>
                <a:tailEnd/>
              </a:ln>
            </p:spPr>
            <p:txBody>
              <a:bodyPr wrap="none" anchor="ctr"/>
              <a:lstStyle/>
              <a:p>
                <a:endParaRPr lang="en-US">
                  <a:latin typeface="+mj-lt"/>
                </a:endParaRPr>
              </a:p>
            </p:txBody>
          </p:sp>
          <p:sp>
            <p:nvSpPr>
              <p:cNvPr id="101401" name="Line 55"/>
              <p:cNvSpPr>
                <a:spLocks noChangeShapeType="1"/>
              </p:cNvSpPr>
              <p:nvPr/>
            </p:nvSpPr>
            <p:spPr bwMode="auto">
              <a:xfrm flipH="1">
                <a:off x="3660" y="1159"/>
                <a:ext cx="567" cy="392"/>
              </a:xfrm>
              <a:prstGeom prst="line">
                <a:avLst/>
              </a:prstGeom>
              <a:noFill/>
              <a:ln w="12700">
                <a:solidFill>
                  <a:schemeClr val="tx1"/>
                </a:solidFill>
                <a:round/>
                <a:headEnd/>
                <a:tailEnd/>
              </a:ln>
            </p:spPr>
            <p:txBody>
              <a:bodyPr wrap="none" anchor="ctr"/>
              <a:lstStyle/>
              <a:p>
                <a:endParaRPr lang="en-US">
                  <a:latin typeface="+mj-lt"/>
                </a:endParaRPr>
              </a:p>
            </p:txBody>
          </p:sp>
        </p:grpSp>
        <p:sp>
          <p:nvSpPr>
            <p:cNvPr id="101398" name="Rectangle 56"/>
            <p:cNvSpPr>
              <a:spLocks noChangeArrowheads="1"/>
            </p:cNvSpPr>
            <p:nvPr/>
          </p:nvSpPr>
          <p:spPr bwMode="auto">
            <a:xfrm>
              <a:off x="3165" y="1138"/>
              <a:ext cx="1015" cy="179"/>
            </a:xfrm>
            <a:prstGeom prst="rect">
              <a:avLst/>
            </a:prstGeom>
            <a:noFill/>
            <a:ln w="12700">
              <a:noFill/>
              <a:miter lim="800000"/>
              <a:headEnd/>
              <a:tailEnd/>
            </a:ln>
          </p:spPr>
          <p:txBody>
            <a:bodyPr lIns="41275" tIns="17462" rIns="41275" bIns="17462">
              <a:spAutoFit/>
            </a:bodyPr>
            <a:lstStyle/>
            <a:p>
              <a:pPr algn="ctr" defTabSz="804863" eaLnBrk="0" hangingPunct="0"/>
              <a:r>
                <a:rPr lang="cs-CZ" sz="1600" b="1" dirty="0" smtClean="0">
                  <a:solidFill>
                    <a:schemeClr val="tx2"/>
                  </a:solidFill>
                  <a:latin typeface="+mj-lt"/>
                </a:rPr>
                <a:t>Tisk zakázek</a:t>
              </a:r>
              <a:endParaRPr lang="en-US" sz="1600" b="1" dirty="0">
                <a:solidFill>
                  <a:schemeClr val="tx2"/>
                </a:solidFill>
                <a:latin typeface="+mj-lt"/>
              </a:endParaRPr>
            </a:p>
          </p:txBody>
        </p:sp>
      </p:gr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normAutofit/>
          </a:bodyPr>
          <a:lstStyle/>
          <a:p>
            <a:r>
              <a:rPr lang="cs-CZ" dirty="0" smtClean="0"/>
              <a:t>Rozložení dokumentu zakázky</a:t>
            </a:r>
            <a:endParaRPr lang="en-US" dirty="0"/>
          </a:p>
        </p:txBody>
      </p:sp>
      <p:sp>
        <p:nvSpPr>
          <p:cNvPr id="2051" name="Footer Placeholder 1"/>
          <p:cNvSpPr>
            <a:spLocks noGrp="1"/>
          </p:cNvSpPr>
          <p:nvPr>
            <p:ph type="ftr" sz="quarter" idx="10"/>
          </p:nvPr>
        </p:nvSpPr>
        <p:spPr>
          <a:noFill/>
        </p:spPr>
        <p:txBody>
          <a:bodyPr/>
          <a:lstStyle/>
          <a:p>
            <a:r>
              <a:rPr lang="en-US" smtClean="0"/>
              <a:t>QS-PR-880</a:t>
            </a:r>
          </a:p>
        </p:txBody>
      </p:sp>
      <p:grpSp>
        <p:nvGrpSpPr>
          <p:cNvPr id="2053" name="Group 17"/>
          <p:cNvGrpSpPr>
            <a:grpSpLocks/>
          </p:cNvGrpSpPr>
          <p:nvPr/>
        </p:nvGrpSpPr>
        <p:grpSpPr bwMode="auto">
          <a:xfrm>
            <a:off x="746125" y="1076325"/>
            <a:ext cx="7645400" cy="4886325"/>
            <a:chOff x="746125" y="1200150"/>
            <a:chExt cx="7645400" cy="5334000"/>
          </a:xfrm>
        </p:grpSpPr>
        <p:graphicFrame>
          <p:nvGraphicFramePr>
            <p:cNvPr id="2050" name="Object 2100"/>
            <p:cNvGraphicFramePr>
              <a:graphicFrameLocks noChangeAspect="1"/>
            </p:cNvGraphicFramePr>
            <p:nvPr/>
          </p:nvGraphicFramePr>
          <p:xfrm>
            <a:off x="2649538" y="1454150"/>
            <a:ext cx="3822700" cy="4727575"/>
          </p:xfrm>
          <a:graphic>
            <a:graphicData uri="http://schemas.openxmlformats.org/presentationml/2006/ole">
              <mc:AlternateContent xmlns:mc="http://schemas.openxmlformats.org/markup-compatibility/2006">
                <mc:Choice xmlns:v="urn:schemas-microsoft-com:vml" Requires="v">
                  <p:oleObj spid="_x0000_s2130" name="Microsoft ClipArt Gallery" r:id="rId4" imgW="2826720" imgH="3497040" progId="">
                    <p:embed/>
                  </p:oleObj>
                </mc:Choice>
                <mc:Fallback>
                  <p:oleObj name="Microsoft ClipArt Gallery" r:id="rId4" imgW="2826720" imgH="3497040" progId="">
                    <p:embed/>
                    <p:pic>
                      <p:nvPicPr>
                        <p:cNvPr id="0" name="Object 2100"/>
                        <p:cNvPicPr>
                          <a:picLocks noChangeAspect="1" noChangeArrowheads="1"/>
                        </p:cNvPicPr>
                        <p:nvPr/>
                      </p:nvPicPr>
                      <p:blipFill>
                        <a:blip r:embed="rId5">
                          <a:lum bright="64000" contrast="-84000"/>
                          <a:extLst>
                            <a:ext uri="{28A0092B-C50C-407E-A947-70E740481C1C}">
                              <a14:useLocalDpi xmlns:a14="http://schemas.microsoft.com/office/drawing/2010/main" val="0"/>
                            </a:ext>
                          </a:extLst>
                        </a:blip>
                        <a:srcRect/>
                        <a:stretch>
                          <a:fillRect/>
                        </a:stretch>
                      </p:blipFill>
                      <p:spPr bwMode="auto">
                        <a:xfrm>
                          <a:off x="2649538" y="1454150"/>
                          <a:ext cx="3822700" cy="472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FF99"/>
                              </a:solidFill>
                              <a:miter lim="800000"/>
                              <a:headEnd/>
                              <a:tailEnd/>
                            </a14:hiddenLine>
                          </a:ext>
                        </a:extLst>
                      </p:spPr>
                    </p:pic>
                  </p:oleObj>
                </mc:Fallback>
              </mc:AlternateContent>
            </a:graphicData>
          </a:graphic>
        </p:graphicFrame>
        <p:cxnSp>
          <p:nvCxnSpPr>
            <p:cNvPr id="2054" name="AutoShape 2101" descr="5%"/>
            <p:cNvCxnSpPr>
              <a:cxnSpLocks noChangeShapeType="1"/>
              <a:stCxn id="293950" idx="2"/>
              <a:endCxn id="293942" idx="1"/>
            </p:cNvCxnSpPr>
            <p:nvPr/>
          </p:nvCxnSpPr>
          <p:spPr bwMode="auto">
            <a:xfrm rot="16200000" flipH="1">
              <a:off x="3829051" y="4843462"/>
              <a:ext cx="2157412" cy="690563"/>
            </a:xfrm>
            <a:prstGeom prst="bentConnector2">
              <a:avLst/>
            </a:prstGeom>
            <a:noFill/>
            <a:ln w="38100">
              <a:solidFill>
                <a:schemeClr val="tx2"/>
              </a:solidFill>
              <a:prstDash val="sysDot"/>
              <a:miter lim="800000"/>
              <a:headEnd/>
              <a:tailEnd/>
            </a:ln>
          </p:spPr>
        </p:cxnSp>
        <p:sp>
          <p:nvSpPr>
            <p:cNvPr id="293942" name="Rectangle 2102"/>
            <p:cNvSpPr>
              <a:spLocks noChangeArrowheads="1"/>
            </p:cNvSpPr>
            <p:nvPr/>
          </p:nvSpPr>
          <p:spPr bwMode="auto">
            <a:xfrm>
              <a:off x="5267325" y="6000403"/>
              <a:ext cx="1447800" cy="533747"/>
            </a:xfrm>
            <a:prstGeom prst="rect">
              <a:avLst/>
            </a:prstGeom>
            <a:solidFill>
              <a:schemeClr val="bg1"/>
            </a:solidFill>
            <a:ln w="28575">
              <a:solidFill>
                <a:schemeClr val="tx1">
                  <a:lumMod val="75000"/>
                  <a:lumOff val="25000"/>
                </a:schemeClr>
              </a:solidFill>
              <a:prstDash val="solid"/>
              <a:miter lim="800000"/>
              <a:headEnd/>
              <a:tailEnd/>
            </a:ln>
            <a:effectLst>
              <a:outerShdw dist="89803" dir="2700000" algn="ctr" rotWithShape="0">
                <a:schemeClr val="tx1">
                  <a:lumMod val="75000"/>
                  <a:lumOff val="25000"/>
                </a:schemeClr>
              </a:outerShdw>
            </a:effectLst>
          </p:spPr>
          <p:txBody>
            <a:bodyPr wrap="none" lIns="91432" tIns="45716" rIns="91432" bIns="45716" anchor="ctr"/>
            <a:lstStyle/>
            <a:p>
              <a:pPr algn="ctr" eaLnBrk="0" hangingPunct="0">
                <a:defRPr/>
              </a:pPr>
              <a:r>
                <a:rPr kumimoji="1" lang="cs-CZ" sz="2400" smtClean="0">
                  <a:latin typeface="+mj-lt"/>
                </a:rPr>
                <a:t>Položka</a:t>
              </a:r>
              <a:endParaRPr kumimoji="1" lang="cs-CZ" sz="2400" dirty="0" smtClean="0">
                <a:latin typeface="+mj-lt"/>
              </a:endParaRPr>
            </a:p>
          </p:txBody>
        </p:sp>
        <p:sp>
          <p:nvSpPr>
            <p:cNvPr id="293943" name="Rectangle 2103"/>
            <p:cNvSpPr>
              <a:spLocks noChangeArrowheads="1"/>
            </p:cNvSpPr>
            <p:nvPr/>
          </p:nvSpPr>
          <p:spPr bwMode="auto">
            <a:xfrm>
              <a:off x="3495675" y="1200150"/>
              <a:ext cx="2133600" cy="991244"/>
            </a:xfrm>
            <a:prstGeom prst="rect">
              <a:avLst/>
            </a:prstGeom>
            <a:solidFill>
              <a:schemeClr val="bg1"/>
            </a:solidFill>
            <a:ln w="28575">
              <a:solidFill>
                <a:schemeClr val="tx2"/>
              </a:solidFill>
              <a:miter lim="800000"/>
              <a:headEnd/>
              <a:tailEnd/>
            </a:ln>
            <a:effectLst>
              <a:outerShdw dist="107763" dir="2700000" algn="ctr" rotWithShape="0">
                <a:schemeClr val="tx1">
                  <a:lumMod val="75000"/>
                  <a:lumOff val="25000"/>
                </a:schemeClr>
              </a:outerShdw>
            </a:effectLst>
          </p:spPr>
          <p:txBody>
            <a:bodyPr wrap="none" lIns="91432" tIns="45716" rIns="91432" bIns="45716" anchor="ctr"/>
            <a:lstStyle/>
            <a:p>
              <a:pPr algn="ctr" eaLnBrk="0" hangingPunct="0">
                <a:defRPr/>
              </a:pPr>
              <a:r>
                <a:rPr kumimoji="1" lang="cs-CZ" sz="2400" smtClean="0">
                  <a:latin typeface="+mj-lt"/>
                </a:rPr>
                <a:t>Zakázka</a:t>
              </a:r>
              <a:endParaRPr kumimoji="1" lang="cs-CZ" sz="2400" dirty="0">
                <a:latin typeface="+mj-lt"/>
              </a:endParaRPr>
            </a:p>
          </p:txBody>
        </p:sp>
        <p:cxnSp>
          <p:nvCxnSpPr>
            <p:cNvPr id="2057" name="AutoShape 2104" descr="5%"/>
            <p:cNvCxnSpPr>
              <a:cxnSpLocks noChangeShapeType="1"/>
              <a:stCxn id="293943" idx="2"/>
              <a:endCxn id="293950" idx="0"/>
            </p:cNvCxnSpPr>
            <p:nvPr/>
          </p:nvCxnSpPr>
          <p:spPr bwMode="auto">
            <a:xfrm rot="5400000">
              <a:off x="4119562" y="2647951"/>
              <a:ext cx="885825" cy="0"/>
            </a:xfrm>
            <a:prstGeom prst="straightConnector1">
              <a:avLst/>
            </a:prstGeom>
            <a:noFill/>
            <a:ln w="38100">
              <a:solidFill>
                <a:schemeClr val="tx2"/>
              </a:solidFill>
              <a:round/>
              <a:headEnd/>
              <a:tailEnd/>
            </a:ln>
          </p:spPr>
        </p:cxnSp>
        <p:cxnSp>
          <p:nvCxnSpPr>
            <p:cNvPr id="2058" name="AutoShape 2105" descr="Large grid"/>
            <p:cNvCxnSpPr>
              <a:cxnSpLocks noChangeShapeType="1"/>
              <a:stCxn id="293943" idx="2"/>
              <a:endCxn id="293951" idx="0"/>
            </p:cNvCxnSpPr>
            <p:nvPr/>
          </p:nvCxnSpPr>
          <p:spPr bwMode="auto">
            <a:xfrm rot="16200000" flipH="1">
              <a:off x="5500687" y="1266826"/>
              <a:ext cx="885825" cy="2762250"/>
            </a:xfrm>
            <a:prstGeom prst="bentConnector3">
              <a:avLst>
                <a:gd name="adj1" fmla="val 50000"/>
              </a:avLst>
            </a:prstGeom>
            <a:noFill/>
            <a:ln w="38100">
              <a:solidFill>
                <a:schemeClr val="tx2"/>
              </a:solidFill>
              <a:miter lim="800000"/>
              <a:headEnd/>
              <a:tailEnd/>
            </a:ln>
          </p:spPr>
        </p:cxnSp>
        <p:cxnSp>
          <p:nvCxnSpPr>
            <p:cNvPr id="2059" name="AutoShape 2106" descr="Large grid"/>
            <p:cNvCxnSpPr>
              <a:cxnSpLocks noChangeShapeType="1"/>
              <a:stCxn id="293943" idx="2"/>
              <a:endCxn id="293952" idx="0"/>
            </p:cNvCxnSpPr>
            <p:nvPr/>
          </p:nvCxnSpPr>
          <p:spPr bwMode="auto">
            <a:xfrm rot="5400000">
              <a:off x="2752732" y="1251587"/>
              <a:ext cx="869938" cy="2749550"/>
            </a:xfrm>
            <a:prstGeom prst="bentConnector3">
              <a:avLst>
                <a:gd name="adj1" fmla="val 50000"/>
              </a:avLst>
            </a:prstGeom>
            <a:noFill/>
            <a:ln w="38100">
              <a:solidFill>
                <a:schemeClr val="tx2"/>
              </a:solidFill>
              <a:miter lim="800000"/>
              <a:headEnd/>
              <a:tailEnd/>
            </a:ln>
          </p:spPr>
        </p:cxnSp>
        <p:sp>
          <p:nvSpPr>
            <p:cNvPr id="293947" name="Rectangle 2107"/>
            <p:cNvSpPr>
              <a:spLocks noChangeArrowheads="1"/>
            </p:cNvSpPr>
            <p:nvPr/>
          </p:nvSpPr>
          <p:spPr bwMode="auto">
            <a:xfrm>
              <a:off x="5267325" y="4629646"/>
              <a:ext cx="1447800" cy="533747"/>
            </a:xfrm>
            <a:prstGeom prst="rect">
              <a:avLst/>
            </a:prstGeom>
            <a:solidFill>
              <a:schemeClr val="bg1"/>
            </a:solidFill>
            <a:ln w="28575">
              <a:solidFill>
                <a:schemeClr val="tx1">
                  <a:lumMod val="75000"/>
                  <a:lumOff val="25000"/>
                </a:schemeClr>
              </a:solidFill>
              <a:miter lim="800000"/>
              <a:headEnd/>
              <a:tailEnd/>
            </a:ln>
            <a:effectLst>
              <a:outerShdw dist="107763" dir="2700000" algn="ctr" rotWithShape="0">
                <a:schemeClr val="tx1">
                  <a:lumMod val="75000"/>
                  <a:lumOff val="25000"/>
                </a:schemeClr>
              </a:outerShdw>
            </a:effectLst>
          </p:spPr>
          <p:txBody>
            <a:bodyPr wrap="none" lIns="91432" tIns="45716" rIns="91432" bIns="45716" anchor="ctr"/>
            <a:lstStyle/>
            <a:p>
              <a:pPr algn="ctr" eaLnBrk="0" hangingPunct="0">
                <a:defRPr/>
              </a:pPr>
              <a:r>
                <a:rPr kumimoji="1" lang="cs-CZ" sz="2400" dirty="0" smtClean="0">
                  <a:latin typeface="+mj-lt"/>
                </a:rPr>
                <a:t>Položka</a:t>
              </a:r>
              <a:endParaRPr kumimoji="1" lang="cs-CZ" sz="2400" dirty="0">
                <a:latin typeface="+mj-lt"/>
              </a:endParaRPr>
            </a:p>
          </p:txBody>
        </p:sp>
        <p:cxnSp>
          <p:nvCxnSpPr>
            <p:cNvPr id="2061" name="AutoShape 2108" descr="Dotted grid"/>
            <p:cNvCxnSpPr>
              <a:cxnSpLocks noChangeShapeType="1"/>
              <a:stCxn id="293950" idx="2"/>
              <a:endCxn id="293947" idx="1"/>
            </p:cNvCxnSpPr>
            <p:nvPr/>
          </p:nvCxnSpPr>
          <p:spPr bwMode="auto">
            <a:xfrm rot="16200000" flipH="1">
              <a:off x="4514851" y="4157662"/>
              <a:ext cx="785812" cy="690563"/>
            </a:xfrm>
            <a:prstGeom prst="bentConnector2">
              <a:avLst/>
            </a:prstGeom>
            <a:noFill/>
            <a:ln w="38100">
              <a:solidFill>
                <a:schemeClr val="tx2"/>
              </a:solidFill>
              <a:miter lim="800000"/>
              <a:headEnd/>
              <a:tailEnd/>
            </a:ln>
          </p:spPr>
        </p:cxnSp>
        <p:sp>
          <p:nvSpPr>
            <p:cNvPr id="293949" name="Rectangle 2109"/>
            <p:cNvSpPr>
              <a:spLocks noChangeArrowheads="1"/>
            </p:cNvSpPr>
            <p:nvPr/>
          </p:nvSpPr>
          <p:spPr bwMode="auto">
            <a:xfrm>
              <a:off x="5267325" y="5314158"/>
              <a:ext cx="1447800" cy="533747"/>
            </a:xfrm>
            <a:prstGeom prst="rect">
              <a:avLst/>
            </a:prstGeom>
            <a:solidFill>
              <a:schemeClr val="bg1"/>
            </a:solidFill>
            <a:ln w="28575">
              <a:solidFill>
                <a:schemeClr val="tx1">
                  <a:lumMod val="75000"/>
                  <a:lumOff val="25000"/>
                </a:schemeClr>
              </a:solidFill>
              <a:miter lim="800000"/>
              <a:headEnd/>
              <a:tailEnd/>
            </a:ln>
            <a:effectLst>
              <a:outerShdw dist="107763" dir="2700000" algn="ctr" rotWithShape="0">
                <a:schemeClr val="tx1">
                  <a:lumMod val="75000"/>
                  <a:lumOff val="25000"/>
                </a:schemeClr>
              </a:outerShdw>
            </a:effectLst>
          </p:spPr>
          <p:txBody>
            <a:bodyPr wrap="none" lIns="91432" tIns="45716" rIns="91432" bIns="45716" anchor="ctr"/>
            <a:lstStyle/>
            <a:p>
              <a:pPr algn="ctr" eaLnBrk="0" hangingPunct="0">
                <a:defRPr/>
              </a:pPr>
              <a:r>
                <a:rPr kumimoji="1" lang="cs-CZ" sz="2400" smtClean="0">
                  <a:latin typeface="+mj-lt"/>
                </a:rPr>
                <a:t>Položka</a:t>
              </a:r>
              <a:endParaRPr kumimoji="1" lang="cs-CZ" sz="2400" dirty="0" smtClean="0">
                <a:latin typeface="+mj-lt"/>
              </a:endParaRPr>
            </a:p>
          </p:txBody>
        </p:sp>
        <p:sp>
          <p:nvSpPr>
            <p:cNvPr id="293950" name="Rectangle 2110"/>
            <p:cNvSpPr>
              <a:spLocks noChangeArrowheads="1"/>
            </p:cNvSpPr>
            <p:nvPr/>
          </p:nvSpPr>
          <p:spPr bwMode="auto">
            <a:xfrm>
              <a:off x="3495675" y="3104655"/>
              <a:ext cx="2133600" cy="991244"/>
            </a:xfrm>
            <a:prstGeom prst="rect">
              <a:avLst/>
            </a:prstGeom>
            <a:solidFill>
              <a:schemeClr val="bg1"/>
            </a:solidFill>
            <a:ln w="28575">
              <a:solidFill>
                <a:schemeClr val="tx2"/>
              </a:solidFill>
              <a:miter lim="800000"/>
              <a:headEnd/>
              <a:tailEnd/>
            </a:ln>
            <a:effectLst>
              <a:outerShdw dist="107763" dir="2700000" algn="ctr" rotWithShape="0">
                <a:schemeClr val="tx1">
                  <a:lumMod val="75000"/>
                  <a:lumOff val="25000"/>
                </a:schemeClr>
              </a:outerShdw>
            </a:effectLst>
          </p:spPr>
          <p:txBody>
            <a:bodyPr wrap="none" lIns="91432" tIns="45716" rIns="91432" bIns="45716" anchor="ctr"/>
            <a:lstStyle/>
            <a:p>
              <a:pPr algn="ctr" eaLnBrk="0" hangingPunct="0">
                <a:defRPr/>
              </a:pPr>
              <a:r>
                <a:rPr kumimoji="1" lang="cs-CZ" sz="2400" smtClean="0">
                  <a:latin typeface="+mj-lt"/>
                </a:rPr>
                <a:t>Položky</a:t>
              </a:r>
            </a:p>
            <a:p>
              <a:pPr algn="ctr" eaLnBrk="0" hangingPunct="0">
                <a:defRPr/>
              </a:pPr>
              <a:r>
                <a:rPr kumimoji="1" lang="cs-CZ" sz="2400" smtClean="0">
                  <a:latin typeface="+mj-lt"/>
                </a:rPr>
                <a:t>(tělo)</a:t>
              </a:r>
              <a:endParaRPr kumimoji="1" lang="cs-CZ" sz="2400" dirty="0">
                <a:latin typeface="+mj-lt"/>
              </a:endParaRPr>
            </a:p>
          </p:txBody>
        </p:sp>
        <p:sp>
          <p:nvSpPr>
            <p:cNvPr id="293951" name="Rectangle 2111"/>
            <p:cNvSpPr>
              <a:spLocks noChangeArrowheads="1"/>
            </p:cNvSpPr>
            <p:nvPr/>
          </p:nvSpPr>
          <p:spPr bwMode="auto">
            <a:xfrm>
              <a:off x="6257925" y="3104655"/>
              <a:ext cx="2133600" cy="991244"/>
            </a:xfrm>
            <a:prstGeom prst="rect">
              <a:avLst/>
            </a:prstGeom>
            <a:solidFill>
              <a:schemeClr val="bg1"/>
            </a:solidFill>
            <a:ln w="28575">
              <a:solidFill>
                <a:schemeClr val="tx2"/>
              </a:solidFill>
              <a:miter lim="800000"/>
              <a:headEnd/>
              <a:tailEnd/>
            </a:ln>
            <a:effectLst>
              <a:outerShdw dist="107763" dir="2700000" algn="ctr" rotWithShape="0">
                <a:schemeClr val="tx1">
                  <a:lumMod val="75000"/>
                  <a:lumOff val="25000"/>
                </a:schemeClr>
              </a:outerShdw>
            </a:effectLst>
          </p:spPr>
          <p:txBody>
            <a:bodyPr wrap="none" lIns="91432" tIns="45716" rIns="91432" bIns="45716" anchor="ctr"/>
            <a:lstStyle/>
            <a:p>
              <a:pPr algn="ctr" eaLnBrk="0" hangingPunct="0">
                <a:defRPr/>
              </a:pPr>
              <a:r>
                <a:rPr kumimoji="1" lang="cs-CZ" sz="2400" smtClean="0">
                  <a:latin typeface="+mj-lt"/>
                </a:rPr>
                <a:t>Koncový text</a:t>
              </a:r>
            </a:p>
            <a:p>
              <a:pPr algn="ctr" eaLnBrk="0" hangingPunct="0">
                <a:defRPr/>
              </a:pPr>
              <a:r>
                <a:rPr kumimoji="1" lang="cs-CZ" sz="2400" smtClean="0">
                  <a:latin typeface="+mj-lt"/>
                </a:rPr>
                <a:t>(zápatí)</a:t>
              </a:r>
              <a:endParaRPr kumimoji="1" lang="cs-CZ" sz="2400" dirty="0">
                <a:latin typeface="+mj-lt"/>
              </a:endParaRPr>
            </a:p>
          </p:txBody>
        </p:sp>
        <p:sp>
          <p:nvSpPr>
            <p:cNvPr id="293952" name="Rectangle 2112"/>
            <p:cNvSpPr>
              <a:spLocks noChangeArrowheads="1"/>
            </p:cNvSpPr>
            <p:nvPr/>
          </p:nvSpPr>
          <p:spPr bwMode="auto">
            <a:xfrm>
              <a:off x="746125" y="3061331"/>
              <a:ext cx="2133600" cy="991244"/>
            </a:xfrm>
            <a:prstGeom prst="rect">
              <a:avLst/>
            </a:prstGeom>
            <a:solidFill>
              <a:schemeClr val="bg1"/>
            </a:solidFill>
            <a:ln w="28575">
              <a:solidFill>
                <a:schemeClr val="tx2"/>
              </a:solidFill>
              <a:miter lim="800000"/>
              <a:headEnd/>
              <a:tailEnd/>
            </a:ln>
            <a:effectLst>
              <a:outerShdw dist="107763" dir="2700000" algn="ctr" rotWithShape="0">
                <a:schemeClr val="tx1">
                  <a:lumMod val="75000"/>
                  <a:lumOff val="25000"/>
                </a:schemeClr>
              </a:outerShdw>
            </a:effectLst>
          </p:spPr>
          <p:txBody>
            <a:bodyPr wrap="none" lIns="91432" tIns="45716" rIns="91432" bIns="45716" anchor="ctr"/>
            <a:lstStyle/>
            <a:p>
              <a:pPr algn="ctr" eaLnBrk="0" hangingPunct="0">
                <a:defRPr/>
              </a:pPr>
              <a:r>
                <a:rPr kumimoji="1" lang="cs-CZ" sz="2400" smtClean="0">
                  <a:latin typeface="+mj-lt"/>
                </a:rPr>
                <a:t>Záhlaví</a:t>
              </a:r>
              <a:endParaRPr kumimoji="1" lang="cs-CZ" sz="2400" dirty="0">
                <a:latin typeface="+mj-lt"/>
              </a:endParaRPr>
            </a:p>
          </p:txBody>
        </p:sp>
        <p:cxnSp>
          <p:nvCxnSpPr>
            <p:cNvPr id="2066" name="AutoShape 2113" descr="5%"/>
            <p:cNvCxnSpPr>
              <a:cxnSpLocks noChangeShapeType="1"/>
              <a:stCxn id="293950" idx="2"/>
              <a:endCxn id="293949" idx="1"/>
            </p:cNvCxnSpPr>
            <p:nvPr/>
          </p:nvCxnSpPr>
          <p:spPr bwMode="auto">
            <a:xfrm rot="16200000" flipH="1">
              <a:off x="4171951" y="4500562"/>
              <a:ext cx="1471612" cy="690563"/>
            </a:xfrm>
            <a:prstGeom prst="bentConnector2">
              <a:avLst/>
            </a:prstGeom>
            <a:noFill/>
            <a:ln w="38100">
              <a:solidFill>
                <a:schemeClr val="tx2"/>
              </a:solidFill>
              <a:miter lim="800000"/>
              <a:headEnd/>
              <a:tailEnd/>
            </a:ln>
          </p:spPr>
        </p:cxnSp>
      </p:gr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normAutofit/>
          </a:bodyPr>
          <a:lstStyle/>
          <a:p>
            <a:r>
              <a:rPr lang="cs-CZ" dirty="0" smtClean="0"/>
              <a:t>Rozložení dokumentu zakázky</a:t>
            </a:r>
            <a:endParaRPr lang="en-US" dirty="0"/>
          </a:p>
        </p:txBody>
      </p:sp>
      <p:sp>
        <p:nvSpPr>
          <p:cNvPr id="2051" name="Footer Placeholder 1"/>
          <p:cNvSpPr>
            <a:spLocks noGrp="1"/>
          </p:cNvSpPr>
          <p:nvPr>
            <p:ph type="ftr" sz="quarter" idx="10"/>
          </p:nvPr>
        </p:nvSpPr>
        <p:spPr>
          <a:noFill/>
        </p:spPr>
        <p:txBody>
          <a:bodyPr/>
          <a:lstStyle/>
          <a:p>
            <a:r>
              <a:rPr lang="en-US" smtClean="0"/>
              <a:t>QS-PR-880</a:t>
            </a:r>
          </a:p>
        </p:txBody>
      </p:sp>
      <p:grpSp>
        <p:nvGrpSpPr>
          <p:cNvPr id="2" name="Group 17"/>
          <p:cNvGrpSpPr>
            <a:grpSpLocks/>
          </p:cNvGrpSpPr>
          <p:nvPr/>
        </p:nvGrpSpPr>
        <p:grpSpPr bwMode="auto">
          <a:xfrm>
            <a:off x="746125" y="1076325"/>
            <a:ext cx="7645400" cy="4886325"/>
            <a:chOff x="746125" y="1200150"/>
            <a:chExt cx="7645400" cy="5334000"/>
          </a:xfrm>
        </p:grpSpPr>
        <p:graphicFrame>
          <p:nvGraphicFramePr>
            <p:cNvPr id="2050" name="Object 2100"/>
            <p:cNvGraphicFramePr>
              <a:graphicFrameLocks noChangeAspect="1"/>
            </p:cNvGraphicFramePr>
            <p:nvPr/>
          </p:nvGraphicFramePr>
          <p:xfrm>
            <a:off x="2649538" y="1454150"/>
            <a:ext cx="3822700" cy="4727575"/>
          </p:xfrm>
          <a:graphic>
            <a:graphicData uri="http://schemas.openxmlformats.org/presentationml/2006/ole">
              <mc:AlternateContent xmlns:mc="http://schemas.openxmlformats.org/markup-compatibility/2006">
                <mc:Choice xmlns:v="urn:schemas-microsoft-com:vml" Requires="v">
                  <p:oleObj spid="_x0000_s224338" name="Microsoft ClipArt Gallery" r:id="rId4" imgW="2826720" imgH="3497040" progId="">
                    <p:embed/>
                  </p:oleObj>
                </mc:Choice>
                <mc:Fallback>
                  <p:oleObj name="Microsoft ClipArt Gallery" r:id="rId4" imgW="2826720" imgH="3497040" progId="">
                    <p:embed/>
                    <p:pic>
                      <p:nvPicPr>
                        <p:cNvPr id="0" name="Object 2100"/>
                        <p:cNvPicPr>
                          <a:picLocks noChangeAspect="1" noChangeArrowheads="1"/>
                        </p:cNvPicPr>
                        <p:nvPr/>
                      </p:nvPicPr>
                      <p:blipFill>
                        <a:blip r:embed="rId5">
                          <a:lum bright="64000" contrast="-84000"/>
                          <a:extLst>
                            <a:ext uri="{28A0092B-C50C-407E-A947-70E740481C1C}">
                              <a14:useLocalDpi xmlns:a14="http://schemas.microsoft.com/office/drawing/2010/main" val="0"/>
                            </a:ext>
                          </a:extLst>
                        </a:blip>
                        <a:srcRect/>
                        <a:stretch>
                          <a:fillRect/>
                        </a:stretch>
                      </p:blipFill>
                      <p:spPr bwMode="auto">
                        <a:xfrm>
                          <a:off x="2649538" y="1454150"/>
                          <a:ext cx="3822700" cy="472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FF99"/>
                              </a:solidFill>
                              <a:miter lim="800000"/>
                              <a:headEnd/>
                              <a:tailEnd/>
                            </a14:hiddenLine>
                          </a:ext>
                        </a:extLst>
                      </p:spPr>
                    </p:pic>
                  </p:oleObj>
                </mc:Fallback>
              </mc:AlternateContent>
            </a:graphicData>
          </a:graphic>
        </p:graphicFrame>
        <p:cxnSp>
          <p:nvCxnSpPr>
            <p:cNvPr id="2054" name="AutoShape 2101" descr="5%"/>
            <p:cNvCxnSpPr>
              <a:cxnSpLocks noChangeShapeType="1"/>
              <a:stCxn id="293950" idx="2"/>
              <a:endCxn id="293942" idx="1"/>
            </p:cNvCxnSpPr>
            <p:nvPr/>
          </p:nvCxnSpPr>
          <p:spPr bwMode="auto">
            <a:xfrm rot="16200000" flipH="1">
              <a:off x="3829051" y="4843462"/>
              <a:ext cx="2157412" cy="690563"/>
            </a:xfrm>
            <a:prstGeom prst="bentConnector2">
              <a:avLst/>
            </a:prstGeom>
            <a:noFill/>
            <a:ln w="38100">
              <a:solidFill>
                <a:schemeClr val="tx2"/>
              </a:solidFill>
              <a:prstDash val="sysDot"/>
              <a:miter lim="800000"/>
              <a:headEnd/>
              <a:tailEnd/>
            </a:ln>
          </p:spPr>
        </p:cxnSp>
        <p:sp>
          <p:nvSpPr>
            <p:cNvPr id="293942" name="Rectangle 2102"/>
            <p:cNvSpPr>
              <a:spLocks noChangeArrowheads="1"/>
            </p:cNvSpPr>
            <p:nvPr/>
          </p:nvSpPr>
          <p:spPr bwMode="auto">
            <a:xfrm>
              <a:off x="5267325" y="6000403"/>
              <a:ext cx="1447800" cy="533747"/>
            </a:xfrm>
            <a:prstGeom prst="rect">
              <a:avLst/>
            </a:prstGeom>
            <a:solidFill>
              <a:schemeClr val="bg1"/>
            </a:solidFill>
            <a:ln w="28575">
              <a:solidFill>
                <a:schemeClr val="tx1">
                  <a:lumMod val="75000"/>
                  <a:lumOff val="25000"/>
                </a:schemeClr>
              </a:solidFill>
              <a:prstDash val="solid"/>
              <a:miter lim="800000"/>
              <a:headEnd/>
              <a:tailEnd/>
            </a:ln>
            <a:effectLst>
              <a:outerShdw dist="89803" dir="2700000" algn="ctr" rotWithShape="0">
                <a:schemeClr val="tx1">
                  <a:lumMod val="75000"/>
                  <a:lumOff val="25000"/>
                </a:schemeClr>
              </a:outerShdw>
            </a:effectLst>
          </p:spPr>
          <p:txBody>
            <a:bodyPr wrap="none" lIns="91432" tIns="45716" rIns="91432" bIns="45716" anchor="ctr"/>
            <a:lstStyle/>
            <a:p>
              <a:pPr algn="ctr" eaLnBrk="0" hangingPunct="0">
                <a:defRPr/>
              </a:pPr>
              <a:r>
                <a:rPr kumimoji="1" lang="cs-CZ" sz="2400" smtClean="0">
                  <a:latin typeface="+mj-lt"/>
                </a:rPr>
                <a:t>Položka</a:t>
              </a:r>
              <a:endParaRPr kumimoji="1" lang="cs-CZ" sz="2400" dirty="0" smtClean="0">
                <a:latin typeface="+mj-lt"/>
              </a:endParaRPr>
            </a:p>
          </p:txBody>
        </p:sp>
        <p:sp>
          <p:nvSpPr>
            <p:cNvPr id="293943" name="Rectangle 2103"/>
            <p:cNvSpPr>
              <a:spLocks noChangeArrowheads="1"/>
            </p:cNvSpPr>
            <p:nvPr/>
          </p:nvSpPr>
          <p:spPr bwMode="auto">
            <a:xfrm>
              <a:off x="3495675" y="1200150"/>
              <a:ext cx="2133600" cy="991244"/>
            </a:xfrm>
            <a:prstGeom prst="rect">
              <a:avLst/>
            </a:prstGeom>
            <a:solidFill>
              <a:schemeClr val="bg1"/>
            </a:solidFill>
            <a:ln w="28575">
              <a:solidFill>
                <a:schemeClr val="tx2"/>
              </a:solidFill>
              <a:miter lim="800000"/>
              <a:headEnd/>
              <a:tailEnd/>
            </a:ln>
            <a:effectLst>
              <a:outerShdw dist="107763" dir="2700000" algn="ctr" rotWithShape="0">
                <a:schemeClr val="tx1">
                  <a:lumMod val="75000"/>
                  <a:lumOff val="25000"/>
                </a:schemeClr>
              </a:outerShdw>
            </a:effectLst>
          </p:spPr>
          <p:txBody>
            <a:bodyPr wrap="none" lIns="91432" tIns="45716" rIns="91432" bIns="45716" anchor="ctr"/>
            <a:lstStyle/>
            <a:p>
              <a:pPr algn="ctr" eaLnBrk="0" hangingPunct="0">
                <a:defRPr/>
              </a:pPr>
              <a:r>
                <a:rPr kumimoji="1" lang="cs-CZ" sz="2400" smtClean="0">
                  <a:latin typeface="+mj-lt"/>
                </a:rPr>
                <a:t>Zakázka</a:t>
              </a:r>
              <a:endParaRPr kumimoji="1" lang="cs-CZ" sz="2400" dirty="0">
                <a:latin typeface="+mj-lt"/>
              </a:endParaRPr>
            </a:p>
          </p:txBody>
        </p:sp>
        <p:cxnSp>
          <p:nvCxnSpPr>
            <p:cNvPr id="2057" name="AutoShape 2104" descr="5%"/>
            <p:cNvCxnSpPr>
              <a:cxnSpLocks noChangeShapeType="1"/>
              <a:stCxn id="293943" idx="2"/>
              <a:endCxn id="293950" idx="0"/>
            </p:cNvCxnSpPr>
            <p:nvPr/>
          </p:nvCxnSpPr>
          <p:spPr bwMode="auto">
            <a:xfrm rot="5400000">
              <a:off x="4119562" y="2647951"/>
              <a:ext cx="885825" cy="0"/>
            </a:xfrm>
            <a:prstGeom prst="straightConnector1">
              <a:avLst/>
            </a:prstGeom>
            <a:noFill/>
            <a:ln w="38100">
              <a:solidFill>
                <a:schemeClr val="tx2"/>
              </a:solidFill>
              <a:round/>
              <a:headEnd/>
              <a:tailEnd/>
            </a:ln>
          </p:spPr>
        </p:cxnSp>
        <p:cxnSp>
          <p:nvCxnSpPr>
            <p:cNvPr id="2058" name="AutoShape 2105" descr="Large grid"/>
            <p:cNvCxnSpPr>
              <a:cxnSpLocks noChangeShapeType="1"/>
              <a:stCxn id="293943" idx="2"/>
              <a:endCxn id="293951" idx="0"/>
            </p:cNvCxnSpPr>
            <p:nvPr/>
          </p:nvCxnSpPr>
          <p:spPr bwMode="auto">
            <a:xfrm rot="16200000" flipH="1">
              <a:off x="5500687" y="1266826"/>
              <a:ext cx="885825" cy="2762250"/>
            </a:xfrm>
            <a:prstGeom prst="bentConnector3">
              <a:avLst>
                <a:gd name="adj1" fmla="val 50000"/>
              </a:avLst>
            </a:prstGeom>
            <a:noFill/>
            <a:ln w="38100">
              <a:solidFill>
                <a:schemeClr val="tx2"/>
              </a:solidFill>
              <a:miter lim="800000"/>
              <a:headEnd/>
              <a:tailEnd/>
            </a:ln>
          </p:spPr>
        </p:cxnSp>
        <p:cxnSp>
          <p:nvCxnSpPr>
            <p:cNvPr id="2059" name="AutoShape 2106" descr="Large grid"/>
            <p:cNvCxnSpPr>
              <a:cxnSpLocks noChangeShapeType="1"/>
              <a:stCxn id="293943" idx="2"/>
              <a:endCxn id="293952" idx="0"/>
            </p:cNvCxnSpPr>
            <p:nvPr/>
          </p:nvCxnSpPr>
          <p:spPr bwMode="auto">
            <a:xfrm rot="5400000">
              <a:off x="2752732" y="1251587"/>
              <a:ext cx="869938" cy="2749550"/>
            </a:xfrm>
            <a:prstGeom prst="bentConnector3">
              <a:avLst>
                <a:gd name="adj1" fmla="val 50000"/>
              </a:avLst>
            </a:prstGeom>
            <a:noFill/>
            <a:ln w="38100">
              <a:solidFill>
                <a:schemeClr val="tx2"/>
              </a:solidFill>
              <a:miter lim="800000"/>
              <a:headEnd/>
              <a:tailEnd/>
            </a:ln>
          </p:spPr>
        </p:cxnSp>
        <p:sp>
          <p:nvSpPr>
            <p:cNvPr id="293947" name="Rectangle 2107"/>
            <p:cNvSpPr>
              <a:spLocks noChangeArrowheads="1"/>
            </p:cNvSpPr>
            <p:nvPr/>
          </p:nvSpPr>
          <p:spPr bwMode="auto">
            <a:xfrm>
              <a:off x="5267325" y="4629646"/>
              <a:ext cx="1447800" cy="533747"/>
            </a:xfrm>
            <a:prstGeom prst="rect">
              <a:avLst/>
            </a:prstGeom>
            <a:solidFill>
              <a:schemeClr val="bg1"/>
            </a:solidFill>
            <a:ln w="28575">
              <a:solidFill>
                <a:schemeClr val="tx1">
                  <a:lumMod val="75000"/>
                  <a:lumOff val="25000"/>
                </a:schemeClr>
              </a:solidFill>
              <a:miter lim="800000"/>
              <a:headEnd/>
              <a:tailEnd/>
            </a:ln>
            <a:effectLst>
              <a:outerShdw dist="107763" dir="2700000" algn="ctr" rotWithShape="0">
                <a:schemeClr val="tx1">
                  <a:lumMod val="75000"/>
                  <a:lumOff val="25000"/>
                </a:schemeClr>
              </a:outerShdw>
            </a:effectLst>
          </p:spPr>
          <p:txBody>
            <a:bodyPr wrap="none" lIns="91432" tIns="45716" rIns="91432" bIns="45716" anchor="ctr"/>
            <a:lstStyle/>
            <a:p>
              <a:pPr algn="ctr" eaLnBrk="0" hangingPunct="0">
                <a:defRPr/>
              </a:pPr>
              <a:r>
                <a:rPr kumimoji="1" lang="cs-CZ" sz="2400" dirty="0" smtClean="0">
                  <a:latin typeface="+mj-lt"/>
                </a:rPr>
                <a:t>Položka</a:t>
              </a:r>
              <a:endParaRPr kumimoji="1" lang="cs-CZ" sz="2400" dirty="0">
                <a:latin typeface="+mj-lt"/>
              </a:endParaRPr>
            </a:p>
          </p:txBody>
        </p:sp>
        <p:cxnSp>
          <p:nvCxnSpPr>
            <p:cNvPr id="2061" name="AutoShape 2108" descr="Dotted grid"/>
            <p:cNvCxnSpPr>
              <a:cxnSpLocks noChangeShapeType="1"/>
              <a:stCxn id="293950" idx="2"/>
              <a:endCxn id="293947" idx="1"/>
            </p:cNvCxnSpPr>
            <p:nvPr/>
          </p:nvCxnSpPr>
          <p:spPr bwMode="auto">
            <a:xfrm rot="16200000" flipH="1">
              <a:off x="4514851" y="4157662"/>
              <a:ext cx="785812" cy="690563"/>
            </a:xfrm>
            <a:prstGeom prst="bentConnector2">
              <a:avLst/>
            </a:prstGeom>
            <a:noFill/>
            <a:ln w="38100">
              <a:solidFill>
                <a:schemeClr val="tx2"/>
              </a:solidFill>
              <a:miter lim="800000"/>
              <a:headEnd/>
              <a:tailEnd/>
            </a:ln>
          </p:spPr>
        </p:cxnSp>
        <p:sp>
          <p:nvSpPr>
            <p:cNvPr id="293949" name="Rectangle 2109"/>
            <p:cNvSpPr>
              <a:spLocks noChangeArrowheads="1"/>
            </p:cNvSpPr>
            <p:nvPr/>
          </p:nvSpPr>
          <p:spPr bwMode="auto">
            <a:xfrm>
              <a:off x="5267325" y="5314158"/>
              <a:ext cx="1447800" cy="533747"/>
            </a:xfrm>
            <a:prstGeom prst="rect">
              <a:avLst/>
            </a:prstGeom>
            <a:solidFill>
              <a:schemeClr val="bg1"/>
            </a:solidFill>
            <a:ln w="28575">
              <a:solidFill>
                <a:schemeClr val="tx1">
                  <a:lumMod val="75000"/>
                  <a:lumOff val="25000"/>
                </a:schemeClr>
              </a:solidFill>
              <a:miter lim="800000"/>
              <a:headEnd/>
              <a:tailEnd/>
            </a:ln>
            <a:effectLst>
              <a:outerShdw dist="107763" dir="2700000" algn="ctr" rotWithShape="0">
                <a:schemeClr val="tx1">
                  <a:lumMod val="75000"/>
                  <a:lumOff val="25000"/>
                </a:schemeClr>
              </a:outerShdw>
            </a:effectLst>
          </p:spPr>
          <p:txBody>
            <a:bodyPr wrap="none" lIns="91432" tIns="45716" rIns="91432" bIns="45716" anchor="ctr"/>
            <a:lstStyle/>
            <a:p>
              <a:pPr algn="ctr" eaLnBrk="0" hangingPunct="0">
                <a:defRPr/>
              </a:pPr>
              <a:r>
                <a:rPr kumimoji="1" lang="cs-CZ" sz="2400" smtClean="0">
                  <a:latin typeface="+mj-lt"/>
                </a:rPr>
                <a:t>Položka</a:t>
              </a:r>
              <a:endParaRPr kumimoji="1" lang="cs-CZ" sz="2400" dirty="0" smtClean="0">
                <a:latin typeface="+mj-lt"/>
              </a:endParaRPr>
            </a:p>
          </p:txBody>
        </p:sp>
        <p:sp>
          <p:nvSpPr>
            <p:cNvPr id="293950" name="Rectangle 2110"/>
            <p:cNvSpPr>
              <a:spLocks noChangeArrowheads="1"/>
            </p:cNvSpPr>
            <p:nvPr/>
          </p:nvSpPr>
          <p:spPr bwMode="auto">
            <a:xfrm>
              <a:off x="3495675" y="3104655"/>
              <a:ext cx="2133600" cy="991244"/>
            </a:xfrm>
            <a:prstGeom prst="rect">
              <a:avLst/>
            </a:prstGeom>
            <a:solidFill>
              <a:schemeClr val="bg1"/>
            </a:solidFill>
            <a:ln w="28575">
              <a:solidFill>
                <a:schemeClr val="tx2"/>
              </a:solidFill>
              <a:miter lim="800000"/>
              <a:headEnd/>
              <a:tailEnd/>
            </a:ln>
            <a:effectLst>
              <a:outerShdw dist="107763" dir="2700000" algn="ctr" rotWithShape="0">
                <a:schemeClr val="tx1">
                  <a:lumMod val="75000"/>
                  <a:lumOff val="25000"/>
                </a:schemeClr>
              </a:outerShdw>
            </a:effectLst>
          </p:spPr>
          <p:txBody>
            <a:bodyPr wrap="none" lIns="91432" tIns="45716" rIns="91432" bIns="45716" anchor="ctr"/>
            <a:lstStyle/>
            <a:p>
              <a:pPr algn="ctr" eaLnBrk="0" hangingPunct="0">
                <a:defRPr/>
              </a:pPr>
              <a:r>
                <a:rPr kumimoji="1" lang="cs-CZ" sz="2400" smtClean="0">
                  <a:latin typeface="+mj-lt"/>
                </a:rPr>
                <a:t>Položky</a:t>
              </a:r>
            </a:p>
            <a:p>
              <a:pPr algn="ctr" eaLnBrk="0" hangingPunct="0">
                <a:defRPr/>
              </a:pPr>
              <a:r>
                <a:rPr kumimoji="1" lang="cs-CZ" sz="2400" smtClean="0">
                  <a:latin typeface="+mj-lt"/>
                </a:rPr>
                <a:t>(tělo)</a:t>
              </a:r>
              <a:endParaRPr kumimoji="1" lang="cs-CZ" sz="2400" dirty="0">
                <a:latin typeface="+mj-lt"/>
              </a:endParaRPr>
            </a:p>
          </p:txBody>
        </p:sp>
        <p:sp>
          <p:nvSpPr>
            <p:cNvPr id="293951" name="Rectangle 2111"/>
            <p:cNvSpPr>
              <a:spLocks noChangeArrowheads="1"/>
            </p:cNvSpPr>
            <p:nvPr/>
          </p:nvSpPr>
          <p:spPr bwMode="auto">
            <a:xfrm>
              <a:off x="6257925" y="3104655"/>
              <a:ext cx="2133600" cy="991244"/>
            </a:xfrm>
            <a:prstGeom prst="rect">
              <a:avLst/>
            </a:prstGeom>
            <a:solidFill>
              <a:schemeClr val="bg1"/>
            </a:solidFill>
            <a:ln w="28575">
              <a:solidFill>
                <a:schemeClr val="tx2"/>
              </a:solidFill>
              <a:miter lim="800000"/>
              <a:headEnd/>
              <a:tailEnd/>
            </a:ln>
            <a:effectLst>
              <a:outerShdw dist="107763" dir="2700000" algn="ctr" rotWithShape="0">
                <a:schemeClr val="tx1">
                  <a:lumMod val="75000"/>
                  <a:lumOff val="25000"/>
                </a:schemeClr>
              </a:outerShdw>
            </a:effectLst>
          </p:spPr>
          <p:txBody>
            <a:bodyPr wrap="none" lIns="91432" tIns="45716" rIns="91432" bIns="45716" anchor="ctr"/>
            <a:lstStyle/>
            <a:p>
              <a:pPr algn="ctr" eaLnBrk="0" hangingPunct="0">
                <a:defRPr/>
              </a:pPr>
              <a:r>
                <a:rPr kumimoji="1" lang="cs-CZ" sz="2400" smtClean="0">
                  <a:latin typeface="+mj-lt"/>
                </a:rPr>
                <a:t>Koncový text</a:t>
              </a:r>
            </a:p>
            <a:p>
              <a:pPr algn="ctr" eaLnBrk="0" hangingPunct="0">
                <a:defRPr/>
              </a:pPr>
              <a:r>
                <a:rPr kumimoji="1" lang="cs-CZ" sz="2400" smtClean="0">
                  <a:latin typeface="+mj-lt"/>
                </a:rPr>
                <a:t>(zápatí)</a:t>
              </a:r>
              <a:endParaRPr kumimoji="1" lang="cs-CZ" sz="2400" dirty="0">
                <a:latin typeface="+mj-lt"/>
              </a:endParaRPr>
            </a:p>
          </p:txBody>
        </p:sp>
        <p:sp>
          <p:nvSpPr>
            <p:cNvPr id="293952" name="Rectangle 2112"/>
            <p:cNvSpPr>
              <a:spLocks noChangeArrowheads="1"/>
            </p:cNvSpPr>
            <p:nvPr/>
          </p:nvSpPr>
          <p:spPr bwMode="auto">
            <a:xfrm>
              <a:off x="746125" y="3061331"/>
              <a:ext cx="2133600" cy="991244"/>
            </a:xfrm>
            <a:prstGeom prst="rect">
              <a:avLst/>
            </a:prstGeom>
            <a:solidFill>
              <a:schemeClr val="bg1"/>
            </a:solidFill>
            <a:ln w="28575">
              <a:solidFill>
                <a:schemeClr val="tx2"/>
              </a:solidFill>
              <a:miter lim="800000"/>
              <a:headEnd/>
              <a:tailEnd/>
            </a:ln>
            <a:effectLst>
              <a:outerShdw dist="107763" dir="2700000" algn="ctr" rotWithShape="0">
                <a:schemeClr val="tx1">
                  <a:lumMod val="75000"/>
                  <a:lumOff val="25000"/>
                </a:schemeClr>
              </a:outerShdw>
            </a:effectLst>
          </p:spPr>
          <p:txBody>
            <a:bodyPr wrap="none" lIns="91432" tIns="45716" rIns="91432" bIns="45716" anchor="ctr"/>
            <a:lstStyle/>
            <a:p>
              <a:pPr algn="ctr" eaLnBrk="0" hangingPunct="0">
                <a:defRPr/>
              </a:pPr>
              <a:r>
                <a:rPr kumimoji="1" lang="cs-CZ" sz="2400" smtClean="0">
                  <a:latin typeface="+mj-lt"/>
                </a:rPr>
                <a:t>Záhlaví</a:t>
              </a:r>
              <a:endParaRPr kumimoji="1" lang="cs-CZ" sz="2400" dirty="0">
                <a:latin typeface="+mj-lt"/>
              </a:endParaRPr>
            </a:p>
          </p:txBody>
        </p:sp>
        <p:cxnSp>
          <p:nvCxnSpPr>
            <p:cNvPr id="2066" name="AutoShape 2113" descr="5%"/>
            <p:cNvCxnSpPr>
              <a:cxnSpLocks noChangeShapeType="1"/>
              <a:stCxn id="293950" idx="2"/>
              <a:endCxn id="293949" idx="1"/>
            </p:cNvCxnSpPr>
            <p:nvPr/>
          </p:nvCxnSpPr>
          <p:spPr bwMode="auto">
            <a:xfrm rot="16200000" flipH="1">
              <a:off x="4171951" y="4500562"/>
              <a:ext cx="1471612" cy="690563"/>
            </a:xfrm>
            <a:prstGeom prst="bentConnector2">
              <a:avLst/>
            </a:prstGeom>
            <a:noFill/>
            <a:ln w="38100">
              <a:solidFill>
                <a:schemeClr val="tx2"/>
              </a:solidFill>
              <a:miter lim="800000"/>
              <a:headEnd/>
              <a:tailEnd/>
            </a:ln>
          </p:spPr>
        </p:cxnSp>
      </p:gr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normAutofit/>
          </a:bodyPr>
          <a:lstStyle/>
          <a:p>
            <a:r>
              <a:rPr lang="cs-CZ" dirty="0" smtClean="0"/>
              <a:t>Zakázka</a:t>
            </a:r>
            <a:r>
              <a:rPr lang="en-US" dirty="0" smtClean="0"/>
              <a:t>: </a:t>
            </a:r>
            <a:r>
              <a:rPr lang="cs-CZ" dirty="0" smtClean="0"/>
              <a:t>rezervace zásob</a:t>
            </a:r>
            <a:endParaRPr lang="en-US" dirty="0"/>
          </a:p>
        </p:txBody>
      </p:sp>
      <p:sp>
        <p:nvSpPr>
          <p:cNvPr id="102402" name="Footer Placeholder 1"/>
          <p:cNvSpPr>
            <a:spLocks noGrp="1"/>
          </p:cNvSpPr>
          <p:nvPr>
            <p:ph type="ftr" sz="quarter" idx="10"/>
          </p:nvPr>
        </p:nvSpPr>
        <p:spPr>
          <a:noFill/>
        </p:spPr>
        <p:txBody>
          <a:bodyPr/>
          <a:lstStyle/>
          <a:p>
            <a:r>
              <a:rPr lang="en-US" smtClean="0"/>
              <a:t>QS-PR-890</a:t>
            </a:r>
          </a:p>
        </p:txBody>
      </p:sp>
      <p:grpSp>
        <p:nvGrpSpPr>
          <p:cNvPr id="102404" name="Group 422"/>
          <p:cNvGrpSpPr>
            <a:grpSpLocks/>
          </p:cNvGrpSpPr>
          <p:nvPr/>
        </p:nvGrpSpPr>
        <p:grpSpPr bwMode="auto">
          <a:xfrm>
            <a:off x="671513" y="1997075"/>
            <a:ext cx="7802562" cy="2954338"/>
            <a:chOff x="176" y="530"/>
            <a:chExt cx="4915" cy="1861"/>
          </a:xfrm>
        </p:grpSpPr>
        <p:pic>
          <p:nvPicPr>
            <p:cNvPr id="102405" name="Picture 418" descr="j0090137"/>
            <p:cNvPicPr>
              <a:picLocks noChangeAspect="1" noChangeArrowheads="1"/>
            </p:cNvPicPr>
            <p:nvPr/>
          </p:nvPicPr>
          <p:blipFill>
            <a:blip r:embed="rId3" cstate="print"/>
            <a:srcRect/>
            <a:stretch>
              <a:fillRect/>
            </a:stretch>
          </p:blipFill>
          <p:spPr bwMode="auto">
            <a:xfrm>
              <a:off x="4138" y="1002"/>
              <a:ext cx="953" cy="743"/>
            </a:xfrm>
            <a:prstGeom prst="rect">
              <a:avLst/>
            </a:prstGeom>
            <a:noFill/>
            <a:ln w="9525">
              <a:noFill/>
              <a:miter lim="800000"/>
              <a:headEnd/>
              <a:tailEnd/>
            </a:ln>
          </p:spPr>
        </p:pic>
        <p:pic>
          <p:nvPicPr>
            <p:cNvPr id="102406" name="Picture 244" descr="PE06265_"/>
            <p:cNvPicPr>
              <a:picLocks noChangeAspect="1" noChangeArrowheads="1"/>
            </p:cNvPicPr>
            <p:nvPr/>
          </p:nvPicPr>
          <p:blipFill>
            <a:blip r:embed="rId4" cstate="print"/>
            <a:srcRect/>
            <a:stretch>
              <a:fillRect/>
            </a:stretch>
          </p:blipFill>
          <p:spPr bwMode="auto">
            <a:xfrm>
              <a:off x="176" y="884"/>
              <a:ext cx="1048" cy="1129"/>
            </a:xfrm>
            <a:prstGeom prst="rect">
              <a:avLst/>
            </a:prstGeom>
            <a:noFill/>
            <a:ln w="9525">
              <a:noFill/>
              <a:miter lim="800000"/>
              <a:headEnd/>
              <a:tailEnd/>
            </a:ln>
          </p:spPr>
        </p:pic>
        <p:sp>
          <p:nvSpPr>
            <p:cNvPr id="102407" name="Text Box 245"/>
            <p:cNvSpPr txBox="1">
              <a:spLocks noChangeArrowheads="1"/>
            </p:cNvSpPr>
            <p:nvPr/>
          </p:nvSpPr>
          <p:spPr bwMode="auto">
            <a:xfrm>
              <a:off x="176" y="2025"/>
              <a:ext cx="1314" cy="366"/>
            </a:xfrm>
            <a:prstGeom prst="rect">
              <a:avLst/>
            </a:prstGeom>
            <a:noFill/>
            <a:ln w="38100">
              <a:noFill/>
              <a:miter lim="800000"/>
              <a:headEnd/>
              <a:tailEnd/>
            </a:ln>
          </p:spPr>
          <p:txBody>
            <a:bodyPr>
              <a:spAutoFit/>
            </a:bodyPr>
            <a:lstStyle/>
            <a:p>
              <a:pPr algn="ctr" eaLnBrk="0" hangingPunct="0">
                <a:spcBef>
                  <a:spcPct val="50000"/>
                </a:spcBef>
              </a:pPr>
              <a:r>
                <a:rPr lang="cs-CZ" sz="1600" dirty="0" smtClean="0">
                  <a:latin typeface="+mj-lt"/>
                </a:rPr>
                <a:t>Cestovní agent/</a:t>
              </a:r>
              <a:br>
                <a:rPr lang="cs-CZ" sz="1600" dirty="0" smtClean="0">
                  <a:latin typeface="+mj-lt"/>
                </a:rPr>
              </a:br>
              <a:r>
                <a:rPr lang="cs-CZ" sz="1600" dirty="0" smtClean="0">
                  <a:latin typeface="+mj-lt"/>
                </a:rPr>
                <a:t>přepážka</a:t>
              </a:r>
              <a:endParaRPr lang="cs-CZ" sz="1600" dirty="0">
                <a:latin typeface="+mj-lt"/>
              </a:endParaRPr>
            </a:p>
          </p:txBody>
        </p:sp>
        <p:sp>
          <p:nvSpPr>
            <p:cNvPr id="102408" name="Text Box 246"/>
            <p:cNvSpPr txBox="1">
              <a:spLocks noChangeArrowheads="1"/>
            </p:cNvSpPr>
            <p:nvPr/>
          </p:nvSpPr>
          <p:spPr bwMode="auto">
            <a:xfrm>
              <a:off x="176" y="530"/>
              <a:ext cx="2214" cy="250"/>
            </a:xfrm>
            <a:prstGeom prst="rect">
              <a:avLst/>
            </a:prstGeom>
            <a:noFill/>
            <a:ln w="38100">
              <a:noFill/>
              <a:miter lim="800000"/>
              <a:headEnd/>
              <a:tailEnd/>
            </a:ln>
          </p:spPr>
          <p:txBody>
            <a:bodyPr>
              <a:spAutoFit/>
            </a:bodyPr>
            <a:lstStyle/>
            <a:p>
              <a:pPr eaLnBrk="0" hangingPunct="0">
                <a:spcBef>
                  <a:spcPct val="50000"/>
                </a:spcBef>
              </a:pPr>
              <a:r>
                <a:rPr lang="cs-CZ" sz="2000" dirty="0" smtClean="0">
                  <a:latin typeface="+mj-lt"/>
                </a:rPr>
                <a:t>Obecná rezervace</a:t>
              </a:r>
              <a:endParaRPr lang="cs-CZ" sz="2000" dirty="0">
                <a:latin typeface="+mj-lt"/>
              </a:endParaRPr>
            </a:p>
          </p:txBody>
        </p:sp>
        <p:sp>
          <p:nvSpPr>
            <p:cNvPr id="102409" name="Text Box 247"/>
            <p:cNvSpPr txBox="1">
              <a:spLocks noChangeArrowheads="1"/>
            </p:cNvSpPr>
            <p:nvPr/>
          </p:nvSpPr>
          <p:spPr bwMode="auto">
            <a:xfrm>
              <a:off x="2801" y="2025"/>
              <a:ext cx="2221" cy="212"/>
            </a:xfrm>
            <a:prstGeom prst="rect">
              <a:avLst/>
            </a:prstGeom>
            <a:noFill/>
            <a:ln w="38100">
              <a:noFill/>
              <a:miter lim="800000"/>
              <a:headEnd/>
              <a:tailEnd/>
            </a:ln>
          </p:spPr>
          <p:txBody>
            <a:bodyPr>
              <a:spAutoFit/>
            </a:bodyPr>
            <a:lstStyle/>
            <a:p>
              <a:pPr eaLnBrk="0" hangingPunct="0">
                <a:spcBef>
                  <a:spcPct val="50000"/>
                </a:spcBef>
              </a:pPr>
              <a:r>
                <a:rPr lang="cs-CZ" sz="1600" dirty="0" smtClean="0">
                  <a:latin typeface="+mj-lt"/>
                </a:rPr>
                <a:t>palubní lístek; sedadlo 10A</a:t>
              </a:r>
              <a:endParaRPr lang="cs-CZ" sz="1600" dirty="0">
                <a:latin typeface="+mj-lt"/>
              </a:endParaRPr>
            </a:p>
          </p:txBody>
        </p:sp>
        <p:sp>
          <p:nvSpPr>
            <p:cNvPr id="102410" name="Text Box 248"/>
            <p:cNvSpPr txBox="1">
              <a:spLocks noChangeArrowheads="1"/>
            </p:cNvSpPr>
            <p:nvPr/>
          </p:nvSpPr>
          <p:spPr bwMode="auto">
            <a:xfrm>
              <a:off x="2801" y="530"/>
              <a:ext cx="2214" cy="250"/>
            </a:xfrm>
            <a:prstGeom prst="rect">
              <a:avLst/>
            </a:prstGeom>
            <a:noFill/>
            <a:ln w="38100">
              <a:noFill/>
              <a:miter lim="800000"/>
              <a:headEnd/>
              <a:tailEnd/>
            </a:ln>
          </p:spPr>
          <p:txBody>
            <a:bodyPr>
              <a:spAutoFit/>
            </a:bodyPr>
            <a:lstStyle/>
            <a:p>
              <a:pPr eaLnBrk="0" hangingPunct="0">
                <a:spcBef>
                  <a:spcPct val="50000"/>
                </a:spcBef>
              </a:pPr>
              <a:r>
                <a:rPr lang="cs-CZ" sz="2000" dirty="0" smtClean="0">
                  <a:latin typeface="+mj-lt"/>
                </a:rPr>
                <a:t>Podrobná rezervace</a:t>
              </a:r>
              <a:endParaRPr lang="cs-CZ" sz="2000" dirty="0">
                <a:latin typeface="+mj-lt"/>
              </a:endParaRPr>
            </a:p>
          </p:txBody>
        </p:sp>
        <p:sp>
          <p:nvSpPr>
            <p:cNvPr id="605595" name="Rectangle 411"/>
            <p:cNvSpPr>
              <a:spLocks noChangeArrowheads="1"/>
            </p:cNvSpPr>
            <p:nvPr/>
          </p:nvSpPr>
          <p:spPr bwMode="auto">
            <a:xfrm>
              <a:off x="2799" y="1134"/>
              <a:ext cx="1413" cy="567"/>
            </a:xfrm>
            <a:prstGeom prst="rect">
              <a:avLst/>
            </a:prstGeom>
            <a:solidFill>
              <a:srgbClr val="E6E7D7"/>
            </a:solidFill>
            <a:ln w="38100">
              <a:noFill/>
              <a:miter lim="800000"/>
              <a:headEnd/>
              <a:tailEnd/>
            </a:ln>
            <a:effectLst>
              <a:outerShdw dist="107763" dir="2700000" algn="ctr" rotWithShape="0">
                <a:schemeClr val="bg2"/>
              </a:outerShdw>
            </a:effectLst>
          </p:spPr>
          <p:txBody>
            <a:bodyPr wrap="none" anchor="ctr"/>
            <a:lstStyle/>
            <a:p>
              <a:pPr>
                <a:defRPr/>
              </a:pPr>
              <a:endParaRPr lang="cs-CZ">
                <a:latin typeface="+mj-lt"/>
              </a:endParaRPr>
            </a:p>
          </p:txBody>
        </p:sp>
        <p:sp>
          <p:nvSpPr>
            <p:cNvPr id="102412" name="Text Box 412"/>
            <p:cNvSpPr txBox="1">
              <a:spLocks noChangeArrowheads="1"/>
            </p:cNvSpPr>
            <p:nvPr/>
          </p:nvSpPr>
          <p:spPr bwMode="auto">
            <a:xfrm>
              <a:off x="2873" y="1197"/>
              <a:ext cx="1300" cy="443"/>
            </a:xfrm>
            <a:prstGeom prst="rect">
              <a:avLst/>
            </a:prstGeom>
            <a:noFill/>
            <a:ln w="38100">
              <a:noFill/>
              <a:miter lim="800000"/>
              <a:headEnd/>
              <a:tailEnd/>
            </a:ln>
          </p:spPr>
          <p:txBody>
            <a:bodyPr>
              <a:spAutoFit/>
            </a:bodyPr>
            <a:lstStyle/>
            <a:p>
              <a:pPr algn="ctr" eaLnBrk="0" hangingPunct="0">
                <a:spcBef>
                  <a:spcPct val="50000"/>
                </a:spcBef>
              </a:pPr>
              <a:r>
                <a:rPr lang="cs-CZ" sz="1600" smtClean="0">
                  <a:latin typeface="+mj-lt"/>
                </a:rPr>
                <a:t>palubní lístek</a:t>
              </a:r>
            </a:p>
            <a:p>
              <a:pPr algn="ctr" eaLnBrk="0" hangingPunct="0">
                <a:spcBef>
                  <a:spcPct val="50000"/>
                </a:spcBef>
              </a:pPr>
              <a:r>
                <a:rPr lang="cs-CZ" sz="1600" smtClean="0">
                  <a:latin typeface="+mj-lt"/>
                </a:rPr>
                <a:t>sedadlo 10A</a:t>
              </a:r>
              <a:endParaRPr lang="cs-CZ" sz="1600" dirty="0">
                <a:latin typeface="+mj-lt"/>
              </a:endParaRPr>
            </a:p>
          </p:txBody>
        </p:sp>
        <p:sp>
          <p:nvSpPr>
            <p:cNvPr id="605605" name="AutoShape 421"/>
            <p:cNvSpPr>
              <a:spLocks noChangeArrowheads="1"/>
            </p:cNvSpPr>
            <p:nvPr/>
          </p:nvSpPr>
          <p:spPr bwMode="auto">
            <a:xfrm>
              <a:off x="1683" y="1116"/>
              <a:ext cx="783" cy="576"/>
            </a:xfrm>
            <a:prstGeom prst="rightArrow">
              <a:avLst>
                <a:gd name="adj1" fmla="val 50000"/>
                <a:gd name="adj2" fmla="val 33984"/>
              </a:avLst>
            </a:prstGeom>
            <a:solidFill>
              <a:srgbClr val="CED0B0"/>
            </a:solidFill>
            <a:ln w="3175">
              <a:solidFill>
                <a:schemeClr val="bg2"/>
              </a:solidFill>
              <a:miter lim="800000"/>
              <a:headEnd/>
              <a:tailEnd/>
            </a:ln>
            <a:effectLst>
              <a:outerShdw dist="35921" dir="2700000" algn="ctr" rotWithShape="0">
                <a:schemeClr val="bg2"/>
              </a:outerShdw>
            </a:effectLst>
          </p:spPr>
          <p:txBody>
            <a:bodyPr wrap="none" anchor="ctr"/>
            <a:lstStyle/>
            <a:p>
              <a:pPr>
                <a:defRPr/>
              </a:pPr>
              <a:endParaRPr lang="cs-CZ">
                <a:latin typeface="+mj-lt"/>
              </a:endParaRPr>
            </a:p>
          </p:txBody>
        </p:sp>
      </p:gr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2456" y="891866"/>
            <a:ext cx="8153400" cy="5159919"/>
          </a:xfrm>
          <a:solidFill>
            <a:srgbClr val="FFFF00"/>
          </a:solidFill>
          <a:ln w="12700">
            <a:solidFill>
              <a:schemeClr val="tx1"/>
            </a:solidFill>
          </a:ln>
          <a:effectLst>
            <a:innerShdw blurRad="63500" dist="50800" dir="2700000">
              <a:prstClr val="black">
                <a:alpha val="50000"/>
              </a:prstClr>
            </a:innerShdw>
          </a:effectLst>
        </p:spPr>
        <p:txBody>
          <a:bodyPr>
            <a:normAutofit fontScale="92500" lnSpcReduction="10000"/>
          </a:bodyPr>
          <a:lstStyle/>
          <a:p>
            <a:pPr>
              <a:buFont typeface="Webdings" pitchFamily="18" charset="2"/>
              <a:buNone/>
              <a:defRPr/>
            </a:pPr>
            <a:r>
              <a:rPr lang="en-US" sz="1200" dirty="0" smtClean="0"/>
              <a:t>QMI Corporation                                                                                               PACKING LIST</a:t>
            </a:r>
          </a:p>
          <a:p>
            <a:pPr>
              <a:buFont typeface="Webdings" pitchFamily="18" charset="2"/>
              <a:buNone/>
              <a:defRPr/>
            </a:pPr>
            <a:r>
              <a:rPr lang="en-US" sz="1200" dirty="0" smtClean="0"/>
              <a:t>New York, New York 10065</a:t>
            </a:r>
          </a:p>
          <a:p>
            <a:pPr>
              <a:buFont typeface="Webdings" pitchFamily="18" charset="2"/>
              <a:buNone/>
              <a:defRPr/>
            </a:pPr>
            <a:r>
              <a:rPr lang="en-US" sz="1200" dirty="0" smtClean="0"/>
              <a:t>United States of America                                                                            Order # SO10020   Page 1</a:t>
            </a:r>
          </a:p>
          <a:p>
            <a:pPr>
              <a:buFont typeface="Webdings" pitchFamily="18" charset="2"/>
              <a:buNone/>
              <a:defRPr/>
            </a:pPr>
            <a:r>
              <a:rPr lang="en-US" sz="1200" dirty="0" smtClean="0"/>
              <a:t>							Order Date 09/28/XX</a:t>
            </a:r>
          </a:p>
          <a:p>
            <a:pPr>
              <a:buFont typeface="Webdings" pitchFamily="18" charset="2"/>
              <a:buNone/>
              <a:defRPr/>
            </a:pPr>
            <a:r>
              <a:rPr lang="en-US" sz="1200" dirty="0" smtClean="0"/>
              <a:t>							Print Date   09/28/XX</a:t>
            </a:r>
          </a:p>
          <a:p>
            <a:pPr>
              <a:buFont typeface="Webdings" pitchFamily="18" charset="2"/>
              <a:buNone/>
              <a:defRPr/>
            </a:pPr>
            <a:endParaRPr lang="en-US" sz="1200" dirty="0" smtClean="0"/>
          </a:p>
          <a:p>
            <a:pPr>
              <a:buFont typeface="Webdings" pitchFamily="18" charset="2"/>
              <a:buNone/>
              <a:defRPr/>
            </a:pPr>
            <a:r>
              <a:rPr lang="en-US" sz="1200" dirty="0" smtClean="0"/>
              <a:t>		Sold To: Midwest Medical Distributors, Inc.              Ship To: Midwest Medical Distributors, Inc.</a:t>
            </a:r>
          </a:p>
          <a:p>
            <a:pPr>
              <a:buFont typeface="Webdings" pitchFamily="18" charset="2"/>
              <a:buNone/>
              <a:defRPr/>
            </a:pPr>
            <a:r>
              <a:rPr lang="en-US" sz="1200" dirty="0" smtClean="0"/>
              <a:t>                                Suite 1000 Colossal Building                                   Suite 1000 Colossal Building</a:t>
            </a:r>
          </a:p>
          <a:p>
            <a:pPr>
              <a:buFont typeface="Webdings" pitchFamily="18" charset="2"/>
              <a:buNone/>
              <a:defRPr/>
            </a:pPr>
            <a:r>
              <a:rPr lang="en-US" sz="1200" dirty="0" smtClean="0"/>
              <a:t>                                Colossal Industrial Park                                          Colossal Industrial Park</a:t>
            </a:r>
          </a:p>
          <a:p>
            <a:pPr>
              <a:buFont typeface="Webdings" pitchFamily="18" charset="2"/>
              <a:buNone/>
              <a:defRPr/>
            </a:pPr>
            <a:r>
              <a:rPr lang="en-US" sz="1200" dirty="0" smtClean="0"/>
              <a:t>                                10350 Production Drive                                          10350 Production Drive</a:t>
            </a:r>
          </a:p>
          <a:p>
            <a:pPr>
              <a:buFont typeface="Webdings" pitchFamily="18" charset="2"/>
              <a:buNone/>
              <a:defRPr/>
            </a:pPr>
            <a:r>
              <a:rPr lang="en-US" sz="1200" dirty="0" smtClean="0"/>
              <a:t>                                 Evanston,  IL  09087                                             Evanston, IL  09087</a:t>
            </a:r>
          </a:p>
          <a:p>
            <a:pPr>
              <a:buFont typeface="Webdings" pitchFamily="18" charset="2"/>
              <a:buNone/>
              <a:defRPr/>
            </a:pPr>
            <a:endParaRPr lang="en-US" sz="1200" dirty="0" smtClean="0"/>
          </a:p>
          <a:p>
            <a:pPr>
              <a:buFont typeface="Webdings" pitchFamily="18" charset="2"/>
              <a:buNone/>
              <a:defRPr/>
            </a:pPr>
            <a:r>
              <a:rPr lang="en-US" sz="1200" dirty="0" smtClean="0"/>
              <a:t>	Salesperson:				Purchase Order:</a:t>
            </a:r>
          </a:p>
          <a:p>
            <a:pPr>
              <a:buFont typeface="Webdings" pitchFamily="18" charset="2"/>
              <a:buNone/>
              <a:defRPr/>
            </a:pPr>
            <a:r>
              <a:rPr lang="en-US" sz="1200" dirty="0" smtClean="0"/>
              <a:t>						          Ship Via:</a:t>
            </a:r>
          </a:p>
          <a:p>
            <a:pPr>
              <a:buFont typeface="Webdings" pitchFamily="18" charset="2"/>
              <a:buNone/>
              <a:defRPr/>
            </a:pPr>
            <a:r>
              <a:rPr lang="en-US" sz="1200" dirty="0" smtClean="0"/>
              <a:t>	Credit Terms: Net30				        FOB Point:  Shipping Point</a:t>
            </a:r>
          </a:p>
          <a:p>
            <a:pPr>
              <a:buFont typeface="Webdings" pitchFamily="18" charset="2"/>
              <a:buNone/>
              <a:defRPr/>
            </a:pPr>
            <a:r>
              <a:rPr lang="en-US" sz="1200" dirty="0" smtClean="0"/>
              <a:t>		         PAYMENT DUE IN 30 DAYS</a:t>
            </a:r>
          </a:p>
          <a:p>
            <a:pPr>
              <a:buFont typeface="Webdings" pitchFamily="18" charset="2"/>
              <a:buNone/>
              <a:defRPr/>
            </a:pPr>
            <a:r>
              <a:rPr lang="en-US" sz="1200" dirty="0" smtClean="0"/>
              <a:t>	Remarks:</a:t>
            </a:r>
          </a:p>
          <a:p>
            <a:pPr>
              <a:buFont typeface="Webdings" pitchFamily="18" charset="2"/>
              <a:buNone/>
              <a:defRPr/>
            </a:pPr>
            <a:r>
              <a:rPr lang="en-US" sz="1200" dirty="0" smtClean="0"/>
              <a:t>			   Site                                                   Qty Open                          Due</a:t>
            </a:r>
          </a:p>
          <a:p>
            <a:pPr>
              <a:buFont typeface="Webdings" pitchFamily="18" charset="2"/>
              <a:buNone/>
              <a:defRPr/>
            </a:pPr>
            <a:r>
              <a:rPr lang="en-US" sz="1200" dirty="0" smtClean="0"/>
              <a:t>LN   Item Number         T    Location         Lot/Serial                      Qty to Ship     UM              Shipped</a:t>
            </a:r>
          </a:p>
          <a:p>
            <a:pPr>
              <a:buFont typeface="Webdings" pitchFamily="18" charset="2"/>
              <a:buNone/>
              <a:defRPr/>
            </a:pPr>
            <a:r>
              <a:rPr lang="en-US" sz="1200" dirty="0" smtClean="0"/>
              <a:t>----  ----------------------  ---- --------------    -----------------------------   --------------    ------       --------------------</a:t>
            </a:r>
          </a:p>
          <a:p>
            <a:pPr>
              <a:buFont typeface="Webdings" pitchFamily="18" charset="2"/>
              <a:buNone/>
              <a:defRPr/>
            </a:pPr>
            <a:r>
              <a:rPr lang="en-US" sz="1200" dirty="0" smtClean="0"/>
              <a:t>1	    10-00                       8000			      10.0           EA            09/28/XX</a:t>
            </a:r>
          </a:p>
          <a:p>
            <a:pPr>
              <a:buFont typeface="Webdings" pitchFamily="18" charset="2"/>
              <a:buNone/>
              <a:defRPr/>
            </a:pPr>
            <a:r>
              <a:rPr lang="en-US" sz="1200" dirty="0" smtClean="0"/>
              <a:t>                                          FINGDS			      10.0                          (             )</a:t>
            </a:r>
          </a:p>
          <a:p>
            <a:pPr>
              <a:buFont typeface="Webdings" pitchFamily="18" charset="2"/>
              <a:buNone/>
              <a:defRPr/>
            </a:pPr>
            <a:endParaRPr lang="en-US" sz="1200" dirty="0" smtClean="0"/>
          </a:p>
          <a:p>
            <a:pPr>
              <a:buFont typeface="Webdings" pitchFamily="18" charset="2"/>
              <a:buNone/>
              <a:defRPr/>
            </a:pPr>
            <a:endParaRPr lang="en-US" sz="1200" dirty="0" smtClean="0"/>
          </a:p>
          <a:p>
            <a:pPr>
              <a:buFont typeface="Webdings" pitchFamily="18" charset="2"/>
              <a:buNone/>
              <a:defRPr/>
            </a:pPr>
            <a:r>
              <a:rPr lang="en-US" sz="1200" dirty="0" smtClean="0"/>
              <a:t>	</a:t>
            </a:r>
          </a:p>
          <a:p>
            <a:pPr>
              <a:buFont typeface="Webdings" pitchFamily="18" charset="2"/>
              <a:buNone/>
              <a:defRPr/>
            </a:pPr>
            <a:r>
              <a:rPr lang="en-US" sz="1200" dirty="0" smtClean="0"/>
              <a:t>		             	</a:t>
            </a:r>
          </a:p>
          <a:p>
            <a:pPr>
              <a:buFont typeface="Webdings" pitchFamily="18" charset="2"/>
              <a:buNone/>
              <a:defRPr/>
            </a:pPr>
            <a:r>
              <a:rPr lang="en-US" sz="1200" dirty="0" smtClean="0"/>
              <a:t>							</a:t>
            </a:r>
          </a:p>
          <a:p>
            <a:pPr>
              <a:buFont typeface="Webdings" pitchFamily="18" charset="2"/>
              <a:buNone/>
              <a:defRPr/>
            </a:pPr>
            <a:endParaRPr lang="en-US" sz="1200" dirty="0"/>
          </a:p>
        </p:txBody>
      </p:sp>
      <p:sp>
        <p:nvSpPr>
          <p:cNvPr id="103426" name="Title 1"/>
          <p:cNvSpPr>
            <a:spLocks noGrp="1"/>
          </p:cNvSpPr>
          <p:nvPr>
            <p:ph type="title"/>
          </p:nvPr>
        </p:nvSpPr>
        <p:spPr/>
        <p:txBody>
          <a:bodyPr/>
          <a:lstStyle/>
          <a:p>
            <a:r>
              <a:rPr lang="cs-CZ" dirty="0" smtClean="0"/>
              <a:t>Tisk vyskladňovacích seznamů</a:t>
            </a:r>
            <a:endParaRPr lang="en-US" dirty="0" smtClean="0"/>
          </a:p>
        </p:txBody>
      </p:sp>
      <p:sp>
        <p:nvSpPr>
          <p:cNvPr id="103430" name="Footer Placeholder 3"/>
          <p:cNvSpPr>
            <a:spLocks noGrp="1"/>
          </p:cNvSpPr>
          <p:nvPr>
            <p:ph type="ftr" sz="quarter" idx="10"/>
          </p:nvPr>
        </p:nvSpPr>
        <p:spPr>
          <a:noFill/>
        </p:spPr>
        <p:txBody>
          <a:bodyPr/>
          <a:lstStyle/>
          <a:p>
            <a:r>
              <a:rPr lang="en-US" smtClean="0"/>
              <a:t>QS-PR-900</a:t>
            </a: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Title 77"/>
          <p:cNvSpPr>
            <a:spLocks noGrp="1"/>
          </p:cNvSpPr>
          <p:nvPr>
            <p:ph type="title"/>
          </p:nvPr>
        </p:nvSpPr>
        <p:spPr/>
        <p:txBody>
          <a:bodyPr>
            <a:normAutofit/>
          </a:bodyPr>
          <a:lstStyle/>
          <a:p>
            <a:r>
              <a:rPr lang="cs-CZ" dirty="0" smtClean="0"/>
              <a:t>Expedice</a:t>
            </a:r>
            <a:endParaRPr lang="en-US" dirty="0"/>
          </a:p>
        </p:txBody>
      </p:sp>
      <p:sp>
        <p:nvSpPr>
          <p:cNvPr id="104450" name="Footer Placeholder 1"/>
          <p:cNvSpPr>
            <a:spLocks noGrp="1"/>
          </p:cNvSpPr>
          <p:nvPr>
            <p:ph type="ftr" sz="quarter" idx="10"/>
          </p:nvPr>
        </p:nvSpPr>
        <p:spPr>
          <a:noFill/>
        </p:spPr>
        <p:txBody>
          <a:bodyPr/>
          <a:lstStyle/>
          <a:p>
            <a:r>
              <a:rPr lang="en-US" smtClean="0"/>
              <a:t>QS-PR-910</a:t>
            </a:r>
          </a:p>
        </p:txBody>
      </p:sp>
      <p:grpSp>
        <p:nvGrpSpPr>
          <p:cNvPr id="104452" name="Group 88"/>
          <p:cNvGrpSpPr>
            <a:grpSpLocks/>
          </p:cNvGrpSpPr>
          <p:nvPr/>
        </p:nvGrpSpPr>
        <p:grpSpPr bwMode="auto">
          <a:xfrm>
            <a:off x="1814513" y="1571625"/>
            <a:ext cx="5502275" cy="3913188"/>
            <a:chOff x="1143" y="1200"/>
            <a:chExt cx="3466" cy="2465"/>
          </a:xfrm>
        </p:grpSpPr>
        <p:sp>
          <p:nvSpPr>
            <p:cNvPr id="104453" name="Line 6"/>
            <p:cNvSpPr>
              <a:spLocks noChangeShapeType="1"/>
            </p:cNvSpPr>
            <p:nvPr/>
          </p:nvSpPr>
          <p:spPr bwMode="auto">
            <a:xfrm>
              <a:off x="1722" y="2729"/>
              <a:ext cx="0" cy="936"/>
            </a:xfrm>
            <a:prstGeom prst="line">
              <a:avLst/>
            </a:prstGeom>
            <a:noFill/>
            <a:ln w="38100">
              <a:solidFill>
                <a:schemeClr val="bg2"/>
              </a:solidFill>
              <a:round/>
              <a:headEnd/>
              <a:tailEnd/>
            </a:ln>
          </p:spPr>
          <p:txBody>
            <a:bodyPr/>
            <a:lstStyle/>
            <a:p>
              <a:endParaRPr lang="en-US">
                <a:latin typeface="+mj-lt"/>
              </a:endParaRPr>
            </a:p>
          </p:txBody>
        </p:sp>
        <p:sp>
          <p:nvSpPr>
            <p:cNvPr id="104454" name="Line 7"/>
            <p:cNvSpPr>
              <a:spLocks noChangeShapeType="1"/>
            </p:cNvSpPr>
            <p:nvPr/>
          </p:nvSpPr>
          <p:spPr bwMode="auto">
            <a:xfrm>
              <a:off x="1153" y="2732"/>
              <a:ext cx="1150" cy="0"/>
            </a:xfrm>
            <a:prstGeom prst="line">
              <a:avLst/>
            </a:prstGeom>
            <a:noFill/>
            <a:ln w="38100">
              <a:solidFill>
                <a:schemeClr val="bg2"/>
              </a:solidFill>
              <a:round/>
              <a:headEnd/>
              <a:tailEnd/>
            </a:ln>
          </p:spPr>
          <p:txBody>
            <a:bodyPr/>
            <a:lstStyle/>
            <a:p>
              <a:endParaRPr lang="en-US">
                <a:latin typeface="+mj-lt"/>
              </a:endParaRPr>
            </a:p>
          </p:txBody>
        </p:sp>
        <p:sp>
          <p:nvSpPr>
            <p:cNvPr id="104455" name="Text Box 8"/>
            <p:cNvSpPr txBox="1">
              <a:spLocks noChangeArrowheads="1"/>
            </p:cNvSpPr>
            <p:nvPr/>
          </p:nvSpPr>
          <p:spPr bwMode="auto">
            <a:xfrm>
              <a:off x="1143" y="2480"/>
              <a:ext cx="1161" cy="231"/>
            </a:xfrm>
            <a:prstGeom prst="rect">
              <a:avLst/>
            </a:prstGeom>
            <a:noFill/>
            <a:ln w="38100">
              <a:noFill/>
              <a:miter lim="800000"/>
              <a:headEnd/>
              <a:tailEnd/>
            </a:ln>
          </p:spPr>
          <p:txBody>
            <a:bodyPr>
              <a:spAutoFit/>
            </a:bodyPr>
            <a:lstStyle/>
            <a:p>
              <a:pPr algn="ctr" eaLnBrk="0" hangingPunct="0">
                <a:spcBef>
                  <a:spcPct val="50000"/>
                </a:spcBef>
              </a:pPr>
              <a:r>
                <a:rPr lang="cs-CZ" sz="1800" b="1" dirty="0" smtClean="0">
                  <a:latin typeface="+mj-lt"/>
                </a:rPr>
                <a:t>Zásoby</a:t>
              </a:r>
              <a:endParaRPr lang="en-US" sz="1800" b="1" dirty="0">
                <a:latin typeface="+mj-lt"/>
              </a:endParaRPr>
            </a:p>
          </p:txBody>
        </p:sp>
        <p:sp>
          <p:nvSpPr>
            <p:cNvPr id="104456" name="Line 9"/>
            <p:cNvSpPr>
              <a:spLocks noChangeShapeType="1"/>
            </p:cNvSpPr>
            <p:nvPr/>
          </p:nvSpPr>
          <p:spPr bwMode="auto">
            <a:xfrm>
              <a:off x="4026" y="2729"/>
              <a:ext cx="0" cy="936"/>
            </a:xfrm>
            <a:prstGeom prst="line">
              <a:avLst/>
            </a:prstGeom>
            <a:noFill/>
            <a:ln w="38100">
              <a:solidFill>
                <a:schemeClr val="bg2"/>
              </a:solidFill>
              <a:round/>
              <a:headEnd/>
              <a:tailEnd/>
            </a:ln>
          </p:spPr>
          <p:txBody>
            <a:bodyPr/>
            <a:lstStyle/>
            <a:p>
              <a:endParaRPr lang="en-US">
                <a:latin typeface="+mj-lt"/>
              </a:endParaRPr>
            </a:p>
          </p:txBody>
        </p:sp>
        <p:sp>
          <p:nvSpPr>
            <p:cNvPr id="104457" name="Line 10"/>
            <p:cNvSpPr>
              <a:spLocks noChangeShapeType="1"/>
            </p:cNvSpPr>
            <p:nvPr/>
          </p:nvSpPr>
          <p:spPr bwMode="auto">
            <a:xfrm>
              <a:off x="3456" y="2732"/>
              <a:ext cx="1149" cy="0"/>
            </a:xfrm>
            <a:prstGeom prst="line">
              <a:avLst/>
            </a:prstGeom>
            <a:noFill/>
            <a:ln w="38100">
              <a:solidFill>
                <a:schemeClr val="bg2"/>
              </a:solidFill>
              <a:round/>
              <a:headEnd/>
              <a:tailEnd/>
            </a:ln>
          </p:spPr>
          <p:txBody>
            <a:bodyPr/>
            <a:lstStyle/>
            <a:p>
              <a:endParaRPr lang="en-US">
                <a:latin typeface="+mj-lt"/>
              </a:endParaRPr>
            </a:p>
          </p:txBody>
        </p:sp>
        <p:sp>
          <p:nvSpPr>
            <p:cNvPr id="104458" name="Text Box 11"/>
            <p:cNvSpPr txBox="1">
              <a:spLocks noChangeArrowheads="1"/>
            </p:cNvSpPr>
            <p:nvPr/>
          </p:nvSpPr>
          <p:spPr bwMode="auto">
            <a:xfrm>
              <a:off x="3448" y="2480"/>
              <a:ext cx="1161" cy="231"/>
            </a:xfrm>
            <a:prstGeom prst="rect">
              <a:avLst/>
            </a:prstGeom>
            <a:noFill/>
            <a:ln w="38100">
              <a:noFill/>
              <a:miter lim="800000"/>
              <a:headEnd/>
              <a:tailEnd/>
            </a:ln>
          </p:spPr>
          <p:txBody>
            <a:bodyPr>
              <a:spAutoFit/>
            </a:bodyPr>
            <a:lstStyle/>
            <a:p>
              <a:pPr algn="ctr" eaLnBrk="0" hangingPunct="0">
                <a:spcBef>
                  <a:spcPct val="50000"/>
                </a:spcBef>
              </a:pPr>
              <a:r>
                <a:rPr lang="cs-CZ" sz="1800" b="1" dirty="0" smtClean="0">
                  <a:latin typeface="+mj-lt"/>
                </a:rPr>
                <a:t>Prodej</a:t>
              </a:r>
              <a:endParaRPr lang="en-US" sz="1800" b="1" dirty="0">
                <a:latin typeface="+mj-lt"/>
              </a:endParaRPr>
            </a:p>
          </p:txBody>
        </p:sp>
        <p:sp>
          <p:nvSpPr>
            <p:cNvPr id="104459" name="Line 13"/>
            <p:cNvSpPr>
              <a:spLocks noChangeShapeType="1"/>
            </p:cNvSpPr>
            <p:nvPr/>
          </p:nvSpPr>
          <p:spPr bwMode="auto">
            <a:xfrm>
              <a:off x="2007" y="2921"/>
              <a:ext cx="0" cy="315"/>
            </a:xfrm>
            <a:prstGeom prst="line">
              <a:avLst/>
            </a:prstGeom>
            <a:noFill/>
            <a:ln w="76200">
              <a:solidFill>
                <a:srgbClr val="327C84"/>
              </a:solidFill>
              <a:round/>
              <a:headEnd/>
              <a:tailEnd type="triangle" w="med" len="med"/>
            </a:ln>
          </p:spPr>
          <p:txBody>
            <a:bodyPr/>
            <a:lstStyle/>
            <a:p>
              <a:endParaRPr lang="en-US">
                <a:latin typeface="+mj-lt"/>
              </a:endParaRPr>
            </a:p>
          </p:txBody>
        </p:sp>
        <p:sp>
          <p:nvSpPr>
            <p:cNvPr id="104460" name="Line 14"/>
            <p:cNvSpPr>
              <a:spLocks noChangeShapeType="1"/>
            </p:cNvSpPr>
            <p:nvPr/>
          </p:nvSpPr>
          <p:spPr bwMode="auto">
            <a:xfrm flipV="1">
              <a:off x="3789" y="2921"/>
              <a:ext cx="0" cy="315"/>
            </a:xfrm>
            <a:prstGeom prst="line">
              <a:avLst/>
            </a:prstGeom>
            <a:noFill/>
            <a:ln w="76200">
              <a:solidFill>
                <a:srgbClr val="327C84"/>
              </a:solidFill>
              <a:round/>
              <a:headEnd/>
              <a:tailEnd type="triangle" w="med" len="med"/>
            </a:ln>
          </p:spPr>
          <p:txBody>
            <a:bodyPr/>
            <a:lstStyle/>
            <a:p>
              <a:endParaRPr lang="en-US">
                <a:latin typeface="+mj-lt"/>
              </a:endParaRPr>
            </a:p>
          </p:txBody>
        </p:sp>
        <p:pic>
          <p:nvPicPr>
            <p:cNvPr id="104461" name="Picture 19" descr="j0090022"/>
            <p:cNvPicPr>
              <a:picLocks noChangeAspect="1" noChangeArrowheads="1"/>
            </p:cNvPicPr>
            <p:nvPr/>
          </p:nvPicPr>
          <p:blipFill>
            <a:blip r:embed="rId3" cstate="print"/>
            <a:srcRect/>
            <a:stretch>
              <a:fillRect/>
            </a:stretch>
          </p:blipFill>
          <p:spPr bwMode="auto">
            <a:xfrm>
              <a:off x="1249" y="1200"/>
              <a:ext cx="948" cy="1317"/>
            </a:xfrm>
            <a:prstGeom prst="rect">
              <a:avLst/>
            </a:prstGeom>
            <a:noFill/>
            <a:ln w="9525">
              <a:noFill/>
              <a:miter lim="800000"/>
              <a:headEnd/>
              <a:tailEnd/>
            </a:ln>
          </p:spPr>
        </p:pic>
        <p:grpSp>
          <p:nvGrpSpPr>
            <p:cNvPr id="104462" name="Group 86"/>
            <p:cNvGrpSpPr>
              <a:grpSpLocks/>
            </p:cNvGrpSpPr>
            <p:nvPr/>
          </p:nvGrpSpPr>
          <p:grpSpPr bwMode="auto">
            <a:xfrm>
              <a:off x="3501" y="1867"/>
              <a:ext cx="1046" cy="650"/>
              <a:chOff x="3743" y="2776"/>
              <a:chExt cx="1343" cy="835"/>
            </a:xfrm>
          </p:grpSpPr>
          <p:sp>
            <p:nvSpPr>
              <p:cNvPr id="104520" name="Rectangle 80"/>
              <p:cNvSpPr>
                <a:spLocks noChangeArrowheads="1"/>
              </p:cNvSpPr>
              <p:nvPr/>
            </p:nvSpPr>
            <p:spPr bwMode="auto">
              <a:xfrm>
                <a:off x="3743" y="2776"/>
                <a:ext cx="993" cy="691"/>
              </a:xfrm>
              <a:prstGeom prst="rect">
                <a:avLst/>
              </a:prstGeom>
              <a:solidFill>
                <a:srgbClr val="327C84"/>
              </a:solidFill>
              <a:ln w="9525">
                <a:noFill/>
                <a:miter lim="800000"/>
                <a:headEnd/>
                <a:tailEnd/>
              </a:ln>
            </p:spPr>
            <p:txBody>
              <a:bodyPr/>
              <a:lstStyle/>
              <a:p>
                <a:endParaRPr lang="en-US">
                  <a:latin typeface="+mj-lt"/>
                </a:endParaRPr>
              </a:p>
            </p:txBody>
          </p:sp>
          <p:sp>
            <p:nvSpPr>
              <p:cNvPr id="104521" name="Freeform 81"/>
              <p:cNvSpPr>
                <a:spLocks/>
              </p:cNvSpPr>
              <p:nvPr/>
            </p:nvSpPr>
            <p:spPr bwMode="auto">
              <a:xfrm>
                <a:off x="4720" y="2996"/>
                <a:ext cx="366" cy="470"/>
              </a:xfrm>
              <a:custGeom>
                <a:avLst/>
                <a:gdLst>
                  <a:gd name="T0" fmla="*/ 7 w 366"/>
                  <a:gd name="T1" fmla="*/ 0 h 470"/>
                  <a:gd name="T2" fmla="*/ 241 w 366"/>
                  <a:gd name="T3" fmla="*/ 0 h 470"/>
                  <a:gd name="T4" fmla="*/ 366 w 366"/>
                  <a:gd name="T5" fmla="*/ 195 h 470"/>
                  <a:gd name="T6" fmla="*/ 366 w 366"/>
                  <a:gd name="T7" fmla="*/ 470 h 470"/>
                  <a:gd name="T8" fmla="*/ 0 w 366"/>
                  <a:gd name="T9" fmla="*/ 470 h 470"/>
                  <a:gd name="T10" fmla="*/ 7 w 366"/>
                  <a:gd name="T11" fmla="*/ 0 h 470"/>
                  <a:gd name="T12" fmla="*/ 0 60000 65536"/>
                  <a:gd name="T13" fmla="*/ 0 60000 65536"/>
                  <a:gd name="T14" fmla="*/ 0 60000 65536"/>
                  <a:gd name="T15" fmla="*/ 0 60000 65536"/>
                  <a:gd name="T16" fmla="*/ 0 60000 65536"/>
                  <a:gd name="T17" fmla="*/ 0 60000 65536"/>
                  <a:gd name="T18" fmla="*/ 0 w 366"/>
                  <a:gd name="T19" fmla="*/ 0 h 470"/>
                  <a:gd name="T20" fmla="*/ 366 w 366"/>
                  <a:gd name="T21" fmla="*/ 470 h 470"/>
                </a:gdLst>
                <a:ahLst/>
                <a:cxnLst>
                  <a:cxn ang="T12">
                    <a:pos x="T0" y="T1"/>
                  </a:cxn>
                  <a:cxn ang="T13">
                    <a:pos x="T2" y="T3"/>
                  </a:cxn>
                  <a:cxn ang="T14">
                    <a:pos x="T4" y="T5"/>
                  </a:cxn>
                  <a:cxn ang="T15">
                    <a:pos x="T6" y="T7"/>
                  </a:cxn>
                  <a:cxn ang="T16">
                    <a:pos x="T8" y="T9"/>
                  </a:cxn>
                  <a:cxn ang="T17">
                    <a:pos x="T10" y="T11"/>
                  </a:cxn>
                </a:cxnLst>
                <a:rect l="T18" t="T19" r="T20" b="T21"/>
                <a:pathLst>
                  <a:path w="366" h="470">
                    <a:moveTo>
                      <a:pt x="7" y="0"/>
                    </a:moveTo>
                    <a:lnTo>
                      <a:pt x="241" y="0"/>
                    </a:lnTo>
                    <a:lnTo>
                      <a:pt x="366" y="195"/>
                    </a:lnTo>
                    <a:lnTo>
                      <a:pt x="366" y="470"/>
                    </a:lnTo>
                    <a:lnTo>
                      <a:pt x="0" y="470"/>
                    </a:lnTo>
                    <a:lnTo>
                      <a:pt x="7" y="0"/>
                    </a:lnTo>
                    <a:close/>
                  </a:path>
                </a:pathLst>
              </a:custGeom>
              <a:solidFill>
                <a:srgbClr val="327C84"/>
              </a:solidFill>
              <a:ln w="9525">
                <a:noFill/>
                <a:round/>
                <a:headEnd/>
                <a:tailEnd/>
              </a:ln>
            </p:spPr>
            <p:txBody>
              <a:bodyPr/>
              <a:lstStyle/>
              <a:p>
                <a:endParaRPr lang="en-US">
                  <a:latin typeface="+mj-lt"/>
                </a:endParaRPr>
              </a:p>
            </p:txBody>
          </p:sp>
          <p:sp>
            <p:nvSpPr>
              <p:cNvPr id="104522" name="Freeform 82"/>
              <p:cNvSpPr>
                <a:spLocks/>
              </p:cNvSpPr>
              <p:nvPr/>
            </p:nvSpPr>
            <p:spPr bwMode="auto">
              <a:xfrm>
                <a:off x="4763" y="3023"/>
                <a:ext cx="278" cy="170"/>
              </a:xfrm>
              <a:custGeom>
                <a:avLst/>
                <a:gdLst>
                  <a:gd name="T0" fmla="*/ 0 w 278"/>
                  <a:gd name="T1" fmla="*/ 0 h 170"/>
                  <a:gd name="T2" fmla="*/ 171 w 278"/>
                  <a:gd name="T3" fmla="*/ 0 h 170"/>
                  <a:gd name="T4" fmla="*/ 278 w 278"/>
                  <a:gd name="T5" fmla="*/ 170 h 170"/>
                  <a:gd name="T6" fmla="*/ 0 w 278"/>
                  <a:gd name="T7" fmla="*/ 170 h 170"/>
                  <a:gd name="T8" fmla="*/ 0 w 278"/>
                  <a:gd name="T9" fmla="*/ 0 h 170"/>
                  <a:gd name="T10" fmla="*/ 0 60000 65536"/>
                  <a:gd name="T11" fmla="*/ 0 60000 65536"/>
                  <a:gd name="T12" fmla="*/ 0 60000 65536"/>
                  <a:gd name="T13" fmla="*/ 0 60000 65536"/>
                  <a:gd name="T14" fmla="*/ 0 60000 65536"/>
                  <a:gd name="T15" fmla="*/ 0 w 278"/>
                  <a:gd name="T16" fmla="*/ 0 h 170"/>
                  <a:gd name="T17" fmla="*/ 278 w 278"/>
                  <a:gd name="T18" fmla="*/ 170 h 170"/>
                </a:gdLst>
                <a:ahLst/>
                <a:cxnLst>
                  <a:cxn ang="T10">
                    <a:pos x="T0" y="T1"/>
                  </a:cxn>
                  <a:cxn ang="T11">
                    <a:pos x="T2" y="T3"/>
                  </a:cxn>
                  <a:cxn ang="T12">
                    <a:pos x="T4" y="T5"/>
                  </a:cxn>
                  <a:cxn ang="T13">
                    <a:pos x="T6" y="T7"/>
                  </a:cxn>
                  <a:cxn ang="T14">
                    <a:pos x="T8" y="T9"/>
                  </a:cxn>
                </a:cxnLst>
                <a:rect l="T15" t="T16" r="T17" b="T18"/>
                <a:pathLst>
                  <a:path w="278" h="170">
                    <a:moveTo>
                      <a:pt x="0" y="0"/>
                    </a:moveTo>
                    <a:lnTo>
                      <a:pt x="171" y="0"/>
                    </a:lnTo>
                    <a:lnTo>
                      <a:pt x="278" y="170"/>
                    </a:lnTo>
                    <a:lnTo>
                      <a:pt x="0" y="170"/>
                    </a:lnTo>
                    <a:lnTo>
                      <a:pt x="0" y="0"/>
                    </a:lnTo>
                    <a:close/>
                  </a:path>
                </a:pathLst>
              </a:custGeom>
              <a:solidFill>
                <a:srgbClr val="FFFFFF"/>
              </a:solidFill>
              <a:ln w="9525">
                <a:noFill/>
                <a:round/>
                <a:headEnd/>
                <a:tailEnd/>
              </a:ln>
            </p:spPr>
            <p:txBody>
              <a:bodyPr/>
              <a:lstStyle/>
              <a:p>
                <a:endParaRPr lang="en-US">
                  <a:latin typeface="+mj-lt"/>
                </a:endParaRPr>
              </a:p>
            </p:txBody>
          </p:sp>
          <p:sp>
            <p:nvSpPr>
              <p:cNvPr id="104523" name="Rectangle 83"/>
              <p:cNvSpPr>
                <a:spLocks noChangeArrowheads="1"/>
              </p:cNvSpPr>
              <p:nvPr/>
            </p:nvSpPr>
            <p:spPr bwMode="auto">
              <a:xfrm>
                <a:off x="4135" y="3440"/>
                <a:ext cx="553" cy="91"/>
              </a:xfrm>
              <a:prstGeom prst="rect">
                <a:avLst/>
              </a:prstGeom>
              <a:solidFill>
                <a:schemeClr val="bg2"/>
              </a:solidFill>
              <a:ln w="9525">
                <a:noFill/>
                <a:miter lim="800000"/>
                <a:headEnd/>
                <a:tailEnd/>
              </a:ln>
            </p:spPr>
            <p:txBody>
              <a:bodyPr/>
              <a:lstStyle/>
              <a:p>
                <a:endParaRPr lang="en-US">
                  <a:latin typeface="+mj-lt"/>
                </a:endParaRPr>
              </a:p>
            </p:txBody>
          </p:sp>
          <p:sp>
            <p:nvSpPr>
              <p:cNvPr id="104524" name="Freeform 84"/>
              <p:cNvSpPr>
                <a:spLocks/>
              </p:cNvSpPr>
              <p:nvPr/>
            </p:nvSpPr>
            <p:spPr bwMode="auto">
              <a:xfrm>
                <a:off x="3838" y="3395"/>
                <a:ext cx="217" cy="216"/>
              </a:xfrm>
              <a:custGeom>
                <a:avLst/>
                <a:gdLst>
                  <a:gd name="T0" fmla="*/ 108 w 217"/>
                  <a:gd name="T1" fmla="*/ 216 h 216"/>
                  <a:gd name="T2" fmla="*/ 129 w 217"/>
                  <a:gd name="T3" fmla="*/ 213 h 216"/>
                  <a:gd name="T4" fmla="*/ 151 w 217"/>
                  <a:gd name="T5" fmla="*/ 207 h 216"/>
                  <a:gd name="T6" fmla="*/ 169 w 217"/>
                  <a:gd name="T7" fmla="*/ 197 h 216"/>
                  <a:gd name="T8" fmla="*/ 185 w 217"/>
                  <a:gd name="T9" fmla="*/ 184 h 216"/>
                  <a:gd name="T10" fmla="*/ 198 w 217"/>
                  <a:gd name="T11" fmla="*/ 169 h 216"/>
                  <a:gd name="T12" fmla="*/ 208 w 217"/>
                  <a:gd name="T13" fmla="*/ 150 h 216"/>
                  <a:gd name="T14" fmla="*/ 214 w 217"/>
                  <a:gd name="T15" fmla="*/ 130 h 216"/>
                  <a:gd name="T16" fmla="*/ 217 w 217"/>
                  <a:gd name="T17" fmla="*/ 108 h 216"/>
                  <a:gd name="T18" fmla="*/ 214 w 217"/>
                  <a:gd name="T19" fmla="*/ 87 h 216"/>
                  <a:gd name="T20" fmla="*/ 208 w 217"/>
                  <a:gd name="T21" fmla="*/ 67 h 216"/>
                  <a:gd name="T22" fmla="*/ 198 w 217"/>
                  <a:gd name="T23" fmla="*/ 48 h 216"/>
                  <a:gd name="T24" fmla="*/ 185 w 217"/>
                  <a:gd name="T25" fmla="*/ 32 h 216"/>
                  <a:gd name="T26" fmla="*/ 169 w 217"/>
                  <a:gd name="T27" fmla="*/ 19 h 216"/>
                  <a:gd name="T28" fmla="*/ 151 w 217"/>
                  <a:gd name="T29" fmla="*/ 9 h 216"/>
                  <a:gd name="T30" fmla="*/ 129 w 217"/>
                  <a:gd name="T31" fmla="*/ 3 h 216"/>
                  <a:gd name="T32" fmla="*/ 108 w 217"/>
                  <a:gd name="T33" fmla="*/ 0 h 216"/>
                  <a:gd name="T34" fmla="*/ 86 w 217"/>
                  <a:gd name="T35" fmla="*/ 3 h 216"/>
                  <a:gd name="T36" fmla="*/ 66 w 217"/>
                  <a:gd name="T37" fmla="*/ 9 h 216"/>
                  <a:gd name="T38" fmla="*/ 47 w 217"/>
                  <a:gd name="T39" fmla="*/ 19 h 216"/>
                  <a:gd name="T40" fmla="*/ 31 w 217"/>
                  <a:gd name="T41" fmla="*/ 32 h 216"/>
                  <a:gd name="T42" fmla="*/ 18 w 217"/>
                  <a:gd name="T43" fmla="*/ 48 h 216"/>
                  <a:gd name="T44" fmla="*/ 8 w 217"/>
                  <a:gd name="T45" fmla="*/ 67 h 216"/>
                  <a:gd name="T46" fmla="*/ 3 w 217"/>
                  <a:gd name="T47" fmla="*/ 87 h 216"/>
                  <a:gd name="T48" fmla="*/ 0 w 217"/>
                  <a:gd name="T49" fmla="*/ 108 h 216"/>
                  <a:gd name="T50" fmla="*/ 3 w 217"/>
                  <a:gd name="T51" fmla="*/ 130 h 216"/>
                  <a:gd name="T52" fmla="*/ 8 w 217"/>
                  <a:gd name="T53" fmla="*/ 150 h 216"/>
                  <a:gd name="T54" fmla="*/ 18 w 217"/>
                  <a:gd name="T55" fmla="*/ 169 h 216"/>
                  <a:gd name="T56" fmla="*/ 31 w 217"/>
                  <a:gd name="T57" fmla="*/ 184 h 216"/>
                  <a:gd name="T58" fmla="*/ 47 w 217"/>
                  <a:gd name="T59" fmla="*/ 197 h 216"/>
                  <a:gd name="T60" fmla="*/ 66 w 217"/>
                  <a:gd name="T61" fmla="*/ 207 h 216"/>
                  <a:gd name="T62" fmla="*/ 86 w 217"/>
                  <a:gd name="T63" fmla="*/ 213 h 216"/>
                  <a:gd name="T64" fmla="*/ 108 w 217"/>
                  <a:gd name="T65" fmla="*/ 216 h 21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17"/>
                  <a:gd name="T100" fmla="*/ 0 h 216"/>
                  <a:gd name="T101" fmla="*/ 217 w 217"/>
                  <a:gd name="T102" fmla="*/ 216 h 21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17" h="216">
                    <a:moveTo>
                      <a:pt x="108" y="216"/>
                    </a:moveTo>
                    <a:lnTo>
                      <a:pt x="129" y="213"/>
                    </a:lnTo>
                    <a:lnTo>
                      <a:pt x="151" y="207"/>
                    </a:lnTo>
                    <a:lnTo>
                      <a:pt x="169" y="197"/>
                    </a:lnTo>
                    <a:lnTo>
                      <a:pt x="185" y="184"/>
                    </a:lnTo>
                    <a:lnTo>
                      <a:pt x="198" y="169"/>
                    </a:lnTo>
                    <a:lnTo>
                      <a:pt x="208" y="150"/>
                    </a:lnTo>
                    <a:lnTo>
                      <a:pt x="214" y="130"/>
                    </a:lnTo>
                    <a:lnTo>
                      <a:pt x="217" y="108"/>
                    </a:lnTo>
                    <a:lnTo>
                      <a:pt x="214" y="87"/>
                    </a:lnTo>
                    <a:lnTo>
                      <a:pt x="208" y="67"/>
                    </a:lnTo>
                    <a:lnTo>
                      <a:pt x="198" y="48"/>
                    </a:lnTo>
                    <a:lnTo>
                      <a:pt x="185" y="32"/>
                    </a:lnTo>
                    <a:lnTo>
                      <a:pt x="169" y="19"/>
                    </a:lnTo>
                    <a:lnTo>
                      <a:pt x="151" y="9"/>
                    </a:lnTo>
                    <a:lnTo>
                      <a:pt x="129" y="3"/>
                    </a:lnTo>
                    <a:lnTo>
                      <a:pt x="108" y="0"/>
                    </a:lnTo>
                    <a:lnTo>
                      <a:pt x="86" y="3"/>
                    </a:lnTo>
                    <a:lnTo>
                      <a:pt x="66" y="9"/>
                    </a:lnTo>
                    <a:lnTo>
                      <a:pt x="47" y="19"/>
                    </a:lnTo>
                    <a:lnTo>
                      <a:pt x="31" y="32"/>
                    </a:lnTo>
                    <a:lnTo>
                      <a:pt x="18" y="48"/>
                    </a:lnTo>
                    <a:lnTo>
                      <a:pt x="8" y="67"/>
                    </a:lnTo>
                    <a:lnTo>
                      <a:pt x="3" y="87"/>
                    </a:lnTo>
                    <a:lnTo>
                      <a:pt x="0" y="108"/>
                    </a:lnTo>
                    <a:lnTo>
                      <a:pt x="3" y="130"/>
                    </a:lnTo>
                    <a:lnTo>
                      <a:pt x="8" y="150"/>
                    </a:lnTo>
                    <a:lnTo>
                      <a:pt x="18" y="169"/>
                    </a:lnTo>
                    <a:lnTo>
                      <a:pt x="31" y="184"/>
                    </a:lnTo>
                    <a:lnTo>
                      <a:pt x="47" y="197"/>
                    </a:lnTo>
                    <a:lnTo>
                      <a:pt x="66" y="207"/>
                    </a:lnTo>
                    <a:lnTo>
                      <a:pt x="86" y="213"/>
                    </a:lnTo>
                    <a:lnTo>
                      <a:pt x="108" y="216"/>
                    </a:lnTo>
                    <a:close/>
                  </a:path>
                </a:pathLst>
              </a:custGeom>
              <a:solidFill>
                <a:srgbClr val="000000"/>
              </a:solidFill>
              <a:ln w="9525">
                <a:noFill/>
                <a:round/>
                <a:headEnd/>
                <a:tailEnd/>
              </a:ln>
            </p:spPr>
            <p:txBody>
              <a:bodyPr/>
              <a:lstStyle/>
              <a:p>
                <a:endParaRPr lang="en-US">
                  <a:latin typeface="+mj-lt"/>
                </a:endParaRPr>
              </a:p>
            </p:txBody>
          </p:sp>
          <p:sp>
            <p:nvSpPr>
              <p:cNvPr id="104525" name="Freeform 85"/>
              <p:cNvSpPr>
                <a:spLocks/>
              </p:cNvSpPr>
              <p:nvPr/>
            </p:nvSpPr>
            <p:spPr bwMode="auto">
              <a:xfrm>
                <a:off x="4794" y="3395"/>
                <a:ext cx="216" cy="216"/>
              </a:xfrm>
              <a:custGeom>
                <a:avLst/>
                <a:gdLst>
                  <a:gd name="T0" fmla="*/ 108 w 216"/>
                  <a:gd name="T1" fmla="*/ 216 h 216"/>
                  <a:gd name="T2" fmla="*/ 130 w 216"/>
                  <a:gd name="T3" fmla="*/ 213 h 216"/>
                  <a:gd name="T4" fmla="*/ 150 w 216"/>
                  <a:gd name="T5" fmla="*/ 207 h 216"/>
                  <a:gd name="T6" fmla="*/ 168 w 216"/>
                  <a:gd name="T7" fmla="*/ 197 h 216"/>
                  <a:gd name="T8" fmla="*/ 184 w 216"/>
                  <a:gd name="T9" fmla="*/ 184 h 216"/>
                  <a:gd name="T10" fmla="*/ 197 w 216"/>
                  <a:gd name="T11" fmla="*/ 169 h 216"/>
                  <a:gd name="T12" fmla="*/ 207 w 216"/>
                  <a:gd name="T13" fmla="*/ 150 h 216"/>
                  <a:gd name="T14" fmla="*/ 214 w 216"/>
                  <a:gd name="T15" fmla="*/ 130 h 216"/>
                  <a:gd name="T16" fmla="*/ 216 w 216"/>
                  <a:gd name="T17" fmla="*/ 108 h 216"/>
                  <a:gd name="T18" fmla="*/ 214 w 216"/>
                  <a:gd name="T19" fmla="*/ 87 h 216"/>
                  <a:gd name="T20" fmla="*/ 207 w 216"/>
                  <a:gd name="T21" fmla="*/ 67 h 216"/>
                  <a:gd name="T22" fmla="*/ 197 w 216"/>
                  <a:gd name="T23" fmla="*/ 48 h 216"/>
                  <a:gd name="T24" fmla="*/ 184 w 216"/>
                  <a:gd name="T25" fmla="*/ 32 h 216"/>
                  <a:gd name="T26" fmla="*/ 168 w 216"/>
                  <a:gd name="T27" fmla="*/ 19 h 216"/>
                  <a:gd name="T28" fmla="*/ 150 w 216"/>
                  <a:gd name="T29" fmla="*/ 9 h 216"/>
                  <a:gd name="T30" fmla="*/ 130 w 216"/>
                  <a:gd name="T31" fmla="*/ 3 h 216"/>
                  <a:gd name="T32" fmla="*/ 108 w 216"/>
                  <a:gd name="T33" fmla="*/ 0 h 216"/>
                  <a:gd name="T34" fmla="*/ 87 w 216"/>
                  <a:gd name="T35" fmla="*/ 3 h 216"/>
                  <a:gd name="T36" fmla="*/ 66 w 216"/>
                  <a:gd name="T37" fmla="*/ 9 h 216"/>
                  <a:gd name="T38" fmla="*/ 48 w 216"/>
                  <a:gd name="T39" fmla="*/ 19 h 216"/>
                  <a:gd name="T40" fmla="*/ 32 w 216"/>
                  <a:gd name="T41" fmla="*/ 32 h 216"/>
                  <a:gd name="T42" fmla="*/ 19 w 216"/>
                  <a:gd name="T43" fmla="*/ 48 h 216"/>
                  <a:gd name="T44" fmla="*/ 9 w 216"/>
                  <a:gd name="T45" fmla="*/ 67 h 216"/>
                  <a:gd name="T46" fmla="*/ 3 w 216"/>
                  <a:gd name="T47" fmla="*/ 87 h 216"/>
                  <a:gd name="T48" fmla="*/ 0 w 216"/>
                  <a:gd name="T49" fmla="*/ 108 h 216"/>
                  <a:gd name="T50" fmla="*/ 3 w 216"/>
                  <a:gd name="T51" fmla="*/ 130 h 216"/>
                  <a:gd name="T52" fmla="*/ 9 w 216"/>
                  <a:gd name="T53" fmla="*/ 150 h 216"/>
                  <a:gd name="T54" fmla="*/ 19 w 216"/>
                  <a:gd name="T55" fmla="*/ 169 h 216"/>
                  <a:gd name="T56" fmla="*/ 32 w 216"/>
                  <a:gd name="T57" fmla="*/ 184 h 216"/>
                  <a:gd name="T58" fmla="*/ 48 w 216"/>
                  <a:gd name="T59" fmla="*/ 197 h 216"/>
                  <a:gd name="T60" fmla="*/ 66 w 216"/>
                  <a:gd name="T61" fmla="*/ 207 h 216"/>
                  <a:gd name="T62" fmla="*/ 87 w 216"/>
                  <a:gd name="T63" fmla="*/ 213 h 216"/>
                  <a:gd name="T64" fmla="*/ 108 w 216"/>
                  <a:gd name="T65" fmla="*/ 216 h 21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16"/>
                  <a:gd name="T100" fmla="*/ 0 h 216"/>
                  <a:gd name="T101" fmla="*/ 216 w 216"/>
                  <a:gd name="T102" fmla="*/ 216 h 21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16" h="216">
                    <a:moveTo>
                      <a:pt x="108" y="216"/>
                    </a:moveTo>
                    <a:lnTo>
                      <a:pt x="130" y="213"/>
                    </a:lnTo>
                    <a:lnTo>
                      <a:pt x="150" y="207"/>
                    </a:lnTo>
                    <a:lnTo>
                      <a:pt x="168" y="197"/>
                    </a:lnTo>
                    <a:lnTo>
                      <a:pt x="184" y="184"/>
                    </a:lnTo>
                    <a:lnTo>
                      <a:pt x="197" y="169"/>
                    </a:lnTo>
                    <a:lnTo>
                      <a:pt x="207" y="150"/>
                    </a:lnTo>
                    <a:lnTo>
                      <a:pt x="214" y="130"/>
                    </a:lnTo>
                    <a:lnTo>
                      <a:pt x="216" y="108"/>
                    </a:lnTo>
                    <a:lnTo>
                      <a:pt x="214" y="87"/>
                    </a:lnTo>
                    <a:lnTo>
                      <a:pt x="207" y="67"/>
                    </a:lnTo>
                    <a:lnTo>
                      <a:pt x="197" y="48"/>
                    </a:lnTo>
                    <a:lnTo>
                      <a:pt x="184" y="32"/>
                    </a:lnTo>
                    <a:lnTo>
                      <a:pt x="168" y="19"/>
                    </a:lnTo>
                    <a:lnTo>
                      <a:pt x="150" y="9"/>
                    </a:lnTo>
                    <a:lnTo>
                      <a:pt x="130" y="3"/>
                    </a:lnTo>
                    <a:lnTo>
                      <a:pt x="108" y="0"/>
                    </a:lnTo>
                    <a:lnTo>
                      <a:pt x="87" y="3"/>
                    </a:lnTo>
                    <a:lnTo>
                      <a:pt x="66" y="9"/>
                    </a:lnTo>
                    <a:lnTo>
                      <a:pt x="48" y="19"/>
                    </a:lnTo>
                    <a:lnTo>
                      <a:pt x="32" y="32"/>
                    </a:lnTo>
                    <a:lnTo>
                      <a:pt x="19" y="48"/>
                    </a:lnTo>
                    <a:lnTo>
                      <a:pt x="9" y="67"/>
                    </a:lnTo>
                    <a:lnTo>
                      <a:pt x="3" y="87"/>
                    </a:lnTo>
                    <a:lnTo>
                      <a:pt x="0" y="108"/>
                    </a:lnTo>
                    <a:lnTo>
                      <a:pt x="3" y="130"/>
                    </a:lnTo>
                    <a:lnTo>
                      <a:pt x="9" y="150"/>
                    </a:lnTo>
                    <a:lnTo>
                      <a:pt x="19" y="169"/>
                    </a:lnTo>
                    <a:lnTo>
                      <a:pt x="32" y="184"/>
                    </a:lnTo>
                    <a:lnTo>
                      <a:pt x="48" y="197"/>
                    </a:lnTo>
                    <a:lnTo>
                      <a:pt x="66" y="207"/>
                    </a:lnTo>
                    <a:lnTo>
                      <a:pt x="87" y="213"/>
                    </a:lnTo>
                    <a:lnTo>
                      <a:pt x="108" y="216"/>
                    </a:lnTo>
                    <a:close/>
                  </a:path>
                </a:pathLst>
              </a:custGeom>
              <a:solidFill>
                <a:srgbClr val="000000"/>
              </a:solidFill>
              <a:ln w="9525">
                <a:noFill/>
                <a:round/>
                <a:headEnd/>
                <a:tailEnd/>
              </a:ln>
            </p:spPr>
            <p:txBody>
              <a:bodyPr/>
              <a:lstStyle/>
              <a:p>
                <a:endParaRPr lang="en-US">
                  <a:latin typeface="+mj-lt"/>
                </a:endParaRPr>
              </a:p>
            </p:txBody>
          </p:sp>
        </p:grpSp>
        <p:grpSp>
          <p:nvGrpSpPr>
            <p:cNvPr id="104463" name="Group 77"/>
            <p:cNvGrpSpPr>
              <a:grpSpLocks/>
            </p:cNvGrpSpPr>
            <p:nvPr/>
          </p:nvGrpSpPr>
          <p:grpSpPr bwMode="auto">
            <a:xfrm flipH="1">
              <a:off x="2513" y="1727"/>
              <a:ext cx="725" cy="712"/>
              <a:chOff x="4111" y="4"/>
              <a:chExt cx="1266" cy="1243"/>
            </a:xfrm>
          </p:grpSpPr>
          <p:sp>
            <p:nvSpPr>
              <p:cNvPr id="104464" name="Freeform 21"/>
              <p:cNvSpPr>
                <a:spLocks/>
              </p:cNvSpPr>
              <p:nvPr/>
            </p:nvSpPr>
            <p:spPr bwMode="auto">
              <a:xfrm>
                <a:off x="4231" y="776"/>
                <a:ext cx="1038" cy="437"/>
              </a:xfrm>
              <a:custGeom>
                <a:avLst/>
                <a:gdLst>
                  <a:gd name="T0" fmla="*/ 1 w 2076"/>
                  <a:gd name="T1" fmla="*/ 1 h 872"/>
                  <a:gd name="T2" fmla="*/ 0 w 2076"/>
                  <a:gd name="T3" fmla="*/ 1 h 872"/>
                  <a:gd name="T4" fmla="*/ 1 w 2076"/>
                  <a:gd name="T5" fmla="*/ 1 h 872"/>
                  <a:gd name="T6" fmla="*/ 1 w 2076"/>
                  <a:gd name="T7" fmla="*/ 1 h 872"/>
                  <a:gd name="T8" fmla="*/ 1 w 2076"/>
                  <a:gd name="T9" fmla="*/ 1 h 872"/>
                  <a:gd name="T10" fmla="*/ 1 w 2076"/>
                  <a:gd name="T11" fmla="*/ 1 h 872"/>
                  <a:gd name="T12" fmla="*/ 1 w 2076"/>
                  <a:gd name="T13" fmla="*/ 1 h 872"/>
                  <a:gd name="T14" fmla="*/ 1 w 2076"/>
                  <a:gd name="T15" fmla="*/ 1 h 872"/>
                  <a:gd name="T16" fmla="*/ 1 w 2076"/>
                  <a:gd name="T17" fmla="*/ 1 h 872"/>
                  <a:gd name="T18" fmla="*/ 1 w 2076"/>
                  <a:gd name="T19" fmla="*/ 1 h 872"/>
                  <a:gd name="T20" fmla="*/ 1 w 2076"/>
                  <a:gd name="T21" fmla="*/ 0 h 872"/>
                  <a:gd name="T22" fmla="*/ 1 w 2076"/>
                  <a:gd name="T23" fmla="*/ 1 h 872"/>
                  <a:gd name="T24" fmla="*/ 1 w 2076"/>
                  <a:gd name="T25" fmla="*/ 1 h 872"/>
                  <a:gd name="T26" fmla="*/ 1 w 2076"/>
                  <a:gd name="T27" fmla="*/ 1 h 87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76"/>
                  <a:gd name="T43" fmla="*/ 0 h 872"/>
                  <a:gd name="T44" fmla="*/ 2076 w 2076"/>
                  <a:gd name="T45" fmla="*/ 872 h 87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76" h="872">
                    <a:moveTo>
                      <a:pt x="4" y="758"/>
                    </a:moveTo>
                    <a:lnTo>
                      <a:pt x="0" y="827"/>
                    </a:lnTo>
                    <a:lnTo>
                      <a:pt x="59" y="872"/>
                    </a:lnTo>
                    <a:lnTo>
                      <a:pt x="542" y="777"/>
                    </a:lnTo>
                    <a:lnTo>
                      <a:pt x="679" y="872"/>
                    </a:lnTo>
                    <a:lnTo>
                      <a:pt x="1118" y="571"/>
                    </a:lnTo>
                    <a:lnTo>
                      <a:pt x="1085" y="521"/>
                    </a:lnTo>
                    <a:lnTo>
                      <a:pt x="1323" y="338"/>
                    </a:lnTo>
                    <a:lnTo>
                      <a:pt x="1497" y="384"/>
                    </a:lnTo>
                    <a:lnTo>
                      <a:pt x="2076" y="78"/>
                    </a:lnTo>
                    <a:lnTo>
                      <a:pt x="1989" y="0"/>
                    </a:lnTo>
                    <a:lnTo>
                      <a:pt x="1108" y="178"/>
                    </a:lnTo>
                    <a:lnTo>
                      <a:pt x="4" y="758"/>
                    </a:lnTo>
                    <a:close/>
                  </a:path>
                </a:pathLst>
              </a:custGeom>
              <a:solidFill>
                <a:srgbClr val="CCCCCC"/>
              </a:solidFill>
              <a:ln w="9525">
                <a:noFill/>
                <a:round/>
                <a:headEnd/>
                <a:tailEnd/>
              </a:ln>
            </p:spPr>
            <p:txBody>
              <a:bodyPr/>
              <a:lstStyle/>
              <a:p>
                <a:endParaRPr lang="en-US">
                  <a:latin typeface="+mj-lt"/>
                </a:endParaRPr>
              </a:p>
            </p:txBody>
          </p:sp>
          <p:sp>
            <p:nvSpPr>
              <p:cNvPr id="104465" name="Freeform 22"/>
              <p:cNvSpPr>
                <a:spLocks/>
              </p:cNvSpPr>
              <p:nvPr/>
            </p:nvSpPr>
            <p:spPr bwMode="auto">
              <a:xfrm>
                <a:off x="4122" y="978"/>
                <a:ext cx="242" cy="123"/>
              </a:xfrm>
              <a:custGeom>
                <a:avLst/>
                <a:gdLst>
                  <a:gd name="T0" fmla="*/ 1 w 484"/>
                  <a:gd name="T1" fmla="*/ 1 h 246"/>
                  <a:gd name="T2" fmla="*/ 0 w 484"/>
                  <a:gd name="T3" fmla="*/ 1 h 246"/>
                  <a:gd name="T4" fmla="*/ 1 w 484"/>
                  <a:gd name="T5" fmla="*/ 1 h 246"/>
                  <a:gd name="T6" fmla="*/ 1 w 484"/>
                  <a:gd name="T7" fmla="*/ 1 h 246"/>
                  <a:gd name="T8" fmla="*/ 1 w 484"/>
                  <a:gd name="T9" fmla="*/ 0 h 246"/>
                  <a:gd name="T10" fmla="*/ 1 w 484"/>
                  <a:gd name="T11" fmla="*/ 1 h 246"/>
                  <a:gd name="T12" fmla="*/ 1 w 484"/>
                  <a:gd name="T13" fmla="*/ 1 h 246"/>
                  <a:gd name="T14" fmla="*/ 0 60000 65536"/>
                  <a:gd name="T15" fmla="*/ 0 60000 65536"/>
                  <a:gd name="T16" fmla="*/ 0 60000 65536"/>
                  <a:gd name="T17" fmla="*/ 0 60000 65536"/>
                  <a:gd name="T18" fmla="*/ 0 60000 65536"/>
                  <a:gd name="T19" fmla="*/ 0 60000 65536"/>
                  <a:gd name="T20" fmla="*/ 0 60000 65536"/>
                  <a:gd name="T21" fmla="*/ 0 w 484"/>
                  <a:gd name="T22" fmla="*/ 0 h 246"/>
                  <a:gd name="T23" fmla="*/ 484 w 484"/>
                  <a:gd name="T24" fmla="*/ 246 h 2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4" h="246">
                    <a:moveTo>
                      <a:pt x="27" y="181"/>
                    </a:moveTo>
                    <a:lnTo>
                      <a:pt x="0" y="210"/>
                    </a:lnTo>
                    <a:lnTo>
                      <a:pt x="37" y="246"/>
                    </a:lnTo>
                    <a:lnTo>
                      <a:pt x="484" y="40"/>
                    </a:lnTo>
                    <a:lnTo>
                      <a:pt x="378" y="0"/>
                    </a:lnTo>
                    <a:lnTo>
                      <a:pt x="27" y="181"/>
                    </a:lnTo>
                    <a:close/>
                  </a:path>
                </a:pathLst>
              </a:custGeom>
              <a:solidFill>
                <a:srgbClr val="CCCCCC"/>
              </a:solidFill>
              <a:ln w="9525">
                <a:noFill/>
                <a:round/>
                <a:headEnd/>
                <a:tailEnd/>
              </a:ln>
            </p:spPr>
            <p:txBody>
              <a:bodyPr/>
              <a:lstStyle/>
              <a:p>
                <a:endParaRPr lang="en-US">
                  <a:latin typeface="+mj-lt"/>
                </a:endParaRPr>
              </a:p>
            </p:txBody>
          </p:sp>
          <p:sp>
            <p:nvSpPr>
              <p:cNvPr id="104466" name="Freeform 23"/>
              <p:cNvSpPr>
                <a:spLocks/>
              </p:cNvSpPr>
              <p:nvPr/>
            </p:nvSpPr>
            <p:spPr bwMode="auto">
              <a:xfrm>
                <a:off x="4231" y="1068"/>
                <a:ext cx="268" cy="106"/>
              </a:xfrm>
              <a:custGeom>
                <a:avLst/>
                <a:gdLst>
                  <a:gd name="T0" fmla="*/ 0 w 537"/>
                  <a:gd name="T1" fmla="*/ 1 h 211"/>
                  <a:gd name="T2" fmla="*/ 0 w 537"/>
                  <a:gd name="T3" fmla="*/ 1 h 211"/>
                  <a:gd name="T4" fmla="*/ 0 w 537"/>
                  <a:gd name="T5" fmla="*/ 1 h 211"/>
                  <a:gd name="T6" fmla="*/ 0 w 537"/>
                  <a:gd name="T7" fmla="*/ 1 h 211"/>
                  <a:gd name="T8" fmla="*/ 0 w 537"/>
                  <a:gd name="T9" fmla="*/ 0 h 211"/>
                  <a:gd name="T10" fmla="*/ 0 w 537"/>
                  <a:gd name="T11" fmla="*/ 1 h 211"/>
                  <a:gd name="T12" fmla="*/ 0 w 537"/>
                  <a:gd name="T13" fmla="*/ 1 h 211"/>
                  <a:gd name="T14" fmla="*/ 0 60000 65536"/>
                  <a:gd name="T15" fmla="*/ 0 60000 65536"/>
                  <a:gd name="T16" fmla="*/ 0 60000 65536"/>
                  <a:gd name="T17" fmla="*/ 0 60000 65536"/>
                  <a:gd name="T18" fmla="*/ 0 60000 65536"/>
                  <a:gd name="T19" fmla="*/ 0 60000 65536"/>
                  <a:gd name="T20" fmla="*/ 0 60000 65536"/>
                  <a:gd name="T21" fmla="*/ 0 w 537"/>
                  <a:gd name="T22" fmla="*/ 0 h 211"/>
                  <a:gd name="T23" fmla="*/ 537 w 537"/>
                  <a:gd name="T24" fmla="*/ 211 h 2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37" h="211">
                    <a:moveTo>
                      <a:pt x="13" y="101"/>
                    </a:moveTo>
                    <a:lnTo>
                      <a:pt x="0" y="148"/>
                    </a:lnTo>
                    <a:lnTo>
                      <a:pt x="47" y="211"/>
                    </a:lnTo>
                    <a:lnTo>
                      <a:pt x="537" y="101"/>
                    </a:lnTo>
                    <a:lnTo>
                      <a:pt x="395" y="0"/>
                    </a:lnTo>
                    <a:lnTo>
                      <a:pt x="13" y="101"/>
                    </a:lnTo>
                    <a:close/>
                  </a:path>
                </a:pathLst>
              </a:custGeom>
              <a:solidFill>
                <a:srgbClr val="FFCC7F"/>
              </a:solidFill>
              <a:ln w="9525">
                <a:noFill/>
                <a:round/>
                <a:headEnd/>
                <a:tailEnd/>
              </a:ln>
            </p:spPr>
            <p:txBody>
              <a:bodyPr/>
              <a:lstStyle/>
              <a:p>
                <a:endParaRPr lang="en-US">
                  <a:latin typeface="+mj-lt"/>
                </a:endParaRPr>
              </a:p>
            </p:txBody>
          </p:sp>
          <p:sp>
            <p:nvSpPr>
              <p:cNvPr id="104467" name="Freeform 24"/>
              <p:cNvSpPr>
                <a:spLocks/>
              </p:cNvSpPr>
              <p:nvPr/>
            </p:nvSpPr>
            <p:spPr bwMode="auto">
              <a:xfrm>
                <a:off x="4120" y="929"/>
                <a:ext cx="200" cy="135"/>
              </a:xfrm>
              <a:custGeom>
                <a:avLst/>
                <a:gdLst>
                  <a:gd name="T0" fmla="*/ 1 w 399"/>
                  <a:gd name="T1" fmla="*/ 0 h 269"/>
                  <a:gd name="T2" fmla="*/ 0 w 399"/>
                  <a:gd name="T3" fmla="*/ 1 h 269"/>
                  <a:gd name="T4" fmla="*/ 1 w 399"/>
                  <a:gd name="T5" fmla="*/ 1 h 269"/>
                  <a:gd name="T6" fmla="*/ 1 w 399"/>
                  <a:gd name="T7" fmla="*/ 1 h 269"/>
                  <a:gd name="T8" fmla="*/ 1 w 399"/>
                  <a:gd name="T9" fmla="*/ 1 h 269"/>
                  <a:gd name="T10" fmla="*/ 1 w 399"/>
                  <a:gd name="T11" fmla="*/ 0 h 269"/>
                  <a:gd name="T12" fmla="*/ 1 w 399"/>
                  <a:gd name="T13" fmla="*/ 0 h 269"/>
                  <a:gd name="T14" fmla="*/ 0 60000 65536"/>
                  <a:gd name="T15" fmla="*/ 0 60000 65536"/>
                  <a:gd name="T16" fmla="*/ 0 60000 65536"/>
                  <a:gd name="T17" fmla="*/ 0 60000 65536"/>
                  <a:gd name="T18" fmla="*/ 0 60000 65536"/>
                  <a:gd name="T19" fmla="*/ 0 60000 65536"/>
                  <a:gd name="T20" fmla="*/ 0 60000 65536"/>
                  <a:gd name="T21" fmla="*/ 0 w 399"/>
                  <a:gd name="T22" fmla="*/ 0 h 269"/>
                  <a:gd name="T23" fmla="*/ 399 w 399"/>
                  <a:gd name="T24" fmla="*/ 269 h 26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9" h="269">
                    <a:moveTo>
                      <a:pt x="168" y="0"/>
                    </a:moveTo>
                    <a:lnTo>
                      <a:pt x="0" y="214"/>
                    </a:lnTo>
                    <a:lnTo>
                      <a:pt x="35" y="269"/>
                    </a:lnTo>
                    <a:lnTo>
                      <a:pt x="399" y="105"/>
                    </a:lnTo>
                    <a:lnTo>
                      <a:pt x="295" y="35"/>
                    </a:lnTo>
                    <a:lnTo>
                      <a:pt x="168" y="0"/>
                    </a:lnTo>
                    <a:close/>
                  </a:path>
                </a:pathLst>
              </a:custGeom>
              <a:solidFill>
                <a:srgbClr val="FFCC7F"/>
              </a:solidFill>
              <a:ln w="9525">
                <a:noFill/>
                <a:round/>
                <a:headEnd/>
                <a:tailEnd/>
              </a:ln>
            </p:spPr>
            <p:txBody>
              <a:bodyPr/>
              <a:lstStyle/>
              <a:p>
                <a:endParaRPr lang="en-US">
                  <a:latin typeface="+mj-lt"/>
                </a:endParaRPr>
              </a:p>
            </p:txBody>
          </p:sp>
          <p:sp>
            <p:nvSpPr>
              <p:cNvPr id="104468" name="Freeform 25"/>
              <p:cNvSpPr>
                <a:spLocks/>
              </p:cNvSpPr>
              <p:nvPr/>
            </p:nvSpPr>
            <p:spPr bwMode="auto">
              <a:xfrm>
                <a:off x="4567" y="15"/>
                <a:ext cx="362" cy="905"/>
              </a:xfrm>
              <a:custGeom>
                <a:avLst/>
                <a:gdLst>
                  <a:gd name="T0" fmla="*/ 0 w 724"/>
                  <a:gd name="T1" fmla="*/ 0 h 1811"/>
                  <a:gd name="T2" fmla="*/ 1 w 724"/>
                  <a:gd name="T3" fmla="*/ 0 h 1811"/>
                  <a:gd name="T4" fmla="*/ 1 w 724"/>
                  <a:gd name="T5" fmla="*/ 0 h 1811"/>
                  <a:gd name="T6" fmla="*/ 1 w 724"/>
                  <a:gd name="T7" fmla="*/ 0 h 1811"/>
                  <a:gd name="T8" fmla="*/ 1 w 724"/>
                  <a:gd name="T9" fmla="*/ 0 h 1811"/>
                  <a:gd name="T10" fmla="*/ 1 w 724"/>
                  <a:gd name="T11" fmla="*/ 0 h 1811"/>
                  <a:gd name="T12" fmla="*/ 1 w 724"/>
                  <a:gd name="T13" fmla="*/ 0 h 1811"/>
                  <a:gd name="T14" fmla="*/ 1 w 724"/>
                  <a:gd name="T15" fmla="*/ 0 h 1811"/>
                  <a:gd name="T16" fmla="*/ 1 w 724"/>
                  <a:gd name="T17" fmla="*/ 0 h 1811"/>
                  <a:gd name="T18" fmla="*/ 1 w 724"/>
                  <a:gd name="T19" fmla="*/ 0 h 1811"/>
                  <a:gd name="T20" fmla="*/ 1 w 724"/>
                  <a:gd name="T21" fmla="*/ 0 h 1811"/>
                  <a:gd name="T22" fmla="*/ 1 w 724"/>
                  <a:gd name="T23" fmla="*/ 0 h 1811"/>
                  <a:gd name="T24" fmla="*/ 1 w 724"/>
                  <a:gd name="T25" fmla="*/ 0 h 1811"/>
                  <a:gd name="T26" fmla="*/ 1 w 724"/>
                  <a:gd name="T27" fmla="*/ 0 h 1811"/>
                  <a:gd name="T28" fmla="*/ 1 w 724"/>
                  <a:gd name="T29" fmla="*/ 0 h 1811"/>
                  <a:gd name="T30" fmla="*/ 0 w 724"/>
                  <a:gd name="T31" fmla="*/ 0 h 1811"/>
                  <a:gd name="T32" fmla="*/ 0 w 724"/>
                  <a:gd name="T33" fmla="*/ 0 h 181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24"/>
                  <a:gd name="T52" fmla="*/ 0 h 1811"/>
                  <a:gd name="T53" fmla="*/ 724 w 724"/>
                  <a:gd name="T54" fmla="*/ 1811 h 181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24" h="1811">
                    <a:moveTo>
                      <a:pt x="0" y="16"/>
                    </a:moveTo>
                    <a:lnTo>
                      <a:pt x="48" y="4"/>
                    </a:lnTo>
                    <a:lnTo>
                      <a:pt x="257" y="0"/>
                    </a:lnTo>
                    <a:lnTo>
                      <a:pt x="242" y="795"/>
                    </a:lnTo>
                    <a:lnTo>
                      <a:pt x="460" y="886"/>
                    </a:lnTo>
                    <a:lnTo>
                      <a:pt x="486" y="135"/>
                    </a:lnTo>
                    <a:lnTo>
                      <a:pt x="659" y="96"/>
                    </a:lnTo>
                    <a:lnTo>
                      <a:pt x="724" y="106"/>
                    </a:lnTo>
                    <a:lnTo>
                      <a:pt x="720" y="169"/>
                    </a:lnTo>
                    <a:lnTo>
                      <a:pt x="690" y="200"/>
                    </a:lnTo>
                    <a:lnTo>
                      <a:pt x="655" y="1029"/>
                    </a:lnTo>
                    <a:lnTo>
                      <a:pt x="651" y="1768"/>
                    </a:lnTo>
                    <a:lnTo>
                      <a:pt x="542" y="1811"/>
                    </a:lnTo>
                    <a:lnTo>
                      <a:pt x="295" y="1329"/>
                    </a:lnTo>
                    <a:lnTo>
                      <a:pt x="56" y="1064"/>
                    </a:lnTo>
                    <a:lnTo>
                      <a:pt x="0" y="16"/>
                    </a:lnTo>
                    <a:close/>
                  </a:path>
                </a:pathLst>
              </a:custGeom>
              <a:solidFill>
                <a:srgbClr val="FFCC7F"/>
              </a:solidFill>
              <a:ln w="9525">
                <a:noFill/>
                <a:round/>
                <a:headEnd/>
                <a:tailEnd/>
              </a:ln>
            </p:spPr>
            <p:txBody>
              <a:bodyPr/>
              <a:lstStyle/>
              <a:p>
                <a:endParaRPr lang="en-US">
                  <a:latin typeface="+mj-lt"/>
                </a:endParaRPr>
              </a:p>
            </p:txBody>
          </p:sp>
          <p:sp>
            <p:nvSpPr>
              <p:cNvPr id="104469" name="Freeform 26"/>
              <p:cNvSpPr>
                <a:spLocks/>
              </p:cNvSpPr>
              <p:nvPr/>
            </p:nvSpPr>
            <p:spPr bwMode="auto">
              <a:xfrm>
                <a:off x="4860" y="185"/>
                <a:ext cx="455" cy="757"/>
              </a:xfrm>
              <a:custGeom>
                <a:avLst/>
                <a:gdLst>
                  <a:gd name="T0" fmla="*/ 1 w 910"/>
                  <a:gd name="T1" fmla="*/ 1 h 1513"/>
                  <a:gd name="T2" fmla="*/ 1 w 910"/>
                  <a:gd name="T3" fmla="*/ 1 h 1513"/>
                  <a:gd name="T4" fmla="*/ 0 w 910"/>
                  <a:gd name="T5" fmla="*/ 1 h 1513"/>
                  <a:gd name="T6" fmla="*/ 1 w 910"/>
                  <a:gd name="T7" fmla="*/ 1 h 1513"/>
                  <a:gd name="T8" fmla="*/ 1 w 910"/>
                  <a:gd name="T9" fmla="*/ 1 h 1513"/>
                  <a:gd name="T10" fmla="*/ 1 w 910"/>
                  <a:gd name="T11" fmla="*/ 1 h 1513"/>
                  <a:gd name="T12" fmla="*/ 1 w 910"/>
                  <a:gd name="T13" fmla="*/ 1 h 1513"/>
                  <a:gd name="T14" fmla="*/ 1 w 910"/>
                  <a:gd name="T15" fmla="*/ 1 h 1513"/>
                  <a:gd name="T16" fmla="*/ 1 w 910"/>
                  <a:gd name="T17" fmla="*/ 1 h 1513"/>
                  <a:gd name="T18" fmla="*/ 1 w 910"/>
                  <a:gd name="T19" fmla="*/ 1 h 1513"/>
                  <a:gd name="T20" fmla="*/ 1 w 910"/>
                  <a:gd name="T21" fmla="*/ 1 h 1513"/>
                  <a:gd name="T22" fmla="*/ 1 w 910"/>
                  <a:gd name="T23" fmla="*/ 1 h 1513"/>
                  <a:gd name="T24" fmla="*/ 1 w 910"/>
                  <a:gd name="T25" fmla="*/ 1 h 1513"/>
                  <a:gd name="T26" fmla="*/ 1 w 910"/>
                  <a:gd name="T27" fmla="*/ 1 h 1513"/>
                  <a:gd name="T28" fmla="*/ 1 w 910"/>
                  <a:gd name="T29" fmla="*/ 1 h 1513"/>
                  <a:gd name="T30" fmla="*/ 1 w 910"/>
                  <a:gd name="T31" fmla="*/ 1 h 1513"/>
                  <a:gd name="T32" fmla="*/ 1 w 910"/>
                  <a:gd name="T33" fmla="*/ 1 h 1513"/>
                  <a:gd name="T34" fmla="*/ 1 w 910"/>
                  <a:gd name="T35" fmla="*/ 1 h 1513"/>
                  <a:gd name="T36" fmla="*/ 1 w 910"/>
                  <a:gd name="T37" fmla="*/ 1 h 1513"/>
                  <a:gd name="T38" fmla="*/ 1 w 910"/>
                  <a:gd name="T39" fmla="*/ 1 h 1513"/>
                  <a:gd name="T40" fmla="*/ 1 w 910"/>
                  <a:gd name="T41" fmla="*/ 0 h 1513"/>
                  <a:gd name="T42" fmla="*/ 1 w 910"/>
                  <a:gd name="T43" fmla="*/ 1 h 1513"/>
                  <a:gd name="T44" fmla="*/ 1 w 910"/>
                  <a:gd name="T45" fmla="*/ 1 h 1513"/>
                  <a:gd name="T46" fmla="*/ 1 w 910"/>
                  <a:gd name="T47" fmla="*/ 1 h 151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10"/>
                  <a:gd name="T73" fmla="*/ 0 h 1513"/>
                  <a:gd name="T74" fmla="*/ 910 w 910"/>
                  <a:gd name="T75" fmla="*/ 1513 h 151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10" h="1513">
                    <a:moveTo>
                      <a:pt x="83" y="64"/>
                    </a:moveTo>
                    <a:lnTo>
                      <a:pt x="295" y="166"/>
                    </a:lnTo>
                    <a:lnTo>
                      <a:pt x="0" y="1430"/>
                    </a:lnTo>
                    <a:lnTo>
                      <a:pt x="148" y="1444"/>
                    </a:lnTo>
                    <a:lnTo>
                      <a:pt x="248" y="1513"/>
                    </a:lnTo>
                    <a:lnTo>
                      <a:pt x="336" y="1486"/>
                    </a:lnTo>
                    <a:lnTo>
                      <a:pt x="369" y="1393"/>
                    </a:lnTo>
                    <a:lnTo>
                      <a:pt x="756" y="1225"/>
                    </a:lnTo>
                    <a:lnTo>
                      <a:pt x="843" y="1251"/>
                    </a:lnTo>
                    <a:lnTo>
                      <a:pt x="898" y="1191"/>
                    </a:lnTo>
                    <a:lnTo>
                      <a:pt x="896" y="1113"/>
                    </a:lnTo>
                    <a:lnTo>
                      <a:pt x="883" y="723"/>
                    </a:lnTo>
                    <a:lnTo>
                      <a:pt x="820" y="683"/>
                    </a:lnTo>
                    <a:lnTo>
                      <a:pt x="715" y="688"/>
                    </a:lnTo>
                    <a:lnTo>
                      <a:pt x="705" y="305"/>
                    </a:lnTo>
                    <a:lnTo>
                      <a:pt x="585" y="231"/>
                    </a:lnTo>
                    <a:lnTo>
                      <a:pt x="507" y="641"/>
                    </a:lnTo>
                    <a:lnTo>
                      <a:pt x="345" y="619"/>
                    </a:lnTo>
                    <a:lnTo>
                      <a:pt x="392" y="189"/>
                    </a:lnTo>
                    <a:lnTo>
                      <a:pt x="907" y="102"/>
                    </a:lnTo>
                    <a:lnTo>
                      <a:pt x="910" y="0"/>
                    </a:lnTo>
                    <a:lnTo>
                      <a:pt x="134" y="1"/>
                    </a:lnTo>
                    <a:lnTo>
                      <a:pt x="83" y="64"/>
                    </a:lnTo>
                    <a:close/>
                  </a:path>
                </a:pathLst>
              </a:custGeom>
              <a:solidFill>
                <a:srgbClr val="FFCC7F"/>
              </a:solidFill>
              <a:ln w="9525">
                <a:noFill/>
                <a:round/>
                <a:headEnd/>
                <a:tailEnd/>
              </a:ln>
            </p:spPr>
            <p:txBody>
              <a:bodyPr/>
              <a:lstStyle/>
              <a:p>
                <a:endParaRPr lang="en-US">
                  <a:latin typeface="+mj-lt"/>
                </a:endParaRPr>
              </a:p>
            </p:txBody>
          </p:sp>
          <p:sp>
            <p:nvSpPr>
              <p:cNvPr id="104470" name="Freeform 27"/>
              <p:cNvSpPr>
                <a:spLocks/>
              </p:cNvSpPr>
              <p:nvPr/>
            </p:nvSpPr>
            <p:spPr bwMode="auto">
              <a:xfrm>
                <a:off x="4638" y="145"/>
                <a:ext cx="178" cy="84"/>
              </a:xfrm>
              <a:custGeom>
                <a:avLst/>
                <a:gdLst>
                  <a:gd name="T0" fmla="*/ 0 w 356"/>
                  <a:gd name="T1" fmla="*/ 0 h 169"/>
                  <a:gd name="T2" fmla="*/ 1 w 356"/>
                  <a:gd name="T3" fmla="*/ 0 h 169"/>
                  <a:gd name="T4" fmla="*/ 1 w 356"/>
                  <a:gd name="T5" fmla="*/ 0 h 169"/>
                  <a:gd name="T6" fmla="*/ 1 w 356"/>
                  <a:gd name="T7" fmla="*/ 0 h 169"/>
                  <a:gd name="T8" fmla="*/ 1 w 356"/>
                  <a:gd name="T9" fmla="*/ 0 h 169"/>
                  <a:gd name="T10" fmla="*/ 0 w 356"/>
                  <a:gd name="T11" fmla="*/ 0 h 169"/>
                  <a:gd name="T12" fmla="*/ 0 w 356"/>
                  <a:gd name="T13" fmla="*/ 0 h 169"/>
                  <a:gd name="T14" fmla="*/ 0 60000 65536"/>
                  <a:gd name="T15" fmla="*/ 0 60000 65536"/>
                  <a:gd name="T16" fmla="*/ 0 60000 65536"/>
                  <a:gd name="T17" fmla="*/ 0 60000 65536"/>
                  <a:gd name="T18" fmla="*/ 0 60000 65536"/>
                  <a:gd name="T19" fmla="*/ 0 60000 65536"/>
                  <a:gd name="T20" fmla="*/ 0 60000 65536"/>
                  <a:gd name="T21" fmla="*/ 0 w 356"/>
                  <a:gd name="T22" fmla="*/ 0 h 169"/>
                  <a:gd name="T23" fmla="*/ 356 w 356"/>
                  <a:gd name="T24" fmla="*/ 169 h 16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6" h="169">
                    <a:moveTo>
                      <a:pt x="0" y="12"/>
                    </a:moveTo>
                    <a:lnTo>
                      <a:pt x="105" y="0"/>
                    </a:lnTo>
                    <a:lnTo>
                      <a:pt x="352" y="53"/>
                    </a:lnTo>
                    <a:lnTo>
                      <a:pt x="356" y="169"/>
                    </a:lnTo>
                    <a:lnTo>
                      <a:pt x="25" y="72"/>
                    </a:lnTo>
                    <a:lnTo>
                      <a:pt x="0" y="12"/>
                    </a:lnTo>
                    <a:close/>
                  </a:path>
                </a:pathLst>
              </a:custGeom>
              <a:solidFill>
                <a:srgbClr val="FFCC7F"/>
              </a:solidFill>
              <a:ln w="9525">
                <a:noFill/>
                <a:round/>
                <a:headEnd/>
                <a:tailEnd/>
              </a:ln>
            </p:spPr>
            <p:txBody>
              <a:bodyPr/>
              <a:lstStyle/>
              <a:p>
                <a:endParaRPr lang="en-US">
                  <a:latin typeface="+mj-lt"/>
                </a:endParaRPr>
              </a:p>
            </p:txBody>
          </p:sp>
          <p:sp>
            <p:nvSpPr>
              <p:cNvPr id="104471" name="Freeform 28"/>
              <p:cNvSpPr>
                <a:spLocks/>
              </p:cNvSpPr>
              <p:nvPr/>
            </p:nvSpPr>
            <p:spPr bwMode="auto">
              <a:xfrm>
                <a:off x="4111" y="906"/>
                <a:ext cx="171" cy="131"/>
              </a:xfrm>
              <a:custGeom>
                <a:avLst/>
                <a:gdLst>
                  <a:gd name="T0" fmla="*/ 1 w 341"/>
                  <a:gd name="T1" fmla="*/ 0 h 264"/>
                  <a:gd name="T2" fmla="*/ 0 w 341"/>
                  <a:gd name="T3" fmla="*/ 0 h 264"/>
                  <a:gd name="T4" fmla="*/ 1 w 341"/>
                  <a:gd name="T5" fmla="*/ 0 h 264"/>
                  <a:gd name="T6" fmla="*/ 1 w 341"/>
                  <a:gd name="T7" fmla="*/ 0 h 264"/>
                  <a:gd name="T8" fmla="*/ 1 w 341"/>
                  <a:gd name="T9" fmla="*/ 0 h 264"/>
                  <a:gd name="T10" fmla="*/ 0 60000 65536"/>
                  <a:gd name="T11" fmla="*/ 0 60000 65536"/>
                  <a:gd name="T12" fmla="*/ 0 60000 65536"/>
                  <a:gd name="T13" fmla="*/ 0 60000 65536"/>
                  <a:gd name="T14" fmla="*/ 0 60000 65536"/>
                  <a:gd name="T15" fmla="*/ 0 w 341"/>
                  <a:gd name="T16" fmla="*/ 0 h 264"/>
                  <a:gd name="T17" fmla="*/ 341 w 341"/>
                  <a:gd name="T18" fmla="*/ 264 h 264"/>
                </a:gdLst>
                <a:ahLst/>
                <a:cxnLst>
                  <a:cxn ang="T10">
                    <a:pos x="T0" y="T1"/>
                  </a:cxn>
                  <a:cxn ang="T11">
                    <a:pos x="T2" y="T3"/>
                  </a:cxn>
                  <a:cxn ang="T12">
                    <a:pos x="T4" y="T5"/>
                  </a:cxn>
                  <a:cxn ang="T13">
                    <a:pos x="T6" y="T7"/>
                  </a:cxn>
                  <a:cxn ang="T14">
                    <a:pos x="T8" y="T9"/>
                  </a:cxn>
                </a:cxnLst>
                <a:rect l="T15" t="T16" r="T17" b="T18"/>
                <a:pathLst>
                  <a:path w="341" h="264">
                    <a:moveTo>
                      <a:pt x="170" y="0"/>
                    </a:moveTo>
                    <a:lnTo>
                      <a:pt x="0" y="264"/>
                    </a:lnTo>
                    <a:lnTo>
                      <a:pt x="341" y="103"/>
                    </a:lnTo>
                    <a:lnTo>
                      <a:pt x="170" y="0"/>
                    </a:lnTo>
                    <a:close/>
                  </a:path>
                </a:pathLst>
              </a:custGeom>
              <a:solidFill>
                <a:srgbClr val="000000"/>
              </a:solidFill>
              <a:ln w="9525">
                <a:noFill/>
                <a:round/>
                <a:headEnd/>
                <a:tailEnd/>
              </a:ln>
            </p:spPr>
            <p:txBody>
              <a:bodyPr/>
              <a:lstStyle/>
              <a:p>
                <a:endParaRPr lang="en-US">
                  <a:latin typeface="+mj-lt"/>
                </a:endParaRPr>
              </a:p>
            </p:txBody>
          </p:sp>
          <p:sp>
            <p:nvSpPr>
              <p:cNvPr id="104472" name="Freeform 29"/>
              <p:cNvSpPr>
                <a:spLocks/>
              </p:cNvSpPr>
              <p:nvPr/>
            </p:nvSpPr>
            <p:spPr bwMode="auto">
              <a:xfrm>
                <a:off x="4141" y="970"/>
                <a:ext cx="184" cy="109"/>
              </a:xfrm>
              <a:custGeom>
                <a:avLst/>
                <a:gdLst>
                  <a:gd name="T0" fmla="*/ 0 w 369"/>
                  <a:gd name="T1" fmla="*/ 0 h 219"/>
                  <a:gd name="T2" fmla="*/ 0 w 369"/>
                  <a:gd name="T3" fmla="*/ 0 h 219"/>
                  <a:gd name="T4" fmla="*/ 0 w 369"/>
                  <a:gd name="T5" fmla="*/ 0 h 219"/>
                  <a:gd name="T6" fmla="*/ 0 w 369"/>
                  <a:gd name="T7" fmla="*/ 0 h 219"/>
                  <a:gd name="T8" fmla="*/ 0 w 369"/>
                  <a:gd name="T9" fmla="*/ 0 h 219"/>
                  <a:gd name="T10" fmla="*/ 0 w 369"/>
                  <a:gd name="T11" fmla="*/ 0 h 219"/>
                  <a:gd name="T12" fmla="*/ 0 60000 65536"/>
                  <a:gd name="T13" fmla="*/ 0 60000 65536"/>
                  <a:gd name="T14" fmla="*/ 0 60000 65536"/>
                  <a:gd name="T15" fmla="*/ 0 60000 65536"/>
                  <a:gd name="T16" fmla="*/ 0 60000 65536"/>
                  <a:gd name="T17" fmla="*/ 0 60000 65536"/>
                  <a:gd name="T18" fmla="*/ 0 w 369"/>
                  <a:gd name="T19" fmla="*/ 0 h 219"/>
                  <a:gd name="T20" fmla="*/ 369 w 369"/>
                  <a:gd name="T21" fmla="*/ 219 h 219"/>
                </a:gdLst>
                <a:ahLst/>
                <a:cxnLst>
                  <a:cxn ang="T12">
                    <a:pos x="T0" y="T1"/>
                  </a:cxn>
                  <a:cxn ang="T13">
                    <a:pos x="T2" y="T3"/>
                  </a:cxn>
                  <a:cxn ang="T14">
                    <a:pos x="T4" y="T5"/>
                  </a:cxn>
                  <a:cxn ang="T15">
                    <a:pos x="T6" y="T7"/>
                  </a:cxn>
                  <a:cxn ang="T16">
                    <a:pos x="T8" y="T9"/>
                  </a:cxn>
                  <a:cxn ang="T17">
                    <a:pos x="T10" y="T11"/>
                  </a:cxn>
                </a:cxnLst>
                <a:rect l="T18" t="T19" r="T20" b="T21"/>
                <a:pathLst>
                  <a:path w="369" h="219">
                    <a:moveTo>
                      <a:pt x="324" y="0"/>
                    </a:moveTo>
                    <a:lnTo>
                      <a:pt x="6" y="164"/>
                    </a:lnTo>
                    <a:lnTo>
                      <a:pt x="0" y="219"/>
                    </a:lnTo>
                    <a:lnTo>
                      <a:pt x="369" y="42"/>
                    </a:lnTo>
                    <a:lnTo>
                      <a:pt x="324" y="0"/>
                    </a:lnTo>
                    <a:close/>
                  </a:path>
                </a:pathLst>
              </a:custGeom>
              <a:solidFill>
                <a:srgbClr val="000000"/>
              </a:solidFill>
              <a:ln w="9525">
                <a:noFill/>
                <a:round/>
                <a:headEnd/>
                <a:tailEnd/>
              </a:ln>
            </p:spPr>
            <p:txBody>
              <a:bodyPr/>
              <a:lstStyle/>
              <a:p>
                <a:endParaRPr lang="en-US">
                  <a:latin typeface="+mj-lt"/>
                </a:endParaRPr>
              </a:p>
            </p:txBody>
          </p:sp>
          <p:sp>
            <p:nvSpPr>
              <p:cNvPr id="104473" name="Freeform 30"/>
              <p:cNvSpPr>
                <a:spLocks/>
              </p:cNvSpPr>
              <p:nvPr/>
            </p:nvSpPr>
            <p:spPr bwMode="auto">
              <a:xfrm>
                <a:off x="4220" y="1032"/>
                <a:ext cx="240" cy="113"/>
              </a:xfrm>
              <a:custGeom>
                <a:avLst/>
                <a:gdLst>
                  <a:gd name="T0" fmla="*/ 1 w 480"/>
                  <a:gd name="T1" fmla="*/ 0 h 225"/>
                  <a:gd name="T2" fmla="*/ 1 w 480"/>
                  <a:gd name="T3" fmla="*/ 1 h 225"/>
                  <a:gd name="T4" fmla="*/ 0 w 480"/>
                  <a:gd name="T5" fmla="*/ 1 h 225"/>
                  <a:gd name="T6" fmla="*/ 1 w 480"/>
                  <a:gd name="T7" fmla="*/ 1 h 225"/>
                  <a:gd name="T8" fmla="*/ 1 w 480"/>
                  <a:gd name="T9" fmla="*/ 0 h 225"/>
                  <a:gd name="T10" fmla="*/ 1 w 480"/>
                  <a:gd name="T11" fmla="*/ 0 h 225"/>
                  <a:gd name="T12" fmla="*/ 0 60000 65536"/>
                  <a:gd name="T13" fmla="*/ 0 60000 65536"/>
                  <a:gd name="T14" fmla="*/ 0 60000 65536"/>
                  <a:gd name="T15" fmla="*/ 0 60000 65536"/>
                  <a:gd name="T16" fmla="*/ 0 60000 65536"/>
                  <a:gd name="T17" fmla="*/ 0 60000 65536"/>
                  <a:gd name="T18" fmla="*/ 0 w 480"/>
                  <a:gd name="T19" fmla="*/ 0 h 225"/>
                  <a:gd name="T20" fmla="*/ 480 w 480"/>
                  <a:gd name="T21" fmla="*/ 225 h 225"/>
                </a:gdLst>
                <a:ahLst/>
                <a:cxnLst>
                  <a:cxn ang="T12">
                    <a:pos x="T0" y="T1"/>
                  </a:cxn>
                  <a:cxn ang="T13">
                    <a:pos x="T2" y="T3"/>
                  </a:cxn>
                  <a:cxn ang="T14">
                    <a:pos x="T4" y="T5"/>
                  </a:cxn>
                  <a:cxn ang="T15">
                    <a:pos x="T6" y="T7"/>
                  </a:cxn>
                  <a:cxn ang="T16">
                    <a:pos x="T8" y="T9"/>
                  </a:cxn>
                  <a:cxn ang="T17">
                    <a:pos x="T10" y="T11"/>
                  </a:cxn>
                </a:cxnLst>
                <a:rect l="T18" t="T19" r="T20" b="T21"/>
                <a:pathLst>
                  <a:path w="480" h="225">
                    <a:moveTo>
                      <a:pt x="350" y="0"/>
                    </a:moveTo>
                    <a:lnTo>
                      <a:pt x="3" y="172"/>
                    </a:lnTo>
                    <a:lnTo>
                      <a:pt x="0" y="225"/>
                    </a:lnTo>
                    <a:lnTo>
                      <a:pt x="480" y="105"/>
                    </a:lnTo>
                    <a:lnTo>
                      <a:pt x="350" y="0"/>
                    </a:lnTo>
                    <a:close/>
                  </a:path>
                </a:pathLst>
              </a:custGeom>
              <a:solidFill>
                <a:srgbClr val="000000"/>
              </a:solidFill>
              <a:ln w="9525">
                <a:noFill/>
                <a:round/>
                <a:headEnd/>
                <a:tailEnd/>
              </a:ln>
            </p:spPr>
            <p:txBody>
              <a:bodyPr/>
              <a:lstStyle/>
              <a:p>
                <a:endParaRPr lang="en-US">
                  <a:latin typeface="+mj-lt"/>
                </a:endParaRPr>
              </a:p>
            </p:txBody>
          </p:sp>
          <p:sp>
            <p:nvSpPr>
              <p:cNvPr id="104474" name="Freeform 31"/>
              <p:cNvSpPr>
                <a:spLocks/>
              </p:cNvSpPr>
              <p:nvPr/>
            </p:nvSpPr>
            <p:spPr bwMode="auto">
              <a:xfrm>
                <a:off x="4253" y="1105"/>
                <a:ext cx="262" cy="76"/>
              </a:xfrm>
              <a:custGeom>
                <a:avLst/>
                <a:gdLst>
                  <a:gd name="T0" fmla="*/ 0 w 526"/>
                  <a:gd name="T1" fmla="*/ 0 h 152"/>
                  <a:gd name="T2" fmla="*/ 0 w 526"/>
                  <a:gd name="T3" fmla="*/ 1 h 152"/>
                  <a:gd name="T4" fmla="*/ 0 w 526"/>
                  <a:gd name="T5" fmla="*/ 1 h 152"/>
                  <a:gd name="T6" fmla="*/ 0 w 526"/>
                  <a:gd name="T7" fmla="*/ 1 h 152"/>
                  <a:gd name="T8" fmla="*/ 0 w 526"/>
                  <a:gd name="T9" fmla="*/ 0 h 152"/>
                  <a:gd name="T10" fmla="*/ 0 w 526"/>
                  <a:gd name="T11" fmla="*/ 0 h 152"/>
                  <a:gd name="T12" fmla="*/ 0 60000 65536"/>
                  <a:gd name="T13" fmla="*/ 0 60000 65536"/>
                  <a:gd name="T14" fmla="*/ 0 60000 65536"/>
                  <a:gd name="T15" fmla="*/ 0 60000 65536"/>
                  <a:gd name="T16" fmla="*/ 0 60000 65536"/>
                  <a:gd name="T17" fmla="*/ 0 60000 65536"/>
                  <a:gd name="T18" fmla="*/ 0 w 526"/>
                  <a:gd name="T19" fmla="*/ 0 h 152"/>
                  <a:gd name="T20" fmla="*/ 526 w 526"/>
                  <a:gd name="T21" fmla="*/ 152 h 152"/>
                </a:gdLst>
                <a:ahLst/>
                <a:cxnLst>
                  <a:cxn ang="T12">
                    <a:pos x="T0" y="T1"/>
                  </a:cxn>
                  <a:cxn ang="T13">
                    <a:pos x="T2" y="T3"/>
                  </a:cxn>
                  <a:cxn ang="T14">
                    <a:pos x="T4" y="T5"/>
                  </a:cxn>
                  <a:cxn ang="T15">
                    <a:pos x="T6" y="T7"/>
                  </a:cxn>
                  <a:cxn ang="T16">
                    <a:pos x="T8" y="T9"/>
                  </a:cxn>
                  <a:cxn ang="T17">
                    <a:pos x="T10" y="T11"/>
                  </a:cxn>
                </a:cxnLst>
                <a:rect l="T18" t="T19" r="T20" b="T21"/>
                <a:pathLst>
                  <a:path w="526" h="152">
                    <a:moveTo>
                      <a:pt x="471" y="0"/>
                    </a:moveTo>
                    <a:lnTo>
                      <a:pt x="0" y="105"/>
                    </a:lnTo>
                    <a:lnTo>
                      <a:pt x="12" y="152"/>
                    </a:lnTo>
                    <a:lnTo>
                      <a:pt x="526" y="49"/>
                    </a:lnTo>
                    <a:lnTo>
                      <a:pt x="471" y="0"/>
                    </a:lnTo>
                    <a:close/>
                  </a:path>
                </a:pathLst>
              </a:custGeom>
              <a:solidFill>
                <a:srgbClr val="000000"/>
              </a:solidFill>
              <a:ln w="9525">
                <a:noFill/>
                <a:round/>
                <a:headEnd/>
                <a:tailEnd/>
              </a:ln>
            </p:spPr>
            <p:txBody>
              <a:bodyPr/>
              <a:lstStyle/>
              <a:p>
                <a:endParaRPr lang="en-US">
                  <a:latin typeface="+mj-lt"/>
                </a:endParaRPr>
              </a:p>
            </p:txBody>
          </p:sp>
          <p:sp>
            <p:nvSpPr>
              <p:cNvPr id="104475" name="Freeform 32"/>
              <p:cNvSpPr>
                <a:spLocks/>
              </p:cNvSpPr>
              <p:nvPr/>
            </p:nvSpPr>
            <p:spPr bwMode="auto">
              <a:xfrm>
                <a:off x="4646" y="437"/>
                <a:ext cx="120" cy="174"/>
              </a:xfrm>
              <a:custGeom>
                <a:avLst/>
                <a:gdLst>
                  <a:gd name="T0" fmla="*/ 0 w 242"/>
                  <a:gd name="T1" fmla="*/ 1 h 348"/>
                  <a:gd name="T2" fmla="*/ 0 w 242"/>
                  <a:gd name="T3" fmla="*/ 1 h 348"/>
                  <a:gd name="T4" fmla="*/ 0 w 242"/>
                  <a:gd name="T5" fmla="*/ 0 h 348"/>
                  <a:gd name="T6" fmla="*/ 0 w 242"/>
                  <a:gd name="T7" fmla="*/ 1 h 348"/>
                  <a:gd name="T8" fmla="*/ 0 w 242"/>
                  <a:gd name="T9" fmla="*/ 1 h 348"/>
                  <a:gd name="T10" fmla="*/ 0 w 242"/>
                  <a:gd name="T11" fmla="*/ 1 h 348"/>
                  <a:gd name="T12" fmla="*/ 0 60000 65536"/>
                  <a:gd name="T13" fmla="*/ 0 60000 65536"/>
                  <a:gd name="T14" fmla="*/ 0 60000 65536"/>
                  <a:gd name="T15" fmla="*/ 0 60000 65536"/>
                  <a:gd name="T16" fmla="*/ 0 60000 65536"/>
                  <a:gd name="T17" fmla="*/ 0 60000 65536"/>
                  <a:gd name="T18" fmla="*/ 0 w 242"/>
                  <a:gd name="T19" fmla="*/ 0 h 348"/>
                  <a:gd name="T20" fmla="*/ 242 w 242"/>
                  <a:gd name="T21" fmla="*/ 348 h 348"/>
                </a:gdLst>
                <a:ahLst/>
                <a:cxnLst>
                  <a:cxn ang="T12">
                    <a:pos x="T0" y="T1"/>
                  </a:cxn>
                  <a:cxn ang="T13">
                    <a:pos x="T2" y="T3"/>
                  </a:cxn>
                  <a:cxn ang="T14">
                    <a:pos x="T4" y="T5"/>
                  </a:cxn>
                  <a:cxn ang="T15">
                    <a:pos x="T6" y="T7"/>
                  </a:cxn>
                  <a:cxn ang="T16">
                    <a:pos x="T8" y="T9"/>
                  </a:cxn>
                  <a:cxn ang="T17">
                    <a:pos x="T10" y="T11"/>
                  </a:cxn>
                </a:cxnLst>
                <a:rect l="T18" t="T19" r="T20" b="T21"/>
                <a:pathLst>
                  <a:path w="242" h="348">
                    <a:moveTo>
                      <a:pt x="235" y="348"/>
                    </a:moveTo>
                    <a:lnTo>
                      <a:pt x="242" y="102"/>
                    </a:lnTo>
                    <a:lnTo>
                      <a:pt x="0" y="0"/>
                    </a:lnTo>
                    <a:lnTo>
                      <a:pt x="9" y="261"/>
                    </a:lnTo>
                    <a:lnTo>
                      <a:pt x="235" y="348"/>
                    </a:lnTo>
                    <a:close/>
                  </a:path>
                </a:pathLst>
              </a:custGeom>
              <a:solidFill>
                <a:srgbClr val="000000"/>
              </a:solidFill>
              <a:ln w="9525">
                <a:noFill/>
                <a:round/>
                <a:headEnd/>
                <a:tailEnd/>
              </a:ln>
            </p:spPr>
            <p:txBody>
              <a:bodyPr/>
              <a:lstStyle/>
              <a:p>
                <a:endParaRPr lang="en-US">
                  <a:latin typeface="+mj-lt"/>
                </a:endParaRPr>
              </a:p>
            </p:txBody>
          </p:sp>
          <p:sp>
            <p:nvSpPr>
              <p:cNvPr id="104476" name="Freeform 33"/>
              <p:cNvSpPr>
                <a:spLocks/>
              </p:cNvSpPr>
              <p:nvPr/>
            </p:nvSpPr>
            <p:spPr bwMode="auto">
              <a:xfrm>
                <a:off x="4567" y="23"/>
                <a:ext cx="53" cy="529"/>
              </a:xfrm>
              <a:custGeom>
                <a:avLst/>
                <a:gdLst>
                  <a:gd name="T0" fmla="*/ 0 w 107"/>
                  <a:gd name="T1" fmla="*/ 1 h 1058"/>
                  <a:gd name="T2" fmla="*/ 0 w 107"/>
                  <a:gd name="T3" fmla="*/ 1 h 1058"/>
                  <a:gd name="T4" fmla="*/ 0 w 107"/>
                  <a:gd name="T5" fmla="*/ 0 h 1058"/>
                  <a:gd name="T6" fmla="*/ 0 w 107"/>
                  <a:gd name="T7" fmla="*/ 1 h 1058"/>
                  <a:gd name="T8" fmla="*/ 0 w 107"/>
                  <a:gd name="T9" fmla="*/ 1 h 1058"/>
                  <a:gd name="T10" fmla="*/ 0 w 107"/>
                  <a:gd name="T11" fmla="*/ 1 h 1058"/>
                  <a:gd name="T12" fmla="*/ 0 60000 65536"/>
                  <a:gd name="T13" fmla="*/ 0 60000 65536"/>
                  <a:gd name="T14" fmla="*/ 0 60000 65536"/>
                  <a:gd name="T15" fmla="*/ 0 60000 65536"/>
                  <a:gd name="T16" fmla="*/ 0 60000 65536"/>
                  <a:gd name="T17" fmla="*/ 0 60000 65536"/>
                  <a:gd name="T18" fmla="*/ 0 w 107"/>
                  <a:gd name="T19" fmla="*/ 0 h 1058"/>
                  <a:gd name="T20" fmla="*/ 107 w 107"/>
                  <a:gd name="T21" fmla="*/ 1058 h 1058"/>
                </a:gdLst>
                <a:ahLst/>
                <a:cxnLst>
                  <a:cxn ang="T12">
                    <a:pos x="T0" y="T1"/>
                  </a:cxn>
                  <a:cxn ang="T13">
                    <a:pos x="T2" y="T3"/>
                  </a:cxn>
                  <a:cxn ang="T14">
                    <a:pos x="T4" y="T5"/>
                  </a:cxn>
                  <a:cxn ang="T15">
                    <a:pos x="T6" y="T7"/>
                  </a:cxn>
                  <a:cxn ang="T16">
                    <a:pos x="T8" y="T9"/>
                  </a:cxn>
                  <a:cxn ang="T17">
                    <a:pos x="T10" y="T11"/>
                  </a:cxn>
                </a:cxnLst>
                <a:rect l="T18" t="T19" r="T20" b="T21"/>
                <a:pathLst>
                  <a:path w="107" h="1058">
                    <a:moveTo>
                      <a:pt x="99" y="1058"/>
                    </a:moveTo>
                    <a:lnTo>
                      <a:pt x="107" y="25"/>
                    </a:lnTo>
                    <a:lnTo>
                      <a:pt x="0" y="0"/>
                    </a:lnTo>
                    <a:lnTo>
                      <a:pt x="8" y="1020"/>
                    </a:lnTo>
                    <a:lnTo>
                      <a:pt x="99" y="1058"/>
                    </a:lnTo>
                    <a:close/>
                  </a:path>
                </a:pathLst>
              </a:custGeom>
              <a:solidFill>
                <a:srgbClr val="000000"/>
              </a:solidFill>
              <a:ln w="9525">
                <a:noFill/>
                <a:round/>
                <a:headEnd/>
                <a:tailEnd/>
              </a:ln>
            </p:spPr>
            <p:txBody>
              <a:bodyPr/>
              <a:lstStyle/>
              <a:p>
                <a:endParaRPr lang="en-US">
                  <a:latin typeface="+mj-lt"/>
                </a:endParaRPr>
              </a:p>
            </p:txBody>
          </p:sp>
          <p:sp>
            <p:nvSpPr>
              <p:cNvPr id="104477" name="Freeform 34"/>
              <p:cNvSpPr>
                <a:spLocks/>
              </p:cNvSpPr>
              <p:nvPr/>
            </p:nvSpPr>
            <p:spPr bwMode="auto">
              <a:xfrm>
                <a:off x="4889" y="199"/>
                <a:ext cx="124" cy="652"/>
              </a:xfrm>
              <a:custGeom>
                <a:avLst/>
                <a:gdLst>
                  <a:gd name="T0" fmla="*/ 1 w 248"/>
                  <a:gd name="T1" fmla="*/ 0 h 1306"/>
                  <a:gd name="T2" fmla="*/ 1 w 248"/>
                  <a:gd name="T3" fmla="*/ 0 h 1306"/>
                  <a:gd name="T4" fmla="*/ 1 w 248"/>
                  <a:gd name="T5" fmla="*/ 0 h 1306"/>
                  <a:gd name="T6" fmla="*/ 0 w 248"/>
                  <a:gd name="T7" fmla="*/ 0 h 1306"/>
                  <a:gd name="T8" fmla="*/ 1 w 248"/>
                  <a:gd name="T9" fmla="*/ 0 h 1306"/>
                  <a:gd name="T10" fmla="*/ 1 w 248"/>
                  <a:gd name="T11" fmla="*/ 0 h 1306"/>
                  <a:gd name="T12" fmla="*/ 1 w 248"/>
                  <a:gd name="T13" fmla="*/ 0 h 1306"/>
                  <a:gd name="T14" fmla="*/ 1 w 248"/>
                  <a:gd name="T15" fmla="*/ 0 h 1306"/>
                  <a:gd name="T16" fmla="*/ 1 w 248"/>
                  <a:gd name="T17" fmla="*/ 0 h 1306"/>
                  <a:gd name="T18" fmla="*/ 1 w 248"/>
                  <a:gd name="T19" fmla="*/ 0 h 1306"/>
                  <a:gd name="T20" fmla="*/ 1 w 248"/>
                  <a:gd name="T21" fmla="*/ 0 h 130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8"/>
                  <a:gd name="T34" fmla="*/ 0 h 1306"/>
                  <a:gd name="T35" fmla="*/ 248 w 248"/>
                  <a:gd name="T36" fmla="*/ 1306 h 130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8" h="1306">
                    <a:moveTo>
                      <a:pt x="248" y="105"/>
                    </a:moveTo>
                    <a:lnTo>
                      <a:pt x="134" y="933"/>
                    </a:lnTo>
                    <a:lnTo>
                      <a:pt x="73" y="1096"/>
                    </a:lnTo>
                    <a:lnTo>
                      <a:pt x="0" y="1306"/>
                    </a:lnTo>
                    <a:lnTo>
                      <a:pt x="4" y="546"/>
                    </a:lnTo>
                    <a:lnTo>
                      <a:pt x="126" y="599"/>
                    </a:lnTo>
                    <a:lnTo>
                      <a:pt x="189" y="152"/>
                    </a:lnTo>
                    <a:lnTo>
                      <a:pt x="43" y="82"/>
                    </a:lnTo>
                    <a:lnTo>
                      <a:pt x="41" y="0"/>
                    </a:lnTo>
                    <a:lnTo>
                      <a:pt x="248" y="105"/>
                    </a:lnTo>
                    <a:close/>
                  </a:path>
                </a:pathLst>
              </a:custGeom>
              <a:solidFill>
                <a:srgbClr val="000000"/>
              </a:solidFill>
              <a:ln w="9525">
                <a:noFill/>
                <a:round/>
                <a:headEnd/>
                <a:tailEnd/>
              </a:ln>
            </p:spPr>
            <p:txBody>
              <a:bodyPr/>
              <a:lstStyle/>
              <a:p>
                <a:endParaRPr lang="en-US">
                  <a:latin typeface="+mj-lt"/>
                </a:endParaRPr>
              </a:p>
            </p:txBody>
          </p:sp>
          <p:sp>
            <p:nvSpPr>
              <p:cNvPr id="104478" name="Freeform 35"/>
              <p:cNvSpPr>
                <a:spLocks/>
              </p:cNvSpPr>
              <p:nvPr/>
            </p:nvSpPr>
            <p:spPr bwMode="auto">
              <a:xfrm>
                <a:off x="4910" y="135"/>
                <a:ext cx="405" cy="99"/>
              </a:xfrm>
              <a:custGeom>
                <a:avLst/>
                <a:gdLst>
                  <a:gd name="T0" fmla="*/ 1 w 809"/>
                  <a:gd name="T1" fmla="*/ 1 h 198"/>
                  <a:gd name="T2" fmla="*/ 1 w 809"/>
                  <a:gd name="T3" fmla="*/ 1 h 198"/>
                  <a:gd name="T4" fmla="*/ 1 w 809"/>
                  <a:gd name="T5" fmla="*/ 0 h 198"/>
                  <a:gd name="T6" fmla="*/ 1 w 809"/>
                  <a:gd name="T7" fmla="*/ 1 h 198"/>
                  <a:gd name="T8" fmla="*/ 0 w 809"/>
                  <a:gd name="T9" fmla="*/ 1 h 198"/>
                  <a:gd name="T10" fmla="*/ 1 w 809"/>
                  <a:gd name="T11" fmla="*/ 1 h 198"/>
                  <a:gd name="T12" fmla="*/ 1 w 809"/>
                  <a:gd name="T13" fmla="*/ 1 h 198"/>
                  <a:gd name="T14" fmla="*/ 0 60000 65536"/>
                  <a:gd name="T15" fmla="*/ 0 60000 65536"/>
                  <a:gd name="T16" fmla="*/ 0 60000 65536"/>
                  <a:gd name="T17" fmla="*/ 0 60000 65536"/>
                  <a:gd name="T18" fmla="*/ 0 60000 65536"/>
                  <a:gd name="T19" fmla="*/ 0 60000 65536"/>
                  <a:gd name="T20" fmla="*/ 0 60000 65536"/>
                  <a:gd name="T21" fmla="*/ 0 w 809"/>
                  <a:gd name="T22" fmla="*/ 0 h 198"/>
                  <a:gd name="T23" fmla="*/ 809 w 809"/>
                  <a:gd name="T24" fmla="*/ 198 h 19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09" h="198">
                    <a:moveTo>
                      <a:pt x="239" y="198"/>
                    </a:moveTo>
                    <a:lnTo>
                      <a:pt x="809" y="100"/>
                    </a:lnTo>
                    <a:lnTo>
                      <a:pt x="289" y="0"/>
                    </a:lnTo>
                    <a:lnTo>
                      <a:pt x="1" y="31"/>
                    </a:lnTo>
                    <a:lnTo>
                      <a:pt x="0" y="138"/>
                    </a:lnTo>
                    <a:lnTo>
                      <a:pt x="239" y="198"/>
                    </a:lnTo>
                    <a:close/>
                  </a:path>
                </a:pathLst>
              </a:custGeom>
              <a:solidFill>
                <a:srgbClr val="000000"/>
              </a:solidFill>
              <a:ln w="9525">
                <a:noFill/>
                <a:round/>
                <a:headEnd/>
                <a:tailEnd/>
              </a:ln>
            </p:spPr>
            <p:txBody>
              <a:bodyPr/>
              <a:lstStyle/>
              <a:p>
                <a:endParaRPr lang="en-US">
                  <a:latin typeface="+mj-lt"/>
                </a:endParaRPr>
              </a:p>
            </p:txBody>
          </p:sp>
          <p:sp>
            <p:nvSpPr>
              <p:cNvPr id="104479" name="Freeform 36"/>
              <p:cNvSpPr>
                <a:spLocks/>
              </p:cNvSpPr>
              <p:nvPr/>
            </p:nvSpPr>
            <p:spPr bwMode="auto">
              <a:xfrm>
                <a:off x="4997" y="219"/>
                <a:ext cx="321" cy="520"/>
              </a:xfrm>
              <a:custGeom>
                <a:avLst/>
                <a:gdLst>
                  <a:gd name="T0" fmla="*/ 1 w 642"/>
                  <a:gd name="T1" fmla="*/ 1 h 1038"/>
                  <a:gd name="T2" fmla="*/ 1 w 642"/>
                  <a:gd name="T3" fmla="*/ 1 h 1038"/>
                  <a:gd name="T4" fmla="*/ 1 w 642"/>
                  <a:gd name="T5" fmla="*/ 1 h 1038"/>
                  <a:gd name="T6" fmla="*/ 1 w 642"/>
                  <a:gd name="T7" fmla="*/ 1 h 1038"/>
                  <a:gd name="T8" fmla="*/ 1 w 642"/>
                  <a:gd name="T9" fmla="*/ 1 h 1038"/>
                  <a:gd name="T10" fmla="*/ 1 w 642"/>
                  <a:gd name="T11" fmla="*/ 1 h 1038"/>
                  <a:gd name="T12" fmla="*/ 1 w 642"/>
                  <a:gd name="T13" fmla="*/ 1 h 1038"/>
                  <a:gd name="T14" fmla="*/ 1 w 642"/>
                  <a:gd name="T15" fmla="*/ 1 h 1038"/>
                  <a:gd name="T16" fmla="*/ 1 w 642"/>
                  <a:gd name="T17" fmla="*/ 1 h 1038"/>
                  <a:gd name="T18" fmla="*/ 1 w 642"/>
                  <a:gd name="T19" fmla="*/ 1 h 1038"/>
                  <a:gd name="T20" fmla="*/ 1 w 642"/>
                  <a:gd name="T21" fmla="*/ 1 h 1038"/>
                  <a:gd name="T22" fmla="*/ 1 w 642"/>
                  <a:gd name="T23" fmla="*/ 1 h 1038"/>
                  <a:gd name="T24" fmla="*/ 1 w 642"/>
                  <a:gd name="T25" fmla="*/ 1 h 1038"/>
                  <a:gd name="T26" fmla="*/ 1 w 642"/>
                  <a:gd name="T27" fmla="*/ 1 h 1038"/>
                  <a:gd name="T28" fmla="*/ 1 w 642"/>
                  <a:gd name="T29" fmla="*/ 1 h 1038"/>
                  <a:gd name="T30" fmla="*/ 1 w 642"/>
                  <a:gd name="T31" fmla="*/ 1 h 1038"/>
                  <a:gd name="T32" fmla="*/ 1 w 642"/>
                  <a:gd name="T33" fmla="*/ 0 h 1038"/>
                  <a:gd name="T34" fmla="*/ 1 w 642"/>
                  <a:gd name="T35" fmla="*/ 1 h 1038"/>
                  <a:gd name="T36" fmla="*/ 1 w 642"/>
                  <a:gd name="T37" fmla="*/ 1 h 1038"/>
                  <a:gd name="T38" fmla="*/ 1 w 642"/>
                  <a:gd name="T39" fmla="*/ 1 h 1038"/>
                  <a:gd name="T40" fmla="*/ 1 w 642"/>
                  <a:gd name="T41" fmla="*/ 1 h 1038"/>
                  <a:gd name="T42" fmla="*/ 0 w 642"/>
                  <a:gd name="T43" fmla="*/ 1 h 1038"/>
                  <a:gd name="T44" fmla="*/ 1 w 642"/>
                  <a:gd name="T45" fmla="*/ 1 h 1038"/>
                  <a:gd name="T46" fmla="*/ 1 w 642"/>
                  <a:gd name="T47" fmla="*/ 1 h 1038"/>
                  <a:gd name="T48" fmla="*/ 1 w 642"/>
                  <a:gd name="T49" fmla="*/ 1 h 1038"/>
                  <a:gd name="T50" fmla="*/ 1 w 642"/>
                  <a:gd name="T51" fmla="*/ 1 h 1038"/>
                  <a:gd name="T52" fmla="*/ 1 w 642"/>
                  <a:gd name="T53" fmla="*/ 1 h 1038"/>
                  <a:gd name="T54" fmla="*/ 1 w 642"/>
                  <a:gd name="T55" fmla="*/ 1 h 1038"/>
                  <a:gd name="T56" fmla="*/ 1 w 642"/>
                  <a:gd name="T57" fmla="*/ 1 h 1038"/>
                  <a:gd name="T58" fmla="*/ 1 w 642"/>
                  <a:gd name="T59" fmla="*/ 1 h 1038"/>
                  <a:gd name="T60" fmla="*/ 1 w 642"/>
                  <a:gd name="T61" fmla="*/ 1 h 1038"/>
                  <a:gd name="T62" fmla="*/ 1 w 642"/>
                  <a:gd name="T63" fmla="*/ 1 h 1038"/>
                  <a:gd name="T64" fmla="*/ 1 w 642"/>
                  <a:gd name="T65" fmla="*/ 1 h 1038"/>
                  <a:gd name="T66" fmla="*/ 1 w 642"/>
                  <a:gd name="T67" fmla="*/ 1 h 1038"/>
                  <a:gd name="T68" fmla="*/ 1 w 642"/>
                  <a:gd name="T69" fmla="*/ 1 h 1038"/>
                  <a:gd name="T70" fmla="*/ 1 w 642"/>
                  <a:gd name="T71" fmla="*/ 1 h 1038"/>
                  <a:gd name="T72" fmla="*/ 1 w 642"/>
                  <a:gd name="T73" fmla="*/ 1 h 1038"/>
                  <a:gd name="T74" fmla="*/ 1 w 642"/>
                  <a:gd name="T75" fmla="*/ 1 h 1038"/>
                  <a:gd name="T76" fmla="*/ 1 w 642"/>
                  <a:gd name="T77" fmla="*/ 1 h 1038"/>
                  <a:gd name="T78" fmla="*/ 1 w 642"/>
                  <a:gd name="T79" fmla="*/ 1 h 1038"/>
                  <a:gd name="T80" fmla="*/ 1 w 642"/>
                  <a:gd name="T81" fmla="*/ 1 h 1038"/>
                  <a:gd name="T82" fmla="*/ 1 w 642"/>
                  <a:gd name="T83" fmla="*/ 1 h 1038"/>
                  <a:gd name="T84" fmla="*/ 1 w 642"/>
                  <a:gd name="T85" fmla="*/ 1 h 1038"/>
                  <a:gd name="T86" fmla="*/ 1 w 642"/>
                  <a:gd name="T87" fmla="*/ 1 h 1038"/>
                  <a:gd name="T88" fmla="*/ 1 w 642"/>
                  <a:gd name="T89" fmla="*/ 1 h 1038"/>
                  <a:gd name="T90" fmla="*/ 1 w 642"/>
                  <a:gd name="T91" fmla="*/ 1 h 1038"/>
                  <a:gd name="T92" fmla="*/ 1 w 642"/>
                  <a:gd name="T93" fmla="*/ 1 h 1038"/>
                  <a:gd name="T94" fmla="*/ 1 w 642"/>
                  <a:gd name="T95" fmla="*/ 1 h 1038"/>
                  <a:gd name="T96" fmla="*/ 1 w 642"/>
                  <a:gd name="T97" fmla="*/ 1 h 1038"/>
                  <a:gd name="T98" fmla="*/ 1 w 642"/>
                  <a:gd name="T99" fmla="*/ 1 h 1038"/>
                  <a:gd name="T100" fmla="*/ 1 w 642"/>
                  <a:gd name="T101" fmla="*/ 1 h 1038"/>
                  <a:gd name="T102" fmla="*/ 1 w 642"/>
                  <a:gd name="T103" fmla="*/ 1 h 1038"/>
                  <a:gd name="T104" fmla="*/ 1 w 642"/>
                  <a:gd name="T105" fmla="*/ 1 h 1038"/>
                  <a:gd name="T106" fmla="*/ 1 w 642"/>
                  <a:gd name="T107" fmla="*/ 1 h 1038"/>
                  <a:gd name="T108" fmla="*/ 1 w 642"/>
                  <a:gd name="T109" fmla="*/ 1 h 1038"/>
                  <a:gd name="T110" fmla="*/ 1 w 642"/>
                  <a:gd name="T111" fmla="*/ 1 h 1038"/>
                  <a:gd name="T112" fmla="*/ 1 w 642"/>
                  <a:gd name="T113" fmla="*/ 1 h 1038"/>
                  <a:gd name="T114" fmla="*/ 1 w 642"/>
                  <a:gd name="T115" fmla="*/ 1 h 1038"/>
                  <a:gd name="T116" fmla="*/ 1 w 642"/>
                  <a:gd name="T117" fmla="*/ 1 h 10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42"/>
                  <a:gd name="T178" fmla="*/ 0 h 1038"/>
                  <a:gd name="T179" fmla="*/ 642 w 642"/>
                  <a:gd name="T180" fmla="*/ 1038 h 10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42" h="1038">
                    <a:moveTo>
                      <a:pt x="303" y="493"/>
                    </a:moveTo>
                    <a:lnTo>
                      <a:pt x="325" y="437"/>
                    </a:lnTo>
                    <a:lnTo>
                      <a:pt x="365" y="452"/>
                    </a:lnTo>
                    <a:lnTo>
                      <a:pt x="383" y="418"/>
                    </a:lnTo>
                    <a:lnTo>
                      <a:pt x="321" y="394"/>
                    </a:lnTo>
                    <a:lnTo>
                      <a:pt x="321" y="335"/>
                    </a:lnTo>
                    <a:lnTo>
                      <a:pt x="382" y="358"/>
                    </a:lnTo>
                    <a:lnTo>
                      <a:pt x="399" y="327"/>
                    </a:lnTo>
                    <a:lnTo>
                      <a:pt x="259" y="261"/>
                    </a:lnTo>
                    <a:lnTo>
                      <a:pt x="297" y="145"/>
                    </a:lnTo>
                    <a:lnTo>
                      <a:pt x="455" y="212"/>
                    </a:lnTo>
                    <a:lnTo>
                      <a:pt x="455" y="602"/>
                    </a:lnTo>
                    <a:lnTo>
                      <a:pt x="520" y="602"/>
                    </a:lnTo>
                    <a:lnTo>
                      <a:pt x="552" y="78"/>
                    </a:lnTo>
                    <a:lnTo>
                      <a:pt x="112" y="151"/>
                    </a:lnTo>
                    <a:lnTo>
                      <a:pt x="100" y="90"/>
                    </a:lnTo>
                    <a:lnTo>
                      <a:pt x="642" y="0"/>
                    </a:lnTo>
                    <a:lnTo>
                      <a:pt x="609" y="654"/>
                    </a:lnTo>
                    <a:lnTo>
                      <a:pt x="306" y="767"/>
                    </a:lnTo>
                    <a:lnTo>
                      <a:pt x="296" y="961"/>
                    </a:lnTo>
                    <a:lnTo>
                      <a:pt x="128" y="1038"/>
                    </a:lnTo>
                    <a:lnTo>
                      <a:pt x="0" y="866"/>
                    </a:lnTo>
                    <a:lnTo>
                      <a:pt x="41" y="551"/>
                    </a:lnTo>
                    <a:lnTo>
                      <a:pt x="71" y="550"/>
                    </a:lnTo>
                    <a:lnTo>
                      <a:pt x="79" y="578"/>
                    </a:lnTo>
                    <a:lnTo>
                      <a:pt x="98" y="609"/>
                    </a:lnTo>
                    <a:lnTo>
                      <a:pt x="105" y="618"/>
                    </a:lnTo>
                    <a:lnTo>
                      <a:pt x="113" y="628"/>
                    </a:lnTo>
                    <a:lnTo>
                      <a:pt x="122" y="638"/>
                    </a:lnTo>
                    <a:lnTo>
                      <a:pt x="132" y="647"/>
                    </a:lnTo>
                    <a:lnTo>
                      <a:pt x="142" y="655"/>
                    </a:lnTo>
                    <a:lnTo>
                      <a:pt x="154" y="664"/>
                    </a:lnTo>
                    <a:lnTo>
                      <a:pt x="166" y="672"/>
                    </a:lnTo>
                    <a:lnTo>
                      <a:pt x="179" y="678"/>
                    </a:lnTo>
                    <a:lnTo>
                      <a:pt x="206" y="688"/>
                    </a:lnTo>
                    <a:lnTo>
                      <a:pt x="236" y="692"/>
                    </a:lnTo>
                    <a:lnTo>
                      <a:pt x="293" y="683"/>
                    </a:lnTo>
                    <a:lnTo>
                      <a:pt x="318" y="674"/>
                    </a:lnTo>
                    <a:lnTo>
                      <a:pt x="340" y="663"/>
                    </a:lnTo>
                    <a:lnTo>
                      <a:pt x="357" y="652"/>
                    </a:lnTo>
                    <a:lnTo>
                      <a:pt x="372" y="643"/>
                    </a:lnTo>
                    <a:lnTo>
                      <a:pt x="383" y="635"/>
                    </a:lnTo>
                    <a:lnTo>
                      <a:pt x="364" y="641"/>
                    </a:lnTo>
                    <a:lnTo>
                      <a:pt x="343" y="647"/>
                    </a:lnTo>
                    <a:lnTo>
                      <a:pt x="316" y="653"/>
                    </a:lnTo>
                    <a:lnTo>
                      <a:pt x="253" y="659"/>
                    </a:lnTo>
                    <a:lnTo>
                      <a:pt x="190" y="647"/>
                    </a:lnTo>
                    <a:lnTo>
                      <a:pt x="159" y="629"/>
                    </a:lnTo>
                    <a:lnTo>
                      <a:pt x="146" y="618"/>
                    </a:lnTo>
                    <a:lnTo>
                      <a:pt x="134" y="606"/>
                    </a:lnTo>
                    <a:lnTo>
                      <a:pt x="187" y="621"/>
                    </a:lnTo>
                    <a:lnTo>
                      <a:pt x="208" y="618"/>
                    </a:lnTo>
                    <a:lnTo>
                      <a:pt x="235" y="602"/>
                    </a:lnTo>
                    <a:lnTo>
                      <a:pt x="270" y="559"/>
                    </a:lnTo>
                    <a:lnTo>
                      <a:pt x="246" y="507"/>
                    </a:lnTo>
                    <a:lnTo>
                      <a:pt x="362" y="559"/>
                    </a:lnTo>
                    <a:lnTo>
                      <a:pt x="380" y="527"/>
                    </a:lnTo>
                    <a:lnTo>
                      <a:pt x="303" y="493"/>
                    </a:lnTo>
                    <a:close/>
                  </a:path>
                </a:pathLst>
              </a:custGeom>
              <a:solidFill>
                <a:srgbClr val="000000"/>
              </a:solidFill>
              <a:ln w="9525">
                <a:noFill/>
                <a:round/>
                <a:headEnd/>
                <a:tailEnd/>
              </a:ln>
            </p:spPr>
            <p:txBody>
              <a:bodyPr/>
              <a:lstStyle/>
              <a:p>
                <a:endParaRPr lang="en-US">
                  <a:latin typeface="+mj-lt"/>
                </a:endParaRPr>
              </a:p>
            </p:txBody>
          </p:sp>
          <p:sp>
            <p:nvSpPr>
              <p:cNvPr id="104480" name="Freeform 37"/>
              <p:cNvSpPr>
                <a:spLocks/>
              </p:cNvSpPr>
              <p:nvPr/>
            </p:nvSpPr>
            <p:spPr bwMode="auto">
              <a:xfrm>
                <a:off x="4111" y="1023"/>
                <a:ext cx="33" cy="56"/>
              </a:xfrm>
              <a:custGeom>
                <a:avLst/>
                <a:gdLst>
                  <a:gd name="T0" fmla="*/ 0 w 66"/>
                  <a:gd name="T1" fmla="*/ 0 h 113"/>
                  <a:gd name="T2" fmla="*/ 1 w 66"/>
                  <a:gd name="T3" fmla="*/ 0 h 113"/>
                  <a:gd name="T4" fmla="*/ 1 w 66"/>
                  <a:gd name="T5" fmla="*/ 0 h 113"/>
                  <a:gd name="T6" fmla="*/ 1 w 66"/>
                  <a:gd name="T7" fmla="*/ 0 h 113"/>
                  <a:gd name="T8" fmla="*/ 0 w 66"/>
                  <a:gd name="T9" fmla="*/ 0 h 113"/>
                  <a:gd name="T10" fmla="*/ 0 w 66"/>
                  <a:gd name="T11" fmla="*/ 0 h 113"/>
                  <a:gd name="T12" fmla="*/ 0 60000 65536"/>
                  <a:gd name="T13" fmla="*/ 0 60000 65536"/>
                  <a:gd name="T14" fmla="*/ 0 60000 65536"/>
                  <a:gd name="T15" fmla="*/ 0 60000 65536"/>
                  <a:gd name="T16" fmla="*/ 0 60000 65536"/>
                  <a:gd name="T17" fmla="*/ 0 60000 65536"/>
                  <a:gd name="T18" fmla="*/ 0 w 66"/>
                  <a:gd name="T19" fmla="*/ 0 h 113"/>
                  <a:gd name="T20" fmla="*/ 66 w 66"/>
                  <a:gd name="T21" fmla="*/ 113 h 113"/>
                </a:gdLst>
                <a:ahLst/>
                <a:cxnLst>
                  <a:cxn ang="T12">
                    <a:pos x="T0" y="T1"/>
                  </a:cxn>
                  <a:cxn ang="T13">
                    <a:pos x="T2" y="T3"/>
                  </a:cxn>
                  <a:cxn ang="T14">
                    <a:pos x="T4" y="T5"/>
                  </a:cxn>
                  <a:cxn ang="T15">
                    <a:pos x="T6" y="T7"/>
                  </a:cxn>
                  <a:cxn ang="T16">
                    <a:pos x="T8" y="T9"/>
                  </a:cxn>
                  <a:cxn ang="T17">
                    <a:pos x="T10" y="T11"/>
                  </a:cxn>
                </a:cxnLst>
                <a:rect l="T18" t="T19" r="T20" b="T21"/>
                <a:pathLst>
                  <a:path w="66" h="113">
                    <a:moveTo>
                      <a:pt x="0" y="30"/>
                    </a:moveTo>
                    <a:lnTo>
                      <a:pt x="60" y="113"/>
                    </a:lnTo>
                    <a:lnTo>
                      <a:pt x="66" y="58"/>
                    </a:lnTo>
                    <a:lnTo>
                      <a:pt x="28" y="0"/>
                    </a:lnTo>
                    <a:lnTo>
                      <a:pt x="0" y="30"/>
                    </a:lnTo>
                    <a:close/>
                  </a:path>
                </a:pathLst>
              </a:custGeom>
              <a:solidFill>
                <a:srgbClr val="000000"/>
              </a:solidFill>
              <a:ln w="9525">
                <a:noFill/>
                <a:round/>
                <a:headEnd/>
                <a:tailEnd/>
              </a:ln>
            </p:spPr>
            <p:txBody>
              <a:bodyPr/>
              <a:lstStyle/>
              <a:p>
                <a:endParaRPr lang="en-US">
                  <a:latin typeface="+mj-lt"/>
                </a:endParaRPr>
              </a:p>
            </p:txBody>
          </p:sp>
          <p:sp>
            <p:nvSpPr>
              <p:cNvPr id="104481" name="Freeform 38"/>
              <p:cNvSpPr>
                <a:spLocks/>
              </p:cNvSpPr>
              <p:nvPr/>
            </p:nvSpPr>
            <p:spPr bwMode="auto">
              <a:xfrm>
                <a:off x="4220" y="1118"/>
                <a:ext cx="52" cy="56"/>
              </a:xfrm>
              <a:custGeom>
                <a:avLst/>
                <a:gdLst>
                  <a:gd name="T0" fmla="*/ 0 w 104"/>
                  <a:gd name="T1" fmla="*/ 1 h 111"/>
                  <a:gd name="T2" fmla="*/ 1 w 104"/>
                  <a:gd name="T3" fmla="*/ 1 h 111"/>
                  <a:gd name="T4" fmla="*/ 1 w 104"/>
                  <a:gd name="T5" fmla="*/ 1 h 111"/>
                  <a:gd name="T6" fmla="*/ 1 w 104"/>
                  <a:gd name="T7" fmla="*/ 0 h 111"/>
                  <a:gd name="T8" fmla="*/ 0 w 104"/>
                  <a:gd name="T9" fmla="*/ 1 h 111"/>
                  <a:gd name="T10" fmla="*/ 0 w 104"/>
                  <a:gd name="T11" fmla="*/ 1 h 111"/>
                  <a:gd name="T12" fmla="*/ 0 60000 65536"/>
                  <a:gd name="T13" fmla="*/ 0 60000 65536"/>
                  <a:gd name="T14" fmla="*/ 0 60000 65536"/>
                  <a:gd name="T15" fmla="*/ 0 60000 65536"/>
                  <a:gd name="T16" fmla="*/ 0 60000 65536"/>
                  <a:gd name="T17" fmla="*/ 0 60000 65536"/>
                  <a:gd name="T18" fmla="*/ 0 w 104"/>
                  <a:gd name="T19" fmla="*/ 0 h 111"/>
                  <a:gd name="T20" fmla="*/ 104 w 104"/>
                  <a:gd name="T21" fmla="*/ 111 h 111"/>
                </a:gdLst>
                <a:ahLst/>
                <a:cxnLst>
                  <a:cxn ang="T12">
                    <a:pos x="T0" y="T1"/>
                  </a:cxn>
                  <a:cxn ang="T13">
                    <a:pos x="T2" y="T3"/>
                  </a:cxn>
                  <a:cxn ang="T14">
                    <a:pos x="T4" y="T5"/>
                  </a:cxn>
                  <a:cxn ang="T15">
                    <a:pos x="T6" y="T7"/>
                  </a:cxn>
                  <a:cxn ang="T16">
                    <a:pos x="T8" y="T9"/>
                  </a:cxn>
                  <a:cxn ang="T17">
                    <a:pos x="T10" y="T11"/>
                  </a:cxn>
                </a:cxnLst>
                <a:rect l="T18" t="T19" r="T20" b="T21"/>
                <a:pathLst>
                  <a:path w="104" h="111">
                    <a:moveTo>
                      <a:pt x="0" y="53"/>
                    </a:moveTo>
                    <a:lnTo>
                      <a:pt x="69" y="111"/>
                    </a:lnTo>
                    <a:lnTo>
                      <a:pt x="104" y="90"/>
                    </a:lnTo>
                    <a:lnTo>
                      <a:pt x="3" y="0"/>
                    </a:lnTo>
                    <a:lnTo>
                      <a:pt x="0" y="53"/>
                    </a:lnTo>
                    <a:close/>
                  </a:path>
                </a:pathLst>
              </a:custGeom>
              <a:solidFill>
                <a:srgbClr val="000000"/>
              </a:solidFill>
              <a:ln w="9525">
                <a:noFill/>
                <a:round/>
                <a:headEnd/>
                <a:tailEnd/>
              </a:ln>
            </p:spPr>
            <p:txBody>
              <a:bodyPr/>
              <a:lstStyle/>
              <a:p>
                <a:endParaRPr lang="en-US">
                  <a:latin typeface="+mj-lt"/>
                </a:endParaRPr>
              </a:p>
            </p:txBody>
          </p:sp>
          <p:sp>
            <p:nvSpPr>
              <p:cNvPr id="104482" name="Freeform 39"/>
              <p:cNvSpPr>
                <a:spLocks/>
              </p:cNvSpPr>
              <p:nvPr/>
            </p:nvSpPr>
            <p:spPr bwMode="auto">
              <a:xfrm>
                <a:off x="5232" y="710"/>
                <a:ext cx="86" cy="115"/>
              </a:xfrm>
              <a:custGeom>
                <a:avLst/>
                <a:gdLst>
                  <a:gd name="T0" fmla="*/ 1 w 172"/>
                  <a:gd name="T1" fmla="*/ 1 h 229"/>
                  <a:gd name="T2" fmla="*/ 1 w 172"/>
                  <a:gd name="T3" fmla="*/ 1 h 229"/>
                  <a:gd name="T4" fmla="*/ 1 w 172"/>
                  <a:gd name="T5" fmla="*/ 1 h 229"/>
                  <a:gd name="T6" fmla="*/ 1 w 172"/>
                  <a:gd name="T7" fmla="*/ 1 h 229"/>
                  <a:gd name="T8" fmla="*/ 0 w 172"/>
                  <a:gd name="T9" fmla="*/ 1 h 229"/>
                  <a:gd name="T10" fmla="*/ 1 w 172"/>
                  <a:gd name="T11" fmla="*/ 1 h 229"/>
                  <a:gd name="T12" fmla="*/ 1 w 172"/>
                  <a:gd name="T13" fmla="*/ 1 h 229"/>
                  <a:gd name="T14" fmla="*/ 1 w 172"/>
                  <a:gd name="T15" fmla="*/ 1 h 229"/>
                  <a:gd name="T16" fmla="*/ 1 w 172"/>
                  <a:gd name="T17" fmla="*/ 1 h 229"/>
                  <a:gd name="T18" fmla="*/ 1 w 172"/>
                  <a:gd name="T19" fmla="*/ 1 h 229"/>
                  <a:gd name="T20" fmla="*/ 1 w 172"/>
                  <a:gd name="T21" fmla="*/ 1 h 229"/>
                  <a:gd name="T22" fmla="*/ 1 w 172"/>
                  <a:gd name="T23" fmla="*/ 1 h 229"/>
                  <a:gd name="T24" fmla="*/ 1 w 172"/>
                  <a:gd name="T25" fmla="*/ 1 h 229"/>
                  <a:gd name="T26" fmla="*/ 1 w 172"/>
                  <a:gd name="T27" fmla="*/ 1 h 229"/>
                  <a:gd name="T28" fmla="*/ 1 w 172"/>
                  <a:gd name="T29" fmla="*/ 1 h 229"/>
                  <a:gd name="T30" fmla="*/ 1 w 172"/>
                  <a:gd name="T31" fmla="*/ 1 h 229"/>
                  <a:gd name="T32" fmla="*/ 1 w 172"/>
                  <a:gd name="T33" fmla="*/ 1 h 229"/>
                  <a:gd name="T34" fmla="*/ 1 w 172"/>
                  <a:gd name="T35" fmla="*/ 1 h 229"/>
                  <a:gd name="T36" fmla="*/ 1 w 172"/>
                  <a:gd name="T37" fmla="*/ 1 h 229"/>
                  <a:gd name="T38" fmla="*/ 1 w 172"/>
                  <a:gd name="T39" fmla="*/ 0 h 229"/>
                  <a:gd name="T40" fmla="*/ 1 w 172"/>
                  <a:gd name="T41" fmla="*/ 1 h 229"/>
                  <a:gd name="T42" fmla="*/ 1 w 172"/>
                  <a:gd name="T43" fmla="*/ 1 h 229"/>
                  <a:gd name="T44" fmla="*/ 1 w 172"/>
                  <a:gd name="T45" fmla="*/ 1 h 229"/>
                  <a:gd name="T46" fmla="*/ 1 w 172"/>
                  <a:gd name="T47" fmla="*/ 1 h 229"/>
                  <a:gd name="T48" fmla="*/ 1 w 172"/>
                  <a:gd name="T49" fmla="*/ 1 h 229"/>
                  <a:gd name="T50" fmla="*/ 1 w 172"/>
                  <a:gd name="T51" fmla="*/ 1 h 229"/>
                  <a:gd name="T52" fmla="*/ 1 w 172"/>
                  <a:gd name="T53" fmla="*/ 1 h 229"/>
                  <a:gd name="T54" fmla="*/ 1 w 172"/>
                  <a:gd name="T55" fmla="*/ 1 h 229"/>
                  <a:gd name="T56" fmla="*/ 1 w 172"/>
                  <a:gd name="T57" fmla="*/ 1 h 229"/>
                  <a:gd name="T58" fmla="*/ 1 w 172"/>
                  <a:gd name="T59" fmla="*/ 1 h 229"/>
                  <a:gd name="T60" fmla="*/ 1 w 172"/>
                  <a:gd name="T61" fmla="*/ 1 h 229"/>
                  <a:gd name="T62" fmla="*/ 1 w 172"/>
                  <a:gd name="T63" fmla="*/ 1 h 229"/>
                  <a:gd name="T64" fmla="*/ 1 w 172"/>
                  <a:gd name="T65" fmla="*/ 1 h 229"/>
                  <a:gd name="T66" fmla="*/ 1 w 172"/>
                  <a:gd name="T67" fmla="*/ 1 h 229"/>
                  <a:gd name="T68" fmla="*/ 1 w 172"/>
                  <a:gd name="T69" fmla="*/ 1 h 229"/>
                  <a:gd name="T70" fmla="*/ 1 w 172"/>
                  <a:gd name="T71" fmla="*/ 1 h 229"/>
                  <a:gd name="T72" fmla="*/ 1 w 172"/>
                  <a:gd name="T73" fmla="*/ 1 h 229"/>
                  <a:gd name="T74" fmla="*/ 1 w 172"/>
                  <a:gd name="T75" fmla="*/ 1 h 229"/>
                  <a:gd name="T76" fmla="*/ 1 w 172"/>
                  <a:gd name="T77" fmla="*/ 1 h 229"/>
                  <a:gd name="T78" fmla="*/ 1 w 172"/>
                  <a:gd name="T79" fmla="*/ 1 h 229"/>
                  <a:gd name="T80" fmla="*/ 1 w 172"/>
                  <a:gd name="T81" fmla="*/ 1 h 229"/>
                  <a:gd name="T82" fmla="*/ 1 w 172"/>
                  <a:gd name="T83" fmla="*/ 1 h 22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72"/>
                  <a:gd name="T127" fmla="*/ 0 h 229"/>
                  <a:gd name="T128" fmla="*/ 172 w 172"/>
                  <a:gd name="T129" fmla="*/ 229 h 229"/>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72" h="229">
                    <a:moveTo>
                      <a:pt x="71" y="93"/>
                    </a:moveTo>
                    <a:lnTo>
                      <a:pt x="41" y="16"/>
                    </a:lnTo>
                    <a:lnTo>
                      <a:pt x="21" y="39"/>
                    </a:lnTo>
                    <a:lnTo>
                      <a:pt x="7" y="70"/>
                    </a:lnTo>
                    <a:lnTo>
                      <a:pt x="0" y="105"/>
                    </a:lnTo>
                    <a:lnTo>
                      <a:pt x="1" y="141"/>
                    </a:lnTo>
                    <a:lnTo>
                      <a:pt x="12" y="174"/>
                    </a:lnTo>
                    <a:lnTo>
                      <a:pt x="29" y="202"/>
                    </a:lnTo>
                    <a:lnTo>
                      <a:pt x="52" y="221"/>
                    </a:lnTo>
                    <a:lnTo>
                      <a:pt x="78" y="229"/>
                    </a:lnTo>
                    <a:lnTo>
                      <a:pt x="104" y="227"/>
                    </a:lnTo>
                    <a:lnTo>
                      <a:pt x="130" y="214"/>
                    </a:lnTo>
                    <a:lnTo>
                      <a:pt x="150" y="191"/>
                    </a:lnTo>
                    <a:lnTo>
                      <a:pt x="165" y="160"/>
                    </a:lnTo>
                    <a:lnTo>
                      <a:pt x="172" y="125"/>
                    </a:lnTo>
                    <a:lnTo>
                      <a:pt x="170" y="89"/>
                    </a:lnTo>
                    <a:lnTo>
                      <a:pt x="160" y="55"/>
                    </a:lnTo>
                    <a:lnTo>
                      <a:pt x="142" y="27"/>
                    </a:lnTo>
                    <a:lnTo>
                      <a:pt x="119" y="8"/>
                    </a:lnTo>
                    <a:lnTo>
                      <a:pt x="93" y="0"/>
                    </a:lnTo>
                    <a:lnTo>
                      <a:pt x="71" y="3"/>
                    </a:lnTo>
                    <a:lnTo>
                      <a:pt x="81" y="84"/>
                    </a:lnTo>
                    <a:lnTo>
                      <a:pt x="92" y="77"/>
                    </a:lnTo>
                    <a:lnTo>
                      <a:pt x="104" y="76"/>
                    </a:lnTo>
                    <a:lnTo>
                      <a:pt x="115" y="81"/>
                    </a:lnTo>
                    <a:lnTo>
                      <a:pt x="125" y="88"/>
                    </a:lnTo>
                    <a:lnTo>
                      <a:pt x="131" y="101"/>
                    </a:lnTo>
                    <a:lnTo>
                      <a:pt x="137" y="116"/>
                    </a:lnTo>
                    <a:lnTo>
                      <a:pt x="137" y="131"/>
                    </a:lnTo>
                    <a:lnTo>
                      <a:pt x="134" y="146"/>
                    </a:lnTo>
                    <a:lnTo>
                      <a:pt x="128" y="159"/>
                    </a:lnTo>
                    <a:lnTo>
                      <a:pt x="119" y="169"/>
                    </a:lnTo>
                    <a:lnTo>
                      <a:pt x="107" y="176"/>
                    </a:lnTo>
                    <a:lnTo>
                      <a:pt x="96" y="176"/>
                    </a:lnTo>
                    <a:lnTo>
                      <a:pt x="84" y="172"/>
                    </a:lnTo>
                    <a:lnTo>
                      <a:pt x="75" y="164"/>
                    </a:lnTo>
                    <a:lnTo>
                      <a:pt x="68" y="152"/>
                    </a:lnTo>
                    <a:lnTo>
                      <a:pt x="64" y="137"/>
                    </a:lnTo>
                    <a:lnTo>
                      <a:pt x="63" y="121"/>
                    </a:lnTo>
                    <a:lnTo>
                      <a:pt x="66" y="107"/>
                    </a:lnTo>
                    <a:lnTo>
                      <a:pt x="71" y="93"/>
                    </a:lnTo>
                    <a:close/>
                  </a:path>
                </a:pathLst>
              </a:custGeom>
              <a:solidFill>
                <a:srgbClr val="000000"/>
              </a:solidFill>
              <a:ln w="9525">
                <a:noFill/>
                <a:round/>
                <a:headEnd/>
                <a:tailEnd/>
              </a:ln>
            </p:spPr>
            <p:txBody>
              <a:bodyPr/>
              <a:lstStyle/>
              <a:p>
                <a:endParaRPr lang="en-US">
                  <a:latin typeface="+mj-lt"/>
                </a:endParaRPr>
              </a:p>
            </p:txBody>
          </p:sp>
          <p:sp>
            <p:nvSpPr>
              <p:cNvPr id="104483" name="Freeform 40"/>
              <p:cNvSpPr>
                <a:spLocks/>
              </p:cNvSpPr>
              <p:nvPr/>
            </p:nvSpPr>
            <p:spPr bwMode="auto">
              <a:xfrm>
                <a:off x="5043" y="686"/>
                <a:ext cx="265" cy="221"/>
              </a:xfrm>
              <a:custGeom>
                <a:avLst/>
                <a:gdLst>
                  <a:gd name="T0" fmla="*/ 1 w 530"/>
                  <a:gd name="T1" fmla="*/ 1 h 441"/>
                  <a:gd name="T2" fmla="*/ 1 w 530"/>
                  <a:gd name="T3" fmla="*/ 1 h 441"/>
                  <a:gd name="T4" fmla="*/ 1 w 530"/>
                  <a:gd name="T5" fmla="*/ 1 h 441"/>
                  <a:gd name="T6" fmla="*/ 1 w 530"/>
                  <a:gd name="T7" fmla="*/ 0 h 441"/>
                  <a:gd name="T8" fmla="*/ 1 w 530"/>
                  <a:gd name="T9" fmla="*/ 1 h 441"/>
                  <a:gd name="T10" fmla="*/ 1 w 530"/>
                  <a:gd name="T11" fmla="*/ 1 h 441"/>
                  <a:gd name="T12" fmla="*/ 1 w 530"/>
                  <a:gd name="T13" fmla="*/ 1 h 441"/>
                  <a:gd name="T14" fmla="*/ 0 w 530"/>
                  <a:gd name="T15" fmla="*/ 1 h 441"/>
                  <a:gd name="T16" fmla="*/ 1 w 530"/>
                  <a:gd name="T17" fmla="*/ 1 h 441"/>
                  <a:gd name="T18" fmla="*/ 1 w 530"/>
                  <a:gd name="T19" fmla="*/ 1 h 4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30"/>
                  <a:gd name="T31" fmla="*/ 0 h 441"/>
                  <a:gd name="T32" fmla="*/ 530 w 530"/>
                  <a:gd name="T33" fmla="*/ 441 h 44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30" h="441">
                    <a:moveTo>
                      <a:pt x="5" y="366"/>
                    </a:moveTo>
                    <a:lnTo>
                      <a:pt x="369" y="195"/>
                    </a:lnTo>
                    <a:lnTo>
                      <a:pt x="393" y="59"/>
                    </a:lnTo>
                    <a:lnTo>
                      <a:pt x="499" y="0"/>
                    </a:lnTo>
                    <a:lnTo>
                      <a:pt x="530" y="111"/>
                    </a:lnTo>
                    <a:lnTo>
                      <a:pt x="458" y="101"/>
                    </a:lnTo>
                    <a:lnTo>
                      <a:pt x="399" y="235"/>
                    </a:lnTo>
                    <a:lnTo>
                      <a:pt x="0" y="441"/>
                    </a:lnTo>
                    <a:lnTo>
                      <a:pt x="5" y="366"/>
                    </a:lnTo>
                    <a:close/>
                  </a:path>
                </a:pathLst>
              </a:custGeom>
              <a:solidFill>
                <a:srgbClr val="000000"/>
              </a:solidFill>
              <a:ln w="9525">
                <a:noFill/>
                <a:round/>
                <a:headEnd/>
                <a:tailEnd/>
              </a:ln>
            </p:spPr>
            <p:txBody>
              <a:bodyPr/>
              <a:lstStyle/>
              <a:p>
                <a:endParaRPr lang="en-US">
                  <a:latin typeface="+mj-lt"/>
                </a:endParaRPr>
              </a:p>
            </p:txBody>
          </p:sp>
          <p:sp>
            <p:nvSpPr>
              <p:cNvPr id="104484" name="Freeform 41"/>
              <p:cNvSpPr>
                <a:spLocks/>
              </p:cNvSpPr>
              <p:nvPr/>
            </p:nvSpPr>
            <p:spPr bwMode="auto">
              <a:xfrm>
                <a:off x="5096" y="555"/>
                <a:ext cx="209" cy="201"/>
              </a:xfrm>
              <a:custGeom>
                <a:avLst/>
                <a:gdLst>
                  <a:gd name="T0" fmla="*/ 1 w 418"/>
                  <a:gd name="T1" fmla="*/ 0 h 402"/>
                  <a:gd name="T2" fmla="*/ 1 w 418"/>
                  <a:gd name="T3" fmla="*/ 1 h 402"/>
                  <a:gd name="T4" fmla="*/ 0 w 418"/>
                  <a:gd name="T5" fmla="*/ 1 h 402"/>
                  <a:gd name="T6" fmla="*/ 1 w 418"/>
                  <a:gd name="T7" fmla="*/ 1 h 402"/>
                  <a:gd name="T8" fmla="*/ 1 w 418"/>
                  <a:gd name="T9" fmla="*/ 1 h 402"/>
                  <a:gd name="T10" fmla="*/ 1 w 418"/>
                  <a:gd name="T11" fmla="*/ 1 h 402"/>
                  <a:gd name="T12" fmla="*/ 1 w 418"/>
                  <a:gd name="T13" fmla="*/ 1 h 402"/>
                  <a:gd name="T14" fmla="*/ 1 w 418"/>
                  <a:gd name="T15" fmla="*/ 1 h 402"/>
                  <a:gd name="T16" fmla="*/ 1 w 418"/>
                  <a:gd name="T17" fmla="*/ 1 h 402"/>
                  <a:gd name="T18" fmla="*/ 1 w 418"/>
                  <a:gd name="T19" fmla="*/ 0 h 402"/>
                  <a:gd name="T20" fmla="*/ 1 w 418"/>
                  <a:gd name="T21" fmla="*/ 0 h 4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18"/>
                  <a:gd name="T34" fmla="*/ 0 h 402"/>
                  <a:gd name="T35" fmla="*/ 418 w 418"/>
                  <a:gd name="T36" fmla="*/ 402 h 40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18" h="402">
                    <a:moveTo>
                      <a:pt x="417" y="0"/>
                    </a:moveTo>
                    <a:lnTo>
                      <a:pt x="418" y="207"/>
                    </a:lnTo>
                    <a:lnTo>
                      <a:pt x="0" y="402"/>
                    </a:lnTo>
                    <a:lnTo>
                      <a:pt x="319" y="201"/>
                    </a:lnTo>
                    <a:lnTo>
                      <a:pt x="105" y="278"/>
                    </a:lnTo>
                    <a:lnTo>
                      <a:pt x="336" y="137"/>
                    </a:lnTo>
                    <a:lnTo>
                      <a:pt x="116" y="193"/>
                    </a:lnTo>
                    <a:lnTo>
                      <a:pt x="342" y="71"/>
                    </a:lnTo>
                    <a:lnTo>
                      <a:pt x="118" y="118"/>
                    </a:lnTo>
                    <a:lnTo>
                      <a:pt x="417" y="0"/>
                    </a:lnTo>
                    <a:close/>
                  </a:path>
                </a:pathLst>
              </a:custGeom>
              <a:solidFill>
                <a:srgbClr val="000000"/>
              </a:solidFill>
              <a:ln w="9525">
                <a:noFill/>
                <a:round/>
                <a:headEnd/>
                <a:tailEnd/>
              </a:ln>
            </p:spPr>
            <p:txBody>
              <a:bodyPr/>
              <a:lstStyle/>
              <a:p>
                <a:endParaRPr lang="en-US">
                  <a:latin typeface="+mj-lt"/>
                </a:endParaRPr>
              </a:p>
            </p:txBody>
          </p:sp>
          <p:sp>
            <p:nvSpPr>
              <p:cNvPr id="104485" name="Freeform 42"/>
              <p:cNvSpPr>
                <a:spLocks/>
              </p:cNvSpPr>
              <p:nvPr/>
            </p:nvSpPr>
            <p:spPr bwMode="auto">
              <a:xfrm>
                <a:off x="4916" y="793"/>
                <a:ext cx="139" cy="174"/>
              </a:xfrm>
              <a:custGeom>
                <a:avLst/>
                <a:gdLst>
                  <a:gd name="T0" fmla="*/ 1 w 278"/>
                  <a:gd name="T1" fmla="*/ 0 h 349"/>
                  <a:gd name="T2" fmla="*/ 1 w 278"/>
                  <a:gd name="T3" fmla="*/ 0 h 349"/>
                  <a:gd name="T4" fmla="*/ 1 w 278"/>
                  <a:gd name="T5" fmla="*/ 0 h 349"/>
                  <a:gd name="T6" fmla="*/ 1 w 278"/>
                  <a:gd name="T7" fmla="*/ 0 h 349"/>
                  <a:gd name="T8" fmla="*/ 1 w 278"/>
                  <a:gd name="T9" fmla="*/ 0 h 349"/>
                  <a:gd name="T10" fmla="*/ 1 w 278"/>
                  <a:gd name="T11" fmla="*/ 0 h 349"/>
                  <a:gd name="T12" fmla="*/ 1 w 278"/>
                  <a:gd name="T13" fmla="*/ 0 h 349"/>
                  <a:gd name="T14" fmla="*/ 1 w 278"/>
                  <a:gd name="T15" fmla="*/ 0 h 349"/>
                  <a:gd name="T16" fmla="*/ 1 w 278"/>
                  <a:gd name="T17" fmla="*/ 0 h 349"/>
                  <a:gd name="T18" fmla="*/ 1 w 278"/>
                  <a:gd name="T19" fmla="*/ 0 h 349"/>
                  <a:gd name="T20" fmla="*/ 0 w 278"/>
                  <a:gd name="T21" fmla="*/ 0 h 349"/>
                  <a:gd name="T22" fmla="*/ 1 w 278"/>
                  <a:gd name="T23" fmla="*/ 0 h 349"/>
                  <a:gd name="T24" fmla="*/ 1 w 278"/>
                  <a:gd name="T25" fmla="*/ 0 h 349"/>
                  <a:gd name="T26" fmla="*/ 1 w 278"/>
                  <a:gd name="T27" fmla="*/ 0 h 349"/>
                  <a:gd name="T28" fmla="*/ 1 w 278"/>
                  <a:gd name="T29" fmla="*/ 0 h 349"/>
                  <a:gd name="T30" fmla="*/ 1 w 278"/>
                  <a:gd name="T31" fmla="*/ 0 h 349"/>
                  <a:gd name="T32" fmla="*/ 1 w 278"/>
                  <a:gd name="T33" fmla="*/ 0 h 349"/>
                  <a:gd name="T34" fmla="*/ 1 w 278"/>
                  <a:gd name="T35" fmla="*/ 0 h 349"/>
                  <a:gd name="T36" fmla="*/ 1 w 278"/>
                  <a:gd name="T37" fmla="*/ 0 h 349"/>
                  <a:gd name="T38" fmla="*/ 1 w 278"/>
                  <a:gd name="T39" fmla="*/ 0 h 349"/>
                  <a:gd name="T40" fmla="*/ 1 w 278"/>
                  <a:gd name="T41" fmla="*/ 0 h 349"/>
                  <a:gd name="T42" fmla="*/ 1 w 278"/>
                  <a:gd name="T43" fmla="*/ 0 h 349"/>
                  <a:gd name="T44" fmla="*/ 1 w 278"/>
                  <a:gd name="T45" fmla="*/ 0 h 349"/>
                  <a:gd name="T46" fmla="*/ 1 w 278"/>
                  <a:gd name="T47" fmla="*/ 0 h 349"/>
                  <a:gd name="T48" fmla="*/ 1 w 278"/>
                  <a:gd name="T49" fmla="*/ 0 h 349"/>
                  <a:gd name="T50" fmla="*/ 1 w 278"/>
                  <a:gd name="T51" fmla="*/ 0 h 349"/>
                  <a:gd name="T52" fmla="*/ 1 w 278"/>
                  <a:gd name="T53" fmla="*/ 0 h 349"/>
                  <a:gd name="T54" fmla="*/ 1 w 278"/>
                  <a:gd name="T55" fmla="*/ 0 h 349"/>
                  <a:gd name="T56" fmla="*/ 1 w 278"/>
                  <a:gd name="T57" fmla="*/ 0 h 349"/>
                  <a:gd name="T58" fmla="*/ 1 w 278"/>
                  <a:gd name="T59" fmla="*/ 0 h 349"/>
                  <a:gd name="T60" fmla="*/ 1 w 278"/>
                  <a:gd name="T61" fmla="*/ 0 h 349"/>
                  <a:gd name="T62" fmla="*/ 1 w 278"/>
                  <a:gd name="T63" fmla="*/ 0 h 349"/>
                  <a:gd name="T64" fmla="*/ 1 w 278"/>
                  <a:gd name="T65" fmla="*/ 0 h 349"/>
                  <a:gd name="T66" fmla="*/ 1 w 278"/>
                  <a:gd name="T67" fmla="*/ 0 h 349"/>
                  <a:gd name="T68" fmla="*/ 1 w 278"/>
                  <a:gd name="T69" fmla="*/ 0 h 349"/>
                  <a:gd name="T70" fmla="*/ 1 w 278"/>
                  <a:gd name="T71" fmla="*/ 0 h 349"/>
                  <a:gd name="T72" fmla="*/ 1 w 278"/>
                  <a:gd name="T73" fmla="*/ 0 h 349"/>
                  <a:gd name="T74" fmla="*/ 1 w 278"/>
                  <a:gd name="T75" fmla="*/ 0 h 349"/>
                  <a:gd name="T76" fmla="*/ 1 w 278"/>
                  <a:gd name="T77" fmla="*/ 0 h 349"/>
                  <a:gd name="T78" fmla="*/ 1 w 278"/>
                  <a:gd name="T79" fmla="*/ 0 h 349"/>
                  <a:gd name="T80" fmla="*/ 1 w 278"/>
                  <a:gd name="T81" fmla="*/ 0 h 349"/>
                  <a:gd name="T82" fmla="*/ 1 w 278"/>
                  <a:gd name="T83" fmla="*/ 0 h 34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78"/>
                  <a:gd name="T127" fmla="*/ 0 h 349"/>
                  <a:gd name="T128" fmla="*/ 278 w 278"/>
                  <a:gd name="T129" fmla="*/ 349 h 349"/>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78" h="349">
                    <a:moveTo>
                      <a:pt x="221" y="199"/>
                    </a:moveTo>
                    <a:lnTo>
                      <a:pt x="278" y="149"/>
                    </a:lnTo>
                    <a:lnTo>
                      <a:pt x="257" y="84"/>
                    </a:lnTo>
                    <a:lnTo>
                      <a:pt x="230" y="41"/>
                    </a:lnTo>
                    <a:lnTo>
                      <a:pt x="192" y="13"/>
                    </a:lnTo>
                    <a:lnTo>
                      <a:pt x="151" y="0"/>
                    </a:lnTo>
                    <a:lnTo>
                      <a:pt x="107" y="3"/>
                    </a:lnTo>
                    <a:lnTo>
                      <a:pt x="68" y="24"/>
                    </a:lnTo>
                    <a:lnTo>
                      <a:pt x="35" y="59"/>
                    </a:lnTo>
                    <a:lnTo>
                      <a:pt x="11" y="105"/>
                    </a:lnTo>
                    <a:lnTo>
                      <a:pt x="0" y="158"/>
                    </a:lnTo>
                    <a:lnTo>
                      <a:pt x="3" y="213"/>
                    </a:lnTo>
                    <a:lnTo>
                      <a:pt x="19" y="264"/>
                    </a:lnTo>
                    <a:lnTo>
                      <a:pt x="47" y="306"/>
                    </a:lnTo>
                    <a:lnTo>
                      <a:pt x="84" y="336"/>
                    </a:lnTo>
                    <a:lnTo>
                      <a:pt x="127" y="349"/>
                    </a:lnTo>
                    <a:lnTo>
                      <a:pt x="169" y="345"/>
                    </a:lnTo>
                    <a:lnTo>
                      <a:pt x="209" y="325"/>
                    </a:lnTo>
                    <a:lnTo>
                      <a:pt x="243" y="290"/>
                    </a:lnTo>
                    <a:lnTo>
                      <a:pt x="266" y="243"/>
                    </a:lnTo>
                    <a:lnTo>
                      <a:pt x="277" y="195"/>
                    </a:lnTo>
                    <a:lnTo>
                      <a:pt x="216" y="222"/>
                    </a:lnTo>
                    <a:lnTo>
                      <a:pt x="205" y="242"/>
                    </a:lnTo>
                    <a:lnTo>
                      <a:pt x="191" y="258"/>
                    </a:lnTo>
                    <a:lnTo>
                      <a:pt x="174" y="267"/>
                    </a:lnTo>
                    <a:lnTo>
                      <a:pt x="155" y="268"/>
                    </a:lnTo>
                    <a:lnTo>
                      <a:pt x="137" y="261"/>
                    </a:lnTo>
                    <a:lnTo>
                      <a:pt x="121" y="248"/>
                    </a:lnTo>
                    <a:lnTo>
                      <a:pt x="109" y="231"/>
                    </a:lnTo>
                    <a:lnTo>
                      <a:pt x="103" y="208"/>
                    </a:lnTo>
                    <a:lnTo>
                      <a:pt x="100" y="184"/>
                    </a:lnTo>
                    <a:lnTo>
                      <a:pt x="106" y="162"/>
                    </a:lnTo>
                    <a:lnTo>
                      <a:pt x="116" y="141"/>
                    </a:lnTo>
                    <a:lnTo>
                      <a:pt x="130" y="126"/>
                    </a:lnTo>
                    <a:lnTo>
                      <a:pt x="147" y="117"/>
                    </a:lnTo>
                    <a:lnTo>
                      <a:pt x="167" y="116"/>
                    </a:lnTo>
                    <a:lnTo>
                      <a:pt x="185" y="121"/>
                    </a:lnTo>
                    <a:lnTo>
                      <a:pt x="201" y="134"/>
                    </a:lnTo>
                    <a:lnTo>
                      <a:pt x="213" y="153"/>
                    </a:lnTo>
                    <a:lnTo>
                      <a:pt x="220" y="175"/>
                    </a:lnTo>
                    <a:lnTo>
                      <a:pt x="221" y="199"/>
                    </a:lnTo>
                    <a:close/>
                  </a:path>
                </a:pathLst>
              </a:custGeom>
              <a:solidFill>
                <a:srgbClr val="000000"/>
              </a:solidFill>
              <a:ln w="9525">
                <a:noFill/>
                <a:round/>
                <a:headEnd/>
                <a:tailEnd/>
              </a:ln>
            </p:spPr>
            <p:txBody>
              <a:bodyPr/>
              <a:lstStyle/>
              <a:p>
                <a:endParaRPr lang="en-US">
                  <a:latin typeface="+mj-lt"/>
                </a:endParaRPr>
              </a:p>
            </p:txBody>
          </p:sp>
          <p:sp>
            <p:nvSpPr>
              <p:cNvPr id="104486" name="Freeform 43"/>
              <p:cNvSpPr>
                <a:spLocks/>
              </p:cNvSpPr>
              <p:nvPr/>
            </p:nvSpPr>
            <p:spPr bwMode="auto">
              <a:xfrm>
                <a:off x="5024" y="868"/>
                <a:ext cx="29" cy="47"/>
              </a:xfrm>
              <a:custGeom>
                <a:avLst/>
                <a:gdLst>
                  <a:gd name="T0" fmla="*/ 1 w 58"/>
                  <a:gd name="T1" fmla="*/ 1 h 93"/>
                  <a:gd name="T2" fmla="*/ 1 w 58"/>
                  <a:gd name="T3" fmla="*/ 1 h 93"/>
                  <a:gd name="T4" fmla="*/ 1 w 58"/>
                  <a:gd name="T5" fmla="*/ 1 h 93"/>
                  <a:gd name="T6" fmla="*/ 0 w 58"/>
                  <a:gd name="T7" fmla="*/ 1 h 93"/>
                  <a:gd name="T8" fmla="*/ 1 w 58"/>
                  <a:gd name="T9" fmla="*/ 1 h 93"/>
                  <a:gd name="T10" fmla="*/ 1 w 58"/>
                  <a:gd name="T11" fmla="*/ 0 h 93"/>
                  <a:gd name="T12" fmla="*/ 1 w 58"/>
                  <a:gd name="T13" fmla="*/ 1 h 93"/>
                  <a:gd name="T14" fmla="*/ 1 w 58"/>
                  <a:gd name="T15" fmla="*/ 1 h 93"/>
                  <a:gd name="T16" fmla="*/ 1 w 58"/>
                  <a:gd name="T17" fmla="*/ 1 h 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
                  <a:gd name="T28" fmla="*/ 0 h 93"/>
                  <a:gd name="T29" fmla="*/ 58 w 58"/>
                  <a:gd name="T30" fmla="*/ 93 h 9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 h="93">
                    <a:moveTo>
                      <a:pt x="5" y="24"/>
                    </a:moveTo>
                    <a:lnTo>
                      <a:pt x="6" y="48"/>
                    </a:lnTo>
                    <a:lnTo>
                      <a:pt x="1" y="73"/>
                    </a:lnTo>
                    <a:lnTo>
                      <a:pt x="0" y="93"/>
                    </a:lnTo>
                    <a:lnTo>
                      <a:pt x="52" y="58"/>
                    </a:lnTo>
                    <a:lnTo>
                      <a:pt x="58" y="0"/>
                    </a:lnTo>
                    <a:lnTo>
                      <a:pt x="19" y="19"/>
                    </a:lnTo>
                    <a:lnTo>
                      <a:pt x="5" y="24"/>
                    </a:lnTo>
                    <a:close/>
                  </a:path>
                </a:pathLst>
              </a:custGeom>
              <a:solidFill>
                <a:srgbClr val="000000"/>
              </a:solidFill>
              <a:ln w="9525">
                <a:noFill/>
                <a:round/>
                <a:headEnd/>
                <a:tailEnd/>
              </a:ln>
            </p:spPr>
            <p:txBody>
              <a:bodyPr/>
              <a:lstStyle/>
              <a:p>
                <a:endParaRPr lang="en-US">
                  <a:latin typeface="+mj-lt"/>
                </a:endParaRPr>
              </a:p>
            </p:txBody>
          </p:sp>
          <p:sp>
            <p:nvSpPr>
              <p:cNvPr id="104487" name="Freeform 44"/>
              <p:cNvSpPr>
                <a:spLocks/>
              </p:cNvSpPr>
              <p:nvPr/>
            </p:nvSpPr>
            <p:spPr bwMode="auto">
              <a:xfrm>
                <a:off x="5242" y="710"/>
                <a:ext cx="37" cy="54"/>
              </a:xfrm>
              <a:custGeom>
                <a:avLst/>
                <a:gdLst>
                  <a:gd name="T0" fmla="*/ 1 w 72"/>
                  <a:gd name="T1" fmla="*/ 1 h 107"/>
                  <a:gd name="T2" fmla="*/ 1 w 72"/>
                  <a:gd name="T3" fmla="*/ 1 h 107"/>
                  <a:gd name="T4" fmla="*/ 1 w 72"/>
                  <a:gd name="T5" fmla="*/ 0 h 107"/>
                  <a:gd name="T6" fmla="*/ 1 w 72"/>
                  <a:gd name="T7" fmla="*/ 1 h 107"/>
                  <a:gd name="T8" fmla="*/ 1 w 72"/>
                  <a:gd name="T9" fmla="*/ 1 h 107"/>
                  <a:gd name="T10" fmla="*/ 0 w 72"/>
                  <a:gd name="T11" fmla="*/ 1 h 107"/>
                  <a:gd name="T12" fmla="*/ 1 w 72"/>
                  <a:gd name="T13" fmla="*/ 1 h 107"/>
                  <a:gd name="T14" fmla="*/ 1 w 72"/>
                  <a:gd name="T15" fmla="*/ 1 h 107"/>
                  <a:gd name="T16" fmla="*/ 1 w 72"/>
                  <a:gd name="T17" fmla="*/ 1 h 10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2"/>
                  <a:gd name="T28" fmla="*/ 0 h 107"/>
                  <a:gd name="T29" fmla="*/ 72 w 72"/>
                  <a:gd name="T30" fmla="*/ 107 h 10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2" h="107">
                    <a:moveTo>
                      <a:pt x="50" y="93"/>
                    </a:moveTo>
                    <a:lnTo>
                      <a:pt x="60" y="84"/>
                    </a:lnTo>
                    <a:lnTo>
                      <a:pt x="72" y="0"/>
                    </a:lnTo>
                    <a:lnTo>
                      <a:pt x="50" y="3"/>
                    </a:lnTo>
                    <a:lnTo>
                      <a:pt x="20" y="16"/>
                    </a:lnTo>
                    <a:lnTo>
                      <a:pt x="0" y="39"/>
                    </a:lnTo>
                    <a:lnTo>
                      <a:pt x="45" y="107"/>
                    </a:lnTo>
                    <a:lnTo>
                      <a:pt x="50" y="93"/>
                    </a:lnTo>
                    <a:close/>
                  </a:path>
                </a:pathLst>
              </a:custGeom>
              <a:solidFill>
                <a:srgbClr val="000000"/>
              </a:solidFill>
              <a:ln w="9525">
                <a:noFill/>
                <a:round/>
                <a:headEnd/>
                <a:tailEnd/>
              </a:ln>
            </p:spPr>
            <p:txBody>
              <a:bodyPr/>
              <a:lstStyle/>
              <a:p>
                <a:endParaRPr lang="en-US">
                  <a:latin typeface="+mj-lt"/>
                </a:endParaRPr>
              </a:p>
            </p:txBody>
          </p:sp>
          <p:sp>
            <p:nvSpPr>
              <p:cNvPr id="104488" name="Freeform 45"/>
              <p:cNvSpPr>
                <a:spLocks/>
              </p:cNvSpPr>
              <p:nvPr/>
            </p:nvSpPr>
            <p:spPr bwMode="auto">
              <a:xfrm>
                <a:off x="5013" y="264"/>
                <a:ext cx="50" cy="263"/>
              </a:xfrm>
              <a:custGeom>
                <a:avLst/>
                <a:gdLst>
                  <a:gd name="T0" fmla="*/ 0 w 101"/>
                  <a:gd name="T1" fmla="*/ 0 h 525"/>
                  <a:gd name="T2" fmla="*/ 0 w 101"/>
                  <a:gd name="T3" fmla="*/ 1 h 525"/>
                  <a:gd name="T4" fmla="*/ 0 w 101"/>
                  <a:gd name="T5" fmla="*/ 1 h 525"/>
                  <a:gd name="T6" fmla="*/ 0 w 101"/>
                  <a:gd name="T7" fmla="*/ 1 h 525"/>
                  <a:gd name="T8" fmla="*/ 0 w 101"/>
                  <a:gd name="T9" fmla="*/ 0 h 525"/>
                  <a:gd name="T10" fmla="*/ 0 w 101"/>
                  <a:gd name="T11" fmla="*/ 0 h 525"/>
                  <a:gd name="T12" fmla="*/ 0 60000 65536"/>
                  <a:gd name="T13" fmla="*/ 0 60000 65536"/>
                  <a:gd name="T14" fmla="*/ 0 60000 65536"/>
                  <a:gd name="T15" fmla="*/ 0 60000 65536"/>
                  <a:gd name="T16" fmla="*/ 0 60000 65536"/>
                  <a:gd name="T17" fmla="*/ 0 60000 65536"/>
                  <a:gd name="T18" fmla="*/ 0 w 101"/>
                  <a:gd name="T19" fmla="*/ 0 h 525"/>
                  <a:gd name="T20" fmla="*/ 101 w 101"/>
                  <a:gd name="T21" fmla="*/ 525 h 525"/>
                </a:gdLst>
                <a:ahLst/>
                <a:cxnLst>
                  <a:cxn ang="T12">
                    <a:pos x="T0" y="T1"/>
                  </a:cxn>
                  <a:cxn ang="T13">
                    <a:pos x="T2" y="T3"/>
                  </a:cxn>
                  <a:cxn ang="T14">
                    <a:pos x="T4" y="T5"/>
                  </a:cxn>
                  <a:cxn ang="T15">
                    <a:pos x="T6" y="T7"/>
                  </a:cxn>
                  <a:cxn ang="T16">
                    <a:pos x="T8" y="T9"/>
                  </a:cxn>
                  <a:cxn ang="T17">
                    <a:pos x="T10" y="T11"/>
                  </a:cxn>
                </a:cxnLst>
                <a:rect l="T18" t="T19" r="T20" b="T21"/>
                <a:pathLst>
                  <a:path w="101" h="525">
                    <a:moveTo>
                      <a:pt x="69" y="0"/>
                    </a:moveTo>
                    <a:lnTo>
                      <a:pt x="0" y="525"/>
                    </a:lnTo>
                    <a:lnTo>
                      <a:pt x="41" y="517"/>
                    </a:lnTo>
                    <a:lnTo>
                      <a:pt x="101" y="15"/>
                    </a:lnTo>
                    <a:lnTo>
                      <a:pt x="69" y="0"/>
                    </a:lnTo>
                    <a:close/>
                  </a:path>
                </a:pathLst>
              </a:custGeom>
              <a:solidFill>
                <a:srgbClr val="000000"/>
              </a:solidFill>
              <a:ln w="9525">
                <a:noFill/>
                <a:round/>
                <a:headEnd/>
                <a:tailEnd/>
              </a:ln>
            </p:spPr>
            <p:txBody>
              <a:bodyPr/>
              <a:lstStyle/>
              <a:p>
                <a:endParaRPr lang="en-US">
                  <a:latin typeface="+mj-lt"/>
                </a:endParaRPr>
              </a:p>
            </p:txBody>
          </p:sp>
          <p:sp>
            <p:nvSpPr>
              <p:cNvPr id="104489" name="Freeform 46"/>
              <p:cNvSpPr>
                <a:spLocks/>
              </p:cNvSpPr>
              <p:nvPr/>
            </p:nvSpPr>
            <p:spPr bwMode="auto">
              <a:xfrm>
                <a:off x="4788" y="44"/>
                <a:ext cx="141" cy="42"/>
              </a:xfrm>
              <a:custGeom>
                <a:avLst/>
                <a:gdLst>
                  <a:gd name="T0" fmla="*/ 0 w 282"/>
                  <a:gd name="T1" fmla="*/ 1 h 84"/>
                  <a:gd name="T2" fmla="*/ 1 w 282"/>
                  <a:gd name="T3" fmla="*/ 0 h 84"/>
                  <a:gd name="T4" fmla="*/ 1 w 282"/>
                  <a:gd name="T5" fmla="*/ 1 h 84"/>
                  <a:gd name="T6" fmla="*/ 1 w 282"/>
                  <a:gd name="T7" fmla="*/ 1 h 84"/>
                  <a:gd name="T8" fmla="*/ 0 w 282"/>
                  <a:gd name="T9" fmla="*/ 1 h 84"/>
                  <a:gd name="T10" fmla="*/ 0 w 282"/>
                  <a:gd name="T11" fmla="*/ 1 h 84"/>
                  <a:gd name="T12" fmla="*/ 0 60000 65536"/>
                  <a:gd name="T13" fmla="*/ 0 60000 65536"/>
                  <a:gd name="T14" fmla="*/ 0 60000 65536"/>
                  <a:gd name="T15" fmla="*/ 0 60000 65536"/>
                  <a:gd name="T16" fmla="*/ 0 60000 65536"/>
                  <a:gd name="T17" fmla="*/ 0 60000 65536"/>
                  <a:gd name="T18" fmla="*/ 0 w 282"/>
                  <a:gd name="T19" fmla="*/ 0 h 84"/>
                  <a:gd name="T20" fmla="*/ 282 w 282"/>
                  <a:gd name="T21" fmla="*/ 84 h 84"/>
                </a:gdLst>
                <a:ahLst/>
                <a:cxnLst>
                  <a:cxn ang="T12">
                    <a:pos x="T0" y="T1"/>
                  </a:cxn>
                  <a:cxn ang="T13">
                    <a:pos x="T2" y="T3"/>
                  </a:cxn>
                  <a:cxn ang="T14">
                    <a:pos x="T4" y="T5"/>
                  </a:cxn>
                  <a:cxn ang="T15">
                    <a:pos x="T6" y="T7"/>
                  </a:cxn>
                  <a:cxn ang="T16">
                    <a:pos x="T8" y="T9"/>
                  </a:cxn>
                  <a:cxn ang="T17">
                    <a:pos x="T10" y="T11"/>
                  </a:cxn>
                </a:cxnLst>
                <a:rect l="T18" t="T19" r="T20" b="T21"/>
                <a:pathLst>
                  <a:path w="282" h="84">
                    <a:moveTo>
                      <a:pt x="0" y="46"/>
                    </a:moveTo>
                    <a:lnTo>
                      <a:pt x="170" y="0"/>
                    </a:lnTo>
                    <a:lnTo>
                      <a:pt x="282" y="48"/>
                    </a:lnTo>
                    <a:lnTo>
                      <a:pt x="130" y="84"/>
                    </a:lnTo>
                    <a:lnTo>
                      <a:pt x="0" y="46"/>
                    </a:lnTo>
                    <a:close/>
                  </a:path>
                </a:pathLst>
              </a:custGeom>
              <a:solidFill>
                <a:srgbClr val="000000"/>
              </a:solidFill>
              <a:ln w="9525">
                <a:noFill/>
                <a:round/>
                <a:headEnd/>
                <a:tailEnd/>
              </a:ln>
            </p:spPr>
            <p:txBody>
              <a:bodyPr/>
              <a:lstStyle/>
              <a:p>
                <a:endParaRPr lang="en-US">
                  <a:latin typeface="+mj-lt"/>
                </a:endParaRPr>
              </a:p>
            </p:txBody>
          </p:sp>
          <p:sp>
            <p:nvSpPr>
              <p:cNvPr id="104490" name="Freeform 47"/>
              <p:cNvSpPr>
                <a:spLocks/>
              </p:cNvSpPr>
              <p:nvPr/>
            </p:nvSpPr>
            <p:spPr bwMode="auto">
              <a:xfrm>
                <a:off x="4638" y="136"/>
                <a:ext cx="215" cy="66"/>
              </a:xfrm>
              <a:custGeom>
                <a:avLst/>
                <a:gdLst>
                  <a:gd name="T0" fmla="*/ 0 w 430"/>
                  <a:gd name="T1" fmla="*/ 0 h 133"/>
                  <a:gd name="T2" fmla="*/ 1 w 430"/>
                  <a:gd name="T3" fmla="*/ 0 h 133"/>
                  <a:gd name="T4" fmla="*/ 1 w 430"/>
                  <a:gd name="T5" fmla="*/ 0 h 133"/>
                  <a:gd name="T6" fmla="*/ 1 w 430"/>
                  <a:gd name="T7" fmla="*/ 0 h 133"/>
                  <a:gd name="T8" fmla="*/ 0 w 430"/>
                  <a:gd name="T9" fmla="*/ 0 h 133"/>
                  <a:gd name="T10" fmla="*/ 0 w 430"/>
                  <a:gd name="T11" fmla="*/ 0 h 133"/>
                  <a:gd name="T12" fmla="*/ 0 60000 65536"/>
                  <a:gd name="T13" fmla="*/ 0 60000 65536"/>
                  <a:gd name="T14" fmla="*/ 0 60000 65536"/>
                  <a:gd name="T15" fmla="*/ 0 60000 65536"/>
                  <a:gd name="T16" fmla="*/ 0 60000 65536"/>
                  <a:gd name="T17" fmla="*/ 0 60000 65536"/>
                  <a:gd name="T18" fmla="*/ 0 w 430"/>
                  <a:gd name="T19" fmla="*/ 0 h 133"/>
                  <a:gd name="T20" fmla="*/ 430 w 430"/>
                  <a:gd name="T21" fmla="*/ 133 h 133"/>
                </a:gdLst>
                <a:ahLst/>
                <a:cxnLst>
                  <a:cxn ang="T12">
                    <a:pos x="T0" y="T1"/>
                  </a:cxn>
                  <a:cxn ang="T13">
                    <a:pos x="T2" y="T3"/>
                  </a:cxn>
                  <a:cxn ang="T14">
                    <a:pos x="T4" y="T5"/>
                  </a:cxn>
                  <a:cxn ang="T15">
                    <a:pos x="T6" y="T7"/>
                  </a:cxn>
                  <a:cxn ang="T16">
                    <a:pos x="T8" y="T9"/>
                  </a:cxn>
                  <a:cxn ang="T17">
                    <a:pos x="T10" y="T11"/>
                  </a:cxn>
                </a:cxnLst>
                <a:rect l="T18" t="T19" r="T20" b="T21"/>
                <a:pathLst>
                  <a:path w="430" h="133">
                    <a:moveTo>
                      <a:pt x="0" y="31"/>
                    </a:moveTo>
                    <a:lnTo>
                      <a:pt x="115" y="0"/>
                    </a:lnTo>
                    <a:lnTo>
                      <a:pt x="430" y="81"/>
                    </a:lnTo>
                    <a:lnTo>
                      <a:pt x="336" y="133"/>
                    </a:lnTo>
                    <a:lnTo>
                      <a:pt x="0" y="31"/>
                    </a:lnTo>
                    <a:close/>
                  </a:path>
                </a:pathLst>
              </a:custGeom>
              <a:solidFill>
                <a:srgbClr val="000000"/>
              </a:solidFill>
              <a:ln w="9525">
                <a:noFill/>
                <a:round/>
                <a:headEnd/>
                <a:tailEnd/>
              </a:ln>
            </p:spPr>
            <p:txBody>
              <a:bodyPr/>
              <a:lstStyle/>
              <a:p>
                <a:endParaRPr lang="en-US">
                  <a:latin typeface="+mj-lt"/>
                </a:endParaRPr>
              </a:p>
            </p:txBody>
          </p:sp>
          <p:sp>
            <p:nvSpPr>
              <p:cNvPr id="104491" name="Freeform 48"/>
              <p:cNvSpPr>
                <a:spLocks/>
              </p:cNvSpPr>
              <p:nvPr/>
            </p:nvSpPr>
            <p:spPr bwMode="auto">
              <a:xfrm>
                <a:off x="4575" y="4"/>
                <a:ext cx="129" cy="141"/>
              </a:xfrm>
              <a:custGeom>
                <a:avLst/>
                <a:gdLst>
                  <a:gd name="T0" fmla="*/ 1 w 257"/>
                  <a:gd name="T1" fmla="*/ 1 h 281"/>
                  <a:gd name="T2" fmla="*/ 1 w 257"/>
                  <a:gd name="T3" fmla="*/ 1 h 281"/>
                  <a:gd name="T4" fmla="*/ 1 w 257"/>
                  <a:gd name="T5" fmla="*/ 1 h 281"/>
                  <a:gd name="T6" fmla="*/ 1 w 257"/>
                  <a:gd name="T7" fmla="*/ 1 h 281"/>
                  <a:gd name="T8" fmla="*/ 1 w 257"/>
                  <a:gd name="T9" fmla="*/ 1 h 281"/>
                  <a:gd name="T10" fmla="*/ 1 w 257"/>
                  <a:gd name="T11" fmla="*/ 0 h 281"/>
                  <a:gd name="T12" fmla="*/ 0 w 257"/>
                  <a:gd name="T13" fmla="*/ 1 h 281"/>
                  <a:gd name="T14" fmla="*/ 1 w 257"/>
                  <a:gd name="T15" fmla="*/ 1 h 281"/>
                  <a:gd name="T16" fmla="*/ 1 w 257"/>
                  <a:gd name="T17" fmla="*/ 1 h 2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7"/>
                  <a:gd name="T28" fmla="*/ 0 h 281"/>
                  <a:gd name="T29" fmla="*/ 257 w 257"/>
                  <a:gd name="T30" fmla="*/ 281 h 2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7" h="281">
                    <a:moveTo>
                      <a:pt x="117" y="52"/>
                    </a:moveTo>
                    <a:lnTo>
                      <a:pt x="231" y="37"/>
                    </a:lnTo>
                    <a:lnTo>
                      <a:pt x="231" y="281"/>
                    </a:lnTo>
                    <a:lnTo>
                      <a:pt x="257" y="276"/>
                    </a:lnTo>
                    <a:lnTo>
                      <a:pt x="257" y="18"/>
                    </a:lnTo>
                    <a:lnTo>
                      <a:pt x="182" y="0"/>
                    </a:lnTo>
                    <a:lnTo>
                      <a:pt x="0" y="24"/>
                    </a:lnTo>
                    <a:lnTo>
                      <a:pt x="117" y="52"/>
                    </a:lnTo>
                    <a:close/>
                  </a:path>
                </a:pathLst>
              </a:custGeom>
              <a:solidFill>
                <a:srgbClr val="000000"/>
              </a:solidFill>
              <a:ln w="9525">
                <a:noFill/>
                <a:round/>
                <a:headEnd/>
                <a:tailEnd/>
              </a:ln>
            </p:spPr>
            <p:txBody>
              <a:bodyPr/>
              <a:lstStyle/>
              <a:p>
                <a:endParaRPr lang="en-US">
                  <a:latin typeface="+mj-lt"/>
                </a:endParaRPr>
              </a:p>
            </p:txBody>
          </p:sp>
          <p:sp>
            <p:nvSpPr>
              <p:cNvPr id="104492" name="Freeform 49"/>
              <p:cNvSpPr>
                <a:spLocks/>
              </p:cNvSpPr>
              <p:nvPr/>
            </p:nvSpPr>
            <p:spPr bwMode="auto">
              <a:xfrm>
                <a:off x="4650" y="181"/>
                <a:ext cx="158" cy="297"/>
              </a:xfrm>
              <a:custGeom>
                <a:avLst/>
                <a:gdLst>
                  <a:gd name="T0" fmla="*/ 0 w 315"/>
                  <a:gd name="T1" fmla="*/ 0 h 593"/>
                  <a:gd name="T2" fmla="*/ 1 w 315"/>
                  <a:gd name="T3" fmla="*/ 1 h 593"/>
                  <a:gd name="T4" fmla="*/ 1 w 315"/>
                  <a:gd name="T5" fmla="*/ 1 h 593"/>
                  <a:gd name="T6" fmla="*/ 1 w 315"/>
                  <a:gd name="T7" fmla="*/ 1 h 593"/>
                  <a:gd name="T8" fmla="*/ 1 w 315"/>
                  <a:gd name="T9" fmla="*/ 1 h 593"/>
                  <a:gd name="T10" fmla="*/ 1 w 315"/>
                  <a:gd name="T11" fmla="*/ 1 h 593"/>
                  <a:gd name="T12" fmla="*/ 1 w 315"/>
                  <a:gd name="T13" fmla="*/ 1 h 593"/>
                  <a:gd name="T14" fmla="*/ 1 w 315"/>
                  <a:gd name="T15" fmla="*/ 1 h 593"/>
                  <a:gd name="T16" fmla="*/ 0 w 315"/>
                  <a:gd name="T17" fmla="*/ 0 h 593"/>
                  <a:gd name="T18" fmla="*/ 0 w 315"/>
                  <a:gd name="T19" fmla="*/ 0 h 59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5"/>
                  <a:gd name="T31" fmla="*/ 0 h 593"/>
                  <a:gd name="T32" fmla="*/ 315 w 315"/>
                  <a:gd name="T33" fmla="*/ 593 h 59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5" h="593">
                    <a:moveTo>
                      <a:pt x="0" y="0"/>
                    </a:moveTo>
                    <a:lnTo>
                      <a:pt x="101" y="32"/>
                    </a:lnTo>
                    <a:lnTo>
                      <a:pt x="98" y="445"/>
                    </a:lnTo>
                    <a:lnTo>
                      <a:pt x="306" y="528"/>
                    </a:lnTo>
                    <a:lnTo>
                      <a:pt x="315" y="593"/>
                    </a:lnTo>
                    <a:lnTo>
                      <a:pt x="8" y="463"/>
                    </a:lnTo>
                    <a:lnTo>
                      <a:pt x="59" y="434"/>
                    </a:lnTo>
                    <a:lnTo>
                      <a:pt x="59" y="104"/>
                    </a:lnTo>
                    <a:lnTo>
                      <a:pt x="0" y="0"/>
                    </a:lnTo>
                    <a:close/>
                  </a:path>
                </a:pathLst>
              </a:custGeom>
              <a:solidFill>
                <a:srgbClr val="000000"/>
              </a:solidFill>
              <a:ln w="9525">
                <a:noFill/>
                <a:round/>
                <a:headEnd/>
                <a:tailEnd/>
              </a:ln>
            </p:spPr>
            <p:txBody>
              <a:bodyPr/>
              <a:lstStyle/>
              <a:p>
                <a:endParaRPr lang="en-US">
                  <a:latin typeface="+mj-lt"/>
                </a:endParaRPr>
              </a:p>
            </p:txBody>
          </p:sp>
          <p:sp>
            <p:nvSpPr>
              <p:cNvPr id="104493" name="Freeform 50"/>
              <p:cNvSpPr>
                <a:spLocks/>
              </p:cNvSpPr>
              <p:nvPr/>
            </p:nvSpPr>
            <p:spPr bwMode="auto">
              <a:xfrm>
                <a:off x="4705" y="206"/>
                <a:ext cx="49" cy="224"/>
              </a:xfrm>
              <a:custGeom>
                <a:avLst/>
                <a:gdLst>
                  <a:gd name="T0" fmla="*/ 0 w 99"/>
                  <a:gd name="T1" fmla="*/ 0 h 448"/>
                  <a:gd name="T2" fmla="*/ 0 w 99"/>
                  <a:gd name="T3" fmla="*/ 1 h 448"/>
                  <a:gd name="T4" fmla="*/ 0 w 99"/>
                  <a:gd name="T5" fmla="*/ 1 h 448"/>
                  <a:gd name="T6" fmla="*/ 0 w 99"/>
                  <a:gd name="T7" fmla="*/ 1 h 448"/>
                  <a:gd name="T8" fmla="*/ 0 w 99"/>
                  <a:gd name="T9" fmla="*/ 1 h 448"/>
                  <a:gd name="T10" fmla="*/ 0 w 99"/>
                  <a:gd name="T11" fmla="*/ 1 h 448"/>
                  <a:gd name="T12" fmla="*/ 0 w 99"/>
                  <a:gd name="T13" fmla="*/ 1 h 448"/>
                  <a:gd name="T14" fmla="*/ 0 w 99"/>
                  <a:gd name="T15" fmla="*/ 1 h 448"/>
                  <a:gd name="T16" fmla="*/ 0 w 99"/>
                  <a:gd name="T17" fmla="*/ 1 h 448"/>
                  <a:gd name="T18" fmla="*/ 0 w 99"/>
                  <a:gd name="T19" fmla="*/ 1 h 448"/>
                  <a:gd name="T20" fmla="*/ 0 w 99"/>
                  <a:gd name="T21" fmla="*/ 1 h 448"/>
                  <a:gd name="T22" fmla="*/ 0 w 99"/>
                  <a:gd name="T23" fmla="*/ 1 h 448"/>
                  <a:gd name="T24" fmla="*/ 0 w 99"/>
                  <a:gd name="T25" fmla="*/ 0 h 448"/>
                  <a:gd name="T26" fmla="*/ 0 w 99"/>
                  <a:gd name="T27" fmla="*/ 0 h 44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9"/>
                  <a:gd name="T43" fmla="*/ 0 h 448"/>
                  <a:gd name="T44" fmla="*/ 99 w 99"/>
                  <a:gd name="T45" fmla="*/ 448 h 44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9" h="448">
                    <a:moveTo>
                      <a:pt x="40" y="0"/>
                    </a:moveTo>
                    <a:lnTo>
                      <a:pt x="99" y="17"/>
                    </a:lnTo>
                    <a:lnTo>
                      <a:pt x="60" y="112"/>
                    </a:lnTo>
                    <a:lnTo>
                      <a:pt x="99" y="195"/>
                    </a:lnTo>
                    <a:lnTo>
                      <a:pt x="55" y="281"/>
                    </a:lnTo>
                    <a:lnTo>
                      <a:pt x="94" y="375"/>
                    </a:lnTo>
                    <a:lnTo>
                      <a:pt x="63" y="448"/>
                    </a:lnTo>
                    <a:lnTo>
                      <a:pt x="19" y="437"/>
                    </a:lnTo>
                    <a:lnTo>
                      <a:pt x="52" y="375"/>
                    </a:lnTo>
                    <a:lnTo>
                      <a:pt x="0" y="276"/>
                    </a:lnTo>
                    <a:lnTo>
                      <a:pt x="57" y="199"/>
                    </a:lnTo>
                    <a:lnTo>
                      <a:pt x="10" y="99"/>
                    </a:lnTo>
                    <a:lnTo>
                      <a:pt x="40" y="0"/>
                    </a:lnTo>
                    <a:close/>
                  </a:path>
                </a:pathLst>
              </a:custGeom>
              <a:solidFill>
                <a:srgbClr val="000000"/>
              </a:solidFill>
              <a:ln w="9525">
                <a:noFill/>
                <a:round/>
                <a:headEnd/>
                <a:tailEnd/>
              </a:ln>
            </p:spPr>
            <p:txBody>
              <a:bodyPr/>
              <a:lstStyle/>
              <a:p>
                <a:endParaRPr lang="en-US">
                  <a:latin typeface="+mj-lt"/>
                </a:endParaRPr>
              </a:p>
            </p:txBody>
          </p:sp>
          <p:sp>
            <p:nvSpPr>
              <p:cNvPr id="104494" name="Freeform 51"/>
              <p:cNvSpPr>
                <a:spLocks/>
              </p:cNvSpPr>
              <p:nvPr/>
            </p:nvSpPr>
            <p:spPr bwMode="auto">
              <a:xfrm>
                <a:off x="4111" y="439"/>
                <a:ext cx="701" cy="720"/>
              </a:xfrm>
              <a:custGeom>
                <a:avLst/>
                <a:gdLst>
                  <a:gd name="T0" fmla="*/ 0 w 1403"/>
                  <a:gd name="T1" fmla="*/ 1 h 1440"/>
                  <a:gd name="T2" fmla="*/ 0 w 1403"/>
                  <a:gd name="T3" fmla="*/ 1 h 1440"/>
                  <a:gd name="T4" fmla="*/ 0 w 1403"/>
                  <a:gd name="T5" fmla="*/ 1 h 1440"/>
                  <a:gd name="T6" fmla="*/ 0 w 1403"/>
                  <a:gd name="T7" fmla="*/ 1 h 1440"/>
                  <a:gd name="T8" fmla="*/ 0 w 1403"/>
                  <a:gd name="T9" fmla="*/ 1 h 1440"/>
                  <a:gd name="T10" fmla="*/ 0 w 1403"/>
                  <a:gd name="T11" fmla="*/ 0 h 1440"/>
                  <a:gd name="T12" fmla="*/ 0 w 1403"/>
                  <a:gd name="T13" fmla="*/ 1 h 1440"/>
                  <a:gd name="T14" fmla="*/ 0 w 1403"/>
                  <a:gd name="T15" fmla="*/ 1 h 1440"/>
                  <a:gd name="T16" fmla="*/ 0 60000 65536"/>
                  <a:gd name="T17" fmla="*/ 0 60000 65536"/>
                  <a:gd name="T18" fmla="*/ 0 60000 65536"/>
                  <a:gd name="T19" fmla="*/ 0 60000 65536"/>
                  <a:gd name="T20" fmla="*/ 0 60000 65536"/>
                  <a:gd name="T21" fmla="*/ 0 60000 65536"/>
                  <a:gd name="T22" fmla="*/ 0 60000 65536"/>
                  <a:gd name="T23" fmla="*/ 0 60000 65536"/>
                  <a:gd name="T24" fmla="*/ 0 w 1403"/>
                  <a:gd name="T25" fmla="*/ 0 h 1440"/>
                  <a:gd name="T26" fmla="*/ 1403 w 1403"/>
                  <a:gd name="T27" fmla="*/ 1440 h 14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03" h="1440">
                    <a:moveTo>
                      <a:pt x="0" y="173"/>
                    </a:moveTo>
                    <a:lnTo>
                      <a:pt x="171" y="903"/>
                    </a:lnTo>
                    <a:lnTo>
                      <a:pt x="867" y="1440"/>
                    </a:lnTo>
                    <a:lnTo>
                      <a:pt x="1394" y="1118"/>
                    </a:lnTo>
                    <a:lnTo>
                      <a:pt x="1403" y="387"/>
                    </a:lnTo>
                    <a:lnTo>
                      <a:pt x="531" y="0"/>
                    </a:lnTo>
                    <a:lnTo>
                      <a:pt x="0" y="173"/>
                    </a:lnTo>
                    <a:close/>
                  </a:path>
                </a:pathLst>
              </a:custGeom>
              <a:solidFill>
                <a:srgbClr val="FFA64D"/>
              </a:solidFill>
              <a:ln w="9525">
                <a:noFill/>
                <a:round/>
                <a:headEnd/>
                <a:tailEnd/>
              </a:ln>
            </p:spPr>
            <p:txBody>
              <a:bodyPr/>
              <a:lstStyle/>
              <a:p>
                <a:endParaRPr lang="en-US">
                  <a:latin typeface="+mj-lt"/>
                </a:endParaRPr>
              </a:p>
            </p:txBody>
          </p:sp>
          <p:sp>
            <p:nvSpPr>
              <p:cNvPr id="104495" name="Freeform 52"/>
              <p:cNvSpPr>
                <a:spLocks/>
              </p:cNvSpPr>
              <p:nvPr/>
            </p:nvSpPr>
            <p:spPr bwMode="auto">
              <a:xfrm>
                <a:off x="4503" y="639"/>
                <a:ext cx="320" cy="520"/>
              </a:xfrm>
              <a:custGeom>
                <a:avLst/>
                <a:gdLst>
                  <a:gd name="T0" fmla="*/ 1 w 640"/>
                  <a:gd name="T1" fmla="*/ 0 h 1040"/>
                  <a:gd name="T2" fmla="*/ 0 w 640"/>
                  <a:gd name="T3" fmla="*/ 1 h 1040"/>
                  <a:gd name="T4" fmla="*/ 1 w 640"/>
                  <a:gd name="T5" fmla="*/ 1 h 1040"/>
                  <a:gd name="T6" fmla="*/ 1 w 640"/>
                  <a:gd name="T7" fmla="*/ 1 h 1040"/>
                  <a:gd name="T8" fmla="*/ 1 w 640"/>
                  <a:gd name="T9" fmla="*/ 1 h 1040"/>
                  <a:gd name="T10" fmla="*/ 1 w 640"/>
                  <a:gd name="T11" fmla="*/ 1 h 1040"/>
                  <a:gd name="T12" fmla="*/ 1 w 640"/>
                  <a:gd name="T13" fmla="*/ 1 h 1040"/>
                  <a:gd name="T14" fmla="*/ 1 w 640"/>
                  <a:gd name="T15" fmla="*/ 1 h 1040"/>
                  <a:gd name="T16" fmla="*/ 1 w 640"/>
                  <a:gd name="T17" fmla="*/ 1 h 1040"/>
                  <a:gd name="T18" fmla="*/ 1 w 640"/>
                  <a:gd name="T19" fmla="*/ 1 h 1040"/>
                  <a:gd name="T20" fmla="*/ 1 w 640"/>
                  <a:gd name="T21" fmla="*/ 1 h 1040"/>
                  <a:gd name="T22" fmla="*/ 1 w 640"/>
                  <a:gd name="T23" fmla="*/ 1 h 1040"/>
                  <a:gd name="T24" fmla="*/ 1 w 640"/>
                  <a:gd name="T25" fmla="*/ 1 h 1040"/>
                  <a:gd name="T26" fmla="*/ 1 w 640"/>
                  <a:gd name="T27" fmla="*/ 1 h 1040"/>
                  <a:gd name="T28" fmla="*/ 1 w 640"/>
                  <a:gd name="T29" fmla="*/ 1 h 1040"/>
                  <a:gd name="T30" fmla="*/ 1 w 640"/>
                  <a:gd name="T31" fmla="*/ 0 h 1040"/>
                  <a:gd name="T32" fmla="*/ 1 w 640"/>
                  <a:gd name="T33" fmla="*/ 0 h 104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40"/>
                  <a:gd name="T52" fmla="*/ 0 h 1040"/>
                  <a:gd name="T53" fmla="*/ 640 w 640"/>
                  <a:gd name="T54" fmla="*/ 1040 h 104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40" h="1040">
                    <a:moveTo>
                      <a:pt x="640" y="0"/>
                    </a:moveTo>
                    <a:lnTo>
                      <a:pt x="0" y="259"/>
                    </a:lnTo>
                    <a:lnTo>
                      <a:pt x="82" y="1040"/>
                    </a:lnTo>
                    <a:lnTo>
                      <a:pt x="609" y="718"/>
                    </a:lnTo>
                    <a:lnTo>
                      <a:pt x="133" y="937"/>
                    </a:lnTo>
                    <a:lnTo>
                      <a:pt x="592" y="632"/>
                    </a:lnTo>
                    <a:lnTo>
                      <a:pt x="111" y="825"/>
                    </a:lnTo>
                    <a:lnTo>
                      <a:pt x="592" y="524"/>
                    </a:lnTo>
                    <a:lnTo>
                      <a:pt x="120" y="692"/>
                    </a:lnTo>
                    <a:lnTo>
                      <a:pt x="596" y="391"/>
                    </a:lnTo>
                    <a:lnTo>
                      <a:pt x="116" y="563"/>
                    </a:lnTo>
                    <a:lnTo>
                      <a:pt x="588" y="279"/>
                    </a:lnTo>
                    <a:lnTo>
                      <a:pt x="107" y="439"/>
                    </a:lnTo>
                    <a:lnTo>
                      <a:pt x="584" y="176"/>
                    </a:lnTo>
                    <a:lnTo>
                      <a:pt x="89" y="331"/>
                    </a:lnTo>
                    <a:lnTo>
                      <a:pt x="640" y="0"/>
                    </a:lnTo>
                    <a:close/>
                  </a:path>
                </a:pathLst>
              </a:custGeom>
              <a:solidFill>
                <a:srgbClr val="000000"/>
              </a:solidFill>
              <a:ln w="9525">
                <a:noFill/>
                <a:round/>
                <a:headEnd/>
                <a:tailEnd/>
              </a:ln>
            </p:spPr>
            <p:txBody>
              <a:bodyPr/>
              <a:lstStyle/>
              <a:p>
                <a:endParaRPr lang="en-US">
                  <a:latin typeface="+mj-lt"/>
                </a:endParaRPr>
              </a:p>
            </p:txBody>
          </p:sp>
          <p:sp>
            <p:nvSpPr>
              <p:cNvPr id="104496" name="Freeform 53"/>
              <p:cNvSpPr>
                <a:spLocks/>
              </p:cNvSpPr>
              <p:nvPr/>
            </p:nvSpPr>
            <p:spPr bwMode="auto">
              <a:xfrm>
                <a:off x="4111" y="525"/>
                <a:ext cx="401" cy="389"/>
              </a:xfrm>
              <a:custGeom>
                <a:avLst/>
                <a:gdLst>
                  <a:gd name="T0" fmla="*/ 0 w 802"/>
                  <a:gd name="T1" fmla="*/ 0 h 778"/>
                  <a:gd name="T2" fmla="*/ 1 w 802"/>
                  <a:gd name="T3" fmla="*/ 1 h 778"/>
                  <a:gd name="T4" fmla="*/ 1 w 802"/>
                  <a:gd name="T5" fmla="*/ 1 h 778"/>
                  <a:gd name="T6" fmla="*/ 1 w 802"/>
                  <a:gd name="T7" fmla="*/ 1 h 778"/>
                  <a:gd name="T8" fmla="*/ 1 w 802"/>
                  <a:gd name="T9" fmla="*/ 1 h 778"/>
                  <a:gd name="T10" fmla="*/ 1 w 802"/>
                  <a:gd name="T11" fmla="*/ 1 h 778"/>
                  <a:gd name="T12" fmla="*/ 0 w 802"/>
                  <a:gd name="T13" fmla="*/ 0 h 778"/>
                  <a:gd name="T14" fmla="*/ 0 w 802"/>
                  <a:gd name="T15" fmla="*/ 0 h 778"/>
                  <a:gd name="T16" fmla="*/ 0 60000 65536"/>
                  <a:gd name="T17" fmla="*/ 0 60000 65536"/>
                  <a:gd name="T18" fmla="*/ 0 60000 65536"/>
                  <a:gd name="T19" fmla="*/ 0 60000 65536"/>
                  <a:gd name="T20" fmla="*/ 0 60000 65536"/>
                  <a:gd name="T21" fmla="*/ 0 60000 65536"/>
                  <a:gd name="T22" fmla="*/ 0 60000 65536"/>
                  <a:gd name="T23" fmla="*/ 0 60000 65536"/>
                  <a:gd name="T24" fmla="*/ 0 w 802"/>
                  <a:gd name="T25" fmla="*/ 0 h 778"/>
                  <a:gd name="T26" fmla="*/ 802 w 802"/>
                  <a:gd name="T27" fmla="*/ 778 h 77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02" h="778">
                    <a:moveTo>
                      <a:pt x="0" y="0"/>
                    </a:moveTo>
                    <a:lnTo>
                      <a:pt x="785" y="486"/>
                    </a:lnTo>
                    <a:lnTo>
                      <a:pt x="802" y="537"/>
                    </a:lnTo>
                    <a:lnTo>
                      <a:pt x="37" y="60"/>
                    </a:lnTo>
                    <a:lnTo>
                      <a:pt x="209" y="778"/>
                    </a:lnTo>
                    <a:lnTo>
                      <a:pt x="171" y="747"/>
                    </a:lnTo>
                    <a:lnTo>
                      <a:pt x="0" y="0"/>
                    </a:lnTo>
                    <a:close/>
                  </a:path>
                </a:pathLst>
              </a:custGeom>
              <a:solidFill>
                <a:srgbClr val="000000"/>
              </a:solidFill>
              <a:ln w="9525">
                <a:noFill/>
                <a:round/>
                <a:headEnd/>
                <a:tailEnd/>
              </a:ln>
            </p:spPr>
            <p:txBody>
              <a:bodyPr/>
              <a:lstStyle/>
              <a:p>
                <a:endParaRPr lang="en-US">
                  <a:latin typeface="+mj-lt"/>
                </a:endParaRPr>
              </a:p>
            </p:txBody>
          </p:sp>
          <p:sp>
            <p:nvSpPr>
              <p:cNvPr id="104497" name="Freeform 54"/>
              <p:cNvSpPr>
                <a:spLocks/>
              </p:cNvSpPr>
              <p:nvPr/>
            </p:nvSpPr>
            <p:spPr bwMode="auto">
              <a:xfrm>
                <a:off x="4111" y="439"/>
                <a:ext cx="701" cy="194"/>
              </a:xfrm>
              <a:custGeom>
                <a:avLst/>
                <a:gdLst>
                  <a:gd name="T0" fmla="*/ 0 w 1403"/>
                  <a:gd name="T1" fmla="*/ 1 h 387"/>
                  <a:gd name="T2" fmla="*/ 0 w 1403"/>
                  <a:gd name="T3" fmla="*/ 0 h 387"/>
                  <a:gd name="T4" fmla="*/ 0 w 1403"/>
                  <a:gd name="T5" fmla="*/ 1 h 387"/>
                  <a:gd name="T6" fmla="*/ 0 w 1403"/>
                  <a:gd name="T7" fmla="*/ 1 h 387"/>
                  <a:gd name="T8" fmla="*/ 0 w 1403"/>
                  <a:gd name="T9" fmla="*/ 1 h 387"/>
                  <a:gd name="T10" fmla="*/ 0 w 1403"/>
                  <a:gd name="T11" fmla="*/ 1 h 387"/>
                  <a:gd name="T12" fmla="*/ 0 w 1403"/>
                  <a:gd name="T13" fmla="*/ 1 h 387"/>
                  <a:gd name="T14" fmla="*/ 0 60000 65536"/>
                  <a:gd name="T15" fmla="*/ 0 60000 65536"/>
                  <a:gd name="T16" fmla="*/ 0 60000 65536"/>
                  <a:gd name="T17" fmla="*/ 0 60000 65536"/>
                  <a:gd name="T18" fmla="*/ 0 60000 65536"/>
                  <a:gd name="T19" fmla="*/ 0 60000 65536"/>
                  <a:gd name="T20" fmla="*/ 0 60000 65536"/>
                  <a:gd name="T21" fmla="*/ 0 w 1403"/>
                  <a:gd name="T22" fmla="*/ 0 h 387"/>
                  <a:gd name="T23" fmla="*/ 1403 w 1403"/>
                  <a:gd name="T24" fmla="*/ 387 h 38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03" h="387">
                    <a:moveTo>
                      <a:pt x="0" y="173"/>
                    </a:moveTo>
                    <a:lnTo>
                      <a:pt x="531" y="0"/>
                    </a:lnTo>
                    <a:lnTo>
                      <a:pt x="1403" y="387"/>
                    </a:lnTo>
                    <a:lnTo>
                      <a:pt x="514" y="35"/>
                    </a:lnTo>
                    <a:lnTo>
                      <a:pt x="20" y="207"/>
                    </a:lnTo>
                    <a:lnTo>
                      <a:pt x="0" y="173"/>
                    </a:lnTo>
                    <a:close/>
                  </a:path>
                </a:pathLst>
              </a:custGeom>
              <a:solidFill>
                <a:srgbClr val="000000"/>
              </a:solidFill>
              <a:ln w="9525">
                <a:noFill/>
                <a:round/>
                <a:headEnd/>
                <a:tailEnd/>
              </a:ln>
            </p:spPr>
            <p:txBody>
              <a:bodyPr/>
              <a:lstStyle/>
              <a:p>
                <a:endParaRPr lang="en-US">
                  <a:latin typeface="+mj-lt"/>
                </a:endParaRPr>
              </a:p>
            </p:txBody>
          </p:sp>
          <p:sp>
            <p:nvSpPr>
              <p:cNvPr id="104498" name="Freeform 55"/>
              <p:cNvSpPr>
                <a:spLocks/>
              </p:cNvSpPr>
              <p:nvPr/>
            </p:nvSpPr>
            <p:spPr bwMode="auto">
              <a:xfrm>
                <a:off x="4196" y="873"/>
                <a:ext cx="348" cy="286"/>
              </a:xfrm>
              <a:custGeom>
                <a:avLst/>
                <a:gdLst>
                  <a:gd name="T0" fmla="*/ 1 w 696"/>
                  <a:gd name="T1" fmla="*/ 1 h 571"/>
                  <a:gd name="T2" fmla="*/ 1 w 696"/>
                  <a:gd name="T3" fmla="*/ 1 h 571"/>
                  <a:gd name="T4" fmla="*/ 1 w 696"/>
                  <a:gd name="T5" fmla="*/ 1 h 571"/>
                  <a:gd name="T6" fmla="*/ 0 w 696"/>
                  <a:gd name="T7" fmla="*/ 0 h 571"/>
                  <a:gd name="T8" fmla="*/ 1 w 696"/>
                  <a:gd name="T9" fmla="*/ 1 h 571"/>
                  <a:gd name="T10" fmla="*/ 1 w 696"/>
                  <a:gd name="T11" fmla="*/ 1 h 571"/>
                  <a:gd name="T12" fmla="*/ 0 60000 65536"/>
                  <a:gd name="T13" fmla="*/ 0 60000 65536"/>
                  <a:gd name="T14" fmla="*/ 0 60000 65536"/>
                  <a:gd name="T15" fmla="*/ 0 60000 65536"/>
                  <a:gd name="T16" fmla="*/ 0 60000 65536"/>
                  <a:gd name="T17" fmla="*/ 0 60000 65536"/>
                  <a:gd name="T18" fmla="*/ 0 w 696"/>
                  <a:gd name="T19" fmla="*/ 0 h 571"/>
                  <a:gd name="T20" fmla="*/ 696 w 696"/>
                  <a:gd name="T21" fmla="*/ 571 h 571"/>
                </a:gdLst>
                <a:ahLst/>
                <a:cxnLst>
                  <a:cxn ang="T12">
                    <a:pos x="T0" y="T1"/>
                  </a:cxn>
                  <a:cxn ang="T13">
                    <a:pos x="T2" y="T3"/>
                  </a:cxn>
                  <a:cxn ang="T14">
                    <a:pos x="T4" y="T5"/>
                  </a:cxn>
                  <a:cxn ang="T15">
                    <a:pos x="T6" y="T7"/>
                  </a:cxn>
                  <a:cxn ang="T16">
                    <a:pos x="T8" y="T9"/>
                  </a:cxn>
                  <a:cxn ang="T17">
                    <a:pos x="T10" y="T11"/>
                  </a:cxn>
                </a:cxnLst>
                <a:rect l="T18" t="T19" r="T20" b="T21"/>
                <a:pathLst>
                  <a:path w="696" h="571">
                    <a:moveTo>
                      <a:pt x="8" y="69"/>
                    </a:moveTo>
                    <a:lnTo>
                      <a:pt x="696" y="571"/>
                    </a:lnTo>
                    <a:lnTo>
                      <a:pt x="696" y="533"/>
                    </a:lnTo>
                    <a:lnTo>
                      <a:pt x="0" y="0"/>
                    </a:lnTo>
                    <a:lnTo>
                      <a:pt x="8" y="69"/>
                    </a:lnTo>
                    <a:close/>
                  </a:path>
                </a:pathLst>
              </a:custGeom>
              <a:solidFill>
                <a:srgbClr val="000000"/>
              </a:solidFill>
              <a:ln w="9525">
                <a:noFill/>
                <a:round/>
                <a:headEnd/>
                <a:tailEnd/>
              </a:ln>
            </p:spPr>
            <p:txBody>
              <a:bodyPr/>
              <a:lstStyle/>
              <a:p>
                <a:endParaRPr lang="en-US">
                  <a:latin typeface="+mj-lt"/>
                </a:endParaRPr>
              </a:p>
            </p:txBody>
          </p:sp>
          <p:sp>
            <p:nvSpPr>
              <p:cNvPr id="104499" name="Freeform 56"/>
              <p:cNvSpPr>
                <a:spLocks/>
              </p:cNvSpPr>
              <p:nvPr/>
            </p:nvSpPr>
            <p:spPr bwMode="auto">
              <a:xfrm>
                <a:off x="4162" y="609"/>
                <a:ext cx="116" cy="258"/>
              </a:xfrm>
              <a:custGeom>
                <a:avLst/>
                <a:gdLst>
                  <a:gd name="T0" fmla="*/ 0 w 232"/>
                  <a:gd name="T1" fmla="*/ 0 h 516"/>
                  <a:gd name="T2" fmla="*/ 1 w 232"/>
                  <a:gd name="T3" fmla="*/ 1 h 516"/>
                  <a:gd name="T4" fmla="*/ 1 w 232"/>
                  <a:gd name="T5" fmla="*/ 1 h 516"/>
                  <a:gd name="T6" fmla="*/ 1 w 232"/>
                  <a:gd name="T7" fmla="*/ 1 h 516"/>
                  <a:gd name="T8" fmla="*/ 1 w 232"/>
                  <a:gd name="T9" fmla="*/ 1 h 516"/>
                  <a:gd name="T10" fmla="*/ 0 w 232"/>
                  <a:gd name="T11" fmla="*/ 0 h 516"/>
                  <a:gd name="T12" fmla="*/ 0 w 232"/>
                  <a:gd name="T13" fmla="*/ 0 h 516"/>
                  <a:gd name="T14" fmla="*/ 0 60000 65536"/>
                  <a:gd name="T15" fmla="*/ 0 60000 65536"/>
                  <a:gd name="T16" fmla="*/ 0 60000 65536"/>
                  <a:gd name="T17" fmla="*/ 0 60000 65536"/>
                  <a:gd name="T18" fmla="*/ 0 60000 65536"/>
                  <a:gd name="T19" fmla="*/ 0 60000 65536"/>
                  <a:gd name="T20" fmla="*/ 0 60000 65536"/>
                  <a:gd name="T21" fmla="*/ 0 w 232"/>
                  <a:gd name="T22" fmla="*/ 0 h 516"/>
                  <a:gd name="T23" fmla="*/ 232 w 232"/>
                  <a:gd name="T24" fmla="*/ 516 h 5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2" h="516">
                    <a:moveTo>
                      <a:pt x="0" y="0"/>
                    </a:moveTo>
                    <a:lnTo>
                      <a:pt x="125" y="516"/>
                    </a:lnTo>
                    <a:lnTo>
                      <a:pt x="69" y="107"/>
                    </a:lnTo>
                    <a:lnTo>
                      <a:pt x="232" y="215"/>
                    </a:lnTo>
                    <a:lnTo>
                      <a:pt x="223" y="150"/>
                    </a:lnTo>
                    <a:lnTo>
                      <a:pt x="0" y="0"/>
                    </a:lnTo>
                    <a:close/>
                  </a:path>
                </a:pathLst>
              </a:custGeom>
              <a:solidFill>
                <a:srgbClr val="000000"/>
              </a:solidFill>
              <a:ln w="9525">
                <a:noFill/>
                <a:round/>
                <a:headEnd/>
                <a:tailEnd/>
              </a:ln>
            </p:spPr>
            <p:txBody>
              <a:bodyPr/>
              <a:lstStyle/>
              <a:p>
                <a:endParaRPr lang="en-US">
                  <a:latin typeface="+mj-lt"/>
                </a:endParaRPr>
              </a:p>
            </p:txBody>
          </p:sp>
          <p:sp>
            <p:nvSpPr>
              <p:cNvPr id="104500" name="Freeform 57"/>
              <p:cNvSpPr>
                <a:spLocks/>
              </p:cNvSpPr>
              <p:nvPr/>
            </p:nvSpPr>
            <p:spPr bwMode="auto">
              <a:xfrm>
                <a:off x="4787" y="65"/>
                <a:ext cx="69" cy="883"/>
              </a:xfrm>
              <a:custGeom>
                <a:avLst/>
                <a:gdLst>
                  <a:gd name="T0" fmla="*/ 0 w 139"/>
                  <a:gd name="T1" fmla="*/ 0 h 1768"/>
                  <a:gd name="T2" fmla="*/ 0 w 139"/>
                  <a:gd name="T3" fmla="*/ 0 h 1768"/>
                  <a:gd name="T4" fmla="*/ 0 w 139"/>
                  <a:gd name="T5" fmla="*/ 0 h 1768"/>
                  <a:gd name="T6" fmla="*/ 0 w 139"/>
                  <a:gd name="T7" fmla="*/ 0 h 1768"/>
                  <a:gd name="T8" fmla="*/ 0 w 139"/>
                  <a:gd name="T9" fmla="*/ 0 h 1768"/>
                  <a:gd name="T10" fmla="*/ 0 w 139"/>
                  <a:gd name="T11" fmla="*/ 0 h 1768"/>
                  <a:gd name="T12" fmla="*/ 0 w 139"/>
                  <a:gd name="T13" fmla="*/ 0 h 1768"/>
                  <a:gd name="T14" fmla="*/ 0 w 139"/>
                  <a:gd name="T15" fmla="*/ 0 h 1768"/>
                  <a:gd name="T16" fmla="*/ 0 60000 65536"/>
                  <a:gd name="T17" fmla="*/ 0 60000 65536"/>
                  <a:gd name="T18" fmla="*/ 0 60000 65536"/>
                  <a:gd name="T19" fmla="*/ 0 60000 65536"/>
                  <a:gd name="T20" fmla="*/ 0 60000 65536"/>
                  <a:gd name="T21" fmla="*/ 0 60000 65536"/>
                  <a:gd name="T22" fmla="*/ 0 60000 65536"/>
                  <a:gd name="T23" fmla="*/ 0 60000 65536"/>
                  <a:gd name="T24" fmla="*/ 0 w 139"/>
                  <a:gd name="T25" fmla="*/ 0 h 1768"/>
                  <a:gd name="T26" fmla="*/ 139 w 139"/>
                  <a:gd name="T27" fmla="*/ 1768 h 17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9" h="1768">
                    <a:moveTo>
                      <a:pt x="3" y="1119"/>
                    </a:moveTo>
                    <a:lnTo>
                      <a:pt x="0" y="0"/>
                    </a:lnTo>
                    <a:lnTo>
                      <a:pt x="133" y="43"/>
                    </a:lnTo>
                    <a:lnTo>
                      <a:pt x="139" y="1706"/>
                    </a:lnTo>
                    <a:lnTo>
                      <a:pt x="44" y="1768"/>
                    </a:lnTo>
                    <a:lnTo>
                      <a:pt x="52" y="1136"/>
                    </a:lnTo>
                    <a:lnTo>
                      <a:pt x="3" y="1119"/>
                    </a:lnTo>
                    <a:close/>
                  </a:path>
                </a:pathLst>
              </a:custGeom>
              <a:solidFill>
                <a:srgbClr val="000000"/>
              </a:solidFill>
              <a:ln w="9525">
                <a:noFill/>
                <a:round/>
                <a:headEnd/>
                <a:tailEnd/>
              </a:ln>
            </p:spPr>
            <p:txBody>
              <a:bodyPr/>
              <a:lstStyle/>
              <a:p>
                <a:endParaRPr lang="en-US">
                  <a:latin typeface="+mj-lt"/>
                </a:endParaRPr>
              </a:p>
            </p:txBody>
          </p:sp>
          <p:sp>
            <p:nvSpPr>
              <p:cNvPr id="104501" name="Freeform 58"/>
              <p:cNvSpPr>
                <a:spLocks/>
              </p:cNvSpPr>
              <p:nvPr/>
            </p:nvSpPr>
            <p:spPr bwMode="auto">
              <a:xfrm>
                <a:off x="4120" y="819"/>
                <a:ext cx="56" cy="152"/>
              </a:xfrm>
              <a:custGeom>
                <a:avLst/>
                <a:gdLst>
                  <a:gd name="T0" fmla="*/ 1 w 110"/>
                  <a:gd name="T1" fmla="*/ 1 h 304"/>
                  <a:gd name="T2" fmla="*/ 0 w 110"/>
                  <a:gd name="T3" fmla="*/ 1 h 304"/>
                  <a:gd name="T4" fmla="*/ 1 w 110"/>
                  <a:gd name="T5" fmla="*/ 0 h 304"/>
                  <a:gd name="T6" fmla="*/ 1 w 110"/>
                  <a:gd name="T7" fmla="*/ 1 h 304"/>
                  <a:gd name="T8" fmla="*/ 1 w 110"/>
                  <a:gd name="T9" fmla="*/ 1 h 304"/>
                  <a:gd name="T10" fmla="*/ 0 60000 65536"/>
                  <a:gd name="T11" fmla="*/ 0 60000 65536"/>
                  <a:gd name="T12" fmla="*/ 0 60000 65536"/>
                  <a:gd name="T13" fmla="*/ 0 60000 65536"/>
                  <a:gd name="T14" fmla="*/ 0 60000 65536"/>
                  <a:gd name="T15" fmla="*/ 0 w 110"/>
                  <a:gd name="T16" fmla="*/ 0 h 304"/>
                  <a:gd name="T17" fmla="*/ 110 w 110"/>
                  <a:gd name="T18" fmla="*/ 304 h 304"/>
                </a:gdLst>
                <a:ahLst/>
                <a:cxnLst>
                  <a:cxn ang="T10">
                    <a:pos x="T0" y="T1"/>
                  </a:cxn>
                  <a:cxn ang="T11">
                    <a:pos x="T2" y="T3"/>
                  </a:cxn>
                  <a:cxn ang="T12">
                    <a:pos x="T4" y="T5"/>
                  </a:cxn>
                  <a:cxn ang="T13">
                    <a:pos x="T6" y="T7"/>
                  </a:cxn>
                  <a:cxn ang="T14">
                    <a:pos x="T8" y="T9"/>
                  </a:cxn>
                </a:cxnLst>
                <a:rect l="T15" t="T16" r="T17" b="T18"/>
                <a:pathLst>
                  <a:path w="110" h="304">
                    <a:moveTo>
                      <a:pt x="110" y="158"/>
                    </a:moveTo>
                    <a:lnTo>
                      <a:pt x="0" y="304"/>
                    </a:lnTo>
                    <a:lnTo>
                      <a:pt x="78" y="0"/>
                    </a:lnTo>
                    <a:lnTo>
                      <a:pt x="110" y="158"/>
                    </a:lnTo>
                    <a:close/>
                  </a:path>
                </a:pathLst>
              </a:custGeom>
              <a:solidFill>
                <a:srgbClr val="000000"/>
              </a:solidFill>
              <a:ln w="9525">
                <a:noFill/>
                <a:round/>
                <a:headEnd/>
                <a:tailEnd/>
              </a:ln>
            </p:spPr>
            <p:txBody>
              <a:bodyPr/>
              <a:lstStyle/>
              <a:p>
                <a:endParaRPr lang="en-US">
                  <a:latin typeface="+mj-lt"/>
                </a:endParaRPr>
              </a:p>
            </p:txBody>
          </p:sp>
          <p:sp>
            <p:nvSpPr>
              <p:cNvPr id="104502" name="Freeform 59"/>
              <p:cNvSpPr>
                <a:spLocks/>
              </p:cNvSpPr>
              <p:nvPr/>
            </p:nvSpPr>
            <p:spPr bwMode="auto">
              <a:xfrm>
                <a:off x="4196" y="1164"/>
                <a:ext cx="131" cy="83"/>
              </a:xfrm>
              <a:custGeom>
                <a:avLst/>
                <a:gdLst>
                  <a:gd name="T0" fmla="*/ 0 w 261"/>
                  <a:gd name="T1" fmla="*/ 0 h 165"/>
                  <a:gd name="T2" fmla="*/ 1 w 261"/>
                  <a:gd name="T3" fmla="*/ 1 h 165"/>
                  <a:gd name="T4" fmla="*/ 1 w 261"/>
                  <a:gd name="T5" fmla="*/ 1 h 165"/>
                  <a:gd name="T6" fmla="*/ 1 w 261"/>
                  <a:gd name="T7" fmla="*/ 1 h 165"/>
                  <a:gd name="T8" fmla="*/ 0 w 261"/>
                  <a:gd name="T9" fmla="*/ 0 h 165"/>
                  <a:gd name="T10" fmla="*/ 0 w 261"/>
                  <a:gd name="T11" fmla="*/ 0 h 165"/>
                  <a:gd name="T12" fmla="*/ 0 60000 65536"/>
                  <a:gd name="T13" fmla="*/ 0 60000 65536"/>
                  <a:gd name="T14" fmla="*/ 0 60000 65536"/>
                  <a:gd name="T15" fmla="*/ 0 60000 65536"/>
                  <a:gd name="T16" fmla="*/ 0 60000 65536"/>
                  <a:gd name="T17" fmla="*/ 0 60000 65536"/>
                  <a:gd name="T18" fmla="*/ 0 w 261"/>
                  <a:gd name="T19" fmla="*/ 0 h 165"/>
                  <a:gd name="T20" fmla="*/ 261 w 261"/>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261" h="165">
                    <a:moveTo>
                      <a:pt x="0" y="0"/>
                    </a:moveTo>
                    <a:lnTo>
                      <a:pt x="73" y="95"/>
                    </a:lnTo>
                    <a:lnTo>
                      <a:pt x="261" y="32"/>
                    </a:lnTo>
                    <a:lnTo>
                      <a:pt x="52" y="165"/>
                    </a:lnTo>
                    <a:lnTo>
                      <a:pt x="0" y="0"/>
                    </a:lnTo>
                    <a:close/>
                  </a:path>
                </a:pathLst>
              </a:custGeom>
              <a:solidFill>
                <a:srgbClr val="000000"/>
              </a:solidFill>
              <a:ln w="9525">
                <a:noFill/>
                <a:round/>
                <a:headEnd/>
                <a:tailEnd/>
              </a:ln>
            </p:spPr>
            <p:txBody>
              <a:bodyPr/>
              <a:lstStyle/>
              <a:p>
                <a:endParaRPr lang="en-US">
                  <a:latin typeface="+mj-lt"/>
                </a:endParaRPr>
              </a:p>
            </p:txBody>
          </p:sp>
          <p:sp>
            <p:nvSpPr>
              <p:cNvPr id="104503" name="Freeform 60"/>
              <p:cNvSpPr>
                <a:spLocks/>
              </p:cNvSpPr>
              <p:nvPr/>
            </p:nvSpPr>
            <p:spPr bwMode="auto">
              <a:xfrm>
                <a:off x="4890" y="868"/>
                <a:ext cx="50" cy="47"/>
              </a:xfrm>
              <a:custGeom>
                <a:avLst/>
                <a:gdLst>
                  <a:gd name="T0" fmla="*/ 0 w 100"/>
                  <a:gd name="T1" fmla="*/ 0 h 94"/>
                  <a:gd name="T2" fmla="*/ 0 w 100"/>
                  <a:gd name="T3" fmla="*/ 1 h 94"/>
                  <a:gd name="T4" fmla="*/ 1 w 100"/>
                  <a:gd name="T5" fmla="*/ 1 h 94"/>
                  <a:gd name="T6" fmla="*/ 1 w 100"/>
                  <a:gd name="T7" fmla="*/ 1 h 94"/>
                  <a:gd name="T8" fmla="*/ 0 w 100"/>
                  <a:gd name="T9" fmla="*/ 0 h 94"/>
                  <a:gd name="T10" fmla="*/ 0 w 100"/>
                  <a:gd name="T11" fmla="*/ 0 h 94"/>
                  <a:gd name="T12" fmla="*/ 0 60000 65536"/>
                  <a:gd name="T13" fmla="*/ 0 60000 65536"/>
                  <a:gd name="T14" fmla="*/ 0 60000 65536"/>
                  <a:gd name="T15" fmla="*/ 0 60000 65536"/>
                  <a:gd name="T16" fmla="*/ 0 60000 65536"/>
                  <a:gd name="T17" fmla="*/ 0 60000 65536"/>
                  <a:gd name="T18" fmla="*/ 0 w 100"/>
                  <a:gd name="T19" fmla="*/ 0 h 94"/>
                  <a:gd name="T20" fmla="*/ 100 w 100"/>
                  <a:gd name="T21" fmla="*/ 94 h 94"/>
                </a:gdLst>
                <a:ahLst/>
                <a:cxnLst>
                  <a:cxn ang="T12">
                    <a:pos x="T0" y="T1"/>
                  </a:cxn>
                  <a:cxn ang="T13">
                    <a:pos x="T2" y="T3"/>
                  </a:cxn>
                  <a:cxn ang="T14">
                    <a:pos x="T4" y="T5"/>
                  </a:cxn>
                  <a:cxn ang="T15">
                    <a:pos x="T6" y="T7"/>
                  </a:cxn>
                  <a:cxn ang="T16">
                    <a:pos x="T8" y="T9"/>
                  </a:cxn>
                  <a:cxn ang="T17">
                    <a:pos x="T10" y="T11"/>
                  </a:cxn>
                </a:cxnLst>
                <a:rect l="T18" t="T19" r="T20" b="T21"/>
                <a:pathLst>
                  <a:path w="100" h="94">
                    <a:moveTo>
                      <a:pt x="0" y="0"/>
                    </a:moveTo>
                    <a:lnTo>
                      <a:pt x="0" y="63"/>
                    </a:lnTo>
                    <a:lnTo>
                      <a:pt x="100" y="94"/>
                    </a:lnTo>
                    <a:lnTo>
                      <a:pt x="68" y="52"/>
                    </a:lnTo>
                    <a:lnTo>
                      <a:pt x="0" y="0"/>
                    </a:lnTo>
                    <a:close/>
                  </a:path>
                </a:pathLst>
              </a:custGeom>
              <a:solidFill>
                <a:srgbClr val="000000"/>
              </a:solidFill>
              <a:ln w="9525">
                <a:noFill/>
                <a:round/>
                <a:headEnd/>
                <a:tailEnd/>
              </a:ln>
            </p:spPr>
            <p:txBody>
              <a:bodyPr/>
              <a:lstStyle/>
              <a:p>
                <a:endParaRPr lang="en-US">
                  <a:latin typeface="+mj-lt"/>
                </a:endParaRPr>
              </a:p>
            </p:txBody>
          </p:sp>
          <p:sp>
            <p:nvSpPr>
              <p:cNvPr id="104504" name="Freeform 61"/>
              <p:cNvSpPr>
                <a:spLocks/>
              </p:cNvSpPr>
              <p:nvPr/>
            </p:nvSpPr>
            <p:spPr bwMode="auto">
              <a:xfrm>
                <a:off x="4830" y="929"/>
                <a:ext cx="113" cy="52"/>
              </a:xfrm>
              <a:custGeom>
                <a:avLst/>
                <a:gdLst>
                  <a:gd name="T0" fmla="*/ 1 w 225"/>
                  <a:gd name="T1" fmla="*/ 0 h 104"/>
                  <a:gd name="T2" fmla="*/ 0 w 225"/>
                  <a:gd name="T3" fmla="*/ 1 h 104"/>
                  <a:gd name="T4" fmla="*/ 1 w 225"/>
                  <a:gd name="T5" fmla="*/ 1 h 104"/>
                  <a:gd name="T6" fmla="*/ 1 w 225"/>
                  <a:gd name="T7" fmla="*/ 1 h 104"/>
                  <a:gd name="T8" fmla="*/ 1 w 225"/>
                  <a:gd name="T9" fmla="*/ 0 h 104"/>
                  <a:gd name="T10" fmla="*/ 1 w 225"/>
                  <a:gd name="T11" fmla="*/ 0 h 104"/>
                  <a:gd name="T12" fmla="*/ 0 60000 65536"/>
                  <a:gd name="T13" fmla="*/ 0 60000 65536"/>
                  <a:gd name="T14" fmla="*/ 0 60000 65536"/>
                  <a:gd name="T15" fmla="*/ 0 60000 65536"/>
                  <a:gd name="T16" fmla="*/ 0 60000 65536"/>
                  <a:gd name="T17" fmla="*/ 0 60000 65536"/>
                  <a:gd name="T18" fmla="*/ 0 w 225"/>
                  <a:gd name="T19" fmla="*/ 0 h 104"/>
                  <a:gd name="T20" fmla="*/ 225 w 225"/>
                  <a:gd name="T21" fmla="*/ 104 h 104"/>
                </a:gdLst>
                <a:ahLst/>
                <a:cxnLst>
                  <a:cxn ang="T12">
                    <a:pos x="T0" y="T1"/>
                  </a:cxn>
                  <a:cxn ang="T13">
                    <a:pos x="T2" y="T3"/>
                  </a:cxn>
                  <a:cxn ang="T14">
                    <a:pos x="T4" y="T5"/>
                  </a:cxn>
                  <a:cxn ang="T15">
                    <a:pos x="T6" y="T7"/>
                  </a:cxn>
                  <a:cxn ang="T16">
                    <a:pos x="T8" y="T9"/>
                  </a:cxn>
                  <a:cxn ang="T17">
                    <a:pos x="T10" y="T11"/>
                  </a:cxn>
                </a:cxnLst>
                <a:rect l="T18" t="T19" r="T20" b="T21"/>
                <a:pathLst>
                  <a:path w="225" h="104">
                    <a:moveTo>
                      <a:pt x="115" y="0"/>
                    </a:moveTo>
                    <a:lnTo>
                      <a:pt x="0" y="104"/>
                    </a:lnTo>
                    <a:lnTo>
                      <a:pt x="120" y="57"/>
                    </a:lnTo>
                    <a:lnTo>
                      <a:pt x="225" y="57"/>
                    </a:lnTo>
                    <a:lnTo>
                      <a:pt x="115" y="0"/>
                    </a:lnTo>
                    <a:close/>
                  </a:path>
                </a:pathLst>
              </a:custGeom>
              <a:solidFill>
                <a:srgbClr val="000000"/>
              </a:solidFill>
              <a:ln w="9525">
                <a:noFill/>
                <a:round/>
                <a:headEnd/>
                <a:tailEnd/>
              </a:ln>
            </p:spPr>
            <p:txBody>
              <a:bodyPr/>
              <a:lstStyle/>
              <a:p>
                <a:endParaRPr lang="en-US">
                  <a:latin typeface="+mj-lt"/>
                </a:endParaRPr>
              </a:p>
            </p:txBody>
          </p:sp>
          <p:sp>
            <p:nvSpPr>
              <p:cNvPr id="104505" name="Freeform 62"/>
              <p:cNvSpPr>
                <a:spLocks/>
              </p:cNvSpPr>
              <p:nvPr/>
            </p:nvSpPr>
            <p:spPr bwMode="auto">
              <a:xfrm>
                <a:off x="5325" y="761"/>
                <a:ext cx="52" cy="47"/>
              </a:xfrm>
              <a:custGeom>
                <a:avLst/>
                <a:gdLst>
                  <a:gd name="T0" fmla="*/ 0 w 105"/>
                  <a:gd name="T1" fmla="*/ 0 h 94"/>
                  <a:gd name="T2" fmla="*/ 0 w 105"/>
                  <a:gd name="T3" fmla="*/ 1 h 94"/>
                  <a:gd name="T4" fmla="*/ 0 w 105"/>
                  <a:gd name="T5" fmla="*/ 1 h 94"/>
                  <a:gd name="T6" fmla="*/ 0 w 105"/>
                  <a:gd name="T7" fmla="*/ 0 h 94"/>
                  <a:gd name="T8" fmla="*/ 0 w 105"/>
                  <a:gd name="T9" fmla="*/ 0 h 94"/>
                  <a:gd name="T10" fmla="*/ 0 60000 65536"/>
                  <a:gd name="T11" fmla="*/ 0 60000 65536"/>
                  <a:gd name="T12" fmla="*/ 0 60000 65536"/>
                  <a:gd name="T13" fmla="*/ 0 60000 65536"/>
                  <a:gd name="T14" fmla="*/ 0 60000 65536"/>
                  <a:gd name="T15" fmla="*/ 0 w 105"/>
                  <a:gd name="T16" fmla="*/ 0 h 94"/>
                  <a:gd name="T17" fmla="*/ 105 w 105"/>
                  <a:gd name="T18" fmla="*/ 94 h 94"/>
                </a:gdLst>
                <a:ahLst/>
                <a:cxnLst>
                  <a:cxn ang="T10">
                    <a:pos x="T0" y="T1"/>
                  </a:cxn>
                  <a:cxn ang="T11">
                    <a:pos x="T2" y="T3"/>
                  </a:cxn>
                  <a:cxn ang="T12">
                    <a:pos x="T4" y="T5"/>
                  </a:cxn>
                  <a:cxn ang="T13">
                    <a:pos x="T6" y="T7"/>
                  </a:cxn>
                  <a:cxn ang="T14">
                    <a:pos x="T8" y="T9"/>
                  </a:cxn>
                </a:cxnLst>
                <a:rect l="T15" t="T16" r="T17" b="T18"/>
                <a:pathLst>
                  <a:path w="105" h="94">
                    <a:moveTo>
                      <a:pt x="32" y="0"/>
                    </a:moveTo>
                    <a:lnTo>
                      <a:pt x="0" y="94"/>
                    </a:lnTo>
                    <a:lnTo>
                      <a:pt x="105" y="21"/>
                    </a:lnTo>
                    <a:lnTo>
                      <a:pt x="32" y="0"/>
                    </a:lnTo>
                    <a:close/>
                  </a:path>
                </a:pathLst>
              </a:custGeom>
              <a:solidFill>
                <a:srgbClr val="000000"/>
              </a:solidFill>
              <a:ln w="9525">
                <a:noFill/>
                <a:round/>
                <a:headEnd/>
                <a:tailEnd/>
              </a:ln>
            </p:spPr>
            <p:txBody>
              <a:bodyPr/>
              <a:lstStyle/>
              <a:p>
                <a:endParaRPr lang="en-US">
                  <a:latin typeface="+mj-lt"/>
                </a:endParaRPr>
              </a:p>
            </p:txBody>
          </p:sp>
          <p:sp>
            <p:nvSpPr>
              <p:cNvPr id="104506" name="Freeform 63"/>
              <p:cNvSpPr>
                <a:spLocks/>
              </p:cNvSpPr>
              <p:nvPr/>
            </p:nvSpPr>
            <p:spPr bwMode="auto">
              <a:xfrm>
                <a:off x="5031" y="275"/>
                <a:ext cx="120" cy="274"/>
              </a:xfrm>
              <a:custGeom>
                <a:avLst/>
                <a:gdLst>
                  <a:gd name="T0" fmla="*/ 0 w 241"/>
                  <a:gd name="T1" fmla="*/ 0 h 548"/>
                  <a:gd name="T2" fmla="*/ 0 w 241"/>
                  <a:gd name="T3" fmla="*/ 1 h 548"/>
                  <a:gd name="T4" fmla="*/ 0 w 241"/>
                  <a:gd name="T5" fmla="*/ 1 h 548"/>
                  <a:gd name="T6" fmla="*/ 0 w 241"/>
                  <a:gd name="T7" fmla="*/ 1 h 548"/>
                  <a:gd name="T8" fmla="*/ 0 w 241"/>
                  <a:gd name="T9" fmla="*/ 1 h 548"/>
                  <a:gd name="T10" fmla="*/ 0 w 241"/>
                  <a:gd name="T11" fmla="*/ 1 h 548"/>
                  <a:gd name="T12" fmla="*/ 0 w 241"/>
                  <a:gd name="T13" fmla="*/ 1 h 548"/>
                  <a:gd name="T14" fmla="*/ 0 w 241"/>
                  <a:gd name="T15" fmla="*/ 1 h 548"/>
                  <a:gd name="T16" fmla="*/ 0 w 241"/>
                  <a:gd name="T17" fmla="*/ 1 h 548"/>
                  <a:gd name="T18" fmla="*/ 0 w 241"/>
                  <a:gd name="T19" fmla="*/ 1 h 548"/>
                  <a:gd name="T20" fmla="*/ 0 w 241"/>
                  <a:gd name="T21" fmla="*/ 1 h 548"/>
                  <a:gd name="T22" fmla="*/ 0 w 241"/>
                  <a:gd name="T23" fmla="*/ 1 h 548"/>
                  <a:gd name="T24" fmla="*/ 0 w 241"/>
                  <a:gd name="T25" fmla="*/ 1 h 548"/>
                  <a:gd name="T26" fmla="*/ 0 w 241"/>
                  <a:gd name="T27" fmla="*/ 1 h 548"/>
                  <a:gd name="T28" fmla="*/ 0 w 241"/>
                  <a:gd name="T29" fmla="*/ 0 h 548"/>
                  <a:gd name="T30" fmla="*/ 0 w 241"/>
                  <a:gd name="T31" fmla="*/ 0 h 54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1"/>
                  <a:gd name="T49" fmla="*/ 0 h 548"/>
                  <a:gd name="T50" fmla="*/ 241 w 241"/>
                  <a:gd name="T51" fmla="*/ 548 h 54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1" h="548">
                    <a:moveTo>
                      <a:pt x="109" y="0"/>
                    </a:moveTo>
                    <a:lnTo>
                      <a:pt x="136" y="77"/>
                    </a:lnTo>
                    <a:lnTo>
                      <a:pt x="177" y="95"/>
                    </a:lnTo>
                    <a:lnTo>
                      <a:pt x="215" y="139"/>
                    </a:lnTo>
                    <a:lnTo>
                      <a:pt x="241" y="222"/>
                    </a:lnTo>
                    <a:lnTo>
                      <a:pt x="241" y="307"/>
                    </a:lnTo>
                    <a:lnTo>
                      <a:pt x="221" y="389"/>
                    </a:lnTo>
                    <a:lnTo>
                      <a:pt x="183" y="454"/>
                    </a:lnTo>
                    <a:lnTo>
                      <a:pt x="138" y="492"/>
                    </a:lnTo>
                    <a:lnTo>
                      <a:pt x="0" y="548"/>
                    </a:lnTo>
                    <a:lnTo>
                      <a:pt x="6" y="363"/>
                    </a:lnTo>
                    <a:lnTo>
                      <a:pt x="53" y="312"/>
                    </a:lnTo>
                    <a:lnTo>
                      <a:pt x="21" y="148"/>
                    </a:lnTo>
                    <a:lnTo>
                      <a:pt x="42" y="9"/>
                    </a:lnTo>
                    <a:lnTo>
                      <a:pt x="109" y="0"/>
                    </a:lnTo>
                    <a:close/>
                  </a:path>
                </a:pathLst>
              </a:custGeom>
              <a:solidFill>
                <a:srgbClr val="000000"/>
              </a:solidFill>
              <a:ln w="9525">
                <a:noFill/>
                <a:round/>
                <a:headEnd/>
                <a:tailEnd/>
              </a:ln>
            </p:spPr>
            <p:txBody>
              <a:bodyPr/>
              <a:lstStyle/>
              <a:p>
                <a:endParaRPr lang="en-US">
                  <a:latin typeface="+mj-lt"/>
                </a:endParaRPr>
              </a:p>
            </p:txBody>
          </p:sp>
          <p:sp>
            <p:nvSpPr>
              <p:cNvPr id="104507" name="Freeform 64"/>
              <p:cNvSpPr>
                <a:spLocks/>
              </p:cNvSpPr>
              <p:nvPr/>
            </p:nvSpPr>
            <p:spPr bwMode="auto">
              <a:xfrm>
                <a:off x="4897" y="350"/>
                <a:ext cx="87" cy="83"/>
              </a:xfrm>
              <a:custGeom>
                <a:avLst/>
                <a:gdLst>
                  <a:gd name="T0" fmla="*/ 1 w 174"/>
                  <a:gd name="T1" fmla="*/ 0 h 166"/>
                  <a:gd name="T2" fmla="*/ 1 w 174"/>
                  <a:gd name="T3" fmla="*/ 1 h 166"/>
                  <a:gd name="T4" fmla="*/ 0 w 174"/>
                  <a:gd name="T5" fmla="*/ 1 h 166"/>
                  <a:gd name="T6" fmla="*/ 1 w 174"/>
                  <a:gd name="T7" fmla="*/ 1 h 166"/>
                  <a:gd name="T8" fmla="*/ 1 w 174"/>
                  <a:gd name="T9" fmla="*/ 1 h 166"/>
                  <a:gd name="T10" fmla="*/ 1 w 174"/>
                  <a:gd name="T11" fmla="*/ 0 h 166"/>
                  <a:gd name="T12" fmla="*/ 1 w 174"/>
                  <a:gd name="T13" fmla="*/ 0 h 166"/>
                  <a:gd name="T14" fmla="*/ 0 60000 65536"/>
                  <a:gd name="T15" fmla="*/ 0 60000 65536"/>
                  <a:gd name="T16" fmla="*/ 0 60000 65536"/>
                  <a:gd name="T17" fmla="*/ 0 60000 65536"/>
                  <a:gd name="T18" fmla="*/ 0 60000 65536"/>
                  <a:gd name="T19" fmla="*/ 0 60000 65536"/>
                  <a:gd name="T20" fmla="*/ 0 60000 65536"/>
                  <a:gd name="T21" fmla="*/ 0 w 174"/>
                  <a:gd name="T22" fmla="*/ 0 h 166"/>
                  <a:gd name="T23" fmla="*/ 174 w 174"/>
                  <a:gd name="T24" fmla="*/ 166 h 1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4" h="166">
                    <a:moveTo>
                      <a:pt x="174" y="0"/>
                    </a:moveTo>
                    <a:lnTo>
                      <a:pt x="4" y="77"/>
                    </a:lnTo>
                    <a:lnTo>
                      <a:pt x="0" y="166"/>
                    </a:lnTo>
                    <a:lnTo>
                      <a:pt x="71" y="110"/>
                    </a:lnTo>
                    <a:lnTo>
                      <a:pt x="169" y="68"/>
                    </a:lnTo>
                    <a:lnTo>
                      <a:pt x="174" y="0"/>
                    </a:lnTo>
                    <a:close/>
                  </a:path>
                </a:pathLst>
              </a:custGeom>
              <a:solidFill>
                <a:srgbClr val="000000"/>
              </a:solidFill>
              <a:ln w="9525">
                <a:noFill/>
                <a:round/>
                <a:headEnd/>
                <a:tailEnd/>
              </a:ln>
            </p:spPr>
            <p:txBody>
              <a:bodyPr/>
              <a:lstStyle/>
              <a:p>
                <a:endParaRPr lang="en-US">
                  <a:latin typeface="+mj-lt"/>
                </a:endParaRPr>
              </a:p>
            </p:txBody>
          </p:sp>
          <p:sp>
            <p:nvSpPr>
              <p:cNvPr id="104508" name="Freeform 65"/>
              <p:cNvSpPr>
                <a:spLocks/>
              </p:cNvSpPr>
              <p:nvPr/>
            </p:nvSpPr>
            <p:spPr bwMode="auto">
              <a:xfrm>
                <a:off x="4896" y="442"/>
                <a:ext cx="76" cy="46"/>
              </a:xfrm>
              <a:custGeom>
                <a:avLst/>
                <a:gdLst>
                  <a:gd name="T0" fmla="*/ 0 w 153"/>
                  <a:gd name="T1" fmla="*/ 1 h 92"/>
                  <a:gd name="T2" fmla="*/ 0 w 153"/>
                  <a:gd name="T3" fmla="*/ 0 h 92"/>
                  <a:gd name="T4" fmla="*/ 0 w 153"/>
                  <a:gd name="T5" fmla="*/ 1 h 92"/>
                  <a:gd name="T6" fmla="*/ 0 w 153"/>
                  <a:gd name="T7" fmla="*/ 1 h 92"/>
                  <a:gd name="T8" fmla="*/ 0 w 153"/>
                  <a:gd name="T9" fmla="*/ 1 h 92"/>
                  <a:gd name="T10" fmla="*/ 0 w 153"/>
                  <a:gd name="T11" fmla="*/ 1 h 92"/>
                  <a:gd name="T12" fmla="*/ 0 w 153"/>
                  <a:gd name="T13" fmla="*/ 1 h 92"/>
                  <a:gd name="T14" fmla="*/ 0 w 153"/>
                  <a:gd name="T15" fmla="*/ 1 h 92"/>
                  <a:gd name="T16" fmla="*/ 0 w 153"/>
                  <a:gd name="T17" fmla="*/ 1 h 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3"/>
                  <a:gd name="T28" fmla="*/ 0 h 92"/>
                  <a:gd name="T29" fmla="*/ 153 w 153"/>
                  <a:gd name="T30" fmla="*/ 92 h 9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3" h="92">
                    <a:moveTo>
                      <a:pt x="153" y="26"/>
                    </a:moveTo>
                    <a:lnTo>
                      <a:pt x="38" y="0"/>
                    </a:lnTo>
                    <a:lnTo>
                      <a:pt x="2" y="18"/>
                    </a:lnTo>
                    <a:lnTo>
                      <a:pt x="0" y="65"/>
                    </a:lnTo>
                    <a:lnTo>
                      <a:pt x="32" y="92"/>
                    </a:lnTo>
                    <a:lnTo>
                      <a:pt x="70" y="54"/>
                    </a:lnTo>
                    <a:lnTo>
                      <a:pt x="150" y="77"/>
                    </a:lnTo>
                    <a:lnTo>
                      <a:pt x="153" y="26"/>
                    </a:lnTo>
                    <a:close/>
                  </a:path>
                </a:pathLst>
              </a:custGeom>
              <a:solidFill>
                <a:srgbClr val="000000"/>
              </a:solidFill>
              <a:ln w="9525">
                <a:noFill/>
                <a:round/>
                <a:headEnd/>
                <a:tailEnd/>
              </a:ln>
            </p:spPr>
            <p:txBody>
              <a:bodyPr/>
              <a:lstStyle/>
              <a:p>
                <a:endParaRPr lang="en-US">
                  <a:latin typeface="+mj-lt"/>
                </a:endParaRPr>
              </a:p>
            </p:txBody>
          </p:sp>
          <p:sp>
            <p:nvSpPr>
              <p:cNvPr id="104509" name="Freeform 66"/>
              <p:cNvSpPr>
                <a:spLocks/>
              </p:cNvSpPr>
              <p:nvPr/>
            </p:nvSpPr>
            <p:spPr bwMode="auto">
              <a:xfrm>
                <a:off x="4974" y="857"/>
                <a:ext cx="46" cy="58"/>
              </a:xfrm>
              <a:custGeom>
                <a:avLst/>
                <a:gdLst>
                  <a:gd name="T0" fmla="*/ 0 w 93"/>
                  <a:gd name="T1" fmla="*/ 1 h 115"/>
                  <a:gd name="T2" fmla="*/ 0 w 93"/>
                  <a:gd name="T3" fmla="*/ 1 h 115"/>
                  <a:gd name="T4" fmla="*/ 0 w 93"/>
                  <a:gd name="T5" fmla="*/ 1 h 115"/>
                  <a:gd name="T6" fmla="*/ 0 w 93"/>
                  <a:gd name="T7" fmla="*/ 1 h 115"/>
                  <a:gd name="T8" fmla="*/ 0 w 93"/>
                  <a:gd name="T9" fmla="*/ 1 h 115"/>
                  <a:gd name="T10" fmla="*/ 0 w 93"/>
                  <a:gd name="T11" fmla="*/ 1 h 115"/>
                  <a:gd name="T12" fmla="*/ 0 w 93"/>
                  <a:gd name="T13" fmla="*/ 1 h 115"/>
                  <a:gd name="T14" fmla="*/ 0 w 93"/>
                  <a:gd name="T15" fmla="*/ 0 h 115"/>
                  <a:gd name="T16" fmla="*/ 0 w 93"/>
                  <a:gd name="T17" fmla="*/ 1 h 115"/>
                  <a:gd name="T18" fmla="*/ 0 w 93"/>
                  <a:gd name="T19" fmla="*/ 1 h 115"/>
                  <a:gd name="T20" fmla="*/ 0 w 93"/>
                  <a:gd name="T21" fmla="*/ 1 h 115"/>
                  <a:gd name="T22" fmla="*/ 0 w 93"/>
                  <a:gd name="T23" fmla="*/ 1 h 115"/>
                  <a:gd name="T24" fmla="*/ 0 w 93"/>
                  <a:gd name="T25" fmla="*/ 1 h 115"/>
                  <a:gd name="T26" fmla="*/ 0 w 93"/>
                  <a:gd name="T27" fmla="*/ 1 h 115"/>
                  <a:gd name="T28" fmla="*/ 0 w 93"/>
                  <a:gd name="T29" fmla="*/ 1 h 115"/>
                  <a:gd name="T30" fmla="*/ 0 w 93"/>
                  <a:gd name="T31" fmla="*/ 1 h 115"/>
                  <a:gd name="T32" fmla="*/ 0 w 93"/>
                  <a:gd name="T33" fmla="*/ 1 h 115"/>
                  <a:gd name="T34" fmla="*/ 0 w 93"/>
                  <a:gd name="T35" fmla="*/ 1 h 115"/>
                  <a:gd name="T36" fmla="*/ 0 w 93"/>
                  <a:gd name="T37" fmla="*/ 1 h 115"/>
                  <a:gd name="T38" fmla="*/ 0 w 93"/>
                  <a:gd name="T39" fmla="*/ 1 h 115"/>
                  <a:gd name="T40" fmla="*/ 0 w 93"/>
                  <a:gd name="T41" fmla="*/ 1 h 115"/>
                  <a:gd name="T42" fmla="*/ 0 w 93"/>
                  <a:gd name="T43" fmla="*/ 1 h 11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3"/>
                  <a:gd name="T67" fmla="*/ 0 h 115"/>
                  <a:gd name="T68" fmla="*/ 93 w 93"/>
                  <a:gd name="T69" fmla="*/ 115 h 11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3" h="115">
                    <a:moveTo>
                      <a:pt x="11" y="104"/>
                    </a:moveTo>
                    <a:lnTo>
                      <a:pt x="4" y="94"/>
                    </a:lnTo>
                    <a:lnTo>
                      <a:pt x="0" y="74"/>
                    </a:lnTo>
                    <a:lnTo>
                      <a:pt x="0" y="51"/>
                    </a:lnTo>
                    <a:lnTo>
                      <a:pt x="6" y="32"/>
                    </a:lnTo>
                    <a:lnTo>
                      <a:pt x="18" y="12"/>
                    </a:lnTo>
                    <a:lnTo>
                      <a:pt x="36" y="2"/>
                    </a:lnTo>
                    <a:lnTo>
                      <a:pt x="54" y="0"/>
                    </a:lnTo>
                    <a:lnTo>
                      <a:pt x="72" y="6"/>
                    </a:lnTo>
                    <a:lnTo>
                      <a:pt x="82" y="16"/>
                    </a:lnTo>
                    <a:lnTo>
                      <a:pt x="90" y="32"/>
                    </a:lnTo>
                    <a:lnTo>
                      <a:pt x="93" y="48"/>
                    </a:lnTo>
                    <a:lnTo>
                      <a:pt x="76" y="36"/>
                    </a:lnTo>
                    <a:lnTo>
                      <a:pt x="57" y="26"/>
                    </a:lnTo>
                    <a:lnTo>
                      <a:pt x="39" y="28"/>
                    </a:lnTo>
                    <a:lnTo>
                      <a:pt x="27" y="39"/>
                    </a:lnTo>
                    <a:lnTo>
                      <a:pt x="19" y="54"/>
                    </a:lnTo>
                    <a:lnTo>
                      <a:pt x="13" y="72"/>
                    </a:lnTo>
                    <a:lnTo>
                      <a:pt x="14" y="90"/>
                    </a:lnTo>
                    <a:lnTo>
                      <a:pt x="20" y="115"/>
                    </a:lnTo>
                    <a:lnTo>
                      <a:pt x="11" y="104"/>
                    </a:lnTo>
                    <a:close/>
                  </a:path>
                </a:pathLst>
              </a:custGeom>
              <a:solidFill>
                <a:srgbClr val="000000"/>
              </a:solidFill>
              <a:ln w="9525">
                <a:noFill/>
                <a:round/>
                <a:headEnd/>
                <a:tailEnd/>
              </a:ln>
            </p:spPr>
            <p:txBody>
              <a:bodyPr/>
              <a:lstStyle/>
              <a:p>
                <a:endParaRPr lang="en-US">
                  <a:latin typeface="+mj-lt"/>
                </a:endParaRPr>
              </a:p>
            </p:txBody>
          </p:sp>
          <p:sp>
            <p:nvSpPr>
              <p:cNvPr id="104510" name="Freeform 67"/>
              <p:cNvSpPr>
                <a:spLocks/>
              </p:cNvSpPr>
              <p:nvPr/>
            </p:nvSpPr>
            <p:spPr bwMode="auto">
              <a:xfrm>
                <a:off x="5268" y="755"/>
                <a:ext cx="25" cy="32"/>
              </a:xfrm>
              <a:custGeom>
                <a:avLst/>
                <a:gdLst>
                  <a:gd name="T0" fmla="*/ 0 w 51"/>
                  <a:gd name="T1" fmla="*/ 0 h 65"/>
                  <a:gd name="T2" fmla="*/ 0 w 51"/>
                  <a:gd name="T3" fmla="*/ 0 h 65"/>
                  <a:gd name="T4" fmla="*/ 0 w 51"/>
                  <a:gd name="T5" fmla="*/ 0 h 65"/>
                  <a:gd name="T6" fmla="*/ 0 w 51"/>
                  <a:gd name="T7" fmla="*/ 0 h 65"/>
                  <a:gd name="T8" fmla="*/ 0 w 51"/>
                  <a:gd name="T9" fmla="*/ 0 h 65"/>
                  <a:gd name="T10" fmla="*/ 0 w 51"/>
                  <a:gd name="T11" fmla="*/ 0 h 65"/>
                  <a:gd name="T12" fmla="*/ 0 w 51"/>
                  <a:gd name="T13" fmla="*/ 0 h 65"/>
                  <a:gd name="T14" fmla="*/ 0 w 51"/>
                  <a:gd name="T15" fmla="*/ 0 h 65"/>
                  <a:gd name="T16" fmla="*/ 0 w 51"/>
                  <a:gd name="T17" fmla="*/ 0 h 65"/>
                  <a:gd name="T18" fmla="*/ 0 w 51"/>
                  <a:gd name="T19" fmla="*/ 0 h 65"/>
                  <a:gd name="T20" fmla="*/ 0 w 51"/>
                  <a:gd name="T21" fmla="*/ 0 h 65"/>
                  <a:gd name="T22" fmla="*/ 0 w 51"/>
                  <a:gd name="T23" fmla="*/ 0 h 65"/>
                  <a:gd name="T24" fmla="*/ 0 w 51"/>
                  <a:gd name="T25" fmla="*/ 0 h 65"/>
                  <a:gd name="T26" fmla="*/ 0 w 51"/>
                  <a:gd name="T27" fmla="*/ 0 h 65"/>
                  <a:gd name="T28" fmla="*/ 0 w 51"/>
                  <a:gd name="T29" fmla="*/ 0 h 6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1"/>
                  <a:gd name="T46" fmla="*/ 0 h 65"/>
                  <a:gd name="T47" fmla="*/ 51 w 51"/>
                  <a:gd name="T48" fmla="*/ 65 h 6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1" h="65">
                    <a:moveTo>
                      <a:pt x="43" y="6"/>
                    </a:moveTo>
                    <a:lnTo>
                      <a:pt x="33" y="0"/>
                    </a:lnTo>
                    <a:lnTo>
                      <a:pt x="20" y="0"/>
                    </a:lnTo>
                    <a:lnTo>
                      <a:pt x="9" y="6"/>
                    </a:lnTo>
                    <a:lnTo>
                      <a:pt x="4" y="20"/>
                    </a:lnTo>
                    <a:lnTo>
                      <a:pt x="0" y="36"/>
                    </a:lnTo>
                    <a:lnTo>
                      <a:pt x="2" y="53"/>
                    </a:lnTo>
                    <a:lnTo>
                      <a:pt x="9" y="65"/>
                    </a:lnTo>
                    <a:lnTo>
                      <a:pt x="10" y="42"/>
                    </a:lnTo>
                    <a:lnTo>
                      <a:pt x="17" y="22"/>
                    </a:lnTo>
                    <a:lnTo>
                      <a:pt x="27" y="13"/>
                    </a:lnTo>
                    <a:lnTo>
                      <a:pt x="37" y="11"/>
                    </a:lnTo>
                    <a:lnTo>
                      <a:pt x="51" y="17"/>
                    </a:lnTo>
                    <a:lnTo>
                      <a:pt x="43" y="6"/>
                    </a:lnTo>
                    <a:close/>
                  </a:path>
                </a:pathLst>
              </a:custGeom>
              <a:solidFill>
                <a:srgbClr val="000000"/>
              </a:solidFill>
              <a:ln w="9525">
                <a:noFill/>
                <a:round/>
                <a:headEnd/>
                <a:tailEnd/>
              </a:ln>
            </p:spPr>
            <p:txBody>
              <a:bodyPr/>
              <a:lstStyle/>
              <a:p>
                <a:endParaRPr lang="en-US">
                  <a:latin typeface="+mj-lt"/>
                </a:endParaRPr>
              </a:p>
            </p:txBody>
          </p:sp>
          <p:sp>
            <p:nvSpPr>
              <p:cNvPr id="104511" name="Freeform 68"/>
              <p:cNvSpPr>
                <a:spLocks/>
              </p:cNvSpPr>
              <p:nvPr/>
            </p:nvSpPr>
            <p:spPr bwMode="auto">
              <a:xfrm>
                <a:off x="4248" y="529"/>
                <a:ext cx="357" cy="192"/>
              </a:xfrm>
              <a:custGeom>
                <a:avLst/>
                <a:gdLst>
                  <a:gd name="T0" fmla="*/ 0 w 714"/>
                  <a:gd name="T1" fmla="*/ 1 h 383"/>
                  <a:gd name="T2" fmla="*/ 1 w 714"/>
                  <a:gd name="T3" fmla="*/ 1 h 383"/>
                  <a:gd name="T4" fmla="*/ 1 w 714"/>
                  <a:gd name="T5" fmla="*/ 1 h 383"/>
                  <a:gd name="T6" fmla="*/ 1 w 714"/>
                  <a:gd name="T7" fmla="*/ 1 h 383"/>
                  <a:gd name="T8" fmla="*/ 1 w 714"/>
                  <a:gd name="T9" fmla="*/ 1 h 383"/>
                  <a:gd name="T10" fmla="*/ 1 w 714"/>
                  <a:gd name="T11" fmla="*/ 1 h 383"/>
                  <a:gd name="T12" fmla="*/ 1 w 714"/>
                  <a:gd name="T13" fmla="*/ 1 h 383"/>
                  <a:gd name="T14" fmla="*/ 1 w 714"/>
                  <a:gd name="T15" fmla="*/ 1 h 383"/>
                  <a:gd name="T16" fmla="*/ 1 w 714"/>
                  <a:gd name="T17" fmla="*/ 1 h 383"/>
                  <a:gd name="T18" fmla="*/ 1 w 714"/>
                  <a:gd name="T19" fmla="*/ 1 h 383"/>
                  <a:gd name="T20" fmla="*/ 1 w 714"/>
                  <a:gd name="T21" fmla="*/ 1 h 383"/>
                  <a:gd name="T22" fmla="*/ 1 w 714"/>
                  <a:gd name="T23" fmla="*/ 1 h 383"/>
                  <a:gd name="T24" fmla="*/ 1 w 714"/>
                  <a:gd name="T25" fmla="*/ 1 h 383"/>
                  <a:gd name="T26" fmla="*/ 1 w 714"/>
                  <a:gd name="T27" fmla="*/ 1 h 383"/>
                  <a:gd name="T28" fmla="*/ 1 w 714"/>
                  <a:gd name="T29" fmla="*/ 1 h 383"/>
                  <a:gd name="T30" fmla="*/ 1 w 714"/>
                  <a:gd name="T31" fmla="*/ 1 h 383"/>
                  <a:gd name="T32" fmla="*/ 1 w 714"/>
                  <a:gd name="T33" fmla="*/ 1 h 383"/>
                  <a:gd name="T34" fmla="*/ 1 w 714"/>
                  <a:gd name="T35" fmla="*/ 1 h 383"/>
                  <a:gd name="T36" fmla="*/ 1 w 714"/>
                  <a:gd name="T37" fmla="*/ 1 h 383"/>
                  <a:gd name="T38" fmla="*/ 1 w 714"/>
                  <a:gd name="T39" fmla="*/ 1 h 383"/>
                  <a:gd name="T40" fmla="*/ 1 w 714"/>
                  <a:gd name="T41" fmla="*/ 1 h 383"/>
                  <a:gd name="T42" fmla="*/ 1 w 714"/>
                  <a:gd name="T43" fmla="*/ 1 h 383"/>
                  <a:gd name="T44" fmla="*/ 1 w 714"/>
                  <a:gd name="T45" fmla="*/ 0 h 383"/>
                  <a:gd name="T46" fmla="*/ 0 w 714"/>
                  <a:gd name="T47" fmla="*/ 1 h 383"/>
                  <a:gd name="T48" fmla="*/ 0 w 714"/>
                  <a:gd name="T49" fmla="*/ 1 h 3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14"/>
                  <a:gd name="T76" fmla="*/ 0 h 383"/>
                  <a:gd name="T77" fmla="*/ 714 w 714"/>
                  <a:gd name="T78" fmla="*/ 383 h 3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14" h="383">
                    <a:moveTo>
                      <a:pt x="0" y="85"/>
                    </a:moveTo>
                    <a:lnTo>
                      <a:pt x="508" y="383"/>
                    </a:lnTo>
                    <a:lnTo>
                      <a:pt x="714" y="236"/>
                    </a:lnTo>
                    <a:lnTo>
                      <a:pt x="487" y="334"/>
                    </a:lnTo>
                    <a:lnTo>
                      <a:pt x="679" y="210"/>
                    </a:lnTo>
                    <a:lnTo>
                      <a:pt x="442" y="306"/>
                    </a:lnTo>
                    <a:lnTo>
                      <a:pt x="635" y="185"/>
                    </a:lnTo>
                    <a:lnTo>
                      <a:pt x="392" y="278"/>
                    </a:lnTo>
                    <a:lnTo>
                      <a:pt x="578" y="155"/>
                    </a:lnTo>
                    <a:lnTo>
                      <a:pt x="343" y="247"/>
                    </a:lnTo>
                    <a:lnTo>
                      <a:pt x="506" y="135"/>
                    </a:lnTo>
                    <a:lnTo>
                      <a:pt x="281" y="211"/>
                    </a:lnTo>
                    <a:lnTo>
                      <a:pt x="447" y="110"/>
                    </a:lnTo>
                    <a:lnTo>
                      <a:pt x="227" y="180"/>
                    </a:lnTo>
                    <a:lnTo>
                      <a:pt x="393" y="81"/>
                    </a:lnTo>
                    <a:lnTo>
                      <a:pt x="168" y="155"/>
                    </a:lnTo>
                    <a:lnTo>
                      <a:pt x="340" y="56"/>
                    </a:lnTo>
                    <a:lnTo>
                      <a:pt x="119" y="124"/>
                    </a:lnTo>
                    <a:lnTo>
                      <a:pt x="274" y="34"/>
                    </a:lnTo>
                    <a:lnTo>
                      <a:pt x="77" y="110"/>
                    </a:lnTo>
                    <a:lnTo>
                      <a:pt x="230" y="19"/>
                    </a:lnTo>
                    <a:lnTo>
                      <a:pt x="46" y="92"/>
                    </a:lnTo>
                    <a:lnTo>
                      <a:pt x="202" y="0"/>
                    </a:lnTo>
                    <a:lnTo>
                      <a:pt x="0" y="85"/>
                    </a:lnTo>
                    <a:close/>
                  </a:path>
                </a:pathLst>
              </a:custGeom>
              <a:solidFill>
                <a:srgbClr val="FFCC00"/>
              </a:solidFill>
              <a:ln w="9525">
                <a:noFill/>
                <a:round/>
                <a:headEnd/>
                <a:tailEnd/>
              </a:ln>
            </p:spPr>
            <p:txBody>
              <a:bodyPr/>
              <a:lstStyle/>
              <a:p>
                <a:endParaRPr lang="en-US">
                  <a:latin typeface="+mj-lt"/>
                </a:endParaRPr>
              </a:p>
            </p:txBody>
          </p:sp>
          <p:sp>
            <p:nvSpPr>
              <p:cNvPr id="104512" name="Freeform 69"/>
              <p:cNvSpPr>
                <a:spLocks/>
              </p:cNvSpPr>
              <p:nvPr/>
            </p:nvSpPr>
            <p:spPr bwMode="auto">
              <a:xfrm>
                <a:off x="4374" y="474"/>
                <a:ext cx="356" cy="165"/>
              </a:xfrm>
              <a:custGeom>
                <a:avLst/>
                <a:gdLst>
                  <a:gd name="T0" fmla="*/ 0 w 713"/>
                  <a:gd name="T1" fmla="*/ 0 h 330"/>
                  <a:gd name="T2" fmla="*/ 0 w 713"/>
                  <a:gd name="T3" fmla="*/ 1 h 330"/>
                  <a:gd name="T4" fmla="*/ 0 w 713"/>
                  <a:gd name="T5" fmla="*/ 1 h 330"/>
                  <a:gd name="T6" fmla="*/ 0 w 713"/>
                  <a:gd name="T7" fmla="*/ 1 h 330"/>
                  <a:gd name="T8" fmla="*/ 0 w 713"/>
                  <a:gd name="T9" fmla="*/ 0 h 330"/>
                  <a:gd name="T10" fmla="*/ 0 w 713"/>
                  <a:gd name="T11" fmla="*/ 0 h 330"/>
                  <a:gd name="T12" fmla="*/ 0 60000 65536"/>
                  <a:gd name="T13" fmla="*/ 0 60000 65536"/>
                  <a:gd name="T14" fmla="*/ 0 60000 65536"/>
                  <a:gd name="T15" fmla="*/ 0 60000 65536"/>
                  <a:gd name="T16" fmla="*/ 0 60000 65536"/>
                  <a:gd name="T17" fmla="*/ 0 60000 65536"/>
                  <a:gd name="T18" fmla="*/ 0 w 713"/>
                  <a:gd name="T19" fmla="*/ 0 h 330"/>
                  <a:gd name="T20" fmla="*/ 713 w 713"/>
                  <a:gd name="T21" fmla="*/ 330 h 330"/>
                </a:gdLst>
                <a:ahLst/>
                <a:cxnLst>
                  <a:cxn ang="T12">
                    <a:pos x="T0" y="T1"/>
                  </a:cxn>
                  <a:cxn ang="T13">
                    <a:pos x="T2" y="T3"/>
                  </a:cxn>
                  <a:cxn ang="T14">
                    <a:pos x="T4" y="T5"/>
                  </a:cxn>
                  <a:cxn ang="T15">
                    <a:pos x="T6" y="T7"/>
                  </a:cxn>
                  <a:cxn ang="T16">
                    <a:pos x="T8" y="T9"/>
                  </a:cxn>
                  <a:cxn ang="T17">
                    <a:pos x="T10" y="T11"/>
                  </a:cxn>
                </a:cxnLst>
                <a:rect l="T18" t="T19" r="T20" b="T21"/>
                <a:pathLst>
                  <a:path w="713" h="330">
                    <a:moveTo>
                      <a:pt x="0" y="0"/>
                    </a:moveTo>
                    <a:lnTo>
                      <a:pt x="12" y="40"/>
                    </a:lnTo>
                    <a:lnTo>
                      <a:pt x="663" y="330"/>
                    </a:lnTo>
                    <a:lnTo>
                      <a:pt x="713" y="315"/>
                    </a:lnTo>
                    <a:lnTo>
                      <a:pt x="0" y="0"/>
                    </a:lnTo>
                    <a:close/>
                  </a:path>
                </a:pathLst>
              </a:custGeom>
              <a:solidFill>
                <a:srgbClr val="FFCC00"/>
              </a:solidFill>
              <a:ln w="9525">
                <a:noFill/>
                <a:round/>
                <a:headEnd/>
                <a:tailEnd/>
              </a:ln>
            </p:spPr>
            <p:txBody>
              <a:bodyPr/>
              <a:lstStyle/>
              <a:p>
                <a:endParaRPr lang="en-US">
                  <a:latin typeface="+mj-lt"/>
                </a:endParaRPr>
              </a:p>
            </p:txBody>
          </p:sp>
          <p:sp>
            <p:nvSpPr>
              <p:cNvPr id="104513" name="Freeform 70"/>
              <p:cNvSpPr>
                <a:spLocks/>
              </p:cNvSpPr>
              <p:nvPr/>
            </p:nvSpPr>
            <p:spPr bwMode="auto">
              <a:xfrm>
                <a:off x="4223" y="877"/>
                <a:ext cx="272" cy="204"/>
              </a:xfrm>
              <a:custGeom>
                <a:avLst/>
                <a:gdLst>
                  <a:gd name="T0" fmla="*/ 0 w 544"/>
                  <a:gd name="T1" fmla="*/ 0 h 408"/>
                  <a:gd name="T2" fmla="*/ 1 w 544"/>
                  <a:gd name="T3" fmla="*/ 1 h 408"/>
                  <a:gd name="T4" fmla="*/ 1 w 544"/>
                  <a:gd name="T5" fmla="*/ 1 h 408"/>
                  <a:gd name="T6" fmla="*/ 1 w 544"/>
                  <a:gd name="T7" fmla="*/ 1 h 408"/>
                  <a:gd name="T8" fmla="*/ 0 w 544"/>
                  <a:gd name="T9" fmla="*/ 0 h 408"/>
                  <a:gd name="T10" fmla="*/ 0 w 544"/>
                  <a:gd name="T11" fmla="*/ 0 h 408"/>
                  <a:gd name="T12" fmla="*/ 0 60000 65536"/>
                  <a:gd name="T13" fmla="*/ 0 60000 65536"/>
                  <a:gd name="T14" fmla="*/ 0 60000 65536"/>
                  <a:gd name="T15" fmla="*/ 0 60000 65536"/>
                  <a:gd name="T16" fmla="*/ 0 60000 65536"/>
                  <a:gd name="T17" fmla="*/ 0 60000 65536"/>
                  <a:gd name="T18" fmla="*/ 0 w 544"/>
                  <a:gd name="T19" fmla="*/ 0 h 408"/>
                  <a:gd name="T20" fmla="*/ 544 w 544"/>
                  <a:gd name="T21" fmla="*/ 408 h 408"/>
                </a:gdLst>
                <a:ahLst/>
                <a:cxnLst>
                  <a:cxn ang="T12">
                    <a:pos x="T0" y="T1"/>
                  </a:cxn>
                  <a:cxn ang="T13">
                    <a:pos x="T2" y="T3"/>
                  </a:cxn>
                  <a:cxn ang="T14">
                    <a:pos x="T4" y="T5"/>
                  </a:cxn>
                  <a:cxn ang="T15">
                    <a:pos x="T6" y="T7"/>
                  </a:cxn>
                  <a:cxn ang="T16">
                    <a:pos x="T8" y="T9"/>
                  </a:cxn>
                  <a:cxn ang="T17">
                    <a:pos x="T10" y="T11"/>
                  </a:cxn>
                </a:cxnLst>
                <a:rect l="T18" t="T19" r="T20" b="T21"/>
                <a:pathLst>
                  <a:path w="544" h="408">
                    <a:moveTo>
                      <a:pt x="0" y="0"/>
                    </a:moveTo>
                    <a:lnTo>
                      <a:pt x="47" y="6"/>
                    </a:lnTo>
                    <a:lnTo>
                      <a:pt x="541" y="374"/>
                    </a:lnTo>
                    <a:lnTo>
                      <a:pt x="544" y="408"/>
                    </a:lnTo>
                    <a:lnTo>
                      <a:pt x="0" y="0"/>
                    </a:lnTo>
                    <a:close/>
                  </a:path>
                </a:pathLst>
              </a:custGeom>
              <a:solidFill>
                <a:srgbClr val="FFCC00"/>
              </a:solidFill>
              <a:ln w="9525">
                <a:noFill/>
                <a:round/>
                <a:headEnd/>
                <a:tailEnd/>
              </a:ln>
            </p:spPr>
            <p:txBody>
              <a:bodyPr/>
              <a:lstStyle/>
              <a:p>
                <a:endParaRPr lang="en-US">
                  <a:latin typeface="+mj-lt"/>
                </a:endParaRPr>
              </a:p>
            </p:txBody>
          </p:sp>
          <p:sp>
            <p:nvSpPr>
              <p:cNvPr id="104514" name="Freeform 71"/>
              <p:cNvSpPr>
                <a:spLocks/>
              </p:cNvSpPr>
              <p:nvPr/>
            </p:nvSpPr>
            <p:spPr bwMode="auto">
              <a:xfrm>
                <a:off x="4331" y="752"/>
                <a:ext cx="175" cy="304"/>
              </a:xfrm>
              <a:custGeom>
                <a:avLst/>
                <a:gdLst>
                  <a:gd name="T0" fmla="*/ 0 w 349"/>
                  <a:gd name="T1" fmla="*/ 1 h 606"/>
                  <a:gd name="T2" fmla="*/ 1 w 349"/>
                  <a:gd name="T3" fmla="*/ 1 h 606"/>
                  <a:gd name="T4" fmla="*/ 1 w 349"/>
                  <a:gd name="T5" fmla="*/ 1 h 606"/>
                  <a:gd name="T6" fmla="*/ 1 w 349"/>
                  <a:gd name="T7" fmla="*/ 0 h 606"/>
                  <a:gd name="T8" fmla="*/ 0 w 349"/>
                  <a:gd name="T9" fmla="*/ 1 h 606"/>
                  <a:gd name="T10" fmla="*/ 0 w 349"/>
                  <a:gd name="T11" fmla="*/ 1 h 606"/>
                  <a:gd name="T12" fmla="*/ 0 60000 65536"/>
                  <a:gd name="T13" fmla="*/ 0 60000 65536"/>
                  <a:gd name="T14" fmla="*/ 0 60000 65536"/>
                  <a:gd name="T15" fmla="*/ 0 60000 65536"/>
                  <a:gd name="T16" fmla="*/ 0 60000 65536"/>
                  <a:gd name="T17" fmla="*/ 0 60000 65536"/>
                  <a:gd name="T18" fmla="*/ 0 w 349"/>
                  <a:gd name="T19" fmla="*/ 0 h 606"/>
                  <a:gd name="T20" fmla="*/ 349 w 349"/>
                  <a:gd name="T21" fmla="*/ 606 h 606"/>
                </a:gdLst>
                <a:ahLst/>
                <a:cxnLst>
                  <a:cxn ang="T12">
                    <a:pos x="T0" y="T1"/>
                  </a:cxn>
                  <a:cxn ang="T13">
                    <a:pos x="T2" y="T3"/>
                  </a:cxn>
                  <a:cxn ang="T14">
                    <a:pos x="T4" y="T5"/>
                  </a:cxn>
                  <a:cxn ang="T15">
                    <a:pos x="T6" y="T7"/>
                  </a:cxn>
                  <a:cxn ang="T16">
                    <a:pos x="T8" y="T9"/>
                  </a:cxn>
                  <a:cxn ang="T17">
                    <a:pos x="T10" y="T11"/>
                  </a:cxn>
                </a:cxnLst>
                <a:rect l="T18" t="T19" r="T20" b="T21"/>
                <a:pathLst>
                  <a:path w="349" h="606">
                    <a:moveTo>
                      <a:pt x="0" y="40"/>
                    </a:moveTo>
                    <a:lnTo>
                      <a:pt x="349" y="606"/>
                    </a:lnTo>
                    <a:lnTo>
                      <a:pt x="330" y="480"/>
                    </a:lnTo>
                    <a:lnTo>
                      <a:pt x="3" y="0"/>
                    </a:lnTo>
                    <a:lnTo>
                      <a:pt x="0" y="40"/>
                    </a:lnTo>
                    <a:close/>
                  </a:path>
                </a:pathLst>
              </a:custGeom>
              <a:solidFill>
                <a:srgbClr val="FFCC00"/>
              </a:solidFill>
              <a:ln w="9525">
                <a:noFill/>
                <a:round/>
                <a:headEnd/>
                <a:tailEnd/>
              </a:ln>
            </p:spPr>
            <p:txBody>
              <a:bodyPr/>
              <a:lstStyle/>
              <a:p>
                <a:endParaRPr lang="en-US">
                  <a:latin typeface="+mj-lt"/>
                </a:endParaRPr>
              </a:p>
            </p:txBody>
          </p:sp>
          <p:sp>
            <p:nvSpPr>
              <p:cNvPr id="104515" name="Freeform 72"/>
              <p:cNvSpPr>
                <a:spLocks/>
              </p:cNvSpPr>
              <p:nvPr/>
            </p:nvSpPr>
            <p:spPr bwMode="auto">
              <a:xfrm>
                <a:off x="4396" y="845"/>
                <a:ext cx="103" cy="157"/>
              </a:xfrm>
              <a:custGeom>
                <a:avLst/>
                <a:gdLst>
                  <a:gd name="T0" fmla="*/ 0 w 206"/>
                  <a:gd name="T1" fmla="*/ 0 h 315"/>
                  <a:gd name="T2" fmla="*/ 1 w 206"/>
                  <a:gd name="T3" fmla="*/ 0 h 315"/>
                  <a:gd name="T4" fmla="*/ 1 w 206"/>
                  <a:gd name="T5" fmla="*/ 0 h 315"/>
                  <a:gd name="T6" fmla="*/ 1 w 206"/>
                  <a:gd name="T7" fmla="*/ 0 h 315"/>
                  <a:gd name="T8" fmla="*/ 0 w 206"/>
                  <a:gd name="T9" fmla="*/ 0 h 315"/>
                  <a:gd name="T10" fmla="*/ 0 w 206"/>
                  <a:gd name="T11" fmla="*/ 0 h 315"/>
                  <a:gd name="T12" fmla="*/ 0 60000 65536"/>
                  <a:gd name="T13" fmla="*/ 0 60000 65536"/>
                  <a:gd name="T14" fmla="*/ 0 60000 65536"/>
                  <a:gd name="T15" fmla="*/ 0 60000 65536"/>
                  <a:gd name="T16" fmla="*/ 0 60000 65536"/>
                  <a:gd name="T17" fmla="*/ 0 60000 65536"/>
                  <a:gd name="T18" fmla="*/ 0 w 206"/>
                  <a:gd name="T19" fmla="*/ 0 h 315"/>
                  <a:gd name="T20" fmla="*/ 206 w 206"/>
                  <a:gd name="T21" fmla="*/ 315 h 315"/>
                </a:gdLst>
                <a:ahLst/>
                <a:cxnLst>
                  <a:cxn ang="T12">
                    <a:pos x="T0" y="T1"/>
                  </a:cxn>
                  <a:cxn ang="T13">
                    <a:pos x="T2" y="T3"/>
                  </a:cxn>
                  <a:cxn ang="T14">
                    <a:pos x="T4" y="T5"/>
                  </a:cxn>
                  <a:cxn ang="T15">
                    <a:pos x="T6" y="T7"/>
                  </a:cxn>
                  <a:cxn ang="T16">
                    <a:pos x="T8" y="T9"/>
                  </a:cxn>
                  <a:cxn ang="T17">
                    <a:pos x="T10" y="T11"/>
                  </a:cxn>
                </a:cxnLst>
                <a:rect l="T18" t="T19" r="T20" b="T21"/>
                <a:pathLst>
                  <a:path w="206" h="315">
                    <a:moveTo>
                      <a:pt x="0" y="0"/>
                    </a:moveTo>
                    <a:lnTo>
                      <a:pt x="206" y="315"/>
                    </a:lnTo>
                    <a:lnTo>
                      <a:pt x="176" y="95"/>
                    </a:lnTo>
                    <a:lnTo>
                      <a:pt x="154" y="151"/>
                    </a:lnTo>
                    <a:lnTo>
                      <a:pt x="0" y="0"/>
                    </a:lnTo>
                    <a:close/>
                  </a:path>
                </a:pathLst>
              </a:custGeom>
              <a:solidFill>
                <a:srgbClr val="000000"/>
              </a:solidFill>
              <a:ln w="9525">
                <a:noFill/>
                <a:round/>
                <a:headEnd/>
                <a:tailEnd/>
              </a:ln>
            </p:spPr>
            <p:txBody>
              <a:bodyPr/>
              <a:lstStyle/>
              <a:p>
                <a:endParaRPr lang="en-US">
                  <a:latin typeface="+mj-lt"/>
                </a:endParaRPr>
              </a:p>
            </p:txBody>
          </p:sp>
          <p:sp>
            <p:nvSpPr>
              <p:cNvPr id="104516" name="Freeform 73"/>
              <p:cNvSpPr>
                <a:spLocks/>
              </p:cNvSpPr>
              <p:nvPr/>
            </p:nvSpPr>
            <p:spPr bwMode="auto">
              <a:xfrm>
                <a:off x="4338" y="859"/>
                <a:ext cx="153" cy="207"/>
              </a:xfrm>
              <a:custGeom>
                <a:avLst/>
                <a:gdLst>
                  <a:gd name="T0" fmla="*/ 0 w 305"/>
                  <a:gd name="T1" fmla="*/ 0 h 416"/>
                  <a:gd name="T2" fmla="*/ 1 w 305"/>
                  <a:gd name="T3" fmla="*/ 0 h 416"/>
                  <a:gd name="T4" fmla="*/ 1 w 305"/>
                  <a:gd name="T5" fmla="*/ 0 h 416"/>
                  <a:gd name="T6" fmla="*/ 0 w 305"/>
                  <a:gd name="T7" fmla="*/ 0 h 416"/>
                  <a:gd name="T8" fmla="*/ 0 w 305"/>
                  <a:gd name="T9" fmla="*/ 0 h 416"/>
                  <a:gd name="T10" fmla="*/ 0 60000 65536"/>
                  <a:gd name="T11" fmla="*/ 0 60000 65536"/>
                  <a:gd name="T12" fmla="*/ 0 60000 65536"/>
                  <a:gd name="T13" fmla="*/ 0 60000 65536"/>
                  <a:gd name="T14" fmla="*/ 0 60000 65536"/>
                  <a:gd name="T15" fmla="*/ 0 w 305"/>
                  <a:gd name="T16" fmla="*/ 0 h 416"/>
                  <a:gd name="T17" fmla="*/ 305 w 305"/>
                  <a:gd name="T18" fmla="*/ 416 h 416"/>
                </a:gdLst>
                <a:ahLst/>
                <a:cxnLst>
                  <a:cxn ang="T10">
                    <a:pos x="T0" y="T1"/>
                  </a:cxn>
                  <a:cxn ang="T11">
                    <a:pos x="T2" y="T3"/>
                  </a:cxn>
                  <a:cxn ang="T12">
                    <a:pos x="T4" y="T5"/>
                  </a:cxn>
                  <a:cxn ang="T13">
                    <a:pos x="T6" y="T7"/>
                  </a:cxn>
                  <a:cxn ang="T14">
                    <a:pos x="T8" y="T9"/>
                  </a:cxn>
                </a:cxnLst>
                <a:rect l="T15" t="T16" r="T17" b="T18"/>
                <a:pathLst>
                  <a:path w="305" h="416">
                    <a:moveTo>
                      <a:pt x="0" y="0"/>
                    </a:moveTo>
                    <a:lnTo>
                      <a:pt x="305" y="416"/>
                    </a:lnTo>
                    <a:lnTo>
                      <a:pt x="17" y="180"/>
                    </a:lnTo>
                    <a:lnTo>
                      <a:pt x="0" y="0"/>
                    </a:lnTo>
                    <a:close/>
                  </a:path>
                </a:pathLst>
              </a:custGeom>
              <a:solidFill>
                <a:srgbClr val="000000"/>
              </a:solidFill>
              <a:ln w="9525">
                <a:noFill/>
                <a:round/>
                <a:headEnd/>
                <a:tailEnd/>
              </a:ln>
            </p:spPr>
            <p:txBody>
              <a:bodyPr/>
              <a:lstStyle/>
              <a:p>
                <a:endParaRPr lang="en-US">
                  <a:latin typeface="+mj-lt"/>
                </a:endParaRPr>
              </a:p>
            </p:txBody>
          </p:sp>
          <p:sp>
            <p:nvSpPr>
              <p:cNvPr id="104517" name="Freeform 74"/>
              <p:cNvSpPr>
                <a:spLocks/>
              </p:cNvSpPr>
              <p:nvPr/>
            </p:nvSpPr>
            <p:spPr bwMode="auto">
              <a:xfrm>
                <a:off x="4213" y="489"/>
                <a:ext cx="503" cy="234"/>
              </a:xfrm>
              <a:custGeom>
                <a:avLst/>
                <a:gdLst>
                  <a:gd name="T0" fmla="*/ 0 w 1005"/>
                  <a:gd name="T1" fmla="*/ 0 h 469"/>
                  <a:gd name="T2" fmla="*/ 1 w 1005"/>
                  <a:gd name="T3" fmla="*/ 0 h 469"/>
                  <a:gd name="T4" fmla="*/ 1 w 1005"/>
                  <a:gd name="T5" fmla="*/ 0 h 469"/>
                  <a:gd name="T6" fmla="*/ 1 w 1005"/>
                  <a:gd name="T7" fmla="*/ 0 h 469"/>
                  <a:gd name="T8" fmla="*/ 1 w 1005"/>
                  <a:gd name="T9" fmla="*/ 0 h 469"/>
                  <a:gd name="T10" fmla="*/ 1 w 1005"/>
                  <a:gd name="T11" fmla="*/ 0 h 469"/>
                  <a:gd name="T12" fmla="*/ 1 w 1005"/>
                  <a:gd name="T13" fmla="*/ 0 h 469"/>
                  <a:gd name="T14" fmla="*/ 0 w 1005"/>
                  <a:gd name="T15" fmla="*/ 0 h 469"/>
                  <a:gd name="T16" fmla="*/ 0 w 1005"/>
                  <a:gd name="T17" fmla="*/ 0 h 46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05"/>
                  <a:gd name="T28" fmla="*/ 0 h 469"/>
                  <a:gd name="T29" fmla="*/ 1005 w 1005"/>
                  <a:gd name="T30" fmla="*/ 469 h 46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05" h="469">
                    <a:moveTo>
                      <a:pt x="0" y="121"/>
                    </a:moveTo>
                    <a:lnTo>
                      <a:pt x="326" y="0"/>
                    </a:lnTo>
                    <a:lnTo>
                      <a:pt x="1005" y="297"/>
                    </a:lnTo>
                    <a:lnTo>
                      <a:pt x="584" y="469"/>
                    </a:lnTo>
                    <a:lnTo>
                      <a:pt x="837" y="292"/>
                    </a:lnTo>
                    <a:lnTo>
                      <a:pt x="326" y="60"/>
                    </a:lnTo>
                    <a:lnTo>
                      <a:pt x="60" y="155"/>
                    </a:lnTo>
                    <a:lnTo>
                      <a:pt x="0" y="121"/>
                    </a:lnTo>
                    <a:close/>
                  </a:path>
                </a:pathLst>
              </a:custGeom>
              <a:solidFill>
                <a:srgbClr val="000000"/>
              </a:solidFill>
              <a:ln w="9525">
                <a:noFill/>
                <a:round/>
                <a:headEnd/>
                <a:tailEnd/>
              </a:ln>
            </p:spPr>
            <p:txBody>
              <a:bodyPr/>
              <a:lstStyle/>
              <a:p>
                <a:endParaRPr lang="en-US">
                  <a:latin typeface="+mj-lt"/>
                </a:endParaRPr>
              </a:p>
            </p:txBody>
          </p:sp>
          <p:sp>
            <p:nvSpPr>
              <p:cNvPr id="104518" name="Freeform 75"/>
              <p:cNvSpPr>
                <a:spLocks/>
              </p:cNvSpPr>
              <p:nvPr/>
            </p:nvSpPr>
            <p:spPr bwMode="auto">
              <a:xfrm>
                <a:off x="4241" y="822"/>
                <a:ext cx="56" cy="79"/>
              </a:xfrm>
              <a:custGeom>
                <a:avLst/>
                <a:gdLst>
                  <a:gd name="T0" fmla="*/ 1 w 112"/>
                  <a:gd name="T1" fmla="*/ 0 h 158"/>
                  <a:gd name="T2" fmla="*/ 0 w 112"/>
                  <a:gd name="T3" fmla="*/ 1 h 158"/>
                  <a:gd name="T4" fmla="*/ 1 w 112"/>
                  <a:gd name="T5" fmla="*/ 1 h 158"/>
                  <a:gd name="T6" fmla="*/ 1 w 112"/>
                  <a:gd name="T7" fmla="*/ 1 h 158"/>
                  <a:gd name="T8" fmla="*/ 1 w 112"/>
                  <a:gd name="T9" fmla="*/ 1 h 158"/>
                  <a:gd name="T10" fmla="*/ 1 w 112"/>
                  <a:gd name="T11" fmla="*/ 0 h 158"/>
                  <a:gd name="T12" fmla="*/ 1 w 112"/>
                  <a:gd name="T13" fmla="*/ 0 h 158"/>
                  <a:gd name="T14" fmla="*/ 0 60000 65536"/>
                  <a:gd name="T15" fmla="*/ 0 60000 65536"/>
                  <a:gd name="T16" fmla="*/ 0 60000 65536"/>
                  <a:gd name="T17" fmla="*/ 0 60000 65536"/>
                  <a:gd name="T18" fmla="*/ 0 60000 65536"/>
                  <a:gd name="T19" fmla="*/ 0 60000 65536"/>
                  <a:gd name="T20" fmla="*/ 0 60000 65536"/>
                  <a:gd name="T21" fmla="*/ 0 w 112"/>
                  <a:gd name="T22" fmla="*/ 0 h 158"/>
                  <a:gd name="T23" fmla="*/ 112 w 112"/>
                  <a:gd name="T24" fmla="*/ 158 h 1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2" h="158">
                    <a:moveTo>
                      <a:pt x="103" y="0"/>
                    </a:moveTo>
                    <a:lnTo>
                      <a:pt x="0" y="116"/>
                    </a:lnTo>
                    <a:lnTo>
                      <a:pt x="65" y="158"/>
                    </a:lnTo>
                    <a:lnTo>
                      <a:pt x="65" y="116"/>
                    </a:lnTo>
                    <a:lnTo>
                      <a:pt x="112" y="64"/>
                    </a:lnTo>
                    <a:lnTo>
                      <a:pt x="103" y="0"/>
                    </a:lnTo>
                    <a:close/>
                  </a:path>
                </a:pathLst>
              </a:custGeom>
              <a:solidFill>
                <a:srgbClr val="000000"/>
              </a:solidFill>
              <a:ln w="9525">
                <a:noFill/>
                <a:round/>
                <a:headEnd/>
                <a:tailEnd/>
              </a:ln>
            </p:spPr>
            <p:txBody>
              <a:bodyPr/>
              <a:lstStyle/>
              <a:p>
                <a:endParaRPr lang="en-US">
                  <a:latin typeface="+mj-lt"/>
                </a:endParaRPr>
              </a:p>
            </p:txBody>
          </p:sp>
          <p:sp>
            <p:nvSpPr>
              <p:cNvPr id="104519" name="Freeform 76"/>
              <p:cNvSpPr>
                <a:spLocks/>
              </p:cNvSpPr>
              <p:nvPr/>
            </p:nvSpPr>
            <p:spPr bwMode="auto">
              <a:xfrm>
                <a:off x="4315" y="714"/>
                <a:ext cx="171" cy="250"/>
              </a:xfrm>
              <a:custGeom>
                <a:avLst/>
                <a:gdLst>
                  <a:gd name="T0" fmla="*/ 0 w 344"/>
                  <a:gd name="T1" fmla="*/ 0 h 499"/>
                  <a:gd name="T2" fmla="*/ 0 w 344"/>
                  <a:gd name="T3" fmla="*/ 1 h 499"/>
                  <a:gd name="T4" fmla="*/ 0 w 344"/>
                  <a:gd name="T5" fmla="*/ 1 h 499"/>
                  <a:gd name="T6" fmla="*/ 0 w 344"/>
                  <a:gd name="T7" fmla="*/ 1 h 499"/>
                  <a:gd name="T8" fmla="*/ 0 w 344"/>
                  <a:gd name="T9" fmla="*/ 1 h 499"/>
                  <a:gd name="T10" fmla="*/ 0 w 344"/>
                  <a:gd name="T11" fmla="*/ 1 h 499"/>
                  <a:gd name="T12" fmla="*/ 0 w 344"/>
                  <a:gd name="T13" fmla="*/ 0 h 499"/>
                  <a:gd name="T14" fmla="*/ 0 w 344"/>
                  <a:gd name="T15" fmla="*/ 0 h 499"/>
                  <a:gd name="T16" fmla="*/ 0 60000 65536"/>
                  <a:gd name="T17" fmla="*/ 0 60000 65536"/>
                  <a:gd name="T18" fmla="*/ 0 60000 65536"/>
                  <a:gd name="T19" fmla="*/ 0 60000 65536"/>
                  <a:gd name="T20" fmla="*/ 0 60000 65536"/>
                  <a:gd name="T21" fmla="*/ 0 60000 65536"/>
                  <a:gd name="T22" fmla="*/ 0 60000 65536"/>
                  <a:gd name="T23" fmla="*/ 0 60000 65536"/>
                  <a:gd name="T24" fmla="*/ 0 w 344"/>
                  <a:gd name="T25" fmla="*/ 0 h 499"/>
                  <a:gd name="T26" fmla="*/ 344 w 344"/>
                  <a:gd name="T27" fmla="*/ 499 h 49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4" h="499">
                    <a:moveTo>
                      <a:pt x="0" y="0"/>
                    </a:moveTo>
                    <a:lnTo>
                      <a:pt x="47" y="477"/>
                    </a:lnTo>
                    <a:lnTo>
                      <a:pt x="85" y="499"/>
                    </a:lnTo>
                    <a:lnTo>
                      <a:pt x="56" y="100"/>
                    </a:lnTo>
                    <a:lnTo>
                      <a:pt x="344" y="267"/>
                    </a:lnTo>
                    <a:lnTo>
                      <a:pt x="339" y="198"/>
                    </a:lnTo>
                    <a:lnTo>
                      <a:pt x="0" y="0"/>
                    </a:lnTo>
                    <a:close/>
                  </a:path>
                </a:pathLst>
              </a:custGeom>
              <a:solidFill>
                <a:srgbClr val="000000"/>
              </a:solidFill>
              <a:ln w="9525">
                <a:noFill/>
                <a:round/>
                <a:headEnd/>
                <a:tailEnd/>
              </a:ln>
            </p:spPr>
            <p:txBody>
              <a:bodyPr/>
              <a:lstStyle/>
              <a:p>
                <a:endParaRPr lang="en-US">
                  <a:latin typeface="+mj-lt"/>
                </a:endParaRPr>
              </a:p>
            </p:txBody>
          </p:sp>
        </p:grpSp>
      </p:gr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normAutofit/>
          </a:bodyPr>
          <a:lstStyle/>
          <a:p>
            <a:r>
              <a:rPr lang="cs-CZ" dirty="0" smtClean="0"/>
              <a:t>Správa faktur</a:t>
            </a:r>
            <a:endParaRPr lang="en-US" dirty="0"/>
          </a:p>
        </p:txBody>
      </p:sp>
      <p:sp>
        <p:nvSpPr>
          <p:cNvPr id="105474" name="Footer Placeholder 1"/>
          <p:cNvSpPr>
            <a:spLocks noGrp="1"/>
          </p:cNvSpPr>
          <p:nvPr>
            <p:ph type="ftr" sz="quarter" idx="10"/>
          </p:nvPr>
        </p:nvSpPr>
        <p:spPr>
          <a:noFill/>
        </p:spPr>
        <p:txBody>
          <a:bodyPr/>
          <a:lstStyle/>
          <a:p>
            <a:r>
              <a:rPr lang="en-US" smtClean="0"/>
              <a:t>QS-PR-920</a:t>
            </a:r>
          </a:p>
        </p:txBody>
      </p:sp>
      <p:sp>
        <p:nvSpPr>
          <p:cNvPr id="361476" name="Rectangle 4"/>
          <p:cNvSpPr>
            <a:spLocks noChangeArrowheads="1"/>
          </p:cNvSpPr>
          <p:nvPr/>
        </p:nvSpPr>
        <p:spPr bwMode="auto">
          <a:xfrm>
            <a:off x="1289050" y="2754313"/>
            <a:ext cx="2797175" cy="806450"/>
          </a:xfrm>
          <a:prstGeom prst="rect">
            <a:avLst/>
          </a:prstGeom>
          <a:solidFill>
            <a:srgbClr val="D8DAC9"/>
          </a:solidFill>
          <a:ln w="12700">
            <a:solidFill>
              <a:schemeClr val="tx1"/>
            </a:solidFill>
            <a:miter lim="800000"/>
            <a:headEnd/>
            <a:tailEnd/>
          </a:ln>
          <a:effectLst>
            <a:outerShdw dist="107763" dir="2700000" algn="ctr" rotWithShape="0">
              <a:schemeClr val="tx1">
                <a:lumMod val="75000"/>
                <a:lumOff val="25000"/>
              </a:schemeClr>
            </a:outerShdw>
          </a:effectLst>
        </p:spPr>
        <p:txBody>
          <a:bodyPr lIns="182880" tIns="320040" rIns="182880" bIns="320040" anchor="ctr"/>
          <a:lstStyle/>
          <a:p>
            <a:pPr algn="ctr" eaLnBrk="0" hangingPunct="0">
              <a:defRPr/>
            </a:pPr>
            <a:r>
              <a:rPr lang="cs-CZ" sz="1400" dirty="0" smtClean="0">
                <a:latin typeface="+mj-lt"/>
              </a:rPr>
              <a:t>Přehled připravených faktur</a:t>
            </a:r>
            <a:endParaRPr lang="en-US" sz="1400" dirty="0">
              <a:latin typeface="+mj-lt"/>
            </a:endParaRPr>
          </a:p>
        </p:txBody>
      </p:sp>
      <p:sp>
        <p:nvSpPr>
          <p:cNvPr id="105477" name="Line 5"/>
          <p:cNvSpPr>
            <a:spLocks noChangeShapeType="1"/>
          </p:cNvSpPr>
          <p:nvPr/>
        </p:nvSpPr>
        <p:spPr bwMode="auto">
          <a:xfrm>
            <a:off x="2686050" y="3557588"/>
            <a:ext cx="0" cy="403225"/>
          </a:xfrm>
          <a:prstGeom prst="line">
            <a:avLst/>
          </a:prstGeom>
          <a:noFill/>
          <a:ln w="38100">
            <a:solidFill>
              <a:schemeClr val="tx1"/>
            </a:solidFill>
            <a:round/>
            <a:headEnd/>
            <a:tailEnd type="triangle" w="med" len="med"/>
          </a:ln>
        </p:spPr>
        <p:txBody>
          <a:bodyPr wrap="none" anchor="ctr"/>
          <a:lstStyle/>
          <a:p>
            <a:endParaRPr lang="en-US">
              <a:latin typeface="+mj-lt"/>
            </a:endParaRPr>
          </a:p>
        </p:txBody>
      </p:sp>
      <p:sp>
        <p:nvSpPr>
          <p:cNvPr id="361478" name="Rectangle 6"/>
          <p:cNvSpPr>
            <a:spLocks noChangeArrowheads="1"/>
          </p:cNvSpPr>
          <p:nvPr/>
        </p:nvSpPr>
        <p:spPr bwMode="auto">
          <a:xfrm>
            <a:off x="1289050" y="3960813"/>
            <a:ext cx="2797175" cy="806450"/>
          </a:xfrm>
          <a:prstGeom prst="rect">
            <a:avLst/>
          </a:prstGeom>
          <a:solidFill>
            <a:srgbClr val="D8DAC9"/>
          </a:solidFill>
          <a:ln w="12700">
            <a:solidFill>
              <a:schemeClr val="tx1"/>
            </a:solidFill>
            <a:miter lim="800000"/>
            <a:headEnd/>
            <a:tailEnd/>
          </a:ln>
          <a:effectLst>
            <a:outerShdw dist="107763" dir="2700000" algn="ctr" rotWithShape="0">
              <a:schemeClr val="tx1">
                <a:lumMod val="75000"/>
                <a:lumOff val="25000"/>
              </a:schemeClr>
            </a:outerShdw>
          </a:effectLst>
        </p:spPr>
        <p:txBody>
          <a:bodyPr lIns="182880" tIns="320040" rIns="182880" bIns="320040" anchor="ctr"/>
          <a:lstStyle/>
          <a:p>
            <a:pPr algn="ctr" eaLnBrk="0" hangingPunct="0">
              <a:defRPr/>
            </a:pPr>
            <a:r>
              <a:rPr lang="en-US" sz="1400" dirty="0" smtClean="0">
                <a:latin typeface="+mj-lt"/>
              </a:rPr>
              <a:t>P</a:t>
            </a:r>
            <a:r>
              <a:rPr lang="cs-CZ" sz="1400" dirty="0" smtClean="0">
                <a:latin typeface="+mj-lt"/>
              </a:rPr>
              <a:t>rovedení změn, </a:t>
            </a:r>
          </a:p>
          <a:p>
            <a:pPr algn="ctr" eaLnBrk="0" hangingPunct="0">
              <a:defRPr/>
            </a:pPr>
            <a:r>
              <a:rPr lang="cs-CZ" sz="1400" dirty="0" smtClean="0">
                <a:latin typeface="+mj-lt"/>
              </a:rPr>
              <a:t>jsou-li třeba</a:t>
            </a:r>
            <a:endParaRPr lang="en-US" sz="1400" dirty="0">
              <a:latin typeface="+mj-lt"/>
            </a:endParaRPr>
          </a:p>
        </p:txBody>
      </p:sp>
      <p:sp>
        <p:nvSpPr>
          <p:cNvPr id="361479" name="Rectangle 7"/>
          <p:cNvSpPr>
            <a:spLocks noChangeArrowheads="1"/>
          </p:cNvSpPr>
          <p:nvPr/>
        </p:nvSpPr>
        <p:spPr bwMode="auto">
          <a:xfrm>
            <a:off x="4968875" y="2754313"/>
            <a:ext cx="2797175" cy="806450"/>
          </a:xfrm>
          <a:prstGeom prst="rect">
            <a:avLst/>
          </a:prstGeom>
          <a:solidFill>
            <a:srgbClr val="D8DAC9"/>
          </a:solidFill>
          <a:ln w="12700">
            <a:solidFill>
              <a:schemeClr val="tx1"/>
            </a:solidFill>
            <a:miter lim="800000"/>
            <a:headEnd/>
            <a:tailEnd/>
          </a:ln>
          <a:effectLst>
            <a:outerShdw dist="107763" dir="2700000" algn="ctr" rotWithShape="0">
              <a:schemeClr val="tx1">
                <a:lumMod val="75000"/>
                <a:lumOff val="25000"/>
              </a:schemeClr>
            </a:outerShdw>
          </a:effectLst>
        </p:spPr>
        <p:txBody>
          <a:bodyPr lIns="182880" tIns="320040" rIns="182880" bIns="320040" anchor="ctr"/>
          <a:lstStyle/>
          <a:p>
            <a:pPr algn="ctr" eaLnBrk="0" hangingPunct="0">
              <a:defRPr/>
            </a:pPr>
            <a:r>
              <a:rPr lang="cs-CZ" sz="1400" dirty="0" smtClean="0">
                <a:latin typeface="+mj-lt"/>
              </a:rPr>
              <a:t>Tisk faktur</a:t>
            </a:r>
            <a:endParaRPr lang="en-US" sz="1400" dirty="0">
              <a:latin typeface="+mj-lt"/>
            </a:endParaRPr>
          </a:p>
        </p:txBody>
      </p:sp>
      <p:sp>
        <p:nvSpPr>
          <p:cNvPr id="105480" name="Line 8"/>
          <p:cNvSpPr>
            <a:spLocks noChangeShapeType="1"/>
          </p:cNvSpPr>
          <p:nvPr/>
        </p:nvSpPr>
        <p:spPr bwMode="auto">
          <a:xfrm>
            <a:off x="6365875" y="3557588"/>
            <a:ext cx="0" cy="403225"/>
          </a:xfrm>
          <a:prstGeom prst="line">
            <a:avLst/>
          </a:prstGeom>
          <a:noFill/>
          <a:ln w="38100">
            <a:solidFill>
              <a:schemeClr val="tx1"/>
            </a:solidFill>
            <a:round/>
            <a:headEnd/>
            <a:tailEnd type="triangle" w="med" len="med"/>
          </a:ln>
        </p:spPr>
        <p:txBody>
          <a:bodyPr wrap="none" anchor="ctr"/>
          <a:lstStyle/>
          <a:p>
            <a:endParaRPr lang="en-US">
              <a:latin typeface="+mj-lt"/>
            </a:endParaRPr>
          </a:p>
        </p:txBody>
      </p:sp>
      <p:sp>
        <p:nvSpPr>
          <p:cNvPr id="361481" name="Rectangle 9"/>
          <p:cNvSpPr>
            <a:spLocks noChangeArrowheads="1"/>
          </p:cNvSpPr>
          <p:nvPr/>
        </p:nvSpPr>
        <p:spPr bwMode="auto">
          <a:xfrm>
            <a:off x="4968875" y="3960813"/>
            <a:ext cx="2797175" cy="806450"/>
          </a:xfrm>
          <a:prstGeom prst="rect">
            <a:avLst/>
          </a:prstGeom>
          <a:solidFill>
            <a:srgbClr val="D9DBCB"/>
          </a:solidFill>
          <a:ln w="12700">
            <a:solidFill>
              <a:schemeClr val="tx1"/>
            </a:solidFill>
            <a:miter lim="800000"/>
            <a:headEnd/>
            <a:tailEnd/>
          </a:ln>
          <a:effectLst>
            <a:outerShdw dist="107763" dir="2700000" algn="ctr" rotWithShape="0">
              <a:schemeClr val="tx1">
                <a:lumMod val="75000"/>
                <a:lumOff val="25000"/>
              </a:schemeClr>
            </a:outerShdw>
          </a:effectLst>
        </p:spPr>
        <p:txBody>
          <a:bodyPr lIns="182880" tIns="320040" rIns="182880" bIns="320040" anchor="ctr"/>
          <a:lstStyle/>
          <a:p>
            <a:pPr algn="ctr" eaLnBrk="0" hangingPunct="0">
              <a:defRPr/>
            </a:pPr>
            <a:r>
              <a:rPr lang="cs-CZ" sz="1400" dirty="0" smtClean="0">
                <a:latin typeface="+mj-lt"/>
              </a:rPr>
              <a:t>Zápis faktur</a:t>
            </a:r>
            <a:endParaRPr lang="en-US" sz="1400" dirty="0">
              <a:latin typeface="+mj-lt"/>
            </a:endParaRPr>
          </a:p>
        </p:txBody>
      </p:sp>
      <p:sp>
        <p:nvSpPr>
          <p:cNvPr id="105482" name="Freeform 10"/>
          <p:cNvSpPr>
            <a:spLocks/>
          </p:cNvSpPr>
          <p:nvPr/>
        </p:nvSpPr>
        <p:spPr bwMode="auto">
          <a:xfrm>
            <a:off x="4089400" y="2408238"/>
            <a:ext cx="2265363" cy="1947862"/>
          </a:xfrm>
          <a:custGeom>
            <a:avLst/>
            <a:gdLst>
              <a:gd name="T0" fmla="*/ 0 w 1427"/>
              <a:gd name="T1" fmla="*/ 2147483647 h 1227"/>
              <a:gd name="T2" fmla="*/ 2147483647 w 1427"/>
              <a:gd name="T3" fmla="*/ 2147483647 h 1227"/>
              <a:gd name="T4" fmla="*/ 2147483647 w 1427"/>
              <a:gd name="T5" fmla="*/ 0 h 1227"/>
              <a:gd name="T6" fmla="*/ 2147483647 w 1427"/>
              <a:gd name="T7" fmla="*/ 0 h 1227"/>
              <a:gd name="T8" fmla="*/ 2147483647 w 1427"/>
              <a:gd name="T9" fmla="*/ 2147483647 h 1227"/>
              <a:gd name="T10" fmla="*/ 0 60000 65536"/>
              <a:gd name="T11" fmla="*/ 0 60000 65536"/>
              <a:gd name="T12" fmla="*/ 0 60000 65536"/>
              <a:gd name="T13" fmla="*/ 0 60000 65536"/>
              <a:gd name="T14" fmla="*/ 0 60000 65536"/>
              <a:gd name="T15" fmla="*/ 0 w 1427"/>
              <a:gd name="T16" fmla="*/ 0 h 1227"/>
              <a:gd name="T17" fmla="*/ 1427 w 1427"/>
              <a:gd name="T18" fmla="*/ 1227 h 1227"/>
            </a:gdLst>
            <a:ahLst/>
            <a:cxnLst>
              <a:cxn ang="T10">
                <a:pos x="T0" y="T1"/>
              </a:cxn>
              <a:cxn ang="T11">
                <a:pos x="T2" y="T3"/>
              </a:cxn>
              <a:cxn ang="T12">
                <a:pos x="T4" y="T5"/>
              </a:cxn>
              <a:cxn ang="T13">
                <a:pos x="T6" y="T7"/>
              </a:cxn>
              <a:cxn ang="T14">
                <a:pos x="T8" y="T9"/>
              </a:cxn>
            </a:cxnLst>
            <a:rect l="T15" t="T16" r="T17" b="T18"/>
            <a:pathLst>
              <a:path w="1427" h="1227">
                <a:moveTo>
                  <a:pt x="0" y="1227"/>
                </a:moveTo>
                <a:lnTo>
                  <a:pt x="291" y="1227"/>
                </a:lnTo>
                <a:lnTo>
                  <a:pt x="291" y="0"/>
                </a:lnTo>
                <a:lnTo>
                  <a:pt x="1427" y="0"/>
                </a:lnTo>
                <a:lnTo>
                  <a:pt x="1427" y="218"/>
                </a:lnTo>
              </a:path>
            </a:pathLst>
          </a:custGeom>
          <a:noFill/>
          <a:ln w="38100">
            <a:solidFill>
              <a:schemeClr val="tx1"/>
            </a:solidFill>
            <a:round/>
            <a:headEnd/>
            <a:tailEnd type="triangle" w="med" len="med"/>
          </a:ln>
        </p:spPr>
        <p:txBody>
          <a:bodyPr wrap="none" anchor="ctr"/>
          <a:lstStyle/>
          <a:p>
            <a:endParaRPr lang="en-US">
              <a:latin typeface="+mj-lt"/>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normAutofit/>
          </a:bodyPr>
          <a:lstStyle/>
          <a:p>
            <a:r>
              <a:rPr lang="cs-CZ" dirty="0" smtClean="0"/>
              <a:t>Zpracování plateb</a:t>
            </a:r>
            <a:endParaRPr lang="en-US" dirty="0"/>
          </a:p>
        </p:txBody>
      </p:sp>
      <p:sp>
        <p:nvSpPr>
          <p:cNvPr id="106498" name="Footer Placeholder 1"/>
          <p:cNvSpPr>
            <a:spLocks noGrp="1"/>
          </p:cNvSpPr>
          <p:nvPr>
            <p:ph type="ftr" sz="quarter" idx="10"/>
          </p:nvPr>
        </p:nvSpPr>
        <p:spPr>
          <a:noFill/>
        </p:spPr>
        <p:txBody>
          <a:bodyPr/>
          <a:lstStyle/>
          <a:p>
            <a:r>
              <a:rPr lang="en-US" smtClean="0"/>
              <a:t>QS-PR-930</a:t>
            </a:r>
          </a:p>
        </p:txBody>
      </p:sp>
      <p:grpSp>
        <p:nvGrpSpPr>
          <p:cNvPr id="106500" name="Group 28"/>
          <p:cNvGrpSpPr>
            <a:grpSpLocks/>
          </p:cNvGrpSpPr>
          <p:nvPr/>
        </p:nvGrpSpPr>
        <p:grpSpPr bwMode="auto">
          <a:xfrm>
            <a:off x="285750" y="852488"/>
            <a:ext cx="8553450" cy="5280025"/>
            <a:chOff x="84" y="705"/>
            <a:chExt cx="5568" cy="3434"/>
          </a:xfrm>
        </p:grpSpPr>
        <p:sp>
          <p:nvSpPr>
            <p:cNvPr id="523275" name="Rectangle 11"/>
            <p:cNvSpPr>
              <a:spLocks noChangeArrowheads="1"/>
            </p:cNvSpPr>
            <p:nvPr/>
          </p:nvSpPr>
          <p:spPr bwMode="auto">
            <a:xfrm>
              <a:off x="84" y="705"/>
              <a:ext cx="2748" cy="3434"/>
            </a:xfrm>
            <a:prstGeom prst="rect">
              <a:avLst/>
            </a:prstGeom>
            <a:solidFill>
              <a:srgbClr val="D9DBCB"/>
            </a:solidFill>
            <a:ln w="12700">
              <a:solidFill>
                <a:schemeClr val="bg2"/>
              </a:solidFill>
              <a:miter lim="800000"/>
              <a:headEnd/>
              <a:tailEnd/>
            </a:ln>
            <a:effectLst>
              <a:outerShdw dist="107763" dir="2700000" algn="ctr" rotWithShape="0">
                <a:schemeClr val="bg2"/>
              </a:outerShdw>
            </a:effectLst>
          </p:spPr>
          <p:txBody>
            <a:bodyPr wrap="none"/>
            <a:lstStyle/>
            <a:p>
              <a:pPr algn="ctr" eaLnBrk="0" hangingPunct="0">
                <a:defRPr/>
              </a:pPr>
              <a:r>
                <a:rPr lang="cs-CZ" sz="2400" smtClean="0">
                  <a:latin typeface="+mj-lt"/>
                </a:rPr>
                <a:t>Přímé platby</a:t>
              </a:r>
              <a:endParaRPr lang="cs-CZ" sz="2400" i="1" smtClean="0">
                <a:latin typeface="+mj-lt"/>
              </a:endParaRPr>
            </a:p>
            <a:p>
              <a:pPr algn="ctr" eaLnBrk="0" hangingPunct="0">
                <a:defRPr/>
              </a:pPr>
              <a:endParaRPr lang="cs-CZ" sz="2400" dirty="0">
                <a:latin typeface="+mj-lt"/>
              </a:endParaRPr>
            </a:p>
          </p:txBody>
        </p:sp>
        <p:sp>
          <p:nvSpPr>
            <p:cNvPr id="523276" name="Rectangle 12"/>
            <p:cNvSpPr>
              <a:spLocks noChangeArrowheads="1"/>
            </p:cNvSpPr>
            <p:nvPr/>
          </p:nvSpPr>
          <p:spPr bwMode="auto">
            <a:xfrm>
              <a:off x="3452" y="2183"/>
              <a:ext cx="867" cy="698"/>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5725" tIns="42862" rIns="85725" bIns="42862" anchor="ctr"/>
            <a:lstStyle/>
            <a:p>
              <a:pPr algn="ctr" defTabSz="792163" eaLnBrk="0" hangingPunct="0">
                <a:defRPr/>
              </a:pPr>
              <a:r>
                <a:rPr lang="cs-CZ" sz="1600" dirty="0" smtClean="0">
                  <a:latin typeface="+mj-lt"/>
                </a:rPr>
                <a:t>Účty</a:t>
              </a:r>
            </a:p>
            <a:p>
              <a:pPr algn="ctr" defTabSz="792163" eaLnBrk="0" hangingPunct="0">
                <a:defRPr/>
              </a:pPr>
              <a:r>
                <a:rPr lang="cs-CZ" sz="1600" dirty="0" smtClean="0">
                  <a:latin typeface="+mj-lt"/>
                </a:rPr>
                <a:t>zákazníka</a:t>
              </a:r>
              <a:endParaRPr lang="cs-CZ" sz="1600" dirty="0">
                <a:latin typeface="+mj-lt"/>
              </a:endParaRPr>
            </a:p>
          </p:txBody>
        </p:sp>
        <p:sp>
          <p:nvSpPr>
            <p:cNvPr id="523277" name="Rectangle 13"/>
            <p:cNvSpPr>
              <a:spLocks noChangeArrowheads="1"/>
            </p:cNvSpPr>
            <p:nvPr/>
          </p:nvSpPr>
          <p:spPr bwMode="auto">
            <a:xfrm>
              <a:off x="996" y="1070"/>
              <a:ext cx="866" cy="698"/>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5725" tIns="42862" rIns="85725" bIns="42862" anchor="ctr"/>
            <a:lstStyle/>
            <a:p>
              <a:pPr algn="ctr" defTabSz="792163" eaLnBrk="0" hangingPunct="0">
                <a:defRPr/>
              </a:pPr>
              <a:r>
                <a:rPr lang="cs-CZ" sz="1600" dirty="0" smtClean="0">
                  <a:latin typeface="+mj-lt"/>
                </a:rPr>
                <a:t>Zadání</a:t>
              </a:r>
            </a:p>
            <a:p>
              <a:pPr algn="ctr" defTabSz="792163" eaLnBrk="0" hangingPunct="0">
                <a:defRPr/>
              </a:pPr>
              <a:r>
                <a:rPr lang="cs-CZ" sz="1600" dirty="0" smtClean="0">
                  <a:latin typeface="+mj-lt"/>
                </a:rPr>
                <a:t>přiřazených</a:t>
              </a:r>
            </a:p>
            <a:p>
              <a:pPr algn="ctr" defTabSz="792163" eaLnBrk="0" hangingPunct="0">
                <a:defRPr/>
              </a:pPr>
              <a:r>
                <a:rPr lang="cs-CZ" sz="1600" dirty="0" smtClean="0">
                  <a:latin typeface="+mj-lt"/>
                </a:rPr>
                <a:t>plateb</a:t>
              </a:r>
              <a:endParaRPr lang="cs-CZ" sz="1600" dirty="0">
                <a:latin typeface="+mj-lt"/>
              </a:endParaRPr>
            </a:p>
          </p:txBody>
        </p:sp>
        <p:sp>
          <p:nvSpPr>
            <p:cNvPr id="523278" name="Rectangle 14"/>
            <p:cNvSpPr>
              <a:spLocks noChangeArrowheads="1"/>
            </p:cNvSpPr>
            <p:nvPr/>
          </p:nvSpPr>
          <p:spPr bwMode="auto">
            <a:xfrm>
              <a:off x="170" y="2163"/>
              <a:ext cx="1029" cy="697"/>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5725" tIns="42862" rIns="85725" bIns="42862" anchor="ctr"/>
            <a:lstStyle/>
            <a:p>
              <a:pPr algn="ctr" defTabSz="792163" eaLnBrk="0" hangingPunct="0">
                <a:defRPr/>
              </a:pPr>
              <a:r>
                <a:rPr lang="cs-CZ" sz="1600" dirty="0" smtClean="0">
                  <a:latin typeface="+mj-lt"/>
                </a:rPr>
                <a:t>Zadání</a:t>
              </a:r>
            </a:p>
            <a:p>
              <a:pPr algn="ctr" defTabSz="792163" eaLnBrk="0" hangingPunct="0">
                <a:defRPr/>
              </a:pPr>
              <a:r>
                <a:rPr lang="cs-CZ" sz="1600" dirty="0" smtClean="0">
                  <a:latin typeface="+mj-lt"/>
                </a:rPr>
                <a:t>nepřiřazených</a:t>
              </a:r>
            </a:p>
            <a:p>
              <a:pPr algn="ctr" defTabSz="792163" eaLnBrk="0" hangingPunct="0">
                <a:defRPr/>
              </a:pPr>
              <a:r>
                <a:rPr lang="cs-CZ" sz="1600" dirty="0" smtClean="0">
                  <a:latin typeface="+mj-lt"/>
                </a:rPr>
                <a:t>plateb</a:t>
              </a:r>
            </a:p>
          </p:txBody>
        </p:sp>
        <p:sp>
          <p:nvSpPr>
            <p:cNvPr id="523279" name="Rectangle 15"/>
            <p:cNvSpPr>
              <a:spLocks noChangeArrowheads="1"/>
            </p:cNvSpPr>
            <p:nvPr/>
          </p:nvSpPr>
          <p:spPr bwMode="auto">
            <a:xfrm>
              <a:off x="3452" y="3334"/>
              <a:ext cx="867" cy="697"/>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5725" tIns="42862" rIns="85725" bIns="42862" anchor="ctr"/>
            <a:lstStyle/>
            <a:p>
              <a:pPr algn="ctr" defTabSz="792163" eaLnBrk="0" hangingPunct="0">
                <a:defRPr/>
              </a:pPr>
              <a:r>
                <a:rPr lang="cs-CZ" sz="1600" dirty="0" smtClean="0">
                  <a:latin typeface="+mj-lt"/>
                </a:rPr>
                <a:t>Výkazy</a:t>
              </a:r>
              <a:endParaRPr lang="cs-CZ" sz="1600" dirty="0">
                <a:latin typeface="+mj-lt"/>
              </a:endParaRPr>
            </a:p>
          </p:txBody>
        </p:sp>
        <p:sp>
          <p:nvSpPr>
            <p:cNvPr id="523280" name="Rectangle 16"/>
            <p:cNvSpPr>
              <a:spLocks noChangeArrowheads="1"/>
            </p:cNvSpPr>
            <p:nvPr/>
          </p:nvSpPr>
          <p:spPr bwMode="auto">
            <a:xfrm>
              <a:off x="4786" y="2161"/>
              <a:ext cx="866" cy="697"/>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5725" tIns="42862" rIns="85725" bIns="42862" anchor="ctr"/>
            <a:lstStyle/>
            <a:p>
              <a:pPr algn="ctr" defTabSz="792163" eaLnBrk="0" hangingPunct="0">
                <a:defRPr/>
              </a:pPr>
              <a:r>
                <a:rPr lang="cs-CZ" sz="1600" dirty="0" smtClean="0">
                  <a:latin typeface="+mj-lt"/>
                </a:rPr>
                <a:t>Faktury,</a:t>
              </a:r>
            </a:p>
            <a:p>
              <a:pPr algn="ctr" defTabSz="792163" eaLnBrk="0" hangingPunct="0">
                <a:defRPr/>
              </a:pPr>
              <a:r>
                <a:rPr lang="cs-CZ" sz="1600" dirty="0" smtClean="0">
                  <a:latin typeface="+mj-lt"/>
                </a:rPr>
                <a:t>účetní </a:t>
              </a:r>
            </a:p>
            <a:p>
              <a:pPr algn="ctr" defTabSz="792163" eaLnBrk="0" hangingPunct="0">
                <a:defRPr/>
              </a:pPr>
              <a:r>
                <a:rPr lang="cs-CZ" sz="1600" dirty="0" smtClean="0">
                  <a:latin typeface="+mj-lt"/>
                </a:rPr>
                <a:t>doklady </a:t>
              </a:r>
            </a:p>
            <a:p>
              <a:pPr algn="ctr" defTabSz="792163" eaLnBrk="0" hangingPunct="0">
                <a:defRPr/>
              </a:pPr>
              <a:r>
                <a:rPr lang="cs-CZ" sz="1600" dirty="0" smtClean="0">
                  <a:latin typeface="+mj-lt"/>
                </a:rPr>
                <a:t>MD/DL</a:t>
              </a:r>
              <a:endParaRPr lang="cs-CZ" sz="1600" dirty="0">
                <a:latin typeface="+mj-lt"/>
              </a:endParaRPr>
            </a:p>
          </p:txBody>
        </p:sp>
        <p:sp>
          <p:nvSpPr>
            <p:cNvPr id="523281" name="Rectangle 17"/>
            <p:cNvSpPr>
              <a:spLocks noChangeArrowheads="1"/>
            </p:cNvSpPr>
            <p:nvPr/>
          </p:nvSpPr>
          <p:spPr bwMode="auto">
            <a:xfrm>
              <a:off x="1635" y="2163"/>
              <a:ext cx="1078" cy="697"/>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5725" tIns="42862" rIns="85725" bIns="42862" anchor="ctr"/>
            <a:lstStyle/>
            <a:p>
              <a:pPr algn="ctr" defTabSz="792163" eaLnBrk="0" hangingPunct="0">
                <a:defRPr/>
              </a:pPr>
              <a:r>
                <a:rPr lang="cs-CZ" sz="1600" dirty="0" smtClean="0">
                  <a:latin typeface="+mj-lt"/>
                </a:rPr>
                <a:t>Přiřazení</a:t>
              </a:r>
            </a:p>
            <a:p>
              <a:pPr algn="ctr" defTabSz="792163" eaLnBrk="0" hangingPunct="0">
                <a:defRPr/>
              </a:pPr>
              <a:r>
                <a:rPr lang="cs-CZ" sz="1600" dirty="0" smtClean="0">
                  <a:latin typeface="+mj-lt"/>
                </a:rPr>
                <a:t>nepřiřazených</a:t>
              </a:r>
            </a:p>
            <a:p>
              <a:pPr algn="ctr" defTabSz="792163" eaLnBrk="0" hangingPunct="0">
                <a:defRPr/>
              </a:pPr>
              <a:r>
                <a:rPr lang="cs-CZ" sz="1600" dirty="0" smtClean="0">
                  <a:latin typeface="+mj-lt"/>
                </a:rPr>
                <a:t>plateb</a:t>
              </a:r>
              <a:endParaRPr lang="cs-CZ" sz="1600" dirty="0">
                <a:latin typeface="+mj-lt"/>
              </a:endParaRPr>
            </a:p>
          </p:txBody>
        </p:sp>
        <p:sp>
          <p:nvSpPr>
            <p:cNvPr id="106508" name="Line 18"/>
            <p:cNvSpPr>
              <a:spLocks noChangeShapeType="1"/>
            </p:cNvSpPr>
            <p:nvPr/>
          </p:nvSpPr>
          <p:spPr bwMode="auto">
            <a:xfrm>
              <a:off x="1221" y="2508"/>
              <a:ext cx="414" cy="0"/>
            </a:xfrm>
            <a:prstGeom prst="line">
              <a:avLst/>
            </a:prstGeom>
            <a:noFill/>
            <a:ln w="12700">
              <a:solidFill>
                <a:schemeClr val="tx1"/>
              </a:solidFill>
              <a:round/>
              <a:headEnd/>
              <a:tailEnd type="triangle" w="med" len="med"/>
            </a:ln>
          </p:spPr>
          <p:txBody>
            <a:bodyPr wrap="none" anchor="ctr"/>
            <a:lstStyle/>
            <a:p>
              <a:endParaRPr lang="cs-CZ">
                <a:latin typeface="+mj-lt"/>
              </a:endParaRPr>
            </a:p>
          </p:txBody>
        </p:sp>
        <p:sp>
          <p:nvSpPr>
            <p:cNvPr id="523283" name="Rectangle 19"/>
            <p:cNvSpPr>
              <a:spLocks noChangeArrowheads="1"/>
            </p:cNvSpPr>
            <p:nvPr/>
          </p:nvSpPr>
          <p:spPr bwMode="auto">
            <a:xfrm>
              <a:off x="3452" y="1011"/>
              <a:ext cx="867" cy="697"/>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5725" tIns="42862" rIns="85725" bIns="42862" anchor="ctr"/>
            <a:lstStyle/>
            <a:p>
              <a:pPr algn="ctr" defTabSz="792163" eaLnBrk="0" hangingPunct="0">
                <a:defRPr/>
              </a:pPr>
              <a:r>
                <a:rPr lang="cs-CZ" sz="1600" dirty="0" smtClean="0">
                  <a:latin typeface="+mj-lt"/>
                </a:rPr>
                <a:t>Směnky</a:t>
              </a:r>
              <a:endParaRPr lang="cs-CZ" sz="1600" dirty="0">
                <a:latin typeface="+mj-lt"/>
              </a:endParaRPr>
            </a:p>
          </p:txBody>
        </p:sp>
        <p:sp>
          <p:nvSpPr>
            <p:cNvPr id="523284" name="AutoShape 20"/>
            <p:cNvSpPr>
              <a:spLocks noChangeArrowheads="1"/>
            </p:cNvSpPr>
            <p:nvPr/>
          </p:nvSpPr>
          <p:spPr bwMode="auto">
            <a:xfrm>
              <a:off x="2768" y="2339"/>
              <a:ext cx="293" cy="385"/>
            </a:xfrm>
            <a:prstGeom prst="rightArrow">
              <a:avLst>
                <a:gd name="adj1" fmla="val 75000"/>
                <a:gd name="adj2" fmla="val 50005"/>
              </a:avLst>
            </a:prstGeom>
            <a:solidFill>
              <a:schemeClr val="accent6"/>
            </a:solidFill>
            <a:ln w="12700">
              <a:solidFill>
                <a:schemeClr val="bg2"/>
              </a:solidFill>
              <a:miter lim="800000"/>
              <a:headEnd/>
              <a:tailEnd/>
            </a:ln>
            <a:effectLst/>
          </p:spPr>
          <p:txBody>
            <a:bodyPr wrap="none" anchor="ctr"/>
            <a:lstStyle/>
            <a:p>
              <a:pPr>
                <a:defRPr/>
              </a:pPr>
              <a:endParaRPr lang="cs-CZ">
                <a:latin typeface="+mj-lt"/>
              </a:endParaRPr>
            </a:p>
          </p:txBody>
        </p:sp>
        <p:sp>
          <p:nvSpPr>
            <p:cNvPr id="523285" name="Rectangle 21"/>
            <p:cNvSpPr>
              <a:spLocks noChangeArrowheads="1"/>
            </p:cNvSpPr>
            <p:nvPr/>
          </p:nvSpPr>
          <p:spPr bwMode="auto">
            <a:xfrm>
              <a:off x="1000" y="3235"/>
              <a:ext cx="866" cy="698"/>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5725" tIns="42862" rIns="85725" bIns="42862" anchor="ctr"/>
            <a:lstStyle/>
            <a:p>
              <a:pPr algn="ctr" defTabSz="792163" eaLnBrk="0" hangingPunct="0">
                <a:defRPr/>
              </a:pPr>
              <a:r>
                <a:rPr lang="cs-CZ" sz="1600" dirty="0" smtClean="0">
                  <a:latin typeface="+mj-lt"/>
                </a:rPr>
                <a:t>Zadání</a:t>
              </a:r>
            </a:p>
            <a:p>
              <a:pPr algn="ctr" defTabSz="792163" eaLnBrk="0" hangingPunct="0">
                <a:defRPr/>
              </a:pPr>
              <a:r>
                <a:rPr lang="cs-CZ" sz="1600" dirty="0" smtClean="0">
                  <a:latin typeface="+mj-lt"/>
                </a:rPr>
                <a:t>plateb mimo</a:t>
              </a:r>
            </a:p>
            <a:p>
              <a:pPr algn="ctr" defTabSz="792163" eaLnBrk="0" hangingPunct="0">
                <a:defRPr/>
              </a:pPr>
              <a:r>
                <a:rPr lang="cs-CZ" sz="1600" dirty="0" smtClean="0">
                  <a:latin typeface="+mj-lt"/>
                </a:rPr>
                <a:t>pohledávky</a:t>
              </a:r>
              <a:endParaRPr lang="cs-CZ" sz="1600" dirty="0">
                <a:latin typeface="+mj-lt"/>
              </a:endParaRPr>
            </a:p>
          </p:txBody>
        </p:sp>
        <p:sp>
          <p:nvSpPr>
            <p:cNvPr id="106512" name="Line 22"/>
            <p:cNvSpPr>
              <a:spLocks noChangeShapeType="1"/>
            </p:cNvSpPr>
            <p:nvPr/>
          </p:nvSpPr>
          <p:spPr bwMode="auto">
            <a:xfrm>
              <a:off x="4354" y="2508"/>
              <a:ext cx="413" cy="0"/>
            </a:xfrm>
            <a:prstGeom prst="line">
              <a:avLst/>
            </a:prstGeom>
            <a:noFill/>
            <a:ln w="12700">
              <a:solidFill>
                <a:schemeClr val="tx1"/>
              </a:solidFill>
              <a:round/>
              <a:headEnd type="triangle" w="med" len="med"/>
              <a:tailEnd type="triangle" w="med" len="med"/>
            </a:ln>
          </p:spPr>
          <p:txBody>
            <a:bodyPr wrap="none" anchor="ctr"/>
            <a:lstStyle/>
            <a:p>
              <a:endParaRPr lang="cs-CZ">
                <a:latin typeface="+mj-lt"/>
              </a:endParaRPr>
            </a:p>
          </p:txBody>
        </p:sp>
        <p:sp>
          <p:nvSpPr>
            <p:cNvPr id="106513" name="Line 23"/>
            <p:cNvSpPr>
              <a:spLocks noChangeShapeType="1"/>
            </p:cNvSpPr>
            <p:nvPr/>
          </p:nvSpPr>
          <p:spPr bwMode="auto">
            <a:xfrm>
              <a:off x="3884" y="1750"/>
              <a:ext cx="0" cy="413"/>
            </a:xfrm>
            <a:prstGeom prst="line">
              <a:avLst/>
            </a:prstGeom>
            <a:noFill/>
            <a:ln w="12700">
              <a:solidFill>
                <a:schemeClr val="tx1"/>
              </a:solidFill>
              <a:round/>
              <a:headEnd/>
              <a:tailEnd type="triangle" w="med" len="med"/>
            </a:ln>
          </p:spPr>
          <p:txBody>
            <a:bodyPr wrap="none" anchor="ctr"/>
            <a:lstStyle/>
            <a:p>
              <a:endParaRPr lang="cs-CZ">
                <a:latin typeface="+mj-lt"/>
              </a:endParaRPr>
            </a:p>
          </p:txBody>
        </p:sp>
        <p:sp>
          <p:nvSpPr>
            <p:cNvPr id="106514" name="Line 24"/>
            <p:cNvSpPr>
              <a:spLocks noChangeShapeType="1"/>
            </p:cNvSpPr>
            <p:nvPr/>
          </p:nvSpPr>
          <p:spPr bwMode="auto">
            <a:xfrm>
              <a:off x="3884" y="2905"/>
              <a:ext cx="0" cy="413"/>
            </a:xfrm>
            <a:prstGeom prst="line">
              <a:avLst/>
            </a:prstGeom>
            <a:noFill/>
            <a:ln w="12700">
              <a:solidFill>
                <a:schemeClr val="tx1"/>
              </a:solidFill>
              <a:round/>
              <a:headEnd/>
              <a:tailEnd type="triangle" w="med" len="med"/>
            </a:ln>
          </p:spPr>
          <p:txBody>
            <a:bodyPr wrap="none" anchor="ctr"/>
            <a:lstStyle/>
            <a:p>
              <a:endParaRPr lang="cs-CZ">
                <a:latin typeface="+mj-lt"/>
              </a:endParaRPr>
            </a:p>
          </p:txBody>
        </p:sp>
      </p:gr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Příklad: vložení zákazníka (1/2)</a:t>
            </a:r>
            <a:endParaRPr lang="en-US" dirty="0"/>
          </a:p>
        </p:txBody>
      </p:sp>
      <p:sp>
        <p:nvSpPr>
          <p:cNvPr id="107522" name="Footer Placeholder 1"/>
          <p:cNvSpPr>
            <a:spLocks noGrp="1"/>
          </p:cNvSpPr>
          <p:nvPr>
            <p:ph type="ftr" sz="quarter" idx="10"/>
          </p:nvPr>
        </p:nvSpPr>
        <p:spPr>
          <a:noFill/>
        </p:spPr>
        <p:txBody>
          <a:bodyPr/>
          <a:lstStyle/>
          <a:p>
            <a:r>
              <a:rPr lang="en-US" smtClean="0"/>
              <a:t>QS-PR-940</a:t>
            </a:r>
          </a:p>
        </p:txBody>
      </p:sp>
      <p:pic>
        <p:nvPicPr>
          <p:cNvPr id="2273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6275" y="966788"/>
            <a:ext cx="7791450" cy="4924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normAutofit/>
          </a:bodyPr>
          <a:lstStyle/>
          <a:p>
            <a:r>
              <a:rPr lang="cs-CZ" dirty="0" smtClean="0"/>
              <a:t>Rozdělené nákupní objednávky</a:t>
            </a:r>
            <a:endParaRPr lang="en-US" dirty="0"/>
          </a:p>
        </p:txBody>
      </p:sp>
      <p:sp>
        <p:nvSpPr>
          <p:cNvPr id="1027" name="Footer Placeholder 1"/>
          <p:cNvSpPr>
            <a:spLocks noGrp="1"/>
          </p:cNvSpPr>
          <p:nvPr>
            <p:ph type="ftr" sz="quarter" idx="10"/>
          </p:nvPr>
        </p:nvSpPr>
        <p:spPr>
          <a:noFill/>
        </p:spPr>
        <p:txBody>
          <a:bodyPr/>
          <a:lstStyle/>
          <a:p>
            <a:r>
              <a:rPr lang="en-US" smtClean="0"/>
              <a:t>QS-PR-110</a:t>
            </a:r>
          </a:p>
        </p:txBody>
      </p:sp>
      <p:graphicFrame>
        <p:nvGraphicFramePr>
          <p:cNvPr id="1026" name="Object 4"/>
          <p:cNvGraphicFramePr>
            <a:graphicFrameLocks noChangeAspect="1"/>
          </p:cNvGraphicFramePr>
          <p:nvPr/>
        </p:nvGraphicFramePr>
        <p:xfrm>
          <a:off x="2687638" y="1139825"/>
          <a:ext cx="3822700" cy="4727575"/>
        </p:xfrm>
        <a:graphic>
          <a:graphicData uri="http://schemas.openxmlformats.org/presentationml/2006/ole">
            <mc:AlternateContent xmlns:mc="http://schemas.openxmlformats.org/markup-compatibility/2006">
              <mc:Choice xmlns:v="urn:schemas-microsoft-com:vml" Requires="v">
                <p:oleObj spid="_x0000_s1106" name="Clip" r:id="rId4" imgW="2826720" imgH="3497040" progId="">
                  <p:embed/>
                </p:oleObj>
              </mc:Choice>
              <mc:Fallback>
                <p:oleObj name="Clip" r:id="rId4" imgW="2826720" imgH="3497040" progId="">
                  <p:embed/>
                  <p:pic>
                    <p:nvPicPr>
                      <p:cNvPr id="0" name="Object 4"/>
                      <p:cNvPicPr>
                        <a:picLocks noChangeAspect="1" noChangeArrowheads="1"/>
                      </p:cNvPicPr>
                      <p:nvPr/>
                    </p:nvPicPr>
                    <p:blipFill>
                      <a:blip r:embed="rId5">
                        <a:lum bright="64000" contrast="-84000"/>
                        <a:extLst>
                          <a:ext uri="{28A0092B-C50C-407E-A947-70E740481C1C}">
                            <a14:useLocalDpi xmlns:a14="http://schemas.microsoft.com/office/drawing/2010/main" val="0"/>
                          </a:ext>
                        </a:extLst>
                      </a:blip>
                      <a:srcRect/>
                      <a:stretch>
                        <a:fillRect/>
                      </a:stretch>
                    </p:blipFill>
                    <p:spPr bwMode="auto">
                      <a:xfrm>
                        <a:off x="2687638" y="1139825"/>
                        <a:ext cx="3822700" cy="472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3366"/>
                            </a:solidFill>
                            <a:miter lim="800000"/>
                            <a:headEnd/>
                            <a:tailEnd/>
                          </a14:hiddenLine>
                        </a:ext>
                      </a:extLst>
                    </p:spPr>
                  </p:pic>
                </p:oleObj>
              </mc:Fallback>
            </mc:AlternateContent>
          </a:graphicData>
        </a:graphic>
      </p:graphicFrame>
      <p:grpSp>
        <p:nvGrpSpPr>
          <p:cNvPr id="1029" name="Group 5"/>
          <p:cNvGrpSpPr>
            <a:grpSpLocks/>
          </p:cNvGrpSpPr>
          <p:nvPr/>
        </p:nvGrpSpPr>
        <p:grpSpPr bwMode="auto">
          <a:xfrm>
            <a:off x="4495800" y="3800475"/>
            <a:ext cx="2133600" cy="2438399"/>
            <a:chOff x="2832" y="2352"/>
            <a:chExt cx="1344" cy="1536"/>
          </a:xfrm>
        </p:grpSpPr>
        <p:cxnSp>
          <p:nvCxnSpPr>
            <p:cNvPr id="1041" name="AutoShape 6"/>
            <p:cNvCxnSpPr>
              <a:cxnSpLocks noChangeShapeType="1"/>
              <a:stCxn id="163850" idx="2"/>
              <a:endCxn id="1042" idx="1"/>
            </p:cNvCxnSpPr>
            <p:nvPr/>
          </p:nvCxnSpPr>
          <p:spPr bwMode="auto">
            <a:xfrm rot="16200000" flipH="1">
              <a:off x="2364" y="2820"/>
              <a:ext cx="1368" cy="432"/>
            </a:xfrm>
            <a:prstGeom prst="bentConnector2">
              <a:avLst/>
            </a:prstGeom>
            <a:noFill/>
            <a:ln w="57150" cap="rnd">
              <a:solidFill>
                <a:srgbClr val="003366"/>
              </a:solidFill>
              <a:prstDash val="sysDot"/>
              <a:miter lim="800000"/>
              <a:headEnd/>
              <a:tailEnd/>
            </a:ln>
          </p:spPr>
        </p:cxnSp>
        <p:sp>
          <p:nvSpPr>
            <p:cNvPr id="1042" name="Rectangle 7"/>
            <p:cNvSpPr>
              <a:spLocks noChangeArrowheads="1"/>
            </p:cNvSpPr>
            <p:nvPr/>
          </p:nvSpPr>
          <p:spPr bwMode="auto">
            <a:xfrm>
              <a:off x="3264" y="3552"/>
              <a:ext cx="912" cy="336"/>
            </a:xfrm>
            <a:prstGeom prst="rect">
              <a:avLst/>
            </a:prstGeom>
            <a:solidFill>
              <a:srgbClr val="FFFFFF"/>
            </a:solidFill>
            <a:ln w="28575">
              <a:solidFill>
                <a:srgbClr val="003366"/>
              </a:solidFill>
              <a:miter lim="800000"/>
              <a:headEnd/>
              <a:tailEnd/>
            </a:ln>
            <a:effectLst>
              <a:outerShdw dist="107950" dir="2700000" algn="ctr" rotWithShape="0">
                <a:schemeClr val="tx1">
                  <a:lumMod val="75000"/>
                  <a:lumOff val="25000"/>
                </a:schemeClr>
              </a:outerShdw>
            </a:effectLst>
          </p:spPr>
          <p:txBody>
            <a:bodyPr wrap="none" anchor="ctr"/>
            <a:lstStyle/>
            <a:p>
              <a:pPr algn="ctr" eaLnBrk="0" hangingPunct="0"/>
              <a:r>
                <a:rPr kumimoji="1" lang="cs-CZ" sz="2400" dirty="0" smtClean="0">
                  <a:solidFill>
                    <a:schemeClr val="tx1">
                      <a:lumMod val="75000"/>
                      <a:lumOff val="25000"/>
                    </a:schemeClr>
                  </a:solidFill>
                  <a:latin typeface="+mj-lt"/>
                </a:rPr>
                <a:t>Artikl</a:t>
              </a:r>
            </a:p>
          </p:txBody>
        </p:sp>
      </p:grpSp>
      <p:sp>
        <p:nvSpPr>
          <p:cNvPr id="163848" name="Rectangle 8"/>
          <p:cNvSpPr>
            <a:spLocks noChangeArrowheads="1"/>
          </p:cNvSpPr>
          <p:nvPr/>
        </p:nvSpPr>
        <p:spPr bwMode="auto">
          <a:xfrm>
            <a:off x="3429000" y="904875"/>
            <a:ext cx="2133600" cy="990600"/>
          </a:xfrm>
          <a:prstGeom prst="rect">
            <a:avLst/>
          </a:prstGeom>
          <a:solidFill>
            <a:srgbClr val="FFFFFF"/>
          </a:solidFill>
          <a:ln w="28575">
            <a:solidFill>
              <a:srgbClr val="003366"/>
            </a:solidFill>
            <a:miter lim="800000"/>
            <a:headEnd/>
            <a:tailEnd/>
          </a:ln>
          <a:effectLst>
            <a:outerShdw dist="107763" dir="2700000" algn="ctr" rotWithShape="0">
              <a:schemeClr val="tx1">
                <a:lumMod val="75000"/>
                <a:lumOff val="25000"/>
              </a:schemeClr>
            </a:outerShdw>
          </a:effectLst>
        </p:spPr>
        <p:txBody>
          <a:bodyPr wrap="none" anchor="ctr"/>
          <a:lstStyle/>
          <a:p>
            <a:pPr algn="ctr" eaLnBrk="0" hangingPunct="0">
              <a:defRPr/>
            </a:pPr>
            <a:r>
              <a:rPr kumimoji="1" lang="cs-CZ" sz="2400" dirty="0" smtClean="0">
                <a:latin typeface="+mj-lt"/>
              </a:rPr>
              <a:t>Nákupní</a:t>
            </a:r>
          </a:p>
          <a:p>
            <a:pPr algn="ctr" eaLnBrk="0" hangingPunct="0">
              <a:defRPr/>
            </a:pPr>
            <a:r>
              <a:rPr kumimoji="1" lang="cs-CZ" sz="2400" dirty="0" smtClean="0">
                <a:latin typeface="+mj-lt"/>
              </a:rPr>
              <a:t>objednávky</a:t>
            </a:r>
            <a:endParaRPr kumimoji="1" lang="cs-CZ" sz="2400" dirty="0">
              <a:latin typeface="+mj-lt"/>
            </a:endParaRPr>
          </a:p>
        </p:txBody>
      </p:sp>
      <p:sp>
        <p:nvSpPr>
          <p:cNvPr id="163850" name="Rectangle 10"/>
          <p:cNvSpPr>
            <a:spLocks noChangeArrowheads="1"/>
          </p:cNvSpPr>
          <p:nvPr/>
        </p:nvSpPr>
        <p:spPr bwMode="auto">
          <a:xfrm>
            <a:off x="3429000" y="2809875"/>
            <a:ext cx="2133600" cy="990600"/>
          </a:xfrm>
          <a:prstGeom prst="rect">
            <a:avLst/>
          </a:prstGeom>
          <a:solidFill>
            <a:srgbClr val="FFFFFF"/>
          </a:solidFill>
          <a:ln w="28575">
            <a:solidFill>
              <a:srgbClr val="003366"/>
            </a:solidFill>
            <a:miter lim="800000"/>
            <a:headEnd/>
            <a:tailEnd/>
          </a:ln>
          <a:effectLst>
            <a:outerShdw dist="107763" dir="2700000" algn="ctr" rotWithShape="0">
              <a:schemeClr val="tx1">
                <a:lumMod val="75000"/>
                <a:lumOff val="25000"/>
              </a:schemeClr>
            </a:outerShdw>
          </a:effectLst>
        </p:spPr>
        <p:txBody>
          <a:bodyPr wrap="none" anchor="ctr"/>
          <a:lstStyle/>
          <a:p>
            <a:pPr algn="ctr" eaLnBrk="0" hangingPunct="0">
              <a:defRPr/>
            </a:pPr>
            <a:r>
              <a:rPr kumimoji="1" lang="cs-CZ" sz="2400" dirty="0" smtClean="0">
                <a:latin typeface="+mj-lt"/>
              </a:rPr>
              <a:t>Artikly</a:t>
            </a:r>
          </a:p>
          <a:p>
            <a:pPr algn="ctr" eaLnBrk="0" hangingPunct="0">
              <a:defRPr/>
            </a:pPr>
            <a:r>
              <a:rPr kumimoji="1" lang="cs-CZ" sz="2400" dirty="0" smtClean="0">
                <a:latin typeface="+mj-lt"/>
              </a:rPr>
              <a:t>položek</a:t>
            </a:r>
            <a:endParaRPr kumimoji="1" lang="en-US" sz="2400" dirty="0">
              <a:latin typeface="+mj-lt"/>
            </a:endParaRPr>
          </a:p>
        </p:txBody>
      </p:sp>
      <p:cxnSp>
        <p:nvCxnSpPr>
          <p:cNvPr id="1032" name="AutoShape 11"/>
          <p:cNvCxnSpPr>
            <a:cxnSpLocks noChangeShapeType="1"/>
            <a:stCxn id="163848" idx="2"/>
            <a:endCxn id="163850" idx="0"/>
          </p:cNvCxnSpPr>
          <p:nvPr/>
        </p:nvCxnSpPr>
        <p:spPr bwMode="auto">
          <a:xfrm rot="5400000">
            <a:off x="4052887" y="2352676"/>
            <a:ext cx="885825" cy="0"/>
          </a:xfrm>
          <a:prstGeom prst="straightConnector1">
            <a:avLst/>
          </a:prstGeom>
          <a:noFill/>
          <a:ln w="57150">
            <a:solidFill>
              <a:srgbClr val="003366"/>
            </a:solidFill>
            <a:round/>
            <a:headEnd/>
            <a:tailEnd/>
          </a:ln>
        </p:spPr>
      </p:cxnSp>
      <p:sp>
        <p:nvSpPr>
          <p:cNvPr id="163853" name="Rectangle 13"/>
          <p:cNvSpPr>
            <a:spLocks noChangeArrowheads="1"/>
          </p:cNvSpPr>
          <p:nvPr/>
        </p:nvSpPr>
        <p:spPr bwMode="auto">
          <a:xfrm>
            <a:off x="6172200" y="2809875"/>
            <a:ext cx="2133600" cy="990600"/>
          </a:xfrm>
          <a:prstGeom prst="rect">
            <a:avLst/>
          </a:prstGeom>
          <a:solidFill>
            <a:srgbClr val="FFFFFF"/>
          </a:solidFill>
          <a:ln w="28575">
            <a:solidFill>
              <a:srgbClr val="003366"/>
            </a:solidFill>
            <a:miter lim="800000"/>
            <a:headEnd/>
            <a:tailEnd/>
          </a:ln>
          <a:effectLst>
            <a:outerShdw dist="107763" dir="2700000" algn="ctr" rotWithShape="0">
              <a:schemeClr val="tx1">
                <a:lumMod val="75000"/>
                <a:lumOff val="25000"/>
              </a:schemeClr>
            </a:outerShdw>
          </a:effectLst>
        </p:spPr>
        <p:txBody>
          <a:bodyPr wrap="none" anchor="ctr"/>
          <a:lstStyle/>
          <a:p>
            <a:pPr algn="ctr" eaLnBrk="0" hangingPunct="0">
              <a:defRPr/>
            </a:pPr>
            <a:r>
              <a:rPr kumimoji="1" lang="cs-CZ" sz="2400" dirty="0" smtClean="0">
                <a:latin typeface="+mj-lt"/>
              </a:rPr>
              <a:t>Koncový text</a:t>
            </a:r>
            <a:endParaRPr kumimoji="1" lang="en-US" sz="2400" dirty="0">
              <a:latin typeface="+mj-lt"/>
            </a:endParaRPr>
          </a:p>
        </p:txBody>
      </p:sp>
      <p:cxnSp>
        <p:nvCxnSpPr>
          <p:cNvPr id="1034" name="AutoShape 14"/>
          <p:cNvCxnSpPr>
            <a:cxnSpLocks noChangeShapeType="1"/>
            <a:stCxn id="163848" idx="2"/>
            <a:endCxn id="163853" idx="0"/>
          </p:cNvCxnSpPr>
          <p:nvPr/>
        </p:nvCxnSpPr>
        <p:spPr bwMode="auto">
          <a:xfrm rot="16200000" flipH="1">
            <a:off x="5424487" y="981076"/>
            <a:ext cx="885825" cy="2743200"/>
          </a:xfrm>
          <a:prstGeom prst="bentConnector3">
            <a:avLst>
              <a:gd name="adj1" fmla="val 50000"/>
            </a:avLst>
          </a:prstGeom>
          <a:noFill/>
          <a:ln w="57150">
            <a:solidFill>
              <a:srgbClr val="003366"/>
            </a:solidFill>
            <a:miter lim="800000"/>
            <a:headEnd/>
            <a:tailEnd/>
          </a:ln>
        </p:spPr>
      </p:cxnSp>
      <p:sp>
        <p:nvSpPr>
          <p:cNvPr id="163856" name="Rectangle 16"/>
          <p:cNvSpPr>
            <a:spLocks noChangeArrowheads="1"/>
          </p:cNvSpPr>
          <p:nvPr/>
        </p:nvSpPr>
        <p:spPr bwMode="auto">
          <a:xfrm>
            <a:off x="685800" y="2809875"/>
            <a:ext cx="2133600" cy="990600"/>
          </a:xfrm>
          <a:prstGeom prst="rect">
            <a:avLst/>
          </a:prstGeom>
          <a:solidFill>
            <a:srgbClr val="FFFFFF"/>
          </a:solidFill>
          <a:ln w="28575">
            <a:solidFill>
              <a:srgbClr val="003366"/>
            </a:solidFill>
            <a:miter lim="800000"/>
            <a:headEnd/>
            <a:tailEnd/>
          </a:ln>
          <a:effectLst>
            <a:outerShdw dist="107763" dir="2700000" algn="ctr" rotWithShape="0">
              <a:schemeClr val="tx1">
                <a:lumMod val="75000"/>
                <a:lumOff val="25000"/>
              </a:schemeClr>
            </a:outerShdw>
          </a:effectLst>
        </p:spPr>
        <p:txBody>
          <a:bodyPr wrap="none" anchor="ctr"/>
          <a:lstStyle/>
          <a:p>
            <a:pPr algn="ctr" eaLnBrk="0" hangingPunct="0">
              <a:defRPr/>
            </a:pPr>
            <a:r>
              <a:rPr kumimoji="1" lang="cs-CZ" sz="2400" dirty="0" smtClean="0">
                <a:latin typeface="+mj-lt"/>
              </a:rPr>
              <a:t>Záhlaví</a:t>
            </a:r>
            <a:endParaRPr kumimoji="1" lang="en-US" sz="2400" dirty="0">
              <a:latin typeface="+mj-lt"/>
            </a:endParaRPr>
          </a:p>
        </p:txBody>
      </p:sp>
      <p:cxnSp>
        <p:nvCxnSpPr>
          <p:cNvPr id="1036" name="AutoShape 17"/>
          <p:cNvCxnSpPr>
            <a:cxnSpLocks noChangeShapeType="1"/>
            <a:stCxn id="163848" idx="2"/>
            <a:endCxn id="163856" idx="0"/>
          </p:cNvCxnSpPr>
          <p:nvPr/>
        </p:nvCxnSpPr>
        <p:spPr bwMode="auto">
          <a:xfrm rot="5400000">
            <a:off x="2681287" y="981076"/>
            <a:ext cx="885825" cy="2743200"/>
          </a:xfrm>
          <a:prstGeom prst="bentConnector3">
            <a:avLst>
              <a:gd name="adj1" fmla="val 50000"/>
            </a:avLst>
          </a:prstGeom>
          <a:noFill/>
          <a:ln w="57150">
            <a:solidFill>
              <a:srgbClr val="003366"/>
            </a:solidFill>
            <a:miter lim="800000"/>
            <a:headEnd/>
            <a:tailEnd/>
          </a:ln>
        </p:spPr>
      </p:cxnSp>
      <p:sp>
        <p:nvSpPr>
          <p:cNvPr id="163859" name="Rectangle 19"/>
          <p:cNvSpPr>
            <a:spLocks noChangeArrowheads="1"/>
          </p:cNvSpPr>
          <p:nvPr/>
        </p:nvSpPr>
        <p:spPr bwMode="auto">
          <a:xfrm>
            <a:off x="5181600" y="4333875"/>
            <a:ext cx="1447800" cy="533400"/>
          </a:xfrm>
          <a:prstGeom prst="rect">
            <a:avLst/>
          </a:prstGeom>
          <a:solidFill>
            <a:srgbClr val="FFFFFF"/>
          </a:solidFill>
          <a:ln w="28575">
            <a:solidFill>
              <a:srgbClr val="003366"/>
            </a:solidFill>
            <a:miter lim="800000"/>
            <a:headEnd/>
            <a:tailEnd/>
          </a:ln>
          <a:effectLst>
            <a:outerShdw dist="107763" dir="2700000" algn="ctr" rotWithShape="0">
              <a:schemeClr val="tx1">
                <a:lumMod val="75000"/>
                <a:lumOff val="25000"/>
              </a:schemeClr>
            </a:outerShdw>
          </a:effectLst>
        </p:spPr>
        <p:txBody>
          <a:bodyPr wrap="none" anchor="ctr"/>
          <a:lstStyle/>
          <a:p>
            <a:pPr algn="ctr" eaLnBrk="0" hangingPunct="0">
              <a:defRPr/>
            </a:pPr>
            <a:r>
              <a:rPr kumimoji="1" lang="cs-CZ" sz="2400" dirty="0" smtClean="0">
                <a:latin typeface="+mj-lt"/>
              </a:rPr>
              <a:t>Artikl</a:t>
            </a:r>
            <a:endParaRPr kumimoji="1" lang="en-US" sz="2400" dirty="0">
              <a:latin typeface="+mj-lt"/>
            </a:endParaRPr>
          </a:p>
        </p:txBody>
      </p:sp>
      <p:cxnSp>
        <p:nvCxnSpPr>
          <p:cNvPr id="1038" name="AutoShape 20"/>
          <p:cNvCxnSpPr>
            <a:cxnSpLocks noChangeShapeType="1"/>
            <a:stCxn id="163850" idx="2"/>
            <a:endCxn id="163859" idx="1"/>
          </p:cNvCxnSpPr>
          <p:nvPr/>
        </p:nvCxnSpPr>
        <p:spPr bwMode="auto">
          <a:xfrm rot="16200000" flipH="1">
            <a:off x="4438651" y="3871912"/>
            <a:ext cx="785812" cy="671513"/>
          </a:xfrm>
          <a:prstGeom prst="bentConnector2">
            <a:avLst/>
          </a:prstGeom>
          <a:noFill/>
          <a:ln w="57150">
            <a:solidFill>
              <a:srgbClr val="003366"/>
            </a:solidFill>
            <a:miter lim="800000"/>
            <a:headEnd/>
            <a:tailEnd/>
          </a:ln>
        </p:spPr>
      </p:cxnSp>
      <p:sp>
        <p:nvSpPr>
          <p:cNvPr id="163862" name="Rectangle 22"/>
          <p:cNvSpPr>
            <a:spLocks noChangeArrowheads="1"/>
          </p:cNvSpPr>
          <p:nvPr/>
        </p:nvSpPr>
        <p:spPr bwMode="auto">
          <a:xfrm>
            <a:off x="5181600" y="5019675"/>
            <a:ext cx="1447800" cy="533400"/>
          </a:xfrm>
          <a:prstGeom prst="rect">
            <a:avLst/>
          </a:prstGeom>
          <a:solidFill>
            <a:srgbClr val="FFFFFF"/>
          </a:solidFill>
          <a:ln w="28575">
            <a:solidFill>
              <a:srgbClr val="003366"/>
            </a:solidFill>
            <a:miter lim="800000"/>
            <a:headEnd/>
            <a:tailEnd/>
          </a:ln>
          <a:effectLst>
            <a:outerShdw dist="107763" dir="2700000" algn="ctr" rotWithShape="0">
              <a:schemeClr val="tx1">
                <a:lumMod val="75000"/>
                <a:lumOff val="25000"/>
              </a:schemeClr>
            </a:outerShdw>
          </a:effectLst>
        </p:spPr>
        <p:txBody>
          <a:bodyPr wrap="none" anchor="ctr"/>
          <a:lstStyle/>
          <a:p>
            <a:pPr algn="ctr" eaLnBrk="0" hangingPunct="0">
              <a:defRPr/>
            </a:pPr>
            <a:r>
              <a:rPr kumimoji="1" lang="cs-CZ" sz="2400" smtClean="0">
                <a:latin typeface="+mj-lt"/>
              </a:rPr>
              <a:t>Artikl</a:t>
            </a:r>
            <a:endParaRPr kumimoji="1" lang="cs-CZ" sz="2400" dirty="0">
              <a:latin typeface="+mj-lt"/>
            </a:endParaRPr>
          </a:p>
        </p:txBody>
      </p:sp>
      <p:cxnSp>
        <p:nvCxnSpPr>
          <p:cNvPr id="1040" name="AutoShape 23"/>
          <p:cNvCxnSpPr>
            <a:cxnSpLocks noChangeShapeType="1"/>
            <a:stCxn id="163850" idx="2"/>
            <a:endCxn id="163862" idx="1"/>
          </p:cNvCxnSpPr>
          <p:nvPr/>
        </p:nvCxnSpPr>
        <p:spPr bwMode="auto">
          <a:xfrm rot="16200000" flipH="1">
            <a:off x="4095751" y="4214812"/>
            <a:ext cx="1471612" cy="671513"/>
          </a:xfrm>
          <a:prstGeom prst="bentConnector2">
            <a:avLst/>
          </a:prstGeom>
          <a:noFill/>
          <a:ln w="57150">
            <a:solidFill>
              <a:srgbClr val="003366"/>
            </a:solidFill>
            <a:miter lim="800000"/>
            <a:headEnd/>
            <a:tailEnd/>
          </a:ln>
        </p:spPr>
      </p:cxn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cs-CZ" dirty="0" smtClean="0"/>
              <a:t>Příklad: vložení zákazníka (2/2)</a:t>
            </a:r>
            <a:endParaRPr lang="cs-CZ" dirty="0"/>
          </a:p>
        </p:txBody>
      </p:sp>
      <p:sp>
        <p:nvSpPr>
          <p:cNvPr id="108546" name="Footer Placeholder 1"/>
          <p:cNvSpPr>
            <a:spLocks noGrp="1"/>
          </p:cNvSpPr>
          <p:nvPr>
            <p:ph type="ftr" sz="quarter" idx="10"/>
          </p:nvPr>
        </p:nvSpPr>
        <p:spPr>
          <a:noFill/>
        </p:spPr>
        <p:txBody>
          <a:bodyPr/>
          <a:lstStyle/>
          <a:p>
            <a:r>
              <a:rPr lang="en-US" smtClean="0"/>
              <a:t>QS-PR-950</a:t>
            </a:r>
          </a:p>
        </p:txBody>
      </p:sp>
      <p:pic>
        <p:nvPicPr>
          <p:cNvPr id="2263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042" y="981075"/>
            <a:ext cx="7362825" cy="4895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Zadání řídících parametrů (1/2)</a:t>
            </a:r>
            <a:endParaRPr lang="en-US" dirty="0"/>
          </a:p>
        </p:txBody>
      </p:sp>
      <p:sp>
        <p:nvSpPr>
          <p:cNvPr id="109570" name="Footer Placeholder 1"/>
          <p:cNvSpPr>
            <a:spLocks noGrp="1"/>
          </p:cNvSpPr>
          <p:nvPr>
            <p:ph type="ftr" sz="quarter" idx="10"/>
          </p:nvPr>
        </p:nvSpPr>
        <p:spPr>
          <a:noFill/>
        </p:spPr>
        <p:txBody>
          <a:bodyPr/>
          <a:lstStyle/>
          <a:p>
            <a:r>
              <a:rPr lang="en-US" smtClean="0"/>
              <a:t>QS-PR-960</a:t>
            </a:r>
          </a:p>
        </p:txBody>
      </p:sp>
      <p:pic>
        <p:nvPicPr>
          <p:cNvPr id="2283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8466" y="1021806"/>
            <a:ext cx="6951814" cy="47648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Zadání řídících parametrů (2/2)</a:t>
            </a:r>
            <a:endParaRPr lang="cs-CZ" dirty="0"/>
          </a:p>
        </p:txBody>
      </p:sp>
      <p:sp>
        <p:nvSpPr>
          <p:cNvPr id="110594" name="Footer Placeholder 1"/>
          <p:cNvSpPr>
            <a:spLocks noGrp="1"/>
          </p:cNvSpPr>
          <p:nvPr>
            <p:ph type="ftr" sz="quarter" idx="10"/>
          </p:nvPr>
        </p:nvSpPr>
        <p:spPr>
          <a:noFill/>
        </p:spPr>
        <p:txBody>
          <a:bodyPr/>
          <a:lstStyle/>
          <a:p>
            <a:r>
              <a:rPr lang="en-US" smtClean="0"/>
              <a:t>QS-PR-970</a:t>
            </a:r>
          </a:p>
        </p:txBody>
      </p:sp>
      <p:pic>
        <p:nvPicPr>
          <p:cNvPr id="2293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5313" y="942975"/>
            <a:ext cx="7757117" cy="48493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cs-CZ" dirty="0" smtClean="0"/>
              <a:t>Vložení zakázky</a:t>
            </a:r>
            <a:r>
              <a:rPr lang="en-US" dirty="0" smtClean="0"/>
              <a:t>: </a:t>
            </a:r>
            <a:r>
              <a:rPr lang="cs-CZ" dirty="0" smtClean="0"/>
              <a:t>záhlaví</a:t>
            </a:r>
            <a:endParaRPr lang="en-US" dirty="0"/>
          </a:p>
        </p:txBody>
      </p:sp>
      <p:sp>
        <p:nvSpPr>
          <p:cNvPr id="111618" name="Footer Placeholder 1"/>
          <p:cNvSpPr>
            <a:spLocks noGrp="1"/>
          </p:cNvSpPr>
          <p:nvPr>
            <p:ph type="ftr" sz="quarter" idx="10"/>
          </p:nvPr>
        </p:nvSpPr>
        <p:spPr>
          <a:noFill/>
        </p:spPr>
        <p:txBody>
          <a:bodyPr/>
          <a:lstStyle/>
          <a:p>
            <a:r>
              <a:rPr lang="en-US" smtClean="0"/>
              <a:t>QS-PR-980</a:t>
            </a:r>
          </a:p>
        </p:txBody>
      </p:sp>
      <p:pic>
        <p:nvPicPr>
          <p:cNvPr id="2304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955" y="1028549"/>
            <a:ext cx="7067785" cy="4909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14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747" y="995613"/>
            <a:ext cx="7626965" cy="4914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5"/>
          <p:cNvSpPr>
            <a:spLocks noGrp="1"/>
          </p:cNvSpPr>
          <p:nvPr>
            <p:ph type="title"/>
          </p:nvPr>
        </p:nvSpPr>
        <p:spPr/>
        <p:txBody>
          <a:bodyPr>
            <a:normAutofit/>
          </a:bodyPr>
          <a:lstStyle/>
          <a:p>
            <a:r>
              <a:rPr lang="cs-CZ" dirty="0" smtClean="0"/>
              <a:t>Zadání položek zakázky</a:t>
            </a:r>
            <a:endParaRPr lang="en-US" dirty="0"/>
          </a:p>
        </p:txBody>
      </p:sp>
      <p:sp>
        <p:nvSpPr>
          <p:cNvPr id="112643" name="Footer Placeholder 1"/>
          <p:cNvSpPr>
            <a:spLocks noGrp="1"/>
          </p:cNvSpPr>
          <p:nvPr>
            <p:ph type="ftr" sz="quarter" idx="10"/>
          </p:nvPr>
        </p:nvSpPr>
        <p:spPr>
          <a:noFill/>
        </p:spPr>
        <p:txBody>
          <a:bodyPr/>
          <a:lstStyle/>
          <a:p>
            <a:r>
              <a:rPr lang="en-US" smtClean="0"/>
              <a:t>QS-PR-990</a:t>
            </a:r>
          </a:p>
        </p:txBody>
      </p:sp>
      <p:pic>
        <p:nvPicPr>
          <p:cNvPr id="2314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86124" y="4872106"/>
            <a:ext cx="4861588" cy="103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Zadání koncového textu zakázky</a:t>
            </a:r>
            <a:endParaRPr lang="en-US" dirty="0"/>
          </a:p>
        </p:txBody>
      </p:sp>
      <p:sp>
        <p:nvSpPr>
          <p:cNvPr id="113666" name="Footer Placeholder 1"/>
          <p:cNvSpPr>
            <a:spLocks noGrp="1"/>
          </p:cNvSpPr>
          <p:nvPr>
            <p:ph type="ftr" sz="quarter" idx="10"/>
          </p:nvPr>
        </p:nvSpPr>
        <p:spPr>
          <a:noFill/>
        </p:spPr>
        <p:txBody>
          <a:bodyPr/>
          <a:lstStyle/>
          <a:p>
            <a:r>
              <a:rPr lang="en-US" smtClean="0"/>
              <a:t>QS-PR-1000</a:t>
            </a:r>
          </a:p>
        </p:txBody>
      </p:sp>
      <p:pic>
        <p:nvPicPr>
          <p:cNvPr id="2324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6739" y="939656"/>
            <a:ext cx="7662862" cy="4929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Tisk zakázky</a:t>
            </a:r>
            <a:endParaRPr lang="en-US" dirty="0"/>
          </a:p>
        </p:txBody>
      </p:sp>
      <p:sp>
        <p:nvSpPr>
          <p:cNvPr id="114690" name="Footer Placeholder 1"/>
          <p:cNvSpPr>
            <a:spLocks noGrp="1"/>
          </p:cNvSpPr>
          <p:nvPr>
            <p:ph type="ftr" sz="quarter" idx="10"/>
          </p:nvPr>
        </p:nvSpPr>
        <p:spPr>
          <a:noFill/>
        </p:spPr>
        <p:txBody>
          <a:bodyPr/>
          <a:lstStyle/>
          <a:p>
            <a:r>
              <a:rPr lang="en-US" smtClean="0"/>
              <a:t>QS-PR-1010</a:t>
            </a:r>
          </a:p>
        </p:txBody>
      </p:sp>
      <p:pic>
        <p:nvPicPr>
          <p:cNvPr id="2334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1166" y="1078030"/>
            <a:ext cx="7442229" cy="4176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Vytištěná zakázka</a:t>
            </a:r>
            <a:endParaRPr lang="en-US" dirty="0"/>
          </a:p>
        </p:txBody>
      </p:sp>
      <p:sp>
        <p:nvSpPr>
          <p:cNvPr id="115714" name="Footer Placeholder 1"/>
          <p:cNvSpPr>
            <a:spLocks noGrp="1"/>
          </p:cNvSpPr>
          <p:nvPr>
            <p:ph type="ftr" sz="quarter" idx="10"/>
          </p:nvPr>
        </p:nvSpPr>
        <p:spPr>
          <a:noFill/>
        </p:spPr>
        <p:txBody>
          <a:bodyPr/>
          <a:lstStyle/>
          <a:p>
            <a:r>
              <a:rPr lang="en-US" smtClean="0"/>
              <a:t>QS-PR-1020</a:t>
            </a:r>
          </a:p>
        </p:txBody>
      </p:sp>
      <p:pic>
        <p:nvPicPr>
          <p:cNvPr id="2344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9526" y="976312"/>
            <a:ext cx="6470958" cy="490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Tisk balicího listu zakázky</a:t>
            </a:r>
            <a:endParaRPr lang="en-US" dirty="0"/>
          </a:p>
        </p:txBody>
      </p:sp>
      <p:sp>
        <p:nvSpPr>
          <p:cNvPr id="116738" name="Footer Placeholder 1"/>
          <p:cNvSpPr>
            <a:spLocks noGrp="1"/>
          </p:cNvSpPr>
          <p:nvPr>
            <p:ph type="ftr" sz="quarter" idx="10"/>
          </p:nvPr>
        </p:nvSpPr>
        <p:spPr>
          <a:noFill/>
        </p:spPr>
        <p:txBody>
          <a:bodyPr/>
          <a:lstStyle/>
          <a:p>
            <a:r>
              <a:rPr lang="en-US" smtClean="0"/>
              <a:t>QS-PR-1030</a:t>
            </a:r>
          </a:p>
        </p:txBody>
      </p:sp>
      <p:pic>
        <p:nvPicPr>
          <p:cNvPr id="2355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6263" y="1106109"/>
            <a:ext cx="7991475" cy="3479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Výtisk balicího listu zakázky</a:t>
            </a:r>
            <a:endParaRPr lang="en-US" dirty="0"/>
          </a:p>
        </p:txBody>
      </p:sp>
      <p:sp>
        <p:nvSpPr>
          <p:cNvPr id="117762" name="Footer Placeholder 1"/>
          <p:cNvSpPr>
            <a:spLocks noGrp="1"/>
          </p:cNvSpPr>
          <p:nvPr>
            <p:ph type="ftr" sz="quarter" idx="10"/>
          </p:nvPr>
        </p:nvSpPr>
        <p:spPr>
          <a:noFill/>
        </p:spPr>
        <p:txBody>
          <a:bodyPr/>
          <a:lstStyle/>
          <a:p>
            <a:r>
              <a:rPr lang="en-US" smtClean="0"/>
              <a:t>QS-PR-1040</a:t>
            </a:r>
          </a:p>
        </p:txBody>
      </p:sp>
      <p:pic>
        <p:nvPicPr>
          <p:cNvPr id="2365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5186" y="1115845"/>
            <a:ext cx="6786491" cy="43548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normAutofit/>
          </a:bodyPr>
          <a:lstStyle/>
          <a:p>
            <a:r>
              <a:rPr lang="cs-CZ" dirty="0" smtClean="0"/>
              <a:t>Skladové příjmy z objednávek</a:t>
            </a:r>
            <a:endParaRPr lang="en-US" dirty="0"/>
          </a:p>
        </p:txBody>
      </p:sp>
      <p:sp>
        <p:nvSpPr>
          <p:cNvPr id="25602" name="Footer Placeholder 1"/>
          <p:cNvSpPr>
            <a:spLocks noGrp="1"/>
          </p:cNvSpPr>
          <p:nvPr>
            <p:ph type="ftr" sz="quarter" idx="10"/>
          </p:nvPr>
        </p:nvSpPr>
        <p:spPr>
          <a:noFill/>
        </p:spPr>
        <p:txBody>
          <a:bodyPr/>
          <a:lstStyle/>
          <a:p>
            <a:r>
              <a:rPr lang="en-US" smtClean="0"/>
              <a:t>QS-PR-120</a:t>
            </a:r>
          </a:p>
        </p:txBody>
      </p:sp>
      <p:grpSp>
        <p:nvGrpSpPr>
          <p:cNvPr id="12" name="Group 11"/>
          <p:cNvGrpSpPr/>
          <p:nvPr/>
        </p:nvGrpSpPr>
        <p:grpSpPr>
          <a:xfrm>
            <a:off x="1330325" y="2281238"/>
            <a:ext cx="6477000" cy="2359025"/>
            <a:chOff x="1244600" y="2328863"/>
            <a:chExt cx="6477000" cy="2359025"/>
          </a:xfrm>
        </p:grpSpPr>
        <p:sp>
          <p:nvSpPr>
            <p:cNvPr id="165892" name="Rectangle 4"/>
            <p:cNvSpPr>
              <a:spLocks noChangeArrowheads="1"/>
            </p:cNvSpPr>
            <p:nvPr/>
          </p:nvSpPr>
          <p:spPr bwMode="auto">
            <a:xfrm>
              <a:off x="1244600" y="2674938"/>
              <a:ext cx="2797175" cy="806450"/>
            </a:xfrm>
            <a:prstGeom prst="rect">
              <a:avLst/>
            </a:prstGeom>
            <a:solidFill>
              <a:srgbClr val="D8DAC9"/>
            </a:solidFill>
            <a:ln w="12700">
              <a:solidFill>
                <a:schemeClr val="tx1"/>
              </a:solidFill>
              <a:miter lim="800000"/>
              <a:headEnd/>
              <a:tailEnd/>
            </a:ln>
            <a:effectLst>
              <a:outerShdw dist="107763" dir="2700000" algn="ctr" rotWithShape="0">
                <a:schemeClr val="tx1">
                  <a:lumMod val="75000"/>
                  <a:lumOff val="25000"/>
                </a:schemeClr>
              </a:outerShdw>
            </a:effectLst>
          </p:spPr>
          <p:txBody>
            <a:bodyPr lIns="182880" tIns="320040" rIns="182880" bIns="320040" anchor="ctr"/>
            <a:lstStyle/>
            <a:p>
              <a:pPr algn="ctr" eaLnBrk="0" hangingPunct="0">
                <a:defRPr/>
              </a:pPr>
              <a:r>
                <a:rPr lang="cs-CZ" sz="1600" dirty="0" smtClean="0">
                  <a:latin typeface="+mj-lt"/>
                </a:rPr>
                <a:t>Dodavatel zpracovává</a:t>
              </a:r>
            </a:p>
            <a:p>
              <a:pPr algn="ctr" eaLnBrk="0" hangingPunct="0">
                <a:defRPr/>
              </a:pPr>
              <a:r>
                <a:rPr lang="cs-CZ" sz="1600" dirty="0" smtClean="0">
                  <a:latin typeface="+mj-lt"/>
                </a:rPr>
                <a:t>objednávku</a:t>
              </a:r>
              <a:endParaRPr lang="en-US" sz="1600" dirty="0">
                <a:latin typeface="+mj-lt"/>
              </a:endParaRPr>
            </a:p>
          </p:txBody>
        </p:sp>
        <p:sp>
          <p:nvSpPr>
            <p:cNvPr id="25605" name="Line 5"/>
            <p:cNvSpPr>
              <a:spLocks noChangeShapeType="1"/>
            </p:cNvSpPr>
            <p:nvPr/>
          </p:nvSpPr>
          <p:spPr bwMode="auto">
            <a:xfrm>
              <a:off x="2641600" y="3478213"/>
              <a:ext cx="0" cy="403225"/>
            </a:xfrm>
            <a:prstGeom prst="line">
              <a:avLst/>
            </a:prstGeom>
            <a:noFill/>
            <a:ln w="38100">
              <a:solidFill>
                <a:schemeClr val="tx1"/>
              </a:solidFill>
              <a:round/>
              <a:headEnd/>
              <a:tailEnd type="triangle" w="med" len="med"/>
            </a:ln>
          </p:spPr>
          <p:txBody>
            <a:bodyPr wrap="none" anchor="ctr"/>
            <a:lstStyle/>
            <a:p>
              <a:endParaRPr lang="en-US">
                <a:latin typeface="+mj-lt"/>
              </a:endParaRPr>
            </a:p>
          </p:txBody>
        </p:sp>
        <p:sp>
          <p:nvSpPr>
            <p:cNvPr id="165894" name="Rectangle 6"/>
            <p:cNvSpPr>
              <a:spLocks noChangeArrowheads="1"/>
            </p:cNvSpPr>
            <p:nvPr/>
          </p:nvSpPr>
          <p:spPr bwMode="auto">
            <a:xfrm>
              <a:off x="1244600" y="3881438"/>
              <a:ext cx="2797175" cy="806450"/>
            </a:xfrm>
            <a:prstGeom prst="rect">
              <a:avLst/>
            </a:prstGeom>
            <a:solidFill>
              <a:srgbClr val="D8DAC9"/>
            </a:solidFill>
            <a:ln w="12700">
              <a:solidFill>
                <a:schemeClr val="tx1"/>
              </a:solidFill>
              <a:miter lim="800000"/>
              <a:headEnd/>
              <a:tailEnd/>
            </a:ln>
            <a:effectLst>
              <a:outerShdw dist="107763" dir="2700000" algn="ctr" rotWithShape="0">
                <a:schemeClr val="tx1">
                  <a:lumMod val="75000"/>
                  <a:lumOff val="25000"/>
                </a:schemeClr>
              </a:outerShdw>
            </a:effectLst>
          </p:spPr>
          <p:txBody>
            <a:bodyPr lIns="182880" tIns="320040" rIns="182880" bIns="320040" anchor="ctr"/>
            <a:lstStyle/>
            <a:p>
              <a:pPr algn="ctr" eaLnBrk="0" hangingPunct="0">
                <a:defRPr/>
              </a:pPr>
              <a:r>
                <a:rPr lang="cs-CZ" sz="1600" dirty="0" smtClean="0">
                  <a:latin typeface="+mj-lt"/>
                </a:rPr>
                <a:t>Přijetí artiklů</a:t>
              </a:r>
              <a:endParaRPr lang="en-US" sz="1600" dirty="0">
                <a:latin typeface="+mj-lt"/>
              </a:endParaRPr>
            </a:p>
          </p:txBody>
        </p:sp>
        <p:sp>
          <p:nvSpPr>
            <p:cNvPr id="165895" name="Rectangle 7"/>
            <p:cNvSpPr>
              <a:spLocks noChangeArrowheads="1"/>
            </p:cNvSpPr>
            <p:nvPr/>
          </p:nvSpPr>
          <p:spPr bwMode="auto">
            <a:xfrm>
              <a:off x="4924425" y="2674938"/>
              <a:ext cx="2797175" cy="806450"/>
            </a:xfrm>
            <a:prstGeom prst="rect">
              <a:avLst/>
            </a:prstGeom>
            <a:solidFill>
              <a:srgbClr val="D8DAC9"/>
            </a:solidFill>
            <a:ln w="12700">
              <a:solidFill>
                <a:schemeClr val="tx1"/>
              </a:solidFill>
              <a:miter lim="800000"/>
              <a:headEnd/>
              <a:tailEnd/>
            </a:ln>
            <a:effectLst>
              <a:outerShdw dist="107763" dir="2700000" algn="ctr" rotWithShape="0">
                <a:schemeClr val="tx1">
                  <a:lumMod val="75000"/>
                  <a:lumOff val="25000"/>
                </a:schemeClr>
              </a:outerShdw>
            </a:effectLst>
          </p:spPr>
          <p:txBody>
            <a:bodyPr lIns="182880" tIns="320040" rIns="182880" bIns="320040" anchor="ctr"/>
            <a:lstStyle/>
            <a:p>
              <a:pPr algn="ctr" eaLnBrk="0" hangingPunct="0">
                <a:defRPr/>
              </a:pPr>
              <a:r>
                <a:rPr lang="cs-CZ" sz="1600" dirty="0" smtClean="0">
                  <a:latin typeface="+mj-lt"/>
                </a:rPr>
                <a:t>Tisk příjemky</a:t>
              </a:r>
              <a:endParaRPr lang="en-US" sz="1600" dirty="0">
                <a:latin typeface="+mj-lt"/>
              </a:endParaRPr>
            </a:p>
          </p:txBody>
        </p:sp>
        <p:sp>
          <p:nvSpPr>
            <p:cNvPr id="25608" name="Line 8"/>
            <p:cNvSpPr>
              <a:spLocks noChangeShapeType="1"/>
            </p:cNvSpPr>
            <p:nvPr/>
          </p:nvSpPr>
          <p:spPr bwMode="auto">
            <a:xfrm>
              <a:off x="6321425" y="3478213"/>
              <a:ext cx="0" cy="403225"/>
            </a:xfrm>
            <a:prstGeom prst="line">
              <a:avLst/>
            </a:prstGeom>
            <a:noFill/>
            <a:ln w="38100">
              <a:solidFill>
                <a:schemeClr val="tx1"/>
              </a:solidFill>
              <a:round/>
              <a:headEnd/>
              <a:tailEnd type="triangle" w="med" len="med"/>
            </a:ln>
          </p:spPr>
          <p:txBody>
            <a:bodyPr wrap="none" anchor="ctr"/>
            <a:lstStyle/>
            <a:p>
              <a:endParaRPr lang="en-US">
                <a:latin typeface="+mj-lt"/>
              </a:endParaRPr>
            </a:p>
          </p:txBody>
        </p:sp>
        <p:sp>
          <p:nvSpPr>
            <p:cNvPr id="165897" name="Rectangle 9"/>
            <p:cNvSpPr>
              <a:spLocks noChangeArrowheads="1"/>
            </p:cNvSpPr>
            <p:nvPr/>
          </p:nvSpPr>
          <p:spPr bwMode="auto">
            <a:xfrm>
              <a:off x="4924425" y="3881438"/>
              <a:ext cx="2797175" cy="806450"/>
            </a:xfrm>
            <a:prstGeom prst="rect">
              <a:avLst/>
            </a:prstGeom>
            <a:solidFill>
              <a:srgbClr val="D8DAC9"/>
            </a:solidFill>
            <a:ln w="12700">
              <a:solidFill>
                <a:schemeClr val="tx1"/>
              </a:solidFill>
              <a:miter lim="800000"/>
              <a:headEnd/>
              <a:tailEnd/>
            </a:ln>
            <a:effectLst>
              <a:outerShdw dist="107763" dir="2700000" algn="ctr" rotWithShape="0">
                <a:schemeClr val="tx1">
                  <a:lumMod val="75000"/>
                  <a:lumOff val="25000"/>
                </a:schemeClr>
              </a:outerShdw>
            </a:effectLst>
          </p:spPr>
          <p:txBody>
            <a:bodyPr lIns="182880" tIns="320040" rIns="182880" bIns="320040" anchor="ctr"/>
            <a:lstStyle/>
            <a:p>
              <a:pPr algn="ctr" eaLnBrk="0" hangingPunct="0">
                <a:defRPr/>
              </a:pPr>
              <a:r>
                <a:rPr lang="cs-CZ" sz="1600" dirty="0" smtClean="0">
                  <a:latin typeface="+mj-lt"/>
                </a:rPr>
                <a:t>Výměna artiklu nebo vrácení na dobropis</a:t>
              </a:r>
              <a:endParaRPr lang="en-US" sz="1600" dirty="0">
                <a:latin typeface="+mj-lt"/>
              </a:endParaRPr>
            </a:p>
          </p:txBody>
        </p:sp>
        <p:sp>
          <p:nvSpPr>
            <p:cNvPr id="25610" name="Freeform 10"/>
            <p:cNvSpPr>
              <a:spLocks/>
            </p:cNvSpPr>
            <p:nvPr/>
          </p:nvSpPr>
          <p:spPr bwMode="auto">
            <a:xfrm>
              <a:off x="4044950" y="2328863"/>
              <a:ext cx="2265363" cy="1947862"/>
            </a:xfrm>
            <a:custGeom>
              <a:avLst/>
              <a:gdLst>
                <a:gd name="T0" fmla="*/ 0 w 1427"/>
                <a:gd name="T1" fmla="*/ 2147483647 h 1227"/>
                <a:gd name="T2" fmla="*/ 2147483647 w 1427"/>
                <a:gd name="T3" fmla="*/ 2147483647 h 1227"/>
                <a:gd name="T4" fmla="*/ 2147483647 w 1427"/>
                <a:gd name="T5" fmla="*/ 0 h 1227"/>
                <a:gd name="T6" fmla="*/ 2147483647 w 1427"/>
                <a:gd name="T7" fmla="*/ 0 h 1227"/>
                <a:gd name="T8" fmla="*/ 2147483647 w 1427"/>
                <a:gd name="T9" fmla="*/ 2147483647 h 1227"/>
                <a:gd name="T10" fmla="*/ 0 60000 65536"/>
                <a:gd name="T11" fmla="*/ 0 60000 65536"/>
                <a:gd name="T12" fmla="*/ 0 60000 65536"/>
                <a:gd name="T13" fmla="*/ 0 60000 65536"/>
                <a:gd name="T14" fmla="*/ 0 60000 65536"/>
                <a:gd name="T15" fmla="*/ 0 w 1427"/>
                <a:gd name="T16" fmla="*/ 0 h 1227"/>
                <a:gd name="T17" fmla="*/ 1427 w 1427"/>
                <a:gd name="T18" fmla="*/ 1227 h 1227"/>
              </a:gdLst>
              <a:ahLst/>
              <a:cxnLst>
                <a:cxn ang="T10">
                  <a:pos x="T0" y="T1"/>
                </a:cxn>
                <a:cxn ang="T11">
                  <a:pos x="T2" y="T3"/>
                </a:cxn>
                <a:cxn ang="T12">
                  <a:pos x="T4" y="T5"/>
                </a:cxn>
                <a:cxn ang="T13">
                  <a:pos x="T6" y="T7"/>
                </a:cxn>
                <a:cxn ang="T14">
                  <a:pos x="T8" y="T9"/>
                </a:cxn>
              </a:cxnLst>
              <a:rect l="T15" t="T16" r="T17" b="T18"/>
              <a:pathLst>
                <a:path w="1427" h="1227">
                  <a:moveTo>
                    <a:pt x="0" y="1227"/>
                  </a:moveTo>
                  <a:lnTo>
                    <a:pt x="291" y="1227"/>
                  </a:lnTo>
                  <a:lnTo>
                    <a:pt x="291" y="0"/>
                  </a:lnTo>
                  <a:lnTo>
                    <a:pt x="1427" y="0"/>
                  </a:lnTo>
                  <a:lnTo>
                    <a:pt x="1427" y="218"/>
                  </a:lnTo>
                </a:path>
              </a:pathLst>
            </a:custGeom>
            <a:noFill/>
            <a:ln w="38100">
              <a:solidFill>
                <a:schemeClr val="tx1"/>
              </a:solidFill>
              <a:round/>
              <a:headEnd/>
              <a:tailEnd type="triangle" w="med" len="med"/>
            </a:ln>
          </p:spPr>
          <p:txBody>
            <a:bodyPr wrap="none" anchor="ctr"/>
            <a:lstStyle/>
            <a:p>
              <a:endParaRPr lang="en-US">
                <a:latin typeface="+mj-lt"/>
              </a:endParaRPr>
            </a:p>
          </p:txBody>
        </p:sp>
      </p:gr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Expedice zakázky 1/3</a:t>
            </a:r>
            <a:endParaRPr lang="en-US" dirty="0"/>
          </a:p>
        </p:txBody>
      </p:sp>
      <p:sp>
        <p:nvSpPr>
          <p:cNvPr id="118786" name="Footer Placeholder 1"/>
          <p:cNvSpPr>
            <a:spLocks noGrp="1"/>
          </p:cNvSpPr>
          <p:nvPr>
            <p:ph type="ftr" sz="quarter" idx="10"/>
          </p:nvPr>
        </p:nvSpPr>
        <p:spPr>
          <a:noFill/>
        </p:spPr>
        <p:txBody>
          <a:bodyPr/>
          <a:lstStyle/>
          <a:p>
            <a:r>
              <a:rPr lang="en-US" smtClean="0"/>
              <a:t>QS-PR-1050</a:t>
            </a:r>
          </a:p>
        </p:txBody>
      </p:sp>
      <p:pic>
        <p:nvPicPr>
          <p:cNvPr id="2375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040" y="981431"/>
            <a:ext cx="7572375" cy="467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Expedice zakázky 2/3</a:t>
            </a:r>
            <a:endParaRPr lang="cs-CZ" dirty="0"/>
          </a:p>
        </p:txBody>
      </p:sp>
      <p:sp>
        <p:nvSpPr>
          <p:cNvPr id="119810" name="Footer Placeholder 1"/>
          <p:cNvSpPr>
            <a:spLocks noGrp="1"/>
          </p:cNvSpPr>
          <p:nvPr>
            <p:ph type="ftr" sz="quarter" idx="10"/>
          </p:nvPr>
        </p:nvSpPr>
        <p:spPr>
          <a:noFill/>
        </p:spPr>
        <p:txBody>
          <a:bodyPr/>
          <a:lstStyle/>
          <a:p>
            <a:r>
              <a:rPr lang="en-US" smtClean="0"/>
              <a:t>QS-PR-1060</a:t>
            </a:r>
          </a:p>
        </p:txBody>
      </p:sp>
      <p:pic>
        <p:nvPicPr>
          <p:cNvPr id="2385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3446" y="1137101"/>
            <a:ext cx="7791450" cy="3819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Expedice zakázky 3/3</a:t>
            </a:r>
            <a:endParaRPr lang="cs-CZ" dirty="0"/>
          </a:p>
        </p:txBody>
      </p:sp>
      <p:sp>
        <p:nvSpPr>
          <p:cNvPr id="120834" name="Footer Placeholder 1"/>
          <p:cNvSpPr>
            <a:spLocks noGrp="1"/>
          </p:cNvSpPr>
          <p:nvPr>
            <p:ph type="ftr" sz="quarter" idx="10"/>
          </p:nvPr>
        </p:nvSpPr>
        <p:spPr>
          <a:noFill/>
        </p:spPr>
        <p:txBody>
          <a:bodyPr/>
          <a:lstStyle/>
          <a:p>
            <a:r>
              <a:rPr lang="en-US" smtClean="0"/>
              <a:t>QS-PR-1070</a:t>
            </a:r>
          </a:p>
        </p:txBody>
      </p:sp>
      <p:pic>
        <p:nvPicPr>
          <p:cNvPr id="2396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1901" y="1081087"/>
            <a:ext cx="7496175" cy="469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Podrobný přehled zásob</a:t>
            </a:r>
            <a:endParaRPr lang="en-US" dirty="0"/>
          </a:p>
        </p:txBody>
      </p:sp>
      <p:sp>
        <p:nvSpPr>
          <p:cNvPr id="121858" name="Footer Placeholder 1"/>
          <p:cNvSpPr>
            <a:spLocks noGrp="1"/>
          </p:cNvSpPr>
          <p:nvPr>
            <p:ph type="ftr" sz="quarter" idx="10"/>
          </p:nvPr>
        </p:nvSpPr>
        <p:spPr>
          <a:noFill/>
        </p:spPr>
        <p:txBody>
          <a:bodyPr/>
          <a:lstStyle/>
          <a:p>
            <a:r>
              <a:rPr lang="en-US" smtClean="0"/>
              <a:t>QS-PR-1080</a:t>
            </a:r>
          </a:p>
        </p:txBody>
      </p:sp>
      <p:pic>
        <p:nvPicPr>
          <p:cNvPr id="2283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5477" y="881559"/>
            <a:ext cx="5352186" cy="3392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Dotaz na podrobnosti transakcí</a:t>
            </a:r>
            <a:endParaRPr lang="en-US" dirty="0"/>
          </a:p>
        </p:txBody>
      </p:sp>
      <p:sp>
        <p:nvSpPr>
          <p:cNvPr id="122882" name="Footer Placeholder 1"/>
          <p:cNvSpPr>
            <a:spLocks noGrp="1"/>
          </p:cNvSpPr>
          <p:nvPr>
            <p:ph type="ftr" sz="quarter" idx="10"/>
          </p:nvPr>
        </p:nvSpPr>
        <p:spPr>
          <a:noFill/>
        </p:spPr>
        <p:txBody>
          <a:bodyPr/>
          <a:lstStyle/>
          <a:p>
            <a:r>
              <a:rPr lang="en-US" smtClean="0"/>
              <a:t>QS-PR-1090</a:t>
            </a:r>
          </a:p>
        </p:txBody>
      </p:sp>
      <p:pic>
        <p:nvPicPr>
          <p:cNvPr id="2416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7397" y="909501"/>
            <a:ext cx="6134597" cy="44278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Důsledky v hlavní knize</a:t>
            </a:r>
            <a:endParaRPr lang="en-US" dirty="0"/>
          </a:p>
        </p:txBody>
      </p:sp>
      <p:sp>
        <p:nvSpPr>
          <p:cNvPr id="123906" name="Footer Placeholder 1"/>
          <p:cNvSpPr>
            <a:spLocks noGrp="1"/>
          </p:cNvSpPr>
          <p:nvPr>
            <p:ph type="ftr" sz="quarter" idx="10"/>
          </p:nvPr>
        </p:nvSpPr>
        <p:spPr>
          <a:noFill/>
        </p:spPr>
        <p:txBody>
          <a:bodyPr/>
          <a:lstStyle/>
          <a:p>
            <a:r>
              <a:rPr lang="en-US" smtClean="0"/>
              <a:t>QS-PR-1100</a:t>
            </a:r>
          </a:p>
        </p:txBody>
      </p:sp>
      <p:pic>
        <p:nvPicPr>
          <p:cNvPr id="2385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0060" y="852559"/>
            <a:ext cx="4492316" cy="54848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cs-CZ" dirty="0" smtClean="0"/>
              <a:t>Zobrazení připravené faktury</a:t>
            </a:r>
            <a:endParaRPr lang="en-US" dirty="0"/>
          </a:p>
        </p:txBody>
      </p:sp>
      <p:sp>
        <p:nvSpPr>
          <p:cNvPr id="124930" name="Footer Placeholder 1"/>
          <p:cNvSpPr>
            <a:spLocks noGrp="1"/>
          </p:cNvSpPr>
          <p:nvPr>
            <p:ph type="ftr" sz="quarter" idx="10"/>
          </p:nvPr>
        </p:nvSpPr>
        <p:spPr>
          <a:noFill/>
        </p:spPr>
        <p:txBody>
          <a:bodyPr/>
          <a:lstStyle/>
          <a:p>
            <a:r>
              <a:rPr lang="en-US" smtClean="0"/>
              <a:t>QS-PR-1110</a:t>
            </a:r>
          </a:p>
        </p:txBody>
      </p:sp>
      <p:pic>
        <p:nvPicPr>
          <p:cNvPr id="2396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2262" y="796619"/>
            <a:ext cx="6919415" cy="2577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962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74288" y="2476516"/>
            <a:ext cx="5882185" cy="3157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Tisk faktury</a:t>
            </a:r>
            <a:endParaRPr lang="en-US" dirty="0"/>
          </a:p>
        </p:txBody>
      </p:sp>
      <p:sp>
        <p:nvSpPr>
          <p:cNvPr id="125954" name="Footer Placeholder 1"/>
          <p:cNvSpPr>
            <a:spLocks noGrp="1"/>
          </p:cNvSpPr>
          <p:nvPr>
            <p:ph type="ftr" sz="quarter" idx="10"/>
          </p:nvPr>
        </p:nvSpPr>
        <p:spPr>
          <a:noFill/>
        </p:spPr>
        <p:txBody>
          <a:bodyPr/>
          <a:lstStyle/>
          <a:p>
            <a:r>
              <a:rPr lang="en-US" smtClean="0"/>
              <a:t>QS-PR-1120</a:t>
            </a:r>
          </a:p>
        </p:txBody>
      </p:sp>
      <p:pic>
        <p:nvPicPr>
          <p:cNvPr id="2406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0127" y="794840"/>
            <a:ext cx="8037963" cy="4676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Vytištěná faktura</a:t>
            </a:r>
            <a:endParaRPr lang="en-US" dirty="0"/>
          </a:p>
        </p:txBody>
      </p:sp>
      <p:sp>
        <p:nvSpPr>
          <p:cNvPr id="126978" name="Footer Placeholder 1"/>
          <p:cNvSpPr>
            <a:spLocks noGrp="1"/>
          </p:cNvSpPr>
          <p:nvPr>
            <p:ph type="ftr" sz="quarter" idx="10"/>
          </p:nvPr>
        </p:nvSpPr>
        <p:spPr>
          <a:noFill/>
        </p:spPr>
        <p:txBody>
          <a:bodyPr/>
          <a:lstStyle/>
          <a:p>
            <a:r>
              <a:rPr lang="en-US" smtClean="0"/>
              <a:t>QS-PR-1130</a:t>
            </a:r>
          </a:p>
        </p:txBody>
      </p:sp>
      <p:pic>
        <p:nvPicPr>
          <p:cNvPr id="2416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481" y="833229"/>
            <a:ext cx="4929115" cy="53181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Příklad: zápis faktury 1/2</a:t>
            </a:r>
            <a:endParaRPr lang="en-US" dirty="0"/>
          </a:p>
        </p:txBody>
      </p:sp>
      <p:sp>
        <p:nvSpPr>
          <p:cNvPr id="128002" name="Footer Placeholder 1"/>
          <p:cNvSpPr>
            <a:spLocks noGrp="1"/>
          </p:cNvSpPr>
          <p:nvPr>
            <p:ph type="ftr" sz="quarter" idx="10"/>
          </p:nvPr>
        </p:nvSpPr>
        <p:spPr>
          <a:noFill/>
        </p:spPr>
        <p:txBody>
          <a:bodyPr/>
          <a:lstStyle/>
          <a:p>
            <a:r>
              <a:rPr lang="en-US" smtClean="0"/>
              <a:t>QS-PR-1140</a:t>
            </a:r>
          </a:p>
        </p:txBody>
      </p:sp>
      <p:pic>
        <p:nvPicPr>
          <p:cNvPr id="2426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096" y="948870"/>
            <a:ext cx="7073488" cy="40501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182880"/>
            <a:ext cx="8229600" cy="826770"/>
          </a:xfrm>
        </p:spPr>
        <p:txBody>
          <a:bodyPr>
            <a:normAutofit fontScale="90000"/>
          </a:bodyPr>
          <a:lstStyle/>
          <a:p>
            <a:r>
              <a:rPr lang="cs-CZ" dirty="0" smtClean="0"/>
              <a:t>Zadání dodavatele a platebních podmínek</a:t>
            </a:r>
            <a:endParaRPr lang="en-US" dirty="0"/>
          </a:p>
        </p:txBody>
      </p:sp>
      <p:sp>
        <p:nvSpPr>
          <p:cNvPr id="26626" name="Footer Placeholder 1"/>
          <p:cNvSpPr>
            <a:spLocks noGrp="1"/>
          </p:cNvSpPr>
          <p:nvPr>
            <p:ph type="ftr" sz="quarter" idx="10"/>
          </p:nvPr>
        </p:nvSpPr>
        <p:spPr>
          <a:noFill/>
        </p:spPr>
        <p:txBody>
          <a:bodyPr/>
          <a:lstStyle/>
          <a:p>
            <a:r>
              <a:rPr lang="en-US" smtClean="0"/>
              <a:t>QS-PR-130</a:t>
            </a:r>
          </a:p>
        </p:txBody>
      </p:sp>
      <p:pic>
        <p:nvPicPr>
          <p:cNvPr id="2252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7827" y="1087891"/>
            <a:ext cx="8029461" cy="36800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cs-CZ" dirty="0" smtClean="0"/>
              <a:t>Příklad: zápis faktury 2/2</a:t>
            </a:r>
            <a:endParaRPr lang="cs-CZ" dirty="0"/>
          </a:p>
        </p:txBody>
      </p:sp>
      <p:sp>
        <p:nvSpPr>
          <p:cNvPr id="129027" name="Footer Placeholder 1"/>
          <p:cNvSpPr>
            <a:spLocks noGrp="1"/>
          </p:cNvSpPr>
          <p:nvPr>
            <p:ph type="ftr" sz="quarter" idx="10"/>
          </p:nvPr>
        </p:nvSpPr>
        <p:spPr>
          <a:noFill/>
        </p:spPr>
        <p:txBody>
          <a:bodyPr/>
          <a:lstStyle/>
          <a:p>
            <a:r>
              <a:rPr lang="en-US" smtClean="0"/>
              <a:t>QS-PR-1150</a:t>
            </a:r>
          </a:p>
        </p:txBody>
      </p:sp>
      <p:pic>
        <p:nvPicPr>
          <p:cNvPr id="2437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0073" y="864285"/>
            <a:ext cx="8292689" cy="41077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371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8768" y="4734532"/>
            <a:ext cx="7248241" cy="1553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Dotaz na účet zákazníka</a:t>
            </a:r>
            <a:endParaRPr lang="en-US" dirty="0"/>
          </a:p>
        </p:txBody>
      </p:sp>
      <p:sp>
        <p:nvSpPr>
          <p:cNvPr id="130050" name="Footer Placeholder 1"/>
          <p:cNvSpPr>
            <a:spLocks noGrp="1"/>
          </p:cNvSpPr>
          <p:nvPr>
            <p:ph type="ftr" sz="quarter" idx="10"/>
          </p:nvPr>
        </p:nvSpPr>
        <p:spPr>
          <a:noFill/>
        </p:spPr>
        <p:txBody>
          <a:bodyPr/>
          <a:lstStyle/>
          <a:p>
            <a:r>
              <a:rPr lang="en-US" smtClean="0"/>
              <a:t>QS-PR-1160</a:t>
            </a:r>
          </a:p>
        </p:txBody>
      </p:sp>
      <p:pic>
        <p:nvPicPr>
          <p:cNvPr id="2447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9558" y="1122813"/>
            <a:ext cx="7970293" cy="17419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Příjem platby</a:t>
            </a:r>
            <a:endParaRPr lang="en-US" dirty="0"/>
          </a:p>
        </p:txBody>
      </p:sp>
      <p:sp>
        <p:nvSpPr>
          <p:cNvPr id="131074" name="Footer Placeholder 1"/>
          <p:cNvSpPr>
            <a:spLocks noGrp="1"/>
          </p:cNvSpPr>
          <p:nvPr>
            <p:ph type="ftr" sz="quarter" idx="10"/>
          </p:nvPr>
        </p:nvSpPr>
        <p:spPr>
          <a:noFill/>
        </p:spPr>
        <p:txBody>
          <a:bodyPr/>
          <a:lstStyle/>
          <a:p>
            <a:r>
              <a:rPr lang="en-US" smtClean="0"/>
              <a:t>QS-PR-1170</a:t>
            </a:r>
          </a:p>
        </p:txBody>
      </p:sp>
      <p:pic>
        <p:nvPicPr>
          <p:cNvPr id="2457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1890" y="859531"/>
            <a:ext cx="7184571" cy="5186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Údržba plateb od zákazníků 1/2</a:t>
            </a:r>
            <a:endParaRPr lang="cs-CZ" dirty="0"/>
          </a:p>
        </p:txBody>
      </p:sp>
      <p:sp>
        <p:nvSpPr>
          <p:cNvPr id="132098" name="Footer Placeholder 1"/>
          <p:cNvSpPr>
            <a:spLocks noGrp="1"/>
          </p:cNvSpPr>
          <p:nvPr>
            <p:ph type="ftr" sz="quarter" idx="10"/>
          </p:nvPr>
        </p:nvSpPr>
        <p:spPr>
          <a:noFill/>
        </p:spPr>
        <p:txBody>
          <a:bodyPr/>
          <a:lstStyle/>
          <a:p>
            <a:r>
              <a:rPr lang="en-US" smtClean="0"/>
              <a:t>QS-PR-1180</a:t>
            </a:r>
          </a:p>
        </p:txBody>
      </p:sp>
      <p:pic>
        <p:nvPicPr>
          <p:cNvPr id="2467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3978" y="950026"/>
            <a:ext cx="7708364" cy="4507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pl-PL" dirty="0" smtClean="0"/>
              <a:t>Údržba plateb od zákazníků 2/2</a:t>
            </a:r>
            <a:endParaRPr lang="en-US" dirty="0"/>
          </a:p>
        </p:txBody>
      </p:sp>
      <p:sp>
        <p:nvSpPr>
          <p:cNvPr id="133123" name="Footer Placeholder 1"/>
          <p:cNvSpPr>
            <a:spLocks noGrp="1"/>
          </p:cNvSpPr>
          <p:nvPr>
            <p:ph type="ftr" sz="quarter" idx="10"/>
          </p:nvPr>
        </p:nvSpPr>
        <p:spPr>
          <a:noFill/>
        </p:spPr>
        <p:txBody>
          <a:bodyPr/>
          <a:lstStyle/>
          <a:p>
            <a:r>
              <a:rPr lang="en-US" smtClean="0"/>
              <a:t>QS-PR-1190</a:t>
            </a:r>
          </a:p>
        </p:txBody>
      </p:sp>
      <p:pic>
        <p:nvPicPr>
          <p:cNvPr id="24781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9393" y="850905"/>
            <a:ext cx="6720646" cy="4991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781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95385" y="3014356"/>
            <a:ext cx="4120908" cy="30420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cs-CZ" dirty="0" smtClean="0"/>
              <a:t>Příklad: dotaz na saldokonta pohledávek</a:t>
            </a:r>
            <a:endParaRPr lang="en-US" dirty="0"/>
          </a:p>
        </p:txBody>
      </p:sp>
      <p:sp>
        <p:nvSpPr>
          <p:cNvPr id="134146" name="Footer Placeholder 1"/>
          <p:cNvSpPr>
            <a:spLocks noGrp="1"/>
          </p:cNvSpPr>
          <p:nvPr>
            <p:ph type="ftr" sz="quarter" idx="10"/>
          </p:nvPr>
        </p:nvSpPr>
        <p:spPr>
          <a:noFill/>
        </p:spPr>
        <p:txBody>
          <a:bodyPr/>
          <a:lstStyle/>
          <a:p>
            <a:r>
              <a:rPr lang="en-US" smtClean="0"/>
              <a:t>QS-PR-1200</a:t>
            </a:r>
          </a:p>
        </p:txBody>
      </p:sp>
      <p:pic>
        <p:nvPicPr>
          <p:cNvPr id="2488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284" y="892786"/>
            <a:ext cx="7766293" cy="41180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normAutofit/>
          </a:bodyPr>
          <a:lstStyle/>
          <a:p>
            <a:r>
              <a:rPr lang="cs-CZ" dirty="0" smtClean="0"/>
              <a:t>Shrnutí</a:t>
            </a:r>
            <a:endParaRPr lang="en-US" dirty="0"/>
          </a:p>
        </p:txBody>
      </p:sp>
      <p:sp>
        <p:nvSpPr>
          <p:cNvPr id="135170" name="Footer Placeholder 1"/>
          <p:cNvSpPr>
            <a:spLocks noGrp="1"/>
          </p:cNvSpPr>
          <p:nvPr>
            <p:ph type="ftr" sz="quarter" idx="10"/>
          </p:nvPr>
        </p:nvSpPr>
        <p:spPr>
          <a:noFill/>
        </p:spPr>
        <p:txBody>
          <a:bodyPr/>
          <a:lstStyle/>
          <a:p>
            <a:r>
              <a:rPr lang="en-US" smtClean="0"/>
              <a:t>QS-PR-1210</a:t>
            </a:r>
          </a:p>
        </p:txBody>
      </p:sp>
      <p:grpSp>
        <p:nvGrpSpPr>
          <p:cNvPr id="135172" name="Group 21"/>
          <p:cNvGrpSpPr>
            <a:grpSpLocks/>
          </p:cNvGrpSpPr>
          <p:nvPr/>
        </p:nvGrpSpPr>
        <p:grpSpPr bwMode="auto">
          <a:xfrm>
            <a:off x="758825" y="3148013"/>
            <a:ext cx="7459663" cy="820737"/>
            <a:chOff x="406" y="537"/>
            <a:chExt cx="4699" cy="517"/>
          </a:xfrm>
        </p:grpSpPr>
        <p:sp>
          <p:nvSpPr>
            <p:cNvPr id="332812" name="Rectangle 12"/>
            <p:cNvSpPr>
              <a:spLocks noChangeArrowheads="1"/>
            </p:cNvSpPr>
            <p:nvPr/>
          </p:nvSpPr>
          <p:spPr bwMode="auto">
            <a:xfrm>
              <a:off x="406" y="537"/>
              <a:ext cx="723" cy="517"/>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cs-CZ" sz="1200" b="1" dirty="0" smtClean="0">
                  <a:latin typeface="+mj-lt"/>
                </a:rPr>
                <a:t>Vytvoření</a:t>
              </a:r>
            </a:p>
            <a:p>
              <a:pPr algn="ctr" defTabSz="739775" eaLnBrk="0" hangingPunct="0">
                <a:defRPr/>
              </a:pPr>
              <a:r>
                <a:rPr lang="cs-CZ" sz="1200" b="1" dirty="0" smtClean="0">
                  <a:latin typeface="+mj-lt"/>
                </a:rPr>
                <a:t>zakázky</a:t>
              </a:r>
              <a:endParaRPr lang="en-US" sz="1200" b="1" dirty="0">
                <a:latin typeface="+mj-lt"/>
              </a:endParaRPr>
            </a:p>
          </p:txBody>
        </p:sp>
        <p:sp>
          <p:nvSpPr>
            <p:cNvPr id="135174" name="Line 13"/>
            <p:cNvSpPr>
              <a:spLocks noChangeShapeType="1"/>
            </p:cNvSpPr>
            <p:nvPr/>
          </p:nvSpPr>
          <p:spPr bwMode="auto">
            <a:xfrm flipH="1">
              <a:off x="1136" y="809"/>
              <a:ext cx="262" cy="0"/>
            </a:xfrm>
            <a:prstGeom prst="line">
              <a:avLst/>
            </a:prstGeom>
            <a:noFill/>
            <a:ln w="28575">
              <a:solidFill>
                <a:srgbClr val="000000"/>
              </a:solidFill>
              <a:round/>
              <a:headEnd type="triangle" w="med" len="med"/>
              <a:tailEnd/>
            </a:ln>
          </p:spPr>
          <p:txBody>
            <a:bodyPr wrap="none" anchor="ctr"/>
            <a:lstStyle/>
            <a:p>
              <a:endParaRPr lang="en-US">
                <a:latin typeface="+mj-lt"/>
              </a:endParaRPr>
            </a:p>
          </p:txBody>
        </p:sp>
        <p:sp>
          <p:nvSpPr>
            <p:cNvPr id="332814" name="Rectangle 14"/>
            <p:cNvSpPr>
              <a:spLocks noChangeArrowheads="1"/>
            </p:cNvSpPr>
            <p:nvPr/>
          </p:nvSpPr>
          <p:spPr bwMode="auto">
            <a:xfrm>
              <a:off x="1401" y="537"/>
              <a:ext cx="723" cy="517"/>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cs-CZ" sz="1200" b="1" dirty="0" smtClean="0">
                  <a:latin typeface="+mj-lt"/>
                </a:rPr>
                <a:t>Expedice</a:t>
              </a:r>
              <a:endParaRPr lang="en-US" sz="1200" b="1" dirty="0">
                <a:latin typeface="+mj-lt"/>
              </a:endParaRPr>
            </a:p>
          </p:txBody>
        </p:sp>
        <p:sp>
          <p:nvSpPr>
            <p:cNvPr id="135176" name="Line 15"/>
            <p:cNvSpPr>
              <a:spLocks noChangeShapeType="1"/>
            </p:cNvSpPr>
            <p:nvPr/>
          </p:nvSpPr>
          <p:spPr bwMode="auto">
            <a:xfrm flipH="1">
              <a:off x="2128" y="809"/>
              <a:ext cx="262" cy="0"/>
            </a:xfrm>
            <a:prstGeom prst="line">
              <a:avLst/>
            </a:prstGeom>
            <a:noFill/>
            <a:ln w="28575">
              <a:solidFill>
                <a:srgbClr val="000000"/>
              </a:solidFill>
              <a:round/>
              <a:headEnd type="triangle" w="med" len="med"/>
              <a:tailEnd/>
            </a:ln>
          </p:spPr>
          <p:txBody>
            <a:bodyPr wrap="none" anchor="ctr"/>
            <a:lstStyle/>
            <a:p>
              <a:endParaRPr lang="en-US">
                <a:latin typeface="+mj-lt"/>
              </a:endParaRPr>
            </a:p>
          </p:txBody>
        </p:sp>
        <p:sp>
          <p:nvSpPr>
            <p:cNvPr id="332816" name="Rectangle 16"/>
            <p:cNvSpPr>
              <a:spLocks noChangeArrowheads="1"/>
            </p:cNvSpPr>
            <p:nvPr/>
          </p:nvSpPr>
          <p:spPr bwMode="auto">
            <a:xfrm>
              <a:off x="2393" y="537"/>
              <a:ext cx="723" cy="517"/>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cs-CZ" sz="1200" b="1" dirty="0" smtClean="0">
                  <a:latin typeface="+mj-lt"/>
                </a:rPr>
                <a:t>Tisk</a:t>
              </a:r>
            </a:p>
            <a:p>
              <a:pPr algn="ctr" defTabSz="739775" eaLnBrk="0" hangingPunct="0">
                <a:defRPr/>
              </a:pPr>
              <a:r>
                <a:rPr lang="cs-CZ" sz="1200" b="1" dirty="0" smtClean="0">
                  <a:latin typeface="+mj-lt"/>
                </a:rPr>
                <a:t>faktury</a:t>
              </a:r>
              <a:endParaRPr lang="en-US" sz="1200" b="1" dirty="0">
                <a:latin typeface="+mj-lt"/>
              </a:endParaRPr>
            </a:p>
          </p:txBody>
        </p:sp>
        <p:sp>
          <p:nvSpPr>
            <p:cNvPr id="135178" name="Line 17"/>
            <p:cNvSpPr>
              <a:spLocks noChangeShapeType="1"/>
            </p:cNvSpPr>
            <p:nvPr/>
          </p:nvSpPr>
          <p:spPr bwMode="auto">
            <a:xfrm flipH="1">
              <a:off x="3127" y="809"/>
              <a:ext cx="262" cy="0"/>
            </a:xfrm>
            <a:prstGeom prst="line">
              <a:avLst/>
            </a:prstGeom>
            <a:noFill/>
            <a:ln w="28575">
              <a:solidFill>
                <a:srgbClr val="000000"/>
              </a:solidFill>
              <a:round/>
              <a:headEnd type="triangle" w="med" len="med"/>
              <a:tailEnd/>
            </a:ln>
          </p:spPr>
          <p:txBody>
            <a:bodyPr wrap="none" anchor="ctr"/>
            <a:lstStyle/>
            <a:p>
              <a:endParaRPr lang="en-US">
                <a:latin typeface="+mj-lt"/>
              </a:endParaRPr>
            </a:p>
          </p:txBody>
        </p:sp>
        <p:sp>
          <p:nvSpPr>
            <p:cNvPr id="332818" name="Rectangle 18"/>
            <p:cNvSpPr>
              <a:spLocks noChangeArrowheads="1"/>
            </p:cNvSpPr>
            <p:nvPr/>
          </p:nvSpPr>
          <p:spPr bwMode="auto">
            <a:xfrm>
              <a:off x="3392" y="537"/>
              <a:ext cx="723" cy="517"/>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cs-CZ" sz="1200" b="1" dirty="0" smtClean="0">
                  <a:latin typeface="+mj-lt"/>
                </a:rPr>
                <a:t>Zápis</a:t>
              </a:r>
            </a:p>
            <a:p>
              <a:pPr algn="ctr" defTabSz="739775" eaLnBrk="0" hangingPunct="0">
                <a:defRPr/>
              </a:pPr>
              <a:r>
                <a:rPr lang="cs-CZ" sz="1200" b="1" dirty="0" smtClean="0">
                  <a:latin typeface="+mj-lt"/>
                </a:rPr>
                <a:t>faktury</a:t>
              </a:r>
              <a:endParaRPr lang="en-US" sz="1200" b="1" dirty="0">
                <a:latin typeface="+mj-lt"/>
              </a:endParaRPr>
            </a:p>
          </p:txBody>
        </p:sp>
        <p:sp>
          <p:nvSpPr>
            <p:cNvPr id="135180" name="Line 19"/>
            <p:cNvSpPr>
              <a:spLocks noChangeShapeType="1"/>
            </p:cNvSpPr>
            <p:nvPr/>
          </p:nvSpPr>
          <p:spPr bwMode="auto">
            <a:xfrm flipH="1">
              <a:off x="4117" y="809"/>
              <a:ext cx="262" cy="0"/>
            </a:xfrm>
            <a:prstGeom prst="line">
              <a:avLst/>
            </a:prstGeom>
            <a:noFill/>
            <a:ln w="28575">
              <a:solidFill>
                <a:srgbClr val="000000"/>
              </a:solidFill>
              <a:round/>
              <a:headEnd type="triangle" w="med" len="med"/>
              <a:tailEnd/>
            </a:ln>
          </p:spPr>
          <p:txBody>
            <a:bodyPr wrap="none" anchor="ctr"/>
            <a:lstStyle/>
            <a:p>
              <a:endParaRPr lang="en-US">
                <a:latin typeface="+mj-lt"/>
              </a:endParaRPr>
            </a:p>
          </p:txBody>
        </p:sp>
        <p:sp>
          <p:nvSpPr>
            <p:cNvPr id="332820" name="Rectangle 20"/>
            <p:cNvSpPr>
              <a:spLocks noChangeArrowheads="1"/>
            </p:cNvSpPr>
            <p:nvPr/>
          </p:nvSpPr>
          <p:spPr bwMode="auto">
            <a:xfrm>
              <a:off x="4382" y="537"/>
              <a:ext cx="723" cy="517"/>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cs-CZ" sz="1200" b="1" dirty="0" smtClean="0">
                  <a:latin typeface="+mj-lt"/>
                </a:rPr>
                <a:t>Zaznamenání</a:t>
              </a:r>
            </a:p>
            <a:p>
              <a:pPr algn="ctr" defTabSz="739775" eaLnBrk="0" hangingPunct="0">
                <a:defRPr/>
              </a:pPr>
              <a:r>
                <a:rPr lang="cs-CZ" sz="1200" b="1" dirty="0" smtClean="0">
                  <a:latin typeface="+mj-lt"/>
                </a:rPr>
                <a:t>platby</a:t>
              </a:r>
              <a:endParaRPr lang="en-US" sz="1200" b="1" dirty="0">
                <a:latin typeface="+mj-lt"/>
              </a:endParaRPr>
            </a:p>
          </p:txBody>
        </p:sp>
      </p:gr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Cvičení</a:t>
            </a:r>
            <a:endParaRPr lang="en-US" dirty="0"/>
          </a:p>
        </p:txBody>
      </p:sp>
      <p:sp>
        <p:nvSpPr>
          <p:cNvPr id="136194" name="Footer Placeholder 1"/>
          <p:cNvSpPr>
            <a:spLocks noGrp="1"/>
          </p:cNvSpPr>
          <p:nvPr>
            <p:ph type="ftr" sz="quarter" idx="10"/>
          </p:nvPr>
        </p:nvSpPr>
        <p:spPr>
          <a:noFill/>
        </p:spPr>
        <p:txBody>
          <a:bodyPr/>
          <a:lstStyle/>
          <a:p>
            <a:r>
              <a:rPr lang="en-US" smtClean="0"/>
              <a:t>QS-PR-1220</a:t>
            </a:r>
          </a:p>
        </p:txBody>
      </p:sp>
      <p:pic>
        <p:nvPicPr>
          <p:cNvPr id="136196" name="Picture 46"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pPr>
              <a:defRPr/>
            </a:pPr>
            <a:r>
              <a:rPr lang="en-US" smtClean="0"/>
              <a:t>2008-QS-PR-</a:t>
            </a:r>
            <a:endParaRPr lang="en-US"/>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pPr>
              <a:defRPr/>
            </a:pPr>
            <a:r>
              <a:rPr lang="en-US" smtClean="0"/>
              <a:t>2008-QS-PR-</a:t>
            </a:r>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cs-CZ" dirty="0" smtClean="0"/>
              <a:t>Zadání dodavatele</a:t>
            </a:r>
            <a:endParaRPr lang="en-US" dirty="0"/>
          </a:p>
        </p:txBody>
      </p:sp>
      <p:sp>
        <p:nvSpPr>
          <p:cNvPr id="27651" name="Footer Placeholder 1"/>
          <p:cNvSpPr>
            <a:spLocks noGrp="1"/>
          </p:cNvSpPr>
          <p:nvPr>
            <p:ph type="ftr" sz="quarter" idx="10"/>
          </p:nvPr>
        </p:nvSpPr>
        <p:spPr>
          <a:noFill/>
        </p:spPr>
        <p:txBody>
          <a:bodyPr/>
          <a:lstStyle/>
          <a:p>
            <a:r>
              <a:rPr lang="en-US" smtClean="0"/>
              <a:t>QS-PR-140</a:t>
            </a:r>
          </a:p>
        </p:txBody>
      </p:sp>
      <p:pic>
        <p:nvPicPr>
          <p:cNvPr id="2252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5674" y="871087"/>
            <a:ext cx="7772400" cy="3343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528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67011" y="2522349"/>
            <a:ext cx="5541063" cy="151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528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88149" y="4036823"/>
            <a:ext cx="7019925" cy="170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pPr>
              <a:defRPr/>
            </a:pPr>
            <a:r>
              <a:rPr lang="en-US" smtClean="0"/>
              <a:t>2008-QS-PR-</a:t>
            </a:r>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Zadání převodu měrných jednotek</a:t>
            </a:r>
            <a:endParaRPr lang="en-US" dirty="0"/>
          </a:p>
        </p:txBody>
      </p:sp>
      <p:sp>
        <p:nvSpPr>
          <p:cNvPr id="28674" name="Footer Placeholder 1"/>
          <p:cNvSpPr>
            <a:spLocks noGrp="1"/>
          </p:cNvSpPr>
          <p:nvPr>
            <p:ph type="ftr" sz="quarter" idx="10"/>
          </p:nvPr>
        </p:nvSpPr>
        <p:spPr>
          <a:noFill/>
        </p:spPr>
        <p:txBody>
          <a:bodyPr/>
          <a:lstStyle/>
          <a:p>
            <a:r>
              <a:rPr lang="en-US" smtClean="0"/>
              <a:t>QS-PR-150</a:t>
            </a:r>
          </a:p>
        </p:txBody>
      </p:sp>
      <p:pic>
        <p:nvPicPr>
          <p:cNvPr id="2273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1916" y="1046389"/>
            <a:ext cx="4457700" cy="2152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Zadání dodavatelského artiklu</a:t>
            </a:r>
            <a:endParaRPr lang="en-US" dirty="0"/>
          </a:p>
        </p:txBody>
      </p:sp>
      <p:sp>
        <p:nvSpPr>
          <p:cNvPr id="29698" name="Footer Placeholder 1"/>
          <p:cNvSpPr>
            <a:spLocks noGrp="1"/>
          </p:cNvSpPr>
          <p:nvPr>
            <p:ph type="ftr" sz="quarter" idx="10"/>
          </p:nvPr>
        </p:nvSpPr>
        <p:spPr>
          <a:noFill/>
        </p:spPr>
        <p:txBody>
          <a:bodyPr/>
          <a:lstStyle/>
          <a:p>
            <a:r>
              <a:rPr lang="en-US" smtClean="0"/>
              <a:t>QS-PR-160</a:t>
            </a:r>
          </a:p>
        </p:txBody>
      </p:sp>
      <p:pic>
        <p:nvPicPr>
          <p:cNvPr id="2283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242" y="1092654"/>
            <a:ext cx="6372225" cy="401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Vytvoření nákupní objednávky</a:t>
            </a:r>
            <a:endParaRPr lang="en-US" dirty="0"/>
          </a:p>
        </p:txBody>
      </p:sp>
      <p:sp>
        <p:nvSpPr>
          <p:cNvPr id="30722" name="Footer Placeholder 1"/>
          <p:cNvSpPr>
            <a:spLocks noGrp="1"/>
          </p:cNvSpPr>
          <p:nvPr>
            <p:ph type="ftr" sz="quarter" idx="10"/>
          </p:nvPr>
        </p:nvSpPr>
        <p:spPr>
          <a:noFill/>
        </p:spPr>
        <p:txBody>
          <a:bodyPr/>
          <a:lstStyle/>
          <a:p>
            <a:r>
              <a:rPr lang="en-US" smtClean="0"/>
              <a:t>QS-PR-170</a:t>
            </a:r>
          </a:p>
        </p:txBody>
      </p:sp>
      <p:pic>
        <p:nvPicPr>
          <p:cNvPr id="2293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527" y="1014413"/>
            <a:ext cx="7115175" cy="482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04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3142" y="888710"/>
            <a:ext cx="7149465" cy="49781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5"/>
          <p:cNvSpPr>
            <a:spLocks noGrp="1"/>
          </p:cNvSpPr>
          <p:nvPr>
            <p:ph type="title"/>
          </p:nvPr>
        </p:nvSpPr>
        <p:spPr/>
        <p:txBody>
          <a:bodyPr>
            <a:normAutofit/>
          </a:bodyPr>
          <a:lstStyle/>
          <a:p>
            <a:r>
              <a:rPr lang="cs-CZ" dirty="0" smtClean="0"/>
              <a:t>Záhlaví nákupní objednávky</a:t>
            </a:r>
            <a:endParaRPr lang="en-US" dirty="0"/>
          </a:p>
        </p:txBody>
      </p:sp>
      <p:sp>
        <p:nvSpPr>
          <p:cNvPr id="31747" name="Footer Placeholder 1"/>
          <p:cNvSpPr>
            <a:spLocks noGrp="1"/>
          </p:cNvSpPr>
          <p:nvPr>
            <p:ph type="ftr" sz="quarter" idx="10"/>
          </p:nvPr>
        </p:nvSpPr>
        <p:spPr>
          <a:noFill/>
        </p:spPr>
        <p:txBody>
          <a:bodyPr/>
          <a:lstStyle/>
          <a:p>
            <a:r>
              <a:rPr lang="en-US" smtClean="0"/>
              <a:t>QS-PR-180</a:t>
            </a:r>
          </a:p>
        </p:txBody>
      </p:sp>
      <p:pic>
        <p:nvPicPr>
          <p:cNvPr id="23040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0782" y="4173311"/>
            <a:ext cx="3171825" cy="164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cs-CZ" dirty="0" smtClean="0"/>
              <a:t>Zadání prvního řádku nákupní objednávky</a:t>
            </a:r>
            <a:endParaRPr lang="en-US" dirty="0"/>
          </a:p>
        </p:txBody>
      </p:sp>
      <p:sp>
        <p:nvSpPr>
          <p:cNvPr id="32770" name="Footer Placeholder 1"/>
          <p:cNvSpPr>
            <a:spLocks noGrp="1"/>
          </p:cNvSpPr>
          <p:nvPr>
            <p:ph type="ftr" sz="quarter" idx="10"/>
          </p:nvPr>
        </p:nvSpPr>
        <p:spPr>
          <a:noFill/>
        </p:spPr>
        <p:txBody>
          <a:bodyPr/>
          <a:lstStyle/>
          <a:p>
            <a:r>
              <a:rPr lang="en-US" smtClean="0"/>
              <a:t>QS-PR-190</a:t>
            </a:r>
          </a:p>
        </p:txBody>
      </p:sp>
      <p:pic>
        <p:nvPicPr>
          <p:cNvPr id="2314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3953" y="950871"/>
            <a:ext cx="7499169" cy="4914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3"/>
          <p:cNvSpPr>
            <a:spLocks noGrp="1" noChangeArrowheads="1"/>
          </p:cNvSpPr>
          <p:nvPr>
            <p:ph idx="1"/>
          </p:nvPr>
        </p:nvSpPr>
        <p:spPr/>
        <p:txBody>
          <a:bodyPr/>
          <a:lstStyle/>
          <a:p>
            <a:r>
              <a:rPr lang="cs-CZ" dirty="0" smtClean="0"/>
              <a:t>Klíčové pojmy</a:t>
            </a:r>
          </a:p>
          <a:p>
            <a:pPr lvl="1"/>
            <a:r>
              <a:rPr lang="cs-CZ" sz="2000" dirty="0" smtClean="0"/>
              <a:t>Dodavatel</a:t>
            </a:r>
          </a:p>
          <a:p>
            <a:pPr lvl="1" eaLnBrk="1" hangingPunct="1"/>
            <a:r>
              <a:rPr lang="cs-CZ" sz="2000" dirty="0" smtClean="0"/>
              <a:t>Požadavky</a:t>
            </a:r>
          </a:p>
          <a:p>
            <a:pPr lvl="1" eaLnBrk="1" hangingPunct="1"/>
            <a:r>
              <a:rPr lang="cs-CZ" sz="2000" dirty="0" smtClean="0"/>
              <a:t>Typy nákupních objednávek</a:t>
            </a:r>
          </a:p>
          <a:p>
            <a:pPr lvl="1" eaLnBrk="1" hangingPunct="1"/>
            <a:r>
              <a:rPr lang="cs-CZ" sz="2000" dirty="0" smtClean="0"/>
              <a:t>Příjem z příkazu</a:t>
            </a:r>
          </a:p>
          <a:p>
            <a:pPr eaLnBrk="1" hangingPunct="1"/>
            <a:r>
              <a:rPr lang="cs-CZ" sz="2400" dirty="0" smtClean="0"/>
              <a:t>Příklad</a:t>
            </a:r>
          </a:p>
          <a:p>
            <a:pPr lvl="1" eaLnBrk="1" hangingPunct="1"/>
            <a:r>
              <a:rPr lang="cs-CZ" sz="2000" dirty="0" smtClean="0"/>
              <a:t>Zadání dodavatele</a:t>
            </a:r>
          </a:p>
          <a:p>
            <a:pPr lvl="1" eaLnBrk="1" hangingPunct="1"/>
            <a:r>
              <a:rPr lang="cs-CZ" sz="2000" dirty="0" smtClean="0"/>
              <a:t>Vytvoření nákupní objednávky</a:t>
            </a:r>
          </a:p>
          <a:p>
            <a:pPr lvl="1" eaLnBrk="1" hangingPunct="1"/>
            <a:r>
              <a:rPr lang="cs-CZ" sz="2000" dirty="0" smtClean="0"/>
              <a:t>Příjem artiklů a zadání příjemce</a:t>
            </a:r>
          </a:p>
          <a:p>
            <a:pPr eaLnBrk="1" hangingPunct="1"/>
            <a:r>
              <a:rPr lang="cs-CZ" sz="2400" dirty="0" smtClean="0"/>
              <a:t>Cvičení</a:t>
            </a:r>
          </a:p>
          <a:p>
            <a:pPr eaLnBrk="1" hangingPunct="1"/>
            <a:endParaRPr lang="cs-CZ" sz="2400" dirty="0" smtClean="0"/>
          </a:p>
        </p:txBody>
      </p:sp>
      <p:sp>
        <p:nvSpPr>
          <p:cNvPr id="16386" name="Footer Placeholder 3"/>
          <p:cNvSpPr>
            <a:spLocks noGrp="1"/>
          </p:cNvSpPr>
          <p:nvPr>
            <p:ph type="ftr" sz="quarter" idx="10"/>
          </p:nvPr>
        </p:nvSpPr>
        <p:spPr>
          <a:noFill/>
        </p:spPr>
        <p:txBody>
          <a:bodyPr/>
          <a:lstStyle/>
          <a:p>
            <a:r>
              <a:rPr lang="en-US" dirty="0" smtClean="0"/>
              <a:t>QS-PR-020</a:t>
            </a:r>
          </a:p>
        </p:txBody>
      </p:sp>
      <p:sp>
        <p:nvSpPr>
          <p:cNvPr id="5" name="Title 4"/>
          <p:cNvSpPr>
            <a:spLocks noGrp="1"/>
          </p:cNvSpPr>
          <p:nvPr>
            <p:ph type="title"/>
          </p:nvPr>
        </p:nvSpPr>
        <p:spPr/>
        <p:txBody>
          <a:bodyPr/>
          <a:lstStyle/>
          <a:p>
            <a:r>
              <a:rPr lang="cs-CZ" dirty="0" smtClean="0"/>
              <a:t>Nákup - témata</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cs-CZ" dirty="0" smtClean="0"/>
              <a:t>Zadání druhého řádku nákupní objednávky</a:t>
            </a:r>
            <a:endParaRPr lang="cs-CZ" dirty="0"/>
          </a:p>
        </p:txBody>
      </p:sp>
      <p:sp>
        <p:nvSpPr>
          <p:cNvPr id="33794" name="Footer Placeholder 1"/>
          <p:cNvSpPr>
            <a:spLocks noGrp="1"/>
          </p:cNvSpPr>
          <p:nvPr>
            <p:ph type="ftr" sz="quarter" idx="10"/>
          </p:nvPr>
        </p:nvSpPr>
        <p:spPr>
          <a:noFill/>
        </p:spPr>
        <p:txBody>
          <a:bodyPr/>
          <a:lstStyle/>
          <a:p>
            <a:r>
              <a:rPr lang="en-US" smtClean="0"/>
              <a:t>QS-PR-200</a:t>
            </a:r>
          </a:p>
        </p:txBody>
      </p:sp>
      <p:pic>
        <p:nvPicPr>
          <p:cNvPr id="2324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081" y="966490"/>
            <a:ext cx="7491957" cy="49240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cs-CZ" dirty="0" smtClean="0"/>
              <a:t>Zadání třetího řádku nákupní objednávky</a:t>
            </a:r>
            <a:endParaRPr lang="cs-CZ" dirty="0"/>
          </a:p>
        </p:txBody>
      </p:sp>
      <p:sp>
        <p:nvSpPr>
          <p:cNvPr id="34818" name="Footer Placeholder 1"/>
          <p:cNvSpPr>
            <a:spLocks noGrp="1"/>
          </p:cNvSpPr>
          <p:nvPr>
            <p:ph type="ftr" sz="quarter" idx="10"/>
          </p:nvPr>
        </p:nvSpPr>
        <p:spPr>
          <a:noFill/>
        </p:spPr>
        <p:txBody>
          <a:bodyPr/>
          <a:lstStyle/>
          <a:p>
            <a:r>
              <a:rPr lang="en-US" smtClean="0"/>
              <a:t>QS-PR-210</a:t>
            </a:r>
          </a:p>
        </p:txBody>
      </p:sp>
      <p:pic>
        <p:nvPicPr>
          <p:cNvPr id="2263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4364" y="880068"/>
            <a:ext cx="7631932" cy="51522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Zadání koncového textu objednávky</a:t>
            </a:r>
            <a:endParaRPr lang="en-US" dirty="0"/>
          </a:p>
        </p:txBody>
      </p:sp>
      <p:sp>
        <p:nvSpPr>
          <p:cNvPr id="35842" name="Footer Placeholder 1"/>
          <p:cNvSpPr>
            <a:spLocks noGrp="1"/>
          </p:cNvSpPr>
          <p:nvPr>
            <p:ph type="ftr" sz="quarter" idx="10"/>
          </p:nvPr>
        </p:nvSpPr>
        <p:spPr>
          <a:noFill/>
        </p:spPr>
        <p:txBody>
          <a:bodyPr/>
          <a:lstStyle/>
          <a:p>
            <a:r>
              <a:rPr lang="en-US" smtClean="0"/>
              <a:t>QS-PR-220</a:t>
            </a:r>
          </a:p>
        </p:txBody>
      </p:sp>
      <p:pic>
        <p:nvPicPr>
          <p:cNvPr id="2273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2473" y="949373"/>
            <a:ext cx="6981825" cy="4686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127" descr="Region Capture.PNG"/>
          <p:cNvPicPr>
            <a:picLocks noChangeAspect="1"/>
          </p:cNvPicPr>
          <p:nvPr/>
        </p:nvPicPr>
        <p:blipFill>
          <a:blip r:embed="rId3" cstate="print"/>
          <a:srcRect/>
          <a:stretch>
            <a:fillRect/>
          </a:stretch>
        </p:blipFill>
        <p:spPr bwMode="auto">
          <a:xfrm>
            <a:off x="2300288" y="1189038"/>
            <a:ext cx="4543425" cy="4829175"/>
          </a:xfrm>
          <a:prstGeom prst="rect">
            <a:avLst/>
          </a:prstGeom>
          <a:noFill/>
          <a:ln w="9525">
            <a:noFill/>
            <a:miter lim="800000"/>
            <a:headEnd/>
            <a:tailEnd/>
          </a:ln>
          <a:effectLst/>
        </p:spPr>
      </p:pic>
      <p:sp>
        <p:nvSpPr>
          <p:cNvPr id="16" name="Title 15"/>
          <p:cNvSpPr>
            <a:spLocks noGrp="1"/>
          </p:cNvSpPr>
          <p:nvPr>
            <p:ph type="title"/>
          </p:nvPr>
        </p:nvSpPr>
        <p:spPr/>
        <p:txBody>
          <a:bodyPr>
            <a:normAutofit/>
          </a:bodyPr>
          <a:lstStyle/>
          <a:p>
            <a:r>
              <a:rPr lang="cs-CZ" dirty="0" smtClean="0"/>
              <a:t>Balicí list dodavatele</a:t>
            </a:r>
            <a:endParaRPr lang="en-US" dirty="0"/>
          </a:p>
        </p:txBody>
      </p:sp>
      <p:sp>
        <p:nvSpPr>
          <p:cNvPr id="36867" name="Footer Placeholder 1"/>
          <p:cNvSpPr>
            <a:spLocks noGrp="1"/>
          </p:cNvSpPr>
          <p:nvPr>
            <p:ph type="ftr" sz="quarter" idx="10"/>
          </p:nvPr>
        </p:nvSpPr>
        <p:spPr>
          <a:noFill/>
        </p:spPr>
        <p:txBody>
          <a:bodyPr/>
          <a:lstStyle/>
          <a:p>
            <a:r>
              <a:rPr lang="en-US" smtClean="0"/>
              <a:t>QS-PR-230</a:t>
            </a:r>
          </a:p>
        </p:txBody>
      </p:sp>
      <p:sp>
        <p:nvSpPr>
          <p:cNvPr id="188564" name="Text Box 148"/>
          <p:cNvSpPr txBox="1">
            <a:spLocks noChangeArrowheads="1"/>
          </p:cNvSpPr>
          <p:nvPr/>
        </p:nvSpPr>
        <p:spPr bwMode="auto">
          <a:xfrm>
            <a:off x="7065963" y="2403475"/>
            <a:ext cx="1484312" cy="646331"/>
          </a:xfrm>
          <a:prstGeom prst="rect">
            <a:avLst/>
          </a:prstGeom>
          <a:solidFill>
            <a:schemeClr val="bg1"/>
          </a:solidFill>
          <a:ln w="12700">
            <a:solidFill>
              <a:schemeClr val="tx1"/>
            </a:solidFill>
            <a:miter lim="800000"/>
            <a:headEnd/>
            <a:tailEnd/>
          </a:ln>
          <a:effectLst>
            <a:outerShdw dist="53882" dir="2700000" algn="ctr" rotWithShape="0">
              <a:schemeClr val="tx1">
                <a:lumMod val="75000"/>
                <a:lumOff val="25000"/>
              </a:schemeClr>
            </a:outerShdw>
          </a:effectLst>
        </p:spPr>
        <p:txBody>
          <a:bodyPr>
            <a:spAutoFit/>
          </a:bodyPr>
          <a:lstStyle/>
          <a:p>
            <a:pPr algn="ctr">
              <a:spcBef>
                <a:spcPct val="50000"/>
              </a:spcBef>
              <a:defRPr/>
            </a:pPr>
            <a:r>
              <a:rPr lang="cs-CZ" sz="1200" b="1" dirty="0" smtClean="0">
                <a:latin typeface="+mj-lt"/>
              </a:rPr>
              <a:t>Dodací adresa a číslo objednávky zákazníka</a:t>
            </a:r>
            <a:endParaRPr lang="en-US" sz="1200" b="1" dirty="0">
              <a:latin typeface="+mj-lt"/>
            </a:endParaRPr>
          </a:p>
        </p:txBody>
      </p:sp>
      <p:sp>
        <p:nvSpPr>
          <p:cNvPr id="188565" name="Text Box 149"/>
          <p:cNvSpPr txBox="1">
            <a:spLocks noChangeArrowheads="1"/>
          </p:cNvSpPr>
          <p:nvPr/>
        </p:nvSpPr>
        <p:spPr bwMode="auto">
          <a:xfrm>
            <a:off x="617538" y="1666875"/>
            <a:ext cx="1528762" cy="276999"/>
          </a:xfrm>
          <a:prstGeom prst="rect">
            <a:avLst/>
          </a:prstGeom>
          <a:solidFill>
            <a:schemeClr val="bg1"/>
          </a:solidFill>
          <a:ln w="12700">
            <a:solidFill>
              <a:schemeClr val="tx1"/>
            </a:solidFill>
            <a:miter lim="800000"/>
            <a:headEnd/>
            <a:tailEnd/>
          </a:ln>
          <a:effectLst>
            <a:outerShdw dist="53882" dir="2700000" algn="ctr" rotWithShape="0">
              <a:schemeClr val="tx1">
                <a:lumMod val="75000"/>
                <a:lumOff val="25000"/>
              </a:schemeClr>
            </a:outerShdw>
          </a:effectLst>
        </p:spPr>
        <p:txBody>
          <a:bodyPr>
            <a:spAutoFit/>
          </a:bodyPr>
          <a:lstStyle/>
          <a:p>
            <a:pPr algn="ctr">
              <a:spcBef>
                <a:spcPct val="50000"/>
              </a:spcBef>
              <a:defRPr/>
            </a:pPr>
            <a:r>
              <a:rPr lang="cs-CZ" sz="1200" b="1" dirty="0" smtClean="0">
                <a:latin typeface="+mj-lt"/>
              </a:rPr>
              <a:t>Odesílací adresa</a:t>
            </a:r>
            <a:endParaRPr lang="cs-CZ" sz="1200" b="1" dirty="0">
              <a:latin typeface="+mj-lt"/>
            </a:endParaRPr>
          </a:p>
        </p:txBody>
      </p:sp>
      <p:sp>
        <p:nvSpPr>
          <p:cNvPr id="188566" name="Text Box 150"/>
          <p:cNvSpPr txBox="1">
            <a:spLocks noChangeArrowheads="1"/>
          </p:cNvSpPr>
          <p:nvPr/>
        </p:nvSpPr>
        <p:spPr bwMode="auto">
          <a:xfrm>
            <a:off x="6975475" y="1419225"/>
            <a:ext cx="1616075" cy="646331"/>
          </a:xfrm>
          <a:prstGeom prst="rect">
            <a:avLst/>
          </a:prstGeom>
          <a:solidFill>
            <a:schemeClr val="bg1"/>
          </a:solidFill>
          <a:ln w="12700">
            <a:solidFill>
              <a:schemeClr val="tx1"/>
            </a:solidFill>
            <a:miter lim="800000"/>
            <a:headEnd/>
            <a:tailEnd/>
          </a:ln>
          <a:effectLst>
            <a:outerShdw dist="53882" dir="2700000" algn="ctr" rotWithShape="0">
              <a:schemeClr val="tx1">
                <a:lumMod val="75000"/>
                <a:lumOff val="25000"/>
              </a:schemeClr>
            </a:outerShdw>
          </a:effectLst>
        </p:spPr>
        <p:txBody>
          <a:bodyPr>
            <a:spAutoFit/>
          </a:bodyPr>
          <a:lstStyle/>
          <a:p>
            <a:pPr algn="ctr">
              <a:spcBef>
                <a:spcPct val="50000"/>
              </a:spcBef>
              <a:defRPr/>
            </a:pPr>
            <a:r>
              <a:rPr lang="cs-CZ" sz="1200" b="1" dirty="0" smtClean="0">
                <a:latin typeface="+mj-lt"/>
              </a:rPr>
              <a:t>Číslo balicího listu dodavatele a číslo zakázky</a:t>
            </a:r>
            <a:r>
              <a:rPr lang="en-US" sz="1200" b="1" dirty="0" smtClean="0">
                <a:latin typeface="+mj-lt"/>
              </a:rPr>
              <a:t> </a:t>
            </a:r>
            <a:endParaRPr lang="en-US" sz="1200" b="1" dirty="0">
              <a:latin typeface="+mj-lt"/>
            </a:endParaRPr>
          </a:p>
        </p:txBody>
      </p:sp>
      <p:sp>
        <p:nvSpPr>
          <p:cNvPr id="188567" name="Text Box 151"/>
          <p:cNvSpPr txBox="1">
            <a:spLocks noChangeArrowheads="1"/>
          </p:cNvSpPr>
          <p:nvPr/>
        </p:nvSpPr>
        <p:spPr bwMode="auto">
          <a:xfrm>
            <a:off x="603250" y="4438650"/>
            <a:ext cx="1563688" cy="461665"/>
          </a:xfrm>
          <a:prstGeom prst="rect">
            <a:avLst/>
          </a:prstGeom>
          <a:solidFill>
            <a:schemeClr val="bg1"/>
          </a:solidFill>
          <a:ln w="12700">
            <a:solidFill>
              <a:schemeClr val="tx1"/>
            </a:solidFill>
            <a:miter lim="800000"/>
            <a:headEnd/>
            <a:tailEnd/>
          </a:ln>
          <a:effectLst>
            <a:outerShdw dist="53882" dir="2700000" algn="ctr" rotWithShape="0">
              <a:schemeClr val="tx1">
                <a:lumMod val="75000"/>
                <a:lumOff val="25000"/>
              </a:schemeClr>
            </a:outerShdw>
          </a:effectLst>
        </p:spPr>
        <p:txBody>
          <a:bodyPr>
            <a:spAutoFit/>
          </a:bodyPr>
          <a:lstStyle/>
          <a:p>
            <a:pPr algn="ctr">
              <a:spcBef>
                <a:spcPct val="50000"/>
              </a:spcBef>
              <a:defRPr/>
            </a:pPr>
            <a:r>
              <a:rPr lang="cs-CZ" sz="1200" b="1" dirty="0" smtClean="0"/>
              <a:t>Artikly a dodaná množství</a:t>
            </a:r>
            <a:endParaRPr lang="en-US" sz="1200" b="1" dirty="0" smtClean="0"/>
          </a:p>
        </p:txBody>
      </p:sp>
      <p:cxnSp>
        <p:nvCxnSpPr>
          <p:cNvPr id="36873" name="AutoShape 154"/>
          <p:cNvCxnSpPr>
            <a:cxnSpLocks noChangeShapeType="1"/>
            <a:stCxn id="188565" idx="3"/>
          </p:cNvCxnSpPr>
          <p:nvPr/>
        </p:nvCxnSpPr>
        <p:spPr bwMode="auto">
          <a:xfrm>
            <a:off x="2146300" y="1805375"/>
            <a:ext cx="382588" cy="96450"/>
          </a:xfrm>
          <a:prstGeom prst="straightConnector1">
            <a:avLst/>
          </a:prstGeom>
          <a:noFill/>
          <a:ln w="25400">
            <a:solidFill>
              <a:srgbClr val="FF0000"/>
            </a:solidFill>
            <a:round/>
            <a:headEnd/>
            <a:tailEnd type="triangle" w="med" len="med"/>
          </a:ln>
        </p:spPr>
      </p:cxnSp>
      <p:cxnSp>
        <p:nvCxnSpPr>
          <p:cNvPr id="36874" name="AutoShape 155"/>
          <p:cNvCxnSpPr>
            <a:cxnSpLocks noChangeShapeType="1"/>
            <a:stCxn id="188567" idx="3"/>
          </p:cNvCxnSpPr>
          <p:nvPr/>
        </p:nvCxnSpPr>
        <p:spPr bwMode="auto">
          <a:xfrm>
            <a:off x="2166938" y="4669483"/>
            <a:ext cx="360362" cy="96192"/>
          </a:xfrm>
          <a:prstGeom prst="straightConnector1">
            <a:avLst/>
          </a:prstGeom>
          <a:noFill/>
          <a:ln w="25400">
            <a:solidFill>
              <a:srgbClr val="FF0000"/>
            </a:solidFill>
            <a:round/>
            <a:headEnd/>
            <a:tailEnd type="triangle" w="med" len="med"/>
          </a:ln>
        </p:spPr>
      </p:cxnSp>
      <p:cxnSp>
        <p:nvCxnSpPr>
          <p:cNvPr id="36875" name="AutoShape 156"/>
          <p:cNvCxnSpPr>
            <a:cxnSpLocks noChangeShapeType="1"/>
            <a:stCxn id="188566" idx="1"/>
          </p:cNvCxnSpPr>
          <p:nvPr/>
        </p:nvCxnSpPr>
        <p:spPr bwMode="auto">
          <a:xfrm rot="10800000" flipV="1">
            <a:off x="6554789" y="1742390"/>
            <a:ext cx="420686" cy="3857"/>
          </a:xfrm>
          <a:prstGeom prst="straightConnector1">
            <a:avLst/>
          </a:prstGeom>
          <a:noFill/>
          <a:ln w="25400">
            <a:solidFill>
              <a:srgbClr val="FF0000"/>
            </a:solidFill>
            <a:round/>
            <a:headEnd/>
            <a:tailEnd type="triangle" w="med" len="med"/>
          </a:ln>
        </p:spPr>
      </p:cxnSp>
      <p:cxnSp>
        <p:nvCxnSpPr>
          <p:cNvPr id="36876" name="AutoShape 157"/>
          <p:cNvCxnSpPr>
            <a:cxnSpLocks noChangeShapeType="1"/>
            <a:stCxn id="188564" idx="1"/>
          </p:cNvCxnSpPr>
          <p:nvPr/>
        </p:nvCxnSpPr>
        <p:spPr bwMode="auto">
          <a:xfrm rot="10800000" flipV="1">
            <a:off x="6575425" y="2726640"/>
            <a:ext cx="490538" cy="2271"/>
          </a:xfrm>
          <a:prstGeom prst="straightConnector1">
            <a:avLst/>
          </a:prstGeom>
          <a:noFill/>
          <a:ln w="25400">
            <a:solidFill>
              <a:srgbClr val="FF0000"/>
            </a:solidFill>
            <a:round/>
            <a:headEnd/>
            <a:tailEnd type="triangle" w="med" len="med"/>
          </a:ln>
        </p:spPr>
      </p:cxn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Příjem artiklů objednávky</a:t>
            </a:r>
            <a:endParaRPr lang="en-US" dirty="0"/>
          </a:p>
        </p:txBody>
      </p:sp>
      <p:sp>
        <p:nvSpPr>
          <p:cNvPr id="37890" name="Footer Placeholder 1"/>
          <p:cNvSpPr>
            <a:spLocks noGrp="1"/>
          </p:cNvSpPr>
          <p:nvPr>
            <p:ph type="ftr" sz="quarter" idx="10"/>
          </p:nvPr>
        </p:nvSpPr>
        <p:spPr>
          <a:noFill/>
        </p:spPr>
        <p:txBody>
          <a:bodyPr/>
          <a:lstStyle/>
          <a:p>
            <a:r>
              <a:rPr lang="en-US" smtClean="0"/>
              <a:t>QS-PR-240</a:t>
            </a:r>
          </a:p>
        </p:txBody>
      </p:sp>
      <p:pic>
        <p:nvPicPr>
          <p:cNvPr id="2334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3954" y="963397"/>
            <a:ext cx="7609523" cy="5010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Příjem artiklů objednávky - pokračování</a:t>
            </a:r>
            <a:endParaRPr lang="en-US" dirty="0"/>
          </a:p>
        </p:txBody>
      </p:sp>
      <p:sp>
        <p:nvSpPr>
          <p:cNvPr id="38914" name="Footer Placeholder 3"/>
          <p:cNvSpPr>
            <a:spLocks noGrp="1"/>
          </p:cNvSpPr>
          <p:nvPr>
            <p:ph type="ftr" sz="quarter" idx="10"/>
          </p:nvPr>
        </p:nvSpPr>
        <p:spPr>
          <a:noFill/>
        </p:spPr>
        <p:txBody>
          <a:bodyPr/>
          <a:lstStyle/>
          <a:p>
            <a:r>
              <a:rPr lang="en-US" smtClean="0"/>
              <a:t>QS-PR-250</a:t>
            </a:r>
          </a:p>
        </p:txBody>
      </p:sp>
      <p:pic>
        <p:nvPicPr>
          <p:cNvPr id="2344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863" y="976314"/>
            <a:ext cx="7751989" cy="471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Příjem artiklů objednávky - pokračování</a:t>
            </a:r>
            <a:endParaRPr lang="en-US" dirty="0"/>
          </a:p>
        </p:txBody>
      </p:sp>
      <p:sp>
        <p:nvSpPr>
          <p:cNvPr id="39938" name="Footer Placeholder 1"/>
          <p:cNvSpPr>
            <a:spLocks noGrp="1"/>
          </p:cNvSpPr>
          <p:nvPr>
            <p:ph type="ftr" sz="quarter" idx="10"/>
          </p:nvPr>
        </p:nvSpPr>
        <p:spPr>
          <a:noFill/>
        </p:spPr>
        <p:txBody>
          <a:bodyPr/>
          <a:lstStyle/>
          <a:p>
            <a:r>
              <a:rPr lang="en-US" smtClean="0"/>
              <a:t>QS-PR-260</a:t>
            </a:r>
          </a:p>
        </p:txBody>
      </p:sp>
      <p:pic>
        <p:nvPicPr>
          <p:cNvPr id="2355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9399" y="1053737"/>
            <a:ext cx="7839075" cy="381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Kontrola stavu skladových zásob</a:t>
            </a:r>
            <a:endParaRPr lang="en-US" dirty="0"/>
          </a:p>
        </p:txBody>
      </p:sp>
      <p:sp>
        <p:nvSpPr>
          <p:cNvPr id="40962" name="Footer Placeholder 1"/>
          <p:cNvSpPr>
            <a:spLocks noGrp="1"/>
          </p:cNvSpPr>
          <p:nvPr>
            <p:ph type="ftr" sz="quarter" idx="10"/>
          </p:nvPr>
        </p:nvSpPr>
        <p:spPr>
          <a:noFill/>
        </p:spPr>
        <p:txBody>
          <a:bodyPr/>
          <a:lstStyle/>
          <a:p>
            <a:r>
              <a:rPr lang="en-US" smtClean="0"/>
              <a:t>QS-PR-270</a:t>
            </a:r>
          </a:p>
        </p:txBody>
      </p:sp>
      <p:pic>
        <p:nvPicPr>
          <p:cNvPr id="2365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7353" y="1298938"/>
            <a:ext cx="7296150" cy="245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Přehled transakcí</a:t>
            </a:r>
            <a:endParaRPr lang="en-US" dirty="0"/>
          </a:p>
        </p:txBody>
      </p:sp>
      <p:sp>
        <p:nvSpPr>
          <p:cNvPr id="41986" name="Footer Placeholder 1"/>
          <p:cNvSpPr>
            <a:spLocks noGrp="1"/>
          </p:cNvSpPr>
          <p:nvPr>
            <p:ph type="ftr" sz="quarter" idx="10"/>
          </p:nvPr>
        </p:nvSpPr>
        <p:spPr>
          <a:noFill/>
        </p:spPr>
        <p:txBody>
          <a:bodyPr/>
          <a:lstStyle/>
          <a:p>
            <a:r>
              <a:rPr lang="en-US" smtClean="0"/>
              <a:t>QS-PR-280</a:t>
            </a:r>
          </a:p>
        </p:txBody>
      </p:sp>
      <p:pic>
        <p:nvPicPr>
          <p:cNvPr id="2375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0414" y="947737"/>
            <a:ext cx="6176146" cy="4859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normAutofit/>
          </a:bodyPr>
          <a:lstStyle/>
          <a:p>
            <a:r>
              <a:rPr lang="cs-CZ" dirty="0" smtClean="0"/>
              <a:t>Shrnutí</a:t>
            </a:r>
            <a:endParaRPr lang="en-US" dirty="0"/>
          </a:p>
        </p:txBody>
      </p:sp>
      <p:sp>
        <p:nvSpPr>
          <p:cNvPr id="43010" name="Footer Placeholder 1"/>
          <p:cNvSpPr>
            <a:spLocks noGrp="1"/>
          </p:cNvSpPr>
          <p:nvPr>
            <p:ph type="ftr" sz="quarter" idx="10"/>
          </p:nvPr>
        </p:nvSpPr>
        <p:spPr>
          <a:noFill/>
        </p:spPr>
        <p:txBody>
          <a:bodyPr/>
          <a:lstStyle/>
          <a:p>
            <a:r>
              <a:rPr lang="en-US" smtClean="0"/>
              <a:t>QS-PR-290</a:t>
            </a:r>
          </a:p>
        </p:txBody>
      </p:sp>
      <p:grpSp>
        <p:nvGrpSpPr>
          <p:cNvPr id="43012" name="Group 9"/>
          <p:cNvGrpSpPr>
            <a:grpSpLocks/>
          </p:cNvGrpSpPr>
          <p:nvPr/>
        </p:nvGrpSpPr>
        <p:grpSpPr bwMode="auto">
          <a:xfrm>
            <a:off x="1357313" y="2540000"/>
            <a:ext cx="6408737" cy="1222375"/>
            <a:chOff x="1630" y="1914"/>
            <a:chExt cx="2710" cy="517"/>
          </a:xfrm>
        </p:grpSpPr>
        <p:sp>
          <p:nvSpPr>
            <p:cNvPr id="231428" name="Rectangle 4"/>
            <p:cNvSpPr>
              <a:spLocks noChangeArrowheads="1"/>
            </p:cNvSpPr>
            <p:nvPr/>
          </p:nvSpPr>
          <p:spPr bwMode="auto">
            <a:xfrm>
              <a:off x="1630" y="1914"/>
              <a:ext cx="723" cy="517"/>
            </a:xfrm>
            <a:prstGeom prst="rect">
              <a:avLst/>
            </a:prstGeom>
            <a:solidFill>
              <a:srgbClr val="FAF6EB"/>
            </a:solidFill>
            <a:ln w="1905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cs-CZ" sz="2000" b="1" dirty="0" smtClean="0">
                  <a:latin typeface="+mj-lt"/>
                </a:rPr>
                <a:t>Nákupní</a:t>
              </a:r>
              <a:endParaRPr lang="en-US" sz="2000" b="1" dirty="0">
                <a:latin typeface="+mj-lt"/>
              </a:endParaRPr>
            </a:p>
            <a:p>
              <a:pPr algn="ctr" defTabSz="739775" eaLnBrk="0" hangingPunct="0">
                <a:defRPr/>
              </a:pPr>
              <a:r>
                <a:rPr lang="cs-CZ" sz="2000" b="1" dirty="0" smtClean="0">
                  <a:latin typeface="+mj-lt"/>
                </a:rPr>
                <a:t>objednávka</a:t>
              </a:r>
              <a:endParaRPr lang="en-US" sz="2000" b="1" dirty="0">
                <a:latin typeface="+mj-lt"/>
              </a:endParaRPr>
            </a:p>
          </p:txBody>
        </p:sp>
        <p:sp>
          <p:nvSpPr>
            <p:cNvPr id="43014" name="Line 5"/>
            <p:cNvSpPr>
              <a:spLocks noChangeShapeType="1"/>
            </p:cNvSpPr>
            <p:nvPr/>
          </p:nvSpPr>
          <p:spPr bwMode="auto">
            <a:xfrm flipH="1">
              <a:off x="2360" y="2186"/>
              <a:ext cx="262" cy="0"/>
            </a:xfrm>
            <a:prstGeom prst="line">
              <a:avLst/>
            </a:prstGeom>
            <a:noFill/>
            <a:ln w="31750">
              <a:solidFill>
                <a:srgbClr val="000000"/>
              </a:solidFill>
              <a:round/>
              <a:headEnd type="triangle" w="med" len="med"/>
              <a:tailEnd/>
            </a:ln>
          </p:spPr>
          <p:txBody>
            <a:bodyPr wrap="none" anchor="ctr"/>
            <a:lstStyle/>
            <a:p>
              <a:endParaRPr lang="en-US">
                <a:latin typeface="+mj-lt"/>
              </a:endParaRPr>
            </a:p>
          </p:txBody>
        </p:sp>
        <p:sp>
          <p:nvSpPr>
            <p:cNvPr id="231430" name="Rectangle 6"/>
            <p:cNvSpPr>
              <a:spLocks noChangeArrowheads="1"/>
            </p:cNvSpPr>
            <p:nvPr/>
          </p:nvSpPr>
          <p:spPr bwMode="auto">
            <a:xfrm>
              <a:off x="2625" y="1914"/>
              <a:ext cx="723" cy="517"/>
            </a:xfrm>
            <a:prstGeom prst="rect">
              <a:avLst/>
            </a:prstGeom>
            <a:solidFill>
              <a:srgbClr val="FAF6EB"/>
            </a:solidFill>
            <a:ln w="1905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cs-CZ" sz="2000" b="1" dirty="0" smtClean="0">
                  <a:latin typeface="+mj-lt"/>
                </a:rPr>
                <a:t>Příjem</a:t>
              </a:r>
              <a:endParaRPr lang="en-US" sz="2000" b="1" dirty="0">
                <a:latin typeface="+mj-lt"/>
              </a:endParaRPr>
            </a:p>
          </p:txBody>
        </p:sp>
        <p:sp>
          <p:nvSpPr>
            <p:cNvPr id="43016" name="Line 7"/>
            <p:cNvSpPr>
              <a:spLocks noChangeShapeType="1"/>
            </p:cNvSpPr>
            <p:nvPr/>
          </p:nvSpPr>
          <p:spPr bwMode="auto">
            <a:xfrm flipH="1">
              <a:off x="3352" y="2186"/>
              <a:ext cx="262" cy="0"/>
            </a:xfrm>
            <a:prstGeom prst="line">
              <a:avLst/>
            </a:prstGeom>
            <a:noFill/>
            <a:ln w="31750">
              <a:solidFill>
                <a:srgbClr val="000000"/>
              </a:solidFill>
              <a:round/>
              <a:headEnd type="triangle" w="med" len="med"/>
              <a:tailEnd/>
            </a:ln>
          </p:spPr>
          <p:txBody>
            <a:bodyPr wrap="none" anchor="ctr"/>
            <a:lstStyle/>
            <a:p>
              <a:endParaRPr lang="en-US">
                <a:latin typeface="+mj-lt"/>
              </a:endParaRPr>
            </a:p>
          </p:txBody>
        </p:sp>
        <p:sp>
          <p:nvSpPr>
            <p:cNvPr id="231432" name="Rectangle 8"/>
            <p:cNvSpPr>
              <a:spLocks noChangeArrowheads="1"/>
            </p:cNvSpPr>
            <p:nvPr/>
          </p:nvSpPr>
          <p:spPr bwMode="auto">
            <a:xfrm>
              <a:off x="3617" y="1914"/>
              <a:ext cx="723" cy="517"/>
            </a:xfrm>
            <a:prstGeom prst="rect">
              <a:avLst/>
            </a:prstGeom>
            <a:solidFill>
              <a:srgbClr val="FAF6EB"/>
            </a:solidFill>
            <a:ln w="1905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cs-CZ" sz="2000" b="1" dirty="0" smtClean="0">
                  <a:latin typeface="+mj-lt"/>
                </a:rPr>
                <a:t>Účetní</a:t>
              </a:r>
            </a:p>
            <a:p>
              <a:pPr algn="ctr" defTabSz="739775" eaLnBrk="0" hangingPunct="0">
                <a:defRPr/>
              </a:pPr>
              <a:r>
                <a:rPr lang="cs-CZ" sz="2000" b="1" dirty="0" smtClean="0">
                  <a:latin typeface="+mj-lt"/>
                </a:rPr>
                <a:t>doklad</a:t>
              </a:r>
            </a:p>
            <a:p>
              <a:pPr algn="ctr" defTabSz="739775" eaLnBrk="0" hangingPunct="0">
                <a:defRPr/>
              </a:pPr>
              <a:r>
                <a:rPr lang="cs-CZ" sz="2000" b="1" dirty="0" smtClean="0">
                  <a:latin typeface="+mj-lt"/>
                </a:rPr>
                <a:t>závazků</a:t>
              </a:r>
              <a:endParaRPr lang="en-US" sz="2000" b="1" dirty="0">
                <a:latin typeface="+mj-lt"/>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r>
              <a:rPr lang="cs-CZ" dirty="0" smtClean="0"/>
              <a:t>Nákup - cílové dovednosti</a:t>
            </a:r>
          </a:p>
        </p:txBody>
      </p:sp>
      <p:sp>
        <p:nvSpPr>
          <p:cNvPr id="17410" name="Footer Placeholder 3"/>
          <p:cNvSpPr>
            <a:spLocks noGrp="1"/>
          </p:cNvSpPr>
          <p:nvPr>
            <p:ph type="ftr" sz="quarter" idx="10"/>
          </p:nvPr>
        </p:nvSpPr>
        <p:spPr>
          <a:noFill/>
        </p:spPr>
        <p:txBody>
          <a:bodyPr/>
          <a:lstStyle/>
          <a:p>
            <a:r>
              <a:rPr lang="en-US" dirty="0" smtClean="0"/>
              <a:t>QS-PR-030</a:t>
            </a:r>
          </a:p>
        </p:txBody>
      </p:sp>
      <p:sp>
        <p:nvSpPr>
          <p:cNvPr id="6" name="Content Placeholder 5"/>
          <p:cNvSpPr>
            <a:spLocks noGrp="1"/>
          </p:cNvSpPr>
          <p:nvPr>
            <p:ph idx="1"/>
          </p:nvPr>
        </p:nvSpPr>
        <p:spPr/>
        <p:txBody>
          <a:bodyPr>
            <a:normAutofit fontScale="92500"/>
          </a:bodyPr>
          <a:lstStyle/>
          <a:p>
            <a:r>
              <a:rPr lang="cs-CZ" dirty="0" smtClean="0"/>
              <a:t>Popsat proces nákupu</a:t>
            </a:r>
            <a:endParaRPr lang="en-US" dirty="0" smtClean="0"/>
          </a:p>
          <a:p>
            <a:r>
              <a:rPr lang="cs-CZ" dirty="0" smtClean="0"/>
              <a:t>Vysvětlit, jak systém zpracovává různé číslovací systémy artiklů, které používají dodavatelé a zákazníci</a:t>
            </a:r>
            <a:endParaRPr lang="en-US" dirty="0" smtClean="0"/>
          </a:p>
          <a:p>
            <a:r>
              <a:rPr lang="cs-CZ" dirty="0" smtClean="0"/>
              <a:t>Vysvětlit, jak systém zpracovává různé měrné jednotky, které používají dodavatelé a zákazníci</a:t>
            </a:r>
            <a:endParaRPr lang="en-US" dirty="0" smtClean="0"/>
          </a:p>
          <a:p>
            <a:r>
              <a:rPr lang="cs-CZ" dirty="0" smtClean="0"/>
              <a:t>Popsat průběh zpracování nákupních objednávek</a:t>
            </a:r>
            <a:endParaRPr lang="en-US" dirty="0" smtClean="0"/>
          </a:p>
          <a:p>
            <a:r>
              <a:rPr lang="cs-CZ" dirty="0" smtClean="0"/>
              <a:t>Popsat tři druhy nákupních objednávek v programu </a:t>
            </a:r>
            <a:r>
              <a:rPr lang="en-US" dirty="0" smtClean="0"/>
              <a:t>QAD Enterprise Applications</a:t>
            </a:r>
          </a:p>
          <a:p>
            <a:r>
              <a:rPr lang="cs-CZ" dirty="0" smtClean="0"/>
              <a:t>Zadat platební podmínky</a:t>
            </a:r>
            <a:r>
              <a:rPr lang="en-US" dirty="0" smtClean="0"/>
              <a:t>, </a:t>
            </a:r>
            <a:r>
              <a:rPr lang="cs-CZ" dirty="0" smtClean="0"/>
              <a:t>dodavatele</a:t>
            </a:r>
            <a:r>
              <a:rPr lang="en-US" dirty="0" smtClean="0"/>
              <a:t>, </a:t>
            </a:r>
            <a:r>
              <a:rPr lang="cs-CZ" dirty="0" smtClean="0"/>
              <a:t>měrné jednotky a data artiklu dodavatele</a:t>
            </a:r>
            <a:endParaRPr lang="en-US" dirty="0" smtClean="0"/>
          </a:p>
          <a:p>
            <a:pPr>
              <a:buNone/>
            </a:pPr>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Cvičení</a:t>
            </a:r>
            <a:endParaRPr lang="en-US" dirty="0"/>
          </a:p>
        </p:txBody>
      </p:sp>
      <p:sp>
        <p:nvSpPr>
          <p:cNvPr id="44034" name="Footer Placeholder 1"/>
          <p:cNvSpPr>
            <a:spLocks noGrp="1"/>
          </p:cNvSpPr>
          <p:nvPr>
            <p:ph type="ftr" sz="quarter" idx="10"/>
          </p:nvPr>
        </p:nvSpPr>
        <p:spPr>
          <a:noFill/>
        </p:spPr>
        <p:txBody>
          <a:bodyPr/>
          <a:lstStyle/>
          <a:p>
            <a:r>
              <a:rPr lang="en-US" smtClean="0"/>
              <a:t>QS-PR-300</a:t>
            </a:r>
          </a:p>
        </p:txBody>
      </p:sp>
      <p:pic>
        <p:nvPicPr>
          <p:cNvPr id="44036" name="Picture 46"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3175">
            <a:solidFill>
              <a:schemeClr val="tx1"/>
            </a:solid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pPr>
              <a:defRPr/>
            </a:pPr>
            <a:r>
              <a:rPr lang="en-US" smtClean="0"/>
              <a:t>2008-QS-PR-</a:t>
            </a:r>
            <a:endParaRPr 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pPr>
              <a:defRPr/>
            </a:pPr>
            <a:r>
              <a:rPr lang="en-US" smtClean="0"/>
              <a:t>2008-QS-PR-</a:t>
            </a:r>
            <a:endParaRPr 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pPr>
              <a:defRPr/>
            </a:pPr>
            <a:r>
              <a:rPr lang="en-US" smtClean="0"/>
              <a:t>2008-QS-PR-</a:t>
            </a:r>
            <a:endParaRPr 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pPr>
              <a:defRPr/>
            </a:pPr>
            <a:r>
              <a:rPr lang="en-US" smtClean="0"/>
              <a:t>2008-QS-PR-</a:t>
            </a:r>
            <a:endParaRPr 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pPr>
              <a:defRPr/>
            </a:pPr>
            <a:r>
              <a:rPr lang="en-US" smtClean="0"/>
              <a:t>2008-QS-PR-</a:t>
            </a:r>
            <a:endParaRPr 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normAutofit fontScale="90000"/>
          </a:bodyPr>
          <a:lstStyle/>
          <a:p>
            <a:pPr eaLnBrk="1" hangingPunct="1"/>
            <a:r>
              <a:rPr lang="en-US" dirty="0" smtClean="0"/>
              <a:t>QAD Enterprise Applications Standard Edition</a:t>
            </a:r>
          </a:p>
        </p:txBody>
      </p:sp>
      <p:sp>
        <p:nvSpPr>
          <p:cNvPr id="45059" name="Rectangle 3"/>
          <p:cNvSpPr>
            <a:spLocks noGrp="1" noChangeArrowheads="1"/>
          </p:cNvSpPr>
          <p:nvPr>
            <p:ph type="body" sz="quarter" idx="10"/>
          </p:nvPr>
        </p:nvSpPr>
        <p:spPr>
          <a:xfrm>
            <a:off x="457200" y="1417637"/>
            <a:ext cx="8229600" cy="515937"/>
          </a:xfrm>
        </p:spPr>
        <p:txBody>
          <a:bodyPr/>
          <a:lstStyle/>
          <a:p>
            <a:pPr eaLnBrk="1" hangingPunct="1"/>
            <a:r>
              <a:rPr lang="cs-CZ" sz="2800" dirty="0" smtClean="0"/>
              <a:t>Závazky</a:t>
            </a:r>
            <a:endParaRPr lang="en-US" sz="2800" dirty="0" smtClean="0"/>
          </a:p>
        </p:txBody>
      </p:sp>
      <p:sp>
        <p:nvSpPr>
          <p:cNvPr id="4" name="Text Placeholder 3"/>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3"/>
          <p:cNvSpPr>
            <a:spLocks noGrp="1" noChangeArrowheads="1"/>
          </p:cNvSpPr>
          <p:nvPr>
            <p:ph idx="1"/>
          </p:nvPr>
        </p:nvSpPr>
        <p:spPr/>
        <p:txBody>
          <a:bodyPr/>
          <a:lstStyle/>
          <a:p>
            <a:r>
              <a:rPr lang="cs-CZ" dirty="0" smtClean="0"/>
              <a:t>Klíčové pojmy </a:t>
            </a:r>
          </a:p>
          <a:p>
            <a:pPr lvl="1" eaLnBrk="1" hangingPunct="1"/>
            <a:r>
              <a:rPr lang="cs-CZ" dirty="0" smtClean="0"/>
              <a:t> Průběh zpracování závazků </a:t>
            </a:r>
          </a:p>
          <a:p>
            <a:pPr lvl="1"/>
            <a:r>
              <a:rPr lang="cs-CZ" dirty="0" smtClean="0"/>
              <a:t> Tvorba účetních dokladů</a:t>
            </a:r>
          </a:p>
          <a:p>
            <a:pPr lvl="1" eaLnBrk="1" hangingPunct="1"/>
            <a:r>
              <a:rPr lang="cs-CZ" dirty="0" smtClean="0"/>
              <a:t> Zpracování plateb</a:t>
            </a:r>
          </a:p>
          <a:p>
            <a:pPr eaLnBrk="1" hangingPunct="1"/>
            <a:r>
              <a:rPr lang="cs-CZ" dirty="0" smtClean="0"/>
              <a:t> Příklad</a:t>
            </a:r>
          </a:p>
          <a:p>
            <a:pPr lvl="1" eaLnBrk="1" hangingPunct="1"/>
            <a:r>
              <a:rPr lang="cs-CZ" dirty="0" smtClean="0"/>
              <a:t> Vytvoření účetního dokladu</a:t>
            </a:r>
          </a:p>
          <a:p>
            <a:pPr lvl="1" eaLnBrk="1" hangingPunct="1"/>
            <a:r>
              <a:rPr lang="cs-CZ" dirty="0" smtClean="0"/>
              <a:t> Uvolnění účetních dokladů k platbě</a:t>
            </a:r>
          </a:p>
          <a:p>
            <a:pPr lvl="1" eaLnBrk="1" hangingPunct="1"/>
            <a:r>
              <a:rPr lang="cs-CZ" dirty="0" smtClean="0"/>
              <a:t> Tisk platebního příkazu</a:t>
            </a:r>
          </a:p>
          <a:p>
            <a:pPr eaLnBrk="1" hangingPunct="1"/>
            <a:r>
              <a:rPr lang="cs-CZ" dirty="0" smtClean="0"/>
              <a:t> Cvičení</a:t>
            </a:r>
          </a:p>
          <a:p>
            <a:pPr eaLnBrk="1" hangingPunct="1"/>
            <a:endParaRPr lang="cs-CZ" dirty="0" smtClean="0"/>
          </a:p>
        </p:txBody>
      </p:sp>
      <p:sp>
        <p:nvSpPr>
          <p:cNvPr id="46083" name="Rectangle 2"/>
          <p:cNvSpPr>
            <a:spLocks noGrp="1" noChangeArrowheads="1"/>
          </p:cNvSpPr>
          <p:nvPr>
            <p:ph type="title"/>
          </p:nvPr>
        </p:nvSpPr>
        <p:spPr/>
        <p:txBody>
          <a:bodyPr/>
          <a:lstStyle/>
          <a:p>
            <a:pPr eaLnBrk="1" hangingPunct="1"/>
            <a:r>
              <a:rPr lang="cs-CZ" dirty="0" smtClean="0"/>
              <a:t>Závazky - témata</a:t>
            </a:r>
            <a:endParaRPr lang="en-US" dirty="0" smtClean="0"/>
          </a:p>
        </p:txBody>
      </p:sp>
      <p:sp>
        <p:nvSpPr>
          <p:cNvPr id="46082" name="Footer Placeholder 3"/>
          <p:cNvSpPr>
            <a:spLocks noGrp="1"/>
          </p:cNvSpPr>
          <p:nvPr>
            <p:ph type="ftr" sz="quarter" idx="10"/>
          </p:nvPr>
        </p:nvSpPr>
        <p:spPr>
          <a:noFill/>
        </p:spPr>
        <p:txBody>
          <a:bodyPr/>
          <a:lstStyle/>
          <a:p>
            <a:r>
              <a:rPr lang="en-US" smtClean="0"/>
              <a:t>QS-PR-320</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2"/>
          <p:cNvSpPr>
            <a:spLocks noGrp="1" noChangeArrowheads="1"/>
          </p:cNvSpPr>
          <p:nvPr>
            <p:ph type="title"/>
          </p:nvPr>
        </p:nvSpPr>
        <p:spPr/>
        <p:txBody>
          <a:bodyPr/>
          <a:lstStyle/>
          <a:p>
            <a:r>
              <a:rPr lang="cs-CZ" dirty="0" smtClean="0"/>
              <a:t>Závazky - cílové dovednosti</a:t>
            </a:r>
          </a:p>
        </p:txBody>
      </p:sp>
      <p:sp>
        <p:nvSpPr>
          <p:cNvPr id="47106" name="Footer Placeholder 3"/>
          <p:cNvSpPr>
            <a:spLocks noGrp="1"/>
          </p:cNvSpPr>
          <p:nvPr>
            <p:ph type="ftr" sz="quarter" idx="10"/>
          </p:nvPr>
        </p:nvSpPr>
        <p:spPr>
          <a:noFill/>
        </p:spPr>
        <p:txBody>
          <a:bodyPr/>
          <a:lstStyle/>
          <a:p>
            <a:r>
              <a:rPr lang="en-US" smtClean="0"/>
              <a:t>QS-PR-330</a:t>
            </a:r>
          </a:p>
        </p:txBody>
      </p:sp>
      <p:sp>
        <p:nvSpPr>
          <p:cNvPr id="5" name="Content Placeholder 4"/>
          <p:cNvSpPr>
            <a:spLocks noGrp="1"/>
          </p:cNvSpPr>
          <p:nvPr>
            <p:ph idx="1"/>
          </p:nvPr>
        </p:nvSpPr>
        <p:spPr/>
        <p:txBody>
          <a:bodyPr/>
          <a:lstStyle/>
          <a:p>
            <a:r>
              <a:rPr lang="cs-CZ" dirty="0" smtClean="0"/>
              <a:t>Popsat průběh zpracování závazků</a:t>
            </a:r>
            <a:endParaRPr lang="en-US" dirty="0" smtClean="0"/>
          </a:p>
          <a:p>
            <a:r>
              <a:rPr lang="cs-CZ" dirty="0" smtClean="0"/>
              <a:t>Definovat účetní doklad</a:t>
            </a:r>
            <a:endParaRPr lang="en-US" dirty="0" smtClean="0"/>
          </a:p>
          <a:p>
            <a:r>
              <a:rPr lang="cs-CZ" dirty="0" smtClean="0"/>
              <a:t>Popsat tok plateb</a:t>
            </a:r>
            <a:endParaRPr lang="en-US" dirty="0" smtClean="0"/>
          </a:p>
          <a:p>
            <a:r>
              <a:rPr lang="cs-CZ" dirty="0" smtClean="0"/>
              <a:t>Zadat účetní doklad</a:t>
            </a:r>
            <a:endParaRPr lang="en-US" dirty="0" smtClean="0"/>
          </a:p>
          <a:p>
            <a:r>
              <a:rPr lang="cs-CZ" dirty="0" smtClean="0"/>
              <a:t>Uvolnit účetní doklad k platbě</a:t>
            </a:r>
            <a:endParaRPr lang="en-US" dirty="0" smtClean="0"/>
          </a:p>
          <a:p>
            <a:r>
              <a:rPr lang="cs-CZ" dirty="0" smtClean="0"/>
              <a:t>Vytisknout platební příkaz </a:t>
            </a:r>
            <a:endParaRPr lang="en-US" dirty="0" smtClean="0"/>
          </a:p>
          <a:p>
            <a:endParaRPr lang="en-US" dirty="0" smtClean="0"/>
          </a:p>
          <a:p>
            <a:pPr>
              <a:buNone/>
            </a:pPr>
            <a:endParaRPr 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cs-CZ" dirty="0" smtClean="0"/>
              <a:t>Průběh zpracování závazků</a:t>
            </a:r>
            <a:endParaRPr lang="en-US" dirty="0"/>
          </a:p>
        </p:txBody>
      </p:sp>
      <p:sp>
        <p:nvSpPr>
          <p:cNvPr id="48130" name="Footer Placeholder 1"/>
          <p:cNvSpPr>
            <a:spLocks noGrp="1"/>
          </p:cNvSpPr>
          <p:nvPr>
            <p:ph type="ftr" sz="quarter" idx="10"/>
          </p:nvPr>
        </p:nvSpPr>
        <p:spPr>
          <a:noFill/>
        </p:spPr>
        <p:txBody>
          <a:bodyPr/>
          <a:lstStyle/>
          <a:p>
            <a:r>
              <a:rPr lang="en-US" smtClean="0"/>
              <a:t>QS-PR-340</a:t>
            </a:r>
          </a:p>
        </p:txBody>
      </p:sp>
      <p:grpSp>
        <p:nvGrpSpPr>
          <p:cNvPr id="14" name="Group 13"/>
          <p:cNvGrpSpPr/>
          <p:nvPr/>
        </p:nvGrpSpPr>
        <p:grpSpPr>
          <a:xfrm>
            <a:off x="1497013" y="2143125"/>
            <a:ext cx="6472237" cy="3227388"/>
            <a:chOff x="1497013" y="2143125"/>
            <a:chExt cx="6472237" cy="3227388"/>
          </a:xfrm>
        </p:grpSpPr>
        <p:sp>
          <p:nvSpPr>
            <p:cNvPr id="196614" name="Rectangle 6"/>
            <p:cNvSpPr>
              <a:spLocks noChangeArrowheads="1"/>
            </p:cNvSpPr>
            <p:nvPr/>
          </p:nvSpPr>
          <p:spPr bwMode="auto">
            <a:xfrm>
              <a:off x="1497013" y="2143125"/>
              <a:ext cx="2797175" cy="806450"/>
            </a:xfrm>
            <a:prstGeom prst="rect">
              <a:avLst/>
            </a:prstGeom>
            <a:solidFill>
              <a:srgbClr val="D8DAC9"/>
            </a:solidFill>
            <a:ln w="12700">
              <a:solidFill>
                <a:schemeClr val="tx1"/>
              </a:solidFill>
              <a:miter lim="800000"/>
              <a:headEnd/>
              <a:tailEnd/>
            </a:ln>
            <a:effectLst>
              <a:outerShdw dist="107763" dir="2700000" algn="ctr" rotWithShape="0">
                <a:schemeClr val="tx1">
                  <a:lumMod val="75000"/>
                  <a:lumOff val="25000"/>
                </a:schemeClr>
              </a:outerShdw>
            </a:effectLst>
          </p:spPr>
          <p:txBody>
            <a:bodyPr lIns="182880" tIns="320040" rIns="182880" bIns="320040" anchor="ctr"/>
            <a:lstStyle/>
            <a:p>
              <a:pPr algn="ctr" eaLnBrk="0" hangingPunct="0">
                <a:defRPr/>
              </a:pPr>
              <a:r>
                <a:rPr lang="cs-CZ" sz="1400" dirty="0" smtClean="0">
                  <a:latin typeface="+mj-lt"/>
                </a:rPr>
                <a:t>Zadání nebo potvrzení</a:t>
              </a:r>
            </a:p>
            <a:p>
              <a:pPr algn="ctr" eaLnBrk="0" hangingPunct="0">
                <a:defRPr/>
              </a:pPr>
              <a:r>
                <a:rPr lang="cs-CZ" sz="1400" dirty="0" smtClean="0">
                  <a:latin typeface="+mj-lt"/>
                </a:rPr>
                <a:t>účetních dokladů</a:t>
              </a:r>
              <a:endParaRPr lang="en-US" sz="1400" dirty="0">
                <a:latin typeface="+mj-lt"/>
              </a:endParaRPr>
            </a:p>
          </p:txBody>
        </p:sp>
        <p:sp>
          <p:nvSpPr>
            <p:cNvPr id="48133" name="Line 7"/>
            <p:cNvSpPr>
              <a:spLocks noChangeShapeType="1"/>
            </p:cNvSpPr>
            <p:nvPr/>
          </p:nvSpPr>
          <p:spPr bwMode="auto">
            <a:xfrm>
              <a:off x="2894013" y="2946400"/>
              <a:ext cx="0" cy="403225"/>
            </a:xfrm>
            <a:prstGeom prst="line">
              <a:avLst/>
            </a:prstGeom>
            <a:noFill/>
            <a:ln w="38100">
              <a:solidFill>
                <a:schemeClr val="tx1"/>
              </a:solidFill>
              <a:round/>
              <a:headEnd/>
              <a:tailEnd type="triangle" w="med" len="med"/>
            </a:ln>
          </p:spPr>
          <p:txBody>
            <a:bodyPr wrap="none" anchor="ctr"/>
            <a:lstStyle/>
            <a:p>
              <a:endParaRPr lang="en-US">
                <a:latin typeface="+mj-lt"/>
              </a:endParaRPr>
            </a:p>
          </p:txBody>
        </p:sp>
        <p:sp>
          <p:nvSpPr>
            <p:cNvPr id="196616" name="Rectangle 8"/>
            <p:cNvSpPr>
              <a:spLocks noChangeArrowheads="1"/>
            </p:cNvSpPr>
            <p:nvPr/>
          </p:nvSpPr>
          <p:spPr bwMode="auto">
            <a:xfrm>
              <a:off x="1497013" y="3349625"/>
              <a:ext cx="2797175" cy="806450"/>
            </a:xfrm>
            <a:prstGeom prst="rect">
              <a:avLst/>
            </a:prstGeom>
            <a:solidFill>
              <a:srgbClr val="D8DAC9"/>
            </a:solidFill>
            <a:ln w="12700">
              <a:solidFill>
                <a:schemeClr val="tx1"/>
              </a:solidFill>
              <a:miter lim="800000"/>
              <a:headEnd/>
              <a:tailEnd/>
            </a:ln>
            <a:effectLst>
              <a:outerShdw dist="107763" dir="2700000" algn="ctr" rotWithShape="0">
                <a:schemeClr val="tx1">
                  <a:lumMod val="75000"/>
                  <a:lumOff val="25000"/>
                </a:schemeClr>
              </a:outerShdw>
            </a:effectLst>
          </p:spPr>
          <p:txBody>
            <a:bodyPr lIns="182880" tIns="320040" rIns="182880" bIns="320040" anchor="ctr"/>
            <a:lstStyle/>
            <a:p>
              <a:pPr algn="ctr" eaLnBrk="0" hangingPunct="0">
                <a:defRPr/>
              </a:pPr>
              <a:r>
                <a:rPr lang="cs-CZ" sz="1400" dirty="0" smtClean="0">
                  <a:latin typeface="+mj-lt"/>
                </a:rPr>
                <a:t>Uvolnění účetních</a:t>
              </a:r>
            </a:p>
            <a:p>
              <a:pPr algn="ctr" eaLnBrk="0" hangingPunct="0">
                <a:defRPr/>
              </a:pPr>
              <a:r>
                <a:rPr lang="cs-CZ" sz="1400" dirty="0" smtClean="0">
                  <a:latin typeface="+mj-lt"/>
                </a:rPr>
                <a:t>dokladů k platbě</a:t>
              </a:r>
              <a:endParaRPr lang="en-US" sz="1400" dirty="0">
                <a:latin typeface="+mj-lt"/>
              </a:endParaRPr>
            </a:p>
          </p:txBody>
        </p:sp>
        <p:sp>
          <p:nvSpPr>
            <p:cNvPr id="48135" name="Line 9"/>
            <p:cNvSpPr>
              <a:spLocks noChangeShapeType="1"/>
            </p:cNvSpPr>
            <p:nvPr/>
          </p:nvSpPr>
          <p:spPr bwMode="auto">
            <a:xfrm>
              <a:off x="2894013" y="4160838"/>
              <a:ext cx="0" cy="403225"/>
            </a:xfrm>
            <a:prstGeom prst="line">
              <a:avLst/>
            </a:prstGeom>
            <a:noFill/>
            <a:ln w="38100">
              <a:solidFill>
                <a:schemeClr val="tx1"/>
              </a:solidFill>
              <a:round/>
              <a:headEnd/>
              <a:tailEnd type="triangle" w="med" len="med"/>
            </a:ln>
          </p:spPr>
          <p:txBody>
            <a:bodyPr wrap="none" anchor="ctr"/>
            <a:lstStyle/>
            <a:p>
              <a:endParaRPr lang="en-US">
                <a:latin typeface="+mj-lt"/>
              </a:endParaRPr>
            </a:p>
          </p:txBody>
        </p:sp>
        <p:sp>
          <p:nvSpPr>
            <p:cNvPr id="196618" name="Rectangle 10"/>
            <p:cNvSpPr>
              <a:spLocks noChangeArrowheads="1"/>
            </p:cNvSpPr>
            <p:nvPr/>
          </p:nvSpPr>
          <p:spPr bwMode="auto">
            <a:xfrm>
              <a:off x="1497013" y="4564063"/>
              <a:ext cx="2797175" cy="806450"/>
            </a:xfrm>
            <a:prstGeom prst="rect">
              <a:avLst/>
            </a:prstGeom>
            <a:solidFill>
              <a:srgbClr val="D8DAC9"/>
            </a:solidFill>
            <a:ln w="12700">
              <a:solidFill>
                <a:schemeClr val="tx1"/>
              </a:solidFill>
              <a:miter lim="800000"/>
              <a:headEnd/>
              <a:tailEnd/>
            </a:ln>
            <a:effectLst>
              <a:outerShdw dist="107763" dir="2700000" algn="ctr" rotWithShape="0">
                <a:schemeClr val="tx1">
                  <a:lumMod val="75000"/>
                  <a:lumOff val="25000"/>
                </a:schemeClr>
              </a:outerShdw>
            </a:effectLst>
          </p:spPr>
          <p:txBody>
            <a:bodyPr lIns="182880" tIns="320040" rIns="182880" bIns="320040" anchor="ctr"/>
            <a:lstStyle/>
            <a:p>
              <a:pPr algn="ctr" eaLnBrk="0" hangingPunct="0">
                <a:defRPr/>
              </a:pPr>
              <a:r>
                <a:rPr lang="cs-CZ" sz="1400" dirty="0" smtClean="0">
                  <a:latin typeface="+mj-lt"/>
                </a:rPr>
                <a:t>Zpracování plateb</a:t>
              </a:r>
              <a:endParaRPr lang="en-US" sz="1400" dirty="0">
                <a:latin typeface="+mj-lt"/>
              </a:endParaRPr>
            </a:p>
          </p:txBody>
        </p:sp>
        <p:sp>
          <p:nvSpPr>
            <p:cNvPr id="48137" name="Freeform 11"/>
            <p:cNvSpPr>
              <a:spLocks/>
            </p:cNvSpPr>
            <p:nvPr/>
          </p:nvSpPr>
          <p:spPr bwMode="auto">
            <a:xfrm>
              <a:off x="4311650" y="2630488"/>
              <a:ext cx="2251075" cy="2324100"/>
            </a:xfrm>
            <a:custGeom>
              <a:avLst/>
              <a:gdLst>
                <a:gd name="T0" fmla="*/ 0 w 1418"/>
                <a:gd name="T1" fmla="*/ 2147483647 h 1464"/>
                <a:gd name="T2" fmla="*/ 2147483647 w 1418"/>
                <a:gd name="T3" fmla="*/ 2147483647 h 1464"/>
                <a:gd name="T4" fmla="*/ 2147483647 w 1418"/>
                <a:gd name="T5" fmla="*/ 0 h 1464"/>
                <a:gd name="T6" fmla="*/ 2147483647 w 1418"/>
                <a:gd name="T7" fmla="*/ 0 h 1464"/>
                <a:gd name="T8" fmla="*/ 2147483647 w 1418"/>
                <a:gd name="T9" fmla="*/ 2147483647 h 1464"/>
                <a:gd name="T10" fmla="*/ 0 60000 65536"/>
                <a:gd name="T11" fmla="*/ 0 60000 65536"/>
                <a:gd name="T12" fmla="*/ 0 60000 65536"/>
                <a:gd name="T13" fmla="*/ 0 60000 65536"/>
                <a:gd name="T14" fmla="*/ 0 60000 65536"/>
                <a:gd name="T15" fmla="*/ 0 w 1418"/>
                <a:gd name="T16" fmla="*/ 0 h 1464"/>
                <a:gd name="T17" fmla="*/ 1418 w 1418"/>
                <a:gd name="T18" fmla="*/ 1464 h 1464"/>
              </a:gdLst>
              <a:ahLst/>
              <a:cxnLst>
                <a:cxn ang="T10">
                  <a:pos x="T0" y="T1"/>
                </a:cxn>
                <a:cxn ang="T11">
                  <a:pos x="T2" y="T3"/>
                </a:cxn>
                <a:cxn ang="T12">
                  <a:pos x="T4" y="T5"/>
                </a:cxn>
                <a:cxn ang="T13">
                  <a:pos x="T6" y="T7"/>
                </a:cxn>
                <a:cxn ang="T14">
                  <a:pos x="T8" y="T9"/>
                </a:cxn>
              </a:cxnLst>
              <a:rect l="T15" t="T16" r="T17" b="T18"/>
              <a:pathLst>
                <a:path w="1418" h="1464">
                  <a:moveTo>
                    <a:pt x="0" y="1464"/>
                  </a:moveTo>
                  <a:lnTo>
                    <a:pt x="282" y="1464"/>
                  </a:lnTo>
                  <a:lnTo>
                    <a:pt x="282" y="0"/>
                  </a:lnTo>
                  <a:lnTo>
                    <a:pt x="1418" y="0"/>
                  </a:lnTo>
                  <a:lnTo>
                    <a:pt x="1418" y="218"/>
                  </a:lnTo>
                </a:path>
              </a:pathLst>
            </a:custGeom>
            <a:noFill/>
            <a:ln w="38100">
              <a:solidFill>
                <a:schemeClr val="tx1"/>
              </a:solidFill>
              <a:round/>
              <a:headEnd/>
              <a:tailEnd type="triangle" w="med" len="med"/>
            </a:ln>
          </p:spPr>
          <p:txBody>
            <a:bodyPr wrap="none" anchor="ctr"/>
            <a:lstStyle/>
            <a:p>
              <a:endParaRPr lang="en-US">
                <a:latin typeface="+mj-lt"/>
              </a:endParaRPr>
            </a:p>
          </p:txBody>
        </p:sp>
        <p:sp>
          <p:nvSpPr>
            <p:cNvPr id="196620" name="Rectangle 12"/>
            <p:cNvSpPr>
              <a:spLocks noChangeArrowheads="1"/>
            </p:cNvSpPr>
            <p:nvPr/>
          </p:nvSpPr>
          <p:spPr bwMode="auto">
            <a:xfrm>
              <a:off x="5172075" y="2978150"/>
              <a:ext cx="2797175" cy="806450"/>
            </a:xfrm>
            <a:prstGeom prst="rect">
              <a:avLst/>
            </a:prstGeom>
            <a:solidFill>
              <a:srgbClr val="D8DAC9"/>
            </a:solidFill>
            <a:ln w="12700">
              <a:solidFill>
                <a:schemeClr val="tx1"/>
              </a:solidFill>
              <a:miter lim="800000"/>
              <a:headEnd/>
              <a:tailEnd/>
            </a:ln>
            <a:effectLst>
              <a:outerShdw dist="107763" dir="2700000" algn="ctr" rotWithShape="0">
                <a:schemeClr val="tx1">
                  <a:lumMod val="75000"/>
                  <a:lumOff val="25000"/>
                </a:schemeClr>
              </a:outerShdw>
            </a:effectLst>
          </p:spPr>
          <p:txBody>
            <a:bodyPr lIns="182880" tIns="320040" rIns="182880" bIns="320040" anchor="ctr"/>
            <a:lstStyle/>
            <a:p>
              <a:pPr algn="ctr" eaLnBrk="0" hangingPunct="0">
                <a:defRPr/>
              </a:pPr>
              <a:r>
                <a:rPr lang="cs-CZ" sz="1400" dirty="0" smtClean="0">
                  <a:latin typeface="+mj-lt"/>
                </a:rPr>
                <a:t>Dorovnání nebo </a:t>
              </a:r>
            </a:p>
            <a:p>
              <a:pPr algn="ctr" eaLnBrk="0" hangingPunct="0">
                <a:defRPr/>
              </a:pPr>
              <a:r>
                <a:rPr lang="cs-CZ" sz="1400" dirty="0" smtClean="0">
                  <a:latin typeface="+mj-lt"/>
                </a:rPr>
                <a:t>stornování plateb</a:t>
              </a:r>
              <a:endParaRPr lang="en-US" sz="1400" dirty="0">
                <a:latin typeface="+mj-lt"/>
              </a:endParaRPr>
            </a:p>
          </p:txBody>
        </p:sp>
        <p:sp>
          <p:nvSpPr>
            <p:cNvPr id="48139" name="Line 13"/>
            <p:cNvSpPr>
              <a:spLocks noChangeShapeType="1"/>
            </p:cNvSpPr>
            <p:nvPr/>
          </p:nvSpPr>
          <p:spPr bwMode="auto">
            <a:xfrm>
              <a:off x="6569075" y="3789363"/>
              <a:ext cx="0" cy="403225"/>
            </a:xfrm>
            <a:prstGeom prst="line">
              <a:avLst/>
            </a:prstGeom>
            <a:noFill/>
            <a:ln w="38100">
              <a:solidFill>
                <a:schemeClr val="tx1"/>
              </a:solidFill>
              <a:round/>
              <a:headEnd/>
              <a:tailEnd type="triangle" w="med" len="med"/>
            </a:ln>
          </p:spPr>
          <p:txBody>
            <a:bodyPr wrap="none" anchor="ctr"/>
            <a:lstStyle/>
            <a:p>
              <a:endParaRPr lang="en-US">
                <a:latin typeface="+mj-lt"/>
              </a:endParaRPr>
            </a:p>
          </p:txBody>
        </p:sp>
        <p:sp>
          <p:nvSpPr>
            <p:cNvPr id="196622" name="Rectangle 14"/>
            <p:cNvSpPr>
              <a:spLocks noChangeArrowheads="1"/>
            </p:cNvSpPr>
            <p:nvPr/>
          </p:nvSpPr>
          <p:spPr bwMode="auto">
            <a:xfrm>
              <a:off x="5172075" y="4192588"/>
              <a:ext cx="2797175" cy="806450"/>
            </a:xfrm>
            <a:prstGeom prst="rect">
              <a:avLst/>
            </a:prstGeom>
            <a:solidFill>
              <a:srgbClr val="D8DAC9"/>
            </a:solidFill>
            <a:ln w="12700">
              <a:solidFill>
                <a:schemeClr val="tx1"/>
              </a:solidFill>
              <a:miter lim="800000"/>
              <a:headEnd/>
              <a:tailEnd/>
            </a:ln>
            <a:effectLst>
              <a:outerShdw dist="107763" dir="2700000" algn="ctr" rotWithShape="0">
                <a:schemeClr val="tx1">
                  <a:lumMod val="75000"/>
                  <a:lumOff val="25000"/>
                </a:schemeClr>
              </a:outerShdw>
            </a:effectLst>
          </p:spPr>
          <p:txBody>
            <a:bodyPr lIns="182880" tIns="320040" rIns="182880" bIns="320040" anchor="ctr"/>
            <a:lstStyle/>
            <a:p>
              <a:pPr algn="ctr" eaLnBrk="0" hangingPunct="0">
                <a:defRPr/>
              </a:pPr>
              <a:r>
                <a:rPr lang="cs-CZ" sz="1400" dirty="0" smtClean="0">
                  <a:latin typeface="+mj-lt"/>
                </a:rPr>
                <a:t>Znovuotevření účetních dokladů stornovaných plateb</a:t>
              </a:r>
              <a:endParaRPr lang="en-US" sz="1400" dirty="0">
                <a:latin typeface="+mj-lt"/>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normAutofit/>
          </a:bodyPr>
          <a:lstStyle/>
          <a:p>
            <a:r>
              <a:rPr lang="cs-CZ" dirty="0" smtClean="0"/>
              <a:t>Nákup</a:t>
            </a:r>
            <a:r>
              <a:rPr lang="en-US" dirty="0" smtClean="0"/>
              <a:t>: Pr</a:t>
            </a:r>
            <a:r>
              <a:rPr lang="cs-CZ" dirty="0" smtClean="0"/>
              <a:t>ůběh zpracování</a:t>
            </a:r>
            <a:endParaRPr lang="en-US" dirty="0"/>
          </a:p>
        </p:txBody>
      </p:sp>
      <p:sp>
        <p:nvSpPr>
          <p:cNvPr id="18434" name="Footer Placeholder 1"/>
          <p:cNvSpPr>
            <a:spLocks noGrp="1"/>
          </p:cNvSpPr>
          <p:nvPr>
            <p:ph type="ftr" sz="quarter" idx="10"/>
          </p:nvPr>
        </p:nvSpPr>
        <p:spPr>
          <a:noFill/>
        </p:spPr>
        <p:txBody>
          <a:bodyPr/>
          <a:lstStyle/>
          <a:p>
            <a:r>
              <a:rPr lang="en-US" dirty="0" smtClean="0"/>
              <a:t>QS-PR-040</a:t>
            </a:r>
          </a:p>
        </p:txBody>
      </p:sp>
      <p:grpSp>
        <p:nvGrpSpPr>
          <p:cNvPr id="18436" name="Group 21"/>
          <p:cNvGrpSpPr>
            <a:grpSpLocks/>
          </p:cNvGrpSpPr>
          <p:nvPr/>
        </p:nvGrpSpPr>
        <p:grpSpPr bwMode="auto">
          <a:xfrm>
            <a:off x="1625600" y="2057400"/>
            <a:ext cx="5864225" cy="3335338"/>
            <a:chOff x="1096" y="1296"/>
            <a:chExt cx="3694" cy="2101"/>
          </a:xfrm>
        </p:grpSpPr>
        <p:sp>
          <p:nvSpPr>
            <p:cNvPr id="18437" name="Freeform 8"/>
            <p:cNvSpPr>
              <a:spLocks/>
            </p:cNvSpPr>
            <p:nvPr/>
          </p:nvSpPr>
          <p:spPr bwMode="auto">
            <a:xfrm flipH="1">
              <a:off x="3380" y="2608"/>
              <a:ext cx="47" cy="545"/>
            </a:xfrm>
            <a:custGeom>
              <a:avLst/>
              <a:gdLst>
                <a:gd name="T0" fmla="*/ 0 w 624"/>
                <a:gd name="T1" fmla="*/ 0 h 424"/>
                <a:gd name="T2" fmla="*/ 0 w 624"/>
                <a:gd name="T3" fmla="*/ 8627 h 424"/>
                <a:gd name="T4" fmla="*/ 0 w 624"/>
                <a:gd name="T5" fmla="*/ 8627 h 424"/>
                <a:gd name="T6" fmla="*/ 0 60000 65536"/>
                <a:gd name="T7" fmla="*/ 0 60000 65536"/>
                <a:gd name="T8" fmla="*/ 0 60000 65536"/>
                <a:gd name="T9" fmla="*/ 0 w 624"/>
                <a:gd name="T10" fmla="*/ 0 h 424"/>
                <a:gd name="T11" fmla="*/ 624 w 624"/>
                <a:gd name="T12" fmla="*/ 424 h 424"/>
              </a:gdLst>
              <a:ahLst/>
              <a:cxnLst>
                <a:cxn ang="T6">
                  <a:pos x="T0" y="T1"/>
                </a:cxn>
                <a:cxn ang="T7">
                  <a:pos x="T2" y="T3"/>
                </a:cxn>
                <a:cxn ang="T8">
                  <a:pos x="T4" y="T5"/>
                </a:cxn>
              </a:cxnLst>
              <a:rect l="T9" t="T10" r="T11" b="T12"/>
              <a:pathLst>
                <a:path w="624" h="424">
                  <a:moveTo>
                    <a:pt x="0" y="0"/>
                  </a:moveTo>
                  <a:lnTo>
                    <a:pt x="0" y="424"/>
                  </a:lnTo>
                  <a:lnTo>
                    <a:pt x="624" y="424"/>
                  </a:lnTo>
                </a:path>
              </a:pathLst>
            </a:custGeom>
            <a:noFill/>
            <a:ln w="28575">
              <a:solidFill>
                <a:schemeClr val="tx1"/>
              </a:solidFill>
              <a:prstDash val="dash"/>
              <a:round/>
              <a:headEnd type="triangle" w="med" len="med"/>
              <a:tailEnd/>
            </a:ln>
          </p:spPr>
          <p:txBody>
            <a:bodyPr wrap="none" anchor="ctr"/>
            <a:lstStyle/>
            <a:p>
              <a:endParaRPr lang="en-US" dirty="0">
                <a:latin typeface="+mj-lt"/>
              </a:endParaRPr>
            </a:p>
          </p:txBody>
        </p:sp>
        <p:sp>
          <p:nvSpPr>
            <p:cNvPr id="143369" name="Rectangle 9"/>
            <p:cNvSpPr>
              <a:spLocks noChangeArrowheads="1"/>
            </p:cNvSpPr>
            <p:nvPr/>
          </p:nvSpPr>
          <p:spPr bwMode="auto">
            <a:xfrm>
              <a:off x="1096" y="1296"/>
              <a:ext cx="723" cy="517"/>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cs-CZ" sz="1200" b="1" dirty="0" smtClean="0">
                  <a:latin typeface="+mj-lt"/>
                </a:rPr>
                <a:t>Požadavek</a:t>
              </a:r>
              <a:endParaRPr lang="en-US" sz="1200" b="1" dirty="0">
                <a:latin typeface="+mj-lt"/>
              </a:endParaRPr>
            </a:p>
          </p:txBody>
        </p:sp>
        <p:sp>
          <p:nvSpPr>
            <p:cNvPr id="143370" name="Rectangle 10"/>
            <p:cNvSpPr>
              <a:spLocks noChangeArrowheads="1"/>
            </p:cNvSpPr>
            <p:nvPr/>
          </p:nvSpPr>
          <p:spPr bwMode="auto">
            <a:xfrm>
              <a:off x="2080" y="2088"/>
              <a:ext cx="723" cy="517"/>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cs-CZ" sz="1200" b="1" dirty="0" smtClean="0">
                  <a:latin typeface="+mj-lt"/>
                </a:rPr>
                <a:t>Nákupní</a:t>
              </a:r>
              <a:endParaRPr lang="en-US" sz="1200" b="1" dirty="0">
                <a:latin typeface="+mj-lt"/>
              </a:endParaRPr>
            </a:p>
            <a:p>
              <a:pPr algn="ctr" defTabSz="739775" eaLnBrk="0" hangingPunct="0">
                <a:defRPr/>
              </a:pPr>
              <a:r>
                <a:rPr lang="cs-CZ" sz="1200" b="1" dirty="0" smtClean="0">
                  <a:latin typeface="+mj-lt"/>
                </a:rPr>
                <a:t>objednávka</a:t>
              </a:r>
              <a:endParaRPr lang="en-US" sz="1200" b="1" dirty="0">
                <a:latin typeface="+mj-lt"/>
              </a:endParaRPr>
            </a:p>
          </p:txBody>
        </p:sp>
        <p:sp>
          <p:nvSpPr>
            <p:cNvPr id="143371" name="Rectangle 11"/>
            <p:cNvSpPr>
              <a:spLocks noChangeArrowheads="1"/>
            </p:cNvSpPr>
            <p:nvPr/>
          </p:nvSpPr>
          <p:spPr bwMode="auto">
            <a:xfrm>
              <a:off x="1096" y="2880"/>
              <a:ext cx="723" cy="517"/>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cs-CZ" sz="1200" b="1" dirty="0" smtClean="0">
                  <a:latin typeface="+mj-lt"/>
                </a:rPr>
                <a:t>Stálé nákupní</a:t>
              </a:r>
              <a:br>
                <a:rPr lang="cs-CZ" sz="1200" b="1" dirty="0" smtClean="0">
                  <a:latin typeface="+mj-lt"/>
                </a:rPr>
              </a:br>
              <a:r>
                <a:rPr lang="cs-CZ" sz="1200" b="1" dirty="0" smtClean="0">
                  <a:latin typeface="+mj-lt"/>
                </a:rPr>
                <a:t>objednávky</a:t>
              </a:r>
              <a:endParaRPr lang="en-US" sz="1200" b="1" dirty="0">
                <a:latin typeface="+mj-lt"/>
              </a:endParaRPr>
            </a:p>
          </p:txBody>
        </p:sp>
        <p:sp>
          <p:nvSpPr>
            <p:cNvPr id="18441" name="Line 12"/>
            <p:cNvSpPr>
              <a:spLocks noChangeShapeType="1"/>
            </p:cNvSpPr>
            <p:nvPr/>
          </p:nvSpPr>
          <p:spPr bwMode="auto">
            <a:xfrm flipH="1">
              <a:off x="2810" y="2360"/>
              <a:ext cx="262" cy="0"/>
            </a:xfrm>
            <a:prstGeom prst="line">
              <a:avLst/>
            </a:prstGeom>
            <a:noFill/>
            <a:ln w="28575">
              <a:solidFill>
                <a:srgbClr val="000000"/>
              </a:solidFill>
              <a:round/>
              <a:headEnd type="triangle" w="med" len="med"/>
              <a:tailEnd/>
            </a:ln>
          </p:spPr>
          <p:txBody>
            <a:bodyPr wrap="none" anchor="ctr"/>
            <a:lstStyle/>
            <a:p>
              <a:endParaRPr lang="en-US" dirty="0">
                <a:latin typeface="+mj-lt"/>
              </a:endParaRPr>
            </a:p>
          </p:txBody>
        </p:sp>
        <p:sp>
          <p:nvSpPr>
            <p:cNvPr id="143373" name="Rectangle 13"/>
            <p:cNvSpPr>
              <a:spLocks noChangeArrowheads="1"/>
            </p:cNvSpPr>
            <p:nvPr/>
          </p:nvSpPr>
          <p:spPr bwMode="auto">
            <a:xfrm>
              <a:off x="3075" y="2088"/>
              <a:ext cx="723" cy="517"/>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cs-CZ" sz="1200" b="1" dirty="0" smtClean="0">
                  <a:latin typeface="+mj-lt"/>
                </a:rPr>
                <a:t>Příjem</a:t>
              </a:r>
              <a:endParaRPr lang="en-US" sz="1200" b="1" dirty="0">
                <a:latin typeface="+mj-lt"/>
              </a:endParaRPr>
            </a:p>
          </p:txBody>
        </p:sp>
        <p:sp>
          <p:nvSpPr>
            <p:cNvPr id="18443" name="Line 14"/>
            <p:cNvSpPr>
              <a:spLocks noChangeShapeType="1"/>
            </p:cNvSpPr>
            <p:nvPr/>
          </p:nvSpPr>
          <p:spPr bwMode="auto">
            <a:xfrm flipH="1">
              <a:off x="3802" y="2360"/>
              <a:ext cx="262" cy="0"/>
            </a:xfrm>
            <a:prstGeom prst="line">
              <a:avLst/>
            </a:prstGeom>
            <a:noFill/>
            <a:ln w="28575">
              <a:solidFill>
                <a:srgbClr val="000000"/>
              </a:solidFill>
              <a:round/>
              <a:headEnd type="triangle" w="med" len="med"/>
              <a:tailEnd/>
            </a:ln>
          </p:spPr>
          <p:txBody>
            <a:bodyPr wrap="none" anchor="ctr"/>
            <a:lstStyle/>
            <a:p>
              <a:endParaRPr lang="en-US" dirty="0">
                <a:latin typeface="+mj-lt"/>
              </a:endParaRPr>
            </a:p>
          </p:txBody>
        </p:sp>
        <p:sp>
          <p:nvSpPr>
            <p:cNvPr id="143375" name="Rectangle 15"/>
            <p:cNvSpPr>
              <a:spLocks noChangeArrowheads="1"/>
            </p:cNvSpPr>
            <p:nvPr/>
          </p:nvSpPr>
          <p:spPr bwMode="auto">
            <a:xfrm>
              <a:off x="4067" y="2088"/>
              <a:ext cx="723" cy="517"/>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cs-CZ" sz="1200" b="1" dirty="0" smtClean="0">
                  <a:latin typeface="+mj-lt"/>
                </a:rPr>
                <a:t>Závazkový</a:t>
              </a:r>
            </a:p>
            <a:p>
              <a:pPr algn="ctr" defTabSz="739775" eaLnBrk="0" hangingPunct="0">
                <a:defRPr/>
              </a:pPr>
              <a:r>
                <a:rPr lang="cs-CZ" sz="1200" b="1" dirty="0" smtClean="0">
                  <a:latin typeface="+mj-lt"/>
                </a:rPr>
                <a:t>doklad</a:t>
              </a:r>
              <a:endParaRPr lang="en-US" sz="1200" b="1" dirty="0">
                <a:latin typeface="+mj-lt"/>
              </a:endParaRPr>
            </a:p>
          </p:txBody>
        </p:sp>
        <p:sp>
          <p:nvSpPr>
            <p:cNvPr id="18445" name="Freeform 16"/>
            <p:cNvSpPr>
              <a:spLocks/>
            </p:cNvSpPr>
            <p:nvPr/>
          </p:nvSpPr>
          <p:spPr bwMode="auto">
            <a:xfrm>
              <a:off x="1459" y="1816"/>
              <a:ext cx="624" cy="472"/>
            </a:xfrm>
            <a:custGeom>
              <a:avLst/>
              <a:gdLst>
                <a:gd name="T0" fmla="*/ 0 w 624"/>
                <a:gd name="T1" fmla="*/ 0 h 424"/>
                <a:gd name="T2" fmla="*/ 0 w 624"/>
                <a:gd name="T3" fmla="*/ 1534 h 424"/>
                <a:gd name="T4" fmla="*/ 624 w 624"/>
                <a:gd name="T5" fmla="*/ 1534 h 424"/>
                <a:gd name="T6" fmla="*/ 0 60000 65536"/>
                <a:gd name="T7" fmla="*/ 0 60000 65536"/>
                <a:gd name="T8" fmla="*/ 0 60000 65536"/>
                <a:gd name="T9" fmla="*/ 0 w 624"/>
                <a:gd name="T10" fmla="*/ 0 h 424"/>
                <a:gd name="T11" fmla="*/ 624 w 624"/>
                <a:gd name="T12" fmla="*/ 424 h 424"/>
              </a:gdLst>
              <a:ahLst/>
              <a:cxnLst>
                <a:cxn ang="T6">
                  <a:pos x="T0" y="T1"/>
                </a:cxn>
                <a:cxn ang="T7">
                  <a:pos x="T2" y="T3"/>
                </a:cxn>
                <a:cxn ang="T8">
                  <a:pos x="T4" y="T5"/>
                </a:cxn>
              </a:cxnLst>
              <a:rect l="T9" t="T10" r="T11" b="T12"/>
              <a:pathLst>
                <a:path w="624" h="424">
                  <a:moveTo>
                    <a:pt x="0" y="0"/>
                  </a:moveTo>
                  <a:lnTo>
                    <a:pt x="0" y="424"/>
                  </a:lnTo>
                  <a:lnTo>
                    <a:pt x="624" y="424"/>
                  </a:lnTo>
                </a:path>
              </a:pathLst>
            </a:custGeom>
            <a:noFill/>
            <a:ln w="28575">
              <a:solidFill>
                <a:schemeClr val="tx1"/>
              </a:solidFill>
              <a:prstDash val="dash"/>
              <a:round/>
              <a:headEnd/>
              <a:tailEnd type="triangle" w="med" len="med"/>
            </a:ln>
          </p:spPr>
          <p:txBody>
            <a:bodyPr wrap="none" anchor="ctr"/>
            <a:lstStyle/>
            <a:p>
              <a:endParaRPr lang="en-US" dirty="0">
                <a:latin typeface="+mj-lt"/>
              </a:endParaRPr>
            </a:p>
          </p:txBody>
        </p:sp>
        <p:sp>
          <p:nvSpPr>
            <p:cNvPr id="18446" name="Freeform 17"/>
            <p:cNvSpPr>
              <a:spLocks/>
            </p:cNvSpPr>
            <p:nvPr/>
          </p:nvSpPr>
          <p:spPr bwMode="auto">
            <a:xfrm flipV="1">
              <a:off x="1459" y="2400"/>
              <a:ext cx="624" cy="480"/>
            </a:xfrm>
            <a:custGeom>
              <a:avLst/>
              <a:gdLst>
                <a:gd name="T0" fmla="*/ 0 w 624"/>
                <a:gd name="T1" fmla="*/ 0 h 424"/>
                <a:gd name="T2" fmla="*/ 0 w 624"/>
                <a:gd name="T3" fmla="*/ 1877 h 424"/>
                <a:gd name="T4" fmla="*/ 624 w 624"/>
                <a:gd name="T5" fmla="*/ 1877 h 424"/>
                <a:gd name="T6" fmla="*/ 0 60000 65536"/>
                <a:gd name="T7" fmla="*/ 0 60000 65536"/>
                <a:gd name="T8" fmla="*/ 0 60000 65536"/>
                <a:gd name="T9" fmla="*/ 0 w 624"/>
                <a:gd name="T10" fmla="*/ 0 h 424"/>
                <a:gd name="T11" fmla="*/ 624 w 624"/>
                <a:gd name="T12" fmla="*/ 424 h 424"/>
              </a:gdLst>
              <a:ahLst/>
              <a:cxnLst>
                <a:cxn ang="T6">
                  <a:pos x="T0" y="T1"/>
                </a:cxn>
                <a:cxn ang="T7">
                  <a:pos x="T2" y="T3"/>
                </a:cxn>
                <a:cxn ang="T8">
                  <a:pos x="T4" y="T5"/>
                </a:cxn>
              </a:cxnLst>
              <a:rect l="T9" t="T10" r="T11" b="T12"/>
              <a:pathLst>
                <a:path w="624" h="424">
                  <a:moveTo>
                    <a:pt x="0" y="0"/>
                  </a:moveTo>
                  <a:lnTo>
                    <a:pt x="0" y="424"/>
                  </a:lnTo>
                  <a:lnTo>
                    <a:pt x="624" y="424"/>
                  </a:lnTo>
                </a:path>
              </a:pathLst>
            </a:custGeom>
            <a:noFill/>
            <a:ln w="28575">
              <a:solidFill>
                <a:schemeClr val="tx1"/>
              </a:solidFill>
              <a:prstDash val="dash"/>
              <a:round/>
              <a:headEnd/>
              <a:tailEnd type="triangle" w="med" len="med"/>
            </a:ln>
          </p:spPr>
          <p:txBody>
            <a:bodyPr wrap="none" anchor="ctr"/>
            <a:lstStyle/>
            <a:p>
              <a:endParaRPr lang="en-US" dirty="0">
                <a:latin typeface="+mj-lt"/>
              </a:endParaRPr>
            </a:p>
          </p:txBody>
        </p:sp>
        <p:sp>
          <p:nvSpPr>
            <p:cNvPr id="143378" name="Rectangle 18"/>
            <p:cNvSpPr>
              <a:spLocks noChangeArrowheads="1"/>
            </p:cNvSpPr>
            <p:nvPr/>
          </p:nvSpPr>
          <p:spPr bwMode="auto">
            <a:xfrm>
              <a:off x="3080" y="2880"/>
              <a:ext cx="723" cy="517"/>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cs-CZ" sz="1200" b="1" dirty="0" smtClean="0">
                  <a:latin typeface="+mj-lt"/>
                </a:rPr>
                <a:t>Dodavatelské</a:t>
              </a:r>
            </a:p>
            <a:p>
              <a:pPr algn="ctr" defTabSz="739775" eaLnBrk="0" hangingPunct="0">
                <a:defRPr/>
              </a:pPr>
              <a:r>
                <a:rPr lang="cs-CZ" sz="1200" b="1" dirty="0" smtClean="0">
                  <a:latin typeface="+mj-lt"/>
                </a:rPr>
                <a:t>rozvrhy</a:t>
              </a:r>
              <a:endParaRPr lang="en-US" sz="1200" b="1" dirty="0">
                <a:latin typeface="+mj-lt"/>
              </a:endParaRPr>
            </a:p>
          </p:txBody>
        </p:sp>
        <p:sp>
          <p:nvSpPr>
            <p:cNvPr id="143379" name="Rectangle 19"/>
            <p:cNvSpPr>
              <a:spLocks noChangeArrowheads="1"/>
            </p:cNvSpPr>
            <p:nvPr/>
          </p:nvSpPr>
          <p:spPr bwMode="auto">
            <a:xfrm>
              <a:off x="3075" y="1296"/>
              <a:ext cx="723" cy="517"/>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cs-CZ" sz="1200" b="1" dirty="0" smtClean="0">
                  <a:latin typeface="+mj-lt"/>
                </a:rPr>
                <a:t>Vrácení</a:t>
              </a:r>
              <a:endParaRPr lang="en-US" sz="1200" b="1" dirty="0">
                <a:latin typeface="+mj-lt"/>
              </a:endParaRPr>
            </a:p>
          </p:txBody>
        </p:sp>
        <p:sp>
          <p:nvSpPr>
            <p:cNvPr id="18449" name="Line 20"/>
            <p:cNvSpPr>
              <a:spLocks noChangeShapeType="1"/>
            </p:cNvSpPr>
            <p:nvPr/>
          </p:nvSpPr>
          <p:spPr bwMode="auto">
            <a:xfrm rot="16200000" flipH="1">
              <a:off x="3298" y="1960"/>
              <a:ext cx="262" cy="0"/>
            </a:xfrm>
            <a:prstGeom prst="line">
              <a:avLst/>
            </a:prstGeom>
            <a:noFill/>
            <a:ln w="28575">
              <a:solidFill>
                <a:srgbClr val="000000"/>
              </a:solidFill>
              <a:prstDash val="dash"/>
              <a:round/>
              <a:headEnd type="triangle" w="med" len="med"/>
              <a:tailEnd/>
            </a:ln>
          </p:spPr>
          <p:txBody>
            <a:bodyPr wrap="none" anchor="ctr"/>
            <a:lstStyle/>
            <a:p>
              <a:endParaRPr lang="en-US" dirty="0">
                <a:latin typeface="+mj-lt"/>
              </a:endParaRPr>
            </a:p>
          </p:txBody>
        </p:sp>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cs-CZ" dirty="0" smtClean="0"/>
              <a:t>Závazky: trojnásobné ověření faktury</a:t>
            </a:r>
            <a:endParaRPr lang="cs-CZ" dirty="0"/>
          </a:p>
        </p:txBody>
      </p:sp>
      <p:sp>
        <p:nvSpPr>
          <p:cNvPr id="49154" name="Footer Placeholder 1"/>
          <p:cNvSpPr>
            <a:spLocks noGrp="1"/>
          </p:cNvSpPr>
          <p:nvPr>
            <p:ph type="ftr" sz="quarter" idx="10"/>
          </p:nvPr>
        </p:nvSpPr>
        <p:spPr>
          <a:noFill/>
        </p:spPr>
        <p:txBody>
          <a:bodyPr/>
          <a:lstStyle/>
          <a:p>
            <a:r>
              <a:rPr lang="en-US" smtClean="0"/>
              <a:t>QS-PR-350</a:t>
            </a:r>
          </a:p>
        </p:txBody>
      </p:sp>
      <p:grpSp>
        <p:nvGrpSpPr>
          <p:cNvPr id="49156" name="Group 17"/>
          <p:cNvGrpSpPr>
            <a:grpSpLocks/>
          </p:cNvGrpSpPr>
          <p:nvPr/>
        </p:nvGrpSpPr>
        <p:grpSpPr bwMode="auto">
          <a:xfrm>
            <a:off x="2479675" y="1533525"/>
            <a:ext cx="4167189" cy="3603625"/>
            <a:chOff x="1806" y="1454"/>
            <a:chExt cx="2116" cy="1830"/>
          </a:xfrm>
        </p:grpSpPr>
        <p:sp>
          <p:nvSpPr>
            <p:cNvPr id="198660" name="AutoShape 4"/>
            <p:cNvSpPr>
              <a:spLocks noChangeArrowheads="1"/>
            </p:cNvSpPr>
            <p:nvPr/>
          </p:nvSpPr>
          <p:spPr bwMode="auto">
            <a:xfrm>
              <a:off x="1806" y="1454"/>
              <a:ext cx="2116" cy="1830"/>
            </a:xfrm>
            <a:prstGeom prst="triangle">
              <a:avLst>
                <a:gd name="adj" fmla="val 50000"/>
              </a:avLst>
            </a:prstGeom>
            <a:solidFill>
              <a:srgbClr val="FAF6EB"/>
            </a:solidFill>
            <a:ln w="12700">
              <a:solidFill>
                <a:schemeClr val="tx1"/>
              </a:solidFill>
              <a:miter lim="800000"/>
              <a:headEnd/>
              <a:tailEnd/>
            </a:ln>
            <a:effectLst>
              <a:outerShdw dist="107763" dir="2700000" algn="ctr" rotWithShape="0">
                <a:schemeClr val="bg2"/>
              </a:outerShdw>
            </a:effectLst>
          </p:spPr>
          <p:txBody>
            <a:bodyPr wrap="none" anchor="ctr"/>
            <a:lstStyle/>
            <a:p>
              <a:pPr>
                <a:defRPr/>
              </a:pPr>
              <a:endParaRPr lang="en-US">
                <a:latin typeface="+mj-lt"/>
              </a:endParaRPr>
            </a:p>
          </p:txBody>
        </p:sp>
        <p:sp>
          <p:nvSpPr>
            <p:cNvPr id="49158" name="Rectangle 5"/>
            <p:cNvSpPr>
              <a:spLocks noChangeArrowheads="1"/>
            </p:cNvSpPr>
            <p:nvPr/>
          </p:nvSpPr>
          <p:spPr bwMode="auto">
            <a:xfrm>
              <a:off x="2588" y="1999"/>
              <a:ext cx="566" cy="335"/>
            </a:xfrm>
            <a:prstGeom prst="rect">
              <a:avLst/>
            </a:prstGeom>
            <a:solidFill>
              <a:srgbClr val="D8DAC9"/>
            </a:solidFill>
            <a:ln w="6350">
              <a:solidFill>
                <a:srgbClr val="000000"/>
              </a:solidFill>
              <a:miter lim="800000"/>
              <a:headEnd/>
              <a:tailEnd/>
            </a:ln>
          </p:spPr>
          <p:txBody>
            <a:bodyPr/>
            <a:lstStyle/>
            <a:p>
              <a:endParaRPr lang="en-US">
                <a:latin typeface="+mj-lt"/>
              </a:endParaRPr>
            </a:p>
          </p:txBody>
        </p:sp>
        <p:sp>
          <p:nvSpPr>
            <p:cNvPr id="49159" name="Rectangle 6"/>
            <p:cNvSpPr>
              <a:spLocks noChangeArrowheads="1"/>
            </p:cNvSpPr>
            <p:nvPr/>
          </p:nvSpPr>
          <p:spPr bwMode="auto">
            <a:xfrm>
              <a:off x="2609" y="2056"/>
              <a:ext cx="540" cy="219"/>
            </a:xfrm>
            <a:prstGeom prst="rect">
              <a:avLst/>
            </a:prstGeom>
            <a:noFill/>
            <a:ln w="9525">
              <a:noFill/>
              <a:miter lim="800000"/>
              <a:headEnd/>
              <a:tailEnd/>
            </a:ln>
          </p:spPr>
          <p:txBody>
            <a:bodyPr wrap="none" lIns="0" tIns="0" rIns="0" bIns="0">
              <a:spAutoFit/>
            </a:bodyPr>
            <a:lstStyle/>
            <a:p>
              <a:pPr algn="ctr" eaLnBrk="0" hangingPunct="0"/>
              <a:r>
                <a:rPr lang="cs-CZ" sz="1400" b="1" dirty="0" smtClean="0">
                  <a:solidFill>
                    <a:srgbClr val="000000"/>
                  </a:solidFill>
                  <a:latin typeface="+mj-lt"/>
                </a:rPr>
                <a:t>Nákupní</a:t>
              </a:r>
            </a:p>
            <a:p>
              <a:pPr algn="ctr" eaLnBrk="0" hangingPunct="0"/>
              <a:r>
                <a:rPr lang="cs-CZ" sz="1400" b="1" dirty="0" smtClean="0">
                  <a:solidFill>
                    <a:srgbClr val="000000"/>
                  </a:solidFill>
                  <a:latin typeface="+mj-lt"/>
                </a:rPr>
                <a:t>objednávka</a:t>
              </a:r>
              <a:endParaRPr lang="en-US" sz="1400" b="1" dirty="0">
                <a:latin typeface="+mj-lt"/>
              </a:endParaRPr>
            </a:p>
          </p:txBody>
        </p:sp>
        <p:sp>
          <p:nvSpPr>
            <p:cNvPr id="49160" name="Rectangle 7"/>
            <p:cNvSpPr>
              <a:spLocks noChangeArrowheads="1"/>
            </p:cNvSpPr>
            <p:nvPr/>
          </p:nvSpPr>
          <p:spPr bwMode="auto">
            <a:xfrm>
              <a:off x="2099" y="2822"/>
              <a:ext cx="566" cy="321"/>
            </a:xfrm>
            <a:prstGeom prst="rect">
              <a:avLst/>
            </a:prstGeom>
            <a:solidFill>
              <a:srgbClr val="E5E1DA"/>
            </a:solidFill>
            <a:ln w="6350">
              <a:solidFill>
                <a:srgbClr val="000000"/>
              </a:solidFill>
              <a:miter lim="800000"/>
              <a:headEnd/>
              <a:tailEnd/>
            </a:ln>
          </p:spPr>
          <p:txBody>
            <a:bodyPr/>
            <a:lstStyle/>
            <a:p>
              <a:endParaRPr lang="en-US">
                <a:latin typeface="+mj-lt"/>
              </a:endParaRPr>
            </a:p>
          </p:txBody>
        </p:sp>
        <p:sp>
          <p:nvSpPr>
            <p:cNvPr id="49161" name="Rectangle 8"/>
            <p:cNvSpPr>
              <a:spLocks noChangeArrowheads="1"/>
            </p:cNvSpPr>
            <p:nvPr/>
          </p:nvSpPr>
          <p:spPr bwMode="auto">
            <a:xfrm>
              <a:off x="3067" y="2817"/>
              <a:ext cx="571" cy="325"/>
            </a:xfrm>
            <a:prstGeom prst="rect">
              <a:avLst/>
            </a:prstGeom>
            <a:solidFill>
              <a:srgbClr val="E0DCE7"/>
            </a:solidFill>
            <a:ln w="6350">
              <a:solidFill>
                <a:srgbClr val="000000"/>
              </a:solidFill>
              <a:miter lim="800000"/>
              <a:headEnd/>
              <a:tailEnd/>
            </a:ln>
          </p:spPr>
          <p:txBody>
            <a:bodyPr/>
            <a:lstStyle/>
            <a:p>
              <a:endParaRPr lang="en-US">
                <a:latin typeface="+mj-lt"/>
              </a:endParaRPr>
            </a:p>
          </p:txBody>
        </p:sp>
        <p:sp>
          <p:nvSpPr>
            <p:cNvPr id="49162" name="Rectangle 9"/>
            <p:cNvSpPr>
              <a:spLocks noChangeArrowheads="1"/>
            </p:cNvSpPr>
            <p:nvPr/>
          </p:nvSpPr>
          <p:spPr bwMode="auto">
            <a:xfrm>
              <a:off x="2595" y="2617"/>
              <a:ext cx="619" cy="109"/>
            </a:xfrm>
            <a:prstGeom prst="rect">
              <a:avLst/>
            </a:prstGeom>
            <a:noFill/>
            <a:ln w="9525">
              <a:noFill/>
              <a:miter lim="800000"/>
              <a:headEnd/>
              <a:tailEnd/>
            </a:ln>
          </p:spPr>
          <p:txBody>
            <a:bodyPr wrap="none" lIns="0" tIns="0" rIns="0" bIns="0">
              <a:spAutoFit/>
            </a:bodyPr>
            <a:lstStyle/>
            <a:p>
              <a:pPr eaLnBrk="0" hangingPunct="0"/>
              <a:r>
                <a:rPr lang="cs-CZ" sz="1400" b="1" dirty="0" smtClean="0">
                  <a:solidFill>
                    <a:srgbClr val="000000"/>
                  </a:solidFill>
                  <a:latin typeface="+mj-lt"/>
                </a:rPr>
                <a:t>Účetní doklad</a:t>
              </a:r>
              <a:endParaRPr lang="en-US" sz="1400" b="1" dirty="0">
                <a:latin typeface="+mj-lt"/>
              </a:endParaRPr>
            </a:p>
          </p:txBody>
        </p:sp>
        <p:sp>
          <p:nvSpPr>
            <p:cNvPr id="49163" name="Rectangle 10"/>
            <p:cNvSpPr>
              <a:spLocks noChangeArrowheads="1"/>
            </p:cNvSpPr>
            <p:nvPr/>
          </p:nvSpPr>
          <p:spPr bwMode="auto">
            <a:xfrm>
              <a:off x="2122" y="2864"/>
              <a:ext cx="518" cy="219"/>
            </a:xfrm>
            <a:prstGeom prst="rect">
              <a:avLst/>
            </a:prstGeom>
            <a:noFill/>
            <a:ln w="9525">
              <a:noFill/>
              <a:miter lim="800000"/>
              <a:headEnd/>
              <a:tailEnd/>
            </a:ln>
          </p:spPr>
          <p:txBody>
            <a:bodyPr wrap="none" lIns="0" tIns="0" rIns="0" bIns="0">
              <a:spAutoFit/>
            </a:bodyPr>
            <a:lstStyle/>
            <a:p>
              <a:pPr algn="ctr" eaLnBrk="0" hangingPunct="0"/>
              <a:r>
                <a:rPr lang="cs-CZ" sz="1400" b="1" dirty="0" smtClean="0">
                  <a:solidFill>
                    <a:srgbClr val="000000"/>
                  </a:solidFill>
                  <a:latin typeface="+mj-lt"/>
                </a:rPr>
                <a:t>Faktura</a:t>
              </a:r>
              <a:endParaRPr lang="en-US" sz="1400" b="1" dirty="0">
                <a:solidFill>
                  <a:srgbClr val="000000"/>
                </a:solidFill>
                <a:latin typeface="+mj-lt"/>
              </a:endParaRPr>
            </a:p>
            <a:p>
              <a:pPr algn="ctr" eaLnBrk="0" hangingPunct="0"/>
              <a:r>
                <a:rPr lang="cs-CZ" sz="1400" b="1" dirty="0" smtClean="0">
                  <a:solidFill>
                    <a:srgbClr val="000000"/>
                  </a:solidFill>
                  <a:latin typeface="+mj-lt"/>
                </a:rPr>
                <a:t>dodavatele</a:t>
              </a:r>
              <a:endParaRPr lang="en-US" sz="1400" b="1" dirty="0">
                <a:latin typeface="+mj-lt"/>
              </a:endParaRPr>
            </a:p>
          </p:txBody>
        </p:sp>
        <p:sp>
          <p:nvSpPr>
            <p:cNvPr id="49164" name="Rectangle 11"/>
            <p:cNvSpPr>
              <a:spLocks noChangeArrowheads="1"/>
            </p:cNvSpPr>
            <p:nvPr/>
          </p:nvSpPr>
          <p:spPr bwMode="auto">
            <a:xfrm>
              <a:off x="3067" y="2816"/>
              <a:ext cx="569" cy="328"/>
            </a:xfrm>
            <a:prstGeom prst="rect">
              <a:avLst/>
            </a:prstGeom>
            <a:noFill/>
            <a:ln w="9525">
              <a:noFill/>
              <a:miter lim="800000"/>
              <a:headEnd/>
              <a:tailEnd/>
            </a:ln>
          </p:spPr>
          <p:txBody>
            <a:bodyPr wrap="square" lIns="0" tIns="0" rIns="0" bIns="0">
              <a:spAutoFit/>
            </a:bodyPr>
            <a:lstStyle/>
            <a:p>
              <a:pPr algn="ctr" eaLnBrk="0" hangingPunct="0"/>
              <a:r>
                <a:rPr lang="cs-CZ" sz="1400" b="1" dirty="0" smtClean="0">
                  <a:solidFill>
                    <a:srgbClr val="000000"/>
                  </a:solidFill>
                  <a:latin typeface="+mj-lt"/>
                </a:rPr>
                <a:t>Příjem z </a:t>
              </a:r>
            </a:p>
            <a:p>
              <a:pPr algn="ctr" eaLnBrk="0" hangingPunct="0"/>
              <a:r>
                <a:rPr lang="cs-CZ" sz="1400" b="1" dirty="0" smtClean="0">
                  <a:solidFill>
                    <a:srgbClr val="000000"/>
                  </a:solidFill>
                  <a:latin typeface="+mj-lt"/>
                </a:rPr>
                <a:t>nákupní </a:t>
              </a:r>
            </a:p>
            <a:p>
              <a:pPr algn="ctr" eaLnBrk="0" hangingPunct="0"/>
              <a:r>
                <a:rPr lang="cs-CZ" sz="1400" b="1" dirty="0" smtClean="0">
                  <a:solidFill>
                    <a:srgbClr val="000000"/>
                  </a:solidFill>
                  <a:latin typeface="+mj-lt"/>
                </a:rPr>
                <a:t>objednávky</a:t>
              </a:r>
              <a:endParaRPr lang="en-US" sz="1400" b="1" dirty="0">
                <a:latin typeface="+mj-lt"/>
              </a:endParaRPr>
            </a:p>
          </p:txBody>
        </p:sp>
        <p:sp>
          <p:nvSpPr>
            <p:cNvPr id="49165" name="Line 12"/>
            <p:cNvSpPr>
              <a:spLocks noChangeShapeType="1"/>
            </p:cNvSpPr>
            <p:nvPr/>
          </p:nvSpPr>
          <p:spPr bwMode="auto">
            <a:xfrm flipV="1">
              <a:off x="2665" y="2984"/>
              <a:ext cx="400" cy="0"/>
            </a:xfrm>
            <a:prstGeom prst="line">
              <a:avLst/>
            </a:prstGeom>
            <a:noFill/>
            <a:ln w="12700">
              <a:solidFill>
                <a:schemeClr val="tx1"/>
              </a:solidFill>
              <a:round/>
              <a:headEnd/>
              <a:tailEnd type="triangle" w="med" len="med"/>
            </a:ln>
          </p:spPr>
          <p:txBody>
            <a:bodyPr wrap="none" anchor="ctr"/>
            <a:lstStyle/>
            <a:p>
              <a:endParaRPr lang="en-US">
                <a:latin typeface="+mj-lt"/>
              </a:endParaRPr>
            </a:p>
          </p:txBody>
        </p:sp>
        <p:sp>
          <p:nvSpPr>
            <p:cNvPr id="49166" name="Line 13"/>
            <p:cNvSpPr>
              <a:spLocks noChangeShapeType="1"/>
            </p:cNvSpPr>
            <p:nvPr/>
          </p:nvSpPr>
          <p:spPr bwMode="auto">
            <a:xfrm flipV="1">
              <a:off x="2360" y="2336"/>
              <a:ext cx="280" cy="488"/>
            </a:xfrm>
            <a:prstGeom prst="line">
              <a:avLst/>
            </a:prstGeom>
            <a:noFill/>
            <a:ln w="12700">
              <a:solidFill>
                <a:schemeClr val="tx1"/>
              </a:solidFill>
              <a:round/>
              <a:headEnd/>
              <a:tailEnd type="triangle" w="med" len="med"/>
            </a:ln>
          </p:spPr>
          <p:txBody>
            <a:bodyPr wrap="none" anchor="ctr"/>
            <a:lstStyle/>
            <a:p>
              <a:endParaRPr lang="en-US">
                <a:latin typeface="+mj-lt"/>
              </a:endParaRPr>
            </a:p>
          </p:txBody>
        </p:sp>
        <p:sp>
          <p:nvSpPr>
            <p:cNvPr id="49167" name="Line 14"/>
            <p:cNvSpPr>
              <a:spLocks noChangeShapeType="1"/>
            </p:cNvSpPr>
            <p:nvPr/>
          </p:nvSpPr>
          <p:spPr bwMode="auto">
            <a:xfrm flipH="1" flipV="1">
              <a:off x="3120" y="2336"/>
              <a:ext cx="280" cy="488"/>
            </a:xfrm>
            <a:prstGeom prst="line">
              <a:avLst/>
            </a:prstGeom>
            <a:noFill/>
            <a:ln w="12700">
              <a:solidFill>
                <a:schemeClr val="tx1"/>
              </a:solidFill>
              <a:round/>
              <a:headEnd/>
              <a:tailEnd type="triangle" w="med" len="med"/>
            </a:ln>
          </p:spPr>
          <p:txBody>
            <a:bodyPr wrap="none" anchor="ctr"/>
            <a:lstStyle/>
            <a:p>
              <a:endParaRPr lang="en-US">
                <a:latin typeface="+mj-lt"/>
              </a:endParaRPr>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23"/>
          <p:cNvSpPr>
            <a:spLocks noGrp="1"/>
          </p:cNvSpPr>
          <p:nvPr>
            <p:ph type="title"/>
          </p:nvPr>
        </p:nvSpPr>
        <p:spPr/>
        <p:txBody>
          <a:bodyPr>
            <a:normAutofit/>
          </a:bodyPr>
          <a:lstStyle/>
          <a:p>
            <a:r>
              <a:rPr lang="cs-CZ" dirty="0" smtClean="0"/>
              <a:t>Zpracování plateb</a:t>
            </a:r>
            <a:endParaRPr lang="cs-CZ" dirty="0"/>
          </a:p>
        </p:txBody>
      </p:sp>
      <p:sp>
        <p:nvSpPr>
          <p:cNvPr id="50178" name="Footer Placeholder 1"/>
          <p:cNvSpPr>
            <a:spLocks noGrp="1"/>
          </p:cNvSpPr>
          <p:nvPr>
            <p:ph type="ftr" sz="quarter" idx="10"/>
          </p:nvPr>
        </p:nvSpPr>
        <p:spPr>
          <a:noFill/>
        </p:spPr>
        <p:txBody>
          <a:bodyPr/>
          <a:lstStyle/>
          <a:p>
            <a:r>
              <a:rPr lang="en-US" smtClean="0"/>
              <a:t>QS-PR-360</a:t>
            </a:r>
          </a:p>
        </p:txBody>
      </p:sp>
      <p:grpSp>
        <p:nvGrpSpPr>
          <p:cNvPr id="25" name="Group 24"/>
          <p:cNvGrpSpPr/>
          <p:nvPr/>
        </p:nvGrpSpPr>
        <p:grpSpPr>
          <a:xfrm>
            <a:off x="1485900" y="911225"/>
            <a:ext cx="6156325" cy="5191382"/>
            <a:chOff x="2305050" y="958850"/>
            <a:chExt cx="6156325" cy="5191382"/>
          </a:xfrm>
        </p:grpSpPr>
        <p:sp>
          <p:nvSpPr>
            <p:cNvPr id="50179" name="Rectangle 5"/>
            <p:cNvSpPr>
              <a:spLocks noChangeArrowheads="1"/>
            </p:cNvSpPr>
            <p:nvPr/>
          </p:nvSpPr>
          <p:spPr bwMode="auto">
            <a:xfrm>
              <a:off x="7432675" y="2265363"/>
              <a:ext cx="1028700" cy="388937"/>
            </a:xfrm>
            <a:prstGeom prst="rect">
              <a:avLst/>
            </a:prstGeom>
            <a:noFill/>
            <a:ln w="12700">
              <a:noFill/>
              <a:miter lim="800000"/>
              <a:headEnd/>
              <a:tailEnd/>
            </a:ln>
          </p:spPr>
          <p:txBody>
            <a:bodyPr wrap="none" anchor="ctr"/>
            <a:lstStyle/>
            <a:p>
              <a:endParaRPr lang="cs-CZ">
                <a:latin typeface="+mj-lt"/>
              </a:endParaRPr>
            </a:p>
          </p:txBody>
        </p:sp>
        <p:sp>
          <p:nvSpPr>
            <p:cNvPr id="200711" name="Rectangle 7"/>
            <p:cNvSpPr>
              <a:spLocks noChangeAspect="1" noChangeArrowheads="1"/>
            </p:cNvSpPr>
            <p:nvPr/>
          </p:nvSpPr>
          <p:spPr bwMode="auto">
            <a:xfrm>
              <a:off x="4086225" y="958850"/>
              <a:ext cx="2160000" cy="622557"/>
            </a:xfrm>
            <a:prstGeom prst="rect">
              <a:avLst/>
            </a:prstGeom>
            <a:solidFill>
              <a:srgbClr val="D8DAC9"/>
            </a:solidFill>
            <a:ln w="12700">
              <a:solidFill>
                <a:schemeClr val="tx1"/>
              </a:solidFill>
              <a:miter lim="800000"/>
              <a:headEnd/>
              <a:tailEnd/>
            </a:ln>
            <a:effectLst>
              <a:outerShdw dist="107763" dir="2700000" algn="ctr" rotWithShape="0">
                <a:schemeClr val="tx1">
                  <a:lumMod val="75000"/>
                  <a:lumOff val="25000"/>
                </a:schemeClr>
              </a:outerShdw>
            </a:effectLst>
          </p:spPr>
          <p:txBody>
            <a:bodyPr lIns="182880" tIns="320040" rIns="182880" bIns="320040" anchor="ctr"/>
            <a:lstStyle/>
            <a:p>
              <a:pPr algn="ctr" eaLnBrk="0" hangingPunct="0">
                <a:defRPr/>
              </a:pPr>
              <a:r>
                <a:rPr lang="cs-CZ" sz="1400" dirty="0" smtClean="0">
                  <a:latin typeface="+mj-lt"/>
                </a:rPr>
                <a:t>Zadání/potvrzení účetního dokladu</a:t>
              </a:r>
              <a:endParaRPr lang="cs-CZ" sz="1400" dirty="0">
                <a:latin typeface="+mj-lt"/>
              </a:endParaRPr>
            </a:p>
          </p:txBody>
        </p:sp>
        <p:sp>
          <p:nvSpPr>
            <p:cNvPr id="200712" name="Rectangle 8"/>
            <p:cNvSpPr>
              <a:spLocks noChangeAspect="1" noChangeArrowheads="1"/>
            </p:cNvSpPr>
            <p:nvPr/>
          </p:nvSpPr>
          <p:spPr bwMode="auto">
            <a:xfrm>
              <a:off x="2308224" y="1989108"/>
              <a:ext cx="2160000" cy="592380"/>
            </a:xfrm>
            <a:prstGeom prst="rect">
              <a:avLst/>
            </a:prstGeom>
            <a:solidFill>
              <a:srgbClr val="D8DAC9"/>
            </a:solidFill>
            <a:ln w="12700">
              <a:solidFill>
                <a:schemeClr val="tx1"/>
              </a:solidFill>
              <a:miter lim="800000"/>
              <a:headEnd/>
              <a:tailEnd/>
            </a:ln>
            <a:effectLst>
              <a:outerShdw dist="107763" dir="2700000" algn="ctr" rotWithShape="0">
                <a:schemeClr val="tx1">
                  <a:lumMod val="75000"/>
                  <a:lumOff val="25000"/>
                </a:schemeClr>
              </a:outerShdw>
            </a:effectLst>
          </p:spPr>
          <p:txBody>
            <a:bodyPr lIns="0" tIns="320040" rIns="0" bIns="320040" anchor="ctr"/>
            <a:lstStyle/>
            <a:p>
              <a:pPr algn="ctr" eaLnBrk="0" hangingPunct="0">
                <a:defRPr/>
              </a:pPr>
              <a:r>
                <a:rPr lang="cs-CZ" sz="1400" dirty="0" smtClean="0">
                  <a:latin typeface="+mj-lt"/>
                </a:rPr>
                <a:t>Výběr automatické</a:t>
              </a:r>
            </a:p>
            <a:p>
              <a:pPr algn="ctr" eaLnBrk="0" hangingPunct="0">
                <a:defRPr/>
              </a:pPr>
              <a:r>
                <a:rPr lang="cs-CZ" sz="1400" dirty="0" smtClean="0">
                  <a:latin typeface="+mj-lt"/>
                </a:rPr>
                <a:t>nebo manuální platby </a:t>
              </a:r>
              <a:endParaRPr lang="cs-CZ" sz="1400" dirty="0">
                <a:latin typeface="+mj-lt"/>
              </a:endParaRPr>
            </a:p>
          </p:txBody>
        </p:sp>
        <p:sp>
          <p:nvSpPr>
            <p:cNvPr id="200713" name="Rectangle 9"/>
            <p:cNvSpPr>
              <a:spLocks noChangeAspect="1" noChangeArrowheads="1"/>
            </p:cNvSpPr>
            <p:nvPr/>
          </p:nvSpPr>
          <p:spPr bwMode="auto">
            <a:xfrm>
              <a:off x="5648325" y="1998662"/>
              <a:ext cx="2160000" cy="622556"/>
            </a:xfrm>
            <a:prstGeom prst="rect">
              <a:avLst/>
            </a:prstGeom>
            <a:solidFill>
              <a:srgbClr val="D8DAC9"/>
            </a:solidFill>
            <a:ln w="12700">
              <a:solidFill>
                <a:schemeClr val="tx1"/>
              </a:solidFill>
              <a:miter lim="800000"/>
              <a:headEnd/>
              <a:tailEnd/>
            </a:ln>
            <a:effectLst>
              <a:outerShdw dist="107763" dir="2700000" algn="ctr" rotWithShape="0">
                <a:schemeClr val="tx1">
                  <a:lumMod val="75000"/>
                  <a:lumOff val="25000"/>
                </a:schemeClr>
              </a:outerShdw>
            </a:effectLst>
          </p:spPr>
          <p:txBody>
            <a:bodyPr lIns="182880" tIns="320040" rIns="182880" bIns="320040" anchor="ctr"/>
            <a:lstStyle/>
            <a:p>
              <a:pPr algn="ctr" eaLnBrk="0" hangingPunct="0">
                <a:defRPr/>
              </a:pPr>
              <a:r>
                <a:rPr lang="cs-CZ" sz="1400" dirty="0" smtClean="0">
                  <a:latin typeface="+mj-lt"/>
                </a:rPr>
                <a:t>Vytvoření ručního platebního příkazu</a:t>
              </a:r>
              <a:endParaRPr lang="cs-CZ" sz="1400" dirty="0">
                <a:latin typeface="+mj-lt"/>
              </a:endParaRPr>
            </a:p>
          </p:txBody>
        </p:sp>
        <p:sp>
          <p:nvSpPr>
            <p:cNvPr id="200715" name="Rectangle 11"/>
            <p:cNvSpPr>
              <a:spLocks noChangeAspect="1" noChangeArrowheads="1"/>
            </p:cNvSpPr>
            <p:nvPr/>
          </p:nvSpPr>
          <p:spPr bwMode="auto">
            <a:xfrm>
              <a:off x="2305050" y="2800350"/>
              <a:ext cx="2160000" cy="630480"/>
            </a:xfrm>
            <a:prstGeom prst="rect">
              <a:avLst/>
            </a:prstGeom>
            <a:solidFill>
              <a:srgbClr val="D8DAC9"/>
            </a:solidFill>
            <a:ln w="12700">
              <a:solidFill>
                <a:schemeClr val="tx1"/>
              </a:solidFill>
              <a:miter lim="800000"/>
              <a:headEnd/>
              <a:tailEnd/>
            </a:ln>
            <a:effectLst>
              <a:outerShdw dist="107763" dir="2700000" algn="ctr" rotWithShape="0">
                <a:schemeClr val="tx1">
                  <a:lumMod val="75000"/>
                  <a:lumOff val="25000"/>
                </a:schemeClr>
              </a:outerShdw>
            </a:effectLst>
          </p:spPr>
          <p:txBody>
            <a:bodyPr lIns="0" tIns="320040" rIns="0" bIns="320040" anchor="ctr"/>
            <a:lstStyle/>
            <a:p>
              <a:pPr algn="ctr" eaLnBrk="0" hangingPunct="0">
                <a:defRPr/>
              </a:pPr>
              <a:r>
                <a:rPr lang="cs-CZ" sz="1400" dirty="0" smtClean="0">
                  <a:latin typeface="+mj-lt"/>
                </a:rPr>
                <a:t>Tisk rejstříku uvolnění plateb</a:t>
              </a:r>
              <a:endParaRPr lang="cs-CZ" sz="1400" dirty="0">
                <a:latin typeface="+mj-lt"/>
              </a:endParaRPr>
            </a:p>
          </p:txBody>
        </p:sp>
        <p:sp>
          <p:nvSpPr>
            <p:cNvPr id="200716" name="Rectangle 12"/>
            <p:cNvSpPr>
              <a:spLocks noChangeAspect="1" noChangeArrowheads="1"/>
            </p:cNvSpPr>
            <p:nvPr/>
          </p:nvSpPr>
          <p:spPr bwMode="auto">
            <a:xfrm>
              <a:off x="2308226" y="3603625"/>
              <a:ext cx="2160000" cy="570600"/>
            </a:xfrm>
            <a:prstGeom prst="rect">
              <a:avLst/>
            </a:prstGeom>
            <a:solidFill>
              <a:srgbClr val="D8DAC9"/>
            </a:solidFill>
            <a:ln w="12700">
              <a:solidFill>
                <a:schemeClr val="tx1"/>
              </a:solidFill>
              <a:miter lim="800000"/>
              <a:headEnd/>
              <a:tailEnd/>
            </a:ln>
            <a:effectLst>
              <a:outerShdw dist="107763" dir="2700000" algn="ctr" rotWithShape="0">
                <a:schemeClr val="tx1">
                  <a:lumMod val="75000"/>
                  <a:lumOff val="25000"/>
                </a:schemeClr>
              </a:outerShdw>
            </a:effectLst>
          </p:spPr>
          <p:txBody>
            <a:bodyPr lIns="182880" tIns="320040" rIns="182880" bIns="320040" anchor="ctr"/>
            <a:lstStyle/>
            <a:p>
              <a:pPr algn="ctr" eaLnBrk="0" hangingPunct="0">
                <a:defRPr/>
              </a:pPr>
              <a:r>
                <a:rPr lang="cs-CZ" sz="1400" dirty="0" smtClean="0">
                  <a:latin typeface="+mj-lt"/>
                </a:rPr>
                <a:t>Tisk automatických platebních příkazů</a:t>
              </a:r>
              <a:endParaRPr lang="cs-CZ" sz="1400" dirty="0">
                <a:latin typeface="+mj-lt"/>
              </a:endParaRPr>
            </a:p>
          </p:txBody>
        </p:sp>
        <p:sp>
          <p:nvSpPr>
            <p:cNvPr id="200718" name="Rectangle 14"/>
            <p:cNvSpPr>
              <a:spLocks noChangeAspect="1" noChangeArrowheads="1"/>
            </p:cNvSpPr>
            <p:nvPr/>
          </p:nvSpPr>
          <p:spPr bwMode="auto">
            <a:xfrm>
              <a:off x="4086224" y="4597397"/>
              <a:ext cx="2160000" cy="622035"/>
            </a:xfrm>
            <a:prstGeom prst="rect">
              <a:avLst/>
            </a:prstGeom>
            <a:solidFill>
              <a:srgbClr val="D8DAC9"/>
            </a:solidFill>
            <a:ln w="12700">
              <a:solidFill>
                <a:schemeClr val="tx1"/>
              </a:solidFill>
              <a:miter lim="800000"/>
              <a:headEnd/>
              <a:tailEnd/>
            </a:ln>
            <a:effectLst>
              <a:outerShdw dist="107763" dir="2700000" algn="ctr" rotWithShape="0">
                <a:schemeClr val="tx1">
                  <a:lumMod val="75000"/>
                  <a:lumOff val="25000"/>
                </a:schemeClr>
              </a:outerShdw>
            </a:effectLst>
          </p:spPr>
          <p:txBody>
            <a:bodyPr lIns="182880" tIns="320040" rIns="182880" bIns="320040" anchor="ctr"/>
            <a:lstStyle/>
            <a:p>
              <a:pPr algn="ctr" eaLnBrk="0" hangingPunct="0">
                <a:defRPr/>
              </a:pPr>
              <a:r>
                <a:rPr lang="cs-CZ" sz="1400" dirty="0" smtClean="0">
                  <a:latin typeface="+mj-lt"/>
                </a:rPr>
                <a:t>Tisk rejstříku plateb</a:t>
              </a:r>
              <a:endParaRPr lang="cs-CZ" sz="1400" dirty="0">
                <a:latin typeface="+mj-lt"/>
              </a:endParaRPr>
            </a:p>
          </p:txBody>
        </p:sp>
        <p:sp>
          <p:nvSpPr>
            <p:cNvPr id="200720" name="Rectangle 16"/>
            <p:cNvSpPr>
              <a:spLocks noChangeAspect="1" noChangeArrowheads="1"/>
            </p:cNvSpPr>
            <p:nvPr/>
          </p:nvSpPr>
          <p:spPr bwMode="auto">
            <a:xfrm>
              <a:off x="2308225" y="5527675"/>
              <a:ext cx="2160000" cy="622557"/>
            </a:xfrm>
            <a:prstGeom prst="rect">
              <a:avLst/>
            </a:prstGeom>
            <a:solidFill>
              <a:srgbClr val="D8DAC9"/>
            </a:solidFill>
            <a:ln w="12700">
              <a:solidFill>
                <a:schemeClr val="tx1"/>
              </a:solidFill>
              <a:miter lim="800000"/>
              <a:headEnd/>
              <a:tailEnd/>
            </a:ln>
            <a:effectLst>
              <a:outerShdw dist="107763" dir="2700000" algn="ctr" rotWithShape="0">
                <a:schemeClr val="tx1">
                  <a:lumMod val="75000"/>
                  <a:lumOff val="25000"/>
                </a:schemeClr>
              </a:outerShdw>
            </a:effectLst>
          </p:spPr>
          <p:txBody>
            <a:bodyPr lIns="182880" tIns="320040" rIns="182880" bIns="320040" anchor="ctr"/>
            <a:lstStyle/>
            <a:p>
              <a:pPr algn="ctr" eaLnBrk="0" hangingPunct="0">
                <a:defRPr/>
              </a:pPr>
              <a:r>
                <a:rPr lang="cs-CZ" sz="1400" dirty="0" smtClean="0">
                  <a:latin typeface="+mj-lt"/>
                </a:rPr>
                <a:t>Dorovnání plateb</a:t>
              </a:r>
              <a:endParaRPr lang="cs-CZ" sz="1400" dirty="0">
                <a:latin typeface="+mj-lt"/>
              </a:endParaRPr>
            </a:p>
          </p:txBody>
        </p:sp>
        <p:sp>
          <p:nvSpPr>
            <p:cNvPr id="200725" name="Rectangle 21"/>
            <p:cNvSpPr>
              <a:spLocks noChangeAspect="1" noChangeArrowheads="1"/>
            </p:cNvSpPr>
            <p:nvPr/>
          </p:nvSpPr>
          <p:spPr bwMode="auto">
            <a:xfrm>
              <a:off x="5838824" y="5527672"/>
              <a:ext cx="2160000" cy="622035"/>
            </a:xfrm>
            <a:prstGeom prst="rect">
              <a:avLst/>
            </a:prstGeom>
            <a:solidFill>
              <a:srgbClr val="D8DAC9"/>
            </a:solidFill>
            <a:ln w="12700">
              <a:solidFill>
                <a:schemeClr val="tx1"/>
              </a:solidFill>
              <a:miter lim="800000"/>
              <a:headEnd/>
              <a:tailEnd/>
            </a:ln>
            <a:effectLst>
              <a:outerShdw dist="107763" dir="2700000" algn="ctr" rotWithShape="0">
                <a:schemeClr val="tx1">
                  <a:lumMod val="75000"/>
                  <a:lumOff val="25000"/>
                </a:schemeClr>
              </a:outerShdw>
            </a:effectLst>
          </p:spPr>
          <p:txBody>
            <a:bodyPr lIns="182880" tIns="320040" rIns="182880" bIns="320040" anchor="ctr"/>
            <a:lstStyle/>
            <a:p>
              <a:pPr algn="ctr" eaLnBrk="0" hangingPunct="0">
                <a:defRPr/>
              </a:pPr>
              <a:r>
                <a:rPr lang="cs-CZ" sz="1400" dirty="0" smtClean="0">
                  <a:latin typeface="+mj-lt"/>
                </a:rPr>
                <a:t>Stornování plateb</a:t>
              </a:r>
              <a:endParaRPr lang="cs-CZ" sz="1400" dirty="0">
                <a:latin typeface="+mj-lt"/>
              </a:endParaRPr>
            </a:p>
          </p:txBody>
        </p:sp>
        <p:sp>
          <p:nvSpPr>
            <p:cNvPr id="50188" name="Line 22"/>
            <p:cNvSpPr>
              <a:spLocks noChangeShapeType="1"/>
            </p:cNvSpPr>
            <p:nvPr/>
          </p:nvSpPr>
          <p:spPr bwMode="auto">
            <a:xfrm>
              <a:off x="8328025" y="5527675"/>
              <a:ext cx="0" cy="0"/>
            </a:xfrm>
            <a:prstGeom prst="line">
              <a:avLst/>
            </a:prstGeom>
            <a:noFill/>
            <a:ln w="12700">
              <a:solidFill>
                <a:schemeClr val="tx1"/>
              </a:solidFill>
              <a:round/>
              <a:headEnd/>
              <a:tailEnd/>
            </a:ln>
          </p:spPr>
          <p:txBody>
            <a:bodyPr wrap="none" anchor="ctr"/>
            <a:lstStyle/>
            <a:p>
              <a:endParaRPr lang="cs-CZ">
                <a:latin typeface="+mj-lt"/>
              </a:endParaRPr>
            </a:p>
          </p:txBody>
        </p:sp>
        <p:cxnSp>
          <p:nvCxnSpPr>
            <p:cNvPr id="50190" name="AutoShape 26"/>
            <p:cNvCxnSpPr>
              <a:cxnSpLocks noChangeShapeType="1"/>
              <a:stCxn id="200718" idx="2"/>
              <a:endCxn id="200720" idx="0"/>
            </p:cNvCxnSpPr>
            <p:nvPr/>
          </p:nvCxnSpPr>
          <p:spPr bwMode="auto">
            <a:xfrm rot="5400000">
              <a:off x="4123104" y="4484554"/>
              <a:ext cx="308243" cy="1777999"/>
            </a:xfrm>
            <a:prstGeom prst="bentConnector3">
              <a:avLst>
                <a:gd name="adj1" fmla="val 50000"/>
              </a:avLst>
            </a:prstGeom>
            <a:noFill/>
            <a:ln w="28575">
              <a:solidFill>
                <a:schemeClr val="tx1"/>
              </a:solidFill>
              <a:miter lim="800000"/>
              <a:headEnd/>
              <a:tailEnd type="triangle" w="med" len="med"/>
            </a:ln>
          </p:spPr>
        </p:cxnSp>
        <p:cxnSp>
          <p:nvCxnSpPr>
            <p:cNvPr id="50191" name="AutoShape 27"/>
            <p:cNvCxnSpPr>
              <a:cxnSpLocks noChangeShapeType="1"/>
              <a:stCxn id="200718" idx="2"/>
              <a:endCxn id="200725" idx="0"/>
            </p:cNvCxnSpPr>
            <p:nvPr/>
          </p:nvCxnSpPr>
          <p:spPr bwMode="auto">
            <a:xfrm rot="16200000" flipH="1">
              <a:off x="5888404" y="4497252"/>
              <a:ext cx="308240" cy="1752600"/>
            </a:xfrm>
            <a:prstGeom prst="bentConnector3">
              <a:avLst>
                <a:gd name="adj1" fmla="val 50000"/>
              </a:avLst>
            </a:prstGeom>
            <a:noFill/>
            <a:ln w="28575">
              <a:solidFill>
                <a:schemeClr val="tx1"/>
              </a:solidFill>
              <a:miter lim="800000"/>
              <a:headEnd/>
              <a:tailEnd type="triangle" w="med" len="med"/>
            </a:ln>
          </p:spPr>
        </p:cxnSp>
        <p:cxnSp>
          <p:nvCxnSpPr>
            <p:cNvPr id="50192" name="AutoShape 28"/>
            <p:cNvCxnSpPr>
              <a:cxnSpLocks noChangeShapeType="1"/>
              <a:stCxn id="200713" idx="2"/>
              <a:endCxn id="200718" idx="0"/>
            </p:cNvCxnSpPr>
            <p:nvPr/>
          </p:nvCxnSpPr>
          <p:spPr bwMode="auto">
            <a:xfrm rot="5400000">
              <a:off x="4959186" y="2828257"/>
              <a:ext cx="1976179" cy="1562101"/>
            </a:xfrm>
            <a:prstGeom prst="bentConnector3">
              <a:avLst>
                <a:gd name="adj1" fmla="val 50000"/>
              </a:avLst>
            </a:prstGeom>
            <a:noFill/>
            <a:ln w="28575">
              <a:solidFill>
                <a:schemeClr val="tx1"/>
              </a:solidFill>
              <a:miter lim="800000"/>
              <a:headEnd/>
              <a:tailEnd type="triangle" w="med" len="med"/>
            </a:ln>
          </p:spPr>
        </p:cxnSp>
        <p:cxnSp>
          <p:nvCxnSpPr>
            <p:cNvPr id="50193" name="AutoShape 29"/>
            <p:cNvCxnSpPr>
              <a:cxnSpLocks noChangeShapeType="1"/>
              <a:stCxn id="200716" idx="2"/>
              <a:endCxn id="200718" idx="0"/>
            </p:cNvCxnSpPr>
            <p:nvPr/>
          </p:nvCxnSpPr>
          <p:spPr bwMode="auto">
            <a:xfrm rot="16200000" flipH="1">
              <a:off x="4065639" y="3496812"/>
              <a:ext cx="423172" cy="1777998"/>
            </a:xfrm>
            <a:prstGeom prst="bentConnector3">
              <a:avLst>
                <a:gd name="adj1" fmla="val 50000"/>
              </a:avLst>
            </a:prstGeom>
            <a:noFill/>
            <a:ln w="28575">
              <a:solidFill>
                <a:schemeClr val="tx1"/>
              </a:solidFill>
              <a:miter lim="800000"/>
              <a:headEnd/>
              <a:tailEnd type="triangle" w="med" len="med"/>
            </a:ln>
          </p:spPr>
        </p:cxnSp>
        <p:cxnSp>
          <p:nvCxnSpPr>
            <p:cNvPr id="50194" name="AutoShape 30"/>
            <p:cNvCxnSpPr>
              <a:cxnSpLocks noChangeShapeType="1"/>
              <a:stCxn id="200715" idx="2"/>
              <a:endCxn id="200716" idx="0"/>
            </p:cNvCxnSpPr>
            <p:nvPr/>
          </p:nvCxnSpPr>
          <p:spPr bwMode="auto">
            <a:xfrm rot="16200000" flipH="1">
              <a:off x="3300241" y="3515639"/>
              <a:ext cx="172795" cy="3176"/>
            </a:xfrm>
            <a:prstGeom prst="bentConnector3">
              <a:avLst>
                <a:gd name="adj1" fmla="val 50000"/>
              </a:avLst>
            </a:prstGeom>
            <a:noFill/>
            <a:ln w="28575">
              <a:solidFill>
                <a:schemeClr val="tx1"/>
              </a:solidFill>
              <a:miter lim="800000"/>
              <a:headEnd/>
              <a:tailEnd type="triangle" w="med" len="med"/>
            </a:ln>
          </p:spPr>
        </p:cxnSp>
        <p:cxnSp>
          <p:nvCxnSpPr>
            <p:cNvPr id="50195" name="AutoShape 31"/>
            <p:cNvCxnSpPr>
              <a:cxnSpLocks noChangeShapeType="1"/>
              <a:stCxn id="200712" idx="2"/>
              <a:endCxn id="200715" idx="0"/>
            </p:cNvCxnSpPr>
            <p:nvPr/>
          </p:nvCxnSpPr>
          <p:spPr bwMode="auto">
            <a:xfrm rot="5400000">
              <a:off x="3277206" y="2689332"/>
              <a:ext cx="218862" cy="3174"/>
            </a:xfrm>
            <a:prstGeom prst="bentConnector3">
              <a:avLst>
                <a:gd name="adj1" fmla="val 50000"/>
              </a:avLst>
            </a:prstGeom>
            <a:noFill/>
            <a:ln w="28575">
              <a:solidFill>
                <a:schemeClr val="tx1"/>
              </a:solidFill>
              <a:miter lim="800000"/>
              <a:headEnd/>
              <a:tailEnd type="triangle" w="med" len="med"/>
            </a:ln>
          </p:spPr>
        </p:cxnSp>
        <p:cxnSp>
          <p:nvCxnSpPr>
            <p:cNvPr id="50196" name="AutoShape 32"/>
            <p:cNvCxnSpPr>
              <a:cxnSpLocks noChangeShapeType="1"/>
              <a:stCxn id="200715" idx="1"/>
              <a:endCxn id="200712" idx="1"/>
            </p:cNvCxnSpPr>
            <p:nvPr/>
          </p:nvCxnSpPr>
          <p:spPr bwMode="auto">
            <a:xfrm rot="10800000" flipH="1">
              <a:off x="2305050" y="2285298"/>
              <a:ext cx="3174" cy="830292"/>
            </a:xfrm>
            <a:prstGeom prst="bentConnector3">
              <a:avLst>
                <a:gd name="adj1" fmla="val -7202268"/>
              </a:avLst>
            </a:prstGeom>
            <a:noFill/>
            <a:ln w="28575">
              <a:solidFill>
                <a:schemeClr val="tx1"/>
              </a:solidFill>
              <a:miter lim="800000"/>
              <a:headEnd/>
              <a:tailEnd type="triangle" w="med" len="med"/>
            </a:ln>
          </p:spPr>
        </p:cxnSp>
        <p:cxnSp>
          <p:nvCxnSpPr>
            <p:cNvPr id="50197" name="AutoShape 33"/>
            <p:cNvCxnSpPr>
              <a:cxnSpLocks noChangeShapeType="1"/>
              <a:stCxn id="200711" idx="2"/>
              <a:endCxn id="200712" idx="0"/>
            </p:cNvCxnSpPr>
            <p:nvPr/>
          </p:nvCxnSpPr>
          <p:spPr bwMode="auto">
            <a:xfrm rot="5400000">
              <a:off x="4073375" y="896257"/>
              <a:ext cx="407701" cy="1778001"/>
            </a:xfrm>
            <a:prstGeom prst="bentConnector3">
              <a:avLst>
                <a:gd name="adj1" fmla="val 50000"/>
              </a:avLst>
            </a:prstGeom>
            <a:noFill/>
            <a:ln w="28575">
              <a:solidFill>
                <a:schemeClr val="tx1"/>
              </a:solidFill>
              <a:miter lim="800000"/>
              <a:headEnd/>
              <a:tailEnd type="triangle" w="med" len="med"/>
            </a:ln>
          </p:spPr>
        </p:cxnSp>
        <p:cxnSp>
          <p:nvCxnSpPr>
            <p:cNvPr id="50198" name="AutoShape 34"/>
            <p:cNvCxnSpPr>
              <a:cxnSpLocks noChangeShapeType="1"/>
              <a:stCxn id="200711" idx="2"/>
              <a:endCxn id="200713" idx="0"/>
            </p:cNvCxnSpPr>
            <p:nvPr/>
          </p:nvCxnSpPr>
          <p:spPr bwMode="auto">
            <a:xfrm rot="16200000" flipH="1">
              <a:off x="5738648" y="1008984"/>
              <a:ext cx="417255" cy="1562100"/>
            </a:xfrm>
            <a:prstGeom prst="bentConnector3">
              <a:avLst>
                <a:gd name="adj1" fmla="val 50000"/>
              </a:avLst>
            </a:prstGeom>
            <a:noFill/>
            <a:ln w="28575">
              <a:solidFill>
                <a:schemeClr val="tx1"/>
              </a:solidFill>
              <a:miter lim="800000"/>
              <a:headEnd/>
              <a:tailEnd type="triangle" w="med" len="med"/>
            </a:ln>
          </p:spPr>
        </p:cxnSp>
        <p:cxnSp>
          <p:nvCxnSpPr>
            <p:cNvPr id="50199" name="AutoShape 36"/>
            <p:cNvCxnSpPr>
              <a:cxnSpLocks noChangeShapeType="1"/>
              <a:stCxn id="200725" idx="3"/>
              <a:endCxn id="200711" idx="3"/>
            </p:cNvCxnSpPr>
            <p:nvPr/>
          </p:nvCxnSpPr>
          <p:spPr bwMode="auto">
            <a:xfrm flipH="1" flipV="1">
              <a:off x="6246225" y="1270129"/>
              <a:ext cx="1752599" cy="4568561"/>
            </a:xfrm>
            <a:prstGeom prst="bentConnector3">
              <a:avLst>
                <a:gd name="adj1" fmla="val -13043"/>
              </a:avLst>
            </a:prstGeom>
            <a:noFill/>
            <a:ln w="28575">
              <a:solidFill>
                <a:schemeClr val="tx1"/>
              </a:solidFill>
              <a:miter lim="800000"/>
              <a:headEnd/>
              <a:tailEnd type="triangle" w="med" len="med"/>
            </a:ln>
          </p:spPr>
        </p:cxn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cs-CZ" dirty="0" smtClean="0"/>
              <a:t>Příklad - závazky</a:t>
            </a:r>
            <a:endParaRPr lang="cs-CZ" dirty="0"/>
          </a:p>
        </p:txBody>
      </p:sp>
      <p:sp>
        <p:nvSpPr>
          <p:cNvPr id="3" name="Footer Placeholder 2"/>
          <p:cNvSpPr>
            <a:spLocks noGrp="1"/>
          </p:cNvSpPr>
          <p:nvPr>
            <p:ph type="ftr" sz="quarter" idx="10"/>
          </p:nvPr>
        </p:nvSpPr>
        <p:spPr/>
        <p:txBody>
          <a:bodyPr/>
          <a:lstStyle/>
          <a:p>
            <a:pPr>
              <a:defRPr/>
            </a:pPr>
            <a:r>
              <a:rPr lang="en-US" smtClean="0"/>
              <a:t>2008-QS-PR-</a:t>
            </a:r>
            <a:endParaRPr lang="en-US"/>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Faktura od dodavatele</a:t>
            </a:r>
            <a:endParaRPr lang="en-US" dirty="0"/>
          </a:p>
        </p:txBody>
      </p:sp>
      <p:sp>
        <p:nvSpPr>
          <p:cNvPr id="51202" name="Footer Placeholder 1"/>
          <p:cNvSpPr>
            <a:spLocks noGrp="1"/>
          </p:cNvSpPr>
          <p:nvPr>
            <p:ph type="ftr" sz="quarter" idx="10"/>
          </p:nvPr>
        </p:nvSpPr>
        <p:spPr>
          <a:noFill/>
        </p:spPr>
        <p:txBody>
          <a:bodyPr/>
          <a:lstStyle/>
          <a:p>
            <a:r>
              <a:rPr lang="en-US" smtClean="0"/>
              <a:t>QS-PR-370</a:t>
            </a:r>
          </a:p>
        </p:txBody>
      </p:sp>
      <p:pic>
        <p:nvPicPr>
          <p:cNvPr id="2324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9847" y="792779"/>
            <a:ext cx="5045477" cy="5486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Historie příjmu z nákupní objednávky</a:t>
            </a:r>
            <a:endParaRPr lang="en-US" dirty="0"/>
          </a:p>
        </p:txBody>
      </p:sp>
      <p:sp>
        <p:nvSpPr>
          <p:cNvPr id="52226" name="Footer Placeholder 1"/>
          <p:cNvSpPr>
            <a:spLocks noGrp="1"/>
          </p:cNvSpPr>
          <p:nvPr>
            <p:ph type="ftr" sz="quarter" idx="10"/>
          </p:nvPr>
        </p:nvSpPr>
        <p:spPr>
          <a:noFill/>
        </p:spPr>
        <p:txBody>
          <a:bodyPr/>
          <a:lstStyle/>
          <a:p>
            <a:r>
              <a:rPr lang="en-US" smtClean="0"/>
              <a:t>QS-PR-380</a:t>
            </a:r>
          </a:p>
        </p:txBody>
      </p:sp>
      <p:pic>
        <p:nvPicPr>
          <p:cNvPr id="2385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7552" y="1206274"/>
            <a:ext cx="7838802" cy="2486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Vložení závazkového dokladu</a:t>
            </a:r>
            <a:endParaRPr lang="en-US" dirty="0"/>
          </a:p>
        </p:txBody>
      </p:sp>
      <p:sp>
        <p:nvSpPr>
          <p:cNvPr id="53250" name="Footer Placeholder 1"/>
          <p:cNvSpPr>
            <a:spLocks noGrp="1"/>
          </p:cNvSpPr>
          <p:nvPr>
            <p:ph type="ftr" sz="quarter" idx="10"/>
          </p:nvPr>
        </p:nvSpPr>
        <p:spPr>
          <a:noFill/>
        </p:spPr>
        <p:txBody>
          <a:bodyPr/>
          <a:lstStyle/>
          <a:p>
            <a:r>
              <a:rPr lang="en-US" smtClean="0"/>
              <a:t>QS-PR-390</a:t>
            </a:r>
          </a:p>
        </p:txBody>
      </p:sp>
      <p:pic>
        <p:nvPicPr>
          <p:cNvPr id="22528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1025" y="938213"/>
            <a:ext cx="7980363" cy="4981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cs-CZ" dirty="0" smtClean="0"/>
              <a:t>Příklad</a:t>
            </a:r>
            <a:r>
              <a:rPr lang="en-US" dirty="0" smtClean="0"/>
              <a:t>: </a:t>
            </a:r>
            <a:r>
              <a:rPr lang="cs-CZ" dirty="0" smtClean="0"/>
              <a:t>Zadání závazkového dokladu</a:t>
            </a:r>
            <a:endParaRPr lang="en-US" dirty="0"/>
          </a:p>
        </p:txBody>
      </p:sp>
      <p:sp>
        <p:nvSpPr>
          <p:cNvPr id="54275" name="Footer Placeholder 1"/>
          <p:cNvSpPr>
            <a:spLocks noGrp="1"/>
          </p:cNvSpPr>
          <p:nvPr>
            <p:ph type="ftr" sz="quarter" idx="10"/>
          </p:nvPr>
        </p:nvSpPr>
        <p:spPr>
          <a:noFill/>
        </p:spPr>
        <p:txBody>
          <a:bodyPr/>
          <a:lstStyle/>
          <a:p>
            <a:r>
              <a:rPr lang="en-US" smtClean="0"/>
              <a:t>QS-PR-400</a:t>
            </a:r>
          </a:p>
        </p:txBody>
      </p:sp>
      <p:pic>
        <p:nvPicPr>
          <p:cNvPr id="2263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2009" y="765979"/>
            <a:ext cx="7015908" cy="38414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630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18784" y="2934269"/>
            <a:ext cx="5592954" cy="3244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Podrobnosti sesouhlasení příjemek</a:t>
            </a:r>
            <a:endParaRPr lang="en-US" dirty="0"/>
          </a:p>
        </p:txBody>
      </p:sp>
      <p:sp>
        <p:nvSpPr>
          <p:cNvPr id="55298" name="Footer Placeholder 1"/>
          <p:cNvSpPr>
            <a:spLocks noGrp="1"/>
          </p:cNvSpPr>
          <p:nvPr>
            <p:ph type="ftr" sz="quarter" idx="10"/>
          </p:nvPr>
        </p:nvSpPr>
        <p:spPr>
          <a:noFill/>
        </p:spPr>
        <p:txBody>
          <a:bodyPr/>
          <a:lstStyle/>
          <a:p>
            <a:r>
              <a:rPr lang="en-US" smtClean="0"/>
              <a:t>QS-PR-410</a:t>
            </a:r>
          </a:p>
        </p:txBody>
      </p:sp>
      <p:pic>
        <p:nvPicPr>
          <p:cNvPr id="2273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2502" y="769891"/>
            <a:ext cx="7703449" cy="5529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Odchylka</a:t>
            </a:r>
            <a:r>
              <a:rPr lang="en-US" dirty="0" smtClean="0"/>
              <a:t> </a:t>
            </a:r>
            <a:r>
              <a:rPr lang="cs-CZ" dirty="0" smtClean="0"/>
              <a:t>nákupní ceny artiklu </a:t>
            </a:r>
            <a:r>
              <a:rPr lang="en-US" dirty="0" smtClean="0"/>
              <a:t>10-02</a:t>
            </a:r>
            <a:endParaRPr lang="en-US" dirty="0"/>
          </a:p>
        </p:txBody>
      </p:sp>
      <p:sp>
        <p:nvSpPr>
          <p:cNvPr id="56322" name="Footer Placeholder 1"/>
          <p:cNvSpPr>
            <a:spLocks noGrp="1"/>
          </p:cNvSpPr>
          <p:nvPr>
            <p:ph type="ftr" sz="quarter" idx="10"/>
          </p:nvPr>
        </p:nvSpPr>
        <p:spPr>
          <a:noFill/>
        </p:spPr>
        <p:txBody>
          <a:bodyPr/>
          <a:lstStyle/>
          <a:p>
            <a:r>
              <a:rPr lang="en-US" smtClean="0"/>
              <a:t>QS-PR-420</a:t>
            </a:r>
          </a:p>
        </p:txBody>
      </p:sp>
      <p:pic>
        <p:nvPicPr>
          <p:cNvPr id="2283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7713" y="2185988"/>
            <a:ext cx="7646987" cy="2486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2"/>
          <p:cNvSpPr>
            <a:spLocks noGrp="1" noChangeArrowheads="1"/>
          </p:cNvSpPr>
          <p:nvPr>
            <p:ph type="title"/>
          </p:nvPr>
        </p:nvSpPr>
        <p:spPr/>
        <p:txBody>
          <a:bodyPr/>
          <a:lstStyle/>
          <a:p>
            <a:r>
              <a:rPr lang="pl-PL" dirty="0" smtClean="0"/>
              <a:t>Odchylka nákupní ceny artiklu 10-03</a:t>
            </a:r>
            <a:endParaRPr lang="en-US" dirty="0" smtClean="0"/>
          </a:p>
        </p:txBody>
      </p:sp>
      <p:sp>
        <p:nvSpPr>
          <p:cNvPr id="57346" name="Footer Placeholder 3"/>
          <p:cNvSpPr>
            <a:spLocks noGrp="1"/>
          </p:cNvSpPr>
          <p:nvPr>
            <p:ph type="ftr" sz="quarter" idx="10"/>
          </p:nvPr>
        </p:nvSpPr>
        <p:spPr>
          <a:noFill/>
        </p:spPr>
        <p:txBody>
          <a:bodyPr/>
          <a:lstStyle/>
          <a:p>
            <a:r>
              <a:rPr lang="en-US" smtClean="0"/>
              <a:t>QS-PR-430</a:t>
            </a:r>
          </a:p>
        </p:txBody>
      </p:sp>
      <p:pic>
        <p:nvPicPr>
          <p:cNvPr id="2293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8175" y="1071563"/>
            <a:ext cx="7866063" cy="471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cs-CZ" dirty="0" smtClean="0"/>
              <a:t>Nákup</a:t>
            </a:r>
            <a:r>
              <a:rPr lang="en-US" dirty="0" smtClean="0"/>
              <a:t>: </a:t>
            </a:r>
            <a:r>
              <a:rPr lang="cs-CZ" dirty="0" smtClean="0"/>
              <a:t>dodavatel</a:t>
            </a:r>
            <a:endParaRPr lang="en-US" dirty="0"/>
          </a:p>
        </p:txBody>
      </p:sp>
      <p:sp>
        <p:nvSpPr>
          <p:cNvPr id="19458" name="Footer Placeholder 1"/>
          <p:cNvSpPr>
            <a:spLocks noGrp="1"/>
          </p:cNvSpPr>
          <p:nvPr>
            <p:ph type="ftr" sz="quarter" idx="10"/>
          </p:nvPr>
        </p:nvSpPr>
        <p:spPr>
          <a:noFill/>
        </p:spPr>
        <p:txBody>
          <a:bodyPr/>
          <a:lstStyle/>
          <a:p>
            <a:r>
              <a:rPr lang="en-US" dirty="0" smtClean="0"/>
              <a:t>QS-PR-050</a:t>
            </a:r>
          </a:p>
        </p:txBody>
      </p:sp>
      <p:graphicFrame>
        <p:nvGraphicFramePr>
          <p:cNvPr id="151682" name="Group 130"/>
          <p:cNvGraphicFramePr>
            <a:graphicFrameLocks noGrp="1"/>
          </p:cNvGraphicFramePr>
          <p:nvPr/>
        </p:nvGraphicFramePr>
        <p:xfrm>
          <a:off x="2487018" y="1015743"/>
          <a:ext cx="4186238" cy="1334072"/>
        </p:xfrm>
        <a:graphic>
          <a:graphicData uri="http://schemas.openxmlformats.org/drawingml/2006/table">
            <a:tbl>
              <a:tblPr/>
              <a:tblGrid>
                <a:gridCol w="1056282"/>
                <a:gridCol w="1625006"/>
                <a:gridCol w="1504950"/>
              </a:tblGrid>
              <a:tr h="319088">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endParaRPr kumimoji="0" lang="en-US" sz="1400" b="1" i="0" u="none" strike="noStrike" cap="none" normalizeH="0" baseline="0" dirty="0" smtClean="0">
                        <a:ln>
                          <a:noFill/>
                        </a:ln>
                        <a:solidFill>
                          <a:schemeClr val="tx1"/>
                        </a:solidFill>
                        <a:effectLst/>
                        <a:latin typeface="+mj-lt"/>
                      </a:endParaRPr>
                    </a:p>
                  </a:txBody>
                  <a:tcPr horzOverflow="overflow">
                    <a:lnL cap="flat">
                      <a:noFill/>
                    </a:lnL>
                    <a:lnR>
                      <a:noFill/>
                    </a:lnR>
                    <a:lnT cap="flat">
                      <a:noFill/>
                    </a:lnT>
                    <a:lnB>
                      <a:noFill/>
                    </a:lnB>
                    <a:lnTlToBr>
                      <a:noFill/>
                    </a:lnTlToBr>
                    <a:lnBlToTr>
                      <a:noFill/>
                    </a:lnBlToTr>
                    <a:solidFill>
                      <a:srgbClr val="EAD9AA"/>
                    </a:solid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400" b="1" i="0" u="none" strike="noStrike" cap="none" normalizeH="0" baseline="0" dirty="0" smtClean="0">
                          <a:ln>
                            <a:noFill/>
                          </a:ln>
                          <a:solidFill>
                            <a:schemeClr val="tx1"/>
                          </a:solidFill>
                          <a:effectLst/>
                          <a:latin typeface="+mj-lt"/>
                        </a:rPr>
                        <a:t>QMI </a:t>
                      </a:r>
                      <a:r>
                        <a:rPr kumimoji="0" lang="cs-CZ" sz="1400" b="1" i="0" u="none" strike="noStrike" cap="none" normalizeH="0" baseline="0" dirty="0" smtClean="0">
                          <a:ln>
                            <a:noFill/>
                          </a:ln>
                          <a:solidFill>
                            <a:schemeClr val="tx1"/>
                          </a:solidFill>
                          <a:effectLst/>
                          <a:latin typeface="+mj-lt"/>
                        </a:rPr>
                        <a:t>s.r.o.</a:t>
                      </a:r>
                      <a:endParaRPr kumimoji="0" lang="en-US" sz="1400" b="1" i="0" u="none" strike="noStrike" cap="none" normalizeH="0" baseline="0" dirty="0" smtClean="0">
                        <a:ln>
                          <a:noFill/>
                        </a:ln>
                        <a:solidFill>
                          <a:schemeClr val="tx1"/>
                        </a:solidFill>
                        <a:effectLst/>
                        <a:latin typeface="+mj-lt"/>
                      </a:endParaRPr>
                    </a:p>
                  </a:txBody>
                  <a:tcPr horzOverflow="overflow">
                    <a:lnL>
                      <a:noFill/>
                    </a:lnL>
                    <a:lnR>
                      <a:noFill/>
                    </a:lnR>
                    <a:lnT cap="flat">
                      <a:noFill/>
                    </a:lnT>
                    <a:lnB>
                      <a:noFill/>
                    </a:lnB>
                    <a:lnTlToBr>
                      <a:noFill/>
                    </a:lnTlToBr>
                    <a:lnBlToTr>
                      <a:noFill/>
                    </a:lnBlToTr>
                    <a:solidFill>
                      <a:srgbClr val="EAD9AA"/>
                    </a:solid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400" b="1" i="0" u="none" strike="noStrike" cap="none" normalizeH="0" baseline="0" dirty="0" smtClean="0">
                          <a:ln>
                            <a:noFill/>
                          </a:ln>
                          <a:solidFill>
                            <a:schemeClr val="tx1"/>
                          </a:solidFill>
                          <a:effectLst/>
                          <a:latin typeface="+mj-lt"/>
                        </a:rPr>
                        <a:t>Dixon </a:t>
                      </a:r>
                      <a:r>
                        <a:rPr kumimoji="0" lang="cs-CZ" sz="1400" b="1" i="0" u="none" strike="noStrike" cap="none" normalizeH="0" baseline="0" dirty="0" smtClean="0">
                          <a:ln>
                            <a:noFill/>
                          </a:ln>
                          <a:solidFill>
                            <a:schemeClr val="tx1"/>
                          </a:solidFill>
                          <a:effectLst/>
                          <a:latin typeface="+mj-lt"/>
                        </a:rPr>
                        <a:t>s.r.o.</a:t>
                      </a:r>
                      <a:endParaRPr kumimoji="0" lang="en-US" sz="1400" b="1" i="0" u="none" strike="noStrike" cap="none" normalizeH="0" baseline="0" dirty="0" smtClean="0">
                        <a:ln>
                          <a:noFill/>
                        </a:ln>
                        <a:solidFill>
                          <a:schemeClr val="tx1"/>
                        </a:solidFill>
                        <a:effectLst/>
                        <a:latin typeface="+mj-lt"/>
                      </a:endParaRPr>
                    </a:p>
                  </a:txBody>
                  <a:tcPr horzOverflow="overflow">
                    <a:lnL>
                      <a:noFill/>
                    </a:lnL>
                    <a:lnR cap="flat">
                      <a:noFill/>
                    </a:lnR>
                    <a:lnT cap="flat">
                      <a:noFill/>
                    </a:lnT>
                    <a:lnB>
                      <a:noFill/>
                    </a:lnB>
                    <a:lnTlToBr>
                      <a:noFill/>
                    </a:lnTlToBr>
                    <a:lnBlToTr>
                      <a:noFill/>
                    </a:lnBlToTr>
                    <a:solidFill>
                      <a:srgbClr val="EAD9AA"/>
                    </a:solidFill>
                  </a:tcPr>
                </a:tc>
              </a:tr>
              <a:tr h="319088">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cs-CZ" sz="1400" b="1" i="0" u="none" strike="noStrike" cap="none" normalizeH="0" baseline="0" dirty="0" smtClean="0">
                          <a:ln>
                            <a:noFill/>
                          </a:ln>
                          <a:solidFill>
                            <a:schemeClr val="tx1"/>
                          </a:solidFill>
                          <a:effectLst/>
                          <a:latin typeface="+mj-lt"/>
                        </a:rPr>
                        <a:t>Artikl</a:t>
                      </a:r>
                      <a:endParaRPr kumimoji="0" lang="en-US" sz="1400" b="1" i="0" u="none" strike="noStrike" cap="none" normalizeH="0" baseline="0" dirty="0" smtClean="0">
                        <a:ln>
                          <a:noFill/>
                        </a:ln>
                        <a:solidFill>
                          <a:schemeClr val="tx1"/>
                        </a:solidFill>
                        <a:effectLst/>
                        <a:latin typeface="+mj-lt"/>
                      </a:endParaRPr>
                    </a:p>
                  </a:txBody>
                  <a:tcPr horzOverflow="overflow">
                    <a:lnL cap="flat">
                      <a:noFill/>
                    </a:lnL>
                    <a:lnR>
                      <a:noFill/>
                    </a:lnR>
                    <a:lnT>
                      <a:noFill/>
                    </a:lnT>
                    <a:lnB>
                      <a:noFill/>
                    </a:lnB>
                    <a:lnTlToBr>
                      <a:noFill/>
                    </a:lnTlToBr>
                    <a:lnBlToTr>
                      <a:noFill/>
                    </a:lnBlToTr>
                    <a:solidFill>
                      <a:srgbClr val="EAD9AA"/>
                    </a:solid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400" b="1" i="0" u="none" strike="noStrike" cap="none" normalizeH="0" baseline="0" dirty="0" smtClean="0">
                          <a:ln>
                            <a:noFill/>
                          </a:ln>
                          <a:solidFill>
                            <a:schemeClr val="tx1"/>
                          </a:solidFill>
                          <a:effectLst/>
                          <a:latin typeface="+mj-lt"/>
                        </a:rPr>
                        <a:t>10-03</a:t>
                      </a:r>
                    </a:p>
                  </a:txBody>
                  <a:tcPr horzOverflow="overflow">
                    <a:lnL>
                      <a:noFill/>
                    </a:lnL>
                    <a:lnR>
                      <a:noFill/>
                    </a:lnR>
                    <a:lnT>
                      <a:noFill/>
                    </a:lnT>
                    <a:lnB>
                      <a:noFill/>
                    </a:lnB>
                    <a:lnTlToBr>
                      <a:noFill/>
                    </a:lnTlToBr>
                    <a:lnBlToTr>
                      <a:noFill/>
                    </a:lnBlToTr>
                    <a:solidFill>
                      <a:srgbClr val="CECDD0"/>
                    </a:solid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cs-CZ" sz="1400" b="1" i="0" u="none" strike="noStrike" cap="none" normalizeH="0" baseline="0" dirty="0" smtClean="0">
                          <a:ln>
                            <a:noFill/>
                          </a:ln>
                          <a:solidFill>
                            <a:schemeClr val="tx1"/>
                          </a:solidFill>
                          <a:effectLst/>
                          <a:latin typeface="+mj-lt"/>
                        </a:rPr>
                        <a:t>Počítačový kabel</a:t>
                      </a:r>
                      <a:endParaRPr kumimoji="0" lang="en-US" sz="1400" b="1" i="0" u="none" strike="noStrike" cap="none" normalizeH="0" baseline="0" dirty="0" smtClean="0">
                        <a:ln>
                          <a:noFill/>
                        </a:ln>
                        <a:solidFill>
                          <a:schemeClr val="tx1"/>
                        </a:solidFill>
                        <a:effectLst/>
                        <a:latin typeface="+mj-lt"/>
                      </a:endParaRPr>
                    </a:p>
                  </a:txBody>
                  <a:tcPr horzOverflow="overflow">
                    <a:lnL>
                      <a:noFill/>
                    </a:lnL>
                    <a:lnR cap="flat">
                      <a:noFill/>
                    </a:lnR>
                    <a:lnT>
                      <a:noFill/>
                    </a:lnT>
                    <a:lnB>
                      <a:noFill/>
                    </a:lnB>
                    <a:lnTlToBr>
                      <a:noFill/>
                    </a:lnTlToBr>
                    <a:lnBlToTr>
                      <a:noFill/>
                    </a:lnBlToTr>
                    <a:solidFill>
                      <a:srgbClr val="CECDD0"/>
                    </a:solidFill>
                  </a:tcPr>
                </a:tc>
              </a:tr>
              <a:tr h="319088">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cs-CZ" sz="1400" b="1" i="0" u="none" strike="noStrike" cap="none" normalizeH="0" baseline="0" dirty="0" smtClean="0">
                          <a:ln>
                            <a:noFill/>
                          </a:ln>
                          <a:solidFill>
                            <a:schemeClr val="tx1"/>
                          </a:solidFill>
                          <a:effectLst/>
                          <a:latin typeface="+mj-lt"/>
                        </a:rPr>
                        <a:t>Měrná</a:t>
                      </a: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cs-CZ" sz="1400" b="1" i="0" u="none" strike="noStrike" cap="none" normalizeH="0" baseline="0" dirty="0" smtClean="0">
                          <a:ln>
                            <a:noFill/>
                          </a:ln>
                          <a:solidFill>
                            <a:schemeClr val="tx1"/>
                          </a:solidFill>
                          <a:effectLst/>
                          <a:latin typeface="+mj-lt"/>
                        </a:rPr>
                        <a:t>jednotka</a:t>
                      </a:r>
                      <a:endParaRPr kumimoji="0" lang="en-US" sz="1400" b="1" i="0" u="none" strike="noStrike" cap="none" normalizeH="0" baseline="0" dirty="0" smtClean="0">
                        <a:ln>
                          <a:noFill/>
                        </a:ln>
                        <a:solidFill>
                          <a:schemeClr val="tx1"/>
                        </a:solidFill>
                        <a:effectLst/>
                        <a:latin typeface="+mj-lt"/>
                      </a:endParaRPr>
                    </a:p>
                  </a:txBody>
                  <a:tcPr horzOverflow="overflow">
                    <a:lnL cap="flat">
                      <a:noFill/>
                    </a:lnL>
                    <a:lnR>
                      <a:noFill/>
                    </a:lnR>
                    <a:lnT>
                      <a:noFill/>
                    </a:lnT>
                    <a:lnB cap="flat">
                      <a:noFill/>
                    </a:lnB>
                    <a:lnTlToBr>
                      <a:noFill/>
                    </a:lnTlToBr>
                    <a:lnBlToTr>
                      <a:noFill/>
                    </a:lnBlToTr>
                    <a:solidFill>
                      <a:srgbClr val="EAD9AA"/>
                    </a:solid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cs-CZ" sz="1400" b="1" i="0" u="none" strike="noStrike" cap="none" normalizeH="0" baseline="0" dirty="0" smtClean="0">
                          <a:ln>
                            <a:noFill/>
                          </a:ln>
                          <a:solidFill>
                            <a:schemeClr val="tx1"/>
                          </a:solidFill>
                          <a:effectLst/>
                          <a:latin typeface="+mj-lt"/>
                        </a:rPr>
                        <a:t>cm</a:t>
                      </a:r>
                      <a:endParaRPr kumimoji="0" lang="en-US" sz="1400" b="1" i="0" u="none" strike="noStrike" cap="none" normalizeH="0" baseline="0" dirty="0" smtClean="0">
                        <a:ln>
                          <a:noFill/>
                        </a:ln>
                        <a:solidFill>
                          <a:schemeClr val="tx1"/>
                        </a:solidFill>
                        <a:effectLst/>
                        <a:latin typeface="+mj-lt"/>
                      </a:endParaRPr>
                    </a:p>
                  </a:txBody>
                  <a:tcPr horzOverflow="overflow">
                    <a:lnL>
                      <a:noFill/>
                    </a:lnL>
                    <a:lnR>
                      <a:noFill/>
                    </a:lnR>
                    <a:lnT>
                      <a:noFill/>
                    </a:lnT>
                    <a:lnB cap="flat">
                      <a:noFill/>
                    </a:lnB>
                    <a:lnTlToBr>
                      <a:noFill/>
                    </a:lnTlToBr>
                    <a:lnBlToTr>
                      <a:noFill/>
                    </a:lnBlToTr>
                    <a:solidFill>
                      <a:srgbClr val="DBDDCD"/>
                    </a:solid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cs-CZ" sz="1400" b="1" i="0" u="none" strike="noStrike" cap="none" normalizeH="0" baseline="0" dirty="0" smtClean="0">
                          <a:ln>
                            <a:noFill/>
                          </a:ln>
                          <a:solidFill>
                            <a:schemeClr val="tx1"/>
                          </a:solidFill>
                          <a:effectLst/>
                          <a:latin typeface="+mj-lt"/>
                        </a:rPr>
                        <a:t>cívka</a:t>
                      </a:r>
                      <a:endParaRPr kumimoji="0" lang="en-US" sz="1400" b="1" i="0" u="none" strike="noStrike" cap="none" normalizeH="0" baseline="0" dirty="0" smtClean="0">
                        <a:ln>
                          <a:noFill/>
                        </a:ln>
                        <a:solidFill>
                          <a:schemeClr val="tx1"/>
                        </a:solidFill>
                        <a:effectLst/>
                        <a:latin typeface="+mj-lt"/>
                      </a:endParaRPr>
                    </a:p>
                  </a:txBody>
                  <a:tcPr horzOverflow="overflow">
                    <a:lnL>
                      <a:noFill/>
                    </a:lnL>
                    <a:lnR cap="flat">
                      <a:noFill/>
                    </a:lnR>
                    <a:lnT>
                      <a:noFill/>
                    </a:lnT>
                    <a:lnB cap="flat">
                      <a:noFill/>
                    </a:lnB>
                    <a:lnTlToBr>
                      <a:noFill/>
                    </a:lnTlToBr>
                    <a:lnBlToTr>
                      <a:noFill/>
                    </a:lnBlToTr>
                    <a:solidFill>
                      <a:srgbClr val="DBDDCD"/>
                    </a:solidFill>
                  </a:tcPr>
                </a:tc>
              </a:tr>
            </a:tbl>
          </a:graphicData>
        </a:graphic>
      </p:graphicFrame>
      <p:pic>
        <p:nvPicPr>
          <p:cNvPr id="19471" name="Picture 19"/>
          <p:cNvPicPr>
            <a:picLocks noChangeAspect="1" noChangeArrowheads="1"/>
          </p:cNvPicPr>
          <p:nvPr/>
        </p:nvPicPr>
        <p:blipFill>
          <a:blip r:embed="rId3" cstate="print"/>
          <a:srcRect/>
          <a:stretch>
            <a:fillRect/>
          </a:stretch>
        </p:blipFill>
        <p:spPr bwMode="auto">
          <a:xfrm>
            <a:off x="3487143" y="2492118"/>
            <a:ext cx="2035175" cy="3009900"/>
          </a:xfrm>
          <a:prstGeom prst="rect">
            <a:avLst/>
          </a:prstGeom>
          <a:noFill/>
          <a:ln w="9525" algn="ctr">
            <a:noFill/>
            <a:miter lim="800000"/>
            <a:headEnd/>
            <a:tailEnd/>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cs-CZ" dirty="0" smtClean="0"/>
              <a:t>Údržba závazkových dokladů</a:t>
            </a:r>
            <a:endParaRPr lang="cs-CZ" dirty="0"/>
          </a:p>
        </p:txBody>
      </p:sp>
      <p:sp>
        <p:nvSpPr>
          <p:cNvPr id="58371" name="Footer Placeholder 1"/>
          <p:cNvSpPr>
            <a:spLocks noGrp="1"/>
          </p:cNvSpPr>
          <p:nvPr>
            <p:ph type="ftr" sz="quarter" idx="10"/>
          </p:nvPr>
        </p:nvSpPr>
        <p:spPr>
          <a:noFill/>
        </p:spPr>
        <p:txBody>
          <a:bodyPr/>
          <a:lstStyle/>
          <a:p>
            <a:r>
              <a:rPr lang="en-US" smtClean="0"/>
              <a:t>QS-PR-440</a:t>
            </a:r>
          </a:p>
        </p:txBody>
      </p:sp>
      <p:pic>
        <p:nvPicPr>
          <p:cNvPr id="2304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9516" y="807043"/>
            <a:ext cx="8134135" cy="25060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040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8911" y="3429000"/>
            <a:ext cx="6751637" cy="2533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a:t>Saldo závazků dle </a:t>
            </a:r>
            <a:r>
              <a:rPr lang="cs-CZ" dirty="0" smtClean="0"/>
              <a:t>účinnosti</a:t>
            </a:r>
            <a:endParaRPr lang="en-US" dirty="0"/>
          </a:p>
        </p:txBody>
      </p:sp>
      <p:sp>
        <p:nvSpPr>
          <p:cNvPr id="59394" name="Footer Placeholder 1"/>
          <p:cNvSpPr>
            <a:spLocks noGrp="1"/>
          </p:cNvSpPr>
          <p:nvPr>
            <p:ph type="ftr" sz="quarter" idx="10"/>
          </p:nvPr>
        </p:nvSpPr>
        <p:spPr>
          <a:noFill/>
        </p:spPr>
        <p:txBody>
          <a:bodyPr/>
          <a:lstStyle/>
          <a:p>
            <a:r>
              <a:rPr lang="en-US" smtClean="0"/>
              <a:t>QS-PR-450</a:t>
            </a:r>
          </a:p>
        </p:txBody>
      </p:sp>
      <p:pic>
        <p:nvPicPr>
          <p:cNvPr id="2314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853" y="881349"/>
            <a:ext cx="8132472" cy="4686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Uvolnění závazkových dokladů k platbě</a:t>
            </a:r>
            <a:endParaRPr lang="en-US" dirty="0"/>
          </a:p>
        </p:txBody>
      </p:sp>
      <p:sp>
        <p:nvSpPr>
          <p:cNvPr id="60418" name="Footer Placeholder 1"/>
          <p:cNvSpPr>
            <a:spLocks noGrp="1"/>
          </p:cNvSpPr>
          <p:nvPr>
            <p:ph type="ftr" sz="quarter" idx="10"/>
          </p:nvPr>
        </p:nvSpPr>
        <p:spPr>
          <a:noFill/>
        </p:spPr>
        <p:txBody>
          <a:bodyPr/>
          <a:lstStyle/>
          <a:p>
            <a:r>
              <a:rPr lang="en-US" smtClean="0"/>
              <a:t>QS-PR-460</a:t>
            </a:r>
          </a:p>
        </p:txBody>
      </p:sp>
      <p:pic>
        <p:nvPicPr>
          <p:cNvPr id="2334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2450" y="981075"/>
            <a:ext cx="8037513" cy="4895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cs-CZ" dirty="0" smtClean="0"/>
              <a:t>Uvolnění závazkových dokladů k platbě</a:t>
            </a:r>
            <a:endParaRPr lang="cs-CZ" dirty="0"/>
          </a:p>
        </p:txBody>
      </p:sp>
      <p:sp>
        <p:nvSpPr>
          <p:cNvPr id="61442" name="Footer Placeholder 1"/>
          <p:cNvSpPr>
            <a:spLocks noGrp="1"/>
          </p:cNvSpPr>
          <p:nvPr>
            <p:ph type="ftr" sz="quarter" idx="10"/>
          </p:nvPr>
        </p:nvSpPr>
        <p:spPr>
          <a:noFill/>
        </p:spPr>
        <p:txBody>
          <a:bodyPr/>
          <a:lstStyle/>
          <a:p>
            <a:r>
              <a:rPr lang="en-US" smtClean="0"/>
              <a:t>QS-PR-470</a:t>
            </a:r>
          </a:p>
        </p:txBody>
      </p:sp>
      <p:sp>
        <p:nvSpPr>
          <p:cNvPr id="61443" name="Rectangle 3"/>
          <p:cNvSpPr>
            <a:spLocks noChangeArrowheads="1"/>
          </p:cNvSpPr>
          <p:nvPr/>
        </p:nvSpPr>
        <p:spPr bwMode="auto">
          <a:xfrm>
            <a:off x="1804988" y="0"/>
            <a:ext cx="6784975" cy="366713"/>
          </a:xfrm>
          <a:prstGeom prst="rect">
            <a:avLst/>
          </a:prstGeom>
          <a:noFill/>
          <a:ln w="9525">
            <a:noFill/>
            <a:miter lim="800000"/>
            <a:headEnd/>
            <a:tailEnd/>
          </a:ln>
        </p:spPr>
        <p:txBody>
          <a:bodyPr anchor="ctr">
            <a:spAutoFit/>
          </a:bodyPr>
          <a:lstStyle/>
          <a:p>
            <a:pPr eaLnBrk="0" hangingPunct="0"/>
            <a:endParaRPr lang="en-US" sz="1800" b="1">
              <a:solidFill>
                <a:srgbClr val="003366"/>
              </a:solidFill>
              <a:latin typeface="Arial" charset="0"/>
            </a:endParaRPr>
          </a:p>
        </p:txBody>
      </p:sp>
      <p:pic>
        <p:nvPicPr>
          <p:cNvPr id="2344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6727" y="2068915"/>
            <a:ext cx="8412139" cy="2025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cs-CZ" dirty="0" smtClean="0"/>
              <a:t>Kniha vybraných závazků pro platby</a:t>
            </a:r>
            <a:endParaRPr lang="en-US" dirty="0"/>
          </a:p>
        </p:txBody>
      </p:sp>
      <p:sp>
        <p:nvSpPr>
          <p:cNvPr id="62466" name="Footer Placeholder 1"/>
          <p:cNvSpPr>
            <a:spLocks noGrp="1"/>
          </p:cNvSpPr>
          <p:nvPr>
            <p:ph type="ftr" sz="quarter" idx="10"/>
          </p:nvPr>
        </p:nvSpPr>
        <p:spPr>
          <a:noFill/>
        </p:spPr>
        <p:txBody>
          <a:bodyPr/>
          <a:lstStyle/>
          <a:p>
            <a:r>
              <a:rPr lang="en-US" smtClean="0"/>
              <a:t>QS-PR-480</a:t>
            </a:r>
          </a:p>
        </p:txBody>
      </p:sp>
      <p:sp>
        <p:nvSpPr>
          <p:cNvPr id="62467" name="Rectangle 3"/>
          <p:cNvSpPr>
            <a:spLocks noChangeArrowheads="1"/>
          </p:cNvSpPr>
          <p:nvPr/>
        </p:nvSpPr>
        <p:spPr bwMode="auto">
          <a:xfrm>
            <a:off x="1804988" y="0"/>
            <a:ext cx="6784975" cy="366713"/>
          </a:xfrm>
          <a:prstGeom prst="rect">
            <a:avLst/>
          </a:prstGeom>
          <a:noFill/>
          <a:ln w="9525">
            <a:noFill/>
            <a:miter lim="800000"/>
            <a:headEnd/>
            <a:tailEnd/>
          </a:ln>
        </p:spPr>
        <p:txBody>
          <a:bodyPr anchor="ctr">
            <a:spAutoFit/>
          </a:bodyPr>
          <a:lstStyle/>
          <a:p>
            <a:pPr eaLnBrk="0" hangingPunct="0"/>
            <a:endParaRPr lang="en-US" sz="1800" b="1">
              <a:solidFill>
                <a:srgbClr val="003366"/>
              </a:solidFill>
              <a:latin typeface="Arial" charset="0"/>
            </a:endParaRPr>
          </a:p>
        </p:txBody>
      </p:sp>
      <p:pic>
        <p:nvPicPr>
          <p:cNvPr id="2355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441" y="824198"/>
            <a:ext cx="7981522" cy="45391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cs-CZ" dirty="0" smtClean="0"/>
              <a:t>Tvorba platebních příkazů</a:t>
            </a:r>
            <a:endParaRPr lang="en-US" dirty="0"/>
          </a:p>
        </p:txBody>
      </p:sp>
      <p:sp>
        <p:nvSpPr>
          <p:cNvPr id="63491" name="Footer Placeholder 1"/>
          <p:cNvSpPr>
            <a:spLocks noGrp="1"/>
          </p:cNvSpPr>
          <p:nvPr>
            <p:ph type="ftr" sz="quarter" idx="10"/>
          </p:nvPr>
        </p:nvSpPr>
        <p:spPr>
          <a:noFill/>
        </p:spPr>
        <p:txBody>
          <a:bodyPr/>
          <a:lstStyle/>
          <a:p>
            <a:r>
              <a:rPr lang="en-US" smtClean="0"/>
              <a:t>QS-PR-490</a:t>
            </a:r>
          </a:p>
        </p:txBody>
      </p:sp>
      <p:sp>
        <p:nvSpPr>
          <p:cNvPr id="63492" name="Rectangle 3"/>
          <p:cNvSpPr>
            <a:spLocks noChangeArrowheads="1"/>
          </p:cNvSpPr>
          <p:nvPr/>
        </p:nvSpPr>
        <p:spPr bwMode="auto">
          <a:xfrm>
            <a:off x="852488" y="0"/>
            <a:ext cx="6784975" cy="366713"/>
          </a:xfrm>
          <a:prstGeom prst="rect">
            <a:avLst/>
          </a:prstGeom>
          <a:noFill/>
          <a:ln w="9525">
            <a:noFill/>
            <a:miter lim="800000"/>
            <a:headEnd/>
            <a:tailEnd/>
          </a:ln>
        </p:spPr>
        <p:txBody>
          <a:bodyPr anchor="ctr">
            <a:spAutoFit/>
          </a:bodyPr>
          <a:lstStyle/>
          <a:p>
            <a:pPr eaLnBrk="0" hangingPunct="0"/>
            <a:endParaRPr lang="en-US" sz="1800" b="1">
              <a:solidFill>
                <a:srgbClr val="003366"/>
              </a:solidFill>
              <a:latin typeface="Arial" charset="0"/>
            </a:endParaRPr>
          </a:p>
        </p:txBody>
      </p:sp>
      <p:pic>
        <p:nvPicPr>
          <p:cNvPr id="2365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863" y="765440"/>
            <a:ext cx="7143064" cy="5564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Dotaz na saldokonto dodavatele</a:t>
            </a:r>
            <a:endParaRPr lang="en-US" dirty="0"/>
          </a:p>
        </p:txBody>
      </p:sp>
      <p:sp>
        <p:nvSpPr>
          <p:cNvPr id="64514" name="Footer Placeholder 1"/>
          <p:cNvSpPr>
            <a:spLocks noGrp="1"/>
          </p:cNvSpPr>
          <p:nvPr>
            <p:ph type="ftr" sz="quarter" idx="10"/>
          </p:nvPr>
        </p:nvSpPr>
        <p:spPr>
          <a:noFill/>
        </p:spPr>
        <p:txBody>
          <a:bodyPr/>
          <a:lstStyle/>
          <a:p>
            <a:r>
              <a:rPr lang="en-US" smtClean="0"/>
              <a:t>QS-PR-500</a:t>
            </a:r>
          </a:p>
        </p:txBody>
      </p:sp>
      <p:pic>
        <p:nvPicPr>
          <p:cNvPr id="2375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6306" y="1295400"/>
            <a:ext cx="7087002" cy="2839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normAutofit/>
          </a:bodyPr>
          <a:lstStyle/>
          <a:p>
            <a:r>
              <a:rPr lang="cs-CZ" dirty="0" smtClean="0"/>
              <a:t>Shrnutí</a:t>
            </a:r>
            <a:endParaRPr lang="en-US" dirty="0"/>
          </a:p>
        </p:txBody>
      </p:sp>
      <p:sp>
        <p:nvSpPr>
          <p:cNvPr id="65538" name="Footer Placeholder 1"/>
          <p:cNvSpPr>
            <a:spLocks noGrp="1"/>
          </p:cNvSpPr>
          <p:nvPr>
            <p:ph type="ftr" sz="quarter" idx="10"/>
          </p:nvPr>
        </p:nvSpPr>
        <p:spPr>
          <a:noFill/>
        </p:spPr>
        <p:txBody>
          <a:bodyPr/>
          <a:lstStyle/>
          <a:p>
            <a:r>
              <a:rPr lang="en-US" smtClean="0"/>
              <a:t>QS-PR-510</a:t>
            </a:r>
          </a:p>
        </p:txBody>
      </p:sp>
      <p:grpSp>
        <p:nvGrpSpPr>
          <p:cNvPr id="20" name="Group 19"/>
          <p:cNvGrpSpPr/>
          <p:nvPr/>
        </p:nvGrpSpPr>
        <p:grpSpPr>
          <a:xfrm>
            <a:off x="849313" y="1714500"/>
            <a:ext cx="7450137" cy="3335338"/>
            <a:chOff x="868363" y="1943100"/>
            <a:chExt cx="7450137" cy="3335338"/>
          </a:xfrm>
        </p:grpSpPr>
        <p:sp>
          <p:nvSpPr>
            <p:cNvPr id="65540" name="Freeform 1033"/>
            <p:cNvSpPr>
              <a:spLocks/>
            </p:cNvSpPr>
            <p:nvPr/>
          </p:nvSpPr>
          <p:spPr bwMode="auto">
            <a:xfrm flipH="1">
              <a:off x="4494213" y="4025900"/>
              <a:ext cx="74612" cy="865188"/>
            </a:xfrm>
            <a:custGeom>
              <a:avLst/>
              <a:gdLst>
                <a:gd name="T0" fmla="*/ 0 w 624"/>
                <a:gd name="T1" fmla="*/ 0 h 424"/>
                <a:gd name="T2" fmla="*/ 0 w 624"/>
                <a:gd name="T3" fmla="*/ 2147483647 h 424"/>
                <a:gd name="T4" fmla="*/ 2147483647 w 624"/>
                <a:gd name="T5" fmla="*/ 2147483647 h 424"/>
                <a:gd name="T6" fmla="*/ 0 60000 65536"/>
                <a:gd name="T7" fmla="*/ 0 60000 65536"/>
                <a:gd name="T8" fmla="*/ 0 60000 65536"/>
                <a:gd name="T9" fmla="*/ 0 w 624"/>
                <a:gd name="T10" fmla="*/ 0 h 424"/>
                <a:gd name="T11" fmla="*/ 624 w 624"/>
                <a:gd name="T12" fmla="*/ 424 h 424"/>
              </a:gdLst>
              <a:ahLst/>
              <a:cxnLst>
                <a:cxn ang="T6">
                  <a:pos x="T0" y="T1"/>
                </a:cxn>
                <a:cxn ang="T7">
                  <a:pos x="T2" y="T3"/>
                </a:cxn>
                <a:cxn ang="T8">
                  <a:pos x="T4" y="T5"/>
                </a:cxn>
              </a:cxnLst>
              <a:rect l="T9" t="T10" r="T11" b="T12"/>
              <a:pathLst>
                <a:path w="624" h="424">
                  <a:moveTo>
                    <a:pt x="0" y="0"/>
                  </a:moveTo>
                  <a:lnTo>
                    <a:pt x="0" y="424"/>
                  </a:lnTo>
                  <a:lnTo>
                    <a:pt x="624" y="424"/>
                  </a:lnTo>
                </a:path>
              </a:pathLst>
            </a:custGeom>
            <a:noFill/>
            <a:ln w="28575">
              <a:solidFill>
                <a:schemeClr val="tx1"/>
              </a:solidFill>
              <a:prstDash val="dash"/>
              <a:round/>
              <a:headEnd type="triangle" w="med" len="med"/>
              <a:tailEnd/>
            </a:ln>
          </p:spPr>
          <p:txBody>
            <a:bodyPr wrap="none" anchor="ctr"/>
            <a:lstStyle/>
            <a:p>
              <a:endParaRPr lang="en-US">
                <a:latin typeface="+mj-lt"/>
              </a:endParaRPr>
            </a:p>
          </p:txBody>
        </p:sp>
        <p:sp>
          <p:nvSpPr>
            <p:cNvPr id="594954" name="Rectangle 1034"/>
            <p:cNvSpPr>
              <a:spLocks noChangeArrowheads="1"/>
            </p:cNvSpPr>
            <p:nvPr/>
          </p:nvSpPr>
          <p:spPr bwMode="auto">
            <a:xfrm>
              <a:off x="868363" y="1943100"/>
              <a:ext cx="1147762" cy="820738"/>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cs-CZ" sz="1200" b="1" dirty="0" smtClean="0">
                  <a:latin typeface="+mj-lt"/>
                </a:rPr>
                <a:t>Požadavek</a:t>
              </a:r>
              <a:endParaRPr lang="en-US" sz="1200" b="1" dirty="0">
                <a:latin typeface="+mj-lt"/>
              </a:endParaRPr>
            </a:p>
          </p:txBody>
        </p:sp>
        <p:sp>
          <p:nvSpPr>
            <p:cNvPr id="594955" name="Rectangle 1035"/>
            <p:cNvSpPr>
              <a:spLocks noChangeArrowheads="1"/>
            </p:cNvSpPr>
            <p:nvPr/>
          </p:nvSpPr>
          <p:spPr bwMode="auto">
            <a:xfrm>
              <a:off x="2430463" y="3200400"/>
              <a:ext cx="1147762" cy="820738"/>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cs-CZ" sz="1200" b="1" dirty="0" smtClean="0">
                  <a:latin typeface="+mj-lt"/>
                </a:rPr>
                <a:t>Nákupní</a:t>
              </a:r>
              <a:endParaRPr lang="en-US" sz="1200" b="1" dirty="0">
                <a:latin typeface="+mj-lt"/>
              </a:endParaRPr>
            </a:p>
            <a:p>
              <a:pPr algn="ctr" defTabSz="739775" eaLnBrk="0" hangingPunct="0">
                <a:defRPr/>
              </a:pPr>
              <a:r>
                <a:rPr lang="cs-CZ" sz="1200" b="1" dirty="0" smtClean="0">
                  <a:latin typeface="+mj-lt"/>
                </a:rPr>
                <a:t>objednávka</a:t>
              </a:r>
              <a:endParaRPr lang="en-US" sz="1200" b="1" dirty="0">
                <a:latin typeface="+mj-lt"/>
              </a:endParaRPr>
            </a:p>
          </p:txBody>
        </p:sp>
        <p:sp>
          <p:nvSpPr>
            <p:cNvPr id="594956" name="Rectangle 1036"/>
            <p:cNvSpPr>
              <a:spLocks noChangeArrowheads="1"/>
            </p:cNvSpPr>
            <p:nvPr/>
          </p:nvSpPr>
          <p:spPr bwMode="auto">
            <a:xfrm>
              <a:off x="868363" y="4457700"/>
              <a:ext cx="1147762" cy="820738"/>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cs-CZ" sz="1200" b="1" dirty="0" smtClean="0">
                  <a:latin typeface="+mj-lt"/>
                </a:rPr>
                <a:t>Stálá</a:t>
              </a:r>
            </a:p>
            <a:p>
              <a:pPr algn="ctr" defTabSz="739775" eaLnBrk="0" hangingPunct="0">
                <a:defRPr/>
              </a:pPr>
              <a:r>
                <a:rPr lang="cs-CZ" sz="1200" b="1" dirty="0" smtClean="0">
                  <a:latin typeface="+mj-lt"/>
                </a:rPr>
                <a:t>nákupní</a:t>
              </a:r>
              <a:endParaRPr lang="en-US" sz="1200" b="1" dirty="0">
                <a:latin typeface="+mj-lt"/>
              </a:endParaRPr>
            </a:p>
            <a:p>
              <a:pPr algn="ctr" defTabSz="739775" eaLnBrk="0" hangingPunct="0">
                <a:defRPr/>
              </a:pPr>
              <a:r>
                <a:rPr lang="cs-CZ" sz="1200" b="1" dirty="0" smtClean="0">
                  <a:latin typeface="+mj-lt"/>
                </a:rPr>
                <a:t>objednávka</a:t>
              </a:r>
              <a:endParaRPr lang="en-US" sz="1200" b="1" dirty="0">
                <a:latin typeface="+mj-lt"/>
              </a:endParaRPr>
            </a:p>
          </p:txBody>
        </p:sp>
        <p:sp>
          <p:nvSpPr>
            <p:cNvPr id="65544" name="Line 1037"/>
            <p:cNvSpPr>
              <a:spLocks noChangeShapeType="1"/>
            </p:cNvSpPr>
            <p:nvPr/>
          </p:nvSpPr>
          <p:spPr bwMode="auto">
            <a:xfrm flipH="1">
              <a:off x="3589338" y="3632200"/>
              <a:ext cx="415925" cy="0"/>
            </a:xfrm>
            <a:prstGeom prst="line">
              <a:avLst/>
            </a:prstGeom>
            <a:noFill/>
            <a:ln w="28575">
              <a:solidFill>
                <a:srgbClr val="000000"/>
              </a:solidFill>
              <a:round/>
              <a:headEnd type="triangle" w="med" len="med"/>
              <a:tailEnd/>
            </a:ln>
          </p:spPr>
          <p:txBody>
            <a:bodyPr wrap="none" anchor="ctr"/>
            <a:lstStyle/>
            <a:p>
              <a:endParaRPr lang="en-US">
                <a:latin typeface="+mj-lt"/>
              </a:endParaRPr>
            </a:p>
          </p:txBody>
        </p:sp>
        <p:sp>
          <p:nvSpPr>
            <p:cNvPr id="594958" name="Rectangle 1038"/>
            <p:cNvSpPr>
              <a:spLocks noChangeArrowheads="1"/>
            </p:cNvSpPr>
            <p:nvPr/>
          </p:nvSpPr>
          <p:spPr bwMode="auto">
            <a:xfrm>
              <a:off x="4010025" y="3200400"/>
              <a:ext cx="1147763" cy="820738"/>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cs-CZ" sz="1200" b="1" dirty="0" smtClean="0">
                  <a:latin typeface="+mj-lt"/>
                </a:rPr>
                <a:t>Příjem</a:t>
              </a:r>
              <a:endParaRPr lang="en-US" sz="1200" b="1" dirty="0">
                <a:latin typeface="+mj-lt"/>
              </a:endParaRPr>
            </a:p>
          </p:txBody>
        </p:sp>
        <p:sp>
          <p:nvSpPr>
            <p:cNvPr id="65546" name="Line 1039"/>
            <p:cNvSpPr>
              <a:spLocks noChangeShapeType="1"/>
            </p:cNvSpPr>
            <p:nvPr/>
          </p:nvSpPr>
          <p:spPr bwMode="auto">
            <a:xfrm flipH="1">
              <a:off x="5164138" y="3632200"/>
              <a:ext cx="415925" cy="0"/>
            </a:xfrm>
            <a:prstGeom prst="line">
              <a:avLst/>
            </a:prstGeom>
            <a:noFill/>
            <a:ln w="28575">
              <a:solidFill>
                <a:srgbClr val="000000"/>
              </a:solidFill>
              <a:round/>
              <a:headEnd type="triangle" w="med" len="med"/>
              <a:tailEnd/>
            </a:ln>
          </p:spPr>
          <p:txBody>
            <a:bodyPr wrap="none" anchor="ctr"/>
            <a:lstStyle/>
            <a:p>
              <a:endParaRPr lang="en-US">
                <a:latin typeface="+mj-lt"/>
              </a:endParaRPr>
            </a:p>
          </p:txBody>
        </p:sp>
        <p:sp>
          <p:nvSpPr>
            <p:cNvPr id="594960" name="Rectangle 1040"/>
            <p:cNvSpPr>
              <a:spLocks noChangeArrowheads="1"/>
            </p:cNvSpPr>
            <p:nvPr/>
          </p:nvSpPr>
          <p:spPr bwMode="auto">
            <a:xfrm>
              <a:off x="5584825" y="3200400"/>
              <a:ext cx="1147763" cy="820738"/>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cs-CZ" sz="1200" b="1" dirty="0" smtClean="0">
                  <a:latin typeface="+mj-lt"/>
                </a:rPr>
                <a:t>Závazkový</a:t>
              </a:r>
            </a:p>
            <a:p>
              <a:pPr algn="ctr" defTabSz="739775" eaLnBrk="0" hangingPunct="0">
                <a:defRPr/>
              </a:pPr>
              <a:r>
                <a:rPr lang="cs-CZ" sz="1200" b="1" dirty="0" smtClean="0">
                  <a:latin typeface="+mj-lt"/>
                </a:rPr>
                <a:t>doklad</a:t>
              </a:r>
              <a:endParaRPr lang="en-US" sz="1200" b="1" dirty="0">
                <a:latin typeface="+mj-lt"/>
              </a:endParaRPr>
            </a:p>
          </p:txBody>
        </p:sp>
        <p:sp>
          <p:nvSpPr>
            <p:cNvPr id="65548" name="Freeform 1041"/>
            <p:cNvSpPr>
              <a:spLocks/>
            </p:cNvSpPr>
            <p:nvPr/>
          </p:nvSpPr>
          <p:spPr bwMode="auto">
            <a:xfrm>
              <a:off x="1444625" y="2768600"/>
              <a:ext cx="990600" cy="749300"/>
            </a:xfrm>
            <a:custGeom>
              <a:avLst/>
              <a:gdLst>
                <a:gd name="T0" fmla="*/ 0 w 624"/>
                <a:gd name="T1" fmla="*/ 0 h 424"/>
                <a:gd name="T2" fmla="*/ 0 w 624"/>
                <a:gd name="T3" fmla="*/ 2147483647 h 424"/>
                <a:gd name="T4" fmla="*/ 2147483647 w 624"/>
                <a:gd name="T5" fmla="*/ 2147483647 h 424"/>
                <a:gd name="T6" fmla="*/ 0 60000 65536"/>
                <a:gd name="T7" fmla="*/ 0 60000 65536"/>
                <a:gd name="T8" fmla="*/ 0 60000 65536"/>
                <a:gd name="T9" fmla="*/ 0 w 624"/>
                <a:gd name="T10" fmla="*/ 0 h 424"/>
                <a:gd name="T11" fmla="*/ 624 w 624"/>
                <a:gd name="T12" fmla="*/ 424 h 424"/>
              </a:gdLst>
              <a:ahLst/>
              <a:cxnLst>
                <a:cxn ang="T6">
                  <a:pos x="T0" y="T1"/>
                </a:cxn>
                <a:cxn ang="T7">
                  <a:pos x="T2" y="T3"/>
                </a:cxn>
                <a:cxn ang="T8">
                  <a:pos x="T4" y="T5"/>
                </a:cxn>
              </a:cxnLst>
              <a:rect l="T9" t="T10" r="T11" b="T12"/>
              <a:pathLst>
                <a:path w="624" h="424">
                  <a:moveTo>
                    <a:pt x="0" y="0"/>
                  </a:moveTo>
                  <a:lnTo>
                    <a:pt x="0" y="424"/>
                  </a:lnTo>
                  <a:lnTo>
                    <a:pt x="624" y="424"/>
                  </a:lnTo>
                </a:path>
              </a:pathLst>
            </a:custGeom>
            <a:noFill/>
            <a:ln w="28575">
              <a:solidFill>
                <a:schemeClr val="tx1"/>
              </a:solidFill>
              <a:prstDash val="dash"/>
              <a:round/>
              <a:headEnd/>
              <a:tailEnd type="triangle" w="med" len="med"/>
            </a:ln>
          </p:spPr>
          <p:txBody>
            <a:bodyPr wrap="none" anchor="ctr"/>
            <a:lstStyle/>
            <a:p>
              <a:endParaRPr lang="en-US">
                <a:latin typeface="+mj-lt"/>
              </a:endParaRPr>
            </a:p>
          </p:txBody>
        </p:sp>
        <p:sp>
          <p:nvSpPr>
            <p:cNvPr id="65549" name="Freeform 1042"/>
            <p:cNvSpPr>
              <a:spLocks/>
            </p:cNvSpPr>
            <p:nvPr/>
          </p:nvSpPr>
          <p:spPr bwMode="auto">
            <a:xfrm flipV="1">
              <a:off x="1444625" y="3695700"/>
              <a:ext cx="990600" cy="762000"/>
            </a:xfrm>
            <a:custGeom>
              <a:avLst/>
              <a:gdLst>
                <a:gd name="T0" fmla="*/ 0 w 624"/>
                <a:gd name="T1" fmla="*/ 0 h 424"/>
                <a:gd name="T2" fmla="*/ 0 w 624"/>
                <a:gd name="T3" fmla="*/ 2147483647 h 424"/>
                <a:gd name="T4" fmla="*/ 2147483647 w 624"/>
                <a:gd name="T5" fmla="*/ 2147483647 h 424"/>
                <a:gd name="T6" fmla="*/ 0 60000 65536"/>
                <a:gd name="T7" fmla="*/ 0 60000 65536"/>
                <a:gd name="T8" fmla="*/ 0 60000 65536"/>
                <a:gd name="T9" fmla="*/ 0 w 624"/>
                <a:gd name="T10" fmla="*/ 0 h 424"/>
                <a:gd name="T11" fmla="*/ 624 w 624"/>
                <a:gd name="T12" fmla="*/ 424 h 424"/>
              </a:gdLst>
              <a:ahLst/>
              <a:cxnLst>
                <a:cxn ang="T6">
                  <a:pos x="T0" y="T1"/>
                </a:cxn>
                <a:cxn ang="T7">
                  <a:pos x="T2" y="T3"/>
                </a:cxn>
                <a:cxn ang="T8">
                  <a:pos x="T4" y="T5"/>
                </a:cxn>
              </a:cxnLst>
              <a:rect l="T9" t="T10" r="T11" b="T12"/>
              <a:pathLst>
                <a:path w="624" h="424">
                  <a:moveTo>
                    <a:pt x="0" y="0"/>
                  </a:moveTo>
                  <a:lnTo>
                    <a:pt x="0" y="424"/>
                  </a:lnTo>
                  <a:lnTo>
                    <a:pt x="624" y="424"/>
                  </a:lnTo>
                </a:path>
              </a:pathLst>
            </a:custGeom>
            <a:noFill/>
            <a:ln w="28575">
              <a:solidFill>
                <a:schemeClr val="tx1"/>
              </a:solidFill>
              <a:prstDash val="dash"/>
              <a:round/>
              <a:headEnd/>
              <a:tailEnd type="triangle" w="med" len="med"/>
            </a:ln>
          </p:spPr>
          <p:txBody>
            <a:bodyPr wrap="none" anchor="ctr"/>
            <a:lstStyle/>
            <a:p>
              <a:endParaRPr lang="en-US">
                <a:latin typeface="+mj-lt"/>
              </a:endParaRPr>
            </a:p>
          </p:txBody>
        </p:sp>
        <p:sp>
          <p:nvSpPr>
            <p:cNvPr id="594963" name="Rectangle 1043"/>
            <p:cNvSpPr>
              <a:spLocks noChangeArrowheads="1"/>
            </p:cNvSpPr>
            <p:nvPr/>
          </p:nvSpPr>
          <p:spPr bwMode="auto">
            <a:xfrm>
              <a:off x="4017963" y="4457700"/>
              <a:ext cx="1147762" cy="820738"/>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cs-CZ" sz="1200" b="1" dirty="0" smtClean="0">
                  <a:latin typeface="+mj-lt"/>
                </a:rPr>
                <a:t>Dodavatelské</a:t>
              </a:r>
            </a:p>
            <a:p>
              <a:pPr algn="ctr" defTabSz="739775" eaLnBrk="0" hangingPunct="0">
                <a:defRPr/>
              </a:pPr>
              <a:r>
                <a:rPr lang="cs-CZ" sz="1200" b="1" dirty="0" smtClean="0">
                  <a:latin typeface="+mj-lt"/>
                </a:rPr>
                <a:t>rozvrhy</a:t>
              </a:r>
              <a:endParaRPr lang="en-US" sz="1200" b="1" dirty="0">
                <a:latin typeface="+mj-lt"/>
              </a:endParaRPr>
            </a:p>
          </p:txBody>
        </p:sp>
        <p:sp>
          <p:nvSpPr>
            <p:cNvPr id="65551" name="Line 1047"/>
            <p:cNvSpPr>
              <a:spLocks noChangeShapeType="1"/>
            </p:cNvSpPr>
            <p:nvPr/>
          </p:nvSpPr>
          <p:spPr bwMode="auto">
            <a:xfrm flipH="1">
              <a:off x="6750050" y="3632200"/>
              <a:ext cx="415925" cy="0"/>
            </a:xfrm>
            <a:prstGeom prst="line">
              <a:avLst/>
            </a:prstGeom>
            <a:noFill/>
            <a:ln w="28575">
              <a:solidFill>
                <a:srgbClr val="000000"/>
              </a:solidFill>
              <a:round/>
              <a:headEnd type="triangle" w="med" len="med"/>
              <a:tailEnd/>
            </a:ln>
          </p:spPr>
          <p:txBody>
            <a:bodyPr wrap="none" anchor="ctr"/>
            <a:lstStyle/>
            <a:p>
              <a:endParaRPr lang="en-US">
                <a:latin typeface="+mj-lt"/>
              </a:endParaRPr>
            </a:p>
          </p:txBody>
        </p:sp>
        <p:sp>
          <p:nvSpPr>
            <p:cNvPr id="594968" name="Rectangle 1048"/>
            <p:cNvSpPr>
              <a:spLocks noChangeArrowheads="1"/>
            </p:cNvSpPr>
            <p:nvPr/>
          </p:nvSpPr>
          <p:spPr bwMode="auto">
            <a:xfrm>
              <a:off x="7170738" y="3200400"/>
              <a:ext cx="1147762" cy="820738"/>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en-US" sz="1200" b="1" dirty="0" smtClean="0">
                  <a:latin typeface="+mj-lt"/>
                </a:rPr>
                <a:t>P</a:t>
              </a:r>
              <a:r>
                <a:rPr lang="cs-CZ" sz="1200" b="1" dirty="0" smtClean="0">
                  <a:latin typeface="+mj-lt"/>
                </a:rPr>
                <a:t>latba</a:t>
              </a:r>
              <a:endParaRPr lang="en-US" sz="1200" b="1" dirty="0">
                <a:latin typeface="+mj-lt"/>
              </a:endParaRPr>
            </a:p>
          </p:txBody>
        </p:sp>
        <p:sp>
          <p:nvSpPr>
            <p:cNvPr id="65553" name="Freeform 1049"/>
            <p:cNvSpPr>
              <a:spLocks/>
            </p:cNvSpPr>
            <p:nvPr/>
          </p:nvSpPr>
          <p:spPr bwMode="auto">
            <a:xfrm flipH="1">
              <a:off x="6176963" y="4025900"/>
              <a:ext cx="74612" cy="865188"/>
            </a:xfrm>
            <a:custGeom>
              <a:avLst/>
              <a:gdLst>
                <a:gd name="T0" fmla="*/ 0 w 624"/>
                <a:gd name="T1" fmla="*/ 0 h 424"/>
                <a:gd name="T2" fmla="*/ 0 w 624"/>
                <a:gd name="T3" fmla="*/ 2147483647 h 424"/>
                <a:gd name="T4" fmla="*/ 2147483647 w 624"/>
                <a:gd name="T5" fmla="*/ 2147483647 h 424"/>
                <a:gd name="T6" fmla="*/ 0 60000 65536"/>
                <a:gd name="T7" fmla="*/ 0 60000 65536"/>
                <a:gd name="T8" fmla="*/ 0 60000 65536"/>
                <a:gd name="T9" fmla="*/ 0 w 624"/>
                <a:gd name="T10" fmla="*/ 0 h 424"/>
                <a:gd name="T11" fmla="*/ 624 w 624"/>
                <a:gd name="T12" fmla="*/ 424 h 424"/>
              </a:gdLst>
              <a:ahLst/>
              <a:cxnLst>
                <a:cxn ang="T6">
                  <a:pos x="T0" y="T1"/>
                </a:cxn>
                <a:cxn ang="T7">
                  <a:pos x="T2" y="T3"/>
                </a:cxn>
                <a:cxn ang="T8">
                  <a:pos x="T4" y="T5"/>
                </a:cxn>
              </a:cxnLst>
              <a:rect l="T9" t="T10" r="T11" b="T12"/>
              <a:pathLst>
                <a:path w="624" h="424">
                  <a:moveTo>
                    <a:pt x="0" y="0"/>
                  </a:moveTo>
                  <a:lnTo>
                    <a:pt x="0" y="424"/>
                  </a:lnTo>
                  <a:lnTo>
                    <a:pt x="624" y="424"/>
                  </a:lnTo>
                </a:path>
              </a:pathLst>
            </a:custGeom>
            <a:noFill/>
            <a:ln w="28575">
              <a:solidFill>
                <a:schemeClr val="tx1"/>
              </a:solidFill>
              <a:prstDash val="dash"/>
              <a:round/>
              <a:headEnd type="triangle" w="med" len="med"/>
              <a:tailEnd/>
            </a:ln>
          </p:spPr>
          <p:txBody>
            <a:bodyPr wrap="none" anchor="ctr"/>
            <a:lstStyle/>
            <a:p>
              <a:endParaRPr lang="en-US">
                <a:latin typeface="+mj-lt"/>
              </a:endParaRPr>
            </a:p>
          </p:txBody>
        </p:sp>
        <p:sp>
          <p:nvSpPr>
            <p:cNvPr id="594970" name="Rectangle 1050"/>
            <p:cNvSpPr>
              <a:spLocks noChangeArrowheads="1"/>
            </p:cNvSpPr>
            <p:nvPr/>
          </p:nvSpPr>
          <p:spPr bwMode="auto">
            <a:xfrm>
              <a:off x="5584825" y="4457700"/>
              <a:ext cx="1147762" cy="820738"/>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cs-CZ" sz="1200" b="1" dirty="0" smtClean="0">
                  <a:latin typeface="+mj-lt"/>
                </a:rPr>
                <a:t>Faktura od</a:t>
              </a:r>
            </a:p>
            <a:p>
              <a:pPr algn="ctr" defTabSz="739775" eaLnBrk="0" hangingPunct="0">
                <a:defRPr/>
              </a:pPr>
              <a:r>
                <a:rPr lang="cs-CZ" sz="1200" b="1" dirty="0" smtClean="0">
                  <a:latin typeface="+mj-lt"/>
                </a:rPr>
                <a:t>dodavatele</a:t>
              </a:r>
              <a:endParaRPr lang="en-US" sz="1200" b="1" dirty="0">
                <a:latin typeface="+mj-lt"/>
              </a:endParaRPr>
            </a:p>
          </p:txBody>
        </p:sp>
      </p:gr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Cvičení</a:t>
            </a:r>
            <a:endParaRPr lang="en-US" dirty="0"/>
          </a:p>
        </p:txBody>
      </p:sp>
      <p:sp>
        <p:nvSpPr>
          <p:cNvPr id="66562" name="Footer Placeholder 1"/>
          <p:cNvSpPr>
            <a:spLocks noGrp="1"/>
          </p:cNvSpPr>
          <p:nvPr>
            <p:ph type="ftr" sz="quarter" idx="10"/>
          </p:nvPr>
        </p:nvSpPr>
        <p:spPr>
          <a:noFill/>
        </p:spPr>
        <p:txBody>
          <a:bodyPr/>
          <a:lstStyle/>
          <a:p>
            <a:r>
              <a:rPr lang="en-US" smtClean="0"/>
              <a:t>QS-PR-520</a:t>
            </a:r>
          </a:p>
        </p:txBody>
      </p:sp>
      <p:pic>
        <p:nvPicPr>
          <p:cNvPr id="66564" name="Picture 46"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pPr>
              <a:defRPr/>
            </a:pPr>
            <a:r>
              <a:rPr lang="en-US" smtClean="0"/>
              <a:t>2008-QS-PR-</a:t>
            </a:r>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35"/>
          <p:cNvSpPr>
            <a:spLocks noGrp="1"/>
          </p:cNvSpPr>
          <p:nvPr>
            <p:ph type="title"/>
          </p:nvPr>
        </p:nvSpPr>
        <p:spPr/>
        <p:txBody>
          <a:bodyPr>
            <a:normAutofit/>
          </a:bodyPr>
          <a:lstStyle/>
          <a:p>
            <a:r>
              <a:rPr lang="cs-CZ" dirty="0" smtClean="0"/>
              <a:t>Nákup</a:t>
            </a:r>
            <a:r>
              <a:rPr lang="en-US" dirty="0" smtClean="0"/>
              <a:t>:</a:t>
            </a:r>
            <a:r>
              <a:rPr lang="cs-CZ" dirty="0" smtClean="0"/>
              <a:t>požadavky</a:t>
            </a:r>
            <a:endParaRPr lang="en-US" dirty="0"/>
          </a:p>
        </p:txBody>
      </p:sp>
      <p:sp>
        <p:nvSpPr>
          <p:cNvPr id="20482" name="Footer Placeholder 1"/>
          <p:cNvSpPr>
            <a:spLocks noGrp="1"/>
          </p:cNvSpPr>
          <p:nvPr>
            <p:ph type="ftr" sz="quarter" idx="10"/>
          </p:nvPr>
        </p:nvSpPr>
        <p:spPr>
          <a:noFill/>
        </p:spPr>
        <p:txBody>
          <a:bodyPr/>
          <a:lstStyle/>
          <a:p>
            <a:r>
              <a:rPr lang="en-US" dirty="0" smtClean="0"/>
              <a:t>QS-PR-060</a:t>
            </a:r>
          </a:p>
        </p:txBody>
      </p:sp>
      <p:sp>
        <p:nvSpPr>
          <p:cNvPr id="20484" name="AutoShape 4"/>
          <p:cNvSpPr>
            <a:spLocks noChangeArrowheads="1"/>
          </p:cNvSpPr>
          <p:nvPr/>
        </p:nvSpPr>
        <p:spPr bwMode="auto">
          <a:xfrm>
            <a:off x="1398829" y="1047313"/>
            <a:ext cx="1379537" cy="788988"/>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cs-CZ" sz="1800" dirty="0" smtClean="0">
                <a:latin typeface="+mj-lt"/>
              </a:rPr>
              <a:t>Požadavek</a:t>
            </a:r>
            <a:endParaRPr lang="en-US" sz="1800" dirty="0">
              <a:latin typeface="+mj-lt"/>
            </a:endParaRPr>
          </a:p>
        </p:txBody>
      </p:sp>
      <p:sp>
        <p:nvSpPr>
          <p:cNvPr id="20485" name="AutoShape 5"/>
          <p:cNvSpPr>
            <a:spLocks noChangeArrowheads="1"/>
          </p:cNvSpPr>
          <p:nvPr/>
        </p:nvSpPr>
        <p:spPr bwMode="auto">
          <a:xfrm>
            <a:off x="6175616" y="5235138"/>
            <a:ext cx="1644409" cy="788988"/>
          </a:xfrm>
          <a:prstGeom prst="roundRect">
            <a:avLst>
              <a:gd name="adj" fmla="val 16667"/>
            </a:avLst>
          </a:prstGeom>
          <a:solidFill>
            <a:srgbClr val="FFFFFF"/>
          </a:solidFill>
          <a:ln w="38100">
            <a:solidFill>
              <a:srgbClr val="003366"/>
            </a:solidFill>
            <a:round/>
            <a:headEnd/>
            <a:tailEnd/>
          </a:ln>
        </p:spPr>
        <p:txBody>
          <a:bodyPr anchor="ctr"/>
          <a:lstStyle/>
          <a:p>
            <a:pPr algn="ctr" eaLnBrk="0" hangingPunct="0"/>
            <a:r>
              <a:rPr lang="cs-CZ" sz="1800" dirty="0" smtClean="0">
                <a:latin typeface="+mj-lt"/>
              </a:rPr>
              <a:t>Nákupní</a:t>
            </a:r>
          </a:p>
          <a:p>
            <a:pPr algn="ctr" eaLnBrk="0" hangingPunct="0"/>
            <a:r>
              <a:rPr lang="cs-CZ" sz="1800" dirty="0" smtClean="0">
                <a:latin typeface="+mj-lt"/>
              </a:rPr>
              <a:t>objednávka</a:t>
            </a:r>
            <a:endParaRPr lang="en-US" sz="1800" dirty="0">
              <a:latin typeface="+mj-lt"/>
            </a:endParaRPr>
          </a:p>
        </p:txBody>
      </p:sp>
      <p:sp>
        <p:nvSpPr>
          <p:cNvPr id="20486" name="AutoShape 6"/>
          <p:cNvSpPr>
            <a:spLocks noChangeArrowheads="1"/>
          </p:cNvSpPr>
          <p:nvPr/>
        </p:nvSpPr>
        <p:spPr bwMode="auto">
          <a:xfrm>
            <a:off x="4272204" y="2499876"/>
            <a:ext cx="938212" cy="804862"/>
          </a:xfrm>
          <a:prstGeom prst="flowChartDecision">
            <a:avLst/>
          </a:prstGeom>
          <a:solidFill>
            <a:srgbClr val="FFFFFF"/>
          </a:solidFill>
          <a:ln w="12700">
            <a:solidFill>
              <a:schemeClr val="tx1"/>
            </a:solidFill>
            <a:miter lim="800000"/>
            <a:headEnd/>
            <a:tailEnd/>
          </a:ln>
        </p:spPr>
        <p:txBody>
          <a:bodyPr wrap="none" anchor="ctr"/>
          <a:lstStyle/>
          <a:p>
            <a:endParaRPr lang="en-US" dirty="0">
              <a:latin typeface="+mj-lt"/>
            </a:endParaRPr>
          </a:p>
        </p:txBody>
      </p:sp>
      <p:sp>
        <p:nvSpPr>
          <p:cNvPr id="20487" name="AutoShape 7"/>
          <p:cNvSpPr>
            <a:spLocks noChangeArrowheads="1"/>
          </p:cNvSpPr>
          <p:nvPr/>
        </p:nvSpPr>
        <p:spPr bwMode="auto">
          <a:xfrm>
            <a:off x="4272204" y="3869888"/>
            <a:ext cx="938212" cy="803275"/>
          </a:xfrm>
          <a:prstGeom prst="flowChartDecision">
            <a:avLst/>
          </a:prstGeom>
          <a:solidFill>
            <a:srgbClr val="FFFFFF"/>
          </a:solidFill>
          <a:ln w="12700">
            <a:solidFill>
              <a:schemeClr val="tx1"/>
            </a:solidFill>
            <a:miter lim="800000"/>
            <a:headEnd/>
            <a:tailEnd/>
          </a:ln>
        </p:spPr>
        <p:txBody>
          <a:bodyPr wrap="none" anchor="ctr"/>
          <a:lstStyle/>
          <a:p>
            <a:endParaRPr lang="en-US" dirty="0">
              <a:latin typeface="+mj-lt"/>
            </a:endParaRPr>
          </a:p>
        </p:txBody>
      </p:sp>
      <p:sp>
        <p:nvSpPr>
          <p:cNvPr id="20488" name="AutoShape 8"/>
          <p:cNvSpPr>
            <a:spLocks noChangeArrowheads="1"/>
          </p:cNvSpPr>
          <p:nvPr/>
        </p:nvSpPr>
        <p:spPr bwMode="auto">
          <a:xfrm>
            <a:off x="4273791" y="5238313"/>
            <a:ext cx="938213" cy="804863"/>
          </a:xfrm>
          <a:prstGeom prst="flowChartDecision">
            <a:avLst/>
          </a:prstGeom>
          <a:solidFill>
            <a:srgbClr val="FFFFFF"/>
          </a:solidFill>
          <a:ln w="12700">
            <a:solidFill>
              <a:schemeClr val="tx1"/>
            </a:solidFill>
            <a:miter lim="800000"/>
            <a:headEnd/>
            <a:tailEnd/>
          </a:ln>
        </p:spPr>
        <p:txBody>
          <a:bodyPr wrap="none" anchor="ctr"/>
          <a:lstStyle/>
          <a:p>
            <a:endParaRPr lang="en-US" dirty="0">
              <a:latin typeface="+mj-lt"/>
            </a:endParaRPr>
          </a:p>
        </p:txBody>
      </p:sp>
      <p:cxnSp>
        <p:nvCxnSpPr>
          <p:cNvPr id="20489" name="AutoShape 9"/>
          <p:cNvCxnSpPr>
            <a:cxnSpLocks noChangeShapeType="1"/>
            <a:stCxn id="20496" idx="2"/>
            <a:endCxn id="20486" idx="0"/>
          </p:cNvCxnSpPr>
          <p:nvPr/>
        </p:nvCxnSpPr>
        <p:spPr bwMode="auto">
          <a:xfrm flipH="1">
            <a:off x="4742104" y="1934726"/>
            <a:ext cx="1587" cy="565150"/>
          </a:xfrm>
          <a:prstGeom prst="straightConnector1">
            <a:avLst/>
          </a:prstGeom>
          <a:noFill/>
          <a:ln w="12700">
            <a:solidFill>
              <a:schemeClr val="tx1"/>
            </a:solidFill>
            <a:round/>
            <a:headEnd/>
            <a:tailEnd type="triangle" w="med" len="med"/>
          </a:ln>
        </p:spPr>
      </p:cxnSp>
      <p:cxnSp>
        <p:nvCxnSpPr>
          <p:cNvPr id="20490" name="AutoShape 10"/>
          <p:cNvCxnSpPr>
            <a:cxnSpLocks noChangeShapeType="1"/>
            <a:stCxn id="20486" idx="2"/>
            <a:endCxn id="20487" idx="0"/>
          </p:cNvCxnSpPr>
          <p:nvPr/>
        </p:nvCxnSpPr>
        <p:spPr bwMode="auto">
          <a:xfrm>
            <a:off x="4742104" y="3304738"/>
            <a:ext cx="0" cy="565150"/>
          </a:xfrm>
          <a:prstGeom prst="straightConnector1">
            <a:avLst/>
          </a:prstGeom>
          <a:noFill/>
          <a:ln w="12700">
            <a:solidFill>
              <a:schemeClr val="tx1"/>
            </a:solidFill>
            <a:round/>
            <a:headEnd/>
            <a:tailEnd type="triangle" w="med" len="med"/>
          </a:ln>
        </p:spPr>
      </p:cxnSp>
      <p:cxnSp>
        <p:nvCxnSpPr>
          <p:cNvPr id="20491" name="AutoShape 11"/>
          <p:cNvCxnSpPr>
            <a:cxnSpLocks noChangeShapeType="1"/>
            <a:stCxn id="20487" idx="2"/>
            <a:endCxn id="20488" idx="0"/>
          </p:cNvCxnSpPr>
          <p:nvPr/>
        </p:nvCxnSpPr>
        <p:spPr bwMode="auto">
          <a:xfrm>
            <a:off x="4742104" y="4673163"/>
            <a:ext cx="1587" cy="565150"/>
          </a:xfrm>
          <a:prstGeom prst="straightConnector1">
            <a:avLst/>
          </a:prstGeom>
          <a:noFill/>
          <a:ln w="12700">
            <a:solidFill>
              <a:schemeClr val="tx1"/>
            </a:solidFill>
            <a:round/>
            <a:headEnd/>
            <a:tailEnd type="triangle" w="med" len="med"/>
          </a:ln>
        </p:spPr>
      </p:cxnSp>
      <p:cxnSp>
        <p:nvCxnSpPr>
          <p:cNvPr id="20492" name="AutoShape 12"/>
          <p:cNvCxnSpPr>
            <a:cxnSpLocks noChangeShapeType="1"/>
            <a:stCxn id="20488" idx="1"/>
            <a:endCxn id="20487" idx="1"/>
          </p:cNvCxnSpPr>
          <p:nvPr/>
        </p:nvCxnSpPr>
        <p:spPr bwMode="auto">
          <a:xfrm rot="10800000">
            <a:off x="4272204" y="4273113"/>
            <a:ext cx="1587" cy="1368425"/>
          </a:xfrm>
          <a:prstGeom prst="bentConnector3">
            <a:avLst>
              <a:gd name="adj1" fmla="val 14500005"/>
            </a:avLst>
          </a:prstGeom>
          <a:noFill/>
          <a:ln w="12700">
            <a:solidFill>
              <a:schemeClr val="tx1"/>
            </a:solidFill>
            <a:miter lim="800000"/>
            <a:headEnd/>
            <a:tailEnd/>
          </a:ln>
        </p:spPr>
      </p:cxnSp>
      <p:cxnSp>
        <p:nvCxnSpPr>
          <p:cNvPr id="20493" name="AutoShape 13"/>
          <p:cNvCxnSpPr>
            <a:cxnSpLocks noChangeShapeType="1"/>
            <a:stCxn id="20487" idx="1"/>
            <a:endCxn id="20486" idx="1"/>
          </p:cNvCxnSpPr>
          <p:nvPr/>
        </p:nvCxnSpPr>
        <p:spPr bwMode="auto">
          <a:xfrm rot="10800000" flipH="1">
            <a:off x="4272204" y="2903101"/>
            <a:ext cx="1587" cy="1370012"/>
          </a:xfrm>
          <a:prstGeom prst="bentConnector3">
            <a:avLst>
              <a:gd name="adj1" fmla="val -14400005"/>
            </a:avLst>
          </a:prstGeom>
          <a:noFill/>
          <a:ln w="12700">
            <a:solidFill>
              <a:schemeClr val="tx1"/>
            </a:solidFill>
            <a:miter lim="800000"/>
            <a:headEnd/>
            <a:tailEnd/>
          </a:ln>
        </p:spPr>
      </p:cxnSp>
      <p:cxnSp>
        <p:nvCxnSpPr>
          <p:cNvPr id="20494" name="AutoShape 14"/>
          <p:cNvCxnSpPr>
            <a:cxnSpLocks noChangeShapeType="1"/>
            <a:stCxn id="20486" idx="1"/>
            <a:endCxn id="20496" idx="1"/>
          </p:cNvCxnSpPr>
          <p:nvPr/>
        </p:nvCxnSpPr>
        <p:spPr bwMode="auto">
          <a:xfrm rot="10800000" flipH="1">
            <a:off x="4272204" y="1533088"/>
            <a:ext cx="1587" cy="1370013"/>
          </a:xfrm>
          <a:prstGeom prst="bentConnector3">
            <a:avLst>
              <a:gd name="adj1" fmla="val -14400005"/>
            </a:avLst>
          </a:prstGeom>
          <a:noFill/>
          <a:ln w="12700">
            <a:solidFill>
              <a:schemeClr val="tx1"/>
            </a:solidFill>
            <a:miter lim="800000"/>
            <a:headEnd/>
            <a:tailEnd/>
          </a:ln>
        </p:spPr>
      </p:cxnSp>
      <p:sp>
        <p:nvSpPr>
          <p:cNvPr id="20495" name="Line 15"/>
          <p:cNvSpPr>
            <a:spLocks noChangeShapeType="1"/>
          </p:cNvSpPr>
          <p:nvPr/>
        </p:nvSpPr>
        <p:spPr bwMode="auto">
          <a:xfrm>
            <a:off x="2794241" y="1202888"/>
            <a:ext cx="1855788" cy="0"/>
          </a:xfrm>
          <a:prstGeom prst="line">
            <a:avLst/>
          </a:prstGeom>
          <a:noFill/>
          <a:ln w="12700">
            <a:solidFill>
              <a:schemeClr val="tx1"/>
            </a:solidFill>
            <a:round/>
            <a:headEnd/>
            <a:tailEnd type="triangle" w="med" len="med"/>
          </a:ln>
        </p:spPr>
        <p:txBody>
          <a:bodyPr wrap="none" anchor="ctr"/>
          <a:lstStyle/>
          <a:p>
            <a:endParaRPr lang="en-US" dirty="0">
              <a:latin typeface="+mj-lt"/>
            </a:endParaRPr>
          </a:p>
        </p:txBody>
      </p:sp>
      <p:sp>
        <p:nvSpPr>
          <p:cNvPr id="20496" name="AutoShape 17"/>
          <p:cNvSpPr>
            <a:spLocks noChangeArrowheads="1"/>
          </p:cNvSpPr>
          <p:nvPr/>
        </p:nvSpPr>
        <p:spPr bwMode="auto">
          <a:xfrm>
            <a:off x="4273791" y="1131451"/>
            <a:ext cx="938213" cy="803275"/>
          </a:xfrm>
          <a:prstGeom prst="flowChartDecision">
            <a:avLst/>
          </a:prstGeom>
          <a:solidFill>
            <a:srgbClr val="FFFFFF"/>
          </a:solidFill>
          <a:ln w="12700">
            <a:solidFill>
              <a:schemeClr val="tx1"/>
            </a:solidFill>
            <a:miter lim="800000"/>
            <a:headEnd/>
            <a:tailEnd/>
          </a:ln>
        </p:spPr>
        <p:txBody>
          <a:bodyPr wrap="none" anchor="ctr"/>
          <a:lstStyle/>
          <a:p>
            <a:endParaRPr lang="en-US" dirty="0">
              <a:latin typeface="+mj-lt"/>
            </a:endParaRPr>
          </a:p>
        </p:txBody>
      </p:sp>
      <p:sp>
        <p:nvSpPr>
          <p:cNvPr id="20497" name="Text Box 18"/>
          <p:cNvSpPr txBox="1">
            <a:spLocks noChangeArrowheads="1"/>
          </p:cNvSpPr>
          <p:nvPr/>
        </p:nvSpPr>
        <p:spPr bwMode="auto">
          <a:xfrm>
            <a:off x="2713610" y="1556901"/>
            <a:ext cx="1452642" cy="369332"/>
          </a:xfrm>
          <a:prstGeom prst="rect">
            <a:avLst/>
          </a:prstGeom>
          <a:noFill/>
          <a:ln w="12700">
            <a:noFill/>
            <a:miter lim="800000"/>
            <a:headEnd/>
            <a:tailEnd/>
          </a:ln>
        </p:spPr>
        <p:txBody>
          <a:bodyPr wrap="none">
            <a:spAutoFit/>
          </a:bodyPr>
          <a:lstStyle/>
          <a:p>
            <a:pPr eaLnBrk="0" hangingPunct="0">
              <a:spcBef>
                <a:spcPct val="50000"/>
              </a:spcBef>
            </a:pPr>
            <a:r>
              <a:rPr lang="cs-CZ" sz="1800" dirty="0" smtClean="0">
                <a:latin typeface="+mj-lt"/>
              </a:rPr>
              <a:t>Schválení 1</a:t>
            </a:r>
            <a:endParaRPr lang="cs-CZ" sz="1800" dirty="0">
              <a:latin typeface="+mj-lt"/>
            </a:endParaRPr>
          </a:p>
        </p:txBody>
      </p:sp>
      <p:sp>
        <p:nvSpPr>
          <p:cNvPr id="20498" name="Text Box 19"/>
          <p:cNvSpPr txBox="1">
            <a:spLocks noChangeArrowheads="1"/>
          </p:cNvSpPr>
          <p:nvPr/>
        </p:nvSpPr>
        <p:spPr bwMode="auto">
          <a:xfrm>
            <a:off x="2694560" y="2598301"/>
            <a:ext cx="1452642" cy="369332"/>
          </a:xfrm>
          <a:prstGeom prst="rect">
            <a:avLst/>
          </a:prstGeom>
          <a:noFill/>
          <a:ln w="12700">
            <a:noFill/>
            <a:miter lim="800000"/>
            <a:headEnd/>
            <a:tailEnd/>
          </a:ln>
        </p:spPr>
        <p:txBody>
          <a:bodyPr wrap="none">
            <a:spAutoFit/>
          </a:bodyPr>
          <a:lstStyle/>
          <a:p>
            <a:pPr eaLnBrk="0" hangingPunct="0">
              <a:spcBef>
                <a:spcPct val="50000"/>
              </a:spcBef>
            </a:pPr>
            <a:r>
              <a:rPr lang="cs-CZ" sz="1800" dirty="0" smtClean="0">
                <a:latin typeface="+mj-lt"/>
              </a:rPr>
              <a:t>Schválení 2</a:t>
            </a:r>
            <a:endParaRPr lang="cs-CZ" sz="1800" dirty="0">
              <a:latin typeface="+mj-lt"/>
            </a:endParaRPr>
          </a:p>
        </p:txBody>
      </p:sp>
      <p:sp>
        <p:nvSpPr>
          <p:cNvPr id="20499" name="Text Box 20"/>
          <p:cNvSpPr txBox="1">
            <a:spLocks noChangeArrowheads="1"/>
          </p:cNvSpPr>
          <p:nvPr/>
        </p:nvSpPr>
        <p:spPr bwMode="auto">
          <a:xfrm>
            <a:off x="2704085" y="3977838"/>
            <a:ext cx="1452642" cy="369332"/>
          </a:xfrm>
          <a:prstGeom prst="rect">
            <a:avLst/>
          </a:prstGeom>
          <a:noFill/>
          <a:ln w="12700">
            <a:noFill/>
            <a:miter lim="800000"/>
            <a:headEnd/>
            <a:tailEnd/>
          </a:ln>
        </p:spPr>
        <p:txBody>
          <a:bodyPr wrap="none">
            <a:spAutoFit/>
          </a:bodyPr>
          <a:lstStyle/>
          <a:p>
            <a:pPr eaLnBrk="0" hangingPunct="0">
              <a:spcBef>
                <a:spcPct val="50000"/>
              </a:spcBef>
            </a:pPr>
            <a:r>
              <a:rPr lang="cs-CZ" sz="1800" dirty="0" smtClean="0">
                <a:latin typeface="+mj-lt"/>
              </a:rPr>
              <a:t>Schválení 3</a:t>
            </a:r>
            <a:endParaRPr lang="cs-CZ" sz="1800" dirty="0">
              <a:latin typeface="+mj-lt"/>
            </a:endParaRPr>
          </a:p>
        </p:txBody>
      </p:sp>
      <p:sp>
        <p:nvSpPr>
          <p:cNvPr id="20500" name="Text Box 21"/>
          <p:cNvSpPr txBox="1">
            <a:spLocks noChangeArrowheads="1"/>
          </p:cNvSpPr>
          <p:nvPr/>
        </p:nvSpPr>
        <p:spPr bwMode="auto">
          <a:xfrm>
            <a:off x="2694560" y="5347851"/>
            <a:ext cx="1452642" cy="369332"/>
          </a:xfrm>
          <a:prstGeom prst="rect">
            <a:avLst/>
          </a:prstGeom>
          <a:noFill/>
          <a:ln w="12700">
            <a:noFill/>
            <a:miter lim="800000"/>
            <a:headEnd/>
            <a:tailEnd/>
          </a:ln>
        </p:spPr>
        <p:txBody>
          <a:bodyPr wrap="none">
            <a:spAutoFit/>
          </a:bodyPr>
          <a:lstStyle/>
          <a:p>
            <a:pPr eaLnBrk="0" hangingPunct="0">
              <a:spcBef>
                <a:spcPct val="50000"/>
              </a:spcBef>
            </a:pPr>
            <a:r>
              <a:rPr lang="cs-CZ" sz="1800" dirty="0" smtClean="0">
                <a:latin typeface="+mj-lt"/>
              </a:rPr>
              <a:t>Schválení 4</a:t>
            </a:r>
            <a:endParaRPr lang="cs-CZ" sz="1800" dirty="0">
              <a:latin typeface="+mj-lt"/>
            </a:endParaRPr>
          </a:p>
        </p:txBody>
      </p:sp>
      <p:sp>
        <p:nvSpPr>
          <p:cNvPr id="20501" name="Text Box 22"/>
          <p:cNvSpPr txBox="1">
            <a:spLocks noChangeArrowheads="1"/>
          </p:cNvSpPr>
          <p:nvPr/>
        </p:nvSpPr>
        <p:spPr bwMode="auto">
          <a:xfrm>
            <a:off x="4503979" y="4725551"/>
            <a:ext cx="521297" cy="369332"/>
          </a:xfrm>
          <a:prstGeom prst="rect">
            <a:avLst/>
          </a:prstGeom>
          <a:solidFill>
            <a:schemeClr val="bg1"/>
          </a:solidFill>
          <a:ln w="12700">
            <a:solidFill>
              <a:schemeClr val="tx1"/>
            </a:solidFill>
            <a:miter lim="800000"/>
            <a:headEnd/>
            <a:tailEnd/>
          </a:ln>
        </p:spPr>
        <p:txBody>
          <a:bodyPr wrap="none">
            <a:spAutoFit/>
          </a:bodyPr>
          <a:lstStyle/>
          <a:p>
            <a:pPr eaLnBrk="0" hangingPunct="0"/>
            <a:r>
              <a:rPr lang="en-US" sz="1800" dirty="0">
                <a:latin typeface="+mj-lt"/>
              </a:rPr>
              <a:t>OK</a:t>
            </a:r>
          </a:p>
        </p:txBody>
      </p:sp>
      <p:cxnSp>
        <p:nvCxnSpPr>
          <p:cNvPr id="20502" name="AutoShape 23"/>
          <p:cNvCxnSpPr>
            <a:cxnSpLocks noChangeShapeType="1"/>
            <a:stCxn id="20488" idx="3"/>
            <a:endCxn id="20485" idx="1"/>
          </p:cNvCxnSpPr>
          <p:nvPr/>
        </p:nvCxnSpPr>
        <p:spPr bwMode="auto">
          <a:xfrm flipV="1">
            <a:off x="5212004" y="5629632"/>
            <a:ext cx="963612" cy="11113"/>
          </a:xfrm>
          <a:prstGeom prst="straightConnector1">
            <a:avLst/>
          </a:prstGeom>
          <a:noFill/>
          <a:ln w="12700">
            <a:solidFill>
              <a:schemeClr val="tx1"/>
            </a:solidFill>
            <a:round/>
            <a:headEnd/>
            <a:tailEnd type="triangle" w="med" len="med"/>
          </a:ln>
        </p:spPr>
      </p:cxnSp>
      <p:sp>
        <p:nvSpPr>
          <p:cNvPr id="20503" name="Text Box 24"/>
          <p:cNvSpPr txBox="1">
            <a:spLocks noChangeArrowheads="1"/>
          </p:cNvSpPr>
          <p:nvPr/>
        </p:nvSpPr>
        <p:spPr bwMode="auto">
          <a:xfrm>
            <a:off x="5396154" y="5465326"/>
            <a:ext cx="521297" cy="369332"/>
          </a:xfrm>
          <a:prstGeom prst="rect">
            <a:avLst/>
          </a:prstGeom>
          <a:solidFill>
            <a:schemeClr val="bg1"/>
          </a:solidFill>
          <a:ln w="12700">
            <a:solidFill>
              <a:schemeClr val="tx1"/>
            </a:solidFill>
            <a:miter lim="800000"/>
            <a:headEnd/>
            <a:tailEnd/>
          </a:ln>
        </p:spPr>
        <p:txBody>
          <a:bodyPr wrap="none">
            <a:spAutoFit/>
          </a:bodyPr>
          <a:lstStyle/>
          <a:p>
            <a:pPr eaLnBrk="0" hangingPunct="0"/>
            <a:r>
              <a:rPr lang="en-US" sz="1800" dirty="0">
                <a:latin typeface="+mj-lt"/>
              </a:rPr>
              <a:t>OK</a:t>
            </a:r>
          </a:p>
        </p:txBody>
      </p:sp>
      <p:sp>
        <p:nvSpPr>
          <p:cNvPr id="20504" name="Text Box 25"/>
          <p:cNvSpPr txBox="1">
            <a:spLocks noChangeArrowheads="1"/>
          </p:cNvSpPr>
          <p:nvPr/>
        </p:nvSpPr>
        <p:spPr bwMode="auto">
          <a:xfrm>
            <a:off x="3859454" y="4725551"/>
            <a:ext cx="506870" cy="369332"/>
          </a:xfrm>
          <a:prstGeom prst="rect">
            <a:avLst/>
          </a:prstGeom>
          <a:solidFill>
            <a:schemeClr val="bg1"/>
          </a:solidFill>
          <a:ln w="12700">
            <a:solidFill>
              <a:schemeClr val="tx1"/>
            </a:solidFill>
            <a:miter lim="800000"/>
            <a:headEnd/>
            <a:tailEnd/>
          </a:ln>
        </p:spPr>
        <p:txBody>
          <a:bodyPr wrap="none">
            <a:spAutoFit/>
          </a:bodyPr>
          <a:lstStyle/>
          <a:p>
            <a:pPr eaLnBrk="0" hangingPunct="0"/>
            <a:r>
              <a:rPr lang="en-US" sz="1800" dirty="0" smtClean="0">
                <a:latin typeface="+mj-lt"/>
              </a:rPr>
              <a:t>N</a:t>
            </a:r>
            <a:r>
              <a:rPr lang="cs-CZ" sz="1800" dirty="0" smtClean="0">
                <a:latin typeface="+mj-lt"/>
              </a:rPr>
              <a:t>e</a:t>
            </a:r>
            <a:endParaRPr lang="en-US" sz="1800" dirty="0">
              <a:latin typeface="+mj-lt"/>
            </a:endParaRPr>
          </a:p>
        </p:txBody>
      </p:sp>
      <p:sp>
        <p:nvSpPr>
          <p:cNvPr id="20505" name="Text Box 26"/>
          <p:cNvSpPr txBox="1">
            <a:spLocks noChangeArrowheads="1"/>
          </p:cNvSpPr>
          <p:nvPr/>
        </p:nvSpPr>
        <p:spPr bwMode="auto">
          <a:xfrm>
            <a:off x="3830879" y="3342838"/>
            <a:ext cx="506870" cy="369332"/>
          </a:xfrm>
          <a:prstGeom prst="rect">
            <a:avLst/>
          </a:prstGeom>
          <a:solidFill>
            <a:schemeClr val="bg1"/>
          </a:solidFill>
          <a:ln w="12700">
            <a:solidFill>
              <a:schemeClr val="tx1"/>
            </a:solidFill>
            <a:miter lim="800000"/>
            <a:headEnd/>
            <a:tailEnd/>
          </a:ln>
        </p:spPr>
        <p:txBody>
          <a:bodyPr wrap="none">
            <a:spAutoFit/>
          </a:bodyPr>
          <a:lstStyle/>
          <a:p>
            <a:pPr eaLnBrk="0" hangingPunct="0"/>
            <a:r>
              <a:rPr lang="en-US" sz="1800" dirty="0" smtClean="0">
                <a:latin typeface="+mj-lt"/>
              </a:rPr>
              <a:t>N</a:t>
            </a:r>
            <a:r>
              <a:rPr lang="cs-CZ" sz="1800" dirty="0" smtClean="0">
                <a:latin typeface="+mj-lt"/>
              </a:rPr>
              <a:t>e</a:t>
            </a:r>
            <a:endParaRPr lang="en-US" sz="1800" dirty="0">
              <a:latin typeface="+mj-lt"/>
            </a:endParaRPr>
          </a:p>
        </p:txBody>
      </p:sp>
      <p:sp>
        <p:nvSpPr>
          <p:cNvPr id="20506" name="Text Box 27"/>
          <p:cNvSpPr txBox="1">
            <a:spLocks noChangeArrowheads="1"/>
          </p:cNvSpPr>
          <p:nvPr/>
        </p:nvSpPr>
        <p:spPr bwMode="auto">
          <a:xfrm>
            <a:off x="4507154" y="1985526"/>
            <a:ext cx="521297" cy="369332"/>
          </a:xfrm>
          <a:prstGeom prst="rect">
            <a:avLst/>
          </a:prstGeom>
          <a:solidFill>
            <a:schemeClr val="bg1"/>
          </a:solidFill>
          <a:ln w="12700">
            <a:solidFill>
              <a:schemeClr val="tx1"/>
            </a:solidFill>
            <a:miter lim="800000"/>
            <a:headEnd/>
            <a:tailEnd/>
          </a:ln>
        </p:spPr>
        <p:txBody>
          <a:bodyPr wrap="none">
            <a:spAutoFit/>
          </a:bodyPr>
          <a:lstStyle/>
          <a:p>
            <a:pPr eaLnBrk="0" hangingPunct="0"/>
            <a:r>
              <a:rPr lang="en-US" sz="1800" dirty="0">
                <a:latin typeface="+mj-lt"/>
              </a:rPr>
              <a:t>OK</a:t>
            </a:r>
          </a:p>
        </p:txBody>
      </p:sp>
      <p:sp>
        <p:nvSpPr>
          <p:cNvPr id="20507" name="Text Box 28"/>
          <p:cNvSpPr txBox="1">
            <a:spLocks noChangeArrowheads="1"/>
          </p:cNvSpPr>
          <p:nvPr/>
        </p:nvSpPr>
        <p:spPr bwMode="auto">
          <a:xfrm>
            <a:off x="4548429" y="3342838"/>
            <a:ext cx="521297" cy="369332"/>
          </a:xfrm>
          <a:prstGeom prst="rect">
            <a:avLst/>
          </a:prstGeom>
          <a:solidFill>
            <a:schemeClr val="bg1"/>
          </a:solidFill>
          <a:ln w="12700">
            <a:solidFill>
              <a:schemeClr val="tx1"/>
            </a:solidFill>
            <a:miter lim="800000"/>
            <a:headEnd/>
            <a:tailEnd/>
          </a:ln>
        </p:spPr>
        <p:txBody>
          <a:bodyPr wrap="none">
            <a:spAutoFit/>
          </a:bodyPr>
          <a:lstStyle/>
          <a:p>
            <a:pPr eaLnBrk="0" hangingPunct="0"/>
            <a:r>
              <a:rPr lang="en-US" sz="1800" dirty="0">
                <a:latin typeface="+mj-lt"/>
              </a:rPr>
              <a:t>OK</a:t>
            </a:r>
          </a:p>
        </p:txBody>
      </p:sp>
      <p:sp>
        <p:nvSpPr>
          <p:cNvPr id="20508" name="Line 29"/>
          <p:cNvSpPr>
            <a:spLocks noChangeShapeType="1"/>
          </p:cNvSpPr>
          <p:nvPr/>
        </p:nvSpPr>
        <p:spPr bwMode="auto">
          <a:xfrm flipV="1">
            <a:off x="4086466" y="5173226"/>
            <a:ext cx="0" cy="266700"/>
          </a:xfrm>
          <a:prstGeom prst="line">
            <a:avLst/>
          </a:prstGeom>
          <a:noFill/>
          <a:ln w="12700">
            <a:solidFill>
              <a:schemeClr val="tx1"/>
            </a:solidFill>
            <a:round/>
            <a:headEnd/>
            <a:tailEnd type="triangle" w="med" len="med"/>
          </a:ln>
        </p:spPr>
        <p:txBody>
          <a:bodyPr wrap="none" anchor="ctr"/>
          <a:lstStyle/>
          <a:p>
            <a:endParaRPr lang="en-US" dirty="0">
              <a:latin typeface="+mj-lt"/>
            </a:endParaRPr>
          </a:p>
        </p:txBody>
      </p:sp>
      <p:sp>
        <p:nvSpPr>
          <p:cNvPr id="20509" name="Line 30"/>
          <p:cNvSpPr>
            <a:spLocks noChangeShapeType="1"/>
          </p:cNvSpPr>
          <p:nvPr/>
        </p:nvSpPr>
        <p:spPr bwMode="auto">
          <a:xfrm flipV="1">
            <a:off x="4084879" y="4281051"/>
            <a:ext cx="0" cy="266700"/>
          </a:xfrm>
          <a:prstGeom prst="line">
            <a:avLst/>
          </a:prstGeom>
          <a:noFill/>
          <a:ln w="12700">
            <a:solidFill>
              <a:schemeClr val="tx1"/>
            </a:solidFill>
            <a:round/>
            <a:headEnd/>
            <a:tailEnd type="triangle" w="med" len="med"/>
          </a:ln>
        </p:spPr>
        <p:txBody>
          <a:bodyPr wrap="none" anchor="ctr"/>
          <a:lstStyle/>
          <a:p>
            <a:endParaRPr lang="en-US" dirty="0">
              <a:latin typeface="+mj-lt"/>
            </a:endParaRPr>
          </a:p>
        </p:txBody>
      </p:sp>
      <p:sp>
        <p:nvSpPr>
          <p:cNvPr id="20510" name="Line 31"/>
          <p:cNvSpPr>
            <a:spLocks noChangeShapeType="1"/>
          </p:cNvSpPr>
          <p:nvPr/>
        </p:nvSpPr>
        <p:spPr bwMode="auto">
          <a:xfrm flipV="1">
            <a:off x="4084879" y="3731776"/>
            <a:ext cx="0" cy="268287"/>
          </a:xfrm>
          <a:prstGeom prst="line">
            <a:avLst/>
          </a:prstGeom>
          <a:noFill/>
          <a:ln w="12700">
            <a:solidFill>
              <a:schemeClr val="tx1"/>
            </a:solidFill>
            <a:round/>
            <a:headEnd/>
            <a:tailEnd type="triangle" w="med" len="med"/>
          </a:ln>
        </p:spPr>
        <p:txBody>
          <a:bodyPr wrap="none" anchor="ctr"/>
          <a:lstStyle/>
          <a:p>
            <a:endParaRPr lang="en-US" dirty="0">
              <a:latin typeface="+mj-lt"/>
            </a:endParaRPr>
          </a:p>
        </p:txBody>
      </p:sp>
      <p:sp>
        <p:nvSpPr>
          <p:cNvPr id="20511" name="Line 32"/>
          <p:cNvSpPr>
            <a:spLocks noChangeShapeType="1"/>
          </p:cNvSpPr>
          <p:nvPr/>
        </p:nvSpPr>
        <p:spPr bwMode="auto">
          <a:xfrm flipV="1">
            <a:off x="4084879" y="2949138"/>
            <a:ext cx="0" cy="268288"/>
          </a:xfrm>
          <a:prstGeom prst="line">
            <a:avLst/>
          </a:prstGeom>
          <a:noFill/>
          <a:ln w="12700">
            <a:solidFill>
              <a:schemeClr val="tx1"/>
            </a:solidFill>
            <a:round/>
            <a:headEnd/>
            <a:tailEnd type="triangle" w="med" len="med"/>
          </a:ln>
        </p:spPr>
        <p:txBody>
          <a:bodyPr wrap="none" anchor="ctr"/>
          <a:lstStyle/>
          <a:p>
            <a:endParaRPr lang="en-US" dirty="0">
              <a:latin typeface="+mj-lt"/>
            </a:endParaRPr>
          </a:p>
        </p:txBody>
      </p:sp>
      <p:grpSp>
        <p:nvGrpSpPr>
          <p:cNvPr id="20512" name="Group 33"/>
          <p:cNvGrpSpPr>
            <a:grpSpLocks/>
          </p:cNvGrpSpPr>
          <p:nvPr/>
        </p:nvGrpSpPr>
        <p:grpSpPr bwMode="auto">
          <a:xfrm>
            <a:off x="3848341" y="1593413"/>
            <a:ext cx="507253" cy="1125538"/>
            <a:chOff x="2046" y="873"/>
            <a:chExt cx="388" cy="821"/>
          </a:xfrm>
        </p:grpSpPr>
        <p:sp>
          <p:nvSpPr>
            <p:cNvPr id="20513" name="Text Box 34"/>
            <p:cNvSpPr txBox="1">
              <a:spLocks noChangeArrowheads="1"/>
            </p:cNvSpPr>
            <p:nvPr/>
          </p:nvSpPr>
          <p:spPr bwMode="auto">
            <a:xfrm>
              <a:off x="2046" y="1158"/>
              <a:ext cx="388" cy="269"/>
            </a:xfrm>
            <a:prstGeom prst="rect">
              <a:avLst/>
            </a:prstGeom>
            <a:solidFill>
              <a:schemeClr val="bg1"/>
            </a:solidFill>
            <a:ln w="12700">
              <a:solidFill>
                <a:schemeClr val="tx1"/>
              </a:solidFill>
              <a:miter lim="800000"/>
              <a:headEnd/>
              <a:tailEnd/>
            </a:ln>
          </p:spPr>
          <p:txBody>
            <a:bodyPr wrap="none">
              <a:spAutoFit/>
            </a:bodyPr>
            <a:lstStyle/>
            <a:p>
              <a:pPr eaLnBrk="0" hangingPunct="0"/>
              <a:r>
                <a:rPr lang="en-US" sz="1800" dirty="0" smtClean="0">
                  <a:latin typeface="+mj-lt"/>
                </a:rPr>
                <a:t>N</a:t>
              </a:r>
              <a:r>
                <a:rPr lang="cs-CZ" sz="1800" dirty="0" smtClean="0">
                  <a:latin typeface="+mj-lt"/>
                </a:rPr>
                <a:t>e</a:t>
              </a:r>
              <a:endParaRPr lang="en-US" sz="1800" dirty="0">
                <a:latin typeface="+mj-lt"/>
              </a:endParaRPr>
            </a:p>
          </p:txBody>
        </p:sp>
        <p:sp>
          <p:nvSpPr>
            <p:cNvPr id="20514" name="Line 35"/>
            <p:cNvSpPr>
              <a:spLocks noChangeShapeType="1"/>
            </p:cNvSpPr>
            <p:nvPr/>
          </p:nvSpPr>
          <p:spPr bwMode="auto">
            <a:xfrm flipV="1">
              <a:off x="2228" y="1499"/>
              <a:ext cx="0" cy="195"/>
            </a:xfrm>
            <a:prstGeom prst="line">
              <a:avLst/>
            </a:prstGeom>
            <a:noFill/>
            <a:ln w="12700">
              <a:solidFill>
                <a:schemeClr val="tx1"/>
              </a:solidFill>
              <a:round/>
              <a:headEnd/>
              <a:tailEnd type="triangle" w="med" len="med"/>
            </a:ln>
          </p:spPr>
          <p:txBody>
            <a:bodyPr wrap="none" anchor="ctr"/>
            <a:lstStyle/>
            <a:p>
              <a:endParaRPr lang="en-US" dirty="0">
                <a:latin typeface="+mj-lt"/>
              </a:endParaRPr>
            </a:p>
          </p:txBody>
        </p:sp>
        <p:sp>
          <p:nvSpPr>
            <p:cNvPr id="20515" name="Line 36"/>
            <p:cNvSpPr>
              <a:spLocks noChangeShapeType="1"/>
            </p:cNvSpPr>
            <p:nvPr/>
          </p:nvSpPr>
          <p:spPr bwMode="auto">
            <a:xfrm flipV="1">
              <a:off x="2227" y="873"/>
              <a:ext cx="0" cy="195"/>
            </a:xfrm>
            <a:prstGeom prst="line">
              <a:avLst/>
            </a:prstGeom>
            <a:noFill/>
            <a:ln w="12700">
              <a:solidFill>
                <a:schemeClr val="tx1"/>
              </a:solidFill>
              <a:round/>
              <a:headEnd/>
              <a:tailEnd type="triangle" w="med" len="med"/>
            </a:ln>
          </p:spPr>
          <p:txBody>
            <a:bodyPr wrap="none" anchor="ctr"/>
            <a:lstStyle/>
            <a:p>
              <a:endParaRPr lang="en-US" dirty="0">
                <a:latin typeface="+mj-lt"/>
              </a:endParaRPr>
            </a:p>
          </p:txBody>
        </p:sp>
      </p:gr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normAutofit/>
          </a:bodyPr>
          <a:lstStyle/>
          <a:p>
            <a:pPr eaLnBrk="1" hangingPunct="1"/>
            <a:r>
              <a:rPr lang="en-US" sz="2400" dirty="0" smtClean="0"/>
              <a:t>QAD Enterprise Applications Standard Edition </a:t>
            </a:r>
          </a:p>
        </p:txBody>
      </p:sp>
      <p:sp>
        <p:nvSpPr>
          <p:cNvPr id="67587" name="Rectangle 3"/>
          <p:cNvSpPr>
            <a:spLocks noGrp="1" noChangeArrowheads="1"/>
          </p:cNvSpPr>
          <p:nvPr>
            <p:ph type="body" sz="quarter" idx="10"/>
          </p:nvPr>
        </p:nvSpPr>
        <p:spPr>
          <a:xfrm>
            <a:off x="457200" y="1417638"/>
            <a:ext cx="8229600" cy="487362"/>
          </a:xfrm>
        </p:spPr>
        <p:txBody>
          <a:bodyPr/>
          <a:lstStyle/>
          <a:p>
            <a:pPr eaLnBrk="1" hangingPunct="1"/>
            <a:r>
              <a:rPr lang="cs-CZ" sz="2800" dirty="0" smtClean="0"/>
              <a:t>Pracovní příkazy</a:t>
            </a:r>
            <a:endParaRPr lang="en-US" sz="2800" dirty="0" smtClean="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2" name="Rectangle 3"/>
          <p:cNvSpPr>
            <a:spLocks noGrp="1" noChangeArrowheads="1"/>
          </p:cNvSpPr>
          <p:nvPr>
            <p:ph idx="1"/>
          </p:nvPr>
        </p:nvSpPr>
        <p:spPr/>
        <p:txBody>
          <a:bodyPr/>
          <a:lstStyle/>
          <a:p>
            <a:pPr eaLnBrk="1" hangingPunct="1">
              <a:lnSpc>
                <a:spcPct val="80000"/>
              </a:lnSpc>
            </a:pPr>
            <a:r>
              <a:rPr lang="cs-CZ" sz="3200" dirty="0" smtClean="0"/>
              <a:t>Klíčové pojmy </a:t>
            </a:r>
          </a:p>
          <a:p>
            <a:pPr lvl="1" eaLnBrk="1" hangingPunct="1">
              <a:lnSpc>
                <a:spcPct val="80000"/>
              </a:lnSpc>
            </a:pPr>
            <a:r>
              <a:rPr lang="cs-CZ" dirty="0" smtClean="0"/>
              <a:t>Přehled výroby</a:t>
            </a:r>
          </a:p>
          <a:p>
            <a:pPr lvl="1" eaLnBrk="1" hangingPunct="1">
              <a:lnSpc>
                <a:spcPct val="80000"/>
              </a:lnSpc>
            </a:pPr>
            <a:r>
              <a:rPr lang="cs-CZ" dirty="0" smtClean="0"/>
              <a:t>Pracovní příkazy</a:t>
            </a:r>
          </a:p>
          <a:p>
            <a:pPr lvl="1" eaLnBrk="1" hangingPunct="1">
              <a:lnSpc>
                <a:spcPct val="80000"/>
              </a:lnSpc>
            </a:pPr>
            <a:r>
              <a:rPr lang="cs-CZ" dirty="0" smtClean="0"/>
              <a:t>Typ a status pracovního příkazu</a:t>
            </a:r>
          </a:p>
          <a:p>
            <a:pPr lvl="1" eaLnBrk="1" hangingPunct="1">
              <a:lnSpc>
                <a:spcPct val="80000"/>
              </a:lnSpc>
            </a:pPr>
            <a:r>
              <a:rPr lang="cs-CZ" dirty="0" smtClean="0"/>
              <a:t>Kusovník a postup pracovního příkazu</a:t>
            </a:r>
          </a:p>
          <a:p>
            <a:pPr lvl="1" eaLnBrk="1" hangingPunct="1">
              <a:lnSpc>
                <a:spcPct val="80000"/>
              </a:lnSpc>
            </a:pPr>
            <a:r>
              <a:rPr lang="cs-CZ" dirty="0" smtClean="0"/>
              <a:t>Životní cyklus pracovního příkazu</a:t>
            </a:r>
          </a:p>
          <a:p>
            <a:pPr lvl="1" eaLnBrk="1" hangingPunct="1">
              <a:lnSpc>
                <a:spcPct val="80000"/>
              </a:lnSpc>
            </a:pPr>
            <a:r>
              <a:rPr lang="cs-CZ" dirty="0" smtClean="0"/>
              <a:t>Uvolnění pracovního příkazu</a:t>
            </a:r>
          </a:p>
          <a:p>
            <a:pPr lvl="1" eaLnBrk="1" hangingPunct="1">
              <a:lnSpc>
                <a:spcPct val="80000"/>
              </a:lnSpc>
            </a:pPr>
            <a:r>
              <a:rPr lang="cs-CZ" dirty="0" smtClean="0"/>
              <a:t>Skladový výdej komponent na pracovní příkaz</a:t>
            </a:r>
          </a:p>
          <a:p>
            <a:pPr lvl="1" eaLnBrk="1" hangingPunct="1">
              <a:lnSpc>
                <a:spcPct val="80000"/>
              </a:lnSpc>
            </a:pPr>
            <a:r>
              <a:rPr lang="cs-CZ" dirty="0" smtClean="0"/>
              <a:t>Řízení dílny</a:t>
            </a:r>
          </a:p>
          <a:p>
            <a:pPr lvl="1">
              <a:lnSpc>
                <a:spcPct val="80000"/>
              </a:lnSpc>
            </a:pPr>
            <a:r>
              <a:rPr lang="cs-CZ" dirty="0" smtClean="0"/>
              <a:t>Skladový příjem z pracovního příkazu</a:t>
            </a:r>
          </a:p>
          <a:p>
            <a:pPr lvl="1" eaLnBrk="1" hangingPunct="1">
              <a:lnSpc>
                <a:spcPct val="80000"/>
              </a:lnSpc>
            </a:pPr>
            <a:r>
              <a:rPr lang="cs-CZ" dirty="0" smtClean="0"/>
              <a:t>Uzavření pracovního příkazu</a:t>
            </a:r>
          </a:p>
          <a:p>
            <a:pPr lvl="1" eaLnBrk="1" hangingPunct="1">
              <a:lnSpc>
                <a:spcPct val="80000"/>
              </a:lnSpc>
            </a:pPr>
            <a:r>
              <a:rPr lang="cs-CZ" dirty="0" smtClean="0"/>
              <a:t>Odchylky</a:t>
            </a:r>
          </a:p>
          <a:p>
            <a:pPr eaLnBrk="1" hangingPunct="1">
              <a:lnSpc>
                <a:spcPct val="80000"/>
              </a:lnSpc>
            </a:pPr>
            <a:r>
              <a:rPr lang="cs-CZ" dirty="0" smtClean="0"/>
              <a:t>Příklad</a:t>
            </a:r>
          </a:p>
          <a:p>
            <a:pPr eaLnBrk="1" hangingPunct="1">
              <a:lnSpc>
                <a:spcPct val="80000"/>
              </a:lnSpc>
            </a:pPr>
            <a:r>
              <a:rPr lang="cs-CZ" dirty="0" smtClean="0"/>
              <a:t>Cvičení</a:t>
            </a:r>
          </a:p>
          <a:p>
            <a:pPr eaLnBrk="1" hangingPunct="1">
              <a:lnSpc>
                <a:spcPct val="80000"/>
              </a:lnSpc>
            </a:pPr>
            <a:endParaRPr lang="cs-CZ" dirty="0" smtClean="0"/>
          </a:p>
        </p:txBody>
      </p:sp>
      <p:sp>
        <p:nvSpPr>
          <p:cNvPr id="68611" name="Rectangle 2"/>
          <p:cNvSpPr>
            <a:spLocks noGrp="1" noChangeArrowheads="1"/>
          </p:cNvSpPr>
          <p:nvPr>
            <p:ph type="title"/>
          </p:nvPr>
        </p:nvSpPr>
        <p:spPr/>
        <p:txBody>
          <a:bodyPr/>
          <a:lstStyle/>
          <a:p>
            <a:pPr eaLnBrk="1" hangingPunct="1"/>
            <a:r>
              <a:rPr lang="cs-CZ" dirty="0" smtClean="0"/>
              <a:t>Pracovní příkazy - témata</a:t>
            </a:r>
            <a:endParaRPr lang="en-US" dirty="0" smtClean="0"/>
          </a:p>
        </p:txBody>
      </p:sp>
      <p:sp>
        <p:nvSpPr>
          <p:cNvPr id="68610" name="Footer Placeholder 3"/>
          <p:cNvSpPr>
            <a:spLocks noGrp="1"/>
          </p:cNvSpPr>
          <p:nvPr>
            <p:ph type="ftr" sz="quarter" idx="10"/>
          </p:nvPr>
        </p:nvSpPr>
        <p:spPr>
          <a:noFill/>
        </p:spPr>
        <p:txBody>
          <a:bodyPr/>
          <a:lstStyle/>
          <a:p>
            <a:r>
              <a:rPr lang="en-US" smtClean="0"/>
              <a:t>QS-PR-540</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5" name="Rectangle 2"/>
          <p:cNvSpPr>
            <a:spLocks noGrp="1" noChangeArrowheads="1"/>
          </p:cNvSpPr>
          <p:nvPr>
            <p:ph type="title"/>
          </p:nvPr>
        </p:nvSpPr>
        <p:spPr/>
        <p:txBody>
          <a:bodyPr/>
          <a:lstStyle/>
          <a:p>
            <a:r>
              <a:rPr lang="cs-CZ" dirty="0" smtClean="0"/>
              <a:t>Pracovní příkazy - cílové dovednosti</a:t>
            </a:r>
          </a:p>
        </p:txBody>
      </p:sp>
      <p:sp>
        <p:nvSpPr>
          <p:cNvPr id="69634" name="Footer Placeholder 3"/>
          <p:cNvSpPr>
            <a:spLocks noGrp="1"/>
          </p:cNvSpPr>
          <p:nvPr>
            <p:ph type="ftr" sz="quarter" idx="10"/>
          </p:nvPr>
        </p:nvSpPr>
        <p:spPr>
          <a:noFill/>
        </p:spPr>
        <p:txBody>
          <a:bodyPr/>
          <a:lstStyle/>
          <a:p>
            <a:r>
              <a:rPr lang="en-US" smtClean="0"/>
              <a:t>QS-PR-550</a:t>
            </a:r>
          </a:p>
        </p:txBody>
      </p:sp>
      <p:sp>
        <p:nvSpPr>
          <p:cNvPr id="5" name="Content Placeholder 4"/>
          <p:cNvSpPr>
            <a:spLocks noGrp="1"/>
          </p:cNvSpPr>
          <p:nvPr>
            <p:ph idx="1"/>
          </p:nvPr>
        </p:nvSpPr>
        <p:spPr/>
        <p:txBody>
          <a:bodyPr/>
          <a:lstStyle/>
          <a:p>
            <a:r>
              <a:rPr lang="cs-CZ" dirty="0" smtClean="0"/>
              <a:t>Vyjmenovat typy a kódy statutu pracovních příkazů</a:t>
            </a:r>
            <a:endParaRPr lang="en-US" dirty="0" smtClean="0"/>
          </a:p>
          <a:p>
            <a:r>
              <a:rPr lang="cs-CZ" dirty="0" smtClean="0"/>
              <a:t>Popsat průběh zpracování pracovních příkazů</a:t>
            </a:r>
            <a:endParaRPr lang="en-US" dirty="0" smtClean="0"/>
          </a:p>
          <a:p>
            <a:r>
              <a:rPr lang="cs-CZ" dirty="0" smtClean="0"/>
              <a:t>Uvést příklady odchylky mzdové sazby, odchylky spotřeby mezd a odchylky metody</a:t>
            </a:r>
            <a:endParaRPr lang="en-US" dirty="0" smtClean="0"/>
          </a:p>
          <a:p>
            <a:r>
              <a:rPr lang="cs-CZ" dirty="0" smtClean="0"/>
              <a:t>Vložit a uvolnit pracovní příkaz</a:t>
            </a:r>
            <a:endParaRPr lang="en-US" dirty="0" smtClean="0"/>
          </a:p>
          <a:p>
            <a:r>
              <a:rPr lang="cs-CZ" dirty="0" smtClean="0"/>
              <a:t>Vydat komponenty pracovního příkazu</a:t>
            </a:r>
            <a:endParaRPr lang="en-US" dirty="0" smtClean="0"/>
          </a:p>
          <a:p>
            <a:r>
              <a:rPr lang="cs-CZ" dirty="0" smtClean="0"/>
              <a:t>Zaznamenat pracovní činnost</a:t>
            </a:r>
            <a:endParaRPr lang="en-US" dirty="0" smtClean="0"/>
          </a:p>
          <a:p>
            <a:r>
              <a:rPr lang="cs-CZ" dirty="0" smtClean="0"/>
              <a:t>Přijmout a uzavřít pracovní příkaz</a:t>
            </a:r>
            <a:endParaRPr lang="en-US" dirty="0" smtClean="0"/>
          </a:p>
          <a:p>
            <a:endParaRPr lang="en-US" dirty="0" smtClean="0"/>
          </a:p>
          <a:p>
            <a:pPr>
              <a:buNone/>
            </a:pPr>
            <a:endParaRPr lang="en-US"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itle 41"/>
          <p:cNvSpPr>
            <a:spLocks noGrp="1"/>
          </p:cNvSpPr>
          <p:nvPr>
            <p:ph type="title"/>
          </p:nvPr>
        </p:nvSpPr>
        <p:spPr/>
        <p:txBody>
          <a:bodyPr>
            <a:normAutofit/>
          </a:bodyPr>
          <a:lstStyle/>
          <a:p>
            <a:r>
              <a:rPr lang="cs-CZ" dirty="0" smtClean="0"/>
              <a:t>Klíčové pojmy</a:t>
            </a:r>
            <a:endParaRPr lang="en-US" dirty="0"/>
          </a:p>
        </p:txBody>
      </p:sp>
      <p:sp>
        <p:nvSpPr>
          <p:cNvPr id="70658" name="Footer Placeholder 2"/>
          <p:cNvSpPr>
            <a:spLocks noGrp="1"/>
          </p:cNvSpPr>
          <p:nvPr>
            <p:ph type="ftr" sz="quarter" idx="10"/>
          </p:nvPr>
        </p:nvSpPr>
        <p:spPr>
          <a:noFill/>
        </p:spPr>
        <p:txBody>
          <a:bodyPr/>
          <a:lstStyle/>
          <a:p>
            <a:r>
              <a:rPr lang="en-US" smtClean="0"/>
              <a:t>QS-PR-560</a:t>
            </a:r>
          </a:p>
        </p:txBody>
      </p:sp>
      <p:grpSp>
        <p:nvGrpSpPr>
          <p:cNvPr id="44" name="Group 43"/>
          <p:cNvGrpSpPr/>
          <p:nvPr/>
        </p:nvGrpSpPr>
        <p:grpSpPr>
          <a:xfrm>
            <a:off x="347663" y="781050"/>
            <a:ext cx="8434386" cy="5486400"/>
            <a:chOff x="347663" y="781050"/>
            <a:chExt cx="8434386" cy="5486400"/>
          </a:xfrm>
        </p:grpSpPr>
        <p:cxnSp>
          <p:nvCxnSpPr>
            <p:cNvPr id="70665" name="AutoShape 1032"/>
            <p:cNvCxnSpPr>
              <a:cxnSpLocks noChangeShapeType="1"/>
            </p:cNvCxnSpPr>
            <p:nvPr/>
          </p:nvCxnSpPr>
          <p:spPr bwMode="auto">
            <a:xfrm>
              <a:off x="1392321" y="3613867"/>
              <a:ext cx="486904" cy="0"/>
            </a:xfrm>
            <a:prstGeom prst="straightConnector1">
              <a:avLst/>
            </a:prstGeom>
            <a:noFill/>
            <a:ln w="19050">
              <a:solidFill>
                <a:schemeClr val="tx1"/>
              </a:solidFill>
              <a:round/>
              <a:headEnd/>
              <a:tailEnd type="triangle" w="med" len="med"/>
            </a:ln>
          </p:spPr>
        </p:cxnSp>
        <p:sp>
          <p:nvSpPr>
            <p:cNvPr id="270345" name="Rectangle 1033"/>
            <p:cNvSpPr>
              <a:spLocks noChangeArrowheads="1"/>
            </p:cNvSpPr>
            <p:nvPr/>
          </p:nvSpPr>
          <p:spPr bwMode="auto">
            <a:xfrm>
              <a:off x="1889778" y="781050"/>
              <a:ext cx="4992653" cy="5486400"/>
            </a:xfrm>
            <a:prstGeom prst="rect">
              <a:avLst/>
            </a:prstGeom>
            <a:solidFill>
              <a:srgbClr val="B9CFC9"/>
            </a:solidFill>
            <a:ln w="12700">
              <a:solidFill>
                <a:srgbClr val="7BA399"/>
              </a:solidFill>
              <a:miter lim="800000"/>
              <a:headEnd/>
              <a:tailEnd/>
            </a:ln>
            <a:effectLst>
              <a:outerShdw dist="107763" dir="2700000" algn="ctr" rotWithShape="0">
                <a:schemeClr val="bg2"/>
              </a:outerShdw>
            </a:effectLst>
          </p:spPr>
          <p:txBody>
            <a:bodyPr wrap="none" anchor="ctr"/>
            <a:lstStyle/>
            <a:p>
              <a:pPr>
                <a:defRPr/>
              </a:pPr>
              <a:endParaRPr lang="cs-CZ">
                <a:latin typeface="+mj-lt"/>
              </a:endParaRPr>
            </a:p>
          </p:txBody>
        </p:sp>
        <p:sp>
          <p:nvSpPr>
            <p:cNvPr id="270346" name="Rectangle 1034"/>
            <p:cNvSpPr>
              <a:spLocks noChangeArrowheads="1"/>
            </p:cNvSpPr>
            <p:nvPr/>
          </p:nvSpPr>
          <p:spPr bwMode="auto">
            <a:xfrm>
              <a:off x="5371973" y="2456437"/>
              <a:ext cx="1117016" cy="909843"/>
            </a:xfrm>
            <a:prstGeom prst="rect">
              <a:avLst/>
            </a:prstGeom>
            <a:solidFill>
              <a:srgbClr val="FAF6EB"/>
            </a:solidFill>
            <a:ln w="12700">
              <a:solidFill>
                <a:srgbClr val="F2E8CC"/>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cs-CZ" sz="1600" dirty="0" smtClean="0">
                  <a:latin typeface="+mj-lt"/>
                </a:rPr>
                <a:t>Řízení</a:t>
              </a:r>
            </a:p>
            <a:p>
              <a:pPr algn="ctr" defTabSz="977900" eaLnBrk="0" hangingPunct="0">
                <a:defRPr/>
              </a:pPr>
              <a:r>
                <a:rPr lang="cs-CZ" sz="1600" dirty="0" smtClean="0">
                  <a:latin typeface="+mj-lt"/>
                </a:rPr>
                <a:t>dílny</a:t>
              </a:r>
              <a:endParaRPr lang="cs-CZ" sz="1600" dirty="0">
                <a:latin typeface="+mj-lt"/>
              </a:endParaRPr>
            </a:p>
          </p:txBody>
        </p:sp>
        <p:sp>
          <p:nvSpPr>
            <p:cNvPr id="270347" name="Rectangle 1035"/>
            <p:cNvSpPr>
              <a:spLocks noChangeArrowheads="1"/>
            </p:cNvSpPr>
            <p:nvPr/>
          </p:nvSpPr>
          <p:spPr bwMode="auto">
            <a:xfrm>
              <a:off x="347663" y="3174895"/>
              <a:ext cx="1117016" cy="905286"/>
            </a:xfrm>
            <a:prstGeom prst="rect">
              <a:avLst/>
            </a:prstGeom>
            <a:solidFill>
              <a:srgbClr val="DFE9E6"/>
            </a:solidFill>
            <a:ln w="12700">
              <a:solidFill>
                <a:srgbClr val="97B7AF"/>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cs-CZ" sz="1600" dirty="0" smtClean="0">
                  <a:latin typeface="+mj-lt"/>
                </a:rPr>
                <a:t>Plánování</a:t>
              </a:r>
              <a:endParaRPr lang="cs-CZ" sz="1600" dirty="0">
                <a:latin typeface="+mj-lt"/>
              </a:endParaRPr>
            </a:p>
          </p:txBody>
        </p:sp>
        <p:grpSp>
          <p:nvGrpSpPr>
            <p:cNvPr id="70669" name="Group 1036"/>
            <p:cNvGrpSpPr>
              <a:grpSpLocks/>
            </p:cNvGrpSpPr>
            <p:nvPr/>
          </p:nvGrpSpPr>
          <p:grpSpPr bwMode="auto">
            <a:xfrm>
              <a:off x="2210863" y="913198"/>
              <a:ext cx="4373094" cy="906805"/>
              <a:chOff x="1473" y="711"/>
              <a:chExt cx="2901" cy="597"/>
            </a:xfrm>
            <a:effectLst>
              <a:outerShdw blurRad="50800" dist="50800" dir="5400000" algn="ctr" rotWithShape="0">
                <a:schemeClr val="tx1">
                  <a:lumMod val="75000"/>
                  <a:lumOff val="25000"/>
                </a:schemeClr>
              </a:outerShdw>
            </a:effectLst>
          </p:grpSpPr>
          <p:sp>
            <p:nvSpPr>
              <p:cNvPr id="270349" name="Rectangle 1037"/>
              <p:cNvSpPr>
                <a:spLocks noChangeArrowheads="1"/>
              </p:cNvSpPr>
              <p:nvPr/>
            </p:nvSpPr>
            <p:spPr bwMode="auto">
              <a:xfrm>
                <a:off x="1473" y="712"/>
                <a:ext cx="739" cy="596"/>
              </a:xfrm>
              <a:prstGeom prst="rect">
                <a:avLst/>
              </a:prstGeom>
              <a:solidFill>
                <a:srgbClr val="FAF6EB"/>
              </a:solidFill>
              <a:ln w="12700">
                <a:solidFill>
                  <a:srgbClr val="F2E8CC"/>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cs-CZ" sz="1600" dirty="0" smtClean="0">
                    <a:latin typeface="+mj-lt"/>
                  </a:rPr>
                  <a:t>Složení </a:t>
                </a:r>
              </a:p>
              <a:p>
                <a:pPr algn="ctr" defTabSz="977900" eaLnBrk="0" hangingPunct="0">
                  <a:defRPr/>
                </a:pPr>
                <a:r>
                  <a:rPr lang="cs-CZ" sz="1600" smtClean="0">
                    <a:latin typeface="+mj-lt"/>
                  </a:rPr>
                  <a:t>a postupy</a:t>
                </a:r>
                <a:endParaRPr lang="cs-CZ" sz="1600" dirty="0">
                  <a:latin typeface="+mj-lt"/>
                </a:endParaRPr>
              </a:p>
            </p:txBody>
          </p:sp>
          <p:sp>
            <p:nvSpPr>
              <p:cNvPr id="270350" name="Rectangle 1038"/>
              <p:cNvSpPr>
                <a:spLocks noChangeArrowheads="1"/>
              </p:cNvSpPr>
              <p:nvPr/>
            </p:nvSpPr>
            <p:spPr bwMode="auto">
              <a:xfrm>
                <a:off x="2529" y="711"/>
                <a:ext cx="741" cy="596"/>
              </a:xfrm>
              <a:prstGeom prst="rect">
                <a:avLst/>
              </a:prstGeom>
              <a:solidFill>
                <a:srgbClr val="FAF6EB"/>
              </a:solidFill>
              <a:ln w="12700">
                <a:solidFill>
                  <a:srgbClr val="F2E8CC"/>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cs-CZ" sz="1600" dirty="0" smtClean="0">
                    <a:latin typeface="+mj-lt"/>
                  </a:rPr>
                  <a:t>Formule</a:t>
                </a:r>
              </a:p>
              <a:p>
                <a:pPr algn="ctr" defTabSz="977900" eaLnBrk="0" hangingPunct="0">
                  <a:defRPr/>
                </a:pPr>
                <a:r>
                  <a:rPr lang="cs-CZ" sz="1600" dirty="0" smtClean="0">
                    <a:latin typeface="+mj-lt"/>
                  </a:rPr>
                  <a:t>a</a:t>
                </a:r>
              </a:p>
              <a:p>
                <a:pPr algn="ctr" defTabSz="977900" eaLnBrk="0" hangingPunct="0">
                  <a:defRPr/>
                </a:pPr>
                <a:r>
                  <a:rPr lang="cs-CZ" sz="1600" dirty="0" smtClean="0">
                    <a:latin typeface="+mj-lt"/>
                  </a:rPr>
                  <a:t>proces</a:t>
                </a:r>
                <a:endParaRPr lang="cs-CZ" sz="1600" dirty="0">
                  <a:latin typeface="+mj-lt"/>
                </a:endParaRPr>
              </a:p>
            </p:txBody>
          </p:sp>
          <p:sp>
            <p:nvSpPr>
              <p:cNvPr id="270351" name="Rectangle 1039"/>
              <p:cNvSpPr>
                <a:spLocks noChangeArrowheads="1"/>
              </p:cNvSpPr>
              <p:nvPr/>
            </p:nvSpPr>
            <p:spPr bwMode="auto">
              <a:xfrm>
                <a:off x="3573" y="711"/>
                <a:ext cx="801" cy="596"/>
              </a:xfrm>
              <a:prstGeom prst="rect">
                <a:avLst/>
              </a:prstGeom>
              <a:solidFill>
                <a:srgbClr val="FAF6EB"/>
              </a:solidFill>
              <a:ln w="12700">
                <a:solidFill>
                  <a:srgbClr val="F2E8CC"/>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cs-CZ" sz="1600" dirty="0" smtClean="0">
                    <a:latin typeface="+mj-lt"/>
                  </a:rPr>
                  <a:t>Koprodukty</a:t>
                </a:r>
              </a:p>
              <a:p>
                <a:pPr algn="ctr" defTabSz="977900" eaLnBrk="0" hangingPunct="0">
                  <a:defRPr/>
                </a:pPr>
                <a:r>
                  <a:rPr lang="cs-CZ" sz="1600" dirty="0" smtClean="0">
                    <a:latin typeface="+mj-lt"/>
                  </a:rPr>
                  <a:t>a vedlejší</a:t>
                </a:r>
              </a:p>
              <a:p>
                <a:pPr algn="ctr" defTabSz="977900" eaLnBrk="0" hangingPunct="0">
                  <a:defRPr/>
                </a:pPr>
                <a:r>
                  <a:rPr lang="cs-CZ" sz="1600" dirty="0" smtClean="0">
                    <a:latin typeface="+mj-lt"/>
                  </a:rPr>
                  <a:t>výrobky</a:t>
                </a:r>
                <a:endParaRPr lang="cs-CZ" sz="1600" dirty="0">
                  <a:latin typeface="+mj-lt"/>
                </a:endParaRPr>
              </a:p>
            </p:txBody>
          </p:sp>
        </p:grpSp>
        <p:sp>
          <p:nvSpPr>
            <p:cNvPr id="270352" name="Rectangle 1040"/>
            <p:cNvSpPr>
              <a:spLocks noChangeArrowheads="1"/>
            </p:cNvSpPr>
            <p:nvPr/>
          </p:nvSpPr>
          <p:spPr bwMode="auto">
            <a:xfrm>
              <a:off x="2057400" y="2462513"/>
              <a:ext cx="1264449" cy="905286"/>
            </a:xfrm>
            <a:prstGeom prst="rect">
              <a:avLst/>
            </a:prstGeom>
            <a:solidFill>
              <a:srgbClr val="FAF6EB"/>
            </a:solidFill>
            <a:ln w="12700">
              <a:solidFill>
                <a:srgbClr val="F2E8CC"/>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cs-CZ" sz="1600" dirty="0" smtClean="0">
                  <a:latin typeface="+mj-lt"/>
                </a:rPr>
                <a:t>Splnění</a:t>
              </a:r>
              <a:endParaRPr lang="cs-CZ" sz="1600" dirty="0">
                <a:latin typeface="+mj-lt"/>
              </a:endParaRPr>
            </a:p>
          </p:txBody>
        </p:sp>
        <p:grpSp>
          <p:nvGrpSpPr>
            <p:cNvPr id="70671" name="Group 1041"/>
            <p:cNvGrpSpPr>
              <a:grpSpLocks/>
            </p:cNvGrpSpPr>
            <p:nvPr/>
          </p:nvGrpSpPr>
          <p:grpSpPr bwMode="auto">
            <a:xfrm>
              <a:off x="3995680" y="3706523"/>
              <a:ext cx="1359715" cy="344799"/>
              <a:chOff x="2585" y="2334"/>
              <a:chExt cx="902" cy="227"/>
            </a:xfrm>
          </p:grpSpPr>
          <p:sp>
            <p:nvSpPr>
              <p:cNvPr id="270354" name="Rectangle 1042"/>
              <p:cNvSpPr>
                <a:spLocks noChangeArrowheads="1"/>
              </p:cNvSpPr>
              <p:nvPr/>
            </p:nvSpPr>
            <p:spPr bwMode="auto">
              <a:xfrm>
                <a:off x="2721" y="2334"/>
                <a:ext cx="741" cy="221"/>
              </a:xfrm>
              <a:prstGeom prst="rect">
                <a:avLst/>
              </a:prstGeom>
              <a:solidFill>
                <a:srgbClr val="EAEAEA"/>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endParaRPr lang="cs-CZ" sz="1600">
                  <a:latin typeface="+mj-lt"/>
                </a:endParaRPr>
              </a:p>
            </p:txBody>
          </p:sp>
          <p:sp>
            <p:nvSpPr>
              <p:cNvPr id="70694" name="Text Box 1043"/>
              <p:cNvSpPr txBox="1">
                <a:spLocks noChangeArrowheads="1"/>
              </p:cNvSpPr>
              <p:nvPr/>
            </p:nvSpPr>
            <p:spPr bwMode="auto">
              <a:xfrm>
                <a:off x="2585" y="2338"/>
                <a:ext cx="902" cy="223"/>
              </a:xfrm>
              <a:prstGeom prst="rect">
                <a:avLst/>
              </a:prstGeom>
              <a:noFill/>
              <a:ln w="38100">
                <a:noFill/>
                <a:miter lim="800000"/>
                <a:headEnd/>
                <a:tailEnd/>
              </a:ln>
            </p:spPr>
            <p:txBody>
              <a:bodyPr wrap="none">
                <a:spAutoFit/>
              </a:bodyPr>
              <a:lstStyle/>
              <a:p>
                <a:pPr algn="ctr" eaLnBrk="0" hangingPunct="0"/>
                <a:r>
                  <a:rPr lang="cs-CZ" sz="1600" dirty="0" smtClean="0">
                    <a:latin typeface="+mj-lt"/>
                  </a:rPr>
                  <a:t>         Postup</a:t>
                </a:r>
                <a:endParaRPr lang="cs-CZ" sz="1600" b="1" dirty="0">
                  <a:latin typeface="+mj-lt"/>
                </a:endParaRPr>
              </a:p>
            </p:txBody>
          </p:sp>
        </p:grpSp>
        <p:grpSp>
          <p:nvGrpSpPr>
            <p:cNvPr id="70672" name="Group 1044"/>
            <p:cNvGrpSpPr>
              <a:grpSpLocks/>
            </p:cNvGrpSpPr>
            <p:nvPr/>
          </p:nvGrpSpPr>
          <p:grpSpPr bwMode="auto">
            <a:xfrm>
              <a:off x="3465060" y="3378433"/>
              <a:ext cx="1703413" cy="352393"/>
              <a:chOff x="2233" y="2118"/>
              <a:chExt cx="1130" cy="232"/>
            </a:xfrm>
          </p:grpSpPr>
          <p:sp>
            <p:nvSpPr>
              <p:cNvPr id="270357" name="Rectangle 1045"/>
              <p:cNvSpPr>
                <a:spLocks noChangeArrowheads="1"/>
              </p:cNvSpPr>
              <p:nvPr/>
            </p:nvSpPr>
            <p:spPr bwMode="auto">
              <a:xfrm>
                <a:off x="2586" y="2118"/>
                <a:ext cx="741" cy="209"/>
              </a:xfrm>
              <a:prstGeom prst="rect">
                <a:avLst/>
              </a:prstGeom>
              <a:solidFill>
                <a:srgbClr val="EAEAEA"/>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endParaRPr lang="cs-CZ" sz="1600">
                  <a:latin typeface="+mj-lt"/>
                </a:endParaRPr>
              </a:p>
            </p:txBody>
          </p:sp>
          <p:sp>
            <p:nvSpPr>
              <p:cNvPr id="70692" name="Text Box 1046"/>
              <p:cNvSpPr txBox="1">
                <a:spLocks noChangeArrowheads="1"/>
              </p:cNvSpPr>
              <p:nvPr/>
            </p:nvSpPr>
            <p:spPr bwMode="auto">
              <a:xfrm>
                <a:off x="2233" y="2127"/>
                <a:ext cx="1130" cy="223"/>
              </a:xfrm>
              <a:prstGeom prst="rect">
                <a:avLst/>
              </a:prstGeom>
              <a:noFill/>
              <a:ln w="38100">
                <a:noFill/>
                <a:miter lim="800000"/>
                <a:headEnd/>
                <a:tailEnd/>
              </a:ln>
            </p:spPr>
            <p:txBody>
              <a:bodyPr wrap="none">
                <a:spAutoFit/>
              </a:bodyPr>
              <a:lstStyle/>
              <a:p>
                <a:pPr algn="ctr" eaLnBrk="0" hangingPunct="0"/>
                <a:r>
                  <a:rPr lang="cs-CZ" sz="1600" dirty="0" smtClean="0">
                    <a:latin typeface="+mj-lt"/>
                  </a:rPr>
                  <a:t>            Kusovník</a:t>
                </a:r>
                <a:endParaRPr lang="cs-CZ" sz="1600" b="1" dirty="0">
                  <a:latin typeface="+mj-lt"/>
                </a:endParaRPr>
              </a:p>
            </p:txBody>
          </p:sp>
        </p:grpSp>
        <p:sp>
          <p:nvSpPr>
            <p:cNvPr id="270359" name="Rectangle 1047"/>
            <p:cNvSpPr>
              <a:spLocks noChangeArrowheads="1"/>
            </p:cNvSpPr>
            <p:nvPr/>
          </p:nvSpPr>
          <p:spPr bwMode="auto">
            <a:xfrm>
              <a:off x="3804231" y="2462513"/>
              <a:ext cx="1117016" cy="905286"/>
            </a:xfrm>
            <a:prstGeom prst="rect">
              <a:avLst/>
            </a:prstGeom>
            <a:solidFill>
              <a:srgbClr val="FAF6EB"/>
            </a:solidFill>
            <a:ln w="12700">
              <a:solidFill>
                <a:srgbClr val="F2E8CC"/>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cs-CZ" sz="1600" dirty="0" smtClean="0">
                  <a:latin typeface="+mj-lt"/>
                </a:rPr>
                <a:t>Pracovní</a:t>
              </a:r>
            </a:p>
            <a:p>
              <a:pPr algn="ctr" defTabSz="977900" eaLnBrk="0" hangingPunct="0">
                <a:defRPr/>
              </a:pPr>
              <a:r>
                <a:rPr lang="cs-CZ" sz="1600" dirty="0" smtClean="0">
                  <a:latin typeface="+mj-lt"/>
                </a:rPr>
                <a:t>příkazy</a:t>
              </a:r>
              <a:endParaRPr lang="cs-CZ" sz="1600" dirty="0">
                <a:latin typeface="+mj-lt"/>
              </a:endParaRPr>
            </a:p>
          </p:txBody>
        </p:sp>
        <p:sp>
          <p:nvSpPr>
            <p:cNvPr id="270363" name="Rectangle 1051"/>
            <p:cNvSpPr>
              <a:spLocks noChangeArrowheads="1"/>
            </p:cNvSpPr>
            <p:nvPr/>
          </p:nvSpPr>
          <p:spPr bwMode="auto">
            <a:xfrm>
              <a:off x="3108960" y="5603675"/>
              <a:ext cx="1349568" cy="627308"/>
            </a:xfrm>
            <a:prstGeom prst="rect">
              <a:avLst/>
            </a:prstGeom>
            <a:solidFill>
              <a:srgbClr val="EAEAEA"/>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endParaRPr lang="cs-CZ" sz="1600">
                <a:latin typeface="+mj-lt"/>
              </a:endParaRPr>
            </a:p>
          </p:txBody>
        </p:sp>
        <p:sp>
          <p:nvSpPr>
            <p:cNvPr id="70675" name="Text Box 1052"/>
            <p:cNvSpPr txBox="1">
              <a:spLocks noChangeArrowheads="1"/>
            </p:cNvSpPr>
            <p:nvPr/>
          </p:nvSpPr>
          <p:spPr bwMode="auto">
            <a:xfrm>
              <a:off x="3129317" y="5627674"/>
              <a:ext cx="1321196" cy="584775"/>
            </a:xfrm>
            <a:prstGeom prst="rect">
              <a:avLst/>
            </a:prstGeom>
            <a:noFill/>
            <a:ln w="38100">
              <a:noFill/>
              <a:miter lim="800000"/>
              <a:headEnd/>
              <a:tailEnd/>
            </a:ln>
          </p:spPr>
          <p:txBody>
            <a:bodyPr wrap="none">
              <a:spAutoFit/>
            </a:bodyPr>
            <a:lstStyle/>
            <a:p>
              <a:pPr algn="ctr" eaLnBrk="0" hangingPunct="0"/>
              <a:r>
                <a:rPr lang="cs-CZ" sz="1600" dirty="0" smtClean="0">
                  <a:latin typeface="+mj-lt"/>
                </a:rPr>
                <a:t>Kumulativní</a:t>
              </a:r>
            </a:p>
            <a:p>
              <a:pPr algn="ctr" eaLnBrk="0" hangingPunct="0"/>
              <a:r>
                <a:rPr lang="cs-CZ" sz="1600" dirty="0" smtClean="0">
                  <a:latin typeface="+mj-lt"/>
                </a:rPr>
                <a:t>příkaz</a:t>
              </a:r>
              <a:endParaRPr lang="cs-CZ" sz="1600" b="1" dirty="0">
                <a:latin typeface="+mj-lt"/>
              </a:endParaRPr>
            </a:p>
          </p:txBody>
        </p:sp>
        <p:sp>
          <p:nvSpPr>
            <p:cNvPr id="270365" name="Rectangle 1053"/>
            <p:cNvSpPr>
              <a:spLocks noChangeArrowheads="1"/>
            </p:cNvSpPr>
            <p:nvPr/>
          </p:nvSpPr>
          <p:spPr bwMode="auto">
            <a:xfrm>
              <a:off x="2808514" y="4722691"/>
              <a:ext cx="1345445" cy="905286"/>
            </a:xfrm>
            <a:prstGeom prst="rect">
              <a:avLst/>
            </a:prstGeom>
            <a:solidFill>
              <a:srgbClr val="FAF6EB"/>
            </a:solidFill>
            <a:ln w="12700">
              <a:solidFill>
                <a:srgbClr val="F2E8CC"/>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cs-CZ" sz="1600" dirty="0" smtClean="0">
                  <a:latin typeface="+mj-lt"/>
                </a:rPr>
                <a:t>Opakovaná</a:t>
              </a:r>
            </a:p>
            <a:p>
              <a:pPr algn="ctr" defTabSz="977900" eaLnBrk="0" hangingPunct="0">
                <a:defRPr/>
              </a:pPr>
              <a:r>
                <a:rPr lang="cs-CZ" sz="1600" dirty="0" smtClean="0">
                  <a:latin typeface="+mj-lt"/>
                </a:rPr>
                <a:t>výroba</a:t>
              </a:r>
              <a:endParaRPr lang="cs-CZ" sz="1600" dirty="0">
                <a:latin typeface="+mj-lt"/>
              </a:endParaRPr>
            </a:p>
          </p:txBody>
        </p:sp>
        <p:sp>
          <p:nvSpPr>
            <p:cNvPr id="270368" name="Rectangle 1056"/>
            <p:cNvSpPr>
              <a:spLocks noChangeArrowheads="1"/>
            </p:cNvSpPr>
            <p:nvPr/>
          </p:nvSpPr>
          <p:spPr bwMode="auto">
            <a:xfrm>
              <a:off x="4752834" y="5603675"/>
              <a:ext cx="1360585" cy="627308"/>
            </a:xfrm>
            <a:prstGeom prst="rect">
              <a:avLst/>
            </a:prstGeom>
            <a:solidFill>
              <a:srgbClr val="EAEAEA"/>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endParaRPr lang="cs-CZ" sz="1600">
                <a:latin typeface="+mj-lt"/>
              </a:endParaRPr>
            </a:p>
          </p:txBody>
        </p:sp>
        <p:sp>
          <p:nvSpPr>
            <p:cNvPr id="70678" name="Text Box 1057"/>
            <p:cNvSpPr txBox="1">
              <a:spLocks noChangeArrowheads="1"/>
            </p:cNvSpPr>
            <p:nvPr/>
          </p:nvSpPr>
          <p:spPr bwMode="auto">
            <a:xfrm>
              <a:off x="4728118" y="5627674"/>
              <a:ext cx="1332417" cy="584775"/>
            </a:xfrm>
            <a:prstGeom prst="rect">
              <a:avLst/>
            </a:prstGeom>
            <a:noFill/>
            <a:ln w="38100">
              <a:noFill/>
              <a:miter lim="800000"/>
              <a:headEnd/>
              <a:tailEnd/>
            </a:ln>
          </p:spPr>
          <p:txBody>
            <a:bodyPr wrap="none">
              <a:spAutoFit/>
            </a:bodyPr>
            <a:lstStyle/>
            <a:p>
              <a:pPr algn="ctr" eaLnBrk="0" hangingPunct="0"/>
              <a:r>
                <a:rPr lang="cs-CZ" sz="1600" dirty="0" smtClean="0">
                  <a:latin typeface="+mj-lt"/>
                </a:rPr>
                <a:t>Kumulativní</a:t>
              </a:r>
            </a:p>
            <a:p>
              <a:pPr algn="ctr" eaLnBrk="0" hangingPunct="0"/>
              <a:r>
                <a:rPr lang="cs-CZ" sz="1600" dirty="0" smtClean="0">
                  <a:latin typeface="+mj-lt"/>
                </a:rPr>
                <a:t>příkaz</a:t>
              </a:r>
              <a:endParaRPr lang="cs-CZ" sz="1600" b="1" dirty="0">
                <a:latin typeface="+mj-lt"/>
              </a:endParaRPr>
            </a:p>
          </p:txBody>
        </p:sp>
        <p:sp>
          <p:nvSpPr>
            <p:cNvPr id="270370" name="Rectangle 1058"/>
            <p:cNvSpPr>
              <a:spLocks noChangeArrowheads="1"/>
            </p:cNvSpPr>
            <p:nvPr/>
          </p:nvSpPr>
          <p:spPr bwMode="auto">
            <a:xfrm>
              <a:off x="4538356" y="4722691"/>
              <a:ext cx="1379118" cy="905286"/>
            </a:xfrm>
            <a:prstGeom prst="rect">
              <a:avLst/>
            </a:prstGeom>
            <a:solidFill>
              <a:srgbClr val="FAF6EB"/>
            </a:solidFill>
            <a:ln w="12700">
              <a:solidFill>
                <a:srgbClr val="F2E8CC"/>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cs-CZ" sz="1600" dirty="0" smtClean="0">
                  <a:latin typeface="+mj-lt"/>
                </a:rPr>
                <a:t>Zdokonalená</a:t>
              </a:r>
            </a:p>
            <a:p>
              <a:pPr algn="ctr" defTabSz="977900" eaLnBrk="0" hangingPunct="0">
                <a:defRPr/>
              </a:pPr>
              <a:r>
                <a:rPr lang="cs-CZ" sz="1600" dirty="0" smtClean="0">
                  <a:latin typeface="+mj-lt"/>
                </a:rPr>
                <a:t>opakovaná</a:t>
              </a:r>
            </a:p>
            <a:p>
              <a:pPr algn="ctr" defTabSz="977900" eaLnBrk="0" hangingPunct="0">
                <a:defRPr/>
              </a:pPr>
              <a:r>
                <a:rPr lang="cs-CZ" sz="1600" dirty="0" smtClean="0">
                  <a:latin typeface="+mj-lt"/>
                </a:rPr>
                <a:t>výroba</a:t>
              </a:r>
              <a:endParaRPr lang="cs-CZ" sz="1600" dirty="0">
                <a:latin typeface="+mj-lt"/>
              </a:endParaRPr>
            </a:p>
          </p:txBody>
        </p:sp>
        <p:sp>
          <p:nvSpPr>
            <p:cNvPr id="270371" name="Rectangle 1059"/>
            <p:cNvSpPr>
              <a:spLocks noChangeArrowheads="1"/>
            </p:cNvSpPr>
            <p:nvPr/>
          </p:nvSpPr>
          <p:spPr bwMode="auto">
            <a:xfrm>
              <a:off x="7253262" y="1235212"/>
              <a:ext cx="1242134" cy="905286"/>
            </a:xfrm>
            <a:prstGeom prst="rect">
              <a:avLst/>
            </a:prstGeom>
            <a:solidFill>
              <a:srgbClr val="FBF8EF"/>
            </a:solidFill>
            <a:ln w="12700">
              <a:solidFill>
                <a:srgbClr val="F2E8CC"/>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cs-CZ" sz="1600" dirty="0" smtClean="0">
                  <a:latin typeface="+mj-lt"/>
                </a:rPr>
                <a:t>Zásoby</a:t>
              </a:r>
              <a:endParaRPr lang="cs-CZ" sz="1600" dirty="0">
                <a:latin typeface="+mj-lt"/>
              </a:endParaRPr>
            </a:p>
          </p:txBody>
        </p:sp>
        <p:sp>
          <p:nvSpPr>
            <p:cNvPr id="270372" name="Rectangle 1060"/>
            <p:cNvSpPr>
              <a:spLocks noChangeArrowheads="1"/>
            </p:cNvSpPr>
            <p:nvPr/>
          </p:nvSpPr>
          <p:spPr bwMode="auto">
            <a:xfrm>
              <a:off x="7253262" y="2536941"/>
              <a:ext cx="1242134" cy="905286"/>
            </a:xfrm>
            <a:prstGeom prst="rect">
              <a:avLst/>
            </a:prstGeom>
            <a:solidFill>
              <a:srgbClr val="FBF8EF"/>
            </a:solidFill>
            <a:ln w="12700">
              <a:solidFill>
                <a:srgbClr val="F2E8CC"/>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cs-CZ" sz="1600" dirty="0" smtClean="0">
                  <a:latin typeface="+mj-lt"/>
                </a:rPr>
                <a:t>Kalkulace</a:t>
              </a:r>
              <a:endParaRPr lang="cs-CZ" sz="1600" dirty="0">
                <a:latin typeface="+mj-lt"/>
              </a:endParaRPr>
            </a:p>
          </p:txBody>
        </p:sp>
        <p:sp>
          <p:nvSpPr>
            <p:cNvPr id="270373" name="Rectangle 1061"/>
            <p:cNvSpPr>
              <a:spLocks noChangeArrowheads="1"/>
            </p:cNvSpPr>
            <p:nvPr/>
          </p:nvSpPr>
          <p:spPr bwMode="auto">
            <a:xfrm>
              <a:off x="7105864" y="3603235"/>
              <a:ext cx="1676185" cy="1427801"/>
            </a:xfrm>
            <a:prstGeom prst="rect">
              <a:avLst/>
            </a:prstGeom>
            <a:solidFill>
              <a:srgbClr val="FAF6EB"/>
            </a:solidFill>
            <a:ln w="12700">
              <a:solidFill>
                <a:srgbClr val="F2E8CC"/>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cs-CZ" sz="1600" dirty="0" smtClean="0">
                  <a:latin typeface="+mj-lt"/>
                </a:rPr>
                <a:t>Externí</a:t>
              </a:r>
            </a:p>
            <a:p>
              <a:pPr algn="ctr" defTabSz="977900" eaLnBrk="0" hangingPunct="0">
                <a:defRPr/>
              </a:pPr>
              <a:r>
                <a:rPr lang="cs-CZ" sz="1600" dirty="0" smtClean="0">
                  <a:latin typeface="+mj-lt"/>
                </a:rPr>
                <a:t>aplikaxe:</a:t>
              </a:r>
            </a:p>
            <a:p>
              <a:pPr algn="ctr" defTabSz="977900" eaLnBrk="0" hangingPunct="0">
                <a:defRPr/>
              </a:pPr>
              <a:r>
                <a:rPr lang="cs-CZ" sz="1400" dirty="0" smtClean="0">
                  <a:latin typeface="+mj-lt"/>
                </a:rPr>
                <a:t>Mzdy</a:t>
              </a:r>
            </a:p>
            <a:p>
              <a:pPr algn="ctr" defTabSz="977900" eaLnBrk="0" hangingPunct="0">
                <a:defRPr/>
              </a:pPr>
              <a:r>
                <a:rPr lang="cs-CZ" sz="1400" dirty="0" smtClean="0">
                  <a:latin typeface="+mj-lt"/>
                </a:rPr>
                <a:t>Podpora</a:t>
              </a:r>
            </a:p>
            <a:p>
              <a:pPr algn="ctr" defTabSz="977900" eaLnBrk="0" hangingPunct="0">
                <a:defRPr/>
              </a:pPr>
              <a:r>
                <a:rPr lang="cs-CZ" sz="1400" dirty="0" smtClean="0">
                  <a:latin typeface="+mj-lt"/>
                </a:rPr>
                <a:t>rozhodování</a:t>
              </a:r>
            </a:p>
            <a:p>
              <a:pPr algn="ctr" defTabSz="977900" eaLnBrk="0" hangingPunct="0">
                <a:defRPr/>
              </a:pPr>
              <a:r>
                <a:rPr lang="cs-CZ" sz="1400" dirty="0" smtClean="0">
                  <a:latin typeface="+mj-lt"/>
                </a:rPr>
                <a:t>Datový sklad</a:t>
              </a:r>
              <a:endParaRPr lang="cs-CZ" sz="1600" dirty="0">
                <a:latin typeface="+mj-lt"/>
              </a:endParaRPr>
            </a:p>
          </p:txBody>
        </p:sp>
        <p:sp>
          <p:nvSpPr>
            <p:cNvPr id="270374" name="Rectangle 1062"/>
            <p:cNvSpPr>
              <a:spLocks noChangeArrowheads="1"/>
            </p:cNvSpPr>
            <p:nvPr/>
          </p:nvSpPr>
          <p:spPr bwMode="auto">
            <a:xfrm>
              <a:off x="7253262" y="5179891"/>
              <a:ext cx="1242134" cy="905286"/>
            </a:xfrm>
            <a:prstGeom prst="rect">
              <a:avLst/>
            </a:prstGeom>
            <a:solidFill>
              <a:srgbClr val="DFE9E6"/>
            </a:solidFill>
            <a:ln w="12700">
              <a:solidFill>
                <a:srgbClr val="97B7AF"/>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cs-CZ" sz="1600" dirty="0" smtClean="0">
                  <a:latin typeface="+mj-lt"/>
                </a:rPr>
                <a:t>Rozšířené</a:t>
              </a:r>
            </a:p>
            <a:p>
              <a:pPr algn="ctr" defTabSz="977900" eaLnBrk="0" hangingPunct="0">
                <a:defRPr/>
              </a:pPr>
              <a:r>
                <a:rPr lang="cs-CZ" sz="1600" dirty="0" smtClean="0">
                  <a:latin typeface="+mj-lt"/>
                </a:rPr>
                <a:t>plánovací</a:t>
              </a:r>
            </a:p>
            <a:p>
              <a:pPr algn="ctr" defTabSz="977900" eaLnBrk="0" hangingPunct="0">
                <a:defRPr/>
              </a:pPr>
              <a:r>
                <a:rPr lang="cs-CZ" sz="1600" dirty="0" smtClean="0">
                  <a:latin typeface="+mj-lt"/>
                </a:rPr>
                <a:t>systémy</a:t>
              </a:r>
              <a:endParaRPr lang="cs-CZ" sz="1600" dirty="0">
                <a:latin typeface="+mj-lt"/>
              </a:endParaRPr>
            </a:p>
          </p:txBody>
        </p:sp>
        <p:cxnSp>
          <p:nvCxnSpPr>
            <p:cNvPr id="70684" name="AutoShape 1063"/>
            <p:cNvCxnSpPr>
              <a:cxnSpLocks noChangeShapeType="1"/>
              <a:stCxn id="270374" idx="2"/>
              <a:endCxn id="270347" idx="2"/>
            </p:cNvCxnSpPr>
            <p:nvPr/>
          </p:nvCxnSpPr>
          <p:spPr bwMode="auto">
            <a:xfrm rot="16200000" flipV="1">
              <a:off x="3388129" y="1598977"/>
              <a:ext cx="2004997" cy="6967405"/>
            </a:xfrm>
            <a:prstGeom prst="bentConnector3">
              <a:avLst>
                <a:gd name="adj1" fmla="val -11893"/>
              </a:avLst>
            </a:prstGeom>
            <a:noFill/>
            <a:ln w="28575">
              <a:solidFill>
                <a:schemeClr val="tx1"/>
              </a:solidFill>
              <a:miter lim="800000"/>
              <a:headEnd/>
              <a:tailEnd type="triangle" w="med" len="med"/>
            </a:ln>
          </p:spPr>
        </p:cxnSp>
        <p:cxnSp>
          <p:nvCxnSpPr>
            <p:cNvPr id="70685" name="AutoShape 1064"/>
            <p:cNvCxnSpPr>
              <a:cxnSpLocks noChangeShapeType="1"/>
              <a:stCxn id="270349" idx="2"/>
              <a:endCxn id="270351" idx="2"/>
            </p:cNvCxnSpPr>
            <p:nvPr/>
          </p:nvCxnSpPr>
          <p:spPr bwMode="auto">
            <a:xfrm rot="5400000" flipH="1" flipV="1">
              <a:off x="4373215" y="213132"/>
              <a:ext cx="1519" cy="3212223"/>
            </a:xfrm>
            <a:prstGeom prst="bentConnector3">
              <a:avLst>
                <a:gd name="adj1" fmla="val -15049375"/>
              </a:avLst>
            </a:prstGeom>
            <a:noFill/>
            <a:ln w="19050">
              <a:solidFill>
                <a:schemeClr val="tx1"/>
              </a:solidFill>
              <a:miter lim="800000"/>
              <a:headEnd/>
              <a:tailEnd/>
            </a:ln>
          </p:spPr>
        </p:cxnSp>
        <p:cxnSp>
          <p:nvCxnSpPr>
            <p:cNvPr id="70686" name="AutoShape 1065"/>
            <p:cNvCxnSpPr>
              <a:cxnSpLocks noChangeShapeType="1"/>
              <a:stCxn id="270350" idx="2"/>
              <a:endCxn id="270359" idx="0"/>
            </p:cNvCxnSpPr>
            <p:nvPr/>
          </p:nvCxnSpPr>
          <p:spPr bwMode="auto">
            <a:xfrm>
              <a:off x="4361985" y="1818484"/>
              <a:ext cx="1507" cy="644029"/>
            </a:xfrm>
            <a:prstGeom prst="straightConnector1">
              <a:avLst/>
            </a:prstGeom>
            <a:noFill/>
            <a:ln w="19050">
              <a:solidFill>
                <a:schemeClr val="tx1"/>
              </a:solidFill>
              <a:round/>
              <a:headEnd/>
              <a:tailEnd type="triangle" w="med" len="med"/>
            </a:ln>
          </p:spPr>
        </p:cxnSp>
        <p:cxnSp>
          <p:nvCxnSpPr>
            <p:cNvPr id="70687" name="AutoShape 1066"/>
            <p:cNvCxnSpPr>
              <a:cxnSpLocks noChangeShapeType="1"/>
              <a:stCxn id="270352" idx="3"/>
              <a:endCxn id="270359" idx="1"/>
            </p:cNvCxnSpPr>
            <p:nvPr/>
          </p:nvCxnSpPr>
          <p:spPr bwMode="auto">
            <a:xfrm>
              <a:off x="3321849" y="2915156"/>
              <a:ext cx="482382" cy="1588"/>
            </a:xfrm>
            <a:prstGeom prst="straightConnector1">
              <a:avLst/>
            </a:prstGeom>
            <a:noFill/>
            <a:ln w="19050">
              <a:solidFill>
                <a:schemeClr val="tx1"/>
              </a:solidFill>
              <a:round/>
              <a:headEnd/>
              <a:tailEnd type="triangle" w="med" len="med"/>
            </a:ln>
          </p:spPr>
        </p:cxnSp>
        <p:cxnSp>
          <p:nvCxnSpPr>
            <p:cNvPr id="70688" name="AutoShape 1067"/>
            <p:cNvCxnSpPr>
              <a:cxnSpLocks noChangeShapeType="1"/>
              <a:stCxn id="270359" idx="3"/>
              <a:endCxn id="270346" idx="1"/>
            </p:cNvCxnSpPr>
            <p:nvPr/>
          </p:nvCxnSpPr>
          <p:spPr bwMode="auto">
            <a:xfrm flipV="1">
              <a:off x="4921247" y="2909081"/>
              <a:ext cx="450726" cy="6076"/>
            </a:xfrm>
            <a:prstGeom prst="straightConnector1">
              <a:avLst/>
            </a:prstGeom>
            <a:noFill/>
            <a:ln w="19050">
              <a:solidFill>
                <a:schemeClr val="tx1"/>
              </a:solidFill>
              <a:round/>
              <a:headEnd type="triangle" w="med" len="med"/>
              <a:tailEnd type="triangle" w="med" len="med"/>
            </a:ln>
          </p:spPr>
        </p:cxnSp>
        <p:cxnSp>
          <p:nvCxnSpPr>
            <p:cNvPr id="70689" name="AutoShape 1068"/>
            <p:cNvCxnSpPr>
              <a:cxnSpLocks noChangeShapeType="1"/>
              <a:stCxn id="270365" idx="0"/>
              <a:endCxn id="270370" idx="0"/>
            </p:cNvCxnSpPr>
            <p:nvPr/>
          </p:nvCxnSpPr>
          <p:spPr bwMode="auto">
            <a:xfrm rot="5400000" flipH="1" flipV="1">
              <a:off x="4354576" y="3849352"/>
              <a:ext cx="1588" cy="1746678"/>
            </a:xfrm>
            <a:prstGeom prst="bentConnector3">
              <a:avLst>
                <a:gd name="adj1" fmla="val 14395466"/>
              </a:avLst>
            </a:prstGeom>
            <a:noFill/>
            <a:ln w="19050">
              <a:solidFill>
                <a:schemeClr val="tx1"/>
              </a:solidFill>
              <a:miter lim="800000"/>
              <a:headEnd type="triangle" w="med" len="med"/>
              <a:tailEnd type="triangle" w="med" len="med"/>
            </a:ln>
          </p:spPr>
        </p:cxnSp>
        <p:sp>
          <p:nvSpPr>
            <p:cNvPr id="70690" name="Line 1069"/>
            <p:cNvSpPr>
              <a:spLocks noChangeShapeType="1"/>
            </p:cNvSpPr>
            <p:nvPr/>
          </p:nvSpPr>
          <p:spPr bwMode="auto">
            <a:xfrm flipV="1">
              <a:off x="4377060" y="3387546"/>
              <a:ext cx="0" cy="1111862"/>
            </a:xfrm>
            <a:prstGeom prst="line">
              <a:avLst/>
            </a:prstGeom>
            <a:noFill/>
            <a:ln w="19050">
              <a:solidFill>
                <a:schemeClr val="tx1"/>
              </a:solidFill>
              <a:round/>
              <a:headEnd/>
              <a:tailEnd type="triangle" w="med" len="med"/>
            </a:ln>
          </p:spPr>
          <p:txBody>
            <a:bodyPr wrap="none" anchor="ctr"/>
            <a:lstStyle/>
            <a:p>
              <a:endParaRPr lang="cs-CZ">
                <a:latin typeface="+mj-lt"/>
              </a:endParaRPr>
            </a:p>
          </p:txBody>
        </p:sp>
        <p:sp>
          <p:nvSpPr>
            <p:cNvPr id="70663" name="Line 1030"/>
            <p:cNvSpPr>
              <a:spLocks noChangeShapeType="1"/>
            </p:cNvSpPr>
            <p:nvPr/>
          </p:nvSpPr>
          <p:spPr bwMode="auto">
            <a:xfrm>
              <a:off x="6611091" y="4244226"/>
              <a:ext cx="648000" cy="0"/>
            </a:xfrm>
            <a:prstGeom prst="line">
              <a:avLst/>
            </a:prstGeom>
            <a:noFill/>
            <a:ln w="19050">
              <a:solidFill>
                <a:schemeClr val="tx1"/>
              </a:solidFill>
              <a:round/>
              <a:headEnd/>
              <a:tailEnd type="triangle" w="med" len="med"/>
            </a:ln>
          </p:spPr>
          <p:txBody>
            <a:bodyPr wrap="none" anchor="ctr"/>
            <a:lstStyle/>
            <a:p>
              <a:endParaRPr lang="cs-CZ">
                <a:latin typeface="+mj-lt"/>
              </a:endParaRPr>
            </a:p>
          </p:txBody>
        </p:sp>
        <p:sp>
          <p:nvSpPr>
            <p:cNvPr id="70662" name="Line 1029"/>
            <p:cNvSpPr>
              <a:spLocks noChangeShapeType="1"/>
            </p:cNvSpPr>
            <p:nvPr/>
          </p:nvSpPr>
          <p:spPr bwMode="auto">
            <a:xfrm>
              <a:off x="6611091" y="2968319"/>
              <a:ext cx="648000" cy="0"/>
            </a:xfrm>
            <a:prstGeom prst="line">
              <a:avLst/>
            </a:prstGeom>
            <a:noFill/>
            <a:ln w="19050">
              <a:solidFill>
                <a:schemeClr val="tx1"/>
              </a:solidFill>
              <a:round/>
              <a:headEnd/>
              <a:tailEnd type="triangle" w="med" len="med"/>
            </a:ln>
          </p:spPr>
          <p:txBody>
            <a:bodyPr wrap="none" anchor="ctr"/>
            <a:lstStyle/>
            <a:p>
              <a:endParaRPr lang="cs-CZ">
                <a:latin typeface="+mj-lt"/>
              </a:endParaRPr>
            </a:p>
          </p:txBody>
        </p:sp>
        <p:sp>
          <p:nvSpPr>
            <p:cNvPr id="70661" name="Line 1028"/>
            <p:cNvSpPr>
              <a:spLocks noChangeShapeType="1"/>
            </p:cNvSpPr>
            <p:nvPr/>
          </p:nvSpPr>
          <p:spPr bwMode="auto">
            <a:xfrm>
              <a:off x="6936699" y="1728867"/>
              <a:ext cx="307519" cy="0"/>
            </a:xfrm>
            <a:prstGeom prst="line">
              <a:avLst/>
            </a:prstGeom>
            <a:noFill/>
            <a:ln w="19050">
              <a:solidFill>
                <a:schemeClr val="tx1"/>
              </a:solidFill>
              <a:round/>
              <a:headEnd type="triangle" w="med" len="med"/>
              <a:tailEnd type="triangle" w="med" len="med"/>
            </a:ln>
          </p:spPr>
          <p:txBody>
            <a:bodyPr wrap="none" anchor="ctr"/>
            <a:lstStyle/>
            <a:p>
              <a:endParaRPr lang="cs-CZ">
                <a:latin typeface="+mj-lt"/>
              </a:endParaRPr>
            </a:p>
          </p:txBody>
        </p:sp>
        <p:sp>
          <p:nvSpPr>
            <p:cNvPr id="70664" name="Line 1031"/>
            <p:cNvSpPr>
              <a:spLocks noChangeShapeType="1"/>
            </p:cNvSpPr>
            <p:nvPr/>
          </p:nvSpPr>
          <p:spPr bwMode="auto">
            <a:xfrm>
              <a:off x="6611091" y="5611269"/>
              <a:ext cx="648000" cy="0"/>
            </a:xfrm>
            <a:prstGeom prst="line">
              <a:avLst/>
            </a:prstGeom>
            <a:noFill/>
            <a:ln w="19050">
              <a:solidFill>
                <a:schemeClr val="tx1"/>
              </a:solidFill>
              <a:round/>
              <a:headEnd/>
              <a:tailEnd type="triangle" w="med" len="med"/>
            </a:ln>
          </p:spPr>
          <p:txBody>
            <a:bodyPr wrap="none" anchor="ctr"/>
            <a:lstStyle/>
            <a:p>
              <a:endParaRPr lang="cs-CZ">
                <a:latin typeface="+mj-lt"/>
              </a:endParaRPr>
            </a:p>
          </p:txBody>
        </p:sp>
      </p:gr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cs-CZ" dirty="0" smtClean="0"/>
              <a:t>Pracovní příkaz</a:t>
            </a:r>
            <a:endParaRPr lang="en-US" dirty="0"/>
          </a:p>
        </p:txBody>
      </p:sp>
      <p:sp>
        <p:nvSpPr>
          <p:cNvPr id="71682" name="Footer Placeholder 2"/>
          <p:cNvSpPr>
            <a:spLocks noGrp="1"/>
          </p:cNvSpPr>
          <p:nvPr>
            <p:ph type="ftr" sz="quarter" idx="10"/>
          </p:nvPr>
        </p:nvSpPr>
        <p:spPr>
          <a:noFill/>
        </p:spPr>
        <p:txBody>
          <a:bodyPr/>
          <a:lstStyle/>
          <a:p>
            <a:r>
              <a:rPr lang="en-US" smtClean="0"/>
              <a:t>QS-PR-570</a:t>
            </a:r>
          </a:p>
        </p:txBody>
      </p:sp>
      <p:sp>
        <p:nvSpPr>
          <p:cNvPr id="280687" name="Rectangle 111"/>
          <p:cNvSpPr>
            <a:spLocks noChangeArrowheads="1"/>
          </p:cNvSpPr>
          <p:nvPr/>
        </p:nvSpPr>
        <p:spPr bwMode="auto">
          <a:xfrm>
            <a:off x="1554163" y="1035050"/>
            <a:ext cx="6083300" cy="1204913"/>
          </a:xfrm>
          <a:prstGeom prst="rect">
            <a:avLst/>
          </a:prstGeom>
          <a:solidFill>
            <a:schemeClr val="bg1"/>
          </a:solidFill>
          <a:ln w="38100">
            <a:noFill/>
            <a:miter lim="800000"/>
            <a:headEnd/>
            <a:tailEnd/>
          </a:ln>
          <a:effectLst>
            <a:outerShdw dist="107763" dir="2700000" algn="ctr" rotWithShape="0">
              <a:schemeClr val="bg2"/>
            </a:outerShdw>
          </a:effectLst>
        </p:spPr>
        <p:txBody>
          <a:bodyPr wrap="none" anchor="ctr"/>
          <a:lstStyle/>
          <a:p>
            <a:pPr>
              <a:defRPr/>
            </a:pPr>
            <a:endParaRPr lang="en-US"/>
          </a:p>
        </p:txBody>
      </p:sp>
      <p:graphicFrame>
        <p:nvGraphicFramePr>
          <p:cNvPr id="280666" name="Group 90"/>
          <p:cNvGraphicFramePr>
            <a:graphicFrameLocks noGrp="1"/>
          </p:cNvGraphicFramePr>
          <p:nvPr/>
        </p:nvGraphicFramePr>
        <p:xfrm>
          <a:off x="1565275" y="1008063"/>
          <a:ext cx="6096000" cy="1333754"/>
        </p:xfrm>
        <a:graphic>
          <a:graphicData uri="http://schemas.openxmlformats.org/drawingml/2006/table">
            <a:tbl>
              <a:tblPr/>
              <a:tblGrid>
                <a:gridCol w="1524000"/>
                <a:gridCol w="1524000"/>
                <a:gridCol w="1524000"/>
                <a:gridCol w="1524000"/>
              </a:tblGrid>
              <a:tr h="365125">
                <a:tc gridSpan="4">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cs-CZ" sz="1600" b="1" i="0" u="none" strike="noStrike" cap="none" normalizeH="0" baseline="0" noProof="0" smtClean="0">
                          <a:ln>
                            <a:noFill/>
                          </a:ln>
                          <a:solidFill>
                            <a:schemeClr val="bg1"/>
                          </a:solidFill>
                          <a:effectLst/>
                          <a:latin typeface="+mj-lt"/>
                        </a:rPr>
                        <a:t>Pracovní příkaz 123456</a:t>
                      </a:r>
                    </a:p>
                  </a:txBody>
                  <a:tcPr horzOverflow="overflow">
                    <a:lnL cap="flat">
                      <a:noFill/>
                    </a:lnL>
                    <a:lnR cap="flat">
                      <a:noFill/>
                    </a:lnR>
                    <a:lnT cap="flat">
                      <a:noFill/>
                    </a:lnT>
                    <a:lnB>
                      <a:noFill/>
                    </a:lnB>
                    <a:lnTlToBr>
                      <a:noFill/>
                    </a:lnTlToBr>
                    <a:lnBlToTr>
                      <a:noFill/>
                    </a:lnBlToTr>
                    <a:solidFill>
                      <a:srgbClr val="6B978B"/>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365125">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cs-CZ" sz="1600" b="1" i="0" u="none" strike="noStrike" cap="none" normalizeH="0" baseline="0" noProof="0" smtClean="0">
                          <a:ln>
                            <a:noFill/>
                          </a:ln>
                          <a:solidFill>
                            <a:srgbClr val="507269"/>
                          </a:solidFill>
                          <a:effectLst/>
                          <a:latin typeface="+mj-lt"/>
                        </a:rPr>
                        <a:t>Artikl</a:t>
                      </a:r>
                    </a:p>
                  </a:txBody>
                  <a:tcPr horzOverflow="overflow">
                    <a:lnL cap="flat">
                      <a:noFill/>
                    </a:lnL>
                    <a:lnR>
                      <a:noFill/>
                    </a:lnR>
                    <a:lnT>
                      <a:noFill/>
                    </a:lnT>
                    <a:lnB>
                      <a:noFill/>
                    </a:lnB>
                    <a:lnTlToBr>
                      <a:noFill/>
                    </a:lnTlToBr>
                    <a:lnBlToTr>
                      <a:noFill/>
                    </a:lnBlToTr>
                    <a:solidFill>
                      <a:srgbClr val="F2E8CC"/>
                    </a:solid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cs-CZ" sz="1600" b="1" i="0" u="none" strike="noStrike" cap="none" normalizeH="0" baseline="0" noProof="0" smtClean="0">
                          <a:ln>
                            <a:noFill/>
                          </a:ln>
                          <a:solidFill>
                            <a:srgbClr val="507269"/>
                          </a:solidFill>
                          <a:effectLst/>
                          <a:latin typeface="+mj-lt"/>
                        </a:rPr>
                        <a:t>Popis</a:t>
                      </a:r>
                    </a:p>
                  </a:txBody>
                  <a:tcPr horzOverflow="overflow">
                    <a:lnL>
                      <a:noFill/>
                    </a:lnL>
                    <a:lnR>
                      <a:noFill/>
                    </a:lnR>
                    <a:lnT>
                      <a:noFill/>
                    </a:lnT>
                    <a:lnB>
                      <a:noFill/>
                    </a:lnB>
                    <a:lnTlToBr>
                      <a:noFill/>
                    </a:lnTlToBr>
                    <a:lnBlToTr>
                      <a:noFill/>
                    </a:lnBlToTr>
                    <a:solidFill>
                      <a:srgbClr val="F2E8CC"/>
                    </a:solid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cs-CZ" sz="1600" b="1" i="0" u="none" strike="noStrike" cap="none" normalizeH="0" baseline="0" noProof="0" smtClean="0">
                          <a:ln>
                            <a:noFill/>
                          </a:ln>
                          <a:solidFill>
                            <a:srgbClr val="507269"/>
                          </a:solidFill>
                          <a:effectLst/>
                          <a:latin typeface="+mj-lt"/>
                        </a:rPr>
                        <a:t>Množství</a:t>
                      </a:r>
                    </a:p>
                  </a:txBody>
                  <a:tcPr horzOverflow="overflow">
                    <a:lnL>
                      <a:noFill/>
                    </a:lnL>
                    <a:lnR>
                      <a:noFill/>
                    </a:lnR>
                    <a:lnT>
                      <a:noFill/>
                    </a:lnT>
                    <a:lnB>
                      <a:noFill/>
                    </a:lnB>
                    <a:lnTlToBr>
                      <a:noFill/>
                    </a:lnTlToBr>
                    <a:lnBlToTr>
                      <a:noFill/>
                    </a:lnBlToTr>
                    <a:solidFill>
                      <a:srgbClr val="F2E8CC"/>
                    </a:solid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cs-CZ" sz="1600" b="1" i="0" u="none" strike="noStrike" cap="none" normalizeH="0" baseline="0" noProof="0" smtClean="0">
                          <a:ln>
                            <a:noFill/>
                          </a:ln>
                          <a:solidFill>
                            <a:srgbClr val="507269"/>
                          </a:solidFill>
                          <a:effectLst/>
                          <a:latin typeface="+mj-lt"/>
                        </a:rPr>
                        <a:t>Datum</a:t>
                      </a:r>
                    </a:p>
                  </a:txBody>
                  <a:tcPr horzOverflow="overflow">
                    <a:lnL>
                      <a:noFill/>
                    </a:lnL>
                    <a:lnR cap="flat">
                      <a:noFill/>
                    </a:lnR>
                    <a:lnT>
                      <a:noFill/>
                    </a:lnT>
                    <a:lnB>
                      <a:noFill/>
                    </a:lnB>
                    <a:lnTlToBr>
                      <a:noFill/>
                    </a:lnTlToBr>
                    <a:lnBlToTr>
                      <a:noFill/>
                    </a:lnBlToTr>
                    <a:solidFill>
                      <a:srgbClr val="F2E8CC"/>
                    </a:solidFill>
                  </a:tcPr>
                </a:tc>
              </a:tr>
              <a:tr h="488950">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cs-CZ" sz="1600" b="0" i="0" u="none" strike="noStrike" cap="none" normalizeH="0" baseline="0" noProof="0" smtClean="0">
                          <a:ln>
                            <a:noFill/>
                          </a:ln>
                          <a:solidFill>
                            <a:srgbClr val="507269"/>
                          </a:solidFill>
                          <a:effectLst/>
                          <a:latin typeface="+mj-lt"/>
                        </a:rPr>
                        <a:t>10-00</a:t>
                      </a:r>
                    </a:p>
                  </a:txBody>
                  <a:tcPr horzOverflow="overflow">
                    <a:lnL cap="flat">
                      <a:noFill/>
                    </a:lnL>
                    <a:lnR>
                      <a:noFill/>
                    </a:lnR>
                    <a:lnT>
                      <a:noFill/>
                    </a:lnT>
                    <a:lnB cap="flat">
                      <a:noFill/>
                    </a:lnB>
                    <a:lnTlToBr>
                      <a:noFill/>
                    </a:lnTlToBr>
                    <a:lnBlToTr>
                      <a:noFill/>
                    </a:lnBlToTr>
                    <a:solidFill>
                      <a:srgbClr val="D9E5E2"/>
                    </a:solid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cs-CZ" sz="1600" b="0" i="0" u="none" strike="noStrike" cap="none" normalizeH="0" baseline="0" noProof="0" smtClean="0">
                          <a:ln>
                            <a:noFill/>
                          </a:ln>
                          <a:solidFill>
                            <a:srgbClr val="507269"/>
                          </a:solidFill>
                          <a:effectLst/>
                          <a:latin typeface="+mj-lt"/>
                        </a:rPr>
                        <a:t>Lékařský</a:t>
                      </a:r>
                    </a:p>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cs-CZ" sz="1600" b="0" i="0" u="none" strike="noStrike" cap="none" normalizeH="0" baseline="0" noProof="0" smtClean="0">
                          <a:ln>
                            <a:noFill/>
                          </a:ln>
                          <a:solidFill>
                            <a:srgbClr val="507269"/>
                          </a:solidFill>
                          <a:effectLst/>
                          <a:latin typeface="+mj-lt"/>
                        </a:rPr>
                        <a:t>ultrazvuk</a:t>
                      </a:r>
                    </a:p>
                  </a:txBody>
                  <a:tcPr horzOverflow="overflow">
                    <a:lnL>
                      <a:noFill/>
                    </a:lnL>
                    <a:lnR>
                      <a:noFill/>
                    </a:lnR>
                    <a:lnT>
                      <a:noFill/>
                    </a:lnT>
                    <a:lnB cap="flat">
                      <a:noFill/>
                    </a:lnB>
                    <a:lnTlToBr>
                      <a:noFill/>
                    </a:lnTlToBr>
                    <a:lnBlToTr>
                      <a:noFill/>
                    </a:lnBlToTr>
                    <a:solidFill>
                      <a:srgbClr val="D9E5E2"/>
                    </a:solid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cs-CZ" sz="1600" b="0" i="0" u="none" strike="noStrike" cap="none" normalizeH="0" baseline="0" noProof="0" smtClean="0">
                          <a:ln>
                            <a:noFill/>
                          </a:ln>
                          <a:solidFill>
                            <a:srgbClr val="507269"/>
                          </a:solidFill>
                          <a:effectLst/>
                          <a:latin typeface="+mj-lt"/>
                        </a:rPr>
                        <a:t>10</a:t>
                      </a:r>
                    </a:p>
                  </a:txBody>
                  <a:tcPr horzOverflow="overflow">
                    <a:lnL>
                      <a:noFill/>
                    </a:lnL>
                    <a:lnR>
                      <a:noFill/>
                    </a:lnR>
                    <a:lnT>
                      <a:noFill/>
                    </a:lnT>
                    <a:lnB cap="flat">
                      <a:noFill/>
                    </a:lnB>
                    <a:lnTlToBr>
                      <a:noFill/>
                    </a:lnTlToBr>
                    <a:lnBlToTr>
                      <a:noFill/>
                    </a:lnBlToTr>
                    <a:solidFill>
                      <a:srgbClr val="D9E5E2"/>
                    </a:solid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cs-CZ" sz="1600" b="0" i="0" u="none" strike="noStrike" cap="none" normalizeH="0" baseline="0" noProof="0" dirty="0" smtClean="0">
                          <a:ln>
                            <a:noFill/>
                          </a:ln>
                          <a:solidFill>
                            <a:srgbClr val="507269"/>
                          </a:solidFill>
                          <a:effectLst/>
                          <a:latin typeface="+mj-lt"/>
                        </a:rPr>
                        <a:t>3.1.2012</a:t>
                      </a:r>
                    </a:p>
                  </a:txBody>
                  <a:tcPr horzOverflow="overflow">
                    <a:lnL>
                      <a:noFill/>
                    </a:lnL>
                    <a:lnR cap="flat">
                      <a:noFill/>
                    </a:lnR>
                    <a:lnT>
                      <a:noFill/>
                    </a:lnT>
                    <a:lnB cap="flat">
                      <a:noFill/>
                    </a:lnB>
                    <a:lnTlToBr>
                      <a:noFill/>
                    </a:lnTlToBr>
                    <a:lnBlToTr>
                      <a:noFill/>
                    </a:lnBlToTr>
                    <a:solidFill>
                      <a:srgbClr val="D9E5E2"/>
                    </a:solidFill>
                  </a:tcPr>
                </a:tc>
              </a:tr>
            </a:tbl>
          </a:graphicData>
        </a:graphic>
      </p:graphicFrame>
      <p:pic>
        <p:nvPicPr>
          <p:cNvPr id="71695" name="Picture 19"/>
          <p:cNvPicPr>
            <a:picLocks noChangeAspect="1" noChangeArrowheads="1"/>
          </p:cNvPicPr>
          <p:nvPr/>
        </p:nvPicPr>
        <p:blipFill>
          <a:blip r:embed="rId3" cstate="print"/>
          <a:srcRect/>
          <a:stretch>
            <a:fillRect/>
          </a:stretch>
        </p:blipFill>
        <p:spPr bwMode="auto">
          <a:xfrm>
            <a:off x="3384550" y="2524125"/>
            <a:ext cx="2355850" cy="3484563"/>
          </a:xfrm>
          <a:prstGeom prst="rect">
            <a:avLst/>
          </a:prstGeom>
          <a:noFill/>
          <a:ln w="9525" algn="ctr">
            <a:noFill/>
            <a:miter lim="800000"/>
            <a:headEnd/>
            <a:tailEnd/>
          </a:ln>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9" name="Rectangle 5"/>
          <p:cNvSpPr>
            <a:spLocks noChangeArrowheads="1"/>
          </p:cNvSpPr>
          <p:nvPr/>
        </p:nvSpPr>
        <p:spPr bwMode="auto">
          <a:xfrm>
            <a:off x="2890838" y="1462088"/>
            <a:ext cx="3271837" cy="4262437"/>
          </a:xfrm>
          <a:prstGeom prst="rect">
            <a:avLst/>
          </a:prstGeom>
          <a:solidFill>
            <a:srgbClr val="D9E5E2"/>
          </a:solidFill>
          <a:ln w="3175">
            <a:solidFill>
              <a:srgbClr val="597F75"/>
            </a:solidFill>
            <a:miter lim="800000"/>
            <a:headEnd/>
            <a:tailEnd/>
          </a:ln>
          <a:effectLst>
            <a:outerShdw dist="107763" dir="2700000" algn="ctr" rotWithShape="0">
              <a:schemeClr val="bg2"/>
            </a:outerShdw>
          </a:effectLst>
        </p:spPr>
        <p:txBody>
          <a:bodyPr wrap="none" anchor="ctr"/>
          <a:lstStyle/>
          <a:p>
            <a:pPr>
              <a:defRPr/>
            </a:pPr>
            <a:endParaRPr lang="en-US" dirty="0">
              <a:solidFill>
                <a:schemeClr val="tx1">
                  <a:lumMod val="75000"/>
                  <a:lumOff val="25000"/>
                </a:schemeClr>
              </a:solidFill>
            </a:endParaRPr>
          </a:p>
        </p:txBody>
      </p:sp>
      <p:sp>
        <p:nvSpPr>
          <p:cNvPr id="6" name="Title 5"/>
          <p:cNvSpPr>
            <a:spLocks noGrp="1"/>
          </p:cNvSpPr>
          <p:nvPr>
            <p:ph type="title"/>
          </p:nvPr>
        </p:nvSpPr>
        <p:spPr/>
        <p:txBody>
          <a:bodyPr>
            <a:normAutofit/>
          </a:bodyPr>
          <a:lstStyle/>
          <a:p>
            <a:r>
              <a:rPr lang="cs-CZ" dirty="0" smtClean="0"/>
              <a:t>Typ pracovního příkazu</a:t>
            </a:r>
            <a:endParaRPr lang="cs-CZ" dirty="0"/>
          </a:p>
        </p:txBody>
      </p:sp>
      <p:sp>
        <p:nvSpPr>
          <p:cNvPr id="72706" name="Footer Placeholder 3"/>
          <p:cNvSpPr>
            <a:spLocks noGrp="1"/>
          </p:cNvSpPr>
          <p:nvPr>
            <p:ph type="ftr" sz="quarter" idx="10"/>
          </p:nvPr>
        </p:nvSpPr>
        <p:spPr>
          <a:noFill/>
        </p:spPr>
        <p:txBody>
          <a:bodyPr/>
          <a:lstStyle/>
          <a:p>
            <a:r>
              <a:rPr lang="en-US" smtClean="0"/>
              <a:t>QS-PR-580</a:t>
            </a:r>
          </a:p>
        </p:txBody>
      </p:sp>
      <p:sp>
        <p:nvSpPr>
          <p:cNvPr id="72708" name="Rectangle 2"/>
          <p:cNvSpPr>
            <a:spLocks noGrp="1" noChangeArrowheads="1"/>
          </p:cNvSpPr>
          <p:nvPr>
            <p:ph idx="4294967295"/>
          </p:nvPr>
        </p:nvSpPr>
        <p:spPr>
          <a:xfrm>
            <a:off x="2984500" y="1744663"/>
            <a:ext cx="3454400" cy="4094162"/>
          </a:xfrm>
        </p:spPr>
        <p:txBody>
          <a:bodyPr/>
          <a:lstStyle/>
          <a:p>
            <a:pPr defTabSz="346075" eaLnBrk="1" hangingPunct="1">
              <a:spcBef>
                <a:spcPts val="1600"/>
              </a:spcBef>
              <a:buClr>
                <a:srgbClr val="7BA399"/>
              </a:buClr>
              <a:buFont typeface="Wingdings" pitchFamily="2" charset="2"/>
              <a:buChar char="§"/>
            </a:pPr>
            <a:r>
              <a:rPr lang="cs-CZ" sz="2000" b="1" dirty="0" smtClean="0">
                <a:solidFill>
                  <a:srgbClr val="597F75"/>
                </a:solidFill>
              </a:rPr>
              <a:t>prázdný </a:t>
            </a:r>
            <a:r>
              <a:rPr lang="cs-CZ" sz="1600" dirty="0" smtClean="0"/>
              <a:t>= standardní</a:t>
            </a:r>
          </a:p>
          <a:p>
            <a:pPr defTabSz="346075" eaLnBrk="1" hangingPunct="1">
              <a:spcBef>
                <a:spcPts val="1600"/>
              </a:spcBef>
              <a:buClr>
                <a:srgbClr val="7BA399"/>
              </a:buClr>
              <a:buFont typeface="Wingdings" pitchFamily="2" charset="2"/>
              <a:buChar char="§"/>
            </a:pPr>
            <a:r>
              <a:rPr lang="cs-CZ" sz="2000" b="1" dirty="0" smtClean="0">
                <a:solidFill>
                  <a:srgbClr val="597F75"/>
                </a:solidFill>
              </a:rPr>
              <a:t>F</a:t>
            </a:r>
            <a:r>
              <a:rPr lang="cs-CZ" sz="1600" dirty="0" smtClean="0"/>
              <a:t> = finální sestavení</a:t>
            </a:r>
          </a:p>
          <a:p>
            <a:pPr defTabSz="346075" eaLnBrk="1" hangingPunct="1">
              <a:spcBef>
                <a:spcPts val="1600"/>
              </a:spcBef>
              <a:buClr>
                <a:srgbClr val="7BA399"/>
              </a:buClr>
              <a:buFont typeface="Wingdings" pitchFamily="2" charset="2"/>
              <a:buChar char="§"/>
            </a:pPr>
            <a:r>
              <a:rPr lang="cs-CZ" sz="2000" b="1" dirty="0" smtClean="0">
                <a:solidFill>
                  <a:srgbClr val="597F75"/>
                </a:solidFill>
              </a:rPr>
              <a:t>R</a:t>
            </a:r>
            <a:r>
              <a:rPr lang="cs-CZ" sz="1600" dirty="0" smtClean="0"/>
              <a:t> = přepracování</a:t>
            </a:r>
            <a:endParaRPr lang="cs-CZ" sz="2000" dirty="0" smtClean="0"/>
          </a:p>
          <a:p>
            <a:pPr defTabSz="346075">
              <a:spcBef>
                <a:spcPts val="1600"/>
              </a:spcBef>
              <a:buClr>
                <a:srgbClr val="7BA399"/>
              </a:buClr>
              <a:buFont typeface="Wingdings" pitchFamily="2" charset="2"/>
              <a:buChar char="§"/>
            </a:pPr>
            <a:r>
              <a:rPr lang="cs-CZ" sz="2000" b="1" dirty="0" smtClean="0">
                <a:solidFill>
                  <a:srgbClr val="597F75"/>
                </a:solidFill>
              </a:rPr>
              <a:t>E</a:t>
            </a:r>
            <a:r>
              <a:rPr lang="cs-CZ" sz="1600" dirty="0" smtClean="0"/>
              <a:t> = nákladový</a:t>
            </a:r>
          </a:p>
          <a:p>
            <a:pPr defTabSz="346075" eaLnBrk="1" hangingPunct="1">
              <a:spcBef>
                <a:spcPts val="1600"/>
              </a:spcBef>
              <a:buClr>
                <a:srgbClr val="7BA399"/>
              </a:buClr>
              <a:buFont typeface="Wingdings" pitchFamily="2" charset="2"/>
              <a:buChar char="§"/>
            </a:pPr>
            <a:r>
              <a:rPr lang="cs-CZ" sz="2000" b="1" dirty="0" smtClean="0">
                <a:solidFill>
                  <a:srgbClr val="597F75"/>
                </a:solidFill>
              </a:rPr>
              <a:t>S</a:t>
            </a:r>
            <a:r>
              <a:rPr lang="cs-CZ" sz="1600" dirty="0" smtClean="0"/>
              <a:t> = rozvrhovaný</a:t>
            </a:r>
            <a:endParaRPr lang="cs-CZ" sz="2000" dirty="0" smtClean="0"/>
          </a:p>
          <a:p>
            <a:pPr defTabSz="346075" eaLnBrk="1" hangingPunct="1">
              <a:spcBef>
                <a:spcPts val="1600"/>
              </a:spcBef>
              <a:buClr>
                <a:srgbClr val="7BA399"/>
              </a:buClr>
              <a:buFont typeface="Wingdings" pitchFamily="2" charset="2"/>
              <a:buChar char="§"/>
            </a:pPr>
            <a:r>
              <a:rPr lang="cs-CZ" sz="2000" b="1" dirty="0" smtClean="0">
                <a:solidFill>
                  <a:srgbClr val="597F75"/>
                </a:solidFill>
              </a:rPr>
              <a:t>C </a:t>
            </a:r>
            <a:r>
              <a:rPr lang="cs-CZ" sz="1600" dirty="0" smtClean="0"/>
              <a:t>= kumulativní</a:t>
            </a:r>
          </a:p>
          <a:p>
            <a:pPr defTabSz="346075" eaLnBrk="1" hangingPunct="1">
              <a:spcBef>
                <a:spcPts val="1600"/>
              </a:spcBef>
              <a:buClr>
                <a:srgbClr val="7BA399"/>
              </a:buClr>
              <a:buFont typeface="Wingdings" pitchFamily="2" charset="2"/>
              <a:buChar char="§"/>
            </a:pPr>
            <a:r>
              <a:rPr lang="cs-CZ" sz="2000" b="1" dirty="0" smtClean="0">
                <a:solidFill>
                  <a:srgbClr val="597F75"/>
                </a:solidFill>
              </a:rPr>
              <a:t>W = </a:t>
            </a:r>
            <a:r>
              <a:rPr lang="cs-CZ" sz="1600" dirty="0" smtClean="0"/>
              <a:t>plovoucí</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9" name="Rectangle 5"/>
          <p:cNvSpPr>
            <a:spLocks noChangeArrowheads="1"/>
          </p:cNvSpPr>
          <p:nvPr/>
        </p:nvSpPr>
        <p:spPr bwMode="auto">
          <a:xfrm>
            <a:off x="2890838" y="1462088"/>
            <a:ext cx="3271837" cy="4262437"/>
          </a:xfrm>
          <a:prstGeom prst="rect">
            <a:avLst/>
          </a:prstGeom>
          <a:solidFill>
            <a:srgbClr val="D9E5E2"/>
          </a:solidFill>
          <a:ln w="3175">
            <a:solidFill>
              <a:srgbClr val="597F75"/>
            </a:solidFill>
            <a:miter lim="800000"/>
            <a:headEnd/>
            <a:tailEnd/>
          </a:ln>
          <a:effectLst>
            <a:outerShdw dist="107763" dir="2700000" algn="ctr" rotWithShape="0">
              <a:schemeClr val="bg2"/>
            </a:outerShdw>
          </a:effectLst>
        </p:spPr>
        <p:txBody>
          <a:bodyPr wrap="none" anchor="ctr"/>
          <a:lstStyle/>
          <a:p>
            <a:pPr>
              <a:defRPr/>
            </a:pPr>
            <a:endParaRPr lang="en-US" dirty="0">
              <a:solidFill>
                <a:schemeClr val="tx1">
                  <a:lumMod val="75000"/>
                  <a:lumOff val="25000"/>
                </a:schemeClr>
              </a:solidFill>
            </a:endParaRPr>
          </a:p>
        </p:txBody>
      </p:sp>
      <p:sp>
        <p:nvSpPr>
          <p:cNvPr id="6" name="Title 5"/>
          <p:cNvSpPr>
            <a:spLocks noGrp="1"/>
          </p:cNvSpPr>
          <p:nvPr>
            <p:ph type="title"/>
          </p:nvPr>
        </p:nvSpPr>
        <p:spPr/>
        <p:txBody>
          <a:bodyPr>
            <a:normAutofit/>
          </a:bodyPr>
          <a:lstStyle/>
          <a:p>
            <a:r>
              <a:rPr lang="cs-CZ" dirty="0" smtClean="0"/>
              <a:t>Typ pracovního příkazu</a:t>
            </a:r>
            <a:endParaRPr lang="cs-CZ" dirty="0"/>
          </a:p>
        </p:txBody>
      </p:sp>
      <p:sp>
        <p:nvSpPr>
          <p:cNvPr id="72706" name="Footer Placeholder 3"/>
          <p:cNvSpPr>
            <a:spLocks noGrp="1"/>
          </p:cNvSpPr>
          <p:nvPr>
            <p:ph type="ftr" sz="quarter" idx="10"/>
          </p:nvPr>
        </p:nvSpPr>
        <p:spPr>
          <a:noFill/>
        </p:spPr>
        <p:txBody>
          <a:bodyPr/>
          <a:lstStyle/>
          <a:p>
            <a:r>
              <a:rPr lang="en-US" smtClean="0"/>
              <a:t>QS-PR-580</a:t>
            </a:r>
          </a:p>
        </p:txBody>
      </p:sp>
      <p:sp>
        <p:nvSpPr>
          <p:cNvPr id="72708" name="Rectangle 2"/>
          <p:cNvSpPr>
            <a:spLocks noGrp="1" noChangeArrowheads="1"/>
          </p:cNvSpPr>
          <p:nvPr>
            <p:ph idx="4294967295"/>
          </p:nvPr>
        </p:nvSpPr>
        <p:spPr>
          <a:xfrm>
            <a:off x="2984500" y="1744663"/>
            <a:ext cx="3454400" cy="4094162"/>
          </a:xfrm>
        </p:spPr>
        <p:txBody>
          <a:bodyPr/>
          <a:lstStyle/>
          <a:p>
            <a:pPr defTabSz="346075" eaLnBrk="1" hangingPunct="1">
              <a:spcBef>
                <a:spcPts val="1600"/>
              </a:spcBef>
              <a:buClr>
                <a:srgbClr val="7BA399"/>
              </a:buClr>
              <a:buFont typeface="Wingdings" pitchFamily="2" charset="2"/>
              <a:buChar char="§"/>
            </a:pPr>
            <a:r>
              <a:rPr lang="cs-CZ" sz="2000" b="1" dirty="0" smtClean="0">
                <a:solidFill>
                  <a:srgbClr val="597F75"/>
                </a:solidFill>
              </a:rPr>
              <a:t>prázdný </a:t>
            </a:r>
            <a:r>
              <a:rPr lang="cs-CZ" sz="1600" dirty="0" smtClean="0"/>
              <a:t>= standardní</a:t>
            </a:r>
          </a:p>
          <a:p>
            <a:pPr defTabSz="346075" eaLnBrk="1" hangingPunct="1">
              <a:spcBef>
                <a:spcPts val="1600"/>
              </a:spcBef>
              <a:buClr>
                <a:srgbClr val="7BA399"/>
              </a:buClr>
              <a:buFont typeface="Wingdings" pitchFamily="2" charset="2"/>
              <a:buChar char="§"/>
            </a:pPr>
            <a:r>
              <a:rPr lang="cs-CZ" sz="2000" b="1" dirty="0" smtClean="0">
                <a:solidFill>
                  <a:srgbClr val="597F75"/>
                </a:solidFill>
              </a:rPr>
              <a:t>F</a:t>
            </a:r>
            <a:r>
              <a:rPr lang="cs-CZ" sz="1600" dirty="0" smtClean="0"/>
              <a:t> = finální sestavení</a:t>
            </a:r>
          </a:p>
          <a:p>
            <a:pPr defTabSz="346075" eaLnBrk="1" hangingPunct="1">
              <a:spcBef>
                <a:spcPts val="1600"/>
              </a:spcBef>
              <a:buClr>
                <a:srgbClr val="7BA399"/>
              </a:buClr>
              <a:buFont typeface="Wingdings" pitchFamily="2" charset="2"/>
              <a:buChar char="§"/>
            </a:pPr>
            <a:r>
              <a:rPr lang="cs-CZ" sz="2000" b="1" dirty="0" smtClean="0">
                <a:solidFill>
                  <a:srgbClr val="597F75"/>
                </a:solidFill>
              </a:rPr>
              <a:t>R</a:t>
            </a:r>
            <a:r>
              <a:rPr lang="cs-CZ" sz="1600" dirty="0" smtClean="0"/>
              <a:t> = přepracování</a:t>
            </a:r>
            <a:endParaRPr lang="cs-CZ" sz="2000" dirty="0" smtClean="0"/>
          </a:p>
          <a:p>
            <a:pPr defTabSz="346075">
              <a:spcBef>
                <a:spcPts val="1600"/>
              </a:spcBef>
              <a:buClr>
                <a:srgbClr val="7BA399"/>
              </a:buClr>
              <a:buFont typeface="Wingdings" pitchFamily="2" charset="2"/>
              <a:buChar char="§"/>
            </a:pPr>
            <a:r>
              <a:rPr lang="cs-CZ" sz="2000" b="1" dirty="0" smtClean="0">
                <a:solidFill>
                  <a:srgbClr val="597F75"/>
                </a:solidFill>
              </a:rPr>
              <a:t>E</a:t>
            </a:r>
            <a:r>
              <a:rPr lang="cs-CZ" sz="1600" dirty="0" smtClean="0"/>
              <a:t> = nákladový</a:t>
            </a:r>
          </a:p>
          <a:p>
            <a:pPr defTabSz="346075" eaLnBrk="1" hangingPunct="1">
              <a:spcBef>
                <a:spcPts val="1600"/>
              </a:spcBef>
              <a:buClr>
                <a:srgbClr val="7BA399"/>
              </a:buClr>
              <a:buFont typeface="Wingdings" pitchFamily="2" charset="2"/>
              <a:buChar char="§"/>
            </a:pPr>
            <a:r>
              <a:rPr lang="cs-CZ" sz="2000" b="1" dirty="0" smtClean="0">
                <a:solidFill>
                  <a:srgbClr val="597F75"/>
                </a:solidFill>
              </a:rPr>
              <a:t>S</a:t>
            </a:r>
            <a:r>
              <a:rPr lang="cs-CZ" sz="1600" dirty="0" smtClean="0"/>
              <a:t> = rozvrhovaný</a:t>
            </a:r>
            <a:endParaRPr lang="cs-CZ" sz="2000" dirty="0" smtClean="0"/>
          </a:p>
          <a:p>
            <a:pPr defTabSz="346075" eaLnBrk="1" hangingPunct="1">
              <a:spcBef>
                <a:spcPts val="1600"/>
              </a:spcBef>
              <a:buClr>
                <a:srgbClr val="7BA399"/>
              </a:buClr>
              <a:buFont typeface="Wingdings" pitchFamily="2" charset="2"/>
              <a:buChar char="§"/>
            </a:pPr>
            <a:r>
              <a:rPr lang="cs-CZ" sz="2000" b="1" dirty="0" smtClean="0">
                <a:solidFill>
                  <a:srgbClr val="597F75"/>
                </a:solidFill>
              </a:rPr>
              <a:t>C </a:t>
            </a:r>
            <a:r>
              <a:rPr lang="cs-CZ" sz="1600" dirty="0" smtClean="0"/>
              <a:t>= kumulativní</a:t>
            </a:r>
          </a:p>
          <a:p>
            <a:pPr defTabSz="346075" eaLnBrk="1" hangingPunct="1">
              <a:spcBef>
                <a:spcPts val="1600"/>
              </a:spcBef>
              <a:buClr>
                <a:srgbClr val="7BA399"/>
              </a:buClr>
              <a:buFont typeface="Wingdings" pitchFamily="2" charset="2"/>
              <a:buChar char="§"/>
            </a:pPr>
            <a:r>
              <a:rPr lang="cs-CZ" sz="2000" b="1" dirty="0" smtClean="0">
                <a:solidFill>
                  <a:srgbClr val="597F75"/>
                </a:solidFill>
              </a:rPr>
              <a:t>W = </a:t>
            </a:r>
            <a:r>
              <a:rPr lang="cs-CZ" sz="1600" dirty="0" smtClean="0"/>
              <a:t>plovoucí</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9" name="Rectangle 5"/>
          <p:cNvSpPr>
            <a:spLocks noChangeArrowheads="1"/>
          </p:cNvSpPr>
          <p:nvPr/>
        </p:nvSpPr>
        <p:spPr bwMode="auto">
          <a:xfrm>
            <a:off x="2890838" y="1462088"/>
            <a:ext cx="3271837" cy="4262437"/>
          </a:xfrm>
          <a:prstGeom prst="rect">
            <a:avLst/>
          </a:prstGeom>
          <a:solidFill>
            <a:srgbClr val="D9E5E2"/>
          </a:solidFill>
          <a:ln w="3175">
            <a:solidFill>
              <a:srgbClr val="597F75"/>
            </a:solidFill>
            <a:miter lim="800000"/>
            <a:headEnd/>
            <a:tailEnd/>
          </a:ln>
          <a:effectLst>
            <a:outerShdw dist="107763" dir="2700000" algn="ctr" rotWithShape="0">
              <a:schemeClr val="bg2"/>
            </a:outerShdw>
          </a:effectLst>
        </p:spPr>
        <p:txBody>
          <a:bodyPr wrap="none" anchor="ctr"/>
          <a:lstStyle/>
          <a:p>
            <a:pPr>
              <a:defRPr/>
            </a:pPr>
            <a:endParaRPr lang="en-US" dirty="0">
              <a:solidFill>
                <a:schemeClr val="tx1">
                  <a:lumMod val="75000"/>
                  <a:lumOff val="25000"/>
                </a:schemeClr>
              </a:solidFill>
            </a:endParaRPr>
          </a:p>
        </p:txBody>
      </p:sp>
      <p:sp>
        <p:nvSpPr>
          <p:cNvPr id="6" name="Title 5"/>
          <p:cNvSpPr>
            <a:spLocks noGrp="1"/>
          </p:cNvSpPr>
          <p:nvPr>
            <p:ph type="title"/>
          </p:nvPr>
        </p:nvSpPr>
        <p:spPr/>
        <p:txBody>
          <a:bodyPr>
            <a:normAutofit/>
          </a:bodyPr>
          <a:lstStyle/>
          <a:p>
            <a:r>
              <a:rPr lang="cs-CZ" dirty="0" smtClean="0"/>
              <a:t>Typ pracovního příkazu</a:t>
            </a:r>
            <a:endParaRPr lang="cs-CZ" dirty="0"/>
          </a:p>
        </p:txBody>
      </p:sp>
      <p:sp>
        <p:nvSpPr>
          <p:cNvPr id="72706" name="Footer Placeholder 3"/>
          <p:cNvSpPr>
            <a:spLocks noGrp="1"/>
          </p:cNvSpPr>
          <p:nvPr>
            <p:ph type="ftr" sz="quarter" idx="10"/>
          </p:nvPr>
        </p:nvSpPr>
        <p:spPr>
          <a:noFill/>
        </p:spPr>
        <p:txBody>
          <a:bodyPr/>
          <a:lstStyle/>
          <a:p>
            <a:r>
              <a:rPr lang="en-US" smtClean="0"/>
              <a:t>QS-PR-580</a:t>
            </a:r>
          </a:p>
        </p:txBody>
      </p:sp>
      <p:sp>
        <p:nvSpPr>
          <p:cNvPr id="72708" name="Rectangle 2"/>
          <p:cNvSpPr>
            <a:spLocks noGrp="1" noChangeArrowheads="1"/>
          </p:cNvSpPr>
          <p:nvPr>
            <p:ph idx="4294967295"/>
          </p:nvPr>
        </p:nvSpPr>
        <p:spPr>
          <a:xfrm>
            <a:off x="2984500" y="1744663"/>
            <a:ext cx="3454400" cy="4094162"/>
          </a:xfrm>
        </p:spPr>
        <p:txBody>
          <a:bodyPr/>
          <a:lstStyle/>
          <a:p>
            <a:pPr defTabSz="346075" eaLnBrk="1" hangingPunct="1">
              <a:spcBef>
                <a:spcPts val="1600"/>
              </a:spcBef>
              <a:buClr>
                <a:srgbClr val="7BA399"/>
              </a:buClr>
              <a:buFont typeface="Wingdings" pitchFamily="2" charset="2"/>
              <a:buChar char="§"/>
            </a:pPr>
            <a:r>
              <a:rPr lang="cs-CZ" sz="2000" b="1" dirty="0" smtClean="0">
                <a:solidFill>
                  <a:srgbClr val="597F75"/>
                </a:solidFill>
              </a:rPr>
              <a:t>prázdný </a:t>
            </a:r>
            <a:r>
              <a:rPr lang="cs-CZ" sz="1600" dirty="0" smtClean="0"/>
              <a:t>= standardní</a:t>
            </a:r>
          </a:p>
          <a:p>
            <a:pPr defTabSz="346075" eaLnBrk="1" hangingPunct="1">
              <a:spcBef>
                <a:spcPts val="1600"/>
              </a:spcBef>
              <a:buClr>
                <a:srgbClr val="7BA399"/>
              </a:buClr>
              <a:buFont typeface="Wingdings" pitchFamily="2" charset="2"/>
              <a:buChar char="§"/>
            </a:pPr>
            <a:r>
              <a:rPr lang="cs-CZ" sz="2000" b="1" dirty="0" smtClean="0">
                <a:solidFill>
                  <a:srgbClr val="597F75"/>
                </a:solidFill>
              </a:rPr>
              <a:t>F</a:t>
            </a:r>
            <a:r>
              <a:rPr lang="cs-CZ" sz="1600" dirty="0" smtClean="0"/>
              <a:t> = finální sestavení</a:t>
            </a:r>
          </a:p>
          <a:p>
            <a:pPr defTabSz="346075" eaLnBrk="1" hangingPunct="1">
              <a:spcBef>
                <a:spcPts val="1600"/>
              </a:spcBef>
              <a:buClr>
                <a:srgbClr val="7BA399"/>
              </a:buClr>
              <a:buFont typeface="Wingdings" pitchFamily="2" charset="2"/>
              <a:buChar char="§"/>
            </a:pPr>
            <a:r>
              <a:rPr lang="cs-CZ" sz="2000" b="1" dirty="0" smtClean="0">
                <a:solidFill>
                  <a:srgbClr val="597F75"/>
                </a:solidFill>
              </a:rPr>
              <a:t>R</a:t>
            </a:r>
            <a:r>
              <a:rPr lang="cs-CZ" sz="1600" dirty="0" smtClean="0"/>
              <a:t> = přepracování</a:t>
            </a:r>
            <a:endParaRPr lang="cs-CZ" sz="2000" dirty="0" smtClean="0"/>
          </a:p>
          <a:p>
            <a:pPr defTabSz="346075" eaLnBrk="1" hangingPunct="1">
              <a:spcBef>
                <a:spcPts val="1600"/>
              </a:spcBef>
              <a:buClr>
                <a:srgbClr val="7BA399"/>
              </a:buClr>
              <a:buFont typeface="Wingdings" pitchFamily="2" charset="2"/>
              <a:buChar char="§"/>
            </a:pPr>
            <a:r>
              <a:rPr lang="cs-CZ" sz="2000" b="1" dirty="0" smtClean="0">
                <a:solidFill>
                  <a:srgbClr val="597F75"/>
                </a:solidFill>
              </a:rPr>
              <a:t>E</a:t>
            </a:r>
            <a:r>
              <a:rPr lang="cs-CZ" sz="1600" dirty="0" smtClean="0"/>
              <a:t> = nákladový</a:t>
            </a:r>
          </a:p>
          <a:p>
            <a:pPr defTabSz="346075" eaLnBrk="1" hangingPunct="1">
              <a:spcBef>
                <a:spcPts val="1600"/>
              </a:spcBef>
              <a:buClr>
                <a:srgbClr val="7BA399"/>
              </a:buClr>
              <a:buFont typeface="Wingdings" pitchFamily="2" charset="2"/>
              <a:buChar char="§"/>
            </a:pPr>
            <a:r>
              <a:rPr lang="cs-CZ" sz="2000" b="1" dirty="0" smtClean="0">
                <a:solidFill>
                  <a:srgbClr val="597F75"/>
                </a:solidFill>
              </a:rPr>
              <a:t>S</a:t>
            </a:r>
            <a:r>
              <a:rPr lang="cs-CZ" sz="1600" dirty="0" smtClean="0"/>
              <a:t> = rozvrhovaný</a:t>
            </a:r>
            <a:endParaRPr lang="cs-CZ" sz="2000" dirty="0" smtClean="0"/>
          </a:p>
          <a:p>
            <a:pPr defTabSz="346075" eaLnBrk="1" hangingPunct="1">
              <a:spcBef>
                <a:spcPts val="1600"/>
              </a:spcBef>
              <a:buClr>
                <a:srgbClr val="7BA399"/>
              </a:buClr>
              <a:buFont typeface="Wingdings" pitchFamily="2" charset="2"/>
              <a:buChar char="§"/>
            </a:pPr>
            <a:r>
              <a:rPr lang="cs-CZ" sz="2000" b="1" dirty="0" smtClean="0">
                <a:solidFill>
                  <a:srgbClr val="597F75"/>
                </a:solidFill>
              </a:rPr>
              <a:t>C </a:t>
            </a:r>
            <a:r>
              <a:rPr lang="cs-CZ" sz="1600" dirty="0" smtClean="0"/>
              <a:t>= kumulativní</a:t>
            </a:r>
          </a:p>
          <a:p>
            <a:pPr defTabSz="346075" eaLnBrk="1" hangingPunct="1">
              <a:spcBef>
                <a:spcPts val="1600"/>
              </a:spcBef>
              <a:buClr>
                <a:srgbClr val="7BA399"/>
              </a:buClr>
              <a:buFont typeface="Wingdings" pitchFamily="2" charset="2"/>
              <a:buChar char="§"/>
            </a:pPr>
            <a:r>
              <a:rPr lang="cs-CZ" sz="2000" b="1" dirty="0" smtClean="0">
                <a:solidFill>
                  <a:srgbClr val="597F75"/>
                </a:solidFill>
              </a:rPr>
              <a:t>W = </a:t>
            </a:r>
            <a:r>
              <a:rPr lang="cs-CZ" sz="1600" dirty="0" smtClean="0"/>
              <a:t>plovoucí</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normAutofit/>
          </a:bodyPr>
          <a:lstStyle/>
          <a:p>
            <a:r>
              <a:rPr lang="en-US" dirty="0" smtClean="0"/>
              <a:t>Status</a:t>
            </a:r>
            <a:r>
              <a:rPr lang="cs-CZ" dirty="0" smtClean="0"/>
              <a:t> pracovního příkazu</a:t>
            </a:r>
            <a:endParaRPr lang="en-US" dirty="0"/>
          </a:p>
        </p:txBody>
      </p:sp>
      <p:sp>
        <p:nvSpPr>
          <p:cNvPr id="73730" name="Footer Placeholder 3"/>
          <p:cNvSpPr>
            <a:spLocks noGrp="1"/>
          </p:cNvSpPr>
          <p:nvPr>
            <p:ph type="ftr" sz="quarter" idx="10"/>
          </p:nvPr>
        </p:nvSpPr>
        <p:spPr>
          <a:noFill/>
        </p:spPr>
        <p:txBody>
          <a:bodyPr/>
          <a:lstStyle/>
          <a:p>
            <a:r>
              <a:rPr lang="en-US" smtClean="0"/>
              <a:t>QS-PR-590</a:t>
            </a:r>
          </a:p>
        </p:txBody>
      </p:sp>
      <p:sp>
        <p:nvSpPr>
          <p:cNvPr id="283678" name="Rectangle 2078"/>
          <p:cNvSpPr>
            <a:spLocks noChangeArrowheads="1"/>
          </p:cNvSpPr>
          <p:nvPr/>
        </p:nvSpPr>
        <p:spPr bwMode="auto">
          <a:xfrm>
            <a:off x="1131888" y="1463675"/>
            <a:ext cx="6862762" cy="4178300"/>
          </a:xfrm>
          <a:prstGeom prst="rect">
            <a:avLst/>
          </a:prstGeom>
          <a:solidFill>
            <a:srgbClr val="F7F1E1"/>
          </a:solidFill>
          <a:ln w="12700">
            <a:solidFill>
              <a:schemeClr val="tx1"/>
            </a:solidFill>
            <a:miter lim="800000"/>
            <a:headEnd/>
            <a:tailEnd/>
          </a:ln>
          <a:effectLst>
            <a:outerShdw dist="107763" dir="2700000" algn="ctr" rotWithShape="0">
              <a:schemeClr val="bg2"/>
            </a:outerShdw>
          </a:effectLst>
        </p:spPr>
        <p:txBody>
          <a:bodyPr wrap="none" anchor="ctr"/>
          <a:lstStyle/>
          <a:p>
            <a:pPr>
              <a:defRPr/>
            </a:pPr>
            <a:endParaRPr lang="en-US">
              <a:latin typeface="+mj-lt"/>
            </a:endParaRPr>
          </a:p>
        </p:txBody>
      </p:sp>
      <p:sp>
        <p:nvSpPr>
          <p:cNvPr id="73733" name="Text Box 2056"/>
          <p:cNvSpPr txBox="1">
            <a:spLocks noChangeArrowheads="1"/>
          </p:cNvSpPr>
          <p:nvPr/>
        </p:nvSpPr>
        <p:spPr bwMode="auto">
          <a:xfrm>
            <a:off x="954088" y="1609725"/>
            <a:ext cx="1854426" cy="365125"/>
          </a:xfrm>
          <a:prstGeom prst="rect">
            <a:avLst/>
          </a:prstGeom>
          <a:noFill/>
          <a:ln w="12700">
            <a:noFill/>
            <a:miter lim="800000"/>
            <a:headEnd/>
            <a:tailEnd/>
          </a:ln>
        </p:spPr>
        <p:txBody>
          <a:bodyPr wrap="none"/>
          <a:lstStyle/>
          <a:p>
            <a:pPr algn="ctr" eaLnBrk="0" hangingPunct="0"/>
            <a:r>
              <a:rPr lang="en-US" sz="2200" dirty="0" smtClean="0">
                <a:solidFill>
                  <a:srgbClr val="507269"/>
                </a:solidFill>
                <a:latin typeface="+mj-lt"/>
              </a:rPr>
              <a:t>Pl</a:t>
            </a:r>
            <a:r>
              <a:rPr lang="cs-CZ" sz="2200" dirty="0" smtClean="0">
                <a:solidFill>
                  <a:srgbClr val="507269"/>
                </a:solidFill>
                <a:latin typeface="+mj-lt"/>
              </a:rPr>
              <a:t>ánovaný</a:t>
            </a:r>
            <a:endParaRPr lang="en-US" sz="2200" dirty="0">
              <a:solidFill>
                <a:srgbClr val="507269"/>
              </a:solidFill>
              <a:latin typeface="+mj-lt"/>
            </a:endParaRPr>
          </a:p>
        </p:txBody>
      </p:sp>
      <p:sp>
        <p:nvSpPr>
          <p:cNvPr id="73734" name="Text Box 2057"/>
          <p:cNvSpPr txBox="1">
            <a:spLocks noChangeArrowheads="1"/>
          </p:cNvSpPr>
          <p:nvPr/>
        </p:nvSpPr>
        <p:spPr bwMode="auto">
          <a:xfrm>
            <a:off x="6664297" y="4951413"/>
            <a:ext cx="1285929" cy="430887"/>
          </a:xfrm>
          <a:prstGeom prst="rect">
            <a:avLst/>
          </a:prstGeom>
          <a:noFill/>
          <a:ln w="12700">
            <a:noFill/>
            <a:miter lim="800000"/>
            <a:headEnd/>
            <a:tailEnd/>
          </a:ln>
        </p:spPr>
        <p:txBody>
          <a:bodyPr wrap="none">
            <a:spAutoFit/>
          </a:bodyPr>
          <a:lstStyle/>
          <a:p>
            <a:pPr algn="ctr" eaLnBrk="0" hangingPunct="0"/>
            <a:r>
              <a:rPr lang="en-US" sz="2200" dirty="0" smtClean="0">
                <a:solidFill>
                  <a:srgbClr val="507269"/>
                </a:solidFill>
                <a:latin typeface="+mj-lt"/>
              </a:rPr>
              <a:t>(</a:t>
            </a:r>
            <a:r>
              <a:rPr lang="cs-CZ" sz="2200" dirty="0" smtClean="0">
                <a:solidFill>
                  <a:srgbClr val="507269"/>
                </a:solidFill>
                <a:latin typeface="+mj-lt"/>
              </a:rPr>
              <a:t>Dávka</a:t>
            </a:r>
            <a:r>
              <a:rPr lang="en-US" sz="2200" dirty="0" smtClean="0">
                <a:solidFill>
                  <a:srgbClr val="507269"/>
                </a:solidFill>
                <a:latin typeface="+mj-lt"/>
              </a:rPr>
              <a:t>)</a:t>
            </a:r>
            <a:endParaRPr lang="en-US" sz="2200" dirty="0">
              <a:solidFill>
                <a:srgbClr val="507269"/>
              </a:solidFill>
              <a:latin typeface="+mj-lt"/>
            </a:endParaRPr>
          </a:p>
        </p:txBody>
      </p:sp>
      <p:sp>
        <p:nvSpPr>
          <p:cNvPr id="73735" name="Text Box 2059"/>
          <p:cNvSpPr txBox="1">
            <a:spLocks noChangeArrowheads="1"/>
          </p:cNvSpPr>
          <p:nvPr/>
        </p:nvSpPr>
        <p:spPr bwMode="auto">
          <a:xfrm>
            <a:off x="1946366" y="2155825"/>
            <a:ext cx="2338251" cy="365125"/>
          </a:xfrm>
          <a:prstGeom prst="rect">
            <a:avLst/>
          </a:prstGeom>
          <a:noFill/>
          <a:ln w="12700">
            <a:noFill/>
            <a:miter lim="800000"/>
            <a:headEnd/>
            <a:tailEnd/>
          </a:ln>
        </p:spPr>
        <p:txBody>
          <a:bodyPr wrap="none"/>
          <a:lstStyle/>
          <a:p>
            <a:pPr algn="ctr" eaLnBrk="0" hangingPunct="0"/>
            <a:r>
              <a:rPr lang="cs-CZ" sz="2200" dirty="0" smtClean="0">
                <a:solidFill>
                  <a:srgbClr val="507269"/>
                </a:solidFill>
                <a:latin typeface="+mj-lt"/>
              </a:rPr>
              <a:t>Pevně plánovaný</a:t>
            </a:r>
            <a:endParaRPr lang="en-US" sz="2200" dirty="0">
              <a:solidFill>
                <a:srgbClr val="507269"/>
              </a:solidFill>
              <a:latin typeface="+mj-lt"/>
            </a:endParaRPr>
          </a:p>
        </p:txBody>
      </p:sp>
      <p:sp>
        <p:nvSpPr>
          <p:cNvPr id="73736" name="Text Box 2062"/>
          <p:cNvSpPr txBox="1">
            <a:spLocks noChangeArrowheads="1"/>
          </p:cNvSpPr>
          <p:nvPr/>
        </p:nvSpPr>
        <p:spPr bwMode="auto">
          <a:xfrm>
            <a:off x="2779712" y="2684463"/>
            <a:ext cx="2353991" cy="365125"/>
          </a:xfrm>
          <a:prstGeom prst="rect">
            <a:avLst/>
          </a:prstGeom>
          <a:noFill/>
          <a:ln w="12700">
            <a:noFill/>
            <a:miter lim="800000"/>
            <a:headEnd/>
            <a:tailEnd/>
          </a:ln>
        </p:spPr>
        <p:txBody>
          <a:bodyPr wrap="none"/>
          <a:lstStyle/>
          <a:p>
            <a:pPr algn="ctr" eaLnBrk="0" hangingPunct="0"/>
            <a:r>
              <a:rPr lang="cs-CZ" sz="2200" dirty="0" smtClean="0">
                <a:solidFill>
                  <a:srgbClr val="507269"/>
                </a:solidFill>
                <a:latin typeface="+mj-lt"/>
              </a:rPr>
              <a:t>Zaplánovaný</a:t>
            </a:r>
            <a:endParaRPr lang="en-US" sz="2200" dirty="0">
              <a:solidFill>
                <a:srgbClr val="507269"/>
              </a:solidFill>
              <a:latin typeface="+mj-lt"/>
            </a:endParaRPr>
          </a:p>
        </p:txBody>
      </p:sp>
      <p:sp>
        <p:nvSpPr>
          <p:cNvPr id="73737" name="Text Box 2065"/>
          <p:cNvSpPr txBox="1">
            <a:spLocks noChangeArrowheads="1"/>
          </p:cNvSpPr>
          <p:nvPr/>
        </p:nvSpPr>
        <p:spPr bwMode="auto">
          <a:xfrm>
            <a:off x="3690937" y="3251200"/>
            <a:ext cx="2331040" cy="365125"/>
          </a:xfrm>
          <a:prstGeom prst="rect">
            <a:avLst/>
          </a:prstGeom>
          <a:noFill/>
          <a:ln w="12700">
            <a:noFill/>
            <a:miter lim="800000"/>
            <a:headEnd/>
            <a:tailEnd/>
          </a:ln>
        </p:spPr>
        <p:txBody>
          <a:bodyPr wrap="none"/>
          <a:lstStyle/>
          <a:p>
            <a:pPr algn="ctr" eaLnBrk="0" hangingPunct="0"/>
            <a:r>
              <a:rPr lang="cs-CZ" sz="2200" dirty="0" smtClean="0">
                <a:solidFill>
                  <a:srgbClr val="507269"/>
                </a:solidFill>
                <a:latin typeface="+mj-lt"/>
              </a:rPr>
              <a:t>Rezervovaný</a:t>
            </a:r>
            <a:endParaRPr lang="en-US" sz="2200" dirty="0">
              <a:solidFill>
                <a:srgbClr val="507269"/>
              </a:solidFill>
              <a:latin typeface="+mj-lt"/>
            </a:endParaRPr>
          </a:p>
        </p:txBody>
      </p:sp>
      <p:sp>
        <p:nvSpPr>
          <p:cNvPr id="73738" name="Text Box 2068"/>
          <p:cNvSpPr txBox="1">
            <a:spLocks noChangeArrowheads="1"/>
          </p:cNvSpPr>
          <p:nvPr/>
        </p:nvSpPr>
        <p:spPr bwMode="auto">
          <a:xfrm>
            <a:off x="4606925" y="3790950"/>
            <a:ext cx="1898378" cy="365125"/>
          </a:xfrm>
          <a:prstGeom prst="rect">
            <a:avLst/>
          </a:prstGeom>
          <a:noFill/>
          <a:ln w="12700">
            <a:noFill/>
            <a:miter lim="800000"/>
            <a:headEnd/>
            <a:tailEnd/>
          </a:ln>
        </p:spPr>
        <p:txBody>
          <a:bodyPr wrap="none"/>
          <a:lstStyle/>
          <a:p>
            <a:pPr algn="ctr" eaLnBrk="0" hangingPunct="0"/>
            <a:r>
              <a:rPr lang="cs-CZ" sz="2200" dirty="0" smtClean="0">
                <a:solidFill>
                  <a:srgbClr val="507269"/>
                </a:solidFill>
                <a:latin typeface="+mj-lt"/>
              </a:rPr>
              <a:t>Uvolněný</a:t>
            </a:r>
            <a:endParaRPr lang="en-US" sz="2200" dirty="0">
              <a:solidFill>
                <a:srgbClr val="507269"/>
              </a:solidFill>
              <a:latin typeface="+mj-lt"/>
            </a:endParaRPr>
          </a:p>
        </p:txBody>
      </p:sp>
      <p:sp>
        <p:nvSpPr>
          <p:cNvPr id="73739" name="Text Box 2071"/>
          <p:cNvSpPr txBox="1">
            <a:spLocks noChangeArrowheads="1"/>
          </p:cNvSpPr>
          <p:nvPr/>
        </p:nvSpPr>
        <p:spPr bwMode="auto">
          <a:xfrm>
            <a:off x="5527674" y="4298950"/>
            <a:ext cx="2166349" cy="365125"/>
          </a:xfrm>
          <a:prstGeom prst="rect">
            <a:avLst/>
          </a:prstGeom>
          <a:noFill/>
          <a:ln w="12700">
            <a:noFill/>
            <a:miter lim="800000"/>
            <a:headEnd/>
            <a:tailEnd/>
          </a:ln>
        </p:spPr>
        <p:txBody>
          <a:bodyPr wrap="none"/>
          <a:lstStyle/>
          <a:p>
            <a:pPr algn="ctr" eaLnBrk="0" hangingPunct="0"/>
            <a:r>
              <a:rPr lang="cs-CZ" sz="2200" dirty="0" smtClean="0">
                <a:solidFill>
                  <a:srgbClr val="507269"/>
                </a:solidFill>
                <a:latin typeface="+mj-lt"/>
              </a:rPr>
              <a:t>Uzavřený</a:t>
            </a:r>
            <a:endParaRPr lang="en-US" sz="2200" dirty="0">
              <a:solidFill>
                <a:srgbClr val="507269"/>
              </a:solidFill>
              <a:latin typeface="+mj-lt"/>
            </a:endParaRPr>
          </a:p>
        </p:txBody>
      </p:sp>
      <p:cxnSp>
        <p:nvCxnSpPr>
          <p:cNvPr id="73740" name="AutoShape 2112"/>
          <p:cNvCxnSpPr>
            <a:cxnSpLocks noChangeShapeType="1"/>
          </p:cNvCxnSpPr>
          <p:nvPr/>
        </p:nvCxnSpPr>
        <p:spPr bwMode="auto">
          <a:xfrm rot="16200000" flipH="1">
            <a:off x="5570538" y="4179887"/>
            <a:ext cx="363538" cy="360363"/>
          </a:xfrm>
          <a:prstGeom prst="bentConnector2">
            <a:avLst/>
          </a:prstGeom>
          <a:noFill/>
          <a:ln w="38100">
            <a:solidFill>
              <a:srgbClr val="507269"/>
            </a:solidFill>
            <a:miter lim="800000"/>
            <a:headEnd/>
            <a:tailEnd type="triangle" w="med" len="med"/>
          </a:ln>
        </p:spPr>
      </p:cxnSp>
      <p:cxnSp>
        <p:nvCxnSpPr>
          <p:cNvPr id="73741" name="AutoShape 2113"/>
          <p:cNvCxnSpPr>
            <a:cxnSpLocks noChangeShapeType="1"/>
          </p:cNvCxnSpPr>
          <p:nvPr/>
        </p:nvCxnSpPr>
        <p:spPr bwMode="auto">
          <a:xfrm rot="16200000" flipH="1">
            <a:off x="4519613" y="3648075"/>
            <a:ext cx="363537" cy="360363"/>
          </a:xfrm>
          <a:prstGeom prst="bentConnector2">
            <a:avLst/>
          </a:prstGeom>
          <a:noFill/>
          <a:ln w="38100">
            <a:solidFill>
              <a:srgbClr val="507269"/>
            </a:solidFill>
            <a:miter lim="800000"/>
            <a:headEnd/>
            <a:tailEnd type="triangle" w="med" len="med"/>
          </a:ln>
        </p:spPr>
      </p:cxnSp>
      <p:cxnSp>
        <p:nvCxnSpPr>
          <p:cNvPr id="73742" name="AutoShape 2114"/>
          <p:cNvCxnSpPr>
            <a:cxnSpLocks noChangeShapeType="1"/>
          </p:cNvCxnSpPr>
          <p:nvPr/>
        </p:nvCxnSpPr>
        <p:spPr bwMode="auto">
          <a:xfrm rot="16200000" flipH="1">
            <a:off x="3587750" y="3098801"/>
            <a:ext cx="363537" cy="360362"/>
          </a:xfrm>
          <a:prstGeom prst="bentConnector2">
            <a:avLst/>
          </a:prstGeom>
          <a:noFill/>
          <a:ln w="38100">
            <a:solidFill>
              <a:srgbClr val="507269"/>
            </a:solidFill>
            <a:miter lim="800000"/>
            <a:headEnd/>
            <a:tailEnd type="triangle" w="med" len="med"/>
          </a:ln>
        </p:spPr>
      </p:cxnSp>
      <p:cxnSp>
        <p:nvCxnSpPr>
          <p:cNvPr id="73743" name="AutoShape 2115"/>
          <p:cNvCxnSpPr>
            <a:cxnSpLocks noChangeShapeType="1"/>
          </p:cNvCxnSpPr>
          <p:nvPr/>
        </p:nvCxnSpPr>
        <p:spPr bwMode="auto">
          <a:xfrm rot="16200000" flipH="1">
            <a:off x="2697163" y="2555875"/>
            <a:ext cx="363537" cy="360363"/>
          </a:xfrm>
          <a:prstGeom prst="bentConnector2">
            <a:avLst/>
          </a:prstGeom>
          <a:noFill/>
          <a:ln w="38100">
            <a:solidFill>
              <a:srgbClr val="507269"/>
            </a:solidFill>
            <a:miter lim="800000"/>
            <a:headEnd/>
            <a:tailEnd type="triangle" w="med" len="med"/>
          </a:ln>
        </p:spPr>
      </p:cxnSp>
      <p:cxnSp>
        <p:nvCxnSpPr>
          <p:cNvPr id="73744" name="AutoShape 2116"/>
          <p:cNvCxnSpPr>
            <a:cxnSpLocks noChangeShapeType="1"/>
          </p:cNvCxnSpPr>
          <p:nvPr/>
        </p:nvCxnSpPr>
        <p:spPr bwMode="auto">
          <a:xfrm rot="16200000" flipH="1">
            <a:off x="1533525" y="2003426"/>
            <a:ext cx="363537" cy="360362"/>
          </a:xfrm>
          <a:prstGeom prst="bentConnector2">
            <a:avLst/>
          </a:prstGeom>
          <a:noFill/>
          <a:ln w="38100">
            <a:solidFill>
              <a:srgbClr val="507269"/>
            </a:solidFill>
            <a:miter lim="800000"/>
            <a:headEnd/>
            <a:tailEnd type="triangle" w="med" len="med"/>
          </a:ln>
        </p:spPr>
      </p:cxn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normAutofit/>
          </a:bodyPr>
          <a:lstStyle/>
          <a:p>
            <a:r>
              <a:rPr lang="en-US" dirty="0" smtClean="0"/>
              <a:t>Status</a:t>
            </a:r>
            <a:r>
              <a:rPr lang="cs-CZ" dirty="0" smtClean="0"/>
              <a:t> pracovního příkazu</a:t>
            </a:r>
            <a:endParaRPr lang="en-US" dirty="0"/>
          </a:p>
        </p:txBody>
      </p:sp>
      <p:sp>
        <p:nvSpPr>
          <p:cNvPr id="73730" name="Footer Placeholder 3"/>
          <p:cNvSpPr>
            <a:spLocks noGrp="1"/>
          </p:cNvSpPr>
          <p:nvPr>
            <p:ph type="ftr" sz="quarter" idx="10"/>
          </p:nvPr>
        </p:nvSpPr>
        <p:spPr>
          <a:noFill/>
        </p:spPr>
        <p:txBody>
          <a:bodyPr/>
          <a:lstStyle/>
          <a:p>
            <a:r>
              <a:rPr lang="en-US" smtClean="0"/>
              <a:t>QS-PR-590</a:t>
            </a:r>
          </a:p>
        </p:txBody>
      </p:sp>
      <p:sp>
        <p:nvSpPr>
          <p:cNvPr id="283678" name="Rectangle 2078"/>
          <p:cNvSpPr>
            <a:spLocks noChangeArrowheads="1"/>
          </p:cNvSpPr>
          <p:nvPr/>
        </p:nvSpPr>
        <p:spPr bwMode="auto">
          <a:xfrm>
            <a:off x="1131888" y="1463675"/>
            <a:ext cx="6862762" cy="4178300"/>
          </a:xfrm>
          <a:prstGeom prst="rect">
            <a:avLst/>
          </a:prstGeom>
          <a:solidFill>
            <a:srgbClr val="F7F1E1"/>
          </a:solidFill>
          <a:ln w="12700">
            <a:solidFill>
              <a:schemeClr val="tx1"/>
            </a:solidFill>
            <a:miter lim="800000"/>
            <a:headEnd/>
            <a:tailEnd/>
          </a:ln>
          <a:effectLst>
            <a:outerShdw dist="107763" dir="2700000" algn="ctr" rotWithShape="0">
              <a:schemeClr val="bg2"/>
            </a:outerShdw>
          </a:effectLst>
        </p:spPr>
        <p:txBody>
          <a:bodyPr wrap="none" anchor="ctr"/>
          <a:lstStyle/>
          <a:p>
            <a:pPr>
              <a:defRPr/>
            </a:pPr>
            <a:endParaRPr lang="en-US">
              <a:latin typeface="+mj-lt"/>
            </a:endParaRPr>
          </a:p>
        </p:txBody>
      </p:sp>
      <p:sp>
        <p:nvSpPr>
          <p:cNvPr id="73733" name="Text Box 2056"/>
          <p:cNvSpPr txBox="1">
            <a:spLocks noChangeArrowheads="1"/>
          </p:cNvSpPr>
          <p:nvPr/>
        </p:nvSpPr>
        <p:spPr bwMode="auto">
          <a:xfrm>
            <a:off x="954088" y="1609725"/>
            <a:ext cx="1854426" cy="365125"/>
          </a:xfrm>
          <a:prstGeom prst="rect">
            <a:avLst/>
          </a:prstGeom>
          <a:noFill/>
          <a:ln w="12700">
            <a:noFill/>
            <a:miter lim="800000"/>
            <a:headEnd/>
            <a:tailEnd/>
          </a:ln>
        </p:spPr>
        <p:txBody>
          <a:bodyPr wrap="none"/>
          <a:lstStyle/>
          <a:p>
            <a:pPr algn="ctr" eaLnBrk="0" hangingPunct="0"/>
            <a:r>
              <a:rPr lang="en-US" sz="2200" dirty="0" smtClean="0">
                <a:solidFill>
                  <a:srgbClr val="507269"/>
                </a:solidFill>
                <a:latin typeface="+mj-lt"/>
              </a:rPr>
              <a:t>Pl</a:t>
            </a:r>
            <a:r>
              <a:rPr lang="cs-CZ" sz="2200" dirty="0" smtClean="0">
                <a:solidFill>
                  <a:srgbClr val="507269"/>
                </a:solidFill>
                <a:latin typeface="+mj-lt"/>
              </a:rPr>
              <a:t>ánovaný</a:t>
            </a:r>
            <a:endParaRPr lang="en-US" sz="2200" dirty="0">
              <a:solidFill>
                <a:srgbClr val="507269"/>
              </a:solidFill>
              <a:latin typeface="+mj-lt"/>
            </a:endParaRPr>
          </a:p>
        </p:txBody>
      </p:sp>
      <p:sp>
        <p:nvSpPr>
          <p:cNvPr id="73734" name="Text Box 2057"/>
          <p:cNvSpPr txBox="1">
            <a:spLocks noChangeArrowheads="1"/>
          </p:cNvSpPr>
          <p:nvPr/>
        </p:nvSpPr>
        <p:spPr bwMode="auto">
          <a:xfrm>
            <a:off x="6664297" y="4951413"/>
            <a:ext cx="1285929" cy="430887"/>
          </a:xfrm>
          <a:prstGeom prst="rect">
            <a:avLst/>
          </a:prstGeom>
          <a:noFill/>
          <a:ln w="12700">
            <a:noFill/>
            <a:miter lim="800000"/>
            <a:headEnd/>
            <a:tailEnd/>
          </a:ln>
        </p:spPr>
        <p:txBody>
          <a:bodyPr wrap="none">
            <a:spAutoFit/>
          </a:bodyPr>
          <a:lstStyle/>
          <a:p>
            <a:pPr algn="ctr" eaLnBrk="0" hangingPunct="0"/>
            <a:r>
              <a:rPr lang="en-US" sz="2200" dirty="0" smtClean="0">
                <a:solidFill>
                  <a:srgbClr val="507269"/>
                </a:solidFill>
                <a:latin typeface="+mj-lt"/>
              </a:rPr>
              <a:t>(</a:t>
            </a:r>
            <a:r>
              <a:rPr lang="cs-CZ" sz="2200" dirty="0" smtClean="0">
                <a:solidFill>
                  <a:srgbClr val="507269"/>
                </a:solidFill>
                <a:latin typeface="+mj-lt"/>
              </a:rPr>
              <a:t>Dávka</a:t>
            </a:r>
            <a:r>
              <a:rPr lang="en-US" sz="2200" dirty="0" smtClean="0">
                <a:solidFill>
                  <a:srgbClr val="507269"/>
                </a:solidFill>
                <a:latin typeface="+mj-lt"/>
              </a:rPr>
              <a:t>)</a:t>
            </a:r>
            <a:endParaRPr lang="en-US" sz="2200" dirty="0">
              <a:solidFill>
                <a:srgbClr val="507269"/>
              </a:solidFill>
              <a:latin typeface="+mj-lt"/>
            </a:endParaRPr>
          </a:p>
        </p:txBody>
      </p:sp>
      <p:sp>
        <p:nvSpPr>
          <p:cNvPr id="73735" name="Text Box 2059"/>
          <p:cNvSpPr txBox="1">
            <a:spLocks noChangeArrowheads="1"/>
          </p:cNvSpPr>
          <p:nvPr/>
        </p:nvSpPr>
        <p:spPr bwMode="auto">
          <a:xfrm>
            <a:off x="1946366" y="2155825"/>
            <a:ext cx="2338251" cy="365125"/>
          </a:xfrm>
          <a:prstGeom prst="rect">
            <a:avLst/>
          </a:prstGeom>
          <a:noFill/>
          <a:ln w="12700">
            <a:noFill/>
            <a:miter lim="800000"/>
            <a:headEnd/>
            <a:tailEnd/>
          </a:ln>
        </p:spPr>
        <p:txBody>
          <a:bodyPr wrap="none"/>
          <a:lstStyle/>
          <a:p>
            <a:pPr algn="ctr" eaLnBrk="0" hangingPunct="0"/>
            <a:r>
              <a:rPr lang="cs-CZ" sz="2200" dirty="0" smtClean="0">
                <a:solidFill>
                  <a:srgbClr val="507269"/>
                </a:solidFill>
                <a:latin typeface="+mj-lt"/>
              </a:rPr>
              <a:t>Pevně plánovaný</a:t>
            </a:r>
            <a:endParaRPr lang="en-US" sz="2200" dirty="0">
              <a:solidFill>
                <a:srgbClr val="507269"/>
              </a:solidFill>
              <a:latin typeface="+mj-lt"/>
            </a:endParaRPr>
          </a:p>
        </p:txBody>
      </p:sp>
      <p:sp>
        <p:nvSpPr>
          <p:cNvPr id="73736" name="Text Box 2062"/>
          <p:cNvSpPr txBox="1">
            <a:spLocks noChangeArrowheads="1"/>
          </p:cNvSpPr>
          <p:nvPr/>
        </p:nvSpPr>
        <p:spPr bwMode="auto">
          <a:xfrm>
            <a:off x="2779712" y="2684463"/>
            <a:ext cx="2353991" cy="365125"/>
          </a:xfrm>
          <a:prstGeom prst="rect">
            <a:avLst/>
          </a:prstGeom>
          <a:noFill/>
          <a:ln w="12700">
            <a:noFill/>
            <a:miter lim="800000"/>
            <a:headEnd/>
            <a:tailEnd/>
          </a:ln>
        </p:spPr>
        <p:txBody>
          <a:bodyPr wrap="none"/>
          <a:lstStyle/>
          <a:p>
            <a:pPr algn="ctr" eaLnBrk="0" hangingPunct="0"/>
            <a:r>
              <a:rPr lang="cs-CZ" sz="2200" dirty="0" smtClean="0">
                <a:solidFill>
                  <a:srgbClr val="507269"/>
                </a:solidFill>
                <a:latin typeface="+mj-lt"/>
              </a:rPr>
              <a:t>Zaplánovaný</a:t>
            </a:r>
            <a:endParaRPr lang="en-US" sz="2200" dirty="0">
              <a:solidFill>
                <a:srgbClr val="507269"/>
              </a:solidFill>
              <a:latin typeface="+mj-lt"/>
            </a:endParaRPr>
          </a:p>
        </p:txBody>
      </p:sp>
      <p:sp>
        <p:nvSpPr>
          <p:cNvPr id="73737" name="Text Box 2065"/>
          <p:cNvSpPr txBox="1">
            <a:spLocks noChangeArrowheads="1"/>
          </p:cNvSpPr>
          <p:nvPr/>
        </p:nvSpPr>
        <p:spPr bwMode="auto">
          <a:xfrm>
            <a:off x="3690937" y="3251200"/>
            <a:ext cx="2331040" cy="365125"/>
          </a:xfrm>
          <a:prstGeom prst="rect">
            <a:avLst/>
          </a:prstGeom>
          <a:noFill/>
          <a:ln w="12700">
            <a:noFill/>
            <a:miter lim="800000"/>
            <a:headEnd/>
            <a:tailEnd/>
          </a:ln>
        </p:spPr>
        <p:txBody>
          <a:bodyPr wrap="none"/>
          <a:lstStyle/>
          <a:p>
            <a:pPr algn="ctr" eaLnBrk="0" hangingPunct="0"/>
            <a:r>
              <a:rPr lang="cs-CZ" sz="2200" dirty="0" smtClean="0">
                <a:solidFill>
                  <a:srgbClr val="507269"/>
                </a:solidFill>
                <a:latin typeface="+mj-lt"/>
              </a:rPr>
              <a:t>Rezervovaný</a:t>
            </a:r>
            <a:endParaRPr lang="en-US" sz="2200" dirty="0">
              <a:solidFill>
                <a:srgbClr val="507269"/>
              </a:solidFill>
              <a:latin typeface="+mj-lt"/>
            </a:endParaRPr>
          </a:p>
        </p:txBody>
      </p:sp>
      <p:sp>
        <p:nvSpPr>
          <p:cNvPr id="73738" name="Text Box 2068"/>
          <p:cNvSpPr txBox="1">
            <a:spLocks noChangeArrowheads="1"/>
          </p:cNvSpPr>
          <p:nvPr/>
        </p:nvSpPr>
        <p:spPr bwMode="auto">
          <a:xfrm>
            <a:off x="4606925" y="3790950"/>
            <a:ext cx="1898378" cy="365125"/>
          </a:xfrm>
          <a:prstGeom prst="rect">
            <a:avLst/>
          </a:prstGeom>
          <a:noFill/>
          <a:ln w="12700">
            <a:noFill/>
            <a:miter lim="800000"/>
            <a:headEnd/>
            <a:tailEnd/>
          </a:ln>
        </p:spPr>
        <p:txBody>
          <a:bodyPr wrap="none"/>
          <a:lstStyle/>
          <a:p>
            <a:pPr algn="ctr" eaLnBrk="0" hangingPunct="0"/>
            <a:r>
              <a:rPr lang="cs-CZ" sz="2200" dirty="0" smtClean="0">
                <a:solidFill>
                  <a:srgbClr val="507269"/>
                </a:solidFill>
                <a:latin typeface="+mj-lt"/>
              </a:rPr>
              <a:t>Uvolněný</a:t>
            </a:r>
            <a:endParaRPr lang="en-US" sz="2200" dirty="0">
              <a:solidFill>
                <a:srgbClr val="507269"/>
              </a:solidFill>
              <a:latin typeface="+mj-lt"/>
            </a:endParaRPr>
          </a:p>
        </p:txBody>
      </p:sp>
      <p:sp>
        <p:nvSpPr>
          <p:cNvPr id="73739" name="Text Box 2071"/>
          <p:cNvSpPr txBox="1">
            <a:spLocks noChangeArrowheads="1"/>
          </p:cNvSpPr>
          <p:nvPr/>
        </p:nvSpPr>
        <p:spPr bwMode="auto">
          <a:xfrm>
            <a:off x="5527674" y="4298950"/>
            <a:ext cx="2166349" cy="365125"/>
          </a:xfrm>
          <a:prstGeom prst="rect">
            <a:avLst/>
          </a:prstGeom>
          <a:noFill/>
          <a:ln w="12700">
            <a:noFill/>
            <a:miter lim="800000"/>
            <a:headEnd/>
            <a:tailEnd/>
          </a:ln>
        </p:spPr>
        <p:txBody>
          <a:bodyPr wrap="none"/>
          <a:lstStyle/>
          <a:p>
            <a:pPr algn="ctr" eaLnBrk="0" hangingPunct="0"/>
            <a:r>
              <a:rPr lang="cs-CZ" sz="2200" dirty="0" smtClean="0">
                <a:solidFill>
                  <a:srgbClr val="507269"/>
                </a:solidFill>
                <a:latin typeface="+mj-lt"/>
              </a:rPr>
              <a:t>Uzavřený</a:t>
            </a:r>
            <a:endParaRPr lang="en-US" sz="2200" dirty="0">
              <a:solidFill>
                <a:srgbClr val="507269"/>
              </a:solidFill>
              <a:latin typeface="+mj-lt"/>
            </a:endParaRPr>
          </a:p>
        </p:txBody>
      </p:sp>
      <p:cxnSp>
        <p:nvCxnSpPr>
          <p:cNvPr id="73740" name="AutoShape 2112"/>
          <p:cNvCxnSpPr>
            <a:cxnSpLocks noChangeShapeType="1"/>
          </p:cNvCxnSpPr>
          <p:nvPr/>
        </p:nvCxnSpPr>
        <p:spPr bwMode="auto">
          <a:xfrm rot="16200000" flipH="1">
            <a:off x="5570538" y="4179887"/>
            <a:ext cx="363538" cy="360363"/>
          </a:xfrm>
          <a:prstGeom prst="bentConnector2">
            <a:avLst/>
          </a:prstGeom>
          <a:noFill/>
          <a:ln w="38100">
            <a:solidFill>
              <a:srgbClr val="507269"/>
            </a:solidFill>
            <a:miter lim="800000"/>
            <a:headEnd/>
            <a:tailEnd type="triangle" w="med" len="med"/>
          </a:ln>
        </p:spPr>
      </p:cxnSp>
      <p:cxnSp>
        <p:nvCxnSpPr>
          <p:cNvPr id="73741" name="AutoShape 2113"/>
          <p:cNvCxnSpPr>
            <a:cxnSpLocks noChangeShapeType="1"/>
          </p:cNvCxnSpPr>
          <p:nvPr/>
        </p:nvCxnSpPr>
        <p:spPr bwMode="auto">
          <a:xfrm rot="16200000" flipH="1">
            <a:off x="4519613" y="3648075"/>
            <a:ext cx="363537" cy="360363"/>
          </a:xfrm>
          <a:prstGeom prst="bentConnector2">
            <a:avLst/>
          </a:prstGeom>
          <a:noFill/>
          <a:ln w="38100">
            <a:solidFill>
              <a:srgbClr val="507269"/>
            </a:solidFill>
            <a:miter lim="800000"/>
            <a:headEnd/>
            <a:tailEnd type="triangle" w="med" len="med"/>
          </a:ln>
        </p:spPr>
      </p:cxnSp>
      <p:cxnSp>
        <p:nvCxnSpPr>
          <p:cNvPr id="73742" name="AutoShape 2114"/>
          <p:cNvCxnSpPr>
            <a:cxnSpLocks noChangeShapeType="1"/>
          </p:cNvCxnSpPr>
          <p:nvPr/>
        </p:nvCxnSpPr>
        <p:spPr bwMode="auto">
          <a:xfrm rot="16200000" flipH="1">
            <a:off x="3587750" y="3098801"/>
            <a:ext cx="363537" cy="360362"/>
          </a:xfrm>
          <a:prstGeom prst="bentConnector2">
            <a:avLst/>
          </a:prstGeom>
          <a:noFill/>
          <a:ln w="38100">
            <a:solidFill>
              <a:srgbClr val="507269"/>
            </a:solidFill>
            <a:miter lim="800000"/>
            <a:headEnd/>
            <a:tailEnd type="triangle" w="med" len="med"/>
          </a:ln>
        </p:spPr>
      </p:cxnSp>
      <p:cxnSp>
        <p:nvCxnSpPr>
          <p:cNvPr id="73743" name="AutoShape 2115"/>
          <p:cNvCxnSpPr>
            <a:cxnSpLocks noChangeShapeType="1"/>
          </p:cNvCxnSpPr>
          <p:nvPr/>
        </p:nvCxnSpPr>
        <p:spPr bwMode="auto">
          <a:xfrm rot="16200000" flipH="1">
            <a:off x="2697163" y="2555875"/>
            <a:ext cx="363537" cy="360363"/>
          </a:xfrm>
          <a:prstGeom prst="bentConnector2">
            <a:avLst/>
          </a:prstGeom>
          <a:noFill/>
          <a:ln w="38100">
            <a:solidFill>
              <a:srgbClr val="507269"/>
            </a:solidFill>
            <a:miter lim="800000"/>
            <a:headEnd/>
            <a:tailEnd type="triangle" w="med" len="med"/>
          </a:ln>
        </p:spPr>
      </p:cxnSp>
      <p:cxnSp>
        <p:nvCxnSpPr>
          <p:cNvPr id="73744" name="AutoShape 2116"/>
          <p:cNvCxnSpPr>
            <a:cxnSpLocks noChangeShapeType="1"/>
          </p:cNvCxnSpPr>
          <p:nvPr/>
        </p:nvCxnSpPr>
        <p:spPr bwMode="auto">
          <a:xfrm rot="16200000" flipH="1">
            <a:off x="1533525" y="2003426"/>
            <a:ext cx="363537" cy="360362"/>
          </a:xfrm>
          <a:prstGeom prst="bentConnector2">
            <a:avLst/>
          </a:prstGeom>
          <a:noFill/>
          <a:ln w="38100">
            <a:solidFill>
              <a:srgbClr val="507269"/>
            </a:solidFill>
            <a:miter lim="800000"/>
            <a:headEnd/>
            <a:tailEnd type="triangle" w="med" len="med"/>
          </a:ln>
        </p:spPr>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21"/>
          <p:cNvSpPr>
            <a:spLocks noGrp="1"/>
          </p:cNvSpPr>
          <p:nvPr>
            <p:ph type="title"/>
          </p:nvPr>
        </p:nvSpPr>
        <p:spPr/>
        <p:txBody>
          <a:bodyPr>
            <a:normAutofit/>
          </a:bodyPr>
          <a:lstStyle/>
          <a:p>
            <a:r>
              <a:rPr lang="cs-CZ" dirty="0" smtClean="0"/>
              <a:t>Průběh zpracování požadavku</a:t>
            </a:r>
            <a:endParaRPr lang="cs-CZ" dirty="0"/>
          </a:p>
        </p:txBody>
      </p:sp>
      <p:sp>
        <p:nvSpPr>
          <p:cNvPr id="21506" name="Footer Placeholder 1"/>
          <p:cNvSpPr>
            <a:spLocks noGrp="1"/>
          </p:cNvSpPr>
          <p:nvPr>
            <p:ph type="ftr" sz="quarter" idx="10"/>
          </p:nvPr>
        </p:nvSpPr>
        <p:spPr>
          <a:noFill/>
        </p:spPr>
        <p:txBody>
          <a:bodyPr/>
          <a:lstStyle/>
          <a:p>
            <a:r>
              <a:rPr lang="en-US" dirty="0" smtClean="0"/>
              <a:t>QS-PR-070</a:t>
            </a:r>
          </a:p>
        </p:txBody>
      </p:sp>
      <p:grpSp>
        <p:nvGrpSpPr>
          <p:cNvPr id="23" name="Group 22"/>
          <p:cNvGrpSpPr/>
          <p:nvPr/>
        </p:nvGrpSpPr>
        <p:grpSpPr>
          <a:xfrm>
            <a:off x="476250" y="1238251"/>
            <a:ext cx="8189913" cy="4647876"/>
            <a:chOff x="542925" y="2000250"/>
            <a:chExt cx="8189913" cy="3492501"/>
          </a:xfrm>
        </p:grpSpPr>
        <p:sp>
          <p:nvSpPr>
            <p:cNvPr id="21507" name="Rectangle 31"/>
            <p:cNvSpPr>
              <a:spLocks noChangeArrowheads="1"/>
            </p:cNvSpPr>
            <p:nvPr/>
          </p:nvSpPr>
          <p:spPr bwMode="auto">
            <a:xfrm>
              <a:off x="3922713" y="3594100"/>
              <a:ext cx="4810125" cy="1338263"/>
            </a:xfrm>
            <a:prstGeom prst="rect">
              <a:avLst/>
            </a:prstGeom>
            <a:solidFill>
              <a:srgbClr val="E5E1DA"/>
            </a:solidFill>
            <a:ln w="38100">
              <a:noFill/>
              <a:miter lim="800000"/>
              <a:headEnd/>
              <a:tailEnd/>
            </a:ln>
          </p:spPr>
          <p:txBody>
            <a:bodyPr wrap="none" anchor="ctr"/>
            <a:lstStyle/>
            <a:p>
              <a:endParaRPr lang="en-US" dirty="0">
                <a:latin typeface="+mj-lt"/>
              </a:endParaRPr>
            </a:p>
          </p:txBody>
        </p:sp>
        <p:grpSp>
          <p:nvGrpSpPr>
            <p:cNvPr id="21509" name="Group 17"/>
            <p:cNvGrpSpPr>
              <a:grpSpLocks/>
            </p:cNvGrpSpPr>
            <p:nvPr/>
          </p:nvGrpSpPr>
          <p:grpSpPr bwMode="auto">
            <a:xfrm>
              <a:off x="542925" y="2000250"/>
              <a:ext cx="2636838" cy="3492501"/>
              <a:chOff x="270" y="600"/>
              <a:chExt cx="1661" cy="2200"/>
            </a:xfrm>
          </p:grpSpPr>
          <p:sp>
            <p:nvSpPr>
              <p:cNvPr id="145426" name="Rectangle 18"/>
              <p:cNvSpPr>
                <a:spLocks noChangeArrowheads="1"/>
              </p:cNvSpPr>
              <p:nvPr/>
            </p:nvSpPr>
            <p:spPr bwMode="auto">
              <a:xfrm>
                <a:off x="270" y="600"/>
                <a:ext cx="1661" cy="381"/>
              </a:xfrm>
              <a:prstGeom prst="rect">
                <a:avLst/>
              </a:prstGeom>
              <a:solidFill>
                <a:srgbClr val="D8DAC9"/>
              </a:solidFill>
              <a:ln w="12700">
                <a:solidFill>
                  <a:schemeClr val="tx1"/>
                </a:solidFill>
                <a:miter lim="800000"/>
                <a:headEnd/>
                <a:tailEnd/>
              </a:ln>
              <a:effectLst>
                <a:outerShdw dist="107763" dir="2700000" algn="ctr" rotWithShape="0">
                  <a:schemeClr val="tx1">
                    <a:lumMod val="75000"/>
                    <a:lumOff val="25000"/>
                  </a:schemeClr>
                </a:outerShdw>
              </a:effectLst>
            </p:spPr>
            <p:txBody>
              <a:bodyPr lIns="182880" tIns="320040" rIns="182880" bIns="320040" anchor="ctr"/>
              <a:lstStyle/>
              <a:p>
                <a:pPr algn="ctr" eaLnBrk="0" hangingPunct="0">
                  <a:defRPr/>
                </a:pPr>
                <a:r>
                  <a:rPr lang="cs-CZ" sz="1400" dirty="0" smtClean="0">
                    <a:latin typeface="+mj-lt"/>
                  </a:rPr>
                  <a:t>Schválení plánovaných</a:t>
                </a:r>
              </a:p>
              <a:p>
                <a:pPr algn="ctr" eaLnBrk="0" hangingPunct="0">
                  <a:defRPr/>
                </a:pPr>
                <a:r>
                  <a:rPr lang="cs-CZ" sz="1400" dirty="0" smtClean="0">
                    <a:latin typeface="+mj-lt"/>
                  </a:rPr>
                  <a:t>příkazů plánu materiálových požadavků</a:t>
                </a:r>
                <a:endParaRPr lang="en-US" sz="1400" dirty="0">
                  <a:latin typeface="+mj-lt"/>
                </a:endParaRPr>
              </a:p>
            </p:txBody>
          </p:sp>
          <p:sp>
            <p:nvSpPr>
              <p:cNvPr id="21517" name="Line 19"/>
              <p:cNvSpPr>
                <a:spLocks noChangeShapeType="1"/>
              </p:cNvSpPr>
              <p:nvPr/>
            </p:nvSpPr>
            <p:spPr bwMode="auto">
              <a:xfrm>
                <a:off x="1108" y="980"/>
                <a:ext cx="0" cy="190"/>
              </a:xfrm>
              <a:prstGeom prst="line">
                <a:avLst/>
              </a:prstGeom>
              <a:noFill/>
              <a:ln w="12700">
                <a:solidFill>
                  <a:schemeClr val="tx1"/>
                </a:solidFill>
                <a:round/>
                <a:headEnd/>
                <a:tailEnd type="triangle" w="med" len="med"/>
              </a:ln>
            </p:spPr>
            <p:txBody>
              <a:bodyPr wrap="none" anchor="ctr"/>
              <a:lstStyle/>
              <a:p>
                <a:endParaRPr lang="en-US" dirty="0">
                  <a:latin typeface="+mj-lt"/>
                </a:endParaRPr>
              </a:p>
            </p:txBody>
          </p:sp>
          <p:sp>
            <p:nvSpPr>
              <p:cNvPr id="145428" name="Rectangle 20"/>
              <p:cNvSpPr>
                <a:spLocks noChangeArrowheads="1"/>
              </p:cNvSpPr>
              <p:nvPr/>
            </p:nvSpPr>
            <p:spPr bwMode="auto">
              <a:xfrm>
                <a:off x="270" y="1170"/>
                <a:ext cx="1661" cy="381"/>
              </a:xfrm>
              <a:prstGeom prst="rect">
                <a:avLst/>
              </a:prstGeom>
              <a:solidFill>
                <a:srgbClr val="D8DAC9"/>
              </a:solidFill>
              <a:ln w="12700">
                <a:solidFill>
                  <a:schemeClr val="tx1"/>
                </a:solidFill>
                <a:miter lim="800000"/>
                <a:headEnd/>
                <a:tailEnd/>
              </a:ln>
              <a:effectLst>
                <a:outerShdw dist="107763" dir="2700000" algn="ctr" rotWithShape="0">
                  <a:schemeClr val="tx1">
                    <a:lumMod val="75000"/>
                    <a:lumOff val="25000"/>
                  </a:schemeClr>
                </a:outerShdw>
              </a:effectLst>
            </p:spPr>
            <p:txBody>
              <a:bodyPr lIns="182880" tIns="320040" rIns="182880" bIns="320040" anchor="ctr"/>
              <a:lstStyle/>
              <a:p>
                <a:pPr algn="ctr" eaLnBrk="0" hangingPunct="0">
                  <a:defRPr/>
                </a:pPr>
                <a:r>
                  <a:rPr lang="cs-CZ" sz="1400" dirty="0" smtClean="0">
                    <a:latin typeface="+mj-lt"/>
                  </a:rPr>
                  <a:t>Zadání a údržba</a:t>
                </a:r>
              </a:p>
              <a:p>
                <a:pPr algn="ctr" eaLnBrk="0" hangingPunct="0">
                  <a:defRPr/>
                </a:pPr>
                <a:r>
                  <a:rPr lang="cs-CZ" sz="1400" dirty="0" smtClean="0">
                    <a:latin typeface="+mj-lt"/>
                  </a:rPr>
                  <a:t>nákupního požadavku</a:t>
                </a:r>
                <a:endParaRPr lang="en-US" sz="1400" dirty="0">
                  <a:latin typeface="+mj-lt"/>
                </a:endParaRPr>
              </a:p>
            </p:txBody>
          </p:sp>
          <p:sp>
            <p:nvSpPr>
              <p:cNvPr id="21519" name="Line 21"/>
              <p:cNvSpPr>
                <a:spLocks noChangeShapeType="1"/>
              </p:cNvSpPr>
              <p:nvPr/>
            </p:nvSpPr>
            <p:spPr bwMode="auto">
              <a:xfrm>
                <a:off x="1108" y="1553"/>
                <a:ext cx="0" cy="191"/>
              </a:xfrm>
              <a:prstGeom prst="line">
                <a:avLst/>
              </a:prstGeom>
              <a:noFill/>
              <a:ln w="12700">
                <a:solidFill>
                  <a:schemeClr val="tx1"/>
                </a:solidFill>
                <a:round/>
                <a:headEnd/>
                <a:tailEnd type="triangle" w="med" len="med"/>
              </a:ln>
            </p:spPr>
            <p:txBody>
              <a:bodyPr wrap="none" anchor="ctr"/>
              <a:lstStyle/>
              <a:p>
                <a:endParaRPr lang="en-US" dirty="0">
                  <a:latin typeface="+mj-lt"/>
                </a:endParaRPr>
              </a:p>
            </p:txBody>
          </p:sp>
          <p:sp>
            <p:nvSpPr>
              <p:cNvPr id="145430" name="Rectangle 22"/>
              <p:cNvSpPr>
                <a:spLocks noChangeArrowheads="1"/>
              </p:cNvSpPr>
              <p:nvPr/>
            </p:nvSpPr>
            <p:spPr bwMode="auto">
              <a:xfrm>
                <a:off x="270" y="1744"/>
                <a:ext cx="1661" cy="381"/>
              </a:xfrm>
              <a:prstGeom prst="rect">
                <a:avLst/>
              </a:prstGeom>
              <a:solidFill>
                <a:srgbClr val="D8DAC9"/>
              </a:solidFill>
              <a:ln w="12700">
                <a:solidFill>
                  <a:schemeClr val="tx1"/>
                </a:solidFill>
                <a:miter lim="800000"/>
                <a:headEnd/>
                <a:tailEnd/>
              </a:ln>
              <a:effectLst>
                <a:outerShdw dist="107763" dir="2700000" algn="ctr" rotWithShape="0">
                  <a:schemeClr val="tx1">
                    <a:lumMod val="75000"/>
                    <a:lumOff val="25000"/>
                  </a:schemeClr>
                </a:outerShdw>
              </a:effectLst>
            </p:spPr>
            <p:txBody>
              <a:bodyPr lIns="182880" tIns="320040" rIns="182880" bIns="320040" anchor="ctr"/>
              <a:lstStyle/>
              <a:p>
                <a:pPr algn="ctr" eaLnBrk="0" hangingPunct="0">
                  <a:defRPr/>
                </a:pPr>
                <a:r>
                  <a:rPr lang="cs-CZ" sz="1400" dirty="0" smtClean="0">
                    <a:latin typeface="+mj-lt"/>
                  </a:rPr>
                  <a:t>Schvalovací cyklus</a:t>
                </a:r>
              </a:p>
              <a:p>
                <a:pPr algn="ctr" eaLnBrk="0" hangingPunct="0">
                  <a:defRPr/>
                </a:pPr>
                <a:r>
                  <a:rPr lang="cs-CZ" sz="1400" dirty="0" smtClean="0">
                    <a:latin typeface="+mj-lt"/>
                  </a:rPr>
                  <a:t>nákupního požadavku </a:t>
                </a:r>
                <a:r>
                  <a:rPr lang="en-US" sz="1400" dirty="0" smtClean="0">
                    <a:latin typeface="+mj-lt"/>
                  </a:rPr>
                  <a:t>(</a:t>
                </a:r>
                <a:r>
                  <a:rPr lang="cs-CZ" sz="1400" dirty="0" smtClean="0">
                    <a:latin typeface="+mj-lt"/>
                  </a:rPr>
                  <a:t>nepovinný</a:t>
                </a:r>
                <a:r>
                  <a:rPr lang="en-US" sz="1400" dirty="0" smtClean="0">
                    <a:latin typeface="+mj-lt"/>
                  </a:rPr>
                  <a:t>)</a:t>
                </a:r>
                <a:endParaRPr lang="en-US" sz="1400" dirty="0">
                  <a:latin typeface="+mj-lt"/>
                </a:endParaRPr>
              </a:p>
            </p:txBody>
          </p:sp>
          <p:sp>
            <p:nvSpPr>
              <p:cNvPr id="145431" name="Rectangle 23"/>
              <p:cNvSpPr>
                <a:spLocks noChangeArrowheads="1"/>
              </p:cNvSpPr>
              <p:nvPr/>
            </p:nvSpPr>
            <p:spPr bwMode="auto">
              <a:xfrm>
                <a:off x="270" y="2338"/>
                <a:ext cx="1661" cy="462"/>
              </a:xfrm>
              <a:prstGeom prst="rect">
                <a:avLst/>
              </a:prstGeom>
              <a:solidFill>
                <a:srgbClr val="D8DAC9"/>
              </a:solidFill>
              <a:ln w="12700">
                <a:solidFill>
                  <a:schemeClr val="tx1"/>
                </a:solidFill>
                <a:miter lim="800000"/>
                <a:headEnd/>
                <a:tailEnd/>
              </a:ln>
              <a:effectLst>
                <a:outerShdw dist="107763" dir="2700000" algn="ctr" rotWithShape="0">
                  <a:schemeClr val="tx1">
                    <a:lumMod val="75000"/>
                    <a:lumOff val="25000"/>
                  </a:schemeClr>
                </a:outerShdw>
              </a:effectLst>
            </p:spPr>
            <p:txBody>
              <a:bodyPr lIns="182880" tIns="320040" rIns="182880" bIns="320040" anchor="ctr"/>
              <a:lstStyle/>
              <a:p>
                <a:pPr algn="ctr" eaLnBrk="0" hangingPunct="0">
                  <a:defRPr/>
                </a:pPr>
                <a:r>
                  <a:rPr lang="cs-CZ" sz="1400" dirty="0" smtClean="0">
                    <a:latin typeface="+mj-lt"/>
                  </a:rPr>
                  <a:t>Zadání a údržba</a:t>
                </a:r>
              </a:p>
              <a:p>
                <a:pPr algn="ctr" eaLnBrk="0" hangingPunct="0">
                  <a:defRPr/>
                </a:pPr>
                <a:r>
                  <a:rPr lang="cs-CZ" sz="1400" dirty="0" smtClean="0">
                    <a:latin typeface="+mj-lt"/>
                  </a:rPr>
                  <a:t>nákupní objednávky nebo stálé nákupní objednávky</a:t>
                </a:r>
                <a:endParaRPr lang="en-US" sz="1400" dirty="0">
                  <a:latin typeface="+mj-lt"/>
                </a:endParaRPr>
              </a:p>
            </p:txBody>
          </p:sp>
          <p:sp>
            <p:nvSpPr>
              <p:cNvPr id="21522" name="Line 24"/>
              <p:cNvSpPr>
                <a:spLocks noChangeShapeType="1"/>
              </p:cNvSpPr>
              <p:nvPr/>
            </p:nvSpPr>
            <p:spPr bwMode="auto">
              <a:xfrm>
                <a:off x="1108" y="2137"/>
                <a:ext cx="0" cy="191"/>
              </a:xfrm>
              <a:prstGeom prst="line">
                <a:avLst/>
              </a:prstGeom>
              <a:noFill/>
              <a:ln w="12700">
                <a:solidFill>
                  <a:schemeClr val="tx1"/>
                </a:solidFill>
                <a:round/>
                <a:headEnd/>
                <a:tailEnd type="triangle" w="med" len="med"/>
              </a:ln>
            </p:spPr>
            <p:txBody>
              <a:bodyPr wrap="none" anchor="ctr"/>
              <a:lstStyle/>
              <a:p>
                <a:endParaRPr lang="en-US" dirty="0">
                  <a:latin typeface="+mj-lt"/>
                </a:endParaRPr>
              </a:p>
            </p:txBody>
          </p:sp>
        </p:grpSp>
        <p:sp>
          <p:nvSpPr>
            <p:cNvPr id="145433" name="Rectangle 25"/>
            <p:cNvSpPr>
              <a:spLocks noChangeArrowheads="1"/>
            </p:cNvSpPr>
            <p:nvPr/>
          </p:nvSpPr>
          <p:spPr bwMode="auto">
            <a:xfrm>
              <a:off x="4152900" y="3790950"/>
              <a:ext cx="1147763" cy="820738"/>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cs-CZ" sz="1200" dirty="0" smtClean="0">
                  <a:latin typeface="+mj-lt"/>
                </a:rPr>
                <a:t>Tisk</a:t>
              </a:r>
            </a:p>
            <a:p>
              <a:pPr algn="ctr" defTabSz="739775" eaLnBrk="0" hangingPunct="0">
                <a:defRPr/>
              </a:pPr>
              <a:r>
                <a:rPr lang="cs-CZ" sz="1200" dirty="0" smtClean="0">
                  <a:latin typeface="+mj-lt"/>
                </a:rPr>
                <a:t>schvalovacího</a:t>
              </a:r>
            </a:p>
            <a:p>
              <a:pPr algn="ctr" defTabSz="739775" eaLnBrk="0" hangingPunct="0">
                <a:defRPr/>
              </a:pPr>
              <a:r>
                <a:rPr lang="cs-CZ" sz="1200" dirty="0" smtClean="0">
                  <a:latin typeface="+mj-lt"/>
                </a:rPr>
                <a:t>dokumentu</a:t>
              </a:r>
              <a:endParaRPr lang="en-US" sz="1200" dirty="0">
                <a:latin typeface="+mj-lt"/>
              </a:endParaRPr>
            </a:p>
          </p:txBody>
        </p:sp>
        <p:sp>
          <p:nvSpPr>
            <p:cNvPr id="21511" name="Line 26"/>
            <p:cNvSpPr>
              <a:spLocks noChangeShapeType="1"/>
            </p:cNvSpPr>
            <p:nvPr/>
          </p:nvSpPr>
          <p:spPr bwMode="auto">
            <a:xfrm flipH="1">
              <a:off x="5311775" y="4222750"/>
              <a:ext cx="415925" cy="0"/>
            </a:xfrm>
            <a:prstGeom prst="line">
              <a:avLst/>
            </a:prstGeom>
            <a:noFill/>
            <a:ln w="28575">
              <a:solidFill>
                <a:srgbClr val="000000"/>
              </a:solidFill>
              <a:round/>
              <a:headEnd type="triangle" w="med" len="med"/>
              <a:tailEnd/>
            </a:ln>
          </p:spPr>
          <p:txBody>
            <a:bodyPr wrap="none" anchor="ctr"/>
            <a:lstStyle/>
            <a:p>
              <a:endParaRPr lang="en-US" dirty="0">
                <a:latin typeface="+mj-lt"/>
              </a:endParaRPr>
            </a:p>
          </p:txBody>
        </p:sp>
        <p:sp>
          <p:nvSpPr>
            <p:cNvPr id="145435" name="Rectangle 27"/>
            <p:cNvSpPr>
              <a:spLocks noChangeArrowheads="1"/>
            </p:cNvSpPr>
            <p:nvPr/>
          </p:nvSpPr>
          <p:spPr bwMode="auto">
            <a:xfrm>
              <a:off x="5732463" y="3790950"/>
              <a:ext cx="1147762" cy="820738"/>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cs-CZ" sz="1200" dirty="0" smtClean="0">
                  <a:latin typeface="+mj-lt"/>
                </a:rPr>
                <a:t>Schválení</a:t>
              </a:r>
            </a:p>
            <a:p>
              <a:pPr algn="ctr" defTabSz="739775" eaLnBrk="0" hangingPunct="0">
                <a:defRPr/>
              </a:pPr>
              <a:r>
                <a:rPr lang="cs-CZ" sz="1200" dirty="0" smtClean="0">
                  <a:latin typeface="+mj-lt"/>
                </a:rPr>
                <a:t>požadavku</a:t>
              </a:r>
              <a:endParaRPr lang="en-US" sz="1200" dirty="0">
                <a:latin typeface="+mj-lt"/>
              </a:endParaRPr>
            </a:p>
          </p:txBody>
        </p:sp>
        <p:sp>
          <p:nvSpPr>
            <p:cNvPr id="21513" name="Line 28"/>
            <p:cNvSpPr>
              <a:spLocks noChangeShapeType="1"/>
            </p:cNvSpPr>
            <p:nvPr/>
          </p:nvSpPr>
          <p:spPr bwMode="auto">
            <a:xfrm flipH="1">
              <a:off x="6886575" y="4222750"/>
              <a:ext cx="415925" cy="0"/>
            </a:xfrm>
            <a:prstGeom prst="line">
              <a:avLst/>
            </a:prstGeom>
            <a:noFill/>
            <a:ln w="28575">
              <a:solidFill>
                <a:srgbClr val="000000"/>
              </a:solidFill>
              <a:round/>
              <a:headEnd type="triangle" w="med" len="med"/>
              <a:tailEnd/>
            </a:ln>
          </p:spPr>
          <p:txBody>
            <a:bodyPr wrap="none" anchor="ctr"/>
            <a:lstStyle/>
            <a:p>
              <a:endParaRPr lang="en-US" dirty="0">
                <a:latin typeface="+mj-lt"/>
              </a:endParaRPr>
            </a:p>
          </p:txBody>
        </p:sp>
        <p:sp>
          <p:nvSpPr>
            <p:cNvPr id="145437" name="Rectangle 29"/>
            <p:cNvSpPr>
              <a:spLocks noChangeArrowheads="1"/>
            </p:cNvSpPr>
            <p:nvPr/>
          </p:nvSpPr>
          <p:spPr bwMode="auto">
            <a:xfrm>
              <a:off x="7307263" y="3790950"/>
              <a:ext cx="1147762" cy="820738"/>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cs-CZ" sz="1200" dirty="0" smtClean="0">
                  <a:latin typeface="+mj-lt"/>
                </a:rPr>
                <a:t>Tisk</a:t>
              </a:r>
            </a:p>
            <a:p>
              <a:pPr algn="ctr" defTabSz="739775" eaLnBrk="0" hangingPunct="0">
                <a:defRPr/>
              </a:pPr>
              <a:r>
                <a:rPr lang="cs-CZ" sz="1200" dirty="0" smtClean="0">
                  <a:latin typeface="+mj-lt"/>
                </a:rPr>
                <a:t>schváleného</a:t>
              </a:r>
            </a:p>
            <a:p>
              <a:pPr algn="ctr" defTabSz="739775" eaLnBrk="0" hangingPunct="0">
                <a:defRPr/>
              </a:pPr>
              <a:r>
                <a:rPr lang="cs-CZ" sz="1200" dirty="0" smtClean="0">
                  <a:latin typeface="+mj-lt"/>
                </a:rPr>
                <a:t>požadavku</a:t>
              </a:r>
              <a:endParaRPr lang="en-US" sz="1200" dirty="0">
                <a:latin typeface="+mj-lt"/>
              </a:endParaRPr>
            </a:p>
          </p:txBody>
        </p:sp>
        <p:sp>
          <p:nvSpPr>
            <p:cNvPr id="21515" name="AutoShape 32"/>
            <p:cNvSpPr>
              <a:spLocks noChangeArrowheads="1"/>
            </p:cNvSpPr>
            <p:nvPr/>
          </p:nvSpPr>
          <p:spPr bwMode="auto">
            <a:xfrm rot="5400000" flipV="1">
              <a:off x="3194844" y="3872707"/>
              <a:ext cx="968375" cy="687387"/>
            </a:xfrm>
            <a:prstGeom prst="downArrow">
              <a:avLst>
                <a:gd name="adj1" fmla="val 50000"/>
                <a:gd name="adj2" fmla="val 25000"/>
              </a:avLst>
            </a:prstGeom>
            <a:solidFill>
              <a:schemeClr val="accent2"/>
            </a:solidFill>
            <a:ln w="38100">
              <a:noFill/>
              <a:miter lim="800000"/>
              <a:headEnd/>
              <a:tailEnd/>
            </a:ln>
          </p:spPr>
          <p:txBody>
            <a:bodyPr wrap="none" anchor="ctr"/>
            <a:lstStyle/>
            <a:p>
              <a:endParaRPr lang="en-US" dirty="0">
                <a:latin typeface="+mj-lt"/>
              </a:endParaRPr>
            </a:p>
          </p:txBody>
        </p:sp>
      </p:gr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normAutofit/>
          </a:bodyPr>
          <a:lstStyle/>
          <a:p>
            <a:r>
              <a:rPr lang="cs-CZ" dirty="0" smtClean="0"/>
              <a:t>Kusovník pracovního příkazu</a:t>
            </a:r>
            <a:endParaRPr lang="en-US" dirty="0"/>
          </a:p>
        </p:txBody>
      </p:sp>
      <p:sp>
        <p:nvSpPr>
          <p:cNvPr id="74754" name="Footer Placeholder 2"/>
          <p:cNvSpPr>
            <a:spLocks noGrp="1"/>
          </p:cNvSpPr>
          <p:nvPr>
            <p:ph type="ftr" sz="quarter" idx="10"/>
          </p:nvPr>
        </p:nvSpPr>
        <p:spPr>
          <a:noFill/>
        </p:spPr>
        <p:txBody>
          <a:bodyPr/>
          <a:lstStyle/>
          <a:p>
            <a:r>
              <a:rPr lang="en-US" smtClean="0"/>
              <a:t>QS-PR-600</a:t>
            </a:r>
          </a:p>
        </p:txBody>
      </p:sp>
      <p:sp>
        <p:nvSpPr>
          <p:cNvPr id="281703" name="Rectangle 2151"/>
          <p:cNvSpPr>
            <a:spLocks noChangeArrowheads="1"/>
          </p:cNvSpPr>
          <p:nvPr/>
        </p:nvSpPr>
        <p:spPr bwMode="auto">
          <a:xfrm>
            <a:off x="1576388" y="1739900"/>
            <a:ext cx="6111875" cy="1206500"/>
          </a:xfrm>
          <a:prstGeom prst="rect">
            <a:avLst/>
          </a:prstGeom>
          <a:solidFill>
            <a:schemeClr val="bg1"/>
          </a:solidFill>
          <a:ln w="38100">
            <a:noFill/>
            <a:miter lim="800000"/>
            <a:headEnd/>
            <a:tailEnd/>
          </a:ln>
          <a:effectLst>
            <a:outerShdw dist="107763" dir="2700000" algn="ctr" rotWithShape="0">
              <a:schemeClr val="bg2"/>
            </a:outerShdw>
          </a:effectLst>
        </p:spPr>
        <p:txBody>
          <a:bodyPr wrap="none" anchor="ctr"/>
          <a:lstStyle/>
          <a:p>
            <a:pPr>
              <a:defRPr/>
            </a:pPr>
            <a:endParaRPr lang="en-US"/>
          </a:p>
        </p:txBody>
      </p:sp>
      <p:sp>
        <p:nvSpPr>
          <p:cNvPr id="281648" name="Text Box 2096"/>
          <p:cNvSpPr txBox="1">
            <a:spLocks noChangeArrowheads="1"/>
          </p:cNvSpPr>
          <p:nvPr/>
        </p:nvSpPr>
        <p:spPr bwMode="auto">
          <a:xfrm>
            <a:off x="3714369" y="3835678"/>
            <a:ext cx="1851790" cy="369332"/>
          </a:xfrm>
          <a:prstGeom prst="rect">
            <a:avLst/>
          </a:prstGeom>
          <a:solidFill>
            <a:srgbClr val="6B978B"/>
          </a:solidFill>
          <a:ln w="38100">
            <a:noFill/>
            <a:miter lim="800000"/>
            <a:headEnd/>
            <a:tailEnd/>
          </a:ln>
          <a:effectLst>
            <a:outerShdw dist="107763" dir="2700000" algn="ctr" rotWithShape="0">
              <a:schemeClr val="tx1">
                <a:lumMod val="75000"/>
                <a:lumOff val="25000"/>
              </a:schemeClr>
            </a:outerShdw>
          </a:effectLst>
        </p:spPr>
        <p:txBody>
          <a:bodyPr wrap="none" anchor="ctr">
            <a:spAutoFit/>
          </a:bodyPr>
          <a:lstStyle/>
          <a:p>
            <a:pPr algn="ctr" eaLnBrk="0" hangingPunct="0">
              <a:spcBef>
                <a:spcPct val="50000"/>
              </a:spcBef>
              <a:defRPr/>
            </a:pPr>
            <a:r>
              <a:rPr lang="cs-CZ" sz="1800" b="1" dirty="0" smtClean="0">
                <a:solidFill>
                  <a:srgbClr val="E9D8A7"/>
                </a:solidFill>
                <a:latin typeface="+mj-lt"/>
              </a:rPr>
              <a:t>Kusovník</a:t>
            </a:r>
            <a:r>
              <a:rPr lang="en-US" sz="1800" b="1" dirty="0" smtClean="0">
                <a:solidFill>
                  <a:srgbClr val="E9D8A7"/>
                </a:solidFill>
                <a:latin typeface="+mj-lt"/>
              </a:rPr>
              <a:t> </a:t>
            </a:r>
            <a:r>
              <a:rPr lang="en-US" sz="1800" b="1" dirty="0">
                <a:solidFill>
                  <a:srgbClr val="E9D8A7"/>
                </a:solidFill>
                <a:latin typeface="+mj-lt"/>
              </a:rPr>
              <a:t>10-00</a:t>
            </a:r>
          </a:p>
        </p:txBody>
      </p:sp>
      <p:sp>
        <p:nvSpPr>
          <p:cNvPr id="281649" name="Rectangle 2097"/>
          <p:cNvSpPr>
            <a:spLocks noChangeArrowheads="1"/>
          </p:cNvSpPr>
          <p:nvPr/>
        </p:nvSpPr>
        <p:spPr bwMode="auto">
          <a:xfrm>
            <a:off x="4471988" y="4567238"/>
            <a:ext cx="330200" cy="269875"/>
          </a:xfrm>
          <a:prstGeom prst="rect">
            <a:avLst/>
          </a:prstGeom>
          <a:solidFill>
            <a:srgbClr val="94B4AC"/>
          </a:solidFill>
          <a:ln w="38100">
            <a:noFill/>
            <a:miter lim="800000"/>
            <a:headEnd/>
            <a:tailEnd/>
          </a:ln>
          <a:effectLst>
            <a:outerShdw dist="107763" dir="2700000" algn="ctr" rotWithShape="0">
              <a:schemeClr val="tx1">
                <a:lumMod val="75000"/>
                <a:lumOff val="25000"/>
              </a:schemeClr>
            </a:outerShdw>
          </a:effectLst>
        </p:spPr>
        <p:txBody>
          <a:bodyPr wrap="none" anchor="ctr">
            <a:spAutoFit/>
          </a:bodyPr>
          <a:lstStyle/>
          <a:p>
            <a:pPr>
              <a:defRPr/>
            </a:pPr>
            <a:endParaRPr lang="en-US"/>
          </a:p>
        </p:txBody>
      </p:sp>
      <p:sp>
        <p:nvSpPr>
          <p:cNvPr id="281650" name="Rectangle 2098"/>
          <p:cNvSpPr>
            <a:spLocks noChangeArrowheads="1"/>
          </p:cNvSpPr>
          <p:nvPr/>
        </p:nvSpPr>
        <p:spPr bwMode="auto">
          <a:xfrm>
            <a:off x="4471988" y="5253038"/>
            <a:ext cx="330200" cy="269875"/>
          </a:xfrm>
          <a:prstGeom prst="rect">
            <a:avLst/>
          </a:prstGeom>
          <a:solidFill>
            <a:srgbClr val="94B4AC"/>
          </a:solidFill>
          <a:ln w="38100">
            <a:noFill/>
            <a:miter lim="800000"/>
            <a:headEnd/>
            <a:tailEnd/>
          </a:ln>
          <a:effectLst>
            <a:outerShdw dist="107763" dir="2700000" algn="ctr" rotWithShape="0">
              <a:schemeClr val="tx1">
                <a:lumMod val="75000"/>
                <a:lumOff val="25000"/>
              </a:schemeClr>
            </a:outerShdw>
          </a:effectLst>
        </p:spPr>
        <p:txBody>
          <a:bodyPr wrap="none" anchor="ctr">
            <a:spAutoFit/>
          </a:bodyPr>
          <a:lstStyle/>
          <a:p>
            <a:pPr>
              <a:defRPr/>
            </a:pPr>
            <a:endParaRPr lang="en-US"/>
          </a:p>
        </p:txBody>
      </p:sp>
      <p:sp>
        <p:nvSpPr>
          <p:cNvPr id="281651" name="Rectangle 2099"/>
          <p:cNvSpPr>
            <a:spLocks noChangeArrowheads="1"/>
          </p:cNvSpPr>
          <p:nvPr/>
        </p:nvSpPr>
        <p:spPr bwMode="auto">
          <a:xfrm>
            <a:off x="3911600" y="5246688"/>
            <a:ext cx="330200" cy="269875"/>
          </a:xfrm>
          <a:prstGeom prst="rect">
            <a:avLst/>
          </a:prstGeom>
          <a:solidFill>
            <a:srgbClr val="94B4AC"/>
          </a:solidFill>
          <a:ln w="38100">
            <a:noFill/>
            <a:miter lim="800000"/>
            <a:headEnd/>
            <a:tailEnd/>
          </a:ln>
          <a:effectLst>
            <a:outerShdw dist="107763" dir="2700000" algn="ctr" rotWithShape="0">
              <a:schemeClr val="tx1">
                <a:lumMod val="75000"/>
                <a:lumOff val="25000"/>
              </a:schemeClr>
            </a:outerShdw>
          </a:effectLst>
        </p:spPr>
        <p:txBody>
          <a:bodyPr wrap="none" anchor="ctr">
            <a:spAutoFit/>
          </a:bodyPr>
          <a:lstStyle/>
          <a:p>
            <a:pPr>
              <a:defRPr/>
            </a:pPr>
            <a:endParaRPr lang="en-US"/>
          </a:p>
        </p:txBody>
      </p:sp>
      <p:cxnSp>
        <p:nvCxnSpPr>
          <p:cNvPr id="74761" name="AutoShape 2105"/>
          <p:cNvCxnSpPr>
            <a:cxnSpLocks noChangeShapeType="1"/>
            <a:stCxn id="281649" idx="2"/>
            <a:endCxn id="281651" idx="0"/>
          </p:cNvCxnSpPr>
          <p:nvPr/>
        </p:nvCxnSpPr>
        <p:spPr bwMode="auto">
          <a:xfrm rot="5400000">
            <a:off x="4152106" y="4761707"/>
            <a:ext cx="409575" cy="560388"/>
          </a:xfrm>
          <a:prstGeom prst="bentConnector3">
            <a:avLst>
              <a:gd name="adj1" fmla="val 50000"/>
            </a:avLst>
          </a:prstGeom>
          <a:noFill/>
          <a:ln w="38100">
            <a:solidFill>
              <a:srgbClr val="507269"/>
            </a:solidFill>
            <a:miter lim="800000"/>
            <a:headEnd/>
            <a:tailEnd/>
          </a:ln>
        </p:spPr>
      </p:cxnSp>
      <p:cxnSp>
        <p:nvCxnSpPr>
          <p:cNvPr id="74762" name="AutoShape 2106"/>
          <p:cNvCxnSpPr>
            <a:cxnSpLocks noChangeShapeType="1"/>
            <a:stCxn id="281649" idx="2"/>
            <a:endCxn id="281650" idx="0"/>
          </p:cNvCxnSpPr>
          <p:nvPr/>
        </p:nvCxnSpPr>
        <p:spPr bwMode="auto">
          <a:xfrm rot="5400000">
            <a:off x="4429125" y="5045076"/>
            <a:ext cx="415925" cy="0"/>
          </a:xfrm>
          <a:prstGeom prst="straightConnector1">
            <a:avLst/>
          </a:prstGeom>
          <a:noFill/>
          <a:ln w="38100">
            <a:solidFill>
              <a:srgbClr val="507269"/>
            </a:solidFill>
            <a:round/>
            <a:headEnd/>
            <a:tailEnd/>
          </a:ln>
        </p:spPr>
      </p:cxnSp>
      <p:graphicFrame>
        <p:nvGraphicFramePr>
          <p:cNvPr id="281674" name="Group 2122"/>
          <p:cNvGraphicFramePr>
            <a:graphicFrameLocks noGrp="1"/>
          </p:cNvGraphicFramePr>
          <p:nvPr/>
        </p:nvGraphicFramePr>
        <p:xfrm>
          <a:off x="1585913" y="1738313"/>
          <a:ext cx="6096000" cy="1333754"/>
        </p:xfrm>
        <a:graphic>
          <a:graphicData uri="http://schemas.openxmlformats.org/drawingml/2006/table">
            <a:tbl>
              <a:tblPr/>
              <a:tblGrid>
                <a:gridCol w="1524000"/>
                <a:gridCol w="1524000"/>
                <a:gridCol w="1524000"/>
                <a:gridCol w="1524000"/>
              </a:tblGrid>
              <a:tr h="365125">
                <a:tc gridSpan="4">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cs-CZ" sz="1600" b="1" i="0" u="none" strike="noStrike" cap="none" normalizeH="0" baseline="0" noProof="0" smtClean="0">
                          <a:ln>
                            <a:noFill/>
                          </a:ln>
                          <a:solidFill>
                            <a:schemeClr val="bg1"/>
                          </a:solidFill>
                          <a:effectLst/>
                          <a:latin typeface="+mj-lt"/>
                        </a:rPr>
                        <a:t>Pracovní příkaz 123456</a:t>
                      </a:r>
                    </a:p>
                  </a:txBody>
                  <a:tcPr horzOverflow="overflow">
                    <a:lnL cap="flat">
                      <a:noFill/>
                    </a:lnL>
                    <a:lnR cap="flat">
                      <a:noFill/>
                    </a:lnR>
                    <a:lnT cap="flat">
                      <a:noFill/>
                    </a:lnT>
                    <a:lnB>
                      <a:noFill/>
                    </a:lnB>
                    <a:lnTlToBr>
                      <a:noFill/>
                    </a:lnTlToBr>
                    <a:lnBlToTr>
                      <a:noFill/>
                    </a:lnBlToTr>
                    <a:solidFill>
                      <a:srgbClr val="6B978B"/>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365125">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cs-CZ" sz="1600" b="1" i="0" u="none" strike="noStrike" cap="none" normalizeH="0" baseline="0" noProof="0" smtClean="0">
                          <a:ln>
                            <a:noFill/>
                          </a:ln>
                          <a:solidFill>
                            <a:srgbClr val="507269"/>
                          </a:solidFill>
                          <a:effectLst/>
                          <a:latin typeface="+mj-lt"/>
                        </a:rPr>
                        <a:t>Artikl</a:t>
                      </a:r>
                    </a:p>
                  </a:txBody>
                  <a:tcPr horzOverflow="overflow">
                    <a:lnL cap="flat">
                      <a:noFill/>
                    </a:lnL>
                    <a:lnR>
                      <a:noFill/>
                    </a:lnR>
                    <a:lnT>
                      <a:noFill/>
                    </a:lnT>
                    <a:lnB>
                      <a:noFill/>
                    </a:lnB>
                    <a:lnTlToBr>
                      <a:noFill/>
                    </a:lnTlToBr>
                    <a:lnBlToTr>
                      <a:noFill/>
                    </a:lnBlToTr>
                    <a:solidFill>
                      <a:srgbClr val="F2E8CC"/>
                    </a:solid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cs-CZ" sz="1600" b="1" i="0" u="none" strike="noStrike" cap="none" normalizeH="0" baseline="0" noProof="0" smtClean="0">
                          <a:ln>
                            <a:noFill/>
                          </a:ln>
                          <a:solidFill>
                            <a:srgbClr val="507269"/>
                          </a:solidFill>
                          <a:effectLst/>
                          <a:latin typeface="+mj-lt"/>
                        </a:rPr>
                        <a:t>Popis</a:t>
                      </a:r>
                    </a:p>
                  </a:txBody>
                  <a:tcPr horzOverflow="overflow">
                    <a:lnL>
                      <a:noFill/>
                    </a:lnL>
                    <a:lnR>
                      <a:noFill/>
                    </a:lnR>
                    <a:lnT>
                      <a:noFill/>
                    </a:lnT>
                    <a:lnB>
                      <a:noFill/>
                    </a:lnB>
                    <a:lnTlToBr>
                      <a:noFill/>
                    </a:lnTlToBr>
                    <a:lnBlToTr>
                      <a:noFill/>
                    </a:lnBlToTr>
                    <a:solidFill>
                      <a:srgbClr val="F2E8CC"/>
                    </a:solid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cs-CZ" sz="1600" b="1" i="0" u="none" strike="noStrike" cap="none" normalizeH="0" baseline="0" noProof="0" smtClean="0">
                          <a:ln>
                            <a:noFill/>
                          </a:ln>
                          <a:solidFill>
                            <a:srgbClr val="507269"/>
                          </a:solidFill>
                          <a:effectLst/>
                          <a:latin typeface="+mj-lt"/>
                        </a:rPr>
                        <a:t>Množství</a:t>
                      </a:r>
                    </a:p>
                  </a:txBody>
                  <a:tcPr horzOverflow="overflow">
                    <a:lnL>
                      <a:noFill/>
                    </a:lnL>
                    <a:lnR>
                      <a:noFill/>
                    </a:lnR>
                    <a:lnT>
                      <a:noFill/>
                    </a:lnT>
                    <a:lnB>
                      <a:noFill/>
                    </a:lnB>
                    <a:lnTlToBr>
                      <a:noFill/>
                    </a:lnTlToBr>
                    <a:lnBlToTr>
                      <a:noFill/>
                    </a:lnBlToTr>
                    <a:solidFill>
                      <a:srgbClr val="F2E8CC"/>
                    </a:solid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cs-CZ" sz="1600" b="1" i="0" u="none" strike="noStrike" cap="none" normalizeH="0" baseline="0" noProof="0" smtClean="0">
                          <a:ln>
                            <a:noFill/>
                          </a:ln>
                          <a:solidFill>
                            <a:srgbClr val="507269"/>
                          </a:solidFill>
                          <a:effectLst/>
                          <a:latin typeface="+mj-lt"/>
                        </a:rPr>
                        <a:t>Datum</a:t>
                      </a:r>
                    </a:p>
                  </a:txBody>
                  <a:tcPr horzOverflow="overflow">
                    <a:lnL>
                      <a:noFill/>
                    </a:lnL>
                    <a:lnR cap="flat">
                      <a:noFill/>
                    </a:lnR>
                    <a:lnT>
                      <a:noFill/>
                    </a:lnT>
                    <a:lnB>
                      <a:noFill/>
                    </a:lnB>
                    <a:lnTlToBr>
                      <a:noFill/>
                    </a:lnTlToBr>
                    <a:lnBlToTr>
                      <a:noFill/>
                    </a:lnBlToTr>
                    <a:solidFill>
                      <a:srgbClr val="F2E8CC"/>
                    </a:solidFill>
                  </a:tcPr>
                </a:tc>
              </a:tr>
              <a:tr h="488950">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cs-CZ" sz="1600" b="0" i="0" u="none" strike="noStrike" cap="none" normalizeH="0" baseline="0" noProof="0" smtClean="0">
                          <a:ln>
                            <a:noFill/>
                          </a:ln>
                          <a:solidFill>
                            <a:srgbClr val="507269"/>
                          </a:solidFill>
                          <a:effectLst/>
                          <a:latin typeface="+mj-lt"/>
                        </a:rPr>
                        <a:t>10-00</a:t>
                      </a:r>
                    </a:p>
                  </a:txBody>
                  <a:tcPr horzOverflow="overflow">
                    <a:lnL cap="flat">
                      <a:noFill/>
                    </a:lnL>
                    <a:lnR>
                      <a:noFill/>
                    </a:lnR>
                    <a:lnT>
                      <a:noFill/>
                    </a:lnT>
                    <a:lnB cap="flat">
                      <a:noFill/>
                    </a:lnB>
                    <a:lnTlToBr>
                      <a:noFill/>
                    </a:lnTlToBr>
                    <a:lnBlToTr>
                      <a:noFill/>
                    </a:lnBlToTr>
                    <a:solidFill>
                      <a:srgbClr val="D9E5E2"/>
                    </a:solid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cs-CZ" sz="1600" b="0" i="0" u="none" strike="noStrike" cap="none" normalizeH="0" baseline="0" noProof="0" smtClean="0">
                          <a:ln>
                            <a:noFill/>
                          </a:ln>
                          <a:solidFill>
                            <a:srgbClr val="507269"/>
                          </a:solidFill>
                          <a:effectLst/>
                          <a:latin typeface="+mj-lt"/>
                        </a:rPr>
                        <a:t>Lékařský</a:t>
                      </a:r>
                    </a:p>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cs-CZ" sz="1600" b="0" i="0" u="none" strike="noStrike" cap="none" normalizeH="0" baseline="0" noProof="0" smtClean="0">
                          <a:ln>
                            <a:noFill/>
                          </a:ln>
                          <a:solidFill>
                            <a:srgbClr val="507269"/>
                          </a:solidFill>
                          <a:effectLst/>
                          <a:latin typeface="+mj-lt"/>
                        </a:rPr>
                        <a:t>Ultrazvuk</a:t>
                      </a:r>
                    </a:p>
                  </a:txBody>
                  <a:tcPr horzOverflow="overflow">
                    <a:lnL>
                      <a:noFill/>
                    </a:lnL>
                    <a:lnR>
                      <a:noFill/>
                    </a:lnR>
                    <a:lnT>
                      <a:noFill/>
                    </a:lnT>
                    <a:lnB cap="flat">
                      <a:noFill/>
                    </a:lnB>
                    <a:lnTlToBr>
                      <a:noFill/>
                    </a:lnTlToBr>
                    <a:lnBlToTr>
                      <a:noFill/>
                    </a:lnBlToTr>
                    <a:solidFill>
                      <a:srgbClr val="D9E5E2"/>
                    </a:solid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cs-CZ" sz="1600" b="0" i="0" u="none" strike="noStrike" cap="none" normalizeH="0" baseline="0" noProof="0" smtClean="0">
                          <a:ln>
                            <a:noFill/>
                          </a:ln>
                          <a:solidFill>
                            <a:srgbClr val="507269"/>
                          </a:solidFill>
                          <a:effectLst/>
                          <a:latin typeface="+mj-lt"/>
                        </a:rPr>
                        <a:t>10</a:t>
                      </a:r>
                    </a:p>
                  </a:txBody>
                  <a:tcPr horzOverflow="overflow">
                    <a:lnL>
                      <a:noFill/>
                    </a:lnL>
                    <a:lnR>
                      <a:noFill/>
                    </a:lnR>
                    <a:lnT>
                      <a:noFill/>
                    </a:lnT>
                    <a:lnB cap="flat">
                      <a:noFill/>
                    </a:lnB>
                    <a:lnTlToBr>
                      <a:noFill/>
                    </a:lnTlToBr>
                    <a:lnBlToTr>
                      <a:noFill/>
                    </a:lnBlToTr>
                    <a:solidFill>
                      <a:srgbClr val="D9E5E2"/>
                    </a:solid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cs-CZ" sz="1600" b="0" i="0" u="none" strike="noStrike" cap="none" normalizeH="0" baseline="0" noProof="0" dirty="0" smtClean="0">
                          <a:ln>
                            <a:noFill/>
                          </a:ln>
                          <a:solidFill>
                            <a:srgbClr val="507269"/>
                          </a:solidFill>
                          <a:effectLst/>
                          <a:latin typeface="+mj-lt"/>
                        </a:rPr>
                        <a:t>3.1.2012</a:t>
                      </a:r>
                    </a:p>
                  </a:txBody>
                  <a:tcPr horzOverflow="overflow">
                    <a:lnL>
                      <a:noFill/>
                    </a:lnL>
                    <a:lnR cap="flat">
                      <a:noFill/>
                    </a:lnR>
                    <a:lnT>
                      <a:noFill/>
                    </a:lnT>
                    <a:lnB cap="flat">
                      <a:noFill/>
                    </a:lnB>
                    <a:lnTlToBr>
                      <a:noFill/>
                    </a:lnTlToBr>
                    <a:lnBlToTr>
                      <a:noFill/>
                    </a:lnBlToTr>
                    <a:solidFill>
                      <a:srgbClr val="D9E5E2"/>
                    </a:solidFill>
                  </a:tcPr>
                </a:tc>
              </a:tr>
            </a:tbl>
          </a:graphicData>
        </a:graphic>
      </p:graphicFrame>
      <p:sp>
        <p:nvSpPr>
          <p:cNvPr id="281699" name="Rectangle 2147"/>
          <p:cNvSpPr>
            <a:spLocks noChangeArrowheads="1"/>
          </p:cNvSpPr>
          <p:nvPr/>
        </p:nvSpPr>
        <p:spPr bwMode="auto">
          <a:xfrm>
            <a:off x="5054600" y="5246688"/>
            <a:ext cx="330200" cy="269875"/>
          </a:xfrm>
          <a:prstGeom prst="rect">
            <a:avLst/>
          </a:prstGeom>
          <a:solidFill>
            <a:srgbClr val="94B4AC"/>
          </a:solidFill>
          <a:ln w="38100">
            <a:noFill/>
            <a:miter lim="800000"/>
            <a:headEnd/>
            <a:tailEnd/>
          </a:ln>
          <a:effectLst>
            <a:outerShdw dist="107763" dir="2700000" algn="ctr" rotWithShape="0">
              <a:schemeClr val="tx1">
                <a:lumMod val="75000"/>
                <a:lumOff val="25000"/>
              </a:schemeClr>
            </a:outerShdw>
          </a:effectLst>
        </p:spPr>
        <p:txBody>
          <a:bodyPr wrap="none" anchor="ctr">
            <a:spAutoFit/>
          </a:bodyPr>
          <a:lstStyle/>
          <a:p>
            <a:pPr>
              <a:defRPr/>
            </a:pPr>
            <a:endParaRPr lang="en-US"/>
          </a:p>
        </p:txBody>
      </p:sp>
      <p:cxnSp>
        <p:nvCxnSpPr>
          <p:cNvPr id="74774" name="AutoShape 2148"/>
          <p:cNvCxnSpPr>
            <a:cxnSpLocks noChangeShapeType="1"/>
            <a:stCxn id="281649" idx="2"/>
            <a:endCxn id="281699" idx="0"/>
          </p:cNvCxnSpPr>
          <p:nvPr/>
        </p:nvCxnSpPr>
        <p:spPr bwMode="auto">
          <a:xfrm rot="16200000" flipH="1">
            <a:off x="4723606" y="4750595"/>
            <a:ext cx="409575" cy="582612"/>
          </a:xfrm>
          <a:prstGeom prst="bentConnector3">
            <a:avLst>
              <a:gd name="adj1" fmla="val 50000"/>
            </a:avLst>
          </a:prstGeom>
          <a:noFill/>
          <a:ln w="38100">
            <a:solidFill>
              <a:srgbClr val="507269"/>
            </a:solidFill>
            <a:miter lim="800000"/>
            <a:headEnd/>
            <a:tailEnd/>
          </a:ln>
        </p:spPr>
      </p:cxnSp>
      <p:cxnSp>
        <p:nvCxnSpPr>
          <p:cNvPr id="74775" name="AutoShape 2149"/>
          <p:cNvCxnSpPr>
            <a:cxnSpLocks noChangeShapeType="1"/>
            <a:stCxn id="281648" idx="2"/>
            <a:endCxn id="281649" idx="0"/>
          </p:cNvCxnSpPr>
          <p:nvPr/>
        </p:nvCxnSpPr>
        <p:spPr bwMode="auto">
          <a:xfrm rot="5400000">
            <a:off x="4457562" y="4384536"/>
            <a:ext cx="362228" cy="3176"/>
          </a:xfrm>
          <a:prstGeom prst="straightConnector1">
            <a:avLst/>
          </a:prstGeom>
          <a:noFill/>
          <a:ln w="38100">
            <a:solidFill>
              <a:srgbClr val="507269"/>
            </a:solidFill>
            <a:round/>
            <a:headEnd/>
            <a:tailEnd/>
          </a:ln>
        </p:spPr>
      </p:cxnSp>
      <p:cxnSp>
        <p:nvCxnSpPr>
          <p:cNvPr id="74776" name="AutoShape 2150"/>
          <p:cNvCxnSpPr>
            <a:cxnSpLocks noChangeShapeType="1"/>
            <a:endCxn id="281648" idx="0"/>
          </p:cNvCxnSpPr>
          <p:nvPr/>
        </p:nvCxnSpPr>
        <p:spPr bwMode="auto">
          <a:xfrm rot="16200000" flipH="1">
            <a:off x="4251186" y="3446600"/>
            <a:ext cx="771804" cy="6352"/>
          </a:xfrm>
          <a:prstGeom prst="straightConnector1">
            <a:avLst/>
          </a:prstGeom>
          <a:noFill/>
          <a:ln w="38100">
            <a:solidFill>
              <a:srgbClr val="507269"/>
            </a:solidFill>
            <a:round/>
            <a:headEnd/>
            <a:tailEnd/>
          </a:ln>
        </p:spPr>
      </p:cxn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23"/>
          <p:cNvSpPr>
            <a:spLocks noGrp="1"/>
          </p:cNvSpPr>
          <p:nvPr>
            <p:ph type="title"/>
          </p:nvPr>
        </p:nvSpPr>
        <p:spPr/>
        <p:txBody>
          <a:bodyPr>
            <a:normAutofit/>
          </a:bodyPr>
          <a:lstStyle/>
          <a:p>
            <a:r>
              <a:rPr lang="cs-CZ" dirty="0" smtClean="0"/>
              <a:t>Pracovní postup pracovního příkazu</a:t>
            </a:r>
            <a:endParaRPr lang="en-US" dirty="0"/>
          </a:p>
        </p:txBody>
      </p:sp>
      <p:sp>
        <p:nvSpPr>
          <p:cNvPr id="75778" name="Footer Placeholder 2"/>
          <p:cNvSpPr>
            <a:spLocks noGrp="1"/>
          </p:cNvSpPr>
          <p:nvPr>
            <p:ph type="ftr" sz="quarter" idx="10"/>
          </p:nvPr>
        </p:nvSpPr>
        <p:spPr>
          <a:noFill/>
        </p:spPr>
        <p:txBody>
          <a:bodyPr/>
          <a:lstStyle/>
          <a:p>
            <a:r>
              <a:rPr lang="en-US" smtClean="0"/>
              <a:t>QS-PR-610</a:t>
            </a:r>
          </a:p>
        </p:txBody>
      </p:sp>
      <p:sp>
        <p:nvSpPr>
          <p:cNvPr id="282667" name="Rectangle 3115"/>
          <p:cNvSpPr>
            <a:spLocks noChangeArrowheads="1"/>
          </p:cNvSpPr>
          <p:nvPr/>
        </p:nvSpPr>
        <p:spPr bwMode="auto">
          <a:xfrm>
            <a:off x="1519238" y="1589088"/>
            <a:ext cx="6083300" cy="1219200"/>
          </a:xfrm>
          <a:prstGeom prst="rect">
            <a:avLst/>
          </a:prstGeom>
          <a:solidFill>
            <a:schemeClr val="bg1"/>
          </a:solidFill>
          <a:ln w="38100">
            <a:noFill/>
            <a:miter lim="800000"/>
            <a:headEnd/>
            <a:tailEnd/>
          </a:ln>
          <a:effectLst>
            <a:outerShdw dist="107763" dir="2700000" algn="ctr" rotWithShape="0">
              <a:schemeClr val="bg2"/>
            </a:outerShdw>
          </a:effectLst>
        </p:spPr>
        <p:txBody>
          <a:bodyPr wrap="none" anchor="ctr"/>
          <a:lstStyle/>
          <a:p>
            <a:pPr>
              <a:defRPr/>
            </a:pPr>
            <a:endParaRPr lang="en-US"/>
          </a:p>
        </p:txBody>
      </p:sp>
      <p:sp>
        <p:nvSpPr>
          <p:cNvPr id="282626" name="Rectangle 3074"/>
          <p:cNvSpPr>
            <a:spLocks noChangeArrowheads="1"/>
          </p:cNvSpPr>
          <p:nvPr/>
        </p:nvSpPr>
        <p:spPr bwMode="auto">
          <a:xfrm>
            <a:off x="5051425" y="3703638"/>
            <a:ext cx="2049463" cy="1927225"/>
          </a:xfrm>
          <a:prstGeom prst="rect">
            <a:avLst/>
          </a:prstGeom>
          <a:solidFill>
            <a:srgbClr val="F0E4C2"/>
          </a:solidFill>
          <a:ln w="38100">
            <a:noFill/>
            <a:miter lim="800000"/>
            <a:headEnd/>
            <a:tailEnd/>
          </a:ln>
          <a:effectLst>
            <a:outerShdw dist="107763" dir="2700000" algn="ctr" rotWithShape="0">
              <a:schemeClr val="bg2"/>
            </a:outerShdw>
          </a:effectLst>
        </p:spPr>
        <p:txBody>
          <a:bodyPr anchor="ctr">
            <a:spAutoFit/>
          </a:bodyPr>
          <a:lstStyle/>
          <a:p>
            <a:pPr>
              <a:defRPr/>
            </a:pPr>
            <a:endParaRPr lang="en-US"/>
          </a:p>
        </p:txBody>
      </p:sp>
      <p:sp>
        <p:nvSpPr>
          <p:cNvPr id="282629" name="Text Box 3077"/>
          <p:cNvSpPr txBox="1">
            <a:spLocks noChangeArrowheads="1"/>
          </p:cNvSpPr>
          <p:nvPr/>
        </p:nvSpPr>
        <p:spPr bwMode="auto">
          <a:xfrm>
            <a:off x="2071830" y="3692803"/>
            <a:ext cx="1907895" cy="369332"/>
          </a:xfrm>
          <a:prstGeom prst="rect">
            <a:avLst/>
          </a:prstGeom>
          <a:solidFill>
            <a:srgbClr val="6B978B"/>
          </a:solidFill>
          <a:ln w="38100">
            <a:noFill/>
            <a:miter lim="800000"/>
            <a:headEnd/>
            <a:tailEnd/>
          </a:ln>
          <a:effectLst>
            <a:outerShdw dist="107763" dir="2700000" algn="ctr" rotWithShape="0">
              <a:schemeClr val="tx1">
                <a:lumMod val="75000"/>
                <a:lumOff val="25000"/>
              </a:schemeClr>
            </a:outerShdw>
          </a:effectLst>
        </p:spPr>
        <p:txBody>
          <a:bodyPr wrap="none" anchor="ctr">
            <a:spAutoFit/>
          </a:bodyPr>
          <a:lstStyle/>
          <a:p>
            <a:pPr algn="ctr" eaLnBrk="0" hangingPunct="0">
              <a:spcBef>
                <a:spcPct val="50000"/>
              </a:spcBef>
              <a:defRPr/>
            </a:pPr>
            <a:r>
              <a:rPr lang="cs-CZ" sz="1800" b="1" dirty="0" smtClean="0">
                <a:solidFill>
                  <a:srgbClr val="E9D8A7"/>
                </a:solidFill>
                <a:latin typeface="+mj-lt"/>
              </a:rPr>
              <a:t>Kusovník</a:t>
            </a:r>
            <a:r>
              <a:rPr lang="en-US" sz="1800" b="1" dirty="0" smtClean="0">
                <a:solidFill>
                  <a:srgbClr val="E9D8A7"/>
                </a:solidFill>
                <a:latin typeface="+mj-lt"/>
              </a:rPr>
              <a:t> </a:t>
            </a:r>
            <a:r>
              <a:rPr lang="en-US" sz="1800" b="1" dirty="0">
                <a:solidFill>
                  <a:srgbClr val="E9D8A7"/>
                </a:solidFill>
                <a:latin typeface="+mj-lt"/>
              </a:rPr>
              <a:t>10-00</a:t>
            </a:r>
          </a:p>
        </p:txBody>
      </p:sp>
      <p:sp>
        <p:nvSpPr>
          <p:cNvPr id="282630" name="Rectangle 3078"/>
          <p:cNvSpPr>
            <a:spLocks noChangeArrowheads="1"/>
          </p:cNvSpPr>
          <p:nvPr/>
        </p:nvSpPr>
        <p:spPr bwMode="auto">
          <a:xfrm>
            <a:off x="2857500" y="4424363"/>
            <a:ext cx="330200" cy="269875"/>
          </a:xfrm>
          <a:prstGeom prst="rect">
            <a:avLst/>
          </a:prstGeom>
          <a:solidFill>
            <a:srgbClr val="94B4AC"/>
          </a:solidFill>
          <a:ln w="38100">
            <a:noFill/>
            <a:miter lim="800000"/>
            <a:headEnd/>
            <a:tailEnd/>
          </a:ln>
          <a:effectLst>
            <a:outerShdw dist="107763" dir="2700000" algn="ctr" rotWithShape="0">
              <a:schemeClr val="tx1">
                <a:lumMod val="75000"/>
                <a:lumOff val="25000"/>
              </a:schemeClr>
            </a:outerShdw>
          </a:effectLst>
        </p:spPr>
        <p:txBody>
          <a:bodyPr wrap="none" anchor="ctr">
            <a:spAutoFit/>
          </a:bodyPr>
          <a:lstStyle/>
          <a:p>
            <a:pPr>
              <a:defRPr/>
            </a:pPr>
            <a:endParaRPr lang="en-US"/>
          </a:p>
        </p:txBody>
      </p:sp>
      <p:sp>
        <p:nvSpPr>
          <p:cNvPr id="282631" name="Rectangle 3079"/>
          <p:cNvSpPr>
            <a:spLocks noChangeArrowheads="1"/>
          </p:cNvSpPr>
          <p:nvPr/>
        </p:nvSpPr>
        <p:spPr bwMode="auto">
          <a:xfrm>
            <a:off x="2857500" y="5110163"/>
            <a:ext cx="330200" cy="269875"/>
          </a:xfrm>
          <a:prstGeom prst="rect">
            <a:avLst/>
          </a:prstGeom>
          <a:solidFill>
            <a:srgbClr val="94B4AC"/>
          </a:solidFill>
          <a:ln w="38100">
            <a:noFill/>
            <a:miter lim="800000"/>
            <a:headEnd/>
            <a:tailEnd/>
          </a:ln>
          <a:effectLst>
            <a:outerShdw dist="107763" dir="2700000" algn="ctr" rotWithShape="0">
              <a:schemeClr val="tx1">
                <a:lumMod val="75000"/>
                <a:lumOff val="25000"/>
              </a:schemeClr>
            </a:outerShdw>
          </a:effectLst>
        </p:spPr>
        <p:txBody>
          <a:bodyPr wrap="none" anchor="ctr">
            <a:spAutoFit/>
          </a:bodyPr>
          <a:lstStyle/>
          <a:p>
            <a:pPr>
              <a:defRPr/>
            </a:pPr>
            <a:endParaRPr lang="en-US"/>
          </a:p>
        </p:txBody>
      </p:sp>
      <p:sp>
        <p:nvSpPr>
          <p:cNvPr id="282632" name="Rectangle 3080"/>
          <p:cNvSpPr>
            <a:spLocks noChangeArrowheads="1"/>
          </p:cNvSpPr>
          <p:nvPr/>
        </p:nvSpPr>
        <p:spPr bwMode="auto">
          <a:xfrm>
            <a:off x="2297113" y="5103813"/>
            <a:ext cx="330200" cy="269875"/>
          </a:xfrm>
          <a:prstGeom prst="rect">
            <a:avLst/>
          </a:prstGeom>
          <a:solidFill>
            <a:srgbClr val="94B4AC"/>
          </a:solidFill>
          <a:ln w="38100">
            <a:noFill/>
            <a:miter lim="800000"/>
            <a:headEnd/>
            <a:tailEnd/>
          </a:ln>
          <a:effectLst>
            <a:outerShdw dist="107763" dir="2700000" algn="ctr" rotWithShape="0">
              <a:schemeClr val="tx1">
                <a:lumMod val="75000"/>
                <a:lumOff val="25000"/>
              </a:schemeClr>
            </a:outerShdw>
          </a:effectLst>
        </p:spPr>
        <p:txBody>
          <a:bodyPr wrap="none" anchor="ctr">
            <a:spAutoFit/>
          </a:bodyPr>
          <a:lstStyle/>
          <a:p>
            <a:pPr>
              <a:defRPr/>
            </a:pPr>
            <a:endParaRPr lang="en-US"/>
          </a:p>
        </p:txBody>
      </p:sp>
      <p:cxnSp>
        <p:nvCxnSpPr>
          <p:cNvPr id="75786" name="AutoShape 3081"/>
          <p:cNvCxnSpPr>
            <a:cxnSpLocks noChangeShapeType="1"/>
            <a:stCxn id="282630" idx="2"/>
            <a:endCxn id="282632" idx="0"/>
          </p:cNvCxnSpPr>
          <p:nvPr/>
        </p:nvCxnSpPr>
        <p:spPr bwMode="auto">
          <a:xfrm rot="5400000">
            <a:off x="2537619" y="4618832"/>
            <a:ext cx="409575" cy="560387"/>
          </a:xfrm>
          <a:prstGeom prst="bentConnector3">
            <a:avLst>
              <a:gd name="adj1" fmla="val 50000"/>
            </a:avLst>
          </a:prstGeom>
          <a:noFill/>
          <a:ln w="38100">
            <a:solidFill>
              <a:srgbClr val="507269"/>
            </a:solidFill>
            <a:miter lim="800000"/>
            <a:headEnd/>
            <a:tailEnd/>
          </a:ln>
        </p:spPr>
      </p:cxnSp>
      <p:cxnSp>
        <p:nvCxnSpPr>
          <p:cNvPr id="75787" name="AutoShape 3082"/>
          <p:cNvCxnSpPr>
            <a:cxnSpLocks noChangeShapeType="1"/>
            <a:stCxn id="282630" idx="2"/>
            <a:endCxn id="282631" idx="0"/>
          </p:cNvCxnSpPr>
          <p:nvPr/>
        </p:nvCxnSpPr>
        <p:spPr bwMode="auto">
          <a:xfrm rot="5400000">
            <a:off x="2814637" y="4902201"/>
            <a:ext cx="415925" cy="0"/>
          </a:xfrm>
          <a:prstGeom prst="straightConnector1">
            <a:avLst/>
          </a:prstGeom>
          <a:noFill/>
          <a:ln w="38100">
            <a:solidFill>
              <a:srgbClr val="507269"/>
            </a:solidFill>
            <a:round/>
            <a:headEnd/>
            <a:tailEnd/>
          </a:ln>
        </p:spPr>
      </p:cxnSp>
      <p:sp>
        <p:nvSpPr>
          <p:cNvPr id="282635" name="Text Box 3083"/>
          <p:cNvSpPr txBox="1">
            <a:spLocks noChangeArrowheads="1"/>
          </p:cNvSpPr>
          <p:nvPr/>
        </p:nvSpPr>
        <p:spPr bwMode="auto">
          <a:xfrm>
            <a:off x="5313775" y="4296053"/>
            <a:ext cx="1523174" cy="369332"/>
          </a:xfrm>
          <a:prstGeom prst="rect">
            <a:avLst/>
          </a:prstGeom>
          <a:solidFill>
            <a:srgbClr val="B9CFC9"/>
          </a:solidFill>
          <a:ln w="38100">
            <a:noFill/>
            <a:miter lim="800000"/>
            <a:headEnd/>
            <a:tailEnd/>
          </a:ln>
          <a:effectLst>
            <a:outerShdw dist="107763" dir="2700000" algn="ctr" rotWithShape="0">
              <a:schemeClr val="tx1">
                <a:lumMod val="75000"/>
                <a:lumOff val="25000"/>
              </a:schemeClr>
            </a:outerShdw>
          </a:effectLst>
        </p:spPr>
        <p:txBody>
          <a:bodyPr wrap="none" anchor="ctr">
            <a:spAutoFit/>
          </a:bodyPr>
          <a:lstStyle/>
          <a:p>
            <a:pPr algn="ctr" eaLnBrk="0" hangingPunct="0">
              <a:spcBef>
                <a:spcPct val="50000"/>
              </a:spcBef>
              <a:defRPr/>
            </a:pPr>
            <a:r>
              <a:rPr lang="en-US" sz="1800" b="1" dirty="0" smtClean="0">
                <a:solidFill>
                  <a:srgbClr val="507269"/>
                </a:solidFill>
                <a:latin typeface="+mj-lt"/>
              </a:rPr>
              <a:t>Opera</a:t>
            </a:r>
            <a:r>
              <a:rPr lang="cs-CZ" sz="1800" b="1" dirty="0" smtClean="0">
                <a:solidFill>
                  <a:srgbClr val="507269"/>
                </a:solidFill>
                <a:latin typeface="+mj-lt"/>
              </a:rPr>
              <a:t>ce</a:t>
            </a:r>
            <a:r>
              <a:rPr lang="en-US" sz="1800" b="1" dirty="0" smtClean="0">
                <a:solidFill>
                  <a:srgbClr val="507269"/>
                </a:solidFill>
                <a:latin typeface="+mj-lt"/>
              </a:rPr>
              <a:t> </a:t>
            </a:r>
            <a:r>
              <a:rPr lang="en-US" sz="1800" b="1" dirty="0">
                <a:solidFill>
                  <a:srgbClr val="507269"/>
                </a:solidFill>
                <a:latin typeface="+mj-lt"/>
              </a:rPr>
              <a:t>10</a:t>
            </a:r>
          </a:p>
        </p:txBody>
      </p:sp>
      <p:sp>
        <p:nvSpPr>
          <p:cNvPr id="282636" name="Text Box 3084"/>
          <p:cNvSpPr txBox="1">
            <a:spLocks noChangeArrowheads="1"/>
          </p:cNvSpPr>
          <p:nvPr/>
        </p:nvSpPr>
        <p:spPr bwMode="auto">
          <a:xfrm>
            <a:off x="5313775" y="5046941"/>
            <a:ext cx="1523174" cy="369332"/>
          </a:xfrm>
          <a:prstGeom prst="rect">
            <a:avLst/>
          </a:prstGeom>
          <a:solidFill>
            <a:srgbClr val="B9CFC9"/>
          </a:solidFill>
          <a:ln w="38100">
            <a:noFill/>
            <a:miter lim="800000"/>
            <a:headEnd/>
            <a:tailEnd/>
          </a:ln>
          <a:effectLst>
            <a:outerShdw dist="107763" dir="2700000" algn="ctr" rotWithShape="0">
              <a:schemeClr val="tx1">
                <a:lumMod val="75000"/>
                <a:lumOff val="25000"/>
              </a:schemeClr>
            </a:outerShdw>
          </a:effectLst>
        </p:spPr>
        <p:txBody>
          <a:bodyPr wrap="none" anchor="ctr">
            <a:spAutoFit/>
          </a:bodyPr>
          <a:lstStyle/>
          <a:p>
            <a:pPr algn="ctr" eaLnBrk="0" hangingPunct="0">
              <a:spcBef>
                <a:spcPct val="50000"/>
              </a:spcBef>
              <a:defRPr/>
            </a:pPr>
            <a:r>
              <a:rPr lang="en-US" sz="1800" b="1" dirty="0" smtClean="0">
                <a:solidFill>
                  <a:srgbClr val="507269"/>
                </a:solidFill>
                <a:latin typeface="+mj-lt"/>
              </a:rPr>
              <a:t>Opera</a:t>
            </a:r>
            <a:r>
              <a:rPr lang="cs-CZ" sz="1800" b="1" dirty="0" smtClean="0">
                <a:solidFill>
                  <a:srgbClr val="507269"/>
                </a:solidFill>
                <a:latin typeface="+mj-lt"/>
              </a:rPr>
              <a:t>ce</a:t>
            </a:r>
            <a:r>
              <a:rPr lang="en-US" sz="1800" b="1" dirty="0" smtClean="0">
                <a:solidFill>
                  <a:srgbClr val="507269"/>
                </a:solidFill>
                <a:latin typeface="+mj-lt"/>
              </a:rPr>
              <a:t> </a:t>
            </a:r>
            <a:r>
              <a:rPr lang="en-US" sz="1800" b="1" dirty="0">
                <a:solidFill>
                  <a:srgbClr val="507269"/>
                </a:solidFill>
                <a:latin typeface="+mj-lt"/>
              </a:rPr>
              <a:t>20</a:t>
            </a:r>
          </a:p>
        </p:txBody>
      </p:sp>
      <p:cxnSp>
        <p:nvCxnSpPr>
          <p:cNvPr id="75790" name="AutoShape 3085"/>
          <p:cNvCxnSpPr>
            <a:cxnSpLocks noChangeShapeType="1"/>
            <a:stCxn id="282635" idx="2"/>
            <a:endCxn id="282636" idx="0"/>
          </p:cNvCxnSpPr>
          <p:nvPr/>
        </p:nvCxnSpPr>
        <p:spPr bwMode="auto">
          <a:xfrm rot="5400000">
            <a:off x="5884584" y="4856163"/>
            <a:ext cx="381556" cy="1588"/>
          </a:xfrm>
          <a:prstGeom prst="straightConnector1">
            <a:avLst/>
          </a:prstGeom>
          <a:noFill/>
          <a:ln w="38100">
            <a:solidFill>
              <a:srgbClr val="507269"/>
            </a:solidFill>
            <a:round/>
            <a:headEnd/>
            <a:tailEnd type="triangle" w="med" len="med"/>
          </a:ln>
        </p:spPr>
      </p:cxnSp>
      <p:sp>
        <p:nvSpPr>
          <p:cNvPr id="75791" name="Text Box 3086"/>
          <p:cNvSpPr txBox="1">
            <a:spLocks noChangeArrowheads="1"/>
          </p:cNvSpPr>
          <p:nvPr/>
        </p:nvSpPr>
        <p:spPr bwMode="auto">
          <a:xfrm>
            <a:off x="5197528" y="3767108"/>
            <a:ext cx="1762021" cy="400110"/>
          </a:xfrm>
          <a:prstGeom prst="rect">
            <a:avLst/>
          </a:prstGeom>
          <a:noFill/>
          <a:ln w="38100">
            <a:noFill/>
            <a:miter lim="800000"/>
            <a:headEnd/>
            <a:tailEnd/>
          </a:ln>
        </p:spPr>
        <p:txBody>
          <a:bodyPr wrap="none" anchor="ctr">
            <a:spAutoFit/>
          </a:bodyPr>
          <a:lstStyle/>
          <a:p>
            <a:pPr algn="ctr" eaLnBrk="0" hangingPunct="0">
              <a:spcBef>
                <a:spcPct val="50000"/>
              </a:spcBef>
            </a:pPr>
            <a:r>
              <a:rPr lang="cs-CZ" sz="2000" b="1" dirty="0" smtClean="0">
                <a:solidFill>
                  <a:srgbClr val="507269"/>
                </a:solidFill>
                <a:latin typeface="+mj-lt"/>
              </a:rPr>
              <a:t>Postup</a:t>
            </a:r>
            <a:r>
              <a:rPr lang="en-US" sz="2000" b="1" dirty="0" smtClean="0">
                <a:solidFill>
                  <a:srgbClr val="507269"/>
                </a:solidFill>
                <a:latin typeface="+mj-lt"/>
              </a:rPr>
              <a:t> </a:t>
            </a:r>
            <a:r>
              <a:rPr lang="en-US" sz="2000" b="1" dirty="0">
                <a:solidFill>
                  <a:srgbClr val="507269"/>
                </a:solidFill>
                <a:latin typeface="+mj-lt"/>
              </a:rPr>
              <a:t>10-00</a:t>
            </a:r>
          </a:p>
        </p:txBody>
      </p:sp>
      <p:graphicFrame>
        <p:nvGraphicFramePr>
          <p:cNvPr id="282666" name="Group 3114"/>
          <p:cNvGraphicFramePr>
            <a:graphicFrameLocks noGrp="1"/>
          </p:cNvGraphicFramePr>
          <p:nvPr/>
        </p:nvGraphicFramePr>
        <p:xfrm>
          <a:off x="1500188" y="1587500"/>
          <a:ext cx="6096000" cy="1348042"/>
        </p:xfrm>
        <a:graphic>
          <a:graphicData uri="http://schemas.openxmlformats.org/drawingml/2006/table">
            <a:tbl>
              <a:tblPr/>
              <a:tblGrid>
                <a:gridCol w="1524000"/>
                <a:gridCol w="1524000"/>
                <a:gridCol w="1524000"/>
                <a:gridCol w="1524000"/>
              </a:tblGrid>
              <a:tr h="365125">
                <a:tc gridSpan="4">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cs-CZ" sz="1600" b="1" i="0" u="none" strike="noStrike" cap="none" normalizeH="0" baseline="0" noProof="0" smtClean="0">
                          <a:ln>
                            <a:noFill/>
                          </a:ln>
                          <a:solidFill>
                            <a:schemeClr val="bg1"/>
                          </a:solidFill>
                          <a:effectLst/>
                          <a:latin typeface="+mj-lt"/>
                        </a:rPr>
                        <a:t>Pracovní příkaz 123456</a:t>
                      </a:r>
                    </a:p>
                  </a:txBody>
                  <a:tcPr horzOverflow="overflow">
                    <a:lnL cap="flat">
                      <a:noFill/>
                    </a:lnL>
                    <a:lnR cap="flat">
                      <a:noFill/>
                    </a:lnR>
                    <a:lnT cap="flat">
                      <a:noFill/>
                    </a:lnT>
                    <a:lnB>
                      <a:noFill/>
                    </a:lnB>
                    <a:lnTlToBr>
                      <a:noFill/>
                    </a:lnTlToBr>
                    <a:lnBlToTr>
                      <a:noFill/>
                    </a:lnBlToTr>
                    <a:solidFill>
                      <a:srgbClr val="6B978B"/>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379413">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cs-CZ" sz="1600" b="1" i="0" u="none" strike="noStrike" cap="none" normalizeH="0" baseline="0" noProof="0" smtClean="0">
                          <a:ln>
                            <a:noFill/>
                          </a:ln>
                          <a:solidFill>
                            <a:srgbClr val="507269"/>
                          </a:solidFill>
                          <a:effectLst/>
                          <a:latin typeface="+mj-lt"/>
                        </a:rPr>
                        <a:t>Artikl</a:t>
                      </a:r>
                    </a:p>
                  </a:txBody>
                  <a:tcPr horzOverflow="overflow">
                    <a:lnL cap="flat">
                      <a:noFill/>
                    </a:lnL>
                    <a:lnR>
                      <a:noFill/>
                    </a:lnR>
                    <a:lnT>
                      <a:noFill/>
                    </a:lnT>
                    <a:lnB>
                      <a:noFill/>
                    </a:lnB>
                    <a:lnTlToBr>
                      <a:noFill/>
                    </a:lnTlToBr>
                    <a:lnBlToTr>
                      <a:noFill/>
                    </a:lnBlToTr>
                    <a:solidFill>
                      <a:srgbClr val="F2E8CC"/>
                    </a:solid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cs-CZ" sz="1600" b="1" i="0" u="none" strike="noStrike" cap="none" normalizeH="0" baseline="0" noProof="0" smtClean="0">
                          <a:ln>
                            <a:noFill/>
                          </a:ln>
                          <a:solidFill>
                            <a:srgbClr val="507269"/>
                          </a:solidFill>
                          <a:effectLst/>
                          <a:latin typeface="+mj-lt"/>
                        </a:rPr>
                        <a:t>Popis</a:t>
                      </a:r>
                    </a:p>
                  </a:txBody>
                  <a:tcPr horzOverflow="overflow">
                    <a:lnL>
                      <a:noFill/>
                    </a:lnL>
                    <a:lnR>
                      <a:noFill/>
                    </a:lnR>
                    <a:lnT>
                      <a:noFill/>
                    </a:lnT>
                    <a:lnB>
                      <a:noFill/>
                    </a:lnB>
                    <a:lnTlToBr>
                      <a:noFill/>
                    </a:lnTlToBr>
                    <a:lnBlToTr>
                      <a:noFill/>
                    </a:lnBlToTr>
                    <a:solidFill>
                      <a:srgbClr val="F2E8CC"/>
                    </a:solid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cs-CZ" sz="1600" b="1" i="0" u="none" strike="noStrike" cap="none" normalizeH="0" baseline="0" noProof="0" smtClean="0">
                          <a:ln>
                            <a:noFill/>
                          </a:ln>
                          <a:solidFill>
                            <a:srgbClr val="507269"/>
                          </a:solidFill>
                          <a:effectLst/>
                          <a:latin typeface="+mj-lt"/>
                        </a:rPr>
                        <a:t>Množství</a:t>
                      </a:r>
                    </a:p>
                  </a:txBody>
                  <a:tcPr horzOverflow="overflow">
                    <a:lnL>
                      <a:noFill/>
                    </a:lnL>
                    <a:lnR>
                      <a:noFill/>
                    </a:lnR>
                    <a:lnT>
                      <a:noFill/>
                    </a:lnT>
                    <a:lnB>
                      <a:noFill/>
                    </a:lnB>
                    <a:lnTlToBr>
                      <a:noFill/>
                    </a:lnTlToBr>
                    <a:lnBlToTr>
                      <a:noFill/>
                    </a:lnBlToTr>
                    <a:solidFill>
                      <a:srgbClr val="F2E8CC"/>
                    </a:solid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cs-CZ" sz="1600" b="1" i="0" u="none" strike="noStrike" cap="none" normalizeH="0" baseline="0" noProof="0" smtClean="0">
                          <a:ln>
                            <a:noFill/>
                          </a:ln>
                          <a:solidFill>
                            <a:srgbClr val="507269"/>
                          </a:solidFill>
                          <a:effectLst/>
                          <a:latin typeface="+mj-lt"/>
                        </a:rPr>
                        <a:t>Datum</a:t>
                      </a:r>
                    </a:p>
                  </a:txBody>
                  <a:tcPr horzOverflow="overflow">
                    <a:lnL>
                      <a:noFill/>
                    </a:lnL>
                    <a:lnR cap="flat">
                      <a:noFill/>
                    </a:lnR>
                    <a:lnT>
                      <a:noFill/>
                    </a:lnT>
                    <a:lnB>
                      <a:noFill/>
                    </a:lnB>
                    <a:lnTlToBr>
                      <a:noFill/>
                    </a:lnTlToBr>
                    <a:lnBlToTr>
                      <a:noFill/>
                    </a:lnBlToTr>
                    <a:solidFill>
                      <a:srgbClr val="F2E8CC"/>
                    </a:solidFill>
                  </a:tcPr>
                </a:tc>
              </a:tr>
              <a:tr h="488950">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cs-CZ" sz="1600" b="0" i="0" u="none" strike="noStrike" cap="none" normalizeH="0" baseline="0" noProof="0" smtClean="0">
                          <a:ln>
                            <a:noFill/>
                          </a:ln>
                          <a:solidFill>
                            <a:srgbClr val="507269"/>
                          </a:solidFill>
                          <a:effectLst/>
                          <a:latin typeface="+mj-lt"/>
                        </a:rPr>
                        <a:t>10-00</a:t>
                      </a:r>
                    </a:p>
                  </a:txBody>
                  <a:tcPr horzOverflow="overflow">
                    <a:lnL cap="flat">
                      <a:noFill/>
                    </a:lnL>
                    <a:lnR>
                      <a:noFill/>
                    </a:lnR>
                    <a:lnT>
                      <a:noFill/>
                    </a:lnT>
                    <a:lnB cap="flat">
                      <a:noFill/>
                    </a:lnB>
                    <a:lnTlToBr>
                      <a:noFill/>
                    </a:lnTlToBr>
                    <a:lnBlToTr>
                      <a:noFill/>
                    </a:lnBlToTr>
                    <a:solidFill>
                      <a:srgbClr val="D9E5E2"/>
                    </a:solid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cs-CZ" sz="1600" b="0" i="0" u="none" strike="noStrike" cap="none" normalizeH="0" baseline="0" noProof="0" smtClean="0">
                          <a:ln>
                            <a:noFill/>
                          </a:ln>
                          <a:solidFill>
                            <a:srgbClr val="507269"/>
                          </a:solidFill>
                          <a:effectLst/>
                          <a:latin typeface="+mj-lt"/>
                        </a:rPr>
                        <a:t>Lékařský</a:t>
                      </a:r>
                    </a:p>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cs-CZ" sz="1600" b="0" i="0" u="none" strike="noStrike" cap="none" normalizeH="0" baseline="0" noProof="0" smtClean="0">
                          <a:ln>
                            <a:noFill/>
                          </a:ln>
                          <a:solidFill>
                            <a:srgbClr val="507269"/>
                          </a:solidFill>
                          <a:effectLst/>
                          <a:latin typeface="+mj-lt"/>
                        </a:rPr>
                        <a:t>ultrazvuk</a:t>
                      </a:r>
                    </a:p>
                  </a:txBody>
                  <a:tcPr horzOverflow="overflow">
                    <a:lnL>
                      <a:noFill/>
                    </a:lnL>
                    <a:lnR>
                      <a:noFill/>
                    </a:lnR>
                    <a:lnT>
                      <a:noFill/>
                    </a:lnT>
                    <a:lnB cap="flat">
                      <a:noFill/>
                    </a:lnB>
                    <a:lnTlToBr>
                      <a:noFill/>
                    </a:lnTlToBr>
                    <a:lnBlToTr>
                      <a:noFill/>
                    </a:lnBlToTr>
                    <a:solidFill>
                      <a:srgbClr val="D9E5E2"/>
                    </a:solid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cs-CZ" sz="1600" b="0" i="0" u="none" strike="noStrike" cap="none" normalizeH="0" baseline="0" noProof="0" smtClean="0">
                          <a:ln>
                            <a:noFill/>
                          </a:ln>
                          <a:solidFill>
                            <a:srgbClr val="507269"/>
                          </a:solidFill>
                          <a:effectLst/>
                          <a:latin typeface="+mj-lt"/>
                        </a:rPr>
                        <a:t>10</a:t>
                      </a:r>
                    </a:p>
                  </a:txBody>
                  <a:tcPr horzOverflow="overflow">
                    <a:lnL>
                      <a:noFill/>
                    </a:lnL>
                    <a:lnR>
                      <a:noFill/>
                    </a:lnR>
                    <a:lnT>
                      <a:noFill/>
                    </a:lnT>
                    <a:lnB cap="flat">
                      <a:noFill/>
                    </a:lnB>
                    <a:lnTlToBr>
                      <a:noFill/>
                    </a:lnTlToBr>
                    <a:lnBlToTr>
                      <a:noFill/>
                    </a:lnBlToTr>
                    <a:solidFill>
                      <a:srgbClr val="D9E5E2"/>
                    </a:solid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cs-CZ" sz="1600" b="0" i="0" u="none" strike="noStrike" cap="none" normalizeH="0" baseline="0" noProof="0" dirty="0" smtClean="0">
                          <a:ln>
                            <a:noFill/>
                          </a:ln>
                          <a:solidFill>
                            <a:srgbClr val="507269"/>
                          </a:solidFill>
                          <a:effectLst/>
                          <a:latin typeface="+mj-lt"/>
                        </a:rPr>
                        <a:t>3.1.2012</a:t>
                      </a:r>
                    </a:p>
                  </a:txBody>
                  <a:tcPr horzOverflow="overflow">
                    <a:lnL>
                      <a:noFill/>
                    </a:lnL>
                    <a:lnR cap="flat">
                      <a:noFill/>
                    </a:lnR>
                    <a:lnT>
                      <a:noFill/>
                    </a:lnT>
                    <a:lnB cap="flat">
                      <a:noFill/>
                    </a:lnB>
                    <a:lnTlToBr>
                      <a:noFill/>
                    </a:lnTlToBr>
                    <a:lnBlToTr>
                      <a:noFill/>
                    </a:lnBlToTr>
                    <a:solidFill>
                      <a:srgbClr val="D9E5E2"/>
                    </a:solidFill>
                  </a:tcPr>
                </a:tc>
              </a:tr>
            </a:tbl>
          </a:graphicData>
        </a:graphic>
      </p:graphicFrame>
      <p:cxnSp>
        <p:nvCxnSpPr>
          <p:cNvPr id="75802" name="AutoShape 3108"/>
          <p:cNvCxnSpPr>
            <a:cxnSpLocks noChangeShapeType="1"/>
            <a:stCxn id="282629" idx="0"/>
            <a:endCxn id="282626" idx="0"/>
          </p:cNvCxnSpPr>
          <p:nvPr/>
        </p:nvCxnSpPr>
        <p:spPr bwMode="auto">
          <a:xfrm rot="16200000" flipH="1">
            <a:off x="4545549" y="2173031"/>
            <a:ext cx="10835" cy="3050379"/>
          </a:xfrm>
          <a:prstGeom prst="bentConnector3">
            <a:avLst>
              <a:gd name="adj1" fmla="val -2109829"/>
            </a:avLst>
          </a:prstGeom>
          <a:noFill/>
          <a:ln w="38100">
            <a:solidFill>
              <a:srgbClr val="507269"/>
            </a:solidFill>
            <a:miter lim="800000"/>
            <a:headEnd/>
            <a:tailEnd/>
          </a:ln>
        </p:spPr>
      </p:cxnSp>
      <p:sp>
        <p:nvSpPr>
          <p:cNvPr id="75803" name="Rectangle 3109"/>
          <p:cNvSpPr>
            <a:spLocks noChangeArrowheads="1"/>
          </p:cNvSpPr>
          <p:nvPr/>
        </p:nvSpPr>
        <p:spPr bwMode="auto">
          <a:xfrm>
            <a:off x="4419600" y="3448050"/>
            <a:ext cx="254000" cy="242888"/>
          </a:xfrm>
          <a:prstGeom prst="rect">
            <a:avLst/>
          </a:prstGeom>
          <a:noFill/>
          <a:ln w="38100">
            <a:noFill/>
            <a:miter lim="800000"/>
            <a:headEnd/>
            <a:tailEnd/>
          </a:ln>
        </p:spPr>
        <p:txBody>
          <a:bodyPr wrap="none" anchor="ctr"/>
          <a:lstStyle/>
          <a:p>
            <a:endParaRPr lang="en-US"/>
          </a:p>
        </p:txBody>
      </p:sp>
      <p:cxnSp>
        <p:nvCxnSpPr>
          <p:cNvPr id="75804" name="AutoShape 3110"/>
          <p:cNvCxnSpPr>
            <a:cxnSpLocks noChangeShapeType="1"/>
            <a:endCxn id="75803" idx="0"/>
          </p:cNvCxnSpPr>
          <p:nvPr/>
        </p:nvCxnSpPr>
        <p:spPr bwMode="auto">
          <a:xfrm flipH="1">
            <a:off x="4546600" y="2935288"/>
            <a:ext cx="1588" cy="512762"/>
          </a:xfrm>
          <a:prstGeom prst="straightConnector1">
            <a:avLst/>
          </a:prstGeom>
          <a:noFill/>
          <a:ln w="38100">
            <a:solidFill>
              <a:srgbClr val="507269"/>
            </a:solidFill>
            <a:round/>
            <a:headEnd/>
            <a:tailEnd/>
          </a:ln>
        </p:spPr>
      </p:cxnSp>
      <p:sp>
        <p:nvSpPr>
          <p:cNvPr id="282663" name="Rectangle 3111"/>
          <p:cNvSpPr>
            <a:spLocks noChangeArrowheads="1"/>
          </p:cNvSpPr>
          <p:nvPr/>
        </p:nvSpPr>
        <p:spPr bwMode="auto">
          <a:xfrm>
            <a:off x="3440113" y="5103813"/>
            <a:ext cx="330200" cy="269875"/>
          </a:xfrm>
          <a:prstGeom prst="rect">
            <a:avLst/>
          </a:prstGeom>
          <a:solidFill>
            <a:srgbClr val="94B4AC"/>
          </a:solidFill>
          <a:ln w="38100">
            <a:noFill/>
            <a:miter lim="800000"/>
            <a:headEnd/>
            <a:tailEnd/>
          </a:ln>
          <a:effectLst>
            <a:outerShdw dist="107763" dir="2700000" algn="ctr" rotWithShape="0">
              <a:schemeClr val="tx1">
                <a:lumMod val="75000"/>
                <a:lumOff val="25000"/>
              </a:schemeClr>
            </a:outerShdw>
          </a:effectLst>
        </p:spPr>
        <p:txBody>
          <a:bodyPr wrap="none" anchor="ctr">
            <a:spAutoFit/>
          </a:bodyPr>
          <a:lstStyle/>
          <a:p>
            <a:pPr>
              <a:defRPr/>
            </a:pPr>
            <a:endParaRPr lang="en-US"/>
          </a:p>
        </p:txBody>
      </p:sp>
      <p:cxnSp>
        <p:nvCxnSpPr>
          <p:cNvPr id="75806" name="AutoShape 3112"/>
          <p:cNvCxnSpPr>
            <a:cxnSpLocks noChangeShapeType="1"/>
            <a:stCxn id="282630" idx="2"/>
            <a:endCxn id="282663" idx="0"/>
          </p:cNvCxnSpPr>
          <p:nvPr/>
        </p:nvCxnSpPr>
        <p:spPr bwMode="auto">
          <a:xfrm rot="16200000" flipH="1">
            <a:off x="3109119" y="4607719"/>
            <a:ext cx="409575" cy="582613"/>
          </a:xfrm>
          <a:prstGeom prst="bentConnector3">
            <a:avLst>
              <a:gd name="adj1" fmla="val 50000"/>
            </a:avLst>
          </a:prstGeom>
          <a:noFill/>
          <a:ln w="38100">
            <a:solidFill>
              <a:srgbClr val="507269"/>
            </a:solidFill>
            <a:miter lim="800000"/>
            <a:headEnd/>
            <a:tailEnd/>
          </a:ln>
        </p:spPr>
      </p:cxnSp>
      <p:cxnSp>
        <p:nvCxnSpPr>
          <p:cNvPr id="75807" name="AutoShape 3113"/>
          <p:cNvCxnSpPr>
            <a:cxnSpLocks noChangeShapeType="1"/>
            <a:stCxn id="282629" idx="2"/>
            <a:endCxn id="282630" idx="0"/>
          </p:cNvCxnSpPr>
          <p:nvPr/>
        </p:nvCxnSpPr>
        <p:spPr bwMode="auto">
          <a:xfrm rot="5400000">
            <a:off x="2843075" y="4241660"/>
            <a:ext cx="362228" cy="3178"/>
          </a:xfrm>
          <a:prstGeom prst="straightConnector1">
            <a:avLst/>
          </a:prstGeom>
          <a:noFill/>
          <a:ln w="38100">
            <a:solidFill>
              <a:srgbClr val="507269"/>
            </a:solidFill>
            <a:round/>
            <a:headEnd/>
            <a:tailEnd/>
          </a:ln>
        </p:spPr>
      </p:cxn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p:txBody>
          <a:bodyPr/>
          <a:lstStyle/>
          <a:p>
            <a:r>
              <a:rPr lang="cs-CZ" dirty="0" smtClean="0"/>
              <a:t>Životní cyklus pracovního příkazu</a:t>
            </a:r>
            <a:endParaRPr lang="en-US" dirty="0"/>
          </a:p>
        </p:txBody>
      </p:sp>
      <p:sp>
        <p:nvSpPr>
          <p:cNvPr id="76802" name="Footer Placeholder 2"/>
          <p:cNvSpPr>
            <a:spLocks noGrp="1"/>
          </p:cNvSpPr>
          <p:nvPr>
            <p:ph type="ftr" sz="quarter" idx="10"/>
          </p:nvPr>
        </p:nvSpPr>
        <p:spPr>
          <a:noFill/>
        </p:spPr>
        <p:txBody>
          <a:bodyPr/>
          <a:lstStyle/>
          <a:p>
            <a:r>
              <a:rPr lang="en-US" smtClean="0"/>
              <a:t>QS-PR-620</a:t>
            </a:r>
          </a:p>
        </p:txBody>
      </p:sp>
      <p:grpSp>
        <p:nvGrpSpPr>
          <p:cNvPr id="22" name="Group 21"/>
          <p:cNvGrpSpPr/>
          <p:nvPr/>
        </p:nvGrpSpPr>
        <p:grpSpPr>
          <a:xfrm>
            <a:off x="1330325" y="885825"/>
            <a:ext cx="6477000" cy="5240496"/>
            <a:chOff x="1558925" y="885825"/>
            <a:chExt cx="6477000" cy="5240496"/>
          </a:xfrm>
        </p:grpSpPr>
        <p:sp>
          <p:nvSpPr>
            <p:cNvPr id="271407" name="Rectangle 2095"/>
            <p:cNvSpPr>
              <a:spLocks noChangeArrowheads="1"/>
            </p:cNvSpPr>
            <p:nvPr/>
          </p:nvSpPr>
          <p:spPr bwMode="auto">
            <a:xfrm>
              <a:off x="1558925" y="1231900"/>
              <a:ext cx="2797175" cy="806450"/>
            </a:xfrm>
            <a:prstGeom prst="rect">
              <a:avLst/>
            </a:prstGeom>
            <a:solidFill>
              <a:srgbClr val="F2E8CC"/>
            </a:solidFill>
            <a:ln w="12700">
              <a:solidFill>
                <a:schemeClr val="tx1"/>
              </a:solidFill>
              <a:miter lim="800000"/>
              <a:headEnd/>
              <a:tailEnd/>
            </a:ln>
            <a:effectLst>
              <a:outerShdw dist="107763" dir="2700000" algn="ctr" rotWithShape="0">
                <a:schemeClr val="tx1">
                  <a:lumMod val="75000"/>
                  <a:lumOff val="25000"/>
                </a:schemeClr>
              </a:outerShdw>
            </a:effectLst>
          </p:spPr>
          <p:txBody>
            <a:bodyPr lIns="182880" tIns="320040" rIns="182880" bIns="320040" anchor="ctr"/>
            <a:lstStyle/>
            <a:p>
              <a:pPr algn="ctr" eaLnBrk="0" hangingPunct="0">
                <a:defRPr/>
              </a:pPr>
              <a:r>
                <a:rPr lang="cs-CZ" sz="1400" dirty="0" smtClean="0">
                  <a:latin typeface="+mj-lt"/>
                </a:rPr>
                <a:t>Vytvoření pracovních příkazů nebo schválení plánovaných příkazů</a:t>
              </a:r>
            </a:p>
            <a:p>
              <a:pPr algn="ctr" eaLnBrk="0" hangingPunct="0">
                <a:defRPr/>
              </a:pPr>
              <a:r>
                <a:rPr lang="cs-CZ" sz="1400" dirty="0" smtClean="0">
                  <a:latin typeface="+mj-lt"/>
                </a:rPr>
                <a:t>(status = F)</a:t>
              </a:r>
              <a:endParaRPr lang="cs-CZ" sz="1400" dirty="0">
                <a:latin typeface="+mj-lt"/>
              </a:endParaRPr>
            </a:p>
          </p:txBody>
        </p:sp>
        <p:sp>
          <p:nvSpPr>
            <p:cNvPr id="76805" name="Line 2096"/>
            <p:cNvSpPr>
              <a:spLocks noChangeShapeType="1"/>
            </p:cNvSpPr>
            <p:nvPr/>
          </p:nvSpPr>
          <p:spPr bwMode="auto">
            <a:xfrm>
              <a:off x="2955925" y="2035175"/>
              <a:ext cx="0" cy="403225"/>
            </a:xfrm>
            <a:prstGeom prst="line">
              <a:avLst/>
            </a:prstGeom>
            <a:noFill/>
            <a:ln w="38100">
              <a:solidFill>
                <a:srgbClr val="7BA399"/>
              </a:solidFill>
              <a:round/>
              <a:headEnd/>
              <a:tailEnd type="triangle" w="med" len="med"/>
            </a:ln>
          </p:spPr>
          <p:txBody>
            <a:bodyPr wrap="none" anchor="ctr"/>
            <a:lstStyle/>
            <a:p>
              <a:endParaRPr lang="cs-CZ">
                <a:latin typeface="+mj-lt"/>
              </a:endParaRPr>
            </a:p>
          </p:txBody>
        </p:sp>
        <p:sp>
          <p:nvSpPr>
            <p:cNvPr id="271409" name="Rectangle 2097"/>
            <p:cNvSpPr>
              <a:spLocks noChangeArrowheads="1"/>
            </p:cNvSpPr>
            <p:nvPr/>
          </p:nvSpPr>
          <p:spPr bwMode="auto">
            <a:xfrm>
              <a:off x="1558925" y="2438400"/>
              <a:ext cx="2797175" cy="806450"/>
            </a:xfrm>
            <a:prstGeom prst="rect">
              <a:avLst/>
            </a:prstGeom>
            <a:solidFill>
              <a:schemeClr val="accent1">
                <a:lumMod val="20000"/>
                <a:lumOff val="80000"/>
              </a:schemeClr>
            </a:solidFill>
            <a:ln w="12700">
              <a:solidFill>
                <a:schemeClr val="tx1"/>
              </a:solidFill>
              <a:prstDash val="dash"/>
              <a:miter lim="800000"/>
              <a:headEnd/>
              <a:tailEnd/>
            </a:ln>
            <a:effectLst>
              <a:outerShdw dist="107763" dir="2700000" algn="ctr" rotWithShape="0">
                <a:schemeClr val="tx1">
                  <a:lumMod val="75000"/>
                  <a:lumOff val="25000"/>
                </a:schemeClr>
              </a:outerShdw>
            </a:effectLst>
          </p:spPr>
          <p:txBody>
            <a:bodyPr lIns="182880" tIns="320040" rIns="182880" bIns="320040" anchor="ctr"/>
            <a:lstStyle/>
            <a:p>
              <a:pPr algn="ctr" eaLnBrk="0" hangingPunct="0">
                <a:defRPr/>
              </a:pPr>
              <a:r>
                <a:rPr lang="cs-CZ" sz="1400" dirty="0" smtClean="0">
                  <a:latin typeface="+mj-lt"/>
                </a:rPr>
                <a:t>Úprava kusovníku a pracovního postupu</a:t>
              </a:r>
              <a:endParaRPr lang="cs-CZ" sz="1400" dirty="0">
                <a:latin typeface="+mj-lt"/>
              </a:endParaRPr>
            </a:p>
          </p:txBody>
        </p:sp>
        <p:sp>
          <p:nvSpPr>
            <p:cNvPr id="76807" name="Line 2098"/>
            <p:cNvSpPr>
              <a:spLocks noChangeShapeType="1"/>
            </p:cNvSpPr>
            <p:nvPr/>
          </p:nvSpPr>
          <p:spPr bwMode="auto">
            <a:xfrm>
              <a:off x="2955925" y="3249613"/>
              <a:ext cx="0" cy="403225"/>
            </a:xfrm>
            <a:prstGeom prst="line">
              <a:avLst/>
            </a:prstGeom>
            <a:noFill/>
            <a:ln w="38100">
              <a:solidFill>
                <a:srgbClr val="7BA399"/>
              </a:solidFill>
              <a:round/>
              <a:headEnd/>
              <a:tailEnd type="triangle" w="med" len="med"/>
            </a:ln>
          </p:spPr>
          <p:txBody>
            <a:bodyPr wrap="none" anchor="ctr"/>
            <a:lstStyle/>
            <a:p>
              <a:endParaRPr lang="cs-CZ">
                <a:latin typeface="+mj-lt"/>
              </a:endParaRPr>
            </a:p>
          </p:txBody>
        </p:sp>
        <p:sp>
          <p:nvSpPr>
            <p:cNvPr id="271411" name="Rectangle 2099"/>
            <p:cNvSpPr>
              <a:spLocks noChangeArrowheads="1"/>
            </p:cNvSpPr>
            <p:nvPr/>
          </p:nvSpPr>
          <p:spPr bwMode="auto">
            <a:xfrm>
              <a:off x="1558925" y="3652838"/>
              <a:ext cx="2797175" cy="806450"/>
            </a:xfrm>
            <a:prstGeom prst="rect">
              <a:avLst/>
            </a:prstGeom>
            <a:solidFill>
              <a:srgbClr val="F2E8CC"/>
            </a:solidFill>
            <a:ln w="12700">
              <a:solidFill>
                <a:schemeClr val="tx1"/>
              </a:solidFill>
              <a:miter lim="800000"/>
              <a:headEnd/>
              <a:tailEnd/>
            </a:ln>
            <a:effectLst>
              <a:outerShdw dist="107763" dir="2700000" algn="ctr" rotWithShape="0">
                <a:schemeClr val="tx1">
                  <a:lumMod val="75000"/>
                  <a:lumOff val="25000"/>
                </a:schemeClr>
              </a:outerShdw>
            </a:effectLst>
          </p:spPr>
          <p:txBody>
            <a:bodyPr lIns="182880" tIns="320040" rIns="182880" bIns="320040" anchor="ctr"/>
            <a:lstStyle/>
            <a:p>
              <a:pPr algn="ctr" eaLnBrk="0" hangingPunct="0">
                <a:defRPr/>
              </a:pPr>
              <a:r>
                <a:rPr lang="cs-CZ" sz="1400" dirty="0" smtClean="0">
                  <a:latin typeface="+mj-lt"/>
                </a:rPr>
                <a:t>Uvolnění a tisk pracovního příkazu</a:t>
              </a:r>
              <a:br>
                <a:rPr lang="cs-CZ" sz="1400" dirty="0" smtClean="0">
                  <a:latin typeface="+mj-lt"/>
                </a:rPr>
              </a:br>
              <a:r>
                <a:rPr lang="cs-CZ" sz="1400" dirty="0" smtClean="0">
                  <a:latin typeface="+mj-lt"/>
                </a:rPr>
                <a:t> (status = R)</a:t>
              </a:r>
              <a:endParaRPr lang="cs-CZ" sz="1400" dirty="0">
                <a:latin typeface="+mj-lt"/>
              </a:endParaRPr>
            </a:p>
          </p:txBody>
        </p:sp>
        <p:sp>
          <p:nvSpPr>
            <p:cNvPr id="76809" name="Line 2100"/>
            <p:cNvSpPr>
              <a:spLocks noChangeShapeType="1"/>
            </p:cNvSpPr>
            <p:nvPr/>
          </p:nvSpPr>
          <p:spPr bwMode="auto">
            <a:xfrm>
              <a:off x="2955925" y="4459288"/>
              <a:ext cx="0" cy="403225"/>
            </a:xfrm>
            <a:prstGeom prst="line">
              <a:avLst/>
            </a:prstGeom>
            <a:noFill/>
            <a:ln w="38100">
              <a:solidFill>
                <a:srgbClr val="7BA399"/>
              </a:solidFill>
              <a:round/>
              <a:headEnd/>
              <a:tailEnd type="triangle" w="med" len="med"/>
            </a:ln>
          </p:spPr>
          <p:txBody>
            <a:bodyPr wrap="none" anchor="ctr"/>
            <a:lstStyle/>
            <a:p>
              <a:endParaRPr lang="cs-CZ">
                <a:latin typeface="+mj-lt"/>
              </a:endParaRPr>
            </a:p>
          </p:txBody>
        </p:sp>
        <p:sp>
          <p:nvSpPr>
            <p:cNvPr id="271413" name="Rectangle 2101"/>
            <p:cNvSpPr>
              <a:spLocks noChangeArrowheads="1"/>
            </p:cNvSpPr>
            <p:nvPr/>
          </p:nvSpPr>
          <p:spPr bwMode="auto">
            <a:xfrm>
              <a:off x="1558925" y="4862513"/>
              <a:ext cx="2797175" cy="806450"/>
            </a:xfrm>
            <a:prstGeom prst="rect">
              <a:avLst/>
            </a:prstGeom>
            <a:solidFill>
              <a:srgbClr val="F2E8CC"/>
            </a:solidFill>
            <a:ln w="12700">
              <a:solidFill>
                <a:schemeClr val="tx1"/>
              </a:solidFill>
              <a:prstDash val="dash"/>
              <a:miter lim="800000"/>
              <a:headEnd/>
              <a:tailEnd/>
            </a:ln>
            <a:effectLst>
              <a:outerShdw dist="107763" dir="2700000" algn="ctr" rotWithShape="0">
                <a:schemeClr val="tx1">
                  <a:lumMod val="75000"/>
                  <a:lumOff val="25000"/>
                </a:schemeClr>
              </a:outerShdw>
            </a:effectLst>
          </p:spPr>
          <p:txBody>
            <a:bodyPr lIns="182880" tIns="320040" rIns="182880" bIns="320040" anchor="ctr"/>
            <a:lstStyle/>
            <a:p>
              <a:pPr algn="ctr" eaLnBrk="0" hangingPunct="0">
                <a:defRPr/>
              </a:pPr>
              <a:r>
                <a:rPr lang="cs-CZ" sz="1400" dirty="0" smtClean="0">
                  <a:latin typeface="+mj-lt"/>
                </a:rPr>
                <a:t>Ověření komponent pracovního příkazu</a:t>
              </a:r>
              <a:endParaRPr lang="cs-CZ" sz="1400" dirty="0">
                <a:latin typeface="+mj-lt"/>
              </a:endParaRPr>
            </a:p>
          </p:txBody>
        </p:sp>
        <p:sp>
          <p:nvSpPr>
            <p:cNvPr id="271414" name="Rectangle 2102"/>
            <p:cNvSpPr>
              <a:spLocks noChangeArrowheads="1"/>
            </p:cNvSpPr>
            <p:nvPr/>
          </p:nvSpPr>
          <p:spPr bwMode="auto">
            <a:xfrm>
              <a:off x="5238750" y="1231900"/>
              <a:ext cx="2797175" cy="806450"/>
            </a:xfrm>
            <a:prstGeom prst="rect">
              <a:avLst/>
            </a:prstGeom>
            <a:solidFill>
              <a:srgbClr val="F2E8CC"/>
            </a:solidFill>
            <a:ln w="12700">
              <a:solidFill>
                <a:schemeClr val="tx1"/>
              </a:solidFill>
              <a:miter lim="800000"/>
              <a:headEnd/>
              <a:tailEnd/>
            </a:ln>
            <a:effectLst>
              <a:outerShdw dist="107763" dir="2700000" algn="ctr" rotWithShape="0">
                <a:schemeClr val="tx1">
                  <a:lumMod val="75000"/>
                  <a:lumOff val="25000"/>
                </a:schemeClr>
              </a:outerShdw>
            </a:effectLst>
          </p:spPr>
          <p:txBody>
            <a:bodyPr lIns="182880" tIns="320040" rIns="182880" bIns="320040" anchor="ctr"/>
            <a:lstStyle/>
            <a:p>
              <a:pPr algn="ctr" eaLnBrk="0" hangingPunct="0">
                <a:defRPr/>
              </a:pPr>
              <a:r>
                <a:rPr lang="cs-CZ" sz="1400" dirty="0" smtClean="0">
                  <a:latin typeface="+mj-lt"/>
                </a:rPr>
                <a:t>Výdej komponent pracovního příkazu a volitelně zaznamenání práce v Řízení dílny</a:t>
              </a:r>
              <a:endParaRPr lang="cs-CZ" sz="1400" dirty="0">
                <a:latin typeface="+mj-lt"/>
              </a:endParaRPr>
            </a:p>
          </p:txBody>
        </p:sp>
        <p:sp>
          <p:nvSpPr>
            <p:cNvPr id="76812" name="Line 2103"/>
            <p:cNvSpPr>
              <a:spLocks noChangeShapeType="1"/>
            </p:cNvSpPr>
            <p:nvPr/>
          </p:nvSpPr>
          <p:spPr bwMode="auto">
            <a:xfrm>
              <a:off x="6635750" y="2035175"/>
              <a:ext cx="0" cy="403225"/>
            </a:xfrm>
            <a:prstGeom prst="line">
              <a:avLst/>
            </a:prstGeom>
            <a:noFill/>
            <a:ln w="38100">
              <a:solidFill>
                <a:srgbClr val="7BA399"/>
              </a:solidFill>
              <a:round/>
              <a:headEnd/>
              <a:tailEnd type="triangle" w="med" len="med"/>
            </a:ln>
          </p:spPr>
          <p:txBody>
            <a:bodyPr wrap="none" anchor="ctr"/>
            <a:lstStyle/>
            <a:p>
              <a:endParaRPr lang="cs-CZ">
                <a:latin typeface="+mj-lt"/>
              </a:endParaRPr>
            </a:p>
          </p:txBody>
        </p:sp>
        <p:sp>
          <p:nvSpPr>
            <p:cNvPr id="271416" name="Rectangle 2104"/>
            <p:cNvSpPr>
              <a:spLocks noChangeArrowheads="1"/>
            </p:cNvSpPr>
            <p:nvPr/>
          </p:nvSpPr>
          <p:spPr bwMode="auto">
            <a:xfrm>
              <a:off x="5238750" y="2438400"/>
              <a:ext cx="2797175" cy="806450"/>
            </a:xfrm>
            <a:prstGeom prst="rect">
              <a:avLst/>
            </a:prstGeom>
            <a:solidFill>
              <a:srgbClr val="F2E8CC"/>
            </a:solidFill>
            <a:ln w="12700">
              <a:solidFill>
                <a:schemeClr val="tx1"/>
              </a:solidFill>
              <a:miter lim="800000"/>
              <a:headEnd/>
              <a:tailEnd/>
            </a:ln>
            <a:effectLst>
              <a:outerShdw dist="107763" dir="2700000" algn="ctr" rotWithShape="0">
                <a:schemeClr val="tx1">
                  <a:lumMod val="75000"/>
                  <a:lumOff val="25000"/>
                </a:schemeClr>
              </a:outerShdw>
            </a:effectLst>
          </p:spPr>
          <p:txBody>
            <a:bodyPr lIns="182880" tIns="320040" rIns="182880" bIns="320040" anchor="ctr"/>
            <a:lstStyle/>
            <a:p>
              <a:pPr algn="ctr" eaLnBrk="0" hangingPunct="0">
                <a:defRPr/>
              </a:pPr>
              <a:r>
                <a:rPr lang="cs-CZ" sz="1400" dirty="0" smtClean="0">
                  <a:latin typeface="+mj-lt"/>
                </a:rPr>
                <a:t>Příjem a uzavření pracovního příkazu</a:t>
              </a:r>
              <a:br>
                <a:rPr lang="cs-CZ" sz="1400" dirty="0" smtClean="0">
                  <a:latin typeface="+mj-lt"/>
                </a:rPr>
              </a:br>
              <a:r>
                <a:rPr lang="cs-CZ" sz="1400" dirty="0" smtClean="0">
                  <a:latin typeface="+mj-lt"/>
                </a:rPr>
                <a:t> (status = C)</a:t>
              </a:r>
              <a:endParaRPr lang="cs-CZ" sz="1400" dirty="0">
                <a:latin typeface="+mj-lt"/>
              </a:endParaRPr>
            </a:p>
          </p:txBody>
        </p:sp>
        <p:sp>
          <p:nvSpPr>
            <p:cNvPr id="76814" name="Line 2105"/>
            <p:cNvSpPr>
              <a:spLocks noChangeShapeType="1"/>
            </p:cNvSpPr>
            <p:nvPr/>
          </p:nvSpPr>
          <p:spPr bwMode="auto">
            <a:xfrm>
              <a:off x="6635750" y="3249613"/>
              <a:ext cx="0" cy="403225"/>
            </a:xfrm>
            <a:prstGeom prst="line">
              <a:avLst/>
            </a:prstGeom>
            <a:noFill/>
            <a:ln w="38100">
              <a:solidFill>
                <a:srgbClr val="7BA399"/>
              </a:solidFill>
              <a:round/>
              <a:headEnd/>
              <a:tailEnd type="triangle" w="med" len="med"/>
            </a:ln>
          </p:spPr>
          <p:txBody>
            <a:bodyPr wrap="none" anchor="ctr"/>
            <a:lstStyle/>
            <a:p>
              <a:endParaRPr lang="cs-CZ">
                <a:latin typeface="+mj-lt"/>
              </a:endParaRPr>
            </a:p>
          </p:txBody>
        </p:sp>
        <p:sp>
          <p:nvSpPr>
            <p:cNvPr id="271418" name="Rectangle 2106"/>
            <p:cNvSpPr>
              <a:spLocks noChangeArrowheads="1"/>
            </p:cNvSpPr>
            <p:nvPr/>
          </p:nvSpPr>
          <p:spPr bwMode="auto">
            <a:xfrm>
              <a:off x="5238750" y="3652838"/>
              <a:ext cx="2797175" cy="806450"/>
            </a:xfrm>
            <a:prstGeom prst="rect">
              <a:avLst/>
            </a:prstGeom>
            <a:solidFill>
              <a:srgbClr val="F2E8CC"/>
            </a:solidFill>
            <a:ln w="12700">
              <a:solidFill>
                <a:schemeClr val="tx1"/>
              </a:solidFill>
              <a:miter lim="800000"/>
              <a:headEnd/>
              <a:tailEnd/>
            </a:ln>
            <a:effectLst>
              <a:outerShdw dist="107763" dir="2700000" algn="ctr" rotWithShape="0">
                <a:schemeClr val="tx1">
                  <a:lumMod val="75000"/>
                  <a:lumOff val="25000"/>
                </a:schemeClr>
              </a:outerShdw>
            </a:effectLst>
          </p:spPr>
          <p:txBody>
            <a:bodyPr lIns="182880" tIns="320040" rIns="182880" bIns="320040" anchor="ctr"/>
            <a:lstStyle/>
            <a:p>
              <a:pPr algn="ctr" eaLnBrk="0" hangingPunct="0">
                <a:defRPr/>
              </a:pPr>
              <a:r>
                <a:rPr lang="cs-CZ" sz="1400" dirty="0" smtClean="0">
                  <a:latin typeface="+mj-lt"/>
                </a:rPr>
                <a:t>Účetní uzavření pracovního příkazu</a:t>
              </a:r>
              <a:endParaRPr lang="cs-CZ" sz="1400" dirty="0">
                <a:latin typeface="+mj-lt"/>
              </a:endParaRPr>
            </a:p>
          </p:txBody>
        </p:sp>
        <p:sp>
          <p:nvSpPr>
            <p:cNvPr id="76816" name="Line 2107"/>
            <p:cNvSpPr>
              <a:spLocks noChangeShapeType="1"/>
            </p:cNvSpPr>
            <p:nvPr/>
          </p:nvSpPr>
          <p:spPr bwMode="auto">
            <a:xfrm>
              <a:off x="6635750" y="4459288"/>
              <a:ext cx="0" cy="403225"/>
            </a:xfrm>
            <a:prstGeom prst="line">
              <a:avLst/>
            </a:prstGeom>
            <a:noFill/>
            <a:ln w="38100">
              <a:solidFill>
                <a:srgbClr val="7BA399"/>
              </a:solidFill>
              <a:round/>
              <a:headEnd/>
              <a:tailEnd type="triangle" w="med" len="med"/>
            </a:ln>
          </p:spPr>
          <p:txBody>
            <a:bodyPr wrap="none" anchor="ctr"/>
            <a:lstStyle/>
            <a:p>
              <a:endParaRPr lang="cs-CZ">
                <a:latin typeface="+mj-lt"/>
              </a:endParaRPr>
            </a:p>
          </p:txBody>
        </p:sp>
        <p:sp>
          <p:nvSpPr>
            <p:cNvPr id="271420" name="Rectangle 2108"/>
            <p:cNvSpPr>
              <a:spLocks noChangeArrowheads="1"/>
            </p:cNvSpPr>
            <p:nvPr/>
          </p:nvSpPr>
          <p:spPr bwMode="auto">
            <a:xfrm>
              <a:off x="5219700" y="4824413"/>
              <a:ext cx="2797175" cy="806450"/>
            </a:xfrm>
            <a:prstGeom prst="rect">
              <a:avLst/>
            </a:prstGeom>
            <a:solidFill>
              <a:srgbClr val="F2E8CC"/>
            </a:solidFill>
            <a:ln w="12700">
              <a:solidFill>
                <a:schemeClr val="tx1"/>
              </a:solidFill>
              <a:miter lim="800000"/>
              <a:headEnd/>
              <a:tailEnd/>
            </a:ln>
            <a:effectLst>
              <a:outerShdw dist="107763" dir="2700000" algn="ctr" rotWithShape="0">
                <a:schemeClr val="tx1">
                  <a:lumMod val="75000"/>
                  <a:lumOff val="25000"/>
                </a:schemeClr>
              </a:outerShdw>
            </a:effectLst>
          </p:spPr>
          <p:txBody>
            <a:bodyPr lIns="182880" tIns="320040" rIns="182880" bIns="320040" anchor="ctr"/>
            <a:lstStyle/>
            <a:p>
              <a:pPr algn="ctr" eaLnBrk="0" hangingPunct="0">
                <a:defRPr/>
              </a:pPr>
              <a:r>
                <a:rPr lang="cs-CZ" sz="1400" dirty="0" smtClean="0">
                  <a:latin typeface="+mj-lt"/>
                </a:rPr>
                <a:t>Odstranění nebo archivace uzavřených pracovních příkazů</a:t>
              </a:r>
              <a:endParaRPr lang="cs-CZ" sz="1400" dirty="0">
                <a:latin typeface="+mj-lt"/>
              </a:endParaRPr>
            </a:p>
          </p:txBody>
        </p:sp>
        <p:sp>
          <p:nvSpPr>
            <p:cNvPr id="76818" name="Freeform 2109"/>
            <p:cNvSpPr>
              <a:spLocks/>
            </p:cNvSpPr>
            <p:nvPr/>
          </p:nvSpPr>
          <p:spPr bwMode="auto">
            <a:xfrm>
              <a:off x="4373563" y="885825"/>
              <a:ext cx="2251075" cy="4371975"/>
            </a:xfrm>
            <a:custGeom>
              <a:avLst/>
              <a:gdLst>
                <a:gd name="T0" fmla="*/ 0 w 1418"/>
                <a:gd name="T1" fmla="*/ 2147483647 h 2754"/>
                <a:gd name="T2" fmla="*/ 2147483647 w 1418"/>
                <a:gd name="T3" fmla="*/ 2147483647 h 2754"/>
                <a:gd name="T4" fmla="*/ 2147483647 w 1418"/>
                <a:gd name="T5" fmla="*/ 0 h 2754"/>
                <a:gd name="T6" fmla="*/ 2147483647 w 1418"/>
                <a:gd name="T7" fmla="*/ 0 h 2754"/>
                <a:gd name="T8" fmla="*/ 2147483647 w 1418"/>
                <a:gd name="T9" fmla="*/ 2147483647 h 2754"/>
                <a:gd name="T10" fmla="*/ 0 60000 65536"/>
                <a:gd name="T11" fmla="*/ 0 60000 65536"/>
                <a:gd name="T12" fmla="*/ 0 60000 65536"/>
                <a:gd name="T13" fmla="*/ 0 60000 65536"/>
                <a:gd name="T14" fmla="*/ 0 60000 65536"/>
                <a:gd name="T15" fmla="*/ 0 w 1418"/>
                <a:gd name="T16" fmla="*/ 0 h 2754"/>
                <a:gd name="T17" fmla="*/ 1418 w 1418"/>
                <a:gd name="T18" fmla="*/ 2754 h 2754"/>
              </a:gdLst>
              <a:ahLst/>
              <a:cxnLst>
                <a:cxn ang="T10">
                  <a:pos x="T0" y="T1"/>
                </a:cxn>
                <a:cxn ang="T11">
                  <a:pos x="T2" y="T3"/>
                </a:cxn>
                <a:cxn ang="T12">
                  <a:pos x="T4" y="T5"/>
                </a:cxn>
                <a:cxn ang="T13">
                  <a:pos x="T6" y="T7"/>
                </a:cxn>
                <a:cxn ang="T14">
                  <a:pos x="T8" y="T9"/>
                </a:cxn>
              </a:cxnLst>
              <a:rect l="T15" t="T16" r="T17" b="T18"/>
              <a:pathLst>
                <a:path w="1418" h="2754">
                  <a:moveTo>
                    <a:pt x="0" y="2754"/>
                  </a:moveTo>
                  <a:lnTo>
                    <a:pt x="282" y="2754"/>
                  </a:lnTo>
                  <a:lnTo>
                    <a:pt x="282" y="0"/>
                  </a:lnTo>
                  <a:lnTo>
                    <a:pt x="1418" y="0"/>
                  </a:lnTo>
                  <a:lnTo>
                    <a:pt x="1418" y="218"/>
                  </a:lnTo>
                </a:path>
              </a:pathLst>
            </a:custGeom>
            <a:noFill/>
            <a:ln w="38100">
              <a:solidFill>
                <a:srgbClr val="7BA399"/>
              </a:solidFill>
              <a:round/>
              <a:headEnd/>
              <a:tailEnd type="triangle" w="med" len="med"/>
            </a:ln>
          </p:spPr>
          <p:txBody>
            <a:bodyPr wrap="none" anchor="ctr"/>
            <a:lstStyle/>
            <a:p>
              <a:endParaRPr lang="cs-CZ">
                <a:latin typeface="+mj-lt"/>
              </a:endParaRPr>
            </a:p>
          </p:txBody>
        </p:sp>
        <p:sp>
          <p:nvSpPr>
            <p:cNvPr id="271422" name="Rectangle 2110"/>
            <p:cNvSpPr>
              <a:spLocks noChangeArrowheads="1"/>
            </p:cNvSpPr>
            <p:nvPr/>
          </p:nvSpPr>
          <p:spPr bwMode="auto">
            <a:xfrm>
              <a:off x="1571625" y="5840413"/>
              <a:ext cx="587375" cy="273050"/>
            </a:xfrm>
            <a:prstGeom prst="rect">
              <a:avLst/>
            </a:prstGeom>
            <a:solidFill>
              <a:schemeClr val="accent1">
                <a:lumMod val="20000"/>
                <a:lumOff val="80000"/>
              </a:schemeClr>
            </a:solidFill>
            <a:ln w="12700">
              <a:solidFill>
                <a:schemeClr val="tx1"/>
              </a:solidFill>
              <a:prstDash val="dash"/>
              <a:miter lim="800000"/>
              <a:headEnd/>
              <a:tailEnd/>
            </a:ln>
            <a:effectLst>
              <a:outerShdw dist="107763" dir="2700000" algn="ctr" rotWithShape="0">
                <a:schemeClr val="bg2"/>
              </a:outerShdw>
            </a:effectLst>
          </p:spPr>
          <p:txBody>
            <a:bodyPr lIns="182880" tIns="320040" rIns="182880" bIns="320040" anchor="ctr"/>
            <a:lstStyle/>
            <a:p>
              <a:pPr eaLnBrk="0" hangingPunct="0">
                <a:defRPr/>
              </a:pPr>
              <a:endParaRPr lang="cs-CZ" sz="1400">
                <a:latin typeface="+mj-lt"/>
              </a:endParaRPr>
            </a:p>
          </p:txBody>
        </p:sp>
        <p:sp>
          <p:nvSpPr>
            <p:cNvPr id="76820" name="Text Box 2111"/>
            <p:cNvSpPr txBox="1">
              <a:spLocks noChangeArrowheads="1"/>
            </p:cNvSpPr>
            <p:nvPr/>
          </p:nvSpPr>
          <p:spPr bwMode="auto">
            <a:xfrm>
              <a:off x="2349500" y="5880100"/>
              <a:ext cx="1087157" cy="246221"/>
            </a:xfrm>
            <a:prstGeom prst="rect">
              <a:avLst/>
            </a:prstGeom>
            <a:noFill/>
            <a:ln w="12700">
              <a:noFill/>
              <a:miter lim="800000"/>
              <a:headEnd/>
              <a:tailEnd/>
            </a:ln>
          </p:spPr>
          <p:txBody>
            <a:bodyPr wrap="none">
              <a:spAutoFit/>
            </a:bodyPr>
            <a:lstStyle/>
            <a:p>
              <a:pPr eaLnBrk="0" hangingPunct="0"/>
              <a:r>
                <a:rPr lang="cs-CZ" sz="1000" dirty="0" smtClean="0">
                  <a:latin typeface="+mj-lt"/>
                </a:rPr>
                <a:t>= volitelný krok</a:t>
              </a:r>
              <a:endParaRPr lang="cs-CZ" sz="1000" dirty="0">
                <a:latin typeface="+mj-lt"/>
              </a:endParaRPr>
            </a:p>
          </p:txBody>
        </p:sp>
      </p:gr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8" name="Rectangle 3"/>
          <p:cNvSpPr>
            <a:spLocks noGrp="1" noChangeArrowheads="1"/>
          </p:cNvSpPr>
          <p:nvPr>
            <p:ph idx="1"/>
          </p:nvPr>
        </p:nvSpPr>
        <p:spPr/>
        <p:txBody>
          <a:bodyPr>
            <a:normAutofit lnSpcReduction="10000"/>
          </a:bodyPr>
          <a:lstStyle/>
          <a:p>
            <a:pPr eaLnBrk="1" hangingPunct="1"/>
            <a:r>
              <a:rPr lang="cs-CZ" sz="2400" dirty="0" smtClean="0"/>
              <a:t>Výdej a příjem zásob lze provést jedině proti uvolněnému pracovnímu příkazu. Uvolnit PP lze:</a:t>
            </a:r>
          </a:p>
          <a:p>
            <a:pPr lvl="1"/>
            <a:r>
              <a:rPr lang="cs-CZ" sz="2000" dirty="0" smtClean="0"/>
              <a:t>jednotlivě v modulu Uvolnění/tisk PP </a:t>
            </a:r>
          </a:p>
          <a:p>
            <a:pPr lvl="1"/>
            <a:r>
              <a:rPr lang="cs-CZ" sz="2000" dirty="0" smtClean="0"/>
              <a:t>hromadně v modulu Uvolnění/tisk více PP </a:t>
            </a:r>
          </a:p>
          <a:p>
            <a:pPr lvl="1"/>
            <a:r>
              <a:rPr lang="cs-CZ" sz="2000" dirty="0" smtClean="0"/>
              <a:t>změnou statutu na Uvolněný v modulu Údržba pracovních příkazů.  Takto nelze tisknout vyskladňovací seznam ani pracovní postup, ale lze zaplánovat fantómové artikly a vytvořit pracovní postupy pro komponentové artikly.</a:t>
            </a:r>
          </a:p>
          <a:p>
            <a:pPr eaLnBrk="1" hangingPunct="1"/>
            <a:r>
              <a:rPr lang="cs-CZ" sz="2400" dirty="0" smtClean="0"/>
              <a:t>Uvolnění pracovního příkazu způsobí:</a:t>
            </a:r>
          </a:p>
          <a:p>
            <a:pPr lvl="1"/>
            <a:r>
              <a:rPr lang="cs-CZ" sz="2000" dirty="0" smtClean="0"/>
              <a:t>Dosud nerezervované artikly jsou detailně rezervovány. Systém použije implicitní vyskladňovací logiku, definovanou v modulu Řízení zásob.</a:t>
            </a:r>
          </a:p>
          <a:p>
            <a:pPr lvl="1"/>
            <a:r>
              <a:rPr lang="cs-CZ" sz="2000" dirty="0" smtClean="0"/>
              <a:t>Tisk vyskladňovacího seznamu, který obsahuje umístění a množství materiálu ve stavu k výdeji pro tento příkaz.</a:t>
            </a:r>
          </a:p>
          <a:p>
            <a:pPr lvl="1"/>
            <a:r>
              <a:rPr lang="cs-CZ" sz="2000" dirty="0" smtClean="0"/>
              <a:t>Přesun první operace do fronty (pokud byla volba Přesun první operace nastaven a na Ano) v modulu Řídící soubor pracovních příkazů.</a:t>
            </a:r>
          </a:p>
        </p:txBody>
      </p:sp>
      <p:sp>
        <p:nvSpPr>
          <p:cNvPr id="77827" name="Rectangle 2"/>
          <p:cNvSpPr>
            <a:spLocks noGrp="1" noChangeArrowheads="1"/>
          </p:cNvSpPr>
          <p:nvPr>
            <p:ph type="title"/>
          </p:nvPr>
        </p:nvSpPr>
        <p:spPr/>
        <p:txBody>
          <a:bodyPr/>
          <a:lstStyle/>
          <a:p>
            <a:pPr eaLnBrk="1" hangingPunct="1"/>
            <a:r>
              <a:rPr lang="cs-CZ" dirty="0" smtClean="0"/>
              <a:t>Uvolnění pracovního příkazu</a:t>
            </a:r>
            <a:endParaRPr lang="en-US" dirty="0" smtClean="0"/>
          </a:p>
        </p:txBody>
      </p:sp>
      <p:sp>
        <p:nvSpPr>
          <p:cNvPr id="77826" name="Footer Placeholder 3"/>
          <p:cNvSpPr>
            <a:spLocks noGrp="1"/>
          </p:cNvSpPr>
          <p:nvPr>
            <p:ph type="ftr" sz="quarter" idx="10"/>
          </p:nvPr>
        </p:nvSpPr>
        <p:spPr>
          <a:noFill/>
        </p:spPr>
        <p:txBody>
          <a:bodyPr/>
          <a:lstStyle/>
          <a:p>
            <a:r>
              <a:rPr lang="en-US" smtClean="0"/>
              <a:t>QS-PR-630</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23"/>
          <p:cNvSpPr>
            <a:spLocks noGrp="1"/>
          </p:cNvSpPr>
          <p:nvPr>
            <p:ph type="title"/>
          </p:nvPr>
        </p:nvSpPr>
        <p:spPr/>
        <p:txBody>
          <a:bodyPr>
            <a:normAutofit/>
          </a:bodyPr>
          <a:lstStyle/>
          <a:p>
            <a:r>
              <a:rPr lang="cs-CZ" dirty="0" smtClean="0"/>
              <a:t>Výdej komponent</a:t>
            </a:r>
            <a:endParaRPr lang="cs-CZ" dirty="0"/>
          </a:p>
        </p:txBody>
      </p:sp>
      <p:sp>
        <p:nvSpPr>
          <p:cNvPr id="78850" name="Footer Placeholder 2"/>
          <p:cNvSpPr>
            <a:spLocks noGrp="1"/>
          </p:cNvSpPr>
          <p:nvPr>
            <p:ph type="ftr" sz="quarter" idx="10"/>
          </p:nvPr>
        </p:nvSpPr>
        <p:spPr>
          <a:noFill/>
        </p:spPr>
        <p:txBody>
          <a:bodyPr/>
          <a:lstStyle/>
          <a:p>
            <a:r>
              <a:rPr lang="en-US" smtClean="0"/>
              <a:t>QS-PR-640</a:t>
            </a:r>
          </a:p>
        </p:txBody>
      </p:sp>
      <p:grpSp>
        <p:nvGrpSpPr>
          <p:cNvPr id="25" name="Group 24"/>
          <p:cNvGrpSpPr/>
          <p:nvPr/>
        </p:nvGrpSpPr>
        <p:grpSpPr>
          <a:xfrm>
            <a:off x="180975" y="1520825"/>
            <a:ext cx="8767763" cy="4049713"/>
            <a:chOff x="161925" y="1987550"/>
            <a:chExt cx="8767763" cy="4049713"/>
          </a:xfrm>
        </p:grpSpPr>
        <p:sp>
          <p:nvSpPr>
            <p:cNvPr id="276483" name="Rectangle 3"/>
            <p:cNvSpPr>
              <a:spLocks noChangeArrowheads="1"/>
            </p:cNvSpPr>
            <p:nvPr/>
          </p:nvSpPr>
          <p:spPr bwMode="auto">
            <a:xfrm>
              <a:off x="161925" y="1987550"/>
              <a:ext cx="7683500" cy="1785938"/>
            </a:xfrm>
            <a:prstGeom prst="rect">
              <a:avLst/>
            </a:prstGeom>
            <a:gradFill rotWithShape="0">
              <a:gsLst>
                <a:gs pos="0">
                  <a:srgbClr val="D8DAC9"/>
                </a:gs>
                <a:gs pos="100000">
                  <a:srgbClr val="D8DAC9">
                    <a:gamma/>
                    <a:tint val="50196"/>
                    <a:invGamma/>
                  </a:srgbClr>
                </a:gs>
              </a:gsLst>
              <a:lin ang="5400000" scaled="1"/>
            </a:gradFill>
            <a:ln w="50800">
              <a:noFill/>
              <a:miter lim="800000"/>
              <a:headEnd/>
              <a:tailEnd/>
            </a:ln>
            <a:effectLst>
              <a:outerShdw dist="107763" dir="2700000" algn="ctr" rotWithShape="0">
                <a:schemeClr val="bg2"/>
              </a:outerShdw>
            </a:effectLst>
          </p:spPr>
          <p:txBody>
            <a:bodyPr wrap="none" anchor="ctr"/>
            <a:lstStyle/>
            <a:p>
              <a:pPr>
                <a:defRPr/>
              </a:pPr>
              <a:endParaRPr lang="cs-CZ">
                <a:latin typeface="+mj-lt"/>
              </a:endParaRPr>
            </a:p>
          </p:txBody>
        </p:sp>
        <p:sp>
          <p:nvSpPr>
            <p:cNvPr id="276484" name="Rectangle 4"/>
            <p:cNvSpPr>
              <a:spLocks noChangeArrowheads="1"/>
            </p:cNvSpPr>
            <p:nvPr/>
          </p:nvSpPr>
          <p:spPr bwMode="auto">
            <a:xfrm>
              <a:off x="161925" y="4271963"/>
              <a:ext cx="7581900" cy="1765300"/>
            </a:xfrm>
            <a:prstGeom prst="rect">
              <a:avLst/>
            </a:prstGeom>
            <a:gradFill rotWithShape="0">
              <a:gsLst>
                <a:gs pos="0">
                  <a:srgbClr val="D8DAC9"/>
                </a:gs>
                <a:gs pos="100000">
                  <a:srgbClr val="D8DAC9">
                    <a:gamma/>
                    <a:tint val="50196"/>
                    <a:invGamma/>
                  </a:srgbClr>
                </a:gs>
              </a:gsLst>
              <a:lin ang="5400000" scaled="1"/>
            </a:gradFill>
            <a:ln w="50800">
              <a:noFill/>
              <a:miter lim="800000"/>
              <a:headEnd/>
              <a:tailEnd/>
            </a:ln>
            <a:effectLst>
              <a:outerShdw dist="107763" dir="2700000" algn="ctr" rotWithShape="0">
                <a:schemeClr val="bg2"/>
              </a:outerShdw>
            </a:effectLst>
          </p:spPr>
          <p:txBody>
            <a:bodyPr wrap="none" anchor="ctr"/>
            <a:lstStyle/>
            <a:p>
              <a:pPr>
                <a:defRPr/>
              </a:pPr>
              <a:endParaRPr lang="cs-CZ">
                <a:latin typeface="+mj-lt"/>
              </a:endParaRPr>
            </a:p>
          </p:txBody>
        </p:sp>
        <p:sp>
          <p:nvSpPr>
            <p:cNvPr id="276485" name="AutoShape 5"/>
            <p:cNvSpPr>
              <a:spLocks noChangeArrowheads="1"/>
            </p:cNvSpPr>
            <p:nvPr/>
          </p:nvSpPr>
          <p:spPr bwMode="auto">
            <a:xfrm rot="16200000">
              <a:off x="8129588" y="4524375"/>
              <a:ext cx="354012" cy="465138"/>
            </a:xfrm>
            <a:prstGeom prst="rightArrow">
              <a:avLst>
                <a:gd name="adj1" fmla="val 75000"/>
                <a:gd name="adj2" fmla="val 50005"/>
              </a:avLst>
            </a:prstGeom>
            <a:solidFill>
              <a:srgbClr val="EDD1C5"/>
            </a:solidFill>
            <a:ln w="12700">
              <a:solidFill>
                <a:schemeClr val="tx1"/>
              </a:solidFill>
              <a:miter lim="800000"/>
              <a:headEnd/>
              <a:tailEnd/>
            </a:ln>
            <a:effectLst>
              <a:outerShdw dist="71842" dir="2700000" algn="ctr" rotWithShape="0">
                <a:schemeClr val="bg2"/>
              </a:outerShdw>
            </a:effectLst>
          </p:spPr>
          <p:txBody>
            <a:bodyPr wrap="none" anchor="ctr"/>
            <a:lstStyle/>
            <a:p>
              <a:pPr>
                <a:defRPr/>
              </a:pPr>
              <a:endParaRPr lang="cs-CZ">
                <a:latin typeface="+mj-lt"/>
              </a:endParaRPr>
            </a:p>
          </p:txBody>
        </p:sp>
        <p:sp>
          <p:nvSpPr>
            <p:cNvPr id="276486" name="AutoShape 6"/>
            <p:cNvSpPr>
              <a:spLocks noChangeArrowheads="1"/>
            </p:cNvSpPr>
            <p:nvPr/>
          </p:nvSpPr>
          <p:spPr bwMode="auto">
            <a:xfrm>
              <a:off x="7583488" y="2449513"/>
              <a:ext cx="357187" cy="465137"/>
            </a:xfrm>
            <a:prstGeom prst="rightArrow">
              <a:avLst>
                <a:gd name="adj1" fmla="val 75000"/>
                <a:gd name="adj2" fmla="val 50005"/>
              </a:avLst>
            </a:prstGeom>
            <a:solidFill>
              <a:srgbClr val="EDD1C5"/>
            </a:solidFill>
            <a:ln w="12700">
              <a:solidFill>
                <a:schemeClr val="tx1"/>
              </a:solidFill>
              <a:miter lim="800000"/>
              <a:headEnd/>
              <a:tailEnd/>
            </a:ln>
            <a:effectLst/>
          </p:spPr>
          <p:txBody>
            <a:bodyPr wrap="none" anchor="ctr"/>
            <a:lstStyle/>
            <a:p>
              <a:pPr>
                <a:defRPr/>
              </a:pPr>
              <a:endParaRPr lang="cs-CZ">
                <a:latin typeface="+mj-lt"/>
              </a:endParaRPr>
            </a:p>
          </p:txBody>
        </p:sp>
        <p:sp>
          <p:nvSpPr>
            <p:cNvPr id="276487" name="AutoShape 7"/>
            <p:cNvSpPr>
              <a:spLocks noChangeArrowheads="1"/>
            </p:cNvSpPr>
            <p:nvPr/>
          </p:nvSpPr>
          <p:spPr bwMode="auto">
            <a:xfrm>
              <a:off x="1711325" y="2466975"/>
              <a:ext cx="355600" cy="465138"/>
            </a:xfrm>
            <a:prstGeom prst="rightArrow">
              <a:avLst>
                <a:gd name="adj1" fmla="val 75000"/>
                <a:gd name="adj2" fmla="val 50005"/>
              </a:avLst>
            </a:prstGeom>
            <a:solidFill>
              <a:srgbClr val="EDD1C5"/>
            </a:solidFill>
            <a:ln w="12700">
              <a:solidFill>
                <a:schemeClr val="tx1"/>
              </a:solidFill>
              <a:miter lim="800000"/>
              <a:headEnd/>
              <a:tailEnd/>
            </a:ln>
            <a:effectLst/>
          </p:spPr>
          <p:txBody>
            <a:bodyPr wrap="none" anchor="ctr"/>
            <a:lstStyle/>
            <a:p>
              <a:pPr>
                <a:defRPr/>
              </a:pPr>
              <a:endParaRPr lang="cs-CZ">
                <a:latin typeface="+mj-lt"/>
              </a:endParaRPr>
            </a:p>
          </p:txBody>
        </p:sp>
        <p:sp>
          <p:nvSpPr>
            <p:cNvPr id="276488" name="AutoShape 8"/>
            <p:cNvSpPr>
              <a:spLocks noChangeArrowheads="1"/>
            </p:cNvSpPr>
            <p:nvPr/>
          </p:nvSpPr>
          <p:spPr bwMode="auto">
            <a:xfrm rot="16200000" flipH="1">
              <a:off x="8131176" y="2765425"/>
              <a:ext cx="355600" cy="460375"/>
            </a:xfrm>
            <a:prstGeom prst="rightArrow">
              <a:avLst>
                <a:gd name="adj1" fmla="val 75000"/>
                <a:gd name="adj2" fmla="val 50005"/>
              </a:avLst>
            </a:prstGeom>
            <a:solidFill>
              <a:srgbClr val="EDD1C5"/>
            </a:solidFill>
            <a:ln w="12700">
              <a:solidFill>
                <a:schemeClr val="tx1"/>
              </a:solidFill>
              <a:miter lim="800000"/>
              <a:headEnd/>
              <a:tailEnd/>
            </a:ln>
            <a:effectLst>
              <a:outerShdw dist="71842" dir="2700000" algn="ctr" rotWithShape="0">
                <a:schemeClr val="bg2"/>
              </a:outerShdw>
            </a:effectLst>
          </p:spPr>
          <p:txBody>
            <a:bodyPr wrap="none" anchor="ctr"/>
            <a:lstStyle/>
            <a:p>
              <a:pPr>
                <a:defRPr/>
              </a:pPr>
              <a:endParaRPr lang="cs-CZ">
                <a:latin typeface="+mj-lt"/>
              </a:endParaRPr>
            </a:p>
          </p:txBody>
        </p:sp>
        <p:sp>
          <p:nvSpPr>
            <p:cNvPr id="276489" name="AutoShape 9"/>
            <p:cNvSpPr>
              <a:spLocks noChangeArrowheads="1"/>
            </p:cNvSpPr>
            <p:nvPr/>
          </p:nvSpPr>
          <p:spPr bwMode="auto">
            <a:xfrm>
              <a:off x="5600700" y="2474913"/>
              <a:ext cx="355600" cy="466725"/>
            </a:xfrm>
            <a:prstGeom prst="rightArrow">
              <a:avLst>
                <a:gd name="adj1" fmla="val 75000"/>
                <a:gd name="adj2" fmla="val 50005"/>
              </a:avLst>
            </a:prstGeom>
            <a:solidFill>
              <a:srgbClr val="EDD1C5"/>
            </a:solidFill>
            <a:ln w="12700">
              <a:solidFill>
                <a:schemeClr val="tx1"/>
              </a:solidFill>
              <a:miter lim="800000"/>
              <a:headEnd/>
              <a:tailEnd/>
            </a:ln>
            <a:effectLst/>
          </p:spPr>
          <p:txBody>
            <a:bodyPr wrap="none" anchor="ctr"/>
            <a:lstStyle/>
            <a:p>
              <a:pPr>
                <a:defRPr/>
              </a:pPr>
              <a:endParaRPr lang="cs-CZ">
                <a:latin typeface="+mj-lt"/>
              </a:endParaRPr>
            </a:p>
          </p:txBody>
        </p:sp>
        <p:sp>
          <p:nvSpPr>
            <p:cNvPr id="276490" name="AutoShape 10"/>
            <p:cNvSpPr>
              <a:spLocks noChangeArrowheads="1"/>
            </p:cNvSpPr>
            <p:nvPr/>
          </p:nvSpPr>
          <p:spPr bwMode="auto">
            <a:xfrm>
              <a:off x="3630613" y="2468563"/>
              <a:ext cx="355600" cy="465137"/>
            </a:xfrm>
            <a:prstGeom prst="rightArrow">
              <a:avLst>
                <a:gd name="adj1" fmla="val 75000"/>
                <a:gd name="adj2" fmla="val 50005"/>
              </a:avLst>
            </a:prstGeom>
            <a:solidFill>
              <a:srgbClr val="EDD1C5"/>
            </a:solidFill>
            <a:ln w="12700">
              <a:solidFill>
                <a:schemeClr val="tx1"/>
              </a:solidFill>
              <a:miter lim="800000"/>
              <a:headEnd/>
              <a:tailEnd/>
            </a:ln>
            <a:effectLst/>
          </p:spPr>
          <p:txBody>
            <a:bodyPr wrap="none" anchor="ctr"/>
            <a:lstStyle/>
            <a:p>
              <a:pPr>
                <a:defRPr/>
              </a:pPr>
              <a:endParaRPr lang="cs-CZ">
                <a:latin typeface="+mj-lt"/>
              </a:endParaRPr>
            </a:p>
          </p:txBody>
        </p:sp>
        <p:sp>
          <p:nvSpPr>
            <p:cNvPr id="276491" name="AutoShape 11"/>
            <p:cNvSpPr>
              <a:spLocks noChangeArrowheads="1"/>
            </p:cNvSpPr>
            <p:nvPr/>
          </p:nvSpPr>
          <p:spPr bwMode="auto">
            <a:xfrm>
              <a:off x="2036763" y="5075238"/>
              <a:ext cx="355600" cy="466725"/>
            </a:xfrm>
            <a:prstGeom prst="rightArrow">
              <a:avLst>
                <a:gd name="adj1" fmla="val 75000"/>
                <a:gd name="adj2" fmla="val 50005"/>
              </a:avLst>
            </a:prstGeom>
            <a:solidFill>
              <a:srgbClr val="EDD1C5"/>
            </a:solidFill>
            <a:ln w="12700">
              <a:solidFill>
                <a:schemeClr val="tx1"/>
              </a:solidFill>
              <a:miter lim="800000"/>
              <a:headEnd/>
              <a:tailEnd/>
            </a:ln>
            <a:effectLst/>
          </p:spPr>
          <p:txBody>
            <a:bodyPr wrap="none" anchor="ctr"/>
            <a:lstStyle/>
            <a:p>
              <a:pPr>
                <a:defRPr/>
              </a:pPr>
              <a:endParaRPr lang="cs-CZ">
                <a:latin typeface="+mj-lt"/>
              </a:endParaRPr>
            </a:p>
          </p:txBody>
        </p:sp>
        <p:sp>
          <p:nvSpPr>
            <p:cNvPr id="276492" name="Rectangle 12"/>
            <p:cNvSpPr>
              <a:spLocks noChangeArrowheads="1"/>
            </p:cNvSpPr>
            <p:nvPr/>
          </p:nvSpPr>
          <p:spPr bwMode="auto">
            <a:xfrm>
              <a:off x="2227263" y="2171700"/>
              <a:ext cx="1325562" cy="1055688"/>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cs-CZ" sz="1600" dirty="0" smtClean="0">
                  <a:latin typeface="+mj-lt"/>
                </a:rPr>
                <a:t>Výdej</a:t>
              </a:r>
            </a:p>
            <a:p>
              <a:pPr algn="ctr" defTabSz="977900" eaLnBrk="0" hangingPunct="0">
                <a:defRPr/>
              </a:pPr>
              <a:r>
                <a:rPr lang="cs-CZ" sz="1600" dirty="0" smtClean="0">
                  <a:latin typeface="+mj-lt"/>
                </a:rPr>
                <a:t>komponent</a:t>
              </a:r>
              <a:endParaRPr lang="cs-CZ" sz="1600" dirty="0">
                <a:latin typeface="+mj-lt"/>
              </a:endParaRPr>
            </a:p>
          </p:txBody>
        </p:sp>
        <p:sp>
          <p:nvSpPr>
            <p:cNvPr id="276493" name="Rectangle 13"/>
            <p:cNvSpPr>
              <a:spLocks noChangeArrowheads="1"/>
            </p:cNvSpPr>
            <p:nvPr/>
          </p:nvSpPr>
          <p:spPr bwMode="auto">
            <a:xfrm>
              <a:off x="6091238" y="2176463"/>
              <a:ext cx="1250950" cy="1055687"/>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cs-CZ" sz="1600" dirty="0" smtClean="0">
                  <a:latin typeface="+mj-lt"/>
                </a:rPr>
                <a:t>Příjem z </a:t>
              </a:r>
            </a:p>
            <a:p>
              <a:pPr algn="ctr" defTabSz="977900" eaLnBrk="0" hangingPunct="0">
                <a:defRPr/>
              </a:pPr>
              <a:r>
                <a:rPr lang="cs-CZ" sz="1600" dirty="0" smtClean="0">
                  <a:latin typeface="+mj-lt"/>
                </a:rPr>
                <a:t>pracovního </a:t>
              </a:r>
            </a:p>
            <a:p>
              <a:pPr algn="ctr" defTabSz="977900" eaLnBrk="0" hangingPunct="0">
                <a:defRPr/>
              </a:pPr>
              <a:r>
                <a:rPr lang="cs-CZ" sz="1600" dirty="0" smtClean="0">
                  <a:latin typeface="+mj-lt"/>
                </a:rPr>
                <a:t>příkazu</a:t>
              </a:r>
              <a:endParaRPr lang="cs-CZ" sz="1600" dirty="0">
                <a:latin typeface="+mj-lt"/>
              </a:endParaRPr>
            </a:p>
          </p:txBody>
        </p:sp>
        <p:sp>
          <p:nvSpPr>
            <p:cNvPr id="276494" name="Rectangle 14"/>
            <p:cNvSpPr>
              <a:spLocks noChangeArrowheads="1"/>
            </p:cNvSpPr>
            <p:nvPr/>
          </p:nvSpPr>
          <p:spPr bwMode="auto">
            <a:xfrm>
              <a:off x="7678738" y="3360738"/>
              <a:ext cx="1250950" cy="1055687"/>
            </a:xfrm>
            <a:prstGeom prst="rect">
              <a:avLst/>
            </a:prstGeom>
            <a:solidFill>
              <a:srgbClr val="CFD9DF"/>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cs-CZ" sz="1600" dirty="0" smtClean="0">
                  <a:latin typeface="+mj-lt"/>
                </a:rPr>
                <a:t>Zásoby</a:t>
              </a:r>
              <a:endParaRPr lang="cs-CZ" sz="1600" dirty="0">
                <a:latin typeface="+mj-lt"/>
              </a:endParaRPr>
            </a:p>
          </p:txBody>
        </p:sp>
        <p:sp>
          <p:nvSpPr>
            <p:cNvPr id="276495" name="Rectangle 15"/>
            <p:cNvSpPr>
              <a:spLocks noChangeArrowheads="1"/>
            </p:cNvSpPr>
            <p:nvPr/>
          </p:nvSpPr>
          <p:spPr bwMode="auto">
            <a:xfrm>
              <a:off x="254000" y="2178050"/>
              <a:ext cx="1250950" cy="1057275"/>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cs-CZ" sz="1600" dirty="0" smtClean="0">
                  <a:latin typeface="+mj-lt"/>
                </a:rPr>
                <a:t>Uvolnění/</a:t>
              </a:r>
            </a:p>
            <a:p>
              <a:pPr algn="ctr" defTabSz="977900" eaLnBrk="0" hangingPunct="0">
                <a:defRPr/>
              </a:pPr>
              <a:r>
                <a:rPr lang="cs-CZ" sz="1600" dirty="0" smtClean="0">
                  <a:latin typeface="+mj-lt"/>
                </a:rPr>
                <a:t>tisk</a:t>
              </a:r>
            </a:p>
            <a:p>
              <a:pPr algn="ctr" defTabSz="977900" eaLnBrk="0" hangingPunct="0">
                <a:defRPr/>
              </a:pPr>
              <a:r>
                <a:rPr lang="cs-CZ" sz="1600" dirty="0" smtClean="0">
                  <a:latin typeface="+mj-lt"/>
                </a:rPr>
                <a:t>pracovního</a:t>
              </a:r>
            </a:p>
            <a:p>
              <a:pPr algn="ctr" defTabSz="977900" eaLnBrk="0" hangingPunct="0">
                <a:defRPr/>
              </a:pPr>
              <a:r>
                <a:rPr lang="cs-CZ" sz="1600" dirty="0" smtClean="0">
                  <a:latin typeface="+mj-lt"/>
                </a:rPr>
                <a:t>příkazu</a:t>
              </a:r>
            </a:p>
          </p:txBody>
        </p:sp>
        <p:sp>
          <p:nvSpPr>
            <p:cNvPr id="276496" name="Rectangle 16"/>
            <p:cNvSpPr>
              <a:spLocks noChangeArrowheads="1"/>
            </p:cNvSpPr>
            <p:nvPr/>
          </p:nvSpPr>
          <p:spPr bwMode="auto">
            <a:xfrm>
              <a:off x="4103688" y="2176463"/>
              <a:ext cx="1377950" cy="1055687"/>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cs-CZ" sz="1600" dirty="0" smtClean="0">
                  <a:latin typeface="+mj-lt"/>
                </a:rPr>
                <a:t>Dílenské</a:t>
              </a:r>
            </a:p>
            <a:p>
              <a:pPr algn="ctr" defTabSz="977900" eaLnBrk="0" hangingPunct="0">
                <a:defRPr/>
              </a:pPr>
              <a:r>
                <a:rPr lang="cs-CZ" sz="1600" dirty="0" smtClean="0">
                  <a:latin typeface="+mj-lt"/>
                </a:rPr>
                <a:t>transakce</a:t>
              </a:r>
              <a:endParaRPr lang="cs-CZ" sz="1600" dirty="0">
                <a:latin typeface="+mj-lt"/>
              </a:endParaRPr>
            </a:p>
          </p:txBody>
        </p:sp>
        <p:sp>
          <p:nvSpPr>
            <p:cNvPr id="276497" name="Rectangle 17"/>
            <p:cNvSpPr>
              <a:spLocks noChangeArrowheads="1"/>
            </p:cNvSpPr>
            <p:nvPr/>
          </p:nvSpPr>
          <p:spPr bwMode="auto">
            <a:xfrm>
              <a:off x="5721350" y="4776788"/>
              <a:ext cx="1250950" cy="1057275"/>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cs-CZ" sz="1400" dirty="0" smtClean="0">
                  <a:latin typeface="+mj-lt"/>
                </a:rPr>
                <a:t>Příjem z </a:t>
              </a:r>
            </a:p>
            <a:p>
              <a:pPr algn="ctr" defTabSz="977900" eaLnBrk="0" hangingPunct="0">
                <a:defRPr/>
              </a:pPr>
              <a:r>
                <a:rPr lang="cs-CZ" sz="1400" dirty="0" smtClean="0">
                  <a:latin typeface="+mj-lt"/>
                </a:rPr>
                <a:t>pracovního </a:t>
              </a:r>
            </a:p>
            <a:p>
              <a:pPr algn="ctr" defTabSz="977900" eaLnBrk="0" hangingPunct="0">
                <a:defRPr/>
              </a:pPr>
              <a:r>
                <a:rPr lang="cs-CZ" sz="1400" dirty="0" smtClean="0">
                  <a:latin typeface="+mj-lt"/>
                </a:rPr>
                <a:t>příkazu/</a:t>
              </a:r>
            </a:p>
            <a:p>
              <a:pPr algn="ctr" defTabSz="977900" eaLnBrk="0" hangingPunct="0">
                <a:defRPr/>
              </a:pPr>
              <a:r>
                <a:rPr lang="cs-CZ" sz="1400" dirty="0" smtClean="0">
                  <a:latin typeface="+mj-lt"/>
                </a:rPr>
                <a:t>zpětný </a:t>
              </a:r>
            </a:p>
            <a:p>
              <a:pPr algn="ctr" defTabSz="977900" eaLnBrk="0" hangingPunct="0">
                <a:defRPr/>
              </a:pPr>
              <a:r>
                <a:rPr lang="cs-CZ" sz="1400" dirty="0" smtClean="0">
                  <a:latin typeface="+mj-lt"/>
                </a:rPr>
                <a:t>odpočet</a:t>
              </a:r>
              <a:endParaRPr lang="cs-CZ" sz="1400" dirty="0">
                <a:latin typeface="+mj-lt"/>
              </a:endParaRPr>
            </a:p>
          </p:txBody>
        </p:sp>
        <p:sp>
          <p:nvSpPr>
            <p:cNvPr id="276498" name="Rectangle 18"/>
            <p:cNvSpPr>
              <a:spLocks noChangeArrowheads="1"/>
            </p:cNvSpPr>
            <p:nvPr/>
          </p:nvSpPr>
          <p:spPr bwMode="auto">
            <a:xfrm>
              <a:off x="403225" y="4781550"/>
              <a:ext cx="1250950" cy="1055688"/>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cs-CZ" sz="1600" dirty="0" smtClean="0">
                  <a:latin typeface="+mj-lt"/>
                </a:rPr>
                <a:t>Uvolnění/</a:t>
              </a:r>
            </a:p>
            <a:p>
              <a:pPr algn="ctr" defTabSz="977900" eaLnBrk="0" hangingPunct="0">
                <a:defRPr/>
              </a:pPr>
              <a:r>
                <a:rPr lang="cs-CZ" sz="1600" dirty="0" smtClean="0">
                  <a:latin typeface="+mj-lt"/>
                </a:rPr>
                <a:t>tisk</a:t>
              </a:r>
            </a:p>
            <a:p>
              <a:pPr algn="ctr" defTabSz="977900" eaLnBrk="0" hangingPunct="0">
                <a:defRPr/>
              </a:pPr>
              <a:r>
                <a:rPr lang="cs-CZ" sz="1600" dirty="0" smtClean="0">
                  <a:latin typeface="+mj-lt"/>
                </a:rPr>
                <a:t>pracovního</a:t>
              </a:r>
            </a:p>
            <a:p>
              <a:pPr algn="ctr" defTabSz="977900" eaLnBrk="0" hangingPunct="0">
                <a:defRPr/>
              </a:pPr>
              <a:r>
                <a:rPr lang="cs-CZ" sz="1600" dirty="0" smtClean="0">
                  <a:latin typeface="+mj-lt"/>
                </a:rPr>
                <a:t>příkazu</a:t>
              </a:r>
            </a:p>
          </p:txBody>
        </p:sp>
        <p:sp>
          <p:nvSpPr>
            <p:cNvPr id="276499" name="Rectangle 19"/>
            <p:cNvSpPr>
              <a:spLocks noChangeArrowheads="1"/>
            </p:cNvSpPr>
            <p:nvPr/>
          </p:nvSpPr>
          <p:spPr bwMode="auto">
            <a:xfrm>
              <a:off x="2868613" y="4775200"/>
              <a:ext cx="1377950" cy="1055688"/>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cs-CZ" sz="1600" dirty="0" smtClean="0">
                  <a:latin typeface="+mj-lt"/>
                </a:rPr>
                <a:t>Dílenské</a:t>
              </a:r>
            </a:p>
            <a:p>
              <a:pPr algn="ctr" defTabSz="977900" eaLnBrk="0" hangingPunct="0">
                <a:defRPr/>
              </a:pPr>
              <a:r>
                <a:rPr lang="cs-CZ" sz="1600" dirty="0" smtClean="0">
                  <a:latin typeface="+mj-lt"/>
                </a:rPr>
                <a:t>transakce</a:t>
              </a:r>
            </a:p>
          </p:txBody>
        </p:sp>
        <p:sp>
          <p:nvSpPr>
            <p:cNvPr id="276500" name="AutoShape 20"/>
            <p:cNvSpPr>
              <a:spLocks noChangeArrowheads="1"/>
            </p:cNvSpPr>
            <p:nvPr/>
          </p:nvSpPr>
          <p:spPr bwMode="auto">
            <a:xfrm>
              <a:off x="4789488" y="5078413"/>
              <a:ext cx="357187" cy="466725"/>
            </a:xfrm>
            <a:prstGeom prst="rightArrow">
              <a:avLst>
                <a:gd name="adj1" fmla="val 75000"/>
                <a:gd name="adj2" fmla="val 50005"/>
              </a:avLst>
            </a:prstGeom>
            <a:solidFill>
              <a:srgbClr val="EDD1C5"/>
            </a:solidFill>
            <a:ln w="12700">
              <a:solidFill>
                <a:schemeClr val="tx1"/>
              </a:solidFill>
              <a:miter lim="800000"/>
              <a:headEnd/>
              <a:tailEnd/>
            </a:ln>
            <a:effectLst/>
          </p:spPr>
          <p:txBody>
            <a:bodyPr wrap="none" anchor="ctr"/>
            <a:lstStyle/>
            <a:p>
              <a:pPr>
                <a:defRPr/>
              </a:pPr>
              <a:endParaRPr lang="cs-CZ">
                <a:latin typeface="+mj-lt"/>
              </a:endParaRPr>
            </a:p>
          </p:txBody>
        </p:sp>
        <p:sp>
          <p:nvSpPr>
            <p:cNvPr id="276501" name="AutoShape 21"/>
            <p:cNvSpPr>
              <a:spLocks noChangeArrowheads="1"/>
            </p:cNvSpPr>
            <p:nvPr/>
          </p:nvSpPr>
          <p:spPr bwMode="auto">
            <a:xfrm>
              <a:off x="7443788" y="5072063"/>
              <a:ext cx="357187" cy="465137"/>
            </a:xfrm>
            <a:prstGeom prst="rightArrow">
              <a:avLst>
                <a:gd name="adj1" fmla="val 75000"/>
                <a:gd name="adj2" fmla="val 50005"/>
              </a:avLst>
            </a:prstGeom>
            <a:solidFill>
              <a:srgbClr val="EDD1C5"/>
            </a:solidFill>
            <a:ln w="12700">
              <a:solidFill>
                <a:schemeClr val="tx1"/>
              </a:solidFill>
              <a:miter lim="800000"/>
              <a:headEnd/>
              <a:tailEnd/>
            </a:ln>
            <a:effectLst/>
          </p:spPr>
          <p:txBody>
            <a:bodyPr wrap="none" anchor="ctr"/>
            <a:lstStyle/>
            <a:p>
              <a:pPr>
                <a:defRPr/>
              </a:pPr>
              <a:endParaRPr lang="cs-CZ">
                <a:latin typeface="+mj-lt"/>
              </a:endParaRPr>
            </a:p>
          </p:txBody>
        </p:sp>
        <p:sp>
          <p:nvSpPr>
            <p:cNvPr id="78870" name="Rectangle 22"/>
            <p:cNvSpPr>
              <a:spLocks noChangeArrowheads="1"/>
            </p:cNvSpPr>
            <p:nvPr/>
          </p:nvSpPr>
          <p:spPr bwMode="auto">
            <a:xfrm>
              <a:off x="4333875" y="3878263"/>
              <a:ext cx="705322" cy="335989"/>
            </a:xfrm>
            <a:prstGeom prst="rect">
              <a:avLst/>
            </a:prstGeom>
            <a:noFill/>
            <a:ln w="12700">
              <a:noFill/>
              <a:miter lim="800000"/>
              <a:headEnd/>
              <a:tailEnd/>
            </a:ln>
          </p:spPr>
          <p:txBody>
            <a:bodyPr wrap="none" lIns="90488" tIns="44450" rIns="90488" bIns="44450">
              <a:spAutoFit/>
            </a:bodyPr>
            <a:lstStyle/>
            <a:p>
              <a:pPr eaLnBrk="0" hangingPunct="0"/>
              <a:r>
                <a:rPr lang="cs-CZ" sz="1600" b="1" dirty="0" smtClean="0">
                  <a:solidFill>
                    <a:schemeClr val="tx2"/>
                  </a:solidFill>
                  <a:latin typeface="+mj-lt"/>
                </a:rPr>
                <a:t>nebo</a:t>
              </a:r>
              <a:endParaRPr lang="cs-CZ" sz="1600" b="1" dirty="0">
                <a:solidFill>
                  <a:schemeClr val="tx2"/>
                </a:solidFill>
                <a:latin typeface="+mj-lt"/>
              </a:endParaRPr>
            </a:p>
          </p:txBody>
        </p:sp>
      </p:gr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p:txBody>
          <a:bodyPr>
            <a:normAutofit/>
          </a:bodyPr>
          <a:lstStyle/>
          <a:p>
            <a:r>
              <a:rPr lang="cs-CZ" dirty="0" smtClean="0"/>
              <a:t>Řízení dílny</a:t>
            </a:r>
            <a:endParaRPr lang="en-US" dirty="0"/>
          </a:p>
        </p:txBody>
      </p:sp>
      <p:sp>
        <p:nvSpPr>
          <p:cNvPr id="79874" name="Footer Placeholder 2"/>
          <p:cNvSpPr>
            <a:spLocks noGrp="1"/>
          </p:cNvSpPr>
          <p:nvPr>
            <p:ph type="ftr" sz="quarter" idx="10"/>
          </p:nvPr>
        </p:nvSpPr>
        <p:spPr>
          <a:noFill/>
        </p:spPr>
        <p:txBody>
          <a:bodyPr/>
          <a:lstStyle/>
          <a:p>
            <a:r>
              <a:rPr lang="en-US" smtClean="0"/>
              <a:t>QS-PR-650</a:t>
            </a:r>
          </a:p>
        </p:txBody>
      </p:sp>
      <p:grpSp>
        <p:nvGrpSpPr>
          <p:cNvPr id="22" name="Group 21"/>
          <p:cNvGrpSpPr/>
          <p:nvPr/>
        </p:nvGrpSpPr>
        <p:grpSpPr>
          <a:xfrm>
            <a:off x="461963" y="1295400"/>
            <a:ext cx="8193087" cy="4475163"/>
            <a:chOff x="452438" y="1381125"/>
            <a:chExt cx="8193087" cy="4475163"/>
          </a:xfrm>
        </p:grpSpPr>
        <p:sp>
          <p:nvSpPr>
            <p:cNvPr id="275459" name="Rectangle 3"/>
            <p:cNvSpPr>
              <a:spLocks noChangeArrowheads="1"/>
            </p:cNvSpPr>
            <p:nvPr/>
          </p:nvSpPr>
          <p:spPr bwMode="auto">
            <a:xfrm>
              <a:off x="2435225" y="2730500"/>
              <a:ext cx="4008438" cy="3125788"/>
            </a:xfrm>
            <a:prstGeom prst="rect">
              <a:avLst/>
            </a:prstGeom>
            <a:gradFill rotWithShape="0">
              <a:gsLst>
                <a:gs pos="0">
                  <a:srgbClr val="E0DCE7"/>
                </a:gs>
                <a:gs pos="100000">
                  <a:srgbClr val="E0DCE7">
                    <a:gamma/>
                    <a:tint val="50196"/>
                    <a:invGamma/>
                  </a:srgbClr>
                </a:gs>
              </a:gsLst>
              <a:lin ang="5400000" scaled="1"/>
            </a:gradFill>
            <a:ln w="12700">
              <a:solidFill>
                <a:schemeClr val="tx1"/>
              </a:solidFill>
              <a:miter lim="800000"/>
              <a:headEnd/>
              <a:tailEnd/>
            </a:ln>
            <a:effectLst>
              <a:outerShdw dist="107763" dir="2700000" algn="ctr" rotWithShape="0">
                <a:schemeClr val="bg2"/>
              </a:outerShdw>
            </a:effectLst>
          </p:spPr>
          <p:txBody>
            <a:bodyPr wrap="none" anchor="ctr"/>
            <a:lstStyle/>
            <a:p>
              <a:pPr>
                <a:defRPr/>
              </a:pPr>
              <a:endParaRPr lang="cs-CZ">
                <a:latin typeface="+mj-lt"/>
              </a:endParaRPr>
            </a:p>
          </p:txBody>
        </p:sp>
        <p:sp>
          <p:nvSpPr>
            <p:cNvPr id="275460" name="Rectangle 4"/>
            <p:cNvSpPr>
              <a:spLocks noChangeArrowheads="1"/>
            </p:cNvSpPr>
            <p:nvPr/>
          </p:nvSpPr>
          <p:spPr bwMode="auto">
            <a:xfrm>
              <a:off x="2562225" y="2971800"/>
              <a:ext cx="1482725" cy="1106488"/>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cs-CZ" sz="1600" dirty="0" smtClean="0">
                  <a:latin typeface="+mj-lt"/>
                </a:rPr>
                <a:t>Zadání práce,</a:t>
              </a:r>
            </a:p>
            <a:p>
              <a:pPr algn="ctr" defTabSz="977900" eaLnBrk="0" hangingPunct="0">
                <a:defRPr/>
              </a:pPr>
              <a:r>
                <a:rPr lang="cs-CZ" sz="1600" dirty="0" smtClean="0">
                  <a:latin typeface="+mj-lt"/>
                </a:rPr>
                <a:t>odpadu,</a:t>
              </a:r>
            </a:p>
            <a:p>
              <a:pPr algn="ctr" defTabSz="977900" eaLnBrk="0" hangingPunct="0">
                <a:defRPr/>
              </a:pPr>
              <a:r>
                <a:rPr lang="cs-CZ" sz="1600" dirty="0" smtClean="0">
                  <a:latin typeface="+mj-lt"/>
                </a:rPr>
                <a:t>zmetků a</a:t>
              </a:r>
            </a:p>
            <a:p>
              <a:pPr algn="ctr" defTabSz="977900" eaLnBrk="0" hangingPunct="0">
                <a:defRPr/>
              </a:pPr>
              <a:r>
                <a:rPr lang="cs-CZ" sz="1600" dirty="0" smtClean="0">
                  <a:latin typeface="+mj-lt"/>
                </a:rPr>
                <a:t>přepracování</a:t>
              </a:r>
              <a:endParaRPr lang="cs-CZ" sz="1600" dirty="0">
                <a:latin typeface="+mj-lt"/>
              </a:endParaRPr>
            </a:p>
          </p:txBody>
        </p:sp>
        <p:sp>
          <p:nvSpPr>
            <p:cNvPr id="275461" name="Rectangle 5"/>
            <p:cNvSpPr>
              <a:spLocks noChangeArrowheads="1"/>
            </p:cNvSpPr>
            <p:nvPr/>
          </p:nvSpPr>
          <p:spPr bwMode="auto">
            <a:xfrm>
              <a:off x="452438" y="2976563"/>
              <a:ext cx="1431925" cy="1104900"/>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cs-CZ" sz="1600" dirty="0" smtClean="0">
                  <a:latin typeface="+mj-lt"/>
                </a:rPr>
                <a:t>Tisk </a:t>
              </a:r>
            </a:p>
            <a:p>
              <a:pPr algn="ctr" defTabSz="977900" eaLnBrk="0" hangingPunct="0">
                <a:defRPr/>
              </a:pPr>
              <a:r>
                <a:rPr lang="cs-CZ" sz="1600" dirty="0" smtClean="0">
                  <a:latin typeface="+mj-lt"/>
                </a:rPr>
                <a:t>dispečerského</a:t>
              </a:r>
            </a:p>
            <a:p>
              <a:pPr algn="ctr" defTabSz="977900" eaLnBrk="0" hangingPunct="0">
                <a:defRPr/>
              </a:pPr>
              <a:r>
                <a:rPr lang="cs-CZ" sz="1600" dirty="0" smtClean="0">
                  <a:latin typeface="+mj-lt"/>
                </a:rPr>
                <a:t>přehledu</a:t>
              </a:r>
              <a:endParaRPr lang="cs-CZ" sz="1600" dirty="0">
                <a:latin typeface="+mj-lt"/>
              </a:endParaRPr>
            </a:p>
          </p:txBody>
        </p:sp>
        <p:sp>
          <p:nvSpPr>
            <p:cNvPr id="79878" name="Line 6"/>
            <p:cNvSpPr>
              <a:spLocks noChangeShapeType="1"/>
            </p:cNvSpPr>
            <p:nvPr/>
          </p:nvSpPr>
          <p:spPr bwMode="auto">
            <a:xfrm>
              <a:off x="4071938" y="3544888"/>
              <a:ext cx="666750" cy="0"/>
            </a:xfrm>
            <a:prstGeom prst="line">
              <a:avLst/>
            </a:prstGeom>
            <a:noFill/>
            <a:ln w="38100">
              <a:solidFill>
                <a:schemeClr val="tx1"/>
              </a:solidFill>
              <a:round/>
              <a:headEnd/>
              <a:tailEnd type="triangle" w="med" len="med"/>
            </a:ln>
          </p:spPr>
          <p:txBody>
            <a:bodyPr wrap="none" anchor="ctr"/>
            <a:lstStyle/>
            <a:p>
              <a:endParaRPr lang="cs-CZ">
                <a:latin typeface="+mj-lt"/>
              </a:endParaRPr>
            </a:p>
          </p:txBody>
        </p:sp>
        <p:sp>
          <p:nvSpPr>
            <p:cNvPr id="275463" name="Rectangle 7"/>
            <p:cNvSpPr>
              <a:spLocks noChangeArrowheads="1"/>
            </p:cNvSpPr>
            <p:nvPr/>
          </p:nvSpPr>
          <p:spPr bwMode="auto">
            <a:xfrm>
              <a:off x="4756150" y="2970213"/>
              <a:ext cx="1433513" cy="1104900"/>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cs-CZ" sz="1600" dirty="0" smtClean="0">
                  <a:latin typeface="+mj-lt"/>
                </a:rPr>
                <a:t>Dokončení</a:t>
              </a:r>
            </a:p>
            <a:p>
              <a:pPr algn="ctr" defTabSz="977900" eaLnBrk="0" hangingPunct="0">
                <a:defRPr/>
              </a:pPr>
              <a:r>
                <a:rPr lang="cs-CZ" sz="1600" dirty="0" smtClean="0">
                  <a:latin typeface="+mj-lt"/>
                </a:rPr>
                <a:t>operace</a:t>
              </a:r>
              <a:endParaRPr lang="cs-CZ" sz="1600" dirty="0">
                <a:latin typeface="+mj-lt"/>
              </a:endParaRPr>
            </a:p>
          </p:txBody>
        </p:sp>
        <p:sp>
          <p:nvSpPr>
            <p:cNvPr id="79880" name="Line 10"/>
            <p:cNvSpPr>
              <a:spLocks noChangeShapeType="1"/>
            </p:cNvSpPr>
            <p:nvPr/>
          </p:nvSpPr>
          <p:spPr bwMode="auto">
            <a:xfrm>
              <a:off x="1917700" y="3544888"/>
              <a:ext cx="666750" cy="0"/>
            </a:xfrm>
            <a:prstGeom prst="line">
              <a:avLst/>
            </a:prstGeom>
            <a:noFill/>
            <a:ln w="38100">
              <a:solidFill>
                <a:schemeClr val="tx1"/>
              </a:solidFill>
              <a:round/>
              <a:headEnd/>
              <a:tailEnd type="triangle" w="med" len="med"/>
            </a:ln>
          </p:spPr>
          <p:txBody>
            <a:bodyPr wrap="none" anchor="ctr"/>
            <a:lstStyle/>
            <a:p>
              <a:endParaRPr lang="cs-CZ">
                <a:latin typeface="+mj-lt"/>
              </a:endParaRPr>
            </a:p>
          </p:txBody>
        </p:sp>
        <p:sp>
          <p:nvSpPr>
            <p:cNvPr id="275467" name="Rectangle 11"/>
            <p:cNvSpPr>
              <a:spLocks noChangeArrowheads="1"/>
            </p:cNvSpPr>
            <p:nvPr/>
          </p:nvSpPr>
          <p:spPr bwMode="auto">
            <a:xfrm>
              <a:off x="2613025" y="1382713"/>
              <a:ext cx="1431925" cy="1104900"/>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cs-CZ" sz="1600" dirty="0" smtClean="0">
                  <a:latin typeface="+mj-lt"/>
                </a:rPr>
                <a:t>Výdej</a:t>
              </a:r>
            </a:p>
            <a:p>
              <a:pPr algn="ctr" defTabSz="977900" eaLnBrk="0" hangingPunct="0">
                <a:defRPr/>
              </a:pPr>
              <a:r>
                <a:rPr lang="cs-CZ" sz="1600" dirty="0" smtClean="0">
                  <a:latin typeface="+mj-lt"/>
                </a:rPr>
                <a:t>komponent</a:t>
              </a:r>
              <a:endParaRPr lang="cs-CZ" sz="1600" dirty="0">
                <a:latin typeface="+mj-lt"/>
              </a:endParaRPr>
            </a:p>
          </p:txBody>
        </p:sp>
        <p:sp>
          <p:nvSpPr>
            <p:cNvPr id="275468" name="Rectangle 12"/>
            <p:cNvSpPr>
              <a:spLocks noChangeArrowheads="1"/>
            </p:cNvSpPr>
            <p:nvPr/>
          </p:nvSpPr>
          <p:spPr bwMode="auto">
            <a:xfrm>
              <a:off x="452438" y="1387475"/>
              <a:ext cx="1431925" cy="1104900"/>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cs-CZ" sz="1600" smtClean="0">
                  <a:latin typeface="+mj-lt"/>
                </a:rPr>
                <a:t>Uvolnění/</a:t>
              </a:r>
            </a:p>
            <a:p>
              <a:pPr algn="ctr" defTabSz="977900" eaLnBrk="0" hangingPunct="0">
                <a:defRPr/>
              </a:pPr>
              <a:r>
                <a:rPr lang="cs-CZ" sz="1600" smtClean="0">
                  <a:latin typeface="+mj-lt"/>
                </a:rPr>
                <a:t>tisk</a:t>
              </a:r>
            </a:p>
            <a:p>
              <a:pPr algn="ctr" defTabSz="977900" eaLnBrk="0" hangingPunct="0">
                <a:defRPr/>
              </a:pPr>
              <a:r>
                <a:rPr lang="cs-CZ" sz="1600" smtClean="0">
                  <a:latin typeface="+mj-lt"/>
                </a:rPr>
                <a:t>pracovního</a:t>
              </a:r>
            </a:p>
            <a:p>
              <a:pPr algn="ctr" defTabSz="977900" eaLnBrk="0" hangingPunct="0">
                <a:defRPr/>
              </a:pPr>
              <a:r>
                <a:rPr lang="cs-CZ" sz="1600" smtClean="0">
                  <a:latin typeface="+mj-lt"/>
                </a:rPr>
                <a:t>příkazu</a:t>
              </a:r>
              <a:endParaRPr lang="cs-CZ" sz="1600" dirty="0">
                <a:latin typeface="+mj-lt"/>
              </a:endParaRPr>
            </a:p>
          </p:txBody>
        </p:sp>
        <p:sp>
          <p:nvSpPr>
            <p:cNvPr id="79883" name="Line 13"/>
            <p:cNvSpPr>
              <a:spLocks noChangeShapeType="1"/>
            </p:cNvSpPr>
            <p:nvPr/>
          </p:nvSpPr>
          <p:spPr bwMode="auto">
            <a:xfrm>
              <a:off x="4071938" y="1955800"/>
              <a:ext cx="666750" cy="0"/>
            </a:xfrm>
            <a:prstGeom prst="line">
              <a:avLst/>
            </a:prstGeom>
            <a:noFill/>
            <a:ln w="38100">
              <a:solidFill>
                <a:schemeClr val="tx1"/>
              </a:solidFill>
              <a:round/>
              <a:headEnd/>
              <a:tailEnd type="triangle" w="med" len="med"/>
            </a:ln>
          </p:spPr>
          <p:txBody>
            <a:bodyPr wrap="none" anchor="ctr"/>
            <a:lstStyle/>
            <a:p>
              <a:endParaRPr lang="cs-CZ">
                <a:latin typeface="+mj-lt"/>
              </a:endParaRPr>
            </a:p>
          </p:txBody>
        </p:sp>
        <p:sp>
          <p:nvSpPr>
            <p:cNvPr id="275470" name="Rectangle 14"/>
            <p:cNvSpPr>
              <a:spLocks noChangeArrowheads="1"/>
            </p:cNvSpPr>
            <p:nvPr/>
          </p:nvSpPr>
          <p:spPr bwMode="auto">
            <a:xfrm>
              <a:off x="4756150" y="1381125"/>
              <a:ext cx="1433513" cy="1104900"/>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cs-CZ" sz="1600" dirty="0" smtClean="0">
                  <a:latin typeface="+mj-lt"/>
                </a:rPr>
                <a:t>Příjem z </a:t>
              </a:r>
            </a:p>
            <a:p>
              <a:pPr algn="ctr" defTabSz="977900" eaLnBrk="0" hangingPunct="0">
                <a:defRPr/>
              </a:pPr>
              <a:r>
                <a:rPr lang="cs-CZ" sz="1600" dirty="0" smtClean="0">
                  <a:latin typeface="+mj-lt"/>
                </a:rPr>
                <a:t>pracovního </a:t>
              </a:r>
            </a:p>
            <a:p>
              <a:pPr algn="ctr" defTabSz="977900" eaLnBrk="0" hangingPunct="0">
                <a:defRPr/>
              </a:pPr>
              <a:r>
                <a:rPr lang="cs-CZ" sz="1600" dirty="0" smtClean="0">
                  <a:latin typeface="+mj-lt"/>
                </a:rPr>
                <a:t>příkazu</a:t>
              </a:r>
            </a:p>
          </p:txBody>
        </p:sp>
        <p:sp>
          <p:nvSpPr>
            <p:cNvPr id="79885" name="Line 15"/>
            <p:cNvSpPr>
              <a:spLocks noChangeShapeType="1"/>
            </p:cNvSpPr>
            <p:nvPr/>
          </p:nvSpPr>
          <p:spPr bwMode="auto">
            <a:xfrm>
              <a:off x="1917700" y="1955800"/>
              <a:ext cx="666750" cy="0"/>
            </a:xfrm>
            <a:prstGeom prst="line">
              <a:avLst/>
            </a:prstGeom>
            <a:noFill/>
            <a:ln w="38100">
              <a:solidFill>
                <a:schemeClr val="tx1"/>
              </a:solidFill>
              <a:round/>
              <a:headEnd/>
              <a:tailEnd type="triangle" w="med" len="med"/>
            </a:ln>
          </p:spPr>
          <p:txBody>
            <a:bodyPr wrap="none" anchor="ctr"/>
            <a:lstStyle/>
            <a:p>
              <a:endParaRPr lang="cs-CZ">
                <a:latin typeface="+mj-lt"/>
              </a:endParaRPr>
            </a:p>
          </p:txBody>
        </p:sp>
        <p:sp>
          <p:nvSpPr>
            <p:cNvPr id="79886" name="Line 16"/>
            <p:cNvSpPr>
              <a:spLocks noChangeShapeType="1"/>
            </p:cNvSpPr>
            <p:nvPr/>
          </p:nvSpPr>
          <p:spPr bwMode="auto">
            <a:xfrm>
              <a:off x="6672263" y="2708275"/>
              <a:ext cx="509587" cy="0"/>
            </a:xfrm>
            <a:prstGeom prst="line">
              <a:avLst/>
            </a:prstGeom>
            <a:noFill/>
            <a:ln w="38100">
              <a:solidFill>
                <a:schemeClr val="tx1"/>
              </a:solidFill>
              <a:round/>
              <a:headEnd/>
              <a:tailEnd type="triangle" w="med" len="med"/>
            </a:ln>
          </p:spPr>
          <p:txBody>
            <a:bodyPr wrap="none" anchor="ctr"/>
            <a:lstStyle/>
            <a:p>
              <a:endParaRPr lang="cs-CZ">
                <a:latin typeface="+mj-lt"/>
              </a:endParaRPr>
            </a:p>
          </p:txBody>
        </p:sp>
        <p:sp>
          <p:nvSpPr>
            <p:cNvPr id="275473" name="Rectangle 17"/>
            <p:cNvSpPr>
              <a:spLocks noChangeArrowheads="1"/>
            </p:cNvSpPr>
            <p:nvPr/>
          </p:nvSpPr>
          <p:spPr bwMode="auto">
            <a:xfrm>
              <a:off x="7213600" y="2160588"/>
              <a:ext cx="1431925" cy="1104900"/>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cs-CZ" sz="1600" dirty="0" smtClean="0">
                  <a:latin typeface="+mj-lt"/>
                </a:rPr>
                <a:t>Účetní</a:t>
              </a:r>
            </a:p>
            <a:p>
              <a:pPr algn="ctr" defTabSz="977900" eaLnBrk="0" hangingPunct="0">
                <a:defRPr/>
              </a:pPr>
              <a:r>
                <a:rPr lang="cs-CZ" sz="1600" dirty="0" smtClean="0">
                  <a:latin typeface="+mj-lt"/>
                </a:rPr>
                <a:t>uzavření</a:t>
              </a:r>
            </a:p>
            <a:p>
              <a:pPr algn="ctr" defTabSz="977900" eaLnBrk="0" hangingPunct="0">
                <a:defRPr/>
              </a:pPr>
              <a:r>
                <a:rPr lang="cs-CZ" sz="1600" dirty="0" smtClean="0">
                  <a:latin typeface="+mj-lt"/>
                </a:rPr>
                <a:t>pracovního</a:t>
              </a:r>
            </a:p>
            <a:p>
              <a:pPr algn="ctr" defTabSz="977900" eaLnBrk="0" hangingPunct="0">
                <a:defRPr/>
              </a:pPr>
              <a:r>
                <a:rPr lang="cs-CZ" sz="1600" dirty="0" smtClean="0">
                  <a:latin typeface="+mj-lt"/>
                </a:rPr>
                <a:t>příkazu</a:t>
              </a:r>
              <a:endParaRPr lang="cs-CZ" sz="1600" dirty="0">
                <a:latin typeface="+mj-lt"/>
              </a:endParaRPr>
            </a:p>
          </p:txBody>
        </p:sp>
        <p:sp>
          <p:nvSpPr>
            <p:cNvPr id="79888" name="Freeform 18"/>
            <p:cNvSpPr>
              <a:spLocks/>
            </p:cNvSpPr>
            <p:nvPr/>
          </p:nvSpPr>
          <p:spPr bwMode="auto">
            <a:xfrm>
              <a:off x="6216650" y="1946275"/>
              <a:ext cx="458788" cy="1565275"/>
            </a:xfrm>
            <a:custGeom>
              <a:avLst/>
              <a:gdLst>
                <a:gd name="T0" fmla="*/ 0 w 238"/>
                <a:gd name="T1" fmla="*/ 0 h 844"/>
                <a:gd name="T2" fmla="*/ 2147483647 w 238"/>
                <a:gd name="T3" fmla="*/ 0 h 844"/>
                <a:gd name="T4" fmla="*/ 2147483647 w 238"/>
                <a:gd name="T5" fmla="*/ 2147483647 h 844"/>
                <a:gd name="T6" fmla="*/ 2147483647 w 238"/>
                <a:gd name="T7" fmla="*/ 2147483647 h 844"/>
                <a:gd name="T8" fmla="*/ 0 60000 65536"/>
                <a:gd name="T9" fmla="*/ 0 60000 65536"/>
                <a:gd name="T10" fmla="*/ 0 60000 65536"/>
                <a:gd name="T11" fmla="*/ 0 60000 65536"/>
                <a:gd name="T12" fmla="*/ 0 w 238"/>
                <a:gd name="T13" fmla="*/ 0 h 844"/>
                <a:gd name="T14" fmla="*/ 238 w 238"/>
                <a:gd name="T15" fmla="*/ 844 h 844"/>
              </a:gdLst>
              <a:ahLst/>
              <a:cxnLst>
                <a:cxn ang="T8">
                  <a:pos x="T0" y="T1"/>
                </a:cxn>
                <a:cxn ang="T9">
                  <a:pos x="T2" y="T3"/>
                </a:cxn>
                <a:cxn ang="T10">
                  <a:pos x="T4" y="T5"/>
                </a:cxn>
                <a:cxn ang="T11">
                  <a:pos x="T6" y="T7"/>
                </a:cxn>
              </a:cxnLst>
              <a:rect l="T12" t="T13" r="T14" b="T15"/>
              <a:pathLst>
                <a:path w="238" h="844">
                  <a:moveTo>
                    <a:pt x="0" y="0"/>
                  </a:moveTo>
                  <a:lnTo>
                    <a:pt x="237" y="0"/>
                  </a:lnTo>
                  <a:lnTo>
                    <a:pt x="237" y="843"/>
                  </a:lnTo>
                  <a:lnTo>
                    <a:pt x="7" y="843"/>
                  </a:lnTo>
                </a:path>
              </a:pathLst>
            </a:custGeom>
            <a:noFill/>
            <a:ln w="38100" cap="rnd">
              <a:solidFill>
                <a:schemeClr val="tx1"/>
              </a:solidFill>
              <a:round/>
              <a:headEnd/>
              <a:tailEnd/>
            </a:ln>
          </p:spPr>
          <p:txBody>
            <a:bodyPr/>
            <a:lstStyle/>
            <a:p>
              <a:endParaRPr lang="cs-CZ">
                <a:latin typeface="+mj-lt"/>
              </a:endParaRPr>
            </a:p>
          </p:txBody>
        </p:sp>
        <p:sp>
          <p:nvSpPr>
            <p:cNvPr id="275475" name="Rectangle 19"/>
            <p:cNvSpPr>
              <a:spLocks noChangeArrowheads="1"/>
            </p:cNvSpPr>
            <p:nvPr/>
          </p:nvSpPr>
          <p:spPr bwMode="auto">
            <a:xfrm>
              <a:off x="4756150" y="4533900"/>
              <a:ext cx="1433513" cy="1104900"/>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cs-CZ" sz="1600" dirty="0" smtClean="0">
                  <a:latin typeface="+mj-lt"/>
                </a:rPr>
                <a:t>Zadání</a:t>
              </a:r>
            </a:p>
            <a:p>
              <a:pPr algn="ctr" defTabSz="977900" eaLnBrk="0" hangingPunct="0">
                <a:defRPr/>
              </a:pPr>
              <a:r>
                <a:rPr lang="cs-CZ" sz="1600" dirty="0" smtClean="0">
                  <a:latin typeface="+mj-lt"/>
                </a:rPr>
                <a:t>nevýrobní</a:t>
              </a:r>
            </a:p>
            <a:p>
              <a:pPr algn="ctr" defTabSz="977900" eaLnBrk="0" hangingPunct="0">
                <a:defRPr/>
              </a:pPr>
              <a:r>
                <a:rPr lang="cs-CZ" sz="1600" dirty="0" smtClean="0">
                  <a:latin typeface="+mj-lt"/>
                </a:rPr>
                <a:t>práce</a:t>
              </a:r>
              <a:endParaRPr lang="cs-CZ" sz="1600" dirty="0">
                <a:latin typeface="+mj-lt"/>
              </a:endParaRPr>
            </a:p>
          </p:txBody>
        </p:sp>
        <p:sp>
          <p:nvSpPr>
            <p:cNvPr id="79890" name="Rectangle 20"/>
            <p:cNvSpPr>
              <a:spLocks noChangeArrowheads="1"/>
            </p:cNvSpPr>
            <p:nvPr/>
          </p:nvSpPr>
          <p:spPr bwMode="auto">
            <a:xfrm>
              <a:off x="2835275" y="4833938"/>
              <a:ext cx="807914" cy="397545"/>
            </a:xfrm>
            <a:prstGeom prst="rect">
              <a:avLst/>
            </a:prstGeom>
            <a:noFill/>
            <a:ln w="12700">
              <a:noFill/>
              <a:miter lim="800000"/>
              <a:headEnd/>
              <a:tailEnd/>
            </a:ln>
          </p:spPr>
          <p:txBody>
            <a:bodyPr wrap="none" lIns="90488" tIns="44450" rIns="90488" bIns="44450">
              <a:spAutoFit/>
            </a:bodyPr>
            <a:lstStyle/>
            <a:p>
              <a:pPr eaLnBrk="0" hangingPunct="0"/>
              <a:r>
                <a:rPr lang="cs-CZ" sz="2000" b="1" dirty="0" smtClean="0">
                  <a:latin typeface="+mj-lt"/>
                </a:rPr>
                <a:t>Dílna</a:t>
              </a:r>
              <a:endParaRPr lang="cs-CZ" sz="2000" b="1" dirty="0">
                <a:latin typeface="+mj-lt"/>
              </a:endParaRPr>
            </a:p>
          </p:txBody>
        </p:sp>
        <p:sp>
          <p:nvSpPr>
            <p:cNvPr id="79891" name="Line 21"/>
            <p:cNvSpPr>
              <a:spLocks noChangeShapeType="1"/>
            </p:cNvSpPr>
            <p:nvPr/>
          </p:nvSpPr>
          <p:spPr bwMode="auto">
            <a:xfrm>
              <a:off x="1165225" y="2530475"/>
              <a:ext cx="0" cy="415925"/>
            </a:xfrm>
            <a:prstGeom prst="line">
              <a:avLst/>
            </a:prstGeom>
            <a:noFill/>
            <a:ln w="38100">
              <a:solidFill>
                <a:schemeClr val="tx1"/>
              </a:solidFill>
              <a:round/>
              <a:headEnd/>
              <a:tailEnd type="triangle" w="med" len="med"/>
            </a:ln>
          </p:spPr>
          <p:txBody>
            <a:bodyPr wrap="none" anchor="ctr"/>
            <a:lstStyle/>
            <a:p>
              <a:endParaRPr lang="cs-CZ">
                <a:latin typeface="+mj-lt"/>
              </a:endParaRPr>
            </a:p>
          </p:txBody>
        </p:sp>
      </p:gr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p:txBody>
          <a:bodyPr/>
          <a:lstStyle/>
          <a:p>
            <a:r>
              <a:rPr lang="cs-CZ" dirty="0" smtClean="0"/>
              <a:t>Při příjmu pracovního příkazu</a:t>
            </a:r>
            <a:r>
              <a:rPr lang="en-US" dirty="0" smtClean="0"/>
              <a:t>:</a:t>
            </a:r>
          </a:p>
          <a:p>
            <a:pPr lvl="1"/>
            <a:r>
              <a:rPr lang="cs-CZ" dirty="0" smtClean="0"/>
              <a:t>Zásoby se zvětší o přijaté množství</a:t>
            </a:r>
            <a:endParaRPr lang="en-US" dirty="0" smtClean="0"/>
          </a:p>
          <a:p>
            <a:pPr lvl="1"/>
            <a:r>
              <a:rPr lang="cs-CZ" dirty="0" smtClean="0"/>
              <a:t>Množství v otevřených příkazech se sníží</a:t>
            </a:r>
            <a:endParaRPr lang="en-US" dirty="0" smtClean="0"/>
          </a:p>
          <a:p>
            <a:pPr lvl="1"/>
            <a:r>
              <a:rPr lang="cs-CZ" dirty="0" smtClean="0"/>
              <a:t>Objem zmetků se odepíše do odpadu</a:t>
            </a:r>
            <a:endParaRPr lang="en-US" dirty="0" smtClean="0"/>
          </a:p>
          <a:p>
            <a:endParaRPr lang="en-US" dirty="0" smtClean="0"/>
          </a:p>
          <a:p>
            <a:endParaRPr lang="en-US" dirty="0"/>
          </a:p>
        </p:txBody>
      </p:sp>
      <p:sp>
        <p:nvSpPr>
          <p:cNvPr id="7" name="Title 6"/>
          <p:cNvSpPr>
            <a:spLocks noGrp="1"/>
          </p:cNvSpPr>
          <p:nvPr>
            <p:ph type="title"/>
          </p:nvPr>
        </p:nvSpPr>
        <p:spPr/>
        <p:txBody>
          <a:bodyPr>
            <a:normAutofit/>
          </a:bodyPr>
          <a:lstStyle/>
          <a:p>
            <a:r>
              <a:rPr lang="cs-CZ" dirty="0" smtClean="0"/>
              <a:t>Příjem pracovních příkazů</a:t>
            </a:r>
            <a:endParaRPr lang="en-US" dirty="0"/>
          </a:p>
        </p:txBody>
      </p:sp>
      <p:sp>
        <p:nvSpPr>
          <p:cNvPr id="80898" name="Footer Placeholder 2"/>
          <p:cNvSpPr>
            <a:spLocks noGrp="1"/>
          </p:cNvSpPr>
          <p:nvPr>
            <p:ph type="ftr" sz="quarter" idx="10"/>
          </p:nvPr>
        </p:nvSpPr>
        <p:spPr>
          <a:noFill/>
        </p:spPr>
        <p:txBody>
          <a:bodyPr/>
          <a:lstStyle/>
          <a:p>
            <a:r>
              <a:rPr lang="en-US" smtClean="0"/>
              <a:t>QS-PR-660</a:t>
            </a:r>
          </a:p>
        </p:txBody>
      </p:sp>
      <p:pic>
        <p:nvPicPr>
          <p:cNvPr id="80900" name="Picture 1035" descr="j0090553"/>
          <p:cNvPicPr>
            <a:picLocks noChangeAspect="1" noChangeArrowheads="1"/>
          </p:cNvPicPr>
          <p:nvPr/>
        </p:nvPicPr>
        <p:blipFill>
          <a:blip r:embed="rId3" cstate="print"/>
          <a:srcRect/>
          <a:stretch>
            <a:fillRect/>
          </a:stretch>
        </p:blipFill>
        <p:spPr bwMode="auto">
          <a:xfrm>
            <a:off x="3117850" y="3390900"/>
            <a:ext cx="2887663" cy="1949450"/>
          </a:xfrm>
          <a:prstGeom prst="rect">
            <a:avLst/>
          </a:prstGeom>
          <a:noFill/>
          <a:ln w="9525">
            <a:noFill/>
            <a:miter lim="800000"/>
            <a:headEnd/>
            <a:tailEnd/>
          </a:ln>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Title 94"/>
          <p:cNvSpPr>
            <a:spLocks noGrp="1"/>
          </p:cNvSpPr>
          <p:nvPr>
            <p:ph type="title"/>
          </p:nvPr>
        </p:nvSpPr>
        <p:spPr/>
        <p:txBody>
          <a:bodyPr>
            <a:normAutofit/>
          </a:bodyPr>
          <a:lstStyle/>
          <a:p>
            <a:r>
              <a:rPr lang="cs-CZ" dirty="0" smtClean="0"/>
              <a:t>Uzavření pracovního příkazu</a:t>
            </a:r>
            <a:endParaRPr lang="en-US" dirty="0"/>
          </a:p>
        </p:txBody>
      </p:sp>
      <p:sp>
        <p:nvSpPr>
          <p:cNvPr id="81922" name="Footer Placeholder 2"/>
          <p:cNvSpPr>
            <a:spLocks noGrp="1"/>
          </p:cNvSpPr>
          <p:nvPr>
            <p:ph type="ftr" sz="quarter" idx="10"/>
          </p:nvPr>
        </p:nvSpPr>
        <p:spPr>
          <a:noFill/>
        </p:spPr>
        <p:txBody>
          <a:bodyPr/>
          <a:lstStyle/>
          <a:p>
            <a:r>
              <a:rPr lang="en-US" smtClean="0"/>
              <a:t>QS-PR-670</a:t>
            </a:r>
          </a:p>
        </p:txBody>
      </p:sp>
      <p:sp>
        <p:nvSpPr>
          <p:cNvPr id="81924" name="Text Box 6"/>
          <p:cNvSpPr txBox="1">
            <a:spLocks noChangeArrowheads="1"/>
          </p:cNvSpPr>
          <p:nvPr/>
        </p:nvSpPr>
        <p:spPr bwMode="auto">
          <a:xfrm>
            <a:off x="1284288" y="5614988"/>
            <a:ext cx="6729412" cy="646331"/>
          </a:xfrm>
          <a:prstGeom prst="rect">
            <a:avLst/>
          </a:prstGeom>
          <a:noFill/>
          <a:ln w="38100">
            <a:noFill/>
            <a:miter lim="800000"/>
            <a:headEnd/>
            <a:tailEnd/>
          </a:ln>
        </p:spPr>
        <p:txBody>
          <a:bodyPr>
            <a:spAutoFit/>
          </a:bodyPr>
          <a:lstStyle/>
          <a:p>
            <a:pPr eaLnBrk="0" hangingPunct="0">
              <a:spcBef>
                <a:spcPct val="50000"/>
              </a:spcBef>
              <a:tabLst>
                <a:tab pos="169863" algn="l"/>
              </a:tabLst>
            </a:pPr>
            <a:r>
              <a:rPr lang="en-US" sz="1800" b="1" dirty="0">
                <a:latin typeface="+mj-lt"/>
              </a:rPr>
              <a:t> </a:t>
            </a:r>
            <a:r>
              <a:rPr lang="en-US" sz="1800" b="1" dirty="0" smtClean="0">
                <a:latin typeface="+mj-lt"/>
              </a:rPr>
              <a:t>…</a:t>
            </a:r>
            <a:r>
              <a:rPr lang="cs-CZ" sz="1800" dirty="0" smtClean="0">
                <a:latin typeface="+mj-lt"/>
              </a:rPr>
              <a:t>hlášení práce je možné do uzavření operace v Řízení dílny nebo do spuštění modulu Účetní uzavření PP</a:t>
            </a:r>
          </a:p>
        </p:txBody>
      </p:sp>
      <p:grpSp>
        <p:nvGrpSpPr>
          <p:cNvPr id="81925" name="Group 175"/>
          <p:cNvGrpSpPr>
            <a:grpSpLocks/>
          </p:cNvGrpSpPr>
          <p:nvPr/>
        </p:nvGrpSpPr>
        <p:grpSpPr bwMode="auto">
          <a:xfrm>
            <a:off x="1514475" y="866775"/>
            <a:ext cx="6096000" cy="4802188"/>
            <a:chOff x="918" y="738"/>
            <a:chExt cx="3840" cy="3025"/>
          </a:xfrm>
        </p:grpSpPr>
        <p:sp>
          <p:nvSpPr>
            <p:cNvPr id="81926" name="Freeform 2"/>
            <p:cNvSpPr>
              <a:spLocks/>
            </p:cNvSpPr>
            <p:nvPr/>
          </p:nvSpPr>
          <p:spPr bwMode="auto">
            <a:xfrm>
              <a:off x="1724" y="2079"/>
              <a:ext cx="1785" cy="1684"/>
            </a:xfrm>
            <a:custGeom>
              <a:avLst/>
              <a:gdLst>
                <a:gd name="T0" fmla="*/ 662 w 1785"/>
                <a:gd name="T1" fmla="*/ 0 h 1684"/>
                <a:gd name="T2" fmla="*/ 0 w 1785"/>
                <a:gd name="T3" fmla="*/ 825 h 1684"/>
                <a:gd name="T4" fmla="*/ 289 w 1785"/>
                <a:gd name="T5" fmla="*/ 1478 h 1684"/>
                <a:gd name="T6" fmla="*/ 1446 w 1785"/>
                <a:gd name="T7" fmla="*/ 1684 h 1684"/>
                <a:gd name="T8" fmla="*/ 1785 w 1785"/>
                <a:gd name="T9" fmla="*/ 1050 h 1684"/>
                <a:gd name="T10" fmla="*/ 662 w 1785"/>
                <a:gd name="T11" fmla="*/ 0 h 1684"/>
                <a:gd name="T12" fmla="*/ 662 w 1785"/>
                <a:gd name="T13" fmla="*/ 0 h 1684"/>
                <a:gd name="T14" fmla="*/ 0 60000 65536"/>
                <a:gd name="T15" fmla="*/ 0 60000 65536"/>
                <a:gd name="T16" fmla="*/ 0 60000 65536"/>
                <a:gd name="T17" fmla="*/ 0 60000 65536"/>
                <a:gd name="T18" fmla="*/ 0 60000 65536"/>
                <a:gd name="T19" fmla="*/ 0 60000 65536"/>
                <a:gd name="T20" fmla="*/ 0 60000 65536"/>
                <a:gd name="T21" fmla="*/ 0 w 1785"/>
                <a:gd name="T22" fmla="*/ 0 h 1684"/>
                <a:gd name="T23" fmla="*/ 1785 w 1785"/>
                <a:gd name="T24" fmla="*/ 1684 h 16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85" h="1684">
                  <a:moveTo>
                    <a:pt x="662" y="0"/>
                  </a:moveTo>
                  <a:lnTo>
                    <a:pt x="0" y="825"/>
                  </a:lnTo>
                  <a:lnTo>
                    <a:pt x="289" y="1478"/>
                  </a:lnTo>
                  <a:lnTo>
                    <a:pt x="1446" y="1684"/>
                  </a:lnTo>
                  <a:lnTo>
                    <a:pt x="1785" y="1050"/>
                  </a:lnTo>
                  <a:lnTo>
                    <a:pt x="662" y="0"/>
                  </a:lnTo>
                  <a:close/>
                </a:path>
              </a:pathLst>
            </a:custGeom>
            <a:solidFill>
              <a:srgbClr val="FFFFC2"/>
            </a:solidFill>
            <a:ln w="9525">
              <a:noFill/>
              <a:round/>
              <a:headEnd/>
              <a:tailEnd/>
            </a:ln>
          </p:spPr>
          <p:txBody>
            <a:bodyPr/>
            <a:lstStyle/>
            <a:p>
              <a:endParaRPr lang="en-US"/>
            </a:p>
          </p:txBody>
        </p:sp>
        <p:sp>
          <p:nvSpPr>
            <p:cNvPr id="609283" name="AutoShape 3"/>
            <p:cNvSpPr>
              <a:spLocks noChangeArrowheads="1"/>
            </p:cNvSpPr>
            <p:nvPr/>
          </p:nvSpPr>
          <p:spPr bwMode="auto">
            <a:xfrm>
              <a:off x="3360" y="2127"/>
              <a:ext cx="1377" cy="1251"/>
            </a:xfrm>
            <a:prstGeom prst="leftArrow">
              <a:avLst>
                <a:gd name="adj1" fmla="val 50000"/>
                <a:gd name="adj2" fmla="val 27518"/>
              </a:avLst>
            </a:prstGeom>
            <a:solidFill>
              <a:srgbClr val="E6E7D7"/>
            </a:solidFill>
            <a:ln w="38100">
              <a:noFill/>
              <a:miter lim="800000"/>
              <a:headEnd/>
              <a:tailEnd/>
            </a:ln>
            <a:effectLst>
              <a:outerShdw dist="107763" dir="2700000" algn="ctr" rotWithShape="0">
                <a:schemeClr val="bg2"/>
              </a:outerShdw>
            </a:effectLst>
          </p:spPr>
          <p:txBody>
            <a:bodyPr anchor="ctr"/>
            <a:lstStyle/>
            <a:p>
              <a:pPr algn="ctr" eaLnBrk="0" hangingPunct="0">
                <a:spcBef>
                  <a:spcPct val="50000"/>
                </a:spcBef>
                <a:defRPr/>
              </a:pPr>
              <a:r>
                <a:rPr lang="cs-CZ" sz="1800" b="1" dirty="0" smtClean="0">
                  <a:latin typeface="+mj-lt"/>
                </a:rPr>
                <a:t>Výdeje </a:t>
              </a:r>
            </a:p>
            <a:p>
              <a:pPr algn="ctr" eaLnBrk="0" hangingPunct="0">
                <a:spcBef>
                  <a:spcPct val="50000"/>
                </a:spcBef>
                <a:defRPr/>
              </a:pPr>
              <a:r>
                <a:rPr lang="cs-CZ" sz="1800" b="1" dirty="0" smtClean="0">
                  <a:latin typeface="+mj-lt"/>
                </a:rPr>
                <a:t>a příjmy</a:t>
              </a:r>
              <a:endParaRPr lang="en-US" sz="1800" b="1" dirty="0">
                <a:latin typeface="+mj-lt"/>
              </a:endParaRPr>
            </a:p>
          </p:txBody>
        </p:sp>
        <p:sp>
          <p:nvSpPr>
            <p:cNvPr id="609287" name="Rectangle 7"/>
            <p:cNvSpPr>
              <a:spLocks noChangeArrowheads="1"/>
            </p:cNvSpPr>
            <p:nvPr/>
          </p:nvSpPr>
          <p:spPr bwMode="auto">
            <a:xfrm>
              <a:off x="926" y="1037"/>
              <a:ext cx="3832" cy="759"/>
            </a:xfrm>
            <a:prstGeom prst="rect">
              <a:avLst/>
            </a:prstGeom>
            <a:solidFill>
              <a:schemeClr val="bg1"/>
            </a:solidFill>
            <a:ln w="38100">
              <a:noFill/>
              <a:miter lim="800000"/>
              <a:headEnd/>
              <a:tailEnd/>
            </a:ln>
            <a:effectLst>
              <a:outerShdw dist="107763" dir="2700000" algn="ctr" rotWithShape="0">
                <a:schemeClr val="bg2"/>
              </a:outerShdw>
            </a:effectLst>
          </p:spPr>
          <p:txBody>
            <a:bodyPr wrap="none" anchor="ctr"/>
            <a:lstStyle/>
            <a:p>
              <a:pPr>
                <a:defRPr/>
              </a:pPr>
              <a:endParaRPr lang="en-US"/>
            </a:p>
          </p:txBody>
        </p:sp>
        <p:sp>
          <p:nvSpPr>
            <p:cNvPr id="81929" name="Rectangle 8"/>
            <p:cNvSpPr>
              <a:spLocks noChangeArrowheads="1"/>
            </p:cNvSpPr>
            <p:nvPr/>
          </p:nvSpPr>
          <p:spPr bwMode="auto">
            <a:xfrm>
              <a:off x="3798" y="1493"/>
              <a:ext cx="960" cy="308"/>
            </a:xfrm>
            <a:prstGeom prst="rect">
              <a:avLst/>
            </a:prstGeom>
            <a:solidFill>
              <a:srgbClr val="D9E5E2"/>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cs-CZ" sz="1600" dirty="0" smtClean="0">
                  <a:solidFill>
                    <a:srgbClr val="507269"/>
                  </a:solidFill>
                  <a:latin typeface="+mj-lt"/>
                </a:rPr>
                <a:t>3.1.2012</a:t>
              </a:r>
              <a:endParaRPr lang="en-US" sz="1600" dirty="0">
                <a:solidFill>
                  <a:srgbClr val="507269"/>
                </a:solidFill>
                <a:latin typeface="+mj-lt"/>
              </a:endParaRPr>
            </a:p>
          </p:txBody>
        </p:sp>
        <p:sp>
          <p:nvSpPr>
            <p:cNvPr id="81930" name="Rectangle 9"/>
            <p:cNvSpPr>
              <a:spLocks noChangeArrowheads="1"/>
            </p:cNvSpPr>
            <p:nvPr/>
          </p:nvSpPr>
          <p:spPr bwMode="auto">
            <a:xfrm>
              <a:off x="2838" y="1487"/>
              <a:ext cx="960" cy="308"/>
            </a:xfrm>
            <a:prstGeom prst="rect">
              <a:avLst/>
            </a:prstGeom>
            <a:solidFill>
              <a:srgbClr val="D9E5E2"/>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a:solidFill>
                    <a:srgbClr val="507269"/>
                  </a:solidFill>
                </a:rPr>
                <a:t>100</a:t>
              </a:r>
            </a:p>
          </p:txBody>
        </p:sp>
        <p:sp>
          <p:nvSpPr>
            <p:cNvPr id="81931" name="Rectangle 10"/>
            <p:cNvSpPr>
              <a:spLocks noChangeArrowheads="1"/>
            </p:cNvSpPr>
            <p:nvPr/>
          </p:nvSpPr>
          <p:spPr bwMode="auto">
            <a:xfrm>
              <a:off x="1878" y="1487"/>
              <a:ext cx="960" cy="308"/>
            </a:xfrm>
            <a:prstGeom prst="rect">
              <a:avLst/>
            </a:prstGeom>
            <a:solidFill>
              <a:srgbClr val="D9E5E2"/>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cs-CZ" sz="1600" dirty="0" smtClean="0">
                  <a:solidFill>
                    <a:srgbClr val="507269"/>
                  </a:solidFill>
                </a:rPr>
                <a:t>Lékařský</a:t>
              </a:r>
            </a:p>
            <a:p>
              <a:pPr algn="ctr">
                <a:lnSpc>
                  <a:spcPct val="90000"/>
                </a:lnSpc>
                <a:spcBef>
                  <a:spcPct val="30000"/>
                </a:spcBef>
                <a:buClr>
                  <a:srgbClr val="890C4C"/>
                </a:buClr>
                <a:buFont typeface="Webdings" pitchFamily="18" charset="2"/>
                <a:buNone/>
              </a:pPr>
              <a:r>
                <a:rPr lang="cs-CZ" sz="1600" dirty="0" smtClean="0">
                  <a:solidFill>
                    <a:srgbClr val="507269"/>
                  </a:solidFill>
                </a:rPr>
                <a:t>ultrazvuk</a:t>
              </a:r>
            </a:p>
          </p:txBody>
        </p:sp>
        <p:sp>
          <p:nvSpPr>
            <p:cNvPr id="81932" name="Rectangle 11"/>
            <p:cNvSpPr>
              <a:spLocks noChangeArrowheads="1"/>
            </p:cNvSpPr>
            <p:nvPr/>
          </p:nvSpPr>
          <p:spPr bwMode="auto">
            <a:xfrm>
              <a:off x="918" y="1487"/>
              <a:ext cx="960" cy="308"/>
            </a:xfrm>
            <a:prstGeom prst="rect">
              <a:avLst/>
            </a:prstGeom>
            <a:solidFill>
              <a:srgbClr val="D9E5E2"/>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rgbClr val="507269"/>
                  </a:solidFill>
                  <a:latin typeface="+mj-lt"/>
                </a:rPr>
                <a:t>10-00</a:t>
              </a:r>
            </a:p>
          </p:txBody>
        </p:sp>
        <p:sp>
          <p:nvSpPr>
            <p:cNvPr id="81933" name="Rectangle 12"/>
            <p:cNvSpPr>
              <a:spLocks noChangeArrowheads="1"/>
            </p:cNvSpPr>
            <p:nvPr/>
          </p:nvSpPr>
          <p:spPr bwMode="auto">
            <a:xfrm>
              <a:off x="3798" y="1257"/>
              <a:ext cx="960" cy="230"/>
            </a:xfrm>
            <a:prstGeom prst="rect">
              <a:avLst/>
            </a:prstGeom>
            <a:solidFill>
              <a:srgbClr val="F2E8CC"/>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cs-CZ" sz="1600" b="1" smtClean="0">
                  <a:solidFill>
                    <a:srgbClr val="507269"/>
                  </a:solidFill>
                </a:rPr>
                <a:t>Datum</a:t>
              </a:r>
              <a:endParaRPr lang="cs-CZ" sz="1600" b="1">
                <a:solidFill>
                  <a:srgbClr val="507269"/>
                </a:solidFill>
              </a:endParaRPr>
            </a:p>
          </p:txBody>
        </p:sp>
        <p:sp>
          <p:nvSpPr>
            <p:cNvPr id="81934" name="Rectangle 13"/>
            <p:cNvSpPr>
              <a:spLocks noChangeArrowheads="1"/>
            </p:cNvSpPr>
            <p:nvPr/>
          </p:nvSpPr>
          <p:spPr bwMode="auto">
            <a:xfrm>
              <a:off x="2838" y="1257"/>
              <a:ext cx="960" cy="230"/>
            </a:xfrm>
            <a:prstGeom prst="rect">
              <a:avLst/>
            </a:prstGeom>
            <a:solidFill>
              <a:srgbClr val="F2E8CC"/>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b="1" dirty="0" err="1" smtClean="0">
                  <a:solidFill>
                    <a:srgbClr val="507269"/>
                  </a:solidFill>
                </a:rPr>
                <a:t>Množství</a:t>
              </a:r>
              <a:endParaRPr lang="en-US" sz="1600" b="1" dirty="0">
                <a:solidFill>
                  <a:srgbClr val="507269"/>
                </a:solidFill>
              </a:endParaRPr>
            </a:p>
          </p:txBody>
        </p:sp>
        <p:sp>
          <p:nvSpPr>
            <p:cNvPr id="81935" name="Rectangle 14"/>
            <p:cNvSpPr>
              <a:spLocks noChangeArrowheads="1"/>
            </p:cNvSpPr>
            <p:nvPr/>
          </p:nvSpPr>
          <p:spPr bwMode="auto">
            <a:xfrm>
              <a:off x="1878" y="1257"/>
              <a:ext cx="960" cy="230"/>
            </a:xfrm>
            <a:prstGeom prst="rect">
              <a:avLst/>
            </a:prstGeom>
            <a:solidFill>
              <a:srgbClr val="F2E8CC"/>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cs-CZ" sz="1600" b="1" dirty="0" smtClean="0">
                  <a:solidFill>
                    <a:srgbClr val="507269"/>
                  </a:solidFill>
                  <a:latin typeface="+mj-lt"/>
                </a:rPr>
                <a:t>Popis</a:t>
              </a:r>
              <a:endParaRPr lang="en-US" sz="1600" b="1" dirty="0">
                <a:solidFill>
                  <a:srgbClr val="507269"/>
                </a:solidFill>
                <a:latin typeface="+mj-lt"/>
              </a:endParaRPr>
            </a:p>
          </p:txBody>
        </p:sp>
        <p:sp>
          <p:nvSpPr>
            <p:cNvPr id="81936" name="Rectangle 15"/>
            <p:cNvSpPr>
              <a:spLocks noChangeArrowheads="1"/>
            </p:cNvSpPr>
            <p:nvPr/>
          </p:nvSpPr>
          <p:spPr bwMode="auto">
            <a:xfrm>
              <a:off x="918" y="1257"/>
              <a:ext cx="960" cy="230"/>
            </a:xfrm>
            <a:prstGeom prst="rect">
              <a:avLst/>
            </a:prstGeom>
            <a:solidFill>
              <a:srgbClr val="F2E8CC"/>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cs-CZ" sz="1600" b="1" dirty="0" smtClean="0">
                  <a:solidFill>
                    <a:srgbClr val="507269"/>
                  </a:solidFill>
                  <a:latin typeface="+mj-lt"/>
                </a:rPr>
                <a:t>Artikl</a:t>
              </a:r>
              <a:endParaRPr lang="en-US" sz="1600" b="1" dirty="0">
                <a:solidFill>
                  <a:srgbClr val="507269"/>
                </a:solidFill>
                <a:latin typeface="+mj-lt"/>
              </a:endParaRPr>
            </a:p>
          </p:txBody>
        </p:sp>
        <p:sp>
          <p:nvSpPr>
            <p:cNvPr id="81937" name="Rectangle 16"/>
            <p:cNvSpPr>
              <a:spLocks noChangeArrowheads="1"/>
            </p:cNvSpPr>
            <p:nvPr/>
          </p:nvSpPr>
          <p:spPr bwMode="auto">
            <a:xfrm>
              <a:off x="918" y="1027"/>
              <a:ext cx="3840" cy="230"/>
            </a:xfrm>
            <a:prstGeom prst="rect">
              <a:avLst/>
            </a:prstGeom>
            <a:solidFill>
              <a:srgbClr val="6B978B"/>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cs-CZ" sz="1600" b="1" dirty="0" smtClean="0">
                  <a:solidFill>
                    <a:schemeClr val="bg1"/>
                  </a:solidFill>
                  <a:latin typeface="+mj-lt"/>
                </a:rPr>
                <a:t>Pracovní příkaz</a:t>
              </a:r>
              <a:r>
                <a:rPr lang="en-US" sz="1600" b="1" dirty="0" smtClean="0">
                  <a:solidFill>
                    <a:schemeClr val="bg1"/>
                  </a:solidFill>
                  <a:latin typeface="+mj-lt"/>
                </a:rPr>
                <a:t> </a:t>
              </a:r>
              <a:r>
                <a:rPr lang="en-US" sz="1600" b="1" dirty="0">
                  <a:solidFill>
                    <a:schemeClr val="bg1"/>
                  </a:solidFill>
                  <a:latin typeface="+mj-lt"/>
                </a:rPr>
                <a:t>123456</a:t>
              </a:r>
            </a:p>
          </p:txBody>
        </p:sp>
        <p:sp>
          <p:nvSpPr>
            <p:cNvPr id="81938" name="Line 17"/>
            <p:cNvSpPr>
              <a:spLocks noChangeShapeType="1"/>
            </p:cNvSpPr>
            <p:nvPr/>
          </p:nvSpPr>
          <p:spPr bwMode="auto">
            <a:xfrm>
              <a:off x="918" y="1027"/>
              <a:ext cx="3840" cy="0"/>
            </a:xfrm>
            <a:prstGeom prst="line">
              <a:avLst/>
            </a:prstGeom>
            <a:noFill/>
            <a:ln w="28575" cap="sq">
              <a:noFill/>
              <a:round/>
              <a:headEnd/>
              <a:tailEnd type="triangle" w="med" len="med"/>
            </a:ln>
          </p:spPr>
          <p:txBody>
            <a:bodyPr/>
            <a:lstStyle/>
            <a:p>
              <a:endParaRPr lang="en-US" dirty="0"/>
            </a:p>
          </p:txBody>
        </p:sp>
        <p:sp>
          <p:nvSpPr>
            <p:cNvPr id="81939" name="Line 18"/>
            <p:cNvSpPr>
              <a:spLocks noChangeShapeType="1"/>
            </p:cNvSpPr>
            <p:nvPr/>
          </p:nvSpPr>
          <p:spPr bwMode="auto">
            <a:xfrm>
              <a:off x="918" y="1795"/>
              <a:ext cx="960" cy="0"/>
            </a:xfrm>
            <a:prstGeom prst="line">
              <a:avLst/>
            </a:prstGeom>
            <a:noFill/>
            <a:ln w="28575" cap="sq">
              <a:noFill/>
              <a:round/>
              <a:headEnd/>
              <a:tailEnd type="triangle" w="med" len="med"/>
            </a:ln>
          </p:spPr>
          <p:txBody>
            <a:bodyPr/>
            <a:lstStyle/>
            <a:p>
              <a:endParaRPr lang="en-US"/>
            </a:p>
          </p:txBody>
        </p:sp>
        <p:sp>
          <p:nvSpPr>
            <p:cNvPr id="81940" name="Line 19"/>
            <p:cNvSpPr>
              <a:spLocks noChangeShapeType="1"/>
            </p:cNvSpPr>
            <p:nvPr/>
          </p:nvSpPr>
          <p:spPr bwMode="auto">
            <a:xfrm>
              <a:off x="918" y="1027"/>
              <a:ext cx="0" cy="230"/>
            </a:xfrm>
            <a:prstGeom prst="line">
              <a:avLst/>
            </a:prstGeom>
            <a:noFill/>
            <a:ln w="28575" cap="sq">
              <a:noFill/>
              <a:round/>
              <a:headEnd/>
              <a:tailEnd type="triangle" w="med" len="med"/>
            </a:ln>
          </p:spPr>
          <p:txBody>
            <a:bodyPr/>
            <a:lstStyle/>
            <a:p>
              <a:endParaRPr lang="en-US"/>
            </a:p>
          </p:txBody>
        </p:sp>
        <p:sp>
          <p:nvSpPr>
            <p:cNvPr id="81941" name="Line 20"/>
            <p:cNvSpPr>
              <a:spLocks noChangeShapeType="1"/>
            </p:cNvSpPr>
            <p:nvPr/>
          </p:nvSpPr>
          <p:spPr bwMode="auto">
            <a:xfrm>
              <a:off x="4758" y="1027"/>
              <a:ext cx="0" cy="230"/>
            </a:xfrm>
            <a:prstGeom prst="line">
              <a:avLst/>
            </a:prstGeom>
            <a:noFill/>
            <a:ln w="28575" cap="sq">
              <a:noFill/>
              <a:round/>
              <a:headEnd/>
              <a:tailEnd type="triangle" w="med" len="med"/>
            </a:ln>
          </p:spPr>
          <p:txBody>
            <a:bodyPr/>
            <a:lstStyle/>
            <a:p>
              <a:endParaRPr lang="en-US"/>
            </a:p>
          </p:txBody>
        </p:sp>
        <p:sp>
          <p:nvSpPr>
            <p:cNvPr id="81942" name="Line 21"/>
            <p:cNvSpPr>
              <a:spLocks noChangeShapeType="1"/>
            </p:cNvSpPr>
            <p:nvPr/>
          </p:nvSpPr>
          <p:spPr bwMode="auto">
            <a:xfrm>
              <a:off x="918" y="1257"/>
              <a:ext cx="0" cy="230"/>
            </a:xfrm>
            <a:prstGeom prst="line">
              <a:avLst/>
            </a:prstGeom>
            <a:noFill/>
            <a:ln w="28575" cap="sq">
              <a:noFill/>
              <a:round/>
              <a:headEnd/>
              <a:tailEnd type="triangle" w="med" len="med"/>
            </a:ln>
          </p:spPr>
          <p:txBody>
            <a:bodyPr/>
            <a:lstStyle/>
            <a:p>
              <a:endParaRPr lang="en-US"/>
            </a:p>
          </p:txBody>
        </p:sp>
        <p:sp>
          <p:nvSpPr>
            <p:cNvPr id="81943" name="Line 22"/>
            <p:cNvSpPr>
              <a:spLocks noChangeShapeType="1"/>
            </p:cNvSpPr>
            <p:nvPr/>
          </p:nvSpPr>
          <p:spPr bwMode="auto">
            <a:xfrm>
              <a:off x="4758" y="1257"/>
              <a:ext cx="0" cy="230"/>
            </a:xfrm>
            <a:prstGeom prst="line">
              <a:avLst/>
            </a:prstGeom>
            <a:noFill/>
            <a:ln w="28575" cap="sq">
              <a:noFill/>
              <a:round/>
              <a:headEnd/>
              <a:tailEnd type="triangle" w="med" len="med"/>
            </a:ln>
          </p:spPr>
          <p:txBody>
            <a:bodyPr/>
            <a:lstStyle/>
            <a:p>
              <a:endParaRPr lang="en-US"/>
            </a:p>
          </p:txBody>
        </p:sp>
        <p:sp>
          <p:nvSpPr>
            <p:cNvPr id="81944" name="Line 23"/>
            <p:cNvSpPr>
              <a:spLocks noChangeShapeType="1"/>
            </p:cNvSpPr>
            <p:nvPr/>
          </p:nvSpPr>
          <p:spPr bwMode="auto">
            <a:xfrm>
              <a:off x="918" y="1487"/>
              <a:ext cx="0" cy="308"/>
            </a:xfrm>
            <a:prstGeom prst="line">
              <a:avLst/>
            </a:prstGeom>
            <a:noFill/>
            <a:ln w="28575" cap="sq">
              <a:noFill/>
              <a:round/>
              <a:headEnd/>
              <a:tailEnd type="triangle" w="med" len="med"/>
            </a:ln>
          </p:spPr>
          <p:txBody>
            <a:bodyPr/>
            <a:lstStyle/>
            <a:p>
              <a:endParaRPr lang="en-US"/>
            </a:p>
          </p:txBody>
        </p:sp>
        <p:sp>
          <p:nvSpPr>
            <p:cNvPr id="81945" name="Line 24"/>
            <p:cNvSpPr>
              <a:spLocks noChangeShapeType="1"/>
            </p:cNvSpPr>
            <p:nvPr/>
          </p:nvSpPr>
          <p:spPr bwMode="auto">
            <a:xfrm>
              <a:off x="4758" y="1487"/>
              <a:ext cx="0" cy="308"/>
            </a:xfrm>
            <a:prstGeom prst="line">
              <a:avLst/>
            </a:prstGeom>
            <a:noFill/>
            <a:ln w="28575" cap="sq">
              <a:noFill/>
              <a:round/>
              <a:headEnd/>
              <a:tailEnd type="triangle" w="med" len="med"/>
            </a:ln>
          </p:spPr>
          <p:txBody>
            <a:bodyPr/>
            <a:lstStyle/>
            <a:p>
              <a:endParaRPr lang="en-US"/>
            </a:p>
          </p:txBody>
        </p:sp>
        <p:sp>
          <p:nvSpPr>
            <p:cNvPr id="81946" name="Line 25"/>
            <p:cNvSpPr>
              <a:spLocks noChangeShapeType="1"/>
            </p:cNvSpPr>
            <p:nvPr/>
          </p:nvSpPr>
          <p:spPr bwMode="auto">
            <a:xfrm>
              <a:off x="1878" y="1795"/>
              <a:ext cx="960" cy="0"/>
            </a:xfrm>
            <a:prstGeom prst="line">
              <a:avLst/>
            </a:prstGeom>
            <a:noFill/>
            <a:ln w="28575" cap="sq">
              <a:noFill/>
              <a:round/>
              <a:headEnd/>
              <a:tailEnd type="triangle" w="med" len="med"/>
            </a:ln>
          </p:spPr>
          <p:txBody>
            <a:bodyPr/>
            <a:lstStyle/>
            <a:p>
              <a:endParaRPr lang="en-US"/>
            </a:p>
          </p:txBody>
        </p:sp>
        <p:sp>
          <p:nvSpPr>
            <p:cNvPr id="81947" name="Line 26"/>
            <p:cNvSpPr>
              <a:spLocks noChangeShapeType="1"/>
            </p:cNvSpPr>
            <p:nvPr/>
          </p:nvSpPr>
          <p:spPr bwMode="auto">
            <a:xfrm>
              <a:off x="2838" y="1795"/>
              <a:ext cx="960" cy="0"/>
            </a:xfrm>
            <a:prstGeom prst="line">
              <a:avLst/>
            </a:prstGeom>
            <a:noFill/>
            <a:ln w="28575" cap="sq">
              <a:noFill/>
              <a:round/>
              <a:headEnd/>
              <a:tailEnd type="triangle" w="med" len="med"/>
            </a:ln>
          </p:spPr>
          <p:txBody>
            <a:bodyPr/>
            <a:lstStyle/>
            <a:p>
              <a:endParaRPr lang="en-US"/>
            </a:p>
          </p:txBody>
        </p:sp>
        <p:sp>
          <p:nvSpPr>
            <p:cNvPr id="81948" name="Line 27"/>
            <p:cNvSpPr>
              <a:spLocks noChangeShapeType="1"/>
            </p:cNvSpPr>
            <p:nvPr/>
          </p:nvSpPr>
          <p:spPr bwMode="auto">
            <a:xfrm>
              <a:off x="3798" y="1795"/>
              <a:ext cx="960" cy="0"/>
            </a:xfrm>
            <a:prstGeom prst="line">
              <a:avLst/>
            </a:prstGeom>
            <a:noFill/>
            <a:ln w="28575" cap="sq">
              <a:noFill/>
              <a:round/>
              <a:headEnd/>
              <a:tailEnd type="triangle" w="med" len="med"/>
            </a:ln>
          </p:spPr>
          <p:txBody>
            <a:bodyPr/>
            <a:lstStyle/>
            <a:p>
              <a:endParaRPr lang="en-US"/>
            </a:p>
          </p:txBody>
        </p:sp>
        <p:sp>
          <p:nvSpPr>
            <p:cNvPr id="81949" name="Freeform 28"/>
            <p:cNvSpPr>
              <a:spLocks/>
            </p:cNvSpPr>
            <p:nvPr/>
          </p:nvSpPr>
          <p:spPr bwMode="auto">
            <a:xfrm>
              <a:off x="2251" y="802"/>
              <a:ext cx="1415" cy="620"/>
            </a:xfrm>
            <a:custGeom>
              <a:avLst/>
              <a:gdLst>
                <a:gd name="T0" fmla="*/ 0 w 2829"/>
                <a:gd name="T1" fmla="*/ 0 h 1241"/>
                <a:gd name="T2" fmla="*/ 1 w 2829"/>
                <a:gd name="T3" fmla="*/ 0 h 1241"/>
                <a:gd name="T4" fmla="*/ 1 w 2829"/>
                <a:gd name="T5" fmla="*/ 0 h 1241"/>
                <a:gd name="T6" fmla="*/ 1 w 2829"/>
                <a:gd name="T7" fmla="*/ 0 h 1241"/>
                <a:gd name="T8" fmla="*/ 1 w 2829"/>
                <a:gd name="T9" fmla="*/ 0 h 1241"/>
                <a:gd name="T10" fmla="*/ 1 w 2829"/>
                <a:gd name="T11" fmla="*/ 0 h 1241"/>
                <a:gd name="T12" fmla="*/ 0 w 2829"/>
                <a:gd name="T13" fmla="*/ 0 h 1241"/>
                <a:gd name="T14" fmla="*/ 0 60000 65536"/>
                <a:gd name="T15" fmla="*/ 0 60000 65536"/>
                <a:gd name="T16" fmla="*/ 0 60000 65536"/>
                <a:gd name="T17" fmla="*/ 0 60000 65536"/>
                <a:gd name="T18" fmla="*/ 0 60000 65536"/>
                <a:gd name="T19" fmla="*/ 0 60000 65536"/>
                <a:gd name="T20" fmla="*/ 0 60000 65536"/>
                <a:gd name="T21" fmla="*/ 0 w 2829"/>
                <a:gd name="T22" fmla="*/ 0 h 1241"/>
                <a:gd name="T23" fmla="*/ 2829 w 2829"/>
                <a:gd name="T24" fmla="*/ 1241 h 12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29" h="1241">
                  <a:moveTo>
                    <a:pt x="0" y="1241"/>
                  </a:moveTo>
                  <a:lnTo>
                    <a:pt x="1165" y="0"/>
                  </a:lnTo>
                  <a:lnTo>
                    <a:pt x="2829" y="859"/>
                  </a:lnTo>
                  <a:lnTo>
                    <a:pt x="2770" y="871"/>
                  </a:lnTo>
                  <a:lnTo>
                    <a:pt x="1172" y="46"/>
                  </a:lnTo>
                  <a:lnTo>
                    <a:pt x="58" y="1229"/>
                  </a:lnTo>
                  <a:lnTo>
                    <a:pt x="0" y="1241"/>
                  </a:lnTo>
                  <a:close/>
                </a:path>
              </a:pathLst>
            </a:custGeom>
            <a:solidFill>
              <a:srgbClr val="8C8C8C"/>
            </a:solidFill>
            <a:ln w="9525">
              <a:noFill/>
              <a:round/>
              <a:headEnd/>
              <a:tailEnd/>
            </a:ln>
          </p:spPr>
          <p:txBody>
            <a:bodyPr/>
            <a:lstStyle/>
            <a:p>
              <a:endParaRPr lang="en-US"/>
            </a:p>
          </p:txBody>
        </p:sp>
        <p:sp>
          <p:nvSpPr>
            <p:cNvPr id="81950" name="Freeform 29"/>
            <p:cNvSpPr>
              <a:spLocks/>
            </p:cNvSpPr>
            <p:nvPr/>
          </p:nvSpPr>
          <p:spPr bwMode="auto">
            <a:xfrm>
              <a:off x="2199" y="1216"/>
              <a:ext cx="1625" cy="1048"/>
            </a:xfrm>
            <a:custGeom>
              <a:avLst/>
              <a:gdLst>
                <a:gd name="T0" fmla="*/ 1 w 3249"/>
                <a:gd name="T1" fmla="*/ 0 h 2097"/>
                <a:gd name="T2" fmla="*/ 1 w 3249"/>
                <a:gd name="T3" fmla="*/ 0 h 2097"/>
                <a:gd name="T4" fmla="*/ 0 w 3249"/>
                <a:gd name="T5" fmla="*/ 0 h 2097"/>
                <a:gd name="T6" fmla="*/ 1 w 3249"/>
                <a:gd name="T7" fmla="*/ 0 h 2097"/>
                <a:gd name="T8" fmla="*/ 1 w 3249"/>
                <a:gd name="T9" fmla="*/ 0 h 2097"/>
                <a:gd name="T10" fmla="*/ 0 60000 65536"/>
                <a:gd name="T11" fmla="*/ 0 60000 65536"/>
                <a:gd name="T12" fmla="*/ 0 60000 65536"/>
                <a:gd name="T13" fmla="*/ 0 60000 65536"/>
                <a:gd name="T14" fmla="*/ 0 60000 65536"/>
                <a:gd name="T15" fmla="*/ 0 w 3249"/>
                <a:gd name="T16" fmla="*/ 0 h 2097"/>
                <a:gd name="T17" fmla="*/ 3249 w 3249"/>
                <a:gd name="T18" fmla="*/ 2097 h 2097"/>
              </a:gdLst>
              <a:ahLst/>
              <a:cxnLst>
                <a:cxn ang="T10">
                  <a:pos x="T0" y="T1"/>
                </a:cxn>
                <a:cxn ang="T11">
                  <a:pos x="T2" y="T3"/>
                </a:cxn>
                <a:cxn ang="T12">
                  <a:pos x="T4" y="T5"/>
                </a:cxn>
                <a:cxn ang="T13">
                  <a:pos x="T6" y="T7"/>
                </a:cxn>
                <a:cxn ang="T14">
                  <a:pos x="T8" y="T9"/>
                </a:cxn>
              </a:cxnLst>
              <a:rect l="T15" t="T16" r="T17" b="T18"/>
              <a:pathLst>
                <a:path w="3249" h="2097">
                  <a:moveTo>
                    <a:pt x="3249" y="1692"/>
                  </a:moveTo>
                  <a:lnTo>
                    <a:pt x="3023" y="0"/>
                  </a:lnTo>
                  <a:lnTo>
                    <a:pt x="0" y="406"/>
                  </a:lnTo>
                  <a:lnTo>
                    <a:pt x="226" y="2097"/>
                  </a:lnTo>
                  <a:lnTo>
                    <a:pt x="3249" y="1692"/>
                  </a:lnTo>
                  <a:close/>
                </a:path>
              </a:pathLst>
            </a:custGeom>
            <a:solidFill>
              <a:srgbClr val="8C8C8C"/>
            </a:solidFill>
            <a:ln w="9525">
              <a:noFill/>
              <a:round/>
              <a:headEnd/>
              <a:tailEnd/>
            </a:ln>
          </p:spPr>
          <p:txBody>
            <a:bodyPr/>
            <a:lstStyle/>
            <a:p>
              <a:endParaRPr lang="en-US"/>
            </a:p>
          </p:txBody>
        </p:sp>
        <p:sp>
          <p:nvSpPr>
            <p:cNvPr id="81951" name="Freeform 30"/>
            <p:cNvSpPr>
              <a:spLocks/>
            </p:cNvSpPr>
            <p:nvPr/>
          </p:nvSpPr>
          <p:spPr bwMode="auto">
            <a:xfrm>
              <a:off x="2776" y="779"/>
              <a:ext cx="134" cy="134"/>
            </a:xfrm>
            <a:custGeom>
              <a:avLst/>
              <a:gdLst>
                <a:gd name="T0" fmla="*/ 1 w 267"/>
                <a:gd name="T1" fmla="*/ 0 h 270"/>
                <a:gd name="T2" fmla="*/ 1 w 267"/>
                <a:gd name="T3" fmla="*/ 0 h 270"/>
                <a:gd name="T4" fmla="*/ 1 w 267"/>
                <a:gd name="T5" fmla="*/ 0 h 270"/>
                <a:gd name="T6" fmla="*/ 1 w 267"/>
                <a:gd name="T7" fmla="*/ 0 h 270"/>
                <a:gd name="T8" fmla="*/ 1 w 267"/>
                <a:gd name="T9" fmla="*/ 0 h 270"/>
                <a:gd name="T10" fmla="*/ 1 w 267"/>
                <a:gd name="T11" fmla="*/ 0 h 270"/>
                <a:gd name="T12" fmla="*/ 1 w 267"/>
                <a:gd name="T13" fmla="*/ 0 h 270"/>
                <a:gd name="T14" fmla="*/ 1 w 267"/>
                <a:gd name="T15" fmla="*/ 0 h 270"/>
                <a:gd name="T16" fmla="*/ 1 w 267"/>
                <a:gd name="T17" fmla="*/ 0 h 270"/>
                <a:gd name="T18" fmla="*/ 1 w 267"/>
                <a:gd name="T19" fmla="*/ 0 h 270"/>
                <a:gd name="T20" fmla="*/ 1 w 267"/>
                <a:gd name="T21" fmla="*/ 0 h 270"/>
                <a:gd name="T22" fmla="*/ 1 w 267"/>
                <a:gd name="T23" fmla="*/ 0 h 270"/>
                <a:gd name="T24" fmla="*/ 1 w 267"/>
                <a:gd name="T25" fmla="*/ 0 h 270"/>
                <a:gd name="T26" fmla="*/ 1 w 267"/>
                <a:gd name="T27" fmla="*/ 0 h 270"/>
                <a:gd name="T28" fmla="*/ 1 w 267"/>
                <a:gd name="T29" fmla="*/ 0 h 270"/>
                <a:gd name="T30" fmla="*/ 1 w 267"/>
                <a:gd name="T31" fmla="*/ 0 h 270"/>
                <a:gd name="T32" fmla="*/ 1 w 267"/>
                <a:gd name="T33" fmla="*/ 0 h 270"/>
                <a:gd name="T34" fmla="*/ 1 w 267"/>
                <a:gd name="T35" fmla="*/ 0 h 270"/>
                <a:gd name="T36" fmla="*/ 1 w 267"/>
                <a:gd name="T37" fmla="*/ 0 h 270"/>
                <a:gd name="T38" fmla="*/ 1 w 267"/>
                <a:gd name="T39" fmla="*/ 0 h 270"/>
                <a:gd name="T40" fmla="*/ 1 w 267"/>
                <a:gd name="T41" fmla="*/ 0 h 270"/>
                <a:gd name="T42" fmla="*/ 1 w 267"/>
                <a:gd name="T43" fmla="*/ 0 h 270"/>
                <a:gd name="T44" fmla="*/ 1 w 267"/>
                <a:gd name="T45" fmla="*/ 0 h 270"/>
                <a:gd name="T46" fmla="*/ 1 w 267"/>
                <a:gd name="T47" fmla="*/ 0 h 270"/>
                <a:gd name="T48" fmla="*/ 0 w 267"/>
                <a:gd name="T49" fmla="*/ 0 h 270"/>
                <a:gd name="T50" fmla="*/ 1 w 267"/>
                <a:gd name="T51" fmla="*/ 0 h 270"/>
                <a:gd name="T52" fmla="*/ 1 w 267"/>
                <a:gd name="T53" fmla="*/ 0 h 270"/>
                <a:gd name="T54" fmla="*/ 1 w 267"/>
                <a:gd name="T55" fmla="*/ 0 h 270"/>
                <a:gd name="T56" fmla="*/ 1 w 267"/>
                <a:gd name="T57" fmla="*/ 0 h 270"/>
                <a:gd name="T58" fmla="*/ 1 w 267"/>
                <a:gd name="T59" fmla="*/ 0 h 270"/>
                <a:gd name="T60" fmla="*/ 1 w 267"/>
                <a:gd name="T61" fmla="*/ 0 h 270"/>
                <a:gd name="T62" fmla="*/ 1 w 267"/>
                <a:gd name="T63" fmla="*/ 0 h 270"/>
                <a:gd name="T64" fmla="*/ 1 w 267"/>
                <a:gd name="T65" fmla="*/ 0 h 27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67"/>
                <a:gd name="T100" fmla="*/ 0 h 270"/>
                <a:gd name="T101" fmla="*/ 267 w 267"/>
                <a:gd name="T102" fmla="*/ 270 h 27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67" h="270">
                  <a:moveTo>
                    <a:pt x="134" y="270"/>
                  </a:moveTo>
                  <a:lnTo>
                    <a:pt x="161" y="266"/>
                  </a:lnTo>
                  <a:lnTo>
                    <a:pt x="186" y="260"/>
                  </a:lnTo>
                  <a:lnTo>
                    <a:pt x="209" y="246"/>
                  </a:lnTo>
                  <a:lnTo>
                    <a:pt x="229" y="230"/>
                  </a:lnTo>
                  <a:lnTo>
                    <a:pt x="244" y="210"/>
                  </a:lnTo>
                  <a:lnTo>
                    <a:pt x="257" y="188"/>
                  </a:lnTo>
                  <a:lnTo>
                    <a:pt x="264" y="162"/>
                  </a:lnTo>
                  <a:lnTo>
                    <a:pt x="267" y="135"/>
                  </a:lnTo>
                  <a:lnTo>
                    <a:pt x="264" y="108"/>
                  </a:lnTo>
                  <a:lnTo>
                    <a:pt x="257" y="82"/>
                  </a:lnTo>
                  <a:lnTo>
                    <a:pt x="244" y="60"/>
                  </a:lnTo>
                  <a:lnTo>
                    <a:pt x="229" y="40"/>
                  </a:lnTo>
                  <a:lnTo>
                    <a:pt x="209" y="24"/>
                  </a:lnTo>
                  <a:lnTo>
                    <a:pt x="186" y="10"/>
                  </a:lnTo>
                  <a:lnTo>
                    <a:pt x="161" y="4"/>
                  </a:lnTo>
                  <a:lnTo>
                    <a:pt x="134" y="0"/>
                  </a:lnTo>
                  <a:lnTo>
                    <a:pt x="108" y="4"/>
                  </a:lnTo>
                  <a:lnTo>
                    <a:pt x="81" y="10"/>
                  </a:lnTo>
                  <a:lnTo>
                    <a:pt x="59" y="24"/>
                  </a:lnTo>
                  <a:lnTo>
                    <a:pt x="39" y="40"/>
                  </a:lnTo>
                  <a:lnTo>
                    <a:pt x="23" y="60"/>
                  </a:lnTo>
                  <a:lnTo>
                    <a:pt x="9" y="82"/>
                  </a:lnTo>
                  <a:lnTo>
                    <a:pt x="3" y="108"/>
                  </a:lnTo>
                  <a:lnTo>
                    <a:pt x="0" y="135"/>
                  </a:lnTo>
                  <a:lnTo>
                    <a:pt x="3" y="162"/>
                  </a:lnTo>
                  <a:lnTo>
                    <a:pt x="9" y="188"/>
                  </a:lnTo>
                  <a:lnTo>
                    <a:pt x="23" y="210"/>
                  </a:lnTo>
                  <a:lnTo>
                    <a:pt x="39" y="230"/>
                  </a:lnTo>
                  <a:lnTo>
                    <a:pt x="59" y="246"/>
                  </a:lnTo>
                  <a:lnTo>
                    <a:pt x="81" y="260"/>
                  </a:lnTo>
                  <a:lnTo>
                    <a:pt x="108" y="266"/>
                  </a:lnTo>
                  <a:lnTo>
                    <a:pt x="134" y="270"/>
                  </a:lnTo>
                  <a:close/>
                </a:path>
              </a:pathLst>
            </a:custGeom>
            <a:solidFill>
              <a:srgbClr val="8C8C8C"/>
            </a:solidFill>
            <a:ln w="9525">
              <a:noFill/>
              <a:round/>
              <a:headEnd/>
              <a:tailEnd/>
            </a:ln>
          </p:spPr>
          <p:txBody>
            <a:bodyPr/>
            <a:lstStyle/>
            <a:p>
              <a:endParaRPr lang="en-US"/>
            </a:p>
          </p:txBody>
        </p:sp>
        <p:sp>
          <p:nvSpPr>
            <p:cNvPr id="81952" name="Freeform 31"/>
            <p:cNvSpPr>
              <a:spLocks/>
            </p:cNvSpPr>
            <p:nvPr/>
          </p:nvSpPr>
          <p:spPr bwMode="auto">
            <a:xfrm>
              <a:off x="2269" y="760"/>
              <a:ext cx="1415" cy="622"/>
            </a:xfrm>
            <a:custGeom>
              <a:avLst/>
              <a:gdLst>
                <a:gd name="T0" fmla="*/ 0 w 2830"/>
                <a:gd name="T1" fmla="*/ 1 h 1243"/>
                <a:gd name="T2" fmla="*/ 1 w 2830"/>
                <a:gd name="T3" fmla="*/ 0 h 1243"/>
                <a:gd name="T4" fmla="*/ 1 w 2830"/>
                <a:gd name="T5" fmla="*/ 1 h 1243"/>
                <a:gd name="T6" fmla="*/ 1 w 2830"/>
                <a:gd name="T7" fmla="*/ 1 h 1243"/>
                <a:gd name="T8" fmla="*/ 1 w 2830"/>
                <a:gd name="T9" fmla="*/ 1 h 1243"/>
                <a:gd name="T10" fmla="*/ 1 w 2830"/>
                <a:gd name="T11" fmla="*/ 1 h 1243"/>
                <a:gd name="T12" fmla="*/ 0 w 2830"/>
                <a:gd name="T13" fmla="*/ 1 h 1243"/>
                <a:gd name="T14" fmla="*/ 0 60000 65536"/>
                <a:gd name="T15" fmla="*/ 0 60000 65536"/>
                <a:gd name="T16" fmla="*/ 0 60000 65536"/>
                <a:gd name="T17" fmla="*/ 0 60000 65536"/>
                <a:gd name="T18" fmla="*/ 0 60000 65536"/>
                <a:gd name="T19" fmla="*/ 0 60000 65536"/>
                <a:gd name="T20" fmla="*/ 0 60000 65536"/>
                <a:gd name="T21" fmla="*/ 0 w 2830"/>
                <a:gd name="T22" fmla="*/ 0 h 1243"/>
                <a:gd name="T23" fmla="*/ 2830 w 2830"/>
                <a:gd name="T24" fmla="*/ 1243 h 12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30" h="1243">
                  <a:moveTo>
                    <a:pt x="0" y="1243"/>
                  </a:moveTo>
                  <a:lnTo>
                    <a:pt x="1165" y="0"/>
                  </a:lnTo>
                  <a:lnTo>
                    <a:pt x="2830" y="859"/>
                  </a:lnTo>
                  <a:lnTo>
                    <a:pt x="2770" y="872"/>
                  </a:lnTo>
                  <a:lnTo>
                    <a:pt x="1171" y="48"/>
                  </a:lnTo>
                  <a:lnTo>
                    <a:pt x="58" y="1231"/>
                  </a:lnTo>
                  <a:lnTo>
                    <a:pt x="0" y="1243"/>
                  </a:lnTo>
                  <a:close/>
                </a:path>
              </a:pathLst>
            </a:custGeom>
            <a:solidFill>
              <a:srgbClr val="E2B575"/>
            </a:solidFill>
            <a:ln w="9525">
              <a:noFill/>
              <a:round/>
              <a:headEnd/>
              <a:tailEnd/>
            </a:ln>
          </p:spPr>
          <p:txBody>
            <a:bodyPr/>
            <a:lstStyle/>
            <a:p>
              <a:endParaRPr lang="en-US"/>
            </a:p>
          </p:txBody>
        </p:sp>
        <p:sp>
          <p:nvSpPr>
            <p:cNvPr id="81953" name="Freeform 32"/>
            <p:cNvSpPr>
              <a:spLocks/>
            </p:cNvSpPr>
            <p:nvPr/>
          </p:nvSpPr>
          <p:spPr bwMode="auto">
            <a:xfrm>
              <a:off x="2216" y="1175"/>
              <a:ext cx="1626" cy="1048"/>
            </a:xfrm>
            <a:custGeom>
              <a:avLst/>
              <a:gdLst>
                <a:gd name="T0" fmla="*/ 1 w 3251"/>
                <a:gd name="T1" fmla="*/ 0 h 2097"/>
                <a:gd name="T2" fmla="*/ 1 w 3251"/>
                <a:gd name="T3" fmla="*/ 0 h 2097"/>
                <a:gd name="T4" fmla="*/ 0 w 3251"/>
                <a:gd name="T5" fmla="*/ 0 h 2097"/>
                <a:gd name="T6" fmla="*/ 1 w 3251"/>
                <a:gd name="T7" fmla="*/ 0 h 2097"/>
                <a:gd name="T8" fmla="*/ 1 w 3251"/>
                <a:gd name="T9" fmla="*/ 0 h 2097"/>
                <a:gd name="T10" fmla="*/ 0 60000 65536"/>
                <a:gd name="T11" fmla="*/ 0 60000 65536"/>
                <a:gd name="T12" fmla="*/ 0 60000 65536"/>
                <a:gd name="T13" fmla="*/ 0 60000 65536"/>
                <a:gd name="T14" fmla="*/ 0 60000 65536"/>
                <a:gd name="T15" fmla="*/ 0 w 3251"/>
                <a:gd name="T16" fmla="*/ 0 h 2097"/>
                <a:gd name="T17" fmla="*/ 3251 w 3251"/>
                <a:gd name="T18" fmla="*/ 2097 h 2097"/>
              </a:gdLst>
              <a:ahLst/>
              <a:cxnLst>
                <a:cxn ang="T10">
                  <a:pos x="T0" y="T1"/>
                </a:cxn>
                <a:cxn ang="T11">
                  <a:pos x="T2" y="T3"/>
                </a:cxn>
                <a:cxn ang="T12">
                  <a:pos x="T4" y="T5"/>
                </a:cxn>
                <a:cxn ang="T13">
                  <a:pos x="T6" y="T7"/>
                </a:cxn>
                <a:cxn ang="T14">
                  <a:pos x="T8" y="T9"/>
                </a:cxn>
              </a:cxnLst>
              <a:rect l="T15" t="T16" r="T17" b="T18"/>
              <a:pathLst>
                <a:path w="3251" h="2097">
                  <a:moveTo>
                    <a:pt x="3251" y="1691"/>
                  </a:moveTo>
                  <a:lnTo>
                    <a:pt x="3023" y="0"/>
                  </a:lnTo>
                  <a:lnTo>
                    <a:pt x="0" y="405"/>
                  </a:lnTo>
                  <a:lnTo>
                    <a:pt x="228" y="2097"/>
                  </a:lnTo>
                  <a:lnTo>
                    <a:pt x="3251" y="1691"/>
                  </a:lnTo>
                  <a:close/>
                </a:path>
              </a:pathLst>
            </a:custGeom>
            <a:solidFill>
              <a:srgbClr val="327C84"/>
            </a:solidFill>
            <a:ln w="9525">
              <a:noFill/>
              <a:round/>
              <a:headEnd/>
              <a:tailEnd/>
            </a:ln>
          </p:spPr>
          <p:txBody>
            <a:bodyPr/>
            <a:lstStyle/>
            <a:p>
              <a:endParaRPr lang="en-US"/>
            </a:p>
          </p:txBody>
        </p:sp>
        <p:sp>
          <p:nvSpPr>
            <p:cNvPr id="81954" name="Freeform 33"/>
            <p:cNvSpPr>
              <a:spLocks/>
            </p:cNvSpPr>
            <p:nvPr/>
          </p:nvSpPr>
          <p:spPr bwMode="auto">
            <a:xfrm>
              <a:off x="2245" y="1198"/>
              <a:ext cx="1566" cy="998"/>
            </a:xfrm>
            <a:custGeom>
              <a:avLst/>
              <a:gdLst>
                <a:gd name="T0" fmla="*/ 0 w 3134"/>
                <a:gd name="T1" fmla="*/ 1 h 1996"/>
                <a:gd name="T2" fmla="*/ 0 w 3134"/>
                <a:gd name="T3" fmla="*/ 0 h 1996"/>
                <a:gd name="T4" fmla="*/ 0 w 3134"/>
                <a:gd name="T5" fmla="*/ 1 h 1996"/>
                <a:gd name="T6" fmla="*/ 0 w 3134"/>
                <a:gd name="T7" fmla="*/ 1 h 1996"/>
                <a:gd name="T8" fmla="*/ 0 w 3134"/>
                <a:gd name="T9" fmla="*/ 1 h 1996"/>
                <a:gd name="T10" fmla="*/ 0 60000 65536"/>
                <a:gd name="T11" fmla="*/ 0 60000 65536"/>
                <a:gd name="T12" fmla="*/ 0 60000 65536"/>
                <a:gd name="T13" fmla="*/ 0 60000 65536"/>
                <a:gd name="T14" fmla="*/ 0 60000 65536"/>
                <a:gd name="T15" fmla="*/ 0 w 3134"/>
                <a:gd name="T16" fmla="*/ 0 h 1996"/>
                <a:gd name="T17" fmla="*/ 3134 w 3134"/>
                <a:gd name="T18" fmla="*/ 1996 h 1996"/>
              </a:gdLst>
              <a:ahLst/>
              <a:cxnLst>
                <a:cxn ang="T10">
                  <a:pos x="T0" y="T1"/>
                </a:cxn>
                <a:cxn ang="T11">
                  <a:pos x="T2" y="T3"/>
                </a:cxn>
                <a:cxn ang="T12">
                  <a:pos x="T4" y="T5"/>
                </a:cxn>
                <a:cxn ang="T13">
                  <a:pos x="T6" y="T7"/>
                </a:cxn>
                <a:cxn ang="T14">
                  <a:pos x="T8" y="T9"/>
                </a:cxn>
              </a:cxnLst>
              <a:rect l="T15" t="T16" r="T17" b="T18"/>
              <a:pathLst>
                <a:path w="3134" h="1996">
                  <a:moveTo>
                    <a:pt x="3134" y="1604"/>
                  </a:moveTo>
                  <a:lnTo>
                    <a:pt x="2917" y="0"/>
                  </a:lnTo>
                  <a:lnTo>
                    <a:pt x="0" y="393"/>
                  </a:lnTo>
                  <a:lnTo>
                    <a:pt x="215" y="1996"/>
                  </a:lnTo>
                  <a:lnTo>
                    <a:pt x="3134" y="1604"/>
                  </a:lnTo>
                  <a:close/>
                </a:path>
              </a:pathLst>
            </a:custGeom>
            <a:solidFill>
              <a:srgbClr val="EAD9AA"/>
            </a:solidFill>
            <a:ln w="9525">
              <a:noFill/>
              <a:round/>
              <a:headEnd/>
              <a:tailEnd/>
            </a:ln>
          </p:spPr>
          <p:txBody>
            <a:bodyPr/>
            <a:lstStyle/>
            <a:p>
              <a:endParaRPr lang="en-US"/>
            </a:p>
          </p:txBody>
        </p:sp>
        <p:sp>
          <p:nvSpPr>
            <p:cNvPr id="81955" name="Freeform 34"/>
            <p:cNvSpPr>
              <a:spLocks/>
            </p:cNvSpPr>
            <p:nvPr/>
          </p:nvSpPr>
          <p:spPr bwMode="auto">
            <a:xfrm>
              <a:off x="2315" y="1266"/>
              <a:ext cx="1428" cy="860"/>
            </a:xfrm>
            <a:custGeom>
              <a:avLst/>
              <a:gdLst>
                <a:gd name="T0" fmla="*/ 0 w 2857"/>
                <a:gd name="T1" fmla="*/ 1 h 1719"/>
                <a:gd name="T2" fmla="*/ 0 w 2857"/>
                <a:gd name="T3" fmla="*/ 0 h 1719"/>
                <a:gd name="T4" fmla="*/ 0 w 2857"/>
                <a:gd name="T5" fmla="*/ 1 h 1719"/>
                <a:gd name="T6" fmla="*/ 0 w 2857"/>
                <a:gd name="T7" fmla="*/ 1 h 1719"/>
                <a:gd name="T8" fmla="*/ 0 w 2857"/>
                <a:gd name="T9" fmla="*/ 1 h 1719"/>
                <a:gd name="T10" fmla="*/ 0 60000 65536"/>
                <a:gd name="T11" fmla="*/ 0 60000 65536"/>
                <a:gd name="T12" fmla="*/ 0 60000 65536"/>
                <a:gd name="T13" fmla="*/ 0 60000 65536"/>
                <a:gd name="T14" fmla="*/ 0 60000 65536"/>
                <a:gd name="T15" fmla="*/ 0 w 2857"/>
                <a:gd name="T16" fmla="*/ 0 h 1719"/>
                <a:gd name="T17" fmla="*/ 2857 w 2857"/>
                <a:gd name="T18" fmla="*/ 1719 h 1719"/>
              </a:gdLst>
              <a:ahLst/>
              <a:cxnLst>
                <a:cxn ang="T10">
                  <a:pos x="T0" y="T1"/>
                </a:cxn>
                <a:cxn ang="T11">
                  <a:pos x="T2" y="T3"/>
                </a:cxn>
                <a:cxn ang="T12">
                  <a:pos x="T4" y="T5"/>
                </a:cxn>
                <a:cxn ang="T13">
                  <a:pos x="T6" y="T7"/>
                </a:cxn>
                <a:cxn ang="T14">
                  <a:pos x="T8" y="T9"/>
                </a:cxn>
              </a:cxnLst>
              <a:rect l="T15" t="T16" r="T17" b="T18"/>
              <a:pathLst>
                <a:path w="2857" h="1719">
                  <a:moveTo>
                    <a:pt x="2857" y="1360"/>
                  </a:moveTo>
                  <a:lnTo>
                    <a:pt x="2674" y="0"/>
                  </a:lnTo>
                  <a:lnTo>
                    <a:pt x="0" y="359"/>
                  </a:lnTo>
                  <a:lnTo>
                    <a:pt x="181" y="1719"/>
                  </a:lnTo>
                  <a:lnTo>
                    <a:pt x="2857" y="1360"/>
                  </a:lnTo>
                  <a:close/>
                </a:path>
              </a:pathLst>
            </a:custGeom>
            <a:solidFill>
              <a:srgbClr val="F9FCFF"/>
            </a:solidFill>
            <a:ln w="9525">
              <a:noFill/>
              <a:round/>
              <a:headEnd/>
              <a:tailEnd/>
            </a:ln>
          </p:spPr>
          <p:txBody>
            <a:bodyPr/>
            <a:lstStyle/>
            <a:p>
              <a:endParaRPr lang="en-US"/>
            </a:p>
          </p:txBody>
        </p:sp>
        <p:sp>
          <p:nvSpPr>
            <p:cNvPr id="81956" name="Freeform 53"/>
            <p:cNvSpPr>
              <a:spLocks/>
            </p:cNvSpPr>
            <p:nvPr/>
          </p:nvSpPr>
          <p:spPr bwMode="auto">
            <a:xfrm>
              <a:off x="2793" y="738"/>
              <a:ext cx="135" cy="134"/>
            </a:xfrm>
            <a:custGeom>
              <a:avLst/>
              <a:gdLst>
                <a:gd name="T0" fmla="*/ 1 w 270"/>
                <a:gd name="T1" fmla="*/ 1 h 267"/>
                <a:gd name="T2" fmla="*/ 1 w 270"/>
                <a:gd name="T3" fmla="*/ 1 h 267"/>
                <a:gd name="T4" fmla="*/ 1 w 270"/>
                <a:gd name="T5" fmla="*/ 1 h 267"/>
                <a:gd name="T6" fmla="*/ 1 w 270"/>
                <a:gd name="T7" fmla="*/ 1 h 267"/>
                <a:gd name="T8" fmla="*/ 1 w 270"/>
                <a:gd name="T9" fmla="*/ 1 h 267"/>
                <a:gd name="T10" fmla="*/ 1 w 270"/>
                <a:gd name="T11" fmla="*/ 1 h 267"/>
                <a:gd name="T12" fmla="*/ 1 w 270"/>
                <a:gd name="T13" fmla="*/ 1 h 267"/>
                <a:gd name="T14" fmla="*/ 1 w 270"/>
                <a:gd name="T15" fmla="*/ 1 h 267"/>
                <a:gd name="T16" fmla="*/ 1 w 270"/>
                <a:gd name="T17" fmla="*/ 1 h 267"/>
                <a:gd name="T18" fmla="*/ 1 w 270"/>
                <a:gd name="T19" fmla="*/ 1 h 267"/>
                <a:gd name="T20" fmla="*/ 1 w 270"/>
                <a:gd name="T21" fmla="*/ 1 h 267"/>
                <a:gd name="T22" fmla="*/ 1 w 270"/>
                <a:gd name="T23" fmla="*/ 1 h 267"/>
                <a:gd name="T24" fmla="*/ 1 w 270"/>
                <a:gd name="T25" fmla="*/ 1 h 267"/>
                <a:gd name="T26" fmla="*/ 1 w 270"/>
                <a:gd name="T27" fmla="*/ 1 h 267"/>
                <a:gd name="T28" fmla="*/ 1 w 270"/>
                <a:gd name="T29" fmla="*/ 1 h 267"/>
                <a:gd name="T30" fmla="*/ 1 w 270"/>
                <a:gd name="T31" fmla="*/ 1 h 267"/>
                <a:gd name="T32" fmla="*/ 1 w 270"/>
                <a:gd name="T33" fmla="*/ 0 h 267"/>
                <a:gd name="T34" fmla="*/ 1 w 270"/>
                <a:gd name="T35" fmla="*/ 1 h 267"/>
                <a:gd name="T36" fmla="*/ 1 w 270"/>
                <a:gd name="T37" fmla="*/ 1 h 267"/>
                <a:gd name="T38" fmla="*/ 1 w 270"/>
                <a:gd name="T39" fmla="*/ 1 h 267"/>
                <a:gd name="T40" fmla="*/ 1 w 270"/>
                <a:gd name="T41" fmla="*/ 1 h 267"/>
                <a:gd name="T42" fmla="*/ 1 w 270"/>
                <a:gd name="T43" fmla="*/ 1 h 267"/>
                <a:gd name="T44" fmla="*/ 1 w 270"/>
                <a:gd name="T45" fmla="*/ 1 h 267"/>
                <a:gd name="T46" fmla="*/ 1 w 270"/>
                <a:gd name="T47" fmla="*/ 1 h 267"/>
                <a:gd name="T48" fmla="*/ 0 w 270"/>
                <a:gd name="T49" fmla="*/ 1 h 267"/>
                <a:gd name="T50" fmla="*/ 1 w 270"/>
                <a:gd name="T51" fmla="*/ 1 h 267"/>
                <a:gd name="T52" fmla="*/ 1 w 270"/>
                <a:gd name="T53" fmla="*/ 1 h 267"/>
                <a:gd name="T54" fmla="*/ 1 w 270"/>
                <a:gd name="T55" fmla="*/ 1 h 267"/>
                <a:gd name="T56" fmla="*/ 1 w 270"/>
                <a:gd name="T57" fmla="*/ 1 h 267"/>
                <a:gd name="T58" fmla="*/ 1 w 270"/>
                <a:gd name="T59" fmla="*/ 1 h 267"/>
                <a:gd name="T60" fmla="*/ 1 w 270"/>
                <a:gd name="T61" fmla="*/ 1 h 267"/>
                <a:gd name="T62" fmla="*/ 1 w 270"/>
                <a:gd name="T63" fmla="*/ 1 h 267"/>
                <a:gd name="T64" fmla="*/ 1 w 270"/>
                <a:gd name="T65" fmla="*/ 1 h 26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0"/>
                <a:gd name="T100" fmla="*/ 0 h 267"/>
                <a:gd name="T101" fmla="*/ 270 w 270"/>
                <a:gd name="T102" fmla="*/ 267 h 26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0" h="267">
                  <a:moveTo>
                    <a:pt x="135" y="267"/>
                  </a:moveTo>
                  <a:lnTo>
                    <a:pt x="162" y="264"/>
                  </a:lnTo>
                  <a:lnTo>
                    <a:pt x="187" y="258"/>
                  </a:lnTo>
                  <a:lnTo>
                    <a:pt x="210" y="244"/>
                  </a:lnTo>
                  <a:lnTo>
                    <a:pt x="230" y="228"/>
                  </a:lnTo>
                  <a:lnTo>
                    <a:pt x="246" y="208"/>
                  </a:lnTo>
                  <a:lnTo>
                    <a:pt x="260" y="186"/>
                  </a:lnTo>
                  <a:lnTo>
                    <a:pt x="266" y="159"/>
                  </a:lnTo>
                  <a:lnTo>
                    <a:pt x="270" y="133"/>
                  </a:lnTo>
                  <a:lnTo>
                    <a:pt x="266" y="106"/>
                  </a:lnTo>
                  <a:lnTo>
                    <a:pt x="260" y="81"/>
                  </a:lnTo>
                  <a:lnTo>
                    <a:pt x="246" y="58"/>
                  </a:lnTo>
                  <a:lnTo>
                    <a:pt x="230" y="38"/>
                  </a:lnTo>
                  <a:lnTo>
                    <a:pt x="210" y="23"/>
                  </a:lnTo>
                  <a:lnTo>
                    <a:pt x="187" y="10"/>
                  </a:lnTo>
                  <a:lnTo>
                    <a:pt x="162" y="3"/>
                  </a:lnTo>
                  <a:lnTo>
                    <a:pt x="135" y="0"/>
                  </a:lnTo>
                  <a:lnTo>
                    <a:pt x="108" y="3"/>
                  </a:lnTo>
                  <a:lnTo>
                    <a:pt x="82" y="10"/>
                  </a:lnTo>
                  <a:lnTo>
                    <a:pt x="60" y="23"/>
                  </a:lnTo>
                  <a:lnTo>
                    <a:pt x="40" y="38"/>
                  </a:lnTo>
                  <a:lnTo>
                    <a:pt x="24" y="58"/>
                  </a:lnTo>
                  <a:lnTo>
                    <a:pt x="10" y="81"/>
                  </a:lnTo>
                  <a:lnTo>
                    <a:pt x="4" y="106"/>
                  </a:lnTo>
                  <a:lnTo>
                    <a:pt x="0" y="133"/>
                  </a:lnTo>
                  <a:lnTo>
                    <a:pt x="4" y="159"/>
                  </a:lnTo>
                  <a:lnTo>
                    <a:pt x="10" y="186"/>
                  </a:lnTo>
                  <a:lnTo>
                    <a:pt x="24" y="208"/>
                  </a:lnTo>
                  <a:lnTo>
                    <a:pt x="40" y="228"/>
                  </a:lnTo>
                  <a:lnTo>
                    <a:pt x="60" y="244"/>
                  </a:lnTo>
                  <a:lnTo>
                    <a:pt x="82" y="258"/>
                  </a:lnTo>
                  <a:lnTo>
                    <a:pt x="108" y="264"/>
                  </a:lnTo>
                  <a:lnTo>
                    <a:pt x="135" y="267"/>
                  </a:lnTo>
                  <a:close/>
                </a:path>
              </a:pathLst>
            </a:custGeom>
            <a:solidFill>
              <a:srgbClr val="D17000"/>
            </a:solidFill>
            <a:ln w="9525">
              <a:noFill/>
              <a:round/>
              <a:headEnd/>
              <a:tailEnd/>
            </a:ln>
          </p:spPr>
          <p:txBody>
            <a:bodyPr/>
            <a:lstStyle/>
            <a:p>
              <a:endParaRPr lang="en-US"/>
            </a:p>
          </p:txBody>
        </p:sp>
        <p:sp>
          <p:nvSpPr>
            <p:cNvPr id="81957" name="Freeform 54"/>
            <p:cNvSpPr>
              <a:spLocks/>
            </p:cNvSpPr>
            <p:nvPr/>
          </p:nvSpPr>
          <p:spPr bwMode="auto">
            <a:xfrm>
              <a:off x="2811" y="777"/>
              <a:ext cx="40" cy="74"/>
            </a:xfrm>
            <a:custGeom>
              <a:avLst/>
              <a:gdLst>
                <a:gd name="T0" fmla="*/ 1 w 78"/>
                <a:gd name="T1" fmla="*/ 0 h 148"/>
                <a:gd name="T2" fmla="*/ 1 w 78"/>
                <a:gd name="T3" fmla="*/ 1 h 148"/>
                <a:gd name="T4" fmla="*/ 1 w 78"/>
                <a:gd name="T5" fmla="*/ 1 h 148"/>
                <a:gd name="T6" fmla="*/ 0 w 78"/>
                <a:gd name="T7" fmla="*/ 1 h 148"/>
                <a:gd name="T8" fmla="*/ 1 w 78"/>
                <a:gd name="T9" fmla="*/ 1 h 148"/>
                <a:gd name="T10" fmla="*/ 1 w 78"/>
                <a:gd name="T11" fmla="*/ 1 h 148"/>
                <a:gd name="T12" fmla="*/ 1 w 78"/>
                <a:gd name="T13" fmla="*/ 1 h 148"/>
                <a:gd name="T14" fmla="*/ 1 w 78"/>
                <a:gd name="T15" fmla="*/ 1 h 148"/>
                <a:gd name="T16" fmla="*/ 1 w 78"/>
                <a:gd name="T17" fmla="*/ 1 h 148"/>
                <a:gd name="T18" fmla="*/ 1 w 78"/>
                <a:gd name="T19" fmla="*/ 1 h 148"/>
                <a:gd name="T20" fmla="*/ 1 w 78"/>
                <a:gd name="T21" fmla="*/ 1 h 148"/>
                <a:gd name="T22" fmla="*/ 1 w 78"/>
                <a:gd name="T23" fmla="*/ 1 h 148"/>
                <a:gd name="T24" fmla="*/ 1 w 78"/>
                <a:gd name="T25" fmla="*/ 1 h 148"/>
                <a:gd name="T26" fmla="*/ 1 w 78"/>
                <a:gd name="T27" fmla="*/ 1 h 148"/>
                <a:gd name="T28" fmla="*/ 1 w 78"/>
                <a:gd name="T29" fmla="*/ 1 h 148"/>
                <a:gd name="T30" fmla="*/ 1 w 78"/>
                <a:gd name="T31" fmla="*/ 1 h 148"/>
                <a:gd name="T32" fmla="*/ 1 w 78"/>
                <a:gd name="T33" fmla="*/ 1 h 148"/>
                <a:gd name="T34" fmla="*/ 1 w 78"/>
                <a:gd name="T35" fmla="*/ 1 h 148"/>
                <a:gd name="T36" fmla="*/ 1 w 78"/>
                <a:gd name="T37" fmla="*/ 1 h 148"/>
                <a:gd name="T38" fmla="*/ 1 w 78"/>
                <a:gd name="T39" fmla="*/ 1 h 148"/>
                <a:gd name="T40" fmla="*/ 1 w 78"/>
                <a:gd name="T41" fmla="*/ 0 h 14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8"/>
                <a:gd name="T64" fmla="*/ 0 h 148"/>
                <a:gd name="T65" fmla="*/ 78 w 78"/>
                <a:gd name="T66" fmla="*/ 148 h 14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8" h="148">
                  <a:moveTo>
                    <a:pt x="15" y="0"/>
                  </a:moveTo>
                  <a:lnTo>
                    <a:pt x="10" y="7"/>
                  </a:lnTo>
                  <a:lnTo>
                    <a:pt x="3" y="25"/>
                  </a:lnTo>
                  <a:lnTo>
                    <a:pt x="0" y="55"/>
                  </a:lnTo>
                  <a:lnTo>
                    <a:pt x="10" y="100"/>
                  </a:lnTo>
                  <a:lnTo>
                    <a:pt x="18" y="115"/>
                  </a:lnTo>
                  <a:lnTo>
                    <a:pt x="28" y="126"/>
                  </a:lnTo>
                  <a:lnTo>
                    <a:pt x="40" y="136"/>
                  </a:lnTo>
                  <a:lnTo>
                    <a:pt x="53" y="143"/>
                  </a:lnTo>
                  <a:lnTo>
                    <a:pt x="65" y="148"/>
                  </a:lnTo>
                  <a:lnTo>
                    <a:pt x="73" y="148"/>
                  </a:lnTo>
                  <a:lnTo>
                    <a:pt x="78" y="146"/>
                  </a:lnTo>
                  <a:lnTo>
                    <a:pt x="78" y="141"/>
                  </a:lnTo>
                  <a:lnTo>
                    <a:pt x="63" y="110"/>
                  </a:lnTo>
                  <a:lnTo>
                    <a:pt x="50" y="81"/>
                  </a:lnTo>
                  <a:lnTo>
                    <a:pt x="38" y="57"/>
                  </a:lnTo>
                  <a:lnTo>
                    <a:pt x="30" y="37"/>
                  </a:lnTo>
                  <a:lnTo>
                    <a:pt x="23" y="20"/>
                  </a:lnTo>
                  <a:lnTo>
                    <a:pt x="18" y="10"/>
                  </a:lnTo>
                  <a:lnTo>
                    <a:pt x="17" y="2"/>
                  </a:lnTo>
                  <a:lnTo>
                    <a:pt x="15" y="0"/>
                  </a:lnTo>
                  <a:close/>
                </a:path>
              </a:pathLst>
            </a:custGeom>
            <a:solidFill>
              <a:srgbClr val="FFFFFF"/>
            </a:solidFill>
            <a:ln w="9525">
              <a:noFill/>
              <a:round/>
              <a:headEnd/>
              <a:tailEnd/>
            </a:ln>
          </p:spPr>
          <p:txBody>
            <a:bodyPr/>
            <a:lstStyle/>
            <a:p>
              <a:endParaRPr lang="en-US"/>
            </a:p>
          </p:txBody>
        </p:sp>
        <p:sp>
          <p:nvSpPr>
            <p:cNvPr id="81958" name="Freeform 61"/>
            <p:cNvSpPr>
              <a:spLocks/>
            </p:cNvSpPr>
            <p:nvPr/>
          </p:nvSpPr>
          <p:spPr bwMode="auto">
            <a:xfrm>
              <a:off x="2553" y="1883"/>
              <a:ext cx="717" cy="1703"/>
            </a:xfrm>
            <a:custGeom>
              <a:avLst/>
              <a:gdLst>
                <a:gd name="T0" fmla="*/ 253 w 717"/>
                <a:gd name="T1" fmla="*/ 705 h 1703"/>
                <a:gd name="T2" fmla="*/ 183 w 717"/>
                <a:gd name="T3" fmla="*/ 1703 h 1703"/>
                <a:gd name="T4" fmla="*/ 333 w 717"/>
                <a:gd name="T5" fmla="*/ 1703 h 1703"/>
                <a:gd name="T6" fmla="*/ 409 w 717"/>
                <a:gd name="T7" fmla="*/ 716 h 1703"/>
                <a:gd name="T8" fmla="*/ 468 w 717"/>
                <a:gd name="T9" fmla="*/ 707 h 1703"/>
                <a:gd name="T10" fmla="*/ 554 w 717"/>
                <a:gd name="T11" fmla="*/ 669 h 1703"/>
                <a:gd name="T12" fmla="*/ 628 w 717"/>
                <a:gd name="T13" fmla="*/ 604 h 1703"/>
                <a:gd name="T14" fmla="*/ 696 w 717"/>
                <a:gd name="T15" fmla="*/ 507 h 1703"/>
                <a:gd name="T16" fmla="*/ 717 w 717"/>
                <a:gd name="T17" fmla="*/ 427 h 1703"/>
                <a:gd name="T18" fmla="*/ 717 w 717"/>
                <a:gd name="T19" fmla="*/ 286 h 1703"/>
                <a:gd name="T20" fmla="*/ 679 w 717"/>
                <a:gd name="T21" fmla="*/ 179 h 1703"/>
                <a:gd name="T22" fmla="*/ 607 w 717"/>
                <a:gd name="T23" fmla="*/ 92 h 1703"/>
                <a:gd name="T24" fmla="*/ 481 w 717"/>
                <a:gd name="T25" fmla="*/ 19 h 1703"/>
                <a:gd name="T26" fmla="*/ 377 w 717"/>
                <a:gd name="T27" fmla="*/ 0 h 1703"/>
                <a:gd name="T28" fmla="*/ 251 w 717"/>
                <a:gd name="T29" fmla="*/ 13 h 1703"/>
                <a:gd name="T30" fmla="*/ 143 w 717"/>
                <a:gd name="T31" fmla="*/ 72 h 1703"/>
                <a:gd name="T32" fmla="*/ 55 w 717"/>
                <a:gd name="T33" fmla="*/ 177 h 1703"/>
                <a:gd name="T34" fmla="*/ 15 w 717"/>
                <a:gd name="T35" fmla="*/ 278 h 1703"/>
                <a:gd name="T36" fmla="*/ 0 w 717"/>
                <a:gd name="T37" fmla="*/ 392 h 1703"/>
                <a:gd name="T38" fmla="*/ 27 w 717"/>
                <a:gd name="T39" fmla="*/ 503 h 1703"/>
                <a:gd name="T40" fmla="*/ 59 w 717"/>
                <a:gd name="T41" fmla="*/ 566 h 1703"/>
                <a:gd name="T42" fmla="*/ 141 w 717"/>
                <a:gd name="T43" fmla="*/ 650 h 1703"/>
                <a:gd name="T44" fmla="*/ 213 w 717"/>
                <a:gd name="T45" fmla="*/ 688 h 1703"/>
                <a:gd name="T46" fmla="*/ 253 w 717"/>
                <a:gd name="T47" fmla="*/ 705 h 1703"/>
                <a:gd name="T48" fmla="*/ 253 w 717"/>
                <a:gd name="T49" fmla="*/ 705 h 17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17"/>
                <a:gd name="T76" fmla="*/ 0 h 1703"/>
                <a:gd name="T77" fmla="*/ 717 w 717"/>
                <a:gd name="T78" fmla="*/ 1703 h 170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17" h="1703">
                  <a:moveTo>
                    <a:pt x="253" y="705"/>
                  </a:moveTo>
                  <a:lnTo>
                    <a:pt x="183" y="1703"/>
                  </a:lnTo>
                  <a:lnTo>
                    <a:pt x="333" y="1703"/>
                  </a:lnTo>
                  <a:lnTo>
                    <a:pt x="409" y="716"/>
                  </a:lnTo>
                  <a:lnTo>
                    <a:pt x="468" y="707"/>
                  </a:lnTo>
                  <a:lnTo>
                    <a:pt x="554" y="669"/>
                  </a:lnTo>
                  <a:lnTo>
                    <a:pt x="628" y="604"/>
                  </a:lnTo>
                  <a:lnTo>
                    <a:pt x="696" y="507"/>
                  </a:lnTo>
                  <a:lnTo>
                    <a:pt x="717" y="427"/>
                  </a:lnTo>
                  <a:lnTo>
                    <a:pt x="717" y="286"/>
                  </a:lnTo>
                  <a:lnTo>
                    <a:pt x="679" y="179"/>
                  </a:lnTo>
                  <a:lnTo>
                    <a:pt x="607" y="92"/>
                  </a:lnTo>
                  <a:lnTo>
                    <a:pt x="481" y="19"/>
                  </a:lnTo>
                  <a:lnTo>
                    <a:pt x="377" y="0"/>
                  </a:lnTo>
                  <a:lnTo>
                    <a:pt x="251" y="13"/>
                  </a:lnTo>
                  <a:lnTo>
                    <a:pt x="143" y="72"/>
                  </a:lnTo>
                  <a:lnTo>
                    <a:pt x="55" y="177"/>
                  </a:lnTo>
                  <a:lnTo>
                    <a:pt x="15" y="278"/>
                  </a:lnTo>
                  <a:lnTo>
                    <a:pt x="0" y="392"/>
                  </a:lnTo>
                  <a:lnTo>
                    <a:pt x="27" y="503"/>
                  </a:lnTo>
                  <a:lnTo>
                    <a:pt x="59" y="566"/>
                  </a:lnTo>
                  <a:lnTo>
                    <a:pt x="141" y="650"/>
                  </a:lnTo>
                  <a:lnTo>
                    <a:pt x="213" y="688"/>
                  </a:lnTo>
                  <a:lnTo>
                    <a:pt x="253" y="705"/>
                  </a:lnTo>
                  <a:close/>
                </a:path>
              </a:pathLst>
            </a:custGeom>
            <a:solidFill>
              <a:srgbClr val="D9E0E6"/>
            </a:solidFill>
            <a:ln w="9525">
              <a:noFill/>
              <a:round/>
              <a:headEnd/>
              <a:tailEnd/>
            </a:ln>
          </p:spPr>
          <p:txBody>
            <a:bodyPr/>
            <a:lstStyle/>
            <a:p>
              <a:endParaRPr lang="en-US"/>
            </a:p>
          </p:txBody>
        </p:sp>
        <p:sp>
          <p:nvSpPr>
            <p:cNvPr id="81959" name="Freeform 62"/>
            <p:cNvSpPr>
              <a:spLocks/>
            </p:cNvSpPr>
            <p:nvPr/>
          </p:nvSpPr>
          <p:spPr bwMode="auto">
            <a:xfrm>
              <a:off x="1972" y="2974"/>
              <a:ext cx="1523" cy="579"/>
            </a:xfrm>
            <a:custGeom>
              <a:avLst/>
              <a:gdLst>
                <a:gd name="T0" fmla="*/ 0 w 1523"/>
                <a:gd name="T1" fmla="*/ 517 h 579"/>
                <a:gd name="T2" fmla="*/ 1354 w 1523"/>
                <a:gd name="T3" fmla="*/ 0 h 579"/>
                <a:gd name="T4" fmla="*/ 1523 w 1523"/>
                <a:gd name="T5" fmla="*/ 158 h 579"/>
                <a:gd name="T6" fmla="*/ 514 w 1523"/>
                <a:gd name="T7" fmla="*/ 579 h 579"/>
                <a:gd name="T8" fmla="*/ 448 w 1523"/>
                <a:gd name="T9" fmla="*/ 566 h 579"/>
                <a:gd name="T10" fmla="*/ 394 w 1523"/>
                <a:gd name="T11" fmla="*/ 557 h 579"/>
                <a:gd name="T12" fmla="*/ 1068 w 1523"/>
                <a:gd name="T13" fmla="*/ 258 h 579"/>
                <a:gd name="T14" fmla="*/ 979 w 1523"/>
                <a:gd name="T15" fmla="*/ 231 h 579"/>
                <a:gd name="T16" fmla="*/ 94 w 1523"/>
                <a:gd name="T17" fmla="*/ 553 h 579"/>
                <a:gd name="T18" fmla="*/ 31 w 1523"/>
                <a:gd name="T19" fmla="*/ 541 h 579"/>
                <a:gd name="T20" fmla="*/ 0 w 1523"/>
                <a:gd name="T21" fmla="*/ 517 h 579"/>
                <a:gd name="T22" fmla="*/ 0 w 1523"/>
                <a:gd name="T23" fmla="*/ 517 h 57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23"/>
                <a:gd name="T37" fmla="*/ 0 h 579"/>
                <a:gd name="T38" fmla="*/ 1523 w 1523"/>
                <a:gd name="T39" fmla="*/ 579 h 57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23" h="579">
                  <a:moveTo>
                    <a:pt x="0" y="517"/>
                  </a:moveTo>
                  <a:lnTo>
                    <a:pt x="1354" y="0"/>
                  </a:lnTo>
                  <a:lnTo>
                    <a:pt x="1523" y="158"/>
                  </a:lnTo>
                  <a:lnTo>
                    <a:pt x="514" y="579"/>
                  </a:lnTo>
                  <a:lnTo>
                    <a:pt x="448" y="566"/>
                  </a:lnTo>
                  <a:lnTo>
                    <a:pt x="394" y="557"/>
                  </a:lnTo>
                  <a:lnTo>
                    <a:pt x="1068" y="258"/>
                  </a:lnTo>
                  <a:lnTo>
                    <a:pt x="979" y="231"/>
                  </a:lnTo>
                  <a:lnTo>
                    <a:pt x="94" y="553"/>
                  </a:lnTo>
                  <a:lnTo>
                    <a:pt x="31" y="541"/>
                  </a:lnTo>
                  <a:lnTo>
                    <a:pt x="0" y="517"/>
                  </a:lnTo>
                  <a:close/>
                </a:path>
              </a:pathLst>
            </a:custGeom>
            <a:solidFill>
              <a:srgbClr val="BDC9D4"/>
            </a:solidFill>
            <a:ln w="9525">
              <a:noFill/>
              <a:round/>
              <a:headEnd/>
              <a:tailEnd/>
            </a:ln>
          </p:spPr>
          <p:txBody>
            <a:bodyPr/>
            <a:lstStyle/>
            <a:p>
              <a:endParaRPr lang="en-US"/>
            </a:p>
          </p:txBody>
        </p:sp>
        <p:sp>
          <p:nvSpPr>
            <p:cNvPr id="81960" name="Freeform 63"/>
            <p:cNvSpPr>
              <a:spLocks/>
            </p:cNvSpPr>
            <p:nvPr/>
          </p:nvSpPr>
          <p:spPr bwMode="auto">
            <a:xfrm>
              <a:off x="2762" y="3312"/>
              <a:ext cx="628" cy="253"/>
            </a:xfrm>
            <a:custGeom>
              <a:avLst/>
              <a:gdLst>
                <a:gd name="T0" fmla="*/ 109 w 628"/>
                <a:gd name="T1" fmla="*/ 253 h 253"/>
                <a:gd name="T2" fmla="*/ 554 w 628"/>
                <a:gd name="T3" fmla="*/ 146 h 253"/>
                <a:gd name="T4" fmla="*/ 628 w 628"/>
                <a:gd name="T5" fmla="*/ 0 h 253"/>
                <a:gd name="T6" fmla="*/ 0 w 628"/>
                <a:gd name="T7" fmla="*/ 228 h 253"/>
                <a:gd name="T8" fmla="*/ 109 w 628"/>
                <a:gd name="T9" fmla="*/ 253 h 253"/>
                <a:gd name="T10" fmla="*/ 109 w 628"/>
                <a:gd name="T11" fmla="*/ 253 h 253"/>
                <a:gd name="T12" fmla="*/ 0 60000 65536"/>
                <a:gd name="T13" fmla="*/ 0 60000 65536"/>
                <a:gd name="T14" fmla="*/ 0 60000 65536"/>
                <a:gd name="T15" fmla="*/ 0 60000 65536"/>
                <a:gd name="T16" fmla="*/ 0 60000 65536"/>
                <a:gd name="T17" fmla="*/ 0 60000 65536"/>
                <a:gd name="T18" fmla="*/ 0 w 628"/>
                <a:gd name="T19" fmla="*/ 0 h 253"/>
                <a:gd name="T20" fmla="*/ 628 w 628"/>
                <a:gd name="T21" fmla="*/ 253 h 253"/>
              </a:gdLst>
              <a:ahLst/>
              <a:cxnLst>
                <a:cxn ang="T12">
                  <a:pos x="T0" y="T1"/>
                </a:cxn>
                <a:cxn ang="T13">
                  <a:pos x="T2" y="T3"/>
                </a:cxn>
                <a:cxn ang="T14">
                  <a:pos x="T4" y="T5"/>
                </a:cxn>
                <a:cxn ang="T15">
                  <a:pos x="T6" y="T7"/>
                </a:cxn>
                <a:cxn ang="T16">
                  <a:pos x="T8" y="T9"/>
                </a:cxn>
                <a:cxn ang="T17">
                  <a:pos x="T10" y="T11"/>
                </a:cxn>
              </a:cxnLst>
              <a:rect l="T18" t="T19" r="T20" b="T21"/>
              <a:pathLst>
                <a:path w="628" h="253">
                  <a:moveTo>
                    <a:pt x="109" y="253"/>
                  </a:moveTo>
                  <a:lnTo>
                    <a:pt x="554" y="146"/>
                  </a:lnTo>
                  <a:lnTo>
                    <a:pt x="628" y="0"/>
                  </a:lnTo>
                  <a:lnTo>
                    <a:pt x="0" y="228"/>
                  </a:lnTo>
                  <a:lnTo>
                    <a:pt x="109" y="253"/>
                  </a:lnTo>
                  <a:close/>
                </a:path>
              </a:pathLst>
            </a:custGeom>
            <a:solidFill>
              <a:srgbClr val="BDC9D4"/>
            </a:solidFill>
            <a:ln w="9525">
              <a:noFill/>
              <a:round/>
              <a:headEnd/>
              <a:tailEnd/>
            </a:ln>
          </p:spPr>
          <p:txBody>
            <a:bodyPr/>
            <a:lstStyle/>
            <a:p>
              <a:endParaRPr lang="en-US"/>
            </a:p>
          </p:txBody>
        </p:sp>
        <p:sp>
          <p:nvSpPr>
            <p:cNvPr id="81961" name="Freeform 65"/>
            <p:cNvSpPr>
              <a:spLocks/>
            </p:cNvSpPr>
            <p:nvPr/>
          </p:nvSpPr>
          <p:spPr bwMode="auto">
            <a:xfrm>
              <a:off x="2313" y="3332"/>
              <a:ext cx="95" cy="199"/>
            </a:xfrm>
            <a:custGeom>
              <a:avLst/>
              <a:gdLst>
                <a:gd name="T0" fmla="*/ 0 w 95"/>
                <a:gd name="T1" fmla="*/ 0 h 199"/>
                <a:gd name="T2" fmla="*/ 93 w 95"/>
                <a:gd name="T3" fmla="*/ 2 h 199"/>
                <a:gd name="T4" fmla="*/ 95 w 95"/>
                <a:gd name="T5" fmla="*/ 92 h 199"/>
                <a:gd name="T6" fmla="*/ 88 w 95"/>
                <a:gd name="T7" fmla="*/ 197 h 199"/>
                <a:gd name="T8" fmla="*/ 29 w 95"/>
                <a:gd name="T9" fmla="*/ 199 h 199"/>
                <a:gd name="T10" fmla="*/ 0 w 95"/>
                <a:gd name="T11" fmla="*/ 0 h 199"/>
                <a:gd name="T12" fmla="*/ 0 w 95"/>
                <a:gd name="T13" fmla="*/ 0 h 199"/>
                <a:gd name="T14" fmla="*/ 0 60000 65536"/>
                <a:gd name="T15" fmla="*/ 0 60000 65536"/>
                <a:gd name="T16" fmla="*/ 0 60000 65536"/>
                <a:gd name="T17" fmla="*/ 0 60000 65536"/>
                <a:gd name="T18" fmla="*/ 0 60000 65536"/>
                <a:gd name="T19" fmla="*/ 0 60000 65536"/>
                <a:gd name="T20" fmla="*/ 0 60000 65536"/>
                <a:gd name="T21" fmla="*/ 0 w 95"/>
                <a:gd name="T22" fmla="*/ 0 h 199"/>
                <a:gd name="T23" fmla="*/ 95 w 95"/>
                <a:gd name="T24" fmla="*/ 199 h 19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5" h="199">
                  <a:moveTo>
                    <a:pt x="0" y="0"/>
                  </a:moveTo>
                  <a:lnTo>
                    <a:pt x="93" y="2"/>
                  </a:lnTo>
                  <a:lnTo>
                    <a:pt x="95" y="92"/>
                  </a:lnTo>
                  <a:lnTo>
                    <a:pt x="88" y="197"/>
                  </a:lnTo>
                  <a:lnTo>
                    <a:pt x="29" y="199"/>
                  </a:lnTo>
                  <a:lnTo>
                    <a:pt x="0" y="0"/>
                  </a:lnTo>
                  <a:close/>
                </a:path>
              </a:pathLst>
            </a:custGeom>
            <a:solidFill>
              <a:srgbClr val="FFB300"/>
            </a:solidFill>
            <a:ln w="9525">
              <a:noFill/>
              <a:round/>
              <a:headEnd/>
              <a:tailEnd/>
            </a:ln>
          </p:spPr>
          <p:txBody>
            <a:bodyPr/>
            <a:lstStyle/>
            <a:p>
              <a:endParaRPr lang="en-US"/>
            </a:p>
          </p:txBody>
        </p:sp>
        <p:sp>
          <p:nvSpPr>
            <p:cNvPr id="81962" name="Freeform 66"/>
            <p:cNvSpPr>
              <a:spLocks/>
            </p:cNvSpPr>
            <p:nvPr/>
          </p:nvSpPr>
          <p:spPr bwMode="auto">
            <a:xfrm>
              <a:off x="1898" y="3296"/>
              <a:ext cx="196" cy="206"/>
            </a:xfrm>
            <a:custGeom>
              <a:avLst/>
              <a:gdLst>
                <a:gd name="T0" fmla="*/ 103 w 196"/>
                <a:gd name="T1" fmla="*/ 0 h 206"/>
                <a:gd name="T2" fmla="*/ 196 w 196"/>
                <a:gd name="T3" fmla="*/ 17 h 206"/>
                <a:gd name="T4" fmla="*/ 52 w 196"/>
                <a:gd name="T5" fmla="*/ 206 h 206"/>
                <a:gd name="T6" fmla="*/ 0 w 196"/>
                <a:gd name="T7" fmla="*/ 206 h 206"/>
                <a:gd name="T8" fmla="*/ 103 w 196"/>
                <a:gd name="T9" fmla="*/ 0 h 206"/>
                <a:gd name="T10" fmla="*/ 103 w 196"/>
                <a:gd name="T11" fmla="*/ 0 h 206"/>
                <a:gd name="T12" fmla="*/ 0 60000 65536"/>
                <a:gd name="T13" fmla="*/ 0 60000 65536"/>
                <a:gd name="T14" fmla="*/ 0 60000 65536"/>
                <a:gd name="T15" fmla="*/ 0 60000 65536"/>
                <a:gd name="T16" fmla="*/ 0 60000 65536"/>
                <a:gd name="T17" fmla="*/ 0 60000 65536"/>
                <a:gd name="T18" fmla="*/ 0 w 196"/>
                <a:gd name="T19" fmla="*/ 0 h 206"/>
                <a:gd name="T20" fmla="*/ 196 w 196"/>
                <a:gd name="T21" fmla="*/ 206 h 206"/>
              </a:gdLst>
              <a:ahLst/>
              <a:cxnLst>
                <a:cxn ang="T12">
                  <a:pos x="T0" y="T1"/>
                </a:cxn>
                <a:cxn ang="T13">
                  <a:pos x="T2" y="T3"/>
                </a:cxn>
                <a:cxn ang="T14">
                  <a:pos x="T4" y="T5"/>
                </a:cxn>
                <a:cxn ang="T15">
                  <a:pos x="T6" y="T7"/>
                </a:cxn>
                <a:cxn ang="T16">
                  <a:pos x="T8" y="T9"/>
                </a:cxn>
                <a:cxn ang="T17">
                  <a:pos x="T10" y="T11"/>
                </a:cxn>
              </a:cxnLst>
              <a:rect l="T18" t="T19" r="T20" b="T21"/>
              <a:pathLst>
                <a:path w="196" h="206">
                  <a:moveTo>
                    <a:pt x="103" y="0"/>
                  </a:moveTo>
                  <a:lnTo>
                    <a:pt x="196" y="17"/>
                  </a:lnTo>
                  <a:lnTo>
                    <a:pt x="52" y="206"/>
                  </a:lnTo>
                  <a:lnTo>
                    <a:pt x="0" y="206"/>
                  </a:lnTo>
                  <a:lnTo>
                    <a:pt x="103" y="0"/>
                  </a:lnTo>
                  <a:close/>
                </a:path>
              </a:pathLst>
            </a:custGeom>
            <a:solidFill>
              <a:srgbClr val="FFB300"/>
            </a:solidFill>
            <a:ln w="9525">
              <a:noFill/>
              <a:round/>
              <a:headEnd/>
              <a:tailEnd/>
            </a:ln>
          </p:spPr>
          <p:txBody>
            <a:bodyPr/>
            <a:lstStyle/>
            <a:p>
              <a:endParaRPr lang="en-US"/>
            </a:p>
          </p:txBody>
        </p:sp>
        <p:sp>
          <p:nvSpPr>
            <p:cNvPr id="81963" name="Freeform 69"/>
            <p:cNvSpPr>
              <a:spLocks/>
            </p:cNvSpPr>
            <p:nvPr/>
          </p:nvSpPr>
          <p:spPr bwMode="auto">
            <a:xfrm>
              <a:off x="2772" y="2557"/>
              <a:ext cx="162" cy="993"/>
            </a:xfrm>
            <a:custGeom>
              <a:avLst/>
              <a:gdLst>
                <a:gd name="T0" fmla="*/ 72 w 162"/>
                <a:gd name="T1" fmla="*/ 0 h 993"/>
                <a:gd name="T2" fmla="*/ 0 w 162"/>
                <a:gd name="T3" fmla="*/ 993 h 993"/>
                <a:gd name="T4" fmla="*/ 89 w 162"/>
                <a:gd name="T5" fmla="*/ 993 h 993"/>
                <a:gd name="T6" fmla="*/ 162 w 162"/>
                <a:gd name="T7" fmla="*/ 6 h 993"/>
                <a:gd name="T8" fmla="*/ 72 w 162"/>
                <a:gd name="T9" fmla="*/ 0 h 993"/>
                <a:gd name="T10" fmla="*/ 72 w 162"/>
                <a:gd name="T11" fmla="*/ 0 h 993"/>
                <a:gd name="T12" fmla="*/ 0 60000 65536"/>
                <a:gd name="T13" fmla="*/ 0 60000 65536"/>
                <a:gd name="T14" fmla="*/ 0 60000 65536"/>
                <a:gd name="T15" fmla="*/ 0 60000 65536"/>
                <a:gd name="T16" fmla="*/ 0 60000 65536"/>
                <a:gd name="T17" fmla="*/ 0 60000 65536"/>
                <a:gd name="T18" fmla="*/ 0 w 162"/>
                <a:gd name="T19" fmla="*/ 0 h 993"/>
                <a:gd name="T20" fmla="*/ 162 w 162"/>
                <a:gd name="T21" fmla="*/ 993 h 993"/>
              </a:gdLst>
              <a:ahLst/>
              <a:cxnLst>
                <a:cxn ang="T12">
                  <a:pos x="T0" y="T1"/>
                </a:cxn>
                <a:cxn ang="T13">
                  <a:pos x="T2" y="T3"/>
                </a:cxn>
                <a:cxn ang="T14">
                  <a:pos x="T4" y="T5"/>
                </a:cxn>
                <a:cxn ang="T15">
                  <a:pos x="T6" y="T7"/>
                </a:cxn>
                <a:cxn ang="T16">
                  <a:pos x="T8" y="T9"/>
                </a:cxn>
                <a:cxn ang="T17">
                  <a:pos x="T10" y="T11"/>
                </a:cxn>
              </a:cxnLst>
              <a:rect l="T18" t="T19" r="T20" b="T21"/>
              <a:pathLst>
                <a:path w="162" h="993">
                  <a:moveTo>
                    <a:pt x="72" y="0"/>
                  </a:moveTo>
                  <a:lnTo>
                    <a:pt x="0" y="993"/>
                  </a:lnTo>
                  <a:lnTo>
                    <a:pt x="89" y="993"/>
                  </a:lnTo>
                  <a:lnTo>
                    <a:pt x="162" y="6"/>
                  </a:lnTo>
                  <a:lnTo>
                    <a:pt x="72" y="0"/>
                  </a:lnTo>
                  <a:close/>
                </a:path>
              </a:pathLst>
            </a:custGeom>
            <a:solidFill>
              <a:srgbClr val="E68033"/>
            </a:solidFill>
            <a:ln w="9525">
              <a:noFill/>
              <a:round/>
              <a:headEnd/>
              <a:tailEnd/>
            </a:ln>
          </p:spPr>
          <p:txBody>
            <a:bodyPr/>
            <a:lstStyle/>
            <a:p>
              <a:endParaRPr lang="en-US"/>
            </a:p>
          </p:txBody>
        </p:sp>
        <p:sp>
          <p:nvSpPr>
            <p:cNvPr id="81964" name="Freeform 71"/>
            <p:cNvSpPr>
              <a:spLocks/>
            </p:cNvSpPr>
            <p:nvPr/>
          </p:nvSpPr>
          <p:spPr bwMode="auto">
            <a:xfrm>
              <a:off x="2758" y="3009"/>
              <a:ext cx="48" cy="66"/>
            </a:xfrm>
            <a:custGeom>
              <a:avLst/>
              <a:gdLst>
                <a:gd name="T0" fmla="*/ 18 w 48"/>
                <a:gd name="T1" fmla="*/ 0 h 66"/>
                <a:gd name="T2" fmla="*/ 25 w 48"/>
                <a:gd name="T3" fmla="*/ 4 h 66"/>
                <a:gd name="T4" fmla="*/ 35 w 48"/>
                <a:gd name="T5" fmla="*/ 11 h 66"/>
                <a:gd name="T6" fmla="*/ 42 w 48"/>
                <a:gd name="T7" fmla="*/ 23 h 66"/>
                <a:gd name="T8" fmla="*/ 48 w 48"/>
                <a:gd name="T9" fmla="*/ 34 h 66"/>
                <a:gd name="T10" fmla="*/ 48 w 48"/>
                <a:gd name="T11" fmla="*/ 44 h 66"/>
                <a:gd name="T12" fmla="*/ 48 w 48"/>
                <a:gd name="T13" fmla="*/ 55 h 66"/>
                <a:gd name="T14" fmla="*/ 40 w 48"/>
                <a:gd name="T15" fmla="*/ 61 h 66"/>
                <a:gd name="T16" fmla="*/ 29 w 48"/>
                <a:gd name="T17" fmla="*/ 66 h 66"/>
                <a:gd name="T18" fmla="*/ 16 w 48"/>
                <a:gd name="T19" fmla="*/ 61 h 66"/>
                <a:gd name="T20" fmla="*/ 6 w 48"/>
                <a:gd name="T21" fmla="*/ 55 h 66"/>
                <a:gd name="T22" fmla="*/ 0 w 48"/>
                <a:gd name="T23" fmla="*/ 45 h 66"/>
                <a:gd name="T24" fmla="*/ 0 w 48"/>
                <a:gd name="T25" fmla="*/ 36 h 66"/>
                <a:gd name="T26" fmla="*/ 0 w 48"/>
                <a:gd name="T27" fmla="*/ 24 h 66"/>
                <a:gd name="T28" fmla="*/ 4 w 48"/>
                <a:gd name="T29" fmla="*/ 15 h 66"/>
                <a:gd name="T30" fmla="*/ 8 w 48"/>
                <a:gd name="T31" fmla="*/ 5 h 66"/>
                <a:gd name="T32" fmla="*/ 18 w 48"/>
                <a:gd name="T33" fmla="*/ 0 h 66"/>
                <a:gd name="T34" fmla="*/ 18 w 48"/>
                <a:gd name="T35" fmla="*/ 0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66"/>
                <a:gd name="T56" fmla="*/ 48 w 48"/>
                <a:gd name="T57" fmla="*/ 66 h 6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66">
                  <a:moveTo>
                    <a:pt x="18" y="0"/>
                  </a:moveTo>
                  <a:lnTo>
                    <a:pt x="25" y="4"/>
                  </a:lnTo>
                  <a:lnTo>
                    <a:pt x="35" y="11"/>
                  </a:lnTo>
                  <a:lnTo>
                    <a:pt x="42" y="23"/>
                  </a:lnTo>
                  <a:lnTo>
                    <a:pt x="48" y="34"/>
                  </a:lnTo>
                  <a:lnTo>
                    <a:pt x="48" y="44"/>
                  </a:lnTo>
                  <a:lnTo>
                    <a:pt x="48" y="55"/>
                  </a:lnTo>
                  <a:lnTo>
                    <a:pt x="40" y="61"/>
                  </a:lnTo>
                  <a:lnTo>
                    <a:pt x="29" y="66"/>
                  </a:lnTo>
                  <a:lnTo>
                    <a:pt x="16" y="61"/>
                  </a:lnTo>
                  <a:lnTo>
                    <a:pt x="6" y="55"/>
                  </a:lnTo>
                  <a:lnTo>
                    <a:pt x="0" y="45"/>
                  </a:lnTo>
                  <a:lnTo>
                    <a:pt x="0" y="36"/>
                  </a:lnTo>
                  <a:lnTo>
                    <a:pt x="0" y="24"/>
                  </a:lnTo>
                  <a:lnTo>
                    <a:pt x="4" y="15"/>
                  </a:lnTo>
                  <a:lnTo>
                    <a:pt x="8" y="5"/>
                  </a:lnTo>
                  <a:lnTo>
                    <a:pt x="18" y="0"/>
                  </a:lnTo>
                  <a:close/>
                </a:path>
              </a:pathLst>
            </a:custGeom>
            <a:solidFill>
              <a:srgbClr val="FAC7C7"/>
            </a:solidFill>
            <a:ln w="9525">
              <a:noFill/>
              <a:round/>
              <a:headEnd/>
              <a:tailEnd/>
            </a:ln>
          </p:spPr>
          <p:txBody>
            <a:bodyPr/>
            <a:lstStyle/>
            <a:p>
              <a:endParaRPr lang="en-US"/>
            </a:p>
          </p:txBody>
        </p:sp>
        <p:sp>
          <p:nvSpPr>
            <p:cNvPr id="81965" name="Freeform 72"/>
            <p:cNvSpPr>
              <a:spLocks/>
            </p:cNvSpPr>
            <p:nvPr/>
          </p:nvSpPr>
          <p:spPr bwMode="auto">
            <a:xfrm>
              <a:off x="2844" y="2702"/>
              <a:ext cx="44" cy="36"/>
            </a:xfrm>
            <a:custGeom>
              <a:avLst/>
              <a:gdLst>
                <a:gd name="T0" fmla="*/ 12 w 44"/>
                <a:gd name="T1" fmla="*/ 0 h 36"/>
                <a:gd name="T2" fmla="*/ 27 w 44"/>
                <a:gd name="T3" fmla="*/ 2 h 36"/>
                <a:gd name="T4" fmla="*/ 40 w 44"/>
                <a:gd name="T5" fmla="*/ 11 h 36"/>
                <a:gd name="T6" fmla="*/ 44 w 44"/>
                <a:gd name="T7" fmla="*/ 17 h 36"/>
                <a:gd name="T8" fmla="*/ 44 w 44"/>
                <a:gd name="T9" fmla="*/ 23 h 36"/>
                <a:gd name="T10" fmla="*/ 38 w 44"/>
                <a:gd name="T11" fmla="*/ 29 h 36"/>
                <a:gd name="T12" fmla="*/ 29 w 44"/>
                <a:gd name="T13" fmla="*/ 36 h 36"/>
                <a:gd name="T14" fmla="*/ 17 w 44"/>
                <a:gd name="T15" fmla="*/ 36 h 36"/>
                <a:gd name="T16" fmla="*/ 10 w 44"/>
                <a:gd name="T17" fmla="*/ 36 h 36"/>
                <a:gd name="T18" fmla="*/ 4 w 44"/>
                <a:gd name="T19" fmla="*/ 31 h 36"/>
                <a:gd name="T20" fmla="*/ 2 w 44"/>
                <a:gd name="T21" fmla="*/ 25 h 36"/>
                <a:gd name="T22" fmla="*/ 0 w 44"/>
                <a:gd name="T23" fmla="*/ 10 h 36"/>
                <a:gd name="T24" fmla="*/ 12 w 44"/>
                <a:gd name="T25" fmla="*/ 0 h 36"/>
                <a:gd name="T26" fmla="*/ 12 w 44"/>
                <a:gd name="T27" fmla="*/ 0 h 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4"/>
                <a:gd name="T43" fmla="*/ 0 h 36"/>
                <a:gd name="T44" fmla="*/ 44 w 44"/>
                <a:gd name="T45" fmla="*/ 36 h 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4" h="36">
                  <a:moveTo>
                    <a:pt x="12" y="0"/>
                  </a:moveTo>
                  <a:lnTo>
                    <a:pt x="27" y="2"/>
                  </a:lnTo>
                  <a:lnTo>
                    <a:pt x="40" y="11"/>
                  </a:lnTo>
                  <a:lnTo>
                    <a:pt x="44" y="17"/>
                  </a:lnTo>
                  <a:lnTo>
                    <a:pt x="44" y="23"/>
                  </a:lnTo>
                  <a:lnTo>
                    <a:pt x="38" y="29"/>
                  </a:lnTo>
                  <a:lnTo>
                    <a:pt x="29" y="36"/>
                  </a:lnTo>
                  <a:lnTo>
                    <a:pt x="17" y="36"/>
                  </a:lnTo>
                  <a:lnTo>
                    <a:pt x="10" y="36"/>
                  </a:lnTo>
                  <a:lnTo>
                    <a:pt x="4" y="31"/>
                  </a:lnTo>
                  <a:lnTo>
                    <a:pt x="2" y="25"/>
                  </a:lnTo>
                  <a:lnTo>
                    <a:pt x="0" y="10"/>
                  </a:lnTo>
                  <a:lnTo>
                    <a:pt x="12" y="0"/>
                  </a:lnTo>
                  <a:close/>
                </a:path>
              </a:pathLst>
            </a:custGeom>
            <a:solidFill>
              <a:srgbClr val="FAC7C7"/>
            </a:solidFill>
            <a:ln w="9525">
              <a:noFill/>
              <a:round/>
              <a:headEnd/>
              <a:tailEnd/>
            </a:ln>
          </p:spPr>
          <p:txBody>
            <a:bodyPr/>
            <a:lstStyle/>
            <a:p>
              <a:endParaRPr lang="en-US"/>
            </a:p>
          </p:txBody>
        </p:sp>
        <p:sp>
          <p:nvSpPr>
            <p:cNvPr id="81966" name="Freeform 74"/>
            <p:cNvSpPr>
              <a:spLocks/>
            </p:cNvSpPr>
            <p:nvPr/>
          </p:nvSpPr>
          <p:spPr bwMode="auto">
            <a:xfrm>
              <a:off x="1992" y="2693"/>
              <a:ext cx="846" cy="647"/>
            </a:xfrm>
            <a:custGeom>
              <a:avLst/>
              <a:gdLst>
                <a:gd name="T0" fmla="*/ 350 w 846"/>
                <a:gd name="T1" fmla="*/ 0 h 647"/>
                <a:gd name="T2" fmla="*/ 0 w 846"/>
                <a:gd name="T3" fmla="*/ 615 h 647"/>
                <a:gd name="T4" fmla="*/ 422 w 846"/>
                <a:gd name="T5" fmla="*/ 647 h 647"/>
                <a:gd name="T6" fmla="*/ 506 w 846"/>
                <a:gd name="T7" fmla="*/ 293 h 647"/>
                <a:gd name="T8" fmla="*/ 757 w 846"/>
                <a:gd name="T9" fmla="*/ 369 h 647"/>
                <a:gd name="T10" fmla="*/ 763 w 846"/>
                <a:gd name="T11" fmla="*/ 316 h 647"/>
                <a:gd name="T12" fmla="*/ 548 w 846"/>
                <a:gd name="T13" fmla="*/ 150 h 647"/>
                <a:gd name="T14" fmla="*/ 553 w 846"/>
                <a:gd name="T15" fmla="*/ 125 h 647"/>
                <a:gd name="T16" fmla="*/ 846 w 846"/>
                <a:gd name="T17" fmla="*/ 53 h 647"/>
                <a:gd name="T18" fmla="*/ 844 w 846"/>
                <a:gd name="T19" fmla="*/ 1 h 647"/>
                <a:gd name="T20" fmla="*/ 350 w 846"/>
                <a:gd name="T21" fmla="*/ 0 h 647"/>
                <a:gd name="T22" fmla="*/ 350 w 846"/>
                <a:gd name="T23" fmla="*/ 0 h 64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46"/>
                <a:gd name="T37" fmla="*/ 0 h 647"/>
                <a:gd name="T38" fmla="*/ 846 w 846"/>
                <a:gd name="T39" fmla="*/ 647 h 64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46" h="647">
                  <a:moveTo>
                    <a:pt x="350" y="0"/>
                  </a:moveTo>
                  <a:lnTo>
                    <a:pt x="0" y="615"/>
                  </a:lnTo>
                  <a:lnTo>
                    <a:pt x="422" y="647"/>
                  </a:lnTo>
                  <a:lnTo>
                    <a:pt x="506" y="293"/>
                  </a:lnTo>
                  <a:lnTo>
                    <a:pt x="757" y="369"/>
                  </a:lnTo>
                  <a:lnTo>
                    <a:pt x="763" y="316"/>
                  </a:lnTo>
                  <a:lnTo>
                    <a:pt x="548" y="150"/>
                  </a:lnTo>
                  <a:lnTo>
                    <a:pt x="553" y="125"/>
                  </a:lnTo>
                  <a:lnTo>
                    <a:pt x="846" y="53"/>
                  </a:lnTo>
                  <a:lnTo>
                    <a:pt x="844" y="1"/>
                  </a:lnTo>
                  <a:lnTo>
                    <a:pt x="350" y="0"/>
                  </a:lnTo>
                  <a:close/>
                </a:path>
              </a:pathLst>
            </a:custGeom>
            <a:solidFill>
              <a:srgbClr val="8AA1FF"/>
            </a:solidFill>
            <a:ln w="9525">
              <a:noFill/>
              <a:round/>
              <a:headEnd/>
              <a:tailEnd/>
            </a:ln>
          </p:spPr>
          <p:txBody>
            <a:bodyPr/>
            <a:lstStyle/>
            <a:p>
              <a:endParaRPr lang="en-US"/>
            </a:p>
          </p:txBody>
        </p:sp>
        <p:sp>
          <p:nvSpPr>
            <p:cNvPr id="81967" name="Freeform 76"/>
            <p:cNvSpPr>
              <a:spLocks/>
            </p:cNvSpPr>
            <p:nvPr/>
          </p:nvSpPr>
          <p:spPr bwMode="auto">
            <a:xfrm>
              <a:off x="2576" y="2929"/>
              <a:ext cx="15" cy="5"/>
            </a:xfrm>
            <a:custGeom>
              <a:avLst/>
              <a:gdLst>
                <a:gd name="T0" fmla="*/ 15 w 15"/>
                <a:gd name="T1" fmla="*/ 0 h 5"/>
                <a:gd name="T2" fmla="*/ 4 w 15"/>
                <a:gd name="T3" fmla="*/ 5 h 5"/>
                <a:gd name="T4" fmla="*/ 0 w 15"/>
                <a:gd name="T5" fmla="*/ 5 h 5"/>
                <a:gd name="T6" fmla="*/ 2 w 15"/>
                <a:gd name="T7" fmla="*/ 2 h 5"/>
                <a:gd name="T8" fmla="*/ 15 w 15"/>
                <a:gd name="T9" fmla="*/ 0 h 5"/>
                <a:gd name="T10" fmla="*/ 15 w 15"/>
                <a:gd name="T11" fmla="*/ 0 h 5"/>
                <a:gd name="T12" fmla="*/ 0 60000 65536"/>
                <a:gd name="T13" fmla="*/ 0 60000 65536"/>
                <a:gd name="T14" fmla="*/ 0 60000 65536"/>
                <a:gd name="T15" fmla="*/ 0 60000 65536"/>
                <a:gd name="T16" fmla="*/ 0 60000 65536"/>
                <a:gd name="T17" fmla="*/ 0 60000 65536"/>
                <a:gd name="T18" fmla="*/ 0 w 15"/>
                <a:gd name="T19" fmla="*/ 0 h 5"/>
                <a:gd name="T20" fmla="*/ 15 w 15"/>
                <a:gd name="T21" fmla="*/ 5 h 5"/>
              </a:gdLst>
              <a:ahLst/>
              <a:cxnLst>
                <a:cxn ang="T12">
                  <a:pos x="T0" y="T1"/>
                </a:cxn>
                <a:cxn ang="T13">
                  <a:pos x="T2" y="T3"/>
                </a:cxn>
                <a:cxn ang="T14">
                  <a:pos x="T4" y="T5"/>
                </a:cxn>
                <a:cxn ang="T15">
                  <a:pos x="T6" y="T7"/>
                </a:cxn>
                <a:cxn ang="T16">
                  <a:pos x="T8" y="T9"/>
                </a:cxn>
                <a:cxn ang="T17">
                  <a:pos x="T10" y="T11"/>
                </a:cxn>
              </a:cxnLst>
              <a:rect l="T18" t="T19" r="T20" b="T21"/>
              <a:pathLst>
                <a:path w="15" h="5">
                  <a:moveTo>
                    <a:pt x="15" y="0"/>
                  </a:moveTo>
                  <a:lnTo>
                    <a:pt x="4" y="5"/>
                  </a:lnTo>
                  <a:lnTo>
                    <a:pt x="0" y="5"/>
                  </a:lnTo>
                  <a:lnTo>
                    <a:pt x="2" y="2"/>
                  </a:lnTo>
                  <a:lnTo>
                    <a:pt x="15" y="0"/>
                  </a:lnTo>
                  <a:close/>
                </a:path>
              </a:pathLst>
            </a:custGeom>
            <a:solidFill>
              <a:srgbClr val="8AA1FF"/>
            </a:solidFill>
            <a:ln w="9525">
              <a:noFill/>
              <a:round/>
              <a:headEnd/>
              <a:tailEnd/>
            </a:ln>
          </p:spPr>
          <p:txBody>
            <a:bodyPr/>
            <a:lstStyle/>
            <a:p>
              <a:endParaRPr lang="en-US"/>
            </a:p>
          </p:txBody>
        </p:sp>
        <p:sp>
          <p:nvSpPr>
            <p:cNvPr id="81968" name="Freeform 77"/>
            <p:cNvSpPr>
              <a:spLocks/>
            </p:cNvSpPr>
            <p:nvPr/>
          </p:nvSpPr>
          <p:spPr bwMode="auto">
            <a:xfrm>
              <a:off x="2642" y="2971"/>
              <a:ext cx="29" cy="30"/>
            </a:xfrm>
            <a:custGeom>
              <a:avLst/>
              <a:gdLst>
                <a:gd name="T0" fmla="*/ 14 w 29"/>
                <a:gd name="T1" fmla="*/ 0 h 30"/>
                <a:gd name="T2" fmla="*/ 14 w 29"/>
                <a:gd name="T3" fmla="*/ 2 h 30"/>
                <a:gd name="T4" fmla="*/ 17 w 29"/>
                <a:gd name="T5" fmla="*/ 9 h 30"/>
                <a:gd name="T6" fmla="*/ 23 w 29"/>
                <a:gd name="T7" fmla="*/ 15 h 30"/>
                <a:gd name="T8" fmla="*/ 29 w 29"/>
                <a:gd name="T9" fmla="*/ 22 h 30"/>
                <a:gd name="T10" fmla="*/ 21 w 29"/>
                <a:gd name="T11" fmla="*/ 22 h 30"/>
                <a:gd name="T12" fmla="*/ 14 w 29"/>
                <a:gd name="T13" fmla="*/ 26 h 30"/>
                <a:gd name="T14" fmla="*/ 4 w 29"/>
                <a:gd name="T15" fmla="*/ 28 h 30"/>
                <a:gd name="T16" fmla="*/ 0 w 29"/>
                <a:gd name="T17" fmla="*/ 30 h 30"/>
                <a:gd name="T18" fmla="*/ 2 w 29"/>
                <a:gd name="T19" fmla="*/ 22 h 30"/>
                <a:gd name="T20" fmla="*/ 4 w 29"/>
                <a:gd name="T21" fmla="*/ 15 h 30"/>
                <a:gd name="T22" fmla="*/ 6 w 29"/>
                <a:gd name="T23" fmla="*/ 5 h 30"/>
                <a:gd name="T24" fmla="*/ 14 w 29"/>
                <a:gd name="T25" fmla="*/ 0 h 30"/>
                <a:gd name="T26" fmla="*/ 14 w 29"/>
                <a:gd name="T27" fmla="*/ 0 h 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
                <a:gd name="T43" fmla="*/ 0 h 30"/>
                <a:gd name="T44" fmla="*/ 29 w 29"/>
                <a:gd name="T45" fmla="*/ 30 h 3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 h="30">
                  <a:moveTo>
                    <a:pt x="14" y="0"/>
                  </a:moveTo>
                  <a:lnTo>
                    <a:pt x="14" y="2"/>
                  </a:lnTo>
                  <a:lnTo>
                    <a:pt x="17" y="9"/>
                  </a:lnTo>
                  <a:lnTo>
                    <a:pt x="23" y="15"/>
                  </a:lnTo>
                  <a:lnTo>
                    <a:pt x="29" y="22"/>
                  </a:lnTo>
                  <a:lnTo>
                    <a:pt x="21" y="22"/>
                  </a:lnTo>
                  <a:lnTo>
                    <a:pt x="14" y="26"/>
                  </a:lnTo>
                  <a:lnTo>
                    <a:pt x="4" y="28"/>
                  </a:lnTo>
                  <a:lnTo>
                    <a:pt x="0" y="30"/>
                  </a:lnTo>
                  <a:lnTo>
                    <a:pt x="2" y="22"/>
                  </a:lnTo>
                  <a:lnTo>
                    <a:pt x="4" y="15"/>
                  </a:lnTo>
                  <a:lnTo>
                    <a:pt x="6" y="5"/>
                  </a:lnTo>
                  <a:lnTo>
                    <a:pt x="14" y="0"/>
                  </a:lnTo>
                  <a:close/>
                </a:path>
              </a:pathLst>
            </a:custGeom>
            <a:solidFill>
              <a:srgbClr val="8AA1FF"/>
            </a:solidFill>
            <a:ln w="9525">
              <a:noFill/>
              <a:round/>
              <a:headEnd/>
              <a:tailEnd/>
            </a:ln>
          </p:spPr>
          <p:txBody>
            <a:bodyPr/>
            <a:lstStyle/>
            <a:p>
              <a:endParaRPr lang="en-US"/>
            </a:p>
          </p:txBody>
        </p:sp>
        <p:sp>
          <p:nvSpPr>
            <p:cNvPr id="81969" name="Freeform 79"/>
            <p:cNvSpPr>
              <a:spLocks/>
            </p:cNvSpPr>
            <p:nvPr/>
          </p:nvSpPr>
          <p:spPr bwMode="auto">
            <a:xfrm>
              <a:off x="2659" y="2765"/>
              <a:ext cx="16" cy="9"/>
            </a:xfrm>
            <a:custGeom>
              <a:avLst/>
              <a:gdLst>
                <a:gd name="T0" fmla="*/ 16 w 16"/>
                <a:gd name="T1" fmla="*/ 9 h 9"/>
                <a:gd name="T2" fmla="*/ 12 w 16"/>
                <a:gd name="T3" fmla="*/ 2 h 9"/>
                <a:gd name="T4" fmla="*/ 6 w 16"/>
                <a:gd name="T5" fmla="*/ 0 h 9"/>
                <a:gd name="T6" fmla="*/ 0 w 16"/>
                <a:gd name="T7" fmla="*/ 0 h 9"/>
                <a:gd name="T8" fmla="*/ 2 w 16"/>
                <a:gd name="T9" fmla="*/ 4 h 9"/>
                <a:gd name="T10" fmla="*/ 6 w 16"/>
                <a:gd name="T11" fmla="*/ 6 h 9"/>
                <a:gd name="T12" fmla="*/ 16 w 16"/>
                <a:gd name="T13" fmla="*/ 9 h 9"/>
                <a:gd name="T14" fmla="*/ 16 w 16"/>
                <a:gd name="T15" fmla="*/ 9 h 9"/>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9"/>
                <a:gd name="T26" fmla="*/ 16 w 16"/>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9">
                  <a:moveTo>
                    <a:pt x="16" y="9"/>
                  </a:moveTo>
                  <a:lnTo>
                    <a:pt x="12" y="2"/>
                  </a:lnTo>
                  <a:lnTo>
                    <a:pt x="6" y="0"/>
                  </a:lnTo>
                  <a:lnTo>
                    <a:pt x="0" y="0"/>
                  </a:lnTo>
                  <a:lnTo>
                    <a:pt x="2" y="4"/>
                  </a:lnTo>
                  <a:lnTo>
                    <a:pt x="6" y="6"/>
                  </a:lnTo>
                  <a:lnTo>
                    <a:pt x="16" y="9"/>
                  </a:lnTo>
                  <a:close/>
                </a:path>
              </a:pathLst>
            </a:custGeom>
            <a:solidFill>
              <a:srgbClr val="FFFFFF"/>
            </a:solidFill>
            <a:ln w="9525">
              <a:noFill/>
              <a:round/>
              <a:headEnd/>
              <a:tailEnd/>
            </a:ln>
          </p:spPr>
          <p:txBody>
            <a:bodyPr/>
            <a:lstStyle/>
            <a:p>
              <a:endParaRPr lang="en-US"/>
            </a:p>
          </p:txBody>
        </p:sp>
        <p:sp>
          <p:nvSpPr>
            <p:cNvPr id="81970" name="Freeform 80"/>
            <p:cNvSpPr>
              <a:spLocks/>
            </p:cNvSpPr>
            <p:nvPr/>
          </p:nvSpPr>
          <p:spPr bwMode="auto">
            <a:xfrm>
              <a:off x="2408" y="2835"/>
              <a:ext cx="35" cy="52"/>
            </a:xfrm>
            <a:custGeom>
              <a:avLst/>
              <a:gdLst>
                <a:gd name="T0" fmla="*/ 27 w 35"/>
                <a:gd name="T1" fmla="*/ 52 h 52"/>
                <a:gd name="T2" fmla="*/ 25 w 35"/>
                <a:gd name="T3" fmla="*/ 42 h 52"/>
                <a:gd name="T4" fmla="*/ 29 w 35"/>
                <a:gd name="T5" fmla="*/ 33 h 52"/>
                <a:gd name="T6" fmla="*/ 31 w 35"/>
                <a:gd name="T7" fmla="*/ 21 h 52"/>
                <a:gd name="T8" fmla="*/ 35 w 35"/>
                <a:gd name="T9" fmla="*/ 12 h 52"/>
                <a:gd name="T10" fmla="*/ 35 w 35"/>
                <a:gd name="T11" fmla="*/ 2 h 52"/>
                <a:gd name="T12" fmla="*/ 33 w 35"/>
                <a:gd name="T13" fmla="*/ 0 h 52"/>
                <a:gd name="T14" fmla="*/ 27 w 35"/>
                <a:gd name="T15" fmla="*/ 0 h 52"/>
                <a:gd name="T16" fmla="*/ 16 w 35"/>
                <a:gd name="T17" fmla="*/ 8 h 52"/>
                <a:gd name="T18" fmla="*/ 2 w 35"/>
                <a:gd name="T19" fmla="*/ 21 h 52"/>
                <a:gd name="T20" fmla="*/ 0 w 35"/>
                <a:gd name="T21" fmla="*/ 37 h 52"/>
                <a:gd name="T22" fmla="*/ 10 w 35"/>
                <a:gd name="T23" fmla="*/ 46 h 52"/>
                <a:gd name="T24" fmla="*/ 27 w 35"/>
                <a:gd name="T25" fmla="*/ 52 h 52"/>
                <a:gd name="T26" fmla="*/ 27 w 35"/>
                <a:gd name="T27" fmla="*/ 52 h 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5"/>
                <a:gd name="T43" fmla="*/ 0 h 52"/>
                <a:gd name="T44" fmla="*/ 35 w 35"/>
                <a:gd name="T45" fmla="*/ 52 h 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5" h="52">
                  <a:moveTo>
                    <a:pt x="27" y="52"/>
                  </a:moveTo>
                  <a:lnTo>
                    <a:pt x="25" y="42"/>
                  </a:lnTo>
                  <a:lnTo>
                    <a:pt x="29" y="33"/>
                  </a:lnTo>
                  <a:lnTo>
                    <a:pt x="31" y="21"/>
                  </a:lnTo>
                  <a:lnTo>
                    <a:pt x="35" y="12"/>
                  </a:lnTo>
                  <a:lnTo>
                    <a:pt x="35" y="2"/>
                  </a:lnTo>
                  <a:lnTo>
                    <a:pt x="33" y="0"/>
                  </a:lnTo>
                  <a:lnTo>
                    <a:pt x="27" y="0"/>
                  </a:lnTo>
                  <a:lnTo>
                    <a:pt x="16" y="8"/>
                  </a:lnTo>
                  <a:lnTo>
                    <a:pt x="2" y="21"/>
                  </a:lnTo>
                  <a:lnTo>
                    <a:pt x="0" y="37"/>
                  </a:lnTo>
                  <a:lnTo>
                    <a:pt x="10" y="46"/>
                  </a:lnTo>
                  <a:lnTo>
                    <a:pt x="27" y="52"/>
                  </a:lnTo>
                  <a:close/>
                </a:path>
              </a:pathLst>
            </a:custGeom>
            <a:solidFill>
              <a:srgbClr val="8AA1FF"/>
            </a:solidFill>
            <a:ln w="9525">
              <a:noFill/>
              <a:round/>
              <a:headEnd/>
              <a:tailEnd/>
            </a:ln>
          </p:spPr>
          <p:txBody>
            <a:bodyPr/>
            <a:lstStyle/>
            <a:p>
              <a:endParaRPr lang="en-US"/>
            </a:p>
          </p:txBody>
        </p:sp>
        <p:sp>
          <p:nvSpPr>
            <p:cNvPr id="81971" name="Freeform 82"/>
            <p:cNvSpPr>
              <a:spLocks/>
            </p:cNvSpPr>
            <p:nvPr/>
          </p:nvSpPr>
          <p:spPr bwMode="auto">
            <a:xfrm>
              <a:off x="2524" y="2740"/>
              <a:ext cx="27" cy="36"/>
            </a:xfrm>
            <a:custGeom>
              <a:avLst/>
              <a:gdLst>
                <a:gd name="T0" fmla="*/ 18 w 27"/>
                <a:gd name="T1" fmla="*/ 0 h 36"/>
                <a:gd name="T2" fmla="*/ 25 w 27"/>
                <a:gd name="T3" fmla="*/ 6 h 36"/>
                <a:gd name="T4" fmla="*/ 27 w 27"/>
                <a:gd name="T5" fmla="*/ 15 h 36"/>
                <a:gd name="T6" fmla="*/ 21 w 27"/>
                <a:gd name="T7" fmla="*/ 23 h 36"/>
                <a:gd name="T8" fmla="*/ 18 w 27"/>
                <a:gd name="T9" fmla="*/ 33 h 36"/>
                <a:gd name="T10" fmla="*/ 8 w 27"/>
                <a:gd name="T11" fmla="*/ 36 h 36"/>
                <a:gd name="T12" fmla="*/ 2 w 27"/>
                <a:gd name="T13" fmla="*/ 36 h 36"/>
                <a:gd name="T14" fmla="*/ 0 w 27"/>
                <a:gd name="T15" fmla="*/ 31 h 36"/>
                <a:gd name="T16" fmla="*/ 6 w 27"/>
                <a:gd name="T17" fmla="*/ 19 h 36"/>
                <a:gd name="T18" fmla="*/ 12 w 27"/>
                <a:gd name="T19" fmla="*/ 6 h 36"/>
                <a:gd name="T20" fmla="*/ 18 w 27"/>
                <a:gd name="T21" fmla="*/ 0 h 36"/>
                <a:gd name="T22" fmla="*/ 18 w 27"/>
                <a:gd name="T23" fmla="*/ 0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
                <a:gd name="T37" fmla="*/ 0 h 36"/>
                <a:gd name="T38" fmla="*/ 27 w 27"/>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 h="36">
                  <a:moveTo>
                    <a:pt x="18" y="0"/>
                  </a:moveTo>
                  <a:lnTo>
                    <a:pt x="25" y="6"/>
                  </a:lnTo>
                  <a:lnTo>
                    <a:pt x="27" y="15"/>
                  </a:lnTo>
                  <a:lnTo>
                    <a:pt x="21" y="23"/>
                  </a:lnTo>
                  <a:lnTo>
                    <a:pt x="18" y="33"/>
                  </a:lnTo>
                  <a:lnTo>
                    <a:pt x="8" y="36"/>
                  </a:lnTo>
                  <a:lnTo>
                    <a:pt x="2" y="36"/>
                  </a:lnTo>
                  <a:lnTo>
                    <a:pt x="0" y="31"/>
                  </a:lnTo>
                  <a:lnTo>
                    <a:pt x="6" y="19"/>
                  </a:lnTo>
                  <a:lnTo>
                    <a:pt x="12" y="6"/>
                  </a:lnTo>
                  <a:lnTo>
                    <a:pt x="18" y="0"/>
                  </a:lnTo>
                  <a:close/>
                </a:path>
              </a:pathLst>
            </a:custGeom>
            <a:solidFill>
              <a:srgbClr val="8AA1FF"/>
            </a:solidFill>
            <a:ln w="9525">
              <a:noFill/>
              <a:round/>
              <a:headEnd/>
              <a:tailEnd/>
            </a:ln>
          </p:spPr>
          <p:txBody>
            <a:bodyPr/>
            <a:lstStyle/>
            <a:p>
              <a:endParaRPr lang="en-US"/>
            </a:p>
          </p:txBody>
        </p:sp>
        <p:sp>
          <p:nvSpPr>
            <p:cNvPr id="81972" name="Freeform 83"/>
            <p:cNvSpPr>
              <a:spLocks/>
            </p:cNvSpPr>
            <p:nvPr/>
          </p:nvSpPr>
          <p:spPr bwMode="auto">
            <a:xfrm>
              <a:off x="2395" y="2769"/>
              <a:ext cx="46" cy="57"/>
            </a:xfrm>
            <a:custGeom>
              <a:avLst/>
              <a:gdLst>
                <a:gd name="T0" fmla="*/ 15 w 46"/>
                <a:gd name="T1" fmla="*/ 0 h 57"/>
                <a:gd name="T2" fmla="*/ 17 w 46"/>
                <a:gd name="T3" fmla="*/ 11 h 57"/>
                <a:gd name="T4" fmla="*/ 23 w 46"/>
                <a:gd name="T5" fmla="*/ 24 h 57"/>
                <a:gd name="T6" fmla="*/ 30 w 46"/>
                <a:gd name="T7" fmla="*/ 32 h 57"/>
                <a:gd name="T8" fmla="*/ 46 w 46"/>
                <a:gd name="T9" fmla="*/ 28 h 57"/>
                <a:gd name="T10" fmla="*/ 46 w 46"/>
                <a:gd name="T11" fmla="*/ 32 h 57"/>
                <a:gd name="T12" fmla="*/ 46 w 46"/>
                <a:gd name="T13" fmla="*/ 42 h 57"/>
                <a:gd name="T14" fmla="*/ 46 w 46"/>
                <a:gd name="T15" fmla="*/ 49 h 57"/>
                <a:gd name="T16" fmla="*/ 46 w 46"/>
                <a:gd name="T17" fmla="*/ 57 h 57"/>
                <a:gd name="T18" fmla="*/ 30 w 46"/>
                <a:gd name="T19" fmla="*/ 47 h 57"/>
                <a:gd name="T20" fmla="*/ 17 w 46"/>
                <a:gd name="T21" fmla="*/ 49 h 57"/>
                <a:gd name="T22" fmla="*/ 9 w 46"/>
                <a:gd name="T23" fmla="*/ 47 h 57"/>
                <a:gd name="T24" fmla="*/ 4 w 46"/>
                <a:gd name="T25" fmla="*/ 47 h 57"/>
                <a:gd name="T26" fmla="*/ 0 w 46"/>
                <a:gd name="T27" fmla="*/ 42 h 57"/>
                <a:gd name="T28" fmla="*/ 0 w 46"/>
                <a:gd name="T29" fmla="*/ 34 h 57"/>
                <a:gd name="T30" fmla="*/ 0 w 46"/>
                <a:gd name="T31" fmla="*/ 30 h 57"/>
                <a:gd name="T32" fmla="*/ 4 w 46"/>
                <a:gd name="T33" fmla="*/ 19 h 57"/>
                <a:gd name="T34" fmla="*/ 9 w 46"/>
                <a:gd name="T35" fmla="*/ 4 h 57"/>
                <a:gd name="T36" fmla="*/ 15 w 46"/>
                <a:gd name="T37" fmla="*/ 0 h 57"/>
                <a:gd name="T38" fmla="*/ 15 w 46"/>
                <a:gd name="T39" fmla="*/ 0 h 5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6"/>
                <a:gd name="T61" fmla="*/ 0 h 57"/>
                <a:gd name="T62" fmla="*/ 46 w 46"/>
                <a:gd name="T63" fmla="*/ 57 h 5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6" h="57">
                  <a:moveTo>
                    <a:pt x="15" y="0"/>
                  </a:moveTo>
                  <a:lnTo>
                    <a:pt x="17" y="11"/>
                  </a:lnTo>
                  <a:lnTo>
                    <a:pt x="23" y="24"/>
                  </a:lnTo>
                  <a:lnTo>
                    <a:pt x="30" y="32"/>
                  </a:lnTo>
                  <a:lnTo>
                    <a:pt x="46" y="28"/>
                  </a:lnTo>
                  <a:lnTo>
                    <a:pt x="46" y="32"/>
                  </a:lnTo>
                  <a:lnTo>
                    <a:pt x="46" y="42"/>
                  </a:lnTo>
                  <a:lnTo>
                    <a:pt x="46" y="49"/>
                  </a:lnTo>
                  <a:lnTo>
                    <a:pt x="46" y="57"/>
                  </a:lnTo>
                  <a:lnTo>
                    <a:pt x="30" y="47"/>
                  </a:lnTo>
                  <a:lnTo>
                    <a:pt x="17" y="49"/>
                  </a:lnTo>
                  <a:lnTo>
                    <a:pt x="9" y="47"/>
                  </a:lnTo>
                  <a:lnTo>
                    <a:pt x="4" y="47"/>
                  </a:lnTo>
                  <a:lnTo>
                    <a:pt x="0" y="42"/>
                  </a:lnTo>
                  <a:lnTo>
                    <a:pt x="0" y="34"/>
                  </a:lnTo>
                  <a:lnTo>
                    <a:pt x="0" y="30"/>
                  </a:lnTo>
                  <a:lnTo>
                    <a:pt x="4" y="19"/>
                  </a:lnTo>
                  <a:lnTo>
                    <a:pt x="9" y="4"/>
                  </a:lnTo>
                  <a:lnTo>
                    <a:pt x="15" y="0"/>
                  </a:lnTo>
                  <a:close/>
                </a:path>
              </a:pathLst>
            </a:custGeom>
            <a:solidFill>
              <a:srgbClr val="8AA1FF"/>
            </a:solidFill>
            <a:ln w="9525">
              <a:noFill/>
              <a:round/>
              <a:headEnd/>
              <a:tailEnd/>
            </a:ln>
          </p:spPr>
          <p:txBody>
            <a:bodyPr/>
            <a:lstStyle/>
            <a:p>
              <a:endParaRPr lang="en-US"/>
            </a:p>
          </p:txBody>
        </p:sp>
        <p:sp>
          <p:nvSpPr>
            <p:cNvPr id="81973" name="Freeform 84"/>
            <p:cNvSpPr>
              <a:spLocks/>
            </p:cNvSpPr>
            <p:nvPr/>
          </p:nvSpPr>
          <p:spPr bwMode="auto">
            <a:xfrm>
              <a:off x="2342" y="2820"/>
              <a:ext cx="9" cy="23"/>
            </a:xfrm>
            <a:custGeom>
              <a:avLst/>
              <a:gdLst>
                <a:gd name="T0" fmla="*/ 0 w 9"/>
                <a:gd name="T1" fmla="*/ 0 h 23"/>
                <a:gd name="T2" fmla="*/ 9 w 9"/>
                <a:gd name="T3" fmla="*/ 2 h 23"/>
                <a:gd name="T4" fmla="*/ 7 w 9"/>
                <a:gd name="T5" fmla="*/ 17 h 23"/>
                <a:gd name="T6" fmla="*/ 3 w 9"/>
                <a:gd name="T7" fmla="*/ 21 h 23"/>
                <a:gd name="T8" fmla="*/ 2 w 9"/>
                <a:gd name="T9" fmla="*/ 23 h 23"/>
                <a:gd name="T10" fmla="*/ 0 w 9"/>
                <a:gd name="T11" fmla="*/ 19 h 23"/>
                <a:gd name="T12" fmla="*/ 0 w 9"/>
                <a:gd name="T13" fmla="*/ 8 h 23"/>
                <a:gd name="T14" fmla="*/ 0 w 9"/>
                <a:gd name="T15" fmla="*/ 4 h 23"/>
                <a:gd name="T16" fmla="*/ 0 w 9"/>
                <a:gd name="T17" fmla="*/ 0 h 23"/>
                <a:gd name="T18" fmla="*/ 0 w 9"/>
                <a:gd name="T19" fmla="*/ 0 h 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23"/>
                <a:gd name="T32" fmla="*/ 9 w 9"/>
                <a:gd name="T33" fmla="*/ 23 h 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23">
                  <a:moveTo>
                    <a:pt x="0" y="0"/>
                  </a:moveTo>
                  <a:lnTo>
                    <a:pt x="9" y="2"/>
                  </a:lnTo>
                  <a:lnTo>
                    <a:pt x="7" y="17"/>
                  </a:lnTo>
                  <a:lnTo>
                    <a:pt x="3" y="21"/>
                  </a:lnTo>
                  <a:lnTo>
                    <a:pt x="2" y="23"/>
                  </a:lnTo>
                  <a:lnTo>
                    <a:pt x="0" y="19"/>
                  </a:lnTo>
                  <a:lnTo>
                    <a:pt x="0" y="8"/>
                  </a:lnTo>
                  <a:lnTo>
                    <a:pt x="0" y="4"/>
                  </a:lnTo>
                  <a:lnTo>
                    <a:pt x="0" y="0"/>
                  </a:lnTo>
                  <a:close/>
                </a:path>
              </a:pathLst>
            </a:custGeom>
            <a:solidFill>
              <a:srgbClr val="8AA1FF"/>
            </a:solidFill>
            <a:ln w="9525">
              <a:noFill/>
              <a:round/>
              <a:headEnd/>
              <a:tailEnd/>
            </a:ln>
          </p:spPr>
          <p:txBody>
            <a:bodyPr/>
            <a:lstStyle/>
            <a:p>
              <a:endParaRPr lang="en-US"/>
            </a:p>
          </p:txBody>
        </p:sp>
        <p:sp>
          <p:nvSpPr>
            <p:cNvPr id="81974" name="Freeform 87"/>
            <p:cNvSpPr>
              <a:spLocks/>
            </p:cNvSpPr>
            <p:nvPr/>
          </p:nvSpPr>
          <p:spPr bwMode="auto">
            <a:xfrm>
              <a:off x="2368" y="2955"/>
              <a:ext cx="10" cy="8"/>
            </a:xfrm>
            <a:custGeom>
              <a:avLst/>
              <a:gdLst>
                <a:gd name="T0" fmla="*/ 4 w 10"/>
                <a:gd name="T1" fmla="*/ 0 h 8"/>
                <a:gd name="T2" fmla="*/ 10 w 10"/>
                <a:gd name="T3" fmla="*/ 2 h 8"/>
                <a:gd name="T4" fmla="*/ 6 w 10"/>
                <a:gd name="T5" fmla="*/ 8 h 8"/>
                <a:gd name="T6" fmla="*/ 0 w 10"/>
                <a:gd name="T7" fmla="*/ 8 h 8"/>
                <a:gd name="T8" fmla="*/ 4 w 10"/>
                <a:gd name="T9" fmla="*/ 0 h 8"/>
                <a:gd name="T10" fmla="*/ 4 w 10"/>
                <a:gd name="T11" fmla="*/ 0 h 8"/>
                <a:gd name="T12" fmla="*/ 0 60000 65536"/>
                <a:gd name="T13" fmla="*/ 0 60000 65536"/>
                <a:gd name="T14" fmla="*/ 0 60000 65536"/>
                <a:gd name="T15" fmla="*/ 0 60000 65536"/>
                <a:gd name="T16" fmla="*/ 0 60000 65536"/>
                <a:gd name="T17" fmla="*/ 0 60000 65536"/>
                <a:gd name="T18" fmla="*/ 0 w 10"/>
                <a:gd name="T19" fmla="*/ 0 h 8"/>
                <a:gd name="T20" fmla="*/ 10 w 10"/>
                <a:gd name="T21" fmla="*/ 8 h 8"/>
              </a:gdLst>
              <a:ahLst/>
              <a:cxnLst>
                <a:cxn ang="T12">
                  <a:pos x="T0" y="T1"/>
                </a:cxn>
                <a:cxn ang="T13">
                  <a:pos x="T2" y="T3"/>
                </a:cxn>
                <a:cxn ang="T14">
                  <a:pos x="T4" y="T5"/>
                </a:cxn>
                <a:cxn ang="T15">
                  <a:pos x="T6" y="T7"/>
                </a:cxn>
                <a:cxn ang="T16">
                  <a:pos x="T8" y="T9"/>
                </a:cxn>
                <a:cxn ang="T17">
                  <a:pos x="T10" y="T11"/>
                </a:cxn>
              </a:cxnLst>
              <a:rect l="T18" t="T19" r="T20" b="T21"/>
              <a:pathLst>
                <a:path w="10" h="8">
                  <a:moveTo>
                    <a:pt x="4" y="0"/>
                  </a:moveTo>
                  <a:lnTo>
                    <a:pt x="10" y="2"/>
                  </a:lnTo>
                  <a:lnTo>
                    <a:pt x="6" y="8"/>
                  </a:lnTo>
                  <a:lnTo>
                    <a:pt x="0" y="8"/>
                  </a:lnTo>
                  <a:lnTo>
                    <a:pt x="4" y="0"/>
                  </a:lnTo>
                  <a:close/>
                </a:path>
              </a:pathLst>
            </a:custGeom>
            <a:solidFill>
              <a:srgbClr val="8AA1FF"/>
            </a:solidFill>
            <a:ln w="9525">
              <a:noFill/>
              <a:round/>
              <a:headEnd/>
              <a:tailEnd/>
            </a:ln>
          </p:spPr>
          <p:txBody>
            <a:bodyPr/>
            <a:lstStyle/>
            <a:p>
              <a:endParaRPr lang="en-US"/>
            </a:p>
          </p:txBody>
        </p:sp>
        <p:sp>
          <p:nvSpPr>
            <p:cNvPr id="81975" name="Freeform 98"/>
            <p:cNvSpPr>
              <a:spLocks/>
            </p:cNvSpPr>
            <p:nvPr/>
          </p:nvSpPr>
          <p:spPr bwMode="auto">
            <a:xfrm>
              <a:off x="2081" y="3195"/>
              <a:ext cx="70" cy="71"/>
            </a:xfrm>
            <a:custGeom>
              <a:avLst/>
              <a:gdLst>
                <a:gd name="T0" fmla="*/ 61 w 70"/>
                <a:gd name="T1" fmla="*/ 0 h 71"/>
                <a:gd name="T2" fmla="*/ 67 w 70"/>
                <a:gd name="T3" fmla="*/ 12 h 71"/>
                <a:gd name="T4" fmla="*/ 68 w 70"/>
                <a:gd name="T5" fmla="*/ 27 h 71"/>
                <a:gd name="T6" fmla="*/ 68 w 70"/>
                <a:gd name="T7" fmla="*/ 44 h 71"/>
                <a:gd name="T8" fmla="*/ 70 w 70"/>
                <a:gd name="T9" fmla="*/ 61 h 71"/>
                <a:gd name="T10" fmla="*/ 63 w 70"/>
                <a:gd name="T11" fmla="*/ 52 h 71"/>
                <a:gd name="T12" fmla="*/ 55 w 70"/>
                <a:gd name="T13" fmla="*/ 52 h 71"/>
                <a:gd name="T14" fmla="*/ 49 w 70"/>
                <a:gd name="T15" fmla="*/ 54 h 71"/>
                <a:gd name="T16" fmla="*/ 44 w 70"/>
                <a:gd name="T17" fmla="*/ 61 h 71"/>
                <a:gd name="T18" fmla="*/ 36 w 70"/>
                <a:gd name="T19" fmla="*/ 65 h 71"/>
                <a:gd name="T20" fmla="*/ 30 w 70"/>
                <a:gd name="T21" fmla="*/ 71 h 71"/>
                <a:gd name="T22" fmla="*/ 25 w 70"/>
                <a:gd name="T23" fmla="*/ 67 h 71"/>
                <a:gd name="T24" fmla="*/ 19 w 70"/>
                <a:gd name="T25" fmla="*/ 57 h 71"/>
                <a:gd name="T26" fmla="*/ 4 w 70"/>
                <a:gd name="T27" fmla="*/ 46 h 71"/>
                <a:gd name="T28" fmla="*/ 0 w 70"/>
                <a:gd name="T29" fmla="*/ 37 h 71"/>
                <a:gd name="T30" fmla="*/ 2 w 70"/>
                <a:gd name="T31" fmla="*/ 25 h 71"/>
                <a:gd name="T32" fmla="*/ 11 w 70"/>
                <a:gd name="T33" fmla="*/ 17 h 71"/>
                <a:gd name="T34" fmla="*/ 21 w 70"/>
                <a:gd name="T35" fmla="*/ 10 h 71"/>
                <a:gd name="T36" fmla="*/ 36 w 70"/>
                <a:gd name="T37" fmla="*/ 4 h 71"/>
                <a:gd name="T38" fmla="*/ 48 w 70"/>
                <a:gd name="T39" fmla="*/ 0 h 71"/>
                <a:gd name="T40" fmla="*/ 61 w 70"/>
                <a:gd name="T41" fmla="*/ 0 h 71"/>
                <a:gd name="T42" fmla="*/ 61 w 70"/>
                <a:gd name="T43" fmla="*/ 0 h 7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0"/>
                <a:gd name="T67" fmla="*/ 0 h 71"/>
                <a:gd name="T68" fmla="*/ 70 w 70"/>
                <a:gd name="T69" fmla="*/ 71 h 7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0" h="71">
                  <a:moveTo>
                    <a:pt x="61" y="0"/>
                  </a:moveTo>
                  <a:lnTo>
                    <a:pt x="67" y="12"/>
                  </a:lnTo>
                  <a:lnTo>
                    <a:pt x="68" y="27"/>
                  </a:lnTo>
                  <a:lnTo>
                    <a:pt x="68" y="44"/>
                  </a:lnTo>
                  <a:lnTo>
                    <a:pt x="70" y="61"/>
                  </a:lnTo>
                  <a:lnTo>
                    <a:pt x="63" y="52"/>
                  </a:lnTo>
                  <a:lnTo>
                    <a:pt x="55" y="52"/>
                  </a:lnTo>
                  <a:lnTo>
                    <a:pt x="49" y="54"/>
                  </a:lnTo>
                  <a:lnTo>
                    <a:pt x="44" y="61"/>
                  </a:lnTo>
                  <a:lnTo>
                    <a:pt x="36" y="65"/>
                  </a:lnTo>
                  <a:lnTo>
                    <a:pt x="30" y="71"/>
                  </a:lnTo>
                  <a:lnTo>
                    <a:pt x="25" y="67"/>
                  </a:lnTo>
                  <a:lnTo>
                    <a:pt x="19" y="57"/>
                  </a:lnTo>
                  <a:lnTo>
                    <a:pt x="4" y="46"/>
                  </a:lnTo>
                  <a:lnTo>
                    <a:pt x="0" y="37"/>
                  </a:lnTo>
                  <a:lnTo>
                    <a:pt x="2" y="25"/>
                  </a:lnTo>
                  <a:lnTo>
                    <a:pt x="11" y="17"/>
                  </a:lnTo>
                  <a:lnTo>
                    <a:pt x="21" y="10"/>
                  </a:lnTo>
                  <a:lnTo>
                    <a:pt x="36" y="4"/>
                  </a:lnTo>
                  <a:lnTo>
                    <a:pt x="48" y="0"/>
                  </a:lnTo>
                  <a:lnTo>
                    <a:pt x="61" y="0"/>
                  </a:lnTo>
                  <a:close/>
                </a:path>
              </a:pathLst>
            </a:custGeom>
            <a:solidFill>
              <a:srgbClr val="8AA1FF"/>
            </a:solidFill>
            <a:ln w="9525">
              <a:noFill/>
              <a:round/>
              <a:headEnd/>
              <a:tailEnd/>
            </a:ln>
          </p:spPr>
          <p:txBody>
            <a:bodyPr/>
            <a:lstStyle/>
            <a:p>
              <a:endParaRPr lang="en-US"/>
            </a:p>
          </p:txBody>
        </p:sp>
        <p:sp>
          <p:nvSpPr>
            <p:cNvPr id="81976" name="Freeform 100"/>
            <p:cNvSpPr>
              <a:spLocks/>
            </p:cNvSpPr>
            <p:nvPr/>
          </p:nvSpPr>
          <p:spPr bwMode="auto">
            <a:xfrm>
              <a:off x="2692" y="2022"/>
              <a:ext cx="445" cy="452"/>
            </a:xfrm>
            <a:custGeom>
              <a:avLst/>
              <a:gdLst>
                <a:gd name="T0" fmla="*/ 234 w 445"/>
                <a:gd name="T1" fmla="*/ 450 h 452"/>
                <a:gd name="T2" fmla="*/ 257 w 445"/>
                <a:gd name="T3" fmla="*/ 448 h 452"/>
                <a:gd name="T4" fmla="*/ 278 w 445"/>
                <a:gd name="T5" fmla="*/ 442 h 452"/>
                <a:gd name="T6" fmla="*/ 299 w 445"/>
                <a:gd name="T7" fmla="*/ 434 h 452"/>
                <a:gd name="T8" fmla="*/ 327 w 445"/>
                <a:gd name="T9" fmla="*/ 421 h 452"/>
                <a:gd name="T10" fmla="*/ 363 w 445"/>
                <a:gd name="T11" fmla="*/ 398 h 452"/>
                <a:gd name="T12" fmla="*/ 394 w 445"/>
                <a:gd name="T13" fmla="*/ 368 h 452"/>
                <a:gd name="T14" fmla="*/ 415 w 445"/>
                <a:gd name="T15" fmla="*/ 332 h 452"/>
                <a:gd name="T16" fmla="*/ 430 w 445"/>
                <a:gd name="T17" fmla="*/ 301 h 452"/>
                <a:gd name="T18" fmla="*/ 436 w 445"/>
                <a:gd name="T19" fmla="*/ 280 h 452"/>
                <a:gd name="T20" fmla="*/ 441 w 445"/>
                <a:gd name="T21" fmla="*/ 259 h 452"/>
                <a:gd name="T22" fmla="*/ 443 w 445"/>
                <a:gd name="T23" fmla="*/ 236 h 452"/>
                <a:gd name="T24" fmla="*/ 443 w 445"/>
                <a:gd name="T25" fmla="*/ 213 h 452"/>
                <a:gd name="T26" fmla="*/ 441 w 445"/>
                <a:gd name="T27" fmla="*/ 191 h 452"/>
                <a:gd name="T28" fmla="*/ 436 w 445"/>
                <a:gd name="T29" fmla="*/ 168 h 452"/>
                <a:gd name="T30" fmla="*/ 430 w 445"/>
                <a:gd name="T31" fmla="*/ 147 h 452"/>
                <a:gd name="T32" fmla="*/ 415 w 445"/>
                <a:gd name="T33" fmla="*/ 116 h 452"/>
                <a:gd name="T34" fmla="*/ 394 w 445"/>
                <a:gd name="T35" fmla="*/ 80 h 452"/>
                <a:gd name="T36" fmla="*/ 363 w 445"/>
                <a:gd name="T37" fmla="*/ 50 h 452"/>
                <a:gd name="T38" fmla="*/ 327 w 445"/>
                <a:gd name="T39" fmla="*/ 25 h 452"/>
                <a:gd name="T40" fmla="*/ 299 w 445"/>
                <a:gd name="T41" fmla="*/ 12 h 452"/>
                <a:gd name="T42" fmla="*/ 278 w 445"/>
                <a:gd name="T43" fmla="*/ 4 h 452"/>
                <a:gd name="T44" fmla="*/ 257 w 445"/>
                <a:gd name="T45" fmla="*/ 0 h 452"/>
                <a:gd name="T46" fmla="*/ 234 w 445"/>
                <a:gd name="T47" fmla="*/ 0 h 452"/>
                <a:gd name="T48" fmla="*/ 211 w 445"/>
                <a:gd name="T49" fmla="*/ 0 h 452"/>
                <a:gd name="T50" fmla="*/ 188 w 445"/>
                <a:gd name="T51" fmla="*/ 0 h 452"/>
                <a:gd name="T52" fmla="*/ 165 w 445"/>
                <a:gd name="T53" fmla="*/ 4 h 452"/>
                <a:gd name="T54" fmla="*/ 144 w 445"/>
                <a:gd name="T55" fmla="*/ 12 h 452"/>
                <a:gd name="T56" fmla="*/ 114 w 445"/>
                <a:gd name="T57" fmla="*/ 25 h 452"/>
                <a:gd name="T58" fmla="*/ 80 w 445"/>
                <a:gd name="T59" fmla="*/ 50 h 452"/>
                <a:gd name="T60" fmla="*/ 47 w 445"/>
                <a:gd name="T61" fmla="*/ 80 h 452"/>
                <a:gd name="T62" fmla="*/ 25 w 445"/>
                <a:gd name="T63" fmla="*/ 116 h 452"/>
                <a:gd name="T64" fmla="*/ 11 w 445"/>
                <a:gd name="T65" fmla="*/ 147 h 452"/>
                <a:gd name="T66" fmla="*/ 4 w 445"/>
                <a:gd name="T67" fmla="*/ 168 h 452"/>
                <a:gd name="T68" fmla="*/ 0 w 445"/>
                <a:gd name="T69" fmla="*/ 191 h 452"/>
                <a:gd name="T70" fmla="*/ 0 w 445"/>
                <a:gd name="T71" fmla="*/ 213 h 452"/>
                <a:gd name="T72" fmla="*/ 0 w 445"/>
                <a:gd name="T73" fmla="*/ 236 h 452"/>
                <a:gd name="T74" fmla="*/ 0 w 445"/>
                <a:gd name="T75" fmla="*/ 259 h 452"/>
                <a:gd name="T76" fmla="*/ 4 w 445"/>
                <a:gd name="T77" fmla="*/ 280 h 452"/>
                <a:gd name="T78" fmla="*/ 11 w 445"/>
                <a:gd name="T79" fmla="*/ 301 h 452"/>
                <a:gd name="T80" fmla="*/ 25 w 445"/>
                <a:gd name="T81" fmla="*/ 332 h 452"/>
                <a:gd name="T82" fmla="*/ 47 w 445"/>
                <a:gd name="T83" fmla="*/ 368 h 452"/>
                <a:gd name="T84" fmla="*/ 80 w 445"/>
                <a:gd name="T85" fmla="*/ 398 h 452"/>
                <a:gd name="T86" fmla="*/ 114 w 445"/>
                <a:gd name="T87" fmla="*/ 421 h 452"/>
                <a:gd name="T88" fmla="*/ 144 w 445"/>
                <a:gd name="T89" fmla="*/ 434 h 452"/>
                <a:gd name="T90" fmla="*/ 165 w 445"/>
                <a:gd name="T91" fmla="*/ 442 h 452"/>
                <a:gd name="T92" fmla="*/ 188 w 445"/>
                <a:gd name="T93" fmla="*/ 448 h 452"/>
                <a:gd name="T94" fmla="*/ 211 w 445"/>
                <a:gd name="T95" fmla="*/ 450 h 452"/>
                <a:gd name="T96" fmla="*/ 224 w 445"/>
                <a:gd name="T97" fmla="*/ 452 h 45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45"/>
                <a:gd name="T148" fmla="*/ 0 h 452"/>
                <a:gd name="T149" fmla="*/ 445 w 445"/>
                <a:gd name="T150" fmla="*/ 452 h 45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45" h="452">
                  <a:moveTo>
                    <a:pt x="224" y="452"/>
                  </a:moveTo>
                  <a:lnTo>
                    <a:pt x="234" y="450"/>
                  </a:lnTo>
                  <a:lnTo>
                    <a:pt x="245" y="450"/>
                  </a:lnTo>
                  <a:lnTo>
                    <a:pt x="257" y="448"/>
                  </a:lnTo>
                  <a:lnTo>
                    <a:pt x="268" y="446"/>
                  </a:lnTo>
                  <a:lnTo>
                    <a:pt x="278" y="442"/>
                  </a:lnTo>
                  <a:lnTo>
                    <a:pt x="289" y="438"/>
                  </a:lnTo>
                  <a:lnTo>
                    <a:pt x="299" y="434"/>
                  </a:lnTo>
                  <a:lnTo>
                    <a:pt x="310" y="432"/>
                  </a:lnTo>
                  <a:lnTo>
                    <a:pt x="327" y="421"/>
                  </a:lnTo>
                  <a:lnTo>
                    <a:pt x="346" y="412"/>
                  </a:lnTo>
                  <a:lnTo>
                    <a:pt x="363" y="398"/>
                  </a:lnTo>
                  <a:lnTo>
                    <a:pt x="380" y="385"/>
                  </a:lnTo>
                  <a:lnTo>
                    <a:pt x="394" y="368"/>
                  </a:lnTo>
                  <a:lnTo>
                    <a:pt x="407" y="351"/>
                  </a:lnTo>
                  <a:lnTo>
                    <a:pt x="415" y="332"/>
                  </a:lnTo>
                  <a:lnTo>
                    <a:pt x="426" y="312"/>
                  </a:lnTo>
                  <a:lnTo>
                    <a:pt x="430" y="301"/>
                  </a:lnTo>
                  <a:lnTo>
                    <a:pt x="434" y="292"/>
                  </a:lnTo>
                  <a:lnTo>
                    <a:pt x="436" y="280"/>
                  </a:lnTo>
                  <a:lnTo>
                    <a:pt x="441" y="271"/>
                  </a:lnTo>
                  <a:lnTo>
                    <a:pt x="441" y="259"/>
                  </a:lnTo>
                  <a:lnTo>
                    <a:pt x="443" y="248"/>
                  </a:lnTo>
                  <a:lnTo>
                    <a:pt x="443" y="236"/>
                  </a:lnTo>
                  <a:lnTo>
                    <a:pt x="445" y="227"/>
                  </a:lnTo>
                  <a:lnTo>
                    <a:pt x="443" y="213"/>
                  </a:lnTo>
                  <a:lnTo>
                    <a:pt x="443" y="202"/>
                  </a:lnTo>
                  <a:lnTo>
                    <a:pt x="441" y="191"/>
                  </a:lnTo>
                  <a:lnTo>
                    <a:pt x="441" y="179"/>
                  </a:lnTo>
                  <a:lnTo>
                    <a:pt x="436" y="168"/>
                  </a:lnTo>
                  <a:lnTo>
                    <a:pt x="434" y="156"/>
                  </a:lnTo>
                  <a:lnTo>
                    <a:pt x="430" y="147"/>
                  </a:lnTo>
                  <a:lnTo>
                    <a:pt x="426" y="137"/>
                  </a:lnTo>
                  <a:lnTo>
                    <a:pt x="415" y="116"/>
                  </a:lnTo>
                  <a:lnTo>
                    <a:pt x="407" y="99"/>
                  </a:lnTo>
                  <a:lnTo>
                    <a:pt x="394" y="80"/>
                  </a:lnTo>
                  <a:lnTo>
                    <a:pt x="380" y="67"/>
                  </a:lnTo>
                  <a:lnTo>
                    <a:pt x="363" y="50"/>
                  </a:lnTo>
                  <a:lnTo>
                    <a:pt x="346" y="38"/>
                  </a:lnTo>
                  <a:lnTo>
                    <a:pt x="327" y="25"/>
                  </a:lnTo>
                  <a:lnTo>
                    <a:pt x="310" y="17"/>
                  </a:lnTo>
                  <a:lnTo>
                    <a:pt x="299" y="12"/>
                  </a:lnTo>
                  <a:lnTo>
                    <a:pt x="289" y="8"/>
                  </a:lnTo>
                  <a:lnTo>
                    <a:pt x="278" y="4"/>
                  </a:lnTo>
                  <a:lnTo>
                    <a:pt x="268" y="4"/>
                  </a:lnTo>
                  <a:lnTo>
                    <a:pt x="257" y="0"/>
                  </a:lnTo>
                  <a:lnTo>
                    <a:pt x="245" y="0"/>
                  </a:lnTo>
                  <a:lnTo>
                    <a:pt x="234" y="0"/>
                  </a:lnTo>
                  <a:lnTo>
                    <a:pt x="224" y="0"/>
                  </a:lnTo>
                  <a:lnTo>
                    <a:pt x="211" y="0"/>
                  </a:lnTo>
                  <a:lnTo>
                    <a:pt x="200" y="0"/>
                  </a:lnTo>
                  <a:lnTo>
                    <a:pt x="188" y="0"/>
                  </a:lnTo>
                  <a:lnTo>
                    <a:pt x="177" y="4"/>
                  </a:lnTo>
                  <a:lnTo>
                    <a:pt x="165" y="4"/>
                  </a:lnTo>
                  <a:lnTo>
                    <a:pt x="156" y="8"/>
                  </a:lnTo>
                  <a:lnTo>
                    <a:pt x="144" y="12"/>
                  </a:lnTo>
                  <a:lnTo>
                    <a:pt x="135" y="17"/>
                  </a:lnTo>
                  <a:lnTo>
                    <a:pt x="114" y="25"/>
                  </a:lnTo>
                  <a:lnTo>
                    <a:pt x="97" y="38"/>
                  </a:lnTo>
                  <a:lnTo>
                    <a:pt x="80" y="50"/>
                  </a:lnTo>
                  <a:lnTo>
                    <a:pt x="65" y="67"/>
                  </a:lnTo>
                  <a:lnTo>
                    <a:pt x="47" y="80"/>
                  </a:lnTo>
                  <a:lnTo>
                    <a:pt x="36" y="99"/>
                  </a:lnTo>
                  <a:lnTo>
                    <a:pt x="25" y="116"/>
                  </a:lnTo>
                  <a:lnTo>
                    <a:pt x="17" y="137"/>
                  </a:lnTo>
                  <a:lnTo>
                    <a:pt x="11" y="147"/>
                  </a:lnTo>
                  <a:lnTo>
                    <a:pt x="7" y="156"/>
                  </a:lnTo>
                  <a:lnTo>
                    <a:pt x="4" y="168"/>
                  </a:lnTo>
                  <a:lnTo>
                    <a:pt x="4" y="179"/>
                  </a:lnTo>
                  <a:lnTo>
                    <a:pt x="0" y="191"/>
                  </a:lnTo>
                  <a:lnTo>
                    <a:pt x="0" y="202"/>
                  </a:lnTo>
                  <a:lnTo>
                    <a:pt x="0" y="213"/>
                  </a:lnTo>
                  <a:lnTo>
                    <a:pt x="0" y="227"/>
                  </a:lnTo>
                  <a:lnTo>
                    <a:pt x="0" y="236"/>
                  </a:lnTo>
                  <a:lnTo>
                    <a:pt x="0" y="248"/>
                  </a:lnTo>
                  <a:lnTo>
                    <a:pt x="0" y="259"/>
                  </a:lnTo>
                  <a:lnTo>
                    <a:pt x="4" y="271"/>
                  </a:lnTo>
                  <a:lnTo>
                    <a:pt x="4" y="280"/>
                  </a:lnTo>
                  <a:lnTo>
                    <a:pt x="7" y="292"/>
                  </a:lnTo>
                  <a:lnTo>
                    <a:pt x="11" y="301"/>
                  </a:lnTo>
                  <a:lnTo>
                    <a:pt x="17" y="312"/>
                  </a:lnTo>
                  <a:lnTo>
                    <a:pt x="25" y="332"/>
                  </a:lnTo>
                  <a:lnTo>
                    <a:pt x="36" y="351"/>
                  </a:lnTo>
                  <a:lnTo>
                    <a:pt x="47" y="368"/>
                  </a:lnTo>
                  <a:lnTo>
                    <a:pt x="65" y="385"/>
                  </a:lnTo>
                  <a:lnTo>
                    <a:pt x="80" y="398"/>
                  </a:lnTo>
                  <a:lnTo>
                    <a:pt x="97" y="412"/>
                  </a:lnTo>
                  <a:lnTo>
                    <a:pt x="114" y="421"/>
                  </a:lnTo>
                  <a:lnTo>
                    <a:pt x="135" y="432"/>
                  </a:lnTo>
                  <a:lnTo>
                    <a:pt x="144" y="434"/>
                  </a:lnTo>
                  <a:lnTo>
                    <a:pt x="156" y="438"/>
                  </a:lnTo>
                  <a:lnTo>
                    <a:pt x="165" y="442"/>
                  </a:lnTo>
                  <a:lnTo>
                    <a:pt x="177" y="446"/>
                  </a:lnTo>
                  <a:lnTo>
                    <a:pt x="188" y="448"/>
                  </a:lnTo>
                  <a:lnTo>
                    <a:pt x="200" y="450"/>
                  </a:lnTo>
                  <a:lnTo>
                    <a:pt x="211" y="450"/>
                  </a:lnTo>
                  <a:lnTo>
                    <a:pt x="224" y="452"/>
                  </a:lnTo>
                  <a:close/>
                </a:path>
              </a:pathLst>
            </a:custGeom>
            <a:solidFill>
              <a:srgbClr val="D9E0E6"/>
            </a:solidFill>
            <a:ln w="9525">
              <a:noFill/>
              <a:round/>
              <a:headEnd/>
              <a:tailEnd/>
            </a:ln>
          </p:spPr>
          <p:txBody>
            <a:bodyPr/>
            <a:lstStyle/>
            <a:p>
              <a:endParaRPr lang="en-US"/>
            </a:p>
          </p:txBody>
        </p:sp>
        <p:sp>
          <p:nvSpPr>
            <p:cNvPr id="81977" name="Freeform 105"/>
            <p:cNvSpPr>
              <a:spLocks/>
            </p:cNvSpPr>
            <p:nvPr/>
          </p:nvSpPr>
          <p:spPr bwMode="auto">
            <a:xfrm>
              <a:off x="2895" y="2102"/>
              <a:ext cx="16" cy="15"/>
            </a:xfrm>
            <a:custGeom>
              <a:avLst/>
              <a:gdLst>
                <a:gd name="T0" fmla="*/ 8 w 16"/>
                <a:gd name="T1" fmla="*/ 0 h 15"/>
                <a:gd name="T2" fmla="*/ 16 w 16"/>
                <a:gd name="T3" fmla="*/ 4 h 15"/>
                <a:gd name="T4" fmla="*/ 8 w 16"/>
                <a:gd name="T5" fmla="*/ 15 h 15"/>
                <a:gd name="T6" fmla="*/ 2 w 16"/>
                <a:gd name="T7" fmla="*/ 15 h 15"/>
                <a:gd name="T8" fmla="*/ 0 w 16"/>
                <a:gd name="T9" fmla="*/ 15 h 15"/>
                <a:gd name="T10" fmla="*/ 0 w 16"/>
                <a:gd name="T11" fmla="*/ 10 h 15"/>
                <a:gd name="T12" fmla="*/ 8 w 16"/>
                <a:gd name="T13" fmla="*/ 0 h 15"/>
                <a:gd name="T14" fmla="*/ 8 w 16"/>
                <a:gd name="T15" fmla="*/ 0 h 15"/>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15"/>
                <a:gd name="T26" fmla="*/ 16 w 16"/>
                <a:gd name="T27" fmla="*/ 15 h 1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15">
                  <a:moveTo>
                    <a:pt x="8" y="0"/>
                  </a:moveTo>
                  <a:lnTo>
                    <a:pt x="16" y="4"/>
                  </a:lnTo>
                  <a:lnTo>
                    <a:pt x="8" y="15"/>
                  </a:lnTo>
                  <a:lnTo>
                    <a:pt x="2" y="15"/>
                  </a:lnTo>
                  <a:lnTo>
                    <a:pt x="0" y="15"/>
                  </a:lnTo>
                  <a:lnTo>
                    <a:pt x="0" y="10"/>
                  </a:lnTo>
                  <a:lnTo>
                    <a:pt x="8" y="0"/>
                  </a:lnTo>
                  <a:close/>
                </a:path>
              </a:pathLst>
            </a:custGeom>
            <a:solidFill>
              <a:srgbClr val="FFFF00"/>
            </a:solidFill>
            <a:ln w="9525">
              <a:noFill/>
              <a:round/>
              <a:headEnd/>
              <a:tailEnd/>
            </a:ln>
          </p:spPr>
          <p:txBody>
            <a:bodyPr/>
            <a:lstStyle/>
            <a:p>
              <a:endParaRPr lang="en-US"/>
            </a:p>
          </p:txBody>
        </p:sp>
        <p:sp>
          <p:nvSpPr>
            <p:cNvPr id="81978" name="Freeform 106"/>
            <p:cNvSpPr>
              <a:spLocks/>
            </p:cNvSpPr>
            <p:nvPr/>
          </p:nvSpPr>
          <p:spPr bwMode="auto">
            <a:xfrm>
              <a:off x="2867" y="2131"/>
              <a:ext cx="15" cy="17"/>
            </a:xfrm>
            <a:custGeom>
              <a:avLst/>
              <a:gdLst>
                <a:gd name="T0" fmla="*/ 8 w 15"/>
                <a:gd name="T1" fmla="*/ 0 h 17"/>
                <a:gd name="T2" fmla="*/ 15 w 15"/>
                <a:gd name="T3" fmla="*/ 5 h 17"/>
                <a:gd name="T4" fmla="*/ 8 w 15"/>
                <a:gd name="T5" fmla="*/ 15 h 17"/>
                <a:gd name="T6" fmla="*/ 2 w 15"/>
                <a:gd name="T7" fmla="*/ 17 h 17"/>
                <a:gd name="T8" fmla="*/ 0 w 15"/>
                <a:gd name="T9" fmla="*/ 15 h 17"/>
                <a:gd name="T10" fmla="*/ 0 w 15"/>
                <a:gd name="T11" fmla="*/ 9 h 17"/>
                <a:gd name="T12" fmla="*/ 8 w 15"/>
                <a:gd name="T13" fmla="*/ 0 h 17"/>
                <a:gd name="T14" fmla="*/ 8 w 15"/>
                <a:gd name="T15" fmla="*/ 0 h 17"/>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17"/>
                <a:gd name="T26" fmla="*/ 15 w 15"/>
                <a:gd name="T27" fmla="*/ 17 h 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17">
                  <a:moveTo>
                    <a:pt x="8" y="0"/>
                  </a:moveTo>
                  <a:lnTo>
                    <a:pt x="15" y="5"/>
                  </a:lnTo>
                  <a:lnTo>
                    <a:pt x="8" y="15"/>
                  </a:lnTo>
                  <a:lnTo>
                    <a:pt x="2" y="17"/>
                  </a:lnTo>
                  <a:lnTo>
                    <a:pt x="0" y="15"/>
                  </a:lnTo>
                  <a:lnTo>
                    <a:pt x="0" y="9"/>
                  </a:lnTo>
                  <a:lnTo>
                    <a:pt x="8" y="0"/>
                  </a:lnTo>
                  <a:close/>
                </a:path>
              </a:pathLst>
            </a:custGeom>
            <a:solidFill>
              <a:srgbClr val="FFFF00"/>
            </a:solidFill>
            <a:ln w="9525">
              <a:noFill/>
              <a:round/>
              <a:headEnd/>
              <a:tailEnd/>
            </a:ln>
          </p:spPr>
          <p:txBody>
            <a:bodyPr/>
            <a:lstStyle/>
            <a:p>
              <a:endParaRPr lang="en-US"/>
            </a:p>
          </p:txBody>
        </p:sp>
        <p:sp>
          <p:nvSpPr>
            <p:cNvPr id="81979" name="Freeform 111"/>
            <p:cNvSpPr>
              <a:spLocks/>
            </p:cNvSpPr>
            <p:nvPr/>
          </p:nvSpPr>
          <p:spPr bwMode="auto">
            <a:xfrm>
              <a:off x="3031" y="2376"/>
              <a:ext cx="11" cy="19"/>
            </a:xfrm>
            <a:custGeom>
              <a:avLst/>
              <a:gdLst>
                <a:gd name="T0" fmla="*/ 11 w 11"/>
                <a:gd name="T1" fmla="*/ 0 h 19"/>
                <a:gd name="T2" fmla="*/ 0 w 11"/>
                <a:gd name="T3" fmla="*/ 4 h 19"/>
                <a:gd name="T4" fmla="*/ 0 w 11"/>
                <a:gd name="T5" fmla="*/ 16 h 19"/>
                <a:gd name="T6" fmla="*/ 0 w 11"/>
                <a:gd name="T7" fmla="*/ 19 h 19"/>
                <a:gd name="T8" fmla="*/ 3 w 11"/>
                <a:gd name="T9" fmla="*/ 19 h 19"/>
                <a:gd name="T10" fmla="*/ 7 w 11"/>
                <a:gd name="T11" fmla="*/ 12 h 19"/>
                <a:gd name="T12" fmla="*/ 11 w 11"/>
                <a:gd name="T13" fmla="*/ 0 h 19"/>
                <a:gd name="T14" fmla="*/ 11 w 11"/>
                <a:gd name="T15" fmla="*/ 0 h 19"/>
                <a:gd name="T16" fmla="*/ 0 60000 65536"/>
                <a:gd name="T17" fmla="*/ 0 60000 65536"/>
                <a:gd name="T18" fmla="*/ 0 60000 65536"/>
                <a:gd name="T19" fmla="*/ 0 60000 65536"/>
                <a:gd name="T20" fmla="*/ 0 60000 65536"/>
                <a:gd name="T21" fmla="*/ 0 60000 65536"/>
                <a:gd name="T22" fmla="*/ 0 60000 65536"/>
                <a:gd name="T23" fmla="*/ 0 60000 65536"/>
                <a:gd name="T24" fmla="*/ 0 w 11"/>
                <a:gd name="T25" fmla="*/ 0 h 19"/>
                <a:gd name="T26" fmla="*/ 11 w 11"/>
                <a:gd name="T27" fmla="*/ 19 h 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 h="19">
                  <a:moveTo>
                    <a:pt x="11" y="0"/>
                  </a:moveTo>
                  <a:lnTo>
                    <a:pt x="0" y="4"/>
                  </a:lnTo>
                  <a:lnTo>
                    <a:pt x="0" y="16"/>
                  </a:lnTo>
                  <a:lnTo>
                    <a:pt x="0" y="19"/>
                  </a:lnTo>
                  <a:lnTo>
                    <a:pt x="3" y="19"/>
                  </a:lnTo>
                  <a:lnTo>
                    <a:pt x="7" y="12"/>
                  </a:lnTo>
                  <a:lnTo>
                    <a:pt x="11" y="0"/>
                  </a:lnTo>
                  <a:close/>
                </a:path>
              </a:pathLst>
            </a:custGeom>
            <a:solidFill>
              <a:srgbClr val="FFFFFF"/>
            </a:solidFill>
            <a:ln w="9525">
              <a:noFill/>
              <a:round/>
              <a:headEnd/>
              <a:tailEnd/>
            </a:ln>
          </p:spPr>
          <p:txBody>
            <a:bodyPr/>
            <a:lstStyle/>
            <a:p>
              <a:endParaRPr lang="en-US"/>
            </a:p>
          </p:txBody>
        </p:sp>
        <p:sp>
          <p:nvSpPr>
            <p:cNvPr id="81980" name="Freeform 113"/>
            <p:cNvSpPr>
              <a:spLocks/>
            </p:cNvSpPr>
            <p:nvPr/>
          </p:nvSpPr>
          <p:spPr bwMode="auto">
            <a:xfrm>
              <a:off x="2949" y="1919"/>
              <a:ext cx="297" cy="570"/>
            </a:xfrm>
            <a:custGeom>
              <a:avLst/>
              <a:gdLst>
                <a:gd name="T0" fmla="*/ 0 w 297"/>
                <a:gd name="T1" fmla="*/ 0 h 570"/>
                <a:gd name="T2" fmla="*/ 114 w 297"/>
                <a:gd name="T3" fmla="*/ 33 h 570"/>
                <a:gd name="T4" fmla="*/ 243 w 297"/>
                <a:gd name="T5" fmla="*/ 137 h 570"/>
                <a:gd name="T6" fmla="*/ 297 w 297"/>
                <a:gd name="T7" fmla="*/ 286 h 570"/>
                <a:gd name="T8" fmla="*/ 295 w 297"/>
                <a:gd name="T9" fmla="*/ 372 h 570"/>
                <a:gd name="T10" fmla="*/ 268 w 297"/>
                <a:gd name="T11" fmla="*/ 440 h 570"/>
                <a:gd name="T12" fmla="*/ 221 w 297"/>
                <a:gd name="T13" fmla="*/ 520 h 570"/>
                <a:gd name="T14" fmla="*/ 177 w 297"/>
                <a:gd name="T15" fmla="*/ 570 h 570"/>
                <a:gd name="T16" fmla="*/ 112 w 297"/>
                <a:gd name="T17" fmla="*/ 488 h 570"/>
                <a:gd name="T18" fmla="*/ 177 w 297"/>
                <a:gd name="T19" fmla="*/ 410 h 570"/>
                <a:gd name="T20" fmla="*/ 188 w 297"/>
                <a:gd name="T21" fmla="*/ 275 h 570"/>
                <a:gd name="T22" fmla="*/ 137 w 297"/>
                <a:gd name="T23" fmla="*/ 174 h 570"/>
                <a:gd name="T24" fmla="*/ 61 w 297"/>
                <a:gd name="T25" fmla="*/ 116 h 570"/>
                <a:gd name="T26" fmla="*/ 4 w 297"/>
                <a:gd name="T27" fmla="*/ 99 h 570"/>
                <a:gd name="T28" fmla="*/ 0 w 297"/>
                <a:gd name="T29" fmla="*/ 0 h 570"/>
                <a:gd name="T30" fmla="*/ 0 w 297"/>
                <a:gd name="T31" fmla="*/ 0 h 57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97"/>
                <a:gd name="T49" fmla="*/ 0 h 570"/>
                <a:gd name="T50" fmla="*/ 297 w 297"/>
                <a:gd name="T51" fmla="*/ 570 h 57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97" h="570">
                  <a:moveTo>
                    <a:pt x="0" y="0"/>
                  </a:moveTo>
                  <a:lnTo>
                    <a:pt x="114" y="33"/>
                  </a:lnTo>
                  <a:lnTo>
                    <a:pt x="243" y="137"/>
                  </a:lnTo>
                  <a:lnTo>
                    <a:pt x="297" y="286"/>
                  </a:lnTo>
                  <a:lnTo>
                    <a:pt x="295" y="372"/>
                  </a:lnTo>
                  <a:lnTo>
                    <a:pt x="268" y="440"/>
                  </a:lnTo>
                  <a:lnTo>
                    <a:pt x="221" y="520"/>
                  </a:lnTo>
                  <a:lnTo>
                    <a:pt x="177" y="570"/>
                  </a:lnTo>
                  <a:lnTo>
                    <a:pt x="112" y="488"/>
                  </a:lnTo>
                  <a:lnTo>
                    <a:pt x="177" y="410"/>
                  </a:lnTo>
                  <a:lnTo>
                    <a:pt x="188" y="275"/>
                  </a:lnTo>
                  <a:lnTo>
                    <a:pt x="137" y="174"/>
                  </a:lnTo>
                  <a:lnTo>
                    <a:pt x="61" y="116"/>
                  </a:lnTo>
                  <a:lnTo>
                    <a:pt x="4" y="99"/>
                  </a:lnTo>
                  <a:lnTo>
                    <a:pt x="0" y="0"/>
                  </a:lnTo>
                  <a:close/>
                </a:path>
              </a:pathLst>
            </a:custGeom>
            <a:solidFill>
              <a:srgbClr val="FF0000"/>
            </a:solidFill>
            <a:ln w="9525">
              <a:noFill/>
              <a:round/>
              <a:headEnd/>
              <a:tailEnd/>
            </a:ln>
          </p:spPr>
          <p:txBody>
            <a:bodyPr/>
            <a:lstStyle/>
            <a:p>
              <a:endParaRPr lang="en-US"/>
            </a:p>
          </p:txBody>
        </p:sp>
        <p:sp>
          <p:nvSpPr>
            <p:cNvPr id="81981" name="Freeform 114"/>
            <p:cNvSpPr>
              <a:spLocks/>
            </p:cNvSpPr>
            <p:nvPr/>
          </p:nvSpPr>
          <p:spPr bwMode="auto">
            <a:xfrm>
              <a:off x="2591" y="1927"/>
              <a:ext cx="607" cy="646"/>
            </a:xfrm>
            <a:custGeom>
              <a:avLst/>
              <a:gdLst>
                <a:gd name="T0" fmla="*/ 0 w 607"/>
                <a:gd name="T1" fmla="*/ 238 h 646"/>
                <a:gd name="T2" fmla="*/ 10 w 607"/>
                <a:gd name="T3" fmla="*/ 387 h 646"/>
                <a:gd name="T4" fmla="*/ 97 w 607"/>
                <a:gd name="T5" fmla="*/ 552 h 646"/>
                <a:gd name="T6" fmla="*/ 198 w 607"/>
                <a:gd name="T7" fmla="*/ 621 h 646"/>
                <a:gd name="T8" fmla="*/ 354 w 607"/>
                <a:gd name="T9" fmla="*/ 646 h 646"/>
                <a:gd name="T10" fmla="*/ 487 w 607"/>
                <a:gd name="T11" fmla="*/ 613 h 646"/>
                <a:gd name="T12" fmla="*/ 575 w 607"/>
                <a:gd name="T13" fmla="*/ 537 h 646"/>
                <a:gd name="T14" fmla="*/ 607 w 607"/>
                <a:gd name="T15" fmla="*/ 480 h 646"/>
                <a:gd name="T16" fmla="*/ 508 w 607"/>
                <a:gd name="T17" fmla="*/ 442 h 646"/>
                <a:gd name="T18" fmla="*/ 424 w 607"/>
                <a:gd name="T19" fmla="*/ 526 h 646"/>
                <a:gd name="T20" fmla="*/ 289 w 607"/>
                <a:gd name="T21" fmla="*/ 537 h 646"/>
                <a:gd name="T22" fmla="*/ 207 w 607"/>
                <a:gd name="T23" fmla="*/ 505 h 646"/>
                <a:gd name="T24" fmla="*/ 108 w 607"/>
                <a:gd name="T25" fmla="*/ 385 h 646"/>
                <a:gd name="T26" fmla="*/ 107 w 607"/>
                <a:gd name="T27" fmla="*/ 261 h 646"/>
                <a:gd name="T28" fmla="*/ 160 w 607"/>
                <a:gd name="T29" fmla="*/ 162 h 646"/>
                <a:gd name="T30" fmla="*/ 284 w 607"/>
                <a:gd name="T31" fmla="*/ 91 h 646"/>
                <a:gd name="T32" fmla="*/ 373 w 607"/>
                <a:gd name="T33" fmla="*/ 93 h 646"/>
                <a:gd name="T34" fmla="*/ 375 w 607"/>
                <a:gd name="T35" fmla="*/ 0 h 646"/>
                <a:gd name="T36" fmla="*/ 274 w 607"/>
                <a:gd name="T37" fmla="*/ 4 h 646"/>
                <a:gd name="T38" fmla="*/ 169 w 607"/>
                <a:gd name="T39" fmla="*/ 42 h 646"/>
                <a:gd name="T40" fmla="*/ 88 w 607"/>
                <a:gd name="T41" fmla="*/ 84 h 646"/>
                <a:gd name="T42" fmla="*/ 49 w 607"/>
                <a:gd name="T43" fmla="*/ 150 h 646"/>
                <a:gd name="T44" fmla="*/ 0 w 607"/>
                <a:gd name="T45" fmla="*/ 238 h 646"/>
                <a:gd name="T46" fmla="*/ 0 w 607"/>
                <a:gd name="T47" fmla="*/ 238 h 64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07"/>
                <a:gd name="T73" fmla="*/ 0 h 646"/>
                <a:gd name="T74" fmla="*/ 607 w 607"/>
                <a:gd name="T75" fmla="*/ 646 h 64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07" h="646">
                  <a:moveTo>
                    <a:pt x="0" y="238"/>
                  </a:moveTo>
                  <a:lnTo>
                    <a:pt x="10" y="387"/>
                  </a:lnTo>
                  <a:lnTo>
                    <a:pt x="97" y="552"/>
                  </a:lnTo>
                  <a:lnTo>
                    <a:pt x="198" y="621"/>
                  </a:lnTo>
                  <a:lnTo>
                    <a:pt x="354" y="646"/>
                  </a:lnTo>
                  <a:lnTo>
                    <a:pt x="487" y="613"/>
                  </a:lnTo>
                  <a:lnTo>
                    <a:pt x="575" y="537"/>
                  </a:lnTo>
                  <a:lnTo>
                    <a:pt x="607" y="480"/>
                  </a:lnTo>
                  <a:lnTo>
                    <a:pt x="508" y="442"/>
                  </a:lnTo>
                  <a:lnTo>
                    <a:pt x="424" y="526"/>
                  </a:lnTo>
                  <a:lnTo>
                    <a:pt x="289" y="537"/>
                  </a:lnTo>
                  <a:lnTo>
                    <a:pt x="207" y="505"/>
                  </a:lnTo>
                  <a:lnTo>
                    <a:pt x="108" y="385"/>
                  </a:lnTo>
                  <a:lnTo>
                    <a:pt x="107" y="261"/>
                  </a:lnTo>
                  <a:lnTo>
                    <a:pt x="160" y="162"/>
                  </a:lnTo>
                  <a:lnTo>
                    <a:pt x="284" y="91"/>
                  </a:lnTo>
                  <a:lnTo>
                    <a:pt x="373" y="93"/>
                  </a:lnTo>
                  <a:lnTo>
                    <a:pt x="375" y="0"/>
                  </a:lnTo>
                  <a:lnTo>
                    <a:pt x="274" y="4"/>
                  </a:lnTo>
                  <a:lnTo>
                    <a:pt x="169" y="42"/>
                  </a:lnTo>
                  <a:lnTo>
                    <a:pt x="88" y="84"/>
                  </a:lnTo>
                  <a:lnTo>
                    <a:pt x="49" y="150"/>
                  </a:lnTo>
                  <a:lnTo>
                    <a:pt x="0" y="238"/>
                  </a:lnTo>
                  <a:close/>
                </a:path>
              </a:pathLst>
            </a:custGeom>
            <a:solidFill>
              <a:srgbClr val="FF0000"/>
            </a:solidFill>
            <a:ln w="9525">
              <a:noFill/>
              <a:round/>
              <a:headEnd/>
              <a:tailEnd/>
            </a:ln>
          </p:spPr>
          <p:txBody>
            <a:bodyPr/>
            <a:lstStyle/>
            <a:p>
              <a:endParaRPr lang="en-US"/>
            </a:p>
          </p:txBody>
        </p:sp>
        <p:sp>
          <p:nvSpPr>
            <p:cNvPr id="81982" name="Freeform 115"/>
            <p:cNvSpPr>
              <a:spLocks/>
            </p:cNvSpPr>
            <p:nvPr/>
          </p:nvSpPr>
          <p:spPr bwMode="auto">
            <a:xfrm>
              <a:off x="2718" y="2018"/>
              <a:ext cx="372" cy="431"/>
            </a:xfrm>
            <a:custGeom>
              <a:avLst/>
              <a:gdLst>
                <a:gd name="T0" fmla="*/ 246 w 372"/>
                <a:gd name="T1" fmla="*/ 0 h 431"/>
                <a:gd name="T2" fmla="*/ 0 w 372"/>
                <a:gd name="T3" fmla="*/ 339 h 431"/>
                <a:gd name="T4" fmla="*/ 33 w 372"/>
                <a:gd name="T5" fmla="*/ 398 h 431"/>
                <a:gd name="T6" fmla="*/ 117 w 372"/>
                <a:gd name="T7" fmla="*/ 431 h 431"/>
                <a:gd name="T8" fmla="*/ 372 w 372"/>
                <a:gd name="T9" fmla="*/ 65 h 431"/>
                <a:gd name="T10" fmla="*/ 288 w 372"/>
                <a:gd name="T11" fmla="*/ 6 h 431"/>
                <a:gd name="T12" fmla="*/ 246 w 372"/>
                <a:gd name="T13" fmla="*/ 0 h 431"/>
                <a:gd name="T14" fmla="*/ 246 w 372"/>
                <a:gd name="T15" fmla="*/ 0 h 431"/>
                <a:gd name="T16" fmla="*/ 0 60000 65536"/>
                <a:gd name="T17" fmla="*/ 0 60000 65536"/>
                <a:gd name="T18" fmla="*/ 0 60000 65536"/>
                <a:gd name="T19" fmla="*/ 0 60000 65536"/>
                <a:gd name="T20" fmla="*/ 0 60000 65536"/>
                <a:gd name="T21" fmla="*/ 0 60000 65536"/>
                <a:gd name="T22" fmla="*/ 0 60000 65536"/>
                <a:gd name="T23" fmla="*/ 0 60000 65536"/>
                <a:gd name="T24" fmla="*/ 0 w 372"/>
                <a:gd name="T25" fmla="*/ 0 h 431"/>
                <a:gd name="T26" fmla="*/ 372 w 372"/>
                <a:gd name="T27" fmla="*/ 431 h 4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2" h="431">
                  <a:moveTo>
                    <a:pt x="246" y="0"/>
                  </a:moveTo>
                  <a:lnTo>
                    <a:pt x="0" y="339"/>
                  </a:lnTo>
                  <a:lnTo>
                    <a:pt x="33" y="398"/>
                  </a:lnTo>
                  <a:lnTo>
                    <a:pt x="117" y="431"/>
                  </a:lnTo>
                  <a:lnTo>
                    <a:pt x="372" y="65"/>
                  </a:lnTo>
                  <a:lnTo>
                    <a:pt x="288" y="6"/>
                  </a:lnTo>
                  <a:lnTo>
                    <a:pt x="246" y="0"/>
                  </a:lnTo>
                  <a:close/>
                </a:path>
              </a:pathLst>
            </a:custGeom>
            <a:solidFill>
              <a:srgbClr val="FF0000"/>
            </a:solidFill>
            <a:ln w="9525">
              <a:noFill/>
              <a:round/>
              <a:headEnd/>
              <a:tailEnd/>
            </a:ln>
          </p:spPr>
          <p:txBody>
            <a:bodyPr/>
            <a:lstStyle/>
            <a:p>
              <a:endParaRPr lang="en-US"/>
            </a:p>
          </p:txBody>
        </p:sp>
        <p:sp>
          <p:nvSpPr>
            <p:cNvPr id="81983" name="Freeform 129"/>
            <p:cNvSpPr>
              <a:spLocks/>
            </p:cNvSpPr>
            <p:nvPr/>
          </p:nvSpPr>
          <p:spPr bwMode="auto">
            <a:xfrm>
              <a:off x="2863" y="2725"/>
              <a:ext cx="21" cy="27"/>
            </a:xfrm>
            <a:custGeom>
              <a:avLst/>
              <a:gdLst>
                <a:gd name="T0" fmla="*/ 10 w 21"/>
                <a:gd name="T1" fmla="*/ 0 h 27"/>
                <a:gd name="T2" fmla="*/ 19 w 21"/>
                <a:gd name="T3" fmla="*/ 6 h 27"/>
                <a:gd name="T4" fmla="*/ 21 w 21"/>
                <a:gd name="T5" fmla="*/ 21 h 27"/>
                <a:gd name="T6" fmla="*/ 15 w 21"/>
                <a:gd name="T7" fmla="*/ 25 h 27"/>
                <a:gd name="T8" fmla="*/ 12 w 21"/>
                <a:gd name="T9" fmla="*/ 27 h 27"/>
                <a:gd name="T10" fmla="*/ 6 w 21"/>
                <a:gd name="T11" fmla="*/ 23 h 27"/>
                <a:gd name="T12" fmla="*/ 0 w 21"/>
                <a:gd name="T13" fmla="*/ 15 h 27"/>
                <a:gd name="T14" fmla="*/ 4 w 21"/>
                <a:gd name="T15" fmla="*/ 8 h 27"/>
                <a:gd name="T16" fmla="*/ 10 w 21"/>
                <a:gd name="T17" fmla="*/ 0 h 27"/>
                <a:gd name="T18" fmla="*/ 10 w 21"/>
                <a:gd name="T19" fmla="*/ 0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
                <a:gd name="T31" fmla="*/ 0 h 27"/>
                <a:gd name="T32" fmla="*/ 21 w 21"/>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 h="27">
                  <a:moveTo>
                    <a:pt x="10" y="0"/>
                  </a:moveTo>
                  <a:lnTo>
                    <a:pt x="19" y="6"/>
                  </a:lnTo>
                  <a:lnTo>
                    <a:pt x="21" y="21"/>
                  </a:lnTo>
                  <a:lnTo>
                    <a:pt x="15" y="25"/>
                  </a:lnTo>
                  <a:lnTo>
                    <a:pt x="12" y="27"/>
                  </a:lnTo>
                  <a:lnTo>
                    <a:pt x="6" y="23"/>
                  </a:lnTo>
                  <a:lnTo>
                    <a:pt x="0" y="15"/>
                  </a:lnTo>
                  <a:lnTo>
                    <a:pt x="4" y="8"/>
                  </a:lnTo>
                  <a:lnTo>
                    <a:pt x="10" y="0"/>
                  </a:lnTo>
                  <a:close/>
                </a:path>
              </a:pathLst>
            </a:custGeom>
            <a:solidFill>
              <a:srgbClr val="FFCC80"/>
            </a:solidFill>
            <a:ln w="9525">
              <a:noFill/>
              <a:round/>
              <a:headEnd/>
              <a:tailEnd/>
            </a:ln>
          </p:spPr>
          <p:txBody>
            <a:bodyPr/>
            <a:lstStyle/>
            <a:p>
              <a:endParaRPr lang="en-US"/>
            </a:p>
          </p:txBody>
        </p:sp>
        <p:sp>
          <p:nvSpPr>
            <p:cNvPr id="81984" name="Freeform 139"/>
            <p:cNvSpPr>
              <a:spLocks/>
            </p:cNvSpPr>
            <p:nvPr/>
          </p:nvSpPr>
          <p:spPr bwMode="auto">
            <a:xfrm>
              <a:off x="1976" y="2675"/>
              <a:ext cx="567" cy="678"/>
            </a:xfrm>
            <a:custGeom>
              <a:avLst/>
              <a:gdLst>
                <a:gd name="T0" fmla="*/ 364 w 567"/>
                <a:gd name="T1" fmla="*/ 0 h 678"/>
                <a:gd name="T2" fmla="*/ 0 w 567"/>
                <a:gd name="T3" fmla="*/ 637 h 678"/>
                <a:gd name="T4" fmla="*/ 461 w 567"/>
                <a:gd name="T5" fmla="*/ 678 h 678"/>
                <a:gd name="T6" fmla="*/ 567 w 567"/>
                <a:gd name="T7" fmla="*/ 151 h 678"/>
                <a:gd name="T8" fmla="*/ 535 w 567"/>
                <a:gd name="T9" fmla="*/ 145 h 678"/>
                <a:gd name="T10" fmla="*/ 432 w 567"/>
                <a:gd name="T11" fmla="*/ 648 h 678"/>
                <a:gd name="T12" fmla="*/ 50 w 567"/>
                <a:gd name="T13" fmla="*/ 610 h 678"/>
                <a:gd name="T14" fmla="*/ 400 w 567"/>
                <a:gd name="T15" fmla="*/ 6 h 678"/>
                <a:gd name="T16" fmla="*/ 364 w 567"/>
                <a:gd name="T17" fmla="*/ 0 h 678"/>
                <a:gd name="T18" fmla="*/ 364 w 567"/>
                <a:gd name="T19" fmla="*/ 0 h 6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67"/>
                <a:gd name="T31" fmla="*/ 0 h 678"/>
                <a:gd name="T32" fmla="*/ 567 w 567"/>
                <a:gd name="T33" fmla="*/ 678 h 6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67" h="678">
                  <a:moveTo>
                    <a:pt x="364" y="0"/>
                  </a:moveTo>
                  <a:lnTo>
                    <a:pt x="0" y="637"/>
                  </a:lnTo>
                  <a:lnTo>
                    <a:pt x="461" y="678"/>
                  </a:lnTo>
                  <a:lnTo>
                    <a:pt x="567" y="151"/>
                  </a:lnTo>
                  <a:lnTo>
                    <a:pt x="535" y="145"/>
                  </a:lnTo>
                  <a:lnTo>
                    <a:pt x="432" y="648"/>
                  </a:lnTo>
                  <a:lnTo>
                    <a:pt x="50" y="610"/>
                  </a:lnTo>
                  <a:lnTo>
                    <a:pt x="400" y="6"/>
                  </a:lnTo>
                  <a:lnTo>
                    <a:pt x="364" y="0"/>
                  </a:lnTo>
                  <a:close/>
                </a:path>
              </a:pathLst>
            </a:custGeom>
            <a:solidFill>
              <a:srgbClr val="000000"/>
            </a:solidFill>
            <a:ln w="9525">
              <a:noFill/>
              <a:round/>
              <a:headEnd/>
              <a:tailEnd/>
            </a:ln>
          </p:spPr>
          <p:txBody>
            <a:bodyPr/>
            <a:lstStyle/>
            <a:p>
              <a:endParaRPr lang="en-US"/>
            </a:p>
          </p:txBody>
        </p:sp>
        <p:sp>
          <p:nvSpPr>
            <p:cNvPr id="81985" name="Freeform 140"/>
            <p:cNvSpPr>
              <a:spLocks/>
            </p:cNvSpPr>
            <p:nvPr/>
          </p:nvSpPr>
          <p:spPr bwMode="auto">
            <a:xfrm>
              <a:off x="2325" y="2681"/>
              <a:ext cx="529" cy="168"/>
            </a:xfrm>
            <a:custGeom>
              <a:avLst/>
              <a:gdLst>
                <a:gd name="T0" fmla="*/ 15 w 529"/>
                <a:gd name="T1" fmla="*/ 0 h 168"/>
                <a:gd name="T2" fmla="*/ 519 w 529"/>
                <a:gd name="T3" fmla="*/ 0 h 168"/>
                <a:gd name="T4" fmla="*/ 529 w 529"/>
                <a:gd name="T5" fmla="*/ 74 h 168"/>
                <a:gd name="T6" fmla="*/ 180 w 529"/>
                <a:gd name="T7" fmla="*/ 168 h 168"/>
                <a:gd name="T8" fmla="*/ 188 w 529"/>
                <a:gd name="T9" fmla="*/ 124 h 168"/>
                <a:gd name="T10" fmla="*/ 498 w 529"/>
                <a:gd name="T11" fmla="*/ 50 h 168"/>
                <a:gd name="T12" fmla="*/ 496 w 529"/>
                <a:gd name="T13" fmla="*/ 32 h 168"/>
                <a:gd name="T14" fmla="*/ 0 w 529"/>
                <a:gd name="T15" fmla="*/ 40 h 168"/>
                <a:gd name="T16" fmla="*/ 15 w 529"/>
                <a:gd name="T17" fmla="*/ 0 h 168"/>
                <a:gd name="T18" fmla="*/ 15 w 529"/>
                <a:gd name="T19" fmla="*/ 0 h 1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29"/>
                <a:gd name="T31" fmla="*/ 0 h 168"/>
                <a:gd name="T32" fmla="*/ 529 w 529"/>
                <a:gd name="T33" fmla="*/ 168 h 1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29" h="168">
                  <a:moveTo>
                    <a:pt x="15" y="0"/>
                  </a:moveTo>
                  <a:lnTo>
                    <a:pt x="519" y="0"/>
                  </a:lnTo>
                  <a:lnTo>
                    <a:pt x="529" y="74"/>
                  </a:lnTo>
                  <a:lnTo>
                    <a:pt x="180" y="168"/>
                  </a:lnTo>
                  <a:lnTo>
                    <a:pt x="188" y="124"/>
                  </a:lnTo>
                  <a:lnTo>
                    <a:pt x="498" y="50"/>
                  </a:lnTo>
                  <a:lnTo>
                    <a:pt x="496" y="32"/>
                  </a:lnTo>
                  <a:lnTo>
                    <a:pt x="0" y="40"/>
                  </a:lnTo>
                  <a:lnTo>
                    <a:pt x="15" y="0"/>
                  </a:lnTo>
                  <a:close/>
                </a:path>
              </a:pathLst>
            </a:custGeom>
            <a:solidFill>
              <a:srgbClr val="000000"/>
            </a:solidFill>
            <a:ln w="9525">
              <a:noFill/>
              <a:round/>
              <a:headEnd/>
              <a:tailEnd/>
            </a:ln>
          </p:spPr>
          <p:txBody>
            <a:bodyPr/>
            <a:lstStyle/>
            <a:p>
              <a:endParaRPr lang="en-US"/>
            </a:p>
          </p:txBody>
        </p:sp>
        <p:sp>
          <p:nvSpPr>
            <p:cNvPr id="81986" name="Freeform 141"/>
            <p:cNvSpPr>
              <a:spLocks/>
            </p:cNvSpPr>
            <p:nvPr/>
          </p:nvSpPr>
          <p:spPr bwMode="auto">
            <a:xfrm>
              <a:off x="2492" y="2814"/>
              <a:ext cx="278" cy="267"/>
            </a:xfrm>
            <a:custGeom>
              <a:avLst/>
              <a:gdLst>
                <a:gd name="T0" fmla="*/ 36 w 278"/>
                <a:gd name="T1" fmla="*/ 0 h 267"/>
                <a:gd name="T2" fmla="*/ 278 w 278"/>
                <a:gd name="T3" fmla="*/ 185 h 267"/>
                <a:gd name="T4" fmla="*/ 263 w 278"/>
                <a:gd name="T5" fmla="*/ 267 h 267"/>
                <a:gd name="T6" fmla="*/ 0 w 278"/>
                <a:gd name="T7" fmla="*/ 185 h 267"/>
                <a:gd name="T8" fmla="*/ 10 w 278"/>
                <a:gd name="T9" fmla="*/ 138 h 267"/>
                <a:gd name="T10" fmla="*/ 242 w 278"/>
                <a:gd name="T11" fmla="*/ 231 h 267"/>
                <a:gd name="T12" fmla="*/ 247 w 278"/>
                <a:gd name="T13" fmla="*/ 204 h 267"/>
                <a:gd name="T14" fmla="*/ 21 w 278"/>
                <a:gd name="T15" fmla="*/ 40 h 267"/>
                <a:gd name="T16" fmla="*/ 36 w 278"/>
                <a:gd name="T17" fmla="*/ 0 h 267"/>
                <a:gd name="T18" fmla="*/ 36 w 278"/>
                <a:gd name="T19" fmla="*/ 0 h 2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78"/>
                <a:gd name="T31" fmla="*/ 0 h 267"/>
                <a:gd name="T32" fmla="*/ 278 w 278"/>
                <a:gd name="T33" fmla="*/ 267 h 2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78" h="267">
                  <a:moveTo>
                    <a:pt x="36" y="0"/>
                  </a:moveTo>
                  <a:lnTo>
                    <a:pt x="278" y="185"/>
                  </a:lnTo>
                  <a:lnTo>
                    <a:pt x="263" y="267"/>
                  </a:lnTo>
                  <a:lnTo>
                    <a:pt x="0" y="185"/>
                  </a:lnTo>
                  <a:lnTo>
                    <a:pt x="10" y="138"/>
                  </a:lnTo>
                  <a:lnTo>
                    <a:pt x="242" y="231"/>
                  </a:lnTo>
                  <a:lnTo>
                    <a:pt x="247" y="204"/>
                  </a:lnTo>
                  <a:lnTo>
                    <a:pt x="21" y="40"/>
                  </a:lnTo>
                  <a:lnTo>
                    <a:pt x="36" y="0"/>
                  </a:lnTo>
                  <a:close/>
                </a:path>
              </a:pathLst>
            </a:custGeom>
            <a:solidFill>
              <a:srgbClr val="000000"/>
            </a:solidFill>
            <a:ln w="9525">
              <a:noFill/>
              <a:round/>
              <a:headEnd/>
              <a:tailEnd/>
            </a:ln>
          </p:spPr>
          <p:txBody>
            <a:bodyPr/>
            <a:lstStyle/>
            <a:p>
              <a:endParaRPr lang="en-US"/>
            </a:p>
          </p:txBody>
        </p:sp>
        <p:sp>
          <p:nvSpPr>
            <p:cNvPr id="81987" name="Freeform 142"/>
            <p:cNvSpPr>
              <a:spLocks/>
            </p:cNvSpPr>
            <p:nvPr/>
          </p:nvSpPr>
          <p:spPr bwMode="auto">
            <a:xfrm>
              <a:off x="1879" y="3302"/>
              <a:ext cx="246" cy="223"/>
            </a:xfrm>
            <a:custGeom>
              <a:avLst/>
              <a:gdLst>
                <a:gd name="T0" fmla="*/ 101 w 246"/>
                <a:gd name="T1" fmla="*/ 2 h 223"/>
                <a:gd name="T2" fmla="*/ 0 w 246"/>
                <a:gd name="T3" fmla="*/ 215 h 223"/>
                <a:gd name="T4" fmla="*/ 73 w 246"/>
                <a:gd name="T5" fmla="*/ 223 h 223"/>
                <a:gd name="T6" fmla="*/ 246 w 246"/>
                <a:gd name="T7" fmla="*/ 10 h 223"/>
                <a:gd name="T8" fmla="*/ 194 w 246"/>
                <a:gd name="T9" fmla="*/ 8 h 223"/>
                <a:gd name="T10" fmla="*/ 63 w 246"/>
                <a:gd name="T11" fmla="*/ 185 h 223"/>
                <a:gd name="T12" fmla="*/ 44 w 246"/>
                <a:gd name="T13" fmla="*/ 190 h 223"/>
                <a:gd name="T14" fmla="*/ 145 w 246"/>
                <a:gd name="T15" fmla="*/ 0 h 223"/>
                <a:gd name="T16" fmla="*/ 101 w 246"/>
                <a:gd name="T17" fmla="*/ 2 h 223"/>
                <a:gd name="T18" fmla="*/ 101 w 246"/>
                <a:gd name="T19" fmla="*/ 2 h 2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6"/>
                <a:gd name="T31" fmla="*/ 0 h 223"/>
                <a:gd name="T32" fmla="*/ 246 w 246"/>
                <a:gd name="T33" fmla="*/ 223 h 2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6" h="223">
                  <a:moveTo>
                    <a:pt x="101" y="2"/>
                  </a:moveTo>
                  <a:lnTo>
                    <a:pt x="0" y="215"/>
                  </a:lnTo>
                  <a:lnTo>
                    <a:pt x="73" y="223"/>
                  </a:lnTo>
                  <a:lnTo>
                    <a:pt x="246" y="10"/>
                  </a:lnTo>
                  <a:lnTo>
                    <a:pt x="194" y="8"/>
                  </a:lnTo>
                  <a:lnTo>
                    <a:pt x="63" y="185"/>
                  </a:lnTo>
                  <a:lnTo>
                    <a:pt x="44" y="190"/>
                  </a:lnTo>
                  <a:lnTo>
                    <a:pt x="145" y="0"/>
                  </a:lnTo>
                  <a:lnTo>
                    <a:pt x="101" y="2"/>
                  </a:lnTo>
                  <a:close/>
                </a:path>
              </a:pathLst>
            </a:custGeom>
            <a:solidFill>
              <a:srgbClr val="000000"/>
            </a:solidFill>
            <a:ln w="9525">
              <a:noFill/>
              <a:round/>
              <a:headEnd/>
              <a:tailEnd/>
            </a:ln>
          </p:spPr>
          <p:txBody>
            <a:bodyPr/>
            <a:lstStyle/>
            <a:p>
              <a:endParaRPr lang="en-US"/>
            </a:p>
          </p:txBody>
        </p:sp>
        <p:sp>
          <p:nvSpPr>
            <p:cNvPr id="81988" name="Freeform 143"/>
            <p:cNvSpPr>
              <a:spLocks/>
            </p:cNvSpPr>
            <p:nvPr/>
          </p:nvSpPr>
          <p:spPr bwMode="auto">
            <a:xfrm>
              <a:off x="2288" y="3321"/>
              <a:ext cx="151" cy="225"/>
            </a:xfrm>
            <a:custGeom>
              <a:avLst/>
              <a:gdLst>
                <a:gd name="T0" fmla="*/ 151 w 151"/>
                <a:gd name="T1" fmla="*/ 23 h 225"/>
                <a:gd name="T2" fmla="*/ 116 w 151"/>
                <a:gd name="T3" fmla="*/ 225 h 225"/>
                <a:gd name="T4" fmla="*/ 50 w 151"/>
                <a:gd name="T5" fmla="*/ 225 h 225"/>
                <a:gd name="T6" fmla="*/ 0 w 151"/>
                <a:gd name="T7" fmla="*/ 0 h 225"/>
                <a:gd name="T8" fmla="*/ 37 w 151"/>
                <a:gd name="T9" fmla="*/ 4 h 225"/>
                <a:gd name="T10" fmla="*/ 75 w 151"/>
                <a:gd name="T11" fmla="*/ 192 h 225"/>
                <a:gd name="T12" fmla="*/ 90 w 151"/>
                <a:gd name="T13" fmla="*/ 191 h 225"/>
                <a:gd name="T14" fmla="*/ 118 w 151"/>
                <a:gd name="T15" fmla="*/ 13 h 225"/>
                <a:gd name="T16" fmla="*/ 151 w 151"/>
                <a:gd name="T17" fmla="*/ 23 h 225"/>
                <a:gd name="T18" fmla="*/ 151 w 151"/>
                <a:gd name="T19" fmla="*/ 23 h 2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1"/>
                <a:gd name="T31" fmla="*/ 0 h 225"/>
                <a:gd name="T32" fmla="*/ 151 w 151"/>
                <a:gd name="T33" fmla="*/ 225 h 22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1" h="225">
                  <a:moveTo>
                    <a:pt x="151" y="23"/>
                  </a:moveTo>
                  <a:lnTo>
                    <a:pt x="116" y="225"/>
                  </a:lnTo>
                  <a:lnTo>
                    <a:pt x="50" y="225"/>
                  </a:lnTo>
                  <a:lnTo>
                    <a:pt x="0" y="0"/>
                  </a:lnTo>
                  <a:lnTo>
                    <a:pt x="37" y="4"/>
                  </a:lnTo>
                  <a:lnTo>
                    <a:pt x="75" y="192"/>
                  </a:lnTo>
                  <a:lnTo>
                    <a:pt x="90" y="191"/>
                  </a:lnTo>
                  <a:lnTo>
                    <a:pt x="118" y="13"/>
                  </a:lnTo>
                  <a:lnTo>
                    <a:pt x="151" y="23"/>
                  </a:lnTo>
                  <a:close/>
                </a:path>
              </a:pathLst>
            </a:custGeom>
            <a:solidFill>
              <a:srgbClr val="000000"/>
            </a:solidFill>
            <a:ln w="9525">
              <a:noFill/>
              <a:round/>
              <a:headEnd/>
              <a:tailEnd/>
            </a:ln>
          </p:spPr>
          <p:txBody>
            <a:bodyPr/>
            <a:lstStyle/>
            <a:p>
              <a:endParaRPr lang="en-US"/>
            </a:p>
          </p:txBody>
        </p:sp>
        <p:sp>
          <p:nvSpPr>
            <p:cNvPr id="81989" name="Freeform 144"/>
            <p:cNvSpPr>
              <a:spLocks/>
            </p:cNvSpPr>
            <p:nvPr/>
          </p:nvSpPr>
          <p:spPr bwMode="auto">
            <a:xfrm>
              <a:off x="1950" y="3481"/>
              <a:ext cx="131" cy="46"/>
            </a:xfrm>
            <a:custGeom>
              <a:avLst/>
              <a:gdLst>
                <a:gd name="T0" fmla="*/ 0 w 131"/>
                <a:gd name="T1" fmla="*/ 42 h 46"/>
                <a:gd name="T2" fmla="*/ 118 w 131"/>
                <a:gd name="T3" fmla="*/ 46 h 46"/>
                <a:gd name="T4" fmla="*/ 131 w 131"/>
                <a:gd name="T5" fmla="*/ 36 h 46"/>
                <a:gd name="T6" fmla="*/ 32 w 131"/>
                <a:gd name="T7" fmla="*/ 0 h 46"/>
                <a:gd name="T8" fmla="*/ 0 w 131"/>
                <a:gd name="T9" fmla="*/ 42 h 46"/>
                <a:gd name="T10" fmla="*/ 0 w 131"/>
                <a:gd name="T11" fmla="*/ 42 h 46"/>
                <a:gd name="T12" fmla="*/ 0 60000 65536"/>
                <a:gd name="T13" fmla="*/ 0 60000 65536"/>
                <a:gd name="T14" fmla="*/ 0 60000 65536"/>
                <a:gd name="T15" fmla="*/ 0 60000 65536"/>
                <a:gd name="T16" fmla="*/ 0 60000 65536"/>
                <a:gd name="T17" fmla="*/ 0 60000 65536"/>
                <a:gd name="T18" fmla="*/ 0 w 131"/>
                <a:gd name="T19" fmla="*/ 0 h 46"/>
                <a:gd name="T20" fmla="*/ 131 w 131"/>
                <a:gd name="T21" fmla="*/ 46 h 46"/>
              </a:gdLst>
              <a:ahLst/>
              <a:cxnLst>
                <a:cxn ang="T12">
                  <a:pos x="T0" y="T1"/>
                </a:cxn>
                <a:cxn ang="T13">
                  <a:pos x="T2" y="T3"/>
                </a:cxn>
                <a:cxn ang="T14">
                  <a:pos x="T4" y="T5"/>
                </a:cxn>
                <a:cxn ang="T15">
                  <a:pos x="T6" y="T7"/>
                </a:cxn>
                <a:cxn ang="T16">
                  <a:pos x="T8" y="T9"/>
                </a:cxn>
                <a:cxn ang="T17">
                  <a:pos x="T10" y="T11"/>
                </a:cxn>
              </a:cxnLst>
              <a:rect l="T18" t="T19" r="T20" b="T21"/>
              <a:pathLst>
                <a:path w="131" h="46">
                  <a:moveTo>
                    <a:pt x="0" y="42"/>
                  </a:moveTo>
                  <a:lnTo>
                    <a:pt x="118" y="46"/>
                  </a:lnTo>
                  <a:lnTo>
                    <a:pt x="131" y="36"/>
                  </a:lnTo>
                  <a:lnTo>
                    <a:pt x="32" y="0"/>
                  </a:lnTo>
                  <a:lnTo>
                    <a:pt x="0" y="42"/>
                  </a:lnTo>
                  <a:close/>
                </a:path>
              </a:pathLst>
            </a:custGeom>
            <a:solidFill>
              <a:srgbClr val="000000"/>
            </a:solidFill>
            <a:ln w="9525">
              <a:noFill/>
              <a:round/>
              <a:headEnd/>
              <a:tailEnd/>
            </a:ln>
          </p:spPr>
          <p:txBody>
            <a:bodyPr/>
            <a:lstStyle/>
            <a:p>
              <a:endParaRPr lang="en-US"/>
            </a:p>
          </p:txBody>
        </p:sp>
        <p:sp>
          <p:nvSpPr>
            <p:cNvPr id="81990" name="Freeform 145"/>
            <p:cNvSpPr>
              <a:spLocks/>
            </p:cNvSpPr>
            <p:nvPr/>
          </p:nvSpPr>
          <p:spPr bwMode="auto">
            <a:xfrm>
              <a:off x="2378" y="3504"/>
              <a:ext cx="124" cy="49"/>
            </a:xfrm>
            <a:custGeom>
              <a:avLst/>
              <a:gdLst>
                <a:gd name="T0" fmla="*/ 0 w 124"/>
                <a:gd name="T1" fmla="*/ 40 h 49"/>
                <a:gd name="T2" fmla="*/ 101 w 124"/>
                <a:gd name="T3" fmla="*/ 49 h 49"/>
                <a:gd name="T4" fmla="*/ 124 w 124"/>
                <a:gd name="T5" fmla="*/ 44 h 49"/>
                <a:gd name="T6" fmla="*/ 28 w 124"/>
                <a:gd name="T7" fmla="*/ 0 h 49"/>
                <a:gd name="T8" fmla="*/ 0 w 124"/>
                <a:gd name="T9" fmla="*/ 40 h 49"/>
                <a:gd name="T10" fmla="*/ 0 w 124"/>
                <a:gd name="T11" fmla="*/ 40 h 49"/>
                <a:gd name="T12" fmla="*/ 0 60000 65536"/>
                <a:gd name="T13" fmla="*/ 0 60000 65536"/>
                <a:gd name="T14" fmla="*/ 0 60000 65536"/>
                <a:gd name="T15" fmla="*/ 0 60000 65536"/>
                <a:gd name="T16" fmla="*/ 0 60000 65536"/>
                <a:gd name="T17" fmla="*/ 0 60000 65536"/>
                <a:gd name="T18" fmla="*/ 0 w 124"/>
                <a:gd name="T19" fmla="*/ 0 h 49"/>
                <a:gd name="T20" fmla="*/ 124 w 124"/>
                <a:gd name="T21" fmla="*/ 49 h 49"/>
              </a:gdLst>
              <a:ahLst/>
              <a:cxnLst>
                <a:cxn ang="T12">
                  <a:pos x="T0" y="T1"/>
                </a:cxn>
                <a:cxn ang="T13">
                  <a:pos x="T2" y="T3"/>
                </a:cxn>
                <a:cxn ang="T14">
                  <a:pos x="T4" y="T5"/>
                </a:cxn>
                <a:cxn ang="T15">
                  <a:pos x="T6" y="T7"/>
                </a:cxn>
                <a:cxn ang="T16">
                  <a:pos x="T8" y="T9"/>
                </a:cxn>
                <a:cxn ang="T17">
                  <a:pos x="T10" y="T11"/>
                </a:cxn>
              </a:cxnLst>
              <a:rect l="T18" t="T19" r="T20" b="T21"/>
              <a:pathLst>
                <a:path w="124" h="49">
                  <a:moveTo>
                    <a:pt x="0" y="40"/>
                  </a:moveTo>
                  <a:lnTo>
                    <a:pt x="101" y="49"/>
                  </a:lnTo>
                  <a:lnTo>
                    <a:pt x="124" y="44"/>
                  </a:lnTo>
                  <a:lnTo>
                    <a:pt x="28" y="0"/>
                  </a:lnTo>
                  <a:lnTo>
                    <a:pt x="0" y="40"/>
                  </a:lnTo>
                  <a:close/>
                </a:path>
              </a:pathLst>
            </a:custGeom>
            <a:solidFill>
              <a:srgbClr val="000000"/>
            </a:solidFill>
            <a:ln w="9525">
              <a:noFill/>
              <a:round/>
              <a:headEnd/>
              <a:tailEnd/>
            </a:ln>
          </p:spPr>
          <p:txBody>
            <a:bodyPr/>
            <a:lstStyle/>
            <a:p>
              <a:endParaRPr lang="en-US"/>
            </a:p>
          </p:txBody>
        </p:sp>
        <p:sp>
          <p:nvSpPr>
            <p:cNvPr id="81991" name="Freeform 146"/>
            <p:cNvSpPr>
              <a:spLocks/>
            </p:cNvSpPr>
            <p:nvPr/>
          </p:nvSpPr>
          <p:spPr bwMode="auto">
            <a:xfrm>
              <a:off x="2228" y="2853"/>
              <a:ext cx="123" cy="64"/>
            </a:xfrm>
            <a:custGeom>
              <a:avLst/>
              <a:gdLst>
                <a:gd name="T0" fmla="*/ 19 w 123"/>
                <a:gd name="T1" fmla="*/ 26 h 64"/>
                <a:gd name="T2" fmla="*/ 123 w 123"/>
                <a:gd name="T3" fmla="*/ 0 h 64"/>
                <a:gd name="T4" fmla="*/ 121 w 123"/>
                <a:gd name="T5" fmla="*/ 28 h 64"/>
                <a:gd name="T6" fmla="*/ 0 w 123"/>
                <a:gd name="T7" fmla="*/ 64 h 64"/>
                <a:gd name="T8" fmla="*/ 19 w 123"/>
                <a:gd name="T9" fmla="*/ 26 h 64"/>
                <a:gd name="T10" fmla="*/ 19 w 123"/>
                <a:gd name="T11" fmla="*/ 26 h 64"/>
                <a:gd name="T12" fmla="*/ 0 60000 65536"/>
                <a:gd name="T13" fmla="*/ 0 60000 65536"/>
                <a:gd name="T14" fmla="*/ 0 60000 65536"/>
                <a:gd name="T15" fmla="*/ 0 60000 65536"/>
                <a:gd name="T16" fmla="*/ 0 60000 65536"/>
                <a:gd name="T17" fmla="*/ 0 60000 65536"/>
                <a:gd name="T18" fmla="*/ 0 w 123"/>
                <a:gd name="T19" fmla="*/ 0 h 64"/>
                <a:gd name="T20" fmla="*/ 123 w 123"/>
                <a:gd name="T21" fmla="*/ 64 h 64"/>
              </a:gdLst>
              <a:ahLst/>
              <a:cxnLst>
                <a:cxn ang="T12">
                  <a:pos x="T0" y="T1"/>
                </a:cxn>
                <a:cxn ang="T13">
                  <a:pos x="T2" y="T3"/>
                </a:cxn>
                <a:cxn ang="T14">
                  <a:pos x="T4" y="T5"/>
                </a:cxn>
                <a:cxn ang="T15">
                  <a:pos x="T6" y="T7"/>
                </a:cxn>
                <a:cxn ang="T16">
                  <a:pos x="T8" y="T9"/>
                </a:cxn>
                <a:cxn ang="T17">
                  <a:pos x="T10" y="T11"/>
                </a:cxn>
              </a:cxnLst>
              <a:rect l="T18" t="T19" r="T20" b="T21"/>
              <a:pathLst>
                <a:path w="123" h="64">
                  <a:moveTo>
                    <a:pt x="19" y="26"/>
                  </a:moveTo>
                  <a:lnTo>
                    <a:pt x="123" y="0"/>
                  </a:lnTo>
                  <a:lnTo>
                    <a:pt x="121" y="28"/>
                  </a:lnTo>
                  <a:lnTo>
                    <a:pt x="0" y="64"/>
                  </a:lnTo>
                  <a:lnTo>
                    <a:pt x="19" y="26"/>
                  </a:lnTo>
                  <a:close/>
                </a:path>
              </a:pathLst>
            </a:custGeom>
            <a:solidFill>
              <a:srgbClr val="000000"/>
            </a:solidFill>
            <a:ln w="9525">
              <a:noFill/>
              <a:round/>
              <a:headEnd/>
              <a:tailEnd/>
            </a:ln>
          </p:spPr>
          <p:txBody>
            <a:bodyPr/>
            <a:lstStyle/>
            <a:p>
              <a:endParaRPr lang="en-US"/>
            </a:p>
          </p:txBody>
        </p:sp>
        <p:sp>
          <p:nvSpPr>
            <p:cNvPr id="81992" name="Freeform 147"/>
            <p:cNvSpPr>
              <a:spLocks/>
            </p:cNvSpPr>
            <p:nvPr/>
          </p:nvSpPr>
          <p:spPr bwMode="auto">
            <a:xfrm>
              <a:off x="2184" y="2921"/>
              <a:ext cx="125" cy="65"/>
            </a:xfrm>
            <a:custGeom>
              <a:avLst/>
              <a:gdLst>
                <a:gd name="T0" fmla="*/ 21 w 125"/>
                <a:gd name="T1" fmla="*/ 27 h 65"/>
                <a:gd name="T2" fmla="*/ 125 w 125"/>
                <a:gd name="T3" fmla="*/ 0 h 65"/>
                <a:gd name="T4" fmla="*/ 123 w 125"/>
                <a:gd name="T5" fmla="*/ 29 h 65"/>
                <a:gd name="T6" fmla="*/ 0 w 125"/>
                <a:gd name="T7" fmla="*/ 65 h 65"/>
                <a:gd name="T8" fmla="*/ 21 w 125"/>
                <a:gd name="T9" fmla="*/ 27 h 65"/>
                <a:gd name="T10" fmla="*/ 21 w 125"/>
                <a:gd name="T11" fmla="*/ 27 h 65"/>
                <a:gd name="T12" fmla="*/ 0 60000 65536"/>
                <a:gd name="T13" fmla="*/ 0 60000 65536"/>
                <a:gd name="T14" fmla="*/ 0 60000 65536"/>
                <a:gd name="T15" fmla="*/ 0 60000 65536"/>
                <a:gd name="T16" fmla="*/ 0 60000 65536"/>
                <a:gd name="T17" fmla="*/ 0 60000 65536"/>
                <a:gd name="T18" fmla="*/ 0 w 125"/>
                <a:gd name="T19" fmla="*/ 0 h 65"/>
                <a:gd name="T20" fmla="*/ 125 w 125"/>
                <a:gd name="T21" fmla="*/ 65 h 65"/>
              </a:gdLst>
              <a:ahLst/>
              <a:cxnLst>
                <a:cxn ang="T12">
                  <a:pos x="T0" y="T1"/>
                </a:cxn>
                <a:cxn ang="T13">
                  <a:pos x="T2" y="T3"/>
                </a:cxn>
                <a:cxn ang="T14">
                  <a:pos x="T4" y="T5"/>
                </a:cxn>
                <a:cxn ang="T15">
                  <a:pos x="T6" y="T7"/>
                </a:cxn>
                <a:cxn ang="T16">
                  <a:pos x="T8" y="T9"/>
                </a:cxn>
                <a:cxn ang="T17">
                  <a:pos x="T10" y="T11"/>
                </a:cxn>
              </a:cxnLst>
              <a:rect l="T18" t="T19" r="T20" b="T21"/>
              <a:pathLst>
                <a:path w="125" h="65">
                  <a:moveTo>
                    <a:pt x="21" y="27"/>
                  </a:moveTo>
                  <a:lnTo>
                    <a:pt x="125" y="0"/>
                  </a:lnTo>
                  <a:lnTo>
                    <a:pt x="123" y="29"/>
                  </a:lnTo>
                  <a:lnTo>
                    <a:pt x="0" y="65"/>
                  </a:lnTo>
                  <a:lnTo>
                    <a:pt x="21" y="27"/>
                  </a:lnTo>
                  <a:close/>
                </a:path>
              </a:pathLst>
            </a:custGeom>
            <a:solidFill>
              <a:srgbClr val="000000"/>
            </a:solidFill>
            <a:ln w="9525">
              <a:noFill/>
              <a:round/>
              <a:headEnd/>
              <a:tailEnd/>
            </a:ln>
          </p:spPr>
          <p:txBody>
            <a:bodyPr/>
            <a:lstStyle/>
            <a:p>
              <a:endParaRPr lang="en-US"/>
            </a:p>
          </p:txBody>
        </p:sp>
        <p:sp>
          <p:nvSpPr>
            <p:cNvPr id="81993" name="Freeform 148"/>
            <p:cNvSpPr>
              <a:spLocks/>
            </p:cNvSpPr>
            <p:nvPr/>
          </p:nvSpPr>
          <p:spPr bwMode="auto">
            <a:xfrm>
              <a:off x="2151" y="2986"/>
              <a:ext cx="126" cy="65"/>
            </a:xfrm>
            <a:custGeom>
              <a:avLst/>
              <a:gdLst>
                <a:gd name="T0" fmla="*/ 19 w 126"/>
                <a:gd name="T1" fmla="*/ 27 h 65"/>
                <a:gd name="T2" fmla="*/ 126 w 126"/>
                <a:gd name="T3" fmla="*/ 0 h 65"/>
                <a:gd name="T4" fmla="*/ 126 w 126"/>
                <a:gd name="T5" fmla="*/ 28 h 65"/>
                <a:gd name="T6" fmla="*/ 0 w 126"/>
                <a:gd name="T7" fmla="*/ 65 h 65"/>
                <a:gd name="T8" fmla="*/ 19 w 126"/>
                <a:gd name="T9" fmla="*/ 27 h 65"/>
                <a:gd name="T10" fmla="*/ 19 w 126"/>
                <a:gd name="T11" fmla="*/ 27 h 65"/>
                <a:gd name="T12" fmla="*/ 0 60000 65536"/>
                <a:gd name="T13" fmla="*/ 0 60000 65536"/>
                <a:gd name="T14" fmla="*/ 0 60000 65536"/>
                <a:gd name="T15" fmla="*/ 0 60000 65536"/>
                <a:gd name="T16" fmla="*/ 0 60000 65536"/>
                <a:gd name="T17" fmla="*/ 0 60000 65536"/>
                <a:gd name="T18" fmla="*/ 0 w 126"/>
                <a:gd name="T19" fmla="*/ 0 h 65"/>
                <a:gd name="T20" fmla="*/ 126 w 126"/>
                <a:gd name="T21" fmla="*/ 65 h 65"/>
              </a:gdLst>
              <a:ahLst/>
              <a:cxnLst>
                <a:cxn ang="T12">
                  <a:pos x="T0" y="T1"/>
                </a:cxn>
                <a:cxn ang="T13">
                  <a:pos x="T2" y="T3"/>
                </a:cxn>
                <a:cxn ang="T14">
                  <a:pos x="T4" y="T5"/>
                </a:cxn>
                <a:cxn ang="T15">
                  <a:pos x="T6" y="T7"/>
                </a:cxn>
                <a:cxn ang="T16">
                  <a:pos x="T8" y="T9"/>
                </a:cxn>
                <a:cxn ang="T17">
                  <a:pos x="T10" y="T11"/>
                </a:cxn>
              </a:cxnLst>
              <a:rect l="T18" t="T19" r="T20" b="T21"/>
              <a:pathLst>
                <a:path w="126" h="65">
                  <a:moveTo>
                    <a:pt x="19" y="27"/>
                  </a:moveTo>
                  <a:lnTo>
                    <a:pt x="126" y="0"/>
                  </a:lnTo>
                  <a:lnTo>
                    <a:pt x="126" y="28"/>
                  </a:lnTo>
                  <a:lnTo>
                    <a:pt x="0" y="65"/>
                  </a:lnTo>
                  <a:lnTo>
                    <a:pt x="19" y="27"/>
                  </a:lnTo>
                  <a:close/>
                </a:path>
              </a:pathLst>
            </a:custGeom>
            <a:solidFill>
              <a:srgbClr val="000000"/>
            </a:solidFill>
            <a:ln w="9525">
              <a:noFill/>
              <a:round/>
              <a:headEnd/>
              <a:tailEnd/>
            </a:ln>
          </p:spPr>
          <p:txBody>
            <a:bodyPr/>
            <a:lstStyle/>
            <a:p>
              <a:endParaRPr lang="en-US"/>
            </a:p>
          </p:txBody>
        </p:sp>
        <p:sp>
          <p:nvSpPr>
            <p:cNvPr id="81994" name="Freeform 149"/>
            <p:cNvSpPr>
              <a:spLocks/>
            </p:cNvSpPr>
            <p:nvPr/>
          </p:nvSpPr>
          <p:spPr bwMode="auto">
            <a:xfrm>
              <a:off x="2111" y="3047"/>
              <a:ext cx="126" cy="65"/>
            </a:xfrm>
            <a:custGeom>
              <a:avLst/>
              <a:gdLst>
                <a:gd name="T0" fmla="*/ 19 w 126"/>
                <a:gd name="T1" fmla="*/ 26 h 65"/>
                <a:gd name="T2" fmla="*/ 126 w 126"/>
                <a:gd name="T3" fmla="*/ 0 h 65"/>
                <a:gd name="T4" fmla="*/ 124 w 126"/>
                <a:gd name="T5" fmla="*/ 28 h 65"/>
                <a:gd name="T6" fmla="*/ 0 w 126"/>
                <a:gd name="T7" fmla="*/ 65 h 65"/>
                <a:gd name="T8" fmla="*/ 19 w 126"/>
                <a:gd name="T9" fmla="*/ 26 h 65"/>
                <a:gd name="T10" fmla="*/ 19 w 126"/>
                <a:gd name="T11" fmla="*/ 26 h 65"/>
                <a:gd name="T12" fmla="*/ 0 60000 65536"/>
                <a:gd name="T13" fmla="*/ 0 60000 65536"/>
                <a:gd name="T14" fmla="*/ 0 60000 65536"/>
                <a:gd name="T15" fmla="*/ 0 60000 65536"/>
                <a:gd name="T16" fmla="*/ 0 60000 65536"/>
                <a:gd name="T17" fmla="*/ 0 60000 65536"/>
                <a:gd name="T18" fmla="*/ 0 w 126"/>
                <a:gd name="T19" fmla="*/ 0 h 65"/>
                <a:gd name="T20" fmla="*/ 126 w 126"/>
                <a:gd name="T21" fmla="*/ 65 h 65"/>
              </a:gdLst>
              <a:ahLst/>
              <a:cxnLst>
                <a:cxn ang="T12">
                  <a:pos x="T0" y="T1"/>
                </a:cxn>
                <a:cxn ang="T13">
                  <a:pos x="T2" y="T3"/>
                </a:cxn>
                <a:cxn ang="T14">
                  <a:pos x="T4" y="T5"/>
                </a:cxn>
                <a:cxn ang="T15">
                  <a:pos x="T6" y="T7"/>
                </a:cxn>
                <a:cxn ang="T16">
                  <a:pos x="T8" y="T9"/>
                </a:cxn>
                <a:cxn ang="T17">
                  <a:pos x="T10" y="T11"/>
                </a:cxn>
              </a:cxnLst>
              <a:rect l="T18" t="T19" r="T20" b="T21"/>
              <a:pathLst>
                <a:path w="126" h="65">
                  <a:moveTo>
                    <a:pt x="19" y="26"/>
                  </a:moveTo>
                  <a:lnTo>
                    <a:pt x="126" y="0"/>
                  </a:lnTo>
                  <a:lnTo>
                    <a:pt x="124" y="28"/>
                  </a:lnTo>
                  <a:lnTo>
                    <a:pt x="0" y="65"/>
                  </a:lnTo>
                  <a:lnTo>
                    <a:pt x="19" y="26"/>
                  </a:lnTo>
                  <a:close/>
                </a:path>
              </a:pathLst>
            </a:custGeom>
            <a:solidFill>
              <a:srgbClr val="000000"/>
            </a:solidFill>
            <a:ln w="9525">
              <a:noFill/>
              <a:round/>
              <a:headEnd/>
              <a:tailEnd/>
            </a:ln>
          </p:spPr>
          <p:txBody>
            <a:bodyPr/>
            <a:lstStyle/>
            <a:p>
              <a:endParaRPr lang="en-US"/>
            </a:p>
          </p:txBody>
        </p:sp>
        <p:sp>
          <p:nvSpPr>
            <p:cNvPr id="81995" name="Freeform 151"/>
            <p:cNvSpPr>
              <a:spLocks/>
            </p:cNvSpPr>
            <p:nvPr/>
          </p:nvSpPr>
          <p:spPr bwMode="auto">
            <a:xfrm>
              <a:off x="2835" y="2679"/>
              <a:ext cx="78" cy="78"/>
            </a:xfrm>
            <a:custGeom>
              <a:avLst/>
              <a:gdLst>
                <a:gd name="T0" fmla="*/ 0 w 78"/>
                <a:gd name="T1" fmla="*/ 0 h 78"/>
                <a:gd name="T2" fmla="*/ 41 w 78"/>
                <a:gd name="T3" fmla="*/ 4 h 78"/>
                <a:gd name="T4" fmla="*/ 64 w 78"/>
                <a:gd name="T5" fmla="*/ 10 h 78"/>
                <a:gd name="T6" fmla="*/ 76 w 78"/>
                <a:gd name="T7" fmla="*/ 25 h 78"/>
                <a:gd name="T8" fmla="*/ 78 w 78"/>
                <a:gd name="T9" fmla="*/ 52 h 78"/>
                <a:gd name="T10" fmla="*/ 68 w 78"/>
                <a:gd name="T11" fmla="*/ 63 h 78"/>
                <a:gd name="T12" fmla="*/ 53 w 78"/>
                <a:gd name="T13" fmla="*/ 71 h 78"/>
                <a:gd name="T14" fmla="*/ 13 w 78"/>
                <a:gd name="T15" fmla="*/ 78 h 78"/>
                <a:gd name="T16" fmla="*/ 7 w 78"/>
                <a:gd name="T17" fmla="*/ 52 h 78"/>
                <a:gd name="T18" fmla="*/ 32 w 78"/>
                <a:gd name="T19" fmla="*/ 52 h 78"/>
                <a:gd name="T20" fmla="*/ 45 w 78"/>
                <a:gd name="T21" fmla="*/ 48 h 78"/>
                <a:gd name="T22" fmla="*/ 49 w 78"/>
                <a:gd name="T23" fmla="*/ 42 h 78"/>
                <a:gd name="T24" fmla="*/ 47 w 78"/>
                <a:gd name="T25" fmla="*/ 34 h 78"/>
                <a:gd name="T26" fmla="*/ 34 w 78"/>
                <a:gd name="T27" fmla="*/ 31 h 78"/>
                <a:gd name="T28" fmla="*/ 0 w 78"/>
                <a:gd name="T29" fmla="*/ 33 h 78"/>
                <a:gd name="T30" fmla="*/ 0 w 78"/>
                <a:gd name="T31" fmla="*/ 0 h 78"/>
                <a:gd name="T32" fmla="*/ 0 w 78"/>
                <a:gd name="T33" fmla="*/ 0 h 7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8"/>
                <a:gd name="T52" fmla="*/ 0 h 78"/>
                <a:gd name="T53" fmla="*/ 78 w 78"/>
                <a:gd name="T54" fmla="*/ 78 h 7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8" h="78">
                  <a:moveTo>
                    <a:pt x="0" y="0"/>
                  </a:moveTo>
                  <a:lnTo>
                    <a:pt x="41" y="4"/>
                  </a:lnTo>
                  <a:lnTo>
                    <a:pt x="64" y="10"/>
                  </a:lnTo>
                  <a:lnTo>
                    <a:pt x="76" y="25"/>
                  </a:lnTo>
                  <a:lnTo>
                    <a:pt x="78" y="52"/>
                  </a:lnTo>
                  <a:lnTo>
                    <a:pt x="68" y="63"/>
                  </a:lnTo>
                  <a:lnTo>
                    <a:pt x="53" y="71"/>
                  </a:lnTo>
                  <a:lnTo>
                    <a:pt x="13" y="78"/>
                  </a:lnTo>
                  <a:lnTo>
                    <a:pt x="7" y="52"/>
                  </a:lnTo>
                  <a:lnTo>
                    <a:pt x="32" y="52"/>
                  </a:lnTo>
                  <a:lnTo>
                    <a:pt x="45" y="48"/>
                  </a:lnTo>
                  <a:lnTo>
                    <a:pt x="49" y="42"/>
                  </a:lnTo>
                  <a:lnTo>
                    <a:pt x="47" y="34"/>
                  </a:lnTo>
                  <a:lnTo>
                    <a:pt x="34" y="31"/>
                  </a:lnTo>
                  <a:lnTo>
                    <a:pt x="0" y="33"/>
                  </a:lnTo>
                  <a:lnTo>
                    <a:pt x="0" y="0"/>
                  </a:lnTo>
                  <a:close/>
                </a:path>
              </a:pathLst>
            </a:custGeom>
            <a:solidFill>
              <a:srgbClr val="000000"/>
            </a:solidFill>
            <a:ln w="9525">
              <a:noFill/>
              <a:round/>
              <a:headEnd/>
              <a:tailEnd/>
            </a:ln>
          </p:spPr>
          <p:txBody>
            <a:bodyPr/>
            <a:lstStyle/>
            <a:p>
              <a:endParaRPr lang="en-US"/>
            </a:p>
          </p:txBody>
        </p:sp>
        <p:sp>
          <p:nvSpPr>
            <p:cNvPr id="81996" name="Freeform 73"/>
            <p:cNvSpPr>
              <a:spLocks/>
            </p:cNvSpPr>
            <p:nvPr/>
          </p:nvSpPr>
          <p:spPr bwMode="auto">
            <a:xfrm>
              <a:off x="2375" y="2475"/>
              <a:ext cx="172" cy="234"/>
            </a:xfrm>
            <a:custGeom>
              <a:avLst/>
              <a:gdLst>
                <a:gd name="T0" fmla="*/ 3496982 w 68"/>
                <a:gd name="T1" fmla="*/ 0 h 149"/>
                <a:gd name="T2" fmla="*/ 4309641 w 68"/>
                <a:gd name="T3" fmla="*/ 1812 h 149"/>
                <a:gd name="T4" fmla="*/ 4661379 w 68"/>
                <a:gd name="T5" fmla="*/ 4289 h 149"/>
                <a:gd name="T6" fmla="*/ 4661379 w 68"/>
                <a:gd name="T7" fmla="*/ 7518 h 149"/>
                <a:gd name="T8" fmla="*/ 4522319 w 68"/>
                <a:gd name="T9" fmla="*/ 11333 h 149"/>
                <a:gd name="T10" fmla="*/ 4178689 w 68"/>
                <a:gd name="T11" fmla="*/ 14579 h 149"/>
                <a:gd name="T12" fmla="*/ 3771767 w 68"/>
                <a:gd name="T13" fmla="*/ 18543 h 149"/>
                <a:gd name="T14" fmla="*/ 3364444 w 68"/>
                <a:gd name="T15" fmla="*/ 21803 h 149"/>
                <a:gd name="T16" fmla="*/ 3225397 w 68"/>
                <a:gd name="T17" fmla="*/ 25371 h 149"/>
                <a:gd name="T18" fmla="*/ 3084784 w 68"/>
                <a:gd name="T19" fmla="*/ 27513 h 149"/>
                <a:gd name="T20" fmla="*/ 2873690 w 68"/>
                <a:gd name="T21" fmla="*/ 30112 h 149"/>
                <a:gd name="T22" fmla="*/ 2335818 w 68"/>
                <a:gd name="T23" fmla="*/ 32184 h 149"/>
                <a:gd name="T24" fmla="*/ 1928302 w 68"/>
                <a:gd name="T25" fmla="*/ 33481 h 149"/>
                <a:gd name="T26" fmla="*/ 1169886 w 68"/>
                <a:gd name="T27" fmla="*/ 32184 h 149"/>
                <a:gd name="T28" fmla="*/ 351707 w 68"/>
                <a:gd name="T29" fmla="*/ 30860 h 149"/>
                <a:gd name="T30" fmla="*/ 0 w 68"/>
                <a:gd name="T31" fmla="*/ 26901 h 149"/>
                <a:gd name="T32" fmla="*/ 266307 w 68"/>
                <a:gd name="T33" fmla="*/ 24532 h 149"/>
                <a:gd name="T34" fmla="*/ 623285 w 68"/>
                <a:gd name="T35" fmla="*/ 21803 h 149"/>
                <a:gd name="T36" fmla="*/ 1297095 w 68"/>
                <a:gd name="T37" fmla="*/ 19832 h 149"/>
                <a:gd name="T38" fmla="*/ 1787894 w 68"/>
                <a:gd name="T39" fmla="*/ 16914 h 149"/>
                <a:gd name="T40" fmla="*/ 2466156 w 68"/>
                <a:gd name="T41" fmla="*/ 14130 h 149"/>
                <a:gd name="T42" fmla="*/ 2873690 w 68"/>
                <a:gd name="T43" fmla="*/ 11333 h 149"/>
                <a:gd name="T44" fmla="*/ 3012737 w 68"/>
                <a:gd name="T45" fmla="*/ 8576 h 149"/>
                <a:gd name="T46" fmla="*/ 2873690 w 68"/>
                <a:gd name="T47" fmla="*/ 6027 h 149"/>
                <a:gd name="T48" fmla="*/ 3012737 w 68"/>
                <a:gd name="T49" fmla="*/ 3551 h 149"/>
                <a:gd name="T50" fmla="*/ 3225397 w 68"/>
                <a:gd name="T51" fmla="*/ 821 h 149"/>
                <a:gd name="T52" fmla="*/ 3496982 w 68"/>
                <a:gd name="T53" fmla="*/ 0 h 149"/>
                <a:gd name="T54" fmla="*/ 3496982 w 68"/>
                <a:gd name="T55" fmla="*/ 0 h 14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8"/>
                <a:gd name="T85" fmla="*/ 0 h 149"/>
                <a:gd name="T86" fmla="*/ 68 w 68"/>
                <a:gd name="T87" fmla="*/ 149 h 149"/>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8" h="149">
                  <a:moveTo>
                    <a:pt x="51" y="0"/>
                  </a:moveTo>
                  <a:lnTo>
                    <a:pt x="63" y="8"/>
                  </a:lnTo>
                  <a:lnTo>
                    <a:pt x="68" y="19"/>
                  </a:lnTo>
                  <a:lnTo>
                    <a:pt x="68" y="33"/>
                  </a:lnTo>
                  <a:lnTo>
                    <a:pt x="66" y="50"/>
                  </a:lnTo>
                  <a:lnTo>
                    <a:pt x="61" y="65"/>
                  </a:lnTo>
                  <a:lnTo>
                    <a:pt x="55" y="82"/>
                  </a:lnTo>
                  <a:lnTo>
                    <a:pt x="49" y="97"/>
                  </a:lnTo>
                  <a:lnTo>
                    <a:pt x="47" y="113"/>
                  </a:lnTo>
                  <a:lnTo>
                    <a:pt x="45" y="122"/>
                  </a:lnTo>
                  <a:lnTo>
                    <a:pt x="42" y="134"/>
                  </a:lnTo>
                  <a:lnTo>
                    <a:pt x="34" y="143"/>
                  </a:lnTo>
                  <a:lnTo>
                    <a:pt x="28" y="149"/>
                  </a:lnTo>
                  <a:lnTo>
                    <a:pt x="17" y="143"/>
                  </a:lnTo>
                  <a:lnTo>
                    <a:pt x="5" y="137"/>
                  </a:lnTo>
                  <a:lnTo>
                    <a:pt x="0" y="120"/>
                  </a:lnTo>
                  <a:lnTo>
                    <a:pt x="4" y="109"/>
                  </a:lnTo>
                  <a:lnTo>
                    <a:pt x="9" y="97"/>
                  </a:lnTo>
                  <a:lnTo>
                    <a:pt x="19" y="88"/>
                  </a:lnTo>
                  <a:lnTo>
                    <a:pt x="26" y="75"/>
                  </a:lnTo>
                  <a:lnTo>
                    <a:pt x="36" y="63"/>
                  </a:lnTo>
                  <a:lnTo>
                    <a:pt x="42" y="50"/>
                  </a:lnTo>
                  <a:lnTo>
                    <a:pt x="44" y="38"/>
                  </a:lnTo>
                  <a:lnTo>
                    <a:pt x="42" y="27"/>
                  </a:lnTo>
                  <a:lnTo>
                    <a:pt x="44" y="16"/>
                  </a:lnTo>
                  <a:lnTo>
                    <a:pt x="47" y="4"/>
                  </a:lnTo>
                  <a:lnTo>
                    <a:pt x="51" y="0"/>
                  </a:lnTo>
                  <a:close/>
                </a:path>
              </a:pathLst>
            </a:custGeom>
            <a:solidFill>
              <a:srgbClr val="FFCC99"/>
            </a:solidFill>
            <a:ln w="9525">
              <a:noFill/>
              <a:round/>
              <a:headEnd/>
              <a:tailEnd/>
            </a:ln>
          </p:spPr>
          <p:txBody>
            <a:bodyPr/>
            <a:lstStyle/>
            <a:p>
              <a:endParaRPr lang="en-US"/>
            </a:p>
          </p:txBody>
        </p:sp>
        <p:sp>
          <p:nvSpPr>
            <p:cNvPr id="81997" name="Freeform 150"/>
            <p:cNvSpPr>
              <a:spLocks/>
            </p:cNvSpPr>
            <p:nvPr/>
          </p:nvSpPr>
          <p:spPr bwMode="auto">
            <a:xfrm>
              <a:off x="2336" y="2581"/>
              <a:ext cx="188" cy="110"/>
            </a:xfrm>
            <a:custGeom>
              <a:avLst/>
              <a:gdLst>
                <a:gd name="T0" fmla="*/ 0 w 120"/>
                <a:gd name="T1" fmla="*/ 47 h 118"/>
                <a:gd name="T2" fmla="*/ 15289 w 120"/>
                <a:gd name="T3" fmla="*/ 0 h 118"/>
                <a:gd name="T4" fmla="*/ 26279 w 120"/>
                <a:gd name="T5" fmla="*/ 7 h 118"/>
                <a:gd name="T6" fmla="*/ 25418 w 120"/>
                <a:gd name="T7" fmla="*/ 50 h 118"/>
                <a:gd name="T8" fmla="*/ 18443 w 120"/>
                <a:gd name="T9" fmla="*/ 50 h 118"/>
                <a:gd name="T10" fmla="*/ 19964 w 120"/>
                <a:gd name="T11" fmla="*/ 11 h 118"/>
                <a:gd name="T12" fmla="*/ 18443 w 120"/>
                <a:gd name="T13" fmla="*/ 11 h 118"/>
                <a:gd name="T14" fmla="*/ 6917 w 120"/>
                <a:gd name="T15" fmla="*/ 49 h 118"/>
                <a:gd name="T16" fmla="*/ 0 w 120"/>
                <a:gd name="T17" fmla="*/ 47 h 118"/>
                <a:gd name="T18" fmla="*/ 0 w 120"/>
                <a:gd name="T19" fmla="*/ 47 h 1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0"/>
                <a:gd name="T31" fmla="*/ 0 h 118"/>
                <a:gd name="T32" fmla="*/ 120 w 120"/>
                <a:gd name="T33" fmla="*/ 118 h 11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0" h="118">
                  <a:moveTo>
                    <a:pt x="0" y="110"/>
                  </a:moveTo>
                  <a:lnTo>
                    <a:pt x="70" y="0"/>
                  </a:lnTo>
                  <a:lnTo>
                    <a:pt x="120" y="9"/>
                  </a:lnTo>
                  <a:lnTo>
                    <a:pt x="116" y="118"/>
                  </a:lnTo>
                  <a:lnTo>
                    <a:pt x="84" y="118"/>
                  </a:lnTo>
                  <a:lnTo>
                    <a:pt x="91" y="24"/>
                  </a:lnTo>
                  <a:lnTo>
                    <a:pt x="84" y="24"/>
                  </a:lnTo>
                  <a:lnTo>
                    <a:pt x="32" y="114"/>
                  </a:lnTo>
                  <a:lnTo>
                    <a:pt x="0" y="110"/>
                  </a:lnTo>
                  <a:close/>
                </a:path>
              </a:pathLst>
            </a:custGeom>
            <a:solidFill>
              <a:srgbClr val="000000"/>
            </a:solidFill>
            <a:ln w="9525">
              <a:noFill/>
              <a:round/>
              <a:headEnd/>
              <a:tailEnd/>
            </a:ln>
          </p:spPr>
          <p:txBody>
            <a:bodyPr/>
            <a:lstStyle/>
            <a:p>
              <a:endParaRPr lang="en-US"/>
            </a:p>
          </p:txBody>
        </p:sp>
        <p:sp>
          <p:nvSpPr>
            <p:cNvPr id="81998" name="Freeform 156"/>
            <p:cNvSpPr>
              <a:spLocks/>
            </p:cNvSpPr>
            <p:nvPr/>
          </p:nvSpPr>
          <p:spPr bwMode="auto">
            <a:xfrm>
              <a:off x="2753" y="2999"/>
              <a:ext cx="78" cy="90"/>
            </a:xfrm>
            <a:custGeom>
              <a:avLst/>
              <a:gdLst>
                <a:gd name="T0" fmla="*/ 15 w 78"/>
                <a:gd name="T1" fmla="*/ 0 h 90"/>
                <a:gd name="T2" fmla="*/ 57 w 78"/>
                <a:gd name="T3" fmla="*/ 23 h 90"/>
                <a:gd name="T4" fmla="*/ 72 w 78"/>
                <a:gd name="T5" fmla="*/ 38 h 90"/>
                <a:gd name="T6" fmla="*/ 78 w 78"/>
                <a:gd name="T7" fmla="*/ 57 h 90"/>
                <a:gd name="T8" fmla="*/ 72 w 78"/>
                <a:gd name="T9" fmla="*/ 71 h 90"/>
                <a:gd name="T10" fmla="*/ 63 w 78"/>
                <a:gd name="T11" fmla="*/ 86 h 90"/>
                <a:gd name="T12" fmla="*/ 47 w 78"/>
                <a:gd name="T13" fmla="*/ 90 h 90"/>
                <a:gd name="T14" fmla="*/ 24 w 78"/>
                <a:gd name="T15" fmla="*/ 86 h 90"/>
                <a:gd name="T16" fmla="*/ 0 w 78"/>
                <a:gd name="T17" fmla="*/ 80 h 90"/>
                <a:gd name="T18" fmla="*/ 2 w 78"/>
                <a:gd name="T19" fmla="*/ 57 h 90"/>
                <a:gd name="T20" fmla="*/ 23 w 78"/>
                <a:gd name="T21" fmla="*/ 63 h 90"/>
                <a:gd name="T22" fmla="*/ 42 w 78"/>
                <a:gd name="T23" fmla="*/ 63 h 90"/>
                <a:gd name="T24" fmla="*/ 51 w 78"/>
                <a:gd name="T25" fmla="*/ 61 h 90"/>
                <a:gd name="T26" fmla="*/ 51 w 78"/>
                <a:gd name="T27" fmla="*/ 48 h 90"/>
                <a:gd name="T28" fmla="*/ 42 w 78"/>
                <a:gd name="T29" fmla="*/ 38 h 90"/>
                <a:gd name="T30" fmla="*/ 26 w 78"/>
                <a:gd name="T31" fmla="*/ 31 h 90"/>
                <a:gd name="T32" fmla="*/ 7 w 78"/>
                <a:gd name="T33" fmla="*/ 21 h 90"/>
                <a:gd name="T34" fmla="*/ 15 w 78"/>
                <a:gd name="T35" fmla="*/ 0 h 90"/>
                <a:gd name="T36" fmla="*/ 15 w 78"/>
                <a:gd name="T37" fmla="*/ 0 h 9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8"/>
                <a:gd name="T58" fmla="*/ 0 h 90"/>
                <a:gd name="T59" fmla="*/ 78 w 78"/>
                <a:gd name="T60" fmla="*/ 90 h 9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8" h="90">
                  <a:moveTo>
                    <a:pt x="15" y="0"/>
                  </a:moveTo>
                  <a:lnTo>
                    <a:pt x="57" y="23"/>
                  </a:lnTo>
                  <a:lnTo>
                    <a:pt x="72" y="38"/>
                  </a:lnTo>
                  <a:lnTo>
                    <a:pt x="78" y="57"/>
                  </a:lnTo>
                  <a:lnTo>
                    <a:pt x="72" y="71"/>
                  </a:lnTo>
                  <a:lnTo>
                    <a:pt x="63" y="86"/>
                  </a:lnTo>
                  <a:lnTo>
                    <a:pt x="47" y="90"/>
                  </a:lnTo>
                  <a:lnTo>
                    <a:pt x="24" y="86"/>
                  </a:lnTo>
                  <a:lnTo>
                    <a:pt x="0" y="80"/>
                  </a:lnTo>
                  <a:lnTo>
                    <a:pt x="2" y="57"/>
                  </a:lnTo>
                  <a:lnTo>
                    <a:pt x="23" y="63"/>
                  </a:lnTo>
                  <a:lnTo>
                    <a:pt x="42" y="63"/>
                  </a:lnTo>
                  <a:lnTo>
                    <a:pt x="51" y="61"/>
                  </a:lnTo>
                  <a:lnTo>
                    <a:pt x="51" y="48"/>
                  </a:lnTo>
                  <a:lnTo>
                    <a:pt x="42" y="38"/>
                  </a:lnTo>
                  <a:lnTo>
                    <a:pt x="26" y="31"/>
                  </a:lnTo>
                  <a:lnTo>
                    <a:pt x="7" y="21"/>
                  </a:lnTo>
                  <a:lnTo>
                    <a:pt x="15" y="0"/>
                  </a:lnTo>
                  <a:close/>
                </a:path>
              </a:pathLst>
            </a:custGeom>
            <a:solidFill>
              <a:srgbClr val="000000"/>
            </a:solidFill>
            <a:ln w="9525">
              <a:noFill/>
              <a:round/>
              <a:headEnd/>
              <a:tailEnd/>
            </a:ln>
          </p:spPr>
          <p:txBody>
            <a:bodyPr/>
            <a:lstStyle/>
            <a:p>
              <a:endParaRPr lang="en-US"/>
            </a:p>
          </p:txBody>
        </p:sp>
        <p:sp>
          <p:nvSpPr>
            <p:cNvPr id="81999" name="Freeform 157"/>
            <p:cNvSpPr>
              <a:spLocks/>
            </p:cNvSpPr>
            <p:nvPr/>
          </p:nvSpPr>
          <p:spPr bwMode="auto">
            <a:xfrm>
              <a:off x="2797" y="2750"/>
              <a:ext cx="53" cy="293"/>
            </a:xfrm>
            <a:custGeom>
              <a:avLst/>
              <a:gdLst>
                <a:gd name="T0" fmla="*/ 19 w 53"/>
                <a:gd name="T1" fmla="*/ 5 h 293"/>
                <a:gd name="T2" fmla="*/ 0 w 53"/>
                <a:gd name="T3" fmla="*/ 268 h 293"/>
                <a:gd name="T4" fmla="*/ 26 w 53"/>
                <a:gd name="T5" fmla="*/ 293 h 293"/>
                <a:gd name="T6" fmla="*/ 53 w 53"/>
                <a:gd name="T7" fmla="*/ 0 h 293"/>
                <a:gd name="T8" fmla="*/ 19 w 53"/>
                <a:gd name="T9" fmla="*/ 5 h 293"/>
                <a:gd name="T10" fmla="*/ 19 w 53"/>
                <a:gd name="T11" fmla="*/ 5 h 293"/>
                <a:gd name="T12" fmla="*/ 0 60000 65536"/>
                <a:gd name="T13" fmla="*/ 0 60000 65536"/>
                <a:gd name="T14" fmla="*/ 0 60000 65536"/>
                <a:gd name="T15" fmla="*/ 0 60000 65536"/>
                <a:gd name="T16" fmla="*/ 0 60000 65536"/>
                <a:gd name="T17" fmla="*/ 0 60000 65536"/>
                <a:gd name="T18" fmla="*/ 0 w 53"/>
                <a:gd name="T19" fmla="*/ 0 h 293"/>
                <a:gd name="T20" fmla="*/ 53 w 53"/>
                <a:gd name="T21" fmla="*/ 293 h 293"/>
              </a:gdLst>
              <a:ahLst/>
              <a:cxnLst>
                <a:cxn ang="T12">
                  <a:pos x="T0" y="T1"/>
                </a:cxn>
                <a:cxn ang="T13">
                  <a:pos x="T2" y="T3"/>
                </a:cxn>
                <a:cxn ang="T14">
                  <a:pos x="T4" y="T5"/>
                </a:cxn>
                <a:cxn ang="T15">
                  <a:pos x="T6" y="T7"/>
                </a:cxn>
                <a:cxn ang="T16">
                  <a:pos x="T8" y="T9"/>
                </a:cxn>
                <a:cxn ang="T17">
                  <a:pos x="T10" y="T11"/>
                </a:cxn>
              </a:cxnLst>
              <a:rect l="T18" t="T19" r="T20" b="T21"/>
              <a:pathLst>
                <a:path w="53" h="293">
                  <a:moveTo>
                    <a:pt x="19" y="5"/>
                  </a:moveTo>
                  <a:lnTo>
                    <a:pt x="0" y="268"/>
                  </a:lnTo>
                  <a:lnTo>
                    <a:pt x="26" y="293"/>
                  </a:lnTo>
                  <a:lnTo>
                    <a:pt x="53" y="0"/>
                  </a:lnTo>
                  <a:lnTo>
                    <a:pt x="19" y="5"/>
                  </a:lnTo>
                  <a:close/>
                </a:path>
              </a:pathLst>
            </a:custGeom>
            <a:solidFill>
              <a:srgbClr val="000000"/>
            </a:solidFill>
            <a:ln w="9525">
              <a:noFill/>
              <a:round/>
              <a:headEnd/>
              <a:tailEnd/>
            </a:ln>
          </p:spPr>
          <p:txBody>
            <a:bodyPr/>
            <a:lstStyle/>
            <a:p>
              <a:endParaRPr lang="en-US"/>
            </a:p>
          </p:txBody>
        </p:sp>
        <p:sp>
          <p:nvSpPr>
            <p:cNvPr id="82000" name="Freeform 158"/>
            <p:cNvSpPr>
              <a:spLocks/>
            </p:cNvSpPr>
            <p:nvPr/>
          </p:nvSpPr>
          <p:spPr bwMode="auto">
            <a:xfrm>
              <a:off x="2757" y="3066"/>
              <a:ext cx="66" cy="503"/>
            </a:xfrm>
            <a:custGeom>
              <a:avLst/>
              <a:gdLst>
                <a:gd name="T0" fmla="*/ 36 w 66"/>
                <a:gd name="T1" fmla="*/ 4 h 503"/>
                <a:gd name="T2" fmla="*/ 0 w 66"/>
                <a:gd name="T3" fmla="*/ 503 h 503"/>
                <a:gd name="T4" fmla="*/ 28 w 66"/>
                <a:gd name="T5" fmla="*/ 503 h 503"/>
                <a:gd name="T6" fmla="*/ 66 w 66"/>
                <a:gd name="T7" fmla="*/ 0 h 503"/>
                <a:gd name="T8" fmla="*/ 36 w 66"/>
                <a:gd name="T9" fmla="*/ 4 h 503"/>
                <a:gd name="T10" fmla="*/ 36 w 66"/>
                <a:gd name="T11" fmla="*/ 4 h 503"/>
                <a:gd name="T12" fmla="*/ 0 60000 65536"/>
                <a:gd name="T13" fmla="*/ 0 60000 65536"/>
                <a:gd name="T14" fmla="*/ 0 60000 65536"/>
                <a:gd name="T15" fmla="*/ 0 60000 65536"/>
                <a:gd name="T16" fmla="*/ 0 60000 65536"/>
                <a:gd name="T17" fmla="*/ 0 60000 65536"/>
                <a:gd name="T18" fmla="*/ 0 w 66"/>
                <a:gd name="T19" fmla="*/ 0 h 503"/>
                <a:gd name="T20" fmla="*/ 66 w 66"/>
                <a:gd name="T21" fmla="*/ 503 h 503"/>
              </a:gdLst>
              <a:ahLst/>
              <a:cxnLst>
                <a:cxn ang="T12">
                  <a:pos x="T0" y="T1"/>
                </a:cxn>
                <a:cxn ang="T13">
                  <a:pos x="T2" y="T3"/>
                </a:cxn>
                <a:cxn ang="T14">
                  <a:pos x="T4" y="T5"/>
                </a:cxn>
                <a:cxn ang="T15">
                  <a:pos x="T6" y="T7"/>
                </a:cxn>
                <a:cxn ang="T16">
                  <a:pos x="T8" y="T9"/>
                </a:cxn>
                <a:cxn ang="T17">
                  <a:pos x="T10" y="T11"/>
                </a:cxn>
              </a:cxnLst>
              <a:rect l="T18" t="T19" r="T20" b="T21"/>
              <a:pathLst>
                <a:path w="66" h="503">
                  <a:moveTo>
                    <a:pt x="36" y="4"/>
                  </a:moveTo>
                  <a:lnTo>
                    <a:pt x="0" y="503"/>
                  </a:lnTo>
                  <a:lnTo>
                    <a:pt x="28" y="503"/>
                  </a:lnTo>
                  <a:lnTo>
                    <a:pt x="66" y="0"/>
                  </a:lnTo>
                  <a:lnTo>
                    <a:pt x="36" y="4"/>
                  </a:lnTo>
                  <a:close/>
                </a:path>
              </a:pathLst>
            </a:custGeom>
            <a:solidFill>
              <a:srgbClr val="000000"/>
            </a:solidFill>
            <a:ln w="9525">
              <a:noFill/>
              <a:round/>
              <a:headEnd/>
              <a:tailEnd/>
            </a:ln>
          </p:spPr>
          <p:txBody>
            <a:bodyPr/>
            <a:lstStyle/>
            <a:p>
              <a:endParaRPr lang="en-US"/>
            </a:p>
          </p:txBody>
        </p:sp>
        <p:sp>
          <p:nvSpPr>
            <p:cNvPr id="82001" name="Freeform 159"/>
            <p:cNvSpPr>
              <a:spLocks/>
            </p:cNvSpPr>
            <p:nvPr/>
          </p:nvSpPr>
          <p:spPr bwMode="auto">
            <a:xfrm>
              <a:off x="2760" y="2573"/>
              <a:ext cx="179" cy="996"/>
            </a:xfrm>
            <a:custGeom>
              <a:avLst/>
              <a:gdLst>
                <a:gd name="T0" fmla="*/ 179 w 179"/>
                <a:gd name="T1" fmla="*/ 0 h 996"/>
                <a:gd name="T2" fmla="*/ 111 w 179"/>
                <a:gd name="T3" fmla="*/ 996 h 996"/>
                <a:gd name="T4" fmla="*/ 0 w 179"/>
                <a:gd name="T5" fmla="*/ 996 h 996"/>
                <a:gd name="T6" fmla="*/ 8 w 179"/>
                <a:gd name="T7" fmla="*/ 965 h 996"/>
                <a:gd name="T8" fmla="*/ 82 w 179"/>
                <a:gd name="T9" fmla="*/ 969 h 996"/>
                <a:gd name="T10" fmla="*/ 147 w 179"/>
                <a:gd name="T11" fmla="*/ 1 h 996"/>
                <a:gd name="T12" fmla="*/ 179 w 179"/>
                <a:gd name="T13" fmla="*/ 0 h 996"/>
                <a:gd name="T14" fmla="*/ 179 w 179"/>
                <a:gd name="T15" fmla="*/ 0 h 996"/>
                <a:gd name="T16" fmla="*/ 0 60000 65536"/>
                <a:gd name="T17" fmla="*/ 0 60000 65536"/>
                <a:gd name="T18" fmla="*/ 0 60000 65536"/>
                <a:gd name="T19" fmla="*/ 0 60000 65536"/>
                <a:gd name="T20" fmla="*/ 0 60000 65536"/>
                <a:gd name="T21" fmla="*/ 0 60000 65536"/>
                <a:gd name="T22" fmla="*/ 0 60000 65536"/>
                <a:gd name="T23" fmla="*/ 0 60000 65536"/>
                <a:gd name="T24" fmla="*/ 0 w 179"/>
                <a:gd name="T25" fmla="*/ 0 h 996"/>
                <a:gd name="T26" fmla="*/ 179 w 179"/>
                <a:gd name="T27" fmla="*/ 996 h 99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9" h="996">
                  <a:moveTo>
                    <a:pt x="179" y="0"/>
                  </a:moveTo>
                  <a:lnTo>
                    <a:pt x="111" y="996"/>
                  </a:lnTo>
                  <a:lnTo>
                    <a:pt x="0" y="996"/>
                  </a:lnTo>
                  <a:lnTo>
                    <a:pt x="8" y="965"/>
                  </a:lnTo>
                  <a:lnTo>
                    <a:pt x="82" y="969"/>
                  </a:lnTo>
                  <a:lnTo>
                    <a:pt x="147" y="1"/>
                  </a:lnTo>
                  <a:lnTo>
                    <a:pt x="179" y="0"/>
                  </a:lnTo>
                  <a:close/>
                </a:path>
              </a:pathLst>
            </a:custGeom>
            <a:solidFill>
              <a:srgbClr val="000000"/>
            </a:solidFill>
            <a:ln w="9525">
              <a:noFill/>
              <a:round/>
              <a:headEnd/>
              <a:tailEnd/>
            </a:ln>
          </p:spPr>
          <p:txBody>
            <a:bodyPr/>
            <a:lstStyle/>
            <a:p>
              <a:endParaRPr lang="en-US"/>
            </a:p>
          </p:txBody>
        </p:sp>
        <p:sp>
          <p:nvSpPr>
            <p:cNvPr id="82002" name="Freeform 160"/>
            <p:cNvSpPr>
              <a:spLocks/>
            </p:cNvSpPr>
            <p:nvPr/>
          </p:nvSpPr>
          <p:spPr bwMode="auto">
            <a:xfrm>
              <a:off x="2819" y="2561"/>
              <a:ext cx="44" cy="132"/>
            </a:xfrm>
            <a:custGeom>
              <a:avLst/>
              <a:gdLst>
                <a:gd name="T0" fmla="*/ 8 w 44"/>
                <a:gd name="T1" fmla="*/ 0 h 132"/>
                <a:gd name="T2" fmla="*/ 0 w 44"/>
                <a:gd name="T3" fmla="*/ 132 h 132"/>
                <a:gd name="T4" fmla="*/ 33 w 44"/>
                <a:gd name="T5" fmla="*/ 130 h 132"/>
                <a:gd name="T6" fmla="*/ 44 w 44"/>
                <a:gd name="T7" fmla="*/ 4 h 132"/>
                <a:gd name="T8" fmla="*/ 8 w 44"/>
                <a:gd name="T9" fmla="*/ 0 h 132"/>
                <a:gd name="T10" fmla="*/ 8 w 44"/>
                <a:gd name="T11" fmla="*/ 0 h 132"/>
                <a:gd name="T12" fmla="*/ 0 60000 65536"/>
                <a:gd name="T13" fmla="*/ 0 60000 65536"/>
                <a:gd name="T14" fmla="*/ 0 60000 65536"/>
                <a:gd name="T15" fmla="*/ 0 60000 65536"/>
                <a:gd name="T16" fmla="*/ 0 60000 65536"/>
                <a:gd name="T17" fmla="*/ 0 60000 65536"/>
                <a:gd name="T18" fmla="*/ 0 w 44"/>
                <a:gd name="T19" fmla="*/ 0 h 132"/>
                <a:gd name="T20" fmla="*/ 44 w 44"/>
                <a:gd name="T21" fmla="*/ 132 h 132"/>
              </a:gdLst>
              <a:ahLst/>
              <a:cxnLst>
                <a:cxn ang="T12">
                  <a:pos x="T0" y="T1"/>
                </a:cxn>
                <a:cxn ang="T13">
                  <a:pos x="T2" y="T3"/>
                </a:cxn>
                <a:cxn ang="T14">
                  <a:pos x="T4" y="T5"/>
                </a:cxn>
                <a:cxn ang="T15">
                  <a:pos x="T6" y="T7"/>
                </a:cxn>
                <a:cxn ang="T16">
                  <a:pos x="T8" y="T9"/>
                </a:cxn>
                <a:cxn ang="T17">
                  <a:pos x="T10" y="T11"/>
                </a:cxn>
              </a:cxnLst>
              <a:rect l="T18" t="T19" r="T20" b="T21"/>
              <a:pathLst>
                <a:path w="44" h="132">
                  <a:moveTo>
                    <a:pt x="8" y="0"/>
                  </a:moveTo>
                  <a:lnTo>
                    <a:pt x="0" y="132"/>
                  </a:lnTo>
                  <a:lnTo>
                    <a:pt x="33" y="130"/>
                  </a:lnTo>
                  <a:lnTo>
                    <a:pt x="44" y="4"/>
                  </a:lnTo>
                  <a:lnTo>
                    <a:pt x="8" y="0"/>
                  </a:lnTo>
                  <a:close/>
                </a:path>
              </a:pathLst>
            </a:custGeom>
            <a:solidFill>
              <a:srgbClr val="000000"/>
            </a:solidFill>
            <a:ln w="9525">
              <a:noFill/>
              <a:round/>
              <a:headEnd/>
              <a:tailEnd/>
            </a:ln>
          </p:spPr>
          <p:txBody>
            <a:bodyPr/>
            <a:lstStyle/>
            <a:p>
              <a:endParaRPr lang="en-US"/>
            </a:p>
          </p:txBody>
        </p:sp>
        <p:sp>
          <p:nvSpPr>
            <p:cNvPr id="82003" name="Freeform 161"/>
            <p:cNvSpPr>
              <a:spLocks/>
            </p:cNvSpPr>
            <p:nvPr/>
          </p:nvSpPr>
          <p:spPr bwMode="auto">
            <a:xfrm>
              <a:off x="2583" y="1904"/>
              <a:ext cx="335" cy="678"/>
            </a:xfrm>
            <a:custGeom>
              <a:avLst/>
              <a:gdLst>
                <a:gd name="T0" fmla="*/ 316 w 335"/>
                <a:gd name="T1" fmla="*/ 676 h 678"/>
                <a:gd name="T2" fmla="*/ 267 w 335"/>
                <a:gd name="T3" fmla="*/ 669 h 678"/>
                <a:gd name="T4" fmla="*/ 217 w 335"/>
                <a:gd name="T5" fmla="*/ 653 h 678"/>
                <a:gd name="T6" fmla="*/ 174 w 335"/>
                <a:gd name="T7" fmla="*/ 634 h 678"/>
                <a:gd name="T8" fmla="*/ 132 w 335"/>
                <a:gd name="T9" fmla="*/ 608 h 678"/>
                <a:gd name="T10" fmla="*/ 97 w 335"/>
                <a:gd name="T11" fmla="*/ 577 h 678"/>
                <a:gd name="T12" fmla="*/ 63 w 335"/>
                <a:gd name="T13" fmla="*/ 539 h 678"/>
                <a:gd name="T14" fmla="*/ 38 w 335"/>
                <a:gd name="T15" fmla="*/ 497 h 678"/>
                <a:gd name="T16" fmla="*/ 18 w 335"/>
                <a:gd name="T17" fmla="*/ 451 h 678"/>
                <a:gd name="T18" fmla="*/ 6 w 335"/>
                <a:gd name="T19" fmla="*/ 406 h 678"/>
                <a:gd name="T20" fmla="*/ 0 w 335"/>
                <a:gd name="T21" fmla="*/ 354 h 678"/>
                <a:gd name="T22" fmla="*/ 0 w 335"/>
                <a:gd name="T23" fmla="*/ 303 h 678"/>
                <a:gd name="T24" fmla="*/ 8 w 335"/>
                <a:gd name="T25" fmla="*/ 253 h 678"/>
                <a:gd name="T26" fmla="*/ 25 w 335"/>
                <a:gd name="T27" fmla="*/ 208 h 678"/>
                <a:gd name="T28" fmla="*/ 46 w 335"/>
                <a:gd name="T29" fmla="*/ 162 h 678"/>
                <a:gd name="T30" fmla="*/ 75 w 335"/>
                <a:gd name="T31" fmla="*/ 124 h 678"/>
                <a:gd name="T32" fmla="*/ 109 w 335"/>
                <a:gd name="T33" fmla="*/ 88 h 678"/>
                <a:gd name="T34" fmla="*/ 147 w 335"/>
                <a:gd name="T35" fmla="*/ 57 h 678"/>
                <a:gd name="T36" fmla="*/ 187 w 335"/>
                <a:gd name="T37" fmla="*/ 32 h 678"/>
                <a:gd name="T38" fmla="*/ 233 w 335"/>
                <a:gd name="T39" fmla="*/ 13 h 678"/>
                <a:gd name="T40" fmla="*/ 282 w 335"/>
                <a:gd name="T41" fmla="*/ 2 h 678"/>
                <a:gd name="T42" fmla="*/ 335 w 335"/>
                <a:gd name="T43" fmla="*/ 0 h 678"/>
                <a:gd name="T44" fmla="*/ 303 w 335"/>
                <a:gd name="T45" fmla="*/ 36 h 678"/>
                <a:gd name="T46" fmla="*/ 257 w 335"/>
                <a:gd name="T47" fmla="*/ 44 h 678"/>
                <a:gd name="T48" fmla="*/ 215 w 335"/>
                <a:gd name="T49" fmla="*/ 59 h 678"/>
                <a:gd name="T50" fmla="*/ 175 w 335"/>
                <a:gd name="T51" fmla="*/ 78 h 678"/>
                <a:gd name="T52" fmla="*/ 139 w 335"/>
                <a:gd name="T53" fmla="*/ 103 h 678"/>
                <a:gd name="T54" fmla="*/ 109 w 335"/>
                <a:gd name="T55" fmla="*/ 135 h 678"/>
                <a:gd name="T56" fmla="*/ 82 w 335"/>
                <a:gd name="T57" fmla="*/ 170 h 678"/>
                <a:gd name="T58" fmla="*/ 61 w 335"/>
                <a:gd name="T59" fmla="*/ 206 h 678"/>
                <a:gd name="T60" fmla="*/ 44 w 335"/>
                <a:gd name="T61" fmla="*/ 248 h 678"/>
                <a:gd name="T62" fmla="*/ 35 w 335"/>
                <a:gd name="T63" fmla="*/ 291 h 678"/>
                <a:gd name="T64" fmla="*/ 33 w 335"/>
                <a:gd name="T65" fmla="*/ 339 h 678"/>
                <a:gd name="T66" fmla="*/ 35 w 335"/>
                <a:gd name="T67" fmla="*/ 383 h 678"/>
                <a:gd name="T68" fmla="*/ 44 w 335"/>
                <a:gd name="T69" fmla="*/ 427 h 678"/>
                <a:gd name="T70" fmla="*/ 61 w 335"/>
                <a:gd name="T71" fmla="*/ 467 h 678"/>
                <a:gd name="T72" fmla="*/ 82 w 335"/>
                <a:gd name="T73" fmla="*/ 507 h 678"/>
                <a:gd name="T74" fmla="*/ 109 w 335"/>
                <a:gd name="T75" fmla="*/ 541 h 678"/>
                <a:gd name="T76" fmla="*/ 139 w 335"/>
                <a:gd name="T77" fmla="*/ 570 h 678"/>
                <a:gd name="T78" fmla="*/ 175 w 335"/>
                <a:gd name="T79" fmla="*/ 596 h 678"/>
                <a:gd name="T80" fmla="*/ 215 w 335"/>
                <a:gd name="T81" fmla="*/ 617 h 678"/>
                <a:gd name="T82" fmla="*/ 257 w 335"/>
                <a:gd name="T83" fmla="*/ 630 h 678"/>
                <a:gd name="T84" fmla="*/ 303 w 335"/>
                <a:gd name="T85" fmla="*/ 640 h 678"/>
                <a:gd name="T86" fmla="*/ 335 w 335"/>
                <a:gd name="T87" fmla="*/ 644 h 6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35"/>
                <a:gd name="T133" fmla="*/ 0 h 678"/>
                <a:gd name="T134" fmla="*/ 335 w 335"/>
                <a:gd name="T135" fmla="*/ 678 h 6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35" h="678">
                  <a:moveTo>
                    <a:pt x="335" y="644"/>
                  </a:moveTo>
                  <a:lnTo>
                    <a:pt x="335" y="678"/>
                  </a:lnTo>
                  <a:lnTo>
                    <a:pt x="316" y="676"/>
                  </a:lnTo>
                  <a:lnTo>
                    <a:pt x="299" y="674"/>
                  </a:lnTo>
                  <a:lnTo>
                    <a:pt x="282" y="670"/>
                  </a:lnTo>
                  <a:lnTo>
                    <a:pt x="267" y="669"/>
                  </a:lnTo>
                  <a:lnTo>
                    <a:pt x="250" y="663"/>
                  </a:lnTo>
                  <a:lnTo>
                    <a:pt x="233" y="659"/>
                  </a:lnTo>
                  <a:lnTo>
                    <a:pt x="217" y="653"/>
                  </a:lnTo>
                  <a:lnTo>
                    <a:pt x="204" y="650"/>
                  </a:lnTo>
                  <a:lnTo>
                    <a:pt x="187" y="642"/>
                  </a:lnTo>
                  <a:lnTo>
                    <a:pt x="174" y="634"/>
                  </a:lnTo>
                  <a:lnTo>
                    <a:pt x="158" y="625"/>
                  </a:lnTo>
                  <a:lnTo>
                    <a:pt x="147" y="617"/>
                  </a:lnTo>
                  <a:lnTo>
                    <a:pt x="132" y="608"/>
                  </a:lnTo>
                  <a:lnTo>
                    <a:pt x="120" y="598"/>
                  </a:lnTo>
                  <a:lnTo>
                    <a:pt x="109" y="587"/>
                  </a:lnTo>
                  <a:lnTo>
                    <a:pt x="97" y="577"/>
                  </a:lnTo>
                  <a:lnTo>
                    <a:pt x="86" y="564"/>
                  </a:lnTo>
                  <a:lnTo>
                    <a:pt x="75" y="552"/>
                  </a:lnTo>
                  <a:lnTo>
                    <a:pt x="63" y="539"/>
                  </a:lnTo>
                  <a:lnTo>
                    <a:pt x="56" y="526"/>
                  </a:lnTo>
                  <a:lnTo>
                    <a:pt x="46" y="510"/>
                  </a:lnTo>
                  <a:lnTo>
                    <a:pt x="38" y="497"/>
                  </a:lnTo>
                  <a:lnTo>
                    <a:pt x="31" y="482"/>
                  </a:lnTo>
                  <a:lnTo>
                    <a:pt x="25" y="469"/>
                  </a:lnTo>
                  <a:lnTo>
                    <a:pt x="18" y="451"/>
                  </a:lnTo>
                  <a:lnTo>
                    <a:pt x="12" y="436"/>
                  </a:lnTo>
                  <a:lnTo>
                    <a:pt x="8" y="421"/>
                  </a:lnTo>
                  <a:lnTo>
                    <a:pt x="6" y="406"/>
                  </a:lnTo>
                  <a:lnTo>
                    <a:pt x="2" y="389"/>
                  </a:lnTo>
                  <a:lnTo>
                    <a:pt x="0" y="371"/>
                  </a:lnTo>
                  <a:lnTo>
                    <a:pt x="0" y="354"/>
                  </a:lnTo>
                  <a:lnTo>
                    <a:pt x="0" y="339"/>
                  </a:lnTo>
                  <a:lnTo>
                    <a:pt x="0" y="320"/>
                  </a:lnTo>
                  <a:lnTo>
                    <a:pt x="0" y="303"/>
                  </a:lnTo>
                  <a:lnTo>
                    <a:pt x="2" y="286"/>
                  </a:lnTo>
                  <a:lnTo>
                    <a:pt x="6" y="270"/>
                  </a:lnTo>
                  <a:lnTo>
                    <a:pt x="8" y="253"/>
                  </a:lnTo>
                  <a:lnTo>
                    <a:pt x="12" y="236"/>
                  </a:lnTo>
                  <a:lnTo>
                    <a:pt x="18" y="221"/>
                  </a:lnTo>
                  <a:lnTo>
                    <a:pt x="25" y="208"/>
                  </a:lnTo>
                  <a:lnTo>
                    <a:pt x="31" y="190"/>
                  </a:lnTo>
                  <a:lnTo>
                    <a:pt x="38" y="177"/>
                  </a:lnTo>
                  <a:lnTo>
                    <a:pt x="46" y="162"/>
                  </a:lnTo>
                  <a:lnTo>
                    <a:pt x="56" y="151"/>
                  </a:lnTo>
                  <a:lnTo>
                    <a:pt x="63" y="135"/>
                  </a:lnTo>
                  <a:lnTo>
                    <a:pt x="75" y="124"/>
                  </a:lnTo>
                  <a:lnTo>
                    <a:pt x="86" y="112"/>
                  </a:lnTo>
                  <a:lnTo>
                    <a:pt x="97" y="101"/>
                  </a:lnTo>
                  <a:lnTo>
                    <a:pt x="109" y="88"/>
                  </a:lnTo>
                  <a:lnTo>
                    <a:pt x="120" y="76"/>
                  </a:lnTo>
                  <a:lnTo>
                    <a:pt x="132" y="67"/>
                  </a:lnTo>
                  <a:lnTo>
                    <a:pt x="147" y="57"/>
                  </a:lnTo>
                  <a:lnTo>
                    <a:pt x="158" y="48"/>
                  </a:lnTo>
                  <a:lnTo>
                    <a:pt x="174" y="40"/>
                  </a:lnTo>
                  <a:lnTo>
                    <a:pt x="187" y="32"/>
                  </a:lnTo>
                  <a:lnTo>
                    <a:pt x="204" y="27"/>
                  </a:lnTo>
                  <a:lnTo>
                    <a:pt x="217" y="19"/>
                  </a:lnTo>
                  <a:lnTo>
                    <a:pt x="233" y="13"/>
                  </a:lnTo>
                  <a:lnTo>
                    <a:pt x="250" y="10"/>
                  </a:lnTo>
                  <a:lnTo>
                    <a:pt x="267" y="6"/>
                  </a:lnTo>
                  <a:lnTo>
                    <a:pt x="282" y="2"/>
                  </a:lnTo>
                  <a:lnTo>
                    <a:pt x="299" y="0"/>
                  </a:lnTo>
                  <a:lnTo>
                    <a:pt x="316" y="0"/>
                  </a:lnTo>
                  <a:lnTo>
                    <a:pt x="335" y="0"/>
                  </a:lnTo>
                  <a:lnTo>
                    <a:pt x="335" y="36"/>
                  </a:lnTo>
                  <a:lnTo>
                    <a:pt x="318" y="36"/>
                  </a:lnTo>
                  <a:lnTo>
                    <a:pt x="303" y="36"/>
                  </a:lnTo>
                  <a:lnTo>
                    <a:pt x="288" y="38"/>
                  </a:lnTo>
                  <a:lnTo>
                    <a:pt x="273" y="42"/>
                  </a:lnTo>
                  <a:lnTo>
                    <a:pt x="257" y="44"/>
                  </a:lnTo>
                  <a:lnTo>
                    <a:pt x="244" y="48"/>
                  </a:lnTo>
                  <a:lnTo>
                    <a:pt x="229" y="53"/>
                  </a:lnTo>
                  <a:lnTo>
                    <a:pt x="215" y="59"/>
                  </a:lnTo>
                  <a:lnTo>
                    <a:pt x="200" y="65"/>
                  </a:lnTo>
                  <a:lnTo>
                    <a:pt x="187" y="71"/>
                  </a:lnTo>
                  <a:lnTo>
                    <a:pt x="175" y="78"/>
                  </a:lnTo>
                  <a:lnTo>
                    <a:pt x="164" y="86"/>
                  </a:lnTo>
                  <a:lnTo>
                    <a:pt x="151" y="93"/>
                  </a:lnTo>
                  <a:lnTo>
                    <a:pt x="139" y="103"/>
                  </a:lnTo>
                  <a:lnTo>
                    <a:pt x="130" y="114"/>
                  </a:lnTo>
                  <a:lnTo>
                    <a:pt x="120" y="126"/>
                  </a:lnTo>
                  <a:lnTo>
                    <a:pt x="109" y="135"/>
                  </a:lnTo>
                  <a:lnTo>
                    <a:pt x="99" y="145"/>
                  </a:lnTo>
                  <a:lnTo>
                    <a:pt x="90" y="156"/>
                  </a:lnTo>
                  <a:lnTo>
                    <a:pt x="82" y="170"/>
                  </a:lnTo>
                  <a:lnTo>
                    <a:pt x="73" y="181"/>
                  </a:lnTo>
                  <a:lnTo>
                    <a:pt x="67" y="192"/>
                  </a:lnTo>
                  <a:lnTo>
                    <a:pt x="61" y="206"/>
                  </a:lnTo>
                  <a:lnTo>
                    <a:pt x="56" y="221"/>
                  </a:lnTo>
                  <a:lnTo>
                    <a:pt x="50" y="232"/>
                  </a:lnTo>
                  <a:lnTo>
                    <a:pt x="44" y="248"/>
                  </a:lnTo>
                  <a:lnTo>
                    <a:pt x="40" y="261"/>
                  </a:lnTo>
                  <a:lnTo>
                    <a:pt x="38" y="276"/>
                  </a:lnTo>
                  <a:lnTo>
                    <a:pt x="35" y="291"/>
                  </a:lnTo>
                  <a:lnTo>
                    <a:pt x="33" y="307"/>
                  </a:lnTo>
                  <a:lnTo>
                    <a:pt x="33" y="322"/>
                  </a:lnTo>
                  <a:lnTo>
                    <a:pt x="33" y="339"/>
                  </a:lnTo>
                  <a:lnTo>
                    <a:pt x="33" y="352"/>
                  </a:lnTo>
                  <a:lnTo>
                    <a:pt x="33" y="368"/>
                  </a:lnTo>
                  <a:lnTo>
                    <a:pt x="35" y="383"/>
                  </a:lnTo>
                  <a:lnTo>
                    <a:pt x="38" y="398"/>
                  </a:lnTo>
                  <a:lnTo>
                    <a:pt x="40" y="411"/>
                  </a:lnTo>
                  <a:lnTo>
                    <a:pt x="44" y="427"/>
                  </a:lnTo>
                  <a:lnTo>
                    <a:pt x="50" y="440"/>
                  </a:lnTo>
                  <a:lnTo>
                    <a:pt x="56" y="455"/>
                  </a:lnTo>
                  <a:lnTo>
                    <a:pt x="61" y="467"/>
                  </a:lnTo>
                  <a:lnTo>
                    <a:pt x="67" y="480"/>
                  </a:lnTo>
                  <a:lnTo>
                    <a:pt x="73" y="493"/>
                  </a:lnTo>
                  <a:lnTo>
                    <a:pt x="82" y="507"/>
                  </a:lnTo>
                  <a:lnTo>
                    <a:pt x="90" y="518"/>
                  </a:lnTo>
                  <a:lnTo>
                    <a:pt x="99" y="530"/>
                  </a:lnTo>
                  <a:lnTo>
                    <a:pt x="109" y="541"/>
                  </a:lnTo>
                  <a:lnTo>
                    <a:pt x="120" y="552"/>
                  </a:lnTo>
                  <a:lnTo>
                    <a:pt x="130" y="560"/>
                  </a:lnTo>
                  <a:lnTo>
                    <a:pt x="139" y="570"/>
                  </a:lnTo>
                  <a:lnTo>
                    <a:pt x="151" y="579"/>
                  </a:lnTo>
                  <a:lnTo>
                    <a:pt x="164" y="589"/>
                  </a:lnTo>
                  <a:lnTo>
                    <a:pt x="175" y="596"/>
                  </a:lnTo>
                  <a:lnTo>
                    <a:pt x="187" y="604"/>
                  </a:lnTo>
                  <a:lnTo>
                    <a:pt x="200" y="610"/>
                  </a:lnTo>
                  <a:lnTo>
                    <a:pt x="215" y="617"/>
                  </a:lnTo>
                  <a:lnTo>
                    <a:pt x="229" y="621"/>
                  </a:lnTo>
                  <a:lnTo>
                    <a:pt x="244" y="627"/>
                  </a:lnTo>
                  <a:lnTo>
                    <a:pt x="257" y="630"/>
                  </a:lnTo>
                  <a:lnTo>
                    <a:pt x="273" y="634"/>
                  </a:lnTo>
                  <a:lnTo>
                    <a:pt x="288" y="636"/>
                  </a:lnTo>
                  <a:lnTo>
                    <a:pt x="303" y="640"/>
                  </a:lnTo>
                  <a:lnTo>
                    <a:pt x="318" y="642"/>
                  </a:lnTo>
                  <a:lnTo>
                    <a:pt x="335" y="644"/>
                  </a:lnTo>
                  <a:close/>
                </a:path>
              </a:pathLst>
            </a:custGeom>
            <a:solidFill>
              <a:srgbClr val="000000"/>
            </a:solidFill>
            <a:ln w="9525">
              <a:noFill/>
              <a:round/>
              <a:headEnd/>
              <a:tailEnd/>
            </a:ln>
          </p:spPr>
          <p:txBody>
            <a:bodyPr/>
            <a:lstStyle/>
            <a:p>
              <a:endParaRPr lang="en-US"/>
            </a:p>
          </p:txBody>
        </p:sp>
        <p:sp>
          <p:nvSpPr>
            <p:cNvPr id="82004" name="Freeform 162"/>
            <p:cNvSpPr>
              <a:spLocks/>
            </p:cNvSpPr>
            <p:nvPr/>
          </p:nvSpPr>
          <p:spPr bwMode="auto">
            <a:xfrm>
              <a:off x="2916" y="1904"/>
              <a:ext cx="339" cy="678"/>
            </a:xfrm>
            <a:custGeom>
              <a:avLst/>
              <a:gdLst>
                <a:gd name="T0" fmla="*/ 2 w 339"/>
                <a:gd name="T1" fmla="*/ 0 h 678"/>
                <a:gd name="T2" fmla="*/ 52 w 339"/>
                <a:gd name="T3" fmla="*/ 2 h 678"/>
                <a:gd name="T4" fmla="*/ 99 w 339"/>
                <a:gd name="T5" fmla="*/ 13 h 678"/>
                <a:gd name="T6" fmla="*/ 145 w 339"/>
                <a:gd name="T7" fmla="*/ 32 h 678"/>
                <a:gd name="T8" fmla="*/ 189 w 339"/>
                <a:gd name="T9" fmla="*/ 57 h 678"/>
                <a:gd name="T10" fmla="*/ 227 w 339"/>
                <a:gd name="T11" fmla="*/ 88 h 678"/>
                <a:gd name="T12" fmla="*/ 259 w 339"/>
                <a:gd name="T13" fmla="*/ 122 h 678"/>
                <a:gd name="T14" fmla="*/ 286 w 339"/>
                <a:gd name="T15" fmla="*/ 160 h 678"/>
                <a:gd name="T16" fmla="*/ 311 w 339"/>
                <a:gd name="T17" fmla="*/ 208 h 678"/>
                <a:gd name="T18" fmla="*/ 326 w 339"/>
                <a:gd name="T19" fmla="*/ 253 h 678"/>
                <a:gd name="T20" fmla="*/ 335 w 339"/>
                <a:gd name="T21" fmla="*/ 303 h 678"/>
                <a:gd name="T22" fmla="*/ 337 w 339"/>
                <a:gd name="T23" fmla="*/ 354 h 678"/>
                <a:gd name="T24" fmla="*/ 332 w 339"/>
                <a:gd name="T25" fmla="*/ 406 h 678"/>
                <a:gd name="T26" fmla="*/ 316 w 339"/>
                <a:gd name="T27" fmla="*/ 451 h 678"/>
                <a:gd name="T28" fmla="*/ 295 w 339"/>
                <a:gd name="T29" fmla="*/ 497 h 678"/>
                <a:gd name="T30" fmla="*/ 269 w 339"/>
                <a:gd name="T31" fmla="*/ 539 h 678"/>
                <a:gd name="T32" fmla="*/ 238 w 339"/>
                <a:gd name="T33" fmla="*/ 577 h 678"/>
                <a:gd name="T34" fmla="*/ 200 w 339"/>
                <a:gd name="T35" fmla="*/ 608 h 678"/>
                <a:gd name="T36" fmla="*/ 160 w 339"/>
                <a:gd name="T37" fmla="*/ 634 h 678"/>
                <a:gd name="T38" fmla="*/ 115 w 339"/>
                <a:gd name="T39" fmla="*/ 655 h 678"/>
                <a:gd name="T40" fmla="*/ 69 w 339"/>
                <a:gd name="T41" fmla="*/ 670 h 678"/>
                <a:gd name="T42" fmla="*/ 18 w 339"/>
                <a:gd name="T43" fmla="*/ 676 h 678"/>
                <a:gd name="T44" fmla="*/ 0 w 339"/>
                <a:gd name="T45" fmla="*/ 644 h 678"/>
                <a:gd name="T46" fmla="*/ 33 w 339"/>
                <a:gd name="T47" fmla="*/ 640 h 678"/>
                <a:gd name="T48" fmla="*/ 77 w 339"/>
                <a:gd name="T49" fmla="*/ 632 h 678"/>
                <a:gd name="T50" fmla="*/ 120 w 339"/>
                <a:gd name="T51" fmla="*/ 619 h 678"/>
                <a:gd name="T52" fmla="*/ 156 w 339"/>
                <a:gd name="T53" fmla="*/ 598 h 678"/>
                <a:gd name="T54" fmla="*/ 193 w 339"/>
                <a:gd name="T55" fmla="*/ 571 h 678"/>
                <a:gd name="T56" fmla="*/ 225 w 339"/>
                <a:gd name="T57" fmla="*/ 543 h 678"/>
                <a:gd name="T58" fmla="*/ 254 w 339"/>
                <a:gd name="T59" fmla="*/ 509 h 678"/>
                <a:gd name="T60" fmla="*/ 273 w 339"/>
                <a:gd name="T61" fmla="*/ 469 h 678"/>
                <a:gd name="T62" fmla="*/ 290 w 339"/>
                <a:gd name="T63" fmla="*/ 429 h 678"/>
                <a:gd name="T64" fmla="*/ 299 w 339"/>
                <a:gd name="T65" fmla="*/ 383 h 678"/>
                <a:gd name="T66" fmla="*/ 305 w 339"/>
                <a:gd name="T67" fmla="*/ 339 h 678"/>
                <a:gd name="T68" fmla="*/ 299 w 339"/>
                <a:gd name="T69" fmla="*/ 291 h 678"/>
                <a:gd name="T70" fmla="*/ 290 w 339"/>
                <a:gd name="T71" fmla="*/ 248 h 678"/>
                <a:gd name="T72" fmla="*/ 273 w 339"/>
                <a:gd name="T73" fmla="*/ 204 h 678"/>
                <a:gd name="T74" fmla="*/ 254 w 339"/>
                <a:gd name="T75" fmla="*/ 168 h 678"/>
                <a:gd name="T76" fmla="*/ 225 w 339"/>
                <a:gd name="T77" fmla="*/ 133 h 678"/>
                <a:gd name="T78" fmla="*/ 193 w 339"/>
                <a:gd name="T79" fmla="*/ 101 h 678"/>
                <a:gd name="T80" fmla="*/ 156 w 339"/>
                <a:gd name="T81" fmla="*/ 76 h 678"/>
                <a:gd name="T82" fmla="*/ 120 w 339"/>
                <a:gd name="T83" fmla="*/ 57 h 678"/>
                <a:gd name="T84" fmla="*/ 77 w 339"/>
                <a:gd name="T85" fmla="*/ 42 h 678"/>
                <a:gd name="T86" fmla="*/ 33 w 339"/>
                <a:gd name="T87" fmla="*/ 34 h 678"/>
                <a:gd name="T88" fmla="*/ 0 w 339"/>
                <a:gd name="T89" fmla="*/ 34 h 67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39"/>
                <a:gd name="T136" fmla="*/ 0 h 678"/>
                <a:gd name="T137" fmla="*/ 339 w 339"/>
                <a:gd name="T138" fmla="*/ 678 h 67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39" h="678">
                  <a:moveTo>
                    <a:pt x="0" y="36"/>
                  </a:moveTo>
                  <a:lnTo>
                    <a:pt x="0" y="0"/>
                  </a:lnTo>
                  <a:lnTo>
                    <a:pt x="2" y="0"/>
                  </a:lnTo>
                  <a:lnTo>
                    <a:pt x="18" y="0"/>
                  </a:lnTo>
                  <a:lnTo>
                    <a:pt x="35" y="0"/>
                  </a:lnTo>
                  <a:lnTo>
                    <a:pt x="52" y="2"/>
                  </a:lnTo>
                  <a:lnTo>
                    <a:pt x="69" y="6"/>
                  </a:lnTo>
                  <a:lnTo>
                    <a:pt x="84" y="10"/>
                  </a:lnTo>
                  <a:lnTo>
                    <a:pt x="99" y="13"/>
                  </a:lnTo>
                  <a:lnTo>
                    <a:pt x="115" y="19"/>
                  </a:lnTo>
                  <a:lnTo>
                    <a:pt x="132" y="27"/>
                  </a:lnTo>
                  <a:lnTo>
                    <a:pt x="145" y="32"/>
                  </a:lnTo>
                  <a:lnTo>
                    <a:pt x="160" y="40"/>
                  </a:lnTo>
                  <a:lnTo>
                    <a:pt x="174" y="48"/>
                  </a:lnTo>
                  <a:lnTo>
                    <a:pt x="189" y="57"/>
                  </a:lnTo>
                  <a:lnTo>
                    <a:pt x="200" y="65"/>
                  </a:lnTo>
                  <a:lnTo>
                    <a:pt x="215" y="76"/>
                  </a:lnTo>
                  <a:lnTo>
                    <a:pt x="227" y="88"/>
                  </a:lnTo>
                  <a:lnTo>
                    <a:pt x="238" y="99"/>
                  </a:lnTo>
                  <a:lnTo>
                    <a:pt x="248" y="111"/>
                  </a:lnTo>
                  <a:lnTo>
                    <a:pt x="259" y="122"/>
                  </a:lnTo>
                  <a:lnTo>
                    <a:pt x="269" y="133"/>
                  </a:lnTo>
                  <a:lnTo>
                    <a:pt x="280" y="149"/>
                  </a:lnTo>
                  <a:lnTo>
                    <a:pt x="286" y="160"/>
                  </a:lnTo>
                  <a:lnTo>
                    <a:pt x="295" y="175"/>
                  </a:lnTo>
                  <a:lnTo>
                    <a:pt x="303" y="190"/>
                  </a:lnTo>
                  <a:lnTo>
                    <a:pt x="311" y="208"/>
                  </a:lnTo>
                  <a:lnTo>
                    <a:pt x="316" y="221"/>
                  </a:lnTo>
                  <a:lnTo>
                    <a:pt x="322" y="236"/>
                  </a:lnTo>
                  <a:lnTo>
                    <a:pt x="326" y="253"/>
                  </a:lnTo>
                  <a:lnTo>
                    <a:pt x="332" y="270"/>
                  </a:lnTo>
                  <a:lnTo>
                    <a:pt x="333" y="286"/>
                  </a:lnTo>
                  <a:lnTo>
                    <a:pt x="335" y="303"/>
                  </a:lnTo>
                  <a:lnTo>
                    <a:pt x="337" y="320"/>
                  </a:lnTo>
                  <a:lnTo>
                    <a:pt x="339" y="339"/>
                  </a:lnTo>
                  <a:lnTo>
                    <a:pt x="337" y="354"/>
                  </a:lnTo>
                  <a:lnTo>
                    <a:pt x="335" y="371"/>
                  </a:lnTo>
                  <a:lnTo>
                    <a:pt x="333" y="389"/>
                  </a:lnTo>
                  <a:lnTo>
                    <a:pt x="332" y="406"/>
                  </a:lnTo>
                  <a:lnTo>
                    <a:pt x="326" y="421"/>
                  </a:lnTo>
                  <a:lnTo>
                    <a:pt x="322" y="436"/>
                  </a:lnTo>
                  <a:lnTo>
                    <a:pt x="316" y="451"/>
                  </a:lnTo>
                  <a:lnTo>
                    <a:pt x="311" y="469"/>
                  </a:lnTo>
                  <a:lnTo>
                    <a:pt x="303" y="482"/>
                  </a:lnTo>
                  <a:lnTo>
                    <a:pt x="295" y="497"/>
                  </a:lnTo>
                  <a:lnTo>
                    <a:pt x="286" y="510"/>
                  </a:lnTo>
                  <a:lnTo>
                    <a:pt x="280" y="526"/>
                  </a:lnTo>
                  <a:lnTo>
                    <a:pt x="269" y="539"/>
                  </a:lnTo>
                  <a:lnTo>
                    <a:pt x="259" y="552"/>
                  </a:lnTo>
                  <a:lnTo>
                    <a:pt x="248" y="564"/>
                  </a:lnTo>
                  <a:lnTo>
                    <a:pt x="238" y="577"/>
                  </a:lnTo>
                  <a:lnTo>
                    <a:pt x="227" y="587"/>
                  </a:lnTo>
                  <a:lnTo>
                    <a:pt x="215" y="598"/>
                  </a:lnTo>
                  <a:lnTo>
                    <a:pt x="200" y="608"/>
                  </a:lnTo>
                  <a:lnTo>
                    <a:pt x="189" y="617"/>
                  </a:lnTo>
                  <a:lnTo>
                    <a:pt x="174" y="625"/>
                  </a:lnTo>
                  <a:lnTo>
                    <a:pt x="160" y="634"/>
                  </a:lnTo>
                  <a:lnTo>
                    <a:pt x="145" y="642"/>
                  </a:lnTo>
                  <a:lnTo>
                    <a:pt x="132" y="650"/>
                  </a:lnTo>
                  <a:lnTo>
                    <a:pt x="115" y="655"/>
                  </a:lnTo>
                  <a:lnTo>
                    <a:pt x="99" y="661"/>
                  </a:lnTo>
                  <a:lnTo>
                    <a:pt x="84" y="665"/>
                  </a:lnTo>
                  <a:lnTo>
                    <a:pt x="69" y="670"/>
                  </a:lnTo>
                  <a:lnTo>
                    <a:pt x="52" y="672"/>
                  </a:lnTo>
                  <a:lnTo>
                    <a:pt x="35" y="674"/>
                  </a:lnTo>
                  <a:lnTo>
                    <a:pt x="18" y="676"/>
                  </a:lnTo>
                  <a:lnTo>
                    <a:pt x="2" y="678"/>
                  </a:lnTo>
                  <a:lnTo>
                    <a:pt x="0" y="678"/>
                  </a:lnTo>
                  <a:lnTo>
                    <a:pt x="0" y="644"/>
                  </a:lnTo>
                  <a:lnTo>
                    <a:pt x="2" y="644"/>
                  </a:lnTo>
                  <a:lnTo>
                    <a:pt x="16" y="642"/>
                  </a:lnTo>
                  <a:lnTo>
                    <a:pt x="33" y="640"/>
                  </a:lnTo>
                  <a:lnTo>
                    <a:pt x="46" y="638"/>
                  </a:lnTo>
                  <a:lnTo>
                    <a:pt x="63" y="636"/>
                  </a:lnTo>
                  <a:lnTo>
                    <a:pt x="77" y="632"/>
                  </a:lnTo>
                  <a:lnTo>
                    <a:pt x="92" y="629"/>
                  </a:lnTo>
                  <a:lnTo>
                    <a:pt x="105" y="623"/>
                  </a:lnTo>
                  <a:lnTo>
                    <a:pt x="120" y="619"/>
                  </a:lnTo>
                  <a:lnTo>
                    <a:pt x="132" y="611"/>
                  </a:lnTo>
                  <a:lnTo>
                    <a:pt x="145" y="606"/>
                  </a:lnTo>
                  <a:lnTo>
                    <a:pt x="156" y="598"/>
                  </a:lnTo>
                  <a:lnTo>
                    <a:pt x="172" y="590"/>
                  </a:lnTo>
                  <a:lnTo>
                    <a:pt x="183" y="581"/>
                  </a:lnTo>
                  <a:lnTo>
                    <a:pt x="193" y="571"/>
                  </a:lnTo>
                  <a:lnTo>
                    <a:pt x="206" y="562"/>
                  </a:lnTo>
                  <a:lnTo>
                    <a:pt x="217" y="554"/>
                  </a:lnTo>
                  <a:lnTo>
                    <a:pt x="225" y="543"/>
                  </a:lnTo>
                  <a:lnTo>
                    <a:pt x="234" y="531"/>
                  </a:lnTo>
                  <a:lnTo>
                    <a:pt x="244" y="520"/>
                  </a:lnTo>
                  <a:lnTo>
                    <a:pt x="254" y="509"/>
                  </a:lnTo>
                  <a:lnTo>
                    <a:pt x="259" y="495"/>
                  </a:lnTo>
                  <a:lnTo>
                    <a:pt x="267" y="482"/>
                  </a:lnTo>
                  <a:lnTo>
                    <a:pt x="273" y="469"/>
                  </a:lnTo>
                  <a:lnTo>
                    <a:pt x="280" y="457"/>
                  </a:lnTo>
                  <a:lnTo>
                    <a:pt x="284" y="442"/>
                  </a:lnTo>
                  <a:lnTo>
                    <a:pt x="290" y="429"/>
                  </a:lnTo>
                  <a:lnTo>
                    <a:pt x="293" y="413"/>
                  </a:lnTo>
                  <a:lnTo>
                    <a:pt x="297" y="400"/>
                  </a:lnTo>
                  <a:lnTo>
                    <a:pt x="299" y="383"/>
                  </a:lnTo>
                  <a:lnTo>
                    <a:pt x="301" y="370"/>
                  </a:lnTo>
                  <a:lnTo>
                    <a:pt x="303" y="352"/>
                  </a:lnTo>
                  <a:lnTo>
                    <a:pt x="305" y="339"/>
                  </a:lnTo>
                  <a:lnTo>
                    <a:pt x="303" y="322"/>
                  </a:lnTo>
                  <a:lnTo>
                    <a:pt x="301" y="307"/>
                  </a:lnTo>
                  <a:lnTo>
                    <a:pt x="299" y="291"/>
                  </a:lnTo>
                  <a:lnTo>
                    <a:pt x="297" y="276"/>
                  </a:lnTo>
                  <a:lnTo>
                    <a:pt x="293" y="261"/>
                  </a:lnTo>
                  <a:lnTo>
                    <a:pt x="290" y="248"/>
                  </a:lnTo>
                  <a:lnTo>
                    <a:pt x="284" y="232"/>
                  </a:lnTo>
                  <a:lnTo>
                    <a:pt x="280" y="219"/>
                  </a:lnTo>
                  <a:lnTo>
                    <a:pt x="273" y="204"/>
                  </a:lnTo>
                  <a:lnTo>
                    <a:pt x="267" y="190"/>
                  </a:lnTo>
                  <a:lnTo>
                    <a:pt x="259" y="179"/>
                  </a:lnTo>
                  <a:lnTo>
                    <a:pt x="254" y="168"/>
                  </a:lnTo>
                  <a:lnTo>
                    <a:pt x="244" y="154"/>
                  </a:lnTo>
                  <a:lnTo>
                    <a:pt x="234" y="143"/>
                  </a:lnTo>
                  <a:lnTo>
                    <a:pt x="225" y="133"/>
                  </a:lnTo>
                  <a:lnTo>
                    <a:pt x="217" y="124"/>
                  </a:lnTo>
                  <a:lnTo>
                    <a:pt x="206" y="112"/>
                  </a:lnTo>
                  <a:lnTo>
                    <a:pt x="193" y="101"/>
                  </a:lnTo>
                  <a:lnTo>
                    <a:pt x="183" y="91"/>
                  </a:lnTo>
                  <a:lnTo>
                    <a:pt x="172" y="84"/>
                  </a:lnTo>
                  <a:lnTo>
                    <a:pt x="156" y="76"/>
                  </a:lnTo>
                  <a:lnTo>
                    <a:pt x="145" y="69"/>
                  </a:lnTo>
                  <a:lnTo>
                    <a:pt x="132" y="63"/>
                  </a:lnTo>
                  <a:lnTo>
                    <a:pt x="120" y="57"/>
                  </a:lnTo>
                  <a:lnTo>
                    <a:pt x="105" y="51"/>
                  </a:lnTo>
                  <a:lnTo>
                    <a:pt x="92" y="46"/>
                  </a:lnTo>
                  <a:lnTo>
                    <a:pt x="77" y="42"/>
                  </a:lnTo>
                  <a:lnTo>
                    <a:pt x="63" y="40"/>
                  </a:lnTo>
                  <a:lnTo>
                    <a:pt x="46" y="36"/>
                  </a:lnTo>
                  <a:lnTo>
                    <a:pt x="33" y="34"/>
                  </a:lnTo>
                  <a:lnTo>
                    <a:pt x="16" y="34"/>
                  </a:lnTo>
                  <a:lnTo>
                    <a:pt x="2" y="34"/>
                  </a:lnTo>
                  <a:lnTo>
                    <a:pt x="0" y="34"/>
                  </a:lnTo>
                  <a:lnTo>
                    <a:pt x="0" y="36"/>
                  </a:lnTo>
                  <a:close/>
                </a:path>
              </a:pathLst>
            </a:custGeom>
            <a:solidFill>
              <a:srgbClr val="000000"/>
            </a:solidFill>
            <a:ln w="9525">
              <a:noFill/>
              <a:round/>
              <a:headEnd/>
              <a:tailEnd/>
            </a:ln>
          </p:spPr>
          <p:txBody>
            <a:bodyPr/>
            <a:lstStyle/>
            <a:p>
              <a:endParaRPr lang="en-US"/>
            </a:p>
          </p:txBody>
        </p:sp>
        <p:sp>
          <p:nvSpPr>
            <p:cNvPr id="82005" name="Freeform 163"/>
            <p:cNvSpPr>
              <a:spLocks/>
            </p:cNvSpPr>
            <p:nvPr/>
          </p:nvSpPr>
          <p:spPr bwMode="auto">
            <a:xfrm>
              <a:off x="2679" y="2011"/>
              <a:ext cx="234" cy="468"/>
            </a:xfrm>
            <a:custGeom>
              <a:avLst/>
              <a:gdLst>
                <a:gd name="T0" fmla="*/ 234 w 234"/>
                <a:gd name="T1" fmla="*/ 468 h 468"/>
                <a:gd name="T2" fmla="*/ 209 w 234"/>
                <a:gd name="T3" fmla="*/ 464 h 468"/>
                <a:gd name="T4" fmla="*/ 184 w 234"/>
                <a:gd name="T5" fmla="*/ 461 h 468"/>
                <a:gd name="T6" fmla="*/ 161 w 234"/>
                <a:gd name="T7" fmla="*/ 453 h 468"/>
                <a:gd name="T8" fmla="*/ 142 w 234"/>
                <a:gd name="T9" fmla="*/ 447 h 468"/>
                <a:gd name="T10" fmla="*/ 119 w 234"/>
                <a:gd name="T11" fmla="*/ 436 h 468"/>
                <a:gd name="T12" fmla="*/ 102 w 234"/>
                <a:gd name="T13" fmla="*/ 424 h 468"/>
                <a:gd name="T14" fmla="*/ 68 w 234"/>
                <a:gd name="T15" fmla="*/ 398 h 468"/>
                <a:gd name="T16" fmla="*/ 38 w 234"/>
                <a:gd name="T17" fmla="*/ 362 h 468"/>
                <a:gd name="T18" fmla="*/ 17 w 234"/>
                <a:gd name="T19" fmla="*/ 323 h 468"/>
                <a:gd name="T20" fmla="*/ 7 w 234"/>
                <a:gd name="T21" fmla="*/ 301 h 468"/>
                <a:gd name="T22" fmla="*/ 3 w 234"/>
                <a:gd name="T23" fmla="*/ 278 h 468"/>
                <a:gd name="T24" fmla="*/ 0 w 234"/>
                <a:gd name="T25" fmla="*/ 255 h 468"/>
                <a:gd name="T26" fmla="*/ 0 w 234"/>
                <a:gd name="T27" fmla="*/ 234 h 468"/>
                <a:gd name="T28" fmla="*/ 0 w 234"/>
                <a:gd name="T29" fmla="*/ 209 h 468"/>
                <a:gd name="T30" fmla="*/ 3 w 234"/>
                <a:gd name="T31" fmla="*/ 184 h 468"/>
                <a:gd name="T32" fmla="*/ 7 w 234"/>
                <a:gd name="T33" fmla="*/ 162 h 468"/>
                <a:gd name="T34" fmla="*/ 17 w 234"/>
                <a:gd name="T35" fmla="*/ 143 h 468"/>
                <a:gd name="T36" fmla="*/ 24 w 234"/>
                <a:gd name="T37" fmla="*/ 120 h 468"/>
                <a:gd name="T38" fmla="*/ 38 w 234"/>
                <a:gd name="T39" fmla="*/ 103 h 468"/>
                <a:gd name="T40" fmla="*/ 68 w 234"/>
                <a:gd name="T41" fmla="*/ 68 h 468"/>
                <a:gd name="T42" fmla="*/ 102 w 234"/>
                <a:gd name="T43" fmla="*/ 38 h 468"/>
                <a:gd name="T44" fmla="*/ 119 w 234"/>
                <a:gd name="T45" fmla="*/ 24 h 468"/>
                <a:gd name="T46" fmla="*/ 142 w 234"/>
                <a:gd name="T47" fmla="*/ 17 h 468"/>
                <a:gd name="T48" fmla="*/ 161 w 234"/>
                <a:gd name="T49" fmla="*/ 7 h 468"/>
                <a:gd name="T50" fmla="*/ 184 w 234"/>
                <a:gd name="T51" fmla="*/ 4 h 468"/>
                <a:gd name="T52" fmla="*/ 209 w 234"/>
                <a:gd name="T53" fmla="*/ 0 h 468"/>
                <a:gd name="T54" fmla="*/ 234 w 234"/>
                <a:gd name="T55" fmla="*/ 0 h 468"/>
                <a:gd name="T56" fmla="*/ 222 w 234"/>
                <a:gd name="T57" fmla="*/ 23 h 468"/>
                <a:gd name="T58" fmla="*/ 199 w 234"/>
                <a:gd name="T59" fmla="*/ 23 h 468"/>
                <a:gd name="T60" fmla="*/ 167 w 234"/>
                <a:gd name="T61" fmla="*/ 30 h 468"/>
                <a:gd name="T62" fmla="*/ 131 w 234"/>
                <a:gd name="T63" fmla="*/ 45 h 468"/>
                <a:gd name="T64" fmla="*/ 97 w 234"/>
                <a:gd name="T65" fmla="*/ 68 h 468"/>
                <a:gd name="T66" fmla="*/ 68 w 234"/>
                <a:gd name="T67" fmla="*/ 97 h 468"/>
                <a:gd name="T68" fmla="*/ 45 w 234"/>
                <a:gd name="T69" fmla="*/ 131 h 468"/>
                <a:gd name="T70" fmla="*/ 30 w 234"/>
                <a:gd name="T71" fmla="*/ 167 h 468"/>
                <a:gd name="T72" fmla="*/ 22 w 234"/>
                <a:gd name="T73" fmla="*/ 200 h 468"/>
                <a:gd name="T74" fmla="*/ 22 w 234"/>
                <a:gd name="T75" fmla="*/ 223 h 468"/>
                <a:gd name="T76" fmla="*/ 22 w 234"/>
                <a:gd name="T77" fmla="*/ 253 h 468"/>
                <a:gd name="T78" fmla="*/ 30 w 234"/>
                <a:gd name="T79" fmla="*/ 293 h 468"/>
                <a:gd name="T80" fmla="*/ 45 w 234"/>
                <a:gd name="T81" fmla="*/ 331 h 468"/>
                <a:gd name="T82" fmla="*/ 68 w 234"/>
                <a:gd name="T83" fmla="*/ 365 h 468"/>
                <a:gd name="T84" fmla="*/ 97 w 234"/>
                <a:gd name="T85" fmla="*/ 394 h 468"/>
                <a:gd name="T86" fmla="*/ 131 w 234"/>
                <a:gd name="T87" fmla="*/ 417 h 468"/>
                <a:gd name="T88" fmla="*/ 167 w 234"/>
                <a:gd name="T89" fmla="*/ 434 h 468"/>
                <a:gd name="T90" fmla="*/ 199 w 234"/>
                <a:gd name="T91" fmla="*/ 442 h 468"/>
                <a:gd name="T92" fmla="*/ 222 w 234"/>
                <a:gd name="T93" fmla="*/ 443 h 468"/>
                <a:gd name="T94" fmla="*/ 234 w 234"/>
                <a:gd name="T95" fmla="*/ 445 h 46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34"/>
                <a:gd name="T145" fmla="*/ 0 h 468"/>
                <a:gd name="T146" fmla="*/ 234 w 234"/>
                <a:gd name="T147" fmla="*/ 468 h 46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34" h="468">
                  <a:moveTo>
                    <a:pt x="234" y="445"/>
                  </a:moveTo>
                  <a:lnTo>
                    <a:pt x="234" y="468"/>
                  </a:lnTo>
                  <a:lnTo>
                    <a:pt x="220" y="466"/>
                  </a:lnTo>
                  <a:lnTo>
                    <a:pt x="209" y="464"/>
                  </a:lnTo>
                  <a:lnTo>
                    <a:pt x="196" y="463"/>
                  </a:lnTo>
                  <a:lnTo>
                    <a:pt x="184" y="461"/>
                  </a:lnTo>
                  <a:lnTo>
                    <a:pt x="173" y="457"/>
                  </a:lnTo>
                  <a:lnTo>
                    <a:pt x="161" y="453"/>
                  </a:lnTo>
                  <a:lnTo>
                    <a:pt x="152" y="449"/>
                  </a:lnTo>
                  <a:lnTo>
                    <a:pt x="142" y="447"/>
                  </a:lnTo>
                  <a:lnTo>
                    <a:pt x="131" y="442"/>
                  </a:lnTo>
                  <a:lnTo>
                    <a:pt x="119" y="436"/>
                  </a:lnTo>
                  <a:lnTo>
                    <a:pt x="110" y="430"/>
                  </a:lnTo>
                  <a:lnTo>
                    <a:pt x="102" y="424"/>
                  </a:lnTo>
                  <a:lnTo>
                    <a:pt x="83" y="411"/>
                  </a:lnTo>
                  <a:lnTo>
                    <a:pt x="68" y="398"/>
                  </a:lnTo>
                  <a:lnTo>
                    <a:pt x="51" y="379"/>
                  </a:lnTo>
                  <a:lnTo>
                    <a:pt x="38" y="362"/>
                  </a:lnTo>
                  <a:lnTo>
                    <a:pt x="24" y="343"/>
                  </a:lnTo>
                  <a:lnTo>
                    <a:pt x="17" y="323"/>
                  </a:lnTo>
                  <a:lnTo>
                    <a:pt x="11" y="312"/>
                  </a:lnTo>
                  <a:lnTo>
                    <a:pt x="7" y="301"/>
                  </a:lnTo>
                  <a:lnTo>
                    <a:pt x="3" y="289"/>
                  </a:lnTo>
                  <a:lnTo>
                    <a:pt x="3" y="278"/>
                  </a:lnTo>
                  <a:lnTo>
                    <a:pt x="0" y="266"/>
                  </a:lnTo>
                  <a:lnTo>
                    <a:pt x="0" y="255"/>
                  </a:lnTo>
                  <a:lnTo>
                    <a:pt x="0" y="243"/>
                  </a:lnTo>
                  <a:lnTo>
                    <a:pt x="0" y="234"/>
                  </a:lnTo>
                  <a:lnTo>
                    <a:pt x="0" y="221"/>
                  </a:lnTo>
                  <a:lnTo>
                    <a:pt x="0" y="209"/>
                  </a:lnTo>
                  <a:lnTo>
                    <a:pt x="0" y="196"/>
                  </a:lnTo>
                  <a:lnTo>
                    <a:pt x="3" y="184"/>
                  </a:lnTo>
                  <a:lnTo>
                    <a:pt x="3" y="173"/>
                  </a:lnTo>
                  <a:lnTo>
                    <a:pt x="7" y="162"/>
                  </a:lnTo>
                  <a:lnTo>
                    <a:pt x="11" y="152"/>
                  </a:lnTo>
                  <a:lnTo>
                    <a:pt x="17" y="143"/>
                  </a:lnTo>
                  <a:lnTo>
                    <a:pt x="20" y="131"/>
                  </a:lnTo>
                  <a:lnTo>
                    <a:pt x="24" y="120"/>
                  </a:lnTo>
                  <a:lnTo>
                    <a:pt x="30" y="110"/>
                  </a:lnTo>
                  <a:lnTo>
                    <a:pt x="38" y="103"/>
                  </a:lnTo>
                  <a:lnTo>
                    <a:pt x="51" y="83"/>
                  </a:lnTo>
                  <a:lnTo>
                    <a:pt x="68" y="68"/>
                  </a:lnTo>
                  <a:lnTo>
                    <a:pt x="83" y="51"/>
                  </a:lnTo>
                  <a:lnTo>
                    <a:pt x="102" y="38"/>
                  </a:lnTo>
                  <a:lnTo>
                    <a:pt x="110" y="30"/>
                  </a:lnTo>
                  <a:lnTo>
                    <a:pt x="119" y="24"/>
                  </a:lnTo>
                  <a:lnTo>
                    <a:pt x="131" y="21"/>
                  </a:lnTo>
                  <a:lnTo>
                    <a:pt x="142" y="17"/>
                  </a:lnTo>
                  <a:lnTo>
                    <a:pt x="152" y="11"/>
                  </a:lnTo>
                  <a:lnTo>
                    <a:pt x="161" y="7"/>
                  </a:lnTo>
                  <a:lnTo>
                    <a:pt x="173" y="4"/>
                  </a:lnTo>
                  <a:lnTo>
                    <a:pt x="184" y="4"/>
                  </a:lnTo>
                  <a:lnTo>
                    <a:pt x="196" y="0"/>
                  </a:lnTo>
                  <a:lnTo>
                    <a:pt x="209" y="0"/>
                  </a:lnTo>
                  <a:lnTo>
                    <a:pt x="220" y="0"/>
                  </a:lnTo>
                  <a:lnTo>
                    <a:pt x="234" y="0"/>
                  </a:lnTo>
                  <a:lnTo>
                    <a:pt x="234" y="23"/>
                  </a:lnTo>
                  <a:lnTo>
                    <a:pt x="222" y="23"/>
                  </a:lnTo>
                  <a:lnTo>
                    <a:pt x="211" y="23"/>
                  </a:lnTo>
                  <a:lnTo>
                    <a:pt x="199" y="23"/>
                  </a:lnTo>
                  <a:lnTo>
                    <a:pt x="188" y="26"/>
                  </a:lnTo>
                  <a:lnTo>
                    <a:pt x="167" y="30"/>
                  </a:lnTo>
                  <a:lnTo>
                    <a:pt x="150" y="38"/>
                  </a:lnTo>
                  <a:lnTo>
                    <a:pt x="131" y="45"/>
                  </a:lnTo>
                  <a:lnTo>
                    <a:pt x="114" y="57"/>
                  </a:lnTo>
                  <a:lnTo>
                    <a:pt x="97" y="68"/>
                  </a:lnTo>
                  <a:lnTo>
                    <a:pt x="83" y="83"/>
                  </a:lnTo>
                  <a:lnTo>
                    <a:pt x="68" y="97"/>
                  </a:lnTo>
                  <a:lnTo>
                    <a:pt x="57" y="114"/>
                  </a:lnTo>
                  <a:lnTo>
                    <a:pt x="45" y="131"/>
                  </a:lnTo>
                  <a:lnTo>
                    <a:pt x="38" y="150"/>
                  </a:lnTo>
                  <a:lnTo>
                    <a:pt x="30" y="167"/>
                  </a:lnTo>
                  <a:lnTo>
                    <a:pt x="26" y="188"/>
                  </a:lnTo>
                  <a:lnTo>
                    <a:pt x="22" y="200"/>
                  </a:lnTo>
                  <a:lnTo>
                    <a:pt x="22" y="211"/>
                  </a:lnTo>
                  <a:lnTo>
                    <a:pt x="22" y="223"/>
                  </a:lnTo>
                  <a:lnTo>
                    <a:pt x="22" y="234"/>
                  </a:lnTo>
                  <a:lnTo>
                    <a:pt x="22" y="253"/>
                  </a:lnTo>
                  <a:lnTo>
                    <a:pt x="26" y="274"/>
                  </a:lnTo>
                  <a:lnTo>
                    <a:pt x="30" y="293"/>
                  </a:lnTo>
                  <a:lnTo>
                    <a:pt x="38" y="314"/>
                  </a:lnTo>
                  <a:lnTo>
                    <a:pt x="45" y="331"/>
                  </a:lnTo>
                  <a:lnTo>
                    <a:pt x="57" y="348"/>
                  </a:lnTo>
                  <a:lnTo>
                    <a:pt x="68" y="365"/>
                  </a:lnTo>
                  <a:lnTo>
                    <a:pt x="83" y="383"/>
                  </a:lnTo>
                  <a:lnTo>
                    <a:pt x="97" y="394"/>
                  </a:lnTo>
                  <a:lnTo>
                    <a:pt x="114" y="407"/>
                  </a:lnTo>
                  <a:lnTo>
                    <a:pt x="131" y="417"/>
                  </a:lnTo>
                  <a:lnTo>
                    <a:pt x="150" y="428"/>
                  </a:lnTo>
                  <a:lnTo>
                    <a:pt x="167" y="434"/>
                  </a:lnTo>
                  <a:lnTo>
                    <a:pt x="188" y="440"/>
                  </a:lnTo>
                  <a:lnTo>
                    <a:pt x="199" y="442"/>
                  </a:lnTo>
                  <a:lnTo>
                    <a:pt x="211" y="443"/>
                  </a:lnTo>
                  <a:lnTo>
                    <a:pt x="222" y="443"/>
                  </a:lnTo>
                  <a:lnTo>
                    <a:pt x="234" y="445"/>
                  </a:lnTo>
                  <a:close/>
                </a:path>
              </a:pathLst>
            </a:custGeom>
            <a:solidFill>
              <a:srgbClr val="000000"/>
            </a:solidFill>
            <a:ln w="9525">
              <a:noFill/>
              <a:round/>
              <a:headEnd/>
              <a:tailEnd/>
            </a:ln>
          </p:spPr>
          <p:txBody>
            <a:bodyPr/>
            <a:lstStyle/>
            <a:p>
              <a:endParaRPr lang="en-US"/>
            </a:p>
          </p:txBody>
        </p:sp>
        <p:sp>
          <p:nvSpPr>
            <p:cNvPr id="82006" name="Freeform 164"/>
            <p:cNvSpPr>
              <a:spLocks/>
            </p:cNvSpPr>
            <p:nvPr/>
          </p:nvSpPr>
          <p:spPr bwMode="auto">
            <a:xfrm>
              <a:off x="2911" y="2011"/>
              <a:ext cx="234" cy="468"/>
            </a:xfrm>
            <a:custGeom>
              <a:avLst/>
              <a:gdLst>
                <a:gd name="T0" fmla="*/ 0 w 234"/>
                <a:gd name="T1" fmla="*/ 0 h 468"/>
                <a:gd name="T2" fmla="*/ 13 w 234"/>
                <a:gd name="T3" fmla="*/ 0 h 468"/>
                <a:gd name="T4" fmla="*/ 36 w 234"/>
                <a:gd name="T5" fmla="*/ 0 h 468"/>
                <a:gd name="T6" fmla="*/ 57 w 234"/>
                <a:gd name="T7" fmla="*/ 4 h 468"/>
                <a:gd name="T8" fmla="*/ 80 w 234"/>
                <a:gd name="T9" fmla="*/ 11 h 468"/>
                <a:gd name="T10" fmla="*/ 110 w 234"/>
                <a:gd name="T11" fmla="*/ 24 h 468"/>
                <a:gd name="T12" fmla="*/ 148 w 234"/>
                <a:gd name="T13" fmla="*/ 51 h 468"/>
                <a:gd name="T14" fmla="*/ 179 w 234"/>
                <a:gd name="T15" fmla="*/ 83 h 468"/>
                <a:gd name="T16" fmla="*/ 198 w 234"/>
                <a:gd name="T17" fmla="*/ 110 h 468"/>
                <a:gd name="T18" fmla="*/ 211 w 234"/>
                <a:gd name="T19" fmla="*/ 131 h 468"/>
                <a:gd name="T20" fmla="*/ 217 w 234"/>
                <a:gd name="T21" fmla="*/ 152 h 468"/>
                <a:gd name="T22" fmla="*/ 224 w 234"/>
                <a:gd name="T23" fmla="*/ 173 h 468"/>
                <a:gd name="T24" fmla="*/ 232 w 234"/>
                <a:gd name="T25" fmla="*/ 196 h 468"/>
                <a:gd name="T26" fmla="*/ 232 w 234"/>
                <a:gd name="T27" fmla="*/ 221 h 468"/>
                <a:gd name="T28" fmla="*/ 232 w 234"/>
                <a:gd name="T29" fmla="*/ 245 h 468"/>
                <a:gd name="T30" fmla="*/ 232 w 234"/>
                <a:gd name="T31" fmla="*/ 268 h 468"/>
                <a:gd name="T32" fmla="*/ 224 w 234"/>
                <a:gd name="T33" fmla="*/ 289 h 468"/>
                <a:gd name="T34" fmla="*/ 217 w 234"/>
                <a:gd name="T35" fmla="*/ 312 h 468"/>
                <a:gd name="T36" fmla="*/ 205 w 234"/>
                <a:gd name="T37" fmla="*/ 343 h 468"/>
                <a:gd name="T38" fmla="*/ 179 w 234"/>
                <a:gd name="T39" fmla="*/ 381 h 468"/>
                <a:gd name="T40" fmla="*/ 148 w 234"/>
                <a:gd name="T41" fmla="*/ 413 h 468"/>
                <a:gd name="T42" fmla="*/ 110 w 234"/>
                <a:gd name="T43" fmla="*/ 438 h 468"/>
                <a:gd name="T44" fmla="*/ 80 w 234"/>
                <a:gd name="T45" fmla="*/ 451 h 468"/>
                <a:gd name="T46" fmla="*/ 57 w 234"/>
                <a:gd name="T47" fmla="*/ 459 h 468"/>
                <a:gd name="T48" fmla="*/ 36 w 234"/>
                <a:gd name="T49" fmla="*/ 464 h 468"/>
                <a:gd name="T50" fmla="*/ 13 w 234"/>
                <a:gd name="T51" fmla="*/ 466 h 468"/>
                <a:gd name="T52" fmla="*/ 0 w 234"/>
                <a:gd name="T53" fmla="*/ 468 h 468"/>
                <a:gd name="T54" fmla="*/ 2 w 234"/>
                <a:gd name="T55" fmla="*/ 445 h 468"/>
                <a:gd name="T56" fmla="*/ 42 w 234"/>
                <a:gd name="T57" fmla="*/ 440 h 468"/>
                <a:gd name="T58" fmla="*/ 82 w 234"/>
                <a:gd name="T59" fmla="*/ 428 h 468"/>
                <a:gd name="T60" fmla="*/ 118 w 234"/>
                <a:gd name="T61" fmla="*/ 407 h 468"/>
                <a:gd name="T62" fmla="*/ 150 w 234"/>
                <a:gd name="T63" fmla="*/ 383 h 468"/>
                <a:gd name="T64" fmla="*/ 175 w 234"/>
                <a:gd name="T65" fmla="*/ 350 h 468"/>
                <a:gd name="T66" fmla="*/ 196 w 234"/>
                <a:gd name="T67" fmla="*/ 314 h 468"/>
                <a:gd name="T68" fmla="*/ 205 w 234"/>
                <a:gd name="T69" fmla="*/ 274 h 468"/>
                <a:gd name="T70" fmla="*/ 213 w 234"/>
                <a:gd name="T71" fmla="*/ 234 h 468"/>
                <a:gd name="T72" fmla="*/ 211 w 234"/>
                <a:gd name="T73" fmla="*/ 211 h 468"/>
                <a:gd name="T74" fmla="*/ 205 w 234"/>
                <a:gd name="T75" fmla="*/ 188 h 468"/>
                <a:gd name="T76" fmla="*/ 196 w 234"/>
                <a:gd name="T77" fmla="*/ 150 h 468"/>
                <a:gd name="T78" fmla="*/ 175 w 234"/>
                <a:gd name="T79" fmla="*/ 114 h 468"/>
                <a:gd name="T80" fmla="*/ 150 w 234"/>
                <a:gd name="T81" fmla="*/ 83 h 468"/>
                <a:gd name="T82" fmla="*/ 118 w 234"/>
                <a:gd name="T83" fmla="*/ 55 h 468"/>
                <a:gd name="T84" fmla="*/ 82 w 234"/>
                <a:gd name="T85" fmla="*/ 36 h 468"/>
                <a:gd name="T86" fmla="*/ 42 w 234"/>
                <a:gd name="T87" fmla="*/ 24 h 468"/>
                <a:gd name="T88" fmla="*/ 2 w 234"/>
                <a:gd name="T89" fmla="*/ 21 h 468"/>
                <a:gd name="T90" fmla="*/ 0 w 234"/>
                <a:gd name="T91" fmla="*/ 23 h 46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34"/>
                <a:gd name="T139" fmla="*/ 0 h 468"/>
                <a:gd name="T140" fmla="*/ 234 w 234"/>
                <a:gd name="T141" fmla="*/ 468 h 46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34" h="468">
                  <a:moveTo>
                    <a:pt x="0" y="23"/>
                  </a:moveTo>
                  <a:lnTo>
                    <a:pt x="0" y="0"/>
                  </a:lnTo>
                  <a:lnTo>
                    <a:pt x="2" y="0"/>
                  </a:lnTo>
                  <a:lnTo>
                    <a:pt x="13" y="0"/>
                  </a:lnTo>
                  <a:lnTo>
                    <a:pt x="24" y="0"/>
                  </a:lnTo>
                  <a:lnTo>
                    <a:pt x="36" y="0"/>
                  </a:lnTo>
                  <a:lnTo>
                    <a:pt x="47" y="4"/>
                  </a:lnTo>
                  <a:lnTo>
                    <a:pt x="57" y="4"/>
                  </a:lnTo>
                  <a:lnTo>
                    <a:pt x="68" y="7"/>
                  </a:lnTo>
                  <a:lnTo>
                    <a:pt x="80" y="11"/>
                  </a:lnTo>
                  <a:lnTo>
                    <a:pt x="91" y="17"/>
                  </a:lnTo>
                  <a:lnTo>
                    <a:pt x="110" y="24"/>
                  </a:lnTo>
                  <a:lnTo>
                    <a:pt x="131" y="38"/>
                  </a:lnTo>
                  <a:lnTo>
                    <a:pt x="148" y="51"/>
                  </a:lnTo>
                  <a:lnTo>
                    <a:pt x="167" y="68"/>
                  </a:lnTo>
                  <a:lnTo>
                    <a:pt x="179" y="83"/>
                  </a:lnTo>
                  <a:lnTo>
                    <a:pt x="194" y="103"/>
                  </a:lnTo>
                  <a:lnTo>
                    <a:pt x="198" y="110"/>
                  </a:lnTo>
                  <a:lnTo>
                    <a:pt x="205" y="120"/>
                  </a:lnTo>
                  <a:lnTo>
                    <a:pt x="211" y="131"/>
                  </a:lnTo>
                  <a:lnTo>
                    <a:pt x="215" y="143"/>
                  </a:lnTo>
                  <a:lnTo>
                    <a:pt x="217" y="152"/>
                  </a:lnTo>
                  <a:lnTo>
                    <a:pt x="222" y="162"/>
                  </a:lnTo>
                  <a:lnTo>
                    <a:pt x="224" y="173"/>
                  </a:lnTo>
                  <a:lnTo>
                    <a:pt x="230" y="184"/>
                  </a:lnTo>
                  <a:lnTo>
                    <a:pt x="232" y="196"/>
                  </a:lnTo>
                  <a:lnTo>
                    <a:pt x="232" y="209"/>
                  </a:lnTo>
                  <a:lnTo>
                    <a:pt x="232" y="221"/>
                  </a:lnTo>
                  <a:lnTo>
                    <a:pt x="234" y="234"/>
                  </a:lnTo>
                  <a:lnTo>
                    <a:pt x="232" y="245"/>
                  </a:lnTo>
                  <a:lnTo>
                    <a:pt x="232" y="257"/>
                  </a:lnTo>
                  <a:lnTo>
                    <a:pt x="232" y="268"/>
                  </a:lnTo>
                  <a:lnTo>
                    <a:pt x="230" y="280"/>
                  </a:lnTo>
                  <a:lnTo>
                    <a:pt x="224" y="289"/>
                  </a:lnTo>
                  <a:lnTo>
                    <a:pt x="222" y="301"/>
                  </a:lnTo>
                  <a:lnTo>
                    <a:pt x="217" y="312"/>
                  </a:lnTo>
                  <a:lnTo>
                    <a:pt x="215" y="323"/>
                  </a:lnTo>
                  <a:lnTo>
                    <a:pt x="205" y="343"/>
                  </a:lnTo>
                  <a:lnTo>
                    <a:pt x="194" y="363"/>
                  </a:lnTo>
                  <a:lnTo>
                    <a:pt x="179" y="381"/>
                  </a:lnTo>
                  <a:lnTo>
                    <a:pt x="167" y="400"/>
                  </a:lnTo>
                  <a:lnTo>
                    <a:pt x="148" y="413"/>
                  </a:lnTo>
                  <a:lnTo>
                    <a:pt x="131" y="426"/>
                  </a:lnTo>
                  <a:lnTo>
                    <a:pt x="110" y="438"/>
                  </a:lnTo>
                  <a:lnTo>
                    <a:pt x="91" y="449"/>
                  </a:lnTo>
                  <a:lnTo>
                    <a:pt x="80" y="451"/>
                  </a:lnTo>
                  <a:lnTo>
                    <a:pt x="68" y="455"/>
                  </a:lnTo>
                  <a:lnTo>
                    <a:pt x="57" y="459"/>
                  </a:lnTo>
                  <a:lnTo>
                    <a:pt x="47" y="463"/>
                  </a:lnTo>
                  <a:lnTo>
                    <a:pt x="36" y="464"/>
                  </a:lnTo>
                  <a:lnTo>
                    <a:pt x="24" y="466"/>
                  </a:lnTo>
                  <a:lnTo>
                    <a:pt x="13" y="466"/>
                  </a:lnTo>
                  <a:lnTo>
                    <a:pt x="2" y="468"/>
                  </a:lnTo>
                  <a:lnTo>
                    <a:pt x="0" y="468"/>
                  </a:lnTo>
                  <a:lnTo>
                    <a:pt x="0" y="445"/>
                  </a:lnTo>
                  <a:lnTo>
                    <a:pt x="2" y="445"/>
                  </a:lnTo>
                  <a:lnTo>
                    <a:pt x="21" y="443"/>
                  </a:lnTo>
                  <a:lnTo>
                    <a:pt x="42" y="440"/>
                  </a:lnTo>
                  <a:lnTo>
                    <a:pt x="61" y="434"/>
                  </a:lnTo>
                  <a:lnTo>
                    <a:pt x="82" y="428"/>
                  </a:lnTo>
                  <a:lnTo>
                    <a:pt x="99" y="417"/>
                  </a:lnTo>
                  <a:lnTo>
                    <a:pt x="118" y="407"/>
                  </a:lnTo>
                  <a:lnTo>
                    <a:pt x="133" y="394"/>
                  </a:lnTo>
                  <a:lnTo>
                    <a:pt x="150" y="383"/>
                  </a:lnTo>
                  <a:lnTo>
                    <a:pt x="161" y="365"/>
                  </a:lnTo>
                  <a:lnTo>
                    <a:pt x="175" y="350"/>
                  </a:lnTo>
                  <a:lnTo>
                    <a:pt x="184" y="331"/>
                  </a:lnTo>
                  <a:lnTo>
                    <a:pt x="196" y="314"/>
                  </a:lnTo>
                  <a:lnTo>
                    <a:pt x="201" y="293"/>
                  </a:lnTo>
                  <a:lnTo>
                    <a:pt x="205" y="274"/>
                  </a:lnTo>
                  <a:lnTo>
                    <a:pt x="211" y="253"/>
                  </a:lnTo>
                  <a:lnTo>
                    <a:pt x="213" y="234"/>
                  </a:lnTo>
                  <a:lnTo>
                    <a:pt x="211" y="223"/>
                  </a:lnTo>
                  <a:lnTo>
                    <a:pt x="211" y="211"/>
                  </a:lnTo>
                  <a:lnTo>
                    <a:pt x="207" y="200"/>
                  </a:lnTo>
                  <a:lnTo>
                    <a:pt x="205" y="188"/>
                  </a:lnTo>
                  <a:lnTo>
                    <a:pt x="201" y="167"/>
                  </a:lnTo>
                  <a:lnTo>
                    <a:pt x="196" y="150"/>
                  </a:lnTo>
                  <a:lnTo>
                    <a:pt x="184" y="131"/>
                  </a:lnTo>
                  <a:lnTo>
                    <a:pt x="175" y="114"/>
                  </a:lnTo>
                  <a:lnTo>
                    <a:pt x="161" y="97"/>
                  </a:lnTo>
                  <a:lnTo>
                    <a:pt x="150" y="83"/>
                  </a:lnTo>
                  <a:lnTo>
                    <a:pt x="133" y="66"/>
                  </a:lnTo>
                  <a:lnTo>
                    <a:pt x="118" y="55"/>
                  </a:lnTo>
                  <a:lnTo>
                    <a:pt x="99" y="44"/>
                  </a:lnTo>
                  <a:lnTo>
                    <a:pt x="82" y="36"/>
                  </a:lnTo>
                  <a:lnTo>
                    <a:pt x="61" y="28"/>
                  </a:lnTo>
                  <a:lnTo>
                    <a:pt x="42" y="24"/>
                  </a:lnTo>
                  <a:lnTo>
                    <a:pt x="21" y="21"/>
                  </a:lnTo>
                  <a:lnTo>
                    <a:pt x="2" y="21"/>
                  </a:lnTo>
                  <a:lnTo>
                    <a:pt x="0" y="21"/>
                  </a:lnTo>
                  <a:lnTo>
                    <a:pt x="0" y="23"/>
                  </a:lnTo>
                  <a:close/>
                </a:path>
              </a:pathLst>
            </a:custGeom>
            <a:solidFill>
              <a:srgbClr val="000000"/>
            </a:solidFill>
            <a:ln w="9525">
              <a:noFill/>
              <a:round/>
              <a:headEnd/>
              <a:tailEnd/>
            </a:ln>
          </p:spPr>
          <p:txBody>
            <a:bodyPr/>
            <a:lstStyle/>
            <a:p>
              <a:endParaRPr lang="en-US"/>
            </a:p>
          </p:txBody>
        </p:sp>
        <p:sp>
          <p:nvSpPr>
            <p:cNvPr id="82007" name="Freeform 165"/>
            <p:cNvSpPr>
              <a:spLocks/>
            </p:cNvSpPr>
            <p:nvPr/>
          </p:nvSpPr>
          <p:spPr bwMode="auto">
            <a:xfrm>
              <a:off x="2703" y="2020"/>
              <a:ext cx="291" cy="364"/>
            </a:xfrm>
            <a:custGeom>
              <a:avLst/>
              <a:gdLst>
                <a:gd name="T0" fmla="*/ 251 w 291"/>
                <a:gd name="T1" fmla="*/ 0 h 364"/>
                <a:gd name="T2" fmla="*/ 0 w 291"/>
                <a:gd name="T3" fmla="*/ 332 h 364"/>
                <a:gd name="T4" fmla="*/ 31 w 291"/>
                <a:gd name="T5" fmla="*/ 364 h 364"/>
                <a:gd name="T6" fmla="*/ 291 w 291"/>
                <a:gd name="T7" fmla="*/ 15 h 364"/>
                <a:gd name="T8" fmla="*/ 251 w 291"/>
                <a:gd name="T9" fmla="*/ 0 h 364"/>
                <a:gd name="T10" fmla="*/ 251 w 291"/>
                <a:gd name="T11" fmla="*/ 0 h 364"/>
                <a:gd name="T12" fmla="*/ 0 60000 65536"/>
                <a:gd name="T13" fmla="*/ 0 60000 65536"/>
                <a:gd name="T14" fmla="*/ 0 60000 65536"/>
                <a:gd name="T15" fmla="*/ 0 60000 65536"/>
                <a:gd name="T16" fmla="*/ 0 60000 65536"/>
                <a:gd name="T17" fmla="*/ 0 60000 65536"/>
                <a:gd name="T18" fmla="*/ 0 w 291"/>
                <a:gd name="T19" fmla="*/ 0 h 364"/>
                <a:gd name="T20" fmla="*/ 291 w 291"/>
                <a:gd name="T21" fmla="*/ 364 h 364"/>
              </a:gdLst>
              <a:ahLst/>
              <a:cxnLst>
                <a:cxn ang="T12">
                  <a:pos x="T0" y="T1"/>
                </a:cxn>
                <a:cxn ang="T13">
                  <a:pos x="T2" y="T3"/>
                </a:cxn>
                <a:cxn ang="T14">
                  <a:pos x="T4" y="T5"/>
                </a:cxn>
                <a:cxn ang="T15">
                  <a:pos x="T6" y="T7"/>
                </a:cxn>
                <a:cxn ang="T16">
                  <a:pos x="T8" y="T9"/>
                </a:cxn>
                <a:cxn ang="T17">
                  <a:pos x="T10" y="T11"/>
                </a:cxn>
              </a:cxnLst>
              <a:rect l="T18" t="T19" r="T20" b="T21"/>
              <a:pathLst>
                <a:path w="291" h="364">
                  <a:moveTo>
                    <a:pt x="251" y="0"/>
                  </a:moveTo>
                  <a:lnTo>
                    <a:pt x="0" y="332"/>
                  </a:lnTo>
                  <a:lnTo>
                    <a:pt x="31" y="364"/>
                  </a:lnTo>
                  <a:lnTo>
                    <a:pt x="291" y="15"/>
                  </a:lnTo>
                  <a:lnTo>
                    <a:pt x="251" y="0"/>
                  </a:lnTo>
                  <a:close/>
                </a:path>
              </a:pathLst>
            </a:custGeom>
            <a:solidFill>
              <a:srgbClr val="000000"/>
            </a:solidFill>
            <a:ln w="9525">
              <a:noFill/>
              <a:round/>
              <a:headEnd/>
              <a:tailEnd/>
            </a:ln>
          </p:spPr>
          <p:txBody>
            <a:bodyPr/>
            <a:lstStyle/>
            <a:p>
              <a:endParaRPr lang="en-US"/>
            </a:p>
          </p:txBody>
        </p:sp>
        <p:sp>
          <p:nvSpPr>
            <p:cNvPr id="82008" name="Freeform 166"/>
            <p:cNvSpPr>
              <a:spLocks/>
            </p:cNvSpPr>
            <p:nvPr/>
          </p:nvSpPr>
          <p:spPr bwMode="auto">
            <a:xfrm>
              <a:off x="2814" y="2083"/>
              <a:ext cx="285" cy="389"/>
            </a:xfrm>
            <a:custGeom>
              <a:avLst/>
              <a:gdLst>
                <a:gd name="T0" fmla="*/ 249 w 285"/>
                <a:gd name="T1" fmla="*/ 0 h 389"/>
                <a:gd name="T2" fmla="*/ 0 w 285"/>
                <a:gd name="T3" fmla="*/ 371 h 389"/>
                <a:gd name="T4" fmla="*/ 30 w 285"/>
                <a:gd name="T5" fmla="*/ 389 h 389"/>
                <a:gd name="T6" fmla="*/ 285 w 285"/>
                <a:gd name="T7" fmla="*/ 27 h 389"/>
                <a:gd name="T8" fmla="*/ 249 w 285"/>
                <a:gd name="T9" fmla="*/ 0 h 389"/>
                <a:gd name="T10" fmla="*/ 249 w 285"/>
                <a:gd name="T11" fmla="*/ 0 h 389"/>
                <a:gd name="T12" fmla="*/ 0 60000 65536"/>
                <a:gd name="T13" fmla="*/ 0 60000 65536"/>
                <a:gd name="T14" fmla="*/ 0 60000 65536"/>
                <a:gd name="T15" fmla="*/ 0 60000 65536"/>
                <a:gd name="T16" fmla="*/ 0 60000 65536"/>
                <a:gd name="T17" fmla="*/ 0 60000 65536"/>
                <a:gd name="T18" fmla="*/ 0 w 285"/>
                <a:gd name="T19" fmla="*/ 0 h 389"/>
                <a:gd name="T20" fmla="*/ 285 w 285"/>
                <a:gd name="T21" fmla="*/ 389 h 389"/>
              </a:gdLst>
              <a:ahLst/>
              <a:cxnLst>
                <a:cxn ang="T12">
                  <a:pos x="T0" y="T1"/>
                </a:cxn>
                <a:cxn ang="T13">
                  <a:pos x="T2" y="T3"/>
                </a:cxn>
                <a:cxn ang="T14">
                  <a:pos x="T4" y="T5"/>
                </a:cxn>
                <a:cxn ang="T15">
                  <a:pos x="T6" y="T7"/>
                </a:cxn>
                <a:cxn ang="T16">
                  <a:pos x="T8" y="T9"/>
                </a:cxn>
                <a:cxn ang="T17">
                  <a:pos x="T10" y="T11"/>
                </a:cxn>
              </a:cxnLst>
              <a:rect l="T18" t="T19" r="T20" b="T21"/>
              <a:pathLst>
                <a:path w="285" h="389">
                  <a:moveTo>
                    <a:pt x="249" y="0"/>
                  </a:moveTo>
                  <a:lnTo>
                    <a:pt x="0" y="371"/>
                  </a:lnTo>
                  <a:lnTo>
                    <a:pt x="30" y="389"/>
                  </a:lnTo>
                  <a:lnTo>
                    <a:pt x="285" y="27"/>
                  </a:lnTo>
                  <a:lnTo>
                    <a:pt x="249" y="0"/>
                  </a:lnTo>
                  <a:close/>
                </a:path>
              </a:pathLst>
            </a:custGeom>
            <a:solidFill>
              <a:srgbClr val="000000"/>
            </a:solidFill>
            <a:ln w="9525">
              <a:noFill/>
              <a:round/>
              <a:headEnd/>
              <a:tailEnd/>
            </a:ln>
          </p:spPr>
          <p:txBody>
            <a:bodyPr/>
            <a:lstStyle/>
            <a:p>
              <a:endParaRPr lang="en-US"/>
            </a:p>
          </p:txBody>
        </p:sp>
        <p:sp>
          <p:nvSpPr>
            <p:cNvPr id="82009" name="Text Box 167"/>
            <p:cNvSpPr txBox="1">
              <a:spLocks noChangeArrowheads="1"/>
            </p:cNvSpPr>
            <p:nvPr/>
          </p:nvSpPr>
          <p:spPr bwMode="auto">
            <a:xfrm rot="21069829">
              <a:off x="2442" y="1524"/>
              <a:ext cx="1206" cy="327"/>
            </a:xfrm>
            <a:prstGeom prst="rect">
              <a:avLst/>
            </a:prstGeom>
            <a:noFill/>
            <a:ln w="38100">
              <a:noFill/>
              <a:miter lim="800000"/>
              <a:headEnd/>
              <a:tailEnd/>
            </a:ln>
          </p:spPr>
          <p:txBody>
            <a:bodyPr>
              <a:spAutoFit/>
            </a:bodyPr>
            <a:lstStyle/>
            <a:p>
              <a:pPr algn="ctr" eaLnBrk="0" hangingPunct="0">
                <a:spcBef>
                  <a:spcPct val="50000"/>
                </a:spcBef>
              </a:pPr>
              <a:r>
                <a:rPr lang="cs-CZ" sz="2800" b="1" dirty="0" smtClean="0">
                  <a:latin typeface="+mj-lt"/>
                </a:rPr>
                <a:t>Uzavřeno</a:t>
              </a:r>
              <a:endParaRPr lang="en-US" sz="2800" b="1" dirty="0">
                <a:latin typeface="+mj-lt"/>
              </a:endParaRPr>
            </a:p>
          </p:txBody>
        </p:sp>
        <p:sp>
          <p:nvSpPr>
            <p:cNvPr id="82010" name="Oval 171"/>
            <p:cNvSpPr>
              <a:spLocks noChangeArrowheads="1"/>
            </p:cNvSpPr>
            <p:nvPr/>
          </p:nvSpPr>
          <p:spPr bwMode="auto">
            <a:xfrm>
              <a:off x="2376" y="2451"/>
              <a:ext cx="186" cy="189"/>
            </a:xfrm>
            <a:prstGeom prst="ellipse">
              <a:avLst/>
            </a:prstGeom>
            <a:solidFill>
              <a:srgbClr val="FFCC99"/>
            </a:solidFill>
            <a:ln w="50800" algn="ctr">
              <a:solidFill>
                <a:schemeClr val="tx1"/>
              </a:solidFill>
              <a:round/>
              <a:headEnd/>
              <a:tailEnd/>
            </a:ln>
          </p:spPr>
          <p:txBody>
            <a:bodyPr wrap="none" tIns="91440" bIns="91440" anchor="ctr"/>
            <a:lstStyle/>
            <a:p>
              <a:endParaRPr lang="en-US"/>
            </a:p>
          </p:txBody>
        </p:sp>
        <p:sp>
          <p:nvSpPr>
            <p:cNvPr id="82011" name="Freeform 64"/>
            <p:cNvSpPr>
              <a:spLocks/>
            </p:cNvSpPr>
            <p:nvPr/>
          </p:nvSpPr>
          <p:spPr bwMode="auto">
            <a:xfrm rot="2927466">
              <a:off x="2363" y="2343"/>
              <a:ext cx="136" cy="150"/>
            </a:xfrm>
            <a:custGeom>
              <a:avLst/>
              <a:gdLst>
                <a:gd name="T0" fmla="*/ 285212672 w 34"/>
                <a:gd name="T1" fmla="*/ 0 h 38"/>
                <a:gd name="T2" fmla="*/ 436206780 w 34"/>
                <a:gd name="T3" fmla="*/ 0 h 38"/>
                <a:gd name="T4" fmla="*/ 536870927 w 34"/>
                <a:gd name="T5" fmla="*/ 87241386 h 38"/>
                <a:gd name="T6" fmla="*/ 570425344 w 34"/>
                <a:gd name="T7" fmla="*/ 214095261 h 38"/>
                <a:gd name="T8" fmla="*/ 536870927 w 34"/>
                <a:gd name="T9" fmla="*/ 359040487 h 38"/>
                <a:gd name="T10" fmla="*/ 318766577 w 34"/>
                <a:gd name="T11" fmla="*/ 543776371 h 38"/>
                <a:gd name="T12" fmla="*/ 0 w 34"/>
                <a:gd name="T13" fmla="*/ 485838247 h 38"/>
                <a:gd name="T14" fmla="*/ 0 w 34"/>
                <a:gd name="T15" fmla="*/ 359040487 h 38"/>
                <a:gd name="T16" fmla="*/ 83886010 w 34"/>
                <a:gd name="T17" fmla="*/ 214095261 h 38"/>
                <a:gd name="T18" fmla="*/ 184549101 w 34"/>
                <a:gd name="T19" fmla="*/ 57941740 h 38"/>
                <a:gd name="T20" fmla="*/ 285212672 w 34"/>
                <a:gd name="T21" fmla="*/ 0 h 38"/>
                <a:gd name="T22" fmla="*/ 285212672 w 34"/>
                <a:gd name="T23" fmla="*/ 0 h 3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4"/>
                <a:gd name="T37" fmla="*/ 0 h 38"/>
                <a:gd name="T38" fmla="*/ 34 w 34"/>
                <a:gd name="T39" fmla="*/ 38 h 3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4" h="38">
                  <a:moveTo>
                    <a:pt x="17" y="0"/>
                  </a:moveTo>
                  <a:lnTo>
                    <a:pt x="26" y="0"/>
                  </a:lnTo>
                  <a:lnTo>
                    <a:pt x="32" y="6"/>
                  </a:lnTo>
                  <a:lnTo>
                    <a:pt x="34" y="15"/>
                  </a:lnTo>
                  <a:lnTo>
                    <a:pt x="32" y="25"/>
                  </a:lnTo>
                  <a:lnTo>
                    <a:pt x="19" y="38"/>
                  </a:lnTo>
                  <a:lnTo>
                    <a:pt x="0" y="34"/>
                  </a:lnTo>
                  <a:lnTo>
                    <a:pt x="0" y="25"/>
                  </a:lnTo>
                  <a:lnTo>
                    <a:pt x="5" y="15"/>
                  </a:lnTo>
                  <a:lnTo>
                    <a:pt x="11" y="4"/>
                  </a:lnTo>
                  <a:lnTo>
                    <a:pt x="17" y="0"/>
                  </a:lnTo>
                  <a:close/>
                </a:path>
              </a:pathLst>
            </a:custGeom>
            <a:solidFill>
              <a:srgbClr val="FFE600"/>
            </a:solidFill>
            <a:ln w="9525">
              <a:noFill/>
              <a:round/>
              <a:headEnd/>
              <a:tailEnd/>
            </a:ln>
          </p:spPr>
          <p:txBody>
            <a:bodyPr/>
            <a:lstStyle/>
            <a:p>
              <a:endParaRPr lang="en-US"/>
            </a:p>
          </p:txBody>
        </p:sp>
        <p:sp>
          <p:nvSpPr>
            <p:cNvPr id="82012" name="Freeform 153"/>
            <p:cNvSpPr>
              <a:spLocks/>
            </p:cNvSpPr>
            <p:nvPr/>
          </p:nvSpPr>
          <p:spPr bwMode="auto">
            <a:xfrm rot="1301344">
              <a:off x="2396" y="2416"/>
              <a:ext cx="140" cy="136"/>
            </a:xfrm>
            <a:custGeom>
              <a:avLst/>
              <a:gdLst>
                <a:gd name="T0" fmla="*/ 0 w 45"/>
                <a:gd name="T1" fmla="*/ 26575293 h 44"/>
                <a:gd name="T2" fmla="*/ 764468 w 45"/>
                <a:gd name="T3" fmla="*/ 15985651 h 44"/>
                <a:gd name="T4" fmla="*/ 14006672 w 45"/>
                <a:gd name="T5" fmla="*/ 6131835 h 44"/>
                <a:gd name="T6" fmla="*/ 24548743 w 45"/>
                <a:gd name="T7" fmla="*/ 0 h 44"/>
                <a:gd name="T8" fmla="*/ 33807749 w 45"/>
                <a:gd name="T9" fmla="*/ 6131835 h 44"/>
                <a:gd name="T10" fmla="*/ 37028395 w 45"/>
                <a:gd name="T11" fmla="*/ 14495227 h 44"/>
                <a:gd name="T12" fmla="*/ 21405862 w 45"/>
                <a:gd name="T13" fmla="*/ 15985651 h 44"/>
                <a:gd name="T14" fmla="*/ 12392793 w 45"/>
                <a:gd name="T15" fmla="*/ 25084789 h 44"/>
                <a:gd name="T16" fmla="*/ 5791591 w 45"/>
                <a:gd name="T17" fmla="*/ 33423880 h 44"/>
                <a:gd name="T18" fmla="*/ 0 w 45"/>
                <a:gd name="T19" fmla="*/ 26575293 h 44"/>
                <a:gd name="T20" fmla="*/ 0 w 45"/>
                <a:gd name="T21" fmla="*/ 26575293 h 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5"/>
                <a:gd name="T34" fmla="*/ 0 h 44"/>
                <a:gd name="T35" fmla="*/ 45 w 45"/>
                <a:gd name="T36" fmla="*/ 44 h 4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5" h="44">
                  <a:moveTo>
                    <a:pt x="0" y="35"/>
                  </a:moveTo>
                  <a:lnTo>
                    <a:pt x="1" y="21"/>
                  </a:lnTo>
                  <a:lnTo>
                    <a:pt x="17" y="8"/>
                  </a:lnTo>
                  <a:lnTo>
                    <a:pt x="30" y="0"/>
                  </a:lnTo>
                  <a:lnTo>
                    <a:pt x="41" y="8"/>
                  </a:lnTo>
                  <a:lnTo>
                    <a:pt x="45" y="19"/>
                  </a:lnTo>
                  <a:lnTo>
                    <a:pt x="26" y="21"/>
                  </a:lnTo>
                  <a:lnTo>
                    <a:pt x="15" y="33"/>
                  </a:lnTo>
                  <a:lnTo>
                    <a:pt x="7" y="44"/>
                  </a:lnTo>
                  <a:lnTo>
                    <a:pt x="0" y="35"/>
                  </a:lnTo>
                  <a:close/>
                </a:path>
              </a:pathLst>
            </a:custGeom>
            <a:solidFill>
              <a:srgbClr val="000000"/>
            </a:solidFill>
            <a:ln w="9525">
              <a:noFill/>
              <a:round/>
              <a:headEnd/>
              <a:tailEnd/>
            </a:ln>
          </p:spPr>
          <p:txBody>
            <a:bodyPr/>
            <a:lstStyle/>
            <a:p>
              <a:endParaRPr lang="en-US"/>
            </a:p>
          </p:txBody>
        </p:sp>
        <p:sp>
          <p:nvSpPr>
            <p:cNvPr id="82013" name="Freeform 154"/>
            <p:cNvSpPr>
              <a:spLocks/>
            </p:cNvSpPr>
            <p:nvPr/>
          </p:nvSpPr>
          <p:spPr bwMode="auto">
            <a:xfrm>
              <a:off x="2328" y="2342"/>
              <a:ext cx="216" cy="183"/>
            </a:xfrm>
            <a:custGeom>
              <a:avLst/>
              <a:gdLst>
                <a:gd name="T0" fmla="*/ 33 w 216"/>
                <a:gd name="T1" fmla="*/ 183 h 183"/>
                <a:gd name="T2" fmla="*/ 26 w 216"/>
                <a:gd name="T3" fmla="*/ 163 h 183"/>
                <a:gd name="T4" fmla="*/ 12 w 216"/>
                <a:gd name="T5" fmla="*/ 132 h 183"/>
                <a:gd name="T6" fmla="*/ 0 w 216"/>
                <a:gd name="T7" fmla="*/ 87 h 183"/>
                <a:gd name="T8" fmla="*/ 6 w 216"/>
                <a:gd name="T9" fmla="*/ 37 h 183"/>
                <a:gd name="T10" fmla="*/ 57 w 216"/>
                <a:gd name="T11" fmla="*/ 6 h 183"/>
                <a:gd name="T12" fmla="*/ 114 w 216"/>
                <a:gd name="T13" fmla="*/ 0 h 183"/>
                <a:gd name="T14" fmla="*/ 168 w 216"/>
                <a:gd name="T15" fmla="*/ 3 h 183"/>
                <a:gd name="T16" fmla="*/ 200 w 216"/>
                <a:gd name="T17" fmla="*/ 31 h 183"/>
                <a:gd name="T18" fmla="*/ 216 w 216"/>
                <a:gd name="T19" fmla="*/ 76 h 183"/>
                <a:gd name="T20" fmla="*/ 216 w 216"/>
                <a:gd name="T21" fmla="*/ 99 h 183"/>
                <a:gd name="T22" fmla="*/ 199 w 216"/>
                <a:gd name="T23" fmla="*/ 142 h 183"/>
                <a:gd name="T24" fmla="*/ 152 w 216"/>
                <a:gd name="T25" fmla="*/ 137 h 183"/>
                <a:gd name="T26" fmla="*/ 179 w 216"/>
                <a:gd name="T27" fmla="*/ 96 h 183"/>
                <a:gd name="T28" fmla="*/ 179 w 216"/>
                <a:gd name="T29" fmla="*/ 72 h 183"/>
                <a:gd name="T30" fmla="*/ 173 w 216"/>
                <a:gd name="T31" fmla="*/ 57 h 183"/>
                <a:gd name="T32" fmla="*/ 153 w 216"/>
                <a:gd name="T33" fmla="*/ 40 h 183"/>
                <a:gd name="T34" fmla="*/ 131 w 216"/>
                <a:gd name="T35" fmla="*/ 31 h 183"/>
                <a:gd name="T36" fmla="*/ 87 w 216"/>
                <a:gd name="T37" fmla="*/ 34 h 183"/>
                <a:gd name="T38" fmla="*/ 54 w 216"/>
                <a:gd name="T39" fmla="*/ 48 h 183"/>
                <a:gd name="T40" fmla="*/ 41 w 216"/>
                <a:gd name="T41" fmla="*/ 76 h 183"/>
                <a:gd name="T42" fmla="*/ 48 w 216"/>
                <a:gd name="T43" fmla="*/ 109 h 183"/>
                <a:gd name="T44" fmla="*/ 66 w 216"/>
                <a:gd name="T45" fmla="*/ 150 h 183"/>
                <a:gd name="T46" fmla="*/ 49 w 216"/>
                <a:gd name="T47" fmla="*/ 179 h 183"/>
                <a:gd name="T48" fmla="*/ 33 w 216"/>
                <a:gd name="T49" fmla="*/ 183 h 1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16"/>
                <a:gd name="T76" fmla="*/ 0 h 183"/>
                <a:gd name="T77" fmla="*/ 216 w 216"/>
                <a:gd name="T78" fmla="*/ 183 h 1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16" h="183">
                  <a:moveTo>
                    <a:pt x="33" y="183"/>
                  </a:moveTo>
                  <a:lnTo>
                    <a:pt x="26" y="163"/>
                  </a:lnTo>
                  <a:lnTo>
                    <a:pt x="12" y="132"/>
                  </a:lnTo>
                  <a:lnTo>
                    <a:pt x="0" y="87"/>
                  </a:lnTo>
                  <a:lnTo>
                    <a:pt x="6" y="37"/>
                  </a:lnTo>
                  <a:lnTo>
                    <a:pt x="57" y="6"/>
                  </a:lnTo>
                  <a:lnTo>
                    <a:pt x="114" y="0"/>
                  </a:lnTo>
                  <a:lnTo>
                    <a:pt x="168" y="3"/>
                  </a:lnTo>
                  <a:lnTo>
                    <a:pt x="200" y="31"/>
                  </a:lnTo>
                  <a:lnTo>
                    <a:pt x="216" y="76"/>
                  </a:lnTo>
                  <a:lnTo>
                    <a:pt x="216" y="99"/>
                  </a:lnTo>
                  <a:lnTo>
                    <a:pt x="199" y="142"/>
                  </a:lnTo>
                  <a:lnTo>
                    <a:pt x="152" y="137"/>
                  </a:lnTo>
                  <a:lnTo>
                    <a:pt x="179" y="96"/>
                  </a:lnTo>
                  <a:lnTo>
                    <a:pt x="179" y="72"/>
                  </a:lnTo>
                  <a:lnTo>
                    <a:pt x="173" y="57"/>
                  </a:lnTo>
                  <a:lnTo>
                    <a:pt x="153" y="40"/>
                  </a:lnTo>
                  <a:lnTo>
                    <a:pt x="131" y="31"/>
                  </a:lnTo>
                  <a:lnTo>
                    <a:pt x="87" y="34"/>
                  </a:lnTo>
                  <a:lnTo>
                    <a:pt x="54" y="48"/>
                  </a:lnTo>
                  <a:lnTo>
                    <a:pt x="41" y="76"/>
                  </a:lnTo>
                  <a:lnTo>
                    <a:pt x="48" y="109"/>
                  </a:lnTo>
                  <a:lnTo>
                    <a:pt x="66" y="150"/>
                  </a:lnTo>
                  <a:lnTo>
                    <a:pt x="49" y="179"/>
                  </a:lnTo>
                  <a:lnTo>
                    <a:pt x="33" y="183"/>
                  </a:lnTo>
                  <a:close/>
                </a:path>
              </a:pathLst>
            </a:custGeom>
            <a:solidFill>
              <a:srgbClr val="000000"/>
            </a:solidFill>
            <a:ln w="9525">
              <a:noFill/>
              <a:round/>
              <a:headEnd/>
              <a:tailEnd/>
            </a:ln>
          </p:spPr>
          <p:txBody>
            <a:bodyPr/>
            <a:lstStyle/>
            <a:p>
              <a:endParaRPr lang="en-US"/>
            </a:p>
          </p:txBody>
        </p:sp>
        <p:sp>
          <p:nvSpPr>
            <p:cNvPr id="82014" name="Freeform 155"/>
            <p:cNvSpPr>
              <a:spLocks/>
            </p:cNvSpPr>
            <p:nvPr/>
          </p:nvSpPr>
          <p:spPr bwMode="auto">
            <a:xfrm rot="1301344">
              <a:off x="2484" y="2446"/>
              <a:ext cx="201" cy="79"/>
            </a:xfrm>
            <a:custGeom>
              <a:avLst/>
              <a:gdLst>
                <a:gd name="T0" fmla="*/ 7676016 w 65"/>
                <a:gd name="T1" fmla="*/ 0 h 25"/>
                <a:gd name="T2" fmla="*/ 43486002 w 65"/>
                <a:gd name="T3" fmla="*/ 4087416 h 25"/>
                <a:gd name="T4" fmla="*/ 49723678 w 65"/>
                <a:gd name="T5" fmla="*/ 17877600 h 25"/>
                <a:gd name="T6" fmla="*/ 20552141 w 65"/>
                <a:gd name="T7" fmla="*/ 24815555 h 25"/>
                <a:gd name="T8" fmla="*/ 0 w 65"/>
                <a:gd name="T9" fmla="*/ 15986757 h 25"/>
                <a:gd name="T10" fmla="*/ 7676016 w 65"/>
                <a:gd name="T11" fmla="*/ 0 h 25"/>
                <a:gd name="T12" fmla="*/ 7676016 w 65"/>
                <a:gd name="T13" fmla="*/ 0 h 25"/>
                <a:gd name="T14" fmla="*/ 0 60000 65536"/>
                <a:gd name="T15" fmla="*/ 0 60000 65536"/>
                <a:gd name="T16" fmla="*/ 0 60000 65536"/>
                <a:gd name="T17" fmla="*/ 0 60000 65536"/>
                <a:gd name="T18" fmla="*/ 0 60000 65536"/>
                <a:gd name="T19" fmla="*/ 0 60000 65536"/>
                <a:gd name="T20" fmla="*/ 0 60000 65536"/>
                <a:gd name="T21" fmla="*/ 0 w 65"/>
                <a:gd name="T22" fmla="*/ 0 h 25"/>
                <a:gd name="T23" fmla="*/ 65 w 65"/>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 h="25">
                  <a:moveTo>
                    <a:pt x="10" y="0"/>
                  </a:moveTo>
                  <a:lnTo>
                    <a:pt x="57" y="4"/>
                  </a:lnTo>
                  <a:lnTo>
                    <a:pt x="65" y="18"/>
                  </a:lnTo>
                  <a:lnTo>
                    <a:pt x="27" y="25"/>
                  </a:lnTo>
                  <a:lnTo>
                    <a:pt x="0" y="16"/>
                  </a:lnTo>
                  <a:lnTo>
                    <a:pt x="10" y="0"/>
                  </a:lnTo>
                  <a:close/>
                </a:path>
              </a:pathLst>
            </a:custGeom>
            <a:solidFill>
              <a:srgbClr val="000000"/>
            </a:solidFill>
            <a:ln w="9525">
              <a:noFill/>
              <a:round/>
              <a:headEnd/>
              <a:tailEnd/>
            </a:ln>
          </p:spPr>
          <p:txBody>
            <a:bodyPr/>
            <a:lstStyle/>
            <a:p>
              <a:endParaRPr lang="en-US"/>
            </a:p>
          </p:txBody>
        </p:sp>
      </p:gr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Title 94"/>
          <p:cNvSpPr>
            <a:spLocks noGrp="1"/>
          </p:cNvSpPr>
          <p:nvPr>
            <p:ph type="title"/>
          </p:nvPr>
        </p:nvSpPr>
        <p:spPr/>
        <p:txBody>
          <a:bodyPr>
            <a:normAutofit/>
          </a:bodyPr>
          <a:lstStyle/>
          <a:p>
            <a:r>
              <a:rPr lang="cs-CZ" dirty="0" smtClean="0"/>
              <a:t>Uzavření pracovního příkazu</a:t>
            </a:r>
            <a:endParaRPr lang="en-US" dirty="0"/>
          </a:p>
        </p:txBody>
      </p:sp>
      <p:sp>
        <p:nvSpPr>
          <p:cNvPr id="81922" name="Footer Placeholder 2"/>
          <p:cNvSpPr>
            <a:spLocks noGrp="1"/>
          </p:cNvSpPr>
          <p:nvPr>
            <p:ph type="ftr" sz="quarter" idx="10"/>
          </p:nvPr>
        </p:nvSpPr>
        <p:spPr>
          <a:noFill/>
        </p:spPr>
        <p:txBody>
          <a:bodyPr/>
          <a:lstStyle/>
          <a:p>
            <a:r>
              <a:rPr lang="en-US" smtClean="0"/>
              <a:t>QS-PR-670</a:t>
            </a:r>
          </a:p>
        </p:txBody>
      </p:sp>
      <p:sp>
        <p:nvSpPr>
          <p:cNvPr id="81924" name="Text Box 6"/>
          <p:cNvSpPr txBox="1">
            <a:spLocks noChangeArrowheads="1"/>
          </p:cNvSpPr>
          <p:nvPr/>
        </p:nvSpPr>
        <p:spPr bwMode="auto">
          <a:xfrm>
            <a:off x="1284288" y="5614988"/>
            <a:ext cx="6729412" cy="646331"/>
          </a:xfrm>
          <a:prstGeom prst="rect">
            <a:avLst/>
          </a:prstGeom>
          <a:noFill/>
          <a:ln w="38100">
            <a:noFill/>
            <a:miter lim="800000"/>
            <a:headEnd/>
            <a:tailEnd/>
          </a:ln>
        </p:spPr>
        <p:txBody>
          <a:bodyPr>
            <a:spAutoFit/>
          </a:bodyPr>
          <a:lstStyle/>
          <a:p>
            <a:pPr eaLnBrk="0" hangingPunct="0">
              <a:spcBef>
                <a:spcPct val="50000"/>
              </a:spcBef>
              <a:tabLst>
                <a:tab pos="169863" algn="l"/>
              </a:tabLst>
            </a:pPr>
            <a:r>
              <a:rPr lang="en-US" sz="1800" b="1" dirty="0">
                <a:latin typeface="+mj-lt"/>
              </a:rPr>
              <a:t> </a:t>
            </a:r>
            <a:r>
              <a:rPr lang="en-US" sz="1800" b="1" dirty="0" smtClean="0">
                <a:latin typeface="+mj-lt"/>
              </a:rPr>
              <a:t>…</a:t>
            </a:r>
            <a:r>
              <a:rPr lang="cs-CZ" sz="1800" dirty="0" smtClean="0">
                <a:latin typeface="+mj-lt"/>
              </a:rPr>
              <a:t>hlášení práce je možné do uzavření operace v Řízení dílny nebo do spuštění modulu Účetní uzavření PP</a:t>
            </a:r>
          </a:p>
        </p:txBody>
      </p:sp>
      <p:grpSp>
        <p:nvGrpSpPr>
          <p:cNvPr id="2" name="Group 175"/>
          <p:cNvGrpSpPr>
            <a:grpSpLocks/>
          </p:cNvGrpSpPr>
          <p:nvPr/>
        </p:nvGrpSpPr>
        <p:grpSpPr bwMode="auto">
          <a:xfrm>
            <a:off x="1514475" y="866775"/>
            <a:ext cx="6096000" cy="4802188"/>
            <a:chOff x="918" y="738"/>
            <a:chExt cx="3840" cy="3025"/>
          </a:xfrm>
        </p:grpSpPr>
        <p:sp>
          <p:nvSpPr>
            <p:cNvPr id="81926" name="Freeform 2"/>
            <p:cNvSpPr>
              <a:spLocks/>
            </p:cNvSpPr>
            <p:nvPr/>
          </p:nvSpPr>
          <p:spPr bwMode="auto">
            <a:xfrm>
              <a:off x="1724" y="2079"/>
              <a:ext cx="1785" cy="1684"/>
            </a:xfrm>
            <a:custGeom>
              <a:avLst/>
              <a:gdLst>
                <a:gd name="T0" fmla="*/ 662 w 1785"/>
                <a:gd name="T1" fmla="*/ 0 h 1684"/>
                <a:gd name="T2" fmla="*/ 0 w 1785"/>
                <a:gd name="T3" fmla="*/ 825 h 1684"/>
                <a:gd name="T4" fmla="*/ 289 w 1785"/>
                <a:gd name="T5" fmla="*/ 1478 h 1684"/>
                <a:gd name="T6" fmla="*/ 1446 w 1785"/>
                <a:gd name="T7" fmla="*/ 1684 h 1684"/>
                <a:gd name="T8" fmla="*/ 1785 w 1785"/>
                <a:gd name="T9" fmla="*/ 1050 h 1684"/>
                <a:gd name="T10" fmla="*/ 662 w 1785"/>
                <a:gd name="T11" fmla="*/ 0 h 1684"/>
                <a:gd name="T12" fmla="*/ 662 w 1785"/>
                <a:gd name="T13" fmla="*/ 0 h 1684"/>
                <a:gd name="T14" fmla="*/ 0 60000 65536"/>
                <a:gd name="T15" fmla="*/ 0 60000 65536"/>
                <a:gd name="T16" fmla="*/ 0 60000 65536"/>
                <a:gd name="T17" fmla="*/ 0 60000 65536"/>
                <a:gd name="T18" fmla="*/ 0 60000 65536"/>
                <a:gd name="T19" fmla="*/ 0 60000 65536"/>
                <a:gd name="T20" fmla="*/ 0 60000 65536"/>
                <a:gd name="T21" fmla="*/ 0 w 1785"/>
                <a:gd name="T22" fmla="*/ 0 h 1684"/>
                <a:gd name="T23" fmla="*/ 1785 w 1785"/>
                <a:gd name="T24" fmla="*/ 1684 h 16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85" h="1684">
                  <a:moveTo>
                    <a:pt x="662" y="0"/>
                  </a:moveTo>
                  <a:lnTo>
                    <a:pt x="0" y="825"/>
                  </a:lnTo>
                  <a:lnTo>
                    <a:pt x="289" y="1478"/>
                  </a:lnTo>
                  <a:lnTo>
                    <a:pt x="1446" y="1684"/>
                  </a:lnTo>
                  <a:lnTo>
                    <a:pt x="1785" y="1050"/>
                  </a:lnTo>
                  <a:lnTo>
                    <a:pt x="662" y="0"/>
                  </a:lnTo>
                  <a:close/>
                </a:path>
              </a:pathLst>
            </a:custGeom>
            <a:solidFill>
              <a:srgbClr val="FFFFC2"/>
            </a:solidFill>
            <a:ln w="9525">
              <a:noFill/>
              <a:round/>
              <a:headEnd/>
              <a:tailEnd/>
            </a:ln>
          </p:spPr>
          <p:txBody>
            <a:bodyPr/>
            <a:lstStyle/>
            <a:p>
              <a:endParaRPr lang="en-US"/>
            </a:p>
          </p:txBody>
        </p:sp>
        <p:sp>
          <p:nvSpPr>
            <p:cNvPr id="609283" name="AutoShape 3"/>
            <p:cNvSpPr>
              <a:spLocks noChangeArrowheads="1"/>
            </p:cNvSpPr>
            <p:nvPr/>
          </p:nvSpPr>
          <p:spPr bwMode="auto">
            <a:xfrm>
              <a:off x="3360" y="2127"/>
              <a:ext cx="1377" cy="1251"/>
            </a:xfrm>
            <a:prstGeom prst="leftArrow">
              <a:avLst>
                <a:gd name="adj1" fmla="val 50000"/>
                <a:gd name="adj2" fmla="val 27518"/>
              </a:avLst>
            </a:prstGeom>
            <a:solidFill>
              <a:srgbClr val="E6E7D7"/>
            </a:solidFill>
            <a:ln w="38100">
              <a:noFill/>
              <a:miter lim="800000"/>
              <a:headEnd/>
              <a:tailEnd/>
            </a:ln>
            <a:effectLst>
              <a:outerShdw dist="107763" dir="2700000" algn="ctr" rotWithShape="0">
                <a:schemeClr val="bg2"/>
              </a:outerShdw>
            </a:effectLst>
          </p:spPr>
          <p:txBody>
            <a:bodyPr anchor="ctr"/>
            <a:lstStyle/>
            <a:p>
              <a:pPr algn="ctr" eaLnBrk="0" hangingPunct="0">
                <a:spcBef>
                  <a:spcPct val="50000"/>
                </a:spcBef>
                <a:defRPr/>
              </a:pPr>
              <a:r>
                <a:rPr lang="cs-CZ" sz="1800" b="1" dirty="0" smtClean="0">
                  <a:latin typeface="+mj-lt"/>
                </a:rPr>
                <a:t>Výdeje </a:t>
              </a:r>
            </a:p>
            <a:p>
              <a:pPr algn="ctr" eaLnBrk="0" hangingPunct="0">
                <a:spcBef>
                  <a:spcPct val="50000"/>
                </a:spcBef>
                <a:defRPr/>
              </a:pPr>
              <a:r>
                <a:rPr lang="cs-CZ" sz="1800" b="1" dirty="0" smtClean="0">
                  <a:latin typeface="+mj-lt"/>
                </a:rPr>
                <a:t>a příjmy</a:t>
              </a:r>
              <a:endParaRPr lang="en-US" sz="1800" b="1" dirty="0">
                <a:latin typeface="+mj-lt"/>
              </a:endParaRPr>
            </a:p>
          </p:txBody>
        </p:sp>
        <p:sp>
          <p:nvSpPr>
            <p:cNvPr id="609287" name="Rectangle 7"/>
            <p:cNvSpPr>
              <a:spLocks noChangeArrowheads="1"/>
            </p:cNvSpPr>
            <p:nvPr/>
          </p:nvSpPr>
          <p:spPr bwMode="auto">
            <a:xfrm>
              <a:off x="926" y="1037"/>
              <a:ext cx="3832" cy="759"/>
            </a:xfrm>
            <a:prstGeom prst="rect">
              <a:avLst/>
            </a:prstGeom>
            <a:solidFill>
              <a:schemeClr val="bg1"/>
            </a:solidFill>
            <a:ln w="38100">
              <a:noFill/>
              <a:miter lim="800000"/>
              <a:headEnd/>
              <a:tailEnd/>
            </a:ln>
            <a:effectLst>
              <a:outerShdw dist="107763" dir="2700000" algn="ctr" rotWithShape="0">
                <a:schemeClr val="bg2"/>
              </a:outerShdw>
            </a:effectLst>
          </p:spPr>
          <p:txBody>
            <a:bodyPr wrap="none" anchor="ctr"/>
            <a:lstStyle/>
            <a:p>
              <a:pPr>
                <a:defRPr/>
              </a:pPr>
              <a:endParaRPr lang="en-US"/>
            </a:p>
          </p:txBody>
        </p:sp>
        <p:sp>
          <p:nvSpPr>
            <p:cNvPr id="81929" name="Rectangle 8"/>
            <p:cNvSpPr>
              <a:spLocks noChangeArrowheads="1"/>
            </p:cNvSpPr>
            <p:nvPr/>
          </p:nvSpPr>
          <p:spPr bwMode="auto">
            <a:xfrm>
              <a:off x="3798" y="1493"/>
              <a:ext cx="960" cy="308"/>
            </a:xfrm>
            <a:prstGeom prst="rect">
              <a:avLst/>
            </a:prstGeom>
            <a:solidFill>
              <a:srgbClr val="D9E5E2"/>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cs-CZ" sz="1600" dirty="0" smtClean="0">
                  <a:solidFill>
                    <a:srgbClr val="507269"/>
                  </a:solidFill>
                  <a:latin typeface="+mj-lt"/>
                </a:rPr>
                <a:t>3.1.2012</a:t>
              </a:r>
              <a:endParaRPr lang="en-US" sz="1600" dirty="0">
                <a:solidFill>
                  <a:srgbClr val="507269"/>
                </a:solidFill>
                <a:latin typeface="+mj-lt"/>
              </a:endParaRPr>
            </a:p>
          </p:txBody>
        </p:sp>
        <p:sp>
          <p:nvSpPr>
            <p:cNvPr id="81930" name="Rectangle 9"/>
            <p:cNvSpPr>
              <a:spLocks noChangeArrowheads="1"/>
            </p:cNvSpPr>
            <p:nvPr/>
          </p:nvSpPr>
          <p:spPr bwMode="auto">
            <a:xfrm>
              <a:off x="2838" y="1487"/>
              <a:ext cx="960" cy="308"/>
            </a:xfrm>
            <a:prstGeom prst="rect">
              <a:avLst/>
            </a:prstGeom>
            <a:solidFill>
              <a:srgbClr val="D9E5E2"/>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a:solidFill>
                    <a:srgbClr val="507269"/>
                  </a:solidFill>
                </a:rPr>
                <a:t>100</a:t>
              </a:r>
            </a:p>
          </p:txBody>
        </p:sp>
        <p:sp>
          <p:nvSpPr>
            <p:cNvPr id="81931" name="Rectangle 10"/>
            <p:cNvSpPr>
              <a:spLocks noChangeArrowheads="1"/>
            </p:cNvSpPr>
            <p:nvPr/>
          </p:nvSpPr>
          <p:spPr bwMode="auto">
            <a:xfrm>
              <a:off x="1878" y="1487"/>
              <a:ext cx="960" cy="308"/>
            </a:xfrm>
            <a:prstGeom prst="rect">
              <a:avLst/>
            </a:prstGeom>
            <a:solidFill>
              <a:srgbClr val="D9E5E2"/>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cs-CZ" sz="1600" dirty="0" smtClean="0">
                  <a:solidFill>
                    <a:srgbClr val="507269"/>
                  </a:solidFill>
                </a:rPr>
                <a:t>Lékařský</a:t>
              </a:r>
            </a:p>
            <a:p>
              <a:pPr algn="ctr">
                <a:lnSpc>
                  <a:spcPct val="90000"/>
                </a:lnSpc>
                <a:spcBef>
                  <a:spcPct val="30000"/>
                </a:spcBef>
                <a:buClr>
                  <a:srgbClr val="890C4C"/>
                </a:buClr>
                <a:buFont typeface="Webdings" pitchFamily="18" charset="2"/>
                <a:buNone/>
              </a:pPr>
              <a:r>
                <a:rPr lang="cs-CZ" sz="1600" dirty="0" smtClean="0">
                  <a:solidFill>
                    <a:srgbClr val="507269"/>
                  </a:solidFill>
                </a:rPr>
                <a:t>ultrazvuk</a:t>
              </a:r>
            </a:p>
          </p:txBody>
        </p:sp>
        <p:sp>
          <p:nvSpPr>
            <p:cNvPr id="81932" name="Rectangle 11"/>
            <p:cNvSpPr>
              <a:spLocks noChangeArrowheads="1"/>
            </p:cNvSpPr>
            <p:nvPr/>
          </p:nvSpPr>
          <p:spPr bwMode="auto">
            <a:xfrm>
              <a:off x="918" y="1487"/>
              <a:ext cx="960" cy="308"/>
            </a:xfrm>
            <a:prstGeom prst="rect">
              <a:avLst/>
            </a:prstGeom>
            <a:solidFill>
              <a:srgbClr val="D9E5E2"/>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rgbClr val="507269"/>
                  </a:solidFill>
                  <a:latin typeface="+mj-lt"/>
                </a:rPr>
                <a:t>10-00</a:t>
              </a:r>
            </a:p>
          </p:txBody>
        </p:sp>
        <p:sp>
          <p:nvSpPr>
            <p:cNvPr id="81933" name="Rectangle 12"/>
            <p:cNvSpPr>
              <a:spLocks noChangeArrowheads="1"/>
            </p:cNvSpPr>
            <p:nvPr/>
          </p:nvSpPr>
          <p:spPr bwMode="auto">
            <a:xfrm>
              <a:off x="3798" y="1257"/>
              <a:ext cx="960" cy="230"/>
            </a:xfrm>
            <a:prstGeom prst="rect">
              <a:avLst/>
            </a:prstGeom>
            <a:solidFill>
              <a:srgbClr val="F2E8CC"/>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cs-CZ" sz="1600" b="1" smtClean="0">
                  <a:solidFill>
                    <a:srgbClr val="507269"/>
                  </a:solidFill>
                </a:rPr>
                <a:t>Datum</a:t>
              </a:r>
              <a:endParaRPr lang="cs-CZ" sz="1600" b="1">
                <a:solidFill>
                  <a:srgbClr val="507269"/>
                </a:solidFill>
              </a:endParaRPr>
            </a:p>
          </p:txBody>
        </p:sp>
        <p:sp>
          <p:nvSpPr>
            <p:cNvPr id="81934" name="Rectangle 13"/>
            <p:cNvSpPr>
              <a:spLocks noChangeArrowheads="1"/>
            </p:cNvSpPr>
            <p:nvPr/>
          </p:nvSpPr>
          <p:spPr bwMode="auto">
            <a:xfrm>
              <a:off x="2838" y="1257"/>
              <a:ext cx="960" cy="230"/>
            </a:xfrm>
            <a:prstGeom prst="rect">
              <a:avLst/>
            </a:prstGeom>
            <a:solidFill>
              <a:srgbClr val="F2E8CC"/>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b="1" dirty="0" err="1" smtClean="0">
                  <a:solidFill>
                    <a:srgbClr val="507269"/>
                  </a:solidFill>
                </a:rPr>
                <a:t>Množství</a:t>
              </a:r>
              <a:endParaRPr lang="en-US" sz="1600" b="1" dirty="0">
                <a:solidFill>
                  <a:srgbClr val="507269"/>
                </a:solidFill>
              </a:endParaRPr>
            </a:p>
          </p:txBody>
        </p:sp>
        <p:sp>
          <p:nvSpPr>
            <p:cNvPr id="81935" name="Rectangle 14"/>
            <p:cNvSpPr>
              <a:spLocks noChangeArrowheads="1"/>
            </p:cNvSpPr>
            <p:nvPr/>
          </p:nvSpPr>
          <p:spPr bwMode="auto">
            <a:xfrm>
              <a:off x="1878" y="1257"/>
              <a:ext cx="960" cy="230"/>
            </a:xfrm>
            <a:prstGeom prst="rect">
              <a:avLst/>
            </a:prstGeom>
            <a:solidFill>
              <a:srgbClr val="F2E8CC"/>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cs-CZ" sz="1600" b="1" dirty="0" smtClean="0">
                  <a:solidFill>
                    <a:srgbClr val="507269"/>
                  </a:solidFill>
                  <a:latin typeface="+mj-lt"/>
                </a:rPr>
                <a:t>Popis</a:t>
              </a:r>
              <a:endParaRPr lang="en-US" sz="1600" b="1" dirty="0">
                <a:solidFill>
                  <a:srgbClr val="507269"/>
                </a:solidFill>
                <a:latin typeface="+mj-lt"/>
              </a:endParaRPr>
            </a:p>
          </p:txBody>
        </p:sp>
        <p:sp>
          <p:nvSpPr>
            <p:cNvPr id="81936" name="Rectangle 15"/>
            <p:cNvSpPr>
              <a:spLocks noChangeArrowheads="1"/>
            </p:cNvSpPr>
            <p:nvPr/>
          </p:nvSpPr>
          <p:spPr bwMode="auto">
            <a:xfrm>
              <a:off x="918" y="1257"/>
              <a:ext cx="960" cy="230"/>
            </a:xfrm>
            <a:prstGeom prst="rect">
              <a:avLst/>
            </a:prstGeom>
            <a:solidFill>
              <a:srgbClr val="F2E8CC"/>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cs-CZ" sz="1600" b="1" dirty="0" smtClean="0">
                  <a:solidFill>
                    <a:srgbClr val="507269"/>
                  </a:solidFill>
                  <a:latin typeface="+mj-lt"/>
                </a:rPr>
                <a:t>Artikl</a:t>
              </a:r>
              <a:endParaRPr lang="en-US" sz="1600" b="1" dirty="0">
                <a:solidFill>
                  <a:srgbClr val="507269"/>
                </a:solidFill>
                <a:latin typeface="+mj-lt"/>
              </a:endParaRPr>
            </a:p>
          </p:txBody>
        </p:sp>
        <p:sp>
          <p:nvSpPr>
            <p:cNvPr id="81937" name="Rectangle 16"/>
            <p:cNvSpPr>
              <a:spLocks noChangeArrowheads="1"/>
            </p:cNvSpPr>
            <p:nvPr/>
          </p:nvSpPr>
          <p:spPr bwMode="auto">
            <a:xfrm>
              <a:off x="918" y="1027"/>
              <a:ext cx="3840" cy="230"/>
            </a:xfrm>
            <a:prstGeom prst="rect">
              <a:avLst/>
            </a:prstGeom>
            <a:solidFill>
              <a:srgbClr val="6B978B"/>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cs-CZ" sz="1600" b="1" dirty="0" smtClean="0">
                  <a:solidFill>
                    <a:schemeClr val="bg1"/>
                  </a:solidFill>
                  <a:latin typeface="+mj-lt"/>
                </a:rPr>
                <a:t>Pracovní příkaz</a:t>
              </a:r>
              <a:r>
                <a:rPr lang="en-US" sz="1600" b="1" dirty="0" smtClean="0">
                  <a:solidFill>
                    <a:schemeClr val="bg1"/>
                  </a:solidFill>
                  <a:latin typeface="+mj-lt"/>
                </a:rPr>
                <a:t> </a:t>
              </a:r>
              <a:r>
                <a:rPr lang="en-US" sz="1600" b="1" dirty="0">
                  <a:solidFill>
                    <a:schemeClr val="bg1"/>
                  </a:solidFill>
                  <a:latin typeface="+mj-lt"/>
                </a:rPr>
                <a:t>123456</a:t>
              </a:r>
            </a:p>
          </p:txBody>
        </p:sp>
        <p:sp>
          <p:nvSpPr>
            <p:cNvPr id="81938" name="Line 17"/>
            <p:cNvSpPr>
              <a:spLocks noChangeShapeType="1"/>
            </p:cNvSpPr>
            <p:nvPr/>
          </p:nvSpPr>
          <p:spPr bwMode="auto">
            <a:xfrm>
              <a:off x="918" y="1027"/>
              <a:ext cx="3840" cy="0"/>
            </a:xfrm>
            <a:prstGeom prst="line">
              <a:avLst/>
            </a:prstGeom>
            <a:noFill/>
            <a:ln w="28575" cap="sq">
              <a:noFill/>
              <a:round/>
              <a:headEnd/>
              <a:tailEnd type="triangle" w="med" len="med"/>
            </a:ln>
          </p:spPr>
          <p:txBody>
            <a:bodyPr/>
            <a:lstStyle/>
            <a:p>
              <a:endParaRPr lang="en-US" dirty="0"/>
            </a:p>
          </p:txBody>
        </p:sp>
        <p:sp>
          <p:nvSpPr>
            <p:cNvPr id="81939" name="Line 18"/>
            <p:cNvSpPr>
              <a:spLocks noChangeShapeType="1"/>
            </p:cNvSpPr>
            <p:nvPr/>
          </p:nvSpPr>
          <p:spPr bwMode="auto">
            <a:xfrm>
              <a:off x="918" y="1795"/>
              <a:ext cx="960" cy="0"/>
            </a:xfrm>
            <a:prstGeom prst="line">
              <a:avLst/>
            </a:prstGeom>
            <a:noFill/>
            <a:ln w="28575" cap="sq">
              <a:noFill/>
              <a:round/>
              <a:headEnd/>
              <a:tailEnd type="triangle" w="med" len="med"/>
            </a:ln>
          </p:spPr>
          <p:txBody>
            <a:bodyPr/>
            <a:lstStyle/>
            <a:p>
              <a:endParaRPr lang="en-US"/>
            </a:p>
          </p:txBody>
        </p:sp>
        <p:sp>
          <p:nvSpPr>
            <p:cNvPr id="81940" name="Line 19"/>
            <p:cNvSpPr>
              <a:spLocks noChangeShapeType="1"/>
            </p:cNvSpPr>
            <p:nvPr/>
          </p:nvSpPr>
          <p:spPr bwMode="auto">
            <a:xfrm>
              <a:off x="918" y="1027"/>
              <a:ext cx="0" cy="230"/>
            </a:xfrm>
            <a:prstGeom prst="line">
              <a:avLst/>
            </a:prstGeom>
            <a:noFill/>
            <a:ln w="28575" cap="sq">
              <a:noFill/>
              <a:round/>
              <a:headEnd/>
              <a:tailEnd type="triangle" w="med" len="med"/>
            </a:ln>
          </p:spPr>
          <p:txBody>
            <a:bodyPr/>
            <a:lstStyle/>
            <a:p>
              <a:endParaRPr lang="en-US"/>
            </a:p>
          </p:txBody>
        </p:sp>
        <p:sp>
          <p:nvSpPr>
            <p:cNvPr id="81941" name="Line 20"/>
            <p:cNvSpPr>
              <a:spLocks noChangeShapeType="1"/>
            </p:cNvSpPr>
            <p:nvPr/>
          </p:nvSpPr>
          <p:spPr bwMode="auto">
            <a:xfrm>
              <a:off x="4758" y="1027"/>
              <a:ext cx="0" cy="230"/>
            </a:xfrm>
            <a:prstGeom prst="line">
              <a:avLst/>
            </a:prstGeom>
            <a:noFill/>
            <a:ln w="28575" cap="sq">
              <a:noFill/>
              <a:round/>
              <a:headEnd/>
              <a:tailEnd type="triangle" w="med" len="med"/>
            </a:ln>
          </p:spPr>
          <p:txBody>
            <a:bodyPr/>
            <a:lstStyle/>
            <a:p>
              <a:endParaRPr lang="en-US"/>
            </a:p>
          </p:txBody>
        </p:sp>
        <p:sp>
          <p:nvSpPr>
            <p:cNvPr id="81942" name="Line 21"/>
            <p:cNvSpPr>
              <a:spLocks noChangeShapeType="1"/>
            </p:cNvSpPr>
            <p:nvPr/>
          </p:nvSpPr>
          <p:spPr bwMode="auto">
            <a:xfrm>
              <a:off x="918" y="1257"/>
              <a:ext cx="0" cy="230"/>
            </a:xfrm>
            <a:prstGeom prst="line">
              <a:avLst/>
            </a:prstGeom>
            <a:noFill/>
            <a:ln w="28575" cap="sq">
              <a:noFill/>
              <a:round/>
              <a:headEnd/>
              <a:tailEnd type="triangle" w="med" len="med"/>
            </a:ln>
          </p:spPr>
          <p:txBody>
            <a:bodyPr/>
            <a:lstStyle/>
            <a:p>
              <a:endParaRPr lang="en-US"/>
            </a:p>
          </p:txBody>
        </p:sp>
        <p:sp>
          <p:nvSpPr>
            <p:cNvPr id="81943" name="Line 22"/>
            <p:cNvSpPr>
              <a:spLocks noChangeShapeType="1"/>
            </p:cNvSpPr>
            <p:nvPr/>
          </p:nvSpPr>
          <p:spPr bwMode="auto">
            <a:xfrm>
              <a:off x="4758" y="1257"/>
              <a:ext cx="0" cy="230"/>
            </a:xfrm>
            <a:prstGeom prst="line">
              <a:avLst/>
            </a:prstGeom>
            <a:noFill/>
            <a:ln w="28575" cap="sq">
              <a:noFill/>
              <a:round/>
              <a:headEnd/>
              <a:tailEnd type="triangle" w="med" len="med"/>
            </a:ln>
          </p:spPr>
          <p:txBody>
            <a:bodyPr/>
            <a:lstStyle/>
            <a:p>
              <a:endParaRPr lang="en-US"/>
            </a:p>
          </p:txBody>
        </p:sp>
        <p:sp>
          <p:nvSpPr>
            <p:cNvPr id="81944" name="Line 23"/>
            <p:cNvSpPr>
              <a:spLocks noChangeShapeType="1"/>
            </p:cNvSpPr>
            <p:nvPr/>
          </p:nvSpPr>
          <p:spPr bwMode="auto">
            <a:xfrm>
              <a:off x="918" y="1487"/>
              <a:ext cx="0" cy="308"/>
            </a:xfrm>
            <a:prstGeom prst="line">
              <a:avLst/>
            </a:prstGeom>
            <a:noFill/>
            <a:ln w="28575" cap="sq">
              <a:noFill/>
              <a:round/>
              <a:headEnd/>
              <a:tailEnd type="triangle" w="med" len="med"/>
            </a:ln>
          </p:spPr>
          <p:txBody>
            <a:bodyPr/>
            <a:lstStyle/>
            <a:p>
              <a:endParaRPr lang="en-US"/>
            </a:p>
          </p:txBody>
        </p:sp>
        <p:sp>
          <p:nvSpPr>
            <p:cNvPr id="81945" name="Line 24"/>
            <p:cNvSpPr>
              <a:spLocks noChangeShapeType="1"/>
            </p:cNvSpPr>
            <p:nvPr/>
          </p:nvSpPr>
          <p:spPr bwMode="auto">
            <a:xfrm>
              <a:off x="4758" y="1487"/>
              <a:ext cx="0" cy="308"/>
            </a:xfrm>
            <a:prstGeom prst="line">
              <a:avLst/>
            </a:prstGeom>
            <a:noFill/>
            <a:ln w="28575" cap="sq">
              <a:noFill/>
              <a:round/>
              <a:headEnd/>
              <a:tailEnd type="triangle" w="med" len="med"/>
            </a:ln>
          </p:spPr>
          <p:txBody>
            <a:bodyPr/>
            <a:lstStyle/>
            <a:p>
              <a:endParaRPr lang="en-US"/>
            </a:p>
          </p:txBody>
        </p:sp>
        <p:sp>
          <p:nvSpPr>
            <p:cNvPr id="81946" name="Line 25"/>
            <p:cNvSpPr>
              <a:spLocks noChangeShapeType="1"/>
            </p:cNvSpPr>
            <p:nvPr/>
          </p:nvSpPr>
          <p:spPr bwMode="auto">
            <a:xfrm>
              <a:off x="1878" y="1795"/>
              <a:ext cx="960" cy="0"/>
            </a:xfrm>
            <a:prstGeom prst="line">
              <a:avLst/>
            </a:prstGeom>
            <a:noFill/>
            <a:ln w="28575" cap="sq">
              <a:noFill/>
              <a:round/>
              <a:headEnd/>
              <a:tailEnd type="triangle" w="med" len="med"/>
            </a:ln>
          </p:spPr>
          <p:txBody>
            <a:bodyPr/>
            <a:lstStyle/>
            <a:p>
              <a:endParaRPr lang="en-US"/>
            </a:p>
          </p:txBody>
        </p:sp>
        <p:sp>
          <p:nvSpPr>
            <p:cNvPr id="81947" name="Line 26"/>
            <p:cNvSpPr>
              <a:spLocks noChangeShapeType="1"/>
            </p:cNvSpPr>
            <p:nvPr/>
          </p:nvSpPr>
          <p:spPr bwMode="auto">
            <a:xfrm>
              <a:off x="2838" y="1795"/>
              <a:ext cx="960" cy="0"/>
            </a:xfrm>
            <a:prstGeom prst="line">
              <a:avLst/>
            </a:prstGeom>
            <a:noFill/>
            <a:ln w="28575" cap="sq">
              <a:noFill/>
              <a:round/>
              <a:headEnd/>
              <a:tailEnd type="triangle" w="med" len="med"/>
            </a:ln>
          </p:spPr>
          <p:txBody>
            <a:bodyPr/>
            <a:lstStyle/>
            <a:p>
              <a:endParaRPr lang="en-US"/>
            </a:p>
          </p:txBody>
        </p:sp>
        <p:sp>
          <p:nvSpPr>
            <p:cNvPr id="81948" name="Line 27"/>
            <p:cNvSpPr>
              <a:spLocks noChangeShapeType="1"/>
            </p:cNvSpPr>
            <p:nvPr/>
          </p:nvSpPr>
          <p:spPr bwMode="auto">
            <a:xfrm>
              <a:off x="3798" y="1795"/>
              <a:ext cx="960" cy="0"/>
            </a:xfrm>
            <a:prstGeom prst="line">
              <a:avLst/>
            </a:prstGeom>
            <a:noFill/>
            <a:ln w="28575" cap="sq">
              <a:noFill/>
              <a:round/>
              <a:headEnd/>
              <a:tailEnd type="triangle" w="med" len="med"/>
            </a:ln>
          </p:spPr>
          <p:txBody>
            <a:bodyPr/>
            <a:lstStyle/>
            <a:p>
              <a:endParaRPr lang="en-US"/>
            </a:p>
          </p:txBody>
        </p:sp>
        <p:sp>
          <p:nvSpPr>
            <p:cNvPr id="81949" name="Freeform 28"/>
            <p:cNvSpPr>
              <a:spLocks/>
            </p:cNvSpPr>
            <p:nvPr/>
          </p:nvSpPr>
          <p:spPr bwMode="auto">
            <a:xfrm>
              <a:off x="2251" y="802"/>
              <a:ext cx="1415" cy="620"/>
            </a:xfrm>
            <a:custGeom>
              <a:avLst/>
              <a:gdLst>
                <a:gd name="T0" fmla="*/ 0 w 2829"/>
                <a:gd name="T1" fmla="*/ 0 h 1241"/>
                <a:gd name="T2" fmla="*/ 1 w 2829"/>
                <a:gd name="T3" fmla="*/ 0 h 1241"/>
                <a:gd name="T4" fmla="*/ 1 w 2829"/>
                <a:gd name="T5" fmla="*/ 0 h 1241"/>
                <a:gd name="T6" fmla="*/ 1 w 2829"/>
                <a:gd name="T7" fmla="*/ 0 h 1241"/>
                <a:gd name="T8" fmla="*/ 1 w 2829"/>
                <a:gd name="T9" fmla="*/ 0 h 1241"/>
                <a:gd name="T10" fmla="*/ 1 w 2829"/>
                <a:gd name="T11" fmla="*/ 0 h 1241"/>
                <a:gd name="T12" fmla="*/ 0 w 2829"/>
                <a:gd name="T13" fmla="*/ 0 h 1241"/>
                <a:gd name="T14" fmla="*/ 0 60000 65536"/>
                <a:gd name="T15" fmla="*/ 0 60000 65536"/>
                <a:gd name="T16" fmla="*/ 0 60000 65536"/>
                <a:gd name="T17" fmla="*/ 0 60000 65536"/>
                <a:gd name="T18" fmla="*/ 0 60000 65536"/>
                <a:gd name="T19" fmla="*/ 0 60000 65536"/>
                <a:gd name="T20" fmla="*/ 0 60000 65536"/>
                <a:gd name="T21" fmla="*/ 0 w 2829"/>
                <a:gd name="T22" fmla="*/ 0 h 1241"/>
                <a:gd name="T23" fmla="*/ 2829 w 2829"/>
                <a:gd name="T24" fmla="*/ 1241 h 12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29" h="1241">
                  <a:moveTo>
                    <a:pt x="0" y="1241"/>
                  </a:moveTo>
                  <a:lnTo>
                    <a:pt x="1165" y="0"/>
                  </a:lnTo>
                  <a:lnTo>
                    <a:pt x="2829" y="859"/>
                  </a:lnTo>
                  <a:lnTo>
                    <a:pt x="2770" y="871"/>
                  </a:lnTo>
                  <a:lnTo>
                    <a:pt x="1172" y="46"/>
                  </a:lnTo>
                  <a:lnTo>
                    <a:pt x="58" y="1229"/>
                  </a:lnTo>
                  <a:lnTo>
                    <a:pt x="0" y="1241"/>
                  </a:lnTo>
                  <a:close/>
                </a:path>
              </a:pathLst>
            </a:custGeom>
            <a:solidFill>
              <a:srgbClr val="8C8C8C"/>
            </a:solidFill>
            <a:ln w="9525">
              <a:noFill/>
              <a:round/>
              <a:headEnd/>
              <a:tailEnd/>
            </a:ln>
          </p:spPr>
          <p:txBody>
            <a:bodyPr/>
            <a:lstStyle/>
            <a:p>
              <a:endParaRPr lang="en-US"/>
            </a:p>
          </p:txBody>
        </p:sp>
        <p:sp>
          <p:nvSpPr>
            <p:cNvPr id="81950" name="Freeform 29"/>
            <p:cNvSpPr>
              <a:spLocks/>
            </p:cNvSpPr>
            <p:nvPr/>
          </p:nvSpPr>
          <p:spPr bwMode="auto">
            <a:xfrm>
              <a:off x="2199" y="1216"/>
              <a:ext cx="1625" cy="1048"/>
            </a:xfrm>
            <a:custGeom>
              <a:avLst/>
              <a:gdLst>
                <a:gd name="T0" fmla="*/ 1 w 3249"/>
                <a:gd name="T1" fmla="*/ 0 h 2097"/>
                <a:gd name="T2" fmla="*/ 1 w 3249"/>
                <a:gd name="T3" fmla="*/ 0 h 2097"/>
                <a:gd name="T4" fmla="*/ 0 w 3249"/>
                <a:gd name="T5" fmla="*/ 0 h 2097"/>
                <a:gd name="T6" fmla="*/ 1 w 3249"/>
                <a:gd name="T7" fmla="*/ 0 h 2097"/>
                <a:gd name="T8" fmla="*/ 1 w 3249"/>
                <a:gd name="T9" fmla="*/ 0 h 2097"/>
                <a:gd name="T10" fmla="*/ 0 60000 65536"/>
                <a:gd name="T11" fmla="*/ 0 60000 65536"/>
                <a:gd name="T12" fmla="*/ 0 60000 65536"/>
                <a:gd name="T13" fmla="*/ 0 60000 65536"/>
                <a:gd name="T14" fmla="*/ 0 60000 65536"/>
                <a:gd name="T15" fmla="*/ 0 w 3249"/>
                <a:gd name="T16" fmla="*/ 0 h 2097"/>
                <a:gd name="T17" fmla="*/ 3249 w 3249"/>
                <a:gd name="T18" fmla="*/ 2097 h 2097"/>
              </a:gdLst>
              <a:ahLst/>
              <a:cxnLst>
                <a:cxn ang="T10">
                  <a:pos x="T0" y="T1"/>
                </a:cxn>
                <a:cxn ang="T11">
                  <a:pos x="T2" y="T3"/>
                </a:cxn>
                <a:cxn ang="T12">
                  <a:pos x="T4" y="T5"/>
                </a:cxn>
                <a:cxn ang="T13">
                  <a:pos x="T6" y="T7"/>
                </a:cxn>
                <a:cxn ang="T14">
                  <a:pos x="T8" y="T9"/>
                </a:cxn>
              </a:cxnLst>
              <a:rect l="T15" t="T16" r="T17" b="T18"/>
              <a:pathLst>
                <a:path w="3249" h="2097">
                  <a:moveTo>
                    <a:pt x="3249" y="1692"/>
                  </a:moveTo>
                  <a:lnTo>
                    <a:pt x="3023" y="0"/>
                  </a:lnTo>
                  <a:lnTo>
                    <a:pt x="0" y="406"/>
                  </a:lnTo>
                  <a:lnTo>
                    <a:pt x="226" y="2097"/>
                  </a:lnTo>
                  <a:lnTo>
                    <a:pt x="3249" y="1692"/>
                  </a:lnTo>
                  <a:close/>
                </a:path>
              </a:pathLst>
            </a:custGeom>
            <a:solidFill>
              <a:srgbClr val="8C8C8C"/>
            </a:solidFill>
            <a:ln w="9525">
              <a:noFill/>
              <a:round/>
              <a:headEnd/>
              <a:tailEnd/>
            </a:ln>
          </p:spPr>
          <p:txBody>
            <a:bodyPr/>
            <a:lstStyle/>
            <a:p>
              <a:endParaRPr lang="en-US"/>
            </a:p>
          </p:txBody>
        </p:sp>
        <p:sp>
          <p:nvSpPr>
            <p:cNvPr id="81951" name="Freeform 30"/>
            <p:cNvSpPr>
              <a:spLocks/>
            </p:cNvSpPr>
            <p:nvPr/>
          </p:nvSpPr>
          <p:spPr bwMode="auto">
            <a:xfrm>
              <a:off x="2776" y="779"/>
              <a:ext cx="134" cy="134"/>
            </a:xfrm>
            <a:custGeom>
              <a:avLst/>
              <a:gdLst>
                <a:gd name="T0" fmla="*/ 1 w 267"/>
                <a:gd name="T1" fmla="*/ 0 h 270"/>
                <a:gd name="T2" fmla="*/ 1 w 267"/>
                <a:gd name="T3" fmla="*/ 0 h 270"/>
                <a:gd name="T4" fmla="*/ 1 w 267"/>
                <a:gd name="T5" fmla="*/ 0 h 270"/>
                <a:gd name="T6" fmla="*/ 1 w 267"/>
                <a:gd name="T7" fmla="*/ 0 h 270"/>
                <a:gd name="T8" fmla="*/ 1 w 267"/>
                <a:gd name="T9" fmla="*/ 0 h 270"/>
                <a:gd name="T10" fmla="*/ 1 w 267"/>
                <a:gd name="T11" fmla="*/ 0 h 270"/>
                <a:gd name="T12" fmla="*/ 1 w 267"/>
                <a:gd name="T13" fmla="*/ 0 h 270"/>
                <a:gd name="T14" fmla="*/ 1 w 267"/>
                <a:gd name="T15" fmla="*/ 0 h 270"/>
                <a:gd name="T16" fmla="*/ 1 w 267"/>
                <a:gd name="T17" fmla="*/ 0 h 270"/>
                <a:gd name="T18" fmla="*/ 1 w 267"/>
                <a:gd name="T19" fmla="*/ 0 h 270"/>
                <a:gd name="T20" fmla="*/ 1 w 267"/>
                <a:gd name="T21" fmla="*/ 0 h 270"/>
                <a:gd name="T22" fmla="*/ 1 w 267"/>
                <a:gd name="T23" fmla="*/ 0 h 270"/>
                <a:gd name="T24" fmla="*/ 1 w 267"/>
                <a:gd name="T25" fmla="*/ 0 h 270"/>
                <a:gd name="T26" fmla="*/ 1 w 267"/>
                <a:gd name="T27" fmla="*/ 0 h 270"/>
                <a:gd name="T28" fmla="*/ 1 w 267"/>
                <a:gd name="T29" fmla="*/ 0 h 270"/>
                <a:gd name="T30" fmla="*/ 1 w 267"/>
                <a:gd name="T31" fmla="*/ 0 h 270"/>
                <a:gd name="T32" fmla="*/ 1 w 267"/>
                <a:gd name="T33" fmla="*/ 0 h 270"/>
                <a:gd name="T34" fmla="*/ 1 w 267"/>
                <a:gd name="T35" fmla="*/ 0 h 270"/>
                <a:gd name="T36" fmla="*/ 1 w 267"/>
                <a:gd name="T37" fmla="*/ 0 h 270"/>
                <a:gd name="T38" fmla="*/ 1 w 267"/>
                <a:gd name="T39" fmla="*/ 0 h 270"/>
                <a:gd name="T40" fmla="*/ 1 w 267"/>
                <a:gd name="T41" fmla="*/ 0 h 270"/>
                <a:gd name="T42" fmla="*/ 1 w 267"/>
                <a:gd name="T43" fmla="*/ 0 h 270"/>
                <a:gd name="T44" fmla="*/ 1 w 267"/>
                <a:gd name="T45" fmla="*/ 0 h 270"/>
                <a:gd name="T46" fmla="*/ 1 w 267"/>
                <a:gd name="T47" fmla="*/ 0 h 270"/>
                <a:gd name="T48" fmla="*/ 0 w 267"/>
                <a:gd name="T49" fmla="*/ 0 h 270"/>
                <a:gd name="T50" fmla="*/ 1 w 267"/>
                <a:gd name="T51" fmla="*/ 0 h 270"/>
                <a:gd name="T52" fmla="*/ 1 w 267"/>
                <a:gd name="T53" fmla="*/ 0 h 270"/>
                <a:gd name="T54" fmla="*/ 1 w 267"/>
                <a:gd name="T55" fmla="*/ 0 h 270"/>
                <a:gd name="T56" fmla="*/ 1 w 267"/>
                <a:gd name="T57" fmla="*/ 0 h 270"/>
                <a:gd name="T58" fmla="*/ 1 w 267"/>
                <a:gd name="T59" fmla="*/ 0 h 270"/>
                <a:gd name="T60" fmla="*/ 1 w 267"/>
                <a:gd name="T61" fmla="*/ 0 h 270"/>
                <a:gd name="T62" fmla="*/ 1 w 267"/>
                <a:gd name="T63" fmla="*/ 0 h 270"/>
                <a:gd name="T64" fmla="*/ 1 w 267"/>
                <a:gd name="T65" fmla="*/ 0 h 27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67"/>
                <a:gd name="T100" fmla="*/ 0 h 270"/>
                <a:gd name="T101" fmla="*/ 267 w 267"/>
                <a:gd name="T102" fmla="*/ 270 h 27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67" h="270">
                  <a:moveTo>
                    <a:pt x="134" y="270"/>
                  </a:moveTo>
                  <a:lnTo>
                    <a:pt x="161" y="266"/>
                  </a:lnTo>
                  <a:lnTo>
                    <a:pt x="186" y="260"/>
                  </a:lnTo>
                  <a:lnTo>
                    <a:pt x="209" y="246"/>
                  </a:lnTo>
                  <a:lnTo>
                    <a:pt x="229" y="230"/>
                  </a:lnTo>
                  <a:lnTo>
                    <a:pt x="244" y="210"/>
                  </a:lnTo>
                  <a:lnTo>
                    <a:pt x="257" y="188"/>
                  </a:lnTo>
                  <a:lnTo>
                    <a:pt x="264" y="162"/>
                  </a:lnTo>
                  <a:lnTo>
                    <a:pt x="267" y="135"/>
                  </a:lnTo>
                  <a:lnTo>
                    <a:pt x="264" y="108"/>
                  </a:lnTo>
                  <a:lnTo>
                    <a:pt x="257" y="82"/>
                  </a:lnTo>
                  <a:lnTo>
                    <a:pt x="244" y="60"/>
                  </a:lnTo>
                  <a:lnTo>
                    <a:pt x="229" y="40"/>
                  </a:lnTo>
                  <a:lnTo>
                    <a:pt x="209" y="24"/>
                  </a:lnTo>
                  <a:lnTo>
                    <a:pt x="186" y="10"/>
                  </a:lnTo>
                  <a:lnTo>
                    <a:pt x="161" y="4"/>
                  </a:lnTo>
                  <a:lnTo>
                    <a:pt x="134" y="0"/>
                  </a:lnTo>
                  <a:lnTo>
                    <a:pt x="108" y="4"/>
                  </a:lnTo>
                  <a:lnTo>
                    <a:pt x="81" y="10"/>
                  </a:lnTo>
                  <a:lnTo>
                    <a:pt x="59" y="24"/>
                  </a:lnTo>
                  <a:lnTo>
                    <a:pt x="39" y="40"/>
                  </a:lnTo>
                  <a:lnTo>
                    <a:pt x="23" y="60"/>
                  </a:lnTo>
                  <a:lnTo>
                    <a:pt x="9" y="82"/>
                  </a:lnTo>
                  <a:lnTo>
                    <a:pt x="3" y="108"/>
                  </a:lnTo>
                  <a:lnTo>
                    <a:pt x="0" y="135"/>
                  </a:lnTo>
                  <a:lnTo>
                    <a:pt x="3" y="162"/>
                  </a:lnTo>
                  <a:lnTo>
                    <a:pt x="9" y="188"/>
                  </a:lnTo>
                  <a:lnTo>
                    <a:pt x="23" y="210"/>
                  </a:lnTo>
                  <a:lnTo>
                    <a:pt x="39" y="230"/>
                  </a:lnTo>
                  <a:lnTo>
                    <a:pt x="59" y="246"/>
                  </a:lnTo>
                  <a:lnTo>
                    <a:pt x="81" y="260"/>
                  </a:lnTo>
                  <a:lnTo>
                    <a:pt x="108" y="266"/>
                  </a:lnTo>
                  <a:lnTo>
                    <a:pt x="134" y="270"/>
                  </a:lnTo>
                  <a:close/>
                </a:path>
              </a:pathLst>
            </a:custGeom>
            <a:solidFill>
              <a:srgbClr val="8C8C8C"/>
            </a:solidFill>
            <a:ln w="9525">
              <a:noFill/>
              <a:round/>
              <a:headEnd/>
              <a:tailEnd/>
            </a:ln>
          </p:spPr>
          <p:txBody>
            <a:bodyPr/>
            <a:lstStyle/>
            <a:p>
              <a:endParaRPr lang="en-US"/>
            </a:p>
          </p:txBody>
        </p:sp>
        <p:sp>
          <p:nvSpPr>
            <p:cNvPr id="81952" name="Freeform 31"/>
            <p:cNvSpPr>
              <a:spLocks/>
            </p:cNvSpPr>
            <p:nvPr/>
          </p:nvSpPr>
          <p:spPr bwMode="auto">
            <a:xfrm>
              <a:off x="2269" y="760"/>
              <a:ext cx="1415" cy="622"/>
            </a:xfrm>
            <a:custGeom>
              <a:avLst/>
              <a:gdLst>
                <a:gd name="T0" fmla="*/ 0 w 2830"/>
                <a:gd name="T1" fmla="*/ 1 h 1243"/>
                <a:gd name="T2" fmla="*/ 1 w 2830"/>
                <a:gd name="T3" fmla="*/ 0 h 1243"/>
                <a:gd name="T4" fmla="*/ 1 w 2830"/>
                <a:gd name="T5" fmla="*/ 1 h 1243"/>
                <a:gd name="T6" fmla="*/ 1 w 2830"/>
                <a:gd name="T7" fmla="*/ 1 h 1243"/>
                <a:gd name="T8" fmla="*/ 1 w 2830"/>
                <a:gd name="T9" fmla="*/ 1 h 1243"/>
                <a:gd name="T10" fmla="*/ 1 w 2830"/>
                <a:gd name="T11" fmla="*/ 1 h 1243"/>
                <a:gd name="T12" fmla="*/ 0 w 2830"/>
                <a:gd name="T13" fmla="*/ 1 h 1243"/>
                <a:gd name="T14" fmla="*/ 0 60000 65536"/>
                <a:gd name="T15" fmla="*/ 0 60000 65536"/>
                <a:gd name="T16" fmla="*/ 0 60000 65536"/>
                <a:gd name="T17" fmla="*/ 0 60000 65536"/>
                <a:gd name="T18" fmla="*/ 0 60000 65536"/>
                <a:gd name="T19" fmla="*/ 0 60000 65536"/>
                <a:gd name="T20" fmla="*/ 0 60000 65536"/>
                <a:gd name="T21" fmla="*/ 0 w 2830"/>
                <a:gd name="T22" fmla="*/ 0 h 1243"/>
                <a:gd name="T23" fmla="*/ 2830 w 2830"/>
                <a:gd name="T24" fmla="*/ 1243 h 12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30" h="1243">
                  <a:moveTo>
                    <a:pt x="0" y="1243"/>
                  </a:moveTo>
                  <a:lnTo>
                    <a:pt x="1165" y="0"/>
                  </a:lnTo>
                  <a:lnTo>
                    <a:pt x="2830" y="859"/>
                  </a:lnTo>
                  <a:lnTo>
                    <a:pt x="2770" y="872"/>
                  </a:lnTo>
                  <a:lnTo>
                    <a:pt x="1171" y="48"/>
                  </a:lnTo>
                  <a:lnTo>
                    <a:pt x="58" y="1231"/>
                  </a:lnTo>
                  <a:lnTo>
                    <a:pt x="0" y="1243"/>
                  </a:lnTo>
                  <a:close/>
                </a:path>
              </a:pathLst>
            </a:custGeom>
            <a:solidFill>
              <a:srgbClr val="E2B575"/>
            </a:solidFill>
            <a:ln w="9525">
              <a:noFill/>
              <a:round/>
              <a:headEnd/>
              <a:tailEnd/>
            </a:ln>
          </p:spPr>
          <p:txBody>
            <a:bodyPr/>
            <a:lstStyle/>
            <a:p>
              <a:endParaRPr lang="en-US"/>
            </a:p>
          </p:txBody>
        </p:sp>
        <p:sp>
          <p:nvSpPr>
            <p:cNvPr id="81953" name="Freeform 32"/>
            <p:cNvSpPr>
              <a:spLocks/>
            </p:cNvSpPr>
            <p:nvPr/>
          </p:nvSpPr>
          <p:spPr bwMode="auto">
            <a:xfrm>
              <a:off x="2216" y="1175"/>
              <a:ext cx="1626" cy="1048"/>
            </a:xfrm>
            <a:custGeom>
              <a:avLst/>
              <a:gdLst>
                <a:gd name="T0" fmla="*/ 1 w 3251"/>
                <a:gd name="T1" fmla="*/ 0 h 2097"/>
                <a:gd name="T2" fmla="*/ 1 w 3251"/>
                <a:gd name="T3" fmla="*/ 0 h 2097"/>
                <a:gd name="T4" fmla="*/ 0 w 3251"/>
                <a:gd name="T5" fmla="*/ 0 h 2097"/>
                <a:gd name="T6" fmla="*/ 1 w 3251"/>
                <a:gd name="T7" fmla="*/ 0 h 2097"/>
                <a:gd name="T8" fmla="*/ 1 w 3251"/>
                <a:gd name="T9" fmla="*/ 0 h 2097"/>
                <a:gd name="T10" fmla="*/ 0 60000 65536"/>
                <a:gd name="T11" fmla="*/ 0 60000 65536"/>
                <a:gd name="T12" fmla="*/ 0 60000 65536"/>
                <a:gd name="T13" fmla="*/ 0 60000 65536"/>
                <a:gd name="T14" fmla="*/ 0 60000 65536"/>
                <a:gd name="T15" fmla="*/ 0 w 3251"/>
                <a:gd name="T16" fmla="*/ 0 h 2097"/>
                <a:gd name="T17" fmla="*/ 3251 w 3251"/>
                <a:gd name="T18" fmla="*/ 2097 h 2097"/>
              </a:gdLst>
              <a:ahLst/>
              <a:cxnLst>
                <a:cxn ang="T10">
                  <a:pos x="T0" y="T1"/>
                </a:cxn>
                <a:cxn ang="T11">
                  <a:pos x="T2" y="T3"/>
                </a:cxn>
                <a:cxn ang="T12">
                  <a:pos x="T4" y="T5"/>
                </a:cxn>
                <a:cxn ang="T13">
                  <a:pos x="T6" y="T7"/>
                </a:cxn>
                <a:cxn ang="T14">
                  <a:pos x="T8" y="T9"/>
                </a:cxn>
              </a:cxnLst>
              <a:rect l="T15" t="T16" r="T17" b="T18"/>
              <a:pathLst>
                <a:path w="3251" h="2097">
                  <a:moveTo>
                    <a:pt x="3251" y="1691"/>
                  </a:moveTo>
                  <a:lnTo>
                    <a:pt x="3023" y="0"/>
                  </a:lnTo>
                  <a:lnTo>
                    <a:pt x="0" y="405"/>
                  </a:lnTo>
                  <a:lnTo>
                    <a:pt x="228" y="2097"/>
                  </a:lnTo>
                  <a:lnTo>
                    <a:pt x="3251" y="1691"/>
                  </a:lnTo>
                  <a:close/>
                </a:path>
              </a:pathLst>
            </a:custGeom>
            <a:solidFill>
              <a:srgbClr val="327C84"/>
            </a:solidFill>
            <a:ln w="9525">
              <a:noFill/>
              <a:round/>
              <a:headEnd/>
              <a:tailEnd/>
            </a:ln>
          </p:spPr>
          <p:txBody>
            <a:bodyPr/>
            <a:lstStyle/>
            <a:p>
              <a:endParaRPr lang="en-US"/>
            </a:p>
          </p:txBody>
        </p:sp>
        <p:sp>
          <p:nvSpPr>
            <p:cNvPr id="81954" name="Freeform 33"/>
            <p:cNvSpPr>
              <a:spLocks/>
            </p:cNvSpPr>
            <p:nvPr/>
          </p:nvSpPr>
          <p:spPr bwMode="auto">
            <a:xfrm>
              <a:off x="2245" y="1198"/>
              <a:ext cx="1566" cy="998"/>
            </a:xfrm>
            <a:custGeom>
              <a:avLst/>
              <a:gdLst>
                <a:gd name="T0" fmla="*/ 0 w 3134"/>
                <a:gd name="T1" fmla="*/ 1 h 1996"/>
                <a:gd name="T2" fmla="*/ 0 w 3134"/>
                <a:gd name="T3" fmla="*/ 0 h 1996"/>
                <a:gd name="T4" fmla="*/ 0 w 3134"/>
                <a:gd name="T5" fmla="*/ 1 h 1996"/>
                <a:gd name="T6" fmla="*/ 0 w 3134"/>
                <a:gd name="T7" fmla="*/ 1 h 1996"/>
                <a:gd name="T8" fmla="*/ 0 w 3134"/>
                <a:gd name="T9" fmla="*/ 1 h 1996"/>
                <a:gd name="T10" fmla="*/ 0 60000 65536"/>
                <a:gd name="T11" fmla="*/ 0 60000 65536"/>
                <a:gd name="T12" fmla="*/ 0 60000 65536"/>
                <a:gd name="T13" fmla="*/ 0 60000 65536"/>
                <a:gd name="T14" fmla="*/ 0 60000 65536"/>
                <a:gd name="T15" fmla="*/ 0 w 3134"/>
                <a:gd name="T16" fmla="*/ 0 h 1996"/>
                <a:gd name="T17" fmla="*/ 3134 w 3134"/>
                <a:gd name="T18" fmla="*/ 1996 h 1996"/>
              </a:gdLst>
              <a:ahLst/>
              <a:cxnLst>
                <a:cxn ang="T10">
                  <a:pos x="T0" y="T1"/>
                </a:cxn>
                <a:cxn ang="T11">
                  <a:pos x="T2" y="T3"/>
                </a:cxn>
                <a:cxn ang="T12">
                  <a:pos x="T4" y="T5"/>
                </a:cxn>
                <a:cxn ang="T13">
                  <a:pos x="T6" y="T7"/>
                </a:cxn>
                <a:cxn ang="T14">
                  <a:pos x="T8" y="T9"/>
                </a:cxn>
              </a:cxnLst>
              <a:rect l="T15" t="T16" r="T17" b="T18"/>
              <a:pathLst>
                <a:path w="3134" h="1996">
                  <a:moveTo>
                    <a:pt x="3134" y="1604"/>
                  </a:moveTo>
                  <a:lnTo>
                    <a:pt x="2917" y="0"/>
                  </a:lnTo>
                  <a:lnTo>
                    <a:pt x="0" y="393"/>
                  </a:lnTo>
                  <a:lnTo>
                    <a:pt x="215" y="1996"/>
                  </a:lnTo>
                  <a:lnTo>
                    <a:pt x="3134" y="1604"/>
                  </a:lnTo>
                  <a:close/>
                </a:path>
              </a:pathLst>
            </a:custGeom>
            <a:solidFill>
              <a:srgbClr val="EAD9AA"/>
            </a:solidFill>
            <a:ln w="9525">
              <a:noFill/>
              <a:round/>
              <a:headEnd/>
              <a:tailEnd/>
            </a:ln>
          </p:spPr>
          <p:txBody>
            <a:bodyPr/>
            <a:lstStyle/>
            <a:p>
              <a:endParaRPr lang="en-US"/>
            </a:p>
          </p:txBody>
        </p:sp>
        <p:sp>
          <p:nvSpPr>
            <p:cNvPr id="81955" name="Freeform 34"/>
            <p:cNvSpPr>
              <a:spLocks/>
            </p:cNvSpPr>
            <p:nvPr/>
          </p:nvSpPr>
          <p:spPr bwMode="auto">
            <a:xfrm>
              <a:off x="2315" y="1266"/>
              <a:ext cx="1428" cy="860"/>
            </a:xfrm>
            <a:custGeom>
              <a:avLst/>
              <a:gdLst>
                <a:gd name="T0" fmla="*/ 0 w 2857"/>
                <a:gd name="T1" fmla="*/ 1 h 1719"/>
                <a:gd name="T2" fmla="*/ 0 w 2857"/>
                <a:gd name="T3" fmla="*/ 0 h 1719"/>
                <a:gd name="T4" fmla="*/ 0 w 2857"/>
                <a:gd name="T5" fmla="*/ 1 h 1719"/>
                <a:gd name="T6" fmla="*/ 0 w 2857"/>
                <a:gd name="T7" fmla="*/ 1 h 1719"/>
                <a:gd name="T8" fmla="*/ 0 w 2857"/>
                <a:gd name="T9" fmla="*/ 1 h 1719"/>
                <a:gd name="T10" fmla="*/ 0 60000 65536"/>
                <a:gd name="T11" fmla="*/ 0 60000 65536"/>
                <a:gd name="T12" fmla="*/ 0 60000 65536"/>
                <a:gd name="T13" fmla="*/ 0 60000 65536"/>
                <a:gd name="T14" fmla="*/ 0 60000 65536"/>
                <a:gd name="T15" fmla="*/ 0 w 2857"/>
                <a:gd name="T16" fmla="*/ 0 h 1719"/>
                <a:gd name="T17" fmla="*/ 2857 w 2857"/>
                <a:gd name="T18" fmla="*/ 1719 h 1719"/>
              </a:gdLst>
              <a:ahLst/>
              <a:cxnLst>
                <a:cxn ang="T10">
                  <a:pos x="T0" y="T1"/>
                </a:cxn>
                <a:cxn ang="T11">
                  <a:pos x="T2" y="T3"/>
                </a:cxn>
                <a:cxn ang="T12">
                  <a:pos x="T4" y="T5"/>
                </a:cxn>
                <a:cxn ang="T13">
                  <a:pos x="T6" y="T7"/>
                </a:cxn>
                <a:cxn ang="T14">
                  <a:pos x="T8" y="T9"/>
                </a:cxn>
              </a:cxnLst>
              <a:rect l="T15" t="T16" r="T17" b="T18"/>
              <a:pathLst>
                <a:path w="2857" h="1719">
                  <a:moveTo>
                    <a:pt x="2857" y="1360"/>
                  </a:moveTo>
                  <a:lnTo>
                    <a:pt x="2674" y="0"/>
                  </a:lnTo>
                  <a:lnTo>
                    <a:pt x="0" y="359"/>
                  </a:lnTo>
                  <a:lnTo>
                    <a:pt x="181" y="1719"/>
                  </a:lnTo>
                  <a:lnTo>
                    <a:pt x="2857" y="1360"/>
                  </a:lnTo>
                  <a:close/>
                </a:path>
              </a:pathLst>
            </a:custGeom>
            <a:solidFill>
              <a:srgbClr val="F9FCFF"/>
            </a:solidFill>
            <a:ln w="9525">
              <a:noFill/>
              <a:round/>
              <a:headEnd/>
              <a:tailEnd/>
            </a:ln>
          </p:spPr>
          <p:txBody>
            <a:bodyPr/>
            <a:lstStyle/>
            <a:p>
              <a:endParaRPr lang="en-US"/>
            </a:p>
          </p:txBody>
        </p:sp>
        <p:sp>
          <p:nvSpPr>
            <p:cNvPr id="81956" name="Freeform 53"/>
            <p:cNvSpPr>
              <a:spLocks/>
            </p:cNvSpPr>
            <p:nvPr/>
          </p:nvSpPr>
          <p:spPr bwMode="auto">
            <a:xfrm>
              <a:off x="2793" y="738"/>
              <a:ext cx="135" cy="134"/>
            </a:xfrm>
            <a:custGeom>
              <a:avLst/>
              <a:gdLst>
                <a:gd name="T0" fmla="*/ 1 w 270"/>
                <a:gd name="T1" fmla="*/ 1 h 267"/>
                <a:gd name="T2" fmla="*/ 1 w 270"/>
                <a:gd name="T3" fmla="*/ 1 h 267"/>
                <a:gd name="T4" fmla="*/ 1 w 270"/>
                <a:gd name="T5" fmla="*/ 1 h 267"/>
                <a:gd name="T6" fmla="*/ 1 w 270"/>
                <a:gd name="T7" fmla="*/ 1 h 267"/>
                <a:gd name="T8" fmla="*/ 1 w 270"/>
                <a:gd name="T9" fmla="*/ 1 h 267"/>
                <a:gd name="T10" fmla="*/ 1 w 270"/>
                <a:gd name="T11" fmla="*/ 1 h 267"/>
                <a:gd name="T12" fmla="*/ 1 w 270"/>
                <a:gd name="T13" fmla="*/ 1 h 267"/>
                <a:gd name="T14" fmla="*/ 1 w 270"/>
                <a:gd name="T15" fmla="*/ 1 h 267"/>
                <a:gd name="T16" fmla="*/ 1 w 270"/>
                <a:gd name="T17" fmla="*/ 1 h 267"/>
                <a:gd name="T18" fmla="*/ 1 w 270"/>
                <a:gd name="T19" fmla="*/ 1 h 267"/>
                <a:gd name="T20" fmla="*/ 1 w 270"/>
                <a:gd name="T21" fmla="*/ 1 h 267"/>
                <a:gd name="T22" fmla="*/ 1 w 270"/>
                <a:gd name="T23" fmla="*/ 1 h 267"/>
                <a:gd name="T24" fmla="*/ 1 w 270"/>
                <a:gd name="T25" fmla="*/ 1 h 267"/>
                <a:gd name="T26" fmla="*/ 1 w 270"/>
                <a:gd name="T27" fmla="*/ 1 h 267"/>
                <a:gd name="T28" fmla="*/ 1 w 270"/>
                <a:gd name="T29" fmla="*/ 1 h 267"/>
                <a:gd name="T30" fmla="*/ 1 w 270"/>
                <a:gd name="T31" fmla="*/ 1 h 267"/>
                <a:gd name="T32" fmla="*/ 1 w 270"/>
                <a:gd name="T33" fmla="*/ 0 h 267"/>
                <a:gd name="T34" fmla="*/ 1 w 270"/>
                <a:gd name="T35" fmla="*/ 1 h 267"/>
                <a:gd name="T36" fmla="*/ 1 w 270"/>
                <a:gd name="T37" fmla="*/ 1 h 267"/>
                <a:gd name="T38" fmla="*/ 1 w 270"/>
                <a:gd name="T39" fmla="*/ 1 h 267"/>
                <a:gd name="T40" fmla="*/ 1 w 270"/>
                <a:gd name="T41" fmla="*/ 1 h 267"/>
                <a:gd name="T42" fmla="*/ 1 w 270"/>
                <a:gd name="T43" fmla="*/ 1 h 267"/>
                <a:gd name="T44" fmla="*/ 1 w 270"/>
                <a:gd name="T45" fmla="*/ 1 h 267"/>
                <a:gd name="T46" fmla="*/ 1 w 270"/>
                <a:gd name="T47" fmla="*/ 1 h 267"/>
                <a:gd name="T48" fmla="*/ 0 w 270"/>
                <a:gd name="T49" fmla="*/ 1 h 267"/>
                <a:gd name="T50" fmla="*/ 1 w 270"/>
                <a:gd name="T51" fmla="*/ 1 h 267"/>
                <a:gd name="T52" fmla="*/ 1 w 270"/>
                <a:gd name="T53" fmla="*/ 1 h 267"/>
                <a:gd name="T54" fmla="*/ 1 w 270"/>
                <a:gd name="T55" fmla="*/ 1 h 267"/>
                <a:gd name="T56" fmla="*/ 1 w 270"/>
                <a:gd name="T57" fmla="*/ 1 h 267"/>
                <a:gd name="T58" fmla="*/ 1 w 270"/>
                <a:gd name="T59" fmla="*/ 1 h 267"/>
                <a:gd name="T60" fmla="*/ 1 w 270"/>
                <a:gd name="T61" fmla="*/ 1 h 267"/>
                <a:gd name="T62" fmla="*/ 1 w 270"/>
                <a:gd name="T63" fmla="*/ 1 h 267"/>
                <a:gd name="T64" fmla="*/ 1 w 270"/>
                <a:gd name="T65" fmla="*/ 1 h 26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0"/>
                <a:gd name="T100" fmla="*/ 0 h 267"/>
                <a:gd name="T101" fmla="*/ 270 w 270"/>
                <a:gd name="T102" fmla="*/ 267 h 26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0" h="267">
                  <a:moveTo>
                    <a:pt x="135" y="267"/>
                  </a:moveTo>
                  <a:lnTo>
                    <a:pt x="162" y="264"/>
                  </a:lnTo>
                  <a:lnTo>
                    <a:pt x="187" y="258"/>
                  </a:lnTo>
                  <a:lnTo>
                    <a:pt x="210" y="244"/>
                  </a:lnTo>
                  <a:lnTo>
                    <a:pt x="230" y="228"/>
                  </a:lnTo>
                  <a:lnTo>
                    <a:pt x="246" y="208"/>
                  </a:lnTo>
                  <a:lnTo>
                    <a:pt x="260" y="186"/>
                  </a:lnTo>
                  <a:lnTo>
                    <a:pt x="266" y="159"/>
                  </a:lnTo>
                  <a:lnTo>
                    <a:pt x="270" y="133"/>
                  </a:lnTo>
                  <a:lnTo>
                    <a:pt x="266" y="106"/>
                  </a:lnTo>
                  <a:lnTo>
                    <a:pt x="260" y="81"/>
                  </a:lnTo>
                  <a:lnTo>
                    <a:pt x="246" y="58"/>
                  </a:lnTo>
                  <a:lnTo>
                    <a:pt x="230" y="38"/>
                  </a:lnTo>
                  <a:lnTo>
                    <a:pt x="210" y="23"/>
                  </a:lnTo>
                  <a:lnTo>
                    <a:pt x="187" y="10"/>
                  </a:lnTo>
                  <a:lnTo>
                    <a:pt x="162" y="3"/>
                  </a:lnTo>
                  <a:lnTo>
                    <a:pt x="135" y="0"/>
                  </a:lnTo>
                  <a:lnTo>
                    <a:pt x="108" y="3"/>
                  </a:lnTo>
                  <a:lnTo>
                    <a:pt x="82" y="10"/>
                  </a:lnTo>
                  <a:lnTo>
                    <a:pt x="60" y="23"/>
                  </a:lnTo>
                  <a:lnTo>
                    <a:pt x="40" y="38"/>
                  </a:lnTo>
                  <a:lnTo>
                    <a:pt x="24" y="58"/>
                  </a:lnTo>
                  <a:lnTo>
                    <a:pt x="10" y="81"/>
                  </a:lnTo>
                  <a:lnTo>
                    <a:pt x="4" y="106"/>
                  </a:lnTo>
                  <a:lnTo>
                    <a:pt x="0" y="133"/>
                  </a:lnTo>
                  <a:lnTo>
                    <a:pt x="4" y="159"/>
                  </a:lnTo>
                  <a:lnTo>
                    <a:pt x="10" y="186"/>
                  </a:lnTo>
                  <a:lnTo>
                    <a:pt x="24" y="208"/>
                  </a:lnTo>
                  <a:lnTo>
                    <a:pt x="40" y="228"/>
                  </a:lnTo>
                  <a:lnTo>
                    <a:pt x="60" y="244"/>
                  </a:lnTo>
                  <a:lnTo>
                    <a:pt x="82" y="258"/>
                  </a:lnTo>
                  <a:lnTo>
                    <a:pt x="108" y="264"/>
                  </a:lnTo>
                  <a:lnTo>
                    <a:pt x="135" y="267"/>
                  </a:lnTo>
                  <a:close/>
                </a:path>
              </a:pathLst>
            </a:custGeom>
            <a:solidFill>
              <a:srgbClr val="D17000"/>
            </a:solidFill>
            <a:ln w="9525">
              <a:noFill/>
              <a:round/>
              <a:headEnd/>
              <a:tailEnd/>
            </a:ln>
          </p:spPr>
          <p:txBody>
            <a:bodyPr/>
            <a:lstStyle/>
            <a:p>
              <a:endParaRPr lang="en-US"/>
            </a:p>
          </p:txBody>
        </p:sp>
        <p:sp>
          <p:nvSpPr>
            <p:cNvPr id="81957" name="Freeform 54"/>
            <p:cNvSpPr>
              <a:spLocks/>
            </p:cNvSpPr>
            <p:nvPr/>
          </p:nvSpPr>
          <p:spPr bwMode="auto">
            <a:xfrm>
              <a:off x="2811" y="777"/>
              <a:ext cx="40" cy="74"/>
            </a:xfrm>
            <a:custGeom>
              <a:avLst/>
              <a:gdLst>
                <a:gd name="T0" fmla="*/ 1 w 78"/>
                <a:gd name="T1" fmla="*/ 0 h 148"/>
                <a:gd name="T2" fmla="*/ 1 w 78"/>
                <a:gd name="T3" fmla="*/ 1 h 148"/>
                <a:gd name="T4" fmla="*/ 1 w 78"/>
                <a:gd name="T5" fmla="*/ 1 h 148"/>
                <a:gd name="T6" fmla="*/ 0 w 78"/>
                <a:gd name="T7" fmla="*/ 1 h 148"/>
                <a:gd name="T8" fmla="*/ 1 w 78"/>
                <a:gd name="T9" fmla="*/ 1 h 148"/>
                <a:gd name="T10" fmla="*/ 1 w 78"/>
                <a:gd name="T11" fmla="*/ 1 h 148"/>
                <a:gd name="T12" fmla="*/ 1 w 78"/>
                <a:gd name="T13" fmla="*/ 1 h 148"/>
                <a:gd name="T14" fmla="*/ 1 w 78"/>
                <a:gd name="T15" fmla="*/ 1 h 148"/>
                <a:gd name="T16" fmla="*/ 1 w 78"/>
                <a:gd name="T17" fmla="*/ 1 h 148"/>
                <a:gd name="T18" fmla="*/ 1 w 78"/>
                <a:gd name="T19" fmla="*/ 1 h 148"/>
                <a:gd name="T20" fmla="*/ 1 w 78"/>
                <a:gd name="T21" fmla="*/ 1 h 148"/>
                <a:gd name="T22" fmla="*/ 1 w 78"/>
                <a:gd name="T23" fmla="*/ 1 h 148"/>
                <a:gd name="T24" fmla="*/ 1 w 78"/>
                <a:gd name="T25" fmla="*/ 1 h 148"/>
                <a:gd name="T26" fmla="*/ 1 w 78"/>
                <a:gd name="T27" fmla="*/ 1 h 148"/>
                <a:gd name="T28" fmla="*/ 1 w 78"/>
                <a:gd name="T29" fmla="*/ 1 h 148"/>
                <a:gd name="T30" fmla="*/ 1 w 78"/>
                <a:gd name="T31" fmla="*/ 1 h 148"/>
                <a:gd name="T32" fmla="*/ 1 w 78"/>
                <a:gd name="T33" fmla="*/ 1 h 148"/>
                <a:gd name="T34" fmla="*/ 1 w 78"/>
                <a:gd name="T35" fmla="*/ 1 h 148"/>
                <a:gd name="T36" fmla="*/ 1 w 78"/>
                <a:gd name="T37" fmla="*/ 1 h 148"/>
                <a:gd name="T38" fmla="*/ 1 w 78"/>
                <a:gd name="T39" fmla="*/ 1 h 148"/>
                <a:gd name="T40" fmla="*/ 1 w 78"/>
                <a:gd name="T41" fmla="*/ 0 h 14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8"/>
                <a:gd name="T64" fmla="*/ 0 h 148"/>
                <a:gd name="T65" fmla="*/ 78 w 78"/>
                <a:gd name="T66" fmla="*/ 148 h 14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8" h="148">
                  <a:moveTo>
                    <a:pt x="15" y="0"/>
                  </a:moveTo>
                  <a:lnTo>
                    <a:pt x="10" y="7"/>
                  </a:lnTo>
                  <a:lnTo>
                    <a:pt x="3" y="25"/>
                  </a:lnTo>
                  <a:lnTo>
                    <a:pt x="0" y="55"/>
                  </a:lnTo>
                  <a:lnTo>
                    <a:pt x="10" y="100"/>
                  </a:lnTo>
                  <a:lnTo>
                    <a:pt x="18" y="115"/>
                  </a:lnTo>
                  <a:lnTo>
                    <a:pt x="28" y="126"/>
                  </a:lnTo>
                  <a:lnTo>
                    <a:pt x="40" y="136"/>
                  </a:lnTo>
                  <a:lnTo>
                    <a:pt x="53" y="143"/>
                  </a:lnTo>
                  <a:lnTo>
                    <a:pt x="65" y="148"/>
                  </a:lnTo>
                  <a:lnTo>
                    <a:pt x="73" y="148"/>
                  </a:lnTo>
                  <a:lnTo>
                    <a:pt x="78" y="146"/>
                  </a:lnTo>
                  <a:lnTo>
                    <a:pt x="78" y="141"/>
                  </a:lnTo>
                  <a:lnTo>
                    <a:pt x="63" y="110"/>
                  </a:lnTo>
                  <a:lnTo>
                    <a:pt x="50" y="81"/>
                  </a:lnTo>
                  <a:lnTo>
                    <a:pt x="38" y="57"/>
                  </a:lnTo>
                  <a:lnTo>
                    <a:pt x="30" y="37"/>
                  </a:lnTo>
                  <a:lnTo>
                    <a:pt x="23" y="20"/>
                  </a:lnTo>
                  <a:lnTo>
                    <a:pt x="18" y="10"/>
                  </a:lnTo>
                  <a:lnTo>
                    <a:pt x="17" y="2"/>
                  </a:lnTo>
                  <a:lnTo>
                    <a:pt x="15" y="0"/>
                  </a:lnTo>
                  <a:close/>
                </a:path>
              </a:pathLst>
            </a:custGeom>
            <a:solidFill>
              <a:srgbClr val="FFFFFF"/>
            </a:solidFill>
            <a:ln w="9525">
              <a:noFill/>
              <a:round/>
              <a:headEnd/>
              <a:tailEnd/>
            </a:ln>
          </p:spPr>
          <p:txBody>
            <a:bodyPr/>
            <a:lstStyle/>
            <a:p>
              <a:endParaRPr lang="en-US"/>
            </a:p>
          </p:txBody>
        </p:sp>
        <p:sp>
          <p:nvSpPr>
            <p:cNvPr id="81958" name="Freeform 61"/>
            <p:cNvSpPr>
              <a:spLocks/>
            </p:cNvSpPr>
            <p:nvPr/>
          </p:nvSpPr>
          <p:spPr bwMode="auto">
            <a:xfrm>
              <a:off x="2553" y="1883"/>
              <a:ext cx="717" cy="1703"/>
            </a:xfrm>
            <a:custGeom>
              <a:avLst/>
              <a:gdLst>
                <a:gd name="T0" fmla="*/ 253 w 717"/>
                <a:gd name="T1" fmla="*/ 705 h 1703"/>
                <a:gd name="T2" fmla="*/ 183 w 717"/>
                <a:gd name="T3" fmla="*/ 1703 h 1703"/>
                <a:gd name="T4" fmla="*/ 333 w 717"/>
                <a:gd name="T5" fmla="*/ 1703 h 1703"/>
                <a:gd name="T6" fmla="*/ 409 w 717"/>
                <a:gd name="T7" fmla="*/ 716 h 1703"/>
                <a:gd name="T8" fmla="*/ 468 w 717"/>
                <a:gd name="T9" fmla="*/ 707 h 1703"/>
                <a:gd name="T10" fmla="*/ 554 w 717"/>
                <a:gd name="T11" fmla="*/ 669 h 1703"/>
                <a:gd name="T12" fmla="*/ 628 w 717"/>
                <a:gd name="T13" fmla="*/ 604 h 1703"/>
                <a:gd name="T14" fmla="*/ 696 w 717"/>
                <a:gd name="T15" fmla="*/ 507 h 1703"/>
                <a:gd name="T16" fmla="*/ 717 w 717"/>
                <a:gd name="T17" fmla="*/ 427 h 1703"/>
                <a:gd name="T18" fmla="*/ 717 w 717"/>
                <a:gd name="T19" fmla="*/ 286 h 1703"/>
                <a:gd name="T20" fmla="*/ 679 w 717"/>
                <a:gd name="T21" fmla="*/ 179 h 1703"/>
                <a:gd name="T22" fmla="*/ 607 w 717"/>
                <a:gd name="T23" fmla="*/ 92 h 1703"/>
                <a:gd name="T24" fmla="*/ 481 w 717"/>
                <a:gd name="T25" fmla="*/ 19 h 1703"/>
                <a:gd name="T26" fmla="*/ 377 w 717"/>
                <a:gd name="T27" fmla="*/ 0 h 1703"/>
                <a:gd name="T28" fmla="*/ 251 w 717"/>
                <a:gd name="T29" fmla="*/ 13 h 1703"/>
                <a:gd name="T30" fmla="*/ 143 w 717"/>
                <a:gd name="T31" fmla="*/ 72 h 1703"/>
                <a:gd name="T32" fmla="*/ 55 w 717"/>
                <a:gd name="T33" fmla="*/ 177 h 1703"/>
                <a:gd name="T34" fmla="*/ 15 w 717"/>
                <a:gd name="T35" fmla="*/ 278 h 1703"/>
                <a:gd name="T36" fmla="*/ 0 w 717"/>
                <a:gd name="T37" fmla="*/ 392 h 1703"/>
                <a:gd name="T38" fmla="*/ 27 w 717"/>
                <a:gd name="T39" fmla="*/ 503 h 1703"/>
                <a:gd name="T40" fmla="*/ 59 w 717"/>
                <a:gd name="T41" fmla="*/ 566 h 1703"/>
                <a:gd name="T42" fmla="*/ 141 w 717"/>
                <a:gd name="T43" fmla="*/ 650 h 1703"/>
                <a:gd name="T44" fmla="*/ 213 w 717"/>
                <a:gd name="T45" fmla="*/ 688 h 1703"/>
                <a:gd name="T46" fmla="*/ 253 w 717"/>
                <a:gd name="T47" fmla="*/ 705 h 1703"/>
                <a:gd name="T48" fmla="*/ 253 w 717"/>
                <a:gd name="T49" fmla="*/ 705 h 17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17"/>
                <a:gd name="T76" fmla="*/ 0 h 1703"/>
                <a:gd name="T77" fmla="*/ 717 w 717"/>
                <a:gd name="T78" fmla="*/ 1703 h 170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17" h="1703">
                  <a:moveTo>
                    <a:pt x="253" y="705"/>
                  </a:moveTo>
                  <a:lnTo>
                    <a:pt x="183" y="1703"/>
                  </a:lnTo>
                  <a:lnTo>
                    <a:pt x="333" y="1703"/>
                  </a:lnTo>
                  <a:lnTo>
                    <a:pt x="409" y="716"/>
                  </a:lnTo>
                  <a:lnTo>
                    <a:pt x="468" y="707"/>
                  </a:lnTo>
                  <a:lnTo>
                    <a:pt x="554" y="669"/>
                  </a:lnTo>
                  <a:lnTo>
                    <a:pt x="628" y="604"/>
                  </a:lnTo>
                  <a:lnTo>
                    <a:pt x="696" y="507"/>
                  </a:lnTo>
                  <a:lnTo>
                    <a:pt x="717" y="427"/>
                  </a:lnTo>
                  <a:lnTo>
                    <a:pt x="717" y="286"/>
                  </a:lnTo>
                  <a:lnTo>
                    <a:pt x="679" y="179"/>
                  </a:lnTo>
                  <a:lnTo>
                    <a:pt x="607" y="92"/>
                  </a:lnTo>
                  <a:lnTo>
                    <a:pt x="481" y="19"/>
                  </a:lnTo>
                  <a:lnTo>
                    <a:pt x="377" y="0"/>
                  </a:lnTo>
                  <a:lnTo>
                    <a:pt x="251" y="13"/>
                  </a:lnTo>
                  <a:lnTo>
                    <a:pt x="143" y="72"/>
                  </a:lnTo>
                  <a:lnTo>
                    <a:pt x="55" y="177"/>
                  </a:lnTo>
                  <a:lnTo>
                    <a:pt x="15" y="278"/>
                  </a:lnTo>
                  <a:lnTo>
                    <a:pt x="0" y="392"/>
                  </a:lnTo>
                  <a:lnTo>
                    <a:pt x="27" y="503"/>
                  </a:lnTo>
                  <a:lnTo>
                    <a:pt x="59" y="566"/>
                  </a:lnTo>
                  <a:lnTo>
                    <a:pt x="141" y="650"/>
                  </a:lnTo>
                  <a:lnTo>
                    <a:pt x="213" y="688"/>
                  </a:lnTo>
                  <a:lnTo>
                    <a:pt x="253" y="705"/>
                  </a:lnTo>
                  <a:close/>
                </a:path>
              </a:pathLst>
            </a:custGeom>
            <a:solidFill>
              <a:srgbClr val="D9E0E6"/>
            </a:solidFill>
            <a:ln w="9525">
              <a:noFill/>
              <a:round/>
              <a:headEnd/>
              <a:tailEnd/>
            </a:ln>
          </p:spPr>
          <p:txBody>
            <a:bodyPr/>
            <a:lstStyle/>
            <a:p>
              <a:endParaRPr lang="en-US"/>
            </a:p>
          </p:txBody>
        </p:sp>
        <p:sp>
          <p:nvSpPr>
            <p:cNvPr id="81959" name="Freeform 62"/>
            <p:cNvSpPr>
              <a:spLocks/>
            </p:cNvSpPr>
            <p:nvPr/>
          </p:nvSpPr>
          <p:spPr bwMode="auto">
            <a:xfrm>
              <a:off x="1972" y="2974"/>
              <a:ext cx="1523" cy="579"/>
            </a:xfrm>
            <a:custGeom>
              <a:avLst/>
              <a:gdLst>
                <a:gd name="T0" fmla="*/ 0 w 1523"/>
                <a:gd name="T1" fmla="*/ 517 h 579"/>
                <a:gd name="T2" fmla="*/ 1354 w 1523"/>
                <a:gd name="T3" fmla="*/ 0 h 579"/>
                <a:gd name="T4" fmla="*/ 1523 w 1523"/>
                <a:gd name="T5" fmla="*/ 158 h 579"/>
                <a:gd name="T6" fmla="*/ 514 w 1523"/>
                <a:gd name="T7" fmla="*/ 579 h 579"/>
                <a:gd name="T8" fmla="*/ 448 w 1523"/>
                <a:gd name="T9" fmla="*/ 566 h 579"/>
                <a:gd name="T10" fmla="*/ 394 w 1523"/>
                <a:gd name="T11" fmla="*/ 557 h 579"/>
                <a:gd name="T12" fmla="*/ 1068 w 1523"/>
                <a:gd name="T13" fmla="*/ 258 h 579"/>
                <a:gd name="T14" fmla="*/ 979 w 1523"/>
                <a:gd name="T15" fmla="*/ 231 h 579"/>
                <a:gd name="T16" fmla="*/ 94 w 1523"/>
                <a:gd name="T17" fmla="*/ 553 h 579"/>
                <a:gd name="T18" fmla="*/ 31 w 1523"/>
                <a:gd name="T19" fmla="*/ 541 h 579"/>
                <a:gd name="T20" fmla="*/ 0 w 1523"/>
                <a:gd name="T21" fmla="*/ 517 h 579"/>
                <a:gd name="T22" fmla="*/ 0 w 1523"/>
                <a:gd name="T23" fmla="*/ 517 h 57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23"/>
                <a:gd name="T37" fmla="*/ 0 h 579"/>
                <a:gd name="T38" fmla="*/ 1523 w 1523"/>
                <a:gd name="T39" fmla="*/ 579 h 57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23" h="579">
                  <a:moveTo>
                    <a:pt x="0" y="517"/>
                  </a:moveTo>
                  <a:lnTo>
                    <a:pt x="1354" y="0"/>
                  </a:lnTo>
                  <a:lnTo>
                    <a:pt x="1523" y="158"/>
                  </a:lnTo>
                  <a:lnTo>
                    <a:pt x="514" y="579"/>
                  </a:lnTo>
                  <a:lnTo>
                    <a:pt x="448" y="566"/>
                  </a:lnTo>
                  <a:lnTo>
                    <a:pt x="394" y="557"/>
                  </a:lnTo>
                  <a:lnTo>
                    <a:pt x="1068" y="258"/>
                  </a:lnTo>
                  <a:lnTo>
                    <a:pt x="979" y="231"/>
                  </a:lnTo>
                  <a:lnTo>
                    <a:pt x="94" y="553"/>
                  </a:lnTo>
                  <a:lnTo>
                    <a:pt x="31" y="541"/>
                  </a:lnTo>
                  <a:lnTo>
                    <a:pt x="0" y="517"/>
                  </a:lnTo>
                  <a:close/>
                </a:path>
              </a:pathLst>
            </a:custGeom>
            <a:solidFill>
              <a:srgbClr val="BDC9D4"/>
            </a:solidFill>
            <a:ln w="9525">
              <a:noFill/>
              <a:round/>
              <a:headEnd/>
              <a:tailEnd/>
            </a:ln>
          </p:spPr>
          <p:txBody>
            <a:bodyPr/>
            <a:lstStyle/>
            <a:p>
              <a:endParaRPr lang="en-US"/>
            </a:p>
          </p:txBody>
        </p:sp>
        <p:sp>
          <p:nvSpPr>
            <p:cNvPr id="81960" name="Freeform 63"/>
            <p:cNvSpPr>
              <a:spLocks/>
            </p:cNvSpPr>
            <p:nvPr/>
          </p:nvSpPr>
          <p:spPr bwMode="auto">
            <a:xfrm>
              <a:off x="2762" y="3312"/>
              <a:ext cx="628" cy="253"/>
            </a:xfrm>
            <a:custGeom>
              <a:avLst/>
              <a:gdLst>
                <a:gd name="T0" fmla="*/ 109 w 628"/>
                <a:gd name="T1" fmla="*/ 253 h 253"/>
                <a:gd name="T2" fmla="*/ 554 w 628"/>
                <a:gd name="T3" fmla="*/ 146 h 253"/>
                <a:gd name="T4" fmla="*/ 628 w 628"/>
                <a:gd name="T5" fmla="*/ 0 h 253"/>
                <a:gd name="T6" fmla="*/ 0 w 628"/>
                <a:gd name="T7" fmla="*/ 228 h 253"/>
                <a:gd name="T8" fmla="*/ 109 w 628"/>
                <a:gd name="T9" fmla="*/ 253 h 253"/>
                <a:gd name="T10" fmla="*/ 109 w 628"/>
                <a:gd name="T11" fmla="*/ 253 h 253"/>
                <a:gd name="T12" fmla="*/ 0 60000 65536"/>
                <a:gd name="T13" fmla="*/ 0 60000 65536"/>
                <a:gd name="T14" fmla="*/ 0 60000 65536"/>
                <a:gd name="T15" fmla="*/ 0 60000 65536"/>
                <a:gd name="T16" fmla="*/ 0 60000 65536"/>
                <a:gd name="T17" fmla="*/ 0 60000 65536"/>
                <a:gd name="T18" fmla="*/ 0 w 628"/>
                <a:gd name="T19" fmla="*/ 0 h 253"/>
                <a:gd name="T20" fmla="*/ 628 w 628"/>
                <a:gd name="T21" fmla="*/ 253 h 253"/>
              </a:gdLst>
              <a:ahLst/>
              <a:cxnLst>
                <a:cxn ang="T12">
                  <a:pos x="T0" y="T1"/>
                </a:cxn>
                <a:cxn ang="T13">
                  <a:pos x="T2" y="T3"/>
                </a:cxn>
                <a:cxn ang="T14">
                  <a:pos x="T4" y="T5"/>
                </a:cxn>
                <a:cxn ang="T15">
                  <a:pos x="T6" y="T7"/>
                </a:cxn>
                <a:cxn ang="T16">
                  <a:pos x="T8" y="T9"/>
                </a:cxn>
                <a:cxn ang="T17">
                  <a:pos x="T10" y="T11"/>
                </a:cxn>
              </a:cxnLst>
              <a:rect l="T18" t="T19" r="T20" b="T21"/>
              <a:pathLst>
                <a:path w="628" h="253">
                  <a:moveTo>
                    <a:pt x="109" y="253"/>
                  </a:moveTo>
                  <a:lnTo>
                    <a:pt x="554" y="146"/>
                  </a:lnTo>
                  <a:lnTo>
                    <a:pt x="628" y="0"/>
                  </a:lnTo>
                  <a:lnTo>
                    <a:pt x="0" y="228"/>
                  </a:lnTo>
                  <a:lnTo>
                    <a:pt x="109" y="253"/>
                  </a:lnTo>
                  <a:close/>
                </a:path>
              </a:pathLst>
            </a:custGeom>
            <a:solidFill>
              <a:srgbClr val="BDC9D4"/>
            </a:solidFill>
            <a:ln w="9525">
              <a:noFill/>
              <a:round/>
              <a:headEnd/>
              <a:tailEnd/>
            </a:ln>
          </p:spPr>
          <p:txBody>
            <a:bodyPr/>
            <a:lstStyle/>
            <a:p>
              <a:endParaRPr lang="en-US"/>
            </a:p>
          </p:txBody>
        </p:sp>
        <p:sp>
          <p:nvSpPr>
            <p:cNvPr id="81961" name="Freeform 65"/>
            <p:cNvSpPr>
              <a:spLocks/>
            </p:cNvSpPr>
            <p:nvPr/>
          </p:nvSpPr>
          <p:spPr bwMode="auto">
            <a:xfrm>
              <a:off x="2313" y="3332"/>
              <a:ext cx="95" cy="199"/>
            </a:xfrm>
            <a:custGeom>
              <a:avLst/>
              <a:gdLst>
                <a:gd name="T0" fmla="*/ 0 w 95"/>
                <a:gd name="T1" fmla="*/ 0 h 199"/>
                <a:gd name="T2" fmla="*/ 93 w 95"/>
                <a:gd name="T3" fmla="*/ 2 h 199"/>
                <a:gd name="T4" fmla="*/ 95 w 95"/>
                <a:gd name="T5" fmla="*/ 92 h 199"/>
                <a:gd name="T6" fmla="*/ 88 w 95"/>
                <a:gd name="T7" fmla="*/ 197 h 199"/>
                <a:gd name="T8" fmla="*/ 29 w 95"/>
                <a:gd name="T9" fmla="*/ 199 h 199"/>
                <a:gd name="T10" fmla="*/ 0 w 95"/>
                <a:gd name="T11" fmla="*/ 0 h 199"/>
                <a:gd name="T12" fmla="*/ 0 w 95"/>
                <a:gd name="T13" fmla="*/ 0 h 199"/>
                <a:gd name="T14" fmla="*/ 0 60000 65536"/>
                <a:gd name="T15" fmla="*/ 0 60000 65536"/>
                <a:gd name="T16" fmla="*/ 0 60000 65536"/>
                <a:gd name="T17" fmla="*/ 0 60000 65536"/>
                <a:gd name="T18" fmla="*/ 0 60000 65536"/>
                <a:gd name="T19" fmla="*/ 0 60000 65536"/>
                <a:gd name="T20" fmla="*/ 0 60000 65536"/>
                <a:gd name="T21" fmla="*/ 0 w 95"/>
                <a:gd name="T22" fmla="*/ 0 h 199"/>
                <a:gd name="T23" fmla="*/ 95 w 95"/>
                <a:gd name="T24" fmla="*/ 199 h 19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5" h="199">
                  <a:moveTo>
                    <a:pt x="0" y="0"/>
                  </a:moveTo>
                  <a:lnTo>
                    <a:pt x="93" y="2"/>
                  </a:lnTo>
                  <a:lnTo>
                    <a:pt x="95" y="92"/>
                  </a:lnTo>
                  <a:lnTo>
                    <a:pt x="88" y="197"/>
                  </a:lnTo>
                  <a:lnTo>
                    <a:pt x="29" y="199"/>
                  </a:lnTo>
                  <a:lnTo>
                    <a:pt x="0" y="0"/>
                  </a:lnTo>
                  <a:close/>
                </a:path>
              </a:pathLst>
            </a:custGeom>
            <a:solidFill>
              <a:srgbClr val="FFB300"/>
            </a:solidFill>
            <a:ln w="9525">
              <a:noFill/>
              <a:round/>
              <a:headEnd/>
              <a:tailEnd/>
            </a:ln>
          </p:spPr>
          <p:txBody>
            <a:bodyPr/>
            <a:lstStyle/>
            <a:p>
              <a:endParaRPr lang="en-US"/>
            </a:p>
          </p:txBody>
        </p:sp>
        <p:sp>
          <p:nvSpPr>
            <p:cNvPr id="81962" name="Freeform 66"/>
            <p:cNvSpPr>
              <a:spLocks/>
            </p:cNvSpPr>
            <p:nvPr/>
          </p:nvSpPr>
          <p:spPr bwMode="auto">
            <a:xfrm>
              <a:off x="1898" y="3296"/>
              <a:ext cx="196" cy="206"/>
            </a:xfrm>
            <a:custGeom>
              <a:avLst/>
              <a:gdLst>
                <a:gd name="T0" fmla="*/ 103 w 196"/>
                <a:gd name="T1" fmla="*/ 0 h 206"/>
                <a:gd name="T2" fmla="*/ 196 w 196"/>
                <a:gd name="T3" fmla="*/ 17 h 206"/>
                <a:gd name="T4" fmla="*/ 52 w 196"/>
                <a:gd name="T5" fmla="*/ 206 h 206"/>
                <a:gd name="T6" fmla="*/ 0 w 196"/>
                <a:gd name="T7" fmla="*/ 206 h 206"/>
                <a:gd name="T8" fmla="*/ 103 w 196"/>
                <a:gd name="T9" fmla="*/ 0 h 206"/>
                <a:gd name="T10" fmla="*/ 103 w 196"/>
                <a:gd name="T11" fmla="*/ 0 h 206"/>
                <a:gd name="T12" fmla="*/ 0 60000 65536"/>
                <a:gd name="T13" fmla="*/ 0 60000 65536"/>
                <a:gd name="T14" fmla="*/ 0 60000 65536"/>
                <a:gd name="T15" fmla="*/ 0 60000 65536"/>
                <a:gd name="T16" fmla="*/ 0 60000 65536"/>
                <a:gd name="T17" fmla="*/ 0 60000 65536"/>
                <a:gd name="T18" fmla="*/ 0 w 196"/>
                <a:gd name="T19" fmla="*/ 0 h 206"/>
                <a:gd name="T20" fmla="*/ 196 w 196"/>
                <a:gd name="T21" fmla="*/ 206 h 206"/>
              </a:gdLst>
              <a:ahLst/>
              <a:cxnLst>
                <a:cxn ang="T12">
                  <a:pos x="T0" y="T1"/>
                </a:cxn>
                <a:cxn ang="T13">
                  <a:pos x="T2" y="T3"/>
                </a:cxn>
                <a:cxn ang="T14">
                  <a:pos x="T4" y="T5"/>
                </a:cxn>
                <a:cxn ang="T15">
                  <a:pos x="T6" y="T7"/>
                </a:cxn>
                <a:cxn ang="T16">
                  <a:pos x="T8" y="T9"/>
                </a:cxn>
                <a:cxn ang="T17">
                  <a:pos x="T10" y="T11"/>
                </a:cxn>
              </a:cxnLst>
              <a:rect l="T18" t="T19" r="T20" b="T21"/>
              <a:pathLst>
                <a:path w="196" h="206">
                  <a:moveTo>
                    <a:pt x="103" y="0"/>
                  </a:moveTo>
                  <a:lnTo>
                    <a:pt x="196" y="17"/>
                  </a:lnTo>
                  <a:lnTo>
                    <a:pt x="52" y="206"/>
                  </a:lnTo>
                  <a:lnTo>
                    <a:pt x="0" y="206"/>
                  </a:lnTo>
                  <a:lnTo>
                    <a:pt x="103" y="0"/>
                  </a:lnTo>
                  <a:close/>
                </a:path>
              </a:pathLst>
            </a:custGeom>
            <a:solidFill>
              <a:srgbClr val="FFB300"/>
            </a:solidFill>
            <a:ln w="9525">
              <a:noFill/>
              <a:round/>
              <a:headEnd/>
              <a:tailEnd/>
            </a:ln>
          </p:spPr>
          <p:txBody>
            <a:bodyPr/>
            <a:lstStyle/>
            <a:p>
              <a:endParaRPr lang="en-US"/>
            </a:p>
          </p:txBody>
        </p:sp>
        <p:sp>
          <p:nvSpPr>
            <p:cNvPr id="81963" name="Freeform 69"/>
            <p:cNvSpPr>
              <a:spLocks/>
            </p:cNvSpPr>
            <p:nvPr/>
          </p:nvSpPr>
          <p:spPr bwMode="auto">
            <a:xfrm>
              <a:off x="2772" y="2557"/>
              <a:ext cx="162" cy="993"/>
            </a:xfrm>
            <a:custGeom>
              <a:avLst/>
              <a:gdLst>
                <a:gd name="T0" fmla="*/ 72 w 162"/>
                <a:gd name="T1" fmla="*/ 0 h 993"/>
                <a:gd name="T2" fmla="*/ 0 w 162"/>
                <a:gd name="T3" fmla="*/ 993 h 993"/>
                <a:gd name="T4" fmla="*/ 89 w 162"/>
                <a:gd name="T5" fmla="*/ 993 h 993"/>
                <a:gd name="T6" fmla="*/ 162 w 162"/>
                <a:gd name="T7" fmla="*/ 6 h 993"/>
                <a:gd name="T8" fmla="*/ 72 w 162"/>
                <a:gd name="T9" fmla="*/ 0 h 993"/>
                <a:gd name="T10" fmla="*/ 72 w 162"/>
                <a:gd name="T11" fmla="*/ 0 h 993"/>
                <a:gd name="T12" fmla="*/ 0 60000 65536"/>
                <a:gd name="T13" fmla="*/ 0 60000 65536"/>
                <a:gd name="T14" fmla="*/ 0 60000 65536"/>
                <a:gd name="T15" fmla="*/ 0 60000 65536"/>
                <a:gd name="T16" fmla="*/ 0 60000 65536"/>
                <a:gd name="T17" fmla="*/ 0 60000 65536"/>
                <a:gd name="T18" fmla="*/ 0 w 162"/>
                <a:gd name="T19" fmla="*/ 0 h 993"/>
                <a:gd name="T20" fmla="*/ 162 w 162"/>
                <a:gd name="T21" fmla="*/ 993 h 993"/>
              </a:gdLst>
              <a:ahLst/>
              <a:cxnLst>
                <a:cxn ang="T12">
                  <a:pos x="T0" y="T1"/>
                </a:cxn>
                <a:cxn ang="T13">
                  <a:pos x="T2" y="T3"/>
                </a:cxn>
                <a:cxn ang="T14">
                  <a:pos x="T4" y="T5"/>
                </a:cxn>
                <a:cxn ang="T15">
                  <a:pos x="T6" y="T7"/>
                </a:cxn>
                <a:cxn ang="T16">
                  <a:pos x="T8" y="T9"/>
                </a:cxn>
                <a:cxn ang="T17">
                  <a:pos x="T10" y="T11"/>
                </a:cxn>
              </a:cxnLst>
              <a:rect l="T18" t="T19" r="T20" b="T21"/>
              <a:pathLst>
                <a:path w="162" h="993">
                  <a:moveTo>
                    <a:pt x="72" y="0"/>
                  </a:moveTo>
                  <a:lnTo>
                    <a:pt x="0" y="993"/>
                  </a:lnTo>
                  <a:lnTo>
                    <a:pt x="89" y="993"/>
                  </a:lnTo>
                  <a:lnTo>
                    <a:pt x="162" y="6"/>
                  </a:lnTo>
                  <a:lnTo>
                    <a:pt x="72" y="0"/>
                  </a:lnTo>
                  <a:close/>
                </a:path>
              </a:pathLst>
            </a:custGeom>
            <a:solidFill>
              <a:srgbClr val="E68033"/>
            </a:solidFill>
            <a:ln w="9525">
              <a:noFill/>
              <a:round/>
              <a:headEnd/>
              <a:tailEnd/>
            </a:ln>
          </p:spPr>
          <p:txBody>
            <a:bodyPr/>
            <a:lstStyle/>
            <a:p>
              <a:endParaRPr lang="en-US"/>
            </a:p>
          </p:txBody>
        </p:sp>
        <p:sp>
          <p:nvSpPr>
            <p:cNvPr id="81964" name="Freeform 71"/>
            <p:cNvSpPr>
              <a:spLocks/>
            </p:cNvSpPr>
            <p:nvPr/>
          </p:nvSpPr>
          <p:spPr bwMode="auto">
            <a:xfrm>
              <a:off x="2758" y="3009"/>
              <a:ext cx="48" cy="66"/>
            </a:xfrm>
            <a:custGeom>
              <a:avLst/>
              <a:gdLst>
                <a:gd name="T0" fmla="*/ 18 w 48"/>
                <a:gd name="T1" fmla="*/ 0 h 66"/>
                <a:gd name="T2" fmla="*/ 25 w 48"/>
                <a:gd name="T3" fmla="*/ 4 h 66"/>
                <a:gd name="T4" fmla="*/ 35 w 48"/>
                <a:gd name="T5" fmla="*/ 11 h 66"/>
                <a:gd name="T6" fmla="*/ 42 w 48"/>
                <a:gd name="T7" fmla="*/ 23 h 66"/>
                <a:gd name="T8" fmla="*/ 48 w 48"/>
                <a:gd name="T9" fmla="*/ 34 h 66"/>
                <a:gd name="T10" fmla="*/ 48 w 48"/>
                <a:gd name="T11" fmla="*/ 44 h 66"/>
                <a:gd name="T12" fmla="*/ 48 w 48"/>
                <a:gd name="T13" fmla="*/ 55 h 66"/>
                <a:gd name="T14" fmla="*/ 40 w 48"/>
                <a:gd name="T15" fmla="*/ 61 h 66"/>
                <a:gd name="T16" fmla="*/ 29 w 48"/>
                <a:gd name="T17" fmla="*/ 66 h 66"/>
                <a:gd name="T18" fmla="*/ 16 w 48"/>
                <a:gd name="T19" fmla="*/ 61 h 66"/>
                <a:gd name="T20" fmla="*/ 6 w 48"/>
                <a:gd name="T21" fmla="*/ 55 h 66"/>
                <a:gd name="T22" fmla="*/ 0 w 48"/>
                <a:gd name="T23" fmla="*/ 45 h 66"/>
                <a:gd name="T24" fmla="*/ 0 w 48"/>
                <a:gd name="T25" fmla="*/ 36 h 66"/>
                <a:gd name="T26" fmla="*/ 0 w 48"/>
                <a:gd name="T27" fmla="*/ 24 h 66"/>
                <a:gd name="T28" fmla="*/ 4 w 48"/>
                <a:gd name="T29" fmla="*/ 15 h 66"/>
                <a:gd name="T30" fmla="*/ 8 w 48"/>
                <a:gd name="T31" fmla="*/ 5 h 66"/>
                <a:gd name="T32" fmla="*/ 18 w 48"/>
                <a:gd name="T33" fmla="*/ 0 h 66"/>
                <a:gd name="T34" fmla="*/ 18 w 48"/>
                <a:gd name="T35" fmla="*/ 0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66"/>
                <a:gd name="T56" fmla="*/ 48 w 48"/>
                <a:gd name="T57" fmla="*/ 66 h 6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66">
                  <a:moveTo>
                    <a:pt x="18" y="0"/>
                  </a:moveTo>
                  <a:lnTo>
                    <a:pt x="25" y="4"/>
                  </a:lnTo>
                  <a:lnTo>
                    <a:pt x="35" y="11"/>
                  </a:lnTo>
                  <a:lnTo>
                    <a:pt x="42" y="23"/>
                  </a:lnTo>
                  <a:lnTo>
                    <a:pt x="48" y="34"/>
                  </a:lnTo>
                  <a:lnTo>
                    <a:pt x="48" y="44"/>
                  </a:lnTo>
                  <a:lnTo>
                    <a:pt x="48" y="55"/>
                  </a:lnTo>
                  <a:lnTo>
                    <a:pt x="40" y="61"/>
                  </a:lnTo>
                  <a:lnTo>
                    <a:pt x="29" y="66"/>
                  </a:lnTo>
                  <a:lnTo>
                    <a:pt x="16" y="61"/>
                  </a:lnTo>
                  <a:lnTo>
                    <a:pt x="6" y="55"/>
                  </a:lnTo>
                  <a:lnTo>
                    <a:pt x="0" y="45"/>
                  </a:lnTo>
                  <a:lnTo>
                    <a:pt x="0" y="36"/>
                  </a:lnTo>
                  <a:lnTo>
                    <a:pt x="0" y="24"/>
                  </a:lnTo>
                  <a:lnTo>
                    <a:pt x="4" y="15"/>
                  </a:lnTo>
                  <a:lnTo>
                    <a:pt x="8" y="5"/>
                  </a:lnTo>
                  <a:lnTo>
                    <a:pt x="18" y="0"/>
                  </a:lnTo>
                  <a:close/>
                </a:path>
              </a:pathLst>
            </a:custGeom>
            <a:solidFill>
              <a:srgbClr val="FAC7C7"/>
            </a:solidFill>
            <a:ln w="9525">
              <a:noFill/>
              <a:round/>
              <a:headEnd/>
              <a:tailEnd/>
            </a:ln>
          </p:spPr>
          <p:txBody>
            <a:bodyPr/>
            <a:lstStyle/>
            <a:p>
              <a:endParaRPr lang="en-US"/>
            </a:p>
          </p:txBody>
        </p:sp>
        <p:sp>
          <p:nvSpPr>
            <p:cNvPr id="81965" name="Freeform 72"/>
            <p:cNvSpPr>
              <a:spLocks/>
            </p:cNvSpPr>
            <p:nvPr/>
          </p:nvSpPr>
          <p:spPr bwMode="auto">
            <a:xfrm>
              <a:off x="2844" y="2702"/>
              <a:ext cx="44" cy="36"/>
            </a:xfrm>
            <a:custGeom>
              <a:avLst/>
              <a:gdLst>
                <a:gd name="T0" fmla="*/ 12 w 44"/>
                <a:gd name="T1" fmla="*/ 0 h 36"/>
                <a:gd name="T2" fmla="*/ 27 w 44"/>
                <a:gd name="T3" fmla="*/ 2 h 36"/>
                <a:gd name="T4" fmla="*/ 40 w 44"/>
                <a:gd name="T5" fmla="*/ 11 h 36"/>
                <a:gd name="T6" fmla="*/ 44 w 44"/>
                <a:gd name="T7" fmla="*/ 17 h 36"/>
                <a:gd name="T8" fmla="*/ 44 w 44"/>
                <a:gd name="T9" fmla="*/ 23 h 36"/>
                <a:gd name="T10" fmla="*/ 38 w 44"/>
                <a:gd name="T11" fmla="*/ 29 h 36"/>
                <a:gd name="T12" fmla="*/ 29 w 44"/>
                <a:gd name="T13" fmla="*/ 36 h 36"/>
                <a:gd name="T14" fmla="*/ 17 w 44"/>
                <a:gd name="T15" fmla="*/ 36 h 36"/>
                <a:gd name="T16" fmla="*/ 10 w 44"/>
                <a:gd name="T17" fmla="*/ 36 h 36"/>
                <a:gd name="T18" fmla="*/ 4 w 44"/>
                <a:gd name="T19" fmla="*/ 31 h 36"/>
                <a:gd name="T20" fmla="*/ 2 w 44"/>
                <a:gd name="T21" fmla="*/ 25 h 36"/>
                <a:gd name="T22" fmla="*/ 0 w 44"/>
                <a:gd name="T23" fmla="*/ 10 h 36"/>
                <a:gd name="T24" fmla="*/ 12 w 44"/>
                <a:gd name="T25" fmla="*/ 0 h 36"/>
                <a:gd name="T26" fmla="*/ 12 w 44"/>
                <a:gd name="T27" fmla="*/ 0 h 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4"/>
                <a:gd name="T43" fmla="*/ 0 h 36"/>
                <a:gd name="T44" fmla="*/ 44 w 44"/>
                <a:gd name="T45" fmla="*/ 36 h 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4" h="36">
                  <a:moveTo>
                    <a:pt x="12" y="0"/>
                  </a:moveTo>
                  <a:lnTo>
                    <a:pt x="27" y="2"/>
                  </a:lnTo>
                  <a:lnTo>
                    <a:pt x="40" y="11"/>
                  </a:lnTo>
                  <a:lnTo>
                    <a:pt x="44" y="17"/>
                  </a:lnTo>
                  <a:lnTo>
                    <a:pt x="44" y="23"/>
                  </a:lnTo>
                  <a:lnTo>
                    <a:pt x="38" y="29"/>
                  </a:lnTo>
                  <a:lnTo>
                    <a:pt x="29" y="36"/>
                  </a:lnTo>
                  <a:lnTo>
                    <a:pt x="17" y="36"/>
                  </a:lnTo>
                  <a:lnTo>
                    <a:pt x="10" y="36"/>
                  </a:lnTo>
                  <a:lnTo>
                    <a:pt x="4" y="31"/>
                  </a:lnTo>
                  <a:lnTo>
                    <a:pt x="2" y="25"/>
                  </a:lnTo>
                  <a:lnTo>
                    <a:pt x="0" y="10"/>
                  </a:lnTo>
                  <a:lnTo>
                    <a:pt x="12" y="0"/>
                  </a:lnTo>
                  <a:close/>
                </a:path>
              </a:pathLst>
            </a:custGeom>
            <a:solidFill>
              <a:srgbClr val="FAC7C7"/>
            </a:solidFill>
            <a:ln w="9525">
              <a:noFill/>
              <a:round/>
              <a:headEnd/>
              <a:tailEnd/>
            </a:ln>
          </p:spPr>
          <p:txBody>
            <a:bodyPr/>
            <a:lstStyle/>
            <a:p>
              <a:endParaRPr lang="en-US"/>
            </a:p>
          </p:txBody>
        </p:sp>
        <p:sp>
          <p:nvSpPr>
            <p:cNvPr id="81966" name="Freeform 74"/>
            <p:cNvSpPr>
              <a:spLocks/>
            </p:cNvSpPr>
            <p:nvPr/>
          </p:nvSpPr>
          <p:spPr bwMode="auto">
            <a:xfrm>
              <a:off x="1992" y="2693"/>
              <a:ext cx="846" cy="647"/>
            </a:xfrm>
            <a:custGeom>
              <a:avLst/>
              <a:gdLst>
                <a:gd name="T0" fmla="*/ 350 w 846"/>
                <a:gd name="T1" fmla="*/ 0 h 647"/>
                <a:gd name="T2" fmla="*/ 0 w 846"/>
                <a:gd name="T3" fmla="*/ 615 h 647"/>
                <a:gd name="T4" fmla="*/ 422 w 846"/>
                <a:gd name="T5" fmla="*/ 647 h 647"/>
                <a:gd name="T6" fmla="*/ 506 w 846"/>
                <a:gd name="T7" fmla="*/ 293 h 647"/>
                <a:gd name="T8" fmla="*/ 757 w 846"/>
                <a:gd name="T9" fmla="*/ 369 h 647"/>
                <a:gd name="T10" fmla="*/ 763 w 846"/>
                <a:gd name="T11" fmla="*/ 316 h 647"/>
                <a:gd name="T12" fmla="*/ 548 w 846"/>
                <a:gd name="T13" fmla="*/ 150 h 647"/>
                <a:gd name="T14" fmla="*/ 553 w 846"/>
                <a:gd name="T15" fmla="*/ 125 h 647"/>
                <a:gd name="T16" fmla="*/ 846 w 846"/>
                <a:gd name="T17" fmla="*/ 53 h 647"/>
                <a:gd name="T18" fmla="*/ 844 w 846"/>
                <a:gd name="T19" fmla="*/ 1 h 647"/>
                <a:gd name="T20" fmla="*/ 350 w 846"/>
                <a:gd name="T21" fmla="*/ 0 h 647"/>
                <a:gd name="T22" fmla="*/ 350 w 846"/>
                <a:gd name="T23" fmla="*/ 0 h 64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46"/>
                <a:gd name="T37" fmla="*/ 0 h 647"/>
                <a:gd name="T38" fmla="*/ 846 w 846"/>
                <a:gd name="T39" fmla="*/ 647 h 64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46" h="647">
                  <a:moveTo>
                    <a:pt x="350" y="0"/>
                  </a:moveTo>
                  <a:lnTo>
                    <a:pt x="0" y="615"/>
                  </a:lnTo>
                  <a:lnTo>
                    <a:pt x="422" y="647"/>
                  </a:lnTo>
                  <a:lnTo>
                    <a:pt x="506" y="293"/>
                  </a:lnTo>
                  <a:lnTo>
                    <a:pt x="757" y="369"/>
                  </a:lnTo>
                  <a:lnTo>
                    <a:pt x="763" y="316"/>
                  </a:lnTo>
                  <a:lnTo>
                    <a:pt x="548" y="150"/>
                  </a:lnTo>
                  <a:lnTo>
                    <a:pt x="553" y="125"/>
                  </a:lnTo>
                  <a:lnTo>
                    <a:pt x="846" y="53"/>
                  </a:lnTo>
                  <a:lnTo>
                    <a:pt x="844" y="1"/>
                  </a:lnTo>
                  <a:lnTo>
                    <a:pt x="350" y="0"/>
                  </a:lnTo>
                  <a:close/>
                </a:path>
              </a:pathLst>
            </a:custGeom>
            <a:solidFill>
              <a:srgbClr val="8AA1FF"/>
            </a:solidFill>
            <a:ln w="9525">
              <a:noFill/>
              <a:round/>
              <a:headEnd/>
              <a:tailEnd/>
            </a:ln>
          </p:spPr>
          <p:txBody>
            <a:bodyPr/>
            <a:lstStyle/>
            <a:p>
              <a:endParaRPr lang="en-US"/>
            </a:p>
          </p:txBody>
        </p:sp>
        <p:sp>
          <p:nvSpPr>
            <p:cNvPr id="81967" name="Freeform 76"/>
            <p:cNvSpPr>
              <a:spLocks/>
            </p:cNvSpPr>
            <p:nvPr/>
          </p:nvSpPr>
          <p:spPr bwMode="auto">
            <a:xfrm>
              <a:off x="2576" y="2929"/>
              <a:ext cx="15" cy="5"/>
            </a:xfrm>
            <a:custGeom>
              <a:avLst/>
              <a:gdLst>
                <a:gd name="T0" fmla="*/ 15 w 15"/>
                <a:gd name="T1" fmla="*/ 0 h 5"/>
                <a:gd name="T2" fmla="*/ 4 w 15"/>
                <a:gd name="T3" fmla="*/ 5 h 5"/>
                <a:gd name="T4" fmla="*/ 0 w 15"/>
                <a:gd name="T5" fmla="*/ 5 h 5"/>
                <a:gd name="T6" fmla="*/ 2 w 15"/>
                <a:gd name="T7" fmla="*/ 2 h 5"/>
                <a:gd name="T8" fmla="*/ 15 w 15"/>
                <a:gd name="T9" fmla="*/ 0 h 5"/>
                <a:gd name="T10" fmla="*/ 15 w 15"/>
                <a:gd name="T11" fmla="*/ 0 h 5"/>
                <a:gd name="T12" fmla="*/ 0 60000 65536"/>
                <a:gd name="T13" fmla="*/ 0 60000 65536"/>
                <a:gd name="T14" fmla="*/ 0 60000 65536"/>
                <a:gd name="T15" fmla="*/ 0 60000 65536"/>
                <a:gd name="T16" fmla="*/ 0 60000 65536"/>
                <a:gd name="T17" fmla="*/ 0 60000 65536"/>
                <a:gd name="T18" fmla="*/ 0 w 15"/>
                <a:gd name="T19" fmla="*/ 0 h 5"/>
                <a:gd name="T20" fmla="*/ 15 w 15"/>
                <a:gd name="T21" fmla="*/ 5 h 5"/>
              </a:gdLst>
              <a:ahLst/>
              <a:cxnLst>
                <a:cxn ang="T12">
                  <a:pos x="T0" y="T1"/>
                </a:cxn>
                <a:cxn ang="T13">
                  <a:pos x="T2" y="T3"/>
                </a:cxn>
                <a:cxn ang="T14">
                  <a:pos x="T4" y="T5"/>
                </a:cxn>
                <a:cxn ang="T15">
                  <a:pos x="T6" y="T7"/>
                </a:cxn>
                <a:cxn ang="T16">
                  <a:pos x="T8" y="T9"/>
                </a:cxn>
                <a:cxn ang="T17">
                  <a:pos x="T10" y="T11"/>
                </a:cxn>
              </a:cxnLst>
              <a:rect l="T18" t="T19" r="T20" b="T21"/>
              <a:pathLst>
                <a:path w="15" h="5">
                  <a:moveTo>
                    <a:pt x="15" y="0"/>
                  </a:moveTo>
                  <a:lnTo>
                    <a:pt x="4" y="5"/>
                  </a:lnTo>
                  <a:lnTo>
                    <a:pt x="0" y="5"/>
                  </a:lnTo>
                  <a:lnTo>
                    <a:pt x="2" y="2"/>
                  </a:lnTo>
                  <a:lnTo>
                    <a:pt x="15" y="0"/>
                  </a:lnTo>
                  <a:close/>
                </a:path>
              </a:pathLst>
            </a:custGeom>
            <a:solidFill>
              <a:srgbClr val="8AA1FF"/>
            </a:solidFill>
            <a:ln w="9525">
              <a:noFill/>
              <a:round/>
              <a:headEnd/>
              <a:tailEnd/>
            </a:ln>
          </p:spPr>
          <p:txBody>
            <a:bodyPr/>
            <a:lstStyle/>
            <a:p>
              <a:endParaRPr lang="en-US"/>
            </a:p>
          </p:txBody>
        </p:sp>
        <p:sp>
          <p:nvSpPr>
            <p:cNvPr id="81968" name="Freeform 77"/>
            <p:cNvSpPr>
              <a:spLocks/>
            </p:cNvSpPr>
            <p:nvPr/>
          </p:nvSpPr>
          <p:spPr bwMode="auto">
            <a:xfrm>
              <a:off x="2642" y="2971"/>
              <a:ext cx="29" cy="30"/>
            </a:xfrm>
            <a:custGeom>
              <a:avLst/>
              <a:gdLst>
                <a:gd name="T0" fmla="*/ 14 w 29"/>
                <a:gd name="T1" fmla="*/ 0 h 30"/>
                <a:gd name="T2" fmla="*/ 14 w 29"/>
                <a:gd name="T3" fmla="*/ 2 h 30"/>
                <a:gd name="T4" fmla="*/ 17 w 29"/>
                <a:gd name="T5" fmla="*/ 9 h 30"/>
                <a:gd name="T6" fmla="*/ 23 w 29"/>
                <a:gd name="T7" fmla="*/ 15 h 30"/>
                <a:gd name="T8" fmla="*/ 29 w 29"/>
                <a:gd name="T9" fmla="*/ 22 h 30"/>
                <a:gd name="T10" fmla="*/ 21 w 29"/>
                <a:gd name="T11" fmla="*/ 22 h 30"/>
                <a:gd name="T12" fmla="*/ 14 w 29"/>
                <a:gd name="T13" fmla="*/ 26 h 30"/>
                <a:gd name="T14" fmla="*/ 4 w 29"/>
                <a:gd name="T15" fmla="*/ 28 h 30"/>
                <a:gd name="T16" fmla="*/ 0 w 29"/>
                <a:gd name="T17" fmla="*/ 30 h 30"/>
                <a:gd name="T18" fmla="*/ 2 w 29"/>
                <a:gd name="T19" fmla="*/ 22 h 30"/>
                <a:gd name="T20" fmla="*/ 4 w 29"/>
                <a:gd name="T21" fmla="*/ 15 h 30"/>
                <a:gd name="T22" fmla="*/ 6 w 29"/>
                <a:gd name="T23" fmla="*/ 5 h 30"/>
                <a:gd name="T24" fmla="*/ 14 w 29"/>
                <a:gd name="T25" fmla="*/ 0 h 30"/>
                <a:gd name="T26" fmla="*/ 14 w 29"/>
                <a:gd name="T27" fmla="*/ 0 h 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
                <a:gd name="T43" fmla="*/ 0 h 30"/>
                <a:gd name="T44" fmla="*/ 29 w 29"/>
                <a:gd name="T45" fmla="*/ 30 h 3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 h="30">
                  <a:moveTo>
                    <a:pt x="14" y="0"/>
                  </a:moveTo>
                  <a:lnTo>
                    <a:pt x="14" y="2"/>
                  </a:lnTo>
                  <a:lnTo>
                    <a:pt x="17" y="9"/>
                  </a:lnTo>
                  <a:lnTo>
                    <a:pt x="23" y="15"/>
                  </a:lnTo>
                  <a:lnTo>
                    <a:pt x="29" y="22"/>
                  </a:lnTo>
                  <a:lnTo>
                    <a:pt x="21" y="22"/>
                  </a:lnTo>
                  <a:lnTo>
                    <a:pt x="14" y="26"/>
                  </a:lnTo>
                  <a:lnTo>
                    <a:pt x="4" y="28"/>
                  </a:lnTo>
                  <a:lnTo>
                    <a:pt x="0" y="30"/>
                  </a:lnTo>
                  <a:lnTo>
                    <a:pt x="2" y="22"/>
                  </a:lnTo>
                  <a:lnTo>
                    <a:pt x="4" y="15"/>
                  </a:lnTo>
                  <a:lnTo>
                    <a:pt x="6" y="5"/>
                  </a:lnTo>
                  <a:lnTo>
                    <a:pt x="14" y="0"/>
                  </a:lnTo>
                  <a:close/>
                </a:path>
              </a:pathLst>
            </a:custGeom>
            <a:solidFill>
              <a:srgbClr val="8AA1FF"/>
            </a:solidFill>
            <a:ln w="9525">
              <a:noFill/>
              <a:round/>
              <a:headEnd/>
              <a:tailEnd/>
            </a:ln>
          </p:spPr>
          <p:txBody>
            <a:bodyPr/>
            <a:lstStyle/>
            <a:p>
              <a:endParaRPr lang="en-US"/>
            </a:p>
          </p:txBody>
        </p:sp>
        <p:sp>
          <p:nvSpPr>
            <p:cNvPr id="81969" name="Freeform 79"/>
            <p:cNvSpPr>
              <a:spLocks/>
            </p:cNvSpPr>
            <p:nvPr/>
          </p:nvSpPr>
          <p:spPr bwMode="auto">
            <a:xfrm>
              <a:off x="2659" y="2765"/>
              <a:ext cx="16" cy="9"/>
            </a:xfrm>
            <a:custGeom>
              <a:avLst/>
              <a:gdLst>
                <a:gd name="T0" fmla="*/ 16 w 16"/>
                <a:gd name="T1" fmla="*/ 9 h 9"/>
                <a:gd name="T2" fmla="*/ 12 w 16"/>
                <a:gd name="T3" fmla="*/ 2 h 9"/>
                <a:gd name="T4" fmla="*/ 6 w 16"/>
                <a:gd name="T5" fmla="*/ 0 h 9"/>
                <a:gd name="T6" fmla="*/ 0 w 16"/>
                <a:gd name="T7" fmla="*/ 0 h 9"/>
                <a:gd name="T8" fmla="*/ 2 w 16"/>
                <a:gd name="T9" fmla="*/ 4 h 9"/>
                <a:gd name="T10" fmla="*/ 6 w 16"/>
                <a:gd name="T11" fmla="*/ 6 h 9"/>
                <a:gd name="T12" fmla="*/ 16 w 16"/>
                <a:gd name="T13" fmla="*/ 9 h 9"/>
                <a:gd name="T14" fmla="*/ 16 w 16"/>
                <a:gd name="T15" fmla="*/ 9 h 9"/>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9"/>
                <a:gd name="T26" fmla="*/ 16 w 16"/>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9">
                  <a:moveTo>
                    <a:pt x="16" y="9"/>
                  </a:moveTo>
                  <a:lnTo>
                    <a:pt x="12" y="2"/>
                  </a:lnTo>
                  <a:lnTo>
                    <a:pt x="6" y="0"/>
                  </a:lnTo>
                  <a:lnTo>
                    <a:pt x="0" y="0"/>
                  </a:lnTo>
                  <a:lnTo>
                    <a:pt x="2" y="4"/>
                  </a:lnTo>
                  <a:lnTo>
                    <a:pt x="6" y="6"/>
                  </a:lnTo>
                  <a:lnTo>
                    <a:pt x="16" y="9"/>
                  </a:lnTo>
                  <a:close/>
                </a:path>
              </a:pathLst>
            </a:custGeom>
            <a:solidFill>
              <a:srgbClr val="FFFFFF"/>
            </a:solidFill>
            <a:ln w="9525">
              <a:noFill/>
              <a:round/>
              <a:headEnd/>
              <a:tailEnd/>
            </a:ln>
          </p:spPr>
          <p:txBody>
            <a:bodyPr/>
            <a:lstStyle/>
            <a:p>
              <a:endParaRPr lang="en-US"/>
            </a:p>
          </p:txBody>
        </p:sp>
        <p:sp>
          <p:nvSpPr>
            <p:cNvPr id="81970" name="Freeform 80"/>
            <p:cNvSpPr>
              <a:spLocks/>
            </p:cNvSpPr>
            <p:nvPr/>
          </p:nvSpPr>
          <p:spPr bwMode="auto">
            <a:xfrm>
              <a:off x="2408" y="2835"/>
              <a:ext cx="35" cy="52"/>
            </a:xfrm>
            <a:custGeom>
              <a:avLst/>
              <a:gdLst>
                <a:gd name="T0" fmla="*/ 27 w 35"/>
                <a:gd name="T1" fmla="*/ 52 h 52"/>
                <a:gd name="T2" fmla="*/ 25 w 35"/>
                <a:gd name="T3" fmla="*/ 42 h 52"/>
                <a:gd name="T4" fmla="*/ 29 w 35"/>
                <a:gd name="T5" fmla="*/ 33 h 52"/>
                <a:gd name="T6" fmla="*/ 31 w 35"/>
                <a:gd name="T7" fmla="*/ 21 h 52"/>
                <a:gd name="T8" fmla="*/ 35 w 35"/>
                <a:gd name="T9" fmla="*/ 12 h 52"/>
                <a:gd name="T10" fmla="*/ 35 w 35"/>
                <a:gd name="T11" fmla="*/ 2 h 52"/>
                <a:gd name="T12" fmla="*/ 33 w 35"/>
                <a:gd name="T13" fmla="*/ 0 h 52"/>
                <a:gd name="T14" fmla="*/ 27 w 35"/>
                <a:gd name="T15" fmla="*/ 0 h 52"/>
                <a:gd name="T16" fmla="*/ 16 w 35"/>
                <a:gd name="T17" fmla="*/ 8 h 52"/>
                <a:gd name="T18" fmla="*/ 2 w 35"/>
                <a:gd name="T19" fmla="*/ 21 h 52"/>
                <a:gd name="T20" fmla="*/ 0 w 35"/>
                <a:gd name="T21" fmla="*/ 37 h 52"/>
                <a:gd name="T22" fmla="*/ 10 w 35"/>
                <a:gd name="T23" fmla="*/ 46 h 52"/>
                <a:gd name="T24" fmla="*/ 27 w 35"/>
                <a:gd name="T25" fmla="*/ 52 h 52"/>
                <a:gd name="T26" fmla="*/ 27 w 35"/>
                <a:gd name="T27" fmla="*/ 52 h 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5"/>
                <a:gd name="T43" fmla="*/ 0 h 52"/>
                <a:gd name="T44" fmla="*/ 35 w 35"/>
                <a:gd name="T45" fmla="*/ 52 h 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5" h="52">
                  <a:moveTo>
                    <a:pt x="27" y="52"/>
                  </a:moveTo>
                  <a:lnTo>
                    <a:pt x="25" y="42"/>
                  </a:lnTo>
                  <a:lnTo>
                    <a:pt x="29" y="33"/>
                  </a:lnTo>
                  <a:lnTo>
                    <a:pt x="31" y="21"/>
                  </a:lnTo>
                  <a:lnTo>
                    <a:pt x="35" y="12"/>
                  </a:lnTo>
                  <a:lnTo>
                    <a:pt x="35" y="2"/>
                  </a:lnTo>
                  <a:lnTo>
                    <a:pt x="33" y="0"/>
                  </a:lnTo>
                  <a:lnTo>
                    <a:pt x="27" y="0"/>
                  </a:lnTo>
                  <a:lnTo>
                    <a:pt x="16" y="8"/>
                  </a:lnTo>
                  <a:lnTo>
                    <a:pt x="2" y="21"/>
                  </a:lnTo>
                  <a:lnTo>
                    <a:pt x="0" y="37"/>
                  </a:lnTo>
                  <a:lnTo>
                    <a:pt x="10" y="46"/>
                  </a:lnTo>
                  <a:lnTo>
                    <a:pt x="27" y="52"/>
                  </a:lnTo>
                  <a:close/>
                </a:path>
              </a:pathLst>
            </a:custGeom>
            <a:solidFill>
              <a:srgbClr val="8AA1FF"/>
            </a:solidFill>
            <a:ln w="9525">
              <a:noFill/>
              <a:round/>
              <a:headEnd/>
              <a:tailEnd/>
            </a:ln>
          </p:spPr>
          <p:txBody>
            <a:bodyPr/>
            <a:lstStyle/>
            <a:p>
              <a:endParaRPr lang="en-US"/>
            </a:p>
          </p:txBody>
        </p:sp>
        <p:sp>
          <p:nvSpPr>
            <p:cNvPr id="81971" name="Freeform 82"/>
            <p:cNvSpPr>
              <a:spLocks/>
            </p:cNvSpPr>
            <p:nvPr/>
          </p:nvSpPr>
          <p:spPr bwMode="auto">
            <a:xfrm>
              <a:off x="2524" y="2740"/>
              <a:ext cx="27" cy="36"/>
            </a:xfrm>
            <a:custGeom>
              <a:avLst/>
              <a:gdLst>
                <a:gd name="T0" fmla="*/ 18 w 27"/>
                <a:gd name="T1" fmla="*/ 0 h 36"/>
                <a:gd name="T2" fmla="*/ 25 w 27"/>
                <a:gd name="T3" fmla="*/ 6 h 36"/>
                <a:gd name="T4" fmla="*/ 27 w 27"/>
                <a:gd name="T5" fmla="*/ 15 h 36"/>
                <a:gd name="T6" fmla="*/ 21 w 27"/>
                <a:gd name="T7" fmla="*/ 23 h 36"/>
                <a:gd name="T8" fmla="*/ 18 w 27"/>
                <a:gd name="T9" fmla="*/ 33 h 36"/>
                <a:gd name="T10" fmla="*/ 8 w 27"/>
                <a:gd name="T11" fmla="*/ 36 h 36"/>
                <a:gd name="T12" fmla="*/ 2 w 27"/>
                <a:gd name="T13" fmla="*/ 36 h 36"/>
                <a:gd name="T14" fmla="*/ 0 w 27"/>
                <a:gd name="T15" fmla="*/ 31 h 36"/>
                <a:gd name="T16" fmla="*/ 6 w 27"/>
                <a:gd name="T17" fmla="*/ 19 h 36"/>
                <a:gd name="T18" fmla="*/ 12 w 27"/>
                <a:gd name="T19" fmla="*/ 6 h 36"/>
                <a:gd name="T20" fmla="*/ 18 w 27"/>
                <a:gd name="T21" fmla="*/ 0 h 36"/>
                <a:gd name="T22" fmla="*/ 18 w 27"/>
                <a:gd name="T23" fmla="*/ 0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
                <a:gd name="T37" fmla="*/ 0 h 36"/>
                <a:gd name="T38" fmla="*/ 27 w 27"/>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 h="36">
                  <a:moveTo>
                    <a:pt x="18" y="0"/>
                  </a:moveTo>
                  <a:lnTo>
                    <a:pt x="25" y="6"/>
                  </a:lnTo>
                  <a:lnTo>
                    <a:pt x="27" y="15"/>
                  </a:lnTo>
                  <a:lnTo>
                    <a:pt x="21" y="23"/>
                  </a:lnTo>
                  <a:lnTo>
                    <a:pt x="18" y="33"/>
                  </a:lnTo>
                  <a:lnTo>
                    <a:pt x="8" y="36"/>
                  </a:lnTo>
                  <a:lnTo>
                    <a:pt x="2" y="36"/>
                  </a:lnTo>
                  <a:lnTo>
                    <a:pt x="0" y="31"/>
                  </a:lnTo>
                  <a:lnTo>
                    <a:pt x="6" y="19"/>
                  </a:lnTo>
                  <a:lnTo>
                    <a:pt x="12" y="6"/>
                  </a:lnTo>
                  <a:lnTo>
                    <a:pt x="18" y="0"/>
                  </a:lnTo>
                  <a:close/>
                </a:path>
              </a:pathLst>
            </a:custGeom>
            <a:solidFill>
              <a:srgbClr val="8AA1FF"/>
            </a:solidFill>
            <a:ln w="9525">
              <a:noFill/>
              <a:round/>
              <a:headEnd/>
              <a:tailEnd/>
            </a:ln>
          </p:spPr>
          <p:txBody>
            <a:bodyPr/>
            <a:lstStyle/>
            <a:p>
              <a:endParaRPr lang="en-US"/>
            </a:p>
          </p:txBody>
        </p:sp>
        <p:sp>
          <p:nvSpPr>
            <p:cNvPr id="81972" name="Freeform 83"/>
            <p:cNvSpPr>
              <a:spLocks/>
            </p:cNvSpPr>
            <p:nvPr/>
          </p:nvSpPr>
          <p:spPr bwMode="auto">
            <a:xfrm>
              <a:off x="2395" y="2769"/>
              <a:ext cx="46" cy="57"/>
            </a:xfrm>
            <a:custGeom>
              <a:avLst/>
              <a:gdLst>
                <a:gd name="T0" fmla="*/ 15 w 46"/>
                <a:gd name="T1" fmla="*/ 0 h 57"/>
                <a:gd name="T2" fmla="*/ 17 w 46"/>
                <a:gd name="T3" fmla="*/ 11 h 57"/>
                <a:gd name="T4" fmla="*/ 23 w 46"/>
                <a:gd name="T5" fmla="*/ 24 h 57"/>
                <a:gd name="T6" fmla="*/ 30 w 46"/>
                <a:gd name="T7" fmla="*/ 32 h 57"/>
                <a:gd name="T8" fmla="*/ 46 w 46"/>
                <a:gd name="T9" fmla="*/ 28 h 57"/>
                <a:gd name="T10" fmla="*/ 46 w 46"/>
                <a:gd name="T11" fmla="*/ 32 h 57"/>
                <a:gd name="T12" fmla="*/ 46 w 46"/>
                <a:gd name="T13" fmla="*/ 42 h 57"/>
                <a:gd name="T14" fmla="*/ 46 w 46"/>
                <a:gd name="T15" fmla="*/ 49 h 57"/>
                <a:gd name="T16" fmla="*/ 46 w 46"/>
                <a:gd name="T17" fmla="*/ 57 h 57"/>
                <a:gd name="T18" fmla="*/ 30 w 46"/>
                <a:gd name="T19" fmla="*/ 47 h 57"/>
                <a:gd name="T20" fmla="*/ 17 w 46"/>
                <a:gd name="T21" fmla="*/ 49 h 57"/>
                <a:gd name="T22" fmla="*/ 9 w 46"/>
                <a:gd name="T23" fmla="*/ 47 h 57"/>
                <a:gd name="T24" fmla="*/ 4 w 46"/>
                <a:gd name="T25" fmla="*/ 47 h 57"/>
                <a:gd name="T26" fmla="*/ 0 w 46"/>
                <a:gd name="T27" fmla="*/ 42 h 57"/>
                <a:gd name="T28" fmla="*/ 0 w 46"/>
                <a:gd name="T29" fmla="*/ 34 h 57"/>
                <a:gd name="T30" fmla="*/ 0 w 46"/>
                <a:gd name="T31" fmla="*/ 30 h 57"/>
                <a:gd name="T32" fmla="*/ 4 w 46"/>
                <a:gd name="T33" fmla="*/ 19 h 57"/>
                <a:gd name="T34" fmla="*/ 9 w 46"/>
                <a:gd name="T35" fmla="*/ 4 h 57"/>
                <a:gd name="T36" fmla="*/ 15 w 46"/>
                <a:gd name="T37" fmla="*/ 0 h 57"/>
                <a:gd name="T38" fmla="*/ 15 w 46"/>
                <a:gd name="T39" fmla="*/ 0 h 5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6"/>
                <a:gd name="T61" fmla="*/ 0 h 57"/>
                <a:gd name="T62" fmla="*/ 46 w 46"/>
                <a:gd name="T63" fmla="*/ 57 h 5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6" h="57">
                  <a:moveTo>
                    <a:pt x="15" y="0"/>
                  </a:moveTo>
                  <a:lnTo>
                    <a:pt x="17" y="11"/>
                  </a:lnTo>
                  <a:lnTo>
                    <a:pt x="23" y="24"/>
                  </a:lnTo>
                  <a:lnTo>
                    <a:pt x="30" y="32"/>
                  </a:lnTo>
                  <a:lnTo>
                    <a:pt x="46" y="28"/>
                  </a:lnTo>
                  <a:lnTo>
                    <a:pt x="46" y="32"/>
                  </a:lnTo>
                  <a:lnTo>
                    <a:pt x="46" y="42"/>
                  </a:lnTo>
                  <a:lnTo>
                    <a:pt x="46" y="49"/>
                  </a:lnTo>
                  <a:lnTo>
                    <a:pt x="46" y="57"/>
                  </a:lnTo>
                  <a:lnTo>
                    <a:pt x="30" y="47"/>
                  </a:lnTo>
                  <a:lnTo>
                    <a:pt x="17" y="49"/>
                  </a:lnTo>
                  <a:lnTo>
                    <a:pt x="9" y="47"/>
                  </a:lnTo>
                  <a:lnTo>
                    <a:pt x="4" y="47"/>
                  </a:lnTo>
                  <a:lnTo>
                    <a:pt x="0" y="42"/>
                  </a:lnTo>
                  <a:lnTo>
                    <a:pt x="0" y="34"/>
                  </a:lnTo>
                  <a:lnTo>
                    <a:pt x="0" y="30"/>
                  </a:lnTo>
                  <a:lnTo>
                    <a:pt x="4" y="19"/>
                  </a:lnTo>
                  <a:lnTo>
                    <a:pt x="9" y="4"/>
                  </a:lnTo>
                  <a:lnTo>
                    <a:pt x="15" y="0"/>
                  </a:lnTo>
                  <a:close/>
                </a:path>
              </a:pathLst>
            </a:custGeom>
            <a:solidFill>
              <a:srgbClr val="8AA1FF"/>
            </a:solidFill>
            <a:ln w="9525">
              <a:noFill/>
              <a:round/>
              <a:headEnd/>
              <a:tailEnd/>
            </a:ln>
          </p:spPr>
          <p:txBody>
            <a:bodyPr/>
            <a:lstStyle/>
            <a:p>
              <a:endParaRPr lang="en-US"/>
            </a:p>
          </p:txBody>
        </p:sp>
        <p:sp>
          <p:nvSpPr>
            <p:cNvPr id="81973" name="Freeform 84"/>
            <p:cNvSpPr>
              <a:spLocks/>
            </p:cNvSpPr>
            <p:nvPr/>
          </p:nvSpPr>
          <p:spPr bwMode="auto">
            <a:xfrm>
              <a:off x="2342" y="2820"/>
              <a:ext cx="9" cy="23"/>
            </a:xfrm>
            <a:custGeom>
              <a:avLst/>
              <a:gdLst>
                <a:gd name="T0" fmla="*/ 0 w 9"/>
                <a:gd name="T1" fmla="*/ 0 h 23"/>
                <a:gd name="T2" fmla="*/ 9 w 9"/>
                <a:gd name="T3" fmla="*/ 2 h 23"/>
                <a:gd name="T4" fmla="*/ 7 w 9"/>
                <a:gd name="T5" fmla="*/ 17 h 23"/>
                <a:gd name="T6" fmla="*/ 3 w 9"/>
                <a:gd name="T7" fmla="*/ 21 h 23"/>
                <a:gd name="T8" fmla="*/ 2 w 9"/>
                <a:gd name="T9" fmla="*/ 23 h 23"/>
                <a:gd name="T10" fmla="*/ 0 w 9"/>
                <a:gd name="T11" fmla="*/ 19 h 23"/>
                <a:gd name="T12" fmla="*/ 0 w 9"/>
                <a:gd name="T13" fmla="*/ 8 h 23"/>
                <a:gd name="T14" fmla="*/ 0 w 9"/>
                <a:gd name="T15" fmla="*/ 4 h 23"/>
                <a:gd name="T16" fmla="*/ 0 w 9"/>
                <a:gd name="T17" fmla="*/ 0 h 23"/>
                <a:gd name="T18" fmla="*/ 0 w 9"/>
                <a:gd name="T19" fmla="*/ 0 h 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23"/>
                <a:gd name="T32" fmla="*/ 9 w 9"/>
                <a:gd name="T33" fmla="*/ 23 h 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23">
                  <a:moveTo>
                    <a:pt x="0" y="0"/>
                  </a:moveTo>
                  <a:lnTo>
                    <a:pt x="9" y="2"/>
                  </a:lnTo>
                  <a:lnTo>
                    <a:pt x="7" y="17"/>
                  </a:lnTo>
                  <a:lnTo>
                    <a:pt x="3" y="21"/>
                  </a:lnTo>
                  <a:lnTo>
                    <a:pt x="2" y="23"/>
                  </a:lnTo>
                  <a:lnTo>
                    <a:pt x="0" y="19"/>
                  </a:lnTo>
                  <a:lnTo>
                    <a:pt x="0" y="8"/>
                  </a:lnTo>
                  <a:lnTo>
                    <a:pt x="0" y="4"/>
                  </a:lnTo>
                  <a:lnTo>
                    <a:pt x="0" y="0"/>
                  </a:lnTo>
                  <a:close/>
                </a:path>
              </a:pathLst>
            </a:custGeom>
            <a:solidFill>
              <a:srgbClr val="8AA1FF"/>
            </a:solidFill>
            <a:ln w="9525">
              <a:noFill/>
              <a:round/>
              <a:headEnd/>
              <a:tailEnd/>
            </a:ln>
          </p:spPr>
          <p:txBody>
            <a:bodyPr/>
            <a:lstStyle/>
            <a:p>
              <a:endParaRPr lang="en-US"/>
            </a:p>
          </p:txBody>
        </p:sp>
        <p:sp>
          <p:nvSpPr>
            <p:cNvPr id="81974" name="Freeform 87"/>
            <p:cNvSpPr>
              <a:spLocks/>
            </p:cNvSpPr>
            <p:nvPr/>
          </p:nvSpPr>
          <p:spPr bwMode="auto">
            <a:xfrm>
              <a:off x="2368" y="2955"/>
              <a:ext cx="10" cy="8"/>
            </a:xfrm>
            <a:custGeom>
              <a:avLst/>
              <a:gdLst>
                <a:gd name="T0" fmla="*/ 4 w 10"/>
                <a:gd name="T1" fmla="*/ 0 h 8"/>
                <a:gd name="T2" fmla="*/ 10 w 10"/>
                <a:gd name="T3" fmla="*/ 2 h 8"/>
                <a:gd name="T4" fmla="*/ 6 w 10"/>
                <a:gd name="T5" fmla="*/ 8 h 8"/>
                <a:gd name="T6" fmla="*/ 0 w 10"/>
                <a:gd name="T7" fmla="*/ 8 h 8"/>
                <a:gd name="T8" fmla="*/ 4 w 10"/>
                <a:gd name="T9" fmla="*/ 0 h 8"/>
                <a:gd name="T10" fmla="*/ 4 w 10"/>
                <a:gd name="T11" fmla="*/ 0 h 8"/>
                <a:gd name="T12" fmla="*/ 0 60000 65536"/>
                <a:gd name="T13" fmla="*/ 0 60000 65536"/>
                <a:gd name="T14" fmla="*/ 0 60000 65536"/>
                <a:gd name="T15" fmla="*/ 0 60000 65536"/>
                <a:gd name="T16" fmla="*/ 0 60000 65536"/>
                <a:gd name="T17" fmla="*/ 0 60000 65536"/>
                <a:gd name="T18" fmla="*/ 0 w 10"/>
                <a:gd name="T19" fmla="*/ 0 h 8"/>
                <a:gd name="T20" fmla="*/ 10 w 10"/>
                <a:gd name="T21" fmla="*/ 8 h 8"/>
              </a:gdLst>
              <a:ahLst/>
              <a:cxnLst>
                <a:cxn ang="T12">
                  <a:pos x="T0" y="T1"/>
                </a:cxn>
                <a:cxn ang="T13">
                  <a:pos x="T2" y="T3"/>
                </a:cxn>
                <a:cxn ang="T14">
                  <a:pos x="T4" y="T5"/>
                </a:cxn>
                <a:cxn ang="T15">
                  <a:pos x="T6" y="T7"/>
                </a:cxn>
                <a:cxn ang="T16">
                  <a:pos x="T8" y="T9"/>
                </a:cxn>
                <a:cxn ang="T17">
                  <a:pos x="T10" y="T11"/>
                </a:cxn>
              </a:cxnLst>
              <a:rect l="T18" t="T19" r="T20" b="T21"/>
              <a:pathLst>
                <a:path w="10" h="8">
                  <a:moveTo>
                    <a:pt x="4" y="0"/>
                  </a:moveTo>
                  <a:lnTo>
                    <a:pt x="10" y="2"/>
                  </a:lnTo>
                  <a:lnTo>
                    <a:pt x="6" y="8"/>
                  </a:lnTo>
                  <a:lnTo>
                    <a:pt x="0" y="8"/>
                  </a:lnTo>
                  <a:lnTo>
                    <a:pt x="4" y="0"/>
                  </a:lnTo>
                  <a:close/>
                </a:path>
              </a:pathLst>
            </a:custGeom>
            <a:solidFill>
              <a:srgbClr val="8AA1FF"/>
            </a:solidFill>
            <a:ln w="9525">
              <a:noFill/>
              <a:round/>
              <a:headEnd/>
              <a:tailEnd/>
            </a:ln>
          </p:spPr>
          <p:txBody>
            <a:bodyPr/>
            <a:lstStyle/>
            <a:p>
              <a:endParaRPr lang="en-US"/>
            </a:p>
          </p:txBody>
        </p:sp>
        <p:sp>
          <p:nvSpPr>
            <p:cNvPr id="81975" name="Freeform 98"/>
            <p:cNvSpPr>
              <a:spLocks/>
            </p:cNvSpPr>
            <p:nvPr/>
          </p:nvSpPr>
          <p:spPr bwMode="auto">
            <a:xfrm>
              <a:off x="2081" y="3195"/>
              <a:ext cx="70" cy="71"/>
            </a:xfrm>
            <a:custGeom>
              <a:avLst/>
              <a:gdLst>
                <a:gd name="T0" fmla="*/ 61 w 70"/>
                <a:gd name="T1" fmla="*/ 0 h 71"/>
                <a:gd name="T2" fmla="*/ 67 w 70"/>
                <a:gd name="T3" fmla="*/ 12 h 71"/>
                <a:gd name="T4" fmla="*/ 68 w 70"/>
                <a:gd name="T5" fmla="*/ 27 h 71"/>
                <a:gd name="T6" fmla="*/ 68 w 70"/>
                <a:gd name="T7" fmla="*/ 44 h 71"/>
                <a:gd name="T8" fmla="*/ 70 w 70"/>
                <a:gd name="T9" fmla="*/ 61 h 71"/>
                <a:gd name="T10" fmla="*/ 63 w 70"/>
                <a:gd name="T11" fmla="*/ 52 h 71"/>
                <a:gd name="T12" fmla="*/ 55 w 70"/>
                <a:gd name="T13" fmla="*/ 52 h 71"/>
                <a:gd name="T14" fmla="*/ 49 w 70"/>
                <a:gd name="T15" fmla="*/ 54 h 71"/>
                <a:gd name="T16" fmla="*/ 44 w 70"/>
                <a:gd name="T17" fmla="*/ 61 h 71"/>
                <a:gd name="T18" fmla="*/ 36 w 70"/>
                <a:gd name="T19" fmla="*/ 65 h 71"/>
                <a:gd name="T20" fmla="*/ 30 w 70"/>
                <a:gd name="T21" fmla="*/ 71 h 71"/>
                <a:gd name="T22" fmla="*/ 25 w 70"/>
                <a:gd name="T23" fmla="*/ 67 h 71"/>
                <a:gd name="T24" fmla="*/ 19 w 70"/>
                <a:gd name="T25" fmla="*/ 57 h 71"/>
                <a:gd name="T26" fmla="*/ 4 w 70"/>
                <a:gd name="T27" fmla="*/ 46 h 71"/>
                <a:gd name="T28" fmla="*/ 0 w 70"/>
                <a:gd name="T29" fmla="*/ 37 h 71"/>
                <a:gd name="T30" fmla="*/ 2 w 70"/>
                <a:gd name="T31" fmla="*/ 25 h 71"/>
                <a:gd name="T32" fmla="*/ 11 w 70"/>
                <a:gd name="T33" fmla="*/ 17 h 71"/>
                <a:gd name="T34" fmla="*/ 21 w 70"/>
                <a:gd name="T35" fmla="*/ 10 h 71"/>
                <a:gd name="T36" fmla="*/ 36 w 70"/>
                <a:gd name="T37" fmla="*/ 4 h 71"/>
                <a:gd name="T38" fmla="*/ 48 w 70"/>
                <a:gd name="T39" fmla="*/ 0 h 71"/>
                <a:gd name="T40" fmla="*/ 61 w 70"/>
                <a:gd name="T41" fmla="*/ 0 h 71"/>
                <a:gd name="T42" fmla="*/ 61 w 70"/>
                <a:gd name="T43" fmla="*/ 0 h 7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0"/>
                <a:gd name="T67" fmla="*/ 0 h 71"/>
                <a:gd name="T68" fmla="*/ 70 w 70"/>
                <a:gd name="T69" fmla="*/ 71 h 7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0" h="71">
                  <a:moveTo>
                    <a:pt x="61" y="0"/>
                  </a:moveTo>
                  <a:lnTo>
                    <a:pt x="67" y="12"/>
                  </a:lnTo>
                  <a:lnTo>
                    <a:pt x="68" y="27"/>
                  </a:lnTo>
                  <a:lnTo>
                    <a:pt x="68" y="44"/>
                  </a:lnTo>
                  <a:lnTo>
                    <a:pt x="70" y="61"/>
                  </a:lnTo>
                  <a:lnTo>
                    <a:pt x="63" y="52"/>
                  </a:lnTo>
                  <a:lnTo>
                    <a:pt x="55" y="52"/>
                  </a:lnTo>
                  <a:lnTo>
                    <a:pt x="49" y="54"/>
                  </a:lnTo>
                  <a:lnTo>
                    <a:pt x="44" y="61"/>
                  </a:lnTo>
                  <a:lnTo>
                    <a:pt x="36" y="65"/>
                  </a:lnTo>
                  <a:lnTo>
                    <a:pt x="30" y="71"/>
                  </a:lnTo>
                  <a:lnTo>
                    <a:pt x="25" y="67"/>
                  </a:lnTo>
                  <a:lnTo>
                    <a:pt x="19" y="57"/>
                  </a:lnTo>
                  <a:lnTo>
                    <a:pt x="4" y="46"/>
                  </a:lnTo>
                  <a:lnTo>
                    <a:pt x="0" y="37"/>
                  </a:lnTo>
                  <a:lnTo>
                    <a:pt x="2" y="25"/>
                  </a:lnTo>
                  <a:lnTo>
                    <a:pt x="11" y="17"/>
                  </a:lnTo>
                  <a:lnTo>
                    <a:pt x="21" y="10"/>
                  </a:lnTo>
                  <a:lnTo>
                    <a:pt x="36" y="4"/>
                  </a:lnTo>
                  <a:lnTo>
                    <a:pt x="48" y="0"/>
                  </a:lnTo>
                  <a:lnTo>
                    <a:pt x="61" y="0"/>
                  </a:lnTo>
                  <a:close/>
                </a:path>
              </a:pathLst>
            </a:custGeom>
            <a:solidFill>
              <a:srgbClr val="8AA1FF"/>
            </a:solidFill>
            <a:ln w="9525">
              <a:noFill/>
              <a:round/>
              <a:headEnd/>
              <a:tailEnd/>
            </a:ln>
          </p:spPr>
          <p:txBody>
            <a:bodyPr/>
            <a:lstStyle/>
            <a:p>
              <a:endParaRPr lang="en-US"/>
            </a:p>
          </p:txBody>
        </p:sp>
        <p:sp>
          <p:nvSpPr>
            <p:cNvPr id="81976" name="Freeform 100"/>
            <p:cNvSpPr>
              <a:spLocks/>
            </p:cNvSpPr>
            <p:nvPr/>
          </p:nvSpPr>
          <p:spPr bwMode="auto">
            <a:xfrm>
              <a:off x="2692" y="2022"/>
              <a:ext cx="445" cy="452"/>
            </a:xfrm>
            <a:custGeom>
              <a:avLst/>
              <a:gdLst>
                <a:gd name="T0" fmla="*/ 234 w 445"/>
                <a:gd name="T1" fmla="*/ 450 h 452"/>
                <a:gd name="T2" fmla="*/ 257 w 445"/>
                <a:gd name="T3" fmla="*/ 448 h 452"/>
                <a:gd name="T4" fmla="*/ 278 w 445"/>
                <a:gd name="T5" fmla="*/ 442 h 452"/>
                <a:gd name="T6" fmla="*/ 299 w 445"/>
                <a:gd name="T7" fmla="*/ 434 h 452"/>
                <a:gd name="T8" fmla="*/ 327 w 445"/>
                <a:gd name="T9" fmla="*/ 421 h 452"/>
                <a:gd name="T10" fmla="*/ 363 w 445"/>
                <a:gd name="T11" fmla="*/ 398 h 452"/>
                <a:gd name="T12" fmla="*/ 394 w 445"/>
                <a:gd name="T13" fmla="*/ 368 h 452"/>
                <a:gd name="T14" fmla="*/ 415 w 445"/>
                <a:gd name="T15" fmla="*/ 332 h 452"/>
                <a:gd name="T16" fmla="*/ 430 w 445"/>
                <a:gd name="T17" fmla="*/ 301 h 452"/>
                <a:gd name="T18" fmla="*/ 436 w 445"/>
                <a:gd name="T19" fmla="*/ 280 h 452"/>
                <a:gd name="T20" fmla="*/ 441 w 445"/>
                <a:gd name="T21" fmla="*/ 259 h 452"/>
                <a:gd name="T22" fmla="*/ 443 w 445"/>
                <a:gd name="T23" fmla="*/ 236 h 452"/>
                <a:gd name="T24" fmla="*/ 443 w 445"/>
                <a:gd name="T25" fmla="*/ 213 h 452"/>
                <a:gd name="T26" fmla="*/ 441 w 445"/>
                <a:gd name="T27" fmla="*/ 191 h 452"/>
                <a:gd name="T28" fmla="*/ 436 w 445"/>
                <a:gd name="T29" fmla="*/ 168 h 452"/>
                <a:gd name="T30" fmla="*/ 430 w 445"/>
                <a:gd name="T31" fmla="*/ 147 h 452"/>
                <a:gd name="T32" fmla="*/ 415 w 445"/>
                <a:gd name="T33" fmla="*/ 116 h 452"/>
                <a:gd name="T34" fmla="*/ 394 w 445"/>
                <a:gd name="T35" fmla="*/ 80 h 452"/>
                <a:gd name="T36" fmla="*/ 363 w 445"/>
                <a:gd name="T37" fmla="*/ 50 h 452"/>
                <a:gd name="T38" fmla="*/ 327 w 445"/>
                <a:gd name="T39" fmla="*/ 25 h 452"/>
                <a:gd name="T40" fmla="*/ 299 w 445"/>
                <a:gd name="T41" fmla="*/ 12 h 452"/>
                <a:gd name="T42" fmla="*/ 278 w 445"/>
                <a:gd name="T43" fmla="*/ 4 h 452"/>
                <a:gd name="T44" fmla="*/ 257 w 445"/>
                <a:gd name="T45" fmla="*/ 0 h 452"/>
                <a:gd name="T46" fmla="*/ 234 w 445"/>
                <a:gd name="T47" fmla="*/ 0 h 452"/>
                <a:gd name="T48" fmla="*/ 211 w 445"/>
                <a:gd name="T49" fmla="*/ 0 h 452"/>
                <a:gd name="T50" fmla="*/ 188 w 445"/>
                <a:gd name="T51" fmla="*/ 0 h 452"/>
                <a:gd name="T52" fmla="*/ 165 w 445"/>
                <a:gd name="T53" fmla="*/ 4 h 452"/>
                <a:gd name="T54" fmla="*/ 144 w 445"/>
                <a:gd name="T55" fmla="*/ 12 h 452"/>
                <a:gd name="T56" fmla="*/ 114 w 445"/>
                <a:gd name="T57" fmla="*/ 25 h 452"/>
                <a:gd name="T58" fmla="*/ 80 w 445"/>
                <a:gd name="T59" fmla="*/ 50 h 452"/>
                <a:gd name="T60" fmla="*/ 47 w 445"/>
                <a:gd name="T61" fmla="*/ 80 h 452"/>
                <a:gd name="T62" fmla="*/ 25 w 445"/>
                <a:gd name="T63" fmla="*/ 116 h 452"/>
                <a:gd name="T64" fmla="*/ 11 w 445"/>
                <a:gd name="T65" fmla="*/ 147 h 452"/>
                <a:gd name="T66" fmla="*/ 4 w 445"/>
                <a:gd name="T67" fmla="*/ 168 h 452"/>
                <a:gd name="T68" fmla="*/ 0 w 445"/>
                <a:gd name="T69" fmla="*/ 191 h 452"/>
                <a:gd name="T70" fmla="*/ 0 w 445"/>
                <a:gd name="T71" fmla="*/ 213 h 452"/>
                <a:gd name="T72" fmla="*/ 0 w 445"/>
                <a:gd name="T73" fmla="*/ 236 h 452"/>
                <a:gd name="T74" fmla="*/ 0 w 445"/>
                <a:gd name="T75" fmla="*/ 259 h 452"/>
                <a:gd name="T76" fmla="*/ 4 w 445"/>
                <a:gd name="T77" fmla="*/ 280 h 452"/>
                <a:gd name="T78" fmla="*/ 11 w 445"/>
                <a:gd name="T79" fmla="*/ 301 h 452"/>
                <a:gd name="T80" fmla="*/ 25 w 445"/>
                <a:gd name="T81" fmla="*/ 332 h 452"/>
                <a:gd name="T82" fmla="*/ 47 w 445"/>
                <a:gd name="T83" fmla="*/ 368 h 452"/>
                <a:gd name="T84" fmla="*/ 80 w 445"/>
                <a:gd name="T85" fmla="*/ 398 h 452"/>
                <a:gd name="T86" fmla="*/ 114 w 445"/>
                <a:gd name="T87" fmla="*/ 421 h 452"/>
                <a:gd name="T88" fmla="*/ 144 w 445"/>
                <a:gd name="T89" fmla="*/ 434 h 452"/>
                <a:gd name="T90" fmla="*/ 165 w 445"/>
                <a:gd name="T91" fmla="*/ 442 h 452"/>
                <a:gd name="T92" fmla="*/ 188 w 445"/>
                <a:gd name="T93" fmla="*/ 448 h 452"/>
                <a:gd name="T94" fmla="*/ 211 w 445"/>
                <a:gd name="T95" fmla="*/ 450 h 452"/>
                <a:gd name="T96" fmla="*/ 224 w 445"/>
                <a:gd name="T97" fmla="*/ 452 h 45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45"/>
                <a:gd name="T148" fmla="*/ 0 h 452"/>
                <a:gd name="T149" fmla="*/ 445 w 445"/>
                <a:gd name="T150" fmla="*/ 452 h 45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45" h="452">
                  <a:moveTo>
                    <a:pt x="224" y="452"/>
                  </a:moveTo>
                  <a:lnTo>
                    <a:pt x="234" y="450"/>
                  </a:lnTo>
                  <a:lnTo>
                    <a:pt x="245" y="450"/>
                  </a:lnTo>
                  <a:lnTo>
                    <a:pt x="257" y="448"/>
                  </a:lnTo>
                  <a:lnTo>
                    <a:pt x="268" y="446"/>
                  </a:lnTo>
                  <a:lnTo>
                    <a:pt x="278" y="442"/>
                  </a:lnTo>
                  <a:lnTo>
                    <a:pt x="289" y="438"/>
                  </a:lnTo>
                  <a:lnTo>
                    <a:pt x="299" y="434"/>
                  </a:lnTo>
                  <a:lnTo>
                    <a:pt x="310" y="432"/>
                  </a:lnTo>
                  <a:lnTo>
                    <a:pt x="327" y="421"/>
                  </a:lnTo>
                  <a:lnTo>
                    <a:pt x="346" y="412"/>
                  </a:lnTo>
                  <a:lnTo>
                    <a:pt x="363" y="398"/>
                  </a:lnTo>
                  <a:lnTo>
                    <a:pt x="380" y="385"/>
                  </a:lnTo>
                  <a:lnTo>
                    <a:pt x="394" y="368"/>
                  </a:lnTo>
                  <a:lnTo>
                    <a:pt x="407" y="351"/>
                  </a:lnTo>
                  <a:lnTo>
                    <a:pt x="415" y="332"/>
                  </a:lnTo>
                  <a:lnTo>
                    <a:pt x="426" y="312"/>
                  </a:lnTo>
                  <a:lnTo>
                    <a:pt x="430" y="301"/>
                  </a:lnTo>
                  <a:lnTo>
                    <a:pt x="434" y="292"/>
                  </a:lnTo>
                  <a:lnTo>
                    <a:pt x="436" y="280"/>
                  </a:lnTo>
                  <a:lnTo>
                    <a:pt x="441" y="271"/>
                  </a:lnTo>
                  <a:lnTo>
                    <a:pt x="441" y="259"/>
                  </a:lnTo>
                  <a:lnTo>
                    <a:pt x="443" y="248"/>
                  </a:lnTo>
                  <a:lnTo>
                    <a:pt x="443" y="236"/>
                  </a:lnTo>
                  <a:lnTo>
                    <a:pt x="445" y="227"/>
                  </a:lnTo>
                  <a:lnTo>
                    <a:pt x="443" y="213"/>
                  </a:lnTo>
                  <a:lnTo>
                    <a:pt x="443" y="202"/>
                  </a:lnTo>
                  <a:lnTo>
                    <a:pt x="441" y="191"/>
                  </a:lnTo>
                  <a:lnTo>
                    <a:pt x="441" y="179"/>
                  </a:lnTo>
                  <a:lnTo>
                    <a:pt x="436" y="168"/>
                  </a:lnTo>
                  <a:lnTo>
                    <a:pt x="434" y="156"/>
                  </a:lnTo>
                  <a:lnTo>
                    <a:pt x="430" y="147"/>
                  </a:lnTo>
                  <a:lnTo>
                    <a:pt x="426" y="137"/>
                  </a:lnTo>
                  <a:lnTo>
                    <a:pt x="415" y="116"/>
                  </a:lnTo>
                  <a:lnTo>
                    <a:pt x="407" y="99"/>
                  </a:lnTo>
                  <a:lnTo>
                    <a:pt x="394" y="80"/>
                  </a:lnTo>
                  <a:lnTo>
                    <a:pt x="380" y="67"/>
                  </a:lnTo>
                  <a:lnTo>
                    <a:pt x="363" y="50"/>
                  </a:lnTo>
                  <a:lnTo>
                    <a:pt x="346" y="38"/>
                  </a:lnTo>
                  <a:lnTo>
                    <a:pt x="327" y="25"/>
                  </a:lnTo>
                  <a:lnTo>
                    <a:pt x="310" y="17"/>
                  </a:lnTo>
                  <a:lnTo>
                    <a:pt x="299" y="12"/>
                  </a:lnTo>
                  <a:lnTo>
                    <a:pt x="289" y="8"/>
                  </a:lnTo>
                  <a:lnTo>
                    <a:pt x="278" y="4"/>
                  </a:lnTo>
                  <a:lnTo>
                    <a:pt x="268" y="4"/>
                  </a:lnTo>
                  <a:lnTo>
                    <a:pt x="257" y="0"/>
                  </a:lnTo>
                  <a:lnTo>
                    <a:pt x="245" y="0"/>
                  </a:lnTo>
                  <a:lnTo>
                    <a:pt x="234" y="0"/>
                  </a:lnTo>
                  <a:lnTo>
                    <a:pt x="224" y="0"/>
                  </a:lnTo>
                  <a:lnTo>
                    <a:pt x="211" y="0"/>
                  </a:lnTo>
                  <a:lnTo>
                    <a:pt x="200" y="0"/>
                  </a:lnTo>
                  <a:lnTo>
                    <a:pt x="188" y="0"/>
                  </a:lnTo>
                  <a:lnTo>
                    <a:pt x="177" y="4"/>
                  </a:lnTo>
                  <a:lnTo>
                    <a:pt x="165" y="4"/>
                  </a:lnTo>
                  <a:lnTo>
                    <a:pt x="156" y="8"/>
                  </a:lnTo>
                  <a:lnTo>
                    <a:pt x="144" y="12"/>
                  </a:lnTo>
                  <a:lnTo>
                    <a:pt x="135" y="17"/>
                  </a:lnTo>
                  <a:lnTo>
                    <a:pt x="114" y="25"/>
                  </a:lnTo>
                  <a:lnTo>
                    <a:pt x="97" y="38"/>
                  </a:lnTo>
                  <a:lnTo>
                    <a:pt x="80" y="50"/>
                  </a:lnTo>
                  <a:lnTo>
                    <a:pt x="65" y="67"/>
                  </a:lnTo>
                  <a:lnTo>
                    <a:pt x="47" y="80"/>
                  </a:lnTo>
                  <a:lnTo>
                    <a:pt x="36" y="99"/>
                  </a:lnTo>
                  <a:lnTo>
                    <a:pt x="25" y="116"/>
                  </a:lnTo>
                  <a:lnTo>
                    <a:pt x="17" y="137"/>
                  </a:lnTo>
                  <a:lnTo>
                    <a:pt x="11" y="147"/>
                  </a:lnTo>
                  <a:lnTo>
                    <a:pt x="7" y="156"/>
                  </a:lnTo>
                  <a:lnTo>
                    <a:pt x="4" y="168"/>
                  </a:lnTo>
                  <a:lnTo>
                    <a:pt x="4" y="179"/>
                  </a:lnTo>
                  <a:lnTo>
                    <a:pt x="0" y="191"/>
                  </a:lnTo>
                  <a:lnTo>
                    <a:pt x="0" y="202"/>
                  </a:lnTo>
                  <a:lnTo>
                    <a:pt x="0" y="213"/>
                  </a:lnTo>
                  <a:lnTo>
                    <a:pt x="0" y="227"/>
                  </a:lnTo>
                  <a:lnTo>
                    <a:pt x="0" y="236"/>
                  </a:lnTo>
                  <a:lnTo>
                    <a:pt x="0" y="248"/>
                  </a:lnTo>
                  <a:lnTo>
                    <a:pt x="0" y="259"/>
                  </a:lnTo>
                  <a:lnTo>
                    <a:pt x="4" y="271"/>
                  </a:lnTo>
                  <a:lnTo>
                    <a:pt x="4" y="280"/>
                  </a:lnTo>
                  <a:lnTo>
                    <a:pt x="7" y="292"/>
                  </a:lnTo>
                  <a:lnTo>
                    <a:pt x="11" y="301"/>
                  </a:lnTo>
                  <a:lnTo>
                    <a:pt x="17" y="312"/>
                  </a:lnTo>
                  <a:lnTo>
                    <a:pt x="25" y="332"/>
                  </a:lnTo>
                  <a:lnTo>
                    <a:pt x="36" y="351"/>
                  </a:lnTo>
                  <a:lnTo>
                    <a:pt x="47" y="368"/>
                  </a:lnTo>
                  <a:lnTo>
                    <a:pt x="65" y="385"/>
                  </a:lnTo>
                  <a:lnTo>
                    <a:pt x="80" y="398"/>
                  </a:lnTo>
                  <a:lnTo>
                    <a:pt x="97" y="412"/>
                  </a:lnTo>
                  <a:lnTo>
                    <a:pt x="114" y="421"/>
                  </a:lnTo>
                  <a:lnTo>
                    <a:pt x="135" y="432"/>
                  </a:lnTo>
                  <a:lnTo>
                    <a:pt x="144" y="434"/>
                  </a:lnTo>
                  <a:lnTo>
                    <a:pt x="156" y="438"/>
                  </a:lnTo>
                  <a:lnTo>
                    <a:pt x="165" y="442"/>
                  </a:lnTo>
                  <a:lnTo>
                    <a:pt x="177" y="446"/>
                  </a:lnTo>
                  <a:lnTo>
                    <a:pt x="188" y="448"/>
                  </a:lnTo>
                  <a:lnTo>
                    <a:pt x="200" y="450"/>
                  </a:lnTo>
                  <a:lnTo>
                    <a:pt x="211" y="450"/>
                  </a:lnTo>
                  <a:lnTo>
                    <a:pt x="224" y="452"/>
                  </a:lnTo>
                  <a:close/>
                </a:path>
              </a:pathLst>
            </a:custGeom>
            <a:solidFill>
              <a:srgbClr val="D9E0E6"/>
            </a:solidFill>
            <a:ln w="9525">
              <a:noFill/>
              <a:round/>
              <a:headEnd/>
              <a:tailEnd/>
            </a:ln>
          </p:spPr>
          <p:txBody>
            <a:bodyPr/>
            <a:lstStyle/>
            <a:p>
              <a:endParaRPr lang="en-US"/>
            </a:p>
          </p:txBody>
        </p:sp>
        <p:sp>
          <p:nvSpPr>
            <p:cNvPr id="81977" name="Freeform 105"/>
            <p:cNvSpPr>
              <a:spLocks/>
            </p:cNvSpPr>
            <p:nvPr/>
          </p:nvSpPr>
          <p:spPr bwMode="auto">
            <a:xfrm>
              <a:off x="2895" y="2102"/>
              <a:ext cx="16" cy="15"/>
            </a:xfrm>
            <a:custGeom>
              <a:avLst/>
              <a:gdLst>
                <a:gd name="T0" fmla="*/ 8 w 16"/>
                <a:gd name="T1" fmla="*/ 0 h 15"/>
                <a:gd name="T2" fmla="*/ 16 w 16"/>
                <a:gd name="T3" fmla="*/ 4 h 15"/>
                <a:gd name="T4" fmla="*/ 8 w 16"/>
                <a:gd name="T5" fmla="*/ 15 h 15"/>
                <a:gd name="T6" fmla="*/ 2 w 16"/>
                <a:gd name="T7" fmla="*/ 15 h 15"/>
                <a:gd name="T8" fmla="*/ 0 w 16"/>
                <a:gd name="T9" fmla="*/ 15 h 15"/>
                <a:gd name="T10" fmla="*/ 0 w 16"/>
                <a:gd name="T11" fmla="*/ 10 h 15"/>
                <a:gd name="T12" fmla="*/ 8 w 16"/>
                <a:gd name="T13" fmla="*/ 0 h 15"/>
                <a:gd name="T14" fmla="*/ 8 w 16"/>
                <a:gd name="T15" fmla="*/ 0 h 15"/>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15"/>
                <a:gd name="T26" fmla="*/ 16 w 16"/>
                <a:gd name="T27" fmla="*/ 15 h 1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15">
                  <a:moveTo>
                    <a:pt x="8" y="0"/>
                  </a:moveTo>
                  <a:lnTo>
                    <a:pt x="16" y="4"/>
                  </a:lnTo>
                  <a:lnTo>
                    <a:pt x="8" y="15"/>
                  </a:lnTo>
                  <a:lnTo>
                    <a:pt x="2" y="15"/>
                  </a:lnTo>
                  <a:lnTo>
                    <a:pt x="0" y="15"/>
                  </a:lnTo>
                  <a:lnTo>
                    <a:pt x="0" y="10"/>
                  </a:lnTo>
                  <a:lnTo>
                    <a:pt x="8" y="0"/>
                  </a:lnTo>
                  <a:close/>
                </a:path>
              </a:pathLst>
            </a:custGeom>
            <a:solidFill>
              <a:srgbClr val="FFFF00"/>
            </a:solidFill>
            <a:ln w="9525">
              <a:noFill/>
              <a:round/>
              <a:headEnd/>
              <a:tailEnd/>
            </a:ln>
          </p:spPr>
          <p:txBody>
            <a:bodyPr/>
            <a:lstStyle/>
            <a:p>
              <a:endParaRPr lang="en-US"/>
            </a:p>
          </p:txBody>
        </p:sp>
        <p:sp>
          <p:nvSpPr>
            <p:cNvPr id="81978" name="Freeform 106"/>
            <p:cNvSpPr>
              <a:spLocks/>
            </p:cNvSpPr>
            <p:nvPr/>
          </p:nvSpPr>
          <p:spPr bwMode="auto">
            <a:xfrm>
              <a:off x="2867" y="2131"/>
              <a:ext cx="15" cy="17"/>
            </a:xfrm>
            <a:custGeom>
              <a:avLst/>
              <a:gdLst>
                <a:gd name="T0" fmla="*/ 8 w 15"/>
                <a:gd name="T1" fmla="*/ 0 h 17"/>
                <a:gd name="T2" fmla="*/ 15 w 15"/>
                <a:gd name="T3" fmla="*/ 5 h 17"/>
                <a:gd name="T4" fmla="*/ 8 w 15"/>
                <a:gd name="T5" fmla="*/ 15 h 17"/>
                <a:gd name="T6" fmla="*/ 2 w 15"/>
                <a:gd name="T7" fmla="*/ 17 h 17"/>
                <a:gd name="T8" fmla="*/ 0 w 15"/>
                <a:gd name="T9" fmla="*/ 15 h 17"/>
                <a:gd name="T10" fmla="*/ 0 w 15"/>
                <a:gd name="T11" fmla="*/ 9 h 17"/>
                <a:gd name="T12" fmla="*/ 8 w 15"/>
                <a:gd name="T13" fmla="*/ 0 h 17"/>
                <a:gd name="T14" fmla="*/ 8 w 15"/>
                <a:gd name="T15" fmla="*/ 0 h 17"/>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17"/>
                <a:gd name="T26" fmla="*/ 15 w 15"/>
                <a:gd name="T27" fmla="*/ 17 h 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17">
                  <a:moveTo>
                    <a:pt x="8" y="0"/>
                  </a:moveTo>
                  <a:lnTo>
                    <a:pt x="15" y="5"/>
                  </a:lnTo>
                  <a:lnTo>
                    <a:pt x="8" y="15"/>
                  </a:lnTo>
                  <a:lnTo>
                    <a:pt x="2" y="17"/>
                  </a:lnTo>
                  <a:lnTo>
                    <a:pt x="0" y="15"/>
                  </a:lnTo>
                  <a:lnTo>
                    <a:pt x="0" y="9"/>
                  </a:lnTo>
                  <a:lnTo>
                    <a:pt x="8" y="0"/>
                  </a:lnTo>
                  <a:close/>
                </a:path>
              </a:pathLst>
            </a:custGeom>
            <a:solidFill>
              <a:srgbClr val="FFFF00"/>
            </a:solidFill>
            <a:ln w="9525">
              <a:noFill/>
              <a:round/>
              <a:headEnd/>
              <a:tailEnd/>
            </a:ln>
          </p:spPr>
          <p:txBody>
            <a:bodyPr/>
            <a:lstStyle/>
            <a:p>
              <a:endParaRPr lang="en-US"/>
            </a:p>
          </p:txBody>
        </p:sp>
        <p:sp>
          <p:nvSpPr>
            <p:cNvPr id="81979" name="Freeform 111"/>
            <p:cNvSpPr>
              <a:spLocks/>
            </p:cNvSpPr>
            <p:nvPr/>
          </p:nvSpPr>
          <p:spPr bwMode="auto">
            <a:xfrm>
              <a:off x="3031" y="2376"/>
              <a:ext cx="11" cy="19"/>
            </a:xfrm>
            <a:custGeom>
              <a:avLst/>
              <a:gdLst>
                <a:gd name="T0" fmla="*/ 11 w 11"/>
                <a:gd name="T1" fmla="*/ 0 h 19"/>
                <a:gd name="T2" fmla="*/ 0 w 11"/>
                <a:gd name="T3" fmla="*/ 4 h 19"/>
                <a:gd name="T4" fmla="*/ 0 w 11"/>
                <a:gd name="T5" fmla="*/ 16 h 19"/>
                <a:gd name="T6" fmla="*/ 0 w 11"/>
                <a:gd name="T7" fmla="*/ 19 h 19"/>
                <a:gd name="T8" fmla="*/ 3 w 11"/>
                <a:gd name="T9" fmla="*/ 19 h 19"/>
                <a:gd name="T10" fmla="*/ 7 w 11"/>
                <a:gd name="T11" fmla="*/ 12 h 19"/>
                <a:gd name="T12" fmla="*/ 11 w 11"/>
                <a:gd name="T13" fmla="*/ 0 h 19"/>
                <a:gd name="T14" fmla="*/ 11 w 11"/>
                <a:gd name="T15" fmla="*/ 0 h 19"/>
                <a:gd name="T16" fmla="*/ 0 60000 65536"/>
                <a:gd name="T17" fmla="*/ 0 60000 65536"/>
                <a:gd name="T18" fmla="*/ 0 60000 65536"/>
                <a:gd name="T19" fmla="*/ 0 60000 65536"/>
                <a:gd name="T20" fmla="*/ 0 60000 65536"/>
                <a:gd name="T21" fmla="*/ 0 60000 65536"/>
                <a:gd name="T22" fmla="*/ 0 60000 65536"/>
                <a:gd name="T23" fmla="*/ 0 60000 65536"/>
                <a:gd name="T24" fmla="*/ 0 w 11"/>
                <a:gd name="T25" fmla="*/ 0 h 19"/>
                <a:gd name="T26" fmla="*/ 11 w 11"/>
                <a:gd name="T27" fmla="*/ 19 h 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 h="19">
                  <a:moveTo>
                    <a:pt x="11" y="0"/>
                  </a:moveTo>
                  <a:lnTo>
                    <a:pt x="0" y="4"/>
                  </a:lnTo>
                  <a:lnTo>
                    <a:pt x="0" y="16"/>
                  </a:lnTo>
                  <a:lnTo>
                    <a:pt x="0" y="19"/>
                  </a:lnTo>
                  <a:lnTo>
                    <a:pt x="3" y="19"/>
                  </a:lnTo>
                  <a:lnTo>
                    <a:pt x="7" y="12"/>
                  </a:lnTo>
                  <a:lnTo>
                    <a:pt x="11" y="0"/>
                  </a:lnTo>
                  <a:close/>
                </a:path>
              </a:pathLst>
            </a:custGeom>
            <a:solidFill>
              <a:srgbClr val="FFFFFF"/>
            </a:solidFill>
            <a:ln w="9525">
              <a:noFill/>
              <a:round/>
              <a:headEnd/>
              <a:tailEnd/>
            </a:ln>
          </p:spPr>
          <p:txBody>
            <a:bodyPr/>
            <a:lstStyle/>
            <a:p>
              <a:endParaRPr lang="en-US"/>
            </a:p>
          </p:txBody>
        </p:sp>
        <p:sp>
          <p:nvSpPr>
            <p:cNvPr id="81980" name="Freeform 113"/>
            <p:cNvSpPr>
              <a:spLocks/>
            </p:cNvSpPr>
            <p:nvPr/>
          </p:nvSpPr>
          <p:spPr bwMode="auto">
            <a:xfrm>
              <a:off x="2949" y="1919"/>
              <a:ext cx="297" cy="570"/>
            </a:xfrm>
            <a:custGeom>
              <a:avLst/>
              <a:gdLst>
                <a:gd name="T0" fmla="*/ 0 w 297"/>
                <a:gd name="T1" fmla="*/ 0 h 570"/>
                <a:gd name="T2" fmla="*/ 114 w 297"/>
                <a:gd name="T3" fmla="*/ 33 h 570"/>
                <a:gd name="T4" fmla="*/ 243 w 297"/>
                <a:gd name="T5" fmla="*/ 137 h 570"/>
                <a:gd name="T6" fmla="*/ 297 w 297"/>
                <a:gd name="T7" fmla="*/ 286 h 570"/>
                <a:gd name="T8" fmla="*/ 295 w 297"/>
                <a:gd name="T9" fmla="*/ 372 h 570"/>
                <a:gd name="T10" fmla="*/ 268 w 297"/>
                <a:gd name="T11" fmla="*/ 440 h 570"/>
                <a:gd name="T12" fmla="*/ 221 w 297"/>
                <a:gd name="T13" fmla="*/ 520 h 570"/>
                <a:gd name="T14" fmla="*/ 177 w 297"/>
                <a:gd name="T15" fmla="*/ 570 h 570"/>
                <a:gd name="T16" fmla="*/ 112 w 297"/>
                <a:gd name="T17" fmla="*/ 488 h 570"/>
                <a:gd name="T18" fmla="*/ 177 w 297"/>
                <a:gd name="T19" fmla="*/ 410 h 570"/>
                <a:gd name="T20" fmla="*/ 188 w 297"/>
                <a:gd name="T21" fmla="*/ 275 h 570"/>
                <a:gd name="T22" fmla="*/ 137 w 297"/>
                <a:gd name="T23" fmla="*/ 174 h 570"/>
                <a:gd name="T24" fmla="*/ 61 w 297"/>
                <a:gd name="T25" fmla="*/ 116 h 570"/>
                <a:gd name="T26" fmla="*/ 4 w 297"/>
                <a:gd name="T27" fmla="*/ 99 h 570"/>
                <a:gd name="T28" fmla="*/ 0 w 297"/>
                <a:gd name="T29" fmla="*/ 0 h 570"/>
                <a:gd name="T30" fmla="*/ 0 w 297"/>
                <a:gd name="T31" fmla="*/ 0 h 57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97"/>
                <a:gd name="T49" fmla="*/ 0 h 570"/>
                <a:gd name="T50" fmla="*/ 297 w 297"/>
                <a:gd name="T51" fmla="*/ 570 h 57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97" h="570">
                  <a:moveTo>
                    <a:pt x="0" y="0"/>
                  </a:moveTo>
                  <a:lnTo>
                    <a:pt x="114" y="33"/>
                  </a:lnTo>
                  <a:lnTo>
                    <a:pt x="243" y="137"/>
                  </a:lnTo>
                  <a:lnTo>
                    <a:pt x="297" y="286"/>
                  </a:lnTo>
                  <a:lnTo>
                    <a:pt x="295" y="372"/>
                  </a:lnTo>
                  <a:lnTo>
                    <a:pt x="268" y="440"/>
                  </a:lnTo>
                  <a:lnTo>
                    <a:pt x="221" y="520"/>
                  </a:lnTo>
                  <a:lnTo>
                    <a:pt x="177" y="570"/>
                  </a:lnTo>
                  <a:lnTo>
                    <a:pt x="112" y="488"/>
                  </a:lnTo>
                  <a:lnTo>
                    <a:pt x="177" y="410"/>
                  </a:lnTo>
                  <a:lnTo>
                    <a:pt x="188" y="275"/>
                  </a:lnTo>
                  <a:lnTo>
                    <a:pt x="137" y="174"/>
                  </a:lnTo>
                  <a:lnTo>
                    <a:pt x="61" y="116"/>
                  </a:lnTo>
                  <a:lnTo>
                    <a:pt x="4" y="99"/>
                  </a:lnTo>
                  <a:lnTo>
                    <a:pt x="0" y="0"/>
                  </a:lnTo>
                  <a:close/>
                </a:path>
              </a:pathLst>
            </a:custGeom>
            <a:solidFill>
              <a:srgbClr val="FF0000"/>
            </a:solidFill>
            <a:ln w="9525">
              <a:noFill/>
              <a:round/>
              <a:headEnd/>
              <a:tailEnd/>
            </a:ln>
          </p:spPr>
          <p:txBody>
            <a:bodyPr/>
            <a:lstStyle/>
            <a:p>
              <a:endParaRPr lang="en-US"/>
            </a:p>
          </p:txBody>
        </p:sp>
        <p:sp>
          <p:nvSpPr>
            <p:cNvPr id="81981" name="Freeform 114"/>
            <p:cNvSpPr>
              <a:spLocks/>
            </p:cNvSpPr>
            <p:nvPr/>
          </p:nvSpPr>
          <p:spPr bwMode="auto">
            <a:xfrm>
              <a:off x="2591" y="1927"/>
              <a:ext cx="607" cy="646"/>
            </a:xfrm>
            <a:custGeom>
              <a:avLst/>
              <a:gdLst>
                <a:gd name="T0" fmla="*/ 0 w 607"/>
                <a:gd name="T1" fmla="*/ 238 h 646"/>
                <a:gd name="T2" fmla="*/ 10 w 607"/>
                <a:gd name="T3" fmla="*/ 387 h 646"/>
                <a:gd name="T4" fmla="*/ 97 w 607"/>
                <a:gd name="T5" fmla="*/ 552 h 646"/>
                <a:gd name="T6" fmla="*/ 198 w 607"/>
                <a:gd name="T7" fmla="*/ 621 h 646"/>
                <a:gd name="T8" fmla="*/ 354 w 607"/>
                <a:gd name="T9" fmla="*/ 646 h 646"/>
                <a:gd name="T10" fmla="*/ 487 w 607"/>
                <a:gd name="T11" fmla="*/ 613 h 646"/>
                <a:gd name="T12" fmla="*/ 575 w 607"/>
                <a:gd name="T13" fmla="*/ 537 h 646"/>
                <a:gd name="T14" fmla="*/ 607 w 607"/>
                <a:gd name="T15" fmla="*/ 480 h 646"/>
                <a:gd name="T16" fmla="*/ 508 w 607"/>
                <a:gd name="T17" fmla="*/ 442 h 646"/>
                <a:gd name="T18" fmla="*/ 424 w 607"/>
                <a:gd name="T19" fmla="*/ 526 h 646"/>
                <a:gd name="T20" fmla="*/ 289 w 607"/>
                <a:gd name="T21" fmla="*/ 537 h 646"/>
                <a:gd name="T22" fmla="*/ 207 w 607"/>
                <a:gd name="T23" fmla="*/ 505 h 646"/>
                <a:gd name="T24" fmla="*/ 108 w 607"/>
                <a:gd name="T25" fmla="*/ 385 h 646"/>
                <a:gd name="T26" fmla="*/ 107 w 607"/>
                <a:gd name="T27" fmla="*/ 261 h 646"/>
                <a:gd name="T28" fmla="*/ 160 w 607"/>
                <a:gd name="T29" fmla="*/ 162 h 646"/>
                <a:gd name="T30" fmla="*/ 284 w 607"/>
                <a:gd name="T31" fmla="*/ 91 h 646"/>
                <a:gd name="T32" fmla="*/ 373 w 607"/>
                <a:gd name="T33" fmla="*/ 93 h 646"/>
                <a:gd name="T34" fmla="*/ 375 w 607"/>
                <a:gd name="T35" fmla="*/ 0 h 646"/>
                <a:gd name="T36" fmla="*/ 274 w 607"/>
                <a:gd name="T37" fmla="*/ 4 h 646"/>
                <a:gd name="T38" fmla="*/ 169 w 607"/>
                <a:gd name="T39" fmla="*/ 42 h 646"/>
                <a:gd name="T40" fmla="*/ 88 w 607"/>
                <a:gd name="T41" fmla="*/ 84 h 646"/>
                <a:gd name="T42" fmla="*/ 49 w 607"/>
                <a:gd name="T43" fmla="*/ 150 h 646"/>
                <a:gd name="T44" fmla="*/ 0 w 607"/>
                <a:gd name="T45" fmla="*/ 238 h 646"/>
                <a:gd name="T46" fmla="*/ 0 w 607"/>
                <a:gd name="T47" fmla="*/ 238 h 64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07"/>
                <a:gd name="T73" fmla="*/ 0 h 646"/>
                <a:gd name="T74" fmla="*/ 607 w 607"/>
                <a:gd name="T75" fmla="*/ 646 h 64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07" h="646">
                  <a:moveTo>
                    <a:pt x="0" y="238"/>
                  </a:moveTo>
                  <a:lnTo>
                    <a:pt x="10" y="387"/>
                  </a:lnTo>
                  <a:lnTo>
                    <a:pt x="97" y="552"/>
                  </a:lnTo>
                  <a:lnTo>
                    <a:pt x="198" y="621"/>
                  </a:lnTo>
                  <a:lnTo>
                    <a:pt x="354" y="646"/>
                  </a:lnTo>
                  <a:lnTo>
                    <a:pt x="487" y="613"/>
                  </a:lnTo>
                  <a:lnTo>
                    <a:pt x="575" y="537"/>
                  </a:lnTo>
                  <a:lnTo>
                    <a:pt x="607" y="480"/>
                  </a:lnTo>
                  <a:lnTo>
                    <a:pt x="508" y="442"/>
                  </a:lnTo>
                  <a:lnTo>
                    <a:pt x="424" y="526"/>
                  </a:lnTo>
                  <a:lnTo>
                    <a:pt x="289" y="537"/>
                  </a:lnTo>
                  <a:lnTo>
                    <a:pt x="207" y="505"/>
                  </a:lnTo>
                  <a:lnTo>
                    <a:pt x="108" y="385"/>
                  </a:lnTo>
                  <a:lnTo>
                    <a:pt x="107" y="261"/>
                  </a:lnTo>
                  <a:lnTo>
                    <a:pt x="160" y="162"/>
                  </a:lnTo>
                  <a:lnTo>
                    <a:pt x="284" y="91"/>
                  </a:lnTo>
                  <a:lnTo>
                    <a:pt x="373" y="93"/>
                  </a:lnTo>
                  <a:lnTo>
                    <a:pt x="375" y="0"/>
                  </a:lnTo>
                  <a:lnTo>
                    <a:pt x="274" y="4"/>
                  </a:lnTo>
                  <a:lnTo>
                    <a:pt x="169" y="42"/>
                  </a:lnTo>
                  <a:lnTo>
                    <a:pt x="88" y="84"/>
                  </a:lnTo>
                  <a:lnTo>
                    <a:pt x="49" y="150"/>
                  </a:lnTo>
                  <a:lnTo>
                    <a:pt x="0" y="238"/>
                  </a:lnTo>
                  <a:close/>
                </a:path>
              </a:pathLst>
            </a:custGeom>
            <a:solidFill>
              <a:srgbClr val="FF0000"/>
            </a:solidFill>
            <a:ln w="9525">
              <a:noFill/>
              <a:round/>
              <a:headEnd/>
              <a:tailEnd/>
            </a:ln>
          </p:spPr>
          <p:txBody>
            <a:bodyPr/>
            <a:lstStyle/>
            <a:p>
              <a:endParaRPr lang="en-US"/>
            </a:p>
          </p:txBody>
        </p:sp>
        <p:sp>
          <p:nvSpPr>
            <p:cNvPr id="81982" name="Freeform 115"/>
            <p:cNvSpPr>
              <a:spLocks/>
            </p:cNvSpPr>
            <p:nvPr/>
          </p:nvSpPr>
          <p:spPr bwMode="auto">
            <a:xfrm>
              <a:off x="2718" y="2018"/>
              <a:ext cx="372" cy="431"/>
            </a:xfrm>
            <a:custGeom>
              <a:avLst/>
              <a:gdLst>
                <a:gd name="T0" fmla="*/ 246 w 372"/>
                <a:gd name="T1" fmla="*/ 0 h 431"/>
                <a:gd name="T2" fmla="*/ 0 w 372"/>
                <a:gd name="T3" fmla="*/ 339 h 431"/>
                <a:gd name="T4" fmla="*/ 33 w 372"/>
                <a:gd name="T5" fmla="*/ 398 h 431"/>
                <a:gd name="T6" fmla="*/ 117 w 372"/>
                <a:gd name="T7" fmla="*/ 431 h 431"/>
                <a:gd name="T8" fmla="*/ 372 w 372"/>
                <a:gd name="T9" fmla="*/ 65 h 431"/>
                <a:gd name="T10" fmla="*/ 288 w 372"/>
                <a:gd name="T11" fmla="*/ 6 h 431"/>
                <a:gd name="T12" fmla="*/ 246 w 372"/>
                <a:gd name="T13" fmla="*/ 0 h 431"/>
                <a:gd name="T14" fmla="*/ 246 w 372"/>
                <a:gd name="T15" fmla="*/ 0 h 431"/>
                <a:gd name="T16" fmla="*/ 0 60000 65536"/>
                <a:gd name="T17" fmla="*/ 0 60000 65536"/>
                <a:gd name="T18" fmla="*/ 0 60000 65536"/>
                <a:gd name="T19" fmla="*/ 0 60000 65536"/>
                <a:gd name="T20" fmla="*/ 0 60000 65536"/>
                <a:gd name="T21" fmla="*/ 0 60000 65536"/>
                <a:gd name="T22" fmla="*/ 0 60000 65536"/>
                <a:gd name="T23" fmla="*/ 0 60000 65536"/>
                <a:gd name="T24" fmla="*/ 0 w 372"/>
                <a:gd name="T25" fmla="*/ 0 h 431"/>
                <a:gd name="T26" fmla="*/ 372 w 372"/>
                <a:gd name="T27" fmla="*/ 431 h 4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2" h="431">
                  <a:moveTo>
                    <a:pt x="246" y="0"/>
                  </a:moveTo>
                  <a:lnTo>
                    <a:pt x="0" y="339"/>
                  </a:lnTo>
                  <a:lnTo>
                    <a:pt x="33" y="398"/>
                  </a:lnTo>
                  <a:lnTo>
                    <a:pt x="117" y="431"/>
                  </a:lnTo>
                  <a:lnTo>
                    <a:pt x="372" y="65"/>
                  </a:lnTo>
                  <a:lnTo>
                    <a:pt x="288" y="6"/>
                  </a:lnTo>
                  <a:lnTo>
                    <a:pt x="246" y="0"/>
                  </a:lnTo>
                  <a:close/>
                </a:path>
              </a:pathLst>
            </a:custGeom>
            <a:solidFill>
              <a:srgbClr val="FF0000"/>
            </a:solidFill>
            <a:ln w="9525">
              <a:noFill/>
              <a:round/>
              <a:headEnd/>
              <a:tailEnd/>
            </a:ln>
          </p:spPr>
          <p:txBody>
            <a:bodyPr/>
            <a:lstStyle/>
            <a:p>
              <a:endParaRPr lang="en-US"/>
            </a:p>
          </p:txBody>
        </p:sp>
        <p:sp>
          <p:nvSpPr>
            <p:cNvPr id="81983" name="Freeform 129"/>
            <p:cNvSpPr>
              <a:spLocks/>
            </p:cNvSpPr>
            <p:nvPr/>
          </p:nvSpPr>
          <p:spPr bwMode="auto">
            <a:xfrm>
              <a:off x="2863" y="2725"/>
              <a:ext cx="21" cy="27"/>
            </a:xfrm>
            <a:custGeom>
              <a:avLst/>
              <a:gdLst>
                <a:gd name="T0" fmla="*/ 10 w 21"/>
                <a:gd name="T1" fmla="*/ 0 h 27"/>
                <a:gd name="T2" fmla="*/ 19 w 21"/>
                <a:gd name="T3" fmla="*/ 6 h 27"/>
                <a:gd name="T4" fmla="*/ 21 w 21"/>
                <a:gd name="T5" fmla="*/ 21 h 27"/>
                <a:gd name="T6" fmla="*/ 15 w 21"/>
                <a:gd name="T7" fmla="*/ 25 h 27"/>
                <a:gd name="T8" fmla="*/ 12 w 21"/>
                <a:gd name="T9" fmla="*/ 27 h 27"/>
                <a:gd name="T10" fmla="*/ 6 w 21"/>
                <a:gd name="T11" fmla="*/ 23 h 27"/>
                <a:gd name="T12" fmla="*/ 0 w 21"/>
                <a:gd name="T13" fmla="*/ 15 h 27"/>
                <a:gd name="T14" fmla="*/ 4 w 21"/>
                <a:gd name="T15" fmla="*/ 8 h 27"/>
                <a:gd name="T16" fmla="*/ 10 w 21"/>
                <a:gd name="T17" fmla="*/ 0 h 27"/>
                <a:gd name="T18" fmla="*/ 10 w 21"/>
                <a:gd name="T19" fmla="*/ 0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
                <a:gd name="T31" fmla="*/ 0 h 27"/>
                <a:gd name="T32" fmla="*/ 21 w 21"/>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 h="27">
                  <a:moveTo>
                    <a:pt x="10" y="0"/>
                  </a:moveTo>
                  <a:lnTo>
                    <a:pt x="19" y="6"/>
                  </a:lnTo>
                  <a:lnTo>
                    <a:pt x="21" y="21"/>
                  </a:lnTo>
                  <a:lnTo>
                    <a:pt x="15" y="25"/>
                  </a:lnTo>
                  <a:lnTo>
                    <a:pt x="12" y="27"/>
                  </a:lnTo>
                  <a:lnTo>
                    <a:pt x="6" y="23"/>
                  </a:lnTo>
                  <a:lnTo>
                    <a:pt x="0" y="15"/>
                  </a:lnTo>
                  <a:lnTo>
                    <a:pt x="4" y="8"/>
                  </a:lnTo>
                  <a:lnTo>
                    <a:pt x="10" y="0"/>
                  </a:lnTo>
                  <a:close/>
                </a:path>
              </a:pathLst>
            </a:custGeom>
            <a:solidFill>
              <a:srgbClr val="FFCC80"/>
            </a:solidFill>
            <a:ln w="9525">
              <a:noFill/>
              <a:round/>
              <a:headEnd/>
              <a:tailEnd/>
            </a:ln>
          </p:spPr>
          <p:txBody>
            <a:bodyPr/>
            <a:lstStyle/>
            <a:p>
              <a:endParaRPr lang="en-US"/>
            </a:p>
          </p:txBody>
        </p:sp>
        <p:sp>
          <p:nvSpPr>
            <p:cNvPr id="81984" name="Freeform 139"/>
            <p:cNvSpPr>
              <a:spLocks/>
            </p:cNvSpPr>
            <p:nvPr/>
          </p:nvSpPr>
          <p:spPr bwMode="auto">
            <a:xfrm>
              <a:off x="1976" y="2675"/>
              <a:ext cx="567" cy="678"/>
            </a:xfrm>
            <a:custGeom>
              <a:avLst/>
              <a:gdLst>
                <a:gd name="T0" fmla="*/ 364 w 567"/>
                <a:gd name="T1" fmla="*/ 0 h 678"/>
                <a:gd name="T2" fmla="*/ 0 w 567"/>
                <a:gd name="T3" fmla="*/ 637 h 678"/>
                <a:gd name="T4" fmla="*/ 461 w 567"/>
                <a:gd name="T5" fmla="*/ 678 h 678"/>
                <a:gd name="T6" fmla="*/ 567 w 567"/>
                <a:gd name="T7" fmla="*/ 151 h 678"/>
                <a:gd name="T8" fmla="*/ 535 w 567"/>
                <a:gd name="T9" fmla="*/ 145 h 678"/>
                <a:gd name="T10" fmla="*/ 432 w 567"/>
                <a:gd name="T11" fmla="*/ 648 h 678"/>
                <a:gd name="T12" fmla="*/ 50 w 567"/>
                <a:gd name="T13" fmla="*/ 610 h 678"/>
                <a:gd name="T14" fmla="*/ 400 w 567"/>
                <a:gd name="T15" fmla="*/ 6 h 678"/>
                <a:gd name="T16" fmla="*/ 364 w 567"/>
                <a:gd name="T17" fmla="*/ 0 h 678"/>
                <a:gd name="T18" fmla="*/ 364 w 567"/>
                <a:gd name="T19" fmla="*/ 0 h 6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67"/>
                <a:gd name="T31" fmla="*/ 0 h 678"/>
                <a:gd name="T32" fmla="*/ 567 w 567"/>
                <a:gd name="T33" fmla="*/ 678 h 6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67" h="678">
                  <a:moveTo>
                    <a:pt x="364" y="0"/>
                  </a:moveTo>
                  <a:lnTo>
                    <a:pt x="0" y="637"/>
                  </a:lnTo>
                  <a:lnTo>
                    <a:pt x="461" y="678"/>
                  </a:lnTo>
                  <a:lnTo>
                    <a:pt x="567" y="151"/>
                  </a:lnTo>
                  <a:lnTo>
                    <a:pt x="535" y="145"/>
                  </a:lnTo>
                  <a:lnTo>
                    <a:pt x="432" y="648"/>
                  </a:lnTo>
                  <a:lnTo>
                    <a:pt x="50" y="610"/>
                  </a:lnTo>
                  <a:lnTo>
                    <a:pt x="400" y="6"/>
                  </a:lnTo>
                  <a:lnTo>
                    <a:pt x="364" y="0"/>
                  </a:lnTo>
                  <a:close/>
                </a:path>
              </a:pathLst>
            </a:custGeom>
            <a:solidFill>
              <a:srgbClr val="000000"/>
            </a:solidFill>
            <a:ln w="9525">
              <a:noFill/>
              <a:round/>
              <a:headEnd/>
              <a:tailEnd/>
            </a:ln>
          </p:spPr>
          <p:txBody>
            <a:bodyPr/>
            <a:lstStyle/>
            <a:p>
              <a:endParaRPr lang="en-US"/>
            </a:p>
          </p:txBody>
        </p:sp>
        <p:sp>
          <p:nvSpPr>
            <p:cNvPr id="81985" name="Freeform 140"/>
            <p:cNvSpPr>
              <a:spLocks/>
            </p:cNvSpPr>
            <p:nvPr/>
          </p:nvSpPr>
          <p:spPr bwMode="auto">
            <a:xfrm>
              <a:off x="2325" y="2681"/>
              <a:ext cx="529" cy="168"/>
            </a:xfrm>
            <a:custGeom>
              <a:avLst/>
              <a:gdLst>
                <a:gd name="T0" fmla="*/ 15 w 529"/>
                <a:gd name="T1" fmla="*/ 0 h 168"/>
                <a:gd name="T2" fmla="*/ 519 w 529"/>
                <a:gd name="T3" fmla="*/ 0 h 168"/>
                <a:gd name="T4" fmla="*/ 529 w 529"/>
                <a:gd name="T5" fmla="*/ 74 h 168"/>
                <a:gd name="T6" fmla="*/ 180 w 529"/>
                <a:gd name="T7" fmla="*/ 168 h 168"/>
                <a:gd name="T8" fmla="*/ 188 w 529"/>
                <a:gd name="T9" fmla="*/ 124 h 168"/>
                <a:gd name="T10" fmla="*/ 498 w 529"/>
                <a:gd name="T11" fmla="*/ 50 h 168"/>
                <a:gd name="T12" fmla="*/ 496 w 529"/>
                <a:gd name="T13" fmla="*/ 32 h 168"/>
                <a:gd name="T14" fmla="*/ 0 w 529"/>
                <a:gd name="T15" fmla="*/ 40 h 168"/>
                <a:gd name="T16" fmla="*/ 15 w 529"/>
                <a:gd name="T17" fmla="*/ 0 h 168"/>
                <a:gd name="T18" fmla="*/ 15 w 529"/>
                <a:gd name="T19" fmla="*/ 0 h 1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29"/>
                <a:gd name="T31" fmla="*/ 0 h 168"/>
                <a:gd name="T32" fmla="*/ 529 w 529"/>
                <a:gd name="T33" fmla="*/ 168 h 1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29" h="168">
                  <a:moveTo>
                    <a:pt x="15" y="0"/>
                  </a:moveTo>
                  <a:lnTo>
                    <a:pt x="519" y="0"/>
                  </a:lnTo>
                  <a:lnTo>
                    <a:pt x="529" y="74"/>
                  </a:lnTo>
                  <a:lnTo>
                    <a:pt x="180" y="168"/>
                  </a:lnTo>
                  <a:lnTo>
                    <a:pt x="188" y="124"/>
                  </a:lnTo>
                  <a:lnTo>
                    <a:pt x="498" y="50"/>
                  </a:lnTo>
                  <a:lnTo>
                    <a:pt x="496" y="32"/>
                  </a:lnTo>
                  <a:lnTo>
                    <a:pt x="0" y="40"/>
                  </a:lnTo>
                  <a:lnTo>
                    <a:pt x="15" y="0"/>
                  </a:lnTo>
                  <a:close/>
                </a:path>
              </a:pathLst>
            </a:custGeom>
            <a:solidFill>
              <a:srgbClr val="000000"/>
            </a:solidFill>
            <a:ln w="9525">
              <a:noFill/>
              <a:round/>
              <a:headEnd/>
              <a:tailEnd/>
            </a:ln>
          </p:spPr>
          <p:txBody>
            <a:bodyPr/>
            <a:lstStyle/>
            <a:p>
              <a:endParaRPr lang="en-US"/>
            </a:p>
          </p:txBody>
        </p:sp>
        <p:sp>
          <p:nvSpPr>
            <p:cNvPr id="81986" name="Freeform 141"/>
            <p:cNvSpPr>
              <a:spLocks/>
            </p:cNvSpPr>
            <p:nvPr/>
          </p:nvSpPr>
          <p:spPr bwMode="auto">
            <a:xfrm>
              <a:off x="2492" y="2814"/>
              <a:ext cx="278" cy="267"/>
            </a:xfrm>
            <a:custGeom>
              <a:avLst/>
              <a:gdLst>
                <a:gd name="T0" fmla="*/ 36 w 278"/>
                <a:gd name="T1" fmla="*/ 0 h 267"/>
                <a:gd name="T2" fmla="*/ 278 w 278"/>
                <a:gd name="T3" fmla="*/ 185 h 267"/>
                <a:gd name="T4" fmla="*/ 263 w 278"/>
                <a:gd name="T5" fmla="*/ 267 h 267"/>
                <a:gd name="T6" fmla="*/ 0 w 278"/>
                <a:gd name="T7" fmla="*/ 185 h 267"/>
                <a:gd name="T8" fmla="*/ 10 w 278"/>
                <a:gd name="T9" fmla="*/ 138 h 267"/>
                <a:gd name="T10" fmla="*/ 242 w 278"/>
                <a:gd name="T11" fmla="*/ 231 h 267"/>
                <a:gd name="T12" fmla="*/ 247 w 278"/>
                <a:gd name="T13" fmla="*/ 204 h 267"/>
                <a:gd name="T14" fmla="*/ 21 w 278"/>
                <a:gd name="T15" fmla="*/ 40 h 267"/>
                <a:gd name="T16" fmla="*/ 36 w 278"/>
                <a:gd name="T17" fmla="*/ 0 h 267"/>
                <a:gd name="T18" fmla="*/ 36 w 278"/>
                <a:gd name="T19" fmla="*/ 0 h 2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78"/>
                <a:gd name="T31" fmla="*/ 0 h 267"/>
                <a:gd name="T32" fmla="*/ 278 w 278"/>
                <a:gd name="T33" fmla="*/ 267 h 2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78" h="267">
                  <a:moveTo>
                    <a:pt x="36" y="0"/>
                  </a:moveTo>
                  <a:lnTo>
                    <a:pt x="278" y="185"/>
                  </a:lnTo>
                  <a:lnTo>
                    <a:pt x="263" y="267"/>
                  </a:lnTo>
                  <a:lnTo>
                    <a:pt x="0" y="185"/>
                  </a:lnTo>
                  <a:lnTo>
                    <a:pt x="10" y="138"/>
                  </a:lnTo>
                  <a:lnTo>
                    <a:pt x="242" y="231"/>
                  </a:lnTo>
                  <a:lnTo>
                    <a:pt x="247" y="204"/>
                  </a:lnTo>
                  <a:lnTo>
                    <a:pt x="21" y="40"/>
                  </a:lnTo>
                  <a:lnTo>
                    <a:pt x="36" y="0"/>
                  </a:lnTo>
                  <a:close/>
                </a:path>
              </a:pathLst>
            </a:custGeom>
            <a:solidFill>
              <a:srgbClr val="000000"/>
            </a:solidFill>
            <a:ln w="9525">
              <a:noFill/>
              <a:round/>
              <a:headEnd/>
              <a:tailEnd/>
            </a:ln>
          </p:spPr>
          <p:txBody>
            <a:bodyPr/>
            <a:lstStyle/>
            <a:p>
              <a:endParaRPr lang="en-US"/>
            </a:p>
          </p:txBody>
        </p:sp>
        <p:sp>
          <p:nvSpPr>
            <p:cNvPr id="81987" name="Freeform 142"/>
            <p:cNvSpPr>
              <a:spLocks/>
            </p:cNvSpPr>
            <p:nvPr/>
          </p:nvSpPr>
          <p:spPr bwMode="auto">
            <a:xfrm>
              <a:off x="1879" y="3302"/>
              <a:ext cx="246" cy="223"/>
            </a:xfrm>
            <a:custGeom>
              <a:avLst/>
              <a:gdLst>
                <a:gd name="T0" fmla="*/ 101 w 246"/>
                <a:gd name="T1" fmla="*/ 2 h 223"/>
                <a:gd name="T2" fmla="*/ 0 w 246"/>
                <a:gd name="T3" fmla="*/ 215 h 223"/>
                <a:gd name="T4" fmla="*/ 73 w 246"/>
                <a:gd name="T5" fmla="*/ 223 h 223"/>
                <a:gd name="T6" fmla="*/ 246 w 246"/>
                <a:gd name="T7" fmla="*/ 10 h 223"/>
                <a:gd name="T8" fmla="*/ 194 w 246"/>
                <a:gd name="T9" fmla="*/ 8 h 223"/>
                <a:gd name="T10" fmla="*/ 63 w 246"/>
                <a:gd name="T11" fmla="*/ 185 h 223"/>
                <a:gd name="T12" fmla="*/ 44 w 246"/>
                <a:gd name="T13" fmla="*/ 190 h 223"/>
                <a:gd name="T14" fmla="*/ 145 w 246"/>
                <a:gd name="T15" fmla="*/ 0 h 223"/>
                <a:gd name="T16" fmla="*/ 101 w 246"/>
                <a:gd name="T17" fmla="*/ 2 h 223"/>
                <a:gd name="T18" fmla="*/ 101 w 246"/>
                <a:gd name="T19" fmla="*/ 2 h 2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6"/>
                <a:gd name="T31" fmla="*/ 0 h 223"/>
                <a:gd name="T32" fmla="*/ 246 w 246"/>
                <a:gd name="T33" fmla="*/ 223 h 2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6" h="223">
                  <a:moveTo>
                    <a:pt x="101" y="2"/>
                  </a:moveTo>
                  <a:lnTo>
                    <a:pt x="0" y="215"/>
                  </a:lnTo>
                  <a:lnTo>
                    <a:pt x="73" y="223"/>
                  </a:lnTo>
                  <a:lnTo>
                    <a:pt x="246" y="10"/>
                  </a:lnTo>
                  <a:lnTo>
                    <a:pt x="194" y="8"/>
                  </a:lnTo>
                  <a:lnTo>
                    <a:pt x="63" y="185"/>
                  </a:lnTo>
                  <a:lnTo>
                    <a:pt x="44" y="190"/>
                  </a:lnTo>
                  <a:lnTo>
                    <a:pt x="145" y="0"/>
                  </a:lnTo>
                  <a:lnTo>
                    <a:pt x="101" y="2"/>
                  </a:lnTo>
                  <a:close/>
                </a:path>
              </a:pathLst>
            </a:custGeom>
            <a:solidFill>
              <a:srgbClr val="000000"/>
            </a:solidFill>
            <a:ln w="9525">
              <a:noFill/>
              <a:round/>
              <a:headEnd/>
              <a:tailEnd/>
            </a:ln>
          </p:spPr>
          <p:txBody>
            <a:bodyPr/>
            <a:lstStyle/>
            <a:p>
              <a:endParaRPr lang="en-US"/>
            </a:p>
          </p:txBody>
        </p:sp>
        <p:sp>
          <p:nvSpPr>
            <p:cNvPr id="81988" name="Freeform 143"/>
            <p:cNvSpPr>
              <a:spLocks/>
            </p:cNvSpPr>
            <p:nvPr/>
          </p:nvSpPr>
          <p:spPr bwMode="auto">
            <a:xfrm>
              <a:off x="2288" y="3321"/>
              <a:ext cx="151" cy="225"/>
            </a:xfrm>
            <a:custGeom>
              <a:avLst/>
              <a:gdLst>
                <a:gd name="T0" fmla="*/ 151 w 151"/>
                <a:gd name="T1" fmla="*/ 23 h 225"/>
                <a:gd name="T2" fmla="*/ 116 w 151"/>
                <a:gd name="T3" fmla="*/ 225 h 225"/>
                <a:gd name="T4" fmla="*/ 50 w 151"/>
                <a:gd name="T5" fmla="*/ 225 h 225"/>
                <a:gd name="T6" fmla="*/ 0 w 151"/>
                <a:gd name="T7" fmla="*/ 0 h 225"/>
                <a:gd name="T8" fmla="*/ 37 w 151"/>
                <a:gd name="T9" fmla="*/ 4 h 225"/>
                <a:gd name="T10" fmla="*/ 75 w 151"/>
                <a:gd name="T11" fmla="*/ 192 h 225"/>
                <a:gd name="T12" fmla="*/ 90 w 151"/>
                <a:gd name="T13" fmla="*/ 191 h 225"/>
                <a:gd name="T14" fmla="*/ 118 w 151"/>
                <a:gd name="T15" fmla="*/ 13 h 225"/>
                <a:gd name="T16" fmla="*/ 151 w 151"/>
                <a:gd name="T17" fmla="*/ 23 h 225"/>
                <a:gd name="T18" fmla="*/ 151 w 151"/>
                <a:gd name="T19" fmla="*/ 23 h 2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1"/>
                <a:gd name="T31" fmla="*/ 0 h 225"/>
                <a:gd name="T32" fmla="*/ 151 w 151"/>
                <a:gd name="T33" fmla="*/ 225 h 22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1" h="225">
                  <a:moveTo>
                    <a:pt x="151" y="23"/>
                  </a:moveTo>
                  <a:lnTo>
                    <a:pt x="116" y="225"/>
                  </a:lnTo>
                  <a:lnTo>
                    <a:pt x="50" y="225"/>
                  </a:lnTo>
                  <a:lnTo>
                    <a:pt x="0" y="0"/>
                  </a:lnTo>
                  <a:lnTo>
                    <a:pt x="37" y="4"/>
                  </a:lnTo>
                  <a:lnTo>
                    <a:pt x="75" y="192"/>
                  </a:lnTo>
                  <a:lnTo>
                    <a:pt x="90" y="191"/>
                  </a:lnTo>
                  <a:lnTo>
                    <a:pt x="118" y="13"/>
                  </a:lnTo>
                  <a:lnTo>
                    <a:pt x="151" y="23"/>
                  </a:lnTo>
                  <a:close/>
                </a:path>
              </a:pathLst>
            </a:custGeom>
            <a:solidFill>
              <a:srgbClr val="000000"/>
            </a:solidFill>
            <a:ln w="9525">
              <a:noFill/>
              <a:round/>
              <a:headEnd/>
              <a:tailEnd/>
            </a:ln>
          </p:spPr>
          <p:txBody>
            <a:bodyPr/>
            <a:lstStyle/>
            <a:p>
              <a:endParaRPr lang="en-US"/>
            </a:p>
          </p:txBody>
        </p:sp>
        <p:sp>
          <p:nvSpPr>
            <p:cNvPr id="81989" name="Freeform 144"/>
            <p:cNvSpPr>
              <a:spLocks/>
            </p:cNvSpPr>
            <p:nvPr/>
          </p:nvSpPr>
          <p:spPr bwMode="auto">
            <a:xfrm>
              <a:off x="1950" y="3481"/>
              <a:ext cx="131" cy="46"/>
            </a:xfrm>
            <a:custGeom>
              <a:avLst/>
              <a:gdLst>
                <a:gd name="T0" fmla="*/ 0 w 131"/>
                <a:gd name="T1" fmla="*/ 42 h 46"/>
                <a:gd name="T2" fmla="*/ 118 w 131"/>
                <a:gd name="T3" fmla="*/ 46 h 46"/>
                <a:gd name="T4" fmla="*/ 131 w 131"/>
                <a:gd name="T5" fmla="*/ 36 h 46"/>
                <a:gd name="T6" fmla="*/ 32 w 131"/>
                <a:gd name="T7" fmla="*/ 0 h 46"/>
                <a:gd name="T8" fmla="*/ 0 w 131"/>
                <a:gd name="T9" fmla="*/ 42 h 46"/>
                <a:gd name="T10" fmla="*/ 0 w 131"/>
                <a:gd name="T11" fmla="*/ 42 h 46"/>
                <a:gd name="T12" fmla="*/ 0 60000 65536"/>
                <a:gd name="T13" fmla="*/ 0 60000 65536"/>
                <a:gd name="T14" fmla="*/ 0 60000 65536"/>
                <a:gd name="T15" fmla="*/ 0 60000 65536"/>
                <a:gd name="T16" fmla="*/ 0 60000 65536"/>
                <a:gd name="T17" fmla="*/ 0 60000 65536"/>
                <a:gd name="T18" fmla="*/ 0 w 131"/>
                <a:gd name="T19" fmla="*/ 0 h 46"/>
                <a:gd name="T20" fmla="*/ 131 w 131"/>
                <a:gd name="T21" fmla="*/ 46 h 46"/>
              </a:gdLst>
              <a:ahLst/>
              <a:cxnLst>
                <a:cxn ang="T12">
                  <a:pos x="T0" y="T1"/>
                </a:cxn>
                <a:cxn ang="T13">
                  <a:pos x="T2" y="T3"/>
                </a:cxn>
                <a:cxn ang="T14">
                  <a:pos x="T4" y="T5"/>
                </a:cxn>
                <a:cxn ang="T15">
                  <a:pos x="T6" y="T7"/>
                </a:cxn>
                <a:cxn ang="T16">
                  <a:pos x="T8" y="T9"/>
                </a:cxn>
                <a:cxn ang="T17">
                  <a:pos x="T10" y="T11"/>
                </a:cxn>
              </a:cxnLst>
              <a:rect l="T18" t="T19" r="T20" b="T21"/>
              <a:pathLst>
                <a:path w="131" h="46">
                  <a:moveTo>
                    <a:pt x="0" y="42"/>
                  </a:moveTo>
                  <a:lnTo>
                    <a:pt x="118" y="46"/>
                  </a:lnTo>
                  <a:lnTo>
                    <a:pt x="131" y="36"/>
                  </a:lnTo>
                  <a:lnTo>
                    <a:pt x="32" y="0"/>
                  </a:lnTo>
                  <a:lnTo>
                    <a:pt x="0" y="42"/>
                  </a:lnTo>
                  <a:close/>
                </a:path>
              </a:pathLst>
            </a:custGeom>
            <a:solidFill>
              <a:srgbClr val="000000"/>
            </a:solidFill>
            <a:ln w="9525">
              <a:noFill/>
              <a:round/>
              <a:headEnd/>
              <a:tailEnd/>
            </a:ln>
          </p:spPr>
          <p:txBody>
            <a:bodyPr/>
            <a:lstStyle/>
            <a:p>
              <a:endParaRPr lang="en-US"/>
            </a:p>
          </p:txBody>
        </p:sp>
        <p:sp>
          <p:nvSpPr>
            <p:cNvPr id="81990" name="Freeform 145"/>
            <p:cNvSpPr>
              <a:spLocks/>
            </p:cNvSpPr>
            <p:nvPr/>
          </p:nvSpPr>
          <p:spPr bwMode="auto">
            <a:xfrm>
              <a:off x="2378" y="3504"/>
              <a:ext cx="124" cy="49"/>
            </a:xfrm>
            <a:custGeom>
              <a:avLst/>
              <a:gdLst>
                <a:gd name="T0" fmla="*/ 0 w 124"/>
                <a:gd name="T1" fmla="*/ 40 h 49"/>
                <a:gd name="T2" fmla="*/ 101 w 124"/>
                <a:gd name="T3" fmla="*/ 49 h 49"/>
                <a:gd name="T4" fmla="*/ 124 w 124"/>
                <a:gd name="T5" fmla="*/ 44 h 49"/>
                <a:gd name="T6" fmla="*/ 28 w 124"/>
                <a:gd name="T7" fmla="*/ 0 h 49"/>
                <a:gd name="T8" fmla="*/ 0 w 124"/>
                <a:gd name="T9" fmla="*/ 40 h 49"/>
                <a:gd name="T10" fmla="*/ 0 w 124"/>
                <a:gd name="T11" fmla="*/ 40 h 49"/>
                <a:gd name="T12" fmla="*/ 0 60000 65536"/>
                <a:gd name="T13" fmla="*/ 0 60000 65536"/>
                <a:gd name="T14" fmla="*/ 0 60000 65536"/>
                <a:gd name="T15" fmla="*/ 0 60000 65536"/>
                <a:gd name="T16" fmla="*/ 0 60000 65536"/>
                <a:gd name="T17" fmla="*/ 0 60000 65536"/>
                <a:gd name="T18" fmla="*/ 0 w 124"/>
                <a:gd name="T19" fmla="*/ 0 h 49"/>
                <a:gd name="T20" fmla="*/ 124 w 124"/>
                <a:gd name="T21" fmla="*/ 49 h 49"/>
              </a:gdLst>
              <a:ahLst/>
              <a:cxnLst>
                <a:cxn ang="T12">
                  <a:pos x="T0" y="T1"/>
                </a:cxn>
                <a:cxn ang="T13">
                  <a:pos x="T2" y="T3"/>
                </a:cxn>
                <a:cxn ang="T14">
                  <a:pos x="T4" y="T5"/>
                </a:cxn>
                <a:cxn ang="T15">
                  <a:pos x="T6" y="T7"/>
                </a:cxn>
                <a:cxn ang="T16">
                  <a:pos x="T8" y="T9"/>
                </a:cxn>
                <a:cxn ang="T17">
                  <a:pos x="T10" y="T11"/>
                </a:cxn>
              </a:cxnLst>
              <a:rect l="T18" t="T19" r="T20" b="T21"/>
              <a:pathLst>
                <a:path w="124" h="49">
                  <a:moveTo>
                    <a:pt x="0" y="40"/>
                  </a:moveTo>
                  <a:lnTo>
                    <a:pt x="101" y="49"/>
                  </a:lnTo>
                  <a:lnTo>
                    <a:pt x="124" y="44"/>
                  </a:lnTo>
                  <a:lnTo>
                    <a:pt x="28" y="0"/>
                  </a:lnTo>
                  <a:lnTo>
                    <a:pt x="0" y="40"/>
                  </a:lnTo>
                  <a:close/>
                </a:path>
              </a:pathLst>
            </a:custGeom>
            <a:solidFill>
              <a:srgbClr val="000000"/>
            </a:solidFill>
            <a:ln w="9525">
              <a:noFill/>
              <a:round/>
              <a:headEnd/>
              <a:tailEnd/>
            </a:ln>
          </p:spPr>
          <p:txBody>
            <a:bodyPr/>
            <a:lstStyle/>
            <a:p>
              <a:endParaRPr lang="en-US"/>
            </a:p>
          </p:txBody>
        </p:sp>
        <p:sp>
          <p:nvSpPr>
            <p:cNvPr id="81991" name="Freeform 146"/>
            <p:cNvSpPr>
              <a:spLocks/>
            </p:cNvSpPr>
            <p:nvPr/>
          </p:nvSpPr>
          <p:spPr bwMode="auto">
            <a:xfrm>
              <a:off x="2228" y="2853"/>
              <a:ext cx="123" cy="64"/>
            </a:xfrm>
            <a:custGeom>
              <a:avLst/>
              <a:gdLst>
                <a:gd name="T0" fmla="*/ 19 w 123"/>
                <a:gd name="T1" fmla="*/ 26 h 64"/>
                <a:gd name="T2" fmla="*/ 123 w 123"/>
                <a:gd name="T3" fmla="*/ 0 h 64"/>
                <a:gd name="T4" fmla="*/ 121 w 123"/>
                <a:gd name="T5" fmla="*/ 28 h 64"/>
                <a:gd name="T6" fmla="*/ 0 w 123"/>
                <a:gd name="T7" fmla="*/ 64 h 64"/>
                <a:gd name="T8" fmla="*/ 19 w 123"/>
                <a:gd name="T9" fmla="*/ 26 h 64"/>
                <a:gd name="T10" fmla="*/ 19 w 123"/>
                <a:gd name="T11" fmla="*/ 26 h 64"/>
                <a:gd name="T12" fmla="*/ 0 60000 65536"/>
                <a:gd name="T13" fmla="*/ 0 60000 65536"/>
                <a:gd name="T14" fmla="*/ 0 60000 65536"/>
                <a:gd name="T15" fmla="*/ 0 60000 65536"/>
                <a:gd name="T16" fmla="*/ 0 60000 65536"/>
                <a:gd name="T17" fmla="*/ 0 60000 65536"/>
                <a:gd name="T18" fmla="*/ 0 w 123"/>
                <a:gd name="T19" fmla="*/ 0 h 64"/>
                <a:gd name="T20" fmla="*/ 123 w 123"/>
                <a:gd name="T21" fmla="*/ 64 h 64"/>
              </a:gdLst>
              <a:ahLst/>
              <a:cxnLst>
                <a:cxn ang="T12">
                  <a:pos x="T0" y="T1"/>
                </a:cxn>
                <a:cxn ang="T13">
                  <a:pos x="T2" y="T3"/>
                </a:cxn>
                <a:cxn ang="T14">
                  <a:pos x="T4" y="T5"/>
                </a:cxn>
                <a:cxn ang="T15">
                  <a:pos x="T6" y="T7"/>
                </a:cxn>
                <a:cxn ang="T16">
                  <a:pos x="T8" y="T9"/>
                </a:cxn>
                <a:cxn ang="T17">
                  <a:pos x="T10" y="T11"/>
                </a:cxn>
              </a:cxnLst>
              <a:rect l="T18" t="T19" r="T20" b="T21"/>
              <a:pathLst>
                <a:path w="123" h="64">
                  <a:moveTo>
                    <a:pt x="19" y="26"/>
                  </a:moveTo>
                  <a:lnTo>
                    <a:pt x="123" y="0"/>
                  </a:lnTo>
                  <a:lnTo>
                    <a:pt x="121" y="28"/>
                  </a:lnTo>
                  <a:lnTo>
                    <a:pt x="0" y="64"/>
                  </a:lnTo>
                  <a:lnTo>
                    <a:pt x="19" y="26"/>
                  </a:lnTo>
                  <a:close/>
                </a:path>
              </a:pathLst>
            </a:custGeom>
            <a:solidFill>
              <a:srgbClr val="000000"/>
            </a:solidFill>
            <a:ln w="9525">
              <a:noFill/>
              <a:round/>
              <a:headEnd/>
              <a:tailEnd/>
            </a:ln>
          </p:spPr>
          <p:txBody>
            <a:bodyPr/>
            <a:lstStyle/>
            <a:p>
              <a:endParaRPr lang="en-US"/>
            </a:p>
          </p:txBody>
        </p:sp>
        <p:sp>
          <p:nvSpPr>
            <p:cNvPr id="81992" name="Freeform 147"/>
            <p:cNvSpPr>
              <a:spLocks/>
            </p:cNvSpPr>
            <p:nvPr/>
          </p:nvSpPr>
          <p:spPr bwMode="auto">
            <a:xfrm>
              <a:off x="2184" y="2921"/>
              <a:ext cx="125" cy="65"/>
            </a:xfrm>
            <a:custGeom>
              <a:avLst/>
              <a:gdLst>
                <a:gd name="T0" fmla="*/ 21 w 125"/>
                <a:gd name="T1" fmla="*/ 27 h 65"/>
                <a:gd name="T2" fmla="*/ 125 w 125"/>
                <a:gd name="T3" fmla="*/ 0 h 65"/>
                <a:gd name="T4" fmla="*/ 123 w 125"/>
                <a:gd name="T5" fmla="*/ 29 h 65"/>
                <a:gd name="T6" fmla="*/ 0 w 125"/>
                <a:gd name="T7" fmla="*/ 65 h 65"/>
                <a:gd name="T8" fmla="*/ 21 w 125"/>
                <a:gd name="T9" fmla="*/ 27 h 65"/>
                <a:gd name="T10" fmla="*/ 21 w 125"/>
                <a:gd name="T11" fmla="*/ 27 h 65"/>
                <a:gd name="T12" fmla="*/ 0 60000 65536"/>
                <a:gd name="T13" fmla="*/ 0 60000 65536"/>
                <a:gd name="T14" fmla="*/ 0 60000 65536"/>
                <a:gd name="T15" fmla="*/ 0 60000 65536"/>
                <a:gd name="T16" fmla="*/ 0 60000 65536"/>
                <a:gd name="T17" fmla="*/ 0 60000 65536"/>
                <a:gd name="T18" fmla="*/ 0 w 125"/>
                <a:gd name="T19" fmla="*/ 0 h 65"/>
                <a:gd name="T20" fmla="*/ 125 w 125"/>
                <a:gd name="T21" fmla="*/ 65 h 65"/>
              </a:gdLst>
              <a:ahLst/>
              <a:cxnLst>
                <a:cxn ang="T12">
                  <a:pos x="T0" y="T1"/>
                </a:cxn>
                <a:cxn ang="T13">
                  <a:pos x="T2" y="T3"/>
                </a:cxn>
                <a:cxn ang="T14">
                  <a:pos x="T4" y="T5"/>
                </a:cxn>
                <a:cxn ang="T15">
                  <a:pos x="T6" y="T7"/>
                </a:cxn>
                <a:cxn ang="T16">
                  <a:pos x="T8" y="T9"/>
                </a:cxn>
                <a:cxn ang="T17">
                  <a:pos x="T10" y="T11"/>
                </a:cxn>
              </a:cxnLst>
              <a:rect l="T18" t="T19" r="T20" b="T21"/>
              <a:pathLst>
                <a:path w="125" h="65">
                  <a:moveTo>
                    <a:pt x="21" y="27"/>
                  </a:moveTo>
                  <a:lnTo>
                    <a:pt x="125" y="0"/>
                  </a:lnTo>
                  <a:lnTo>
                    <a:pt x="123" y="29"/>
                  </a:lnTo>
                  <a:lnTo>
                    <a:pt x="0" y="65"/>
                  </a:lnTo>
                  <a:lnTo>
                    <a:pt x="21" y="27"/>
                  </a:lnTo>
                  <a:close/>
                </a:path>
              </a:pathLst>
            </a:custGeom>
            <a:solidFill>
              <a:srgbClr val="000000"/>
            </a:solidFill>
            <a:ln w="9525">
              <a:noFill/>
              <a:round/>
              <a:headEnd/>
              <a:tailEnd/>
            </a:ln>
          </p:spPr>
          <p:txBody>
            <a:bodyPr/>
            <a:lstStyle/>
            <a:p>
              <a:endParaRPr lang="en-US"/>
            </a:p>
          </p:txBody>
        </p:sp>
        <p:sp>
          <p:nvSpPr>
            <p:cNvPr id="81993" name="Freeform 148"/>
            <p:cNvSpPr>
              <a:spLocks/>
            </p:cNvSpPr>
            <p:nvPr/>
          </p:nvSpPr>
          <p:spPr bwMode="auto">
            <a:xfrm>
              <a:off x="2151" y="2986"/>
              <a:ext cx="126" cy="65"/>
            </a:xfrm>
            <a:custGeom>
              <a:avLst/>
              <a:gdLst>
                <a:gd name="T0" fmla="*/ 19 w 126"/>
                <a:gd name="T1" fmla="*/ 27 h 65"/>
                <a:gd name="T2" fmla="*/ 126 w 126"/>
                <a:gd name="T3" fmla="*/ 0 h 65"/>
                <a:gd name="T4" fmla="*/ 126 w 126"/>
                <a:gd name="T5" fmla="*/ 28 h 65"/>
                <a:gd name="T6" fmla="*/ 0 w 126"/>
                <a:gd name="T7" fmla="*/ 65 h 65"/>
                <a:gd name="T8" fmla="*/ 19 w 126"/>
                <a:gd name="T9" fmla="*/ 27 h 65"/>
                <a:gd name="T10" fmla="*/ 19 w 126"/>
                <a:gd name="T11" fmla="*/ 27 h 65"/>
                <a:gd name="T12" fmla="*/ 0 60000 65536"/>
                <a:gd name="T13" fmla="*/ 0 60000 65536"/>
                <a:gd name="T14" fmla="*/ 0 60000 65536"/>
                <a:gd name="T15" fmla="*/ 0 60000 65536"/>
                <a:gd name="T16" fmla="*/ 0 60000 65536"/>
                <a:gd name="T17" fmla="*/ 0 60000 65536"/>
                <a:gd name="T18" fmla="*/ 0 w 126"/>
                <a:gd name="T19" fmla="*/ 0 h 65"/>
                <a:gd name="T20" fmla="*/ 126 w 126"/>
                <a:gd name="T21" fmla="*/ 65 h 65"/>
              </a:gdLst>
              <a:ahLst/>
              <a:cxnLst>
                <a:cxn ang="T12">
                  <a:pos x="T0" y="T1"/>
                </a:cxn>
                <a:cxn ang="T13">
                  <a:pos x="T2" y="T3"/>
                </a:cxn>
                <a:cxn ang="T14">
                  <a:pos x="T4" y="T5"/>
                </a:cxn>
                <a:cxn ang="T15">
                  <a:pos x="T6" y="T7"/>
                </a:cxn>
                <a:cxn ang="T16">
                  <a:pos x="T8" y="T9"/>
                </a:cxn>
                <a:cxn ang="T17">
                  <a:pos x="T10" y="T11"/>
                </a:cxn>
              </a:cxnLst>
              <a:rect l="T18" t="T19" r="T20" b="T21"/>
              <a:pathLst>
                <a:path w="126" h="65">
                  <a:moveTo>
                    <a:pt x="19" y="27"/>
                  </a:moveTo>
                  <a:lnTo>
                    <a:pt x="126" y="0"/>
                  </a:lnTo>
                  <a:lnTo>
                    <a:pt x="126" y="28"/>
                  </a:lnTo>
                  <a:lnTo>
                    <a:pt x="0" y="65"/>
                  </a:lnTo>
                  <a:lnTo>
                    <a:pt x="19" y="27"/>
                  </a:lnTo>
                  <a:close/>
                </a:path>
              </a:pathLst>
            </a:custGeom>
            <a:solidFill>
              <a:srgbClr val="000000"/>
            </a:solidFill>
            <a:ln w="9525">
              <a:noFill/>
              <a:round/>
              <a:headEnd/>
              <a:tailEnd/>
            </a:ln>
          </p:spPr>
          <p:txBody>
            <a:bodyPr/>
            <a:lstStyle/>
            <a:p>
              <a:endParaRPr lang="en-US"/>
            </a:p>
          </p:txBody>
        </p:sp>
        <p:sp>
          <p:nvSpPr>
            <p:cNvPr id="81994" name="Freeform 149"/>
            <p:cNvSpPr>
              <a:spLocks/>
            </p:cNvSpPr>
            <p:nvPr/>
          </p:nvSpPr>
          <p:spPr bwMode="auto">
            <a:xfrm>
              <a:off x="2111" y="3047"/>
              <a:ext cx="126" cy="65"/>
            </a:xfrm>
            <a:custGeom>
              <a:avLst/>
              <a:gdLst>
                <a:gd name="T0" fmla="*/ 19 w 126"/>
                <a:gd name="T1" fmla="*/ 26 h 65"/>
                <a:gd name="T2" fmla="*/ 126 w 126"/>
                <a:gd name="T3" fmla="*/ 0 h 65"/>
                <a:gd name="T4" fmla="*/ 124 w 126"/>
                <a:gd name="T5" fmla="*/ 28 h 65"/>
                <a:gd name="T6" fmla="*/ 0 w 126"/>
                <a:gd name="T7" fmla="*/ 65 h 65"/>
                <a:gd name="T8" fmla="*/ 19 w 126"/>
                <a:gd name="T9" fmla="*/ 26 h 65"/>
                <a:gd name="T10" fmla="*/ 19 w 126"/>
                <a:gd name="T11" fmla="*/ 26 h 65"/>
                <a:gd name="T12" fmla="*/ 0 60000 65536"/>
                <a:gd name="T13" fmla="*/ 0 60000 65536"/>
                <a:gd name="T14" fmla="*/ 0 60000 65536"/>
                <a:gd name="T15" fmla="*/ 0 60000 65536"/>
                <a:gd name="T16" fmla="*/ 0 60000 65536"/>
                <a:gd name="T17" fmla="*/ 0 60000 65536"/>
                <a:gd name="T18" fmla="*/ 0 w 126"/>
                <a:gd name="T19" fmla="*/ 0 h 65"/>
                <a:gd name="T20" fmla="*/ 126 w 126"/>
                <a:gd name="T21" fmla="*/ 65 h 65"/>
              </a:gdLst>
              <a:ahLst/>
              <a:cxnLst>
                <a:cxn ang="T12">
                  <a:pos x="T0" y="T1"/>
                </a:cxn>
                <a:cxn ang="T13">
                  <a:pos x="T2" y="T3"/>
                </a:cxn>
                <a:cxn ang="T14">
                  <a:pos x="T4" y="T5"/>
                </a:cxn>
                <a:cxn ang="T15">
                  <a:pos x="T6" y="T7"/>
                </a:cxn>
                <a:cxn ang="T16">
                  <a:pos x="T8" y="T9"/>
                </a:cxn>
                <a:cxn ang="T17">
                  <a:pos x="T10" y="T11"/>
                </a:cxn>
              </a:cxnLst>
              <a:rect l="T18" t="T19" r="T20" b="T21"/>
              <a:pathLst>
                <a:path w="126" h="65">
                  <a:moveTo>
                    <a:pt x="19" y="26"/>
                  </a:moveTo>
                  <a:lnTo>
                    <a:pt x="126" y="0"/>
                  </a:lnTo>
                  <a:lnTo>
                    <a:pt x="124" y="28"/>
                  </a:lnTo>
                  <a:lnTo>
                    <a:pt x="0" y="65"/>
                  </a:lnTo>
                  <a:lnTo>
                    <a:pt x="19" y="26"/>
                  </a:lnTo>
                  <a:close/>
                </a:path>
              </a:pathLst>
            </a:custGeom>
            <a:solidFill>
              <a:srgbClr val="000000"/>
            </a:solidFill>
            <a:ln w="9525">
              <a:noFill/>
              <a:round/>
              <a:headEnd/>
              <a:tailEnd/>
            </a:ln>
          </p:spPr>
          <p:txBody>
            <a:bodyPr/>
            <a:lstStyle/>
            <a:p>
              <a:endParaRPr lang="en-US"/>
            </a:p>
          </p:txBody>
        </p:sp>
        <p:sp>
          <p:nvSpPr>
            <p:cNvPr id="81995" name="Freeform 151"/>
            <p:cNvSpPr>
              <a:spLocks/>
            </p:cNvSpPr>
            <p:nvPr/>
          </p:nvSpPr>
          <p:spPr bwMode="auto">
            <a:xfrm>
              <a:off x="2835" y="2679"/>
              <a:ext cx="78" cy="78"/>
            </a:xfrm>
            <a:custGeom>
              <a:avLst/>
              <a:gdLst>
                <a:gd name="T0" fmla="*/ 0 w 78"/>
                <a:gd name="T1" fmla="*/ 0 h 78"/>
                <a:gd name="T2" fmla="*/ 41 w 78"/>
                <a:gd name="T3" fmla="*/ 4 h 78"/>
                <a:gd name="T4" fmla="*/ 64 w 78"/>
                <a:gd name="T5" fmla="*/ 10 h 78"/>
                <a:gd name="T6" fmla="*/ 76 w 78"/>
                <a:gd name="T7" fmla="*/ 25 h 78"/>
                <a:gd name="T8" fmla="*/ 78 w 78"/>
                <a:gd name="T9" fmla="*/ 52 h 78"/>
                <a:gd name="T10" fmla="*/ 68 w 78"/>
                <a:gd name="T11" fmla="*/ 63 h 78"/>
                <a:gd name="T12" fmla="*/ 53 w 78"/>
                <a:gd name="T13" fmla="*/ 71 h 78"/>
                <a:gd name="T14" fmla="*/ 13 w 78"/>
                <a:gd name="T15" fmla="*/ 78 h 78"/>
                <a:gd name="T16" fmla="*/ 7 w 78"/>
                <a:gd name="T17" fmla="*/ 52 h 78"/>
                <a:gd name="T18" fmla="*/ 32 w 78"/>
                <a:gd name="T19" fmla="*/ 52 h 78"/>
                <a:gd name="T20" fmla="*/ 45 w 78"/>
                <a:gd name="T21" fmla="*/ 48 h 78"/>
                <a:gd name="T22" fmla="*/ 49 w 78"/>
                <a:gd name="T23" fmla="*/ 42 h 78"/>
                <a:gd name="T24" fmla="*/ 47 w 78"/>
                <a:gd name="T25" fmla="*/ 34 h 78"/>
                <a:gd name="T26" fmla="*/ 34 w 78"/>
                <a:gd name="T27" fmla="*/ 31 h 78"/>
                <a:gd name="T28" fmla="*/ 0 w 78"/>
                <a:gd name="T29" fmla="*/ 33 h 78"/>
                <a:gd name="T30" fmla="*/ 0 w 78"/>
                <a:gd name="T31" fmla="*/ 0 h 78"/>
                <a:gd name="T32" fmla="*/ 0 w 78"/>
                <a:gd name="T33" fmla="*/ 0 h 7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8"/>
                <a:gd name="T52" fmla="*/ 0 h 78"/>
                <a:gd name="T53" fmla="*/ 78 w 78"/>
                <a:gd name="T54" fmla="*/ 78 h 7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8" h="78">
                  <a:moveTo>
                    <a:pt x="0" y="0"/>
                  </a:moveTo>
                  <a:lnTo>
                    <a:pt x="41" y="4"/>
                  </a:lnTo>
                  <a:lnTo>
                    <a:pt x="64" y="10"/>
                  </a:lnTo>
                  <a:lnTo>
                    <a:pt x="76" y="25"/>
                  </a:lnTo>
                  <a:lnTo>
                    <a:pt x="78" y="52"/>
                  </a:lnTo>
                  <a:lnTo>
                    <a:pt x="68" y="63"/>
                  </a:lnTo>
                  <a:lnTo>
                    <a:pt x="53" y="71"/>
                  </a:lnTo>
                  <a:lnTo>
                    <a:pt x="13" y="78"/>
                  </a:lnTo>
                  <a:lnTo>
                    <a:pt x="7" y="52"/>
                  </a:lnTo>
                  <a:lnTo>
                    <a:pt x="32" y="52"/>
                  </a:lnTo>
                  <a:lnTo>
                    <a:pt x="45" y="48"/>
                  </a:lnTo>
                  <a:lnTo>
                    <a:pt x="49" y="42"/>
                  </a:lnTo>
                  <a:lnTo>
                    <a:pt x="47" y="34"/>
                  </a:lnTo>
                  <a:lnTo>
                    <a:pt x="34" y="31"/>
                  </a:lnTo>
                  <a:lnTo>
                    <a:pt x="0" y="33"/>
                  </a:lnTo>
                  <a:lnTo>
                    <a:pt x="0" y="0"/>
                  </a:lnTo>
                  <a:close/>
                </a:path>
              </a:pathLst>
            </a:custGeom>
            <a:solidFill>
              <a:srgbClr val="000000"/>
            </a:solidFill>
            <a:ln w="9525">
              <a:noFill/>
              <a:round/>
              <a:headEnd/>
              <a:tailEnd/>
            </a:ln>
          </p:spPr>
          <p:txBody>
            <a:bodyPr/>
            <a:lstStyle/>
            <a:p>
              <a:endParaRPr lang="en-US"/>
            </a:p>
          </p:txBody>
        </p:sp>
        <p:sp>
          <p:nvSpPr>
            <p:cNvPr id="81996" name="Freeform 73"/>
            <p:cNvSpPr>
              <a:spLocks/>
            </p:cNvSpPr>
            <p:nvPr/>
          </p:nvSpPr>
          <p:spPr bwMode="auto">
            <a:xfrm>
              <a:off x="2375" y="2475"/>
              <a:ext cx="172" cy="234"/>
            </a:xfrm>
            <a:custGeom>
              <a:avLst/>
              <a:gdLst>
                <a:gd name="T0" fmla="*/ 3496982 w 68"/>
                <a:gd name="T1" fmla="*/ 0 h 149"/>
                <a:gd name="T2" fmla="*/ 4309641 w 68"/>
                <a:gd name="T3" fmla="*/ 1812 h 149"/>
                <a:gd name="T4" fmla="*/ 4661379 w 68"/>
                <a:gd name="T5" fmla="*/ 4289 h 149"/>
                <a:gd name="T6" fmla="*/ 4661379 w 68"/>
                <a:gd name="T7" fmla="*/ 7518 h 149"/>
                <a:gd name="T8" fmla="*/ 4522319 w 68"/>
                <a:gd name="T9" fmla="*/ 11333 h 149"/>
                <a:gd name="T10" fmla="*/ 4178689 w 68"/>
                <a:gd name="T11" fmla="*/ 14579 h 149"/>
                <a:gd name="T12" fmla="*/ 3771767 w 68"/>
                <a:gd name="T13" fmla="*/ 18543 h 149"/>
                <a:gd name="T14" fmla="*/ 3364444 w 68"/>
                <a:gd name="T15" fmla="*/ 21803 h 149"/>
                <a:gd name="T16" fmla="*/ 3225397 w 68"/>
                <a:gd name="T17" fmla="*/ 25371 h 149"/>
                <a:gd name="T18" fmla="*/ 3084784 w 68"/>
                <a:gd name="T19" fmla="*/ 27513 h 149"/>
                <a:gd name="T20" fmla="*/ 2873690 w 68"/>
                <a:gd name="T21" fmla="*/ 30112 h 149"/>
                <a:gd name="T22" fmla="*/ 2335818 w 68"/>
                <a:gd name="T23" fmla="*/ 32184 h 149"/>
                <a:gd name="T24" fmla="*/ 1928302 w 68"/>
                <a:gd name="T25" fmla="*/ 33481 h 149"/>
                <a:gd name="T26" fmla="*/ 1169886 w 68"/>
                <a:gd name="T27" fmla="*/ 32184 h 149"/>
                <a:gd name="T28" fmla="*/ 351707 w 68"/>
                <a:gd name="T29" fmla="*/ 30860 h 149"/>
                <a:gd name="T30" fmla="*/ 0 w 68"/>
                <a:gd name="T31" fmla="*/ 26901 h 149"/>
                <a:gd name="T32" fmla="*/ 266307 w 68"/>
                <a:gd name="T33" fmla="*/ 24532 h 149"/>
                <a:gd name="T34" fmla="*/ 623285 w 68"/>
                <a:gd name="T35" fmla="*/ 21803 h 149"/>
                <a:gd name="T36" fmla="*/ 1297095 w 68"/>
                <a:gd name="T37" fmla="*/ 19832 h 149"/>
                <a:gd name="T38" fmla="*/ 1787894 w 68"/>
                <a:gd name="T39" fmla="*/ 16914 h 149"/>
                <a:gd name="T40" fmla="*/ 2466156 w 68"/>
                <a:gd name="T41" fmla="*/ 14130 h 149"/>
                <a:gd name="T42" fmla="*/ 2873690 w 68"/>
                <a:gd name="T43" fmla="*/ 11333 h 149"/>
                <a:gd name="T44" fmla="*/ 3012737 w 68"/>
                <a:gd name="T45" fmla="*/ 8576 h 149"/>
                <a:gd name="T46" fmla="*/ 2873690 w 68"/>
                <a:gd name="T47" fmla="*/ 6027 h 149"/>
                <a:gd name="T48" fmla="*/ 3012737 w 68"/>
                <a:gd name="T49" fmla="*/ 3551 h 149"/>
                <a:gd name="T50" fmla="*/ 3225397 w 68"/>
                <a:gd name="T51" fmla="*/ 821 h 149"/>
                <a:gd name="T52" fmla="*/ 3496982 w 68"/>
                <a:gd name="T53" fmla="*/ 0 h 149"/>
                <a:gd name="T54" fmla="*/ 3496982 w 68"/>
                <a:gd name="T55" fmla="*/ 0 h 14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8"/>
                <a:gd name="T85" fmla="*/ 0 h 149"/>
                <a:gd name="T86" fmla="*/ 68 w 68"/>
                <a:gd name="T87" fmla="*/ 149 h 149"/>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8" h="149">
                  <a:moveTo>
                    <a:pt x="51" y="0"/>
                  </a:moveTo>
                  <a:lnTo>
                    <a:pt x="63" y="8"/>
                  </a:lnTo>
                  <a:lnTo>
                    <a:pt x="68" y="19"/>
                  </a:lnTo>
                  <a:lnTo>
                    <a:pt x="68" y="33"/>
                  </a:lnTo>
                  <a:lnTo>
                    <a:pt x="66" y="50"/>
                  </a:lnTo>
                  <a:lnTo>
                    <a:pt x="61" y="65"/>
                  </a:lnTo>
                  <a:lnTo>
                    <a:pt x="55" y="82"/>
                  </a:lnTo>
                  <a:lnTo>
                    <a:pt x="49" y="97"/>
                  </a:lnTo>
                  <a:lnTo>
                    <a:pt x="47" y="113"/>
                  </a:lnTo>
                  <a:lnTo>
                    <a:pt x="45" y="122"/>
                  </a:lnTo>
                  <a:lnTo>
                    <a:pt x="42" y="134"/>
                  </a:lnTo>
                  <a:lnTo>
                    <a:pt x="34" y="143"/>
                  </a:lnTo>
                  <a:lnTo>
                    <a:pt x="28" y="149"/>
                  </a:lnTo>
                  <a:lnTo>
                    <a:pt x="17" y="143"/>
                  </a:lnTo>
                  <a:lnTo>
                    <a:pt x="5" y="137"/>
                  </a:lnTo>
                  <a:lnTo>
                    <a:pt x="0" y="120"/>
                  </a:lnTo>
                  <a:lnTo>
                    <a:pt x="4" y="109"/>
                  </a:lnTo>
                  <a:lnTo>
                    <a:pt x="9" y="97"/>
                  </a:lnTo>
                  <a:lnTo>
                    <a:pt x="19" y="88"/>
                  </a:lnTo>
                  <a:lnTo>
                    <a:pt x="26" y="75"/>
                  </a:lnTo>
                  <a:lnTo>
                    <a:pt x="36" y="63"/>
                  </a:lnTo>
                  <a:lnTo>
                    <a:pt x="42" y="50"/>
                  </a:lnTo>
                  <a:lnTo>
                    <a:pt x="44" y="38"/>
                  </a:lnTo>
                  <a:lnTo>
                    <a:pt x="42" y="27"/>
                  </a:lnTo>
                  <a:lnTo>
                    <a:pt x="44" y="16"/>
                  </a:lnTo>
                  <a:lnTo>
                    <a:pt x="47" y="4"/>
                  </a:lnTo>
                  <a:lnTo>
                    <a:pt x="51" y="0"/>
                  </a:lnTo>
                  <a:close/>
                </a:path>
              </a:pathLst>
            </a:custGeom>
            <a:solidFill>
              <a:srgbClr val="FFCC99"/>
            </a:solidFill>
            <a:ln w="9525">
              <a:noFill/>
              <a:round/>
              <a:headEnd/>
              <a:tailEnd/>
            </a:ln>
          </p:spPr>
          <p:txBody>
            <a:bodyPr/>
            <a:lstStyle/>
            <a:p>
              <a:endParaRPr lang="en-US"/>
            </a:p>
          </p:txBody>
        </p:sp>
        <p:sp>
          <p:nvSpPr>
            <p:cNvPr id="81997" name="Freeform 150"/>
            <p:cNvSpPr>
              <a:spLocks/>
            </p:cNvSpPr>
            <p:nvPr/>
          </p:nvSpPr>
          <p:spPr bwMode="auto">
            <a:xfrm>
              <a:off x="2336" y="2581"/>
              <a:ext cx="188" cy="110"/>
            </a:xfrm>
            <a:custGeom>
              <a:avLst/>
              <a:gdLst>
                <a:gd name="T0" fmla="*/ 0 w 120"/>
                <a:gd name="T1" fmla="*/ 47 h 118"/>
                <a:gd name="T2" fmla="*/ 15289 w 120"/>
                <a:gd name="T3" fmla="*/ 0 h 118"/>
                <a:gd name="T4" fmla="*/ 26279 w 120"/>
                <a:gd name="T5" fmla="*/ 7 h 118"/>
                <a:gd name="T6" fmla="*/ 25418 w 120"/>
                <a:gd name="T7" fmla="*/ 50 h 118"/>
                <a:gd name="T8" fmla="*/ 18443 w 120"/>
                <a:gd name="T9" fmla="*/ 50 h 118"/>
                <a:gd name="T10" fmla="*/ 19964 w 120"/>
                <a:gd name="T11" fmla="*/ 11 h 118"/>
                <a:gd name="T12" fmla="*/ 18443 w 120"/>
                <a:gd name="T13" fmla="*/ 11 h 118"/>
                <a:gd name="T14" fmla="*/ 6917 w 120"/>
                <a:gd name="T15" fmla="*/ 49 h 118"/>
                <a:gd name="T16" fmla="*/ 0 w 120"/>
                <a:gd name="T17" fmla="*/ 47 h 118"/>
                <a:gd name="T18" fmla="*/ 0 w 120"/>
                <a:gd name="T19" fmla="*/ 47 h 1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0"/>
                <a:gd name="T31" fmla="*/ 0 h 118"/>
                <a:gd name="T32" fmla="*/ 120 w 120"/>
                <a:gd name="T33" fmla="*/ 118 h 11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0" h="118">
                  <a:moveTo>
                    <a:pt x="0" y="110"/>
                  </a:moveTo>
                  <a:lnTo>
                    <a:pt x="70" y="0"/>
                  </a:lnTo>
                  <a:lnTo>
                    <a:pt x="120" y="9"/>
                  </a:lnTo>
                  <a:lnTo>
                    <a:pt x="116" y="118"/>
                  </a:lnTo>
                  <a:lnTo>
                    <a:pt x="84" y="118"/>
                  </a:lnTo>
                  <a:lnTo>
                    <a:pt x="91" y="24"/>
                  </a:lnTo>
                  <a:lnTo>
                    <a:pt x="84" y="24"/>
                  </a:lnTo>
                  <a:lnTo>
                    <a:pt x="32" y="114"/>
                  </a:lnTo>
                  <a:lnTo>
                    <a:pt x="0" y="110"/>
                  </a:lnTo>
                  <a:close/>
                </a:path>
              </a:pathLst>
            </a:custGeom>
            <a:solidFill>
              <a:srgbClr val="000000"/>
            </a:solidFill>
            <a:ln w="9525">
              <a:noFill/>
              <a:round/>
              <a:headEnd/>
              <a:tailEnd/>
            </a:ln>
          </p:spPr>
          <p:txBody>
            <a:bodyPr/>
            <a:lstStyle/>
            <a:p>
              <a:endParaRPr lang="en-US"/>
            </a:p>
          </p:txBody>
        </p:sp>
        <p:sp>
          <p:nvSpPr>
            <p:cNvPr id="81998" name="Freeform 156"/>
            <p:cNvSpPr>
              <a:spLocks/>
            </p:cNvSpPr>
            <p:nvPr/>
          </p:nvSpPr>
          <p:spPr bwMode="auto">
            <a:xfrm>
              <a:off x="2753" y="2999"/>
              <a:ext cx="78" cy="90"/>
            </a:xfrm>
            <a:custGeom>
              <a:avLst/>
              <a:gdLst>
                <a:gd name="T0" fmla="*/ 15 w 78"/>
                <a:gd name="T1" fmla="*/ 0 h 90"/>
                <a:gd name="T2" fmla="*/ 57 w 78"/>
                <a:gd name="T3" fmla="*/ 23 h 90"/>
                <a:gd name="T4" fmla="*/ 72 w 78"/>
                <a:gd name="T5" fmla="*/ 38 h 90"/>
                <a:gd name="T6" fmla="*/ 78 w 78"/>
                <a:gd name="T7" fmla="*/ 57 h 90"/>
                <a:gd name="T8" fmla="*/ 72 w 78"/>
                <a:gd name="T9" fmla="*/ 71 h 90"/>
                <a:gd name="T10" fmla="*/ 63 w 78"/>
                <a:gd name="T11" fmla="*/ 86 h 90"/>
                <a:gd name="T12" fmla="*/ 47 w 78"/>
                <a:gd name="T13" fmla="*/ 90 h 90"/>
                <a:gd name="T14" fmla="*/ 24 w 78"/>
                <a:gd name="T15" fmla="*/ 86 h 90"/>
                <a:gd name="T16" fmla="*/ 0 w 78"/>
                <a:gd name="T17" fmla="*/ 80 h 90"/>
                <a:gd name="T18" fmla="*/ 2 w 78"/>
                <a:gd name="T19" fmla="*/ 57 h 90"/>
                <a:gd name="T20" fmla="*/ 23 w 78"/>
                <a:gd name="T21" fmla="*/ 63 h 90"/>
                <a:gd name="T22" fmla="*/ 42 w 78"/>
                <a:gd name="T23" fmla="*/ 63 h 90"/>
                <a:gd name="T24" fmla="*/ 51 w 78"/>
                <a:gd name="T25" fmla="*/ 61 h 90"/>
                <a:gd name="T26" fmla="*/ 51 w 78"/>
                <a:gd name="T27" fmla="*/ 48 h 90"/>
                <a:gd name="T28" fmla="*/ 42 w 78"/>
                <a:gd name="T29" fmla="*/ 38 h 90"/>
                <a:gd name="T30" fmla="*/ 26 w 78"/>
                <a:gd name="T31" fmla="*/ 31 h 90"/>
                <a:gd name="T32" fmla="*/ 7 w 78"/>
                <a:gd name="T33" fmla="*/ 21 h 90"/>
                <a:gd name="T34" fmla="*/ 15 w 78"/>
                <a:gd name="T35" fmla="*/ 0 h 90"/>
                <a:gd name="T36" fmla="*/ 15 w 78"/>
                <a:gd name="T37" fmla="*/ 0 h 9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8"/>
                <a:gd name="T58" fmla="*/ 0 h 90"/>
                <a:gd name="T59" fmla="*/ 78 w 78"/>
                <a:gd name="T60" fmla="*/ 90 h 9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8" h="90">
                  <a:moveTo>
                    <a:pt x="15" y="0"/>
                  </a:moveTo>
                  <a:lnTo>
                    <a:pt x="57" y="23"/>
                  </a:lnTo>
                  <a:lnTo>
                    <a:pt x="72" y="38"/>
                  </a:lnTo>
                  <a:lnTo>
                    <a:pt x="78" y="57"/>
                  </a:lnTo>
                  <a:lnTo>
                    <a:pt x="72" y="71"/>
                  </a:lnTo>
                  <a:lnTo>
                    <a:pt x="63" y="86"/>
                  </a:lnTo>
                  <a:lnTo>
                    <a:pt x="47" y="90"/>
                  </a:lnTo>
                  <a:lnTo>
                    <a:pt x="24" y="86"/>
                  </a:lnTo>
                  <a:lnTo>
                    <a:pt x="0" y="80"/>
                  </a:lnTo>
                  <a:lnTo>
                    <a:pt x="2" y="57"/>
                  </a:lnTo>
                  <a:lnTo>
                    <a:pt x="23" y="63"/>
                  </a:lnTo>
                  <a:lnTo>
                    <a:pt x="42" y="63"/>
                  </a:lnTo>
                  <a:lnTo>
                    <a:pt x="51" y="61"/>
                  </a:lnTo>
                  <a:lnTo>
                    <a:pt x="51" y="48"/>
                  </a:lnTo>
                  <a:lnTo>
                    <a:pt x="42" y="38"/>
                  </a:lnTo>
                  <a:lnTo>
                    <a:pt x="26" y="31"/>
                  </a:lnTo>
                  <a:lnTo>
                    <a:pt x="7" y="21"/>
                  </a:lnTo>
                  <a:lnTo>
                    <a:pt x="15" y="0"/>
                  </a:lnTo>
                  <a:close/>
                </a:path>
              </a:pathLst>
            </a:custGeom>
            <a:solidFill>
              <a:srgbClr val="000000"/>
            </a:solidFill>
            <a:ln w="9525">
              <a:noFill/>
              <a:round/>
              <a:headEnd/>
              <a:tailEnd/>
            </a:ln>
          </p:spPr>
          <p:txBody>
            <a:bodyPr/>
            <a:lstStyle/>
            <a:p>
              <a:endParaRPr lang="en-US"/>
            </a:p>
          </p:txBody>
        </p:sp>
        <p:sp>
          <p:nvSpPr>
            <p:cNvPr id="81999" name="Freeform 157"/>
            <p:cNvSpPr>
              <a:spLocks/>
            </p:cNvSpPr>
            <p:nvPr/>
          </p:nvSpPr>
          <p:spPr bwMode="auto">
            <a:xfrm>
              <a:off x="2797" y="2750"/>
              <a:ext cx="53" cy="293"/>
            </a:xfrm>
            <a:custGeom>
              <a:avLst/>
              <a:gdLst>
                <a:gd name="T0" fmla="*/ 19 w 53"/>
                <a:gd name="T1" fmla="*/ 5 h 293"/>
                <a:gd name="T2" fmla="*/ 0 w 53"/>
                <a:gd name="T3" fmla="*/ 268 h 293"/>
                <a:gd name="T4" fmla="*/ 26 w 53"/>
                <a:gd name="T5" fmla="*/ 293 h 293"/>
                <a:gd name="T6" fmla="*/ 53 w 53"/>
                <a:gd name="T7" fmla="*/ 0 h 293"/>
                <a:gd name="T8" fmla="*/ 19 w 53"/>
                <a:gd name="T9" fmla="*/ 5 h 293"/>
                <a:gd name="T10" fmla="*/ 19 w 53"/>
                <a:gd name="T11" fmla="*/ 5 h 293"/>
                <a:gd name="T12" fmla="*/ 0 60000 65536"/>
                <a:gd name="T13" fmla="*/ 0 60000 65536"/>
                <a:gd name="T14" fmla="*/ 0 60000 65536"/>
                <a:gd name="T15" fmla="*/ 0 60000 65536"/>
                <a:gd name="T16" fmla="*/ 0 60000 65536"/>
                <a:gd name="T17" fmla="*/ 0 60000 65536"/>
                <a:gd name="T18" fmla="*/ 0 w 53"/>
                <a:gd name="T19" fmla="*/ 0 h 293"/>
                <a:gd name="T20" fmla="*/ 53 w 53"/>
                <a:gd name="T21" fmla="*/ 293 h 293"/>
              </a:gdLst>
              <a:ahLst/>
              <a:cxnLst>
                <a:cxn ang="T12">
                  <a:pos x="T0" y="T1"/>
                </a:cxn>
                <a:cxn ang="T13">
                  <a:pos x="T2" y="T3"/>
                </a:cxn>
                <a:cxn ang="T14">
                  <a:pos x="T4" y="T5"/>
                </a:cxn>
                <a:cxn ang="T15">
                  <a:pos x="T6" y="T7"/>
                </a:cxn>
                <a:cxn ang="T16">
                  <a:pos x="T8" y="T9"/>
                </a:cxn>
                <a:cxn ang="T17">
                  <a:pos x="T10" y="T11"/>
                </a:cxn>
              </a:cxnLst>
              <a:rect l="T18" t="T19" r="T20" b="T21"/>
              <a:pathLst>
                <a:path w="53" h="293">
                  <a:moveTo>
                    <a:pt x="19" y="5"/>
                  </a:moveTo>
                  <a:lnTo>
                    <a:pt x="0" y="268"/>
                  </a:lnTo>
                  <a:lnTo>
                    <a:pt x="26" y="293"/>
                  </a:lnTo>
                  <a:lnTo>
                    <a:pt x="53" y="0"/>
                  </a:lnTo>
                  <a:lnTo>
                    <a:pt x="19" y="5"/>
                  </a:lnTo>
                  <a:close/>
                </a:path>
              </a:pathLst>
            </a:custGeom>
            <a:solidFill>
              <a:srgbClr val="000000"/>
            </a:solidFill>
            <a:ln w="9525">
              <a:noFill/>
              <a:round/>
              <a:headEnd/>
              <a:tailEnd/>
            </a:ln>
          </p:spPr>
          <p:txBody>
            <a:bodyPr/>
            <a:lstStyle/>
            <a:p>
              <a:endParaRPr lang="en-US"/>
            </a:p>
          </p:txBody>
        </p:sp>
        <p:sp>
          <p:nvSpPr>
            <p:cNvPr id="82000" name="Freeform 158"/>
            <p:cNvSpPr>
              <a:spLocks/>
            </p:cNvSpPr>
            <p:nvPr/>
          </p:nvSpPr>
          <p:spPr bwMode="auto">
            <a:xfrm>
              <a:off x="2757" y="3066"/>
              <a:ext cx="66" cy="503"/>
            </a:xfrm>
            <a:custGeom>
              <a:avLst/>
              <a:gdLst>
                <a:gd name="T0" fmla="*/ 36 w 66"/>
                <a:gd name="T1" fmla="*/ 4 h 503"/>
                <a:gd name="T2" fmla="*/ 0 w 66"/>
                <a:gd name="T3" fmla="*/ 503 h 503"/>
                <a:gd name="T4" fmla="*/ 28 w 66"/>
                <a:gd name="T5" fmla="*/ 503 h 503"/>
                <a:gd name="T6" fmla="*/ 66 w 66"/>
                <a:gd name="T7" fmla="*/ 0 h 503"/>
                <a:gd name="T8" fmla="*/ 36 w 66"/>
                <a:gd name="T9" fmla="*/ 4 h 503"/>
                <a:gd name="T10" fmla="*/ 36 w 66"/>
                <a:gd name="T11" fmla="*/ 4 h 503"/>
                <a:gd name="T12" fmla="*/ 0 60000 65536"/>
                <a:gd name="T13" fmla="*/ 0 60000 65536"/>
                <a:gd name="T14" fmla="*/ 0 60000 65536"/>
                <a:gd name="T15" fmla="*/ 0 60000 65536"/>
                <a:gd name="T16" fmla="*/ 0 60000 65536"/>
                <a:gd name="T17" fmla="*/ 0 60000 65536"/>
                <a:gd name="T18" fmla="*/ 0 w 66"/>
                <a:gd name="T19" fmla="*/ 0 h 503"/>
                <a:gd name="T20" fmla="*/ 66 w 66"/>
                <a:gd name="T21" fmla="*/ 503 h 503"/>
              </a:gdLst>
              <a:ahLst/>
              <a:cxnLst>
                <a:cxn ang="T12">
                  <a:pos x="T0" y="T1"/>
                </a:cxn>
                <a:cxn ang="T13">
                  <a:pos x="T2" y="T3"/>
                </a:cxn>
                <a:cxn ang="T14">
                  <a:pos x="T4" y="T5"/>
                </a:cxn>
                <a:cxn ang="T15">
                  <a:pos x="T6" y="T7"/>
                </a:cxn>
                <a:cxn ang="T16">
                  <a:pos x="T8" y="T9"/>
                </a:cxn>
                <a:cxn ang="T17">
                  <a:pos x="T10" y="T11"/>
                </a:cxn>
              </a:cxnLst>
              <a:rect l="T18" t="T19" r="T20" b="T21"/>
              <a:pathLst>
                <a:path w="66" h="503">
                  <a:moveTo>
                    <a:pt x="36" y="4"/>
                  </a:moveTo>
                  <a:lnTo>
                    <a:pt x="0" y="503"/>
                  </a:lnTo>
                  <a:lnTo>
                    <a:pt x="28" y="503"/>
                  </a:lnTo>
                  <a:lnTo>
                    <a:pt x="66" y="0"/>
                  </a:lnTo>
                  <a:lnTo>
                    <a:pt x="36" y="4"/>
                  </a:lnTo>
                  <a:close/>
                </a:path>
              </a:pathLst>
            </a:custGeom>
            <a:solidFill>
              <a:srgbClr val="000000"/>
            </a:solidFill>
            <a:ln w="9525">
              <a:noFill/>
              <a:round/>
              <a:headEnd/>
              <a:tailEnd/>
            </a:ln>
          </p:spPr>
          <p:txBody>
            <a:bodyPr/>
            <a:lstStyle/>
            <a:p>
              <a:endParaRPr lang="en-US"/>
            </a:p>
          </p:txBody>
        </p:sp>
        <p:sp>
          <p:nvSpPr>
            <p:cNvPr id="82001" name="Freeform 159"/>
            <p:cNvSpPr>
              <a:spLocks/>
            </p:cNvSpPr>
            <p:nvPr/>
          </p:nvSpPr>
          <p:spPr bwMode="auto">
            <a:xfrm>
              <a:off x="2760" y="2573"/>
              <a:ext cx="179" cy="996"/>
            </a:xfrm>
            <a:custGeom>
              <a:avLst/>
              <a:gdLst>
                <a:gd name="T0" fmla="*/ 179 w 179"/>
                <a:gd name="T1" fmla="*/ 0 h 996"/>
                <a:gd name="T2" fmla="*/ 111 w 179"/>
                <a:gd name="T3" fmla="*/ 996 h 996"/>
                <a:gd name="T4" fmla="*/ 0 w 179"/>
                <a:gd name="T5" fmla="*/ 996 h 996"/>
                <a:gd name="T6" fmla="*/ 8 w 179"/>
                <a:gd name="T7" fmla="*/ 965 h 996"/>
                <a:gd name="T8" fmla="*/ 82 w 179"/>
                <a:gd name="T9" fmla="*/ 969 h 996"/>
                <a:gd name="T10" fmla="*/ 147 w 179"/>
                <a:gd name="T11" fmla="*/ 1 h 996"/>
                <a:gd name="T12" fmla="*/ 179 w 179"/>
                <a:gd name="T13" fmla="*/ 0 h 996"/>
                <a:gd name="T14" fmla="*/ 179 w 179"/>
                <a:gd name="T15" fmla="*/ 0 h 996"/>
                <a:gd name="T16" fmla="*/ 0 60000 65536"/>
                <a:gd name="T17" fmla="*/ 0 60000 65536"/>
                <a:gd name="T18" fmla="*/ 0 60000 65536"/>
                <a:gd name="T19" fmla="*/ 0 60000 65536"/>
                <a:gd name="T20" fmla="*/ 0 60000 65536"/>
                <a:gd name="T21" fmla="*/ 0 60000 65536"/>
                <a:gd name="T22" fmla="*/ 0 60000 65536"/>
                <a:gd name="T23" fmla="*/ 0 60000 65536"/>
                <a:gd name="T24" fmla="*/ 0 w 179"/>
                <a:gd name="T25" fmla="*/ 0 h 996"/>
                <a:gd name="T26" fmla="*/ 179 w 179"/>
                <a:gd name="T27" fmla="*/ 996 h 99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9" h="996">
                  <a:moveTo>
                    <a:pt x="179" y="0"/>
                  </a:moveTo>
                  <a:lnTo>
                    <a:pt x="111" y="996"/>
                  </a:lnTo>
                  <a:lnTo>
                    <a:pt x="0" y="996"/>
                  </a:lnTo>
                  <a:lnTo>
                    <a:pt x="8" y="965"/>
                  </a:lnTo>
                  <a:lnTo>
                    <a:pt x="82" y="969"/>
                  </a:lnTo>
                  <a:lnTo>
                    <a:pt x="147" y="1"/>
                  </a:lnTo>
                  <a:lnTo>
                    <a:pt x="179" y="0"/>
                  </a:lnTo>
                  <a:close/>
                </a:path>
              </a:pathLst>
            </a:custGeom>
            <a:solidFill>
              <a:srgbClr val="000000"/>
            </a:solidFill>
            <a:ln w="9525">
              <a:noFill/>
              <a:round/>
              <a:headEnd/>
              <a:tailEnd/>
            </a:ln>
          </p:spPr>
          <p:txBody>
            <a:bodyPr/>
            <a:lstStyle/>
            <a:p>
              <a:endParaRPr lang="en-US"/>
            </a:p>
          </p:txBody>
        </p:sp>
        <p:sp>
          <p:nvSpPr>
            <p:cNvPr id="82002" name="Freeform 160"/>
            <p:cNvSpPr>
              <a:spLocks/>
            </p:cNvSpPr>
            <p:nvPr/>
          </p:nvSpPr>
          <p:spPr bwMode="auto">
            <a:xfrm>
              <a:off x="2819" y="2561"/>
              <a:ext cx="44" cy="132"/>
            </a:xfrm>
            <a:custGeom>
              <a:avLst/>
              <a:gdLst>
                <a:gd name="T0" fmla="*/ 8 w 44"/>
                <a:gd name="T1" fmla="*/ 0 h 132"/>
                <a:gd name="T2" fmla="*/ 0 w 44"/>
                <a:gd name="T3" fmla="*/ 132 h 132"/>
                <a:gd name="T4" fmla="*/ 33 w 44"/>
                <a:gd name="T5" fmla="*/ 130 h 132"/>
                <a:gd name="T6" fmla="*/ 44 w 44"/>
                <a:gd name="T7" fmla="*/ 4 h 132"/>
                <a:gd name="T8" fmla="*/ 8 w 44"/>
                <a:gd name="T9" fmla="*/ 0 h 132"/>
                <a:gd name="T10" fmla="*/ 8 w 44"/>
                <a:gd name="T11" fmla="*/ 0 h 132"/>
                <a:gd name="T12" fmla="*/ 0 60000 65536"/>
                <a:gd name="T13" fmla="*/ 0 60000 65536"/>
                <a:gd name="T14" fmla="*/ 0 60000 65536"/>
                <a:gd name="T15" fmla="*/ 0 60000 65536"/>
                <a:gd name="T16" fmla="*/ 0 60000 65536"/>
                <a:gd name="T17" fmla="*/ 0 60000 65536"/>
                <a:gd name="T18" fmla="*/ 0 w 44"/>
                <a:gd name="T19" fmla="*/ 0 h 132"/>
                <a:gd name="T20" fmla="*/ 44 w 44"/>
                <a:gd name="T21" fmla="*/ 132 h 132"/>
              </a:gdLst>
              <a:ahLst/>
              <a:cxnLst>
                <a:cxn ang="T12">
                  <a:pos x="T0" y="T1"/>
                </a:cxn>
                <a:cxn ang="T13">
                  <a:pos x="T2" y="T3"/>
                </a:cxn>
                <a:cxn ang="T14">
                  <a:pos x="T4" y="T5"/>
                </a:cxn>
                <a:cxn ang="T15">
                  <a:pos x="T6" y="T7"/>
                </a:cxn>
                <a:cxn ang="T16">
                  <a:pos x="T8" y="T9"/>
                </a:cxn>
                <a:cxn ang="T17">
                  <a:pos x="T10" y="T11"/>
                </a:cxn>
              </a:cxnLst>
              <a:rect l="T18" t="T19" r="T20" b="T21"/>
              <a:pathLst>
                <a:path w="44" h="132">
                  <a:moveTo>
                    <a:pt x="8" y="0"/>
                  </a:moveTo>
                  <a:lnTo>
                    <a:pt x="0" y="132"/>
                  </a:lnTo>
                  <a:lnTo>
                    <a:pt x="33" y="130"/>
                  </a:lnTo>
                  <a:lnTo>
                    <a:pt x="44" y="4"/>
                  </a:lnTo>
                  <a:lnTo>
                    <a:pt x="8" y="0"/>
                  </a:lnTo>
                  <a:close/>
                </a:path>
              </a:pathLst>
            </a:custGeom>
            <a:solidFill>
              <a:srgbClr val="000000"/>
            </a:solidFill>
            <a:ln w="9525">
              <a:noFill/>
              <a:round/>
              <a:headEnd/>
              <a:tailEnd/>
            </a:ln>
          </p:spPr>
          <p:txBody>
            <a:bodyPr/>
            <a:lstStyle/>
            <a:p>
              <a:endParaRPr lang="en-US"/>
            </a:p>
          </p:txBody>
        </p:sp>
        <p:sp>
          <p:nvSpPr>
            <p:cNvPr id="82003" name="Freeform 161"/>
            <p:cNvSpPr>
              <a:spLocks/>
            </p:cNvSpPr>
            <p:nvPr/>
          </p:nvSpPr>
          <p:spPr bwMode="auto">
            <a:xfrm>
              <a:off x="2583" y="1904"/>
              <a:ext cx="335" cy="678"/>
            </a:xfrm>
            <a:custGeom>
              <a:avLst/>
              <a:gdLst>
                <a:gd name="T0" fmla="*/ 316 w 335"/>
                <a:gd name="T1" fmla="*/ 676 h 678"/>
                <a:gd name="T2" fmla="*/ 267 w 335"/>
                <a:gd name="T3" fmla="*/ 669 h 678"/>
                <a:gd name="T4" fmla="*/ 217 w 335"/>
                <a:gd name="T5" fmla="*/ 653 h 678"/>
                <a:gd name="T6" fmla="*/ 174 w 335"/>
                <a:gd name="T7" fmla="*/ 634 h 678"/>
                <a:gd name="T8" fmla="*/ 132 w 335"/>
                <a:gd name="T9" fmla="*/ 608 h 678"/>
                <a:gd name="T10" fmla="*/ 97 w 335"/>
                <a:gd name="T11" fmla="*/ 577 h 678"/>
                <a:gd name="T12" fmla="*/ 63 w 335"/>
                <a:gd name="T13" fmla="*/ 539 h 678"/>
                <a:gd name="T14" fmla="*/ 38 w 335"/>
                <a:gd name="T15" fmla="*/ 497 h 678"/>
                <a:gd name="T16" fmla="*/ 18 w 335"/>
                <a:gd name="T17" fmla="*/ 451 h 678"/>
                <a:gd name="T18" fmla="*/ 6 w 335"/>
                <a:gd name="T19" fmla="*/ 406 h 678"/>
                <a:gd name="T20" fmla="*/ 0 w 335"/>
                <a:gd name="T21" fmla="*/ 354 h 678"/>
                <a:gd name="T22" fmla="*/ 0 w 335"/>
                <a:gd name="T23" fmla="*/ 303 h 678"/>
                <a:gd name="T24" fmla="*/ 8 w 335"/>
                <a:gd name="T25" fmla="*/ 253 h 678"/>
                <a:gd name="T26" fmla="*/ 25 w 335"/>
                <a:gd name="T27" fmla="*/ 208 h 678"/>
                <a:gd name="T28" fmla="*/ 46 w 335"/>
                <a:gd name="T29" fmla="*/ 162 h 678"/>
                <a:gd name="T30" fmla="*/ 75 w 335"/>
                <a:gd name="T31" fmla="*/ 124 h 678"/>
                <a:gd name="T32" fmla="*/ 109 w 335"/>
                <a:gd name="T33" fmla="*/ 88 h 678"/>
                <a:gd name="T34" fmla="*/ 147 w 335"/>
                <a:gd name="T35" fmla="*/ 57 h 678"/>
                <a:gd name="T36" fmla="*/ 187 w 335"/>
                <a:gd name="T37" fmla="*/ 32 h 678"/>
                <a:gd name="T38" fmla="*/ 233 w 335"/>
                <a:gd name="T39" fmla="*/ 13 h 678"/>
                <a:gd name="T40" fmla="*/ 282 w 335"/>
                <a:gd name="T41" fmla="*/ 2 h 678"/>
                <a:gd name="T42" fmla="*/ 335 w 335"/>
                <a:gd name="T43" fmla="*/ 0 h 678"/>
                <a:gd name="T44" fmla="*/ 303 w 335"/>
                <a:gd name="T45" fmla="*/ 36 h 678"/>
                <a:gd name="T46" fmla="*/ 257 w 335"/>
                <a:gd name="T47" fmla="*/ 44 h 678"/>
                <a:gd name="T48" fmla="*/ 215 w 335"/>
                <a:gd name="T49" fmla="*/ 59 h 678"/>
                <a:gd name="T50" fmla="*/ 175 w 335"/>
                <a:gd name="T51" fmla="*/ 78 h 678"/>
                <a:gd name="T52" fmla="*/ 139 w 335"/>
                <a:gd name="T53" fmla="*/ 103 h 678"/>
                <a:gd name="T54" fmla="*/ 109 w 335"/>
                <a:gd name="T55" fmla="*/ 135 h 678"/>
                <a:gd name="T56" fmla="*/ 82 w 335"/>
                <a:gd name="T57" fmla="*/ 170 h 678"/>
                <a:gd name="T58" fmla="*/ 61 w 335"/>
                <a:gd name="T59" fmla="*/ 206 h 678"/>
                <a:gd name="T60" fmla="*/ 44 w 335"/>
                <a:gd name="T61" fmla="*/ 248 h 678"/>
                <a:gd name="T62" fmla="*/ 35 w 335"/>
                <a:gd name="T63" fmla="*/ 291 h 678"/>
                <a:gd name="T64" fmla="*/ 33 w 335"/>
                <a:gd name="T65" fmla="*/ 339 h 678"/>
                <a:gd name="T66" fmla="*/ 35 w 335"/>
                <a:gd name="T67" fmla="*/ 383 h 678"/>
                <a:gd name="T68" fmla="*/ 44 w 335"/>
                <a:gd name="T69" fmla="*/ 427 h 678"/>
                <a:gd name="T70" fmla="*/ 61 w 335"/>
                <a:gd name="T71" fmla="*/ 467 h 678"/>
                <a:gd name="T72" fmla="*/ 82 w 335"/>
                <a:gd name="T73" fmla="*/ 507 h 678"/>
                <a:gd name="T74" fmla="*/ 109 w 335"/>
                <a:gd name="T75" fmla="*/ 541 h 678"/>
                <a:gd name="T76" fmla="*/ 139 w 335"/>
                <a:gd name="T77" fmla="*/ 570 h 678"/>
                <a:gd name="T78" fmla="*/ 175 w 335"/>
                <a:gd name="T79" fmla="*/ 596 h 678"/>
                <a:gd name="T80" fmla="*/ 215 w 335"/>
                <a:gd name="T81" fmla="*/ 617 h 678"/>
                <a:gd name="T82" fmla="*/ 257 w 335"/>
                <a:gd name="T83" fmla="*/ 630 h 678"/>
                <a:gd name="T84" fmla="*/ 303 w 335"/>
                <a:gd name="T85" fmla="*/ 640 h 678"/>
                <a:gd name="T86" fmla="*/ 335 w 335"/>
                <a:gd name="T87" fmla="*/ 644 h 6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35"/>
                <a:gd name="T133" fmla="*/ 0 h 678"/>
                <a:gd name="T134" fmla="*/ 335 w 335"/>
                <a:gd name="T135" fmla="*/ 678 h 6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35" h="678">
                  <a:moveTo>
                    <a:pt x="335" y="644"/>
                  </a:moveTo>
                  <a:lnTo>
                    <a:pt x="335" y="678"/>
                  </a:lnTo>
                  <a:lnTo>
                    <a:pt x="316" y="676"/>
                  </a:lnTo>
                  <a:lnTo>
                    <a:pt x="299" y="674"/>
                  </a:lnTo>
                  <a:lnTo>
                    <a:pt x="282" y="670"/>
                  </a:lnTo>
                  <a:lnTo>
                    <a:pt x="267" y="669"/>
                  </a:lnTo>
                  <a:lnTo>
                    <a:pt x="250" y="663"/>
                  </a:lnTo>
                  <a:lnTo>
                    <a:pt x="233" y="659"/>
                  </a:lnTo>
                  <a:lnTo>
                    <a:pt x="217" y="653"/>
                  </a:lnTo>
                  <a:lnTo>
                    <a:pt x="204" y="650"/>
                  </a:lnTo>
                  <a:lnTo>
                    <a:pt x="187" y="642"/>
                  </a:lnTo>
                  <a:lnTo>
                    <a:pt x="174" y="634"/>
                  </a:lnTo>
                  <a:lnTo>
                    <a:pt x="158" y="625"/>
                  </a:lnTo>
                  <a:lnTo>
                    <a:pt x="147" y="617"/>
                  </a:lnTo>
                  <a:lnTo>
                    <a:pt x="132" y="608"/>
                  </a:lnTo>
                  <a:lnTo>
                    <a:pt x="120" y="598"/>
                  </a:lnTo>
                  <a:lnTo>
                    <a:pt x="109" y="587"/>
                  </a:lnTo>
                  <a:lnTo>
                    <a:pt x="97" y="577"/>
                  </a:lnTo>
                  <a:lnTo>
                    <a:pt x="86" y="564"/>
                  </a:lnTo>
                  <a:lnTo>
                    <a:pt x="75" y="552"/>
                  </a:lnTo>
                  <a:lnTo>
                    <a:pt x="63" y="539"/>
                  </a:lnTo>
                  <a:lnTo>
                    <a:pt x="56" y="526"/>
                  </a:lnTo>
                  <a:lnTo>
                    <a:pt x="46" y="510"/>
                  </a:lnTo>
                  <a:lnTo>
                    <a:pt x="38" y="497"/>
                  </a:lnTo>
                  <a:lnTo>
                    <a:pt x="31" y="482"/>
                  </a:lnTo>
                  <a:lnTo>
                    <a:pt x="25" y="469"/>
                  </a:lnTo>
                  <a:lnTo>
                    <a:pt x="18" y="451"/>
                  </a:lnTo>
                  <a:lnTo>
                    <a:pt x="12" y="436"/>
                  </a:lnTo>
                  <a:lnTo>
                    <a:pt x="8" y="421"/>
                  </a:lnTo>
                  <a:lnTo>
                    <a:pt x="6" y="406"/>
                  </a:lnTo>
                  <a:lnTo>
                    <a:pt x="2" y="389"/>
                  </a:lnTo>
                  <a:lnTo>
                    <a:pt x="0" y="371"/>
                  </a:lnTo>
                  <a:lnTo>
                    <a:pt x="0" y="354"/>
                  </a:lnTo>
                  <a:lnTo>
                    <a:pt x="0" y="339"/>
                  </a:lnTo>
                  <a:lnTo>
                    <a:pt x="0" y="320"/>
                  </a:lnTo>
                  <a:lnTo>
                    <a:pt x="0" y="303"/>
                  </a:lnTo>
                  <a:lnTo>
                    <a:pt x="2" y="286"/>
                  </a:lnTo>
                  <a:lnTo>
                    <a:pt x="6" y="270"/>
                  </a:lnTo>
                  <a:lnTo>
                    <a:pt x="8" y="253"/>
                  </a:lnTo>
                  <a:lnTo>
                    <a:pt x="12" y="236"/>
                  </a:lnTo>
                  <a:lnTo>
                    <a:pt x="18" y="221"/>
                  </a:lnTo>
                  <a:lnTo>
                    <a:pt x="25" y="208"/>
                  </a:lnTo>
                  <a:lnTo>
                    <a:pt x="31" y="190"/>
                  </a:lnTo>
                  <a:lnTo>
                    <a:pt x="38" y="177"/>
                  </a:lnTo>
                  <a:lnTo>
                    <a:pt x="46" y="162"/>
                  </a:lnTo>
                  <a:lnTo>
                    <a:pt x="56" y="151"/>
                  </a:lnTo>
                  <a:lnTo>
                    <a:pt x="63" y="135"/>
                  </a:lnTo>
                  <a:lnTo>
                    <a:pt x="75" y="124"/>
                  </a:lnTo>
                  <a:lnTo>
                    <a:pt x="86" y="112"/>
                  </a:lnTo>
                  <a:lnTo>
                    <a:pt x="97" y="101"/>
                  </a:lnTo>
                  <a:lnTo>
                    <a:pt x="109" y="88"/>
                  </a:lnTo>
                  <a:lnTo>
                    <a:pt x="120" y="76"/>
                  </a:lnTo>
                  <a:lnTo>
                    <a:pt x="132" y="67"/>
                  </a:lnTo>
                  <a:lnTo>
                    <a:pt x="147" y="57"/>
                  </a:lnTo>
                  <a:lnTo>
                    <a:pt x="158" y="48"/>
                  </a:lnTo>
                  <a:lnTo>
                    <a:pt x="174" y="40"/>
                  </a:lnTo>
                  <a:lnTo>
                    <a:pt x="187" y="32"/>
                  </a:lnTo>
                  <a:lnTo>
                    <a:pt x="204" y="27"/>
                  </a:lnTo>
                  <a:lnTo>
                    <a:pt x="217" y="19"/>
                  </a:lnTo>
                  <a:lnTo>
                    <a:pt x="233" y="13"/>
                  </a:lnTo>
                  <a:lnTo>
                    <a:pt x="250" y="10"/>
                  </a:lnTo>
                  <a:lnTo>
                    <a:pt x="267" y="6"/>
                  </a:lnTo>
                  <a:lnTo>
                    <a:pt x="282" y="2"/>
                  </a:lnTo>
                  <a:lnTo>
                    <a:pt x="299" y="0"/>
                  </a:lnTo>
                  <a:lnTo>
                    <a:pt x="316" y="0"/>
                  </a:lnTo>
                  <a:lnTo>
                    <a:pt x="335" y="0"/>
                  </a:lnTo>
                  <a:lnTo>
                    <a:pt x="335" y="36"/>
                  </a:lnTo>
                  <a:lnTo>
                    <a:pt x="318" y="36"/>
                  </a:lnTo>
                  <a:lnTo>
                    <a:pt x="303" y="36"/>
                  </a:lnTo>
                  <a:lnTo>
                    <a:pt x="288" y="38"/>
                  </a:lnTo>
                  <a:lnTo>
                    <a:pt x="273" y="42"/>
                  </a:lnTo>
                  <a:lnTo>
                    <a:pt x="257" y="44"/>
                  </a:lnTo>
                  <a:lnTo>
                    <a:pt x="244" y="48"/>
                  </a:lnTo>
                  <a:lnTo>
                    <a:pt x="229" y="53"/>
                  </a:lnTo>
                  <a:lnTo>
                    <a:pt x="215" y="59"/>
                  </a:lnTo>
                  <a:lnTo>
                    <a:pt x="200" y="65"/>
                  </a:lnTo>
                  <a:lnTo>
                    <a:pt x="187" y="71"/>
                  </a:lnTo>
                  <a:lnTo>
                    <a:pt x="175" y="78"/>
                  </a:lnTo>
                  <a:lnTo>
                    <a:pt x="164" y="86"/>
                  </a:lnTo>
                  <a:lnTo>
                    <a:pt x="151" y="93"/>
                  </a:lnTo>
                  <a:lnTo>
                    <a:pt x="139" y="103"/>
                  </a:lnTo>
                  <a:lnTo>
                    <a:pt x="130" y="114"/>
                  </a:lnTo>
                  <a:lnTo>
                    <a:pt x="120" y="126"/>
                  </a:lnTo>
                  <a:lnTo>
                    <a:pt x="109" y="135"/>
                  </a:lnTo>
                  <a:lnTo>
                    <a:pt x="99" y="145"/>
                  </a:lnTo>
                  <a:lnTo>
                    <a:pt x="90" y="156"/>
                  </a:lnTo>
                  <a:lnTo>
                    <a:pt x="82" y="170"/>
                  </a:lnTo>
                  <a:lnTo>
                    <a:pt x="73" y="181"/>
                  </a:lnTo>
                  <a:lnTo>
                    <a:pt x="67" y="192"/>
                  </a:lnTo>
                  <a:lnTo>
                    <a:pt x="61" y="206"/>
                  </a:lnTo>
                  <a:lnTo>
                    <a:pt x="56" y="221"/>
                  </a:lnTo>
                  <a:lnTo>
                    <a:pt x="50" y="232"/>
                  </a:lnTo>
                  <a:lnTo>
                    <a:pt x="44" y="248"/>
                  </a:lnTo>
                  <a:lnTo>
                    <a:pt x="40" y="261"/>
                  </a:lnTo>
                  <a:lnTo>
                    <a:pt x="38" y="276"/>
                  </a:lnTo>
                  <a:lnTo>
                    <a:pt x="35" y="291"/>
                  </a:lnTo>
                  <a:lnTo>
                    <a:pt x="33" y="307"/>
                  </a:lnTo>
                  <a:lnTo>
                    <a:pt x="33" y="322"/>
                  </a:lnTo>
                  <a:lnTo>
                    <a:pt x="33" y="339"/>
                  </a:lnTo>
                  <a:lnTo>
                    <a:pt x="33" y="352"/>
                  </a:lnTo>
                  <a:lnTo>
                    <a:pt x="33" y="368"/>
                  </a:lnTo>
                  <a:lnTo>
                    <a:pt x="35" y="383"/>
                  </a:lnTo>
                  <a:lnTo>
                    <a:pt x="38" y="398"/>
                  </a:lnTo>
                  <a:lnTo>
                    <a:pt x="40" y="411"/>
                  </a:lnTo>
                  <a:lnTo>
                    <a:pt x="44" y="427"/>
                  </a:lnTo>
                  <a:lnTo>
                    <a:pt x="50" y="440"/>
                  </a:lnTo>
                  <a:lnTo>
                    <a:pt x="56" y="455"/>
                  </a:lnTo>
                  <a:lnTo>
                    <a:pt x="61" y="467"/>
                  </a:lnTo>
                  <a:lnTo>
                    <a:pt x="67" y="480"/>
                  </a:lnTo>
                  <a:lnTo>
                    <a:pt x="73" y="493"/>
                  </a:lnTo>
                  <a:lnTo>
                    <a:pt x="82" y="507"/>
                  </a:lnTo>
                  <a:lnTo>
                    <a:pt x="90" y="518"/>
                  </a:lnTo>
                  <a:lnTo>
                    <a:pt x="99" y="530"/>
                  </a:lnTo>
                  <a:lnTo>
                    <a:pt x="109" y="541"/>
                  </a:lnTo>
                  <a:lnTo>
                    <a:pt x="120" y="552"/>
                  </a:lnTo>
                  <a:lnTo>
                    <a:pt x="130" y="560"/>
                  </a:lnTo>
                  <a:lnTo>
                    <a:pt x="139" y="570"/>
                  </a:lnTo>
                  <a:lnTo>
                    <a:pt x="151" y="579"/>
                  </a:lnTo>
                  <a:lnTo>
                    <a:pt x="164" y="589"/>
                  </a:lnTo>
                  <a:lnTo>
                    <a:pt x="175" y="596"/>
                  </a:lnTo>
                  <a:lnTo>
                    <a:pt x="187" y="604"/>
                  </a:lnTo>
                  <a:lnTo>
                    <a:pt x="200" y="610"/>
                  </a:lnTo>
                  <a:lnTo>
                    <a:pt x="215" y="617"/>
                  </a:lnTo>
                  <a:lnTo>
                    <a:pt x="229" y="621"/>
                  </a:lnTo>
                  <a:lnTo>
                    <a:pt x="244" y="627"/>
                  </a:lnTo>
                  <a:lnTo>
                    <a:pt x="257" y="630"/>
                  </a:lnTo>
                  <a:lnTo>
                    <a:pt x="273" y="634"/>
                  </a:lnTo>
                  <a:lnTo>
                    <a:pt x="288" y="636"/>
                  </a:lnTo>
                  <a:lnTo>
                    <a:pt x="303" y="640"/>
                  </a:lnTo>
                  <a:lnTo>
                    <a:pt x="318" y="642"/>
                  </a:lnTo>
                  <a:lnTo>
                    <a:pt x="335" y="644"/>
                  </a:lnTo>
                  <a:close/>
                </a:path>
              </a:pathLst>
            </a:custGeom>
            <a:solidFill>
              <a:srgbClr val="000000"/>
            </a:solidFill>
            <a:ln w="9525">
              <a:noFill/>
              <a:round/>
              <a:headEnd/>
              <a:tailEnd/>
            </a:ln>
          </p:spPr>
          <p:txBody>
            <a:bodyPr/>
            <a:lstStyle/>
            <a:p>
              <a:endParaRPr lang="en-US"/>
            </a:p>
          </p:txBody>
        </p:sp>
        <p:sp>
          <p:nvSpPr>
            <p:cNvPr id="82004" name="Freeform 162"/>
            <p:cNvSpPr>
              <a:spLocks/>
            </p:cNvSpPr>
            <p:nvPr/>
          </p:nvSpPr>
          <p:spPr bwMode="auto">
            <a:xfrm>
              <a:off x="2916" y="1904"/>
              <a:ext cx="339" cy="678"/>
            </a:xfrm>
            <a:custGeom>
              <a:avLst/>
              <a:gdLst>
                <a:gd name="T0" fmla="*/ 2 w 339"/>
                <a:gd name="T1" fmla="*/ 0 h 678"/>
                <a:gd name="T2" fmla="*/ 52 w 339"/>
                <a:gd name="T3" fmla="*/ 2 h 678"/>
                <a:gd name="T4" fmla="*/ 99 w 339"/>
                <a:gd name="T5" fmla="*/ 13 h 678"/>
                <a:gd name="T6" fmla="*/ 145 w 339"/>
                <a:gd name="T7" fmla="*/ 32 h 678"/>
                <a:gd name="T8" fmla="*/ 189 w 339"/>
                <a:gd name="T9" fmla="*/ 57 h 678"/>
                <a:gd name="T10" fmla="*/ 227 w 339"/>
                <a:gd name="T11" fmla="*/ 88 h 678"/>
                <a:gd name="T12" fmla="*/ 259 w 339"/>
                <a:gd name="T13" fmla="*/ 122 h 678"/>
                <a:gd name="T14" fmla="*/ 286 w 339"/>
                <a:gd name="T15" fmla="*/ 160 h 678"/>
                <a:gd name="T16" fmla="*/ 311 w 339"/>
                <a:gd name="T17" fmla="*/ 208 h 678"/>
                <a:gd name="T18" fmla="*/ 326 w 339"/>
                <a:gd name="T19" fmla="*/ 253 h 678"/>
                <a:gd name="T20" fmla="*/ 335 w 339"/>
                <a:gd name="T21" fmla="*/ 303 h 678"/>
                <a:gd name="T22" fmla="*/ 337 w 339"/>
                <a:gd name="T23" fmla="*/ 354 h 678"/>
                <a:gd name="T24" fmla="*/ 332 w 339"/>
                <a:gd name="T25" fmla="*/ 406 h 678"/>
                <a:gd name="T26" fmla="*/ 316 w 339"/>
                <a:gd name="T27" fmla="*/ 451 h 678"/>
                <a:gd name="T28" fmla="*/ 295 w 339"/>
                <a:gd name="T29" fmla="*/ 497 h 678"/>
                <a:gd name="T30" fmla="*/ 269 w 339"/>
                <a:gd name="T31" fmla="*/ 539 h 678"/>
                <a:gd name="T32" fmla="*/ 238 w 339"/>
                <a:gd name="T33" fmla="*/ 577 h 678"/>
                <a:gd name="T34" fmla="*/ 200 w 339"/>
                <a:gd name="T35" fmla="*/ 608 h 678"/>
                <a:gd name="T36" fmla="*/ 160 w 339"/>
                <a:gd name="T37" fmla="*/ 634 h 678"/>
                <a:gd name="T38" fmla="*/ 115 w 339"/>
                <a:gd name="T39" fmla="*/ 655 h 678"/>
                <a:gd name="T40" fmla="*/ 69 w 339"/>
                <a:gd name="T41" fmla="*/ 670 h 678"/>
                <a:gd name="T42" fmla="*/ 18 w 339"/>
                <a:gd name="T43" fmla="*/ 676 h 678"/>
                <a:gd name="T44" fmla="*/ 0 w 339"/>
                <a:gd name="T45" fmla="*/ 644 h 678"/>
                <a:gd name="T46" fmla="*/ 33 w 339"/>
                <a:gd name="T47" fmla="*/ 640 h 678"/>
                <a:gd name="T48" fmla="*/ 77 w 339"/>
                <a:gd name="T49" fmla="*/ 632 h 678"/>
                <a:gd name="T50" fmla="*/ 120 w 339"/>
                <a:gd name="T51" fmla="*/ 619 h 678"/>
                <a:gd name="T52" fmla="*/ 156 w 339"/>
                <a:gd name="T53" fmla="*/ 598 h 678"/>
                <a:gd name="T54" fmla="*/ 193 w 339"/>
                <a:gd name="T55" fmla="*/ 571 h 678"/>
                <a:gd name="T56" fmla="*/ 225 w 339"/>
                <a:gd name="T57" fmla="*/ 543 h 678"/>
                <a:gd name="T58" fmla="*/ 254 w 339"/>
                <a:gd name="T59" fmla="*/ 509 h 678"/>
                <a:gd name="T60" fmla="*/ 273 w 339"/>
                <a:gd name="T61" fmla="*/ 469 h 678"/>
                <a:gd name="T62" fmla="*/ 290 w 339"/>
                <a:gd name="T63" fmla="*/ 429 h 678"/>
                <a:gd name="T64" fmla="*/ 299 w 339"/>
                <a:gd name="T65" fmla="*/ 383 h 678"/>
                <a:gd name="T66" fmla="*/ 305 w 339"/>
                <a:gd name="T67" fmla="*/ 339 h 678"/>
                <a:gd name="T68" fmla="*/ 299 w 339"/>
                <a:gd name="T69" fmla="*/ 291 h 678"/>
                <a:gd name="T70" fmla="*/ 290 w 339"/>
                <a:gd name="T71" fmla="*/ 248 h 678"/>
                <a:gd name="T72" fmla="*/ 273 w 339"/>
                <a:gd name="T73" fmla="*/ 204 h 678"/>
                <a:gd name="T74" fmla="*/ 254 w 339"/>
                <a:gd name="T75" fmla="*/ 168 h 678"/>
                <a:gd name="T76" fmla="*/ 225 w 339"/>
                <a:gd name="T77" fmla="*/ 133 h 678"/>
                <a:gd name="T78" fmla="*/ 193 w 339"/>
                <a:gd name="T79" fmla="*/ 101 h 678"/>
                <a:gd name="T80" fmla="*/ 156 w 339"/>
                <a:gd name="T81" fmla="*/ 76 h 678"/>
                <a:gd name="T82" fmla="*/ 120 w 339"/>
                <a:gd name="T83" fmla="*/ 57 h 678"/>
                <a:gd name="T84" fmla="*/ 77 w 339"/>
                <a:gd name="T85" fmla="*/ 42 h 678"/>
                <a:gd name="T86" fmla="*/ 33 w 339"/>
                <a:gd name="T87" fmla="*/ 34 h 678"/>
                <a:gd name="T88" fmla="*/ 0 w 339"/>
                <a:gd name="T89" fmla="*/ 34 h 67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39"/>
                <a:gd name="T136" fmla="*/ 0 h 678"/>
                <a:gd name="T137" fmla="*/ 339 w 339"/>
                <a:gd name="T138" fmla="*/ 678 h 67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39" h="678">
                  <a:moveTo>
                    <a:pt x="0" y="36"/>
                  </a:moveTo>
                  <a:lnTo>
                    <a:pt x="0" y="0"/>
                  </a:lnTo>
                  <a:lnTo>
                    <a:pt x="2" y="0"/>
                  </a:lnTo>
                  <a:lnTo>
                    <a:pt x="18" y="0"/>
                  </a:lnTo>
                  <a:lnTo>
                    <a:pt x="35" y="0"/>
                  </a:lnTo>
                  <a:lnTo>
                    <a:pt x="52" y="2"/>
                  </a:lnTo>
                  <a:lnTo>
                    <a:pt x="69" y="6"/>
                  </a:lnTo>
                  <a:lnTo>
                    <a:pt x="84" y="10"/>
                  </a:lnTo>
                  <a:lnTo>
                    <a:pt x="99" y="13"/>
                  </a:lnTo>
                  <a:lnTo>
                    <a:pt x="115" y="19"/>
                  </a:lnTo>
                  <a:lnTo>
                    <a:pt x="132" y="27"/>
                  </a:lnTo>
                  <a:lnTo>
                    <a:pt x="145" y="32"/>
                  </a:lnTo>
                  <a:lnTo>
                    <a:pt x="160" y="40"/>
                  </a:lnTo>
                  <a:lnTo>
                    <a:pt x="174" y="48"/>
                  </a:lnTo>
                  <a:lnTo>
                    <a:pt x="189" y="57"/>
                  </a:lnTo>
                  <a:lnTo>
                    <a:pt x="200" y="65"/>
                  </a:lnTo>
                  <a:lnTo>
                    <a:pt x="215" y="76"/>
                  </a:lnTo>
                  <a:lnTo>
                    <a:pt x="227" y="88"/>
                  </a:lnTo>
                  <a:lnTo>
                    <a:pt x="238" y="99"/>
                  </a:lnTo>
                  <a:lnTo>
                    <a:pt x="248" y="111"/>
                  </a:lnTo>
                  <a:lnTo>
                    <a:pt x="259" y="122"/>
                  </a:lnTo>
                  <a:lnTo>
                    <a:pt x="269" y="133"/>
                  </a:lnTo>
                  <a:lnTo>
                    <a:pt x="280" y="149"/>
                  </a:lnTo>
                  <a:lnTo>
                    <a:pt x="286" y="160"/>
                  </a:lnTo>
                  <a:lnTo>
                    <a:pt x="295" y="175"/>
                  </a:lnTo>
                  <a:lnTo>
                    <a:pt x="303" y="190"/>
                  </a:lnTo>
                  <a:lnTo>
                    <a:pt x="311" y="208"/>
                  </a:lnTo>
                  <a:lnTo>
                    <a:pt x="316" y="221"/>
                  </a:lnTo>
                  <a:lnTo>
                    <a:pt x="322" y="236"/>
                  </a:lnTo>
                  <a:lnTo>
                    <a:pt x="326" y="253"/>
                  </a:lnTo>
                  <a:lnTo>
                    <a:pt x="332" y="270"/>
                  </a:lnTo>
                  <a:lnTo>
                    <a:pt x="333" y="286"/>
                  </a:lnTo>
                  <a:lnTo>
                    <a:pt x="335" y="303"/>
                  </a:lnTo>
                  <a:lnTo>
                    <a:pt x="337" y="320"/>
                  </a:lnTo>
                  <a:lnTo>
                    <a:pt x="339" y="339"/>
                  </a:lnTo>
                  <a:lnTo>
                    <a:pt x="337" y="354"/>
                  </a:lnTo>
                  <a:lnTo>
                    <a:pt x="335" y="371"/>
                  </a:lnTo>
                  <a:lnTo>
                    <a:pt x="333" y="389"/>
                  </a:lnTo>
                  <a:lnTo>
                    <a:pt x="332" y="406"/>
                  </a:lnTo>
                  <a:lnTo>
                    <a:pt x="326" y="421"/>
                  </a:lnTo>
                  <a:lnTo>
                    <a:pt x="322" y="436"/>
                  </a:lnTo>
                  <a:lnTo>
                    <a:pt x="316" y="451"/>
                  </a:lnTo>
                  <a:lnTo>
                    <a:pt x="311" y="469"/>
                  </a:lnTo>
                  <a:lnTo>
                    <a:pt x="303" y="482"/>
                  </a:lnTo>
                  <a:lnTo>
                    <a:pt x="295" y="497"/>
                  </a:lnTo>
                  <a:lnTo>
                    <a:pt x="286" y="510"/>
                  </a:lnTo>
                  <a:lnTo>
                    <a:pt x="280" y="526"/>
                  </a:lnTo>
                  <a:lnTo>
                    <a:pt x="269" y="539"/>
                  </a:lnTo>
                  <a:lnTo>
                    <a:pt x="259" y="552"/>
                  </a:lnTo>
                  <a:lnTo>
                    <a:pt x="248" y="564"/>
                  </a:lnTo>
                  <a:lnTo>
                    <a:pt x="238" y="577"/>
                  </a:lnTo>
                  <a:lnTo>
                    <a:pt x="227" y="587"/>
                  </a:lnTo>
                  <a:lnTo>
                    <a:pt x="215" y="598"/>
                  </a:lnTo>
                  <a:lnTo>
                    <a:pt x="200" y="608"/>
                  </a:lnTo>
                  <a:lnTo>
                    <a:pt x="189" y="617"/>
                  </a:lnTo>
                  <a:lnTo>
                    <a:pt x="174" y="625"/>
                  </a:lnTo>
                  <a:lnTo>
                    <a:pt x="160" y="634"/>
                  </a:lnTo>
                  <a:lnTo>
                    <a:pt x="145" y="642"/>
                  </a:lnTo>
                  <a:lnTo>
                    <a:pt x="132" y="650"/>
                  </a:lnTo>
                  <a:lnTo>
                    <a:pt x="115" y="655"/>
                  </a:lnTo>
                  <a:lnTo>
                    <a:pt x="99" y="661"/>
                  </a:lnTo>
                  <a:lnTo>
                    <a:pt x="84" y="665"/>
                  </a:lnTo>
                  <a:lnTo>
                    <a:pt x="69" y="670"/>
                  </a:lnTo>
                  <a:lnTo>
                    <a:pt x="52" y="672"/>
                  </a:lnTo>
                  <a:lnTo>
                    <a:pt x="35" y="674"/>
                  </a:lnTo>
                  <a:lnTo>
                    <a:pt x="18" y="676"/>
                  </a:lnTo>
                  <a:lnTo>
                    <a:pt x="2" y="678"/>
                  </a:lnTo>
                  <a:lnTo>
                    <a:pt x="0" y="678"/>
                  </a:lnTo>
                  <a:lnTo>
                    <a:pt x="0" y="644"/>
                  </a:lnTo>
                  <a:lnTo>
                    <a:pt x="2" y="644"/>
                  </a:lnTo>
                  <a:lnTo>
                    <a:pt x="16" y="642"/>
                  </a:lnTo>
                  <a:lnTo>
                    <a:pt x="33" y="640"/>
                  </a:lnTo>
                  <a:lnTo>
                    <a:pt x="46" y="638"/>
                  </a:lnTo>
                  <a:lnTo>
                    <a:pt x="63" y="636"/>
                  </a:lnTo>
                  <a:lnTo>
                    <a:pt x="77" y="632"/>
                  </a:lnTo>
                  <a:lnTo>
                    <a:pt x="92" y="629"/>
                  </a:lnTo>
                  <a:lnTo>
                    <a:pt x="105" y="623"/>
                  </a:lnTo>
                  <a:lnTo>
                    <a:pt x="120" y="619"/>
                  </a:lnTo>
                  <a:lnTo>
                    <a:pt x="132" y="611"/>
                  </a:lnTo>
                  <a:lnTo>
                    <a:pt x="145" y="606"/>
                  </a:lnTo>
                  <a:lnTo>
                    <a:pt x="156" y="598"/>
                  </a:lnTo>
                  <a:lnTo>
                    <a:pt x="172" y="590"/>
                  </a:lnTo>
                  <a:lnTo>
                    <a:pt x="183" y="581"/>
                  </a:lnTo>
                  <a:lnTo>
                    <a:pt x="193" y="571"/>
                  </a:lnTo>
                  <a:lnTo>
                    <a:pt x="206" y="562"/>
                  </a:lnTo>
                  <a:lnTo>
                    <a:pt x="217" y="554"/>
                  </a:lnTo>
                  <a:lnTo>
                    <a:pt x="225" y="543"/>
                  </a:lnTo>
                  <a:lnTo>
                    <a:pt x="234" y="531"/>
                  </a:lnTo>
                  <a:lnTo>
                    <a:pt x="244" y="520"/>
                  </a:lnTo>
                  <a:lnTo>
                    <a:pt x="254" y="509"/>
                  </a:lnTo>
                  <a:lnTo>
                    <a:pt x="259" y="495"/>
                  </a:lnTo>
                  <a:lnTo>
                    <a:pt x="267" y="482"/>
                  </a:lnTo>
                  <a:lnTo>
                    <a:pt x="273" y="469"/>
                  </a:lnTo>
                  <a:lnTo>
                    <a:pt x="280" y="457"/>
                  </a:lnTo>
                  <a:lnTo>
                    <a:pt x="284" y="442"/>
                  </a:lnTo>
                  <a:lnTo>
                    <a:pt x="290" y="429"/>
                  </a:lnTo>
                  <a:lnTo>
                    <a:pt x="293" y="413"/>
                  </a:lnTo>
                  <a:lnTo>
                    <a:pt x="297" y="400"/>
                  </a:lnTo>
                  <a:lnTo>
                    <a:pt x="299" y="383"/>
                  </a:lnTo>
                  <a:lnTo>
                    <a:pt x="301" y="370"/>
                  </a:lnTo>
                  <a:lnTo>
                    <a:pt x="303" y="352"/>
                  </a:lnTo>
                  <a:lnTo>
                    <a:pt x="305" y="339"/>
                  </a:lnTo>
                  <a:lnTo>
                    <a:pt x="303" y="322"/>
                  </a:lnTo>
                  <a:lnTo>
                    <a:pt x="301" y="307"/>
                  </a:lnTo>
                  <a:lnTo>
                    <a:pt x="299" y="291"/>
                  </a:lnTo>
                  <a:lnTo>
                    <a:pt x="297" y="276"/>
                  </a:lnTo>
                  <a:lnTo>
                    <a:pt x="293" y="261"/>
                  </a:lnTo>
                  <a:lnTo>
                    <a:pt x="290" y="248"/>
                  </a:lnTo>
                  <a:lnTo>
                    <a:pt x="284" y="232"/>
                  </a:lnTo>
                  <a:lnTo>
                    <a:pt x="280" y="219"/>
                  </a:lnTo>
                  <a:lnTo>
                    <a:pt x="273" y="204"/>
                  </a:lnTo>
                  <a:lnTo>
                    <a:pt x="267" y="190"/>
                  </a:lnTo>
                  <a:lnTo>
                    <a:pt x="259" y="179"/>
                  </a:lnTo>
                  <a:lnTo>
                    <a:pt x="254" y="168"/>
                  </a:lnTo>
                  <a:lnTo>
                    <a:pt x="244" y="154"/>
                  </a:lnTo>
                  <a:lnTo>
                    <a:pt x="234" y="143"/>
                  </a:lnTo>
                  <a:lnTo>
                    <a:pt x="225" y="133"/>
                  </a:lnTo>
                  <a:lnTo>
                    <a:pt x="217" y="124"/>
                  </a:lnTo>
                  <a:lnTo>
                    <a:pt x="206" y="112"/>
                  </a:lnTo>
                  <a:lnTo>
                    <a:pt x="193" y="101"/>
                  </a:lnTo>
                  <a:lnTo>
                    <a:pt x="183" y="91"/>
                  </a:lnTo>
                  <a:lnTo>
                    <a:pt x="172" y="84"/>
                  </a:lnTo>
                  <a:lnTo>
                    <a:pt x="156" y="76"/>
                  </a:lnTo>
                  <a:lnTo>
                    <a:pt x="145" y="69"/>
                  </a:lnTo>
                  <a:lnTo>
                    <a:pt x="132" y="63"/>
                  </a:lnTo>
                  <a:lnTo>
                    <a:pt x="120" y="57"/>
                  </a:lnTo>
                  <a:lnTo>
                    <a:pt x="105" y="51"/>
                  </a:lnTo>
                  <a:lnTo>
                    <a:pt x="92" y="46"/>
                  </a:lnTo>
                  <a:lnTo>
                    <a:pt x="77" y="42"/>
                  </a:lnTo>
                  <a:lnTo>
                    <a:pt x="63" y="40"/>
                  </a:lnTo>
                  <a:lnTo>
                    <a:pt x="46" y="36"/>
                  </a:lnTo>
                  <a:lnTo>
                    <a:pt x="33" y="34"/>
                  </a:lnTo>
                  <a:lnTo>
                    <a:pt x="16" y="34"/>
                  </a:lnTo>
                  <a:lnTo>
                    <a:pt x="2" y="34"/>
                  </a:lnTo>
                  <a:lnTo>
                    <a:pt x="0" y="34"/>
                  </a:lnTo>
                  <a:lnTo>
                    <a:pt x="0" y="36"/>
                  </a:lnTo>
                  <a:close/>
                </a:path>
              </a:pathLst>
            </a:custGeom>
            <a:solidFill>
              <a:srgbClr val="000000"/>
            </a:solidFill>
            <a:ln w="9525">
              <a:noFill/>
              <a:round/>
              <a:headEnd/>
              <a:tailEnd/>
            </a:ln>
          </p:spPr>
          <p:txBody>
            <a:bodyPr/>
            <a:lstStyle/>
            <a:p>
              <a:endParaRPr lang="en-US"/>
            </a:p>
          </p:txBody>
        </p:sp>
        <p:sp>
          <p:nvSpPr>
            <p:cNvPr id="82005" name="Freeform 163"/>
            <p:cNvSpPr>
              <a:spLocks/>
            </p:cNvSpPr>
            <p:nvPr/>
          </p:nvSpPr>
          <p:spPr bwMode="auto">
            <a:xfrm>
              <a:off x="2679" y="2011"/>
              <a:ext cx="234" cy="468"/>
            </a:xfrm>
            <a:custGeom>
              <a:avLst/>
              <a:gdLst>
                <a:gd name="T0" fmla="*/ 234 w 234"/>
                <a:gd name="T1" fmla="*/ 468 h 468"/>
                <a:gd name="T2" fmla="*/ 209 w 234"/>
                <a:gd name="T3" fmla="*/ 464 h 468"/>
                <a:gd name="T4" fmla="*/ 184 w 234"/>
                <a:gd name="T5" fmla="*/ 461 h 468"/>
                <a:gd name="T6" fmla="*/ 161 w 234"/>
                <a:gd name="T7" fmla="*/ 453 h 468"/>
                <a:gd name="T8" fmla="*/ 142 w 234"/>
                <a:gd name="T9" fmla="*/ 447 h 468"/>
                <a:gd name="T10" fmla="*/ 119 w 234"/>
                <a:gd name="T11" fmla="*/ 436 h 468"/>
                <a:gd name="T12" fmla="*/ 102 w 234"/>
                <a:gd name="T13" fmla="*/ 424 h 468"/>
                <a:gd name="T14" fmla="*/ 68 w 234"/>
                <a:gd name="T15" fmla="*/ 398 h 468"/>
                <a:gd name="T16" fmla="*/ 38 w 234"/>
                <a:gd name="T17" fmla="*/ 362 h 468"/>
                <a:gd name="T18" fmla="*/ 17 w 234"/>
                <a:gd name="T19" fmla="*/ 323 h 468"/>
                <a:gd name="T20" fmla="*/ 7 w 234"/>
                <a:gd name="T21" fmla="*/ 301 h 468"/>
                <a:gd name="T22" fmla="*/ 3 w 234"/>
                <a:gd name="T23" fmla="*/ 278 h 468"/>
                <a:gd name="T24" fmla="*/ 0 w 234"/>
                <a:gd name="T25" fmla="*/ 255 h 468"/>
                <a:gd name="T26" fmla="*/ 0 w 234"/>
                <a:gd name="T27" fmla="*/ 234 h 468"/>
                <a:gd name="T28" fmla="*/ 0 w 234"/>
                <a:gd name="T29" fmla="*/ 209 h 468"/>
                <a:gd name="T30" fmla="*/ 3 w 234"/>
                <a:gd name="T31" fmla="*/ 184 h 468"/>
                <a:gd name="T32" fmla="*/ 7 w 234"/>
                <a:gd name="T33" fmla="*/ 162 h 468"/>
                <a:gd name="T34" fmla="*/ 17 w 234"/>
                <a:gd name="T35" fmla="*/ 143 h 468"/>
                <a:gd name="T36" fmla="*/ 24 w 234"/>
                <a:gd name="T37" fmla="*/ 120 h 468"/>
                <a:gd name="T38" fmla="*/ 38 w 234"/>
                <a:gd name="T39" fmla="*/ 103 h 468"/>
                <a:gd name="T40" fmla="*/ 68 w 234"/>
                <a:gd name="T41" fmla="*/ 68 h 468"/>
                <a:gd name="T42" fmla="*/ 102 w 234"/>
                <a:gd name="T43" fmla="*/ 38 h 468"/>
                <a:gd name="T44" fmla="*/ 119 w 234"/>
                <a:gd name="T45" fmla="*/ 24 h 468"/>
                <a:gd name="T46" fmla="*/ 142 w 234"/>
                <a:gd name="T47" fmla="*/ 17 h 468"/>
                <a:gd name="T48" fmla="*/ 161 w 234"/>
                <a:gd name="T49" fmla="*/ 7 h 468"/>
                <a:gd name="T50" fmla="*/ 184 w 234"/>
                <a:gd name="T51" fmla="*/ 4 h 468"/>
                <a:gd name="T52" fmla="*/ 209 w 234"/>
                <a:gd name="T53" fmla="*/ 0 h 468"/>
                <a:gd name="T54" fmla="*/ 234 w 234"/>
                <a:gd name="T55" fmla="*/ 0 h 468"/>
                <a:gd name="T56" fmla="*/ 222 w 234"/>
                <a:gd name="T57" fmla="*/ 23 h 468"/>
                <a:gd name="T58" fmla="*/ 199 w 234"/>
                <a:gd name="T59" fmla="*/ 23 h 468"/>
                <a:gd name="T60" fmla="*/ 167 w 234"/>
                <a:gd name="T61" fmla="*/ 30 h 468"/>
                <a:gd name="T62" fmla="*/ 131 w 234"/>
                <a:gd name="T63" fmla="*/ 45 h 468"/>
                <a:gd name="T64" fmla="*/ 97 w 234"/>
                <a:gd name="T65" fmla="*/ 68 h 468"/>
                <a:gd name="T66" fmla="*/ 68 w 234"/>
                <a:gd name="T67" fmla="*/ 97 h 468"/>
                <a:gd name="T68" fmla="*/ 45 w 234"/>
                <a:gd name="T69" fmla="*/ 131 h 468"/>
                <a:gd name="T70" fmla="*/ 30 w 234"/>
                <a:gd name="T71" fmla="*/ 167 h 468"/>
                <a:gd name="T72" fmla="*/ 22 w 234"/>
                <a:gd name="T73" fmla="*/ 200 h 468"/>
                <a:gd name="T74" fmla="*/ 22 w 234"/>
                <a:gd name="T75" fmla="*/ 223 h 468"/>
                <a:gd name="T76" fmla="*/ 22 w 234"/>
                <a:gd name="T77" fmla="*/ 253 h 468"/>
                <a:gd name="T78" fmla="*/ 30 w 234"/>
                <a:gd name="T79" fmla="*/ 293 h 468"/>
                <a:gd name="T80" fmla="*/ 45 w 234"/>
                <a:gd name="T81" fmla="*/ 331 h 468"/>
                <a:gd name="T82" fmla="*/ 68 w 234"/>
                <a:gd name="T83" fmla="*/ 365 h 468"/>
                <a:gd name="T84" fmla="*/ 97 w 234"/>
                <a:gd name="T85" fmla="*/ 394 h 468"/>
                <a:gd name="T86" fmla="*/ 131 w 234"/>
                <a:gd name="T87" fmla="*/ 417 h 468"/>
                <a:gd name="T88" fmla="*/ 167 w 234"/>
                <a:gd name="T89" fmla="*/ 434 h 468"/>
                <a:gd name="T90" fmla="*/ 199 w 234"/>
                <a:gd name="T91" fmla="*/ 442 h 468"/>
                <a:gd name="T92" fmla="*/ 222 w 234"/>
                <a:gd name="T93" fmla="*/ 443 h 468"/>
                <a:gd name="T94" fmla="*/ 234 w 234"/>
                <a:gd name="T95" fmla="*/ 445 h 46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34"/>
                <a:gd name="T145" fmla="*/ 0 h 468"/>
                <a:gd name="T146" fmla="*/ 234 w 234"/>
                <a:gd name="T147" fmla="*/ 468 h 46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34" h="468">
                  <a:moveTo>
                    <a:pt x="234" y="445"/>
                  </a:moveTo>
                  <a:lnTo>
                    <a:pt x="234" y="468"/>
                  </a:lnTo>
                  <a:lnTo>
                    <a:pt x="220" y="466"/>
                  </a:lnTo>
                  <a:lnTo>
                    <a:pt x="209" y="464"/>
                  </a:lnTo>
                  <a:lnTo>
                    <a:pt x="196" y="463"/>
                  </a:lnTo>
                  <a:lnTo>
                    <a:pt x="184" y="461"/>
                  </a:lnTo>
                  <a:lnTo>
                    <a:pt x="173" y="457"/>
                  </a:lnTo>
                  <a:lnTo>
                    <a:pt x="161" y="453"/>
                  </a:lnTo>
                  <a:lnTo>
                    <a:pt x="152" y="449"/>
                  </a:lnTo>
                  <a:lnTo>
                    <a:pt x="142" y="447"/>
                  </a:lnTo>
                  <a:lnTo>
                    <a:pt x="131" y="442"/>
                  </a:lnTo>
                  <a:lnTo>
                    <a:pt x="119" y="436"/>
                  </a:lnTo>
                  <a:lnTo>
                    <a:pt x="110" y="430"/>
                  </a:lnTo>
                  <a:lnTo>
                    <a:pt x="102" y="424"/>
                  </a:lnTo>
                  <a:lnTo>
                    <a:pt x="83" y="411"/>
                  </a:lnTo>
                  <a:lnTo>
                    <a:pt x="68" y="398"/>
                  </a:lnTo>
                  <a:lnTo>
                    <a:pt x="51" y="379"/>
                  </a:lnTo>
                  <a:lnTo>
                    <a:pt x="38" y="362"/>
                  </a:lnTo>
                  <a:lnTo>
                    <a:pt x="24" y="343"/>
                  </a:lnTo>
                  <a:lnTo>
                    <a:pt x="17" y="323"/>
                  </a:lnTo>
                  <a:lnTo>
                    <a:pt x="11" y="312"/>
                  </a:lnTo>
                  <a:lnTo>
                    <a:pt x="7" y="301"/>
                  </a:lnTo>
                  <a:lnTo>
                    <a:pt x="3" y="289"/>
                  </a:lnTo>
                  <a:lnTo>
                    <a:pt x="3" y="278"/>
                  </a:lnTo>
                  <a:lnTo>
                    <a:pt x="0" y="266"/>
                  </a:lnTo>
                  <a:lnTo>
                    <a:pt x="0" y="255"/>
                  </a:lnTo>
                  <a:lnTo>
                    <a:pt x="0" y="243"/>
                  </a:lnTo>
                  <a:lnTo>
                    <a:pt x="0" y="234"/>
                  </a:lnTo>
                  <a:lnTo>
                    <a:pt x="0" y="221"/>
                  </a:lnTo>
                  <a:lnTo>
                    <a:pt x="0" y="209"/>
                  </a:lnTo>
                  <a:lnTo>
                    <a:pt x="0" y="196"/>
                  </a:lnTo>
                  <a:lnTo>
                    <a:pt x="3" y="184"/>
                  </a:lnTo>
                  <a:lnTo>
                    <a:pt x="3" y="173"/>
                  </a:lnTo>
                  <a:lnTo>
                    <a:pt x="7" y="162"/>
                  </a:lnTo>
                  <a:lnTo>
                    <a:pt x="11" y="152"/>
                  </a:lnTo>
                  <a:lnTo>
                    <a:pt x="17" y="143"/>
                  </a:lnTo>
                  <a:lnTo>
                    <a:pt x="20" y="131"/>
                  </a:lnTo>
                  <a:lnTo>
                    <a:pt x="24" y="120"/>
                  </a:lnTo>
                  <a:lnTo>
                    <a:pt x="30" y="110"/>
                  </a:lnTo>
                  <a:lnTo>
                    <a:pt x="38" y="103"/>
                  </a:lnTo>
                  <a:lnTo>
                    <a:pt x="51" y="83"/>
                  </a:lnTo>
                  <a:lnTo>
                    <a:pt x="68" y="68"/>
                  </a:lnTo>
                  <a:lnTo>
                    <a:pt x="83" y="51"/>
                  </a:lnTo>
                  <a:lnTo>
                    <a:pt x="102" y="38"/>
                  </a:lnTo>
                  <a:lnTo>
                    <a:pt x="110" y="30"/>
                  </a:lnTo>
                  <a:lnTo>
                    <a:pt x="119" y="24"/>
                  </a:lnTo>
                  <a:lnTo>
                    <a:pt x="131" y="21"/>
                  </a:lnTo>
                  <a:lnTo>
                    <a:pt x="142" y="17"/>
                  </a:lnTo>
                  <a:lnTo>
                    <a:pt x="152" y="11"/>
                  </a:lnTo>
                  <a:lnTo>
                    <a:pt x="161" y="7"/>
                  </a:lnTo>
                  <a:lnTo>
                    <a:pt x="173" y="4"/>
                  </a:lnTo>
                  <a:lnTo>
                    <a:pt x="184" y="4"/>
                  </a:lnTo>
                  <a:lnTo>
                    <a:pt x="196" y="0"/>
                  </a:lnTo>
                  <a:lnTo>
                    <a:pt x="209" y="0"/>
                  </a:lnTo>
                  <a:lnTo>
                    <a:pt x="220" y="0"/>
                  </a:lnTo>
                  <a:lnTo>
                    <a:pt x="234" y="0"/>
                  </a:lnTo>
                  <a:lnTo>
                    <a:pt x="234" y="23"/>
                  </a:lnTo>
                  <a:lnTo>
                    <a:pt x="222" y="23"/>
                  </a:lnTo>
                  <a:lnTo>
                    <a:pt x="211" y="23"/>
                  </a:lnTo>
                  <a:lnTo>
                    <a:pt x="199" y="23"/>
                  </a:lnTo>
                  <a:lnTo>
                    <a:pt x="188" y="26"/>
                  </a:lnTo>
                  <a:lnTo>
                    <a:pt x="167" y="30"/>
                  </a:lnTo>
                  <a:lnTo>
                    <a:pt x="150" y="38"/>
                  </a:lnTo>
                  <a:lnTo>
                    <a:pt x="131" y="45"/>
                  </a:lnTo>
                  <a:lnTo>
                    <a:pt x="114" y="57"/>
                  </a:lnTo>
                  <a:lnTo>
                    <a:pt x="97" y="68"/>
                  </a:lnTo>
                  <a:lnTo>
                    <a:pt x="83" y="83"/>
                  </a:lnTo>
                  <a:lnTo>
                    <a:pt x="68" y="97"/>
                  </a:lnTo>
                  <a:lnTo>
                    <a:pt x="57" y="114"/>
                  </a:lnTo>
                  <a:lnTo>
                    <a:pt x="45" y="131"/>
                  </a:lnTo>
                  <a:lnTo>
                    <a:pt x="38" y="150"/>
                  </a:lnTo>
                  <a:lnTo>
                    <a:pt x="30" y="167"/>
                  </a:lnTo>
                  <a:lnTo>
                    <a:pt x="26" y="188"/>
                  </a:lnTo>
                  <a:lnTo>
                    <a:pt x="22" y="200"/>
                  </a:lnTo>
                  <a:lnTo>
                    <a:pt x="22" y="211"/>
                  </a:lnTo>
                  <a:lnTo>
                    <a:pt x="22" y="223"/>
                  </a:lnTo>
                  <a:lnTo>
                    <a:pt x="22" y="234"/>
                  </a:lnTo>
                  <a:lnTo>
                    <a:pt x="22" y="253"/>
                  </a:lnTo>
                  <a:lnTo>
                    <a:pt x="26" y="274"/>
                  </a:lnTo>
                  <a:lnTo>
                    <a:pt x="30" y="293"/>
                  </a:lnTo>
                  <a:lnTo>
                    <a:pt x="38" y="314"/>
                  </a:lnTo>
                  <a:lnTo>
                    <a:pt x="45" y="331"/>
                  </a:lnTo>
                  <a:lnTo>
                    <a:pt x="57" y="348"/>
                  </a:lnTo>
                  <a:lnTo>
                    <a:pt x="68" y="365"/>
                  </a:lnTo>
                  <a:lnTo>
                    <a:pt x="83" y="383"/>
                  </a:lnTo>
                  <a:lnTo>
                    <a:pt x="97" y="394"/>
                  </a:lnTo>
                  <a:lnTo>
                    <a:pt x="114" y="407"/>
                  </a:lnTo>
                  <a:lnTo>
                    <a:pt x="131" y="417"/>
                  </a:lnTo>
                  <a:lnTo>
                    <a:pt x="150" y="428"/>
                  </a:lnTo>
                  <a:lnTo>
                    <a:pt x="167" y="434"/>
                  </a:lnTo>
                  <a:lnTo>
                    <a:pt x="188" y="440"/>
                  </a:lnTo>
                  <a:lnTo>
                    <a:pt x="199" y="442"/>
                  </a:lnTo>
                  <a:lnTo>
                    <a:pt x="211" y="443"/>
                  </a:lnTo>
                  <a:lnTo>
                    <a:pt x="222" y="443"/>
                  </a:lnTo>
                  <a:lnTo>
                    <a:pt x="234" y="445"/>
                  </a:lnTo>
                  <a:close/>
                </a:path>
              </a:pathLst>
            </a:custGeom>
            <a:solidFill>
              <a:srgbClr val="000000"/>
            </a:solidFill>
            <a:ln w="9525">
              <a:noFill/>
              <a:round/>
              <a:headEnd/>
              <a:tailEnd/>
            </a:ln>
          </p:spPr>
          <p:txBody>
            <a:bodyPr/>
            <a:lstStyle/>
            <a:p>
              <a:endParaRPr lang="en-US"/>
            </a:p>
          </p:txBody>
        </p:sp>
        <p:sp>
          <p:nvSpPr>
            <p:cNvPr id="82006" name="Freeform 164"/>
            <p:cNvSpPr>
              <a:spLocks/>
            </p:cNvSpPr>
            <p:nvPr/>
          </p:nvSpPr>
          <p:spPr bwMode="auto">
            <a:xfrm>
              <a:off x="2911" y="2011"/>
              <a:ext cx="234" cy="468"/>
            </a:xfrm>
            <a:custGeom>
              <a:avLst/>
              <a:gdLst>
                <a:gd name="T0" fmla="*/ 0 w 234"/>
                <a:gd name="T1" fmla="*/ 0 h 468"/>
                <a:gd name="T2" fmla="*/ 13 w 234"/>
                <a:gd name="T3" fmla="*/ 0 h 468"/>
                <a:gd name="T4" fmla="*/ 36 w 234"/>
                <a:gd name="T5" fmla="*/ 0 h 468"/>
                <a:gd name="T6" fmla="*/ 57 w 234"/>
                <a:gd name="T7" fmla="*/ 4 h 468"/>
                <a:gd name="T8" fmla="*/ 80 w 234"/>
                <a:gd name="T9" fmla="*/ 11 h 468"/>
                <a:gd name="T10" fmla="*/ 110 w 234"/>
                <a:gd name="T11" fmla="*/ 24 h 468"/>
                <a:gd name="T12" fmla="*/ 148 w 234"/>
                <a:gd name="T13" fmla="*/ 51 h 468"/>
                <a:gd name="T14" fmla="*/ 179 w 234"/>
                <a:gd name="T15" fmla="*/ 83 h 468"/>
                <a:gd name="T16" fmla="*/ 198 w 234"/>
                <a:gd name="T17" fmla="*/ 110 h 468"/>
                <a:gd name="T18" fmla="*/ 211 w 234"/>
                <a:gd name="T19" fmla="*/ 131 h 468"/>
                <a:gd name="T20" fmla="*/ 217 w 234"/>
                <a:gd name="T21" fmla="*/ 152 h 468"/>
                <a:gd name="T22" fmla="*/ 224 w 234"/>
                <a:gd name="T23" fmla="*/ 173 h 468"/>
                <a:gd name="T24" fmla="*/ 232 w 234"/>
                <a:gd name="T25" fmla="*/ 196 h 468"/>
                <a:gd name="T26" fmla="*/ 232 w 234"/>
                <a:gd name="T27" fmla="*/ 221 h 468"/>
                <a:gd name="T28" fmla="*/ 232 w 234"/>
                <a:gd name="T29" fmla="*/ 245 h 468"/>
                <a:gd name="T30" fmla="*/ 232 w 234"/>
                <a:gd name="T31" fmla="*/ 268 h 468"/>
                <a:gd name="T32" fmla="*/ 224 w 234"/>
                <a:gd name="T33" fmla="*/ 289 h 468"/>
                <a:gd name="T34" fmla="*/ 217 w 234"/>
                <a:gd name="T35" fmla="*/ 312 h 468"/>
                <a:gd name="T36" fmla="*/ 205 w 234"/>
                <a:gd name="T37" fmla="*/ 343 h 468"/>
                <a:gd name="T38" fmla="*/ 179 w 234"/>
                <a:gd name="T39" fmla="*/ 381 h 468"/>
                <a:gd name="T40" fmla="*/ 148 w 234"/>
                <a:gd name="T41" fmla="*/ 413 h 468"/>
                <a:gd name="T42" fmla="*/ 110 w 234"/>
                <a:gd name="T43" fmla="*/ 438 h 468"/>
                <a:gd name="T44" fmla="*/ 80 w 234"/>
                <a:gd name="T45" fmla="*/ 451 h 468"/>
                <a:gd name="T46" fmla="*/ 57 w 234"/>
                <a:gd name="T47" fmla="*/ 459 h 468"/>
                <a:gd name="T48" fmla="*/ 36 w 234"/>
                <a:gd name="T49" fmla="*/ 464 h 468"/>
                <a:gd name="T50" fmla="*/ 13 w 234"/>
                <a:gd name="T51" fmla="*/ 466 h 468"/>
                <a:gd name="T52" fmla="*/ 0 w 234"/>
                <a:gd name="T53" fmla="*/ 468 h 468"/>
                <a:gd name="T54" fmla="*/ 2 w 234"/>
                <a:gd name="T55" fmla="*/ 445 h 468"/>
                <a:gd name="T56" fmla="*/ 42 w 234"/>
                <a:gd name="T57" fmla="*/ 440 h 468"/>
                <a:gd name="T58" fmla="*/ 82 w 234"/>
                <a:gd name="T59" fmla="*/ 428 h 468"/>
                <a:gd name="T60" fmla="*/ 118 w 234"/>
                <a:gd name="T61" fmla="*/ 407 h 468"/>
                <a:gd name="T62" fmla="*/ 150 w 234"/>
                <a:gd name="T63" fmla="*/ 383 h 468"/>
                <a:gd name="T64" fmla="*/ 175 w 234"/>
                <a:gd name="T65" fmla="*/ 350 h 468"/>
                <a:gd name="T66" fmla="*/ 196 w 234"/>
                <a:gd name="T67" fmla="*/ 314 h 468"/>
                <a:gd name="T68" fmla="*/ 205 w 234"/>
                <a:gd name="T69" fmla="*/ 274 h 468"/>
                <a:gd name="T70" fmla="*/ 213 w 234"/>
                <a:gd name="T71" fmla="*/ 234 h 468"/>
                <a:gd name="T72" fmla="*/ 211 w 234"/>
                <a:gd name="T73" fmla="*/ 211 h 468"/>
                <a:gd name="T74" fmla="*/ 205 w 234"/>
                <a:gd name="T75" fmla="*/ 188 h 468"/>
                <a:gd name="T76" fmla="*/ 196 w 234"/>
                <a:gd name="T77" fmla="*/ 150 h 468"/>
                <a:gd name="T78" fmla="*/ 175 w 234"/>
                <a:gd name="T79" fmla="*/ 114 h 468"/>
                <a:gd name="T80" fmla="*/ 150 w 234"/>
                <a:gd name="T81" fmla="*/ 83 h 468"/>
                <a:gd name="T82" fmla="*/ 118 w 234"/>
                <a:gd name="T83" fmla="*/ 55 h 468"/>
                <a:gd name="T84" fmla="*/ 82 w 234"/>
                <a:gd name="T85" fmla="*/ 36 h 468"/>
                <a:gd name="T86" fmla="*/ 42 w 234"/>
                <a:gd name="T87" fmla="*/ 24 h 468"/>
                <a:gd name="T88" fmla="*/ 2 w 234"/>
                <a:gd name="T89" fmla="*/ 21 h 468"/>
                <a:gd name="T90" fmla="*/ 0 w 234"/>
                <a:gd name="T91" fmla="*/ 23 h 46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34"/>
                <a:gd name="T139" fmla="*/ 0 h 468"/>
                <a:gd name="T140" fmla="*/ 234 w 234"/>
                <a:gd name="T141" fmla="*/ 468 h 46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34" h="468">
                  <a:moveTo>
                    <a:pt x="0" y="23"/>
                  </a:moveTo>
                  <a:lnTo>
                    <a:pt x="0" y="0"/>
                  </a:lnTo>
                  <a:lnTo>
                    <a:pt x="2" y="0"/>
                  </a:lnTo>
                  <a:lnTo>
                    <a:pt x="13" y="0"/>
                  </a:lnTo>
                  <a:lnTo>
                    <a:pt x="24" y="0"/>
                  </a:lnTo>
                  <a:lnTo>
                    <a:pt x="36" y="0"/>
                  </a:lnTo>
                  <a:lnTo>
                    <a:pt x="47" y="4"/>
                  </a:lnTo>
                  <a:lnTo>
                    <a:pt x="57" y="4"/>
                  </a:lnTo>
                  <a:lnTo>
                    <a:pt x="68" y="7"/>
                  </a:lnTo>
                  <a:lnTo>
                    <a:pt x="80" y="11"/>
                  </a:lnTo>
                  <a:lnTo>
                    <a:pt x="91" y="17"/>
                  </a:lnTo>
                  <a:lnTo>
                    <a:pt x="110" y="24"/>
                  </a:lnTo>
                  <a:lnTo>
                    <a:pt x="131" y="38"/>
                  </a:lnTo>
                  <a:lnTo>
                    <a:pt x="148" y="51"/>
                  </a:lnTo>
                  <a:lnTo>
                    <a:pt x="167" y="68"/>
                  </a:lnTo>
                  <a:lnTo>
                    <a:pt x="179" y="83"/>
                  </a:lnTo>
                  <a:lnTo>
                    <a:pt x="194" y="103"/>
                  </a:lnTo>
                  <a:lnTo>
                    <a:pt x="198" y="110"/>
                  </a:lnTo>
                  <a:lnTo>
                    <a:pt x="205" y="120"/>
                  </a:lnTo>
                  <a:lnTo>
                    <a:pt x="211" y="131"/>
                  </a:lnTo>
                  <a:lnTo>
                    <a:pt x="215" y="143"/>
                  </a:lnTo>
                  <a:lnTo>
                    <a:pt x="217" y="152"/>
                  </a:lnTo>
                  <a:lnTo>
                    <a:pt x="222" y="162"/>
                  </a:lnTo>
                  <a:lnTo>
                    <a:pt x="224" y="173"/>
                  </a:lnTo>
                  <a:lnTo>
                    <a:pt x="230" y="184"/>
                  </a:lnTo>
                  <a:lnTo>
                    <a:pt x="232" y="196"/>
                  </a:lnTo>
                  <a:lnTo>
                    <a:pt x="232" y="209"/>
                  </a:lnTo>
                  <a:lnTo>
                    <a:pt x="232" y="221"/>
                  </a:lnTo>
                  <a:lnTo>
                    <a:pt x="234" y="234"/>
                  </a:lnTo>
                  <a:lnTo>
                    <a:pt x="232" y="245"/>
                  </a:lnTo>
                  <a:lnTo>
                    <a:pt x="232" y="257"/>
                  </a:lnTo>
                  <a:lnTo>
                    <a:pt x="232" y="268"/>
                  </a:lnTo>
                  <a:lnTo>
                    <a:pt x="230" y="280"/>
                  </a:lnTo>
                  <a:lnTo>
                    <a:pt x="224" y="289"/>
                  </a:lnTo>
                  <a:lnTo>
                    <a:pt x="222" y="301"/>
                  </a:lnTo>
                  <a:lnTo>
                    <a:pt x="217" y="312"/>
                  </a:lnTo>
                  <a:lnTo>
                    <a:pt x="215" y="323"/>
                  </a:lnTo>
                  <a:lnTo>
                    <a:pt x="205" y="343"/>
                  </a:lnTo>
                  <a:lnTo>
                    <a:pt x="194" y="363"/>
                  </a:lnTo>
                  <a:lnTo>
                    <a:pt x="179" y="381"/>
                  </a:lnTo>
                  <a:lnTo>
                    <a:pt x="167" y="400"/>
                  </a:lnTo>
                  <a:lnTo>
                    <a:pt x="148" y="413"/>
                  </a:lnTo>
                  <a:lnTo>
                    <a:pt x="131" y="426"/>
                  </a:lnTo>
                  <a:lnTo>
                    <a:pt x="110" y="438"/>
                  </a:lnTo>
                  <a:lnTo>
                    <a:pt x="91" y="449"/>
                  </a:lnTo>
                  <a:lnTo>
                    <a:pt x="80" y="451"/>
                  </a:lnTo>
                  <a:lnTo>
                    <a:pt x="68" y="455"/>
                  </a:lnTo>
                  <a:lnTo>
                    <a:pt x="57" y="459"/>
                  </a:lnTo>
                  <a:lnTo>
                    <a:pt x="47" y="463"/>
                  </a:lnTo>
                  <a:lnTo>
                    <a:pt x="36" y="464"/>
                  </a:lnTo>
                  <a:lnTo>
                    <a:pt x="24" y="466"/>
                  </a:lnTo>
                  <a:lnTo>
                    <a:pt x="13" y="466"/>
                  </a:lnTo>
                  <a:lnTo>
                    <a:pt x="2" y="468"/>
                  </a:lnTo>
                  <a:lnTo>
                    <a:pt x="0" y="468"/>
                  </a:lnTo>
                  <a:lnTo>
                    <a:pt x="0" y="445"/>
                  </a:lnTo>
                  <a:lnTo>
                    <a:pt x="2" y="445"/>
                  </a:lnTo>
                  <a:lnTo>
                    <a:pt x="21" y="443"/>
                  </a:lnTo>
                  <a:lnTo>
                    <a:pt x="42" y="440"/>
                  </a:lnTo>
                  <a:lnTo>
                    <a:pt x="61" y="434"/>
                  </a:lnTo>
                  <a:lnTo>
                    <a:pt x="82" y="428"/>
                  </a:lnTo>
                  <a:lnTo>
                    <a:pt x="99" y="417"/>
                  </a:lnTo>
                  <a:lnTo>
                    <a:pt x="118" y="407"/>
                  </a:lnTo>
                  <a:lnTo>
                    <a:pt x="133" y="394"/>
                  </a:lnTo>
                  <a:lnTo>
                    <a:pt x="150" y="383"/>
                  </a:lnTo>
                  <a:lnTo>
                    <a:pt x="161" y="365"/>
                  </a:lnTo>
                  <a:lnTo>
                    <a:pt x="175" y="350"/>
                  </a:lnTo>
                  <a:lnTo>
                    <a:pt x="184" y="331"/>
                  </a:lnTo>
                  <a:lnTo>
                    <a:pt x="196" y="314"/>
                  </a:lnTo>
                  <a:lnTo>
                    <a:pt x="201" y="293"/>
                  </a:lnTo>
                  <a:lnTo>
                    <a:pt x="205" y="274"/>
                  </a:lnTo>
                  <a:lnTo>
                    <a:pt x="211" y="253"/>
                  </a:lnTo>
                  <a:lnTo>
                    <a:pt x="213" y="234"/>
                  </a:lnTo>
                  <a:lnTo>
                    <a:pt x="211" y="223"/>
                  </a:lnTo>
                  <a:lnTo>
                    <a:pt x="211" y="211"/>
                  </a:lnTo>
                  <a:lnTo>
                    <a:pt x="207" y="200"/>
                  </a:lnTo>
                  <a:lnTo>
                    <a:pt x="205" y="188"/>
                  </a:lnTo>
                  <a:lnTo>
                    <a:pt x="201" y="167"/>
                  </a:lnTo>
                  <a:lnTo>
                    <a:pt x="196" y="150"/>
                  </a:lnTo>
                  <a:lnTo>
                    <a:pt x="184" y="131"/>
                  </a:lnTo>
                  <a:lnTo>
                    <a:pt x="175" y="114"/>
                  </a:lnTo>
                  <a:lnTo>
                    <a:pt x="161" y="97"/>
                  </a:lnTo>
                  <a:lnTo>
                    <a:pt x="150" y="83"/>
                  </a:lnTo>
                  <a:lnTo>
                    <a:pt x="133" y="66"/>
                  </a:lnTo>
                  <a:lnTo>
                    <a:pt x="118" y="55"/>
                  </a:lnTo>
                  <a:lnTo>
                    <a:pt x="99" y="44"/>
                  </a:lnTo>
                  <a:lnTo>
                    <a:pt x="82" y="36"/>
                  </a:lnTo>
                  <a:lnTo>
                    <a:pt x="61" y="28"/>
                  </a:lnTo>
                  <a:lnTo>
                    <a:pt x="42" y="24"/>
                  </a:lnTo>
                  <a:lnTo>
                    <a:pt x="21" y="21"/>
                  </a:lnTo>
                  <a:lnTo>
                    <a:pt x="2" y="21"/>
                  </a:lnTo>
                  <a:lnTo>
                    <a:pt x="0" y="21"/>
                  </a:lnTo>
                  <a:lnTo>
                    <a:pt x="0" y="23"/>
                  </a:lnTo>
                  <a:close/>
                </a:path>
              </a:pathLst>
            </a:custGeom>
            <a:solidFill>
              <a:srgbClr val="000000"/>
            </a:solidFill>
            <a:ln w="9525">
              <a:noFill/>
              <a:round/>
              <a:headEnd/>
              <a:tailEnd/>
            </a:ln>
          </p:spPr>
          <p:txBody>
            <a:bodyPr/>
            <a:lstStyle/>
            <a:p>
              <a:endParaRPr lang="en-US"/>
            </a:p>
          </p:txBody>
        </p:sp>
        <p:sp>
          <p:nvSpPr>
            <p:cNvPr id="82007" name="Freeform 165"/>
            <p:cNvSpPr>
              <a:spLocks/>
            </p:cNvSpPr>
            <p:nvPr/>
          </p:nvSpPr>
          <p:spPr bwMode="auto">
            <a:xfrm>
              <a:off x="2703" y="2020"/>
              <a:ext cx="291" cy="364"/>
            </a:xfrm>
            <a:custGeom>
              <a:avLst/>
              <a:gdLst>
                <a:gd name="T0" fmla="*/ 251 w 291"/>
                <a:gd name="T1" fmla="*/ 0 h 364"/>
                <a:gd name="T2" fmla="*/ 0 w 291"/>
                <a:gd name="T3" fmla="*/ 332 h 364"/>
                <a:gd name="T4" fmla="*/ 31 w 291"/>
                <a:gd name="T5" fmla="*/ 364 h 364"/>
                <a:gd name="T6" fmla="*/ 291 w 291"/>
                <a:gd name="T7" fmla="*/ 15 h 364"/>
                <a:gd name="T8" fmla="*/ 251 w 291"/>
                <a:gd name="T9" fmla="*/ 0 h 364"/>
                <a:gd name="T10" fmla="*/ 251 w 291"/>
                <a:gd name="T11" fmla="*/ 0 h 364"/>
                <a:gd name="T12" fmla="*/ 0 60000 65536"/>
                <a:gd name="T13" fmla="*/ 0 60000 65536"/>
                <a:gd name="T14" fmla="*/ 0 60000 65536"/>
                <a:gd name="T15" fmla="*/ 0 60000 65536"/>
                <a:gd name="T16" fmla="*/ 0 60000 65536"/>
                <a:gd name="T17" fmla="*/ 0 60000 65536"/>
                <a:gd name="T18" fmla="*/ 0 w 291"/>
                <a:gd name="T19" fmla="*/ 0 h 364"/>
                <a:gd name="T20" fmla="*/ 291 w 291"/>
                <a:gd name="T21" fmla="*/ 364 h 364"/>
              </a:gdLst>
              <a:ahLst/>
              <a:cxnLst>
                <a:cxn ang="T12">
                  <a:pos x="T0" y="T1"/>
                </a:cxn>
                <a:cxn ang="T13">
                  <a:pos x="T2" y="T3"/>
                </a:cxn>
                <a:cxn ang="T14">
                  <a:pos x="T4" y="T5"/>
                </a:cxn>
                <a:cxn ang="T15">
                  <a:pos x="T6" y="T7"/>
                </a:cxn>
                <a:cxn ang="T16">
                  <a:pos x="T8" y="T9"/>
                </a:cxn>
                <a:cxn ang="T17">
                  <a:pos x="T10" y="T11"/>
                </a:cxn>
              </a:cxnLst>
              <a:rect l="T18" t="T19" r="T20" b="T21"/>
              <a:pathLst>
                <a:path w="291" h="364">
                  <a:moveTo>
                    <a:pt x="251" y="0"/>
                  </a:moveTo>
                  <a:lnTo>
                    <a:pt x="0" y="332"/>
                  </a:lnTo>
                  <a:lnTo>
                    <a:pt x="31" y="364"/>
                  </a:lnTo>
                  <a:lnTo>
                    <a:pt x="291" y="15"/>
                  </a:lnTo>
                  <a:lnTo>
                    <a:pt x="251" y="0"/>
                  </a:lnTo>
                  <a:close/>
                </a:path>
              </a:pathLst>
            </a:custGeom>
            <a:solidFill>
              <a:srgbClr val="000000"/>
            </a:solidFill>
            <a:ln w="9525">
              <a:noFill/>
              <a:round/>
              <a:headEnd/>
              <a:tailEnd/>
            </a:ln>
          </p:spPr>
          <p:txBody>
            <a:bodyPr/>
            <a:lstStyle/>
            <a:p>
              <a:endParaRPr lang="en-US"/>
            </a:p>
          </p:txBody>
        </p:sp>
        <p:sp>
          <p:nvSpPr>
            <p:cNvPr id="82008" name="Freeform 166"/>
            <p:cNvSpPr>
              <a:spLocks/>
            </p:cNvSpPr>
            <p:nvPr/>
          </p:nvSpPr>
          <p:spPr bwMode="auto">
            <a:xfrm>
              <a:off x="2814" y="2083"/>
              <a:ext cx="285" cy="389"/>
            </a:xfrm>
            <a:custGeom>
              <a:avLst/>
              <a:gdLst>
                <a:gd name="T0" fmla="*/ 249 w 285"/>
                <a:gd name="T1" fmla="*/ 0 h 389"/>
                <a:gd name="T2" fmla="*/ 0 w 285"/>
                <a:gd name="T3" fmla="*/ 371 h 389"/>
                <a:gd name="T4" fmla="*/ 30 w 285"/>
                <a:gd name="T5" fmla="*/ 389 h 389"/>
                <a:gd name="T6" fmla="*/ 285 w 285"/>
                <a:gd name="T7" fmla="*/ 27 h 389"/>
                <a:gd name="T8" fmla="*/ 249 w 285"/>
                <a:gd name="T9" fmla="*/ 0 h 389"/>
                <a:gd name="T10" fmla="*/ 249 w 285"/>
                <a:gd name="T11" fmla="*/ 0 h 389"/>
                <a:gd name="T12" fmla="*/ 0 60000 65536"/>
                <a:gd name="T13" fmla="*/ 0 60000 65536"/>
                <a:gd name="T14" fmla="*/ 0 60000 65536"/>
                <a:gd name="T15" fmla="*/ 0 60000 65536"/>
                <a:gd name="T16" fmla="*/ 0 60000 65536"/>
                <a:gd name="T17" fmla="*/ 0 60000 65536"/>
                <a:gd name="T18" fmla="*/ 0 w 285"/>
                <a:gd name="T19" fmla="*/ 0 h 389"/>
                <a:gd name="T20" fmla="*/ 285 w 285"/>
                <a:gd name="T21" fmla="*/ 389 h 389"/>
              </a:gdLst>
              <a:ahLst/>
              <a:cxnLst>
                <a:cxn ang="T12">
                  <a:pos x="T0" y="T1"/>
                </a:cxn>
                <a:cxn ang="T13">
                  <a:pos x="T2" y="T3"/>
                </a:cxn>
                <a:cxn ang="T14">
                  <a:pos x="T4" y="T5"/>
                </a:cxn>
                <a:cxn ang="T15">
                  <a:pos x="T6" y="T7"/>
                </a:cxn>
                <a:cxn ang="T16">
                  <a:pos x="T8" y="T9"/>
                </a:cxn>
                <a:cxn ang="T17">
                  <a:pos x="T10" y="T11"/>
                </a:cxn>
              </a:cxnLst>
              <a:rect l="T18" t="T19" r="T20" b="T21"/>
              <a:pathLst>
                <a:path w="285" h="389">
                  <a:moveTo>
                    <a:pt x="249" y="0"/>
                  </a:moveTo>
                  <a:lnTo>
                    <a:pt x="0" y="371"/>
                  </a:lnTo>
                  <a:lnTo>
                    <a:pt x="30" y="389"/>
                  </a:lnTo>
                  <a:lnTo>
                    <a:pt x="285" y="27"/>
                  </a:lnTo>
                  <a:lnTo>
                    <a:pt x="249" y="0"/>
                  </a:lnTo>
                  <a:close/>
                </a:path>
              </a:pathLst>
            </a:custGeom>
            <a:solidFill>
              <a:srgbClr val="000000"/>
            </a:solidFill>
            <a:ln w="9525">
              <a:noFill/>
              <a:round/>
              <a:headEnd/>
              <a:tailEnd/>
            </a:ln>
          </p:spPr>
          <p:txBody>
            <a:bodyPr/>
            <a:lstStyle/>
            <a:p>
              <a:endParaRPr lang="en-US"/>
            </a:p>
          </p:txBody>
        </p:sp>
        <p:sp>
          <p:nvSpPr>
            <p:cNvPr id="82009" name="Text Box 167"/>
            <p:cNvSpPr txBox="1">
              <a:spLocks noChangeArrowheads="1"/>
            </p:cNvSpPr>
            <p:nvPr/>
          </p:nvSpPr>
          <p:spPr bwMode="auto">
            <a:xfrm rot="21069829">
              <a:off x="2442" y="1524"/>
              <a:ext cx="1206" cy="327"/>
            </a:xfrm>
            <a:prstGeom prst="rect">
              <a:avLst/>
            </a:prstGeom>
            <a:noFill/>
            <a:ln w="38100">
              <a:noFill/>
              <a:miter lim="800000"/>
              <a:headEnd/>
              <a:tailEnd/>
            </a:ln>
          </p:spPr>
          <p:txBody>
            <a:bodyPr>
              <a:spAutoFit/>
            </a:bodyPr>
            <a:lstStyle/>
            <a:p>
              <a:pPr algn="ctr" eaLnBrk="0" hangingPunct="0">
                <a:spcBef>
                  <a:spcPct val="50000"/>
                </a:spcBef>
              </a:pPr>
              <a:r>
                <a:rPr lang="cs-CZ" sz="2800" b="1" dirty="0" smtClean="0">
                  <a:latin typeface="+mj-lt"/>
                </a:rPr>
                <a:t>Uzavřeno</a:t>
              </a:r>
              <a:endParaRPr lang="en-US" sz="2800" b="1" dirty="0">
                <a:latin typeface="+mj-lt"/>
              </a:endParaRPr>
            </a:p>
          </p:txBody>
        </p:sp>
        <p:sp>
          <p:nvSpPr>
            <p:cNvPr id="82010" name="Oval 171"/>
            <p:cNvSpPr>
              <a:spLocks noChangeArrowheads="1"/>
            </p:cNvSpPr>
            <p:nvPr/>
          </p:nvSpPr>
          <p:spPr bwMode="auto">
            <a:xfrm>
              <a:off x="2376" y="2451"/>
              <a:ext cx="186" cy="189"/>
            </a:xfrm>
            <a:prstGeom prst="ellipse">
              <a:avLst/>
            </a:prstGeom>
            <a:solidFill>
              <a:srgbClr val="FFCC99"/>
            </a:solidFill>
            <a:ln w="50800" algn="ctr">
              <a:solidFill>
                <a:schemeClr val="tx1"/>
              </a:solidFill>
              <a:round/>
              <a:headEnd/>
              <a:tailEnd/>
            </a:ln>
          </p:spPr>
          <p:txBody>
            <a:bodyPr wrap="none" tIns="91440" bIns="91440" anchor="ctr"/>
            <a:lstStyle/>
            <a:p>
              <a:endParaRPr lang="en-US"/>
            </a:p>
          </p:txBody>
        </p:sp>
        <p:sp>
          <p:nvSpPr>
            <p:cNvPr id="82011" name="Freeform 64"/>
            <p:cNvSpPr>
              <a:spLocks/>
            </p:cNvSpPr>
            <p:nvPr/>
          </p:nvSpPr>
          <p:spPr bwMode="auto">
            <a:xfrm rot="2927466">
              <a:off x="2363" y="2343"/>
              <a:ext cx="136" cy="150"/>
            </a:xfrm>
            <a:custGeom>
              <a:avLst/>
              <a:gdLst>
                <a:gd name="T0" fmla="*/ 285212672 w 34"/>
                <a:gd name="T1" fmla="*/ 0 h 38"/>
                <a:gd name="T2" fmla="*/ 436206780 w 34"/>
                <a:gd name="T3" fmla="*/ 0 h 38"/>
                <a:gd name="T4" fmla="*/ 536870927 w 34"/>
                <a:gd name="T5" fmla="*/ 87241386 h 38"/>
                <a:gd name="T6" fmla="*/ 570425344 w 34"/>
                <a:gd name="T7" fmla="*/ 214095261 h 38"/>
                <a:gd name="T8" fmla="*/ 536870927 w 34"/>
                <a:gd name="T9" fmla="*/ 359040487 h 38"/>
                <a:gd name="T10" fmla="*/ 318766577 w 34"/>
                <a:gd name="T11" fmla="*/ 543776371 h 38"/>
                <a:gd name="T12" fmla="*/ 0 w 34"/>
                <a:gd name="T13" fmla="*/ 485838247 h 38"/>
                <a:gd name="T14" fmla="*/ 0 w 34"/>
                <a:gd name="T15" fmla="*/ 359040487 h 38"/>
                <a:gd name="T16" fmla="*/ 83886010 w 34"/>
                <a:gd name="T17" fmla="*/ 214095261 h 38"/>
                <a:gd name="T18" fmla="*/ 184549101 w 34"/>
                <a:gd name="T19" fmla="*/ 57941740 h 38"/>
                <a:gd name="T20" fmla="*/ 285212672 w 34"/>
                <a:gd name="T21" fmla="*/ 0 h 38"/>
                <a:gd name="T22" fmla="*/ 285212672 w 34"/>
                <a:gd name="T23" fmla="*/ 0 h 3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4"/>
                <a:gd name="T37" fmla="*/ 0 h 38"/>
                <a:gd name="T38" fmla="*/ 34 w 34"/>
                <a:gd name="T39" fmla="*/ 38 h 3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4" h="38">
                  <a:moveTo>
                    <a:pt x="17" y="0"/>
                  </a:moveTo>
                  <a:lnTo>
                    <a:pt x="26" y="0"/>
                  </a:lnTo>
                  <a:lnTo>
                    <a:pt x="32" y="6"/>
                  </a:lnTo>
                  <a:lnTo>
                    <a:pt x="34" y="15"/>
                  </a:lnTo>
                  <a:lnTo>
                    <a:pt x="32" y="25"/>
                  </a:lnTo>
                  <a:lnTo>
                    <a:pt x="19" y="38"/>
                  </a:lnTo>
                  <a:lnTo>
                    <a:pt x="0" y="34"/>
                  </a:lnTo>
                  <a:lnTo>
                    <a:pt x="0" y="25"/>
                  </a:lnTo>
                  <a:lnTo>
                    <a:pt x="5" y="15"/>
                  </a:lnTo>
                  <a:lnTo>
                    <a:pt x="11" y="4"/>
                  </a:lnTo>
                  <a:lnTo>
                    <a:pt x="17" y="0"/>
                  </a:lnTo>
                  <a:close/>
                </a:path>
              </a:pathLst>
            </a:custGeom>
            <a:solidFill>
              <a:srgbClr val="FFE600"/>
            </a:solidFill>
            <a:ln w="9525">
              <a:noFill/>
              <a:round/>
              <a:headEnd/>
              <a:tailEnd/>
            </a:ln>
          </p:spPr>
          <p:txBody>
            <a:bodyPr/>
            <a:lstStyle/>
            <a:p>
              <a:endParaRPr lang="en-US"/>
            </a:p>
          </p:txBody>
        </p:sp>
        <p:sp>
          <p:nvSpPr>
            <p:cNvPr id="82012" name="Freeform 153"/>
            <p:cNvSpPr>
              <a:spLocks/>
            </p:cNvSpPr>
            <p:nvPr/>
          </p:nvSpPr>
          <p:spPr bwMode="auto">
            <a:xfrm rot="1301344">
              <a:off x="2396" y="2416"/>
              <a:ext cx="140" cy="136"/>
            </a:xfrm>
            <a:custGeom>
              <a:avLst/>
              <a:gdLst>
                <a:gd name="T0" fmla="*/ 0 w 45"/>
                <a:gd name="T1" fmla="*/ 26575293 h 44"/>
                <a:gd name="T2" fmla="*/ 764468 w 45"/>
                <a:gd name="T3" fmla="*/ 15985651 h 44"/>
                <a:gd name="T4" fmla="*/ 14006672 w 45"/>
                <a:gd name="T5" fmla="*/ 6131835 h 44"/>
                <a:gd name="T6" fmla="*/ 24548743 w 45"/>
                <a:gd name="T7" fmla="*/ 0 h 44"/>
                <a:gd name="T8" fmla="*/ 33807749 w 45"/>
                <a:gd name="T9" fmla="*/ 6131835 h 44"/>
                <a:gd name="T10" fmla="*/ 37028395 w 45"/>
                <a:gd name="T11" fmla="*/ 14495227 h 44"/>
                <a:gd name="T12" fmla="*/ 21405862 w 45"/>
                <a:gd name="T13" fmla="*/ 15985651 h 44"/>
                <a:gd name="T14" fmla="*/ 12392793 w 45"/>
                <a:gd name="T15" fmla="*/ 25084789 h 44"/>
                <a:gd name="T16" fmla="*/ 5791591 w 45"/>
                <a:gd name="T17" fmla="*/ 33423880 h 44"/>
                <a:gd name="T18" fmla="*/ 0 w 45"/>
                <a:gd name="T19" fmla="*/ 26575293 h 44"/>
                <a:gd name="T20" fmla="*/ 0 w 45"/>
                <a:gd name="T21" fmla="*/ 26575293 h 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5"/>
                <a:gd name="T34" fmla="*/ 0 h 44"/>
                <a:gd name="T35" fmla="*/ 45 w 45"/>
                <a:gd name="T36" fmla="*/ 44 h 4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5" h="44">
                  <a:moveTo>
                    <a:pt x="0" y="35"/>
                  </a:moveTo>
                  <a:lnTo>
                    <a:pt x="1" y="21"/>
                  </a:lnTo>
                  <a:lnTo>
                    <a:pt x="17" y="8"/>
                  </a:lnTo>
                  <a:lnTo>
                    <a:pt x="30" y="0"/>
                  </a:lnTo>
                  <a:lnTo>
                    <a:pt x="41" y="8"/>
                  </a:lnTo>
                  <a:lnTo>
                    <a:pt x="45" y="19"/>
                  </a:lnTo>
                  <a:lnTo>
                    <a:pt x="26" y="21"/>
                  </a:lnTo>
                  <a:lnTo>
                    <a:pt x="15" y="33"/>
                  </a:lnTo>
                  <a:lnTo>
                    <a:pt x="7" y="44"/>
                  </a:lnTo>
                  <a:lnTo>
                    <a:pt x="0" y="35"/>
                  </a:lnTo>
                  <a:close/>
                </a:path>
              </a:pathLst>
            </a:custGeom>
            <a:solidFill>
              <a:srgbClr val="000000"/>
            </a:solidFill>
            <a:ln w="9525">
              <a:noFill/>
              <a:round/>
              <a:headEnd/>
              <a:tailEnd/>
            </a:ln>
          </p:spPr>
          <p:txBody>
            <a:bodyPr/>
            <a:lstStyle/>
            <a:p>
              <a:endParaRPr lang="en-US"/>
            </a:p>
          </p:txBody>
        </p:sp>
        <p:sp>
          <p:nvSpPr>
            <p:cNvPr id="82013" name="Freeform 154"/>
            <p:cNvSpPr>
              <a:spLocks/>
            </p:cNvSpPr>
            <p:nvPr/>
          </p:nvSpPr>
          <p:spPr bwMode="auto">
            <a:xfrm>
              <a:off x="2328" y="2342"/>
              <a:ext cx="216" cy="183"/>
            </a:xfrm>
            <a:custGeom>
              <a:avLst/>
              <a:gdLst>
                <a:gd name="T0" fmla="*/ 33 w 216"/>
                <a:gd name="T1" fmla="*/ 183 h 183"/>
                <a:gd name="T2" fmla="*/ 26 w 216"/>
                <a:gd name="T3" fmla="*/ 163 h 183"/>
                <a:gd name="T4" fmla="*/ 12 w 216"/>
                <a:gd name="T5" fmla="*/ 132 h 183"/>
                <a:gd name="T6" fmla="*/ 0 w 216"/>
                <a:gd name="T7" fmla="*/ 87 h 183"/>
                <a:gd name="T8" fmla="*/ 6 w 216"/>
                <a:gd name="T9" fmla="*/ 37 h 183"/>
                <a:gd name="T10" fmla="*/ 57 w 216"/>
                <a:gd name="T11" fmla="*/ 6 h 183"/>
                <a:gd name="T12" fmla="*/ 114 w 216"/>
                <a:gd name="T13" fmla="*/ 0 h 183"/>
                <a:gd name="T14" fmla="*/ 168 w 216"/>
                <a:gd name="T15" fmla="*/ 3 h 183"/>
                <a:gd name="T16" fmla="*/ 200 w 216"/>
                <a:gd name="T17" fmla="*/ 31 h 183"/>
                <a:gd name="T18" fmla="*/ 216 w 216"/>
                <a:gd name="T19" fmla="*/ 76 h 183"/>
                <a:gd name="T20" fmla="*/ 216 w 216"/>
                <a:gd name="T21" fmla="*/ 99 h 183"/>
                <a:gd name="T22" fmla="*/ 199 w 216"/>
                <a:gd name="T23" fmla="*/ 142 h 183"/>
                <a:gd name="T24" fmla="*/ 152 w 216"/>
                <a:gd name="T25" fmla="*/ 137 h 183"/>
                <a:gd name="T26" fmla="*/ 179 w 216"/>
                <a:gd name="T27" fmla="*/ 96 h 183"/>
                <a:gd name="T28" fmla="*/ 179 w 216"/>
                <a:gd name="T29" fmla="*/ 72 h 183"/>
                <a:gd name="T30" fmla="*/ 173 w 216"/>
                <a:gd name="T31" fmla="*/ 57 h 183"/>
                <a:gd name="T32" fmla="*/ 153 w 216"/>
                <a:gd name="T33" fmla="*/ 40 h 183"/>
                <a:gd name="T34" fmla="*/ 131 w 216"/>
                <a:gd name="T35" fmla="*/ 31 h 183"/>
                <a:gd name="T36" fmla="*/ 87 w 216"/>
                <a:gd name="T37" fmla="*/ 34 h 183"/>
                <a:gd name="T38" fmla="*/ 54 w 216"/>
                <a:gd name="T39" fmla="*/ 48 h 183"/>
                <a:gd name="T40" fmla="*/ 41 w 216"/>
                <a:gd name="T41" fmla="*/ 76 h 183"/>
                <a:gd name="T42" fmla="*/ 48 w 216"/>
                <a:gd name="T43" fmla="*/ 109 h 183"/>
                <a:gd name="T44" fmla="*/ 66 w 216"/>
                <a:gd name="T45" fmla="*/ 150 h 183"/>
                <a:gd name="T46" fmla="*/ 49 w 216"/>
                <a:gd name="T47" fmla="*/ 179 h 183"/>
                <a:gd name="T48" fmla="*/ 33 w 216"/>
                <a:gd name="T49" fmla="*/ 183 h 1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16"/>
                <a:gd name="T76" fmla="*/ 0 h 183"/>
                <a:gd name="T77" fmla="*/ 216 w 216"/>
                <a:gd name="T78" fmla="*/ 183 h 1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16" h="183">
                  <a:moveTo>
                    <a:pt x="33" y="183"/>
                  </a:moveTo>
                  <a:lnTo>
                    <a:pt x="26" y="163"/>
                  </a:lnTo>
                  <a:lnTo>
                    <a:pt x="12" y="132"/>
                  </a:lnTo>
                  <a:lnTo>
                    <a:pt x="0" y="87"/>
                  </a:lnTo>
                  <a:lnTo>
                    <a:pt x="6" y="37"/>
                  </a:lnTo>
                  <a:lnTo>
                    <a:pt x="57" y="6"/>
                  </a:lnTo>
                  <a:lnTo>
                    <a:pt x="114" y="0"/>
                  </a:lnTo>
                  <a:lnTo>
                    <a:pt x="168" y="3"/>
                  </a:lnTo>
                  <a:lnTo>
                    <a:pt x="200" y="31"/>
                  </a:lnTo>
                  <a:lnTo>
                    <a:pt x="216" y="76"/>
                  </a:lnTo>
                  <a:lnTo>
                    <a:pt x="216" y="99"/>
                  </a:lnTo>
                  <a:lnTo>
                    <a:pt x="199" y="142"/>
                  </a:lnTo>
                  <a:lnTo>
                    <a:pt x="152" y="137"/>
                  </a:lnTo>
                  <a:lnTo>
                    <a:pt x="179" y="96"/>
                  </a:lnTo>
                  <a:lnTo>
                    <a:pt x="179" y="72"/>
                  </a:lnTo>
                  <a:lnTo>
                    <a:pt x="173" y="57"/>
                  </a:lnTo>
                  <a:lnTo>
                    <a:pt x="153" y="40"/>
                  </a:lnTo>
                  <a:lnTo>
                    <a:pt x="131" y="31"/>
                  </a:lnTo>
                  <a:lnTo>
                    <a:pt x="87" y="34"/>
                  </a:lnTo>
                  <a:lnTo>
                    <a:pt x="54" y="48"/>
                  </a:lnTo>
                  <a:lnTo>
                    <a:pt x="41" y="76"/>
                  </a:lnTo>
                  <a:lnTo>
                    <a:pt x="48" y="109"/>
                  </a:lnTo>
                  <a:lnTo>
                    <a:pt x="66" y="150"/>
                  </a:lnTo>
                  <a:lnTo>
                    <a:pt x="49" y="179"/>
                  </a:lnTo>
                  <a:lnTo>
                    <a:pt x="33" y="183"/>
                  </a:lnTo>
                  <a:close/>
                </a:path>
              </a:pathLst>
            </a:custGeom>
            <a:solidFill>
              <a:srgbClr val="000000"/>
            </a:solidFill>
            <a:ln w="9525">
              <a:noFill/>
              <a:round/>
              <a:headEnd/>
              <a:tailEnd/>
            </a:ln>
          </p:spPr>
          <p:txBody>
            <a:bodyPr/>
            <a:lstStyle/>
            <a:p>
              <a:endParaRPr lang="en-US"/>
            </a:p>
          </p:txBody>
        </p:sp>
        <p:sp>
          <p:nvSpPr>
            <p:cNvPr id="82014" name="Freeform 155"/>
            <p:cNvSpPr>
              <a:spLocks/>
            </p:cNvSpPr>
            <p:nvPr/>
          </p:nvSpPr>
          <p:spPr bwMode="auto">
            <a:xfrm rot="1301344">
              <a:off x="2484" y="2446"/>
              <a:ext cx="201" cy="79"/>
            </a:xfrm>
            <a:custGeom>
              <a:avLst/>
              <a:gdLst>
                <a:gd name="T0" fmla="*/ 7676016 w 65"/>
                <a:gd name="T1" fmla="*/ 0 h 25"/>
                <a:gd name="T2" fmla="*/ 43486002 w 65"/>
                <a:gd name="T3" fmla="*/ 4087416 h 25"/>
                <a:gd name="T4" fmla="*/ 49723678 w 65"/>
                <a:gd name="T5" fmla="*/ 17877600 h 25"/>
                <a:gd name="T6" fmla="*/ 20552141 w 65"/>
                <a:gd name="T7" fmla="*/ 24815555 h 25"/>
                <a:gd name="T8" fmla="*/ 0 w 65"/>
                <a:gd name="T9" fmla="*/ 15986757 h 25"/>
                <a:gd name="T10" fmla="*/ 7676016 w 65"/>
                <a:gd name="T11" fmla="*/ 0 h 25"/>
                <a:gd name="T12" fmla="*/ 7676016 w 65"/>
                <a:gd name="T13" fmla="*/ 0 h 25"/>
                <a:gd name="T14" fmla="*/ 0 60000 65536"/>
                <a:gd name="T15" fmla="*/ 0 60000 65536"/>
                <a:gd name="T16" fmla="*/ 0 60000 65536"/>
                <a:gd name="T17" fmla="*/ 0 60000 65536"/>
                <a:gd name="T18" fmla="*/ 0 60000 65536"/>
                <a:gd name="T19" fmla="*/ 0 60000 65536"/>
                <a:gd name="T20" fmla="*/ 0 60000 65536"/>
                <a:gd name="T21" fmla="*/ 0 w 65"/>
                <a:gd name="T22" fmla="*/ 0 h 25"/>
                <a:gd name="T23" fmla="*/ 65 w 65"/>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 h="25">
                  <a:moveTo>
                    <a:pt x="10" y="0"/>
                  </a:moveTo>
                  <a:lnTo>
                    <a:pt x="57" y="4"/>
                  </a:lnTo>
                  <a:lnTo>
                    <a:pt x="65" y="18"/>
                  </a:lnTo>
                  <a:lnTo>
                    <a:pt x="27" y="25"/>
                  </a:lnTo>
                  <a:lnTo>
                    <a:pt x="0" y="16"/>
                  </a:lnTo>
                  <a:lnTo>
                    <a:pt x="10" y="0"/>
                  </a:lnTo>
                  <a:close/>
                </a:path>
              </a:pathLst>
            </a:custGeom>
            <a:solidFill>
              <a:srgbClr val="000000"/>
            </a:solidFill>
            <a:ln w="9525">
              <a:noFill/>
              <a:round/>
              <a:headEnd/>
              <a:tailEnd/>
            </a:ln>
          </p:spPr>
          <p:txBody>
            <a:bodyPr/>
            <a:lstStyle/>
            <a:p>
              <a:endParaRPr lang="en-US"/>
            </a:p>
          </p:txBody>
        </p:sp>
      </p:gr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normAutofit/>
          </a:bodyPr>
          <a:lstStyle/>
          <a:p>
            <a:r>
              <a:rPr lang="cs-CZ" dirty="0" smtClean="0"/>
              <a:t>Výroba: odchylky</a:t>
            </a:r>
            <a:endParaRPr lang="en-US" dirty="0"/>
          </a:p>
        </p:txBody>
      </p:sp>
      <p:sp>
        <p:nvSpPr>
          <p:cNvPr id="82946" name="Footer Placeholder 2"/>
          <p:cNvSpPr>
            <a:spLocks noGrp="1"/>
          </p:cNvSpPr>
          <p:nvPr>
            <p:ph type="ftr" sz="quarter" idx="10"/>
          </p:nvPr>
        </p:nvSpPr>
        <p:spPr>
          <a:noFill/>
        </p:spPr>
        <p:txBody>
          <a:bodyPr/>
          <a:lstStyle/>
          <a:p>
            <a:r>
              <a:rPr lang="en-US" smtClean="0"/>
              <a:t>QS-PR-680</a:t>
            </a:r>
          </a:p>
        </p:txBody>
      </p:sp>
      <p:sp>
        <p:nvSpPr>
          <p:cNvPr id="278531" name="Rectangle 3"/>
          <p:cNvSpPr>
            <a:spLocks noChangeArrowheads="1"/>
          </p:cNvSpPr>
          <p:nvPr/>
        </p:nvSpPr>
        <p:spPr bwMode="auto">
          <a:xfrm>
            <a:off x="636588" y="1028700"/>
            <a:ext cx="7870825" cy="4935538"/>
          </a:xfrm>
          <a:prstGeom prst="rect">
            <a:avLst/>
          </a:prstGeom>
          <a:solidFill>
            <a:srgbClr val="D9E5E2"/>
          </a:solidFill>
          <a:ln w="12700">
            <a:noFill/>
            <a:miter lim="800000"/>
            <a:headEnd/>
            <a:tailEnd/>
          </a:ln>
          <a:effectLst>
            <a:outerShdw dist="107763" dir="2700000" algn="ctr" rotWithShape="0">
              <a:schemeClr val="bg2"/>
            </a:outerShdw>
          </a:effectLst>
        </p:spPr>
        <p:txBody>
          <a:bodyPr lIns="47625" tIns="19050" rIns="47625" bIns="19050"/>
          <a:lstStyle/>
          <a:p>
            <a:pPr>
              <a:lnSpc>
                <a:spcPct val="90000"/>
              </a:lnSpc>
              <a:buClr>
                <a:srgbClr val="890C4C"/>
              </a:buClr>
              <a:buFont typeface="Webdings" pitchFamily="18" charset="2"/>
              <a:buNone/>
              <a:tabLst>
                <a:tab pos="231775" algn="l"/>
                <a:tab pos="3883025" algn="l"/>
                <a:tab pos="4121150" algn="l"/>
              </a:tabLst>
              <a:defRPr/>
            </a:pPr>
            <a:r>
              <a:rPr lang="cs-CZ" sz="1800" dirty="0" smtClean="0">
                <a:solidFill>
                  <a:srgbClr val="507269"/>
                </a:solidFill>
                <a:latin typeface="+mj-lt"/>
              </a:rPr>
              <a:t>              </a:t>
            </a:r>
            <a:r>
              <a:rPr lang="cs-CZ" sz="1800" b="1" dirty="0" smtClean="0">
                <a:solidFill>
                  <a:srgbClr val="507269"/>
                </a:solidFill>
                <a:latin typeface="+mj-lt"/>
              </a:rPr>
              <a:t>Odchylka</a:t>
            </a:r>
            <a:r>
              <a:rPr lang="cs-CZ" sz="1800" dirty="0" smtClean="0">
                <a:solidFill>
                  <a:srgbClr val="507269"/>
                </a:solidFill>
                <a:latin typeface="+mj-lt"/>
              </a:rPr>
              <a:t>	             </a:t>
            </a:r>
            <a:r>
              <a:rPr lang="cs-CZ" sz="1800" b="1" dirty="0" smtClean="0">
                <a:solidFill>
                  <a:srgbClr val="507269"/>
                </a:solidFill>
                <a:latin typeface="+mj-lt"/>
              </a:rPr>
              <a:t>Výpočet provádí</a:t>
            </a:r>
            <a:endParaRPr lang="cs-CZ" sz="1800" dirty="0" smtClean="0">
              <a:solidFill>
                <a:srgbClr val="507269"/>
              </a:solidFill>
              <a:latin typeface="+mj-lt"/>
            </a:endParaRPr>
          </a:p>
          <a:p>
            <a:pPr>
              <a:lnSpc>
                <a:spcPct val="90000"/>
              </a:lnSpc>
              <a:buClr>
                <a:srgbClr val="890C4C"/>
              </a:buClr>
              <a:buFont typeface="Webdings" pitchFamily="18" charset="2"/>
              <a:buNone/>
              <a:tabLst>
                <a:tab pos="231775" algn="l"/>
                <a:tab pos="3883025" algn="l"/>
                <a:tab pos="4121150" algn="l"/>
              </a:tabLst>
              <a:defRPr/>
            </a:pPr>
            <a:endParaRPr lang="cs-CZ" sz="1600" dirty="0" smtClean="0">
              <a:solidFill>
                <a:srgbClr val="507269"/>
              </a:solidFill>
              <a:latin typeface="+mj-lt"/>
            </a:endParaRPr>
          </a:p>
          <a:p>
            <a:pPr>
              <a:lnSpc>
                <a:spcPct val="90000"/>
              </a:lnSpc>
              <a:buClr>
                <a:srgbClr val="890C4C"/>
              </a:buClr>
              <a:buFont typeface="Webdings" pitchFamily="18" charset="2"/>
              <a:buNone/>
              <a:tabLst>
                <a:tab pos="231775" algn="l"/>
                <a:tab pos="3883025" algn="l"/>
                <a:tab pos="4121150" algn="l"/>
              </a:tabLst>
              <a:defRPr/>
            </a:pPr>
            <a:r>
              <a:rPr lang="cs-CZ" sz="1600" dirty="0" smtClean="0">
                <a:latin typeface="+mj-lt"/>
              </a:rPr>
              <a:t>	</a:t>
            </a:r>
            <a:r>
              <a:rPr lang="cs-CZ" sz="1400" dirty="0" smtClean="0">
                <a:latin typeface="+mj-lt"/>
              </a:rPr>
              <a:t>Mzdová sazba a užití		Hlášení dílny a opakované výroby</a:t>
            </a:r>
          </a:p>
          <a:p>
            <a:pPr>
              <a:lnSpc>
                <a:spcPct val="90000"/>
              </a:lnSpc>
              <a:buClr>
                <a:srgbClr val="890C4C"/>
              </a:buClr>
              <a:buFont typeface="Webdings" pitchFamily="18" charset="2"/>
              <a:buNone/>
              <a:tabLst>
                <a:tab pos="231775" algn="l"/>
                <a:tab pos="3883025" algn="l"/>
                <a:tab pos="4121150" algn="l"/>
              </a:tabLst>
              <a:defRPr/>
            </a:pPr>
            <a:r>
              <a:rPr lang="cs-CZ" sz="1400" dirty="0" smtClean="0">
                <a:latin typeface="+mj-lt"/>
              </a:rPr>
              <a:t>	Režie a užití		(nebo Skladový příjem z PP)</a:t>
            </a:r>
          </a:p>
          <a:p>
            <a:pPr>
              <a:lnSpc>
                <a:spcPct val="90000"/>
              </a:lnSpc>
              <a:buClr>
                <a:srgbClr val="890C4C"/>
              </a:buClr>
              <a:buFont typeface="Webdings" pitchFamily="18" charset="2"/>
              <a:buNone/>
              <a:tabLst>
                <a:tab pos="231775" algn="l"/>
                <a:tab pos="3883025" algn="l"/>
                <a:tab pos="4121150" algn="l"/>
              </a:tabLst>
              <a:defRPr/>
            </a:pPr>
            <a:endParaRPr lang="cs-CZ" sz="1400" dirty="0" smtClean="0">
              <a:latin typeface="+mj-lt"/>
            </a:endParaRPr>
          </a:p>
          <a:p>
            <a:pPr>
              <a:lnSpc>
                <a:spcPct val="90000"/>
              </a:lnSpc>
              <a:buClr>
                <a:srgbClr val="890C4C"/>
              </a:buClr>
              <a:buFont typeface="Webdings" pitchFamily="18" charset="2"/>
              <a:buNone/>
              <a:tabLst>
                <a:tab pos="231775" algn="l"/>
                <a:tab pos="3883025" algn="l"/>
                <a:tab pos="4121150" algn="l"/>
              </a:tabLst>
              <a:defRPr/>
            </a:pPr>
            <a:r>
              <a:rPr lang="cs-CZ" sz="1400" dirty="0" smtClean="0">
                <a:latin typeface="+mj-lt"/>
              </a:rPr>
              <a:t>	Materiálové sazby		Výdej nebo zpětný odpočet komponent</a:t>
            </a:r>
          </a:p>
          <a:p>
            <a:pPr>
              <a:lnSpc>
                <a:spcPct val="90000"/>
              </a:lnSpc>
              <a:buClr>
                <a:srgbClr val="890C4C"/>
              </a:buClr>
              <a:buFont typeface="Webdings" pitchFamily="18" charset="2"/>
              <a:buNone/>
              <a:tabLst>
                <a:tab pos="231775" algn="l"/>
                <a:tab pos="3883025" algn="l"/>
                <a:tab pos="4121150" algn="l"/>
              </a:tabLst>
              <a:defRPr/>
            </a:pPr>
            <a:endParaRPr lang="cs-CZ" sz="1400" dirty="0" smtClean="0">
              <a:latin typeface="+mj-lt"/>
            </a:endParaRPr>
          </a:p>
          <a:p>
            <a:pPr>
              <a:lnSpc>
                <a:spcPct val="90000"/>
              </a:lnSpc>
              <a:buClr>
                <a:srgbClr val="890C4C"/>
              </a:buClr>
              <a:buFont typeface="Webdings" pitchFamily="18" charset="2"/>
              <a:buNone/>
              <a:tabLst>
                <a:tab pos="231775" algn="l"/>
                <a:tab pos="3883025" algn="l"/>
                <a:tab pos="4121150" algn="l"/>
              </a:tabLst>
              <a:defRPr/>
            </a:pPr>
            <a:r>
              <a:rPr lang="cs-CZ" sz="1400" dirty="0" smtClean="0">
                <a:latin typeface="+mj-lt"/>
              </a:rPr>
              <a:t>	Sazby subdodávky		Skladový příjem ze subdodávek</a:t>
            </a:r>
          </a:p>
          <a:p>
            <a:pPr>
              <a:lnSpc>
                <a:spcPct val="90000"/>
              </a:lnSpc>
              <a:buClr>
                <a:srgbClr val="890C4C"/>
              </a:buClr>
              <a:buFont typeface="Webdings" pitchFamily="18" charset="2"/>
              <a:buNone/>
              <a:tabLst>
                <a:tab pos="231775" algn="l"/>
                <a:tab pos="3883025" algn="l"/>
                <a:tab pos="4121150" algn="l"/>
              </a:tabLst>
              <a:defRPr/>
            </a:pPr>
            <a:endParaRPr lang="cs-CZ" sz="1400" dirty="0" smtClean="0">
              <a:latin typeface="+mj-lt"/>
            </a:endParaRPr>
          </a:p>
          <a:p>
            <a:pPr>
              <a:lnSpc>
                <a:spcPct val="90000"/>
              </a:lnSpc>
              <a:buClr>
                <a:srgbClr val="890C4C"/>
              </a:buClr>
              <a:buFont typeface="Webdings" pitchFamily="18" charset="2"/>
              <a:buNone/>
              <a:tabLst>
                <a:tab pos="231775" algn="l"/>
                <a:tab pos="3883025" algn="l"/>
                <a:tab pos="4121150" algn="l"/>
              </a:tabLst>
              <a:defRPr/>
            </a:pPr>
            <a:r>
              <a:rPr lang="cs-CZ" sz="1400" dirty="0" smtClean="0">
                <a:latin typeface="+mj-lt"/>
              </a:rPr>
              <a:t>	Přiřazené nevýrobní náklady		Pracovní příkaz nebo příjem z opakované 			výroby</a:t>
            </a:r>
          </a:p>
          <a:p>
            <a:pPr>
              <a:lnSpc>
                <a:spcPct val="90000"/>
              </a:lnSpc>
              <a:buClr>
                <a:srgbClr val="890C4C"/>
              </a:buClr>
              <a:buFont typeface="Webdings" pitchFamily="18" charset="2"/>
              <a:buNone/>
              <a:tabLst>
                <a:tab pos="231775" algn="l"/>
                <a:tab pos="3883025" algn="l"/>
                <a:tab pos="4121150" algn="l"/>
              </a:tabLst>
              <a:defRPr/>
            </a:pPr>
            <a:r>
              <a:rPr lang="cs-CZ" sz="1400" dirty="0" smtClean="0">
                <a:latin typeface="+mj-lt"/>
              </a:rPr>
              <a:t>	Užití materiálu		</a:t>
            </a:r>
          </a:p>
          <a:p>
            <a:pPr>
              <a:lnSpc>
                <a:spcPct val="90000"/>
              </a:lnSpc>
              <a:buClr>
                <a:srgbClr val="890C4C"/>
              </a:buClr>
              <a:buFont typeface="Webdings" pitchFamily="18" charset="2"/>
              <a:buNone/>
              <a:tabLst>
                <a:tab pos="231775" algn="l"/>
                <a:tab pos="3883025" algn="l"/>
                <a:tab pos="4121150" algn="l"/>
              </a:tabLst>
              <a:defRPr/>
            </a:pPr>
            <a:endParaRPr lang="cs-CZ" sz="1400" dirty="0" smtClean="0">
              <a:latin typeface="+mj-lt"/>
            </a:endParaRPr>
          </a:p>
          <a:p>
            <a:pPr>
              <a:lnSpc>
                <a:spcPct val="90000"/>
              </a:lnSpc>
              <a:buClr>
                <a:srgbClr val="890C4C"/>
              </a:buClr>
              <a:buFont typeface="Webdings" pitchFamily="18" charset="2"/>
              <a:buNone/>
              <a:tabLst>
                <a:tab pos="231775" algn="l"/>
                <a:tab pos="3883025" algn="l"/>
                <a:tab pos="4121150" algn="l"/>
              </a:tabLst>
              <a:defRPr/>
            </a:pPr>
            <a:r>
              <a:rPr lang="cs-CZ" sz="1400" dirty="0" smtClean="0">
                <a:latin typeface="+mj-lt"/>
              </a:rPr>
              <a:t>	Užití kooperace 		 Účetní uzavření PP</a:t>
            </a:r>
          </a:p>
          <a:p>
            <a:pPr>
              <a:lnSpc>
                <a:spcPct val="90000"/>
              </a:lnSpc>
              <a:buClr>
                <a:srgbClr val="890C4C"/>
              </a:buClr>
              <a:buFont typeface="Webdings" pitchFamily="18" charset="2"/>
              <a:buNone/>
              <a:tabLst>
                <a:tab pos="231775" algn="l"/>
                <a:tab pos="3883025" algn="l"/>
                <a:tab pos="4121150" algn="l"/>
              </a:tabLst>
              <a:defRPr/>
            </a:pPr>
            <a:endParaRPr lang="cs-CZ" sz="1400" dirty="0" smtClean="0">
              <a:latin typeface="+mj-lt"/>
            </a:endParaRPr>
          </a:p>
          <a:p>
            <a:pPr>
              <a:lnSpc>
                <a:spcPct val="90000"/>
              </a:lnSpc>
              <a:buClr>
                <a:srgbClr val="890C4C"/>
              </a:buClr>
              <a:buFont typeface="Webdings" pitchFamily="18" charset="2"/>
              <a:buNone/>
              <a:tabLst>
                <a:tab pos="231775" algn="l"/>
                <a:tab pos="3883025" algn="l"/>
                <a:tab pos="4121150" algn="l"/>
              </a:tabLst>
              <a:defRPr/>
            </a:pPr>
            <a:r>
              <a:rPr lang="cs-CZ" sz="1400" dirty="0" smtClean="0">
                <a:latin typeface="+mj-lt"/>
              </a:rPr>
              <a:t>	Příruční sklad 	</a:t>
            </a:r>
          </a:p>
          <a:p>
            <a:pPr>
              <a:lnSpc>
                <a:spcPct val="90000"/>
              </a:lnSpc>
              <a:buClr>
                <a:srgbClr val="890C4C"/>
              </a:buClr>
              <a:buFont typeface="Webdings" pitchFamily="18" charset="2"/>
              <a:buNone/>
              <a:tabLst>
                <a:tab pos="231775" algn="l"/>
                <a:tab pos="3883025" algn="l"/>
                <a:tab pos="4121150" algn="l"/>
              </a:tabLst>
              <a:defRPr/>
            </a:pPr>
            <a:endParaRPr lang="cs-CZ" sz="1400" dirty="0" smtClean="0">
              <a:latin typeface="+mj-lt"/>
            </a:endParaRPr>
          </a:p>
          <a:p>
            <a:pPr>
              <a:lnSpc>
                <a:spcPct val="90000"/>
              </a:lnSpc>
              <a:buClr>
                <a:srgbClr val="890C4C"/>
              </a:buClr>
              <a:buFont typeface="Webdings" pitchFamily="18" charset="2"/>
              <a:buNone/>
              <a:tabLst>
                <a:tab pos="231775" algn="l"/>
                <a:tab pos="3883025" algn="l"/>
                <a:tab pos="4121150" algn="l"/>
              </a:tabLst>
              <a:defRPr/>
            </a:pPr>
            <a:r>
              <a:rPr lang="cs-CZ" sz="1400" dirty="0" smtClean="0">
                <a:latin typeface="+mj-lt"/>
              </a:rPr>
              <a:t>	Metoda</a:t>
            </a:r>
            <a:endParaRPr lang="cs-CZ" sz="1400" dirty="0">
              <a:latin typeface="+mj-lt"/>
            </a:endParaRPr>
          </a:p>
        </p:txBody>
      </p:sp>
      <p:sp>
        <p:nvSpPr>
          <p:cNvPr id="278532" name="AutoShape 4"/>
          <p:cNvSpPr>
            <a:spLocks noChangeArrowheads="1"/>
          </p:cNvSpPr>
          <p:nvPr/>
        </p:nvSpPr>
        <p:spPr bwMode="auto">
          <a:xfrm>
            <a:off x="4081463" y="1446213"/>
            <a:ext cx="334962" cy="438150"/>
          </a:xfrm>
          <a:prstGeom prst="rightArrow">
            <a:avLst>
              <a:gd name="adj1" fmla="val 75000"/>
              <a:gd name="adj2" fmla="val 50005"/>
            </a:avLst>
          </a:prstGeom>
          <a:solidFill>
            <a:srgbClr val="FAF6EB"/>
          </a:solidFill>
          <a:ln w="12700">
            <a:noFill/>
            <a:miter lim="800000"/>
            <a:headEnd/>
            <a:tailEnd/>
          </a:ln>
          <a:effectLst>
            <a:outerShdw dist="50800" dir="2700000" algn="ctr" rotWithShape="0">
              <a:schemeClr val="tx1">
                <a:lumMod val="75000"/>
                <a:lumOff val="25000"/>
              </a:schemeClr>
            </a:outerShdw>
          </a:effectLst>
        </p:spPr>
        <p:txBody>
          <a:bodyPr wrap="none" anchor="ctr"/>
          <a:lstStyle/>
          <a:p>
            <a:pPr>
              <a:defRPr/>
            </a:pPr>
            <a:endParaRPr lang="en-US">
              <a:latin typeface="+mj-lt"/>
            </a:endParaRPr>
          </a:p>
        </p:txBody>
      </p:sp>
      <p:sp>
        <p:nvSpPr>
          <p:cNvPr id="278534" name="AutoShape 6"/>
          <p:cNvSpPr>
            <a:spLocks noChangeArrowheads="1"/>
          </p:cNvSpPr>
          <p:nvPr/>
        </p:nvSpPr>
        <p:spPr bwMode="auto">
          <a:xfrm>
            <a:off x="4081463" y="2874963"/>
            <a:ext cx="334962" cy="438150"/>
          </a:xfrm>
          <a:prstGeom prst="rightArrow">
            <a:avLst>
              <a:gd name="adj1" fmla="val 75000"/>
              <a:gd name="adj2" fmla="val 50005"/>
            </a:avLst>
          </a:prstGeom>
          <a:solidFill>
            <a:srgbClr val="FAF6EB"/>
          </a:solidFill>
          <a:ln w="12700">
            <a:noFill/>
            <a:miter lim="800000"/>
            <a:headEnd/>
            <a:tailEnd/>
          </a:ln>
          <a:effectLst>
            <a:outerShdw dist="50800" dir="2700000" algn="ctr" rotWithShape="0">
              <a:schemeClr val="tx1">
                <a:lumMod val="75000"/>
                <a:lumOff val="25000"/>
              </a:schemeClr>
            </a:outerShdw>
          </a:effectLst>
        </p:spPr>
        <p:txBody>
          <a:bodyPr wrap="none" anchor="ctr"/>
          <a:lstStyle/>
          <a:p>
            <a:pPr>
              <a:defRPr/>
            </a:pPr>
            <a:endParaRPr lang="en-US">
              <a:latin typeface="+mj-lt"/>
            </a:endParaRPr>
          </a:p>
        </p:txBody>
      </p:sp>
      <p:sp>
        <p:nvSpPr>
          <p:cNvPr id="278535" name="AutoShape 7"/>
          <p:cNvSpPr>
            <a:spLocks noChangeArrowheads="1"/>
          </p:cNvSpPr>
          <p:nvPr/>
        </p:nvSpPr>
        <p:spPr bwMode="auto">
          <a:xfrm>
            <a:off x="4081463" y="2401888"/>
            <a:ext cx="334962" cy="438150"/>
          </a:xfrm>
          <a:prstGeom prst="rightArrow">
            <a:avLst>
              <a:gd name="adj1" fmla="val 75000"/>
              <a:gd name="adj2" fmla="val 50005"/>
            </a:avLst>
          </a:prstGeom>
          <a:solidFill>
            <a:srgbClr val="FAF6EB"/>
          </a:solidFill>
          <a:ln w="12700">
            <a:noFill/>
            <a:miter lim="800000"/>
            <a:headEnd/>
            <a:tailEnd/>
          </a:ln>
          <a:effectLst>
            <a:outerShdw dist="50800" dir="2700000" algn="ctr" rotWithShape="0">
              <a:schemeClr val="tx1">
                <a:lumMod val="75000"/>
                <a:lumOff val="25000"/>
              </a:schemeClr>
            </a:outerShdw>
          </a:effectLst>
        </p:spPr>
        <p:txBody>
          <a:bodyPr wrap="none" anchor="ctr"/>
          <a:lstStyle/>
          <a:p>
            <a:pPr>
              <a:defRPr/>
            </a:pPr>
            <a:endParaRPr lang="en-US">
              <a:latin typeface="+mj-lt"/>
            </a:endParaRPr>
          </a:p>
        </p:txBody>
      </p:sp>
      <p:sp>
        <p:nvSpPr>
          <p:cNvPr id="278536" name="AutoShape 8"/>
          <p:cNvSpPr>
            <a:spLocks noChangeArrowheads="1"/>
          </p:cNvSpPr>
          <p:nvPr/>
        </p:nvSpPr>
        <p:spPr bwMode="auto">
          <a:xfrm>
            <a:off x="4081463" y="1970088"/>
            <a:ext cx="334962" cy="438150"/>
          </a:xfrm>
          <a:prstGeom prst="rightArrow">
            <a:avLst>
              <a:gd name="adj1" fmla="val 75000"/>
              <a:gd name="adj2" fmla="val 50005"/>
            </a:avLst>
          </a:prstGeom>
          <a:solidFill>
            <a:srgbClr val="FAF6EB"/>
          </a:solidFill>
          <a:ln w="12700">
            <a:noFill/>
            <a:miter lim="800000"/>
            <a:headEnd/>
            <a:tailEnd/>
          </a:ln>
          <a:effectLst>
            <a:outerShdw dist="50800" dir="2700000" algn="ctr" rotWithShape="0">
              <a:schemeClr val="tx1">
                <a:lumMod val="75000"/>
                <a:lumOff val="25000"/>
              </a:schemeClr>
            </a:outerShdw>
          </a:effectLst>
        </p:spPr>
        <p:txBody>
          <a:bodyPr wrap="none" anchor="ctr"/>
          <a:lstStyle/>
          <a:p>
            <a:pPr>
              <a:defRPr/>
            </a:pPr>
            <a:endParaRPr lang="en-US">
              <a:latin typeface="+mj-lt"/>
            </a:endParaRPr>
          </a:p>
        </p:txBody>
      </p:sp>
      <p:sp>
        <p:nvSpPr>
          <p:cNvPr id="278537" name="Rectangle 9"/>
          <p:cNvSpPr>
            <a:spLocks noChangeArrowheads="1"/>
          </p:cNvSpPr>
          <p:nvPr/>
        </p:nvSpPr>
        <p:spPr bwMode="auto">
          <a:xfrm>
            <a:off x="4073525" y="3414713"/>
            <a:ext cx="315913" cy="1754187"/>
          </a:xfrm>
          <a:prstGeom prst="rect">
            <a:avLst/>
          </a:prstGeom>
          <a:solidFill>
            <a:srgbClr val="FAF6EB"/>
          </a:solidFill>
          <a:ln w="12700">
            <a:noFill/>
            <a:miter lim="800000"/>
            <a:headEnd/>
            <a:tailEnd/>
          </a:ln>
          <a:effectLst>
            <a:outerShdw dist="50800" dir="2700000" algn="ctr" rotWithShape="0">
              <a:schemeClr val="tx1">
                <a:lumMod val="75000"/>
                <a:lumOff val="25000"/>
              </a:schemeClr>
            </a:outerShdw>
          </a:effectLst>
        </p:spPr>
        <p:txBody>
          <a:bodyPr wrap="none" anchor="ctr"/>
          <a:lstStyle/>
          <a:p>
            <a:pPr>
              <a:defRPr/>
            </a:pPr>
            <a:endParaRPr lang="en-US">
              <a:latin typeface="+mj-lt"/>
            </a:endParaRPr>
          </a:p>
        </p:txBody>
      </p:sp>
      <p:sp>
        <p:nvSpPr>
          <p:cNvPr id="278533" name="AutoShape 5"/>
          <p:cNvSpPr>
            <a:spLocks noChangeArrowheads="1"/>
          </p:cNvSpPr>
          <p:nvPr/>
        </p:nvSpPr>
        <p:spPr bwMode="auto">
          <a:xfrm>
            <a:off x="4386263" y="3556000"/>
            <a:ext cx="334962" cy="438150"/>
          </a:xfrm>
          <a:prstGeom prst="rightArrow">
            <a:avLst>
              <a:gd name="adj1" fmla="val 75000"/>
              <a:gd name="adj2" fmla="val 50005"/>
            </a:avLst>
          </a:prstGeom>
          <a:solidFill>
            <a:srgbClr val="FAF6EB"/>
          </a:solidFill>
          <a:ln w="12700">
            <a:noFill/>
            <a:miter lim="800000"/>
            <a:headEnd/>
            <a:tailEnd/>
          </a:ln>
          <a:effectLst>
            <a:outerShdw dist="50800" dir="2700000" algn="ctr" rotWithShape="0">
              <a:schemeClr val="tx1">
                <a:lumMod val="75000"/>
                <a:lumOff val="25000"/>
              </a:schemeClr>
            </a:outerShdw>
          </a:effectLst>
        </p:spPr>
        <p:txBody>
          <a:bodyPr wrap="none" anchor="ctr"/>
          <a:lstStyle/>
          <a:p>
            <a:pPr>
              <a:defRPr/>
            </a:pPr>
            <a:endParaRPr lang="en-US">
              <a:latin typeface="+mj-l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3"/>
          <p:cNvSpPr>
            <a:spLocks noGrp="1" noChangeArrowheads="1"/>
          </p:cNvSpPr>
          <p:nvPr>
            <p:ph idx="1"/>
          </p:nvPr>
        </p:nvSpPr>
        <p:spPr/>
        <p:txBody>
          <a:bodyPr/>
          <a:lstStyle/>
          <a:p>
            <a:r>
              <a:rPr lang="cs-CZ" dirty="0" smtClean="0"/>
              <a:t>stálá nákupní objednávka</a:t>
            </a:r>
          </a:p>
          <a:p>
            <a:pPr eaLnBrk="1" hangingPunct="1"/>
            <a:r>
              <a:rPr lang="cs-CZ" dirty="0" smtClean="0"/>
              <a:t>dodavatelský rozvrh</a:t>
            </a:r>
          </a:p>
          <a:p>
            <a:r>
              <a:rPr lang="cs-CZ" dirty="0" smtClean="0"/>
              <a:t>rozdělená nákupní objednávka </a:t>
            </a:r>
          </a:p>
        </p:txBody>
      </p:sp>
      <p:sp>
        <p:nvSpPr>
          <p:cNvPr id="22531" name="Rectangle 2"/>
          <p:cNvSpPr>
            <a:spLocks noGrp="1" noChangeArrowheads="1"/>
          </p:cNvSpPr>
          <p:nvPr>
            <p:ph type="title"/>
          </p:nvPr>
        </p:nvSpPr>
        <p:spPr/>
        <p:txBody>
          <a:bodyPr/>
          <a:lstStyle/>
          <a:p>
            <a:pPr eaLnBrk="1" hangingPunct="1"/>
            <a:r>
              <a:rPr lang="cs-CZ" dirty="0" smtClean="0"/>
              <a:t>Typy nákupních objednávek</a:t>
            </a:r>
          </a:p>
        </p:txBody>
      </p:sp>
      <p:sp>
        <p:nvSpPr>
          <p:cNvPr id="22530" name="Footer Placeholder 3"/>
          <p:cNvSpPr>
            <a:spLocks noGrp="1"/>
          </p:cNvSpPr>
          <p:nvPr>
            <p:ph type="ftr" sz="quarter" idx="10"/>
          </p:nvPr>
        </p:nvSpPr>
        <p:spPr>
          <a:noFill/>
        </p:spPr>
        <p:txBody>
          <a:bodyPr/>
          <a:lstStyle/>
          <a:p>
            <a:r>
              <a:rPr lang="en-US" dirty="0" smtClean="0"/>
              <a:t>QS-PR-080</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normAutofit/>
          </a:bodyPr>
          <a:lstStyle/>
          <a:p>
            <a:r>
              <a:rPr lang="cs-CZ" dirty="0" smtClean="0"/>
              <a:t>Výroba: odchylky</a:t>
            </a:r>
            <a:endParaRPr lang="en-US" dirty="0"/>
          </a:p>
        </p:txBody>
      </p:sp>
      <p:sp>
        <p:nvSpPr>
          <p:cNvPr id="82946" name="Footer Placeholder 2"/>
          <p:cNvSpPr>
            <a:spLocks noGrp="1"/>
          </p:cNvSpPr>
          <p:nvPr>
            <p:ph type="ftr" sz="quarter" idx="10"/>
          </p:nvPr>
        </p:nvSpPr>
        <p:spPr>
          <a:noFill/>
        </p:spPr>
        <p:txBody>
          <a:bodyPr/>
          <a:lstStyle/>
          <a:p>
            <a:r>
              <a:rPr lang="en-US" smtClean="0"/>
              <a:t>QS-PR-680</a:t>
            </a:r>
          </a:p>
        </p:txBody>
      </p:sp>
      <p:sp>
        <p:nvSpPr>
          <p:cNvPr id="278531" name="Rectangle 3"/>
          <p:cNvSpPr>
            <a:spLocks noChangeArrowheads="1"/>
          </p:cNvSpPr>
          <p:nvPr/>
        </p:nvSpPr>
        <p:spPr bwMode="auto">
          <a:xfrm>
            <a:off x="636588" y="1028700"/>
            <a:ext cx="7870825" cy="4935538"/>
          </a:xfrm>
          <a:prstGeom prst="rect">
            <a:avLst/>
          </a:prstGeom>
          <a:solidFill>
            <a:srgbClr val="D9E5E2"/>
          </a:solidFill>
          <a:ln w="12700">
            <a:noFill/>
            <a:miter lim="800000"/>
            <a:headEnd/>
            <a:tailEnd/>
          </a:ln>
          <a:effectLst>
            <a:outerShdw dist="107763" dir="2700000" algn="ctr" rotWithShape="0">
              <a:schemeClr val="bg2"/>
            </a:outerShdw>
          </a:effectLst>
        </p:spPr>
        <p:txBody>
          <a:bodyPr lIns="47625" tIns="19050" rIns="47625" bIns="19050"/>
          <a:lstStyle/>
          <a:p>
            <a:pPr>
              <a:lnSpc>
                <a:spcPct val="90000"/>
              </a:lnSpc>
              <a:buClr>
                <a:srgbClr val="890C4C"/>
              </a:buClr>
              <a:buFont typeface="Webdings" pitchFamily="18" charset="2"/>
              <a:buNone/>
              <a:tabLst>
                <a:tab pos="231775" algn="l"/>
                <a:tab pos="3883025" algn="l"/>
                <a:tab pos="4121150" algn="l"/>
              </a:tabLst>
              <a:defRPr/>
            </a:pPr>
            <a:r>
              <a:rPr lang="cs-CZ" sz="1800" dirty="0" smtClean="0">
                <a:solidFill>
                  <a:srgbClr val="507269"/>
                </a:solidFill>
                <a:latin typeface="+mj-lt"/>
              </a:rPr>
              <a:t>              </a:t>
            </a:r>
            <a:r>
              <a:rPr lang="cs-CZ" sz="1800" b="1" dirty="0" smtClean="0">
                <a:solidFill>
                  <a:srgbClr val="507269"/>
                </a:solidFill>
                <a:latin typeface="+mj-lt"/>
              </a:rPr>
              <a:t>Odchylka</a:t>
            </a:r>
            <a:r>
              <a:rPr lang="cs-CZ" sz="1800" dirty="0" smtClean="0">
                <a:solidFill>
                  <a:srgbClr val="507269"/>
                </a:solidFill>
                <a:latin typeface="+mj-lt"/>
              </a:rPr>
              <a:t>	             </a:t>
            </a:r>
            <a:r>
              <a:rPr lang="cs-CZ" sz="1800" b="1" dirty="0" smtClean="0">
                <a:solidFill>
                  <a:srgbClr val="507269"/>
                </a:solidFill>
                <a:latin typeface="+mj-lt"/>
              </a:rPr>
              <a:t>Výpočet provádí</a:t>
            </a:r>
            <a:endParaRPr lang="cs-CZ" sz="1800" dirty="0" smtClean="0">
              <a:solidFill>
                <a:srgbClr val="507269"/>
              </a:solidFill>
              <a:latin typeface="+mj-lt"/>
            </a:endParaRPr>
          </a:p>
          <a:p>
            <a:pPr>
              <a:lnSpc>
                <a:spcPct val="90000"/>
              </a:lnSpc>
              <a:buClr>
                <a:srgbClr val="890C4C"/>
              </a:buClr>
              <a:buFont typeface="Webdings" pitchFamily="18" charset="2"/>
              <a:buNone/>
              <a:tabLst>
                <a:tab pos="231775" algn="l"/>
                <a:tab pos="3883025" algn="l"/>
                <a:tab pos="4121150" algn="l"/>
              </a:tabLst>
              <a:defRPr/>
            </a:pPr>
            <a:endParaRPr lang="cs-CZ" sz="1600" dirty="0" smtClean="0">
              <a:solidFill>
                <a:srgbClr val="507269"/>
              </a:solidFill>
              <a:latin typeface="+mj-lt"/>
            </a:endParaRPr>
          </a:p>
          <a:p>
            <a:pPr>
              <a:lnSpc>
                <a:spcPct val="90000"/>
              </a:lnSpc>
              <a:buClr>
                <a:srgbClr val="890C4C"/>
              </a:buClr>
              <a:buFont typeface="Webdings" pitchFamily="18" charset="2"/>
              <a:buNone/>
              <a:tabLst>
                <a:tab pos="231775" algn="l"/>
                <a:tab pos="3883025" algn="l"/>
                <a:tab pos="4121150" algn="l"/>
              </a:tabLst>
              <a:defRPr/>
            </a:pPr>
            <a:r>
              <a:rPr lang="cs-CZ" sz="1600" dirty="0" smtClean="0">
                <a:latin typeface="+mj-lt"/>
              </a:rPr>
              <a:t>	</a:t>
            </a:r>
            <a:r>
              <a:rPr lang="cs-CZ" sz="1400" dirty="0" smtClean="0">
                <a:latin typeface="+mj-lt"/>
              </a:rPr>
              <a:t>Mzdová sazba a užití		Hlášení dílny a opakované výroby</a:t>
            </a:r>
          </a:p>
          <a:p>
            <a:pPr>
              <a:lnSpc>
                <a:spcPct val="90000"/>
              </a:lnSpc>
              <a:buClr>
                <a:srgbClr val="890C4C"/>
              </a:buClr>
              <a:buFont typeface="Webdings" pitchFamily="18" charset="2"/>
              <a:buNone/>
              <a:tabLst>
                <a:tab pos="231775" algn="l"/>
                <a:tab pos="3883025" algn="l"/>
                <a:tab pos="4121150" algn="l"/>
              </a:tabLst>
              <a:defRPr/>
            </a:pPr>
            <a:r>
              <a:rPr lang="cs-CZ" sz="1400" dirty="0" smtClean="0">
                <a:latin typeface="+mj-lt"/>
              </a:rPr>
              <a:t>	Režie a užití		(nebo Skladový příjem z PP)</a:t>
            </a:r>
          </a:p>
          <a:p>
            <a:pPr>
              <a:lnSpc>
                <a:spcPct val="90000"/>
              </a:lnSpc>
              <a:buClr>
                <a:srgbClr val="890C4C"/>
              </a:buClr>
              <a:buFont typeface="Webdings" pitchFamily="18" charset="2"/>
              <a:buNone/>
              <a:tabLst>
                <a:tab pos="231775" algn="l"/>
                <a:tab pos="3883025" algn="l"/>
                <a:tab pos="4121150" algn="l"/>
              </a:tabLst>
              <a:defRPr/>
            </a:pPr>
            <a:endParaRPr lang="cs-CZ" sz="1400" dirty="0" smtClean="0">
              <a:latin typeface="+mj-lt"/>
            </a:endParaRPr>
          </a:p>
          <a:p>
            <a:pPr>
              <a:lnSpc>
                <a:spcPct val="90000"/>
              </a:lnSpc>
              <a:buClr>
                <a:srgbClr val="890C4C"/>
              </a:buClr>
              <a:buFont typeface="Webdings" pitchFamily="18" charset="2"/>
              <a:buNone/>
              <a:tabLst>
                <a:tab pos="231775" algn="l"/>
                <a:tab pos="3883025" algn="l"/>
                <a:tab pos="4121150" algn="l"/>
              </a:tabLst>
              <a:defRPr/>
            </a:pPr>
            <a:r>
              <a:rPr lang="cs-CZ" sz="1400" dirty="0" smtClean="0">
                <a:latin typeface="+mj-lt"/>
              </a:rPr>
              <a:t>	Materiálové sazby		Výdej nebo zpětný odpočet komponent</a:t>
            </a:r>
          </a:p>
          <a:p>
            <a:pPr>
              <a:lnSpc>
                <a:spcPct val="90000"/>
              </a:lnSpc>
              <a:buClr>
                <a:srgbClr val="890C4C"/>
              </a:buClr>
              <a:buFont typeface="Webdings" pitchFamily="18" charset="2"/>
              <a:buNone/>
              <a:tabLst>
                <a:tab pos="231775" algn="l"/>
                <a:tab pos="3883025" algn="l"/>
                <a:tab pos="4121150" algn="l"/>
              </a:tabLst>
              <a:defRPr/>
            </a:pPr>
            <a:endParaRPr lang="cs-CZ" sz="1400" dirty="0" smtClean="0">
              <a:latin typeface="+mj-lt"/>
            </a:endParaRPr>
          </a:p>
          <a:p>
            <a:pPr>
              <a:lnSpc>
                <a:spcPct val="90000"/>
              </a:lnSpc>
              <a:buClr>
                <a:srgbClr val="890C4C"/>
              </a:buClr>
              <a:buFont typeface="Webdings" pitchFamily="18" charset="2"/>
              <a:buNone/>
              <a:tabLst>
                <a:tab pos="231775" algn="l"/>
                <a:tab pos="3883025" algn="l"/>
                <a:tab pos="4121150" algn="l"/>
              </a:tabLst>
              <a:defRPr/>
            </a:pPr>
            <a:r>
              <a:rPr lang="cs-CZ" sz="1400" dirty="0" smtClean="0">
                <a:latin typeface="+mj-lt"/>
              </a:rPr>
              <a:t>	Sazby subdodávky		Skladový příjem ze subdodávek</a:t>
            </a:r>
          </a:p>
          <a:p>
            <a:pPr>
              <a:lnSpc>
                <a:spcPct val="90000"/>
              </a:lnSpc>
              <a:buClr>
                <a:srgbClr val="890C4C"/>
              </a:buClr>
              <a:buFont typeface="Webdings" pitchFamily="18" charset="2"/>
              <a:buNone/>
              <a:tabLst>
                <a:tab pos="231775" algn="l"/>
                <a:tab pos="3883025" algn="l"/>
                <a:tab pos="4121150" algn="l"/>
              </a:tabLst>
              <a:defRPr/>
            </a:pPr>
            <a:endParaRPr lang="cs-CZ" sz="1400" dirty="0" smtClean="0">
              <a:latin typeface="+mj-lt"/>
            </a:endParaRPr>
          </a:p>
          <a:p>
            <a:pPr>
              <a:lnSpc>
                <a:spcPct val="90000"/>
              </a:lnSpc>
              <a:buClr>
                <a:srgbClr val="890C4C"/>
              </a:buClr>
              <a:buFont typeface="Webdings" pitchFamily="18" charset="2"/>
              <a:buNone/>
              <a:tabLst>
                <a:tab pos="231775" algn="l"/>
                <a:tab pos="3883025" algn="l"/>
                <a:tab pos="4121150" algn="l"/>
              </a:tabLst>
              <a:defRPr/>
            </a:pPr>
            <a:r>
              <a:rPr lang="cs-CZ" sz="1400" dirty="0" smtClean="0">
                <a:latin typeface="+mj-lt"/>
              </a:rPr>
              <a:t>	Přiřazené nevýrobní náklady		Pracovní příkaz nebo příjem z opakované 			výroby</a:t>
            </a:r>
          </a:p>
          <a:p>
            <a:pPr>
              <a:lnSpc>
                <a:spcPct val="90000"/>
              </a:lnSpc>
              <a:buClr>
                <a:srgbClr val="890C4C"/>
              </a:buClr>
              <a:buFont typeface="Webdings" pitchFamily="18" charset="2"/>
              <a:buNone/>
              <a:tabLst>
                <a:tab pos="231775" algn="l"/>
                <a:tab pos="3883025" algn="l"/>
                <a:tab pos="4121150" algn="l"/>
              </a:tabLst>
              <a:defRPr/>
            </a:pPr>
            <a:r>
              <a:rPr lang="cs-CZ" sz="1400" dirty="0" smtClean="0">
                <a:latin typeface="+mj-lt"/>
              </a:rPr>
              <a:t>	Užití materiálu		</a:t>
            </a:r>
          </a:p>
          <a:p>
            <a:pPr>
              <a:lnSpc>
                <a:spcPct val="90000"/>
              </a:lnSpc>
              <a:buClr>
                <a:srgbClr val="890C4C"/>
              </a:buClr>
              <a:buFont typeface="Webdings" pitchFamily="18" charset="2"/>
              <a:buNone/>
              <a:tabLst>
                <a:tab pos="231775" algn="l"/>
                <a:tab pos="3883025" algn="l"/>
                <a:tab pos="4121150" algn="l"/>
              </a:tabLst>
              <a:defRPr/>
            </a:pPr>
            <a:endParaRPr lang="cs-CZ" sz="1400" dirty="0" smtClean="0">
              <a:latin typeface="+mj-lt"/>
            </a:endParaRPr>
          </a:p>
          <a:p>
            <a:pPr>
              <a:lnSpc>
                <a:spcPct val="90000"/>
              </a:lnSpc>
              <a:buClr>
                <a:srgbClr val="890C4C"/>
              </a:buClr>
              <a:buFont typeface="Webdings" pitchFamily="18" charset="2"/>
              <a:buNone/>
              <a:tabLst>
                <a:tab pos="231775" algn="l"/>
                <a:tab pos="3883025" algn="l"/>
                <a:tab pos="4121150" algn="l"/>
              </a:tabLst>
              <a:defRPr/>
            </a:pPr>
            <a:r>
              <a:rPr lang="cs-CZ" sz="1400" dirty="0" smtClean="0">
                <a:latin typeface="+mj-lt"/>
              </a:rPr>
              <a:t>	Užití kooperace 		 Účetní uzavření PP</a:t>
            </a:r>
          </a:p>
          <a:p>
            <a:pPr>
              <a:lnSpc>
                <a:spcPct val="90000"/>
              </a:lnSpc>
              <a:buClr>
                <a:srgbClr val="890C4C"/>
              </a:buClr>
              <a:buFont typeface="Webdings" pitchFamily="18" charset="2"/>
              <a:buNone/>
              <a:tabLst>
                <a:tab pos="231775" algn="l"/>
                <a:tab pos="3883025" algn="l"/>
                <a:tab pos="4121150" algn="l"/>
              </a:tabLst>
              <a:defRPr/>
            </a:pPr>
            <a:endParaRPr lang="cs-CZ" sz="1400" dirty="0" smtClean="0">
              <a:latin typeface="+mj-lt"/>
            </a:endParaRPr>
          </a:p>
          <a:p>
            <a:pPr>
              <a:lnSpc>
                <a:spcPct val="90000"/>
              </a:lnSpc>
              <a:buClr>
                <a:srgbClr val="890C4C"/>
              </a:buClr>
              <a:buFont typeface="Webdings" pitchFamily="18" charset="2"/>
              <a:buNone/>
              <a:tabLst>
                <a:tab pos="231775" algn="l"/>
                <a:tab pos="3883025" algn="l"/>
                <a:tab pos="4121150" algn="l"/>
              </a:tabLst>
              <a:defRPr/>
            </a:pPr>
            <a:r>
              <a:rPr lang="cs-CZ" sz="1400" dirty="0" smtClean="0">
                <a:latin typeface="+mj-lt"/>
              </a:rPr>
              <a:t>	Příruční sklad 	</a:t>
            </a:r>
          </a:p>
          <a:p>
            <a:pPr>
              <a:lnSpc>
                <a:spcPct val="90000"/>
              </a:lnSpc>
              <a:buClr>
                <a:srgbClr val="890C4C"/>
              </a:buClr>
              <a:buFont typeface="Webdings" pitchFamily="18" charset="2"/>
              <a:buNone/>
              <a:tabLst>
                <a:tab pos="231775" algn="l"/>
                <a:tab pos="3883025" algn="l"/>
                <a:tab pos="4121150" algn="l"/>
              </a:tabLst>
              <a:defRPr/>
            </a:pPr>
            <a:endParaRPr lang="cs-CZ" sz="1400" dirty="0" smtClean="0">
              <a:latin typeface="+mj-lt"/>
            </a:endParaRPr>
          </a:p>
          <a:p>
            <a:pPr>
              <a:lnSpc>
                <a:spcPct val="90000"/>
              </a:lnSpc>
              <a:buClr>
                <a:srgbClr val="890C4C"/>
              </a:buClr>
              <a:buFont typeface="Webdings" pitchFamily="18" charset="2"/>
              <a:buNone/>
              <a:tabLst>
                <a:tab pos="231775" algn="l"/>
                <a:tab pos="3883025" algn="l"/>
                <a:tab pos="4121150" algn="l"/>
              </a:tabLst>
              <a:defRPr/>
            </a:pPr>
            <a:r>
              <a:rPr lang="cs-CZ" sz="1400" dirty="0" smtClean="0">
                <a:latin typeface="+mj-lt"/>
              </a:rPr>
              <a:t>	Metoda</a:t>
            </a:r>
            <a:endParaRPr lang="cs-CZ" sz="1400" dirty="0">
              <a:latin typeface="+mj-lt"/>
            </a:endParaRPr>
          </a:p>
        </p:txBody>
      </p:sp>
      <p:sp>
        <p:nvSpPr>
          <p:cNvPr id="278532" name="AutoShape 4"/>
          <p:cNvSpPr>
            <a:spLocks noChangeArrowheads="1"/>
          </p:cNvSpPr>
          <p:nvPr/>
        </p:nvSpPr>
        <p:spPr bwMode="auto">
          <a:xfrm>
            <a:off x="4081463" y="1446213"/>
            <a:ext cx="334962" cy="438150"/>
          </a:xfrm>
          <a:prstGeom prst="rightArrow">
            <a:avLst>
              <a:gd name="adj1" fmla="val 75000"/>
              <a:gd name="adj2" fmla="val 50005"/>
            </a:avLst>
          </a:prstGeom>
          <a:solidFill>
            <a:srgbClr val="FAF6EB"/>
          </a:solidFill>
          <a:ln w="12700">
            <a:noFill/>
            <a:miter lim="800000"/>
            <a:headEnd/>
            <a:tailEnd/>
          </a:ln>
          <a:effectLst>
            <a:outerShdw dist="50800" dir="2700000" algn="ctr" rotWithShape="0">
              <a:schemeClr val="tx1">
                <a:lumMod val="75000"/>
                <a:lumOff val="25000"/>
              </a:schemeClr>
            </a:outerShdw>
          </a:effectLst>
        </p:spPr>
        <p:txBody>
          <a:bodyPr wrap="none" anchor="ctr"/>
          <a:lstStyle/>
          <a:p>
            <a:pPr>
              <a:defRPr/>
            </a:pPr>
            <a:endParaRPr lang="en-US">
              <a:latin typeface="+mj-lt"/>
            </a:endParaRPr>
          </a:p>
        </p:txBody>
      </p:sp>
      <p:sp>
        <p:nvSpPr>
          <p:cNvPr id="278534" name="AutoShape 6"/>
          <p:cNvSpPr>
            <a:spLocks noChangeArrowheads="1"/>
          </p:cNvSpPr>
          <p:nvPr/>
        </p:nvSpPr>
        <p:spPr bwMode="auto">
          <a:xfrm>
            <a:off x="4081463" y="2874963"/>
            <a:ext cx="334962" cy="438150"/>
          </a:xfrm>
          <a:prstGeom prst="rightArrow">
            <a:avLst>
              <a:gd name="adj1" fmla="val 75000"/>
              <a:gd name="adj2" fmla="val 50005"/>
            </a:avLst>
          </a:prstGeom>
          <a:solidFill>
            <a:srgbClr val="FAF6EB"/>
          </a:solidFill>
          <a:ln w="12700">
            <a:noFill/>
            <a:miter lim="800000"/>
            <a:headEnd/>
            <a:tailEnd/>
          </a:ln>
          <a:effectLst>
            <a:outerShdw dist="50800" dir="2700000" algn="ctr" rotWithShape="0">
              <a:schemeClr val="tx1">
                <a:lumMod val="75000"/>
                <a:lumOff val="25000"/>
              </a:schemeClr>
            </a:outerShdw>
          </a:effectLst>
        </p:spPr>
        <p:txBody>
          <a:bodyPr wrap="none" anchor="ctr"/>
          <a:lstStyle/>
          <a:p>
            <a:pPr>
              <a:defRPr/>
            </a:pPr>
            <a:endParaRPr lang="en-US">
              <a:latin typeface="+mj-lt"/>
            </a:endParaRPr>
          </a:p>
        </p:txBody>
      </p:sp>
      <p:sp>
        <p:nvSpPr>
          <p:cNvPr id="278535" name="AutoShape 7"/>
          <p:cNvSpPr>
            <a:spLocks noChangeArrowheads="1"/>
          </p:cNvSpPr>
          <p:nvPr/>
        </p:nvSpPr>
        <p:spPr bwMode="auto">
          <a:xfrm>
            <a:off x="4081463" y="2401888"/>
            <a:ext cx="334962" cy="438150"/>
          </a:xfrm>
          <a:prstGeom prst="rightArrow">
            <a:avLst>
              <a:gd name="adj1" fmla="val 75000"/>
              <a:gd name="adj2" fmla="val 50005"/>
            </a:avLst>
          </a:prstGeom>
          <a:solidFill>
            <a:srgbClr val="FAF6EB"/>
          </a:solidFill>
          <a:ln w="12700">
            <a:noFill/>
            <a:miter lim="800000"/>
            <a:headEnd/>
            <a:tailEnd/>
          </a:ln>
          <a:effectLst>
            <a:outerShdw dist="50800" dir="2700000" algn="ctr" rotWithShape="0">
              <a:schemeClr val="tx1">
                <a:lumMod val="75000"/>
                <a:lumOff val="25000"/>
              </a:schemeClr>
            </a:outerShdw>
          </a:effectLst>
        </p:spPr>
        <p:txBody>
          <a:bodyPr wrap="none" anchor="ctr"/>
          <a:lstStyle/>
          <a:p>
            <a:pPr>
              <a:defRPr/>
            </a:pPr>
            <a:endParaRPr lang="en-US">
              <a:latin typeface="+mj-lt"/>
            </a:endParaRPr>
          </a:p>
        </p:txBody>
      </p:sp>
      <p:sp>
        <p:nvSpPr>
          <p:cNvPr id="278536" name="AutoShape 8"/>
          <p:cNvSpPr>
            <a:spLocks noChangeArrowheads="1"/>
          </p:cNvSpPr>
          <p:nvPr/>
        </p:nvSpPr>
        <p:spPr bwMode="auto">
          <a:xfrm>
            <a:off x="4081463" y="1970088"/>
            <a:ext cx="334962" cy="438150"/>
          </a:xfrm>
          <a:prstGeom prst="rightArrow">
            <a:avLst>
              <a:gd name="adj1" fmla="val 75000"/>
              <a:gd name="adj2" fmla="val 50005"/>
            </a:avLst>
          </a:prstGeom>
          <a:solidFill>
            <a:srgbClr val="FAF6EB"/>
          </a:solidFill>
          <a:ln w="12700">
            <a:noFill/>
            <a:miter lim="800000"/>
            <a:headEnd/>
            <a:tailEnd/>
          </a:ln>
          <a:effectLst>
            <a:outerShdw dist="50800" dir="2700000" algn="ctr" rotWithShape="0">
              <a:schemeClr val="tx1">
                <a:lumMod val="75000"/>
                <a:lumOff val="25000"/>
              </a:schemeClr>
            </a:outerShdw>
          </a:effectLst>
        </p:spPr>
        <p:txBody>
          <a:bodyPr wrap="none" anchor="ctr"/>
          <a:lstStyle/>
          <a:p>
            <a:pPr>
              <a:defRPr/>
            </a:pPr>
            <a:endParaRPr lang="en-US">
              <a:latin typeface="+mj-lt"/>
            </a:endParaRPr>
          </a:p>
        </p:txBody>
      </p:sp>
      <p:sp>
        <p:nvSpPr>
          <p:cNvPr id="278537" name="Rectangle 9"/>
          <p:cNvSpPr>
            <a:spLocks noChangeArrowheads="1"/>
          </p:cNvSpPr>
          <p:nvPr/>
        </p:nvSpPr>
        <p:spPr bwMode="auto">
          <a:xfrm>
            <a:off x="4073525" y="3414713"/>
            <a:ext cx="315913" cy="1754187"/>
          </a:xfrm>
          <a:prstGeom prst="rect">
            <a:avLst/>
          </a:prstGeom>
          <a:solidFill>
            <a:srgbClr val="FAF6EB"/>
          </a:solidFill>
          <a:ln w="12700">
            <a:noFill/>
            <a:miter lim="800000"/>
            <a:headEnd/>
            <a:tailEnd/>
          </a:ln>
          <a:effectLst>
            <a:outerShdw dist="50800" dir="2700000" algn="ctr" rotWithShape="0">
              <a:schemeClr val="tx1">
                <a:lumMod val="75000"/>
                <a:lumOff val="25000"/>
              </a:schemeClr>
            </a:outerShdw>
          </a:effectLst>
        </p:spPr>
        <p:txBody>
          <a:bodyPr wrap="none" anchor="ctr"/>
          <a:lstStyle/>
          <a:p>
            <a:pPr>
              <a:defRPr/>
            </a:pPr>
            <a:endParaRPr lang="en-US">
              <a:latin typeface="+mj-lt"/>
            </a:endParaRPr>
          </a:p>
        </p:txBody>
      </p:sp>
      <p:sp>
        <p:nvSpPr>
          <p:cNvPr id="278533" name="AutoShape 5"/>
          <p:cNvSpPr>
            <a:spLocks noChangeArrowheads="1"/>
          </p:cNvSpPr>
          <p:nvPr/>
        </p:nvSpPr>
        <p:spPr bwMode="auto">
          <a:xfrm>
            <a:off x="4386263" y="3556000"/>
            <a:ext cx="334962" cy="438150"/>
          </a:xfrm>
          <a:prstGeom prst="rightArrow">
            <a:avLst>
              <a:gd name="adj1" fmla="val 75000"/>
              <a:gd name="adj2" fmla="val 50005"/>
            </a:avLst>
          </a:prstGeom>
          <a:solidFill>
            <a:srgbClr val="FAF6EB"/>
          </a:solidFill>
          <a:ln w="12700">
            <a:noFill/>
            <a:miter lim="800000"/>
            <a:headEnd/>
            <a:tailEnd/>
          </a:ln>
          <a:effectLst>
            <a:outerShdw dist="50800" dir="2700000" algn="ctr" rotWithShape="0">
              <a:schemeClr val="tx1">
                <a:lumMod val="75000"/>
                <a:lumOff val="25000"/>
              </a:schemeClr>
            </a:outerShdw>
          </a:effectLst>
        </p:spPr>
        <p:txBody>
          <a:bodyPr wrap="none" anchor="ctr"/>
          <a:lstStyle/>
          <a:p>
            <a:pPr>
              <a:defRPr/>
            </a:pPr>
            <a:endParaRPr lang="en-US">
              <a:latin typeface="+mj-lt"/>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zápatí 2"/>
          <p:cNvSpPr>
            <a:spLocks noGrp="1"/>
          </p:cNvSpPr>
          <p:nvPr>
            <p:ph type="ftr" sz="quarter" idx="10"/>
          </p:nvPr>
        </p:nvSpPr>
        <p:spPr/>
        <p:txBody>
          <a:bodyPr/>
          <a:lstStyle/>
          <a:p>
            <a:pPr>
              <a:defRPr/>
            </a:pPr>
            <a:r>
              <a:rPr lang="en-US" smtClean="0"/>
              <a:t>2008-QS-PR-</a:t>
            </a:r>
            <a:endParaRPr lang="en-US"/>
          </a:p>
        </p:txBody>
      </p:sp>
    </p:spTree>
    <p:extLst>
      <p:ext uri="{BB962C8B-B14F-4D97-AF65-F5344CB8AC3E}">
        <p14:creationId xmlns:p14="http://schemas.microsoft.com/office/powerpoint/2010/main" val="293117648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Zadání zaměstnance</a:t>
            </a:r>
            <a:endParaRPr lang="en-US" dirty="0"/>
          </a:p>
        </p:txBody>
      </p:sp>
      <p:sp>
        <p:nvSpPr>
          <p:cNvPr id="83970" name="Footer Placeholder 1"/>
          <p:cNvSpPr>
            <a:spLocks noGrp="1"/>
          </p:cNvSpPr>
          <p:nvPr>
            <p:ph type="ftr" sz="quarter" idx="10"/>
          </p:nvPr>
        </p:nvSpPr>
        <p:spPr>
          <a:noFill/>
        </p:spPr>
        <p:txBody>
          <a:bodyPr/>
          <a:lstStyle/>
          <a:p>
            <a:r>
              <a:rPr lang="en-US" smtClean="0"/>
              <a:t>QS-PR-690</a:t>
            </a:r>
          </a:p>
        </p:txBody>
      </p:sp>
      <p:pic>
        <p:nvPicPr>
          <p:cNvPr id="2406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0485" y="991008"/>
            <a:ext cx="6858000" cy="4562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Definice řídících parametrů</a:t>
            </a:r>
            <a:endParaRPr lang="cs-CZ" dirty="0"/>
          </a:p>
        </p:txBody>
      </p:sp>
      <p:sp>
        <p:nvSpPr>
          <p:cNvPr id="84994" name="Footer Placeholder 1"/>
          <p:cNvSpPr>
            <a:spLocks noGrp="1"/>
          </p:cNvSpPr>
          <p:nvPr>
            <p:ph type="ftr" sz="quarter" idx="10"/>
          </p:nvPr>
        </p:nvSpPr>
        <p:spPr>
          <a:noFill/>
        </p:spPr>
        <p:txBody>
          <a:bodyPr/>
          <a:lstStyle/>
          <a:p>
            <a:r>
              <a:rPr lang="en-US" smtClean="0"/>
              <a:t>QS-PR-700</a:t>
            </a:r>
          </a:p>
        </p:txBody>
      </p:sp>
      <p:pic>
        <p:nvPicPr>
          <p:cNvPr id="24166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6881" y="1098233"/>
            <a:ext cx="5421222" cy="39196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Vytvoření pracovního příkazu</a:t>
            </a:r>
            <a:endParaRPr lang="en-US" dirty="0"/>
          </a:p>
        </p:txBody>
      </p:sp>
      <p:sp>
        <p:nvSpPr>
          <p:cNvPr id="86018" name="Footer Placeholder 1"/>
          <p:cNvSpPr>
            <a:spLocks noGrp="1"/>
          </p:cNvSpPr>
          <p:nvPr>
            <p:ph type="ftr" sz="quarter" idx="10"/>
          </p:nvPr>
        </p:nvSpPr>
        <p:spPr>
          <a:noFill/>
        </p:spPr>
        <p:txBody>
          <a:bodyPr/>
          <a:lstStyle/>
          <a:p>
            <a:r>
              <a:rPr lang="en-US" smtClean="0"/>
              <a:t>QS-PR-710</a:t>
            </a:r>
          </a:p>
        </p:txBody>
      </p:sp>
      <p:pic>
        <p:nvPicPr>
          <p:cNvPr id="2437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420" y="1084217"/>
            <a:ext cx="6185684" cy="4767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Uvolnění pracovního příkazu</a:t>
            </a:r>
            <a:endParaRPr lang="en-US" dirty="0"/>
          </a:p>
        </p:txBody>
      </p:sp>
      <p:sp>
        <p:nvSpPr>
          <p:cNvPr id="87042" name="Footer Placeholder 1"/>
          <p:cNvSpPr>
            <a:spLocks noGrp="1"/>
          </p:cNvSpPr>
          <p:nvPr>
            <p:ph type="ftr" sz="quarter" idx="10"/>
          </p:nvPr>
        </p:nvSpPr>
        <p:spPr>
          <a:noFill/>
        </p:spPr>
        <p:txBody>
          <a:bodyPr/>
          <a:lstStyle/>
          <a:p>
            <a:r>
              <a:rPr lang="en-US" smtClean="0"/>
              <a:t>QS-PR-720</a:t>
            </a:r>
          </a:p>
        </p:txBody>
      </p:sp>
      <p:pic>
        <p:nvPicPr>
          <p:cNvPr id="24269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4507" y="1093470"/>
            <a:ext cx="5763945" cy="4693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Vyskladňovací seznam</a:t>
            </a:r>
            <a:endParaRPr lang="en-US" dirty="0"/>
          </a:p>
        </p:txBody>
      </p:sp>
      <p:sp>
        <p:nvSpPr>
          <p:cNvPr id="88066" name="Footer Placeholder 1"/>
          <p:cNvSpPr>
            <a:spLocks noGrp="1"/>
          </p:cNvSpPr>
          <p:nvPr>
            <p:ph type="ftr" sz="quarter" idx="10"/>
          </p:nvPr>
        </p:nvSpPr>
        <p:spPr>
          <a:noFill/>
        </p:spPr>
        <p:txBody>
          <a:bodyPr/>
          <a:lstStyle/>
          <a:p>
            <a:r>
              <a:rPr lang="en-US" smtClean="0"/>
              <a:t>QS-PR-730</a:t>
            </a:r>
          </a:p>
        </p:txBody>
      </p:sp>
      <p:pic>
        <p:nvPicPr>
          <p:cNvPr id="2447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5122" y="1047750"/>
            <a:ext cx="5695950" cy="476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Pracovní postup</a:t>
            </a:r>
            <a:endParaRPr lang="en-US" dirty="0"/>
          </a:p>
        </p:txBody>
      </p:sp>
      <p:sp>
        <p:nvSpPr>
          <p:cNvPr id="89090" name="Footer Placeholder 1"/>
          <p:cNvSpPr>
            <a:spLocks noGrp="1"/>
          </p:cNvSpPr>
          <p:nvPr>
            <p:ph type="ftr" sz="quarter" idx="10"/>
          </p:nvPr>
        </p:nvSpPr>
        <p:spPr>
          <a:noFill/>
        </p:spPr>
        <p:txBody>
          <a:bodyPr/>
          <a:lstStyle/>
          <a:p>
            <a:r>
              <a:rPr lang="en-US" smtClean="0"/>
              <a:t>QS-PR-740</a:t>
            </a:r>
          </a:p>
        </p:txBody>
      </p:sp>
      <p:pic>
        <p:nvPicPr>
          <p:cNvPr id="2457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018" y="1193483"/>
            <a:ext cx="5298183" cy="46848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Status</a:t>
            </a:r>
            <a:r>
              <a:rPr lang="cs-CZ" dirty="0" smtClean="0"/>
              <a:t> pracovního příkazu</a:t>
            </a:r>
            <a:endParaRPr lang="en-US" dirty="0"/>
          </a:p>
        </p:txBody>
      </p:sp>
      <p:sp>
        <p:nvSpPr>
          <p:cNvPr id="90114" name="Footer Placeholder 1"/>
          <p:cNvSpPr>
            <a:spLocks noGrp="1"/>
          </p:cNvSpPr>
          <p:nvPr>
            <p:ph type="ftr" sz="quarter" idx="10"/>
          </p:nvPr>
        </p:nvSpPr>
        <p:spPr>
          <a:noFill/>
        </p:spPr>
        <p:txBody>
          <a:bodyPr/>
          <a:lstStyle/>
          <a:p>
            <a:r>
              <a:rPr lang="en-US" smtClean="0"/>
              <a:t>QS-PR-750</a:t>
            </a:r>
          </a:p>
        </p:txBody>
      </p:sp>
      <p:pic>
        <p:nvPicPr>
          <p:cNvPr id="2467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155" y="1272405"/>
            <a:ext cx="7942570" cy="23068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78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7332" y="843371"/>
            <a:ext cx="7839075" cy="4857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6"/>
          <p:cNvSpPr>
            <a:spLocks noGrp="1"/>
          </p:cNvSpPr>
          <p:nvPr>
            <p:ph type="title"/>
          </p:nvPr>
        </p:nvSpPr>
        <p:spPr/>
        <p:txBody>
          <a:bodyPr>
            <a:normAutofit/>
          </a:bodyPr>
          <a:lstStyle/>
          <a:p>
            <a:r>
              <a:rPr lang="cs-CZ" dirty="0" smtClean="0"/>
              <a:t>Výdej komponent</a:t>
            </a:r>
            <a:endParaRPr lang="cs-CZ" dirty="0"/>
          </a:p>
        </p:txBody>
      </p:sp>
      <p:sp>
        <p:nvSpPr>
          <p:cNvPr id="91139" name="Footer Placeholder 1"/>
          <p:cNvSpPr>
            <a:spLocks noGrp="1"/>
          </p:cNvSpPr>
          <p:nvPr>
            <p:ph type="ftr" sz="quarter" idx="10"/>
          </p:nvPr>
        </p:nvSpPr>
        <p:spPr>
          <a:noFill/>
        </p:spPr>
        <p:txBody>
          <a:bodyPr/>
          <a:lstStyle/>
          <a:p>
            <a:r>
              <a:rPr lang="en-US" smtClean="0"/>
              <a:t>QS-PR-760</a:t>
            </a:r>
          </a:p>
        </p:txBody>
      </p:sp>
      <p:sp>
        <p:nvSpPr>
          <p:cNvPr id="91141" name="TextBox 10"/>
          <p:cNvSpPr txBox="1">
            <a:spLocks noChangeArrowheads="1"/>
          </p:cNvSpPr>
          <p:nvPr/>
        </p:nvSpPr>
        <p:spPr bwMode="auto">
          <a:xfrm>
            <a:off x="3895725" y="5857875"/>
            <a:ext cx="2892425" cy="276225"/>
          </a:xfrm>
          <a:prstGeom prst="rect">
            <a:avLst/>
          </a:prstGeom>
          <a:noFill/>
          <a:ln w="9525">
            <a:noFill/>
            <a:miter lim="800000"/>
            <a:headEnd/>
            <a:tailEnd/>
          </a:ln>
        </p:spPr>
        <p:txBody>
          <a:bodyPr wrap="none">
            <a:spAutoFit/>
          </a:bodyPr>
          <a:lstStyle/>
          <a:p>
            <a:r>
              <a:rPr lang="en-US" sz="1200" b="1" i="1">
                <a:solidFill>
                  <a:srgbClr val="6287C6"/>
                </a:solidFill>
                <a:latin typeface="Arial" charset="0"/>
                <a:cs typeface="Arial" charset="0"/>
              </a:rPr>
              <a:t>Work Order Component Issue (16.10)</a:t>
            </a:r>
          </a:p>
        </p:txBody>
      </p:sp>
      <p:pic>
        <p:nvPicPr>
          <p:cNvPr id="24781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7624" y="2538821"/>
            <a:ext cx="6048784" cy="3162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21"/>
          <p:cNvSpPr>
            <a:spLocks noGrp="1"/>
          </p:cNvSpPr>
          <p:nvPr>
            <p:ph type="title"/>
          </p:nvPr>
        </p:nvSpPr>
        <p:spPr/>
        <p:txBody>
          <a:bodyPr>
            <a:normAutofit/>
          </a:bodyPr>
          <a:lstStyle/>
          <a:p>
            <a:r>
              <a:rPr lang="cs-CZ" dirty="0" smtClean="0"/>
              <a:t>Stálá nákupní objednávka</a:t>
            </a:r>
            <a:endParaRPr lang="en-US" dirty="0"/>
          </a:p>
        </p:txBody>
      </p:sp>
      <p:sp>
        <p:nvSpPr>
          <p:cNvPr id="23554" name="Footer Placeholder 1"/>
          <p:cNvSpPr>
            <a:spLocks noGrp="1"/>
          </p:cNvSpPr>
          <p:nvPr>
            <p:ph type="ftr" sz="quarter" idx="10"/>
          </p:nvPr>
        </p:nvSpPr>
        <p:spPr>
          <a:noFill/>
        </p:spPr>
        <p:txBody>
          <a:bodyPr/>
          <a:lstStyle/>
          <a:p>
            <a:r>
              <a:rPr lang="en-US" dirty="0" smtClean="0"/>
              <a:t>QS-PR-090</a:t>
            </a:r>
          </a:p>
        </p:txBody>
      </p:sp>
      <p:grpSp>
        <p:nvGrpSpPr>
          <p:cNvPr id="23" name="Group 22"/>
          <p:cNvGrpSpPr/>
          <p:nvPr/>
        </p:nvGrpSpPr>
        <p:grpSpPr>
          <a:xfrm>
            <a:off x="1460500" y="965200"/>
            <a:ext cx="6882379" cy="5108575"/>
            <a:chOff x="1460500" y="1336675"/>
            <a:chExt cx="6882379" cy="5108575"/>
          </a:xfrm>
        </p:grpSpPr>
        <p:grpSp>
          <p:nvGrpSpPr>
            <p:cNvPr id="23556" name="Group 5"/>
            <p:cNvGrpSpPr>
              <a:grpSpLocks/>
            </p:cNvGrpSpPr>
            <p:nvPr/>
          </p:nvGrpSpPr>
          <p:grpSpPr bwMode="auto">
            <a:xfrm>
              <a:off x="1460500" y="1854200"/>
              <a:ext cx="4740275" cy="4591050"/>
              <a:chOff x="1290" y="1224"/>
              <a:chExt cx="2986" cy="2892"/>
            </a:xfrm>
          </p:grpSpPr>
          <p:sp>
            <p:nvSpPr>
              <p:cNvPr id="23561" name="AutoShape 6"/>
              <p:cNvSpPr>
                <a:spLocks noChangeArrowheads="1"/>
              </p:cNvSpPr>
              <p:nvPr/>
            </p:nvSpPr>
            <p:spPr bwMode="auto">
              <a:xfrm>
                <a:off x="1290" y="1224"/>
                <a:ext cx="1056"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cs-CZ" sz="1800" dirty="0" smtClean="0">
                    <a:latin typeface="+mj-lt"/>
                  </a:rPr>
                  <a:t>Stálá nákupní</a:t>
                </a:r>
              </a:p>
              <a:p>
                <a:pPr algn="ctr" eaLnBrk="0" hangingPunct="0"/>
                <a:r>
                  <a:rPr lang="cs-CZ" sz="1800" smtClean="0">
                    <a:latin typeface="+mj-lt"/>
                  </a:rPr>
                  <a:t>objednávka</a:t>
                </a:r>
                <a:endParaRPr lang="cs-CZ" sz="1800" dirty="0">
                  <a:latin typeface="+mj-lt"/>
                </a:endParaRPr>
              </a:p>
            </p:txBody>
          </p:sp>
          <p:sp>
            <p:nvSpPr>
              <p:cNvPr id="23562" name="AutoShape 7"/>
              <p:cNvSpPr>
                <a:spLocks noChangeArrowheads="1"/>
              </p:cNvSpPr>
              <p:nvPr/>
            </p:nvSpPr>
            <p:spPr bwMode="auto">
              <a:xfrm>
                <a:off x="3006" y="1224"/>
                <a:ext cx="1270"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cs-CZ" sz="1800" dirty="0" smtClean="0">
                    <a:latin typeface="+mj-lt"/>
                  </a:rPr>
                  <a:t>Uvolnění nákupní</a:t>
                </a:r>
              </a:p>
              <a:p>
                <a:pPr algn="ctr" eaLnBrk="0" hangingPunct="0"/>
                <a:r>
                  <a:rPr lang="cs-CZ" sz="1800" smtClean="0">
                    <a:latin typeface="+mj-lt"/>
                  </a:rPr>
                  <a:t>objednávky</a:t>
                </a:r>
                <a:endParaRPr lang="cs-CZ" sz="1800" dirty="0">
                  <a:latin typeface="+mj-lt"/>
                </a:endParaRPr>
              </a:p>
            </p:txBody>
          </p:sp>
          <p:cxnSp>
            <p:nvCxnSpPr>
              <p:cNvPr id="23563" name="AutoShape 8"/>
              <p:cNvCxnSpPr>
                <a:cxnSpLocks noChangeShapeType="1"/>
                <a:stCxn id="23561" idx="3"/>
                <a:endCxn id="23562" idx="1"/>
              </p:cNvCxnSpPr>
              <p:nvPr/>
            </p:nvCxnSpPr>
            <p:spPr bwMode="auto">
              <a:xfrm>
                <a:off x="2346" y="1512"/>
                <a:ext cx="660" cy="1"/>
              </a:xfrm>
              <a:prstGeom prst="straightConnector1">
                <a:avLst/>
              </a:prstGeom>
              <a:noFill/>
              <a:ln w="38100">
                <a:solidFill>
                  <a:srgbClr val="003366"/>
                </a:solidFill>
                <a:round/>
                <a:headEnd/>
                <a:tailEnd type="triangle" w="med" len="med"/>
              </a:ln>
            </p:spPr>
          </p:cxnSp>
          <p:sp>
            <p:nvSpPr>
              <p:cNvPr id="23564" name="AutoShape 9"/>
              <p:cNvSpPr>
                <a:spLocks noChangeArrowheads="1"/>
              </p:cNvSpPr>
              <p:nvPr/>
            </p:nvSpPr>
            <p:spPr bwMode="auto">
              <a:xfrm>
                <a:off x="3006" y="1688"/>
                <a:ext cx="1270"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cs-CZ" sz="1800" smtClean="0">
                    <a:latin typeface="+mj-lt"/>
                  </a:rPr>
                  <a:t>Uvolnění nákupní</a:t>
                </a:r>
              </a:p>
              <a:p>
                <a:pPr algn="ctr" eaLnBrk="0" hangingPunct="0"/>
                <a:r>
                  <a:rPr lang="cs-CZ" sz="1800" smtClean="0">
                    <a:latin typeface="+mj-lt"/>
                  </a:rPr>
                  <a:t>objednávky</a:t>
                </a:r>
                <a:endParaRPr lang="cs-CZ" sz="1800" dirty="0">
                  <a:latin typeface="+mj-lt"/>
                </a:endParaRPr>
              </a:p>
            </p:txBody>
          </p:sp>
          <p:sp>
            <p:nvSpPr>
              <p:cNvPr id="23565" name="AutoShape 10"/>
              <p:cNvSpPr>
                <a:spLocks noChangeArrowheads="1"/>
              </p:cNvSpPr>
              <p:nvPr/>
            </p:nvSpPr>
            <p:spPr bwMode="auto">
              <a:xfrm>
                <a:off x="3006" y="2151"/>
                <a:ext cx="1270"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cs-CZ" sz="1800" smtClean="0">
                    <a:latin typeface="+mj-lt"/>
                  </a:rPr>
                  <a:t>Uvolnění nákupní</a:t>
                </a:r>
              </a:p>
              <a:p>
                <a:pPr algn="ctr" eaLnBrk="0" hangingPunct="0"/>
                <a:r>
                  <a:rPr lang="cs-CZ" sz="1800" smtClean="0">
                    <a:latin typeface="+mj-lt"/>
                  </a:rPr>
                  <a:t>objednávky</a:t>
                </a:r>
                <a:endParaRPr lang="cs-CZ" sz="1800" dirty="0">
                  <a:latin typeface="+mj-lt"/>
                </a:endParaRPr>
              </a:p>
            </p:txBody>
          </p:sp>
          <p:sp>
            <p:nvSpPr>
              <p:cNvPr id="23566" name="AutoShape 11"/>
              <p:cNvSpPr>
                <a:spLocks noChangeArrowheads="1"/>
              </p:cNvSpPr>
              <p:nvPr/>
            </p:nvSpPr>
            <p:spPr bwMode="auto">
              <a:xfrm>
                <a:off x="3006" y="2614"/>
                <a:ext cx="1270"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cs-CZ" sz="1800" smtClean="0">
                    <a:latin typeface="+mj-lt"/>
                  </a:rPr>
                  <a:t>Uvolnění nákupní</a:t>
                </a:r>
              </a:p>
              <a:p>
                <a:pPr algn="ctr" eaLnBrk="0" hangingPunct="0"/>
                <a:r>
                  <a:rPr lang="cs-CZ" sz="1800" smtClean="0">
                    <a:latin typeface="+mj-lt"/>
                  </a:rPr>
                  <a:t>objednávky</a:t>
                </a:r>
                <a:endParaRPr lang="cs-CZ" sz="1800" dirty="0">
                  <a:latin typeface="+mj-lt"/>
                </a:endParaRPr>
              </a:p>
            </p:txBody>
          </p:sp>
          <p:sp>
            <p:nvSpPr>
              <p:cNvPr id="23567" name="AutoShape 12"/>
              <p:cNvSpPr>
                <a:spLocks noChangeArrowheads="1"/>
              </p:cNvSpPr>
              <p:nvPr/>
            </p:nvSpPr>
            <p:spPr bwMode="auto">
              <a:xfrm>
                <a:off x="3006" y="3077"/>
                <a:ext cx="1270"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cs-CZ" sz="1800" smtClean="0">
                    <a:latin typeface="+mj-lt"/>
                  </a:rPr>
                  <a:t>Uvolnění nákupní</a:t>
                </a:r>
              </a:p>
              <a:p>
                <a:pPr algn="ctr" eaLnBrk="0" hangingPunct="0"/>
                <a:r>
                  <a:rPr lang="cs-CZ" sz="1800" smtClean="0">
                    <a:latin typeface="+mj-lt"/>
                  </a:rPr>
                  <a:t>objednávky</a:t>
                </a:r>
                <a:endParaRPr lang="cs-CZ" sz="1800" dirty="0">
                  <a:latin typeface="+mj-lt"/>
                </a:endParaRPr>
              </a:p>
            </p:txBody>
          </p:sp>
          <p:sp>
            <p:nvSpPr>
              <p:cNvPr id="23568" name="AutoShape 13"/>
              <p:cNvSpPr>
                <a:spLocks noChangeArrowheads="1"/>
              </p:cNvSpPr>
              <p:nvPr/>
            </p:nvSpPr>
            <p:spPr bwMode="auto">
              <a:xfrm>
                <a:off x="3006" y="3540"/>
                <a:ext cx="1270"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cs-CZ" sz="1800" dirty="0" smtClean="0">
                    <a:latin typeface="+mj-lt"/>
                  </a:rPr>
                  <a:t>Uvolnění nákupní</a:t>
                </a:r>
              </a:p>
              <a:p>
                <a:pPr algn="ctr" eaLnBrk="0" hangingPunct="0"/>
                <a:r>
                  <a:rPr lang="cs-CZ" sz="1800" dirty="0" smtClean="0">
                    <a:latin typeface="+mj-lt"/>
                  </a:rPr>
                  <a:t>objednávky</a:t>
                </a:r>
                <a:endParaRPr lang="cs-CZ" sz="1800" dirty="0">
                  <a:latin typeface="+mj-lt"/>
                </a:endParaRPr>
              </a:p>
            </p:txBody>
          </p:sp>
          <p:cxnSp>
            <p:nvCxnSpPr>
              <p:cNvPr id="23569" name="AutoShape 14"/>
              <p:cNvCxnSpPr>
                <a:cxnSpLocks noChangeShapeType="1"/>
                <a:stCxn id="23561" idx="3"/>
                <a:endCxn id="23564" idx="1"/>
              </p:cNvCxnSpPr>
              <p:nvPr/>
            </p:nvCxnSpPr>
            <p:spPr bwMode="auto">
              <a:xfrm>
                <a:off x="2346" y="1512"/>
                <a:ext cx="660" cy="464"/>
              </a:xfrm>
              <a:prstGeom prst="bentConnector3">
                <a:avLst>
                  <a:gd name="adj1" fmla="val 50000"/>
                </a:avLst>
              </a:prstGeom>
              <a:noFill/>
              <a:ln w="38100">
                <a:solidFill>
                  <a:srgbClr val="003366"/>
                </a:solidFill>
                <a:miter lim="800000"/>
                <a:headEnd/>
                <a:tailEnd type="triangle" w="med" len="med"/>
              </a:ln>
            </p:spPr>
          </p:cxnSp>
          <p:cxnSp>
            <p:nvCxnSpPr>
              <p:cNvPr id="23570" name="AutoShape 15"/>
              <p:cNvCxnSpPr>
                <a:cxnSpLocks noChangeShapeType="1"/>
                <a:stCxn id="23561" idx="3"/>
                <a:endCxn id="23565" idx="1"/>
              </p:cNvCxnSpPr>
              <p:nvPr/>
            </p:nvCxnSpPr>
            <p:spPr bwMode="auto">
              <a:xfrm>
                <a:off x="2346" y="1512"/>
                <a:ext cx="660" cy="927"/>
              </a:xfrm>
              <a:prstGeom prst="bentConnector3">
                <a:avLst>
                  <a:gd name="adj1" fmla="val 50000"/>
                </a:avLst>
              </a:prstGeom>
              <a:noFill/>
              <a:ln w="38100">
                <a:solidFill>
                  <a:srgbClr val="003366"/>
                </a:solidFill>
                <a:miter lim="800000"/>
                <a:headEnd/>
                <a:tailEnd type="triangle" w="med" len="med"/>
              </a:ln>
            </p:spPr>
          </p:cxnSp>
          <p:cxnSp>
            <p:nvCxnSpPr>
              <p:cNvPr id="23571" name="AutoShape 16"/>
              <p:cNvCxnSpPr>
                <a:cxnSpLocks noChangeShapeType="1"/>
                <a:stCxn id="23561" idx="3"/>
                <a:endCxn id="23567" idx="1"/>
              </p:cNvCxnSpPr>
              <p:nvPr/>
            </p:nvCxnSpPr>
            <p:spPr bwMode="auto">
              <a:xfrm>
                <a:off x="2346" y="1512"/>
                <a:ext cx="660" cy="1853"/>
              </a:xfrm>
              <a:prstGeom prst="bentConnector3">
                <a:avLst>
                  <a:gd name="adj1" fmla="val 50000"/>
                </a:avLst>
              </a:prstGeom>
              <a:noFill/>
              <a:ln w="38100">
                <a:solidFill>
                  <a:srgbClr val="003366"/>
                </a:solidFill>
                <a:miter lim="800000"/>
                <a:headEnd/>
                <a:tailEnd type="triangle" w="med" len="med"/>
              </a:ln>
            </p:spPr>
          </p:cxnSp>
          <p:cxnSp>
            <p:nvCxnSpPr>
              <p:cNvPr id="23572" name="AutoShape 17"/>
              <p:cNvCxnSpPr>
                <a:cxnSpLocks noChangeShapeType="1"/>
                <a:stCxn id="23561" idx="3"/>
                <a:endCxn id="23568" idx="1"/>
              </p:cNvCxnSpPr>
              <p:nvPr/>
            </p:nvCxnSpPr>
            <p:spPr bwMode="auto">
              <a:xfrm>
                <a:off x="2346" y="1512"/>
                <a:ext cx="660" cy="2316"/>
              </a:xfrm>
              <a:prstGeom prst="bentConnector3">
                <a:avLst>
                  <a:gd name="adj1" fmla="val 50000"/>
                </a:avLst>
              </a:prstGeom>
              <a:noFill/>
              <a:ln w="38100">
                <a:solidFill>
                  <a:srgbClr val="003366"/>
                </a:solidFill>
                <a:miter lim="800000"/>
                <a:headEnd/>
                <a:tailEnd type="triangle" w="med" len="med"/>
              </a:ln>
            </p:spPr>
          </p:cxnSp>
          <p:cxnSp>
            <p:nvCxnSpPr>
              <p:cNvPr id="23573" name="AutoShape 18"/>
              <p:cNvCxnSpPr>
                <a:cxnSpLocks noChangeShapeType="1"/>
                <a:stCxn id="23561" idx="3"/>
                <a:endCxn id="23566" idx="1"/>
              </p:cNvCxnSpPr>
              <p:nvPr/>
            </p:nvCxnSpPr>
            <p:spPr bwMode="auto">
              <a:xfrm>
                <a:off x="2346" y="1512"/>
                <a:ext cx="660" cy="1390"/>
              </a:xfrm>
              <a:prstGeom prst="bentConnector3">
                <a:avLst>
                  <a:gd name="adj1" fmla="val 50000"/>
                </a:avLst>
              </a:prstGeom>
              <a:noFill/>
              <a:ln w="38100">
                <a:solidFill>
                  <a:srgbClr val="003366"/>
                </a:solidFill>
                <a:miter lim="800000"/>
                <a:headEnd/>
                <a:tailEnd type="triangle" w="med" len="med"/>
              </a:ln>
            </p:spPr>
          </p:cxnSp>
        </p:grpSp>
        <p:sp>
          <p:nvSpPr>
            <p:cNvPr id="23557" name="Line 19"/>
            <p:cNvSpPr>
              <a:spLocks noChangeShapeType="1"/>
            </p:cNvSpPr>
            <p:nvPr/>
          </p:nvSpPr>
          <p:spPr bwMode="auto">
            <a:xfrm>
              <a:off x="6278562" y="1795462"/>
              <a:ext cx="1944000" cy="0"/>
            </a:xfrm>
            <a:prstGeom prst="line">
              <a:avLst/>
            </a:prstGeom>
            <a:noFill/>
            <a:ln w="38100">
              <a:solidFill>
                <a:srgbClr val="003366"/>
              </a:solidFill>
              <a:round/>
              <a:headEnd/>
              <a:tailEnd/>
            </a:ln>
          </p:spPr>
          <p:txBody>
            <a:bodyPr wrap="none" anchor="ctr"/>
            <a:lstStyle/>
            <a:p>
              <a:endParaRPr lang="cs-CZ" dirty="0">
                <a:latin typeface="+mj-lt"/>
              </a:endParaRPr>
            </a:p>
          </p:txBody>
        </p:sp>
        <p:sp>
          <p:nvSpPr>
            <p:cNvPr id="23558" name="Line 20"/>
            <p:cNvSpPr>
              <a:spLocks noChangeShapeType="1"/>
            </p:cNvSpPr>
            <p:nvPr/>
          </p:nvSpPr>
          <p:spPr bwMode="auto">
            <a:xfrm>
              <a:off x="6278561" y="6440488"/>
              <a:ext cx="1908000" cy="0"/>
            </a:xfrm>
            <a:prstGeom prst="line">
              <a:avLst/>
            </a:prstGeom>
            <a:noFill/>
            <a:ln w="38100">
              <a:solidFill>
                <a:srgbClr val="003366"/>
              </a:solidFill>
              <a:round/>
              <a:headEnd/>
              <a:tailEnd/>
            </a:ln>
          </p:spPr>
          <p:txBody>
            <a:bodyPr wrap="none" anchor="ctr"/>
            <a:lstStyle/>
            <a:p>
              <a:endParaRPr lang="cs-CZ" dirty="0">
                <a:latin typeface="+mj-lt"/>
              </a:endParaRPr>
            </a:p>
          </p:txBody>
        </p:sp>
        <p:sp>
          <p:nvSpPr>
            <p:cNvPr id="23559" name="Text Box 21"/>
            <p:cNvSpPr txBox="1">
              <a:spLocks noChangeArrowheads="1"/>
            </p:cNvSpPr>
            <p:nvPr/>
          </p:nvSpPr>
          <p:spPr bwMode="auto">
            <a:xfrm>
              <a:off x="6183313" y="1336675"/>
              <a:ext cx="2159566" cy="369332"/>
            </a:xfrm>
            <a:prstGeom prst="rect">
              <a:avLst/>
            </a:prstGeom>
            <a:noFill/>
            <a:ln w="12700">
              <a:noFill/>
              <a:miter lim="800000"/>
              <a:headEnd/>
              <a:tailEnd/>
            </a:ln>
          </p:spPr>
          <p:txBody>
            <a:bodyPr wrap="none">
              <a:spAutoFit/>
            </a:bodyPr>
            <a:lstStyle/>
            <a:p>
              <a:pPr eaLnBrk="0" hangingPunct="0"/>
              <a:r>
                <a:rPr lang="cs-CZ" sz="1800" smtClean="0">
                  <a:latin typeface="+mj-lt"/>
                </a:rPr>
                <a:t>Počáteční datum</a:t>
              </a:r>
              <a:endParaRPr lang="cs-CZ" sz="1800" dirty="0">
                <a:latin typeface="+mj-lt"/>
              </a:endParaRPr>
            </a:p>
          </p:txBody>
        </p:sp>
        <p:sp>
          <p:nvSpPr>
            <p:cNvPr id="23560" name="Text Box 22"/>
            <p:cNvSpPr txBox="1">
              <a:spLocks noChangeArrowheads="1"/>
            </p:cNvSpPr>
            <p:nvPr/>
          </p:nvSpPr>
          <p:spPr bwMode="auto">
            <a:xfrm>
              <a:off x="6184900" y="5981700"/>
              <a:ext cx="2007281" cy="369332"/>
            </a:xfrm>
            <a:prstGeom prst="rect">
              <a:avLst/>
            </a:prstGeom>
            <a:noFill/>
            <a:ln w="12700">
              <a:noFill/>
              <a:miter lim="800000"/>
              <a:headEnd/>
              <a:tailEnd/>
            </a:ln>
          </p:spPr>
          <p:txBody>
            <a:bodyPr wrap="none">
              <a:spAutoFit/>
            </a:bodyPr>
            <a:lstStyle/>
            <a:p>
              <a:pPr eaLnBrk="0" hangingPunct="0"/>
              <a:r>
                <a:rPr lang="cs-CZ" sz="1800" smtClean="0">
                  <a:latin typeface="+mj-lt"/>
                </a:rPr>
                <a:t>Koncové datum</a:t>
              </a:r>
              <a:endParaRPr lang="cs-CZ" sz="1800" dirty="0">
                <a:latin typeface="+mj-lt"/>
              </a:endParaRPr>
            </a:p>
          </p:txBody>
        </p:sp>
      </p:gr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Zaznamenání práce</a:t>
            </a:r>
            <a:endParaRPr lang="en-US" dirty="0"/>
          </a:p>
        </p:txBody>
      </p:sp>
      <p:sp>
        <p:nvSpPr>
          <p:cNvPr id="92162" name="Footer Placeholder 1"/>
          <p:cNvSpPr>
            <a:spLocks noGrp="1"/>
          </p:cNvSpPr>
          <p:nvPr>
            <p:ph type="ftr" sz="quarter" idx="10"/>
          </p:nvPr>
        </p:nvSpPr>
        <p:spPr>
          <a:noFill/>
        </p:spPr>
        <p:txBody>
          <a:bodyPr/>
          <a:lstStyle/>
          <a:p>
            <a:r>
              <a:rPr lang="en-US" smtClean="0"/>
              <a:t>QS-PR-770</a:t>
            </a:r>
          </a:p>
        </p:txBody>
      </p:sp>
      <p:pic>
        <p:nvPicPr>
          <p:cNvPr id="2488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343" y="942975"/>
            <a:ext cx="6319303" cy="4843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Přehled pracovních transakcí</a:t>
            </a:r>
            <a:endParaRPr lang="en-US" dirty="0"/>
          </a:p>
        </p:txBody>
      </p:sp>
      <p:sp>
        <p:nvSpPr>
          <p:cNvPr id="93186" name="Footer Placeholder 1"/>
          <p:cNvSpPr>
            <a:spLocks noGrp="1"/>
          </p:cNvSpPr>
          <p:nvPr>
            <p:ph type="ftr" sz="quarter" idx="10"/>
          </p:nvPr>
        </p:nvSpPr>
        <p:spPr>
          <a:noFill/>
        </p:spPr>
        <p:txBody>
          <a:bodyPr/>
          <a:lstStyle/>
          <a:p>
            <a:r>
              <a:rPr lang="en-US" smtClean="0"/>
              <a:t>QS-PR-780</a:t>
            </a:r>
          </a:p>
        </p:txBody>
      </p:sp>
      <p:pic>
        <p:nvPicPr>
          <p:cNvPr id="2498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2176" y="1080816"/>
            <a:ext cx="5999253" cy="44648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Operační status pracovního postupu</a:t>
            </a:r>
            <a:endParaRPr lang="cs-CZ" dirty="0"/>
          </a:p>
        </p:txBody>
      </p:sp>
      <p:sp>
        <p:nvSpPr>
          <p:cNvPr id="94210" name="Footer Placeholder 1"/>
          <p:cNvSpPr>
            <a:spLocks noGrp="1"/>
          </p:cNvSpPr>
          <p:nvPr>
            <p:ph type="ftr" sz="quarter" idx="10"/>
          </p:nvPr>
        </p:nvSpPr>
        <p:spPr>
          <a:noFill/>
        </p:spPr>
        <p:txBody>
          <a:bodyPr/>
          <a:lstStyle/>
          <a:p>
            <a:r>
              <a:rPr lang="en-US" smtClean="0"/>
              <a:t>QS-PR-790</a:t>
            </a:r>
          </a:p>
        </p:txBody>
      </p:sp>
      <p:pic>
        <p:nvPicPr>
          <p:cNvPr id="2252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1756" y="942975"/>
            <a:ext cx="7381875" cy="4816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08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352" y="1018495"/>
            <a:ext cx="7105650" cy="4429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5"/>
          <p:cNvSpPr>
            <a:spLocks noGrp="1"/>
          </p:cNvSpPr>
          <p:nvPr>
            <p:ph type="title"/>
          </p:nvPr>
        </p:nvSpPr>
        <p:spPr/>
        <p:txBody>
          <a:bodyPr>
            <a:normAutofit/>
          </a:bodyPr>
          <a:lstStyle/>
          <a:p>
            <a:r>
              <a:rPr lang="cs-CZ" dirty="0" smtClean="0"/>
              <a:t>Příjem a uzavření pracovního příkazu</a:t>
            </a:r>
            <a:endParaRPr lang="en-US" dirty="0"/>
          </a:p>
        </p:txBody>
      </p:sp>
      <p:sp>
        <p:nvSpPr>
          <p:cNvPr id="95235" name="Footer Placeholder 1"/>
          <p:cNvSpPr>
            <a:spLocks noGrp="1"/>
          </p:cNvSpPr>
          <p:nvPr>
            <p:ph type="ftr" sz="quarter" idx="10"/>
          </p:nvPr>
        </p:nvSpPr>
        <p:spPr>
          <a:noFill/>
        </p:spPr>
        <p:txBody>
          <a:bodyPr/>
          <a:lstStyle/>
          <a:p>
            <a:r>
              <a:rPr lang="en-US" smtClean="0"/>
              <a:t>QS-PR-810</a:t>
            </a:r>
          </a:p>
        </p:txBody>
      </p:sp>
      <p:pic>
        <p:nvPicPr>
          <p:cNvPr id="25088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61211" y="3317088"/>
            <a:ext cx="4584790" cy="2130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cs-CZ" dirty="0" smtClean="0"/>
              <a:t>Přehled: Pracovní příkazy</a:t>
            </a:r>
            <a:endParaRPr lang="en-US" dirty="0"/>
          </a:p>
        </p:txBody>
      </p:sp>
      <p:sp>
        <p:nvSpPr>
          <p:cNvPr id="96258" name="Footer Placeholder 1"/>
          <p:cNvSpPr>
            <a:spLocks noGrp="1"/>
          </p:cNvSpPr>
          <p:nvPr>
            <p:ph type="ftr" sz="quarter" idx="10"/>
          </p:nvPr>
        </p:nvSpPr>
        <p:spPr>
          <a:noFill/>
        </p:spPr>
        <p:txBody>
          <a:bodyPr/>
          <a:lstStyle/>
          <a:p>
            <a:r>
              <a:rPr lang="en-US" smtClean="0"/>
              <a:t>QS-PR-820</a:t>
            </a:r>
          </a:p>
        </p:txBody>
      </p:sp>
      <p:sp>
        <p:nvSpPr>
          <p:cNvPr id="601100" name="Rectangle 12"/>
          <p:cNvSpPr>
            <a:spLocks noChangeArrowheads="1"/>
          </p:cNvSpPr>
          <p:nvPr/>
        </p:nvSpPr>
        <p:spPr bwMode="auto">
          <a:xfrm>
            <a:off x="742950" y="3065463"/>
            <a:ext cx="1147763" cy="820737"/>
          </a:xfrm>
          <a:prstGeom prst="rect">
            <a:avLst/>
          </a:prstGeom>
          <a:solidFill>
            <a:srgbClr val="FAF6EB"/>
          </a:solidFill>
          <a:ln w="12700">
            <a:solidFill>
              <a:schemeClr val="tx1"/>
            </a:solidFill>
            <a:miter lim="800000"/>
            <a:headEnd/>
            <a:tailEnd/>
          </a:ln>
          <a:effectLst>
            <a:outerShdw dist="50800"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cs-CZ" sz="1200" b="1" dirty="0" smtClean="0">
                <a:latin typeface="+mj-lt"/>
              </a:rPr>
              <a:t>Vytvoření</a:t>
            </a:r>
          </a:p>
          <a:p>
            <a:pPr algn="ctr" defTabSz="739775" eaLnBrk="0" hangingPunct="0">
              <a:defRPr/>
            </a:pPr>
            <a:r>
              <a:rPr lang="cs-CZ" sz="1200" b="1" dirty="0" smtClean="0">
                <a:latin typeface="+mj-lt"/>
              </a:rPr>
              <a:t>pracovního</a:t>
            </a:r>
          </a:p>
          <a:p>
            <a:pPr algn="ctr" defTabSz="739775" eaLnBrk="0" hangingPunct="0">
              <a:defRPr/>
            </a:pPr>
            <a:r>
              <a:rPr lang="cs-CZ" sz="1200" b="1" dirty="0" smtClean="0">
                <a:latin typeface="+mj-lt"/>
              </a:rPr>
              <a:t>příkazu</a:t>
            </a:r>
            <a:endParaRPr lang="en-US" sz="1200" b="1" dirty="0">
              <a:latin typeface="+mj-lt"/>
            </a:endParaRPr>
          </a:p>
        </p:txBody>
      </p:sp>
      <p:sp>
        <p:nvSpPr>
          <p:cNvPr id="96261" name="Line 14"/>
          <p:cNvSpPr>
            <a:spLocks noChangeShapeType="1"/>
          </p:cNvSpPr>
          <p:nvPr/>
        </p:nvSpPr>
        <p:spPr bwMode="auto">
          <a:xfrm flipH="1">
            <a:off x="1901825" y="3497263"/>
            <a:ext cx="415925" cy="0"/>
          </a:xfrm>
          <a:prstGeom prst="line">
            <a:avLst/>
          </a:prstGeom>
          <a:noFill/>
          <a:ln w="28575">
            <a:solidFill>
              <a:srgbClr val="000000"/>
            </a:solidFill>
            <a:round/>
            <a:headEnd type="triangle" w="med" len="med"/>
            <a:tailEnd/>
          </a:ln>
          <a:effectLst/>
        </p:spPr>
        <p:txBody>
          <a:bodyPr wrap="none" anchor="ctr"/>
          <a:lstStyle/>
          <a:p>
            <a:endParaRPr lang="en-US">
              <a:latin typeface="+mj-lt"/>
            </a:endParaRPr>
          </a:p>
        </p:txBody>
      </p:sp>
      <p:sp>
        <p:nvSpPr>
          <p:cNvPr id="601103" name="Rectangle 15"/>
          <p:cNvSpPr>
            <a:spLocks noChangeArrowheads="1"/>
          </p:cNvSpPr>
          <p:nvPr/>
        </p:nvSpPr>
        <p:spPr bwMode="auto">
          <a:xfrm>
            <a:off x="2322513" y="3065463"/>
            <a:ext cx="1147762" cy="820737"/>
          </a:xfrm>
          <a:prstGeom prst="rect">
            <a:avLst/>
          </a:prstGeom>
          <a:solidFill>
            <a:srgbClr val="FAF6EB"/>
          </a:solidFill>
          <a:ln w="12700">
            <a:solidFill>
              <a:schemeClr val="tx1"/>
            </a:solidFill>
            <a:miter lim="800000"/>
            <a:headEnd/>
            <a:tailEnd/>
          </a:ln>
          <a:effectLst>
            <a:outerShdw dist="50800"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cs-CZ" sz="1200" b="1" dirty="0" smtClean="0">
                <a:latin typeface="+mj-lt"/>
              </a:rPr>
              <a:t>Uvolnění</a:t>
            </a:r>
          </a:p>
          <a:p>
            <a:pPr algn="ctr" defTabSz="739775" eaLnBrk="0" hangingPunct="0">
              <a:defRPr/>
            </a:pPr>
            <a:r>
              <a:rPr lang="cs-CZ" sz="1200" b="1" dirty="0" smtClean="0">
                <a:latin typeface="+mj-lt"/>
              </a:rPr>
              <a:t>pracovního</a:t>
            </a:r>
          </a:p>
          <a:p>
            <a:pPr algn="ctr" defTabSz="739775" eaLnBrk="0" hangingPunct="0">
              <a:defRPr/>
            </a:pPr>
            <a:r>
              <a:rPr lang="cs-CZ" sz="1200" b="1" dirty="0" smtClean="0">
                <a:latin typeface="+mj-lt"/>
              </a:rPr>
              <a:t>příkazu</a:t>
            </a:r>
            <a:endParaRPr lang="cs-CZ" sz="1200" b="1" dirty="0">
              <a:latin typeface="+mj-lt"/>
            </a:endParaRPr>
          </a:p>
        </p:txBody>
      </p:sp>
      <p:sp>
        <p:nvSpPr>
          <p:cNvPr id="96263" name="Line 16"/>
          <p:cNvSpPr>
            <a:spLocks noChangeShapeType="1"/>
          </p:cNvSpPr>
          <p:nvPr/>
        </p:nvSpPr>
        <p:spPr bwMode="auto">
          <a:xfrm flipH="1">
            <a:off x="3476625" y="3497263"/>
            <a:ext cx="415925" cy="0"/>
          </a:xfrm>
          <a:prstGeom prst="line">
            <a:avLst/>
          </a:prstGeom>
          <a:noFill/>
          <a:ln w="28575">
            <a:solidFill>
              <a:srgbClr val="000000"/>
            </a:solidFill>
            <a:round/>
            <a:headEnd type="triangle" w="med" len="med"/>
            <a:tailEnd/>
          </a:ln>
          <a:effectLst/>
        </p:spPr>
        <p:txBody>
          <a:bodyPr wrap="none" anchor="ctr"/>
          <a:lstStyle/>
          <a:p>
            <a:endParaRPr lang="en-US">
              <a:latin typeface="+mj-lt"/>
            </a:endParaRPr>
          </a:p>
        </p:txBody>
      </p:sp>
      <p:sp>
        <p:nvSpPr>
          <p:cNvPr id="601105" name="Rectangle 17"/>
          <p:cNvSpPr>
            <a:spLocks noChangeArrowheads="1"/>
          </p:cNvSpPr>
          <p:nvPr/>
        </p:nvSpPr>
        <p:spPr bwMode="auto">
          <a:xfrm>
            <a:off x="3897313" y="3065463"/>
            <a:ext cx="1147762" cy="820737"/>
          </a:xfrm>
          <a:prstGeom prst="rect">
            <a:avLst/>
          </a:prstGeom>
          <a:solidFill>
            <a:srgbClr val="FAF6EB"/>
          </a:solidFill>
          <a:ln w="12700">
            <a:solidFill>
              <a:schemeClr val="tx1"/>
            </a:solidFill>
            <a:miter lim="800000"/>
            <a:headEnd/>
            <a:tailEnd/>
          </a:ln>
          <a:effectLst>
            <a:outerShdw dist="50800"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cs-CZ" sz="1200" b="1" dirty="0" smtClean="0">
                <a:latin typeface="+mj-lt"/>
              </a:rPr>
              <a:t>Výdej</a:t>
            </a:r>
          </a:p>
          <a:p>
            <a:pPr algn="ctr" defTabSz="739775" eaLnBrk="0" hangingPunct="0">
              <a:defRPr/>
            </a:pPr>
            <a:r>
              <a:rPr lang="cs-CZ" sz="1200" b="1" dirty="0" smtClean="0">
                <a:latin typeface="+mj-lt"/>
              </a:rPr>
              <a:t>komponent</a:t>
            </a:r>
            <a:endParaRPr lang="cs-CZ" sz="1200" b="1" dirty="0">
              <a:latin typeface="+mj-lt"/>
            </a:endParaRPr>
          </a:p>
        </p:txBody>
      </p:sp>
      <p:sp>
        <p:nvSpPr>
          <p:cNvPr id="96265" name="Line 21"/>
          <p:cNvSpPr>
            <a:spLocks noChangeShapeType="1"/>
          </p:cNvSpPr>
          <p:nvPr/>
        </p:nvSpPr>
        <p:spPr bwMode="auto">
          <a:xfrm flipH="1">
            <a:off x="5062538" y="3497263"/>
            <a:ext cx="415925" cy="0"/>
          </a:xfrm>
          <a:prstGeom prst="line">
            <a:avLst/>
          </a:prstGeom>
          <a:noFill/>
          <a:ln w="28575">
            <a:solidFill>
              <a:srgbClr val="000000"/>
            </a:solidFill>
            <a:round/>
            <a:headEnd type="triangle" w="med" len="med"/>
            <a:tailEnd/>
          </a:ln>
          <a:effectLst/>
        </p:spPr>
        <p:txBody>
          <a:bodyPr wrap="none" anchor="ctr"/>
          <a:lstStyle/>
          <a:p>
            <a:endParaRPr lang="en-US">
              <a:latin typeface="+mj-lt"/>
            </a:endParaRPr>
          </a:p>
        </p:txBody>
      </p:sp>
      <p:sp>
        <p:nvSpPr>
          <p:cNvPr id="601110" name="Rectangle 22"/>
          <p:cNvSpPr>
            <a:spLocks noChangeArrowheads="1"/>
          </p:cNvSpPr>
          <p:nvPr/>
        </p:nvSpPr>
        <p:spPr bwMode="auto">
          <a:xfrm>
            <a:off x="5483225" y="3065463"/>
            <a:ext cx="1147763" cy="820737"/>
          </a:xfrm>
          <a:prstGeom prst="rect">
            <a:avLst/>
          </a:prstGeom>
          <a:solidFill>
            <a:srgbClr val="FAF6EB"/>
          </a:solidFill>
          <a:ln w="12700">
            <a:solidFill>
              <a:schemeClr val="tx1"/>
            </a:solidFill>
            <a:miter lim="800000"/>
            <a:headEnd/>
            <a:tailEnd/>
          </a:ln>
          <a:effectLst>
            <a:outerShdw dist="50800"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cs-CZ" sz="1200" b="1" dirty="0" smtClean="0">
                <a:latin typeface="+mj-lt"/>
              </a:rPr>
              <a:t>Vykazování</a:t>
            </a:r>
          </a:p>
          <a:p>
            <a:pPr algn="ctr" defTabSz="739775" eaLnBrk="0" hangingPunct="0">
              <a:defRPr/>
            </a:pPr>
            <a:r>
              <a:rPr lang="cs-CZ" sz="1200" b="1" dirty="0" smtClean="0">
                <a:latin typeface="+mj-lt"/>
              </a:rPr>
              <a:t>práce</a:t>
            </a:r>
            <a:endParaRPr lang="en-US" sz="1200" b="1" dirty="0">
              <a:latin typeface="+mj-lt"/>
            </a:endParaRPr>
          </a:p>
        </p:txBody>
      </p:sp>
      <p:sp>
        <p:nvSpPr>
          <p:cNvPr id="96267" name="Line 27"/>
          <p:cNvSpPr>
            <a:spLocks noChangeShapeType="1"/>
          </p:cNvSpPr>
          <p:nvPr/>
        </p:nvSpPr>
        <p:spPr bwMode="auto">
          <a:xfrm flipH="1">
            <a:off x="6634163" y="3497263"/>
            <a:ext cx="415925" cy="0"/>
          </a:xfrm>
          <a:prstGeom prst="line">
            <a:avLst/>
          </a:prstGeom>
          <a:noFill/>
          <a:ln w="28575">
            <a:solidFill>
              <a:srgbClr val="000000"/>
            </a:solidFill>
            <a:round/>
            <a:headEnd type="triangle" w="med" len="med"/>
            <a:tailEnd/>
          </a:ln>
          <a:effectLst/>
        </p:spPr>
        <p:txBody>
          <a:bodyPr wrap="none" anchor="ctr"/>
          <a:lstStyle/>
          <a:p>
            <a:endParaRPr lang="en-US">
              <a:latin typeface="+mj-lt"/>
            </a:endParaRPr>
          </a:p>
        </p:txBody>
      </p:sp>
      <p:sp>
        <p:nvSpPr>
          <p:cNvPr id="601116" name="Rectangle 28"/>
          <p:cNvSpPr>
            <a:spLocks noChangeArrowheads="1"/>
          </p:cNvSpPr>
          <p:nvPr/>
        </p:nvSpPr>
        <p:spPr bwMode="auto">
          <a:xfrm>
            <a:off x="7054850" y="3065463"/>
            <a:ext cx="1147763" cy="820737"/>
          </a:xfrm>
          <a:prstGeom prst="rect">
            <a:avLst/>
          </a:prstGeom>
          <a:solidFill>
            <a:srgbClr val="FAF6EB"/>
          </a:solidFill>
          <a:ln w="12700">
            <a:solidFill>
              <a:schemeClr val="tx1"/>
            </a:solidFill>
            <a:miter lim="800000"/>
            <a:headEnd/>
            <a:tailEnd/>
          </a:ln>
          <a:effectLst>
            <a:outerShdw dist="50800"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cs-CZ" sz="1200" b="1" dirty="0" smtClean="0">
                <a:latin typeface="+mj-lt"/>
              </a:rPr>
              <a:t>Příjem</a:t>
            </a:r>
          </a:p>
          <a:p>
            <a:pPr algn="ctr" defTabSz="739775" eaLnBrk="0" hangingPunct="0">
              <a:defRPr/>
            </a:pPr>
            <a:r>
              <a:rPr lang="cs-CZ" sz="1200" b="1" dirty="0" smtClean="0">
                <a:latin typeface="+mj-lt"/>
              </a:rPr>
              <a:t>a uzavření</a:t>
            </a:r>
          </a:p>
          <a:p>
            <a:pPr algn="ctr" defTabSz="739775" eaLnBrk="0" hangingPunct="0">
              <a:defRPr/>
            </a:pPr>
            <a:r>
              <a:rPr lang="en-US" sz="1200" b="1" dirty="0" err="1" smtClean="0">
                <a:latin typeface="+mj-lt"/>
              </a:rPr>
              <a:t>pracovního</a:t>
            </a:r>
            <a:endParaRPr lang="en-US" sz="1200" b="1" dirty="0" smtClean="0">
              <a:latin typeface="+mj-lt"/>
            </a:endParaRPr>
          </a:p>
          <a:p>
            <a:pPr algn="ctr" defTabSz="739775" eaLnBrk="0" hangingPunct="0">
              <a:defRPr/>
            </a:pPr>
            <a:r>
              <a:rPr lang="en-US" sz="1200" b="1" dirty="0" err="1" smtClean="0">
                <a:latin typeface="+mj-lt"/>
              </a:rPr>
              <a:t>příkazu</a:t>
            </a:r>
            <a:endParaRPr lang="en-US" sz="1200" b="1" dirty="0">
              <a:latin typeface="+mj-lt"/>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Cvičení</a:t>
            </a:r>
            <a:endParaRPr lang="en-US" dirty="0"/>
          </a:p>
        </p:txBody>
      </p:sp>
      <p:sp>
        <p:nvSpPr>
          <p:cNvPr id="97282" name="Footer Placeholder 1"/>
          <p:cNvSpPr>
            <a:spLocks noGrp="1"/>
          </p:cNvSpPr>
          <p:nvPr>
            <p:ph type="ftr" sz="quarter" idx="10"/>
          </p:nvPr>
        </p:nvSpPr>
        <p:spPr>
          <a:noFill/>
        </p:spPr>
        <p:txBody>
          <a:bodyPr/>
          <a:lstStyle/>
          <a:p>
            <a:r>
              <a:rPr lang="en-US" smtClean="0"/>
              <a:t>QS-PR-830</a:t>
            </a:r>
          </a:p>
        </p:txBody>
      </p:sp>
      <p:pic>
        <p:nvPicPr>
          <p:cNvPr id="97284" name="Picture 1070"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pPr>
              <a:defRPr/>
            </a:pPr>
            <a:r>
              <a:rPr lang="en-US" smtClean="0"/>
              <a:t>2008-QS-PR-</a:t>
            </a:r>
            <a:endParaRPr lang="en-US"/>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pPr>
              <a:defRPr/>
            </a:pPr>
            <a:r>
              <a:rPr lang="en-US" smtClean="0"/>
              <a:t>2008-QS-PR-</a:t>
            </a:r>
            <a:endParaRPr lang="en-US"/>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normAutofit/>
          </a:bodyPr>
          <a:lstStyle/>
          <a:p>
            <a:pPr eaLnBrk="1" hangingPunct="1"/>
            <a:r>
              <a:rPr lang="en-US" sz="2400" dirty="0" smtClean="0"/>
              <a:t>QAD Enterprise Applications Standard Edition</a:t>
            </a:r>
          </a:p>
        </p:txBody>
      </p:sp>
      <p:sp>
        <p:nvSpPr>
          <p:cNvPr id="98307" name="Rectangle 3"/>
          <p:cNvSpPr>
            <a:spLocks noGrp="1" noChangeArrowheads="1"/>
          </p:cNvSpPr>
          <p:nvPr>
            <p:ph type="body" sz="quarter" idx="10"/>
          </p:nvPr>
        </p:nvSpPr>
        <p:spPr/>
        <p:txBody>
          <a:bodyPr/>
          <a:lstStyle/>
          <a:p>
            <a:pPr eaLnBrk="1" hangingPunct="1"/>
            <a:r>
              <a:rPr lang="cs-CZ" dirty="0" smtClean="0"/>
              <a:t>Zakázky</a:t>
            </a:r>
            <a:r>
              <a:rPr lang="en-US" dirty="0" smtClean="0"/>
              <a:t>, </a:t>
            </a:r>
            <a:r>
              <a:rPr lang="cs-CZ" dirty="0" smtClean="0"/>
              <a:t>faktury</a:t>
            </a:r>
            <a:r>
              <a:rPr lang="en-US" dirty="0" smtClean="0"/>
              <a:t>, </a:t>
            </a:r>
            <a:r>
              <a:rPr lang="cs-CZ" dirty="0" smtClean="0"/>
              <a:t>pohledávky</a:t>
            </a:r>
            <a:endParaRPr lang="en-US" dirty="0" smtClean="0"/>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2" name="Rectangle 3"/>
          <p:cNvSpPr>
            <a:spLocks noGrp="1" noChangeArrowheads="1"/>
          </p:cNvSpPr>
          <p:nvPr>
            <p:ph idx="1"/>
          </p:nvPr>
        </p:nvSpPr>
        <p:spPr/>
        <p:txBody>
          <a:bodyPr/>
          <a:lstStyle/>
          <a:p>
            <a:pPr>
              <a:lnSpc>
                <a:spcPct val="80000"/>
              </a:lnSpc>
            </a:pPr>
            <a:r>
              <a:rPr lang="cs-CZ" sz="2400" dirty="0" smtClean="0"/>
              <a:t>Klíčové pojmy:</a:t>
            </a:r>
          </a:p>
          <a:p>
            <a:pPr lvl="1" eaLnBrk="1" hangingPunct="1">
              <a:lnSpc>
                <a:spcPct val="80000"/>
              </a:lnSpc>
            </a:pPr>
            <a:r>
              <a:rPr lang="cs-CZ" sz="2000" dirty="0" smtClean="0"/>
              <a:t>Průběh zpracování zakázek</a:t>
            </a:r>
          </a:p>
          <a:p>
            <a:pPr lvl="1" eaLnBrk="1" hangingPunct="1">
              <a:lnSpc>
                <a:spcPct val="80000"/>
              </a:lnSpc>
            </a:pPr>
            <a:r>
              <a:rPr lang="cs-CZ" sz="2000" dirty="0" smtClean="0"/>
              <a:t>Rozložení dokumentu</a:t>
            </a:r>
          </a:p>
          <a:p>
            <a:pPr lvl="1" eaLnBrk="1" hangingPunct="1">
              <a:lnSpc>
                <a:spcPct val="80000"/>
              </a:lnSpc>
            </a:pPr>
            <a:r>
              <a:rPr lang="cs-CZ" sz="2000" dirty="0" smtClean="0"/>
              <a:t>Rezervace zásob</a:t>
            </a:r>
          </a:p>
          <a:p>
            <a:pPr lvl="1" eaLnBrk="1" hangingPunct="1">
              <a:lnSpc>
                <a:spcPct val="80000"/>
              </a:lnSpc>
            </a:pPr>
            <a:r>
              <a:rPr lang="cs-CZ" sz="2000" dirty="0" smtClean="0"/>
              <a:t>Vyskladňovací seznamy</a:t>
            </a:r>
          </a:p>
          <a:p>
            <a:pPr lvl="1" eaLnBrk="1" hangingPunct="1">
              <a:lnSpc>
                <a:spcPct val="80000"/>
              </a:lnSpc>
            </a:pPr>
            <a:r>
              <a:rPr lang="cs-CZ" sz="2000" dirty="0" smtClean="0"/>
              <a:t>Expedice</a:t>
            </a:r>
          </a:p>
          <a:p>
            <a:pPr lvl="1" eaLnBrk="1" hangingPunct="1">
              <a:lnSpc>
                <a:spcPct val="80000"/>
              </a:lnSpc>
            </a:pPr>
            <a:r>
              <a:rPr lang="cs-CZ" sz="2000" dirty="0" smtClean="0"/>
              <a:t>Správa faktur</a:t>
            </a:r>
          </a:p>
          <a:p>
            <a:pPr eaLnBrk="1" hangingPunct="1">
              <a:lnSpc>
                <a:spcPct val="80000"/>
              </a:lnSpc>
            </a:pPr>
            <a:r>
              <a:rPr lang="cs-CZ" sz="2400" dirty="0" smtClean="0"/>
              <a:t> Příklad</a:t>
            </a:r>
          </a:p>
          <a:p>
            <a:pPr lvl="1" eaLnBrk="1" hangingPunct="1">
              <a:lnSpc>
                <a:spcPct val="80000"/>
              </a:lnSpc>
            </a:pPr>
            <a:r>
              <a:rPr lang="cs-CZ" sz="2000" dirty="0" smtClean="0"/>
              <a:t>Vytvoření záznamu zákazníka, definice řídících parametrů</a:t>
            </a:r>
          </a:p>
          <a:p>
            <a:pPr lvl="1" eaLnBrk="1" hangingPunct="1">
              <a:lnSpc>
                <a:spcPct val="80000"/>
              </a:lnSpc>
            </a:pPr>
            <a:r>
              <a:rPr lang="cs-CZ" sz="2000" dirty="0" smtClean="0"/>
              <a:t>Zadání a tisk zakázky</a:t>
            </a:r>
          </a:p>
          <a:p>
            <a:pPr lvl="1" eaLnBrk="1" hangingPunct="1">
              <a:lnSpc>
                <a:spcPct val="80000"/>
              </a:lnSpc>
            </a:pPr>
            <a:r>
              <a:rPr lang="cs-CZ" sz="2000" dirty="0" smtClean="0"/>
              <a:t>Expedice zakázky, tisk a zápis faktury</a:t>
            </a:r>
          </a:p>
          <a:p>
            <a:pPr lvl="1" eaLnBrk="1" hangingPunct="1">
              <a:lnSpc>
                <a:spcPct val="80000"/>
              </a:lnSpc>
            </a:pPr>
            <a:r>
              <a:rPr lang="cs-CZ" sz="2000" dirty="0" smtClean="0"/>
              <a:t>Zadání platby</a:t>
            </a:r>
          </a:p>
          <a:p>
            <a:pPr eaLnBrk="1" hangingPunct="1">
              <a:lnSpc>
                <a:spcPct val="80000"/>
              </a:lnSpc>
            </a:pPr>
            <a:r>
              <a:rPr lang="cs-CZ" sz="2400" dirty="0" smtClean="0"/>
              <a:t> Cvičení</a:t>
            </a:r>
          </a:p>
        </p:txBody>
      </p:sp>
      <p:sp>
        <p:nvSpPr>
          <p:cNvPr id="99331" name="Rectangle 2"/>
          <p:cNvSpPr>
            <a:spLocks noGrp="1" noChangeArrowheads="1"/>
          </p:cNvSpPr>
          <p:nvPr>
            <p:ph type="title"/>
          </p:nvPr>
        </p:nvSpPr>
        <p:spPr/>
        <p:txBody>
          <a:bodyPr/>
          <a:lstStyle/>
          <a:p>
            <a:pPr eaLnBrk="1" hangingPunct="1"/>
            <a:r>
              <a:rPr lang="cs-CZ" dirty="0" smtClean="0"/>
              <a:t>Zakázky -</a:t>
            </a:r>
            <a:r>
              <a:rPr lang="en-US" dirty="0" smtClean="0"/>
              <a:t> </a:t>
            </a:r>
            <a:r>
              <a:rPr lang="cs-CZ" dirty="0" smtClean="0"/>
              <a:t>témata</a:t>
            </a:r>
            <a:endParaRPr lang="en-US" dirty="0" smtClean="0"/>
          </a:p>
        </p:txBody>
      </p:sp>
      <p:sp>
        <p:nvSpPr>
          <p:cNvPr id="99330" name="Footer Placeholder 3"/>
          <p:cNvSpPr>
            <a:spLocks noGrp="1"/>
          </p:cNvSpPr>
          <p:nvPr>
            <p:ph type="ftr" sz="quarter" idx="10"/>
          </p:nvPr>
        </p:nvSpPr>
        <p:spPr>
          <a:noFill/>
        </p:spPr>
        <p:txBody>
          <a:bodyPr/>
          <a:lstStyle/>
          <a:p>
            <a:r>
              <a:rPr lang="en-US" smtClean="0"/>
              <a:t>QS-PR-850</a:t>
            </a:r>
          </a:p>
        </p:txBody>
      </p:sp>
    </p:spTree>
  </p:cSld>
  <p:clrMapOvr>
    <a:masterClrMapping/>
  </p:clrMapOvr>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30280</TotalTime>
  <Words>12744</Words>
  <Application>Microsoft Office PowerPoint</Application>
  <PresentationFormat>Předvádění na obrazovce (4:3)</PresentationFormat>
  <Paragraphs>1548</Paragraphs>
  <Slides>140</Slides>
  <Notes>140</Notes>
  <HiddenSlides>0</HiddenSlides>
  <MMClips>0</MMClips>
  <ScaleCrop>false</ScaleCrop>
  <HeadingPairs>
    <vt:vector size="6" baseType="variant">
      <vt:variant>
        <vt:lpstr>Motiv</vt:lpstr>
      </vt:variant>
      <vt:variant>
        <vt:i4>2</vt:i4>
      </vt:variant>
      <vt:variant>
        <vt:lpstr>Vložené servery OLE</vt:lpstr>
      </vt:variant>
      <vt:variant>
        <vt:i4>2</vt:i4>
      </vt:variant>
      <vt:variant>
        <vt:lpstr>Nadpisy snímků</vt:lpstr>
      </vt:variant>
      <vt:variant>
        <vt:i4>140</vt:i4>
      </vt:variant>
    </vt:vector>
  </HeadingPairs>
  <TitlesOfParts>
    <vt:vector size="144" baseType="lpstr">
      <vt:lpstr>1_EX06PP_template</vt:lpstr>
      <vt:lpstr>QAD 2010 Template</vt:lpstr>
      <vt:lpstr>Clip</vt:lpstr>
      <vt:lpstr>Microsoft ClipArt Gallery</vt:lpstr>
      <vt:lpstr>QAD Enterprise Applications Standard Edition</vt:lpstr>
      <vt:lpstr>Nákup - témata</vt:lpstr>
      <vt:lpstr>Nákup - cílové dovednosti</vt:lpstr>
      <vt:lpstr>Nákup: Průběh zpracování</vt:lpstr>
      <vt:lpstr>Nákup: dodavatel</vt:lpstr>
      <vt:lpstr>Nákup:požadavky</vt:lpstr>
      <vt:lpstr>Průběh zpracování požadavku</vt:lpstr>
      <vt:lpstr>Typy nákupních objednávek</vt:lpstr>
      <vt:lpstr>Stálá nákupní objednávka</vt:lpstr>
      <vt:lpstr>Dodavatelské rozvrhy</vt:lpstr>
      <vt:lpstr>Rozdělené nákupní objednávky</vt:lpstr>
      <vt:lpstr>Skladové příjmy z objednávek</vt:lpstr>
      <vt:lpstr>Zadání dodavatele a platebních podmínek</vt:lpstr>
      <vt:lpstr>Zadání dodavatele</vt:lpstr>
      <vt:lpstr>Zadání převodu měrných jednotek</vt:lpstr>
      <vt:lpstr>Zadání dodavatelského artiklu</vt:lpstr>
      <vt:lpstr>Vytvoření nákupní objednávky</vt:lpstr>
      <vt:lpstr>Záhlaví nákupní objednávky</vt:lpstr>
      <vt:lpstr>Zadání prvního řádku nákupní objednávky</vt:lpstr>
      <vt:lpstr>Zadání druhého řádku nákupní objednávky</vt:lpstr>
      <vt:lpstr>Zadání třetího řádku nákupní objednávky</vt:lpstr>
      <vt:lpstr>Zadání koncového textu objednávky</vt:lpstr>
      <vt:lpstr>Balicí list dodavatele</vt:lpstr>
      <vt:lpstr>Příjem artiklů objednávky</vt:lpstr>
      <vt:lpstr>Příjem artiklů objednávky - pokračování</vt:lpstr>
      <vt:lpstr>Příjem artiklů objednávky - pokračování</vt:lpstr>
      <vt:lpstr>Kontrola stavu skladových zásob</vt:lpstr>
      <vt:lpstr>Přehled transakcí</vt:lpstr>
      <vt:lpstr>Shrnutí</vt:lpstr>
      <vt:lpstr>Cvičení</vt:lpstr>
      <vt:lpstr>Prezentace aplikace PowerPoint</vt:lpstr>
      <vt:lpstr>Prezentace aplikace PowerPoint</vt:lpstr>
      <vt:lpstr>Prezentace aplikace PowerPoint</vt:lpstr>
      <vt:lpstr>Prezentace aplikace PowerPoint</vt:lpstr>
      <vt:lpstr>Prezentace aplikace PowerPoint</vt:lpstr>
      <vt:lpstr>QAD Enterprise Applications Standard Edition</vt:lpstr>
      <vt:lpstr>Závazky - témata</vt:lpstr>
      <vt:lpstr>Závazky - cílové dovednosti</vt:lpstr>
      <vt:lpstr>Průběh zpracování závazků</vt:lpstr>
      <vt:lpstr>Závazky: trojnásobné ověření faktury</vt:lpstr>
      <vt:lpstr>Zpracování plateb</vt:lpstr>
      <vt:lpstr>Příklad - závazky</vt:lpstr>
      <vt:lpstr>Faktura od dodavatele</vt:lpstr>
      <vt:lpstr>Historie příjmu z nákupní objednávky</vt:lpstr>
      <vt:lpstr>Vložení závazkového dokladu</vt:lpstr>
      <vt:lpstr>Příklad: Zadání závazkového dokladu</vt:lpstr>
      <vt:lpstr>Podrobnosti sesouhlasení příjemek</vt:lpstr>
      <vt:lpstr>Odchylka nákupní ceny artiklu 10-02</vt:lpstr>
      <vt:lpstr>Odchylka nákupní ceny artiklu 10-03</vt:lpstr>
      <vt:lpstr>Údržba závazkových dokladů</vt:lpstr>
      <vt:lpstr>Saldo závazků dle účinnosti</vt:lpstr>
      <vt:lpstr>Uvolnění závazkových dokladů k platbě</vt:lpstr>
      <vt:lpstr>Uvolnění závazkových dokladů k platbě</vt:lpstr>
      <vt:lpstr>Kniha vybraných závazků pro platby</vt:lpstr>
      <vt:lpstr>Tvorba platebních příkazů</vt:lpstr>
      <vt:lpstr>Dotaz na saldokonto dodavatele</vt:lpstr>
      <vt:lpstr>Shrnutí</vt:lpstr>
      <vt:lpstr>Cvičení</vt:lpstr>
      <vt:lpstr>Prezentace aplikace PowerPoint</vt:lpstr>
      <vt:lpstr>QAD Enterprise Applications Standard Edition </vt:lpstr>
      <vt:lpstr>Pracovní příkazy - témata</vt:lpstr>
      <vt:lpstr>Pracovní příkazy - cílové dovednosti</vt:lpstr>
      <vt:lpstr>Klíčové pojmy</vt:lpstr>
      <vt:lpstr>Pracovní příkaz</vt:lpstr>
      <vt:lpstr>Typ pracovního příkazu</vt:lpstr>
      <vt:lpstr>Typ pracovního příkazu</vt:lpstr>
      <vt:lpstr>Typ pracovního příkazu</vt:lpstr>
      <vt:lpstr>Status pracovního příkazu</vt:lpstr>
      <vt:lpstr>Status pracovního příkazu</vt:lpstr>
      <vt:lpstr>Kusovník pracovního příkazu</vt:lpstr>
      <vt:lpstr>Pracovní postup pracovního příkazu</vt:lpstr>
      <vt:lpstr>Životní cyklus pracovního příkazu</vt:lpstr>
      <vt:lpstr>Uvolnění pracovního příkazu</vt:lpstr>
      <vt:lpstr>Výdej komponent</vt:lpstr>
      <vt:lpstr>Řízení dílny</vt:lpstr>
      <vt:lpstr>Příjem pracovních příkazů</vt:lpstr>
      <vt:lpstr>Uzavření pracovního příkazu</vt:lpstr>
      <vt:lpstr>Uzavření pracovního příkazu</vt:lpstr>
      <vt:lpstr>Výroba: odchylky</vt:lpstr>
      <vt:lpstr>Výroba: odchylky</vt:lpstr>
      <vt:lpstr>Prezentace aplikace PowerPoint</vt:lpstr>
      <vt:lpstr>Zadání zaměstnance</vt:lpstr>
      <vt:lpstr>Definice řídících parametrů</vt:lpstr>
      <vt:lpstr>Vytvoření pracovního příkazu</vt:lpstr>
      <vt:lpstr>Uvolnění pracovního příkazu</vt:lpstr>
      <vt:lpstr>Vyskladňovací seznam</vt:lpstr>
      <vt:lpstr>Pracovní postup</vt:lpstr>
      <vt:lpstr>Status pracovního příkazu</vt:lpstr>
      <vt:lpstr>Výdej komponent</vt:lpstr>
      <vt:lpstr>Zaznamenání práce</vt:lpstr>
      <vt:lpstr>Přehled pracovních transakcí</vt:lpstr>
      <vt:lpstr>Operační status pracovního postupu</vt:lpstr>
      <vt:lpstr>Příjem a uzavření pracovního příkazu</vt:lpstr>
      <vt:lpstr>Přehled: Pracovní příkazy</vt:lpstr>
      <vt:lpstr>Cvičení</vt:lpstr>
      <vt:lpstr>Prezentace aplikace PowerPoint</vt:lpstr>
      <vt:lpstr>Prezentace aplikace PowerPoint</vt:lpstr>
      <vt:lpstr>QAD Enterprise Applications Standard Edition</vt:lpstr>
      <vt:lpstr>Zakázky - témata</vt:lpstr>
      <vt:lpstr>Zakázky - cílové dovednosti</vt:lpstr>
      <vt:lpstr>Klíčové pojmy</vt:lpstr>
      <vt:lpstr>Rozložení dokumentu zakázky</vt:lpstr>
      <vt:lpstr>Rozložení dokumentu zakázky</vt:lpstr>
      <vt:lpstr>Zakázka: rezervace zásob</vt:lpstr>
      <vt:lpstr>Tisk vyskladňovacích seznamů</vt:lpstr>
      <vt:lpstr>Expedice</vt:lpstr>
      <vt:lpstr>Správa faktur</vt:lpstr>
      <vt:lpstr>Zpracování plateb</vt:lpstr>
      <vt:lpstr>Příklad: vložení zákazníka (1/2)</vt:lpstr>
      <vt:lpstr>Příklad: vložení zákazníka (2/2)</vt:lpstr>
      <vt:lpstr>Zadání řídících parametrů (1/2)</vt:lpstr>
      <vt:lpstr>Zadání řídících parametrů (2/2)</vt:lpstr>
      <vt:lpstr>Vložení zakázky: záhlaví</vt:lpstr>
      <vt:lpstr>Zadání položek zakázky</vt:lpstr>
      <vt:lpstr>Zadání koncového textu zakázky</vt:lpstr>
      <vt:lpstr>Tisk zakázky</vt:lpstr>
      <vt:lpstr>Vytištěná zakázka</vt:lpstr>
      <vt:lpstr>Tisk balicího listu zakázky</vt:lpstr>
      <vt:lpstr>Výtisk balicího listu zakázky</vt:lpstr>
      <vt:lpstr>Expedice zakázky 1/3</vt:lpstr>
      <vt:lpstr>Expedice zakázky 2/3</vt:lpstr>
      <vt:lpstr>Expedice zakázky 3/3</vt:lpstr>
      <vt:lpstr>Podrobný přehled zásob</vt:lpstr>
      <vt:lpstr>Dotaz na podrobnosti transakcí</vt:lpstr>
      <vt:lpstr>Důsledky v hlavní knize</vt:lpstr>
      <vt:lpstr>Zobrazení připravené faktury</vt:lpstr>
      <vt:lpstr>Tisk faktury</vt:lpstr>
      <vt:lpstr>Vytištěná faktura</vt:lpstr>
      <vt:lpstr>Příklad: zápis faktury 1/2</vt:lpstr>
      <vt:lpstr>Příklad: zápis faktury 2/2</vt:lpstr>
      <vt:lpstr>Dotaz na účet zákazníka</vt:lpstr>
      <vt:lpstr>Příjem platby</vt:lpstr>
      <vt:lpstr>Údržba plateb od zákazníků 1/2</vt:lpstr>
      <vt:lpstr>Údržba plateb od zákazníků 2/2</vt:lpstr>
      <vt:lpstr>Příklad: dotaz na saldokonta pohledávek</vt:lpstr>
      <vt:lpstr>Shrnutí</vt:lpstr>
      <vt:lpstr>Cvičení</vt:lpstr>
      <vt:lpstr>Prezentace aplikace PowerPoint</vt:lpstr>
      <vt:lpstr>Prezentace aplikace PowerPoint</vt:lpstr>
      <vt:lpstr>Prezentace aplikace PowerPoint</vt:lpstr>
    </vt:vector>
  </TitlesOfParts>
  <Company>qad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Module Development</dc:title>
  <dc:creator>vmg</dc:creator>
  <cp:lastModifiedBy>Keksa</cp:lastModifiedBy>
  <cp:revision>1320</cp:revision>
  <cp:lastPrinted>2001-05-04T21:55:40Z</cp:lastPrinted>
  <dcterms:created xsi:type="dcterms:W3CDTF">1998-03-17T23:27:45Z</dcterms:created>
  <dcterms:modified xsi:type="dcterms:W3CDTF">2012-01-18T08:58:52Z</dcterms:modified>
</cp:coreProperties>
</file>