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1" r:id="rId1"/>
    <p:sldMasterId id="2147483652" r:id="rId2"/>
    <p:sldMasterId id="2147483834" r:id="rId3"/>
  </p:sldMasterIdLst>
  <p:notesMasterIdLst>
    <p:notesMasterId r:id="rId20"/>
  </p:notesMasterIdLst>
  <p:handoutMasterIdLst>
    <p:handoutMasterId r:id="rId21"/>
  </p:handoutMasterIdLst>
  <p:sldIdLst>
    <p:sldId id="273" r:id="rId4"/>
    <p:sldId id="276" r:id="rId5"/>
    <p:sldId id="275" r:id="rId6"/>
    <p:sldId id="278" r:id="rId7"/>
    <p:sldId id="272" r:id="rId8"/>
    <p:sldId id="257" r:id="rId9"/>
    <p:sldId id="258" r:id="rId10"/>
    <p:sldId id="259" r:id="rId11"/>
    <p:sldId id="260" r:id="rId12"/>
    <p:sldId id="261" r:id="rId13"/>
    <p:sldId id="279" r:id="rId14"/>
    <p:sldId id="262" r:id="rId15"/>
    <p:sldId id="263" r:id="rId16"/>
    <p:sldId id="277" r:id="rId17"/>
    <p:sldId id="280" r:id="rId18"/>
    <p:sldId id="265" r:id="rId19"/>
  </p:sldIdLst>
  <p:sldSz cx="9144000" cy="6858000" type="screen4x3"/>
  <p:notesSz cx="6991350" cy="92821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C9E5"/>
    <a:srgbClr val="559FB1"/>
    <a:srgbClr val="9FD8D9"/>
    <a:srgbClr val="003366"/>
    <a:srgbClr val="D8D7D6"/>
    <a:srgbClr val="FDC1B1"/>
    <a:srgbClr val="A50021"/>
    <a:srgbClr val="5A87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88" autoAdjust="0"/>
    <p:restoredTop sz="67445" autoAdjust="0"/>
  </p:normalViewPr>
  <p:slideViewPr>
    <p:cSldViewPr snapToGrid="0">
      <p:cViewPr>
        <p:scale>
          <a:sx n="80" d="100"/>
          <a:sy n="80" d="100"/>
        </p:scale>
        <p:origin x="-906" y="444"/>
      </p:cViewPr>
      <p:guideLst>
        <p:guide orient="horz" pos="2160"/>
        <p:guide pos="2880"/>
        <p:guide pos="36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50"/>
    </p:cViewPr>
  </p:sorterViewPr>
  <p:notesViewPr>
    <p:cSldViewPr snapToGrid="0">
      <p:cViewPr>
        <p:scale>
          <a:sx n="100" d="100"/>
          <a:sy n="100" d="100"/>
        </p:scale>
        <p:origin x="-678" y="1650"/>
      </p:cViewPr>
      <p:guideLst>
        <p:guide orient="horz" pos="2923"/>
        <p:guide pos="220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A3BBC4B3-F354-40F3-B402-945D5CA986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6775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>
              <a:defRPr kumimoji="0" sz="1200">
                <a:latin typeface="Times New Roman" pitchFamily="18" charset="0"/>
              </a:defRPr>
            </a:lvl1pPr>
          </a:lstStyle>
          <a:p>
            <a:pPr>
              <a:defRPr/>
            </a:pPr>
            <a:fld id="{92ADED51-E767-42D7-84AA-44D932A5F1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2780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ADED51-E767-42D7-84AA-44D932A5F16E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F8C1BD-A4D2-4F92-A262-77F835653F5B}" type="slidenum">
              <a:rPr lang="en-US" smtClean="0"/>
              <a:pPr/>
              <a:t>10</a:t>
            </a:fld>
            <a:endParaRPr lang="en-US" dirty="0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noFill/>
          <a:ln>
            <a:noFill/>
          </a:ln>
        </p:spPr>
        <p:txBody>
          <a:bodyPr lIns="92775" tIns="46388" rIns="92775" bIns="46388"/>
          <a:lstStyle/>
          <a:p>
            <a:pPr eaLnBrk="1" hangingPunct="1"/>
            <a:r>
              <a:rPr lang="cs-CZ" dirty="0" smtClean="0"/>
              <a:t>Moduly ve složce Systém se používají pro nastavení základních informací: kódy zboží, kódy adres, kódy míst a informace pro řízení zásob. Také slouží pro činnosti, týkající se uživatelů, zabezpečení, tiskáren a další.</a:t>
            </a:r>
          </a:p>
          <a:p>
            <a:pPr eaLnBrk="1" hangingPunct="1"/>
            <a:endParaRPr lang="cs-CZ" dirty="0" smtClean="0"/>
          </a:p>
          <a:p>
            <a:pPr eaLnBrk="1" hangingPunct="1"/>
            <a:r>
              <a:rPr lang="cs-CZ" dirty="0" smtClean="0"/>
              <a:t>Složka Systém</a:t>
            </a:r>
            <a:r>
              <a:rPr lang="cs-CZ" baseline="0" dirty="0" smtClean="0"/>
              <a:t> obsahuje moduly Artikly/místa a v něm obsažené moduly Řízení změn výrobků a Splnění, Adresy/daně a v něm obsažené moduly Intrastat a Logistické účtování, Řízení zásob včetně modulu Inventura a Správa systému.</a:t>
            </a:r>
          </a:p>
          <a:p>
            <a:pPr eaLnBrk="1" hangingPunct="1"/>
            <a:endParaRPr lang="cs-CZ" baseline="0" dirty="0" smtClean="0"/>
          </a:p>
          <a:p>
            <a:pPr eaLnBrk="1" hangingPunct="1"/>
            <a:r>
              <a:rPr lang="cs-CZ" baseline="0" dirty="0" smtClean="0"/>
              <a:t>V našem kurzu použijeme moduly Artikly/místa, Adresy/daně a Řízení zásob.</a:t>
            </a:r>
          </a:p>
          <a:p>
            <a:pPr eaLnBrk="1" hangingPunct="1"/>
            <a:endParaRPr lang="cs-CZ" baseline="0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DE05EF-1B24-4519-B7F0-AFD1D926DE41}" type="slidenum">
              <a:rPr lang="en-US" smtClean="0"/>
              <a:pPr/>
              <a:t>11</a:t>
            </a:fld>
            <a:endParaRPr lang="en-US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cs-CZ" dirty="0" smtClean="0"/>
              <a:t>Složku</a:t>
            </a:r>
            <a:r>
              <a:rPr lang="cs-CZ" baseline="0" dirty="0" smtClean="0"/>
              <a:t> Nadstavbové moduly lze použít pro organizaci různých aplikací a upravených programů, které váš podnik vytváří a používá.</a:t>
            </a:r>
          </a:p>
          <a:p>
            <a:pPr eaLnBrk="1" hangingPunct="1"/>
            <a:endParaRPr lang="cs-CZ" baseline="0" dirty="0" smtClean="0"/>
          </a:p>
          <a:p>
            <a:pPr eaLnBrk="1" hangingPunct="1"/>
            <a:r>
              <a:rPr lang="cs-CZ" baseline="0" dirty="0" smtClean="0"/>
              <a:t>V našem kurzu se jim věnovat nebudeme.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79B3B6-6DBD-4768-9ACB-51352E0EE678}" type="slidenum">
              <a:rPr lang="en-US" smtClean="0"/>
              <a:pPr/>
              <a:t>12</a:t>
            </a:fld>
            <a:endParaRPr lang="en-US" dirty="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noFill/>
          <a:ln>
            <a:noFill/>
          </a:ln>
        </p:spPr>
        <p:txBody>
          <a:bodyPr lIns="92775" tIns="46388" rIns="92775" bIns="46388"/>
          <a:lstStyle/>
          <a:p>
            <a:pPr eaLnBrk="1" hangingPunct="1"/>
            <a:r>
              <a:rPr lang="cs-CZ" dirty="0" smtClean="0"/>
              <a:t>Řízení dodavatelského řetězce spočívá</a:t>
            </a:r>
            <a:r>
              <a:rPr lang="cs-CZ" baseline="0" dirty="0" smtClean="0"/>
              <a:t> v přesunu zboží a informací od dodavatelů a z poboček během výrobního procesu.</a:t>
            </a:r>
          </a:p>
          <a:p>
            <a:pPr eaLnBrk="1" hangingPunct="1"/>
            <a:endParaRPr lang="cs-CZ" baseline="0" dirty="0" smtClean="0"/>
          </a:p>
          <a:p>
            <a:pPr eaLnBrk="1" hangingPunct="1"/>
            <a:r>
              <a:rPr lang="cs-CZ" baseline="0" dirty="0" smtClean="0"/>
              <a:t>Moduly v této složce umožňují plánovat dodávky – distribuci, řady výrobků, provozní prostředky a pracovní postupy a rovněž transakce elektronické výměny dat pomocí EDI eCommerce.</a:t>
            </a:r>
          </a:p>
          <a:p>
            <a:pPr eaLnBrk="1" hangingPunct="1"/>
            <a:endParaRPr lang="cs-CZ" baseline="0" dirty="0" smtClean="0"/>
          </a:p>
          <a:p>
            <a:pPr eaLnBrk="1" hangingPunct="1"/>
            <a:r>
              <a:rPr lang="cs-CZ" dirty="0" smtClean="0"/>
              <a:t>Složka</a:t>
            </a:r>
            <a:r>
              <a:rPr lang="cs-CZ" baseline="0" dirty="0" smtClean="0"/>
              <a:t> Dodavatelský řetězec obsahuje moduly Plán distribuce, Plán řad výrobků, Plán zdrojů, Operační plán podniku a EDI eCommerce. V našem kurzu se budeme věnovat části plánovací funkčnosti těchto modulů v kapitole Plánování.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ACE56F-D4B2-49A4-AB70-2230066B3E32}" type="slidenum">
              <a:rPr lang="en-US" smtClean="0"/>
              <a:pPr/>
              <a:t>13</a:t>
            </a:fld>
            <a:endParaRPr lang="en-US" dirty="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noFill/>
          <a:ln>
            <a:noFill/>
          </a:ln>
        </p:spPr>
        <p:txBody>
          <a:bodyPr lIns="92775" tIns="46388" rIns="92775" bIns="46388"/>
          <a:lstStyle/>
          <a:p>
            <a:pPr eaLnBrk="1" hangingPunct="1"/>
            <a:r>
              <a:rPr lang="cs-CZ" dirty="0" smtClean="0"/>
              <a:t>QAD SE používá</a:t>
            </a:r>
            <a:r>
              <a:rPr lang="cs-CZ" baseline="0" dirty="0" smtClean="0"/>
              <a:t> dvě uživatelská rozhraní:</a:t>
            </a:r>
          </a:p>
          <a:p>
            <a:pPr eaLnBrk="1" hangingPunct="1"/>
            <a:endParaRPr lang="cs-CZ" baseline="0" dirty="0" smtClean="0"/>
          </a:p>
          <a:p>
            <a:pPr eaLnBrk="1" hangingPunct="1">
              <a:buFontTx/>
              <a:buChar char="-"/>
            </a:pPr>
            <a:r>
              <a:rPr lang="cs-CZ" baseline="0" dirty="0" smtClean="0"/>
              <a:t> QAD .NET je rozhraní, založené na prohlížení databáze. Je navrženo pro použití na intranetu nebo rozlehlé síti (WAN). Používá obrazovky, které se zobrazují jako HTML stránky, fulltextové vyhledávání, nezávislá okna a Editor procesů, který umožňuje vytvářet pracovní postupy s aktivními odkazy URL. Obrazovky prostředí .NET mají navigační tlačítka ve spodní části.</a:t>
            </a:r>
          </a:p>
          <a:p>
            <a:pPr eaLnBrk="1" hangingPunct="1">
              <a:buFontTx/>
              <a:buNone/>
            </a:pPr>
            <a:endParaRPr lang="cs-CZ" baseline="0" dirty="0" smtClean="0"/>
          </a:p>
          <a:p>
            <a:pPr eaLnBrk="1" hangingPunct="1">
              <a:buFontTx/>
              <a:buChar char="-"/>
            </a:pPr>
            <a:r>
              <a:rPr lang="cs-CZ" baseline="0" dirty="0" smtClean="0"/>
              <a:t> Znakové rozhraní je původní uživatelské rozhraní. Je určeno pro prostředí s operačním systémem UNIX a znakovými terminály. Obrazovky znakového rozhraní používají navigaci funkčními klávesami, které jsou zobrazeny ve vodorovné nabídce u spodního okraje.</a:t>
            </a:r>
          </a:p>
          <a:p>
            <a:pPr eaLnBrk="1" hangingPunct="1">
              <a:buFontTx/>
              <a:buChar char="-"/>
            </a:pPr>
            <a:endParaRPr lang="cs-CZ" baseline="0" dirty="0" smtClean="0"/>
          </a:p>
          <a:p>
            <a:pPr eaLnBrk="1" hangingPunct="1">
              <a:buFontTx/>
              <a:buNone/>
            </a:pPr>
            <a:r>
              <a:rPr lang="cs-CZ" dirty="0" smtClean="0"/>
              <a:t>Názvy polí, vzájemné pořadí a jejich funkce jsou identické v obou</a:t>
            </a:r>
            <a:r>
              <a:rPr lang="cs-CZ" baseline="0" dirty="0" smtClean="0"/>
              <a:t> rozhraních.</a:t>
            </a:r>
          </a:p>
          <a:p>
            <a:pPr eaLnBrk="1" hangingPunct="1">
              <a:buFontTx/>
              <a:buNone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31863" y="4408488"/>
            <a:ext cx="5127625" cy="4525877"/>
          </a:xfrm>
        </p:spPr>
        <p:txBody>
          <a:bodyPr>
            <a:spAutoFit/>
          </a:bodyPr>
          <a:lstStyle/>
          <a:p>
            <a:r>
              <a:rPr lang="cs-CZ" noProof="0" dirty="0" smtClean="0"/>
              <a:t>V této části popíšeme vlastnosti</a:t>
            </a:r>
            <a:r>
              <a:rPr lang="cs-CZ" baseline="0" noProof="0" dirty="0" smtClean="0"/>
              <a:t> a funkce jednotlivých typů programů.</a:t>
            </a:r>
          </a:p>
          <a:p>
            <a:endParaRPr lang="cs-CZ" baseline="0" noProof="0" dirty="0" smtClean="0"/>
          </a:p>
          <a:p>
            <a:r>
              <a:rPr lang="cs-CZ" b="1" baseline="0" noProof="0" dirty="0" smtClean="0"/>
              <a:t>Programy pro údržbu</a:t>
            </a:r>
          </a:p>
          <a:p>
            <a:r>
              <a:rPr lang="cs-CZ" baseline="0" noProof="0" dirty="0" smtClean="0"/>
              <a:t>Programy pro údržbu se používají k vytvoření základních kódů jako jsou zákazníci, položky skladu, účty hlavní knihy, měny a další. Také se používají k zaznamenání transakcí, které inicializují obchodní aktivitu v modulu.</a:t>
            </a:r>
          </a:p>
          <a:p>
            <a:endParaRPr lang="cs-CZ" baseline="0" noProof="0" dirty="0" smtClean="0"/>
          </a:p>
          <a:p>
            <a:r>
              <a:rPr lang="cs-CZ" baseline="0" noProof="0" dirty="0" smtClean="0"/>
              <a:t>Když zadáte data do programu pro údržbu, v jedné nebo více tabulkách, řízených tímto programem, bude vytvořena položka, nazvaná záznam. Např. program </a:t>
            </a:r>
            <a:r>
              <a:rPr lang="cs-CZ" kern="120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Údržba zákazníků</a:t>
            </a:r>
            <a:r>
              <a:rPr lang="cs-CZ" kern="1200" baseline="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ukládá záznamy o zákazníkovi v příslušné kmenové tabulce.</a:t>
            </a:r>
          </a:p>
          <a:p>
            <a:endParaRPr lang="cs-CZ" kern="1200" baseline="0" noProof="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r>
              <a:rPr lang="cs-CZ" b="1" noProof="0" dirty="0" smtClean="0"/>
              <a:t>Programy pro tvorbu dotazů a sestav</a:t>
            </a:r>
          </a:p>
          <a:p>
            <a:r>
              <a:rPr lang="cs-CZ" kern="1200" baseline="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Dotazy a sestavy vyhledávají a zobrazují záznamy z databáze. Dotazy se používají k zodpovězení specifických otázek. Sestavy obvykle poskytují více podrobností a obsahují větší množství záznamů. Výběr záznamů se provádí zadáním kritérií, jako např. číslo položky nebo datum.</a:t>
            </a:r>
          </a:p>
          <a:p>
            <a:endParaRPr lang="cs-CZ" kern="1200" baseline="0" noProof="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r>
              <a:rPr lang="cs-CZ" kern="1200" baseline="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Dotazy se prohlížejí online a sestavy se tisknou na papír nebo ukládají do souboru. Lze ovšem i tisknout dotazy nebo prohlížet sestavy. Kromě toho jsou k dispozici i další možnosti výstupu, jako např. e-mail.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ADED51-E767-42D7-84AA-44D932A5F16E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931863" y="573466"/>
            <a:ext cx="5127625" cy="70965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cs-CZ" b="1" dirty="0" smtClean="0"/>
              <a:t>Programy pro prohlížení</a:t>
            </a:r>
          </a:p>
          <a:p>
            <a:pPr>
              <a:defRPr/>
            </a:pPr>
            <a:r>
              <a:rPr lang="cs-CZ" dirty="0" smtClean="0"/>
              <a:t>Programy pro prohlížení jsou dotazy s pokročilými vlastnostmi jako filtrování, řazení a tisk. Mohou být zabudované v jiných programech. Pokud zapnete zobrazování programů v nabídkách, mohou v nich programy pro prohlížení nahradit mnoho jednoduchých dotazů. Přístup k nim závisí na typu uživatelského prostředí.</a:t>
            </a:r>
          </a:p>
          <a:p>
            <a:endParaRPr lang="cs-CZ" dirty="0" smtClean="0"/>
          </a:p>
          <a:p>
            <a:r>
              <a:rPr lang="cs-CZ" dirty="0" smtClean="0"/>
              <a:t>Vyhledávací programy pro prohlížení jsou jednou z forem online nápovědy. Po připojení k jednotlivým polím mohou zobrazovat záznamy ze souvisejících kmenových tabulek. V seznamu pak zvolíte hodnotu a systém ji vloží do pole.</a:t>
            </a:r>
          </a:p>
          <a:p>
            <a:endParaRPr lang="cs-CZ" dirty="0" smtClean="0"/>
          </a:p>
          <a:p>
            <a:r>
              <a:rPr lang="cs-CZ" dirty="0" smtClean="0"/>
              <a:t>Systém poskytuje nástroje, umožňující zobrazit data, získaná prohlížením, ve formě koláčových nebo sloupcových grafů.</a:t>
            </a:r>
          </a:p>
          <a:p>
            <a:endParaRPr lang="cs-CZ" dirty="0" smtClean="0"/>
          </a:p>
          <a:p>
            <a:r>
              <a:rPr lang="cs-CZ" b="1" dirty="0" smtClean="0"/>
              <a:t>Transakční programy</a:t>
            </a:r>
          </a:p>
          <a:p>
            <a:r>
              <a:rPr lang="cs-CZ" dirty="0" smtClean="0"/>
              <a:t>Transakce zajišťují zásadní obchodní činnosti firmy. Řídí a zaznamenávají činnosti, vztahující se k obchodním dokumentům jako jsou objednávky a faktury. Příkladem transakce je přijetí dodávky na základě nákupní objednávky programem Skladové příjmy z nákupních objednávek.</a:t>
            </a:r>
          </a:p>
          <a:p>
            <a:endParaRPr lang="cs-CZ" dirty="0" smtClean="0"/>
          </a:p>
          <a:p>
            <a:r>
              <a:rPr lang="cs-CZ" b="1" dirty="0" smtClean="0"/>
              <a:t>Pomocné programy</a:t>
            </a:r>
          </a:p>
          <a:p>
            <a:r>
              <a:rPr lang="cs-CZ" dirty="0" smtClean="0"/>
              <a:t>Pomocné programy umožňují řízení a provádění výpočtů v databázi. Program Výmaz/archiv uzavřených nákupních objednávek v modulu Nákup slouží jako nástroj pro údržbu databáze a program Přepočet MRP podle změn v modulu MRP spustí příslušný přepočet.</a:t>
            </a:r>
          </a:p>
          <a:p>
            <a:endParaRPr lang="cs-CZ" dirty="0" smtClean="0"/>
          </a:p>
          <a:p>
            <a:r>
              <a:rPr lang="cs-CZ" dirty="0" smtClean="0"/>
              <a:t>Pomocné programy jsou často konstruovány pro jednorázové použití. Příkladem jsou programy pro konverzi dat při aktualizacích systému.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ADED51-E767-42D7-84AA-44D932A5F16E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BAF69B-A05F-4D1E-8B80-5FC4B99F2E27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4599531"/>
          </a:xfrm>
          <a:noFill/>
          <a:ln>
            <a:noFill/>
          </a:ln>
        </p:spPr>
        <p:txBody>
          <a:bodyPr lIns="92775" tIns="46388" rIns="92775" bIns="46388">
            <a:spAutoFit/>
          </a:bodyPr>
          <a:lstStyle/>
          <a:p>
            <a:pPr eaLnBrk="1" hangingPunct="1"/>
            <a:r>
              <a:rPr lang="cs-CZ" dirty="0" smtClean="0"/>
              <a:t>Databáze QAD SE obsahuje tři druhy dat:</a:t>
            </a:r>
          </a:p>
          <a:p>
            <a:pPr eaLnBrk="1" hangingPunct="1"/>
            <a:endParaRPr lang="cs-CZ" dirty="0" smtClean="0"/>
          </a:p>
          <a:p>
            <a:pPr eaLnBrk="1" hangingPunct="1"/>
            <a:r>
              <a:rPr lang="cs-CZ" b="1" dirty="0" smtClean="0"/>
              <a:t>Řídící data</a:t>
            </a:r>
          </a:p>
          <a:p>
            <a:pPr eaLnBrk="1" hangingPunct="1"/>
            <a:r>
              <a:rPr lang="cs-CZ" dirty="0" smtClean="0"/>
              <a:t>Při implementaci modulu zadáváte data, která definují způsob práce systému s uživateli a s databází. Tato data jsou uložená v řídících tabulkách.</a:t>
            </a:r>
          </a:p>
          <a:p>
            <a:pPr eaLnBrk="1" hangingPunct="1"/>
            <a:r>
              <a:rPr lang="cs-CZ" dirty="0" smtClean="0"/>
              <a:t>Řídící tabulky umožňují přizpůsobit chování QAD SE podmínkám vašeho podniku. Data a nastavení v řídících tabulkách určují</a:t>
            </a:r>
            <a:r>
              <a:rPr lang="cs-CZ" baseline="0" dirty="0" smtClean="0"/>
              <a:t> způsob </a:t>
            </a:r>
            <a:r>
              <a:rPr lang="cs-CZ" dirty="0" smtClean="0"/>
              <a:t>zobrazení jednotlivých programů, čísla transakcí,</a:t>
            </a:r>
            <a:r>
              <a:rPr lang="cs-CZ" baseline="0" dirty="0" smtClean="0"/>
              <a:t> účty hlavní knihy pro jednotlivé transakce apod. Pokud lze pracovat s typickou výrobní funkcí více způsoby, řídící nastavení umožňují nastavit upřednostňovaný způsob.</a:t>
            </a:r>
          </a:p>
          <a:p>
            <a:pPr eaLnBrk="1" hangingPunct="1"/>
            <a:r>
              <a:rPr lang="cs-CZ" b="1" dirty="0" smtClean="0"/>
              <a:t>Transakční data</a:t>
            </a:r>
          </a:p>
          <a:p>
            <a:pPr eaLnBrk="1" hangingPunct="1"/>
            <a:r>
              <a:rPr lang="cs-CZ" dirty="0" smtClean="0"/>
              <a:t>Většina  dat v databázi je transakčního druhu. Každodenně jsou přijímány zakázky, odesílány nákupní objednávky a pracovní příkazy generují</a:t>
            </a:r>
            <a:r>
              <a:rPr lang="cs-CZ" baseline="0" dirty="0" smtClean="0"/>
              <a:t> požadavky na materiál ze skladu a současně vytvářejí materiál pro sklad. Tyto události vytvářejí transakce, které se ukládají v transakčních tabulkách. Oproti řídícím tabulkám jsou transakční tabulky uživateli neustále aktualizovány.</a:t>
            </a:r>
            <a:endParaRPr lang="cs-CZ" dirty="0" smtClean="0"/>
          </a:p>
          <a:p>
            <a:pPr eaLnBrk="1" hangingPunct="1"/>
            <a:r>
              <a:rPr lang="cs-CZ" b="1" dirty="0" smtClean="0"/>
              <a:t>Statická data</a:t>
            </a:r>
          </a:p>
          <a:p>
            <a:pPr eaLnBrk="1" hangingPunct="1"/>
            <a:r>
              <a:rPr lang="cs-CZ" dirty="0" smtClean="0"/>
              <a:t>Statická data obsahují informace</a:t>
            </a:r>
            <a:r>
              <a:rPr lang="cs-CZ" baseline="0" dirty="0" smtClean="0"/>
              <a:t> o budovách a vztazích podniku – způsobech jeho práce a subjektech, s kterými spolupracuje. Pomocí statických dat jsou vytvářeny transakce. Statická data se nemění často. Příkladem statických dat jsou záznamy o adresách zákazníků, dodavatelů a zaměstnanců, o položkách a umístění skladů a o účtech hlavní knihy.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cs-CZ" noProof="0" dirty="0" smtClean="0"/>
              <a:t>Hlavní nabídka QAD SE má sedm částí, které se vztahují k jednotlivým aplikacím: Distribuce, Výroba, Ekonomika, Servis/podpora, Systém, Nadstavbové moduly a Dodavatelský řetězec. Obrázek na další straně znázorňuje hlavní nabídku v rozhraní .NET</a:t>
            </a:r>
            <a:r>
              <a:rPr lang="cs-CZ" baseline="0" noProof="0" dirty="0" smtClean="0"/>
              <a:t> (nabídka obsahuje další položky, které s aplikacemi nesouvisí).</a:t>
            </a:r>
          </a:p>
          <a:p>
            <a:endParaRPr lang="cs-CZ" baseline="0" noProof="0" dirty="0" smtClean="0"/>
          </a:p>
          <a:p>
            <a:r>
              <a:rPr lang="cs-CZ" baseline="0" noProof="0" dirty="0" smtClean="0"/>
              <a:t>Každá z těchto částí obsahuje skupinu obchodních akcí, nazvaných moduly. V některých modulech jsou zkombinované dvě akce, například Formule/proces.</a:t>
            </a:r>
          </a:p>
          <a:p>
            <a:endParaRPr lang="cs-CZ" baseline="0" noProof="0" dirty="0" smtClean="0"/>
          </a:p>
          <a:p>
            <a:r>
              <a:rPr lang="cs-CZ" noProof="0" dirty="0" smtClean="0"/>
              <a:t>Na dalších stranách se podíváme na sedm základních položek hlavní nabídky a jejich moduly. V našem kurzu však probereme pouze velmi malou část celkové funkčnosti QAD SE. Podrobné vysvětlení jednotlivých modulů poskytují další</a:t>
            </a:r>
            <a:r>
              <a:rPr lang="cs-CZ" baseline="0" noProof="0" dirty="0" smtClean="0"/>
              <a:t> kurzy od QAD. Informace a termíny lze nalézt na webových stránkách QAD.</a:t>
            </a:r>
          </a:p>
          <a:p>
            <a:endParaRPr lang="cs-CZ" noProof="0" dirty="0" smtClean="0"/>
          </a:p>
          <a:p>
            <a:r>
              <a:rPr lang="cs-CZ" noProof="0" dirty="0" smtClean="0"/>
              <a:t>Editor procesů,</a:t>
            </a:r>
            <a:r>
              <a:rPr lang="cs-CZ" baseline="0" noProof="0" dirty="0" smtClean="0"/>
              <a:t> který lze spustit položkou Procesy, umožňuje pracovat s vlastními nabídkami a záložkami k internetovým nebo intranetovým zdrojům a vytvářet a používat vlastní postupy.</a:t>
            </a:r>
          </a:p>
          <a:p>
            <a:endParaRPr lang="cs-CZ" baseline="0" noProof="0" dirty="0" smtClean="0"/>
          </a:p>
          <a:p>
            <a:r>
              <a:rPr lang="cs-CZ" baseline="0" noProof="0" dirty="0" smtClean="0"/>
              <a:t>V každé ze sedmi složek hlavní nabídky je několik položek. Každá z těchto položek odpovídá jednomu modulu.</a:t>
            </a:r>
          </a:p>
          <a:p>
            <a:endParaRPr lang="cs-CZ" noProof="0" dirty="0" smtClean="0"/>
          </a:p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2ADED51-E767-42D7-84AA-44D932A5F16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A48D48-6A54-4EAC-A16E-62AB01A2ECFF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cs-CZ" noProof="0" dirty="0" smtClean="0"/>
              <a:t>Příklad struktury nabídek ukazuje</a:t>
            </a:r>
            <a:r>
              <a:rPr lang="cs-CZ" baseline="0" noProof="0" dirty="0" smtClean="0"/>
              <a:t> odsazovaný formát podsložek a programů. Ve složce Distribuce je složka Nákup a další složky, odpovídající různým funkcím, potřebným pro nákup. </a:t>
            </a:r>
          </a:p>
          <a:p>
            <a:endParaRPr lang="cs-CZ" dirty="0" smtClean="0"/>
          </a:p>
          <a:p>
            <a:r>
              <a:rPr lang="cs-CZ" baseline="0" noProof="0" dirty="0" smtClean="0"/>
              <a:t>Rovněž jsou zobrazeny položky, odpovídající samostatným funkcím jako </a:t>
            </a:r>
            <a:r>
              <a:rPr lang="cs-CZ" sz="1200" kern="120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Údržba nákupních objednávek, Prohlížení nákupních objednávek, Tisk nákupních objednávek a Aktualizace nákladů nákupních objednávek. Ikony znázorňují funkce údržby, funkce prohlížení nebo dotazů, funkce tisku sestav a aktualizační transakce.</a:t>
            </a:r>
            <a:endParaRPr lang="cs-CZ" noProof="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FAFA38-E63B-4798-B80E-B682582AB1BA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cs-CZ" noProof="0" dirty="0" smtClean="0"/>
              <a:t>Položky nabídky se vybírají pomocí myši. Jednoduché kliknutí na znaménko plus nebo mínus otevře či zavře složku. Složku lze též otevřít či zavřít dvojitým</a:t>
            </a:r>
            <a:r>
              <a:rPr lang="cs-CZ" baseline="0" noProof="0" dirty="0" smtClean="0"/>
              <a:t> kliknutím na její název. Samostatné funkce, jako např. </a:t>
            </a:r>
            <a:r>
              <a:rPr lang="cs-CZ" sz="1200" kern="120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Údržba nákupních objednávek, se spouštějí dvojitým kliknutím na příslušnou ikonu. Tím se v hlavním okně otevře obrazovka zvolené funkce.</a:t>
            </a:r>
          </a:p>
          <a:p>
            <a:pPr eaLnBrk="1" hangingPunct="1"/>
            <a:endParaRPr lang="cs-CZ" sz="1200" kern="1200" noProof="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eaLnBrk="1" hangingPunct="1"/>
            <a:r>
              <a:rPr lang="cs-CZ" sz="1200" kern="120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Organizace hlavního okna</a:t>
            </a:r>
            <a:r>
              <a:rPr lang="cs-CZ" sz="1200" kern="1200" baseline="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cs-CZ" sz="1200" kern="120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využívá záložky a umožňuje tak spustit více funkcí najednou. Přepínat mezi okny</a:t>
            </a:r>
            <a:r>
              <a:rPr lang="cs-CZ" sz="1200" kern="1200" baseline="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spuštěných funkcí lze kliknutím na ouška jejich záložek. Záložka se zavře kliknutím na znaménko X na oušku záložky.</a:t>
            </a:r>
          </a:p>
          <a:p>
            <a:pPr eaLnBrk="1" hangingPunct="1"/>
            <a:endParaRPr lang="cs-CZ" sz="1200" kern="1200" baseline="0" noProof="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eaLnBrk="1" hangingPunct="1"/>
            <a:r>
              <a:rPr lang="cs-CZ" sz="1200" kern="1200" baseline="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Pod oknem nabídky je okno oblíbených příkazů. K sestavení vlastní nabídky funkcí, které používáte nejčastěji, přetáhněte ikonu z okna hlavní nabídky do okna oblíbených příkazů.</a:t>
            </a:r>
            <a:endParaRPr lang="cs-CZ" noProof="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500BDE-CE18-4E7D-A111-838717E4CC6A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noFill/>
          <a:ln>
            <a:noFill/>
          </a:ln>
        </p:spPr>
        <p:txBody>
          <a:bodyPr lIns="92775" tIns="46388" rIns="92775" bIns="46388"/>
          <a:lstStyle/>
          <a:p>
            <a:pPr eaLnBrk="1" hangingPunct="1"/>
            <a:r>
              <a:rPr lang="cs-CZ" noProof="0" dirty="0" smtClean="0"/>
              <a:t>Hlavní</a:t>
            </a:r>
            <a:r>
              <a:rPr lang="cs-CZ" baseline="0" noProof="0" dirty="0" smtClean="0"/>
              <a:t> nabídka je rozdělena do tří základních oblastí: Distribuce, Výroba a Ekonomika. Jejich struktura je stejná v obou rozhraních. Ve znakovém rozhraní se položka nabídky volí zadáním jejího čísla a stisknutím klávesy Go. Každá volba otevře obrazovku s podřízenou nabídkou. Pokud si pamatujete posloupnost čísel nabídek, můžete je zadat v jednom kroku.</a:t>
            </a:r>
          </a:p>
          <a:p>
            <a:pPr eaLnBrk="1" hangingPunct="1"/>
            <a:endParaRPr lang="cs-CZ" baseline="0" noProof="0" dirty="0" smtClean="0"/>
          </a:p>
          <a:p>
            <a:pPr eaLnBrk="1" hangingPunct="1"/>
            <a:r>
              <a:rPr lang="cs-CZ" baseline="0" noProof="0" dirty="0" smtClean="0"/>
              <a:t>Příklad: Posloupnost pro příkaz </a:t>
            </a:r>
            <a:r>
              <a:rPr lang="cs-CZ" kern="120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Údržba dat zakázek je (7.1.1)</a:t>
            </a:r>
          </a:p>
          <a:p>
            <a:pPr eaLnBrk="1" hangingPunct="1"/>
            <a:endParaRPr lang="cs-CZ" kern="1200" noProof="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eaLnBrk="1" hangingPunct="1"/>
            <a:r>
              <a:rPr lang="cs-CZ" kern="120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V našem kurzu budeme používat nabídky</a:t>
            </a:r>
            <a:r>
              <a:rPr lang="cs-CZ" kern="1200" baseline="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rozhraní .NET. Hlavní nabídka je zobrazena výše. V rozhraní .NET lze moduly a transakce vyhledat zadáním názvu funkce do pole Hledání nabídky.</a:t>
            </a:r>
            <a:endParaRPr lang="cs-CZ" noProof="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419FF3-4455-40DE-822D-833D7CA7AFD3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noFill/>
          <a:ln>
            <a:noFill/>
          </a:ln>
        </p:spPr>
        <p:txBody>
          <a:bodyPr lIns="92775" tIns="46388" rIns="92775" bIns="46388"/>
          <a:lstStyle/>
          <a:p>
            <a:pPr eaLnBrk="1" hangingPunct="1"/>
            <a:r>
              <a:rPr lang="cs-CZ" b="0" i="1" noProof="0" dirty="0" smtClean="0">
                <a:solidFill>
                  <a:schemeClr val="tx1"/>
                </a:solidFill>
              </a:rPr>
              <a:t>Vyměňte obrázek za obrázek na http://resources2.know.qad.com/TG-QuickStart-p1/g1/4810-QAD2.html</a:t>
            </a:r>
          </a:p>
          <a:p>
            <a:pPr eaLnBrk="1" hangingPunct="1"/>
            <a:endParaRPr lang="cs-CZ" noProof="0" dirty="0" smtClean="0"/>
          </a:p>
          <a:p>
            <a:pPr eaLnBrk="1" hangingPunct="1"/>
            <a:r>
              <a:rPr lang="cs-CZ" noProof="0" dirty="0" smtClean="0"/>
              <a:t>Moduly distribuce přesunují materiál:</a:t>
            </a:r>
          </a:p>
          <a:p>
            <a:pPr eaLnBrk="1" hangingPunct="1">
              <a:buFontTx/>
              <a:buChar char="-"/>
            </a:pPr>
            <a:r>
              <a:rPr lang="cs-CZ" noProof="0" dirty="0" smtClean="0"/>
              <a:t>Do skladu z vnějších zdrojů jako např. od dodavatelů nebo z jiných poboček</a:t>
            </a:r>
          </a:p>
          <a:p>
            <a:pPr eaLnBrk="1" hangingPunct="1">
              <a:buFontTx/>
              <a:buChar char="-"/>
            </a:pPr>
            <a:r>
              <a:rPr lang="cs-CZ" baseline="0" noProof="0" dirty="0" smtClean="0"/>
              <a:t>Ze skladu na základě vnějších požadavků jako např. prodej nebo přesun na jinou pobočku</a:t>
            </a:r>
          </a:p>
          <a:p>
            <a:pPr eaLnBrk="1" hangingPunct="1">
              <a:buFontTx/>
              <a:buNone/>
            </a:pPr>
            <a:endParaRPr lang="cs-CZ" baseline="0" noProof="0" dirty="0" smtClean="0"/>
          </a:p>
          <a:p>
            <a:pPr eaLnBrk="1" hangingPunct="1">
              <a:buFontTx/>
              <a:buNone/>
            </a:pPr>
            <a:r>
              <a:rPr lang="cs-CZ" baseline="0" noProof="0" dirty="0" smtClean="0"/>
              <a:t>Tyto moduly se používají pro řízení skladu, distribuci a servis u zákazníka. Moduly ve složce Nákup se také používají ve výrobních operacích pro zajištění surovin, dílů a služeb jako např. subdodávek.</a:t>
            </a:r>
          </a:p>
          <a:p>
            <a:pPr eaLnBrk="1" hangingPunct="1">
              <a:buFontTx/>
              <a:buNone/>
            </a:pPr>
            <a:endParaRPr lang="cs-CZ" noProof="0" dirty="0" smtClean="0"/>
          </a:p>
          <a:p>
            <a:pPr eaLnBrk="1" hangingPunct="1">
              <a:buFontTx/>
              <a:buNone/>
            </a:pPr>
            <a:r>
              <a:rPr lang="cs-CZ" noProof="0" dirty="0" smtClean="0"/>
              <a:t>Složka Distribuce obsahuje podsložky</a:t>
            </a:r>
            <a:r>
              <a:rPr lang="cs-CZ" baseline="0" noProof="0" dirty="0" smtClean="0"/>
              <a:t> Nákup, v ní obsaženou funkci Požadavky na nákup, </a:t>
            </a:r>
            <a:r>
              <a:rPr lang="cs-CZ" kern="120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Zakázky/faktury</a:t>
            </a:r>
            <a:r>
              <a:rPr lang="cs-CZ" kern="1200" baseline="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a </a:t>
            </a:r>
            <a:r>
              <a:rPr lang="cs-CZ" kern="120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Nabídky, Řízení expedice, Konfigurace, Analýza prodeje a Řízení skladu.</a:t>
            </a:r>
          </a:p>
          <a:p>
            <a:pPr eaLnBrk="1" hangingPunct="1">
              <a:buFontTx/>
              <a:buNone/>
            </a:pPr>
            <a:endParaRPr lang="cs-CZ" kern="1200" noProof="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eaLnBrk="1" hangingPunct="1">
              <a:buFontTx/>
              <a:buNone/>
            </a:pPr>
            <a:r>
              <a:rPr lang="cs-CZ" kern="120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V našem kurzu probereme moduly Nákup, </a:t>
            </a:r>
            <a:r>
              <a:rPr lang="cs-CZ" baseline="0" noProof="0" dirty="0" smtClean="0"/>
              <a:t>Požadavky na nákup a </a:t>
            </a:r>
            <a:r>
              <a:rPr lang="cs-CZ" kern="120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Zakázky/faktury.</a:t>
            </a:r>
          </a:p>
          <a:p>
            <a:pPr eaLnBrk="1" hangingPunct="1">
              <a:buFontTx/>
              <a:buNone/>
            </a:pPr>
            <a:endParaRPr lang="cs-CZ" noProof="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FFFBFE-5459-4F53-AD84-39B0A804EBF5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noFill/>
          <a:ln>
            <a:noFill/>
          </a:ln>
        </p:spPr>
        <p:txBody>
          <a:bodyPr lIns="92775" tIns="46388" rIns="92775" bIns="46388"/>
          <a:lstStyle/>
          <a:p>
            <a:pPr eaLnBrk="1" hangingPunct="1"/>
            <a:r>
              <a:rPr lang="cs-CZ" noProof="0" dirty="0" smtClean="0"/>
              <a:t>Výrobní moduly pracují s vnitřní poptávkou</a:t>
            </a:r>
            <a:r>
              <a:rPr lang="cs-CZ" baseline="0" noProof="0" dirty="0" smtClean="0"/>
              <a:t> a zásobováním. Materiál se přesunuje ze skladu do výroby, z výroby do skladu se přesunují dokončené výrobky či díly.</a:t>
            </a:r>
          </a:p>
          <a:p>
            <a:pPr eaLnBrk="1" hangingPunct="1"/>
            <a:endParaRPr lang="cs-CZ" baseline="0" noProof="0" dirty="0" smtClean="0"/>
          </a:p>
          <a:p>
            <a:pPr eaLnBrk="1" hangingPunct="1"/>
            <a:r>
              <a:rPr lang="cs-CZ" baseline="0" noProof="0" dirty="0" smtClean="0"/>
              <a:t>Moduly v nabídce Výroba jsou Struktury výrobků, Postupy/výrobní střediska, Formule/proces, Pracovní příkazy, Řízení dílny a v něm obsažené R</a:t>
            </a:r>
            <a:r>
              <a:rPr lang="cs-CZ" kern="120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ozvrhování proudové výroby a Kanban, Opakovaná výroba, Řízení</a:t>
            </a:r>
            <a:r>
              <a:rPr lang="cs-CZ" kern="1200" baseline="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jakosti, Prognóza/hlavní plán, Plán materiálových požadavků a Plán kapacitních požadavků.</a:t>
            </a:r>
            <a:endParaRPr lang="cs-CZ" baseline="0" noProof="0" dirty="0" smtClean="0"/>
          </a:p>
          <a:p>
            <a:pPr eaLnBrk="1" hangingPunct="1"/>
            <a:endParaRPr lang="cs-CZ" baseline="0" noProof="0" dirty="0" smtClean="0"/>
          </a:p>
          <a:p>
            <a:pPr eaLnBrk="1" hangingPunct="1"/>
            <a:r>
              <a:rPr lang="cs-CZ" baseline="0" noProof="0" dirty="0" smtClean="0"/>
              <a:t>V našem kurzu použijeme moduly Struktury výrobků, Postupy/výrobní střediska, Pracovní příkazy, Řízení dílny, </a:t>
            </a:r>
            <a:r>
              <a:rPr lang="cs-CZ" kern="1200" baseline="0" noProof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Prognóza/hlavní plán a Plán materiálových požadavků.</a:t>
            </a:r>
          </a:p>
          <a:p>
            <a:pPr eaLnBrk="1" hangingPunct="1"/>
            <a:endParaRPr lang="cs-CZ" noProof="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FFE28F-2685-4ED2-A8C7-434FFF1D809E}" type="slidenum">
              <a:rPr lang="en-US" smtClean="0"/>
              <a:pPr/>
              <a:t>8</a:t>
            </a:fld>
            <a:endParaRPr lang="en-US" dirty="0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noFill/>
          <a:ln>
            <a:noFill/>
          </a:ln>
        </p:spPr>
        <p:txBody>
          <a:bodyPr lIns="92775" tIns="46388" rIns="92775" bIns="46388"/>
          <a:lstStyle/>
          <a:p>
            <a:pPr eaLnBrk="1" hangingPunct="1"/>
            <a:r>
              <a:rPr lang="cs-CZ" dirty="0" smtClean="0"/>
              <a:t>Moduly složky Ekonomika zahrnují ekonomické aktivity a správu</a:t>
            </a:r>
            <a:r>
              <a:rPr lang="cs-CZ" baseline="0" dirty="0" smtClean="0"/>
              <a:t> systému. Hlavní kniha, Pohledávky a Závazky obsahují ekonomické výsledky činností jiných modulů. Lze nastavit více měn a směnných kurzů, vytvořit simulované náklady a přesunout je do násobných soustav nákladů a sledovat výplaty hotovosti.</a:t>
            </a:r>
          </a:p>
          <a:p>
            <a:pPr eaLnBrk="1" hangingPunct="1"/>
            <a:endParaRPr lang="cs-CZ" baseline="0" dirty="0" smtClean="0"/>
          </a:p>
          <a:p>
            <a:pPr eaLnBrk="1" hangingPunct="1"/>
            <a:r>
              <a:rPr lang="cs-CZ" baseline="0" dirty="0" smtClean="0"/>
              <a:t>Moduly složky Ekonomika lze také použít pro sledování hmotného majetku od pořízení po vyřazení.</a:t>
            </a:r>
          </a:p>
          <a:p>
            <a:pPr eaLnBrk="1" hangingPunct="1"/>
            <a:endParaRPr lang="cs-CZ" baseline="0" dirty="0" smtClean="0"/>
          </a:p>
          <a:p>
            <a:pPr eaLnBrk="1" hangingPunct="1"/>
            <a:r>
              <a:rPr lang="cs-CZ" baseline="0" dirty="0" smtClean="0"/>
              <a:t>Složka Ekonomika obsahuje moduly Hlavní kniha, Měny, Pohledávky, Závazky, Řízení nákladů, řízení peněžního toku a Investiční majetek.</a:t>
            </a:r>
          </a:p>
          <a:p>
            <a:pPr eaLnBrk="1" hangingPunct="1"/>
            <a:endParaRPr lang="cs-CZ" baseline="0" dirty="0" smtClean="0"/>
          </a:p>
          <a:p>
            <a:pPr eaLnBrk="1" hangingPunct="1"/>
            <a:r>
              <a:rPr lang="cs-CZ" baseline="0" dirty="0" smtClean="0"/>
              <a:t>V našem kurzu použijeme moduly Hlavní kniha, Pohledávky a Závazky.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0BE26A-B497-4329-95AA-1C115EE2FBB3}" type="slidenum">
              <a:rPr lang="en-US" smtClean="0"/>
              <a:pPr/>
              <a:t>9</a:t>
            </a:fld>
            <a:endParaRPr lang="en-US" dirty="0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noFill/>
          <a:ln>
            <a:noFill/>
          </a:ln>
        </p:spPr>
        <p:txBody>
          <a:bodyPr lIns="92775" tIns="46388" rIns="92775" bIns="46388"/>
          <a:lstStyle/>
          <a:p>
            <a:pPr eaLnBrk="1" hangingPunct="1"/>
            <a:r>
              <a:rPr lang="cs-CZ" dirty="0" smtClean="0"/>
              <a:t>Složka Servis/podpora obsahuje dva moduly:</a:t>
            </a:r>
          </a:p>
          <a:p>
            <a:pPr eaLnBrk="1" hangingPunct="1"/>
            <a:endParaRPr lang="cs-CZ" dirty="0" smtClean="0"/>
          </a:p>
          <a:p>
            <a:pPr eaLnBrk="1" hangingPunct="1"/>
            <a:r>
              <a:rPr lang="cs-CZ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- Řízení realizace projektů</a:t>
            </a:r>
          </a:p>
          <a:p>
            <a:pPr eaLnBrk="1" hangingPunct="1"/>
            <a:r>
              <a:rPr lang="cs-CZ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-</a:t>
            </a:r>
            <a:r>
              <a:rPr lang="cs-CZ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</a:t>
            </a:r>
            <a:r>
              <a:rPr lang="cs-CZ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Řízení servisu/podpory</a:t>
            </a:r>
          </a:p>
          <a:p>
            <a:pPr eaLnBrk="1" hangingPunct="1"/>
            <a:endParaRPr lang="cs-CZ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s-CZ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Oba moduly se používají k následným činnostem po prodeji výrobku. Modul Řízení servisu/podpory </a:t>
            </a:r>
            <a:r>
              <a:rPr lang="cs-CZ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podporuje obvyklé servisní činnosti jako záruky, smlouvy, vracení zboží a sledování telefonátů. Modul </a:t>
            </a:r>
            <a:r>
              <a:rPr lang="cs-CZ" kern="120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Řízení realizace projektů</a:t>
            </a:r>
            <a:r>
              <a:rPr lang="cs-CZ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 nabízí nástroje pro řízení dlouhodobých instalačních činností u zákazníka, které zahrnují zboží i služby.</a:t>
            </a:r>
          </a:p>
          <a:p>
            <a:pPr eaLnBrk="1" hangingPunct="1"/>
            <a:endParaRPr lang="cs-CZ" kern="1200" baseline="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eaLnBrk="1" hangingPunct="1"/>
            <a:r>
              <a:rPr lang="cs-CZ" kern="1200" baseline="0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rPr>
              <a:t>V našem kurzu se těmto tématům věnovat nebudeme.</a:t>
            </a:r>
          </a:p>
          <a:p>
            <a:pPr eaLnBrk="1" hangingPunct="1"/>
            <a:endParaRPr lang="cs-CZ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eaLnBrk="1" hangingPunct="1"/>
            <a:endParaRPr lang="cs-CZ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+mn-cs"/>
            </a:endParaRP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72DFC-83B8-4D58-98D8-674D51CE1F7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4102B-BCF7-4366-8EA2-B04F85516CB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3823A-7D21-413A-92F6-4461626554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FEB31-CB53-4856-9613-4E9DC1DADD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F5B366-348C-49B9-B3F0-652A7697357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3B028-B75E-46C3-AF2F-503A4AC161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E558A-6B99-4EF8-A775-7F2C161C00B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50F9-FD7F-41E7-86C4-879D42E3722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7A29EE-9BC1-46DE-B9AC-2C9724E64B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5992E-E29B-4FDF-A753-50F32AE831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9876C-53FC-4DFA-9FD0-2F0E2408CC0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0" lang="en-US" sz="1000" dirty="0">
                <a:solidFill>
                  <a:schemeClr val="bg2"/>
                </a:solidFill>
                <a:latin typeface="Tahoma" pitchFamily="34" charset="0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8156575" y="6648450"/>
            <a:ext cx="98742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2008-QS-OR-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2008-QS-OR-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460658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Standard Edition</a:t>
            </a:r>
          </a:p>
        </p:txBody>
      </p:sp>
      <p:sp>
        <p:nvSpPr>
          <p:cNvPr id="15363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cs-CZ" sz="2800" dirty="0" smtClean="0"/>
              <a:t>Struktura</a:t>
            </a:r>
            <a:r>
              <a:rPr lang="en-US" sz="2800" dirty="0" smtClean="0"/>
              <a:t> QAD Standard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Systém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dirty="0" smtClean="0"/>
              <a:t>QS-OR-100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13" y="1230024"/>
            <a:ext cx="5040766" cy="3955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Nadstavbové moduly</a:t>
            </a:r>
            <a:endParaRPr lang="en-US" dirty="0" smtClean="0"/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dirty="0" smtClean="0"/>
              <a:t>QS-OR-110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3" y="1080593"/>
            <a:ext cx="4333875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Dodavatelský řetězec</a:t>
            </a:r>
            <a:endParaRPr lang="en-US" dirty="0" smtClean="0"/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dirty="0" smtClean="0"/>
              <a:t>QS-OR-120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62" y="1141886"/>
            <a:ext cx="4181475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18" y="975666"/>
            <a:ext cx="7640637" cy="4756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</a:t>
            </a:r>
            <a:r>
              <a:rPr lang="cs-CZ" dirty="0" smtClean="0"/>
              <a:t>živatelská rozhraní</a:t>
            </a:r>
            <a:endParaRPr lang="en-US" dirty="0"/>
          </a:p>
        </p:txBody>
      </p:sp>
      <p:sp>
        <p:nvSpPr>
          <p:cNvPr id="2765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dirty="0" smtClean="0"/>
              <a:t>QS-OR-130</a:t>
            </a:r>
          </a:p>
        </p:txBody>
      </p:sp>
      <p:sp>
        <p:nvSpPr>
          <p:cNvPr id="27654" name="Text Box 9"/>
          <p:cNvSpPr txBox="1">
            <a:spLocks noChangeArrowheads="1"/>
          </p:cNvSpPr>
          <p:nvPr/>
        </p:nvSpPr>
        <p:spPr bwMode="auto">
          <a:xfrm>
            <a:off x="2783351" y="2751896"/>
            <a:ext cx="1292225" cy="5810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sz="1600" b="1" dirty="0">
                <a:latin typeface="Tahoma" pitchFamily="34" charset="0"/>
              </a:rPr>
              <a:t>Character </a:t>
            </a:r>
            <a:br>
              <a:rPr kumimoji="0" lang="en-US" sz="1600" b="1" dirty="0">
                <a:latin typeface="Tahoma" pitchFamily="34" charset="0"/>
              </a:rPr>
            </a:br>
            <a:r>
              <a:rPr kumimoji="0" lang="en-US" sz="1600" b="1" dirty="0">
                <a:latin typeface="Tahoma" pitchFamily="34" charset="0"/>
              </a:rPr>
              <a:t>Interface</a:t>
            </a:r>
          </a:p>
        </p:txBody>
      </p:sp>
      <p:sp>
        <p:nvSpPr>
          <p:cNvPr id="27653" name="Text Box 7"/>
          <p:cNvSpPr txBox="1">
            <a:spLocks noChangeArrowheads="1"/>
          </p:cNvSpPr>
          <p:nvPr/>
        </p:nvSpPr>
        <p:spPr bwMode="auto">
          <a:xfrm>
            <a:off x="611518" y="1545117"/>
            <a:ext cx="984745" cy="33855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sz="1600" b="1" dirty="0">
                <a:latin typeface="Tahoma" pitchFamily="34" charset="0"/>
              </a:rPr>
              <a:t>.NET UI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dirty="0" smtClean="0"/>
              <a:t>Programy pro údržbu</a:t>
            </a:r>
          </a:p>
          <a:p>
            <a:pPr eaLnBrk="1" hangingPunct="1"/>
            <a:r>
              <a:rPr lang="cs-CZ" dirty="0" smtClean="0"/>
              <a:t>Programy pro tvorbu dotazů a sestav</a:t>
            </a:r>
          </a:p>
          <a:p>
            <a:pPr eaLnBrk="1" hangingPunct="1"/>
            <a:r>
              <a:rPr lang="cs-CZ" dirty="0" smtClean="0"/>
              <a:t>Programy pro prohlížení</a:t>
            </a:r>
          </a:p>
          <a:p>
            <a:pPr eaLnBrk="1" hangingPunct="1"/>
            <a:r>
              <a:rPr lang="cs-CZ" dirty="0" smtClean="0"/>
              <a:t>Transakční programy</a:t>
            </a:r>
          </a:p>
          <a:p>
            <a:pPr eaLnBrk="1" hangingPunct="1"/>
            <a:r>
              <a:rPr lang="cs-CZ" dirty="0" smtClean="0"/>
              <a:t>Pomocné programy</a:t>
            </a:r>
          </a:p>
          <a:p>
            <a:pPr eaLnBrk="1" hangingPunct="1">
              <a:buFont typeface="Webdings" pitchFamily="18" charset="2"/>
              <a:buNone/>
            </a:pPr>
            <a:endParaRPr lang="cs-CZ" dirty="0" smtClean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dirty="0" smtClean="0"/>
              <a:t>Typy programů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QS-OR-140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2008-QS-OR-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dirty="0" smtClean="0"/>
              <a:t> řídící data</a:t>
            </a:r>
          </a:p>
          <a:p>
            <a:pPr eaLnBrk="1" hangingPunct="1"/>
            <a:r>
              <a:rPr lang="cs-CZ" dirty="0" smtClean="0"/>
              <a:t> transakční data</a:t>
            </a:r>
          </a:p>
          <a:p>
            <a:pPr eaLnBrk="1" hangingPunct="1"/>
            <a:r>
              <a:rPr lang="cs-CZ" dirty="0" smtClean="0"/>
              <a:t> statická data</a:t>
            </a:r>
          </a:p>
        </p:txBody>
      </p:sp>
      <p:sp>
        <p:nvSpPr>
          <p:cNvPr id="29700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dirty="0" smtClean="0"/>
              <a:t>Druhy dat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QS-OR-150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dirty="0" smtClean="0"/>
              <a:t>Nabídky / Moduly</a:t>
            </a:r>
          </a:p>
          <a:p>
            <a:pPr eaLnBrk="1" hangingPunct="1"/>
            <a:r>
              <a:rPr lang="cs-CZ" dirty="0" smtClean="0"/>
              <a:t>Rozhraní</a:t>
            </a:r>
          </a:p>
          <a:p>
            <a:pPr eaLnBrk="1" hangingPunct="1"/>
            <a:r>
              <a:rPr lang="cs-CZ" dirty="0" smtClean="0"/>
              <a:t>Druhy programů</a:t>
            </a:r>
          </a:p>
          <a:p>
            <a:pPr eaLnBrk="1" hangingPunct="1"/>
            <a:r>
              <a:rPr lang="cs-CZ" dirty="0" smtClean="0"/>
              <a:t>Typy dat</a:t>
            </a:r>
          </a:p>
          <a:p>
            <a:pPr eaLnBrk="1" hangingPunct="1"/>
            <a:endParaRPr lang="cs-CZ" dirty="0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dirty="0" smtClean="0"/>
              <a:t>Témata</a:t>
            </a:r>
            <a:endParaRPr lang="cs-CZ" sz="2400" dirty="0" smtClean="0">
              <a:solidFill>
                <a:schemeClr val="tx1"/>
              </a:solidFill>
            </a:endParaRP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dirty="0" smtClean="0"/>
              <a:t>Struktura nabídek prostředí </a:t>
            </a:r>
            <a:r>
              <a:rPr lang="en-US" dirty="0" smtClean="0"/>
              <a:t>.NET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QS-OR-030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90" y="1059574"/>
            <a:ext cx="3445586" cy="4711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19" y="1142119"/>
            <a:ext cx="7410463" cy="4699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dirty="0" smtClean="0"/>
              <a:t>Výběr položek nabídky</a:t>
            </a:r>
            <a:endParaRPr lang="en-US" dirty="0" smtClean="0"/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QS-OR-040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630619" y="4941609"/>
            <a:ext cx="1513491" cy="900383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squar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Nabídka nejvyšší úrovně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QS-OR-050</a:t>
            </a:r>
          </a:p>
        </p:txBody>
      </p:sp>
      <p:sp>
        <p:nvSpPr>
          <p:cNvPr id="19461" name="Rectangle 7"/>
          <p:cNvSpPr>
            <a:spLocks noChangeArrowheads="1"/>
          </p:cNvSpPr>
          <p:nvPr/>
        </p:nvSpPr>
        <p:spPr bwMode="auto">
          <a:xfrm>
            <a:off x="534988" y="1089094"/>
            <a:ext cx="2184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0" lang="cs-CZ" sz="1600" b="1" dirty="0" smtClean="0">
                <a:solidFill>
                  <a:srgbClr val="003366"/>
                </a:solidFill>
                <a:latin typeface="Arial" charset="0"/>
              </a:rPr>
              <a:t>Prostředí </a:t>
            </a:r>
            <a:r>
              <a:rPr kumimoji="0" lang="en-US" sz="1600" b="1" dirty="0" smtClean="0">
                <a:solidFill>
                  <a:srgbClr val="003366"/>
                </a:solidFill>
                <a:latin typeface="Arial" charset="0"/>
              </a:rPr>
              <a:t>.NET</a:t>
            </a:r>
            <a:endParaRPr kumimoji="0" lang="en-US" sz="1600" b="1" dirty="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19462" name="Rectangle 9"/>
          <p:cNvSpPr>
            <a:spLocks noChangeArrowheads="1"/>
          </p:cNvSpPr>
          <p:nvPr/>
        </p:nvSpPr>
        <p:spPr bwMode="auto">
          <a:xfrm>
            <a:off x="3868738" y="1060519"/>
            <a:ext cx="2184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0" lang="cs-CZ" sz="1600" b="1" dirty="0" smtClean="0">
                <a:solidFill>
                  <a:srgbClr val="003366"/>
                </a:solidFill>
                <a:latin typeface="Arial" charset="0"/>
              </a:rPr>
              <a:t>Znakové prostředí</a:t>
            </a:r>
            <a:endParaRPr kumimoji="0" lang="en-US" sz="1600" b="1" dirty="0">
              <a:solidFill>
                <a:srgbClr val="003366"/>
              </a:solidFill>
              <a:latin typeface="Arial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66" y="1460391"/>
            <a:ext cx="2804884" cy="3835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984" y="1482749"/>
            <a:ext cx="4784004" cy="2899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Distribuce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QS-OR-060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213572"/>
            <a:ext cx="4343400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Výroba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smtClean="0"/>
              <a:t>QS-OR-070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76" y="1062408"/>
            <a:ext cx="4362450" cy="444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Ekonomika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dirty="0" smtClean="0"/>
              <a:t>QS-OR-080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637" y="1122466"/>
            <a:ext cx="4333875" cy="39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Servis/podpora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algn="r"/>
            <a:r>
              <a:rPr lang="en-US" dirty="0" smtClean="0"/>
              <a:t>QS-OR-090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4" y="1102035"/>
            <a:ext cx="4192857" cy="4608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G:\train\eLearning\Development\Gage\HardCopy\QuickStart\slides\1_QS-Intro.ppt</Template>
  <TotalTime>2856</TotalTime>
  <Words>1874</Words>
  <Application>Microsoft Office PowerPoint</Application>
  <PresentationFormat>Předvádění na obrazovce (4:3)</PresentationFormat>
  <Paragraphs>174</Paragraphs>
  <Slides>16</Slides>
  <Notes>16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16</vt:i4>
      </vt:variant>
    </vt:vector>
  </HeadingPairs>
  <TitlesOfParts>
    <vt:vector size="19" baseType="lpstr">
      <vt:lpstr>Custom Design</vt:lpstr>
      <vt:lpstr>1_EX06PP_template</vt:lpstr>
      <vt:lpstr>QAD 2010 Template</vt:lpstr>
      <vt:lpstr>QAD Enterprise Applications Standard Edition</vt:lpstr>
      <vt:lpstr>Témata</vt:lpstr>
      <vt:lpstr>Struktura nabídek prostředí .NET</vt:lpstr>
      <vt:lpstr>Výběr položek nabídky</vt:lpstr>
      <vt:lpstr>Nabídka nejvyšší úrovně</vt:lpstr>
      <vt:lpstr>Distribuce</vt:lpstr>
      <vt:lpstr>Výroba</vt:lpstr>
      <vt:lpstr>Ekonomika</vt:lpstr>
      <vt:lpstr>Servis/podpora</vt:lpstr>
      <vt:lpstr>Systém</vt:lpstr>
      <vt:lpstr>Nadstavbové moduly</vt:lpstr>
      <vt:lpstr>Dodavatelský řetězec</vt:lpstr>
      <vt:lpstr>Uživatelská rozhraní</vt:lpstr>
      <vt:lpstr>Typy programů</vt:lpstr>
      <vt:lpstr>Prezentace aplikace PowerPoint</vt:lpstr>
      <vt:lpstr>Druhy dat</vt:lpstr>
    </vt:vector>
  </TitlesOfParts>
  <Company>QAD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gzr</dc:creator>
  <cp:lastModifiedBy>Keksa</cp:lastModifiedBy>
  <cp:revision>171</cp:revision>
  <cp:lastPrinted>2001-05-04T21:54:51Z</cp:lastPrinted>
  <dcterms:created xsi:type="dcterms:W3CDTF">2000-12-19T18:35:23Z</dcterms:created>
  <dcterms:modified xsi:type="dcterms:W3CDTF">2012-01-16T10:13:42Z</dcterms:modified>
</cp:coreProperties>
</file>