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4107" r:id="rId2"/>
  </p:sldMasterIdLst>
  <p:notesMasterIdLst>
    <p:notesMasterId r:id="rId127"/>
  </p:notesMasterIdLst>
  <p:handoutMasterIdLst>
    <p:handoutMasterId r:id="rId128"/>
  </p:handoutMasterIdLst>
  <p:sldIdLst>
    <p:sldId id="490" r:id="rId3"/>
    <p:sldId id="608" r:id="rId4"/>
    <p:sldId id="492" r:id="rId5"/>
    <p:sldId id="500" r:id="rId6"/>
    <p:sldId id="285" r:id="rId7"/>
    <p:sldId id="613" r:id="rId8"/>
    <p:sldId id="332" r:id="rId9"/>
    <p:sldId id="614" r:id="rId10"/>
    <p:sldId id="616" r:id="rId11"/>
    <p:sldId id="627" r:id="rId12"/>
    <p:sldId id="625" r:id="rId13"/>
    <p:sldId id="628" r:id="rId14"/>
    <p:sldId id="334" r:id="rId15"/>
    <p:sldId id="364" r:id="rId16"/>
    <p:sldId id="511" r:id="rId17"/>
    <p:sldId id="513" r:id="rId18"/>
    <p:sldId id="517" r:id="rId19"/>
    <p:sldId id="521" r:id="rId20"/>
    <p:sldId id="523" r:id="rId21"/>
    <p:sldId id="527" r:id="rId22"/>
    <p:sldId id="529" r:id="rId23"/>
    <p:sldId id="531" r:id="rId24"/>
    <p:sldId id="533" r:id="rId25"/>
    <p:sldId id="375" r:id="rId26"/>
    <p:sldId id="626" r:id="rId27"/>
    <p:sldId id="455" r:id="rId28"/>
    <p:sldId id="483" r:id="rId29"/>
    <p:sldId id="537" r:id="rId30"/>
    <p:sldId id="539" r:id="rId31"/>
    <p:sldId id="629" r:id="rId32"/>
    <p:sldId id="630" r:id="rId33"/>
    <p:sldId id="631" r:id="rId34"/>
    <p:sldId id="632" r:id="rId35"/>
    <p:sldId id="609" r:id="rId36"/>
    <p:sldId id="491" r:id="rId37"/>
    <p:sldId id="617" r:id="rId38"/>
    <p:sldId id="618" r:id="rId39"/>
    <p:sldId id="376" r:id="rId40"/>
    <p:sldId id="377" r:id="rId41"/>
    <p:sldId id="378" r:id="rId42"/>
    <p:sldId id="379" r:id="rId43"/>
    <p:sldId id="541" r:id="rId44"/>
    <p:sldId id="633" r:id="rId45"/>
    <p:sldId id="545" r:id="rId46"/>
    <p:sldId id="549" r:id="rId47"/>
    <p:sldId id="547" r:id="rId48"/>
    <p:sldId id="553" r:id="rId49"/>
    <p:sldId id="607" r:id="rId50"/>
    <p:sldId id="467" r:id="rId51"/>
    <p:sldId id="498" r:id="rId52"/>
    <p:sldId id="634" r:id="rId53"/>
    <p:sldId id="635" r:id="rId54"/>
    <p:sldId id="610" r:id="rId55"/>
    <p:sldId id="493" r:id="rId56"/>
    <p:sldId id="619" r:id="rId57"/>
    <p:sldId id="620" r:id="rId58"/>
    <p:sldId id="386" r:id="rId59"/>
    <p:sldId id="388" r:id="rId60"/>
    <p:sldId id="389" r:id="rId61"/>
    <p:sldId id="636" r:id="rId62"/>
    <p:sldId id="390" r:id="rId63"/>
    <p:sldId id="392" r:id="rId64"/>
    <p:sldId id="637" r:id="rId65"/>
    <p:sldId id="394" r:id="rId66"/>
    <p:sldId id="638" r:id="rId67"/>
    <p:sldId id="555" r:id="rId68"/>
    <p:sldId id="557" r:id="rId69"/>
    <p:sldId id="405" r:id="rId70"/>
    <p:sldId id="559" r:id="rId71"/>
    <p:sldId id="648" r:id="rId72"/>
    <p:sldId id="561" r:id="rId73"/>
    <p:sldId id="563" r:id="rId74"/>
    <p:sldId id="409" r:id="rId75"/>
    <p:sldId id="567" r:id="rId76"/>
    <p:sldId id="572" r:id="rId77"/>
    <p:sldId id="468" r:id="rId78"/>
    <p:sldId id="412" r:id="rId79"/>
    <p:sldId id="639" r:id="rId80"/>
    <p:sldId id="640" r:id="rId81"/>
    <p:sldId id="641" r:id="rId82"/>
    <p:sldId id="642" r:id="rId83"/>
    <p:sldId id="611" r:id="rId84"/>
    <p:sldId id="495" r:id="rId85"/>
    <p:sldId id="621" r:id="rId86"/>
    <p:sldId id="622" r:id="rId87"/>
    <p:sldId id="417" r:id="rId88"/>
    <p:sldId id="419" r:id="rId89"/>
    <p:sldId id="420" r:id="rId90"/>
    <p:sldId id="422" r:id="rId91"/>
    <p:sldId id="575" r:id="rId92"/>
    <p:sldId id="577" r:id="rId93"/>
    <p:sldId id="643" r:id="rId94"/>
    <p:sldId id="579" r:id="rId95"/>
    <p:sldId id="644" r:id="rId96"/>
    <p:sldId id="582" r:id="rId97"/>
    <p:sldId id="649" r:id="rId98"/>
    <p:sldId id="585" r:id="rId99"/>
    <p:sldId id="469" r:id="rId100"/>
    <p:sldId id="470" r:id="rId101"/>
    <p:sldId id="645" r:id="rId102"/>
    <p:sldId id="646" r:id="rId103"/>
    <p:sldId id="612" r:id="rId104"/>
    <p:sldId id="476" r:id="rId105"/>
    <p:sldId id="623" r:id="rId106"/>
    <p:sldId id="624" r:id="rId107"/>
    <p:sldId id="435" r:id="rId108"/>
    <p:sldId id="437" r:id="rId109"/>
    <p:sldId id="438" r:id="rId110"/>
    <p:sldId id="589" r:id="rId111"/>
    <p:sldId id="590" r:id="rId112"/>
    <p:sldId id="591" r:id="rId113"/>
    <p:sldId id="441" r:id="rId114"/>
    <p:sldId id="442" r:id="rId115"/>
    <p:sldId id="593" r:id="rId116"/>
    <p:sldId id="595" r:id="rId117"/>
    <p:sldId id="597" r:id="rId118"/>
    <p:sldId id="599" r:id="rId119"/>
    <p:sldId id="601" r:id="rId120"/>
    <p:sldId id="603" r:id="rId121"/>
    <p:sldId id="605" r:id="rId122"/>
    <p:sldId id="471" r:id="rId123"/>
    <p:sldId id="472" r:id="rId124"/>
    <p:sldId id="481" r:id="rId125"/>
    <p:sldId id="647" r:id="rId126"/>
  </p:sldIdLst>
  <p:sldSz cx="9144000" cy="6858000" type="screen4x3"/>
  <p:notesSz cx="6991350" cy="9282113"/>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87C6"/>
    <a:srgbClr val="E4D3B4"/>
    <a:srgbClr val="E7E6E8"/>
    <a:srgbClr val="96D0C8"/>
    <a:srgbClr val="FAF6EB"/>
    <a:srgbClr val="FFFFCC"/>
    <a:srgbClr val="DDDBC9"/>
    <a:srgbClr val="BCC8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24" autoAdjust="0"/>
    <p:restoredTop sz="57082" autoAdjust="0"/>
  </p:normalViewPr>
  <p:slideViewPr>
    <p:cSldViewPr snapToGrid="0">
      <p:cViewPr>
        <p:scale>
          <a:sx n="87" d="100"/>
          <a:sy n="87" d="100"/>
        </p:scale>
        <p:origin x="-504" y="414"/>
      </p:cViewPr>
      <p:guideLst>
        <p:guide orient="horz" pos="2017"/>
        <p:guide orient="horz" pos="443"/>
        <p:guide pos="2875"/>
        <p:guide pos="251"/>
        <p:guide pos="487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360"/>
    </p:cViewPr>
  </p:sorterViewPr>
  <p:notesViewPr>
    <p:cSldViewPr snapToGrid="0">
      <p:cViewPr>
        <p:scale>
          <a:sx n="130" d="100"/>
          <a:sy n="130" d="100"/>
        </p:scale>
        <p:origin x="-1182" y="2226"/>
      </p:cViewPr>
      <p:guideLst>
        <p:guide orient="horz" pos="2923"/>
        <p:guide pos="2202"/>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handoutMaster" Target="handoutMasters/handoutMaster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notesMaster" Target="notesMasters/notes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a:latin typeface="Arial" charset="0"/>
              </a:defRPr>
            </a:lvl1pPr>
          </a:lstStyle>
          <a:p>
            <a:pPr>
              <a:defRPr/>
            </a:pPr>
            <a:r>
              <a:rPr lang="en-US"/>
              <a:t>090</a:t>
            </a:r>
          </a:p>
        </p:txBody>
      </p:sp>
      <p:sp>
        <p:nvSpPr>
          <p:cNvPr id="41987" name="Rectangle 3"/>
          <p:cNvSpPr>
            <a:spLocks noGrp="1" noChangeArrowheads="1"/>
          </p:cNvSpPr>
          <p:nvPr>
            <p:ph type="dt" sz="quarter" idx="1"/>
          </p:nvPr>
        </p:nvSpPr>
        <p:spPr bwMode="auto">
          <a:xfrm>
            <a:off x="3962400" y="0"/>
            <a:ext cx="3028950" cy="463550"/>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62400" y="8818563"/>
            <a:ext cx="3028950" cy="463550"/>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charset="0"/>
              </a:defRPr>
            </a:lvl1pPr>
          </a:lstStyle>
          <a:p>
            <a:pPr>
              <a:defRPr/>
            </a:pPr>
            <a:fld id="{6EFE7AB7-79DB-4E8F-B8CB-579B359E4048}" type="slidenum">
              <a:rPr lang="en-US"/>
              <a:pPr>
                <a:defRPr/>
              </a:pPr>
              <a:t>‹#›</a:t>
            </a:fld>
            <a:endParaRPr lang="en-US" dirty="0"/>
          </a:p>
        </p:txBody>
      </p:sp>
    </p:spTree>
    <p:extLst>
      <p:ext uri="{BB962C8B-B14F-4D97-AF65-F5344CB8AC3E}">
        <p14:creationId xmlns:p14="http://schemas.microsoft.com/office/powerpoint/2010/main" val="16518398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a:latin typeface="Arial" charset="0"/>
              </a:defRPr>
            </a:lvl1pPr>
          </a:lstStyle>
          <a:p>
            <a:pPr>
              <a:defRPr/>
            </a:pPr>
            <a:r>
              <a:rPr lang="en-US"/>
              <a:t>090</a:t>
            </a:r>
          </a:p>
        </p:txBody>
      </p:sp>
      <p:sp>
        <p:nvSpPr>
          <p:cNvPr id="5123" name="Rectangle 3"/>
          <p:cNvSpPr>
            <a:spLocks noGrp="1" noChangeArrowheads="1"/>
          </p:cNvSpPr>
          <p:nvPr>
            <p:ph type="dt" idx="1"/>
          </p:nvPr>
        </p:nvSpPr>
        <p:spPr bwMode="auto">
          <a:xfrm>
            <a:off x="3962400" y="0"/>
            <a:ext cx="3028950" cy="463550"/>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a:latin typeface="Arial" charset="0"/>
              </a:defRPr>
            </a:lvl1pPr>
          </a:lstStyle>
          <a:p>
            <a:pPr>
              <a:defRPr/>
            </a:pPr>
            <a:endParaRPr lang="en-US"/>
          </a:p>
        </p:txBody>
      </p:sp>
      <p:sp>
        <p:nvSpPr>
          <p:cNvPr id="116740" name="Rectangle 4"/>
          <p:cNvSpPr>
            <a:spLocks noGrp="1" noRot="1" noChangeAspect="1" noChangeArrowheads="1" noTextEdit="1"/>
          </p:cNvSpPr>
          <p:nvPr>
            <p:ph type="sldImg" idx="2"/>
          </p:nvPr>
        </p:nvSpPr>
        <p:spPr bwMode="auto">
          <a:xfrm>
            <a:off x="1176338" y="696913"/>
            <a:ext cx="4640262" cy="34798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863" y="4408488"/>
            <a:ext cx="5127625" cy="4176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62400" y="8818563"/>
            <a:ext cx="3028950" cy="463550"/>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a:latin typeface="Arial" charset="0"/>
              </a:defRPr>
            </a:lvl1pPr>
          </a:lstStyle>
          <a:p>
            <a:pPr>
              <a:defRPr/>
            </a:pPr>
            <a:fld id="{31783C65-F0AC-4AC0-BE29-49A3A0A45E9F}" type="slidenum">
              <a:rPr lang="en-US"/>
              <a:pPr>
                <a:defRPr/>
              </a:pPr>
              <a:t>‹#›</a:t>
            </a:fld>
            <a:endParaRPr lang="en-US" dirty="0"/>
          </a:p>
        </p:txBody>
      </p:sp>
    </p:spTree>
    <p:extLst>
      <p:ext uri="{BB962C8B-B14F-4D97-AF65-F5344CB8AC3E}">
        <p14:creationId xmlns:p14="http://schemas.microsoft.com/office/powerpoint/2010/main" val="31509698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25EB268E-A8A1-4AE1-8D8F-26C197709C6A}" type="slidenum">
              <a:rPr lang="en-US" smtClean="0"/>
              <a:pPr/>
              <a:t>1</a:t>
            </a:fld>
            <a:endParaRPr lang="en-US" smtClean="0"/>
          </a:p>
        </p:txBody>
      </p:sp>
      <p:sp>
        <p:nvSpPr>
          <p:cNvPr id="117763" name="Rectangle 1026"/>
          <p:cNvSpPr>
            <a:spLocks noGrp="1" noRot="1" noChangeAspect="1" noChangeArrowheads="1" noTextEdit="1"/>
          </p:cNvSpPr>
          <p:nvPr>
            <p:ph type="sldImg"/>
          </p:nvPr>
        </p:nvSpPr>
        <p:spPr>
          <a:solidFill>
            <a:srgbClr val="FFFFFF"/>
          </a:solidFill>
          <a:ln/>
        </p:spPr>
      </p:sp>
      <p:sp>
        <p:nvSpPr>
          <p:cNvPr id="117764" name="Rectangle 1027"/>
          <p:cNvSpPr>
            <a:spLocks noGrp="1" noChangeArrowheads="1"/>
          </p:cNvSpPr>
          <p:nvPr>
            <p:ph type="body" idx="1"/>
          </p:nvPr>
        </p:nvSpPr>
        <p:spPr>
          <a:xfrm>
            <a:off x="466725" y="4408488"/>
            <a:ext cx="6057900" cy="4410075"/>
          </a:xfrm>
          <a:noFill/>
          <a:ln>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cs-CZ" dirty="0" smtClean="0"/>
              <a:t>Skladová místa není nutno předdefinovávat. Při zadání nedefinované hodnoty systém může automaticky vytvořit kód skladového místa. Funkci lze zapnout nastavením volby Automatická skladová místa ve funkci Údržba míst na Ano. I</a:t>
            </a:r>
            <a:r>
              <a:rPr lang="cs-CZ" baseline="0" dirty="0" smtClean="0"/>
              <a:t> když může být tato volba v některých situacích užitečná, poskytuje velmi malou úroveň kontroly, neboť kdokoli s přístupem k transakcím zásob může vytvářet nová skladová místa i v případě překlepů.</a:t>
            </a:r>
          </a:p>
          <a:p>
            <a:r>
              <a:rPr lang="cs-CZ" baseline="0" dirty="0" smtClean="0"/>
              <a:t>Parametry skladových míst zahrnují:</a:t>
            </a:r>
          </a:p>
          <a:p>
            <a:pPr marL="180000" indent="-180000">
              <a:buFont typeface="Arial" pitchFamily="34" charset="0"/>
              <a:buChar char="•"/>
            </a:pPr>
            <a:r>
              <a:rPr lang="cs-CZ" baseline="0" dirty="0" smtClean="0"/>
              <a:t>Popis</a:t>
            </a:r>
          </a:p>
          <a:p>
            <a:pPr marL="180000" indent="-180000">
              <a:buFont typeface="Arial" pitchFamily="34" charset="0"/>
              <a:buChar char="•"/>
            </a:pPr>
            <a:r>
              <a:rPr lang="cs-CZ" baseline="0" dirty="0" smtClean="0"/>
              <a:t>Implicitní kód statusu zásob (dostupné, započitatelné, nadvýdej)</a:t>
            </a:r>
          </a:p>
          <a:p>
            <a:pPr marL="180000" indent="-180000">
              <a:buFont typeface="Arial" pitchFamily="34" charset="0"/>
              <a:buChar char="•"/>
            </a:pPr>
            <a:r>
              <a:rPr lang="cs-CZ" baseline="0" dirty="0" smtClean="0"/>
              <a:t>Zda je trvalé či ne</a:t>
            </a:r>
          </a:p>
          <a:p>
            <a:pPr marL="180000" indent="-180000">
              <a:buFont typeface="Arial" pitchFamily="34" charset="0"/>
              <a:buChar char="•"/>
            </a:pPr>
            <a:r>
              <a:rPr lang="cs-CZ" baseline="0" dirty="0" smtClean="0"/>
              <a:t>Kód typu skladového místa (cisterna, silo, mrazicí box apod.)</a:t>
            </a:r>
          </a:p>
          <a:p>
            <a:pPr marL="180000" indent="-180000">
              <a:buFont typeface="Arial" pitchFamily="34" charset="0"/>
              <a:buChar char="•"/>
            </a:pPr>
            <a:r>
              <a:rPr lang="cs-CZ" baseline="0" dirty="0" smtClean="0"/>
              <a:t>Omezení na jediný artikl (cisterny na tekutiny jsou obvykle omezeny na jediný artikl)</a:t>
            </a:r>
          </a:p>
          <a:p>
            <a:pPr marL="180000" indent="-180000">
              <a:buFont typeface="Arial" pitchFamily="34" charset="0"/>
              <a:buChar char="•"/>
            </a:pPr>
            <a:r>
              <a:rPr lang="cs-CZ" baseline="0" dirty="0" smtClean="0"/>
              <a:t>Omezení na jedinou dávku jediného artiklu (dávkované tekutiny)</a:t>
            </a:r>
          </a:p>
          <a:p>
            <a:pPr marL="180000" indent="-180000">
              <a:buFont typeface="Arial" pitchFamily="34" charset="0"/>
              <a:buChar char="•"/>
            </a:pPr>
            <a:r>
              <a:rPr lang="cs-CZ" baseline="0" dirty="0" smtClean="0"/>
              <a:t>Některé artikly jsou určeny pro dané typy skladových míst (kód skladového místa mrazicí box artiklu se spáruje s kódem skladového místa mrazicí box)</a:t>
            </a:r>
          </a:p>
          <a:p>
            <a:pPr marL="180000" indent="-180000">
              <a:buFont typeface="Arial" pitchFamily="34" charset="0"/>
              <a:buNone/>
            </a:pPr>
            <a:endParaRPr lang="cs-CZ" baseline="0" dirty="0" smtClean="0"/>
          </a:p>
          <a:p>
            <a:pPr marL="180000" indent="-180000">
              <a:buFont typeface="Arial" pitchFamily="34" charset="0"/>
              <a:buNone/>
            </a:pPr>
            <a:r>
              <a:rPr lang="cs-CZ" baseline="0" dirty="0" smtClean="0"/>
              <a:t>Každé skladové místo musí mít nadefinovaný implicitní kód statusu zásob.</a:t>
            </a:r>
          </a:p>
          <a:p>
            <a:pPr marL="180000" indent="-180000">
              <a:buFont typeface="Arial" pitchFamily="34" charset="0"/>
              <a:buNone/>
            </a:pPr>
            <a:endParaRPr lang="cs-CZ" baseline="0" dirty="0" smtClean="0"/>
          </a:p>
          <a:p>
            <a:pPr marL="180000" indent="-180000">
              <a:buFont typeface="Arial" pitchFamily="34" charset="0"/>
              <a:buChar char="•"/>
            </a:pPr>
            <a:endParaRPr lang="cs-CZ" dirty="0" smtClean="0"/>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5532A676-1410-43A5-B173-415FCD464491}" type="slidenum">
              <a:rPr lang="en-US" smtClean="0"/>
              <a:pPr/>
              <a:t>100</a:t>
            </a:fld>
            <a:endParaRPr lang="en-US" smtClean="0"/>
          </a:p>
        </p:txBody>
      </p:sp>
      <p:sp>
        <p:nvSpPr>
          <p:cNvPr id="14643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6436"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sz="1400" b="1" dirty="0" smtClean="0"/>
              <a:t>Cvičení 4: Výrobní</a:t>
            </a:r>
            <a:r>
              <a:rPr lang="cs-CZ" sz="1400" b="1" baseline="0" dirty="0" smtClean="0"/>
              <a:t> prostředí</a:t>
            </a:r>
            <a:endParaRPr lang="cs-CZ" sz="1400" b="1" dirty="0" smtClean="0"/>
          </a:p>
          <a:p>
            <a:pPr eaLnBrk="1" hangingPunct="1"/>
            <a:r>
              <a:rPr lang="cs-CZ" dirty="0" smtClean="0"/>
              <a:t>Poznámka: Během cvičení používejte snímky obrazovek uvedené v předchozích příkladech.</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dirty="0" smtClean="0"/>
              <a:t>Zadejte úsek</a:t>
            </a:r>
          </a:p>
          <a:p>
            <a:pPr marL="228600" indent="-228600" eaLnBrk="1" hangingPunct="1">
              <a:buFont typeface="+mj-lt"/>
              <a:buAutoNum type="arabicPeriod"/>
            </a:pPr>
            <a:r>
              <a:rPr lang="cs-CZ" dirty="0" smtClean="0"/>
              <a:t>Ve funkci </a:t>
            </a:r>
            <a:r>
              <a:rPr lang="cs-CZ" sz="1200" b="0" i="0" u="none" strike="noStrike" kern="1200" dirty="0" smtClean="0">
                <a:solidFill>
                  <a:schemeClr val="tx1"/>
                </a:solidFill>
                <a:latin typeface="Times New Roman" pitchFamily="18" charset="0"/>
                <a:ea typeface="+mn-ea"/>
                <a:cs typeface="+mn-cs"/>
              </a:rPr>
              <a:t>Údržba úseků</a:t>
            </a:r>
            <a:r>
              <a:rPr lang="cs-CZ" dirty="0" smtClean="0"/>
              <a:t>  (14.1) přidejte nový</a:t>
            </a:r>
            <a:r>
              <a:rPr lang="cs-CZ" baseline="0" dirty="0" smtClean="0"/>
              <a:t> záznam:</a:t>
            </a:r>
            <a:endParaRPr lang="cs-CZ"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cs-CZ" b="1" baseline="0" dirty="0" smtClean="0"/>
              <a:t>Pole		Hodnota</a:t>
            </a:r>
          </a:p>
          <a:p>
            <a:pPr eaLnBrk="1" hangingPunct="1"/>
            <a:r>
              <a:rPr lang="cs-CZ" dirty="0" smtClean="0"/>
              <a:t>Úsek		VÝR</a:t>
            </a:r>
            <a:br>
              <a:rPr lang="cs-CZ" dirty="0" smtClean="0"/>
            </a:br>
            <a:r>
              <a:rPr lang="cs-CZ" dirty="0" smtClean="0"/>
              <a:t>Popis		Výroba l</a:t>
            </a:r>
            <a:r>
              <a:rPr lang="cs-CZ" baseline="0" dirty="0" smtClean="0"/>
              <a:t>ékařských ultrazvuků</a:t>
            </a:r>
            <a:br>
              <a:rPr lang="cs-CZ" baseline="0" dirty="0" smtClean="0"/>
            </a:br>
            <a:r>
              <a:rPr lang="cs-CZ" baseline="0" dirty="0" smtClean="0"/>
              <a:t>Pracovní kapacita	8</a:t>
            </a:r>
          </a:p>
          <a:p>
            <a:pPr eaLnBrk="1" hangingPunct="1"/>
            <a:r>
              <a:rPr lang="cs-CZ" dirty="0" smtClean="0"/>
              <a:t>Ve zbývajících polích ponechte implicitní hodnoty kódů účtů </a:t>
            </a:r>
            <a:r>
              <a:rPr lang="cs-CZ" baseline="0" dirty="0" smtClean="0"/>
              <a:t>a uložte záznam</a:t>
            </a:r>
            <a:r>
              <a:rPr lang="cs-CZ" dirty="0" smtClean="0"/>
              <a:t>. Odkud pocházejí implicitní hodnoty? </a:t>
            </a:r>
            <a:endParaRPr lang="cs-CZ" baseline="0" dirty="0" smtClean="0"/>
          </a:p>
          <a:p>
            <a:pPr eaLnBrk="1" hangingPunct="1"/>
            <a:r>
              <a:rPr lang="cs-CZ" b="1" dirty="0" smtClean="0"/>
              <a:t>Zadejte záznam výrobního střediska</a:t>
            </a:r>
          </a:p>
          <a:p>
            <a:pPr marL="228600" indent="-228600" eaLnBrk="1" hangingPunct="1">
              <a:buFont typeface="+mj-lt"/>
              <a:buAutoNum type="arabicPeriod" startAt="2"/>
            </a:pPr>
            <a:r>
              <a:rPr lang="cs-CZ" dirty="0" smtClean="0"/>
              <a:t>Ve funkci </a:t>
            </a:r>
            <a:r>
              <a:rPr lang="cs-CZ" sz="1200" b="0" i="0" u="none" strike="noStrike" kern="1200" dirty="0" smtClean="0">
                <a:solidFill>
                  <a:schemeClr val="tx1"/>
                </a:solidFill>
                <a:latin typeface="Times New Roman" pitchFamily="18" charset="0"/>
                <a:ea typeface="+mn-ea"/>
                <a:cs typeface="+mn-cs"/>
              </a:rPr>
              <a:t>Údržba výrobních středisek</a:t>
            </a:r>
            <a:r>
              <a:rPr lang="cs-CZ" dirty="0" smtClean="0"/>
              <a:t> (14.5) přidejte výrobní středisko:</a:t>
            </a:r>
          </a:p>
          <a:p>
            <a:pPr eaLnBrk="1" hangingPunct="1"/>
            <a:r>
              <a:rPr lang="cs-CZ" b="1" dirty="0" smtClean="0"/>
              <a:t>Pole		Hodnota</a:t>
            </a:r>
          </a:p>
          <a:p>
            <a:pPr eaLnBrk="1" hangingPunct="1"/>
            <a:r>
              <a:rPr lang="cs-CZ" dirty="0" smtClean="0"/>
              <a:t>Výrobní středisko	SES</a:t>
            </a:r>
            <a:br>
              <a:rPr lang="cs-CZ" dirty="0" smtClean="0"/>
            </a:br>
            <a:r>
              <a:rPr lang="cs-CZ" dirty="0" smtClean="0"/>
              <a:t>Stroj		ponechte prázdné</a:t>
            </a:r>
            <a:br>
              <a:rPr lang="cs-CZ" dirty="0" smtClean="0"/>
            </a:br>
            <a:r>
              <a:rPr lang="cs-CZ" dirty="0" smtClean="0"/>
              <a:t>Popis		Sestavení</a:t>
            </a:r>
            <a:br>
              <a:rPr lang="cs-CZ" dirty="0" smtClean="0"/>
            </a:br>
            <a:r>
              <a:rPr lang="cs-CZ" dirty="0" smtClean="0"/>
              <a:t>Úsek	 	VÝR</a:t>
            </a:r>
            <a:br>
              <a:rPr lang="cs-CZ" dirty="0" smtClean="0"/>
            </a:br>
            <a:r>
              <a:rPr lang="cs-CZ" dirty="0" smtClean="0"/>
              <a:t>Stroj/operace		1</a:t>
            </a:r>
            <a:br>
              <a:rPr lang="cs-CZ" dirty="0" smtClean="0"/>
            </a:br>
            <a:r>
              <a:rPr lang="cs-CZ" dirty="0" smtClean="0"/>
              <a:t>Strojů		1</a:t>
            </a:r>
            <a:br>
              <a:rPr lang="cs-CZ" dirty="0" smtClean="0"/>
            </a:br>
            <a:r>
              <a:rPr lang="cs-CZ" dirty="0" smtClean="0"/>
              <a:t>Sazba na seřízení	200</a:t>
            </a:r>
            <a:br>
              <a:rPr lang="cs-CZ" dirty="0" smtClean="0"/>
            </a:br>
            <a:r>
              <a:rPr lang="cs-CZ" dirty="0" smtClean="0"/>
              <a:t>Pracovní</a:t>
            </a:r>
            <a:r>
              <a:rPr lang="cs-CZ" baseline="0" dirty="0" smtClean="0"/>
              <a:t> sazba	200</a:t>
            </a:r>
            <a:br>
              <a:rPr lang="cs-CZ" baseline="0" dirty="0" smtClean="0"/>
            </a:br>
            <a:r>
              <a:rPr lang="cs-CZ" baseline="0" dirty="0" smtClean="0"/>
              <a:t>Sazba pracovní režie	0</a:t>
            </a:r>
            <a:br>
              <a:rPr lang="cs-CZ" baseline="0" dirty="0" smtClean="0"/>
            </a:br>
            <a:r>
              <a:rPr lang="cs-CZ" baseline="0" dirty="0" smtClean="0"/>
              <a:t>Procento pracovní režie	40</a:t>
            </a:r>
            <a:r>
              <a:rPr lang="en-US" baseline="0" dirty="0" smtClean="0"/>
              <a:t>%</a:t>
            </a:r>
            <a:endParaRPr lang="cs-CZ"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700645"/>
            <a:ext cx="5127625" cy="7884556"/>
          </a:xfrm>
        </p:spPr>
        <p:txBody>
          <a:bodyPr>
            <a:normAutofit/>
          </a:bodyPr>
          <a:lstStyle/>
          <a:p>
            <a:pPr eaLnBrk="1" hangingPunct="1"/>
            <a:r>
              <a:rPr lang="cs-CZ" b="1" dirty="0" smtClean="0"/>
              <a:t>Zadejte pracovní postup</a:t>
            </a:r>
          </a:p>
          <a:p>
            <a:pPr marL="228600" indent="-228600" eaLnBrk="1" hangingPunct="1">
              <a:buFont typeface="+mj-lt"/>
              <a:buAutoNum type="arabicPeriod" startAt="3"/>
            </a:pPr>
            <a:r>
              <a:rPr lang="cs-CZ" dirty="0" smtClean="0"/>
              <a:t>použijte funkci </a:t>
            </a:r>
            <a:r>
              <a:rPr lang="cs-CZ" sz="1200" b="0" i="0" u="none" strike="noStrike" kern="1200" dirty="0" smtClean="0">
                <a:solidFill>
                  <a:schemeClr val="tx1"/>
                </a:solidFill>
                <a:latin typeface="Times New Roman" pitchFamily="18" charset="0"/>
                <a:ea typeface="+mn-ea"/>
                <a:cs typeface="+mn-cs"/>
              </a:rPr>
              <a:t>Údržba pracovních postupů</a:t>
            </a:r>
            <a:r>
              <a:rPr lang="cs-CZ" dirty="0" smtClean="0"/>
              <a:t> (14.13.1) .</a:t>
            </a:r>
            <a:r>
              <a:rPr lang="cs-CZ" baseline="0" dirty="0" smtClean="0"/>
              <a:t> Kód pracovního postupu zadejte stejný jako kód výsledného artiklu</a:t>
            </a:r>
            <a:r>
              <a:rPr lang="cs-CZ" dirty="0" smtClean="0"/>
              <a:t>:</a:t>
            </a:r>
          </a:p>
          <a:p>
            <a:pPr eaLnBrk="1" hangingPunct="1"/>
            <a:r>
              <a:rPr lang="cs-CZ" b="1" dirty="0" smtClean="0"/>
              <a:t>Pole		Hodnota</a:t>
            </a:r>
          </a:p>
          <a:p>
            <a:r>
              <a:rPr lang="cs-CZ" dirty="0" smtClean="0"/>
              <a:t>Číslo artiklu		10-00</a:t>
            </a:r>
            <a:br>
              <a:rPr lang="cs-CZ" dirty="0" smtClean="0"/>
            </a:br>
            <a:r>
              <a:rPr lang="cs-CZ" dirty="0" smtClean="0"/>
              <a:t>Operace		10</a:t>
            </a:r>
            <a:br>
              <a:rPr lang="cs-CZ" dirty="0" smtClean="0"/>
            </a:br>
            <a:r>
              <a:rPr lang="cs-CZ" dirty="0" smtClean="0"/>
              <a:t>Výrobní středisko	SES</a:t>
            </a:r>
            <a:br>
              <a:rPr lang="cs-CZ" dirty="0" smtClean="0"/>
            </a:br>
            <a:r>
              <a:rPr lang="cs-CZ" dirty="0" smtClean="0"/>
              <a:t>Stroj		ponechte</a:t>
            </a:r>
            <a:r>
              <a:rPr lang="cs-CZ" baseline="0" dirty="0" smtClean="0"/>
              <a:t> prázdné</a:t>
            </a:r>
            <a:br>
              <a:rPr lang="cs-CZ" baseline="0" dirty="0" smtClean="0"/>
            </a:br>
            <a:r>
              <a:rPr lang="cs-CZ" baseline="0" dirty="0" smtClean="0"/>
              <a:t>Popis		Sestavení součástí </a:t>
            </a:r>
            <a:r>
              <a:rPr lang="cs-CZ" dirty="0" smtClean="0"/>
              <a:t>l</a:t>
            </a:r>
            <a:r>
              <a:rPr lang="cs-CZ" baseline="0" dirty="0" smtClean="0"/>
              <a:t>ékařských ultrazvuků</a:t>
            </a:r>
            <a:br>
              <a:rPr lang="cs-CZ" baseline="0" dirty="0" smtClean="0"/>
            </a:br>
            <a:r>
              <a:rPr lang="cs-CZ" dirty="0" smtClean="0"/>
              <a:t>Doba na seřízení	1</a:t>
            </a:r>
            <a:r>
              <a:rPr lang="cs-CZ" baseline="0" dirty="0" smtClean="0"/>
              <a:t> (hodina)</a:t>
            </a:r>
            <a:r>
              <a:rPr lang="cs-CZ" dirty="0" smtClean="0"/>
              <a:t/>
            </a:r>
            <a:br>
              <a:rPr lang="cs-CZ" dirty="0" smtClean="0"/>
            </a:br>
            <a:r>
              <a:rPr lang="cs-CZ" dirty="0" smtClean="0"/>
              <a:t>Výrobní doba	</a:t>
            </a:r>
            <a:r>
              <a:rPr lang="cs-CZ" baseline="0" dirty="0" smtClean="0"/>
              <a:t>	0,25</a:t>
            </a:r>
          </a:p>
          <a:p>
            <a:r>
              <a:rPr lang="cs-CZ" baseline="0" dirty="0" smtClean="0"/>
              <a:t>Ve zbývajících polích ponechte implicitiní hodnoty. V okně artiklu RPV klikněte na Další. Zadejte druhou operaci a uložte:</a:t>
            </a:r>
            <a:endParaRPr lang="cs-CZ" dirty="0" smtClean="0"/>
          </a:p>
          <a:p>
            <a:r>
              <a:rPr lang="cs-CZ" b="1" dirty="0" smtClean="0"/>
              <a:t>Pole		Hodnota</a:t>
            </a:r>
          </a:p>
          <a:p>
            <a:r>
              <a:rPr lang="cs-CZ" dirty="0" smtClean="0"/>
              <a:t>Operace		20</a:t>
            </a:r>
            <a:br>
              <a:rPr lang="cs-CZ" dirty="0" smtClean="0"/>
            </a:br>
            <a:r>
              <a:rPr lang="cs-CZ" dirty="0" smtClean="0"/>
              <a:t>Výrobní středisko	SES</a:t>
            </a:r>
            <a:br>
              <a:rPr lang="cs-CZ" dirty="0" smtClean="0"/>
            </a:br>
            <a:r>
              <a:rPr lang="cs-CZ" dirty="0" smtClean="0"/>
              <a:t>Stroj		ponechte</a:t>
            </a:r>
            <a:r>
              <a:rPr lang="cs-CZ" baseline="0" dirty="0" smtClean="0"/>
              <a:t> prázdné</a:t>
            </a:r>
            <a:br>
              <a:rPr lang="cs-CZ" baseline="0" dirty="0" smtClean="0"/>
            </a:br>
            <a:r>
              <a:rPr lang="cs-CZ" baseline="0" dirty="0" smtClean="0"/>
              <a:t>Popis		Testování </a:t>
            </a:r>
            <a:r>
              <a:rPr lang="cs-CZ" dirty="0" smtClean="0"/>
              <a:t>l</a:t>
            </a:r>
            <a:r>
              <a:rPr lang="cs-CZ" baseline="0" dirty="0" smtClean="0"/>
              <a:t>ékařských ultrazvuků</a:t>
            </a:r>
            <a:br>
              <a:rPr lang="cs-CZ" baseline="0" dirty="0" smtClean="0"/>
            </a:br>
            <a:r>
              <a:rPr lang="cs-CZ" dirty="0" smtClean="0"/>
              <a:t>Doba na seřízení	0</a:t>
            </a:r>
            <a:br>
              <a:rPr lang="cs-CZ" dirty="0" smtClean="0"/>
            </a:br>
            <a:r>
              <a:rPr lang="cs-CZ" dirty="0" smtClean="0"/>
              <a:t>Výrobní doba	</a:t>
            </a:r>
            <a:r>
              <a:rPr lang="cs-CZ" baseline="0" dirty="0" smtClean="0"/>
              <a:t>	0,0333 (2 minuty)</a:t>
            </a:r>
          </a:p>
          <a:p>
            <a:r>
              <a:rPr lang="cs-CZ" baseline="0" dirty="0" smtClean="0"/>
              <a:t>Zadejte třetí operaci a uložte:</a:t>
            </a:r>
            <a:endParaRPr lang="cs-CZ" dirty="0" smtClean="0"/>
          </a:p>
          <a:p>
            <a:r>
              <a:rPr lang="cs-CZ" b="1" dirty="0" smtClean="0"/>
              <a:t>Pole		Hodnota</a:t>
            </a:r>
          </a:p>
          <a:p>
            <a:r>
              <a:rPr lang="cs-CZ" dirty="0" smtClean="0"/>
              <a:t>Operace		30</a:t>
            </a:r>
            <a:br>
              <a:rPr lang="cs-CZ" dirty="0" smtClean="0"/>
            </a:br>
            <a:r>
              <a:rPr lang="cs-CZ" dirty="0" smtClean="0"/>
              <a:t>Výrobní středisko	SES</a:t>
            </a:r>
            <a:br>
              <a:rPr lang="cs-CZ" dirty="0" smtClean="0"/>
            </a:br>
            <a:r>
              <a:rPr lang="cs-CZ" dirty="0" smtClean="0"/>
              <a:t>Stroj		ponechte</a:t>
            </a:r>
            <a:r>
              <a:rPr lang="cs-CZ" baseline="0" dirty="0" smtClean="0"/>
              <a:t> prázdné</a:t>
            </a:r>
            <a:br>
              <a:rPr lang="cs-CZ" baseline="0" dirty="0" smtClean="0"/>
            </a:br>
            <a:r>
              <a:rPr lang="cs-CZ" baseline="0" dirty="0" smtClean="0"/>
              <a:t>Popis		Balení </a:t>
            </a:r>
            <a:r>
              <a:rPr lang="cs-CZ" dirty="0" smtClean="0"/>
              <a:t>l</a:t>
            </a:r>
            <a:r>
              <a:rPr lang="cs-CZ" baseline="0" dirty="0" smtClean="0"/>
              <a:t>ékařských ultrazvuků</a:t>
            </a:r>
            <a:br>
              <a:rPr lang="cs-CZ" baseline="0" dirty="0" smtClean="0"/>
            </a:br>
            <a:r>
              <a:rPr lang="cs-CZ" dirty="0" smtClean="0"/>
              <a:t>Doba na seřízení	0</a:t>
            </a:r>
            <a:br>
              <a:rPr lang="cs-CZ" dirty="0" smtClean="0"/>
            </a:br>
            <a:r>
              <a:rPr lang="cs-CZ" dirty="0" smtClean="0"/>
              <a:t>Výrobní doba	</a:t>
            </a:r>
            <a:r>
              <a:rPr lang="cs-CZ" baseline="0" dirty="0" smtClean="0"/>
              <a:t>	0,25</a:t>
            </a:r>
          </a:p>
          <a:p>
            <a:r>
              <a:rPr lang="cs-CZ" dirty="0" smtClean="0"/>
              <a:t>V ostatních polích ponechte implicitní hodnoty a v okně </a:t>
            </a:r>
            <a:r>
              <a:rPr lang="cs-CZ" baseline="0" dirty="0" smtClean="0"/>
              <a:t>artiklu RPV </a:t>
            </a:r>
            <a:r>
              <a:rPr lang="cs-CZ" dirty="0" smtClean="0"/>
              <a:t>kliněte na Další. </a:t>
            </a:r>
          </a:p>
          <a:p>
            <a:r>
              <a:rPr lang="cs-CZ" dirty="0" smtClean="0"/>
              <a:t>použijte funkci Dotaz na pracovní postupy (14.13.3) a ověřte, že jsou správně zadány všechny tři operace, zejména doba seřízení a výrobní doba:</a:t>
            </a:r>
          </a:p>
          <a:p>
            <a:r>
              <a:rPr lang="cs-CZ" b="1" dirty="0" smtClean="0"/>
              <a:t>Pole		Hodnota</a:t>
            </a:r>
          </a:p>
          <a:p>
            <a:r>
              <a:rPr lang="cs-CZ" dirty="0" smtClean="0"/>
              <a:t>Kód pracovního postupu	10-00</a:t>
            </a:r>
            <a:br>
              <a:rPr lang="cs-CZ" dirty="0" smtClean="0"/>
            </a:br>
            <a:r>
              <a:rPr lang="cs-CZ" dirty="0" smtClean="0"/>
              <a:t>Výstup		stránka</a:t>
            </a:r>
          </a:p>
          <a:p>
            <a:endParaRPr lang="cs-CZ"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101</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102</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88B0B3F4-002C-47B3-9D48-31B5165BD1C2}" type="slidenum">
              <a:rPr lang="en-US" smtClean="0"/>
              <a:pPr/>
              <a:t>103</a:t>
            </a:fld>
            <a:endParaRPr lang="en-US" smtClean="0"/>
          </a:p>
        </p:txBody>
      </p:sp>
      <p:sp>
        <p:nvSpPr>
          <p:cNvPr id="15565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5652"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Na základě informací, zadaných v kapitolách Definice výrobků a Nastavení výrobního prostředí, lze počítat náklady artiklů.</a:t>
            </a:r>
            <a:r>
              <a:rPr lang="cs-CZ" baseline="0" dirty="0" smtClean="0"/>
              <a:t> V této kapitole se podíváme, jak spočítat údaje o nákladech pracovních postupů a struktury</a:t>
            </a:r>
            <a:r>
              <a:rPr lang="cs-CZ" dirty="0" smtClean="0"/>
              <a:t> </a:t>
            </a:r>
            <a:r>
              <a:rPr lang="cs-CZ" baseline="0" dirty="0" smtClean="0"/>
              <a:t>výrobků a spočítat celkové náklady. Nejprve probereme kalkulaci nákladů pracovních postupů a struktury výrobků, poté se budeme věnovat aktualizaci soustav nákladů hlavní knihy přesunem položek ze soustavy běžných nákladů do soustavy nákladů hlavní knihy.</a:t>
            </a:r>
            <a:endParaRPr lang="en-US"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104</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105</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F32532BB-C4FF-405C-8B03-926CD6C83E54}" type="slidenum">
              <a:rPr lang="en-US" smtClean="0"/>
              <a:pPr/>
              <a:t>106</a:t>
            </a:fld>
            <a:endParaRPr lang="en-US" smtClean="0"/>
          </a:p>
        </p:txBody>
      </p:sp>
      <p:sp>
        <p:nvSpPr>
          <p:cNvPr id="15667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6676"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Kalkulace výrobních nákladů jsou založené na informacích z mnoha zdrojů.</a:t>
            </a:r>
            <a:r>
              <a:rPr lang="cs-CZ" baseline="0" dirty="0" smtClean="0"/>
              <a:t> Zejména jde o náklady na nakoupený materiál, režii a jiné náklady zadávané ručně ve funkci Údržba nákladů artikl-místo:</a:t>
            </a:r>
          </a:p>
          <a:p>
            <a:pPr marL="180000" indent="-180000" eaLnBrk="1" hangingPunct="1">
              <a:buFont typeface="Arial" pitchFamily="34" charset="0"/>
              <a:buChar char="•"/>
            </a:pPr>
            <a:r>
              <a:rPr lang="cs-CZ" baseline="0" dirty="0" smtClean="0"/>
              <a:t>Kusové množství komponent a míra odpadovosti ve struktuře výrobku (kusovníku)</a:t>
            </a:r>
          </a:p>
          <a:p>
            <a:pPr marL="180000" indent="-180000" eaLnBrk="1" hangingPunct="1">
              <a:buFont typeface="Arial" pitchFamily="34" charset="0"/>
              <a:buChar char="•"/>
            </a:pPr>
            <a:r>
              <a:rPr lang="cs-CZ" baseline="0" dirty="0" smtClean="0"/>
              <a:t>Pracovní a seřizovací sazby v každém výrobním středisku</a:t>
            </a:r>
          </a:p>
          <a:p>
            <a:pPr marL="180000" indent="-180000" eaLnBrk="1" hangingPunct="1">
              <a:buFont typeface="Arial" pitchFamily="34" charset="0"/>
              <a:buChar char="•"/>
            </a:pPr>
            <a:r>
              <a:rPr lang="cs-CZ" baseline="0" dirty="0" smtClean="0"/>
              <a:t>Proměnná režie ve výrobních střediscích</a:t>
            </a:r>
          </a:p>
          <a:p>
            <a:pPr marL="180000" indent="-180000" eaLnBrk="1" hangingPunct="1">
              <a:buFont typeface="Arial" pitchFamily="34" charset="0"/>
              <a:buChar char="•"/>
            </a:pPr>
            <a:r>
              <a:rPr lang="cs-CZ" baseline="0" dirty="0" smtClean="0"/>
              <a:t>Časy na přípravu a provedení výroby zadávané ke každé operaci pracovního postupu</a:t>
            </a:r>
          </a:p>
          <a:p>
            <a:pPr marL="180000" indent="-180000" eaLnBrk="1" hangingPunct="1">
              <a:buFont typeface="Arial" pitchFamily="34" charset="0"/>
              <a:buChar char="•"/>
            </a:pPr>
            <a:r>
              <a:rPr lang="cs-CZ" baseline="0" dirty="0" smtClean="0"/>
              <a:t>Výtěžnost každé z operací</a:t>
            </a:r>
          </a:p>
          <a:p>
            <a:pPr marL="180000" indent="-180000" eaLnBrk="1" hangingPunct="1">
              <a:buFont typeface="Arial" pitchFamily="34" charset="0"/>
              <a:buChar char="•"/>
            </a:pPr>
            <a:r>
              <a:rPr lang="cs-CZ" baseline="0" dirty="0" smtClean="0"/>
              <a:t>Subdodavatelské náklady u každé subdodavatelsky řešené operace</a:t>
            </a:r>
          </a:p>
          <a:p>
            <a:pPr marL="180000" indent="-180000" eaLnBrk="1" hangingPunct="1">
              <a:buFont typeface="Arial" pitchFamily="34" charset="0"/>
              <a:buChar char="•"/>
            </a:pPr>
            <a:r>
              <a:rPr lang="cs-CZ" baseline="0" dirty="0" smtClean="0"/>
              <a:t>Objednávané množství zadávané ve funkci Údržba plánovacích dat artiklů</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Kódy kusovníku a pracovního postupu zadávané ve funkci Údržba plánovacích dat artiklů</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B79655CE-AA44-4388-880E-A5B6FE6AD5D2}" type="slidenum">
              <a:rPr lang="en-US" smtClean="0"/>
              <a:pPr/>
              <a:t>107</a:t>
            </a:fld>
            <a:endParaRPr lang="en-US" smtClean="0"/>
          </a:p>
        </p:txBody>
      </p:sp>
      <p:sp>
        <p:nvSpPr>
          <p:cNvPr id="15769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7700"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Většinu informací jsme již zadali v předchozích příkladech a cvičeních, proto nyní přistoupíme k výpočtu nákladů pracovních postupů a struktur výrobků a přesuneme soustavu běžných nákladů do soustav nákladů hlavní knihy.</a:t>
            </a:r>
            <a:endParaRPr lang="en-US" dirty="0"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8E759320-99A1-4B42-91C9-A9AA114E8684}" type="slidenum">
              <a:rPr lang="en-US" smtClean="0"/>
              <a:pPr/>
              <a:t>108</a:t>
            </a:fld>
            <a:endParaRPr lang="en-US" smtClean="0"/>
          </a:p>
        </p:txBody>
      </p:sp>
      <p:sp>
        <p:nvSpPr>
          <p:cNvPr id="15872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872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Výpočet nákladů pracovního postupu poskytuje</a:t>
            </a:r>
            <a:r>
              <a:rPr lang="cs-CZ" baseline="0" dirty="0" smtClean="0"/>
              <a:t> výrobní náklady, průběžné doby a celkovou výnosnost jednoho nebo více artiklů v konkrétním místě. Náklady se počítají pro každou operaci z dat kmenového souboru artiklů, výrobních středisek, pracovních postupů a vlastních dat operace.</a:t>
            </a:r>
          </a:p>
          <a:p>
            <a:pPr eaLnBrk="1" hangingPunct="1"/>
            <a:r>
              <a:rPr lang="cs-CZ" baseline="0" dirty="0" smtClean="0"/>
              <a:t>Při výpočtu se seřizovací náklady dělí standardním objednávaným množstvím. Na této hodnotě, zadávané ve funkci </a:t>
            </a:r>
            <a:r>
              <a:rPr lang="cs-CZ" b="0" i="0" u="none" strike="noStrike" kern="1200" dirty="0" smtClean="0">
                <a:solidFill>
                  <a:schemeClr val="tx1"/>
                </a:solidFill>
                <a:latin typeface="Times New Roman" pitchFamily="18" charset="0"/>
                <a:ea typeface="+mn-ea"/>
                <a:cs typeface="+mn-cs"/>
              </a:rPr>
              <a:t>Údržba plánovacích dat artiklů,</a:t>
            </a:r>
            <a:r>
              <a:rPr lang="cs-CZ" baseline="0" dirty="0" smtClean="0"/>
              <a:t> jsou závislé seřizovací čas a výrobní čas.</a:t>
            </a:r>
            <a:endParaRPr lang="en-US"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Výpočty nákladů pracovního postupu jsou založeny na údajích výrobního střediska o hodinových sazbách práce na seřízení a výrobě. Výrobní středisko také poskytuje režijní sazby jako hodinový</a:t>
            </a:r>
            <a:r>
              <a:rPr lang="cs-CZ" baseline="0" dirty="0" smtClean="0"/>
              <a:t> </a:t>
            </a:r>
            <a:r>
              <a:rPr lang="cs-CZ" dirty="0" smtClean="0"/>
              <a:t>náklad na pracovní</a:t>
            </a:r>
            <a:r>
              <a:rPr lang="cs-CZ" baseline="0" dirty="0" smtClean="0"/>
              <a:t> a strojovou režii i procento pracovní režie.</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109</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EDB0287-83DD-4836-A656-9792589ED08D}" type="slidenum">
              <a:rPr lang="en-US" smtClean="0"/>
              <a:pPr/>
              <a:t>11</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cs-CZ" dirty="0" smtClean="0"/>
              <a:t>Kódy statusu zásob řídí zásoby a jejich použití. Příkladem je rozdílné použití skladu odpadu, dokončených výrobků</a:t>
            </a:r>
            <a:r>
              <a:rPr lang="cs-CZ" baseline="0" dirty="0" smtClean="0"/>
              <a:t> či náhradních dílů. V programu QAD SE jsou tyto rozdílné typy zásob rozlišeny kódy statusu zásob.</a:t>
            </a:r>
          </a:p>
          <a:p>
            <a:pPr eaLnBrk="1" hangingPunct="1"/>
            <a:endParaRPr lang="cs-CZ" baseline="0" dirty="0" smtClean="0"/>
          </a:p>
          <a:p>
            <a:pPr eaLnBrk="1" hangingPunct="1"/>
            <a:r>
              <a:rPr lang="cs-CZ" b="1" baseline="0" dirty="0" smtClean="0"/>
              <a:t>Všeobecné kódy statusu zásob</a:t>
            </a:r>
          </a:p>
          <a:p>
            <a:pPr marL="0" marR="0" indent="0" algn="l" defTabSz="914400" rtl="0" eaLnBrk="1" fontAlgn="base" latinLnBrk="0" hangingPunct="1">
              <a:lnSpc>
                <a:spcPct val="100000"/>
              </a:lnSpc>
              <a:spcBef>
                <a:spcPct val="30000"/>
              </a:spcBef>
              <a:spcAft>
                <a:spcPct val="0"/>
              </a:spcAft>
              <a:buClrTx/>
              <a:buSzTx/>
              <a:buFontTx/>
              <a:buNone/>
              <a:tabLst/>
              <a:defRPr/>
            </a:pPr>
            <a:r>
              <a:rPr lang="cs-CZ" baseline="0" dirty="0" smtClean="0"/>
              <a:t>Všeobecné kódy statusu zásob se definují pro všechny typy zásob. Určují, zda stavy zásob daného typu jsou:</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dostupné pro přiřazení k zakázkám a výrobním příkazům,</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započitatelné v plánu materiálových požadavků při počítání stavu skladu,</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v nadvýdeji, pokud stav skladu může nabývat záporných hodnot.</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cs-CZ" dirty="0" smtClean="0"/>
              <a:t>Záznam pracovního postupu obsahuje seřizovací čas,</a:t>
            </a:r>
            <a:r>
              <a:rPr lang="cs-CZ" baseline="0" dirty="0" smtClean="0"/>
              <a:t> čas výroby, počet strojů na operaci, výtěžnost operace. U subdodavatelských operací obsahuje také jednotkovou cenu vnějšího zpracování.</a:t>
            </a:r>
            <a:endParaRPr lang="cs-CZ" dirty="0" smtClean="0"/>
          </a:p>
          <a:p>
            <a:endParaRPr lang="cs-CZ"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110</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Záznam plánovacích dat artiklu </a:t>
            </a:r>
            <a:r>
              <a:rPr lang="cs-CZ" dirty="0" smtClean="0"/>
              <a:t>(1.4.7) obsahuje </a:t>
            </a:r>
            <a:r>
              <a:rPr lang="cs-CZ" dirty="0" smtClean="0"/>
              <a:t>hodnotu objednávaného množství, která se používá k amortizaci seřizovacích nákladů přes standardní nebo obvyklou velikost objednávky za účelem získání realistické</a:t>
            </a:r>
            <a:r>
              <a:rPr lang="cs-CZ" baseline="0" dirty="0" smtClean="0"/>
              <a:t> hodnoty jednotkových nákladů.</a:t>
            </a:r>
          </a:p>
          <a:p>
            <a:r>
              <a:rPr lang="cs-CZ" b="1" i="1" baseline="0" dirty="0" smtClean="0"/>
              <a:t>Poznámka:</a:t>
            </a:r>
            <a:r>
              <a:rPr lang="cs-CZ" baseline="0" dirty="0" smtClean="0"/>
              <a:t> objednávané množství je nastaveno na hodnotu 10.</a:t>
            </a:r>
          </a:p>
          <a:p>
            <a:r>
              <a:rPr lang="cs-CZ" dirty="0" smtClean="0"/>
              <a:t>Výpočty nákladů pracovních postupů a struktury výrobků jsou spouštěny uživatelem. V některých případech se</a:t>
            </a:r>
            <a:r>
              <a:rPr lang="cs-CZ" baseline="0" dirty="0" smtClean="0"/>
              <a:t> používá jen jeden výpočet, tudíž není nutné použít oba. Ale v případech, kdy se používají oba výpočty (to je obvyklá situace ve výrobě) je velmi důležité provést nejprve výpočet nákladů pracovních postupů a teprve poté výpočet nákladů struktury výrobků. Jestliže pracovní postup obsahuje data výtěžnosti operací, musí se jejich hodnoty zpracovat ještě před určením materiálů, vyžadovaných strukturou výrobku.</a:t>
            </a:r>
            <a:endParaRPr lang="cs-CZ" dirty="0" smtClean="0"/>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111</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682119E6-54F3-4191-AC9D-920B3FB51801}" type="slidenum">
              <a:rPr lang="en-US" smtClean="0"/>
              <a:pPr/>
              <a:t>112</a:t>
            </a:fld>
            <a:endParaRPr lang="en-US" smtClean="0"/>
          </a:p>
        </p:txBody>
      </p:sp>
      <p:sp>
        <p:nvSpPr>
          <p:cNvPr id="1597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9748"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Výpočet</a:t>
            </a:r>
            <a:r>
              <a:rPr lang="cs-CZ" baseline="0" dirty="0" smtClean="0"/>
              <a:t> nákladů struktury výrobku aktualizuje náklady nadřízených artiklů o náklady jejich komponent spodní úrovně. Artikly komponent obsahují údaje o požadovaném množství, očekávané zmetkovosti a operaci, v níž budou použity. Nakupované artikly obsahují hodnoty nákupní ceny a nevýrobní režie. Vyráběné artikly také obsahují pracovní náklady, pracovní režii a subdodavatelské náklady. Výpočet nákladů struktury výrobku ze všech uvedených položek počítá celkové náklady artiklu a výrobní čas a čas na seřízení pro artikly </a:t>
            </a:r>
            <a:r>
              <a:rPr lang="cs-CZ" dirty="0" smtClean="0"/>
              <a:t>spodní </a:t>
            </a:r>
            <a:r>
              <a:rPr lang="cs-CZ" baseline="0" dirty="0" smtClean="0"/>
              <a:t>úrovně.</a:t>
            </a:r>
            <a:endParaRPr lang="en-US" dirty="0"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AED3F4DC-8435-44D8-85BF-884C07E29800}" type="slidenum">
              <a:rPr lang="en-US" smtClean="0"/>
              <a:pPr/>
              <a:t>113</a:t>
            </a:fld>
            <a:endParaRPr lang="en-US" smtClean="0"/>
          </a:p>
        </p:txBody>
      </p:sp>
      <p:sp>
        <p:nvSpPr>
          <p:cNvPr id="1607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60772"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Systém udržuje alespoň dvě soustavy nákladů pro každou dvojici místo-artikl: běžné náklady, které odrážejí aktuální náklady</a:t>
            </a:r>
            <a:r>
              <a:rPr lang="cs-CZ" baseline="0" dirty="0" smtClean="0"/>
              <a:t> artiklu a náklady hlavní knihy, které se používají pro všechny transakce hlavní knihy.</a:t>
            </a:r>
          </a:p>
          <a:p>
            <a:pPr eaLnBrk="1" hangingPunct="1"/>
            <a:r>
              <a:rPr lang="cs-CZ" baseline="0" dirty="0" smtClean="0"/>
              <a:t>Při změnách nákladů nejprve aktualizujte a překontrolujte soustavu běžných nákladů, poté je přesuňte do hlavní knihy pomocí funkci Přesun soustavy běžných nákladů do hlavní knihy. Tato akce se nejčastěji spouští ručně v pravidelných, delších časových intervalech.</a:t>
            </a:r>
            <a:endParaRPr lang="en-US" dirty="0"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 následujícím příkladu uvidíme, jak firma QMI s.r.o.:</a:t>
            </a:r>
          </a:p>
          <a:p>
            <a:pPr marL="180000" indent="-180000">
              <a:buFont typeface="Arial" pitchFamily="34" charset="0"/>
              <a:buChar char="•"/>
            </a:pPr>
            <a:r>
              <a:rPr lang="cs-CZ" dirty="0" smtClean="0"/>
              <a:t>Zadá artiklu 10-00 hodnotu standardního objednávaného množství 10</a:t>
            </a:r>
          </a:p>
          <a:p>
            <a:pPr marL="180000" indent="-180000">
              <a:buFont typeface="Arial" pitchFamily="34" charset="0"/>
              <a:buChar char="•"/>
            </a:pPr>
            <a:r>
              <a:rPr lang="cs-CZ" dirty="0" smtClean="0"/>
              <a:t>Spočítá náklady artiklu 10-00 podle pracovního postupu</a:t>
            </a:r>
          </a:p>
          <a:p>
            <a:pPr marL="180000" indent="-180000">
              <a:buFont typeface="Arial" pitchFamily="34" charset="0"/>
              <a:buChar char="•"/>
            </a:pPr>
            <a:r>
              <a:rPr lang="cs-CZ" dirty="0" smtClean="0"/>
              <a:t>Spočítá náklady</a:t>
            </a:r>
            <a:r>
              <a:rPr lang="cs-CZ" baseline="0" dirty="0" smtClean="0"/>
              <a:t> artiklu 10-00 podle struktury výrobku</a:t>
            </a:r>
          </a:p>
          <a:p>
            <a:pPr marL="180000" indent="-180000">
              <a:buFont typeface="Arial" pitchFamily="34" charset="0"/>
              <a:buChar char="•"/>
            </a:pPr>
            <a:r>
              <a:rPr lang="cs-CZ" baseline="0" dirty="0" smtClean="0"/>
              <a:t>Zkopíruje náklady ze soustavy běžných nákladů do soustavy nákladů hlavní knihy pro artikly 10-00 až 10-04</a:t>
            </a:r>
          </a:p>
          <a:p>
            <a:pPr marL="180000" indent="-180000">
              <a:buFont typeface="Arial" pitchFamily="34" charset="0"/>
              <a:buNone/>
            </a:pPr>
            <a:endParaRPr lang="cs-CZ" baseline="0" dirty="0" smtClean="0"/>
          </a:p>
          <a:p>
            <a:pPr marL="180000" indent="-180000">
              <a:buFont typeface="Arial" pitchFamily="34" charset="0"/>
              <a:buNone/>
            </a:pPr>
            <a:r>
              <a:rPr lang="cs-CZ" b="1" baseline="0" dirty="0" smtClean="0"/>
              <a:t>Standardní objednávané množství</a:t>
            </a:r>
          </a:p>
          <a:p>
            <a:pPr marL="0" indent="0">
              <a:buFont typeface="Arial" pitchFamily="34" charset="0"/>
              <a:buNone/>
            </a:pPr>
            <a:r>
              <a:rPr lang="cs-CZ" baseline="0" dirty="0" smtClean="0"/>
              <a:t>Firma QMI zadala pro výrobu lékařského ultrazvuku (10-00) hodnotu 10 v položce standardní objednávané množství, která se používá k amortizaci seřizovacích nákladů. Musí být zadána ještě před spuštěním výpočtu nákladů pracovního postupu. Standardní objednávané množství se zadává ve funkci </a:t>
            </a:r>
            <a:r>
              <a:rPr lang="cs-CZ" sz="1200" b="0" i="0" u="none" strike="noStrike" kern="1200" dirty="0" smtClean="0">
                <a:solidFill>
                  <a:schemeClr val="tx1"/>
                </a:solidFill>
                <a:latin typeface="Times New Roman" pitchFamily="18" charset="0"/>
                <a:ea typeface="+mn-ea"/>
                <a:cs typeface="+mn-cs"/>
              </a:rPr>
              <a:t>Údržba plánovacích dat artiklů</a:t>
            </a:r>
            <a:r>
              <a:rPr lang="cs-CZ" dirty="0" smtClean="0"/>
              <a:t> nebo v rámci P</a:t>
            </a:r>
            <a:r>
              <a:rPr lang="cs-CZ" sz="1200" b="0" i="0" u="none" strike="noStrike" kern="1200" dirty="0" smtClean="0">
                <a:solidFill>
                  <a:schemeClr val="tx1"/>
                </a:solidFill>
                <a:latin typeface="Times New Roman" pitchFamily="18" charset="0"/>
                <a:ea typeface="+mn-ea"/>
                <a:cs typeface="+mn-cs"/>
              </a:rPr>
              <a:t>lánovací data artiklu</a:t>
            </a:r>
            <a:r>
              <a:rPr lang="cs-CZ" dirty="0" smtClean="0"/>
              <a:t> funkci </a:t>
            </a:r>
            <a:r>
              <a:rPr lang="cs-CZ" sz="1200" b="0" i="0" u="none" strike="noStrike" kern="1200" dirty="0" smtClean="0">
                <a:solidFill>
                  <a:schemeClr val="tx1"/>
                </a:solidFill>
                <a:latin typeface="Times New Roman" pitchFamily="18" charset="0"/>
                <a:ea typeface="+mn-ea"/>
                <a:cs typeface="+mn-cs"/>
              </a:rPr>
              <a:t>Údržba artiklů.</a:t>
            </a:r>
          </a:p>
          <a:p>
            <a:pPr marL="0" indent="0">
              <a:buFont typeface="Arial" pitchFamily="34" charset="0"/>
              <a:buNone/>
            </a:pPr>
            <a:r>
              <a:rPr lang="cs-CZ" sz="1200" b="0" i="0" u="none" strike="noStrike" kern="1200" baseline="0" dirty="0" smtClean="0">
                <a:solidFill>
                  <a:schemeClr val="tx1"/>
                </a:solidFill>
                <a:latin typeface="Times New Roman" pitchFamily="18" charset="0"/>
                <a:ea typeface="+mn-ea"/>
                <a:cs typeface="+mn-cs"/>
              </a:rPr>
              <a:t>Je třeba zadat takovou hodnotu, která odpovídá množství výrobků obvykle vyrobených v jedné šarži, dávce či pracovním příkazu. V našem případě budou seřizovací náklady rozloženy do výroby 10 jednotek. Pokud vyrobíme najednou 5 jednotek, hodnota jednotkových seřizovacích nákladů se zdvojnásobí.</a:t>
            </a:r>
            <a:endParaRPr lang="cs-CZ" baseline="0" dirty="0" smtClean="0"/>
          </a:p>
          <a:p>
            <a:pPr marL="180000" indent="-180000">
              <a:buFont typeface="Arial" pitchFamily="34" charset="0"/>
              <a:buNone/>
            </a:pPr>
            <a:endParaRPr lang="cs-CZ" dirty="0" smtClean="0"/>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114</a:t>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Firma QMI použije</a:t>
            </a:r>
            <a:r>
              <a:rPr lang="cs-CZ" baseline="0" dirty="0" smtClean="0"/>
              <a:t> funkci Kalkulace nákladů prac. postupů (14.13.13) a provede výpočet nákladů pracovního postupu artiklu 10-00, lékařského ultrazvuku, v místě 8000. Všimněte si, že výpočet se provádí do soustavy běžných nákladů, nikoli do soustavy nákladů hlavní knihy.</a:t>
            </a:r>
          </a:p>
          <a:p>
            <a:r>
              <a:rPr lang="cs-CZ" baseline="0" dirty="0" smtClean="0"/>
              <a:t>Výpočet nákladů lze provést jak pro soustavu běžných nákladů, tak pro soustavu nákladů hlavní knihy. Bezpečnější je vypočítat náklady do soustavy běžných nákladů a soustavu pak přesunout do hlavní knihy.</a:t>
            </a:r>
          </a:p>
          <a:p>
            <a:r>
              <a:rPr lang="cs-CZ" baseline="0" dirty="0" smtClean="0"/>
              <a:t>Po provedení výpočtu nákladů pracovních postupů je vhodné ověřit úspěšné dokončení výpočtu. K tomu slouží funkce Dotaz na náklady artikl-místo (1.4.10).</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115</a:t>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Pomocí </a:t>
            </a:r>
            <a:r>
              <a:rPr lang="cs-CZ" baseline="0" dirty="0" smtClean="0"/>
              <a:t>funkci Dotaz na náklady artikl-místo (1.4.10) ověří firma QMI, že byl proveden výpočet soustavy běžných nákladů pracovních postupů (práce a režie) pro artikl 10-00 v místě 8000.</a:t>
            </a:r>
          </a:p>
          <a:p>
            <a:r>
              <a:rPr lang="cs-CZ" b="1" i="1" baseline="0" dirty="0" smtClean="0"/>
              <a:t>Poznámka:</a:t>
            </a:r>
            <a:r>
              <a:rPr lang="cs-CZ" baseline="0" dirty="0" smtClean="0"/>
              <a:t> součet sloupců, který udává celkové náklady na práci a režii, je uveden nad tabulkou a má hodnotu </a:t>
            </a:r>
            <a:r>
              <a:rPr lang="cs-CZ" baseline="0" dirty="0" smtClean="0">
                <a:solidFill>
                  <a:srgbClr val="FF0000"/>
                </a:solidFill>
              </a:rPr>
              <a:t>17,2662</a:t>
            </a:r>
            <a:r>
              <a:rPr lang="cs-CZ" baseline="0" dirty="0" smtClean="0"/>
              <a:t>.</a:t>
            </a:r>
          </a:p>
          <a:p>
            <a:r>
              <a:rPr lang="cs-CZ" baseline="0" dirty="0" smtClean="0"/>
              <a:t>Podrobné vysvětlení způsobu výpočtu pracovních a režijních nákladů je k dispozici v příloze A.</a:t>
            </a:r>
          </a:p>
          <a:p>
            <a:r>
              <a:rPr lang="cs-CZ" b="1" i="1" baseline="0" dirty="0" smtClean="0"/>
              <a:t>Poznámka:</a:t>
            </a:r>
            <a:r>
              <a:rPr lang="cs-CZ" baseline="0" dirty="0" smtClean="0"/>
              <a:t> v přehledu nejsou žádné náklady na materiál, neboť ještě nebyl proveden výpočet struktury výrobku a náklady hlavní knihy jsou stále nulové.</a:t>
            </a:r>
          </a:p>
          <a:p>
            <a:r>
              <a:rPr lang="cs-CZ" baseline="0" dirty="0" smtClean="0"/>
              <a:t>Po dokončení a ověření výpočtu nákladů pracovních postupů lze přikročit ke spuštění výpočtu nákladů struktury výrobků.</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116</a:t>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Výpočet nákladů struktury</a:t>
            </a:r>
            <a:r>
              <a:rPr lang="cs-CZ" baseline="0" dirty="0" smtClean="0"/>
              <a:t> výrobku </a:t>
            </a:r>
            <a:r>
              <a:rPr lang="cs-CZ" baseline="0" dirty="0" smtClean="0"/>
              <a:t>10-00 lékařského </a:t>
            </a:r>
            <a:r>
              <a:rPr lang="cs-CZ" baseline="0" dirty="0" smtClean="0"/>
              <a:t>zultrazvuku, v místě 8000 provede firma QMI pomocí funkci Kalkulace nákladů SV (13.12.13).  Výpočet zahrnuje náklady na materiál pro komponenty </a:t>
            </a:r>
            <a:r>
              <a:rPr lang="cs-CZ" dirty="0" smtClean="0"/>
              <a:t>spodní </a:t>
            </a:r>
            <a:r>
              <a:rPr lang="cs-CZ" baseline="0" dirty="0" smtClean="0"/>
              <a:t>úrovně, jako klávesnice atd.</a:t>
            </a:r>
          </a:p>
          <a:p>
            <a:r>
              <a:rPr lang="cs-CZ" b="1" i="1" baseline="0" dirty="0" smtClean="0"/>
              <a:t>Poznámka:</a:t>
            </a:r>
            <a:r>
              <a:rPr lang="cs-CZ" baseline="0" dirty="0" smtClean="0"/>
              <a:t> výpočet se provádí do soustavy běžných nákladů, nikoli do soustavy nákladů hlavní knihy.</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117</a:t>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Pomocí funkci </a:t>
            </a:r>
            <a:r>
              <a:rPr lang="cs-CZ" sz="1200" b="0" i="0" u="none" strike="noStrike" kern="1200" dirty="0" smtClean="0">
                <a:solidFill>
                  <a:schemeClr val="tx1"/>
                </a:solidFill>
                <a:latin typeface="Times New Roman" pitchFamily="18" charset="0"/>
                <a:ea typeface="+mn-ea"/>
                <a:cs typeface="+mn-cs"/>
              </a:rPr>
              <a:t>Dotaz na náklady artikl-místo</a:t>
            </a:r>
            <a:r>
              <a:rPr lang="cs-CZ" dirty="0" smtClean="0"/>
              <a:t>  (1.4.10) firma QMI ověří,</a:t>
            </a:r>
            <a:r>
              <a:rPr lang="cs-CZ" baseline="0" dirty="0" smtClean="0"/>
              <a:t> zda </a:t>
            </a:r>
            <a:r>
              <a:rPr lang="cs-CZ" dirty="0" smtClean="0"/>
              <a:t>výpočet běžných nákladů struktury výrobku (artiklu) 10-00 (pro komponenty spodní úrovně) v místě 8000 proběhl správně.</a:t>
            </a:r>
          </a:p>
          <a:p>
            <a:r>
              <a:rPr lang="cs-CZ" b="1" dirty="0" smtClean="0"/>
              <a:t>Náklady na materiál</a:t>
            </a:r>
          </a:p>
          <a:p>
            <a:r>
              <a:rPr lang="cs-CZ" dirty="0" smtClean="0"/>
              <a:t>S ohledem na diagram Výpočet nákladů struktury výrobku vidíme, že cena materiálu </a:t>
            </a:r>
            <a:r>
              <a:rPr lang="cs-CZ" dirty="0" smtClean="0">
                <a:solidFill>
                  <a:srgbClr val="FF0000"/>
                </a:solidFill>
              </a:rPr>
              <a:t>???</a:t>
            </a:r>
            <a:r>
              <a:rPr lang="cs-CZ" dirty="0" smtClean="0"/>
              <a:t> je vypočítána</a:t>
            </a:r>
            <a:r>
              <a:rPr lang="cs-CZ" baseline="0" dirty="0" smtClean="0"/>
              <a:t> z celkové ceny kompletu:</a:t>
            </a:r>
          </a:p>
          <a:p>
            <a:r>
              <a:rPr lang="cs-CZ" baseline="0" dirty="0" smtClean="0"/>
              <a:t>9000,00 + 500,00 + 150,00 + 1340,00 = 10990,00 Kč</a:t>
            </a:r>
          </a:p>
          <a:p>
            <a:r>
              <a:rPr lang="cs-CZ" b="1" dirty="0" smtClean="0"/>
              <a:t>Pracovní náklady</a:t>
            </a:r>
          </a:p>
          <a:p>
            <a:r>
              <a:rPr lang="cs-CZ" dirty="0" smtClean="0"/>
              <a:t>Pracovní náklady z pracovního postupu a údajů výrobního střediska jsou 200 Kč za hodinu na seřízení i výrobu.</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118</a:t>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Firma QMI nyní přesune soustavu běžných nákladů</a:t>
            </a:r>
            <a:r>
              <a:rPr lang="cs-CZ" baseline="0" dirty="0" smtClean="0"/>
              <a:t> artiklů 10-00 až 10-04 v místě 8000 do soustavy nákladů hlavní knihy. Použije k tomu funkci </a:t>
            </a:r>
            <a:r>
              <a:rPr lang="cs-CZ" sz="1200" b="0" i="0" u="none" strike="noStrike" kern="1200" dirty="0" smtClean="0">
                <a:solidFill>
                  <a:schemeClr val="tx1"/>
                </a:solidFill>
                <a:latin typeface="Times New Roman" pitchFamily="18" charset="0"/>
                <a:ea typeface="+mn-ea"/>
                <a:cs typeface="+mn-cs"/>
              </a:rPr>
              <a:t>Přesun soustavy běžných nákladů do hlavní </a:t>
            </a:r>
            <a:r>
              <a:rPr lang="cs-CZ" sz="1200" b="0" i="0" u="none" strike="noStrike" kern="1200" dirty="0" smtClean="0">
                <a:solidFill>
                  <a:schemeClr val="tx1"/>
                </a:solidFill>
                <a:latin typeface="Times New Roman" pitchFamily="18" charset="0"/>
                <a:ea typeface="+mn-ea"/>
                <a:cs typeface="+mn-cs"/>
              </a:rPr>
              <a:t>knihy</a:t>
            </a:r>
            <a:r>
              <a:rPr lang="cs-CZ" dirty="0" smtClean="0"/>
              <a:t> (1.4.22).</a:t>
            </a:r>
            <a:endParaRPr lang="cs-CZ" dirty="0" smtClean="0"/>
          </a:p>
          <a:p>
            <a:r>
              <a:rPr lang="cs-CZ" b="1" dirty="0" smtClean="0"/>
              <a:t>Povolená procentní změna</a:t>
            </a:r>
          </a:p>
          <a:p>
            <a:r>
              <a:rPr lang="cs-CZ" dirty="0" smtClean="0"/>
              <a:t>Omezuje přesun nákladů pouze na artikly,</a:t>
            </a:r>
            <a:r>
              <a:rPr lang="cs-CZ" baseline="0" dirty="0" smtClean="0"/>
              <a:t> jejichž náklady v hlavní knize se liší od přesouvaných v zadaném rozmezí. Chcete-li povolit přesun všech nákladů bez ohledu na jejich procentní změnu, zadejte otazník sem a také do pole Do. Na možné dopady této volby před vlastním přesunem se můžete podívat, když zadáte nulu. Navrhované změny budou zobrazeny na zvoleném výstupním zařízení, ale nebudou zapsány do hlavní knihy.</a:t>
            </a:r>
          </a:p>
          <a:p>
            <a:r>
              <a:rPr lang="cs-CZ" b="1" i="1" baseline="0" dirty="0" smtClean="0"/>
              <a:t>Poznámka:</a:t>
            </a:r>
            <a:r>
              <a:rPr lang="cs-CZ" baseline="0" dirty="0" smtClean="0"/>
              <a:t> Při zadávání nákladů novým artiklům nebo v novém systému budou aktuální náklady hlavní knihy nulové. Procentní změna z nuly na nenulovou hodnotu je matematicky nedefinovaná, protože by vyžadovala dělení nulou.</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119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EDB0287-83DD-4836-A656-9792589ED08D}" type="slidenum">
              <a:rPr lang="en-US" smtClean="0"/>
              <a:pPr/>
              <a:t>12</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xfrm>
            <a:off x="931863" y="4408488"/>
            <a:ext cx="5127625" cy="4483264"/>
          </a:xfrm>
          <a:noFill/>
          <a:ln/>
        </p:spPr>
        <p:txBody>
          <a:bodyPr/>
          <a:lstStyle/>
          <a:p>
            <a:pPr marL="180000" marR="0" indent="-180000" algn="l" defTabSz="914400" rtl="0" eaLnBrk="1" fontAlgn="base" latinLnBrk="0" hangingPunct="1">
              <a:lnSpc>
                <a:spcPct val="100000"/>
              </a:lnSpc>
              <a:spcBef>
                <a:spcPct val="30000"/>
              </a:spcBef>
              <a:spcAft>
                <a:spcPct val="0"/>
              </a:spcAft>
              <a:buClrTx/>
              <a:buSzTx/>
              <a:buFont typeface="Arial" pitchFamily="34" charset="0"/>
              <a:buNone/>
              <a:tabLst/>
              <a:defRPr/>
            </a:pPr>
            <a:r>
              <a:rPr lang="cs-CZ" baseline="0" dirty="0" smtClean="0"/>
              <a:t>Obecná pravidla pro použití kódů statusu zásob jsou:</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Materiál ve skladu odpadu by neměl být dostupný ani započitatelný (viz obrázek)</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Materiál v přijímací izolaci obvykle není dostupný, ale je započitatelný, neboť je považován za vyhovující</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Materiál ve zkušebně obvykle není dostupný, ale může nebo nemusí být započitatelný podle pravděpodobnosti jeho schválení k použití</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Materiál v konsignačních zásobách určitého zákazníka obvykle není označen jako dostupný</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Záporné stavy skladu jsou vždy chybou a neměly by být povoleny</a:t>
            </a:r>
          </a:p>
          <a:p>
            <a:pPr marR="0" algn="l" defTabSz="914400" rtl="0" eaLnBrk="1" fontAlgn="base" latinLnBrk="0" hangingPunct="1">
              <a:lnSpc>
                <a:spcPct val="100000"/>
              </a:lnSpc>
              <a:spcBef>
                <a:spcPct val="30000"/>
              </a:spcBef>
              <a:spcAft>
                <a:spcPct val="0"/>
              </a:spcAft>
              <a:buClrTx/>
              <a:buSzTx/>
              <a:buFont typeface="Arial" pitchFamily="34" charset="0"/>
              <a:buNone/>
              <a:tabLst/>
              <a:defRPr/>
            </a:pPr>
            <a:r>
              <a:rPr lang="cs-CZ" b="1" i="1" baseline="0" dirty="0" smtClean="0"/>
              <a:t>Poznámka:</a:t>
            </a:r>
            <a:r>
              <a:rPr lang="cs-CZ" baseline="0" dirty="0" smtClean="0"/>
              <a:t> nepovolení záporných stavů skladu nutí uživatele napravit chybu u zdroje</a:t>
            </a:r>
          </a:p>
          <a:p>
            <a:pPr marL="180000" marR="0" indent="-180000" algn="l" defTabSz="914400" rtl="0" eaLnBrk="1" fontAlgn="base" latinLnBrk="0" hangingPunct="1">
              <a:lnSpc>
                <a:spcPct val="100000"/>
              </a:lnSpc>
              <a:spcBef>
                <a:spcPct val="30000"/>
              </a:spcBef>
              <a:spcAft>
                <a:spcPct val="0"/>
              </a:spcAft>
              <a:buClrTx/>
              <a:buSzTx/>
              <a:buFont typeface="Arial" pitchFamily="34" charset="0"/>
              <a:buChar char="•"/>
              <a:tabLst/>
              <a:defRPr/>
            </a:pPr>
            <a:r>
              <a:rPr lang="cs-CZ" baseline="0" dirty="0" smtClean="0"/>
              <a:t>Zásoby v přepravě obvykle nejsou dostupné</a:t>
            </a:r>
          </a:p>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cs-CZ" baseline="0" dirty="0" smtClean="0"/>
              <a:t>Rovněž mohou být omezeny některé transakce. Každý kód statusu zásob může mít připojen seznam zakázaných transakcí. Například ze skladového místa kontroly kvality může být zakázán přístup k zakázkám.</a:t>
            </a:r>
          </a:p>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r>
              <a:rPr lang="cs-CZ" baseline="0" dirty="0" smtClean="0"/>
              <a:t>Při přijetí materiálu do zásob je vždy přidělen kód statusu zásob. Implicitně se použije kód statusu zásob skladového místa, ale lze ho změnit pomocí funkce Údržba detailů zásob. Při jakékoli činnosti s takovými zásobami (přidělení, vydání či přesun) systém kontroluje kód statusu zásob a ověřuje přípustnost dané akce.</a:t>
            </a:r>
          </a:p>
          <a:p>
            <a:pPr marL="0" marR="0" indent="0" algn="l" defTabSz="914400" rtl="0" eaLnBrk="1" fontAlgn="base" latinLnBrk="0" hangingPunct="1">
              <a:lnSpc>
                <a:spcPct val="100000"/>
              </a:lnSpc>
              <a:spcBef>
                <a:spcPct val="30000"/>
              </a:spcBef>
              <a:spcAft>
                <a:spcPct val="0"/>
              </a:spcAft>
              <a:buClrTx/>
              <a:buSzTx/>
              <a:buFont typeface="Arial" pitchFamily="34" charset="0"/>
              <a:buNone/>
              <a:tabLst/>
              <a:defRPr/>
            </a:pPr>
            <a:endParaRPr lang="cs-CZ"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endParaRPr lang="cs-CZ" baseline="0" dirty="0" smtClean="0"/>
          </a:p>
          <a:p>
            <a:pPr eaLnBrk="1" hangingPunct="1"/>
            <a:endParaRPr lang="en-US"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Použijte znovu funkci </a:t>
            </a:r>
            <a:r>
              <a:rPr lang="cs-CZ" sz="1200" b="0" i="0" u="none" strike="noStrike" kern="1200" dirty="0" smtClean="0">
                <a:solidFill>
                  <a:schemeClr val="tx1"/>
                </a:solidFill>
                <a:latin typeface="Times New Roman" pitchFamily="18" charset="0"/>
                <a:ea typeface="+mn-ea"/>
                <a:cs typeface="+mn-cs"/>
              </a:rPr>
              <a:t>Dotaz na náklady artikl-místo</a:t>
            </a:r>
            <a:r>
              <a:rPr lang="cs-CZ" dirty="0" smtClean="0"/>
              <a:t> (1.4.10)</a:t>
            </a:r>
            <a:r>
              <a:rPr lang="cs-CZ" baseline="0" dirty="0" smtClean="0"/>
              <a:t> </a:t>
            </a:r>
            <a:r>
              <a:rPr lang="cs-CZ" dirty="0" smtClean="0"/>
              <a:t>a</a:t>
            </a:r>
            <a:r>
              <a:rPr lang="cs-CZ" baseline="0" dirty="0" smtClean="0"/>
              <a:t> ověřte, že náklady artiklu 10-00 jsou v hlavní knize uloženy podle očekávání. Náklady hlavní knihy by měly být stejné jako běžné náklady.</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120</a:t>
            </a:fld>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3A62AC93-D7A3-4731-BA34-155BB7F49DB3}" type="slidenum">
              <a:rPr lang="en-US" smtClean="0"/>
              <a:pPr/>
              <a:t>121</a:t>
            </a:fld>
            <a:endParaRPr lang="en-US" smtClean="0"/>
          </a:p>
        </p:txBody>
      </p:sp>
      <p:sp>
        <p:nvSpPr>
          <p:cNvPr id="16179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61796"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endParaRPr lang="en-US" dirty="0"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C947AE3C-7496-4789-9DD5-40AF98FA0DD3}" type="slidenum">
              <a:rPr lang="en-US" smtClean="0"/>
              <a:pPr/>
              <a:t>122</a:t>
            </a:fld>
            <a:endParaRPr lang="en-US" smtClean="0"/>
          </a:p>
        </p:txBody>
      </p:sp>
      <p:sp>
        <p:nvSpPr>
          <p:cNvPr id="1628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62820"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V této kapitole jsme si vysvětlili, jak se počítají výrobní náklady:</a:t>
            </a:r>
          </a:p>
          <a:p>
            <a:pPr marL="180000" indent="-180000" eaLnBrk="1" hangingPunct="1">
              <a:buFont typeface="Arial" pitchFamily="34" charset="0"/>
              <a:buChar char="•"/>
            </a:pPr>
            <a:r>
              <a:rPr lang="cs-CZ" dirty="0" smtClean="0"/>
              <a:t>Náklady pracovních postupů, které zahrnují výrobní náklady této úrovně, průběžné časy a celkový výnos</a:t>
            </a:r>
          </a:p>
          <a:p>
            <a:pPr marL="180000" indent="-180000" eaLnBrk="1" hangingPunct="1">
              <a:buFont typeface="Arial" pitchFamily="34" charset="0"/>
              <a:buChar char="•"/>
            </a:pPr>
            <a:r>
              <a:rPr lang="cs-CZ" dirty="0" smtClean="0"/>
              <a:t>Náklady struktury výrobků, které obsahují náklady komponent spodní úrovně a všechny náklady pracovních</a:t>
            </a:r>
            <a:r>
              <a:rPr lang="cs-CZ" baseline="0" dirty="0" smtClean="0"/>
              <a:t> postupů z předchozího bodu</a:t>
            </a:r>
          </a:p>
          <a:p>
            <a:pPr eaLnBrk="1" hangingPunct="1"/>
            <a:r>
              <a:rPr lang="cs-CZ" dirty="0" smtClean="0"/>
              <a:t>Také jsme si vysvětlili, jak lze aktuální náklady v soustavě běžných nákladů přesunout do hlavní knihy a aktualizovat její soustavu nákladů.</a:t>
            </a:r>
            <a:endParaRPr lang="en-US"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88BCC2F5-9AF9-436C-BFA4-26F8D80A738A}" type="slidenum">
              <a:rPr lang="en-US" smtClean="0"/>
              <a:pPr/>
              <a:t>123</a:t>
            </a:fld>
            <a:endParaRPr lang="en-US" smtClean="0"/>
          </a:p>
        </p:txBody>
      </p:sp>
      <p:sp>
        <p:nvSpPr>
          <p:cNvPr id="1638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6384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sz="1400" b="1" dirty="0" smtClean="0"/>
              <a:t>Cvičení 5: Kalkulace nákladů</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dirty="0" smtClean="0"/>
              <a:t>Zadejte standardní objednávané množství artiklu</a:t>
            </a:r>
          </a:p>
          <a:p>
            <a:pPr marL="228600" indent="-228600" eaLnBrk="1" hangingPunct="1">
              <a:buFont typeface="+mj-lt"/>
              <a:buAutoNum type="arabicPeriod"/>
            </a:pPr>
            <a:r>
              <a:rPr lang="cs-CZ" dirty="0" smtClean="0"/>
              <a:t>Ve funkci </a:t>
            </a:r>
            <a:r>
              <a:rPr lang="cs-CZ" sz="1200" b="0" i="0" u="none" strike="noStrike" kern="1200" dirty="0" smtClean="0">
                <a:solidFill>
                  <a:schemeClr val="tx1"/>
                </a:solidFill>
                <a:latin typeface="Times New Roman" pitchFamily="18" charset="0"/>
                <a:ea typeface="+mn-ea"/>
                <a:cs typeface="+mn-cs"/>
              </a:rPr>
              <a:t>Údržba plánovacích dat artiklů</a:t>
            </a:r>
            <a:r>
              <a:rPr lang="cs-CZ" dirty="0" smtClean="0"/>
              <a:t> (1.4.7) zadejte artiklu 10-00 do pole Obj.množství hodnotu 10</a:t>
            </a:r>
            <a:r>
              <a:rPr lang="cs-CZ" baseline="0" dirty="0" smtClean="0"/>
              <a:t>. Tato hodnota udává počet jednotek, mezi které jsou rozloženy náklady na seřízení.</a:t>
            </a:r>
          </a:p>
          <a:p>
            <a:pPr eaLnBrk="1" hangingPunct="1">
              <a:buFont typeface="+mj-lt"/>
              <a:buNone/>
            </a:pPr>
            <a:r>
              <a:rPr lang="cs-CZ" b="1" baseline="0" dirty="0" smtClean="0"/>
              <a:t>Spočtěte množství práce, režii a subdodavatelské náklady</a:t>
            </a:r>
          </a:p>
          <a:p>
            <a:pPr marL="228600" indent="-228600" eaLnBrk="1" hangingPunct="1">
              <a:buFont typeface="+mj-lt"/>
              <a:buAutoNum type="arabicPeriod" startAt="2"/>
            </a:pPr>
            <a:r>
              <a:rPr lang="cs-CZ" dirty="0" smtClean="0"/>
              <a:t>Zvolte funkci </a:t>
            </a:r>
            <a:r>
              <a:rPr lang="cs-CZ" sz="1200" b="0" i="0" u="none" strike="noStrike" kern="1200" dirty="0" smtClean="0">
                <a:solidFill>
                  <a:schemeClr val="tx1"/>
                </a:solidFill>
                <a:latin typeface="Times New Roman" pitchFamily="18" charset="0"/>
                <a:ea typeface="+mn-ea"/>
                <a:cs typeface="+mn-cs"/>
              </a:rPr>
              <a:t>Kalkulace nákladů prac. postupů</a:t>
            </a:r>
            <a:r>
              <a:rPr lang="cs-CZ" dirty="0" smtClean="0"/>
              <a:t> (14.13.13) a vyplňte:</a:t>
            </a:r>
          </a:p>
          <a:p>
            <a:pPr marL="0" marR="0" indent="0" algn="l" defTabSz="914400" rtl="0" eaLnBrk="1" fontAlgn="base" latinLnBrk="0" hangingPunct="1">
              <a:lnSpc>
                <a:spcPct val="100000"/>
              </a:lnSpc>
              <a:spcBef>
                <a:spcPct val="30000"/>
              </a:spcBef>
              <a:spcAft>
                <a:spcPct val="0"/>
              </a:spcAft>
              <a:buClrTx/>
              <a:buSzTx/>
              <a:buFontTx/>
              <a:buNone/>
              <a:tabLst/>
              <a:defRPr/>
            </a:pPr>
            <a:r>
              <a:rPr lang="cs-CZ" b="1" baseline="0" dirty="0" smtClean="0"/>
              <a:t>Pole		Hodnota</a:t>
            </a:r>
          </a:p>
          <a:p>
            <a:pPr eaLnBrk="1" hangingPunct="1"/>
            <a:r>
              <a:rPr lang="cs-CZ" dirty="0" smtClean="0"/>
              <a:t>Místo		8000</a:t>
            </a:r>
            <a:br>
              <a:rPr lang="cs-CZ" dirty="0" smtClean="0"/>
            </a:br>
            <a:r>
              <a:rPr lang="cs-CZ" dirty="0" smtClean="0"/>
              <a:t>Soustava nákladů	Běžné</a:t>
            </a:r>
            <a:br>
              <a:rPr lang="cs-CZ" dirty="0" smtClean="0"/>
            </a:br>
            <a:r>
              <a:rPr lang="cs-CZ" baseline="0" dirty="0" smtClean="0"/>
              <a:t>Číslo artiklu		10-00 do 10-00</a:t>
            </a:r>
            <a:br>
              <a:rPr lang="cs-CZ" baseline="0" dirty="0" smtClean="0"/>
            </a:br>
            <a:r>
              <a:rPr lang="cs-CZ" baseline="0" dirty="0" smtClean="0"/>
              <a:t>Výstup		strana</a:t>
            </a:r>
          </a:p>
          <a:p>
            <a:pPr eaLnBrk="1" hangingPunct="1"/>
            <a:r>
              <a:rPr lang="cs-CZ" dirty="0" smtClean="0"/>
              <a:t>Ve zbývajících polích ponechte implicitní hodnoty kódů účtů </a:t>
            </a:r>
            <a:r>
              <a:rPr lang="cs-CZ" baseline="0" dirty="0" smtClean="0"/>
              <a:t>a uložte záznam</a:t>
            </a:r>
            <a:r>
              <a:rPr lang="cs-CZ" dirty="0" smtClean="0"/>
              <a:t>. </a:t>
            </a:r>
          </a:p>
          <a:p>
            <a:pPr eaLnBrk="1" hangingPunct="1"/>
            <a:r>
              <a:rPr lang="cs-CZ" b="1" i="1" baseline="0" dirty="0" smtClean="0"/>
              <a:t>Poznámka:</a:t>
            </a:r>
            <a:r>
              <a:rPr lang="cs-CZ" baseline="0" dirty="0" smtClean="0"/>
              <a:t> funkce nemá žádný výstup.</a:t>
            </a:r>
          </a:p>
          <a:p>
            <a:pPr marL="228600" indent="-228600" eaLnBrk="1" hangingPunct="1">
              <a:buFont typeface="+mj-lt"/>
              <a:buAutoNum type="arabicPeriod" startAt="3"/>
            </a:pPr>
            <a:r>
              <a:rPr lang="cs-CZ" dirty="0" smtClean="0"/>
              <a:t>Ve funkci </a:t>
            </a:r>
            <a:r>
              <a:rPr lang="cs-CZ" sz="1200" b="0" i="0" u="none" strike="noStrike" kern="1200" dirty="0" smtClean="0">
                <a:solidFill>
                  <a:schemeClr val="tx1"/>
                </a:solidFill>
                <a:latin typeface="Times New Roman" pitchFamily="18" charset="0"/>
                <a:ea typeface="+mn-ea"/>
                <a:cs typeface="+mn-cs"/>
              </a:rPr>
              <a:t>Přehled nákladů pr. postupů art.</a:t>
            </a:r>
            <a:r>
              <a:rPr lang="cs-CZ" dirty="0" smtClean="0"/>
              <a:t> (14.13.15) nebo </a:t>
            </a:r>
            <a:r>
              <a:rPr lang="cs-CZ" sz="1200" b="0" i="0" u="none" strike="noStrike" kern="1200" dirty="0" smtClean="0">
                <a:solidFill>
                  <a:schemeClr val="tx1"/>
                </a:solidFill>
                <a:latin typeface="Times New Roman" pitchFamily="18" charset="0"/>
                <a:ea typeface="+mn-ea"/>
                <a:cs typeface="+mn-cs"/>
              </a:rPr>
              <a:t>Dotaz na náklady artikl-místo</a:t>
            </a:r>
            <a:r>
              <a:rPr lang="cs-CZ" dirty="0" smtClean="0"/>
              <a:t> (1.4.10) ověřte, že v soustavě běžných nákladů byly správně spočteny hodnoty pracovních</a:t>
            </a:r>
            <a:r>
              <a:rPr lang="cs-CZ" baseline="0" dirty="0" smtClean="0"/>
              <a:t> nákladů a režie.</a:t>
            </a:r>
          </a:p>
          <a:p>
            <a:pPr marL="228600" indent="-228600" eaLnBrk="1" hangingPunct="1">
              <a:buFont typeface="+mj-lt"/>
              <a:buNone/>
            </a:pPr>
            <a:r>
              <a:rPr lang="cs-CZ" b="1" baseline="0" dirty="0" smtClean="0"/>
              <a:t>Spočtěte náklady na materiál spodní úrovně, práci, režii a subdodávky</a:t>
            </a:r>
          </a:p>
          <a:p>
            <a:pPr marL="228600" indent="-228600" eaLnBrk="1" hangingPunct="1">
              <a:buFont typeface="+mj-lt"/>
              <a:buAutoNum type="arabicPeriod" startAt="4"/>
            </a:pPr>
            <a:r>
              <a:rPr lang="cs-CZ" baseline="0" dirty="0" smtClean="0"/>
              <a:t>Pomocí funkci </a:t>
            </a:r>
            <a:r>
              <a:rPr lang="cs-CZ" sz="1200" b="0" i="0" u="none" strike="noStrike" kern="1200" dirty="0" smtClean="0">
                <a:solidFill>
                  <a:schemeClr val="tx1"/>
                </a:solidFill>
                <a:latin typeface="Times New Roman" pitchFamily="18" charset="0"/>
                <a:ea typeface="+mn-ea"/>
                <a:cs typeface="+mn-cs"/>
              </a:rPr>
              <a:t>Kalkulace nákladů SV</a:t>
            </a:r>
            <a:r>
              <a:rPr lang="cs-CZ" dirty="0" smtClean="0"/>
              <a:t> (13.12.13) spočtěte náklady struktury výrobků. Zadejte do něj tyto hodnoty:</a:t>
            </a:r>
          </a:p>
          <a:p>
            <a:pPr eaLnBrk="1" hangingPunct="1"/>
            <a:r>
              <a:rPr lang="cs-CZ" b="1" dirty="0" smtClean="0"/>
              <a:t>Pole		Hodnota</a:t>
            </a:r>
          </a:p>
          <a:p>
            <a:pPr eaLnBrk="1" hangingPunct="1"/>
            <a:r>
              <a:rPr lang="cs-CZ" dirty="0" smtClean="0"/>
              <a:t>Místo		8000</a:t>
            </a:r>
            <a:br>
              <a:rPr lang="cs-CZ" dirty="0" smtClean="0"/>
            </a:br>
            <a:r>
              <a:rPr lang="cs-CZ" dirty="0" smtClean="0"/>
              <a:t>Soustava nákladů	běžné</a:t>
            </a:r>
            <a:br>
              <a:rPr lang="cs-CZ" dirty="0" smtClean="0"/>
            </a:br>
            <a:r>
              <a:rPr lang="cs-CZ" dirty="0" smtClean="0"/>
              <a:t>Číslo artiklu		10-00 do 10-00</a:t>
            </a:r>
            <a:br>
              <a:rPr lang="cs-CZ" dirty="0" smtClean="0"/>
            </a:br>
            <a:endParaRPr lang="en-US" dirty="0"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961901"/>
            <a:ext cx="5127625" cy="7623299"/>
          </a:xfrm>
        </p:spPr>
        <p:txBody>
          <a:bodyPr>
            <a:normAutofit/>
          </a:bodyPr>
          <a:lstStyle/>
          <a:p>
            <a:pPr marL="228600" indent="-228600">
              <a:buFont typeface="+mj-lt"/>
              <a:buAutoNum type="arabicPeriod" startAt="5"/>
            </a:pPr>
            <a:r>
              <a:rPr lang="cs-CZ" dirty="0" smtClean="0"/>
              <a:t>Ve funkci </a:t>
            </a:r>
            <a:r>
              <a:rPr lang="cs-CZ" sz="1200" b="0" i="0" u="none" strike="noStrike" kern="1200" dirty="0" smtClean="0">
                <a:solidFill>
                  <a:schemeClr val="tx1"/>
                </a:solidFill>
                <a:latin typeface="Times New Roman" pitchFamily="18" charset="0"/>
                <a:ea typeface="+mn-ea"/>
                <a:cs typeface="+mn-cs"/>
              </a:rPr>
              <a:t>Dotaz na náklady artikl-místo</a:t>
            </a:r>
            <a:r>
              <a:rPr lang="cs-CZ" dirty="0" smtClean="0"/>
              <a:t> (1.4.10) ověřte, že v soustavě běžných nákladů byly správně spočteny </a:t>
            </a:r>
            <a:r>
              <a:rPr lang="cs-CZ" baseline="0" dirty="0" smtClean="0"/>
              <a:t>náklady spodní úrovně.</a:t>
            </a:r>
            <a:br>
              <a:rPr lang="cs-CZ" baseline="0" dirty="0" smtClean="0"/>
            </a:br>
            <a:r>
              <a:rPr lang="cs-CZ" baseline="0" dirty="0" smtClean="0"/>
              <a:t>Pokud nejsou vypočtené náklady správné, chyba je v jedné ze zadaných hodnot. Ověřte vstupy v záznamech výrobního střediska, struktury výrobků, pracovního postupu a plánovacích dat artiklů. Zkontrolujte je oproti hodnotám v obrazovkách, uvedených v příkladu na předchozích stranách.</a:t>
            </a:r>
          </a:p>
          <a:p>
            <a:r>
              <a:rPr lang="cs-CZ" b="1" dirty="0" smtClean="0"/>
              <a:t>Zkopírujte soustavu běžných nákladů do soustavy nákladů hlavní knihy</a:t>
            </a:r>
          </a:p>
          <a:p>
            <a:pPr marL="228600" indent="-228600">
              <a:buFont typeface="+mj-lt"/>
              <a:buAutoNum type="arabicPeriod" startAt="6"/>
            </a:pPr>
            <a:r>
              <a:rPr lang="cs-CZ" dirty="0" smtClean="0"/>
              <a:t>Zkontrolujte aktuální náklady v soustavě běžných nákladů ve funkci Přehled nákladů struktur výrobků (13.12.4) nebo</a:t>
            </a:r>
            <a:r>
              <a:rPr lang="cs-CZ" baseline="0" dirty="0" smtClean="0"/>
              <a:t> </a:t>
            </a:r>
            <a:r>
              <a:rPr lang="cs-CZ" sz="1200" b="0" i="0" u="none" strike="noStrike" kern="1200" dirty="0" smtClean="0">
                <a:solidFill>
                  <a:schemeClr val="tx1"/>
                </a:solidFill>
                <a:latin typeface="Times New Roman" pitchFamily="18" charset="0"/>
                <a:ea typeface="+mn-ea"/>
                <a:cs typeface="+mn-cs"/>
              </a:rPr>
              <a:t>Dotaz na náklady artikl-místo</a:t>
            </a:r>
            <a:r>
              <a:rPr lang="cs-CZ" dirty="0" smtClean="0"/>
              <a:t> (1.4.10).</a:t>
            </a:r>
            <a:br>
              <a:rPr lang="cs-CZ" dirty="0" smtClean="0"/>
            </a:br>
            <a:r>
              <a:rPr lang="cs-CZ" dirty="0" smtClean="0"/>
              <a:t>Měly by být k dispozici</a:t>
            </a:r>
            <a:r>
              <a:rPr lang="cs-CZ" baseline="0" dirty="0" smtClean="0"/>
              <a:t> náklady na materiál spodní úrovně a pracovní a režijní náklady této úrovně pro cílový atrtikl.</a:t>
            </a:r>
          </a:p>
          <a:p>
            <a:pPr marL="228600" indent="-228600">
              <a:buFont typeface="+mj-lt"/>
              <a:buAutoNum type="arabicPeriod" startAt="7"/>
            </a:pPr>
            <a:r>
              <a:rPr lang="cs-CZ" dirty="0" smtClean="0"/>
              <a:t>použijte funkci Přesun s. běžných nákladů do HK (1.4.22) a zkopírujte data ze soustavy běžných nákladů do soustavy nákladů hlavní knihy. Vyplňte:</a:t>
            </a:r>
          </a:p>
          <a:p>
            <a:pPr eaLnBrk="1" hangingPunct="1">
              <a:defRPr/>
            </a:pPr>
            <a:r>
              <a:rPr lang="cs-CZ" b="1" dirty="0" smtClean="0"/>
              <a:t>Pole		Hodnota</a:t>
            </a:r>
          </a:p>
          <a:p>
            <a:pPr eaLnBrk="1" hangingPunct="1"/>
            <a:r>
              <a:rPr lang="cs-CZ" dirty="0" smtClean="0"/>
              <a:t>Místo z a do		8000</a:t>
            </a:r>
            <a:br>
              <a:rPr lang="cs-CZ" dirty="0" smtClean="0"/>
            </a:br>
            <a:r>
              <a:rPr lang="cs-CZ" dirty="0" smtClean="0"/>
              <a:t>Číslo artiklu		10-00 to 10-04</a:t>
            </a:r>
            <a:br>
              <a:rPr lang="cs-CZ" dirty="0" smtClean="0"/>
            </a:br>
            <a:r>
              <a:rPr lang="cs-CZ" dirty="0" smtClean="0"/>
              <a:t>Dovolená procentní změna	? (od i do)</a:t>
            </a:r>
          </a:p>
          <a:p>
            <a:pPr eaLnBrk="1" hangingPunct="1"/>
            <a:r>
              <a:rPr lang="cs-CZ" dirty="0" smtClean="0"/>
              <a:t>Pole Dovolená procentní změna určují horní a spodní limit procentní změny mezi soustavami nákladů. Zadání otazníku v obou polích umožňuje přijmout všechny změny nákladů bez ohledu na velikost jejich odchylky.</a:t>
            </a:r>
          </a:p>
          <a:p>
            <a:pPr eaLnBrk="1" hangingPunct="1">
              <a:defRPr/>
            </a:pPr>
            <a:r>
              <a:rPr lang="cs-CZ" b="1" i="1" dirty="0" smtClean="0"/>
              <a:t>Poznámka:</a:t>
            </a:r>
            <a:r>
              <a:rPr lang="cs-CZ" dirty="0" smtClean="0"/>
              <a:t> pokud vaše prostředí nedovoluje použít znak ? (otazník), zadejte v obou polích od i do samé devítky.</a:t>
            </a:r>
          </a:p>
          <a:p>
            <a:pPr eaLnBrk="1" hangingPunct="1"/>
            <a:r>
              <a:rPr lang="cs-CZ" dirty="0" smtClean="0"/>
              <a:t>Ve zbývajících polích ponechte implicitní hodnoty.</a:t>
            </a:r>
          </a:p>
          <a:p>
            <a:pPr marL="228600" indent="-228600" eaLnBrk="1" hangingPunct="1">
              <a:buFont typeface="+mj-lt"/>
              <a:buAutoNum type="arabicPeriod" startAt="8"/>
            </a:pPr>
            <a:r>
              <a:rPr lang="cs-CZ" dirty="0" smtClean="0"/>
              <a:t>Artikly komponent obsahují pouze náklady na materiál. Ověřte ve funkci Dotaz na náklady artikl-místo (1.4.10), že jejich náklady byly přesunuty do nákladů hlavní knihy. </a:t>
            </a:r>
          </a:p>
          <a:p>
            <a:endParaRPr lang="cs-CZ" dirty="0" smtClean="0"/>
          </a:p>
          <a:p>
            <a:pPr marL="228600" indent="-228600"/>
            <a:endParaRPr lang="cs-CZ" baseline="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124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35FF8623-B0D5-42B9-9BDE-05BCC59D2742}" type="slidenum">
              <a:rPr lang="en-US" smtClean="0"/>
              <a:pPr/>
              <a:t>13</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cs-CZ" dirty="0" smtClean="0"/>
              <a:t>Příklady, které použijeme v našem kurzu, jsou založeny na firmě</a:t>
            </a:r>
            <a:r>
              <a:rPr lang="cs-CZ" baseline="0" dirty="0" smtClean="0"/>
              <a:t> QMI  s.r.o.  Budeme pracovat s jednoúrovňovým výrobním závodem, který se skládá z kanceláří, výrobních prostor  a distribučních prostor.</a:t>
            </a: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B28387ED-79DF-4BED-A951-2B6A8A999B0A}" type="slidenum">
              <a:rPr lang="en-US" smtClean="0"/>
              <a:pPr/>
              <a:t>14</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r>
              <a:rPr lang="cs-CZ" dirty="0" smtClean="0"/>
              <a:t>Firma QMI s.r.o. má několik oddělení a dvě skladová místa pro suroviny a hotové</a:t>
            </a:r>
            <a:r>
              <a:rPr lang="cs-CZ" baseline="0" dirty="0" smtClean="0"/>
              <a:t> výrobky. Příklady na následujících stranách ukáží, jak má QMI nastaveny základy obchodní struktury:</a:t>
            </a:r>
          </a:p>
          <a:p>
            <a:pPr marL="180000" indent="-180000" eaLnBrk="1" hangingPunct="1">
              <a:buFont typeface="Arial" pitchFamily="34" charset="0"/>
              <a:buChar char="•"/>
            </a:pPr>
            <a:r>
              <a:rPr lang="cs-CZ" baseline="0" dirty="0" smtClean="0"/>
              <a:t>Doménu</a:t>
            </a:r>
          </a:p>
          <a:p>
            <a:pPr marL="180000" indent="-180000" eaLnBrk="1" hangingPunct="1">
              <a:buFont typeface="Arial" pitchFamily="34" charset="0"/>
              <a:buChar char="•"/>
            </a:pPr>
            <a:r>
              <a:rPr lang="cs-CZ" baseline="0" dirty="0" smtClean="0"/>
              <a:t>Účetní jednotku</a:t>
            </a:r>
          </a:p>
          <a:p>
            <a:pPr marL="180000" indent="-180000" eaLnBrk="1" hangingPunct="1">
              <a:buFont typeface="Arial" pitchFamily="34" charset="0"/>
              <a:buChar char="•"/>
            </a:pPr>
            <a:r>
              <a:rPr lang="cs-CZ" baseline="0" dirty="0" smtClean="0"/>
              <a:t>Místo</a:t>
            </a:r>
          </a:p>
          <a:p>
            <a:pPr marL="180000" indent="-180000" eaLnBrk="1" hangingPunct="1">
              <a:buFont typeface="Arial" pitchFamily="34" charset="0"/>
              <a:buChar char="•"/>
            </a:pPr>
            <a:r>
              <a:rPr lang="cs-CZ" dirty="0" smtClean="0"/>
              <a:t>Skladová místa</a:t>
            </a:r>
          </a:p>
          <a:p>
            <a:pPr eaLnBrk="1" hangingPunct="1"/>
            <a:endParaRPr lang="cs-CZ" dirty="0" smtClean="0"/>
          </a:p>
          <a:p>
            <a:pPr eaLnBrk="1" hangingPunct="1"/>
            <a:r>
              <a:rPr lang="cs-CZ" b="1" dirty="0" smtClean="0"/>
              <a:t>Nutné</a:t>
            </a:r>
            <a:r>
              <a:rPr lang="cs-CZ" b="1" baseline="0" dirty="0" smtClean="0"/>
              <a:t> předpoklady</a:t>
            </a:r>
          </a:p>
          <a:p>
            <a:pPr eaLnBrk="1" hangingPunct="1"/>
            <a:r>
              <a:rPr lang="cs-CZ" dirty="0" smtClean="0"/>
              <a:t>Před vytvořením účetní jednotky a nastavení jako své primární účetní jednotky musí správce QMI zadat</a:t>
            </a:r>
            <a:r>
              <a:rPr lang="cs-CZ" baseline="0" dirty="0" smtClean="0"/>
              <a:t> adresu firmy a inicializovat příznak primární účetní jednotky. Pro zadání adresy použije funkci Údržba adres firem.</a:t>
            </a:r>
          </a:p>
          <a:p>
            <a:pPr eaLnBrk="1" hangingPunct="1"/>
            <a:r>
              <a:rPr lang="cs-CZ" baseline="0" dirty="0" smtClean="0"/>
              <a:t>Pro účely našeho kurzu použijeme již vytvořenou doménu se základní měnou, účtovou osnovou a kalendářem hlavní knihy.</a:t>
            </a:r>
          </a:p>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Pomocí funkce Údržba adres firem (2.12) zadá správce QMI kód adresy 8000 a základní prvky adresy.</a:t>
            </a:r>
          </a:p>
          <a:p>
            <a:r>
              <a:rPr lang="cs-CZ" dirty="0" smtClean="0"/>
              <a:t>Pole kódu země je jediné povinné. Kódy země</a:t>
            </a:r>
            <a:r>
              <a:rPr lang="cs-CZ" baseline="0" dirty="0" smtClean="0"/>
              <a:t> se nastavují ve funkci </a:t>
            </a:r>
            <a:r>
              <a:rPr lang="cs-CZ" sz="1200" b="0" i="0" u="none" strike="noStrike" kern="1200" dirty="0" smtClean="0">
                <a:solidFill>
                  <a:schemeClr val="tx1"/>
                </a:solidFill>
                <a:latin typeface="Times New Roman" pitchFamily="18" charset="0"/>
                <a:ea typeface="+mn-ea"/>
                <a:cs typeface="+mn-cs"/>
              </a:rPr>
              <a:t>Údržba kódů zemí</a:t>
            </a:r>
            <a:r>
              <a:rPr lang="cs-CZ" dirty="0" smtClean="0"/>
              <a:t> ve složce </a:t>
            </a:r>
            <a:r>
              <a:rPr lang="cs-CZ" sz="1200" b="0" i="0" u="none" strike="noStrike" kern="1200" dirty="0" smtClean="0">
                <a:solidFill>
                  <a:schemeClr val="tx1"/>
                </a:solidFill>
                <a:latin typeface="Times New Roman" pitchFamily="18" charset="0"/>
                <a:ea typeface="+mn-ea"/>
                <a:cs typeface="+mn-cs"/>
              </a:rPr>
              <a:t>Adresy/daně.</a:t>
            </a:r>
            <a:r>
              <a:rPr lang="cs-CZ" sz="1200" b="0" i="0" u="none" strike="noStrike" kern="1200" baseline="0" dirty="0" smtClean="0">
                <a:solidFill>
                  <a:schemeClr val="tx1"/>
                </a:solidFill>
                <a:latin typeface="Times New Roman" pitchFamily="18" charset="0"/>
                <a:ea typeface="+mn-ea"/>
                <a:cs typeface="+mn-cs"/>
              </a:rPr>
              <a:t> </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b="1" dirty="0" smtClean="0"/>
              <a:t>Nalezení a změna primární účetní jednotky</a:t>
            </a:r>
          </a:p>
          <a:p>
            <a:r>
              <a:rPr lang="cs-CZ" dirty="0" smtClean="0"/>
              <a:t>Správce QMI ve funkci Údržba účetních jednotek vyhledá aktuální primární účetní jednotku a zruší u ní nastavení příznaku Primární účetní jednotka. K tomuto účelu použije funkce </a:t>
            </a:r>
            <a:r>
              <a:rPr lang="cs-CZ" sz="1200" b="0" i="0" u="none" strike="noStrike" kern="1200" dirty="0" smtClean="0">
                <a:solidFill>
                  <a:schemeClr val="tx1"/>
                </a:solidFill>
                <a:latin typeface="Times New Roman" pitchFamily="18" charset="0"/>
                <a:ea typeface="+mn-ea"/>
                <a:cs typeface="+mn-cs"/>
              </a:rPr>
              <a:t>Dotaz na účetní jednotky</a:t>
            </a:r>
            <a:r>
              <a:rPr lang="cs-CZ" dirty="0" smtClean="0"/>
              <a:t> (25.3.1.2):</a:t>
            </a:r>
          </a:p>
          <a:p>
            <a:pPr marL="180000" indent="-180000">
              <a:buFont typeface="Arial" pitchFamily="34" charset="0"/>
              <a:buChar char="•"/>
            </a:pPr>
            <a:r>
              <a:rPr lang="cs-CZ" dirty="0" smtClean="0"/>
              <a:t>Zvolí ikonu vyhledávání vedle pole Účetní jednotka, které je prázdné. V našem příkladu je na vyhledávací obrazovce</a:t>
            </a:r>
            <a:r>
              <a:rPr lang="cs-CZ" baseline="0" dirty="0" smtClean="0"/>
              <a:t> vidět, že primární účetní jednotkou je firma Quality Products Company.</a:t>
            </a:r>
          </a:p>
          <a:p>
            <a:pPr marL="180000" indent="-180000">
              <a:buFont typeface="Arial" pitchFamily="34" charset="0"/>
              <a:buChar char="•"/>
            </a:pPr>
            <a:r>
              <a:rPr lang="cs-CZ" baseline="0" dirty="0" smtClean="0"/>
              <a:t>Zvolí firmu Quality Products Company a na obrazovce </a:t>
            </a:r>
            <a:r>
              <a:rPr lang="cs-CZ" sz="1200" b="0" i="0" u="none" strike="noStrike" kern="1200" dirty="0" smtClean="0">
                <a:solidFill>
                  <a:schemeClr val="tx1"/>
                </a:solidFill>
                <a:latin typeface="Times New Roman" pitchFamily="18" charset="0"/>
                <a:ea typeface="+mn-ea"/>
                <a:cs typeface="+mn-cs"/>
              </a:rPr>
              <a:t>Údržba účetních jednotek</a:t>
            </a:r>
            <a:r>
              <a:rPr lang="cs-CZ" dirty="0" smtClean="0"/>
              <a:t> zruší</a:t>
            </a:r>
            <a:r>
              <a:rPr lang="cs-CZ" baseline="0" dirty="0" smtClean="0"/>
              <a:t> označení (klikne myší na značku zatržení) příznaku primární účetní jednotky.</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Pomocí funkce </a:t>
            </a:r>
            <a:r>
              <a:rPr lang="cs-CZ" sz="1200" b="0" i="0" u="none" strike="noStrike" kern="1200" dirty="0" smtClean="0">
                <a:solidFill>
                  <a:schemeClr val="tx1"/>
                </a:solidFill>
                <a:latin typeface="Times New Roman" pitchFamily="18" charset="0"/>
                <a:ea typeface="+mn-ea"/>
                <a:cs typeface="+mn-cs"/>
              </a:rPr>
              <a:t>Údržba účetních jednotek</a:t>
            </a:r>
            <a:r>
              <a:rPr lang="cs-CZ" dirty="0" smtClean="0"/>
              <a:t>  založí správce QMI účetní jednotku</a:t>
            </a:r>
            <a:r>
              <a:rPr lang="cs-CZ" baseline="0" dirty="0" smtClean="0"/>
              <a:t> 1000 a zatrhne příznak primární účetní jednotky. V dalším rámečku pak jsou vidět vyplněné kódy hlavní knihy s implicitními hodnotami z funkce Řízení domén/účtů.</a:t>
            </a:r>
          </a:p>
          <a:p>
            <a:r>
              <a:rPr lang="cs-CZ" b="1" i="1" baseline="0" dirty="0" smtClean="0"/>
              <a:t>Poznámka:</a:t>
            </a:r>
            <a:r>
              <a:rPr lang="cs-CZ" baseline="0" dirty="0" smtClean="0"/>
              <a:t> Kódy účetních jednotek zadávejte s rozmyslem, protože data lze tisknout pro rozsah kódů účetních jednotek. Například pokud máte pobočky v severní Americe a Evropě, evropské pobočky by měly být v jiném číselném rozsahu (2100, 2200, 2300) než pobočky americké (1100, 1200).</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Ve funkci </a:t>
            </a:r>
            <a:r>
              <a:rPr lang="cs-CZ" sz="1200" b="0" i="0" u="none" strike="noStrike" kern="1200" dirty="0" smtClean="0">
                <a:solidFill>
                  <a:schemeClr val="tx1"/>
                </a:solidFill>
                <a:latin typeface="Times New Roman" pitchFamily="18" charset="0"/>
                <a:ea typeface="+mn-ea"/>
                <a:cs typeface="+mn-cs"/>
              </a:rPr>
              <a:t>Řízení domén/účtů</a:t>
            </a:r>
            <a:r>
              <a:rPr lang="cs-CZ" dirty="0" smtClean="0"/>
              <a:t> nastaví správce QMI účetní jednotku 1000 jako implicitní jednotku.</a:t>
            </a:r>
          </a:p>
          <a:p>
            <a:r>
              <a:rPr lang="cs-CZ" dirty="0" smtClean="0"/>
              <a:t>Všimněte si pole </a:t>
            </a:r>
            <a:r>
              <a:rPr lang="cs-CZ" sz="1200" b="0" i="0" u="none" strike="noStrike" kern="1200" dirty="0" smtClean="0">
                <a:solidFill>
                  <a:schemeClr val="tx1"/>
                </a:solidFill>
                <a:latin typeface="Times New Roman" pitchFamily="18" charset="0"/>
                <a:ea typeface="+mn-ea"/>
                <a:cs typeface="+mn-cs"/>
              </a:rPr>
              <a:t>Ověřovat účty hlavní knihy.</a:t>
            </a:r>
            <a:r>
              <a:rPr lang="cs-CZ" sz="1200" b="0" i="0" u="none" strike="noStrike" kern="1200" baseline="0" dirty="0" smtClean="0">
                <a:solidFill>
                  <a:schemeClr val="tx1"/>
                </a:solidFill>
                <a:latin typeface="Times New Roman" pitchFamily="18" charset="0"/>
                <a:ea typeface="+mn-ea"/>
                <a:cs typeface="+mn-cs"/>
              </a:rPr>
              <a:t> Při implementaci může být nastaveno na hodnotu Ne (nebo nezatrženo). Po dokončení implementace je obvykle nastaveno na Ano. Při tomto nastavení systém ověřuje existenci zadaných kódů účtů, podúčtů a nákladových středisek v hlavní knize. Také zajišťuje, aby nebyla zadána data transakcí z uzavřených fiskálních období.</a:t>
            </a:r>
          </a:p>
          <a:p>
            <a:r>
              <a:rPr lang="cs-CZ" sz="1200" b="1" i="0" u="none" strike="noStrike" kern="1200" baseline="0" dirty="0" smtClean="0">
                <a:solidFill>
                  <a:schemeClr val="tx1"/>
                </a:solidFill>
                <a:latin typeface="Times New Roman" pitchFamily="18" charset="0"/>
                <a:ea typeface="+mn-ea"/>
                <a:cs typeface="+mn-cs"/>
              </a:rPr>
              <a:t>Doménová účetní jednotka a primární účetní jednotka</a:t>
            </a:r>
          </a:p>
          <a:p>
            <a:r>
              <a:rPr lang="cs-CZ" dirty="0" smtClean="0"/>
              <a:t>QAD SE rozlišuje mezi </a:t>
            </a:r>
            <a:r>
              <a:rPr lang="cs-CZ" sz="1200" b="0" i="0" u="none" strike="noStrike" kern="1200" baseline="0" dirty="0" smtClean="0">
                <a:solidFill>
                  <a:schemeClr val="tx1"/>
                </a:solidFill>
                <a:latin typeface="Times New Roman" pitchFamily="18" charset="0"/>
                <a:ea typeface="+mn-ea"/>
                <a:cs typeface="+mn-cs"/>
              </a:rPr>
              <a:t>účetní jednotkou, použitou pro většinu databázových aktivit (doménovou účetní jednotkou) a implicitní účetní jednotkou, použitou v hlavní knize (primární účetní jednotka). Díky tomu lze v jedné databázi spravovat transakce různých účetních jednotek. Kód implicitní doménové </a:t>
            </a:r>
            <a:r>
              <a:rPr lang="cs-CZ" dirty="0" smtClean="0"/>
              <a:t>účetní </a:t>
            </a:r>
            <a:r>
              <a:rPr lang="cs-CZ" sz="1200" b="0" i="0" u="none" strike="noStrike" kern="1200" baseline="0" dirty="0" smtClean="0">
                <a:solidFill>
                  <a:schemeClr val="tx1"/>
                </a:solidFill>
                <a:latin typeface="Times New Roman" pitchFamily="18" charset="0"/>
                <a:ea typeface="+mn-ea"/>
                <a:cs typeface="+mn-cs"/>
              </a:rPr>
              <a:t>jednotky se nastavuje ve funkci Řízení domén/účtů. Zde se zadá kód pro firmu, která v databázi generuje většinu transakcí mimo hlavní knihu. V hlavní knize se implicitní </a:t>
            </a:r>
            <a:r>
              <a:rPr lang="cs-CZ" dirty="0" smtClean="0"/>
              <a:t>účetní </a:t>
            </a:r>
            <a:r>
              <a:rPr lang="cs-CZ" sz="1200" b="0" i="0" u="none" strike="noStrike" kern="1200" baseline="0" dirty="0" smtClean="0">
                <a:solidFill>
                  <a:schemeClr val="tx1"/>
                </a:solidFill>
                <a:latin typeface="Times New Roman" pitchFamily="18" charset="0"/>
                <a:ea typeface="+mn-ea"/>
                <a:cs typeface="+mn-cs"/>
              </a:rPr>
              <a:t>jednotka definuje jako primární </a:t>
            </a:r>
            <a:r>
              <a:rPr lang="cs-CZ" dirty="0" smtClean="0"/>
              <a:t>účetní </a:t>
            </a:r>
            <a:r>
              <a:rPr lang="cs-CZ" sz="1200" b="0" i="0" u="none" strike="noStrike" kern="1200" baseline="0" dirty="0" smtClean="0">
                <a:solidFill>
                  <a:schemeClr val="tx1"/>
                </a:solidFill>
                <a:latin typeface="Times New Roman" pitchFamily="18" charset="0"/>
                <a:ea typeface="+mn-ea"/>
                <a:cs typeface="+mn-cs"/>
              </a:rPr>
              <a:t>jednotka ve funkci </a:t>
            </a:r>
            <a:r>
              <a:rPr lang="cs-CZ" sz="1200" b="0" i="0" u="none" strike="noStrike" kern="1200" dirty="0" smtClean="0">
                <a:solidFill>
                  <a:schemeClr val="tx1"/>
                </a:solidFill>
                <a:latin typeface="Times New Roman" pitchFamily="18" charset="0"/>
                <a:ea typeface="+mn-ea"/>
                <a:cs typeface="+mn-cs"/>
              </a:rPr>
              <a:t>Údržba účetních jednotek</a:t>
            </a:r>
            <a:r>
              <a:rPr lang="cs-CZ" dirty="0" smtClean="0"/>
              <a:t>. Kód doménové účetní jednotky je často stejný jako kód primární účetní jednotky.</a:t>
            </a:r>
            <a:endParaRPr lang="cs-CZ" sz="1200" b="0" i="0" u="none" strike="noStrike" kern="1200" baseline="0" dirty="0" smtClean="0">
              <a:solidFill>
                <a:schemeClr val="tx1"/>
              </a:solidFill>
              <a:latin typeface="Times New Roman" pitchFamily="18" charset="0"/>
              <a:ea typeface="+mn-ea"/>
              <a:cs typeface="+mn-cs"/>
            </a:endParaRPr>
          </a:p>
          <a:p>
            <a:endParaRPr lang="cs-CZ" sz="1200" b="0" i="0" u="none" strike="noStrike" kern="1200" baseline="0" dirty="0" smtClean="0">
              <a:solidFill>
                <a:schemeClr val="tx1"/>
              </a:solidFill>
              <a:latin typeface="Times New Roman" pitchFamily="18" charset="0"/>
              <a:ea typeface="+mn-ea"/>
              <a:cs typeface="+mn-cs"/>
            </a:endParaRP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Do systému je nutno zadat bankovní kód. Správce QMI zadá banku A pomocí funkce Údržba </a:t>
            </a:r>
            <a:r>
              <a:rPr lang="cs-CZ" dirty="0" smtClean="0"/>
              <a:t>bank</a:t>
            </a:r>
            <a:r>
              <a:rPr lang="cs-CZ" baseline="0" dirty="0" smtClean="0"/>
              <a:t> (26.13)</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 této kapitole probereme a založíme základní prvky představující firmu, domény, jednotky, místa a sklady.</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b="1" dirty="0" smtClean="0"/>
              <a:t>Zadání implicitní banky a doručovací adresy</a:t>
            </a:r>
          </a:p>
          <a:p>
            <a:r>
              <a:rPr lang="cs-CZ" dirty="0" smtClean="0"/>
              <a:t>Ve funkci </a:t>
            </a:r>
            <a:r>
              <a:rPr lang="cs-CZ" sz="1200" b="0" i="0" u="none" strike="noStrike" kern="1200" dirty="0" smtClean="0">
                <a:solidFill>
                  <a:schemeClr val="tx1"/>
                </a:solidFill>
                <a:latin typeface="Times New Roman" pitchFamily="18" charset="0"/>
                <a:ea typeface="+mn-ea"/>
                <a:cs typeface="+mn-cs"/>
              </a:rPr>
              <a:t>Řídící</a:t>
            </a:r>
            <a:r>
              <a:rPr lang="cs-CZ" sz="1200" b="0" i="0" u="none" strike="noStrike" kern="1200" baseline="0" dirty="0" smtClean="0">
                <a:solidFill>
                  <a:schemeClr val="tx1"/>
                </a:solidFill>
                <a:latin typeface="Times New Roman" pitchFamily="18" charset="0"/>
                <a:ea typeface="+mn-ea"/>
                <a:cs typeface="+mn-cs"/>
              </a:rPr>
              <a:t> soubor modulu závazky</a:t>
            </a:r>
            <a:r>
              <a:rPr lang="cs-CZ" sz="1200" b="0" i="0" u="none" strike="noStrike" kern="1200" dirty="0" smtClean="0">
                <a:solidFill>
                  <a:schemeClr val="tx1"/>
                </a:solidFill>
                <a:latin typeface="Times New Roman" pitchFamily="18" charset="0"/>
                <a:ea typeface="+mn-ea"/>
                <a:cs typeface="+mn-cs"/>
              </a:rPr>
              <a:t> </a:t>
            </a:r>
            <a:r>
              <a:rPr lang="cs-CZ" dirty="0" smtClean="0"/>
              <a:t>(28.24) zadá </a:t>
            </a:r>
            <a:r>
              <a:rPr lang="cs-CZ" dirty="0" smtClean="0"/>
              <a:t>ekonomický správce QMI banku A jako</a:t>
            </a:r>
            <a:r>
              <a:rPr lang="cs-CZ" baseline="0" dirty="0" smtClean="0"/>
              <a:t> implicitní banku. Ta se zobrazí vždy při zadávání dodavatele ve funkci Údržba </a:t>
            </a:r>
            <a:r>
              <a:rPr lang="cs-CZ" baseline="0" dirty="0" smtClean="0"/>
              <a:t>dodavatelů (2.3.1), </a:t>
            </a:r>
            <a:r>
              <a:rPr lang="cs-CZ" baseline="0" dirty="0" smtClean="0"/>
              <a:t>kterému se v našem kurzu budeme věnovat později.</a:t>
            </a:r>
          </a:p>
          <a:p>
            <a:r>
              <a:rPr lang="cs-CZ" dirty="0" smtClean="0"/>
              <a:t>Ekonomický správce QMI rovněž zadá do pole doručovací adresy místo 8000,</a:t>
            </a:r>
            <a:r>
              <a:rPr lang="cs-CZ" baseline="0" dirty="0" smtClean="0"/>
              <a:t> které se tak stane implicitní doručovací adresou QMI a použije se při zadání závazkového dokladu, který nemá přiřazené číslo nákupní objednávky.</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Před započetím</a:t>
            </a:r>
            <a:r>
              <a:rPr lang="cs-CZ" baseline="0" dirty="0" smtClean="0"/>
              <a:t> zadávání míst či artiklů je třeba definovat alespoň jeden kód statusu zásob.</a:t>
            </a:r>
          </a:p>
          <a:p>
            <a:r>
              <a:rPr lang="cs-CZ" baseline="0" dirty="0" smtClean="0"/>
              <a:t>Ve funkci </a:t>
            </a:r>
            <a:r>
              <a:rPr lang="cs-CZ" sz="1200" b="0" i="0" u="none" strike="noStrike" kern="1200" dirty="0" smtClean="0">
                <a:solidFill>
                  <a:schemeClr val="tx1"/>
                </a:solidFill>
                <a:latin typeface="Times New Roman" pitchFamily="18" charset="0"/>
                <a:ea typeface="+mn-ea"/>
                <a:cs typeface="+mn-cs"/>
              </a:rPr>
              <a:t>Údržba kódů statusu zásob</a:t>
            </a:r>
            <a:r>
              <a:rPr lang="cs-CZ" dirty="0" smtClean="0"/>
              <a:t> (1.1.1) lze určit, zda jsou</a:t>
            </a:r>
            <a:r>
              <a:rPr lang="cs-CZ" baseline="0" dirty="0" smtClean="0"/>
              <a:t> zásoby dostupné pro tvorbu zakázek nebo pracovních příkazů, započitatelné v plánu materiálových požadavků a zda je povolen nadvýdej ze skladových míst, identifikovaných tímto kódem.</a:t>
            </a:r>
          </a:p>
          <a:p>
            <a:r>
              <a:rPr lang="cs-CZ" baseline="0" dirty="0" smtClean="0"/>
              <a:t>QMI definuje kód Nv-Ne, který určuje, že ze skladových míst, označených tímto kódem, nelze provádět nadvýdej.</a:t>
            </a:r>
          </a:p>
          <a:p>
            <a:r>
              <a:rPr lang="cs-CZ" baseline="0" dirty="0" smtClean="0"/>
              <a:t>Pokud je nadvýdej povolen, zásoby jsou vydávány, i když jich ve stavu zásob skladového místa není k dispozici dostatečné množství. Jsou vydávány i tehdy, když je stav zásob skladového místa nulový nebo záporný. Jde vždy o chybný stav. Nepovolení transakce, která vede k zápornému stavu zásob nutí uživatele napravit zdroj chyby ještě před dokončením transakce.</a:t>
            </a:r>
          </a:p>
          <a:p>
            <a:r>
              <a:rPr lang="cs-CZ" baseline="0" dirty="0" smtClean="0"/>
              <a:t>Poznámka: je velmi vhodné nepoužívat prázdná pole kódů. Názvy kódů by měly být smysluplné. V našem příkladě jsme použili zkratku odvozenou z atributů kódu.</a:t>
            </a:r>
          </a:p>
          <a:p>
            <a:endParaRPr lang="cs-CZ" baseline="0" dirty="0" smtClean="0"/>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 našem kurzu má firma QMI jediné místo označené 8000. Ve funkci </a:t>
            </a:r>
            <a:r>
              <a:rPr lang="cs-CZ" sz="1200" b="0" i="0" u="none" strike="noStrike" kern="1200" dirty="0" smtClean="0">
                <a:solidFill>
                  <a:schemeClr val="tx1"/>
                </a:solidFill>
                <a:latin typeface="Times New Roman" pitchFamily="18" charset="0"/>
                <a:ea typeface="+mn-ea"/>
                <a:cs typeface="+mn-cs"/>
              </a:rPr>
              <a:t>Údržba míst</a:t>
            </a:r>
            <a:r>
              <a:rPr lang="cs-CZ" dirty="0" smtClean="0"/>
              <a:t> (1.1.13) přiřadí výrobní manažer QMI</a:t>
            </a:r>
            <a:r>
              <a:rPr lang="cs-CZ" baseline="0" dirty="0" smtClean="0"/>
              <a:t> místu 8000 účetní jednotku 1000 a kód statusu zásob Nv-Ne, definovaný na předchozí straně.</a:t>
            </a:r>
          </a:p>
          <a:p>
            <a:r>
              <a:rPr lang="cs-CZ" b="1" i="1" baseline="0" dirty="0" smtClean="0"/>
              <a:t>Poznámka:</a:t>
            </a:r>
            <a:r>
              <a:rPr lang="cs-CZ" baseline="0" dirty="0" smtClean="0"/>
              <a:t> je velmi užitečné, když je kód místa stejný jako kód adresy fyzického umístění. V několika funkcích pak může systém z kódu místa určit adresu ulice. Příkladem je určení doručovací adresy nákupní objednávky z kódu místa jejích položek. Stejné hodnoty kódů míst a kódů adres vyžaduje modul Globální řízení daní.</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Vytvořte</a:t>
            </a:r>
            <a:r>
              <a:rPr lang="cs-CZ" baseline="0" dirty="0" smtClean="0"/>
              <a:t> skladové místo </a:t>
            </a:r>
            <a:r>
              <a:rPr lang="cs-CZ" baseline="0" dirty="0" smtClean="0"/>
              <a:t>(1.1.18) pro </a:t>
            </a:r>
            <a:r>
              <a:rPr lang="cs-CZ" baseline="0" dirty="0" smtClean="0"/>
              <a:t>každé fyzické umístění, kde skladujete zásoby. Pokud skladujete palety nebo cívky s materiálem na parkovišti, parkoviště musí být definováno jako skladové místo. Jestliže vedoucí udržuje zásobu malých předmětů ve spodní zásuvce svého stolu, pak i tato zásuvka musí být definována jako skladové místo.</a:t>
            </a:r>
          </a:p>
          <a:p>
            <a:r>
              <a:rPr lang="cs-CZ" baseline="0" dirty="0" smtClean="0"/>
              <a:t>Firma QMI má dvě skladová místa, která jsou součástí místa 8000 – sklad surovin</a:t>
            </a:r>
            <a:r>
              <a:rPr lang="cs-CZ" dirty="0" smtClean="0"/>
              <a:t> a hotových výrobků</a:t>
            </a:r>
            <a:r>
              <a:rPr lang="cs-CZ" baseline="0" dirty="0" smtClean="0"/>
              <a:t>. Výrobní manažer QMI je zadá ve funkci Údržba skladových míst pod názvy SUROV a HOTOV. Použije kód statusu zásob Nv-Ne a zatrhne pole Trvalé.</a:t>
            </a:r>
          </a:p>
          <a:p>
            <a:r>
              <a:rPr lang="cs-CZ" b="1" i="1" baseline="0" dirty="0" smtClean="0"/>
              <a:t>Poznámka:</a:t>
            </a:r>
            <a:r>
              <a:rPr lang="cs-CZ" baseline="0" dirty="0" smtClean="0"/>
              <a:t> ke každému skladovému místu je nutno přiřadit kód statusu zásob. Implicitní hodnota se použije z definice místa.</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BF98BC58-8AA0-4EE2-BBFF-229A252C175B}" type="slidenum">
              <a:rPr lang="en-US" smtClean="0"/>
              <a:pPr/>
              <a:t>24</a:t>
            </a:fld>
            <a:endParaRPr lang="en-US" smtClean="0"/>
          </a:p>
        </p:txBody>
      </p:sp>
      <p:sp>
        <p:nvSpPr>
          <p:cNvPr id="125955" name="Rectangle 2"/>
          <p:cNvSpPr>
            <a:spLocks noGrp="1" noRot="1" noChangeAspect="1" noChangeArrowheads="1" noTextEdit="1"/>
          </p:cNvSpPr>
          <p:nvPr>
            <p:ph type="sldImg"/>
          </p:nvPr>
        </p:nvSpPr>
        <p:spPr>
          <a:xfrm>
            <a:off x="1254125" y="576263"/>
            <a:ext cx="4640263" cy="3479800"/>
          </a:xfrm>
          <a:solidFill>
            <a:srgbClr val="FFFFFF"/>
          </a:solidFill>
          <a:ln/>
        </p:spPr>
      </p:sp>
      <p:sp>
        <p:nvSpPr>
          <p:cNvPr id="125956" name="Rectangle 3"/>
          <p:cNvSpPr>
            <a:spLocks noGrp="1" noChangeArrowheads="1"/>
          </p:cNvSpPr>
          <p:nvPr>
            <p:ph type="body" idx="1"/>
          </p:nvPr>
        </p:nvSpPr>
        <p:spPr>
          <a:xfrm>
            <a:off x="931863" y="4191001"/>
            <a:ext cx="5127625" cy="4703762"/>
          </a:xfrm>
          <a:noFill/>
          <a:ln>
            <a:noFill/>
          </a:ln>
        </p:spPr>
        <p:txBody>
          <a:bodyPr lIns="92775" tIns="46388" rIns="92775" bIns="46388"/>
          <a:lstStyle/>
          <a:p>
            <a:pPr eaLnBrk="1" hangingPunct="1"/>
            <a:r>
              <a:rPr lang="cs-CZ" b="1" dirty="0" smtClean="0"/>
              <a:t>Databáze</a:t>
            </a:r>
          </a:p>
          <a:p>
            <a:pPr eaLnBrk="1" hangingPunct="1"/>
            <a:r>
              <a:rPr lang="cs-CZ" dirty="0" smtClean="0"/>
              <a:t>Databáze</a:t>
            </a:r>
            <a:r>
              <a:rPr lang="cs-CZ" baseline="0" dirty="0" smtClean="0"/>
              <a:t> je fyzická sada tabulek. Uživatelé, kteří mají přístup k databázi, mají i přístup k datům v tabulkách v závislosti na nastavení nabídek, polí a parametrů funkce Zabezpečení míst.</a:t>
            </a:r>
          </a:p>
          <a:p>
            <a:pPr eaLnBrk="1" hangingPunct="1"/>
            <a:r>
              <a:rPr lang="cs-CZ" b="1" baseline="0" dirty="0" smtClean="0"/>
              <a:t>Doména</a:t>
            </a:r>
          </a:p>
          <a:p>
            <a:pPr eaLnBrk="1" hangingPunct="1"/>
            <a:r>
              <a:rPr lang="cs-CZ" baseline="0" dirty="0" smtClean="0"/>
              <a:t>Doména je šablona pro několik účetních jednotek se společnou základní měnou a účtovou osnovou a kalendářem hlavní knihy. V systému musí být zadaná alespoň jedna doména.</a:t>
            </a:r>
          </a:p>
          <a:p>
            <a:pPr eaLnBrk="1" hangingPunct="1"/>
            <a:r>
              <a:rPr lang="cs-CZ" b="1" dirty="0" smtClean="0"/>
              <a:t>Účetní jednotka</a:t>
            </a:r>
          </a:p>
          <a:p>
            <a:pPr marL="0" marR="0" indent="0" algn="l" defTabSz="914400" rtl="0" eaLnBrk="1" fontAlgn="base" latinLnBrk="0" hangingPunct="1">
              <a:lnSpc>
                <a:spcPct val="100000"/>
              </a:lnSpc>
              <a:spcBef>
                <a:spcPct val="30000"/>
              </a:spcBef>
              <a:spcAft>
                <a:spcPct val="0"/>
              </a:spcAft>
              <a:buClrTx/>
              <a:buSzTx/>
              <a:buFontTx/>
              <a:buNone/>
              <a:tabLst/>
              <a:defRPr/>
            </a:pPr>
            <a:r>
              <a:rPr lang="cs-CZ" dirty="0" smtClean="0"/>
              <a:t>Účetní jednotka je koncept pro vytváření ekonomických výkazů</a:t>
            </a:r>
            <a:r>
              <a:rPr lang="cs-CZ" baseline="0" dirty="0" smtClean="0"/>
              <a:t> – rozvah a výsledovek. V jedné doméně může být více účetních jednotek. Výběrem více účetních jednotek lze vytvářet sloučené přehledy. V systému musí být zadaná alespoň jedna ú</a:t>
            </a:r>
            <a:r>
              <a:rPr lang="cs-CZ" dirty="0" smtClean="0"/>
              <a:t>četní jednotka. </a:t>
            </a:r>
          </a:p>
          <a:p>
            <a:pPr eaLnBrk="1" hangingPunct="1"/>
            <a:endParaRPr lang="cs-CZ"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3488" y="582613"/>
            <a:ext cx="4640262" cy="3479800"/>
          </a:xfrm>
        </p:spPr>
      </p:sp>
      <p:sp>
        <p:nvSpPr>
          <p:cNvPr id="3" name="Notes Placeholder 2"/>
          <p:cNvSpPr>
            <a:spLocks noGrp="1"/>
          </p:cNvSpPr>
          <p:nvPr>
            <p:ph type="body" idx="1"/>
          </p:nvPr>
        </p:nvSpPr>
        <p:spPr>
          <a:xfrm>
            <a:off x="931863" y="4248150"/>
            <a:ext cx="5127625" cy="4337050"/>
          </a:xfrm>
        </p:spPr>
        <p:txBody>
          <a:bodyPr>
            <a:noAutofit/>
          </a:bodyPr>
          <a:lstStyle/>
          <a:p>
            <a:pPr eaLnBrk="1" hangingPunct="1"/>
            <a:r>
              <a:rPr lang="cs-CZ" b="1" dirty="0" smtClean="0"/>
              <a:t>Místo</a:t>
            </a:r>
          </a:p>
          <a:p>
            <a:pPr eaLnBrk="1" hangingPunct="1"/>
            <a:r>
              <a:rPr lang="cs-CZ" dirty="0" smtClean="0"/>
              <a:t>Místo je koncept pro plánování a řízení zásob. V místě jsou uloženy veškeré</a:t>
            </a:r>
            <a:r>
              <a:rPr lang="cs-CZ" baseline="0" dirty="0" smtClean="0"/>
              <a:t> zásoby a je prováděno veškeré plánování. Každé místo náleží do právě jedné účetní jednotky, ale účetní jednotka může mít více míst. Téměř všechny přehledy produkované systémem jsou vytvářeny pro vybraná místa a podle nich řazena. Jestliže jsou v systému jakékoli zásoby, musí být vytvořeno alespoň jedno místo.</a:t>
            </a:r>
          </a:p>
          <a:p>
            <a:pPr eaLnBrk="1" hangingPunct="1"/>
            <a:r>
              <a:rPr lang="cs-CZ" b="1" dirty="0" smtClean="0"/>
              <a:t>Skladové místo</a:t>
            </a:r>
          </a:p>
          <a:p>
            <a:pPr marL="0" marR="0" indent="0" algn="l" defTabSz="914400" rtl="0" eaLnBrk="1" fontAlgn="base" latinLnBrk="0" hangingPunct="1">
              <a:lnSpc>
                <a:spcPct val="100000"/>
              </a:lnSpc>
              <a:spcBef>
                <a:spcPct val="30000"/>
              </a:spcBef>
              <a:spcAft>
                <a:spcPct val="0"/>
              </a:spcAft>
              <a:buClrTx/>
              <a:buSzTx/>
              <a:buFontTx/>
              <a:buNone/>
              <a:tabLst/>
              <a:defRPr/>
            </a:pPr>
            <a:r>
              <a:rPr lang="cs-CZ" dirty="0" smtClean="0"/>
              <a:t>Místo může</a:t>
            </a:r>
            <a:r>
              <a:rPr lang="cs-CZ" baseline="0" dirty="0" smtClean="0"/>
              <a:t> zahrnovat více skladových míst, která slouží pro fyzickou identifikaci a řízení jednotlivých artiklů ve stavu zásob. Přehledy zásob jsou obvykle vytvářeny pro vybraná skladová místa a podle nich řazena. Jestliže jsou v systému jakékoli zásoby, musí být vytvořeno alespoň jedno skladové místo.</a:t>
            </a:r>
          </a:p>
          <a:p>
            <a:pPr marL="0" marR="0" indent="0" algn="l" defTabSz="914400" rtl="0" eaLnBrk="1" fontAlgn="base" latinLnBrk="0" hangingPunct="1">
              <a:lnSpc>
                <a:spcPct val="100000"/>
              </a:lnSpc>
              <a:spcBef>
                <a:spcPct val="30000"/>
              </a:spcBef>
              <a:spcAft>
                <a:spcPct val="0"/>
              </a:spcAft>
              <a:buClrTx/>
              <a:buSzTx/>
              <a:buFontTx/>
              <a:buNone/>
              <a:tabLst/>
              <a:defRPr/>
            </a:pPr>
            <a:endParaRPr lang="cs-CZ" baseline="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11B15AA4-81F5-49F0-9DCF-1D336C3AD5BE}" type="slidenum">
              <a:rPr lang="en-US" smtClean="0"/>
              <a:pPr/>
              <a:t>26</a:t>
            </a:fld>
            <a:endParaRPr lang="en-US" smtClean="0"/>
          </a:p>
        </p:txBody>
      </p:sp>
      <p:sp>
        <p:nvSpPr>
          <p:cNvPr id="126979" name="Rectangle 1026"/>
          <p:cNvSpPr>
            <a:spLocks noGrp="1" noRot="1" noChangeAspect="1" noChangeArrowheads="1" noTextEdit="1"/>
          </p:cNvSpPr>
          <p:nvPr>
            <p:ph type="sldImg"/>
          </p:nvPr>
        </p:nvSpPr>
        <p:spPr>
          <a:xfrm>
            <a:off x="1254125" y="576263"/>
            <a:ext cx="4640263" cy="3479800"/>
          </a:xfrm>
          <a:solidFill>
            <a:srgbClr val="FFFFFF"/>
          </a:solidFill>
          <a:ln/>
        </p:spPr>
      </p:sp>
      <p:sp>
        <p:nvSpPr>
          <p:cNvPr id="126980" name="Rectangle 1027"/>
          <p:cNvSpPr>
            <a:spLocks noGrp="1" noChangeArrowheads="1"/>
          </p:cNvSpPr>
          <p:nvPr>
            <p:ph type="body" idx="1"/>
          </p:nvPr>
        </p:nvSpPr>
        <p:spPr>
          <a:xfrm>
            <a:off x="931863" y="4324350"/>
            <a:ext cx="5127625" cy="4570412"/>
          </a:xfrm>
          <a:noFill/>
          <a:ln>
            <a:noFill/>
          </a:ln>
        </p:spPr>
        <p:txBody>
          <a:bodyPr lIns="92775" tIns="46388" rIns="92775" bIns="46388"/>
          <a:lstStyle/>
          <a:p>
            <a:pPr eaLnBrk="1" hangingPunct="1">
              <a:defRPr/>
            </a:pPr>
            <a:r>
              <a:rPr lang="cs-CZ" b="1" dirty="0" smtClean="0"/>
              <a:t>Shrnutí kroků v příkladu</a:t>
            </a:r>
          </a:p>
          <a:p>
            <a:pPr eaLnBrk="1" hangingPunct="1">
              <a:defRPr/>
            </a:pPr>
            <a:r>
              <a:rPr lang="cs-CZ" dirty="0" smtClean="0"/>
              <a:t>Nejprve jsme viděli, jak pracovník firmy QMI zadal svou adresu a ve funkci Údržba účetních jednotek nalezl a zrušil označení předchozí primární účetní jednotky. Poté zadal novou účetní jednotku 1000 a označil ji jako primární.</a:t>
            </a:r>
          </a:p>
          <a:p>
            <a:pPr eaLnBrk="1" hangingPunct="1">
              <a:defRPr/>
            </a:pPr>
            <a:r>
              <a:rPr lang="cs-CZ" dirty="0" smtClean="0"/>
              <a:t>Pracovník firmy QMI dále ve funkci Údržba bank zadal svou banku a ve funkci Řízení závazků ji nastavil jako implicitní.</a:t>
            </a:r>
          </a:p>
          <a:p>
            <a:pPr eaLnBrk="1" hangingPunct="1">
              <a:defRPr/>
            </a:pPr>
            <a:r>
              <a:rPr lang="cs-CZ" dirty="0" smtClean="0"/>
              <a:t>Ve funkci Údržba kódů statusu zásob zadal kód Nv-Ne (nepovolený nadvýdej), ve funkci Údržba míst vytvořil nové místo s označením 8000 a přiřadil mu implicitní kód statusu zásob Nv-Ne.</a:t>
            </a:r>
          </a:p>
          <a:p>
            <a:pPr eaLnBrk="1" hangingPunct="1">
              <a:defRPr/>
            </a:pPr>
            <a:r>
              <a:rPr lang="cs-CZ" dirty="0" smtClean="0"/>
              <a:t>Nakonec ve funkci Údržba skladových míst zadal pracovník firmy QMI dvě skladová místa v místě 8000, SUROV a HOTOV. Kód statusu zásob byl použit implicitní z místa 8000.</a:t>
            </a:r>
          </a:p>
          <a:p>
            <a:pPr eaLnBrk="1" hangingPunct="1"/>
            <a:endParaRPr lang="en-US" dirty="0" smtClean="0"/>
          </a:p>
          <a:p>
            <a:endParaRPr lang="cs-CZ" dirty="0" smtClean="0"/>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7D71A33D-225B-41D2-AAC2-37D8E43B4E6B}" type="slidenum">
              <a:rPr lang="en-US" smtClean="0"/>
              <a:pPr/>
              <a:t>27</a:t>
            </a:fld>
            <a:endParaRPr lang="en-US" smtClean="0"/>
          </a:p>
        </p:txBody>
      </p:sp>
      <p:sp>
        <p:nvSpPr>
          <p:cNvPr id="12800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2800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b="1" dirty="0" smtClean="0"/>
              <a:t>Počáteční kroky</a:t>
            </a:r>
          </a:p>
          <a:p>
            <a:pPr marL="228600" indent="-228600" eaLnBrk="1" hangingPunct="1">
              <a:buFont typeface="+mj-lt"/>
              <a:buAutoNum type="arabicPeriod"/>
            </a:pPr>
            <a:r>
              <a:rPr lang="cs-CZ" dirty="0" smtClean="0"/>
              <a:t>Přepněte</a:t>
            </a:r>
            <a:r>
              <a:rPr lang="cs-CZ" baseline="0" dirty="0" smtClean="0"/>
              <a:t> pracovní plochu na Train</a:t>
            </a:r>
          </a:p>
          <a:p>
            <a:pPr marL="228600" indent="-228600" eaLnBrk="1" hangingPunct="1">
              <a:buFont typeface="+mj-lt"/>
              <a:buAutoNum type="arabicPeriod"/>
            </a:pPr>
            <a:r>
              <a:rPr lang="cs-CZ" baseline="0" dirty="0" smtClean="0"/>
              <a:t>Ve funkci </a:t>
            </a:r>
            <a:r>
              <a:rPr lang="cs-CZ" b="0" i="0" u="none" strike="noStrike" kern="1200" dirty="0" smtClean="0">
                <a:solidFill>
                  <a:schemeClr val="tx1"/>
                </a:solidFill>
                <a:latin typeface="Times New Roman" pitchFamily="18" charset="0"/>
                <a:ea typeface="+mn-ea"/>
                <a:cs typeface="+mn-cs"/>
              </a:rPr>
              <a:t>Prohlížení údržby domén</a:t>
            </a:r>
            <a:r>
              <a:rPr lang="cs-CZ" dirty="0" smtClean="0"/>
              <a:t> (36.10.2) ověřte existenci domény Train pojmenované Training QADDB.</a:t>
            </a:r>
          </a:p>
          <a:p>
            <a:pPr marL="228600" indent="-228600" eaLnBrk="1" hangingPunct="1">
              <a:buFont typeface="+mj-lt"/>
              <a:buAutoNum type="arabicPeriod"/>
            </a:pPr>
            <a:r>
              <a:rPr lang="cs-CZ" dirty="0" smtClean="0"/>
              <a:t>Ve funkci </a:t>
            </a:r>
            <a:r>
              <a:rPr lang="cs-CZ" b="0" i="0" u="none" strike="noStrike" kern="1200" dirty="0" smtClean="0">
                <a:solidFill>
                  <a:schemeClr val="tx1"/>
                </a:solidFill>
                <a:latin typeface="Times New Roman" pitchFamily="18" charset="0"/>
                <a:ea typeface="+mn-ea"/>
                <a:cs typeface="+mn-cs"/>
              </a:rPr>
              <a:t>Údržba kódů zdůvodnění</a:t>
            </a:r>
            <a:r>
              <a:rPr lang="cs-CZ" dirty="0" smtClean="0"/>
              <a:t> (36.2.17) zadejte:</a:t>
            </a:r>
          </a:p>
          <a:p>
            <a:pPr eaLnBrk="1" hangingPunct="1"/>
            <a:r>
              <a:rPr lang="cs-CZ" b="1" dirty="0" smtClean="0"/>
              <a:t>Pole		Hodnota</a:t>
            </a:r>
          </a:p>
          <a:p>
            <a:pPr eaLnBrk="1" hangingPunct="1"/>
            <a:r>
              <a:rPr lang="cs-CZ" b="0" i="0" u="none" strike="noStrike" kern="1200" dirty="0" smtClean="0">
                <a:solidFill>
                  <a:schemeClr val="tx1"/>
                </a:solidFill>
                <a:latin typeface="Times New Roman" pitchFamily="18" charset="0"/>
                <a:ea typeface="+mn-ea"/>
                <a:cs typeface="+mn-cs"/>
              </a:rPr>
              <a:t>Typ zdůvodnění</a:t>
            </a:r>
            <a:r>
              <a:rPr lang="cs-CZ" dirty="0" smtClean="0"/>
              <a:t> 	Esig</a:t>
            </a:r>
            <a:br>
              <a:rPr lang="cs-CZ" dirty="0" smtClean="0"/>
            </a:br>
            <a:r>
              <a:rPr lang="cs-CZ" b="0" i="0" u="none" strike="noStrike" kern="1200" dirty="0" smtClean="0">
                <a:solidFill>
                  <a:schemeClr val="tx1"/>
                </a:solidFill>
                <a:latin typeface="Times New Roman" pitchFamily="18" charset="0"/>
                <a:ea typeface="+mn-ea"/>
                <a:cs typeface="+mn-cs"/>
              </a:rPr>
              <a:t>Kód zdůvodnění</a:t>
            </a:r>
            <a:r>
              <a:rPr lang="cs-CZ" dirty="0" smtClean="0"/>
              <a:t> 	Approve</a:t>
            </a:r>
          </a:p>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b="1" i="1" dirty="0" smtClean="0"/>
              <a:t>Poznámka 1:</a:t>
            </a:r>
            <a:r>
              <a:rPr lang="cs-CZ" dirty="0" smtClean="0"/>
              <a:t> následující dva kroky jsou volitelné pro samostudium. Všechna cvičení lze dokončit bez tiskárny a pokud jednu tiskárnu</a:t>
            </a:r>
            <a:r>
              <a:rPr lang="cs-CZ" baseline="0" dirty="0" smtClean="0"/>
              <a:t> nepoužívá více uživatelů, není nutné do formátu sestav zadávat vaše jméno.</a:t>
            </a:r>
          </a:p>
          <a:p>
            <a:endParaRPr lang="cs-CZ" baseline="0" dirty="0" smtClean="0"/>
          </a:p>
          <a:p>
            <a:r>
              <a:rPr lang="cs-CZ" b="1" i="1" baseline="0" dirty="0" smtClean="0"/>
              <a:t>Poznámka 2:</a:t>
            </a:r>
            <a:r>
              <a:rPr lang="cs-CZ" baseline="0" dirty="0" smtClean="0"/>
              <a:t> úkol nastavení tiskárny je zaměřen na použití ve třídě, kde je tiskový systém znám a školitel je schopen s jeho nastavením pomoci. Při samostudiu se nastavení tiskárny bude lišit v závislosti na konfiguraci vašeho systému. Chcete-li nastavit tiskárnu pro tisk sestav, možná budete muset požádat o pomoc technického pracovníka vaší firmy.</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cs-CZ" dirty="0" smtClean="0"/>
              <a:t>Cvičení přidání vašeho jména</a:t>
            </a:r>
            <a:r>
              <a:rPr lang="cs-CZ" baseline="0" dirty="0" smtClean="0"/>
              <a:t> do rámce </a:t>
            </a:r>
            <a:r>
              <a:rPr lang="en-US" baseline="0" dirty="0" smtClean="0"/>
              <a:t>~</a:t>
            </a:r>
            <a:r>
              <a:rPr lang="cs-CZ" baseline="0" dirty="0" smtClean="0"/>
              <a:t>Sestavy na obrazovce Údržba adres </a:t>
            </a:r>
            <a:r>
              <a:rPr lang="cs-CZ" baseline="0" dirty="0" smtClean="0"/>
              <a:t>firem (2.12)  </a:t>
            </a:r>
            <a:r>
              <a:rPr lang="cs-CZ" baseline="0" dirty="0" smtClean="0"/>
              <a:t>je také určeno pro použití ve třídě, kde několik studentů bude používat společnou tiskárnu.</a:t>
            </a:r>
          </a:p>
          <a:p>
            <a:r>
              <a:rPr lang="cs-CZ" baseline="0" dirty="0" smtClean="0"/>
              <a:t>Pro snadnou identifikaci sestav, které budeme ve cvičeních tisknout, doplňte vaše jméno do horní části sestav. Použijte k tomu funkci Údržba adres firem, zadejte kód adresy </a:t>
            </a:r>
            <a:r>
              <a:rPr lang="en-US" baseline="0" dirty="0" smtClean="0"/>
              <a:t>~</a:t>
            </a:r>
            <a:r>
              <a:rPr lang="cs-CZ" baseline="0" dirty="0" smtClean="0"/>
              <a:t>Sestavy a vyplňte vaše jméno do pole Název.</a:t>
            </a:r>
          </a:p>
          <a:p>
            <a:endParaRPr lang="cs-CZ" baseline="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B1D20206-674A-410B-B22B-763EFE8CAB64}" type="slidenum">
              <a:rPr lang="en-US" smtClean="0"/>
              <a:pPr/>
              <a:t>3</a:t>
            </a:fld>
            <a:endParaRPr lang="en-US" smtClean="0"/>
          </a:p>
        </p:txBody>
      </p:sp>
      <p:sp>
        <p:nvSpPr>
          <p:cNvPr id="11878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4" name="Notes Placeholder 3"/>
          <p:cNvSpPr>
            <a:spLocks noGrp="1"/>
          </p:cNvSpPr>
          <p:nvPr>
            <p:ph type="body" idx="1"/>
          </p:nvPr>
        </p:nvSpPr>
        <p:spPr/>
        <p:txBody>
          <a:bodyPr>
            <a:normAutofit/>
          </a:bodyPr>
          <a:lstStyle/>
          <a:p>
            <a:endParaRPr lang="cs-CZ"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819807"/>
            <a:ext cx="5127625" cy="7765393"/>
          </a:xfrm>
        </p:spPr>
        <p:txBody>
          <a:bodyPr>
            <a:noAutofit/>
          </a:bodyPr>
          <a:lstStyle/>
          <a:p>
            <a:r>
              <a:rPr lang="cs-CZ" b="1" baseline="0" dirty="0" smtClean="0"/>
              <a:t>Zadejte firemní adresu</a:t>
            </a:r>
          </a:p>
          <a:p>
            <a:r>
              <a:rPr lang="cs-CZ" baseline="0" dirty="0" smtClean="0"/>
              <a:t>Poznámka: postupujte podle obrazovek v předcházející kapitole. Cvičení používá stejné kroky, které byly použity pro zadání informací firmy QMI.</a:t>
            </a:r>
          </a:p>
          <a:p>
            <a:pPr marL="228600" indent="-228600">
              <a:buFont typeface="+mj-lt"/>
              <a:buAutoNum type="arabicPeriod" startAt="4"/>
            </a:pPr>
            <a:r>
              <a:rPr lang="cs-CZ" baseline="0" dirty="0" smtClean="0"/>
              <a:t>Použijte funkci Údržba adres firem (2.12) a vyplňte:</a:t>
            </a:r>
          </a:p>
          <a:p>
            <a:pPr eaLnBrk="1" hangingPunct="1"/>
            <a:r>
              <a:rPr lang="cs-CZ" b="1" dirty="0" smtClean="0"/>
              <a:t>Pole		Hodnota</a:t>
            </a:r>
          </a:p>
          <a:p>
            <a:pPr eaLnBrk="1" hangingPunct="1"/>
            <a:r>
              <a:rPr lang="cs-CZ" b="0" i="0" u="none" strike="noStrike" kern="1200" dirty="0" smtClean="0">
                <a:solidFill>
                  <a:schemeClr val="tx1"/>
                </a:solidFill>
                <a:latin typeface="Times New Roman" pitchFamily="18" charset="0"/>
                <a:ea typeface="+mn-ea"/>
                <a:cs typeface="+mn-cs"/>
              </a:rPr>
              <a:t>Kód adresy	</a:t>
            </a:r>
            <a:r>
              <a:rPr lang="cs-CZ" dirty="0" smtClean="0"/>
              <a:t> 	8000</a:t>
            </a:r>
            <a:br>
              <a:rPr lang="cs-CZ" dirty="0" smtClean="0"/>
            </a:br>
            <a:r>
              <a:rPr lang="cs-CZ" baseline="0" dirty="0" smtClean="0"/>
              <a:t>Popis		QMI s.r.o.</a:t>
            </a:r>
            <a:br>
              <a:rPr lang="cs-CZ" baseline="0" dirty="0" smtClean="0"/>
            </a:br>
            <a:r>
              <a:rPr lang="cs-CZ" baseline="0" dirty="0" smtClean="0"/>
              <a:t>Ulice		Průmyslová 17</a:t>
            </a:r>
            <a:br>
              <a:rPr lang="cs-CZ" baseline="0" dirty="0" smtClean="0"/>
            </a:br>
            <a:r>
              <a:rPr lang="cs-CZ" baseline="0" dirty="0" smtClean="0"/>
              <a:t>City		Praha</a:t>
            </a:r>
            <a:br>
              <a:rPr lang="cs-CZ" baseline="0" dirty="0" smtClean="0"/>
            </a:br>
            <a:r>
              <a:rPr lang="cs-CZ" baseline="0" dirty="0" smtClean="0"/>
              <a:t>State		</a:t>
            </a:r>
            <a:r>
              <a:rPr lang="cs-CZ" dirty="0" smtClean="0"/>
              <a:t>CZ</a:t>
            </a:r>
            <a:r>
              <a:rPr lang="cs-CZ" baseline="0" dirty="0" smtClean="0"/>
              <a:t/>
            </a:r>
            <a:br>
              <a:rPr lang="cs-CZ" baseline="0" dirty="0" smtClean="0"/>
            </a:br>
            <a:r>
              <a:rPr lang="cs-CZ" baseline="0" dirty="0" smtClean="0"/>
              <a:t>Post		110</a:t>
            </a:r>
            <a:r>
              <a:rPr lang="cs-CZ" dirty="0" smtClean="0"/>
              <a:t> 00</a:t>
            </a:r>
            <a:r>
              <a:rPr lang="cs-CZ" baseline="0" dirty="0" smtClean="0"/>
              <a:t/>
            </a:r>
            <a:br>
              <a:rPr lang="cs-CZ" baseline="0" dirty="0" smtClean="0"/>
            </a:br>
            <a:r>
              <a:rPr lang="cs-CZ" baseline="0" dirty="0" smtClean="0"/>
              <a:t>Country		</a:t>
            </a:r>
            <a:r>
              <a:rPr lang="cs-CZ" dirty="0" smtClean="0"/>
              <a:t>CR</a:t>
            </a:r>
            <a:endParaRPr lang="cs-CZ" baseline="0" dirty="0" smtClean="0"/>
          </a:p>
          <a:p>
            <a:r>
              <a:rPr lang="cs-CZ" baseline="0" dirty="0" smtClean="0"/>
              <a:t>Klikněte na Další nebo stiskněte Enter.</a:t>
            </a:r>
          </a:p>
          <a:p>
            <a:r>
              <a:rPr lang="cs-CZ" baseline="0" dirty="0" smtClean="0"/>
              <a:t>Ponechte beze změn okno </a:t>
            </a:r>
            <a:r>
              <a:rPr lang="cs-CZ" baseline="0" dirty="0" smtClean="0">
                <a:solidFill>
                  <a:srgbClr val="FF0000"/>
                </a:solidFill>
              </a:rPr>
              <a:t>Address Tax Data</a:t>
            </a:r>
            <a:r>
              <a:rPr lang="cs-CZ" baseline="0" dirty="0" smtClean="0"/>
              <a:t>, které se objeví a klikněte na Další.</a:t>
            </a:r>
          </a:p>
          <a:p>
            <a:r>
              <a:rPr lang="cs-CZ" baseline="0" dirty="0" smtClean="0"/>
              <a:t>Zatímco je kurzor v prvním poli seznamu bankovních účtů, zavřete okno Údržba adres firem kliknutím na Zpět.</a:t>
            </a:r>
          </a:p>
          <a:p>
            <a:r>
              <a:rPr lang="cs-CZ" b="1" i="1" baseline="0" dirty="0" smtClean="0"/>
              <a:t>Poznámka:</a:t>
            </a:r>
            <a:r>
              <a:rPr lang="cs-CZ" baseline="0" dirty="0" smtClean="0"/>
              <a:t> bankovní účty ve funkci Údržba adres firem se používají pro elektronické platby a v našem kurzu se jim věnovat nebudeme.</a:t>
            </a:r>
          </a:p>
          <a:p>
            <a:r>
              <a:rPr lang="cs-CZ" b="1" baseline="0" dirty="0" smtClean="0"/>
              <a:t>Zadejte účetní jednotku</a:t>
            </a:r>
          </a:p>
          <a:p>
            <a:pPr marL="228600" indent="-228600">
              <a:buFont typeface="+mj-lt"/>
              <a:buAutoNum type="arabicPeriod" startAt="5"/>
            </a:pPr>
            <a:r>
              <a:rPr lang="cs-CZ" baseline="0" dirty="0" smtClean="0"/>
              <a:t>Použijte funkci </a:t>
            </a:r>
            <a:r>
              <a:rPr lang="cs-CZ" b="0" i="0" u="none" strike="noStrike" kern="1200" dirty="0" smtClean="0">
                <a:solidFill>
                  <a:schemeClr val="tx1"/>
                </a:solidFill>
                <a:latin typeface="Times New Roman" pitchFamily="18" charset="0"/>
                <a:ea typeface="+mn-ea"/>
                <a:cs typeface="+mn-cs"/>
              </a:rPr>
              <a:t>Údržba účetních jednotek</a:t>
            </a:r>
            <a:r>
              <a:rPr lang="cs-CZ" dirty="0" smtClean="0"/>
              <a:t> (25.3.1.1)</a:t>
            </a:r>
          </a:p>
          <a:p>
            <a:r>
              <a:rPr lang="cs-CZ" baseline="0" dirty="0" smtClean="0"/>
              <a:t>V poli Účetní jednotka vyhledejte v seznamu stávající primární účetní jednotku a zrušte její nastavení jako primární (zrušte zatržení příslušného pole). Zadejte data nové účetní jednotky a označte ji jako primární:</a:t>
            </a:r>
          </a:p>
          <a:p>
            <a:pPr eaLnBrk="1" hangingPunct="1"/>
            <a:r>
              <a:rPr lang="cs-CZ" b="1" dirty="0" smtClean="0"/>
              <a:t>Pole		Hodnota</a:t>
            </a:r>
          </a:p>
          <a:p>
            <a:pPr eaLnBrk="1" hangingPunct="1"/>
            <a:r>
              <a:rPr lang="cs-CZ" b="0" i="0" u="none" strike="noStrike" kern="1200" dirty="0" smtClean="0">
                <a:solidFill>
                  <a:schemeClr val="tx1"/>
                </a:solidFill>
                <a:latin typeface="Times New Roman" pitchFamily="18" charset="0"/>
                <a:ea typeface="+mn-ea"/>
                <a:cs typeface="+mn-cs"/>
              </a:rPr>
              <a:t>Účetní jednotka	</a:t>
            </a:r>
            <a:r>
              <a:rPr lang="cs-CZ" dirty="0" smtClean="0"/>
              <a:t>1000</a:t>
            </a:r>
            <a:br>
              <a:rPr lang="cs-CZ" dirty="0" smtClean="0"/>
            </a:br>
            <a:r>
              <a:rPr lang="cs-CZ" dirty="0" smtClean="0"/>
              <a:t>Název		QMI s.r.o.</a:t>
            </a:r>
            <a:br>
              <a:rPr lang="cs-CZ" dirty="0" smtClean="0"/>
            </a:br>
            <a:r>
              <a:rPr lang="cs-CZ" dirty="0" smtClean="0"/>
              <a:t>Primární účetní jednotka	Ano</a:t>
            </a:r>
            <a:br>
              <a:rPr lang="cs-CZ" dirty="0" smtClean="0"/>
            </a:br>
            <a:r>
              <a:rPr lang="cs-CZ" dirty="0" smtClean="0"/>
              <a:t>Měna		CZK</a:t>
            </a:r>
            <a:br>
              <a:rPr lang="cs-CZ" dirty="0" smtClean="0"/>
            </a:br>
            <a:r>
              <a:rPr lang="cs-CZ" dirty="0" smtClean="0"/>
              <a:t>Adresa		8000</a:t>
            </a:r>
          </a:p>
          <a:p>
            <a:pPr eaLnBrk="1" hangingPunct="1"/>
            <a:r>
              <a:rPr lang="cs-CZ" b="1" i="1" dirty="0" smtClean="0"/>
              <a:t>Poznámka:</a:t>
            </a:r>
            <a:r>
              <a:rPr lang="cs-CZ" baseline="0" dirty="0" smtClean="0"/>
              <a:t> Je nutno zadat čísla účtů investičního majetku – zadejte 1801 pro Debet i Kredit.</a:t>
            </a:r>
            <a:endParaRPr lang="cs-CZ" dirty="0" smtClean="0"/>
          </a:p>
          <a:p>
            <a:r>
              <a:rPr lang="cs-CZ" baseline="0" dirty="0" smtClean="0"/>
              <a:t>Další rámec zobrazí vnitrofiremní účty pro transakce mezi účetními jednotkami. Ponechte implicitní hodnoty, zadané ve funkci </a:t>
            </a:r>
            <a:r>
              <a:rPr lang="cs-CZ" b="0" i="0" u="none" strike="noStrike" kern="1200" dirty="0" smtClean="0">
                <a:solidFill>
                  <a:schemeClr val="tx1"/>
                </a:solidFill>
                <a:latin typeface="Times New Roman" pitchFamily="18" charset="0"/>
                <a:ea typeface="+mn-ea"/>
                <a:cs typeface="+mn-cs"/>
              </a:rPr>
              <a:t>Řízení domén/účtů. Klikejte na Next, až se kurzor vrátí do pole Účetní jednotka – pak je úkol hotov.</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693683"/>
            <a:ext cx="5127625" cy="7891517"/>
          </a:xfrm>
        </p:spPr>
        <p:txBody>
          <a:bodyPr>
            <a:noAutofit/>
          </a:bodyPr>
          <a:lstStyle/>
          <a:p>
            <a:r>
              <a:rPr lang="cs-CZ" b="1" dirty="0" smtClean="0"/>
              <a:t>Nastavte účetní jednotku jako implicitní jednotku databáze</a:t>
            </a:r>
          </a:p>
          <a:p>
            <a:pPr marL="228600" indent="-228600">
              <a:buFont typeface="+mj-lt"/>
              <a:buAutoNum type="arabicPeriod" startAt="6"/>
            </a:pPr>
            <a:r>
              <a:rPr lang="cs-CZ" dirty="0" smtClean="0"/>
              <a:t>Použijte funkci Řízení domén/účtů (36.1) a vyplňte:</a:t>
            </a:r>
          </a:p>
          <a:p>
            <a:pPr eaLnBrk="1" hangingPunct="1"/>
            <a:r>
              <a:rPr lang="cs-CZ" b="1" dirty="0" smtClean="0"/>
              <a:t>Pole		Hodnota</a:t>
            </a:r>
          </a:p>
          <a:p>
            <a:pPr eaLnBrk="1" hangingPunct="1"/>
            <a:r>
              <a:rPr lang="cs-CZ" dirty="0" smtClean="0"/>
              <a:t>Účetní jednotka	1000</a:t>
            </a:r>
            <a:br>
              <a:rPr lang="cs-CZ" dirty="0" smtClean="0"/>
            </a:br>
            <a:r>
              <a:rPr lang="cs-CZ" dirty="0" smtClean="0"/>
              <a:t>Ověřovat účty hlavní knihy	Ne</a:t>
            </a:r>
          </a:p>
          <a:p>
            <a:pPr eaLnBrk="1" hangingPunct="1"/>
            <a:r>
              <a:rPr lang="cs-CZ" dirty="0" smtClean="0"/>
              <a:t>Je to implicitní účetní jednotka, použitá v celém systému. Kdykoli při zadání nového místa nebo transakce máte možnost ji použít nebo vybrat jinou.</a:t>
            </a:r>
          </a:p>
          <a:p>
            <a:pPr eaLnBrk="1" hangingPunct="1"/>
            <a:r>
              <a:rPr lang="cs-CZ" dirty="0" smtClean="0"/>
              <a:t>V normálním prostředí budete mít vždy volbu Ověřovat účty hlavní knihy nastavenou na Ano. Toto nastavení zajišťuje, že se všechny transakce zařadí pod přípustné kombinace účtů, podúčtů a nákladových středisek do přípustných období kalendáře hlavní knihy. Během školení ponecháme tuto volbu neaktivní, aby systém studentům nezastavoval transakce kvůli chybám, které by mohli udělat v nastavení kódů účtů.</a:t>
            </a:r>
          </a:p>
          <a:p>
            <a:pPr eaLnBrk="1" hangingPunct="1"/>
            <a:r>
              <a:rPr lang="cs-CZ" dirty="0" smtClean="0"/>
              <a:t>Následuje několik rámců s účty. Projděte je, abyste získali přehled, jaké kódy účtů systém potřebuje a ponechte implicitní hodnoty. Tyto kódy účtů se použijí jako implicitní hodnoty povinných polí v různých částech systému, aby se zajistilo zaúčtování všech transakcí.</a:t>
            </a:r>
          </a:p>
          <a:p>
            <a:pPr eaLnBrk="1" hangingPunct="1"/>
            <a:r>
              <a:rPr lang="cs-CZ" b="1" dirty="0" smtClean="0"/>
              <a:t>Nastavte banku</a:t>
            </a:r>
          </a:p>
          <a:p>
            <a:pPr marL="228600" indent="-228600" eaLnBrk="1" hangingPunct="1">
              <a:buFont typeface="+mj-lt"/>
              <a:buAutoNum type="arabicPeriod" startAt="7"/>
            </a:pPr>
            <a:r>
              <a:rPr lang="cs-CZ" dirty="0" smtClean="0"/>
              <a:t>Ve funkci Údržba bank (28.9.1) zadejte banku, s kterou bude vaše firma spolupracovat. Měnu nastavte stejnou jako je vaše základní měna a použijte stejnou účetní jednotku. Vyplňte:</a:t>
            </a:r>
          </a:p>
          <a:p>
            <a:pPr>
              <a:defRPr/>
            </a:pPr>
            <a:r>
              <a:rPr lang="cs-CZ" b="1" dirty="0" smtClean="0"/>
              <a:t>Pole		Hodnota</a:t>
            </a:r>
          </a:p>
          <a:p>
            <a:r>
              <a:rPr lang="cs-CZ" dirty="0" smtClean="0"/>
              <a:t>Banka		A</a:t>
            </a:r>
            <a:br>
              <a:rPr lang="cs-CZ" dirty="0" smtClean="0"/>
            </a:br>
            <a:r>
              <a:rPr lang="cs-CZ" dirty="0" smtClean="0"/>
              <a:t>Popis		Komerční banka</a:t>
            </a:r>
            <a:br>
              <a:rPr lang="cs-CZ" dirty="0" smtClean="0"/>
            </a:br>
            <a:r>
              <a:rPr lang="cs-CZ" dirty="0" smtClean="0"/>
              <a:t>Address		Na Příkopě 38, Praha 1</a:t>
            </a:r>
            <a:br>
              <a:rPr lang="cs-CZ" dirty="0" smtClean="0"/>
            </a:br>
            <a:r>
              <a:rPr lang="cs-CZ" dirty="0" smtClean="0"/>
              <a:t>State		CZ</a:t>
            </a:r>
            <a:br>
              <a:rPr lang="cs-CZ" dirty="0" smtClean="0"/>
            </a:br>
            <a:r>
              <a:rPr lang="cs-CZ" dirty="0" smtClean="0"/>
              <a:t>Zip		110 00</a:t>
            </a:r>
            <a:br>
              <a:rPr lang="cs-CZ" dirty="0" smtClean="0"/>
            </a:br>
            <a:r>
              <a:rPr lang="cs-CZ" dirty="0" smtClean="0"/>
              <a:t>Country		CR</a:t>
            </a:r>
          </a:p>
          <a:p>
            <a:r>
              <a:rPr lang="cs-CZ" dirty="0" smtClean="0"/>
              <a:t>Klikněte na Další a použijte implicitní hodnoty v dalších oknech. V okně Checking Accounts ověřte, že účetní jednotka přiřazená k bance je 1000 a pokud není, přiřaďte ji.</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693683"/>
            <a:ext cx="5127625" cy="7891517"/>
          </a:xfrm>
        </p:spPr>
        <p:txBody>
          <a:bodyPr>
            <a:noAutofit/>
          </a:bodyPr>
          <a:lstStyle/>
          <a:p>
            <a:r>
              <a:rPr lang="cs-CZ" b="1" dirty="0" smtClean="0"/>
              <a:t>Řízení závazků</a:t>
            </a:r>
          </a:p>
          <a:p>
            <a:pPr marL="228600" indent="-228600">
              <a:buFont typeface="+mj-lt"/>
              <a:buAutoNum type="arabicPeriod" startAt="8"/>
            </a:pPr>
            <a:r>
              <a:rPr lang="cs-CZ" dirty="0" smtClean="0"/>
              <a:t>Použijte funkci Řízení závazků (28.24) a nastavte banku A jako implicitní banku v databázi.</a:t>
            </a:r>
          </a:p>
          <a:p>
            <a:pPr>
              <a:defRPr/>
            </a:pPr>
            <a:r>
              <a:rPr lang="cs-CZ" b="1" dirty="0" smtClean="0"/>
              <a:t>Pole		Hodnota</a:t>
            </a:r>
          </a:p>
          <a:p>
            <a:r>
              <a:rPr lang="cs-CZ" dirty="0" smtClean="0"/>
              <a:t>Příjemce		8000</a:t>
            </a:r>
            <a:br>
              <a:rPr lang="cs-CZ" dirty="0" smtClean="0"/>
            </a:br>
            <a:r>
              <a:rPr lang="cs-CZ" dirty="0" smtClean="0"/>
              <a:t>Banka		A</a:t>
            </a:r>
          </a:p>
          <a:p>
            <a:r>
              <a:rPr lang="cs-CZ" dirty="0" smtClean="0"/>
              <a:t>Použijte ostatní implicitní hodnoty a uložte zadané údaje kliknutím na Další.</a:t>
            </a:r>
          </a:p>
          <a:p>
            <a:r>
              <a:rPr lang="cs-CZ" b="1" dirty="0" smtClean="0"/>
              <a:t>Vytvořte místa</a:t>
            </a:r>
          </a:p>
          <a:p>
            <a:r>
              <a:rPr lang="cs-CZ" dirty="0" smtClean="0"/>
              <a:t>Před vytvořením místa je třeba zadat kód statusu zásob, který bude použit jako implicitní pro zásoby v novém místě.</a:t>
            </a:r>
          </a:p>
          <a:p>
            <a:pPr marL="228600" indent="-228600">
              <a:buFont typeface="+mj-lt"/>
              <a:buAutoNum type="arabicPeriod" startAt="9"/>
            </a:pPr>
            <a:r>
              <a:rPr lang="cs-CZ" dirty="0" smtClean="0"/>
              <a:t>Přidejte nový kód statusu zásob, použijte funkci Údržba kódů statusu zásob (1.1.1):</a:t>
            </a:r>
          </a:p>
          <a:p>
            <a:pPr>
              <a:defRPr/>
            </a:pPr>
            <a:r>
              <a:rPr lang="cs-CZ" b="1" dirty="0" smtClean="0"/>
              <a:t>Pole		Hodnota</a:t>
            </a:r>
          </a:p>
          <a:p>
            <a:r>
              <a:rPr lang="cs-CZ" dirty="0" smtClean="0"/>
              <a:t>Kód		Nv-Ne</a:t>
            </a:r>
            <a:br>
              <a:rPr lang="cs-CZ" dirty="0" smtClean="0"/>
            </a:br>
            <a:r>
              <a:rPr lang="cs-CZ" dirty="0" smtClean="0"/>
              <a:t>Dostupné		Ano</a:t>
            </a:r>
            <a:br>
              <a:rPr lang="cs-CZ" dirty="0" smtClean="0"/>
            </a:br>
            <a:r>
              <a:rPr lang="cs-CZ" dirty="0" smtClean="0"/>
              <a:t>Započitatelné		Ano</a:t>
            </a:r>
            <a:br>
              <a:rPr lang="cs-CZ" dirty="0" smtClean="0"/>
            </a:br>
            <a:r>
              <a:rPr lang="cs-CZ" dirty="0" smtClean="0"/>
              <a:t>Nadvýdej		Ne</a:t>
            </a:r>
          </a:p>
          <a:p>
            <a:r>
              <a:rPr lang="cs-CZ" dirty="0" smtClean="0"/>
              <a:t>Klikejte na Další nebo opakovaně tiskněte Enter, dokud se nezobrazí pole Zakázané transakce. Poté klikněte na Zpět, tím budou zadané údaje uloženy.</a:t>
            </a:r>
          </a:p>
          <a:p>
            <a:pPr marL="228600" indent="-228600">
              <a:buFont typeface="+mj-lt"/>
              <a:buAutoNum type="arabicPeriod" startAt="10"/>
            </a:pPr>
            <a:r>
              <a:rPr lang="cs-CZ" dirty="0" smtClean="0"/>
              <a:t>Použijte funkci Údržba míst (1.1.13) a vytvořte vaše výrobní a distribuční místo:</a:t>
            </a:r>
          </a:p>
          <a:p>
            <a:pPr>
              <a:defRPr/>
            </a:pPr>
            <a:r>
              <a:rPr lang="cs-CZ" b="1" dirty="0" smtClean="0"/>
              <a:t>Pole		Hodnota</a:t>
            </a:r>
          </a:p>
          <a:p>
            <a:r>
              <a:rPr lang="cs-CZ" dirty="0" smtClean="0"/>
              <a:t>Kód místa		8000</a:t>
            </a:r>
            <a:br>
              <a:rPr lang="cs-CZ" dirty="0" smtClean="0"/>
            </a:br>
            <a:r>
              <a:rPr lang="cs-CZ" dirty="0" smtClean="0"/>
              <a:t>Popis		Výroba/distribuce</a:t>
            </a:r>
            <a:br>
              <a:rPr lang="cs-CZ" dirty="0" smtClean="0"/>
            </a:br>
            <a:r>
              <a:rPr lang="cs-CZ" dirty="0" smtClean="0"/>
              <a:t>Účetní jednotka	1000</a:t>
            </a:r>
            <a:br>
              <a:rPr lang="cs-CZ" dirty="0" smtClean="0"/>
            </a:br>
            <a:r>
              <a:rPr lang="cs-CZ" dirty="0" smtClean="0"/>
              <a:t>Impl. kód statusu zásob	Nv-Ne</a:t>
            </a:r>
          </a:p>
          <a:p>
            <a:r>
              <a:rPr lang="cs-CZ" dirty="0" smtClean="0"/>
              <a:t>V okně mezidoménového zpracování klikněte na Zpět.</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693683"/>
            <a:ext cx="5127625" cy="7891517"/>
          </a:xfrm>
        </p:spPr>
        <p:txBody>
          <a:bodyPr>
            <a:noAutofit/>
          </a:bodyPr>
          <a:lstStyle/>
          <a:p>
            <a:r>
              <a:rPr lang="cs-CZ" b="1" dirty="0" smtClean="0"/>
              <a:t>Vytvořte skladová místa</a:t>
            </a:r>
          </a:p>
          <a:p>
            <a:r>
              <a:rPr lang="cs-CZ" dirty="0" smtClean="0"/>
              <a:t>Do místa 8000 přidejte dvě skladová místa – pro suroviny a hotové výrobky. Z nastavení místa 8000 se použije implicitní kód statusu zásob Nv-Ne. </a:t>
            </a:r>
          </a:p>
          <a:p>
            <a:pPr marL="228600" indent="-228600">
              <a:buFont typeface="+mj-lt"/>
              <a:buAutoNum type="arabicPeriod" startAt="11"/>
            </a:pPr>
            <a:r>
              <a:rPr lang="cs-CZ" dirty="0" smtClean="0"/>
              <a:t>použijte funkci Údržba skladových míst (1.1.18), zadejte informace podle tabulky a uložte kliknutím na Další:</a:t>
            </a:r>
          </a:p>
          <a:p>
            <a:pPr>
              <a:defRPr/>
            </a:pPr>
            <a:r>
              <a:rPr lang="cs-CZ" b="1" dirty="0" smtClean="0"/>
              <a:t>Pole		Hodnota</a:t>
            </a:r>
          </a:p>
          <a:p>
            <a:r>
              <a:rPr lang="cs-CZ" dirty="0" smtClean="0"/>
              <a:t>Místo		8000</a:t>
            </a:r>
            <a:br>
              <a:rPr lang="cs-CZ" dirty="0" smtClean="0"/>
            </a:br>
            <a:r>
              <a:rPr lang="cs-CZ" dirty="0" smtClean="0"/>
              <a:t>Kód skladového místa	SUROV</a:t>
            </a:r>
            <a:br>
              <a:rPr lang="cs-CZ" dirty="0" smtClean="0"/>
            </a:br>
            <a:r>
              <a:rPr lang="cs-CZ" dirty="0" smtClean="0"/>
              <a:t>Popis		Suroviny</a:t>
            </a:r>
            <a:br>
              <a:rPr lang="cs-CZ" dirty="0" smtClean="0"/>
            </a:br>
            <a:r>
              <a:rPr lang="cs-CZ" dirty="0" smtClean="0"/>
              <a:t>Kód statusu zásob	Nv-Ne</a:t>
            </a:r>
          </a:p>
          <a:p>
            <a:pPr>
              <a:defRPr/>
            </a:pPr>
            <a:r>
              <a:rPr lang="cs-CZ" b="1" dirty="0" smtClean="0"/>
              <a:t>Pole		Hodnota</a:t>
            </a:r>
            <a:br>
              <a:rPr lang="cs-CZ" b="1" dirty="0" smtClean="0"/>
            </a:br>
            <a:r>
              <a:rPr lang="cs-CZ" dirty="0" smtClean="0"/>
              <a:t>Místo		8000</a:t>
            </a:r>
            <a:br>
              <a:rPr lang="cs-CZ" dirty="0" smtClean="0"/>
            </a:br>
            <a:r>
              <a:rPr lang="cs-CZ" dirty="0" smtClean="0"/>
              <a:t>Kód skladového místa	HOTOV</a:t>
            </a:r>
            <a:br>
              <a:rPr lang="cs-CZ" dirty="0" smtClean="0"/>
            </a:br>
            <a:r>
              <a:rPr lang="cs-CZ" dirty="0" smtClean="0"/>
              <a:t>Popis		Hotové výrobky</a:t>
            </a:r>
            <a:br>
              <a:rPr lang="cs-CZ" dirty="0" smtClean="0"/>
            </a:br>
            <a:r>
              <a:rPr lang="cs-CZ" dirty="0" smtClean="0"/>
              <a:t>Kód statusu zásob	Nv-Ne</a:t>
            </a:r>
          </a:p>
          <a:p>
            <a:endParaRPr lang="cs-CZ" dirty="0" smtClean="0"/>
          </a:p>
          <a:p>
            <a:endParaRPr lang="cs-CZ" dirty="0" smtClean="0"/>
          </a:p>
          <a:p>
            <a:endParaRPr lang="cs-CZ" dirty="0" smtClean="0"/>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8CC06C5A-0A5B-4CB8-AD47-9C1645C5770A}" type="slidenum">
              <a:rPr lang="en-US" smtClean="0"/>
              <a:pPr/>
              <a:t>35</a:t>
            </a:fld>
            <a:endParaRPr lang="en-US" smtClean="0"/>
          </a:p>
        </p:txBody>
      </p:sp>
      <p:sp>
        <p:nvSpPr>
          <p:cNvPr id="129027" name="Rectangle 2"/>
          <p:cNvSpPr>
            <a:spLocks noGrp="1" noRot="1" noChangeAspect="1" noChangeArrowheads="1" noTextEdit="1"/>
          </p:cNvSpPr>
          <p:nvPr>
            <p:ph type="sldImg"/>
          </p:nvPr>
        </p:nvSpPr>
        <p:spPr>
          <a:solidFill>
            <a:srgbClr val="FFFFFF"/>
          </a:solidFill>
          <a:ln/>
        </p:spPr>
      </p:sp>
      <p:sp>
        <p:nvSpPr>
          <p:cNvPr id="129028" name="Rectangle 3"/>
          <p:cNvSpPr>
            <a:spLocks noGrp="1" noChangeArrowheads="1"/>
          </p:cNvSpPr>
          <p:nvPr>
            <p:ph type="body" idx="1"/>
          </p:nvPr>
        </p:nvSpPr>
        <p:spPr>
          <a:xfrm>
            <a:off x="466725" y="4408488"/>
            <a:ext cx="6057900" cy="4410075"/>
          </a:xfrm>
          <a:noFill/>
          <a:ln>
            <a:noFill/>
          </a:ln>
        </p:spPr>
        <p:txBody>
          <a:bodyPr/>
          <a:lstStyle/>
          <a:p>
            <a:pPr eaLnBrk="1" hangingPunct="1"/>
            <a:r>
              <a:rPr lang="cs-CZ" dirty="0" smtClean="0"/>
              <a:t>Viděli jsme, jak zadat účetní jednotky, místa a skladová místa. V této kapitole se budeme věnovat základní ekonomické struktuře firmy. Nejprve probereme některé klíčové koncepty – kalendář hlavní knihy (HK), vztah transakcí a hlavní knihy, zapisování transakcí a rozvahu a výsledovku.</a:t>
            </a: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0D51EE6-1115-4688-9CF8-E9DFB995918C}" type="slidenum">
              <a:rPr lang="en-US" smtClean="0"/>
              <a:pPr/>
              <a:t>38</a:t>
            </a:fld>
            <a:endParaRPr lang="en-US" smtClean="0"/>
          </a:p>
        </p:txBody>
      </p:sp>
      <p:sp>
        <p:nvSpPr>
          <p:cNvPr id="13005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0052"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Kalendář hlavní knihy (HK) určuje počáteční</a:t>
            </a:r>
            <a:r>
              <a:rPr lang="cs-CZ" baseline="0" dirty="0" smtClean="0"/>
              <a:t> a koncové datum všech kalendářních období fiskálního roku. Proto lze ukládat transakce a tisknout srovnávací přehledy pro různá období.</a:t>
            </a:r>
          </a:p>
          <a:p>
            <a:pPr eaLnBrk="1" hangingPunct="1"/>
            <a:r>
              <a:rPr lang="cs-CZ" baseline="0" dirty="0" smtClean="0"/>
              <a:t>Doména může mít jen jeden kalendář </a:t>
            </a:r>
            <a:r>
              <a:rPr lang="cs-CZ" dirty="0" smtClean="0"/>
              <a:t>hlavní knihy </a:t>
            </a:r>
            <a:r>
              <a:rPr lang="cs-CZ" baseline="0" dirty="0" smtClean="0"/>
              <a:t>a musí být definováno alespoň jedno období. V našem příkladu jsou pro fiskální rok 2009 zadána čtyři období.</a:t>
            </a:r>
          </a:p>
          <a:p>
            <a:pPr eaLnBrk="1" hangingPunct="1"/>
            <a:r>
              <a:rPr lang="cs-CZ" baseline="0" dirty="0" smtClean="0"/>
              <a:t>Období kalendáře v programu QAD SE jsou definovaná uživatelem. Lze mít 12 období v roce, každé odpovídající kalendářnímu měsíci, nebo čtyři čtvrtletí, jak je uvedeno na obrázku.</a:t>
            </a:r>
          </a:p>
          <a:p>
            <a:pPr eaLnBrk="1" hangingPunct="1"/>
            <a:r>
              <a:rPr lang="cs-CZ" baseline="0" dirty="0" smtClean="0"/>
              <a:t>Před zápisem do hlavní knihy musí transakce jako zakázky, pracovní příkazy či transakce se zásobami najít a otevřít období kalendáře </a:t>
            </a:r>
            <a:r>
              <a:rPr lang="cs-CZ" dirty="0" smtClean="0"/>
              <a:t>hlavní knihy, </a:t>
            </a:r>
            <a:r>
              <a:rPr lang="cs-CZ" baseline="0" dirty="0" smtClean="0"/>
              <a:t>které obsahuje datum transakce. Příznak </a:t>
            </a:r>
            <a:r>
              <a:rPr lang="cs-CZ" b="0" i="0" u="none" strike="noStrike" kern="1200" dirty="0" smtClean="0">
                <a:solidFill>
                  <a:schemeClr val="tx1"/>
                </a:solidFill>
                <a:latin typeface="Times New Roman" pitchFamily="18" charset="0"/>
                <a:ea typeface="+mn-ea"/>
                <a:cs typeface="+mn-cs"/>
              </a:rPr>
              <a:t>Ověřovat účty hlavní knihy</a:t>
            </a:r>
            <a:r>
              <a:rPr lang="cs-CZ" dirty="0" smtClean="0"/>
              <a:t> ve funkci </a:t>
            </a:r>
            <a:r>
              <a:rPr lang="cs-CZ" b="0" i="0" u="none" strike="noStrike" kern="1200" dirty="0" smtClean="0">
                <a:solidFill>
                  <a:schemeClr val="tx1"/>
                </a:solidFill>
                <a:latin typeface="Times New Roman" pitchFamily="18" charset="0"/>
                <a:ea typeface="+mn-ea"/>
                <a:cs typeface="+mn-cs"/>
              </a:rPr>
              <a:t>Řízení domén/účtů</a:t>
            </a:r>
            <a:r>
              <a:rPr lang="cs-CZ" dirty="0" smtClean="0"/>
              <a:t> zajišťuje ověření přípustného kódu účtu a otevřeného</a:t>
            </a:r>
            <a:r>
              <a:rPr lang="cs-CZ" baseline="0" dirty="0" smtClean="0"/>
              <a:t> období </a:t>
            </a:r>
            <a:r>
              <a:rPr lang="cs-CZ" dirty="0" smtClean="0"/>
              <a:t>hlavní knihy </a:t>
            </a:r>
            <a:r>
              <a:rPr lang="cs-CZ" baseline="0" dirty="0" smtClean="0"/>
              <a:t>podle data transakce. Pokud je ověření neúspěšné, systém vrátí chybové hlášení a transakci nelze dokončit.</a:t>
            </a: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AB65558B-20F4-461B-B3C5-5908D7AEC6F8}" type="slidenum">
              <a:rPr lang="en-US" smtClean="0"/>
              <a:pPr/>
              <a:t>39</a:t>
            </a:fld>
            <a:endParaRPr lang="en-US" smtClean="0"/>
          </a:p>
        </p:txBody>
      </p:sp>
      <p:sp>
        <p:nvSpPr>
          <p:cNvPr id="13107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1076"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Každá transakce odpovídá samostatné události,</a:t>
            </a:r>
            <a:r>
              <a:rPr lang="cs-CZ" baseline="0" dirty="0" smtClean="0"/>
              <a:t> k</a:t>
            </a:r>
            <a:r>
              <a:rPr lang="cs-CZ" dirty="0" smtClean="0"/>
              <a:t>upříkladu prodeji nebo nákupu artiklu zaznamenanému v počítačovém systému, kdy program</a:t>
            </a:r>
            <a:r>
              <a:rPr lang="cs-CZ" baseline="0" dirty="0" smtClean="0"/>
              <a:t> jako QAD SE vytvoří k takové události záznam za účelem sledování ekonomických důsledků události. Transakční záznamy se zapisují do hlavní knihy čtyřmi způsoby:</a:t>
            </a:r>
          </a:p>
          <a:p>
            <a:pPr marL="180000" indent="-180000" eaLnBrk="1" hangingPunct="1">
              <a:buFont typeface="Arial" pitchFamily="34" charset="0"/>
              <a:buChar char="•"/>
            </a:pPr>
            <a:r>
              <a:rPr lang="cs-CZ" baseline="0" dirty="0" smtClean="0"/>
              <a:t>Činnosti v jiných funkcích QAD SE, které vytvářejí záznamy v deníku a ty jsou následně zapsány do hlavní knihy</a:t>
            </a:r>
          </a:p>
          <a:p>
            <a:pPr marL="180000" indent="-180000" eaLnBrk="1" hangingPunct="1">
              <a:buFont typeface="Arial" pitchFamily="34" charset="0"/>
              <a:buChar char="•"/>
            </a:pPr>
            <a:r>
              <a:rPr lang="cs-CZ" dirty="0" smtClean="0"/>
              <a:t>Transakce z jiných databází importované konsolidační databází</a:t>
            </a:r>
          </a:p>
          <a:p>
            <a:pPr marL="180000" indent="-180000" eaLnBrk="1" hangingPunct="1">
              <a:buFont typeface="Arial" pitchFamily="34" charset="0"/>
              <a:buChar char="•"/>
            </a:pPr>
            <a:r>
              <a:rPr lang="cs-CZ" dirty="0" smtClean="0"/>
              <a:t>Opravné transakce zapisované do deníku hlavní knihy</a:t>
            </a:r>
          </a:p>
          <a:p>
            <a:pPr marL="180000" indent="-180000" eaLnBrk="1" hangingPunct="1">
              <a:buFont typeface="Arial" pitchFamily="34" charset="0"/>
              <a:buChar char="•"/>
            </a:pPr>
            <a:r>
              <a:rPr lang="cs-CZ" dirty="0" smtClean="0"/>
              <a:t>Standardní transakce, které zaznamenávají rozličné činnosti jako bankovní poplatky, půjčky</a:t>
            </a:r>
            <a:r>
              <a:rPr lang="cs-CZ" baseline="0" dirty="0" smtClean="0"/>
              <a:t> či nákupy majetku</a:t>
            </a:r>
          </a:p>
          <a:p>
            <a:pPr eaLnBrk="1" hangingPunct="1"/>
            <a:r>
              <a:rPr lang="cs-CZ" dirty="0" smtClean="0"/>
              <a:t>Jak je patrné z obrázku</a:t>
            </a:r>
            <a:r>
              <a:rPr lang="cs-CZ" baseline="0" dirty="0" smtClean="0"/>
              <a:t>, transakce mění hodnoty účtů v hlavní knize a výsledné informace pak mohou být organizovány do rozvah, výsledovek nebo přehledů změn.</a:t>
            </a:r>
          </a:p>
          <a:p>
            <a:pPr eaLnBrk="1" hangingPunct="1"/>
            <a:r>
              <a:rPr lang="cs-CZ" b="1" i="1" baseline="0" dirty="0" smtClean="0"/>
              <a:t>Poznámka:</a:t>
            </a:r>
            <a:r>
              <a:rPr lang="cs-CZ" baseline="0" dirty="0" smtClean="0"/>
              <a:t> transakce jsou nejprve zapsány a teprve poté aktualizují účty hlavní knihy. Zapisování transakcí je samostatná událost, která by měla být podrobena účetním pravidlům. </a:t>
            </a:r>
          </a:p>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663497D2-D33A-4BB2-A1C8-49ADA955255A}" type="slidenum">
              <a:rPr lang="en-US" smtClean="0"/>
              <a:pPr/>
              <a:t>4</a:t>
            </a:fld>
            <a:endParaRPr lang="en-US" smtClean="0"/>
          </a:p>
        </p:txBody>
      </p:sp>
      <p:sp>
        <p:nvSpPr>
          <p:cNvPr id="11981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19812"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b="1" dirty="0" smtClean="0"/>
              <a:t>Klíčové pojmy</a:t>
            </a:r>
          </a:p>
          <a:p>
            <a:pPr eaLnBrk="1" hangingPunct="1"/>
            <a:r>
              <a:rPr lang="cs-CZ" dirty="0" smtClean="0"/>
              <a:t>V programu QAD SE lze na firmu pohlížet z ekonomického nebo provozního hlediska. Z ekonomického pohledu je firma účetní jednotkou, která vytváří účetní výkazy a podává daňová přiznání. Z provozního hlediska lze firmu definovat souborem jejích činností jako přijímání objednávek, nákup, výroba a účetnictví.</a:t>
            </a:r>
          </a:p>
          <a:p>
            <a:pPr eaLnBrk="1" hangingPunct="1"/>
            <a:r>
              <a:rPr lang="cs-CZ" dirty="0" smtClean="0"/>
              <a:t>Na následujících stranách probereme nejzákladnější prvky z obou pohledů. Prostředí programu je tvořeno vlastní databází. Základními prvky databáze jsou:</a:t>
            </a:r>
          </a:p>
          <a:p>
            <a:pPr marL="180000" lvl="0" indent="-180000" eaLnBrk="1" hangingPunct="1">
              <a:buFont typeface="Arial" pitchFamily="34" charset="0"/>
              <a:buChar char="•"/>
              <a:tabLst/>
            </a:pPr>
            <a:r>
              <a:rPr lang="cs-CZ" dirty="0" smtClean="0"/>
              <a:t>Domény, které lze charakterizovat jako šablony činností, používajících stejnou základní měnu, účtovou osnovu a kalendář hlavní knihy</a:t>
            </a:r>
          </a:p>
          <a:p>
            <a:pPr marL="180000" lvl="0" indent="-180000" eaLnBrk="1" hangingPunct="1">
              <a:buFont typeface="Arial" pitchFamily="34" charset="0"/>
              <a:buChar char="•"/>
              <a:tabLst/>
            </a:pPr>
            <a:r>
              <a:rPr lang="cs-CZ" dirty="0" smtClean="0"/>
              <a:t>Kódy účetních jednotek, kterými se rozlišují účetní jednotky a jejich transakce v hlavní knize</a:t>
            </a:r>
          </a:p>
          <a:p>
            <a:pPr marL="180000" lvl="0" indent="-180000" eaLnBrk="1" hangingPunct="1">
              <a:buFont typeface="Arial" pitchFamily="34" charset="0"/>
              <a:buChar char="•"/>
              <a:tabLst/>
            </a:pPr>
            <a:r>
              <a:rPr lang="cs-CZ" dirty="0" smtClean="0"/>
              <a:t>Místa a skladová místa, která se používají jako základní prvky pro řízení zásob a plánování. Místa a jejich skladová místa jsou přiřazena účetním jednotkám tak, aby transakce byly v ekonomických výkazech správně začleněny.</a:t>
            </a:r>
          </a:p>
          <a:p>
            <a:pPr eaLnBrk="1" hangingPunct="1"/>
            <a:endParaRPr lang="cs-CZ"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B58D97ED-989B-42C5-85BB-3C7AA2A8F090}" type="slidenum">
              <a:rPr lang="en-US" smtClean="0"/>
              <a:pPr/>
              <a:t>40</a:t>
            </a:fld>
            <a:endParaRPr lang="en-US" smtClean="0"/>
          </a:p>
        </p:txBody>
      </p:sp>
      <p:sp>
        <p:nvSpPr>
          <p:cNvPr id="13209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2100"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Transakce aktualizují hodnoty účtů. To se však obvykle neděje v čase provádění transakcí. Například za různé části transakce mohou odpovídat různé osoby nebo součásti transakce nenastávají současně. Nejzávažnějším důvodem proti</a:t>
            </a:r>
            <a:r>
              <a:rPr lang="cs-CZ" baseline="0" dirty="0" smtClean="0"/>
              <a:t> aktualizaci účtů v reálném čase však je nutnost udržovat integritu ekonomických záznamů firmy.</a:t>
            </a:r>
          </a:p>
          <a:p>
            <a:pPr eaLnBrk="1" hangingPunct="1"/>
            <a:r>
              <a:rPr lang="cs-CZ" baseline="0" dirty="0" smtClean="0"/>
              <a:t>Z těchto důvodů jsou transakce nejprve schváleny vedením a poté použity k aktualizaci účtů v procesu zvaném zapisování. Během procesu zapisování transakce zvyšují nebo snižují (debet nebo kredit) saldo jednoho nebo více účtů. Zaměstnanci udržující hlavní knihu působí jako vnitřní auditoři a ověřují, že transakce aktualizují správné účty. Tato pojistka je nepostradatelná, neboť po zapsání se transakce stávají trvalou součástí firemní evidence. Zapsané transakce nelze přímo upravovat, pouze je možné měnit stavy účtů s využitím opravných položek.</a:t>
            </a:r>
          </a:p>
          <a:p>
            <a:pPr eaLnBrk="1" hangingPunct="1"/>
            <a:r>
              <a:rPr lang="cs-CZ" b="1" i="1" baseline="0" dirty="0" smtClean="0"/>
              <a:t>Poznámka:</a:t>
            </a:r>
            <a:r>
              <a:rPr lang="cs-CZ" baseline="0" dirty="0" smtClean="0"/>
              <a:t> ve funkci hlavní knihy jsou zvláštní funkce pro kontrolu nezapsaných transakcí.</a:t>
            </a:r>
          </a:p>
          <a:p>
            <a:pPr eaLnBrk="1" hangingPunct="1"/>
            <a:r>
              <a:rPr lang="cs-CZ" baseline="0" dirty="0" smtClean="0"/>
              <a:t>Jakmile jsou transakce zapsány a stavy účtů v hlavní knize aktualizovány, firma může vytvářet klíčové ekonomické přehledy jako rozvahy a výsledovky.</a:t>
            </a:r>
          </a:p>
          <a:p>
            <a:pPr eaLnBrk="1" hangingPunct="1"/>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F1B73E08-724F-4A3C-B397-BD08A7B98DD8}" type="slidenum">
              <a:rPr lang="en-US" smtClean="0"/>
              <a:pPr/>
              <a:t>41</a:t>
            </a:fld>
            <a:endParaRPr lang="en-US" smtClean="0"/>
          </a:p>
        </p:txBody>
      </p:sp>
      <p:sp>
        <p:nvSpPr>
          <p:cNvPr id="13312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312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Hlavní kniha je systém účtů, které udávají hodnotu majetku, závazků, vlastního jmění, příjmů a výdajů. Tyto údaje se pravidelně</a:t>
            </a:r>
            <a:r>
              <a:rPr lang="cs-CZ" baseline="0" dirty="0" smtClean="0"/>
              <a:t> sestavují do dvou základních ekonomických přehledů: rozvahy a výsledovky.</a:t>
            </a:r>
          </a:p>
          <a:p>
            <a:pPr eaLnBrk="1" hangingPunct="1"/>
            <a:r>
              <a:rPr lang="cs-CZ" b="1" baseline="0" dirty="0" smtClean="0"/>
              <a:t>Rozvaha</a:t>
            </a:r>
          </a:p>
          <a:p>
            <a:pPr eaLnBrk="1" hangingPunct="1"/>
            <a:r>
              <a:rPr lang="cs-CZ" baseline="0" dirty="0" smtClean="0"/>
              <a:t>Rozvaha ukazuje zdroje nashromážděné firmou za dané období – aktiva jako hotovost, zásoby, investiční majetek (budovy a stroje) a pohledávky. Rozvaha také ukazuje pasiva jako půjčky a závazky a zobrazuje rozdíl mezi aktivy a pasivy – čisté jmění. Rozvaha je statický dokument, protože ukazuje ekonomický stav firmy k určitému datu, např. ke konci roku.</a:t>
            </a:r>
          </a:p>
          <a:p>
            <a:pPr eaLnBrk="1" hangingPunct="1"/>
            <a:r>
              <a:rPr lang="cs-CZ" b="1" baseline="0" dirty="0" smtClean="0"/>
              <a:t>Výsledovka</a:t>
            </a:r>
          </a:p>
          <a:p>
            <a:pPr eaLnBrk="1" hangingPunct="1"/>
            <a:r>
              <a:rPr lang="cs-CZ" baseline="0" dirty="0" smtClean="0"/>
              <a:t>Výsledovka zobrazuje zisk nebo ztrátu, vygenerovanou podnikatelskou činností během určitého období, např. za čtvrtletí. Počítá se z celkových příjmů, z kterých se odečtou různé náklady jako nakoupený materiál, práce, režijní náklady budov a správy.</a:t>
            </a:r>
          </a:p>
          <a:p>
            <a:r>
              <a:rPr lang="cs-CZ" baseline="0" dirty="0" smtClean="0"/>
              <a:t>Formát a kalkulace rozvahy a výsledovky podléhají systému GAAP (</a:t>
            </a:r>
            <a:r>
              <a:rPr lang="cs-CZ" kern="1200" baseline="0" dirty="0" smtClean="0">
                <a:solidFill>
                  <a:schemeClr val="tx1"/>
                </a:solidFill>
                <a:latin typeface="Times New Roman" pitchFamily="18" charset="0"/>
                <a:ea typeface="+mn-ea"/>
                <a:cs typeface="+mn-cs"/>
              </a:rPr>
              <a:t>Generally Accepted Accounting Practices</a:t>
            </a:r>
            <a:r>
              <a:rPr lang="cs-CZ" baseline="0" dirty="0" smtClean="0"/>
              <a:t>), vládním regulacím a průmyslovým standardům, které se liší v různých zemích světa. Účetní systém umožňuje flexibilně pracovat s mnoha různými prostředími, měnami a místními omezeními.</a:t>
            </a:r>
          </a:p>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400050"/>
            <a:ext cx="4640262" cy="3479800"/>
          </a:xfrm>
        </p:spPr>
      </p:sp>
      <p:sp>
        <p:nvSpPr>
          <p:cNvPr id="3" name="Notes Placeholder 2"/>
          <p:cNvSpPr>
            <a:spLocks noGrp="1"/>
          </p:cNvSpPr>
          <p:nvPr>
            <p:ph type="body" idx="1"/>
          </p:nvPr>
        </p:nvSpPr>
        <p:spPr>
          <a:xfrm>
            <a:off x="931863" y="4085112"/>
            <a:ext cx="5127625" cy="4500088"/>
          </a:xfrm>
        </p:spPr>
        <p:txBody>
          <a:bodyPr>
            <a:normAutofit/>
          </a:bodyPr>
          <a:lstStyle/>
          <a:p>
            <a:r>
              <a:rPr lang="cs-CZ" b="1" dirty="0" smtClean="0"/>
              <a:t>Údržba kalendáře hlavní knihy (25.3.4)</a:t>
            </a:r>
          </a:p>
          <a:p>
            <a:r>
              <a:rPr lang="cs-CZ" dirty="0" smtClean="0"/>
              <a:t>V dalším příkladu si ukážeme:</a:t>
            </a:r>
          </a:p>
          <a:p>
            <a:pPr marL="180000" indent="-180000">
              <a:buFont typeface="Arial" pitchFamily="34" charset="0"/>
              <a:buChar char="•"/>
            </a:pPr>
            <a:r>
              <a:rPr lang="cs-CZ" dirty="0" smtClean="0"/>
              <a:t>Zadání kalendáře hlavní knihy</a:t>
            </a:r>
          </a:p>
          <a:p>
            <a:pPr marL="180000" indent="-180000">
              <a:buFont typeface="Arial" pitchFamily="34" charset="0"/>
              <a:buChar char="•"/>
            </a:pPr>
            <a:r>
              <a:rPr lang="cs-CZ" dirty="0" smtClean="0"/>
              <a:t>Zadání počátečního stavu účtu v hodnotě 200 000 Kč z půjčky pomocí funkce Údržba standardních transakcí</a:t>
            </a:r>
          </a:p>
          <a:p>
            <a:pPr marL="180000" indent="-180000">
              <a:buFont typeface="Arial" pitchFamily="34" charset="0"/>
              <a:buChar char="•"/>
            </a:pPr>
            <a:r>
              <a:rPr lang="cs-CZ" dirty="0" smtClean="0"/>
              <a:t>Zapsání částky z půjčky do hlavní knihy ve funkci Zápis transakcí do HK</a:t>
            </a:r>
          </a:p>
          <a:p>
            <a:pPr marL="180000" indent="-180000">
              <a:buFont typeface="Arial" pitchFamily="34" charset="0"/>
              <a:buChar char="•"/>
            </a:pPr>
            <a:r>
              <a:rPr lang="cs-CZ" dirty="0" smtClean="0"/>
              <a:t>Důsledky provedených změn v rozvaze</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6338" y="400050"/>
            <a:ext cx="4640262" cy="3479800"/>
          </a:xfrm>
        </p:spPr>
      </p:sp>
      <p:sp>
        <p:nvSpPr>
          <p:cNvPr id="3" name="Notes Placeholder 2"/>
          <p:cNvSpPr>
            <a:spLocks noGrp="1"/>
          </p:cNvSpPr>
          <p:nvPr>
            <p:ph type="body" idx="1"/>
          </p:nvPr>
        </p:nvSpPr>
        <p:spPr>
          <a:xfrm>
            <a:off x="705080" y="4061361"/>
            <a:ext cx="5574533" cy="4750130"/>
          </a:xfrm>
        </p:spPr>
        <p:txBody>
          <a:bodyPr>
            <a:noAutofit/>
          </a:bodyPr>
          <a:lstStyle/>
          <a:p>
            <a:r>
              <a:rPr lang="cs-CZ" b="1" dirty="0" smtClean="0"/>
              <a:t>Zadání</a:t>
            </a:r>
            <a:r>
              <a:rPr lang="cs-CZ" b="1" baseline="0" dirty="0" smtClean="0"/>
              <a:t> kalendáře hlavní knihy</a:t>
            </a:r>
          </a:p>
          <a:p>
            <a:pPr marL="0" marR="0" indent="0" algn="l" defTabSz="914400" rtl="0" eaLnBrk="0" fontAlgn="base" latinLnBrk="0" hangingPunct="0">
              <a:lnSpc>
                <a:spcPct val="100000"/>
              </a:lnSpc>
              <a:spcBef>
                <a:spcPct val="30000"/>
              </a:spcBef>
              <a:spcAft>
                <a:spcPct val="0"/>
              </a:spcAft>
              <a:buClrTx/>
              <a:buSzTx/>
              <a:buFontTx/>
              <a:buNone/>
              <a:tabLst/>
              <a:defRPr/>
            </a:pPr>
            <a:r>
              <a:rPr lang="cs-CZ" dirty="0" smtClean="0"/>
              <a:t>Ve funkci </a:t>
            </a:r>
            <a:r>
              <a:rPr lang="cs-CZ" b="0" i="0" u="none" strike="noStrike" kern="1200" dirty="0" smtClean="0">
                <a:solidFill>
                  <a:schemeClr val="tx1"/>
                </a:solidFill>
                <a:latin typeface="Times New Roman" pitchFamily="18" charset="0"/>
                <a:ea typeface="+mn-ea"/>
                <a:cs typeface="+mn-cs"/>
              </a:rPr>
              <a:t>Údržba kalendáře HK</a:t>
            </a:r>
            <a:r>
              <a:rPr lang="cs-CZ" b="0" dirty="0" smtClean="0"/>
              <a:t> </a:t>
            </a:r>
            <a:r>
              <a:rPr lang="cs-CZ" b="0" dirty="0" smtClean="0"/>
              <a:t>(25.3.4)</a:t>
            </a:r>
          </a:p>
          <a:p>
            <a:r>
              <a:rPr lang="cs-CZ" dirty="0" smtClean="0"/>
              <a:t>je </a:t>
            </a:r>
            <a:r>
              <a:rPr lang="cs-CZ" dirty="0" smtClean="0"/>
              <a:t>zadáno</a:t>
            </a:r>
            <a:r>
              <a:rPr lang="cs-CZ" baseline="0" dirty="0" smtClean="0"/>
              <a:t> rozdělení</a:t>
            </a:r>
            <a:r>
              <a:rPr lang="cs-CZ" dirty="0" smtClean="0"/>
              <a:t> fiskálního roku firmy QMI na 12 období od 1. ledna do 31. prosince. Obrázek ukazuje první období, odpovídající prvnímu měsíci. Na obrázku je řada zaškrtávacích rámečků: Záv odpovídající funkci Závazky, Poh odpovídající funkci </a:t>
            </a:r>
            <a:r>
              <a:rPr lang="cs-CZ" baseline="0" dirty="0" smtClean="0"/>
              <a:t>Pohledávky, HM </a:t>
            </a:r>
            <a:r>
              <a:rPr lang="cs-CZ" dirty="0" smtClean="0"/>
              <a:t>odpovídající funkci </a:t>
            </a:r>
            <a:r>
              <a:rPr lang="cs-CZ" baseline="0" dirty="0" smtClean="0"/>
              <a:t>Hmotný majetek, ŘZPP </a:t>
            </a:r>
            <a:r>
              <a:rPr lang="cs-CZ" dirty="0" smtClean="0"/>
              <a:t>odpovídající funkci </a:t>
            </a:r>
            <a:r>
              <a:rPr lang="cs-CZ" baseline="0" dirty="0" smtClean="0"/>
              <a:t>Řízení zásob pracovních příkazů, NO </a:t>
            </a:r>
            <a:r>
              <a:rPr lang="cs-CZ" dirty="0" smtClean="0"/>
              <a:t>odpovídající funkci </a:t>
            </a:r>
            <a:r>
              <a:rPr lang="cs-CZ" baseline="0" dirty="0" smtClean="0"/>
              <a:t>Nákupní objednávky, HK </a:t>
            </a:r>
            <a:r>
              <a:rPr lang="cs-CZ" dirty="0" smtClean="0"/>
              <a:t>odpovídající funkci </a:t>
            </a:r>
            <a:r>
              <a:rPr lang="cs-CZ" baseline="0" dirty="0" smtClean="0"/>
              <a:t>Hlavní kniha a poslední rámeček Rok uzavřen. Zaškrtnutí rámečků, odpovídajících funkcím indikuje, že příslušný modul byl uzavřen. Jakmile jsou uzavřeny všechny funkce, lze uzavřít rok. Po uzavření funkci již není možné do něj zapisovat transakce. Proces zavírání modulů a období by měl být řízen účetními pravidly.</a:t>
            </a:r>
          </a:p>
          <a:p>
            <a:r>
              <a:rPr lang="cs-CZ" baseline="0" dirty="0" smtClean="0"/>
              <a:t>V programu QAD SE se transakce zapisují do hlavní knihy se skutečným datem hlavní knihy. Období kalendáře hlavní knihy, do kterého bude transakce zapsána určuje skutečné datum hlavní knihy a nikoli datum transakce, ačkoli tyto dvě hodnoty jsou často stejné.</a:t>
            </a:r>
          </a:p>
          <a:p>
            <a:r>
              <a:rPr lang="cs-CZ" baseline="0" dirty="0" smtClean="0"/>
              <a:t>Transakci se implicitně přiřazuje systémové datum, které nastavuje správce systému a mělo by to být aktuální datum. Uživatel může ve zvláštních situacích změnit skutečné datum hlavní knihy. Všimněte si, že obě data udržuje systém.</a:t>
            </a:r>
          </a:p>
          <a:p>
            <a:r>
              <a:rPr lang="cs-CZ" baseline="0" dirty="0" smtClean="0"/>
              <a:t>Kalendář hlavní knihy umožňuje v rámci fiskálního roku zadat maximálně 999 fiskálních období. Období se definují ručně zadáním počátečního a koncového data. Pokud omylem není zadáno některé datum, nelze do předmětného období zapisovat transakce.</a:t>
            </a:r>
          </a:p>
          <a:p>
            <a:r>
              <a:rPr lang="cs-CZ" baseline="0" dirty="0" smtClean="0"/>
              <a:t>Fiskální rok může odpovídat kalendářnímu roku nebo může přesahovat z jednoho do druhého kalendářního roku, například od 1.7. jednoho roku do 30.6. dalšího roku.</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Firma QMI získala půjčku 200 000 Kč. Pracovník</a:t>
            </a:r>
            <a:r>
              <a:rPr lang="cs-CZ" baseline="0" dirty="0" smtClean="0"/>
              <a:t> ekonomického oddělení použije funkci </a:t>
            </a:r>
            <a:r>
              <a:rPr lang="cs-CZ" sz="1200" b="0" i="0" u="none" strike="noStrike" kern="1200" dirty="0" smtClean="0">
                <a:solidFill>
                  <a:schemeClr val="tx1"/>
                </a:solidFill>
                <a:latin typeface="Times New Roman" pitchFamily="18" charset="0"/>
                <a:ea typeface="+mn-ea"/>
                <a:cs typeface="+mn-cs"/>
              </a:rPr>
              <a:t>Údržba standardních transakcí,</a:t>
            </a:r>
            <a:r>
              <a:rPr lang="cs-CZ" sz="1200" b="0" i="0" u="none" strike="noStrike" kern="1200" baseline="0" dirty="0" smtClean="0">
                <a:solidFill>
                  <a:schemeClr val="tx1"/>
                </a:solidFill>
                <a:latin typeface="Times New Roman" pitchFamily="18" charset="0"/>
                <a:ea typeface="+mn-ea"/>
                <a:cs typeface="+mn-cs"/>
              </a:rPr>
              <a:t> </a:t>
            </a:r>
            <a:r>
              <a:rPr lang="cs-CZ" baseline="0" dirty="0" smtClean="0"/>
              <a:t>vloží 200 000 Kč na pokladní účet (účet hotovosti v pokladně 21101) a vytvoří položku -200 000 Kč na účtu závazků (účet závazků 32101).</a:t>
            </a:r>
          </a:p>
          <a:p>
            <a:r>
              <a:rPr lang="cs-CZ" b="1" i="1" baseline="0" dirty="0" smtClean="0"/>
              <a:t>Poznámka:</a:t>
            </a:r>
            <a:r>
              <a:rPr lang="cs-CZ" baseline="0" dirty="0" smtClean="0"/>
              <a:t> Při zadávání transakce se v poli účtu objeví okno s celkovou strukturou účtů hlavní knihy, které obsahuje kód účtu, podúčet, nákladové centrum a projekt. V našem cvičení použijeme jen kód účtu.</a:t>
            </a:r>
          </a:p>
          <a:p>
            <a:r>
              <a:rPr lang="cs-CZ" baseline="0" dirty="0" smtClean="0"/>
              <a:t>V dalším okně zadáme popis transakce.</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Pomocí funkci </a:t>
            </a:r>
            <a:r>
              <a:rPr lang="cs-CZ" sz="1200" b="0" i="0" u="none" strike="noStrike" kern="1200" dirty="0" smtClean="0">
                <a:solidFill>
                  <a:schemeClr val="tx1"/>
                </a:solidFill>
                <a:latin typeface="Times New Roman" pitchFamily="18" charset="0"/>
                <a:ea typeface="+mn-ea"/>
                <a:cs typeface="+mn-cs"/>
              </a:rPr>
              <a:t>Zápis transakcí do HK</a:t>
            </a:r>
            <a:r>
              <a:rPr lang="cs-CZ" dirty="0" smtClean="0"/>
              <a:t> (25.13.7) zapíše pracovník</a:t>
            </a:r>
            <a:r>
              <a:rPr lang="cs-CZ" baseline="0" dirty="0" smtClean="0"/>
              <a:t> ekonomického oddělení půjčku 200 000 Kč do hlavní knihy. Poté budou aktualizovány stavy účtů.</a:t>
            </a:r>
          </a:p>
          <a:p>
            <a:r>
              <a:rPr lang="cs-CZ" baseline="0" dirty="0" smtClean="0"/>
              <a:t>Aby mohla být transakce zapsána, musí být přiřazena k aktivním účtům, podúčtům, nákladovým střediskům a projektům, vyrovnaná (debety se musí rovnat kreditům) a musí být zařazena do otevřeného účetního období.</a:t>
            </a:r>
          </a:p>
          <a:p>
            <a:r>
              <a:rPr lang="cs-CZ" baseline="0" dirty="0" smtClean="0"/>
              <a:t>Výstupem procesu zápisu transakce je přehled, který lze vytisknout nebo prohlédnout na obrazovce. Příklad je uveden na obrázku. Vaše referenční číslo hlavní knihy bude odlišné. Referenční číslo generuje systém a skládá se z prefixu (JL = deník hlavní knihy), kódu data (120117) a pořadového čísla (000002 značí druhou transakci v daném dni).</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Když se objeví okno, jako je na obrázku, klikněte</a:t>
            </a:r>
            <a:r>
              <a:rPr lang="cs-CZ" baseline="0" dirty="0" smtClean="0"/>
              <a:t> na Další, abyste se dostali na třetí řádek a poté dokončete transakci kliknutím na Zpět.</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Nyní se podíváme na rozvahu QMI ke dnešnímu dni. použijte funkci Rozvaha (25.15.8).</a:t>
            </a:r>
            <a:r>
              <a:rPr lang="cs-CZ" baseline="0" dirty="0" smtClean="0"/>
              <a:t> Zadáním hodnoty </a:t>
            </a:r>
            <a:r>
              <a:rPr lang="en-US" baseline="0" dirty="0" smtClean="0"/>
              <a:t>“</a:t>
            </a:r>
            <a:r>
              <a:rPr lang="cs-CZ" baseline="0" dirty="0" smtClean="0"/>
              <a:t>rolo</a:t>
            </a:r>
            <a:r>
              <a:rPr lang="en-US" baseline="0" dirty="0" smtClean="0"/>
              <a:t>”</a:t>
            </a:r>
            <a:r>
              <a:rPr lang="cs-CZ" baseline="0" dirty="0" smtClean="0"/>
              <a:t> do pole Výstup nasměrujete výstup na obrazovku. Na dalším obrázku je zobrazen tisk rozvahy. </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baseline="0" dirty="0" smtClean="0"/>
              <a:t>Celkový majetek by se měl rovnat celkovým závazkům a čistému jmění.</a:t>
            </a:r>
          </a:p>
          <a:p>
            <a:r>
              <a:rPr lang="cs-CZ" dirty="0" smtClean="0"/>
              <a:t>Přehled obsahuje záhlaví, zadaná ve funkci Údržba pozic výkazů. Částky na účtech jsou uvedeny na příslušných úrovních, součty jsou uvedeny pro každou pozici.</a:t>
            </a:r>
          </a:p>
          <a:p>
            <a:r>
              <a:rPr lang="cs-CZ" b="1" dirty="0" smtClean="0"/>
              <a:t>Pozice</a:t>
            </a:r>
            <a:r>
              <a:rPr lang="cs-CZ" b="1" baseline="0" dirty="0" smtClean="0"/>
              <a:t> výkazů ve výsledovkách a rozvahách</a:t>
            </a:r>
          </a:p>
          <a:p>
            <a:r>
              <a:rPr lang="cs-CZ" dirty="0" smtClean="0"/>
              <a:t>Hodnoty pozic výkazů určují uspořádání rozvah a výsledovek. Pole Úroveň určuje míru podrobnosti</a:t>
            </a:r>
            <a:r>
              <a:rPr lang="cs-CZ" baseline="0" dirty="0" smtClean="0"/>
              <a:t> výsledného přehledu. Pozice mají zadané popisy, které na přehledech slouží k označení součtů. Pozice výkazů také určují pořadí účtů hlavní knihy na výkazech, způsob počítání součtů a umístění stránkovacích znaků.</a:t>
            </a:r>
          </a:p>
          <a:p>
            <a:r>
              <a:rPr lang="cs-CZ" b="1" i="1" baseline="0" dirty="0" smtClean="0"/>
              <a:t>Poznámka:</a:t>
            </a:r>
            <a:r>
              <a:rPr lang="cs-CZ" baseline="0" dirty="0" smtClean="0"/>
              <a:t> nastavení pozic výkazů je mimo rozsah našeho kurzu. Je důležité vědět, že uspořádání výkazů je kompletně uživatelsky upravitelné a není řízeno kódy účtů, ale kódy pozic, které mají vlastní popis a jsou přiřazeny ke kódům účtů. Uživatel také definuje, z kterých pozic se sčítají hodnoty do součtů na jiných pozicích.</a:t>
            </a:r>
            <a:endParaRPr lang="cs-CZ"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61275C2F-27B7-4D8D-9253-D7F4AEE74921}" type="slidenum">
              <a:rPr lang="en-US" smtClean="0"/>
              <a:pPr/>
              <a:t>49</a:t>
            </a:fld>
            <a:endParaRPr lang="en-US" smtClean="0"/>
          </a:p>
        </p:txBody>
      </p:sp>
      <p:sp>
        <p:nvSpPr>
          <p:cNvPr id="13414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4148"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V této kapitole jsme se věnovali základním ekonomickým konceptům a viděli, jak jsou implementovány</a:t>
            </a:r>
            <a:r>
              <a:rPr lang="cs-CZ" baseline="0" dirty="0" smtClean="0"/>
              <a:t> v programu QAD SE:</a:t>
            </a:r>
          </a:p>
          <a:p>
            <a:pPr marL="180000" indent="-180000" eaLnBrk="1" hangingPunct="1">
              <a:buFont typeface="Arial" pitchFamily="34" charset="0"/>
              <a:buChar char="•"/>
            </a:pPr>
            <a:r>
              <a:rPr lang="cs-CZ" baseline="0" dirty="0" smtClean="0"/>
              <a:t>Kalendář hlavní knihy, v němž lze definovat alespoň jedno období fiskálního roku. Po jejich zadání lze tisknout srovnávací přehledy pro různá období.</a:t>
            </a:r>
          </a:p>
          <a:p>
            <a:pPr marL="180000" indent="-180000" eaLnBrk="1" hangingPunct="1">
              <a:buFont typeface="Arial" pitchFamily="34" charset="0"/>
              <a:buChar char="•"/>
            </a:pPr>
            <a:r>
              <a:rPr lang="cs-CZ" dirty="0" smtClean="0"/>
              <a:t>Způsob aktualizace účtů po zápisu transakcí do hlavní knihy. V uvedeném příkladu použilo ekonomické oddělení firmy QMI funkci </a:t>
            </a:r>
            <a:r>
              <a:rPr lang="cs-CZ" b="0" i="0" u="none" strike="noStrike" kern="1200" dirty="0" smtClean="0">
                <a:solidFill>
                  <a:schemeClr val="tx1"/>
                </a:solidFill>
                <a:latin typeface="Times New Roman" pitchFamily="18" charset="0"/>
                <a:ea typeface="+mn-ea"/>
                <a:cs typeface="+mn-cs"/>
              </a:rPr>
              <a:t>Údržba standardních transakcí</a:t>
            </a:r>
            <a:r>
              <a:rPr lang="cs-CZ" dirty="0" smtClean="0"/>
              <a:t> a zadalo půjčku 200 000 Kč. Transakci posléze zapsalo do hlavní knihy a tím se zaktualizovaly stavy pokladního účtu</a:t>
            </a:r>
            <a:r>
              <a:rPr lang="cs-CZ" baseline="0" dirty="0" smtClean="0"/>
              <a:t> a účtu dlouhodobých pasiv.</a:t>
            </a:r>
          </a:p>
          <a:p>
            <a:pPr marL="180000" indent="-180000" eaLnBrk="1" hangingPunct="1">
              <a:buFont typeface="Arial" pitchFamily="34" charset="0"/>
              <a:buChar char="•"/>
            </a:pPr>
            <a:r>
              <a:rPr lang="cs-CZ" baseline="0" dirty="0" smtClean="0"/>
              <a:t>Rozvaha, jejíž struktura je definovaná pozicemi výkazů ve funkci </a:t>
            </a:r>
            <a:r>
              <a:rPr lang="cs-CZ" b="0" i="0" u="none" strike="noStrike" kern="1200" dirty="0" smtClean="0">
                <a:solidFill>
                  <a:schemeClr val="tx1"/>
                </a:solidFill>
                <a:latin typeface="Times New Roman" pitchFamily="18" charset="0"/>
                <a:ea typeface="+mn-ea"/>
                <a:cs typeface="+mn-cs"/>
              </a:rPr>
              <a:t>Údržba pozic výkazů.</a:t>
            </a:r>
          </a:p>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2CD66BB2-0517-4A21-8F17-7B5519A4A0B9}" type="slidenum">
              <a:rPr lang="en-US" smtClean="0"/>
              <a:pPr/>
              <a:t>5</a:t>
            </a:fld>
            <a:endParaRPr lang="en-US"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xfrm>
            <a:off x="931863" y="4263656"/>
            <a:ext cx="5127625" cy="4614530"/>
          </a:xfrm>
          <a:noFill/>
          <a:ln/>
        </p:spPr>
        <p:txBody>
          <a:bodyPr/>
          <a:lstStyle/>
          <a:p>
            <a:pPr eaLnBrk="1" hangingPunct="1"/>
            <a:r>
              <a:rPr lang="cs-CZ" noProof="0" dirty="0" smtClean="0"/>
              <a:t>Databáze je soubor počítačových záznamů. V programu QAD SE jsou obvykle přiřazeny jedné firmě. Oddělené databáze se používají kvůli geografickým nebo bezpečnostním omezením.</a:t>
            </a:r>
          </a:p>
          <a:p>
            <a:pPr eaLnBrk="1" hangingPunct="1"/>
            <a:r>
              <a:rPr lang="cs-CZ" noProof="0" dirty="0" smtClean="0"/>
              <a:t>Kmenové soubory.  Každá databáze obsahuje kmenové soubory, zákazníky, dodavatele a prvky společné pro celou firmu.</a:t>
            </a:r>
          </a:p>
          <a:p>
            <a:pPr eaLnBrk="1" hangingPunct="1"/>
            <a:r>
              <a:rPr lang="cs-CZ" noProof="0" dirty="0" smtClean="0"/>
              <a:t>V databázi lze použít systém zabezpečení nabídek, který zabrání uživatelům zobrazovat nebo měnit informace.</a:t>
            </a:r>
          </a:p>
          <a:p>
            <a:pPr eaLnBrk="1" hangingPunct="1"/>
            <a:r>
              <a:rPr lang="cs-CZ" noProof="0" dirty="0" smtClean="0"/>
              <a:t>V prostředí s více databázemi má QAD SE distribuovanou funkcionalitu, která umožňuje plánování a spouštění napříč databázemi. Každý uživatel má profil, který určuje, k jakým databázím má  přístup.</a:t>
            </a:r>
          </a:p>
          <a:p>
            <a:pPr eaLnBrk="1" hangingPunct="1"/>
            <a:r>
              <a:rPr lang="cs-CZ" noProof="0" dirty="0" smtClean="0"/>
              <a:t>Každá databáze musí mít systémovou doménu, která je doménového typu SYSTEM. Jak při nové instalaci QAD SE, tak při konverzi je při vytváření databáze vytvořena i počáteční systémová doména. </a:t>
            </a:r>
          </a:p>
          <a:p>
            <a:pPr eaLnBrk="1" hangingPunct="1"/>
            <a:r>
              <a:rPr lang="cs-CZ" noProof="0" dirty="0" smtClean="0"/>
              <a:t>Systémová doména obsahuje implicitní data, která jsou potřeba pro implementaci QAD SE, jako jsou řídící programové parametry, zaokrouhlovací metody, implicitní účty a zobecněné kódy.</a:t>
            </a:r>
          </a:p>
          <a:p>
            <a:pPr eaLnBrk="1" hangingPunct="1"/>
            <a:r>
              <a:rPr lang="cs-CZ" noProof="0" dirty="0" smtClean="0"/>
              <a:t>Systémová doména se používá jako šablona při vytváření nových domén. Při vytváření nové domény v aktuální databázi se ze systémové domény zkopírují implicitní data. Protože se systémová doména používá jako šablona, je vhodné ji naplnit daty nebo upravit implicitní hodnoty ještě před vytvářením nových domén, na ní založených.</a:t>
            </a:r>
          </a:p>
          <a:p>
            <a:pPr marL="180000" indent="180000" eaLnBrk="1" hangingPunct="1">
              <a:buFont typeface="Arial" pitchFamily="34" charset="0"/>
              <a:buChar char="•"/>
            </a:pPr>
            <a:r>
              <a:rPr lang="cs-CZ" noProof="0" dirty="0" smtClean="0"/>
              <a:t>Systémová doména se obvykle nepoužívá pro aktivní transakce.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E99D8E4C-33D0-423D-87EF-FBC41F65713B}" type="slidenum">
              <a:rPr lang="en-US" smtClean="0"/>
              <a:pPr/>
              <a:t>50</a:t>
            </a:fld>
            <a:endParaRPr lang="en-US" smtClean="0"/>
          </a:p>
        </p:txBody>
      </p:sp>
      <p:sp>
        <p:nvSpPr>
          <p:cNvPr id="13517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5172"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b="1" dirty="0" smtClean="0"/>
              <a:t>Cvičení 2: Zadejte firemní ekonomická data do hlavní knihy</a:t>
            </a:r>
          </a:p>
          <a:p>
            <a:pPr eaLnBrk="1" hangingPunct="1"/>
            <a:r>
              <a:rPr lang="cs-CZ" dirty="0" smtClean="0"/>
              <a:t>Během cvičení používejte snímky obrazovek uvedené v předchozích příkladech.</a:t>
            </a:r>
          </a:p>
          <a:p>
            <a:pPr marL="228600" indent="-228600" eaLnBrk="1" hangingPunct="1">
              <a:buFont typeface="+mj-lt"/>
              <a:buAutoNum type="arabicPeriod"/>
            </a:pPr>
            <a:r>
              <a:rPr lang="cs-CZ" dirty="0" smtClean="0"/>
              <a:t>Ve funkci </a:t>
            </a:r>
            <a:r>
              <a:rPr lang="cs-CZ" b="0" i="0" u="none" strike="noStrike" kern="1200" dirty="0" smtClean="0">
                <a:solidFill>
                  <a:schemeClr val="tx1"/>
                </a:solidFill>
                <a:latin typeface="Times New Roman" pitchFamily="18" charset="0"/>
                <a:ea typeface="+mn-ea"/>
                <a:cs typeface="+mn-cs"/>
              </a:rPr>
              <a:t>Údržba kalendáře HK</a:t>
            </a:r>
            <a:r>
              <a:rPr lang="cs-CZ" dirty="0" smtClean="0"/>
              <a:t> (25.3.4) zadejte kalendář současného roku – zadejte 12 období počínaje obdobím 1. Ověřte správné</a:t>
            </a:r>
            <a:r>
              <a:rPr lang="cs-CZ" baseline="0" dirty="0" smtClean="0"/>
              <a:t> nastavení letošního roku ve funkci Dotaz na kalendář HK (25.3.5).</a:t>
            </a:r>
          </a:p>
          <a:p>
            <a:pPr marL="228600" indent="-228600" eaLnBrk="1" hangingPunct="1">
              <a:buFont typeface="+mj-lt"/>
              <a:buAutoNum type="arabicPeriod"/>
            </a:pPr>
            <a:r>
              <a:rPr lang="cs-CZ" baseline="0" dirty="0" smtClean="0"/>
              <a:t>Vyplňte následující pole:</a:t>
            </a:r>
          </a:p>
          <a:p>
            <a:pPr eaLnBrk="1" hangingPunct="1">
              <a:buFont typeface="+mj-lt"/>
              <a:buNone/>
            </a:pPr>
            <a:r>
              <a:rPr lang="cs-CZ" b="1" baseline="0" dirty="0" smtClean="0"/>
              <a:t>Pole	Hodnota</a:t>
            </a:r>
          </a:p>
          <a:p>
            <a:pPr eaLnBrk="1" hangingPunct="1">
              <a:buFont typeface="+mj-lt"/>
              <a:buNone/>
            </a:pPr>
            <a:r>
              <a:rPr lang="cs-CZ" baseline="0" dirty="0" smtClean="0"/>
              <a:t>Rok	2011</a:t>
            </a:r>
            <a:br>
              <a:rPr lang="cs-CZ" baseline="0" dirty="0" smtClean="0"/>
            </a:br>
            <a:r>
              <a:rPr lang="cs-CZ" baseline="0" dirty="0" smtClean="0"/>
              <a:t>Období	1 až 12</a:t>
            </a:r>
            <a:br>
              <a:rPr lang="cs-CZ" baseline="0" dirty="0" smtClean="0"/>
            </a:br>
            <a:r>
              <a:rPr lang="cs-CZ" baseline="0" dirty="0" smtClean="0"/>
              <a:t>Začátek	první den měsíce</a:t>
            </a:r>
            <a:br>
              <a:rPr lang="cs-CZ" baseline="0" dirty="0" smtClean="0"/>
            </a:br>
            <a:r>
              <a:rPr lang="cs-CZ" baseline="0" dirty="0" smtClean="0"/>
              <a:t>Konec	poslední den měsíce</a:t>
            </a:r>
          </a:p>
          <a:p>
            <a:pPr eaLnBrk="1" hangingPunct="1"/>
            <a:endParaRPr lang="cs-CZ"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58141"/>
            <a:ext cx="5127625" cy="8027060"/>
          </a:xfrm>
        </p:spPr>
        <p:txBody>
          <a:bodyPr>
            <a:normAutofit/>
          </a:bodyPr>
          <a:lstStyle/>
          <a:p>
            <a:pPr marL="228600" indent="-228600">
              <a:buFont typeface="+mj-lt"/>
              <a:buAutoNum type="arabicPeriod" startAt="3"/>
            </a:pPr>
            <a:r>
              <a:rPr lang="cs-CZ" dirty="0" smtClean="0"/>
              <a:t>Pomocí funkci </a:t>
            </a:r>
            <a:r>
              <a:rPr lang="cs-CZ" b="0" i="0" u="none" strike="noStrike" kern="1200" dirty="0" smtClean="0">
                <a:solidFill>
                  <a:schemeClr val="tx1"/>
                </a:solidFill>
                <a:latin typeface="Times New Roman" pitchFamily="18" charset="0"/>
                <a:ea typeface="+mn-ea"/>
                <a:cs typeface="+mn-cs"/>
              </a:rPr>
              <a:t>Údržba standardních transakcí</a:t>
            </a:r>
            <a:r>
              <a:rPr lang="cs-CZ" dirty="0" smtClean="0"/>
              <a:t> (25.13.1) přidejte záznam dokumentující</a:t>
            </a:r>
            <a:r>
              <a:rPr lang="cs-CZ" baseline="0" dirty="0" smtClean="0"/>
              <a:t> získanou půjčku 200 000 Kč od banky:</a:t>
            </a:r>
          </a:p>
          <a:p>
            <a:pPr marL="0" marR="0" indent="0" algn="l" defTabSz="914400" rtl="0" eaLnBrk="0" fontAlgn="base" latinLnBrk="0" hangingPunct="0">
              <a:lnSpc>
                <a:spcPct val="100000"/>
              </a:lnSpc>
              <a:spcBef>
                <a:spcPct val="30000"/>
              </a:spcBef>
              <a:spcAft>
                <a:spcPct val="0"/>
              </a:spcAft>
              <a:buClrTx/>
              <a:buSzTx/>
              <a:buFontTx/>
              <a:buNone/>
              <a:tabLst/>
              <a:defRPr/>
            </a:pPr>
            <a:r>
              <a:rPr lang="cs-CZ" b="1" baseline="0" dirty="0" smtClean="0"/>
              <a:t>Pole		Hodnota</a:t>
            </a:r>
          </a:p>
          <a:p>
            <a:r>
              <a:rPr lang="cs-CZ" dirty="0" smtClean="0"/>
              <a:t>Reference HK		generována systémem</a:t>
            </a:r>
            <a:br>
              <a:rPr lang="cs-CZ" dirty="0" smtClean="0"/>
            </a:br>
            <a:r>
              <a:rPr lang="cs-CZ" dirty="0" smtClean="0"/>
              <a:t>Měna		CZK</a:t>
            </a:r>
            <a:br>
              <a:rPr lang="cs-CZ" dirty="0" smtClean="0"/>
            </a:br>
            <a:r>
              <a:rPr lang="cs-CZ" dirty="0" smtClean="0"/>
              <a:t>Hodnota		200 000</a:t>
            </a:r>
          </a:p>
          <a:p>
            <a:r>
              <a:rPr lang="cs-CZ" dirty="0" smtClean="0"/>
              <a:t>Reference</a:t>
            </a:r>
            <a:r>
              <a:rPr lang="cs-CZ" baseline="0" dirty="0" smtClean="0"/>
              <a:t> hlavní knihy bude odlišné číslo, než které je uvedeno v předchozím příkladě. Referenční číslo je generované systémem, obsahuje datum (v předchozím příkladu 090402), uvozené prefixem DK (deník hlavní knihy) a následované pořadovým číslem 000001, které indikuje, že jde o první záznam deníku v daném dni.</a:t>
            </a:r>
          </a:p>
          <a:p>
            <a:r>
              <a:rPr lang="cs-CZ" baseline="0" dirty="0" smtClean="0"/>
              <a:t>Vyplňte informace z následující tabulky do příslušných polí, kliknutím na Další uložte zadaný řádek a postupte na řádek další a po dosažení řádku 3 klikněte na Zpět.</a:t>
            </a:r>
          </a:p>
          <a:p>
            <a:pPr marL="0" marR="0" indent="0" algn="l" defTabSz="914400" rtl="0" eaLnBrk="0" fontAlgn="base" latinLnBrk="0" hangingPunct="0">
              <a:lnSpc>
                <a:spcPct val="100000"/>
              </a:lnSpc>
              <a:spcBef>
                <a:spcPct val="30000"/>
              </a:spcBef>
              <a:spcAft>
                <a:spcPct val="0"/>
              </a:spcAft>
              <a:buClrTx/>
              <a:buSzTx/>
              <a:buFontTx/>
              <a:buNone/>
              <a:tabLst/>
              <a:defRPr/>
            </a:pPr>
            <a:r>
              <a:rPr lang="cs-CZ" b="1" baseline="0" dirty="0" smtClean="0"/>
              <a:t>Pole		Hodnota</a:t>
            </a:r>
          </a:p>
          <a:p>
            <a:r>
              <a:rPr lang="cs-CZ" dirty="0" smtClean="0"/>
              <a:t>Řádek		1</a:t>
            </a:r>
            <a:br>
              <a:rPr lang="cs-CZ" dirty="0" smtClean="0"/>
            </a:br>
            <a:r>
              <a:rPr lang="cs-CZ" dirty="0" smtClean="0"/>
              <a:t>Účet		1040</a:t>
            </a:r>
            <a:br>
              <a:rPr lang="cs-CZ" dirty="0" smtClean="0"/>
            </a:br>
            <a:r>
              <a:rPr lang="cs-CZ" dirty="0" smtClean="0"/>
              <a:t>Účetní jednotka	1000</a:t>
            </a:r>
            <a:br>
              <a:rPr lang="cs-CZ" dirty="0" smtClean="0"/>
            </a:br>
            <a:r>
              <a:rPr lang="cs-CZ" dirty="0" smtClean="0"/>
              <a:t>Popis		Bankovní půjčka</a:t>
            </a:r>
            <a:br>
              <a:rPr lang="cs-CZ" dirty="0" smtClean="0"/>
            </a:br>
            <a:r>
              <a:rPr lang="cs-CZ" dirty="0" smtClean="0"/>
              <a:t>Měna		CZK</a:t>
            </a:r>
            <a:br>
              <a:rPr lang="cs-CZ" dirty="0" smtClean="0"/>
            </a:br>
            <a:r>
              <a:rPr lang="cs-CZ" dirty="0" smtClean="0"/>
              <a:t>Částka		200 000</a:t>
            </a:r>
          </a:p>
          <a:p>
            <a:pPr marL="0" marR="0" indent="0" algn="l" defTabSz="914400" rtl="0" eaLnBrk="0" fontAlgn="base" latinLnBrk="0" hangingPunct="0">
              <a:lnSpc>
                <a:spcPct val="100000"/>
              </a:lnSpc>
              <a:spcBef>
                <a:spcPct val="30000"/>
              </a:spcBef>
              <a:spcAft>
                <a:spcPct val="0"/>
              </a:spcAft>
              <a:buClrTx/>
              <a:buSzTx/>
              <a:buFontTx/>
              <a:buNone/>
              <a:tabLst/>
              <a:defRPr/>
            </a:pPr>
            <a:r>
              <a:rPr lang="cs-CZ" b="1" baseline="0" dirty="0" smtClean="0"/>
              <a:t>Pole		Hodnota</a:t>
            </a:r>
          </a:p>
          <a:p>
            <a:r>
              <a:rPr lang="cs-CZ" dirty="0" smtClean="0"/>
              <a:t>Řádek		2</a:t>
            </a:r>
            <a:br>
              <a:rPr lang="cs-CZ" dirty="0" smtClean="0"/>
            </a:br>
            <a:r>
              <a:rPr lang="cs-CZ" dirty="0" smtClean="0"/>
              <a:t>Účet		2600</a:t>
            </a:r>
            <a:br>
              <a:rPr lang="cs-CZ" dirty="0" smtClean="0"/>
            </a:br>
            <a:r>
              <a:rPr lang="cs-CZ" dirty="0" smtClean="0"/>
              <a:t>Účetní jednotka	1000</a:t>
            </a:r>
            <a:br>
              <a:rPr lang="cs-CZ" dirty="0" smtClean="0"/>
            </a:br>
            <a:r>
              <a:rPr lang="cs-CZ" dirty="0" smtClean="0"/>
              <a:t>Popis		Bankovní půjčka</a:t>
            </a:r>
            <a:br>
              <a:rPr lang="cs-CZ" dirty="0" smtClean="0"/>
            </a:br>
            <a:r>
              <a:rPr lang="cs-CZ" dirty="0" smtClean="0"/>
              <a:t>Měna		CZK</a:t>
            </a:r>
            <a:br>
              <a:rPr lang="cs-CZ" dirty="0" smtClean="0"/>
            </a:br>
            <a:r>
              <a:rPr lang="cs-CZ" dirty="0" smtClean="0"/>
              <a:t>Částka		-200 000</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558141"/>
            <a:ext cx="5127625" cy="8027060"/>
          </a:xfrm>
        </p:spPr>
        <p:txBody>
          <a:bodyPr>
            <a:normAutofit/>
          </a:bodyPr>
          <a:lstStyle/>
          <a:p>
            <a:pPr marL="228600" indent="-228600">
              <a:buFont typeface="+mj-lt"/>
              <a:buAutoNum type="arabicPeriod" startAt="4"/>
            </a:pPr>
            <a:r>
              <a:rPr lang="cs-CZ" dirty="0" smtClean="0"/>
              <a:t>použijte funkci </a:t>
            </a:r>
            <a:r>
              <a:rPr lang="cs-CZ" sz="1200" b="0" i="0" u="none" strike="noStrike" kern="1200" dirty="0" smtClean="0">
                <a:solidFill>
                  <a:schemeClr val="tx1"/>
                </a:solidFill>
                <a:latin typeface="Times New Roman" pitchFamily="18" charset="0"/>
                <a:ea typeface="+mn-ea"/>
                <a:cs typeface="+mn-cs"/>
              </a:rPr>
              <a:t>Zápis transakcí do HK</a:t>
            </a:r>
            <a:r>
              <a:rPr lang="cs-CZ" dirty="0" smtClean="0"/>
              <a:t> (25.19.16) a vyplňte</a:t>
            </a:r>
            <a:r>
              <a:rPr lang="cs-CZ" baseline="0" dirty="0" smtClean="0"/>
              <a:t>:</a:t>
            </a:r>
          </a:p>
          <a:p>
            <a:pPr marL="0" marR="0" indent="0" algn="l" defTabSz="914400" rtl="0" eaLnBrk="0" fontAlgn="base" latinLnBrk="0" hangingPunct="0">
              <a:lnSpc>
                <a:spcPct val="100000"/>
              </a:lnSpc>
              <a:spcBef>
                <a:spcPct val="30000"/>
              </a:spcBef>
              <a:spcAft>
                <a:spcPct val="0"/>
              </a:spcAft>
              <a:buClrTx/>
              <a:buSzTx/>
              <a:buFontTx/>
              <a:buNone/>
              <a:tabLst/>
              <a:defRPr/>
            </a:pPr>
            <a:r>
              <a:rPr lang="cs-CZ" b="1" baseline="0" dirty="0" smtClean="0"/>
              <a:t>Pole		Hodnota</a:t>
            </a:r>
          </a:p>
          <a:p>
            <a:r>
              <a:rPr lang="cs-CZ" dirty="0" smtClean="0"/>
              <a:t>Účetní jednotka	1000 do 1000</a:t>
            </a:r>
            <a:br>
              <a:rPr lang="cs-CZ" dirty="0" smtClean="0"/>
            </a:br>
            <a:r>
              <a:rPr lang="cs-CZ" dirty="0" smtClean="0"/>
              <a:t>Efektivní</a:t>
            </a:r>
            <a:r>
              <a:rPr lang="cs-CZ" baseline="0" dirty="0" smtClean="0"/>
              <a:t> datum	dnes do dnes</a:t>
            </a:r>
            <a:br>
              <a:rPr lang="cs-CZ" baseline="0" dirty="0" smtClean="0"/>
            </a:br>
            <a:r>
              <a:rPr lang="cs-CZ" baseline="0" dirty="0" smtClean="0"/>
              <a:t>Typ transakce	DK</a:t>
            </a:r>
            <a:br>
              <a:rPr lang="cs-CZ" baseline="0" dirty="0" smtClean="0"/>
            </a:br>
            <a:r>
              <a:rPr lang="cs-CZ" baseline="0" dirty="0" smtClean="0"/>
              <a:t>Zapsat		ano</a:t>
            </a:r>
            <a:br>
              <a:rPr lang="cs-CZ" baseline="0" dirty="0" smtClean="0"/>
            </a:br>
            <a:r>
              <a:rPr lang="cs-CZ" baseline="0" dirty="0" smtClean="0"/>
              <a:t>Výstup		strana</a:t>
            </a:r>
          </a:p>
          <a:p>
            <a:pPr marL="0" indent="0">
              <a:buFont typeface="+mj-lt"/>
              <a:buAutoNum type="arabicPeriod" startAt="5"/>
            </a:pPr>
            <a:r>
              <a:rPr lang="cs-CZ" baseline="0" dirty="0" smtClean="0"/>
              <a:t>použijte funkci Rozvaha (25.15.8) a vytiskněte rozvahu vaší účetní jednotky s dneškem jako koncovým datem:</a:t>
            </a:r>
            <a:r>
              <a:rPr lang="cs-CZ" dirty="0" smtClean="0"/>
              <a:t/>
            </a:r>
            <a:br>
              <a:rPr lang="cs-CZ" dirty="0" smtClean="0"/>
            </a:br>
            <a:r>
              <a:rPr lang="cs-CZ" b="1" baseline="0" dirty="0" smtClean="0"/>
              <a:t>Pole		Hodnota</a:t>
            </a:r>
          </a:p>
          <a:p>
            <a:r>
              <a:rPr lang="cs-CZ" dirty="0" smtClean="0"/>
              <a:t>Účetní jednotka	1000 do 1000</a:t>
            </a:r>
            <a:br>
              <a:rPr lang="cs-CZ" dirty="0" smtClean="0"/>
            </a:br>
            <a:r>
              <a:rPr lang="cs-CZ" baseline="0" dirty="0" smtClean="0"/>
              <a:t>Výstup		strana</a:t>
            </a:r>
          </a:p>
          <a:p>
            <a:r>
              <a:rPr lang="cs-CZ" b="1" i="1" baseline="0" dirty="0" smtClean="0"/>
              <a:t>Poznámka:</a:t>
            </a:r>
            <a:r>
              <a:rPr lang="cs-CZ" baseline="0" dirty="0" smtClean="0"/>
              <a:t> Rozvahu nemusíte fyzicky tisknout, ale před pokračováním zkontrolujte, zda jsou data v pořádku. Rozvaha by měla vypadat stejně jako v příkladu.</a:t>
            </a:r>
          </a:p>
          <a:p>
            <a:endParaRPr lang="cs-CZ" baseline="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AF288066-F5DE-40A0-B010-BB7DCD4AE2CD}" type="slidenum">
              <a:rPr lang="en-US" smtClean="0"/>
              <a:pPr/>
              <a:t>54</a:t>
            </a:fld>
            <a:endParaRPr lang="en-US" smtClean="0"/>
          </a:p>
        </p:txBody>
      </p:sp>
      <p:sp>
        <p:nvSpPr>
          <p:cNvPr id="136195" name="Rectangle 2"/>
          <p:cNvSpPr>
            <a:spLocks noGrp="1" noRot="1" noChangeAspect="1" noChangeArrowheads="1" noTextEdit="1"/>
          </p:cNvSpPr>
          <p:nvPr>
            <p:ph type="sldImg"/>
          </p:nvPr>
        </p:nvSpPr>
        <p:spPr>
          <a:solidFill>
            <a:srgbClr val="FFFFFF"/>
          </a:solidFill>
          <a:ln/>
        </p:spPr>
      </p:sp>
      <p:sp>
        <p:nvSpPr>
          <p:cNvPr id="136196" name="Rectangle 3"/>
          <p:cNvSpPr>
            <a:spLocks noGrp="1" noChangeArrowheads="1"/>
          </p:cNvSpPr>
          <p:nvPr>
            <p:ph type="body" idx="1"/>
          </p:nvPr>
        </p:nvSpPr>
        <p:spPr>
          <a:xfrm>
            <a:off x="466725" y="4408488"/>
            <a:ext cx="6057900" cy="4410075"/>
          </a:xfrm>
          <a:noFill/>
          <a:ln>
            <a:noFill/>
          </a:ln>
        </p:spPr>
        <p:txBody>
          <a:bodyPr/>
          <a:lstStyle/>
          <a:p>
            <a:pPr eaLnBrk="1" hangingPunct="1"/>
            <a:r>
              <a:rPr lang="cs-CZ" dirty="0" smtClean="0"/>
              <a:t>Poté, co jsme definovali základní strukturu firmy – účetní jednotku, místo,</a:t>
            </a:r>
            <a:r>
              <a:rPr lang="cs-CZ" baseline="0" dirty="0" smtClean="0"/>
              <a:t> skladová místa a ekonomiku, přikročíme k definici výrobků.</a:t>
            </a: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AB8B58D7-66EA-446D-9ECE-3664179A7749}" type="slidenum">
              <a:rPr lang="en-US" smtClean="0"/>
              <a:pPr/>
              <a:t>57</a:t>
            </a:fld>
            <a:endParaRPr lang="en-US" smtClean="0"/>
          </a:p>
        </p:txBody>
      </p:sp>
      <p:sp>
        <p:nvSpPr>
          <p:cNvPr id="13721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7220"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Před zadáním definice výrobku je třeba definovat řady </a:t>
            </a:r>
            <a:r>
              <a:rPr lang="cs-CZ" dirty="0" smtClean="0"/>
              <a:t>výrobků (1.2.1) </a:t>
            </a:r>
            <a:r>
              <a:rPr lang="cs-CZ" dirty="0" smtClean="0"/>
              <a:t>a přiřadit</a:t>
            </a:r>
            <a:r>
              <a:rPr lang="cs-CZ" baseline="0" dirty="0" smtClean="0"/>
              <a:t> je artiklům. I když artikl musí mít přiřazenu řadu výrobků kvůli sledování nákladů a pohybu zásob, může, ale nemusí mít přiřazen kusovník (SV = struktura výrobku) či postup. Kusovníky a postupy budeme probírat později, ale ve zkratce platí:</a:t>
            </a:r>
          </a:p>
          <a:p>
            <a:pPr marL="180000" indent="-180000" eaLnBrk="1" hangingPunct="1">
              <a:buFont typeface="Arial" pitchFamily="34" charset="0"/>
              <a:buChar char="•"/>
            </a:pPr>
            <a:r>
              <a:rPr lang="cs-CZ" baseline="0" dirty="0" smtClean="0"/>
              <a:t>Kusovník stanovuje množství artiklu, potřebné k výrobě nadřazeného artiklu</a:t>
            </a:r>
          </a:p>
          <a:p>
            <a:pPr marL="180000" indent="-180000" eaLnBrk="1" hangingPunct="1">
              <a:buFont typeface="Arial" pitchFamily="34" charset="0"/>
              <a:buChar char="•"/>
            </a:pPr>
            <a:r>
              <a:rPr lang="cs-CZ" baseline="0" dirty="0" smtClean="0"/>
              <a:t>Postup stanovuje kde a jak se výrobek vyrábí</a:t>
            </a:r>
          </a:p>
          <a:p>
            <a:pPr eaLnBrk="1" hangingPunct="1"/>
            <a:r>
              <a:rPr lang="cs-CZ" dirty="0" smtClean="0"/>
              <a:t>Systém funguje podobně jako recepty. Většina receptů má seznam složek (kusovník) a seznam</a:t>
            </a:r>
            <a:r>
              <a:rPr lang="cs-CZ" baseline="0" dirty="0" smtClean="0"/>
              <a:t> kroků, které určují, jak zkombinovat složky a jak je zpracovat (postup).</a:t>
            </a:r>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B6D09383-C0DC-4A58-8FD6-51EB2ECB5D62}" type="slidenum">
              <a:rPr lang="en-US" smtClean="0"/>
              <a:pPr/>
              <a:t>58</a:t>
            </a:fld>
            <a:endParaRPr lang="en-US" smtClean="0"/>
          </a:p>
        </p:txBody>
      </p:sp>
      <p:sp>
        <p:nvSpPr>
          <p:cNvPr id="13824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824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Řada výrobku je skupina podobných artiklů nebo výrobků. Seskupování se obvykle provádí podle podobností výroby nebo použití.</a:t>
            </a:r>
          </a:p>
          <a:p>
            <a:pPr eaLnBrk="1" hangingPunct="1"/>
            <a:r>
              <a:rPr lang="cs-CZ" dirty="0" smtClean="0"/>
              <a:t>Řada výrobku také přiřazuje artikly k účtům hlavní knihy. Touto vazbou systém zajišťuje, aby transakce, pracující s artiklem ovlivňovaly</a:t>
            </a:r>
            <a:r>
              <a:rPr lang="cs-CZ" baseline="0" dirty="0" smtClean="0"/>
              <a:t> hlavní knihu. Každý artikl musí náležet do nějaké řady výrobku</a:t>
            </a:r>
            <a:r>
              <a:rPr lang="en-US" baseline="0" dirty="0" smtClean="0"/>
              <a:t>;</a:t>
            </a:r>
            <a:r>
              <a:rPr lang="cs-CZ" baseline="0" dirty="0" smtClean="0"/>
              <a:t> v opačném případě nelze do hlavní knihy zaznamenat žádné transakce, pracující s tímto artiklem.</a:t>
            </a:r>
          </a:p>
          <a:p>
            <a:pPr eaLnBrk="1" hangingPunct="1"/>
            <a:r>
              <a:rPr lang="cs-CZ" baseline="0" dirty="0" smtClean="0"/>
              <a:t>Ačkoli řady výrobků jsou původně ekonomickým konceptem, neměly by být vytvářeny ekonomickými pracovníky. Ti sice také hrají roli při definici řad výrobků, ale i pracovníci výroby a marketingu musí rozumět jejich struktuře a umět sledovat náklady a výnosy jejich artiklů.</a:t>
            </a:r>
          </a:p>
          <a:p>
            <a:pPr eaLnBrk="1" hangingPunct="1"/>
            <a:r>
              <a:rPr lang="cs-CZ" baseline="0" dirty="0" smtClean="0"/>
              <a:t>Také stojí za zmínku, že skoro každé prohlížení, dotaz nebo přehled v programu QAD SE může být řazen podle řad výrobků.</a:t>
            </a:r>
          </a:p>
          <a:p>
            <a:pPr eaLnBrk="1" hangingPunct="1"/>
            <a:r>
              <a:rPr lang="cs-CZ" baseline="0" dirty="0" smtClean="0"/>
              <a:t>Na obrázku jsou znázorněny tři odlišné druhy ultrazvukových zařízení v jedné řadě výrobků. Náklady a výnosy použitých artiklů se sledují ve stejné sadě účtů hlavní knihy. Firma se může rozhodnout, že rozdíly v použitých materiálech a výrobních postupech jsou dostatečně velké a použít tři řady výrobků. Pak lze použít různé účty a podúčty hlavní knihy a sledovat náklady a výnosy odděleně.</a:t>
            </a:r>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C794E3CA-C610-4BAE-B211-52CA0A2F3448}" type="slidenum">
              <a:rPr lang="en-US" smtClean="0"/>
              <a:pPr/>
              <a:t>59</a:t>
            </a:fld>
            <a:endParaRPr lang="en-US" smtClean="0"/>
          </a:p>
        </p:txBody>
      </p:sp>
      <p:sp>
        <p:nvSpPr>
          <p:cNvPr id="13926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39268"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Běžné náklady na produkci výrobků se</a:t>
            </a:r>
            <a:r>
              <a:rPr lang="cs-CZ" baseline="0" dirty="0" smtClean="0"/>
              <a:t> skládají z nákladů na příjem zásob a transakce pracovních příkazů. Odrážejí platby dodavatelům za nakoupený materiál a hodiny práce, potřebné pro výrobu, ohodnocené sazbou výrobního střediska.</a:t>
            </a:r>
          </a:p>
          <a:p>
            <a:pPr eaLnBrk="1" hangingPunct="1"/>
            <a:r>
              <a:rPr lang="cs-CZ" dirty="0" smtClean="0"/>
              <a:t>Pro zjištění standardních nákladů na příští rok nebo pro zjištění aktuálních nákladů se použije soustava běžných nákladů.  Sledují</a:t>
            </a:r>
            <a:r>
              <a:rPr lang="cs-CZ" baseline="0" dirty="0" smtClean="0"/>
              <a:t> se</a:t>
            </a:r>
            <a:r>
              <a:rPr lang="cs-CZ" dirty="0" smtClean="0"/>
              <a:t> průměrné náklady nebo</a:t>
            </a:r>
            <a:r>
              <a:rPr lang="cs-CZ" baseline="0" dirty="0" smtClean="0"/>
              <a:t> poslední náklady v závislosti na použitém systému sledování nákladů. Metody, které lze použít, jsou:</a:t>
            </a:r>
          </a:p>
          <a:p>
            <a:pPr marL="180000" indent="-180000" eaLnBrk="1" hangingPunct="1">
              <a:buFont typeface="Arial" pitchFamily="34" charset="0"/>
              <a:buChar char="•"/>
            </a:pPr>
            <a:r>
              <a:rPr lang="cs-CZ" baseline="0" dirty="0" smtClean="0"/>
              <a:t>Poslední hodnota: každý příjem nastaví soustavu běžných nákladů na poslední cenu artiklu. V případě nákupu je to nákupní nebo fakturovaná cena.</a:t>
            </a:r>
          </a:p>
          <a:p>
            <a:pPr marL="180000" indent="-180000" eaLnBrk="1" hangingPunct="1">
              <a:buFont typeface="Arial" pitchFamily="34" charset="0"/>
              <a:buChar char="•"/>
            </a:pPr>
            <a:r>
              <a:rPr lang="cs-CZ" baseline="0" dirty="0" smtClean="0"/>
              <a:t>Průměrná hodnota: při přijetí artiklu se spočítá nová průměrná cena a uloží se v soustavě běžných nákladů.</a:t>
            </a:r>
          </a:p>
          <a:p>
            <a:pPr marL="180000" indent="-180000" eaLnBrk="1" hangingPunct="1">
              <a:buFont typeface="Arial" pitchFamily="34" charset="0"/>
              <a:buChar char="•"/>
            </a:pPr>
            <a:r>
              <a:rPr lang="cs-CZ" baseline="0" dirty="0" smtClean="0"/>
              <a:t>Bez použití: běžné náklady se spravují ručně nebo se nepoužívají.</a:t>
            </a:r>
          </a:p>
          <a:p>
            <a:pPr marL="180000" indent="-180000" eaLnBrk="1" hangingPunct="1">
              <a:buFont typeface="Arial" pitchFamily="34" charset="0"/>
              <a:buNone/>
            </a:pPr>
            <a:r>
              <a:rPr lang="cs-CZ" baseline="0" dirty="0" smtClean="0"/>
              <a:t>Výběr metody sledování nákladů se provádí ve funkci Řízení zásob.</a:t>
            </a:r>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512B57DD-8B70-4959-BA9A-D931A474B138}" type="slidenum">
              <a:rPr lang="en-US" smtClean="0"/>
              <a:pPr/>
              <a:t>6</a:t>
            </a:fld>
            <a:endParaRPr lang="en-US"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xfrm>
            <a:off x="931863" y="4253023"/>
            <a:ext cx="5127625" cy="4625163"/>
          </a:xfrm>
          <a:noFill/>
          <a:ln/>
        </p:spPr>
        <p:txBody>
          <a:bodyPr/>
          <a:lstStyle/>
          <a:p>
            <a:pPr eaLnBrk="1" hangingPunct="1"/>
            <a:r>
              <a:rPr lang="cs-CZ" noProof="0" dirty="0" smtClean="0"/>
              <a:t>Domény představují obchodní činnosti v jednotné měně a účtové osnově. V databázi může být více než jedna doména.</a:t>
            </a:r>
          </a:p>
          <a:p>
            <a:pPr eaLnBrk="1" hangingPunct="1"/>
            <a:r>
              <a:rPr lang="cs-CZ" noProof="0" dirty="0" smtClean="0"/>
              <a:t>Účetní jednotky jsou přiřazeny k doménám a jsou to jedinečné subjekty s povinností vydávat ekonomické zprávy, výkazy zisků a rozvahy.</a:t>
            </a:r>
          </a:p>
          <a:p>
            <a:pPr marL="180000" indent="-180000" eaLnBrk="1" hangingPunct="1">
              <a:buFont typeface="Arial" pitchFamily="34" charset="0"/>
              <a:buChar char="•"/>
            </a:pPr>
            <a:r>
              <a:rPr lang="cs-CZ" noProof="0" dirty="0" smtClean="0"/>
              <a:t>K doméně může být přiřazeno více účetních jednotek</a:t>
            </a:r>
          </a:p>
          <a:p>
            <a:pPr eaLnBrk="1" hangingPunct="1"/>
            <a:r>
              <a:rPr lang="cs-CZ" noProof="0" dirty="0" smtClean="0"/>
              <a:t>Pro každou doménu v databázi je nutno určit jednu jednotku jako primární. To</a:t>
            </a:r>
            <a:r>
              <a:rPr lang="cs-CZ" baseline="0" noProof="0" dirty="0" smtClean="0"/>
              <a:t> se provádí ve funkci Údržba účetních jednotek v nabídce Nastavení hlavní knihy.</a:t>
            </a:r>
          </a:p>
          <a:p>
            <a:pPr eaLnBrk="1" hangingPunct="1"/>
            <a:r>
              <a:rPr lang="cs-CZ" baseline="0" noProof="0" dirty="0" smtClean="0"/>
              <a:t>Místa jsou přiřazena účetním jednotkám a jsou to jejich logické podmnožiny, obvykle odpovídající fyzickému umístění jako je továrna, distribuční centrum nebo sklad. </a:t>
            </a:r>
            <a:r>
              <a:rPr lang="cs-CZ" dirty="0" smtClean="0"/>
              <a:t>Pro účely vnitřního řízení lze v </a:t>
            </a:r>
            <a:r>
              <a:rPr lang="cs-CZ" baseline="0" noProof="0" dirty="0" smtClean="0"/>
              <a:t>jednom fyzickém umístění  nadefinovat více míst.</a:t>
            </a:r>
          </a:p>
          <a:p>
            <a:pPr marL="180000" indent="-180000" eaLnBrk="1" hangingPunct="1">
              <a:buFont typeface="Arial" pitchFamily="34" charset="0"/>
              <a:buChar char="•"/>
            </a:pPr>
            <a:r>
              <a:rPr lang="cs-CZ" baseline="0" noProof="0" dirty="0" smtClean="0"/>
              <a:t>K účetní jednotce může být přiřazeno mnoho míst</a:t>
            </a:r>
          </a:p>
          <a:p>
            <a:pPr eaLnBrk="1" hangingPunct="1"/>
            <a:endParaRPr lang="cs-CZ" baseline="0" noProof="0" dirty="0" smtClean="0"/>
          </a:p>
          <a:p>
            <a:pPr eaLnBrk="1" hangingPunct="1"/>
            <a:endParaRPr lang="cs-CZ" noProof="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C794E3CA-C610-4BAE-B211-52CA0A2F3448}" type="slidenum">
              <a:rPr lang="en-US" smtClean="0"/>
              <a:pPr/>
              <a:t>60</a:t>
            </a:fld>
            <a:endParaRPr lang="en-US" smtClean="0"/>
          </a:p>
        </p:txBody>
      </p:sp>
      <p:sp>
        <p:nvSpPr>
          <p:cNvPr id="139268" name="Rectangle 3"/>
          <p:cNvSpPr>
            <a:spLocks noGrp="1" noChangeArrowheads="1"/>
          </p:cNvSpPr>
          <p:nvPr>
            <p:ph type="body" idx="1"/>
          </p:nvPr>
        </p:nvSpPr>
        <p:spPr>
          <a:xfrm>
            <a:off x="931863" y="581891"/>
            <a:ext cx="5127625" cy="8312872"/>
          </a:xfrm>
          <a:noFill/>
          <a:ln>
            <a:noFill/>
          </a:ln>
        </p:spPr>
        <p:txBody>
          <a:bodyPr lIns="92775" tIns="46388" rIns="92775" bIns="46388"/>
          <a:lstStyle/>
          <a:p>
            <a:pPr eaLnBrk="1" hangingPunct="1">
              <a:spcAft>
                <a:spcPts val="600"/>
              </a:spcAft>
            </a:pPr>
            <a:r>
              <a:rPr lang="cs-CZ" sz="1600" b="1" dirty="0" smtClean="0"/>
              <a:t>Běžné náklady – terminologie</a:t>
            </a:r>
          </a:p>
          <a:p>
            <a:pPr eaLnBrk="1" hangingPunct="1"/>
            <a:r>
              <a:rPr lang="cs-CZ" b="1" dirty="0" smtClean="0"/>
              <a:t>Soustava nákladů</a:t>
            </a:r>
          </a:p>
          <a:p>
            <a:pPr eaLnBrk="1" hangingPunct="1"/>
            <a:r>
              <a:rPr lang="cs-CZ" dirty="0" smtClean="0"/>
              <a:t>Identifikuje soubory nákladů v systému. Systém obsahuje dvě implicitní soustavy nákladů – náklady hlavní knihy a běžné náklady, které jsou dostupné v každém místě. Místo však může mít další soustavy nákladů, jako třeba historické ceny z předchozích období a simulované ceny pro plánovací účely.</a:t>
            </a:r>
          </a:p>
          <a:p>
            <a:pPr eaLnBrk="1" hangingPunct="1"/>
            <a:r>
              <a:rPr lang="cs-CZ" b="1" dirty="0" smtClean="0"/>
              <a:t>Soustava běžných nákladů</a:t>
            </a:r>
          </a:p>
          <a:p>
            <a:pPr eaLnBrk="1" hangingPunct="1"/>
            <a:r>
              <a:rPr lang="cs-CZ" dirty="0" smtClean="0"/>
              <a:t>Běžný náklad artiklu je obvykle založen na aktuální výrobě nebo nákupu. Běžné náklady jsou skutečné náklady z příjmů zásob a transakcí pracovních příkazů.</a:t>
            </a:r>
          </a:p>
          <a:p>
            <a:pPr eaLnBrk="1" hangingPunct="1"/>
            <a:r>
              <a:rPr lang="cs-CZ" b="1" i="1" dirty="0" smtClean="0"/>
              <a:t>Poznámka:</a:t>
            </a:r>
            <a:r>
              <a:rPr lang="cs-CZ" dirty="0" smtClean="0"/>
              <a:t> použití slova skutečné je konvence, přijatá účetními a nemusí znamenat skutečný náklad v doslovném smyslu. Například cena práce artiklu je počet hodin strávených výrobou krát sazba výrobního střediska. Sazba výrobního střediska obvykle odráží průměrnou  mzdu za všechny pracovníky střediska a nikoli skutečnou mzdu konkrétního pracovníka, který pracoval podle předmětného pracovního příkazu.</a:t>
            </a:r>
          </a:p>
          <a:p>
            <a:pPr eaLnBrk="1" hangingPunct="1"/>
            <a:r>
              <a:rPr lang="cs-CZ" b="1" dirty="0" smtClean="0"/>
              <a:t>Standardní sledování nákladů</a:t>
            </a:r>
          </a:p>
          <a:p>
            <a:pPr eaLnBrk="1" hangingPunct="1"/>
            <a:r>
              <a:rPr lang="cs-CZ" dirty="0" smtClean="0"/>
              <a:t>Náklady artiklů jsou přednastaveny a transakce jsou jimi při svém zpracování oceněny. Odlišné hodnotyjsou zaznamenány jako odchylky. Standardní náklady se obvykle zadávají jednou ročně.</a:t>
            </a:r>
          </a:p>
          <a:p>
            <a:pPr eaLnBrk="1" hangingPunct="1"/>
            <a:r>
              <a:rPr lang="cs-CZ" b="1" dirty="0" smtClean="0"/>
              <a:t>Soustava nákladů hlavní knihy</a:t>
            </a:r>
          </a:p>
          <a:p>
            <a:pPr eaLnBrk="1" hangingPunct="1"/>
            <a:r>
              <a:rPr lang="cs-CZ" dirty="0" smtClean="0"/>
              <a:t>Program QAD SE udržuje standardní náklady v soustavě nazvané soustava nákladů hlavní knihy. Název odráží skutečnost, že se používají k ohodnocení všech transakcí se zásobami v hlavní knize.</a:t>
            </a:r>
          </a:p>
          <a:p>
            <a:pPr eaLnBrk="1" hangingPunct="1"/>
            <a:r>
              <a:rPr lang="cs-CZ" b="1" dirty="0" smtClean="0"/>
              <a:t>Odchylky</a:t>
            </a:r>
          </a:p>
          <a:p>
            <a:pPr eaLnBrk="1" hangingPunct="1"/>
            <a:r>
              <a:rPr lang="cs-CZ" dirty="0" smtClean="0"/>
              <a:t>Ve standardním nákladovém systému je odchylka rozdíl  mezi standardní cenou a aktuální cenou. Přehled odchylek se obvykle zpracovává v měsíčním intervalu.</a:t>
            </a:r>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6D98B704-99A8-4702-9000-FC1EC022BD65}" type="slidenum">
              <a:rPr lang="en-US" smtClean="0"/>
              <a:pPr/>
              <a:t>61</a:t>
            </a:fld>
            <a:endParaRPr lang="en-US" smtClean="0"/>
          </a:p>
        </p:txBody>
      </p:sp>
      <p:sp>
        <p:nvSpPr>
          <p:cNvPr id="14029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0292"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Poté,</a:t>
            </a:r>
            <a:r>
              <a:rPr lang="cs-CZ" baseline="0" dirty="0" smtClean="0"/>
              <a:t> co jsme zadali řady výrobků a zvolili metodu sledování běžných nákladů, můžeme přejít k detailnějším informacím o artiklech. </a:t>
            </a:r>
          </a:p>
          <a:p>
            <a:pPr eaLnBrk="1" hangingPunct="1"/>
            <a:r>
              <a:rPr lang="cs-CZ" baseline="0" dirty="0" smtClean="0"/>
              <a:t>Informace musí být zadány ke každému artiklu, který používáte nebo vyrábíte a to v každém místě, které artikl používá. Později uvidíme, že mnoho z těchto informací se může mezi jednotlivými místy lišit.</a:t>
            </a:r>
          </a:p>
          <a:p>
            <a:pPr eaLnBrk="1" hangingPunct="1"/>
            <a:r>
              <a:rPr lang="cs-CZ" baseline="0" dirty="0" smtClean="0"/>
              <a:t>Každý artikl je identifikován svým číslem. Číslo artiklu je stejné ve všech místech stejně jako další identifikující informace, jako řada výrobků, měrná jednotka a skupina a typ.</a:t>
            </a:r>
          </a:p>
          <a:p>
            <a:pPr eaLnBrk="1" hangingPunct="1"/>
            <a:r>
              <a:rPr lang="cs-CZ" baseline="0" dirty="0" smtClean="0"/>
              <a:t>Ve funkci Údržba artiklů se zadávají data zásob, plánovací data a nákladová data. Základní informace ze všech tří skupin jsou uvedeny na obrázku. Pro zadávání a údržbu těchto dat jsou k dispozici i samostatné funkce. Díky tomu mohou mít různé funkční skupiny jako plánovaní výroby či provozní účtárna přístup pouze ke své části dat.</a:t>
            </a:r>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042550D1-C96F-485A-AD70-96207C1A0691}" type="slidenum">
              <a:rPr lang="en-US" smtClean="0"/>
              <a:pPr/>
              <a:t>62</a:t>
            </a:fld>
            <a:endParaRPr lang="en-US" smtClean="0"/>
          </a:p>
        </p:txBody>
      </p:sp>
      <p:sp>
        <p:nvSpPr>
          <p:cNvPr id="14131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1316"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Náklady na vyráběný artikl se počítají z kusovníku a pracovního postupu</a:t>
            </a:r>
            <a:r>
              <a:rPr lang="cs-CZ" baseline="0" dirty="0" smtClean="0"/>
              <a:t>. V závislosti na kusovníku a pracovním postupu mohou být náklady této úrovně nebo spodní úrovně.</a:t>
            </a:r>
          </a:p>
          <a:p>
            <a:pPr eaLnBrk="1" hangingPunct="1"/>
            <a:r>
              <a:rPr lang="cs-CZ" baseline="0" dirty="0" smtClean="0"/>
              <a:t>Jak ukazuje obrázek, systém obsahuje dvě soustavy nákladů – soustavu nákladů hlavní knihy a soustavu běžných nákladů. Soustava nákladů hlavní knihy používá standardní nebo průměrovou metodu zjišťování nákladů, zatímco soustava běžných nákladů se počítá metodou průměru nebo poslední ceny, případně může být spravována ručně. Obě soustavy nákladů jsou rozděleny do pěti částí: materiál, práce, výrobní režie, nevýrobní režie a kooperace.</a:t>
            </a:r>
          </a:p>
          <a:p>
            <a:pPr eaLnBrk="1" hangingPunct="1"/>
            <a:r>
              <a:rPr lang="cs-CZ" baseline="0" dirty="0" smtClean="0"/>
              <a:t>V příkladu předvedeme organizaci nákladů artiklu soustavami nákladů a jejich elementy.</a:t>
            </a:r>
          </a:p>
          <a:p>
            <a:pPr eaLnBrk="1" hangingPunct="1"/>
            <a:r>
              <a:rPr lang="cs-CZ" baseline="0" dirty="0" smtClean="0"/>
              <a:t>Poté, co jsme probrali řady výrobků a artikly se budeme věnovat kusovníkům (SV), které se v programu QAD SE nazývají struktury výrobků a formule.</a:t>
            </a:r>
          </a:p>
          <a:p>
            <a:pPr eaLnBrk="1" hangingPunct="1"/>
            <a:endParaRPr lang="cs-CZ" baseline="0"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042550D1-C96F-485A-AD70-96207C1A0691}" type="slidenum">
              <a:rPr lang="en-US" smtClean="0"/>
              <a:pPr/>
              <a:t>63</a:t>
            </a:fld>
            <a:endParaRPr lang="en-US" smtClean="0"/>
          </a:p>
        </p:txBody>
      </p:sp>
      <p:sp>
        <p:nvSpPr>
          <p:cNvPr id="141316" name="Rectangle 3"/>
          <p:cNvSpPr>
            <a:spLocks noGrp="1" noChangeArrowheads="1"/>
          </p:cNvSpPr>
          <p:nvPr>
            <p:ph type="body" idx="1"/>
          </p:nvPr>
        </p:nvSpPr>
        <p:spPr>
          <a:xfrm>
            <a:off x="931863" y="736270"/>
            <a:ext cx="5127625" cy="8158493"/>
          </a:xfrm>
          <a:noFill/>
          <a:ln>
            <a:noFill/>
          </a:ln>
        </p:spPr>
        <p:txBody>
          <a:bodyPr lIns="92775" tIns="46388" rIns="92775" bIns="46388"/>
          <a:lstStyle/>
          <a:p>
            <a:pPr eaLnBrk="1" hangingPunct="1">
              <a:spcAft>
                <a:spcPts val="600"/>
              </a:spcAft>
            </a:pPr>
            <a:r>
              <a:rPr lang="cs-CZ" sz="1600" b="1" dirty="0" smtClean="0"/>
              <a:t>Artikly – terminologie</a:t>
            </a:r>
          </a:p>
          <a:p>
            <a:pPr eaLnBrk="1" hangingPunct="1"/>
            <a:r>
              <a:rPr lang="cs-CZ" b="1" dirty="0" smtClean="0"/>
              <a:t>Průměrné náklady</a:t>
            </a:r>
          </a:p>
          <a:p>
            <a:pPr eaLnBrk="1" hangingPunct="1"/>
            <a:r>
              <a:rPr lang="cs-CZ" dirty="0" smtClean="0"/>
              <a:t>Náklady se přepočítávají při zadání do systému.  Náklady přiřazené transakci se připočítají do existujícího váženého průměru. Průměrný náklad může být použit jako náklad hlavní knihy nebo jen informačně jako běžný náklad.</a:t>
            </a:r>
          </a:p>
          <a:p>
            <a:pPr eaLnBrk="1" hangingPunct="1"/>
            <a:r>
              <a:rPr lang="cs-CZ" b="1" dirty="0" smtClean="0"/>
              <a:t>Kusovník</a:t>
            </a:r>
          </a:p>
          <a:p>
            <a:pPr eaLnBrk="1" hangingPunct="1"/>
            <a:r>
              <a:rPr lang="cs-CZ" dirty="0" smtClean="0"/>
              <a:t>Seznam všech součástí a surovin sestavy artiklu. Obsahuje množství všech složek. Také se nazývá struktura výrobku nebo formule. Používá se v hlavním plánu výroby pro určení artiklů., které vyžadují vydání požadavků na nákup a pracovních příkazů.</a:t>
            </a:r>
          </a:p>
          <a:p>
            <a:pPr eaLnBrk="1" hangingPunct="1"/>
            <a:r>
              <a:rPr lang="cs-CZ" b="1" dirty="0" smtClean="0"/>
              <a:t>Soustava nákladů hlavní knihy</a:t>
            </a:r>
          </a:p>
          <a:p>
            <a:pPr eaLnBrk="1" hangingPunct="1"/>
            <a:r>
              <a:rPr lang="cs-CZ" dirty="0" smtClean="0"/>
              <a:t>Náklad hlavní knihy je termín, který odlišuje náklady použité pro ocenění zásob a stanovení prodejních cen od běžných nákladů. Náklady hlavní knihy mohou být zjišťovány standardní nebo průměrovou metodou.</a:t>
            </a:r>
          </a:p>
          <a:p>
            <a:pPr eaLnBrk="1" hangingPunct="1"/>
            <a:r>
              <a:rPr lang="cs-CZ" b="1" dirty="0" smtClean="0"/>
              <a:t>Náklady této úrovně a spodní úrovně</a:t>
            </a:r>
          </a:p>
          <a:p>
            <a:pPr eaLnBrk="1" hangingPunct="1"/>
            <a:r>
              <a:rPr lang="cs-CZ" dirty="0" smtClean="0"/>
              <a:t>Náklady této úrovně jsou vynaloženy na získání  artiklu. Zakoupený artikl má nákladovou hodnotu této úrovně, ale nemá žádnou nákladovou hodnotu spodní úrovně. Náklady spodní úrovně se přidávají v dalších fázích výroby.</a:t>
            </a:r>
          </a:p>
          <a:p>
            <a:pPr eaLnBrk="1" hangingPunct="1"/>
            <a:endParaRPr lang="cs-CZ" baseline="0"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162C7CB6-1CFB-4ED4-97FC-BDB9A2A6FAFC}" type="slidenum">
              <a:rPr lang="en-US" smtClean="0"/>
              <a:pPr/>
              <a:t>64</a:t>
            </a:fld>
            <a:endParaRPr lang="en-US" smtClean="0"/>
          </a:p>
        </p:txBody>
      </p:sp>
      <p:sp>
        <p:nvSpPr>
          <p:cNvPr id="14233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2340"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Po zadání artiklů je možno do systému zadat struktury výrobků a formule, které identifikují fyzické součásti a suroviny vyráběného artiklu:</a:t>
            </a:r>
          </a:p>
          <a:p>
            <a:pPr marL="180000" indent="-180000" eaLnBrk="1" hangingPunct="1">
              <a:buFont typeface="Arial" pitchFamily="34" charset="0"/>
              <a:buChar char="•"/>
            </a:pPr>
            <a:r>
              <a:rPr lang="cs-CZ" dirty="0" smtClean="0"/>
              <a:t>Struktury výrobků jsou spojeny se</a:t>
            </a:r>
            <a:r>
              <a:rPr lang="cs-CZ" baseline="0" dirty="0" smtClean="0"/>
              <a:t> samostatnými </a:t>
            </a:r>
            <a:r>
              <a:rPr lang="cs-CZ" dirty="0" smtClean="0"/>
              <a:t>artikly a stanovují množství každé součásti, potřebné k sestavení jednoho kusu výsledného produktu, očekávaný podíl odpadu a potřebné operace. Strukturám výrobků se často říká kusovníky.</a:t>
            </a:r>
          </a:p>
          <a:p>
            <a:pPr marL="180000" indent="-180000" eaLnBrk="1" hangingPunct="1">
              <a:buFont typeface="Arial" pitchFamily="34" charset="0"/>
              <a:buChar char="•"/>
            </a:pPr>
            <a:r>
              <a:rPr lang="cs-CZ" dirty="0" smtClean="0"/>
              <a:t>Formule identifikují</a:t>
            </a:r>
            <a:r>
              <a:rPr lang="cs-CZ" baseline="0" dirty="0" smtClean="0"/>
              <a:t> použití přísad ve formě množství na dávku nebo podíl dávky.</a:t>
            </a:r>
          </a:p>
          <a:p>
            <a:pPr eaLnBrk="1" hangingPunct="1"/>
            <a:r>
              <a:rPr lang="cs-CZ" dirty="0" smtClean="0"/>
              <a:t>Struktury výrobků i formule jsou nepostradatelné pro plánovací proces. Zadávají se ve funkcích Údržba struktur výrobků a Údržba formulí. Formule se často nazývají recepty.</a:t>
            </a:r>
          </a:p>
          <a:p>
            <a:pPr eaLnBrk="1" hangingPunct="1"/>
            <a:r>
              <a:rPr lang="cs-CZ" dirty="0" smtClean="0"/>
              <a:t>Z obecného hlediska struktury výrobků i formule fungují stejně, proto je budeme dohromady nazývat</a:t>
            </a:r>
            <a:r>
              <a:rPr lang="cs-CZ" baseline="0" dirty="0" smtClean="0"/>
              <a:t> kusovníky.</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162C7CB6-1CFB-4ED4-97FC-BDB9A2A6FAFC}" type="slidenum">
              <a:rPr lang="en-US" smtClean="0"/>
              <a:pPr/>
              <a:t>65</a:t>
            </a:fld>
            <a:endParaRPr lang="en-US" smtClean="0"/>
          </a:p>
        </p:txBody>
      </p:sp>
      <p:sp>
        <p:nvSpPr>
          <p:cNvPr id="14233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2340"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b="1" baseline="0" dirty="0" smtClean="0"/>
              <a:t>Vztah nadřazený/komponenta</a:t>
            </a:r>
          </a:p>
          <a:p>
            <a:pPr eaLnBrk="1" hangingPunct="1"/>
            <a:r>
              <a:rPr lang="cs-CZ" dirty="0" smtClean="0"/>
              <a:t>Systém používá kusovníky se sadou vztahů nadřazený/komponenta pro plánování a řízení výroby.</a:t>
            </a:r>
          </a:p>
          <a:p>
            <a:pPr eaLnBrk="1" hangingPunct="1"/>
            <a:r>
              <a:rPr lang="cs-CZ" dirty="0" smtClean="0"/>
              <a:t>Příkladem je lahev aviváže na obrázku. Plastová lahev se vyrábí z plastových granulí, pryskyřice a barvy. V části kusovníku, týkající se lahve, je plastová lahev nadřazeným artiklem a uvedené tři surové materiály komponentou.</a:t>
            </a:r>
          </a:p>
          <a:p>
            <a:pPr eaLnBrk="1" hangingPunct="1"/>
            <a:r>
              <a:rPr lang="cs-CZ" dirty="0" smtClean="0"/>
              <a:t>Lahev je naplněna</a:t>
            </a:r>
            <a:r>
              <a:rPr lang="cs-CZ" baseline="0" dirty="0" smtClean="0"/>
              <a:t> parfémem, lihem a vodou a tvoří výsledný produkt: lahev avivážního prostředku. V části kusovníku, týkající se obsahu lahve je nadřazeným artiklem dokončená lahev avivážního prostředku (artikl číslo 90-100) a lahev samotná komponentou. Komponentami jsou též ostatní součásti náplně – parfém, líh a voda.</a:t>
            </a:r>
          </a:p>
          <a:p>
            <a:pPr eaLnBrk="1" hangingPunct="1"/>
            <a:r>
              <a:rPr lang="cs-CZ" baseline="0" dirty="0" smtClean="0"/>
              <a:t>Všimněte si, že lahev je v jedné části kusovníku nadřazeným artiklem a v jiné komponentou. Takový kusovník nazýváme víceúrovňovým kusovníkem.</a:t>
            </a:r>
          </a:p>
          <a:p>
            <a:pPr eaLnBrk="1" hangingPunct="1"/>
            <a:endParaRPr lang="cs-CZ" baseline="0" dirty="0" smtClean="0"/>
          </a:p>
          <a:p>
            <a:pPr eaLnBrk="1" hangingPunct="1"/>
            <a:r>
              <a:rPr lang="cs-CZ" b="1" baseline="0" dirty="0" smtClean="0"/>
              <a:t>Alternativní struktura výrobku nebo formule</a:t>
            </a:r>
          </a:p>
          <a:p>
            <a:pPr eaLnBrk="1" hangingPunct="1"/>
            <a:r>
              <a:rPr lang="cs-CZ" dirty="0" smtClean="0"/>
              <a:t>Použití různých formulí pro různé objemy výrobku nebo alternativních struktur výrobků pro různé podmínky vyžadují více kusovníků pro jeden artikl. Toho dosáhneme přidáním kódu kusovníku ve funkci </a:t>
            </a:r>
            <a:r>
              <a:rPr lang="cs-CZ" b="0" i="0" u="none" strike="noStrike" kern="1200" dirty="0" smtClean="0">
                <a:solidFill>
                  <a:schemeClr val="tx1"/>
                </a:solidFill>
                <a:latin typeface="Times New Roman" pitchFamily="18" charset="0"/>
                <a:ea typeface="+mn-ea"/>
                <a:cs typeface="+mn-cs"/>
              </a:rPr>
              <a:t>Údržba kódů struktur výrobků</a:t>
            </a:r>
            <a:r>
              <a:rPr lang="cs-CZ" dirty="0" smtClean="0"/>
              <a:t> nebo </a:t>
            </a:r>
            <a:r>
              <a:rPr lang="cs-CZ" b="0" i="0" u="none" strike="noStrike" kern="1200" dirty="0" smtClean="0">
                <a:solidFill>
                  <a:schemeClr val="tx1"/>
                </a:solidFill>
                <a:latin typeface="Times New Roman" pitchFamily="18" charset="0"/>
                <a:ea typeface="+mn-ea"/>
                <a:cs typeface="+mn-cs"/>
              </a:rPr>
              <a:t>Údržba kódů formulí</a:t>
            </a:r>
            <a:r>
              <a:rPr lang="cs-CZ" dirty="0" smtClean="0"/>
              <a:t> a následným použitím kódu jako nadřazeného ve funkci </a:t>
            </a:r>
            <a:r>
              <a:rPr lang="cs-CZ" b="0" i="0" u="none" strike="noStrike" kern="1200" dirty="0" smtClean="0">
                <a:solidFill>
                  <a:schemeClr val="tx1"/>
                </a:solidFill>
                <a:latin typeface="Times New Roman" pitchFamily="18" charset="0"/>
                <a:ea typeface="+mn-ea"/>
                <a:cs typeface="+mn-cs"/>
              </a:rPr>
              <a:t>Údržba struktur výrobků</a:t>
            </a:r>
            <a:r>
              <a:rPr lang="cs-CZ" dirty="0" smtClean="0"/>
              <a:t> nebo </a:t>
            </a:r>
            <a:r>
              <a:rPr lang="cs-CZ" b="0" i="0" u="none" strike="noStrike" kern="1200" dirty="0" smtClean="0">
                <a:solidFill>
                  <a:schemeClr val="tx1"/>
                </a:solidFill>
                <a:latin typeface="Times New Roman" pitchFamily="18" charset="0"/>
                <a:ea typeface="+mn-ea"/>
                <a:cs typeface="+mn-cs"/>
              </a:rPr>
              <a:t>Údržba formulí.</a:t>
            </a:r>
          </a:p>
          <a:p>
            <a:pPr eaLnBrk="1" hangingPunct="1"/>
            <a:endParaRPr lang="cs-CZ" b="0" i="0" u="none" strike="noStrike" kern="1200" dirty="0" smtClean="0">
              <a:solidFill>
                <a:schemeClr val="tx1"/>
              </a:solidFill>
              <a:latin typeface="Times New Roman" pitchFamily="18" charset="0"/>
              <a:ea typeface="+mn-ea"/>
              <a:cs typeface="+mn-cs"/>
            </a:endParaRPr>
          </a:p>
          <a:p>
            <a:pPr eaLnBrk="1" hangingPunct="1"/>
            <a:r>
              <a:rPr lang="cs-CZ" b="1" i="0" u="none" strike="noStrike" kern="1200" dirty="0" smtClean="0">
                <a:solidFill>
                  <a:schemeClr val="tx1"/>
                </a:solidFill>
                <a:latin typeface="Times New Roman" pitchFamily="18" charset="0"/>
                <a:ea typeface="+mn-ea"/>
                <a:cs typeface="+mn-cs"/>
              </a:rPr>
              <a:t>Terminologie</a:t>
            </a:r>
            <a:r>
              <a:rPr lang="cs-CZ" b="1" i="0" u="none" strike="noStrike" kern="1200" baseline="0" dirty="0" smtClean="0">
                <a:solidFill>
                  <a:schemeClr val="tx1"/>
                </a:solidFill>
                <a:latin typeface="Times New Roman" pitchFamily="18" charset="0"/>
                <a:ea typeface="+mn-ea"/>
                <a:cs typeface="+mn-cs"/>
              </a:rPr>
              <a:t> – kód kusovníku</a:t>
            </a:r>
          </a:p>
          <a:p>
            <a:pPr eaLnBrk="1" hangingPunct="1"/>
            <a:r>
              <a:rPr lang="cs-CZ" dirty="0" smtClean="0"/>
              <a:t>Kód kusovníku je kód jednoznačně definující</a:t>
            </a:r>
            <a:r>
              <a:rPr lang="cs-CZ" baseline="0" dirty="0" smtClean="0"/>
              <a:t> strukturu výrobku nebo formuli.</a:t>
            </a:r>
          </a:p>
          <a:p>
            <a:pPr eaLnBrk="1" hangingPunct="1"/>
            <a:endParaRPr lang="cs-CZ" baseline="0" dirty="0" smtClean="0"/>
          </a:p>
          <a:p>
            <a:pPr eaLnBrk="1" hangingPunct="1"/>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Výrobní oddělení firmy QMI zadalo řadu výrobků </a:t>
            </a:r>
            <a:r>
              <a:rPr lang="cs-CZ" dirty="0" smtClean="0"/>
              <a:t>(1.2.1) označenou </a:t>
            </a:r>
            <a:r>
              <a:rPr lang="cs-CZ" dirty="0" smtClean="0"/>
              <a:t>7000 pro své lékařské, zabudovatelné a spotřebitelské ultrazvukové přístroje. Pomocí této řady se plánují, vykazují a analyzují</a:t>
            </a:r>
            <a:r>
              <a:rPr lang="cs-CZ" baseline="0" dirty="0" smtClean="0"/>
              <a:t> </a:t>
            </a:r>
            <a:r>
              <a:rPr lang="cs-CZ" dirty="0" smtClean="0"/>
              <a:t>prodeje a operace s ultrazvuky.</a:t>
            </a:r>
            <a:r>
              <a:rPr lang="cs-CZ" baseline="0" dirty="0" smtClean="0"/>
              <a:t> Kromě toho se sledují náklady na účtech zásob, nastavených ve funkci Údržba řad výrobků. </a:t>
            </a:r>
          </a:p>
          <a:p>
            <a:r>
              <a:rPr lang="cs-CZ" b="1" i="1" baseline="0" dirty="0" smtClean="0"/>
              <a:t>Poznámka:</a:t>
            </a:r>
            <a:r>
              <a:rPr lang="cs-CZ" baseline="0" dirty="0" smtClean="0"/>
              <a:t> když máte kurzor ve spodním rámci (Účty zásob) a kliknete na Další, postupně se otevřou další čtyři obrazovky s kódy účtů. Tyto kódy obsahují implicitní hodnoty z funkci Řízení domén/účtů a použijte je beze změny.</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Firma QMI používá standardní metodu počítání nákladů pro soustavu nákladů hlavní knihy, ale v soustavě běžných nákladů sleduje skutečné</a:t>
            </a:r>
            <a:r>
              <a:rPr lang="cs-CZ" baseline="0" dirty="0" smtClean="0"/>
              <a:t> náklady. Metoda aktualizace Soustavy běžných nákladů se volí ve funkci </a:t>
            </a:r>
            <a:r>
              <a:rPr lang="cs-CZ" baseline="0" dirty="0" smtClean="0"/>
              <a:t>Řídicí soubor zásob (3.24). </a:t>
            </a:r>
            <a:r>
              <a:rPr lang="cs-CZ" baseline="0" dirty="0" smtClean="0"/>
              <a:t>Firma QMI používá metodu Poslední, kdy se běžným nákladem stává poslední nebo nejmladší nákladová položka artiklu.</a:t>
            </a:r>
          </a:p>
          <a:p>
            <a:r>
              <a:rPr lang="cs-CZ" baseline="0" dirty="0" smtClean="0"/>
              <a:t>Nastavte implicitní hodnotu místa na kód vašeho místa 8000.  Hodnota bude předvyplněna v ostatních funkcích a ušetříte si trochu práce.</a:t>
            </a:r>
          </a:p>
          <a:p>
            <a:r>
              <a:rPr lang="cs-CZ" b="1" baseline="0" dirty="0" smtClean="0"/>
              <a:t>Běžné náklady ze závazků</a:t>
            </a:r>
          </a:p>
          <a:p>
            <a:r>
              <a:rPr lang="cs-CZ" dirty="0" smtClean="0"/>
              <a:t>Volitelně můžete aktualizovat běžný náklad při každé</a:t>
            </a:r>
            <a:r>
              <a:rPr lang="cs-CZ" baseline="0" dirty="0" smtClean="0"/>
              <a:t> transakci s účetním dokladem závazků a použít částku fakturovanou dodavatelem.</a:t>
            </a:r>
          </a:p>
          <a:p>
            <a:r>
              <a:rPr lang="cs-CZ" b="1" baseline="0" dirty="0" smtClean="0"/>
              <a:t>Vytvořit transakce hlavní knihy</a:t>
            </a:r>
          </a:p>
          <a:p>
            <a:r>
              <a:rPr lang="cs-CZ" dirty="0" smtClean="0"/>
              <a:t>Volba  Vytvořit transakce hlavní knihy je zaškrtnuta</a:t>
            </a:r>
            <a:r>
              <a:rPr lang="cs-CZ" baseline="0" dirty="0" smtClean="0"/>
              <a:t> (nastavena na Ano) pokud nepoužíváte periodickou metodu účtování zásob. V periodickém účtování zásob je cena konečného stavu zásob zkoumaného období rovna ceně počátečního stavu zásob zkoumaného období plus nákupy minus prodeje. Jestliže jsou zásoby zadávány ručně, není potřeba v hlavní knize vytvářet žádné záznamy.</a:t>
            </a:r>
          </a:p>
          <a:p>
            <a:r>
              <a:rPr lang="cs-CZ" b="1" i="1" baseline="0" dirty="0" smtClean="0"/>
              <a:t>Poznámka:</a:t>
            </a:r>
            <a:r>
              <a:rPr lang="cs-CZ" baseline="0" dirty="0" smtClean="0"/>
              <a:t> periodické účtování zásob je zastaralá metoda. Mohou ji používat jen ty nejmenší podniky. Poskytuje pouze hodnotu zásob. Chcete-li zjistit jaké množství jakých artiklů máte k dispozici, musíte provést fyzickou inventuru.</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7C4E70F4-D885-4B64-AF73-3DFACBDB0BE5}" type="slidenum">
              <a:rPr lang="en-US" smtClean="0"/>
              <a:pPr/>
              <a:t>68</a:t>
            </a:fld>
            <a:endParaRPr lang="en-US" smtClean="0"/>
          </a:p>
        </p:txBody>
      </p:sp>
      <p:sp>
        <p:nvSpPr>
          <p:cNvPr id="14336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336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Na obrázku je uvedena struktura výrobku lékařského ultrazvuku. I když ve skutečnosti budeme strukturu zadávat do programu QAD SE později, je užitečné v tuto chvíli ukázat vztah mezi nadřízeným artiklem a jeho komponenty.</a:t>
            </a:r>
          </a:p>
          <a:p>
            <a:pPr eaLnBrk="1" hangingPunct="1"/>
            <a:r>
              <a:rPr lang="cs-CZ" dirty="0" smtClean="0"/>
              <a:t>V našem příkladu na několika následujících stranách se zaměříme na zadání jednoho z komponentových artiklů – PC s monitorem</a:t>
            </a:r>
            <a:r>
              <a:rPr lang="cs-CZ" baseline="0" dirty="0" smtClean="0"/>
              <a:t>, kód 10-01.</a:t>
            </a:r>
          </a:p>
          <a:p>
            <a:pPr eaLnBrk="1" hangingPunct="1"/>
            <a:r>
              <a:rPr lang="cs-CZ" baseline="0" dirty="0" smtClean="0"/>
              <a:t>Poznámka: Ve cvičení budete zadávat čísla všech čtyř komponentů. Artikly patří do řady výrobků 7000. Všechny mají měrnou jednotku ks (kus) kromě kabelu, který má měrnou jednotku cm (centimetry).</a:t>
            </a:r>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57956" y="4408488"/>
            <a:ext cx="5249333" cy="4176712"/>
          </a:xfrm>
        </p:spPr>
        <p:txBody>
          <a:bodyPr>
            <a:noAutofit/>
          </a:bodyPr>
          <a:lstStyle/>
          <a:p>
            <a:r>
              <a:rPr lang="cs-CZ" dirty="0" smtClean="0"/>
              <a:t>Ve funkci </a:t>
            </a:r>
            <a:r>
              <a:rPr lang="cs-CZ" b="0" i="0" u="none" strike="noStrike" kern="1200" dirty="0" smtClean="0">
                <a:solidFill>
                  <a:schemeClr val="tx1"/>
                </a:solidFill>
                <a:latin typeface="Times New Roman" pitchFamily="18" charset="0"/>
                <a:ea typeface="+mn-ea"/>
                <a:cs typeface="+mn-cs"/>
              </a:rPr>
              <a:t>Údržba artiklů</a:t>
            </a:r>
            <a:r>
              <a:rPr lang="cs-CZ" dirty="0" smtClean="0"/>
              <a:t> (1.4.1) zadáme číslo artiklu (10-01), popis a měrnou jednotku. Do pole Řada výrobku v rámci Data artiklu zadáme hodnotu 7000. Zapamatujte si, že každý artikl musí být přiřazen právě jedné řadě výrobku.</a:t>
            </a:r>
          </a:p>
          <a:p>
            <a:r>
              <a:rPr lang="cs-CZ" dirty="0" smtClean="0"/>
              <a:t>Měrná</a:t>
            </a:r>
            <a:r>
              <a:rPr lang="cs-CZ" baseline="0" dirty="0" smtClean="0"/>
              <a:t> jednotka a řada výrobku jsou jediná povinná pole. Měrná jednotka je důležitá pro řízení zásob i správu nákladů. Výběru vhodných měrných jednotek je třeba věnovat náležitou pozornost.</a:t>
            </a:r>
          </a:p>
          <a:p>
            <a:r>
              <a:rPr lang="cs-CZ" b="1" i="1" baseline="0" dirty="0" smtClean="0"/>
              <a:t>Poznámka:</a:t>
            </a:r>
            <a:r>
              <a:rPr lang="cs-CZ" baseline="0" dirty="0" smtClean="0"/>
              <a:t> Pole typ artiklu, status artiklu a skupina jsou nepovinné a uživatelsky definovatelné. Pokud se rozhodnete je použít, pečlivě plánujte, neboť tyto kódy nabízejí dodatečné možnosti pro řazení prohlížení, přehledů a dotazů. Status artiklu je určen k použití s kódem statusu zásob pro podporu správy životního cyklu výrobku z hlediska řízení zásob. Kódy lze nastavit jako povinné a zobrazovat je uživatelům ve výběrových seznamech.</a:t>
            </a:r>
          </a:p>
          <a:p>
            <a:r>
              <a:rPr lang="cs-CZ" baseline="0" dirty="0" smtClean="0"/>
              <a:t>V rámci Data zásob artiklů je zadána implicitní hodnota místa 8000. V poli Skladové místo je zadána hodnota SUROV, která je implicitní hodnotou skladového místa pro všechny transakce se zásobami v kterémkoli místě.</a:t>
            </a:r>
          </a:p>
          <a:p>
            <a:r>
              <a:rPr lang="cs-CZ" b="1" i="1" baseline="0" dirty="0" smtClean="0"/>
              <a:t>Poznámka:</a:t>
            </a:r>
            <a:r>
              <a:rPr lang="cs-CZ" baseline="0" dirty="0" smtClean="0"/>
              <a:t> Implicitní hodnoty místa a skladového místa lze změnit v kterékoli transakci přepsáním na nové hodnoty.</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Počet </a:t>
            </a:r>
            <a:r>
              <a:rPr lang="cs-CZ" baseline="0" dirty="0" smtClean="0"/>
              <a:t>účetních jednotek v databázi určuje počet </a:t>
            </a:r>
            <a:r>
              <a:rPr lang="cs-CZ" dirty="0" smtClean="0"/>
              <a:t>sad ekonomických výkazů,</a:t>
            </a:r>
            <a:r>
              <a:rPr lang="cs-CZ" baseline="0" dirty="0" smtClean="0"/>
              <a:t> databází</a:t>
            </a:r>
            <a:r>
              <a:rPr lang="cs-CZ" dirty="0" smtClean="0"/>
              <a:t> produkovaných</a:t>
            </a:r>
            <a:r>
              <a:rPr lang="cs-CZ" baseline="0" dirty="0" smtClean="0"/>
              <a:t>. Účetní jednotka je pro účely ekonomického výkaznictví nezávislý subjekt, který:</a:t>
            </a:r>
          </a:p>
          <a:p>
            <a:pPr marL="180000" indent="180000">
              <a:buFont typeface="Arial" pitchFamily="34" charset="0"/>
              <a:buChar char="•"/>
            </a:pPr>
            <a:r>
              <a:rPr lang="cs-CZ" baseline="0" dirty="0" smtClean="0"/>
              <a:t>vytváří oddělené rozvahy a výsledovky,</a:t>
            </a:r>
          </a:p>
          <a:p>
            <a:pPr marL="180000" indent="180000">
              <a:buFont typeface="Arial" pitchFamily="34" charset="0"/>
              <a:buChar char="•"/>
            </a:pPr>
            <a:r>
              <a:rPr lang="cs-CZ" baseline="0" dirty="0" smtClean="0"/>
              <a:t>plánuje rozpočty a</a:t>
            </a:r>
          </a:p>
          <a:p>
            <a:pPr marL="180000" indent="180000">
              <a:buFont typeface="Arial" pitchFamily="34" charset="0"/>
              <a:buChar char="•"/>
            </a:pPr>
            <a:r>
              <a:rPr lang="cs-CZ" baseline="0" dirty="0" smtClean="0"/>
              <a:t>je poplatníkem daní.</a:t>
            </a:r>
          </a:p>
          <a:p>
            <a:r>
              <a:rPr lang="cs-CZ" dirty="0" smtClean="0"/>
              <a:t>Účetní jednotka používá účetní osnovu hlavní knihy, základní měnu a kalendář hlavní knihy domény, do které náleží.</a:t>
            </a:r>
          </a:p>
          <a:p>
            <a:r>
              <a:rPr lang="cs-CZ" dirty="0" smtClean="0"/>
              <a:t>Všechny transakce hlavní knihy jsou generovány účetní jednotkou. Implicitní účetní jednotkou pro</a:t>
            </a:r>
            <a:r>
              <a:rPr lang="cs-CZ" baseline="0" dirty="0" smtClean="0"/>
              <a:t> transakce hlavní knihy je primární účetní jednotka, která se definuje </a:t>
            </a:r>
            <a:r>
              <a:rPr lang="cs-CZ" baseline="0" noProof="0" dirty="0" smtClean="0"/>
              <a:t>v údržbě účetní jednotky v nastavení hlavní knihy. Implicitní účetní jednotka se definuje v Řízení domén/účtů.</a:t>
            </a:r>
          </a:p>
          <a:p>
            <a:r>
              <a:rPr lang="cs-CZ" baseline="0" noProof="0" dirty="0" smtClean="0"/>
              <a:t>I když neexistuje omezení počtu účetních jednotek v databázi, všechny informace dané účetní jednotky musí být uloženy v jediné databázi.</a:t>
            </a:r>
          </a:p>
          <a:p>
            <a:r>
              <a:rPr lang="cs-CZ" baseline="0" noProof="0" dirty="0" smtClean="0"/>
              <a:t>Účetní jednotka může být tvořena jedinou provozovnou (provozovna A) nebo více zařízeními (provozovna B a sklad), jak ukazuje obrázek.</a:t>
            </a:r>
          </a:p>
          <a:p>
            <a:endParaRPr lang="cs-CZ" baseline="0" noProof="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48267" y="4408488"/>
            <a:ext cx="5125156" cy="4176712"/>
          </a:xfrm>
        </p:spPr>
        <p:txBody>
          <a:bodyPr>
            <a:noAutofit/>
          </a:bodyPr>
          <a:lstStyle/>
          <a:p>
            <a:r>
              <a:rPr lang="cs-CZ" b="1" baseline="0" dirty="0" smtClean="0"/>
              <a:t>Rámec Data artiklů</a:t>
            </a:r>
          </a:p>
          <a:p>
            <a:r>
              <a:rPr lang="cs-CZ" baseline="0" dirty="0" smtClean="0"/>
              <a:t>Každý artikl má statické informace, které popisují jeho obecné vlastnosti bez ohledu na jeho použití. Jsou to popis artiklu, řada výrobku a měrná jednotka .</a:t>
            </a:r>
          </a:p>
          <a:p>
            <a:r>
              <a:rPr lang="cs-CZ" b="1" baseline="0" dirty="0" smtClean="0"/>
              <a:t>Rámec Data zásob artiklů</a:t>
            </a:r>
          </a:p>
          <a:p>
            <a:r>
              <a:rPr lang="cs-CZ" dirty="0" smtClean="0"/>
              <a:t>V této sekci je jediným</a:t>
            </a:r>
            <a:r>
              <a:rPr lang="cs-CZ" baseline="0" dirty="0" smtClean="0"/>
              <a:t> povinným polem místo a vyplňuje se do něj implicitní hodnota. Je to obvykle místo se základním skladovým místem.</a:t>
            </a:r>
            <a:endParaRPr lang="cs-CZ"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cs-CZ" dirty="0" smtClean="0"/>
              <a:t>Plánovací oddělení firmy QMI používá informace v rámci Data plánování artiklu pro určení, jak a kdy doplňovat zásoby. Podívejme se na několik polí a jejich nastavení.</a:t>
            </a:r>
          </a:p>
          <a:p>
            <a:r>
              <a:rPr lang="cs-CZ" dirty="0" smtClean="0"/>
              <a:t>Plánovací oddělení chce povolit funkci </a:t>
            </a:r>
            <a:r>
              <a:rPr lang="cs-CZ" sz="1200" b="0" i="0" u="none" strike="noStrike" kern="1200" dirty="0" smtClean="0">
                <a:solidFill>
                  <a:schemeClr val="tx1"/>
                </a:solidFill>
                <a:latin typeface="Times New Roman" pitchFamily="18" charset="0"/>
                <a:ea typeface="+mn-ea"/>
                <a:cs typeface="+mn-cs"/>
              </a:rPr>
              <a:t>Plán materiálových požadavků automaticky vytvářet pro daný artikl plánované příkazy, proto je pole Plánované příkazy zaškrtnuté. Pokud je, stejně jako v tomto příkladu, také zadána hodnota v poli Způsob objednávání, Plán materiálových požadavků generuje nákupní objednávky a pracovní příkazy. </a:t>
            </a:r>
          </a:p>
          <a:p>
            <a:r>
              <a:rPr lang="cs-CZ" sz="1200" b="0" i="0" u="none" strike="noStrike" kern="1200" dirty="0" smtClean="0">
                <a:solidFill>
                  <a:schemeClr val="tx1"/>
                </a:solidFill>
                <a:latin typeface="Times New Roman" pitchFamily="18" charset="0"/>
                <a:ea typeface="+mn-ea"/>
                <a:cs typeface="+mn-cs"/>
              </a:rPr>
              <a:t>Hodnota v poli Způsob objednávání určuje pravidla pro plánované příkazy. Firma QMI aplikuje na artikl</a:t>
            </a:r>
            <a:r>
              <a:rPr lang="cs-CZ" sz="1200" b="0" i="0" u="none" strike="noStrike" kern="1200" baseline="0" dirty="0" smtClean="0">
                <a:solidFill>
                  <a:schemeClr val="tx1"/>
                </a:solidFill>
                <a:latin typeface="Times New Roman" pitchFamily="18" charset="0"/>
                <a:ea typeface="+mn-ea"/>
                <a:cs typeface="+mn-cs"/>
              </a:rPr>
              <a:t> 10-03 </a:t>
            </a:r>
            <a:r>
              <a:rPr lang="cs-CZ" sz="1200" b="0" i="0" u="none" strike="noStrike" kern="1200" dirty="0" smtClean="0">
                <a:solidFill>
                  <a:schemeClr val="tx1"/>
                </a:solidFill>
                <a:latin typeface="Times New Roman" pitchFamily="18" charset="0"/>
                <a:ea typeface="+mn-ea"/>
                <a:cs typeface="+mn-cs"/>
              </a:rPr>
              <a:t>pravidlo POQ</a:t>
            </a:r>
            <a:r>
              <a:rPr lang="cs-CZ" sz="1200" b="0" i="0" u="none" strike="noStrike" kern="1200" baseline="0" dirty="0" smtClean="0">
                <a:solidFill>
                  <a:schemeClr val="tx1"/>
                </a:solidFill>
                <a:latin typeface="Times New Roman" pitchFamily="18" charset="0"/>
                <a:ea typeface="+mn-ea"/>
                <a:cs typeface="+mn-cs"/>
              </a:rPr>
              <a:t> (množství objednávané na období), které ukládá funkci Plán materiálových požadavků sledovat poptávku po artiklu v rámci zadaného počtu kalendářních dní, v našem příkladu sedmi. Nákupní objednávky k uspokojení všech požadavků pak budou vydávány funkcí Plán materiálových požadavků v sedmidenní periodě.</a:t>
            </a:r>
          </a:p>
          <a:p>
            <a:r>
              <a:rPr lang="cs-CZ" sz="1200" b="1" i="1" u="none" strike="noStrike" kern="1200" baseline="0" dirty="0" smtClean="0">
                <a:solidFill>
                  <a:schemeClr val="tx1"/>
                </a:solidFill>
                <a:latin typeface="Times New Roman" pitchFamily="18" charset="0"/>
                <a:ea typeface="+mn-ea"/>
                <a:cs typeface="+mn-cs"/>
              </a:rPr>
              <a:t>Poznámka: </a:t>
            </a:r>
            <a:r>
              <a:rPr lang="cs-CZ" sz="1200" b="0" i="0" u="none" strike="noStrike" kern="1200" baseline="0" dirty="0" smtClean="0">
                <a:solidFill>
                  <a:schemeClr val="tx1"/>
                </a:solidFill>
                <a:latin typeface="Times New Roman" pitchFamily="18" charset="0"/>
                <a:ea typeface="+mn-ea"/>
                <a:cs typeface="+mn-cs"/>
              </a:rPr>
              <a:t>Způsobům objednávání a určování množství artiklů v objednávkách se budeme věnovat později.</a:t>
            </a:r>
          </a:p>
          <a:p>
            <a:r>
              <a:rPr lang="cs-CZ" sz="1200" b="0" i="0" u="none" strike="noStrike" kern="1200" baseline="0" dirty="0" smtClean="0">
                <a:solidFill>
                  <a:schemeClr val="tx1"/>
                </a:solidFill>
                <a:latin typeface="Times New Roman" pitchFamily="18" charset="0"/>
                <a:ea typeface="+mn-ea"/>
                <a:cs typeface="+mn-cs"/>
              </a:rPr>
              <a:t>Dalším klíčovým polem je pole Nákup/Výroba. Artikl Senzor (10-04) se kupuje a to je indikováno hodnotou N v poli Nákup/Výroba. Průběžná doba nákupu je 5 dní. Tato hodnota udává počet dní, potřebných k dokončení nákupního cyklu ode dne vzniku potřeby nákupu do dne převzetí dodávky.</a:t>
            </a:r>
          </a:p>
          <a:p>
            <a:r>
              <a:rPr lang="cs-CZ" sz="1200" b="1" i="1" u="none" strike="noStrike" kern="1200" baseline="0" dirty="0" smtClean="0">
                <a:solidFill>
                  <a:schemeClr val="tx1"/>
                </a:solidFill>
                <a:latin typeface="Times New Roman" pitchFamily="18" charset="0"/>
                <a:ea typeface="+mn-ea"/>
                <a:cs typeface="+mn-cs"/>
              </a:rPr>
              <a:t>Poznámka: </a:t>
            </a:r>
            <a:r>
              <a:rPr lang="cs-CZ" sz="1200" b="0" i="0" u="none" strike="noStrike" kern="1200" baseline="0" dirty="0" smtClean="0">
                <a:solidFill>
                  <a:schemeClr val="tx1"/>
                </a:solidFill>
                <a:latin typeface="Times New Roman" pitchFamily="18" charset="0"/>
                <a:ea typeface="+mn-ea"/>
                <a:cs typeface="+mn-cs"/>
              </a:rPr>
              <a:t>Pole Nákup/Výroba určuje v tomto místě zdroj artiklu. Ostatní hodnoty pole Nákup/Výroba probereme později.</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Oblast nákladů artiklu je rozdělena do tří částí: cena, náklady hlavní knihy</a:t>
            </a:r>
            <a:r>
              <a:rPr lang="cs-CZ" baseline="0" dirty="0" smtClean="0"/>
              <a:t> a</a:t>
            </a:r>
            <a:r>
              <a:rPr lang="cs-CZ" dirty="0" smtClean="0"/>
              <a:t> běžné náklady. Odpovídající rámce se objevují postupně po kliknutí na Další</a:t>
            </a:r>
            <a:r>
              <a:rPr lang="cs-CZ" baseline="0" dirty="0" smtClean="0"/>
              <a:t> nebo stisku klávesy Enter. V příkladu se zaměříme na rámec běžných nákladů.</a:t>
            </a:r>
          </a:p>
          <a:p>
            <a:r>
              <a:rPr lang="cs-CZ" baseline="0" dirty="0" smtClean="0"/>
              <a:t>Jak bylo uvedeno ve struktuře výrobku, cena jednoho kusu senzoru (10-04) je 1340 Kč. To odpovídá informaci, kterou vidíme nahoře v rámci Data běžných nákladů. Protože jde o nakupovanou součást, nemá žádné náklady spodní úrovně, jen náklady této úrovně.</a:t>
            </a:r>
          </a:p>
          <a:p>
            <a:r>
              <a:rPr lang="cs-CZ" b="1" i="1" baseline="0" dirty="0" smtClean="0"/>
              <a:t>Poznámka: </a:t>
            </a:r>
            <a:r>
              <a:rPr lang="cs-CZ" baseline="0" dirty="0" smtClean="0"/>
              <a:t>Stejným postupem se přidá nadřízený artikl, lékařský ultrazvuk s číslem 10-00 i ostatní součásti zařízení.</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20173B26-8209-49AB-B9BF-425F123C497B}" type="slidenum">
              <a:rPr lang="en-US" smtClean="0"/>
              <a:pPr/>
              <a:t>73</a:t>
            </a:fld>
            <a:endParaRPr lang="en-US" smtClean="0"/>
          </a:p>
        </p:txBody>
      </p:sp>
      <p:sp>
        <p:nvSpPr>
          <p:cNvPr id="14438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4388"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Prohlédněte si znovu strukturu výrobku lékařského ultrazvuku. Všimněte si nadřízeného artiklu 10-00 a čtyř komponentních</a:t>
            </a:r>
            <a:r>
              <a:rPr lang="cs-CZ" baseline="0" dirty="0" smtClean="0"/>
              <a:t> artiklů (10-01, 10-02, 10-03 a 10-04).  V našem příkladu uvidíme, jak pracovník firmy QMI přidal čtyři komponenty k nadřízenému artiklu 10-00.</a:t>
            </a:r>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Ve funkci </a:t>
            </a:r>
            <a:r>
              <a:rPr lang="cs-CZ" sz="1200" b="0" i="0" u="none" strike="noStrike" kern="1200" dirty="0" smtClean="0">
                <a:solidFill>
                  <a:schemeClr val="tx1"/>
                </a:solidFill>
                <a:latin typeface="Times New Roman" pitchFamily="18" charset="0"/>
                <a:ea typeface="+mn-ea"/>
                <a:cs typeface="+mn-cs"/>
              </a:rPr>
              <a:t>Údržba struktur výrobků</a:t>
            </a:r>
            <a:r>
              <a:rPr lang="cs-CZ" dirty="0" smtClean="0"/>
              <a:t> </a:t>
            </a:r>
            <a:r>
              <a:rPr lang="cs-CZ" dirty="0" smtClean="0"/>
              <a:t>(13.5) je </a:t>
            </a:r>
            <a:r>
              <a:rPr lang="cs-CZ" dirty="0" smtClean="0"/>
              <a:t>nejprve zadán nadřízený artikl 10-00 (lékařský ultrazvuk). V následujících rámcích pak jsou zadány komponentní artikly </a:t>
            </a:r>
            <a:r>
              <a:rPr lang="cs-CZ" baseline="0" dirty="0" smtClean="0"/>
              <a:t>10-01, 10-02, 10-03 a 10-04. Pro každou komponentu je zadán počet kusů potřebných pro zkompletování jednoho kusu ultrazvuku. V poli Operace je zadáno číslo operace pracovního postupu, kterým se budeme věnovat později. </a:t>
            </a:r>
          </a:p>
          <a:p>
            <a:r>
              <a:rPr lang="cs-CZ" baseline="0" dirty="0" smtClean="0"/>
              <a:t>Položky struktury výrobku mají přiřazeno počáteční a koncové datum účinnosti. Postupně tak mohou být zaváděny nové součásti a staré vyřazeny. Počáteční datum je implicitně vyplněno systémovým datem. Není-li koncové datum zadáno, zůstává artikl v platnosti, dokud není zadáno nové datum.</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Strukturu</a:t>
            </a:r>
            <a:r>
              <a:rPr lang="cs-CZ" baseline="0" dirty="0" smtClean="0"/>
              <a:t> výrobku lze zobrazit pomocí funkci Dotaz na struktury výrobků (13.6). Obrázek znázorňuje nastavení požadavku. Výstup na stránkuje určen pro zobrazení na displeji. V závislosti na nastavení systému lze přesměrovat výstup na tiskárnu, do souboru, na fax či do e-mailu.</a:t>
            </a:r>
          </a:p>
          <a:p>
            <a:r>
              <a:rPr lang="cs-CZ" baseline="0" dirty="0" smtClean="0"/>
              <a:t>Nadřazený artikl (kompletní lékařský ultrazvuk) je uveden na prvním místě a pod ním jeho 4 komponenty. Dále jsou uvedeny klíčové informace jako měrné jednotky každého artiklu a množství, potřebné pro kompletaci jednoho kusu ultrazvukového přístroje.</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75</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1EC88313-6197-4131-847B-F052CE4CE47F}" type="slidenum">
              <a:rPr lang="en-US" smtClean="0"/>
              <a:pPr/>
              <a:t>76</a:t>
            </a:fld>
            <a:endParaRPr lang="en-US" smtClean="0"/>
          </a:p>
        </p:txBody>
      </p:sp>
      <p:sp>
        <p:nvSpPr>
          <p:cNvPr id="14541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5412"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V této kapitole jsme probrali způsob definice výrobků v programu QAD SE,</a:t>
            </a:r>
            <a:r>
              <a:rPr lang="cs-CZ" baseline="0" dirty="0" smtClean="0"/>
              <a:t> zejména:</a:t>
            </a:r>
          </a:p>
          <a:p>
            <a:pPr marL="180000" indent="-180000" eaLnBrk="1" hangingPunct="1">
              <a:buFont typeface="Arial" pitchFamily="34" charset="0"/>
              <a:buChar char="•"/>
            </a:pPr>
            <a:r>
              <a:rPr lang="cs-CZ" baseline="0" dirty="0" smtClean="0"/>
              <a:t>Zadání řad výrobků ve funkci Údržba řad výrobků. Řady výrobků přiřazují artikl k účtům zásob a díky tomu lze sledovat náklady.</a:t>
            </a:r>
          </a:p>
          <a:p>
            <a:pPr marL="180000" indent="-180000" eaLnBrk="1" hangingPunct="1">
              <a:buFont typeface="Arial" pitchFamily="34" charset="0"/>
              <a:buChar char="•"/>
            </a:pPr>
            <a:r>
              <a:rPr lang="cs-CZ" baseline="0" dirty="0" smtClean="0"/>
              <a:t>Běžné náklady artiklů se počítají v závislosti na parametrech, nastavených ve funkci Řízení zásob (poslední, průměrný, žádný).</a:t>
            </a:r>
          </a:p>
          <a:p>
            <a:pPr marL="180000" indent="-180000" eaLnBrk="1" hangingPunct="1">
              <a:buFont typeface="Arial" pitchFamily="34" charset="0"/>
              <a:buChar char="•"/>
            </a:pPr>
            <a:r>
              <a:rPr lang="cs-CZ" baseline="0" dirty="0" smtClean="0"/>
              <a:t>Data artiklů se člení do skupin obecná data, data zásob, plánovací a nákladová data.</a:t>
            </a:r>
          </a:p>
          <a:p>
            <a:pPr marL="180000" indent="-180000" eaLnBrk="1" hangingPunct="1">
              <a:buFont typeface="Arial" pitchFamily="34" charset="0"/>
              <a:buChar char="•"/>
            </a:pPr>
            <a:r>
              <a:rPr lang="cs-CZ" dirty="0" smtClean="0"/>
              <a:t>Struktura výrobku se definuje</a:t>
            </a:r>
            <a:r>
              <a:rPr lang="cs-CZ" baseline="0" dirty="0" smtClean="0"/>
              <a:t> ve funkci Údržba struktur výrobků, případně Údržba formulí. Zadává se jednotkové množství a operace pracovních postupů.</a:t>
            </a:r>
          </a:p>
          <a:p>
            <a:pPr eaLnBrk="1" hangingPunct="1"/>
            <a:endParaRPr lang="cs-CZ" baseline="0" dirty="0" smtClean="0"/>
          </a:p>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5532A676-1410-43A5-B173-415FCD464491}" type="slidenum">
              <a:rPr lang="en-US" smtClean="0"/>
              <a:pPr/>
              <a:t>77</a:t>
            </a:fld>
            <a:endParaRPr lang="en-US" smtClean="0"/>
          </a:p>
        </p:txBody>
      </p:sp>
      <p:sp>
        <p:nvSpPr>
          <p:cNvPr id="14643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6436"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sz="1400" b="1" dirty="0" smtClean="0"/>
              <a:t>Cvičení 3: Definice výrobků</a:t>
            </a:r>
          </a:p>
          <a:p>
            <a:pPr eaLnBrk="1" hangingPunct="1"/>
            <a:r>
              <a:rPr lang="cs-CZ" b="1" dirty="0" smtClean="0"/>
              <a:t>Zadejte řadu výrobků</a:t>
            </a:r>
          </a:p>
          <a:p>
            <a:pPr eaLnBrk="1" hangingPunct="1"/>
            <a:r>
              <a:rPr lang="cs-CZ" dirty="0" smtClean="0"/>
              <a:t>Během cvičení používejte snímky obrazovek uvedené v předchozích příkladech.</a:t>
            </a:r>
          </a:p>
          <a:p>
            <a:pPr marL="228600" indent="-228600" eaLnBrk="1" hangingPunct="1">
              <a:buFont typeface="+mj-lt"/>
              <a:buAutoNum type="arabicPeriod"/>
            </a:pPr>
            <a:r>
              <a:rPr lang="cs-CZ" dirty="0" smtClean="0"/>
              <a:t>Ve funkci </a:t>
            </a:r>
            <a:r>
              <a:rPr lang="cs-CZ" sz="1200" b="0" i="0" u="none" strike="noStrike" kern="1200" dirty="0" smtClean="0">
                <a:solidFill>
                  <a:schemeClr val="tx1"/>
                </a:solidFill>
                <a:latin typeface="Times New Roman" pitchFamily="18" charset="0"/>
                <a:ea typeface="+mn-ea"/>
                <a:cs typeface="+mn-cs"/>
              </a:rPr>
              <a:t>Údržba řad výrobků</a:t>
            </a:r>
            <a:r>
              <a:rPr lang="cs-CZ" dirty="0" smtClean="0"/>
              <a:t> (1.2.1) vytvořte novou řadu výrobků 7000,</a:t>
            </a:r>
            <a:r>
              <a:rPr lang="cs-CZ" baseline="0" dirty="0" smtClean="0"/>
              <a:t> kterou použijete pro definici lékařského ultrazvuku a jeho součástí.</a:t>
            </a:r>
            <a:endParaRPr lang="cs-CZ"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cs-CZ" b="1" baseline="0" dirty="0" smtClean="0"/>
              <a:t>Pole		Hodnota</a:t>
            </a:r>
          </a:p>
          <a:p>
            <a:pPr eaLnBrk="1" hangingPunct="1"/>
            <a:r>
              <a:rPr lang="cs-CZ" dirty="0" smtClean="0"/>
              <a:t>Řada výrobků		7000</a:t>
            </a:r>
            <a:br>
              <a:rPr lang="cs-CZ" dirty="0" smtClean="0"/>
            </a:br>
            <a:r>
              <a:rPr lang="cs-CZ" dirty="0" smtClean="0"/>
              <a:t>Popis		L</a:t>
            </a:r>
            <a:r>
              <a:rPr lang="cs-CZ" baseline="0" dirty="0" smtClean="0"/>
              <a:t>ékařský ultrazvuk</a:t>
            </a:r>
          </a:p>
          <a:p>
            <a:pPr eaLnBrk="1" hangingPunct="1"/>
            <a:r>
              <a:rPr lang="cs-CZ" dirty="0" smtClean="0"/>
              <a:t>Ve zbývajících polích ponechte implicitní hodnoty. Všimněte si kódů účtů. Odkud pocházejí jejich implicitní hodnoty? Ponechte vyplněné</a:t>
            </a:r>
            <a:r>
              <a:rPr lang="cs-CZ" baseline="0" dirty="0" smtClean="0"/>
              <a:t> implicitní hodnoty kódů účtů a uložte záznam.</a:t>
            </a:r>
          </a:p>
          <a:p>
            <a:pPr eaLnBrk="1" hangingPunct="1"/>
            <a:r>
              <a:rPr lang="cs-CZ" b="1" dirty="0" smtClean="0"/>
              <a:t>Upravte řízení zásob</a:t>
            </a:r>
          </a:p>
          <a:p>
            <a:pPr marL="228600" indent="-228600" eaLnBrk="1" hangingPunct="1">
              <a:buFont typeface="+mj-lt"/>
              <a:buAutoNum type="arabicPeriod" startAt="2"/>
            </a:pPr>
            <a:r>
              <a:rPr lang="cs-CZ" dirty="0" smtClean="0"/>
              <a:t>Ve funkci Řízení zásob (3.24) použijte implicitní hodnoty:</a:t>
            </a:r>
          </a:p>
          <a:p>
            <a:pPr eaLnBrk="1" hangingPunct="1"/>
            <a:r>
              <a:rPr lang="cs-CZ" b="1" dirty="0" smtClean="0"/>
              <a:t>Pole		Hodnota</a:t>
            </a:r>
          </a:p>
          <a:p>
            <a:pPr eaLnBrk="1" hangingPunct="1"/>
            <a:r>
              <a:rPr lang="cs-CZ" dirty="0" smtClean="0"/>
              <a:t>Horní rámec		ponechte implicitní hodnoty</a:t>
            </a:r>
            <a:br>
              <a:rPr lang="cs-CZ" dirty="0" smtClean="0"/>
            </a:br>
            <a:r>
              <a:rPr lang="cs-CZ" dirty="0" smtClean="0"/>
              <a:t>Běžné náklady		Poslední</a:t>
            </a:r>
            <a:br>
              <a:rPr lang="cs-CZ" dirty="0" smtClean="0"/>
            </a:br>
            <a:r>
              <a:rPr lang="cs-CZ" dirty="0" smtClean="0"/>
              <a:t>Implicitní místo	8000</a:t>
            </a:r>
            <a:br>
              <a:rPr lang="cs-CZ" dirty="0" smtClean="0"/>
            </a:br>
            <a:r>
              <a:rPr lang="cs-CZ" dirty="0" smtClean="0"/>
              <a:t>Pořadí výběru zásob 	ponechte implicitní hodnotu</a:t>
            </a:r>
          </a:p>
          <a:p>
            <a:pPr eaLnBrk="1" hangingPunct="1"/>
            <a:endParaRPr lang="cs-CZ"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700645"/>
            <a:ext cx="5127625" cy="7884556"/>
          </a:xfrm>
        </p:spPr>
        <p:txBody>
          <a:bodyPr>
            <a:normAutofit/>
          </a:bodyPr>
          <a:lstStyle/>
          <a:p>
            <a:pPr eaLnBrk="1" hangingPunct="1"/>
            <a:r>
              <a:rPr lang="cs-CZ" b="1" dirty="0" smtClean="0"/>
              <a:t>Zadejte cílový artikl</a:t>
            </a:r>
          </a:p>
          <a:p>
            <a:pPr marL="228600" indent="-228600" eaLnBrk="1" hangingPunct="1">
              <a:buFont typeface="+mj-lt"/>
              <a:buAutoNum type="arabicPeriod" startAt="3"/>
            </a:pPr>
            <a:r>
              <a:rPr lang="cs-CZ" dirty="0" smtClean="0"/>
              <a:t>použijte funkci Údržba artiklů (1.4.1) a zadejte:</a:t>
            </a:r>
          </a:p>
          <a:p>
            <a:pPr eaLnBrk="1" hangingPunct="1"/>
            <a:r>
              <a:rPr lang="cs-CZ" b="1" dirty="0" smtClean="0"/>
              <a:t>Pole		Hodnota</a:t>
            </a:r>
          </a:p>
          <a:p>
            <a:r>
              <a:rPr lang="cs-CZ" dirty="0" smtClean="0"/>
              <a:t>Číslo artiklu		10-00</a:t>
            </a:r>
            <a:br>
              <a:rPr lang="cs-CZ" dirty="0" smtClean="0"/>
            </a:br>
            <a:r>
              <a:rPr lang="cs-CZ" dirty="0" smtClean="0"/>
              <a:t>Měrná jednotka	ks</a:t>
            </a:r>
            <a:br>
              <a:rPr lang="cs-CZ" dirty="0" smtClean="0"/>
            </a:br>
            <a:r>
              <a:rPr lang="cs-CZ" dirty="0" smtClean="0"/>
              <a:t>Popis		Lékařský ultrazvuk</a:t>
            </a:r>
          </a:p>
          <a:p>
            <a:r>
              <a:rPr lang="cs-CZ" dirty="0" smtClean="0"/>
              <a:t>V rámci Data artiklu zadejte:</a:t>
            </a:r>
          </a:p>
          <a:p>
            <a:r>
              <a:rPr lang="cs-CZ" b="1" dirty="0" smtClean="0"/>
              <a:t>Pole		Hodnota</a:t>
            </a:r>
          </a:p>
          <a:p>
            <a:r>
              <a:rPr lang="cs-CZ" dirty="0" smtClean="0"/>
              <a:t>Řada výrobků		7000</a:t>
            </a:r>
          </a:p>
          <a:p>
            <a:r>
              <a:rPr lang="cs-CZ" dirty="0" smtClean="0"/>
              <a:t>V ostatních polích ponechte implicitní hodnoty. V rámci  Data zásob artiklu zadejte:</a:t>
            </a:r>
          </a:p>
          <a:p>
            <a:r>
              <a:rPr lang="cs-CZ" b="1" dirty="0" smtClean="0"/>
              <a:t>Pole		Hodnota</a:t>
            </a:r>
          </a:p>
          <a:p>
            <a:r>
              <a:rPr lang="cs-CZ" dirty="0" smtClean="0"/>
              <a:t>Místo		8000</a:t>
            </a:r>
            <a:br>
              <a:rPr lang="cs-CZ" dirty="0" smtClean="0"/>
            </a:br>
            <a:r>
              <a:rPr lang="cs-CZ" dirty="0" smtClean="0"/>
              <a:t>Skladové místo	HOTOV</a:t>
            </a:r>
          </a:p>
          <a:p>
            <a:r>
              <a:rPr lang="cs-CZ" dirty="0" smtClean="0"/>
              <a:t>Přeskočte rámec Data expedice artiklu a v rámci Plánovací data artiklu vyplňte:</a:t>
            </a:r>
          </a:p>
          <a:p>
            <a:r>
              <a:rPr lang="cs-CZ" b="1" dirty="0" smtClean="0"/>
              <a:t>Pole		Hodnota</a:t>
            </a:r>
          </a:p>
          <a:p>
            <a:r>
              <a:rPr lang="cs-CZ" dirty="0" smtClean="0"/>
              <a:t>Hlavní rozvrh 		Ano</a:t>
            </a:r>
            <a:br>
              <a:rPr lang="cs-CZ" dirty="0" smtClean="0"/>
            </a:br>
            <a:r>
              <a:rPr lang="cs-CZ" dirty="0" smtClean="0"/>
              <a:t>Plánovací příkazy	Ano</a:t>
            </a:r>
            <a:br>
              <a:rPr lang="cs-CZ" dirty="0" smtClean="0"/>
            </a:br>
            <a:r>
              <a:rPr lang="cs-CZ" dirty="0" smtClean="0"/>
              <a:t>Způsob objednávání	POQ (množství objednávané na období)</a:t>
            </a:r>
            <a:br>
              <a:rPr lang="cs-CZ" dirty="0" smtClean="0"/>
            </a:br>
            <a:r>
              <a:rPr lang="cs-CZ" dirty="0" smtClean="0"/>
              <a:t>Nákup/Výroba		V</a:t>
            </a:r>
          </a:p>
          <a:p>
            <a:r>
              <a:rPr lang="cs-CZ" dirty="0" smtClean="0"/>
              <a:t>V ostatních polích ponechte implicitní hodnoty a kliněte na Další. V rámci Ceny artiklu zadejte:</a:t>
            </a:r>
          </a:p>
          <a:p>
            <a:r>
              <a:rPr lang="cs-CZ" b="1" dirty="0" smtClean="0"/>
              <a:t>Pole		Hodnota</a:t>
            </a:r>
          </a:p>
          <a:p>
            <a:r>
              <a:rPr lang="cs-CZ" dirty="0" smtClean="0"/>
              <a:t>Cena		100 000 CZK</a:t>
            </a:r>
          </a:p>
          <a:p>
            <a:r>
              <a:rPr lang="cs-CZ" dirty="0" smtClean="0"/>
              <a:t>V ostatních polích ponechte implicitní hodnoty a kliněte na Další. Následují 3 rámce Nákladová data artiklů, v nich klikněte na Další. Náklady artiklů budeme počítat později.</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700645"/>
            <a:ext cx="5127625" cy="7884556"/>
          </a:xfrm>
        </p:spPr>
        <p:txBody>
          <a:bodyPr>
            <a:normAutofit/>
          </a:bodyPr>
          <a:lstStyle/>
          <a:p>
            <a:pPr eaLnBrk="1" hangingPunct="1"/>
            <a:r>
              <a:rPr lang="cs-CZ" b="1" dirty="0" smtClean="0"/>
              <a:t>Zadejte artikly komponent</a:t>
            </a:r>
          </a:p>
          <a:p>
            <a:pPr marL="228600" indent="-228600" eaLnBrk="1" hangingPunct="1">
              <a:buFont typeface="+mj-lt"/>
              <a:buAutoNum type="arabicPeriod" startAt="4"/>
            </a:pPr>
            <a:r>
              <a:rPr lang="cs-CZ" dirty="0" smtClean="0"/>
              <a:t>použijte funkci Údržba artiklů (1.4.1) a zadejte artikly komponent:</a:t>
            </a:r>
          </a:p>
          <a:p>
            <a:pPr eaLnBrk="1" hangingPunct="1"/>
            <a:r>
              <a:rPr lang="cs-CZ" b="1" dirty="0" smtClean="0"/>
              <a:t>Pole		Hodnota</a:t>
            </a:r>
          </a:p>
          <a:p>
            <a:r>
              <a:rPr lang="cs-CZ" dirty="0" smtClean="0"/>
              <a:t>Číslo artiklu		10-01</a:t>
            </a:r>
            <a:br>
              <a:rPr lang="cs-CZ" dirty="0" smtClean="0"/>
            </a:br>
            <a:r>
              <a:rPr lang="cs-CZ" dirty="0" smtClean="0"/>
              <a:t>Měrná jednotka	ks</a:t>
            </a:r>
            <a:br>
              <a:rPr lang="cs-CZ" dirty="0" smtClean="0"/>
            </a:br>
            <a:r>
              <a:rPr lang="cs-CZ" dirty="0" smtClean="0"/>
              <a:t>Popis		PC+monitor</a:t>
            </a:r>
            <a:br>
              <a:rPr lang="cs-CZ" dirty="0" smtClean="0"/>
            </a:br>
            <a:r>
              <a:rPr lang="cs-CZ" dirty="0" smtClean="0"/>
              <a:t>Řada výrobku		7000</a:t>
            </a:r>
            <a:br>
              <a:rPr lang="cs-CZ" dirty="0" smtClean="0"/>
            </a:br>
            <a:r>
              <a:rPr lang="cs-CZ" dirty="0" smtClean="0"/>
              <a:t>Místo		8000</a:t>
            </a:r>
            <a:br>
              <a:rPr lang="cs-CZ" dirty="0" smtClean="0"/>
            </a:br>
            <a:r>
              <a:rPr lang="cs-CZ" dirty="0" smtClean="0"/>
              <a:t>Skladové místo	SUROV</a:t>
            </a:r>
            <a:br>
              <a:rPr lang="cs-CZ" dirty="0" smtClean="0"/>
            </a:br>
            <a:r>
              <a:rPr lang="cs-CZ" dirty="0" smtClean="0"/>
              <a:t>Hlavní rozvrh		Ne</a:t>
            </a:r>
            <a:br>
              <a:rPr lang="cs-CZ" dirty="0" smtClean="0"/>
            </a:br>
            <a:r>
              <a:rPr lang="cs-CZ" dirty="0" smtClean="0"/>
              <a:t>Plánovací příkaz	Ano</a:t>
            </a:r>
            <a:br>
              <a:rPr lang="cs-CZ" dirty="0" smtClean="0"/>
            </a:br>
            <a:r>
              <a:rPr lang="cs-CZ" dirty="0" smtClean="0"/>
              <a:t>Způsob</a:t>
            </a:r>
            <a:r>
              <a:rPr lang="cs-CZ" baseline="0" dirty="0" smtClean="0"/>
              <a:t> objednávání	POQ </a:t>
            </a:r>
            <a:r>
              <a:rPr lang="cs-CZ" dirty="0" smtClean="0"/>
              <a:t>(množství objednávané na období)</a:t>
            </a:r>
            <a:br>
              <a:rPr lang="cs-CZ" dirty="0" smtClean="0"/>
            </a:br>
            <a:r>
              <a:rPr lang="cs-CZ" dirty="0" smtClean="0"/>
              <a:t>Nákup/Výroba		N</a:t>
            </a:r>
            <a:br>
              <a:rPr lang="cs-CZ" dirty="0" smtClean="0"/>
            </a:br>
            <a:r>
              <a:rPr lang="cs-CZ" dirty="0" smtClean="0"/>
              <a:t>P</a:t>
            </a:r>
            <a:r>
              <a:rPr lang="cs-CZ" sz="1200" b="0" i="0" u="none" strike="noStrike" kern="1200" dirty="0" smtClean="0">
                <a:solidFill>
                  <a:schemeClr val="tx1"/>
                </a:solidFill>
                <a:latin typeface="Times New Roman" pitchFamily="18" charset="0"/>
                <a:ea typeface="+mn-ea"/>
                <a:cs typeface="+mn-cs"/>
              </a:rPr>
              <a:t>růběžná doba nákupu</a:t>
            </a:r>
            <a:r>
              <a:rPr lang="cs-CZ" dirty="0" smtClean="0"/>
              <a:t>	5</a:t>
            </a:r>
          </a:p>
          <a:p>
            <a:r>
              <a:rPr lang="cs-CZ" dirty="0" smtClean="0"/>
              <a:t>Nákladová data zadávejte v rámci běžných nákladů. Postupte do něj přes rámec Náklady hlavní knihy:</a:t>
            </a:r>
          </a:p>
          <a:p>
            <a:r>
              <a:rPr lang="cs-CZ" b="1" dirty="0" smtClean="0"/>
              <a:t>Pole		Hodnota</a:t>
            </a:r>
          </a:p>
          <a:p>
            <a:r>
              <a:rPr lang="cs-CZ" dirty="0" smtClean="0"/>
              <a:t>Materiál		označte řádek kliknutím na slovo</a:t>
            </a:r>
            <a:r>
              <a:rPr lang="cs-CZ" baseline="0" dirty="0" smtClean="0"/>
              <a:t> Materiál</a:t>
            </a:r>
            <a:br>
              <a:rPr lang="cs-CZ" baseline="0" dirty="0" smtClean="0"/>
            </a:br>
            <a:r>
              <a:rPr lang="cs-CZ" baseline="0" dirty="0" smtClean="0"/>
              <a:t>Tato úroveň		</a:t>
            </a:r>
            <a:r>
              <a:rPr lang="cs-CZ" dirty="0" smtClean="0"/>
              <a:t>9000</a:t>
            </a:r>
            <a:r>
              <a:rPr lang="cs-CZ" baseline="0" dirty="0" smtClean="0"/>
              <a:t>,00</a:t>
            </a:r>
          </a:p>
          <a:p>
            <a:r>
              <a:rPr lang="cs-CZ" dirty="0" smtClean="0"/>
              <a:t>Zadejte artikl druhé komponenty (klávesnice):</a:t>
            </a:r>
            <a:endParaRPr lang="cs-CZ" baseline="0" dirty="0" smtClean="0"/>
          </a:p>
          <a:p>
            <a:pPr eaLnBrk="1" hangingPunct="1"/>
            <a:r>
              <a:rPr lang="cs-CZ" b="1" dirty="0" smtClean="0"/>
              <a:t>Pole		Hodnota</a:t>
            </a:r>
          </a:p>
          <a:p>
            <a:r>
              <a:rPr lang="cs-CZ" dirty="0" smtClean="0"/>
              <a:t>Číslo artiklu		10-02</a:t>
            </a:r>
            <a:br>
              <a:rPr lang="cs-CZ" dirty="0" smtClean="0"/>
            </a:br>
            <a:r>
              <a:rPr lang="cs-CZ" dirty="0" smtClean="0"/>
              <a:t>Měrná jednotka	ks</a:t>
            </a:r>
            <a:br>
              <a:rPr lang="cs-CZ" dirty="0" smtClean="0"/>
            </a:br>
            <a:r>
              <a:rPr lang="cs-CZ" dirty="0" smtClean="0"/>
              <a:t>Popis		klávesnice</a:t>
            </a:r>
            <a:br>
              <a:rPr lang="cs-CZ" dirty="0" smtClean="0"/>
            </a:br>
            <a:r>
              <a:rPr lang="cs-CZ" dirty="0" smtClean="0"/>
              <a:t>Řada výrobku		7000</a:t>
            </a:r>
            <a:br>
              <a:rPr lang="cs-CZ" dirty="0" smtClean="0"/>
            </a:br>
            <a:r>
              <a:rPr lang="cs-CZ" dirty="0" smtClean="0"/>
              <a:t>Místo		8000</a:t>
            </a:r>
            <a:br>
              <a:rPr lang="cs-CZ" dirty="0" smtClean="0"/>
            </a:br>
            <a:r>
              <a:rPr lang="cs-CZ" dirty="0" smtClean="0"/>
              <a:t>Skladové místo	SUROV</a:t>
            </a:r>
            <a:br>
              <a:rPr lang="cs-CZ" dirty="0" smtClean="0"/>
            </a:br>
            <a:r>
              <a:rPr lang="cs-CZ" dirty="0" smtClean="0"/>
              <a:t>Hlavní rozvrh		Ne</a:t>
            </a:r>
            <a:br>
              <a:rPr lang="cs-CZ" dirty="0" smtClean="0"/>
            </a:br>
            <a:r>
              <a:rPr lang="cs-CZ" dirty="0" smtClean="0"/>
              <a:t>Plánovací příkaz	Ano</a:t>
            </a:r>
            <a:br>
              <a:rPr lang="cs-CZ" dirty="0" smtClean="0"/>
            </a:br>
            <a:r>
              <a:rPr lang="cs-CZ" dirty="0" smtClean="0"/>
              <a:t>Způsob objednávání	POQ (množství objednávané na období)</a:t>
            </a:r>
            <a:br>
              <a:rPr lang="cs-CZ" dirty="0" smtClean="0"/>
            </a:br>
            <a:r>
              <a:rPr lang="cs-CZ" dirty="0" smtClean="0"/>
              <a:t>Nákup/Výroba		N</a:t>
            </a:r>
            <a:br>
              <a:rPr lang="cs-CZ" dirty="0" smtClean="0"/>
            </a:br>
            <a:r>
              <a:rPr lang="cs-CZ" dirty="0" smtClean="0"/>
              <a:t>Průběžná doba nákupu	5</a:t>
            </a:r>
          </a:p>
          <a:p>
            <a:r>
              <a:rPr lang="cs-CZ" dirty="0" smtClean="0"/>
              <a:t>Nákladová data zadávejte v rámci běžných nákladů. Postupte do něj přes rámec Náklady hlavní knihy:</a:t>
            </a:r>
          </a:p>
          <a:p>
            <a:r>
              <a:rPr lang="cs-CZ" b="1" dirty="0" smtClean="0"/>
              <a:t>Pole		Hodnota</a:t>
            </a:r>
          </a:p>
          <a:p>
            <a:r>
              <a:rPr lang="cs-CZ" dirty="0" smtClean="0"/>
              <a:t>Materiál		označte řádek kliknutím na slovo Materiál</a:t>
            </a:r>
            <a:br>
              <a:rPr lang="cs-CZ" dirty="0" smtClean="0"/>
            </a:br>
            <a:r>
              <a:rPr lang="cs-CZ" dirty="0" smtClean="0"/>
              <a:t>Tato úroveň		500,00</a:t>
            </a:r>
          </a:p>
          <a:p>
            <a:endParaRPr lang="cs-CZ" baseline="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79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noProof="0" dirty="0" smtClean="0"/>
              <a:t>Místo je koncept pro plánovaní</a:t>
            </a:r>
            <a:r>
              <a:rPr lang="cs-CZ" baseline="0" noProof="0" dirty="0" smtClean="0"/>
              <a:t> a</a:t>
            </a:r>
            <a:r>
              <a:rPr lang="cs-CZ" noProof="0" dirty="0" smtClean="0"/>
              <a:t> řízení</a:t>
            </a:r>
            <a:r>
              <a:rPr lang="cs-CZ" baseline="0" noProof="0" dirty="0" smtClean="0"/>
              <a:t>. Zajišťuje řízení zásob a plánovací informace – dostupnost zásob, výrobní metody a náklady, prodejní a nákupní data a prognózy.</a:t>
            </a:r>
          </a:p>
          <a:p>
            <a:r>
              <a:rPr lang="cs-CZ" baseline="0" noProof="0" dirty="0" smtClean="0"/>
              <a:t>Každé místo náleží právě jedné účetní jednotce, ale účetní jednotka může mít přiřazeno více míst. Místem může být kupříkladu distribuční centrum, sklad, výrobní zařízení nebo jejich kombinace.</a:t>
            </a:r>
          </a:p>
          <a:p>
            <a:r>
              <a:rPr lang="cs-CZ" baseline="0" noProof="0" dirty="0" smtClean="0"/>
              <a:t>Údržba míst definuje několik parametrů, které se používají jako implicitní pro skladová místa. Jsou to implicitní kód statusu zásob bez ohledu na to, zda jsou automatická skladová místa povolena či ne a účet pro odchylky skladových cen.</a:t>
            </a:r>
          </a:p>
          <a:p>
            <a:r>
              <a:rPr lang="cs-CZ" baseline="0" noProof="0" dirty="0" smtClean="0"/>
              <a:t>Většina plánovacích a řídících funkcí pracuje v rámci jednoho místa. Výrobní příkazy očekávají své součásti v tom samém místě (existují výjimky); funkce p</a:t>
            </a:r>
            <a:r>
              <a:rPr lang="cs-CZ" sz="1200" b="0" i="0" u="none" strike="noStrike" kern="1200" noProof="0" dirty="0" smtClean="0">
                <a:solidFill>
                  <a:schemeClr val="tx1"/>
                </a:solidFill>
                <a:latin typeface="Times New Roman" pitchFamily="18" charset="0"/>
                <a:ea typeface="+mn-ea"/>
                <a:cs typeface="+mn-cs"/>
              </a:rPr>
              <a:t>lán materiálových požadavků či</a:t>
            </a:r>
            <a:r>
              <a:rPr lang="cs-CZ" sz="1200" b="0" i="0" u="none" strike="noStrike" kern="1200" baseline="0" noProof="0" dirty="0" smtClean="0">
                <a:solidFill>
                  <a:schemeClr val="tx1"/>
                </a:solidFill>
                <a:latin typeface="Times New Roman" pitchFamily="18" charset="0"/>
                <a:ea typeface="+mn-ea"/>
                <a:cs typeface="+mn-cs"/>
              </a:rPr>
              <a:t> plán distribučních požadavků počítají požadavky vždy v jednom místě. Některé funkce pracují s více místy – nákupní objednávky, zakázky, distribuční příkazy, dotaz na distribuované zásoby.</a:t>
            </a:r>
          </a:p>
          <a:p>
            <a:r>
              <a:rPr lang="cs-CZ" sz="1200" b="0" i="0" u="none" strike="noStrike" kern="1200" baseline="0" noProof="0" dirty="0" smtClean="0">
                <a:solidFill>
                  <a:schemeClr val="tx1"/>
                </a:solidFill>
                <a:latin typeface="Times New Roman" pitchFamily="18" charset="0"/>
                <a:ea typeface="+mn-ea"/>
                <a:cs typeface="+mn-cs"/>
              </a:rPr>
              <a:t>Každé místo může mít přiřazeno jedno či více skladových míst. Skladová místa určují části míst, kde jsou uloženy zásoby. Při každé transakci se zásobami, jako např. výdej, příjem nebo přesun, je nutno zadat místo i skladové místo.</a:t>
            </a:r>
          </a:p>
          <a:p>
            <a:endParaRPr lang="cs-CZ" noProof="0"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700645"/>
            <a:ext cx="5127625" cy="7884556"/>
          </a:xfrm>
        </p:spPr>
        <p:txBody>
          <a:bodyPr>
            <a:normAutofit/>
          </a:bodyPr>
          <a:lstStyle/>
          <a:p>
            <a:r>
              <a:rPr lang="cs-CZ" dirty="0" smtClean="0"/>
              <a:t>Zadejte artikl třetí komponenty (kabel):</a:t>
            </a:r>
            <a:endParaRPr lang="cs-CZ" baseline="0" dirty="0" smtClean="0"/>
          </a:p>
          <a:p>
            <a:pPr eaLnBrk="1" hangingPunct="1"/>
            <a:r>
              <a:rPr lang="cs-CZ" b="1" dirty="0" smtClean="0"/>
              <a:t>Pole		Hodnota</a:t>
            </a:r>
          </a:p>
          <a:p>
            <a:r>
              <a:rPr lang="cs-CZ" dirty="0" smtClean="0"/>
              <a:t>Číslo artiklu		10-03</a:t>
            </a:r>
            <a:br>
              <a:rPr lang="cs-CZ" dirty="0" smtClean="0"/>
            </a:br>
            <a:r>
              <a:rPr lang="cs-CZ" dirty="0" smtClean="0"/>
              <a:t>Měrná jednotka	cm</a:t>
            </a:r>
            <a:br>
              <a:rPr lang="cs-CZ" dirty="0" smtClean="0"/>
            </a:br>
            <a:r>
              <a:rPr lang="cs-CZ" dirty="0" smtClean="0"/>
              <a:t>Popis		kabel</a:t>
            </a:r>
            <a:br>
              <a:rPr lang="cs-CZ" dirty="0" smtClean="0"/>
            </a:br>
            <a:r>
              <a:rPr lang="cs-CZ" dirty="0" smtClean="0"/>
              <a:t>Řada výrobku		7000</a:t>
            </a:r>
            <a:br>
              <a:rPr lang="cs-CZ" dirty="0" smtClean="0"/>
            </a:br>
            <a:r>
              <a:rPr lang="cs-CZ" dirty="0" smtClean="0"/>
              <a:t>Místo		8000</a:t>
            </a:r>
            <a:br>
              <a:rPr lang="cs-CZ" dirty="0" smtClean="0"/>
            </a:br>
            <a:r>
              <a:rPr lang="cs-CZ" dirty="0" smtClean="0"/>
              <a:t>Skladové místo	SUROV</a:t>
            </a:r>
            <a:br>
              <a:rPr lang="cs-CZ" dirty="0" smtClean="0"/>
            </a:br>
            <a:r>
              <a:rPr lang="cs-CZ" dirty="0" smtClean="0"/>
              <a:t>Hlavní rozvrh		Ne</a:t>
            </a:r>
            <a:br>
              <a:rPr lang="cs-CZ" dirty="0" smtClean="0"/>
            </a:br>
            <a:r>
              <a:rPr lang="cs-CZ" dirty="0" smtClean="0"/>
              <a:t>Plánovací příkaz	Ano</a:t>
            </a:r>
            <a:br>
              <a:rPr lang="cs-CZ" dirty="0" smtClean="0"/>
            </a:br>
            <a:r>
              <a:rPr lang="cs-CZ" dirty="0" smtClean="0"/>
              <a:t>Způsob objednávání	POQ (množství objednávané na období)</a:t>
            </a:r>
            <a:br>
              <a:rPr lang="cs-CZ" dirty="0" smtClean="0"/>
            </a:br>
            <a:r>
              <a:rPr lang="cs-CZ" dirty="0" smtClean="0"/>
              <a:t>Nákup/Výroba		N</a:t>
            </a:r>
            <a:br>
              <a:rPr lang="cs-CZ" dirty="0" smtClean="0"/>
            </a:br>
            <a:r>
              <a:rPr lang="cs-CZ" dirty="0" smtClean="0"/>
              <a:t>Průběžná doba nákupu	5</a:t>
            </a:r>
          </a:p>
          <a:p>
            <a:r>
              <a:rPr lang="cs-CZ" dirty="0" smtClean="0"/>
              <a:t>Nákladová data zadávejte v rámci běžných nákladů. Postupte do něj přes rámec Náklady hlavní knihy:</a:t>
            </a:r>
          </a:p>
          <a:p>
            <a:r>
              <a:rPr lang="cs-CZ" b="1" dirty="0" smtClean="0"/>
              <a:t>Pole		Hodnota</a:t>
            </a:r>
          </a:p>
          <a:p>
            <a:r>
              <a:rPr lang="cs-CZ" dirty="0" smtClean="0"/>
              <a:t>Materiál		označte řádek kliknutím na slovo Materiál</a:t>
            </a:r>
            <a:br>
              <a:rPr lang="cs-CZ" dirty="0" smtClean="0"/>
            </a:br>
            <a:r>
              <a:rPr lang="cs-CZ" dirty="0" smtClean="0"/>
              <a:t>Tato úroveň		150,00</a:t>
            </a:r>
          </a:p>
          <a:p>
            <a:r>
              <a:rPr lang="cs-CZ" dirty="0" smtClean="0"/>
              <a:t>Zadejte artikl čtvrté komponenty (senzor):</a:t>
            </a:r>
          </a:p>
          <a:p>
            <a:pPr eaLnBrk="1" hangingPunct="1"/>
            <a:r>
              <a:rPr lang="cs-CZ" b="1" dirty="0" smtClean="0"/>
              <a:t>Pole		Hodnota</a:t>
            </a:r>
          </a:p>
          <a:p>
            <a:r>
              <a:rPr lang="cs-CZ" dirty="0" smtClean="0"/>
              <a:t>Číslo artiklu		10-04</a:t>
            </a:r>
            <a:br>
              <a:rPr lang="cs-CZ" dirty="0" smtClean="0"/>
            </a:br>
            <a:r>
              <a:rPr lang="cs-CZ" dirty="0" smtClean="0"/>
              <a:t>Měrná jednotka	ks</a:t>
            </a:r>
            <a:br>
              <a:rPr lang="cs-CZ" dirty="0" smtClean="0"/>
            </a:br>
            <a:r>
              <a:rPr lang="cs-CZ" dirty="0" smtClean="0"/>
              <a:t>Popis		senzor</a:t>
            </a:r>
            <a:br>
              <a:rPr lang="cs-CZ" dirty="0" smtClean="0"/>
            </a:br>
            <a:r>
              <a:rPr lang="cs-CZ" dirty="0" smtClean="0"/>
              <a:t>Řada výrobku		7000</a:t>
            </a:r>
            <a:br>
              <a:rPr lang="cs-CZ" dirty="0" smtClean="0"/>
            </a:br>
            <a:r>
              <a:rPr lang="cs-CZ" dirty="0" smtClean="0"/>
              <a:t>Místo		8000</a:t>
            </a:r>
            <a:br>
              <a:rPr lang="cs-CZ" dirty="0" smtClean="0"/>
            </a:br>
            <a:r>
              <a:rPr lang="cs-CZ" dirty="0" smtClean="0"/>
              <a:t>Skladové místo	SUROV</a:t>
            </a:r>
            <a:br>
              <a:rPr lang="cs-CZ" dirty="0" smtClean="0"/>
            </a:br>
            <a:r>
              <a:rPr lang="cs-CZ" dirty="0" smtClean="0"/>
              <a:t>Hlavní rozvrh		Ne</a:t>
            </a:r>
            <a:br>
              <a:rPr lang="cs-CZ" dirty="0" smtClean="0"/>
            </a:br>
            <a:r>
              <a:rPr lang="cs-CZ" dirty="0" smtClean="0"/>
              <a:t>Plánovací příkaz	Ano</a:t>
            </a:r>
            <a:br>
              <a:rPr lang="cs-CZ" dirty="0" smtClean="0"/>
            </a:br>
            <a:r>
              <a:rPr lang="cs-CZ" dirty="0" smtClean="0"/>
              <a:t>Způsob objednávání	POQ (množství objednávané na období)</a:t>
            </a:r>
            <a:br>
              <a:rPr lang="cs-CZ" dirty="0" smtClean="0"/>
            </a:br>
            <a:r>
              <a:rPr lang="cs-CZ" dirty="0" smtClean="0"/>
              <a:t>Nákup/Výroba		N</a:t>
            </a:r>
            <a:br>
              <a:rPr lang="cs-CZ" dirty="0" smtClean="0"/>
            </a:br>
            <a:r>
              <a:rPr lang="cs-CZ" dirty="0" smtClean="0"/>
              <a:t>Průběžná doba nákupu	5</a:t>
            </a:r>
          </a:p>
          <a:p>
            <a:r>
              <a:rPr lang="cs-CZ" dirty="0" smtClean="0"/>
              <a:t>Nákladová data zadávejte v rámci běžných nákladů. Postupte do něj přes rámec Náklady hlavní knihy:</a:t>
            </a:r>
          </a:p>
          <a:p>
            <a:r>
              <a:rPr lang="cs-CZ" b="1" dirty="0" smtClean="0"/>
              <a:t>Pole		Hodnota</a:t>
            </a:r>
          </a:p>
          <a:p>
            <a:r>
              <a:rPr lang="cs-CZ" dirty="0" smtClean="0"/>
              <a:t>Materiál		označte řádek kliknutím na slovo Materiál</a:t>
            </a:r>
            <a:br>
              <a:rPr lang="cs-CZ" dirty="0" smtClean="0"/>
            </a:br>
            <a:r>
              <a:rPr lang="cs-CZ" dirty="0" smtClean="0"/>
              <a:t>Tato úroveň		1340,00</a:t>
            </a:r>
          </a:p>
          <a:p>
            <a:endParaRPr lang="cs-CZ" baseline="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931863" y="700645"/>
            <a:ext cx="5127625" cy="7884556"/>
          </a:xfrm>
        </p:spPr>
        <p:txBody>
          <a:bodyPr>
            <a:normAutofit/>
          </a:bodyPr>
          <a:lstStyle/>
          <a:p>
            <a:r>
              <a:rPr lang="cs-CZ" b="1" dirty="0" smtClean="0"/>
              <a:t>Vytvořte</a:t>
            </a:r>
            <a:r>
              <a:rPr lang="cs-CZ" b="1" baseline="0" dirty="0" smtClean="0"/>
              <a:t> mezi artikly vztah nadřízený/komponenta</a:t>
            </a:r>
          </a:p>
          <a:p>
            <a:pPr marL="228600" indent="-228600">
              <a:buFont typeface="+mj-lt"/>
              <a:buAutoNum type="arabicPeriod" startAt="5"/>
            </a:pPr>
            <a:r>
              <a:rPr lang="cs-CZ" b="0" dirty="0" smtClean="0"/>
              <a:t>použijte funkci</a:t>
            </a:r>
            <a:r>
              <a:rPr lang="cs-CZ" b="0" baseline="0" dirty="0" smtClean="0"/>
              <a:t> </a:t>
            </a:r>
            <a:r>
              <a:rPr lang="cs-CZ" sz="1200" b="0" i="0" u="none" strike="noStrike" kern="1200" dirty="0" smtClean="0">
                <a:solidFill>
                  <a:schemeClr val="tx1"/>
                </a:solidFill>
                <a:latin typeface="Times New Roman" pitchFamily="18" charset="0"/>
                <a:ea typeface="+mn-ea"/>
                <a:cs typeface="+mn-cs"/>
              </a:rPr>
              <a:t>Údržba struktur výrobků</a:t>
            </a:r>
            <a:r>
              <a:rPr lang="cs-CZ" dirty="0" smtClean="0"/>
              <a:t> (13.5).</a:t>
            </a:r>
          </a:p>
          <a:p>
            <a:r>
              <a:rPr lang="cs-CZ" b="1" i="1" dirty="0" smtClean="0"/>
              <a:t>Poznámka:</a:t>
            </a:r>
            <a:r>
              <a:rPr lang="cs-CZ" b="0" dirty="0" smtClean="0"/>
              <a:t> Funkce </a:t>
            </a:r>
            <a:r>
              <a:rPr lang="cs-CZ" sz="1200" b="0" i="0" u="none" strike="noStrike" kern="1200" dirty="0" smtClean="0">
                <a:solidFill>
                  <a:schemeClr val="tx1"/>
                </a:solidFill>
                <a:latin typeface="Times New Roman" pitchFamily="18" charset="0"/>
                <a:ea typeface="+mn-ea"/>
                <a:cs typeface="+mn-cs"/>
              </a:rPr>
              <a:t>Údržba struktur výrobků má dvě rozhraní. V našem kurzu popisujeme rozhraní typu</a:t>
            </a:r>
            <a:r>
              <a:rPr lang="cs-CZ" sz="1200" b="0" i="0" u="none" strike="noStrike" kern="1200" baseline="0" dirty="0" smtClean="0">
                <a:solidFill>
                  <a:schemeClr val="tx1"/>
                </a:solidFill>
                <a:latin typeface="Times New Roman" pitchFamily="18" charset="0"/>
                <a:ea typeface="+mn-ea"/>
                <a:cs typeface="+mn-cs"/>
              </a:rPr>
              <a:t> pracovní plocha</a:t>
            </a:r>
            <a:r>
              <a:rPr lang="cs-CZ" sz="1200" b="0" i="0" u="none" strike="noStrike" kern="1200" dirty="0" smtClean="0">
                <a:solidFill>
                  <a:schemeClr val="tx1"/>
                </a:solidFill>
                <a:latin typeface="Times New Roman" pitchFamily="18" charset="0"/>
                <a:ea typeface="+mn-ea"/>
                <a:cs typeface="+mn-cs"/>
              </a:rPr>
              <a:t>, druhé rozhraní je typu táhni a pusť.</a:t>
            </a:r>
          </a:p>
          <a:p>
            <a:pPr marL="180000" indent="-180000">
              <a:buFont typeface="Arial" pitchFamily="34" charset="0"/>
              <a:buChar char="•"/>
            </a:pPr>
            <a:r>
              <a:rPr lang="cs-CZ" sz="1200" b="0" i="0" u="none" strike="noStrike" kern="1200" dirty="0" smtClean="0">
                <a:solidFill>
                  <a:schemeClr val="tx1"/>
                </a:solidFill>
                <a:latin typeface="Times New Roman" pitchFamily="18" charset="0"/>
                <a:ea typeface="+mn-ea"/>
                <a:cs typeface="+mn-cs"/>
              </a:rPr>
              <a:t>Z nabíkdy Aplikace označte položku Údržba struktur výrobků (13.5). </a:t>
            </a:r>
          </a:p>
          <a:p>
            <a:pPr marL="180000" indent="-180000">
              <a:buFont typeface="Arial" pitchFamily="34" charset="0"/>
              <a:buChar char="•"/>
            </a:pPr>
            <a:r>
              <a:rPr lang="cs-CZ" sz="1200" b="0" i="0" u="none" strike="noStrike" kern="1200" dirty="0" smtClean="0">
                <a:solidFill>
                  <a:schemeClr val="tx1"/>
                </a:solidFill>
                <a:latin typeface="Times New Roman" pitchFamily="18" charset="0"/>
                <a:ea typeface="+mn-ea"/>
                <a:cs typeface="+mn-cs"/>
              </a:rPr>
              <a:t>Klikněte na položku pravým tlačítkem a</a:t>
            </a:r>
            <a:r>
              <a:rPr lang="cs-CZ" sz="1200" b="0" i="0" u="none" strike="noStrike" kern="1200" baseline="0" dirty="0" smtClean="0">
                <a:solidFill>
                  <a:schemeClr val="tx1"/>
                </a:solidFill>
                <a:latin typeface="Times New Roman" pitchFamily="18" charset="0"/>
                <a:ea typeface="+mn-ea"/>
                <a:cs typeface="+mn-cs"/>
              </a:rPr>
              <a:t> zvolte Vlastnosti.</a:t>
            </a:r>
          </a:p>
          <a:p>
            <a:pPr marL="180000" indent="-180000">
              <a:buFont typeface="Arial" pitchFamily="34" charset="0"/>
              <a:buChar char="•"/>
            </a:pPr>
            <a:r>
              <a:rPr lang="cs-CZ" sz="1200" b="0" i="0" u="none" strike="noStrike" kern="1200" baseline="0" dirty="0" smtClean="0">
                <a:solidFill>
                  <a:schemeClr val="tx1"/>
                </a:solidFill>
                <a:latin typeface="Times New Roman" pitchFamily="18" charset="0"/>
                <a:ea typeface="+mn-ea"/>
                <a:cs typeface="+mn-cs"/>
              </a:rPr>
              <a:t>Vyberte záložku Program.</a:t>
            </a:r>
          </a:p>
          <a:p>
            <a:pPr marL="180000" indent="-180000">
              <a:buFont typeface="Arial" pitchFamily="34" charset="0"/>
              <a:buChar char="•"/>
            </a:pPr>
            <a:r>
              <a:rPr lang="cs-CZ" sz="1200" b="0" i="0" u="none" strike="noStrike" kern="1200" baseline="0" dirty="0" smtClean="0">
                <a:solidFill>
                  <a:schemeClr val="tx1"/>
                </a:solidFill>
                <a:latin typeface="Times New Roman" pitchFamily="18" charset="0"/>
                <a:ea typeface="+mn-ea"/>
                <a:cs typeface="+mn-cs"/>
              </a:rPr>
              <a:t>V rozbalovací nabídce Otevřít čím zvolte Pracovní plocha (prohlížeč).</a:t>
            </a:r>
          </a:p>
          <a:p>
            <a:pPr marL="180000" indent="-180000">
              <a:buFont typeface="Arial" pitchFamily="34" charset="0"/>
              <a:buChar char="•"/>
            </a:pPr>
            <a:r>
              <a:rPr lang="cs-CZ" sz="1200" b="0" i="0" u="none" strike="noStrike" kern="1200" baseline="0" dirty="0" smtClean="0">
                <a:solidFill>
                  <a:schemeClr val="tx1"/>
                </a:solidFill>
                <a:latin typeface="Times New Roman" pitchFamily="18" charset="0"/>
                <a:ea typeface="+mn-ea"/>
                <a:cs typeface="+mn-cs"/>
              </a:rPr>
              <a:t>Klikněte na Použít, na OK a spusťte funkci </a:t>
            </a:r>
            <a:r>
              <a:rPr lang="cs-CZ" sz="1200" b="0" i="0" u="none" strike="noStrike" kern="1200" dirty="0" smtClean="0">
                <a:solidFill>
                  <a:schemeClr val="tx1"/>
                </a:solidFill>
                <a:latin typeface="Times New Roman" pitchFamily="18" charset="0"/>
                <a:ea typeface="+mn-ea"/>
                <a:cs typeface="+mn-cs"/>
              </a:rPr>
              <a:t>Údržba struktur výrobků.</a:t>
            </a:r>
          </a:p>
          <a:p>
            <a:r>
              <a:rPr lang="cs-CZ" sz="1200" b="0" i="0" u="none" strike="noStrike" kern="1200" dirty="0" smtClean="0">
                <a:solidFill>
                  <a:schemeClr val="tx1"/>
                </a:solidFill>
                <a:latin typeface="Times New Roman" pitchFamily="18" charset="0"/>
                <a:ea typeface="+mn-ea"/>
                <a:cs typeface="+mn-cs"/>
              </a:rPr>
              <a:t>Ve funkci Údržba struktur výrobků vyplňte následující hodnoty:</a:t>
            </a:r>
          </a:p>
          <a:p>
            <a:r>
              <a:rPr lang="cs-CZ" b="1" dirty="0" smtClean="0"/>
              <a:t>Pole		Hodnota</a:t>
            </a:r>
          </a:p>
          <a:p>
            <a:r>
              <a:rPr lang="cs-CZ" b="0" dirty="0" smtClean="0"/>
              <a:t>Nadřízený</a:t>
            </a:r>
            <a:r>
              <a:rPr lang="cs-CZ" b="0" baseline="0" dirty="0" smtClean="0"/>
              <a:t> artikl	10-00</a:t>
            </a:r>
          </a:p>
          <a:p>
            <a:r>
              <a:rPr lang="cs-CZ" b="0" baseline="0" dirty="0" smtClean="0"/>
              <a:t>Artikl komponenty	10-01</a:t>
            </a:r>
          </a:p>
          <a:p>
            <a:r>
              <a:rPr lang="cs-CZ" b="0" baseline="0" dirty="0" smtClean="0"/>
              <a:t>Jednotkové množství	1</a:t>
            </a:r>
          </a:p>
          <a:p>
            <a:r>
              <a:rPr lang="cs-CZ" b="0" baseline="0" dirty="0" smtClean="0"/>
              <a:t>Operace		10</a:t>
            </a:r>
          </a:p>
          <a:p>
            <a:r>
              <a:rPr lang="cs-CZ" b="0" baseline="0" dirty="0" smtClean="0"/>
              <a:t>Artikl komponenty	10-02</a:t>
            </a:r>
          </a:p>
          <a:p>
            <a:r>
              <a:rPr lang="cs-CZ" b="0" baseline="0" dirty="0" smtClean="0"/>
              <a:t>Jednotkové množství	1</a:t>
            </a:r>
          </a:p>
          <a:p>
            <a:r>
              <a:rPr lang="cs-CZ" b="0" baseline="0" dirty="0" smtClean="0"/>
              <a:t>Operace		10</a:t>
            </a:r>
          </a:p>
          <a:p>
            <a:r>
              <a:rPr lang="cs-CZ" b="0" baseline="0" dirty="0" smtClean="0"/>
              <a:t>Artikl komponenty	10-03</a:t>
            </a:r>
          </a:p>
          <a:p>
            <a:r>
              <a:rPr lang="cs-CZ" b="0" baseline="0" dirty="0" smtClean="0"/>
              <a:t>Jednotkové množství	120</a:t>
            </a:r>
          </a:p>
          <a:p>
            <a:r>
              <a:rPr lang="cs-CZ" b="0" baseline="0" dirty="0" smtClean="0"/>
              <a:t>Operace		10</a:t>
            </a:r>
          </a:p>
          <a:p>
            <a:r>
              <a:rPr lang="cs-CZ" b="0" baseline="0" dirty="0" smtClean="0"/>
              <a:t>Artikl komponenty	10-04</a:t>
            </a:r>
          </a:p>
          <a:p>
            <a:r>
              <a:rPr lang="cs-CZ" b="0" baseline="0" dirty="0" smtClean="0"/>
              <a:t>Jednotkové množství	1</a:t>
            </a:r>
          </a:p>
          <a:p>
            <a:r>
              <a:rPr lang="cs-CZ" b="0" baseline="0" dirty="0" smtClean="0"/>
              <a:t>Operace		10</a:t>
            </a:r>
          </a:p>
          <a:p>
            <a:r>
              <a:rPr lang="cs-CZ" b="1" i="1" dirty="0" smtClean="0"/>
              <a:t>Poznámka:</a:t>
            </a:r>
            <a:r>
              <a:rPr lang="cs-CZ" b="0" baseline="0" dirty="0" smtClean="0"/>
              <a:t> </a:t>
            </a:r>
            <a:r>
              <a:rPr lang="cs-CZ" b="0" dirty="0" smtClean="0"/>
              <a:t>Uložte</a:t>
            </a:r>
            <a:r>
              <a:rPr lang="cs-CZ" b="0" baseline="0" dirty="0" smtClean="0"/>
              <a:t> zadané informace kliknutím na ikonu Uložit.</a:t>
            </a:r>
          </a:p>
          <a:p>
            <a:pPr marL="228600" indent="-228600">
              <a:buFont typeface="+mj-lt"/>
              <a:buAutoNum type="arabicPeriod" startAt="6"/>
            </a:pPr>
            <a:r>
              <a:rPr lang="cs-CZ" dirty="0" smtClean="0"/>
              <a:t>Pomocí funkci Dotaz na struktury výrobků  (13.6) vytvořte přehled právě zadané struktury výrobku:</a:t>
            </a:r>
          </a:p>
          <a:p>
            <a:pPr marL="228600" indent="-228600"/>
            <a:r>
              <a:rPr lang="cs-CZ" b="1" dirty="0" smtClean="0"/>
              <a:t>Pole			Hodnota</a:t>
            </a:r>
          </a:p>
          <a:p>
            <a:r>
              <a:rPr lang="cs-CZ" b="0" dirty="0" smtClean="0"/>
              <a:t>Nadřízený artikl/kód kusovníku	10-00</a:t>
            </a:r>
            <a:br>
              <a:rPr lang="cs-CZ" b="0" dirty="0" smtClean="0"/>
            </a:br>
            <a:r>
              <a:rPr lang="cs-CZ" b="0" dirty="0" smtClean="0"/>
              <a:t>Výstup			Strana</a:t>
            </a:r>
          </a:p>
          <a:p>
            <a:r>
              <a:rPr lang="cs-CZ" dirty="0" smtClean="0"/>
              <a:t>Poznámka: Operace pracovních postupů probereme v další kapitole. Při vytváření nových artiklů se obvykle struktura výrobku i pracovní postup zadávají současně.</a:t>
            </a:r>
            <a:endParaRPr lang="cs-CZ" b="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81</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E802A67D-2E82-43FA-863F-7BF2B52C65E3}" type="slidenum">
              <a:rPr lang="en-US" smtClean="0"/>
              <a:pPr/>
              <a:t>83</a:t>
            </a:fld>
            <a:endParaRPr lang="en-US" smtClean="0"/>
          </a:p>
        </p:txBody>
      </p:sp>
      <p:sp>
        <p:nvSpPr>
          <p:cNvPr id="147459" name="Rectangle 2"/>
          <p:cNvSpPr>
            <a:spLocks noGrp="1" noRot="1" noChangeAspect="1" noChangeArrowheads="1" noTextEdit="1"/>
          </p:cNvSpPr>
          <p:nvPr>
            <p:ph type="sldImg"/>
          </p:nvPr>
        </p:nvSpPr>
        <p:spPr>
          <a:solidFill>
            <a:srgbClr val="FFFFFF"/>
          </a:solidFill>
          <a:ln/>
        </p:spPr>
      </p:sp>
      <p:sp>
        <p:nvSpPr>
          <p:cNvPr id="147460" name="Rectangle 3"/>
          <p:cNvSpPr>
            <a:spLocks noGrp="1" noChangeArrowheads="1"/>
          </p:cNvSpPr>
          <p:nvPr>
            <p:ph type="body" idx="1"/>
          </p:nvPr>
        </p:nvSpPr>
        <p:spPr>
          <a:xfrm>
            <a:off x="466725" y="4408488"/>
            <a:ext cx="6057900" cy="4410075"/>
          </a:xfrm>
          <a:noFill/>
          <a:ln>
            <a:noFill/>
          </a:ln>
        </p:spPr>
        <p:txBody>
          <a:bodyPr/>
          <a:lstStyle/>
          <a:p>
            <a:pPr eaLnBrk="1" hangingPunct="1"/>
            <a:r>
              <a:rPr lang="cs-CZ" dirty="0" smtClean="0"/>
              <a:t>Výrobní prostředí, v kterém se vyrábí výrobek, zahrnuje dílenský kalendář,</a:t>
            </a:r>
            <a:r>
              <a:rPr lang="cs-CZ" baseline="0" dirty="0" smtClean="0"/>
              <a:t> úseky, výrobní střediska, stroje a pracovní postupy.</a:t>
            </a:r>
            <a:endParaRPr lang="en-US"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84</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85</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C1125F5D-E0CD-4C89-8F1D-53FDC981AA44}" type="slidenum">
              <a:rPr lang="en-US" smtClean="0"/>
              <a:pPr/>
              <a:t>86</a:t>
            </a:fld>
            <a:endParaRPr lang="en-US" smtClean="0"/>
          </a:p>
        </p:txBody>
      </p:sp>
      <p:sp>
        <p:nvSpPr>
          <p:cNvPr id="14848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848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Po definici artiklů ve funkci Údržba artiklů </a:t>
            </a:r>
            <a:r>
              <a:rPr lang="cs-CZ" dirty="0" smtClean="0"/>
              <a:t>(1.4.1) je </a:t>
            </a:r>
            <a:r>
              <a:rPr lang="cs-CZ" dirty="0" smtClean="0"/>
              <a:t>třeba určit, kde a jak se budou vyrábět. To se zajistí následujícími kroky:</a:t>
            </a:r>
          </a:p>
          <a:p>
            <a:pPr marL="180000" indent="-180000" eaLnBrk="1" hangingPunct="1">
              <a:buFont typeface="Arial" pitchFamily="34" charset="0"/>
              <a:buChar char="•"/>
            </a:pPr>
            <a:r>
              <a:rPr lang="cs-CZ" dirty="0" smtClean="0"/>
              <a:t>Zadání dílenského kalendáře</a:t>
            </a:r>
          </a:p>
          <a:p>
            <a:pPr marL="180000" indent="-180000" eaLnBrk="1" hangingPunct="1">
              <a:buFont typeface="Arial" pitchFamily="34" charset="0"/>
              <a:buChar char="•"/>
            </a:pPr>
            <a:r>
              <a:rPr lang="cs-CZ" dirty="0" smtClean="0"/>
              <a:t>Zadání výrobních úseků, výrobních středisek a strojů</a:t>
            </a:r>
          </a:p>
          <a:p>
            <a:pPr marL="180000" indent="-180000" eaLnBrk="1" hangingPunct="1">
              <a:buFont typeface="Arial" pitchFamily="34" charset="0"/>
              <a:buChar char="•"/>
            </a:pPr>
            <a:r>
              <a:rPr lang="cs-CZ" dirty="0" smtClean="0"/>
              <a:t>Zadáním pracovních</a:t>
            </a:r>
            <a:r>
              <a:rPr lang="cs-CZ" baseline="0" dirty="0" smtClean="0"/>
              <a:t> operací, potřebných k výrobě každého artiklu</a:t>
            </a:r>
          </a:p>
          <a:p>
            <a:pPr eaLnBrk="1" hangingPunct="1"/>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A02F2AFA-17B3-4BB0-9DBD-905634C20CC4}" type="slidenum">
              <a:rPr lang="en-US" smtClean="0"/>
              <a:pPr/>
              <a:t>87</a:t>
            </a:fld>
            <a:endParaRPr lang="en-US" smtClean="0"/>
          </a:p>
        </p:txBody>
      </p:sp>
      <p:sp>
        <p:nvSpPr>
          <p:cNvPr id="149507"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49508"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Dílenský kalendář je vyžadován plánovacími, výrobními a distribučními funkce. Ukazuje, ve kterých dnech je dílna otevřena a kolik hodin v každém dni funguje. Kalendář určuje, kolik hodin výrobní středisko může pracovat. Tuto informaci </a:t>
            </a:r>
            <a:r>
              <a:rPr lang="cs-CZ" baseline="0" dirty="0" smtClean="0"/>
              <a:t>používá mimo jiné modul Plán kapacitních požadavků.</a:t>
            </a:r>
          </a:p>
          <a:p>
            <a:pPr eaLnBrk="1" hangingPunct="1"/>
            <a:r>
              <a:rPr lang="cs-CZ" baseline="0" dirty="0" smtClean="0"/>
              <a:t>Informace z dílenského kalendáře slouží k plánování:</a:t>
            </a:r>
          </a:p>
          <a:p>
            <a:pPr marL="180000" indent="-180000" eaLnBrk="1" hangingPunct="1">
              <a:buFont typeface="Arial" pitchFamily="34" charset="0"/>
              <a:buChar char="•"/>
            </a:pPr>
            <a:r>
              <a:rPr lang="cs-CZ" baseline="0" dirty="0" smtClean="0"/>
              <a:t>Počátečního a koncového data plánovaných příkazů z funkci Plán materiálových požadavků, hlavního plánu výroby a pracovních příkazů</a:t>
            </a:r>
          </a:p>
          <a:p>
            <a:pPr marL="180000" indent="-180000" eaLnBrk="1" hangingPunct="1">
              <a:buFont typeface="Arial" pitchFamily="34" charset="0"/>
              <a:buChar char="•"/>
            </a:pPr>
            <a:r>
              <a:rPr lang="cs-CZ" baseline="0" dirty="0" smtClean="0"/>
              <a:t>Operací pracovních příkazů a rozvrhů opakované výroby</a:t>
            </a:r>
          </a:p>
          <a:p>
            <a:pPr marL="180000" indent="-180000" eaLnBrk="1" hangingPunct="1">
              <a:buFont typeface="Arial" pitchFamily="34" charset="0"/>
              <a:buChar char="•"/>
            </a:pPr>
            <a:r>
              <a:rPr lang="cs-CZ" baseline="0" dirty="0" smtClean="0"/>
              <a:t>Opatřování nebo dodávání materiálů v asociacích s dodavateli nebo zákazníky</a:t>
            </a:r>
          </a:p>
          <a:p>
            <a:pPr eaLnBrk="1" hangingPunct="1"/>
            <a:r>
              <a:rPr lang="cs-CZ" baseline="0" dirty="0" smtClean="0"/>
              <a:t>Ke správě kalendářů použijte </a:t>
            </a:r>
            <a:r>
              <a:rPr lang="cs-CZ" baseline="0" dirty="0" err="1" smtClean="0"/>
              <a:t>funkciy</a:t>
            </a:r>
            <a:r>
              <a:rPr lang="cs-CZ" baseline="0" dirty="0" smtClean="0"/>
              <a:t> </a:t>
            </a:r>
            <a:r>
              <a:rPr lang="cs-CZ" b="0" i="0" u="none" strike="noStrike" kern="1200" dirty="0" smtClean="0">
                <a:solidFill>
                  <a:schemeClr val="tx1"/>
                </a:solidFill>
                <a:latin typeface="Times New Roman" pitchFamily="18" charset="0"/>
                <a:ea typeface="+mn-ea"/>
                <a:cs typeface="+mn-cs"/>
              </a:rPr>
              <a:t>Údržba kalendářů</a:t>
            </a:r>
            <a:r>
              <a:rPr lang="cs-CZ" dirty="0" smtClean="0"/>
              <a:t> a </a:t>
            </a:r>
            <a:r>
              <a:rPr lang="cs-CZ" b="0" i="0" u="none" strike="noStrike" kern="1200" dirty="0" smtClean="0">
                <a:solidFill>
                  <a:schemeClr val="tx1"/>
                </a:solidFill>
                <a:latin typeface="Times New Roman" pitchFamily="18" charset="0"/>
                <a:ea typeface="+mn-ea"/>
                <a:cs typeface="+mn-cs"/>
              </a:rPr>
              <a:t>Údržba volných dnů.</a:t>
            </a:r>
            <a:r>
              <a:rPr lang="cs-CZ" b="0" i="0" u="none" strike="noStrike" kern="1200" baseline="0" dirty="0" smtClean="0">
                <a:solidFill>
                  <a:schemeClr val="tx1"/>
                </a:solidFill>
                <a:latin typeface="Times New Roman" pitchFamily="18" charset="0"/>
                <a:ea typeface="+mn-ea"/>
                <a:cs typeface="+mn-cs"/>
              </a:rPr>
              <a:t> Ve funkci </a:t>
            </a:r>
            <a:r>
              <a:rPr lang="cs-CZ" b="0" i="0" u="none" strike="noStrike" kern="1200" dirty="0" smtClean="0">
                <a:solidFill>
                  <a:schemeClr val="tx1"/>
                </a:solidFill>
                <a:latin typeface="Times New Roman" pitchFamily="18" charset="0"/>
                <a:ea typeface="+mn-ea"/>
                <a:cs typeface="+mn-cs"/>
              </a:rPr>
              <a:t>Údržba kalendářů nejprve </a:t>
            </a:r>
            <a:r>
              <a:rPr lang="cs-CZ" b="0" i="0" u="none" strike="noStrike" kern="1200" baseline="0" dirty="0" smtClean="0">
                <a:solidFill>
                  <a:schemeClr val="tx1"/>
                </a:solidFill>
                <a:latin typeface="Times New Roman" pitchFamily="18" charset="0"/>
                <a:ea typeface="+mn-ea"/>
                <a:cs typeface="+mn-cs"/>
              </a:rPr>
              <a:t>zadejte implicitní kalendář pro všechna místa. Poté definujte kalendáře pro výrobní střediska, která mají odlišnou strukturu kalendáře než implicitní definice. Nakonec definujte odlišné kalendáře pro samostané stroje.  Kalendář určuje pro každý den, zda je dnem pracovním nebo dnem pracovního klidu či svátkem a kolik pracovních hodin je v něm k dispozici.</a:t>
            </a:r>
          </a:p>
          <a:p>
            <a:pPr eaLnBrk="1" hangingPunct="1"/>
            <a:r>
              <a:rPr lang="cs-CZ" b="0" i="0" u="none" strike="noStrike" kern="1200" baseline="0" dirty="0" smtClean="0">
                <a:solidFill>
                  <a:schemeClr val="tx1"/>
                </a:solidFill>
                <a:latin typeface="Times New Roman" pitchFamily="18" charset="0"/>
                <a:ea typeface="+mn-ea"/>
                <a:cs typeface="+mn-cs"/>
              </a:rPr>
              <a:t>Výrobní prostředí je kromě dílenského kalendáře a základního rozvrhování definováno též úseky, výrobními středisky a stroji.</a:t>
            </a:r>
            <a:endParaRPr lang="cs-CZ"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989C21A7-4B14-4079-82B7-6444D8CD8D94}" type="slidenum">
              <a:rPr lang="en-US" smtClean="0"/>
              <a:pPr/>
              <a:t>88</a:t>
            </a:fld>
            <a:endParaRPr lang="en-US" smtClean="0"/>
          </a:p>
        </p:txBody>
      </p:sp>
      <p:sp>
        <p:nvSpPr>
          <p:cNvPr id="150531"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0532" name="Rectangle 3"/>
          <p:cNvSpPr>
            <a:spLocks noGrp="1" noChangeArrowheads="1"/>
          </p:cNvSpPr>
          <p:nvPr>
            <p:ph type="body" idx="1"/>
          </p:nvPr>
        </p:nvSpPr>
        <p:spPr>
          <a:xfrm>
            <a:off x="760021" y="3789363"/>
            <a:ext cx="5474524" cy="5105400"/>
          </a:xfrm>
          <a:noFill/>
          <a:ln>
            <a:noFill/>
          </a:ln>
        </p:spPr>
        <p:txBody>
          <a:bodyPr lIns="92775" tIns="46388" rIns="92775" bIns="46388"/>
          <a:lstStyle/>
          <a:p>
            <a:pPr eaLnBrk="1" hangingPunct="1"/>
            <a:r>
              <a:rPr lang="cs-CZ" b="1" dirty="0" smtClean="0"/>
              <a:t>Úseky</a:t>
            </a:r>
          </a:p>
          <a:p>
            <a:pPr eaLnBrk="1" hangingPunct="1"/>
            <a:r>
              <a:rPr lang="cs-CZ" dirty="0" smtClean="0"/>
              <a:t>Z organizačních důvodů je výrobní zařízení rozděleno do úseků. Každá výrobní jednotka (výrobní středisko) musí náležet právě jednomu úseku. Tato struktura</a:t>
            </a:r>
            <a:r>
              <a:rPr lang="cs-CZ" baseline="0" dirty="0" smtClean="0"/>
              <a:t> je důležitá hlavně pro plánování a účtování. Účty hlavní knihy jsou přiřazeny každému úseku. Předtím, než začnete zadávat výrobní střediska a pracovní postupy, musí být nadefinován alespoň jeden úsek.</a:t>
            </a:r>
          </a:p>
          <a:p>
            <a:pPr eaLnBrk="1" hangingPunct="1"/>
            <a:r>
              <a:rPr lang="cs-CZ" b="1" baseline="0" dirty="0" smtClean="0"/>
              <a:t>Výrobní střediska</a:t>
            </a:r>
          </a:p>
          <a:p>
            <a:pPr eaLnBrk="1" hangingPunct="1"/>
            <a:r>
              <a:rPr lang="cs-CZ" baseline="0" dirty="0" smtClean="0"/>
              <a:t>Výrobní středisko je zvláštní výrobní jednotka, náležející do úseku, která obsahuje jednoho nebo více </a:t>
            </a:r>
            <a:r>
              <a:rPr lang="cs-CZ" dirty="0" smtClean="0"/>
              <a:t>pracovníků</a:t>
            </a:r>
            <a:r>
              <a:rPr lang="cs-CZ" baseline="0" dirty="0" smtClean="0"/>
              <a:t> a strojů. Systém používá výrobní střediska jako základní jednotky pro rozvrhování operací, plánování kapacitních požadavků a zjišťování nákladů pro transakce hlavní knihy. Zadávání pracovních postupů a vykazování odvedené práce vyžaduje alespoň jedno zadané výrobní středisko.</a:t>
            </a:r>
          </a:p>
          <a:p>
            <a:pPr eaLnBrk="1" hangingPunct="1"/>
            <a:r>
              <a:rPr lang="cs-CZ" b="1" baseline="0" dirty="0" smtClean="0"/>
              <a:t>Stroje</a:t>
            </a:r>
          </a:p>
          <a:p>
            <a:pPr eaLnBrk="1" hangingPunct="1"/>
            <a:r>
              <a:rPr lang="cs-CZ" baseline="0" dirty="0" smtClean="0"/>
              <a:t>V případě dílny s více identickými stroji můžete definovat jedno výrobní středisko s více stroji. Pole kódu stroje pak bude prázdné a počet strojů bude uveden v poli Stroje. Takové stroje pak mohou být využity pro paralelní výrobu – v příslušné výrobní operaci bude zadán počet strojů.</a:t>
            </a:r>
          </a:p>
          <a:p>
            <a:pPr eaLnBrk="1" hangingPunct="1"/>
            <a:r>
              <a:rPr lang="cs-CZ" baseline="0" dirty="0" smtClean="0"/>
              <a:t>Pokud stroje nejsou zcela zaměnitelné, definujte každý zvlášť. Například můžete mít několik podobných strojů, které však pracují v jiné sazbě. Nebo starší stroj má vyšší míru zmetkovosti. V takových případech bude mít každý stroj svůj jedinečný kód a bude identifikován kombinací výrobního střediska a stroje.</a:t>
            </a:r>
          </a:p>
          <a:p>
            <a:pPr eaLnBrk="1" hangingPunct="1"/>
            <a:r>
              <a:rPr lang="cs-CZ" b="1" i="1" baseline="0" dirty="0" smtClean="0"/>
              <a:t>Poznámka:</a:t>
            </a:r>
            <a:r>
              <a:rPr lang="cs-CZ" baseline="0" dirty="0" smtClean="0"/>
              <a:t> Ačkoli definování jedinečných kombinací výrobních středisek a strojů dovoluje přesnější řízení nákladů a rozvrhování, na druhé straně omezuje možnosti vedoucího výrobního střediska plánovat práci na jednotlivých strojích bez vytváření odchylek metody.</a:t>
            </a:r>
          </a:p>
          <a:p>
            <a:pPr eaLnBrk="1" hangingPunct="1"/>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0A5767BD-81FD-4F95-A296-FF9743E9A223}" type="slidenum">
              <a:rPr lang="en-US" smtClean="0"/>
              <a:pPr/>
              <a:t>89</a:t>
            </a:fld>
            <a:endParaRPr lang="en-US" smtClean="0"/>
          </a:p>
        </p:txBody>
      </p:sp>
      <p:sp>
        <p:nvSpPr>
          <p:cNvPr id="151555"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1556"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K výrobě předmětu je nutno vykonat jednu nebo více činností či operací. Seznam požadovaných</a:t>
            </a:r>
            <a:r>
              <a:rPr lang="cs-CZ" baseline="0" dirty="0" smtClean="0"/>
              <a:t> operací se nazývá pracovní postup. Jestliže se na strukturu výrobku budeme dívat jako na seznam složek na receptu, pracovní postup je seznam instrukcí, jak zpracovat složky na výsledný produkt.</a:t>
            </a:r>
          </a:p>
          <a:p>
            <a:pPr eaLnBrk="1" hangingPunct="1"/>
            <a:r>
              <a:rPr lang="cs-CZ" baseline="0" dirty="0" smtClean="0"/>
              <a:t>Pracovní postup popisuje:</a:t>
            </a:r>
          </a:p>
          <a:p>
            <a:pPr marL="180000" indent="-180000" eaLnBrk="1" hangingPunct="1">
              <a:buFont typeface="Arial" pitchFamily="34" charset="0"/>
              <a:buChar char="•"/>
            </a:pPr>
            <a:r>
              <a:rPr lang="cs-CZ" baseline="0" dirty="0" smtClean="0"/>
              <a:t>kroky nutné k výrobě artiklu (operace),</a:t>
            </a:r>
          </a:p>
          <a:p>
            <a:pPr marL="180000" indent="-180000" eaLnBrk="1" hangingPunct="1">
              <a:buFont typeface="Arial" pitchFamily="34" charset="0"/>
              <a:buChar char="•"/>
            </a:pPr>
            <a:r>
              <a:rPr lang="cs-CZ" baseline="0" dirty="0" smtClean="0"/>
              <a:t>kde se budou vykonávat (výrobní středisko),</a:t>
            </a:r>
          </a:p>
          <a:p>
            <a:pPr marL="180000" indent="-180000" eaLnBrk="1" hangingPunct="1">
              <a:buFont typeface="Arial" pitchFamily="34" charset="0"/>
              <a:buChar char="•"/>
            </a:pPr>
            <a:r>
              <a:rPr lang="cs-CZ" baseline="0" dirty="0" smtClean="0"/>
              <a:t>jak dlouho budou trvat (čas ve frontě, doba přípravy, doba výroby, čekací doba a doba přesunu) a</a:t>
            </a:r>
          </a:p>
          <a:p>
            <a:pPr marL="180000" indent="-180000" eaLnBrk="1" hangingPunct="1">
              <a:buFont typeface="Arial" pitchFamily="34" charset="0"/>
              <a:buChar char="•"/>
            </a:pPr>
            <a:r>
              <a:rPr lang="cs-CZ" baseline="0" dirty="0" smtClean="0"/>
              <a:t>očekávaný výnos každé operace v procentech.</a:t>
            </a:r>
          </a:p>
          <a:p>
            <a:pPr eaLnBrk="1" hangingPunct="1"/>
            <a:r>
              <a:rPr lang="cs-CZ" b="1" i="1" baseline="0" dirty="0" smtClean="0"/>
              <a:t>Poznámka:</a:t>
            </a:r>
            <a:r>
              <a:rPr lang="cs-CZ" baseline="0" dirty="0" smtClean="0"/>
              <a:t> čas ve frontě, doba přípravy, doba výroby, čekací doba a doba přesunu jsou součástí průběžné doby a budeme se jim věnovat v kapitole o pracovních postupech.</a:t>
            </a:r>
          </a:p>
          <a:p>
            <a:pPr eaLnBrk="1" hangingPunct="1"/>
            <a:r>
              <a:rPr lang="cs-CZ" baseline="0" dirty="0" smtClean="0"/>
              <a:t>Například při výrobě ultrazvuku si můžeme představit pracovní postup s dvěma operacemi: připojení senzoru, kabelu a klávesnice k jednotce PC s monitorem (operace 10), otestování sestavené jednotky (operace 20) a zabalení jednotky pro expedici.</a:t>
            </a:r>
          </a:p>
          <a:p>
            <a:pPr eaLnBrk="1" hangingPunct="1"/>
            <a:r>
              <a:rPr lang="cs-CZ" baseline="0" dirty="0" smtClean="0"/>
              <a:t>Kódy úseku a výrobního střediska, přiřazené operacím pracovního postupu tvoří vazbu mezi skutečnými výsledky výroby a kapacitním plánováním, řízením nákladů a jinými programy.</a:t>
            </a:r>
          </a:p>
          <a:p>
            <a:pPr eaLnBrk="1" hangingPunct="1"/>
            <a:endParaRPr lang="cs-CZ" baseline="0" dirty="0" smtClean="0"/>
          </a:p>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cs-CZ" dirty="0" smtClean="0"/>
              <a:t>V programu QAD SE může mít každé místo spoustu skladových míst. To jsou části</a:t>
            </a:r>
            <a:r>
              <a:rPr lang="cs-CZ" baseline="0" dirty="0" smtClean="0"/>
              <a:t> míst, kde se ukládají zásoby. Mohou to být police, zásobníky, cisterny, sila, chladicí boxy, mrazicí boxy, místnosti s řízenou vlhkostí či teplotou, oblasti s karanténou nebo oblasti pro kontrolu materiálu a jiné druhy skladů. Každé skladové místo má parametry, které určují druh skladovaných předmětů a způsob jejich použití.</a:t>
            </a:r>
          </a:p>
          <a:p>
            <a:r>
              <a:rPr lang="cs-CZ" baseline="0" dirty="0" smtClean="0"/>
              <a:t>Každá transakce se zásobami musí mít určené místo a skladové místo. Obě hodnoty se mohou brát implicitně z kmenového souboru.</a:t>
            </a:r>
          </a:p>
          <a:p>
            <a:endParaRPr lang="cs-CZ" baseline="0" dirty="0" smtClean="0"/>
          </a:p>
          <a:p>
            <a:r>
              <a:rPr lang="cs-CZ" b="1" baseline="0" dirty="0" smtClean="0"/>
              <a:t>Předdefinovaná skladová místa</a:t>
            </a:r>
          </a:p>
          <a:p>
            <a:r>
              <a:rPr lang="cs-CZ" baseline="0" dirty="0" smtClean="0"/>
              <a:t>Většina firem má několik předdefinovaných skladových míst. Sklad surového materiálu nebo součástek, sklad hotových výrobků, případně další typy skladů pro zboží z reklamací, odpad, kontrolu kvality či vlastností materiálu apod. Čím pečlivěji je definovaná struktura skladových míst, tím větší je úroveň řízení zásob.</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cs-CZ" dirty="0" smtClean="0"/>
              <a:t>V příkladu uvidíme, jak výrobní oddělení firmy QMI zadá:</a:t>
            </a:r>
          </a:p>
          <a:p>
            <a:pPr marL="180000" indent="-180000">
              <a:buFont typeface="Arial" pitchFamily="34" charset="0"/>
              <a:buChar char="•"/>
            </a:pPr>
            <a:r>
              <a:rPr lang="cs-CZ" dirty="0" smtClean="0"/>
              <a:t>Dílenský </a:t>
            </a:r>
            <a:r>
              <a:rPr lang="cs-CZ" dirty="0" smtClean="0"/>
              <a:t>kalendář (36.2.5)</a:t>
            </a:r>
            <a:endParaRPr lang="cs-CZ" dirty="0" smtClean="0"/>
          </a:p>
          <a:p>
            <a:pPr marL="180000" indent="-180000">
              <a:buFont typeface="Arial" pitchFamily="34" charset="0"/>
              <a:buChar char="•"/>
            </a:pPr>
            <a:r>
              <a:rPr lang="cs-CZ" dirty="0" smtClean="0"/>
              <a:t>Úsek s názvem VÝR s pracovní kapacitou 8 hodin </a:t>
            </a:r>
            <a:r>
              <a:rPr lang="cs-CZ" dirty="0" smtClean="0"/>
              <a:t>denně (14.1)</a:t>
            </a:r>
            <a:endParaRPr lang="cs-CZ" dirty="0" smtClean="0"/>
          </a:p>
          <a:p>
            <a:pPr marL="180000" indent="-180000">
              <a:buFont typeface="Arial" pitchFamily="34" charset="0"/>
              <a:buChar char="•"/>
            </a:pPr>
            <a:r>
              <a:rPr lang="cs-CZ" dirty="0" smtClean="0"/>
              <a:t>Výrobní středisko SES s přípravnou a pracovní sazbou 200 Kč/hod a pracovní</a:t>
            </a:r>
            <a:r>
              <a:rPr lang="cs-CZ" baseline="0" dirty="0" smtClean="0"/>
              <a:t> režií 40</a:t>
            </a:r>
            <a:r>
              <a:rPr lang="en-US" baseline="0" dirty="0" smtClean="0"/>
              <a:t>%</a:t>
            </a:r>
            <a:r>
              <a:rPr lang="cs-CZ" baseline="0" dirty="0" smtClean="0"/>
              <a:t> (14.5)</a:t>
            </a:r>
            <a:endParaRPr lang="cs-CZ" baseline="0" dirty="0" smtClean="0"/>
          </a:p>
          <a:p>
            <a:pPr marL="180000" indent="-180000">
              <a:buFont typeface="Arial" pitchFamily="34" charset="0"/>
              <a:buChar char="•"/>
            </a:pPr>
            <a:r>
              <a:rPr lang="cs-CZ" baseline="0" dirty="0" smtClean="0"/>
              <a:t>Pracovní postup s dvěma operacemi: operace 10 vyžaduje přípravný čas 1 hodinu a dobu 0,05 hodiny na sestavení komponent jedné ultrazvukové </a:t>
            </a:r>
            <a:r>
              <a:rPr lang="cs-CZ" baseline="0" dirty="0" smtClean="0"/>
              <a:t>jednotky (14.13.1)</a:t>
            </a:r>
            <a:endParaRPr lang="cs-CZ" baseline="0" dirty="0" smtClean="0"/>
          </a:p>
          <a:p>
            <a:pPr marL="180000" indent="-180000">
              <a:buFont typeface="Arial" pitchFamily="34" charset="0"/>
              <a:buChar char="•"/>
            </a:pPr>
            <a:r>
              <a:rPr lang="cs-CZ" baseline="0" dirty="0" smtClean="0"/>
              <a:t>Operace 20 nevyžaduje žádný čas na přípravu, ale vyžaduje čas 0,0333 hodiny na testování ultrazvukové jednotky</a:t>
            </a:r>
          </a:p>
          <a:p>
            <a:pPr marL="180000" indent="-180000">
              <a:buFont typeface="Arial" pitchFamily="34" charset="0"/>
              <a:buChar char="•"/>
            </a:pPr>
            <a:r>
              <a:rPr lang="cs-CZ" baseline="0" dirty="0" smtClean="0"/>
              <a:t>Operace 30 nevyžaduje žádný čas na přípravu, ale vyžaduje čas 0,15 hodiny na balení</a:t>
            </a:r>
          </a:p>
          <a:p>
            <a:pPr marL="0" marR="0" indent="0" algn="l" defTabSz="914400" rtl="0" eaLnBrk="0" fontAlgn="base" latinLnBrk="0" hangingPunct="0">
              <a:lnSpc>
                <a:spcPct val="100000"/>
              </a:lnSpc>
              <a:spcBef>
                <a:spcPct val="30000"/>
              </a:spcBef>
              <a:spcAft>
                <a:spcPct val="0"/>
              </a:spcAft>
              <a:buClrTx/>
              <a:buSzTx/>
              <a:buFontTx/>
              <a:buNone/>
              <a:tabLst/>
              <a:defRPr/>
            </a:pPr>
            <a:r>
              <a:rPr lang="cs-CZ" dirty="0" smtClean="0"/>
              <a:t>Dílenský kalendář se zadává ve funkci </a:t>
            </a:r>
            <a:r>
              <a:rPr lang="cs-CZ" sz="1200" b="0" i="0" u="none" strike="noStrike" kern="1200" dirty="0" smtClean="0">
                <a:solidFill>
                  <a:schemeClr val="tx1"/>
                </a:solidFill>
                <a:latin typeface="Times New Roman" pitchFamily="18" charset="0"/>
                <a:ea typeface="+mn-ea"/>
                <a:cs typeface="+mn-cs"/>
              </a:rPr>
              <a:t>Údržba </a:t>
            </a:r>
            <a:r>
              <a:rPr lang="cs-CZ" sz="1200" b="0" i="0" u="none" strike="noStrike" kern="1200" dirty="0" smtClean="0">
                <a:solidFill>
                  <a:schemeClr val="tx1"/>
                </a:solidFill>
                <a:latin typeface="Times New Roman" pitchFamily="18" charset="0"/>
                <a:ea typeface="+mn-ea"/>
                <a:cs typeface="+mn-cs"/>
              </a:rPr>
              <a:t>kalendářů </a:t>
            </a:r>
            <a:r>
              <a:rPr lang="cs-CZ" dirty="0" smtClean="0"/>
              <a:t>(36.2.5)</a:t>
            </a:r>
            <a:r>
              <a:rPr lang="cs-CZ" sz="1200" b="0" i="0" u="none" strike="noStrike" kern="1200" dirty="0" smtClean="0">
                <a:solidFill>
                  <a:schemeClr val="tx1"/>
                </a:solidFill>
                <a:latin typeface="Times New Roman" pitchFamily="18" charset="0"/>
                <a:ea typeface="+mn-ea"/>
                <a:cs typeface="+mn-cs"/>
              </a:rPr>
              <a:t>.</a:t>
            </a:r>
            <a:r>
              <a:rPr lang="cs-CZ" sz="1200" b="0" i="0" u="none" strike="noStrike" kern="1200" baseline="0" dirty="0" smtClean="0">
                <a:solidFill>
                  <a:schemeClr val="tx1"/>
                </a:solidFill>
                <a:latin typeface="Times New Roman" pitchFamily="18" charset="0"/>
                <a:ea typeface="+mn-ea"/>
                <a:cs typeface="+mn-cs"/>
              </a:rPr>
              <a:t> </a:t>
            </a:r>
            <a:r>
              <a:rPr lang="cs-CZ" sz="1200" b="0" i="0" u="none" strike="noStrike" kern="1200" baseline="0" dirty="0" smtClean="0">
                <a:solidFill>
                  <a:schemeClr val="tx1"/>
                </a:solidFill>
                <a:latin typeface="Times New Roman" pitchFamily="18" charset="0"/>
                <a:ea typeface="+mn-ea"/>
                <a:cs typeface="+mn-cs"/>
              </a:rPr>
              <a:t>Kalendář znázorňuje pět dní v týdnu po osmi hodinách. Protože firma QMI má jen jedno místo a jedno výrobní středisko, není třeba je ve funkci </a:t>
            </a:r>
            <a:r>
              <a:rPr lang="cs-CZ" sz="1200" b="0" i="0" u="none" strike="noStrike" kern="1200" dirty="0" smtClean="0">
                <a:solidFill>
                  <a:schemeClr val="tx1"/>
                </a:solidFill>
                <a:latin typeface="Times New Roman" pitchFamily="18" charset="0"/>
                <a:ea typeface="+mn-ea"/>
                <a:cs typeface="+mn-cs"/>
              </a:rPr>
              <a:t>Údržba kalendářů </a:t>
            </a:r>
            <a:r>
              <a:rPr lang="cs-CZ" sz="1200" b="0" i="0" u="none" strike="noStrike" kern="1200" baseline="0" dirty="0" smtClean="0">
                <a:solidFill>
                  <a:schemeClr val="tx1"/>
                </a:solidFill>
                <a:latin typeface="Times New Roman" pitchFamily="18" charset="0"/>
                <a:ea typeface="+mn-ea"/>
                <a:cs typeface="+mn-cs"/>
              </a:rPr>
              <a:t>zadávat, příslušná pole tedy zůstanou prázdná. Případná další přidaná místa či výrobní centra přijmou tento dílenský kalendář jako implicitní, ale také jim bude možné definovat vlastní dílenské kalendáře.</a:t>
            </a:r>
          </a:p>
          <a:p>
            <a:r>
              <a:rPr lang="cs-CZ" sz="1200" b="0" i="0" u="none" strike="noStrike" kern="1200" baseline="0" dirty="0" smtClean="0">
                <a:solidFill>
                  <a:schemeClr val="tx1"/>
                </a:solidFill>
                <a:latin typeface="Times New Roman" pitchFamily="18" charset="0"/>
                <a:ea typeface="+mn-ea"/>
                <a:cs typeface="+mn-cs"/>
              </a:rPr>
              <a:t>Systém umožňuje definovat oddělené dílenské kalendáře pro každé místo, výrobní středisko či stroj. Každá jednotka může mít nadefinované své vlastní pracovní dny a hodiny pracovního dne. Svátky a volné dny, které ovlivňují všechny kalendáře, se zadávají ve funkci </a:t>
            </a:r>
            <a:r>
              <a:rPr lang="cs-CZ" sz="1200" b="0" i="0" u="none" strike="noStrike" kern="1200" dirty="0" smtClean="0">
                <a:solidFill>
                  <a:schemeClr val="tx1"/>
                </a:solidFill>
                <a:latin typeface="Times New Roman" pitchFamily="18" charset="0"/>
                <a:ea typeface="+mn-ea"/>
                <a:cs typeface="+mn-cs"/>
              </a:rPr>
              <a:t>Údržba volných dnů,</a:t>
            </a:r>
            <a:r>
              <a:rPr lang="cs-CZ" sz="1200" b="0" i="0" u="none" strike="noStrike" kern="1200" baseline="0" dirty="0" smtClean="0">
                <a:solidFill>
                  <a:schemeClr val="tx1"/>
                </a:solidFill>
                <a:latin typeface="Times New Roman" pitchFamily="18" charset="0"/>
                <a:ea typeface="+mn-ea"/>
                <a:cs typeface="+mn-cs"/>
              </a:rPr>
              <a:t> ale volné dny, které se týkají jen některých výrobních středisek, je nutno zadávat ve funkci </a:t>
            </a:r>
            <a:r>
              <a:rPr lang="cs-CZ" sz="1200" b="0" i="0" u="none" strike="noStrike" kern="1200" dirty="0" smtClean="0">
                <a:solidFill>
                  <a:schemeClr val="tx1"/>
                </a:solidFill>
                <a:latin typeface="Times New Roman" pitchFamily="18" charset="0"/>
                <a:ea typeface="+mn-ea"/>
                <a:cs typeface="+mn-cs"/>
              </a:rPr>
              <a:t>Údržba kalendářů v poli Reference.</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90</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cs-CZ" dirty="0" smtClean="0"/>
              <a:t>Ve funkci Ú</a:t>
            </a:r>
            <a:r>
              <a:rPr lang="cs-CZ" b="0" i="0" u="none" strike="noStrike" kern="1200" dirty="0" smtClean="0">
                <a:solidFill>
                  <a:schemeClr val="tx1"/>
                </a:solidFill>
                <a:latin typeface="Times New Roman" pitchFamily="18" charset="0"/>
                <a:ea typeface="+mn-ea"/>
                <a:cs typeface="+mn-cs"/>
              </a:rPr>
              <a:t>držba úseků</a:t>
            </a:r>
            <a:r>
              <a:rPr lang="cs-CZ" dirty="0" smtClean="0"/>
              <a:t> </a:t>
            </a:r>
            <a:r>
              <a:rPr lang="cs-CZ" dirty="0" smtClean="0"/>
              <a:t>(14.1) zadala </a:t>
            </a:r>
            <a:r>
              <a:rPr lang="cs-CZ" dirty="0" smtClean="0"/>
              <a:t>firma QMI pro svou výrobu ultrazvuků úsek nazvaný VÝR. Jak již jsme</a:t>
            </a:r>
            <a:r>
              <a:rPr lang="cs-CZ" baseline="0" dirty="0" smtClean="0"/>
              <a:t> uvedli, úseky se používají hlavně pro kapacitní plánování a z účetních důvodů. Z tohoto hlediska si všimněte pole Pracovní kapacita. V našem příkladu má hodnotu 8, která značí osmihodinovou pracovní kapacitu každý den, definovaný jako pracovní v dílenském kalendáři (v našem příkladu od pondělí do pátku</a:t>
            </a:r>
            <a:r>
              <a:rPr lang="en-US" baseline="0" dirty="0" smtClean="0"/>
              <a:t>;</a:t>
            </a:r>
            <a:r>
              <a:rPr lang="cs-CZ" baseline="0" dirty="0" smtClean="0"/>
              <a:t> více podrobností bude uvedeno dále). Hodnota 8 znamená, že je v našem úseku pouze jeden pracovník. Pokud by v něm bylo například pět pracovníků, pracovní kapacita by měla hodnotu 40.</a:t>
            </a:r>
          </a:p>
          <a:p>
            <a:r>
              <a:rPr lang="cs-CZ" baseline="0" dirty="0" smtClean="0"/>
              <a:t>Také si povšimněte kódů účtů, které mají implicitní hodnoty z funkci Řízení domén/účtů. Všechny se vztahují k výrobě.</a:t>
            </a:r>
          </a:p>
          <a:p>
            <a:r>
              <a:rPr lang="cs-CZ" b="1" i="1" baseline="0" dirty="0" smtClean="0"/>
              <a:t>Poznámka:</a:t>
            </a:r>
            <a:r>
              <a:rPr lang="cs-CZ" baseline="0" dirty="0" smtClean="0"/>
              <a:t> Pokud je nutno zaznamenávat výrobní náklady výrobního střediska do zvláštního účtu nebo podúčtu, je třeba pro tento účel vytvořit nový úsek.</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91</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cs-CZ" b="1" baseline="0" dirty="0" smtClean="0"/>
              <a:t>Pracovní kapacita</a:t>
            </a:r>
          </a:p>
          <a:p>
            <a:r>
              <a:rPr lang="cs-CZ" dirty="0" smtClean="0"/>
              <a:t>Pracovní kapacita je počet hodin práce, kterou lze v daném úseku vykonat za den. Firma QMI ve funkci Údržba kalendářů zadala pro stroje ve svém výrobním středisku délku dne. Pracovní</a:t>
            </a:r>
            <a:r>
              <a:rPr lang="cs-CZ" baseline="0" dirty="0" smtClean="0"/>
              <a:t> kapacita úseku se zadává ručně jako součet kapacit všech výrobních středisek a strojů v daném úseku. Modul Plán kapacitních požadavků z této hodnoty počítá kapacitu a zátěž úseku.</a:t>
            </a:r>
          </a:p>
          <a:p>
            <a:r>
              <a:rPr lang="cs-CZ" b="1" i="1" baseline="0" dirty="0" smtClean="0"/>
              <a:t>Poznámka:</a:t>
            </a:r>
            <a:r>
              <a:rPr lang="cs-CZ" baseline="0" dirty="0" smtClean="0"/>
              <a:t> Pracovní kapacitu úseku zadávejte obezřetně. Systém předpokládá, že veškerou pracovní kapacitu úseku lze použít v kterémkoli výrobním středisku, což ale většinou není možné.</a:t>
            </a:r>
          </a:p>
          <a:p>
            <a:r>
              <a:rPr lang="cs-CZ" b="1" baseline="0" dirty="0" smtClean="0"/>
              <a:t>Účty úseku</a:t>
            </a:r>
          </a:p>
          <a:p>
            <a:r>
              <a:rPr lang="cs-CZ" baseline="0" dirty="0" smtClean="0"/>
              <a:t>Kódy účtů úseku se používají:</a:t>
            </a:r>
          </a:p>
          <a:p>
            <a:pPr marL="180000" indent="-180000">
              <a:buFont typeface="Arial" pitchFamily="34" charset="0"/>
              <a:buChar char="•"/>
            </a:pPr>
            <a:r>
              <a:rPr lang="cs-CZ" baseline="0" dirty="0" smtClean="0"/>
              <a:t>při vykazování pracovní činnosti a prostojů v funkcích </a:t>
            </a:r>
            <a:r>
              <a:rPr lang="cs-CZ" b="0" i="0" u="none" strike="noStrike" kern="1200" dirty="0" smtClean="0">
                <a:solidFill>
                  <a:schemeClr val="tx1"/>
                </a:solidFill>
                <a:latin typeface="Times New Roman" pitchFamily="18" charset="0"/>
                <a:ea typeface="+mn-ea"/>
                <a:cs typeface="+mn-cs"/>
              </a:rPr>
              <a:t>Řízení dílny a Opakovaná výroba</a:t>
            </a:r>
            <a:r>
              <a:rPr lang="cs-CZ" dirty="0" smtClean="0"/>
              <a:t> a</a:t>
            </a:r>
          </a:p>
          <a:p>
            <a:pPr marL="180000" indent="-180000">
              <a:buFont typeface="Arial" pitchFamily="34" charset="0"/>
              <a:buChar char="•"/>
            </a:pPr>
            <a:r>
              <a:rPr lang="cs-CZ" baseline="0" dirty="0" smtClean="0"/>
              <a:t>při zpětném odpočtu zásob a uzavírání dokončených pracovních příkazů.</a:t>
            </a:r>
          </a:p>
          <a:p>
            <a:endParaRPr lang="cs-CZ" baseline="0"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92</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cs-CZ" dirty="0" smtClean="0"/>
              <a:t>Firma QMI vytvořila </a:t>
            </a:r>
            <a:r>
              <a:rPr lang="cs-CZ" dirty="0" smtClean="0"/>
              <a:t>ve funkci Údržba výrobních středisek (14.5) výrobní </a:t>
            </a:r>
            <a:r>
              <a:rPr lang="cs-CZ" dirty="0" smtClean="0"/>
              <a:t>středisko SES. Protože zde</a:t>
            </a:r>
            <a:r>
              <a:rPr lang="cs-CZ" baseline="0" dirty="0" smtClean="0"/>
              <a:t> máme jen jeden stroj, nemusí vyplňovat pole Stroj.  Pokud by ve středisku měla dva nebo více strojů, jejichž využitelnost se liší, musela by určit stroj zadáním kódu stroje.</a:t>
            </a:r>
          </a:p>
          <a:p>
            <a:r>
              <a:rPr lang="cs-CZ" baseline="0" dirty="0" smtClean="0"/>
              <a:t>Všimněte si, že výrobní středisko SES patří do úseku VÝR.</a:t>
            </a:r>
          </a:p>
          <a:p>
            <a:r>
              <a:rPr lang="cs-CZ" b="1" baseline="0" dirty="0" smtClean="0"/>
              <a:t>Stroje</a:t>
            </a:r>
          </a:p>
          <a:p>
            <a:r>
              <a:rPr lang="cs-CZ" dirty="0" smtClean="0"/>
              <a:t>Další pole, která stojí za povšimnutí jsou Stroje/Operace. Obsahují počet strojů, které lze k provedení operace využít současně. V našem příkladu je pouze</a:t>
            </a:r>
            <a:r>
              <a:rPr lang="cs-CZ" baseline="0" dirty="0" smtClean="0"/>
              <a:t> jeden stroj na operaci.</a:t>
            </a:r>
          </a:p>
          <a:p>
            <a:r>
              <a:rPr lang="cs-CZ" b="1" baseline="0" dirty="0" smtClean="0"/>
              <a:t>Výpočty nákladů</a:t>
            </a:r>
          </a:p>
          <a:p>
            <a:r>
              <a:rPr lang="cs-CZ" dirty="0" smtClean="0"/>
              <a:t>Pro výpočty nákladů jsou důležité hodnoty sazeb. Položky sazba výrobní režie stroje, sazba seřízení, pracovní sazba,</a:t>
            </a:r>
            <a:r>
              <a:rPr lang="cs-CZ" baseline="0" dirty="0" smtClean="0"/>
              <a:t> sazba pracovní režie a procento pracovní režie vstupují do výpočtů běžných nákladů a odchylek v funkcích, týkajících se nákladů artiklu a h</a:t>
            </a:r>
            <a:r>
              <a:rPr lang="cs-CZ" b="0" i="0" u="none" strike="noStrike" kern="1200" dirty="0" smtClean="0">
                <a:solidFill>
                  <a:schemeClr val="tx1"/>
                </a:solidFill>
                <a:latin typeface="Times New Roman" pitchFamily="18" charset="0"/>
                <a:ea typeface="+mn-ea"/>
                <a:cs typeface="+mn-cs"/>
              </a:rPr>
              <a:t>lášení operací.</a:t>
            </a:r>
          </a:p>
          <a:p>
            <a:r>
              <a:rPr lang="cs-CZ" b="0" i="0" u="none" strike="noStrike" kern="1200" dirty="0" smtClean="0">
                <a:solidFill>
                  <a:schemeClr val="tx1"/>
                </a:solidFill>
                <a:latin typeface="Times New Roman" pitchFamily="18" charset="0"/>
                <a:ea typeface="+mn-ea"/>
                <a:cs typeface="+mn-cs"/>
              </a:rPr>
              <a:t>Kapacitu výrobního střediska</a:t>
            </a:r>
            <a:r>
              <a:rPr lang="cs-CZ" b="0" i="0" u="none" strike="noStrike" kern="1200" baseline="0" dirty="0" smtClean="0">
                <a:solidFill>
                  <a:schemeClr val="tx1"/>
                </a:solidFill>
                <a:latin typeface="Times New Roman" pitchFamily="18" charset="0"/>
                <a:ea typeface="+mn-ea"/>
                <a:cs typeface="+mn-cs"/>
              </a:rPr>
              <a:t> omezuje počet strojů a počet pracovníků. Pole Stroje obsahuje počet strojů nebo lidí. Kapacita se počítá násobením celkového počtu hodin (z kalendáře výrobního střediska) počtem strojů.</a:t>
            </a:r>
          </a:p>
          <a:p>
            <a:endParaRPr lang="cs-CZ" b="0" i="0" u="none" strike="noStrike"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r>
              <a:rPr lang="cs-CZ" b="1" dirty="0" smtClean="0"/>
              <a:t>Terminologie</a:t>
            </a:r>
          </a:p>
          <a:p>
            <a:pPr marL="180000" indent="-180000">
              <a:buFont typeface="Arial" pitchFamily="34" charset="0"/>
              <a:buChar char="•"/>
            </a:pPr>
            <a:r>
              <a:rPr lang="cs-CZ" dirty="0" smtClean="0"/>
              <a:t>Sazba výrobní režie stroje</a:t>
            </a:r>
            <a:br>
              <a:rPr lang="cs-CZ" dirty="0" smtClean="0"/>
            </a:br>
            <a:r>
              <a:rPr lang="cs-CZ" dirty="0" smtClean="0"/>
              <a:t>Hodinová výrobní režie pro přípravu a běh stroje v daném výrobním středisku</a:t>
            </a:r>
          </a:p>
          <a:p>
            <a:pPr marL="180000" indent="-180000">
              <a:buFont typeface="Arial" pitchFamily="34" charset="0"/>
              <a:buChar char="•"/>
            </a:pPr>
            <a:r>
              <a:rPr lang="cs-CZ" dirty="0" smtClean="0"/>
              <a:t>Sazba seřízení</a:t>
            </a:r>
            <a:br>
              <a:rPr lang="cs-CZ" dirty="0" smtClean="0"/>
            </a:br>
            <a:r>
              <a:rPr lang="cs-CZ" dirty="0" smtClean="0"/>
              <a:t>Průměrná hodinová sazba na přípravu výrobního střediska</a:t>
            </a:r>
          </a:p>
          <a:p>
            <a:pPr marL="180000" indent="-180000">
              <a:buFont typeface="Arial" pitchFamily="34" charset="0"/>
              <a:buChar char="•"/>
            </a:pPr>
            <a:r>
              <a:rPr lang="cs-CZ" dirty="0" smtClean="0"/>
              <a:t>Pracovní sazba</a:t>
            </a:r>
            <a:br>
              <a:rPr lang="cs-CZ" dirty="0" smtClean="0"/>
            </a:br>
            <a:r>
              <a:rPr lang="cs-CZ" dirty="0" smtClean="0"/>
              <a:t>Průměrná sazba</a:t>
            </a:r>
            <a:r>
              <a:rPr lang="cs-CZ" baseline="0" dirty="0" smtClean="0"/>
              <a:t> za hodinu práce daného výrobního střediska</a:t>
            </a:r>
            <a:endParaRPr lang="cs-CZ" dirty="0" smtClean="0"/>
          </a:p>
          <a:p>
            <a:pPr marL="180000" indent="-180000">
              <a:buFont typeface="Arial" pitchFamily="34" charset="0"/>
              <a:buChar char="•"/>
            </a:pPr>
            <a:r>
              <a:rPr lang="cs-CZ" baseline="0" dirty="0" smtClean="0"/>
              <a:t>Sazba pracovní režie</a:t>
            </a:r>
            <a:br>
              <a:rPr lang="cs-CZ" baseline="0" dirty="0" smtClean="0"/>
            </a:br>
            <a:r>
              <a:rPr lang="cs-CZ" baseline="0" dirty="0" smtClean="0"/>
              <a:t>Hodinová pracovní režie vztažená k přípravě i běhu v daném výrobním středisku</a:t>
            </a:r>
          </a:p>
          <a:p>
            <a:pPr marL="180000" indent="-180000">
              <a:buFont typeface="Arial" pitchFamily="34" charset="0"/>
              <a:buChar char="•"/>
            </a:pPr>
            <a:r>
              <a:rPr lang="cs-CZ" baseline="0" dirty="0" smtClean="0"/>
              <a:t>Procento pracovní režie</a:t>
            </a:r>
            <a:br>
              <a:rPr lang="cs-CZ" baseline="0" dirty="0" smtClean="0"/>
            </a:br>
            <a:r>
              <a:rPr lang="cs-CZ" baseline="0" dirty="0" smtClean="0"/>
              <a:t>Procentuelní množství pracovní režie v celkové ceně práce daného výrobního střediska</a:t>
            </a:r>
          </a:p>
          <a:p>
            <a:pPr marL="180000" indent="-180000">
              <a:buFont typeface="Arial" pitchFamily="34" charset="0"/>
              <a:buChar char="•"/>
            </a:pPr>
            <a:r>
              <a:rPr lang="cs-CZ" baseline="0" dirty="0" smtClean="0"/>
              <a:t>Konec horizontu</a:t>
            </a:r>
          </a:p>
          <a:p>
            <a:pPr marL="0" indent="0">
              <a:buFont typeface="Arial" pitchFamily="34" charset="0"/>
              <a:buNone/>
            </a:pPr>
            <a:r>
              <a:rPr lang="cs-CZ" baseline="0" dirty="0" smtClean="0"/>
              <a:t>    Měrná jednotka pro horizont plánování daného VS při použití funkce Plánovací tabule</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cs-CZ" baseline="0" dirty="0" smtClean="0"/>
              <a:t>Číslo období</a:t>
            </a:r>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cs-CZ" baseline="0" dirty="0" smtClean="0"/>
              <a:t>    Počet časových jednotek (řízeno polem konec horizontu- např. DAY, WEEK)</a:t>
            </a:r>
          </a:p>
          <a:p>
            <a:pPr marL="0" indent="0">
              <a:buFont typeface="Arial" pitchFamily="34" charset="0"/>
              <a:buNone/>
            </a:pPr>
            <a:endParaRPr lang="cs-CZ" baseline="0" dirty="0" smtClean="0"/>
          </a:p>
          <a:p>
            <a:pPr marL="0" indent="0">
              <a:buFont typeface="Arial" pitchFamily="34" charset="0"/>
              <a:buNone/>
            </a:pPr>
            <a:r>
              <a:rPr lang="cs-CZ" baseline="0" dirty="0" smtClean="0"/>
              <a:t>	</a:t>
            </a:r>
          </a:p>
          <a:p>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Výrobní manažer firmy QMI zadal pracovní postup ve funkci Údržba pracovních </a:t>
            </a:r>
            <a:r>
              <a:rPr lang="cs-CZ" dirty="0" smtClean="0"/>
              <a:t>postupů (14.13.1). </a:t>
            </a:r>
            <a:r>
              <a:rPr lang="cs-CZ" dirty="0" smtClean="0"/>
              <a:t>Všimněte si, že kód postupu je stejný jako kód artiklu hotového výrobku – lékařského ultrazvuku (10-00). Kódy se obvykle zadávají stejné.</a:t>
            </a:r>
          </a:p>
          <a:p>
            <a:r>
              <a:rPr lang="cs-CZ" dirty="0" smtClean="0"/>
              <a:t>V našem příkladu se ke kompletaci výrobku používají tři operace: sestavení, testování a balení.</a:t>
            </a:r>
          </a:p>
          <a:p>
            <a:r>
              <a:rPr lang="cs-CZ" dirty="0" smtClean="0"/>
              <a:t>Každá operace má zadanou dobu na přípravu a na provedení. Příprava operace 10 trvá hodinu a provedení 0,05 hodiny. Operace 20 nevyžaduje žádnou dobu na přípravu a její provedení trvá 0,0333 hodiny.</a:t>
            </a:r>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95</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93214" y="4408488"/>
            <a:ext cx="5684704" cy="4176712"/>
          </a:xfrm>
        </p:spPr>
        <p:txBody>
          <a:bodyPr>
            <a:normAutofit lnSpcReduction="10000"/>
          </a:bodyPr>
          <a:lstStyle/>
          <a:p>
            <a:r>
              <a:rPr lang="cs-CZ" b="1" dirty="0" smtClean="0"/>
              <a:t>Terminologie</a:t>
            </a:r>
          </a:p>
          <a:p>
            <a:pPr marL="180000" indent="-180000">
              <a:buFont typeface="Arial" pitchFamily="34" charset="0"/>
              <a:buChar char="•"/>
            </a:pPr>
            <a:r>
              <a:rPr lang="cs-CZ" dirty="0" smtClean="0"/>
              <a:t>Transportní doba</a:t>
            </a:r>
            <a:br>
              <a:rPr lang="cs-CZ" dirty="0" smtClean="0"/>
            </a:br>
            <a:r>
              <a:rPr lang="cs-CZ" dirty="0" smtClean="0"/>
              <a:t>Doba, po kterou se pracovní příkaz přesunuje</a:t>
            </a:r>
            <a:r>
              <a:rPr lang="cs-CZ" baseline="0" dirty="0" smtClean="0"/>
              <a:t> od jedné operace k druhé.</a:t>
            </a:r>
          </a:p>
          <a:p>
            <a:pPr marL="180000" indent="-180000">
              <a:buFont typeface="Arial" pitchFamily="34" charset="0"/>
              <a:buChar char="•"/>
            </a:pPr>
            <a:r>
              <a:rPr lang="cs-CZ" baseline="0" dirty="0" smtClean="0"/>
              <a:t>Čekací doba</a:t>
            </a:r>
            <a:br>
              <a:rPr lang="cs-CZ" baseline="0" dirty="0" smtClean="0"/>
            </a:br>
            <a:r>
              <a:rPr lang="cs-CZ" baseline="0" dirty="0" smtClean="0"/>
              <a:t>Doba, po kterou pracovní příkaz čeká ve výrobním středisku před zahájením operace.</a:t>
            </a:r>
          </a:p>
          <a:p>
            <a:pPr marL="180000" indent="-180000">
              <a:buFont typeface="Arial" pitchFamily="34" charset="0"/>
              <a:buChar char="•"/>
            </a:pPr>
            <a:r>
              <a:rPr lang="cs-CZ" baseline="0" dirty="0" smtClean="0"/>
              <a:t>Výrobní čas</a:t>
            </a:r>
            <a:br>
              <a:rPr lang="cs-CZ" baseline="0" dirty="0" smtClean="0"/>
            </a:br>
            <a:r>
              <a:rPr lang="cs-CZ" baseline="0" dirty="0" smtClean="0"/>
              <a:t>Doba na výrobu jedné jednotky artiklu. Zadává se jako počet jednotek za hodinu nebo doba výroby dávky, ale interně se přepočítá na dobu na výrobu jednotky.</a:t>
            </a:r>
          </a:p>
          <a:p>
            <a:pPr marL="180000" indent="-180000">
              <a:buFont typeface="Arial" pitchFamily="34" charset="0"/>
              <a:buChar char="•"/>
            </a:pPr>
            <a:r>
              <a:rPr lang="cs-CZ" baseline="0" dirty="0" smtClean="0"/>
              <a:t>Doba seřizování</a:t>
            </a:r>
            <a:br>
              <a:rPr lang="cs-CZ" baseline="0" dirty="0" smtClean="0"/>
            </a:br>
            <a:r>
              <a:rPr lang="cs-CZ" baseline="0" dirty="0" smtClean="0"/>
              <a:t>Doba, potřebná k přípravě výrobního střediska a strojů na provádění operací. Není závislá na počtu jednotek v dávce.</a:t>
            </a:r>
          </a:p>
          <a:p>
            <a:pPr marL="180000" indent="-180000">
              <a:buFont typeface="Arial" pitchFamily="34" charset="0"/>
              <a:buChar char="•"/>
            </a:pPr>
            <a:r>
              <a:rPr lang="cs-CZ" baseline="0" dirty="0" smtClean="0"/>
              <a:t>Průběžná doba kooperace</a:t>
            </a:r>
            <a:br>
              <a:rPr lang="cs-CZ" baseline="0" dirty="0" smtClean="0"/>
            </a:br>
            <a:r>
              <a:rPr lang="cs-CZ" baseline="0" dirty="0" smtClean="0"/>
              <a:t>Operace pracovního postupu může být prováděna subdodavatelem. V takovém případě se zadává počet kalendářních dní na zpracování dávky subdodavatelem včetně transportní doby.</a:t>
            </a:r>
          </a:p>
          <a:p>
            <a:pPr marL="180000" indent="-180000">
              <a:buFont typeface="Arial" pitchFamily="34" charset="0"/>
              <a:buChar char="•"/>
            </a:pPr>
            <a:r>
              <a:rPr lang="cs-CZ" baseline="0" dirty="0" smtClean="0"/>
              <a:t>Čekací doba</a:t>
            </a:r>
            <a:br>
              <a:rPr lang="cs-CZ" baseline="0" dirty="0" smtClean="0"/>
            </a:br>
            <a:r>
              <a:rPr lang="cs-CZ" baseline="0" dirty="0" smtClean="0"/>
              <a:t>Doba čekání po ukončení operace. Příkladem je sušení, vytvrzení či chlazení. Čekací doba je založena na 24 hodinovém kalendáři, nikoli na dílenském kalendáři.</a:t>
            </a:r>
          </a:p>
          <a:p>
            <a:pPr marL="180000" indent="-180000">
              <a:buFont typeface="Arial" pitchFamily="34" charset="0"/>
              <a:buChar char="•"/>
            </a:pPr>
            <a:r>
              <a:rPr lang="cs-CZ" baseline="0" dirty="0" smtClean="0"/>
              <a:t>Procento výtěžku</a:t>
            </a:r>
            <a:br>
              <a:rPr lang="cs-CZ" baseline="0" dirty="0" smtClean="0"/>
            </a:br>
            <a:r>
              <a:rPr lang="cs-CZ" baseline="0" dirty="0" smtClean="0"/>
              <a:t>Normální procento výtěžku dané operace. Procento očekávaného počtu úspěšně dokončených výrobků, používá se pro výpočet nákladů.</a:t>
            </a:r>
          </a:p>
          <a:p>
            <a:pPr marL="180000" indent="-180000">
              <a:buFont typeface="Arial" pitchFamily="34" charset="0"/>
              <a:buNone/>
            </a:pPr>
            <a:endParaRPr lang="cs-CZ" dirty="0" smtClean="0"/>
          </a:p>
          <a:p>
            <a:pPr marL="180000" indent="-180000">
              <a:buFont typeface="Arial" pitchFamily="34" charset="0"/>
              <a:buChar char="•"/>
            </a:pPr>
            <a:endParaRPr lang="cs-CZ" dirty="0" smtClean="0"/>
          </a:p>
          <a:p>
            <a:endParaRPr lang="cs-CZ" dirty="0" smtClean="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96</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cs-CZ" dirty="0" smtClean="0"/>
              <a:t>Plánovač výroby zkontroluje správnost informací</a:t>
            </a:r>
            <a:r>
              <a:rPr lang="cs-CZ" baseline="0" dirty="0" smtClean="0"/>
              <a:t> v zadaném pracovním postupu ve funkci </a:t>
            </a:r>
            <a:r>
              <a:rPr lang="cs-CZ" sz="1200" b="0" i="0" u="none" strike="noStrike" kern="1200" dirty="0" smtClean="0">
                <a:solidFill>
                  <a:schemeClr val="tx1"/>
                </a:solidFill>
                <a:latin typeface="Times New Roman" pitchFamily="18" charset="0"/>
                <a:ea typeface="+mn-ea"/>
                <a:cs typeface="+mn-cs"/>
              </a:rPr>
              <a:t>Dotaz na pracovní </a:t>
            </a:r>
            <a:r>
              <a:rPr lang="cs-CZ" sz="1200" b="0" i="0" u="none" strike="noStrike" kern="1200" dirty="0" smtClean="0">
                <a:solidFill>
                  <a:schemeClr val="tx1"/>
                </a:solidFill>
                <a:latin typeface="Times New Roman" pitchFamily="18" charset="0"/>
                <a:ea typeface="+mn-ea"/>
                <a:cs typeface="+mn-cs"/>
              </a:rPr>
              <a:t>postupy</a:t>
            </a:r>
            <a:r>
              <a:rPr lang="cs-CZ" sz="1200" b="0" i="0" u="none" strike="noStrike" kern="1200" baseline="0" dirty="0" smtClean="0">
                <a:solidFill>
                  <a:schemeClr val="tx1"/>
                </a:solidFill>
                <a:latin typeface="Times New Roman" pitchFamily="18" charset="0"/>
                <a:ea typeface="+mn-ea"/>
                <a:cs typeface="+mn-cs"/>
              </a:rPr>
              <a:t> (14.13.3)</a:t>
            </a:r>
            <a:endParaRPr lang="cs-CZ" dirty="0"/>
          </a:p>
        </p:txBody>
      </p:sp>
      <p:sp>
        <p:nvSpPr>
          <p:cNvPr id="4" name="Slide Number Placeholder 3"/>
          <p:cNvSpPr>
            <a:spLocks noGrp="1"/>
          </p:cNvSpPr>
          <p:nvPr>
            <p:ph type="sldNum" sz="quarter" idx="10"/>
          </p:nvPr>
        </p:nvSpPr>
        <p:spPr/>
        <p:txBody>
          <a:bodyPr/>
          <a:lstStyle/>
          <a:p>
            <a:pPr>
              <a:defRPr/>
            </a:pPr>
            <a:fld id="{31783C65-F0AC-4AC0-BE29-49A3A0A45E9F}" type="slidenum">
              <a:rPr lang="en-US" smtClean="0"/>
              <a:pPr>
                <a:defRPr/>
              </a:pPr>
              <a:t>97</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7152DD2F-8911-417B-A41A-37D7F353C408}" type="slidenum">
              <a:rPr lang="en-US" smtClean="0"/>
              <a:pPr/>
              <a:t>98</a:t>
            </a:fld>
            <a:endParaRPr lang="en-US" smtClean="0"/>
          </a:p>
        </p:txBody>
      </p:sp>
      <p:sp>
        <p:nvSpPr>
          <p:cNvPr id="152579"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2580"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endParaRPr lang="en-US"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356BC22-89E9-4EDE-8DAE-EA9898844DBD}" type="slidenum">
              <a:rPr lang="en-US" smtClean="0"/>
              <a:pPr/>
              <a:t>99</a:t>
            </a:fld>
            <a:endParaRPr lang="en-US" smtClean="0"/>
          </a:p>
        </p:txBody>
      </p:sp>
      <p:sp>
        <p:nvSpPr>
          <p:cNvPr id="153603" name="Rectangle 2"/>
          <p:cNvSpPr>
            <a:spLocks noGrp="1" noRot="1" noChangeAspect="1" noChangeArrowheads="1" noTextEdit="1"/>
          </p:cNvSpPr>
          <p:nvPr>
            <p:ph type="sldImg"/>
          </p:nvPr>
        </p:nvSpPr>
        <p:spPr>
          <a:xfrm>
            <a:off x="1254125" y="233363"/>
            <a:ext cx="4640263" cy="3479800"/>
          </a:xfrm>
          <a:solidFill>
            <a:srgbClr val="FFFFFF"/>
          </a:solidFill>
          <a:ln/>
        </p:spPr>
      </p:sp>
      <p:sp>
        <p:nvSpPr>
          <p:cNvPr id="153604" name="Rectangle 3"/>
          <p:cNvSpPr>
            <a:spLocks noGrp="1" noChangeArrowheads="1"/>
          </p:cNvSpPr>
          <p:nvPr>
            <p:ph type="body" idx="1"/>
          </p:nvPr>
        </p:nvSpPr>
        <p:spPr>
          <a:xfrm>
            <a:off x="931863" y="3789363"/>
            <a:ext cx="5127625" cy="5105400"/>
          </a:xfrm>
          <a:noFill/>
          <a:ln>
            <a:noFill/>
          </a:ln>
        </p:spPr>
        <p:txBody>
          <a:bodyPr lIns="92775" tIns="46388" rIns="92775" bIns="46388"/>
          <a:lstStyle/>
          <a:p>
            <a:pPr eaLnBrk="1" hangingPunct="1"/>
            <a:r>
              <a:rPr lang="cs-CZ" dirty="0" smtClean="0"/>
              <a:t>V této kapitole jsme se seznámili s definicí a nastavením základních součástí výrobního prostředí:</a:t>
            </a:r>
          </a:p>
          <a:p>
            <a:pPr marL="180000" indent="-180000" eaLnBrk="1" hangingPunct="1">
              <a:buFont typeface="Arial" pitchFamily="34" charset="0"/>
              <a:buChar char="•"/>
            </a:pPr>
            <a:r>
              <a:rPr lang="cs-CZ" dirty="0" smtClean="0"/>
              <a:t>Dílenský</a:t>
            </a:r>
            <a:r>
              <a:rPr lang="cs-CZ" baseline="0" dirty="0" smtClean="0"/>
              <a:t> kalendář, který se zadává v funkcích </a:t>
            </a:r>
            <a:r>
              <a:rPr lang="cs-CZ" sz="1200" b="0" i="0" u="none" strike="noStrike" kern="1200" dirty="0" smtClean="0">
                <a:solidFill>
                  <a:schemeClr val="tx1"/>
                </a:solidFill>
                <a:latin typeface="Times New Roman" pitchFamily="18" charset="0"/>
                <a:ea typeface="+mn-ea"/>
                <a:cs typeface="+mn-cs"/>
              </a:rPr>
              <a:t>Údržba kalendářů</a:t>
            </a:r>
            <a:r>
              <a:rPr lang="cs-CZ" dirty="0" smtClean="0"/>
              <a:t> a </a:t>
            </a:r>
            <a:r>
              <a:rPr lang="cs-CZ" sz="1200" b="0" i="0" u="none" strike="noStrike" kern="1200" dirty="0" smtClean="0">
                <a:solidFill>
                  <a:schemeClr val="tx1"/>
                </a:solidFill>
                <a:latin typeface="Times New Roman" pitchFamily="18" charset="0"/>
                <a:ea typeface="+mn-ea"/>
                <a:cs typeface="+mn-cs"/>
              </a:rPr>
              <a:t>Údržba volných dnů</a:t>
            </a:r>
            <a:r>
              <a:rPr lang="cs-CZ" dirty="0" smtClean="0"/>
              <a:t>, určuje dny, kdy je provozovn</a:t>
            </a:r>
            <a:r>
              <a:rPr lang="cs-CZ" baseline="0" dirty="0" smtClean="0"/>
              <a:t>a otevřena a kolik hodin denně funguje.</a:t>
            </a:r>
          </a:p>
          <a:p>
            <a:pPr marL="180000" indent="-180000" eaLnBrk="1" hangingPunct="1">
              <a:buFont typeface="Arial" pitchFamily="34" charset="0"/>
              <a:buChar char="•"/>
            </a:pPr>
            <a:r>
              <a:rPr lang="cs-CZ" baseline="0" dirty="0" smtClean="0"/>
              <a:t>Úseky, </a:t>
            </a:r>
            <a:r>
              <a:rPr lang="cs-CZ" baseline="0" dirty="0" err="1" smtClean="0"/>
              <a:t>zadáváné</a:t>
            </a:r>
            <a:r>
              <a:rPr lang="cs-CZ" baseline="0" dirty="0" smtClean="0"/>
              <a:t> ve funkci Údržba úseků se používají pro plánování kapacity a z účetních důvodů.</a:t>
            </a:r>
          </a:p>
          <a:p>
            <a:pPr marL="180000" indent="-180000" eaLnBrk="1" hangingPunct="1">
              <a:buFont typeface="Arial" pitchFamily="34" charset="0"/>
              <a:buChar char="•"/>
            </a:pPr>
            <a:r>
              <a:rPr lang="cs-CZ" baseline="0" dirty="0" smtClean="0"/>
              <a:t>Výrobní střediska a stroje, které se zadávají ve funkci </a:t>
            </a:r>
            <a:r>
              <a:rPr lang="cs-CZ" sz="1200" b="0" i="0" u="none" strike="noStrike" kern="1200" dirty="0" smtClean="0">
                <a:solidFill>
                  <a:schemeClr val="tx1"/>
                </a:solidFill>
                <a:latin typeface="Times New Roman" pitchFamily="18" charset="0"/>
                <a:ea typeface="+mn-ea"/>
                <a:cs typeface="+mn-cs"/>
              </a:rPr>
              <a:t>Údržba výrobních středisek</a:t>
            </a:r>
            <a:r>
              <a:rPr lang="cs-CZ" dirty="0" smtClean="0"/>
              <a:t>, slouží k</a:t>
            </a:r>
            <a:r>
              <a:rPr lang="cs-CZ" baseline="0" dirty="0" smtClean="0"/>
              <a:t> rozvrhování operací, plánování kapacitních požadavků a výpočty nákladů v transakcích hlavní knihy.</a:t>
            </a:r>
          </a:p>
          <a:p>
            <a:pPr marL="180000" indent="-180000" eaLnBrk="1" hangingPunct="1">
              <a:buFont typeface="Arial" pitchFamily="34" charset="0"/>
              <a:buChar char="•"/>
            </a:pPr>
            <a:r>
              <a:rPr lang="cs-CZ" baseline="0" dirty="0" smtClean="0"/>
              <a:t>Pracovní postupy, zadávané ve funkci </a:t>
            </a:r>
            <a:r>
              <a:rPr lang="cs-CZ" sz="1200" b="0" i="0" u="none" strike="noStrike" kern="1200" dirty="0" smtClean="0">
                <a:solidFill>
                  <a:schemeClr val="tx1"/>
                </a:solidFill>
                <a:latin typeface="Times New Roman" pitchFamily="18" charset="0"/>
                <a:ea typeface="+mn-ea"/>
                <a:cs typeface="+mn-cs"/>
              </a:rPr>
              <a:t>Údržba pracovních postupů,</a:t>
            </a:r>
            <a:r>
              <a:rPr lang="cs-CZ" sz="1200" b="0" i="0" u="none" strike="noStrike" kern="1200" baseline="0" dirty="0" smtClean="0">
                <a:solidFill>
                  <a:schemeClr val="tx1"/>
                </a:solidFill>
                <a:latin typeface="Times New Roman" pitchFamily="18" charset="0"/>
                <a:ea typeface="+mn-ea"/>
                <a:cs typeface="+mn-cs"/>
              </a:rPr>
              <a:t> popisují kroky, nutné pro výrobu artiklu (operace), místo, kde se operace vykonávají (výrobní středisko), dobu trvání operací a očekávanou výtěžnost každé operace.</a:t>
            </a:r>
            <a:endParaRPr lang="cs-CZ" baseline="0" dirty="0" smtClean="0"/>
          </a:p>
          <a:p>
            <a:pPr marL="180000" indent="-180000" eaLnBrk="1" hangingPunct="1">
              <a:buFont typeface="Arial" pitchFamily="34" charset="0"/>
              <a:buChar char="•"/>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2008-QS-SU-</a:t>
            </a:r>
            <a:endParaRPr lang="en-US"/>
          </a:p>
        </p:txBody>
      </p:sp>
    </p:spTree>
    <p:extLst>
      <p:ext uri="{BB962C8B-B14F-4D97-AF65-F5344CB8AC3E}">
        <p14:creationId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2008-QS-SU-</a:t>
            </a:r>
            <a:endParaRPr lang="en-US"/>
          </a:p>
        </p:txBody>
      </p:sp>
    </p:spTree>
    <p:extLst>
      <p:ext uri="{BB962C8B-B14F-4D97-AF65-F5344CB8AC3E}">
        <p14:creationId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2008-QS-SU-</a:t>
            </a:r>
            <a:endParaRPr lang="en-US"/>
          </a:p>
        </p:txBody>
      </p:sp>
    </p:spTree>
    <p:extLst>
      <p:ext uri="{BB962C8B-B14F-4D97-AF65-F5344CB8AC3E}">
        <p14:creationId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2008-QS-SU-</a:t>
            </a:r>
            <a:endParaRPr lang="en-US"/>
          </a:p>
        </p:txBody>
      </p:sp>
    </p:spTree>
    <p:extLst>
      <p:ext uri="{BB962C8B-B14F-4D97-AF65-F5344CB8AC3E}">
        <p14:creationId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2008-QS-SU-</a:t>
            </a:r>
            <a:endParaRPr lang="en-US"/>
          </a:p>
        </p:txBody>
      </p:sp>
    </p:spTree>
    <p:extLst>
      <p:ext uri="{BB962C8B-B14F-4D97-AF65-F5344CB8AC3E}">
        <p14:creationId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2008-QS-SU-</a:t>
            </a:r>
            <a:endParaRPr lang="en-US"/>
          </a:p>
        </p:txBody>
      </p:sp>
    </p:spTree>
    <p:extLst>
      <p:ext uri="{BB962C8B-B14F-4D97-AF65-F5344CB8AC3E}">
        <p14:creationId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8147050" y="6629400"/>
            <a:ext cx="987425" cy="209550"/>
          </a:xfrm>
        </p:spPr>
        <p:txBody>
          <a:bodyPr/>
          <a:lstStyle>
            <a:lvl1pPr>
              <a:defRPr/>
            </a:lvl1pPr>
          </a:lstStyle>
          <a:p>
            <a:pPr>
              <a:defRPr/>
            </a:pPr>
            <a:r>
              <a:rPr lang="en-US"/>
              <a:t>2008-QS-SU-</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xfrm>
            <a:off x="8105775" y="6667500"/>
            <a:ext cx="1038225" cy="190500"/>
          </a:xfrm>
        </p:spPr>
        <p:txBody>
          <a:bodyPr/>
          <a:lstStyle>
            <a:lvl1pPr>
              <a:defRPr/>
            </a:lvl1pPr>
          </a:lstStyle>
          <a:p>
            <a:pPr>
              <a:defRPr/>
            </a:pPr>
            <a:r>
              <a:rPr lang="en-US"/>
              <a:t>2008-QS-SU-</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8156575" y="6648450"/>
            <a:ext cx="987425" cy="209550"/>
          </a:xfrm>
        </p:spPr>
        <p:txBody>
          <a:bodyPr/>
          <a:lstStyle>
            <a:lvl1pPr>
              <a:defRPr/>
            </a:lvl1pPr>
          </a:lstStyle>
          <a:p>
            <a:pPr>
              <a:defRPr/>
            </a:pPr>
            <a:r>
              <a:rPr lang="en-US"/>
              <a:t>2008-QS-SU-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826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608263" name="Rectangle 7"/>
          <p:cNvSpPr>
            <a:spLocks noGrp="1" noChangeArrowheads="1"/>
          </p:cNvSpPr>
          <p:nvPr>
            <p:ph type="ftr" sz="quarter" idx="3"/>
          </p:nvPr>
        </p:nvSpPr>
        <p:spPr bwMode="auto">
          <a:xfrm>
            <a:off x="8080375" y="6600825"/>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800">
                <a:latin typeface="Arial" charset="0"/>
              </a:defRPr>
            </a:lvl1pPr>
          </a:lstStyle>
          <a:p>
            <a:pPr>
              <a:defRPr/>
            </a:pPr>
            <a:r>
              <a:rPr lang="en-US"/>
              <a:t>2008-QS-SU-</a:t>
            </a:r>
          </a:p>
        </p:txBody>
      </p:sp>
    </p:spTree>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2008-QS-SU-</a:t>
            </a:r>
            <a:endParaRPr lang="en-US"/>
          </a:p>
        </p:txBody>
      </p:sp>
    </p:spTree>
    <p:extLst>
      <p:ext uri="{BB962C8B-B14F-4D97-AF65-F5344CB8AC3E}">
        <p14:creationId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0.xml"/><Relationship Id="rId1" Type="http://schemas.openxmlformats.org/officeDocument/2006/relationships/slideLayout" Target="../slideLayouts/slideLayout1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2.xml"/></Relationships>
</file>

<file path=ppt/slides/_rels/slide10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03.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wmf"/><Relationship Id="rId4" Type="http://schemas.openxmlformats.org/officeDocument/2006/relationships/image" Target="../media/image6.wmf"/></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6.xml"/></Relationships>
</file>

<file path=ppt/slides/_rels/slide10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0.xml"/><Relationship Id="rId1" Type="http://schemas.openxmlformats.org/officeDocument/2006/relationships/slideLayout" Target="../slideLayouts/slideLayout16.xml"/></Relationships>
</file>

<file path=ppt/slides/_rels/slide11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1.xml"/><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5.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6.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7.xml"/><Relationship Id="rId1" Type="http://schemas.openxmlformats.org/officeDocument/2006/relationships/slideLayout" Target="../slideLayouts/slideLayout16.xml"/></Relationships>
</file>

<file path=ppt/slides/_rels/slide11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18.xml"/><Relationship Id="rId1" Type="http://schemas.openxmlformats.org/officeDocument/2006/relationships/slideLayout" Target="../slideLayouts/slideLayout16.xml"/></Relationships>
</file>

<file path=ppt/slides/_rels/slide11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1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0.xml"/><Relationship Id="rId1" Type="http://schemas.openxmlformats.org/officeDocument/2006/relationships/slideLayout" Target="../slideLayouts/slideLayout16.xml"/></Relationships>
</file>

<file path=ppt/slides/_rels/slide1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1.xml"/><Relationship Id="rId1" Type="http://schemas.openxmlformats.org/officeDocument/2006/relationships/slideLayout" Target="../slideLayouts/slideLayout16.xml"/><Relationship Id="rId4" Type="http://schemas.openxmlformats.org/officeDocument/2006/relationships/image" Target="../media/image7.wmf"/></Relationships>
</file>

<file path=ppt/slides/_rels/slide12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22.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1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3.xml"/><Relationship Id="rId1" Type="http://schemas.openxmlformats.org/officeDocument/2006/relationships/slideLayout" Target="../slideLayouts/slideLayout1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wmf"/><Relationship Id="rId4" Type="http://schemas.openxmlformats.org/officeDocument/2006/relationships/image" Target="../media/image6.wmf"/></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wmf"/><Relationship Id="rId4" Type="http://schemas.openxmlformats.org/officeDocument/2006/relationships/image" Target="../media/image6.w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5.xml"/><Relationship Id="rId1" Type="http://schemas.openxmlformats.org/officeDocument/2006/relationships/slideLayout" Target="../slideLayouts/slideLayout16.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9.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wmf"/><Relationship Id="rId4" Type="http://schemas.openxmlformats.org/officeDocument/2006/relationships/image" Target="../media/image6.wmf"/></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8.xml"/><Relationship Id="rId1" Type="http://schemas.openxmlformats.org/officeDocument/2006/relationships/slideLayout" Target="../slideLayouts/slideLayout16.xml"/><Relationship Id="rId5" Type="http://schemas.openxmlformats.org/officeDocument/2006/relationships/image" Target="../media/image33.jpeg"/><Relationship Id="rId4" Type="http://schemas.openxmlformats.org/officeDocument/2006/relationships/image" Target="../media/image3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6.xml"/><Relationship Id="rId1" Type="http://schemas.openxmlformats.org/officeDocument/2006/relationships/slideLayout" Target="../slideLayouts/slideLayout16.xml"/></Relationships>
</file>

<file path=ppt/slides/_rels/slide6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7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0.xml"/><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1.xml"/><Relationship Id="rId1" Type="http://schemas.openxmlformats.org/officeDocument/2006/relationships/slideLayout" Target="../slideLayouts/slideLayout16.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2.xml"/><Relationship Id="rId1" Type="http://schemas.openxmlformats.org/officeDocument/2006/relationships/slideLayout" Target="../slideLayouts/slideLayout16.xml"/></Relationships>
</file>

<file path=ppt/slides/_rels/slide7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3.xml"/><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6.xml"/><Relationship Id="rId1" Type="http://schemas.openxmlformats.org/officeDocument/2006/relationships/slideLayout" Target="../slideLayouts/slideLayout16.xml"/><Relationship Id="rId4" Type="http://schemas.openxmlformats.org/officeDocument/2006/relationships/image" Target="../media/image7.wmf"/></Relationships>
</file>

<file path=ppt/slides/_rels/slide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7.xml"/><Relationship Id="rId1" Type="http://schemas.openxmlformats.org/officeDocument/2006/relationships/slideLayout" Target="../slideLayouts/slideLayout1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3.xml"/><Relationship Id="rId1" Type="http://schemas.openxmlformats.org/officeDocument/2006/relationships/slideLayout" Target="../slideLayouts/slideLayout16.xml"/><Relationship Id="rId6" Type="http://schemas.openxmlformats.org/officeDocument/2006/relationships/image" Target="../media/image8.png"/><Relationship Id="rId5" Type="http://schemas.openxmlformats.org/officeDocument/2006/relationships/image" Target="../media/image7.wmf"/><Relationship Id="rId4" Type="http://schemas.openxmlformats.org/officeDocument/2006/relationships/image" Target="../media/image6.wmf"/></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0.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1.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2.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3.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4.xml"/><Relationship Id="rId1" Type="http://schemas.openxmlformats.org/officeDocument/2006/relationships/slideLayout" Target="../slideLayouts/slideLayout16.xml"/></Relationships>
</file>

<file path=ppt/slides/_rels/slide9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5.xml"/><Relationship Id="rId1" Type="http://schemas.openxmlformats.org/officeDocument/2006/relationships/slideLayout" Target="../slideLayouts/slideLayout16.xml"/><Relationship Id="rId4" Type="http://schemas.openxmlformats.org/officeDocument/2006/relationships/image" Target="../media/image48.png"/></Relationships>
</file>

<file path=ppt/slides/_rels/slide9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6.xml"/><Relationship Id="rId1" Type="http://schemas.openxmlformats.org/officeDocument/2006/relationships/slideLayout" Target="../slideLayouts/slideLayout16.xml"/><Relationship Id="rId4" Type="http://schemas.openxmlformats.org/officeDocument/2006/relationships/image" Target="../media/image48.png"/></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7.xml"/><Relationship Id="rId1" Type="http://schemas.openxmlformats.org/officeDocument/2006/relationships/slideLayout" Target="../slideLayouts/slideLayout16.xml"/></Relationships>
</file>

<file path=ppt/slides/_rels/slide9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8.xml"/><Relationship Id="rId1" Type="http://schemas.openxmlformats.org/officeDocument/2006/relationships/slideLayout" Target="../slideLayouts/slideLayout16.xml"/><Relationship Id="rId4" Type="http://schemas.openxmlformats.org/officeDocument/2006/relationships/image" Target="../media/image7.wmf"/></Relationships>
</file>

<file path=ppt/slides/_rels/slide9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9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8"/>
          <p:cNvSpPr>
            <a:spLocks noChangeArrowheads="1"/>
          </p:cNvSpPr>
          <p:nvPr/>
        </p:nvSpPr>
        <p:spPr bwMode="auto">
          <a:xfrm>
            <a:off x="0" y="87313"/>
            <a:ext cx="9144000" cy="479425"/>
          </a:xfrm>
          <a:prstGeom prst="rect">
            <a:avLst/>
          </a:prstGeom>
          <a:noFill/>
          <a:ln w="9525">
            <a:noFill/>
            <a:miter lim="800000"/>
            <a:headEnd/>
            <a:tailEnd/>
          </a:ln>
        </p:spPr>
        <p:txBody>
          <a:bodyPr/>
          <a:lstStyle/>
          <a:p>
            <a:pPr algn="ctr" eaLnBrk="0" hangingPunct="0">
              <a:lnSpc>
                <a:spcPct val="80000"/>
              </a:lnSpc>
            </a:pPr>
            <a:r>
              <a:rPr kumimoji="1" lang="en-US" b="1">
                <a:solidFill>
                  <a:schemeClr val="bg1"/>
                </a:solidFill>
                <a:latin typeface="Arial" charset="0"/>
              </a:rPr>
              <a:t>Set Up Entities, Sites, Locations</a:t>
            </a:r>
          </a:p>
        </p:txBody>
      </p:sp>
      <p:sp>
        <p:nvSpPr>
          <p:cNvPr id="13315" name="Rectangle 1098"/>
          <p:cNvSpPr>
            <a:spLocks noGrp="1" noChangeArrowheads="1"/>
          </p:cNvSpPr>
          <p:nvPr>
            <p:ph type="title"/>
          </p:nvPr>
        </p:nvSpPr>
        <p:spPr/>
        <p:txBody>
          <a:bodyPr>
            <a:normAutofit fontScale="90000"/>
          </a:bodyPr>
          <a:lstStyle/>
          <a:p>
            <a:pPr eaLnBrk="1" hangingPunct="1"/>
            <a:r>
              <a:rPr lang="en-US" dirty="0" smtClean="0"/>
              <a:t>QAD Enterprise Applications Standard Edition</a:t>
            </a:r>
          </a:p>
        </p:txBody>
      </p:sp>
      <p:sp>
        <p:nvSpPr>
          <p:cNvPr id="13316" name="Rectangle 1099"/>
          <p:cNvSpPr>
            <a:spLocks noGrp="1" noChangeArrowheads="1"/>
          </p:cNvSpPr>
          <p:nvPr>
            <p:ph type="body" sz="quarter" idx="10"/>
          </p:nvPr>
        </p:nvSpPr>
        <p:spPr>
          <a:xfrm>
            <a:off x="457200" y="1417637"/>
            <a:ext cx="8229600" cy="1028679"/>
          </a:xfrm>
        </p:spPr>
        <p:txBody>
          <a:bodyPr/>
          <a:lstStyle/>
          <a:p>
            <a:pPr algn="ctr" eaLnBrk="1" hangingPunct="1"/>
            <a:r>
              <a:rPr lang="cs-CZ" sz="2800" dirty="0" smtClean="0"/>
              <a:t>Nastavení domény, účetní jednotky, </a:t>
            </a:r>
            <a:br>
              <a:rPr lang="cs-CZ" sz="2800" dirty="0" smtClean="0"/>
            </a:br>
            <a:r>
              <a:rPr lang="cs-CZ" sz="2800" dirty="0" smtClean="0"/>
              <a:t>místa a skladových míst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457200" y="891610"/>
            <a:ext cx="8437418" cy="5424523"/>
          </a:xfrm>
        </p:spPr>
        <p:txBody>
          <a:bodyPr>
            <a:normAutofit/>
          </a:bodyPr>
          <a:lstStyle/>
          <a:p>
            <a:pPr eaLnBrk="1" hangingPunct="1"/>
            <a:r>
              <a:rPr lang="cs-CZ" sz="2400" dirty="0" smtClean="0"/>
              <a:t>Místo může mít více skladových míst</a:t>
            </a:r>
            <a:endParaRPr lang="en-US" sz="2400" dirty="0" smtClean="0"/>
          </a:p>
          <a:p>
            <a:pPr eaLnBrk="1" hangingPunct="1"/>
            <a:r>
              <a:rPr lang="cs-CZ" sz="2400" dirty="0" smtClean="0"/>
              <a:t>Skladové místo je část místa, kde jsou uloženy zásoby</a:t>
            </a:r>
            <a:endParaRPr lang="en-US" sz="2400" dirty="0" smtClean="0"/>
          </a:p>
          <a:p>
            <a:pPr eaLnBrk="1" hangingPunct="1"/>
            <a:endParaRPr lang="en-US" sz="2400" dirty="0" smtClean="0"/>
          </a:p>
        </p:txBody>
      </p:sp>
      <p:sp>
        <p:nvSpPr>
          <p:cNvPr id="21507" name="Rectangle 2"/>
          <p:cNvSpPr>
            <a:spLocks noGrp="1" noChangeArrowheads="1"/>
          </p:cNvSpPr>
          <p:nvPr>
            <p:ph type="title"/>
          </p:nvPr>
        </p:nvSpPr>
        <p:spPr>
          <a:noFill/>
        </p:spPr>
        <p:txBody>
          <a:bodyPr/>
          <a:lstStyle/>
          <a:p>
            <a:pPr eaLnBrk="1" hangingPunct="1"/>
            <a:r>
              <a:rPr lang="cs-CZ" dirty="0" smtClean="0"/>
              <a:t>Skladová místa</a:t>
            </a:r>
            <a:endParaRPr lang="en-US" dirty="0" smtClean="0"/>
          </a:p>
        </p:txBody>
      </p:sp>
      <p:sp>
        <p:nvSpPr>
          <p:cNvPr id="21506" name="Footer Placeholder 3"/>
          <p:cNvSpPr>
            <a:spLocks noGrp="1"/>
          </p:cNvSpPr>
          <p:nvPr>
            <p:ph type="ftr" sz="quarter" idx="10"/>
          </p:nvPr>
        </p:nvSpPr>
        <p:spPr>
          <a:noFill/>
        </p:spPr>
        <p:txBody>
          <a:bodyPr/>
          <a:lstStyle/>
          <a:p>
            <a:pPr algn="r"/>
            <a:r>
              <a:rPr lang="en-US" smtClean="0"/>
              <a:t>QS-SU-090</a:t>
            </a:r>
          </a:p>
        </p:txBody>
      </p:sp>
      <p:sp>
        <p:nvSpPr>
          <p:cNvPr id="21509" name="Rectangle 4"/>
          <p:cNvSpPr>
            <a:spLocks noChangeArrowheads="1"/>
          </p:cNvSpPr>
          <p:nvPr/>
        </p:nvSpPr>
        <p:spPr bwMode="auto">
          <a:xfrm>
            <a:off x="71250" y="3262259"/>
            <a:ext cx="2285884" cy="487955"/>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2400" b="1" dirty="0" smtClean="0">
                <a:solidFill>
                  <a:srgbClr val="003366"/>
                </a:solidFill>
                <a:latin typeface="+mj-lt"/>
              </a:rPr>
              <a:t>P</a:t>
            </a:r>
            <a:r>
              <a:rPr lang="cs-CZ" sz="2400" b="1" dirty="0" smtClean="0">
                <a:solidFill>
                  <a:srgbClr val="003366"/>
                </a:solidFill>
                <a:latin typeface="+mj-lt"/>
              </a:rPr>
              <a:t>rovozovna</a:t>
            </a:r>
            <a:r>
              <a:rPr lang="en-US" sz="2400" b="1" dirty="0" smtClean="0">
                <a:solidFill>
                  <a:srgbClr val="003366"/>
                </a:solidFill>
                <a:latin typeface="+mj-lt"/>
              </a:rPr>
              <a:t> </a:t>
            </a:r>
            <a:r>
              <a:rPr lang="en-US" sz="2400" b="1" dirty="0">
                <a:solidFill>
                  <a:srgbClr val="003366"/>
                </a:solidFill>
                <a:latin typeface="+mj-lt"/>
              </a:rPr>
              <a:t>A</a:t>
            </a:r>
          </a:p>
        </p:txBody>
      </p:sp>
      <p:grpSp>
        <p:nvGrpSpPr>
          <p:cNvPr id="2" name="Group 5"/>
          <p:cNvGrpSpPr>
            <a:grpSpLocks/>
          </p:cNvGrpSpPr>
          <p:nvPr/>
        </p:nvGrpSpPr>
        <p:grpSpPr bwMode="auto">
          <a:xfrm>
            <a:off x="154442" y="2020694"/>
            <a:ext cx="2873375" cy="1173163"/>
            <a:chOff x="3200" y="472"/>
            <a:chExt cx="1810" cy="739"/>
          </a:xfrm>
        </p:grpSpPr>
        <p:sp>
          <p:nvSpPr>
            <p:cNvPr id="21534" name="Freeform 6"/>
            <p:cNvSpPr>
              <a:spLocks/>
            </p:cNvSpPr>
            <p:nvPr/>
          </p:nvSpPr>
          <p:spPr bwMode="auto">
            <a:xfrm>
              <a:off x="4306" y="86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p>
          </p:txBody>
        </p:sp>
        <p:sp>
          <p:nvSpPr>
            <p:cNvPr id="21535" name="AutoShape 7"/>
            <p:cNvSpPr>
              <a:spLocks noChangeArrowheads="1"/>
            </p:cNvSpPr>
            <p:nvPr/>
          </p:nvSpPr>
          <p:spPr bwMode="auto">
            <a:xfrm>
              <a:off x="3200" y="91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21536" name="AutoShape 8"/>
            <p:cNvSpPr>
              <a:spLocks noChangeArrowheads="1"/>
            </p:cNvSpPr>
            <p:nvPr/>
          </p:nvSpPr>
          <p:spPr bwMode="auto">
            <a:xfrm>
              <a:off x="3572" y="72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21537" name="AutoShape 9"/>
            <p:cNvSpPr>
              <a:spLocks noChangeArrowheads="1"/>
            </p:cNvSpPr>
            <p:nvPr/>
          </p:nvSpPr>
          <p:spPr bwMode="auto">
            <a:xfrm>
              <a:off x="4150"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21538" name="AutoShape 10"/>
            <p:cNvSpPr>
              <a:spLocks noChangeArrowheads="1"/>
            </p:cNvSpPr>
            <p:nvPr/>
          </p:nvSpPr>
          <p:spPr bwMode="auto">
            <a:xfrm>
              <a:off x="3946"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21539" name="Rectangle 11"/>
            <p:cNvSpPr>
              <a:spLocks noChangeArrowheads="1"/>
            </p:cNvSpPr>
            <p:nvPr/>
          </p:nvSpPr>
          <p:spPr bwMode="auto">
            <a:xfrm>
              <a:off x="3682" y="1058"/>
              <a:ext cx="230" cy="14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21540" name="Rectangle 12"/>
            <p:cNvSpPr>
              <a:spLocks noChangeArrowheads="1"/>
            </p:cNvSpPr>
            <p:nvPr/>
          </p:nvSpPr>
          <p:spPr bwMode="auto">
            <a:xfrm>
              <a:off x="4083" y="1061"/>
              <a:ext cx="230" cy="146"/>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21541" name="AutoShape 13"/>
            <p:cNvSpPr>
              <a:spLocks noChangeArrowheads="1"/>
            </p:cNvSpPr>
            <p:nvPr/>
          </p:nvSpPr>
          <p:spPr bwMode="auto">
            <a:xfrm>
              <a:off x="3727" y="91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21542" name="Rectangle 14"/>
            <p:cNvSpPr>
              <a:spLocks noChangeArrowheads="1"/>
            </p:cNvSpPr>
            <p:nvPr/>
          </p:nvSpPr>
          <p:spPr bwMode="auto">
            <a:xfrm>
              <a:off x="3291" y="1031"/>
              <a:ext cx="75" cy="100"/>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21543" name="AutoShape 15" descr="Horizontal brick"/>
            <p:cNvSpPr>
              <a:spLocks noChangeArrowheads="1"/>
            </p:cNvSpPr>
            <p:nvPr/>
          </p:nvSpPr>
          <p:spPr bwMode="auto">
            <a:xfrm>
              <a:off x="3430" y="47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21544" name="AutoShape 16"/>
            <p:cNvSpPr>
              <a:spLocks noChangeArrowheads="1"/>
            </p:cNvSpPr>
            <p:nvPr/>
          </p:nvSpPr>
          <p:spPr bwMode="auto">
            <a:xfrm>
              <a:off x="3904" y="70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21545" name="AutoShape 17"/>
            <p:cNvSpPr>
              <a:spLocks noChangeArrowheads="1"/>
            </p:cNvSpPr>
            <p:nvPr/>
          </p:nvSpPr>
          <p:spPr bwMode="auto">
            <a:xfrm>
              <a:off x="4221" y="65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21546" name="Freeform 18"/>
            <p:cNvSpPr>
              <a:spLocks/>
            </p:cNvSpPr>
            <p:nvPr/>
          </p:nvSpPr>
          <p:spPr bwMode="auto">
            <a:xfrm>
              <a:off x="4426" y="72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p>
          </p:txBody>
        </p:sp>
      </p:grpSp>
      <p:grpSp>
        <p:nvGrpSpPr>
          <p:cNvPr id="3" name="Group 63"/>
          <p:cNvGrpSpPr>
            <a:grpSpLocks/>
          </p:cNvGrpSpPr>
          <p:nvPr/>
        </p:nvGrpSpPr>
        <p:grpSpPr bwMode="auto">
          <a:xfrm>
            <a:off x="2287338" y="2144238"/>
            <a:ext cx="6464300" cy="3503612"/>
            <a:chOff x="667" y="1855"/>
            <a:chExt cx="4072" cy="2207"/>
          </a:xfrm>
        </p:grpSpPr>
        <p:sp>
          <p:nvSpPr>
            <p:cNvPr id="21512" name="Rectangle 64"/>
            <p:cNvSpPr>
              <a:spLocks noChangeArrowheads="1"/>
            </p:cNvSpPr>
            <p:nvPr/>
          </p:nvSpPr>
          <p:spPr bwMode="auto">
            <a:xfrm>
              <a:off x="3846" y="2105"/>
              <a:ext cx="892" cy="1957"/>
            </a:xfrm>
            <a:prstGeom prst="rect">
              <a:avLst/>
            </a:prstGeom>
            <a:solidFill>
              <a:srgbClr val="FAF1F1"/>
            </a:solidFill>
            <a:ln w="12700">
              <a:solidFill>
                <a:schemeClr val="tx1"/>
              </a:solidFill>
              <a:miter lim="800000"/>
              <a:headEnd/>
              <a:tailEnd/>
            </a:ln>
          </p:spPr>
          <p:txBody>
            <a:bodyPr wrap="none" anchor="ctr"/>
            <a:lstStyle/>
            <a:p>
              <a:endParaRPr lang="en-US">
                <a:latin typeface="+mj-lt"/>
              </a:endParaRPr>
            </a:p>
          </p:txBody>
        </p:sp>
        <p:grpSp>
          <p:nvGrpSpPr>
            <p:cNvPr id="4" name="Group 65"/>
            <p:cNvGrpSpPr>
              <a:grpSpLocks/>
            </p:cNvGrpSpPr>
            <p:nvPr/>
          </p:nvGrpSpPr>
          <p:grpSpPr bwMode="auto">
            <a:xfrm>
              <a:off x="1688" y="1856"/>
              <a:ext cx="2289" cy="461"/>
              <a:chOff x="2305" y="1952"/>
              <a:chExt cx="2289" cy="461"/>
            </a:xfrm>
          </p:grpSpPr>
          <p:sp>
            <p:nvSpPr>
              <p:cNvPr id="21532" name="Rectangle 66"/>
              <p:cNvSpPr>
                <a:spLocks noChangeArrowheads="1"/>
              </p:cNvSpPr>
              <p:nvPr/>
            </p:nvSpPr>
            <p:spPr bwMode="auto">
              <a:xfrm>
                <a:off x="2305" y="1952"/>
                <a:ext cx="2289" cy="461"/>
              </a:xfrm>
              <a:prstGeom prst="rect">
                <a:avLst/>
              </a:prstGeom>
              <a:solidFill>
                <a:srgbClr val="CFD9DF"/>
              </a:solidFill>
              <a:ln w="12700">
                <a:solidFill>
                  <a:schemeClr val="tx1"/>
                </a:solidFill>
                <a:miter lim="800000"/>
                <a:headEnd/>
                <a:tailEnd/>
              </a:ln>
            </p:spPr>
            <p:txBody>
              <a:bodyPr wrap="none" anchor="ctr"/>
              <a:lstStyle/>
              <a:p>
                <a:endParaRPr lang="en-US">
                  <a:latin typeface="+mj-lt"/>
                </a:endParaRPr>
              </a:p>
            </p:txBody>
          </p:sp>
          <p:sp>
            <p:nvSpPr>
              <p:cNvPr id="21533" name="Rectangle 67"/>
              <p:cNvSpPr>
                <a:spLocks noChangeArrowheads="1"/>
              </p:cNvSpPr>
              <p:nvPr/>
            </p:nvSpPr>
            <p:spPr bwMode="auto">
              <a:xfrm>
                <a:off x="2363" y="1984"/>
                <a:ext cx="1804" cy="392"/>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Kontrola</a:t>
                </a:r>
                <a:endParaRPr kumimoji="1" lang="en-US" sz="1400" b="1" dirty="0">
                  <a:latin typeface="+mj-lt"/>
                </a:endParaRPr>
              </a:p>
            </p:txBody>
          </p:sp>
        </p:grpSp>
        <p:sp>
          <p:nvSpPr>
            <p:cNvPr id="21514" name="Rectangle 68"/>
            <p:cNvSpPr>
              <a:spLocks noChangeArrowheads="1"/>
            </p:cNvSpPr>
            <p:nvPr/>
          </p:nvSpPr>
          <p:spPr bwMode="auto">
            <a:xfrm>
              <a:off x="760" y="2568"/>
              <a:ext cx="1287" cy="927"/>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1515" name="Rectangle 69"/>
            <p:cNvSpPr>
              <a:spLocks noChangeArrowheads="1"/>
            </p:cNvSpPr>
            <p:nvPr/>
          </p:nvSpPr>
          <p:spPr bwMode="auto">
            <a:xfrm>
              <a:off x="706" y="2804"/>
              <a:ext cx="721" cy="409"/>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Příjem</a:t>
              </a:r>
              <a:endParaRPr kumimoji="1" lang="en-US" sz="1400" b="1" dirty="0">
                <a:latin typeface="+mj-lt"/>
              </a:endParaRPr>
            </a:p>
          </p:txBody>
        </p:sp>
        <p:sp>
          <p:nvSpPr>
            <p:cNvPr id="21516" name="Rectangle 70"/>
            <p:cNvSpPr>
              <a:spLocks noChangeArrowheads="1"/>
            </p:cNvSpPr>
            <p:nvPr/>
          </p:nvSpPr>
          <p:spPr bwMode="auto">
            <a:xfrm>
              <a:off x="4084" y="2772"/>
              <a:ext cx="653"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1</a:t>
              </a:r>
            </a:p>
          </p:txBody>
        </p:sp>
        <p:sp>
          <p:nvSpPr>
            <p:cNvPr id="21517" name="Rectangle 71"/>
            <p:cNvSpPr>
              <a:spLocks noChangeArrowheads="1"/>
            </p:cNvSpPr>
            <p:nvPr/>
          </p:nvSpPr>
          <p:spPr bwMode="auto">
            <a:xfrm>
              <a:off x="3977" y="1855"/>
              <a:ext cx="762" cy="462"/>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1518" name="Rectangle 72"/>
            <p:cNvSpPr>
              <a:spLocks noChangeArrowheads="1"/>
            </p:cNvSpPr>
            <p:nvPr/>
          </p:nvSpPr>
          <p:spPr bwMode="auto">
            <a:xfrm>
              <a:off x="3598" y="1855"/>
              <a:ext cx="375" cy="223"/>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1519" name="Rectangle 73"/>
            <p:cNvSpPr>
              <a:spLocks noChangeArrowheads="1"/>
            </p:cNvSpPr>
            <p:nvPr/>
          </p:nvSpPr>
          <p:spPr bwMode="auto">
            <a:xfrm>
              <a:off x="3741" y="1860"/>
              <a:ext cx="623" cy="212"/>
            </a:xfrm>
            <a:prstGeom prst="rect">
              <a:avLst/>
            </a:prstGeom>
            <a:solidFill>
              <a:srgbClr val="EAF1EF"/>
            </a:solidFill>
            <a:ln w="12700">
              <a:noFill/>
              <a:miter lim="800000"/>
              <a:headEnd/>
              <a:tailEnd/>
            </a:ln>
          </p:spPr>
          <p:txBody>
            <a:bodyPr wrap="none" anchor="ctr"/>
            <a:lstStyle/>
            <a:p>
              <a:endParaRPr lang="en-US">
                <a:latin typeface="+mj-lt"/>
              </a:endParaRPr>
            </a:p>
          </p:txBody>
        </p:sp>
        <p:sp>
          <p:nvSpPr>
            <p:cNvPr id="21520" name="Rectangle 74"/>
            <p:cNvSpPr>
              <a:spLocks noChangeArrowheads="1"/>
            </p:cNvSpPr>
            <p:nvPr/>
          </p:nvSpPr>
          <p:spPr bwMode="auto">
            <a:xfrm>
              <a:off x="3993" y="1888"/>
              <a:ext cx="728"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Odpad</a:t>
              </a:r>
              <a:endParaRPr kumimoji="1" lang="en-US" sz="1400" b="1" dirty="0">
                <a:latin typeface="+mj-lt"/>
              </a:endParaRPr>
            </a:p>
          </p:txBody>
        </p:sp>
        <p:sp>
          <p:nvSpPr>
            <p:cNvPr id="21521" name="Rectangle 75"/>
            <p:cNvSpPr>
              <a:spLocks noChangeArrowheads="1"/>
            </p:cNvSpPr>
            <p:nvPr/>
          </p:nvSpPr>
          <p:spPr bwMode="auto">
            <a:xfrm>
              <a:off x="1688" y="2318"/>
              <a:ext cx="2401" cy="1402"/>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1522" name="Rectangle 76"/>
            <p:cNvSpPr>
              <a:spLocks noChangeArrowheads="1"/>
            </p:cNvSpPr>
            <p:nvPr/>
          </p:nvSpPr>
          <p:spPr bwMode="auto">
            <a:xfrm>
              <a:off x="1471" y="2768"/>
              <a:ext cx="684" cy="458"/>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1523" name="Rectangle 77"/>
            <p:cNvSpPr>
              <a:spLocks noChangeArrowheads="1"/>
            </p:cNvSpPr>
            <p:nvPr/>
          </p:nvSpPr>
          <p:spPr bwMode="auto">
            <a:xfrm>
              <a:off x="1693" y="2761"/>
              <a:ext cx="810" cy="485"/>
            </a:xfrm>
            <a:prstGeom prst="rect">
              <a:avLst/>
            </a:prstGeom>
            <a:solidFill>
              <a:srgbClr val="E5E1DA"/>
            </a:solidFill>
            <a:ln w="12700">
              <a:noFill/>
              <a:miter lim="800000"/>
              <a:headEnd/>
              <a:tailEnd/>
            </a:ln>
          </p:spPr>
          <p:txBody>
            <a:bodyPr wrap="none" anchor="ctr"/>
            <a:lstStyle/>
            <a:p>
              <a:endParaRPr lang="en-US">
                <a:latin typeface="+mj-lt"/>
              </a:endParaRPr>
            </a:p>
          </p:txBody>
        </p:sp>
        <p:sp>
          <p:nvSpPr>
            <p:cNvPr id="21524" name="Rectangle 78"/>
            <p:cNvSpPr>
              <a:spLocks noChangeArrowheads="1"/>
            </p:cNvSpPr>
            <p:nvPr/>
          </p:nvSpPr>
          <p:spPr bwMode="auto">
            <a:xfrm>
              <a:off x="1690" y="2762"/>
              <a:ext cx="2395"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Výroba </a:t>
              </a:r>
              <a:r>
                <a:rPr kumimoji="1" lang="en-US" sz="1400" b="1" dirty="0" smtClean="0">
                  <a:latin typeface="+mj-lt"/>
                </a:rPr>
                <a:t>(</a:t>
              </a:r>
              <a:r>
                <a:rPr kumimoji="1" lang="cs-CZ" sz="1400" b="1" dirty="0" smtClean="0">
                  <a:latin typeface="+mj-lt"/>
                </a:rPr>
                <a:t>RPV</a:t>
              </a:r>
              <a:r>
                <a:rPr kumimoji="1" lang="en-US" sz="1400" b="1" dirty="0" smtClean="0">
                  <a:latin typeface="+mj-lt"/>
                </a:rPr>
                <a:t>)</a:t>
              </a:r>
              <a:endParaRPr kumimoji="1" lang="en-US" sz="1400" b="1" dirty="0">
                <a:latin typeface="+mj-lt"/>
              </a:endParaRPr>
            </a:p>
          </p:txBody>
        </p:sp>
        <p:sp>
          <p:nvSpPr>
            <p:cNvPr id="21525" name="Rectangle 79"/>
            <p:cNvSpPr>
              <a:spLocks noChangeArrowheads="1"/>
            </p:cNvSpPr>
            <p:nvPr/>
          </p:nvSpPr>
          <p:spPr bwMode="auto">
            <a:xfrm>
              <a:off x="667" y="2676"/>
              <a:ext cx="91" cy="704"/>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1526" name="Rectangle 80"/>
            <p:cNvSpPr>
              <a:spLocks noChangeArrowheads="1"/>
            </p:cNvSpPr>
            <p:nvPr/>
          </p:nvSpPr>
          <p:spPr bwMode="auto">
            <a:xfrm>
              <a:off x="703" y="2679"/>
              <a:ext cx="86" cy="699"/>
            </a:xfrm>
            <a:prstGeom prst="rect">
              <a:avLst/>
            </a:prstGeom>
            <a:solidFill>
              <a:srgbClr val="FFFF99"/>
            </a:solidFill>
            <a:ln w="12700">
              <a:noFill/>
              <a:miter lim="800000"/>
              <a:headEnd/>
              <a:tailEnd/>
            </a:ln>
          </p:spPr>
          <p:txBody>
            <a:bodyPr wrap="none" anchor="ctr"/>
            <a:lstStyle/>
            <a:p>
              <a:endParaRPr lang="en-US">
                <a:latin typeface="+mj-lt"/>
              </a:endParaRPr>
            </a:p>
          </p:txBody>
        </p:sp>
        <p:grpSp>
          <p:nvGrpSpPr>
            <p:cNvPr id="5" name="Group 81"/>
            <p:cNvGrpSpPr>
              <a:grpSpLocks/>
            </p:cNvGrpSpPr>
            <p:nvPr/>
          </p:nvGrpSpPr>
          <p:grpSpPr bwMode="auto">
            <a:xfrm>
              <a:off x="1687" y="3577"/>
              <a:ext cx="2692" cy="485"/>
              <a:chOff x="2304" y="3673"/>
              <a:chExt cx="2692" cy="485"/>
            </a:xfrm>
          </p:grpSpPr>
          <p:sp>
            <p:nvSpPr>
              <p:cNvPr id="21530" name="Rectangle 82"/>
              <p:cNvSpPr>
                <a:spLocks noChangeArrowheads="1"/>
              </p:cNvSpPr>
              <p:nvPr/>
            </p:nvSpPr>
            <p:spPr bwMode="auto">
              <a:xfrm>
                <a:off x="2304" y="3673"/>
                <a:ext cx="2692" cy="485"/>
              </a:xfrm>
              <a:prstGeom prst="rect">
                <a:avLst/>
              </a:prstGeom>
              <a:solidFill>
                <a:srgbClr val="EDD1C5"/>
              </a:solidFill>
              <a:ln w="12700">
                <a:solidFill>
                  <a:schemeClr val="tx1"/>
                </a:solidFill>
                <a:miter lim="800000"/>
                <a:headEnd/>
                <a:tailEnd/>
              </a:ln>
            </p:spPr>
            <p:txBody>
              <a:bodyPr wrap="none" anchor="ctr"/>
              <a:lstStyle/>
              <a:p>
                <a:endParaRPr lang="en-US">
                  <a:latin typeface="+mj-lt"/>
                </a:endParaRPr>
              </a:p>
            </p:txBody>
          </p:sp>
          <p:sp>
            <p:nvSpPr>
              <p:cNvPr id="21531" name="Rectangle 83"/>
              <p:cNvSpPr>
                <a:spLocks noChangeArrowheads="1"/>
              </p:cNvSpPr>
              <p:nvPr/>
            </p:nvSpPr>
            <p:spPr bwMode="auto">
              <a:xfrm>
                <a:off x="3732" y="3719"/>
                <a:ext cx="728"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2</a:t>
                </a:r>
              </a:p>
            </p:txBody>
          </p:sp>
        </p:grpSp>
        <p:sp>
          <p:nvSpPr>
            <p:cNvPr id="21528" name="Rectangle 84"/>
            <p:cNvSpPr>
              <a:spLocks noChangeArrowheads="1"/>
            </p:cNvSpPr>
            <p:nvPr/>
          </p:nvSpPr>
          <p:spPr bwMode="auto">
            <a:xfrm>
              <a:off x="2270" y="3294"/>
              <a:ext cx="799" cy="459"/>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1529" name="Rectangle 85"/>
            <p:cNvSpPr>
              <a:spLocks noChangeArrowheads="1"/>
            </p:cNvSpPr>
            <p:nvPr/>
          </p:nvSpPr>
          <p:spPr bwMode="auto">
            <a:xfrm>
              <a:off x="2167" y="3090"/>
              <a:ext cx="937" cy="481"/>
            </a:xfrm>
            <a:prstGeom prst="rect">
              <a:avLst/>
            </a:prstGeom>
            <a:solidFill>
              <a:srgbClr val="E5E1DA"/>
            </a:solidFill>
            <a:ln w="12700">
              <a:noFill/>
              <a:miter lim="800000"/>
              <a:headEnd/>
              <a:tailEn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6802" name="Footer Placeholder 1"/>
          <p:cNvSpPr>
            <a:spLocks noGrp="1"/>
          </p:cNvSpPr>
          <p:nvPr>
            <p:ph type="ftr" sz="quarter" idx="10"/>
          </p:nvPr>
        </p:nvSpPr>
        <p:spPr>
          <a:noFill/>
        </p:spPr>
        <p:txBody>
          <a:bodyPr/>
          <a:lstStyle/>
          <a:p>
            <a:pPr algn="r"/>
            <a:r>
              <a:rPr lang="en-US" smtClean="0"/>
              <a:t>QS-SU-630</a:t>
            </a:r>
          </a:p>
        </p:txBody>
      </p:sp>
      <p:pic>
        <p:nvPicPr>
          <p:cNvPr id="76804"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normAutofit/>
          </a:bodyPr>
          <a:lstStyle/>
          <a:p>
            <a:pPr eaLnBrk="1" hangingPunct="1"/>
            <a:r>
              <a:rPr lang="en-US" sz="2400" dirty="0" smtClean="0"/>
              <a:t>QAD Enterprise Applications Standard Edition</a:t>
            </a:r>
          </a:p>
        </p:txBody>
      </p:sp>
      <p:sp>
        <p:nvSpPr>
          <p:cNvPr id="94211" name="Rectangle 3"/>
          <p:cNvSpPr>
            <a:spLocks noGrp="1" noChangeArrowheads="1"/>
          </p:cNvSpPr>
          <p:nvPr>
            <p:ph type="body" sz="quarter" idx="10"/>
          </p:nvPr>
        </p:nvSpPr>
        <p:spPr>
          <a:xfrm>
            <a:off x="457200" y="1417637"/>
            <a:ext cx="8229600" cy="509133"/>
          </a:xfrm>
        </p:spPr>
        <p:txBody>
          <a:bodyPr/>
          <a:lstStyle/>
          <a:p>
            <a:pPr eaLnBrk="1" hangingPunct="1"/>
            <a:r>
              <a:rPr lang="cs-CZ" sz="2800" dirty="0" smtClean="0"/>
              <a:t>Kalkulace nákladů</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normAutofit/>
          </a:bodyPr>
          <a:lstStyle/>
          <a:p>
            <a:r>
              <a:rPr lang="cs-CZ" dirty="0" smtClean="0"/>
              <a:t>Kalkulace nákladů</a:t>
            </a:r>
            <a:endParaRPr lang="en-US" dirty="0"/>
          </a:p>
        </p:txBody>
      </p:sp>
      <p:sp>
        <p:nvSpPr>
          <p:cNvPr id="95234" name="Footer Placeholder 1"/>
          <p:cNvSpPr>
            <a:spLocks noGrp="1"/>
          </p:cNvSpPr>
          <p:nvPr>
            <p:ph type="ftr" sz="quarter" idx="10"/>
          </p:nvPr>
        </p:nvSpPr>
        <p:spPr>
          <a:noFill/>
        </p:spPr>
        <p:txBody>
          <a:bodyPr/>
          <a:lstStyle/>
          <a:p>
            <a:pPr algn="r"/>
            <a:r>
              <a:rPr lang="en-US" smtClean="0"/>
              <a:t>QS-SU-810</a:t>
            </a:r>
          </a:p>
        </p:txBody>
      </p:sp>
      <p:cxnSp>
        <p:nvCxnSpPr>
          <p:cNvPr id="53" name="AutoShape 41"/>
          <p:cNvCxnSpPr>
            <a:cxnSpLocks noChangeShapeType="1"/>
            <a:stCxn id="66" idx="3"/>
            <a:endCxn id="60" idx="1"/>
          </p:cNvCxnSpPr>
          <p:nvPr/>
        </p:nvCxnSpPr>
        <p:spPr bwMode="auto">
          <a:xfrm flipH="1">
            <a:off x="430213" y="2350300"/>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sp>
        <p:nvSpPr>
          <p:cNvPr id="54" name="Rectangle 5"/>
          <p:cNvSpPr>
            <a:spLocks noChangeArrowheads="1"/>
          </p:cNvSpPr>
          <p:nvPr/>
        </p:nvSpPr>
        <p:spPr bwMode="auto">
          <a:xfrm>
            <a:off x="3409950" y="3798100"/>
            <a:ext cx="2486025"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55" name="Rectangle 6"/>
          <p:cNvSpPr>
            <a:spLocks noChangeArrowheads="1"/>
          </p:cNvSpPr>
          <p:nvPr/>
        </p:nvSpPr>
        <p:spPr bwMode="auto">
          <a:xfrm>
            <a:off x="3555038" y="3844138"/>
            <a:ext cx="2254593"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Kalkulace nákladů</a:t>
            </a:r>
            <a:endParaRPr lang="en-US" sz="2000" dirty="0">
              <a:solidFill>
                <a:srgbClr val="003366"/>
              </a:solidFill>
            </a:endParaRPr>
          </a:p>
        </p:txBody>
      </p:sp>
      <p:sp>
        <p:nvSpPr>
          <p:cNvPr id="56" name="AutoShape 7"/>
          <p:cNvSpPr>
            <a:spLocks noChangeArrowheads="1"/>
          </p:cNvSpPr>
          <p:nvPr/>
        </p:nvSpPr>
        <p:spPr bwMode="auto">
          <a:xfrm>
            <a:off x="2820988" y="4287050"/>
            <a:ext cx="692150" cy="91598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57" name="Oval 9"/>
          <p:cNvSpPr>
            <a:spLocks noChangeArrowheads="1"/>
          </p:cNvSpPr>
          <p:nvPr/>
        </p:nvSpPr>
        <p:spPr bwMode="auto">
          <a:xfrm>
            <a:off x="3194050" y="3571088"/>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58" name="Text Box 10"/>
          <p:cNvSpPr txBox="1">
            <a:spLocks noChangeArrowheads="1"/>
          </p:cNvSpPr>
          <p:nvPr/>
        </p:nvSpPr>
        <p:spPr bwMode="auto">
          <a:xfrm>
            <a:off x="3213100" y="365046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5</a:t>
            </a:r>
          </a:p>
        </p:txBody>
      </p:sp>
      <p:pic>
        <p:nvPicPr>
          <p:cNvPr id="59" name="Picture 11" descr="j0250085"/>
          <p:cNvPicPr>
            <a:picLocks noChangeAspect="1" noChangeArrowheads="1"/>
          </p:cNvPicPr>
          <p:nvPr/>
        </p:nvPicPr>
        <p:blipFill>
          <a:blip r:embed="rId3" cstate="print"/>
          <a:srcRect/>
          <a:stretch>
            <a:fillRect/>
          </a:stretch>
        </p:blipFill>
        <p:spPr bwMode="auto">
          <a:xfrm>
            <a:off x="4130675" y="4191800"/>
            <a:ext cx="1208088" cy="1311275"/>
          </a:xfrm>
          <a:prstGeom prst="rect">
            <a:avLst/>
          </a:prstGeom>
          <a:noFill/>
          <a:ln w="9525">
            <a:noFill/>
            <a:miter lim="800000"/>
            <a:headEnd/>
            <a:tailEnd/>
          </a:ln>
        </p:spPr>
      </p:pic>
      <p:sp>
        <p:nvSpPr>
          <p:cNvPr id="60" name="Rectangle 35"/>
          <p:cNvSpPr>
            <a:spLocks noChangeArrowheads="1"/>
          </p:cNvSpPr>
          <p:nvPr/>
        </p:nvSpPr>
        <p:spPr bwMode="auto">
          <a:xfrm>
            <a:off x="430213" y="3855250"/>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61" name="Rectangle 36"/>
          <p:cNvSpPr>
            <a:spLocks noChangeArrowheads="1"/>
          </p:cNvSpPr>
          <p:nvPr/>
        </p:nvSpPr>
        <p:spPr bwMode="auto">
          <a:xfrm>
            <a:off x="457200" y="3901288"/>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cs-CZ" sz="2000" dirty="0" smtClean="0">
                <a:solidFill>
                  <a:srgbClr val="003366"/>
                </a:solidFill>
              </a:rPr>
              <a:t>Výroba</a:t>
            </a:r>
            <a:endParaRPr lang="en-US" sz="2000" dirty="0">
              <a:solidFill>
                <a:srgbClr val="003366"/>
              </a:solidFill>
            </a:endParaRPr>
          </a:p>
        </p:txBody>
      </p:sp>
      <p:sp>
        <p:nvSpPr>
          <p:cNvPr id="62" name="Oval 38"/>
          <p:cNvSpPr>
            <a:spLocks noChangeArrowheads="1"/>
          </p:cNvSpPr>
          <p:nvPr/>
        </p:nvSpPr>
        <p:spPr bwMode="auto">
          <a:xfrm>
            <a:off x="236538" y="3628238"/>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63" name="Text Box 39"/>
          <p:cNvSpPr txBox="1">
            <a:spLocks noChangeArrowheads="1"/>
          </p:cNvSpPr>
          <p:nvPr/>
        </p:nvSpPr>
        <p:spPr bwMode="auto">
          <a:xfrm>
            <a:off x="255588" y="370761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4</a:t>
            </a:r>
          </a:p>
        </p:txBody>
      </p:sp>
      <p:pic>
        <p:nvPicPr>
          <p:cNvPr id="64" name="Picture 40" descr="BD05161_"/>
          <p:cNvPicPr>
            <a:picLocks noChangeAspect="1" noChangeArrowheads="1"/>
          </p:cNvPicPr>
          <p:nvPr/>
        </p:nvPicPr>
        <p:blipFill>
          <a:blip r:embed="rId4" cstate="print"/>
          <a:srcRect/>
          <a:stretch>
            <a:fillRect/>
          </a:stretch>
        </p:blipFill>
        <p:spPr bwMode="auto">
          <a:xfrm>
            <a:off x="1133475" y="4317213"/>
            <a:ext cx="1119188" cy="1082675"/>
          </a:xfrm>
          <a:prstGeom prst="rect">
            <a:avLst/>
          </a:prstGeom>
          <a:noFill/>
          <a:ln w="9525">
            <a:noFill/>
            <a:miter lim="800000"/>
            <a:headEnd/>
            <a:tailEnd/>
          </a:ln>
        </p:spPr>
      </p:pic>
      <p:sp>
        <p:nvSpPr>
          <p:cNvPr id="66" name="Rectangle 12"/>
          <p:cNvSpPr>
            <a:spLocks noChangeArrowheads="1"/>
          </p:cNvSpPr>
          <p:nvPr/>
        </p:nvSpPr>
        <p:spPr bwMode="auto">
          <a:xfrm>
            <a:off x="630555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67" name="Freeform 14"/>
          <p:cNvSpPr>
            <a:spLocks/>
          </p:cNvSpPr>
          <p:nvPr/>
        </p:nvSpPr>
        <p:spPr bwMode="auto">
          <a:xfrm rot="1004478">
            <a:off x="7172325" y="1616875"/>
            <a:ext cx="655638" cy="1516063"/>
          </a:xfrm>
          <a:custGeom>
            <a:avLst/>
            <a:gdLst>
              <a:gd name="T0" fmla="*/ 2147483647 w 961"/>
              <a:gd name="T1" fmla="*/ 2147483647 h 2227"/>
              <a:gd name="T2" fmla="*/ 2147483647 w 961"/>
              <a:gd name="T3" fmla="*/ 2147483647 h 2227"/>
              <a:gd name="T4" fmla="*/ 2147483647 w 961"/>
              <a:gd name="T5" fmla="*/ 2147483647 h 2227"/>
              <a:gd name="T6" fmla="*/ 2147483647 w 961"/>
              <a:gd name="T7" fmla="*/ 2147483647 h 2227"/>
              <a:gd name="T8" fmla="*/ 2147483647 w 961"/>
              <a:gd name="T9" fmla="*/ 2147483647 h 2227"/>
              <a:gd name="T10" fmla="*/ 2147483647 w 961"/>
              <a:gd name="T11" fmla="*/ 2147483647 h 2227"/>
              <a:gd name="T12" fmla="*/ 2147483647 w 961"/>
              <a:gd name="T13" fmla="*/ 2147483647 h 2227"/>
              <a:gd name="T14" fmla="*/ 2147483647 w 961"/>
              <a:gd name="T15" fmla="*/ 2147483647 h 2227"/>
              <a:gd name="T16" fmla="*/ 2147483647 w 961"/>
              <a:gd name="T17" fmla="*/ 2147483647 h 2227"/>
              <a:gd name="T18" fmla="*/ 2147483647 w 961"/>
              <a:gd name="T19" fmla="*/ 2147483647 h 2227"/>
              <a:gd name="T20" fmla="*/ 2147483647 w 961"/>
              <a:gd name="T21" fmla="*/ 2147483647 h 2227"/>
              <a:gd name="T22" fmla="*/ 2147483647 w 961"/>
              <a:gd name="T23" fmla="*/ 2147483647 h 2227"/>
              <a:gd name="T24" fmla="*/ 2147483647 w 961"/>
              <a:gd name="T25" fmla="*/ 2147483647 h 2227"/>
              <a:gd name="T26" fmla="*/ 2147483647 w 961"/>
              <a:gd name="T27" fmla="*/ 2147483647 h 2227"/>
              <a:gd name="T28" fmla="*/ 2147483647 w 961"/>
              <a:gd name="T29" fmla="*/ 2147483647 h 2227"/>
              <a:gd name="T30" fmla="*/ 2147483647 w 961"/>
              <a:gd name="T31" fmla="*/ 2147483647 h 2227"/>
              <a:gd name="T32" fmla="*/ 2147483647 w 961"/>
              <a:gd name="T33" fmla="*/ 2147483647 h 2227"/>
              <a:gd name="T34" fmla="*/ 2147483647 w 961"/>
              <a:gd name="T35" fmla="*/ 2147483647 h 2227"/>
              <a:gd name="T36" fmla="*/ 2147483647 w 961"/>
              <a:gd name="T37" fmla="*/ 2147483647 h 2227"/>
              <a:gd name="T38" fmla="*/ 2147483647 w 961"/>
              <a:gd name="T39" fmla="*/ 2147483647 h 2227"/>
              <a:gd name="T40" fmla="*/ 2147483647 w 961"/>
              <a:gd name="T41" fmla="*/ 2147483647 h 2227"/>
              <a:gd name="T42" fmla="*/ 2147483647 w 961"/>
              <a:gd name="T43" fmla="*/ 2147483647 h 2227"/>
              <a:gd name="T44" fmla="*/ 2147483647 w 961"/>
              <a:gd name="T45" fmla="*/ 2147483647 h 2227"/>
              <a:gd name="T46" fmla="*/ 2147483647 w 961"/>
              <a:gd name="T47" fmla="*/ 2147483647 h 2227"/>
              <a:gd name="T48" fmla="*/ 2147483647 w 961"/>
              <a:gd name="T49" fmla="*/ 2147483647 h 2227"/>
              <a:gd name="T50" fmla="*/ 2147483647 w 961"/>
              <a:gd name="T51" fmla="*/ 2147483647 h 2227"/>
              <a:gd name="T52" fmla="*/ 2147483647 w 961"/>
              <a:gd name="T53" fmla="*/ 2147483647 h 2227"/>
              <a:gd name="T54" fmla="*/ 2147483647 w 961"/>
              <a:gd name="T55" fmla="*/ 2147483647 h 2227"/>
              <a:gd name="T56" fmla="*/ 2147483647 w 961"/>
              <a:gd name="T57" fmla="*/ 2147483647 h 2227"/>
              <a:gd name="T58" fmla="*/ 2147483647 w 961"/>
              <a:gd name="T59" fmla="*/ 2147483647 h 2227"/>
              <a:gd name="T60" fmla="*/ 2147483647 w 961"/>
              <a:gd name="T61" fmla="*/ 2147483647 h 2227"/>
              <a:gd name="T62" fmla="*/ 2147483647 w 961"/>
              <a:gd name="T63" fmla="*/ 2147483647 h 2227"/>
              <a:gd name="T64" fmla="*/ 2147483647 w 961"/>
              <a:gd name="T65" fmla="*/ 2147483647 h 2227"/>
              <a:gd name="T66" fmla="*/ 2147483647 w 961"/>
              <a:gd name="T67" fmla="*/ 2147483647 h 2227"/>
              <a:gd name="T68" fmla="*/ 2147483647 w 961"/>
              <a:gd name="T69" fmla="*/ 2147483647 h 2227"/>
              <a:gd name="T70" fmla="*/ 2147483647 w 961"/>
              <a:gd name="T71" fmla="*/ 2147483647 h 2227"/>
              <a:gd name="T72" fmla="*/ 2147483647 w 961"/>
              <a:gd name="T73" fmla="*/ 2147483647 h 2227"/>
              <a:gd name="T74" fmla="*/ 2147483647 w 961"/>
              <a:gd name="T75" fmla="*/ 2147483647 h 2227"/>
              <a:gd name="T76" fmla="*/ 2147483647 w 961"/>
              <a:gd name="T77" fmla="*/ 2147483647 h 2227"/>
              <a:gd name="T78" fmla="*/ 2147483647 w 961"/>
              <a:gd name="T79" fmla="*/ 2147483647 h 2227"/>
              <a:gd name="T80" fmla="*/ 2147483647 w 961"/>
              <a:gd name="T81" fmla="*/ 2147483647 h 2227"/>
              <a:gd name="T82" fmla="*/ 2147483647 w 961"/>
              <a:gd name="T83" fmla="*/ 2147483647 h 2227"/>
              <a:gd name="T84" fmla="*/ 2147483647 w 961"/>
              <a:gd name="T85" fmla="*/ 2147483647 h 2227"/>
              <a:gd name="T86" fmla="*/ 2147483647 w 961"/>
              <a:gd name="T87" fmla="*/ 2147483647 h 2227"/>
              <a:gd name="T88" fmla="*/ 2147483647 w 961"/>
              <a:gd name="T89" fmla="*/ 2147483647 h 2227"/>
              <a:gd name="T90" fmla="*/ 2147483647 w 961"/>
              <a:gd name="T91" fmla="*/ 2147483647 h 2227"/>
              <a:gd name="T92" fmla="*/ 2147483647 w 961"/>
              <a:gd name="T93" fmla="*/ 2147483647 h 2227"/>
              <a:gd name="T94" fmla="*/ 2147483647 w 961"/>
              <a:gd name="T95" fmla="*/ 2147483647 h 2227"/>
              <a:gd name="T96" fmla="*/ 2147483647 w 961"/>
              <a:gd name="T97" fmla="*/ 2147483647 h 2227"/>
              <a:gd name="T98" fmla="*/ 2147483647 w 961"/>
              <a:gd name="T99" fmla="*/ 0 h 2227"/>
              <a:gd name="T100" fmla="*/ 2147483647 w 961"/>
              <a:gd name="T101" fmla="*/ 2147483647 h 2227"/>
              <a:gd name="T102" fmla="*/ 2147483647 w 961"/>
              <a:gd name="T103" fmla="*/ 2147483647 h 2227"/>
              <a:gd name="T104" fmla="*/ 2147483647 w 961"/>
              <a:gd name="T105" fmla="*/ 2147483647 h 2227"/>
              <a:gd name="T106" fmla="*/ 2147483647 w 961"/>
              <a:gd name="T107" fmla="*/ 2147483647 h 2227"/>
              <a:gd name="T108" fmla="*/ 2147483647 w 961"/>
              <a:gd name="T109" fmla="*/ 2147483647 h 2227"/>
              <a:gd name="T110" fmla="*/ 2147483647 w 961"/>
              <a:gd name="T111" fmla="*/ 2147483647 h 2227"/>
              <a:gd name="T112" fmla="*/ 2147483647 w 961"/>
              <a:gd name="T113" fmla="*/ 2147483647 h 2227"/>
              <a:gd name="T114" fmla="*/ 2147483647 w 961"/>
              <a:gd name="T115" fmla="*/ 2147483647 h 2227"/>
              <a:gd name="T116" fmla="*/ 2147483647 w 961"/>
              <a:gd name="T117" fmla="*/ 2147483647 h 2227"/>
              <a:gd name="T118" fmla="*/ 2147483647 w 961"/>
              <a:gd name="T119" fmla="*/ 2147483647 h 2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1"/>
              <a:gd name="T181" fmla="*/ 0 h 2227"/>
              <a:gd name="T182" fmla="*/ 961 w 961"/>
              <a:gd name="T183" fmla="*/ 2227 h 2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1" h="2227">
                <a:moveTo>
                  <a:pt x="516" y="1356"/>
                </a:moveTo>
                <a:lnTo>
                  <a:pt x="509" y="1358"/>
                </a:lnTo>
                <a:lnTo>
                  <a:pt x="502" y="1361"/>
                </a:lnTo>
                <a:lnTo>
                  <a:pt x="494" y="1363"/>
                </a:lnTo>
                <a:lnTo>
                  <a:pt x="486" y="1364"/>
                </a:lnTo>
                <a:lnTo>
                  <a:pt x="479" y="1365"/>
                </a:lnTo>
                <a:lnTo>
                  <a:pt x="471" y="1367"/>
                </a:lnTo>
                <a:lnTo>
                  <a:pt x="463" y="1368"/>
                </a:lnTo>
                <a:lnTo>
                  <a:pt x="456" y="1368"/>
                </a:lnTo>
                <a:lnTo>
                  <a:pt x="445" y="1364"/>
                </a:lnTo>
                <a:lnTo>
                  <a:pt x="433" y="1361"/>
                </a:lnTo>
                <a:lnTo>
                  <a:pt x="422" y="1358"/>
                </a:lnTo>
                <a:lnTo>
                  <a:pt x="410" y="1356"/>
                </a:lnTo>
                <a:lnTo>
                  <a:pt x="399" y="1355"/>
                </a:lnTo>
                <a:lnTo>
                  <a:pt x="387" y="1355"/>
                </a:lnTo>
                <a:lnTo>
                  <a:pt x="375" y="1354"/>
                </a:lnTo>
                <a:lnTo>
                  <a:pt x="363" y="1354"/>
                </a:lnTo>
                <a:lnTo>
                  <a:pt x="351" y="1355"/>
                </a:lnTo>
                <a:lnTo>
                  <a:pt x="340" y="1356"/>
                </a:lnTo>
                <a:lnTo>
                  <a:pt x="328" y="1357"/>
                </a:lnTo>
                <a:lnTo>
                  <a:pt x="317" y="1358"/>
                </a:lnTo>
                <a:lnTo>
                  <a:pt x="305" y="1361"/>
                </a:lnTo>
                <a:lnTo>
                  <a:pt x="294" y="1364"/>
                </a:lnTo>
                <a:lnTo>
                  <a:pt x="282" y="1367"/>
                </a:lnTo>
                <a:lnTo>
                  <a:pt x="272" y="1370"/>
                </a:lnTo>
                <a:lnTo>
                  <a:pt x="250" y="1377"/>
                </a:lnTo>
                <a:lnTo>
                  <a:pt x="229" y="1385"/>
                </a:lnTo>
                <a:lnTo>
                  <a:pt x="210" y="1395"/>
                </a:lnTo>
                <a:lnTo>
                  <a:pt x="190" y="1406"/>
                </a:lnTo>
                <a:lnTo>
                  <a:pt x="172" y="1420"/>
                </a:lnTo>
                <a:lnTo>
                  <a:pt x="153" y="1433"/>
                </a:lnTo>
                <a:lnTo>
                  <a:pt x="136" y="1448"/>
                </a:lnTo>
                <a:lnTo>
                  <a:pt x="120" y="1464"/>
                </a:lnTo>
                <a:lnTo>
                  <a:pt x="105" y="1482"/>
                </a:lnTo>
                <a:lnTo>
                  <a:pt x="90" y="1499"/>
                </a:lnTo>
                <a:lnTo>
                  <a:pt x="76" y="1517"/>
                </a:lnTo>
                <a:lnTo>
                  <a:pt x="64" y="1537"/>
                </a:lnTo>
                <a:lnTo>
                  <a:pt x="53" y="1557"/>
                </a:lnTo>
                <a:lnTo>
                  <a:pt x="42" y="1577"/>
                </a:lnTo>
                <a:lnTo>
                  <a:pt x="34" y="1598"/>
                </a:lnTo>
                <a:lnTo>
                  <a:pt x="26" y="1619"/>
                </a:lnTo>
                <a:lnTo>
                  <a:pt x="15" y="1649"/>
                </a:lnTo>
                <a:lnTo>
                  <a:pt x="8" y="1680"/>
                </a:lnTo>
                <a:lnTo>
                  <a:pt x="2" y="1711"/>
                </a:lnTo>
                <a:lnTo>
                  <a:pt x="0" y="1744"/>
                </a:lnTo>
                <a:lnTo>
                  <a:pt x="0" y="1778"/>
                </a:lnTo>
                <a:lnTo>
                  <a:pt x="0" y="1811"/>
                </a:lnTo>
                <a:lnTo>
                  <a:pt x="1" y="1845"/>
                </a:lnTo>
                <a:lnTo>
                  <a:pt x="3" y="1878"/>
                </a:lnTo>
                <a:lnTo>
                  <a:pt x="6" y="1878"/>
                </a:lnTo>
                <a:lnTo>
                  <a:pt x="9" y="1893"/>
                </a:lnTo>
                <a:lnTo>
                  <a:pt x="12" y="1909"/>
                </a:lnTo>
                <a:lnTo>
                  <a:pt x="16" y="1925"/>
                </a:lnTo>
                <a:lnTo>
                  <a:pt x="22" y="1941"/>
                </a:lnTo>
                <a:lnTo>
                  <a:pt x="27" y="1960"/>
                </a:lnTo>
                <a:lnTo>
                  <a:pt x="34" y="1979"/>
                </a:lnTo>
                <a:lnTo>
                  <a:pt x="42" y="2000"/>
                </a:lnTo>
                <a:lnTo>
                  <a:pt x="53" y="2019"/>
                </a:lnTo>
                <a:lnTo>
                  <a:pt x="60" y="2035"/>
                </a:lnTo>
                <a:lnTo>
                  <a:pt x="68" y="2050"/>
                </a:lnTo>
                <a:lnTo>
                  <a:pt x="77" y="2065"/>
                </a:lnTo>
                <a:lnTo>
                  <a:pt x="87" y="2080"/>
                </a:lnTo>
                <a:lnTo>
                  <a:pt x="98" y="2093"/>
                </a:lnTo>
                <a:lnTo>
                  <a:pt x="108" y="2106"/>
                </a:lnTo>
                <a:lnTo>
                  <a:pt x="121" y="2119"/>
                </a:lnTo>
                <a:lnTo>
                  <a:pt x="134" y="2130"/>
                </a:lnTo>
                <a:lnTo>
                  <a:pt x="146" y="2142"/>
                </a:lnTo>
                <a:lnTo>
                  <a:pt x="160" y="2152"/>
                </a:lnTo>
                <a:lnTo>
                  <a:pt x="174" y="2163"/>
                </a:lnTo>
                <a:lnTo>
                  <a:pt x="189" y="2172"/>
                </a:lnTo>
                <a:lnTo>
                  <a:pt x="204" y="2181"/>
                </a:lnTo>
                <a:lnTo>
                  <a:pt x="219" y="2190"/>
                </a:lnTo>
                <a:lnTo>
                  <a:pt x="234" y="2198"/>
                </a:lnTo>
                <a:lnTo>
                  <a:pt x="250" y="2205"/>
                </a:lnTo>
                <a:lnTo>
                  <a:pt x="268" y="2213"/>
                </a:lnTo>
                <a:lnTo>
                  <a:pt x="287" y="2220"/>
                </a:lnTo>
                <a:lnTo>
                  <a:pt x="306" y="2224"/>
                </a:lnTo>
                <a:lnTo>
                  <a:pt x="326" y="2226"/>
                </a:lnTo>
                <a:lnTo>
                  <a:pt x="347" y="2227"/>
                </a:lnTo>
                <a:lnTo>
                  <a:pt x="368" y="2227"/>
                </a:lnTo>
                <a:lnTo>
                  <a:pt x="388" y="2226"/>
                </a:lnTo>
                <a:lnTo>
                  <a:pt x="409" y="2226"/>
                </a:lnTo>
                <a:lnTo>
                  <a:pt x="421" y="2225"/>
                </a:lnTo>
                <a:lnTo>
                  <a:pt x="431" y="2222"/>
                </a:lnTo>
                <a:lnTo>
                  <a:pt x="441" y="2220"/>
                </a:lnTo>
                <a:lnTo>
                  <a:pt x="452" y="2218"/>
                </a:lnTo>
                <a:lnTo>
                  <a:pt x="462" y="2216"/>
                </a:lnTo>
                <a:lnTo>
                  <a:pt x="473" y="2216"/>
                </a:lnTo>
                <a:lnTo>
                  <a:pt x="483" y="2216"/>
                </a:lnTo>
                <a:lnTo>
                  <a:pt x="493" y="2218"/>
                </a:lnTo>
                <a:lnTo>
                  <a:pt x="499" y="2220"/>
                </a:lnTo>
                <a:lnTo>
                  <a:pt x="505" y="2221"/>
                </a:lnTo>
                <a:lnTo>
                  <a:pt x="511" y="2222"/>
                </a:lnTo>
                <a:lnTo>
                  <a:pt x="516" y="2222"/>
                </a:lnTo>
                <a:lnTo>
                  <a:pt x="522" y="2222"/>
                </a:lnTo>
                <a:lnTo>
                  <a:pt x="527" y="2222"/>
                </a:lnTo>
                <a:lnTo>
                  <a:pt x="532" y="2222"/>
                </a:lnTo>
                <a:lnTo>
                  <a:pt x="538" y="2222"/>
                </a:lnTo>
                <a:lnTo>
                  <a:pt x="543" y="2222"/>
                </a:lnTo>
                <a:lnTo>
                  <a:pt x="549" y="2222"/>
                </a:lnTo>
                <a:lnTo>
                  <a:pt x="554" y="2224"/>
                </a:lnTo>
                <a:lnTo>
                  <a:pt x="560" y="2224"/>
                </a:lnTo>
                <a:lnTo>
                  <a:pt x="567" y="2224"/>
                </a:lnTo>
                <a:lnTo>
                  <a:pt x="575" y="2222"/>
                </a:lnTo>
                <a:lnTo>
                  <a:pt x="582" y="2224"/>
                </a:lnTo>
                <a:lnTo>
                  <a:pt x="589" y="2227"/>
                </a:lnTo>
                <a:lnTo>
                  <a:pt x="597" y="2226"/>
                </a:lnTo>
                <a:lnTo>
                  <a:pt x="605" y="2226"/>
                </a:lnTo>
                <a:lnTo>
                  <a:pt x="612" y="2225"/>
                </a:lnTo>
                <a:lnTo>
                  <a:pt x="619" y="2225"/>
                </a:lnTo>
                <a:lnTo>
                  <a:pt x="626" y="2224"/>
                </a:lnTo>
                <a:lnTo>
                  <a:pt x="633" y="2222"/>
                </a:lnTo>
                <a:lnTo>
                  <a:pt x="640" y="2220"/>
                </a:lnTo>
                <a:lnTo>
                  <a:pt x="647" y="2218"/>
                </a:lnTo>
                <a:lnTo>
                  <a:pt x="650" y="2219"/>
                </a:lnTo>
                <a:lnTo>
                  <a:pt x="655" y="2219"/>
                </a:lnTo>
                <a:lnTo>
                  <a:pt x="658" y="2219"/>
                </a:lnTo>
                <a:lnTo>
                  <a:pt x="660" y="2216"/>
                </a:lnTo>
                <a:lnTo>
                  <a:pt x="670" y="2214"/>
                </a:lnTo>
                <a:lnTo>
                  <a:pt x="679" y="2213"/>
                </a:lnTo>
                <a:lnTo>
                  <a:pt x="688" y="2210"/>
                </a:lnTo>
                <a:lnTo>
                  <a:pt x="696" y="2206"/>
                </a:lnTo>
                <a:lnTo>
                  <a:pt x="704" y="2203"/>
                </a:lnTo>
                <a:lnTo>
                  <a:pt x="713" y="2199"/>
                </a:lnTo>
                <a:lnTo>
                  <a:pt x="723" y="2196"/>
                </a:lnTo>
                <a:lnTo>
                  <a:pt x="732" y="2194"/>
                </a:lnTo>
                <a:lnTo>
                  <a:pt x="761" y="2178"/>
                </a:lnTo>
                <a:lnTo>
                  <a:pt x="788" y="2159"/>
                </a:lnTo>
                <a:lnTo>
                  <a:pt x="814" y="2138"/>
                </a:lnTo>
                <a:lnTo>
                  <a:pt x="838" y="2115"/>
                </a:lnTo>
                <a:lnTo>
                  <a:pt x="859" y="2090"/>
                </a:lnTo>
                <a:lnTo>
                  <a:pt x="878" y="2063"/>
                </a:lnTo>
                <a:lnTo>
                  <a:pt x="896" y="2036"/>
                </a:lnTo>
                <a:lnTo>
                  <a:pt x="909" y="2006"/>
                </a:lnTo>
                <a:lnTo>
                  <a:pt x="913" y="2004"/>
                </a:lnTo>
                <a:lnTo>
                  <a:pt x="921" y="1981"/>
                </a:lnTo>
                <a:lnTo>
                  <a:pt x="929" y="1958"/>
                </a:lnTo>
                <a:lnTo>
                  <a:pt x="937" y="1933"/>
                </a:lnTo>
                <a:lnTo>
                  <a:pt x="944" y="1909"/>
                </a:lnTo>
                <a:lnTo>
                  <a:pt x="951" y="1885"/>
                </a:lnTo>
                <a:lnTo>
                  <a:pt x="956" y="1861"/>
                </a:lnTo>
                <a:lnTo>
                  <a:pt x="959" y="1835"/>
                </a:lnTo>
                <a:lnTo>
                  <a:pt x="961" y="1810"/>
                </a:lnTo>
                <a:lnTo>
                  <a:pt x="959" y="1782"/>
                </a:lnTo>
                <a:lnTo>
                  <a:pt x="959" y="1754"/>
                </a:lnTo>
                <a:lnTo>
                  <a:pt x="958" y="1725"/>
                </a:lnTo>
                <a:lnTo>
                  <a:pt x="951" y="1698"/>
                </a:lnTo>
                <a:lnTo>
                  <a:pt x="949" y="1684"/>
                </a:lnTo>
                <a:lnTo>
                  <a:pt x="945" y="1672"/>
                </a:lnTo>
                <a:lnTo>
                  <a:pt x="942" y="1659"/>
                </a:lnTo>
                <a:lnTo>
                  <a:pt x="942" y="1644"/>
                </a:lnTo>
                <a:lnTo>
                  <a:pt x="935" y="1627"/>
                </a:lnTo>
                <a:lnTo>
                  <a:pt x="928" y="1610"/>
                </a:lnTo>
                <a:lnTo>
                  <a:pt x="921" y="1593"/>
                </a:lnTo>
                <a:lnTo>
                  <a:pt x="914" y="1576"/>
                </a:lnTo>
                <a:lnTo>
                  <a:pt x="907" y="1560"/>
                </a:lnTo>
                <a:lnTo>
                  <a:pt x="899" y="1544"/>
                </a:lnTo>
                <a:lnTo>
                  <a:pt x="890" y="1528"/>
                </a:lnTo>
                <a:lnTo>
                  <a:pt x="880" y="1512"/>
                </a:lnTo>
                <a:lnTo>
                  <a:pt x="866" y="1494"/>
                </a:lnTo>
                <a:lnTo>
                  <a:pt x="852" y="1478"/>
                </a:lnTo>
                <a:lnTo>
                  <a:pt x="837" y="1462"/>
                </a:lnTo>
                <a:lnTo>
                  <a:pt x="821" y="1447"/>
                </a:lnTo>
                <a:lnTo>
                  <a:pt x="805" y="1433"/>
                </a:lnTo>
                <a:lnTo>
                  <a:pt x="787" y="1421"/>
                </a:lnTo>
                <a:lnTo>
                  <a:pt x="768" y="1410"/>
                </a:lnTo>
                <a:lnTo>
                  <a:pt x="748" y="1401"/>
                </a:lnTo>
                <a:lnTo>
                  <a:pt x="738" y="1395"/>
                </a:lnTo>
                <a:lnTo>
                  <a:pt x="727" y="1390"/>
                </a:lnTo>
                <a:lnTo>
                  <a:pt x="717" y="1385"/>
                </a:lnTo>
                <a:lnTo>
                  <a:pt x="705" y="1380"/>
                </a:lnTo>
                <a:lnTo>
                  <a:pt x="694" y="1376"/>
                </a:lnTo>
                <a:lnTo>
                  <a:pt x="682" y="1372"/>
                </a:lnTo>
                <a:lnTo>
                  <a:pt x="671" y="1369"/>
                </a:lnTo>
                <a:lnTo>
                  <a:pt x="659" y="1367"/>
                </a:lnTo>
                <a:lnTo>
                  <a:pt x="648" y="1364"/>
                </a:lnTo>
                <a:lnTo>
                  <a:pt x="636" y="1362"/>
                </a:lnTo>
                <a:lnTo>
                  <a:pt x="624" y="1360"/>
                </a:lnTo>
                <a:lnTo>
                  <a:pt x="612" y="1358"/>
                </a:lnTo>
                <a:lnTo>
                  <a:pt x="600" y="1357"/>
                </a:lnTo>
                <a:lnTo>
                  <a:pt x="588" y="1356"/>
                </a:lnTo>
                <a:lnTo>
                  <a:pt x="576" y="1355"/>
                </a:lnTo>
                <a:lnTo>
                  <a:pt x="564" y="1355"/>
                </a:lnTo>
                <a:lnTo>
                  <a:pt x="561" y="1293"/>
                </a:lnTo>
                <a:lnTo>
                  <a:pt x="560" y="1231"/>
                </a:lnTo>
                <a:lnTo>
                  <a:pt x="558" y="1170"/>
                </a:lnTo>
                <a:lnTo>
                  <a:pt x="556" y="1110"/>
                </a:lnTo>
                <a:lnTo>
                  <a:pt x="544" y="511"/>
                </a:lnTo>
                <a:lnTo>
                  <a:pt x="543" y="438"/>
                </a:lnTo>
                <a:lnTo>
                  <a:pt x="544" y="435"/>
                </a:lnTo>
                <a:lnTo>
                  <a:pt x="551" y="440"/>
                </a:lnTo>
                <a:lnTo>
                  <a:pt x="558" y="446"/>
                </a:lnTo>
                <a:lnTo>
                  <a:pt x="564" y="453"/>
                </a:lnTo>
                <a:lnTo>
                  <a:pt x="571" y="460"/>
                </a:lnTo>
                <a:lnTo>
                  <a:pt x="577" y="466"/>
                </a:lnTo>
                <a:lnTo>
                  <a:pt x="585" y="469"/>
                </a:lnTo>
                <a:lnTo>
                  <a:pt x="594" y="473"/>
                </a:lnTo>
                <a:lnTo>
                  <a:pt x="603" y="473"/>
                </a:lnTo>
                <a:lnTo>
                  <a:pt x="607" y="465"/>
                </a:lnTo>
                <a:lnTo>
                  <a:pt x="612" y="456"/>
                </a:lnTo>
                <a:lnTo>
                  <a:pt x="613" y="448"/>
                </a:lnTo>
                <a:lnTo>
                  <a:pt x="610" y="439"/>
                </a:lnTo>
                <a:lnTo>
                  <a:pt x="598" y="432"/>
                </a:lnTo>
                <a:lnTo>
                  <a:pt x="589" y="424"/>
                </a:lnTo>
                <a:lnTo>
                  <a:pt x="580" y="415"/>
                </a:lnTo>
                <a:lnTo>
                  <a:pt x="573" y="403"/>
                </a:lnTo>
                <a:lnTo>
                  <a:pt x="566" y="393"/>
                </a:lnTo>
                <a:lnTo>
                  <a:pt x="559" y="382"/>
                </a:lnTo>
                <a:lnTo>
                  <a:pt x="553" y="370"/>
                </a:lnTo>
                <a:lnTo>
                  <a:pt x="546" y="359"/>
                </a:lnTo>
                <a:lnTo>
                  <a:pt x="544" y="352"/>
                </a:lnTo>
                <a:lnTo>
                  <a:pt x="541" y="346"/>
                </a:lnTo>
                <a:lnTo>
                  <a:pt x="541" y="340"/>
                </a:lnTo>
                <a:lnTo>
                  <a:pt x="547" y="337"/>
                </a:lnTo>
                <a:lnTo>
                  <a:pt x="554" y="329"/>
                </a:lnTo>
                <a:lnTo>
                  <a:pt x="557" y="319"/>
                </a:lnTo>
                <a:lnTo>
                  <a:pt x="556" y="309"/>
                </a:lnTo>
                <a:lnTo>
                  <a:pt x="554" y="301"/>
                </a:lnTo>
                <a:lnTo>
                  <a:pt x="549" y="289"/>
                </a:lnTo>
                <a:lnTo>
                  <a:pt x="553" y="278"/>
                </a:lnTo>
                <a:lnTo>
                  <a:pt x="559" y="268"/>
                </a:lnTo>
                <a:lnTo>
                  <a:pt x="559" y="256"/>
                </a:lnTo>
                <a:lnTo>
                  <a:pt x="560" y="254"/>
                </a:lnTo>
                <a:lnTo>
                  <a:pt x="561" y="255"/>
                </a:lnTo>
                <a:lnTo>
                  <a:pt x="562" y="256"/>
                </a:lnTo>
                <a:lnTo>
                  <a:pt x="562" y="249"/>
                </a:lnTo>
                <a:lnTo>
                  <a:pt x="568" y="243"/>
                </a:lnTo>
                <a:lnTo>
                  <a:pt x="573" y="238"/>
                </a:lnTo>
                <a:lnTo>
                  <a:pt x="577" y="232"/>
                </a:lnTo>
                <a:lnTo>
                  <a:pt x="582" y="226"/>
                </a:lnTo>
                <a:lnTo>
                  <a:pt x="587" y="220"/>
                </a:lnTo>
                <a:lnTo>
                  <a:pt x="590" y="215"/>
                </a:lnTo>
                <a:lnTo>
                  <a:pt x="594" y="209"/>
                </a:lnTo>
                <a:lnTo>
                  <a:pt x="597" y="203"/>
                </a:lnTo>
                <a:lnTo>
                  <a:pt x="613" y="171"/>
                </a:lnTo>
                <a:lnTo>
                  <a:pt x="618" y="136"/>
                </a:lnTo>
                <a:lnTo>
                  <a:pt x="617" y="101"/>
                </a:lnTo>
                <a:lnTo>
                  <a:pt x="610" y="65"/>
                </a:lnTo>
                <a:lnTo>
                  <a:pt x="605" y="52"/>
                </a:lnTo>
                <a:lnTo>
                  <a:pt x="598" y="42"/>
                </a:lnTo>
                <a:lnTo>
                  <a:pt x="590" y="33"/>
                </a:lnTo>
                <a:lnTo>
                  <a:pt x="581" y="26"/>
                </a:lnTo>
                <a:lnTo>
                  <a:pt x="571" y="19"/>
                </a:lnTo>
                <a:lnTo>
                  <a:pt x="559" y="14"/>
                </a:lnTo>
                <a:lnTo>
                  <a:pt x="547" y="10"/>
                </a:lnTo>
                <a:lnTo>
                  <a:pt x="536" y="5"/>
                </a:lnTo>
                <a:lnTo>
                  <a:pt x="531" y="4"/>
                </a:lnTo>
                <a:lnTo>
                  <a:pt x="527" y="1"/>
                </a:lnTo>
                <a:lnTo>
                  <a:pt x="521" y="0"/>
                </a:lnTo>
                <a:lnTo>
                  <a:pt x="516" y="0"/>
                </a:lnTo>
                <a:lnTo>
                  <a:pt x="516" y="48"/>
                </a:lnTo>
                <a:lnTo>
                  <a:pt x="526" y="46"/>
                </a:lnTo>
                <a:lnTo>
                  <a:pt x="535" y="48"/>
                </a:lnTo>
                <a:lnTo>
                  <a:pt x="543" y="49"/>
                </a:lnTo>
                <a:lnTo>
                  <a:pt x="552" y="52"/>
                </a:lnTo>
                <a:lnTo>
                  <a:pt x="560" y="57"/>
                </a:lnTo>
                <a:lnTo>
                  <a:pt x="567" y="63"/>
                </a:lnTo>
                <a:lnTo>
                  <a:pt x="573" y="68"/>
                </a:lnTo>
                <a:lnTo>
                  <a:pt x="576" y="76"/>
                </a:lnTo>
                <a:lnTo>
                  <a:pt x="579" y="92"/>
                </a:lnTo>
                <a:lnTo>
                  <a:pt x="580" y="110"/>
                </a:lnTo>
                <a:lnTo>
                  <a:pt x="579" y="126"/>
                </a:lnTo>
                <a:lnTo>
                  <a:pt x="575" y="142"/>
                </a:lnTo>
                <a:lnTo>
                  <a:pt x="571" y="157"/>
                </a:lnTo>
                <a:lnTo>
                  <a:pt x="565" y="173"/>
                </a:lnTo>
                <a:lnTo>
                  <a:pt x="559" y="188"/>
                </a:lnTo>
                <a:lnTo>
                  <a:pt x="552" y="202"/>
                </a:lnTo>
                <a:lnTo>
                  <a:pt x="551" y="208"/>
                </a:lnTo>
                <a:lnTo>
                  <a:pt x="547" y="213"/>
                </a:lnTo>
                <a:lnTo>
                  <a:pt x="543" y="219"/>
                </a:lnTo>
                <a:lnTo>
                  <a:pt x="538" y="225"/>
                </a:lnTo>
                <a:lnTo>
                  <a:pt x="534" y="223"/>
                </a:lnTo>
                <a:lnTo>
                  <a:pt x="528" y="223"/>
                </a:lnTo>
                <a:lnTo>
                  <a:pt x="522" y="223"/>
                </a:lnTo>
                <a:lnTo>
                  <a:pt x="516" y="224"/>
                </a:lnTo>
                <a:lnTo>
                  <a:pt x="515" y="224"/>
                </a:lnTo>
                <a:lnTo>
                  <a:pt x="514" y="224"/>
                </a:lnTo>
                <a:lnTo>
                  <a:pt x="513" y="225"/>
                </a:lnTo>
                <a:lnTo>
                  <a:pt x="501" y="213"/>
                </a:lnTo>
                <a:lnTo>
                  <a:pt x="490" y="202"/>
                </a:lnTo>
                <a:lnTo>
                  <a:pt x="478" y="189"/>
                </a:lnTo>
                <a:lnTo>
                  <a:pt x="468" y="175"/>
                </a:lnTo>
                <a:lnTo>
                  <a:pt x="460" y="162"/>
                </a:lnTo>
                <a:lnTo>
                  <a:pt x="455" y="147"/>
                </a:lnTo>
                <a:lnTo>
                  <a:pt x="453" y="130"/>
                </a:lnTo>
                <a:lnTo>
                  <a:pt x="455" y="113"/>
                </a:lnTo>
                <a:lnTo>
                  <a:pt x="460" y="99"/>
                </a:lnTo>
                <a:lnTo>
                  <a:pt x="466" y="83"/>
                </a:lnTo>
                <a:lnTo>
                  <a:pt x="473" y="71"/>
                </a:lnTo>
                <a:lnTo>
                  <a:pt x="485" y="64"/>
                </a:lnTo>
                <a:lnTo>
                  <a:pt x="492" y="58"/>
                </a:lnTo>
                <a:lnTo>
                  <a:pt x="500" y="52"/>
                </a:lnTo>
                <a:lnTo>
                  <a:pt x="508" y="49"/>
                </a:lnTo>
                <a:lnTo>
                  <a:pt x="516" y="48"/>
                </a:lnTo>
                <a:lnTo>
                  <a:pt x="516" y="0"/>
                </a:lnTo>
                <a:lnTo>
                  <a:pt x="508" y="0"/>
                </a:lnTo>
                <a:lnTo>
                  <a:pt x="500" y="0"/>
                </a:lnTo>
                <a:lnTo>
                  <a:pt x="492" y="0"/>
                </a:lnTo>
                <a:lnTo>
                  <a:pt x="484" y="3"/>
                </a:lnTo>
                <a:lnTo>
                  <a:pt x="476" y="5"/>
                </a:lnTo>
                <a:lnTo>
                  <a:pt x="468" y="8"/>
                </a:lnTo>
                <a:lnTo>
                  <a:pt x="460" y="13"/>
                </a:lnTo>
                <a:lnTo>
                  <a:pt x="453" y="19"/>
                </a:lnTo>
                <a:lnTo>
                  <a:pt x="441" y="38"/>
                </a:lnTo>
                <a:lnTo>
                  <a:pt x="431" y="59"/>
                </a:lnTo>
                <a:lnTo>
                  <a:pt x="423" y="81"/>
                </a:lnTo>
                <a:lnTo>
                  <a:pt x="417" y="104"/>
                </a:lnTo>
                <a:lnTo>
                  <a:pt x="416" y="128"/>
                </a:lnTo>
                <a:lnTo>
                  <a:pt x="417" y="151"/>
                </a:lnTo>
                <a:lnTo>
                  <a:pt x="423" y="174"/>
                </a:lnTo>
                <a:lnTo>
                  <a:pt x="433" y="196"/>
                </a:lnTo>
                <a:lnTo>
                  <a:pt x="440" y="208"/>
                </a:lnTo>
                <a:lnTo>
                  <a:pt x="448" y="218"/>
                </a:lnTo>
                <a:lnTo>
                  <a:pt x="458" y="230"/>
                </a:lnTo>
                <a:lnTo>
                  <a:pt x="466" y="240"/>
                </a:lnTo>
                <a:lnTo>
                  <a:pt x="474" y="251"/>
                </a:lnTo>
                <a:lnTo>
                  <a:pt x="481" y="262"/>
                </a:lnTo>
                <a:lnTo>
                  <a:pt x="487" y="273"/>
                </a:lnTo>
                <a:lnTo>
                  <a:pt x="493" y="285"/>
                </a:lnTo>
                <a:lnTo>
                  <a:pt x="490" y="288"/>
                </a:lnTo>
                <a:lnTo>
                  <a:pt x="486" y="293"/>
                </a:lnTo>
                <a:lnTo>
                  <a:pt x="483" y="296"/>
                </a:lnTo>
                <a:lnTo>
                  <a:pt x="482" y="301"/>
                </a:lnTo>
                <a:lnTo>
                  <a:pt x="479" y="312"/>
                </a:lnTo>
                <a:lnTo>
                  <a:pt x="481" y="323"/>
                </a:lnTo>
                <a:lnTo>
                  <a:pt x="484" y="333"/>
                </a:lnTo>
                <a:lnTo>
                  <a:pt x="490" y="340"/>
                </a:lnTo>
                <a:lnTo>
                  <a:pt x="483" y="354"/>
                </a:lnTo>
                <a:lnTo>
                  <a:pt x="476" y="367"/>
                </a:lnTo>
                <a:lnTo>
                  <a:pt x="468" y="379"/>
                </a:lnTo>
                <a:lnTo>
                  <a:pt x="459" y="392"/>
                </a:lnTo>
                <a:lnTo>
                  <a:pt x="448" y="403"/>
                </a:lnTo>
                <a:lnTo>
                  <a:pt x="438" y="415"/>
                </a:lnTo>
                <a:lnTo>
                  <a:pt x="426" y="425"/>
                </a:lnTo>
                <a:lnTo>
                  <a:pt x="415" y="436"/>
                </a:lnTo>
                <a:lnTo>
                  <a:pt x="413" y="439"/>
                </a:lnTo>
                <a:lnTo>
                  <a:pt x="411" y="445"/>
                </a:lnTo>
                <a:lnTo>
                  <a:pt x="413" y="450"/>
                </a:lnTo>
                <a:lnTo>
                  <a:pt x="415" y="455"/>
                </a:lnTo>
                <a:lnTo>
                  <a:pt x="419" y="461"/>
                </a:lnTo>
                <a:lnTo>
                  <a:pt x="426" y="465"/>
                </a:lnTo>
                <a:lnTo>
                  <a:pt x="433" y="467"/>
                </a:lnTo>
                <a:lnTo>
                  <a:pt x="440" y="467"/>
                </a:lnTo>
                <a:lnTo>
                  <a:pt x="449" y="458"/>
                </a:lnTo>
                <a:lnTo>
                  <a:pt x="459" y="448"/>
                </a:lnTo>
                <a:lnTo>
                  <a:pt x="467" y="438"/>
                </a:lnTo>
                <a:lnTo>
                  <a:pt x="474" y="427"/>
                </a:lnTo>
                <a:lnTo>
                  <a:pt x="481" y="416"/>
                </a:lnTo>
                <a:lnTo>
                  <a:pt x="487" y="406"/>
                </a:lnTo>
                <a:lnTo>
                  <a:pt x="493" y="394"/>
                </a:lnTo>
                <a:lnTo>
                  <a:pt x="500" y="384"/>
                </a:lnTo>
                <a:lnTo>
                  <a:pt x="502" y="453"/>
                </a:lnTo>
                <a:lnTo>
                  <a:pt x="505" y="526"/>
                </a:lnTo>
                <a:lnTo>
                  <a:pt x="506" y="597"/>
                </a:lnTo>
                <a:lnTo>
                  <a:pt x="506" y="665"/>
                </a:lnTo>
                <a:lnTo>
                  <a:pt x="514" y="1026"/>
                </a:lnTo>
                <a:lnTo>
                  <a:pt x="516" y="1267"/>
                </a:lnTo>
                <a:lnTo>
                  <a:pt x="516" y="1356"/>
                </a:lnTo>
                <a:close/>
              </a:path>
            </a:pathLst>
          </a:custGeom>
          <a:solidFill>
            <a:srgbClr val="A6AB85"/>
          </a:solidFill>
          <a:ln w="9525">
            <a:noFill/>
            <a:round/>
            <a:headEnd/>
            <a:tailEnd/>
          </a:ln>
        </p:spPr>
        <p:txBody>
          <a:bodyPr/>
          <a:lstStyle/>
          <a:p>
            <a:endParaRPr lang="en-US"/>
          </a:p>
        </p:txBody>
      </p:sp>
      <p:sp>
        <p:nvSpPr>
          <p:cNvPr id="68" name="Freeform 15"/>
          <p:cNvSpPr>
            <a:spLocks/>
          </p:cNvSpPr>
          <p:nvPr/>
        </p:nvSpPr>
        <p:spPr bwMode="auto">
          <a:xfrm rot="1004478">
            <a:off x="7092950" y="2439200"/>
            <a:ext cx="158750" cy="174625"/>
          </a:xfrm>
          <a:custGeom>
            <a:avLst/>
            <a:gdLst>
              <a:gd name="T0" fmla="*/ 2147483647 w 230"/>
              <a:gd name="T1" fmla="*/ 2147483647 h 258"/>
              <a:gd name="T2" fmla="*/ 2147483647 w 230"/>
              <a:gd name="T3" fmla="*/ 2147483647 h 258"/>
              <a:gd name="T4" fmla="*/ 2147483647 w 230"/>
              <a:gd name="T5" fmla="*/ 2147483647 h 258"/>
              <a:gd name="T6" fmla="*/ 2147483647 w 230"/>
              <a:gd name="T7" fmla="*/ 2147483647 h 258"/>
              <a:gd name="T8" fmla="*/ 2147483647 w 230"/>
              <a:gd name="T9" fmla="*/ 2147483647 h 258"/>
              <a:gd name="T10" fmla="*/ 2147483647 w 230"/>
              <a:gd name="T11" fmla="*/ 2147483647 h 258"/>
              <a:gd name="T12" fmla="*/ 2147483647 w 230"/>
              <a:gd name="T13" fmla="*/ 2147483647 h 258"/>
              <a:gd name="T14" fmla="*/ 2147483647 w 230"/>
              <a:gd name="T15" fmla="*/ 2147483647 h 258"/>
              <a:gd name="T16" fmla="*/ 2147483647 w 230"/>
              <a:gd name="T17" fmla="*/ 2147483647 h 258"/>
              <a:gd name="T18" fmla="*/ 2147483647 w 230"/>
              <a:gd name="T19" fmla="*/ 2147483647 h 258"/>
              <a:gd name="T20" fmla="*/ 2147483647 w 230"/>
              <a:gd name="T21" fmla="*/ 2147483647 h 258"/>
              <a:gd name="T22" fmla="*/ 2147483647 w 230"/>
              <a:gd name="T23" fmla="*/ 2147483647 h 258"/>
              <a:gd name="T24" fmla="*/ 2147483647 w 230"/>
              <a:gd name="T25" fmla="*/ 2147483647 h 258"/>
              <a:gd name="T26" fmla="*/ 2147483647 w 230"/>
              <a:gd name="T27" fmla="*/ 2147483647 h 258"/>
              <a:gd name="T28" fmla="*/ 2147483647 w 230"/>
              <a:gd name="T29" fmla="*/ 2147483647 h 258"/>
              <a:gd name="T30" fmla="*/ 2147483647 w 230"/>
              <a:gd name="T31" fmla="*/ 2147483647 h 258"/>
              <a:gd name="T32" fmla="*/ 2147483647 w 230"/>
              <a:gd name="T33" fmla="*/ 2147483647 h 258"/>
              <a:gd name="T34" fmla="*/ 2147483647 w 230"/>
              <a:gd name="T35" fmla="*/ 2147483647 h 258"/>
              <a:gd name="T36" fmla="*/ 2147483647 w 230"/>
              <a:gd name="T37" fmla="*/ 2147483647 h 258"/>
              <a:gd name="T38" fmla="*/ 2147483647 w 230"/>
              <a:gd name="T39" fmla="*/ 2147483647 h 258"/>
              <a:gd name="T40" fmla="*/ 2147483647 w 230"/>
              <a:gd name="T41" fmla="*/ 2147483647 h 258"/>
              <a:gd name="T42" fmla="*/ 2147483647 w 230"/>
              <a:gd name="T43" fmla="*/ 2147483647 h 258"/>
              <a:gd name="T44" fmla="*/ 2147483647 w 230"/>
              <a:gd name="T45" fmla="*/ 2147483647 h 258"/>
              <a:gd name="T46" fmla="*/ 2147483647 w 230"/>
              <a:gd name="T47" fmla="*/ 2147483647 h 258"/>
              <a:gd name="T48" fmla="*/ 2147483647 w 230"/>
              <a:gd name="T49" fmla="*/ 2147483647 h 258"/>
              <a:gd name="T50" fmla="*/ 0 w 230"/>
              <a:gd name="T51" fmla="*/ 2147483647 h 258"/>
              <a:gd name="T52" fmla="*/ 0 w 230"/>
              <a:gd name="T53" fmla="*/ 2147483647 h 258"/>
              <a:gd name="T54" fmla="*/ 2147483647 w 230"/>
              <a:gd name="T55" fmla="*/ 2147483647 h 258"/>
              <a:gd name="T56" fmla="*/ 2147483647 w 230"/>
              <a:gd name="T57" fmla="*/ 2147483647 h 258"/>
              <a:gd name="T58" fmla="*/ 2147483647 w 230"/>
              <a:gd name="T59" fmla="*/ 2147483647 h 258"/>
              <a:gd name="T60" fmla="*/ 2147483647 w 230"/>
              <a:gd name="T61" fmla="*/ 2147483647 h 258"/>
              <a:gd name="T62" fmla="*/ 2147483647 w 230"/>
              <a:gd name="T63" fmla="*/ 2147483647 h 258"/>
              <a:gd name="T64" fmla="*/ 2147483647 w 230"/>
              <a:gd name="T65" fmla="*/ 2147483647 h 258"/>
              <a:gd name="T66" fmla="*/ 2147483647 w 230"/>
              <a:gd name="T67" fmla="*/ 2147483647 h 258"/>
              <a:gd name="T68" fmla="*/ 2147483647 w 230"/>
              <a:gd name="T69" fmla="*/ 2147483647 h 258"/>
              <a:gd name="T70" fmla="*/ 2147483647 w 230"/>
              <a:gd name="T71" fmla="*/ 2147483647 h 258"/>
              <a:gd name="T72" fmla="*/ 2147483647 w 230"/>
              <a:gd name="T73" fmla="*/ 2147483647 h 258"/>
              <a:gd name="T74" fmla="*/ 2147483647 w 230"/>
              <a:gd name="T75" fmla="*/ 2147483647 h 258"/>
              <a:gd name="T76" fmla="*/ 2147483647 w 230"/>
              <a:gd name="T77" fmla="*/ 2147483647 h 258"/>
              <a:gd name="T78" fmla="*/ 2147483647 w 230"/>
              <a:gd name="T79" fmla="*/ 2147483647 h 258"/>
              <a:gd name="T80" fmla="*/ 2147483647 w 230"/>
              <a:gd name="T81" fmla="*/ 2147483647 h 258"/>
              <a:gd name="T82" fmla="*/ 2147483647 w 230"/>
              <a:gd name="T83" fmla="*/ 2147483647 h 258"/>
              <a:gd name="T84" fmla="*/ 2147483647 w 230"/>
              <a:gd name="T85" fmla="*/ 2147483647 h 258"/>
              <a:gd name="T86" fmla="*/ 2147483647 w 230"/>
              <a:gd name="T87" fmla="*/ 2147483647 h 258"/>
              <a:gd name="T88" fmla="*/ 2147483647 w 230"/>
              <a:gd name="T89" fmla="*/ 2147483647 h 258"/>
              <a:gd name="T90" fmla="*/ 2147483647 w 230"/>
              <a:gd name="T91" fmla="*/ 2147483647 h 258"/>
              <a:gd name="T92" fmla="*/ 2147483647 w 230"/>
              <a:gd name="T93" fmla="*/ 2147483647 h 258"/>
              <a:gd name="T94" fmla="*/ 2147483647 w 230"/>
              <a:gd name="T95" fmla="*/ 2147483647 h 258"/>
              <a:gd name="T96" fmla="*/ 2147483647 w 230"/>
              <a:gd name="T97" fmla="*/ 2147483647 h 258"/>
              <a:gd name="T98" fmla="*/ 2147483647 w 230"/>
              <a:gd name="T99" fmla="*/ 2147483647 h 258"/>
              <a:gd name="T100" fmla="*/ 2147483647 w 230"/>
              <a:gd name="T101" fmla="*/ 0 h 258"/>
              <a:gd name="T102" fmla="*/ 2147483647 w 230"/>
              <a:gd name="T103" fmla="*/ 0 h 258"/>
              <a:gd name="T104" fmla="*/ 2147483647 w 230"/>
              <a:gd name="T105" fmla="*/ 0 h 258"/>
              <a:gd name="T106" fmla="*/ 2147483647 w 230"/>
              <a:gd name="T107" fmla="*/ 0 h 258"/>
              <a:gd name="T108" fmla="*/ 2147483647 w 230"/>
              <a:gd name="T109" fmla="*/ 0 h 258"/>
              <a:gd name="T110" fmla="*/ 2147483647 w 230"/>
              <a:gd name="T111" fmla="*/ 2147483647 h 258"/>
              <a:gd name="T112" fmla="*/ 2147483647 w 230"/>
              <a:gd name="T113" fmla="*/ 2147483647 h 258"/>
              <a:gd name="T114" fmla="*/ 2147483647 w 230"/>
              <a:gd name="T115" fmla="*/ 2147483647 h 258"/>
              <a:gd name="T116" fmla="*/ 2147483647 w 230"/>
              <a:gd name="T117" fmla="*/ 2147483647 h 258"/>
              <a:gd name="T118" fmla="*/ 2147483647 w 230"/>
              <a:gd name="T119" fmla="*/ 2147483647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30"/>
              <a:gd name="T181" fmla="*/ 0 h 258"/>
              <a:gd name="T182" fmla="*/ 230 w 230"/>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30" h="258">
                <a:moveTo>
                  <a:pt x="228" y="9"/>
                </a:moveTo>
                <a:lnTo>
                  <a:pt x="220" y="9"/>
                </a:lnTo>
                <a:lnTo>
                  <a:pt x="212" y="9"/>
                </a:lnTo>
                <a:lnTo>
                  <a:pt x="203" y="11"/>
                </a:lnTo>
                <a:lnTo>
                  <a:pt x="193" y="12"/>
                </a:lnTo>
                <a:lnTo>
                  <a:pt x="184" y="15"/>
                </a:lnTo>
                <a:lnTo>
                  <a:pt x="174" y="19"/>
                </a:lnTo>
                <a:lnTo>
                  <a:pt x="165" y="23"/>
                </a:lnTo>
                <a:lnTo>
                  <a:pt x="154" y="29"/>
                </a:lnTo>
                <a:lnTo>
                  <a:pt x="131" y="43"/>
                </a:lnTo>
                <a:lnTo>
                  <a:pt x="109" y="61"/>
                </a:lnTo>
                <a:lnTo>
                  <a:pt x="88" y="81"/>
                </a:lnTo>
                <a:lnTo>
                  <a:pt x="69" y="104"/>
                </a:lnTo>
                <a:lnTo>
                  <a:pt x="50" y="128"/>
                </a:lnTo>
                <a:lnTo>
                  <a:pt x="35" y="153"/>
                </a:lnTo>
                <a:lnTo>
                  <a:pt x="23" y="178"/>
                </a:lnTo>
                <a:lnTo>
                  <a:pt x="13" y="203"/>
                </a:lnTo>
                <a:lnTo>
                  <a:pt x="11" y="215"/>
                </a:lnTo>
                <a:lnTo>
                  <a:pt x="10" y="225"/>
                </a:lnTo>
                <a:lnTo>
                  <a:pt x="9" y="235"/>
                </a:lnTo>
                <a:lnTo>
                  <a:pt x="9" y="245"/>
                </a:lnTo>
                <a:lnTo>
                  <a:pt x="7" y="248"/>
                </a:lnTo>
                <a:lnTo>
                  <a:pt x="7" y="253"/>
                </a:lnTo>
                <a:lnTo>
                  <a:pt x="5" y="256"/>
                </a:lnTo>
                <a:lnTo>
                  <a:pt x="2" y="258"/>
                </a:lnTo>
                <a:lnTo>
                  <a:pt x="0" y="250"/>
                </a:lnTo>
                <a:lnTo>
                  <a:pt x="0" y="240"/>
                </a:lnTo>
                <a:lnTo>
                  <a:pt x="1" y="230"/>
                </a:lnTo>
                <a:lnTo>
                  <a:pt x="1" y="219"/>
                </a:lnTo>
                <a:lnTo>
                  <a:pt x="3" y="205"/>
                </a:lnTo>
                <a:lnTo>
                  <a:pt x="8" y="189"/>
                </a:lnTo>
                <a:lnTo>
                  <a:pt x="12" y="174"/>
                </a:lnTo>
                <a:lnTo>
                  <a:pt x="18" y="161"/>
                </a:lnTo>
                <a:lnTo>
                  <a:pt x="22" y="155"/>
                </a:lnTo>
                <a:lnTo>
                  <a:pt x="24" y="148"/>
                </a:lnTo>
                <a:lnTo>
                  <a:pt x="27" y="141"/>
                </a:lnTo>
                <a:lnTo>
                  <a:pt x="30" y="135"/>
                </a:lnTo>
                <a:lnTo>
                  <a:pt x="34" y="129"/>
                </a:lnTo>
                <a:lnTo>
                  <a:pt x="38" y="123"/>
                </a:lnTo>
                <a:lnTo>
                  <a:pt x="42" y="117"/>
                </a:lnTo>
                <a:lnTo>
                  <a:pt x="46" y="111"/>
                </a:lnTo>
                <a:lnTo>
                  <a:pt x="46" y="110"/>
                </a:lnTo>
                <a:lnTo>
                  <a:pt x="47" y="110"/>
                </a:lnTo>
                <a:lnTo>
                  <a:pt x="63" y="88"/>
                </a:lnTo>
                <a:lnTo>
                  <a:pt x="82" y="68"/>
                </a:lnTo>
                <a:lnTo>
                  <a:pt x="101" y="50"/>
                </a:lnTo>
                <a:lnTo>
                  <a:pt x="122" y="35"/>
                </a:lnTo>
                <a:lnTo>
                  <a:pt x="143" y="22"/>
                </a:lnTo>
                <a:lnTo>
                  <a:pt x="165" y="12"/>
                </a:lnTo>
                <a:lnTo>
                  <a:pt x="184" y="5"/>
                </a:lnTo>
                <a:lnTo>
                  <a:pt x="204" y="0"/>
                </a:lnTo>
                <a:lnTo>
                  <a:pt x="209" y="0"/>
                </a:lnTo>
                <a:lnTo>
                  <a:pt x="215" y="0"/>
                </a:lnTo>
                <a:lnTo>
                  <a:pt x="221" y="0"/>
                </a:lnTo>
                <a:lnTo>
                  <a:pt x="227" y="0"/>
                </a:lnTo>
                <a:lnTo>
                  <a:pt x="223" y="2"/>
                </a:lnTo>
                <a:lnTo>
                  <a:pt x="227" y="3"/>
                </a:lnTo>
                <a:lnTo>
                  <a:pt x="229" y="3"/>
                </a:lnTo>
                <a:lnTo>
                  <a:pt x="230" y="4"/>
                </a:lnTo>
                <a:lnTo>
                  <a:pt x="228" y="9"/>
                </a:lnTo>
                <a:close/>
              </a:path>
            </a:pathLst>
          </a:custGeom>
          <a:solidFill>
            <a:srgbClr val="8E9365"/>
          </a:solidFill>
          <a:ln w="9525">
            <a:noFill/>
            <a:round/>
            <a:headEnd/>
            <a:tailEnd/>
          </a:ln>
        </p:spPr>
        <p:txBody>
          <a:bodyPr/>
          <a:lstStyle/>
          <a:p>
            <a:endParaRPr lang="en-US"/>
          </a:p>
        </p:txBody>
      </p:sp>
      <p:sp>
        <p:nvSpPr>
          <p:cNvPr id="69" name="Freeform 16"/>
          <p:cNvSpPr>
            <a:spLocks/>
          </p:cNvSpPr>
          <p:nvPr/>
        </p:nvSpPr>
        <p:spPr bwMode="auto">
          <a:xfrm rot="1004478">
            <a:off x="7078663" y="2404275"/>
            <a:ext cx="134937" cy="157163"/>
          </a:xfrm>
          <a:custGeom>
            <a:avLst/>
            <a:gdLst>
              <a:gd name="T0" fmla="*/ 2147483647 w 197"/>
              <a:gd name="T1" fmla="*/ 2147483647 h 229"/>
              <a:gd name="T2" fmla="*/ 2147483647 w 197"/>
              <a:gd name="T3" fmla="*/ 2147483647 h 229"/>
              <a:gd name="T4" fmla="*/ 2147483647 w 197"/>
              <a:gd name="T5" fmla="*/ 2147483647 h 229"/>
              <a:gd name="T6" fmla="*/ 2147483647 w 197"/>
              <a:gd name="T7" fmla="*/ 2147483647 h 229"/>
              <a:gd name="T8" fmla="*/ 2147483647 w 197"/>
              <a:gd name="T9" fmla="*/ 2147483647 h 229"/>
              <a:gd name="T10" fmla="*/ 2147483647 w 197"/>
              <a:gd name="T11" fmla="*/ 2147483647 h 229"/>
              <a:gd name="T12" fmla="*/ 2147483647 w 197"/>
              <a:gd name="T13" fmla="*/ 2147483647 h 229"/>
              <a:gd name="T14" fmla="*/ 2147483647 w 197"/>
              <a:gd name="T15" fmla="*/ 2147483647 h 229"/>
              <a:gd name="T16" fmla="*/ 2147483647 w 197"/>
              <a:gd name="T17" fmla="*/ 2147483647 h 229"/>
              <a:gd name="T18" fmla="*/ 2147483647 w 197"/>
              <a:gd name="T19" fmla="*/ 2147483647 h 229"/>
              <a:gd name="T20" fmla="*/ 2147483647 w 197"/>
              <a:gd name="T21" fmla="*/ 2147483647 h 229"/>
              <a:gd name="T22" fmla="*/ 2147483647 w 197"/>
              <a:gd name="T23" fmla="*/ 2147483647 h 229"/>
              <a:gd name="T24" fmla="*/ 2147483647 w 197"/>
              <a:gd name="T25" fmla="*/ 2147483647 h 229"/>
              <a:gd name="T26" fmla="*/ 2147483647 w 197"/>
              <a:gd name="T27" fmla="*/ 2147483647 h 229"/>
              <a:gd name="T28" fmla="*/ 2147483647 w 197"/>
              <a:gd name="T29" fmla="*/ 2147483647 h 229"/>
              <a:gd name="T30" fmla="*/ 2147483647 w 197"/>
              <a:gd name="T31" fmla="*/ 2147483647 h 229"/>
              <a:gd name="T32" fmla="*/ 2147483647 w 197"/>
              <a:gd name="T33" fmla="*/ 2147483647 h 229"/>
              <a:gd name="T34" fmla="*/ 2147483647 w 197"/>
              <a:gd name="T35" fmla="*/ 2147483647 h 229"/>
              <a:gd name="T36" fmla="*/ 2147483647 w 197"/>
              <a:gd name="T37" fmla="*/ 2147483647 h 229"/>
              <a:gd name="T38" fmla="*/ 2147483647 w 197"/>
              <a:gd name="T39" fmla="*/ 2147483647 h 229"/>
              <a:gd name="T40" fmla="*/ 2147483647 w 197"/>
              <a:gd name="T41" fmla="*/ 2147483647 h 229"/>
              <a:gd name="T42" fmla="*/ 2147483647 w 197"/>
              <a:gd name="T43" fmla="*/ 2147483647 h 229"/>
              <a:gd name="T44" fmla="*/ 2147483647 w 197"/>
              <a:gd name="T45" fmla="*/ 2147483647 h 229"/>
              <a:gd name="T46" fmla="*/ 2147483647 w 197"/>
              <a:gd name="T47" fmla="*/ 2147483647 h 229"/>
              <a:gd name="T48" fmla="*/ 2147483647 w 197"/>
              <a:gd name="T49" fmla="*/ 2147483647 h 229"/>
              <a:gd name="T50" fmla="*/ 0 w 197"/>
              <a:gd name="T51" fmla="*/ 2147483647 h 229"/>
              <a:gd name="T52" fmla="*/ 2147483647 w 197"/>
              <a:gd name="T53" fmla="*/ 2147483647 h 229"/>
              <a:gd name="T54" fmla="*/ 2147483647 w 197"/>
              <a:gd name="T55" fmla="*/ 2147483647 h 229"/>
              <a:gd name="T56" fmla="*/ 2147483647 w 197"/>
              <a:gd name="T57" fmla="*/ 2147483647 h 229"/>
              <a:gd name="T58" fmla="*/ 2147483647 w 197"/>
              <a:gd name="T59" fmla="*/ 2147483647 h 229"/>
              <a:gd name="T60" fmla="*/ 2147483647 w 197"/>
              <a:gd name="T61" fmla="*/ 2147483647 h 229"/>
              <a:gd name="T62" fmla="*/ 2147483647 w 197"/>
              <a:gd name="T63" fmla="*/ 2147483647 h 229"/>
              <a:gd name="T64" fmla="*/ 2147483647 w 197"/>
              <a:gd name="T65" fmla="*/ 2147483647 h 229"/>
              <a:gd name="T66" fmla="*/ 2147483647 w 197"/>
              <a:gd name="T67" fmla="*/ 2147483647 h 229"/>
              <a:gd name="T68" fmla="*/ 2147483647 w 197"/>
              <a:gd name="T69" fmla="*/ 2147483647 h 229"/>
              <a:gd name="T70" fmla="*/ 2147483647 w 197"/>
              <a:gd name="T71" fmla="*/ 2147483647 h 229"/>
              <a:gd name="T72" fmla="*/ 2147483647 w 197"/>
              <a:gd name="T73" fmla="*/ 2147483647 h 229"/>
              <a:gd name="T74" fmla="*/ 2147483647 w 197"/>
              <a:gd name="T75" fmla="*/ 2147483647 h 229"/>
              <a:gd name="T76" fmla="*/ 2147483647 w 197"/>
              <a:gd name="T77" fmla="*/ 2147483647 h 229"/>
              <a:gd name="T78" fmla="*/ 2147483647 w 197"/>
              <a:gd name="T79" fmla="*/ 2147483647 h 229"/>
              <a:gd name="T80" fmla="*/ 2147483647 w 197"/>
              <a:gd name="T81" fmla="*/ 0 h 229"/>
              <a:gd name="T82" fmla="*/ 2147483647 w 197"/>
              <a:gd name="T83" fmla="*/ 0 h 229"/>
              <a:gd name="T84" fmla="*/ 2147483647 w 197"/>
              <a:gd name="T85" fmla="*/ 2147483647 h 229"/>
              <a:gd name="T86" fmla="*/ 2147483647 w 197"/>
              <a:gd name="T87" fmla="*/ 2147483647 h 229"/>
              <a:gd name="T88" fmla="*/ 2147483647 w 197"/>
              <a:gd name="T89" fmla="*/ 2147483647 h 2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229"/>
              <a:gd name="T137" fmla="*/ 197 w 197"/>
              <a:gd name="T138" fmla="*/ 229 h 22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229">
                <a:moveTo>
                  <a:pt x="196" y="3"/>
                </a:moveTo>
                <a:lnTo>
                  <a:pt x="193" y="4"/>
                </a:lnTo>
                <a:lnTo>
                  <a:pt x="191" y="6"/>
                </a:lnTo>
                <a:lnTo>
                  <a:pt x="188" y="7"/>
                </a:lnTo>
                <a:lnTo>
                  <a:pt x="185" y="9"/>
                </a:lnTo>
                <a:lnTo>
                  <a:pt x="167" y="14"/>
                </a:lnTo>
                <a:lnTo>
                  <a:pt x="147" y="23"/>
                </a:lnTo>
                <a:lnTo>
                  <a:pt x="129" y="33"/>
                </a:lnTo>
                <a:lnTo>
                  <a:pt x="109" y="47"/>
                </a:lnTo>
                <a:lnTo>
                  <a:pt x="91" y="63"/>
                </a:lnTo>
                <a:lnTo>
                  <a:pt x="73" y="81"/>
                </a:lnTo>
                <a:lnTo>
                  <a:pt x="56" y="100"/>
                </a:lnTo>
                <a:lnTo>
                  <a:pt x="41" y="122"/>
                </a:lnTo>
                <a:lnTo>
                  <a:pt x="33" y="135"/>
                </a:lnTo>
                <a:lnTo>
                  <a:pt x="26" y="147"/>
                </a:lnTo>
                <a:lnTo>
                  <a:pt x="20" y="161"/>
                </a:lnTo>
                <a:lnTo>
                  <a:pt x="16" y="174"/>
                </a:lnTo>
                <a:lnTo>
                  <a:pt x="11" y="188"/>
                </a:lnTo>
                <a:lnTo>
                  <a:pt x="9" y="201"/>
                </a:lnTo>
                <a:lnTo>
                  <a:pt x="7" y="214"/>
                </a:lnTo>
                <a:lnTo>
                  <a:pt x="5" y="227"/>
                </a:lnTo>
                <a:lnTo>
                  <a:pt x="4" y="228"/>
                </a:lnTo>
                <a:lnTo>
                  <a:pt x="2" y="228"/>
                </a:lnTo>
                <a:lnTo>
                  <a:pt x="1" y="229"/>
                </a:lnTo>
                <a:lnTo>
                  <a:pt x="0" y="211"/>
                </a:lnTo>
                <a:lnTo>
                  <a:pt x="2" y="191"/>
                </a:lnTo>
                <a:lnTo>
                  <a:pt x="8" y="170"/>
                </a:lnTo>
                <a:lnTo>
                  <a:pt x="15" y="150"/>
                </a:lnTo>
                <a:lnTo>
                  <a:pt x="25" y="130"/>
                </a:lnTo>
                <a:lnTo>
                  <a:pt x="37" y="109"/>
                </a:lnTo>
                <a:lnTo>
                  <a:pt x="50" y="90"/>
                </a:lnTo>
                <a:lnTo>
                  <a:pt x="65" y="71"/>
                </a:lnTo>
                <a:lnTo>
                  <a:pt x="80" y="56"/>
                </a:lnTo>
                <a:lnTo>
                  <a:pt x="96" y="43"/>
                </a:lnTo>
                <a:lnTo>
                  <a:pt x="113" y="31"/>
                </a:lnTo>
                <a:lnTo>
                  <a:pt x="130" y="19"/>
                </a:lnTo>
                <a:lnTo>
                  <a:pt x="147" y="11"/>
                </a:lnTo>
                <a:lnTo>
                  <a:pt x="163" y="6"/>
                </a:lnTo>
                <a:lnTo>
                  <a:pt x="179" y="1"/>
                </a:lnTo>
                <a:lnTo>
                  <a:pt x="196" y="0"/>
                </a:lnTo>
                <a:lnTo>
                  <a:pt x="197" y="0"/>
                </a:lnTo>
                <a:lnTo>
                  <a:pt x="197" y="1"/>
                </a:lnTo>
                <a:lnTo>
                  <a:pt x="197" y="2"/>
                </a:lnTo>
                <a:lnTo>
                  <a:pt x="196" y="3"/>
                </a:lnTo>
                <a:close/>
              </a:path>
            </a:pathLst>
          </a:custGeom>
          <a:solidFill>
            <a:srgbClr val="8E9365"/>
          </a:solidFill>
          <a:ln w="9525">
            <a:noFill/>
            <a:round/>
            <a:headEnd/>
            <a:tailEnd/>
          </a:ln>
        </p:spPr>
        <p:txBody>
          <a:bodyPr/>
          <a:lstStyle/>
          <a:p>
            <a:endParaRPr lang="en-US"/>
          </a:p>
        </p:txBody>
      </p:sp>
      <p:sp>
        <p:nvSpPr>
          <p:cNvPr id="70" name="Freeform 17"/>
          <p:cNvSpPr>
            <a:spLocks/>
          </p:cNvSpPr>
          <p:nvPr/>
        </p:nvSpPr>
        <p:spPr bwMode="auto">
          <a:xfrm rot="1004478">
            <a:off x="7229475" y="2570963"/>
            <a:ext cx="436563" cy="531812"/>
          </a:xfrm>
          <a:custGeom>
            <a:avLst/>
            <a:gdLst>
              <a:gd name="T0" fmla="*/ 2147483647 w 642"/>
              <a:gd name="T1" fmla="*/ 2147483647 h 783"/>
              <a:gd name="T2" fmla="*/ 2147483647 w 642"/>
              <a:gd name="T3" fmla="*/ 2147483647 h 783"/>
              <a:gd name="T4" fmla="*/ 2147483647 w 642"/>
              <a:gd name="T5" fmla="*/ 2147483647 h 783"/>
              <a:gd name="T6" fmla="*/ 2147483647 w 642"/>
              <a:gd name="T7" fmla="*/ 2147483647 h 783"/>
              <a:gd name="T8" fmla="*/ 2147483647 w 642"/>
              <a:gd name="T9" fmla="*/ 2147483647 h 783"/>
              <a:gd name="T10" fmla="*/ 2147483647 w 642"/>
              <a:gd name="T11" fmla="*/ 2147483647 h 783"/>
              <a:gd name="T12" fmla="*/ 2147483647 w 642"/>
              <a:gd name="T13" fmla="*/ 2147483647 h 783"/>
              <a:gd name="T14" fmla="*/ 2147483647 w 642"/>
              <a:gd name="T15" fmla="*/ 2147483647 h 783"/>
              <a:gd name="T16" fmla="*/ 2147483647 w 642"/>
              <a:gd name="T17" fmla="*/ 2147483647 h 783"/>
              <a:gd name="T18" fmla="*/ 2147483647 w 642"/>
              <a:gd name="T19" fmla="*/ 2147483647 h 783"/>
              <a:gd name="T20" fmla="*/ 2147483647 w 642"/>
              <a:gd name="T21" fmla="*/ 2147483647 h 783"/>
              <a:gd name="T22" fmla="*/ 2147483647 w 642"/>
              <a:gd name="T23" fmla="*/ 2147483647 h 783"/>
              <a:gd name="T24" fmla="*/ 2147483647 w 642"/>
              <a:gd name="T25" fmla="*/ 2147483647 h 783"/>
              <a:gd name="T26" fmla="*/ 2147483647 w 642"/>
              <a:gd name="T27" fmla="*/ 2147483647 h 783"/>
              <a:gd name="T28" fmla="*/ 2147483647 w 642"/>
              <a:gd name="T29" fmla="*/ 2147483647 h 783"/>
              <a:gd name="T30" fmla="*/ 2147483647 w 642"/>
              <a:gd name="T31" fmla="*/ 2147483647 h 783"/>
              <a:gd name="T32" fmla="*/ 2147483647 w 642"/>
              <a:gd name="T33" fmla="*/ 2147483647 h 783"/>
              <a:gd name="T34" fmla="*/ 2147483647 w 642"/>
              <a:gd name="T35" fmla="*/ 2147483647 h 783"/>
              <a:gd name="T36" fmla="*/ 2147483647 w 642"/>
              <a:gd name="T37" fmla="*/ 2147483647 h 783"/>
              <a:gd name="T38" fmla="*/ 2147483647 w 642"/>
              <a:gd name="T39" fmla="*/ 2147483647 h 783"/>
              <a:gd name="T40" fmla="*/ 2147483647 w 642"/>
              <a:gd name="T41" fmla="*/ 2147483647 h 783"/>
              <a:gd name="T42" fmla="*/ 2147483647 w 642"/>
              <a:gd name="T43" fmla="*/ 2147483647 h 783"/>
              <a:gd name="T44" fmla="*/ 2147483647 w 642"/>
              <a:gd name="T45" fmla="*/ 2147483647 h 783"/>
              <a:gd name="T46" fmla="*/ 2147483647 w 642"/>
              <a:gd name="T47" fmla="*/ 2147483647 h 783"/>
              <a:gd name="T48" fmla="*/ 2147483647 w 642"/>
              <a:gd name="T49" fmla="*/ 2147483647 h 783"/>
              <a:gd name="T50" fmla="*/ 2147483647 w 642"/>
              <a:gd name="T51" fmla="*/ 2147483647 h 783"/>
              <a:gd name="T52" fmla="*/ 0 w 642"/>
              <a:gd name="T53" fmla="*/ 2147483647 h 783"/>
              <a:gd name="T54" fmla="*/ 2147483647 w 642"/>
              <a:gd name="T55" fmla="*/ 2147483647 h 783"/>
              <a:gd name="T56" fmla="*/ 2147483647 w 642"/>
              <a:gd name="T57" fmla="*/ 2147483647 h 783"/>
              <a:gd name="T58" fmla="*/ 2147483647 w 642"/>
              <a:gd name="T59" fmla="*/ 2147483647 h 783"/>
              <a:gd name="T60" fmla="*/ 2147483647 w 642"/>
              <a:gd name="T61" fmla="*/ 2147483647 h 783"/>
              <a:gd name="T62" fmla="*/ 2147483647 w 642"/>
              <a:gd name="T63" fmla="*/ 2147483647 h 783"/>
              <a:gd name="T64" fmla="*/ 2147483647 w 642"/>
              <a:gd name="T65" fmla="*/ 2147483647 h 783"/>
              <a:gd name="T66" fmla="*/ 2147483647 w 642"/>
              <a:gd name="T67" fmla="*/ 2147483647 h 783"/>
              <a:gd name="T68" fmla="*/ 2147483647 w 642"/>
              <a:gd name="T69" fmla="*/ 2147483647 h 783"/>
              <a:gd name="T70" fmla="*/ 2147483647 w 642"/>
              <a:gd name="T71" fmla="*/ 2147483647 h 783"/>
              <a:gd name="T72" fmla="*/ 2147483647 w 642"/>
              <a:gd name="T73" fmla="*/ 2147483647 h 783"/>
              <a:gd name="T74" fmla="*/ 2147483647 w 642"/>
              <a:gd name="T75" fmla="*/ 2147483647 h 783"/>
              <a:gd name="T76" fmla="*/ 2147483647 w 642"/>
              <a:gd name="T77" fmla="*/ 2147483647 h 783"/>
              <a:gd name="T78" fmla="*/ 2147483647 w 642"/>
              <a:gd name="T79" fmla="*/ 2147483647 h 783"/>
              <a:gd name="T80" fmla="*/ 2147483647 w 642"/>
              <a:gd name="T81" fmla="*/ 2147483647 h 783"/>
              <a:gd name="T82" fmla="*/ 2147483647 w 642"/>
              <a:gd name="T83" fmla="*/ 2147483647 h 783"/>
              <a:gd name="T84" fmla="*/ 2147483647 w 642"/>
              <a:gd name="T85" fmla="*/ 2147483647 h 783"/>
              <a:gd name="T86" fmla="*/ 2147483647 w 642"/>
              <a:gd name="T87" fmla="*/ 2147483647 h 783"/>
              <a:gd name="T88" fmla="*/ 2147483647 w 642"/>
              <a:gd name="T89" fmla="*/ 2147483647 h 783"/>
              <a:gd name="T90" fmla="*/ 2147483647 w 642"/>
              <a:gd name="T91" fmla="*/ 2147483647 h 783"/>
              <a:gd name="T92" fmla="*/ 2147483647 w 642"/>
              <a:gd name="T93" fmla="*/ 2147483647 h 783"/>
              <a:gd name="T94" fmla="*/ 2147483647 w 642"/>
              <a:gd name="T95" fmla="*/ 2147483647 h 7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2"/>
              <a:gd name="T145" fmla="*/ 0 h 783"/>
              <a:gd name="T146" fmla="*/ 642 w 642"/>
              <a:gd name="T147" fmla="*/ 783 h 7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2" h="783">
                <a:moveTo>
                  <a:pt x="608" y="227"/>
                </a:moveTo>
                <a:lnTo>
                  <a:pt x="627" y="285"/>
                </a:lnTo>
                <a:lnTo>
                  <a:pt x="639" y="346"/>
                </a:lnTo>
                <a:lnTo>
                  <a:pt x="642" y="408"/>
                </a:lnTo>
                <a:lnTo>
                  <a:pt x="638" y="470"/>
                </a:lnTo>
                <a:lnTo>
                  <a:pt x="624" y="531"/>
                </a:lnTo>
                <a:lnTo>
                  <a:pt x="602" y="588"/>
                </a:lnTo>
                <a:lnTo>
                  <a:pt x="572" y="641"/>
                </a:lnTo>
                <a:lnTo>
                  <a:pt x="533" y="688"/>
                </a:lnTo>
                <a:lnTo>
                  <a:pt x="517" y="704"/>
                </a:lnTo>
                <a:lnTo>
                  <a:pt x="499" y="719"/>
                </a:lnTo>
                <a:lnTo>
                  <a:pt x="481" y="733"/>
                </a:lnTo>
                <a:lnTo>
                  <a:pt x="462" y="744"/>
                </a:lnTo>
                <a:lnTo>
                  <a:pt x="443" y="755"/>
                </a:lnTo>
                <a:lnTo>
                  <a:pt x="422" y="764"/>
                </a:lnTo>
                <a:lnTo>
                  <a:pt x="401" y="770"/>
                </a:lnTo>
                <a:lnTo>
                  <a:pt x="381" y="774"/>
                </a:lnTo>
                <a:lnTo>
                  <a:pt x="377" y="772"/>
                </a:lnTo>
                <a:lnTo>
                  <a:pt x="373" y="773"/>
                </a:lnTo>
                <a:lnTo>
                  <a:pt x="368" y="775"/>
                </a:lnTo>
                <a:lnTo>
                  <a:pt x="363" y="776"/>
                </a:lnTo>
                <a:lnTo>
                  <a:pt x="352" y="778"/>
                </a:lnTo>
                <a:lnTo>
                  <a:pt x="340" y="779"/>
                </a:lnTo>
                <a:lnTo>
                  <a:pt x="328" y="780"/>
                </a:lnTo>
                <a:lnTo>
                  <a:pt x="316" y="782"/>
                </a:lnTo>
                <a:lnTo>
                  <a:pt x="303" y="783"/>
                </a:lnTo>
                <a:lnTo>
                  <a:pt x="292" y="783"/>
                </a:lnTo>
                <a:lnTo>
                  <a:pt x="279" y="783"/>
                </a:lnTo>
                <a:lnTo>
                  <a:pt x="266" y="782"/>
                </a:lnTo>
                <a:lnTo>
                  <a:pt x="240" y="781"/>
                </a:lnTo>
                <a:lnTo>
                  <a:pt x="216" y="776"/>
                </a:lnTo>
                <a:lnTo>
                  <a:pt x="193" y="768"/>
                </a:lnTo>
                <a:lnTo>
                  <a:pt x="170" y="758"/>
                </a:lnTo>
                <a:lnTo>
                  <a:pt x="148" y="745"/>
                </a:lnTo>
                <a:lnTo>
                  <a:pt x="127" y="730"/>
                </a:lnTo>
                <a:lnTo>
                  <a:pt x="107" y="714"/>
                </a:lnTo>
                <a:lnTo>
                  <a:pt x="88" y="697"/>
                </a:lnTo>
                <a:lnTo>
                  <a:pt x="82" y="689"/>
                </a:lnTo>
                <a:lnTo>
                  <a:pt x="77" y="680"/>
                </a:lnTo>
                <a:lnTo>
                  <a:pt x="73" y="670"/>
                </a:lnTo>
                <a:lnTo>
                  <a:pt x="68" y="661"/>
                </a:lnTo>
                <a:lnTo>
                  <a:pt x="64" y="653"/>
                </a:lnTo>
                <a:lnTo>
                  <a:pt x="59" y="644"/>
                </a:lnTo>
                <a:lnTo>
                  <a:pt x="53" y="637"/>
                </a:lnTo>
                <a:lnTo>
                  <a:pt x="46" y="630"/>
                </a:lnTo>
                <a:lnTo>
                  <a:pt x="44" y="623"/>
                </a:lnTo>
                <a:lnTo>
                  <a:pt x="42" y="616"/>
                </a:lnTo>
                <a:lnTo>
                  <a:pt x="39" y="609"/>
                </a:lnTo>
                <a:lnTo>
                  <a:pt x="35" y="604"/>
                </a:lnTo>
                <a:lnTo>
                  <a:pt x="22" y="569"/>
                </a:lnTo>
                <a:lnTo>
                  <a:pt x="13" y="535"/>
                </a:lnTo>
                <a:lnTo>
                  <a:pt x="7" y="499"/>
                </a:lnTo>
                <a:lnTo>
                  <a:pt x="2" y="463"/>
                </a:lnTo>
                <a:lnTo>
                  <a:pt x="0" y="426"/>
                </a:lnTo>
                <a:lnTo>
                  <a:pt x="0" y="389"/>
                </a:lnTo>
                <a:lnTo>
                  <a:pt x="2" y="351"/>
                </a:lnTo>
                <a:lnTo>
                  <a:pt x="5" y="313"/>
                </a:lnTo>
                <a:lnTo>
                  <a:pt x="9" y="282"/>
                </a:lnTo>
                <a:lnTo>
                  <a:pt x="15" y="251"/>
                </a:lnTo>
                <a:lnTo>
                  <a:pt x="23" y="221"/>
                </a:lnTo>
                <a:lnTo>
                  <a:pt x="34" y="191"/>
                </a:lnTo>
                <a:lnTo>
                  <a:pt x="46" y="162"/>
                </a:lnTo>
                <a:lnTo>
                  <a:pt x="62" y="136"/>
                </a:lnTo>
                <a:lnTo>
                  <a:pt x="81" y="109"/>
                </a:lnTo>
                <a:lnTo>
                  <a:pt x="103" y="86"/>
                </a:lnTo>
                <a:lnTo>
                  <a:pt x="119" y="68"/>
                </a:lnTo>
                <a:lnTo>
                  <a:pt x="136" y="53"/>
                </a:lnTo>
                <a:lnTo>
                  <a:pt x="156" y="40"/>
                </a:lnTo>
                <a:lnTo>
                  <a:pt x="178" y="31"/>
                </a:lnTo>
                <a:lnTo>
                  <a:pt x="198" y="23"/>
                </a:lnTo>
                <a:lnTo>
                  <a:pt x="221" y="18"/>
                </a:lnTo>
                <a:lnTo>
                  <a:pt x="243" y="14"/>
                </a:lnTo>
                <a:lnTo>
                  <a:pt x="265" y="12"/>
                </a:lnTo>
                <a:lnTo>
                  <a:pt x="271" y="9"/>
                </a:lnTo>
                <a:lnTo>
                  <a:pt x="277" y="8"/>
                </a:lnTo>
                <a:lnTo>
                  <a:pt x="283" y="7"/>
                </a:lnTo>
                <a:lnTo>
                  <a:pt x="288" y="7"/>
                </a:lnTo>
                <a:lnTo>
                  <a:pt x="294" y="7"/>
                </a:lnTo>
                <a:lnTo>
                  <a:pt x="300" y="6"/>
                </a:lnTo>
                <a:lnTo>
                  <a:pt x="306" y="3"/>
                </a:lnTo>
                <a:lnTo>
                  <a:pt x="311" y="0"/>
                </a:lnTo>
                <a:lnTo>
                  <a:pt x="336" y="1"/>
                </a:lnTo>
                <a:lnTo>
                  <a:pt x="360" y="5"/>
                </a:lnTo>
                <a:lnTo>
                  <a:pt x="383" y="10"/>
                </a:lnTo>
                <a:lnTo>
                  <a:pt x="406" y="18"/>
                </a:lnTo>
                <a:lnTo>
                  <a:pt x="428" y="28"/>
                </a:lnTo>
                <a:lnTo>
                  <a:pt x="450" y="39"/>
                </a:lnTo>
                <a:lnTo>
                  <a:pt x="471" y="53"/>
                </a:lnTo>
                <a:lnTo>
                  <a:pt x="490" y="67"/>
                </a:lnTo>
                <a:lnTo>
                  <a:pt x="510" y="83"/>
                </a:lnTo>
                <a:lnTo>
                  <a:pt x="527" y="100"/>
                </a:lnTo>
                <a:lnTo>
                  <a:pt x="544" y="120"/>
                </a:lnTo>
                <a:lnTo>
                  <a:pt x="559" y="139"/>
                </a:lnTo>
                <a:lnTo>
                  <a:pt x="573" y="160"/>
                </a:lnTo>
                <a:lnTo>
                  <a:pt x="587" y="182"/>
                </a:lnTo>
                <a:lnTo>
                  <a:pt x="597" y="204"/>
                </a:lnTo>
                <a:lnTo>
                  <a:pt x="608" y="227"/>
                </a:lnTo>
                <a:close/>
              </a:path>
            </a:pathLst>
          </a:custGeom>
          <a:solidFill>
            <a:srgbClr val="D8DAC9"/>
          </a:solidFill>
          <a:ln w="9525">
            <a:noFill/>
            <a:round/>
            <a:headEnd/>
            <a:tailEnd/>
          </a:ln>
        </p:spPr>
        <p:txBody>
          <a:bodyPr/>
          <a:lstStyle/>
          <a:p>
            <a:endParaRPr lang="en-US"/>
          </a:p>
        </p:txBody>
      </p:sp>
      <p:sp>
        <p:nvSpPr>
          <p:cNvPr id="71" name="Freeform 18"/>
          <p:cNvSpPr>
            <a:spLocks/>
          </p:cNvSpPr>
          <p:nvPr/>
        </p:nvSpPr>
        <p:spPr bwMode="auto">
          <a:xfrm rot="1004478">
            <a:off x="7083425" y="2493175"/>
            <a:ext cx="184150" cy="522288"/>
          </a:xfrm>
          <a:custGeom>
            <a:avLst/>
            <a:gdLst>
              <a:gd name="T0" fmla="*/ 2147483647 w 272"/>
              <a:gd name="T1" fmla="*/ 2147483647 h 770"/>
              <a:gd name="T2" fmla="*/ 2147483647 w 272"/>
              <a:gd name="T3" fmla="*/ 2147483647 h 770"/>
              <a:gd name="T4" fmla="*/ 2147483647 w 272"/>
              <a:gd name="T5" fmla="*/ 2147483647 h 770"/>
              <a:gd name="T6" fmla="*/ 2147483647 w 272"/>
              <a:gd name="T7" fmla="*/ 2147483647 h 770"/>
              <a:gd name="T8" fmla="*/ 2147483647 w 272"/>
              <a:gd name="T9" fmla="*/ 2147483647 h 770"/>
              <a:gd name="T10" fmla="*/ 2147483647 w 272"/>
              <a:gd name="T11" fmla="*/ 2147483647 h 770"/>
              <a:gd name="T12" fmla="*/ 2147483647 w 272"/>
              <a:gd name="T13" fmla="*/ 2147483647 h 770"/>
              <a:gd name="T14" fmla="*/ 2147483647 w 272"/>
              <a:gd name="T15" fmla="*/ 2147483647 h 770"/>
              <a:gd name="T16" fmla="*/ 2147483647 w 272"/>
              <a:gd name="T17" fmla="*/ 2147483647 h 770"/>
              <a:gd name="T18" fmla="*/ 2147483647 w 272"/>
              <a:gd name="T19" fmla="*/ 2147483647 h 770"/>
              <a:gd name="T20" fmla="*/ 2147483647 w 272"/>
              <a:gd name="T21" fmla="*/ 2147483647 h 770"/>
              <a:gd name="T22" fmla="*/ 2147483647 w 272"/>
              <a:gd name="T23" fmla="*/ 2147483647 h 770"/>
              <a:gd name="T24" fmla="*/ 2147483647 w 272"/>
              <a:gd name="T25" fmla="*/ 2147483647 h 770"/>
              <a:gd name="T26" fmla="*/ 2147483647 w 272"/>
              <a:gd name="T27" fmla="*/ 2147483647 h 770"/>
              <a:gd name="T28" fmla="*/ 2147483647 w 272"/>
              <a:gd name="T29" fmla="*/ 2147483647 h 770"/>
              <a:gd name="T30" fmla="*/ 2147483647 w 272"/>
              <a:gd name="T31" fmla="*/ 2147483647 h 770"/>
              <a:gd name="T32" fmla="*/ 2147483647 w 272"/>
              <a:gd name="T33" fmla="*/ 2147483647 h 770"/>
              <a:gd name="T34" fmla="*/ 2147483647 w 272"/>
              <a:gd name="T35" fmla="*/ 2147483647 h 770"/>
              <a:gd name="T36" fmla="*/ 2147483647 w 272"/>
              <a:gd name="T37" fmla="*/ 2147483647 h 770"/>
              <a:gd name="T38" fmla="*/ 2147483647 w 272"/>
              <a:gd name="T39" fmla="*/ 2147483647 h 770"/>
              <a:gd name="T40" fmla="*/ 2147483647 w 272"/>
              <a:gd name="T41" fmla="*/ 2147483647 h 770"/>
              <a:gd name="T42" fmla="*/ 2147483647 w 272"/>
              <a:gd name="T43" fmla="*/ 2147483647 h 770"/>
              <a:gd name="T44" fmla="*/ 2147483647 w 272"/>
              <a:gd name="T45" fmla="*/ 2147483647 h 770"/>
              <a:gd name="T46" fmla="*/ 2147483647 w 272"/>
              <a:gd name="T47" fmla="*/ 2147483647 h 770"/>
              <a:gd name="T48" fmla="*/ 2147483647 w 272"/>
              <a:gd name="T49" fmla="*/ 2147483647 h 770"/>
              <a:gd name="T50" fmla="*/ 2147483647 w 272"/>
              <a:gd name="T51" fmla="*/ 2147483647 h 770"/>
              <a:gd name="T52" fmla="*/ 2147483647 w 272"/>
              <a:gd name="T53" fmla="*/ 2147483647 h 770"/>
              <a:gd name="T54" fmla="*/ 2147483647 w 272"/>
              <a:gd name="T55" fmla="*/ 2147483647 h 770"/>
              <a:gd name="T56" fmla="*/ 2147483647 w 272"/>
              <a:gd name="T57" fmla="*/ 2147483647 h 770"/>
              <a:gd name="T58" fmla="*/ 2147483647 w 272"/>
              <a:gd name="T59" fmla="*/ 2147483647 h 770"/>
              <a:gd name="T60" fmla="*/ 2147483647 w 272"/>
              <a:gd name="T61" fmla="*/ 2147483647 h 770"/>
              <a:gd name="T62" fmla="*/ 2147483647 w 272"/>
              <a:gd name="T63" fmla="*/ 2147483647 h 770"/>
              <a:gd name="T64" fmla="*/ 2147483647 w 272"/>
              <a:gd name="T65" fmla="*/ 2147483647 h 770"/>
              <a:gd name="T66" fmla="*/ 2147483647 w 272"/>
              <a:gd name="T67" fmla="*/ 2147483647 h 770"/>
              <a:gd name="T68" fmla="*/ 2147483647 w 272"/>
              <a:gd name="T69" fmla="*/ 2147483647 h 770"/>
              <a:gd name="T70" fmla="*/ 2147483647 w 272"/>
              <a:gd name="T71" fmla="*/ 2147483647 h 770"/>
              <a:gd name="T72" fmla="*/ 2147483647 w 272"/>
              <a:gd name="T73" fmla="*/ 2147483647 h 770"/>
              <a:gd name="T74" fmla="*/ 0 w 272"/>
              <a:gd name="T75" fmla="*/ 2147483647 h 770"/>
              <a:gd name="T76" fmla="*/ 2147483647 w 272"/>
              <a:gd name="T77" fmla="*/ 2147483647 h 770"/>
              <a:gd name="T78" fmla="*/ 2147483647 w 272"/>
              <a:gd name="T79" fmla="*/ 2147483647 h 770"/>
              <a:gd name="T80" fmla="*/ 2147483647 w 272"/>
              <a:gd name="T81" fmla="*/ 2147483647 h 770"/>
              <a:gd name="T82" fmla="*/ 2147483647 w 272"/>
              <a:gd name="T83" fmla="*/ 2147483647 h 770"/>
              <a:gd name="T84" fmla="*/ 2147483647 w 272"/>
              <a:gd name="T85" fmla="*/ 2147483647 h 770"/>
              <a:gd name="T86" fmla="*/ 2147483647 w 272"/>
              <a:gd name="T87" fmla="*/ 2147483647 h 770"/>
              <a:gd name="T88" fmla="*/ 2147483647 w 272"/>
              <a:gd name="T89" fmla="*/ 2147483647 h 770"/>
              <a:gd name="T90" fmla="*/ 2147483647 w 272"/>
              <a:gd name="T91" fmla="*/ 2147483647 h 770"/>
              <a:gd name="T92" fmla="*/ 2147483647 w 272"/>
              <a:gd name="T93" fmla="*/ 2147483647 h 770"/>
              <a:gd name="T94" fmla="*/ 2147483647 w 272"/>
              <a:gd name="T95" fmla="*/ 2147483647 h 770"/>
              <a:gd name="T96" fmla="*/ 2147483647 w 272"/>
              <a:gd name="T97" fmla="*/ 0 h 7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
              <a:gd name="T148" fmla="*/ 0 h 770"/>
              <a:gd name="T149" fmla="*/ 272 w 272"/>
              <a:gd name="T150" fmla="*/ 770 h 7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 h="770">
                <a:moveTo>
                  <a:pt x="272" y="0"/>
                </a:moveTo>
                <a:lnTo>
                  <a:pt x="258" y="14"/>
                </a:lnTo>
                <a:lnTo>
                  <a:pt x="244" y="27"/>
                </a:lnTo>
                <a:lnTo>
                  <a:pt x="232" y="40"/>
                </a:lnTo>
                <a:lnTo>
                  <a:pt x="219" y="54"/>
                </a:lnTo>
                <a:lnTo>
                  <a:pt x="208" y="69"/>
                </a:lnTo>
                <a:lnTo>
                  <a:pt x="196" y="84"/>
                </a:lnTo>
                <a:lnTo>
                  <a:pt x="186" y="99"/>
                </a:lnTo>
                <a:lnTo>
                  <a:pt x="176" y="116"/>
                </a:lnTo>
                <a:lnTo>
                  <a:pt x="175" y="123"/>
                </a:lnTo>
                <a:lnTo>
                  <a:pt x="172" y="129"/>
                </a:lnTo>
                <a:lnTo>
                  <a:pt x="167" y="135"/>
                </a:lnTo>
                <a:lnTo>
                  <a:pt x="165" y="142"/>
                </a:lnTo>
                <a:lnTo>
                  <a:pt x="158" y="163"/>
                </a:lnTo>
                <a:lnTo>
                  <a:pt x="151" y="184"/>
                </a:lnTo>
                <a:lnTo>
                  <a:pt x="145" y="206"/>
                </a:lnTo>
                <a:lnTo>
                  <a:pt x="141" y="229"/>
                </a:lnTo>
                <a:lnTo>
                  <a:pt x="131" y="262"/>
                </a:lnTo>
                <a:lnTo>
                  <a:pt x="126" y="296"/>
                </a:lnTo>
                <a:lnTo>
                  <a:pt x="121" y="332"/>
                </a:lnTo>
                <a:lnTo>
                  <a:pt x="120" y="368"/>
                </a:lnTo>
                <a:lnTo>
                  <a:pt x="119" y="368"/>
                </a:lnTo>
                <a:lnTo>
                  <a:pt x="118" y="393"/>
                </a:lnTo>
                <a:lnTo>
                  <a:pt x="121" y="417"/>
                </a:lnTo>
                <a:lnTo>
                  <a:pt x="125" y="442"/>
                </a:lnTo>
                <a:lnTo>
                  <a:pt x="125" y="467"/>
                </a:lnTo>
                <a:lnTo>
                  <a:pt x="123" y="467"/>
                </a:lnTo>
                <a:lnTo>
                  <a:pt x="122" y="467"/>
                </a:lnTo>
                <a:lnTo>
                  <a:pt x="122" y="468"/>
                </a:lnTo>
                <a:lnTo>
                  <a:pt x="123" y="470"/>
                </a:lnTo>
                <a:lnTo>
                  <a:pt x="125" y="470"/>
                </a:lnTo>
                <a:lnTo>
                  <a:pt x="126" y="469"/>
                </a:lnTo>
                <a:lnTo>
                  <a:pt x="127" y="469"/>
                </a:lnTo>
                <a:lnTo>
                  <a:pt x="126" y="474"/>
                </a:lnTo>
                <a:lnTo>
                  <a:pt x="126" y="478"/>
                </a:lnTo>
                <a:lnTo>
                  <a:pt x="126" y="482"/>
                </a:lnTo>
                <a:lnTo>
                  <a:pt x="128" y="485"/>
                </a:lnTo>
                <a:lnTo>
                  <a:pt x="131" y="513"/>
                </a:lnTo>
                <a:lnTo>
                  <a:pt x="136" y="539"/>
                </a:lnTo>
                <a:lnTo>
                  <a:pt x="142" y="566"/>
                </a:lnTo>
                <a:lnTo>
                  <a:pt x="150" y="592"/>
                </a:lnTo>
                <a:lnTo>
                  <a:pt x="158" y="619"/>
                </a:lnTo>
                <a:lnTo>
                  <a:pt x="168" y="644"/>
                </a:lnTo>
                <a:lnTo>
                  <a:pt x="181" y="668"/>
                </a:lnTo>
                <a:lnTo>
                  <a:pt x="195" y="692"/>
                </a:lnTo>
                <a:lnTo>
                  <a:pt x="201" y="703"/>
                </a:lnTo>
                <a:lnTo>
                  <a:pt x="209" y="713"/>
                </a:lnTo>
                <a:lnTo>
                  <a:pt x="217" y="725"/>
                </a:lnTo>
                <a:lnTo>
                  <a:pt x="226" y="735"/>
                </a:lnTo>
                <a:lnTo>
                  <a:pt x="231" y="741"/>
                </a:lnTo>
                <a:lnTo>
                  <a:pt x="236" y="745"/>
                </a:lnTo>
                <a:lnTo>
                  <a:pt x="242" y="749"/>
                </a:lnTo>
                <a:lnTo>
                  <a:pt x="249" y="752"/>
                </a:lnTo>
                <a:lnTo>
                  <a:pt x="255" y="756"/>
                </a:lnTo>
                <a:lnTo>
                  <a:pt x="262" y="760"/>
                </a:lnTo>
                <a:lnTo>
                  <a:pt x="268" y="764"/>
                </a:lnTo>
                <a:lnTo>
                  <a:pt x="272" y="770"/>
                </a:lnTo>
                <a:lnTo>
                  <a:pt x="246" y="764"/>
                </a:lnTo>
                <a:lnTo>
                  <a:pt x="221" y="756"/>
                </a:lnTo>
                <a:lnTo>
                  <a:pt x="197" y="744"/>
                </a:lnTo>
                <a:lnTo>
                  <a:pt x="174" y="732"/>
                </a:lnTo>
                <a:lnTo>
                  <a:pt x="152" y="718"/>
                </a:lnTo>
                <a:lnTo>
                  <a:pt x="131" y="702"/>
                </a:lnTo>
                <a:lnTo>
                  <a:pt x="113" y="683"/>
                </a:lnTo>
                <a:lnTo>
                  <a:pt x="95" y="664"/>
                </a:lnTo>
                <a:lnTo>
                  <a:pt x="78" y="643"/>
                </a:lnTo>
                <a:lnTo>
                  <a:pt x="63" y="621"/>
                </a:lnTo>
                <a:lnTo>
                  <a:pt x="50" y="599"/>
                </a:lnTo>
                <a:lnTo>
                  <a:pt x="38" y="575"/>
                </a:lnTo>
                <a:lnTo>
                  <a:pt x="28" y="551"/>
                </a:lnTo>
                <a:lnTo>
                  <a:pt x="20" y="525"/>
                </a:lnTo>
                <a:lnTo>
                  <a:pt x="13" y="500"/>
                </a:lnTo>
                <a:lnTo>
                  <a:pt x="7" y="475"/>
                </a:lnTo>
                <a:lnTo>
                  <a:pt x="2" y="442"/>
                </a:lnTo>
                <a:lnTo>
                  <a:pt x="0" y="411"/>
                </a:lnTo>
                <a:lnTo>
                  <a:pt x="0" y="379"/>
                </a:lnTo>
                <a:lnTo>
                  <a:pt x="2" y="348"/>
                </a:lnTo>
                <a:lnTo>
                  <a:pt x="6" y="317"/>
                </a:lnTo>
                <a:lnTo>
                  <a:pt x="12" y="286"/>
                </a:lnTo>
                <a:lnTo>
                  <a:pt x="20" y="256"/>
                </a:lnTo>
                <a:lnTo>
                  <a:pt x="30" y="226"/>
                </a:lnTo>
                <a:lnTo>
                  <a:pt x="43" y="198"/>
                </a:lnTo>
                <a:lnTo>
                  <a:pt x="57" y="171"/>
                </a:lnTo>
                <a:lnTo>
                  <a:pt x="73" y="144"/>
                </a:lnTo>
                <a:lnTo>
                  <a:pt x="91" y="120"/>
                </a:lnTo>
                <a:lnTo>
                  <a:pt x="112" y="96"/>
                </a:lnTo>
                <a:lnTo>
                  <a:pt x="134" y="74"/>
                </a:lnTo>
                <a:lnTo>
                  <a:pt x="159" y="54"/>
                </a:lnTo>
                <a:lnTo>
                  <a:pt x="186" y="36"/>
                </a:lnTo>
                <a:lnTo>
                  <a:pt x="196" y="30"/>
                </a:lnTo>
                <a:lnTo>
                  <a:pt x="206" y="24"/>
                </a:lnTo>
                <a:lnTo>
                  <a:pt x="217" y="20"/>
                </a:lnTo>
                <a:lnTo>
                  <a:pt x="227" y="14"/>
                </a:lnTo>
                <a:lnTo>
                  <a:pt x="239" y="10"/>
                </a:lnTo>
                <a:lnTo>
                  <a:pt x="249" y="6"/>
                </a:lnTo>
                <a:lnTo>
                  <a:pt x="261" y="2"/>
                </a:lnTo>
                <a:lnTo>
                  <a:pt x="272" y="0"/>
                </a:lnTo>
                <a:close/>
              </a:path>
            </a:pathLst>
          </a:custGeom>
          <a:solidFill>
            <a:srgbClr val="D8DAC9"/>
          </a:solidFill>
          <a:ln w="9525">
            <a:noFill/>
            <a:round/>
            <a:headEnd/>
            <a:tailEnd/>
          </a:ln>
        </p:spPr>
        <p:txBody>
          <a:bodyPr/>
          <a:lstStyle/>
          <a:p>
            <a:endParaRPr lang="en-US"/>
          </a:p>
        </p:txBody>
      </p:sp>
      <p:sp>
        <p:nvSpPr>
          <p:cNvPr id="72" name="Freeform 19"/>
          <p:cNvSpPr>
            <a:spLocks/>
          </p:cNvSpPr>
          <p:nvPr/>
        </p:nvSpPr>
        <p:spPr bwMode="auto">
          <a:xfrm rot="1004478">
            <a:off x="7180263" y="2516988"/>
            <a:ext cx="139700" cy="520700"/>
          </a:xfrm>
          <a:custGeom>
            <a:avLst/>
            <a:gdLst>
              <a:gd name="T0" fmla="*/ 2147483647 w 205"/>
              <a:gd name="T1" fmla="*/ 0 h 766"/>
              <a:gd name="T2" fmla="*/ 2147483647 w 205"/>
              <a:gd name="T3" fmla="*/ 2147483647 h 766"/>
              <a:gd name="T4" fmla="*/ 2147483647 w 205"/>
              <a:gd name="T5" fmla="*/ 2147483647 h 766"/>
              <a:gd name="T6" fmla="*/ 2147483647 w 205"/>
              <a:gd name="T7" fmla="*/ 2147483647 h 766"/>
              <a:gd name="T8" fmla="*/ 2147483647 w 205"/>
              <a:gd name="T9" fmla="*/ 2147483647 h 766"/>
              <a:gd name="T10" fmla="*/ 2147483647 w 205"/>
              <a:gd name="T11" fmla="*/ 2147483647 h 766"/>
              <a:gd name="T12" fmla="*/ 2147483647 w 205"/>
              <a:gd name="T13" fmla="*/ 2147483647 h 766"/>
              <a:gd name="T14" fmla="*/ 2147483647 w 205"/>
              <a:gd name="T15" fmla="*/ 2147483647 h 766"/>
              <a:gd name="T16" fmla="*/ 2147483647 w 205"/>
              <a:gd name="T17" fmla="*/ 2147483647 h 766"/>
              <a:gd name="T18" fmla="*/ 2147483647 w 205"/>
              <a:gd name="T19" fmla="*/ 2147483647 h 766"/>
              <a:gd name="T20" fmla="*/ 2147483647 w 205"/>
              <a:gd name="T21" fmla="*/ 2147483647 h 766"/>
              <a:gd name="T22" fmla="*/ 2147483647 w 205"/>
              <a:gd name="T23" fmla="*/ 2147483647 h 766"/>
              <a:gd name="T24" fmla="*/ 2147483647 w 205"/>
              <a:gd name="T25" fmla="*/ 2147483647 h 766"/>
              <a:gd name="T26" fmla="*/ 2147483647 w 205"/>
              <a:gd name="T27" fmla="*/ 2147483647 h 766"/>
              <a:gd name="T28" fmla="*/ 2147483647 w 205"/>
              <a:gd name="T29" fmla="*/ 2147483647 h 766"/>
              <a:gd name="T30" fmla="*/ 2147483647 w 205"/>
              <a:gd name="T31" fmla="*/ 2147483647 h 766"/>
              <a:gd name="T32" fmla="*/ 2147483647 w 205"/>
              <a:gd name="T33" fmla="*/ 2147483647 h 766"/>
              <a:gd name="T34" fmla="*/ 2147483647 w 205"/>
              <a:gd name="T35" fmla="*/ 2147483647 h 766"/>
              <a:gd name="T36" fmla="*/ 2147483647 w 205"/>
              <a:gd name="T37" fmla="*/ 2147483647 h 766"/>
              <a:gd name="T38" fmla="*/ 2147483647 w 205"/>
              <a:gd name="T39" fmla="*/ 2147483647 h 766"/>
              <a:gd name="T40" fmla="*/ 2147483647 w 205"/>
              <a:gd name="T41" fmla="*/ 2147483647 h 766"/>
              <a:gd name="T42" fmla="*/ 2147483647 w 205"/>
              <a:gd name="T43" fmla="*/ 2147483647 h 766"/>
              <a:gd name="T44" fmla="*/ 2147483647 w 205"/>
              <a:gd name="T45" fmla="*/ 2147483647 h 766"/>
              <a:gd name="T46" fmla="*/ 2147483647 w 205"/>
              <a:gd name="T47" fmla="*/ 2147483647 h 766"/>
              <a:gd name="T48" fmla="*/ 2147483647 w 205"/>
              <a:gd name="T49" fmla="*/ 2147483647 h 766"/>
              <a:gd name="T50" fmla="*/ 2147483647 w 205"/>
              <a:gd name="T51" fmla="*/ 2147483647 h 766"/>
              <a:gd name="T52" fmla="*/ 2147483647 w 205"/>
              <a:gd name="T53" fmla="*/ 2147483647 h 766"/>
              <a:gd name="T54" fmla="*/ 2147483647 w 205"/>
              <a:gd name="T55" fmla="*/ 2147483647 h 766"/>
              <a:gd name="T56" fmla="*/ 2147483647 w 205"/>
              <a:gd name="T57" fmla="*/ 2147483647 h 766"/>
              <a:gd name="T58" fmla="*/ 2147483647 w 205"/>
              <a:gd name="T59" fmla="*/ 2147483647 h 766"/>
              <a:gd name="T60" fmla="*/ 2147483647 w 205"/>
              <a:gd name="T61" fmla="*/ 2147483647 h 766"/>
              <a:gd name="T62" fmla="*/ 2147483647 w 205"/>
              <a:gd name="T63" fmla="*/ 2147483647 h 766"/>
              <a:gd name="T64" fmla="*/ 2147483647 w 205"/>
              <a:gd name="T65" fmla="*/ 2147483647 h 766"/>
              <a:gd name="T66" fmla="*/ 2147483647 w 205"/>
              <a:gd name="T67" fmla="*/ 2147483647 h 766"/>
              <a:gd name="T68" fmla="*/ 2147483647 w 205"/>
              <a:gd name="T69" fmla="*/ 2147483647 h 766"/>
              <a:gd name="T70" fmla="*/ 2147483647 w 205"/>
              <a:gd name="T71" fmla="*/ 2147483647 h 766"/>
              <a:gd name="T72" fmla="*/ 2147483647 w 205"/>
              <a:gd name="T73" fmla="*/ 2147483647 h 766"/>
              <a:gd name="T74" fmla="*/ 2147483647 w 205"/>
              <a:gd name="T75" fmla="*/ 2147483647 h 766"/>
              <a:gd name="T76" fmla="*/ 2147483647 w 205"/>
              <a:gd name="T77" fmla="*/ 2147483647 h 766"/>
              <a:gd name="T78" fmla="*/ 0 w 205"/>
              <a:gd name="T79" fmla="*/ 2147483647 h 766"/>
              <a:gd name="T80" fmla="*/ 2147483647 w 205"/>
              <a:gd name="T81" fmla="*/ 2147483647 h 766"/>
              <a:gd name="T82" fmla="*/ 2147483647 w 205"/>
              <a:gd name="T83" fmla="*/ 2147483647 h 766"/>
              <a:gd name="T84" fmla="*/ 2147483647 w 205"/>
              <a:gd name="T85" fmla="*/ 2147483647 h 766"/>
              <a:gd name="T86" fmla="*/ 2147483647 w 205"/>
              <a:gd name="T87" fmla="*/ 2147483647 h 766"/>
              <a:gd name="T88" fmla="*/ 2147483647 w 205"/>
              <a:gd name="T89" fmla="*/ 2147483647 h 766"/>
              <a:gd name="T90" fmla="*/ 2147483647 w 205"/>
              <a:gd name="T91" fmla="*/ 2147483647 h 766"/>
              <a:gd name="T92" fmla="*/ 2147483647 w 205"/>
              <a:gd name="T93" fmla="*/ 2147483647 h 766"/>
              <a:gd name="T94" fmla="*/ 2147483647 w 205"/>
              <a:gd name="T95" fmla="*/ 2147483647 h 766"/>
              <a:gd name="T96" fmla="*/ 2147483647 w 205"/>
              <a:gd name="T97" fmla="*/ 2147483647 h 766"/>
              <a:gd name="T98" fmla="*/ 2147483647 w 205"/>
              <a:gd name="T99" fmla="*/ 2147483647 h 766"/>
              <a:gd name="T100" fmla="*/ 2147483647 w 205"/>
              <a:gd name="T101" fmla="*/ 2147483647 h 766"/>
              <a:gd name="T102" fmla="*/ 2147483647 w 205"/>
              <a:gd name="T103" fmla="*/ 2147483647 h 766"/>
              <a:gd name="T104" fmla="*/ 2147483647 w 205"/>
              <a:gd name="T105" fmla="*/ 0 h 7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5"/>
              <a:gd name="T160" fmla="*/ 0 h 766"/>
              <a:gd name="T161" fmla="*/ 205 w 205"/>
              <a:gd name="T162" fmla="*/ 766 h 7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5" h="766">
                <a:moveTo>
                  <a:pt x="186" y="0"/>
                </a:moveTo>
                <a:lnTo>
                  <a:pt x="160" y="25"/>
                </a:lnTo>
                <a:lnTo>
                  <a:pt x="137" y="51"/>
                </a:lnTo>
                <a:lnTo>
                  <a:pt x="117" y="79"/>
                </a:lnTo>
                <a:lnTo>
                  <a:pt x="98" y="109"/>
                </a:lnTo>
                <a:lnTo>
                  <a:pt x="83" y="139"/>
                </a:lnTo>
                <a:lnTo>
                  <a:pt x="69" y="171"/>
                </a:lnTo>
                <a:lnTo>
                  <a:pt x="60" y="203"/>
                </a:lnTo>
                <a:lnTo>
                  <a:pt x="52" y="238"/>
                </a:lnTo>
                <a:lnTo>
                  <a:pt x="44" y="299"/>
                </a:lnTo>
                <a:lnTo>
                  <a:pt x="39" y="361"/>
                </a:lnTo>
                <a:lnTo>
                  <a:pt x="38" y="425"/>
                </a:lnTo>
                <a:lnTo>
                  <a:pt x="43" y="487"/>
                </a:lnTo>
                <a:lnTo>
                  <a:pt x="46" y="503"/>
                </a:lnTo>
                <a:lnTo>
                  <a:pt x="51" y="518"/>
                </a:lnTo>
                <a:lnTo>
                  <a:pt x="54" y="534"/>
                </a:lnTo>
                <a:lnTo>
                  <a:pt x="59" y="550"/>
                </a:lnTo>
                <a:lnTo>
                  <a:pt x="65" y="565"/>
                </a:lnTo>
                <a:lnTo>
                  <a:pt x="69" y="581"/>
                </a:lnTo>
                <a:lnTo>
                  <a:pt x="75" y="597"/>
                </a:lnTo>
                <a:lnTo>
                  <a:pt x="81" y="614"/>
                </a:lnTo>
                <a:lnTo>
                  <a:pt x="91" y="637"/>
                </a:lnTo>
                <a:lnTo>
                  <a:pt x="103" y="658"/>
                </a:lnTo>
                <a:lnTo>
                  <a:pt x="115" y="682"/>
                </a:lnTo>
                <a:lnTo>
                  <a:pt x="130" y="702"/>
                </a:lnTo>
                <a:lnTo>
                  <a:pt x="147" y="722"/>
                </a:lnTo>
                <a:lnTo>
                  <a:pt x="164" y="739"/>
                </a:lnTo>
                <a:lnTo>
                  <a:pt x="183" y="754"/>
                </a:lnTo>
                <a:lnTo>
                  <a:pt x="205" y="766"/>
                </a:lnTo>
                <a:lnTo>
                  <a:pt x="173" y="756"/>
                </a:lnTo>
                <a:lnTo>
                  <a:pt x="144" y="740"/>
                </a:lnTo>
                <a:lnTo>
                  <a:pt x="118" y="720"/>
                </a:lnTo>
                <a:lnTo>
                  <a:pt x="95" y="695"/>
                </a:lnTo>
                <a:lnTo>
                  <a:pt x="75" y="668"/>
                </a:lnTo>
                <a:lnTo>
                  <a:pt x="58" y="638"/>
                </a:lnTo>
                <a:lnTo>
                  <a:pt x="43" y="607"/>
                </a:lnTo>
                <a:lnTo>
                  <a:pt x="31" y="577"/>
                </a:lnTo>
                <a:lnTo>
                  <a:pt x="14" y="514"/>
                </a:lnTo>
                <a:lnTo>
                  <a:pt x="4" y="450"/>
                </a:lnTo>
                <a:lnTo>
                  <a:pt x="0" y="383"/>
                </a:lnTo>
                <a:lnTo>
                  <a:pt x="2" y="318"/>
                </a:lnTo>
                <a:lnTo>
                  <a:pt x="13" y="252"/>
                </a:lnTo>
                <a:lnTo>
                  <a:pt x="30" y="190"/>
                </a:lnTo>
                <a:lnTo>
                  <a:pt x="53" y="130"/>
                </a:lnTo>
                <a:lnTo>
                  <a:pt x="84" y="76"/>
                </a:lnTo>
                <a:lnTo>
                  <a:pt x="96" y="63"/>
                </a:lnTo>
                <a:lnTo>
                  <a:pt x="107" y="50"/>
                </a:lnTo>
                <a:lnTo>
                  <a:pt x="119" y="39"/>
                </a:lnTo>
                <a:lnTo>
                  <a:pt x="132" y="28"/>
                </a:lnTo>
                <a:lnTo>
                  <a:pt x="144" y="18"/>
                </a:lnTo>
                <a:lnTo>
                  <a:pt x="157" y="10"/>
                </a:lnTo>
                <a:lnTo>
                  <a:pt x="171" y="4"/>
                </a:lnTo>
                <a:lnTo>
                  <a:pt x="186" y="0"/>
                </a:lnTo>
                <a:close/>
              </a:path>
            </a:pathLst>
          </a:custGeom>
          <a:solidFill>
            <a:srgbClr val="808080"/>
          </a:solidFill>
          <a:ln w="9525">
            <a:solidFill>
              <a:srgbClr val="808080"/>
            </a:solidFill>
            <a:round/>
            <a:headEnd/>
            <a:tailEnd/>
          </a:ln>
        </p:spPr>
        <p:txBody>
          <a:bodyPr/>
          <a:lstStyle/>
          <a:p>
            <a:endParaRPr lang="en-US"/>
          </a:p>
        </p:txBody>
      </p:sp>
      <p:sp>
        <p:nvSpPr>
          <p:cNvPr id="73" name="Freeform 20"/>
          <p:cNvSpPr>
            <a:spLocks/>
          </p:cNvSpPr>
          <p:nvPr/>
        </p:nvSpPr>
        <p:spPr bwMode="auto">
          <a:xfrm rot="1004478">
            <a:off x="7342188" y="2667800"/>
            <a:ext cx="241300" cy="347663"/>
          </a:xfrm>
          <a:custGeom>
            <a:avLst/>
            <a:gdLst>
              <a:gd name="T0" fmla="*/ 2147483647 w 354"/>
              <a:gd name="T1" fmla="*/ 2147483647 h 509"/>
              <a:gd name="T2" fmla="*/ 2147483647 w 354"/>
              <a:gd name="T3" fmla="*/ 2147483647 h 509"/>
              <a:gd name="T4" fmla="*/ 2147483647 w 354"/>
              <a:gd name="T5" fmla="*/ 2147483647 h 509"/>
              <a:gd name="T6" fmla="*/ 2147483647 w 354"/>
              <a:gd name="T7" fmla="*/ 2147483647 h 509"/>
              <a:gd name="T8" fmla="*/ 2147483647 w 354"/>
              <a:gd name="T9" fmla="*/ 2147483647 h 509"/>
              <a:gd name="T10" fmla="*/ 2147483647 w 354"/>
              <a:gd name="T11" fmla="*/ 2147483647 h 509"/>
              <a:gd name="T12" fmla="*/ 2147483647 w 354"/>
              <a:gd name="T13" fmla="*/ 2147483647 h 509"/>
              <a:gd name="T14" fmla="*/ 2147483647 w 354"/>
              <a:gd name="T15" fmla="*/ 2147483647 h 509"/>
              <a:gd name="T16" fmla="*/ 2147483647 w 354"/>
              <a:gd name="T17" fmla="*/ 2147483647 h 509"/>
              <a:gd name="T18" fmla="*/ 2147483647 w 354"/>
              <a:gd name="T19" fmla="*/ 2147483647 h 509"/>
              <a:gd name="T20" fmla="*/ 2147483647 w 354"/>
              <a:gd name="T21" fmla="*/ 2147483647 h 509"/>
              <a:gd name="T22" fmla="*/ 2147483647 w 354"/>
              <a:gd name="T23" fmla="*/ 2147483647 h 509"/>
              <a:gd name="T24" fmla="*/ 2147483647 w 354"/>
              <a:gd name="T25" fmla="*/ 2147483647 h 509"/>
              <a:gd name="T26" fmla="*/ 2147483647 w 354"/>
              <a:gd name="T27" fmla="*/ 2147483647 h 509"/>
              <a:gd name="T28" fmla="*/ 2147483647 w 354"/>
              <a:gd name="T29" fmla="*/ 2147483647 h 509"/>
              <a:gd name="T30" fmla="*/ 2147483647 w 354"/>
              <a:gd name="T31" fmla="*/ 2147483647 h 509"/>
              <a:gd name="T32" fmla="*/ 2147483647 w 354"/>
              <a:gd name="T33" fmla="*/ 2147483647 h 509"/>
              <a:gd name="T34" fmla="*/ 2147483647 w 354"/>
              <a:gd name="T35" fmla="*/ 2147483647 h 509"/>
              <a:gd name="T36" fmla="*/ 2147483647 w 354"/>
              <a:gd name="T37" fmla="*/ 2147483647 h 509"/>
              <a:gd name="T38" fmla="*/ 2147483647 w 354"/>
              <a:gd name="T39" fmla="*/ 2147483647 h 509"/>
              <a:gd name="T40" fmla="*/ 2147483647 w 354"/>
              <a:gd name="T41" fmla="*/ 2147483647 h 509"/>
              <a:gd name="T42" fmla="*/ 2147483647 w 354"/>
              <a:gd name="T43" fmla="*/ 2147483647 h 509"/>
              <a:gd name="T44" fmla="*/ 2147483647 w 354"/>
              <a:gd name="T45" fmla="*/ 2147483647 h 509"/>
              <a:gd name="T46" fmla="*/ 2147483647 w 354"/>
              <a:gd name="T47" fmla="*/ 2147483647 h 509"/>
              <a:gd name="T48" fmla="*/ 2147483647 w 354"/>
              <a:gd name="T49" fmla="*/ 2147483647 h 509"/>
              <a:gd name="T50" fmla="*/ 2147483647 w 354"/>
              <a:gd name="T51" fmla="*/ 2147483647 h 509"/>
              <a:gd name="T52" fmla="*/ 2147483647 w 354"/>
              <a:gd name="T53" fmla="*/ 2147483647 h 509"/>
              <a:gd name="T54" fmla="*/ 2147483647 w 354"/>
              <a:gd name="T55" fmla="*/ 2147483647 h 509"/>
              <a:gd name="T56" fmla="*/ 2147483647 w 354"/>
              <a:gd name="T57" fmla="*/ 2147483647 h 509"/>
              <a:gd name="T58" fmla="*/ 2147483647 w 354"/>
              <a:gd name="T59" fmla="*/ 2147483647 h 509"/>
              <a:gd name="T60" fmla="*/ 2147483647 w 354"/>
              <a:gd name="T61" fmla="*/ 2147483647 h 509"/>
              <a:gd name="T62" fmla="*/ 0 w 354"/>
              <a:gd name="T63" fmla="*/ 2147483647 h 509"/>
              <a:gd name="T64" fmla="*/ 2147483647 w 354"/>
              <a:gd name="T65" fmla="*/ 2147483647 h 509"/>
              <a:gd name="T66" fmla="*/ 2147483647 w 354"/>
              <a:gd name="T67" fmla="*/ 2147483647 h 509"/>
              <a:gd name="T68" fmla="*/ 2147483647 w 354"/>
              <a:gd name="T69" fmla="*/ 2147483647 h 509"/>
              <a:gd name="T70" fmla="*/ 2147483647 w 354"/>
              <a:gd name="T71" fmla="*/ 2147483647 h 509"/>
              <a:gd name="T72" fmla="*/ 2147483647 w 354"/>
              <a:gd name="T73" fmla="*/ 2147483647 h 509"/>
              <a:gd name="T74" fmla="*/ 2147483647 w 354"/>
              <a:gd name="T75" fmla="*/ 2147483647 h 509"/>
              <a:gd name="T76" fmla="*/ 2147483647 w 354"/>
              <a:gd name="T77" fmla="*/ 2147483647 h 509"/>
              <a:gd name="T78" fmla="*/ 2147483647 w 354"/>
              <a:gd name="T79" fmla="*/ 2147483647 h 509"/>
              <a:gd name="T80" fmla="*/ 2147483647 w 354"/>
              <a:gd name="T81" fmla="*/ 2147483647 h 509"/>
              <a:gd name="T82" fmla="*/ 2147483647 w 354"/>
              <a:gd name="T83" fmla="*/ 2147483647 h 509"/>
              <a:gd name="T84" fmla="*/ 2147483647 w 354"/>
              <a:gd name="T85" fmla="*/ 2147483647 h 509"/>
              <a:gd name="T86" fmla="*/ 2147483647 w 354"/>
              <a:gd name="T87" fmla="*/ 0 h 509"/>
              <a:gd name="T88" fmla="*/ 2147483647 w 354"/>
              <a:gd name="T89" fmla="*/ 2147483647 h 509"/>
              <a:gd name="T90" fmla="*/ 2147483647 w 354"/>
              <a:gd name="T91" fmla="*/ 2147483647 h 509"/>
              <a:gd name="T92" fmla="*/ 2147483647 w 354"/>
              <a:gd name="T93" fmla="*/ 2147483647 h 509"/>
              <a:gd name="T94" fmla="*/ 2147483647 w 354"/>
              <a:gd name="T95" fmla="*/ 2147483647 h 509"/>
              <a:gd name="T96" fmla="*/ 2147483647 w 354"/>
              <a:gd name="T97" fmla="*/ 2147483647 h 509"/>
              <a:gd name="T98" fmla="*/ 2147483647 w 354"/>
              <a:gd name="T99" fmla="*/ 2147483647 h 509"/>
              <a:gd name="T100" fmla="*/ 2147483647 w 354"/>
              <a:gd name="T101" fmla="*/ 2147483647 h 509"/>
              <a:gd name="T102" fmla="*/ 2147483647 w 354"/>
              <a:gd name="T103" fmla="*/ 2147483647 h 5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4"/>
              <a:gd name="T157" fmla="*/ 0 h 509"/>
              <a:gd name="T158" fmla="*/ 354 w 354"/>
              <a:gd name="T159" fmla="*/ 509 h 50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4" h="509">
                <a:moveTo>
                  <a:pt x="266" y="38"/>
                </a:moveTo>
                <a:lnTo>
                  <a:pt x="294" y="72"/>
                </a:lnTo>
                <a:lnTo>
                  <a:pt x="317" y="108"/>
                </a:lnTo>
                <a:lnTo>
                  <a:pt x="335" y="148"/>
                </a:lnTo>
                <a:lnTo>
                  <a:pt x="346" y="189"/>
                </a:lnTo>
                <a:lnTo>
                  <a:pt x="353" y="233"/>
                </a:lnTo>
                <a:lnTo>
                  <a:pt x="354" y="277"/>
                </a:lnTo>
                <a:lnTo>
                  <a:pt x="349" y="320"/>
                </a:lnTo>
                <a:lnTo>
                  <a:pt x="339" y="363"/>
                </a:lnTo>
                <a:lnTo>
                  <a:pt x="330" y="387"/>
                </a:lnTo>
                <a:lnTo>
                  <a:pt x="318" y="410"/>
                </a:lnTo>
                <a:lnTo>
                  <a:pt x="306" y="433"/>
                </a:lnTo>
                <a:lnTo>
                  <a:pt x="291" y="454"/>
                </a:lnTo>
                <a:lnTo>
                  <a:pt x="272" y="472"/>
                </a:lnTo>
                <a:lnTo>
                  <a:pt x="253" y="487"/>
                </a:lnTo>
                <a:lnTo>
                  <a:pt x="230" y="497"/>
                </a:lnTo>
                <a:lnTo>
                  <a:pt x="204" y="501"/>
                </a:lnTo>
                <a:lnTo>
                  <a:pt x="186" y="508"/>
                </a:lnTo>
                <a:lnTo>
                  <a:pt x="187" y="509"/>
                </a:lnTo>
                <a:lnTo>
                  <a:pt x="172" y="506"/>
                </a:lnTo>
                <a:lnTo>
                  <a:pt x="158" y="504"/>
                </a:lnTo>
                <a:lnTo>
                  <a:pt x="143" y="500"/>
                </a:lnTo>
                <a:lnTo>
                  <a:pt x="129" y="495"/>
                </a:lnTo>
                <a:lnTo>
                  <a:pt x="115" y="490"/>
                </a:lnTo>
                <a:lnTo>
                  <a:pt x="103" y="482"/>
                </a:lnTo>
                <a:lnTo>
                  <a:pt x="90" y="472"/>
                </a:lnTo>
                <a:lnTo>
                  <a:pt x="80" y="460"/>
                </a:lnTo>
                <a:lnTo>
                  <a:pt x="53" y="424"/>
                </a:lnTo>
                <a:lnTo>
                  <a:pt x="31" y="386"/>
                </a:lnTo>
                <a:lnTo>
                  <a:pt x="15" y="343"/>
                </a:lnTo>
                <a:lnTo>
                  <a:pt x="5" y="300"/>
                </a:lnTo>
                <a:lnTo>
                  <a:pt x="0" y="255"/>
                </a:lnTo>
                <a:lnTo>
                  <a:pt x="2" y="210"/>
                </a:lnTo>
                <a:lnTo>
                  <a:pt x="11" y="166"/>
                </a:lnTo>
                <a:lnTo>
                  <a:pt x="26" y="122"/>
                </a:lnTo>
                <a:lnTo>
                  <a:pt x="35" y="100"/>
                </a:lnTo>
                <a:lnTo>
                  <a:pt x="46" y="78"/>
                </a:lnTo>
                <a:lnTo>
                  <a:pt x="61" y="59"/>
                </a:lnTo>
                <a:lnTo>
                  <a:pt x="77" y="40"/>
                </a:lnTo>
                <a:lnTo>
                  <a:pt x="96" y="25"/>
                </a:lnTo>
                <a:lnTo>
                  <a:pt x="117" y="14"/>
                </a:lnTo>
                <a:lnTo>
                  <a:pt x="138" y="7"/>
                </a:lnTo>
                <a:lnTo>
                  <a:pt x="163" y="4"/>
                </a:lnTo>
                <a:lnTo>
                  <a:pt x="170" y="0"/>
                </a:lnTo>
                <a:lnTo>
                  <a:pt x="178" y="1"/>
                </a:lnTo>
                <a:lnTo>
                  <a:pt x="186" y="2"/>
                </a:lnTo>
                <a:lnTo>
                  <a:pt x="194" y="4"/>
                </a:lnTo>
                <a:lnTo>
                  <a:pt x="201" y="6"/>
                </a:lnTo>
                <a:lnTo>
                  <a:pt x="209" y="9"/>
                </a:lnTo>
                <a:lnTo>
                  <a:pt x="217" y="10"/>
                </a:lnTo>
                <a:lnTo>
                  <a:pt x="224" y="12"/>
                </a:lnTo>
                <a:lnTo>
                  <a:pt x="266" y="38"/>
                </a:lnTo>
                <a:close/>
              </a:path>
            </a:pathLst>
          </a:custGeom>
          <a:solidFill>
            <a:srgbClr val="8E9365"/>
          </a:solidFill>
          <a:ln w="9525">
            <a:noFill/>
            <a:round/>
            <a:headEnd/>
            <a:tailEnd/>
          </a:ln>
        </p:spPr>
        <p:txBody>
          <a:bodyPr/>
          <a:lstStyle/>
          <a:p>
            <a:endParaRPr lang="en-US"/>
          </a:p>
        </p:txBody>
      </p:sp>
      <p:sp>
        <p:nvSpPr>
          <p:cNvPr id="74" name="Freeform 21"/>
          <p:cNvSpPr>
            <a:spLocks/>
          </p:cNvSpPr>
          <p:nvPr/>
        </p:nvSpPr>
        <p:spPr bwMode="auto">
          <a:xfrm rot="1004478">
            <a:off x="7353300" y="2677325"/>
            <a:ext cx="196850" cy="315913"/>
          </a:xfrm>
          <a:custGeom>
            <a:avLst/>
            <a:gdLst>
              <a:gd name="T0" fmla="*/ 2147483647 w 291"/>
              <a:gd name="T1" fmla="*/ 2147483647 h 461"/>
              <a:gd name="T2" fmla="*/ 2147483647 w 291"/>
              <a:gd name="T3" fmla="*/ 2147483647 h 461"/>
              <a:gd name="T4" fmla="*/ 2147483647 w 291"/>
              <a:gd name="T5" fmla="*/ 2147483647 h 461"/>
              <a:gd name="T6" fmla="*/ 2147483647 w 291"/>
              <a:gd name="T7" fmla="*/ 2147483647 h 461"/>
              <a:gd name="T8" fmla="*/ 2147483647 w 291"/>
              <a:gd name="T9" fmla="*/ 2147483647 h 461"/>
              <a:gd name="T10" fmla="*/ 2147483647 w 291"/>
              <a:gd name="T11" fmla="*/ 2147483647 h 461"/>
              <a:gd name="T12" fmla="*/ 2147483647 w 291"/>
              <a:gd name="T13" fmla="*/ 2147483647 h 461"/>
              <a:gd name="T14" fmla="*/ 2147483647 w 291"/>
              <a:gd name="T15" fmla="*/ 2147483647 h 461"/>
              <a:gd name="T16" fmla="*/ 2147483647 w 291"/>
              <a:gd name="T17" fmla="*/ 2147483647 h 461"/>
              <a:gd name="T18" fmla="*/ 2147483647 w 291"/>
              <a:gd name="T19" fmla="*/ 2147483647 h 461"/>
              <a:gd name="T20" fmla="*/ 2147483647 w 291"/>
              <a:gd name="T21" fmla="*/ 2147483647 h 461"/>
              <a:gd name="T22" fmla="*/ 2147483647 w 291"/>
              <a:gd name="T23" fmla="*/ 2147483647 h 461"/>
              <a:gd name="T24" fmla="*/ 2147483647 w 291"/>
              <a:gd name="T25" fmla="*/ 2147483647 h 461"/>
              <a:gd name="T26" fmla="*/ 2147483647 w 291"/>
              <a:gd name="T27" fmla="*/ 2147483647 h 461"/>
              <a:gd name="T28" fmla="*/ 2147483647 w 291"/>
              <a:gd name="T29" fmla="*/ 2147483647 h 461"/>
              <a:gd name="T30" fmla="*/ 2147483647 w 291"/>
              <a:gd name="T31" fmla="*/ 2147483647 h 461"/>
              <a:gd name="T32" fmla="*/ 2147483647 w 291"/>
              <a:gd name="T33" fmla="*/ 2147483647 h 461"/>
              <a:gd name="T34" fmla="*/ 2147483647 w 291"/>
              <a:gd name="T35" fmla="*/ 2147483647 h 461"/>
              <a:gd name="T36" fmla="*/ 2147483647 w 291"/>
              <a:gd name="T37" fmla="*/ 2147483647 h 461"/>
              <a:gd name="T38" fmla="*/ 2147483647 w 291"/>
              <a:gd name="T39" fmla="*/ 2147483647 h 461"/>
              <a:gd name="T40" fmla="*/ 2147483647 w 291"/>
              <a:gd name="T41" fmla="*/ 2147483647 h 461"/>
              <a:gd name="T42" fmla="*/ 2147483647 w 291"/>
              <a:gd name="T43" fmla="*/ 2147483647 h 461"/>
              <a:gd name="T44" fmla="*/ 2147483647 w 291"/>
              <a:gd name="T45" fmla="*/ 2147483647 h 461"/>
              <a:gd name="T46" fmla="*/ 2147483647 w 291"/>
              <a:gd name="T47" fmla="*/ 2147483647 h 461"/>
              <a:gd name="T48" fmla="*/ 2147483647 w 291"/>
              <a:gd name="T49" fmla="*/ 2147483647 h 461"/>
              <a:gd name="T50" fmla="*/ 2147483647 w 291"/>
              <a:gd name="T51" fmla="*/ 2147483647 h 461"/>
              <a:gd name="T52" fmla="*/ 2147483647 w 291"/>
              <a:gd name="T53" fmla="*/ 2147483647 h 461"/>
              <a:gd name="T54" fmla="*/ 2147483647 w 291"/>
              <a:gd name="T55" fmla="*/ 2147483647 h 461"/>
              <a:gd name="T56" fmla="*/ 2147483647 w 291"/>
              <a:gd name="T57" fmla="*/ 2147483647 h 461"/>
              <a:gd name="T58" fmla="*/ 2147483647 w 291"/>
              <a:gd name="T59" fmla="*/ 2147483647 h 461"/>
              <a:gd name="T60" fmla="*/ 2147483647 w 291"/>
              <a:gd name="T61" fmla="*/ 2147483647 h 461"/>
              <a:gd name="T62" fmla="*/ 2147483647 w 291"/>
              <a:gd name="T63" fmla="*/ 2147483647 h 461"/>
              <a:gd name="T64" fmla="*/ 2147483647 w 291"/>
              <a:gd name="T65" fmla="*/ 2147483647 h 4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1"/>
              <a:gd name="T100" fmla="*/ 0 h 461"/>
              <a:gd name="T101" fmla="*/ 291 w 291"/>
              <a:gd name="T102" fmla="*/ 461 h 4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1" h="461">
                <a:moveTo>
                  <a:pt x="287" y="188"/>
                </a:moveTo>
                <a:lnTo>
                  <a:pt x="291" y="221"/>
                </a:lnTo>
                <a:lnTo>
                  <a:pt x="291" y="256"/>
                </a:lnTo>
                <a:lnTo>
                  <a:pt x="287" y="288"/>
                </a:lnTo>
                <a:lnTo>
                  <a:pt x="279" y="320"/>
                </a:lnTo>
                <a:lnTo>
                  <a:pt x="269" y="350"/>
                </a:lnTo>
                <a:lnTo>
                  <a:pt x="255" y="380"/>
                </a:lnTo>
                <a:lnTo>
                  <a:pt x="237" y="408"/>
                </a:lnTo>
                <a:lnTo>
                  <a:pt x="216" y="433"/>
                </a:lnTo>
                <a:lnTo>
                  <a:pt x="208" y="439"/>
                </a:lnTo>
                <a:lnTo>
                  <a:pt x="199" y="445"/>
                </a:lnTo>
                <a:lnTo>
                  <a:pt x="188" y="450"/>
                </a:lnTo>
                <a:lnTo>
                  <a:pt x="179" y="456"/>
                </a:lnTo>
                <a:lnTo>
                  <a:pt x="169" y="460"/>
                </a:lnTo>
                <a:lnTo>
                  <a:pt x="158" y="461"/>
                </a:lnTo>
                <a:lnTo>
                  <a:pt x="147" y="461"/>
                </a:lnTo>
                <a:lnTo>
                  <a:pt x="136" y="456"/>
                </a:lnTo>
                <a:lnTo>
                  <a:pt x="126" y="457"/>
                </a:lnTo>
                <a:lnTo>
                  <a:pt x="118" y="455"/>
                </a:lnTo>
                <a:lnTo>
                  <a:pt x="109" y="451"/>
                </a:lnTo>
                <a:lnTo>
                  <a:pt x="101" y="446"/>
                </a:lnTo>
                <a:lnTo>
                  <a:pt x="94" y="440"/>
                </a:lnTo>
                <a:lnTo>
                  <a:pt x="87" y="434"/>
                </a:lnTo>
                <a:lnTo>
                  <a:pt x="79" y="428"/>
                </a:lnTo>
                <a:lnTo>
                  <a:pt x="72" y="424"/>
                </a:lnTo>
                <a:lnTo>
                  <a:pt x="72" y="425"/>
                </a:lnTo>
                <a:lnTo>
                  <a:pt x="73" y="425"/>
                </a:lnTo>
                <a:lnTo>
                  <a:pt x="74" y="425"/>
                </a:lnTo>
                <a:lnTo>
                  <a:pt x="75" y="423"/>
                </a:lnTo>
                <a:lnTo>
                  <a:pt x="74" y="421"/>
                </a:lnTo>
                <a:lnTo>
                  <a:pt x="71" y="419"/>
                </a:lnTo>
                <a:lnTo>
                  <a:pt x="68" y="416"/>
                </a:lnTo>
                <a:lnTo>
                  <a:pt x="67" y="417"/>
                </a:lnTo>
                <a:lnTo>
                  <a:pt x="67" y="418"/>
                </a:lnTo>
                <a:lnTo>
                  <a:pt x="67" y="419"/>
                </a:lnTo>
                <a:lnTo>
                  <a:pt x="67" y="420"/>
                </a:lnTo>
                <a:lnTo>
                  <a:pt x="65" y="416"/>
                </a:lnTo>
                <a:lnTo>
                  <a:pt x="67" y="413"/>
                </a:lnTo>
                <a:lnTo>
                  <a:pt x="60" y="408"/>
                </a:lnTo>
                <a:lnTo>
                  <a:pt x="56" y="398"/>
                </a:lnTo>
                <a:lnTo>
                  <a:pt x="51" y="389"/>
                </a:lnTo>
                <a:lnTo>
                  <a:pt x="43" y="382"/>
                </a:lnTo>
                <a:lnTo>
                  <a:pt x="24" y="350"/>
                </a:lnTo>
                <a:lnTo>
                  <a:pt x="12" y="314"/>
                </a:lnTo>
                <a:lnTo>
                  <a:pt x="4" y="275"/>
                </a:lnTo>
                <a:lnTo>
                  <a:pt x="0" y="236"/>
                </a:lnTo>
                <a:lnTo>
                  <a:pt x="1" y="197"/>
                </a:lnTo>
                <a:lnTo>
                  <a:pt x="8" y="158"/>
                </a:lnTo>
                <a:lnTo>
                  <a:pt x="19" y="120"/>
                </a:lnTo>
                <a:lnTo>
                  <a:pt x="34" y="85"/>
                </a:lnTo>
                <a:lnTo>
                  <a:pt x="42" y="69"/>
                </a:lnTo>
                <a:lnTo>
                  <a:pt x="52" y="54"/>
                </a:lnTo>
                <a:lnTo>
                  <a:pt x="65" y="40"/>
                </a:lnTo>
                <a:lnTo>
                  <a:pt x="79" y="28"/>
                </a:lnTo>
                <a:lnTo>
                  <a:pt x="94" y="17"/>
                </a:lnTo>
                <a:lnTo>
                  <a:pt x="110" y="8"/>
                </a:lnTo>
                <a:lnTo>
                  <a:pt x="127" y="2"/>
                </a:lnTo>
                <a:lnTo>
                  <a:pt x="146" y="0"/>
                </a:lnTo>
                <a:lnTo>
                  <a:pt x="177" y="8"/>
                </a:lnTo>
                <a:lnTo>
                  <a:pt x="203" y="24"/>
                </a:lnTo>
                <a:lnTo>
                  <a:pt x="225" y="45"/>
                </a:lnTo>
                <a:lnTo>
                  <a:pt x="244" y="70"/>
                </a:lnTo>
                <a:lnTo>
                  <a:pt x="259" y="98"/>
                </a:lnTo>
                <a:lnTo>
                  <a:pt x="270" y="128"/>
                </a:lnTo>
                <a:lnTo>
                  <a:pt x="280" y="158"/>
                </a:lnTo>
                <a:lnTo>
                  <a:pt x="287" y="188"/>
                </a:lnTo>
                <a:close/>
              </a:path>
            </a:pathLst>
          </a:custGeom>
          <a:solidFill>
            <a:srgbClr val="A50021"/>
          </a:solidFill>
          <a:ln w="9525">
            <a:noFill/>
            <a:round/>
            <a:headEnd/>
            <a:tailEnd/>
          </a:ln>
        </p:spPr>
        <p:txBody>
          <a:bodyPr/>
          <a:lstStyle/>
          <a:p>
            <a:endParaRPr lang="en-US"/>
          </a:p>
        </p:txBody>
      </p:sp>
      <p:sp>
        <p:nvSpPr>
          <p:cNvPr id="75" name="Freeform 22"/>
          <p:cNvSpPr>
            <a:spLocks/>
          </p:cNvSpPr>
          <p:nvPr/>
        </p:nvSpPr>
        <p:spPr bwMode="auto">
          <a:xfrm rot="1004478">
            <a:off x="7499350" y="2724950"/>
            <a:ext cx="68263" cy="282575"/>
          </a:xfrm>
          <a:custGeom>
            <a:avLst/>
            <a:gdLst>
              <a:gd name="T0" fmla="*/ 2147483647 w 99"/>
              <a:gd name="T1" fmla="*/ 2147483647 h 415"/>
              <a:gd name="T2" fmla="*/ 2147483647 w 99"/>
              <a:gd name="T3" fmla="*/ 2147483647 h 415"/>
              <a:gd name="T4" fmla="*/ 2147483647 w 99"/>
              <a:gd name="T5" fmla="*/ 2147483647 h 415"/>
              <a:gd name="T6" fmla="*/ 2147483647 w 99"/>
              <a:gd name="T7" fmla="*/ 2147483647 h 415"/>
              <a:gd name="T8" fmla="*/ 2147483647 w 99"/>
              <a:gd name="T9" fmla="*/ 2147483647 h 415"/>
              <a:gd name="T10" fmla="*/ 2147483647 w 99"/>
              <a:gd name="T11" fmla="*/ 2147483647 h 415"/>
              <a:gd name="T12" fmla="*/ 2147483647 w 99"/>
              <a:gd name="T13" fmla="*/ 2147483647 h 415"/>
              <a:gd name="T14" fmla="*/ 2147483647 w 99"/>
              <a:gd name="T15" fmla="*/ 2147483647 h 415"/>
              <a:gd name="T16" fmla="*/ 2147483647 w 99"/>
              <a:gd name="T17" fmla="*/ 2147483647 h 415"/>
              <a:gd name="T18" fmla="*/ 2147483647 w 99"/>
              <a:gd name="T19" fmla="*/ 2147483647 h 415"/>
              <a:gd name="T20" fmla="*/ 2147483647 w 99"/>
              <a:gd name="T21" fmla="*/ 2147483647 h 415"/>
              <a:gd name="T22" fmla="*/ 2147483647 w 99"/>
              <a:gd name="T23" fmla="*/ 2147483647 h 415"/>
              <a:gd name="T24" fmla="*/ 2147483647 w 99"/>
              <a:gd name="T25" fmla="*/ 2147483647 h 415"/>
              <a:gd name="T26" fmla="*/ 2147483647 w 99"/>
              <a:gd name="T27" fmla="*/ 2147483647 h 415"/>
              <a:gd name="T28" fmla="*/ 2147483647 w 99"/>
              <a:gd name="T29" fmla="*/ 2147483647 h 415"/>
              <a:gd name="T30" fmla="*/ 2147483647 w 99"/>
              <a:gd name="T31" fmla="*/ 2147483647 h 415"/>
              <a:gd name="T32" fmla="*/ 0 w 99"/>
              <a:gd name="T33" fmla="*/ 2147483647 h 415"/>
              <a:gd name="T34" fmla="*/ 2147483647 w 99"/>
              <a:gd name="T35" fmla="*/ 2147483647 h 415"/>
              <a:gd name="T36" fmla="*/ 2147483647 w 99"/>
              <a:gd name="T37" fmla="*/ 2147483647 h 415"/>
              <a:gd name="T38" fmla="*/ 2147483647 w 99"/>
              <a:gd name="T39" fmla="*/ 2147483647 h 415"/>
              <a:gd name="T40" fmla="*/ 2147483647 w 99"/>
              <a:gd name="T41" fmla="*/ 2147483647 h 415"/>
              <a:gd name="T42" fmla="*/ 2147483647 w 99"/>
              <a:gd name="T43" fmla="*/ 2147483647 h 415"/>
              <a:gd name="T44" fmla="*/ 2147483647 w 99"/>
              <a:gd name="T45" fmla="*/ 2147483647 h 415"/>
              <a:gd name="T46" fmla="*/ 2147483647 w 99"/>
              <a:gd name="T47" fmla="*/ 2147483647 h 415"/>
              <a:gd name="T48" fmla="*/ 2147483647 w 99"/>
              <a:gd name="T49" fmla="*/ 2147483647 h 415"/>
              <a:gd name="T50" fmla="*/ 2147483647 w 99"/>
              <a:gd name="T51" fmla="*/ 2147483647 h 415"/>
              <a:gd name="T52" fmla="*/ 2147483647 w 99"/>
              <a:gd name="T53" fmla="*/ 2147483647 h 415"/>
              <a:gd name="T54" fmla="*/ 2147483647 w 99"/>
              <a:gd name="T55" fmla="*/ 2147483647 h 415"/>
              <a:gd name="T56" fmla="*/ 2147483647 w 99"/>
              <a:gd name="T57" fmla="*/ 2147483647 h 415"/>
              <a:gd name="T58" fmla="*/ 2147483647 w 99"/>
              <a:gd name="T59" fmla="*/ 2147483647 h 415"/>
              <a:gd name="T60" fmla="*/ 2147483647 w 99"/>
              <a:gd name="T61" fmla="*/ 2147483647 h 415"/>
              <a:gd name="T62" fmla="*/ 2147483647 w 99"/>
              <a:gd name="T63" fmla="*/ 2147483647 h 415"/>
              <a:gd name="T64" fmla="*/ 2147483647 w 99"/>
              <a:gd name="T65" fmla="*/ 0 h 415"/>
              <a:gd name="T66" fmla="*/ 2147483647 w 99"/>
              <a:gd name="T67" fmla="*/ 2147483647 h 415"/>
              <a:gd name="T68" fmla="*/ 2147483647 w 99"/>
              <a:gd name="T69" fmla="*/ 2147483647 h 415"/>
              <a:gd name="T70" fmla="*/ 2147483647 w 99"/>
              <a:gd name="T71" fmla="*/ 2147483647 h 415"/>
              <a:gd name="T72" fmla="*/ 2147483647 w 99"/>
              <a:gd name="T73" fmla="*/ 2147483647 h 415"/>
              <a:gd name="T74" fmla="*/ 2147483647 w 99"/>
              <a:gd name="T75" fmla="*/ 2147483647 h 415"/>
              <a:gd name="T76" fmla="*/ 2147483647 w 99"/>
              <a:gd name="T77" fmla="*/ 2147483647 h 415"/>
              <a:gd name="T78" fmla="*/ 2147483647 w 99"/>
              <a:gd name="T79" fmla="*/ 2147483647 h 415"/>
              <a:gd name="T80" fmla="*/ 2147483647 w 99"/>
              <a:gd name="T81" fmla="*/ 2147483647 h 4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415"/>
              <a:gd name="T125" fmla="*/ 99 w 99"/>
              <a:gd name="T126" fmla="*/ 415 h 4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415">
                <a:moveTo>
                  <a:pt x="86" y="294"/>
                </a:moveTo>
                <a:lnTo>
                  <a:pt x="83" y="306"/>
                </a:lnTo>
                <a:lnTo>
                  <a:pt x="78" y="316"/>
                </a:lnTo>
                <a:lnTo>
                  <a:pt x="75" y="326"/>
                </a:lnTo>
                <a:lnTo>
                  <a:pt x="69" y="337"/>
                </a:lnTo>
                <a:lnTo>
                  <a:pt x="65" y="346"/>
                </a:lnTo>
                <a:lnTo>
                  <a:pt x="59" y="355"/>
                </a:lnTo>
                <a:lnTo>
                  <a:pt x="52" y="364"/>
                </a:lnTo>
                <a:lnTo>
                  <a:pt x="45" y="374"/>
                </a:lnTo>
                <a:lnTo>
                  <a:pt x="41" y="380"/>
                </a:lnTo>
                <a:lnTo>
                  <a:pt x="37" y="386"/>
                </a:lnTo>
                <a:lnTo>
                  <a:pt x="32" y="392"/>
                </a:lnTo>
                <a:lnTo>
                  <a:pt x="26" y="398"/>
                </a:lnTo>
                <a:lnTo>
                  <a:pt x="21" y="402"/>
                </a:lnTo>
                <a:lnTo>
                  <a:pt x="14" y="407"/>
                </a:lnTo>
                <a:lnTo>
                  <a:pt x="7" y="412"/>
                </a:lnTo>
                <a:lnTo>
                  <a:pt x="0" y="415"/>
                </a:lnTo>
                <a:lnTo>
                  <a:pt x="26" y="384"/>
                </a:lnTo>
                <a:lnTo>
                  <a:pt x="48" y="349"/>
                </a:lnTo>
                <a:lnTo>
                  <a:pt x="66" y="311"/>
                </a:lnTo>
                <a:lnTo>
                  <a:pt x="77" y="271"/>
                </a:lnTo>
                <a:lnTo>
                  <a:pt x="83" y="230"/>
                </a:lnTo>
                <a:lnTo>
                  <a:pt x="84" y="188"/>
                </a:lnTo>
                <a:lnTo>
                  <a:pt x="81" y="147"/>
                </a:lnTo>
                <a:lnTo>
                  <a:pt x="71" y="107"/>
                </a:lnTo>
                <a:lnTo>
                  <a:pt x="67" y="94"/>
                </a:lnTo>
                <a:lnTo>
                  <a:pt x="61" y="80"/>
                </a:lnTo>
                <a:lnTo>
                  <a:pt x="54" y="66"/>
                </a:lnTo>
                <a:lnTo>
                  <a:pt x="47" y="52"/>
                </a:lnTo>
                <a:lnTo>
                  <a:pt x="39" y="38"/>
                </a:lnTo>
                <a:lnTo>
                  <a:pt x="31" y="26"/>
                </a:lnTo>
                <a:lnTo>
                  <a:pt x="23" y="12"/>
                </a:lnTo>
                <a:lnTo>
                  <a:pt x="15" y="0"/>
                </a:lnTo>
                <a:lnTo>
                  <a:pt x="40" y="28"/>
                </a:lnTo>
                <a:lnTo>
                  <a:pt x="62" y="60"/>
                </a:lnTo>
                <a:lnTo>
                  <a:pt x="78" y="96"/>
                </a:lnTo>
                <a:lnTo>
                  <a:pt x="91" y="134"/>
                </a:lnTo>
                <a:lnTo>
                  <a:pt x="98" y="174"/>
                </a:lnTo>
                <a:lnTo>
                  <a:pt x="99" y="215"/>
                </a:lnTo>
                <a:lnTo>
                  <a:pt x="96" y="255"/>
                </a:lnTo>
                <a:lnTo>
                  <a:pt x="86" y="294"/>
                </a:lnTo>
                <a:close/>
              </a:path>
            </a:pathLst>
          </a:custGeom>
          <a:solidFill>
            <a:srgbClr val="8E9365"/>
          </a:solidFill>
          <a:ln w="9525">
            <a:noFill/>
            <a:round/>
            <a:headEnd/>
            <a:tailEnd/>
          </a:ln>
        </p:spPr>
        <p:txBody>
          <a:bodyPr/>
          <a:lstStyle/>
          <a:p>
            <a:endParaRPr lang="en-US"/>
          </a:p>
        </p:txBody>
      </p:sp>
      <p:sp>
        <p:nvSpPr>
          <p:cNvPr id="76" name="Freeform 23"/>
          <p:cNvSpPr>
            <a:spLocks/>
          </p:cNvSpPr>
          <p:nvPr/>
        </p:nvSpPr>
        <p:spPr bwMode="auto">
          <a:xfrm rot="1004478">
            <a:off x="7488238" y="3007525"/>
            <a:ext cx="150812" cy="182563"/>
          </a:xfrm>
          <a:custGeom>
            <a:avLst/>
            <a:gdLst>
              <a:gd name="T0" fmla="*/ 2147483647 w 219"/>
              <a:gd name="T1" fmla="*/ 2147483647 h 268"/>
              <a:gd name="T2" fmla="*/ 2147483647 w 219"/>
              <a:gd name="T3" fmla="*/ 2147483647 h 268"/>
              <a:gd name="T4" fmla="*/ 2147483647 w 219"/>
              <a:gd name="T5" fmla="*/ 2147483647 h 268"/>
              <a:gd name="T6" fmla="*/ 2147483647 w 219"/>
              <a:gd name="T7" fmla="*/ 2147483647 h 268"/>
              <a:gd name="T8" fmla="*/ 2147483647 w 219"/>
              <a:gd name="T9" fmla="*/ 2147483647 h 268"/>
              <a:gd name="T10" fmla="*/ 2147483647 w 219"/>
              <a:gd name="T11" fmla="*/ 2147483647 h 268"/>
              <a:gd name="T12" fmla="*/ 2147483647 w 219"/>
              <a:gd name="T13" fmla="*/ 2147483647 h 268"/>
              <a:gd name="T14" fmla="*/ 2147483647 w 219"/>
              <a:gd name="T15" fmla="*/ 2147483647 h 268"/>
              <a:gd name="T16" fmla="*/ 2147483647 w 219"/>
              <a:gd name="T17" fmla="*/ 2147483647 h 268"/>
              <a:gd name="T18" fmla="*/ 2147483647 w 219"/>
              <a:gd name="T19" fmla="*/ 2147483647 h 268"/>
              <a:gd name="T20" fmla="*/ 2147483647 w 219"/>
              <a:gd name="T21" fmla="*/ 2147483647 h 268"/>
              <a:gd name="T22" fmla="*/ 2147483647 w 219"/>
              <a:gd name="T23" fmla="*/ 2147483647 h 268"/>
              <a:gd name="T24" fmla="*/ 2147483647 w 219"/>
              <a:gd name="T25" fmla="*/ 2147483647 h 268"/>
              <a:gd name="T26" fmla="*/ 2147483647 w 219"/>
              <a:gd name="T27" fmla="*/ 2147483647 h 268"/>
              <a:gd name="T28" fmla="*/ 2147483647 w 219"/>
              <a:gd name="T29" fmla="*/ 2147483647 h 268"/>
              <a:gd name="T30" fmla="*/ 2147483647 w 219"/>
              <a:gd name="T31" fmla="*/ 2147483647 h 268"/>
              <a:gd name="T32" fmla="*/ 2147483647 w 219"/>
              <a:gd name="T33" fmla="*/ 2147483647 h 268"/>
              <a:gd name="T34" fmla="*/ 2147483647 w 219"/>
              <a:gd name="T35" fmla="*/ 2147483647 h 268"/>
              <a:gd name="T36" fmla="*/ 2147483647 w 219"/>
              <a:gd name="T37" fmla="*/ 2147483647 h 268"/>
              <a:gd name="T38" fmla="*/ 2147483647 w 219"/>
              <a:gd name="T39" fmla="*/ 2147483647 h 268"/>
              <a:gd name="T40" fmla="*/ 2147483647 w 219"/>
              <a:gd name="T41" fmla="*/ 2147483647 h 268"/>
              <a:gd name="T42" fmla="*/ 2147483647 w 219"/>
              <a:gd name="T43" fmla="*/ 2147483647 h 268"/>
              <a:gd name="T44" fmla="*/ 2147483647 w 219"/>
              <a:gd name="T45" fmla="*/ 2147483647 h 268"/>
              <a:gd name="T46" fmla="*/ 2147483647 w 219"/>
              <a:gd name="T47" fmla="*/ 2147483647 h 268"/>
              <a:gd name="T48" fmla="*/ 2147483647 w 219"/>
              <a:gd name="T49" fmla="*/ 0 h 268"/>
              <a:gd name="T50" fmla="*/ 2147483647 w 219"/>
              <a:gd name="T51" fmla="*/ 2147483647 h 268"/>
              <a:gd name="T52" fmla="*/ 2147483647 w 219"/>
              <a:gd name="T53" fmla="*/ 2147483647 h 268"/>
              <a:gd name="T54" fmla="*/ 2147483647 w 219"/>
              <a:gd name="T55" fmla="*/ 2147483647 h 268"/>
              <a:gd name="T56" fmla="*/ 2147483647 w 219"/>
              <a:gd name="T57" fmla="*/ 2147483647 h 268"/>
              <a:gd name="T58" fmla="*/ 2147483647 w 219"/>
              <a:gd name="T59" fmla="*/ 2147483647 h 268"/>
              <a:gd name="T60" fmla="*/ 2147483647 w 219"/>
              <a:gd name="T61" fmla="*/ 2147483647 h 268"/>
              <a:gd name="T62" fmla="*/ 2147483647 w 219"/>
              <a:gd name="T63" fmla="*/ 2147483647 h 268"/>
              <a:gd name="T64" fmla="*/ 2147483647 w 219"/>
              <a:gd name="T65" fmla="*/ 2147483647 h 268"/>
              <a:gd name="T66" fmla="*/ 2147483647 w 219"/>
              <a:gd name="T67" fmla="*/ 2147483647 h 268"/>
              <a:gd name="T68" fmla="*/ 2147483647 w 219"/>
              <a:gd name="T69" fmla="*/ 2147483647 h 268"/>
              <a:gd name="T70" fmla="*/ 2147483647 w 219"/>
              <a:gd name="T71" fmla="*/ 2147483647 h 268"/>
              <a:gd name="T72" fmla="*/ 2147483647 w 219"/>
              <a:gd name="T73" fmla="*/ 2147483647 h 268"/>
              <a:gd name="T74" fmla="*/ 2147483647 w 219"/>
              <a:gd name="T75" fmla="*/ 2147483647 h 268"/>
              <a:gd name="T76" fmla="*/ 2147483647 w 219"/>
              <a:gd name="T77" fmla="*/ 2147483647 h 268"/>
              <a:gd name="T78" fmla="*/ 2147483647 w 219"/>
              <a:gd name="T79" fmla="*/ 2147483647 h 268"/>
              <a:gd name="T80" fmla="*/ 2147483647 w 219"/>
              <a:gd name="T81" fmla="*/ 2147483647 h 268"/>
              <a:gd name="T82" fmla="*/ 2147483647 w 219"/>
              <a:gd name="T83" fmla="*/ 2147483647 h 268"/>
              <a:gd name="T84" fmla="*/ 2147483647 w 219"/>
              <a:gd name="T85" fmla="*/ 2147483647 h 268"/>
              <a:gd name="T86" fmla="*/ 2147483647 w 219"/>
              <a:gd name="T87" fmla="*/ 2147483647 h 268"/>
              <a:gd name="T88" fmla="*/ 2147483647 w 219"/>
              <a:gd name="T89" fmla="*/ 2147483647 h 268"/>
              <a:gd name="T90" fmla="*/ 2147483647 w 219"/>
              <a:gd name="T91" fmla="*/ 2147483647 h 268"/>
              <a:gd name="T92" fmla="*/ 2147483647 w 219"/>
              <a:gd name="T93" fmla="*/ 2147483647 h 268"/>
              <a:gd name="T94" fmla="*/ 2147483647 w 219"/>
              <a:gd name="T95" fmla="*/ 2147483647 h 268"/>
              <a:gd name="T96" fmla="*/ 2147483647 w 219"/>
              <a:gd name="T97" fmla="*/ 2147483647 h 268"/>
              <a:gd name="T98" fmla="*/ 2147483647 w 219"/>
              <a:gd name="T99" fmla="*/ 2147483647 h 268"/>
              <a:gd name="T100" fmla="*/ 2147483647 w 219"/>
              <a:gd name="T101" fmla="*/ 2147483647 h 268"/>
              <a:gd name="T102" fmla="*/ 2147483647 w 219"/>
              <a:gd name="T103" fmla="*/ 2147483647 h 268"/>
              <a:gd name="T104" fmla="*/ 2147483647 w 219"/>
              <a:gd name="T105" fmla="*/ 2147483647 h 268"/>
              <a:gd name="T106" fmla="*/ 2147483647 w 219"/>
              <a:gd name="T107" fmla="*/ 2147483647 h 268"/>
              <a:gd name="T108" fmla="*/ 2147483647 w 219"/>
              <a:gd name="T109" fmla="*/ 2147483647 h 268"/>
              <a:gd name="T110" fmla="*/ 2147483647 w 219"/>
              <a:gd name="T111" fmla="*/ 2147483647 h 268"/>
              <a:gd name="T112" fmla="*/ 2147483647 w 219"/>
              <a:gd name="T113" fmla="*/ 2147483647 h 268"/>
              <a:gd name="T114" fmla="*/ 2147483647 w 219"/>
              <a:gd name="T115" fmla="*/ 2147483647 h 268"/>
              <a:gd name="T116" fmla="*/ 0 w 219"/>
              <a:gd name="T117" fmla="*/ 2147483647 h 268"/>
              <a:gd name="T118" fmla="*/ 2147483647 w 219"/>
              <a:gd name="T119" fmla="*/ 2147483647 h 2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9"/>
              <a:gd name="T181" fmla="*/ 0 h 268"/>
              <a:gd name="T182" fmla="*/ 219 w 219"/>
              <a:gd name="T183" fmla="*/ 268 h 2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9" h="268">
                <a:moveTo>
                  <a:pt x="2" y="261"/>
                </a:moveTo>
                <a:lnTo>
                  <a:pt x="10" y="261"/>
                </a:lnTo>
                <a:lnTo>
                  <a:pt x="18" y="260"/>
                </a:lnTo>
                <a:lnTo>
                  <a:pt x="27" y="257"/>
                </a:lnTo>
                <a:lnTo>
                  <a:pt x="37" y="255"/>
                </a:lnTo>
                <a:lnTo>
                  <a:pt x="46" y="252"/>
                </a:lnTo>
                <a:lnTo>
                  <a:pt x="55" y="248"/>
                </a:lnTo>
                <a:lnTo>
                  <a:pt x="66" y="242"/>
                </a:lnTo>
                <a:lnTo>
                  <a:pt x="75" y="237"/>
                </a:lnTo>
                <a:lnTo>
                  <a:pt x="97" y="221"/>
                </a:lnTo>
                <a:lnTo>
                  <a:pt x="117" y="202"/>
                </a:lnTo>
                <a:lnTo>
                  <a:pt x="138" y="180"/>
                </a:lnTo>
                <a:lnTo>
                  <a:pt x="157" y="156"/>
                </a:lnTo>
                <a:lnTo>
                  <a:pt x="173" y="132"/>
                </a:lnTo>
                <a:lnTo>
                  <a:pt x="187" y="106"/>
                </a:lnTo>
                <a:lnTo>
                  <a:pt x="198" y="81"/>
                </a:lnTo>
                <a:lnTo>
                  <a:pt x="205" y="56"/>
                </a:lnTo>
                <a:lnTo>
                  <a:pt x="207" y="44"/>
                </a:lnTo>
                <a:lnTo>
                  <a:pt x="210" y="34"/>
                </a:lnTo>
                <a:lnTo>
                  <a:pt x="211" y="22"/>
                </a:lnTo>
                <a:lnTo>
                  <a:pt x="210" y="12"/>
                </a:lnTo>
                <a:lnTo>
                  <a:pt x="212" y="9"/>
                </a:lnTo>
                <a:lnTo>
                  <a:pt x="212" y="5"/>
                </a:lnTo>
                <a:lnTo>
                  <a:pt x="212" y="3"/>
                </a:lnTo>
                <a:lnTo>
                  <a:pt x="215" y="0"/>
                </a:lnTo>
                <a:lnTo>
                  <a:pt x="218" y="9"/>
                </a:lnTo>
                <a:lnTo>
                  <a:pt x="219" y="18"/>
                </a:lnTo>
                <a:lnTo>
                  <a:pt x="218" y="28"/>
                </a:lnTo>
                <a:lnTo>
                  <a:pt x="218" y="39"/>
                </a:lnTo>
                <a:lnTo>
                  <a:pt x="217" y="52"/>
                </a:lnTo>
                <a:lnTo>
                  <a:pt x="214" y="67"/>
                </a:lnTo>
                <a:lnTo>
                  <a:pt x="210" y="82"/>
                </a:lnTo>
                <a:lnTo>
                  <a:pt x="204" y="98"/>
                </a:lnTo>
                <a:lnTo>
                  <a:pt x="202" y="104"/>
                </a:lnTo>
                <a:lnTo>
                  <a:pt x="199" y="110"/>
                </a:lnTo>
                <a:lnTo>
                  <a:pt x="195" y="117"/>
                </a:lnTo>
                <a:lnTo>
                  <a:pt x="191" y="123"/>
                </a:lnTo>
                <a:lnTo>
                  <a:pt x="189" y="130"/>
                </a:lnTo>
                <a:lnTo>
                  <a:pt x="185" y="135"/>
                </a:lnTo>
                <a:lnTo>
                  <a:pt x="182" y="142"/>
                </a:lnTo>
                <a:lnTo>
                  <a:pt x="179" y="148"/>
                </a:lnTo>
                <a:lnTo>
                  <a:pt x="179" y="149"/>
                </a:lnTo>
                <a:lnTo>
                  <a:pt x="176" y="150"/>
                </a:lnTo>
                <a:lnTo>
                  <a:pt x="161" y="173"/>
                </a:lnTo>
                <a:lnTo>
                  <a:pt x="145" y="194"/>
                </a:lnTo>
                <a:lnTo>
                  <a:pt x="127" y="212"/>
                </a:lnTo>
                <a:lnTo>
                  <a:pt x="107" y="229"/>
                </a:lnTo>
                <a:lnTo>
                  <a:pt x="86" y="242"/>
                </a:lnTo>
                <a:lnTo>
                  <a:pt x="66" y="254"/>
                </a:lnTo>
                <a:lnTo>
                  <a:pt x="46" y="263"/>
                </a:lnTo>
                <a:lnTo>
                  <a:pt x="26" y="268"/>
                </a:lnTo>
                <a:lnTo>
                  <a:pt x="21" y="268"/>
                </a:lnTo>
                <a:lnTo>
                  <a:pt x="16" y="268"/>
                </a:lnTo>
                <a:lnTo>
                  <a:pt x="10" y="268"/>
                </a:lnTo>
                <a:lnTo>
                  <a:pt x="4" y="268"/>
                </a:lnTo>
                <a:lnTo>
                  <a:pt x="6" y="268"/>
                </a:lnTo>
                <a:lnTo>
                  <a:pt x="3" y="267"/>
                </a:lnTo>
                <a:lnTo>
                  <a:pt x="1" y="267"/>
                </a:lnTo>
                <a:lnTo>
                  <a:pt x="0" y="264"/>
                </a:lnTo>
                <a:lnTo>
                  <a:pt x="2" y="261"/>
                </a:lnTo>
                <a:close/>
              </a:path>
            </a:pathLst>
          </a:custGeom>
          <a:solidFill>
            <a:srgbClr val="8E9365"/>
          </a:solidFill>
          <a:ln w="9525">
            <a:noFill/>
            <a:round/>
            <a:headEnd/>
            <a:tailEnd/>
          </a:ln>
        </p:spPr>
        <p:txBody>
          <a:bodyPr/>
          <a:lstStyle/>
          <a:p>
            <a:endParaRPr lang="en-US"/>
          </a:p>
        </p:txBody>
      </p:sp>
      <p:sp>
        <p:nvSpPr>
          <p:cNvPr id="77" name="Freeform 24"/>
          <p:cNvSpPr>
            <a:spLocks/>
          </p:cNvSpPr>
          <p:nvPr/>
        </p:nvSpPr>
        <p:spPr bwMode="auto">
          <a:xfrm rot="1004478">
            <a:off x="7529513" y="3058325"/>
            <a:ext cx="127000" cy="163513"/>
          </a:xfrm>
          <a:custGeom>
            <a:avLst/>
            <a:gdLst>
              <a:gd name="T0" fmla="*/ 2147483647 w 187"/>
              <a:gd name="T1" fmla="*/ 2147483647 h 240"/>
              <a:gd name="T2" fmla="*/ 2147483647 w 187"/>
              <a:gd name="T3" fmla="*/ 2147483647 h 240"/>
              <a:gd name="T4" fmla="*/ 2147483647 w 187"/>
              <a:gd name="T5" fmla="*/ 2147483647 h 240"/>
              <a:gd name="T6" fmla="*/ 2147483647 w 187"/>
              <a:gd name="T7" fmla="*/ 2147483647 h 240"/>
              <a:gd name="T8" fmla="*/ 2147483647 w 187"/>
              <a:gd name="T9" fmla="*/ 2147483647 h 240"/>
              <a:gd name="T10" fmla="*/ 2147483647 w 187"/>
              <a:gd name="T11" fmla="*/ 2147483647 h 240"/>
              <a:gd name="T12" fmla="*/ 2147483647 w 187"/>
              <a:gd name="T13" fmla="*/ 2147483647 h 240"/>
              <a:gd name="T14" fmla="*/ 2147483647 w 187"/>
              <a:gd name="T15" fmla="*/ 2147483647 h 240"/>
              <a:gd name="T16" fmla="*/ 2147483647 w 187"/>
              <a:gd name="T17" fmla="*/ 2147483647 h 240"/>
              <a:gd name="T18" fmla="*/ 2147483647 w 187"/>
              <a:gd name="T19" fmla="*/ 2147483647 h 240"/>
              <a:gd name="T20" fmla="*/ 2147483647 w 187"/>
              <a:gd name="T21" fmla="*/ 2147483647 h 240"/>
              <a:gd name="T22" fmla="*/ 2147483647 w 187"/>
              <a:gd name="T23" fmla="*/ 2147483647 h 240"/>
              <a:gd name="T24" fmla="*/ 2147483647 w 187"/>
              <a:gd name="T25" fmla="*/ 2147483647 h 240"/>
              <a:gd name="T26" fmla="*/ 2147483647 w 187"/>
              <a:gd name="T27" fmla="*/ 2147483647 h 240"/>
              <a:gd name="T28" fmla="*/ 2147483647 w 187"/>
              <a:gd name="T29" fmla="*/ 2147483647 h 240"/>
              <a:gd name="T30" fmla="*/ 2147483647 w 187"/>
              <a:gd name="T31" fmla="*/ 2147483647 h 240"/>
              <a:gd name="T32" fmla="*/ 2147483647 w 187"/>
              <a:gd name="T33" fmla="*/ 2147483647 h 240"/>
              <a:gd name="T34" fmla="*/ 2147483647 w 187"/>
              <a:gd name="T35" fmla="*/ 2147483647 h 240"/>
              <a:gd name="T36" fmla="*/ 2147483647 w 187"/>
              <a:gd name="T37" fmla="*/ 2147483647 h 240"/>
              <a:gd name="T38" fmla="*/ 2147483647 w 187"/>
              <a:gd name="T39" fmla="*/ 0 h 240"/>
              <a:gd name="T40" fmla="*/ 2147483647 w 187"/>
              <a:gd name="T41" fmla="*/ 0 h 240"/>
              <a:gd name="T42" fmla="*/ 2147483647 w 187"/>
              <a:gd name="T43" fmla="*/ 2147483647 h 240"/>
              <a:gd name="T44" fmla="*/ 2147483647 w 187"/>
              <a:gd name="T45" fmla="*/ 2147483647 h 240"/>
              <a:gd name="T46" fmla="*/ 2147483647 w 187"/>
              <a:gd name="T47" fmla="*/ 2147483647 h 240"/>
              <a:gd name="T48" fmla="*/ 2147483647 w 187"/>
              <a:gd name="T49" fmla="*/ 2147483647 h 240"/>
              <a:gd name="T50" fmla="*/ 2147483647 w 187"/>
              <a:gd name="T51" fmla="*/ 2147483647 h 240"/>
              <a:gd name="T52" fmla="*/ 2147483647 w 187"/>
              <a:gd name="T53" fmla="*/ 2147483647 h 240"/>
              <a:gd name="T54" fmla="*/ 2147483647 w 187"/>
              <a:gd name="T55" fmla="*/ 2147483647 h 240"/>
              <a:gd name="T56" fmla="*/ 2147483647 w 187"/>
              <a:gd name="T57" fmla="*/ 2147483647 h 240"/>
              <a:gd name="T58" fmla="*/ 2147483647 w 187"/>
              <a:gd name="T59" fmla="*/ 2147483647 h 240"/>
              <a:gd name="T60" fmla="*/ 2147483647 w 187"/>
              <a:gd name="T61" fmla="*/ 2147483647 h 240"/>
              <a:gd name="T62" fmla="*/ 2147483647 w 187"/>
              <a:gd name="T63" fmla="*/ 2147483647 h 240"/>
              <a:gd name="T64" fmla="*/ 2147483647 w 187"/>
              <a:gd name="T65" fmla="*/ 2147483647 h 240"/>
              <a:gd name="T66" fmla="*/ 2147483647 w 187"/>
              <a:gd name="T67" fmla="*/ 2147483647 h 240"/>
              <a:gd name="T68" fmla="*/ 2147483647 w 187"/>
              <a:gd name="T69" fmla="*/ 2147483647 h 240"/>
              <a:gd name="T70" fmla="*/ 2147483647 w 187"/>
              <a:gd name="T71" fmla="*/ 2147483647 h 240"/>
              <a:gd name="T72" fmla="*/ 2147483647 w 187"/>
              <a:gd name="T73" fmla="*/ 2147483647 h 240"/>
              <a:gd name="T74" fmla="*/ 0 w 187"/>
              <a:gd name="T75" fmla="*/ 2147483647 h 240"/>
              <a:gd name="T76" fmla="*/ 0 w 187"/>
              <a:gd name="T77" fmla="*/ 2147483647 h 240"/>
              <a:gd name="T78" fmla="*/ 0 w 187"/>
              <a:gd name="T79" fmla="*/ 2147483647 h 240"/>
              <a:gd name="T80" fmla="*/ 2147483647 w 187"/>
              <a:gd name="T81" fmla="*/ 21474836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240"/>
              <a:gd name="T125" fmla="*/ 187 w 18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240">
                <a:moveTo>
                  <a:pt x="3" y="238"/>
                </a:moveTo>
                <a:lnTo>
                  <a:pt x="4" y="235"/>
                </a:lnTo>
                <a:lnTo>
                  <a:pt x="7" y="234"/>
                </a:lnTo>
                <a:lnTo>
                  <a:pt x="10" y="233"/>
                </a:lnTo>
                <a:lnTo>
                  <a:pt x="13" y="231"/>
                </a:lnTo>
                <a:lnTo>
                  <a:pt x="32" y="225"/>
                </a:lnTo>
                <a:lnTo>
                  <a:pt x="50" y="216"/>
                </a:lnTo>
                <a:lnTo>
                  <a:pt x="68" y="203"/>
                </a:lnTo>
                <a:lnTo>
                  <a:pt x="87" y="189"/>
                </a:lnTo>
                <a:lnTo>
                  <a:pt x="104" y="172"/>
                </a:lnTo>
                <a:lnTo>
                  <a:pt x="122" y="154"/>
                </a:lnTo>
                <a:lnTo>
                  <a:pt x="137" y="133"/>
                </a:lnTo>
                <a:lnTo>
                  <a:pt x="150" y="110"/>
                </a:lnTo>
                <a:lnTo>
                  <a:pt x="164" y="83"/>
                </a:lnTo>
                <a:lnTo>
                  <a:pt x="173" y="56"/>
                </a:lnTo>
                <a:lnTo>
                  <a:pt x="180" y="29"/>
                </a:lnTo>
                <a:lnTo>
                  <a:pt x="183" y="4"/>
                </a:lnTo>
                <a:lnTo>
                  <a:pt x="184" y="3"/>
                </a:lnTo>
                <a:lnTo>
                  <a:pt x="185" y="2"/>
                </a:lnTo>
                <a:lnTo>
                  <a:pt x="185" y="0"/>
                </a:lnTo>
                <a:lnTo>
                  <a:pt x="186" y="0"/>
                </a:lnTo>
                <a:lnTo>
                  <a:pt x="187" y="19"/>
                </a:lnTo>
                <a:lnTo>
                  <a:pt x="186" y="38"/>
                </a:lnTo>
                <a:lnTo>
                  <a:pt x="181" y="59"/>
                </a:lnTo>
                <a:lnTo>
                  <a:pt x="176" y="80"/>
                </a:lnTo>
                <a:lnTo>
                  <a:pt x="166" y="102"/>
                </a:lnTo>
                <a:lnTo>
                  <a:pt x="156" y="122"/>
                </a:lnTo>
                <a:lnTo>
                  <a:pt x="145" y="142"/>
                </a:lnTo>
                <a:lnTo>
                  <a:pt x="131" y="162"/>
                </a:lnTo>
                <a:lnTo>
                  <a:pt x="116" y="178"/>
                </a:lnTo>
                <a:lnTo>
                  <a:pt x="101" y="193"/>
                </a:lnTo>
                <a:lnTo>
                  <a:pt x="85" y="207"/>
                </a:lnTo>
                <a:lnTo>
                  <a:pt x="67" y="217"/>
                </a:lnTo>
                <a:lnTo>
                  <a:pt x="51" y="226"/>
                </a:lnTo>
                <a:lnTo>
                  <a:pt x="34" y="233"/>
                </a:lnTo>
                <a:lnTo>
                  <a:pt x="18" y="238"/>
                </a:lnTo>
                <a:lnTo>
                  <a:pt x="3" y="240"/>
                </a:lnTo>
                <a:lnTo>
                  <a:pt x="0" y="240"/>
                </a:lnTo>
                <a:lnTo>
                  <a:pt x="0" y="239"/>
                </a:lnTo>
                <a:lnTo>
                  <a:pt x="0" y="238"/>
                </a:lnTo>
                <a:lnTo>
                  <a:pt x="3" y="238"/>
                </a:lnTo>
                <a:close/>
              </a:path>
            </a:pathLst>
          </a:custGeom>
          <a:solidFill>
            <a:srgbClr val="8E9365"/>
          </a:solidFill>
          <a:ln w="9525">
            <a:noFill/>
            <a:round/>
            <a:headEnd/>
            <a:tailEnd/>
          </a:ln>
        </p:spPr>
        <p:txBody>
          <a:bodyPr/>
          <a:lstStyle/>
          <a:p>
            <a:endParaRPr lang="en-US"/>
          </a:p>
        </p:txBody>
      </p:sp>
      <p:sp>
        <p:nvSpPr>
          <p:cNvPr id="78" name="Freeform 25"/>
          <p:cNvSpPr>
            <a:spLocks/>
          </p:cNvSpPr>
          <p:nvPr/>
        </p:nvSpPr>
        <p:spPr bwMode="auto">
          <a:xfrm rot="1004478">
            <a:off x="7277100" y="2740825"/>
            <a:ext cx="14288" cy="17463"/>
          </a:xfrm>
          <a:custGeom>
            <a:avLst/>
            <a:gdLst>
              <a:gd name="T0" fmla="*/ 2147483647 w 22"/>
              <a:gd name="T1" fmla="*/ 2147483647 h 24"/>
              <a:gd name="T2" fmla="*/ 2147483647 w 22"/>
              <a:gd name="T3" fmla="*/ 2147483647 h 24"/>
              <a:gd name="T4" fmla="*/ 2147483647 w 22"/>
              <a:gd name="T5" fmla="*/ 2147483647 h 24"/>
              <a:gd name="T6" fmla="*/ 2147483647 w 22"/>
              <a:gd name="T7" fmla="*/ 2147483647 h 24"/>
              <a:gd name="T8" fmla="*/ 2147483647 w 22"/>
              <a:gd name="T9" fmla="*/ 2147483647 h 24"/>
              <a:gd name="T10" fmla="*/ 2147483647 w 22"/>
              <a:gd name="T11" fmla="*/ 2147483647 h 24"/>
              <a:gd name="T12" fmla="*/ 2147483647 w 22"/>
              <a:gd name="T13" fmla="*/ 2147483647 h 24"/>
              <a:gd name="T14" fmla="*/ 2147483647 w 22"/>
              <a:gd name="T15" fmla="*/ 2147483647 h 24"/>
              <a:gd name="T16" fmla="*/ 2147483647 w 22"/>
              <a:gd name="T17" fmla="*/ 0 h 24"/>
              <a:gd name="T18" fmla="*/ 2147483647 w 22"/>
              <a:gd name="T19" fmla="*/ 2147483647 h 24"/>
              <a:gd name="T20" fmla="*/ 2147483647 w 22"/>
              <a:gd name="T21" fmla="*/ 2147483647 h 24"/>
              <a:gd name="T22" fmla="*/ 2147483647 w 22"/>
              <a:gd name="T23" fmla="*/ 2147483647 h 24"/>
              <a:gd name="T24" fmla="*/ 0 w 22"/>
              <a:gd name="T25" fmla="*/ 2147483647 h 24"/>
              <a:gd name="T26" fmla="*/ 2147483647 w 22"/>
              <a:gd name="T27" fmla="*/ 2147483647 h 24"/>
              <a:gd name="T28" fmla="*/ 2147483647 w 22"/>
              <a:gd name="T29" fmla="*/ 2147483647 h 24"/>
              <a:gd name="T30" fmla="*/ 2147483647 w 22"/>
              <a:gd name="T31" fmla="*/ 2147483647 h 24"/>
              <a:gd name="T32" fmla="*/ 2147483647 w 22"/>
              <a:gd name="T33" fmla="*/ 2147483647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24"/>
              <a:gd name="T53" fmla="*/ 22 w 22"/>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24">
                <a:moveTo>
                  <a:pt x="10" y="24"/>
                </a:moveTo>
                <a:lnTo>
                  <a:pt x="16" y="23"/>
                </a:lnTo>
                <a:lnTo>
                  <a:pt x="20" y="20"/>
                </a:lnTo>
                <a:lnTo>
                  <a:pt x="21" y="16"/>
                </a:lnTo>
                <a:lnTo>
                  <a:pt x="22" y="12"/>
                </a:lnTo>
                <a:lnTo>
                  <a:pt x="21" y="7"/>
                </a:lnTo>
                <a:lnTo>
                  <a:pt x="20" y="4"/>
                </a:lnTo>
                <a:lnTo>
                  <a:pt x="16" y="1"/>
                </a:lnTo>
                <a:lnTo>
                  <a:pt x="10" y="0"/>
                </a:lnTo>
                <a:lnTo>
                  <a:pt x="6" y="1"/>
                </a:lnTo>
                <a:lnTo>
                  <a:pt x="4" y="4"/>
                </a:lnTo>
                <a:lnTo>
                  <a:pt x="1" y="7"/>
                </a:lnTo>
                <a:lnTo>
                  <a:pt x="0" y="12"/>
                </a:lnTo>
                <a:lnTo>
                  <a:pt x="1" y="16"/>
                </a:lnTo>
                <a:lnTo>
                  <a:pt x="4" y="20"/>
                </a:lnTo>
                <a:lnTo>
                  <a:pt x="6" y="23"/>
                </a:lnTo>
                <a:lnTo>
                  <a:pt x="10" y="24"/>
                </a:lnTo>
                <a:close/>
              </a:path>
            </a:pathLst>
          </a:custGeom>
          <a:solidFill>
            <a:srgbClr val="8E9365"/>
          </a:solidFill>
          <a:ln w="9525">
            <a:noFill/>
            <a:round/>
            <a:headEnd/>
            <a:tailEnd/>
          </a:ln>
        </p:spPr>
        <p:txBody>
          <a:bodyPr/>
          <a:lstStyle/>
          <a:p>
            <a:endParaRPr lang="en-US"/>
          </a:p>
        </p:txBody>
      </p:sp>
      <p:sp>
        <p:nvSpPr>
          <p:cNvPr id="79" name="Freeform 26"/>
          <p:cNvSpPr>
            <a:spLocks/>
          </p:cNvSpPr>
          <p:nvPr/>
        </p:nvSpPr>
        <p:spPr bwMode="auto">
          <a:xfrm rot="1004478">
            <a:off x="7316788" y="2574138"/>
            <a:ext cx="122237" cy="177800"/>
          </a:xfrm>
          <a:custGeom>
            <a:avLst/>
            <a:gdLst>
              <a:gd name="T0" fmla="*/ 0 w 180"/>
              <a:gd name="T1" fmla="*/ 2147483647 h 259"/>
              <a:gd name="T2" fmla="*/ 0 w 180"/>
              <a:gd name="T3" fmla="*/ 2147483647 h 259"/>
              <a:gd name="T4" fmla="*/ 0 w 180"/>
              <a:gd name="T5" fmla="*/ 2147483647 h 259"/>
              <a:gd name="T6" fmla="*/ 2147483647 w 180"/>
              <a:gd name="T7" fmla="*/ 2147483647 h 259"/>
              <a:gd name="T8" fmla="*/ 2147483647 w 180"/>
              <a:gd name="T9" fmla="*/ 2147483647 h 259"/>
              <a:gd name="T10" fmla="*/ 2147483647 w 180"/>
              <a:gd name="T11" fmla="*/ 2147483647 h 259"/>
              <a:gd name="T12" fmla="*/ 2147483647 w 180"/>
              <a:gd name="T13" fmla="*/ 2147483647 h 259"/>
              <a:gd name="T14" fmla="*/ 2147483647 w 180"/>
              <a:gd name="T15" fmla="*/ 2147483647 h 259"/>
              <a:gd name="T16" fmla="*/ 2147483647 w 180"/>
              <a:gd name="T17" fmla="*/ 2147483647 h 259"/>
              <a:gd name="T18" fmla="*/ 2147483647 w 180"/>
              <a:gd name="T19" fmla="*/ 2147483647 h 259"/>
              <a:gd name="T20" fmla="*/ 2147483647 w 180"/>
              <a:gd name="T21" fmla="*/ 2147483647 h 259"/>
              <a:gd name="T22" fmla="*/ 2147483647 w 180"/>
              <a:gd name="T23" fmla="*/ 2147483647 h 259"/>
              <a:gd name="T24" fmla="*/ 2147483647 w 180"/>
              <a:gd name="T25" fmla="*/ 2147483647 h 259"/>
              <a:gd name="T26" fmla="*/ 2147483647 w 180"/>
              <a:gd name="T27" fmla="*/ 2147483647 h 259"/>
              <a:gd name="T28" fmla="*/ 2147483647 w 180"/>
              <a:gd name="T29" fmla="*/ 2147483647 h 259"/>
              <a:gd name="T30" fmla="*/ 2147483647 w 180"/>
              <a:gd name="T31" fmla="*/ 2147483647 h 259"/>
              <a:gd name="T32" fmla="*/ 2147483647 w 180"/>
              <a:gd name="T33" fmla="*/ 2147483647 h 259"/>
              <a:gd name="T34" fmla="*/ 2147483647 w 180"/>
              <a:gd name="T35" fmla="*/ 2147483647 h 259"/>
              <a:gd name="T36" fmla="*/ 2147483647 w 180"/>
              <a:gd name="T37" fmla="*/ 2147483647 h 259"/>
              <a:gd name="T38" fmla="*/ 2147483647 w 180"/>
              <a:gd name="T39" fmla="*/ 2147483647 h 259"/>
              <a:gd name="T40" fmla="*/ 2147483647 w 180"/>
              <a:gd name="T41" fmla="*/ 2147483647 h 259"/>
              <a:gd name="T42" fmla="*/ 2147483647 w 180"/>
              <a:gd name="T43" fmla="*/ 2147483647 h 259"/>
              <a:gd name="T44" fmla="*/ 2147483647 w 180"/>
              <a:gd name="T45" fmla="*/ 2147483647 h 259"/>
              <a:gd name="T46" fmla="*/ 2147483647 w 180"/>
              <a:gd name="T47" fmla="*/ 2147483647 h 259"/>
              <a:gd name="T48" fmla="*/ 2147483647 w 180"/>
              <a:gd name="T49" fmla="*/ 2147483647 h 259"/>
              <a:gd name="T50" fmla="*/ 2147483647 w 180"/>
              <a:gd name="T51" fmla="*/ 0 h 259"/>
              <a:gd name="T52" fmla="*/ 2147483647 w 180"/>
              <a:gd name="T53" fmla="*/ 0 h 259"/>
              <a:gd name="T54" fmla="*/ 2147483647 w 180"/>
              <a:gd name="T55" fmla="*/ 0 h 259"/>
              <a:gd name="T56" fmla="*/ 2147483647 w 180"/>
              <a:gd name="T57" fmla="*/ 2147483647 h 259"/>
              <a:gd name="T58" fmla="*/ 2147483647 w 180"/>
              <a:gd name="T59" fmla="*/ 2147483647 h 259"/>
              <a:gd name="T60" fmla="*/ 2147483647 w 180"/>
              <a:gd name="T61" fmla="*/ 2147483647 h 259"/>
              <a:gd name="T62" fmla="*/ 2147483647 w 180"/>
              <a:gd name="T63" fmla="*/ 2147483647 h 259"/>
              <a:gd name="T64" fmla="*/ 2147483647 w 180"/>
              <a:gd name="T65" fmla="*/ 2147483647 h 259"/>
              <a:gd name="T66" fmla="*/ 2147483647 w 180"/>
              <a:gd name="T67" fmla="*/ 2147483647 h 259"/>
              <a:gd name="T68" fmla="*/ 2147483647 w 180"/>
              <a:gd name="T69" fmla="*/ 2147483647 h 259"/>
              <a:gd name="T70" fmla="*/ 2147483647 w 180"/>
              <a:gd name="T71" fmla="*/ 2147483647 h 259"/>
              <a:gd name="T72" fmla="*/ 2147483647 w 180"/>
              <a:gd name="T73" fmla="*/ 2147483647 h 259"/>
              <a:gd name="T74" fmla="*/ 2147483647 w 180"/>
              <a:gd name="T75" fmla="*/ 2147483647 h 259"/>
              <a:gd name="T76" fmla="*/ 2147483647 w 180"/>
              <a:gd name="T77" fmla="*/ 2147483647 h 259"/>
              <a:gd name="T78" fmla="*/ 2147483647 w 180"/>
              <a:gd name="T79" fmla="*/ 2147483647 h 259"/>
              <a:gd name="T80" fmla="*/ 2147483647 w 180"/>
              <a:gd name="T81" fmla="*/ 2147483647 h 259"/>
              <a:gd name="T82" fmla="*/ 2147483647 w 180"/>
              <a:gd name="T83" fmla="*/ 2147483647 h 259"/>
              <a:gd name="T84" fmla="*/ 2147483647 w 180"/>
              <a:gd name="T85" fmla="*/ 2147483647 h 259"/>
              <a:gd name="T86" fmla="*/ 2147483647 w 180"/>
              <a:gd name="T87" fmla="*/ 2147483647 h 259"/>
              <a:gd name="T88" fmla="*/ 2147483647 w 180"/>
              <a:gd name="T89" fmla="*/ 2147483647 h 259"/>
              <a:gd name="T90" fmla="*/ 2147483647 w 180"/>
              <a:gd name="T91" fmla="*/ 2147483647 h 259"/>
              <a:gd name="T92" fmla="*/ 2147483647 w 180"/>
              <a:gd name="T93" fmla="*/ 2147483647 h 259"/>
              <a:gd name="T94" fmla="*/ 2147483647 w 180"/>
              <a:gd name="T95" fmla="*/ 2147483647 h 259"/>
              <a:gd name="T96" fmla="*/ 0 w 180"/>
              <a:gd name="T97" fmla="*/ 2147483647 h 2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0"/>
              <a:gd name="T148" fmla="*/ 0 h 259"/>
              <a:gd name="T149" fmla="*/ 180 w 180"/>
              <a:gd name="T150" fmla="*/ 259 h 2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0" h="259">
                <a:moveTo>
                  <a:pt x="0" y="259"/>
                </a:moveTo>
                <a:lnTo>
                  <a:pt x="0" y="246"/>
                </a:lnTo>
                <a:lnTo>
                  <a:pt x="0" y="231"/>
                </a:lnTo>
                <a:lnTo>
                  <a:pt x="2" y="216"/>
                </a:lnTo>
                <a:lnTo>
                  <a:pt x="5" y="200"/>
                </a:lnTo>
                <a:lnTo>
                  <a:pt x="6" y="194"/>
                </a:lnTo>
                <a:lnTo>
                  <a:pt x="8" y="187"/>
                </a:lnTo>
                <a:lnTo>
                  <a:pt x="10" y="180"/>
                </a:lnTo>
                <a:lnTo>
                  <a:pt x="13" y="172"/>
                </a:lnTo>
                <a:lnTo>
                  <a:pt x="15" y="165"/>
                </a:lnTo>
                <a:lnTo>
                  <a:pt x="17" y="158"/>
                </a:lnTo>
                <a:lnTo>
                  <a:pt x="20" y="152"/>
                </a:lnTo>
                <a:lnTo>
                  <a:pt x="22" y="145"/>
                </a:lnTo>
                <a:lnTo>
                  <a:pt x="22" y="144"/>
                </a:lnTo>
                <a:lnTo>
                  <a:pt x="23" y="144"/>
                </a:lnTo>
                <a:lnTo>
                  <a:pt x="35" y="120"/>
                </a:lnTo>
                <a:lnTo>
                  <a:pt x="48" y="97"/>
                </a:lnTo>
                <a:lnTo>
                  <a:pt x="63" y="75"/>
                </a:lnTo>
                <a:lnTo>
                  <a:pt x="81" y="56"/>
                </a:lnTo>
                <a:lnTo>
                  <a:pt x="98" y="39"/>
                </a:lnTo>
                <a:lnTo>
                  <a:pt x="116" y="24"/>
                </a:lnTo>
                <a:lnTo>
                  <a:pt x="135" y="13"/>
                </a:lnTo>
                <a:lnTo>
                  <a:pt x="153" y="5"/>
                </a:lnTo>
                <a:lnTo>
                  <a:pt x="158" y="4"/>
                </a:lnTo>
                <a:lnTo>
                  <a:pt x="164" y="1"/>
                </a:lnTo>
                <a:lnTo>
                  <a:pt x="168" y="0"/>
                </a:lnTo>
                <a:lnTo>
                  <a:pt x="174" y="0"/>
                </a:lnTo>
                <a:lnTo>
                  <a:pt x="175" y="1"/>
                </a:lnTo>
                <a:lnTo>
                  <a:pt x="177" y="1"/>
                </a:lnTo>
                <a:lnTo>
                  <a:pt x="180" y="3"/>
                </a:lnTo>
                <a:lnTo>
                  <a:pt x="179" y="6"/>
                </a:lnTo>
                <a:lnTo>
                  <a:pt x="171" y="7"/>
                </a:lnTo>
                <a:lnTo>
                  <a:pt x="162" y="11"/>
                </a:lnTo>
                <a:lnTo>
                  <a:pt x="154" y="14"/>
                </a:lnTo>
                <a:lnTo>
                  <a:pt x="145" y="18"/>
                </a:lnTo>
                <a:lnTo>
                  <a:pt x="137" y="23"/>
                </a:lnTo>
                <a:lnTo>
                  <a:pt x="128" y="28"/>
                </a:lnTo>
                <a:lnTo>
                  <a:pt x="120" y="35"/>
                </a:lnTo>
                <a:lnTo>
                  <a:pt x="111" y="42"/>
                </a:lnTo>
                <a:lnTo>
                  <a:pt x="91" y="61"/>
                </a:lnTo>
                <a:lnTo>
                  <a:pt x="74" y="83"/>
                </a:lnTo>
                <a:lnTo>
                  <a:pt x="56" y="107"/>
                </a:lnTo>
                <a:lnTo>
                  <a:pt x="43" y="134"/>
                </a:lnTo>
                <a:lnTo>
                  <a:pt x="30" y="162"/>
                </a:lnTo>
                <a:lnTo>
                  <a:pt x="21" y="189"/>
                </a:lnTo>
                <a:lnTo>
                  <a:pt x="14" y="217"/>
                </a:lnTo>
                <a:lnTo>
                  <a:pt x="10" y="242"/>
                </a:lnTo>
                <a:lnTo>
                  <a:pt x="0" y="259"/>
                </a:lnTo>
                <a:close/>
              </a:path>
            </a:pathLst>
          </a:custGeom>
          <a:solidFill>
            <a:srgbClr val="8E9365"/>
          </a:solidFill>
          <a:ln w="9525">
            <a:noFill/>
            <a:round/>
            <a:headEnd/>
            <a:tailEnd/>
          </a:ln>
        </p:spPr>
        <p:txBody>
          <a:bodyPr/>
          <a:lstStyle/>
          <a:p>
            <a:endParaRPr lang="en-US"/>
          </a:p>
        </p:txBody>
      </p:sp>
      <p:sp>
        <p:nvSpPr>
          <p:cNvPr id="80" name="Freeform 27"/>
          <p:cNvSpPr>
            <a:spLocks/>
          </p:cNvSpPr>
          <p:nvPr/>
        </p:nvSpPr>
        <p:spPr bwMode="auto">
          <a:xfrm rot="1004478">
            <a:off x="7632700" y="2837663"/>
            <a:ext cx="17463" cy="15875"/>
          </a:xfrm>
          <a:custGeom>
            <a:avLst/>
            <a:gdLst>
              <a:gd name="T0" fmla="*/ 2147483647 w 24"/>
              <a:gd name="T1" fmla="*/ 0 h 24"/>
              <a:gd name="T2" fmla="*/ 2147483647 w 24"/>
              <a:gd name="T3" fmla="*/ 2147483647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2147483647 w 24"/>
              <a:gd name="T19" fmla="*/ 2147483647 h 24"/>
              <a:gd name="T20" fmla="*/ 2147483647 w 24"/>
              <a:gd name="T21" fmla="*/ 2147483647 h 24"/>
              <a:gd name="T22" fmla="*/ 2147483647 w 24"/>
              <a:gd name="T23" fmla="*/ 2147483647 h 24"/>
              <a:gd name="T24" fmla="*/ 2147483647 w 24"/>
              <a:gd name="T25" fmla="*/ 2147483647 h 24"/>
              <a:gd name="T26" fmla="*/ 2147483647 w 24"/>
              <a:gd name="T27" fmla="*/ 2147483647 h 24"/>
              <a:gd name="T28" fmla="*/ 2147483647 w 24"/>
              <a:gd name="T29" fmla="*/ 2147483647 h 24"/>
              <a:gd name="T30" fmla="*/ 2147483647 w 24"/>
              <a:gd name="T31" fmla="*/ 0 h 24"/>
              <a:gd name="T32" fmla="*/ 2147483647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9" y="0"/>
                </a:moveTo>
                <a:lnTo>
                  <a:pt x="5" y="2"/>
                </a:lnTo>
                <a:lnTo>
                  <a:pt x="2" y="6"/>
                </a:lnTo>
                <a:lnTo>
                  <a:pt x="0" y="12"/>
                </a:lnTo>
                <a:lnTo>
                  <a:pt x="1" y="16"/>
                </a:lnTo>
                <a:lnTo>
                  <a:pt x="3" y="20"/>
                </a:lnTo>
                <a:lnTo>
                  <a:pt x="7" y="22"/>
                </a:lnTo>
                <a:lnTo>
                  <a:pt x="12" y="24"/>
                </a:lnTo>
                <a:lnTo>
                  <a:pt x="16" y="24"/>
                </a:lnTo>
                <a:lnTo>
                  <a:pt x="21" y="22"/>
                </a:lnTo>
                <a:lnTo>
                  <a:pt x="23" y="19"/>
                </a:lnTo>
                <a:lnTo>
                  <a:pt x="24" y="14"/>
                </a:lnTo>
                <a:lnTo>
                  <a:pt x="24" y="9"/>
                </a:lnTo>
                <a:lnTo>
                  <a:pt x="22" y="5"/>
                </a:lnTo>
                <a:lnTo>
                  <a:pt x="18" y="2"/>
                </a:lnTo>
                <a:lnTo>
                  <a:pt x="14" y="0"/>
                </a:lnTo>
                <a:lnTo>
                  <a:pt x="9" y="0"/>
                </a:lnTo>
                <a:close/>
              </a:path>
            </a:pathLst>
          </a:custGeom>
          <a:solidFill>
            <a:srgbClr val="8E9365"/>
          </a:solidFill>
          <a:ln w="9525">
            <a:noFill/>
            <a:round/>
            <a:headEnd/>
            <a:tailEnd/>
          </a:ln>
        </p:spPr>
        <p:txBody>
          <a:bodyPr/>
          <a:lstStyle/>
          <a:p>
            <a:endParaRPr lang="en-US"/>
          </a:p>
        </p:txBody>
      </p:sp>
      <p:sp>
        <p:nvSpPr>
          <p:cNvPr id="81" name="Freeform 28"/>
          <p:cNvSpPr>
            <a:spLocks/>
          </p:cNvSpPr>
          <p:nvPr/>
        </p:nvSpPr>
        <p:spPr bwMode="auto">
          <a:xfrm rot="1004478">
            <a:off x="7540625" y="2853538"/>
            <a:ext cx="79375" cy="203200"/>
          </a:xfrm>
          <a:custGeom>
            <a:avLst/>
            <a:gdLst>
              <a:gd name="T0" fmla="*/ 2147483647 w 116"/>
              <a:gd name="T1" fmla="*/ 0 h 298"/>
              <a:gd name="T2" fmla="*/ 2147483647 w 116"/>
              <a:gd name="T3" fmla="*/ 2147483647 h 298"/>
              <a:gd name="T4" fmla="*/ 2147483647 w 116"/>
              <a:gd name="T5" fmla="*/ 2147483647 h 298"/>
              <a:gd name="T6" fmla="*/ 2147483647 w 116"/>
              <a:gd name="T7" fmla="*/ 2147483647 h 298"/>
              <a:gd name="T8" fmla="*/ 2147483647 w 116"/>
              <a:gd name="T9" fmla="*/ 2147483647 h 298"/>
              <a:gd name="T10" fmla="*/ 2147483647 w 116"/>
              <a:gd name="T11" fmla="*/ 2147483647 h 298"/>
              <a:gd name="T12" fmla="*/ 2147483647 w 116"/>
              <a:gd name="T13" fmla="*/ 2147483647 h 298"/>
              <a:gd name="T14" fmla="*/ 2147483647 w 116"/>
              <a:gd name="T15" fmla="*/ 2147483647 h 298"/>
              <a:gd name="T16" fmla="*/ 2147483647 w 116"/>
              <a:gd name="T17" fmla="*/ 2147483647 h 298"/>
              <a:gd name="T18" fmla="*/ 2147483647 w 116"/>
              <a:gd name="T19" fmla="*/ 2147483647 h 298"/>
              <a:gd name="T20" fmla="*/ 2147483647 w 116"/>
              <a:gd name="T21" fmla="*/ 2147483647 h 298"/>
              <a:gd name="T22" fmla="*/ 2147483647 w 116"/>
              <a:gd name="T23" fmla="*/ 2147483647 h 298"/>
              <a:gd name="T24" fmla="*/ 2147483647 w 116"/>
              <a:gd name="T25" fmla="*/ 2147483647 h 298"/>
              <a:gd name="T26" fmla="*/ 2147483647 w 116"/>
              <a:gd name="T27" fmla="*/ 2147483647 h 298"/>
              <a:gd name="T28" fmla="*/ 2147483647 w 116"/>
              <a:gd name="T29" fmla="*/ 2147483647 h 298"/>
              <a:gd name="T30" fmla="*/ 2147483647 w 116"/>
              <a:gd name="T31" fmla="*/ 2147483647 h 298"/>
              <a:gd name="T32" fmla="*/ 2147483647 w 116"/>
              <a:gd name="T33" fmla="*/ 2147483647 h 298"/>
              <a:gd name="T34" fmla="*/ 2147483647 w 116"/>
              <a:gd name="T35" fmla="*/ 2147483647 h 298"/>
              <a:gd name="T36" fmla="*/ 2147483647 w 116"/>
              <a:gd name="T37" fmla="*/ 2147483647 h 298"/>
              <a:gd name="T38" fmla="*/ 2147483647 w 116"/>
              <a:gd name="T39" fmla="*/ 2147483647 h 298"/>
              <a:gd name="T40" fmla="*/ 2147483647 w 116"/>
              <a:gd name="T41" fmla="*/ 2147483647 h 298"/>
              <a:gd name="T42" fmla="*/ 2147483647 w 116"/>
              <a:gd name="T43" fmla="*/ 2147483647 h 298"/>
              <a:gd name="T44" fmla="*/ 2147483647 w 116"/>
              <a:gd name="T45" fmla="*/ 2147483647 h 298"/>
              <a:gd name="T46" fmla="*/ 2147483647 w 116"/>
              <a:gd name="T47" fmla="*/ 2147483647 h 298"/>
              <a:gd name="T48" fmla="*/ 2147483647 w 116"/>
              <a:gd name="T49" fmla="*/ 2147483647 h 298"/>
              <a:gd name="T50" fmla="*/ 2147483647 w 116"/>
              <a:gd name="T51" fmla="*/ 2147483647 h 298"/>
              <a:gd name="T52" fmla="*/ 2147483647 w 116"/>
              <a:gd name="T53" fmla="*/ 2147483647 h 298"/>
              <a:gd name="T54" fmla="*/ 2147483647 w 116"/>
              <a:gd name="T55" fmla="*/ 2147483647 h 298"/>
              <a:gd name="T56" fmla="*/ 2147483647 w 116"/>
              <a:gd name="T57" fmla="*/ 2147483647 h 298"/>
              <a:gd name="T58" fmla="*/ 2147483647 w 116"/>
              <a:gd name="T59" fmla="*/ 2147483647 h 298"/>
              <a:gd name="T60" fmla="*/ 0 w 116"/>
              <a:gd name="T61" fmla="*/ 2147483647 h 298"/>
              <a:gd name="T62" fmla="*/ 0 w 116"/>
              <a:gd name="T63" fmla="*/ 2147483647 h 298"/>
              <a:gd name="T64" fmla="*/ 2147483647 w 116"/>
              <a:gd name="T65" fmla="*/ 2147483647 h 298"/>
              <a:gd name="T66" fmla="*/ 2147483647 w 116"/>
              <a:gd name="T67" fmla="*/ 2147483647 h 298"/>
              <a:gd name="T68" fmla="*/ 2147483647 w 116"/>
              <a:gd name="T69" fmla="*/ 2147483647 h 298"/>
              <a:gd name="T70" fmla="*/ 2147483647 w 116"/>
              <a:gd name="T71" fmla="*/ 2147483647 h 298"/>
              <a:gd name="T72" fmla="*/ 2147483647 w 116"/>
              <a:gd name="T73" fmla="*/ 2147483647 h 298"/>
              <a:gd name="T74" fmla="*/ 2147483647 w 116"/>
              <a:gd name="T75" fmla="*/ 2147483647 h 298"/>
              <a:gd name="T76" fmla="*/ 2147483647 w 116"/>
              <a:gd name="T77" fmla="*/ 2147483647 h 298"/>
              <a:gd name="T78" fmla="*/ 2147483647 w 116"/>
              <a:gd name="T79" fmla="*/ 2147483647 h 298"/>
              <a:gd name="T80" fmla="*/ 2147483647 w 116"/>
              <a:gd name="T81" fmla="*/ 2147483647 h 298"/>
              <a:gd name="T82" fmla="*/ 2147483647 w 116"/>
              <a:gd name="T83" fmla="*/ 2147483647 h 298"/>
              <a:gd name="T84" fmla="*/ 2147483647 w 116"/>
              <a:gd name="T85" fmla="*/ 2147483647 h 298"/>
              <a:gd name="T86" fmla="*/ 2147483647 w 116"/>
              <a:gd name="T87" fmla="*/ 2147483647 h 298"/>
              <a:gd name="T88" fmla="*/ 2147483647 w 116"/>
              <a:gd name="T89" fmla="*/ 2147483647 h 298"/>
              <a:gd name="T90" fmla="*/ 2147483647 w 116"/>
              <a:gd name="T91" fmla="*/ 2147483647 h 298"/>
              <a:gd name="T92" fmla="*/ 2147483647 w 116"/>
              <a:gd name="T93" fmla="*/ 2147483647 h 298"/>
              <a:gd name="T94" fmla="*/ 2147483647 w 116"/>
              <a:gd name="T95" fmla="*/ 2147483647 h 298"/>
              <a:gd name="T96" fmla="*/ 2147483647 w 116"/>
              <a:gd name="T97" fmla="*/ 0 h 29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6"/>
              <a:gd name="T148" fmla="*/ 0 h 298"/>
              <a:gd name="T149" fmla="*/ 116 w 116"/>
              <a:gd name="T150" fmla="*/ 298 h 29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6" h="298">
                <a:moveTo>
                  <a:pt x="104" y="0"/>
                </a:moveTo>
                <a:lnTo>
                  <a:pt x="108" y="14"/>
                </a:lnTo>
                <a:lnTo>
                  <a:pt x="111" y="28"/>
                </a:lnTo>
                <a:lnTo>
                  <a:pt x="114" y="43"/>
                </a:lnTo>
                <a:lnTo>
                  <a:pt x="115" y="60"/>
                </a:lnTo>
                <a:lnTo>
                  <a:pt x="116" y="65"/>
                </a:lnTo>
                <a:lnTo>
                  <a:pt x="116" y="73"/>
                </a:lnTo>
                <a:lnTo>
                  <a:pt x="115" y="81"/>
                </a:lnTo>
                <a:lnTo>
                  <a:pt x="115" y="88"/>
                </a:lnTo>
                <a:lnTo>
                  <a:pt x="115" y="95"/>
                </a:lnTo>
                <a:lnTo>
                  <a:pt x="115" y="102"/>
                </a:lnTo>
                <a:lnTo>
                  <a:pt x="114" y="109"/>
                </a:lnTo>
                <a:lnTo>
                  <a:pt x="114" y="116"/>
                </a:lnTo>
                <a:lnTo>
                  <a:pt x="114" y="118"/>
                </a:lnTo>
                <a:lnTo>
                  <a:pt x="112" y="118"/>
                </a:lnTo>
                <a:lnTo>
                  <a:pt x="108" y="145"/>
                </a:lnTo>
                <a:lnTo>
                  <a:pt x="101" y="171"/>
                </a:lnTo>
                <a:lnTo>
                  <a:pt x="92" y="197"/>
                </a:lnTo>
                <a:lnTo>
                  <a:pt x="81" y="220"/>
                </a:lnTo>
                <a:lnTo>
                  <a:pt x="69" y="240"/>
                </a:lnTo>
                <a:lnTo>
                  <a:pt x="55" y="259"/>
                </a:lnTo>
                <a:lnTo>
                  <a:pt x="40" y="275"/>
                </a:lnTo>
                <a:lnTo>
                  <a:pt x="25" y="288"/>
                </a:lnTo>
                <a:lnTo>
                  <a:pt x="20" y="290"/>
                </a:lnTo>
                <a:lnTo>
                  <a:pt x="16" y="292"/>
                </a:lnTo>
                <a:lnTo>
                  <a:pt x="11" y="295"/>
                </a:lnTo>
                <a:lnTo>
                  <a:pt x="6" y="297"/>
                </a:lnTo>
                <a:lnTo>
                  <a:pt x="4" y="297"/>
                </a:lnTo>
                <a:lnTo>
                  <a:pt x="2" y="298"/>
                </a:lnTo>
                <a:lnTo>
                  <a:pt x="0" y="297"/>
                </a:lnTo>
                <a:lnTo>
                  <a:pt x="0" y="292"/>
                </a:lnTo>
                <a:lnTo>
                  <a:pt x="6" y="289"/>
                </a:lnTo>
                <a:lnTo>
                  <a:pt x="13" y="284"/>
                </a:lnTo>
                <a:lnTo>
                  <a:pt x="21" y="278"/>
                </a:lnTo>
                <a:lnTo>
                  <a:pt x="28" y="273"/>
                </a:lnTo>
                <a:lnTo>
                  <a:pt x="35" y="266"/>
                </a:lnTo>
                <a:lnTo>
                  <a:pt x="42" y="258"/>
                </a:lnTo>
                <a:lnTo>
                  <a:pt x="49" y="250"/>
                </a:lnTo>
                <a:lnTo>
                  <a:pt x="55" y="240"/>
                </a:lnTo>
                <a:lnTo>
                  <a:pt x="69" y="217"/>
                </a:lnTo>
                <a:lnTo>
                  <a:pt x="80" y="191"/>
                </a:lnTo>
                <a:lnTo>
                  <a:pt x="89" y="163"/>
                </a:lnTo>
                <a:lnTo>
                  <a:pt x="96" y="134"/>
                </a:lnTo>
                <a:lnTo>
                  <a:pt x="101" y="105"/>
                </a:lnTo>
                <a:lnTo>
                  <a:pt x="103" y="76"/>
                </a:lnTo>
                <a:lnTo>
                  <a:pt x="102" y="47"/>
                </a:lnTo>
                <a:lnTo>
                  <a:pt x="99" y="22"/>
                </a:lnTo>
                <a:lnTo>
                  <a:pt x="104" y="0"/>
                </a:lnTo>
                <a:close/>
              </a:path>
            </a:pathLst>
          </a:custGeom>
          <a:solidFill>
            <a:srgbClr val="8E9365"/>
          </a:solidFill>
          <a:ln w="9525">
            <a:noFill/>
            <a:round/>
            <a:headEnd/>
            <a:tailEnd/>
          </a:ln>
        </p:spPr>
        <p:txBody>
          <a:bodyPr/>
          <a:lstStyle/>
          <a:p>
            <a:endParaRPr lang="en-US"/>
          </a:p>
        </p:txBody>
      </p:sp>
      <p:sp>
        <p:nvSpPr>
          <p:cNvPr id="82" name="Freeform 29"/>
          <p:cNvSpPr>
            <a:spLocks/>
          </p:cNvSpPr>
          <p:nvPr/>
        </p:nvSpPr>
        <p:spPr bwMode="auto">
          <a:xfrm rot="1004478">
            <a:off x="7377113" y="2696375"/>
            <a:ext cx="158750" cy="280988"/>
          </a:xfrm>
          <a:custGeom>
            <a:avLst/>
            <a:gdLst>
              <a:gd name="T0" fmla="*/ 2147483647 w 234"/>
              <a:gd name="T1" fmla="*/ 2147483647 h 412"/>
              <a:gd name="T2" fmla="*/ 2147483647 w 234"/>
              <a:gd name="T3" fmla="*/ 2147483647 h 412"/>
              <a:gd name="T4" fmla="*/ 2147483647 w 234"/>
              <a:gd name="T5" fmla="*/ 2147483647 h 412"/>
              <a:gd name="T6" fmla="*/ 2147483647 w 234"/>
              <a:gd name="T7" fmla="*/ 2147483647 h 412"/>
              <a:gd name="T8" fmla="*/ 2147483647 w 234"/>
              <a:gd name="T9" fmla="*/ 2147483647 h 412"/>
              <a:gd name="T10" fmla="*/ 2147483647 w 234"/>
              <a:gd name="T11" fmla="*/ 2147483647 h 412"/>
              <a:gd name="T12" fmla="*/ 2147483647 w 234"/>
              <a:gd name="T13" fmla="*/ 2147483647 h 412"/>
              <a:gd name="T14" fmla="*/ 2147483647 w 234"/>
              <a:gd name="T15" fmla="*/ 2147483647 h 412"/>
              <a:gd name="T16" fmla="*/ 2147483647 w 234"/>
              <a:gd name="T17" fmla="*/ 2147483647 h 412"/>
              <a:gd name="T18" fmla="*/ 2147483647 w 234"/>
              <a:gd name="T19" fmla="*/ 2147483647 h 412"/>
              <a:gd name="T20" fmla="*/ 2147483647 w 234"/>
              <a:gd name="T21" fmla="*/ 2147483647 h 412"/>
              <a:gd name="T22" fmla="*/ 0 w 234"/>
              <a:gd name="T23" fmla="*/ 2147483647 h 412"/>
              <a:gd name="T24" fmla="*/ 2147483647 w 234"/>
              <a:gd name="T25" fmla="*/ 2147483647 h 412"/>
              <a:gd name="T26" fmla="*/ 2147483647 w 234"/>
              <a:gd name="T27" fmla="*/ 2147483647 h 412"/>
              <a:gd name="T28" fmla="*/ 2147483647 w 234"/>
              <a:gd name="T29" fmla="*/ 2147483647 h 412"/>
              <a:gd name="T30" fmla="*/ 2147483647 w 234"/>
              <a:gd name="T31" fmla="*/ 2147483647 h 412"/>
              <a:gd name="T32" fmla="*/ 2147483647 w 234"/>
              <a:gd name="T33" fmla="*/ 2147483647 h 412"/>
              <a:gd name="T34" fmla="*/ 2147483647 w 234"/>
              <a:gd name="T35" fmla="*/ 0 h 412"/>
              <a:gd name="T36" fmla="*/ 2147483647 w 234"/>
              <a:gd name="T37" fmla="*/ 2147483647 h 412"/>
              <a:gd name="T38" fmla="*/ 2147483647 w 234"/>
              <a:gd name="T39" fmla="*/ 0 h 412"/>
              <a:gd name="T40" fmla="*/ 2147483647 w 234"/>
              <a:gd name="T41" fmla="*/ 2147483647 h 412"/>
              <a:gd name="T42" fmla="*/ 2147483647 w 234"/>
              <a:gd name="T43" fmla="*/ 2147483647 h 412"/>
              <a:gd name="T44" fmla="*/ 2147483647 w 234"/>
              <a:gd name="T45" fmla="*/ 2147483647 h 412"/>
              <a:gd name="T46" fmla="*/ 2147483647 w 234"/>
              <a:gd name="T47" fmla="*/ 2147483647 h 412"/>
              <a:gd name="T48" fmla="*/ 2147483647 w 234"/>
              <a:gd name="T49" fmla="*/ 2147483647 h 412"/>
              <a:gd name="T50" fmla="*/ 2147483647 w 234"/>
              <a:gd name="T51" fmla="*/ 2147483647 h 412"/>
              <a:gd name="T52" fmla="*/ 2147483647 w 234"/>
              <a:gd name="T53" fmla="*/ 2147483647 h 412"/>
              <a:gd name="T54" fmla="*/ 2147483647 w 234"/>
              <a:gd name="T55" fmla="*/ 2147483647 h 412"/>
              <a:gd name="T56" fmla="*/ 2147483647 w 234"/>
              <a:gd name="T57" fmla="*/ 2147483647 h 412"/>
              <a:gd name="T58" fmla="*/ 2147483647 w 234"/>
              <a:gd name="T59" fmla="*/ 2147483647 h 412"/>
              <a:gd name="T60" fmla="*/ 2147483647 w 234"/>
              <a:gd name="T61" fmla="*/ 2147483647 h 4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4"/>
              <a:gd name="T94" fmla="*/ 0 h 412"/>
              <a:gd name="T95" fmla="*/ 234 w 234"/>
              <a:gd name="T96" fmla="*/ 412 h 4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4" h="412">
                <a:moveTo>
                  <a:pt x="152" y="288"/>
                </a:moveTo>
                <a:lnTo>
                  <a:pt x="164" y="393"/>
                </a:lnTo>
                <a:lnTo>
                  <a:pt x="128" y="306"/>
                </a:lnTo>
                <a:lnTo>
                  <a:pt x="115" y="412"/>
                </a:lnTo>
                <a:lnTo>
                  <a:pt x="104" y="305"/>
                </a:lnTo>
                <a:lnTo>
                  <a:pt x="67" y="393"/>
                </a:lnTo>
                <a:lnTo>
                  <a:pt x="81" y="288"/>
                </a:lnTo>
                <a:lnTo>
                  <a:pt x="29" y="343"/>
                </a:lnTo>
                <a:lnTo>
                  <a:pt x="64" y="256"/>
                </a:lnTo>
                <a:lnTo>
                  <a:pt x="3" y="267"/>
                </a:lnTo>
                <a:lnTo>
                  <a:pt x="56" y="215"/>
                </a:lnTo>
                <a:lnTo>
                  <a:pt x="0" y="182"/>
                </a:lnTo>
                <a:lnTo>
                  <a:pt x="59" y="171"/>
                </a:lnTo>
                <a:lnTo>
                  <a:pt x="15" y="100"/>
                </a:lnTo>
                <a:lnTo>
                  <a:pt x="71" y="133"/>
                </a:lnTo>
                <a:lnTo>
                  <a:pt x="46" y="35"/>
                </a:lnTo>
                <a:lnTo>
                  <a:pt x="91" y="108"/>
                </a:lnTo>
                <a:lnTo>
                  <a:pt x="91" y="0"/>
                </a:lnTo>
                <a:lnTo>
                  <a:pt x="117" y="100"/>
                </a:lnTo>
                <a:lnTo>
                  <a:pt x="141" y="0"/>
                </a:lnTo>
                <a:lnTo>
                  <a:pt x="139" y="109"/>
                </a:lnTo>
                <a:lnTo>
                  <a:pt x="185" y="36"/>
                </a:lnTo>
                <a:lnTo>
                  <a:pt x="160" y="134"/>
                </a:lnTo>
                <a:lnTo>
                  <a:pt x="219" y="100"/>
                </a:lnTo>
                <a:lnTo>
                  <a:pt x="173" y="171"/>
                </a:lnTo>
                <a:lnTo>
                  <a:pt x="234" y="183"/>
                </a:lnTo>
                <a:lnTo>
                  <a:pt x="175" y="215"/>
                </a:lnTo>
                <a:lnTo>
                  <a:pt x="228" y="268"/>
                </a:lnTo>
                <a:lnTo>
                  <a:pt x="168" y="256"/>
                </a:lnTo>
                <a:lnTo>
                  <a:pt x="204" y="344"/>
                </a:lnTo>
                <a:lnTo>
                  <a:pt x="152" y="288"/>
                </a:lnTo>
                <a:close/>
              </a:path>
            </a:pathLst>
          </a:custGeom>
          <a:solidFill>
            <a:srgbClr val="8E9365"/>
          </a:solidFill>
          <a:ln w="9525">
            <a:noFill/>
            <a:round/>
            <a:headEnd/>
            <a:tailEnd/>
          </a:ln>
        </p:spPr>
        <p:txBody>
          <a:bodyPr/>
          <a:lstStyle/>
          <a:p>
            <a:endParaRPr lang="en-US"/>
          </a:p>
        </p:txBody>
      </p:sp>
      <p:sp>
        <p:nvSpPr>
          <p:cNvPr id="83" name="Rectangle 30"/>
          <p:cNvSpPr>
            <a:spLocks noChangeArrowheads="1"/>
          </p:cNvSpPr>
          <p:nvPr/>
        </p:nvSpPr>
        <p:spPr bwMode="auto">
          <a:xfrm>
            <a:off x="6513425" y="1580363"/>
            <a:ext cx="2119492"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Definice výrobků</a:t>
            </a:r>
            <a:endParaRPr lang="en-US" sz="2000" dirty="0">
              <a:solidFill>
                <a:srgbClr val="003366"/>
              </a:solidFill>
            </a:endParaRPr>
          </a:p>
        </p:txBody>
      </p:sp>
      <p:sp>
        <p:nvSpPr>
          <p:cNvPr id="84" name="AutoShape 31"/>
          <p:cNvSpPr>
            <a:spLocks noChangeArrowheads="1"/>
          </p:cNvSpPr>
          <p:nvPr/>
        </p:nvSpPr>
        <p:spPr bwMode="auto">
          <a:xfrm>
            <a:off x="5738813" y="1974063"/>
            <a:ext cx="693737"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85" name="Oval 33"/>
          <p:cNvSpPr>
            <a:spLocks noChangeArrowheads="1"/>
          </p:cNvSpPr>
          <p:nvPr/>
        </p:nvSpPr>
        <p:spPr bwMode="auto">
          <a:xfrm>
            <a:off x="6027738" y="1256513"/>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86" name="Text Box 34"/>
          <p:cNvSpPr txBox="1">
            <a:spLocks noChangeArrowheads="1"/>
          </p:cNvSpPr>
          <p:nvPr/>
        </p:nvSpPr>
        <p:spPr bwMode="auto">
          <a:xfrm>
            <a:off x="6046788"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3</a:t>
            </a:r>
          </a:p>
        </p:txBody>
      </p:sp>
      <p:sp>
        <p:nvSpPr>
          <p:cNvPr id="87" name="Rectangle 43"/>
          <p:cNvSpPr>
            <a:spLocks noChangeArrowheads="1"/>
          </p:cNvSpPr>
          <p:nvPr/>
        </p:nvSpPr>
        <p:spPr bwMode="auto">
          <a:xfrm>
            <a:off x="33782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88" name="Rectangle 44"/>
          <p:cNvSpPr>
            <a:spLocks noChangeArrowheads="1"/>
          </p:cNvSpPr>
          <p:nvPr/>
        </p:nvSpPr>
        <p:spPr bwMode="auto">
          <a:xfrm>
            <a:off x="3590847" y="1580363"/>
            <a:ext cx="2117888"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Ekonomika firmy</a:t>
            </a:r>
            <a:endParaRPr lang="en-US" sz="2000" dirty="0">
              <a:solidFill>
                <a:srgbClr val="003366"/>
              </a:solidFill>
            </a:endParaRPr>
          </a:p>
        </p:txBody>
      </p:sp>
      <p:pic>
        <p:nvPicPr>
          <p:cNvPr id="89" name="Picture 45" descr="BS01045_"/>
          <p:cNvPicPr>
            <a:picLocks noChangeAspect="1" noChangeArrowheads="1"/>
          </p:cNvPicPr>
          <p:nvPr/>
        </p:nvPicPr>
        <p:blipFill>
          <a:blip r:embed="rId5" cstate="print"/>
          <a:srcRect/>
          <a:stretch>
            <a:fillRect/>
          </a:stretch>
        </p:blipFill>
        <p:spPr bwMode="auto">
          <a:xfrm>
            <a:off x="4141788" y="2029625"/>
            <a:ext cx="1079500" cy="1063625"/>
          </a:xfrm>
          <a:prstGeom prst="rect">
            <a:avLst/>
          </a:prstGeom>
          <a:noFill/>
          <a:ln w="9525">
            <a:noFill/>
            <a:miter lim="800000"/>
            <a:headEnd/>
            <a:tailEnd/>
          </a:ln>
        </p:spPr>
      </p:pic>
      <p:sp>
        <p:nvSpPr>
          <p:cNvPr id="90" name="Oval 47"/>
          <p:cNvSpPr>
            <a:spLocks noChangeArrowheads="1"/>
          </p:cNvSpPr>
          <p:nvPr/>
        </p:nvSpPr>
        <p:spPr bwMode="auto">
          <a:xfrm>
            <a:off x="309880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91" name="Text Box 48"/>
          <p:cNvSpPr txBox="1">
            <a:spLocks noChangeArrowheads="1"/>
          </p:cNvSpPr>
          <p:nvPr/>
        </p:nvSpPr>
        <p:spPr bwMode="auto">
          <a:xfrm>
            <a:off x="311785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Arial Black" pitchFamily="34" charset="0"/>
              </a:rPr>
              <a:t>2</a:t>
            </a:r>
          </a:p>
        </p:txBody>
      </p:sp>
      <p:sp>
        <p:nvSpPr>
          <p:cNvPr id="92" name="AutoShape 49"/>
          <p:cNvSpPr>
            <a:spLocks noChangeArrowheads="1"/>
          </p:cNvSpPr>
          <p:nvPr/>
        </p:nvSpPr>
        <p:spPr bwMode="auto">
          <a:xfrm>
            <a:off x="2787650" y="1974063"/>
            <a:ext cx="693738"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93" name="Rectangle 50"/>
          <p:cNvSpPr>
            <a:spLocks noChangeArrowheads="1"/>
          </p:cNvSpPr>
          <p:nvPr/>
        </p:nvSpPr>
        <p:spPr bwMode="auto">
          <a:xfrm>
            <a:off x="4318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94" name="Rectangle 51"/>
          <p:cNvSpPr>
            <a:spLocks noChangeArrowheads="1"/>
          </p:cNvSpPr>
          <p:nvPr/>
        </p:nvSpPr>
        <p:spPr bwMode="auto">
          <a:xfrm>
            <a:off x="581892" y="1504163"/>
            <a:ext cx="2291938" cy="1041953"/>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en-US" sz="2000" dirty="0" smtClean="0">
                <a:solidFill>
                  <a:srgbClr val="003366"/>
                </a:solidFill>
              </a:rPr>
              <a:t>Dom</a:t>
            </a:r>
            <a:r>
              <a:rPr lang="cs-CZ" sz="2000" dirty="0" smtClean="0">
                <a:solidFill>
                  <a:srgbClr val="003366"/>
                </a:solidFill>
              </a:rPr>
              <a:t>ény</a:t>
            </a:r>
            <a:r>
              <a:rPr lang="en-US" sz="2000" dirty="0" smtClean="0">
                <a:solidFill>
                  <a:srgbClr val="003366"/>
                </a:solidFill>
              </a:rPr>
              <a:t>, </a:t>
            </a:r>
            <a:r>
              <a:rPr lang="cs-CZ" sz="2000" dirty="0" smtClean="0">
                <a:solidFill>
                  <a:srgbClr val="003366"/>
                </a:solidFill>
              </a:rPr>
              <a:t>účetní jednotky</a:t>
            </a:r>
            <a:r>
              <a:rPr lang="en-US" sz="2000" dirty="0" smtClean="0">
                <a:solidFill>
                  <a:srgbClr val="003366"/>
                </a:solidFill>
              </a:rPr>
              <a:t>, </a:t>
            </a:r>
            <a:r>
              <a:rPr lang="cs-CZ" sz="2000" dirty="0" smtClean="0">
                <a:solidFill>
                  <a:srgbClr val="003366"/>
                </a:solidFill>
              </a:rPr>
              <a:t>místa</a:t>
            </a:r>
            <a:r>
              <a:rPr lang="en-US" sz="2000" dirty="0" smtClean="0">
                <a:solidFill>
                  <a:srgbClr val="003366"/>
                </a:solidFill>
              </a:rPr>
              <a:t>,</a:t>
            </a:r>
            <a:r>
              <a:rPr lang="cs-CZ" sz="2000" dirty="0" smtClean="0">
                <a:solidFill>
                  <a:srgbClr val="003366"/>
                </a:solidFill>
              </a:rPr>
              <a:t/>
            </a:r>
            <a:br>
              <a:rPr lang="cs-CZ" sz="2000" dirty="0" smtClean="0">
                <a:solidFill>
                  <a:srgbClr val="003366"/>
                </a:solidFill>
              </a:rPr>
            </a:br>
            <a:r>
              <a:rPr lang="cs-CZ" sz="2000" dirty="0" smtClean="0">
                <a:solidFill>
                  <a:srgbClr val="003366"/>
                </a:solidFill>
              </a:rPr>
              <a:t>     skladová místa</a:t>
            </a:r>
            <a:endParaRPr lang="en-US" sz="2000" dirty="0">
              <a:solidFill>
                <a:srgbClr val="003366"/>
              </a:solidFill>
            </a:endParaRPr>
          </a:p>
        </p:txBody>
      </p:sp>
      <p:sp>
        <p:nvSpPr>
          <p:cNvPr id="95" name="Freeform 53"/>
          <p:cNvSpPr>
            <a:spLocks/>
          </p:cNvSpPr>
          <p:nvPr/>
        </p:nvSpPr>
        <p:spPr bwMode="auto">
          <a:xfrm>
            <a:off x="1982788" y="2697963"/>
            <a:ext cx="823912" cy="396875"/>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p>
        </p:txBody>
      </p:sp>
      <p:sp>
        <p:nvSpPr>
          <p:cNvPr id="96" name="AutoShape 54"/>
          <p:cNvSpPr>
            <a:spLocks noChangeArrowheads="1"/>
          </p:cNvSpPr>
          <p:nvPr/>
        </p:nvSpPr>
        <p:spPr bwMode="auto">
          <a:xfrm>
            <a:off x="688975" y="2753525"/>
            <a:ext cx="544513" cy="258763"/>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97" name="AutoShape 55"/>
          <p:cNvSpPr>
            <a:spLocks noChangeArrowheads="1"/>
          </p:cNvSpPr>
          <p:nvPr/>
        </p:nvSpPr>
        <p:spPr bwMode="auto">
          <a:xfrm>
            <a:off x="1123950" y="2542388"/>
            <a:ext cx="1136650" cy="56038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98" name="AutoShape 56"/>
          <p:cNvSpPr>
            <a:spLocks noChangeArrowheads="1"/>
          </p:cNvSpPr>
          <p:nvPr/>
        </p:nvSpPr>
        <p:spPr bwMode="auto">
          <a:xfrm>
            <a:off x="1800225" y="2755113"/>
            <a:ext cx="158750"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99" name="AutoShape 57"/>
          <p:cNvSpPr>
            <a:spLocks noChangeArrowheads="1"/>
          </p:cNvSpPr>
          <p:nvPr/>
        </p:nvSpPr>
        <p:spPr bwMode="auto">
          <a:xfrm>
            <a:off x="1562100" y="2755113"/>
            <a:ext cx="157163"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0" name="Rectangle 58"/>
          <p:cNvSpPr>
            <a:spLocks noChangeArrowheads="1"/>
          </p:cNvSpPr>
          <p:nvPr/>
        </p:nvSpPr>
        <p:spPr bwMode="auto">
          <a:xfrm>
            <a:off x="1252538" y="2926563"/>
            <a:ext cx="269875" cy="169862"/>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1" name="Rectangle 59"/>
          <p:cNvSpPr>
            <a:spLocks noChangeArrowheads="1"/>
          </p:cNvSpPr>
          <p:nvPr/>
        </p:nvSpPr>
        <p:spPr bwMode="auto">
          <a:xfrm>
            <a:off x="1722438" y="2931325"/>
            <a:ext cx="268287" cy="169863"/>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2" name="AutoShape 60"/>
          <p:cNvSpPr>
            <a:spLocks noChangeArrowheads="1"/>
          </p:cNvSpPr>
          <p:nvPr/>
        </p:nvSpPr>
        <p:spPr bwMode="auto">
          <a:xfrm>
            <a:off x="1304925" y="2763050"/>
            <a:ext cx="155575" cy="571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3" name="Rectangle 61"/>
          <p:cNvSpPr>
            <a:spLocks noChangeArrowheads="1"/>
          </p:cNvSpPr>
          <p:nvPr/>
        </p:nvSpPr>
        <p:spPr bwMode="auto">
          <a:xfrm>
            <a:off x="795338" y="2894813"/>
            <a:ext cx="87312" cy="11747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4" name="AutoShape 62" descr="Horizontal brick"/>
          <p:cNvSpPr>
            <a:spLocks noChangeArrowheads="1"/>
          </p:cNvSpPr>
          <p:nvPr/>
        </p:nvSpPr>
        <p:spPr bwMode="auto">
          <a:xfrm>
            <a:off x="958850" y="2242350"/>
            <a:ext cx="92075" cy="54927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105" name="AutoShape 63"/>
          <p:cNvSpPr>
            <a:spLocks noChangeArrowheads="1"/>
          </p:cNvSpPr>
          <p:nvPr/>
        </p:nvSpPr>
        <p:spPr bwMode="auto">
          <a:xfrm>
            <a:off x="1512888" y="2515400"/>
            <a:ext cx="192087" cy="109538"/>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06" name="AutoShape 64"/>
          <p:cNvSpPr>
            <a:spLocks noChangeArrowheads="1"/>
          </p:cNvSpPr>
          <p:nvPr/>
        </p:nvSpPr>
        <p:spPr bwMode="auto">
          <a:xfrm>
            <a:off x="1882775" y="2459838"/>
            <a:ext cx="47625" cy="13176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07" name="Freeform 65"/>
          <p:cNvSpPr>
            <a:spLocks/>
          </p:cNvSpPr>
          <p:nvPr/>
        </p:nvSpPr>
        <p:spPr bwMode="auto">
          <a:xfrm>
            <a:off x="2124075" y="2539213"/>
            <a:ext cx="141288" cy="566737"/>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p>
        </p:txBody>
      </p:sp>
      <p:sp>
        <p:nvSpPr>
          <p:cNvPr id="108" name="Oval 67"/>
          <p:cNvSpPr>
            <a:spLocks noChangeArrowheads="1"/>
          </p:cNvSpPr>
          <p:nvPr/>
        </p:nvSpPr>
        <p:spPr bwMode="auto">
          <a:xfrm>
            <a:off x="18415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09" name="Text Box 68"/>
          <p:cNvSpPr txBox="1">
            <a:spLocks noChangeArrowheads="1"/>
          </p:cNvSpPr>
          <p:nvPr/>
        </p:nvSpPr>
        <p:spPr bwMode="auto">
          <a:xfrm>
            <a:off x="20320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1</a:t>
            </a:r>
          </a:p>
        </p:txBody>
      </p:sp>
      <p:pic>
        <p:nvPicPr>
          <p:cNvPr id="110" name="Picture 19"/>
          <p:cNvPicPr>
            <a:picLocks noChangeAspect="1" noChangeArrowheads="1"/>
          </p:cNvPicPr>
          <p:nvPr/>
        </p:nvPicPr>
        <p:blipFill>
          <a:blip r:embed="rId6" cstate="print">
            <a:lum contrast="-76000"/>
          </a:blip>
          <a:srcRect/>
          <a:stretch>
            <a:fillRect/>
          </a:stretch>
        </p:blipFill>
        <p:spPr bwMode="auto">
          <a:xfrm>
            <a:off x="7065963" y="2067725"/>
            <a:ext cx="752475" cy="1114425"/>
          </a:xfrm>
          <a:prstGeom prst="rect">
            <a:avLst/>
          </a:prstGeom>
          <a:noFill/>
          <a:ln w="9525" algn="ctr">
            <a:noFill/>
            <a:miter lim="800000"/>
            <a:headEnd/>
            <a:tailEnd/>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normAutofit lnSpcReduction="10000"/>
          </a:bodyPr>
          <a:lstStyle/>
          <a:p>
            <a:r>
              <a:rPr lang="cs-CZ" dirty="0" smtClean="0"/>
              <a:t>Klíčové pojmy </a:t>
            </a:r>
          </a:p>
          <a:p>
            <a:pPr lvl="1" eaLnBrk="1" hangingPunct="1"/>
            <a:r>
              <a:rPr lang="cs-CZ" dirty="0" smtClean="0"/>
              <a:t>Kalkulace nákladů pracovního postupu </a:t>
            </a:r>
          </a:p>
          <a:p>
            <a:pPr lvl="1"/>
            <a:r>
              <a:rPr lang="cs-CZ" dirty="0" smtClean="0"/>
              <a:t>Kalkulace nákladů struktury výrobku</a:t>
            </a:r>
          </a:p>
          <a:p>
            <a:pPr lvl="1" eaLnBrk="1" hangingPunct="1"/>
            <a:r>
              <a:rPr lang="cs-CZ" dirty="0" smtClean="0"/>
              <a:t>Přesun soustavy běžných nákladů do soustavy nákladů hlavní knihy</a:t>
            </a:r>
          </a:p>
          <a:p>
            <a:pPr eaLnBrk="1" hangingPunct="1"/>
            <a:r>
              <a:rPr lang="cs-CZ" dirty="0" smtClean="0"/>
              <a:t>Příklad</a:t>
            </a:r>
          </a:p>
          <a:p>
            <a:pPr lvl="1" eaLnBrk="1" hangingPunct="1"/>
            <a:r>
              <a:rPr lang="cs-CZ" dirty="0" smtClean="0"/>
              <a:t>Přehled standardního objednávaného množství artiklu</a:t>
            </a:r>
          </a:p>
          <a:p>
            <a:pPr lvl="1" eaLnBrk="1" hangingPunct="1"/>
            <a:r>
              <a:rPr lang="cs-CZ" dirty="0" smtClean="0"/>
              <a:t>Výpočet nákladůpracovního postupu</a:t>
            </a:r>
          </a:p>
          <a:p>
            <a:pPr lvl="1" eaLnBrk="1" hangingPunct="1"/>
            <a:r>
              <a:rPr lang="cs-CZ" dirty="0" smtClean="0"/>
              <a:t>Výpočet nákladů struktury výrobku</a:t>
            </a:r>
          </a:p>
          <a:p>
            <a:pPr lvl="1"/>
            <a:r>
              <a:rPr lang="cs-CZ" dirty="0" smtClean="0"/>
              <a:t>Přesun soustavy běžných nákladů do soustavy nákladů hlavní knihy</a:t>
            </a:r>
          </a:p>
          <a:p>
            <a:pPr eaLnBrk="1" hangingPunct="1"/>
            <a:r>
              <a:rPr lang="cs-CZ" dirty="0" smtClean="0"/>
              <a:t> Cvičení</a:t>
            </a:r>
          </a:p>
        </p:txBody>
      </p:sp>
      <p:sp>
        <p:nvSpPr>
          <p:cNvPr id="96259" name="Rectangle 2"/>
          <p:cNvSpPr>
            <a:spLocks noGrp="1" noChangeArrowheads="1"/>
          </p:cNvSpPr>
          <p:nvPr>
            <p:ph type="title"/>
          </p:nvPr>
        </p:nvSpPr>
        <p:spPr/>
        <p:txBody>
          <a:bodyPr/>
          <a:lstStyle/>
          <a:p>
            <a:pPr eaLnBrk="1" hangingPunct="1"/>
            <a:r>
              <a:rPr lang="cs-CZ" dirty="0" smtClean="0"/>
              <a:t>Kalkulace nákladů – témata</a:t>
            </a:r>
            <a:endParaRPr lang="en-US" dirty="0" smtClean="0"/>
          </a:p>
        </p:txBody>
      </p:sp>
      <p:sp>
        <p:nvSpPr>
          <p:cNvPr id="96258" name="Footer Placeholder 3"/>
          <p:cNvSpPr>
            <a:spLocks noGrp="1"/>
          </p:cNvSpPr>
          <p:nvPr>
            <p:ph type="ftr" sz="quarter" idx="10"/>
          </p:nvPr>
        </p:nvSpPr>
        <p:spPr>
          <a:noFill/>
        </p:spPr>
        <p:txBody>
          <a:bodyPr/>
          <a:lstStyle/>
          <a:p>
            <a:pPr algn="r"/>
            <a:r>
              <a:rPr lang="en-US" smtClean="0"/>
              <a:t>QS-SU-820</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cs-CZ" dirty="0" smtClean="0"/>
              <a:t>Popsat informace, získané výpočtem nákladů pracovního postupu</a:t>
            </a:r>
            <a:endParaRPr lang="en-US" dirty="0" smtClean="0"/>
          </a:p>
          <a:p>
            <a:r>
              <a:rPr lang="cs-CZ" dirty="0" smtClean="0"/>
              <a:t>Popsat informace, získané výpočtem nákladů struktury výrobku</a:t>
            </a:r>
            <a:endParaRPr lang="en-US" dirty="0" smtClean="0"/>
          </a:p>
          <a:p>
            <a:r>
              <a:rPr lang="cs-CZ" dirty="0" smtClean="0"/>
              <a:t>Vysvětlit význam pole</a:t>
            </a:r>
            <a:r>
              <a:rPr lang="en-US" dirty="0" smtClean="0"/>
              <a:t> </a:t>
            </a:r>
            <a:r>
              <a:rPr lang="cs-CZ" dirty="0" smtClean="0"/>
              <a:t>Objednávané množství pro výpočet nákladů pracovního postupu</a:t>
            </a:r>
            <a:endParaRPr lang="en-US" dirty="0" smtClean="0"/>
          </a:p>
          <a:p>
            <a:r>
              <a:rPr lang="cs-CZ" dirty="0" smtClean="0"/>
              <a:t>Spočítat náklady pracovního postupu a struktury výrobku</a:t>
            </a:r>
            <a:endParaRPr lang="en-US" dirty="0" smtClean="0"/>
          </a:p>
          <a:p>
            <a:r>
              <a:rPr lang="cs-CZ" dirty="0" smtClean="0"/>
              <a:t>Zkopírovat a přesunout běžné náklady do nákladů hlavní knihy</a:t>
            </a:r>
            <a:endParaRPr lang="en-US" dirty="0" smtClean="0"/>
          </a:p>
          <a:p>
            <a:endParaRPr lang="en-US" dirty="0" smtClean="0"/>
          </a:p>
          <a:p>
            <a:pPr>
              <a:buNone/>
            </a:pPr>
            <a:endParaRPr lang="en-US" dirty="0"/>
          </a:p>
        </p:txBody>
      </p:sp>
      <p:sp>
        <p:nvSpPr>
          <p:cNvPr id="97283" name="Rectangle 2"/>
          <p:cNvSpPr>
            <a:spLocks noGrp="1" noChangeArrowheads="1"/>
          </p:cNvSpPr>
          <p:nvPr>
            <p:ph type="title"/>
          </p:nvPr>
        </p:nvSpPr>
        <p:spPr/>
        <p:txBody>
          <a:bodyPr/>
          <a:lstStyle/>
          <a:p>
            <a:r>
              <a:rPr lang="cs-CZ" dirty="0" smtClean="0"/>
              <a:t>Kalkulace nákladů – cílové dovednosti</a:t>
            </a:r>
            <a:endParaRPr lang="en-US" dirty="0" smtClean="0"/>
          </a:p>
        </p:txBody>
      </p:sp>
      <p:sp>
        <p:nvSpPr>
          <p:cNvPr id="97282" name="Footer Placeholder 3"/>
          <p:cNvSpPr>
            <a:spLocks noGrp="1"/>
          </p:cNvSpPr>
          <p:nvPr>
            <p:ph type="ftr" sz="quarter" idx="10"/>
          </p:nvPr>
        </p:nvSpPr>
        <p:spPr>
          <a:noFill/>
        </p:spPr>
        <p:txBody>
          <a:bodyPr/>
          <a:lstStyle/>
          <a:p>
            <a:pPr algn="r"/>
            <a:r>
              <a:rPr lang="en-US" smtClean="0"/>
              <a:t>QS-SU-830</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cs-CZ" dirty="0" smtClean="0"/>
              <a:t>Zdroje údajů o nákladech výrobku</a:t>
            </a:r>
            <a:endParaRPr lang="en-US" dirty="0"/>
          </a:p>
        </p:txBody>
      </p:sp>
      <p:sp>
        <p:nvSpPr>
          <p:cNvPr id="98306" name="Footer Placeholder 1"/>
          <p:cNvSpPr>
            <a:spLocks noGrp="1"/>
          </p:cNvSpPr>
          <p:nvPr>
            <p:ph type="ftr" sz="quarter" idx="10"/>
          </p:nvPr>
        </p:nvSpPr>
        <p:spPr>
          <a:noFill/>
        </p:spPr>
        <p:txBody>
          <a:bodyPr/>
          <a:lstStyle/>
          <a:p>
            <a:pPr algn="r"/>
            <a:r>
              <a:rPr lang="en-US" smtClean="0"/>
              <a:t>QS-SU-840</a:t>
            </a:r>
          </a:p>
        </p:txBody>
      </p:sp>
      <p:grpSp>
        <p:nvGrpSpPr>
          <p:cNvPr id="98307" name="Group 41"/>
          <p:cNvGrpSpPr>
            <a:grpSpLocks/>
          </p:cNvGrpSpPr>
          <p:nvPr/>
        </p:nvGrpSpPr>
        <p:grpSpPr bwMode="auto">
          <a:xfrm>
            <a:off x="87313" y="783576"/>
            <a:ext cx="8599487" cy="5421313"/>
            <a:chOff x="55" y="718"/>
            <a:chExt cx="5417" cy="3415"/>
          </a:xfrm>
        </p:grpSpPr>
        <p:sp>
          <p:nvSpPr>
            <p:cNvPr id="98308" name="Rectangle 5"/>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cs-CZ">
                <a:latin typeface="+mj-lt"/>
              </a:endParaRPr>
            </a:p>
          </p:txBody>
        </p:sp>
        <p:sp>
          <p:nvSpPr>
            <p:cNvPr id="98309" name="Rectangle 6"/>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cs-CZ">
                <a:latin typeface="+mj-lt"/>
              </a:endParaRPr>
            </a:p>
          </p:txBody>
        </p:sp>
        <p:sp>
          <p:nvSpPr>
            <p:cNvPr id="306183" name="Rectangle 7"/>
            <p:cNvSpPr>
              <a:spLocks noChangeArrowheads="1"/>
            </p:cNvSpPr>
            <p:nvPr/>
          </p:nvSpPr>
          <p:spPr bwMode="auto">
            <a:xfrm>
              <a:off x="253" y="2106"/>
              <a:ext cx="770"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Sazby</a:t>
              </a:r>
              <a:br>
                <a:rPr lang="cs-CZ" sz="1400" dirty="0" smtClean="0">
                  <a:latin typeface="+mj-lt"/>
                </a:rPr>
              </a:br>
              <a:r>
                <a:rPr lang="cs-CZ" sz="1400" dirty="0" smtClean="0">
                  <a:latin typeface="+mj-lt"/>
                </a:rPr>
                <a:t>a režie</a:t>
              </a:r>
              <a:br>
                <a:rPr lang="cs-CZ" sz="1400" dirty="0" smtClean="0">
                  <a:latin typeface="+mj-lt"/>
                </a:rPr>
              </a:br>
              <a:r>
                <a:rPr lang="cs-CZ" sz="1400" dirty="0" smtClean="0">
                  <a:latin typeface="+mj-lt"/>
                </a:rPr>
                <a:t>výrobního</a:t>
              </a:r>
              <a:r>
                <a:rPr lang="cs-CZ" sz="1400" smtClean="0">
                  <a:latin typeface="+mj-lt"/>
                </a:rPr>
                <a:t/>
              </a:r>
              <a:br>
                <a:rPr lang="cs-CZ" sz="1400" smtClean="0">
                  <a:latin typeface="+mj-lt"/>
                </a:rPr>
              </a:br>
              <a:r>
                <a:rPr lang="cs-CZ" sz="1400" smtClean="0">
                  <a:latin typeface="+mj-lt"/>
                </a:rPr>
                <a:t>střediska</a:t>
              </a:r>
              <a:endParaRPr lang="cs-CZ" sz="1400" dirty="0">
                <a:latin typeface="+mj-lt"/>
              </a:endParaRPr>
            </a:p>
          </p:txBody>
        </p:sp>
        <p:sp>
          <p:nvSpPr>
            <p:cNvPr id="306184" name="Rectangle 8"/>
            <p:cNvSpPr>
              <a:spLocks noChangeArrowheads="1"/>
            </p:cNvSpPr>
            <p:nvPr/>
          </p:nvSpPr>
          <p:spPr bwMode="auto">
            <a:xfrm>
              <a:off x="252" y="746"/>
              <a:ext cx="770"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Náklady</a:t>
              </a:r>
              <a:r>
                <a:rPr lang="cs-CZ" sz="1400" smtClean="0">
                  <a:latin typeface="+mj-lt"/>
                </a:rPr>
                <a:t/>
              </a:r>
              <a:br>
                <a:rPr lang="cs-CZ" sz="1400" smtClean="0">
                  <a:latin typeface="+mj-lt"/>
                </a:rPr>
              </a:br>
              <a:r>
                <a:rPr lang="cs-CZ" sz="1400" smtClean="0">
                  <a:latin typeface="+mj-lt"/>
                </a:rPr>
                <a:t>artiklu</a:t>
              </a:r>
              <a:endParaRPr lang="cs-CZ" sz="1400" dirty="0">
                <a:latin typeface="+mj-lt"/>
              </a:endParaRPr>
            </a:p>
          </p:txBody>
        </p:sp>
        <p:sp>
          <p:nvSpPr>
            <p:cNvPr id="306185" name="Rectangle 9"/>
            <p:cNvSpPr>
              <a:spLocks noChangeArrowheads="1"/>
            </p:cNvSpPr>
            <p:nvPr/>
          </p:nvSpPr>
          <p:spPr bwMode="auto">
            <a:xfrm>
              <a:off x="2458" y="1881"/>
              <a:ext cx="770"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Výpočet</a:t>
              </a:r>
              <a:br>
                <a:rPr lang="cs-CZ" sz="1400" dirty="0" smtClean="0">
                  <a:latin typeface="+mj-lt"/>
                </a:rPr>
              </a:br>
              <a:r>
                <a:rPr lang="cs-CZ" sz="1400" dirty="0" smtClean="0">
                  <a:latin typeface="+mj-lt"/>
                </a:rPr>
                <a:t>nákladů</a:t>
              </a:r>
              <a:br>
                <a:rPr lang="cs-CZ" sz="1400" dirty="0" smtClean="0">
                  <a:latin typeface="+mj-lt"/>
                </a:rPr>
              </a:br>
              <a:r>
                <a:rPr lang="cs-CZ" sz="1400" dirty="0" smtClean="0">
                  <a:latin typeface="+mj-lt"/>
                </a:rPr>
                <a:t>struktury</a:t>
              </a:r>
              <a:r>
                <a:rPr lang="cs-CZ" sz="1400" smtClean="0">
                  <a:latin typeface="+mj-lt"/>
                </a:rPr>
                <a:t/>
              </a:r>
              <a:br>
                <a:rPr lang="cs-CZ" sz="1400" smtClean="0">
                  <a:latin typeface="+mj-lt"/>
                </a:rPr>
              </a:br>
              <a:r>
                <a:rPr lang="cs-CZ" sz="1400" smtClean="0">
                  <a:latin typeface="+mj-lt"/>
                </a:rPr>
                <a:t>výrobku</a:t>
              </a:r>
              <a:endParaRPr lang="cs-CZ" sz="1400" dirty="0">
                <a:latin typeface="+mj-lt"/>
              </a:endParaRPr>
            </a:p>
          </p:txBody>
        </p:sp>
        <p:sp>
          <p:nvSpPr>
            <p:cNvPr id="306186" name="Rectangle 10"/>
            <p:cNvSpPr>
              <a:spLocks noChangeArrowheads="1"/>
            </p:cNvSpPr>
            <p:nvPr/>
          </p:nvSpPr>
          <p:spPr bwMode="auto">
            <a:xfrm>
              <a:off x="3505" y="1881"/>
              <a:ext cx="770"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Přesun</a:t>
              </a:r>
              <a:br>
                <a:rPr lang="cs-CZ" sz="1400" dirty="0" smtClean="0">
                  <a:latin typeface="+mj-lt"/>
                </a:rPr>
              </a:br>
              <a:r>
                <a:rPr lang="cs-CZ" sz="1400" dirty="0" smtClean="0">
                  <a:latin typeface="+mj-lt"/>
                </a:rPr>
                <a:t>běžných</a:t>
              </a:r>
              <a:br>
                <a:rPr lang="cs-CZ" sz="1400" dirty="0" smtClean="0">
                  <a:latin typeface="+mj-lt"/>
                </a:rPr>
              </a:br>
              <a:r>
                <a:rPr lang="cs-CZ" sz="1400" dirty="0" smtClean="0">
                  <a:latin typeface="+mj-lt"/>
                </a:rPr>
                <a:t>nákladů do</a:t>
              </a:r>
              <a:br>
                <a:rPr lang="cs-CZ" sz="1400" dirty="0" smtClean="0">
                  <a:latin typeface="+mj-lt"/>
                </a:rPr>
              </a:br>
              <a:r>
                <a:rPr lang="cs-CZ" sz="1400" smtClean="0">
                  <a:latin typeface="+mj-lt"/>
                </a:rPr>
                <a:t>nákladů HK</a:t>
              </a:r>
              <a:endParaRPr lang="cs-CZ" sz="1400" dirty="0">
                <a:latin typeface="+mj-lt"/>
              </a:endParaRPr>
            </a:p>
          </p:txBody>
        </p:sp>
        <p:sp>
          <p:nvSpPr>
            <p:cNvPr id="306187" name="Rectangle 11"/>
            <p:cNvSpPr>
              <a:spLocks noChangeArrowheads="1"/>
            </p:cNvSpPr>
            <p:nvPr/>
          </p:nvSpPr>
          <p:spPr bwMode="auto">
            <a:xfrm>
              <a:off x="1316" y="2819"/>
              <a:ext cx="769"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Výpočet</a:t>
              </a:r>
              <a:br>
                <a:rPr lang="cs-CZ" sz="1400" dirty="0" smtClean="0">
                  <a:latin typeface="+mj-lt"/>
                </a:rPr>
              </a:br>
              <a:r>
                <a:rPr lang="cs-CZ" sz="1400" dirty="0" smtClean="0">
                  <a:latin typeface="+mj-lt"/>
                </a:rPr>
                <a:t>nákladů</a:t>
              </a:r>
              <a:br>
                <a:rPr lang="cs-CZ" sz="1400" dirty="0" smtClean="0">
                  <a:latin typeface="+mj-lt"/>
                </a:rPr>
              </a:br>
              <a:r>
                <a:rPr lang="cs-CZ" sz="1400" dirty="0" smtClean="0">
                  <a:latin typeface="+mj-lt"/>
                </a:rPr>
                <a:t>pracovního</a:t>
              </a:r>
              <a:br>
                <a:rPr lang="cs-CZ" sz="1400" dirty="0" smtClean="0">
                  <a:latin typeface="+mj-lt"/>
                </a:rPr>
              </a:br>
              <a:r>
                <a:rPr lang="cs-CZ" sz="1400" dirty="0" smtClean="0">
                  <a:latin typeface="+mj-lt"/>
                </a:rPr>
                <a:t>postupu</a:t>
              </a:r>
              <a:endParaRPr lang="cs-CZ" sz="1400" dirty="0">
                <a:latin typeface="+mj-lt"/>
              </a:endParaRPr>
            </a:p>
          </p:txBody>
        </p:sp>
        <p:sp>
          <p:nvSpPr>
            <p:cNvPr id="306189" name="Rectangle 13"/>
            <p:cNvSpPr>
              <a:spLocks noChangeArrowheads="1"/>
            </p:cNvSpPr>
            <p:nvPr/>
          </p:nvSpPr>
          <p:spPr bwMode="auto">
            <a:xfrm>
              <a:off x="253" y="1429"/>
              <a:ext cx="770"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Struktura</a:t>
              </a:r>
              <a:r>
                <a:rPr lang="cs-CZ" sz="1400" smtClean="0">
                  <a:latin typeface="+mj-lt"/>
                </a:rPr>
                <a:t/>
              </a:r>
              <a:br>
                <a:rPr lang="cs-CZ" sz="1400" smtClean="0">
                  <a:latin typeface="+mj-lt"/>
                </a:rPr>
              </a:br>
              <a:r>
                <a:rPr lang="cs-CZ" sz="1400" smtClean="0">
                  <a:latin typeface="+mj-lt"/>
                </a:rPr>
                <a:t>výrobku</a:t>
              </a:r>
              <a:endParaRPr lang="cs-CZ" sz="1400" dirty="0">
                <a:latin typeface="+mj-lt"/>
              </a:endParaRPr>
            </a:p>
          </p:txBody>
        </p:sp>
        <p:sp>
          <p:nvSpPr>
            <p:cNvPr id="306193" name="Rectangle 17"/>
            <p:cNvSpPr>
              <a:spLocks noChangeArrowheads="1"/>
            </p:cNvSpPr>
            <p:nvPr/>
          </p:nvSpPr>
          <p:spPr bwMode="auto">
            <a:xfrm>
              <a:off x="4698" y="718"/>
              <a:ext cx="770"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Zmrazení</a:t>
              </a:r>
              <a:br>
                <a:rPr lang="cs-CZ" sz="1400" dirty="0" smtClean="0">
                  <a:latin typeface="+mj-lt"/>
                </a:rPr>
              </a:br>
              <a:r>
                <a:rPr lang="cs-CZ" sz="1400" dirty="0" smtClean="0">
                  <a:latin typeface="+mj-lt"/>
                </a:rPr>
                <a:t>a uvolnění</a:t>
              </a:r>
              <a:br>
                <a:rPr lang="cs-CZ" sz="1400" dirty="0" smtClean="0">
                  <a:latin typeface="+mj-lt"/>
                </a:rPr>
              </a:br>
              <a:r>
                <a:rPr lang="cs-CZ" sz="1400" dirty="0" smtClean="0">
                  <a:latin typeface="+mj-lt"/>
                </a:rPr>
                <a:t>výpočtu</a:t>
              </a:r>
              <a:br>
                <a:rPr lang="cs-CZ" sz="1400" dirty="0" smtClean="0">
                  <a:latin typeface="+mj-lt"/>
                </a:rPr>
              </a:br>
              <a:r>
                <a:rPr lang="cs-CZ" sz="1400" dirty="0" smtClean="0">
                  <a:latin typeface="+mj-lt"/>
                </a:rPr>
                <a:t>nákladů</a:t>
              </a:r>
              <a:endParaRPr lang="cs-CZ" sz="1400" dirty="0">
                <a:latin typeface="+mj-lt"/>
              </a:endParaRPr>
            </a:p>
          </p:txBody>
        </p:sp>
        <p:sp>
          <p:nvSpPr>
            <p:cNvPr id="306194" name="Rectangle 18"/>
            <p:cNvSpPr>
              <a:spLocks noChangeArrowheads="1"/>
            </p:cNvSpPr>
            <p:nvPr/>
          </p:nvSpPr>
          <p:spPr bwMode="auto">
            <a:xfrm>
              <a:off x="4703" y="1882"/>
              <a:ext cx="769"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Přepočítání</a:t>
              </a:r>
              <a:br>
                <a:rPr lang="cs-CZ" sz="1400" dirty="0" smtClean="0">
                  <a:latin typeface="+mj-lt"/>
                </a:rPr>
              </a:br>
              <a:r>
                <a:rPr lang="cs-CZ" sz="1400" dirty="0" smtClean="0">
                  <a:latin typeface="+mj-lt"/>
                </a:rPr>
                <a:t>nákladů</a:t>
              </a:r>
              <a:r>
                <a:rPr lang="cs-CZ" sz="1400" smtClean="0">
                  <a:latin typeface="+mj-lt"/>
                </a:rPr>
                <a:t/>
              </a:r>
              <a:br>
                <a:rPr lang="cs-CZ" sz="1400" smtClean="0">
                  <a:latin typeface="+mj-lt"/>
                </a:rPr>
              </a:br>
              <a:r>
                <a:rPr lang="cs-CZ" sz="1400" smtClean="0">
                  <a:latin typeface="+mj-lt"/>
                </a:rPr>
                <a:t>zakázky</a:t>
              </a:r>
              <a:endParaRPr lang="cs-CZ" sz="1400" dirty="0">
                <a:latin typeface="+mj-lt"/>
              </a:endParaRPr>
            </a:p>
          </p:txBody>
        </p:sp>
        <p:sp>
          <p:nvSpPr>
            <p:cNvPr id="306195" name="Rectangle 19"/>
            <p:cNvSpPr>
              <a:spLocks noChangeArrowheads="1"/>
            </p:cNvSpPr>
            <p:nvPr/>
          </p:nvSpPr>
          <p:spPr bwMode="auto">
            <a:xfrm>
              <a:off x="4702" y="3135"/>
              <a:ext cx="769"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Přepočítání</a:t>
              </a:r>
              <a:br>
                <a:rPr lang="cs-CZ" sz="1400" dirty="0" smtClean="0">
                  <a:latin typeface="+mj-lt"/>
                </a:rPr>
              </a:br>
              <a:r>
                <a:rPr lang="cs-CZ" sz="1400" dirty="0" smtClean="0">
                  <a:latin typeface="+mj-lt"/>
                </a:rPr>
                <a:t>nákladů</a:t>
              </a:r>
              <a:br>
                <a:rPr lang="cs-CZ" sz="1400" dirty="0" smtClean="0">
                  <a:latin typeface="+mj-lt"/>
                </a:rPr>
              </a:br>
              <a:r>
                <a:rPr lang="cs-CZ" sz="1400" dirty="0" smtClean="0">
                  <a:latin typeface="+mj-lt"/>
                </a:rPr>
                <a:t>rozpracované</a:t>
              </a:r>
              <a:r>
                <a:rPr lang="cs-CZ" sz="1400" smtClean="0">
                  <a:latin typeface="+mj-lt"/>
                </a:rPr>
                <a:t/>
              </a:r>
              <a:br>
                <a:rPr lang="cs-CZ" sz="1400" smtClean="0">
                  <a:latin typeface="+mj-lt"/>
                </a:rPr>
              </a:br>
              <a:r>
                <a:rPr lang="cs-CZ" sz="1400" smtClean="0">
                  <a:latin typeface="+mj-lt"/>
                </a:rPr>
                <a:t>výroby</a:t>
              </a:r>
              <a:endParaRPr lang="cs-CZ" sz="1400" dirty="0">
                <a:latin typeface="+mj-lt"/>
              </a:endParaRPr>
            </a:p>
          </p:txBody>
        </p:sp>
        <p:sp>
          <p:nvSpPr>
            <p:cNvPr id="306196" name="Rectangle 20"/>
            <p:cNvSpPr>
              <a:spLocks noChangeArrowheads="1"/>
            </p:cNvSpPr>
            <p:nvPr/>
          </p:nvSpPr>
          <p:spPr bwMode="auto">
            <a:xfrm>
              <a:off x="250" y="2817"/>
              <a:ext cx="770" cy="61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Doba seřízení</a:t>
              </a:r>
              <a:br>
                <a:rPr lang="cs-CZ" sz="1400" dirty="0" smtClean="0">
                  <a:latin typeface="+mj-lt"/>
                </a:rPr>
              </a:br>
              <a:r>
                <a:rPr lang="cs-CZ" sz="1400" smtClean="0">
                  <a:latin typeface="+mj-lt"/>
                </a:rPr>
                <a:t>Výrobní doba</a:t>
              </a:r>
              <a:endParaRPr lang="cs-CZ" sz="1400" dirty="0">
                <a:latin typeface="+mj-lt"/>
              </a:endParaRPr>
            </a:p>
          </p:txBody>
        </p:sp>
        <p:sp>
          <p:nvSpPr>
            <p:cNvPr id="306197" name="Rectangle 21"/>
            <p:cNvSpPr>
              <a:spLocks noChangeArrowheads="1"/>
            </p:cNvSpPr>
            <p:nvPr/>
          </p:nvSpPr>
          <p:spPr bwMode="auto">
            <a:xfrm>
              <a:off x="253" y="3514"/>
              <a:ext cx="770" cy="619"/>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400" dirty="0" smtClean="0">
                  <a:latin typeface="+mj-lt"/>
                </a:rPr>
                <a:t>Standardní</a:t>
              </a:r>
              <a:br>
                <a:rPr lang="cs-CZ" sz="1400" dirty="0" smtClean="0">
                  <a:latin typeface="+mj-lt"/>
                </a:rPr>
              </a:br>
              <a:r>
                <a:rPr lang="cs-CZ" sz="1400" dirty="0" smtClean="0">
                  <a:latin typeface="+mj-lt"/>
                </a:rPr>
                <a:t>objednávané</a:t>
              </a:r>
            </a:p>
            <a:p>
              <a:pPr algn="ctr" defTabSz="977900" eaLnBrk="0" hangingPunct="0">
                <a:defRPr/>
              </a:pPr>
              <a:r>
                <a:rPr lang="cs-CZ" sz="1400" dirty="0" smtClean="0">
                  <a:latin typeface="+mj-lt"/>
                </a:rPr>
                <a:t>množství</a:t>
              </a:r>
              <a:endParaRPr lang="cs-CZ" sz="1400" dirty="0">
                <a:latin typeface="+mj-lt"/>
              </a:endParaRPr>
            </a:p>
          </p:txBody>
        </p:sp>
        <p:cxnSp>
          <p:nvCxnSpPr>
            <p:cNvPr id="98322" name="AutoShape 31"/>
            <p:cNvCxnSpPr>
              <a:cxnSpLocks noChangeShapeType="1"/>
              <a:stCxn id="306186" idx="3"/>
              <a:endCxn id="306194" idx="1"/>
            </p:cNvCxnSpPr>
            <p:nvPr/>
          </p:nvCxnSpPr>
          <p:spPr bwMode="auto">
            <a:xfrm>
              <a:off x="4275" y="2191"/>
              <a:ext cx="428" cy="1"/>
            </a:xfrm>
            <a:prstGeom prst="bentConnector3">
              <a:avLst>
                <a:gd name="adj1" fmla="val 50000"/>
              </a:avLst>
            </a:prstGeom>
            <a:noFill/>
            <a:ln w="9525">
              <a:solidFill>
                <a:schemeClr val="tx1"/>
              </a:solidFill>
              <a:miter lim="800000"/>
              <a:headEnd/>
              <a:tailEnd type="triangle" w="med" len="med"/>
            </a:ln>
          </p:spPr>
        </p:cxnSp>
        <p:cxnSp>
          <p:nvCxnSpPr>
            <p:cNvPr id="98323" name="AutoShape 32"/>
            <p:cNvCxnSpPr>
              <a:cxnSpLocks noChangeShapeType="1"/>
              <a:stCxn id="306186" idx="3"/>
              <a:endCxn id="306193" idx="1"/>
            </p:cNvCxnSpPr>
            <p:nvPr/>
          </p:nvCxnSpPr>
          <p:spPr bwMode="auto">
            <a:xfrm flipV="1">
              <a:off x="4275" y="1028"/>
              <a:ext cx="423" cy="1163"/>
            </a:xfrm>
            <a:prstGeom prst="bentConnector3">
              <a:avLst>
                <a:gd name="adj1" fmla="val 49880"/>
              </a:avLst>
            </a:prstGeom>
            <a:noFill/>
            <a:ln w="9525">
              <a:solidFill>
                <a:schemeClr val="tx1"/>
              </a:solidFill>
              <a:miter lim="800000"/>
              <a:headEnd/>
              <a:tailEnd type="triangle" w="med" len="med"/>
            </a:ln>
          </p:spPr>
        </p:cxnSp>
        <p:cxnSp>
          <p:nvCxnSpPr>
            <p:cNvPr id="98324" name="AutoShape 33"/>
            <p:cNvCxnSpPr>
              <a:cxnSpLocks noChangeShapeType="1"/>
              <a:stCxn id="306186" idx="3"/>
              <a:endCxn id="306195" idx="1"/>
            </p:cNvCxnSpPr>
            <p:nvPr/>
          </p:nvCxnSpPr>
          <p:spPr bwMode="auto">
            <a:xfrm>
              <a:off x="4275" y="2191"/>
              <a:ext cx="427" cy="1254"/>
            </a:xfrm>
            <a:prstGeom prst="bentConnector3">
              <a:avLst>
                <a:gd name="adj1" fmla="val 49884"/>
              </a:avLst>
            </a:prstGeom>
            <a:noFill/>
            <a:ln w="9525">
              <a:solidFill>
                <a:schemeClr val="tx1"/>
              </a:solidFill>
              <a:miter lim="800000"/>
              <a:headEnd/>
              <a:tailEnd type="triangle" w="med" len="med"/>
            </a:ln>
          </p:spPr>
        </p:cxnSp>
        <p:cxnSp>
          <p:nvCxnSpPr>
            <p:cNvPr id="98325" name="AutoShape 34"/>
            <p:cNvCxnSpPr>
              <a:cxnSpLocks noChangeShapeType="1"/>
              <a:stCxn id="306185" idx="3"/>
              <a:endCxn id="306186" idx="1"/>
            </p:cNvCxnSpPr>
            <p:nvPr/>
          </p:nvCxnSpPr>
          <p:spPr bwMode="auto">
            <a:xfrm>
              <a:off x="3228" y="2191"/>
              <a:ext cx="277" cy="0"/>
            </a:xfrm>
            <a:prstGeom prst="straightConnector1">
              <a:avLst/>
            </a:prstGeom>
            <a:noFill/>
            <a:ln w="9525">
              <a:solidFill>
                <a:schemeClr val="tx1"/>
              </a:solidFill>
              <a:round/>
              <a:headEnd/>
              <a:tailEnd type="triangle" w="med" len="med"/>
            </a:ln>
          </p:spPr>
        </p:cxnSp>
        <p:cxnSp>
          <p:nvCxnSpPr>
            <p:cNvPr id="98326" name="AutoShape 35"/>
            <p:cNvCxnSpPr>
              <a:cxnSpLocks noChangeShapeType="1"/>
              <a:stCxn id="306187" idx="3"/>
              <a:endCxn id="306185" idx="1"/>
            </p:cNvCxnSpPr>
            <p:nvPr/>
          </p:nvCxnSpPr>
          <p:spPr bwMode="auto">
            <a:xfrm flipV="1">
              <a:off x="2085" y="2191"/>
              <a:ext cx="373" cy="938"/>
            </a:xfrm>
            <a:prstGeom prst="bentConnector3">
              <a:avLst>
                <a:gd name="adj1" fmla="val 49866"/>
              </a:avLst>
            </a:prstGeom>
            <a:noFill/>
            <a:ln w="9525">
              <a:solidFill>
                <a:schemeClr val="tx1"/>
              </a:solidFill>
              <a:miter lim="800000"/>
              <a:headEnd/>
              <a:tailEnd type="triangle" w="med" len="med"/>
            </a:ln>
          </p:spPr>
        </p:cxnSp>
        <p:cxnSp>
          <p:nvCxnSpPr>
            <p:cNvPr id="98327" name="AutoShape 36"/>
            <p:cNvCxnSpPr>
              <a:cxnSpLocks noChangeShapeType="1"/>
              <a:stCxn id="306184" idx="3"/>
              <a:endCxn id="306185" idx="1"/>
            </p:cNvCxnSpPr>
            <p:nvPr/>
          </p:nvCxnSpPr>
          <p:spPr bwMode="auto">
            <a:xfrm>
              <a:off x="1022" y="1056"/>
              <a:ext cx="1436" cy="1135"/>
            </a:xfrm>
            <a:prstGeom prst="bentConnector3">
              <a:avLst>
                <a:gd name="adj1" fmla="val 50000"/>
              </a:avLst>
            </a:prstGeom>
            <a:noFill/>
            <a:ln w="9525">
              <a:solidFill>
                <a:schemeClr val="tx1"/>
              </a:solidFill>
              <a:miter lim="800000"/>
              <a:headEnd/>
              <a:tailEnd type="triangle" w="med" len="med"/>
            </a:ln>
          </p:spPr>
        </p:cxnSp>
        <p:cxnSp>
          <p:nvCxnSpPr>
            <p:cNvPr id="98328" name="AutoShape 37"/>
            <p:cNvCxnSpPr>
              <a:cxnSpLocks noChangeShapeType="1"/>
              <a:stCxn id="306189" idx="3"/>
              <a:endCxn id="306185" idx="1"/>
            </p:cNvCxnSpPr>
            <p:nvPr/>
          </p:nvCxnSpPr>
          <p:spPr bwMode="auto">
            <a:xfrm>
              <a:off x="1023" y="1739"/>
              <a:ext cx="1435" cy="452"/>
            </a:xfrm>
            <a:prstGeom prst="bentConnector3">
              <a:avLst>
                <a:gd name="adj1" fmla="val 49963"/>
              </a:avLst>
            </a:prstGeom>
            <a:noFill/>
            <a:ln w="9525">
              <a:solidFill>
                <a:schemeClr val="tx1"/>
              </a:solidFill>
              <a:miter lim="800000"/>
              <a:headEnd/>
              <a:tailEnd type="triangle" w="med" len="med"/>
            </a:ln>
          </p:spPr>
        </p:cxnSp>
        <p:cxnSp>
          <p:nvCxnSpPr>
            <p:cNvPr id="98329" name="AutoShape 38"/>
            <p:cNvCxnSpPr>
              <a:cxnSpLocks noChangeShapeType="1"/>
              <a:stCxn id="306183" idx="3"/>
              <a:endCxn id="306187" idx="1"/>
            </p:cNvCxnSpPr>
            <p:nvPr/>
          </p:nvCxnSpPr>
          <p:spPr bwMode="auto">
            <a:xfrm>
              <a:off x="1023" y="2416"/>
              <a:ext cx="293" cy="713"/>
            </a:xfrm>
            <a:prstGeom prst="bentConnector3">
              <a:avLst>
                <a:gd name="adj1" fmla="val 49829"/>
              </a:avLst>
            </a:prstGeom>
            <a:noFill/>
            <a:ln w="9525">
              <a:solidFill>
                <a:schemeClr val="tx1"/>
              </a:solidFill>
              <a:miter lim="800000"/>
              <a:headEnd/>
              <a:tailEnd type="triangle" w="med" len="med"/>
            </a:ln>
          </p:spPr>
        </p:cxnSp>
        <p:cxnSp>
          <p:nvCxnSpPr>
            <p:cNvPr id="98330" name="AutoShape 39"/>
            <p:cNvCxnSpPr>
              <a:cxnSpLocks noChangeShapeType="1"/>
              <a:stCxn id="306196" idx="3"/>
              <a:endCxn id="306187" idx="1"/>
            </p:cNvCxnSpPr>
            <p:nvPr/>
          </p:nvCxnSpPr>
          <p:spPr bwMode="auto">
            <a:xfrm>
              <a:off x="1020" y="3126"/>
              <a:ext cx="296" cy="3"/>
            </a:xfrm>
            <a:prstGeom prst="bentConnector3">
              <a:avLst>
                <a:gd name="adj1" fmla="val 50000"/>
              </a:avLst>
            </a:prstGeom>
            <a:noFill/>
            <a:ln w="9525">
              <a:solidFill>
                <a:schemeClr val="tx1"/>
              </a:solidFill>
              <a:miter lim="800000"/>
              <a:headEnd/>
              <a:tailEnd type="triangle" w="med" len="med"/>
            </a:ln>
          </p:spPr>
        </p:cxnSp>
        <p:cxnSp>
          <p:nvCxnSpPr>
            <p:cNvPr id="98331" name="AutoShape 40"/>
            <p:cNvCxnSpPr>
              <a:cxnSpLocks noChangeShapeType="1"/>
              <a:stCxn id="306197" idx="3"/>
              <a:endCxn id="306187" idx="1"/>
            </p:cNvCxnSpPr>
            <p:nvPr/>
          </p:nvCxnSpPr>
          <p:spPr bwMode="auto">
            <a:xfrm flipV="1">
              <a:off x="1023" y="3129"/>
              <a:ext cx="293" cy="695"/>
            </a:xfrm>
            <a:prstGeom prst="bentConnector3">
              <a:avLst>
                <a:gd name="adj1" fmla="val 49829"/>
              </a:avLst>
            </a:prstGeom>
            <a:noFill/>
            <a:ln w="9525">
              <a:solidFill>
                <a:schemeClr val="tx1"/>
              </a:solidFill>
              <a:miter lim="800000"/>
              <a:headEnd/>
              <a:tailEnd type="triangle" w="med" len="med"/>
            </a:ln>
          </p:spPr>
        </p:cxnSp>
      </p:gr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cs-CZ" dirty="0" smtClean="0"/>
              <a:t>Tok dat při výpočtech nákladů</a:t>
            </a:r>
            <a:endParaRPr lang="en-US" dirty="0"/>
          </a:p>
        </p:txBody>
      </p:sp>
      <p:sp>
        <p:nvSpPr>
          <p:cNvPr id="99330" name="Footer Placeholder 1"/>
          <p:cNvSpPr>
            <a:spLocks noGrp="1"/>
          </p:cNvSpPr>
          <p:nvPr>
            <p:ph type="ftr" sz="quarter" idx="10"/>
          </p:nvPr>
        </p:nvSpPr>
        <p:spPr>
          <a:noFill/>
        </p:spPr>
        <p:txBody>
          <a:bodyPr/>
          <a:lstStyle/>
          <a:p>
            <a:pPr algn="r"/>
            <a:r>
              <a:rPr lang="en-US" smtClean="0"/>
              <a:t>QS-SU-850</a:t>
            </a:r>
          </a:p>
        </p:txBody>
      </p:sp>
      <p:grpSp>
        <p:nvGrpSpPr>
          <p:cNvPr id="99331" name="Group 35"/>
          <p:cNvGrpSpPr>
            <a:grpSpLocks/>
          </p:cNvGrpSpPr>
          <p:nvPr/>
        </p:nvGrpSpPr>
        <p:grpSpPr bwMode="auto">
          <a:xfrm>
            <a:off x="2992824" y="2146619"/>
            <a:ext cx="3240086" cy="2852751"/>
            <a:chOff x="1887" y="711"/>
            <a:chExt cx="2041" cy="1797"/>
          </a:xfrm>
          <a:effectLst>
            <a:outerShdw blurRad="50800" dist="50800" dir="5400000" algn="ctr" rotWithShape="0">
              <a:schemeClr val="tx1">
                <a:lumMod val="75000"/>
                <a:lumOff val="25000"/>
              </a:schemeClr>
            </a:outerShdw>
          </a:effectLst>
        </p:grpSpPr>
        <p:sp>
          <p:nvSpPr>
            <p:cNvPr id="309278" name="Rectangle 30"/>
            <p:cNvSpPr>
              <a:spLocks noChangeArrowheads="1"/>
            </p:cNvSpPr>
            <p:nvPr/>
          </p:nvSpPr>
          <p:spPr bwMode="auto">
            <a:xfrm>
              <a:off x="1887" y="711"/>
              <a:ext cx="2041" cy="454"/>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Výpočet nákladů pracovních postupů</a:t>
              </a:r>
              <a:br>
                <a:rPr lang="cs-CZ" sz="1400" dirty="0" smtClean="0">
                  <a:latin typeface="+mj-lt"/>
                </a:rPr>
              </a:br>
              <a:r>
                <a:rPr lang="en-US" sz="1400" dirty="0" smtClean="0">
                  <a:latin typeface="+mj-lt"/>
                </a:rPr>
                <a:t>(</a:t>
              </a:r>
              <a:r>
                <a:rPr lang="cs-CZ" sz="1400" dirty="0" smtClean="0">
                  <a:latin typeface="+mj-lt"/>
                </a:rPr>
                <a:t>soustava běžných nákladů</a:t>
              </a:r>
              <a:r>
                <a:rPr lang="en-US" sz="1400" dirty="0" smtClean="0">
                  <a:latin typeface="+mj-lt"/>
                </a:rPr>
                <a:t>)</a:t>
              </a:r>
              <a:endParaRPr lang="en-US" sz="1400" dirty="0">
                <a:latin typeface="+mj-lt"/>
              </a:endParaRPr>
            </a:p>
          </p:txBody>
        </p:sp>
        <p:sp>
          <p:nvSpPr>
            <p:cNvPr id="99334" name="Line 31"/>
            <p:cNvSpPr>
              <a:spLocks noChangeShapeType="1"/>
            </p:cNvSpPr>
            <p:nvPr/>
          </p:nvSpPr>
          <p:spPr bwMode="auto">
            <a:xfrm>
              <a:off x="2882" y="1194"/>
              <a:ext cx="0" cy="19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309280" name="Rectangle 32"/>
            <p:cNvSpPr>
              <a:spLocks noChangeArrowheads="1"/>
            </p:cNvSpPr>
            <p:nvPr/>
          </p:nvSpPr>
          <p:spPr bwMode="auto">
            <a:xfrm>
              <a:off x="1887" y="1384"/>
              <a:ext cx="2041" cy="454"/>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Výpočet nákladů struktury výrobku</a:t>
              </a:r>
              <a:br>
                <a:rPr lang="cs-CZ" sz="1400" dirty="0" smtClean="0">
                  <a:latin typeface="+mj-lt"/>
                </a:rPr>
              </a:br>
              <a:r>
                <a:rPr lang="en-US" sz="1400" dirty="0" smtClean="0">
                  <a:latin typeface="+mj-lt"/>
                </a:rPr>
                <a:t>(</a:t>
              </a:r>
              <a:r>
                <a:rPr lang="cs-CZ" sz="1400" dirty="0" smtClean="0">
                  <a:latin typeface="+mj-lt"/>
                </a:rPr>
                <a:t>soustava běžných nákladů</a:t>
              </a:r>
              <a:r>
                <a:rPr lang="en-US" sz="1400" dirty="0" smtClean="0">
                  <a:latin typeface="+mj-lt"/>
                </a:rPr>
                <a:t>)</a:t>
              </a:r>
              <a:endParaRPr lang="en-US" sz="1400" dirty="0">
                <a:latin typeface="+mj-lt"/>
              </a:endParaRPr>
            </a:p>
          </p:txBody>
        </p:sp>
        <p:sp>
          <p:nvSpPr>
            <p:cNvPr id="99336" name="Line 33"/>
            <p:cNvSpPr>
              <a:spLocks noChangeShapeType="1"/>
            </p:cNvSpPr>
            <p:nvPr/>
          </p:nvSpPr>
          <p:spPr bwMode="auto">
            <a:xfrm>
              <a:off x="2882" y="1856"/>
              <a:ext cx="0" cy="191"/>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309282" name="Rectangle 34"/>
            <p:cNvSpPr>
              <a:spLocks noChangeArrowheads="1"/>
            </p:cNvSpPr>
            <p:nvPr/>
          </p:nvSpPr>
          <p:spPr bwMode="auto">
            <a:xfrm>
              <a:off x="1887" y="2054"/>
              <a:ext cx="2041" cy="454"/>
            </a:xfrm>
            <a:prstGeom prst="rect">
              <a:avLst/>
            </a:prstGeom>
            <a:solidFill>
              <a:srgbClr val="D8DAC9"/>
            </a:solidFill>
            <a:ln w="12700">
              <a:solidFill>
                <a:schemeClr val="tx1"/>
              </a:solidFill>
              <a:miter lim="800000"/>
              <a:headEnd/>
              <a:tailEnd/>
            </a:ln>
            <a:effectLst>
              <a:outerShdw dist="107763" dir="2700000" algn="ctr" rotWithShape="0">
                <a:schemeClr val="tx1">
                  <a:lumMod val="75000"/>
                  <a:lumOff val="25000"/>
                </a:schemeClr>
              </a:outerShdw>
            </a:effectLst>
          </p:spPr>
          <p:txBody>
            <a:bodyPr lIns="182880" tIns="320040" rIns="182880" bIns="320040" anchor="ctr"/>
            <a:lstStyle/>
            <a:p>
              <a:pPr algn="ctr" eaLnBrk="0" hangingPunct="0">
                <a:defRPr/>
              </a:pPr>
              <a:r>
                <a:rPr lang="cs-CZ" sz="1400" dirty="0" smtClean="0">
                  <a:latin typeface="+mj-lt"/>
                </a:rPr>
                <a:t>Přesun běžných nákladů</a:t>
              </a:r>
              <a:br>
                <a:rPr lang="cs-CZ" sz="1400" dirty="0" smtClean="0">
                  <a:latin typeface="+mj-lt"/>
                </a:rPr>
              </a:br>
              <a:r>
                <a:rPr lang="cs-CZ" sz="1400" dirty="0" smtClean="0">
                  <a:latin typeface="+mj-lt"/>
                </a:rPr>
                <a:t>do hlavní knihy</a:t>
              </a:r>
              <a:endParaRPr lang="en-US" sz="1400" dirty="0">
                <a:latin typeface="+mj-lt"/>
              </a:endParaRPr>
            </a:p>
          </p:txBody>
        </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cs-CZ" dirty="0" smtClean="0"/>
              <a:t>Výpočet nákladů pracovního postupu</a:t>
            </a:r>
            <a:endParaRPr lang="en-US" dirty="0"/>
          </a:p>
        </p:txBody>
      </p:sp>
      <p:sp>
        <p:nvSpPr>
          <p:cNvPr id="100354" name="Footer Placeholder 1"/>
          <p:cNvSpPr>
            <a:spLocks noGrp="1"/>
          </p:cNvSpPr>
          <p:nvPr>
            <p:ph type="ftr" sz="quarter" idx="10"/>
          </p:nvPr>
        </p:nvSpPr>
        <p:spPr>
          <a:noFill/>
        </p:spPr>
        <p:txBody>
          <a:bodyPr/>
          <a:lstStyle/>
          <a:p>
            <a:pPr algn="r"/>
            <a:r>
              <a:rPr lang="en-US" smtClean="0"/>
              <a:t>QS-SU-860</a:t>
            </a:r>
          </a:p>
        </p:txBody>
      </p:sp>
      <p:grpSp>
        <p:nvGrpSpPr>
          <p:cNvPr id="19" name="Group 18"/>
          <p:cNvGrpSpPr/>
          <p:nvPr/>
        </p:nvGrpSpPr>
        <p:grpSpPr>
          <a:xfrm>
            <a:off x="346838" y="1662275"/>
            <a:ext cx="8407400" cy="3723100"/>
            <a:chOff x="334963" y="2327275"/>
            <a:chExt cx="8407400" cy="3723100"/>
          </a:xfrm>
        </p:grpSpPr>
        <p:sp>
          <p:nvSpPr>
            <p:cNvPr id="100356" name="Text Box 9"/>
            <p:cNvSpPr txBox="1">
              <a:spLocks noChangeArrowheads="1"/>
            </p:cNvSpPr>
            <p:nvPr/>
          </p:nvSpPr>
          <p:spPr bwMode="auto">
            <a:xfrm>
              <a:off x="6061075" y="2327275"/>
              <a:ext cx="2385250" cy="1169551"/>
            </a:xfrm>
            <a:prstGeom prst="rect">
              <a:avLst/>
            </a:prstGeom>
            <a:noFill/>
            <a:ln w="38100">
              <a:noFill/>
              <a:miter lim="800000"/>
              <a:headEnd/>
              <a:tailEnd/>
            </a:ln>
          </p:spPr>
          <p:txBody>
            <a:bodyPr wrap="square">
              <a:spAutoFit/>
            </a:bodyPr>
            <a:lstStyle/>
            <a:p>
              <a:pPr eaLnBrk="0" hangingPunct="0">
                <a:spcBef>
                  <a:spcPct val="50000"/>
                </a:spcBef>
              </a:pPr>
              <a:r>
                <a:rPr lang="cs-CZ" sz="1400" dirty="0" smtClean="0">
                  <a:latin typeface="+mj-lt"/>
                </a:rPr>
                <a:t>Výpočet nákladů pracovního postupu používá výrobní náklady této úrovně, průběžné doby a celkový výnos</a:t>
              </a:r>
              <a:endParaRPr lang="cs-CZ" sz="1400" dirty="0">
                <a:latin typeface="+mj-lt"/>
              </a:endParaRPr>
            </a:p>
          </p:txBody>
        </p:sp>
        <p:sp>
          <p:nvSpPr>
            <p:cNvPr id="100357" name="AutoShape 10"/>
            <p:cNvSpPr>
              <a:spLocks/>
            </p:cNvSpPr>
            <p:nvPr/>
          </p:nvSpPr>
          <p:spPr bwMode="auto">
            <a:xfrm>
              <a:off x="5564188" y="2397125"/>
              <a:ext cx="263525" cy="1219200"/>
            </a:xfrm>
            <a:prstGeom prst="rightBracket">
              <a:avLst>
                <a:gd name="adj" fmla="val 38554"/>
              </a:avLst>
            </a:prstGeom>
            <a:noFill/>
            <a:ln w="38100">
              <a:solidFill>
                <a:srgbClr val="818F2F"/>
              </a:solidFill>
              <a:round/>
              <a:headEnd/>
              <a:tailEnd/>
            </a:ln>
          </p:spPr>
          <p:txBody>
            <a:bodyPr wrap="none" anchor="ctr"/>
            <a:lstStyle/>
            <a:p>
              <a:endParaRPr lang="cs-CZ">
                <a:latin typeface="+mj-lt"/>
              </a:endParaRPr>
            </a:p>
          </p:txBody>
        </p:sp>
        <p:sp>
          <p:nvSpPr>
            <p:cNvPr id="100358" name="Rectangle 12"/>
            <p:cNvSpPr>
              <a:spLocks noChangeArrowheads="1"/>
            </p:cNvSpPr>
            <p:nvPr/>
          </p:nvSpPr>
          <p:spPr bwMode="auto">
            <a:xfrm>
              <a:off x="1538299" y="2697163"/>
              <a:ext cx="1968489" cy="305212"/>
            </a:xfrm>
            <a:prstGeom prst="rect">
              <a:avLst/>
            </a:prstGeom>
            <a:noFill/>
            <a:ln w="12700">
              <a:noFill/>
              <a:miter lim="800000"/>
              <a:headEnd/>
              <a:tailEnd/>
            </a:ln>
          </p:spPr>
          <p:txBody>
            <a:bodyPr wrap="none" lIns="90488" tIns="44450" rIns="90488" bIns="44450">
              <a:spAutoFit/>
            </a:bodyPr>
            <a:lstStyle/>
            <a:p>
              <a:pPr algn="r" eaLnBrk="0" hangingPunct="0"/>
              <a:r>
                <a:rPr lang="cs-CZ" sz="1400" dirty="0" smtClean="0">
                  <a:latin typeface="+mj-lt"/>
                </a:rPr>
                <a:t>Náklady </a:t>
              </a:r>
              <a:r>
                <a:rPr lang="cs-CZ" sz="1400" smtClean="0">
                  <a:latin typeface="+mj-lt"/>
                </a:rPr>
                <a:t>této úrovně</a:t>
              </a:r>
              <a:endParaRPr lang="cs-CZ" sz="1200" dirty="0">
                <a:latin typeface="+mj-lt"/>
              </a:endParaRPr>
            </a:p>
          </p:txBody>
        </p:sp>
        <p:sp>
          <p:nvSpPr>
            <p:cNvPr id="100359" name="Line 35"/>
            <p:cNvSpPr>
              <a:spLocks noChangeShapeType="1"/>
            </p:cNvSpPr>
            <p:nvPr/>
          </p:nvSpPr>
          <p:spPr bwMode="auto">
            <a:xfrm>
              <a:off x="1511300" y="3767138"/>
              <a:ext cx="5561013" cy="0"/>
            </a:xfrm>
            <a:prstGeom prst="line">
              <a:avLst/>
            </a:prstGeom>
            <a:noFill/>
            <a:ln w="38100">
              <a:solidFill>
                <a:srgbClr val="808080"/>
              </a:solidFill>
              <a:prstDash val="sysDot"/>
              <a:round/>
              <a:headEnd/>
              <a:tailEnd/>
            </a:ln>
          </p:spPr>
          <p:txBody>
            <a:bodyPr/>
            <a:lstStyle/>
            <a:p>
              <a:endParaRPr lang="cs-CZ">
                <a:latin typeface="+mj-lt"/>
              </a:endParaRPr>
            </a:p>
          </p:txBody>
        </p:sp>
        <p:sp>
          <p:nvSpPr>
            <p:cNvPr id="100360" name="Rectangle 36"/>
            <p:cNvSpPr>
              <a:spLocks noChangeArrowheads="1"/>
            </p:cNvSpPr>
            <p:nvPr/>
          </p:nvSpPr>
          <p:spPr bwMode="auto">
            <a:xfrm>
              <a:off x="1909763" y="5745163"/>
              <a:ext cx="2247591" cy="305212"/>
            </a:xfrm>
            <a:prstGeom prst="rect">
              <a:avLst/>
            </a:prstGeom>
            <a:noFill/>
            <a:ln w="12700">
              <a:noFill/>
              <a:miter lim="800000"/>
              <a:headEnd/>
              <a:tailEnd/>
            </a:ln>
          </p:spPr>
          <p:txBody>
            <a:bodyPr wrap="square" lIns="90488" tIns="44450" rIns="90488" bIns="44450">
              <a:spAutoFit/>
            </a:bodyPr>
            <a:lstStyle/>
            <a:p>
              <a:pPr eaLnBrk="0" hangingPunct="0"/>
              <a:r>
                <a:rPr lang="cs-CZ" sz="1400" dirty="0" smtClean="0">
                  <a:latin typeface="+mj-lt"/>
                </a:rPr>
                <a:t>Náklady spodní úrovně</a:t>
              </a:r>
              <a:endParaRPr lang="cs-CZ" sz="1200" dirty="0">
                <a:latin typeface="+mj-lt"/>
              </a:endParaRPr>
            </a:p>
          </p:txBody>
        </p:sp>
        <p:sp>
          <p:nvSpPr>
            <p:cNvPr id="33" name="Rectangle 6"/>
            <p:cNvSpPr>
              <a:spLocks noChangeArrowheads="1"/>
            </p:cNvSpPr>
            <p:nvPr/>
          </p:nvSpPr>
          <p:spPr bwMode="auto">
            <a:xfrm>
              <a:off x="3608388" y="2397125"/>
              <a:ext cx="1816100" cy="1130300"/>
            </a:xfrm>
            <a:prstGeom prst="rect">
              <a:avLst/>
            </a:prstGeom>
            <a:solidFill>
              <a:srgbClr val="E0DCE7"/>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r>
                <a:rPr lang="cs-CZ" sz="1800" smtClean="0">
                  <a:latin typeface="+mj-lt"/>
                </a:rPr>
                <a:t>10-00</a:t>
              </a:r>
            </a:p>
            <a:p>
              <a:pPr algn="ctr" eaLnBrk="0" hangingPunct="0">
                <a:defRPr/>
              </a:pPr>
              <a:r>
                <a:rPr lang="cs-CZ" sz="1800" smtClean="0">
                  <a:latin typeface="+mj-lt"/>
                </a:rPr>
                <a:t>Lékařský ultrazvuk</a:t>
              </a:r>
              <a:endParaRPr lang="cs-CZ" sz="1800" dirty="0">
                <a:latin typeface="+mj-lt"/>
              </a:endParaRPr>
            </a:p>
          </p:txBody>
        </p:sp>
        <p:sp>
          <p:nvSpPr>
            <p:cNvPr id="36" name="Rectangle 14"/>
            <p:cNvSpPr>
              <a:spLocks noChangeArrowheads="1"/>
            </p:cNvSpPr>
            <p:nvPr/>
          </p:nvSpPr>
          <p:spPr bwMode="auto">
            <a:xfrm>
              <a:off x="334963" y="4459288"/>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endParaRPr lang="cs-CZ" sz="1600" dirty="0" smtClean="0">
                <a:latin typeface="+mj-lt"/>
              </a:endParaRPr>
            </a:p>
            <a:p>
              <a:pPr algn="ctr" eaLnBrk="0" hangingPunct="0">
                <a:defRPr/>
              </a:pPr>
              <a:r>
                <a:rPr lang="cs-CZ" sz="1600" dirty="0" smtClean="0">
                  <a:latin typeface="+mj-lt"/>
                </a:rPr>
                <a:t>10-01</a:t>
              </a:r>
            </a:p>
            <a:p>
              <a:pPr algn="ctr" eaLnBrk="0" hangingPunct="0">
                <a:defRPr/>
              </a:pPr>
              <a:r>
                <a:rPr lang="cs-CZ" sz="1600" dirty="0" smtClean="0">
                  <a:latin typeface="+mj-lt"/>
                </a:rPr>
                <a:t>PC+monitor </a:t>
              </a:r>
            </a:p>
            <a:p>
              <a:pPr algn="ctr" eaLnBrk="0" hangingPunct="0">
                <a:defRPr/>
              </a:pPr>
              <a:r>
                <a:rPr lang="cs-CZ" sz="1600" dirty="0" smtClean="0">
                  <a:latin typeface="+mj-lt"/>
                </a:rPr>
                <a:t>(1 ks)  </a:t>
              </a:r>
            </a:p>
            <a:p>
              <a:pPr algn="ctr" eaLnBrk="0" hangingPunct="0">
                <a:defRPr/>
              </a:pPr>
              <a:r>
                <a:rPr lang="cs-CZ" sz="1600" dirty="0" smtClean="0">
                  <a:latin typeface="+mj-lt"/>
                </a:rPr>
                <a:t>9000,00 Kč</a:t>
              </a:r>
            </a:p>
            <a:p>
              <a:pPr algn="ctr" eaLnBrk="0" latinLnBrk="1" hangingPunct="0">
                <a:defRPr/>
              </a:pPr>
              <a:endParaRPr lang="cs-CZ" sz="1600" dirty="0">
                <a:latin typeface="+mj-lt"/>
              </a:endParaRPr>
            </a:p>
          </p:txBody>
        </p:sp>
        <p:sp>
          <p:nvSpPr>
            <p:cNvPr id="37" name="Rectangle 15"/>
            <p:cNvSpPr>
              <a:spLocks noChangeArrowheads="1"/>
            </p:cNvSpPr>
            <p:nvPr/>
          </p:nvSpPr>
          <p:spPr bwMode="auto">
            <a:xfrm>
              <a:off x="2439988" y="4459288"/>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10-02</a:t>
              </a:r>
            </a:p>
            <a:p>
              <a:pPr algn="ctr" eaLnBrk="0" hangingPunct="0">
                <a:defRPr/>
              </a:pPr>
              <a:r>
                <a:rPr lang="cs-CZ" sz="1600" dirty="0" smtClean="0">
                  <a:latin typeface="+mj-lt"/>
                </a:rPr>
                <a:t>Klávesnice</a:t>
              </a:r>
            </a:p>
            <a:p>
              <a:pPr algn="ctr" eaLnBrk="0" hangingPunct="0">
                <a:defRPr/>
              </a:pPr>
              <a:r>
                <a:rPr lang="cs-CZ" sz="1600" dirty="0" smtClean="0">
                  <a:latin typeface="+mj-lt"/>
                </a:rPr>
                <a:t>(1 ks)</a:t>
              </a:r>
              <a:br>
                <a:rPr lang="cs-CZ" sz="1600" dirty="0" smtClean="0">
                  <a:latin typeface="+mj-lt"/>
                </a:rPr>
              </a:br>
              <a:r>
                <a:rPr lang="cs-CZ" sz="1600" dirty="0" smtClean="0">
                  <a:latin typeface="+mj-lt"/>
                </a:rPr>
                <a:t>500,00 Kč</a:t>
              </a:r>
              <a:endParaRPr lang="cs-CZ" sz="1600" dirty="0">
                <a:latin typeface="+mj-lt"/>
              </a:endParaRPr>
            </a:p>
          </p:txBody>
        </p:sp>
        <p:sp>
          <p:nvSpPr>
            <p:cNvPr id="38" name="Rectangle 16"/>
            <p:cNvSpPr>
              <a:spLocks noChangeArrowheads="1"/>
            </p:cNvSpPr>
            <p:nvPr/>
          </p:nvSpPr>
          <p:spPr bwMode="auto">
            <a:xfrm>
              <a:off x="4687888" y="4459288"/>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10-03</a:t>
              </a:r>
            </a:p>
            <a:p>
              <a:pPr algn="ctr" eaLnBrk="0" hangingPunct="0">
                <a:defRPr/>
              </a:pPr>
              <a:r>
                <a:rPr lang="cs-CZ" sz="1600" dirty="0" smtClean="0">
                  <a:latin typeface="+mj-lt"/>
                </a:rPr>
                <a:t>Kabel</a:t>
              </a:r>
            </a:p>
            <a:p>
              <a:pPr algn="ctr" eaLnBrk="0" hangingPunct="0">
                <a:defRPr/>
              </a:pPr>
              <a:r>
                <a:rPr lang="cs-CZ" sz="1600" dirty="0" smtClean="0">
                  <a:latin typeface="+mj-lt"/>
                </a:rPr>
                <a:t>(120 cm)</a:t>
              </a:r>
              <a:br>
                <a:rPr lang="cs-CZ" sz="1600" dirty="0" smtClean="0">
                  <a:latin typeface="+mj-lt"/>
                </a:rPr>
              </a:br>
              <a:r>
                <a:rPr lang="cs-CZ" sz="1600" dirty="0" smtClean="0">
                  <a:latin typeface="+mj-lt"/>
                </a:rPr>
                <a:t>150,00 Kč</a:t>
              </a:r>
              <a:endParaRPr lang="cs-CZ" sz="1600" dirty="0">
                <a:latin typeface="+mj-lt"/>
              </a:endParaRPr>
            </a:p>
          </p:txBody>
        </p:sp>
        <p:sp>
          <p:nvSpPr>
            <p:cNvPr id="39" name="Rectangle 35"/>
            <p:cNvSpPr>
              <a:spLocks noChangeArrowheads="1"/>
            </p:cNvSpPr>
            <p:nvPr/>
          </p:nvSpPr>
          <p:spPr bwMode="auto">
            <a:xfrm>
              <a:off x="6926263" y="4459288"/>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10-04</a:t>
              </a:r>
            </a:p>
            <a:p>
              <a:pPr algn="ctr" eaLnBrk="0" hangingPunct="0">
                <a:defRPr/>
              </a:pPr>
              <a:r>
                <a:rPr lang="cs-CZ" sz="1600" dirty="0" smtClean="0">
                  <a:latin typeface="+mj-lt"/>
                </a:rPr>
                <a:t>Senzor</a:t>
              </a:r>
            </a:p>
            <a:p>
              <a:pPr algn="ctr" eaLnBrk="0" hangingPunct="0">
                <a:defRPr/>
              </a:pPr>
              <a:r>
                <a:rPr lang="cs-CZ" sz="1600" dirty="0" smtClean="0">
                  <a:latin typeface="+mj-lt"/>
                </a:rPr>
                <a:t>(1 ks)</a:t>
              </a:r>
              <a:br>
                <a:rPr lang="cs-CZ" sz="1600" dirty="0" smtClean="0">
                  <a:latin typeface="+mj-lt"/>
                </a:rPr>
              </a:br>
              <a:r>
                <a:rPr lang="cs-CZ" sz="1600" dirty="0" smtClean="0">
                  <a:latin typeface="+mj-lt"/>
                </a:rPr>
                <a:t>1340,00 Kč</a:t>
              </a:r>
              <a:endParaRPr lang="cs-CZ" sz="1600" dirty="0">
                <a:latin typeface="+mj-lt"/>
              </a:endParaRPr>
            </a:p>
          </p:txBody>
        </p:sp>
        <p:cxnSp>
          <p:nvCxnSpPr>
            <p:cNvPr id="100366" name="AutoShape 38"/>
            <p:cNvCxnSpPr>
              <a:cxnSpLocks noChangeShapeType="1"/>
              <a:stCxn id="36" idx="0"/>
              <a:endCxn id="33" idx="2"/>
            </p:cNvCxnSpPr>
            <p:nvPr/>
          </p:nvCxnSpPr>
          <p:spPr bwMode="auto">
            <a:xfrm rot="16200000">
              <a:off x="2413794" y="2356644"/>
              <a:ext cx="931863" cy="3273425"/>
            </a:xfrm>
            <a:prstGeom prst="bentConnector3">
              <a:avLst>
                <a:gd name="adj1" fmla="val 49917"/>
              </a:avLst>
            </a:prstGeom>
            <a:noFill/>
            <a:ln w="28575">
              <a:solidFill>
                <a:srgbClr val="43699C"/>
              </a:solidFill>
              <a:miter lim="800000"/>
              <a:headEnd/>
              <a:tailEnd type="triangle" w="med" len="med"/>
            </a:ln>
          </p:spPr>
        </p:cxnSp>
        <p:cxnSp>
          <p:nvCxnSpPr>
            <p:cNvPr id="100367" name="AutoShape 39"/>
            <p:cNvCxnSpPr>
              <a:cxnSpLocks noChangeShapeType="1"/>
              <a:stCxn id="37" idx="0"/>
              <a:endCxn id="33" idx="2"/>
            </p:cNvCxnSpPr>
            <p:nvPr/>
          </p:nvCxnSpPr>
          <p:spPr bwMode="auto">
            <a:xfrm rot="16200000">
              <a:off x="3466306" y="3409157"/>
              <a:ext cx="931863" cy="1168400"/>
            </a:xfrm>
            <a:prstGeom prst="bentConnector3">
              <a:avLst>
                <a:gd name="adj1" fmla="val 49917"/>
              </a:avLst>
            </a:prstGeom>
            <a:noFill/>
            <a:ln w="28575">
              <a:solidFill>
                <a:srgbClr val="43699C"/>
              </a:solidFill>
              <a:miter lim="800000"/>
              <a:headEnd/>
              <a:tailEnd type="triangle" w="med" len="med"/>
            </a:ln>
          </p:spPr>
        </p:cxnSp>
        <p:cxnSp>
          <p:nvCxnSpPr>
            <p:cNvPr id="100368" name="AutoShape 40"/>
            <p:cNvCxnSpPr>
              <a:cxnSpLocks noChangeShapeType="1"/>
              <a:stCxn id="38" idx="0"/>
              <a:endCxn id="33" idx="2"/>
            </p:cNvCxnSpPr>
            <p:nvPr/>
          </p:nvCxnSpPr>
          <p:spPr bwMode="auto">
            <a:xfrm rot="5400000" flipH="1">
              <a:off x="4590256" y="3453607"/>
              <a:ext cx="931863" cy="1079500"/>
            </a:xfrm>
            <a:prstGeom prst="bentConnector3">
              <a:avLst>
                <a:gd name="adj1" fmla="val 49917"/>
              </a:avLst>
            </a:prstGeom>
            <a:noFill/>
            <a:ln w="28575">
              <a:solidFill>
                <a:srgbClr val="43699C"/>
              </a:solidFill>
              <a:miter lim="800000"/>
              <a:headEnd/>
              <a:tailEnd type="triangle" w="med" len="med"/>
            </a:ln>
          </p:spPr>
        </p:cxnSp>
        <p:cxnSp>
          <p:nvCxnSpPr>
            <p:cNvPr id="100369" name="AutoShape 41"/>
            <p:cNvCxnSpPr>
              <a:cxnSpLocks noChangeShapeType="1"/>
              <a:stCxn id="39" idx="0"/>
              <a:endCxn id="33" idx="2"/>
            </p:cNvCxnSpPr>
            <p:nvPr/>
          </p:nvCxnSpPr>
          <p:spPr bwMode="auto">
            <a:xfrm rot="5400000" flipH="1">
              <a:off x="5709444" y="2334419"/>
              <a:ext cx="931863" cy="3317875"/>
            </a:xfrm>
            <a:prstGeom prst="bentConnector3">
              <a:avLst>
                <a:gd name="adj1" fmla="val 49917"/>
              </a:avLst>
            </a:prstGeom>
            <a:noFill/>
            <a:ln w="28575">
              <a:solidFill>
                <a:srgbClr val="43699C"/>
              </a:solidFill>
              <a:miter lim="800000"/>
              <a:headEnd/>
              <a:tailEnd type="triangle" w="med" len="med"/>
            </a:ln>
          </p:spPr>
        </p:cxn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Výpočet nákladů pracovního postupu</a:t>
            </a:r>
            <a:endParaRPr lang="en-US" dirty="0"/>
          </a:p>
        </p:txBody>
      </p:sp>
      <p:sp>
        <p:nvSpPr>
          <p:cNvPr id="101378" name="Footer Placeholder 3"/>
          <p:cNvSpPr>
            <a:spLocks noGrp="1"/>
          </p:cNvSpPr>
          <p:nvPr>
            <p:ph type="ftr" sz="quarter" idx="10"/>
          </p:nvPr>
        </p:nvSpPr>
        <p:spPr>
          <a:noFill/>
        </p:spPr>
        <p:txBody>
          <a:bodyPr/>
          <a:lstStyle/>
          <a:p>
            <a:pPr algn="r"/>
            <a:r>
              <a:rPr lang="en-US" smtClean="0"/>
              <a:t>QS-SU-870</a:t>
            </a:r>
          </a:p>
        </p:txBody>
      </p:sp>
      <p:sp>
        <p:nvSpPr>
          <p:cNvPr id="101379" name="Rectangle 5"/>
          <p:cNvSpPr>
            <a:spLocks noChangeArrowheads="1"/>
          </p:cNvSpPr>
          <p:nvPr/>
        </p:nvSpPr>
        <p:spPr bwMode="auto">
          <a:xfrm>
            <a:off x="485775" y="598488"/>
            <a:ext cx="8258175" cy="579437"/>
          </a:xfrm>
          <a:prstGeom prst="rect">
            <a:avLst/>
          </a:prstGeom>
          <a:noFill/>
          <a:ln w="9525">
            <a:noFill/>
            <a:miter lim="800000"/>
            <a:headEnd/>
            <a:tailEnd/>
          </a:ln>
        </p:spPr>
        <p:txBody>
          <a:bodyPr anchor="ctr">
            <a:spAutoFit/>
          </a:bodyPr>
          <a:lstStyle/>
          <a:p>
            <a:pPr eaLnBrk="0" hangingPunct="0"/>
            <a:endParaRPr lang="en-US" sz="3200" b="1">
              <a:solidFill>
                <a:srgbClr val="5A87C6"/>
              </a:solidFill>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4" y="1051152"/>
            <a:ext cx="6953250" cy="4783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normAutofit/>
          </a:bodyPr>
          <a:lstStyle/>
          <a:p>
            <a:r>
              <a:rPr lang="cs-CZ" dirty="0" smtClean="0"/>
              <a:t>Kódy statusu zásob</a:t>
            </a:r>
            <a:endParaRPr lang="en-US" dirty="0"/>
          </a:p>
        </p:txBody>
      </p:sp>
      <p:sp>
        <p:nvSpPr>
          <p:cNvPr id="22530" name="Footer Placeholder 2"/>
          <p:cNvSpPr>
            <a:spLocks noGrp="1"/>
          </p:cNvSpPr>
          <p:nvPr>
            <p:ph type="ftr" sz="quarter" idx="10"/>
          </p:nvPr>
        </p:nvSpPr>
        <p:spPr>
          <a:noFill/>
        </p:spPr>
        <p:txBody>
          <a:bodyPr/>
          <a:lstStyle/>
          <a:p>
            <a:pPr algn="r"/>
            <a:r>
              <a:rPr lang="en-US" smtClean="0"/>
              <a:t>QS-SU-100</a:t>
            </a:r>
          </a:p>
        </p:txBody>
      </p:sp>
      <p:sp>
        <p:nvSpPr>
          <p:cNvPr id="22531" name="Rectangle 23"/>
          <p:cNvSpPr>
            <a:spLocks noChangeArrowheads="1"/>
          </p:cNvSpPr>
          <p:nvPr/>
        </p:nvSpPr>
        <p:spPr bwMode="auto">
          <a:xfrm>
            <a:off x="1935678" y="934125"/>
            <a:ext cx="4346060" cy="366767"/>
          </a:xfrm>
          <a:prstGeom prst="rect">
            <a:avLst/>
          </a:prstGeom>
          <a:noFill/>
          <a:ln w="12700">
            <a:noFill/>
            <a:miter lim="800000"/>
            <a:headEnd/>
            <a:tailEnd/>
          </a:ln>
        </p:spPr>
        <p:txBody>
          <a:bodyPr wrap="square" lIns="90488" tIns="44450" rIns="90488" bIns="44450">
            <a:spAutoFit/>
          </a:bodyPr>
          <a:lstStyle/>
          <a:p>
            <a:pPr marL="228600" indent="-228600" algn="ctr" eaLnBrk="0" hangingPunct="0">
              <a:buClr>
                <a:srgbClr val="AF9F89"/>
              </a:buClr>
            </a:pPr>
            <a:r>
              <a:rPr lang="cs-CZ" sz="1800" dirty="0" smtClean="0">
                <a:latin typeface="+mj-lt"/>
              </a:rPr>
              <a:t>Kód statusu zásob</a:t>
            </a:r>
            <a:r>
              <a:rPr lang="en-US" sz="1800" dirty="0" smtClean="0">
                <a:latin typeface="+mj-lt"/>
              </a:rPr>
              <a:t> </a:t>
            </a:r>
            <a:r>
              <a:rPr lang="en-US" sz="1800" dirty="0">
                <a:latin typeface="+mj-lt"/>
              </a:rPr>
              <a:t>= </a:t>
            </a:r>
            <a:r>
              <a:rPr lang="cs-CZ" sz="1800" dirty="0" smtClean="0">
                <a:latin typeface="+mj-lt"/>
              </a:rPr>
              <a:t>Odpad</a:t>
            </a:r>
            <a:endParaRPr lang="en-US" sz="1800" dirty="0">
              <a:latin typeface="+mj-lt"/>
            </a:endParaRPr>
          </a:p>
        </p:txBody>
      </p:sp>
      <p:graphicFrame>
        <p:nvGraphicFramePr>
          <p:cNvPr id="629784" name="Group 24"/>
          <p:cNvGraphicFramePr>
            <a:graphicFrameLocks noGrp="1"/>
          </p:cNvGraphicFramePr>
          <p:nvPr/>
        </p:nvGraphicFramePr>
        <p:xfrm>
          <a:off x="3590925" y="1607363"/>
          <a:ext cx="1911350" cy="957264"/>
        </p:xfrm>
        <a:graphic>
          <a:graphicData uri="http://schemas.openxmlformats.org/drawingml/2006/table">
            <a:tbl>
              <a:tblPr/>
              <a:tblGrid>
                <a:gridCol w="1274763"/>
                <a:gridCol w="636587"/>
              </a:tblGrid>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0" i="0" u="none" strike="noStrike" cap="none" normalizeH="0" baseline="0" dirty="0" smtClean="0">
                          <a:ln>
                            <a:noFill/>
                          </a:ln>
                          <a:solidFill>
                            <a:schemeClr val="tx1"/>
                          </a:solidFill>
                          <a:effectLst/>
                          <a:latin typeface="Tahoma" pitchFamily="34" charset="0"/>
                        </a:rPr>
                        <a:t>Dostupné</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cap="flat">
                      <a:noFill/>
                    </a:lnL>
                    <a:lnR>
                      <a:noFill/>
                    </a:lnR>
                    <a:lnT cap="fla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Tahoma" pitchFamily="34" charset="0"/>
                        </a:rPr>
                        <a:t>N</a:t>
                      </a:r>
                      <a:r>
                        <a:rPr kumimoji="0" lang="cs-CZ" sz="1400" b="0" i="0" u="none" strike="noStrike" cap="none" normalizeH="0" baseline="0" dirty="0" smtClean="0">
                          <a:ln>
                            <a:noFill/>
                          </a:ln>
                          <a:solidFill>
                            <a:schemeClr val="tx1"/>
                          </a:solidFill>
                          <a:effectLst/>
                          <a:latin typeface="Tahoma" pitchFamily="34" charset="0"/>
                        </a:rPr>
                        <a:t>e</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a:noFill/>
                    </a:lnL>
                    <a:lnR cap="flat">
                      <a:noFill/>
                    </a:lnR>
                    <a:lnT cap="fla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0" i="0" u="none" strike="noStrike" cap="none" normalizeH="0" baseline="0" dirty="0" smtClean="0">
                          <a:ln>
                            <a:noFill/>
                          </a:ln>
                          <a:solidFill>
                            <a:schemeClr val="tx1"/>
                          </a:solidFill>
                          <a:effectLst/>
                          <a:latin typeface="Tahoma" pitchFamily="34" charset="0"/>
                        </a:rPr>
                        <a:t>Započitatelné</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cap="flat">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Tahoma" pitchFamily="34" charset="0"/>
                        </a:rPr>
                        <a:t>N</a:t>
                      </a:r>
                      <a:r>
                        <a:rPr kumimoji="0" lang="cs-CZ" sz="1400" b="0" i="0" u="none" strike="noStrike" cap="none" normalizeH="0" baseline="0" dirty="0" smtClean="0">
                          <a:ln>
                            <a:noFill/>
                          </a:ln>
                          <a:solidFill>
                            <a:schemeClr val="tx1"/>
                          </a:solidFill>
                          <a:effectLst/>
                          <a:latin typeface="Tahoma" pitchFamily="34" charset="0"/>
                        </a:rPr>
                        <a:t>e</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a:noFill/>
                    </a:lnL>
                    <a:lnR cap="flat">
                      <a:noFill/>
                    </a:lnR>
                    <a:ln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0" i="0" u="none" strike="noStrike" cap="none" normalizeH="0" baseline="0" dirty="0" smtClean="0">
                          <a:ln>
                            <a:noFill/>
                          </a:ln>
                          <a:solidFill>
                            <a:schemeClr val="tx1"/>
                          </a:solidFill>
                          <a:effectLst/>
                          <a:latin typeface="Tahoma" pitchFamily="34" charset="0"/>
                        </a:rPr>
                        <a:t>Nadvýdej</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cap="flat">
                      <a:noFill/>
                    </a:lnL>
                    <a:lnR>
                      <a:noFill/>
                    </a:lnR>
                    <a:ln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Tahoma" pitchFamily="34" charset="0"/>
                        </a:rPr>
                        <a:t>N</a:t>
                      </a:r>
                      <a:r>
                        <a:rPr kumimoji="0" lang="cs-CZ" sz="1400" b="0" i="0" u="none" strike="noStrike" cap="none" normalizeH="0" baseline="0" dirty="0" smtClean="0">
                          <a:ln>
                            <a:noFill/>
                          </a:ln>
                          <a:solidFill>
                            <a:schemeClr val="tx1"/>
                          </a:solidFill>
                          <a:effectLst/>
                          <a:latin typeface="Tahoma" pitchFamily="34" charset="0"/>
                        </a:rPr>
                        <a:t>e</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a:noFill/>
                    </a:lnL>
                    <a:lnR cap="flat">
                      <a:noFill/>
                    </a:lnR>
                    <a:lnT>
                      <a:noFill/>
                    </a:lnT>
                    <a:lnB cap="flat">
                      <a:noFill/>
                    </a:lnB>
                    <a:lnTlToBr>
                      <a:noFill/>
                    </a:lnTlToBr>
                    <a:lnBlToTr>
                      <a:noFill/>
                    </a:lnBlToTr>
                    <a:solidFill>
                      <a:schemeClr val="bg1"/>
                    </a:solidFill>
                  </a:tcPr>
                </a:tc>
              </a:tr>
            </a:tbl>
          </a:graphicData>
        </a:graphic>
      </p:graphicFrame>
      <p:cxnSp>
        <p:nvCxnSpPr>
          <p:cNvPr id="22539" name="AutoShape 42"/>
          <p:cNvCxnSpPr>
            <a:cxnSpLocks noChangeShapeType="1"/>
            <a:stCxn id="22531" idx="3"/>
          </p:cNvCxnSpPr>
          <p:nvPr/>
        </p:nvCxnSpPr>
        <p:spPr bwMode="auto">
          <a:xfrm>
            <a:off x="6281738" y="1117509"/>
            <a:ext cx="636587" cy="1269179"/>
          </a:xfrm>
          <a:prstGeom prst="bentConnector2">
            <a:avLst/>
          </a:prstGeom>
          <a:noFill/>
          <a:ln w="38100">
            <a:solidFill>
              <a:srgbClr val="808080"/>
            </a:solidFill>
            <a:miter lim="800000"/>
            <a:headEnd/>
            <a:tailEnd type="triangle" w="med" len="med"/>
          </a:ln>
        </p:spPr>
      </p:cxnSp>
      <p:grpSp>
        <p:nvGrpSpPr>
          <p:cNvPr id="22541" name="Group 66"/>
          <p:cNvGrpSpPr>
            <a:grpSpLocks/>
          </p:cNvGrpSpPr>
          <p:nvPr/>
        </p:nvGrpSpPr>
        <p:grpSpPr bwMode="auto">
          <a:xfrm>
            <a:off x="1058863" y="2541063"/>
            <a:ext cx="6464300" cy="3503612"/>
            <a:chOff x="667" y="1855"/>
            <a:chExt cx="4072" cy="2207"/>
          </a:xfrm>
        </p:grpSpPr>
        <p:sp>
          <p:nvSpPr>
            <p:cNvPr id="22542" name="Rectangle 44"/>
            <p:cNvSpPr>
              <a:spLocks noChangeArrowheads="1"/>
            </p:cNvSpPr>
            <p:nvPr/>
          </p:nvSpPr>
          <p:spPr bwMode="auto">
            <a:xfrm>
              <a:off x="3846" y="2105"/>
              <a:ext cx="892" cy="1957"/>
            </a:xfrm>
            <a:prstGeom prst="rect">
              <a:avLst/>
            </a:prstGeom>
            <a:solidFill>
              <a:srgbClr val="FAF1F1"/>
            </a:solidFill>
            <a:ln w="12700">
              <a:solidFill>
                <a:schemeClr val="tx1"/>
              </a:solidFill>
              <a:miter lim="800000"/>
              <a:headEnd/>
              <a:tailEnd/>
            </a:ln>
          </p:spPr>
          <p:txBody>
            <a:bodyPr wrap="none" anchor="ctr"/>
            <a:lstStyle/>
            <a:p>
              <a:endParaRPr lang="en-US">
                <a:latin typeface="+mj-lt"/>
              </a:endParaRPr>
            </a:p>
          </p:txBody>
        </p:sp>
        <p:grpSp>
          <p:nvGrpSpPr>
            <p:cNvPr id="22543" name="Group 45"/>
            <p:cNvGrpSpPr>
              <a:grpSpLocks/>
            </p:cNvGrpSpPr>
            <p:nvPr/>
          </p:nvGrpSpPr>
          <p:grpSpPr bwMode="auto">
            <a:xfrm>
              <a:off x="1688" y="1856"/>
              <a:ext cx="2289" cy="461"/>
              <a:chOff x="2305" y="1952"/>
              <a:chExt cx="2289" cy="461"/>
            </a:xfrm>
          </p:grpSpPr>
          <p:sp>
            <p:nvSpPr>
              <p:cNvPr id="22562" name="Rectangle 46"/>
              <p:cNvSpPr>
                <a:spLocks noChangeArrowheads="1"/>
              </p:cNvSpPr>
              <p:nvPr/>
            </p:nvSpPr>
            <p:spPr bwMode="auto">
              <a:xfrm>
                <a:off x="2305" y="1952"/>
                <a:ext cx="2289" cy="461"/>
              </a:xfrm>
              <a:prstGeom prst="rect">
                <a:avLst/>
              </a:prstGeom>
              <a:solidFill>
                <a:srgbClr val="CFD9DF"/>
              </a:solidFill>
              <a:ln w="12700">
                <a:solidFill>
                  <a:schemeClr val="tx1"/>
                </a:solidFill>
                <a:miter lim="800000"/>
                <a:headEnd/>
                <a:tailEnd/>
              </a:ln>
            </p:spPr>
            <p:txBody>
              <a:bodyPr wrap="none" anchor="ctr"/>
              <a:lstStyle/>
              <a:p>
                <a:endParaRPr lang="en-US">
                  <a:latin typeface="+mj-lt"/>
                </a:endParaRPr>
              </a:p>
            </p:txBody>
          </p:sp>
          <p:sp>
            <p:nvSpPr>
              <p:cNvPr id="22563" name="Rectangle 47"/>
              <p:cNvSpPr>
                <a:spLocks noChangeArrowheads="1"/>
              </p:cNvSpPr>
              <p:nvPr/>
            </p:nvSpPr>
            <p:spPr bwMode="auto">
              <a:xfrm>
                <a:off x="2363" y="1984"/>
                <a:ext cx="1804" cy="392"/>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Kontrola</a:t>
                </a:r>
                <a:endParaRPr kumimoji="1" lang="en-US" sz="1400" b="1" dirty="0">
                  <a:latin typeface="+mj-lt"/>
                </a:endParaRPr>
              </a:p>
            </p:txBody>
          </p:sp>
        </p:grpSp>
        <p:sp>
          <p:nvSpPr>
            <p:cNvPr id="22544" name="Rectangle 48"/>
            <p:cNvSpPr>
              <a:spLocks noChangeArrowheads="1"/>
            </p:cNvSpPr>
            <p:nvPr/>
          </p:nvSpPr>
          <p:spPr bwMode="auto">
            <a:xfrm>
              <a:off x="760" y="2568"/>
              <a:ext cx="1287" cy="927"/>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2545" name="Rectangle 49"/>
            <p:cNvSpPr>
              <a:spLocks noChangeArrowheads="1"/>
            </p:cNvSpPr>
            <p:nvPr/>
          </p:nvSpPr>
          <p:spPr bwMode="auto">
            <a:xfrm>
              <a:off x="706" y="2804"/>
              <a:ext cx="721" cy="409"/>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Příjem</a:t>
              </a:r>
              <a:endParaRPr kumimoji="1" lang="en-US" sz="1400" b="1" dirty="0">
                <a:latin typeface="+mj-lt"/>
              </a:endParaRPr>
            </a:p>
          </p:txBody>
        </p:sp>
        <p:sp>
          <p:nvSpPr>
            <p:cNvPr id="22546" name="Rectangle 50"/>
            <p:cNvSpPr>
              <a:spLocks noChangeArrowheads="1"/>
            </p:cNvSpPr>
            <p:nvPr/>
          </p:nvSpPr>
          <p:spPr bwMode="auto">
            <a:xfrm>
              <a:off x="4084" y="2772"/>
              <a:ext cx="653"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1</a:t>
              </a:r>
            </a:p>
          </p:txBody>
        </p:sp>
        <p:sp>
          <p:nvSpPr>
            <p:cNvPr id="22547" name="Rectangle 51"/>
            <p:cNvSpPr>
              <a:spLocks noChangeArrowheads="1"/>
            </p:cNvSpPr>
            <p:nvPr/>
          </p:nvSpPr>
          <p:spPr bwMode="auto">
            <a:xfrm>
              <a:off x="3977" y="1855"/>
              <a:ext cx="762" cy="462"/>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2548" name="Rectangle 52"/>
            <p:cNvSpPr>
              <a:spLocks noChangeArrowheads="1"/>
            </p:cNvSpPr>
            <p:nvPr/>
          </p:nvSpPr>
          <p:spPr bwMode="auto">
            <a:xfrm>
              <a:off x="3598" y="1855"/>
              <a:ext cx="375" cy="223"/>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2549" name="Rectangle 53"/>
            <p:cNvSpPr>
              <a:spLocks noChangeArrowheads="1"/>
            </p:cNvSpPr>
            <p:nvPr/>
          </p:nvSpPr>
          <p:spPr bwMode="auto">
            <a:xfrm>
              <a:off x="3741" y="1860"/>
              <a:ext cx="623" cy="212"/>
            </a:xfrm>
            <a:prstGeom prst="rect">
              <a:avLst/>
            </a:prstGeom>
            <a:solidFill>
              <a:srgbClr val="EAF1EF"/>
            </a:solidFill>
            <a:ln w="12700">
              <a:noFill/>
              <a:miter lim="800000"/>
              <a:headEnd/>
              <a:tailEnd/>
            </a:ln>
          </p:spPr>
          <p:txBody>
            <a:bodyPr wrap="none" anchor="ctr"/>
            <a:lstStyle/>
            <a:p>
              <a:endParaRPr lang="en-US">
                <a:latin typeface="+mj-lt"/>
              </a:endParaRPr>
            </a:p>
          </p:txBody>
        </p:sp>
        <p:sp>
          <p:nvSpPr>
            <p:cNvPr id="22550" name="Rectangle 54"/>
            <p:cNvSpPr>
              <a:spLocks noChangeArrowheads="1"/>
            </p:cNvSpPr>
            <p:nvPr/>
          </p:nvSpPr>
          <p:spPr bwMode="auto">
            <a:xfrm>
              <a:off x="3993" y="1888"/>
              <a:ext cx="728"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Odpad</a:t>
              </a:r>
              <a:endParaRPr kumimoji="1" lang="en-US" sz="1400" b="1" dirty="0">
                <a:latin typeface="+mj-lt"/>
              </a:endParaRPr>
            </a:p>
          </p:txBody>
        </p:sp>
        <p:sp>
          <p:nvSpPr>
            <p:cNvPr id="22551" name="Rectangle 55"/>
            <p:cNvSpPr>
              <a:spLocks noChangeArrowheads="1"/>
            </p:cNvSpPr>
            <p:nvPr/>
          </p:nvSpPr>
          <p:spPr bwMode="auto">
            <a:xfrm>
              <a:off x="1688" y="2318"/>
              <a:ext cx="2401" cy="1402"/>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2552" name="Rectangle 56"/>
            <p:cNvSpPr>
              <a:spLocks noChangeArrowheads="1"/>
            </p:cNvSpPr>
            <p:nvPr/>
          </p:nvSpPr>
          <p:spPr bwMode="auto">
            <a:xfrm>
              <a:off x="1471" y="2768"/>
              <a:ext cx="684" cy="458"/>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2553" name="Rectangle 57"/>
            <p:cNvSpPr>
              <a:spLocks noChangeArrowheads="1"/>
            </p:cNvSpPr>
            <p:nvPr/>
          </p:nvSpPr>
          <p:spPr bwMode="auto">
            <a:xfrm>
              <a:off x="1693" y="2761"/>
              <a:ext cx="810" cy="485"/>
            </a:xfrm>
            <a:prstGeom prst="rect">
              <a:avLst/>
            </a:prstGeom>
            <a:solidFill>
              <a:srgbClr val="E5E1DA"/>
            </a:solidFill>
            <a:ln w="12700">
              <a:noFill/>
              <a:miter lim="800000"/>
              <a:headEnd/>
              <a:tailEnd/>
            </a:ln>
          </p:spPr>
          <p:txBody>
            <a:bodyPr wrap="none" anchor="ctr"/>
            <a:lstStyle/>
            <a:p>
              <a:endParaRPr lang="en-US">
                <a:latin typeface="+mj-lt"/>
              </a:endParaRPr>
            </a:p>
          </p:txBody>
        </p:sp>
        <p:sp>
          <p:nvSpPr>
            <p:cNvPr id="22554" name="Rectangle 58"/>
            <p:cNvSpPr>
              <a:spLocks noChangeArrowheads="1"/>
            </p:cNvSpPr>
            <p:nvPr/>
          </p:nvSpPr>
          <p:spPr bwMode="auto">
            <a:xfrm>
              <a:off x="1690" y="2762"/>
              <a:ext cx="2395"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Výroba</a:t>
              </a:r>
              <a:r>
                <a:rPr kumimoji="1" lang="en-US" sz="1400" b="1" dirty="0" smtClean="0">
                  <a:latin typeface="+mj-lt"/>
                </a:rPr>
                <a:t> (</a:t>
              </a:r>
              <a:r>
                <a:rPr kumimoji="1" lang="cs-CZ" sz="1400" b="1" dirty="0" smtClean="0">
                  <a:latin typeface="+mj-lt"/>
                </a:rPr>
                <a:t>RPV</a:t>
              </a:r>
              <a:r>
                <a:rPr kumimoji="1" lang="en-US" sz="1400" b="1" dirty="0" smtClean="0">
                  <a:latin typeface="+mj-lt"/>
                </a:rPr>
                <a:t>)</a:t>
              </a:r>
              <a:endParaRPr kumimoji="1" lang="en-US" sz="1400" b="1" dirty="0">
                <a:latin typeface="+mj-lt"/>
              </a:endParaRPr>
            </a:p>
          </p:txBody>
        </p:sp>
        <p:sp>
          <p:nvSpPr>
            <p:cNvPr id="22555" name="Rectangle 59"/>
            <p:cNvSpPr>
              <a:spLocks noChangeArrowheads="1"/>
            </p:cNvSpPr>
            <p:nvPr/>
          </p:nvSpPr>
          <p:spPr bwMode="auto">
            <a:xfrm>
              <a:off x="667" y="2676"/>
              <a:ext cx="91" cy="704"/>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2556" name="Rectangle 60"/>
            <p:cNvSpPr>
              <a:spLocks noChangeArrowheads="1"/>
            </p:cNvSpPr>
            <p:nvPr/>
          </p:nvSpPr>
          <p:spPr bwMode="auto">
            <a:xfrm>
              <a:off x="703" y="2679"/>
              <a:ext cx="86" cy="699"/>
            </a:xfrm>
            <a:prstGeom prst="rect">
              <a:avLst/>
            </a:prstGeom>
            <a:solidFill>
              <a:srgbClr val="FFFF99"/>
            </a:solidFill>
            <a:ln w="12700">
              <a:noFill/>
              <a:miter lim="800000"/>
              <a:headEnd/>
              <a:tailEnd/>
            </a:ln>
          </p:spPr>
          <p:txBody>
            <a:bodyPr wrap="none" anchor="ctr"/>
            <a:lstStyle/>
            <a:p>
              <a:endParaRPr lang="en-US">
                <a:latin typeface="+mj-lt"/>
              </a:endParaRPr>
            </a:p>
          </p:txBody>
        </p:sp>
        <p:grpSp>
          <p:nvGrpSpPr>
            <p:cNvPr id="22557" name="Group 61"/>
            <p:cNvGrpSpPr>
              <a:grpSpLocks/>
            </p:cNvGrpSpPr>
            <p:nvPr/>
          </p:nvGrpSpPr>
          <p:grpSpPr bwMode="auto">
            <a:xfrm>
              <a:off x="1687" y="3577"/>
              <a:ext cx="2692" cy="485"/>
              <a:chOff x="2304" y="3673"/>
              <a:chExt cx="2692" cy="485"/>
            </a:xfrm>
          </p:grpSpPr>
          <p:sp>
            <p:nvSpPr>
              <p:cNvPr id="22560" name="Rectangle 62"/>
              <p:cNvSpPr>
                <a:spLocks noChangeArrowheads="1"/>
              </p:cNvSpPr>
              <p:nvPr/>
            </p:nvSpPr>
            <p:spPr bwMode="auto">
              <a:xfrm>
                <a:off x="2304" y="3673"/>
                <a:ext cx="2692" cy="485"/>
              </a:xfrm>
              <a:prstGeom prst="rect">
                <a:avLst/>
              </a:prstGeom>
              <a:solidFill>
                <a:srgbClr val="EDD1C5"/>
              </a:solidFill>
              <a:ln w="12700">
                <a:solidFill>
                  <a:schemeClr val="tx1"/>
                </a:solidFill>
                <a:miter lim="800000"/>
                <a:headEnd/>
                <a:tailEnd/>
              </a:ln>
            </p:spPr>
            <p:txBody>
              <a:bodyPr wrap="none" anchor="ctr"/>
              <a:lstStyle/>
              <a:p>
                <a:endParaRPr lang="en-US">
                  <a:latin typeface="+mj-lt"/>
                </a:endParaRPr>
              </a:p>
            </p:txBody>
          </p:sp>
          <p:sp>
            <p:nvSpPr>
              <p:cNvPr id="22561" name="Rectangle 63"/>
              <p:cNvSpPr>
                <a:spLocks noChangeArrowheads="1"/>
              </p:cNvSpPr>
              <p:nvPr/>
            </p:nvSpPr>
            <p:spPr bwMode="auto">
              <a:xfrm>
                <a:off x="3732" y="3719"/>
                <a:ext cx="728"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2</a:t>
                </a:r>
              </a:p>
            </p:txBody>
          </p:sp>
        </p:grpSp>
        <p:sp>
          <p:nvSpPr>
            <p:cNvPr id="22558" name="Rectangle 64"/>
            <p:cNvSpPr>
              <a:spLocks noChangeArrowheads="1"/>
            </p:cNvSpPr>
            <p:nvPr/>
          </p:nvSpPr>
          <p:spPr bwMode="auto">
            <a:xfrm>
              <a:off x="2270" y="3294"/>
              <a:ext cx="799" cy="459"/>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2559" name="Rectangle 65"/>
            <p:cNvSpPr>
              <a:spLocks noChangeArrowheads="1"/>
            </p:cNvSpPr>
            <p:nvPr/>
          </p:nvSpPr>
          <p:spPr bwMode="auto">
            <a:xfrm>
              <a:off x="2167" y="3090"/>
              <a:ext cx="937" cy="481"/>
            </a:xfrm>
            <a:prstGeom prst="rect">
              <a:avLst/>
            </a:prstGeom>
            <a:solidFill>
              <a:srgbClr val="E5E1DA"/>
            </a:solidFill>
            <a:ln w="12700">
              <a:noFill/>
              <a:miter lim="800000"/>
              <a:headEnd/>
              <a:tailEn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cs-CZ" dirty="0" smtClean="0"/>
              <a:t>Výpočet nákladů</a:t>
            </a:r>
            <a:endParaRPr lang="en-US" dirty="0"/>
          </a:p>
        </p:txBody>
      </p:sp>
      <p:sp>
        <p:nvSpPr>
          <p:cNvPr id="102402" name="Footer Placeholder 3"/>
          <p:cNvSpPr>
            <a:spLocks noGrp="1"/>
          </p:cNvSpPr>
          <p:nvPr>
            <p:ph type="ftr" sz="quarter" idx="10"/>
          </p:nvPr>
        </p:nvSpPr>
        <p:spPr>
          <a:noFill/>
        </p:spPr>
        <p:txBody>
          <a:bodyPr/>
          <a:lstStyle/>
          <a:p>
            <a:pPr algn="r"/>
            <a:r>
              <a:rPr lang="en-US" smtClean="0"/>
              <a:t>QS-SU-880</a:t>
            </a:r>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562" y="1043668"/>
            <a:ext cx="6476025" cy="4845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Výpočet nákladů</a:t>
            </a:r>
            <a:endParaRPr lang="en-US" dirty="0"/>
          </a:p>
        </p:txBody>
      </p:sp>
      <p:sp>
        <p:nvSpPr>
          <p:cNvPr id="103426" name="Footer Placeholder 3"/>
          <p:cNvSpPr>
            <a:spLocks noGrp="1"/>
          </p:cNvSpPr>
          <p:nvPr>
            <p:ph type="ftr" sz="quarter" idx="10"/>
          </p:nvPr>
        </p:nvSpPr>
        <p:spPr>
          <a:noFill/>
        </p:spPr>
        <p:txBody>
          <a:bodyPr/>
          <a:lstStyle/>
          <a:p>
            <a:pPr algn="r"/>
            <a:r>
              <a:rPr lang="en-US" smtClean="0"/>
              <a:t>QS-SU-890</a:t>
            </a:r>
          </a:p>
        </p:txBody>
      </p:sp>
      <p:pic>
        <p:nvPicPr>
          <p:cNvPr id="348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497" y="952500"/>
            <a:ext cx="7470228" cy="4849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cs-CZ" dirty="0" smtClean="0"/>
              <a:t>Výpočet nákladů struktury výrobku</a:t>
            </a:r>
            <a:endParaRPr lang="en-US" dirty="0"/>
          </a:p>
        </p:txBody>
      </p:sp>
      <p:sp>
        <p:nvSpPr>
          <p:cNvPr id="104450" name="Footer Placeholder 1"/>
          <p:cNvSpPr>
            <a:spLocks noGrp="1"/>
          </p:cNvSpPr>
          <p:nvPr>
            <p:ph type="ftr" sz="quarter" idx="10"/>
          </p:nvPr>
        </p:nvSpPr>
        <p:spPr>
          <a:noFill/>
        </p:spPr>
        <p:txBody>
          <a:bodyPr/>
          <a:lstStyle/>
          <a:p>
            <a:pPr algn="r"/>
            <a:r>
              <a:rPr lang="en-US" smtClean="0"/>
              <a:t>QS-SU-900</a:t>
            </a:r>
          </a:p>
        </p:txBody>
      </p:sp>
      <p:grpSp>
        <p:nvGrpSpPr>
          <p:cNvPr id="21" name="Group 20"/>
          <p:cNvGrpSpPr/>
          <p:nvPr/>
        </p:nvGrpSpPr>
        <p:grpSpPr>
          <a:xfrm>
            <a:off x="263713" y="1045575"/>
            <a:ext cx="8607425" cy="4980400"/>
            <a:chOff x="334963" y="1425575"/>
            <a:chExt cx="8607425" cy="4980400"/>
          </a:xfrm>
        </p:grpSpPr>
        <p:sp>
          <p:nvSpPr>
            <p:cNvPr id="104452" name="Text Box 27"/>
            <p:cNvSpPr txBox="1">
              <a:spLocks noChangeArrowheads="1"/>
            </p:cNvSpPr>
            <p:nvPr/>
          </p:nvSpPr>
          <p:spPr bwMode="auto">
            <a:xfrm>
              <a:off x="6765964" y="1544638"/>
              <a:ext cx="1895436" cy="2246769"/>
            </a:xfrm>
            <a:prstGeom prst="rect">
              <a:avLst/>
            </a:prstGeom>
            <a:noFill/>
            <a:ln w="38100">
              <a:noFill/>
              <a:miter lim="800000"/>
              <a:headEnd/>
              <a:tailEnd/>
            </a:ln>
          </p:spPr>
          <p:txBody>
            <a:bodyPr wrap="square">
              <a:spAutoFit/>
            </a:bodyPr>
            <a:lstStyle/>
            <a:p>
              <a:pPr eaLnBrk="0" hangingPunct="0">
                <a:spcBef>
                  <a:spcPct val="50000"/>
                </a:spcBef>
              </a:pPr>
              <a:r>
                <a:rPr lang="cs-CZ" sz="1400" dirty="0" smtClean="0">
                  <a:latin typeface="+mj-lt"/>
                </a:rPr>
                <a:t>Výpočet nákladů struktury výrobku používá výrobní náklady spodní úrovně (a náklady této i spodní úrovně započítané již v nákladech pracovního postupu)</a:t>
              </a:r>
              <a:endParaRPr lang="cs-CZ" sz="1400" dirty="0">
                <a:latin typeface="+mj-lt"/>
              </a:endParaRPr>
            </a:p>
          </p:txBody>
        </p:sp>
        <p:sp>
          <p:nvSpPr>
            <p:cNvPr id="104453" name="AutoShape 53"/>
            <p:cNvSpPr>
              <a:spLocks/>
            </p:cNvSpPr>
            <p:nvPr/>
          </p:nvSpPr>
          <p:spPr bwMode="auto">
            <a:xfrm>
              <a:off x="8520113" y="1425575"/>
              <a:ext cx="422275" cy="4916488"/>
            </a:xfrm>
            <a:prstGeom prst="rightBracket">
              <a:avLst>
                <a:gd name="adj" fmla="val 76110"/>
              </a:avLst>
            </a:prstGeom>
            <a:noFill/>
            <a:ln w="38100">
              <a:solidFill>
                <a:srgbClr val="B5A693"/>
              </a:solidFill>
              <a:round/>
              <a:headEnd/>
              <a:tailEnd/>
            </a:ln>
          </p:spPr>
          <p:txBody>
            <a:bodyPr wrap="none" anchor="ctr"/>
            <a:lstStyle/>
            <a:p>
              <a:endParaRPr lang="cs-CZ">
                <a:latin typeface="+mj-lt"/>
              </a:endParaRPr>
            </a:p>
          </p:txBody>
        </p:sp>
        <p:sp>
          <p:nvSpPr>
            <p:cNvPr id="104454" name="Text Box 9"/>
            <p:cNvSpPr txBox="1">
              <a:spLocks noChangeArrowheads="1"/>
            </p:cNvSpPr>
            <p:nvPr/>
          </p:nvSpPr>
          <p:spPr bwMode="auto">
            <a:xfrm>
              <a:off x="4730337" y="2682875"/>
              <a:ext cx="1992084" cy="1384995"/>
            </a:xfrm>
            <a:prstGeom prst="rect">
              <a:avLst/>
            </a:prstGeom>
            <a:noFill/>
            <a:ln w="38100">
              <a:noFill/>
              <a:miter lim="800000"/>
              <a:headEnd/>
              <a:tailEnd/>
            </a:ln>
          </p:spPr>
          <p:txBody>
            <a:bodyPr wrap="square">
              <a:spAutoFit/>
            </a:bodyPr>
            <a:lstStyle/>
            <a:p>
              <a:pPr eaLnBrk="0" hangingPunct="0">
                <a:spcBef>
                  <a:spcPct val="50000"/>
                </a:spcBef>
              </a:pPr>
              <a:r>
                <a:rPr lang="cs-CZ" sz="1400" dirty="0" smtClean="0">
                  <a:latin typeface="+mj-lt"/>
                </a:rPr>
                <a:t>Výpočet nákladů pracovního postupu používá výrobní náklady této úrovně, průběžné doby a celkový výnos</a:t>
              </a:r>
              <a:endParaRPr lang="cs-CZ" sz="1400" dirty="0">
                <a:latin typeface="+mj-lt"/>
              </a:endParaRPr>
            </a:p>
          </p:txBody>
        </p:sp>
        <p:sp>
          <p:nvSpPr>
            <p:cNvPr id="104455" name="AutoShape 10"/>
            <p:cNvSpPr>
              <a:spLocks/>
            </p:cNvSpPr>
            <p:nvPr/>
          </p:nvSpPr>
          <p:spPr bwMode="auto">
            <a:xfrm>
              <a:off x="4387850" y="2752725"/>
              <a:ext cx="263525" cy="1219200"/>
            </a:xfrm>
            <a:prstGeom prst="rightBracket">
              <a:avLst>
                <a:gd name="adj" fmla="val 38554"/>
              </a:avLst>
            </a:prstGeom>
            <a:noFill/>
            <a:ln w="38100">
              <a:solidFill>
                <a:srgbClr val="818F2F"/>
              </a:solidFill>
              <a:round/>
              <a:headEnd/>
              <a:tailEnd/>
            </a:ln>
          </p:spPr>
          <p:txBody>
            <a:bodyPr wrap="none" anchor="ctr"/>
            <a:lstStyle/>
            <a:p>
              <a:endParaRPr lang="cs-CZ">
                <a:latin typeface="+mj-lt"/>
              </a:endParaRPr>
            </a:p>
          </p:txBody>
        </p:sp>
        <p:sp>
          <p:nvSpPr>
            <p:cNvPr id="104456" name="Rectangle 12"/>
            <p:cNvSpPr>
              <a:spLocks noChangeArrowheads="1"/>
            </p:cNvSpPr>
            <p:nvPr/>
          </p:nvSpPr>
          <p:spPr bwMode="auto">
            <a:xfrm>
              <a:off x="363549" y="3052763"/>
              <a:ext cx="1968489" cy="305212"/>
            </a:xfrm>
            <a:prstGeom prst="rect">
              <a:avLst/>
            </a:prstGeom>
            <a:noFill/>
            <a:ln w="12700">
              <a:noFill/>
              <a:miter lim="800000"/>
              <a:headEnd/>
              <a:tailEnd/>
            </a:ln>
          </p:spPr>
          <p:txBody>
            <a:bodyPr wrap="none" lIns="90488" tIns="44450" rIns="90488" bIns="44450">
              <a:spAutoFit/>
            </a:bodyPr>
            <a:lstStyle/>
            <a:p>
              <a:pPr algn="r" eaLnBrk="0" hangingPunct="0"/>
              <a:r>
                <a:rPr lang="cs-CZ" sz="1400" dirty="0" smtClean="0">
                  <a:latin typeface="+mj-lt"/>
                </a:rPr>
                <a:t>Náklady </a:t>
              </a:r>
              <a:r>
                <a:rPr lang="cs-CZ" sz="1400" smtClean="0">
                  <a:latin typeface="+mj-lt"/>
                </a:rPr>
                <a:t>této úrovně</a:t>
              </a:r>
              <a:endParaRPr lang="cs-CZ" sz="1200" dirty="0">
                <a:latin typeface="+mj-lt"/>
              </a:endParaRPr>
            </a:p>
          </p:txBody>
        </p:sp>
        <p:sp>
          <p:nvSpPr>
            <p:cNvPr id="104457" name="Line 35"/>
            <p:cNvSpPr>
              <a:spLocks noChangeShapeType="1"/>
            </p:cNvSpPr>
            <p:nvPr/>
          </p:nvSpPr>
          <p:spPr bwMode="auto">
            <a:xfrm>
              <a:off x="1511300" y="4122738"/>
              <a:ext cx="5561013" cy="0"/>
            </a:xfrm>
            <a:prstGeom prst="line">
              <a:avLst/>
            </a:prstGeom>
            <a:noFill/>
            <a:ln w="38100">
              <a:solidFill>
                <a:srgbClr val="808080"/>
              </a:solidFill>
              <a:prstDash val="sysDot"/>
              <a:round/>
              <a:headEnd/>
              <a:tailEnd/>
            </a:ln>
          </p:spPr>
          <p:txBody>
            <a:bodyPr/>
            <a:lstStyle/>
            <a:p>
              <a:endParaRPr lang="cs-CZ">
                <a:latin typeface="+mj-lt"/>
              </a:endParaRPr>
            </a:p>
          </p:txBody>
        </p:sp>
        <p:sp>
          <p:nvSpPr>
            <p:cNvPr id="104458" name="Rectangle 36"/>
            <p:cNvSpPr>
              <a:spLocks noChangeArrowheads="1"/>
            </p:cNvSpPr>
            <p:nvPr/>
          </p:nvSpPr>
          <p:spPr bwMode="auto">
            <a:xfrm>
              <a:off x="1909763" y="6100763"/>
              <a:ext cx="2243630" cy="305212"/>
            </a:xfrm>
            <a:prstGeom prst="rect">
              <a:avLst/>
            </a:prstGeom>
            <a:noFill/>
            <a:ln w="12700">
              <a:noFill/>
              <a:miter lim="800000"/>
              <a:headEnd/>
              <a:tailEnd/>
            </a:ln>
          </p:spPr>
          <p:txBody>
            <a:bodyPr wrap="square" lIns="90488" tIns="44450" rIns="90488" bIns="44450">
              <a:spAutoFit/>
            </a:bodyPr>
            <a:lstStyle/>
            <a:p>
              <a:pPr eaLnBrk="0" hangingPunct="0"/>
              <a:r>
                <a:rPr lang="cs-CZ" sz="1400" dirty="0" smtClean="0">
                  <a:latin typeface="+mj-lt"/>
                </a:rPr>
                <a:t>Náklady spodní úrovně</a:t>
              </a:r>
              <a:endParaRPr lang="cs-CZ" sz="1200" dirty="0">
                <a:latin typeface="+mj-lt"/>
              </a:endParaRPr>
            </a:p>
          </p:txBody>
        </p:sp>
        <p:sp>
          <p:nvSpPr>
            <p:cNvPr id="40" name="Rectangle 6"/>
            <p:cNvSpPr>
              <a:spLocks noChangeArrowheads="1"/>
            </p:cNvSpPr>
            <p:nvPr/>
          </p:nvSpPr>
          <p:spPr bwMode="auto">
            <a:xfrm>
              <a:off x="2433638" y="2752725"/>
              <a:ext cx="1816100" cy="1130300"/>
            </a:xfrm>
            <a:prstGeom prst="rect">
              <a:avLst/>
            </a:prstGeom>
            <a:solidFill>
              <a:srgbClr val="E0DCE7"/>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r>
                <a:rPr lang="cs-CZ" sz="1800" smtClean="0">
                  <a:latin typeface="+mj-lt"/>
                </a:rPr>
                <a:t>10-00</a:t>
              </a:r>
            </a:p>
            <a:p>
              <a:pPr algn="ctr" eaLnBrk="0" hangingPunct="0">
                <a:defRPr/>
              </a:pPr>
              <a:r>
                <a:rPr lang="cs-CZ" sz="1800" smtClean="0">
                  <a:latin typeface="+mj-lt"/>
                </a:rPr>
                <a:t>Lékařský ultrazvuk</a:t>
              </a:r>
              <a:endParaRPr lang="cs-CZ" sz="1800" dirty="0">
                <a:latin typeface="+mj-lt"/>
              </a:endParaRPr>
            </a:p>
          </p:txBody>
        </p:sp>
        <p:sp>
          <p:nvSpPr>
            <p:cNvPr id="41" name="Rectangle 14"/>
            <p:cNvSpPr>
              <a:spLocks noChangeArrowheads="1"/>
            </p:cNvSpPr>
            <p:nvPr/>
          </p:nvSpPr>
          <p:spPr bwMode="auto">
            <a:xfrm>
              <a:off x="334963" y="4814888"/>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endParaRPr lang="cs-CZ" sz="1600" smtClean="0">
                <a:latin typeface="+mj-lt"/>
              </a:endParaRPr>
            </a:p>
            <a:p>
              <a:pPr algn="ctr" eaLnBrk="0" hangingPunct="0">
                <a:defRPr/>
              </a:pPr>
              <a:r>
                <a:rPr lang="cs-CZ" sz="1600" smtClean="0">
                  <a:latin typeface="+mj-lt"/>
                </a:rPr>
                <a:t>10-01</a:t>
              </a:r>
            </a:p>
            <a:p>
              <a:pPr algn="ctr" eaLnBrk="0" hangingPunct="0">
                <a:defRPr/>
              </a:pPr>
              <a:r>
                <a:rPr lang="cs-CZ" sz="1600" smtClean="0">
                  <a:latin typeface="+mj-lt"/>
                </a:rPr>
                <a:t>PC+monitor </a:t>
              </a:r>
            </a:p>
            <a:p>
              <a:pPr algn="ctr" eaLnBrk="0" hangingPunct="0">
                <a:defRPr/>
              </a:pPr>
              <a:r>
                <a:rPr lang="cs-CZ" sz="1600" smtClean="0">
                  <a:latin typeface="+mj-lt"/>
                </a:rPr>
                <a:t>(1 ks) </a:t>
              </a:r>
              <a:br>
                <a:rPr lang="cs-CZ" sz="1600" smtClean="0">
                  <a:latin typeface="+mj-lt"/>
                </a:rPr>
              </a:br>
              <a:r>
                <a:rPr lang="cs-CZ" sz="1600" smtClean="0">
                  <a:latin typeface="+mj-lt"/>
                </a:rPr>
                <a:t>9000,00 Kč</a:t>
              </a:r>
            </a:p>
            <a:p>
              <a:pPr algn="ctr" eaLnBrk="0" latinLnBrk="1" hangingPunct="0">
                <a:defRPr/>
              </a:pPr>
              <a:endParaRPr lang="cs-CZ" sz="1600" dirty="0">
                <a:latin typeface="+mj-lt"/>
              </a:endParaRPr>
            </a:p>
          </p:txBody>
        </p:sp>
        <p:sp>
          <p:nvSpPr>
            <p:cNvPr id="42" name="Rectangle 15"/>
            <p:cNvSpPr>
              <a:spLocks noChangeArrowheads="1"/>
            </p:cNvSpPr>
            <p:nvPr/>
          </p:nvSpPr>
          <p:spPr bwMode="auto">
            <a:xfrm>
              <a:off x="2439988" y="4814888"/>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smtClean="0">
                  <a:latin typeface="+mj-lt"/>
                </a:rPr>
                <a:t>10-02</a:t>
              </a:r>
            </a:p>
            <a:p>
              <a:pPr algn="ctr" eaLnBrk="0" hangingPunct="0">
                <a:defRPr/>
              </a:pPr>
              <a:r>
                <a:rPr lang="cs-CZ" sz="1600" smtClean="0">
                  <a:latin typeface="+mj-lt"/>
                </a:rPr>
                <a:t>Klávesnice</a:t>
              </a:r>
            </a:p>
            <a:p>
              <a:pPr algn="ctr" eaLnBrk="0" hangingPunct="0">
                <a:defRPr/>
              </a:pPr>
              <a:r>
                <a:rPr lang="cs-CZ" sz="1600" smtClean="0">
                  <a:latin typeface="+mj-lt"/>
                </a:rPr>
                <a:t>(1 ks)</a:t>
              </a:r>
              <a:endParaRPr lang="cs-CZ" sz="1600" dirty="0" smtClean="0">
                <a:latin typeface="+mj-lt"/>
              </a:endParaRPr>
            </a:p>
            <a:p>
              <a:pPr algn="ctr" eaLnBrk="0" hangingPunct="0">
                <a:defRPr/>
              </a:pPr>
              <a:r>
                <a:rPr lang="cs-CZ" sz="1600" smtClean="0">
                  <a:latin typeface="+mj-lt"/>
                </a:rPr>
                <a:t>500,00 Kč</a:t>
              </a:r>
              <a:endParaRPr lang="cs-CZ" sz="1600" dirty="0">
                <a:latin typeface="+mj-lt"/>
              </a:endParaRPr>
            </a:p>
          </p:txBody>
        </p:sp>
        <p:sp>
          <p:nvSpPr>
            <p:cNvPr id="43" name="Rectangle 16"/>
            <p:cNvSpPr>
              <a:spLocks noChangeArrowheads="1"/>
            </p:cNvSpPr>
            <p:nvPr/>
          </p:nvSpPr>
          <p:spPr bwMode="auto">
            <a:xfrm>
              <a:off x="4687888" y="4814888"/>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smtClean="0">
                  <a:latin typeface="+mj-lt"/>
                </a:rPr>
                <a:t>10-03</a:t>
              </a:r>
            </a:p>
            <a:p>
              <a:pPr algn="ctr" eaLnBrk="0" hangingPunct="0">
                <a:defRPr/>
              </a:pPr>
              <a:r>
                <a:rPr lang="cs-CZ" sz="1600" smtClean="0">
                  <a:latin typeface="+mj-lt"/>
                </a:rPr>
                <a:t>Kabel</a:t>
              </a:r>
            </a:p>
            <a:p>
              <a:pPr algn="ctr" eaLnBrk="0" hangingPunct="0">
                <a:defRPr/>
              </a:pPr>
              <a:r>
                <a:rPr lang="cs-CZ" sz="1600" smtClean="0">
                  <a:latin typeface="+mj-lt"/>
                </a:rPr>
                <a:t>(120 cm)</a:t>
              </a:r>
              <a:endParaRPr lang="cs-CZ" sz="1600" dirty="0" smtClean="0">
                <a:latin typeface="+mj-lt"/>
              </a:endParaRPr>
            </a:p>
            <a:p>
              <a:pPr algn="ctr" eaLnBrk="0" hangingPunct="0">
                <a:defRPr/>
              </a:pPr>
              <a:r>
                <a:rPr lang="cs-CZ" sz="1600" smtClean="0">
                  <a:latin typeface="+mj-lt"/>
                </a:rPr>
                <a:t>150,00 Kč</a:t>
              </a:r>
              <a:endParaRPr lang="cs-CZ" sz="1600" dirty="0">
                <a:latin typeface="+mj-lt"/>
              </a:endParaRPr>
            </a:p>
          </p:txBody>
        </p:sp>
        <p:sp>
          <p:nvSpPr>
            <p:cNvPr id="44" name="Rectangle 35"/>
            <p:cNvSpPr>
              <a:spLocks noChangeArrowheads="1"/>
            </p:cNvSpPr>
            <p:nvPr/>
          </p:nvSpPr>
          <p:spPr bwMode="auto">
            <a:xfrm>
              <a:off x="6926263" y="4826763"/>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10-04</a:t>
              </a:r>
            </a:p>
            <a:p>
              <a:pPr algn="ctr" eaLnBrk="0" hangingPunct="0">
                <a:defRPr/>
              </a:pPr>
              <a:r>
                <a:rPr lang="cs-CZ" sz="1600" dirty="0" smtClean="0">
                  <a:latin typeface="+mj-lt"/>
                </a:rPr>
                <a:t>Senzor</a:t>
              </a:r>
            </a:p>
            <a:p>
              <a:pPr algn="ctr" eaLnBrk="0" hangingPunct="0">
                <a:defRPr/>
              </a:pPr>
              <a:r>
                <a:rPr lang="cs-CZ" sz="1600" dirty="0" smtClean="0">
                  <a:latin typeface="+mj-lt"/>
                </a:rPr>
                <a:t>(1 ks)</a:t>
              </a:r>
            </a:p>
            <a:p>
              <a:pPr algn="ctr" eaLnBrk="0" hangingPunct="0">
                <a:defRPr/>
              </a:pPr>
              <a:r>
                <a:rPr lang="cs-CZ" sz="1600" dirty="0" smtClean="0">
                  <a:latin typeface="+mj-lt"/>
                </a:rPr>
                <a:t>1340,00 Kč</a:t>
              </a:r>
            </a:p>
          </p:txBody>
        </p:sp>
        <p:cxnSp>
          <p:nvCxnSpPr>
            <p:cNvPr id="104464" name="AutoShape 38"/>
            <p:cNvCxnSpPr>
              <a:cxnSpLocks noChangeShapeType="1"/>
              <a:stCxn id="41" idx="0"/>
              <a:endCxn id="40" idx="2"/>
            </p:cNvCxnSpPr>
            <p:nvPr/>
          </p:nvCxnSpPr>
          <p:spPr bwMode="auto">
            <a:xfrm rot="5400000" flipH="1" flipV="1">
              <a:off x="1826419" y="3299619"/>
              <a:ext cx="931863" cy="2098675"/>
            </a:xfrm>
            <a:prstGeom prst="bentConnector3">
              <a:avLst>
                <a:gd name="adj1" fmla="val 50000"/>
              </a:avLst>
            </a:prstGeom>
            <a:noFill/>
            <a:ln w="28575">
              <a:solidFill>
                <a:srgbClr val="43699C"/>
              </a:solidFill>
              <a:miter lim="800000"/>
              <a:headEnd/>
              <a:tailEnd type="triangle" w="med" len="med"/>
            </a:ln>
          </p:spPr>
        </p:cxnSp>
        <p:cxnSp>
          <p:nvCxnSpPr>
            <p:cNvPr id="104465" name="AutoShape 39"/>
            <p:cNvCxnSpPr>
              <a:cxnSpLocks noChangeShapeType="1"/>
              <a:stCxn id="42" idx="0"/>
              <a:endCxn id="40" idx="2"/>
            </p:cNvCxnSpPr>
            <p:nvPr/>
          </p:nvCxnSpPr>
          <p:spPr bwMode="auto">
            <a:xfrm rot="16200000" flipV="1">
              <a:off x="2878931" y="4345782"/>
              <a:ext cx="931863" cy="6350"/>
            </a:xfrm>
            <a:prstGeom prst="bentConnector3">
              <a:avLst>
                <a:gd name="adj1" fmla="val 50000"/>
              </a:avLst>
            </a:prstGeom>
            <a:noFill/>
            <a:ln w="28575">
              <a:solidFill>
                <a:srgbClr val="43699C"/>
              </a:solidFill>
              <a:miter lim="800000"/>
              <a:headEnd/>
              <a:tailEnd type="triangle" w="med" len="med"/>
            </a:ln>
          </p:spPr>
        </p:cxnSp>
        <p:cxnSp>
          <p:nvCxnSpPr>
            <p:cNvPr id="104466" name="AutoShape 40"/>
            <p:cNvCxnSpPr>
              <a:cxnSpLocks noChangeShapeType="1"/>
              <a:stCxn id="43" idx="0"/>
              <a:endCxn id="40" idx="2"/>
            </p:cNvCxnSpPr>
            <p:nvPr/>
          </p:nvCxnSpPr>
          <p:spPr bwMode="auto">
            <a:xfrm rot="16200000" flipV="1">
              <a:off x="4002881" y="3221832"/>
              <a:ext cx="931863" cy="2254250"/>
            </a:xfrm>
            <a:prstGeom prst="bentConnector3">
              <a:avLst>
                <a:gd name="adj1" fmla="val 50000"/>
              </a:avLst>
            </a:prstGeom>
            <a:noFill/>
            <a:ln w="28575">
              <a:solidFill>
                <a:srgbClr val="43699C"/>
              </a:solidFill>
              <a:miter lim="800000"/>
              <a:headEnd/>
              <a:tailEnd type="triangle" w="med" len="med"/>
            </a:ln>
          </p:spPr>
        </p:cxnSp>
        <p:cxnSp>
          <p:nvCxnSpPr>
            <p:cNvPr id="104467" name="AutoShape 41"/>
            <p:cNvCxnSpPr>
              <a:cxnSpLocks noChangeShapeType="1"/>
              <a:stCxn id="44" idx="0"/>
              <a:endCxn id="40" idx="2"/>
            </p:cNvCxnSpPr>
            <p:nvPr/>
          </p:nvCxnSpPr>
          <p:spPr bwMode="auto">
            <a:xfrm rot="16200000" flipV="1">
              <a:off x="5116132" y="2108581"/>
              <a:ext cx="943738" cy="4492625"/>
            </a:xfrm>
            <a:prstGeom prst="bentConnector3">
              <a:avLst>
                <a:gd name="adj1" fmla="val 50000"/>
              </a:avLst>
            </a:prstGeom>
            <a:noFill/>
            <a:ln w="28575">
              <a:solidFill>
                <a:srgbClr val="43699C"/>
              </a:solidFill>
              <a:miter lim="800000"/>
              <a:headEnd/>
              <a:tailEnd type="triangle" w="med" len="med"/>
            </a:ln>
          </p:spPr>
        </p:cxnSp>
      </p:gr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cs-CZ" dirty="0" smtClean="0"/>
              <a:t>Přesun běžných nákladů do hlavní knihy</a:t>
            </a:r>
            <a:endParaRPr lang="en-US" dirty="0"/>
          </a:p>
        </p:txBody>
      </p:sp>
      <p:sp>
        <p:nvSpPr>
          <p:cNvPr id="105474" name="Footer Placeholder 1"/>
          <p:cNvSpPr>
            <a:spLocks noGrp="1"/>
          </p:cNvSpPr>
          <p:nvPr>
            <p:ph type="ftr" sz="quarter" idx="10"/>
          </p:nvPr>
        </p:nvSpPr>
        <p:spPr>
          <a:noFill/>
        </p:spPr>
        <p:txBody>
          <a:bodyPr/>
          <a:lstStyle/>
          <a:p>
            <a:pPr algn="r"/>
            <a:r>
              <a:rPr lang="en-US" smtClean="0"/>
              <a:t>QS-SU-910</a:t>
            </a:r>
          </a:p>
        </p:txBody>
      </p:sp>
      <p:grpSp>
        <p:nvGrpSpPr>
          <p:cNvPr id="105476" name="Group 34"/>
          <p:cNvGrpSpPr>
            <a:grpSpLocks/>
          </p:cNvGrpSpPr>
          <p:nvPr/>
        </p:nvGrpSpPr>
        <p:grpSpPr bwMode="auto">
          <a:xfrm>
            <a:off x="2950850" y="2868475"/>
            <a:ext cx="3224213" cy="968375"/>
            <a:chOff x="1818" y="1584"/>
            <a:chExt cx="2031" cy="610"/>
          </a:xfrm>
        </p:grpSpPr>
        <p:sp>
          <p:nvSpPr>
            <p:cNvPr id="318499" name="Rectangle 35"/>
            <p:cNvSpPr>
              <a:spLocks noChangeArrowheads="1"/>
            </p:cNvSpPr>
            <p:nvPr/>
          </p:nvSpPr>
          <p:spPr bwMode="auto">
            <a:xfrm>
              <a:off x="1818" y="1605"/>
              <a:ext cx="723" cy="51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Běžné</a:t>
              </a:r>
              <a:br>
                <a:rPr lang="cs-CZ" sz="1600" dirty="0" smtClean="0">
                  <a:latin typeface="+mj-lt"/>
                </a:rPr>
              </a:br>
              <a:r>
                <a:rPr lang="cs-CZ" sz="1600" dirty="0" smtClean="0">
                  <a:latin typeface="+mj-lt"/>
                </a:rPr>
                <a:t>náklady</a:t>
              </a:r>
              <a:endParaRPr lang="en-US" sz="1600" dirty="0">
                <a:latin typeface="+mj-lt"/>
              </a:endParaRPr>
            </a:p>
          </p:txBody>
        </p:sp>
        <p:sp>
          <p:nvSpPr>
            <p:cNvPr id="105478" name="AutoShape 36"/>
            <p:cNvSpPr>
              <a:spLocks noChangeArrowheads="1"/>
            </p:cNvSpPr>
            <p:nvPr/>
          </p:nvSpPr>
          <p:spPr bwMode="auto">
            <a:xfrm rot="5400000" flipV="1">
              <a:off x="2544" y="1672"/>
              <a:ext cx="610" cy="433"/>
            </a:xfrm>
            <a:prstGeom prst="downArrow">
              <a:avLst>
                <a:gd name="adj1" fmla="val 50000"/>
                <a:gd name="adj2" fmla="val 25000"/>
              </a:avLst>
            </a:prstGeom>
            <a:solidFill>
              <a:schemeClr val="bg2"/>
            </a:solidFill>
            <a:ln w="38100">
              <a:noFill/>
              <a:miter lim="800000"/>
              <a:headEnd/>
              <a:tailEnd/>
            </a:ln>
          </p:spPr>
          <p:txBody>
            <a:bodyPr wrap="none" anchor="ctr"/>
            <a:lstStyle/>
            <a:p>
              <a:endParaRPr lang="en-US">
                <a:latin typeface="+mj-lt"/>
              </a:endParaRPr>
            </a:p>
          </p:txBody>
        </p:sp>
        <p:sp>
          <p:nvSpPr>
            <p:cNvPr id="318501" name="Rectangle 37" descr="Wide upward diagonal"/>
            <p:cNvSpPr>
              <a:spLocks noChangeArrowheads="1"/>
            </p:cNvSpPr>
            <p:nvPr/>
          </p:nvSpPr>
          <p:spPr bwMode="auto">
            <a:xfrm>
              <a:off x="3126" y="1604"/>
              <a:ext cx="723" cy="517"/>
            </a:xfrm>
            <a:prstGeom prst="rect">
              <a:avLst/>
            </a:prstGeom>
            <a:pattFill prst="wdUpDiag">
              <a:fgClr>
                <a:srgbClr val="E5E1DA"/>
              </a:fgClr>
              <a:bgClr>
                <a:srgbClr val="FFFFFF"/>
              </a:bgClr>
            </a:patt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Náklady</a:t>
              </a:r>
              <a:br>
                <a:rPr lang="cs-CZ" sz="1600" dirty="0" smtClean="0">
                  <a:latin typeface="+mj-lt"/>
                </a:rPr>
              </a:br>
              <a:r>
                <a:rPr lang="cs-CZ" sz="1600" dirty="0" smtClean="0">
                  <a:latin typeface="+mj-lt"/>
                </a:rPr>
                <a:t>hlavní</a:t>
              </a:r>
              <a:br>
                <a:rPr lang="cs-CZ" sz="1600" dirty="0" smtClean="0">
                  <a:latin typeface="+mj-lt"/>
                </a:rPr>
              </a:br>
              <a:r>
                <a:rPr lang="cs-CZ" sz="1600" dirty="0" smtClean="0">
                  <a:latin typeface="+mj-lt"/>
                </a:rPr>
                <a:t>knihy</a:t>
              </a:r>
              <a:endParaRPr lang="en-US" sz="1600" dirty="0">
                <a:latin typeface="+mj-lt"/>
              </a:endParaRPr>
            </a:p>
          </p:txBody>
        </p:sp>
      </p:gr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Standardní objednávané množství</a:t>
            </a:r>
            <a:endParaRPr lang="en-US" dirty="0"/>
          </a:p>
        </p:txBody>
      </p:sp>
      <p:sp>
        <p:nvSpPr>
          <p:cNvPr id="106498" name="Footer Placeholder 3"/>
          <p:cNvSpPr>
            <a:spLocks noGrp="1"/>
          </p:cNvSpPr>
          <p:nvPr>
            <p:ph type="ftr" sz="quarter" idx="10"/>
          </p:nvPr>
        </p:nvSpPr>
        <p:spPr>
          <a:noFill/>
        </p:spPr>
        <p:txBody>
          <a:bodyPr/>
          <a:lstStyle/>
          <a:p>
            <a:pPr algn="r"/>
            <a:r>
              <a:rPr lang="en-US" smtClean="0"/>
              <a:t>QS-SU-920</a:t>
            </a:r>
          </a:p>
        </p:txBody>
      </p:sp>
      <p:pic>
        <p:nvPicPr>
          <p:cNvPr id="358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296" y="1072243"/>
            <a:ext cx="7417934" cy="481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26570" y="182880"/>
            <a:ext cx="8523515" cy="716523"/>
          </a:xfrm>
        </p:spPr>
        <p:txBody>
          <a:bodyPr>
            <a:normAutofit fontScale="90000"/>
          </a:bodyPr>
          <a:lstStyle/>
          <a:p>
            <a:r>
              <a:rPr lang="cs-CZ" dirty="0" smtClean="0"/>
              <a:t>Příklad</a:t>
            </a:r>
            <a:r>
              <a:rPr lang="en-US" dirty="0" smtClean="0"/>
              <a:t>: </a:t>
            </a:r>
            <a:r>
              <a:rPr lang="cs-CZ" dirty="0" smtClean="0"/>
              <a:t>výpočet nákladů pracovního postupu</a:t>
            </a:r>
            <a:endParaRPr lang="en-US" dirty="0"/>
          </a:p>
        </p:txBody>
      </p:sp>
      <p:sp>
        <p:nvSpPr>
          <p:cNvPr id="107522" name="Footer Placeholder 3"/>
          <p:cNvSpPr>
            <a:spLocks noGrp="1"/>
          </p:cNvSpPr>
          <p:nvPr>
            <p:ph type="ftr" sz="quarter" idx="10"/>
          </p:nvPr>
        </p:nvSpPr>
        <p:spPr>
          <a:noFill/>
        </p:spPr>
        <p:txBody>
          <a:bodyPr/>
          <a:lstStyle/>
          <a:p>
            <a:pPr algn="r"/>
            <a:r>
              <a:rPr lang="en-US" smtClean="0"/>
              <a:t>QS-SU-930</a:t>
            </a:r>
          </a:p>
        </p:txBody>
      </p:sp>
      <p:pic>
        <p:nvPicPr>
          <p:cNvPr id="368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293" y="968828"/>
            <a:ext cx="7003554"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sz="2400" dirty="0" smtClean="0"/>
              <a:t>Příklad</a:t>
            </a:r>
            <a:r>
              <a:rPr lang="en-US" sz="2400" dirty="0" smtClean="0"/>
              <a:t>: </a:t>
            </a:r>
            <a:r>
              <a:rPr lang="cs-CZ" sz="2400" dirty="0" smtClean="0"/>
              <a:t>ověření výpočtu nákladů pracovního postupu</a:t>
            </a:r>
            <a:endParaRPr lang="en-US" sz="2400" dirty="0"/>
          </a:p>
        </p:txBody>
      </p:sp>
      <p:sp>
        <p:nvSpPr>
          <p:cNvPr id="108546" name="Footer Placeholder 3"/>
          <p:cNvSpPr>
            <a:spLocks noGrp="1"/>
          </p:cNvSpPr>
          <p:nvPr>
            <p:ph type="ftr" sz="quarter" idx="10"/>
          </p:nvPr>
        </p:nvSpPr>
        <p:spPr>
          <a:noFill/>
        </p:spPr>
        <p:txBody>
          <a:bodyPr/>
          <a:lstStyle/>
          <a:p>
            <a:pPr algn="r"/>
            <a:r>
              <a:rPr lang="en-US" smtClean="0"/>
              <a:t>QS-SU-940</a:t>
            </a:r>
          </a:p>
        </p:txBody>
      </p:sp>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892" y="991960"/>
            <a:ext cx="6370088" cy="4766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Výpočet nákladů struktury výrobků</a:t>
            </a:r>
            <a:endParaRPr lang="en-US" dirty="0"/>
          </a:p>
        </p:txBody>
      </p:sp>
      <p:sp>
        <p:nvSpPr>
          <p:cNvPr id="109570" name="Footer Placeholder 3"/>
          <p:cNvSpPr>
            <a:spLocks noGrp="1"/>
          </p:cNvSpPr>
          <p:nvPr>
            <p:ph type="ftr" sz="quarter" idx="10"/>
          </p:nvPr>
        </p:nvSpPr>
        <p:spPr>
          <a:noFill/>
        </p:spPr>
        <p:txBody>
          <a:bodyPr/>
          <a:lstStyle/>
          <a:p>
            <a:pPr algn="r"/>
            <a:r>
              <a:rPr lang="en-US" smtClean="0"/>
              <a:t>QS-SU-950</a:t>
            </a:r>
          </a:p>
        </p:txBody>
      </p:sp>
      <p:pic>
        <p:nvPicPr>
          <p:cNvPr id="389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161" y="944336"/>
            <a:ext cx="7029450" cy="468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Ověření vypočtených nákladů</a:t>
            </a:r>
            <a:endParaRPr lang="en-US" dirty="0"/>
          </a:p>
        </p:txBody>
      </p:sp>
      <p:sp>
        <p:nvSpPr>
          <p:cNvPr id="110594" name="Footer Placeholder 3"/>
          <p:cNvSpPr>
            <a:spLocks noGrp="1"/>
          </p:cNvSpPr>
          <p:nvPr>
            <p:ph type="ftr" sz="quarter" idx="10"/>
          </p:nvPr>
        </p:nvSpPr>
        <p:spPr>
          <a:noFill/>
        </p:spPr>
        <p:txBody>
          <a:bodyPr/>
          <a:lstStyle/>
          <a:p>
            <a:pPr algn="r"/>
            <a:r>
              <a:rPr lang="en-US" smtClean="0"/>
              <a:t>QS-SU-960</a:t>
            </a:r>
          </a:p>
        </p:txBody>
      </p:sp>
      <p:pic>
        <p:nvPicPr>
          <p:cNvPr id="399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428" y="1050472"/>
            <a:ext cx="8218715" cy="1762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Přesun běžných nákladů do hlavní knihy</a:t>
            </a:r>
            <a:endParaRPr lang="en-US" dirty="0"/>
          </a:p>
        </p:txBody>
      </p:sp>
      <p:sp>
        <p:nvSpPr>
          <p:cNvPr id="111618" name="Footer Placeholder 3"/>
          <p:cNvSpPr>
            <a:spLocks noGrp="1"/>
          </p:cNvSpPr>
          <p:nvPr>
            <p:ph type="ftr" sz="quarter" idx="10"/>
          </p:nvPr>
        </p:nvSpPr>
        <p:spPr>
          <a:noFill/>
        </p:spPr>
        <p:txBody>
          <a:bodyPr/>
          <a:lstStyle/>
          <a:p>
            <a:pPr algn="r"/>
            <a:r>
              <a:rPr lang="en-US" smtClean="0"/>
              <a:t>QS-SU-970</a:t>
            </a:r>
          </a:p>
        </p:txBody>
      </p:sp>
      <p:pic>
        <p:nvPicPr>
          <p:cNvPr id="409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60" y="933450"/>
            <a:ext cx="7833585" cy="4857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normAutofit/>
          </a:bodyPr>
          <a:lstStyle/>
          <a:p>
            <a:r>
              <a:rPr lang="cs-CZ" dirty="0" smtClean="0"/>
              <a:t>Kódy statusu zásob</a:t>
            </a:r>
            <a:endParaRPr lang="en-US" dirty="0"/>
          </a:p>
        </p:txBody>
      </p:sp>
      <p:sp>
        <p:nvSpPr>
          <p:cNvPr id="22530" name="Footer Placeholder 2"/>
          <p:cNvSpPr>
            <a:spLocks noGrp="1"/>
          </p:cNvSpPr>
          <p:nvPr>
            <p:ph type="ftr" sz="quarter" idx="10"/>
          </p:nvPr>
        </p:nvSpPr>
        <p:spPr>
          <a:noFill/>
        </p:spPr>
        <p:txBody>
          <a:bodyPr/>
          <a:lstStyle/>
          <a:p>
            <a:pPr algn="r"/>
            <a:r>
              <a:rPr lang="en-US" smtClean="0"/>
              <a:t>QS-SU-100</a:t>
            </a:r>
          </a:p>
        </p:txBody>
      </p:sp>
      <p:sp>
        <p:nvSpPr>
          <p:cNvPr id="22531" name="Rectangle 23"/>
          <p:cNvSpPr>
            <a:spLocks noChangeArrowheads="1"/>
          </p:cNvSpPr>
          <p:nvPr/>
        </p:nvSpPr>
        <p:spPr bwMode="auto">
          <a:xfrm>
            <a:off x="1935678" y="934125"/>
            <a:ext cx="4346060" cy="366767"/>
          </a:xfrm>
          <a:prstGeom prst="rect">
            <a:avLst/>
          </a:prstGeom>
          <a:noFill/>
          <a:ln w="12700">
            <a:noFill/>
            <a:miter lim="800000"/>
            <a:headEnd/>
            <a:tailEnd/>
          </a:ln>
        </p:spPr>
        <p:txBody>
          <a:bodyPr wrap="square" lIns="90488" tIns="44450" rIns="90488" bIns="44450">
            <a:spAutoFit/>
          </a:bodyPr>
          <a:lstStyle/>
          <a:p>
            <a:pPr marL="228600" indent="-228600" algn="ctr" eaLnBrk="0" hangingPunct="0">
              <a:buClr>
                <a:srgbClr val="AF9F89"/>
              </a:buClr>
            </a:pPr>
            <a:r>
              <a:rPr lang="cs-CZ" sz="1800" dirty="0" smtClean="0">
                <a:latin typeface="+mj-lt"/>
              </a:rPr>
              <a:t>Kód statusu zásob</a:t>
            </a:r>
            <a:r>
              <a:rPr lang="en-US" sz="1800" dirty="0" smtClean="0">
                <a:latin typeface="+mj-lt"/>
              </a:rPr>
              <a:t> </a:t>
            </a:r>
            <a:r>
              <a:rPr lang="en-US" sz="1800" dirty="0">
                <a:latin typeface="+mj-lt"/>
              </a:rPr>
              <a:t>= </a:t>
            </a:r>
            <a:r>
              <a:rPr lang="cs-CZ" sz="1800" dirty="0" smtClean="0">
                <a:latin typeface="+mj-lt"/>
              </a:rPr>
              <a:t>Odpad</a:t>
            </a:r>
            <a:endParaRPr lang="en-US" sz="1800" dirty="0">
              <a:latin typeface="+mj-lt"/>
            </a:endParaRPr>
          </a:p>
        </p:txBody>
      </p:sp>
      <p:graphicFrame>
        <p:nvGraphicFramePr>
          <p:cNvPr id="629784" name="Group 24"/>
          <p:cNvGraphicFramePr>
            <a:graphicFrameLocks noGrp="1"/>
          </p:cNvGraphicFramePr>
          <p:nvPr/>
        </p:nvGraphicFramePr>
        <p:xfrm>
          <a:off x="3590925" y="1607363"/>
          <a:ext cx="1911350" cy="957264"/>
        </p:xfrm>
        <a:graphic>
          <a:graphicData uri="http://schemas.openxmlformats.org/drawingml/2006/table">
            <a:tbl>
              <a:tblPr/>
              <a:tblGrid>
                <a:gridCol w="1274763"/>
                <a:gridCol w="636587"/>
              </a:tblGrid>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0" i="0" u="none" strike="noStrike" cap="none" normalizeH="0" baseline="0" dirty="0" smtClean="0">
                          <a:ln>
                            <a:noFill/>
                          </a:ln>
                          <a:solidFill>
                            <a:schemeClr val="tx1"/>
                          </a:solidFill>
                          <a:effectLst/>
                          <a:latin typeface="Tahoma" pitchFamily="34" charset="0"/>
                        </a:rPr>
                        <a:t>Dostupné</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cap="flat">
                      <a:noFill/>
                    </a:lnL>
                    <a:lnR>
                      <a:noFill/>
                    </a:lnR>
                    <a:lnT cap="fla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Tahoma" pitchFamily="34" charset="0"/>
                        </a:rPr>
                        <a:t>N</a:t>
                      </a:r>
                      <a:r>
                        <a:rPr kumimoji="0" lang="cs-CZ" sz="1400" b="0" i="0" u="none" strike="noStrike" cap="none" normalizeH="0" baseline="0" dirty="0" smtClean="0">
                          <a:ln>
                            <a:noFill/>
                          </a:ln>
                          <a:solidFill>
                            <a:schemeClr val="tx1"/>
                          </a:solidFill>
                          <a:effectLst/>
                          <a:latin typeface="Tahoma" pitchFamily="34" charset="0"/>
                        </a:rPr>
                        <a:t>e</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a:noFill/>
                    </a:lnL>
                    <a:lnR cap="flat">
                      <a:noFill/>
                    </a:lnR>
                    <a:lnT cap="fla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0" i="0" u="none" strike="noStrike" cap="none" normalizeH="0" baseline="0" dirty="0" smtClean="0">
                          <a:ln>
                            <a:noFill/>
                          </a:ln>
                          <a:solidFill>
                            <a:schemeClr val="tx1"/>
                          </a:solidFill>
                          <a:effectLst/>
                          <a:latin typeface="Tahoma" pitchFamily="34" charset="0"/>
                        </a:rPr>
                        <a:t>Započitatelné</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cap="flat">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Tahoma" pitchFamily="34" charset="0"/>
                        </a:rPr>
                        <a:t>N</a:t>
                      </a:r>
                      <a:r>
                        <a:rPr kumimoji="0" lang="cs-CZ" sz="1400" b="0" i="0" u="none" strike="noStrike" cap="none" normalizeH="0" baseline="0" dirty="0" smtClean="0">
                          <a:ln>
                            <a:noFill/>
                          </a:ln>
                          <a:solidFill>
                            <a:schemeClr val="tx1"/>
                          </a:solidFill>
                          <a:effectLst/>
                          <a:latin typeface="Tahoma" pitchFamily="34" charset="0"/>
                        </a:rPr>
                        <a:t>e</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a:noFill/>
                    </a:lnL>
                    <a:lnR cap="flat">
                      <a:noFill/>
                    </a:lnR>
                    <a:ln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cs-CZ" sz="1400" b="0" i="0" u="none" strike="noStrike" cap="none" normalizeH="0" baseline="0" dirty="0" smtClean="0">
                          <a:ln>
                            <a:noFill/>
                          </a:ln>
                          <a:solidFill>
                            <a:schemeClr val="tx1"/>
                          </a:solidFill>
                          <a:effectLst/>
                          <a:latin typeface="Tahoma" pitchFamily="34" charset="0"/>
                        </a:rPr>
                        <a:t>Nadvýdej</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cap="flat">
                      <a:noFill/>
                    </a:lnL>
                    <a:lnR>
                      <a:noFill/>
                    </a:lnR>
                    <a:ln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Tahoma" pitchFamily="34" charset="0"/>
                        </a:rPr>
                        <a:t>N</a:t>
                      </a:r>
                      <a:r>
                        <a:rPr kumimoji="0" lang="cs-CZ" sz="1400" b="0" i="0" u="none" strike="noStrike" cap="none" normalizeH="0" baseline="0" dirty="0" smtClean="0">
                          <a:ln>
                            <a:noFill/>
                          </a:ln>
                          <a:solidFill>
                            <a:schemeClr val="tx1"/>
                          </a:solidFill>
                          <a:effectLst/>
                          <a:latin typeface="Tahoma" pitchFamily="34" charset="0"/>
                        </a:rPr>
                        <a:t>e</a:t>
                      </a:r>
                      <a:endParaRPr kumimoji="0" lang="en-US" sz="1400" b="0" i="0" u="none" strike="noStrike" cap="none" normalizeH="0" baseline="0" dirty="0" smtClean="0">
                        <a:ln>
                          <a:noFill/>
                        </a:ln>
                        <a:solidFill>
                          <a:schemeClr val="tx1"/>
                        </a:solidFill>
                        <a:effectLst/>
                        <a:latin typeface="Tahoma" pitchFamily="34" charset="0"/>
                      </a:endParaRPr>
                    </a:p>
                  </a:txBody>
                  <a:tcPr horzOverflow="overflow">
                    <a:lnL>
                      <a:noFill/>
                    </a:lnL>
                    <a:lnR cap="flat">
                      <a:noFill/>
                    </a:lnR>
                    <a:lnT>
                      <a:noFill/>
                    </a:lnT>
                    <a:lnB cap="flat">
                      <a:noFill/>
                    </a:lnB>
                    <a:lnTlToBr>
                      <a:noFill/>
                    </a:lnTlToBr>
                    <a:lnBlToTr>
                      <a:noFill/>
                    </a:lnBlToTr>
                    <a:solidFill>
                      <a:schemeClr val="bg1"/>
                    </a:solidFill>
                  </a:tcPr>
                </a:tc>
              </a:tr>
            </a:tbl>
          </a:graphicData>
        </a:graphic>
      </p:graphicFrame>
      <p:cxnSp>
        <p:nvCxnSpPr>
          <p:cNvPr id="22539" name="AutoShape 42"/>
          <p:cNvCxnSpPr>
            <a:cxnSpLocks noChangeShapeType="1"/>
            <a:stCxn id="22531" idx="3"/>
          </p:cNvCxnSpPr>
          <p:nvPr/>
        </p:nvCxnSpPr>
        <p:spPr bwMode="auto">
          <a:xfrm>
            <a:off x="6281738" y="1117509"/>
            <a:ext cx="636587" cy="1269179"/>
          </a:xfrm>
          <a:prstGeom prst="bentConnector2">
            <a:avLst/>
          </a:prstGeom>
          <a:noFill/>
          <a:ln w="38100">
            <a:solidFill>
              <a:srgbClr val="808080"/>
            </a:solidFill>
            <a:miter lim="800000"/>
            <a:headEnd/>
            <a:tailEnd type="triangle" w="med" len="med"/>
          </a:ln>
        </p:spPr>
      </p:cxnSp>
      <p:grpSp>
        <p:nvGrpSpPr>
          <p:cNvPr id="2" name="Group 66"/>
          <p:cNvGrpSpPr>
            <a:grpSpLocks/>
          </p:cNvGrpSpPr>
          <p:nvPr/>
        </p:nvGrpSpPr>
        <p:grpSpPr bwMode="auto">
          <a:xfrm>
            <a:off x="1058863" y="2541063"/>
            <a:ext cx="6464300" cy="3503612"/>
            <a:chOff x="667" y="1855"/>
            <a:chExt cx="4072" cy="2207"/>
          </a:xfrm>
        </p:grpSpPr>
        <p:sp>
          <p:nvSpPr>
            <p:cNvPr id="22542" name="Rectangle 44"/>
            <p:cNvSpPr>
              <a:spLocks noChangeArrowheads="1"/>
            </p:cNvSpPr>
            <p:nvPr/>
          </p:nvSpPr>
          <p:spPr bwMode="auto">
            <a:xfrm>
              <a:off x="3846" y="2105"/>
              <a:ext cx="892" cy="1957"/>
            </a:xfrm>
            <a:prstGeom prst="rect">
              <a:avLst/>
            </a:prstGeom>
            <a:solidFill>
              <a:srgbClr val="FAF1F1"/>
            </a:solidFill>
            <a:ln w="12700">
              <a:solidFill>
                <a:schemeClr val="tx1"/>
              </a:solidFill>
              <a:miter lim="800000"/>
              <a:headEnd/>
              <a:tailEnd/>
            </a:ln>
          </p:spPr>
          <p:txBody>
            <a:bodyPr wrap="none" anchor="ctr"/>
            <a:lstStyle/>
            <a:p>
              <a:endParaRPr lang="en-US">
                <a:latin typeface="+mj-lt"/>
              </a:endParaRPr>
            </a:p>
          </p:txBody>
        </p:sp>
        <p:grpSp>
          <p:nvGrpSpPr>
            <p:cNvPr id="3" name="Group 45"/>
            <p:cNvGrpSpPr>
              <a:grpSpLocks/>
            </p:cNvGrpSpPr>
            <p:nvPr/>
          </p:nvGrpSpPr>
          <p:grpSpPr bwMode="auto">
            <a:xfrm>
              <a:off x="1688" y="1856"/>
              <a:ext cx="2289" cy="461"/>
              <a:chOff x="2305" y="1952"/>
              <a:chExt cx="2289" cy="461"/>
            </a:xfrm>
          </p:grpSpPr>
          <p:sp>
            <p:nvSpPr>
              <p:cNvPr id="22562" name="Rectangle 46"/>
              <p:cNvSpPr>
                <a:spLocks noChangeArrowheads="1"/>
              </p:cNvSpPr>
              <p:nvPr/>
            </p:nvSpPr>
            <p:spPr bwMode="auto">
              <a:xfrm>
                <a:off x="2305" y="1952"/>
                <a:ext cx="2289" cy="461"/>
              </a:xfrm>
              <a:prstGeom prst="rect">
                <a:avLst/>
              </a:prstGeom>
              <a:solidFill>
                <a:srgbClr val="CFD9DF"/>
              </a:solidFill>
              <a:ln w="12700">
                <a:solidFill>
                  <a:schemeClr val="tx1"/>
                </a:solidFill>
                <a:miter lim="800000"/>
                <a:headEnd/>
                <a:tailEnd/>
              </a:ln>
            </p:spPr>
            <p:txBody>
              <a:bodyPr wrap="none" anchor="ctr"/>
              <a:lstStyle/>
              <a:p>
                <a:endParaRPr lang="en-US">
                  <a:latin typeface="+mj-lt"/>
                </a:endParaRPr>
              </a:p>
            </p:txBody>
          </p:sp>
          <p:sp>
            <p:nvSpPr>
              <p:cNvPr id="22563" name="Rectangle 47"/>
              <p:cNvSpPr>
                <a:spLocks noChangeArrowheads="1"/>
              </p:cNvSpPr>
              <p:nvPr/>
            </p:nvSpPr>
            <p:spPr bwMode="auto">
              <a:xfrm>
                <a:off x="2363" y="1984"/>
                <a:ext cx="1804" cy="392"/>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Kontrola</a:t>
                </a:r>
                <a:endParaRPr kumimoji="1" lang="en-US" sz="1400" b="1" dirty="0">
                  <a:latin typeface="+mj-lt"/>
                </a:endParaRPr>
              </a:p>
            </p:txBody>
          </p:sp>
        </p:grpSp>
        <p:sp>
          <p:nvSpPr>
            <p:cNvPr id="22544" name="Rectangle 48"/>
            <p:cNvSpPr>
              <a:spLocks noChangeArrowheads="1"/>
            </p:cNvSpPr>
            <p:nvPr/>
          </p:nvSpPr>
          <p:spPr bwMode="auto">
            <a:xfrm>
              <a:off x="760" y="2568"/>
              <a:ext cx="1287" cy="927"/>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2545" name="Rectangle 49"/>
            <p:cNvSpPr>
              <a:spLocks noChangeArrowheads="1"/>
            </p:cNvSpPr>
            <p:nvPr/>
          </p:nvSpPr>
          <p:spPr bwMode="auto">
            <a:xfrm>
              <a:off x="706" y="2804"/>
              <a:ext cx="721" cy="409"/>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Příjem</a:t>
              </a:r>
              <a:endParaRPr kumimoji="1" lang="en-US" sz="1400" b="1" dirty="0">
                <a:latin typeface="+mj-lt"/>
              </a:endParaRPr>
            </a:p>
          </p:txBody>
        </p:sp>
        <p:sp>
          <p:nvSpPr>
            <p:cNvPr id="22546" name="Rectangle 50"/>
            <p:cNvSpPr>
              <a:spLocks noChangeArrowheads="1"/>
            </p:cNvSpPr>
            <p:nvPr/>
          </p:nvSpPr>
          <p:spPr bwMode="auto">
            <a:xfrm>
              <a:off x="4084" y="2772"/>
              <a:ext cx="653"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1</a:t>
              </a:r>
            </a:p>
          </p:txBody>
        </p:sp>
        <p:sp>
          <p:nvSpPr>
            <p:cNvPr id="22547" name="Rectangle 51"/>
            <p:cNvSpPr>
              <a:spLocks noChangeArrowheads="1"/>
            </p:cNvSpPr>
            <p:nvPr/>
          </p:nvSpPr>
          <p:spPr bwMode="auto">
            <a:xfrm>
              <a:off x="3977" y="1855"/>
              <a:ext cx="762" cy="462"/>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2548" name="Rectangle 52"/>
            <p:cNvSpPr>
              <a:spLocks noChangeArrowheads="1"/>
            </p:cNvSpPr>
            <p:nvPr/>
          </p:nvSpPr>
          <p:spPr bwMode="auto">
            <a:xfrm>
              <a:off x="3598" y="1855"/>
              <a:ext cx="375" cy="223"/>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2549" name="Rectangle 53"/>
            <p:cNvSpPr>
              <a:spLocks noChangeArrowheads="1"/>
            </p:cNvSpPr>
            <p:nvPr/>
          </p:nvSpPr>
          <p:spPr bwMode="auto">
            <a:xfrm>
              <a:off x="3741" y="1860"/>
              <a:ext cx="623" cy="212"/>
            </a:xfrm>
            <a:prstGeom prst="rect">
              <a:avLst/>
            </a:prstGeom>
            <a:solidFill>
              <a:srgbClr val="EAF1EF"/>
            </a:solidFill>
            <a:ln w="12700">
              <a:noFill/>
              <a:miter lim="800000"/>
              <a:headEnd/>
              <a:tailEnd/>
            </a:ln>
          </p:spPr>
          <p:txBody>
            <a:bodyPr wrap="none" anchor="ctr"/>
            <a:lstStyle/>
            <a:p>
              <a:endParaRPr lang="en-US">
                <a:latin typeface="+mj-lt"/>
              </a:endParaRPr>
            </a:p>
          </p:txBody>
        </p:sp>
        <p:sp>
          <p:nvSpPr>
            <p:cNvPr id="22550" name="Rectangle 54"/>
            <p:cNvSpPr>
              <a:spLocks noChangeArrowheads="1"/>
            </p:cNvSpPr>
            <p:nvPr/>
          </p:nvSpPr>
          <p:spPr bwMode="auto">
            <a:xfrm>
              <a:off x="3993" y="1888"/>
              <a:ext cx="728"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Odpad</a:t>
              </a:r>
              <a:endParaRPr kumimoji="1" lang="en-US" sz="1400" b="1" dirty="0">
                <a:latin typeface="+mj-lt"/>
              </a:endParaRPr>
            </a:p>
          </p:txBody>
        </p:sp>
        <p:sp>
          <p:nvSpPr>
            <p:cNvPr id="22551" name="Rectangle 55"/>
            <p:cNvSpPr>
              <a:spLocks noChangeArrowheads="1"/>
            </p:cNvSpPr>
            <p:nvPr/>
          </p:nvSpPr>
          <p:spPr bwMode="auto">
            <a:xfrm>
              <a:off x="1688" y="2318"/>
              <a:ext cx="2401" cy="1402"/>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2552" name="Rectangle 56"/>
            <p:cNvSpPr>
              <a:spLocks noChangeArrowheads="1"/>
            </p:cNvSpPr>
            <p:nvPr/>
          </p:nvSpPr>
          <p:spPr bwMode="auto">
            <a:xfrm>
              <a:off x="1471" y="2768"/>
              <a:ext cx="684" cy="458"/>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2553" name="Rectangle 57"/>
            <p:cNvSpPr>
              <a:spLocks noChangeArrowheads="1"/>
            </p:cNvSpPr>
            <p:nvPr/>
          </p:nvSpPr>
          <p:spPr bwMode="auto">
            <a:xfrm>
              <a:off x="1693" y="2761"/>
              <a:ext cx="810" cy="485"/>
            </a:xfrm>
            <a:prstGeom prst="rect">
              <a:avLst/>
            </a:prstGeom>
            <a:solidFill>
              <a:srgbClr val="E5E1DA"/>
            </a:solidFill>
            <a:ln w="12700">
              <a:noFill/>
              <a:miter lim="800000"/>
              <a:headEnd/>
              <a:tailEnd/>
            </a:ln>
          </p:spPr>
          <p:txBody>
            <a:bodyPr wrap="none" anchor="ctr"/>
            <a:lstStyle/>
            <a:p>
              <a:endParaRPr lang="en-US">
                <a:latin typeface="+mj-lt"/>
              </a:endParaRPr>
            </a:p>
          </p:txBody>
        </p:sp>
        <p:sp>
          <p:nvSpPr>
            <p:cNvPr id="22554" name="Rectangle 58"/>
            <p:cNvSpPr>
              <a:spLocks noChangeArrowheads="1"/>
            </p:cNvSpPr>
            <p:nvPr/>
          </p:nvSpPr>
          <p:spPr bwMode="auto">
            <a:xfrm>
              <a:off x="1690" y="2762"/>
              <a:ext cx="2395"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Výroba</a:t>
              </a:r>
              <a:r>
                <a:rPr kumimoji="1" lang="en-US" sz="1400" b="1" dirty="0" smtClean="0">
                  <a:latin typeface="+mj-lt"/>
                </a:rPr>
                <a:t> (</a:t>
              </a:r>
              <a:r>
                <a:rPr kumimoji="1" lang="cs-CZ" sz="1400" b="1" dirty="0" smtClean="0">
                  <a:latin typeface="+mj-lt"/>
                </a:rPr>
                <a:t>RPV</a:t>
              </a:r>
              <a:r>
                <a:rPr kumimoji="1" lang="en-US" sz="1400" b="1" dirty="0" smtClean="0">
                  <a:latin typeface="+mj-lt"/>
                </a:rPr>
                <a:t>)</a:t>
              </a:r>
              <a:endParaRPr kumimoji="1" lang="en-US" sz="1400" b="1" dirty="0">
                <a:latin typeface="+mj-lt"/>
              </a:endParaRPr>
            </a:p>
          </p:txBody>
        </p:sp>
        <p:sp>
          <p:nvSpPr>
            <p:cNvPr id="22555" name="Rectangle 59"/>
            <p:cNvSpPr>
              <a:spLocks noChangeArrowheads="1"/>
            </p:cNvSpPr>
            <p:nvPr/>
          </p:nvSpPr>
          <p:spPr bwMode="auto">
            <a:xfrm>
              <a:off x="667" y="2676"/>
              <a:ext cx="91" cy="704"/>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2556" name="Rectangle 60"/>
            <p:cNvSpPr>
              <a:spLocks noChangeArrowheads="1"/>
            </p:cNvSpPr>
            <p:nvPr/>
          </p:nvSpPr>
          <p:spPr bwMode="auto">
            <a:xfrm>
              <a:off x="703" y="2679"/>
              <a:ext cx="86" cy="699"/>
            </a:xfrm>
            <a:prstGeom prst="rect">
              <a:avLst/>
            </a:prstGeom>
            <a:solidFill>
              <a:srgbClr val="FFFF99"/>
            </a:solidFill>
            <a:ln w="12700">
              <a:noFill/>
              <a:miter lim="800000"/>
              <a:headEnd/>
              <a:tailEnd/>
            </a:ln>
          </p:spPr>
          <p:txBody>
            <a:bodyPr wrap="none" anchor="ctr"/>
            <a:lstStyle/>
            <a:p>
              <a:endParaRPr lang="en-US">
                <a:latin typeface="+mj-lt"/>
              </a:endParaRPr>
            </a:p>
          </p:txBody>
        </p:sp>
        <p:grpSp>
          <p:nvGrpSpPr>
            <p:cNvPr id="4" name="Group 61"/>
            <p:cNvGrpSpPr>
              <a:grpSpLocks/>
            </p:cNvGrpSpPr>
            <p:nvPr/>
          </p:nvGrpSpPr>
          <p:grpSpPr bwMode="auto">
            <a:xfrm>
              <a:off x="1687" y="3577"/>
              <a:ext cx="2692" cy="485"/>
              <a:chOff x="2304" y="3673"/>
              <a:chExt cx="2692" cy="485"/>
            </a:xfrm>
          </p:grpSpPr>
          <p:sp>
            <p:nvSpPr>
              <p:cNvPr id="22560" name="Rectangle 62"/>
              <p:cNvSpPr>
                <a:spLocks noChangeArrowheads="1"/>
              </p:cNvSpPr>
              <p:nvPr/>
            </p:nvSpPr>
            <p:spPr bwMode="auto">
              <a:xfrm>
                <a:off x="2304" y="3673"/>
                <a:ext cx="2692" cy="485"/>
              </a:xfrm>
              <a:prstGeom prst="rect">
                <a:avLst/>
              </a:prstGeom>
              <a:solidFill>
                <a:srgbClr val="EDD1C5"/>
              </a:solidFill>
              <a:ln w="12700">
                <a:solidFill>
                  <a:schemeClr val="tx1"/>
                </a:solidFill>
                <a:miter lim="800000"/>
                <a:headEnd/>
                <a:tailEnd/>
              </a:ln>
            </p:spPr>
            <p:txBody>
              <a:bodyPr wrap="none" anchor="ctr"/>
              <a:lstStyle/>
              <a:p>
                <a:endParaRPr lang="en-US">
                  <a:latin typeface="+mj-lt"/>
                </a:endParaRPr>
              </a:p>
            </p:txBody>
          </p:sp>
          <p:sp>
            <p:nvSpPr>
              <p:cNvPr id="22561" name="Rectangle 63"/>
              <p:cNvSpPr>
                <a:spLocks noChangeArrowheads="1"/>
              </p:cNvSpPr>
              <p:nvPr/>
            </p:nvSpPr>
            <p:spPr bwMode="auto">
              <a:xfrm>
                <a:off x="3732" y="3719"/>
                <a:ext cx="728"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2</a:t>
                </a:r>
              </a:p>
            </p:txBody>
          </p:sp>
        </p:grpSp>
        <p:sp>
          <p:nvSpPr>
            <p:cNvPr id="22558" name="Rectangle 64"/>
            <p:cNvSpPr>
              <a:spLocks noChangeArrowheads="1"/>
            </p:cNvSpPr>
            <p:nvPr/>
          </p:nvSpPr>
          <p:spPr bwMode="auto">
            <a:xfrm>
              <a:off x="2270" y="3294"/>
              <a:ext cx="799" cy="459"/>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2559" name="Rectangle 65"/>
            <p:cNvSpPr>
              <a:spLocks noChangeArrowheads="1"/>
            </p:cNvSpPr>
            <p:nvPr/>
          </p:nvSpPr>
          <p:spPr bwMode="auto">
            <a:xfrm>
              <a:off x="2167" y="3090"/>
              <a:ext cx="937" cy="481"/>
            </a:xfrm>
            <a:prstGeom prst="rect">
              <a:avLst/>
            </a:prstGeom>
            <a:solidFill>
              <a:srgbClr val="E5E1DA"/>
            </a:solidFill>
            <a:ln w="12700">
              <a:noFill/>
              <a:miter lim="800000"/>
              <a:headEnd/>
              <a:tailEn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Ověření nákladů v obou soustavách</a:t>
            </a:r>
            <a:endParaRPr lang="en-US" dirty="0"/>
          </a:p>
        </p:txBody>
      </p:sp>
      <p:sp>
        <p:nvSpPr>
          <p:cNvPr id="112642" name="Footer Placeholder 3"/>
          <p:cNvSpPr>
            <a:spLocks noGrp="1"/>
          </p:cNvSpPr>
          <p:nvPr>
            <p:ph type="ftr" sz="quarter" idx="10"/>
          </p:nvPr>
        </p:nvSpPr>
        <p:spPr>
          <a:noFill/>
        </p:spPr>
        <p:txBody>
          <a:bodyPr/>
          <a:lstStyle/>
          <a:p>
            <a:pPr algn="r"/>
            <a:r>
              <a:rPr lang="en-US" smtClean="0"/>
              <a:t>QS-SU-980</a:t>
            </a:r>
          </a:p>
        </p:txBody>
      </p:sp>
      <p:pic>
        <p:nvPicPr>
          <p:cNvPr id="419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066" y="982435"/>
            <a:ext cx="6599584" cy="485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p:txBody>
          <a:bodyPr>
            <a:normAutofit/>
          </a:bodyPr>
          <a:lstStyle/>
          <a:p>
            <a:r>
              <a:rPr lang="cs-CZ" dirty="0" smtClean="0"/>
              <a:t>Shrnutí</a:t>
            </a:r>
            <a:endParaRPr lang="en-US" dirty="0"/>
          </a:p>
        </p:txBody>
      </p:sp>
      <p:sp>
        <p:nvSpPr>
          <p:cNvPr id="113666" name="Footer Placeholder 1"/>
          <p:cNvSpPr>
            <a:spLocks noGrp="1"/>
          </p:cNvSpPr>
          <p:nvPr>
            <p:ph type="ftr" sz="quarter" idx="10"/>
          </p:nvPr>
        </p:nvSpPr>
        <p:spPr>
          <a:noFill/>
        </p:spPr>
        <p:txBody>
          <a:bodyPr/>
          <a:lstStyle/>
          <a:p>
            <a:pPr algn="r"/>
            <a:r>
              <a:rPr lang="en-US" smtClean="0"/>
              <a:t>QS-SU-990</a:t>
            </a:r>
          </a:p>
        </p:txBody>
      </p:sp>
      <p:grpSp>
        <p:nvGrpSpPr>
          <p:cNvPr id="42" name="Group 41"/>
          <p:cNvGrpSpPr/>
          <p:nvPr/>
        </p:nvGrpSpPr>
        <p:grpSpPr>
          <a:xfrm>
            <a:off x="818655" y="963088"/>
            <a:ext cx="7215002" cy="5239706"/>
            <a:chOff x="818655" y="963088"/>
            <a:chExt cx="7215002" cy="5239706"/>
          </a:xfrm>
        </p:grpSpPr>
        <p:sp>
          <p:nvSpPr>
            <p:cNvPr id="43" name="Rectangle 5"/>
            <p:cNvSpPr>
              <a:spLocks noChangeArrowheads="1"/>
            </p:cNvSpPr>
            <p:nvPr/>
          </p:nvSpPr>
          <p:spPr bwMode="auto">
            <a:xfrm>
              <a:off x="5639489" y="1140888"/>
              <a:ext cx="1951200" cy="135360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44" name="Text Box 43"/>
            <p:cNvSpPr txBox="1">
              <a:spLocks noChangeArrowheads="1"/>
            </p:cNvSpPr>
            <p:nvPr/>
          </p:nvSpPr>
          <p:spPr bwMode="auto">
            <a:xfrm>
              <a:off x="5583044" y="2564875"/>
              <a:ext cx="2450613" cy="1846659"/>
            </a:xfrm>
            <a:prstGeom prst="rect">
              <a:avLst/>
            </a:prstGeom>
            <a:noFill/>
            <a:ln w="38100">
              <a:noFill/>
              <a:miter lim="800000"/>
              <a:headEnd/>
              <a:tailEnd/>
            </a:ln>
          </p:spPr>
          <p:txBody>
            <a:bodyPr wrap="square">
              <a:spAutoFit/>
            </a:bodyPr>
            <a:lstStyle/>
            <a:p>
              <a:pPr marL="180000" indent="-180000" eaLnBrk="0" hangingPunct="0">
                <a:spcBef>
                  <a:spcPct val="50000"/>
                </a:spcBef>
                <a:buFontTx/>
                <a:buChar char="•"/>
                <a:tabLst>
                  <a:tab pos="119063" algn="l"/>
                </a:tabLst>
              </a:pPr>
              <a:r>
                <a:rPr lang="cs-CZ" sz="1200" b="1" dirty="0" smtClean="0">
                  <a:latin typeface="+mj-lt"/>
                </a:rPr>
                <a:t>Řada výrobků</a:t>
              </a:r>
              <a:br>
                <a:rPr lang="cs-CZ" sz="1200" b="1" dirty="0" smtClean="0">
                  <a:latin typeface="+mj-lt"/>
                </a:rPr>
              </a:br>
              <a:r>
                <a:rPr lang="cs-CZ" sz="1200" i="1" dirty="0" smtClean="0">
                  <a:latin typeface="+mj-lt"/>
                </a:rPr>
                <a:t>Údržba řad výrobků</a:t>
              </a:r>
            </a:p>
            <a:p>
              <a:pPr marL="180000" indent="-180000" eaLnBrk="0" hangingPunct="0">
                <a:spcBef>
                  <a:spcPct val="50000"/>
                </a:spcBef>
                <a:buFontTx/>
                <a:buChar char="•"/>
                <a:tabLst>
                  <a:tab pos="119063" algn="l"/>
                </a:tabLst>
              </a:pPr>
              <a:r>
                <a:rPr lang="cs-CZ" sz="1200" b="1" dirty="0" smtClean="0">
                  <a:latin typeface="+mj-lt"/>
                </a:rPr>
                <a:t>Metoda běžných nákladů</a:t>
              </a:r>
              <a:br>
                <a:rPr lang="cs-CZ" sz="1200" b="1" dirty="0" smtClean="0">
                  <a:latin typeface="+mj-lt"/>
                </a:rPr>
              </a:br>
              <a:r>
                <a:rPr lang="cs-CZ" sz="1200" i="1" dirty="0" smtClean="0">
                  <a:latin typeface="+mj-lt"/>
                </a:rPr>
                <a:t>Řízení zásob</a:t>
              </a:r>
            </a:p>
            <a:p>
              <a:pPr marL="180000" indent="-180000" eaLnBrk="0" hangingPunct="0">
                <a:spcBef>
                  <a:spcPct val="50000"/>
                </a:spcBef>
                <a:buFontTx/>
                <a:buChar char="•"/>
                <a:tabLst>
                  <a:tab pos="119063" algn="l"/>
                </a:tabLst>
              </a:pPr>
              <a:r>
                <a:rPr lang="cs-CZ" sz="1200" b="1" dirty="0" smtClean="0">
                  <a:latin typeface="+mj-lt"/>
                </a:rPr>
                <a:t>Data artiklu</a:t>
              </a:r>
              <a:r>
                <a:rPr lang="cs-CZ" sz="1200" dirty="0" smtClean="0">
                  <a:latin typeface="+mj-lt"/>
                </a:rPr>
                <a:t>	</a:t>
              </a:r>
              <a:br>
                <a:rPr lang="cs-CZ" sz="1200" dirty="0" smtClean="0">
                  <a:latin typeface="+mj-lt"/>
                </a:rPr>
              </a:br>
              <a:r>
                <a:rPr lang="cs-CZ" sz="1200" i="1" dirty="0" smtClean="0">
                  <a:latin typeface="+mj-lt"/>
                </a:rPr>
                <a:t>Údržba artiklů</a:t>
              </a:r>
            </a:p>
            <a:p>
              <a:pPr marL="180000" indent="-180000" eaLnBrk="0" hangingPunct="0">
                <a:spcBef>
                  <a:spcPct val="50000"/>
                </a:spcBef>
                <a:buFontTx/>
                <a:buChar char="•"/>
                <a:tabLst>
                  <a:tab pos="119063" algn="l"/>
                </a:tabLst>
              </a:pPr>
              <a:r>
                <a:rPr lang="cs-CZ" sz="1200" b="1" dirty="0" smtClean="0">
                  <a:latin typeface="+mj-lt"/>
                </a:rPr>
                <a:t>Struktura výrobku</a:t>
              </a:r>
              <a:r>
                <a:rPr lang="cs-CZ" sz="1200" dirty="0" smtClean="0">
                  <a:latin typeface="+mj-lt"/>
                </a:rPr>
                <a:t/>
              </a:r>
              <a:br>
                <a:rPr lang="cs-CZ" sz="1200" dirty="0" smtClean="0">
                  <a:latin typeface="+mj-lt"/>
                </a:rPr>
              </a:br>
              <a:r>
                <a:rPr lang="cs-CZ" sz="1200" i="1" dirty="0" smtClean="0">
                  <a:latin typeface="+mj-lt"/>
                </a:rPr>
                <a:t>Údržba struktur výrobků</a:t>
              </a:r>
              <a:endParaRPr lang="cs-CZ" sz="1200" i="1" dirty="0">
                <a:latin typeface="+mj-lt"/>
              </a:endParaRPr>
            </a:p>
          </p:txBody>
        </p:sp>
        <p:pic>
          <p:nvPicPr>
            <p:cNvPr id="45" name="Picture 19"/>
            <p:cNvPicPr>
              <a:picLocks noChangeAspect="1" noChangeArrowheads="1"/>
            </p:cNvPicPr>
            <p:nvPr/>
          </p:nvPicPr>
          <p:blipFill>
            <a:blip r:embed="rId3" cstate="print"/>
            <a:srcRect/>
            <a:stretch>
              <a:fillRect/>
            </a:stretch>
          </p:blipFill>
          <p:spPr bwMode="auto">
            <a:xfrm>
              <a:off x="6379013" y="1552832"/>
              <a:ext cx="601231" cy="887756"/>
            </a:xfrm>
            <a:prstGeom prst="rect">
              <a:avLst/>
            </a:prstGeom>
            <a:noFill/>
            <a:ln w="9525" algn="ctr">
              <a:noFill/>
              <a:miter lim="800000"/>
              <a:headEnd/>
              <a:tailEnd/>
            </a:ln>
          </p:spPr>
        </p:pic>
        <p:sp>
          <p:nvSpPr>
            <p:cNvPr id="46" name="Rectangle 3"/>
            <p:cNvSpPr>
              <a:spLocks noChangeArrowheads="1"/>
            </p:cNvSpPr>
            <p:nvPr/>
          </p:nvSpPr>
          <p:spPr bwMode="auto">
            <a:xfrm>
              <a:off x="971055" y="1140888"/>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47" name="Rectangle 20"/>
            <p:cNvSpPr>
              <a:spLocks noChangeArrowheads="1"/>
            </p:cNvSpPr>
            <p:nvPr/>
          </p:nvSpPr>
          <p:spPr bwMode="auto">
            <a:xfrm>
              <a:off x="1001495" y="1217088"/>
              <a:ext cx="1904999" cy="487955"/>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200" dirty="0" smtClean="0">
                  <a:solidFill>
                    <a:srgbClr val="808080"/>
                  </a:solidFill>
                  <a:latin typeface="+mj-lt"/>
                </a:rPr>
                <a:t>Účetní jednotky, místa,</a:t>
              </a:r>
              <a:br>
                <a:rPr lang="cs-CZ" sz="1200" dirty="0" smtClean="0">
                  <a:solidFill>
                    <a:srgbClr val="808080"/>
                  </a:solidFill>
                  <a:latin typeface="+mj-lt"/>
                </a:rPr>
              </a:br>
              <a:r>
                <a:rPr lang="cs-CZ" sz="1200" dirty="0" smtClean="0">
                  <a:solidFill>
                    <a:srgbClr val="808080"/>
                  </a:solidFill>
                  <a:latin typeface="+mj-lt"/>
                </a:rPr>
                <a:t>      skladová místa</a:t>
              </a:r>
              <a:endParaRPr lang="cs-CZ" sz="1200" dirty="0">
                <a:solidFill>
                  <a:srgbClr val="808080"/>
                </a:solidFill>
                <a:latin typeface="+mj-lt"/>
              </a:endParaRPr>
            </a:p>
          </p:txBody>
        </p:sp>
        <p:sp>
          <p:nvSpPr>
            <p:cNvPr id="48" name="Rectangle 4"/>
            <p:cNvSpPr>
              <a:spLocks noChangeArrowheads="1"/>
            </p:cNvSpPr>
            <p:nvPr/>
          </p:nvSpPr>
          <p:spPr bwMode="auto">
            <a:xfrm>
              <a:off x="3271342" y="1140888"/>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49" name="Freeform 6"/>
            <p:cNvSpPr>
              <a:spLocks/>
            </p:cNvSpPr>
            <p:nvPr/>
          </p:nvSpPr>
          <p:spPr bwMode="auto">
            <a:xfrm>
              <a:off x="2182317" y="1890188"/>
              <a:ext cx="642938" cy="309562"/>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cs-CZ">
                <a:latin typeface="+mj-lt"/>
              </a:endParaRPr>
            </a:p>
          </p:txBody>
        </p:sp>
        <p:sp>
          <p:nvSpPr>
            <p:cNvPr id="50" name="AutoShape 7"/>
            <p:cNvSpPr>
              <a:spLocks noChangeArrowheads="1"/>
            </p:cNvSpPr>
            <p:nvPr/>
          </p:nvSpPr>
          <p:spPr bwMode="auto">
            <a:xfrm>
              <a:off x="1172667" y="1934638"/>
              <a:ext cx="423863" cy="20161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51" name="AutoShape 8"/>
            <p:cNvSpPr>
              <a:spLocks noChangeArrowheads="1"/>
            </p:cNvSpPr>
            <p:nvPr/>
          </p:nvSpPr>
          <p:spPr bwMode="auto">
            <a:xfrm>
              <a:off x="1512392" y="1769538"/>
              <a:ext cx="885825" cy="43656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52" name="AutoShape 9"/>
            <p:cNvSpPr>
              <a:spLocks noChangeArrowheads="1"/>
            </p:cNvSpPr>
            <p:nvPr/>
          </p:nvSpPr>
          <p:spPr bwMode="auto">
            <a:xfrm>
              <a:off x="2039442" y="1934638"/>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3" name="AutoShape 10"/>
            <p:cNvSpPr>
              <a:spLocks noChangeArrowheads="1"/>
            </p:cNvSpPr>
            <p:nvPr/>
          </p:nvSpPr>
          <p:spPr bwMode="auto">
            <a:xfrm>
              <a:off x="1853705" y="1934638"/>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4" name="Rectangle 11"/>
            <p:cNvSpPr>
              <a:spLocks noChangeArrowheads="1"/>
            </p:cNvSpPr>
            <p:nvPr/>
          </p:nvSpPr>
          <p:spPr bwMode="auto">
            <a:xfrm>
              <a:off x="1612405" y="2069575"/>
              <a:ext cx="209550" cy="131763"/>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5" name="Rectangle 12"/>
            <p:cNvSpPr>
              <a:spLocks noChangeArrowheads="1"/>
            </p:cNvSpPr>
            <p:nvPr/>
          </p:nvSpPr>
          <p:spPr bwMode="auto">
            <a:xfrm>
              <a:off x="1979117" y="2072750"/>
              <a:ext cx="209550" cy="133350"/>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6" name="AutoShape 13"/>
            <p:cNvSpPr>
              <a:spLocks noChangeArrowheads="1"/>
            </p:cNvSpPr>
            <p:nvPr/>
          </p:nvSpPr>
          <p:spPr bwMode="auto">
            <a:xfrm>
              <a:off x="1653680" y="1940988"/>
              <a:ext cx="122237" cy="44450"/>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7" name="Rectangle 14"/>
            <p:cNvSpPr>
              <a:spLocks noChangeArrowheads="1"/>
            </p:cNvSpPr>
            <p:nvPr/>
          </p:nvSpPr>
          <p:spPr bwMode="auto">
            <a:xfrm>
              <a:off x="1255217" y="2044175"/>
              <a:ext cx="68263" cy="92075"/>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8" name="AutoShape 15" descr="Horizontal brick"/>
            <p:cNvSpPr>
              <a:spLocks noChangeArrowheads="1"/>
            </p:cNvSpPr>
            <p:nvPr/>
          </p:nvSpPr>
          <p:spPr bwMode="auto">
            <a:xfrm>
              <a:off x="1382217" y="1534588"/>
              <a:ext cx="73025" cy="42862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cs-CZ">
                <a:latin typeface="+mj-lt"/>
              </a:endParaRPr>
            </a:p>
          </p:txBody>
        </p:sp>
        <p:sp>
          <p:nvSpPr>
            <p:cNvPr id="59" name="AutoShape 16"/>
            <p:cNvSpPr>
              <a:spLocks noChangeArrowheads="1"/>
            </p:cNvSpPr>
            <p:nvPr/>
          </p:nvSpPr>
          <p:spPr bwMode="auto">
            <a:xfrm>
              <a:off x="1815605" y="1747313"/>
              <a:ext cx="150812" cy="85725"/>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60" name="AutoShape 17"/>
            <p:cNvSpPr>
              <a:spLocks noChangeArrowheads="1"/>
            </p:cNvSpPr>
            <p:nvPr/>
          </p:nvSpPr>
          <p:spPr bwMode="auto">
            <a:xfrm>
              <a:off x="2104530" y="1704450"/>
              <a:ext cx="36512" cy="103188"/>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61" name="Freeform 18"/>
            <p:cNvSpPr>
              <a:spLocks/>
            </p:cNvSpPr>
            <p:nvPr/>
          </p:nvSpPr>
          <p:spPr bwMode="auto">
            <a:xfrm>
              <a:off x="2291855" y="1766363"/>
              <a:ext cx="111125" cy="442912"/>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cs-CZ">
                <a:latin typeface="+mj-lt"/>
              </a:endParaRPr>
            </a:p>
          </p:txBody>
        </p:sp>
        <p:pic>
          <p:nvPicPr>
            <p:cNvPr id="62" name="Picture 21" descr="BS01045_"/>
            <p:cNvPicPr>
              <a:picLocks noChangeAspect="1" noChangeArrowheads="1"/>
            </p:cNvPicPr>
            <p:nvPr/>
          </p:nvPicPr>
          <p:blipFill>
            <a:blip r:embed="rId4" cstate="print"/>
            <a:srcRect/>
            <a:stretch>
              <a:fillRect/>
            </a:stretch>
          </p:blipFill>
          <p:spPr bwMode="auto">
            <a:xfrm>
              <a:off x="3868242" y="1567925"/>
              <a:ext cx="842963" cy="830263"/>
            </a:xfrm>
            <a:prstGeom prst="rect">
              <a:avLst/>
            </a:prstGeom>
            <a:noFill/>
            <a:ln w="9525">
              <a:noFill/>
              <a:miter lim="800000"/>
              <a:headEnd/>
              <a:tailEnd/>
            </a:ln>
          </p:spPr>
        </p:pic>
        <p:sp>
          <p:nvSpPr>
            <p:cNvPr id="63" name="AutoShape 22"/>
            <p:cNvSpPr>
              <a:spLocks noChangeArrowheads="1"/>
            </p:cNvSpPr>
            <p:nvPr/>
          </p:nvSpPr>
          <p:spPr bwMode="auto">
            <a:xfrm>
              <a:off x="2810967" y="1523475"/>
              <a:ext cx="541338" cy="71913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cs-CZ">
                <a:latin typeface="+mj-lt"/>
              </a:endParaRPr>
            </a:p>
          </p:txBody>
        </p:sp>
        <p:sp>
          <p:nvSpPr>
            <p:cNvPr id="64" name="Text Box 23"/>
            <p:cNvSpPr txBox="1">
              <a:spLocks noChangeArrowheads="1"/>
            </p:cNvSpPr>
            <p:nvPr/>
          </p:nvSpPr>
          <p:spPr bwMode="auto">
            <a:xfrm>
              <a:off x="3244354" y="2564875"/>
              <a:ext cx="2100541" cy="2400657"/>
            </a:xfrm>
            <a:prstGeom prst="rect">
              <a:avLst/>
            </a:prstGeom>
            <a:noFill/>
            <a:ln w="38100">
              <a:noFill/>
              <a:miter lim="800000"/>
              <a:headEnd/>
              <a:tailEnd/>
            </a:ln>
          </p:spPr>
          <p:txBody>
            <a:bodyPr wrap="square">
              <a:spAutoFit/>
            </a:bodyPr>
            <a:lstStyle/>
            <a:p>
              <a:pPr marL="180000" indent="-180000" eaLnBrk="0" hangingPunct="0">
                <a:spcBef>
                  <a:spcPct val="50000"/>
                </a:spcBef>
                <a:buFontTx/>
                <a:buChar char="•"/>
                <a:tabLst>
                  <a:tab pos="119063" algn="l"/>
                </a:tabLst>
              </a:pPr>
              <a:r>
                <a:rPr lang="cs-CZ" sz="1200" b="1" dirty="0" smtClean="0">
                  <a:latin typeface="+mj-lt"/>
                </a:rPr>
                <a:t>Kalendář hlavní knihy</a:t>
              </a:r>
              <a:br>
                <a:rPr lang="cs-CZ" sz="1200" b="1" dirty="0" smtClean="0">
                  <a:latin typeface="+mj-lt"/>
                </a:rPr>
              </a:br>
              <a:r>
                <a:rPr lang="cs-CZ" sz="1200" i="1" dirty="0" smtClean="0">
                  <a:latin typeface="+mj-lt"/>
                </a:rPr>
                <a:t>Údržba kalendáře HK</a:t>
              </a:r>
            </a:p>
            <a:p>
              <a:pPr marL="180000" indent="-180000" eaLnBrk="0" hangingPunct="0">
                <a:spcBef>
                  <a:spcPct val="50000"/>
                </a:spcBef>
                <a:buFontTx/>
                <a:buChar char="•"/>
                <a:tabLst>
                  <a:tab pos="119063" algn="l"/>
                </a:tabLst>
              </a:pPr>
              <a:r>
                <a:rPr lang="cs-CZ" sz="1200" b="1" dirty="0" smtClean="0">
                  <a:latin typeface="+mj-lt"/>
                </a:rPr>
                <a:t>Standardní transakce </a:t>
              </a:r>
              <a:br>
                <a:rPr lang="cs-CZ" sz="1200" b="1" dirty="0" smtClean="0">
                  <a:latin typeface="+mj-lt"/>
                </a:rPr>
              </a:br>
              <a:r>
                <a:rPr lang="cs-CZ" sz="1200" b="1" dirty="0" smtClean="0">
                  <a:latin typeface="+mj-lt"/>
                </a:rPr>
                <a:t>(půjčka)</a:t>
              </a:r>
              <a:r>
                <a:rPr lang="cs-CZ" sz="1200" dirty="0" smtClean="0">
                  <a:latin typeface="+mj-lt"/>
                </a:rPr>
                <a:t/>
              </a:r>
              <a:br>
                <a:rPr lang="cs-CZ" sz="1200" dirty="0" smtClean="0">
                  <a:latin typeface="+mj-lt"/>
                </a:rPr>
              </a:br>
              <a:r>
                <a:rPr lang="cs-CZ" sz="1200" i="1" dirty="0" smtClean="0">
                  <a:latin typeface="+mj-lt"/>
                </a:rPr>
                <a:t>Údržba standardních </a:t>
              </a:r>
              <a:br>
                <a:rPr lang="cs-CZ" sz="1200" i="1" dirty="0" smtClean="0">
                  <a:latin typeface="+mj-lt"/>
                </a:rPr>
              </a:br>
              <a:r>
                <a:rPr lang="cs-CZ" sz="1200" i="1" dirty="0" smtClean="0">
                  <a:latin typeface="+mj-lt"/>
                </a:rPr>
                <a:t>transakcí</a:t>
              </a:r>
            </a:p>
            <a:p>
              <a:pPr marL="180000" indent="-180000" eaLnBrk="0" hangingPunct="0">
                <a:spcBef>
                  <a:spcPct val="50000"/>
                </a:spcBef>
                <a:buFontTx/>
                <a:buChar char="•"/>
                <a:tabLst>
                  <a:tab pos="119063" algn="l"/>
                </a:tabLst>
              </a:pPr>
              <a:r>
                <a:rPr lang="cs-CZ" sz="1200" b="1" dirty="0" smtClean="0">
                  <a:latin typeface="+mj-lt"/>
                </a:rPr>
                <a:t>Zápis transakcí </a:t>
              </a:r>
              <a:br>
                <a:rPr lang="cs-CZ" sz="1200" b="1" dirty="0" smtClean="0">
                  <a:latin typeface="+mj-lt"/>
                </a:rPr>
              </a:br>
              <a:r>
                <a:rPr lang="cs-CZ" sz="1200" dirty="0" smtClean="0">
                  <a:latin typeface="+mj-lt"/>
                </a:rPr>
                <a:t>do hlavní knihy</a:t>
              </a:r>
              <a:br>
                <a:rPr lang="cs-CZ" sz="1200" dirty="0" smtClean="0">
                  <a:latin typeface="+mj-lt"/>
                </a:rPr>
              </a:br>
              <a:r>
                <a:rPr lang="cs-CZ" sz="1200" i="1" dirty="0" smtClean="0">
                  <a:latin typeface="+mj-lt"/>
                </a:rPr>
                <a:t>Zápis transakcí do HK</a:t>
              </a:r>
            </a:p>
            <a:p>
              <a:pPr marL="180000" indent="-180000" eaLnBrk="0" hangingPunct="0">
                <a:spcBef>
                  <a:spcPct val="50000"/>
                </a:spcBef>
                <a:buFontTx/>
                <a:buChar char="•"/>
                <a:tabLst>
                  <a:tab pos="119063" algn="l"/>
                </a:tabLst>
              </a:pPr>
              <a:r>
                <a:rPr lang="cs-CZ" sz="1200" b="1" dirty="0" smtClean="0">
                  <a:latin typeface="+mj-lt"/>
                </a:rPr>
                <a:t>Rozvaha</a:t>
              </a:r>
              <a:br>
                <a:rPr lang="cs-CZ" sz="1200" b="1" dirty="0" smtClean="0">
                  <a:latin typeface="+mj-lt"/>
                </a:rPr>
              </a:br>
              <a:r>
                <a:rPr lang="cs-CZ" sz="1200" i="1" dirty="0" smtClean="0">
                  <a:latin typeface="+mj-lt"/>
                </a:rPr>
                <a:t>Rozvaha</a:t>
              </a:r>
              <a:endParaRPr lang="cs-CZ" sz="1200" i="1" dirty="0">
                <a:latin typeface="+mj-lt"/>
              </a:endParaRPr>
            </a:p>
          </p:txBody>
        </p:sp>
        <p:sp>
          <p:nvSpPr>
            <p:cNvPr id="65" name="Oval 25"/>
            <p:cNvSpPr>
              <a:spLocks noChangeArrowheads="1"/>
            </p:cNvSpPr>
            <p:nvPr/>
          </p:nvSpPr>
          <p:spPr bwMode="auto">
            <a:xfrm>
              <a:off x="818655"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smtClean="0">
                  <a:solidFill>
                    <a:schemeClr val="bg1"/>
                  </a:solidFill>
                  <a:latin typeface="+mj-lt"/>
                </a:rPr>
                <a:t>1</a:t>
              </a:r>
              <a:endParaRPr lang="cs-CZ" sz="1800">
                <a:solidFill>
                  <a:schemeClr val="bg1"/>
                </a:solidFill>
                <a:latin typeface="+mj-lt"/>
              </a:endParaRPr>
            </a:p>
          </p:txBody>
        </p:sp>
        <p:sp>
          <p:nvSpPr>
            <p:cNvPr id="66" name="Oval 28"/>
            <p:cNvSpPr>
              <a:spLocks noChangeArrowheads="1"/>
            </p:cNvSpPr>
            <p:nvPr/>
          </p:nvSpPr>
          <p:spPr bwMode="auto">
            <a:xfrm>
              <a:off x="3103067"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dirty="0" smtClean="0">
                  <a:solidFill>
                    <a:schemeClr val="bg1"/>
                  </a:solidFill>
                  <a:latin typeface="+mj-lt"/>
                </a:rPr>
                <a:t>2</a:t>
              </a:r>
              <a:endParaRPr lang="cs-CZ" sz="1800" dirty="0">
                <a:solidFill>
                  <a:schemeClr val="bg1"/>
                </a:solidFill>
                <a:latin typeface="+mj-lt"/>
              </a:endParaRPr>
            </a:p>
          </p:txBody>
        </p:sp>
        <p:sp>
          <p:nvSpPr>
            <p:cNvPr id="67" name="Text Box 31"/>
            <p:cNvSpPr txBox="1">
              <a:spLocks noChangeArrowheads="1"/>
            </p:cNvSpPr>
            <p:nvPr/>
          </p:nvSpPr>
          <p:spPr bwMode="auto">
            <a:xfrm>
              <a:off x="932955" y="2564875"/>
              <a:ext cx="2212975" cy="3637919"/>
            </a:xfrm>
            <a:prstGeom prst="rect">
              <a:avLst/>
            </a:prstGeom>
            <a:noFill/>
            <a:ln w="38100">
              <a:noFill/>
              <a:miter lim="800000"/>
              <a:headEnd/>
              <a:tailEnd/>
            </a:ln>
          </p:spPr>
          <p:txBody>
            <a:bodyPr>
              <a:spAutoFit/>
            </a:bodyPr>
            <a:lstStyle/>
            <a:p>
              <a:pPr marL="180000" indent="-180000" eaLnBrk="0" hangingPunct="0">
                <a:lnSpc>
                  <a:spcPct val="90000"/>
                </a:lnSpc>
                <a:spcBef>
                  <a:spcPct val="50000"/>
                </a:spcBef>
                <a:buFontTx/>
                <a:buChar char="•"/>
                <a:tabLst>
                  <a:tab pos="119063" algn="l"/>
                </a:tabLst>
              </a:pPr>
              <a:r>
                <a:rPr lang="cs-CZ" sz="1200" b="1" dirty="0" smtClean="0">
                  <a:latin typeface="+mj-lt"/>
                </a:rPr>
                <a:t>Adresa firmy</a:t>
              </a:r>
              <a:br>
                <a:rPr lang="cs-CZ" sz="1200" b="1" dirty="0" smtClean="0">
                  <a:latin typeface="+mj-lt"/>
                </a:rPr>
              </a:br>
              <a:r>
                <a:rPr lang="cs-CZ" sz="1200" i="1" dirty="0" smtClean="0">
                  <a:latin typeface="+mj-lt"/>
                </a:rPr>
                <a:t>Údržba adres firem</a:t>
              </a:r>
              <a:endParaRPr lang="cs-CZ" sz="1200" dirty="0" smtClean="0">
                <a:latin typeface="+mj-lt"/>
              </a:endParaRPr>
            </a:p>
            <a:p>
              <a:pPr marL="180000" indent="-180000" eaLnBrk="0" hangingPunct="0">
                <a:lnSpc>
                  <a:spcPct val="90000"/>
                </a:lnSpc>
                <a:spcBef>
                  <a:spcPct val="50000"/>
                </a:spcBef>
                <a:buFontTx/>
                <a:buChar char="•"/>
                <a:tabLst>
                  <a:tab pos="119063" algn="l"/>
                </a:tabLst>
              </a:pPr>
              <a:r>
                <a:rPr lang="cs-CZ" sz="1200" b="1" dirty="0" smtClean="0">
                  <a:latin typeface="+mj-lt"/>
                </a:rPr>
                <a:t>Účetní jednotka</a:t>
              </a:r>
              <a:br>
                <a:rPr lang="cs-CZ" sz="1200" b="1" dirty="0" smtClean="0">
                  <a:latin typeface="+mj-lt"/>
                </a:rPr>
              </a:br>
              <a:r>
                <a:rPr lang="cs-CZ" sz="1200" i="1" dirty="0" smtClean="0">
                  <a:latin typeface="+mj-lt"/>
                </a:rPr>
                <a:t>Údržba účetních jednotek</a:t>
              </a:r>
            </a:p>
            <a:p>
              <a:pPr marL="180000" indent="-180000" eaLnBrk="0" hangingPunct="0">
                <a:lnSpc>
                  <a:spcPct val="90000"/>
                </a:lnSpc>
                <a:spcBef>
                  <a:spcPct val="50000"/>
                </a:spcBef>
                <a:buFontTx/>
                <a:buChar char="•"/>
                <a:tabLst>
                  <a:tab pos="119063" algn="l"/>
                </a:tabLst>
              </a:pPr>
              <a:r>
                <a:rPr lang="cs-CZ" sz="1200" b="1" dirty="0" smtClean="0">
                  <a:latin typeface="+mj-lt"/>
                </a:rPr>
                <a:t>Implicitní účetní jednotka </a:t>
              </a:r>
              <a:br>
                <a:rPr lang="cs-CZ" sz="1200" b="1" dirty="0" smtClean="0">
                  <a:latin typeface="+mj-lt"/>
                </a:rPr>
              </a:br>
              <a:r>
                <a:rPr lang="cs-CZ" sz="1200" i="1" dirty="0" smtClean="0">
                  <a:latin typeface="+mj-lt"/>
                </a:rPr>
                <a:t>Řízení systému/účtů</a:t>
              </a:r>
            </a:p>
            <a:p>
              <a:pPr marL="180000" indent="-180000" eaLnBrk="0" hangingPunct="0">
                <a:lnSpc>
                  <a:spcPct val="90000"/>
                </a:lnSpc>
                <a:spcBef>
                  <a:spcPct val="50000"/>
                </a:spcBef>
                <a:buFontTx/>
                <a:buChar char="•"/>
                <a:tabLst>
                  <a:tab pos="119063" algn="l"/>
                </a:tabLst>
              </a:pPr>
              <a:r>
                <a:rPr lang="cs-CZ" sz="1200" b="1" dirty="0" smtClean="0">
                  <a:latin typeface="+mj-lt"/>
                </a:rPr>
                <a:t>Banka </a:t>
              </a:r>
              <a:br>
                <a:rPr lang="cs-CZ" sz="1200" b="1" dirty="0" smtClean="0">
                  <a:latin typeface="+mj-lt"/>
                </a:rPr>
              </a:br>
              <a:r>
                <a:rPr lang="cs-CZ" sz="1200" i="1" dirty="0" smtClean="0">
                  <a:latin typeface="+mj-lt"/>
                </a:rPr>
                <a:t>Údržba bank a</a:t>
              </a:r>
              <a:br>
                <a:rPr lang="cs-CZ" sz="1200" i="1" dirty="0" smtClean="0">
                  <a:latin typeface="+mj-lt"/>
                </a:rPr>
              </a:br>
              <a:r>
                <a:rPr lang="cs-CZ" sz="1200" i="1" dirty="0" smtClean="0">
                  <a:latin typeface="+mj-lt"/>
                </a:rPr>
                <a:t>Řízení závazků</a:t>
              </a:r>
            </a:p>
            <a:p>
              <a:pPr marL="180000" indent="-180000" eaLnBrk="0" hangingPunct="0">
                <a:lnSpc>
                  <a:spcPct val="90000"/>
                </a:lnSpc>
                <a:spcBef>
                  <a:spcPct val="50000"/>
                </a:spcBef>
                <a:buFontTx/>
                <a:buChar char="•"/>
                <a:tabLst>
                  <a:tab pos="119063" algn="l"/>
                </a:tabLst>
              </a:pPr>
              <a:r>
                <a:rPr lang="cs-CZ" sz="1200" b="1" dirty="0" smtClean="0">
                  <a:latin typeface="+mj-lt"/>
                </a:rPr>
                <a:t>Status zásob</a:t>
              </a:r>
              <a:br>
                <a:rPr lang="cs-CZ" sz="1200" b="1" dirty="0" smtClean="0">
                  <a:latin typeface="+mj-lt"/>
                </a:rPr>
              </a:br>
              <a:r>
                <a:rPr lang="cs-CZ" sz="1200" i="1" dirty="0" smtClean="0">
                  <a:latin typeface="+mj-lt"/>
                </a:rPr>
                <a:t>Údržba kódů statusu zásob</a:t>
              </a:r>
            </a:p>
            <a:p>
              <a:pPr marL="180000" indent="-180000" eaLnBrk="0" hangingPunct="0">
                <a:lnSpc>
                  <a:spcPct val="90000"/>
                </a:lnSpc>
                <a:spcBef>
                  <a:spcPct val="50000"/>
                </a:spcBef>
                <a:buFontTx/>
                <a:buChar char="•"/>
                <a:tabLst>
                  <a:tab pos="119063" algn="l"/>
                </a:tabLst>
              </a:pPr>
              <a:r>
                <a:rPr lang="cs-CZ" sz="1200" b="1" dirty="0" smtClean="0">
                  <a:latin typeface="+mj-lt"/>
                </a:rPr>
                <a:t>Místo</a:t>
              </a:r>
              <a:br>
                <a:rPr lang="cs-CZ" sz="1200" b="1" dirty="0" smtClean="0">
                  <a:latin typeface="+mj-lt"/>
                </a:rPr>
              </a:br>
              <a:r>
                <a:rPr lang="cs-CZ" sz="1200" i="1" dirty="0" smtClean="0">
                  <a:latin typeface="+mj-lt"/>
                </a:rPr>
                <a:t>Údržba míst</a:t>
              </a:r>
            </a:p>
            <a:p>
              <a:pPr marL="180000" indent="-180000" eaLnBrk="0" hangingPunct="0">
                <a:lnSpc>
                  <a:spcPct val="90000"/>
                </a:lnSpc>
                <a:spcBef>
                  <a:spcPct val="50000"/>
                </a:spcBef>
                <a:buFontTx/>
                <a:buChar char="•"/>
                <a:tabLst>
                  <a:tab pos="119063" algn="l"/>
                </a:tabLst>
              </a:pPr>
              <a:r>
                <a:rPr lang="cs-CZ" sz="1200" b="1" dirty="0" smtClean="0">
                  <a:latin typeface="+mj-lt"/>
                </a:rPr>
                <a:t>Skladové místo</a:t>
              </a:r>
              <a:br>
                <a:rPr lang="cs-CZ" sz="1200" b="1" dirty="0" smtClean="0">
                  <a:latin typeface="+mj-lt"/>
                </a:rPr>
              </a:br>
              <a:r>
                <a:rPr lang="cs-CZ" sz="1200" i="1" dirty="0" smtClean="0">
                  <a:latin typeface="+mj-lt"/>
                </a:rPr>
                <a:t>Údržba skladových míst</a:t>
              </a:r>
              <a:endParaRPr lang="cs-CZ" sz="1200" i="1" dirty="0">
                <a:latin typeface="+mj-lt"/>
              </a:endParaRPr>
            </a:p>
          </p:txBody>
        </p:sp>
        <p:sp>
          <p:nvSpPr>
            <p:cNvPr id="68" name="AutoShape 22"/>
            <p:cNvSpPr>
              <a:spLocks noChangeArrowheads="1"/>
            </p:cNvSpPr>
            <p:nvPr/>
          </p:nvSpPr>
          <p:spPr bwMode="auto">
            <a:xfrm>
              <a:off x="5162280" y="1523475"/>
              <a:ext cx="541338" cy="71913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cs-CZ">
                <a:latin typeface="+mj-lt"/>
              </a:endParaRPr>
            </a:p>
          </p:txBody>
        </p:sp>
        <p:sp>
          <p:nvSpPr>
            <p:cNvPr id="69" name="Oval 28"/>
            <p:cNvSpPr>
              <a:spLocks noChangeArrowheads="1"/>
            </p:cNvSpPr>
            <p:nvPr/>
          </p:nvSpPr>
          <p:spPr bwMode="auto">
            <a:xfrm>
              <a:off x="5454383"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dirty="0" smtClean="0">
                  <a:solidFill>
                    <a:schemeClr val="bg1"/>
                  </a:solidFill>
                  <a:latin typeface="+mj-lt"/>
                </a:rPr>
                <a:t>3</a:t>
              </a:r>
              <a:endParaRPr lang="cs-CZ" sz="1800" dirty="0">
                <a:solidFill>
                  <a:schemeClr val="bg1"/>
                </a:solidFill>
                <a:latin typeface="+mj-lt"/>
              </a:endParaRPr>
            </a:p>
          </p:txBody>
        </p:sp>
        <p:sp>
          <p:nvSpPr>
            <p:cNvPr id="70" name="Rectangle 20"/>
            <p:cNvSpPr>
              <a:spLocks noChangeArrowheads="1"/>
            </p:cNvSpPr>
            <p:nvPr/>
          </p:nvSpPr>
          <p:spPr bwMode="auto">
            <a:xfrm>
              <a:off x="3516094" y="1249745"/>
              <a:ext cx="1665515" cy="334067"/>
            </a:xfrm>
            <a:prstGeom prst="rect">
              <a:avLst/>
            </a:prstGeom>
            <a:solidFill>
              <a:schemeClr val="bg1"/>
            </a:solidFill>
            <a:ln w="12700">
              <a:noFill/>
              <a:miter lim="800000"/>
              <a:headEnd/>
              <a:tailEnd/>
            </a:ln>
          </p:spPr>
          <p:txBody>
            <a:bodyPr wrap="square" lIns="115888" tIns="58738" rIns="115888" bIns="58738">
              <a:spAutoFit/>
            </a:bodyPr>
            <a:lstStyle/>
            <a:p>
              <a:pPr defTabSz="1487488" eaLnBrk="0" hangingPunct="0">
                <a:buClr>
                  <a:srgbClr val="0000FF"/>
                </a:buClr>
              </a:pPr>
              <a:r>
                <a:rPr lang="cs-CZ" sz="1400" dirty="0" smtClean="0">
                  <a:solidFill>
                    <a:srgbClr val="808080"/>
                  </a:solidFill>
                  <a:latin typeface="+mj-lt"/>
                </a:rPr>
                <a:t>Ekonomika firmy</a:t>
              </a:r>
              <a:endParaRPr lang="cs-CZ" sz="1400" dirty="0">
                <a:solidFill>
                  <a:srgbClr val="808080"/>
                </a:solidFill>
                <a:latin typeface="+mj-lt"/>
              </a:endParaRPr>
            </a:p>
          </p:txBody>
        </p:sp>
        <p:sp>
          <p:nvSpPr>
            <p:cNvPr id="71" name="Rectangle 20"/>
            <p:cNvSpPr>
              <a:spLocks noChangeArrowheads="1"/>
            </p:cNvSpPr>
            <p:nvPr/>
          </p:nvSpPr>
          <p:spPr bwMode="auto">
            <a:xfrm>
              <a:off x="5856522" y="1249745"/>
              <a:ext cx="1665515" cy="334067"/>
            </a:xfrm>
            <a:prstGeom prst="rect">
              <a:avLst/>
            </a:prstGeom>
            <a:solidFill>
              <a:schemeClr val="bg1"/>
            </a:solidFill>
            <a:ln w="12700">
              <a:noFill/>
              <a:miter lim="800000"/>
              <a:headEnd/>
              <a:tailEnd/>
            </a:ln>
          </p:spPr>
          <p:txBody>
            <a:bodyPr wrap="square" lIns="115888" tIns="58738" rIns="115888" bIns="58738">
              <a:spAutoFit/>
            </a:bodyPr>
            <a:lstStyle/>
            <a:p>
              <a:pPr defTabSz="1487488" eaLnBrk="0" hangingPunct="0">
                <a:buClr>
                  <a:srgbClr val="0000FF"/>
                </a:buClr>
              </a:pPr>
              <a:r>
                <a:rPr lang="cs-CZ" sz="1400" dirty="0" smtClean="0">
                  <a:solidFill>
                    <a:srgbClr val="808080"/>
                  </a:solidFill>
                </a:rPr>
                <a:t>Definice výrobku</a:t>
              </a:r>
              <a:endParaRPr lang="cs-CZ" sz="1400" dirty="0">
                <a:solidFill>
                  <a:srgbClr val="808080"/>
                </a:solidFill>
              </a:endParaRPr>
            </a:p>
          </p:txBody>
        </p:sp>
      </p:gr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dirty="0" smtClean="0"/>
              <a:t>Shrnutí</a:t>
            </a:r>
            <a:endParaRPr lang="en-US" dirty="0"/>
          </a:p>
        </p:txBody>
      </p:sp>
      <p:sp>
        <p:nvSpPr>
          <p:cNvPr id="114690" name="Footer Placeholder 1"/>
          <p:cNvSpPr>
            <a:spLocks noGrp="1"/>
          </p:cNvSpPr>
          <p:nvPr>
            <p:ph type="ftr" sz="quarter" idx="10"/>
          </p:nvPr>
        </p:nvSpPr>
        <p:spPr>
          <a:noFill/>
        </p:spPr>
        <p:txBody>
          <a:bodyPr/>
          <a:lstStyle/>
          <a:p>
            <a:pPr algn="r"/>
            <a:r>
              <a:rPr lang="en-US" smtClean="0"/>
              <a:t>QS-SU-1000</a:t>
            </a:r>
          </a:p>
        </p:txBody>
      </p:sp>
      <p:sp>
        <p:nvSpPr>
          <p:cNvPr id="385029" name="Rectangle 5"/>
          <p:cNvSpPr>
            <a:spLocks noChangeArrowheads="1"/>
          </p:cNvSpPr>
          <p:nvPr/>
        </p:nvSpPr>
        <p:spPr bwMode="auto">
          <a:xfrm>
            <a:off x="4513950" y="1480300"/>
            <a:ext cx="2486025"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114695" name="Rectangle 6"/>
          <p:cNvSpPr>
            <a:spLocks noChangeArrowheads="1"/>
          </p:cNvSpPr>
          <p:nvPr/>
        </p:nvSpPr>
        <p:spPr bwMode="auto">
          <a:xfrm>
            <a:off x="4847766" y="1577138"/>
            <a:ext cx="1878720" cy="334067"/>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1400" b="1" dirty="0" smtClean="0">
                <a:solidFill>
                  <a:srgbClr val="003366"/>
                </a:solidFill>
                <a:latin typeface="+mj-lt"/>
              </a:rPr>
              <a:t>Kalkulace nákladů</a:t>
            </a:r>
            <a:endParaRPr lang="cs-CZ" sz="1400" b="1" dirty="0">
              <a:solidFill>
                <a:srgbClr val="003366"/>
              </a:solidFill>
              <a:latin typeface="+mj-lt"/>
            </a:endParaRPr>
          </a:p>
        </p:txBody>
      </p:sp>
      <p:sp>
        <p:nvSpPr>
          <p:cNvPr id="114697" name="Text Box 8"/>
          <p:cNvSpPr txBox="1">
            <a:spLocks noChangeArrowheads="1"/>
          </p:cNvSpPr>
          <p:nvPr/>
        </p:nvSpPr>
        <p:spPr bwMode="auto">
          <a:xfrm>
            <a:off x="4564750" y="3297988"/>
            <a:ext cx="3198813" cy="1569660"/>
          </a:xfrm>
          <a:prstGeom prst="rect">
            <a:avLst/>
          </a:prstGeom>
          <a:noFill/>
          <a:ln w="38100">
            <a:noFill/>
            <a:miter lim="800000"/>
            <a:headEnd/>
            <a:tailEnd/>
          </a:ln>
        </p:spPr>
        <p:txBody>
          <a:bodyPr>
            <a:spAutoFit/>
          </a:bodyPr>
          <a:lstStyle/>
          <a:p>
            <a:pPr marL="180000" indent="-180000" eaLnBrk="0" hangingPunct="0">
              <a:spcBef>
                <a:spcPct val="50000"/>
              </a:spcBef>
              <a:buFont typeface="Arial" pitchFamily="34" charset="0"/>
              <a:buChar char="•"/>
              <a:tabLst>
                <a:tab pos="119063" algn="l"/>
              </a:tabLst>
            </a:pPr>
            <a:r>
              <a:rPr lang="cs-CZ" sz="1200" b="1" dirty="0" smtClean="0">
                <a:latin typeface="+mj-lt"/>
              </a:rPr>
              <a:t>Výpočet nákladů pracovních postupů</a:t>
            </a:r>
            <a:br>
              <a:rPr lang="cs-CZ" sz="1200" b="1" dirty="0" smtClean="0">
                <a:latin typeface="+mj-lt"/>
              </a:rPr>
            </a:br>
            <a:r>
              <a:rPr lang="cs-CZ" sz="1200" i="1" dirty="0" smtClean="0">
                <a:latin typeface="+mj-lt"/>
              </a:rPr>
              <a:t>Výpočet nákladů pracovních postupů</a:t>
            </a:r>
          </a:p>
          <a:p>
            <a:pPr marL="180000" indent="-180000" eaLnBrk="0" hangingPunct="0">
              <a:spcBef>
                <a:spcPct val="50000"/>
              </a:spcBef>
              <a:buFont typeface="Arial" pitchFamily="34" charset="0"/>
              <a:buChar char="•"/>
              <a:tabLst>
                <a:tab pos="119063" algn="l"/>
              </a:tabLst>
            </a:pPr>
            <a:r>
              <a:rPr lang="cs-CZ" sz="1200" b="1" dirty="0" smtClean="0">
                <a:latin typeface="+mj-lt"/>
              </a:rPr>
              <a:t>Výpočet nákladů struktury výrobků</a:t>
            </a:r>
            <a:br>
              <a:rPr lang="cs-CZ" sz="1200" b="1" dirty="0" smtClean="0">
                <a:latin typeface="+mj-lt"/>
              </a:rPr>
            </a:br>
            <a:r>
              <a:rPr lang="cs-CZ" sz="1200" i="1" dirty="0" smtClean="0">
                <a:latin typeface="+mj-lt"/>
              </a:rPr>
              <a:t>Výpočet nákladů struktury výrobků</a:t>
            </a:r>
          </a:p>
          <a:p>
            <a:pPr marL="180000" indent="-180000" eaLnBrk="0" hangingPunct="0">
              <a:spcBef>
                <a:spcPct val="50000"/>
              </a:spcBef>
              <a:buFont typeface="Arial" pitchFamily="34" charset="0"/>
              <a:buChar char="•"/>
              <a:tabLst>
                <a:tab pos="119063" algn="l"/>
              </a:tabLst>
            </a:pPr>
            <a:r>
              <a:rPr lang="cs-CZ" sz="1200" b="1" dirty="0" smtClean="0">
                <a:latin typeface="+mj-lt"/>
              </a:rPr>
              <a:t>Přesun soustavy běžných nákladů do soustavy hlavní knihy</a:t>
            </a:r>
            <a:br>
              <a:rPr lang="cs-CZ" sz="1200" b="1" dirty="0" smtClean="0">
                <a:latin typeface="+mj-lt"/>
              </a:rPr>
            </a:br>
            <a:r>
              <a:rPr lang="cs-CZ" sz="1200" i="1" dirty="0" smtClean="0">
                <a:latin typeface="+mj-lt"/>
              </a:rPr>
              <a:t>Přesun s. běžných nákladů do HK</a:t>
            </a:r>
          </a:p>
        </p:txBody>
      </p:sp>
      <p:grpSp>
        <p:nvGrpSpPr>
          <p:cNvPr id="114698" name="Group 9"/>
          <p:cNvGrpSpPr>
            <a:grpSpLocks/>
          </p:cNvGrpSpPr>
          <p:nvPr/>
        </p:nvGrpSpPr>
        <p:grpSpPr bwMode="auto">
          <a:xfrm>
            <a:off x="4298050" y="1253288"/>
            <a:ext cx="477838" cy="477837"/>
            <a:chOff x="0" y="351"/>
            <a:chExt cx="401" cy="401"/>
          </a:xfrm>
        </p:grpSpPr>
        <p:sp>
          <p:nvSpPr>
            <p:cNvPr id="114705" name="Oval 10"/>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a:latin typeface="+mj-lt"/>
              </a:endParaRPr>
            </a:p>
          </p:txBody>
        </p:sp>
        <p:sp>
          <p:nvSpPr>
            <p:cNvPr id="114706" name="Text Box 11"/>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mj-lt"/>
                </a:rPr>
                <a:t>5</a:t>
              </a:r>
            </a:p>
          </p:txBody>
        </p:sp>
      </p:grpSp>
      <p:pic>
        <p:nvPicPr>
          <p:cNvPr id="114700" name="Picture 15" descr="j0250085"/>
          <p:cNvPicPr>
            <a:picLocks noChangeAspect="1" noChangeArrowheads="1"/>
          </p:cNvPicPr>
          <p:nvPr/>
        </p:nvPicPr>
        <p:blipFill>
          <a:blip r:embed="rId3" cstate="print"/>
          <a:srcRect/>
          <a:stretch>
            <a:fillRect/>
          </a:stretch>
        </p:blipFill>
        <p:spPr bwMode="auto">
          <a:xfrm>
            <a:off x="5234675" y="1874000"/>
            <a:ext cx="1208088" cy="1311275"/>
          </a:xfrm>
          <a:prstGeom prst="rect">
            <a:avLst/>
          </a:prstGeom>
          <a:noFill/>
          <a:ln w="9525">
            <a:noFill/>
            <a:miter lim="800000"/>
            <a:headEnd/>
            <a:tailEnd/>
          </a:ln>
        </p:spPr>
      </p:pic>
      <p:sp>
        <p:nvSpPr>
          <p:cNvPr id="22" name="Rectangle 3"/>
          <p:cNvSpPr>
            <a:spLocks noChangeArrowheads="1"/>
          </p:cNvSpPr>
          <p:nvPr/>
        </p:nvSpPr>
        <p:spPr bwMode="auto">
          <a:xfrm>
            <a:off x="1568450" y="1480300"/>
            <a:ext cx="2487613" cy="172878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23" name="Rectangle 4"/>
          <p:cNvSpPr>
            <a:spLocks noChangeArrowheads="1"/>
          </p:cNvSpPr>
          <p:nvPr/>
        </p:nvSpPr>
        <p:spPr bwMode="auto">
          <a:xfrm>
            <a:off x="1595438" y="1577138"/>
            <a:ext cx="2451100" cy="334067"/>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cs-CZ" sz="1400" dirty="0" smtClean="0">
                <a:solidFill>
                  <a:srgbClr val="808080"/>
                </a:solidFill>
              </a:rPr>
              <a:t>Výroba</a:t>
            </a:r>
          </a:p>
        </p:txBody>
      </p:sp>
      <p:sp>
        <p:nvSpPr>
          <p:cNvPr id="24" name="Text Box 5"/>
          <p:cNvSpPr txBox="1">
            <a:spLocks noChangeArrowheads="1"/>
          </p:cNvSpPr>
          <p:nvPr/>
        </p:nvSpPr>
        <p:spPr bwMode="auto">
          <a:xfrm>
            <a:off x="1556658" y="3297988"/>
            <a:ext cx="2492828" cy="1846659"/>
          </a:xfrm>
          <a:prstGeom prst="rect">
            <a:avLst/>
          </a:prstGeom>
          <a:noFill/>
          <a:ln w="38100">
            <a:noFill/>
            <a:miter lim="800000"/>
            <a:headEnd/>
            <a:tailEnd/>
          </a:ln>
        </p:spPr>
        <p:txBody>
          <a:bodyPr wrap="square">
            <a:spAutoFit/>
          </a:bodyPr>
          <a:lstStyle/>
          <a:p>
            <a:pPr marL="180000" indent="-180000" eaLnBrk="0" hangingPunct="0">
              <a:spcBef>
                <a:spcPct val="50000"/>
              </a:spcBef>
              <a:buFont typeface="Arial" pitchFamily="34" charset="0"/>
              <a:buChar char="•"/>
              <a:tabLst>
                <a:tab pos="119063" algn="l"/>
              </a:tabLst>
            </a:pPr>
            <a:r>
              <a:rPr lang="cs-CZ" sz="1200" b="1" dirty="0" smtClean="0">
                <a:latin typeface="+mj-lt"/>
              </a:rPr>
              <a:t>Dílenský kalendář</a:t>
            </a:r>
            <a:r>
              <a:rPr lang="cs-CZ" sz="1200" dirty="0">
                <a:latin typeface="+mj-lt"/>
              </a:rPr>
              <a:t/>
            </a:r>
            <a:br>
              <a:rPr lang="cs-CZ" sz="1200" dirty="0">
                <a:latin typeface="+mj-lt"/>
              </a:rPr>
            </a:br>
            <a:r>
              <a:rPr lang="cs-CZ" sz="1200" i="1" dirty="0" smtClean="0">
                <a:latin typeface="+mj-lt"/>
              </a:rPr>
              <a:t>Údržba kalendářů</a:t>
            </a:r>
          </a:p>
          <a:p>
            <a:pPr marL="180000" indent="-180000" eaLnBrk="0" hangingPunct="0">
              <a:spcBef>
                <a:spcPct val="50000"/>
              </a:spcBef>
              <a:buFont typeface="Arial" pitchFamily="34" charset="0"/>
              <a:buChar char="•"/>
              <a:tabLst>
                <a:tab pos="119063" algn="l"/>
              </a:tabLst>
            </a:pPr>
            <a:r>
              <a:rPr lang="cs-CZ" sz="1200" b="1" dirty="0" smtClean="0">
                <a:latin typeface="+mj-lt"/>
              </a:rPr>
              <a:t>Úseky</a:t>
            </a:r>
            <a:r>
              <a:rPr lang="cs-CZ" sz="1200" dirty="0" smtClean="0">
                <a:latin typeface="+mj-lt"/>
              </a:rPr>
              <a:t> </a:t>
            </a:r>
            <a:br>
              <a:rPr lang="cs-CZ" sz="1200" dirty="0" smtClean="0">
                <a:latin typeface="+mj-lt"/>
              </a:rPr>
            </a:br>
            <a:r>
              <a:rPr lang="cs-CZ" sz="1200" i="1" dirty="0" smtClean="0">
                <a:latin typeface="+mj-lt"/>
              </a:rPr>
              <a:t>Údržba úseků</a:t>
            </a:r>
          </a:p>
          <a:p>
            <a:pPr marL="180000" indent="-180000" eaLnBrk="0" hangingPunct="0">
              <a:spcBef>
                <a:spcPct val="50000"/>
              </a:spcBef>
              <a:buFont typeface="Arial" pitchFamily="34" charset="0"/>
              <a:buChar char="•"/>
              <a:tabLst>
                <a:tab pos="119063" algn="l"/>
              </a:tabLst>
            </a:pPr>
            <a:r>
              <a:rPr lang="cs-CZ" sz="1200" b="1" dirty="0" smtClean="0">
                <a:latin typeface="+mj-lt"/>
              </a:rPr>
              <a:t>Výrobní středisko</a:t>
            </a:r>
            <a:br>
              <a:rPr lang="cs-CZ" sz="1200" b="1" dirty="0" smtClean="0">
                <a:latin typeface="+mj-lt"/>
              </a:rPr>
            </a:br>
            <a:r>
              <a:rPr lang="cs-CZ" sz="1200" i="1" dirty="0" smtClean="0">
                <a:latin typeface="+mj-lt"/>
              </a:rPr>
              <a:t>Údržba výrobních středisek</a:t>
            </a:r>
          </a:p>
          <a:p>
            <a:pPr marL="180000" indent="-180000" eaLnBrk="0" hangingPunct="0">
              <a:spcBef>
                <a:spcPct val="50000"/>
              </a:spcBef>
              <a:buFont typeface="Arial" pitchFamily="34" charset="0"/>
              <a:buChar char="•"/>
              <a:tabLst>
                <a:tab pos="119063" algn="l"/>
              </a:tabLst>
            </a:pPr>
            <a:r>
              <a:rPr lang="cs-CZ" sz="1200" b="1" dirty="0" smtClean="0">
                <a:latin typeface="+mj-lt"/>
              </a:rPr>
              <a:t>Pracovní postupy</a:t>
            </a:r>
            <a:r>
              <a:rPr lang="cs-CZ" sz="1200" b="1" i="1" dirty="0" smtClean="0">
                <a:latin typeface="+mj-lt"/>
              </a:rPr>
              <a:t/>
            </a:r>
            <a:br>
              <a:rPr lang="cs-CZ" sz="1200" b="1" i="1" dirty="0" smtClean="0">
                <a:latin typeface="+mj-lt"/>
              </a:rPr>
            </a:br>
            <a:r>
              <a:rPr lang="cs-CZ" sz="1200" i="1" dirty="0" smtClean="0">
                <a:latin typeface="+mj-lt"/>
              </a:rPr>
              <a:t>Údržba pracovních postupů </a:t>
            </a:r>
            <a:endParaRPr lang="cs-CZ" sz="1200" b="1" i="1" dirty="0" smtClean="0">
              <a:latin typeface="+mj-lt"/>
            </a:endParaRPr>
          </a:p>
        </p:txBody>
      </p:sp>
      <p:grpSp>
        <p:nvGrpSpPr>
          <p:cNvPr id="25" name="Group 6"/>
          <p:cNvGrpSpPr>
            <a:grpSpLocks/>
          </p:cNvGrpSpPr>
          <p:nvPr/>
        </p:nvGrpSpPr>
        <p:grpSpPr bwMode="auto">
          <a:xfrm>
            <a:off x="1374775" y="1253288"/>
            <a:ext cx="477838" cy="477838"/>
            <a:chOff x="0" y="351"/>
            <a:chExt cx="401" cy="401"/>
          </a:xfrm>
        </p:grpSpPr>
        <p:sp>
          <p:nvSpPr>
            <p:cNvPr id="27" name="Oval 7"/>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cs-CZ">
                <a:latin typeface="+mj-lt"/>
              </a:endParaRPr>
            </a:p>
          </p:txBody>
        </p:sp>
        <p:sp>
          <p:nvSpPr>
            <p:cNvPr id="28" name="Text Box 8"/>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cs-CZ" sz="1800" smtClean="0">
                  <a:solidFill>
                    <a:schemeClr val="bg1"/>
                  </a:solidFill>
                  <a:latin typeface="+mj-lt"/>
                </a:rPr>
                <a:t>4</a:t>
              </a:r>
              <a:endParaRPr lang="cs-CZ" sz="1800">
                <a:solidFill>
                  <a:schemeClr val="bg1"/>
                </a:solidFill>
                <a:latin typeface="+mj-lt"/>
              </a:endParaRPr>
            </a:p>
          </p:txBody>
        </p:sp>
      </p:grpSp>
      <p:pic>
        <p:nvPicPr>
          <p:cNvPr id="26" name="Picture 9" descr="BD05161_"/>
          <p:cNvPicPr>
            <a:picLocks noChangeAspect="1" noChangeArrowheads="1"/>
          </p:cNvPicPr>
          <p:nvPr/>
        </p:nvPicPr>
        <p:blipFill>
          <a:blip r:embed="rId4" cstate="print"/>
          <a:srcRect/>
          <a:stretch>
            <a:fillRect/>
          </a:stretch>
        </p:blipFill>
        <p:spPr bwMode="auto">
          <a:xfrm>
            <a:off x="2271713" y="1976211"/>
            <a:ext cx="1119187" cy="1082675"/>
          </a:xfrm>
          <a:prstGeom prst="rect">
            <a:avLst/>
          </a:prstGeom>
          <a:noFill/>
          <a:ln w="9525">
            <a:noFill/>
            <a:miter lim="800000"/>
            <a:headEnd/>
            <a:tailEnd/>
          </a:ln>
        </p:spPr>
      </p:pic>
      <p:sp>
        <p:nvSpPr>
          <p:cNvPr id="114696" name="AutoShape 7"/>
          <p:cNvSpPr>
            <a:spLocks noChangeArrowheads="1"/>
          </p:cNvSpPr>
          <p:nvPr/>
        </p:nvSpPr>
        <p:spPr bwMode="auto">
          <a:xfrm>
            <a:off x="3924988" y="1969250"/>
            <a:ext cx="692150" cy="91598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latin typeface="+mj-lt"/>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Activity</a:t>
            </a:r>
            <a:endParaRPr lang="en-US" dirty="0"/>
          </a:p>
        </p:txBody>
      </p:sp>
      <p:sp>
        <p:nvSpPr>
          <p:cNvPr id="115714" name="Footer Placeholder 1"/>
          <p:cNvSpPr>
            <a:spLocks noGrp="1"/>
          </p:cNvSpPr>
          <p:nvPr>
            <p:ph type="ftr" sz="quarter" idx="10"/>
          </p:nvPr>
        </p:nvSpPr>
        <p:spPr>
          <a:noFill/>
        </p:spPr>
        <p:txBody>
          <a:bodyPr/>
          <a:lstStyle/>
          <a:p>
            <a:pPr algn="r"/>
            <a:r>
              <a:rPr lang="en-US" smtClean="0"/>
              <a:t>QS-SU-1010</a:t>
            </a:r>
          </a:p>
        </p:txBody>
      </p:sp>
      <p:pic>
        <p:nvPicPr>
          <p:cNvPr id="115716"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cs-CZ"/>
          </a:p>
        </p:txBody>
      </p:sp>
      <p:sp>
        <p:nvSpPr>
          <p:cNvPr id="3" name="Footer Placeholder 2"/>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normAutofit/>
          </a:bodyPr>
          <a:lstStyle/>
          <a:p>
            <a:r>
              <a:rPr lang="cs-CZ" dirty="0" smtClean="0"/>
              <a:t>Výrobní závod jedné úrovně</a:t>
            </a:r>
            <a:endParaRPr lang="en-US" dirty="0"/>
          </a:p>
        </p:txBody>
      </p:sp>
      <p:sp>
        <p:nvSpPr>
          <p:cNvPr id="23554" name="Footer Placeholder 2"/>
          <p:cNvSpPr>
            <a:spLocks noGrp="1"/>
          </p:cNvSpPr>
          <p:nvPr>
            <p:ph type="ftr" sz="quarter" idx="10"/>
          </p:nvPr>
        </p:nvSpPr>
        <p:spPr>
          <a:noFill/>
        </p:spPr>
        <p:txBody>
          <a:bodyPr/>
          <a:lstStyle/>
          <a:p>
            <a:pPr algn="r"/>
            <a:r>
              <a:rPr lang="en-US" smtClean="0"/>
              <a:t>QS-SU-110</a:t>
            </a:r>
          </a:p>
        </p:txBody>
      </p:sp>
      <p:grpSp>
        <p:nvGrpSpPr>
          <p:cNvPr id="23" name="Group 22"/>
          <p:cNvGrpSpPr/>
          <p:nvPr/>
        </p:nvGrpSpPr>
        <p:grpSpPr>
          <a:xfrm>
            <a:off x="626600" y="2058988"/>
            <a:ext cx="7864269" cy="2693987"/>
            <a:chOff x="1054100" y="2058988"/>
            <a:chExt cx="7864269" cy="2693987"/>
          </a:xfrm>
        </p:grpSpPr>
        <p:sp>
          <p:nvSpPr>
            <p:cNvPr id="23555" name="Rectangle 5"/>
            <p:cNvSpPr>
              <a:spLocks noChangeArrowheads="1"/>
            </p:cNvSpPr>
            <p:nvPr/>
          </p:nvSpPr>
          <p:spPr bwMode="auto">
            <a:xfrm>
              <a:off x="1054100" y="2273300"/>
              <a:ext cx="3502025" cy="2479675"/>
            </a:xfrm>
            <a:prstGeom prst="rect">
              <a:avLst/>
            </a:prstGeom>
            <a:solidFill>
              <a:schemeClr val="bg1"/>
            </a:solidFill>
            <a:ln w="12700">
              <a:solidFill>
                <a:schemeClr val="tx1"/>
              </a:solidFill>
              <a:miter lim="800000"/>
              <a:headEnd/>
              <a:tailEnd/>
            </a:ln>
          </p:spPr>
          <p:txBody>
            <a:bodyPr wrap="none" anchor="ctr"/>
            <a:lstStyle/>
            <a:p>
              <a:endParaRPr lang="en-US">
                <a:latin typeface="+mj-lt"/>
              </a:endParaRPr>
            </a:p>
          </p:txBody>
        </p:sp>
        <p:sp>
          <p:nvSpPr>
            <p:cNvPr id="23556" name="Rectangle 23"/>
            <p:cNvSpPr>
              <a:spLocks noChangeArrowheads="1"/>
            </p:cNvSpPr>
            <p:nvPr/>
          </p:nvSpPr>
          <p:spPr bwMode="auto">
            <a:xfrm>
              <a:off x="2126042" y="3959225"/>
              <a:ext cx="1562929"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 </a:t>
              </a:r>
              <a:r>
                <a:rPr lang="cs-CZ" sz="1800" dirty="0" smtClean="0">
                  <a:latin typeface="+mj-lt"/>
                </a:rPr>
                <a:t>s.r.o.</a:t>
              </a:r>
              <a:r>
                <a:rPr lang="en-US" sz="1800" dirty="0">
                  <a:latin typeface="+mj-lt"/>
                </a:rPr>
                <a:t/>
              </a:r>
              <a:br>
                <a:rPr lang="en-US" sz="1800" dirty="0">
                  <a:latin typeface="+mj-lt"/>
                </a:rPr>
              </a:br>
              <a:r>
                <a:rPr lang="en-US" sz="1800" dirty="0" smtClean="0">
                  <a:latin typeface="+mj-lt"/>
                </a:rPr>
                <a:t>(</a:t>
              </a:r>
              <a:r>
                <a:rPr lang="cs-CZ" sz="1800" dirty="0" smtClean="0">
                  <a:latin typeface="+mj-lt"/>
                </a:rPr>
                <a:t>místo</a:t>
              </a:r>
              <a:r>
                <a:rPr lang="en-US" sz="1800" dirty="0" smtClean="0">
                  <a:latin typeface="+mj-lt"/>
                </a:rPr>
                <a:t> </a:t>
              </a:r>
              <a:r>
                <a:rPr lang="en-US" sz="1800" dirty="0">
                  <a:latin typeface="+mj-lt"/>
                </a:rPr>
                <a:t>8000)</a:t>
              </a:r>
            </a:p>
          </p:txBody>
        </p:sp>
        <p:grpSp>
          <p:nvGrpSpPr>
            <p:cNvPr id="23557" name="Group 24"/>
            <p:cNvGrpSpPr>
              <a:grpSpLocks/>
            </p:cNvGrpSpPr>
            <p:nvPr/>
          </p:nvGrpSpPr>
          <p:grpSpPr bwMode="auto">
            <a:xfrm>
              <a:off x="1512888" y="2670175"/>
              <a:ext cx="2873375" cy="1173163"/>
              <a:chOff x="673" y="1182"/>
              <a:chExt cx="1810" cy="739"/>
            </a:xfrm>
          </p:grpSpPr>
          <p:sp>
            <p:nvSpPr>
              <p:cNvPr id="23561" name="Freeform 25"/>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latin typeface="+mj-lt"/>
                </a:endParaRPr>
              </a:p>
            </p:txBody>
          </p:sp>
          <p:sp>
            <p:nvSpPr>
              <p:cNvPr id="23562" name="AutoShape 26"/>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23563" name="AutoShape 27"/>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23564" name="AutoShape 28"/>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23565" name="AutoShape 29"/>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23566" name="Rectangle 30"/>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23567" name="Rectangle 31"/>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23568" name="AutoShape 32"/>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23569" name="Rectangle 33"/>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23570" name="AutoShape 34"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23571" name="AutoShape 35"/>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23572" name="AutoShape 36"/>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23573" name="Freeform 37"/>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23558" name="Rectangle 71"/>
            <p:cNvSpPr>
              <a:spLocks noChangeArrowheads="1"/>
            </p:cNvSpPr>
            <p:nvPr/>
          </p:nvSpPr>
          <p:spPr bwMode="auto">
            <a:xfrm>
              <a:off x="1377527" y="2058988"/>
              <a:ext cx="2826326" cy="395622"/>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800" dirty="0" smtClean="0">
                  <a:solidFill>
                    <a:srgbClr val="003366"/>
                  </a:solidFill>
                  <a:latin typeface="+mj-lt"/>
                </a:rPr>
                <a:t>Účetní jednotka</a:t>
              </a:r>
              <a:r>
                <a:rPr lang="en-US" sz="1800" dirty="0" smtClean="0">
                  <a:solidFill>
                    <a:srgbClr val="003366"/>
                  </a:solidFill>
                  <a:latin typeface="+mj-lt"/>
                </a:rPr>
                <a:t> </a:t>
              </a:r>
              <a:r>
                <a:rPr lang="en-US" sz="1800" dirty="0">
                  <a:solidFill>
                    <a:srgbClr val="003366"/>
                  </a:solidFill>
                  <a:latin typeface="+mj-lt"/>
                </a:rPr>
                <a:t>1000</a:t>
              </a:r>
            </a:p>
          </p:txBody>
        </p:sp>
        <p:sp>
          <p:nvSpPr>
            <p:cNvPr id="23560" name="Rectangle 83"/>
            <p:cNvSpPr>
              <a:spLocks noChangeArrowheads="1"/>
            </p:cNvSpPr>
            <p:nvPr/>
          </p:nvSpPr>
          <p:spPr bwMode="auto">
            <a:xfrm>
              <a:off x="4738243" y="2665413"/>
              <a:ext cx="4180126" cy="1477328"/>
            </a:xfrm>
            <a:prstGeom prst="rect">
              <a:avLst/>
            </a:prstGeom>
            <a:noFill/>
            <a:ln w="9525" algn="ctr">
              <a:noFill/>
              <a:miter lim="800000"/>
              <a:headEnd/>
              <a:tailEnd/>
            </a:ln>
          </p:spPr>
          <p:txBody>
            <a:bodyPr wrap="square" tIns="91440" bIns="91440">
              <a:spAutoFit/>
            </a:bodyPr>
            <a:lstStyle/>
            <a:p>
              <a:pPr marL="0" lvl="1"/>
              <a:r>
                <a:rPr lang="cs-CZ" dirty="0" smtClean="0">
                  <a:latin typeface="+mj-lt"/>
                </a:rPr>
                <a:t>kanceláře</a:t>
              </a:r>
              <a:endParaRPr lang="en-US" dirty="0">
                <a:latin typeface="+mj-lt"/>
              </a:endParaRPr>
            </a:p>
            <a:p>
              <a:r>
                <a:rPr lang="cs-CZ" dirty="0" smtClean="0">
                  <a:latin typeface="+mj-lt"/>
                </a:rPr>
                <a:t>výrobní prostory</a:t>
              </a:r>
              <a:endParaRPr lang="en-US" dirty="0">
                <a:latin typeface="+mj-lt"/>
              </a:endParaRPr>
            </a:p>
            <a:p>
              <a:r>
                <a:rPr lang="cs-CZ" dirty="0" smtClean="0">
                  <a:latin typeface="+mj-lt"/>
                </a:rPr>
                <a:t>distribuční prostory</a:t>
              </a:r>
              <a:endParaRPr lang="en-US" dirty="0">
                <a:latin typeface="+mj-lt"/>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cs-CZ" dirty="0" smtClean="0"/>
              <a:t>Dvě skladová místa</a:t>
            </a:r>
            <a:endParaRPr lang="en-US" dirty="0"/>
          </a:p>
        </p:txBody>
      </p:sp>
      <p:sp>
        <p:nvSpPr>
          <p:cNvPr id="24578" name="Footer Placeholder 2"/>
          <p:cNvSpPr>
            <a:spLocks noGrp="1"/>
          </p:cNvSpPr>
          <p:nvPr>
            <p:ph type="ftr" sz="quarter" idx="10"/>
          </p:nvPr>
        </p:nvSpPr>
        <p:spPr>
          <a:noFill/>
        </p:spPr>
        <p:txBody>
          <a:bodyPr/>
          <a:lstStyle/>
          <a:p>
            <a:pPr algn="r"/>
            <a:r>
              <a:rPr lang="en-US" smtClean="0"/>
              <a:t>QS-SU-120</a:t>
            </a:r>
          </a:p>
        </p:txBody>
      </p:sp>
      <p:grpSp>
        <p:nvGrpSpPr>
          <p:cNvPr id="24579" name="Group 42"/>
          <p:cNvGrpSpPr>
            <a:grpSpLocks/>
          </p:cNvGrpSpPr>
          <p:nvPr/>
        </p:nvGrpSpPr>
        <p:grpSpPr bwMode="auto">
          <a:xfrm>
            <a:off x="949325" y="1239050"/>
            <a:ext cx="7248525" cy="4543425"/>
            <a:chOff x="982" y="1016"/>
            <a:chExt cx="4566" cy="2862"/>
          </a:xfrm>
        </p:grpSpPr>
        <p:pic>
          <p:nvPicPr>
            <p:cNvPr id="24583" name="Picture 43" descr="warehouse1"/>
            <p:cNvPicPr>
              <a:picLocks noChangeAspect="1" noChangeArrowheads="1"/>
            </p:cNvPicPr>
            <p:nvPr/>
          </p:nvPicPr>
          <p:blipFill>
            <a:blip r:embed="rId3" cstate="print"/>
            <a:srcRect/>
            <a:stretch>
              <a:fillRect/>
            </a:stretch>
          </p:blipFill>
          <p:spPr bwMode="auto">
            <a:xfrm>
              <a:off x="982" y="1016"/>
              <a:ext cx="4566" cy="2862"/>
            </a:xfrm>
            <a:prstGeom prst="rect">
              <a:avLst/>
            </a:prstGeom>
            <a:noFill/>
            <a:ln w="9525">
              <a:noFill/>
              <a:miter lim="800000"/>
              <a:headEnd/>
              <a:tailEnd/>
            </a:ln>
          </p:spPr>
        </p:pic>
        <p:sp>
          <p:nvSpPr>
            <p:cNvPr id="24584" name="Rectangle 44"/>
            <p:cNvSpPr>
              <a:spLocks noChangeArrowheads="1"/>
            </p:cNvSpPr>
            <p:nvPr/>
          </p:nvSpPr>
          <p:spPr bwMode="auto">
            <a:xfrm>
              <a:off x="1100" y="1034"/>
              <a:ext cx="1097" cy="910"/>
            </a:xfrm>
            <a:prstGeom prst="rect">
              <a:avLst/>
            </a:prstGeom>
            <a:noFill/>
            <a:ln w="9525">
              <a:noFill/>
              <a:miter lim="800000"/>
              <a:headEnd/>
              <a:tailEnd/>
            </a:ln>
          </p:spPr>
          <p:txBody>
            <a:bodyPr anchor="ctr"/>
            <a:lstStyle/>
            <a:p>
              <a:pPr algn="ctr" eaLnBrk="0" hangingPunct="0"/>
              <a:r>
                <a:rPr lang="cs-CZ" sz="1600" dirty="0" smtClean="0">
                  <a:latin typeface="+mj-lt"/>
                </a:rPr>
                <a:t>Skladové místo surového materiálu</a:t>
              </a:r>
              <a:endParaRPr lang="en-US" sz="1600" dirty="0">
                <a:latin typeface="+mj-lt"/>
              </a:endParaRPr>
            </a:p>
          </p:txBody>
        </p:sp>
        <p:sp>
          <p:nvSpPr>
            <p:cNvPr id="24585" name="Rectangle 45"/>
            <p:cNvSpPr>
              <a:spLocks noChangeArrowheads="1"/>
            </p:cNvSpPr>
            <p:nvPr/>
          </p:nvSpPr>
          <p:spPr bwMode="auto">
            <a:xfrm>
              <a:off x="2352" y="1036"/>
              <a:ext cx="899" cy="585"/>
            </a:xfrm>
            <a:prstGeom prst="rect">
              <a:avLst/>
            </a:prstGeom>
            <a:noFill/>
            <a:ln w="9525">
              <a:noFill/>
              <a:miter lim="800000"/>
              <a:headEnd/>
              <a:tailEnd/>
            </a:ln>
          </p:spPr>
          <p:txBody>
            <a:bodyPr anchor="ctr"/>
            <a:lstStyle/>
            <a:p>
              <a:pPr algn="ctr" eaLnBrk="0" hangingPunct="0"/>
              <a:r>
                <a:rPr lang="en-US" sz="1600" dirty="0" smtClean="0">
                  <a:latin typeface="+mj-lt"/>
                </a:rPr>
                <a:t>Pl</a:t>
              </a:r>
              <a:r>
                <a:rPr lang="cs-CZ" sz="1600" dirty="0" smtClean="0">
                  <a:latin typeface="+mj-lt"/>
                </a:rPr>
                <a:t>á</a:t>
              </a:r>
              <a:r>
                <a:rPr lang="en-US" sz="1600" dirty="0" smtClean="0">
                  <a:latin typeface="+mj-lt"/>
                </a:rPr>
                <a:t>n</a:t>
              </a:r>
              <a:r>
                <a:rPr lang="cs-CZ" sz="1600" dirty="0" smtClean="0">
                  <a:latin typeface="+mj-lt"/>
                </a:rPr>
                <a:t>ování</a:t>
              </a:r>
              <a:r>
                <a:rPr lang="en-US" sz="1600" dirty="0" smtClean="0">
                  <a:latin typeface="+mj-lt"/>
                </a:rPr>
                <a:t>/</a:t>
              </a:r>
              <a:endParaRPr lang="en-US" sz="1600" dirty="0">
                <a:latin typeface="+mj-lt"/>
              </a:endParaRPr>
            </a:p>
            <a:p>
              <a:pPr algn="ctr" eaLnBrk="0" hangingPunct="0"/>
              <a:r>
                <a:rPr lang="cs-CZ" sz="1600" dirty="0" smtClean="0">
                  <a:latin typeface="+mj-lt"/>
                </a:rPr>
                <a:t>nákup</a:t>
              </a:r>
              <a:endParaRPr lang="en-US" sz="1600" dirty="0">
                <a:latin typeface="+mj-lt"/>
              </a:endParaRPr>
            </a:p>
          </p:txBody>
        </p:sp>
        <p:sp>
          <p:nvSpPr>
            <p:cNvPr id="24586" name="Rectangle 46"/>
            <p:cNvSpPr>
              <a:spLocks noChangeArrowheads="1"/>
            </p:cNvSpPr>
            <p:nvPr/>
          </p:nvSpPr>
          <p:spPr bwMode="auto">
            <a:xfrm>
              <a:off x="3253" y="1031"/>
              <a:ext cx="1007" cy="585"/>
            </a:xfrm>
            <a:prstGeom prst="rect">
              <a:avLst/>
            </a:prstGeom>
            <a:noFill/>
            <a:ln w="9525">
              <a:noFill/>
              <a:miter lim="800000"/>
              <a:headEnd/>
              <a:tailEnd/>
            </a:ln>
          </p:spPr>
          <p:txBody>
            <a:bodyPr anchor="ctr"/>
            <a:lstStyle/>
            <a:p>
              <a:pPr algn="ctr" eaLnBrk="0" hangingPunct="0"/>
              <a:r>
                <a:rPr lang="cs-CZ" sz="1600" dirty="0" smtClean="0">
                  <a:latin typeface="+mj-lt"/>
                </a:rPr>
                <a:t>Informační</a:t>
              </a:r>
            </a:p>
            <a:p>
              <a:pPr algn="ctr" eaLnBrk="0" hangingPunct="0"/>
              <a:r>
                <a:rPr lang="cs-CZ" sz="1600" dirty="0" smtClean="0">
                  <a:latin typeface="+mj-lt"/>
                </a:rPr>
                <a:t>systém</a:t>
              </a:r>
              <a:endParaRPr lang="cs-CZ" sz="1600" dirty="0">
                <a:latin typeface="+mj-lt"/>
              </a:endParaRPr>
            </a:p>
          </p:txBody>
        </p:sp>
        <p:sp>
          <p:nvSpPr>
            <p:cNvPr id="24587" name="Rectangle 47"/>
            <p:cNvSpPr>
              <a:spLocks noChangeArrowheads="1"/>
            </p:cNvSpPr>
            <p:nvPr/>
          </p:nvSpPr>
          <p:spPr bwMode="auto">
            <a:xfrm>
              <a:off x="4678" y="1032"/>
              <a:ext cx="854" cy="591"/>
            </a:xfrm>
            <a:prstGeom prst="rect">
              <a:avLst/>
            </a:prstGeom>
            <a:noFill/>
            <a:ln w="9525">
              <a:noFill/>
              <a:miter lim="800000"/>
              <a:headEnd/>
              <a:tailEnd/>
            </a:ln>
          </p:spPr>
          <p:txBody>
            <a:bodyPr anchor="ctr"/>
            <a:lstStyle/>
            <a:p>
              <a:pPr algn="ctr" eaLnBrk="0" hangingPunct="0"/>
              <a:r>
                <a:rPr lang="cs-CZ" sz="1600" dirty="0" smtClean="0">
                  <a:latin typeface="+mj-lt"/>
                </a:rPr>
                <a:t>Účtárna</a:t>
              </a:r>
              <a:endParaRPr lang="en-US" sz="1600" dirty="0">
                <a:latin typeface="+mj-lt"/>
              </a:endParaRPr>
            </a:p>
          </p:txBody>
        </p:sp>
        <p:sp>
          <p:nvSpPr>
            <p:cNvPr id="24588" name="Rectangle 48"/>
            <p:cNvSpPr>
              <a:spLocks noChangeArrowheads="1"/>
            </p:cNvSpPr>
            <p:nvPr/>
          </p:nvSpPr>
          <p:spPr bwMode="auto">
            <a:xfrm>
              <a:off x="997" y="1941"/>
              <a:ext cx="931" cy="1191"/>
            </a:xfrm>
            <a:prstGeom prst="rect">
              <a:avLst/>
            </a:prstGeom>
            <a:noFill/>
            <a:ln w="9525">
              <a:noFill/>
              <a:miter lim="800000"/>
              <a:headEnd/>
              <a:tailEnd/>
            </a:ln>
          </p:spPr>
          <p:txBody>
            <a:bodyPr anchor="ctr"/>
            <a:lstStyle/>
            <a:p>
              <a:pPr algn="ctr" eaLnBrk="0" hangingPunct="0"/>
              <a:r>
                <a:rPr lang="cs-CZ" sz="1600" dirty="0" smtClean="0">
                  <a:latin typeface="+mj-lt"/>
                </a:rPr>
                <a:t>Příjem a výdej</a:t>
              </a:r>
              <a:endParaRPr lang="en-US" sz="1600" dirty="0">
                <a:latin typeface="+mj-lt"/>
              </a:endParaRPr>
            </a:p>
          </p:txBody>
        </p:sp>
        <p:sp>
          <p:nvSpPr>
            <p:cNvPr id="24589" name="Rectangle 49"/>
            <p:cNvSpPr>
              <a:spLocks noChangeArrowheads="1"/>
            </p:cNvSpPr>
            <p:nvPr/>
          </p:nvSpPr>
          <p:spPr bwMode="auto">
            <a:xfrm>
              <a:off x="1093" y="3135"/>
              <a:ext cx="1085" cy="725"/>
            </a:xfrm>
            <a:prstGeom prst="rect">
              <a:avLst/>
            </a:prstGeom>
            <a:noFill/>
            <a:ln w="9525">
              <a:noFill/>
              <a:miter lim="800000"/>
              <a:headEnd/>
              <a:tailEnd/>
            </a:ln>
          </p:spPr>
          <p:txBody>
            <a:bodyPr anchor="ctr"/>
            <a:lstStyle/>
            <a:p>
              <a:pPr algn="ctr" eaLnBrk="0" hangingPunct="0"/>
              <a:r>
                <a:rPr lang="cs-CZ" sz="1600" dirty="0" smtClean="0">
                  <a:latin typeface="+mj-lt"/>
                </a:rPr>
                <a:t>Skladové místo hotových výrobků</a:t>
              </a:r>
              <a:endParaRPr lang="en-US" sz="1600" dirty="0">
                <a:latin typeface="+mj-lt"/>
              </a:endParaRPr>
            </a:p>
          </p:txBody>
        </p:sp>
        <p:sp>
          <p:nvSpPr>
            <p:cNvPr id="24590" name="Rectangle 50"/>
            <p:cNvSpPr>
              <a:spLocks noChangeArrowheads="1"/>
            </p:cNvSpPr>
            <p:nvPr/>
          </p:nvSpPr>
          <p:spPr bwMode="auto">
            <a:xfrm>
              <a:off x="2141" y="1624"/>
              <a:ext cx="2661" cy="1797"/>
            </a:xfrm>
            <a:prstGeom prst="rect">
              <a:avLst/>
            </a:prstGeom>
            <a:noFill/>
            <a:ln w="9525">
              <a:noFill/>
              <a:miter lim="800000"/>
              <a:headEnd/>
              <a:tailEnd/>
            </a:ln>
          </p:spPr>
          <p:txBody>
            <a:bodyPr anchor="ctr"/>
            <a:lstStyle/>
            <a:p>
              <a:pPr algn="ctr" eaLnBrk="0" hangingPunct="0"/>
              <a:r>
                <a:rPr lang="cs-CZ" sz="1600" dirty="0" smtClean="0">
                  <a:latin typeface="+mj-lt"/>
                </a:rPr>
                <a:t>Výrobní prostory</a:t>
              </a:r>
              <a:endParaRPr lang="en-US" sz="1600" dirty="0">
                <a:latin typeface="+mj-lt"/>
              </a:endParaRPr>
            </a:p>
          </p:txBody>
        </p:sp>
        <p:sp>
          <p:nvSpPr>
            <p:cNvPr id="24591" name="Rectangle 51"/>
            <p:cNvSpPr>
              <a:spLocks noChangeArrowheads="1"/>
            </p:cNvSpPr>
            <p:nvPr/>
          </p:nvSpPr>
          <p:spPr bwMode="auto">
            <a:xfrm>
              <a:off x="4773" y="1625"/>
              <a:ext cx="758" cy="2230"/>
            </a:xfrm>
            <a:prstGeom prst="rect">
              <a:avLst/>
            </a:prstGeom>
            <a:noFill/>
            <a:ln w="9525">
              <a:noFill/>
              <a:miter lim="800000"/>
              <a:headEnd/>
              <a:tailEnd/>
            </a:ln>
          </p:spPr>
          <p:txBody>
            <a:bodyPr anchor="ctr"/>
            <a:lstStyle/>
            <a:p>
              <a:pPr algn="ctr" eaLnBrk="0" hangingPunct="0"/>
              <a:r>
                <a:rPr lang="cs-CZ" sz="1600" dirty="0" smtClean="0">
                  <a:latin typeface="+mj-lt"/>
                </a:rPr>
                <a:t>Kanceláře vedení </a:t>
              </a:r>
              <a:r>
                <a:rPr lang="en-US" sz="1600" dirty="0" smtClean="0">
                  <a:latin typeface="+mj-lt"/>
                </a:rPr>
                <a:t>QMI</a:t>
              </a:r>
              <a:endParaRPr lang="en-US" sz="1600" dirty="0">
                <a:latin typeface="+mj-lt"/>
              </a:endParaRPr>
            </a:p>
          </p:txBody>
        </p:sp>
        <p:sp>
          <p:nvSpPr>
            <p:cNvPr id="24592" name="Rectangle 52"/>
            <p:cNvSpPr>
              <a:spLocks noChangeArrowheads="1"/>
            </p:cNvSpPr>
            <p:nvPr/>
          </p:nvSpPr>
          <p:spPr bwMode="auto">
            <a:xfrm>
              <a:off x="2772" y="3238"/>
              <a:ext cx="2342" cy="625"/>
            </a:xfrm>
            <a:prstGeom prst="rect">
              <a:avLst/>
            </a:prstGeom>
            <a:noFill/>
            <a:ln w="9525">
              <a:noFill/>
              <a:miter lim="800000"/>
              <a:headEnd/>
              <a:tailEnd/>
            </a:ln>
          </p:spPr>
          <p:txBody>
            <a:bodyPr anchor="ctr"/>
            <a:lstStyle/>
            <a:p>
              <a:pPr algn="ctr" eaLnBrk="0" hangingPunct="0"/>
              <a:r>
                <a:rPr lang="cs-CZ" sz="1600" dirty="0" smtClean="0">
                  <a:latin typeface="+mj-lt"/>
                </a:rPr>
                <a:t>Prodej</a:t>
              </a:r>
              <a:endParaRPr lang="en-US" sz="1600" dirty="0">
                <a:latin typeface="+mj-lt"/>
              </a:endParaRPr>
            </a:p>
          </p:txBody>
        </p:sp>
      </p:grpSp>
      <p:sp>
        <p:nvSpPr>
          <p:cNvPr id="24580" name="Oval 53"/>
          <p:cNvSpPr>
            <a:spLocks noChangeArrowheads="1"/>
          </p:cNvSpPr>
          <p:nvPr/>
        </p:nvSpPr>
        <p:spPr bwMode="auto">
          <a:xfrm>
            <a:off x="661988" y="1159675"/>
            <a:ext cx="2544762" cy="1497013"/>
          </a:xfrm>
          <a:prstGeom prst="ellipse">
            <a:avLst/>
          </a:prstGeom>
          <a:noFill/>
          <a:ln w="38100">
            <a:solidFill>
              <a:srgbClr val="003366"/>
            </a:solidFill>
            <a:round/>
            <a:headEnd/>
            <a:tailEnd/>
          </a:ln>
        </p:spPr>
        <p:txBody>
          <a:bodyPr wrap="none" anchor="ctr"/>
          <a:lstStyle/>
          <a:p>
            <a:endParaRPr lang="en-US">
              <a:latin typeface="+mj-lt"/>
            </a:endParaRPr>
          </a:p>
        </p:txBody>
      </p:sp>
      <p:sp>
        <p:nvSpPr>
          <p:cNvPr id="24581" name="Oval 54"/>
          <p:cNvSpPr>
            <a:spLocks noChangeArrowheads="1"/>
          </p:cNvSpPr>
          <p:nvPr/>
        </p:nvSpPr>
        <p:spPr bwMode="auto">
          <a:xfrm>
            <a:off x="661988" y="4433100"/>
            <a:ext cx="2544762" cy="1497013"/>
          </a:xfrm>
          <a:prstGeom prst="ellipse">
            <a:avLst/>
          </a:prstGeom>
          <a:noFill/>
          <a:ln w="38100">
            <a:solidFill>
              <a:srgbClr val="003366"/>
            </a:solidFill>
            <a:round/>
            <a:headEnd/>
            <a:tailEnd/>
          </a:ln>
        </p:spPr>
        <p:txBody>
          <a:bodyPr wrap="none" anchor="ctr"/>
          <a:lstStyle/>
          <a:p>
            <a:endParaRPr lang="en-US">
              <a:latin typeface="+mj-l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Nastavení účetní jednotky</a:t>
            </a:r>
            <a:r>
              <a:rPr lang="en-US" dirty="0" smtClean="0"/>
              <a:t>: </a:t>
            </a:r>
            <a:r>
              <a:rPr lang="cs-CZ" dirty="0" smtClean="0"/>
              <a:t>adresa firmy</a:t>
            </a:r>
            <a:endParaRPr lang="en-US" dirty="0"/>
          </a:p>
        </p:txBody>
      </p:sp>
      <p:sp>
        <p:nvSpPr>
          <p:cNvPr id="25602" name="Footer Placeholder 3"/>
          <p:cNvSpPr>
            <a:spLocks noGrp="1"/>
          </p:cNvSpPr>
          <p:nvPr>
            <p:ph type="ftr" sz="quarter" idx="10"/>
          </p:nvPr>
        </p:nvSpPr>
        <p:spPr>
          <a:noFill/>
        </p:spPr>
        <p:txBody>
          <a:bodyPr/>
          <a:lstStyle/>
          <a:p>
            <a:pPr algn="r"/>
            <a:r>
              <a:rPr lang="en-US" smtClean="0"/>
              <a:t>QS-SU-130</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 y="1714500"/>
            <a:ext cx="78105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cs-CZ" dirty="0" smtClean="0"/>
              <a:t>Zrušení označení primární účetní jednotky</a:t>
            </a:r>
            <a:endParaRPr lang="en-US" dirty="0"/>
          </a:p>
        </p:txBody>
      </p:sp>
      <p:sp>
        <p:nvSpPr>
          <p:cNvPr id="26627" name="Footer Placeholder 3"/>
          <p:cNvSpPr>
            <a:spLocks noGrp="1"/>
          </p:cNvSpPr>
          <p:nvPr>
            <p:ph type="ftr" sz="quarter" idx="10"/>
          </p:nvPr>
        </p:nvSpPr>
        <p:spPr>
          <a:noFill/>
        </p:spPr>
        <p:txBody>
          <a:bodyPr/>
          <a:lstStyle/>
          <a:p>
            <a:pPr algn="r"/>
            <a:r>
              <a:rPr lang="en-US" smtClean="0"/>
              <a:t>QS-SU-140</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970" y="1184802"/>
            <a:ext cx="8089777" cy="456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Kód účetní jednotky</a:t>
            </a:r>
            <a:endParaRPr lang="en-US" dirty="0"/>
          </a:p>
        </p:txBody>
      </p:sp>
      <p:sp>
        <p:nvSpPr>
          <p:cNvPr id="27651" name="Footer Placeholder 3"/>
          <p:cNvSpPr>
            <a:spLocks noGrp="1"/>
          </p:cNvSpPr>
          <p:nvPr>
            <p:ph type="ftr" sz="quarter" idx="10"/>
          </p:nvPr>
        </p:nvSpPr>
        <p:spPr>
          <a:noFill/>
        </p:spPr>
        <p:txBody>
          <a:bodyPr/>
          <a:lstStyle/>
          <a:p>
            <a:pPr algn="r"/>
            <a:r>
              <a:rPr lang="en-US" smtClean="0"/>
              <a:t>QS-SU-150</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057" y="1139650"/>
            <a:ext cx="7173686" cy="46306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Implicitní hodnoty řízení účtů</a:t>
            </a:r>
            <a:endParaRPr lang="en-US" dirty="0"/>
          </a:p>
        </p:txBody>
      </p:sp>
      <p:sp>
        <p:nvSpPr>
          <p:cNvPr id="28674" name="Footer Placeholder 3"/>
          <p:cNvSpPr>
            <a:spLocks noGrp="1"/>
          </p:cNvSpPr>
          <p:nvPr>
            <p:ph type="ftr" sz="quarter" idx="10"/>
          </p:nvPr>
        </p:nvSpPr>
        <p:spPr>
          <a:noFill/>
        </p:spPr>
        <p:txBody>
          <a:bodyPr/>
          <a:lstStyle/>
          <a:p>
            <a:pPr algn="r"/>
            <a:r>
              <a:rPr lang="en-US" smtClean="0"/>
              <a:t>QS-SU-160</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857" y="1434875"/>
            <a:ext cx="4169230" cy="2486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82880"/>
            <a:ext cx="8413668" cy="716523"/>
          </a:xfrm>
        </p:spPr>
        <p:txBody>
          <a:bodyPr>
            <a:normAutofit/>
          </a:bodyPr>
          <a:lstStyle/>
          <a:p>
            <a:r>
              <a:rPr lang="cs-CZ" dirty="0" smtClean="0"/>
              <a:t>Nastavení účetní jednotky: zadání banky</a:t>
            </a:r>
            <a:endParaRPr lang="cs-CZ" dirty="0"/>
          </a:p>
        </p:txBody>
      </p:sp>
      <p:sp>
        <p:nvSpPr>
          <p:cNvPr id="29699" name="Footer Placeholder 3"/>
          <p:cNvSpPr>
            <a:spLocks noGrp="1"/>
          </p:cNvSpPr>
          <p:nvPr>
            <p:ph type="ftr" sz="quarter" idx="10"/>
          </p:nvPr>
        </p:nvSpPr>
        <p:spPr>
          <a:noFill/>
        </p:spPr>
        <p:txBody>
          <a:bodyPr/>
          <a:lstStyle/>
          <a:p>
            <a:pPr algn="r"/>
            <a:r>
              <a:rPr lang="en-US" smtClean="0"/>
              <a:t>QS-SU-170</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564" y="945017"/>
            <a:ext cx="6860721" cy="4930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372" name="AutoShape 41"/>
          <p:cNvCxnSpPr>
            <a:cxnSpLocks noChangeShapeType="1"/>
            <a:stCxn id="582668" idx="3"/>
            <a:endCxn id="582691" idx="1"/>
          </p:cNvCxnSpPr>
          <p:nvPr/>
        </p:nvCxnSpPr>
        <p:spPr bwMode="auto">
          <a:xfrm flipH="1">
            <a:off x="430213" y="2350300"/>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sp>
        <p:nvSpPr>
          <p:cNvPr id="582661" name="Rectangle 5"/>
          <p:cNvSpPr>
            <a:spLocks noChangeArrowheads="1"/>
          </p:cNvSpPr>
          <p:nvPr/>
        </p:nvSpPr>
        <p:spPr bwMode="auto">
          <a:xfrm>
            <a:off x="3409950" y="3798100"/>
            <a:ext cx="2486025"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4341" name="Rectangle 6"/>
          <p:cNvSpPr>
            <a:spLocks noChangeArrowheads="1"/>
          </p:cNvSpPr>
          <p:nvPr/>
        </p:nvSpPr>
        <p:spPr bwMode="auto">
          <a:xfrm>
            <a:off x="3555038" y="3844138"/>
            <a:ext cx="2254593"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Kalkulace nákladů</a:t>
            </a:r>
            <a:endParaRPr lang="en-US" sz="2000" dirty="0">
              <a:solidFill>
                <a:srgbClr val="003366"/>
              </a:solidFill>
            </a:endParaRPr>
          </a:p>
        </p:txBody>
      </p:sp>
      <p:sp>
        <p:nvSpPr>
          <p:cNvPr id="14342" name="AutoShape 7"/>
          <p:cNvSpPr>
            <a:spLocks noChangeArrowheads="1"/>
          </p:cNvSpPr>
          <p:nvPr/>
        </p:nvSpPr>
        <p:spPr bwMode="auto">
          <a:xfrm>
            <a:off x="2820988" y="4287050"/>
            <a:ext cx="692150" cy="91598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14343" name="Oval 9"/>
          <p:cNvSpPr>
            <a:spLocks noChangeArrowheads="1"/>
          </p:cNvSpPr>
          <p:nvPr/>
        </p:nvSpPr>
        <p:spPr bwMode="auto">
          <a:xfrm>
            <a:off x="3194050" y="3571088"/>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4344" name="Text Box 10"/>
          <p:cNvSpPr txBox="1">
            <a:spLocks noChangeArrowheads="1"/>
          </p:cNvSpPr>
          <p:nvPr/>
        </p:nvSpPr>
        <p:spPr bwMode="auto">
          <a:xfrm>
            <a:off x="3213100" y="365046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5</a:t>
            </a:r>
          </a:p>
        </p:txBody>
      </p:sp>
      <p:pic>
        <p:nvPicPr>
          <p:cNvPr id="14345" name="Picture 11" descr="j0250085"/>
          <p:cNvPicPr>
            <a:picLocks noChangeAspect="1" noChangeArrowheads="1"/>
          </p:cNvPicPr>
          <p:nvPr/>
        </p:nvPicPr>
        <p:blipFill>
          <a:blip r:embed="rId3" cstate="print"/>
          <a:srcRect/>
          <a:stretch>
            <a:fillRect/>
          </a:stretch>
        </p:blipFill>
        <p:spPr bwMode="auto">
          <a:xfrm>
            <a:off x="4130675" y="4191800"/>
            <a:ext cx="1208088" cy="1311275"/>
          </a:xfrm>
          <a:prstGeom prst="rect">
            <a:avLst/>
          </a:prstGeom>
          <a:noFill/>
          <a:ln w="9525">
            <a:noFill/>
            <a:miter lim="800000"/>
            <a:headEnd/>
            <a:tailEnd/>
          </a:ln>
        </p:spPr>
      </p:pic>
      <p:sp>
        <p:nvSpPr>
          <p:cNvPr id="582691" name="Rectangle 35"/>
          <p:cNvSpPr>
            <a:spLocks noChangeArrowheads="1"/>
          </p:cNvSpPr>
          <p:nvPr/>
        </p:nvSpPr>
        <p:spPr bwMode="auto">
          <a:xfrm>
            <a:off x="430213" y="3855250"/>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4368" name="Rectangle 36"/>
          <p:cNvSpPr>
            <a:spLocks noChangeArrowheads="1"/>
          </p:cNvSpPr>
          <p:nvPr/>
        </p:nvSpPr>
        <p:spPr bwMode="auto">
          <a:xfrm>
            <a:off x="457200" y="3901288"/>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cs-CZ" sz="2000" dirty="0" smtClean="0">
                <a:solidFill>
                  <a:srgbClr val="003366"/>
                </a:solidFill>
              </a:rPr>
              <a:t>Výroba</a:t>
            </a:r>
            <a:endParaRPr lang="en-US" sz="2000" dirty="0">
              <a:solidFill>
                <a:srgbClr val="003366"/>
              </a:solidFill>
            </a:endParaRPr>
          </a:p>
        </p:txBody>
      </p:sp>
      <p:sp>
        <p:nvSpPr>
          <p:cNvPr id="14369" name="Oval 38"/>
          <p:cNvSpPr>
            <a:spLocks noChangeArrowheads="1"/>
          </p:cNvSpPr>
          <p:nvPr/>
        </p:nvSpPr>
        <p:spPr bwMode="auto">
          <a:xfrm>
            <a:off x="236538" y="3628238"/>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4370" name="Text Box 39"/>
          <p:cNvSpPr txBox="1">
            <a:spLocks noChangeArrowheads="1"/>
          </p:cNvSpPr>
          <p:nvPr/>
        </p:nvSpPr>
        <p:spPr bwMode="auto">
          <a:xfrm>
            <a:off x="255588" y="370761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4</a:t>
            </a:r>
          </a:p>
        </p:txBody>
      </p:sp>
      <p:pic>
        <p:nvPicPr>
          <p:cNvPr id="14371" name="Picture 40" descr="BD05161_"/>
          <p:cNvPicPr>
            <a:picLocks noChangeAspect="1" noChangeArrowheads="1"/>
          </p:cNvPicPr>
          <p:nvPr/>
        </p:nvPicPr>
        <p:blipFill>
          <a:blip r:embed="rId4" cstate="print"/>
          <a:srcRect/>
          <a:stretch>
            <a:fillRect/>
          </a:stretch>
        </p:blipFill>
        <p:spPr bwMode="auto">
          <a:xfrm>
            <a:off x="1133475" y="4317213"/>
            <a:ext cx="1119188" cy="1082675"/>
          </a:xfrm>
          <a:prstGeom prst="rect">
            <a:avLst/>
          </a:prstGeom>
          <a:noFill/>
          <a:ln w="9525">
            <a:noFill/>
            <a:miter lim="800000"/>
            <a:headEnd/>
            <a:tailEnd/>
          </a:ln>
        </p:spPr>
      </p:pic>
      <p:sp>
        <p:nvSpPr>
          <p:cNvPr id="14373" name="Rectangle 42"/>
          <p:cNvSpPr>
            <a:spLocks noChangeArrowheads="1"/>
          </p:cNvSpPr>
          <p:nvPr/>
        </p:nvSpPr>
        <p:spPr bwMode="auto">
          <a:xfrm>
            <a:off x="0" y="3513938"/>
            <a:ext cx="9144000" cy="2278062"/>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582668" name="Rectangle 12"/>
          <p:cNvSpPr>
            <a:spLocks noChangeArrowheads="1"/>
          </p:cNvSpPr>
          <p:nvPr/>
        </p:nvSpPr>
        <p:spPr bwMode="auto">
          <a:xfrm>
            <a:off x="630555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4347" name="Freeform 14"/>
          <p:cNvSpPr>
            <a:spLocks/>
          </p:cNvSpPr>
          <p:nvPr/>
        </p:nvSpPr>
        <p:spPr bwMode="auto">
          <a:xfrm rot="1004478">
            <a:off x="7172325" y="1616875"/>
            <a:ext cx="655638" cy="1516063"/>
          </a:xfrm>
          <a:custGeom>
            <a:avLst/>
            <a:gdLst>
              <a:gd name="T0" fmla="*/ 2147483647 w 961"/>
              <a:gd name="T1" fmla="*/ 2147483647 h 2227"/>
              <a:gd name="T2" fmla="*/ 2147483647 w 961"/>
              <a:gd name="T3" fmla="*/ 2147483647 h 2227"/>
              <a:gd name="T4" fmla="*/ 2147483647 w 961"/>
              <a:gd name="T5" fmla="*/ 2147483647 h 2227"/>
              <a:gd name="T6" fmla="*/ 2147483647 w 961"/>
              <a:gd name="T7" fmla="*/ 2147483647 h 2227"/>
              <a:gd name="T8" fmla="*/ 2147483647 w 961"/>
              <a:gd name="T9" fmla="*/ 2147483647 h 2227"/>
              <a:gd name="T10" fmla="*/ 2147483647 w 961"/>
              <a:gd name="T11" fmla="*/ 2147483647 h 2227"/>
              <a:gd name="T12" fmla="*/ 2147483647 w 961"/>
              <a:gd name="T13" fmla="*/ 2147483647 h 2227"/>
              <a:gd name="T14" fmla="*/ 2147483647 w 961"/>
              <a:gd name="T15" fmla="*/ 2147483647 h 2227"/>
              <a:gd name="T16" fmla="*/ 2147483647 w 961"/>
              <a:gd name="T17" fmla="*/ 2147483647 h 2227"/>
              <a:gd name="T18" fmla="*/ 2147483647 w 961"/>
              <a:gd name="T19" fmla="*/ 2147483647 h 2227"/>
              <a:gd name="T20" fmla="*/ 2147483647 w 961"/>
              <a:gd name="T21" fmla="*/ 2147483647 h 2227"/>
              <a:gd name="T22" fmla="*/ 2147483647 w 961"/>
              <a:gd name="T23" fmla="*/ 2147483647 h 2227"/>
              <a:gd name="T24" fmla="*/ 2147483647 w 961"/>
              <a:gd name="T25" fmla="*/ 2147483647 h 2227"/>
              <a:gd name="T26" fmla="*/ 2147483647 w 961"/>
              <a:gd name="T27" fmla="*/ 2147483647 h 2227"/>
              <a:gd name="T28" fmla="*/ 2147483647 w 961"/>
              <a:gd name="T29" fmla="*/ 2147483647 h 2227"/>
              <a:gd name="T30" fmla="*/ 2147483647 w 961"/>
              <a:gd name="T31" fmla="*/ 2147483647 h 2227"/>
              <a:gd name="T32" fmla="*/ 2147483647 w 961"/>
              <a:gd name="T33" fmla="*/ 2147483647 h 2227"/>
              <a:gd name="T34" fmla="*/ 2147483647 w 961"/>
              <a:gd name="T35" fmla="*/ 2147483647 h 2227"/>
              <a:gd name="T36" fmla="*/ 2147483647 w 961"/>
              <a:gd name="T37" fmla="*/ 2147483647 h 2227"/>
              <a:gd name="T38" fmla="*/ 2147483647 w 961"/>
              <a:gd name="T39" fmla="*/ 2147483647 h 2227"/>
              <a:gd name="T40" fmla="*/ 2147483647 w 961"/>
              <a:gd name="T41" fmla="*/ 2147483647 h 2227"/>
              <a:gd name="T42" fmla="*/ 2147483647 w 961"/>
              <a:gd name="T43" fmla="*/ 2147483647 h 2227"/>
              <a:gd name="T44" fmla="*/ 2147483647 w 961"/>
              <a:gd name="T45" fmla="*/ 2147483647 h 2227"/>
              <a:gd name="T46" fmla="*/ 2147483647 w 961"/>
              <a:gd name="T47" fmla="*/ 2147483647 h 2227"/>
              <a:gd name="T48" fmla="*/ 2147483647 w 961"/>
              <a:gd name="T49" fmla="*/ 2147483647 h 2227"/>
              <a:gd name="T50" fmla="*/ 2147483647 w 961"/>
              <a:gd name="T51" fmla="*/ 2147483647 h 2227"/>
              <a:gd name="T52" fmla="*/ 2147483647 w 961"/>
              <a:gd name="T53" fmla="*/ 2147483647 h 2227"/>
              <a:gd name="T54" fmla="*/ 2147483647 w 961"/>
              <a:gd name="T55" fmla="*/ 2147483647 h 2227"/>
              <a:gd name="T56" fmla="*/ 2147483647 w 961"/>
              <a:gd name="T57" fmla="*/ 2147483647 h 2227"/>
              <a:gd name="T58" fmla="*/ 2147483647 w 961"/>
              <a:gd name="T59" fmla="*/ 2147483647 h 2227"/>
              <a:gd name="T60" fmla="*/ 2147483647 w 961"/>
              <a:gd name="T61" fmla="*/ 2147483647 h 2227"/>
              <a:gd name="T62" fmla="*/ 2147483647 w 961"/>
              <a:gd name="T63" fmla="*/ 2147483647 h 2227"/>
              <a:gd name="T64" fmla="*/ 2147483647 w 961"/>
              <a:gd name="T65" fmla="*/ 2147483647 h 2227"/>
              <a:gd name="T66" fmla="*/ 2147483647 w 961"/>
              <a:gd name="T67" fmla="*/ 2147483647 h 2227"/>
              <a:gd name="T68" fmla="*/ 2147483647 w 961"/>
              <a:gd name="T69" fmla="*/ 2147483647 h 2227"/>
              <a:gd name="T70" fmla="*/ 2147483647 w 961"/>
              <a:gd name="T71" fmla="*/ 2147483647 h 2227"/>
              <a:gd name="T72" fmla="*/ 2147483647 w 961"/>
              <a:gd name="T73" fmla="*/ 2147483647 h 2227"/>
              <a:gd name="T74" fmla="*/ 2147483647 w 961"/>
              <a:gd name="T75" fmla="*/ 2147483647 h 2227"/>
              <a:gd name="T76" fmla="*/ 2147483647 w 961"/>
              <a:gd name="T77" fmla="*/ 2147483647 h 2227"/>
              <a:gd name="T78" fmla="*/ 2147483647 w 961"/>
              <a:gd name="T79" fmla="*/ 2147483647 h 2227"/>
              <a:gd name="T80" fmla="*/ 2147483647 w 961"/>
              <a:gd name="T81" fmla="*/ 2147483647 h 2227"/>
              <a:gd name="T82" fmla="*/ 2147483647 w 961"/>
              <a:gd name="T83" fmla="*/ 2147483647 h 2227"/>
              <a:gd name="T84" fmla="*/ 2147483647 w 961"/>
              <a:gd name="T85" fmla="*/ 2147483647 h 2227"/>
              <a:gd name="T86" fmla="*/ 2147483647 w 961"/>
              <a:gd name="T87" fmla="*/ 2147483647 h 2227"/>
              <a:gd name="T88" fmla="*/ 2147483647 w 961"/>
              <a:gd name="T89" fmla="*/ 2147483647 h 2227"/>
              <a:gd name="T90" fmla="*/ 2147483647 w 961"/>
              <a:gd name="T91" fmla="*/ 2147483647 h 2227"/>
              <a:gd name="T92" fmla="*/ 2147483647 w 961"/>
              <a:gd name="T93" fmla="*/ 2147483647 h 2227"/>
              <a:gd name="T94" fmla="*/ 2147483647 w 961"/>
              <a:gd name="T95" fmla="*/ 2147483647 h 2227"/>
              <a:gd name="T96" fmla="*/ 2147483647 w 961"/>
              <a:gd name="T97" fmla="*/ 2147483647 h 2227"/>
              <a:gd name="T98" fmla="*/ 2147483647 w 961"/>
              <a:gd name="T99" fmla="*/ 0 h 2227"/>
              <a:gd name="T100" fmla="*/ 2147483647 w 961"/>
              <a:gd name="T101" fmla="*/ 2147483647 h 2227"/>
              <a:gd name="T102" fmla="*/ 2147483647 w 961"/>
              <a:gd name="T103" fmla="*/ 2147483647 h 2227"/>
              <a:gd name="T104" fmla="*/ 2147483647 w 961"/>
              <a:gd name="T105" fmla="*/ 2147483647 h 2227"/>
              <a:gd name="T106" fmla="*/ 2147483647 w 961"/>
              <a:gd name="T107" fmla="*/ 2147483647 h 2227"/>
              <a:gd name="T108" fmla="*/ 2147483647 w 961"/>
              <a:gd name="T109" fmla="*/ 2147483647 h 2227"/>
              <a:gd name="T110" fmla="*/ 2147483647 w 961"/>
              <a:gd name="T111" fmla="*/ 2147483647 h 2227"/>
              <a:gd name="T112" fmla="*/ 2147483647 w 961"/>
              <a:gd name="T113" fmla="*/ 2147483647 h 2227"/>
              <a:gd name="T114" fmla="*/ 2147483647 w 961"/>
              <a:gd name="T115" fmla="*/ 2147483647 h 2227"/>
              <a:gd name="T116" fmla="*/ 2147483647 w 961"/>
              <a:gd name="T117" fmla="*/ 2147483647 h 2227"/>
              <a:gd name="T118" fmla="*/ 2147483647 w 961"/>
              <a:gd name="T119" fmla="*/ 2147483647 h 2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1"/>
              <a:gd name="T181" fmla="*/ 0 h 2227"/>
              <a:gd name="T182" fmla="*/ 961 w 961"/>
              <a:gd name="T183" fmla="*/ 2227 h 2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1" h="2227">
                <a:moveTo>
                  <a:pt x="516" y="1356"/>
                </a:moveTo>
                <a:lnTo>
                  <a:pt x="509" y="1358"/>
                </a:lnTo>
                <a:lnTo>
                  <a:pt x="502" y="1361"/>
                </a:lnTo>
                <a:lnTo>
                  <a:pt x="494" y="1363"/>
                </a:lnTo>
                <a:lnTo>
                  <a:pt x="486" y="1364"/>
                </a:lnTo>
                <a:lnTo>
                  <a:pt x="479" y="1365"/>
                </a:lnTo>
                <a:lnTo>
                  <a:pt x="471" y="1367"/>
                </a:lnTo>
                <a:lnTo>
                  <a:pt x="463" y="1368"/>
                </a:lnTo>
                <a:lnTo>
                  <a:pt x="456" y="1368"/>
                </a:lnTo>
                <a:lnTo>
                  <a:pt x="445" y="1364"/>
                </a:lnTo>
                <a:lnTo>
                  <a:pt x="433" y="1361"/>
                </a:lnTo>
                <a:lnTo>
                  <a:pt x="422" y="1358"/>
                </a:lnTo>
                <a:lnTo>
                  <a:pt x="410" y="1356"/>
                </a:lnTo>
                <a:lnTo>
                  <a:pt x="399" y="1355"/>
                </a:lnTo>
                <a:lnTo>
                  <a:pt x="387" y="1355"/>
                </a:lnTo>
                <a:lnTo>
                  <a:pt x="375" y="1354"/>
                </a:lnTo>
                <a:lnTo>
                  <a:pt x="363" y="1354"/>
                </a:lnTo>
                <a:lnTo>
                  <a:pt x="351" y="1355"/>
                </a:lnTo>
                <a:lnTo>
                  <a:pt x="340" y="1356"/>
                </a:lnTo>
                <a:lnTo>
                  <a:pt x="328" y="1357"/>
                </a:lnTo>
                <a:lnTo>
                  <a:pt x="317" y="1358"/>
                </a:lnTo>
                <a:lnTo>
                  <a:pt x="305" y="1361"/>
                </a:lnTo>
                <a:lnTo>
                  <a:pt x="294" y="1364"/>
                </a:lnTo>
                <a:lnTo>
                  <a:pt x="282" y="1367"/>
                </a:lnTo>
                <a:lnTo>
                  <a:pt x="272" y="1370"/>
                </a:lnTo>
                <a:lnTo>
                  <a:pt x="250" y="1377"/>
                </a:lnTo>
                <a:lnTo>
                  <a:pt x="229" y="1385"/>
                </a:lnTo>
                <a:lnTo>
                  <a:pt x="210" y="1395"/>
                </a:lnTo>
                <a:lnTo>
                  <a:pt x="190" y="1406"/>
                </a:lnTo>
                <a:lnTo>
                  <a:pt x="172" y="1420"/>
                </a:lnTo>
                <a:lnTo>
                  <a:pt x="153" y="1433"/>
                </a:lnTo>
                <a:lnTo>
                  <a:pt x="136" y="1448"/>
                </a:lnTo>
                <a:lnTo>
                  <a:pt x="120" y="1464"/>
                </a:lnTo>
                <a:lnTo>
                  <a:pt x="105" y="1482"/>
                </a:lnTo>
                <a:lnTo>
                  <a:pt x="90" y="1499"/>
                </a:lnTo>
                <a:lnTo>
                  <a:pt x="76" y="1517"/>
                </a:lnTo>
                <a:lnTo>
                  <a:pt x="64" y="1537"/>
                </a:lnTo>
                <a:lnTo>
                  <a:pt x="53" y="1557"/>
                </a:lnTo>
                <a:lnTo>
                  <a:pt x="42" y="1577"/>
                </a:lnTo>
                <a:lnTo>
                  <a:pt x="34" y="1598"/>
                </a:lnTo>
                <a:lnTo>
                  <a:pt x="26" y="1619"/>
                </a:lnTo>
                <a:lnTo>
                  <a:pt x="15" y="1649"/>
                </a:lnTo>
                <a:lnTo>
                  <a:pt x="8" y="1680"/>
                </a:lnTo>
                <a:lnTo>
                  <a:pt x="2" y="1711"/>
                </a:lnTo>
                <a:lnTo>
                  <a:pt x="0" y="1744"/>
                </a:lnTo>
                <a:lnTo>
                  <a:pt x="0" y="1778"/>
                </a:lnTo>
                <a:lnTo>
                  <a:pt x="0" y="1811"/>
                </a:lnTo>
                <a:lnTo>
                  <a:pt x="1" y="1845"/>
                </a:lnTo>
                <a:lnTo>
                  <a:pt x="3" y="1878"/>
                </a:lnTo>
                <a:lnTo>
                  <a:pt x="6" y="1878"/>
                </a:lnTo>
                <a:lnTo>
                  <a:pt x="9" y="1893"/>
                </a:lnTo>
                <a:lnTo>
                  <a:pt x="12" y="1909"/>
                </a:lnTo>
                <a:lnTo>
                  <a:pt x="16" y="1925"/>
                </a:lnTo>
                <a:lnTo>
                  <a:pt x="22" y="1941"/>
                </a:lnTo>
                <a:lnTo>
                  <a:pt x="27" y="1960"/>
                </a:lnTo>
                <a:lnTo>
                  <a:pt x="34" y="1979"/>
                </a:lnTo>
                <a:lnTo>
                  <a:pt x="42" y="2000"/>
                </a:lnTo>
                <a:lnTo>
                  <a:pt x="53" y="2019"/>
                </a:lnTo>
                <a:lnTo>
                  <a:pt x="60" y="2035"/>
                </a:lnTo>
                <a:lnTo>
                  <a:pt x="68" y="2050"/>
                </a:lnTo>
                <a:lnTo>
                  <a:pt x="77" y="2065"/>
                </a:lnTo>
                <a:lnTo>
                  <a:pt x="87" y="2080"/>
                </a:lnTo>
                <a:lnTo>
                  <a:pt x="98" y="2093"/>
                </a:lnTo>
                <a:lnTo>
                  <a:pt x="108" y="2106"/>
                </a:lnTo>
                <a:lnTo>
                  <a:pt x="121" y="2119"/>
                </a:lnTo>
                <a:lnTo>
                  <a:pt x="134" y="2130"/>
                </a:lnTo>
                <a:lnTo>
                  <a:pt x="146" y="2142"/>
                </a:lnTo>
                <a:lnTo>
                  <a:pt x="160" y="2152"/>
                </a:lnTo>
                <a:lnTo>
                  <a:pt x="174" y="2163"/>
                </a:lnTo>
                <a:lnTo>
                  <a:pt x="189" y="2172"/>
                </a:lnTo>
                <a:lnTo>
                  <a:pt x="204" y="2181"/>
                </a:lnTo>
                <a:lnTo>
                  <a:pt x="219" y="2190"/>
                </a:lnTo>
                <a:lnTo>
                  <a:pt x="234" y="2198"/>
                </a:lnTo>
                <a:lnTo>
                  <a:pt x="250" y="2205"/>
                </a:lnTo>
                <a:lnTo>
                  <a:pt x="268" y="2213"/>
                </a:lnTo>
                <a:lnTo>
                  <a:pt x="287" y="2220"/>
                </a:lnTo>
                <a:lnTo>
                  <a:pt x="306" y="2224"/>
                </a:lnTo>
                <a:lnTo>
                  <a:pt x="326" y="2226"/>
                </a:lnTo>
                <a:lnTo>
                  <a:pt x="347" y="2227"/>
                </a:lnTo>
                <a:lnTo>
                  <a:pt x="368" y="2227"/>
                </a:lnTo>
                <a:lnTo>
                  <a:pt x="388" y="2226"/>
                </a:lnTo>
                <a:lnTo>
                  <a:pt x="409" y="2226"/>
                </a:lnTo>
                <a:lnTo>
                  <a:pt x="421" y="2225"/>
                </a:lnTo>
                <a:lnTo>
                  <a:pt x="431" y="2222"/>
                </a:lnTo>
                <a:lnTo>
                  <a:pt x="441" y="2220"/>
                </a:lnTo>
                <a:lnTo>
                  <a:pt x="452" y="2218"/>
                </a:lnTo>
                <a:lnTo>
                  <a:pt x="462" y="2216"/>
                </a:lnTo>
                <a:lnTo>
                  <a:pt x="473" y="2216"/>
                </a:lnTo>
                <a:lnTo>
                  <a:pt x="483" y="2216"/>
                </a:lnTo>
                <a:lnTo>
                  <a:pt x="493" y="2218"/>
                </a:lnTo>
                <a:lnTo>
                  <a:pt x="499" y="2220"/>
                </a:lnTo>
                <a:lnTo>
                  <a:pt x="505" y="2221"/>
                </a:lnTo>
                <a:lnTo>
                  <a:pt x="511" y="2222"/>
                </a:lnTo>
                <a:lnTo>
                  <a:pt x="516" y="2222"/>
                </a:lnTo>
                <a:lnTo>
                  <a:pt x="522" y="2222"/>
                </a:lnTo>
                <a:lnTo>
                  <a:pt x="527" y="2222"/>
                </a:lnTo>
                <a:lnTo>
                  <a:pt x="532" y="2222"/>
                </a:lnTo>
                <a:lnTo>
                  <a:pt x="538" y="2222"/>
                </a:lnTo>
                <a:lnTo>
                  <a:pt x="543" y="2222"/>
                </a:lnTo>
                <a:lnTo>
                  <a:pt x="549" y="2222"/>
                </a:lnTo>
                <a:lnTo>
                  <a:pt x="554" y="2224"/>
                </a:lnTo>
                <a:lnTo>
                  <a:pt x="560" y="2224"/>
                </a:lnTo>
                <a:lnTo>
                  <a:pt x="567" y="2224"/>
                </a:lnTo>
                <a:lnTo>
                  <a:pt x="575" y="2222"/>
                </a:lnTo>
                <a:lnTo>
                  <a:pt x="582" y="2224"/>
                </a:lnTo>
                <a:lnTo>
                  <a:pt x="589" y="2227"/>
                </a:lnTo>
                <a:lnTo>
                  <a:pt x="597" y="2226"/>
                </a:lnTo>
                <a:lnTo>
                  <a:pt x="605" y="2226"/>
                </a:lnTo>
                <a:lnTo>
                  <a:pt x="612" y="2225"/>
                </a:lnTo>
                <a:lnTo>
                  <a:pt x="619" y="2225"/>
                </a:lnTo>
                <a:lnTo>
                  <a:pt x="626" y="2224"/>
                </a:lnTo>
                <a:lnTo>
                  <a:pt x="633" y="2222"/>
                </a:lnTo>
                <a:lnTo>
                  <a:pt x="640" y="2220"/>
                </a:lnTo>
                <a:lnTo>
                  <a:pt x="647" y="2218"/>
                </a:lnTo>
                <a:lnTo>
                  <a:pt x="650" y="2219"/>
                </a:lnTo>
                <a:lnTo>
                  <a:pt x="655" y="2219"/>
                </a:lnTo>
                <a:lnTo>
                  <a:pt x="658" y="2219"/>
                </a:lnTo>
                <a:lnTo>
                  <a:pt x="660" y="2216"/>
                </a:lnTo>
                <a:lnTo>
                  <a:pt x="670" y="2214"/>
                </a:lnTo>
                <a:lnTo>
                  <a:pt x="679" y="2213"/>
                </a:lnTo>
                <a:lnTo>
                  <a:pt x="688" y="2210"/>
                </a:lnTo>
                <a:lnTo>
                  <a:pt x="696" y="2206"/>
                </a:lnTo>
                <a:lnTo>
                  <a:pt x="704" y="2203"/>
                </a:lnTo>
                <a:lnTo>
                  <a:pt x="713" y="2199"/>
                </a:lnTo>
                <a:lnTo>
                  <a:pt x="723" y="2196"/>
                </a:lnTo>
                <a:lnTo>
                  <a:pt x="732" y="2194"/>
                </a:lnTo>
                <a:lnTo>
                  <a:pt x="761" y="2178"/>
                </a:lnTo>
                <a:lnTo>
                  <a:pt x="788" y="2159"/>
                </a:lnTo>
                <a:lnTo>
                  <a:pt x="814" y="2138"/>
                </a:lnTo>
                <a:lnTo>
                  <a:pt x="838" y="2115"/>
                </a:lnTo>
                <a:lnTo>
                  <a:pt x="859" y="2090"/>
                </a:lnTo>
                <a:lnTo>
                  <a:pt x="878" y="2063"/>
                </a:lnTo>
                <a:lnTo>
                  <a:pt x="896" y="2036"/>
                </a:lnTo>
                <a:lnTo>
                  <a:pt x="909" y="2006"/>
                </a:lnTo>
                <a:lnTo>
                  <a:pt x="913" y="2004"/>
                </a:lnTo>
                <a:lnTo>
                  <a:pt x="921" y="1981"/>
                </a:lnTo>
                <a:lnTo>
                  <a:pt x="929" y="1958"/>
                </a:lnTo>
                <a:lnTo>
                  <a:pt x="937" y="1933"/>
                </a:lnTo>
                <a:lnTo>
                  <a:pt x="944" y="1909"/>
                </a:lnTo>
                <a:lnTo>
                  <a:pt x="951" y="1885"/>
                </a:lnTo>
                <a:lnTo>
                  <a:pt x="956" y="1861"/>
                </a:lnTo>
                <a:lnTo>
                  <a:pt x="959" y="1835"/>
                </a:lnTo>
                <a:lnTo>
                  <a:pt x="961" y="1810"/>
                </a:lnTo>
                <a:lnTo>
                  <a:pt x="959" y="1782"/>
                </a:lnTo>
                <a:lnTo>
                  <a:pt x="959" y="1754"/>
                </a:lnTo>
                <a:lnTo>
                  <a:pt x="958" y="1725"/>
                </a:lnTo>
                <a:lnTo>
                  <a:pt x="951" y="1698"/>
                </a:lnTo>
                <a:lnTo>
                  <a:pt x="949" y="1684"/>
                </a:lnTo>
                <a:lnTo>
                  <a:pt x="945" y="1672"/>
                </a:lnTo>
                <a:lnTo>
                  <a:pt x="942" y="1659"/>
                </a:lnTo>
                <a:lnTo>
                  <a:pt x="942" y="1644"/>
                </a:lnTo>
                <a:lnTo>
                  <a:pt x="935" y="1627"/>
                </a:lnTo>
                <a:lnTo>
                  <a:pt x="928" y="1610"/>
                </a:lnTo>
                <a:lnTo>
                  <a:pt x="921" y="1593"/>
                </a:lnTo>
                <a:lnTo>
                  <a:pt x="914" y="1576"/>
                </a:lnTo>
                <a:lnTo>
                  <a:pt x="907" y="1560"/>
                </a:lnTo>
                <a:lnTo>
                  <a:pt x="899" y="1544"/>
                </a:lnTo>
                <a:lnTo>
                  <a:pt x="890" y="1528"/>
                </a:lnTo>
                <a:lnTo>
                  <a:pt x="880" y="1512"/>
                </a:lnTo>
                <a:lnTo>
                  <a:pt x="866" y="1494"/>
                </a:lnTo>
                <a:lnTo>
                  <a:pt x="852" y="1478"/>
                </a:lnTo>
                <a:lnTo>
                  <a:pt x="837" y="1462"/>
                </a:lnTo>
                <a:lnTo>
                  <a:pt x="821" y="1447"/>
                </a:lnTo>
                <a:lnTo>
                  <a:pt x="805" y="1433"/>
                </a:lnTo>
                <a:lnTo>
                  <a:pt x="787" y="1421"/>
                </a:lnTo>
                <a:lnTo>
                  <a:pt x="768" y="1410"/>
                </a:lnTo>
                <a:lnTo>
                  <a:pt x="748" y="1401"/>
                </a:lnTo>
                <a:lnTo>
                  <a:pt x="738" y="1395"/>
                </a:lnTo>
                <a:lnTo>
                  <a:pt x="727" y="1390"/>
                </a:lnTo>
                <a:lnTo>
                  <a:pt x="717" y="1385"/>
                </a:lnTo>
                <a:lnTo>
                  <a:pt x="705" y="1380"/>
                </a:lnTo>
                <a:lnTo>
                  <a:pt x="694" y="1376"/>
                </a:lnTo>
                <a:lnTo>
                  <a:pt x="682" y="1372"/>
                </a:lnTo>
                <a:lnTo>
                  <a:pt x="671" y="1369"/>
                </a:lnTo>
                <a:lnTo>
                  <a:pt x="659" y="1367"/>
                </a:lnTo>
                <a:lnTo>
                  <a:pt x="648" y="1364"/>
                </a:lnTo>
                <a:lnTo>
                  <a:pt x="636" y="1362"/>
                </a:lnTo>
                <a:lnTo>
                  <a:pt x="624" y="1360"/>
                </a:lnTo>
                <a:lnTo>
                  <a:pt x="612" y="1358"/>
                </a:lnTo>
                <a:lnTo>
                  <a:pt x="600" y="1357"/>
                </a:lnTo>
                <a:lnTo>
                  <a:pt x="588" y="1356"/>
                </a:lnTo>
                <a:lnTo>
                  <a:pt x="576" y="1355"/>
                </a:lnTo>
                <a:lnTo>
                  <a:pt x="564" y="1355"/>
                </a:lnTo>
                <a:lnTo>
                  <a:pt x="561" y="1293"/>
                </a:lnTo>
                <a:lnTo>
                  <a:pt x="560" y="1231"/>
                </a:lnTo>
                <a:lnTo>
                  <a:pt x="558" y="1170"/>
                </a:lnTo>
                <a:lnTo>
                  <a:pt x="556" y="1110"/>
                </a:lnTo>
                <a:lnTo>
                  <a:pt x="544" y="511"/>
                </a:lnTo>
                <a:lnTo>
                  <a:pt x="543" y="438"/>
                </a:lnTo>
                <a:lnTo>
                  <a:pt x="544" y="435"/>
                </a:lnTo>
                <a:lnTo>
                  <a:pt x="551" y="440"/>
                </a:lnTo>
                <a:lnTo>
                  <a:pt x="558" y="446"/>
                </a:lnTo>
                <a:lnTo>
                  <a:pt x="564" y="453"/>
                </a:lnTo>
                <a:lnTo>
                  <a:pt x="571" y="460"/>
                </a:lnTo>
                <a:lnTo>
                  <a:pt x="577" y="466"/>
                </a:lnTo>
                <a:lnTo>
                  <a:pt x="585" y="469"/>
                </a:lnTo>
                <a:lnTo>
                  <a:pt x="594" y="473"/>
                </a:lnTo>
                <a:lnTo>
                  <a:pt x="603" y="473"/>
                </a:lnTo>
                <a:lnTo>
                  <a:pt x="607" y="465"/>
                </a:lnTo>
                <a:lnTo>
                  <a:pt x="612" y="456"/>
                </a:lnTo>
                <a:lnTo>
                  <a:pt x="613" y="448"/>
                </a:lnTo>
                <a:lnTo>
                  <a:pt x="610" y="439"/>
                </a:lnTo>
                <a:lnTo>
                  <a:pt x="598" y="432"/>
                </a:lnTo>
                <a:lnTo>
                  <a:pt x="589" y="424"/>
                </a:lnTo>
                <a:lnTo>
                  <a:pt x="580" y="415"/>
                </a:lnTo>
                <a:lnTo>
                  <a:pt x="573" y="403"/>
                </a:lnTo>
                <a:lnTo>
                  <a:pt x="566" y="393"/>
                </a:lnTo>
                <a:lnTo>
                  <a:pt x="559" y="382"/>
                </a:lnTo>
                <a:lnTo>
                  <a:pt x="553" y="370"/>
                </a:lnTo>
                <a:lnTo>
                  <a:pt x="546" y="359"/>
                </a:lnTo>
                <a:lnTo>
                  <a:pt x="544" y="352"/>
                </a:lnTo>
                <a:lnTo>
                  <a:pt x="541" y="346"/>
                </a:lnTo>
                <a:lnTo>
                  <a:pt x="541" y="340"/>
                </a:lnTo>
                <a:lnTo>
                  <a:pt x="547" y="337"/>
                </a:lnTo>
                <a:lnTo>
                  <a:pt x="554" y="329"/>
                </a:lnTo>
                <a:lnTo>
                  <a:pt x="557" y="319"/>
                </a:lnTo>
                <a:lnTo>
                  <a:pt x="556" y="309"/>
                </a:lnTo>
                <a:lnTo>
                  <a:pt x="554" y="301"/>
                </a:lnTo>
                <a:lnTo>
                  <a:pt x="549" y="289"/>
                </a:lnTo>
                <a:lnTo>
                  <a:pt x="553" y="278"/>
                </a:lnTo>
                <a:lnTo>
                  <a:pt x="559" y="268"/>
                </a:lnTo>
                <a:lnTo>
                  <a:pt x="559" y="256"/>
                </a:lnTo>
                <a:lnTo>
                  <a:pt x="560" y="254"/>
                </a:lnTo>
                <a:lnTo>
                  <a:pt x="561" y="255"/>
                </a:lnTo>
                <a:lnTo>
                  <a:pt x="562" y="256"/>
                </a:lnTo>
                <a:lnTo>
                  <a:pt x="562" y="249"/>
                </a:lnTo>
                <a:lnTo>
                  <a:pt x="568" y="243"/>
                </a:lnTo>
                <a:lnTo>
                  <a:pt x="573" y="238"/>
                </a:lnTo>
                <a:lnTo>
                  <a:pt x="577" y="232"/>
                </a:lnTo>
                <a:lnTo>
                  <a:pt x="582" y="226"/>
                </a:lnTo>
                <a:lnTo>
                  <a:pt x="587" y="220"/>
                </a:lnTo>
                <a:lnTo>
                  <a:pt x="590" y="215"/>
                </a:lnTo>
                <a:lnTo>
                  <a:pt x="594" y="209"/>
                </a:lnTo>
                <a:lnTo>
                  <a:pt x="597" y="203"/>
                </a:lnTo>
                <a:lnTo>
                  <a:pt x="613" y="171"/>
                </a:lnTo>
                <a:lnTo>
                  <a:pt x="618" y="136"/>
                </a:lnTo>
                <a:lnTo>
                  <a:pt x="617" y="101"/>
                </a:lnTo>
                <a:lnTo>
                  <a:pt x="610" y="65"/>
                </a:lnTo>
                <a:lnTo>
                  <a:pt x="605" y="52"/>
                </a:lnTo>
                <a:lnTo>
                  <a:pt x="598" y="42"/>
                </a:lnTo>
                <a:lnTo>
                  <a:pt x="590" y="33"/>
                </a:lnTo>
                <a:lnTo>
                  <a:pt x="581" y="26"/>
                </a:lnTo>
                <a:lnTo>
                  <a:pt x="571" y="19"/>
                </a:lnTo>
                <a:lnTo>
                  <a:pt x="559" y="14"/>
                </a:lnTo>
                <a:lnTo>
                  <a:pt x="547" y="10"/>
                </a:lnTo>
                <a:lnTo>
                  <a:pt x="536" y="5"/>
                </a:lnTo>
                <a:lnTo>
                  <a:pt x="531" y="4"/>
                </a:lnTo>
                <a:lnTo>
                  <a:pt x="527" y="1"/>
                </a:lnTo>
                <a:lnTo>
                  <a:pt x="521" y="0"/>
                </a:lnTo>
                <a:lnTo>
                  <a:pt x="516" y="0"/>
                </a:lnTo>
                <a:lnTo>
                  <a:pt x="516" y="48"/>
                </a:lnTo>
                <a:lnTo>
                  <a:pt x="526" y="46"/>
                </a:lnTo>
                <a:lnTo>
                  <a:pt x="535" y="48"/>
                </a:lnTo>
                <a:lnTo>
                  <a:pt x="543" y="49"/>
                </a:lnTo>
                <a:lnTo>
                  <a:pt x="552" y="52"/>
                </a:lnTo>
                <a:lnTo>
                  <a:pt x="560" y="57"/>
                </a:lnTo>
                <a:lnTo>
                  <a:pt x="567" y="63"/>
                </a:lnTo>
                <a:lnTo>
                  <a:pt x="573" y="68"/>
                </a:lnTo>
                <a:lnTo>
                  <a:pt x="576" y="76"/>
                </a:lnTo>
                <a:lnTo>
                  <a:pt x="579" y="92"/>
                </a:lnTo>
                <a:lnTo>
                  <a:pt x="580" y="110"/>
                </a:lnTo>
                <a:lnTo>
                  <a:pt x="579" y="126"/>
                </a:lnTo>
                <a:lnTo>
                  <a:pt x="575" y="142"/>
                </a:lnTo>
                <a:lnTo>
                  <a:pt x="571" y="157"/>
                </a:lnTo>
                <a:lnTo>
                  <a:pt x="565" y="173"/>
                </a:lnTo>
                <a:lnTo>
                  <a:pt x="559" y="188"/>
                </a:lnTo>
                <a:lnTo>
                  <a:pt x="552" y="202"/>
                </a:lnTo>
                <a:lnTo>
                  <a:pt x="551" y="208"/>
                </a:lnTo>
                <a:lnTo>
                  <a:pt x="547" y="213"/>
                </a:lnTo>
                <a:lnTo>
                  <a:pt x="543" y="219"/>
                </a:lnTo>
                <a:lnTo>
                  <a:pt x="538" y="225"/>
                </a:lnTo>
                <a:lnTo>
                  <a:pt x="534" y="223"/>
                </a:lnTo>
                <a:lnTo>
                  <a:pt x="528" y="223"/>
                </a:lnTo>
                <a:lnTo>
                  <a:pt x="522" y="223"/>
                </a:lnTo>
                <a:lnTo>
                  <a:pt x="516" y="224"/>
                </a:lnTo>
                <a:lnTo>
                  <a:pt x="515" y="224"/>
                </a:lnTo>
                <a:lnTo>
                  <a:pt x="514" y="224"/>
                </a:lnTo>
                <a:lnTo>
                  <a:pt x="513" y="225"/>
                </a:lnTo>
                <a:lnTo>
                  <a:pt x="501" y="213"/>
                </a:lnTo>
                <a:lnTo>
                  <a:pt x="490" y="202"/>
                </a:lnTo>
                <a:lnTo>
                  <a:pt x="478" y="189"/>
                </a:lnTo>
                <a:lnTo>
                  <a:pt x="468" y="175"/>
                </a:lnTo>
                <a:lnTo>
                  <a:pt x="460" y="162"/>
                </a:lnTo>
                <a:lnTo>
                  <a:pt x="455" y="147"/>
                </a:lnTo>
                <a:lnTo>
                  <a:pt x="453" y="130"/>
                </a:lnTo>
                <a:lnTo>
                  <a:pt x="455" y="113"/>
                </a:lnTo>
                <a:lnTo>
                  <a:pt x="460" y="99"/>
                </a:lnTo>
                <a:lnTo>
                  <a:pt x="466" y="83"/>
                </a:lnTo>
                <a:lnTo>
                  <a:pt x="473" y="71"/>
                </a:lnTo>
                <a:lnTo>
                  <a:pt x="485" y="64"/>
                </a:lnTo>
                <a:lnTo>
                  <a:pt x="492" y="58"/>
                </a:lnTo>
                <a:lnTo>
                  <a:pt x="500" y="52"/>
                </a:lnTo>
                <a:lnTo>
                  <a:pt x="508" y="49"/>
                </a:lnTo>
                <a:lnTo>
                  <a:pt x="516" y="48"/>
                </a:lnTo>
                <a:lnTo>
                  <a:pt x="516" y="0"/>
                </a:lnTo>
                <a:lnTo>
                  <a:pt x="508" y="0"/>
                </a:lnTo>
                <a:lnTo>
                  <a:pt x="500" y="0"/>
                </a:lnTo>
                <a:lnTo>
                  <a:pt x="492" y="0"/>
                </a:lnTo>
                <a:lnTo>
                  <a:pt x="484" y="3"/>
                </a:lnTo>
                <a:lnTo>
                  <a:pt x="476" y="5"/>
                </a:lnTo>
                <a:lnTo>
                  <a:pt x="468" y="8"/>
                </a:lnTo>
                <a:lnTo>
                  <a:pt x="460" y="13"/>
                </a:lnTo>
                <a:lnTo>
                  <a:pt x="453" y="19"/>
                </a:lnTo>
                <a:lnTo>
                  <a:pt x="441" y="38"/>
                </a:lnTo>
                <a:lnTo>
                  <a:pt x="431" y="59"/>
                </a:lnTo>
                <a:lnTo>
                  <a:pt x="423" y="81"/>
                </a:lnTo>
                <a:lnTo>
                  <a:pt x="417" y="104"/>
                </a:lnTo>
                <a:lnTo>
                  <a:pt x="416" y="128"/>
                </a:lnTo>
                <a:lnTo>
                  <a:pt x="417" y="151"/>
                </a:lnTo>
                <a:lnTo>
                  <a:pt x="423" y="174"/>
                </a:lnTo>
                <a:lnTo>
                  <a:pt x="433" y="196"/>
                </a:lnTo>
                <a:lnTo>
                  <a:pt x="440" y="208"/>
                </a:lnTo>
                <a:lnTo>
                  <a:pt x="448" y="218"/>
                </a:lnTo>
                <a:lnTo>
                  <a:pt x="458" y="230"/>
                </a:lnTo>
                <a:lnTo>
                  <a:pt x="466" y="240"/>
                </a:lnTo>
                <a:lnTo>
                  <a:pt x="474" y="251"/>
                </a:lnTo>
                <a:lnTo>
                  <a:pt x="481" y="262"/>
                </a:lnTo>
                <a:lnTo>
                  <a:pt x="487" y="273"/>
                </a:lnTo>
                <a:lnTo>
                  <a:pt x="493" y="285"/>
                </a:lnTo>
                <a:lnTo>
                  <a:pt x="490" y="288"/>
                </a:lnTo>
                <a:lnTo>
                  <a:pt x="486" y="293"/>
                </a:lnTo>
                <a:lnTo>
                  <a:pt x="483" y="296"/>
                </a:lnTo>
                <a:lnTo>
                  <a:pt x="482" y="301"/>
                </a:lnTo>
                <a:lnTo>
                  <a:pt x="479" y="312"/>
                </a:lnTo>
                <a:lnTo>
                  <a:pt x="481" y="323"/>
                </a:lnTo>
                <a:lnTo>
                  <a:pt x="484" y="333"/>
                </a:lnTo>
                <a:lnTo>
                  <a:pt x="490" y="340"/>
                </a:lnTo>
                <a:lnTo>
                  <a:pt x="483" y="354"/>
                </a:lnTo>
                <a:lnTo>
                  <a:pt x="476" y="367"/>
                </a:lnTo>
                <a:lnTo>
                  <a:pt x="468" y="379"/>
                </a:lnTo>
                <a:lnTo>
                  <a:pt x="459" y="392"/>
                </a:lnTo>
                <a:lnTo>
                  <a:pt x="448" y="403"/>
                </a:lnTo>
                <a:lnTo>
                  <a:pt x="438" y="415"/>
                </a:lnTo>
                <a:lnTo>
                  <a:pt x="426" y="425"/>
                </a:lnTo>
                <a:lnTo>
                  <a:pt x="415" y="436"/>
                </a:lnTo>
                <a:lnTo>
                  <a:pt x="413" y="439"/>
                </a:lnTo>
                <a:lnTo>
                  <a:pt x="411" y="445"/>
                </a:lnTo>
                <a:lnTo>
                  <a:pt x="413" y="450"/>
                </a:lnTo>
                <a:lnTo>
                  <a:pt x="415" y="455"/>
                </a:lnTo>
                <a:lnTo>
                  <a:pt x="419" y="461"/>
                </a:lnTo>
                <a:lnTo>
                  <a:pt x="426" y="465"/>
                </a:lnTo>
                <a:lnTo>
                  <a:pt x="433" y="467"/>
                </a:lnTo>
                <a:lnTo>
                  <a:pt x="440" y="467"/>
                </a:lnTo>
                <a:lnTo>
                  <a:pt x="449" y="458"/>
                </a:lnTo>
                <a:lnTo>
                  <a:pt x="459" y="448"/>
                </a:lnTo>
                <a:lnTo>
                  <a:pt x="467" y="438"/>
                </a:lnTo>
                <a:lnTo>
                  <a:pt x="474" y="427"/>
                </a:lnTo>
                <a:lnTo>
                  <a:pt x="481" y="416"/>
                </a:lnTo>
                <a:lnTo>
                  <a:pt x="487" y="406"/>
                </a:lnTo>
                <a:lnTo>
                  <a:pt x="493" y="394"/>
                </a:lnTo>
                <a:lnTo>
                  <a:pt x="500" y="384"/>
                </a:lnTo>
                <a:lnTo>
                  <a:pt x="502" y="453"/>
                </a:lnTo>
                <a:lnTo>
                  <a:pt x="505" y="526"/>
                </a:lnTo>
                <a:lnTo>
                  <a:pt x="506" y="597"/>
                </a:lnTo>
                <a:lnTo>
                  <a:pt x="506" y="665"/>
                </a:lnTo>
                <a:lnTo>
                  <a:pt x="514" y="1026"/>
                </a:lnTo>
                <a:lnTo>
                  <a:pt x="516" y="1267"/>
                </a:lnTo>
                <a:lnTo>
                  <a:pt x="516" y="1356"/>
                </a:lnTo>
                <a:close/>
              </a:path>
            </a:pathLst>
          </a:custGeom>
          <a:solidFill>
            <a:srgbClr val="A6AB85"/>
          </a:solidFill>
          <a:ln w="9525">
            <a:noFill/>
            <a:round/>
            <a:headEnd/>
            <a:tailEnd/>
          </a:ln>
        </p:spPr>
        <p:txBody>
          <a:bodyPr/>
          <a:lstStyle/>
          <a:p>
            <a:endParaRPr lang="en-US"/>
          </a:p>
        </p:txBody>
      </p:sp>
      <p:sp>
        <p:nvSpPr>
          <p:cNvPr id="14348" name="Freeform 15"/>
          <p:cNvSpPr>
            <a:spLocks/>
          </p:cNvSpPr>
          <p:nvPr/>
        </p:nvSpPr>
        <p:spPr bwMode="auto">
          <a:xfrm rot="1004478">
            <a:off x="7092950" y="2439200"/>
            <a:ext cx="158750" cy="174625"/>
          </a:xfrm>
          <a:custGeom>
            <a:avLst/>
            <a:gdLst>
              <a:gd name="T0" fmla="*/ 2147483647 w 230"/>
              <a:gd name="T1" fmla="*/ 2147483647 h 258"/>
              <a:gd name="T2" fmla="*/ 2147483647 w 230"/>
              <a:gd name="T3" fmla="*/ 2147483647 h 258"/>
              <a:gd name="T4" fmla="*/ 2147483647 w 230"/>
              <a:gd name="T5" fmla="*/ 2147483647 h 258"/>
              <a:gd name="T6" fmla="*/ 2147483647 w 230"/>
              <a:gd name="T7" fmla="*/ 2147483647 h 258"/>
              <a:gd name="T8" fmla="*/ 2147483647 w 230"/>
              <a:gd name="T9" fmla="*/ 2147483647 h 258"/>
              <a:gd name="T10" fmla="*/ 2147483647 w 230"/>
              <a:gd name="T11" fmla="*/ 2147483647 h 258"/>
              <a:gd name="T12" fmla="*/ 2147483647 w 230"/>
              <a:gd name="T13" fmla="*/ 2147483647 h 258"/>
              <a:gd name="T14" fmla="*/ 2147483647 w 230"/>
              <a:gd name="T15" fmla="*/ 2147483647 h 258"/>
              <a:gd name="T16" fmla="*/ 2147483647 w 230"/>
              <a:gd name="T17" fmla="*/ 2147483647 h 258"/>
              <a:gd name="T18" fmla="*/ 2147483647 w 230"/>
              <a:gd name="T19" fmla="*/ 2147483647 h 258"/>
              <a:gd name="T20" fmla="*/ 2147483647 w 230"/>
              <a:gd name="T21" fmla="*/ 2147483647 h 258"/>
              <a:gd name="T22" fmla="*/ 2147483647 w 230"/>
              <a:gd name="T23" fmla="*/ 2147483647 h 258"/>
              <a:gd name="T24" fmla="*/ 2147483647 w 230"/>
              <a:gd name="T25" fmla="*/ 2147483647 h 258"/>
              <a:gd name="T26" fmla="*/ 2147483647 w 230"/>
              <a:gd name="T27" fmla="*/ 2147483647 h 258"/>
              <a:gd name="T28" fmla="*/ 2147483647 w 230"/>
              <a:gd name="T29" fmla="*/ 2147483647 h 258"/>
              <a:gd name="T30" fmla="*/ 2147483647 w 230"/>
              <a:gd name="T31" fmla="*/ 2147483647 h 258"/>
              <a:gd name="T32" fmla="*/ 2147483647 w 230"/>
              <a:gd name="T33" fmla="*/ 2147483647 h 258"/>
              <a:gd name="T34" fmla="*/ 2147483647 w 230"/>
              <a:gd name="T35" fmla="*/ 2147483647 h 258"/>
              <a:gd name="T36" fmla="*/ 2147483647 w 230"/>
              <a:gd name="T37" fmla="*/ 2147483647 h 258"/>
              <a:gd name="T38" fmla="*/ 2147483647 w 230"/>
              <a:gd name="T39" fmla="*/ 2147483647 h 258"/>
              <a:gd name="T40" fmla="*/ 2147483647 w 230"/>
              <a:gd name="T41" fmla="*/ 2147483647 h 258"/>
              <a:gd name="T42" fmla="*/ 2147483647 w 230"/>
              <a:gd name="T43" fmla="*/ 2147483647 h 258"/>
              <a:gd name="T44" fmla="*/ 2147483647 w 230"/>
              <a:gd name="T45" fmla="*/ 2147483647 h 258"/>
              <a:gd name="T46" fmla="*/ 2147483647 w 230"/>
              <a:gd name="T47" fmla="*/ 2147483647 h 258"/>
              <a:gd name="T48" fmla="*/ 2147483647 w 230"/>
              <a:gd name="T49" fmla="*/ 2147483647 h 258"/>
              <a:gd name="T50" fmla="*/ 0 w 230"/>
              <a:gd name="T51" fmla="*/ 2147483647 h 258"/>
              <a:gd name="T52" fmla="*/ 0 w 230"/>
              <a:gd name="T53" fmla="*/ 2147483647 h 258"/>
              <a:gd name="T54" fmla="*/ 2147483647 w 230"/>
              <a:gd name="T55" fmla="*/ 2147483647 h 258"/>
              <a:gd name="T56" fmla="*/ 2147483647 w 230"/>
              <a:gd name="T57" fmla="*/ 2147483647 h 258"/>
              <a:gd name="T58" fmla="*/ 2147483647 w 230"/>
              <a:gd name="T59" fmla="*/ 2147483647 h 258"/>
              <a:gd name="T60" fmla="*/ 2147483647 w 230"/>
              <a:gd name="T61" fmla="*/ 2147483647 h 258"/>
              <a:gd name="T62" fmla="*/ 2147483647 w 230"/>
              <a:gd name="T63" fmla="*/ 2147483647 h 258"/>
              <a:gd name="T64" fmla="*/ 2147483647 w 230"/>
              <a:gd name="T65" fmla="*/ 2147483647 h 258"/>
              <a:gd name="T66" fmla="*/ 2147483647 w 230"/>
              <a:gd name="T67" fmla="*/ 2147483647 h 258"/>
              <a:gd name="T68" fmla="*/ 2147483647 w 230"/>
              <a:gd name="T69" fmla="*/ 2147483647 h 258"/>
              <a:gd name="T70" fmla="*/ 2147483647 w 230"/>
              <a:gd name="T71" fmla="*/ 2147483647 h 258"/>
              <a:gd name="T72" fmla="*/ 2147483647 w 230"/>
              <a:gd name="T73" fmla="*/ 2147483647 h 258"/>
              <a:gd name="T74" fmla="*/ 2147483647 w 230"/>
              <a:gd name="T75" fmla="*/ 2147483647 h 258"/>
              <a:gd name="T76" fmla="*/ 2147483647 w 230"/>
              <a:gd name="T77" fmla="*/ 2147483647 h 258"/>
              <a:gd name="T78" fmla="*/ 2147483647 w 230"/>
              <a:gd name="T79" fmla="*/ 2147483647 h 258"/>
              <a:gd name="T80" fmla="*/ 2147483647 w 230"/>
              <a:gd name="T81" fmla="*/ 2147483647 h 258"/>
              <a:gd name="T82" fmla="*/ 2147483647 w 230"/>
              <a:gd name="T83" fmla="*/ 2147483647 h 258"/>
              <a:gd name="T84" fmla="*/ 2147483647 w 230"/>
              <a:gd name="T85" fmla="*/ 2147483647 h 258"/>
              <a:gd name="T86" fmla="*/ 2147483647 w 230"/>
              <a:gd name="T87" fmla="*/ 2147483647 h 258"/>
              <a:gd name="T88" fmla="*/ 2147483647 w 230"/>
              <a:gd name="T89" fmla="*/ 2147483647 h 258"/>
              <a:gd name="T90" fmla="*/ 2147483647 w 230"/>
              <a:gd name="T91" fmla="*/ 2147483647 h 258"/>
              <a:gd name="T92" fmla="*/ 2147483647 w 230"/>
              <a:gd name="T93" fmla="*/ 2147483647 h 258"/>
              <a:gd name="T94" fmla="*/ 2147483647 w 230"/>
              <a:gd name="T95" fmla="*/ 2147483647 h 258"/>
              <a:gd name="T96" fmla="*/ 2147483647 w 230"/>
              <a:gd name="T97" fmla="*/ 2147483647 h 258"/>
              <a:gd name="T98" fmla="*/ 2147483647 w 230"/>
              <a:gd name="T99" fmla="*/ 2147483647 h 258"/>
              <a:gd name="T100" fmla="*/ 2147483647 w 230"/>
              <a:gd name="T101" fmla="*/ 0 h 258"/>
              <a:gd name="T102" fmla="*/ 2147483647 w 230"/>
              <a:gd name="T103" fmla="*/ 0 h 258"/>
              <a:gd name="T104" fmla="*/ 2147483647 w 230"/>
              <a:gd name="T105" fmla="*/ 0 h 258"/>
              <a:gd name="T106" fmla="*/ 2147483647 w 230"/>
              <a:gd name="T107" fmla="*/ 0 h 258"/>
              <a:gd name="T108" fmla="*/ 2147483647 w 230"/>
              <a:gd name="T109" fmla="*/ 0 h 258"/>
              <a:gd name="T110" fmla="*/ 2147483647 w 230"/>
              <a:gd name="T111" fmla="*/ 2147483647 h 258"/>
              <a:gd name="T112" fmla="*/ 2147483647 w 230"/>
              <a:gd name="T113" fmla="*/ 2147483647 h 258"/>
              <a:gd name="T114" fmla="*/ 2147483647 w 230"/>
              <a:gd name="T115" fmla="*/ 2147483647 h 258"/>
              <a:gd name="T116" fmla="*/ 2147483647 w 230"/>
              <a:gd name="T117" fmla="*/ 2147483647 h 258"/>
              <a:gd name="T118" fmla="*/ 2147483647 w 230"/>
              <a:gd name="T119" fmla="*/ 2147483647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30"/>
              <a:gd name="T181" fmla="*/ 0 h 258"/>
              <a:gd name="T182" fmla="*/ 230 w 230"/>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30" h="258">
                <a:moveTo>
                  <a:pt x="228" y="9"/>
                </a:moveTo>
                <a:lnTo>
                  <a:pt x="220" y="9"/>
                </a:lnTo>
                <a:lnTo>
                  <a:pt x="212" y="9"/>
                </a:lnTo>
                <a:lnTo>
                  <a:pt x="203" y="11"/>
                </a:lnTo>
                <a:lnTo>
                  <a:pt x="193" y="12"/>
                </a:lnTo>
                <a:lnTo>
                  <a:pt x="184" y="15"/>
                </a:lnTo>
                <a:lnTo>
                  <a:pt x="174" y="19"/>
                </a:lnTo>
                <a:lnTo>
                  <a:pt x="165" y="23"/>
                </a:lnTo>
                <a:lnTo>
                  <a:pt x="154" y="29"/>
                </a:lnTo>
                <a:lnTo>
                  <a:pt x="131" y="43"/>
                </a:lnTo>
                <a:lnTo>
                  <a:pt x="109" y="61"/>
                </a:lnTo>
                <a:lnTo>
                  <a:pt x="88" y="81"/>
                </a:lnTo>
                <a:lnTo>
                  <a:pt x="69" y="104"/>
                </a:lnTo>
                <a:lnTo>
                  <a:pt x="50" y="128"/>
                </a:lnTo>
                <a:lnTo>
                  <a:pt x="35" y="153"/>
                </a:lnTo>
                <a:lnTo>
                  <a:pt x="23" y="178"/>
                </a:lnTo>
                <a:lnTo>
                  <a:pt x="13" y="203"/>
                </a:lnTo>
                <a:lnTo>
                  <a:pt x="11" y="215"/>
                </a:lnTo>
                <a:lnTo>
                  <a:pt x="10" y="225"/>
                </a:lnTo>
                <a:lnTo>
                  <a:pt x="9" y="235"/>
                </a:lnTo>
                <a:lnTo>
                  <a:pt x="9" y="245"/>
                </a:lnTo>
                <a:lnTo>
                  <a:pt x="7" y="248"/>
                </a:lnTo>
                <a:lnTo>
                  <a:pt x="7" y="253"/>
                </a:lnTo>
                <a:lnTo>
                  <a:pt x="5" y="256"/>
                </a:lnTo>
                <a:lnTo>
                  <a:pt x="2" y="258"/>
                </a:lnTo>
                <a:lnTo>
                  <a:pt x="0" y="250"/>
                </a:lnTo>
                <a:lnTo>
                  <a:pt x="0" y="240"/>
                </a:lnTo>
                <a:lnTo>
                  <a:pt x="1" y="230"/>
                </a:lnTo>
                <a:lnTo>
                  <a:pt x="1" y="219"/>
                </a:lnTo>
                <a:lnTo>
                  <a:pt x="3" y="205"/>
                </a:lnTo>
                <a:lnTo>
                  <a:pt x="8" y="189"/>
                </a:lnTo>
                <a:lnTo>
                  <a:pt x="12" y="174"/>
                </a:lnTo>
                <a:lnTo>
                  <a:pt x="18" y="161"/>
                </a:lnTo>
                <a:lnTo>
                  <a:pt x="22" y="155"/>
                </a:lnTo>
                <a:lnTo>
                  <a:pt x="24" y="148"/>
                </a:lnTo>
                <a:lnTo>
                  <a:pt x="27" y="141"/>
                </a:lnTo>
                <a:lnTo>
                  <a:pt x="30" y="135"/>
                </a:lnTo>
                <a:lnTo>
                  <a:pt x="34" y="129"/>
                </a:lnTo>
                <a:lnTo>
                  <a:pt x="38" y="123"/>
                </a:lnTo>
                <a:lnTo>
                  <a:pt x="42" y="117"/>
                </a:lnTo>
                <a:lnTo>
                  <a:pt x="46" y="111"/>
                </a:lnTo>
                <a:lnTo>
                  <a:pt x="46" y="110"/>
                </a:lnTo>
                <a:lnTo>
                  <a:pt x="47" y="110"/>
                </a:lnTo>
                <a:lnTo>
                  <a:pt x="63" y="88"/>
                </a:lnTo>
                <a:lnTo>
                  <a:pt x="82" y="68"/>
                </a:lnTo>
                <a:lnTo>
                  <a:pt x="101" y="50"/>
                </a:lnTo>
                <a:lnTo>
                  <a:pt x="122" y="35"/>
                </a:lnTo>
                <a:lnTo>
                  <a:pt x="143" y="22"/>
                </a:lnTo>
                <a:lnTo>
                  <a:pt x="165" y="12"/>
                </a:lnTo>
                <a:lnTo>
                  <a:pt x="184" y="5"/>
                </a:lnTo>
                <a:lnTo>
                  <a:pt x="204" y="0"/>
                </a:lnTo>
                <a:lnTo>
                  <a:pt x="209" y="0"/>
                </a:lnTo>
                <a:lnTo>
                  <a:pt x="215" y="0"/>
                </a:lnTo>
                <a:lnTo>
                  <a:pt x="221" y="0"/>
                </a:lnTo>
                <a:lnTo>
                  <a:pt x="227" y="0"/>
                </a:lnTo>
                <a:lnTo>
                  <a:pt x="223" y="2"/>
                </a:lnTo>
                <a:lnTo>
                  <a:pt x="227" y="3"/>
                </a:lnTo>
                <a:lnTo>
                  <a:pt x="229" y="3"/>
                </a:lnTo>
                <a:lnTo>
                  <a:pt x="230" y="4"/>
                </a:lnTo>
                <a:lnTo>
                  <a:pt x="228" y="9"/>
                </a:lnTo>
                <a:close/>
              </a:path>
            </a:pathLst>
          </a:custGeom>
          <a:solidFill>
            <a:srgbClr val="8E9365"/>
          </a:solidFill>
          <a:ln w="9525">
            <a:noFill/>
            <a:round/>
            <a:headEnd/>
            <a:tailEnd/>
          </a:ln>
        </p:spPr>
        <p:txBody>
          <a:bodyPr/>
          <a:lstStyle/>
          <a:p>
            <a:endParaRPr lang="en-US"/>
          </a:p>
        </p:txBody>
      </p:sp>
      <p:sp>
        <p:nvSpPr>
          <p:cNvPr id="14349" name="Freeform 16"/>
          <p:cNvSpPr>
            <a:spLocks/>
          </p:cNvSpPr>
          <p:nvPr/>
        </p:nvSpPr>
        <p:spPr bwMode="auto">
          <a:xfrm rot="1004478">
            <a:off x="7078663" y="2404275"/>
            <a:ext cx="134937" cy="157163"/>
          </a:xfrm>
          <a:custGeom>
            <a:avLst/>
            <a:gdLst>
              <a:gd name="T0" fmla="*/ 2147483647 w 197"/>
              <a:gd name="T1" fmla="*/ 2147483647 h 229"/>
              <a:gd name="T2" fmla="*/ 2147483647 w 197"/>
              <a:gd name="T3" fmla="*/ 2147483647 h 229"/>
              <a:gd name="T4" fmla="*/ 2147483647 w 197"/>
              <a:gd name="T5" fmla="*/ 2147483647 h 229"/>
              <a:gd name="T6" fmla="*/ 2147483647 w 197"/>
              <a:gd name="T7" fmla="*/ 2147483647 h 229"/>
              <a:gd name="T8" fmla="*/ 2147483647 w 197"/>
              <a:gd name="T9" fmla="*/ 2147483647 h 229"/>
              <a:gd name="T10" fmla="*/ 2147483647 w 197"/>
              <a:gd name="T11" fmla="*/ 2147483647 h 229"/>
              <a:gd name="T12" fmla="*/ 2147483647 w 197"/>
              <a:gd name="T13" fmla="*/ 2147483647 h 229"/>
              <a:gd name="T14" fmla="*/ 2147483647 w 197"/>
              <a:gd name="T15" fmla="*/ 2147483647 h 229"/>
              <a:gd name="T16" fmla="*/ 2147483647 w 197"/>
              <a:gd name="T17" fmla="*/ 2147483647 h 229"/>
              <a:gd name="T18" fmla="*/ 2147483647 w 197"/>
              <a:gd name="T19" fmla="*/ 2147483647 h 229"/>
              <a:gd name="T20" fmla="*/ 2147483647 w 197"/>
              <a:gd name="T21" fmla="*/ 2147483647 h 229"/>
              <a:gd name="T22" fmla="*/ 2147483647 w 197"/>
              <a:gd name="T23" fmla="*/ 2147483647 h 229"/>
              <a:gd name="T24" fmla="*/ 2147483647 w 197"/>
              <a:gd name="T25" fmla="*/ 2147483647 h 229"/>
              <a:gd name="T26" fmla="*/ 2147483647 w 197"/>
              <a:gd name="T27" fmla="*/ 2147483647 h 229"/>
              <a:gd name="T28" fmla="*/ 2147483647 w 197"/>
              <a:gd name="T29" fmla="*/ 2147483647 h 229"/>
              <a:gd name="T30" fmla="*/ 2147483647 w 197"/>
              <a:gd name="T31" fmla="*/ 2147483647 h 229"/>
              <a:gd name="T32" fmla="*/ 2147483647 w 197"/>
              <a:gd name="T33" fmla="*/ 2147483647 h 229"/>
              <a:gd name="T34" fmla="*/ 2147483647 w 197"/>
              <a:gd name="T35" fmla="*/ 2147483647 h 229"/>
              <a:gd name="T36" fmla="*/ 2147483647 w 197"/>
              <a:gd name="T37" fmla="*/ 2147483647 h 229"/>
              <a:gd name="T38" fmla="*/ 2147483647 w 197"/>
              <a:gd name="T39" fmla="*/ 2147483647 h 229"/>
              <a:gd name="T40" fmla="*/ 2147483647 w 197"/>
              <a:gd name="T41" fmla="*/ 2147483647 h 229"/>
              <a:gd name="T42" fmla="*/ 2147483647 w 197"/>
              <a:gd name="T43" fmla="*/ 2147483647 h 229"/>
              <a:gd name="T44" fmla="*/ 2147483647 w 197"/>
              <a:gd name="T45" fmla="*/ 2147483647 h 229"/>
              <a:gd name="T46" fmla="*/ 2147483647 w 197"/>
              <a:gd name="T47" fmla="*/ 2147483647 h 229"/>
              <a:gd name="T48" fmla="*/ 2147483647 w 197"/>
              <a:gd name="T49" fmla="*/ 2147483647 h 229"/>
              <a:gd name="T50" fmla="*/ 0 w 197"/>
              <a:gd name="T51" fmla="*/ 2147483647 h 229"/>
              <a:gd name="T52" fmla="*/ 2147483647 w 197"/>
              <a:gd name="T53" fmla="*/ 2147483647 h 229"/>
              <a:gd name="T54" fmla="*/ 2147483647 w 197"/>
              <a:gd name="T55" fmla="*/ 2147483647 h 229"/>
              <a:gd name="T56" fmla="*/ 2147483647 w 197"/>
              <a:gd name="T57" fmla="*/ 2147483647 h 229"/>
              <a:gd name="T58" fmla="*/ 2147483647 w 197"/>
              <a:gd name="T59" fmla="*/ 2147483647 h 229"/>
              <a:gd name="T60" fmla="*/ 2147483647 w 197"/>
              <a:gd name="T61" fmla="*/ 2147483647 h 229"/>
              <a:gd name="T62" fmla="*/ 2147483647 w 197"/>
              <a:gd name="T63" fmla="*/ 2147483647 h 229"/>
              <a:gd name="T64" fmla="*/ 2147483647 w 197"/>
              <a:gd name="T65" fmla="*/ 2147483647 h 229"/>
              <a:gd name="T66" fmla="*/ 2147483647 w 197"/>
              <a:gd name="T67" fmla="*/ 2147483647 h 229"/>
              <a:gd name="T68" fmla="*/ 2147483647 w 197"/>
              <a:gd name="T69" fmla="*/ 2147483647 h 229"/>
              <a:gd name="T70" fmla="*/ 2147483647 w 197"/>
              <a:gd name="T71" fmla="*/ 2147483647 h 229"/>
              <a:gd name="T72" fmla="*/ 2147483647 w 197"/>
              <a:gd name="T73" fmla="*/ 2147483647 h 229"/>
              <a:gd name="T74" fmla="*/ 2147483647 w 197"/>
              <a:gd name="T75" fmla="*/ 2147483647 h 229"/>
              <a:gd name="T76" fmla="*/ 2147483647 w 197"/>
              <a:gd name="T77" fmla="*/ 2147483647 h 229"/>
              <a:gd name="T78" fmla="*/ 2147483647 w 197"/>
              <a:gd name="T79" fmla="*/ 2147483647 h 229"/>
              <a:gd name="T80" fmla="*/ 2147483647 w 197"/>
              <a:gd name="T81" fmla="*/ 0 h 229"/>
              <a:gd name="T82" fmla="*/ 2147483647 w 197"/>
              <a:gd name="T83" fmla="*/ 0 h 229"/>
              <a:gd name="T84" fmla="*/ 2147483647 w 197"/>
              <a:gd name="T85" fmla="*/ 2147483647 h 229"/>
              <a:gd name="T86" fmla="*/ 2147483647 w 197"/>
              <a:gd name="T87" fmla="*/ 2147483647 h 229"/>
              <a:gd name="T88" fmla="*/ 2147483647 w 197"/>
              <a:gd name="T89" fmla="*/ 2147483647 h 2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229"/>
              <a:gd name="T137" fmla="*/ 197 w 197"/>
              <a:gd name="T138" fmla="*/ 229 h 22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229">
                <a:moveTo>
                  <a:pt x="196" y="3"/>
                </a:moveTo>
                <a:lnTo>
                  <a:pt x="193" y="4"/>
                </a:lnTo>
                <a:lnTo>
                  <a:pt x="191" y="6"/>
                </a:lnTo>
                <a:lnTo>
                  <a:pt x="188" y="7"/>
                </a:lnTo>
                <a:lnTo>
                  <a:pt x="185" y="9"/>
                </a:lnTo>
                <a:lnTo>
                  <a:pt x="167" y="14"/>
                </a:lnTo>
                <a:lnTo>
                  <a:pt x="147" y="23"/>
                </a:lnTo>
                <a:lnTo>
                  <a:pt x="129" y="33"/>
                </a:lnTo>
                <a:lnTo>
                  <a:pt x="109" y="47"/>
                </a:lnTo>
                <a:lnTo>
                  <a:pt x="91" y="63"/>
                </a:lnTo>
                <a:lnTo>
                  <a:pt x="73" y="81"/>
                </a:lnTo>
                <a:lnTo>
                  <a:pt x="56" y="100"/>
                </a:lnTo>
                <a:lnTo>
                  <a:pt x="41" y="122"/>
                </a:lnTo>
                <a:lnTo>
                  <a:pt x="33" y="135"/>
                </a:lnTo>
                <a:lnTo>
                  <a:pt x="26" y="147"/>
                </a:lnTo>
                <a:lnTo>
                  <a:pt x="20" y="161"/>
                </a:lnTo>
                <a:lnTo>
                  <a:pt x="16" y="174"/>
                </a:lnTo>
                <a:lnTo>
                  <a:pt x="11" y="188"/>
                </a:lnTo>
                <a:lnTo>
                  <a:pt x="9" y="201"/>
                </a:lnTo>
                <a:lnTo>
                  <a:pt x="7" y="214"/>
                </a:lnTo>
                <a:lnTo>
                  <a:pt x="5" y="227"/>
                </a:lnTo>
                <a:lnTo>
                  <a:pt x="4" y="228"/>
                </a:lnTo>
                <a:lnTo>
                  <a:pt x="2" y="228"/>
                </a:lnTo>
                <a:lnTo>
                  <a:pt x="1" y="229"/>
                </a:lnTo>
                <a:lnTo>
                  <a:pt x="0" y="211"/>
                </a:lnTo>
                <a:lnTo>
                  <a:pt x="2" y="191"/>
                </a:lnTo>
                <a:lnTo>
                  <a:pt x="8" y="170"/>
                </a:lnTo>
                <a:lnTo>
                  <a:pt x="15" y="150"/>
                </a:lnTo>
                <a:lnTo>
                  <a:pt x="25" y="130"/>
                </a:lnTo>
                <a:lnTo>
                  <a:pt x="37" y="109"/>
                </a:lnTo>
                <a:lnTo>
                  <a:pt x="50" y="90"/>
                </a:lnTo>
                <a:lnTo>
                  <a:pt x="65" y="71"/>
                </a:lnTo>
                <a:lnTo>
                  <a:pt x="80" y="56"/>
                </a:lnTo>
                <a:lnTo>
                  <a:pt x="96" y="43"/>
                </a:lnTo>
                <a:lnTo>
                  <a:pt x="113" y="31"/>
                </a:lnTo>
                <a:lnTo>
                  <a:pt x="130" y="19"/>
                </a:lnTo>
                <a:lnTo>
                  <a:pt x="147" y="11"/>
                </a:lnTo>
                <a:lnTo>
                  <a:pt x="163" y="6"/>
                </a:lnTo>
                <a:lnTo>
                  <a:pt x="179" y="1"/>
                </a:lnTo>
                <a:lnTo>
                  <a:pt x="196" y="0"/>
                </a:lnTo>
                <a:lnTo>
                  <a:pt x="197" y="0"/>
                </a:lnTo>
                <a:lnTo>
                  <a:pt x="197" y="1"/>
                </a:lnTo>
                <a:lnTo>
                  <a:pt x="197" y="2"/>
                </a:lnTo>
                <a:lnTo>
                  <a:pt x="196" y="3"/>
                </a:lnTo>
                <a:close/>
              </a:path>
            </a:pathLst>
          </a:custGeom>
          <a:solidFill>
            <a:srgbClr val="8E9365"/>
          </a:solidFill>
          <a:ln w="9525">
            <a:noFill/>
            <a:round/>
            <a:headEnd/>
            <a:tailEnd/>
          </a:ln>
        </p:spPr>
        <p:txBody>
          <a:bodyPr/>
          <a:lstStyle/>
          <a:p>
            <a:endParaRPr lang="en-US"/>
          </a:p>
        </p:txBody>
      </p:sp>
      <p:sp>
        <p:nvSpPr>
          <p:cNvPr id="14350" name="Freeform 17"/>
          <p:cNvSpPr>
            <a:spLocks/>
          </p:cNvSpPr>
          <p:nvPr/>
        </p:nvSpPr>
        <p:spPr bwMode="auto">
          <a:xfrm rot="1004478">
            <a:off x="7229475" y="2570963"/>
            <a:ext cx="436563" cy="531812"/>
          </a:xfrm>
          <a:custGeom>
            <a:avLst/>
            <a:gdLst>
              <a:gd name="T0" fmla="*/ 2147483647 w 642"/>
              <a:gd name="T1" fmla="*/ 2147483647 h 783"/>
              <a:gd name="T2" fmla="*/ 2147483647 w 642"/>
              <a:gd name="T3" fmla="*/ 2147483647 h 783"/>
              <a:gd name="T4" fmla="*/ 2147483647 w 642"/>
              <a:gd name="T5" fmla="*/ 2147483647 h 783"/>
              <a:gd name="T6" fmla="*/ 2147483647 w 642"/>
              <a:gd name="T7" fmla="*/ 2147483647 h 783"/>
              <a:gd name="T8" fmla="*/ 2147483647 w 642"/>
              <a:gd name="T9" fmla="*/ 2147483647 h 783"/>
              <a:gd name="T10" fmla="*/ 2147483647 w 642"/>
              <a:gd name="T11" fmla="*/ 2147483647 h 783"/>
              <a:gd name="T12" fmla="*/ 2147483647 w 642"/>
              <a:gd name="T13" fmla="*/ 2147483647 h 783"/>
              <a:gd name="T14" fmla="*/ 2147483647 w 642"/>
              <a:gd name="T15" fmla="*/ 2147483647 h 783"/>
              <a:gd name="T16" fmla="*/ 2147483647 w 642"/>
              <a:gd name="T17" fmla="*/ 2147483647 h 783"/>
              <a:gd name="T18" fmla="*/ 2147483647 w 642"/>
              <a:gd name="T19" fmla="*/ 2147483647 h 783"/>
              <a:gd name="T20" fmla="*/ 2147483647 w 642"/>
              <a:gd name="T21" fmla="*/ 2147483647 h 783"/>
              <a:gd name="T22" fmla="*/ 2147483647 w 642"/>
              <a:gd name="T23" fmla="*/ 2147483647 h 783"/>
              <a:gd name="T24" fmla="*/ 2147483647 w 642"/>
              <a:gd name="T25" fmla="*/ 2147483647 h 783"/>
              <a:gd name="T26" fmla="*/ 2147483647 w 642"/>
              <a:gd name="T27" fmla="*/ 2147483647 h 783"/>
              <a:gd name="T28" fmla="*/ 2147483647 w 642"/>
              <a:gd name="T29" fmla="*/ 2147483647 h 783"/>
              <a:gd name="T30" fmla="*/ 2147483647 w 642"/>
              <a:gd name="T31" fmla="*/ 2147483647 h 783"/>
              <a:gd name="T32" fmla="*/ 2147483647 w 642"/>
              <a:gd name="T33" fmla="*/ 2147483647 h 783"/>
              <a:gd name="T34" fmla="*/ 2147483647 w 642"/>
              <a:gd name="T35" fmla="*/ 2147483647 h 783"/>
              <a:gd name="T36" fmla="*/ 2147483647 w 642"/>
              <a:gd name="T37" fmla="*/ 2147483647 h 783"/>
              <a:gd name="T38" fmla="*/ 2147483647 w 642"/>
              <a:gd name="T39" fmla="*/ 2147483647 h 783"/>
              <a:gd name="T40" fmla="*/ 2147483647 w 642"/>
              <a:gd name="T41" fmla="*/ 2147483647 h 783"/>
              <a:gd name="T42" fmla="*/ 2147483647 w 642"/>
              <a:gd name="T43" fmla="*/ 2147483647 h 783"/>
              <a:gd name="T44" fmla="*/ 2147483647 w 642"/>
              <a:gd name="T45" fmla="*/ 2147483647 h 783"/>
              <a:gd name="T46" fmla="*/ 2147483647 w 642"/>
              <a:gd name="T47" fmla="*/ 2147483647 h 783"/>
              <a:gd name="T48" fmla="*/ 2147483647 w 642"/>
              <a:gd name="T49" fmla="*/ 2147483647 h 783"/>
              <a:gd name="T50" fmla="*/ 2147483647 w 642"/>
              <a:gd name="T51" fmla="*/ 2147483647 h 783"/>
              <a:gd name="T52" fmla="*/ 0 w 642"/>
              <a:gd name="T53" fmla="*/ 2147483647 h 783"/>
              <a:gd name="T54" fmla="*/ 2147483647 w 642"/>
              <a:gd name="T55" fmla="*/ 2147483647 h 783"/>
              <a:gd name="T56" fmla="*/ 2147483647 w 642"/>
              <a:gd name="T57" fmla="*/ 2147483647 h 783"/>
              <a:gd name="T58" fmla="*/ 2147483647 w 642"/>
              <a:gd name="T59" fmla="*/ 2147483647 h 783"/>
              <a:gd name="T60" fmla="*/ 2147483647 w 642"/>
              <a:gd name="T61" fmla="*/ 2147483647 h 783"/>
              <a:gd name="T62" fmla="*/ 2147483647 w 642"/>
              <a:gd name="T63" fmla="*/ 2147483647 h 783"/>
              <a:gd name="T64" fmla="*/ 2147483647 w 642"/>
              <a:gd name="T65" fmla="*/ 2147483647 h 783"/>
              <a:gd name="T66" fmla="*/ 2147483647 w 642"/>
              <a:gd name="T67" fmla="*/ 2147483647 h 783"/>
              <a:gd name="T68" fmla="*/ 2147483647 w 642"/>
              <a:gd name="T69" fmla="*/ 2147483647 h 783"/>
              <a:gd name="T70" fmla="*/ 2147483647 w 642"/>
              <a:gd name="T71" fmla="*/ 2147483647 h 783"/>
              <a:gd name="T72" fmla="*/ 2147483647 w 642"/>
              <a:gd name="T73" fmla="*/ 2147483647 h 783"/>
              <a:gd name="T74" fmla="*/ 2147483647 w 642"/>
              <a:gd name="T75" fmla="*/ 2147483647 h 783"/>
              <a:gd name="T76" fmla="*/ 2147483647 w 642"/>
              <a:gd name="T77" fmla="*/ 2147483647 h 783"/>
              <a:gd name="T78" fmla="*/ 2147483647 w 642"/>
              <a:gd name="T79" fmla="*/ 2147483647 h 783"/>
              <a:gd name="T80" fmla="*/ 2147483647 w 642"/>
              <a:gd name="T81" fmla="*/ 2147483647 h 783"/>
              <a:gd name="T82" fmla="*/ 2147483647 w 642"/>
              <a:gd name="T83" fmla="*/ 2147483647 h 783"/>
              <a:gd name="T84" fmla="*/ 2147483647 w 642"/>
              <a:gd name="T85" fmla="*/ 2147483647 h 783"/>
              <a:gd name="T86" fmla="*/ 2147483647 w 642"/>
              <a:gd name="T87" fmla="*/ 2147483647 h 783"/>
              <a:gd name="T88" fmla="*/ 2147483647 w 642"/>
              <a:gd name="T89" fmla="*/ 2147483647 h 783"/>
              <a:gd name="T90" fmla="*/ 2147483647 w 642"/>
              <a:gd name="T91" fmla="*/ 2147483647 h 783"/>
              <a:gd name="T92" fmla="*/ 2147483647 w 642"/>
              <a:gd name="T93" fmla="*/ 2147483647 h 783"/>
              <a:gd name="T94" fmla="*/ 2147483647 w 642"/>
              <a:gd name="T95" fmla="*/ 2147483647 h 7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2"/>
              <a:gd name="T145" fmla="*/ 0 h 783"/>
              <a:gd name="T146" fmla="*/ 642 w 642"/>
              <a:gd name="T147" fmla="*/ 783 h 7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2" h="783">
                <a:moveTo>
                  <a:pt x="608" y="227"/>
                </a:moveTo>
                <a:lnTo>
                  <a:pt x="627" y="285"/>
                </a:lnTo>
                <a:lnTo>
                  <a:pt x="639" y="346"/>
                </a:lnTo>
                <a:lnTo>
                  <a:pt x="642" y="408"/>
                </a:lnTo>
                <a:lnTo>
                  <a:pt x="638" y="470"/>
                </a:lnTo>
                <a:lnTo>
                  <a:pt x="624" y="531"/>
                </a:lnTo>
                <a:lnTo>
                  <a:pt x="602" y="588"/>
                </a:lnTo>
                <a:lnTo>
                  <a:pt x="572" y="641"/>
                </a:lnTo>
                <a:lnTo>
                  <a:pt x="533" y="688"/>
                </a:lnTo>
                <a:lnTo>
                  <a:pt x="517" y="704"/>
                </a:lnTo>
                <a:lnTo>
                  <a:pt x="499" y="719"/>
                </a:lnTo>
                <a:lnTo>
                  <a:pt x="481" y="733"/>
                </a:lnTo>
                <a:lnTo>
                  <a:pt x="462" y="744"/>
                </a:lnTo>
                <a:lnTo>
                  <a:pt x="443" y="755"/>
                </a:lnTo>
                <a:lnTo>
                  <a:pt x="422" y="764"/>
                </a:lnTo>
                <a:lnTo>
                  <a:pt x="401" y="770"/>
                </a:lnTo>
                <a:lnTo>
                  <a:pt x="381" y="774"/>
                </a:lnTo>
                <a:lnTo>
                  <a:pt x="377" y="772"/>
                </a:lnTo>
                <a:lnTo>
                  <a:pt x="373" y="773"/>
                </a:lnTo>
                <a:lnTo>
                  <a:pt x="368" y="775"/>
                </a:lnTo>
                <a:lnTo>
                  <a:pt x="363" y="776"/>
                </a:lnTo>
                <a:lnTo>
                  <a:pt x="352" y="778"/>
                </a:lnTo>
                <a:lnTo>
                  <a:pt x="340" y="779"/>
                </a:lnTo>
                <a:lnTo>
                  <a:pt x="328" y="780"/>
                </a:lnTo>
                <a:lnTo>
                  <a:pt x="316" y="782"/>
                </a:lnTo>
                <a:lnTo>
                  <a:pt x="303" y="783"/>
                </a:lnTo>
                <a:lnTo>
                  <a:pt x="292" y="783"/>
                </a:lnTo>
                <a:lnTo>
                  <a:pt x="279" y="783"/>
                </a:lnTo>
                <a:lnTo>
                  <a:pt x="266" y="782"/>
                </a:lnTo>
                <a:lnTo>
                  <a:pt x="240" y="781"/>
                </a:lnTo>
                <a:lnTo>
                  <a:pt x="216" y="776"/>
                </a:lnTo>
                <a:lnTo>
                  <a:pt x="193" y="768"/>
                </a:lnTo>
                <a:lnTo>
                  <a:pt x="170" y="758"/>
                </a:lnTo>
                <a:lnTo>
                  <a:pt x="148" y="745"/>
                </a:lnTo>
                <a:lnTo>
                  <a:pt x="127" y="730"/>
                </a:lnTo>
                <a:lnTo>
                  <a:pt x="107" y="714"/>
                </a:lnTo>
                <a:lnTo>
                  <a:pt x="88" y="697"/>
                </a:lnTo>
                <a:lnTo>
                  <a:pt x="82" y="689"/>
                </a:lnTo>
                <a:lnTo>
                  <a:pt x="77" y="680"/>
                </a:lnTo>
                <a:lnTo>
                  <a:pt x="73" y="670"/>
                </a:lnTo>
                <a:lnTo>
                  <a:pt x="68" y="661"/>
                </a:lnTo>
                <a:lnTo>
                  <a:pt x="64" y="653"/>
                </a:lnTo>
                <a:lnTo>
                  <a:pt x="59" y="644"/>
                </a:lnTo>
                <a:lnTo>
                  <a:pt x="53" y="637"/>
                </a:lnTo>
                <a:lnTo>
                  <a:pt x="46" y="630"/>
                </a:lnTo>
                <a:lnTo>
                  <a:pt x="44" y="623"/>
                </a:lnTo>
                <a:lnTo>
                  <a:pt x="42" y="616"/>
                </a:lnTo>
                <a:lnTo>
                  <a:pt x="39" y="609"/>
                </a:lnTo>
                <a:lnTo>
                  <a:pt x="35" y="604"/>
                </a:lnTo>
                <a:lnTo>
                  <a:pt x="22" y="569"/>
                </a:lnTo>
                <a:lnTo>
                  <a:pt x="13" y="535"/>
                </a:lnTo>
                <a:lnTo>
                  <a:pt x="7" y="499"/>
                </a:lnTo>
                <a:lnTo>
                  <a:pt x="2" y="463"/>
                </a:lnTo>
                <a:lnTo>
                  <a:pt x="0" y="426"/>
                </a:lnTo>
                <a:lnTo>
                  <a:pt x="0" y="389"/>
                </a:lnTo>
                <a:lnTo>
                  <a:pt x="2" y="351"/>
                </a:lnTo>
                <a:lnTo>
                  <a:pt x="5" y="313"/>
                </a:lnTo>
                <a:lnTo>
                  <a:pt x="9" y="282"/>
                </a:lnTo>
                <a:lnTo>
                  <a:pt x="15" y="251"/>
                </a:lnTo>
                <a:lnTo>
                  <a:pt x="23" y="221"/>
                </a:lnTo>
                <a:lnTo>
                  <a:pt x="34" y="191"/>
                </a:lnTo>
                <a:lnTo>
                  <a:pt x="46" y="162"/>
                </a:lnTo>
                <a:lnTo>
                  <a:pt x="62" y="136"/>
                </a:lnTo>
                <a:lnTo>
                  <a:pt x="81" y="109"/>
                </a:lnTo>
                <a:lnTo>
                  <a:pt x="103" y="86"/>
                </a:lnTo>
                <a:lnTo>
                  <a:pt x="119" y="68"/>
                </a:lnTo>
                <a:lnTo>
                  <a:pt x="136" y="53"/>
                </a:lnTo>
                <a:lnTo>
                  <a:pt x="156" y="40"/>
                </a:lnTo>
                <a:lnTo>
                  <a:pt x="178" y="31"/>
                </a:lnTo>
                <a:lnTo>
                  <a:pt x="198" y="23"/>
                </a:lnTo>
                <a:lnTo>
                  <a:pt x="221" y="18"/>
                </a:lnTo>
                <a:lnTo>
                  <a:pt x="243" y="14"/>
                </a:lnTo>
                <a:lnTo>
                  <a:pt x="265" y="12"/>
                </a:lnTo>
                <a:lnTo>
                  <a:pt x="271" y="9"/>
                </a:lnTo>
                <a:lnTo>
                  <a:pt x="277" y="8"/>
                </a:lnTo>
                <a:lnTo>
                  <a:pt x="283" y="7"/>
                </a:lnTo>
                <a:lnTo>
                  <a:pt x="288" y="7"/>
                </a:lnTo>
                <a:lnTo>
                  <a:pt x="294" y="7"/>
                </a:lnTo>
                <a:lnTo>
                  <a:pt x="300" y="6"/>
                </a:lnTo>
                <a:lnTo>
                  <a:pt x="306" y="3"/>
                </a:lnTo>
                <a:lnTo>
                  <a:pt x="311" y="0"/>
                </a:lnTo>
                <a:lnTo>
                  <a:pt x="336" y="1"/>
                </a:lnTo>
                <a:lnTo>
                  <a:pt x="360" y="5"/>
                </a:lnTo>
                <a:lnTo>
                  <a:pt x="383" y="10"/>
                </a:lnTo>
                <a:lnTo>
                  <a:pt x="406" y="18"/>
                </a:lnTo>
                <a:lnTo>
                  <a:pt x="428" y="28"/>
                </a:lnTo>
                <a:lnTo>
                  <a:pt x="450" y="39"/>
                </a:lnTo>
                <a:lnTo>
                  <a:pt x="471" y="53"/>
                </a:lnTo>
                <a:lnTo>
                  <a:pt x="490" y="67"/>
                </a:lnTo>
                <a:lnTo>
                  <a:pt x="510" y="83"/>
                </a:lnTo>
                <a:lnTo>
                  <a:pt x="527" y="100"/>
                </a:lnTo>
                <a:lnTo>
                  <a:pt x="544" y="120"/>
                </a:lnTo>
                <a:lnTo>
                  <a:pt x="559" y="139"/>
                </a:lnTo>
                <a:lnTo>
                  <a:pt x="573" y="160"/>
                </a:lnTo>
                <a:lnTo>
                  <a:pt x="587" y="182"/>
                </a:lnTo>
                <a:lnTo>
                  <a:pt x="597" y="204"/>
                </a:lnTo>
                <a:lnTo>
                  <a:pt x="608" y="227"/>
                </a:lnTo>
                <a:close/>
              </a:path>
            </a:pathLst>
          </a:custGeom>
          <a:solidFill>
            <a:srgbClr val="D8DAC9"/>
          </a:solidFill>
          <a:ln w="9525">
            <a:noFill/>
            <a:round/>
            <a:headEnd/>
            <a:tailEnd/>
          </a:ln>
        </p:spPr>
        <p:txBody>
          <a:bodyPr/>
          <a:lstStyle/>
          <a:p>
            <a:endParaRPr lang="en-US"/>
          </a:p>
        </p:txBody>
      </p:sp>
      <p:sp>
        <p:nvSpPr>
          <p:cNvPr id="14351" name="Freeform 18"/>
          <p:cNvSpPr>
            <a:spLocks/>
          </p:cNvSpPr>
          <p:nvPr/>
        </p:nvSpPr>
        <p:spPr bwMode="auto">
          <a:xfrm rot="1004478">
            <a:off x="7083425" y="2493175"/>
            <a:ext cx="184150" cy="522288"/>
          </a:xfrm>
          <a:custGeom>
            <a:avLst/>
            <a:gdLst>
              <a:gd name="T0" fmla="*/ 2147483647 w 272"/>
              <a:gd name="T1" fmla="*/ 2147483647 h 770"/>
              <a:gd name="T2" fmla="*/ 2147483647 w 272"/>
              <a:gd name="T3" fmla="*/ 2147483647 h 770"/>
              <a:gd name="T4" fmla="*/ 2147483647 w 272"/>
              <a:gd name="T5" fmla="*/ 2147483647 h 770"/>
              <a:gd name="T6" fmla="*/ 2147483647 w 272"/>
              <a:gd name="T7" fmla="*/ 2147483647 h 770"/>
              <a:gd name="T8" fmla="*/ 2147483647 w 272"/>
              <a:gd name="T9" fmla="*/ 2147483647 h 770"/>
              <a:gd name="T10" fmla="*/ 2147483647 w 272"/>
              <a:gd name="T11" fmla="*/ 2147483647 h 770"/>
              <a:gd name="T12" fmla="*/ 2147483647 w 272"/>
              <a:gd name="T13" fmla="*/ 2147483647 h 770"/>
              <a:gd name="T14" fmla="*/ 2147483647 w 272"/>
              <a:gd name="T15" fmla="*/ 2147483647 h 770"/>
              <a:gd name="T16" fmla="*/ 2147483647 w 272"/>
              <a:gd name="T17" fmla="*/ 2147483647 h 770"/>
              <a:gd name="T18" fmla="*/ 2147483647 w 272"/>
              <a:gd name="T19" fmla="*/ 2147483647 h 770"/>
              <a:gd name="T20" fmla="*/ 2147483647 w 272"/>
              <a:gd name="T21" fmla="*/ 2147483647 h 770"/>
              <a:gd name="T22" fmla="*/ 2147483647 w 272"/>
              <a:gd name="T23" fmla="*/ 2147483647 h 770"/>
              <a:gd name="T24" fmla="*/ 2147483647 w 272"/>
              <a:gd name="T25" fmla="*/ 2147483647 h 770"/>
              <a:gd name="T26" fmla="*/ 2147483647 w 272"/>
              <a:gd name="T27" fmla="*/ 2147483647 h 770"/>
              <a:gd name="T28" fmla="*/ 2147483647 w 272"/>
              <a:gd name="T29" fmla="*/ 2147483647 h 770"/>
              <a:gd name="T30" fmla="*/ 2147483647 w 272"/>
              <a:gd name="T31" fmla="*/ 2147483647 h 770"/>
              <a:gd name="T32" fmla="*/ 2147483647 w 272"/>
              <a:gd name="T33" fmla="*/ 2147483647 h 770"/>
              <a:gd name="T34" fmla="*/ 2147483647 w 272"/>
              <a:gd name="T35" fmla="*/ 2147483647 h 770"/>
              <a:gd name="T36" fmla="*/ 2147483647 w 272"/>
              <a:gd name="T37" fmla="*/ 2147483647 h 770"/>
              <a:gd name="T38" fmla="*/ 2147483647 w 272"/>
              <a:gd name="T39" fmla="*/ 2147483647 h 770"/>
              <a:gd name="T40" fmla="*/ 2147483647 w 272"/>
              <a:gd name="T41" fmla="*/ 2147483647 h 770"/>
              <a:gd name="T42" fmla="*/ 2147483647 w 272"/>
              <a:gd name="T43" fmla="*/ 2147483647 h 770"/>
              <a:gd name="T44" fmla="*/ 2147483647 w 272"/>
              <a:gd name="T45" fmla="*/ 2147483647 h 770"/>
              <a:gd name="T46" fmla="*/ 2147483647 w 272"/>
              <a:gd name="T47" fmla="*/ 2147483647 h 770"/>
              <a:gd name="T48" fmla="*/ 2147483647 w 272"/>
              <a:gd name="T49" fmla="*/ 2147483647 h 770"/>
              <a:gd name="T50" fmla="*/ 2147483647 w 272"/>
              <a:gd name="T51" fmla="*/ 2147483647 h 770"/>
              <a:gd name="T52" fmla="*/ 2147483647 w 272"/>
              <a:gd name="T53" fmla="*/ 2147483647 h 770"/>
              <a:gd name="T54" fmla="*/ 2147483647 w 272"/>
              <a:gd name="T55" fmla="*/ 2147483647 h 770"/>
              <a:gd name="T56" fmla="*/ 2147483647 w 272"/>
              <a:gd name="T57" fmla="*/ 2147483647 h 770"/>
              <a:gd name="T58" fmla="*/ 2147483647 w 272"/>
              <a:gd name="T59" fmla="*/ 2147483647 h 770"/>
              <a:gd name="T60" fmla="*/ 2147483647 w 272"/>
              <a:gd name="T61" fmla="*/ 2147483647 h 770"/>
              <a:gd name="T62" fmla="*/ 2147483647 w 272"/>
              <a:gd name="T63" fmla="*/ 2147483647 h 770"/>
              <a:gd name="T64" fmla="*/ 2147483647 w 272"/>
              <a:gd name="T65" fmla="*/ 2147483647 h 770"/>
              <a:gd name="T66" fmla="*/ 2147483647 w 272"/>
              <a:gd name="T67" fmla="*/ 2147483647 h 770"/>
              <a:gd name="T68" fmla="*/ 2147483647 w 272"/>
              <a:gd name="T69" fmla="*/ 2147483647 h 770"/>
              <a:gd name="T70" fmla="*/ 2147483647 w 272"/>
              <a:gd name="T71" fmla="*/ 2147483647 h 770"/>
              <a:gd name="T72" fmla="*/ 2147483647 w 272"/>
              <a:gd name="T73" fmla="*/ 2147483647 h 770"/>
              <a:gd name="T74" fmla="*/ 0 w 272"/>
              <a:gd name="T75" fmla="*/ 2147483647 h 770"/>
              <a:gd name="T76" fmla="*/ 2147483647 w 272"/>
              <a:gd name="T77" fmla="*/ 2147483647 h 770"/>
              <a:gd name="T78" fmla="*/ 2147483647 w 272"/>
              <a:gd name="T79" fmla="*/ 2147483647 h 770"/>
              <a:gd name="T80" fmla="*/ 2147483647 w 272"/>
              <a:gd name="T81" fmla="*/ 2147483647 h 770"/>
              <a:gd name="T82" fmla="*/ 2147483647 w 272"/>
              <a:gd name="T83" fmla="*/ 2147483647 h 770"/>
              <a:gd name="T84" fmla="*/ 2147483647 w 272"/>
              <a:gd name="T85" fmla="*/ 2147483647 h 770"/>
              <a:gd name="T86" fmla="*/ 2147483647 w 272"/>
              <a:gd name="T87" fmla="*/ 2147483647 h 770"/>
              <a:gd name="T88" fmla="*/ 2147483647 w 272"/>
              <a:gd name="T89" fmla="*/ 2147483647 h 770"/>
              <a:gd name="T90" fmla="*/ 2147483647 w 272"/>
              <a:gd name="T91" fmla="*/ 2147483647 h 770"/>
              <a:gd name="T92" fmla="*/ 2147483647 w 272"/>
              <a:gd name="T93" fmla="*/ 2147483647 h 770"/>
              <a:gd name="T94" fmla="*/ 2147483647 w 272"/>
              <a:gd name="T95" fmla="*/ 2147483647 h 770"/>
              <a:gd name="T96" fmla="*/ 2147483647 w 272"/>
              <a:gd name="T97" fmla="*/ 0 h 7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
              <a:gd name="T148" fmla="*/ 0 h 770"/>
              <a:gd name="T149" fmla="*/ 272 w 272"/>
              <a:gd name="T150" fmla="*/ 770 h 7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 h="770">
                <a:moveTo>
                  <a:pt x="272" y="0"/>
                </a:moveTo>
                <a:lnTo>
                  <a:pt x="258" y="14"/>
                </a:lnTo>
                <a:lnTo>
                  <a:pt x="244" y="27"/>
                </a:lnTo>
                <a:lnTo>
                  <a:pt x="232" y="40"/>
                </a:lnTo>
                <a:lnTo>
                  <a:pt x="219" y="54"/>
                </a:lnTo>
                <a:lnTo>
                  <a:pt x="208" y="69"/>
                </a:lnTo>
                <a:lnTo>
                  <a:pt x="196" y="84"/>
                </a:lnTo>
                <a:lnTo>
                  <a:pt x="186" y="99"/>
                </a:lnTo>
                <a:lnTo>
                  <a:pt x="176" y="116"/>
                </a:lnTo>
                <a:lnTo>
                  <a:pt x="175" y="123"/>
                </a:lnTo>
                <a:lnTo>
                  <a:pt x="172" y="129"/>
                </a:lnTo>
                <a:lnTo>
                  <a:pt x="167" y="135"/>
                </a:lnTo>
                <a:lnTo>
                  <a:pt x="165" y="142"/>
                </a:lnTo>
                <a:lnTo>
                  <a:pt x="158" y="163"/>
                </a:lnTo>
                <a:lnTo>
                  <a:pt x="151" y="184"/>
                </a:lnTo>
                <a:lnTo>
                  <a:pt x="145" y="206"/>
                </a:lnTo>
                <a:lnTo>
                  <a:pt x="141" y="229"/>
                </a:lnTo>
                <a:lnTo>
                  <a:pt x="131" y="262"/>
                </a:lnTo>
                <a:lnTo>
                  <a:pt x="126" y="296"/>
                </a:lnTo>
                <a:lnTo>
                  <a:pt x="121" y="332"/>
                </a:lnTo>
                <a:lnTo>
                  <a:pt x="120" y="368"/>
                </a:lnTo>
                <a:lnTo>
                  <a:pt x="119" y="368"/>
                </a:lnTo>
                <a:lnTo>
                  <a:pt x="118" y="393"/>
                </a:lnTo>
                <a:lnTo>
                  <a:pt x="121" y="417"/>
                </a:lnTo>
                <a:lnTo>
                  <a:pt x="125" y="442"/>
                </a:lnTo>
                <a:lnTo>
                  <a:pt x="125" y="467"/>
                </a:lnTo>
                <a:lnTo>
                  <a:pt x="123" y="467"/>
                </a:lnTo>
                <a:lnTo>
                  <a:pt x="122" y="467"/>
                </a:lnTo>
                <a:lnTo>
                  <a:pt x="122" y="468"/>
                </a:lnTo>
                <a:lnTo>
                  <a:pt x="123" y="470"/>
                </a:lnTo>
                <a:lnTo>
                  <a:pt x="125" y="470"/>
                </a:lnTo>
                <a:lnTo>
                  <a:pt x="126" y="469"/>
                </a:lnTo>
                <a:lnTo>
                  <a:pt x="127" y="469"/>
                </a:lnTo>
                <a:lnTo>
                  <a:pt x="126" y="474"/>
                </a:lnTo>
                <a:lnTo>
                  <a:pt x="126" y="478"/>
                </a:lnTo>
                <a:lnTo>
                  <a:pt x="126" y="482"/>
                </a:lnTo>
                <a:lnTo>
                  <a:pt x="128" y="485"/>
                </a:lnTo>
                <a:lnTo>
                  <a:pt x="131" y="513"/>
                </a:lnTo>
                <a:lnTo>
                  <a:pt x="136" y="539"/>
                </a:lnTo>
                <a:lnTo>
                  <a:pt x="142" y="566"/>
                </a:lnTo>
                <a:lnTo>
                  <a:pt x="150" y="592"/>
                </a:lnTo>
                <a:lnTo>
                  <a:pt x="158" y="619"/>
                </a:lnTo>
                <a:lnTo>
                  <a:pt x="168" y="644"/>
                </a:lnTo>
                <a:lnTo>
                  <a:pt x="181" y="668"/>
                </a:lnTo>
                <a:lnTo>
                  <a:pt x="195" y="692"/>
                </a:lnTo>
                <a:lnTo>
                  <a:pt x="201" y="703"/>
                </a:lnTo>
                <a:lnTo>
                  <a:pt x="209" y="713"/>
                </a:lnTo>
                <a:lnTo>
                  <a:pt x="217" y="725"/>
                </a:lnTo>
                <a:lnTo>
                  <a:pt x="226" y="735"/>
                </a:lnTo>
                <a:lnTo>
                  <a:pt x="231" y="741"/>
                </a:lnTo>
                <a:lnTo>
                  <a:pt x="236" y="745"/>
                </a:lnTo>
                <a:lnTo>
                  <a:pt x="242" y="749"/>
                </a:lnTo>
                <a:lnTo>
                  <a:pt x="249" y="752"/>
                </a:lnTo>
                <a:lnTo>
                  <a:pt x="255" y="756"/>
                </a:lnTo>
                <a:lnTo>
                  <a:pt x="262" y="760"/>
                </a:lnTo>
                <a:lnTo>
                  <a:pt x="268" y="764"/>
                </a:lnTo>
                <a:lnTo>
                  <a:pt x="272" y="770"/>
                </a:lnTo>
                <a:lnTo>
                  <a:pt x="246" y="764"/>
                </a:lnTo>
                <a:lnTo>
                  <a:pt x="221" y="756"/>
                </a:lnTo>
                <a:lnTo>
                  <a:pt x="197" y="744"/>
                </a:lnTo>
                <a:lnTo>
                  <a:pt x="174" y="732"/>
                </a:lnTo>
                <a:lnTo>
                  <a:pt x="152" y="718"/>
                </a:lnTo>
                <a:lnTo>
                  <a:pt x="131" y="702"/>
                </a:lnTo>
                <a:lnTo>
                  <a:pt x="113" y="683"/>
                </a:lnTo>
                <a:lnTo>
                  <a:pt x="95" y="664"/>
                </a:lnTo>
                <a:lnTo>
                  <a:pt x="78" y="643"/>
                </a:lnTo>
                <a:lnTo>
                  <a:pt x="63" y="621"/>
                </a:lnTo>
                <a:lnTo>
                  <a:pt x="50" y="599"/>
                </a:lnTo>
                <a:lnTo>
                  <a:pt x="38" y="575"/>
                </a:lnTo>
                <a:lnTo>
                  <a:pt x="28" y="551"/>
                </a:lnTo>
                <a:lnTo>
                  <a:pt x="20" y="525"/>
                </a:lnTo>
                <a:lnTo>
                  <a:pt x="13" y="500"/>
                </a:lnTo>
                <a:lnTo>
                  <a:pt x="7" y="475"/>
                </a:lnTo>
                <a:lnTo>
                  <a:pt x="2" y="442"/>
                </a:lnTo>
                <a:lnTo>
                  <a:pt x="0" y="411"/>
                </a:lnTo>
                <a:lnTo>
                  <a:pt x="0" y="379"/>
                </a:lnTo>
                <a:lnTo>
                  <a:pt x="2" y="348"/>
                </a:lnTo>
                <a:lnTo>
                  <a:pt x="6" y="317"/>
                </a:lnTo>
                <a:lnTo>
                  <a:pt x="12" y="286"/>
                </a:lnTo>
                <a:lnTo>
                  <a:pt x="20" y="256"/>
                </a:lnTo>
                <a:lnTo>
                  <a:pt x="30" y="226"/>
                </a:lnTo>
                <a:lnTo>
                  <a:pt x="43" y="198"/>
                </a:lnTo>
                <a:lnTo>
                  <a:pt x="57" y="171"/>
                </a:lnTo>
                <a:lnTo>
                  <a:pt x="73" y="144"/>
                </a:lnTo>
                <a:lnTo>
                  <a:pt x="91" y="120"/>
                </a:lnTo>
                <a:lnTo>
                  <a:pt x="112" y="96"/>
                </a:lnTo>
                <a:lnTo>
                  <a:pt x="134" y="74"/>
                </a:lnTo>
                <a:lnTo>
                  <a:pt x="159" y="54"/>
                </a:lnTo>
                <a:lnTo>
                  <a:pt x="186" y="36"/>
                </a:lnTo>
                <a:lnTo>
                  <a:pt x="196" y="30"/>
                </a:lnTo>
                <a:lnTo>
                  <a:pt x="206" y="24"/>
                </a:lnTo>
                <a:lnTo>
                  <a:pt x="217" y="20"/>
                </a:lnTo>
                <a:lnTo>
                  <a:pt x="227" y="14"/>
                </a:lnTo>
                <a:lnTo>
                  <a:pt x="239" y="10"/>
                </a:lnTo>
                <a:lnTo>
                  <a:pt x="249" y="6"/>
                </a:lnTo>
                <a:lnTo>
                  <a:pt x="261" y="2"/>
                </a:lnTo>
                <a:lnTo>
                  <a:pt x="272" y="0"/>
                </a:lnTo>
                <a:close/>
              </a:path>
            </a:pathLst>
          </a:custGeom>
          <a:solidFill>
            <a:srgbClr val="D8DAC9"/>
          </a:solidFill>
          <a:ln w="9525">
            <a:noFill/>
            <a:round/>
            <a:headEnd/>
            <a:tailEnd/>
          </a:ln>
        </p:spPr>
        <p:txBody>
          <a:bodyPr/>
          <a:lstStyle/>
          <a:p>
            <a:endParaRPr lang="en-US"/>
          </a:p>
        </p:txBody>
      </p:sp>
      <p:sp>
        <p:nvSpPr>
          <p:cNvPr id="14352" name="Freeform 19"/>
          <p:cNvSpPr>
            <a:spLocks/>
          </p:cNvSpPr>
          <p:nvPr/>
        </p:nvSpPr>
        <p:spPr bwMode="auto">
          <a:xfrm rot="1004478">
            <a:off x="7180263" y="2516988"/>
            <a:ext cx="139700" cy="520700"/>
          </a:xfrm>
          <a:custGeom>
            <a:avLst/>
            <a:gdLst>
              <a:gd name="T0" fmla="*/ 2147483647 w 205"/>
              <a:gd name="T1" fmla="*/ 0 h 766"/>
              <a:gd name="T2" fmla="*/ 2147483647 w 205"/>
              <a:gd name="T3" fmla="*/ 2147483647 h 766"/>
              <a:gd name="T4" fmla="*/ 2147483647 w 205"/>
              <a:gd name="T5" fmla="*/ 2147483647 h 766"/>
              <a:gd name="T6" fmla="*/ 2147483647 w 205"/>
              <a:gd name="T7" fmla="*/ 2147483647 h 766"/>
              <a:gd name="T8" fmla="*/ 2147483647 w 205"/>
              <a:gd name="T9" fmla="*/ 2147483647 h 766"/>
              <a:gd name="T10" fmla="*/ 2147483647 w 205"/>
              <a:gd name="T11" fmla="*/ 2147483647 h 766"/>
              <a:gd name="T12" fmla="*/ 2147483647 w 205"/>
              <a:gd name="T13" fmla="*/ 2147483647 h 766"/>
              <a:gd name="T14" fmla="*/ 2147483647 w 205"/>
              <a:gd name="T15" fmla="*/ 2147483647 h 766"/>
              <a:gd name="T16" fmla="*/ 2147483647 w 205"/>
              <a:gd name="T17" fmla="*/ 2147483647 h 766"/>
              <a:gd name="T18" fmla="*/ 2147483647 w 205"/>
              <a:gd name="T19" fmla="*/ 2147483647 h 766"/>
              <a:gd name="T20" fmla="*/ 2147483647 w 205"/>
              <a:gd name="T21" fmla="*/ 2147483647 h 766"/>
              <a:gd name="T22" fmla="*/ 2147483647 w 205"/>
              <a:gd name="T23" fmla="*/ 2147483647 h 766"/>
              <a:gd name="T24" fmla="*/ 2147483647 w 205"/>
              <a:gd name="T25" fmla="*/ 2147483647 h 766"/>
              <a:gd name="T26" fmla="*/ 2147483647 w 205"/>
              <a:gd name="T27" fmla="*/ 2147483647 h 766"/>
              <a:gd name="T28" fmla="*/ 2147483647 w 205"/>
              <a:gd name="T29" fmla="*/ 2147483647 h 766"/>
              <a:gd name="T30" fmla="*/ 2147483647 w 205"/>
              <a:gd name="T31" fmla="*/ 2147483647 h 766"/>
              <a:gd name="T32" fmla="*/ 2147483647 w 205"/>
              <a:gd name="T33" fmla="*/ 2147483647 h 766"/>
              <a:gd name="T34" fmla="*/ 2147483647 w 205"/>
              <a:gd name="T35" fmla="*/ 2147483647 h 766"/>
              <a:gd name="T36" fmla="*/ 2147483647 w 205"/>
              <a:gd name="T37" fmla="*/ 2147483647 h 766"/>
              <a:gd name="T38" fmla="*/ 2147483647 w 205"/>
              <a:gd name="T39" fmla="*/ 2147483647 h 766"/>
              <a:gd name="T40" fmla="*/ 2147483647 w 205"/>
              <a:gd name="T41" fmla="*/ 2147483647 h 766"/>
              <a:gd name="T42" fmla="*/ 2147483647 w 205"/>
              <a:gd name="T43" fmla="*/ 2147483647 h 766"/>
              <a:gd name="T44" fmla="*/ 2147483647 w 205"/>
              <a:gd name="T45" fmla="*/ 2147483647 h 766"/>
              <a:gd name="T46" fmla="*/ 2147483647 w 205"/>
              <a:gd name="T47" fmla="*/ 2147483647 h 766"/>
              <a:gd name="T48" fmla="*/ 2147483647 w 205"/>
              <a:gd name="T49" fmla="*/ 2147483647 h 766"/>
              <a:gd name="T50" fmla="*/ 2147483647 w 205"/>
              <a:gd name="T51" fmla="*/ 2147483647 h 766"/>
              <a:gd name="T52" fmla="*/ 2147483647 w 205"/>
              <a:gd name="T53" fmla="*/ 2147483647 h 766"/>
              <a:gd name="T54" fmla="*/ 2147483647 w 205"/>
              <a:gd name="T55" fmla="*/ 2147483647 h 766"/>
              <a:gd name="T56" fmla="*/ 2147483647 w 205"/>
              <a:gd name="T57" fmla="*/ 2147483647 h 766"/>
              <a:gd name="T58" fmla="*/ 2147483647 w 205"/>
              <a:gd name="T59" fmla="*/ 2147483647 h 766"/>
              <a:gd name="T60" fmla="*/ 2147483647 w 205"/>
              <a:gd name="T61" fmla="*/ 2147483647 h 766"/>
              <a:gd name="T62" fmla="*/ 2147483647 w 205"/>
              <a:gd name="T63" fmla="*/ 2147483647 h 766"/>
              <a:gd name="T64" fmla="*/ 2147483647 w 205"/>
              <a:gd name="T65" fmla="*/ 2147483647 h 766"/>
              <a:gd name="T66" fmla="*/ 2147483647 w 205"/>
              <a:gd name="T67" fmla="*/ 2147483647 h 766"/>
              <a:gd name="T68" fmla="*/ 2147483647 w 205"/>
              <a:gd name="T69" fmla="*/ 2147483647 h 766"/>
              <a:gd name="T70" fmla="*/ 2147483647 w 205"/>
              <a:gd name="T71" fmla="*/ 2147483647 h 766"/>
              <a:gd name="T72" fmla="*/ 2147483647 w 205"/>
              <a:gd name="T73" fmla="*/ 2147483647 h 766"/>
              <a:gd name="T74" fmla="*/ 2147483647 w 205"/>
              <a:gd name="T75" fmla="*/ 2147483647 h 766"/>
              <a:gd name="T76" fmla="*/ 2147483647 w 205"/>
              <a:gd name="T77" fmla="*/ 2147483647 h 766"/>
              <a:gd name="T78" fmla="*/ 0 w 205"/>
              <a:gd name="T79" fmla="*/ 2147483647 h 766"/>
              <a:gd name="T80" fmla="*/ 2147483647 w 205"/>
              <a:gd name="T81" fmla="*/ 2147483647 h 766"/>
              <a:gd name="T82" fmla="*/ 2147483647 w 205"/>
              <a:gd name="T83" fmla="*/ 2147483647 h 766"/>
              <a:gd name="T84" fmla="*/ 2147483647 w 205"/>
              <a:gd name="T85" fmla="*/ 2147483647 h 766"/>
              <a:gd name="T86" fmla="*/ 2147483647 w 205"/>
              <a:gd name="T87" fmla="*/ 2147483647 h 766"/>
              <a:gd name="T88" fmla="*/ 2147483647 w 205"/>
              <a:gd name="T89" fmla="*/ 2147483647 h 766"/>
              <a:gd name="T90" fmla="*/ 2147483647 w 205"/>
              <a:gd name="T91" fmla="*/ 2147483647 h 766"/>
              <a:gd name="T92" fmla="*/ 2147483647 w 205"/>
              <a:gd name="T93" fmla="*/ 2147483647 h 766"/>
              <a:gd name="T94" fmla="*/ 2147483647 w 205"/>
              <a:gd name="T95" fmla="*/ 2147483647 h 766"/>
              <a:gd name="T96" fmla="*/ 2147483647 w 205"/>
              <a:gd name="T97" fmla="*/ 2147483647 h 766"/>
              <a:gd name="T98" fmla="*/ 2147483647 w 205"/>
              <a:gd name="T99" fmla="*/ 2147483647 h 766"/>
              <a:gd name="T100" fmla="*/ 2147483647 w 205"/>
              <a:gd name="T101" fmla="*/ 2147483647 h 766"/>
              <a:gd name="T102" fmla="*/ 2147483647 w 205"/>
              <a:gd name="T103" fmla="*/ 2147483647 h 766"/>
              <a:gd name="T104" fmla="*/ 2147483647 w 205"/>
              <a:gd name="T105" fmla="*/ 0 h 7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5"/>
              <a:gd name="T160" fmla="*/ 0 h 766"/>
              <a:gd name="T161" fmla="*/ 205 w 205"/>
              <a:gd name="T162" fmla="*/ 766 h 7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5" h="766">
                <a:moveTo>
                  <a:pt x="186" y="0"/>
                </a:moveTo>
                <a:lnTo>
                  <a:pt x="160" y="25"/>
                </a:lnTo>
                <a:lnTo>
                  <a:pt x="137" y="51"/>
                </a:lnTo>
                <a:lnTo>
                  <a:pt x="117" y="79"/>
                </a:lnTo>
                <a:lnTo>
                  <a:pt x="98" y="109"/>
                </a:lnTo>
                <a:lnTo>
                  <a:pt x="83" y="139"/>
                </a:lnTo>
                <a:lnTo>
                  <a:pt x="69" y="171"/>
                </a:lnTo>
                <a:lnTo>
                  <a:pt x="60" y="203"/>
                </a:lnTo>
                <a:lnTo>
                  <a:pt x="52" y="238"/>
                </a:lnTo>
                <a:lnTo>
                  <a:pt x="44" y="299"/>
                </a:lnTo>
                <a:lnTo>
                  <a:pt x="39" y="361"/>
                </a:lnTo>
                <a:lnTo>
                  <a:pt x="38" y="425"/>
                </a:lnTo>
                <a:lnTo>
                  <a:pt x="43" y="487"/>
                </a:lnTo>
                <a:lnTo>
                  <a:pt x="46" y="503"/>
                </a:lnTo>
                <a:lnTo>
                  <a:pt x="51" y="518"/>
                </a:lnTo>
                <a:lnTo>
                  <a:pt x="54" y="534"/>
                </a:lnTo>
                <a:lnTo>
                  <a:pt x="59" y="550"/>
                </a:lnTo>
                <a:lnTo>
                  <a:pt x="65" y="565"/>
                </a:lnTo>
                <a:lnTo>
                  <a:pt x="69" y="581"/>
                </a:lnTo>
                <a:lnTo>
                  <a:pt x="75" y="597"/>
                </a:lnTo>
                <a:lnTo>
                  <a:pt x="81" y="614"/>
                </a:lnTo>
                <a:lnTo>
                  <a:pt x="91" y="637"/>
                </a:lnTo>
                <a:lnTo>
                  <a:pt x="103" y="658"/>
                </a:lnTo>
                <a:lnTo>
                  <a:pt x="115" y="682"/>
                </a:lnTo>
                <a:lnTo>
                  <a:pt x="130" y="702"/>
                </a:lnTo>
                <a:lnTo>
                  <a:pt x="147" y="722"/>
                </a:lnTo>
                <a:lnTo>
                  <a:pt x="164" y="739"/>
                </a:lnTo>
                <a:lnTo>
                  <a:pt x="183" y="754"/>
                </a:lnTo>
                <a:lnTo>
                  <a:pt x="205" y="766"/>
                </a:lnTo>
                <a:lnTo>
                  <a:pt x="173" y="756"/>
                </a:lnTo>
                <a:lnTo>
                  <a:pt x="144" y="740"/>
                </a:lnTo>
                <a:lnTo>
                  <a:pt x="118" y="720"/>
                </a:lnTo>
                <a:lnTo>
                  <a:pt x="95" y="695"/>
                </a:lnTo>
                <a:lnTo>
                  <a:pt x="75" y="668"/>
                </a:lnTo>
                <a:lnTo>
                  <a:pt x="58" y="638"/>
                </a:lnTo>
                <a:lnTo>
                  <a:pt x="43" y="607"/>
                </a:lnTo>
                <a:lnTo>
                  <a:pt x="31" y="577"/>
                </a:lnTo>
                <a:lnTo>
                  <a:pt x="14" y="514"/>
                </a:lnTo>
                <a:lnTo>
                  <a:pt x="4" y="450"/>
                </a:lnTo>
                <a:lnTo>
                  <a:pt x="0" y="383"/>
                </a:lnTo>
                <a:lnTo>
                  <a:pt x="2" y="318"/>
                </a:lnTo>
                <a:lnTo>
                  <a:pt x="13" y="252"/>
                </a:lnTo>
                <a:lnTo>
                  <a:pt x="30" y="190"/>
                </a:lnTo>
                <a:lnTo>
                  <a:pt x="53" y="130"/>
                </a:lnTo>
                <a:lnTo>
                  <a:pt x="84" y="76"/>
                </a:lnTo>
                <a:lnTo>
                  <a:pt x="96" y="63"/>
                </a:lnTo>
                <a:lnTo>
                  <a:pt x="107" y="50"/>
                </a:lnTo>
                <a:lnTo>
                  <a:pt x="119" y="39"/>
                </a:lnTo>
                <a:lnTo>
                  <a:pt x="132" y="28"/>
                </a:lnTo>
                <a:lnTo>
                  <a:pt x="144" y="18"/>
                </a:lnTo>
                <a:lnTo>
                  <a:pt x="157" y="10"/>
                </a:lnTo>
                <a:lnTo>
                  <a:pt x="171" y="4"/>
                </a:lnTo>
                <a:lnTo>
                  <a:pt x="186" y="0"/>
                </a:lnTo>
                <a:close/>
              </a:path>
            </a:pathLst>
          </a:custGeom>
          <a:solidFill>
            <a:srgbClr val="808080"/>
          </a:solidFill>
          <a:ln w="9525">
            <a:solidFill>
              <a:srgbClr val="808080"/>
            </a:solidFill>
            <a:round/>
            <a:headEnd/>
            <a:tailEnd/>
          </a:ln>
        </p:spPr>
        <p:txBody>
          <a:bodyPr/>
          <a:lstStyle/>
          <a:p>
            <a:endParaRPr lang="en-US"/>
          </a:p>
        </p:txBody>
      </p:sp>
      <p:sp>
        <p:nvSpPr>
          <p:cNvPr id="14353" name="Freeform 20"/>
          <p:cNvSpPr>
            <a:spLocks/>
          </p:cNvSpPr>
          <p:nvPr/>
        </p:nvSpPr>
        <p:spPr bwMode="auto">
          <a:xfrm rot="1004478">
            <a:off x="7342188" y="2667800"/>
            <a:ext cx="241300" cy="347663"/>
          </a:xfrm>
          <a:custGeom>
            <a:avLst/>
            <a:gdLst>
              <a:gd name="T0" fmla="*/ 2147483647 w 354"/>
              <a:gd name="T1" fmla="*/ 2147483647 h 509"/>
              <a:gd name="T2" fmla="*/ 2147483647 w 354"/>
              <a:gd name="T3" fmla="*/ 2147483647 h 509"/>
              <a:gd name="T4" fmla="*/ 2147483647 w 354"/>
              <a:gd name="T5" fmla="*/ 2147483647 h 509"/>
              <a:gd name="T6" fmla="*/ 2147483647 w 354"/>
              <a:gd name="T7" fmla="*/ 2147483647 h 509"/>
              <a:gd name="T8" fmla="*/ 2147483647 w 354"/>
              <a:gd name="T9" fmla="*/ 2147483647 h 509"/>
              <a:gd name="T10" fmla="*/ 2147483647 w 354"/>
              <a:gd name="T11" fmla="*/ 2147483647 h 509"/>
              <a:gd name="T12" fmla="*/ 2147483647 w 354"/>
              <a:gd name="T13" fmla="*/ 2147483647 h 509"/>
              <a:gd name="T14" fmla="*/ 2147483647 w 354"/>
              <a:gd name="T15" fmla="*/ 2147483647 h 509"/>
              <a:gd name="T16" fmla="*/ 2147483647 w 354"/>
              <a:gd name="T17" fmla="*/ 2147483647 h 509"/>
              <a:gd name="T18" fmla="*/ 2147483647 w 354"/>
              <a:gd name="T19" fmla="*/ 2147483647 h 509"/>
              <a:gd name="T20" fmla="*/ 2147483647 w 354"/>
              <a:gd name="T21" fmla="*/ 2147483647 h 509"/>
              <a:gd name="T22" fmla="*/ 2147483647 w 354"/>
              <a:gd name="T23" fmla="*/ 2147483647 h 509"/>
              <a:gd name="T24" fmla="*/ 2147483647 w 354"/>
              <a:gd name="T25" fmla="*/ 2147483647 h 509"/>
              <a:gd name="T26" fmla="*/ 2147483647 w 354"/>
              <a:gd name="T27" fmla="*/ 2147483647 h 509"/>
              <a:gd name="T28" fmla="*/ 2147483647 w 354"/>
              <a:gd name="T29" fmla="*/ 2147483647 h 509"/>
              <a:gd name="T30" fmla="*/ 2147483647 w 354"/>
              <a:gd name="T31" fmla="*/ 2147483647 h 509"/>
              <a:gd name="T32" fmla="*/ 2147483647 w 354"/>
              <a:gd name="T33" fmla="*/ 2147483647 h 509"/>
              <a:gd name="T34" fmla="*/ 2147483647 w 354"/>
              <a:gd name="T35" fmla="*/ 2147483647 h 509"/>
              <a:gd name="T36" fmla="*/ 2147483647 w 354"/>
              <a:gd name="T37" fmla="*/ 2147483647 h 509"/>
              <a:gd name="T38" fmla="*/ 2147483647 w 354"/>
              <a:gd name="T39" fmla="*/ 2147483647 h 509"/>
              <a:gd name="T40" fmla="*/ 2147483647 w 354"/>
              <a:gd name="T41" fmla="*/ 2147483647 h 509"/>
              <a:gd name="T42" fmla="*/ 2147483647 w 354"/>
              <a:gd name="T43" fmla="*/ 2147483647 h 509"/>
              <a:gd name="T44" fmla="*/ 2147483647 w 354"/>
              <a:gd name="T45" fmla="*/ 2147483647 h 509"/>
              <a:gd name="T46" fmla="*/ 2147483647 w 354"/>
              <a:gd name="T47" fmla="*/ 2147483647 h 509"/>
              <a:gd name="T48" fmla="*/ 2147483647 w 354"/>
              <a:gd name="T49" fmla="*/ 2147483647 h 509"/>
              <a:gd name="T50" fmla="*/ 2147483647 w 354"/>
              <a:gd name="T51" fmla="*/ 2147483647 h 509"/>
              <a:gd name="T52" fmla="*/ 2147483647 w 354"/>
              <a:gd name="T53" fmla="*/ 2147483647 h 509"/>
              <a:gd name="T54" fmla="*/ 2147483647 w 354"/>
              <a:gd name="T55" fmla="*/ 2147483647 h 509"/>
              <a:gd name="T56" fmla="*/ 2147483647 w 354"/>
              <a:gd name="T57" fmla="*/ 2147483647 h 509"/>
              <a:gd name="T58" fmla="*/ 2147483647 w 354"/>
              <a:gd name="T59" fmla="*/ 2147483647 h 509"/>
              <a:gd name="T60" fmla="*/ 2147483647 w 354"/>
              <a:gd name="T61" fmla="*/ 2147483647 h 509"/>
              <a:gd name="T62" fmla="*/ 0 w 354"/>
              <a:gd name="T63" fmla="*/ 2147483647 h 509"/>
              <a:gd name="T64" fmla="*/ 2147483647 w 354"/>
              <a:gd name="T65" fmla="*/ 2147483647 h 509"/>
              <a:gd name="T66" fmla="*/ 2147483647 w 354"/>
              <a:gd name="T67" fmla="*/ 2147483647 h 509"/>
              <a:gd name="T68" fmla="*/ 2147483647 w 354"/>
              <a:gd name="T69" fmla="*/ 2147483647 h 509"/>
              <a:gd name="T70" fmla="*/ 2147483647 w 354"/>
              <a:gd name="T71" fmla="*/ 2147483647 h 509"/>
              <a:gd name="T72" fmla="*/ 2147483647 w 354"/>
              <a:gd name="T73" fmla="*/ 2147483647 h 509"/>
              <a:gd name="T74" fmla="*/ 2147483647 w 354"/>
              <a:gd name="T75" fmla="*/ 2147483647 h 509"/>
              <a:gd name="T76" fmla="*/ 2147483647 w 354"/>
              <a:gd name="T77" fmla="*/ 2147483647 h 509"/>
              <a:gd name="T78" fmla="*/ 2147483647 w 354"/>
              <a:gd name="T79" fmla="*/ 2147483647 h 509"/>
              <a:gd name="T80" fmla="*/ 2147483647 w 354"/>
              <a:gd name="T81" fmla="*/ 2147483647 h 509"/>
              <a:gd name="T82" fmla="*/ 2147483647 w 354"/>
              <a:gd name="T83" fmla="*/ 2147483647 h 509"/>
              <a:gd name="T84" fmla="*/ 2147483647 w 354"/>
              <a:gd name="T85" fmla="*/ 2147483647 h 509"/>
              <a:gd name="T86" fmla="*/ 2147483647 w 354"/>
              <a:gd name="T87" fmla="*/ 0 h 509"/>
              <a:gd name="T88" fmla="*/ 2147483647 w 354"/>
              <a:gd name="T89" fmla="*/ 2147483647 h 509"/>
              <a:gd name="T90" fmla="*/ 2147483647 w 354"/>
              <a:gd name="T91" fmla="*/ 2147483647 h 509"/>
              <a:gd name="T92" fmla="*/ 2147483647 w 354"/>
              <a:gd name="T93" fmla="*/ 2147483647 h 509"/>
              <a:gd name="T94" fmla="*/ 2147483647 w 354"/>
              <a:gd name="T95" fmla="*/ 2147483647 h 509"/>
              <a:gd name="T96" fmla="*/ 2147483647 w 354"/>
              <a:gd name="T97" fmla="*/ 2147483647 h 509"/>
              <a:gd name="T98" fmla="*/ 2147483647 w 354"/>
              <a:gd name="T99" fmla="*/ 2147483647 h 509"/>
              <a:gd name="T100" fmla="*/ 2147483647 w 354"/>
              <a:gd name="T101" fmla="*/ 2147483647 h 509"/>
              <a:gd name="T102" fmla="*/ 2147483647 w 354"/>
              <a:gd name="T103" fmla="*/ 2147483647 h 5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4"/>
              <a:gd name="T157" fmla="*/ 0 h 509"/>
              <a:gd name="T158" fmla="*/ 354 w 354"/>
              <a:gd name="T159" fmla="*/ 509 h 50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4" h="509">
                <a:moveTo>
                  <a:pt x="266" y="38"/>
                </a:moveTo>
                <a:lnTo>
                  <a:pt x="294" y="72"/>
                </a:lnTo>
                <a:lnTo>
                  <a:pt x="317" y="108"/>
                </a:lnTo>
                <a:lnTo>
                  <a:pt x="335" y="148"/>
                </a:lnTo>
                <a:lnTo>
                  <a:pt x="346" y="189"/>
                </a:lnTo>
                <a:lnTo>
                  <a:pt x="353" y="233"/>
                </a:lnTo>
                <a:lnTo>
                  <a:pt x="354" y="277"/>
                </a:lnTo>
                <a:lnTo>
                  <a:pt x="349" y="320"/>
                </a:lnTo>
                <a:lnTo>
                  <a:pt x="339" y="363"/>
                </a:lnTo>
                <a:lnTo>
                  <a:pt x="330" y="387"/>
                </a:lnTo>
                <a:lnTo>
                  <a:pt x="318" y="410"/>
                </a:lnTo>
                <a:lnTo>
                  <a:pt x="306" y="433"/>
                </a:lnTo>
                <a:lnTo>
                  <a:pt x="291" y="454"/>
                </a:lnTo>
                <a:lnTo>
                  <a:pt x="272" y="472"/>
                </a:lnTo>
                <a:lnTo>
                  <a:pt x="253" y="487"/>
                </a:lnTo>
                <a:lnTo>
                  <a:pt x="230" y="497"/>
                </a:lnTo>
                <a:lnTo>
                  <a:pt x="204" y="501"/>
                </a:lnTo>
                <a:lnTo>
                  <a:pt x="186" y="508"/>
                </a:lnTo>
                <a:lnTo>
                  <a:pt x="187" y="509"/>
                </a:lnTo>
                <a:lnTo>
                  <a:pt x="172" y="506"/>
                </a:lnTo>
                <a:lnTo>
                  <a:pt x="158" y="504"/>
                </a:lnTo>
                <a:lnTo>
                  <a:pt x="143" y="500"/>
                </a:lnTo>
                <a:lnTo>
                  <a:pt x="129" y="495"/>
                </a:lnTo>
                <a:lnTo>
                  <a:pt x="115" y="490"/>
                </a:lnTo>
                <a:lnTo>
                  <a:pt x="103" y="482"/>
                </a:lnTo>
                <a:lnTo>
                  <a:pt x="90" y="472"/>
                </a:lnTo>
                <a:lnTo>
                  <a:pt x="80" y="460"/>
                </a:lnTo>
                <a:lnTo>
                  <a:pt x="53" y="424"/>
                </a:lnTo>
                <a:lnTo>
                  <a:pt x="31" y="386"/>
                </a:lnTo>
                <a:lnTo>
                  <a:pt x="15" y="343"/>
                </a:lnTo>
                <a:lnTo>
                  <a:pt x="5" y="300"/>
                </a:lnTo>
                <a:lnTo>
                  <a:pt x="0" y="255"/>
                </a:lnTo>
                <a:lnTo>
                  <a:pt x="2" y="210"/>
                </a:lnTo>
                <a:lnTo>
                  <a:pt x="11" y="166"/>
                </a:lnTo>
                <a:lnTo>
                  <a:pt x="26" y="122"/>
                </a:lnTo>
                <a:lnTo>
                  <a:pt x="35" y="100"/>
                </a:lnTo>
                <a:lnTo>
                  <a:pt x="46" y="78"/>
                </a:lnTo>
                <a:lnTo>
                  <a:pt x="61" y="59"/>
                </a:lnTo>
                <a:lnTo>
                  <a:pt x="77" y="40"/>
                </a:lnTo>
                <a:lnTo>
                  <a:pt x="96" y="25"/>
                </a:lnTo>
                <a:lnTo>
                  <a:pt x="117" y="14"/>
                </a:lnTo>
                <a:lnTo>
                  <a:pt x="138" y="7"/>
                </a:lnTo>
                <a:lnTo>
                  <a:pt x="163" y="4"/>
                </a:lnTo>
                <a:lnTo>
                  <a:pt x="170" y="0"/>
                </a:lnTo>
                <a:lnTo>
                  <a:pt x="178" y="1"/>
                </a:lnTo>
                <a:lnTo>
                  <a:pt x="186" y="2"/>
                </a:lnTo>
                <a:lnTo>
                  <a:pt x="194" y="4"/>
                </a:lnTo>
                <a:lnTo>
                  <a:pt x="201" y="6"/>
                </a:lnTo>
                <a:lnTo>
                  <a:pt x="209" y="9"/>
                </a:lnTo>
                <a:lnTo>
                  <a:pt x="217" y="10"/>
                </a:lnTo>
                <a:lnTo>
                  <a:pt x="224" y="12"/>
                </a:lnTo>
                <a:lnTo>
                  <a:pt x="266" y="38"/>
                </a:lnTo>
                <a:close/>
              </a:path>
            </a:pathLst>
          </a:custGeom>
          <a:solidFill>
            <a:srgbClr val="8E9365"/>
          </a:solidFill>
          <a:ln w="9525">
            <a:noFill/>
            <a:round/>
            <a:headEnd/>
            <a:tailEnd/>
          </a:ln>
        </p:spPr>
        <p:txBody>
          <a:bodyPr/>
          <a:lstStyle/>
          <a:p>
            <a:endParaRPr lang="en-US"/>
          </a:p>
        </p:txBody>
      </p:sp>
      <p:sp>
        <p:nvSpPr>
          <p:cNvPr id="14354" name="Freeform 21"/>
          <p:cNvSpPr>
            <a:spLocks/>
          </p:cNvSpPr>
          <p:nvPr/>
        </p:nvSpPr>
        <p:spPr bwMode="auto">
          <a:xfrm rot="1004478">
            <a:off x="7353300" y="2677325"/>
            <a:ext cx="196850" cy="315913"/>
          </a:xfrm>
          <a:custGeom>
            <a:avLst/>
            <a:gdLst>
              <a:gd name="T0" fmla="*/ 2147483647 w 291"/>
              <a:gd name="T1" fmla="*/ 2147483647 h 461"/>
              <a:gd name="T2" fmla="*/ 2147483647 w 291"/>
              <a:gd name="T3" fmla="*/ 2147483647 h 461"/>
              <a:gd name="T4" fmla="*/ 2147483647 w 291"/>
              <a:gd name="T5" fmla="*/ 2147483647 h 461"/>
              <a:gd name="T6" fmla="*/ 2147483647 w 291"/>
              <a:gd name="T7" fmla="*/ 2147483647 h 461"/>
              <a:gd name="T8" fmla="*/ 2147483647 w 291"/>
              <a:gd name="T9" fmla="*/ 2147483647 h 461"/>
              <a:gd name="T10" fmla="*/ 2147483647 w 291"/>
              <a:gd name="T11" fmla="*/ 2147483647 h 461"/>
              <a:gd name="T12" fmla="*/ 2147483647 w 291"/>
              <a:gd name="T13" fmla="*/ 2147483647 h 461"/>
              <a:gd name="T14" fmla="*/ 2147483647 w 291"/>
              <a:gd name="T15" fmla="*/ 2147483647 h 461"/>
              <a:gd name="T16" fmla="*/ 2147483647 w 291"/>
              <a:gd name="T17" fmla="*/ 2147483647 h 461"/>
              <a:gd name="T18" fmla="*/ 2147483647 w 291"/>
              <a:gd name="T19" fmla="*/ 2147483647 h 461"/>
              <a:gd name="T20" fmla="*/ 2147483647 w 291"/>
              <a:gd name="T21" fmla="*/ 2147483647 h 461"/>
              <a:gd name="T22" fmla="*/ 2147483647 w 291"/>
              <a:gd name="T23" fmla="*/ 2147483647 h 461"/>
              <a:gd name="T24" fmla="*/ 2147483647 w 291"/>
              <a:gd name="T25" fmla="*/ 2147483647 h 461"/>
              <a:gd name="T26" fmla="*/ 2147483647 w 291"/>
              <a:gd name="T27" fmla="*/ 2147483647 h 461"/>
              <a:gd name="T28" fmla="*/ 2147483647 w 291"/>
              <a:gd name="T29" fmla="*/ 2147483647 h 461"/>
              <a:gd name="T30" fmla="*/ 2147483647 w 291"/>
              <a:gd name="T31" fmla="*/ 2147483647 h 461"/>
              <a:gd name="T32" fmla="*/ 2147483647 w 291"/>
              <a:gd name="T33" fmla="*/ 2147483647 h 461"/>
              <a:gd name="T34" fmla="*/ 2147483647 w 291"/>
              <a:gd name="T35" fmla="*/ 2147483647 h 461"/>
              <a:gd name="T36" fmla="*/ 2147483647 w 291"/>
              <a:gd name="T37" fmla="*/ 2147483647 h 461"/>
              <a:gd name="T38" fmla="*/ 2147483647 w 291"/>
              <a:gd name="T39" fmla="*/ 2147483647 h 461"/>
              <a:gd name="T40" fmla="*/ 2147483647 w 291"/>
              <a:gd name="T41" fmla="*/ 2147483647 h 461"/>
              <a:gd name="T42" fmla="*/ 2147483647 w 291"/>
              <a:gd name="T43" fmla="*/ 2147483647 h 461"/>
              <a:gd name="T44" fmla="*/ 2147483647 w 291"/>
              <a:gd name="T45" fmla="*/ 2147483647 h 461"/>
              <a:gd name="T46" fmla="*/ 2147483647 w 291"/>
              <a:gd name="T47" fmla="*/ 2147483647 h 461"/>
              <a:gd name="T48" fmla="*/ 2147483647 w 291"/>
              <a:gd name="T49" fmla="*/ 2147483647 h 461"/>
              <a:gd name="T50" fmla="*/ 2147483647 w 291"/>
              <a:gd name="T51" fmla="*/ 2147483647 h 461"/>
              <a:gd name="T52" fmla="*/ 2147483647 w 291"/>
              <a:gd name="T53" fmla="*/ 2147483647 h 461"/>
              <a:gd name="T54" fmla="*/ 2147483647 w 291"/>
              <a:gd name="T55" fmla="*/ 2147483647 h 461"/>
              <a:gd name="T56" fmla="*/ 2147483647 w 291"/>
              <a:gd name="T57" fmla="*/ 2147483647 h 461"/>
              <a:gd name="T58" fmla="*/ 2147483647 w 291"/>
              <a:gd name="T59" fmla="*/ 2147483647 h 461"/>
              <a:gd name="T60" fmla="*/ 2147483647 w 291"/>
              <a:gd name="T61" fmla="*/ 2147483647 h 461"/>
              <a:gd name="T62" fmla="*/ 2147483647 w 291"/>
              <a:gd name="T63" fmla="*/ 2147483647 h 461"/>
              <a:gd name="T64" fmla="*/ 2147483647 w 291"/>
              <a:gd name="T65" fmla="*/ 2147483647 h 4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1"/>
              <a:gd name="T100" fmla="*/ 0 h 461"/>
              <a:gd name="T101" fmla="*/ 291 w 291"/>
              <a:gd name="T102" fmla="*/ 461 h 4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1" h="461">
                <a:moveTo>
                  <a:pt x="287" y="188"/>
                </a:moveTo>
                <a:lnTo>
                  <a:pt x="291" y="221"/>
                </a:lnTo>
                <a:lnTo>
                  <a:pt x="291" y="256"/>
                </a:lnTo>
                <a:lnTo>
                  <a:pt x="287" y="288"/>
                </a:lnTo>
                <a:lnTo>
                  <a:pt x="279" y="320"/>
                </a:lnTo>
                <a:lnTo>
                  <a:pt x="269" y="350"/>
                </a:lnTo>
                <a:lnTo>
                  <a:pt x="255" y="380"/>
                </a:lnTo>
                <a:lnTo>
                  <a:pt x="237" y="408"/>
                </a:lnTo>
                <a:lnTo>
                  <a:pt x="216" y="433"/>
                </a:lnTo>
                <a:lnTo>
                  <a:pt x="208" y="439"/>
                </a:lnTo>
                <a:lnTo>
                  <a:pt x="199" y="445"/>
                </a:lnTo>
                <a:lnTo>
                  <a:pt x="188" y="450"/>
                </a:lnTo>
                <a:lnTo>
                  <a:pt x="179" y="456"/>
                </a:lnTo>
                <a:lnTo>
                  <a:pt x="169" y="460"/>
                </a:lnTo>
                <a:lnTo>
                  <a:pt x="158" y="461"/>
                </a:lnTo>
                <a:lnTo>
                  <a:pt x="147" y="461"/>
                </a:lnTo>
                <a:lnTo>
                  <a:pt x="136" y="456"/>
                </a:lnTo>
                <a:lnTo>
                  <a:pt x="126" y="457"/>
                </a:lnTo>
                <a:lnTo>
                  <a:pt x="118" y="455"/>
                </a:lnTo>
                <a:lnTo>
                  <a:pt x="109" y="451"/>
                </a:lnTo>
                <a:lnTo>
                  <a:pt x="101" y="446"/>
                </a:lnTo>
                <a:lnTo>
                  <a:pt x="94" y="440"/>
                </a:lnTo>
                <a:lnTo>
                  <a:pt x="87" y="434"/>
                </a:lnTo>
                <a:lnTo>
                  <a:pt x="79" y="428"/>
                </a:lnTo>
                <a:lnTo>
                  <a:pt x="72" y="424"/>
                </a:lnTo>
                <a:lnTo>
                  <a:pt x="72" y="425"/>
                </a:lnTo>
                <a:lnTo>
                  <a:pt x="73" y="425"/>
                </a:lnTo>
                <a:lnTo>
                  <a:pt x="74" y="425"/>
                </a:lnTo>
                <a:lnTo>
                  <a:pt x="75" y="423"/>
                </a:lnTo>
                <a:lnTo>
                  <a:pt x="74" y="421"/>
                </a:lnTo>
                <a:lnTo>
                  <a:pt x="71" y="419"/>
                </a:lnTo>
                <a:lnTo>
                  <a:pt x="68" y="416"/>
                </a:lnTo>
                <a:lnTo>
                  <a:pt x="67" y="417"/>
                </a:lnTo>
                <a:lnTo>
                  <a:pt x="67" y="418"/>
                </a:lnTo>
                <a:lnTo>
                  <a:pt x="67" y="419"/>
                </a:lnTo>
                <a:lnTo>
                  <a:pt x="67" y="420"/>
                </a:lnTo>
                <a:lnTo>
                  <a:pt x="65" y="416"/>
                </a:lnTo>
                <a:lnTo>
                  <a:pt x="67" y="413"/>
                </a:lnTo>
                <a:lnTo>
                  <a:pt x="60" y="408"/>
                </a:lnTo>
                <a:lnTo>
                  <a:pt x="56" y="398"/>
                </a:lnTo>
                <a:lnTo>
                  <a:pt x="51" y="389"/>
                </a:lnTo>
                <a:lnTo>
                  <a:pt x="43" y="382"/>
                </a:lnTo>
                <a:lnTo>
                  <a:pt x="24" y="350"/>
                </a:lnTo>
                <a:lnTo>
                  <a:pt x="12" y="314"/>
                </a:lnTo>
                <a:lnTo>
                  <a:pt x="4" y="275"/>
                </a:lnTo>
                <a:lnTo>
                  <a:pt x="0" y="236"/>
                </a:lnTo>
                <a:lnTo>
                  <a:pt x="1" y="197"/>
                </a:lnTo>
                <a:lnTo>
                  <a:pt x="8" y="158"/>
                </a:lnTo>
                <a:lnTo>
                  <a:pt x="19" y="120"/>
                </a:lnTo>
                <a:lnTo>
                  <a:pt x="34" y="85"/>
                </a:lnTo>
                <a:lnTo>
                  <a:pt x="42" y="69"/>
                </a:lnTo>
                <a:lnTo>
                  <a:pt x="52" y="54"/>
                </a:lnTo>
                <a:lnTo>
                  <a:pt x="65" y="40"/>
                </a:lnTo>
                <a:lnTo>
                  <a:pt x="79" y="28"/>
                </a:lnTo>
                <a:lnTo>
                  <a:pt x="94" y="17"/>
                </a:lnTo>
                <a:lnTo>
                  <a:pt x="110" y="8"/>
                </a:lnTo>
                <a:lnTo>
                  <a:pt x="127" y="2"/>
                </a:lnTo>
                <a:lnTo>
                  <a:pt x="146" y="0"/>
                </a:lnTo>
                <a:lnTo>
                  <a:pt x="177" y="8"/>
                </a:lnTo>
                <a:lnTo>
                  <a:pt x="203" y="24"/>
                </a:lnTo>
                <a:lnTo>
                  <a:pt x="225" y="45"/>
                </a:lnTo>
                <a:lnTo>
                  <a:pt x="244" y="70"/>
                </a:lnTo>
                <a:lnTo>
                  <a:pt x="259" y="98"/>
                </a:lnTo>
                <a:lnTo>
                  <a:pt x="270" y="128"/>
                </a:lnTo>
                <a:lnTo>
                  <a:pt x="280" y="158"/>
                </a:lnTo>
                <a:lnTo>
                  <a:pt x="287" y="188"/>
                </a:lnTo>
                <a:close/>
              </a:path>
            </a:pathLst>
          </a:custGeom>
          <a:solidFill>
            <a:srgbClr val="A50021"/>
          </a:solidFill>
          <a:ln w="9525">
            <a:noFill/>
            <a:round/>
            <a:headEnd/>
            <a:tailEnd/>
          </a:ln>
        </p:spPr>
        <p:txBody>
          <a:bodyPr/>
          <a:lstStyle/>
          <a:p>
            <a:endParaRPr lang="en-US"/>
          </a:p>
        </p:txBody>
      </p:sp>
      <p:sp>
        <p:nvSpPr>
          <p:cNvPr id="14355" name="Freeform 22"/>
          <p:cNvSpPr>
            <a:spLocks/>
          </p:cNvSpPr>
          <p:nvPr/>
        </p:nvSpPr>
        <p:spPr bwMode="auto">
          <a:xfrm rot="1004478">
            <a:off x="7499350" y="2724950"/>
            <a:ext cx="68263" cy="282575"/>
          </a:xfrm>
          <a:custGeom>
            <a:avLst/>
            <a:gdLst>
              <a:gd name="T0" fmla="*/ 2147483647 w 99"/>
              <a:gd name="T1" fmla="*/ 2147483647 h 415"/>
              <a:gd name="T2" fmla="*/ 2147483647 w 99"/>
              <a:gd name="T3" fmla="*/ 2147483647 h 415"/>
              <a:gd name="T4" fmla="*/ 2147483647 w 99"/>
              <a:gd name="T5" fmla="*/ 2147483647 h 415"/>
              <a:gd name="T6" fmla="*/ 2147483647 w 99"/>
              <a:gd name="T7" fmla="*/ 2147483647 h 415"/>
              <a:gd name="T8" fmla="*/ 2147483647 w 99"/>
              <a:gd name="T9" fmla="*/ 2147483647 h 415"/>
              <a:gd name="T10" fmla="*/ 2147483647 w 99"/>
              <a:gd name="T11" fmla="*/ 2147483647 h 415"/>
              <a:gd name="T12" fmla="*/ 2147483647 w 99"/>
              <a:gd name="T13" fmla="*/ 2147483647 h 415"/>
              <a:gd name="T14" fmla="*/ 2147483647 w 99"/>
              <a:gd name="T15" fmla="*/ 2147483647 h 415"/>
              <a:gd name="T16" fmla="*/ 2147483647 w 99"/>
              <a:gd name="T17" fmla="*/ 2147483647 h 415"/>
              <a:gd name="T18" fmla="*/ 2147483647 w 99"/>
              <a:gd name="T19" fmla="*/ 2147483647 h 415"/>
              <a:gd name="T20" fmla="*/ 2147483647 w 99"/>
              <a:gd name="T21" fmla="*/ 2147483647 h 415"/>
              <a:gd name="T22" fmla="*/ 2147483647 w 99"/>
              <a:gd name="T23" fmla="*/ 2147483647 h 415"/>
              <a:gd name="T24" fmla="*/ 2147483647 w 99"/>
              <a:gd name="T25" fmla="*/ 2147483647 h 415"/>
              <a:gd name="T26" fmla="*/ 2147483647 w 99"/>
              <a:gd name="T27" fmla="*/ 2147483647 h 415"/>
              <a:gd name="T28" fmla="*/ 2147483647 w 99"/>
              <a:gd name="T29" fmla="*/ 2147483647 h 415"/>
              <a:gd name="T30" fmla="*/ 2147483647 w 99"/>
              <a:gd name="T31" fmla="*/ 2147483647 h 415"/>
              <a:gd name="T32" fmla="*/ 0 w 99"/>
              <a:gd name="T33" fmla="*/ 2147483647 h 415"/>
              <a:gd name="T34" fmla="*/ 2147483647 w 99"/>
              <a:gd name="T35" fmla="*/ 2147483647 h 415"/>
              <a:gd name="T36" fmla="*/ 2147483647 w 99"/>
              <a:gd name="T37" fmla="*/ 2147483647 h 415"/>
              <a:gd name="T38" fmla="*/ 2147483647 w 99"/>
              <a:gd name="T39" fmla="*/ 2147483647 h 415"/>
              <a:gd name="T40" fmla="*/ 2147483647 w 99"/>
              <a:gd name="T41" fmla="*/ 2147483647 h 415"/>
              <a:gd name="T42" fmla="*/ 2147483647 w 99"/>
              <a:gd name="T43" fmla="*/ 2147483647 h 415"/>
              <a:gd name="T44" fmla="*/ 2147483647 w 99"/>
              <a:gd name="T45" fmla="*/ 2147483647 h 415"/>
              <a:gd name="T46" fmla="*/ 2147483647 w 99"/>
              <a:gd name="T47" fmla="*/ 2147483647 h 415"/>
              <a:gd name="T48" fmla="*/ 2147483647 w 99"/>
              <a:gd name="T49" fmla="*/ 2147483647 h 415"/>
              <a:gd name="T50" fmla="*/ 2147483647 w 99"/>
              <a:gd name="T51" fmla="*/ 2147483647 h 415"/>
              <a:gd name="T52" fmla="*/ 2147483647 w 99"/>
              <a:gd name="T53" fmla="*/ 2147483647 h 415"/>
              <a:gd name="T54" fmla="*/ 2147483647 w 99"/>
              <a:gd name="T55" fmla="*/ 2147483647 h 415"/>
              <a:gd name="T56" fmla="*/ 2147483647 w 99"/>
              <a:gd name="T57" fmla="*/ 2147483647 h 415"/>
              <a:gd name="T58" fmla="*/ 2147483647 w 99"/>
              <a:gd name="T59" fmla="*/ 2147483647 h 415"/>
              <a:gd name="T60" fmla="*/ 2147483647 w 99"/>
              <a:gd name="T61" fmla="*/ 2147483647 h 415"/>
              <a:gd name="T62" fmla="*/ 2147483647 w 99"/>
              <a:gd name="T63" fmla="*/ 2147483647 h 415"/>
              <a:gd name="T64" fmla="*/ 2147483647 w 99"/>
              <a:gd name="T65" fmla="*/ 0 h 415"/>
              <a:gd name="T66" fmla="*/ 2147483647 w 99"/>
              <a:gd name="T67" fmla="*/ 2147483647 h 415"/>
              <a:gd name="T68" fmla="*/ 2147483647 w 99"/>
              <a:gd name="T69" fmla="*/ 2147483647 h 415"/>
              <a:gd name="T70" fmla="*/ 2147483647 w 99"/>
              <a:gd name="T71" fmla="*/ 2147483647 h 415"/>
              <a:gd name="T72" fmla="*/ 2147483647 w 99"/>
              <a:gd name="T73" fmla="*/ 2147483647 h 415"/>
              <a:gd name="T74" fmla="*/ 2147483647 w 99"/>
              <a:gd name="T75" fmla="*/ 2147483647 h 415"/>
              <a:gd name="T76" fmla="*/ 2147483647 w 99"/>
              <a:gd name="T77" fmla="*/ 2147483647 h 415"/>
              <a:gd name="T78" fmla="*/ 2147483647 w 99"/>
              <a:gd name="T79" fmla="*/ 2147483647 h 415"/>
              <a:gd name="T80" fmla="*/ 2147483647 w 99"/>
              <a:gd name="T81" fmla="*/ 2147483647 h 4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415"/>
              <a:gd name="T125" fmla="*/ 99 w 99"/>
              <a:gd name="T126" fmla="*/ 415 h 4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415">
                <a:moveTo>
                  <a:pt x="86" y="294"/>
                </a:moveTo>
                <a:lnTo>
                  <a:pt x="83" y="306"/>
                </a:lnTo>
                <a:lnTo>
                  <a:pt x="78" y="316"/>
                </a:lnTo>
                <a:lnTo>
                  <a:pt x="75" y="326"/>
                </a:lnTo>
                <a:lnTo>
                  <a:pt x="69" y="337"/>
                </a:lnTo>
                <a:lnTo>
                  <a:pt x="65" y="346"/>
                </a:lnTo>
                <a:lnTo>
                  <a:pt x="59" y="355"/>
                </a:lnTo>
                <a:lnTo>
                  <a:pt x="52" y="364"/>
                </a:lnTo>
                <a:lnTo>
                  <a:pt x="45" y="374"/>
                </a:lnTo>
                <a:lnTo>
                  <a:pt x="41" y="380"/>
                </a:lnTo>
                <a:lnTo>
                  <a:pt x="37" y="386"/>
                </a:lnTo>
                <a:lnTo>
                  <a:pt x="32" y="392"/>
                </a:lnTo>
                <a:lnTo>
                  <a:pt x="26" y="398"/>
                </a:lnTo>
                <a:lnTo>
                  <a:pt x="21" y="402"/>
                </a:lnTo>
                <a:lnTo>
                  <a:pt x="14" y="407"/>
                </a:lnTo>
                <a:lnTo>
                  <a:pt x="7" y="412"/>
                </a:lnTo>
                <a:lnTo>
                  <a:pt x="0" y="415"/>
                </a:lnTo>
                <a:lnTo>
                  <a:pt x="26" y="384"/>
                </a:lnTo>
                <a:lnTo>
                  <a:pt x="48" y="349"/>
                </a:lnTo>
                <a:lnTo>
                  <a:pt x="66" y="311"/>
                </a:lnTo>
                <a:lnTo>
                  <a:pt x="77" y="271"/>
                </a:lnTo>
                <a:lnTo>
                  <a:pt x="83" y="230"/>
                </a:lnTo>
                <a:lnTo>
                  <a:pt x="84" y="188"/>
                </a:lnTo>
                <a:lnTo>
                  <a:pt x="81" y="147"/>
                </a:lnTo>
                <a:lnTo>
                  <a:pt x="71" y="107"/>
                </a:lnTo>
                <a:lnTo>
                  <a:pt x="67" y="94"/>
                </a:lnTo>
                <a:lnTo>
                  <a:pt x="61" y="80"/>
                </a:lnTo>
                <a:lnTo>
                  <a:pt x="54" y="66"/>
                </a:lnTo>
                <a:lnTo>
                  <a:pt x="47" y="52"/>
                </a:lnTo>
                <a:lnTo>
                  <a:pt x="39" y="38"/>
                </a:lnTo>
                <a:lnTo>
                  <a:pt x="31" y="26"/>
                </a:lnTo>
                <a:lnTo>
                  <a:pt x="23" y="12"/>
                </a:lnTo>
                <a:lnTo>
                  <a:pt x="15" y="0"/>
                </a:lnTo>
                <a:lnTo>
                  <a:pt x="40" y="28"/>
                </a:lnTo>
                <a:lnTo>
                  <a:pt x="62" y="60"/>
                </a:lnTo>
                <a:lnTo>
                  <a:pt x="78" y="96"/>
                </a:lnTo>
                <a:lnTo>
                  <a:pt x="91" y="134"/>
                </a:lnTo>
                <a:lnTo>
                  <a:pt x="98" y="174"/>
                </a:lnTo>
                <a:lnTo>
                  <a:pt x="99" y="215"/>
                </a:lnTo>
                <a:lnTo>
                  <a:pt x="96" y="255"/>
                </a:lnTo>
                <a:lnTo>
                  <a:pt x="86" y="294"/>
                </a:lnTo>
                <a:close/>
              </a:path>
            </a:pathLst>
          </a:custGeom>
          <a:solidFill>
            <a:srgbClr val="8E9365"/>
          </a:solidFill>
          <a:ln w="9525">
            <a:noFill/>
            <a:round/>
            <a:headEnd/>
            <a:tailEnd/>
          </a:ln>
        </p:spPr>
        <p:txBody>
          <a:bodyPr/>
          <a:lstStyle/>
          <a:p>
            <a:endParaRPr lang="en-US"/>
          </a:p>
        </p:txBody>
      </p:sp>
      <p:sp>
        <p:nvSpPr>
          <p:cNvPr id="14356" name="Freeform 23"/>
          <p:cNvSpPr>
            <a:spLocks/>
          </p:cNvSpPr>
          <p:nvPr/>
        </p:nvSpPr>
        <p:spPr bwMode="auto">
          <a:xfrm rot="1004478">
            <a:off x="7488238" y="3007525"/>
            <a:ext cx="150812" cy="182563"/>
          </a:xfrm>
          <a:custGeom>
            <a:avLst/>
            <a:gdLst>
              <a:gd name="T0" fmla="*/ 2147483647 w 219"/>
              <a:gd name="T1" fmla="*/ 2147483647 h 268"/>
              <a:gd name="T2" fmla="*/ 2147483647 w 219"/>
              <a:gd name="T3" fmla="*/ 2147483647 h 268"/>
              <a:gd name="T4" fmla="*/ 2147483647 w 219"/>
              <a:gd name="T5" fmla="*/ 2147483647 h 268"/>
              <a:gd name="T6" fmla="*/ 2147483647 w 219"/>
              <a:gd name="T7" fmla="*/ 2147483647 h 268"/>
              <a:gd name="T8" fmla="*/ 2147483647 w 219"/>
              <a:gd name="T9" fmla="*/ 2147483647 h 268"/>
              <a:gd name="T10" fmla="*/ 2147483647 w 219"/>
              <a:gd name="T11" fmla="*/ 2147483647 h 268"/>
              <a:gd name="T12" fmla="*/ 2147483647 w 219"/>
              <a:gd name="T13" fmla="*/ 2147483647 h 268"/>
              <a:gd name="T14" fmla="*/ 2147483647 w 219"/>
              <a:gd name="T15" fmla="*/ 2147483647 h 268"/>
              <a:gd name="T16" fmla="*/ 2147483647 w 219"/>
              <a:gd name="T17" fmla="*/ 2147483647 h 268"/>
              <a:gd name="T18" fmla="*/ 2147483647 w 219"/>
              <a:gd name="T19" fmla="*/ 2147483647 h 268"/>
              <a:gd name="T20" fmla="*/ 2147483647 w 219"/>
              <a:gd name="T21" fmla="*/ 2147483647 h 268"/>
              <a:gd name="T22" fmla="*/ 2147483647 w 219"/>
              <a:gd name="T23" fmla="*/ 2147483647 h 268"/>
              <a:gd name="T24" fmla="*/ 2147483647 w 219"/>
              <a:gd name="T25" fmla="*/ 2147483647 h 268"/>
              <a:gd name="T26" fmla="*/ 2147483647 w 219"/>
              <a:gd name="T27" fmla="*/ 2147483647 h 268"/>
              <a:gd name="T28" fmla="*/ 2147483647 w 219"/>
              <a:gd name="T29" fmla="*/ 2147483647 h 268"/>
              <a:gd name="T30" fmla="*/ 2147483647 w 219"/>
              <a:gd name="T31" fmla="*/ 2147483647 h 268"/>
              <a:gd name="T32" fmla="*/ 2147483647 w 219"/>
              <a:gd name="T33" fmla="*/ 2147483647 h 268"/>
              <a:gd name="T34" fmla="*/ 2147483647 w 219"/>
              <a:gd name="T35" fmla="*/ 2147483647 h 268"/>
              <a:gd name="T36" fmla="*/ 2147483647 w 219"/>
              <a:gd name="T37" fmla="*/ 2147483647 h 268"/>
              <a:gd name="T38" fmla="*/ 2147483647 w 219"/>
              <a:gd name="T39" fmla="*/ 2147483647 h 268"/>
              <a:gd name="T40" fmla="*/ 2147483647 w 219"/>
              <a:gd name="T41" fmla="*/ 2147483647 h 268"/>
              <a:gd name="T42" fmla="*/ 2147483647 w 219"/>
              <a:gd name="T43" fmla="*/ 2147483647 h 268"/>
              <a:gd name="T44" fmla="*/ 2147483647 w 219"/>
              <a:gd name="T45" fmla="*/ 2147483647 h 268"/>
              <a:gd name="T46" fmla="*/ 2147483647 w 219"/>
              <a:gd name="T47" fmla="*/ 2147483647 h 268"/>
              <a:gd name="T48" fmla="*/ 2147483647 w 219"/>
              <a:gd name="T49" fmla="*/ 0 h 268"/>
              <a:gd name="T50" fmla="*/ 2147483647 w 219"/>
              <a:gd name="T51" fmla="*/ 2147483647 h 268"/>
              <a:gd name="T52" fmla="*/ 2147483647 w 219"/>
              <a:gd name="T53" fmla="*/ 2147483647 h 268"/>
              <a:gd name="T54" fmla="*/ 2147483647 w 219"/>
              <a:gd name="T55" fmla="*/ 2147483647 h 268"/>
              <a:gd name="T56" fmla="*/ 2147483647 w 219"/>
              <a:gd name="T57" fmla="*/ 2147483647 h 268"/>
              <a:gd name="T58" fmla="*/ 2147483647 w 219"/>
              <a:gd name="T59" fmla="*/ 2147483647 h 268"/>
              <a:gd name="T60" fmla="*/ 2147483647 w 219"/>
              <a:gd name="T61" fmla="*/ 2147483647 h 268"/>
              <a:gd name="T62" fmla="*/ 2147483647 w 219"/>
              <a:gd name="T63" fmla="*/ 2147483647 h 268"/>
              <a:gd name="T64" fmla="*/ 2147483647 w 219"/>
              <a:gd name="T65" fmla="*/ 2147483647 h 268"/>
              <a:gd name="T66" fmla="*/ 2147483647 w 219"/>
              <a:gd name="T67" fmla="*/ 2147483647 h 268"/>
              <a:gd name="T68" fmla="*/ 2147483647 w 219"/>
              <a:gd name="T69" fmla="*/ 2147483647 h 268"/>
              <a:gd name="T70" fmla="*/ 2147483647 w 219"/>
              <a:gd name="T71" fmla="*/ 2147483647 h 268"/>
              <a:gd name="T72" fmla="*/ 2147483647 w 219"/>
              <a:gd name="T73" fmla="*/ 2147483647 h 268"/>
              <a:gd name="T74" fmla="*/ 2147483647 w 219"/>
              <a:gd name="T75" fmla="*/ 2147483647 h 268"/>
              <a:gd name="T76" fmla="*/ 2147483647 w 219"/>
              <a:gd name="T77" fmla="*/ 2147483647 h 268"/>
              <a:gd name="T78" fmla="*/ 2147483647 w 219"/>
              <a:gd name="T79" fmla="*/ 2147483647 h 268"/>
              <a:gd name="T80" fmla="*/ 2147483647 w 219"/>
              <a:gd name="T81" fmla="*/ 2147483647 h 268"/>
              <a:gd name="T82" fmla="*/ 2147483647 w 219"/>
              <a:gd name="T83" fmla="*/ 2147483647 h 268"/>
              <a:gd name="T84" fmla="*/ 2147483647 w 219"/>
              <a:gd name="T85" fmla="*/ 2147483647 h 268"/>
              <a:gd name="T86" fmla="*/ 2147483647 w 219"/>
              <a:gd name="T87" fmla="*/ 2147483647 h 268"/>
              <a:gd name="T88" fmla="*/ 2147483647 w 219"/>
              <a:gd name="T89" fmla="*/ 2147483647 h 268"/>
              <a:gd name="T90" fmla="*/ 2147483647 w 219"/>
              <a:gd name="T91" fmla="*/ 2147483647 h 268"/>
              <a:gd name="T92" fmla="*/ 2147483647 w 219"/>
              <a:gd name="T93" fmla="*/ 2147483647 h 268"/>
              <a:gd name="T94" fmla="*/ 2147483647 w 219"/>
              <a:gd name="T95" fmla="*/ 2147483647 h 268"/>
              <a:gd name="T96" fmla="*/ 2147483647 w 219"/>
              <a:gd name="T97" fmla="*/ 2147483647 h 268"/>
              <a:gd name="T98" fmla="*/ 2147483647 w 219"/>
              <a:gd name="T99" fmla="*/ 2147483647 h 268"/>
              <a:gd name="T100" fmla="*/ 2147483647 w 219"/>
              <a:gd name="T101" fmla="*/ 2147483647 h 268"/>
              <a:gd name="T102" fmla="*/ 2147483647 w 219"/>
              <a:gd name="T103" fmla="*/ 2147483647 h 268"/>
              <a:gd name="T104" fmla="*/ 2147483647 w 219"/>
              <a:gd name="T105" fmla="*/ 2147483647 h 268"/>
              <a:gd name="T106" fmla="*/ 2147483647 w 219"/>
              <a:gd name="T107" fmla="*/ 2147483647 h 268"/>
              <a:gd name="T108" fmla="*/ 2147483647 w 219"/>
              <a:gd name="T109" fmla="*/ 2147483647 h 268"/>
              <a:gd name="T110" fmla="*/ 2147483647 w 219"/>
              <a:gd name="T111" fmla="*/ 2147483647 h 268"/>
              <a:gd name="T112" fmla="*/ 2147483647 w 219"/>
              <a:gd name="T113" fmla="*/ 2147483647 h 268"/>
              <a:gd name="T114" fmla="*/ 2147483647 w 219"/>
              <a:gd name="T115" fmla="*/ 2147483647 h 268"/>
              <a:gd name="T116" fmla="*/ 0 w 219"/>
              <a:gd name="T117" fmla="*/ 2147483647 h 268"/>
              <a:gd name="T118" fmla="*/ 2147483647 w 219"/>
              <a:gd name="T119" fmla="*/ 2147483647 h 2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9"/>
              <a:gd name="T181" fmla="*/ 0 h 268"/>
              <a:gd name="T182" fmla="*/ 219 w 219"/>
              <a:gd name="T183" fmla="*/ 268 h 2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9" h="268">
                <a:moveTo>
                  <a:pt x="2" y="261"/>
                </a:moveTo>
                <a:lnTo>
                  <a:pt x="10" y="261"/>
                </a:lnTo>
                <a:lnTo>
                  <a:pt x="18" y="260"/>
                </a:lnTo>
                <a:lnTo>
                  <a:pt x="27" y="257"/>
                </a:lnTo>
                <a:lnTo>
                  <a:pt x="37" y="255"/>
                </a:lnTo>
                <a:lnTo>
                  <a:pt x="46" y="252"/>
                </a:lnTo>
                <a:lnTo>
                  <a:pt x="55" y="248"/>
                </a:lnTo>
                <a:lnTo>
                  <a:pt x="66" y="242"/>
                </a:lnTo>
                <a:lnTo>
                  <a:pt x="75" y="237"/>
                </a:lnTo>
                <a:lnTo>
                  <a:pt x="97" y="221"/>
                </a:lnTo>
                <a:lnTo>
                  <a:pt x="117" y="202"/>
                </a:lnTo>
                <a:lnTo>
                  <a:pt x="138" y="180"/>
                </a:lnTo>
                <a:lnTo>
                  <a:pt x="157" y="156"/>
                </a:lnTo>
                <a:lnTo>
                  <a:pt x="173" y="132"/>
                </a:lnTo>
                <a:lnTo>
                  <a:pt x="187" y="106"/>
                </a:lnTo>
                <a:lnTo>
                  <a:pt x="198" y="81"/>
                </a:lnTo>
                <a:lnTo>
                  <a:pt x="205" y="56"/>
                </a:lnTo>
                <a:lnTo>
                  <a:pt x="207" y="44"/>
                </a:lnTo>
                <a:lnTo>
                  <a:pt x="210" y="34"/>
                </a:lnTo>
                <a:lnTo>
                  <a:pt x="211" y="22"/>
                </a:lnTo>
                <a:lnTo>
                  <a:pt x="210" y="12"/>
                </a:lnTo>
                <a:lnTo>
                  <a:pt x="212" y="9"/>
                </a:lnTo>
                <a:lnTo>
                  <a:pt x="212" y="5"/>
                </a:lnTo>
                <a:lnTo>
                  <a:pt x="212" y="3"/>
                </a:lnTo>
                <a:lnTo>
                  <a:pt x="215" y="0"/>
                </a:lnTo>
                <a:lnTo>
                  <a:pt x="218" y="9"/>
                </a:lnTo>
                <a:lnTo>
                  <a:pt x="219" y="18"/>
                </a:lnTo>
                <a:lnTo>
                  <a:pt x="218" y="28"/>
                </a:lnTo>
                <a:lnTo>
                  <a:pt x="218" y="39"/>
                </a:lnTo>
                <a:lnTo>
                  <a:pt x="217" y="52"/>
                </a:lnTo>
                <a:lnTo>
                  <a:pt x="214" y="67"/>
                </a:lnTo>
                <a:lnTo>
                  <a:pt x="210" y="82"/>
                </a:lnTo>
                <a:lnTo>
                  <a:pt x="204" y="98"/>
                </a:lnTo>
                <a:lnTo>
                  <a:pt x="202" y="104"/>
                </a:lnTo>
                <a:lnTo>
                  <a:pt x="199" y="110"/>
                </a:lnTo>
                <a:lnTo>
                  <a:pt x="195" y="117"/>
                </a:lnTo>
                <a:lnTo>
                  <a:pt x="191" y="123"/>
                </a:lnTo>
                <a:lnTo>
                  <a:pt x="189" y="130"/>
                </a:lnTo>
                <a:lnTo>
                  <a:pt x="185" y="135"/>
                </a:lnTo>
                <a:lnTo>
                  <a:pt x="182" y="142"/>
                </a:lnTo>
                <a:lnTo>
                  <a:pt x="179" y="148"/>
                </a:lnTo>
                <a:lnTo>
                  <a:pt x="179" y="149"/>
                </a:lnTo>
                <a:lnTo>
                  <a:pt x="176" y="150"/>
                </a:lnTo>
                <a:lnTo>
                  <a:pt x="161" y="173"/>
                </a:lnTo>
                <a:lnTo>
                  <a:pt x="145" y="194"/>
                </a:lnTo>
                <a:lnTo>
                  <a:pt x="127" y="212"/>
                </a:lnTo>
                <a:lnTo>
                  <a:pt x="107" y="229"/>
                </a:lnTo>
                <a:lnTo>
                  <a:pt x="86" y="242"/>
                </a:lnTo>
                <a:lnTo>
                  <a:pt x="66" y="254"/>
                </a:lnTo>
                <a:lnTo>
                  <a:pt x="46" y="263"/>
                </a:lnTo>
                <a:lnTo>
                  <a:pt x="26" y="268"/>
                </a:lnTo>
                <a:lnTo>
                  <a:pt x="21" y="268"/>
                </a:lnTo>
                <a:lnTo>
                  <a:pt x="16" y="268"/>
                </a:lnTo>
                <a:lnTo>
                  <a:pt x="10" y="268"/>
                </a:lnTo>
                <a:lnTo>
                  <a:pt x="4" y="268"/>
                </a:lnTo>
                <a:lnTo>
                  <a:pt x="6" y="268"/>
                </a:lnTo>
                <a:lnTo>
                  <a:pt x="3" y="267"/>
                </a:lnTo>
                <a:lnTo>
                  <a:pt x="1" y="267"/>
                </a:lnTo>
                <a:lnTo>
                  <a:pt x="0" y="264"/>
                </a:lnTo>
                <a:lnTo>
                  <a:pt x="2" y="261"/>
                </a:lnTo>
                <a:close/>
              </a:path>
            </a:pathLst>
          </a:custGeom>
          <a:solidFill>
            <a:srgbClr val="8E9365"/>
          </a:solidFill>
          <a:ln w="9525">
            <a:noFill/>
            <a:round/>
            <a:headEnd/>
            <a:tailEnd/>
          </a:ln>
        </p:spPr>
        <p:txBody>
          <a:bodyPr/>
          <a:lstStyle/>
          <a:p>
            <a:endParaRPr lang="en-US"/>
          </a:p>
        </p:txBody>
      </p:sp>
      <p:sp>
        <p:nvSpPr>
          <p:cNvPr id="14357" name="Freeform 24"/>
          <p:cNvSpPr>
            <a:spLocks/>
          </p:cNvSpPr>
          <p:nvPr/>
        </p:nvSpPr>
        <p:spPr bwMode="auto">
          <a:xfrm rot="1004478">
            <a:off x="7529513" y="3058325"/>
            <a:ext cx="127000" cy="163513"/>
          </a:xfrm>
          <a:custGeom>
            <a:avLst/>
            <a:gdLst>
              <a:gd name="T0" fmla="*/ 2147483647 w 187"/>
              <a:gd name="T1" fmla="*/ 2147483647 h 240"/>
              <a:gd name="T2" fmla="*/ 2147483647 w 187"/>
              <a:gd name="T3" fmla="*/ 2147483647 h 240"/>
              <a:gd name="T4" fmla="*/ 2147483647 w 187"/>
              <a:gd name="T5" fmla="*/ 2147483647 h 240"/>
              <a:gd name="T6" fmla="*/ 2147483647 w 187"/>
              <a:gd name="T7" fmla="*/ 2147483647 h 240"/>
              <a:gd name="T8" fmla="*/ 2147483647 w 187"/>
              <a:gd name="T9" fmla="*/ 2147483647 h 240"/>
              <a:gd name="T10" fmla="*/ 2147483647 w 187"/>
              <a:gd name="T11" fmla="*/ 2147483647 h 240"/>
              <a:gd name="T12" fmla="*/ 2147483647 w 187"/>
              <a:gd name="T13" fmla="*/ 2147483647 h 240"/>
              <a:gd name="T14" fmla="*/ 2147483647 w 187"/>
              <a:gd name="T15" fmla="*/ 2147483647 h 240"/>
              <a:gd name="T16" fmla="*/ 2147483647 w 187"/>
              <a:gd name="T17" fmla="*/ 2147483647 h 240"/>
              <a:gd name="T18" fmla="*/ 2147483647 w 187"/>
              <a:gd name="T19" fmla="*/ 2147483647 h 240"/>
              <a:gd name="T20" fmla="*/ 2147483647 w 187"/>
              <a:gd name="T21" fmla="*/ 2147483647 h 240"/>
              <a:gd name="T22" fmla="*/ 2147483647 w 187"/>
              <a:gd name="T23" fmla="*/ 2147483647 h 240"/>
              <a:gd name="T24" fmla="*/ 2147483647 w 187"/>
              <a:gd name="T25" fmla="*/ 2147483647 h 240"/>
              <a:gd name="T26" fmla="*/ 2147483647 w 187"/>
              <a:gd name="T27" fmla="*/ 2147483647 h 240"/>
              <a:gd name="T28" fmla="*/ 2147483647 w 187"/>
              <a:gd name="T29" fmla="*/ 2147483647 h 240"/>
              <a:gd name="T30" fmla="*/ 2147483647 w 187"/>
              <a:gd name="T31" fmla="*/ 2147483647 h 240"/>
              <a:gd name="T32" fmla="*/ 2147483647 w 187"/>
              <a:gd name="T33" fmla="*/ 2147483647 h 240"/>
              <a:gd name="T34" fmla="*/ 2147483647 w 187"/>
              <a:gd name="T35" fmla="*/ 2147483647 h 240"/>
              <a:gd name="T36" fmla="*/ 2147483647 w 187"/>
              <a:gd name="T37" fmla="*/ 2147483647 h 240"/>
              <a:gd name="T38" fmla="*/ 2147483647 w 187"/>
              <a:gd name="T39" fmla="*/ 0 h 240"/>
              <a:gd name="T40" fmla="*/ 2147483647 w 187"/>
              <a:gd name="T41" fmla="*/ 0 h 240"/>
              <a:gd name="T42" fmla="*/ 2147483647 w 187"/>
              <a:gd name="T43" fmla="*/ 2147483647 h 240"/>
              <a:gd name="T44" fmla="*/ 2147483647 w 187"/>
              <a:gd name="T45" fmla="*/ 2147483647 h 240"/>
              <a:gd name="T46" fmla="*/ 2147483647 w 187"/>
              <a:gd name="T47" fmla="*/ 2147483647 h 240"/>
              <a:gd name="T48" fmla="*/ 2147483647 w 187"/>
              <a:gd name="T49" fmla="*/ 2147483647 h 240"/>
              <a:gd name="T50" fmla="*/ 2147483647 w 187"/>
              <a:gd name="T51" fmla="*/ 2147483647 h 240"/>
              <a:gd name="T52" fmla="*/ 2147483647 w 187"/>
              <a:gd name="T53" fmla="*/ 2147483647 h 240"/>
              <a:gd name="T54" fmla="*/ 2147483647 w 187"/>
              <a:gd name="T55" fmla="*/ 2147483647 h 240"/>
              <a:gd name="T56" fmla="*/ 2147483647 w 187"/>
              <a:gd name="T57" fmla="*/ 2147483647 h 240"/>
              <a:gd name="T58" fmla="*/ 2147483647 w 187"/>
              <a:gd name="T59" fmla="*/ 2147483647 h 240"/>
              <a:gd name="T60" fmla="*/ 2147483647 w 187"/>
              <a:gd name="T61" fmla="*/ 2147483647 h 240"/>
              <a:gd name="T62" fmla="*/ 2147483647 w 187"/>
              <a:gd name="T63" fmla="*/ 2147483647 h 240"/>
              <a:gd name="T64" fmla="*/ 2147483647 w 187"/>
              <a:gd name="T65" fmla="*/ 2147483647 h 240"/>
              <a:gd name="T66" fmla="*/ 2147483647 w 187"/>
              <a:gd name="T67" fmla="*/ 2147483647 h 240"/>
              <a:gd name="T68" fmla="*/ 2147483647 w 187"/>
              <a:gd name="T69" fmla="*/ 2147483647 h 240"/>
              <a:gd name="T70" fmla="*/ 2147483647 w 187"/>
              <a:gd name="T71" fmla="*/ 2147483647 h 240"/>
              <a:gd name="T72" fmla="*/ 2147483647 w 187"/>
              <a:gd name="T73" fmla="*/ 2147483647 h 240"/>
              <a:gd name="T74" fmla="*/ 0 w 187"/>
              <a:gd name="T75" fmla="*/ 2147483647 h 240"/>
              <a:gd name="T76" fmla="*/ 0 w 187"/>
              <a:gd name="T77" fmla="*/ 2147483647 h 240"/>
              <a:gd name="T78" fmla="*/ 0 w 187"/>
              <a:gd name="T79" fmla="*/ 2147483647 h 240"/>
              <a:gd name="T80" fmla="*/ 2147483647 w 187"/>
              <a:gd name="T81" fmla="*/ 21474836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240"/>
              <a:gd name="T125" fmla="*/ 187 w 18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240">
                <a:moveTo>
                  <a:pt x="3" y="238"/>
                </a:moveTo>
                <a:lnTo>
                  <a:pt x="4" y="235"/>
                </a:lnTo>
                <a:lnTo>
                  <a:pt x="7" y="234"/>
                </a:lnTo>
                <a:lnTo>
                  <a:pt x="10" y="233"/>
                </a:lnTo>
                <a:lnTo>
                  <a:pt x="13" y="231"/>
                </a:lnTo>
                <a:lnTo>
                  <a:pt x="32" y="225"/>
                </a:lnTo>
                <a:lnTo>
                  <a:pt x="50" y="216"/>
                </a:lnTo>
                <a:lnTo>
                  <a:pt x="68" y="203"/>
                </a:lnTo>
                <a:lnTo>
                  <a:pt x="87" y="189"/>
                </a:lnTo>
                <a:lnTo>
                  <a:pt x="104" y="172"/>
                </a:lnTo>
                <a:lnTo>
                  <a:pt x="122" y="154"/>
                </a:lnTo>
                <a:lnTo>
                  <a:pt x="137" y="133"/>
                </a:lnTo>
                <a:lnTo>
                  <a:pt x="150" y="110"/>
                </a:lnTo>
                <a:lnTo>
                  <a:pt x="164" y="83"/>
                </a:lnTo>
                <a:lnTo>
                  <a:pt x="173" y="56"/>
                </a:lnTo>
                <a:lnTo>
                  <a:pt x="180" y="29"/>
                </a:lnTo>
                <a:lnTo>
                  <a:pt x="183" y="4"/>
                </a:lnTo>
                <a:lnTo>
                  <a:pt x="184" y="3"/>
                </a:lnTo>
                <a:lnTo>
                  <a:pt x="185" y="2"/>
                </a:lnTo>
                <a:lnTo>
                  <a:pt x="185" y="0"/>
                </a:lnTo>
                <a:lnTo>
                  <a:pt x="186" y="0"/>
                </a:lnTo>
                <a:lnTo>
                  <a:pt x="187" y="19"/>
                </a:lnTo>
                <a:lnTo>
                  <a:pt x="186" y="38"/>
                </a:lnTo>
                <a:lnTo>
                  <a:pt x="181" y="59"/>
                </a:lnTo>
                <a:lnTo>
                  <a:pt x="176" y="80"/>
                </a:lnTo>
                <a:lnTo>
                  <a:pt x="166" y="102"/>
                </a:lnTo>
                <a:lnTo>
                  <a:pt x="156" y="122"/>
                </a:lnTo>
                <a:lnTo>
                  <a:pt x="145" y="142"/>
                </a:lnTo>
                <a:lnTo>
                  <a:pt x="131" y="162"/>
                </a:lnTo>
                <a:lnTo>
                  <a:pt x="116" y="178"/>
                </a:lnTo>
                <a:lnTo>
                  <a:pt x="101" y="193"/>
                </a:lnTo>
                <a:lnTo>
                  <a:pt x="85" y="207"/>
                </a:lnTo>
                <a:lnTo>
                  <a:pt x="67" y="217"/>
                </a:lnTo>
                <a:lnTo>
                  <a:pt x="51" y="226"/>
                </a:lnTo>
                <a:lnTo>
                  <a:pt x="34" y="233"/>
                </a:lnTo>
                <a:lnTo>
                  <a:pt x="18" y="238"/>
                </a:lnTo>
                <a:lnTo>
                  <a:pt x="3" y="240"/>
                </a:lnTo>
                <a:lnTo>
                  <a:pt x="0" y="240"/>
                </a:lnTo>
                <a:lnTo>
                  <a:pt x="0" y="239"/>
                </a:lnTo>
                <a:lnTo>
                  <a:pt x="0" y="238"/>
                </a:lnTo>
                <a:lnTo>
                  <a:pt x="3" y="238"/>
                </a:lnTo>
                <a:close/>
              </a:path>
            </a:pathLst>
          </a:custGeom>
          <a:solidFill>
            <a:srgbClr val="8E9365"/>
          </a:solidFill>
          <a:ln w="9525">
            <a:noFill/>
            <a:round/>
            <a:headEnd/>
            <a:tailEnd/>
          </a:ln>
        </p:spPr>
        <p:txBody>
          <a:bodyPr/>
          <a:lstStyle/>
          <a:p>
            <a:endParaRPr lang="en-US"/>
          </a:p>
        </p:txBody>
      </p:sp>
      <p:sp>
        <p:nvSpPr>
          <p:cNvPr id="14358" name="Freeform 25"/>
          <p:cNvSpPr>
            <a:spLocks/>
          </p:cNvSpPr>
          <p:nvPr/>
        </p:nvSpPr>
        <p:spPr bwMode="auto">
          <a:xfrm rot="1004478">
            <a:off x="7277100" y="2740825"/>
            <a:ext cx="14288" cy="17463"/>
          </a:xfrm>
          <a:custGeom>
            <a:avLst/>
            <a:gdLst>
              <a:gd name="T0" fmla="*/ 2147483647 w 22"/>
              <a:gd name="T1" fmla="*/ 2147483647 h 24"/>
              <a:gd name="T2" fmla="*/ 2147483647 w 22"/>
              <a:gd name="T3" fmla="*/ 2147483647 h 24"/>
              <a:gd name="T4" fmla="*/ 2147483647 w 22"/>
              <a:gd name="T5" fmla="*/ 2147483647 h 24"/>
              <a:gd name="T6" fmla="*/ 2147483647 w 22"/>
              <a:gd name="T7" fmla="*/ 2147483647 h 24"/>
              <a:gd name="T8" fmla="*/ 2147483647 w 22"/>
              <a:gd name="T9" fmla="*/ 2147483647 h 24"/>
              <a:gd name="T10" fmla="*/ 2147483647 w 22"/>
              <a:gd name="T11" fmla="*/ 2147483647 h 24"/>
              <a:gd name="T12" fmla="*/ 2147483647 w 22"/>
              <a:gd name="T13" fmla="*/ 2147483647 h 24"/>
              <a:gd name="T14" fmla="*/ 2147483647 w 22"/>
              <a:gd name="T15" fmla="*/ 2147483647 h 24"/>
              <a:gd name="T16" fmla="*/ 2147483647 w 22"/>
              <a:gd name="T17" fmla="*/ 0 h 24"/>
              <a:gd name="T18" fmla="*/ 2147483647 w 22"/>
              <a:gd name="T19" fmla="*/ 2147483647 h 24"/>
              <a:gd name="T20" fmla="*/ 2147483647 w 22"/>
              <a:gd name="T21" fmla="*/ 2147483647 h 24"/>
              <a:gd name="T22" fmla="*/ 2147483647 w 22"/>
              <a:gd name="T23" fmla="*/ 2147483647 h 24"/>
              <a:gd name="T24" fmla="*/ 0 w 22"/>
              <a:gd name="T25" fmla="*/ 2147483647 h 24"/>
              <a:gd name="T26" fmla="*/ 2147483647 w 22"/>
              <a:gd name="T27" fmla="*/ 2147483647 h 24"/>
              <a:gd name="T28" fmla="*/ 2147483647 w 22"/>
              <a:gd name="T29" fmla="*/ 2147483647 h 24"/>
              <a:gd name="T30" fmla="*/ 2147483647 w 22"/>
              <a:gd name="T31" fmla="*/ 2147483647 h 24"/>
              <a:gd name="T32" fmla="*/ 2147483647 w 22"/>
              <a:gd name="T33" fmla="*/ 2147483647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24"/>
              <a:gd name="T53" fmla="*/ 22 w 22"/>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24">
                <a:moveTo>
                  <a:pt x="10" y="24"/>
                </a:moveTo>
                <a:lnTo>
                  <a:pt x="16" y="23"/>
                </a:lnTo>
                <a:lnTo>
                  <a:pt x="20" y="20"/>
                </a:lnTo>
                <a:lnTo>
                  <a:pt x="21" y="16"/>
                </a:lnTo>
                <a:lnTo>
                  <a:pt x="22" y="12"/>
                </a:lnTo>
                <a:lnTo>
                  <a:pt x="21" y="7"/>
                </a:lnTo>
                <a:lnTo>
                  <a:pt x="20" y="4"/>
                </a:lnTo>
                <a:lnTo>
                  <a:pt x="16" y="1"/>
                </a:lnTo>
                <a:lnTo>
                  <a:pt x="10" y="0"/>
                </a:lnTo>
                <a:lnTo>
                  <a:pt x="6" y="1"/>
                </a:lnTo>
                <a:lnTo>
                  <a:pt x="4" y="4"/>
                </a:lnTo>
                <a:lnTo>
                  <a:pt x="1" y="7"/>
                </a:lnTo>
                <a:lnTo>
                  <a:pt x="0" y="12"/>
                </a:lnTo>
                <a:lnTo>
                  <a:pt x="1" y="16"/>
                </a:lnTo>
                <a:lnTo>
                  <a:pt x="4" y="20"/>
                </a:lnTo>
                <a:lnTo>
                  <a:pt x="6" y="23"/>
                </a:lnTo>
                <a:lnTo>
                  <a:pt x="10" y="24"/>
                </a:lnTo>
                <a:close/>
              </a:path>
            </a:pathLst>
          </a:custGeom>
          <a:solidFill>
            <a:srgbClr val="8E9365"/>
          </a:solidFill>
          <a:ln w="9525">
            <a:noFill/>
            <a:round/>
            <a:headEnd/>
            <a:tailEnd/>
          </a:ln>
        </p:spPr>
        <p:txBody>
          <a:bodyPr/>
          <a:lstStyle/>
          <a:p>
            <a:endParaRPr lang="en-US"/>
          </a:p>
        </p:txBody>
      </p:sp>
      <p:sp>
        <p:nvSpPr>
          <p:cNvPr id="14359" name="Freeform 26"/>
          <p:cNvSpPr>
            <a:spLocks/>
          </p:cNvSpPr>
          <p:nvPr/>
        </p:nvSpPr>
        <p:spPr bwMode="auto">
          <a:xfrm rot="1004478">
            <a:off x="7316788" y="2574138"/>
            <a:ext cx="122237" cy="177800"/>
          </a:xfrm>
          <a:custGeom>
            <a:avLst/>
            <a:gdLst>
              <a:gd name="T0" fmla="*/ 0 w 180"/>
              <a:gd name="T1" fmla="*/ 2147483647 h 259"/>
              <a:gd name="T2" fmla="*/ 0 w 180"/>
              <a:gd name="T3" fmla="*/ 2147483647 h 259"/>
              <a:gd name="T4" fmla="*/ 0 w 180"/>
              <a:gd name="T5" fmla="*/ 2147483647 h 259"/>
              <a:gd name="T6" fmla="*/ 2147483647 w 180"/>
              <a:gd name="T7" fmla="*/ 2147483647 h 259"/>
              <a:gd name="T8" fmla="*/ 2147483647 w 180"/>
              <a:gd name="T9" fmla="*/ 2147483647 h 259"/>
              <a:gd name="T10" fmla="*/ 2147483647 w 180"/>
              <a:gd name="T11" fmla="*/ 2147483647 h 259"/>
              <a:gd name="T12" fmla="*/ 2147483647 w 180"/>
              <a:gd name="T13" fmla="*/ 2147483647 h 259"/>
              <a:gd name="T14" fmla="*/ 2147483647 w 180"/>
              <a:gd name="T15" fmla="*/ 2147483647 h 259"/>
              <a:gd name="T16" fmla="*/ 2147483647 w 180"/>
              <a:gd name="T17" fmla="*/ 2147483647 h 259"/>
              <a:gd name="T18" fmla="*/ 2147483647 w 180"/>
              <a:gd name="T19" fmla="*/ 2147483647 h 259"/>
              <a:gd name="T20" fmla="*/ 2147483647 w 180"/>
              <a:gd name="T21" fmla="*/ 2147483647 h 259"/>
              <a:gd name="T22" fmla="*/ 2147483647 w 180"/>
              <a:gd name="T23" fmla="*/ 2147483647 h 259"/>
              <a:gd name="T24" fmla="*/ 2147483647 w 180"/>
              <a:gd name="T25" fmla="*/ 2147483647 h 259"/>
              <a:gd name="T26" fmla="*/ 2147483647 w 180"/>
              <a:gd name="T27" fmla="*/ 2147483647 h 259"/>
              <a:gd name="T28" fmla="*/ 2147483647 w 180"/>
              <a:gd name="T29" fmla="*/ 2147483647 h 259"/>
              <a:gd name="T30" fmla="*/ 2147483647 w 180"/>
              <a:gd name="T31" fmla="*/ 2147483647 h 259"/>
              <a:gd name="T32" fmla="*/ 2147483647 w 180"/>
              <a:gd name="T33" fmla="*/ 2147483647 h 259"/>
              <a:gd name="T34" fmla="*/ 2147483647 w 180"/>
              <a:gd name="T35" fmla="*/ 2147483647 h 259"/>
              <a:gd name="T36" fmla="*/ 2147483647 w 180"/>
              <a:gd name="T37" fmla="*/ 2147483647 h 259"/>
              <a:gd name="T38" fmla="*/ 2147483647 w 180"/>
              <a:gd name="T39" fmla="*/ 2147483647 h 259"/>
              <a:gd name="T40" fmla="*/ 2147483647 w 180"/>
              <a:gd name="T41" fmla="*/ 2147483647 h 259"/>
              <a:gd name="T42" fmla="*/ 2147483647 w 180"/>
              <a:gd name="T43" fmla="*/ 2147483647 h 259"/>
              <a:gd name="T44" fmla="*/ 2147483647 w 180"/>
              <a:gd name="T45" fmla="*/ 2147483647 h 259"/>
              <a:gd name="T46" fmla="*/ 2147483647 w 180"/>
              <a:gd name="T47" fmla="*/ 2147483647 h 259"/>
              <a:gd name="T48" fmla="*/ 2147483647 w 180"/>
              <a:gd name="T49" fmla="*/ 2147483647 h 259"/>
              <a:gd name="T50" fmla="*/ 2147483647 w 180"/>
              <a:gd name="T51" fmla="*/ 0 h 259"/>
              <a:gd name="T52" fmla="*/ 2147483647 w 180"/>
              <a:gd name="T53" fmla="*/ 0 h 259"/>
              <a:gd name="T54" fmla="*/ 2147483647 w 180"/>
              <a:gd name="T55" fmla="*/ 0 h 259"/>
              <a:gd name="T56" fmla="*/ 2147483647 w 180"/>
              <a:gd name="T57" fmla="*/ 2147483647 h 259"/>
              <a:gd name="T58" fmla="*/ 2147483647 w 180"/>
              <a:gd name="T59" fmla="*/ 2147483647 h 259"/>
              <a:gd name="T60" fmla="*/ 2147483647 w 180"/>
              <a:gd name="T61" fmla="*/ 2147483647 h 259"/>
              <a:gd name="T62" fmla="*/ 2147483647 w 180"/>
              <a:gd name="T63" fmla="*/ 2147483647 h 259"/>
              <a:gd name="T64" fmla="*/ 2147483647 w 180"/>
              <a:gd name="T65" fmla="*/ 2147483647 h 259"/>
              <a:gd name="T66" fmla="*/ 2147483647 w 180"/>
              <a:gd name="T67" fmla="*/ 2147483647 h 259"/>
              <a:gd name="T68" fmla="*/ 2147483647 w 180"/>
              <a:gd name="T69" fmla="*/ 2147483647 h 259"/>
              <a:gd name="T70" fmla="*/ 2147483647 w 180"/>
              <a:gd name="T71" fmla="*/ 2147483647 h 259"/>
              <a:gd name="T72" fmla="*/ 2147483647 w 180"/>
              <a:gd name="T73" fmla="*/ 2147483647 h 259"/>
              <a:gd name="T74" fmla="*/ 2147483647 w 180"/>
              <a:gd name="T75" fmla="*/ 2147483647 h 259"/>
              <a:gd name="T76" fmla="*/ 2147483647 w 180"/>
              <a:gd name="T77" fmla="*/ 2147483647 h 259"/>
              <a:gd name="T78" fmla="*/ 2147483647 w 180"/>
              <a:gd name="T79" fmla="*/ 2147483647 h 259"/>
              <a:gd name="T80" fmla="*/ 2147483647 w 180"/>
              <a:gd name="T81" fmla="*/ 2147483647 h 259"/>
              <a:gd name="T82" fmla="*/ 2147483647 w 180"/>
              <a:gd name="T83" fmla="*/ 2147483647 h 259"/>
              <a:gd name="T84" fmla="*/ 2147483647 w 180"/>
              <a:gd name="T85" fmla="*/ 2147483647 h 259"/>
              <a:gd name="T86" fmla="*/ 2147483647 w 180"/>
              <a:gd name="T87" fmla="*/ 2147483647 h 259"/>
              <a:gd name="T88" fmla="*/ 2147483647 w 180"/>
              <a:gd name="T89" fmla="*/ 2147483647 h 259"/>
              <a:gd name="T90" fmla="*/ 2147483647 w 180"/>
              <a:gd name="T91" fmla="*/ 2147483647 h 259"/>
              <a:gd name="T92" fmla="*/ 2147483647 w 180"/>
              <a:gd name="T93" fmla="*/ 2147483647 h 259"/>
              <a:gd name="T94" fmla="*/ 2147483647 w 180"/>
              <a:gd name="T95" fmla="*/ 2147483647 h 259"/>
              <a:gd name="T96" fmla="*/ 0 w 180"/>
              <a:gd name="T97" fmla="*/ 2147483647 h 2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0"/>
              <a:gd name="T148" fmla="*/ 0 h 259"/>
              <a:gd name="T149" fmla="*/ 180 w 180"/>
              <a:gd name="T150" fmla="*/ 259 h 2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0" h="259">
                <a:moveTo>
                  <a:pt x="0" y="259"/>
                </a:moveTo>
                <a:lnTo>
                  <a:pt x="0" y="246"/>
                </a:lnTo>
                <a:lnTo>
                  <a:pt x="0" y="231"/>
                </a:lnTo>
                <a:lnTo>
                  <a:pt x="2" y="216"/>
                </a:lnTo>
                <a:lnTo>
                  <a:pt x="5" y="200"/>
                </a:lnTo>
                <a:lnTo>
                  <a:pt x="6" y="194"/>
                </a:lnTo>
                <a:lnTo>
                  <a:pt x="8" y="187"/>
                </a:lnTo>
                <a:lnTo>
                  <a:pt x="10" y="180"/>
                </a:lnTo>
                <a:lnTo>
                  <a:pt x="13" y="172"/>
                </a:lnTo>
                <a:lnTo>
                  <a:pt x="15" y="165"/>
                </a:lnTo>
                <a:lnTo>
                  <a:pt x="17" y="158"/>
                </a:lnTo>
                <a:lnTo>
                  <a:pt x="20" y="152"/>
                </a:lnTo>
                <a:lnTo>
                  <a:pt x="22" y="145"/>
                </a:lnTo>
                <a:lnTo>
                  <a:pt x="22" y="144"/>
                </a:lnTo>
                <a:lnTo>
                  <a:pt x="23" y="144"/>
                </a:lnTo>
                <a:lnTo>
                  <a:pt x="35" y="120"/>
                </a:lnTo>
                <a:lnTo>
                  <a:pt x="48" y="97"/>
                </a:lnTo>
                <a:lnTo>
                  <a:pt x="63" y="75"/>
                </a:lnTo>
                <a:lnTo>
                  <a:pt x="81" y="56"/>
                </a:lnTo>
                <a:lnTo>
                  <a:pt x="98" y="39"/>
                </a:lnTo>
                <a:lnTo>
                  <a:pt x="116" y="24"/>
                </a:lnTo>
                <a:lnTo>
                  <a:pt x="135" y="13"/>
                </a:lnTo>
                <a:lnTo>
                  <a:pt x="153" y="5"/>
                </a:lnTo>
                <a:lnTo>
                  <a:pt x="158" y="4"/>
                </a:lnTo>
                <a:lnTo>
                  <a:pt x="164" y="1"/>
                </a:lnTo>
                <a:lnTo>
                  <a:pt x="168" y="0"/>
                </a:lnTo>
                <a:lnTo>
                  <a:pt x="174" y="0"/>
                </a:lnTo>
                <a:lnTo>
                  <a:pt x="175" y="1"/>
                </a:lnTo>
                <a:lnTo>
                  <a:pt x="177" y="1"/>
                </a:lnTo>
                <a:lnTo>
                  <a:pt x="180" y="3"/>
                </a:lnTo>
                <a:lnTo>
                  <a:pt x="179" y="6"/>
                </a:lnTo>
                <a:lnTo>
                  <a:pt x="171" y="7"/>
                </a:lnTo>
                <a:lnTo>
                  <a:pt x="162" y="11"/>
                </a:lnTo>
                <a:lnTo>
                  <a:pt x="154" y="14"/>
                </a:lnTo>
                <a:lnTo>
                  <a:pt x="145" y="18"/>
                </a:lnTo>
                <a:lnTo>
                  <a:pt x="137" y="23"/>
                </a:lnTo>
                <a:lnTo>
                  <a:pt x="128" y="28"/>
                </a:lnTo>
                <a:lnTo>
                  <a:pt x="120" y="35"/>
                </a:lnTo>
                <a:lnTo>
                  <a:pt x="111" y="42"/>
                </a:lnTo>
                <a:lnTo>
                  <a:pt x="91" y="61"/>
                </a:lnTo>
                <a:lnTo>
                  <a:pt x="74" y="83"/>
                </a:lnTo>
                <a:lnTo>
                  <a:pt x="56" y="107"/>
                </a:lnTo>
                <a:lnTo>
                  <a:pt x="43" y="134"/>
                </a:lnTo>
                <a:lnTo>
                  <a:pt x="30" y="162"/>
                </a:lnTo>
                <a:lnTo>
                  <a:pt x="21" y="189"/>
                </a:lnTo>
                <a:lnTo>
                  <a:pt x="14" y="217"/>
                </a:lnTo>
                <a:lnTo>
                  <a:pt x="10" y="242"/>
                </a:lnTo>
                <a:lnTo>
                  <a:pt x="0" y="259"/>
                </a:lnTo>
                <a:close/>
              </a:path>
            </a:pathLst>
          </a:custGeom>
          <a:solidFill>
            <a:srgbClr val="8E9365"/>
          </a:solidFill>
          <a:ln w="9525">
            <a:noFill/>
            <a:round/>
            <a:headEnd/>
            <a:tailEnd/>
          </a:ln>
        </p:spPr>
        <p:txBody>
          <a:bodyPr/>
          <a:lstStyle/>
          <a:p>
            <a:endParaRPr lang="en-US"/>
          </a:p>
        </p:txBody>
      </p:sp>
      <p:sp>
        <p:nvSpPr>
          <p:cNvPr id="14360" name="Freeform 27"/>
          <p:cNvSpPr>
            <a:spLocks/>
          </p:cNvSpPr>
          <p:nvPr/>
        </p:nvSpPr>
        <p:spPr bwMode="auto">
          <a:xfrm rot="1004478">
            <a:off x="7632700" y="2837663"/>
            <a:ext cx="17463" cy="15875"/>
          </a:xfrm>
          <a:custGeom>
            <a:avLst/>
            <a:gdLst>
              <a:gd name="T0" fmla="*/ 2147483647 w 24"/>
              <a:gd name="T1" fmla="*/ 0 h 24"/>
              <a:gd name="T2" fmla="*/ 2147483647 w 24"/>
              <a:gd name="T3" fmla="*/ 2147483647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2147483647 w 24"/>
              <a:gd name="T19" fmla="*/ 2147483647 h 24"/>
              <a:gd name="T20" fmla="*/ 2147483647 w 24"/>
              <a:gd name="T21" fmla="*/ 2147483647 h 24"/>
              <a:gd name="T22" fmla="*/ 2147483647 w 24"/>
              <a:gd name="T23" fmla="*/ 2147483647 h 24"/>
              <a:gd name="T24" fmla="*/ 2147483647 w 24"/>
              <a:gd name="T25" fmla="*/ 2147483647 h 24"/>
              <a:gd name="T26" fmla="*/ 2147483647 w 24"/>
              <a:gd name="T27" fmla="*/ 2147483647 h 24"/>
              <a:gd name="T28" fmla="*/ 2147483647 w 24"/>
              <a:gd name="T29" fmla="*/ 2147483647 h 24"/>
              <a:gd name="T30" fmla="*/ 2147483647 w 24"/>
              <a:gd name="T31" fmla="*/ 0 h 24"/>
              <a:gd name="T32" fmla="*/ 2147483647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9" y="0"/>
                </a:moveTo>
                <a:lnTo>
                  <a:pt x="5" y="2"/>
                </a:lnTo>
                <a:lnTo>
                  <a:pt x="2" y="6"/>
                </a:lnTo>
                <a:lnTo>
                  <a:pt x="0" y="12"/>
                </a:lnTo>
                <a:lnTo>
                  <a:pt x="1" y="16"/>
                </a:lnTo>
                <a:lnTo>
                  <a:pt x="3" y="20"/>
                </a:lnTo>
                <a:lnTo>
                  <a:pt x="7" y="22"/>
                </a:lnTo>
                <a:lnTo>
                  <a:pt x="12" y="24"/>
                </a:lnTo>
                <a:lnTo>
                  <a:pt x="16" y="24"/>
                </a:lnTo>
                <a:lnTo>
                  <a:pt x="21" y="22"/>
                </a:lnTo>
                <a:lnTo>
                  <a:pt x="23" y="19"/>
                </a:lnTo>
                <a:lnTo>
                  <a:pt x="24" y="14"/>
                </a:lnTo>
                <a:lnTo>
                  <a:pt x="24" y="9"/>
                </a:lnTo>
                <a:lnTo>
                  <a:pt x="22" y="5"/>
                </a:lnTo>
                <a:lnTo>
                  <a:pt x="18" y="2"/>
                </a:lnTo>
                <a:lnTo>
                  <a:pt x="14" y="0"/>
                </a:lnTo>
                <a:lnTo>
                  <a:pt x="9" y="0"/>
                </a:lnTo>
                <a:close/>
              </a:path>
            </a:pathLst>
          </a:custGeom>
          <a:solidFill>
            <a:srgbClr val="8E9365"/>
          </a:solidFill>
          <a:ln w="9525">
            <a:noFill/>
            <a:round/>
            <a:headEnd/>
            <a:tailEnd/>
          </a:ln>
        </p:spPr>
        <p:txBody>
          <a:bodyPr/>
          <a:lstStyle/>
          <a:p>
            <a:endParaRPr lang="en-US"/>
          </a:p>
        </p:txBody>
      </p:sp>
      <p:sp>
        <p:nvSpPr>
          <p:cNvPr id="14361" name="Freeform 28"/>
          <p:cNvSpPr>
            <a:spLocks/>
          </p:cNvSpPr>
          <p:nvPr/>
        </p:nvSpPr>
        <p:spPr bwMode="auto">
          <a:xfrm rot="1004478">
            <a:off x="7540625" y="2853538"/>
            <a:ext cx="79375" cy="203200"/>
          </a:xfrm>
          <a:custGeom>
            <a:avLst/>
            <a:gdLst>
              <a:gd name="T0" fmla="*/ 2147483647 w 116"/>
              <a:gd name="T1" fmla="*/ 0 h 298"/>
              <a:gd name="T2" fmla="*/ 2147483647 w 116"/>
              <a:gd name="T3" fmla="*/ 2147483647 h 298"/>
              <a:gd name="T4" fmla="*/ 2147483647 w 116"/>
              <a:gd name="T5" fmla="*/ 2147483647 h 298"/>
              <a:gd name="T6" fmla="*/ 2147483647 w 116"/>
              <a:gd name="T7" fmla="*/ 2147483647 h 298"/>
              <a:gd name="T8" fmla="*/ 2147483647 w 116"/>
              <a:gd name="T9" fmla="*/ 2147483647 h 298"/>
              <a:gd name="T10" fmla="*/ 2147483647 w 116"/>
              <a:gd name="T11" fmla="*/ 2147483647 h 298"/>
              <a:gd name="T12" fmla="*/ 2147483647 w 116"/>
              <a:gd name="T13" fmla="*/ 2147483647 h 298"/>
              <a:gd name="T14" fmla="*/ 2147483647 w 116"/>
              <a:gd name="T15" fmla="*/ 2147483647 h 298"/>
              <a:gd name="T16" fmla="*/ 2147483647 w 116"/>
              <a:gd name="T17" fmla="*/ 2147483647 h 298"/>
              <a:gd name="T18" fmla="*/ 2147483647 w 116"/>
              <a:gd name="T19" fmla="*/ 2147483647 h 298"/>
              <a:gd name="T20" fmla="*/ 2147483647 w 116"/>
              <a:gd name="T21" fmla="*/ 2147483647 h 298"/>
              <a:gd name="T22" fmla="*/ 2147483647 w 116"/>
              <a:gd name="T23" fmla="*/ 2147483647 h 298"/>
              <a:gd name="T24" fmla="*/ 2147483647 w 116"/>
              <a:gd name="T25" fmla="*/ 2147483647 h 298"/>
              <a:gd name="T26" fmla="*/ 2147483647 w 116"/>
              <a:gd name="T27" fmla="*/ 2147483647 h 298"/>
              <a:gd name="T28" fmla="*/ 2147483647 w 116"/>
              <a:gd name="T29" fmla="*/ 2147483647 h 298"/>
              <a:gd name="T30" fmla="*/ 2147483647 w 116"/>
              <a:gd name="T31" fmla="*/ 2147483647 h 298"/>
              <a:gd name="T32" fmla="*/ 2147483647 w 116"/>
              <a:gd name="T33" fmla="*/ 2147483647 h 298"/>
              <a:gd name="T34" fmla="*/ 2147483647 w 116"/>
              <a:gd name="T35" fmla="*/ 2147483647 h 298"/>
              <a:gd name="T36" fmla="*/ 2147483647 w 116"/>
              <a:gd name="T37" fmla="*/ 2147483647 h 298"/>
              <a:gd name="T38" fmla="*/ 2147483647 w 116"/>
              <a:gd name="T39" fmla="*/ 2147483647 h 298"/>
              <a:gd name="T40" fmla="*/ 2147483647 w 116"/>
              <a:gd name="T41" fmla="*/ 2147483647 h 298"/>
              <a:gd name="T42" fmla="*/ 2147483647 w 116"/>
              <a:gd name="T43" fmla="*/ 2147483647 h 298"/>
              <a:gd name="T44" fmla="*/ 2147483647 w 116"/>
              <a:gd name="T45" fmla="*/ 2147483647 h 298"/>
              <a:gd name="T46" fmla="*/ 2147483647 w 116"/>
              <a:gd name="T47" fmla="*/ 2147483647 h 298"/>
              <a:gd name="T48" fmla="*/ 2147483647 w 116"/>
              <a:gd name="T49" fmla="*/ 2147483647 h 298"/>
              <a:gd name="T50" fmla="*/ 2147483647 w 116"/>
              <a:gd name="T51" fmla="*/ 2147483647 h 298"/>
              <a:gd name="T52" fmla="*/ 2147483647 w 116"/>
              <a:gd name="T53" fmla="*/ 2147483647 h 298"/>
              <a:gd name="T54" fmla="*/ 2147483647 w 116"/>
              <a:gd name="T55" fmla="*/ 2147483647 h 298"/>
              <a:gd name="T56" fmla="*/ 2147483647 w 116"/>
              <a:gd name="T57" fmla="*/ 2147483647 h 298"/>
              <a:gd name="T58" fmla="*/ 2147483647 w 116"/>
              <a:gd name="T59" fmla="*/ 2147483647 h 298"/>
              <a:gd name="T60" fmla="*/ 0 w 116"/>
              <a:gd name="T61" fmla="*/ 2147483647 h 298"/>
              <a:gd name="T62" fmla="*/ 0 w 116"/>
              <a:gd name="T63" fmla="*/ 2147483647 h 298"/>
              <a:gd name="T64" fmla="*/ 2147483647 w 116"/>
              <a:gd name="T65" fmla="*/ 2147483647 h 298"/>
              <a:gd name="T66" fmla="*/ 2147483647 w 116"/>
              <a:gd name="T67" fmla="*/ 2147483647 h 298"/>
              <a:gd name="T68" fmla="*/ 2147483647 w 116"/>
              <a:gd name="T69" fmla="*/ 2147483647 h 298"/>
              <a:gd name="T70" fmla="*/ 2147483647 w 116"/>
              <a:gd name="T71" fmla="*/ 2147483647 h 298"/>
              <a:gd name="T72" fmla="*/ 2147483647 w 116"/>
              <a:gd name="T73" fmla="*/ 2147483647 h 298"/>
              <a:gd name="T74" fmla="*/ 2147483647 w 116"/>
              <a:gd name="T75" fmla="*/ 2147483647 h 298"/>
              <a:gd name="T76" fmla="*/ 2147483647 w 116"/>
              <a:gd name="T77" fmla="*/ 2147483647 h 298"/>
              <a:gd name="T78" fmla="*/ 2147483647 w 116"/>
              <a:gd name="T79" fmla="*/ 2147483647 h 298"/>
              <a:gd name="T80" fmla="*/ 2147483647 w 116"/>
              <a:gd name="T81" fmla="*/ 2147483647 h 298"/>
              <a:gd name="T82" fmla="*/ 2147483647 w 116"/>
              <a:gd name="T83" fmla="*/ 2147483647 h 298"/>
              <a:gd name="T84" fmla="*/ 2147483647 w 116"/>
              <a:gd name="T85" fmla="*/ 2147483647 h 298"/>
              <a:gd name="T86" fmla="*/ 2147483647 w 116"/>
              <a:gd name="T87" fmla="*/ 2147483647 h 298"/>
              <a:gd name="T88" fmla="*/ 2147483647 w 116"/>
              <a:gd name="T89" fmla="*/ 2147483647 h 298"/>
              <a:gd name="T90" fmla="*/ 2147483647 w 116"/>
              <a:gd name="T91" fmla="*/ 2147483647 h 298"/>
              <a:gd name="T92" fmla="*/ 2147483647 w 116"/>
              <a:gd name="T93" fmla="*/ 2147483647 h 298"/>
              <a:gd name="T94" fmla="*/ 2147483647 w 116"/>
              <a:gd name="T95" fmla="*/ 2147483647 h 298"/>
              <a:gd name="T96" fmla="*/ 2147483647 w 116"/>
              <a:gd name="T97" fmla="*/ 0 h 29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6"/>
              <a:gd name="T148" fmla="*/ 0 h 298"/>
              <a:gd name="T149" fmla="*/ 116 w 116"/>
              <a:gd name="T150" fmla="*/ 298 h 29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6" h="298">
                <a:moveTo>
                  <a:pt x="104" y="0"/>
                </a:moveTo>
                <a:lnTo>
                  <a:pt x="108" y="14"/>
                </a:lnTo>
                <a:lnTo>
                  <a:pt x="111" y="28"/>
                </a:lnTo>
                <a:lnTo>
                  <a:pt x="114" y="43"/>
                </a:lnTo>
                <a:lnTo>
                  <a:pt x="115" y="60"/>
                </a:lnTo>
                <a:lnTo>
                  <a:pt x="116" y="65"/>
                </a:lnTo>
                <a:lnTo>
                  <a:pt x="116" y="73"/>
                </a:lnTo>
                <a:lnTo>
                  <a:pt x="115" y="81"/>
                </a:lnTo>
                <a:lnTo>
                  <a:pt x="115" y="88"/>
                </a:lnTo>
                <a:lnTo>
                  <a:pt x="115" y="95"/>
                </a:lnTo>
                <a:lnTo>
                  <a:pt x="115" y="102"/>
                </a:lnTo>
                <a:lnTo>
                  <a:pt x="114" y="109"/>
                </a:lnTo>
                <a:lnTo>
                  <a:pt x="114" y="116"/>
                </a:lnTo>
                <a:lnTo>
                  <a:pt x="114" y="118"/>
                </a:lnTo>
                <a:lnTo>
                  <a:pt x="112" y="118"/>
                </a:lnTo>
                <a:lnTo>
                  <a:pt x="108" y="145"/>
                </a:lnTo>
                <a:lnTo>
                  <a:pt x="101" y="171"/>
                </a:lnTo>
                <a:lnTo>
                  <a:pt x="92" y="197"/>
                </a:lnTo>
                <a:lnTo>
                  <a:pt x="81" y="220"/>
                </a:lnTo>
                <a:lnTo>
                  <a:pt x="69" y="240"/>
                </a:lnTo>
                <a:lnTo>
                  <a:pt x="55" y="259"/>
                </a:lnTo>
                <a:lnTo>
                  <a:pt x="40" y="275"/>
                </a:lnTo>
                <a:lnTo>
                  <a:pt x="25" y="288"/>
                </a:lnTo>
                <a:lnTo>
                  <a:pt x="20" y="290"/>
                </a:lnTo>
                <a:lnTo>
                  <a:pt x="16" y="292"/>
                </a:lnTo>
                <a:lnTo>
                  <a:pt x="11" y="295"/>
                </a:lnTo>
                <a:lnTo>
                  <a:pt x="6" y="297"/>
                </a:lnTo>
                <a:lnTo>
                  <a:pt x="4" y="297"/>
                </a:lnTo>
                <a:lnTo>
                  <a:pt x="2" y="298"/>
                </a:lnTo>
                <a:lnTo>
                  <a:pt x="0" y="297"/>
                </a:lnTo>
                <a:lnTo>
                  <a:pt x="0" y="292"/>
                </a:lnTo>
                <a:lnTo>
                  <a:pt x="6" y="289"/>
                </a:lnTo>
                <a:lnTo>
                  <a:pt x="13" y="284"/>
                </a:lnTo>
                <a:lnTo>
                  <a:pt x="21" y="278"/>
                </a:lnTo>
                <a:lnTo>
                  <a:pt x="28" y="273"/>
                </a:lnTo>
                <a:lnTo>
                  <a:pt x="35" y="266"/>
                </a:lnTo>
                <a:lnTo>
                  <a:pt x="42" y="258"/>
                </a:lnTo>
                <a:lnTo>
                  <a:pt x="49" y="250"/>
                </a:lnTo>
                <a:lnTo>
                  <a:pt x="55" y="240"/>
                </a:lnTo>
                <a:lnTo>
                  <a:pt x="69" y="217"/>
                </a:lnTo>
                <a:lnTo>
                  <a:pt x="80" y="191"/>
                </a:lnTo>
                <a:lnTo>
                  <a:pt x="89" y="163"/>
                </a:lnTo>
                <a:lnTo>
                  <a:pt x="96" y="134"/>
                </a:lnTo>
                <a:lnTo>
                  <a:pt x="101" y="105"/>
                </a:lnTo>
                <a:lnTo>
                  <a:pt x="103" y="76"/>
                </a:lnTo>
                <a:lnTo>
                  <a:pt x="102" y="47"/>
                </a:lnTo>
                <a:lnTo>
                  <a:pt x="99" y="22"/>
                </a:lnTo>
                <a:lnTo>
                  <a:pt x="104" y="0"/>
                </a:lnTo>
                <a:close/>
              </a:path>
            </a:pathLst>
          </a:custGeom>
          <a:solidFill>
            <a:srgbClr val="8E9365"/>
          </a:solidFill>
          <a:ln w="9525">
            <a:noFill/>
            <a:round/>
            <a:headEnd/>
            <a:tailEnd/>
          </a:ln>
        </p:spPr>
        <p:txBody>
          <a:bodyPr/>
          <a:lstStyle/>
          <a:p>
            <a:endParaRPr lang="en-US"/>
          </a:p>
        </p:txBody>
      </p:sp>
      <p:sp>
        <p:nvSpPr>
          <p:cNvPr id="14362" name="Freeform 29"/>
          <p:cNvSpPr>
            <a:spLocks/>
          </p:cNvSpPr>
          <p:nvPr/>
        </p:nvSpPr>
        <p:spPr bwMode="auto">
          <a:xfrm rot="1004478">
            <a:off x="7377113" y="2696375"/>
            <a:ext cx="158750" cy="280988"/>
          </a:xfrm>
          <a:custGeom>
            <a:avLst/>
            <a:gdLst>
              <a:gd name="T0" fmla="*/ 2147483647 w 234"/>
              <a:gd name="T1" fmla="*/ 2147483647 h 412"/>
              <a:gd name="T2" fmla="*/ 2147483647 w 234"/>
              <a:gd name="T3" fmla="*/ 2147483647 h 412"/>
              <a:gd name="T4" fmla="*/ 2147483647 w 234"/>
              <a:gd name="T5" fmla="*/ 2147483647 h 412"/>
              <a:gd name="T6" fmla="*/ 2147483647 w 234"/>
              <a:gd name="T7" fmla="*/ 2147483647 h 412"/>
              <a:gd name="T8" fmla="*/ 2147483647 w 234"/>
              <a:gd name="T9" fmla="*/ 2147483647 h 412"/>
              <a:gd name="T10" fmla="*/ 2147483647 w 234"/>
              <a:gd name="T11" fmla="*/ 2147483647 h 412"/>
              <a:gd name="T12" fmla="*/ 2147483647 w 234"/>
              <a:gd name="T13" fmla="*/ 2147483647 h 412"/>
              <a:gd name="T14" fmla="*/ 2147483647 w 234"/>
              <a:gd name="T15" fmla="*/ 2147483647 h 412"/>
              <a:gd name="T16" fmla="*/ 2147483647 w 234"/>
              <a:gd name="T17" fmla="*/ 2147483647 h 412"/>
              <a:gd name="T18" fmla="*/ 2147483647 w 234"/>
              <a:gd name="T19" fmla="*/ 2147483647 h 412"/>
              <a:gd name="T20" fmla="*/ 2147483647 w 234"/>
              <a:gd name="T21" fmla="*/ 2147483647 h 412"/>
              <a:gd name="T22" fmla="*/ 0 w 234"/>
              <a:gd name="T23" fmla="*/ 2147483647 h 412"/>
              <a:gd name="T24" fmla="*/ 2147483647 w 234"/>
              <a:gd name="T25" fmla="*/ 2147483647 h 412"/>
              <a:gd name="T26" fmla="*/ 2147483647 w 234"/>
              <a:gd name="T27" fmla="*/ 2147483647 h 412"/>
              <a:gd name="T28" fmla="*/ 2147483647 w 234"/>
              <a:gd name="T29" fmla="*/ 2147483647 h 412"/>
              <a:gd name="T30" fmla="*/ 2147483647 w 234"/>
              <a:gd name="T31" fmla="*/ 2147483647 h 412"/>
              <a:gd name="T32" fmla="*/ 2147483647 w 234"/>
              <a:gd name="T33" fmla="*/ 2147483647 h 412"/>
              <a:gd name="T34" fmla="*/ 2147483647 w 234"/>
              <a:gd name="T35" fmla="*/ 0 h 412"/>
              <a:gd name="T36" fmla="*/ 2147483647 w 234"/>
              <a:gd name="T37" fmla="*/ 2147483647 h 412"/>
              <a:gd name="T38" fmla="*/ 2147483647 w 234"/>
              <a:gd name="T39" fmla="*/ 0 h 412"/>
              <a:gd name="T40" fmla="*/ 2147483647 w 234"/>
              <a:gd name="T41" fmla="*/ 2147483647 h 412"/>
              <a:gd name="T42" fmla="*/ 2147483647 w 234"/>
              <a:gd name="T43" fmla="*/ 2147483647 h 412"/>
              <a:gd name="T44" fmla="*/ 2147483647 w 234"/>
              <a:gd name="T45" fmla="*/ 2147483647 h 412"/>
              <a:gd name="T46" fmla="*/ 2147483647 w 234"/>
              <a:gd name="T47" fmla="*/ 2147483647 h 412"/>
              <a:gd name="T48" fmla="*/ 2147483647 w 234"/>
              <a:gd name="T49" fmla="*/ 2147483647 h 412"/>
              <a:gd name="T50" fmla="*/ 2147483647 w 234"/>
              <a:gd name="T51" fmla="*/ 2147483647 h 412"/>
              <a:gd name="T52" fmla="*/ 2147483647 w 234"/>
              <a:gd name="T53" fmla="*/ 2147483647 h 412"/>
              <a:gd name="T54" fmla="*/ 2147483647 w 234"/>
              <a:gd name="T55" fmla="*/ 2147483647 h 412"/>
              <a:gd name="T56" fmla="*/ 2147483647 w 234"/>
              <a:gd name="T57" fmla="*/ 2147483647 h 412"/>
              <a:gd name="T58" fmla="*/ 2147483647 w 234"/>
              <a:gd name="T59" fmla="*/ 2147483647 h 412"/>
              <a:gd name="T60" fmla="*/ 2147483647 w 234"/>
              <a:gd name="T61" fmla="*/ 2147483647 h 4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4"/>
              <a:gd name="T94" fmla="*/ 0 h 412"/>
              <a:gd name="T95" fmla="*/ 234 w 234"/>
              <a:gd name="T96" fmla="*/ 412 h 4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4" h="412">
                <a:moveTo>
                  <a:pt x="152" y="288"/>
                </a:moveTo>
                <a:lnTo>
                  <a:pt x="164" y="393"/>
                </a:lnTo>
                <a:lnTo>
                  <a:pt x="128" y="306"/>
                </a:lnTo>
                <a:lnTo>
                  <a:pt x="115" y="412"/>
                </a:lnTo>
                <a:lnTo>
                  <a:pt x="104" y="305"/>
                </a:lnTo>
                <a:lnTo>
                  <a:pt x="67" y="393"/>
                </a:lnTo>
                <a:lnTo>
                  <a:pt x="81" y="288"/>
                </a:lnTo>
                <a:lnTo>
                  <a:pt x="29" y="343"/>
                </a:lnTo>
                <a:lnTo>
                  <a:pt x="64" y="256"/>
                </a:lnTo>
                <a:lnTo>
                  <a:pt x="3" y="267"/>
                </a:lnTo>
                <a:lnTo>
                  <a:pt x="56" y="215"/>
                </a:lnTo>
                <a:lnTo>
                  <a:pt x="0" y="182"/>
                </a:lnTo>
                <a:lnTo>
                  <a:pt x="59" y="171"/>
                </a:lnTo>
                <a:lnTo>
                  <a:pt x="15" y="100"/>
                </a:lnTo>
                <a:lnTo>
                  <a:pt x="71" y="133"/>
                </a:lnTo>
                <a:lnTo>
                  <a:pt x="46" y="35"/>
                </a:lnTo>
                <a:lnTo>
                  <a:pt x="91" y="108"/>
                </a:lnTo>
                <a:lnTo>
                  <a:pt x="91" y="0"/>
                </a:lnTo>
                <a:lnTo>
                  <a:pt x="117" y="100"/>
                </a:lnTo>
                <a:lnTo>
                  <a:pt x="141" y="0"/>
                </a:lnTo>
                <a:lnTo>
                  <a:pt x="139" y="109"/>
                </a:lnTo>
                <a:lnTo>
                  <a:pt x="185" y="36"/>
                </a:lnTo>
                <a:lnTo>
                  <a:pt x="160" y="134"/>
                </a:lnTo>
                <a:lnTo>
                  <a:pt x="219" y="100"/>
                </a:lnTo>
                <a:lnTo>
                  <a:pt x="173" y="171"/>
                </a:lnTo>
                <a:lnTo>
                  <a:pt x="234" y="183"/>
                </a:lnTo>
                <a:lnTo>
                  <a:pt x="175" y="215"/>
                </a:lnTo>
                <a:lnTo>
                  <a:pt x="228" y="268"/>
                </a:lnTo>
                <a:lnTo>
                  <a:pt x="168" y="256"/>
                </a:lnTo>
                <a:lnTo>
                  <a:pt x="204" y="344"/>
                </a:lnTo>
                <a:lnTo>
                  <a:pt x="152" y="288"/>
                </a:lnTo>
                <a:close/>
              </a:path>
            </a:pathLst>
          </a:custGeom>
          <a:solidFill>
            <a:srgbClr val="8E9365"/>
          </a:solidFill>
          <a:ln w="9525">
            <a:noFill/>
            <a:round/>
            <a:headEnd/>
            <a:tailEnd/>
          </a:ln>
        </p:spPr>
        <p:txBody>
          <a:bodyPr/>
          <a:lstStyle/>
          <a:p>
            <a:endParaRPr lang="en-US"/>
          </a:p>
        </p:txBody>
      </p:sp>
      <p:sp>
        <p:nvSpPr>
          <p:cNvPr id="14363" name="Rectangle 30"/>
          <p:cNvSpPr>
            <a:spLocks noChangeArrowheads="1"/>
          </p:cNvSpPr>
          <p:nvPr/>
        </p:nvSpPr>
        <p:spPr bwMode="auto">
          <a:xfrm>
            <a:off x="6513425" y="1580363"/>
            <a:ext cx="2119492"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Definice výrobků</a:t>
            </a:r>
            <a:endParaRPr lang="en-US" sz="2000" dirty="0">
              <a:solidFill>
                <a:srgbClr val="003366"/>
              </a:solidFill>
            </a:endParaRPr>
          </a:p>
        </p:txBody>
      </p:sp>
      <p:sp>
        <p:nvSpPr>
          <p:cNvPr id="14364" name="AutoShape 31"/>
          <p:cNvSpPr>
            <a:spLocks noChangeArrowheads="1"/>
          </p:cNvSpPr>
          <p:nvPr/>
        </p:nvSpPr>
        <p:spPr bwMode="auto">
          <a:xfrm>
            <a:off x="5738813" y="1974063"/>
            <a:ext cx="693737"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14365" name="Oval 33"/>
          <p:cNvSpPr>
            <a:spLocks noChangeArrowheads="1"/>
          </p:cNvSpPr>
          <p:nvPr/>
        </p:nvSpPr>
        <p:spPr bwMode="auto">
          <a:xfrm>
            <a:off x="6027738" y="1256513"/>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4366" name="Text Box 34"/>
          <p:cNvSpPr txBox="1">
            <a:spLocks noChangeArrowheads="1"/>
          </p:cNvSpPr>
          <p:nvPr/>
        </p:nvSpPr>
        <p:spPr bwMode="auto">
          <a:xfrm>
            <a:off x="6046788"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3</a:t>
            </a:r>
          </a:p>
        </p:txBody>
      </p:sp>
      <p:sp>
        <p:nvSpPr>
          <p:cNvPr id="582699" name="Rectangle 43"/>
          <p:cNvSpPr>
            <a:spLocks noChangeArrowheads="1"/>
          </p:cNvSpPr>
          <p:nvPr/>
        </p:nvSpPr>
        <p:spPr bwMode="auto">
          <a:xfrm>
            <a:off x="33782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4375" name="Rectangle 44"/>
          <p:cNvSpPr>
            <a:spLocks noChangeArrowheads="1"/>
          </p:cNvSpPr>
          <p:nvPr/>
        </p:nvSpPr>
        <p:spPr bwMode="auto">
          <a:xfrm>
            <a:off x="3590847" y="1580363"/>
            <a:ext cx="2117888"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Ekonomika firmy</a:t>
            </a:r>
            <a:endParaRPr lang="en-US" sz="2000" dirty="0">
              <a:solidFill>
                <a:srgbClr val="003366"/>
              </a:solidFill>
            </a:endParaRPr>
          </a:p>
        </p:txBody>
      </p:sp>
      <p:pic>
        <p:nvPicPr>
          <p:cNvPr id="14376" name="Picture 45" descr="BS01045_"/>
          <p:cNvPicPr>
            <a:picLocks noChangeAspect="1" noChangeArrowheads="1"/>
          </p:cNvPicPr>
          <p:nvPr/>
        </p:nvPicPr>
        <p:blipFill>
          <a:blip r:embed="rId5" cstate="print"/>
          <a:srcRect/>
          <a:stretch>
            <a:fillRect/>
          </a:stretch>
        </p:blipFill>
        <p:spPr bwMode="auto">
          <a:xfrm>
            <a:off x="4141788" y="2029625"/>
            <a:ext cx="1079500" cy="1063625"/>
          </a:xfrm>
          <a:prstGeom prst="rect">
            <a:avLst/>
          </a:prstGeom>
          <a:noFill/>
          <a:ln w="9525">
            <a:noFill/>
            <a:miter lim="800000"/>
            <a:headEnd/>
            <a:tailEnd/>
          </a:ln>
        </p:spPr>
      </p:pic>
      <p:sp>
        <p:nvSpPr>
          <p:cNvPr id="14377" name="Oval 47"/>
          <p:cNvSpPr>
            <a:spLocks noChangeArrowheads="1"/>
          </p:cNvSpPr>
          <p:nvPr/>
        </p:nvSpPr>
        <p:spPr bwMode="auto">
          <a:xfrm>
            <a:off x="309880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4378" name="Text Box 48"/>
          <p:cNvSpPr txBox="1">
            <a:spLocks noChangeArrowheads="1"/>
          </p:cNvSpPr>
          <p:nvPr/>
        </p:nvSpPr>
        <p:spPr bwMode="auto">
          <a:xfrm>
            <a:off x="311785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Arial Black" pitchFamily="34" charset="0"/>
              </a:rPr>
              <a:t>2</a:t>
            </a:r>
          </a:p>
        </p:txBody>
      </p:sp>
      <p:sp>
        <p:nvSpPr>
          <p:cNvPr id="14379" name="AutoShape 49"/>
          <p:cNvSpPr>
            <a:spLocks noChangeArrowheads="1"/>
          </p:cNvSpPr>
          <p:nvPr/>
        </p:nvSpPr>
        <p:spPr bwMode="auto">
          <a:xfrm>
            <a:off x="2787650" y="1974063"/>
            <a:ext cx="693738"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582706" name="Rectangle 50"/>
          <p:cNvSpPr>
            <a:spLocks noChangeArrowheads="1"/>
          </p:cNvSpPr>
          <p:nvPr/>
        </p:nvSpPr>
        <p:spPr bwMode="auto">
          <a:xfrm>
            <a:off x="4318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4381" name="Rectangle 51"/>
          <p:cNvSpPr>
            <a:spLocks noChangeArrowheads="1"/>
          </p:cNvSpPr>
          <p:nvPr/>
        </p:nvSpPr>
        <p:spPr bwMode="auto">
          <a:xfrm>
            <a:off x="593766" y="1504163"/>
            <a:ext cx="2291938" cy="1041953"/>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en-US" sz="2000" dirty="0" smtClean="0">
                <a:solidFill>
                  <a:srgbClr val="003366"/>
                </a:solidFill>
              </a:rPr>
              <a:t>Dom</a:t>
            </a:r>
            <a:r>
              <a:rPr lang="cs-CZ" sz="2000" dirty="0" smtClean="0">
                <a:solidFill>
                  <a:srgbClr val="003366"/>
                </a:solidFill>
              </a:rPr>
              <a:t>ény</a:t>
            </a:r>
            <a:r>
              <a:rPr lang="en-US" sz="2000" dirty="0" smtClean="0">
                <a:solidFill>
                  <a:srgbClr val="003366"/>
                </a:solidFill>
              </a:rPr>
              <a:t>, </a:t>
            </a:r>
            <a:r>
              <a:rPr lang="cs-CZ" sz="2000" dirty="0" smtClean="0">
                <a:solidFill>
                  <a:srgbClr val="003366"/>
                </a:solidFill>
              </a:rPr>
              <a:t>účetní jednotky</a:t>
            </a:r>
            <a:r>
              <a:rPr lang="en-US" sz="2000" dirty="0" smtClean="0">
                <a:solidFill>
                  <a:srgbClr val="003366"/>
                </a:solidFill>
              </a:rPr>
              <a:t>, </a:t>
            </a:r>
            <a:r>
              <a:rPr lang="cs-CZ" sz="2000" dirty="0" smtClean="0">
                <a:solidFill>
                  <a:srgbClr val="003366"/>
                </a:solidFill>
              </a:rPr>
              <a:t>místa</a:t>
            </a:r>
            <a:r>
              <a:rPr lang="en-US" sz="2000" dirty="0" smtClean="0">
                <a:solidFill>
                  <a:srgbClr val="003366"/>
                </a:solidFill>
              </a:rPr>
              <a:t>,</a:t>
            </a:r>
            <a:r>
              <a:rPr lang="cs-CZ" sz="2000" dirty="0" smtClean="0">
                <a:solidFill>
                  <a:srgbClr val="003366"/>
                </a:solidFill>
              </a:rPr>
              <a:t/>
            </a:r>
            <a:br>
              <a:rPr lang="cs-CZ" sz="2000" dirty="0" smtClean="0">
                <a:solidFill>
                  <a:srgbClr val="003366"/>
                </a:solidFill>
              </a:rPr>
            </a:br>
            <a:r>
              <a:rPr lang="cs-CZ" sz="2000" dirty="0" smtClean="0">
                <a:solidFill>
                  <a:srgbClr val="003366"/>
                </a:solidFill>
              </a:rPr>
              <a:t>     skladová místa</a:t>
            </a:r>
            <a:endParaRPr lang="en-US" sz="2000" dirty="0">
              <a:solidFill>
                <a:srgbClr val="003366"/>
              </a:solidFill>
            </a:endParaRPr>
          </a:p>
        </p:txBody>
      </p:sp>
      <p:sp>
        <p:nvSpPr>
          <p:cNvPr id="14382" name="Freeform 53"/>
          <p:cNvSpPr>
            <a:spLocks/>
          </p:cNvSpPr>
          <p:nvPr/>
        </p:nvSpPr>
        <p:spPr bwMode="auto">
          <a:xfrm>
            <a:off x="1982788" y="2697963"/>
            <a:ext cx="823912" cy="396875"/>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p>
        </p:txBody>
      </p:sp>
      <p:sp>
        <p:nvSpPr>
          <p:cNvPr id="14383" name="AutoShape 54"/>
          <p:cNvSpPr>
            <a:spLocks noChangeArrowheads="1"/>
          </p:cNvSpPr>
          <p:nvPr/>
        </p:nvSpPr>
        <p:spPr bwMode="auto">
          <a:xfrm>
            <a:off x="688975" y="2753525"/>
            <a:ext cx="544513" cy="258763"/>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14384" name="AutoShape 55"/>
          <p:cNvSpPr>
            <a:spLocks noChangeArrowheads="1"/>
          </p:cNvSpPr>
          <p:nvPr/>
        </p:nvSpPr>
        <p:spPr bwMode="auto">
          <a:xfrm>
            <a:off x="1123950" y="2542388"/>
            <a:ext cx="1136650" cy="56038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14385" name="AutoShape 56"/>
          <p:cNvSpPr>
            <a:spLocks noChangeArrowheads="1"/>
          </p:cNvSpPr>
          <p:nvPr/>
        </p:nvSpPr>
        <p:spPr bwMode="auto">
          <a:xfrm>
            <a:off x="1800225" y="2755113"/>
            <a:ext cx="158750"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4386" name="AutoShape 57"/>
          <p:cNvSpPr>
            <a:spLocks noChangeArrowheads="1"/>
          </p:cNvSpPr>
          <p:nvPr/>
        </p:nvSpPr>
        <p:spPr bwMode="auto">
          <a:xfrm>
            <a:off x="1562100" y="2755113"/>
            <a:ext cx="157163"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4387" name="Rectangle 58"/>
          <p:cNvSpPr>
            <a:spLocks noChangeArrowheads="1"/>
          </p:cNvSpPr>
          <p:nvPr/>
        </p:nvSpPr>
        <p:spPr bwMode="auto">
          <a:xfrm>
            <a:off x="1252538" y="2926563"/>
            <a:ext cx="269875" cy="169862"/>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4388" name="Rectangle 59"/>
          <p:cNvSpPr>
            <a:spLocks noChangeArrowheads="1"/>
          </p:cNvSpPr>
          <p:nvPr/>
        </p:nvSpPr>
        <p:spPr bwMode="auto">
          <a:xfrm>
            <a:off x="1722438" y="2931325"/>
            <a:ext cx="268287" cy="169863"/>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4389" name="AutoShape 60"/>
          <p:cNvSpPr>
            <a:spLocks noChangeArrowheads="1"/>
          </p:cNvSpPr>
          <p:nvPr/>
        </p:nvSpPr>
        <p:spPr bwMode="auto">
          <a:xfrm>
            <a:off x="1304925" y="2763050"/>
            <a:ext cx="155575" cy="571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4390" name="Rectangle 61"/>
          <p:cNvSpPr>
            <a:spLocks noChangeArrowheads="1"/>
          </p:cNvSpPr>
          <p:nvPr/>
        </p:nvSpPr>
        <p:spPr bwMode="auto">
          <a:xfrm>
            <a:off x="795338" y="2894813"/>
            <a:ext cx="87312" cy="11747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4391" name="AutoShape 62" descr="Horizontal brick"/>
          <p:cNvSpPr>
            <a:spLocks noChangeArrowheads="1"/>
          </p:cNvSpPr>
          <p:nvPr/>
        </p:nvSpPr>
        <p:spPr bwMode="auto">
          <a:xfrm>
            <a:off x="958850" y="2242350"/>
            <a:ext cx="92075" cy="54927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14392" name="AutoShape 63"/>
          <p:cNvSpPr>
            <a:spLocks noChangeArrowheads="1"/>
          </p:cNvSpPr>
          <p:nvPr/>
        </p:nvSpPr>
        <p:spPr bwMode="auto">
          <a:xfrm>
            <a:off x="1512888" y="2515400"/>
            <a:ext cx="192087" cy="109538"/>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4393" name="AutoShape 64"/>
          <p:cNvSpPr>
            <a:spLocks noChangeArrowheads="1"/>
          </p:cNvSpPr>
          <p:nvPr/>
        </p:nvSpPr>
        <p:spPr bwMode="auto">
          <a:xfrm>
            <a:off x="1882775" y="2459838"/>
            <a:ext cx="47625" cy="13176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4394" name="Freeform 65"/>
          <p:cNvSpPr>
            <a:spLocks/>
          </p:cNvSpPr>
          <p:nvPr/>
        </p:nvSpPr>
        <p:spPr bwMode="auto">
          <a:xfrm>
            <a:off x="2124075" y="2539213"/>
            <a:ext cx="141288" cy="566737"/>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p>
        </p:txBody>
      </p:sp>
      <p:sp>
        <p:nvSpPr>
          <p:cNvPr id="14395" name="Oval 67"/>
          <p:cNvSpPr>
            <a:spLocks noChangeArrowheads="1"/>
          </p:cNvSpPr>
          <p:nvPr/>
        </p:nvSpPr>
        <p:spPr bwMode="auto">
          <a:xfrm>
            <a:off x="18415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4396" name="Text Box 68"/>
          <p:cNvSpPr txBox="1">
            <a:spLocks noChangeArrowheads="1"/>
          </p:cNvSpPr>
          <p:nvPr/>
        </p:nvSpPr>
        <p:spPr bwMode="auto">
          <a:xfrm>
            <a:off x="20320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1</a:t>
            </a:r>
          </a:p>
        </p:txBody>
      </p:sp>
      <p:sp>
        <p:nvSpPr>
          <p:cNvPr id="14397" name="Rectangle 69"/>
          <p:cNvSpPr>
            <a:spLocks noChangeArrowheads="1"/>
          </p:cNvSpPr>
          <p:nvPr/>
        </p:nvSpPr>
        <p:spPr bwMode="auto">
          <a:xfrm>
            <a:off x="3005138" y="1173963"/>
            <a:ext cx="6138862" cy="2339975"/>
          </a:xfrm>
          <a:prstGeom prst="rect">
            <a:avLst/>
          </a:prstGeom>
          <a:solidFill>
            <a:schemeClr val="bg1">
              <a:alpha val="50195"/>
            </a:schemeClr>
          </a:solidFill>
          <a:ln w="38100">
            <a:noFill/>
            <a:miter lim="800000"/>
            <a:headEnd/>
            <a:tailEnd/>
          </a:ln>
        </p:spPr>
        <p:txBody>
          <a:bodyPr wrap="none" anchor="ctr"/>
          <a:lstStyle/>
          <a:p>
            <a:endParaRPr lang="en-US"/>
          </a:p>
        </p:txBody>
      </p:sp>
      <p:pic>
        <p:nvPicPr>
          <p:cNvPr id="14398" name="Picture 19"/>
          <p:cNvPicPr>
            <a:picLocks noChangeAspect="1" noChangeArrowheads="1"/>
          </p:cNvPicPr>
          <p:nvPr/>
        </p:nvPicPr>
        <p:blipFill>
          <a:blip r:embed="rId6" cstate="print">
            <a:lum contrast="-76000"/>
          </a:blip>
          <a:srcRect/>
          <a:stretch>
            <a:fillRect/>
          </a:stretch>
        </p:blipFill>
        <p:spPr bwMode="auto">
          <a:xfrm>
            <a:off x="7065963" y="2067725"/>
            <a:ext cx="752475" cy="1114425"/>
          </a:xfrm>
          <a:prstGeom prst="rect">
            <a:avLst/>
          </a:prstGeom>
          <a:noFill/>
          <a:ln w="9525" algn="ctr">
            <a:noFill/>
            <a:miter lim="800000"/>
            <a:headEnd/>
            <a:tailEnd/>
          </a:ln>
        </p:spPr>
      </p:pic>
      <p:sp>
        <p:nvSpPr>
          <p:cNvPr id="14339" name="Rectangle 4"/>
          <p:cNvSpPr>
            <a:spLocks noGrp="1" noChangeArrowheads="1"/>
          </p:cNvSpPr>
          <p:nvPr>
            <p:ph type="title"/>
          </p:nvPr>
        </p:nvSpPr>
        <p:spPr>
          <a:xfrm>
            <a:off x="457200" y="182880"/>
            <a:ext cx="8229600" cy="874024"/>
          </a:xfrm>
        </p:spPr>
        <p:txBody>
          <a:bodyPr>
            <a:normAutofit fontScale="90000"/>
          </a:bodyPr>
          <a:lstStyle/>
          <a:p>
            <a:pPr algn="ctr" eaLnBrk="1" hangingPunct="1"/>
            <a:r>
              <a:rPr lang="cs-CZ" dirty="0" smtClean="0"/>
              <a:t>Domény, účetní jednotky, </a:t>
            </a:r>
            <a:br>
              <a:rPr lang="cs-CZ" dirty="0" smtClean="0"/>
            </a:br>
            <a:r>
              <a:rPr lang="cs-CZ" dirty="0" smtClean="0"/>
              <a:t>místa a skladová místa</a:t>
            </a:r>
          </a:p>
        </p:txBody>
      </p:sp>
      <p:sp>
        <p:nvSpPr>
          <p:cNvPr id="14338" name="Footer Placeholder 2"/>
          <p:cNvSpPr>
            <a:spLocks noGrp="1"/>
          </p:cNvSpPr>
          <p:nvPr>
            <p:ph type="ftr" sz="quarter" idx="10"/>
          </p:nvPr>
        </p:nvSpPr>
        <p:spPr>
          <a:noFill/>
        </p:spPr>
        <p:txBody>
          <a:bodyPr/>
          <a:lstStyle/>
          <a:p>
            <a:pPr algn="r"/>
            <a:r>
              <a:rPr lang="en-US" smtClean="0"/>
              <a:t>QS-SU-020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82880"/>
            <a:ext cx="8413668" cy="716523"/>
          </a:xfrm>
        </p:spPr>
        <p:txBody>
          <a:bodyPr>
            <a:normAutofit/>
          </a:bodyPr>
          <a:lstStyle/>
          <a:p>
            <a:r>
              <a:rPr lang="cs-CZ" dirty="0" smtClean="0"/>
              <a:t>Nastavení účetní jednotky: zadání banky</a:t>
            </a:r>
            <a:endParaRPr lang="en-US" dirty="0"/>
          </a:p>
        </p:txBody>
      </p:sp>
      <p:sp>
        <p:nvSpPr>
          <p:cNvPr id="30722" name="Footer Placeholder 3"/>
          <p:cNvSpPr>
            <a:spLocks noGrp="1"/>
          </p:cNvSpPr>
          <p:nvPr>
            <p:ph type="ftr" sz="quarter" idx="10"/>
          </p:nvPr>
        </p:nvSpPr>
        <p:spPr>
          <a:noFill/>
        </p:spPr>
        <p:txBody>
          <a:bodyPr/>
          <a:lstStyle/>
          <a:p>
            <a:pPr algn="r"/>
            <a:r>
              <a:rPr lang="en-US" smtClean="0"/>
              <a:t>QS-SU-180</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220" y="1049728"/>
            <a:ext cx="7154637" cy="4660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Nastavení místa</a:t>
            </a:r>
            <a:r>
              <a:rPr lang="en-US" dirty="0" smtClean="0"/>
              <a:t>: </a:t>
            </a:r>
            <a:r>
              <a:rPr lang="cs-CZ" dirty="0" smtClean="0"/>
              <a:t>kód statusu zásob</a:t>
            </a:r>
            <a:endParaRPr lang="en-US" dirty="0"/>
          </a:p>
        </p:txBody>
      </p:sp>
      <p:sp>
        <p:nvSpPr>
          <p:cNvPr id="31746" name="Footer Placeholder 3"/>
          <p:cNvSpPr>
            <a:spLocks noGrp="1"/>
          </p:cNvSpPr>
          <p:nvPr>
            <p:ph type="ftr" sz="quarter" idx="10"/>
          </p:nvPr>
        </p:nvSpPr>
        <p:spPr>
          <a:noFill/>
        </p:spPr>
        <p:txBody>
          <a:bodyPr/>
          <a:lstStyle/>
          <a:p>
            <a:pPr algn="r"/>
            <a:r>
              <a:rPr lang="en-US" smtClean="0"/>
              <a:t>QS-SU-190</a:t>
            </a:r>
          </a:p>
        </p:txBody>
      </p:sp>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574" y="1115785"/>
            <a:ext cx="5000625"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Nastavení místa</a:t>
            </a:r>
            <a:r>
              <a:rPr lang="en-US" dirty="0" smtClean="0"/>
              <a:t>: </a:t>
            </a:r>
            <a:r>
              <a:rPr lang="cs-CZ" dirty="0" smtClean="0"/>
              <a:t>kód</a:t>
            </a:r>
            <a:endParaRPr lang="en-US" dirty="0"/>
          </a:p>
        </p:txBody>
      </p:sp>
      <p:sp>
        <p:nvSpPr>
          <p:cNvPr id="32770" name="Footer Placeholder 3"/>
          <p:cNvSpPr>
            <a:spLocks noGrp="1"/>
          </p:cNvSpPr>
          <p:nvPr>
            <p:ph type="ftr" sz="quarter" idx="10"/>
          </p:nvPr>
        </p:nvSpPr>
        <p:spPr>
          <a:noFill/>
        </p:spPr>
        <p:txBody>
          <a:bodyPr/>
          <a:lstStyle/>
          <a:p>
            <a:pPr algn="r"/>
            <a:r>
              <a:rPr lang="en-US" smtClean="0"/>
              <a:t>QS-SU-200</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24" y="1017815"/>
            <a:ext cx="6366838" cy="445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Nastavení skladového místa</a:t>
            </a:r>
            <a:endParaRPr lang="en-US" dirty="0"/>
          </a:p>
        </p:txBody>
      </p:sp>
      <p:sp>
        <p:nvSpPr>
          <p:cNvPr id="33795" name="Footer Placeholder 3"/>
          <p:cNvSpPr>
            <a:spLocks noGrp="1"/>
          </p:cNvSpPr>
          <p:nvPr>
            <p:ph type="ftr" sz="quarter" idx="10"/>
          </p:nvPr>
        </p:nvSpPr>
        <p:spPr>
          <a:noFill/>
        </p:spPr>
        <p:txBody>
          <a:bodyPr/>
          <a:lstStyle/>
          <a:p>
            <a:pPr algn="r"/>
            <a:r>
              <a:rPr lang="en-US" smtClean="0"/>
              <a:t>QS-SU-210</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625" y="1021577"/>
            <a:ext cx="7107690" cy="5022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cs-CZ" dirty="0" smtClean="0"/>
              <a:t>Shrnutí</a:t>
            </a:r>
            <a:endParaRPr lang="en-US" dirty="0"/>
          </a:p>
        </p:txBody>
      </p:sp>
      <p:sp>
        <p:nvSpPr>
          <p:cNvPr id="34818" name="Footer Placeholder 1"/>
          <p:cNvSpPr>
            <a:spLocks noGrp="1"/>
          </p:cNvSpPr>
          <p:nvPr>
            <p:ph type="ftr" sz="quarter" idx="10"/>
          </p:nvPr>
        </p:nvSpPr>
        <p:spPr>
          <a:noFill/>
        </p:spPr>
        <p:txBody>
          <a:bodyPr/>
          <a:lstStyle/>
          <a:p>
            <a:pPr algn="r"/>
            <a:r>
              <a:rPr lang="en-US" smtClean="0"/>
              <a:t>QS-SU-220</a:t>
            </a:r>
          </a:p>
        </p:txBody>
      </p:sp>
      <p:sp>
        <p:nvSpPr>
          <p:cNvPr id="178183" name="Rectangle 7"/>
          <p:cNvSpPr>
            <a:spLocks noChangeArrowheads="1"/>
          </p:cNvSpPr>
          <p:nvPr/>
        </p:nvSpPr>
        <p:spPr bwMode="auto">
          <a:xfrm>
            <a:off x="3190875" y="3086838"/>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Účetní jednotka</a:t>
            </a:r>
            <a:endParaRPr lang="en-US" sz="2500" b="1" dirty="0">
              <a:latin typeface="+mj-lt"/>
            </a:endParaRPr>
          </a:p>
        </p:txBody>
      </p:sp>
      <p:sp>
        <p:nvSpPr>
          <p:cNvPr id="178184" name="Rectangle 8"/>
          <p:cNvSpPr>
            <a:spLocks noChangeArrowheads="1"/>
          </p:cNvSpPr>
          <p:nvPr/>
        </p:nvSpPr>
        <p:spPr bwMode="auto">
          <a:xfrm>
            <a:off x="3190875" y="4117125"/>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Místo</a:t>
            </a:r>
            <a:endParaRPr lang="en-US" sz="2500" b="1" dirty="0">
              <a:latin typeface="+mj-lt"/>
            </a:endParaRPr>
          </a:p>
        </p:txBody>
      </p:sp>
      <p:sp>
        <p:nvSpPr>
          <p:cNvPr id="178185" name="Rectangle 9"/>
          <p:cNvSpPr>
            <a:spLocks noChangeArrowheads="1"/>
          </p:cNvSpPr>
          <p:nvPr/>
        </p:nvSpPr>
        <p:spPr bwMode="auto">
          <a:xfrm>
            <a:off x="3190875" y="5152175"/>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Skladové místo</a:t>
            </a:r>
            <a:endParaRPr lang="en-US" sz="2500" b="1" dirty="0">
              <a:latin typeface="+mj-lt"/>
            </a:endParaRPr>
          </a:p>
        </p:txBody>
      </p:sp>
      <p:sp>
        <p:nvSpPr>
          <p:cNvPr id="178186" name="Rectangle 10"/>
          <p:cNvSpPr>
            <a:spLocks noChangeArrowheads="1"/>
          </p:cNvSpPr>
          <p:nvPr/>
        </p:nvSpPr>
        <p:spPr bwMode="auto">
          <a:xfrm>
            <a:off x="3190875" y="2051788"/>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Doména</a:t>
            </a:r>
            <a:endParaRPr lang="cs-CZ" sz="2500" b="1" dirty="0">
              <a:latin typeface="+mj-lt"/>
            </a:endParaRPr>
          </a:p>
        </p:txBody>
      </p:sp>
      <p:sp>
        <p:nvSpPr>
          <p:cNvPr id="178194" name="Rectangle 18"/>
          <p:cNvSpPr>
            <a:spLocks noChangeArrowheads="1"/>
          </p:cNvSpPr>
          <p:nvPr/>
        </p:nvSpPr>
        <p:spPr bwMode="auto">
          <a:xfrm>
            <a:off x="3190875" y="1016738"/>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Databáze</a:t>
            </a:r>
            <a:endParaRPr lang="cs-CZ" sz="2500" b="1" dirty="0">
              <a:latin typeface="+mj-lt"/>
            </a:endParaRPr>
          </a:p>
        </p:txBody>
      </p:sp>
      <p:cxnSp>
        <p:nvCxnSpPr>
          <p:cNvPr id="34825" name="AutoShape 20"/>
          <p:cNvCxnSpPr>
            <a:cxnSpLocks noChangeShapeType="1"/>
            <a:stCxn id="178194" idx="2"/>
            <a:endCxn id="178186" idx="0"/>
          </p:cNvCxnSpPr>
          <p:nvPr/>
        </p:nvCxnSpPr>
        <p:spPr bwMode="auto">
          <a:xfrm>
            <a:off x="4562475" y="1791438"/>
            <a:ext cx="0" cy="260350"/>
          </a:xfrm>
          <a:prstGeom prst="straightConnector1">
            <a:avLst/>
          </a:prstGeom>
          <a:noFill/>
          <a:ln w="25400">
            <a:solidFill>
              <a:schemeClr val="tx1"/>
            </a:solidFill>
            <a:round/>
            <a:headEnd/>
            <a:tailEnd type="triangle" w="med" len="med"/>
          </a:ln>
        </p:spPr>
      </p:cxnSp>
      <p:cxnSp>
        <p:nvCxnSpPr>
          <p:cNvPr id="34826" name="AutoShape 21"/>
          <p:cNvCxnSpPr>
            <a:cxnSpLocks noChangeShapeType="1"/>
            <a:stCxn id="178186" idx="2"/>
            <a:endCxn id="178183" idx="0"/>
          </p:cNvCxnSpPr>
          <p:nvPr/>
        </p:nvCxnSpPr>
        <p:spPr bwMode="auto">
          <a:xfrm>
            <a:off x="4562475" y="2826488"/>
            <a:ext cx="0" cy="260350"/>
          </a:xfrm>
          <a:prstGeom prst="straightConnector1">
            <a:avLst/>
          </a:prstGeom>
          <a:noFill/>
          <a:ln w="25400">
            <a:solidFill>
              <a:schemeClr val="tx1"/>
            </a:solidFill>
            <a:round/>
            <a:headEnd/>
            <a:tailEnd type="triangle" w="med" len="med"/>
          </a:ln>
        </p:spPr>
      </p:cxnSp>
      <p:cxnSp>
        <p:nvCxnSpPr>
          <p:cNvPr id="34827" name="AutoShape 22"/>
          <p:cNvCxnSpPr>
            <a:cxnSpLocks noChangeShapeType="1"/>
            <a:stCxn id="178183" idx="2"/>
            <a:endCxn id="178184" idx="0"/>
          </p:cNvCxnSpPr>
          <p:nvPr/>
        </p:nvCxnSpPr>
        <p:spPr bwMode="auto">
          <a:xfrm>
            <a:off x="4562475" y="3861538"/>
            <a:ext cx="0" cy="255587"/>
          </a:xfrm>
          <a:prstGeom prst="straightConnector1">
            <a:avLst/>
          </a:prstGeom>
          <a:noFill/>
          <a:ln w="25400">
            <a:solidFill>
              <a:srgbClr val="5A87C6"/>
            </a:solidFill>
            <a:round/>
            <a:headEnd/>
            <a:tailEnd type="triangle" w="med" len="med"/>
          </a:ln>
        </p:spPr>
      </p:cxnSp>
      <p:cxnSp>
        <p:nvCxnSpPr>
          <p:cNvPr id="34828" name="AutoShape 23"/>
          <p:cNvCxnSpPr>
            <a:cxnSpLocks noChangeShapeType="1"/>
            <a:stCxn id="178184" idx="2"/>
            <a:endCxn id="178185" idx="0"/>
          </p:cNvCxnSpPr>
          <p:nvPr/>
        </p:nvCxnSpPr>
        <p:spPr bwMode="auto">
          <a:xfrm>
            <a:off x="4562475" y="4891825"/>
            <a:ext cx="0" cy="260350"/>
          </a:xfrm>
          <a:prstGeom prst="straightConnector1">
            <a:avLst/>
          </a:prstGeom>
          <a:noFill/>
          <a:ln w="25400">
            <a:solidFill>
              <a:srgbClr val="5A87C6"/>
            </a:solidFill>
            <a:round/>
            <a:headEnd/>
            <a:tailEnd type="triangle" w="med" len="med"/>
          </a:ln>
        </p:spPr>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
        <p:nvSpPr>
          <p:cNvPr id="3" name="Title 12"/>
          <p:cNvSpPr txBox="1">
            <a:spLocks/>
          </p:cNvSpPr>
          <p:nvPr/>
        </p:nvSpPr>
        <p:spPr>
          <a:xfrm>
            <a:off x="457200" y="182880"/>
            <a:ext cx="8229600" cy="716523"/>
          </a:xfrm>
          <a:prstGeom prst="rect">
            <a:avLst/>
          </a:prstGeom>
        </p:spPr>
        <p:txBody>
          <a:bodyP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cs-CZ" sz="3200" b="1" i="0" u="none" strike="noStrike" kern="1200" cap="none" spc="0" normalizeH="0" baseline="0" noProof="0" smtClean="0">
                <a:ln>
                  <a:noFill/>
                </a:ln>
                <a:solidFill>
                  <a:schemeClr val="tx1">
                    <a:lumMod val="75000"/>
                    <a:lumOff val="25000"/>
                  </a:schemeClr>
                </a:solidFill>
                <a:effectLst/>
                <a:uLnTx/>
                <a:uFillTx/>
                <a:latin typeface="Century Gothic"/>
                <a:ea typeface="+mj-ea"/>
                <a:cs typeface="Century Gothic"/>
              </a:rPr>
              <a:t>Shrnutí</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4" name="Footer Placeholder 1"/>
          <p:cNvSpPr txBox="1">
            <a:spLocks/>
          </p:cNvSpPr>
          <p:nvPr/>
        </p:nvSpPr>
        <p:spPr>
          <a:xfrm>
            <a:off x="8229600" y="6638544"/>
            <a:ext cx="914400" cy="219456"/>
          </a:xfrm>
          <a:prstGeom prst="rect">
            <a:avLst/>
          </a:prstGeom>
          <a:noFill/>
        </p:spPr>
        <p:txBody>
          <a:bodyPr vert="horz" lIns="91440" tIns="45720" rIns="91440" bIns="45720" rtlCol="0" anchor="b"/>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800" b="0" i="0" u="none" strike="noStrike" kern="1200" cap="none" spc="0" normalizeH="0" baseline="0" noProof="0" smtClean="0">
                <a:ln>
                  <a:noFill/>
                </a:ln>
                <a:solidFill>
                  <a:schemeClr val="tx1"/>
                </a:solidFill>
                <a:effectLst/>
                <a:uLnTx/>
                <a:uFillTx/>
                <a:latin typeface="Tahoma" pitchFamily="34" charset="0"/>
                <a:ea typeface="+mn-ea"/>
                <a:cs typeface="+mn-cs"/>
              </a:rPr>
              <a:t>QS-SU-220</a:t>
            </a:r>
          </a:p>
        </p:txBody>
      </p:sp>
      <p:sp>
        <p:nvSpPr>
          <p:cNvPr id="5" name="Rectangle 7"/>
          <p:cNvSpPr>
            <a:spLocks noChangeArrowheads="1"/>
          </p:cNvSpPr>
          <p:nvPr/>
        </p:nvSpPr>
        <p:spPr bwMode="auto">
          <a:xfrm>
            <a:off x="3190875" y="3086838"/>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Účetní jednotka</a:t>
            </a:r>
            <a:endParaRPr lang="en-US" sz="2500" b="1" dirty="0">
              <a:latin typeface="+mj-lt"/>
            </a:endParaRPr>
          </a:p>
        </p:txBody>
      </p:sp>
      <p:sp>
        <p:nvSpPr>
          <p:cNvPr id="6" name="Rectangle 8"/>
          <p:cNvSpPr>
            <a:spLocks noChangeArrowheads="1"/>
          </p:cNvSpPr>
          <p:nvPr/>
        </p:nvSpPr>
        <p:spPr bwMode="auto">
          <a:xfrm>
            <a:off x="3190875" y="4117125"/>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Místo</a:t>
            </a:r>
            <a:endParaRPr lang="en-US" sz="2500" b="1" dirty="0">
              <a:latin typeface="+mj-lt"/>
            </a:endParaRPr>
          </a:p>
        </p:txBody>
      </p:sp>
      <p:sp>
        <p:nvSpPr>
          <p:cNvPr id="7" name="Rectangle 9"/>
          <p:cNvSpPr>
            <a:spLocks noChangeArrowheads="1"/>
          </p:cNvSpPr>
          <p:nvPr/>
        </p:nvSpPr>
        <p:spPr bwMode="auto">
          <a:xfrm>
            <a:off x="3190875" y="5152175"/>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Skladové místo</a:t>
            </a:r>
            <a:endParaRPr lang="en-US" sz="2500" b="1" dirty="0">
              <a:latin typeface="+mj-lt"/>
            </a:endParaRPr>
          </a:p>
        </p:txBody>
      </p:sp>
      <p:sp>
        <p:nvSpPr>
          <p:cNvPr id="8" name="Rectangle 10"/>
          <p:cNvSpPr>
            <a:spLocks noChangeArrowheads="1"/>
          </p:cNvSpPr>
          <p:nvPr/>
        </p:nvSpPr>
        <p:spPr bwMode="auto">
          <a:xfrm>
            <a:off x="3190875" y="2051788"/>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Doména</a:t>
            </a:r>
            <a:endParaRPr lang="cs-CZ" sz="2500" b="1" dirty="0">
              <a:latin typeface="+mj-lt"/>
            </a:endParaRPr>
          </a:p>
        </p:txBody>
      </p:sp>
      <p:sp>
        <p:nvSpPr>
          <p:cNvPr id="9" name="Rectangle 18"/>
          <p:cNvSpPr>
            <a:spLocks noChangeArrowheads="1"/>
          </p:cNvSpPr>
          <p:nvPr/>
        </p:nvSpPr>
        <p:spPr bwMode="auto">
          <a:xfrm>
            <a:off x="3190875" y="1016738"/>
            <a:ext cx="2743200" cy="774700"/>
          </a:xfrm>
          <a:prstGeom prst="rect">
            <a:avLst/>
          </a:prstGeom>
          <a:solidFill>
            <a:srgbClr val="FAF6EB"/>
          </a:solidFill>
          <a:ln w="12700">
            <a:solidFill>
              <a:srgbClr val="5A87C6"/>
            </a:solidFill>
            <a:miter lim="800000"/>
            <a:headEnd/>
            <a:tailEnd/>
          </a:ln>
          <a:effectLst>
            <a:outerShdw dist="53882" dir="2700000" algn="ctr" rotWithShape="0">
              <a:srgbClr val="5A87C6"/>
            </a:outerShdw>
          </a:effectLst>
        </p:spPr>
        <p:txBody>
          <a:bodyPr wrap="none" lIns="63500" tIns="31750" rIns="63500" bIns="31750" anchor="ctr"/>
          <a:lstStyle/>
          <a:p>
            <a:pPr algn="ctr" defTabSz="433388" eaLnBrk="0" hangingPunct="0">
              <a:defRPr/>
            </a:pPr>
            <a:r>
              <a:rPr lang="cs-CZ" sz="2500" b="1" dirty="0" smtClean="0">
                <a:latin typeface="+mj-lt"/>
              </a:rPr>
              <a:t>Databáze</a:t>
            </a:r>
            <a:endParaRPr lang="cs-CZ" sz="2500" b="1" dirty="0">
              <a:latin typeface="+mj-lt"/>
            </a:endParaRPr>
          </a:p>
        </p:txBody>
      </p:sp>
      <p:cxnSp>
        <p:nvCxnSpPr>
          <p:cNvPr id="10" name="AutoShape 20"/>
          <p:cNvCxnSpPr>
            <a:cxnSpLocks noChangeShapeType="1"/>
            <a:stCxn id="9" idx="2"/>
            <a:endCxn id="8" idx="0"/>
          </p:cNvCxnSpPr>
          <p:nvPr/>
        </p:nvCxnSpPr>
        <p:spPr bwMode="auto">
          <a:xfrm>
            <a:off x="4562475" y="1791438"/>
            <a:ext cx="0" cy="260350"/>
          </a:xfrm>
          <a:prstGeom prst="straightConnector1">
            <a:avLst/>
          </a:prstGeom>
          <a:noFill/>
          <a:ln w="25400">
            <a:solidFill>
              <a:schemeClr val="tx1"/>
            </a:solidFill>
            <a:round/>
            <a:headEnd/>
            <a:tailEnd type="triangle" w="med" len="med"/>
          </a:ln>
        </p:spPr>
      </p:cxnSp>
      <p:cxnSp>
        <p:nvCxnSpPr>
          <p:cNvPr id="11" name="AutoShape 21"/>
          <p:cNvCxnSpPr>
            <a:cxnSpLocks noChangeShapeType="1"/>
            <a:stCxn id="8" idx="2"/>
            <a:endCxn id="5" idx="0"/>
          </p:cNvCxnSpPr>
          <p:nvPr/>
        </p:nvCxnSpPr>
        <p:spPr bwMode="auto">
          <a:xfrm>
            <a:off x="4562475" y="2826488"/>
            <a:ext cx="0" cy="260350"/>
          </a:xfrm>
          <a:prstGeom prst="straightConnector1">
            <a:avLst/>
          </a:prstGeom>
          <a:noFill/>
          <a:ln w="25400">
            <a:solidFill>
              <a:schemeClr val="tx1"/>
            </a:solidFill>
            <a:round/>
            <a:headEnd/>
            <a:tailEnd type="triangle" w="med" len="med"/>
          </a:ln>
        </p:spPr>
      </p:cxnSp>
      <p:cxnSp>
        <p:nvCxnSpPr>
          <p:cNvPr id="12" name="AutoShape 22"/>
          <p:cNvCxnSpPr>
            <a:cxnSpLocks noChangeShapeType="1"/>
            <a:stCxn id="5" idx="2"/>
            <a:endCxn id="6" idx="0"/>
          </p:cNvCxnSpPr>
          <p:nvPr/>
        </p:nvCxnSpPr>
        <p:spPr bwMode="auto">
          <a:xfrm>
            <a:off x="4562475" y="3861538"/>
            <a:ext cx="0" cy="255587"/>
          </a:xfrm>
          <a:prstGeom prst="straightConnector1">
            <a:avLst/>
          </a:prstGeom>
          <a:noFill/>
          <a:ln w="25400">
            <a:solidFill>
              <a:srgbClr val="5A87C6"/>
            </a:solidFill>
            <a:round/>
            <a:headEnd/>
            <a:tailEnd type="triangle" w="med" len="med"/>
          </a:ln>
        </p:spPr>
      </p:cxnSp>
      <p:cxnSp>
        <p:nvCxnSpPr>
          <p:cNvPr id="13" name="AutoShape 23"/>
          <p:cNvCxnSpPr>
            <a:cxnSpLocks noChangeShapeType="1"/>
            <a:stCxn id="6" idx="2"/>
            <a:endCxn id="7" idx="0"/>
          </p:cNvCxnSpPr>
          <p:nvPr/>
        </p:nvCxnSpPr>
        <p:spPr bwMode="auto">
          <a:xfrm>
            <a:off x="4562475" y="4891825"/>
            <a:ext cx="0" cy="260350"/>
          </a:xfrm>
          <a:prstGeom prst="straightConnector1">
            <a:avLst/>
          </a:prstGeom>
          <a:noFill/>
          <a:ln w="25400">
            <a:solidFill>
              <a:srgbClr val="5A87C6"/>
            </a:solidFill>
            <a:round/>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a:xfrm>
            <a:off x="457200" y="182880"/>
            <a:ext cx="2019300" cy="716523"/>
          </a:xfrm>
        </p:spPr>
        <p:txBody>
          <a:bodyPr>
            <a:normAutofit/>
          </a:bodyPr>
          <a:lstStyle/>
          <a:p>
            <a:r>
              <a:rPr lang="cs-CZ" dirty="0" smtClean="0"/>
              <a:t>Shrnutí</a:t>
            </a:r>
            <a:endParaRPr lang="en-US" dirty="0"/>
          </a:p>
        </p:txBody>
      </p:sp>
      <p:sp>
        <p:nvSpPr>
          <p:cNvPr id="35842" name="Footer Placeholder 1"/>
          <p:cNvSpPr>
            <a:spLocks noGrp="1"/>
          </p:cNvSpPr>
          <p:nvPr>
            <p:ph type="ftr" sz="quarter" idx="10"/>
          </p:nvPr>
        </p:nvSpPr>
        <p:spPr>
          <a:noFill/>
        </p:spPr>
        <p:txBody>
          <a:bodyPr/>
          <a:lstStyle/>
          <a:p>
            <a:pPr algn="r"/>
            <a:r>
              <a:rPr lang="en-US" smtClean="0"/>
              <a:t>QS-SU-230</a:t>
            </a:r>
          </a:p>
        </p:txBody>
      </p:sp>
      <p:sp>
        <p:nvSpPr>
          <p:cNvPr id="348162" name="Rectangle 2"/>
          <p:cNvSpPr>
            <a:spLocks noChangeArrowheads="1"/>
          </p:cNvSpPr>
          <p:nvPr/>
        </p:nvSpPr>
        <p:spPr bwMode="auto">
          <a:xfrm>
            <a:off x="3141663" y="576813"/>
            <a:ext cx="2487612" cy="172878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grpSp>
        <p:nvGrpSpPr>
          <p:cNvPr id="35845" name="Group 23"/>
          <p:cNvGrpSpPr>
            <a:grpSpLocks/>
          </p:cNvGrpSpPr>
          <p:nvPr/>
        </p:nvGrpSpPr>
        <p:grpSpPr bwMode="auto">
          <a:xfrm>
            <a:off x="3398838" y="1281931"/>
            <a:ext cx="2109787" cy="860425"/>
            <a:chOff x="673" y="1182"/>
            <a:chExt cx="1810" cy="739"/>
          </a:xfrm>
        </p:grpSpPr>
        <p:sp>
          <p:nvSpPr>
            <p:cNvPr id="35851" name="Freeform 24"/>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latin typeface="+mj-lt"/>
              </a:endParaRPr>
            </a:p>
          </p:txBody>
        </p:sp>
        <p:sp>
          <p:nvSpPr>
            <p:cNvPr id="35852" name="AutoShape 25"/>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35853" name="AutoShape 26"/>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35854" name="AutoShape 27"/>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35855" name="AutoShape 28"/>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35856" name="Rectangle 29"/>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35857" name="Rectangle 30"/>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35858" name="AutoShape 31"/>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35859" name="Rectangle 32"/>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35860" name="AutoShape 33"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35861" name="AutoShape 34"/>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35862" name="AutoShape 35"/>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35863" name="Freeform 36"/>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35846" name="Rectangle 38"/>
          <p:cNvSpPr>
            <a:spLocks noChangeArrowheads="1"/>
          </p:cNvSpPr>
          <p:nvPr/>
        </p:nvSpPr>
        <p:spPr bwMode="auto">
          <a:xfrm>
            <a:off x="3168650" y="673650"/>
            <a:ext cx="2451100" cy="549510"/>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400" dirty="0" smtClean="0">
                <a:solidFill>
                  <a:srgbClr val="003366"/>
                </a:solidFill>
                <a:latin typeface="+mj-lt"/>
              </a:rPr>
              <a:t>Účetní jednotka</a:t>
            </a:r>
            <a:r>
              <a:rPr lang="en-US" sz="1400" dirty="0" smtClean="0">
                <a:solidFill>
                  <a:srgbClr val="003366"/>
                </a:solidFill>
                <a:latin typeface="+mj-lt"/>
              </a:rPr>
              <a:t>, </a:t>
            </a:r>
            <a:r>
              <a:rPr lang="cs-CZ" sz="1400" dirty="0" smtClean="0">
                <a:solidFill>
                  <a:srgbClr val="003366"/>
                </a:solidFill>
                <a:latin typeface="+mj-lt"/>
              </a:rPr>
              <a:t>místo</a:t>
            </a:r>
            <a:r>
              <a:rPr lang="en-US" sz="1400" dirty="0" smtClean="0">
                <a:solidFill>
                  <a:srgbClr val="003366"/>
                </a:solidFill>
                <a:latin typeface="+mj-lt"/>
              </a:rPr>
              <a:t>, </a:t>
            </a:r>
            <a:r>
              <a:rPr lang="cs-CZ" sz="1400" dirty="0" smtClean="0">
                <a:solidFill>
                  <a:srgbClr val="003366"/>
                </a:solidFill>
                <a:latin typeface="+mj-lt"/>
              </a:rPr>
              <a:t>skladová místa</a:t>
            </a:r>
            <a:endParaRPr lang="en-US" sz="1400" dirty="0">
              <a:solidFill>
                <a:srgbClr val="003366"/>
              </a:solidFill>
              <a:latin typeface="+mj-lt"/>
            </a:endParaRPr>
          </a:p>
        </p:txBody>
      </p:sp>
      <p:sp>
        <p:nvSpPr>
          <p:cNvPr id="35847" name="Text Box 43"/>
          <p:cNvSpPr txBox="1">
            <a:spLocks noChangeArrowheads="1"/>
          </p:cNvSpPr>
          <p:nvPr/>
        </p:nvSpPr>
        <p:spPr bwMode="auto">
          <a:xfrm>
            <a:off x="2921330" y="2394500"/>
            <a:ext cx="2992582" cy="3647152"/>
          </a:xfrm>
          <a:prstGeom prst="rect">
            <a:avLst/>
          </a:prstGeom>
          <a:noFill/>
          <a:ln w="38100">
            <a:noFill/>
            <a:miter lim="800000"/>
            <a:headEnd/>
            <a:tailEnd/>
          </a:ln>
        </p:spPr>
        <p:txBody>
          <a:bodyPr wrap="square">
            <a:spAutoFit/>
          </a:bodyPr>
          <a:lstStyle/>
          <a:p>
            <a:pPr marL="180000" indent="-180000" eaLnBrk="0" hangingPunct="0">
              <a:lnSpc>
                <a:spcPct val="90000"/>
              </a:lnSpc>
              <a:spcBef>
                <a:spcPct val="50000"/>
              </a:spcBef>
              <a:buFontTx/>
              <a:buChar char="•"/>
              <a:tabLst>
                <a:tab pos="119063" algn="l"/>
              </a:tabLst>
            </a:pPr>
            <a:r>
              <a:rPr lang="cs-CZ" sz="1400" dirty="0" smtClean="0">
                <a:latin typeface="+mj-lt"/>
              </a:rPr>
              <a:t>Adresa firmy</a:t>
            </a:r>
            <a:br>
              <a:rPr lang="cs-CZ" sz="1400" dirty="0" smtClean="0">
                <a:latin typeface="+mj-lt"/>
              </a:rPr>
            </a:br>
            <a:r>
              <a:rPr lang="cs-CZ" sz="1400" i="1" dirty="0" smtClean="0">
                <a:latin typeface="+mj-lt"/>
              </a:rPr>
              <a:t>Údržba adres firem</a:t>
            </a:r>
            <a:endParaRPr lang="cs-CZ" sz="1400" dirty="0" smtClean="0">
              <a:latin typeface="+mj-lt"/>
            </a:endParaRPr>
          </a:p>
          <a:p>
            <a:pPr marL="180000" indent="-180000" eaLnBrk="0" hangingPunct="0">
              <a:lnSpc>
                <a:spcPct val="90000"/>
              </a:lnSpc>
              <a:spcBef>
                <a:spcPct val="50000"/>
              </a:spcBef>
              <a:buFontTx/>
              <a:buChar char="•"/>
              <a:tabLst>
                <a:tab pos="119063" algn="l"/>
              </a:tabLst>
            </a:pPr>
            <a:r>
              <a:rPr lang="cs-CZ" sz="1400" dirty="0" smtClean="0">
                <a:latin typeface="+mj-lt"/>
              </a:rPr>
              <a:t>Účetní jednotka</a:t>
            </a:r>
            <a:br>
              <a:rPr lang="cs-CZ" sz="1400" dirty="0" smtClean="0">
                <a:latin typeface="+mj-lt"/>
              </a:rPr>
            </a:br>
            <a:r>
              <a:rPr lang="cs-CZ" sz="1400" i="1" dirty="0" smtClean="0">
                <a:latin typeface="+mj-lt"/>
              </a:rPr>
              <a:t> Údržba účetních jednotek</a:t>
            </a:r>
          </a:p>
          <a:p>
            <a:pPr marL="180000" indent="-180000" eaLnBrk="0" hangingPunct="0">
              <a:lnSpc>
                <a:spcPct val="90000"/>
              </a:lnSpc>
              <a:spcBef>
                <a:spcPct val="50000"/>
              </a:spcBef>
              <a:buFontTx/>
              <a:buChar char="•"/>
              <a:tabLst>
                <a:tab pos="119063" algn="l"/>
              </a:tabLst>
            </a:pPr>
            <a:r>
              <a:rPr lang="cs-CZ" sz="1400" dirty="0" smtClean="0">
                <a:latin typeface="+mj-lt"/>
              </a:rPr>
              <a:t>Implicitní účetní jednotka </a:t>
            </a:r>
            <a:br>
              <a:rPr lang="cs-CZ" sz="1400" dirty="0" smtClean="0">
                <a:latin typeface="+mj-lt"/>
              </a:rPr>
            </a:br>
            <a:r>
              <a:rPr lang="cs-CZ" sz="1400" i="1" dirty="0" smtClean="0">
                <a:latin typeface="+mj-lt"/>
              </a:rPr>
              <a:t>Řízení systému/účtů</a:t>
            </a:r>
          </a:p>
          <a:p>
            <a:pPr marL="180000" indent="-180000" eaLnBrk="0" hangingPunct="0">
              <a:lnSpc>
                <a:spcPct val="90000"/>
              </a:lnSpc>
              <a:spcBef>
                <a:spcPct val="50000"/>
              </a:spcBef>
              <a:buFontTx/>
              <a:buChar char="•"/>
              <a:tabLst>
                <a:tab pos="119063" algn="l"/>
              </a:tabLst>
            </a:pPr>
            <a:r>
              <a:rPr lang="cs-CZ" sz="1400" dirty="0" smtClean="0">
                <a:latin typeface="+mj-lt"/>
              </a:rPr>
              <a:t>Banka </a:t>
            </a:r>
            <a:br>
              <a:rPr lang="cs-CZ" sz="1400" dirty="0" smtClean="0">
                <a:latin typeface="+mj-lt"/>
              </a:rPr>
            </a:br>
            <a:r>
              <a:rPr lang="cs-CZ" sz="1400" i="1" dirty="0" smtClean="0">
                <a:latin typeface="+mj-lt"/>
              </a:rPr>
              <a:t>Údržba bank a</a:t>
            </a:r>
            <a:br>
              <a:rPr lang="cs-CZ" sz="1400" i="1" dirty="0" smtClean="0">
                <a:latin typeface="+mj-lt"/>
              </a:rPr>
            </a:br>
            <a:r>
              <a:rPr lang="cs-CZ" sz="1400" i="1" dirty="0" smtClean="0">
                <a:latin typeface="+mj-lt"/>
              </a:rPr>
              <a:t>Řízení závazků</a:t>
            </a:r>
          </a:p>
          <a:p>
            <a:pPr marL="180000" indent="-180000" eaLnBrk="0" hangingPunct="0">
              <a:lnSpc>
                <a:spcPct val="90000"/>
              </a:lnSpc>
              <a:spcBef>
                <a:spcPct val="50000"/>
              </a:spcBef>
              <a:buFontTx/>
              <a:buChar char="•"/>
              <a:tabLst>
                <a:tab pos="119063" algn="l"/>
              </a:tabLst>
            </a:pPr>
            <a:r>
              <a:rPr lang="cs-CZ" sz="1400" dirty="0" smtClean="0">
                <a:latin typeface="+mj-lt"/>
              </a:rPr>
              <a:t>Status zásob</a:t>
            </a:r>
            <a:br>
              <a:rPr lang="cs-CZ" sz="1400" dirty="0" smtClean="0">
                <a:latin typeface="+mj-lt"/>
              </a:rPr>
            </a:br>
            <a:r>
              <a:rPr lang="cs-CZ" sz="1400" i="1" dirty="0" smtClean="0">
                <a:latin typeface="+mj-lt"/>
              </a:rPr>
              <a:t> Údržba kódů statusu zásob</a:t>
            </a:r>
          </a:p>
          <a:p>
            <a:pPr marL="180000" indent="-180000" eaLnBrk="0" hangingPunct="0">
              <a:lnSpc>
                <a:spcPct val="90000"/>
              </a:lnSpc>
              <a:spcBef>
                <a:spcPct val="50000"/>
              </a:spcBef>
              <a:buFontTx/>
              <a:buChar char="•"/>
              <a:tabLst>
                <a:tab pos="119063" algn="l"/>
              </a:tabLst>
            </a:pPr>
            <a:r>
              <a:rPr lang="cs-CZ" sz="1400" dirty="0" smtClean="0">
                <a:latin typeface="+mj-lt"/>
              </a:rPr>
              <a:t>Místo</a:t>
            </a:r>
            <a:br>
              <a:rPr lang="cs-CZ" sz="1400" dirty="0" smtClean="0">
                <a:latin typeface="+mj-lt"/>
              </a:rPr>
            </a:br>
            <a:r>
              <a:rPr lang="cs-CZ" sz="1400" i="1" dirty="0" smtClean="0">
                <a:latin typeface="+mj-lt"/>
              </a:rPr>
              <a:t>Údržba míst</a:t>
            </a:r>
          </a:p>
          <a:p>
            <a:pPr marL="180000" indent="-180000" eaLnBrk="0" hangingPunct="0">
              <a:lnSpc>
                <a:spcPct val="90000"/>
              </a:lnSpc>
              <a:spcBef>
                <a:spcPct val="50000"/>
              </a:spcBef>
              <a:buFontTx/>
              <a:buChar char="•"/>
              <a:tabLst>
                <a:tab pos="119063" algn="l"/>
              </a:tabLst>
            </a:pPr>
            <a:r>
              <a:rPr lang="cs-CZ" sz="1400" dirty="0" smtClean="0">
                <a:latin typeface="+mj-lt"/>
              </a:rPr>
              <a:t>Skladové místo</a:t>
            </a:r>
            <a:br>
              <a:rPr lang="cs-CZ" sz="1400" dirty="0" smtClean="0">
                <a:latin typeface="+mj-lt"/>
              </a:rPr>
            </a:br>
            <a:r>
              <a:rPr lang="cs-CZ" sz="1400" i="1" dirty="0" smtClean="0">
                <a:latin typeface="+mj-lt"/>
              </a:rPr>
              <a:t>Údržba skladových míst</a:t>
            </a:r>
            <a:endParaRPr lang="cs-CZ" sz="1400" i="1" dirty="0">
              <a:latin typeface="+mj-lt"/>
            </a:endParaRPr>
          </a:p>
        </p:txBody>
      </p:sp>
      <p:grpSp>
        <p:nvGrpSpPr>
          <p:cNvPr id="35848" name="Group 47"/>
          <p:cNvGrpSpPr>
            <a:grpSpLocks/>
          </p:cNvGrpSpPr>
          <p:nvPr/>
        </p:nvGrpSpPr>
        <p:grpSpPr bwMode="auto">
          <a:xfrm>
            <a:off x="2947988" y="349800"/>
            <a:ext cx="477837" cy="477838"/>
            <a:chOff x="0" y="351"/>
            <a:chExt cx="401" cy="401"/>
          </a:xfrm>
        </p:grpSpPr>
        <p:sp>
          <p:nvSpPr>
            <p:cNvPr id="35849" name="Oval 48"/>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en-US">
                <a:latin typeface="+mj-lt"/>
              </a:endParaRPr>
            </a:p>
          </p:txBody>
        </p:sp>
        <p:sp>
          <p:nvSpPr>
            <p:cNvPr id="35850" name="Text Box 49"/>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mj-lt"/>
                </a:rPr>
                <a:t>1</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36866" name="Footer Placeholder 1"/>
          <p:cNvSpPr>
            <a:spLocks noGrp="1"/>
          </p:cNvSpPr>
          <p:nvPr>
            <p:ph type="ftr" sz="quarter" idx="10"/>
          </p:nvPr>
        </p:nvSpPr>
        <p:spPr>
          <a:noFill/>
        </p:spPr>
        <p:txBody>
          <a:bodyPr/>
          <a:lstStyle/>
          <a:p>
            <a:pPr algn="r"/>
            <a:r>
              <a:rPr lang="en-US" smtClean="0"/>
              <a:t>QS-SU-240</a:t>
            </a:r>
          </a:p>
        </p:txBody>
      </p:sp>
      <p:pic>
        <p:nvPicPr>
          <p:cNvPr id="36868" name="Picture 49"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Nastavení tiskárny</a:t>
            </a:r>
            <a:endParaRPr lang="en-US" dirty="0"/>
          </a:p>
        </p:txBody>
      </p:sp>
      <p:sp>
        <p:nvSpPr>
          <p:cNvPr id="37890" name="Footer Placeholder 3"/>
          <p:cNvSpPr>
            <a:spLocks noGrp="1"/>
          </p:cNvSpPr>
          <p:nvPr>
            <p:ph type="ftr" sz="quarter" idx="10"/>
          </p:nvPr>
        </p:nvSpPr>
        <p:spPr>
          <a:noFill/>
        </p:spPr>
        <p:txBody>
          <a:bodyPr/>
          <a:lstStyle/>
          <a:p>
            <a:pPr algn="r"/>
            <a:r>
              <a:rPr lang="en-US" smtClean="0"/>
              <a:t>QS-SU-250</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710" y="933527"/>
            <a:ext cx="6307109" cy="4955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Přidejte vaše jméno na tiskové sestavy</a:t>
            </a:r>
            <a:endParaRPr lang="en-US" dirty="0"/>
          </a:p>
        </p:txBody>
      </p:sp>
      <p:sp>
        <p:nvSpPr>
          <p:cNvPr id="38914" name="Footer Placeholder 3"/>
          <p:cNvSpPr>
            <a:spLocks noGrp="1"/>
          </p:cNvSpPr>
          <p:nvPr>
            <p:ph type="ftr" sz="quarter" idx="10"/>
          </p:nvPr>
        </p:nvSpPr>
        <p:spPr>
          <a:noFill/>
        </p:spPr>
        <p:txBody>
          <a:bodyPr/>
          <a:lstStyle/>
          <a:p>
            <a:pPr algn="r"/>
            <a:r>
              <a:rPr lang="en-US" smtClean="0"/>
              <a:t>QS-SU-260</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202" y="880382"/>
            <a:ext cx="7576508" cy="5041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8"/>
          <p:cNvSpPr>
            <a:spLocks noGrp="1" noChangeArrowheads="1"/>
          </p:cNvSpPr>
          <p:nvPr>
            <p:ph idx="1"/>
          </p:nvPr>
        </p:nvSpPr>
        <p:spPr>
          <a:xfrm>
            <a:off x="457200" y="891610"/>
            <a:ext cx="8378042" cy="5424523"/>
          </a:xfrm>
        </p:spPr>
        <p:txBody>
          <a:bodyPr/>
          <a:lstStyle/>
          <a:p>
            <a:pPr>
              <a:lnSpc>
                <a:spcPct val="80000"/>
              </a:lnSpc>
            </a:pPr>
            <a:r>
              <a:rPr lang="cs-CZ" dirty="0" smtClean="0"/>
              <a:t>Klíčové pojmy </a:t>
            </a:r>
          </a:p>
          <a:p>
            <a:pPr lvl="1" eaLnBrk="1" hangingPunct="1">
              <a:lnSpc>
                <a:spcPct val="80000"/>
              </a:lnSpc>
            </a:pPr>
            <a:r>
              <a:rPr lang="cs-CZ" dirty="0" smtClean="0"/>
              <a:t> Databáze</a:t>
            </a:r>
          </a:p>
          <a:p>
            <a:pPr lvl="1" eaLnBrk="1" hangingPunct="1">
              <a:lnSpc>
                <a:spcPct val="80000"/>
              </a:lnSpc>
            </a:pPr>
            <a:r>
              <a:rPr lang="cs-CZ" dirty="0" smtClean="0"/>
              <a:t> Domény / účetní jednotky / místa /skladová místa</a:t>
            </a:r>
          </a:p>
          <a:p>
            <a:pPr lvl="1" eaLnBrk="1" hangingPunct="1">
              <a:lnSpc>
                <a:spcPct val="80000"/>
              </a:lnSpc>
            </a:pPr>
            <a:r>
              <a:rPr lang="cs-CZ" dirty="0" smtClean="0"/>
              <a:t> Kódy statusu zásob</a:t>
            </a:r>
          </a:p>
          <a:p>
            <a:pPr eaLnBrk="1" hangingPunct="1">
              <a:lnSpc>
                <a:spcPct val="80000"/>
              </a:lnSpc>
            </a:pPr>
            <a:r>
              <a:rPr lang="cs-CZ" dirty="0" smtClean="0"/>
              <a:t> Příklad</a:t>
            </a:r>
          </a:p>
          <a:p>
            <a:pPr lvl="1">
              <a:lnSpc>
                <a:spcPct val="80000"/>
              </a:lnSpc>
            </a:pPr>
            <a:r>
              <a:rPr lang="cs-CZ" dirty="0" smtClean="0"/>
              <a:t>Zadání adresy firmy</a:t>
            </a:r>
          </a:p>
          <a:p>
            <a:pPr lvl="1">
              <a:lnSpc>
                <a:spcPct val="80000"/>
              </a:lnSpc>
            </a:pPr>
            <a:r>
              <a:rPr lang="cs-CZ" dirty="0" smtClean="0"/>
              <a:t>Založení účetní jednotky</a:t>
            </a:r>
          </a:p>
          <a:p>
            <a:pPr lvl="1" eaLnBrk="1" hangingPunct="1">
              <a:lnSpc>
                <a:spcPct val="80000"/>
              </a:lnSpc>
            </a:pPr>
            <a:r>
              <a:rPr lang="cs-CZ" dirty="0" smtClean="0"/>
              <a:t>Zadání banky</a:t>
            </a:r>
          </a:p>
          <a:p>
            <a:pPr lvl="1" eaLnBrk="1" hangingPunct="1">
              <a:lnSpc>
                <a:spcPct val="80000"/>
              </a:lnSpc>
            </a:pPr>
            <a:r>
              <a:rPr lang="cs-CZ" dirty="0" smtClean="0"/>
              <a:t>Založení místa</a:t>
            </a:r>
          </a:p>
          <a:p>
            <a:pPr lvl="1" eaLnBrk="1" hangingPunct="1">
              <a:lnSpc>
                <a:spcPct val="80000"/>
              </a:lnSpc>
            </a:pPr>
            <a:r>
              <a:rPr lang="cs-CZ" dirty="0" smtClean="0"/>
              <a:t>Definice kódů statusu</a:t>
            </a:r>
          </a:p>
          <a:p>
            <a:pPr lvl="1" eaLnBrk="1" hangingPunct="1">
              <a:lnSpc>
                <a:spcPct val="80000"/>
              </a:lnSpc>
            </a:pPr>
            <a:r>
              <a:rPr lang="cs-CZ" dirty="0" smtClean="0"/>
              <a:t>Založení skladových míst</a:t>
            </a:r>
          </a:p>
          <a:p>
            <a:pPr eaLnBrk="1" hangingPunct="1">
              <a:lnSpc>
                <a:spcPct val="80000"/>
              </a:lnSpc>
            </a:pPr>
            <a:r>
              <a:rPr lang="cs-CZ" dirty="0" smtClean="0"/>
              <a:t> Cvičení</a:t>
            </a:r>
          </a:p>
          <a:p>
            <a:pPr eaLnBrk="1" hangingPunct="1">
              <a:lnSpc>
                <a:spcPct val="80000"/>
              </a:lnSpc>
            </a:pPr>
            <a:endParaRPr lang="cs-CZ" dirty="0" smtClean="0"/>
          </a:p>
        </p:txBody>
      </p:sp>
      <p:sp>
        <p:nvSpPr>
          <p:cNvPr id="15363" name="Rectangle 7"/>
          <p:cNvSpPr>
            <a:spLocks noGrp="1" noChangeArrowheads="1"/>
          </p:cNvSpPr>
          <p:nvPr>
            <p:ph type="title"/>
          </p:nvPr>
        </p:nvSpPr>
        <p:spPr/>
        <p:txBody>
          <a:bodyPr/>
          <a:lstStyle/>
          <a:p>
            <a:r>
              <a:rPr lang="cs-CZ" dirty="0" smtClean="0"/>
              <a:t>Témata</a:t>
            </a:r>
            <a:endParaRPr lang="en-US" dirty="0" smtClean="0"/>
          </a:p>
        </p:txBody>
      </p:sp>
      <p:sp>
        <p:nvSpPr>
          <p:cNvPr id="15362" name="Footer Placeholder 3"/>
          <p:cNvSpPr>
            <a:spLocks noGrp="1"/>
          </p:cNvSpPr>
          <p:nvPr>
            <p:ph type="ftr" sz="quarter" idx="10"/>
          </p:nvPr>
        </p:nvSpPr>
        <p:spPr>
          <a:noFill/>
        </p:spPr>
        <p:txBody>
          <a:bodyPr/>
          <a:lstStyle/>
          <a:p>
            <a:pPr algn="r"/>
            <a:r>
              <a:rPr lang="en-US" smtClean="0"/>
              <a:t>QS-SU-030</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p>
            <a:pPr eaLnBrk="1" hangingPunct="1"/>
            <a:r>
              <a:rPr lang="en-US" sz="2400" dirty="0" smtClean="0"/>
              <a:t>QAD Enterprise Applications Standard Edition</a:t>
            </a:r>
          </a:p>
        </p:txBody>
      </p:sp>
      <p:sp>
        <p:nvSpPr>
          <p:cNvPr id="39939" name="Rectangle 3"/>
          <p:cNvSpPr>
            <a:spLocks noGrp="1" noChangeArrowheads="1"/>
          </p:cNvSpPr>
          <p:nvPr>
            <p:ph type="body" sz="quarter" idx="10"/>
          </p:nvPr>
        </p:nvSpPr>
        <p:spPr>
          <a:xfrm>
            <a:off x="457200" y="1417637"/>
            <a:ext cx="8229600" cy="577417"/>
          </a:xfrm>
        </p:spPr>
        <p:txBody>
          <a:bodyPr/>
          <a:lstStyle/>
          <a:p>
            <a:pPr eaLnBrk="1" hangingPunct="1"/>
            <a:r>
              <a:rPr lang="cs-CZ" sz="2800" dirty="0" smtClean="0"/>
              <a:t>Nastavení základní ekonomické struktury</a:t>
            </a:r>
            <a:endParaRPr lang="en-US" sz="2800" dirty="0" smtClean="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itle 69"/>
          <p:cNvSpPr>
            <a:spLocks noGrp="1"/>
          </p:cNvSpPr>
          <p:nvPr>
            <p:ph type="title"/>
          </p:nvPr>
        </p:nvSpPr>
        <p:spPr/>
        <p:txBody>
          <a:bodyPr>
            <a:normAutofit/>
          </a:bodyPr>
          <a:lstStyle/>
          <a:p>
            <a:r>
              <a:rPr lang="cs-CZ" dirty="0" smtClean="0"/>
              <a:t>Ekonomika</a:t>
            </a:r>
            <a:endParaRPr lang="en-US" dirty="0"/>
          </a:p>
        </p:txBody>
      </p:sp>
      <p:sp>
        <p:nvSpPr>
          <p:cNvPr id="40962" name="Footer Placeholder 2"/>
          <p:cNvSpPr>
            <a:spLocks noGrp="1"/>
          </p:cNvSpPr>
          <p:nvPr>
            <p:ph type="ftr" sz="quarter" idx="10"/>
          </p:nvPr>
        </p:nvSpPr>
        <p:spPr>
          <a:noFill/>
        </p:spPr>
        <p:txBody>
          <a:bodyPr/>
          <a:lstStyle/>
          <a:p>
            <a:pPr algn="r"/>
            <a:r>
              <a:rPr lang="en-US" smtClean="0"/>
              <a:t>QS-SU-280</a:t>
            </a:r>
          </a:p>
        </p:txBody>
      </p:sp>
      <p:cxnSp>
        <p:nvCxnSpPr>
          <p:cNvPr id="130" name="AutoShape 41"/>
          <p:cNvCxnSpPr>
            <a:cxnSpLocks noChangeShapeType="1"/>
            <a:stCxn id="143" idx="3"/>
            <a:endCxn id="137" idx="1"/>
          </p:cNvCxnSpPr>
          <p:nvPr/>
        </p:nvCxnSpPr>
        <p:spPr bwMode="auto">
          <a:xfrm flipH="1">
            <a:off x="430213" y="2350300"/>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sp>
        <p:nvSpPr>
          <p:cNvPr id="131" name="Rectangle 5"/>
          <p:cNvSpPr>
            <a:spLocks noChangeArrowheads="1"/>
          </p:cNvSpPr>
          <p:nvPr/>
        </p:nvSpPr>
        <p:spPr bwMode="auto">
          <a:xfrm>
            <a:off x="3409950" y="3798100"/>
            <a:ext cx="2486025"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32" name="Rectangle 6"/>
          <p:cNvSpPr>
            <a:spLocks noChangeArrowheads="1"/>
          </p:cNvSpPr>
          <p:nvPr/>
        </p:nvSpPr>
        <p:spPr bwMode="auto">
          <a:xfrm>
            <a:off x="3555038" y="3844138"/>
            <a:ext cx="2254593"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Kalkulace nákladů</a:t>
            </a:r>
            <a:endParaRPr lang="en-US" sz="2000" dirty="0">
              <a:solidFill>
                <a:srgbClr val="003366"/>
              </a:solidFill>
            </a:endParaRPr>
          </a:p>
        </p:txBody>
      </p:sp>
      <p:sp>
        <p:nvSpPr>
          <p:cNvPr id="133" name="AutoShape 7"/>
          <p:cNvSpPr>
            <a:spLocks noChangeArrowheads="1"/>
          </p:cNvSpPr>
          <p:nvPr/>
        </p:nvSpPr>
        <p:spPr bwMode="auto">
          <a:xfrm>
            <a:off x="2820988" y="4287050"/>
            <a:ext cx="692150" cy="91598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134" name="Oval 9"/>
          <p:cNvSpPr>
            <a:spLocks noChangeArrowheads="1"/>
          </p:cNvSpPr>
          <p:nvPr/>
        </p:nvSpPr>
        <p:spPr bwMode="auto">
          <a:xfrm>
            <a:off x="3194050" y="3571088"/>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35" name="Text Box 10"/>
          <p:cNvSpPr txBox="1">
            <a:spLocks noChangeArrowheads="1"/>
          </p:cNvSpPr>
          <p:nvPr/>
        </p:nvSpPr>
        <p:spPr bwMode="auto">
          <a:xfrm>
            <a:off x="3213100" y="365046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5</a:t>
            </a:r>
          </a:p>
        </p:txBody>
      </p:sp>
      <p:pic>
        <p:nvPicPr>
          <p:cNvPr id="136" name="Picture 11" descr="j0250085"/>
          <p:cNvPicPr>
            <a:picLocks noChangeAspect="1" noChangeArrowheads="1"/>
          </p:cNvPicPr>
          <p:nvPr/>
        </p:nvPicPr>
        <p:blipFill>
          <a:blip r:embed="rId3" cstate="print"/>
          <a:srcRect/>
          <a:stretch>
            <a:fillRect/>
          </a:stretch>
        </p:blipFill>
        <p:spPr bwMode="auto">
          <a:xfrm>
            <a:off x="4130675" y="4191800"/>
            <a:ext cx="1208088" cy="1311275"/>
          </a:xfrm>
          <a:prstGeom prst="rect">
            <a:avLst/>
          </a:prstGeom>
          <a:noFill/>
          <a:ln w="9525">
            <a:noFill/>
            <a:miter lim="800000"/>
            <a:headEnd/>
            <a:tailEnd/>
          </a:ln>
        </p:spPr>
      </p:pic>
      <p:sp>
        <p:nvSpPr>
          <p:cNvPr id="137" name="Rectangle 35"/>
          <p:cNvSpPr>
            <a:spLocks noChangeArrowheads="1"/>
          </p:cNvSpPr>
          <p:nvPr/>
        </p:nvSpPr>
        <p:spPr bwMode="auto">
          <a:xfrm>
            <a:off x="430213" y="3855250"/>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38" name="Rectangle 36"/>
          <p:cNvSpPr>
            <a:spLocks noChangeArrowheads="1"/>
          </p:cNvSpPr>
          <p:nvPr/>
        </p:nvSpPr>
        <p:spPr bwMode="auto">
          <a:xfrm>
            <a:off x="457200" y="3901288"/>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cs-CZ" sz="2000" dirty="0" smtClean="0">
                <a:solidFill>
                  <a:srgbClr val="003366"/>
                </a:solidFill>
              </a:rPr>
              <a:t>Výroba</a:t>
            </a:r>
            <a:endParaRPr lang="en-US" sz="2000" dirty="0">
              <a:solidFill>
                <a:srgbClr val="003366"/>
              </a:solidFill>
            </a:endParaRPr>
          </a:p>
        </p:txBody>
      </p:sp>
      <p:sp>
        <p:nvSpPr>
          <p:cNvPr id="139" name="Oval 38"/>
          <p:cNvSpPr>
            <a:spLocks noChangeArrowheads="1"/>
          </p:cNvSpPr>
          <p:nvPr/>
        </p:nvSpPr>
        <p:spPr bwMode="auto">
          <a:xfrm>
            <a:off x="236538" y="3628238"/>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40" name="Text Box 39"/>
          <p:cNvSpPr txBox="1">
            <a:spLocks noChangeArrowheads="1"/>
          </p:cNvSpPr>
          <p:nvPr/>
        </p:nvSpPr>
        <p:spPr bwMode="auto">
          <a:xfrm>
            <a:off x="255588" y="370761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4</a:t>
            </a:r>
          </a:p>
        </p:txBody>
      </p:sp>
      <p:pic>
        <p:nvPicPr>
          <p:cNvPr id="141" name="Picture 40" descr="BD05161_"/>
          <p:cNvPicPr>
            <a:picLocks noChangeAspect="1" noChangeArrowheads="1"/>
          </p:cNvPicPr>
          <p:nvPr/>
        </p:nvPicPr>
        <p:blipFill>
          <a:blip r:embed="rId4" cstate="print"/>
          <a:srcRect/>
          <a:stretch>
            <a:fillRect/>
          </a:stretch>
        </p:blipFill>
        <p:spPr bwMode="auto">
          <a:xfrm>
            <a:off x="1133475" y="4317213"/>
            <a:ext cx="1119188" cy="1082675"/>
          </a:xfrm>
          <a:prstGeom prst="rect">
            <a:avLst/>
          </a:prstGeom>
          <a:noFill/>
          <a:ln w="9525">
            <a:noFill/>
            <a:miter lim="800000"/>
            <a:headEnd/>
            <a:tailEnd/>
          </a:ln>
        </p:spPr>
      </p:pic>
      <p:sp>
        <p:nvSpPr>
          <p:cNvPr id="142" name="Rectangle 42"/>
          <p:cNvSpPr>
            <a:spLocks noChangeArrowheads="1"/>
          </p:cNvSpPr>
          <p:nvPr/>
        </p:nvSpPr>
        <p:spPr bwMode="auto">
          <a:xfrm>
            <a:off x="0" y="3513938"/>
            <a:ext cx="9144000" cy="2278062"/>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143" name="Rectangle 12"/>
          <p:cNvSpPr>
            <a:spLocks noChangeArrowheads="1"/>
          </p:cNvSpPr>
          <p:nvPr/>
        </p:nvSpPr>
        <p:spPr bwMode="auto">
          <a:xfrm>
            <a:off x="630555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44" name="Freeform 14"/>
          <p:cNvSpPr>
            <a:spLocks/>
          </p:cNvSpPr>
          <p:nvPr/>
        </p:nvSpPr>
        <p:spPr bwMode="auto">
          <a:xfrm rot="1004478">
            <a:off x="7172325" y="1616875"/>
            <a:ext cx="655638" cy="1516063"/>
          </a:xfrm>
          <a:custGeom>
            <a:avLst/>
            <a:gdLst>
              <a:gd name="T0" fmla="*/ 2147483647 w 961"/>
              <a:gd name="T1" fmla="*/ 2147483647 h 2227"/>
              <a:gd name="T2" fmla="*/ 2147483647 w 961"/>
              <a:gd name="T3" fmla="*/ 2147483647 h 2227"/>
              <a:gd name="T4" fmla="*/ 2147483647 w 961"/>
              <a:gd name="T5" fmla="*/ 2147483647 h 2227"/>
              <a:gd name="T6" fmla="*/ 2147483647 w 961"/>
              <a:gd name="T7" fmla="*/ 2147483647 h 2227"/>
              <a:gd name="T8" fmla="*/ 2147483647 w 961"/>
              <a:gd name="T9" fmla="*/ 2147483647 h 2227"/>
              <a:gd name="T10" fmla="*/ 2147483647 w 961"/>
              <a:gd name="T11" fmla="*/ 2147483647 h 2227"/>
              <a:gd name="T12" fmla="*/ 2147483647 w 961"/>
              <a:gd name="T13" fmla="*/ 2147483647 h 2227"/>
              <a:gd name="T14" fmla="*/ 2147483647 w 961"/>
              <a:gd name="T15" fmla="*/ 2147483647 h 2227"/>
              <a:gd name="T16" fmla="*/ 2147483647 w 961"/>
              <a:gd name="T17" fmla="*/ 2147483647 h 2227"/>
              <a:gd name="T18" fmla="*/ 2147483647 w 961"/>
              <a:gd name="T19" fmla="*/ 2147483647 h 2227"/>
              <a:gd name="T20" fmla="*/ 2147483647 w 961"/>
              <a:gd name="T21" fmla="*/ 2147483647 h 2227"/>
              <a:gd name="T22" fmla="*/ 2147483647 w 961"/>
              <a:gd name="T23" fmla="*/ 2147483647 h 2227"/>
              <a:gd name="T24" fmla="*/ 2147483647 w 961"/>
              <a:gd name="T25" fmla="*/ 2147483647 h 2227"/>
              <a:gd name="T26" fmla="*/ 2147483647 w 961"/>
              <a:gd name="T27" fmla="*/ 2147483647 h 2227"/>
              <a:gd name="T28" fmla="*/ 2147483647 w 961"/>
              <a:gd name="T29" fmla="*/ 2147483647 h 2227"/>
              <a:gd name="T30" fmla="*/ 2147483647 w 961"/>
              <a:gd name="T31" fmla="*/ 2147483647 h 2227"/>
              <a:gd name="T32" fmla="*/ 2147483647 w 961"/>
              <a:gd name="T33" fmla="*/ 2147483647 h 2227"/>
              <a:gd name="T34" fmla="*/ 2147483647 w 961"/>
              <a:gd name="T35" fmla="*/ 2147483647 h 2227"/>
              <a:gd name="T36" fmla="*/ 2147483647 w 961"/>
              <a:gd name="T37" fmla="*/ 2147483647 h 2227"/>
              <a:gd name="T38" fmla="*/ 2147483647 w 961"/>
              <a:gd name="T39" fmla="*/ 2147483647 h 2227"/>
              <a:gd name="T40" fmla="*/ 2147483647 w 961"/>
              <a:gd name="T41" fmla="*/ 2147483647 h 2227"/>
              <a:gd name="T42" fmla="*/ 2147483647 w 961"/>
              <a:gd name="T43" fmla="*/ 2147483647 h 2227"/>
              <a:gd name="T44" fmla="*/ 2147483647 w 961"/>
              <a:gd name="T45" fmla="*/ 2147483647 h 2227"/>
              <a:gd name="T46" fmla="*/ 2147483647 w 961"/>
              <a:gd name="T47" fmla="*/ 2147483647 h 2227"/>
              <a:gd name="T48" fmla="*/ 2147483647 w 961"/>
              <a:gd name="T49" fmla="*/ 2147483647 h 2227"/>
              <a:gd name="T50" fmla="*/ 2147483647 w 961"/>
              <a:gd name="T51" fmla="*/ 2147483647 h 2227"/>
              <a:gd name="T52" fmla="*/ 2147483647 w 961"/>
              <a:gd name="T53" fmla="*/ 2147483647 h 2227"/>
              <a:gd name="T54" fmla="*/ 2147483647 w 961"/>
              <a:gd name="T55" fmla="*/ 2147483647 h 2227"/>
              <a:gd name="T56" fmla="*/ 2147483647 w 961"/>
              <a:gd name="T57" fmla="*/ 2147483647 h 2227"/>
              <a:gd name="T58" fmla="*/ 2147483647 w 961"/>
              <a:gd name="T59" fmla="*/ 2147483647 h 2227"/>
              <a:gd name="T60" fmla="*/ 2147483647 w 961"/>
              <a:gd name="T61" fmla="*/ 2147483647 h 2227"/>
              <a:gd name="T62" fmla="*/ 2147483647 w 961"/>
              <a:gd name="T63" fmla="*/ 2147483647 h 2227"/>
              <a:gd name="T64" fmla="*/ 2147483647 w 961"/>
              <a:gd name="T65" fmla="*/ 2147483647 h 2227"/>
              <a:gd name="T66" fmla="*/ 2147483647 w 961"/>
              <a:gd name="T67" fmla="*/ 2147483647 h 2227"/>
              <a:gd name="T68" fmla="*/ 2147483647 w 961"/>
              <a:gd name="T69" fmla="*/ 2147483647 h 2227"/>
              <a:gd name="T70" fmla="*/ 2147483647 w 961"/>
              <a:gd name="T71" fmla="*/ 2147483647 h 2227"/>
              <a:gd name="T72" fmla="*/ 2147483647 w 961"/>
              <a:gd name="T73" fmla="*/ 2147483647 h 2227"/>
              <a:gd name="T74" fmla="*/ 2147483647 w 961"/>
              <a:gd name="T75" fmla="*/ 2147483647 h 2227"/>
              <a:gd name="T76" fmla="*/ 2147483647 w 961"/>
              <a:gd name="T77" fmla="*/ 2147483647 h 2227"/>
              <a:gd name="T78" fmla="*/ 2147483647 w 961"/>
              <a:gd name="T79" fmla="*/ 2147483647 h 2227"/>
              <a:gd name="T80" fmla="*/ 2147483647 w 961"/>
              <a:gd name="T81" fmla="*/ 2147483647 h 2227"/>
              <a:gd name="T82" fmla="*/ 2147483647 w 961"/>
              <a:gd name="T83" fmla="*/ 2147483647 h 2227"/>
              <a:gd name="T84" fmla="*/ 2147483647 w 961"/>
              <a:gd name="T85" fmla="*/ 2147483647 h 2227"/>
              <a:gd name="T86" fmla="*/ 2147483647 w 961"/>
              <a:gd name="T87" fmla="*/ 2147483647 h 2227"/>
              <a:gd name="T88" fmla="*/ 2147483647 w 961"/>
              <a:gd name="T89" fmla="*/ 2147483647 h 2227"/>
              <a:gd name="T90" fmla="*/ 2147483647 w 961"/>
              <a:gd name="T91" fmla="*/ 2147483647 h 2227"/>
              <a:gd name="T92" fmla="*/ 2147483647 w 961"/>
              <a:gd name="T93" fmla="*/ 2147483647 h 2227"/>
              <a:gd name="T94" fmla="*/ 2147483647 w 961"/>
              <a:gd name="T95" fmla="*/ 2147483647 h 2227"/>
              <a:gd name="T96" fmla="*/ 2147483647 w 961"/>
              <a:gd name="T97" fmla="*/ 2147483647 h 2227"/>
              <a:gd name="T98" fmla="*/ 2147483647 w 961"/>
              <a:gd name="T99" fmla="*/ 0 h 2227"/>
              <a:gd name="T100" fmla="*/ 2147483647 w 961"/>
              <a:gd name="T101" fmla="*/ 2147483647 h 2227"/>
              <a:gd name="T102" fmla="*/ 2147483647 w 961"/>
              <a:gd name="T103" fmla="*/ 2147483647 h 2227"/>
              <a:gd name="T104" fmla="*/ 2147483647 w 961"/>
              <a:gd name="T105" fmla="*/ 2147483647 h 2227"/>
              <a:gd name="T106" fmla="*/ 2147483647 w 961"/>
              <a:gd name="T107" fmla="*/ 2147483647 h 2227"/>
              <a:gd name="T108" fmla="*/ 2147483647 w 961"/>
              <a:gd name="T109" fmla="*/ 2147483647 h 2227"/>
              <a:gd name="T110" fmla="*/ 2147483647 w 961"/>
              <a:gd name="T111" fmla="*/ 2147483647 h 2227"/>
              <a:gd name="T112" fmla="*/ 2147483647 w 961"/>
              <a:gd name="T113" fmla="*/ 2147483647 h 2227"/>
              <a:gd name="T114" fmla="*/ 2147483647 w 961"/>
              <a:gd name="T115" fmla="*/ 2147483647 h 2227"/>
              <a:gd name="T116" fmla="*/ 2147483647 w 961"/>
              <a:gd name="T117" fmla="*/ 2147483647 h 2227"/>
              <a:gd name="T118" fmla="*/ 2147483647 w 961"/>
              <a:gd name="T119" fmla="*/ 2147483647 h 2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1"/>
              <a:gd name="T181" fmla="*/ 0 h 2227"/>
              <a:gd name="T182" fmla="*/ 961 w 961"/>
              <a:gd name="T183" fmla="*/ 2227 h 2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1" h="2227">
                <a:moveTo>
                  <a:pt x="516" y="1356"/>
                </a:moveTo>
                <a:lnTo>
                  <a:pt x="509" y="1358"/>
                </a:lnTo>
                <a:lnTo>
                  <a:pt x="502" y="1361"/>
                </a:lnTo>
                <a:lnTo>
                  <a:pt x="494" y="1363"/>
                </a:lnTo>
                <a:lnTo>
                  <a:pt x="486" y="1364"/>
                </a:lnTo>
                <a:lnTo>
                  <a:pt x="479" y="1365"/>
                </a:lnTo>
                <a:lnTo>
                  <a:pt x="471" y="1367"/>
                </a:lnTo>
                <a:lnTo>
                  <a:pt x="463" y="1368"/>
                </a:lnTo>
                <a:lnTo>
                  <a:pt x="456" y="1368"/>
                </a:lnTo>
                <a:lnTo>
                  <a:pt x="445" y="1364"/>
                </a:lnTo>
                <a:lnTo>
                  <a:pt x="433" y="1361"/>
                </a:lnTo>
                <a:lnTo>
                  <a:pt x="422" y="1358"/>
                </a:lnTo>
                <a:lnTo>
                  <a:pt x="410" y="1356"/>
                </a:lnTo>
                <a:lnTo>
                  <a:pt x="399" y="1355"/>
                </a:lnTo>
                <a:lnTo>
                  <a:pt x="387" y="1355"/>
                </a:lnTo>
                <a:lnTo>
                  <a:pt x="375" y="1354"/>
                </a:lnTo>
                <a:lnTo>
                  <a:pt x="363" y="1354"/>
                </a:lnTo>
                <a:lnTo>
                  <a:pt x="351" y="1355"/>
                </a:lnTo>
                <a:lnTo>
                  <a:pt x="340" y="1356"/>
                </a:lnTo>
                <a:lnTo>
                  <a:pt x="328" y="1357"/>
                </a:lnTo>
                <a:lnTo>
                  <a:pt x="317" y="1358"/>
                </a:lnTo>
                <a:lnTo>
                  <a:pt x="305" y="1361"/>
                </a:lnTo>
                <a:lnTo>
                  <a:pt x="294" y="1364"/>
                </a:lnTo>
                <a:lnTo>
                  <a:pt x="282" y="1367"/>
                </a:lnTo>
                <a:lnTo>
                  <a:pt x="272" y="1370"/>
                </a:lnTo>
                <a:lnTo>
                  <a:pt x="250" y="1377"/>
                </a:lnTo>
                <a:lnTo>
                  <a:pt x="229" y="1385"/>
                </a:lnTo>
                <a:lnTo>
                  <a:pt x="210" y="1395"/>
                </a:lnTo>
                <a:lnTo>
                  <a:pt x="190" y="1406"/>
                </a:lnTo>
                <a:lnTo>
                  <a:pt x="172" y="1420"/>
                </a:lnTo>
                <a:lnTo>
                  <a:pt x="153" y="1433"/>
                </a:lnTo>
                <a:lnTo>
                  <a:pt x="136" y="1448"/>
                </a:lnTo>
                <a:lnTo>
                  <a:pt x="120" y="1464"/>
                </a:lnTo>
                <a:lnTo>
                  <a:pt x="105" y="1482"/>
                </a:lnTo>
                <a:lnTo>
                  <a:pt x="90" y="1499"/>
                </a:lnTo>
                <a:lnTo>
                  <a:pt x="76" y="1517"/>
                </a:lnTo>
                <a:lnTo>
                  <a:pt x="64" y="1537"/>
                </a:lnTo>
                <a:lnTo>
                  <a:pt x="53" y="1557"/>
                </a:lnTo>
                <a:lnTo>
                  <a:pt x="42" y="1577"/>
                </a:lnTo>
                <a:lnTo>
                  <a:pt x="34" y="1598"/>
                </a:lnTo>
                <a:lnTo>
                  <a:pt x="26" y="1619"/>
                </a:lnTo>
                <a:lnTo>
                  <a:pt x="15" y="1649"/>
                </a:lnTo>
                <a:lnTo>
                  <a:pt x="8" y="1680"/>
                </a:lnTo>
                <a:lnTo>
                  <a:pt x="2" y="1711"/>
                </a:lnTo>
                <a:lnTo>
                  <a:pt x="0" y="1744"/>
                </a:lnTo>
                <a:lnTo>
                  <a:pt x="0" y="1778"/>
                </a:lnTo>
                <a:lnTo>
                  <a:pt x="0" y="1811"/>
                </a:lnTo>
                <a:lnTo>
                  <a:pt x="1" y="1845"/>
                </a:lnTo>
                <a:lnTo>
                  <a:pt x="3" y="1878"/>
                </a:lnTo>
                <a:lnTo>
                  <a:pt x="6" y="1878"/>
                </a:lnTo>
                <a:lnTo>
                  <a:pt x="9" y="1893"/>
                </a:lnTo>
                <a:lnTo>
                  <a:pt x="12" y="1909"/>
                </a:lnTo>
                <a:lnTo>
                  <a:pt x="16" y="1925"/>
                </a:lnTo>
                <a:lnTo>
                  <a:pt x="22" y="1941"/>
                </a:lnTo>
                <a:lnTo>
                  <a:pt x="27" y="1960"/>
                </a:lnTo>
                <a:lnTo>
                  <a:pt x="34" y="1979"/>
                </a:lnTo>
                <a:lnTo>
                  <a:pt x="42" y="2000"/>
                </a:lnTo>
                <a:lnTo>
                  <a:pt x="53" y="2019"/>
                </a:lnTo>
                <a:lnTo>
                  <a:pt x="60" y="2035"/>
                </a:lnTo>
                <a:lnTo>
                  <a:pt x="68" y="2050"/>
                </a:lnTo>
                <a:lnTo>
                  <a:pt x="77" y="2065"/>
                </a:lnTo>
                <a:lnTo>
                  <a:pt x="87" y="2080"/>
                </a:lnTo>
                <a:lnTo>
                  <a:pt x="98" y="2093"/>
                </a:lnTo>
                <a:lnTo>
                  <a:pt x="108" y="2106"/>
                </a:lnTo>
                <a:lnTo>
                  <a:pt x="121" y="2119"/>
                </a:lnTo>
                <a:lnTo>
                  <a:pt x="134" y="2130"/>
                </a:lnTo>
                <a:lnTo>
                  <a:pt x="146" y="2142"/>
                </a:lnTo>
                <a:lnTo>
                  <a:pt x="160" y="2152"/>
                </a:lnTo>
                <a:lnTo>
                  <a:pt x="174" y="2163"/>
                </a:lnTo>
                <a:lnTo>
                  <a:pt x="189" y="2172"/>
                </a:lnTo>
                <a:lnTo>
                  <a:pt x="204" y="2181"/>
                </a:lnTo>
                <a:lnTo>
                  <a:pt x="219" y="2190"/>
                </a:lnTo>
                <a:lnTo>
                  <a:pt x="234" y="2198"/>
                </a:lnTo>
                <a:lnTo>
                  <a:pt x="250" y="2205"/>
                </a:lnTo>
                <a:lnTo>
                  <a:pt x="268" y="2213"/>
                </a:lnTo>
                <a:lnTo>
                  <a:pt x="287" y="2220"/>
                </a:lnTo>
                <a:lnTo>
                  <a:pt x="306" y="2224"/>
                </a:lnTo>
                <a:lnTo>
                  <a:pt x="326" y="2226"/>
                </a:lnTo>
                <a:lnTo>
                  <a:pt x="347" y="2227"/>
                </a:lnTo>
                <a:lnTo>
                  <a:pt x="368" y="2227"/>
                </a:lnTo>
                <a:lnTo>
                  <a:pt x="388" y="2226"/>
                </a:lnTo>
                <a:lnTo>
                  <a:pt x="409" y="2226"/>
                </a:lnTo>
                <a:lnTo>
                  <a:pt x="421" y="2225"/>
                </a:lnTo>
                <a:lnTo>
                  <a:pt x="431" y="2222"/>
                </a:lnTo>
                <a:lnTo>
                  <a:pt x="441" y="2220"/>
                </a:lnTo>
                <a:lnTo>
                  <a:pt x="452" y="2218"/>
                </a:lnTo>
                <a:lnTo>
                  <a:pt x="462" y="2216"/>
                </a:lnTo>
                <a:lnTo>
                  <a:pt x="473" y="2216"/>
                </a:lnTo>
                <a:lnTo>
                  <a:pt x="483" y="2216"/>
                </a:lnTo>
                <a:lnTo>
                  <a:pt x="493" y="2218"/>
                </a:lnTo>
                <a:lnTo>
                  <a:pt x="499" y="2220"/>
                </a:lnTo>
                <a:lnTo>
                  <a:pt x="505" y="2221"/>
                </a:lnTo>
                <a:lnTo>
                  <a:pt x="511" y="2222"/>
                </a:lnTo>
                <a:lnTo>
                  <a:pt x="516" y="2222"/>
                </a:lnTo>
                <a:lnTo>
                  <a:pt x="522" y="2222"/>
                </a:lnTo>
                <a:lnTo>
                  <a:pt x="527" y="2222"/>
                </a:lnTo>
                <a:lnTo>
                  <a:pt x="532" y="2222"/>
                </a:lnTo>
                <a:lnTo>
                  <a:pt x="538" y="2222"/>
                </a:lnTo>
                <a:lnTo>
                  <a:pt x="543" y="2222"/>
                </a:lnTo>
                <a:lnTo>
                  <a:pt x="549" y="2222"/>
                </a:lnTo>
                <a:lnTo>
                  <a:pt x="554" y="2224"/>
                </a:lnTo>
                <a:lnTo>
                  <a:pt x="560" y="2224"/>
                </a:lnTo>
                <a:lnTo>
                  <a:pt x="567" y="2224"/>
                </a:lnTo>
                <a:lnTo>
                  <a:pt x="575" y="2222"/>
                </a:lnTo>
                <a:lnTo>
                  <a:pt x="582" y="2224"/>
                </a:lnTo>
                <a:lnTo>
                  <a:pt x="589" y="2227"/>
                </a:lnTo>
                <a:lnTo>
                  <a:pt x="597" y="2226"/>
                </a:lnTo>
                <a:lnTo>
                  <a:pt x="605" y="2226"/>
                </a:lnTo>
                <a:lnTo>
                  <a:pt x="612" y="2225"/>
                </a:lnTo>
                <a:lnTo>
                  <a:pt x="619" y="2225"/>
                </a:lnTo>
                <a:lnTo>
                  <a:pt x="626" y="2224"/>
                </a:lnTo>
                <a:lnTo>
                  <a:pt x="633" y="2222"/>
                </a:lnTo>
                <a:lnTo>
                  <a:pt x="640" y="2220"/>
                </a:lnTo>
                <a:lnTo>
                  <a:pt x="647" y="2218"/>
                </a:lnTo>
                <a:lnTo>
                  <a:pt x="650" y="2219"/>
                </a:lnTo>
                <a:lnTo>
                  <a:pt x="655" y="2219"/>
                </a:lnTo>
                <a:lnTo>
                  <a:pt x="658" y="2219"/>
                </a:lnTo>
                <a:lnTo>
                  <a:pt x="660" y="2216"/>
                </a:lnTo>
                <a:lnTo>
                  <a:pt x="670" y="2214"/>
                </a:lnTo>
                <a:lnTo>
                  <a:pt x="679" y="2213"/>
                </a:lnTo>
                <a:lnTo>
                  <a:pt x="688" y="2210"/>
                </a:lnTo>
                <a:lnTo>
                  <a:pt x="696" y="2206"/>
                </a:lnTo>
                <a:lnTo>
                  <a:pt x="704" y="2203"/>
                </a:lnTo>
                <a:lnTo>
                  <a:pt x="713" y="2199"/>
                </a:lnTo>
                <a:lnTo>
                  <a:pt x="723" y="2196"/>
                </a:lnTo>
                <a:lnTo>
                  <a:pt x="732" y="2194"/>
                </a:lnTo>
                <a:lnTo>
                  <a:pt x="761" y="2178"/>
                </a:lnTo>
                <a:lnTo>
                  <a:pt x="788" y="2159"/>
                </a:lnTo>
                <a:lnTo>
                  <a:pt x="814" y="2138"/>
                </a:lnTo>
                <a:lnTo>
                  <a:pt x="838" y="2115"/>
                </a:lnTo>
                <a:lnTo>
                  <a:pt x="859" y="2090"/>
                </a:lnTo>
                <a:lnTo>
                  <a:pt x="878" y="2063"/>
                </a:lnTo>
                <a:lnTo>
                  <a:pt x="896" y="2036"/>
                </a:lnTo>
                <a:lnTo>
                  <a:pt x="909" y="2006"/>
                </a:lnTo>
                <a:lnTo>
                  <a:pt x="913" y="2004"/>
                </a:lnTo>
                <a:lnTo>
                  <a:pt x="921" y="1981"/>
                </a:lnTo>
                <a:lnTo>
                  <a:pt x="929" y="1958"/>
                </a:lnTo>
                <a:lnTo>
                  <a:pt x="937" y="1933"/>
                </a:lnTo>
                <a:lnTo>
                  <a:pt x="944" y="1909"/>
                </a:lnTo>
                <a:lnTo>
                  <a:pt x="951" y="1885"/>
                </a:lnTo>
                <a:lnTo>
                  <a:pt x="956" y="1861"/>
                </a:lnTo>
                <a:lnTo>
                  <a:pt x="959" y="1835"/>
                </a:lnTo>
                <a:lnTo>
                  <a:pt x="961" y="1810"/>
                </a:lnTo>
                <a:lnTo>
                  <a:pt x="959" y="1782"/>
                </a:lnTo>
                <a:lnTo>
                  <a:pt x="959" y="1754"/>
                </a:lnTo>
                <a:lnTo>
                  <a:pt x="958" y="1725"/>
                </a:lnTo>
                <a:lnTo>
                  <a:pt x="951" y="1698"/>
                </a:lnTo>
                <a:lnTo>
                  <a:pt x="949" y="1684"/>
                </a:lnTo>
                <a:lnTo>
                  <a:pt x="945" y="1672"/>
                </a:lnTo>
                <a:lnTo>
                  <a:pt x="942" y="1659"/>
                </a:lnTo>
                <a:lnTo>
                  <a:pt x="942" y="1644"/>
                </a:lnTo>
                <a:lnTo>
                  <a:pt x="935" y="1627"/>
                </a:lnTo>
                <a:lnTo>
                  <a:pt x="928" y="1610"/>
                </a:lnTo>
                <a:lnTo>
                  <a:pt x="921" y="1593"/>
                </a:lnTo>
                <a:lnTo>
                  <a:pt x="914" y="1576"/>
                </a:lnTo>
                <a:lnTo>
                  <a:pt x="907" y="1560"/>
                </a:lnTo>
                <a:lnTo>
                  <a:pt x="899" y="1544"/>
                </a:lnTo>
                <a:lnTo>
                  <a:pt x="890" y="1528"/>
                </a:lnTo>
                <a:lnTo>
                  <a:pt x="880" y="1512"/>
                </a:lnTo>
                <a:lnTo>
                  <a:pt x="866" y="1494"/>
                </a:lnTo>
                <a:lnTo>
                  <a:pt x="852" y="1478"/>
                </a:lnTo>
                <a:lnTo>
                  <a:pt x="837" y="1462"/>
                </a:lnTo>
                <a:lnTo>
                  <a:pt x="821" y="1447"/>
                </a:lnTo>
                <a:lnTo>
                  <a:pt x="805" y="1433"/>
                </a:lnTo>
                <a:lnTo>
                  <a:pt x="787" y="1421"/>
                </a:lnTo>
                <a:lnTo>
                  <a:pt x="768" y="1410"/>
                </a:lnTo>
                <a:lnTo>
                  <a:pt x="748" y="1401"/>
                </a:lnTo>
                <a:lnTo>
                  <a:pt x="738" y="1395"/>
                </a:lnTo>
                <a:lnTo>
                  <a:pt x="727" y="1390"/>
                </a:lnTo>
                <a:lnTo>
                  <a:pt x="717" y="1385"/>
                </a:lnTo>
                <a:lnTo>
                  <a:pt x="705" y="1380"/>
                </a:lnTo>
                <a:lnTo>
                  <a:pt x="694" y="1376"/>
                </a:lnTo>
                <a:lnTo>
                  <a:pt x="682" y="1372"/>
                </a:lnTo>
                <a:lnTo>
                  <a:pt x="671" y="1369"/>
                </a:lnTo>
                <a:lnTo>
                  <a:pt x="659" y="1367"/>
                </a:lnTo>
                <a:lnTo>
                  <a:pt x="648" y="1364"/>
                </a:lnTo>
                <a:lnTo>
                  <a:pt x="636" y="1362"/>
                </a:lnTo>
                <a:lnTo>
                  <a:pt x="624" y="1360"/>
                </a:lnTo>
                <a:lnTo>
                  <a:pt x="612" y="1358"/>
                </a:lnTo>
                <a:lnTo>
                  <a:pt x="600" y="1357"/>
                </a:lnTo>
                <a:lnTo>
                  <a:pt x="588" y="1356"/>
                </a:lnTo>
                <a:lnTo>
                  <a:pt x="576" y="1355"/>
                </a:lnTo>
                <a:lnTo>
                  <a:pt x="564" y="1355"/>
                </a:lnTo>
                <a:lnTo>
                  <a:pt x="561" y="1293"/>
                </a:lnTo>
                <a:lnTo>
                  <a:pt x="560" y="1231"/>
                </a:lnTo>
                <a:lnTo>
                  <a:pt x="558" y="1170"/>
                </a:lnTo>
                <a:lnTo>
                  <a:pt x="556" y="1110"/>
                </a:lnTo>
                <a:lnTo>
                  <a:pt x="544" y="511"/>
                </a:lnTo>
                <a:lnTo>
                  <a:pt x="543" y="438"/>
                </a:lnTo>
                <a:lnTo>
                  <a:pt x="544" y="435"/>
                </a:lnTo>
                <a:lnTo>
                  <a:pt x="551" y="440"/>
                </a:lnTo>
                <a:lnTo>
                  <a:pt x="558" y="446"/>
                </a:lnTo>
                <a:lnTo>
                  <a:pt x="564" y="453"/>
                </a:lnTo>
                <a:lnTo>
                  <a:pt x="571" y="460"/>
                </a:lnTo>
                <a:lnTo>
                  <a:pt x="577" y="466"/>
                </a:lnTo>
                <a:lnTo>
                  <a:pt x="585" y="469"/>
                </a:lnTo>
                <a:lnTo>
                  <a:pt x="594" y="473"/>
                </a:lnTo>
                <a:lnTo>
                  <a:pt x="603" y="473"/>
                </a:lnTo>
                <a:lnTo>
                  <a:pt x="607" y="465"/>
                </a:lnTo>
                <a:lnTo>
                  <a:pt x="612" y="456"/>
                </a:lnTo>
                <a:lnTo>
                  <a:pt x="613" y="448"/>
                </a:lnTo>
                <a:lnTo>
                  <a:pt x="610" y="439"/>
                </a:lnTo>
                <a:lnTo>
                  <a:pt x="598" y="432"/>
                </a:lnTo>
                <a:lnTo>
                  <a:pt x="589" y="424"/>
                </a:lnTo>
                <a:lnTo>
                  <a:pt x="580" y="415"/>
                </a:lnTo>
                <a:lnTo>
                  <a:pt x="573" y="403"/>
                </a:lnTo>
                <a:lnTo>
                  <a:pt x="566" y="393"/>
                </a:lnTo>
                <a:lnTo>
                  <a:pt x="559" y="382"/>
                </a:lnTo>
                <a:lnTo>
                  <a:pt x="553" y="370"/>
                </a:lnTo>
                <a:lnTo>
                  <a:pt x="546" y="359"/>
                </a:lnTo>
                <a:lnTo>
                  <a:pt x="544" y="352"/>
                </a:lnTo>
                <a:lnTo>
                  <a:pt x="541" y="346"/>
                </a:lnTo>
                <a:lnTo>
                  <a:pt x="541" y="340"/>
                </a:lnTo>
                <a:lnTo>
                  <a:pt x="547" y="337"/>
                </a:lnTo>
                <a:lnTo>
                  <a:pt x="554" y="329"/>
                </a:lnTo>
                <a:lnTo>
                  <a:pt x="557" y="319"/>
                </a:lnTo>
                <a:lnTo>
                  <a:pt x="556" y="309"/>
                </a:lnTo>
                <a:lnTo>
                  <a:pt x="554" y="301"/>
                </a:lnTo>
                <a:lnTo>
                  <a:pt x="549" y="289"/>
                </a:lnTo>
                <a:lnTo>
                  <a:pt x="553" y="278"/>
                </a:lnTo>
                <a:lnTo>
                  <a:pt x="559" y="268"/>
                </a:lnTo>
                <a:lnTo>
                  <a:pt x="559" y="256"/>
                </a:lnTo>
                <a:lnTo>
                  <a:pt x="560" y="254"/>
                </a:lnTo>
                <a:lnTo>
                  <a:pt x="561" y="255"/>
                </a:lnTo>
                <a:lnTo>
                  <a:pt x="562" y="256"/>
                </a:lnTo>
                <a:lnTo>
                  <a:pt x="562" y="249"/>
                </a:lnTo>
                <a:lnTo>
                  <a:pt x="568" y="243"/>
                </a:lnTo>
                <a:lnTo>
                  <a:pt x="573" y="238"/>
                </a:lnTo>
                <a:lnTo>
                  <a:pt x="577" y="232"/>
                </a:lnTo>
                <a:lnTo>
                  <a:pt x="582" y="226"/>
                </a:lnTo>
                <a:lnTo>
                  <a:pt x="587" y="220"/>
                </a:lnTo>
                <a:lnTo>
                  <a:pt x="590" y="215"/>
                </a:lnTo>
                <a:lnTo>
                  <a:pt x="594" y="209"/>
                </a:lnTo>
                <a:lnTo>
                  <a:pt x="597" y="203"/>
                </a:lnTo>
                <a:lnTo>
                  <a:pt x="613" y="171"/>
                </a:lnTo>
                <a:lnTo>
                  <a:pt x="618" y="136"/>
                </a:lnTo>
                <a:lnTo>
                  <a:pt x="617" y="101"/>
                </a:lnTo>
                <a:lnTo>
                  <a:pt x="610" y="65"/>
                </a:lnTo>
                <a:lnTo>
                  <a:pt x="605" y="52"/>
                </a:lnTo>
                <a:lnTo>
                  <a:pt x="598" y="42"/>
                </a:lnTo>
                <a:lnTo>
                  <a:pt x="590" y="33"/>
                </a:lnTo>
                <a:lnTo>
                  <a:pt x="581" y="26"/>
                </a:lnTo>
                <a:lnTo>
                  <a:pt x="571" y="19"/>
                </a:lnTo>
                <a:lnTo>
                  <a:pt x="559" y="14"/>
                </a:lnTo>
                <a:lnTo>
                  <a:pt x="547" y="10"/>
                </a:lnTo>
                <a:lnTo>
                  <a:pt x="536" y="5"/>
                </a:lnTo>
                <a:lnTo>
                  <a:pt x="531" y="4"/>
                </a:lnTo>
                <a:lnTo>
                  <a:pt x="527" y="1"/>
                </a:lnTo>
                <a:lnTo>
                  <a:pt x="521" y="0"/>
                </a:lnTo>
                <a:lnTo>
                  <a:pt x="516" y="0"/>
                </a:lnTo>
                <a:lnTo>
                  <a:pt x="516" y="48"/>
                </a:lnTo>
                <a:lnTo>
                  <a:pt x="526" y="46"/>
                </a:lnTo>
                <a:lnTo>
                  <a:pt x="535" y="48"/>
                </a:lnTo>
                <a:lnTo>
                  <a:pt x="543" y="49"/>
                </a:lnTo>
                <a:lnTo>
                  <a:pt x="552" y="52"/>
                </a:lnTo>
                <a:lnTo>
                  <a:pt x="560" y="57"/>
                </a:lnTo>
                <a:lnTo>
                  <a:pt x="567" y="63"/>
                </a:lnTo>
                <a:lnTo>
                  <a:pt x="573" y="68"/>
                </a:lnTo>
                <a:lnTo>
                  <a:pt x="576" y="76"/>
                </a:lnTo>
                <a:lnTo>
                  <a:pt x="579" y="92"/>
                </a:lnTo>
                <a:lnTo>
                  <a:pt x="580" y="110"/>
                </a:lnTo>
                <a:lnTo>
                  <a:pt x="579" y="126"/>
                </a:lnTo>
                <a:lnTo>
                  <a:pt x="575" y="142"/>
                </a:lnTo>
                <a:lnTo>
                  <a:pt x="571" y="157"/>
                </a:lnTo>
                <a:lnTo>
                  <a:pt x="565" y="173"/>
                </a:lnTo>
                <a:lnTo>
                  <a:pt x="559" y="188"/>
                </a:lnTo>
                <a:lnTo>
                  <a:pt x="552" y="202"/>
                </a:lnTo>
                <a:lnTo>
                  <a:pt x="551" y="208"/>
                </a:lnTo>
                <a:lnTo>
                  <a:pt x="547" y="213"/>
                </a:lnTo>
                <a:lnTo>
                  <a:pt x="543" y="219"/>
                </a:lnTo>
                <a:lnTo>
                  <a:pt x="538" y="225"/>
                </a:lnTo>
                <a:lnTo>
                  <a:pt x="534" y="223"/>
                </a:lnTo>
                <a:lnTo>
                  <a:pt x="528" y="223"/>
                </a:lnTo>
                <a:lnTo>
                  <a:pt x="522" y="223"/>
                </a:lnTo>
                <a:lnTo>
                  <a:pt x="516" y="224"/>
                </a:lnTo>
                <a:lnTo>
                  <a:pt x="515" y="224"/>
                </a:lnTo>
                <a:lnTo>
                  <a:pt x="514" y="224"/>
                </a:lnTo>
                <a:lnTo>
                  <a:pt x="513" y="225"/>
                </a:lnTo>
                <a:lnTo>
                  <a:pt x="501" y="213"/>
                </a:lnTo>
                <a:lnTo>
                  <a:pt x="490" y="202"/>
                </a:lnTo>
                <a:lnTo>
                  <a:pt x="478" y="189"/>
                </a:lnTo>
                <a:lnTo>
                  <a:pt x="468" y="175"/>
                </a:lnTo>
                <a:lnTo>
                  <a:pt x="460" y="162"/>
                </a:lnTo>
                <a:lnTo>
                  <a:pt x="455" y="147"/>
                </a:lnTo>
                <a:lnTo>
                  <a:pt x="453" y="130"/>
                </a:lnTo>
                <a:lnTo>
                  <a:pt x="455" y="113"/>
                </a:lnTo>
                <a:lnTo>
                  <a:pt x="460" y="99"/>
                </a:lnTo>
                <a:lnTo>
                  <a:pt x="466" y="83"/>
                </a:lnTo>
                <a:lnTo>
                  <a:pt x="473" y="71"/>
                </a:lnTo>
                <a:lnTo>
                  <a:pt x="485" y="64"/>
                </a:lnTo>
                <a:lnTo>
                  <a:pt x="492" y="58"/>
                </a:lnTo>
                <a:lnTo>
                  <a:pt x="500" y="52"/>
                </a:lnTo>
                <a:lnTo>
                  <a:pt x="508" y="49"/>
                </a:lnTo>
                <a:lnTo>
                  <a:pt x="516" y="48"/>
                </a:lnTo>
                <a:lnTo>
                  <a:pt x="516" y="0"/>
                </a:lnTo>
                <a:lnTo>
                  <a:pt x="508" y="0"/>
                </a:lnTo>
                <a:lnTo>
                  <a:pt x="500" y="0"/>
                </a:lnTo>
                <a:lnTo>
                  <a:pt x="492" y="0"/>
                </a:lnTo>
                <a:lnTo>
                  <a:pt x="484" y="3"/>
                </a:lnTo>
                <a:lnTo>
                  <a:pt x="476" y="5"/>
                </a:lnTo>
                <a:lnTo>
                  <a:pt x="468" y="8"/>
                </a:lnTo>
                <a:lnTo>
                  <a:pt x="460" y="13"/>
                </a:lnTo>
                <a:lnTo>
                  <a:pt x="453" y="19"/>
                </a:lnTo>
                <a:lnTo>
                  <a:pt x="441" y="38"/>
                </a:lnTo>
                <a:lnTo>
                  <a:pt x="431" y="59"/>
                </a:lnTo>
                <a:lnTo>
                  <a:pt x="423" y="81"/>
                </a:lnTo>
                <a:lnTo>
                  <a:pt x="417" y="104"/>
                </a:lnTo>
                <a:lnTo>
                  <a:pt x="416" y="128"/>
                </a:lnTo>
                <a:lnTo>
                  <a:pt x="417" y="151"/>
                </a:lnTo>
                <a:lnTo>
                  <a:pt x="423" y="174"/>
                </a:lnTo>
                <a:lnTo>
                  <a:pt x="433" y="196"/>
                </a:lnTo>
                <a:lnTo>
                  <a:pt x="440" y="208"/>
                </a:lnTo>
                <a:lnTo>
                  <a:pt x="448" y="218"/>
                </a:lnTo>
                <a:lnTo>
                  <a:pt x="458" y="230"/>
                </a:lnTo>
                <a:lnTo>
                  <a:pt x="466" y="240"/>
                </a:lnTo>
                <a:lnTo>
                  <a:pt x="474" y="251"/>
                </a:lnTo>
                <a:lnTo>
                  <a:pt x="481" y="262"/>
                </a:lnTo>
                <a:lnTo>
                  <a:pt x="487" y="273"/>
                </a:lnTo>
                <a:lnTo>
                  <a:pt x="493" y="285"/>
                </a:lnTo>
                <a:lnTo>
                  <a:pt x="490" y="288"/>
                </a:lnTo>
                <a:lnTo>
                  <a:pt x="486" y="293"/>
                </a:lnTo>
                <a:lnTo>
                  <a:pt x="483" y="296"/>
                </a:lnTo>
                <a:lnTo>
                  <a:pt x="482" y="301"/>
                </a:lnTo>
                <a:lnTo>
                  <a:pt x="479" y="312"/>
                </a:lnTo>
                <a:lnTo>
                  <a:pt x="481" y="323"/>
                </a:lnTo>
                <a:lnTo>
                  <a:pt x="484" y="333"/>
                </a:lnTo>
                <a:lnTo>
                  <a:pt x="490" y="340"/>
                </a:lnTo>
                <a:lnTo>
                  <a:pt x="483" y="354"/>
                </a:lnTo>
                <a:lnTo>
                  <a:pt x="476" y="367"/>
                </a:lnTo>
                <a:lnTo>
                  <a:pt x="468" y="379"/>
                </a:lnTo>
                <a:lnTo>
                  <a:pt x="459" y="392"/>
                </a:lnTo>
                <a:lnTo>
                  <a:pt x="448" y="403"/>
                </a:lnTo>
                <a:lnTo>
                  <a:pt x="438" y="415"/>
                </a:lnTo>
                <a:lnTo>
                  <a:pt x="426" y="425"/>
                </a:lnTo>
                <a:lnTo>
                  <a:pt x="415" y="436"/>
                </a:lnTo>
                <a:lnTo>
                  <a:pt x="413" y="439"/>
                </a:lnTo>
                <a:lnTo>
                  <a:pt x="411" y="445"/>
                </a:lnTo>
                <a:lnTo>
                  <a:pt x="413" y="450"/>
                </a:lnTo>
                <a:lnTo>
                  <a:pt x="415" y="455"/>
                </a:lnTo>
                <a:lnTo>
                  <a:pt x="419" y="461"/>
                </a:lnTo>
                <a:lnTo>
                  <a:pt x="426" y="465"/>
                </a:lnTo>
                <a:lnTo>
                  <a:pt x="433" y="467"/>
                </a:lnTo>
                <a:lnTo>
                  <a:pt x="440" y="467"/>
                </a:lnTo>
                <a:lnTo>
                  <a:pt x="449" y="458"/>
                </a:lnTo>
                <a:lnTo>
                  <a:pt x="459" y="448"/>
                </a:lnTo>
                <a:lnTo>
                  <a:pt x="467" y="438"/>
                </a:lnTo>
                <a:lnTo>
                  <a:pt x="474" y="427"/>
                </a:lnTo>
                <a:lnTo>
                  <a:pt x="481" y="416"/>
                </a:lnTo>
                <a:lnTo>
                  <a:pt x="487" y="406"/>
                </a:lnTo>
                <a:lnTo>
                  <a:pt x="493" y="394"/>
                </a:lnTo>
                <a:lnTo>
                  <a:pt x="500" y="384"/>
                </a:lnTo>
                <a:lnTo>
                  <a:pt x="502" y="453"/>
                </a:lnTo>
                <a:lnTo>
                  <a:pt x="505" y="526"/>
                </a:lnTo>
                <a:lnTo>
                  <a:pt x="506" y="597"/>
                </a:lnTo>
                <a:lnTo>
                  <a:pt x="506" y="665"/>
                </a:lnTo>
                <a:lnTo>
                  <a:pt x="514" y="1026"/>
                </a:lnTo>
                <a:lnTo>
                  <a:pt x="516" y="1267"/>
                </a:lnTo>
                <a:lnTo>
                  <a:pt x="516" y="1356"/>
                </a:lnTo>
                <a:close/>
              </a:path>
            </a:pathLst>
          </a:custGeom>
          <a:solidFill>
            <a:srgbClr val="A6AB85"/>
          </a:solidFill>
          <a:ln w="9525">
            <a:noFill/>
            <a:round/>
            <a:headEnd/>
            <a:tailEnd/>
          </a:ln>
        </p:spPr>
        <p:txBody>
          <a:bodyPr/>
          <a:lstStyle/>
          <a:p>
            <a:endParaRPr lang="en-US"/>
          </a:p>
        </p:txBody>
      </p:sp>
      <p:sp>
        <p:nvSpPr>
          <p:cNvPr id="145" name="Freeform 15"/>
          <p:cNvSpPr>
            <a:spLocks/>
          </p:cNvSpPr>
          <p:nvPr/>
        </p:nvSpPr>
        <p:spPr bwMode="auto">
          <a:xfrm rot="1004478">
            <a:off x="7092950" y="2439200"/>
            <a:ext cx="158750" cy="174625"/>
          </a:xfrm>
          <a:custGeom>
            <a:avLst/>
            <a:gdLst>
              <a:gd name="T0" fmla="*/ 2147483647 w 230"/>
              <a:gd name="T1" fmla="*/ 2147483647 h 258"/>
              <a:gd name="T2" fmla="*/ 2147483647 w 230"/>
              <a:gd name="T3" fmla="*/ 2147483647 h 258"/>
              <a:gd name="T4" fmla="*/ 2147483647 w 230"/>
              <a:gd name="T5" fmla="*/ 2147483647 h 258"/>
              <a:gd name="T6" fmla="*/ 2147483647 w 230"/>
              <a:gd name="T7" fmla="*/ 2147483647 h 258"/>
              <a:gd name="T8" fmla="*/ 2147483647 w 230"/>
              <a:gd name="T9" fmla="*/ 2147483647 h 258"/>
              <a:gd name="T10" fmla="*/ 2147483647 w 230"/>
              <a:gd name="T11" fmla="*/ 2147483647 h 258"/>
              <a:gd name="T12" fmla="*/ 2147483647 w 230"/>
              <a:gd name="T13" fmla="*/ 2147483647 h 258"/>
              <a:gd name="T14" fmla="*/ 2147483647 w 230"/>
              <a:gd name="T15" fmla="*/ 2147483647 h 258"/>
              <a:gd name="T16" fmla="*/ 2147483647 w 230"/>
              <a:gd name="T17" fmla="*/ 2147483647 h 258"/>
              <a:gd name="T18" fmla="*/ 2147483647 w 230"/>
              <a:gd name="T19" fmla="*/ 2147483647 h 258"/>
              <a:gd name="T20" fmla="*/ 2147483647 w 230"/>
              <a:gd name="T21" fmla="*/ 2147483647 h 258"/>
              <a:gd name="T22" fmla="*/ 2147483647 w 230"/>
              <a:gd name="T23" fmla="*/ 2147483647 h 258"/>
              <a:gd name="T24" fmla="*/ 2147483647 w 230"/>
              <a:gd name="T25" fmla="*/ 2147483647 h 258"/>
              <a:gd name="T26" fmla="*/ 2147483647 w 230"/>
              <a:gd name="T27" fmla="*/ 2147483647 h 258"/>
              <a:gd name="T28" fmla="*/ 2147483647 w 230"/>
              <a:gd name="T29" fmla="*/ 2147483647 h 258"/>
              <a:gd name="T30" fmla="*/ 2147483647 w 230"/>
              <a:gd name="T31" fmla="*/ 2147483647 h 258"/>
              <a:gd name="T32" fmla="*/ 2147483647 w 230"/>
              <a:gd name="T33" fmla="*/ 2147483647 h 258"/>
              <a:gd name="T34" fmla="*/ 2147483647 w 230"/>
              <a:gd name="T35" fmla="*/ 2147483647 h 258"/>
              <a:gd name="T36" fmla="*/ 2147483647 w 230"/>
              <a:gd name="T37" fmla="*/ 2147483647 h 258"/>
              <a:gd name="T38" fmla="*/ 2147483647 w 230"/>
              <a:gd name="T39" fmla="*/ 2147483647 h 258"/>
              <a:gd name="T40" fmla="*/ 2147483647 w 230"/>
              <a:gd name="T41" fmla="*/ 2147483647 h 258"/>
              <a:gd name="T42" fmla="*/ 2147483647 w 230"/>
              <a:gd name="T43" fmla="*/ 2147483647 h 258"/>
              <a:gd name="T44" fmla="*/ 2147483647 w 230"/>
              <a:gd name="T45" fmla="*/ 2147483647 h 258"/>
              <a:gd name="T46" fmla="*/ 2147483647 w 230"/>
              <a:gd name="T47" fmla="*/ 2147483647 h 258"/>
              <a:gd name="T48" fmla="*/ 2147483647 w 230"/>
              <a:gd name="T49" fmla="*/ 2147483647 h 258"/>
              <a:gd name="T50" fmla="*/ 0 w 230"/>
              <a:gd name="T51" fmla="*/ 2147483647 h 258"/>
              <a:gd name="T52" fmla="*/ 0 w 230"/>
              <a:gd name="T53" fmla="*/ 2147483647 h 258"/>
              <a:gd name="T54" fmla="*/ 2147483647 w 230"/>
              <a:gd name="T55" fmla="*/ 2147483647 h 258"/>
              <a:gd name="T56" fmla="*/ 2147483647 w 230"/>
              <a:gd name="T57" fmla="*/ 2147483647 h 258"/>
              <a:gd name="T58" fmla="*/ 2147483647 w 230"/>
              <a:gd name="T59" fmla="*/ 2147483647 h 258"/>
              <a:gd name="T60" fmla="*/ 2147483647 w 230"/>
              <a:gd name="T61" fmla="*/ 2147483647 h 258"/>
              <a:gd name="T62" fmla="*/ 2147483647 w 230"/>
              <a:gd name="T63" fmla="*/ 2147483647 h 258"/>
              <a:gd name="T64" fmla="*/ 2147483647 w 230"/>
              <a:gd name="T65" fmla="*/ 2147483647 h 258"/>
              <a:gd name="T66" fmla="*/ 2147483647 w 230"/>
              <a:gd name="T67" fmla="*/ 2147483647 h 258"/>
              <a:gd name="T68" fmla="*/ 2147483647 w 230"/>
              <a:gd name="T69" fmla="*/ 2147483647 h 258"/>
              <a:gd name="T70" fmla="*/ 2147483647 w 230"/>
              <a:gd name="T71" fmla="*/ 2147483647 h 258"/>
              <a:gd name="T72" fmla="*/ 2147483647 w 230"/>
              <a:gd name="T73" fmla="*/ 2147483647 h 258"/>
              <a:gd name="T74" fmla="*/ 2147483647 w 230"/>
              <a:gd name="T75" fmla="*/ 2147483647 h 258"/>
              <a:gd name="T76" fmla="*/ 2147483647 w 230"/>
              <a:gd name="T77" fmla="*/ 2147483647 h 258"/>
              <a:gd name="T78" fmla="*/ 2147483647 w 230"/>
              <a:gd name="T79" fmla="*/ 2147483647 h 258"/>
              <a:gd name="T80" fmla="*/ 2147483647 w 230"/>
              <a:gd name="T81" fmla="*/ 2147483647 h 258"/>
              <a:gd name="T82" fmla="*/ 2147483647 w 230"/>
              <a:gd name="T83" fmla="*/ 2147483647 h 258"/>
              <a:gd name="T84" fmla="*/ 2147483647 w 230"/>
              <a:gd name="T85" fmla="*/ 2147483647 h 258"/>
              <a:gd name="T86" fmla="*/ 2147483647 w 230"/>
              <a:gd name="T87" fmla="*/ 2147483647 h 258"/>
              <a:gd name="T88" fmla="*/ 2147483647 w 230"/>
              <a:gd name="T89" fmla="*/ 2147483647 h 258"/>
              <a:gd name="T90" fmla="*/ 2147483647 w 230"/>
              <a:gd name="T91" fmla="*/ 2147483647 h 258"/>
              <a:gd name="T92" fmla="*/ 2147483647 w 230"/>
              <a:gd name="T93" fmla="*/ 2147483647 h 258"/>
              <a:gd name="T94" fmla="*/ 2147483647 w 230"/>
              <a:gd name="T95" fmla="*/ 2147483647 h 258"/>
              <a:gd name="T96" fmla="*/ 2147483647 w 230"/>
              <a:gd name="T97" fmla="*/ 2147483647 h 258"/>
              <a:gd name="T98" fmla="*/ 2147483647 w 230"/>
              <a:gd name="T99" fmla="*/ 2147483647 h 258"/>
              <a:gd name="T100" fmla="*/ 2147483647 w 230"/>
              <a:gd name="T101" fmla="*/ 0 h 258"/>
              <a:gd name="T102" fmla="*/ 2147483647 w 230"/>
              <a:gd name="T103" fmla="*/ 0 h 258"/>
              <a:gd name="T104" fmla="*/ 2147483647 w 230"/>
              <a:gd name="T105" fmla="*/ 0 h 258"/>
              <a:gd name="T106" fmla="*/ 2147483647 w 230"/>
              <a:gd name="T107" fmla="*/ 0 h 258"/>
              <a:gd name="T108" fmla="*/ 2147483647 w 230"/>
              <a:gd name="T109" fmla="*/ 0 h 258"/>
              <a:gd name="T110" fmla="*/ 2147483647 w 230"/>
              <a:gd name="T111" fmla="*/ 2147483647 h 258"/>
              <a:gd name="T112" fmla="*/ 2147483647 w 230"/>
              <a:gd name="T113" fmla="*/ 2147483647 h 258"/>
              <a:gd name="T114" fmla="*/ 2147483647 w 230"/>
              <a:gd name="T115" fmla="*/ 2147483647 h 258"/>
              <a:gd name="T116" fmla="*/ 2147483647 w 230"/>
              <a:gd name="T117" fmla="*/ 2147483647 h 258"/>
              <a:gd name="T118" fmla="*/ 2147483647 w 230"/>
              <a:gd name="T119" fmla="*/ 2147483647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30"/>
              <a:gd name="T181" fmla="*/ 0 h 258"/>
              <a:gd name="T182" fmla="*/ 230 w 230"/>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30" h="258">
                <a:moveTo>
                  <a:pt x="228" y="9"/>
                </a:moveTo>
                <a:lnTo>
                  <a:pt x="220" y="9"/>
                </a:lnTo>
                <a:lnTo>
                  <a:pt x="212" y="9"/>
                </a:lnTo>
                <a:lnTo>
                  <a:pt x="203" y="11"/>
                </a:lnTo>
                <a:lnTo>
                  <a:pt x="193" y="12"/>
                </a:lnTo>
                <a:lnTo>
                  <a:pt x="184" y="15"/>
                </a:lnTo>
                <a:lnTo>
                  <a:pt x="174" y="19"/>
                </a:lnTo>
                <a:lnTo>
                  <a:pt x="165" y="23"/>
                </a:lnTo>
                <a:lnTo>
                  <a:pt x="154" y="29"/>
                </a:lnTo>
                <a:lnTo>
                  <a:pt x="131" y="43"/>
                </a:lnTo>
                <a:lnTo>
                  <a:pt x="109" y="61"/>
                </a:lnTo>
                <a:lnTo>
                  <a:pt x="88" y="81"/>
                </a:lnTo>
                <a:lnTo>
                  <a:pt x="69" y="104"/>
                </a:lnTo>
                <a:lnTo>
                  <a:pt x="50" y="128"/>
                </a:lnTo>
                <a:lnTo>
                  <a:pt x="35" y="153"/>
                </a:lnTo>
                <a:lnTo>
                  <a:pt x="23" y="178"/>
                </a:lnTo>
                <a:lnTo>
                  <a:pt x="13" y="203"/>
                </a:lnTo>
                <a:lnTo>
                  <a:pt x="11" y="215"/>
                </a:lnTo>
                <a:lnTo>
                  <a:pt x="10" y="225"/>
                </a:lnTo>
                <a:lnTo>
                  <a:pt x="9" y="235"/>
                </a:lnTo>
                <a:lnTo>
                  <a:pt x="9" y="245"/>
                </a:lnTo>
                <a:lnTo>
                  <a:pt x="7" y="248"/>
                </a:lnTo>
                <a:lnTo>
                  <a:pt x="7" y="253"/>
                </a:lnTo>
                <a:lnTo>
                  <a:pt x="5" y="256"/>
                </a:lnTo>
                <a:lnTo>
                  <a:pt x="2" y="258"/>
                </a:lnTo>
                <a:lnTo>
                  <a:pt x="0" y="250"/>
                </a:lnTo>
                <a:lnTo>
                  <a:pt x="0" y="240"/>
                </a:lnTo>
                <a:lnTo>
                  <a:pt x="1" y="230"/>
                </a:lnTo>
                <a:lnTo>
                  <a:pt x="1" y="219"/>
                </a:lnTo>
                <a:lnTo>
                  <a:pt x="3" y="205"/>
                </a:lnTo>
                <a:lnTo>
                  <a:pt x="8" y="189"/>
                </a:lnTo>
                <a:lnTo>
                  <a:pt x="12" y="174"/>
                </a:lnTo>
                <a:lnTo>
                  <a:pt x="18" y="161"/>
                </a:lnTo>
                <a:lnTo>
                  <a:pt x="22" y="155"/>
                </a:lnTo>
                <a:lnTo>
                  <a:pt x="24" y="148"/>
                </a:lnTo>
                <a:lnTo>
                  <a:pt x="27" y="141"/>
                </a:lnTo>
                <a:lnTo>
                  <a:pt x="30" y="135"/>
                </a:lnTo>
                <a:lnTo>
                  <a:pt x="34" y="129"/>
                </a:lnTo>
                <a:lnTo>
                  <a:pt x="38" y="123"/>
                </a:lnTo>
                <a:lnTo>
                  <a:pt x="42" y="117"/>
                </a:lnTo>
                <a:lnTo>
                  <a:pt x="46" y="111"/>
                </a:lnTo>
                <a:lnTo>
                  <a:pt x="46" y="110"/>
                </a:lnTo>
                <a:lnTo>
                  <a:pt x="47" y="110"/>
                </a:lnTo>
                <a:lnTo>
                  <a:pt x="63" y="88"/>
                </a:lnTo>
                <a:lnTo>
                  <a:pt x="82" y="68"/>
                </a:lnTo>
                <a:lnTo>
                  <a:pt x="101" y="50"/>
                </a:lnTo>
                <a:lnTo>
                  <a:pt x="122" y="35"/>
                </a:lnTo>
                <a:lnTo>
                  <a:pt x="143" y="22"/>
                </a:lnTo>
                <a:lnTo>
                  <a:pt x="165" y="12"/>
                </a:lnTo>
                <a:lnTo>
                  <a:pt x="184" y="5"/>
                </a:lnTo>
                <a:lnTo>
                  <a:pt x="204" y="0"/>
                </a:lnTo>
                <a:lnTo>
                  <a:pt x="209" y="0"/>
                </a:lnTo>
                <a:lnTo>
                  <a:pt x="215" y="0"/>
                </a:lnTo>
                <a:lnTo>
                  <a:pt x="221" y="0"/>
                </a:lnTo>
                <a:lnTo>
                  <a:pt x="227" y="0"/>
                </a:lnTo>
                <a:lnTo>
                  <a:pt x="223" y="2"/>
                </a:lnTo>
                <a:lnTo>
                  <a:pt x="227" y="3"/>
                </a:lnTo>
                <a:lnTo>
                  <a:pt x="229" y="3"/>
                </a:lnTo>
                <a:lnTo>
                  <a:pt x="230" y="4"/>
                </a:lnTo>
                <a:lnTo>
                  <a:pt x="228" y="9"/>
                </a:lnTo>
                <a:close/>
              </a:path>
            </a:pathLst>
          </a:custGeom>
          <a:solidFill>
            <a:srgbClr val="8E9365"/>
          </a:solidFill>
          <a:ln w="9525">
            <a:noFill/>
            <a:round/>
            <a:headEnd/>
            <a:tailEnd/>
          </a:ln>
        </p:spPr>
        <p:txBody>
          <a:bodyPr/>
          <a:lstStyle/>
          <a:p>
            <a:endParaRPr lang="en-US"/>
          </a:p>
        </p:txBody>
      </p:sp>
      <p:sp>
        <p:nvSpPr>
          <p:cNvPr id="146" name="Freeform 16"/>
          <p:cNvSpPr>
            <a:spLocks/>
          </p:cNvSpPr>
          <p:nvPr/>
        </p:nvSpPr>
        <p:spPr bwMode="auto">
          <a:xfrm rot="1004478">
            <a:off x="7078663" y="2404275"/>
            <a:ext cx="134937" cy="157163"/>
          </a:xfrm>
          <a:custGeom>
            <a:avLst/>
            <a:gdLst>
              <a:gd name="T0" fmla="*/ 2147483647 w 197"/>
              <a:gd name="T1" fmla="*/ 2147483647 h 229"/>
              <a:gd name="T2" fmla="*/ 2147483647 w 197"/>
              <a:gd name="T3" fmla="*/ 2147483647 h 229"/>
              <a:gd name="T4" fmla="*/ 2147483647 w 197"/>
              <a:gd name="T5" fmla="*/ 2147483647 h 229"/>
              <a:gd name="T6" fmla="*/ 2147483647 w 197"/>
              <a:gd name="T7" fmla="*/ 2147483647 h 229"/>
              <a:gd name="T8" fmla="*/ 2147483647 w 197"/>
              <a:gd name="T9" fmla="*/ 2147483647 h 229"/>
              <a:gd name="T10" fmla="*/ 2147483647 w 197"/>
              <a:gd name="T11" fmla="*/ 2147483647 h 229"/>
              <a:gd name="T12" fmla="*/ 2147483647 w 197"/>
              <a:gd name="T13" fmla="*/ 2147483647 h 229"/>
              <a:gd name="T14" fmla="*/ 2147483647 w 197"/>
              <a:gd name="T15" fmla="*/ 2147483647 h 229"/>
              <a:gd name="T16" fmla="*/ 2147483647 w 197"/>
              <a:gd name="T17" fmla="*/ 2147483647 h 229"/>
              <a:gd name="T18" fmla="*/ 2147483647 w 197"/>
              <a:gd name="T19" fmla="*/ 2147483647 h 229"/>
              <a:gd name="T20" fmla="*/ 2147483647 w 197"/>
              <a:gd name="T21" fmla="*/ 2147483647 h 229"/>
              <a:gd name="T22" fmla="*/ 2147483647 w 197"/>
              <a:gd name="T23" fmla="*/ 2147483647 h 229"/>
              <a:gd name="T24" fmla="*/ 2147483647 w 197"/>
              <a:gd name="T25" fmla="*/ 2147483647 h 229"/>
              <a:gd name="T26" fmla="*/ 2147483647 w 197"/>
              <a:gd name="T27" fmla="*/ 2147483647 h 229"/>
              <a:gd name="T28" fmla="*/ 2147483647 w 197"/>
              <a:gd name="T29" fmla="*/ 2147483647 h 229"/>
              <a:gd name="T30" fmla="*/ 2147483647 w 197"/>
              <a:gd name="T31" fmla="*/ 2147483647 h 229"/>
              <a:gd name="T32" fmla="*/ 2147483647 w 197"/>
              <a:gd name="T33" fmla="*/ 2147483647 h 229"/>
              <a:gd name="T34" fmla="*/ 2147483647 w 197"/>
              <a:gd name="T35" fmla="*/ 2147483647 h 229"/>
              <a:gd name="T36" fmla="*/ 2147483647 w 197"/>
              <a:gd name="T37" fmla="*/ 2147483647 h 229"/>
              <a:gd name="T38" fmla="*/ 2147483647 w 197"/>
              <a:gd name="T39" fmla="*/ 2147483647 h 229"/>
              <a:gd name="T40" fmla="*/ 2147483647 w 197"/>
              <a:gd name="T41" fmla="*/ 2147483647 h 229"/>
              <a:gd name="T42" fmla="*/ 2147483647 w 197"/>
              <a:gd name="T43" fmla="*/ 2147483647 h 229"/>
              <a:gd name="T44" fmla="*/ 2147483647 w 197"/>
              <a:gd name="T45" fmla="*/ 2147483647 h 229"/>
              <a:gd name="T46" fmla="*/ 2147483647 w 197"/>
              <a:gd name="T47" fmla="*/ 2147483647 h 229"/>
              <a:gd name="T48" fmla="*/ 2147483647 w 197"/>
              <a:gd name="T49" fmla="*/ 2147483647 h 229"/>
              <a:gd name="T50" fmla="*/ 0 w 197"/>
              <a:gd name="T51" fmla="*/ 2147483647 h 229"/>
              <a:gd name="T52" fmla="*/ 2147483647 w 197"/>
              <a:gd name="T53" fmla="*/ 2147483647 h 229"/>
              <a:gd name="T54" fmla="*/ 2147483647 w 197"/>
              <a:gd name="T55" fmla="*/ 2147483647 h 229"/>
              <a:gd name="T56" fmla="*/ 2147483647 w 197"/>
              <a:gd name="T57" fmla="*/ 2147483647 h 229"/>
              <a:gd name="T58" fmla="*/ 2147483647 w 197"/>
              <a:gd name="T59" fmla="*/ 2147483647 h 229"/>
              <a:gd name="T60" fmla="*/ 2147483647 w 197"/>
              <a:gd name="T61" fmla="*/ 2147483647 h 229"/>
              <a:gd name="T62" fmla="*/ 2147483647 w 197"/>
              <a:gd name="T63" fmla="*/ 2147483647 h 229"/>
              <a:gd name="T64" fmla="*/ 2147483647 w 197"/>
              <a:gd name="T65" fmla="*/ 2147483647 h 229"/>
              <a:gd name="T66" fmla="*/ 2147483647 w 197"/>
              <a:gd name="T67" fmla="*/ 2147483647 h 229"/>
              <a:gd name="T68" fmla="*/ 2147483647 w 197"/>
              <a:gd name="T69" fmla="*/ 2147483647 h 229"/>
              <a:gd name="T70" fmla="*/ 2147483647 w 197"/>
              <a:gd name="T71" fmla="*/ 2147483647 h 229"/>
              <a:gd name="T72" fmla="*/ 2147483647 w 197"/>
              <a:gd name="T73" fmla="*/ 2147483647 h 229"/>
              <a:gd name="T74" fmla="*/ 2147483647 w 197"/>
              <a:gd name="T75" fmla="*/ 2147483647 h 229"/>
              <a:gd name="T76" fmla="*/ 2147483647 w 197"/>
              <a:gd name="T77" fmla="*/ 2147483647 h 229"/>
              <a:gd name="T78" fmla="*/ 2147483647 w 197"/>
              <a:gd name="T79" fmla="*/ 2147483647 h 229"/>
              <a:gd name="T80" fmla="*/ 2147483647 w 197"/>
              <a:gd name="T81" fmla="*/ 0 h 229"/>
              <a:gd name="T82" fmla="*/ 2147483647 w 197"/>
              <a:gd name="T83" fmla="*/ 0 h 229"/>
              <a:gd name="T84" fmla="*/ 2147483647 w 197"/>
              <a:gd name="T85" fmla="*/ 2147483647 h 229"/>
              <a:gd name="T86" fmla="*/ 2147483647 w 197"/>
              <a:gd name="T87" fmla="*/ 2147483647 h 229"/>
              <a:gd name="T88" fmla="*/ 2147483647 w 197"/>
              <a:gd name="T89" fmla="*/ 2147483647 h 2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229"/>
              <a:gd name="T137" fmla="*/ 197 w 197"/>
              <a:gd name="T138" fmla="*/ 229 h 22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229">
                <a:moveTo>
                  <a:pt x="196" y="3"/>
                </a:moveTo>
                <a:lnTo>
                  <a:pt x="193" y="4"/>
                </a:lnTo>
                <a:lnTo>
                  <a:pt x="191" y="6"/>
                </a:lnTo>
                <a:lnTo>
                  <a:pt x="188" y="7"/>
                </a:lnTo>
                <a:lnTo>
                  <a:pt x="185" y="9"/>
                </a:lnTo>
                <a:lnTo>
                  <a:pt x="167" y="14"/>
                </a:lnTo>
                <a:lnTo>
                  <a:pt x="147" y="23"/>
                </a:lnTo>
                <a:lnTo>
                  <a:pt x="129" y="33"/>
                </a:lnTo>
                <a:lnTo>
                  <a:pt x="109" y="47"/>
                </a:lnTo>
                <a:lnTo>
                  <a:pt x="91" y="63"/>
                </a:lnTo>
                <a:lnTo>
                  <a:pt x="73" y="81"/>
                </a:lnTo>
                <a:lnTo>
                  <a:pt x="56" y="100"/>
                </a:lnTo>
                <a:lnTo>
                  <a:pt x="41" y="122"/>
                </a:lnTo>
                <a:lnTo>
                  <a:pt x="33" y="135"/>
                </a:lnTo>
                <a:lnTo>
                  <a:pt x="26" y="147"/>
                </a:lnTo>
                <a:lnTo>
                  <a:pt x="20" y="161"/>
                </a:lnTo>
                <a:lnTo>
                  <a:pt x="16" y="174"/>
                </a:lnTo>
                <a:lnTo>
                  <a:pt x="11" y="188"/>
                </a:lnTo>
                <a:lnTo>
                  <a:pt x="9" y="201"/>
                </a:lnTo>
                <a:lnTo>
                  <a:pt x="7" y="214"/>
                </a:lnTo>
                <a:lnTo>
                  <a:pt x="5" y="227"/>
                </a:lnTo>
                <a:lnTo>
                  <a:pt x="4" y="228"/>
                </a:lnTo>
                <a:lnTo>
                  <a:pt x="2" y="228"/>
                </a:lnTo>
                <a:lnTo>
                  <a:pt x="1" y="229"/>
                </a:lnTo>
                <a:lnTo>
                  <a:pt x="0" y="211"/>
                </a:lnTo>
                <a:lnTo>
                  <a:pt x="2" y="191"/>
                </a:lnTo>
                <a:lnTo>
                  <a:pt x="8" y="170"/>
                </a:lnTo>
                <a:lnTo>
                  <a:pt x="15" y="150"/>
                </a:lnTo>
                <a:lnTo>
                  <a:pt x="25" y="130"/>
                </a:lnTo>
                <a:lnTo>
                  <a:pt x="37" y="109"/>
                </a:lnTo>
                <a:lnTo>
                  <a:pt x="50" y="90"/>
                </a:lnTo>
                <a:lnTo>
                  <a:pt x="65" y="71"/>
                </a:lnTo>
                <a:lnTo>
                  <a:pt x="80" y="56"/>
                </a:lnTo>
                <a:lnTo>
                  <a:pt x="96" y="43"/>
                </a:lnTo>
                <a:lnTo>
                  <a:pt x="113" y="31"/>
                </a:lnTo>
                <a:lnTo>
                  <a:pt x="130" y="19"/>
                </a:lnTo>
                <a:lnTo>
                  <a:pt x="147" y="11"/>
                </a:lnTo>
                <a:lnTo>
                  <a:pt x="163" y="6"/>
                </a:lnTo>
                <a:lnTo>
                  <a:pt x="179" y="1"/>
                </a:lnTo>
                <a:lnTo>
                  <a:pt x="196" y="0"/>
                </a:lnTo>
                <a:lnTo>
                  <a:pt x="197" y="0"/>
                </a:lnTo>
                <a:lnTo>
                  <a:pt x="197" y="1"/>
                </a:lnTo>
                <a:lnTo>
                  <a:pt x="197" y="2"/>
                </a:lnTo>
                <a:lnTo>
                  <a:pt x="196" y="3"/>
                </a:lnTo>
                <a:close/>
              </a:path>
            </a:pathLst>
          </a:custGeom>
          <a:solidFill>
            <a:srgbClr val="8E9365"/>
          </a:solidFill>
          <a:ln w="9525">
            <a:noFill/>
            <a:round/>
            <a:headEnd/>
            <a:tailEnd/>
          </a:ln>
        </p:spPr>
        <p:txBody>
          <a:bodyPr/>
          <a:lstStyle/>
          <a:p>
            <a:endParaRPr lang="en-US"/>
          </a:p>
        </p:txBody>
      </p:sp>
      <p:sp>
        <p:nvSpPr>
          <p:cNvPr id="147" name="Freeform 17"/>
          <p:cNvSpPr>
            <a:spLocks/>
          </p:cNvSpPr>
          <p:nvPr/>
        </p:nvSpPr>
        <p:spPr bwMode="auto">
          <a:xfrm rot="1004478">
            <a:off x="7229475" y="2570963"/>
            <a:ext cx="436563" cy="531812"/>
          </a:xfrm>
          <a:custGeom>
            <a:avLst/>
            <a:gdLst>
              <a:gd name="T0" fmla="*/ 2147483647 w 642"/>
              <a:gd name="T1" fmla="*/ 2147483647 h 783"/>
              <a:gd name="T2" fmla="*/ 2147483647 w 642"/>
              <a:gd name="T3" fmla="*/ 2147483647 h 783"/>
              <a:gd name="T4" fmla="*/ 2147483647 w 642"/>
              <a:gd name="T5" fmla="*/ 2147483647 h 783"/>
              <a:gd name="T6" fmla="*/ 2147483647 w 642"/>
              <a:gd name="T7" fmla="*/ 2147483647 h 783"/>
              <a:gd name="T8" fmla="*/ 2147483647 w 642"/>
              <a:gd name="T9" fmla="*/ 2147483647 h 783"/>
              <a:gd name="T10" fmla="*/ 2147483647 w 642"/>
              <a:gd name="T11" fmla="*/ 2147483647 h 783"/>
              <a:gd name="T12" fmla="*/ 2147483647 w 642"/>
              <a:gd name="T13" fmla="*/ 2147483647 h 783"/>
              <a:gd name="T14" fmla="*/ 2147483647 w 642"/>
              <a:gd name="T15" fmla="*/ 2147483647 h 783"/>
              <a:gd name="T16" fmla="*/ 2147483647 w 642"/>
              <a:gd name="T17" fmla="*/ 2147483647 h 783"/>
              <a:gd name="T18" fmla="*/ 2147483647 w 642"/>
              <a:gd name="T19" fmla="*/ 2147483647 h 783"/>
              <a:gd name="T20" fmla="*/ 2147483647 w 642"/>
              <a:gd name="T21" fmla="*/ 2147483647 h 783"/>
              <a:gd name="T22" fmla="*/ 2147483647 w 642"/>
              <a:gd name="T23" fmla="*/ 2147483647 h 783"/>
              <a:gd name="T24" fmla="*/ 2147483647 w 642"/>
              <a:gd name="T25" fmla="*/ 2147483647 h 783"/>
              <a:gd name="T26" fmla="*/ 2147483647 w 642"/>
              <a:gd name="T27" fmla="*/ 2147483647 h 783"/>
              <a:gd name="T28" fmla="*/ 2147483647 w 642"/>
              <a:gd name="T29" fmla="*/ 2147483647 h 783"/>
              <a:gd name="T30" fmla="*/ 2147483647 w 642"/>
              <a:gd name="T31" fmla="*/ 2147483647 h 783"/>
              <a:gd name="T32" fmla="*/ 2147483647 w 642"/>
              <a:gd name="T33" fmla="*/ 2147483647 h 783"/>
              <a:gd name="T34" fmla="*/ 2147483647 w 642"/>
              <a:gd name="T35" fmla="*/ 2147483647 h 783"/>
              <a:gd name="T36" fmla="*/ 2147483647 w 642"/>
              <a:gd name="T37" fmla="*/ 2147483647 h 783"/>
              <a:gd name="T38" fmla="*/ 2147483647 w 642"/>
              <a:gd name="T39" fmla="*/ 2147483647 h 783"/>
              <a:gd name="T40" fmla="*/ 2147483647 w 642"/>
              <a:gd name="T41" fmla="*/ 2147483647 h 783"/>
              <a:gd name="T42" fmla="*/ 2147483647 w 642"/>
              <a:gd name="T43" fmla="*/ 2147483647 h 783"/>
              <a:gd name="T44" fmla="*/ 2147483647 w 642"/>
              <a:gd name="T45" fmla="*/ 2147483647 h 783"/>
              <a:gd name="T46" fmla="*/ 2147483647 w 642"/>
              <a:gd name="T47" fmla="*/ 2147483647 h 783"/>
              <a:gd name="T48" fmla="*/ 2147483647 w 642"/>
              <a:gd name="T49" fmla="*/ 2147483647 h 783"/>
              <a:gd name="T50" fmla="*/ 2147483647 w 642"/>
              <a:gd name="T51" fmla="*/ 2147483647 h 783"/>
              <a:gd name="T52" fmla="*/ 0 w 642"/>
              <a:gd name="T53" fmla="*/ 2147483647 h 783"/>
              <a:gd name="T54" fmla="*/ 2147483647 w 642"/>
              <a:gd name="T55" fmla="*/ 2147483647 h 783"/>
              <a:gd name="T56" fmla="*/ 2147483647 w 642"/>
              <a:gd name="T57" fmla="*/ 2147483647 h 783"/>
              <a:gd name="T58" fmla="*/ 2147483647 w 642"/>
              <a:gd name="T59" fmla="*/ 2147483647 h 783"/>
              <a:gd name="T60" fmla="*/ 2147483647 w 642"/>
              <a:gd name="T61" fmla="*/ 2147483647 h 783"/>
              <a:gd name="T62" fmla="*/ 2147483647 w 642"/>
              <a:gd name="T63" fmla="*/ 2147483647 h 783"/>
              <a:gd name="T64" fmla="*/ 2147483647 w 642"/>
              <a:gd name="T65" fmla="*/ 2147483647 h 783"/>
              <a:gd name="T66" fmla="*/ 2147483647 w 642"/>
              <a:gd name="T67" fmla="*/ 2147483647 h 783"/>
              <a:gd name="T68" fmla="*/ 2147483647 w 642"/>
              <a:gd name="T69" fmla="*/ 2147483647 h 783"/>
              <a:gd name="T70" fmla="*/ 2147483647 w 642"/>
              <a:gd name="T71" fmla="*/ 2147483647 h 783"/>
              <a:gd name="T72" fmla="*/ 2147483647 w 642"/>
              <a:gd name="T73" fmla="*/ 2147483647 h 783"/>
              <a:gd name="T74" fmla="*/ 2147483647 w 642"/>
              <a:gd name="T75" fmla="*/ 2147483647 h 783"/>
              <a:gd name="T76" fmla="*/ 2147483647 w 642"/>
              <a:gd name="T77" fmla="*/ 2147483647 h 783"/>
              <a:gd name="T78" fmla="*/ 2147483647 w 642"/>
              <a:gd name="T79" fmla="*/ 2147483647 h 783"/>
              <a:gd name="T80" fmla="*/ 2147483647 w 642"/>
              <a:gd name="T81" fmla="*/ 2147483647 h 783"/>
              <a:gd name="T82" fmla="*/ 2147483647 w 642"/>
              <a:gd name="T83" fmla="*/ 2147483647 h 783"/>
              <a:gd name="T84" fmla="*/ 2147483647 w 642"/>
              <a:gd name="T85" fmla="*/ 2147483647 h 783"/>
              <a:gd name="T86" fmla="*/ 2147483647 w 642"/>
              <a:gd name="T87" fmla="*/ 2147483647 h 783"/>
              <a:gd name="T88" fmla="*/ 2147483647 w 642"/>
              <a:gd name="T89" fmla="*/ 2147483647 h 783"/>
              <a:gd name="T90" fmla="*/ 2147483647 w 642"/>
              <a:gd name="T91" fmla="*/ 2147483647 h 783"/>
              <a:gd name="T92" fmla="*/ 2147483647 w 642"/>
              <a:gd name="T93" fmla="*/ 2147483647 h 783"/>
              <a:gd name="T94" fmla="*/ 2147483647 w 642"/>
              <a:gd name="T95" fmla="*/ 2147483647 h 7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2"/>
              <a:gd name="T145" fmla="*/ 0 h 783"/>
              <a:gd name="T146" fmla="*/ 642 w 642"/>
              <a:gd name="T147" fmla="*/ 783 h 7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2" h="783">
                <a:moveTo>
                  <a:pt x="608" y="227"/>
                </a:moveTo>
                <a:lnTo>
                  <a:pt x="627" y="285"/>
                </a:lnTo>
                <a:lnTo>
                  <a:pt x="639" y="346"/>
                </a:lnTo>
                <a:lnTo>
                  <a:pt x="642" y="408"/>
                </a:lnTo>
                <a:lnTo>
                  <a:pt x="638" y="470"/>
                </a:lnTo>
                <a:lnTo>
                  <a:pt x="624" y="531"/>
                </a:lnTo>
                <a:lnTo>
                  <a:pt x="602" y="588"/>
                </a:lnTo>
                <a:lnTo>
                  <a:pt x="572" y="641"/>
                </a:lnTo>
                <a:lnTo>
                  <a:pt x="533" y="688"/>
                </a:lnTo>
                <a:lnTo>
                  <a:pt x="517" y="704"/>
                </a:lnTo>
                <a:lnTo>
                  <a:pt x="499" y="719"/>
                </a:lnTo>
                <a:lnTo>
                  <a:pt x="481" y="733"/>
                </a:lnTo>
                <a:lnTo>
                  <a:pt x="462" y="744"/>
                </a:lnTo>
                <a:lnTo>
                  <a:pt x="443" y="755"/>
                </a:lnTo>
                <a:lnTo>
                  <a:pt x="422" y="764"/>
                </a:lnTo>
                <a:lnTo>
                  <a:pt x="401" y="770"/>
                </a:lnTo>
                <a:lnTo>
                  <a:pt x="381" y="774"/>
                </a:lnTo>
                <a:lnTo>
                  <a:pt x="377" y="772"/>
                </a:lnTo>
                <a:lnTo>
                  <a:pt x="373" y="773"/>
                </a:lnTo>
                <a:lnTo>
                  <a:pt x="368" y="775"/>
                </a:lnTo>
                <a:lnTo>
                  <a:pt x="363" y="776"/>
                </a:lnTo>
                <a:lnTo>
                  <a:pt x="352" y="778"/>
                </a:lnTo>
                <a:lnTo>
                  <a:pt x="340" y="779"/>
                </a:lnTo>
                <a:lnTo>
                  <a:pt x="328" y="780"/>
                </a:lnTo>
                <a:lnTo>
                  <a:pt x="316" y="782"/>
                </a:lnTo>
                <a:lnTo>
                  <a:pt x="303" y="783"/>
                </a:lnTo>
                <a:lnTo>
                  <a:pt x="292" y="783"/>
                </a:lnTo>
                <a:lnTo>
                  <a:pt x="279" y="783"/>
                </a:lnTo>
                <a:lnTo>
                  <a:pt x="266" y="782"/>
                </a:lnTo>
                <a:lnTo>
                  <a:pt x="240" y="781"/>
                </a:lnTo>
                <a:lnTo>
                  <a:pt x="216" y="776"/>
                </a:lnTo>
                <a:lnTo>
                  <a:pt x="193" y="768"/>
                </a:lnTo>
                <a:lnTo>
                  <a:pt x="170" y="758"/>
                </a:lnTo>
                <a:lnTo>
                  <a:pt x="148" y="745"/>
                </a:lnTo>
                <a:lnTo>
                  <a:pt x="127" y="730"/>
                </a:lnTo>
                <a:lnTo>
                  <a:pt x="107" y="714"/>
                </a:lnTo>
                <a:lnTo>
                  <a:pt x="88" y="697"/>
                </a:lnTo>
                <a:lnTo>
                  <a:pt x="82" y="689"/>
                </a:lnTo>
                <a:lnTo>
                  <a:pt x="77" y="680"/>
                </a:lnTo>
                <a:lnTo>
                  <a:pt x="73" y="670"/>
                </a:lnTo>
                <a:lnTo>
                  <a:pt x="68" y="661"/>
                </a:lnTo>
                <a:lnTo>
                  <a:pt x="64" y="653"/>
                </a:lnTo>
                <a:lnTo>
                  <a:pt x="59" y="644"/>
                </a:lnTo>
                <a:lnTo>
                  <a:pt x="53" y="637"/>
                </a:lnTo>
                <a:lnTo>
                  <a:pt x="46" y="630"/>
                </a:lnTo>
                <a:lnTo>
                  <a:pt x="44" y="623"/>
                </a:lnTo>
                <a:lnTo>
                  <a:pt x="42" y="616"/>
                </a:lnTo>
                <a:lnTo>
                  <a:pt x="39" y="609"/>
                </a:lnTo>
                <a:lnTo>
                  <a:pt x="35" y="604"/>
                </a:lnTo>
                <a:lnTo>
                  <a:pt x="22" y="569"/>
                </a:lnTo>
                <a:lnTo>
                  <a:pt x="13" y="535"/>
                </a:lnTo>
                <a:lnTo>
                  <a:pt x="7" y="499"/>
                </a:lnTo>
                <a:lnTo>
                  <a:pt x="2" y="463"/>
                </a:lnTo>
                <a:lnTo>
                  <a:pt x="0" y="426"/>
                </a:lnTo>
                <a:lnTo>
                  <a:pt x="0" y="389"/>
                </a:lnTo>
                <a:lnTo>
                  <a:pt x="2" y="351"/>
                </a:lnTo>
                <a:lnTo>
                  <a:pt x="5" y="313"/>
                </a:lnTo>
                <a:lnTo>
                  <a:pt x="9" y="282"/>
                </a:lnTo>
                <a:lnTo>
                  <a:pt x="15" y="251"/>
                </a:lnTo>
                <a:lnTo>
                  <a:pt x="23" y="221"/>
                </a:lnTo>
                <a:lnTo>
                  <a:pt x="34" y="191"/>
                </a:lnTo>
                <a:lnTo>
                  <a:pt x="46" y="162"/>
                </a:lnTo>
                <a:lnTo>
                  <a:pt x="62" y="136"/>
                </a:lnTo>
                <a:lnTo>
                  <a:pt x="81" y="109"/>
                </a:lnTo>
                <a:lnTo>
                  <a:pt x="103" y="86"/>
                </a:lnTo>
                <a:lnTo>
                  <a:pt x="119" y="68"/>
                </a:lnTo>
                <a:lnTo>
                  <a:pt x="136" y="53"/>
                </a:lnTo>
                <a:lnTo>
                  <a:pt x="156" y="40"/>
                </a:lnTo>
                <a:lnTo>
                  <a:pt x="178" y="31"/>
                </a:lnTo>
                <a:lnTo>
                  <a:pt x="198" y="23"/>
                </a:lnTo>
                <a:lnTo>
                  <a:pt x="221" y="18"/>
                </a:lnTo>
                <a:lnTo>
                  <a:pt x="243" y="14"/>
                </a:lnTo>
                <a:lnTo>
                  <a:pt x="265" y="12"/>
                </a:lnTo>
                <a:lnTo>
                  <a:pt x="271" y="9"/>
                </a:lnTo>
                <a:lnTo>
                  <a:pt x="277" y="8"/>
                </a:lnTo>
                <a:lnTo>
                  <a:pt x="283" y="7"/>
                </a:lnTo>
                <a:lnTo>
                  <a:pt x="288" y="7"/>
                </a:lnTo>
                <a:lnTo>
                  <a:pt x="294" y="7"/>
                </a:lnTo>
                <a:lnTo>
                  <a:pt x="300" y="6"/>
                </a:lnTo>
                <a:lnTo>
                  <a:pt x="306" y="3"/>
                </a:lnTo>
                <a:lnTo>
                  <a:pt x="311" y="0"/>
                </a:lnTo>
                <a:lnTo>
                  <a:pt x="336" y="1"/>
                </a:lnTo>
                <a:lnTo>
                  <a:pt x="360" y="5"/>
                </a:lnTo>
                <a:lnTo>
                  <a:pt x="383" y="10"/>
                </a:lnTo>
                <a:lnTo>
                  <a:pt x="406" y="18"/>
                </a:lnTo>
                <a:lnTo>
                  <a:pt x="428" y="28"/>
                </a:lnTo>
                <a:lnTo>
                  <a:pt x="450" y="39"/>
                </a:lnTo>
                <a:lnTo>
                  <a:pt x="471" y="53"/>
                </a:lnTo>
                <a:lnTo>
                  <a:pt x="490" y="67"/>
                </a:lnTo>
                <a:lnTo>
                  <a:pt x="510" y="83"/>
                </a:lnTo>
                <a:lnTo>
                  <a:pt x="527" y="100"/>
                </a:lnTo>
                <a:lnTo>
                  <a:pt x="544" y="120"/>
                </a:lnTo>
                <a:lnTo>
                  <a:pt x="559" y="139"/>
                </a:lnTo>
                <a:lnTo>
                  <a:pt x="573" y="160"/>
                </a:lnTo>
                <a:lnTo>
                  <a:pt x="587" y="182"/>
                </a:lnTo>
                <a:lnTo>
                  <a:pt x="597" y="204"/>
                </a:lnTo>
                <a:lnTo>
                  <a:pt x="608" y="227"/>
                </a:lnTo>
                <a:close/>
              </a:path>
            </a:pathLst>
          </a:custGeom>
          <a:solidFill>
            <a:srgbClr val="D8DAC9"/>
          </a:solidFill>
          <a:ln w="9525">
            <a:noFill/>
            <a:round/>
            <a:headEnd/>
            <a:tailEnd/>
          </a:ln>
        </p:spPr>
        <p:txBody>
          <a:bodyPr/>
          <a:lstStyle/>
          <a:p>
            <a:endParaRPr lang="en-US"/>
          </a:p>
        </p:txBody>
      </p:sp>
      <p:sp>
        <p:nvSpPr>
          <p:cNvPr id="148" name="Freeform 18"/>
          <p:cNvSpPr>
            <a:spLocks/>
          </p:cNvSpPr>
          <p:nvPr/>
        </p:nvSpPr>
        <p:spPr bwMode="auto">
          <a:xfrm rot="1004478">
            <a:off x="7083425" y="2493175"/>
            <a:ext cx="184150" cy="522288"/>
          </a:xfrm>
          <a:custGeom>
            <a:avLst/>
            <a:gdLst>
              <a:gd name="T0" fmla="*/ 2147483647 w 272"/>
              <a:gd name="T1" fmla="*/ 2147483647 h 770"/>
              <a:gd name="T2" fmla="*/ 2147483647 w 272"/>
              <a:gd name="T3" fmla="*/ 2147483647 h 770"/>
              <a:gd name="T4" fmla="*/ 2147483647 w 272"/>
              <a:gd name="T5" fmla="*/ 2147483647 h 770"/>
              <a:gd name="T6" fmla="*/ 2147483647 w 272"/>
              <a:gd name="T7" fmla="*/ 2147483647 h 770"/>
              <a:gd name="T8" fmla="*/ 2147483647 w 272"/>
              <a:gd name="T9" fmla="*/ 2147483647 h 770"/>
              <a:gd name="T10" fmla="*/ 2147483647 w 272"/>
              <a:gd name="T11" fmla="*/ 2147483647 h 770"/>
              <a:gd name="T12" fmla="*/ 2147483647 w 272"/>
              <a:gd name="T13" fmla="*/ 2147483647 h 770"/>
              <a:gd name="T14" fmla="*/ 2147483647 w 272"/>
              <a:gd name="T15" fmla="*/ 2147483647 h 770"/>
              <a:gd name="T16" fmla="*/ 2147483647 w 272"/>
              <a:gd name="T17" fmla="*/ 2147483647 h 770"/>
              <a:gd name="T18" fmla="*/ 2147483647 w 272"/>
              <a:gd name="T19" fmla="*/ 2147483647 h 770"/>
              <a:gd name="T20" fmla="*/ 2147483647 w 272"/>
              <a:gd name="T21" fmla="*/ 2147483647 h 770"/>
              <a:gd name="T22" fmla="*/ 2147483647 w 272"/>
              <a:gd name="T23" fmla="*/ 2147483647 h 770"/>
              <a:gd name="T24" fmla="*/ 2147483647 w 272"/>
              <a:gd name="T25" fmla="*/ 2147483647 h 770"/>
              <a:gd name="T26" fmla="*/ 2147483647 w 272"/>
              <a:gd name="T27" fmla="*/ 2147483647 h 770"/>
              <a:gd name="T28" fmla="*/ 2147483647 w 272"/>
              <a:gd name="T29" fmla="*/ 2147483647 h 770"/>
              <a:gd name="T30" fmla="*/ 2147483647 w 272"/>
              <a:gd name="T31" fmla="*/ 2147483647 h 770"/>
              <a:gd name="T32" fmla="*/ 2147483647 w 272"/>
              <a:gd name="T33" fmla="*/ 2147483647 h 770"/>
              <a:gd name="T34" fmla="*/ 2147483647 w 272"/>
              <a:gd name="T35" fmla="*/ 2147483647 h 770"/>
              <a:gd name="T36" fmla="*/ 2147483647 w 272"/>
              <a:gd name="T37" fmla="*/ 2147483647 h 770"/>
              <a:gd name="T38" fmla="*/ 2147483647 w 272"/>
              <a:gd name="T39" fmla="*/ 2147483647 h 770"/>
              <a:gd name="T40" fmla="*/ 2147483647 w 272"/>
              <a:gd name="T41" fmla="*/ 2147483647 h 770"/>
              <a:gd name="T42" fmla="*/ 2147483647 w 272"/>
              <a:gd name="T43" fmla="*/ 2147483647 h 770"/>
              <a:gd name="T44" fmla="*/ 2147483647 w 272"/>
              <a:gd name="T45" fmla="*/ 2147483647 h 770"/>
              <a:gd name="T46" fmla="*/ 2147483647 w 272"/>
              <a:gd name="T47" fmla="*/ 2147483647 h 770"/>
              <a:gd name="T48" fmla="*/ 2147483647 w 272"/>
              <a:gd name="T49" fmla="*/ 2147483647 h 770"/>
              <a:gd name="T50" fmla="*/ 2147483647 w 272"/>
              <a:gd name="T51" fmla="*/ 2147483647 h 770"/>
              <a:gd name="T52" fmla="*/ 2147483647 w 272"/>
              <a:gd name="T53" fmla="*/ 2147483647 h 770"/>
              <a:gd name="T54" fmla="*/ 2147483647 w 272"/>
              <a:gd name="T55" fmla="*/ 2147483647 h 770"/>
              <a:gd name="T56" fmla="*/ 2147483647 w 272"/>
              <a:gd name="T57" fmla="*/ 2147483647 h 770"/>
              <a:gd name="T58" fmla="*/ 2147483647 w 272"/>
              <a:gd name="T59" fmla="*/ 2147483647 h 770"/>
              <a:gd name="T60" fmla="*/ 2147483647 w 272"/>
              <a:gd name="T61" fmla="*/ 2147483647 h 770"/>
              <a:gd name="T62" fmla="*/ 2147483647 w 272"/>
              <a:gd name="T63" fmla="*/ 2147483647 h 770"/>
              <a:gd name="T64" fmla="*/ 2147483647 w 272"/>
              <a:gd name="T65" fmla="*/ 2147483647 h 770"/>
              <a:gd name="T66" fmla="*/ 2147483647 w 272"/>
              <a:gd name="T67" fmla="*/ 2147483647 h 770"/>
              <a:gd name="T68" fmla="*/ 2147483647 w 272"/>
              <a:gd name="T69" fmla="*/ 2147483647 h 770"/>
              <a:gd name="T70" fmla="*/ 2147483647 w 272"/>
              <a:gd name="T71" fmla="*/ 2147483647 h 770"/>
              <a:gd name="T72" fmla="*/ 2147483647 w 272"/>
              <a:gd name="T73" fmla="*/ 2147483647 h 770"/>
              <a:gd name="T74" fmla="*/ 0 w 272"/>
              <a:gd name="T75" fmla="*/ 2147483647 h 770"/>
              <a:gd name="T76" fmla="*/ 2147483647 w 272"/>
              <a:gd name="T77" fmla="*/ 2147483647 h 770"/>
              <a:gd name="T78" fmla="*/ 2147483647 w 272"/>
              <a:gd name="T79" fmla="*/ 2147483647 h 770"/>
              <a:gd name="T80" fmla="*/ 2147483647 w 272"/>
              <a:gd name="T81" fmla="*/ 2147483647 h 770"/>
              <a:gd name="T82" fmla="*/ 2147483647 w 272"/>
              <a:gd name="T83" fmla="*/ 2147483647 h 770"/>
              <a:gd name="T84" fmla="*/ 2147483647 w 272"/>
              <a:gd name="T85" fmla="*/ 2147483647 h 770"/>
              <a:gd name="T86" fmla="*/ 2147483647 w 272"/>
              <a:gd name="T87" fmla="*/ 2147483647 h 770"/>
              <a:gd name="T88" fmla="*/ 2147483647 w 272"/>
              <a:gd name="T89" fmla="*/ 2147483647 h 770"/>
              <a:gd name="T90" fmla="*/ 2147483647 w 272"/>
              <a:gd name="T91" fmla="*/ 2147483647 h 770"/>
              <a:gd name="T92" fmla="*/ 2147483647 w 272"/>
              <a:gd name="T93" fmla="*/ 2147483647 h 770"/>
              <a:gd name="T94" fmla="*/ 2147483647 w 272"/>
              <a:gd name="T95" fmla="*/ 2147483647 h 770"/>
              <a:gd name="T96" fmla="*/ 2147483647 w 272"/>
              <a:gd name="T97" fmla="*/ 0 h 7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
              <a:gd name="T148" fmla="*/ 0 h 770"/>
              <a:gd name="T149" fmla="*/ 272 w 272"/>
              <a:gd name="T150" fmla="*/ 770 h 7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 h="770">
                <a:moveTo>
                  <a:pt x="272" y="0"/>
                </a:moveTo>
                <a:lnTo>
                  <a:pt x="258" y="14"/>
                </a:lnTo>
                <a:lnTo>
                  <a:pt x="244" y="27"/>
                </a:lnTo>
                <a:lnTo>
                  <a:pt x="232" y="40"/>
                </a:lnTo>
                <a:lnTo>
                  <a:pt x="219" y="54"/>
                </a:lnTo>
                <a:lnTo>
                  <a:pt x="208" y="69"/>
                </a:lnTo>
                <a:lnTo>
                  <a:pt x="196" y="84"/>
                </a:lnTo>
                <a:lnTo>
                  <a:pt x="186" y="99"/>
                </a:lnTo>
                <a:lnTo>
                  <a:pt x="176" y="116"/>
                </a:lnTo>
                <a:lnTo>
                  <a:pt x="175" y="123"/>
                </a:lnTo>
                <a:lnTo>
                  <a:pt x="172" y="129"/>
                </a:lnTo>
                <a:lnTo>
                  <a:pt x="167" y="135"/>
                </a:lnTo>
                <a:lnTo>
                  <a:pt x="165" y="142"/>
                </a:lnTo>
                <a:lnTo>
                  <a:pt x="158" y="163"/>
                </a:lnTo>
                <a:lnTo>
                  <a:pt x="151" y="184"/>
                </a:lnTo>
                <a:lnTo>
                  <a:pt x="145" y="206"/>
                </a:lnTo>
                <a:lnTo>
                  <a:pt x="141" y="229"/>
                </a:lnTo>
                <a:lnTo>
                  <a:pt x="131" y="262"/>
                </a:lnTo>
                <a:lnTo>
                  <a:pt x="126" y="296"/>
                </a:lnTo>
                <a:lnTo>
                  <a:pt x="121" y="332"/>
                </a:lnTo>
                <a:lnTo>
                  <a:pt x="120" y="368"/>
                </a:lnTo>
                <a:lnTo>
                  <a:pt x="119" y="368"/>
                </a:lnTo>
                <a:lnTo>
                  <a:pt x="118" y="393"/>
                </a:lnTo>
                <a:lnTo>
                  <a:pt x="121" y="417"/>
                </a:lnTo>
                <a:lnTo>
                  <a:pt x="125" y="442"/>
                </a:lnTo>
                <a:lnTo>
                  <a:pt x="125" y="467"/>
                </a:lnTo>
                <a:lnTo>
                  <a:pt x="123" y="467"/>
                </a:lnTo>
                <a:lnTo>
                  <a:pt x="122" y="467"/>
                </a:lnTo>
                <a:lnTo>
                  <a:pt x="122" y="468"/>
                </a:lnTo>
                <a:lnTo>
                  <a:pt x="123" y="470"/>
                </a:lnTo>
                <a:lnTo>
                  <a:pt x="125" y="470"/>
                </a:lnTo>
                <a:lnTo>
                  <a:pt x="126" y="469"/>
                </a:lnTo>
                <a:lnTo>
                  <a:pt x="127" y="469"/>
                </a:lnTo>
                <a:lnTo>
                  <a:pt x="126" y="474"/>
                </a:lnTo>
                <a:lnTo>
                  <a:pt x="126" y="478"/>
                </a:lnTo>
                <a:lnTo>
                  <a:pt x="126" y="482"/>
                </a:lnTo>
                <a:lnTo>
                  <a:pt x="128" y="485"/>
                </a:lnTo>
                <a:lnTo>
                  <a:pt x="131" y="513"/>
                </a:lnTo>
                <a:lnTo>
                  <a:pt x="136" y="539"/>
                </a:lnTo>
                <a:lnTo>
                  <a:pt x="142" y="566"/>
                </a:lnTo>
                <a:lnTo>
                  <a:pt x="150" y="592"/>
                </a:lnTo>
                <a:lnTo>
                  <a:pt x="158" y="619"/>
                </a:lnTo>
                <a:lnTo>
                  <a:pt x="168" y="644"/>
                </a:lnTo>
                <a:lnTo>
                  <a:pt x="181" y="668"/>
                </a:lnTo>
                <a:lnTo>
                  <a:pt x="195" y="692"/>
                </a:lnTo>
                <a:lnTo>
                  <a:pt x="201" y="703"/>
                </a:lnTo>
                <a:lnTo>
                  <a:pt x="209" y="713"/>
                </a:lnTo>
                <a:lnTo>
                  <a:pt x="217" y="725"/>
                </a:lnTo>
                <a:lnTo>
                  <a:pt x="226" y="735"/>
                </a:lnTo>
                <a:lnTo>
                  <a:pt x="231" y="741"/>
                </a:lnTo>
                <a:lnTo>
                  <a:pt x="236" y="745"/>
                </a:lnTo>
                <a:lnTo>
                  <a:pt x="242" y="749"/>
                </a:lnTo>
                <a:lnTo>
                  <a:pt x="249" y="752"/>
                </a:lnTo>
                <a:lnTo>
                  <a:pt x="255" y="756"/>
                </a:lnTo>
                <a:lnTo>
                  <a:pt x="262" y="760"/>
                </a:lnTo>
                <a:lnTo>
                  <a:pt x="268" y="764"/>
                </a:lnTo>
                <a:lnTo>
                  <a:pt x="272" y="770"/>
                </a:lnTo>
                <a:lnTo>
                  <a:pt x="246" y="764"/>
                </a:lnTo>
                <a:lnTo>
                  <a:pt x="221" y="756"/>
                </a:lnTo>
                <a:lnTo>
                  <a:pt x="197" y="744"/>
                </a:lnTo>
                <a:lnTo>
                  <a:pt x="174" y="732"/>
                </a:lnTo>
                <a:lnTo>
                  <a:pt x="152" y="718"/>
                </a:lnTo>
                <a:lnTo>
                  <a:pt x="131" y="702"/>
                </a:lnTo>
                <a:lnTo>
                  <a:pt x="113" y="683"/>
                </a:lnTo>
                <a:lnTo>
                  <a:pt x="95" y="664"/>
                </a:lnTo>
                <a:lnTo>
                  <a:pt x="78" y="643"/>
                </a:lnTo>
                <a:lnTo>
                  <a:pt x="63" y="621"/>
                </a:lnTo>
                <a:lnTo>
                  <a:pt x="50" y="599"/>
                </a:lnTo>
                <a:lnTo>
                  <a:pt x="38" y="575"/>
                </a:lnTo>
                <a:lnTo>
                  <a:pt x="28" y="551"/>
                </a:lnTo>
                <a:lnTo>
                  <a:pt x="20" y="525"/>
                </a:lnTo>
                <a:lnTo>
                  <a:pt x="13" y="500"/>
                </a:lnTo>
                <a:lnTo>
                  <a:pt x="7" y="475"/>
                </a:lnTo>
                <a:lnTo>
                  <a:pt x="2" y="442"/>
                </a:lnTo>
                <a:lnTo>
                  <a:pt x="0" y="411"/>
                </a:lnTo>
                <a:lnTo>
                  <a:pt x="0" y="379"/>
                </a:lnTo>
                <a:lnTo>
                  <a:pt x="2" y="348"/>
                </a:lnTo>
                <a:lnTo>
                  <a:pt x="6" y="317"/>
                </a:lnTo>
                <a:lnTo>
                  <a:pt x="12" y="286"/>
                </a:lnTo>
                <a:lnTo>
                  <a:pt x="20" y="256"/>
                </a:lnTo>
                <a:lnTo>
                  <a:pt x="30" y="226"/>
                </a:lnTo>
                <a:lnTo>
                  <a:pt x="43" y="198"/>
                </a:lnTo>
                <a:lnTo>
                  <a:pt x="57" y="171"/>
                </a:lnTo>
                <a:lnTo>
                  <a:pt x="73" y="144"/>
                </a:lnTo>
                <a:lnTo>
                  <a:pt x="91" y="120"/>
                </a:lnTo>
                <a:lnTo>
                  <a:pt x="112" y="96"/>
                </a:lnTo>
                <a:lnTo>
                  <a:pt x="134" y="74"/>
                </a:lnTo>
                <a:lnTo>
                  <a:pt x="159" y="54"/>
                </a:lnTo>
                <a:lnTo>
                  <a:pt x="186" y="36"/>
                </a:lnTo>
                <a:lnTo>
                  <a:pt x="196" y="30"/>
                </a:lnTo>
                <a:lnTo>
                  <a:pt x="206" y="24"/>
                </a:lnTo>
                <a:lnTo>
                  <a:pt x="217" y="20"/>
                </a:lnTo>
                <a:lnTo>
                  <a:pt x="227" y="14"/>
                </a:lnTo>
                <a:lnTo>
                  <a:pt x="239" y="10"/>
                </a:lnTo>
                <a:lnTo>
                  <a:pt x="249" y="6"/>
                </a:lnTo>
                <a:lnTo>
                  <a:pt x="261" y="2"/>
                </a:lnTo>
                <a:lnTo>
                  <a:pt x="272" y="0"/>
                </a:lnTo>
                <a:close/>
              </a:path>
            </a:pathLst>
          </a:custGeom>
          <a:solidFill>
            <a:srgbClr val="D8DAC9"/>
          </a:solidFill>
          <a:ln w="9525">
            <a:noFill/>
            <a:round/>
            <a:headEnd/>
            <a:tailEnd/>
          </a:ln>
        </p:spPr>
        <p:txBody>
          <a:bodyPr/>
          <a:lstStyle/>
          <a:p>
            <a:endParaRPr lang="en-US"/>
          </a:p>
        </p:txBody>
      </p:sp>
      <p:sp>
        <p:nvSpPr>
          <p:cNvPr id="149" name="Freeform 19"/>
          <p:cNvSpPr>
            <a:spLocks/>
          </p:cNvSpPr>
          <p:nvPr/>
        </p:nvSpPr>
        <p:spPr bwMode="auto">
          <a:xfrm rot="1004478">
            <a:off x="7180263" y="2516988"/>
            <a:ext cx="139700" cy="520700"/>
          </a:xfrm>
          <a:custGeom>
            <a:avLst/>
            <a:gdLst>
              <a:gd name="T0" fmla="*/ 2147483647 w 205"/>
              <a:gd name="T1" fmla="*/ 0 h 766"/>
              <a:gd name="T2" fmla="*/ 2147483647 w 205"/>
              <a:gd name="T3" fmla="*/ 2147483647 h 766"/>
              <a:gd name="T4" fmla="*/ 2147483647 w 205"/>
              <a:gd name="T5" fmla="*/ 2147483647 h 766"/>
              <a:gd name="T6" fmla="*/ 2147483647 w 205"/>
              <a:gd name="T7" fmla="*/ 2147483647 h 766"/>
              <a:gd name="T8" fmla="*/ 2147483647 w 205"/>
              <a:gd name="T9" fmla="*/ 2147483647 h 766"/>
              <a:gd name="T10" fmla="*/ 2147483647 w 205"/>
              <a:gd name="T11" fmla="*/ 2147483647 h 766"/>
              <a:gd name="T12" fmla="*/ 2147483647 w 205"/>
              <a:gd name="T13" fmla="*/ 2147483647 h 766"/>
              <a:gd name="T14" fmla="*/ 2147483647 w 205"/>
              <a:gd name="T15" fmla="*/ 2147483647 h 766"/>
              <a:gd name="T16" fmla="*/ 2147483647 w 205"/>
              <a:gd name="T17" fmla="*/ 2147483647 h 766"/>
              <a:gd name="T18" fmla="*/ 2147483647 w 205"/>
              <a:gd name="T19" fmla="*/ 2147483647 h 766"/>
              <a:gd name="T20" fmla="*/ 2147483647 w 205"/>
              <a:gd name="T21" fmla="*/ 2147483647 h 766"/>
              <a:gd name="T22" fmla="*/ 2147483647 w 205"/>
              <a:gd name="T23" fmla="*/ 2147483647 h 766"/>
              <a:gd name="T24" fmla="*/ 2147483647 w 205"/>
              <a:gd name="T25" fmla="*/ 2147483647 h 766"/>
              <a:gd name="T26" fmla="*/ 2147483647 w 205"/>
              <a:gd name="T27" fmla="*/ 2147483647 h 766"/>
              <a:gd name="T28" fmla="*/ 2147483647 w 205"/>
              <a:gd name="T29" fmla="*/ 2147483647 h 766"/>
              <a:gd name="T30" fmla="*/ 2147483647 w 205"/>
              <a:gd name="T31" fmla="*/ 2147483647 h 766"/>
              <a:gd name="T32" fmla="*/ 2147483647 w 205"/>
              <a:gd name="T33" fmla="*/ 2147483647 h 766"/>
              <a:gd name="T34" fmla="*/ 2147483647 w 205"/>
              <a:gd name="T35" fmla="*/ 2147483647 h 766"/>
              <a:gd name="T36" fmla="*/ 2147483647 w 205"/>
              <a:gd name="T37" fmla="*/ 2147483647 h 766"/>
              <a:gd name="T38" fmla="*/ 2147483647 w 205"/>
              <a:gd name="T39" fmla="*/ 2147483647 h 766"/>
              <a:gd name="T40" fmla="*/ 2147483647 w 205"/>
              <a:gd name="T41" fmla="*/ 2147483647 h 766"/>
              <a:gd name="T42" fmla="*/ 2147483647 w 205"/>
              <a:gd name="T43" fmla="*/ 2147483647 h 766"/>
              <a:gd name="T44" fmla="*/ 2147483647 w 205"/>
              <a:gd name="T45" fmla="*/ 2147483647 h 766"/>
              <a:gd name="T46" fmla="*/ 2147483647 w 205"/>
              <a:gd name="T47" fmla="*/ 2147483647 h 766"/>
              <a:gd name="T48" fmla="*/ 2147483647 w 205"/>
              <a:gd name="T49" fmla="*/ 2147483647 h 766"/>
              <a:gd name="T50" fmla="*/ 2147483647 w 205"/>
              <a:gd name="T51" fmla="*/ 2147483647 h 766"/>
              <a:gd name="T52" fmla="*/ 2147483647 w 205"/>
              <a:gd name="T53" fmla="*/ 2147483647 h 766"/>
              <a:gd name="T54" fmla="*/ 2147483647 w 205"/>
              <a:gd name="T55" fmla="*/ 2147483647 h 766"/>
              <a:gd name="T56" fmla="*/ 2147483647 w 205"/>
              <a:gd name="T57" fmla="*/ 2147483647 h 766"/>
              <a:gd name="T58" fmla="*/ 2147483647 w 205"/>
              <a:gd name="T59" fmla="*/ 2147483647 h 766"/>
              <a:gd name="T60" fmla="*/ 2147483647 w 205"/>
              <a:gd name="T61" fmla="*/ 2147483647 h 766"/>
              <a:gd name="T62" fmla="*/ 2147483647 w 205"/>
              <a:gd name="T63" fmla="*/ 2147483647 h 766"/>
              <a:gd name="T64" fmla="*/ 2147483647 w 205"/>
              <a:gd name="T65" fmla="*/ 2147483647 h 766"/>
              <a:gd name="T66" fmla="*/ 2147483647 w 205"/>
              <a:gd name="T67" fmla="*/ 2147483647 h 766"/>
              <a:gd name="T68" fmla="*/ 2147483647 w 205"/>
              <a:gd name="T69" fmla="*/ 2147483647 h 766"/>
              <a:gd name="T70" fmla="*/ 2147483647 w 205"/>
              <a:gd name="T71" fmla="*/ 2147483647 h 766"/>
              <a:gd name="T72" fmla="*/ 2147483647 w 205"/>
              <a:gd name="T73" fmla="*/ 2147483647 h 766"/>
              <a:gd name="T74" fmla="*/ 2147483647 w 205"/>
              <a:gd name="T75" fmla="*/ 2147483647 h 766"/>
              <a:gd name="T76" fmla="*/ 2147483647 w 205"/>
              <a:gd name="T77" fmla="*/ 2147483647 h 766"/>
              <a:gd name="T78" fmla="*/ 0 w 205"/>
              <a:gd name="T79" fmla="*/ 2147483647 h 766"/>
              <a:gd name="T80" fmla="*/ 2147483647 w 205"/>
              <a:gd name="T81" fmla="*/ 2147483647 h 766"/>
              <a:gd name="T82" fmla="*/ 2147483647 w 205"/>
              <a:gd name="T83" fmla="*/ 2147483647 h 766"/>
              <a:gd name="T84" fmla="*/ 2147483647 w 205"/>
              <a:gd name="T85" fmla="*/ 2147483647 h 766"/>
              <a:gd name="T86" fmla="*/ 2147483647 w 205"/>
              <a:gd name="T87" fmla="*/ 2147483647 h 766"/>
              <a:gd name="T88" fmla="*/ 2147483647 w 205"/>
              <a:gd name="T89" fmla="*/ 2147483647 h 766"/>
              <a:gd name="T90" fmla="*/ 2147483647 w 205"/>
              <a:gd name="T91" fmla="*/ 2147483647 h 766"/>
              <a:gd name="T92" fmla="*/ 2147483647 w 205"/>
              <a:gd name="T93" fmla="*/ 2147483647 h 766"/>
              <a:gd name="T94" fmla="*/ 2147483647 w 205"/>
              <a:gd name="T95" fmla="*/ 2147483647 h 766"/>
              <a:gd name="T96" fmla="*/ 2147483647 w 205"/>
              <a:gd name="T97" fmla="*/ 2147483647 h 766"/>
              <a:gd name="T98" fmla="*/ 2147483647 w 205"/>
              <a:gd name="T99" fmla="*/ 2147483647 h 766"/>
              <a:gd name="T100" fmla="*/ 2147483647 w 205"/>
              <a:gd name="T101" fmla="*/ 2147483647 h 766"/>
              <a:gd name="T102" fmla="*/ 2147483647 w 205"/>
              <a:gd name="T103" fmla="*/ 2147483647 h 766"/>
              <a:gd name="T104" fmla="*/ 2147483647 w 205"/>
              <a:gd name="T105" fmla="*/ 0 h 7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5"/>
              <a:gd name="T160" fmla="*/ 0 h 766"/>
              <a:gd name="T161" fmla="*/ 205 w 205"/>
              <a:gd name="T162" fmla="*/ 766 h 7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5" h="766">
                <a:moveTo>
                  <a:pt x="186" y="0"/>
                </a:moveTo>
                <a:lnTo>
                  <a:pt x="160" y="25"/>
                </a:lnTo>
                <a:lnTo>
                  <a:pt x="137" y="51"/>
                </a:lnTo>
                <a:lnTo>
                  <a:pt x="117" y="79"/>
                </a:lnTo>
                <a:lnTo>
                  <a:pt x="98" y="109"/>
                </a:lnTo>
                <a:lnTo>
                  <a:pt x="83" y="139"/>
                </a:lnTo>
                <a:lnTo>
                  <a:pt x="69" y="171"/>
                </a:lnTo>
                <a:lnTo>
                  <a:pt x="60" y="203"/>
                </a:lnTo>
                <a:lnTo>
                  <a:pt x="52" y="238"/>
                </a:lnTo>
                <a:lnTo>
                  <a:pt x="44" y="299"/>
                </a:lnTo>
                <a:lnTo>
                  <a:pt x="39" y="361"/>
                </a:lnTo>
                <a:lnTo>
                  <a:pt x="38" y="425"/>
                </a:lnTo>
                <a:lnTo>
                  <a:pt x="43" y="487"/>
                </a:lnTo>
                <a:lnTo>
                  <a:pt x="46" y="503"/>
                </a:lnTo>
                <a:lnTo>
                  <a:pt x="51" y="518"/>
                </a:lnTo>
                <a:lnTo>
                  <a:pt x="54" y="534"/>
                </a:lnTo>
                <a:lnTo>
                  <a:pt x="59" y="550"/>
                </a:lnTo>
                <a:lnTo>
                  <a:pt x="65" y="565"/>
                </a:lnTo>
                <a:lnTo>
                  <a:pt x="69" y="581"/>
                </a:lnTo>
                <a:lnTo>
                  <a:pt x="75" y="597"/>
                </a:lnTo>
                <a:lnTo>
                  <a:pt x="81" y="614"/>
                </a:lnTo>
                <a:lnTo>
                  <a:pt x="91" y="637"/>
                </a:lnTo>
                <a:lnTo>
                  <a:pt x="103" y="658"/>
                </a:lnTo>
                <a:lnTo>
                  <a:pt x="115" y="682"/>
                </a:lnTo>
                <a:lnTo>
                  <a:pt x="130" y="702"/>
                </a:lnTo>
                <a:lnTo>
                  <a:pt x="147" y="722"/>
                </a:lnTo>
                <a:lnTo>
                  <a:pt x="164" y="739"/>
                </a:lnTo>
                <a:lnTo>
                  <a:pt x="183" y="754"/>
                </a:lnTo>
                <a:lnTo>
                  <a:pt x="205" y="766"/>
                </a:lnTo>
                <a:lnTo>
                  <a:pt x="173" y="756"/>
                </a:lnTo>
                <a:lnTo>
                  <a:pt x="144" y="740"/>
                </a:lnTo>
                <a:lnTo>
                  <a:pt x="118" y="720"/>
                </a:lnTo>
                <a:lnTo>
                  <a:pt x="95" y="695"/>
                </a:lnTo>
                <a:lnTo>
                  <a:pt x="75" y="668"/>
                </a:lnTo>
                <a:lnTo>
                  <a:pt x="58" y="638"/>
                </a:lnTo>
                <a:lnTo>
                  <a:pt x="43" y="607"/>
                </a:lnTo>
                <a:lnTo>
                  <a:pt x="31" y="577"/>
                </a:lnTo>
                <a:lnTo>
                  <a:pt x="14" y="514"/>
                </a:lnTo>
                <a:lnTo>
                  <a:pt x="4" y="450"/>
                </a:lnTo>
                <a:lnTo>
                  <a:pt x="0" y="383"/>
                </a:lnTo>
                <a:lnTo>
                  <a:pt x="2" y="318"/>
                </a:lnTo>
                <a:lnTo>
                  <a:pt x="13" y="252"/>
                </a:lnTo>
                <a:lnTo>
                  <a:pt x="30" y="190"/>
                </a:lnTo>
                <a:lnTo>
                  <a:pt x="53" y="130"/>
                </a:lnTo>
                <a:lnTo>
                  <a:pt x="84" y="76"/>
                </a:lnTo>
                <a:lnTo>
                  <a:pt x="96" y="63"/>
                </a:lnTo>
                <a:lnTo>
                  <a:pt x="107" y="50"/>
                </a:lnTo>
                <a:lnTo>
                  <a:pt x="119" y="39"/>
                </a:lnTo>
                <a:lnTo>
                  <a:pt x="132" y="28"/>
                </a:lnTo>
                <a:lnTo>
                  <a:pt x="144" y="18"/>
                </a:lnTo>
                <a:lnTo>
                  <a:pt x="157" y="10"/>
                </a:lnTo>
                <a:lnTo>
                  <a:pt x="171" y="4"/>
                </a:lnTo>
                <a:lnTo>
                  <a:pt x="186" y="0"/>
                </a:lnTo>
                <a:close/>
              </a:path>
            </a:pathLst>
          </a:custGeom>
          <a:solidFill>
            <a:srgbClr val="808080"/>
          </a:solidFill>
          <a:ln w="9525">
            <a:solidFill>
              <a:srgbClr val="808080"/>
            </a:solidFill>
            <a:round/>
            <a:headEnd/>
            <a:tailEnd/>
          </a:ln>
        </p:spPr>
        <p:txBody>
          <a:bodyPr/>
          <a:lstStyle/>
          <a:p>
            <a:endParaRPr lang="en-US"/>
          </a:p>
        </p:txBody>
      </p:sp>
      <p:sp>
        <p:nvSpPr>
          <p:cNvPr id="150" name="Freeform 20"/>
          <p:cNvSpPr>
            <a:spLocks/>
          </p:cNvSpPr>
          <p:nvPr/>
        </p:nvSpPr>
        <p:spPr bwMode="auto">
          <a:xfrm rot="1004478">
            <a:off x="7342188" y="2667800"/>
            <a:ext cx="241300" cy="347663"/>
          </a:xfrm>
          <a:custGeom>
            <a:avLst/>
            <a:gdLst>
              <a:gd name="T0" fmla="*/ 2147483647 w 354"/>
              <a:gd name="T1" fmla="*/ 2147483647 h 509"/>
              <a:gd name="T2" fmla="*/ 2147483647 w 354"/>
              <a:gd name="T3" fmla="*/ 2147483647 h 509"/>
              <a:gd name="T4" fmla="*/ 2147483647 w 354"/>
              <a:gd name="T5" fmla="*/ 2147483647 h 509"/>
              <a:gd name="T6" fmla="*/ 2147483647 w 354"/>
              <a:gd name="T7" fmla="*/ 2147483647 h 509"/>
              <a:gd name="T8" fmla="*/ 2147483647 w 354"/>
              <a:gd name="T9" fmla="*/ 2147483647 h 509"/>
              <a:gd name="T10" fmla="*/ 2147483647 w 354"/>
              <a:gd name="T11" fmla="*/ 2147483647 h 509"/>
              <a:gd name="T12" fmla="*/ 2147483647 w 354"/>
              <a:gd name="T13" fmla="*/ 2147483647 h 509"/>
              <a:gd name="T14" fmla="*/ 2147483647 w 354"/>
              <a:gd name="T15" fmla="*/ 2147483647 h 509"/>
              <a:gd name="T16" fmla="*/ 2147483647 w 354"/>
              <a:gd name="T17" fmla="*/ 2147483647 h 509"/>
              <a:gd name="T18" fmla="*/ 2147483647 w 354"/>
              <a:gd name="T19" fmla="*/ 2147483647 h 509"/>
              <a:gd name="T20" fmla="*/ 2147483647 w 354"/>
              <a:gd name="T21" fmla="*/ 2147483647 h 509"/>
              <a:gd name="T22" fmla="*/ 2147483647 w 354"/>
              <a:gd name="T23" fmla="*/ 2147483647 h 509"/>
              <a:gd name="T24" fmla="*/ 2147483647 w 354"/>
              <a:gd name="T25" fmla="*/ 2147483647 h 509"/>
              <a:gd name="T26" fmla="*/ 2147483647 w 354"/>
              <a:gd name="T27" fmla="*/ 2147483647 h 509"/>
              <a:gd name="T28" fmla="*/ 2147483647 w 354"/>
              <a:gd name="T29" fmla="*/ 2147483647 h 509"/>
              <a:gd name="T30" fmla="*/ 2147483647 w 354"/>
              <a:gd name="T31" fmla="*/ 2147483647 h 509"/>
              <a:gd name="T32" fmla="*/ 2147483647 w 354"/>
              <a:gd name="T33" fmla="*/ 2147483647 h 509"/>
              <a:gd name="T34" fmla="*/ 2147483647 w 354"/>
              <a:gd name="T35" fmla="*/ 2147483647 h 509"/>
              <a:gd name="T36" fmla="*/ 2147483647 w 354"/>
              <a:gd name="T37" fmla="*/ 2147483647 h 509"/>
              <a:gd name="T38" fmla="*/ 2147483647 w 354"/>
              <a:gd name="T39" fmla="*/ 2147483647 h 509"/>
              <a:gd name="T40" fmla="*/ 2147483647 w 354"/>
              <a:gd name="T41" fmla="*/ 2147483647 h 509"/>
              <a:gd name="T42" fmla="*/ 2147483647 w 354"/>
              <a:gd name="T43" fmla="*/ 2147483647 h 509"/>
              <a:gd name="T44" fmla="*/ 2147483647 w 354"/>
              <a:gd name="T45" fmla="*/ 2147483647 h 509"/>
              <a:gd name="T46" fmla="*/ 2147483647 w 354"/>
              <a:gd name="T47" fmla="*/ 2147483647 h 509"/>
              <a:gd name="T48" fmla="*/ 2147483647 w 354"/>
              <a:gd name="T49" fmla="*/ 2147483647 h 509"/>
              <a:gd name="T50" fmla="*/ 2147483647 w 354"/>
              <a:gd name="T51" fmla="*/ 2147483647 h 509"/>
              <a:gd name="T52" fmla="*/ 2147483647 w 354"/>
              <a:gd name="T53" fmla="*/ 2147483647 h 509"/>
              <a:gd name="T54" fmla="*/ 2147483647 w 354"/>
              <a:gd name="T55" fmla="*/ 2147483647 h 509"/>
              <a:gd name="T56" fmla="*/ 2147483647 w 354"/>
              <a:gd name="T57" fmla="*/ 2147483647 h 509"/>
              <a:gd name="T58" fmla="*/ 2147483647 w 354"/>
              <a:gd name="T59" fmla="*/ 2147483647 h 509"/>
              <a:gd name="T60" fmla="*/ 2147483647 w 354"/>
              <a:gd name="T61" fmla="*/ 2147483647 h 509"/>
              <a:gd name="T62" fmla="*/ 0 w 354"/>
              <a:gd name="T63" fmla="*/ 2147483647 h 509"/>
              <a:gd name="T64" fmla="*/ 2147483647 w 354"/>
              <a:gd name="T65" fmla="*/ 2147483647 h 509"/>
              <a:gd name="T66" fmla="*/ 2147483647 w 354"/>
              <a:gd name="T67" fmla="*/ 2147483647 h 509"/>
              <a:gd name="T68" fmla="*/ 2147483647 w 354"/>
              <a:gd name="T69" fmla="*/ 2147483647 h 509"/>
              <a:gd name="T70" fmla="*/ 2147483647 w 354"/>
              <a:gd name="T71" fmla="*/ 2147483647 h 509"/>
              <a:gd name="T72" fmla="*/ 2147483647 w 354"/>
              <a:gd name="T73" fmla="*/ 2147483647 h 509"/>
              <a:gd name="T74" fmla="*/ 2147483647 w 354"/>
              <a:gd name="T75" fmla="*/ 2147483647 h 509"/>
              <a:gd name="T76" fmla="*/ 2147483647 w 354"/>
              <a:gd name="T77" fmla="*/ 2147483647 h 509"/>
              <a:gd name="T78" fmla="*/ 2147483647 w 354"/>
              <a:gd name="T79" fmla="*/ 2147483647 h 509"/>
              <a:gd name="T80" fmla="*/ 2147483647 w 354"/>
              <a:gd name="T81" fmla="*/ 2147483647 h 509"/>
              <a:gd name="T82" fmla="*/ 2147483647 w 354"/>
              <a:gd name="T83" fmla="*/ 2147483647 h 509"/>
              <a:gd name="T84" fmla="*/ 2147483647 w 354"/>
              <a:gd name="T85" fmla="*/ 2147483647 h 509"/>
              <a:gd name="T86" fmla="*/ 2147483647 w 354"/>
              <a:gd name="T87" fmla="*/ 0 h 509"/>
              <a:gd name="T88" fmla="*/ 2147483647 w 354"/>
              <a:gd name="T89" fmla="*/ 2147483647 h 509"/>
              <a:gd name="T90" fmla="*/ 2147483647 w 354"/>
              <a:gd name="T91" fmla="*/ 2147483647 h 509"/>
              <a:gd name="T92" fmla="*/ 2147483647 w 354"/>
              <a:gd name="T93" fmla="*/ 2147483647 h 509"/>
              <a:gd name="T94" fmla="*/ 2147483647 w 354"/>
              <a:gd name="T95" fmla="*/ 2147483647 h 509"/>
              <a:gd name="T96" fmla="*/ 2147483647 w 354"/>
              <a:gd name="T97" fmla="*/ 2147483647 h 509"/>
              <a:gd name="T98" fmla="*/ 2147483647 w 354"/>
              <a:gd name="T99" fmla="*/ 2147483647 h 509"/>
              <a:gd name="T100" fmla="*/ 2147483647 w 354"/>
              <a:gd name="T101" fmla="*/ 2147483647 h 509"/>
              <a:gd name="T102" fmla="*/ 2147483647 w 354"/>
              <a:gd name="T103" fmla="*/ 2147483647 h 5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4"/>
              <a:gd name="T157" fmla="*/ 0 h 509"/>
              <a:gd name="T158" fmla="*/ 354 w 354"/>
              <a:gd name="T159" fmla="*/ 509 h 50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4" h="509">
                <a:moveTo>
                  <a:pt x="266" y="38"/>
                </a:moveTo>
                <a:lnTo>
                  <a:pt x="294" y="72"/>
                </a:lnTo>
                <a:lnTo>
                  <a:pt x="317" y="108"/>
                </a:lnTo>
                <a:lnTo>
                  <a:pt x="335" y="148"/>
                </a:lnTo>
                <a:lnTo>
                  <a:pt x="346" y="189"/>
                </a:lnTo>
                <a:lnTo>
                  <a:pt x="353" y="233"/>
                </a:lnTo>
                <a:lnTo>
                  <a:pt x="354" y="277"/>
                </a:lnTo>
                <a:lnTo>
                  <a:pt x="349" y="320"/>
                </a:lnTo>
                <a:lnTo>
                  <a:pt x="339" y="363"/>
                </a:lnTo>
                <a:lnTo>
                  <a:pt x="330" y="387"/>
                </a:lnTo>
                <a:lnTo>
                  <a:pt x="318" y="410"/>
                </a:lnTo>
                <a:lnTo>
                  <a:pt x="306" y="433"/>
                </a:lnTo>
                <a:lnTo>
                  <a:pt x="291" y="454"/>
                </a:lnTo>
                <a:lnTo>
                  <a:pt x="272" y="472"/>
                </a:lnTo>
                <a:lnTo>
                  <a:pt x="253" y="487"/>
                </a:lnTo>
                <a:lnTo>
                  <a:pt x="230" y="497"/>
                </a:lnTo>
                <a:lnTo>
                  <a:pt x="204" y="501"/>
                </a:lnTo>
                <a:lnTo>
                  <a:pt x="186" y="508"/>
                </a:lnTo>
                <a:lnTo>
                  <a:pt x="187" y="509"/>
                </a:lnTo>
                <a:lnTo>
                  <a:pt x="172" y="506"/>
                </a:lnTo>
                <a:lnTo>
                  <a:pt x="158" y="504"/>
                </a:lnTo>
                <a:lnTo>
                  <a:pt x="143" y="500"/>
                </a:lnTo>
                <a:lnTo>
                  <a:pt x="129" y="495"/>
                </a:lnTo>
                <a:lnTo>
                  <a:pt x="115" y="490"/>
                </a:lnTo>
                <a:lnTo>
                  <a:pt x="103" y="482"/>
                </a:lnTo>
                <a:lnTo>
                  <a:pt x="90" y="472"/>
                </a:lnTo>
                <a:lnTo>
                  <a:pt x="80" y="460"/>
                </a:lnTo>
                <a:lnTo>
                  <a:pt x="53" y="424"/>
                </a:lnTo>
                <a:lnTo>
                  <a:pt x="31" y="386"/>
                </a:lnTo>
                <a:lnTo>
                  <a:pt x="15" y="343"/>
                </a:lnTo>
                <a:lnTo>
                  <a:pt x="5" y="300"/>
                </a:lnTo>
                <a:lnTo>
                  <a:pt x="0" y="255"/>
                </a:lnTo>
                <a:lnTo>
                  <a:pt x="2" y="210"/>
                </a:lnTo>
                <a:lnTo>
                  <a:pt x="11" y="166"/>
                </a:lnTo>
                <a:lnTo>
                  <a:pt x="26" y="122"/>
                </a:lnTo>
                <a:lnTo>
                  <a:pt x="35" y="100"/>
                </a:lnTo>
                <a:lnTo>
                  <a:pt x="46" y="78"/>
                </a:lnTo>
                <a:lnTo>
                  <a:pt x="61" y="59"/>
                </a:lnTo>
                <a:lnTo>
                  <a:pt x="77" y="40"/>
                </a:lnTo>
                <a:lnTo>
                  <a:pt x="96" y="25"/>
                </a:lnTo>
                <a:lnTo>
                  <a:pt x="117" y="14"/>
                </a:lnTo>
                <a:lnTo>
                  <a:pt x="138" y="7"/>
                </a:lnTo>
                <a:lnTo>
                  <a:pt x="163" y="4"/>
                </a:lnTo>
                <a:lnTo>
                  <a:pt x="170" y="0"/>
                </a:lnTo>
                <a:lnTo>
                  <a:pt x="178" y="1"/>
                </a:lnTo>
                <a:lnTo>
                  <a:pt x="186" y="2"/>
                </a:lnTo>
                <a:lnTo>
                  <a:pt x="194" y="4"/>
                </a:lnTo>
                <a:lnTo>
                  <a:pt x="201" y="6"/>
                </a:lnTo>
                <a:lnTo>
                  <a:pt x="209" y="9"/>
                </a:lnTo>
                <a:lnTo>
                  <a:pt x="217" y="10"/>
                </a:lnTo>
                <a:lnTo>
                  <a:pt x="224" y="12"/>
                </a:lnTo>
                <a:lnTo>
                  <a:pt x="266" y="38"/>
                </a:lnTo>
                <a:close/>
              </a:path>
            </a:pathLst>
          </a:custGeom>
          <a:solidFill>
            <a:srgbClr val="8E9365"/>
          </a:solidFill>
          <a:ln w="9525">
            <a:noFill/>
            <a:round/>
            <a:headEnd/>
            <a:tailEnd/>
          </a:ln>
        </p:spPr>
        <p:txBody>
          <a:bodyPr/>
          <a:lstStyle/>
          <a:p>
            <a:endParaRPr lang="en-US"/>
          </a:p>
        </p:txBody>
      </p:sp>
      <p:sp>
        <p:nvSpPr>
          <p:cNvPr id="151" name="Freeform 21"/>
          <p:cNvSpPr>
            <a:spLocks/>
          </p:cNvSpPr>
          <p:nvPr/>
        </p:nvSpPr>
        <p:spPr bwMode="auto">
          <a:xfrm rot="1004478">
            <a:off x="7353300" y="2677325"/>
            <a:ext cx="196850" cy="315913"/>
          </a:xfrm>
          <a:custGeom>
            <a:avLst/>
            <a:gdLst>
              <a:gd name="T0" fmla="*/ 2147483647 w 291"/>
              <a:gd name="T1" fmla="*/ 2147483647 h 461"/>
              <a:gd name="T2" fmla="*/ 2147483647 w 291"/>
              <a:gd name="T3" fmla="*/ 2147483647 h 461"/>
              <a:gd name="T4" fmla="*/ 2147483647 w 291"/>
              <a:gd name="T5" fmla="*/ 2147483647 h 461"/>
              <a:gd name="T6" fmla="*/ 2147483647 w 291"/>
              <a:gd name="T7" fmla="*/ 2147483647 h 461"/>
              <a:gd name="T8" fmla="*/ 2147483647 w 291"/>
              <a:gd name="T9" fmla="*/ 2147483647 h 461"/>
              <a:gd name="T10" fmla="*/ 2147483647 w 291"/>
              <a:gd name="T11" fmla="*/ 2147483647 h 461"/>
              <a:gd name="T12" fmla="*/ 2147483647 w 291"/>
              <a:gd name="T13" fmla="*/ 2147483647 h 461"/>
              <a:gd name="T14" fmla="*/ 2147483647 w 291"/>
              <a:gd name="T15" fmla="*/ 2147483647 h 461"/>
              <a:gd name="T16" fmla="*/ 2147483647 w 291"/>
              <a:gd name="T17" fmla="*/ 2147483647 h 461"/>
              <a:gd name="T18" fmla="*/ 2147483647 w 291"/>
              <a:gd name="T19" fmla="*/ 2147483647 h 461"/>
              <a:gd name="T20" fmla="*/ 2147483647 w 291"/>
              <a:gd name="T21" fmla="*/ 2147483647 h 461"/>
              <a:gd name="T22" fmla="*/ 2147483647 w 291"/>
              <a:gd name="T23" fmla="*/ 2147483647 h 461"/>
              <a:gd name="T24" fmla="*/ 2147483647 w 291"/>
              <a:gd name="T25" fmla="*/ 2147483647 h 461"/>
              <a:gd name="T26" fmla="*/ 2147483647 w 291"/>
              <a:gd name="T27" fmla="*/ 2147483647 h 461"/>
              <a:gd name="T28" fmla="*/ 2147483647 w 291"/>
              <a:gd name="T29" fmla="*/ 2147483647 h 461"/>
              <a:gd name="T30" fmla="*/ 2147483647 w 291"/>
              <a:gd name="T31" fmla="*/ 2147483647 h 461"/>
              <a:gd name="T32" fmla="*/ 2147483647 w 291"/>
              <a:gd name="T33" fmla="*/ 2147483647 h 461"/>
              <a:gd name="T34" fmla="*/ 2147483647 w 291"/>
              <a:gd name="T35" fmla="*/ 2147483647 h 461"/>
              <a:gd name="T36" fmla="*/ 2147483647 w 291"/>
              <a:gd name="T37" fmla="*/ 2147483647 h 461"/>
              <a:gd name="T38" fmla="*/ 2147483647 w 291"/>
              <a:gd name="T39" fmla="*/ 2147483647 h 461"/>
              <a:gd name="T40" fmla="*/ 2147483647 w 291"/>
              <a:gd name="T41" fmla="*/ 2147483647 h 461"/>
              <a:gd name="T42" fmla="*/ 2147483647 w 291"/>
              <a:gd name="T43" fmla="*/ 2147483647 h 461"/>
              <a:gd name="T44" fmla="*/ 2147483647 w 291"/>
              <a:gd name="T45" fmla="*/ 2147483647 h 461"/>
              <a:gd name="T46" fmla="*/ 2147483647 w 291"/>
              <a:gd name="T47" fmla="*/ 2147483647 h 461"/>
              <a:gd name="T48" fmla="*/ 2147483647 w 291"/>
              <a:gd name="T49" fmla="*/ 2147483647 h 461"/>
              <a:gd name="T50" fmla="*/ 2147483647 w 291"/>
              <a:gd name="T51" fmla="*/ 2147483647 h 461"/>
              <a:gd name="T52" fmla="*/ 2147483647 w 291"/>
              <a:gd name="T53" fmla="*/ 2147483647 h 461"/>
              <a:gd name="T54" fmla="*/ 2147483647 w 291"/>
              <a:gd name="T55" fmla="*/ 2147483647 h 461"/>
              <a:gd name="T56" fmla="*/ 2147483647 w 291"/>
              <a:gd name="T57" fmla="*/ 2147483647 h 461"/>
              <a:gd name="T58" fmla="*/ 2147483647 w 291"/>
              <a:gd name="T59" fmla="*/ 2147483647 h 461"/>
              <a:gd name="T60" fmla="*/ 2147483647 w 291"/>
              <a:gd name="T61" fmla="*/ 2147483647 h 461"/>
              <a:gd name="T62" fmla="*/ 2147483647 w 291"/>
              <a:gd name="T63" fmla="*/ 2147483647 h 461"/>
              <a:gd name="T64" fmla="*/ 2147483647 w 291"/>
              <a:gd name="T65" fmla="*/ 2147483647 h 4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1"/>
              <a:gd name="T100" fmla="*/ 0 h 461"/>
              <a:gd name="T101" fmla="*/ 291 w 291"/>
              <a:gd name="T102" fmla="*/ 461 h 4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1" h="461">
                <a:moveTo>
                  <a:pt x="287" y="188"/>
                </a:moveTo>
                <a:lnTo>
                  <a:pt x="291" y="221"/>
                </a:lnTo>
                <a:lnTo>
                  <a:pt x="291" y="256"/>
                </a:lnTo>
                <a:lnTo>
                  <a:pt x="287" y="288"/>
                </a:lnTo>
                <a:lnTo>
                  <a:pt x="279" y="320"/>
                </a:lnTo>
                <a:lnTo>
                  <a:pt x="269" y="350"/>
                </a:lnTo>
                <a:lnTo>
                  <a:pt x="255" y="380"/>
                </a:lnTo>
                <a:lnTo>
                  <a:pt x="237" y="408"/>
                </a:lnTo>
                <a:lnTo>
                  <a:pt x="216" y="433"/>
                </a:lnTo>
                <a:lnTo>
                  <a:pt x="208" y="439"/>
                </a:lnTo>
                <a:lnTo>
                  <a:pt x="199" y="445"/>
                </a:lnTo>
                <a:lnTo>
                  <a:pt x="188" y="450"/>
                </a:lnTo>
                <a:lnTo>
                  <a:pt x="179" y="456"/>
                </a:lnTo>
                <a:lnTo>
                  <a:pt x="169" y="460"/>
                </a:lnTo>
                <a:lnTo>
                  <a:pt x="158" y="461"/>
                </a:lnTo>
                <a:lnTo>
                  <a:pt x="147" y="461"/>
                </a:lnTo>
                <a:lnTo>
                  <a:pt x="136" y="456"/>
                </a:lnTo>
                <a:lnTo>
                  <a:pt x="126" y="457"/>
                </a:lnTo>
                <a:lnTo>
                  <a:pt x="118" y="455"/>
                </a:lnTo>
                <a:lnTo>
                  <a:pt x="109" y="451"/>
                </a:lnTo>
                <a:lnTo>
                  <a:pt x="101" y="446"/>
                </a:lnTo>
                <a:lnTo>
                  <a:pt x="94" y="440"/>
                </a:lnTo>
                <a:lnTo>
                  <a:pt x="87" y="434"/>
                </a:lnTo>
                <a:lnTo>
                  <a:pt x="79" y="428"/>
                </a:lnTo>
                <a:lnTo>
                  <a:pt x="72" y="424"/>
                </a:lnTo>
                <a:lnTo>
                  <a:pt x="72" y="425"/>
                </a:lnTo>
                <a:lnTo>
                  <a:pt x="73" y="425"/>
                </a:lnTo>
                <a:lnTo>
                  <a:pt x="74" y="425"/>
                </a:lnTo>
                <a:lnTo>
                  <a:pt x="75" y="423"/>
                </a:lnTo>
                <a:lnTo>
                  <a:pt x="74" y="421"/>
                </a:lnTo>
                <a:lnTo>
                  <a:pt x="71" y="419"/>
                </a:lnTo>
                <a:lnTo>
                  <a:pt x="68" y="416"/>
                </a:lnTo>
                <a:lnTo>
                  <a:pt x="67" y="417"/>
                </a:lnTo>
                <a:lnTo>
                  <a:pt x="67" y="418"/>
                </a:lnTo>
                <a:lnTo>
                  <a:pt x="67" y="419"/>
                </a:lnTo>
                <a:lnTo>
                  <a:pt x="67" y="420"/>
                </a:lnTo>
                <a:lnTo>
                  <a:pt x="65" y="416"/>
                </a:lnTo>
                <a:lnTo>
                  <a:pt x="67" y="413"/>
                </a:lnTo>
                <a:lnTo>
                  <a:pt x="60" y="408"/>
                </a:lnTo>
                <a:lnTo>
                  <a:pt x="56" y="398"/>
                </a:lnTo>
                <a:lnTo>
                  <a:pt x="51" y="389"/>
                </a:lnTo>
                <a:lnTo>
                  <a:pt x="43" y="382"/>
                </a:lnTo>
                <a:lnTo>
                  <a:pt x="24" y="350"/>
                </a:lnTo>
                <a:lnTo>
                  <a:pt x="12" y="314"/>
                </a:lnTo>
                <a:lnTo>
                  <a:pt x="4" y="275"/>
                </a:lnTo>
                <a:lnTo>
                  <a:pt x="0" y="236"/>
                </a:lnTo>
                <a:lnTo>
                  <a:pt x="1" y="197"/>
                </a:lnTo>
                <a:lnTo>
                  <a:pt x="8" y="158"/>
                </a:lnTo>
                <a:lnTo>
                  <a:pt x="19" y="120"/>
                </a:lnTo>
                <a:lnTo>
                  <a:pt x="34" y="85"/>
                </a:lnTo>
                <a:lnTo>
                  <a:pt x="42" y="69"/>
                </a:lnTo>
                <a:lnTo>
                  <a:pt x="52" y="54"/>
                </a:lnTo>
                <a:lnTo>
                  <a:pt x="65" y="40"/>
                </a:lnTo>
                <a:lnTo>
                  <a:pt x="79" y="28"/>
                </a:lnTo>
                <a:lnTo>
                  <a:pt x="94" y="17"/>
                </a:lnTo>
                <a:lnTo>
                  <a:pt x="110" y="8"/>
                </a:lnTo>
                <a:lnTo>
                  <a:pt x="127" y="2"/>
                </a:lnTo>
                <a:lnTo>
                  <a:pt x="146" y="0"/>
                </a:lnTo>
                <a:lnTo>
                  <a:pt x="177" y="8"/>
                </a:lnTo>
                <a:lnTo>
                  <a:pt x="203" y="24"/>
                </a:lnTo>
                <a:lnTo>
                  <a:pt x="225" y="45"/>
                </a:lnTo>
                <a:lnTo>
                  <a:pt x="244" y="70"/>
                </a:lnTo>
                <a:lnTo>
                  <a:pt x="259" y="98"/>
                </a:lnTo>
                <a:lnTo>
                  <a:pt x="270" y="128"/>
                </a:lnTo>
                <a:lnTo>
                  <a:pt x="280" y="158"/>
                </a:lnTo>
                <a:lnTo>
                  <a:pt x="287" y="188"/>
                </a:lnTo>
                <a:close/>
              </a:path>
            </a:pathLst>
          </a:custGeom>
          <a:solidFill>
            <a:srgbClr val="A50021"/>
          </a:solidFill>
          <a:ln w="9525">
            <a:noFill/>
            <a:round/>
            <a:headEnd/>
            <a:tailEnd/>
          </a:ln>
        </p:spPr>
        <p:txBody>
          <a:bodyPr/>
          <a:lstStyle/>
          <a:p>
            <a:endParaRPr lang="en-US"/>
          </a:p>
        </p:txBody>
      </p:sp>
      <p:sp>
        <p:nvSpPr>
          <p:cNvPr id="152" name="Freeform 22"/>
          <p:cNvSpPr>
            <a:spLocks/>
          </p:cNvSpPr>
          <p:nvPr/>
        </p:nvSpPr>
        <p:spPr bwMode="auto">
          <a:xfrm rot="1004478">
            <a:off x="7499350" y="2724950"/>
            <a:ext cx="68263" cy="282575"/>
          </a:xfrm>
          <a:custGeom>
            <a:avLst/>
            <a:gdLst>
              <a:gd name="T0" fmla="*/ 2147483647 w 99"/>
              <a:gd name="T1" fmla="*/ 2147483647 h 415"/>
              <a:gd name="T2" fmla="*/ 2147483647 w 99"/>
              <a:gd name="T3" fmla="*/ 2147483647 h 415"/>
              <a:gd name="T4" fmla="*/ 2147483647 w 99"/>
              <a:gd name="T5" fmla="*/ 2147483647 h 415"/>
              <a:gd name="T6" fmla="*/ 2147483647 w 99"/>
              <a:gd name="T7" fmla="*/ 2147483647 h 415"/>
              <a:gd name="T8" fmla="*/ 2147483647 w 99"/>
              <a:gd name="T9" fmla="*/ 2147483647 h 415"/>
              <a:gd name="T10" fmla="*/ 2147483647 w 99"/>
              <a:gd name="T11" fmla="*/ 2147483647 h 415"/>
              <a:gd name="T12" fmla="*/ 2147483647 w 99"/>
              <a:gd name="T13" fmla="*/ 2147483647 h 415"/>
              <a:gd name="T14" fmla="*/ 2147483647 w 99"/>
              <a:gd name="T15" fmla="*/ 2147483647 h 415"/>
              <a:gd name="T16" fmla="*/ 2147483647 w 99"/>
              <a:gd name="T17" fmla="*/ 2147483647 h 415"/>
              <a:gd name="T18" fmla="*/ 2147483647 w 99"/>
              <a:gd name="T19" fmla="*/ 2147483647 h 415"/>
              <a:gd name="T20" fmla="*/ 2147483647 w 99"/>
              <a:gd name="T21" fmla="*/ 2147483647 h 415"/>
              <a:gd name="T22" fmla="*/ 2147483647 w 99"/>
              <a:gd name="T23" fmla="*/ 2147483647 h 415"/>
              <a:gd name="T24" fmla="*/ 2147483647 w 99"/>
              <a:gd name="T25" fmla="*/ 2147483647 h 415"/>
              <a:gd name="T26" fmla="*/ 2147483647 w 99"/>
              <a:gd name="T27" fmla="*/ 2147483647 h 415"/>
              <a:gd name="T28" fmla="*/ 2147483647 w 99"/>
              <a:gd name="T29" fmla="*/ 2147483647 h 415"/>
              <a:gd name="T30" fmla="*/ 2147483647 w 99"/>
              <a:gd name="T31" fmla="*/ 2147483647 h 415"/>
              <a:gd name="T32" fmla="*/ 0 w 99"/>
              <a:gd name="T33" fmla="*/ 2147483647 h 415"/>
              <a:gd name="T34" fmla="*/ 2147483647 w 99"/>
              <a:gd name="T35" fmla="*/ 2147483647 h 415"/>
              <a:gd name="T36" fmla="*/ 2147483647 w 99"/>
              <a:gd name="T37" fmla="*/ 2147483647 h 415"/>
              <a:gd name="T38" fmla="*/ 2147483647 w 99"/>
              <a:gd name="T39" fmla="*/ 2147483647 h 415"/>
              <a:gd name="T40" fmla="*/ 2147483647 w 99"/>
              <a:gd name="T41" fmla="*/ 2147483647 h 415"/>
              <a:gd name="T42" fmla="*/ 2147483647 w 99"/>
              <a:gd name="T43" fmla="*/ 2147483647 h 415"/>
              <a:gd name="T44" fmla="*/ 2147483647 w 99"/>
              <a:gd name="T45" fmla="*/ 2147483647 h 415"/>
              <a:gd name="T46" fmla="*/ 2147483647 w 99"/>
              <a:gd name="T47" fmla="*/ 2147483647 h 415"/>
              <a:gd name="T48" fmla="*/ 2147483647 w 99"/>
              <a:gd name="T49" fmla="*/ 2147483647 h 415"/>
              <a:gd name="T50" fmla="*/ 2147483647 w 99"/>
              <a:gd name="T51" fmla="*/ 2147483647 h 415"/>
              <a:gd name="T52" fmla="*/ 2147483647 w 99"/>
              <a:gd name="T53" fmla="*/ 2147483647 h 415"/>
              <a:gd name="T54" fmla="*/ 2147483647 w 99"/>
              <a:gd name="T55" fmla="*/ 2147483647 h 415"/>
              <a:gd name="T56" fmla="*/ 2147483647 w 99"/>
              <a:gd name="T57" fmla="*/ 2147483647 h 415"/>
              <a:gd name="T58" fmla="*/ 2147483647 w 99"/>
              <a:gd name="T59" fmla="*/ 2147483647 h 415"/>
              <a:gd name="T60" fmla="*/ 2147483647 w 99"/>
              <a:gd name="T61" fmla="*/ 2147483647 h 415"/>
              <a:gd name="T62" fmla="*/ 2147483647 w 99"/>
              <a:gd name="T63" fmla="*/ 2147483647 h 415"/>
              <a:gd name="T64" fmla="*/ 2147483647 w 99"/>
              <a:gd name="T65" fmla="*/ 0 h 415"/>
              <a:gd name="T66" fmla="*/ 2147483647 w 99"/>
              <a:gd name="T67" fmla="*/ 2147483647 h 415"/>
              <a:gd name="T68" fmla="*/ 2147483647 w 99"/>
              <a:gd name="T69" fmla="*/ 2147483647 h 415"/>
              <a:gd name="T70" fmla="*/ 2147483647 w 99"/>
              <a:gd name="T71" fmla="*/ 2147483647 h 415"/>
              <a:gd name="T72" fmla="*/ 2147483647 w 99"/>
              <a:gd name="T73" fmla="*/ 2147483647 h 415"/>
              <a:gd name="T74" fmla="*/ 2147483647 w 99"/>
              <a:gd name="T75" fmla="*/ 2147483647 h 415"/>
              <a:gd name="T76" fmla="*/ 2147483647 w 99"/>
              <a:gd name="T77" fmla="*/ 2147483647 h 415"/>
              <a:gd name="T78" fmla="*/ 2147483647 w 99"/>
              <a:gd name="T79" fmla="*/ 2147483647 h 415"/>
              <a:gd name="T80" fmla="*/ 2147483647 w 99"/>
              <a:gd name="T81" fmla="*/ 2147483647 h 4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415"/>
              <a:gd name="T125" fmla="*/ 99 w 99"/>
              <a:gd name="T126" fmla="*/ 415 h 4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415">
                <a:moveTo>
                  <a:pt x="86" y="294"/>
                </a:moveTo>
                <a:lnTo>
                  <a:pt x="83" y="306"/>
                </a:lnTo>
                <a:lnTo>
                  <a:pt x="78" y="316"/>
                </a:lnTo>
                <a:lnTo>
                  <a:pt x="75" y="326"/>
                </a:lnTo>
                <a:lnTo>
                  <a:pt x="69" y="337"/>
                </a:lnTo>
                <a:lnTo>
                  <a:pt x="65" y="346"/>
                </a:lnTo>
                <a:lnTo>
                  <a:pt x="59" y="355"/>
                </a:lnTo>
                <a:lnTo>
                  <a:pt x="52" y="364"/>
                </a:lnTo>
                <a:lnTo>
                  <a:pt x="45" y="374"/>
                </a:lnTo>
                <a:lnTo>
                  <a:pt x="41" y="380"/>
                </a:lnTo>
                <a:lnTo>
                  <a:pt x="37" y="386"/>
                </a:lnTo>
                <a:lnTo>
                  <a:pt x="32" y="392"/>
                </a:lnTo>
                <a:lnTo>
                  <a:pt x="26" y="398"/>
                </a:lnTo>
                <a:lnTo>
                  <a:pt x="21" y="402"/>
                </a:lnTo>
                <a:lnTo>
                  <a:pt x="14" y="407"/>
                </a:lnTo>
                <a:lnTo>
                  <a:pt x="7" y="412"/>
                </a:lnTo>
                <a:lnTo>
                  <a:pt x="0" y="415"/>
                </a:lnTo>
                <a:lnTo>
                  <a:pt x="26" y="384"/>
                </a:lnTo>
                <a:lnTo>
                  <a:pt x="48" y="349"/>
                </a:lnTo>
                <a:lnTo>
                  <a:pt x="66" y="311"/>
                </a:lnTo>
                <a:lnTo>
                  <a:pt x="77" y="271"/>
                </a:lnTo>
                <a:lnTo>
                  <a:pt x="83" y="230"/>
                </a:lnTo>
                <a:lnTo>
                  <a:pt x="84" y="188"/>
                </a:lnTo>
                <a:lnTo>
                  <a:pt x="81" y="147"/>
                </a:lnTo>
                <a:lnTo>
                  <a:pt x="71" y="107"/>
                </a:lnTo>
                <a:lnTo>
                  <a:pt x="67" y="94"/>
                </a:lnTo>
                <a:lnTo>
                  <a:pt x="61" y="80"/>
                </a:lnTo>
                <a:lnTo>
                  <a:pt x="54" y="66"/>
                </a:lnTo>
                <a:lnTo>
                  <a:pt x="47" y="52"/>
                </a:lnTo>
                <a:lnTo>
                  <a:pt x="39" y="38"/>
                </a:lnTo>
                <a:lnTo>
                  <a:pt x="31" y="26"/>
                </a:lnTo>
                <a:lnTo>
                  <a:pt x="23" y="12"/>
                </a:lnTo>
                <a:lnTo>
                  <a:pt x="15" y="0"/>
                </a:lnTo>
                <a:lnTo>
                  <a:pt x="40" y="28"/>
                </a:lnTo>
                <a:lnTo>
                  <a:pt x="62" y="60"/>
                </a:lnTo>
                <a:lnTo>
                  <a:pt x="78" y="96"/>
                </a:lnTo>
                <a:lnTo>
                  <a:pt x="91" y="134"/>
                </a:lnTo>
                <a:lnTo>
                  <a:pt x="98" y="174"/>
                </a:lnTo>
                <a:lnTo>
                  <a:pt x="99" y="215"/>
                </a:lnTo>
                <a:lnTo>
                  <a:pt x="96" y="255"/>
                </a:lnTo>
                <a:lnTo>
                  <a:pt x="86" y="294"/>
                </a:lnTo>
                <a:close/>
              </a:path>
            </a:pathLst>
          </a:custGeom>
          <a:solidFill>
            <a:srgbClr val="8E9365"/>
          </a:solidFill>
          <a:ln w="9525">
            <a:noFill/>
            <a:round/>
            <a:headEnd/>
            <a:tailEnd/>
          </a:ln>
        </p:spPr>
        <p:txBody>
          <a:bodyPr/>
          <a:lstStyle/>
          <a:p>
            <a:endParaRPr lang="en-US"/>
          </a:p>
        </p:txBody>
      </p:sp>
      <p:sp>
        <p:nvSpPr>
          <p:cNvPr id="153" name="Freeform 23"/>
          <p:cNvSpPr>
            <a:spLocks/>
          </p:cNvSpPr>
          <p:nvPr/>
        </p:nvSpPr>
        <p:spPr bwMode="auto">
          <a:xfrm rot="1004478">
            <a:off x="7488238" y="3007525"/>
            <a:ext cx="150812" cy="182563"/>
          </a:xfrm>
          <a:custGeom>
            <a:avLst/>
            <a:gdLst>
              <a:gd name="T0" fmla="*/ 2147483647 w 219"/>
              <a:gd name="T1" fmla="*/ 2147483647 h 268"/>
              <a:gd name="T2" fmla="*/ 2147483647 w 219"/>
              <a:gd name="T3" fmla="*/ 2147483647 h 268"/>
              <a:gd name="T4" fmla="*/ 2147483647 w 219"/>
              <a:gd name="T5" fmla="*/ 2147483647 h 268"/>
              <a:gd name="T6" fmla="*/ 2147483647 w 219"/>
              <a:gd name="T7" fmla="*/ 2147483647 h 268"/>
              <a:gd name="T8" fmla="*/ 2147483647 w 219"/>
              <a:gd name="T9" fmla="*/ 2147483647 h 268"/>
              <a:gd name="T10" fmla="*/ 2147483647 w 219"/>
              <a:gd name="T11" fmla="*/ 2147483647 h 268"/>
              <a:gd name="T12" fmla="*/ 2147483647 w 219"/>
              <a:gd name="T13" fmla="*/ 2147483647 h 268"/>
              <a:gd name="T14" fmla="*/ 2147483647 w 219"/>
              <a:gd name="T15" fmla="*/ 2147483647 h 268"/>
              <a:gd name="T16" fmla="*/ 2147483647 w 219"/>
              <a:gd name="T17" fmla="*/ 2147483647 h 268"/>
              <a:gd name="T18" fmla="*/ 2147483647 w 219"/>
              <a:gd name="T19" fmla="*/ 2147483647 h 268"/>
              <a:gd name="T20" fmla="*/ 2147483647 w 219"/>
              <a:gd name="T21" fmla="*/ 2147483647 h 268"/>
              <a:gd name="T22" fmla="*/ 2147483647 w 219"/>
              <a:gd name="T23" fmla="*/ 2147483647 h 268"/>
              <a:gd name="T24" fmla="*/ 2147483647 w 219"/>
              <a:gd name="T25" fmla="*/ 2147483647 h 268"/>
              <a:gd name="T26" fmla="*/ 2147483647 w 219"/>
              <a:gd name="T27" fmla="*/ 2147483647 h 268"/>
              <a:gd name="T28" fmla="*/ 2147483647 w 219"/>
              <a:gd name="T29" fmla="*/ 2147483647 h 268"/>
              <a:gd name="T30" fmla="*/ 2147483647 w 219"/>
              <a:gd name="T31" fmla="*/ 2147483647 h 268"/>
              <a:gd name="T32" fmla="*/ 2147483647 w 219"/>
              <a:gd name="T33" fmla="*/ 2147483647 h 268"/>
              <a:gd name="T34" fmla="*/ 2147483647 w 219"/>
              <a:gd name="T35" fmla="*/ 2147483647 h 268"/>
              <a:gd name="T36" fmla="*/ 2147483647 w 219"/>
              <a:gd name="T37" fmla="*/ 2147483647 h 268"/>
              <a:gd name="T38" fmla="*/ 2147483647 w 219"/>
              <a:gd name="T39" fmla="*/ 2147483647 h 268"/>
              <a:gd name="T40" fmla="*/ 2147483647 w 219"/>
              <a:gd name="T41" fmla="*/ 2147483647 h 268"/>
              <a:gd name="T42" fmla="*/ 2147483647 w 219"/>
              <a:gd name="T43" fmla="*/ 2147483647 h 268"/>
              <a:gd name="T44" fmla="*/ 2147483647 w 219"/>
              <a:gd name="T45" fmla="*/ 2147483647 h 268"/>
              <a:gd name="T46" fmla="*/ 2147483647 w 219"/>
              <a:gd name="T47" fmla="*/ 2147483647 h 268"/>
              <a:gd name="T48" fmla="*/ 2147483647 w 219"/>
              <a:gd name="T49" fmla="*/ 0 h 268"/>
              <a:gd name="T50" fmla="*/ 2147483647 w 219"/>
              <a:gd name="T51" fmla="*/ 2147483647 h 268"/>
              <a:gd name="T52" fmla="*/ 2147483647 w 219"/>
              <a:gd name="T53" fmla="*/ 2147483647 h 268"/>
              <a:gd name="T54" fmla="*/ 2147483647 w 219"/>
              <a:gd name="T55" fmla="*/ 2147483647 h 268"/>
              <a:gd name="T56" fmla="*/ 2147483647 w 219"/>
              <a:gd name="T57" fmla="*/ 2147483647 h 268"/>
              <a:gd name="T58" fmla="*/ 2147483647 w 219"/>
              <a:gd name="T59" fmla="*/ 2147483647 h 268"/>
              <a:gd name="T60" fmla="*/ 2147483647 w 219"/>
              <a:gd name="T61" fmla="*/ 2147483647 h 268"/>
              <a:gd name="T62" fmla="*/ 2147483647 w 219"/>
              <a:gd name="T63" fmla="*/ 2147483647 h 268"/>
              <a:gd name="T64" fmla="*/ 2147483647 w 219"/>
              <a:gd name="T65" fmla="*/ 2147483647 h 268"/>
              <a:gd name="T66" fmla="*/ 2147483647 w 219"/>
              <a:gd name="T67" fmla="*/ 2147483647 h 268"/>
              <a:gd name="T68" fmla="*/ 2147483647 w 219"/>
              <a:gd name="T69" fmla="*/ 2147483647 h 268"/>
              <a:gd name="T70" fmla="*/ 2147483647 w 219"/>
              <a:gd name="T71" fmla="*/ 2147483647 h 268"/>
              <a:gd name="T72" fmla="*/ 2147483647 w 219"/>
              <a:gd name="T73" fmla="*/ 2147483647 h 268"/>
              <a:gd name="T74" fmla="*/ 2147483647 w 219"/>
              <a:gd name="T75" fmla="*/ 2147483647 h 268"/>
              <a:gd name="T76" fmla="*/ 2147483647 w 219"/>
              <a:gd name="T77" fmla="*/ 2147483647 h 268"/>
              <a:gd name="T78" fmla="*/ 2147483647 w 219"/>
              <a:gd name="T79" fmla="*/ 2147483647 h 268"/>
              <a:gd name="T80" fmla="*/ 2147483647 w 219"/>
              <a:gd name="T81" fmla="*/ 2147483647 h 268"/>
              <a:gd name="T82" fmla="*/ 2147483647 w 219"/>
              <a:gd name="T83" fmla="*/ 2147483647 h 268"/>
              <a:gd name="T84" fmla="*/ 2147483647 w 219"/>
              <a:gd name="T85" fmla="*/ 2147483647 h 268"/>
              <a:gd name="T86" fmla="*/ 2147483647 w 219"/>
              <a:gd name="T87" fmla="*/ 2147483647 h 268"/>
              <a:gd name="T88" fmla="*/ 2147483647 w 219"/>
              <a:gd name="T89" fmla="*/ 2147483647 h 268"/>
              <a:gd name="T90" fmla="*/ 2147483647 w 219"/>
              <a:gd name="T91" fmla="*/ 2147483647 h 268"/>
              <a:gd name="T92" fmla="*/ 2147483647 w 219"/>
              <a:gd name="T93" fmla="*/ 2147483647 h 268"/>
              <a:gd name="T94" fmla="*/ 2147483647 w 219"/>
              <a:gd name="T95" fmla="*/ 2147483647 h 268"/>
              <a:gd name="T96" fmla="*/ 2147483647 w 219"/>
              <a:gd name="T97" fmla="*/ 2147483647 h 268"/>
              <a:gd name="T98" fmla="*/ 2147483647 w 219"/>
              <a:gd name="T99" fmla="*/ 2147483647 h 268"/>
              <a:gd name="T100" fmla="*/ 2147483647 w 219"/>
              <a:gd name="T101" fmla="*/ 2147483647 h 268"/>
              <a:gd name="T102" fmla="*/ 2147483647 w 219"/>
              <a:gd name="T103" fmla="*/ 2147483647 h 268"/>
              <a:gd name="T104" fmla="*/ 2147483647 w 219"/>
              <a:gd name="T105" fmla="*/ 2147483647 h 268"/>
              <a:gd name="T106" fmla="*/ 2147483647 w 219"/>
              <a:gd name="T107" fmla="*/ 2147483647 h 268"/>
              <a:gd name="T108" fmla="*/ 2147483647 w 219"/>
              <a:gd name="T109" fmla="*/ 2147483647 h 268"/>
              <a:gd name="T110" fmla="*/ 2147483647 w 219"/>
              <a:gd name="T111" fmla="*/ 2147483647 h 268"/>
              <a:gd name="T112" fmla="*/ 2147483647 w 219"/>
              <a:gd name="T113" fmla="*/ 2147483647 h 268"/>
              <a:gd name="T114" fmla="*/ 2147483647 w 219"/>
              <a:gd name="T115" fmla="*/ 2147483647 h 268"/>
              <a:gd name="T116" fmla="*/ 0 w 219"/>
              <a:gd name="T117" fmla="*/ 2147483647 h 268"/>
              <a:gd name="T118" fmla="*/ 2147483647 w 219"/>
              <a:gd name="T119" fmla="*/ 2147483647 h 2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9"/>
              <a:gd name="T181" fmla="*/ 0 h 268"/>
              <a:gd name="T182" fmla="*/ 219 w 219"/>
              <a:gd name="T183" fmla="*/ 268 h 2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9" h="268">
                <a:moveTo>
                  <a:pt x="2" y="261"/>
                </a:moveTo>
                <a:lnTo>
                  <a:pt x="10" y="261"/>
                </a:lnTo>
                <a:lnTo>
                  <a:pt x="18" y="260"/>
                </a:lnTo>
                <a:lnTo>
                  <a:pt x="27" y="257"/>
                </a:lnTo>
                <a:lnTo>
                  <a:pt x="37" y="255"/>
                </a:lnTo>
                <a:lnTo>
                  <a:pt x="46" y="252"/>
                </a:lnTo>
                <a:lnTo>
                  <a:pt x="55" y="248"/>
                </a:lnTo>
                <a:lnTo>
                  <a:pt x="66" y="242"/>
                </a:lnTo>
                <a:lnTo>
                  <a:pt x="75" y="237"/>
                </a:lnTo>
                <a:lnTo>
                  <a:pt x="97" y="221"/>
                </a:lnTo>
                <a:lnTo>
                  <a:pt x="117" y="202"/>
                </a:lnTo>
                <a:lnTo>
                  <a:pt x="138" y="180"/>
                </a:lnTo>
                <a:lnTo>
                  <a:pt x="157" y="156"/>
                </a:lnTo>
                <a:lnTo>
                  <a:pt x="173" y="132"/>
                </a:lnTo>
                <a:lnTo>
                  <a:pt x="187" y="106"/>
                </a:lnTo>
                <a:lnTo>
                  <a:pt x="198" y="81"/>
                </a:lnTo>
                <a:lnTo>
                  <a:pt x="205" y="56"/>
                </a:lnTo>
                <a:lnTo>
                  <a:pt x="207" y="44"/>
                </a:lnTo>
                <a:lnTo>
                  <a:pt x="210" y="34"/>
                </a:lnTo>
                <a:lnTo>
                  <a:pt x="211" y="22"/>
                </a:lnTo>
                <a:lnTo>
                  <a:pt x="210" y="12"/>
                </a:lnTo>
                <a:lnTo>
                  <a:pt x="212" y="9"/>
                </a:lnTo>
                <a:lnTo>
                  <a:pt x="212" y="5"/>
                </a:lnTo>
                <a:lnTo>
                  <a:pt x="212" y="3"/>
                </a:lnTo>
                <a:lnTo>
                  <a:pt x="215" y="0"/>
                </a:lnTo>
                <a:lnTo>
                  <a:pt x="218" y="9"/>
                </a:lnTo>
                <a:lnTo>
                  <a:pt x="219" y="18"/>
                </a:lnTo>
                <a:lnTo>
                  <a:pt x="218" y="28"/>
                </a:lnTo>
                <a:lnTo>
                  <a:pt x="218" y="39"/>
                </a:lnTo>
                <a:lnTo>
                  <a:pt x="217" y="52"/>
                </a:lnTo>
                <a:lnTo>
                  <a:pt x="214" y="67"/>
                </a:lnTo>
                <a:lnTo>
                  <a:pt x="210" y="82"/>
                </a:lnTo>
                <a:lnTo>
                  <a:pt x="204" y="98"/>
                </a:lnTo>
                <a:lnTo>
                  <a:pt x="202" y="104"/>
                </a:lnTo>
                <a:lnTo>
                  <a:pt x="199" y="110"/>
                </a:lnTo>
                <a:lnTo>
                  <a:pt x="195" y="117"/>
                </a:lnTo>
                <a:lnTo>
                  <a:pt x="191" y="123"/>
                </a:lnTo>
                <a:lnTo>
                  <a:pt x="189" y="130"/>
                </a:lnTo>
                <a:lnTo>
                  <a:pt x="185" y="135"/>
                </a:lnTo>
                <a:lnTo>
                  <a:pt x="182" y="142"/>
                </a:lnTo>
                <a:lnTo>
                  <a:pt x="179" y="148"/>
                </a:lnTo>
                <a:lnTo>
                  <a:pt x="179" y="149"/>
                </a:lnTo>
                <a:lnTo>
                  <a:pt x="176" y="150"/>
                </a:lnTo>
                <a:lnTo>
                  <a:pt x="161" y="173"/>
                </a:lnTo>
                <a:lnTo>
                  <a:pt x="145" y="194"/>
                </a:lnTo>
                <a:lnTo>
                  <a:pt x="127" y="212"/>
                </a:lnTo>
                <a:lnTo>
                  <a:pt x="107" y="229"/>
                </a:lnTo>
                <a:lnTo>
                  <a:pt x="86" y="242"/>
                </a:lnTo>
                <a:lnTo>
                  <a:pt x="66" y="254"/>
                </a:lnTo>
                <a:lnTo>
                  <a:pt x="46" y="263"/>
                </a:lnTo>
                <a:lnTo>
                  <a:pt x="26" y="268"/>
                </a:lnTo>
                <a:lnTo>
                  <a:pt x="21" y="268"/>
                </a:lnTo>
                <a:lnTo>
                  <a:pt x="16" y="268"/>
                </a:lnTo>
                <a:lnTo>
                  <a:pt x="10" y="268"/>
                </a:lnTo>
                <a:lnTo>
                  <a:pt x="4" y="268"/>
                </a:lnTo>
                <a:lnTo>
                  <a:pt x="6" y="268"/>
                </a:lnTo>
                <a:lnTo>
                  <a:pt x="3" y="267"/>
                </a:lnTo>
                <a:lnTo>
                  <a:pt x="1" y="267"/>
                </a:lnTo>
                <a:lnTo>
                  <a:pt x="0" y="264"/>
                </a:lnTo>
                <a:lnTo>
                  <a:pt x="2" y="261"/>
                </a:lnTo>
                <a:close/>
              </a:path>
            </a:pathLst>
          </a:custGeom>
          <a:solidFill>
            <a:srgbClr val="8E9365"/>
          </a:solidFill>
          <a:ln w="9525">
            <a:noFill/>
            <a:round/>
            <a:headEnd/>
            <a:tailEnd/>
          </a:ln>
        </p:spPr>
        <p:txBody>
          <a:bodyPr/>
          <a:lstStyle/>
          <a:p>
            <a:endParaRPr lang="en-US"/>
          </a:p>
        </p:txBody>
      </p:sp>
      <p:sp>
        <p:nvSpPr>
          <p:cNvPr id="154" name="Freeform 24"/>
          <p:cNvSpPr>
            <a:spLocks/>
          </p:cNvSpPr>
          <p:nvPr/>
        </p:nvSpPr>
        <p:spPr bwMode="auto">
          <a:xfrm rot="1004478">
            <a:off x="7529513" y="3058325"/>
            <a:ext cx="127000" cy="163513"/>
          </a:xfrm>
          <a:custGeom>
            <a:avLst/>
            <a:gdLst>
              <a:gd name="T0" fmla="*/ 2147483647 w 187"/>
              <a:gd name="T1" fmla="*/ 2147483647 h 240"/>
              <a:gd name="T2" fmla="*/ 2147483647 w 187"/>
              <a:gd name="T3" fmla="*/ 2147483647 h 240"/>
              <a:gd name="T4" fmla="*/ 2147483647 w 187"/>
              <a:gd name="T5" fmla="*/ 2147483647 h 240"/>
              <a:gd name="T6" fmla="*/ 2147483647 w 187"/>
              <a:gd name="T7" fmla="*/ 2147483647 h 240"/>
              <a:gd name="T8" fmla="*/ 2147483647 w 187"/>
              <a:gd name="T9" fmla="*/ 2147483647 h 240"/>
              <a:gd name="T10" fmla="*/ 2147483647 w 187"/>
              <a:gd name="T11" fmla="*/ 2147483647 h 240"/>
              <a:gd name="T12" fmla="*/ 2147483647 w 187"/>
              <a:gd name="T13" fmla="*/ 2147483647 h 240"/>
              <a:gd name="T14" fmla="*/ 2147483647 w 187"/>
              <a:gd name="T15" fmla="*/ 2147483647 h 240"/>
              <a:gd name="T16" fmla="*/ 2147483647 w 187"/>
              <a:gd name="T17" fmla="*/ 2147483647 h 240"/>
              <a:gd name="T18" fmla="*/ 2147483647 w 187"/>
              <a:gd name="T19" fmla="*/ 2147483647 h 240"/>
              <a:gd name="T20" fmla="*/ 2147483647 w 187"/>
              <a:gd name="T21" fmla="*/ 2147483647 h 240"/>
              <a:gd name="T22" fmla="*/ 2147483647 w 187"/>
              <a:gd name="T23" fmla="*/ 2147483647 h 240"/>
              <a:gd name="T24" fmla="*/ 2147483647 w 187"/>
              <a:gd name="T25" fmla="*/ 2147483647 h 240"/>
              <a:gd name="T26" fmla="*/ 2147483647 w 187"/>
              <a:gd name="T27" fmla="*/ 2147483647 h 240"/>
              <a:gd name="T28" fmla="*/ 2147483647 w 187"/>
              <a:gd name="T29" fmla="*/ 2147483647 h 240"/>
              <a:gd name="T30" fmla="*/ 2147483647 w 187"/>
              <a:gd name="T31" fmla="*/ 2147483647 h 240"/>
              <a:gd name="T32" fmla="*/ 2147483647 w 187"/>
              <a:gd name="T33" fmla="*/ 2147483647 h 240"/>
              <a:gd name="T34" fmla="*/ 2147483647 w 187"/>
              <a:gd name="T35" fmla="*/ 2147483647 h 240"/>
              <a:gd name="T36" fmla="*/ 2147483647 w 187"/>
              <a:gd name="T37" fmla="*/ 2147483647 h 240"/>
              <a:gd name="T38" fmla="*/ 2147483647 w 187"/>
              <a:gd name="T39" fmla="*/ 0 h 240"/>
              <a:gd name="T40" fmla="*/ 2147483647 w 187"/>
              <a:gd name="T41" fmla="*/ 0 h 240"/>
              <a:gd name="T42" fmla="*/ 2147483647 w 187"/>
              <a:gd name="T43" fmla="*/ 2147483647 h 240"/>
              <a:gd name="T44" fmla="*/ 2147483647 w 187"/>
              <a:gd name="T45" fmla="*/ 2147483647 h 240"/>
              <a:gd name="T46" fmla="*/ 2147483647 w 187"/>
              <a:gd name="T47" fmla="*/ 2147483647 h 240"/>
              <a:gd name="T48" fmla="*/ 2147483647 w 187"/>
              <a:gd name="T49" fmla="*/ 2147483647 h 240"/>
              <a:gd name="T50" fmla="*/ 2147483647 w 187"/>
              <a:gd name="T51" fmla="*/ 2147483647 h 240"/>
              <a:gd name="T52" fmla="*/ 2147483647 w 187"/>
              <a:gd name="T53" fmla="*/ 2147483647 h 240"/>
              <a:gd name="T54" fmla="*/ 2147483647 w 187"/>
              <a:gd name="T55" fmla="*/ 2147483647 h 240"/>
              <a:gd name="T56" fmla="*/ 2147483647 w 187"/>
              <a:gd name="T57" fmla="*/ 2147483647 h 240"/>
              <a:gd name="T58" fmla="*/ 2147483647 w 187"/>
              <a:gd name="T59" fmla="*/ 2147483647 h 240"/>
              <a:gd name="T60" fmla="*/ 2147483647 w 187"/>
              <a:gd name="T61" fmla="*/ 2147483647 h 240"/>
              <a:gd name="T62" fmla="*/ 2147483647 w 187"/>
              <a:gd name="T63" fmla="*/ 2147483647 h 240"/>
              <a:gd name="T64" fmla="*/ 2147483647 w 187"/>
              <a:gd name="T65" fmla="*/ 2147483647 h 240"/>
              <a:gd name="T66" fmla="*/ 2147483647 w 187"/>
              <a:gd name="T67" fmla="*/ 2147483647 h 240"/>
              <a:gd name="T68" fmla="*/ 2147483647 w 187"/>
              <a:gd name="T69" fmla="*/ 2147483647 h 240"/>
              <a:gd name="T70" fmla="*/ 2147483647 w 187"/>
              <a:gd name="T71" fmla="*/ 2147483647 h 240"/>
              <a:gd name="T72" fmla="*/ 2147483647 w 187"/>
              <a:gd name="T73" fmla="*/ 2147483647 h 240"/>
              <a:gd name="T74" fmla="*/ 0 w 187"/>
              <a:gd name="T75" fmla="*/ 2147483647 h 240"/>
              <a:gd name="T76" fmla="*/ 0 w 187"/>
              <a:gd name="T77" fmla="*/ 2147483647 h 240"/>
              <a:gd name="T78" fmla="*/ 0 w 187"/>
              <a:gd name="T79" fmla="*/ 2147483647 h 240"/>
              <a:gd name="T80" fmla="*/ 2147483647 w 187"/>
              <a:gd name="T81" fmla="*/ 21474836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240"/>
              <a:gd name="T125" fmla="*/ 187 w 18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240">
                <a:moveTo>
                  <a:pt x="3" y="238"/>
                </a:moveTo>
                <a:lnTo>
                  <a:pt x="4" y="235"/>
                </a:lnTo>
                <a:lnTo>
                  <a:pt x="7" y="234"/>
                </a:lnTo>
                <a:lnTo>
                  <a:pt x="10" y="233"/>
                </a:lnTo>
                <a:lnTo>
                  <a:pt x="13" y="231"/>
                </a:lnTo>
                <a:lnTo>
                  <a:pt x="32" y="225"/>
                </a:lnTo>
                <a:lnTo>
                  <a:pt x="50" y="216"/>
                </a:lnTo>
                <a:lnTo>
                  <a:pt x="68" y="203"/>
                </a:lnTo>
                <a:lnTo>
                  <a:pt x="87" y="189"/>
                </a:lnTo>
                <a:lnTo>
                  <a:pt x="104" y="172"/>
                </a:lnTo>
                <a:lnTo>
                  <a:pt x="122" y="154"/>
                </a:lnTo>
                <a:lnTo>
                  <a:pt x="137" y="133"/>
                </a:lnTo>
                <a:lnTo>
                  <a:pt x="150" y="110"/>
                </a:lnTo>
                <a:lnTo>
                  <a:pt x="164" y="83"/>
                </a:lnTo>
                <a:lnTo>
                  <a:pt x="173" y="56"/>
                </a:lnTo>
                <a:lnTo>
                  <a:pt x="180" y="29"/>
                </a:lnTo>
                <a:lnTo>
                  <a:pt x="183" y="4"/>
                </a:lnTo>
                <a:lnTo>
                  <a:pt x="184" y="3"/>
                </a:lnTo>
                <a:lnTo>
                  <a:pt x="185" y="2"/>
                </a:lnTo>
                <a:lnTo>
                  <a:pt x="185" y="0"/>
                </a:lnTo>
                <a:lnTo>
                  <a:pt x="186" y="0"/>
                </a:lnTo>
                <a:lnTo>
                  <a:pt x="187" y="19"/>
                </a:lnTo>
                <a:lnTo>
                  <a:pt x="186" y="38"/>
                </a:lnTo>
                <a:lnTo>
                  <a:pt x="181" y="59"/>
                </a:lnTo>
                <a:lnTo>
                  <a:pt x="176" y="80"/>
                </a:lnTo>
                <a:lnTo>
                  <a:pt x="166" y="102"/>
                </a:lnTo>
                <a:lnTo>
                  <a:pt x="156" y="122"/>
                </a:lnTo>
                <a:lnTo>
                  <a:pt x="145" y="142"/>
                </a:lnTo>
                <a:lnTo>
                  <a:pt x="131" y="162"/>
                </a:lnTo>
                <a:lnTo>
                  <a:pt x="116" y="178"/>
                </a:lnTo>
                <a:lnTo>
                  <a:pt x="101" y="193"/>
                </a:lnTo>
                <a:lnTo>
                  <a:pt x="85" y="207"/>
                </a:lnTo>
                <a:lnTo>
                  <a:pt x="67" y="217"/>
                </a:lnTo>
                <a:lnTo>
                  <a:pt x="51" y="226"/>
                </a:lnTo>
                <a:lnTo>
                  <a:pt x="34" y="233"/>
                </a:lnTo>
                <a:lnTo>
                  <a:pt x="18" y="238"/>
                </a:lnTo>
                <a:lnTo>
                  <a:pt x="3" y="240"/>
                </a:lnTo>
                <a:lnTo>
                  <a:pt x="0" y="240"/>
                </a:lnTo>
                <a:lnTo>
                  <a:pt x="0" y="239"/>
                </a:lnTo>
                <a:lnTo>
                  <a:pt x="0" y="238"/>
                </a:lnTo>
                <a:lnTo>
                  <a:pt x="3" y="238"/>
                </a:lnTo>
                <a:close/>
              </a:path>
            </a:pathLst>
          </a:custGeom>
          <a:solidFill>
            <a:srgbClr val="8E9365"/>
          </a:solidFill>
          <a:ln w="9525">
            <a:noFill/>
            <a:round/>
            <a:headEnd/>
            <a:tailEnd/>
          </a:ln>
        </p:spPr>
        <p:txBody>
          <a:bodyPr/>
          <a:lstStyle/>
          <a:p>
            <a:endParaRPr lang="en-US"/>
          </a:p>
        </p:txBody>
      </p:sp>
      <p:sp>
        <p:nvSpPr>
          <p:cNvPr id="155" name="Freeform 25"/>
          <p:cNvSpPr>
            <a:spLocks/>
          </p:cNvSpPr>
          <p:nvPr/>
        </p:nvSpPr>
        <p:spPr bwMode="auto">
          <a:xfrm rot="1004478">
            <a:off x="7277100" y="2740825"/>
            <a:ext cx="14288" cy="17463"/>
          </a:xfrm>
          <a:custGeom>
            <a:avLst/>
            <a:gdLst>
              <a:gd name="T0" fmla="*/ 2147483647 w 22"/>
              <a:gd name="T1" fmla="*/ 2147483647 h 24"/>
              <a:gd name="T2" fmla="*/ 2147483647 w 22"/>
              <a:gd name="T3" fmla="*/ 2147483647 h 24"/>
              <a:gd name="T4" fmla="*/ 2147483647 w 22"/>
              <a:gd name="T5" fmla="*/ 2147483647 h 24"/>
              <a:gd name="T6" fmla="*/ 2147483647 w 22"/>
              <a:gd name="T7" fmla="*/ 2147483647 h 24"/>
              <a:gd name="T8" fmla="*/ 2147483647 w 22"/>
              <a:gd name="T9" fmla="*/ 2147483647 h 24"/>
              <a:gd name="T10" fmla="*/ 2147483647 w 22"/>
              <a:gd name="T11" fmla="*/ 2147483647 h 24"/>
              <a:gd name="T12" fmla="*/ 2147483647 w 22"/>
              <a:gd name="T13" fmla="*/ 2147483647 h 24"/>
              <a:gd name="T14" fmla="*/ 2147483647 w 22"/>
              <a:gd name="T15" fmla="*/ 2147483647 h 24"/>
              <a:gd name="T16" fmla="*/ 2147483647 w 22"/>
              <a:gd name="T17" fmla="*/ 0 h 24"/>
              <a:gd name="T18" fmla="*/ 2147483647 w 22"/>
              <a:gd name="T19" fmla="*/ 2147483647 h 24"/>
              <a:gd name="T20" fmla="*/ 2147483647 w 22"/>
              <a:gd name="T21" fmla="*/ 2147483647 h 24"/>
              <a:gd name="T22" fmla="*/ 2147483647 w 22"/>
              <a:gd name="T23" fmla="*/ 2147483647 h 24"/>
              <a:gd name="T24" fmla="*/ 0 w 22"/>
              <a:gd name="T25" fmla="*/ 2147483647 h 24"/>
              <a:gd name="T26" fmla="*/ 2147483647 w 22"/>
              <a:gd name="T27" fmla="*/ 2147483647 h 24"/>
              <a:gd name="T28" fmla="*/ 2147483647 w 22"/>
              <a:gd name="T29" fmla="*/ 2147483647 h 24"/>
              <a:gd name="T30" fmla="*/ 2147483647 w 22"/>
              <a:gd name="T31" fmla="*/ 2147483647 h 24"/>
              <a:gd name="T32" fmla="*/ 2147483647 w 22"/>
              <a:gd name="T33" fmla="*/ 2147483647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24"/>
              <a:gd name="T53" fmla="*/ 22 w 22"/>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24">
                <a:moveTo>
                  <a:pt x="10" y="24"/>
                </a:moveTo>
                <a:lnTo>
                  <a:pt x="16" y="23"/>
                </a:lnTo>
                <a:lnTo>
                  <a:pt x="20" y="20"/>
                </a:lnTo>
                <a:lnTo>
                  <a:pt x="21" y="16"/>
                </a:lnTo>
                <a:lnTo>
                  <a:pt x="22" y="12"/>
                </a:lnTo>
                <a:lnTo>
                  <a:pt x="21" y="7"/>
                </a:lnTo>
                <a:lnTo>
                  <a:pt x="20" y="4"/>
                </a:lnTo>
                <a:lnTo>
                  <a:pt x="16" y="1"/>
                </a:lnTo>
                <a:lnTo>
                  <a:pt x="10" y="0"/>
                </a:lnTo>
                <a:lnTo>
                  <a:pt x="6" y="1"/>
                </a:lnTo>
                <a:lnTo>
                  <a:pt x="4" y="4"/>
                </a:lnTo>
                <a:lnTo>
                  <a:pt x="1" y="7"/>
                </a:lnTo>
                <a:lnTo>
                  <a:pt x="0" y="12"/>
                </a:lnTo>
                <a:lnTo>
                  <a:pt x="1" y="16"/>
                </a:lnTo>
                <a:lnTo>
                  <a:pt x="4" y="20"/>
                </a:lnTo>
                <a:lnTo>
                  <a:pt x="6" y="23"/>
                </a:lnTo>
                <a:lnTo>
                  <a:pt x="10" y="24"/>
                </a:lnTo>
                <a:close/>
              </a:path>
            </a:pathLst>
          </a:custGeom>
          <a:solidFill>
            <a:srgbClr val="8E9365"/>
          </a:solidFill>
          <a:ln w="9525">
            <a:noFill/>
            <a:round/>
            <a:headEnd/>
            <a:tailEnd/>
          </a:ln>
        </p:spPr>
        <p:txBody>
          <a:bodyPr/>
          <a:lstStyle/>
          <a:p>
            <a:endParaRPr lang="en-US"/>
          </a:p>
        </p:txBody>
      </p:sp>
      <p:sp>
        <p:nvSpPr>
          <p:cNvPr id="156" name="Freeform 26"/>
          <p:cNvSpPr>
            <a:spLocks/>
          </p:cNvSpPr>
          <p:nvPr/>
        </p:nvSpPr>
        <p:spPr bwMode="auto">
          <a:xfrm rot="1004478">
            <a:off x="7316788" y="2574138"/>
            <a:ext cx="122237" cy="177800"/>
          </a:xfrm>
          <a:custGeom>
            <a:avLst/>
            <a:gdLst>
              <a:gd name="T0" fmla="*/ 0 w 180"/>
              <a:gd name="T1" fmla="*/ 2147483647 h 259"/>
              <a:gd name="T2" fmla="*/ 0 w 180"/>
              <a:gd name="T3" fmla="*/ 2147483647 h 259"/>
              <a:gd name="T4" fmla="*/ 0 w 180"/>
              <a:gd name="T5" fmla="*/ 2147483647 h 259"/>
              <a:gd name="T6" fmla="*/ 2147483647 w 180"/>
              <a:gd name="T7" fmla="*/ 2147483647 h 259"/>
              <a:gd name="T8" fmla="*/ 2147483647 w 180"/>
              <a:gd name="T9" fmla="*/ 2147483647 h 259"/>
              <a:gd name="T10" fmla="*/ 2147483647 w 180"/>
              <a:gd name="T11" fmla="*/ 2147483647 h 259"/>
              <a:gd name="T12" fmla="*/ 2147483647 w 180"/>
              <a:gd name="T13" fmla="*/ 2147483647 h 259"/>
              <a:gd name="T14" fmla="*/ 2147483647 w 180"/>
              <a:gd name="T15" fmla="*/ 2147483647 h 259"/>
              <a:gd name="T16" fmla="*/ 2147483647 w 180"/>
              <a:gd name="T17" fmla="*/ 2147483647 h 259"/>
              <a:gd name="T18" fmla="*/ 2147483647 w 180"/>
              <a:gd name="T19" fmla="*/ 2147483647 h 259"/>
              <a:gd name="T20" fmla="*/ 2147483647 w 180"/>
              <a:gd name="T21" fmla="*/ 2147483647 h 259"/>
              <a:gd name="T22" fmla="*/ 2147483647 w 180"/>
              <a:gd name="T23" fmla="*/ 2147483647 h 259"/>
              <a:gd name="T24" fmla="*/ 2147483647 w 180"/>
              <a:gd name="T25" fmla="*/ 2147483647 h 259"/>
              <a:gd name="T26" fmla="*/ 2147483647 w 180"/>
              <a:gd name="T27" fmla="*/ 2147483647 h 259"/>
              <a:gd name="T28" fmla="*/ 2147483647 w 180"/>
              <a:gd name="T29" fmla="*/ 2147483647 h 259"/>
              <a:gd name="T30" fmla="*/ 2147483647 w 180"/>
              <a:gd name="T31" fmla="*/ 2147483647 h 259"/>
              <a:gd name="T32" fmla="*/ 2147483647 w 180"/>
              <a:gd name="T33" fmla="*/ 2147483647 h 259"/>
              <a:gd name="T34" fmla="*/ 2147483647 w 180"/>
              <a:gd name="T35" fmla="*/ 2147483647 h 259"/>
              <a:gd name="T36" fmla="*/ 2147483647 w 180"/>
              <a:gd name="T37" fmla="*/ 2147483647 h 259"/>
              <a:gd name="T38" fmla="*/ 2147483647 w 180"/>
              <a:gd name="T39" fmla="*/ 2147483647 h 259"/>
              <a:gd name="T40" fmla="*/ 2147483647 w 180"/>
              <a:gd name="T41" fmla="*/ 2147483647 h 259"/>
              <a:gd name="T42" fmla="*/ 2147483647 w 180"/>
              <a:gd name="T43" fmla="*/ 2147483647 h 259"/>
              <a:gd name="T44" fmla="*/ 2147483647 w 180"/>
              <a:gd name="T45" fmla="*/ 2147483647 h 259"/>
              <a:gd name="T46" fmla="*/ 2147483647 w 180"/>
              <a:gd name="T47" fmla="*/ 2147483647 h 259"/>
              <a:gd name="T48" fmla="*/ 2147483647 w 180"/>
              <a:gd name="T49" fmla="*/ 2147483647 h 259"/>
              <a:gd name="T50" fmla="*/ 2147483647 w 180"/>
              <a:gd name="T51" fmla="*/ 0 h 259"/>
              <a:gd name="T52" fmla="*/ 2147483647 w 180"/>
              <a:gd name="T53" fmla="*/ 0 h 259"/>
              <a:gd name="T54" fmla="*/ 2147483647 w 180"/>
              <a:gd name="T55" fmla="*/ 0 h 259"/>
              <a:gd name="T56" fmla="*/ 2147483647 w 180"/>
              <a:gd name="T57" fmla="*/ 2147483647 h 259"/>
              <a:gd name="T58" fmla="*/ 2147483647 w 180"/>
              <a:gd name="T59" fmla="*/ 2147483647 h 259"/>
              <a:gd name="T60" fmla="*/ 2147483647 w 180"/>
              <a:gd name="T61" fmla="*/ 2147483647 h 259"/>
              <a:gd name="T62" fmla="*/ 2147483647 w 180"/>
              <a:gd name="T63" fmla="*/ 2147483647 h 259"/>
              <a:gd name="T64" fmla="*/ 2147483647 w 180"/>
              <a:gd name="T65" fmla="*/ 2147483647 h 259"/>
              <a:gd name="T66" fmla="*/ 2147483647 w 180"/>
              <a:gd name="T67" fmla="*/ 2147483647 h 259"/>
              <a:gd name="T68" fmla="*/ 2147483647 w 180"/>
              <a:gd name="T69" fmla="*/ 2147483647 h 259"/>
              <a:gd name="T70" fmla="*/ 2147483647 w 180"/>
              <a:gd name="T71" fmla="*/ 2147483647 h 259"/>
              <a:gd name="T72" fmla="*/ 2147483647 w 180"/>
              <a:gd name="T73" fmla="*/ 2147483647 h 259"/>
              <a:gd name="T74" fmla="*/ 2147483647 w 180"/>
              <a:gd name="T75" fmla="*/ 2147483647 h 259"/>
              <a:gd name="T76" fmla="*/ 2147483647 w 180"/>
              <a:gd name="T77" fmla="*/ 2147483647 h 259"/>
              <a:gd name="T78" fmla="*/ 2147483647 w 180"/>
              <a:gd name="T79" fmla="*/ 2147483647 h 259"/>
              <a:gd name="T80" fmla="*/ 2147483647 w 180"/>
              <a:gd name="T81" fmla="*/ 2147483647 h 259"/>
              <a:gd name="T82" fmla="*/ 2147483647 w 180"/>
              <a:gd name="T83" fmla="*/ 2147483647 h 259"/>
              <a:gd name="T84" fmla="*/ 2147483647 w 180"/>
              <a:gd name="T85" fmla="*/ 2147483647 h 259"/>
              <a:gd name="T86" fmla="*/ 2147483647 w 180"/>
              <a:gd name="T87" fmla="*/ 2147483647 h 259"/>
              <a:gd name="T88" fmla="*/ 2147483647 w 180"/>
              <a:gd name="T89" fmla="*/ 2147483647 h 259"/>
              <a:gd name="T90" fmla="*/ 2147483647 w 180"/>
              <a:gd name="T91" fmla="*/ 2147483647 h 259"/>
              <a:gd name="T92" fmla="*/ 2147483647 w 180"/>
              <a:gd name="T93" fmla="*/ 2147483647 h 259"/>
              <a:gd name="T94" fmla="*/ 2147483647 w 180"/>
              <a:gd name="T95" fmla="*/ 2147483647 h 259"/>
              <a:gd name="T96" fmla="*/ 0 w 180"/>
              <a:gd name="T97" fmla="*/ 2147483647 h 2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0"/>
              <a:gd name="T148" fmla="*/ 0 h 259"/>
              <a:gd name="T149" fmla="*/ 180 w 180"/>
              <a:gd name="T150" fmla="*/ 259 h 2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0" h="259">
                <a:moveTo>
                  <a:pt x="0" y="259"/>
                </a:moveTo>
                <a:lnTo>
                  <a:pt x="0" y="246"/>
                </a:lnTo>
                <a:lnTo>
                  <a:pt x="0" y="231"/>
                </a:lnTo>
                <a:lnTo>
                  <a:pt x="2" y="216"/>
                </a:lnTo>
                <a:lnTo>
                  <a:pt x="5" y="200"/>
                </a:lnTo>
                <a:lnTo>
                  <a:pt x="6" y="194"/>
                </a:lnTo>
                <a:lnTo>
                  <a:pt x="8" y="187"/>
                </a:lnTo>
                <a:lnTo>
                  <a:pt x="10" y="180"/>
                </a:lnTo>
                <a:lnTo>
                  <a:pt x="13" y="172"/>
                </a:lnTo>
                <a:lnTo>
                  <a:pt x="15" y="165"/>
                </a:lnTo>
                <a:lnTo>
                  <a:pt x="17" y="158"/>
                </a:lnTo>
                <a:lnTo>
                  <a:pt x="20" y="152"/>
                </a:lnTo>
                <a:lnTo>
                  <a:pt x="22" y="145"/>
                </a:lnTo>
                <a:lnTo>
                  <a:pt x="22" y="144"/>
                </a:lnTo>
                <a:lnTo>
                  <a:pt x="23" y="144"/>
                </a:lnTo>
                <a:lnTo>
                  <a:pt x="35" y="120"/>
                </a:lnTo>
                <a:lnTo>
                  <a:pt x="48" y="97"/>
                </a:lnTo>
                <a:lnTo>
                  <a:pt x="63" y="75"/>
                </a:lnTo>
                <a:lnTo>
                  <a:pt x="81" y="56"/>
                </a:lnTo>
                <a:lnTo>
                  <a:pt x="98" y="39"/>
                </a:lnTo>
                <a:lnTo>
                  <a:pt x="116" y="24"/>
                </a:lnTo>
                <a:lnTo>
                  <a:pt x="135" y="13"/>
                </a:lnTo>
                <a:lnTo>
                  <a:pt x="153" y="5"/>
                </a:lnTo>
                <a:lnTo>
                  <a:pt x="158" y="4"/>
                </a:lnTo>
                <a:lnTo>
                  <a:pt x="164" y="1"/>
                </a:lnTo>
                <a:lnTo>
                  <a:pt x="168" y="0"/>
                </a:lnTo>
                <a:lnTo>
                  <a:pt x="174" y="0"/>
                </a:lnTo>
                <a:lnTo>
                  <a:pt x="175" y="1"/>
                </a:lnTo>
                <a:lnTo>
                  <a:pt x="177" y="1"/>
                </a:lnTo>
                <a:lnTo>
                  <a:pt x="180" y="3"/>
                </a:lnTo>
                <a:lnTo>
                  <a:pt x="179" y="6"/>
                </a:lnTo>
                <a:lnTo>
                  <a:pt x="171" y="7"/>
                </a:lnTo>
                <a:lnTo>
                  <a:pt x="162" y="11"/>
                </a:lnTo>
                <a:lnTo>
                  <a:pt x="154" y="14"/>
                </a:lnTo>
                <a:lnTo>
                  <a:pt x="145" y="18"/>
                </a:lnTo>
                <a:lnTo>
                  <a:pt x="137" y="23"/>
                </a:lnTo>
                <a:lnTo>
                  <a:pt x="128" y="28"/>
                </a:lnTo>
                <a:lnTo>
                  <a:pt x="120" y="35"/>
                </a:lnTo>
                <a:lnTo>
                  <a:pt x="111" y="42"/>
                </a:lnTo>
                <a:lnTo>
                  <a:pt x="91" y="61"/>
                </a:lnTo>
                <a:lnTo>
                  <a:pt x="74" y="83"/>
                </a:lnTo>
                <a:lnTo>
                  <a:pt x="56" y="107"/>
                </a:lnTo>
                <a:lnTo>
                  <a:pt x="43" y="134"/>
                </a:lnTo>
                <a:lnTo>
                  <a:pt x="30" y="162"/>
                </a:lnTo>
                <a:lnTo>
                  <a:pt x="21" y="189"/>
                </a:lnTo>
                <a:lnTo>
                  <a:pt x="14" y="217"/>
                </a:lnTo>
                <a:lnTo>
                  <a:pt x="10" y="242"/>
                </a:lnTo>
                <a:lnTo>
                  <a:pt x="0" y="259"/>
                </a:lnTo>
                <a:close/>
              </a:path>
            </a:pathLst>
          </a:custGeom>
          <a:solidFill>
            <a:srgbClr val="8E9365"/>
          </a:solidFill>
          <a:ln w="9525">
            <a:noFill/>
            <a:round/>
            <a:headEnd/>
            <a:tailEnd/>
          </a:ln>
        </p:spPr>
        <p:txBody>
          <a:bodyPr/>
          <a:lstStyle/>
          <a:p>
            <a:endParaRPr lang="en-US"/>
          </a:p>
        </p:txBody>
      </p:sp>
      <p:sp>
        <p:nvSpPr>
          <p:cNvPr id="157" name="Freeform 27"/>
          <p:cNvSpPr>
            <a:spLocks/>
          </p:cNvSpPr>
          <p:nvPr/>
        </p:nvSpPr>
        <p:spPr bwMode="auto">
          <a:xfrm rot="1004478">
            <a:off x="7632700" y="2837663"/>
            <a:ext cx="17463" cy="15875"/>
          </a:xfrm>
          <a:custGeom>
            <a:avLst/>
            <a:gdLst>
              <a:gd name="T0" fmla="*/ 2147483647 w 24"/>
              <a:gd name="T1" fmla="*/ 0 h 24"/>
              <a:gd name="T2" fmla="*/ 2147483647 w 24"/>
              <a:gd name="T3" fmla="*/ 2147483647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2147483647 w 24"/>
              <a:gd name="T19" fmla="*/ 2147483647 h 24"/>
              <a:gd name="T20" fmla="*/ 2147483647 w 24"/>
              <a:gd name="T21" fmla="*/ 2147483647 h 24"/>
              <a:gd name="T22" fmla="*/ 2147483647 w 24"/>
              <a:gd name="T23" fmla="*/ 2147483647 h 24"/>
              <a:gd name="T24" fmla="*/ 2147483647 w 24"/>
              <a:gd name="T25" fmla="*/ 2147483647 h 24"/>
              <a:gd name="T26" fmla="*/ 2147483647 w 24"/>
              <a:gd name="T27" fmla="*/ 2147483647 h 24"/>
              <a:gd name="T28" fmla="*/ 2147483647 w 24"/>
              <a:gd name="T29" fmla="*/ 2147483647 h 24"/>
              <a:gd name="T30" fmla="*/ 2147483647 w 24"/>
              <a:gd name="T31" fmla="*/ 0 h 24"/>
              <a:gd name="T32" fmla="*/ 2147483647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9" y="0"/>
                </a:moveTo>
                <a:lnTo>
                  <a:pt x="5" y="2"/>
                </a:lnTo>
                <a:lnTo>
                  <a:pt x="2" y="6"/>
                </a:lnTo>
                <a:lnTo>
                  <a:pt x="0" y="12"/>
                </a:lnTo>
                <a:lnTo>
                  <a:pt x="1" y="16"/>
                </a:lnTo>
                <a:lnTo>
                  <a:pt x="3" y="20"/>
                </a:lnTo>
                <a:lnTo>
                  <a:pt x="7" y="22"/>
                </a:lnTo>
                <a:lnTo>
                  <a:pt x="12" y="24"/>
                </a:lnTo>
                <a:lnTo>
                  <a:pt x="16" y="24"/>
                </a:lnTo>
                <a:lnTo>
                  <a:pt x="21" y="22"/>
                </a:lnTo>
                <a:lnTo>
                  <a:pt x="23" y="19"/>
                </a:lnTo>
                <a:lnTo>
                  <a:pt x="24" y="14"/>
                </a:lnTo>
                <a:lnTo>
                  <a:pt x="24" y="9"/>
                </a:lnTo>
                <a:lnTo>
                  <a:pt x="22" y="5"/>
                </a:lnTo>
                <a:lnTo>
                  <a:pt x="18" y="2"/>
                </a:lnTo>
                <a:lnTo>
                  <a:pt x="14" y="0"/>
                </a:lnTo>
                <a:lnTo>
                  <a:pt x="9" y="0"/>
                </a:lnTo>
                <a:close/>
              </a:path>
            </a:pathLst>
          </a:custGeom>
          <a:solidFill>
            <a:srgbClr val="8E9365"/>
          </a:solidFill>
          <a:ln w="9525">
            <a:noFill/>
            <a:round/>
            <a:headEnd/>
            <a:tailEnd/>
          </a:ln>
        </p:spPr>
        <p:txBody>
          <a:bodyPr/>
          <a:lstStyle/>
          <a:p>
            <a:endParaRPr lang="en-US"/>
          </a:p>
        </p:txBody>
      </p:sp>
      <p:sp>
        <p:nvSpPr>
          <p:cNvPr id="158" name="Freeform 28"/>
          <p:cNvSpPr>
            <a:spLocks/>
          </p:cNvSpPr>
          <p:nvPr/>
        </p:nvSpPr>
        <p:spPr bwMode="auto">
          <a:xfrm rot="1004478">
            <a:off x="7540625" y="2853538"/>
            <a:ext cx="79375" cy="203200"/>
          </a:xfrm>
          <a:custGeom>
            <a:avLst/>
            <a:gdLst>
              <a:gd name="T0" fmla="*/ 2147483647 w 116"/>
              <a:gd name="T1" fmla="*/ 0 h 298"/>
              <a:gd name="T2" fmla="*/ 2147483647 w 116"/>
              <a:gd name="T3" fmla="*/ 2147483647 h 298"/>
              <a:gd name="T4" fmla="*/ 2147483647 w 116"/>
              <a:gd name="T5" fmla="*/ 2147483647 h 298"/>
              <a:gd name="T6" fmla="*/ 2147483647 w 116"/>
              <a:gd name="T7" fmla="*/ 2147483647 h 298"/>
              <a:gd name="T8" fmla="*/ 2147483647 w 116"/>
              <a:gd name="T9" fmla="*/ 2147483647 h 298"/>
              <a:gd name="T10" fmla="*/ 2147483647 w 116"/>
              <a:gd name="T11" fmla="*/ 2147483647 h 298"/>
              <a:gd name="T12" fmla="*/ 2147483647 w 116"/>
              <a:gd name="T13" fmla="*/ 2147483647 h 298"/>
              <a:gd name="T14" fmla="*/ 2147483647 w 116"/>
              <a:gd name="T15" fmla="*/ 2147483647 h 298"/>
              <a:gd name="T16" fmla="*/ 2147483647 w 116"/>
              <a:gd name="T17" fmla="*/ 2147483647 h 298"/>
              <a:gd name="T18" fmla="*/ 2147483647 w 116"/>
              <a:gd name="T19" fmla="*/ 2147483647 h 298"/>
              <a:gd name="T20" fmla="*/ 2147483647 w 116"/>
              <a:gd name="T21" fmla="*/ 2147483647 h 298"/>
              <a:gd name="T22" fmla="*/ 2147483647 w 116"/>
              <a:gd name="T23" fmla="*/ 2147483647 h 298"/>
              <a:gd name="T24" fmla="*/ 2147483647 w 116"/>
              <a:gd name="T25" fmla="*/ 2147483647 h 298"/>
              <a:gd name="T26" fmla="*/ 2147483647 w 116"/>
              <a:gd name="T27" fmla="*/ 2147483647 h 298"/>
              <a:gd name="T28" fmla="*/ 2147483647 w 116"/>
              <a:gd name="T29" fmla="*/ 2147483647 h 298"/>
              <a:gd name="T30" fmla="*/ 2147483647 w 116"/>
              <a:gd name="T31" fmla="*/ 2147483647 h 298"/>
              <a:gd name="T32" fmla="*/ 2147483647 w 116"/>
              <a:gd name="T33" fmla="*/ 2147483647 h 298"/>
              <a:gd name="T34" fmla="*/ 2147483647 w 116"/>
              <a:gd name="T35" fmla="*/ 2147483647 h 298"/>
              <a:gd name="T36" fmla="*/ 2147483647 w 116"/>
              <a:gd name="T37" fmla="*/ 2147483647 h 298"/>
              <a:gd name="T38" fmla="*/ 2147483647 w 116"/>
              <a:gd name="T39" fmla="*/ 2147483647 h 298"/>
              <a:gd name="T40" fmla="*/ 2147483647 w 116"/>
              <a:gd name="T41" fmla="*/ 2147483647 h 298"/>
              <a:gd name="T42" fmla="*/ 2147483647 w 116"/>
              <a:gd name="T43" fmla="*/ 2147483647 h 298"/>
              <a:gd name="T44" fmla="*/ 2147483647 w 116"/>
              <a:gd name="T45" fmla="*/ 2147483647 h 298"/>
              <a:gd name="T46" fmla="*/ 2147483647 w 116"/>
              <a:gd name="T47" fmla="*/ 2147483647 h 298"/>
              <a:gd name="T48" fmla="*/ 2147483647 w 116"/>
              <a:gd name="T49" fmla="*/ 2147483647 h 298"/>
              <a:gd name="T50" fmla="*/ 2147483647 w 116"/>
              <a:gd name="T51" fmla="*/ 2147483647 h 298"/>
              <a:gd name="T52" fmla="*/ 2147483647 w 116"/>
              <a:gd name="T53" fmla="*/ 2147483647 h 298"/>
              <a:gd name="T54" fmla="*/ 2147483647 w 116"/>
              <a:gd name="T55" fmla="*/ 2147483647 h 298"/>
              <a:gd name="T56" fmla="*/ 2147483647 w 116"/>
              <a:gd name="T57" fmla="*/ 2147483647 h 298"/>
              <a:gd name="T58" fmla="*/ 2147483647 w 116"/>
              <a:gd name="T59" fmla="*/ 2147483647 h 298"/>
              <a:gd name="T60" fmla="*/ 0 w 116"/>
              <a:gd name="T61" fmla="*/ 2147483647 h 298"/>
              <a:gd name="T62" fmla="*/ 0 w 116"/>
              <a:gd name="T63" fmla="*/ 2147483647 h 298"/>
              <a:gd name="T64" fmla="*/ 2147483647 w 116"/>
              <a:gd name="T65" fmla="*/ 2147483647 h 298"/>
              <a:gd name="T66" fmla="*/ 2147483647 w 116"/>
              <a:gd name="T67" fmla="*/ 2147483647 h 298"/>
              <a:gd name="T68" fmla="*/ 2147483647 w 116"/>
              <a:gd name="T69" fmla="*/ 2147483647 h 298"/>
              <a:gd name="T70" fmla="*/ 2147483647 w 116"/>
              <a:gd name="T71" fmla="*/ 2147483647 h 298"/>
              <a:gd name="T72" fmla="*/ 2147483647 w 116"/>
              <a:gd name="T73" fmla="*/ 2147483647 h 298"/>
              <a:gd name="T74" fmla="*/ 2147483647 w 116"/>
              <a:gd name="T75" fmla="*/ 2147483647 h 298"/>
              <a:gd name="T76" fmla="*/ 2147483647 w 116"/>
              <a:gd name="T77" fmla="*/ 2147483647 h 298"/>
              <a:gd name="T78" fmla="*/ 2147483647 w 116"/>
              <a:gd name="T79" fmla="*/ 2147483647 h 298"/>
              <a:gd name="T80" fmla="*/ 2147483647 w 116"/>
              <a:gd name="T81" fmla="*/ 2147483647 h 298"/>
              <a:gd name="T82" fmla="*/ 2147483647 w 116"/>
              <a:gd name="T83" fmla="*/ 2147483647 h 298"/>
              <a:gd name="T84" fmla="*/ 2147483647 w 116"/>
              <a:gd name="T85" fmla="*/ 2147483647 h 298"/>
              <a:gd name="T86" fmla="*/ 2147483647 w 116"/>
              <a:gd name="T87" fmla="*/ 2147483647 h 298"/>
              <a:gd name="T88" fmla="*/ 2147483647 w 116"/>
              <a:gd name="T89" fmla="*/ 2147483647 h 298"/>
              <a:gd name="T90" fmla="*/ 2147483647 w 116"/>
              <a:gd name="T91" fmla="*/ 2147483647 h 298"/>
              <a:gd name="T92" fmla="*/ 2147483647 w 116"/>
              <a:gd name="T93" fmla="*/ 2147483647 h 298"/>
              <a:gd name="T94" fmla="*/ 2147483647 w 116"/>
              <a:gd name="T95" fmla="*/ 2147483647 h 298"/>
              <a:gd name="T96" fmla="*/ 2147483647 w 116"/>
              <a:gd name="T97" fmla="*/ 0 h 29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6"/>
              <a:gd name="T148" fmla="*/ 0 h 298"/>
              <a:gd name="T149" fmla="*/ 116 w 116"/>
              <a:gd name="T150" fmla="*/ 298 h 29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6" h="298">
                <a:moveTo>
                  <a:pt x="104" y="0"/>
                </a:moveTo>
                <a:lnTo>
                  <a:pt x="108" y="14"/>
                </a:lnTo>
                <a:lnTo>
                  <a:pt x="111" y="28"/>
                </a:lnTo>
                <a:lnTo>
                  <a:pt x="114" y="43"/>
                </a:lnTo>
                <a:lnTo>
                  <a:pt x="115" y="60"/>
                </a:lnTo>
                <a:lnTo>
                  <a:pt x="116" y="65"/>
                </a:lnTo>
                <a:lnTo>
                  <a:pt x="116" y="73"/>
                </a:lnTo>
                <a:lnTo>
                  <a:pt x="115" y="81"/>
                </a:lnTo>
                <a:lnTo>
                  <a:pt x="115" y="88"/>
                </a:lnTo>
                <a:lnTo>
                  <a:pt x="115" y="95"/>
                </a:lnTo>
                <a:lnTo>
                  <a:pt x="115" y="102"/>
                </a:lnTo>
                <a:lnTo>
                  <a:pt x="114" y="109"/>
                </a:lnTo>
                <a:lnTo>
                  <a:pt x="114" y="116"/>
                </a:lnTo>
                <a:lnTo>
                  <a:pt x="114" y="118"/>
                </a:lnTo>
                <a:lnTo>
                  <a:pt x="112" y="118"/>
                </a:lnTo>
                <a:lnTo>
                  <a:pt x="108" y="145"/>
                </a:lnTo>
                <a:lnTo>
                  <a:pt x="101" y="171"/>
                </a:lnTo>
                <a:lnTo>
                  <a:pt x="92" y="197"/>
                </a:lnTo>
                <a:lnTo>
                  <a:pt x="81" y="220"/>
                </a:lnTo>
                <a:lnTo>
                  <a:pt x="69" y="240"/>
                </a:lnTo>
                <a:lnTo>
                  <a:pt x="55" y="259"/>
                </a:lnTo>
                <a:lnTo>
                  <a:pt x="40" y="275"/>
                </a:lnTo>
                <a:lnTo>
                  <a:pt x="25" y="288"/>
                </a:lnTo>
                <a:lnTo>
                  <a:pt x="20" y="290"/>
                </a:lnTo>
                <a:lnTo>
                  <a:pt x="16" y="292"/>
                </a:lnTo>
                <a:lnTo>
                  <a:pt x="11" y="295"/>
                </a:lnTo>
                <a:lnTo>
                  <a:pt x="6" y="297"/>
                </a:lnTo>
                <a:lnTo>
                  <a:pt x="4" y="297"/>
                </a:lnTo>
                <a:lnTo>
                  <a:pt x="2" y="298"/>
                </a:lnTo>
                <a:lnTo>
                  <a:pt x="0" y="297"/>
                </a:lnTo>
                <a:lnTo>
                  <a:pt x="0" y="292"/>
                </a:lnTo>
                <a:lnTo>
                  <a:pt x="6" y="289"/>
                </a:lnTo>
                <a:lnTo>
                  <a:pt x="13" y="284"/>
                </a:lnTo>
                <a:lnTo>
                  <a:pt x="21" y="278"/>
                </a:lnTo>
                <a:lnTo>
                  <a:pt x="28" y="273"/>
                </a:lnTo>
                <a:lnTo>
                  <a:pt x="35" y="266"/>
                </a:lnTo>
                <a:lnTo>
                  <a:pt x="42" y="258"/>
                </a:lnTo>
                <a:lnTo>
                  <a:pt x="49" y="250"/>
                </a:lnTo>
                <a:lnTo>
                  <a:pt x="55" y="240"/>
                </a:lnTo>
                <a:lnTo>
                  <a:pt x="69" y="217"/>
                </a:lnTo>
                <a:lnTo>
                  <a:pt x="80" y="191"/>
                </a:lnTo>
                <a:lnTo>
                  <a:pt x="89" y="163"/>
                </a:lnTo>
                <a:lnTo>
                  <a:pt x="96" y="134"/>
                </a:lnTo>
                <a:lnTo>
                  <a:pt x="101" y="105"/>
                </a:lnTo>
                <a:lnTo>
                  <a:pt x="103" y="76"/>
                </a:lnTo>
                <a:lnTo>
                  <a:pt x="102" y="47"/>
                </a:lnTo>
                <a:lnTo>
                  <a:pt x="99" y="22"/>
                </a:lnTo>
                <a:lnTo>
                  <a:pt x="104" y="0"/>
                </a:lnTo>
                <a:close/>
              </a:path>
            </a:pathLst>
          </a:custGeom>
          <a:solidFill>
            <a:srgbClr val="8E9365"/>
          </a:solidFill>
          <a:ln w="9525">
            <a:noFill/>
            <a:round/>
            <a:headEnd/>
            <a:tailEnd/>
          </a:ln>
        </p:spPr>
        <p:txBody>
          <a:bodyPr/>
          <a:lstStyle/>
          <a:p>
            <a:endParaRPr lang="en-US"/>
          </a:p>
        </p:txBody>
      </p:sp>
      <p:sp>
        <p:nvSpPr>
          <p:cNvPr id="159" name="Freeform 29"/>
          <p:cNvSpPr>
            <a:spLocks/>
          </p:cNvSpPr>
          <p:nvPr/>
        </p:nvSpPr>
        <p:spPr bwMode="auto">
          <a:xfrm rot="1004478">
            <a:off x="7377113" y="2696375"/>
            <a:ext cx="158750" cy="280988"/>
          </a:xfrm>
          <a:custGeom>
            <a:avLst/>
            <a:gdLst>
              <a:gd name="T0" fmla="*/ 2147483647 w 234"/>
              <a:gd name="T1" fmla="*/ 2147483647 h 412"/>
              <a:gd name="T2" fmla="*/ 2147483647 w 234"/>
              <a:gd name="T3" fmla="*/ 2147483647 h 412"/>
              <a:gd name="T4" fmla="*/ 2147483647 w 234"/>
              <a:gd name="T5" fmla="*/ 2147483647 h 412"/>
              <a:gd name="T6" fmla="*/ 2147483647 w 234"/>
              <a:gd name="T7" fmla="*/ 2147483647 h 412"/>
              <a:gd name="T8" fmla="*/ 2147483647 w 234"/>
              <a:gd name="T9" fmla="*/ 2147483647 h 412"/>
              <a:gd name="T10" fmla="*/ 2147483647 w 234"/>
              <a:gd name="T11" fmla="*/ 2147483647 h 412"/>
              <a:gd name="T12" fmla="*/ 2147483647 w 234"/>
              <a:gd name="T13" fmla="*/ 2147483647 h 412"/>
              <a:gd name="T14" fmla="*/ 2147483647 w 234"/>
              <a:gd name="T15" fmla="*/ 2147483647 h 412"/>
              <a:gd name="T16" fmla="*/ 2147483647 w 234"/>
              <a:gd name="T17" fmla="*/ 2147483647 h 412"/>
              <a:gd name="T18" fmla="*/ 2147483647 w 234"/>
              <a:gd name="T19" fmla="*/ 2147483647 h 412"/>
              <a:gd name="T20" fmla="*/ 2147483647 w 234"/>
              <a:gd name="T21" fmla="*/ 2147483647 h 412"/>
              <a:gd name="T22" fmla="*/ 0 w 234"/>
              <a:gd name="T23" fmla="*/ 2147483647 h 412"/>
              <a:gd name="T24" fmla="*/ 2147483647 w 234"/>
              <a:gd name="T25" fmla="*/ 2147483647 h 412"/>
              <a:gd name="T26" fmla="*/ 2147483647 w 234"/>
              <a:gd name="T27" fmla="*/ 2147483647 h 412"/>
              <a:gd name="T28" fmla="*/ 2147483647 w 234"/>
              <a:gd name="T29" fmla="*/ 2147483647 h 412"/>
              <a:gd name="T30" fmla="*/ 2147483647 w 234"/>
              <a:gd name="T31" fmla="*/ 2147483647 h 412"/>
              <a:gd name="T32" fmla="*/ 2147483647 w 234"/>
              <a:gd name="T33" fmla="*/ 2147483647 h 412"/>
              <a:gd name="T34" fmla="*/ 2147483647 w 234"/>
              <a:gd name="T35" fmla="*/ 0 h 412"/>
              <a:gd name="T36" fmla="*/ 2147483647 w 234"/>
              <a:gd name="T37" fmla="*/ 2147483647 h 412"/>
              <a:gd name="T38" fmla="*/ 2147483647 w 234"/>
              <a:gd name="T39" fmla="*/ 0 h 412"/>
              <a:gd name="T40" fmla="*/ 2147483647 w 234"/>
              <a:gd name="T41" fmla="*/ 2147483647 h 412"/>
              <a:gd name="T42" fmla="*/ 2147483647 w 234"/>
              <a:gd name="T43" fmla="*/ 2147483647 h 412"/>
              <a:gd name="T44" fmla="*/ 2147483647 w 234"/>
              <a:gd name="T45" fmla="*/ 2147483647 h 412"/>
              <a:gd name="T46" fmla="*/ 2147483647 w 234"/>
              <a:gd name="T47" fmla="*/ 2147483647 h 412"/>
              <a:gd name="T48" fmla="*/ 2147483647 w 234"/>
              <a:gd name="T49" fmla="*/ 2147483647 h 412"/>
              <a:gd name="T50" fmla="*/ 2147483647 w 234"/>
              <a:gd name="T51" fmla="*/ 2147483647 h 412"/>
              <a:gd name="T52" fmla="*/ 2147483647 w 234"/>
              <a:gd name="T53" fmla="*/ 2147483647 h 412"/>
              <a:gd name="T54" fmla="*/ 2147483647 w 234"/>
              <a:gd name="T55" fmla="*/ 2147483647 h 412"/>
              <a:gd name="T56" fmla="*/ 2147483647 w 234"/>
              <a:gd name="T57" fmla="*/ 2147483647 h 412"/>
              <a:gd name="T58" fmla="*/ 2147483647 w 234"/>
              <a:gd name="T59" fmla="*/ 2147483647 h 412"/>
              <a:gd name="T60" fmla="*/ 2147483647 w 234"/>
              <a:gd name="T61" fmla="*/ 2147483647 h 4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4"/>
              <a:gd name="T94" fmla="*/ 0 h 412"/>
              <a:gd name="T95" fmla="*/ 234 w 234"/>
              <a:gd name="T96" fmla="*/ 412 h 4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4" h="412">
                <a:moveTo>
                  <a:pt x="152" y="288"/>
                </a:moveTo>
                <a:lnTo>
                  <a:pt x="164" y="393"/>
                </a:lnTo>
                <a:lnTo>
                  <a:pt x="128" y="306"/>
                </a:lnTo>
                <a:lnTo>
                  <a:pt x="115" y="412"/>
                </a:lnTo>
                <a:lnTo>
                  <a:pt x="104" y="305"/>
                </a:lnTo>
                <a:lnTo>
                  <a:pt x="67" y="393"/>
                </a:lnTo>
                <a:lnTo>
                  <a:pt x="81" y="288"/>
                </a:lnTo>
                <a:lnTo>
                  <a:pt x="29" y="343"/>
                </a:lnTo>
                <a:lnTo>
                  <a:pt x="64" y="256"/>
                </a:lnTo>
                <a:lnTo>
                  <a:pt x="3" y="267"/>
                </a:lnTo>
                <a:lnTo>
                  <a:pt x="56" y="215"/>
                </a:lnTo>
                <a:lnTo>
                  <a:pt x="0" y="182"/>
                </a:lnTo>
                <a:lnTo>
                  <a:pt x="59" y="171"/>
                </a:lnTo>
                <a:lnTo>
                  <a:pt x="15" y="100"/>
                </a:lnTo>
                <a:lnTo>
                  <a:pt x="71" y="133"/>
                </a:lnTo>
                <a:lnTo>
                  <a:pt x="46" y="35"/>
                </a:lnTo>
                <a:lnTo>
                  <a:pt x="91" y="108"/>
                </a:lnTo>
                <a:lnTo>
                  <a:pt x="91" y="0"/>
                </a:lnTo>
                <a:lnTo>
                  <a:pt x="117" y="100"/>
                </a:lnTo>
                <a:lnTo>
                  <a:pt x="141" y="0"/>
                </a:lnTo>
                <a:lnTo>
                  <a:pt x="139" y="109"/>
                </a:lnTo>
                <a:lnTo>
                  <a:pt x="185" y="36"/>
                </a:lnTo>
                <a:lnTo>
                  <a:pt x="160" y="134"/>
                </a:lnTo>
                <a:lnTo>
                  <a:pt x="219" y="100"/>
                </a:lnTo>
                <a:lnTo>
                  <a:pt x="173" y="171"/>
                </a:lnTo>
                <a:lnTo>
                  <a:pt x="234" y="183"/>
                </a:lnTo>
                <a:lnTo>
                  <a:pt x="175" y="215"/>
                </a:lnTo>
                <a:lnTo>
                  <a:pt x="228" y="268"/>
                </a:lnTo>
                <a:lnTo>
                  <a:pt x="168" y="256"/>
                </a:lnTo>
                <a:lnTo>
                  <a:pt x="204" y="344"/>
                </a:lnTo>
                <a:lnTo>
                  <a:pt x="152" y="288"/>
                </a:lnTo>
                <a:close/>
              </a:path>
            </a:pathLst>
          </a:custGeom>
          <a:solidFill>
            <a:srgbClr val="8E9365"/>
          </a:solidFill>
          <a:ln w="9525">
            <a:noFill/>
            <a:round/>
            <a:headEnd/>
            <a:tailEnd/>
          </a:ln>
        </p:spPr>
        <p:txBody>
          <a:bodyPr/>
          <a:lstStyle/>
          <a:p>
            <a:endParaRPr lang="en-US"/>
          </a:p>
        </p:txBody>
      </p:sp>
      <p:sp>
        <p:nvSpPr>
          <p:cNvPr id="160" name="Rectangle 30"/>
          <p:cNvSpPr>
            <a:spLocks noChangeArrowheads="1"/>
          </p:cNvSpPr>
          <p:nvPr/>
        </p:nvSpPr>
        <p:spPr bwMode="auto">
          <a:xfrm>
            <a:off x="6513425" y="1580363"/>
            <a:ext cx="2119492"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Definice výrobků</a:t>
            </a:r>
            <a:endParaRPr lang="en-US" sz="2000" dirty="0">
              <a:solidFill>
                <a:srgbClr val="003366"/>
              </a:solidFill>
            </a:endParaRPr>
          </a:p>
        </p:txBody>
      </p:sp>
      <p:sp>
        <p:nvSpPr>
          <p:cNvPr id="161" name="AutoShape 31"/>
          <p:cNvSpPr>
            <a:spLocks noChangeArrowheads="1"/>
          </p:cNvSpPr>
          <p:nvPr/>
        </p:nvSpPr>
        <p:spPr bwMode="auto">
          <a:xfrm>
            <a:off x="5738813" y="1974063"/>
            <a:ext cx="693737"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162" name="Oval 33"/>
          <p:cNvSpPr>
            <a:spLocks noChangeArrowheads="1"/>
          </p:cNvSpPr>
          <p:nvPr/>
        </p:nvSpPr>
        <p:spPr bwMode="auto">
          <a:xfrm>
            <a:off x="6027738" y="1256513"/>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63" name="Text Box 34"/>
          <p:cNvSpPr txBox="1">
            <a:spLocks noChangeArrowheads="1"/>
          </p:cNvSpPr>
          <p:nvPr/>
        </p:nvSpPr>
        <p:spPr bwMode="auto">
          <a:xfrm>
            <a:off x="6046788"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3</a:t>
            </a:r>
          </a:p>
        </p:txBody>
      </p:sp>
      <p:sp>
        <p:nvSpPr>
          <p:cNvPr id="164" name="Rectangle 43"/>
          <p:cNvSpPr>
            <a:spLocks noChangeArrowheads="1"/>
          </p:cNvSpPr>
          <p:nvPr/>
        </p:nvSpPr>
        <p:spPr bwMode="auto">
          <a:xfrm>
            <a:off x="33782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65" name="Rectangle 44"/>
          <p:cNvSpPr>
            <a:spLocks noChangeArrowheads="1"/>
          </p:cNvSpPr>
          <p:nvPr/>
        </p:nvSpPr>
        <p:spPr bwMode="auto">
          <a:xfrm>
            <a:off x="3590847" y="1580363"/>
            <a:ext cx="2117888"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Ekonomika firmy</a:t>
            </a:r>
            <a:endParaRPr lang="en-US" sz="2000" dirty="0">
              <a:solidFill>
                <a:srgbClr val="003366"/>
              </a:solidFill>
            </a:endParaRPr>
          </a:p>
        </p:txBody>
      </p:sp>
      <p:pic>
        <p:nvPicPr>
          <p:cNvPr id="166" name="Picture 45" descr="BS01045_"/>
          <p:cNvPicPr>
            <a:picLocks noChangeAspect="1" noChangeArrowheads="1"/>
          </p:cNvPicPr>
          <p:nvPr/>
        </p:nvPicPr>
        <p:blipFill>
          <a:blip r:embed="rId5" cstate="print"/>
          <a:srcRect/>
          <a:stretch>
            <a:fillRect/>
          </a:stretch>
        </p:blipFill>
        <p:spPr bwMode="auto">
          <a:xfrm>
            <a:off x="4141788" y="2029625"/>
            <a:ext cx="1079500" cy="1063625"/>
          </a:xfrm>
          <a:prstGeom prst="rect">
            <a:avLst/>
          </a:prstGeom>
          <a:noFill/>
          <a:ln w="9525">
            <a:noFill/>
            <a:miter lim="800000"/>
            <a:headEnd/>
            <a:tailEnd/>
          </a:ln>
        </p:spPr>
      </p:pic>
      <p:sp>
        <p:nvSpPr>
          <p:cNvPr id="167" name="Oval 47"/>
          <p:cNvSpPr>
            <a:spLocks noChangeArrowheads="1"/>
          </p:cNvSpPr>
          <p:nvPr/>
        </p:nvSpPr>
        <p:spPr bwMode="auto">
          <a:xfrm>
            <a:off x="309880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68" name="Text Box 48"/>
          <p:cNvSpPr txBox="1">
            <a:spLocks noChangeArrowheads="1"/>
          </p:cNvSpPr>
          <p:nvPr/>
        </p:nvSpPr>
        <p:spPr bwMode="auto">
          <a:xfrm>
            <a:off x="311785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Arial Black" pitchFamily="34" charset="0"/>
              </a:rPr>
              <a:t>2</a:t>
            </a:r>
          </a:p>
        </p:txBody>
      </p:sp>
      <p:sp>
        <p:nvSpPr>
          <p:cNvPr id="169" name="AutoShape 49"/>
          <p:cNvSpPr>
            <a:spLocks noChangeArrowheads="1"/>
          </p:cNvSpPr>
          <p:nvPr/>
        </p:nvSpPr>
        <p:spPr bwMode="auto">
          <a:xfrm>
            <a:off x="2787650" y="1974063"/>
            <a:ext cx="693738"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170" name="Rectangle 50"/>
          <p:cNvSpPr>
            <a:spLocks noChangeArrowheads="1"/>
          </p:cNvSpPr>
          <p:nvPr/>
        </p:nvSpPr>
        <p:spPr bwMode="auto">
          <a:xfrm>
            <a:off x="4318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171" name="Rectangle 51"/>
          <p:cNvSpPr>
            <a:spLocks noChangeArrowheads="1"/>
          </p:cNvSpPr>
          <p:nvPr/>
        </p:nvSpPr>
        <p:spPr bwMode="auto">
          <a:xfrm>
            <a:off x="581892" y="1504163"/>
            <a:ext cx="2291938" cy="1041953"/>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en-US" sz="2000" dirty="0" smtClean="0">
                <a:solidFill>
                  <a:srgbClr val="003366"/>
                </a:solidFill>
              </a:rPr>
              <a:t>Dom</a:t>
            </a:r>
            <a:r>
              <a:rPr lang="cs-CZ" sz="2000" dirty="0" smtClean="0">
                <a:solidFill>
                  <a:srgbClr val="003366"/>
                </a:solidFill>
              </a:rPr>
              <a:t>ény</a:t>
            </a:r>
            <a:r>
              <a:rPr lang="en-US" sz="2000" dirty="0" smtClean="0">
                <a:solidFill>
                  <a:srgbClr val="003366"/>
                </a:solidFill>
              </a:rPr>
              <a:t>, </a:t>
            </a:r>
            <a:r>
              <a:rPr lang="cs-CZ" sz="2000" dirty="0" smtClean="0">
                <a:solidFill>
                  <a:srgbClr val="003366"/>
                </a:solidFill>
              </a:rPr>
              <a:t>účetní jednotky</a:t>
            </a:r>
            <a:r>
              <a:rPr lang="en-US" sz="2000" dirty="0" smtClean="0">
                <a:solidFill>
                  <a:srgbClr val="003366"/>
                </a:solidFill>
              </a:rPr>
              <a:t>, </a:t>
            </a:r>
            <a:r>
              <a:rPr lang="cs-CZ" sz="2000" dirty="0" smtClean="0">
                <a:solidFill>
                  <a:srgbClr val="003366"/>
                </a:solidFill>
              </a:rPr>
              <a:t>místa</a:t>
            </a:r>
            <a:r>
              <a:rPr lang="en-US" sz="2000" dirty="0" smtClean="0">
                <a:solidFill>
                  <a:srgbClr val="003366"/>
                </a:solidFill>
              </a:rPr>
              <a:t>,</a:t>
            </a:r>
            <a:r>
              <a:rPr lang="cs-CZ" sz="2000" dirty="0" smtClean="0">
                <a:solidFill>
                  <a:srgbClr val="003366"/>
                </a:solidFill>
              </a:rPr>
              <a:t/>
            </a:r>
            <a:br>
              <a:rPr lang="cs-CZ" sz="2000" dirty="0" smtClean="0">
                <a:solidFill>
                  <a:srgbClr val="003366"/>
                </a:solidFill>
              </a:rPr>
            </a:br>
            <a:r>
              <a:rPr lang="cs-CZ" sz="2000" dirty="0" smtClean="0">
                <a:solidFill>
                  <a:srgbClr val="003366"/>
                </a:solidFill>
              </a:rPr>
              <a:t>     skladová místa</a:t>
            </a:r>
            <a:endParaRPr lang="en-US" sz="2000" dirty="0">
              <a:solidFill>
                <a:srgbClr val="003366"/>
              </a:solidFill>
            </a:endParaRPr>
          </a:p>
        </p:txBody>
      </p:sp>
      <p:sp>
        <p:nvSpPr>
          <p:cNvPr id="172" name="Freeform 53"/>
          <p:cNvSpPr>
            <a:spLocks/>
          </p:cNvSpPr>
          <p:nvPr/>
        </p:nvSpPr>
        <p:spPr bwMode="auto">
          <a:xfrm>
            <a:off x="1982788" y="2697963"/>
            <a:ext cx="823912" cy="396875"/>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p>
        </p:txBody>
      </p:sp>
      <p:sp>
        <p:nvSpPr>
          <p:cNvPr id="173" name="AutoShape 54"/>
          <p:cNvSpPr>
            <a:spLocks noChangeArrowheads="1"/>
          </p:cNvSpPr>
          <p:nvPr/>
        </p:nvSpPr>
        <p:spPr bwMode="auto">
          <a:xfrm>
            <a:off x="688975" y="2753525"/>
            <a:ext cx="544513" cy="258763"/>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174" name="AutoShape 55"/>
          <p:cNvSpPr>
            <a:spLocks noChangeArrowheads="1"/>
          </p:cNvSpPr>
          <p:nvPr/>
        </p:nvSpPr>
        <p:spPr bwMode="auto">
          <a:xfrm>
            <a:off x="1123950" y="2542388"/>
            <a:ext cx="1136650" cy="56038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175" name="AutoShape 56"/>
          <p:cNvSpPr>
            <a:spLocks noChangeArrowheads="1"/>
          </p:cNvSpPr>
          <p:nvPr/>
        </p:nvSpPr>
        <p:spPr bwMode="auto">
          <a:xfrm>
            <a:off x="1800225" y="2755113"/>
            <a:ext cx="158750"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76" name="AutoShape 57"/>
          <p:cNvSpPr>
            <a:spLocks noChangeArrowheads="1"/>
          </p:cNvSpPr>
          <p:nvPr/>
        </p:nvSpPr>
        <p:spPr bwMode="auto">
          <a:xfrm>
            <a:off x="1562100" y="2755113"/>
            <a:ext cx="157163"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77" name="Rectangle 58"/>
          <p:cNvSpPr>
            <a:spLocks noChangeArrowheads="1"/>
          </p:cNvSpPr>
          <p:nvPr/>
        </p:nvSpPr>
        <p:spPr bwMode="auto">
          <a:xfrm>
            <a:off x="1252538" y="2926563"/>
            <a:ext cx="269875" cy="169862"/>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78" name="Rectangle 59"/>
          <p:cNvSpPr>
            <a:spLocks noChangeArrowheads="1"/>
          </p:cNvSpPr>
          <p:nvPr/>
        </p:nvSpPr>
        <p:spPr bwMode="auto">
          <a:xfrm>
            <a:off x="1722438" y="2931325"/>
            <a:ext cx="268287" cy="169863"/>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79" name="AutoShape 60"/>
          <p:cNvSpPr>
            <a:spLocks noChangeArrowheads="1"/>
          </p:cNvSpPr>
          <p:nvPr/>
        </p:nvSpPr>
        <p:spPr bwMode="auto">
          <a:xfrm>
            <a:off x="1304925" y="2763050"/>
            <a:ext cx="155575" cy="571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80" name="Rectangle 61"/>
          <p:cNvSpPr>
            <a:spLocks noChangeArrowheads="1"/>
          </p:cNvSpPr>
          <p:nvPr/>
        </p:nvSpPr>
        <p:spPr bwMode="auto">
          <a:xfrm>
            <a:off x="795338" y="2894813"/>
            <a:ext cx="87312" cy="11747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81" name="AutoShape 62" descr="Horizontal brick"/>
          <p:cNvSpPr>
            <a:spLocks noChangeArrowheads="1"/>
          </p:cNvSpPr>
          <p:nvPr/>
        </p:nvSpPr>
        <p:spPr bwMode="auto">
          <a:xfrm>
            <a:off x="958850" y="2242350"/>
            <a:ext cx="92075" cy="54927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182" name="AutoShape 63"/>
          <p:cNvSpPr>
            <a:spLocks noChangeArrowheads="1"/>
          </p:cNvSpPr>
          <p:nvPr/>
        </p:nvSpPr>
        <p:spPr bwMode="auto">
          <a:xfrm>
            <a:off x="1512888" y="2515400"/>
            <a:ext cx="192087" cy="109538"/>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83" name="AutoShape 64"/>
          <p:cNvSpPr>
            <a:spLocks noChangeArrowheads="1"/>
          </p:cNvSpPr>
          <p:nvPr/>
        </p:nvSpPr>
        <p:spPr bwMode="auto">
          <a:xfrm>
            <a:off x="1882775" y="2459838"/>
            <a:ext cx="47625" cy="13176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84" name="Freeform 65"/>
          <p:cNvSpPr>
            <a:spLocks/>
          </p:cNvSpPr>
          <p:nvPr/>
        </p:nvSpPr>
        <p:spPr bwMode="auto">
          <a:xfrm>
            <a:off x="2124075" y="2539213"/>
            <a:ext cx="141288" cy="566737"/>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p>
        </p:txBody>
      </p:sp>
      <p:sp>
        <p:nvSpPr>
          <p:cNvPr id="185" name="Oval 67"/>
          <p:cNvSpPr>
            <a:spLocks noChangeArrowheads="1"/>
          </p:cNvSpPr>
          <p:nvPr/>
        </p:nvSpPr>
        <p:spPr bwMode="auto">
          <a:xfrm>
            <a:off x="18415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86" name="Text Box 68"/>
          <p:cNvSpPr txBox="1">
            <a:spLocks noChangeArrowheads="1"/>
          </p:cNvSpPr>
          <p:nvPr/>
        </p:nvSpPr>
        <p:spPr bwMode="auto">
          <a:xfrm>
            <a:off x="20320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1</a:t>
            </a:r>
          </a:p>
        </p:txBody>
      </p:sp>
      <p:sp>
        <p:nvSpPr>
          <p:cNvPr id="187" name="Rectangle 69"/>
          <p:cNvSpPr>
            <a:spLocks noChangeArrowheads="1"/>
          </p:cNvSpPr>
          <p:nvPr/>
        </p:nvSpPr>
        <p:spPr bwMode="auto">
          <a:xfrm>
            <a:off x="5949538" y="1173963"/>
            <a:ext cx="3194462" cy="2339975"/>
          </a:xfrm>
          <a:prstGeom prst="rect">
            <a:avLst/>
          </a:prstGeom>
          <a:solidFill>
            <a:schemeClr val="bg1">
              <a:alpha val="50195"/>
            </a:schemeClr>
          </a:solidFill>
          <a:ln w="38100">
            <a:noFill/>
            <a:miter lim="800000"/>
            <a:headEnd/>
            <a:tailEnd/>
          </a:ln>
        </p:spPr>
        <p:txBody>
          <a:bodyPr wrap="none" anchor="ctr"/>
          <a:lstStyle/>
          <a:p>
            <a:endParaRPr lang="en-US"/>
          </a:p>
        </p:txBody>
      </p:sp>
      <p:pic>
        <p:nvPicPr>
          <p:cNvPr id="188" name="Picture 19"/>
          <p:cNvPicPr>
            <a:picLocks noChangeAspect="1" noChangeArrowheads="1"/>
          </p:cNvPicPr>
          <p:nvPr/>
        </p:nvPicPr>
        <p:blipFill>
          <a:blip r:embed="rId6" cstate="print">
            <a:lum contrast="-76000"/>
          </a:blip>
          <a:srcRect/>
          <a:stretch>
            <a:fillRect/>
          </a:stretch>
        </p:blipFill>
        <p:spPr bwMode="auto">
          <a:xfrm>
            <a:off x="7065963" y="2067725"/>
            <a:ext cx="752475" cy="1114425"/>
          </a:xfrm>
          <a:prstGeom prst="rect">
            <a:avLst/>
          </a:prstGeom>
          <a:noFill/>
          <a:ln w="9525" algn="ctr">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eaLnBrk="1" hangingPunct="1"/>
            <a:r>
              <a:rPr lang="en-US" dirty="0" smtClean="0"/>
              <a:t>K</a:t>
            </a:r>
            <a:r>
              <a:rPr lang="cs-CZ" dirty="0" smtClean="0"/>
              <a:t>líčové pojmy</a:t>
            </a:r>
            <a:r>
              <a:rPr lang="en-US" dirty="0" smtClean="0"/>
              <a:t> </a:t>
            </a:r>
          </a:p>
          <a:p>
            <a:pPr lvl="1" eaLnBrk="1" hangingPunct="1"/>
            <a:r>
              <a:rPr lang="en-US" dirty="0" smtClean="0"/>
              <a:t> </a:t>
            </a:r>
            <a:r>
              <a:rPr lang="cs-CZ" dirty="0" smtClean="0"/>
              <a:t>Kalendář hlavní knihy</a:t>
            </a:r>
            <a:endParaRPr lang="en-US" dirty="0" smtClean="0"/>
          </a:p>
          <a:p>
            <a:pPr lvl="1" eaLnBrk="1" hangingPunct="1"/>
            <a:r>
              <a:rPr lang="en-US" dirty="0" smtClean="0"/>
              <a:t> </a:t>
            </a:r>
            <a:r>
              <a:rPr lang="cs-CZ" dirty="0" smtClean="0"/>
              <a:t>Transakce a hlavní kniha</a:t>
            </a:r>
            <a:endParaRPr lang="en-US" dirty="0" smtClean="0"/>
          </a:p>
          <a:p>
            <a:pPr lvl="1" eaLnBrk="1" hangingPunct="1"/>
            <a:r>
              <a:rPr lang="en-US" dirty="0" smtClean="0"/>
              <a:t> </a:t>
            </a:r>
            <a:r>
              <a:rPr lang="cs-CZ" dirty="0" smtClean="0"/>
              <a:t>Zápis transakcí</a:t>
            </a:r>
            <a:endParaRPr lang="en-US" dirty="0" smtClean="0"/>
          </a:p>
          <a:p>
            <a:pPr lvl="1" eaLnBrk="1" hangingPunct="1"/>
            <a:r>
              <a:rPr lang="en-US" dirty="0" smtClean="0"/>
              <a:t> </a:t>
            </a:r>
            <a:r>
              <a:rPr lang="cs-CZ" dirty="0" smtClean="0"/>
              <a:t>Rozvaha</a:t>
            </a:r>
            <a:endParaRPr lang="en-US" dirty="0" smtClean="0"/>
          </a:p>
          <a:p>
            <a:pPr eaLnBrk="1" hangingPunct="1"/>
            <a:r>
              <a:rPr lang="en-US" dirty="0" smtClean="0"/>
              <a:t> </a:t>
            </a:r>
            <a:r>
              <a:rPr lang="cs-CZ" dirty="0" smtClean="0"/>
              <a:t>Příklad</a:t>
            </a:r>
            <a:endParaRPr lang="en-US" dirty="0" smtClean="0"/>
          </a:p>
          <a:p>
            <a:pPr lvl="1" eaLnBrk="1" hangingPunct="1"/>
            <a:r>
              <a:rPr lang="en-US" dirty="0" smtClean="0"/>
              <a:t> </a:t>
            </a:r>
            <a:r>
              <a:rPr lang="cs-CZ" dirty="0" smtClean="0"/>
              <a:t>Nastavení kalendáře hlavní knihy</a:t>
            </a:r>
            <a:endParaRPr lang="en-US" dirty="0" smtClean="0"/>
          </a:p>
          <a:p>
            <a:pPr lvl="1" eaLnBrk="1" hangingPunct="1"/>
            <a:r>
              <a:rPr lang="en-US" dirty="0" smtClean="0"/>
              <a:t> </a:t>
            </a:r>
            <a:r>
              <a:rPr lang="cs-CZ" dirty="0" smtClean="0"/>
              <a:t>Zadání počátečního salda účtů hlavní knihy</a:t>
            </a:r>
            <a:endParaRPr lang="en-US" dirty="0" smtClean="0"/>
          </a:p>
          <a:p>
            <a:pPr lvl="1" eaLnBrk="1" hangingPunct="1"/>
            <a:r>
              <a:rPr lang="en-US" dirty="0" smtClean="0"/>
              <a:t> </a:t>
            </a:r>
            <a:r>
              <a:rPr lang="cs-CZ" dirty="0" smtClean="0"/>
              <a:t>Zápis transakcí</a:t>
            </a:r>
            <a:endParaRPr lang="en-US" dirty="0" smtClean="0"/>
          </a:p>
          <a:p>
            <a:pPr lvl="1" eaLnBrk="1" hangingPunct="1"/>
            <a:r>
              <a:rPr lang="en-US" dirty="0" smtClean="0"/>
              <a:t> </a:t>
            </a:r>
            <a:r>
              <a:rPr lang="cs-CZ" dirty="0" smtClean="0"/>
              <a:t>Tisk rozvahy</a:t>
            </a:r>
            <a:endParaRPr lang="en-US" dirty="0" smtClean="0"/>
          </a:p>
          <a:p>
            <a:pPr eaLnBrk="1" hangingPunct="1"/>
            <a:r>
              <a:rPr lang="en-US" dirty="0" smtClean="0"/>
              <a:t> </a:t>
            </a:r>
            <a:r>
              <a:rPr lang="cs-CZ" dirty="0" smtClean="0"/>
              <a:t>Cvičení</a:t>
            </a:r>
            <a:endParaRPr lang="en-US" dirty="0" smtClean="0"/>
          </a:p>
          <a:p>
            <a:pPr eaLnBrk="1" hangingPunct="1"/>
            <a:endParaRPr lang="en-US" dirty="0" smtClean="0"/>
          </a:p>
        </p:txBody>
      </p:sp>
      <p:sp>
        <p:nvSpPr>
          <p:cNvPr id="41987" name="Rectangle 2"/>
          <p:cNvSpPr>
            <a:spLocks noGrp="1" noChangeArrowheads="1"/>
          </p:cNvSpPr>
          <p:nvPr>
            <p:ph type="title"/>
          </p:nvPr>
        </p:nvSpPr>
        <p:spPr/>
        <p:txBody>
          <a:bodyPr/>
          <a:lstStyle/>
          <a:p>
            <a:r>
              <a:rPr lang="cs-CZ" dirty="0" smtClean="0"/>
              <a:t>Ekonomika – témata</a:t>
            </a:r>
            <a:endParaRPr lang="en-US" dirty="0" smtClean="0"/>
          </a:p>
        </p:txBody>
      </p:sp>
      <p:sp>
        <p:nvSpPr>
          <p:cNvPr id="41986" name="Footer Placeholder 3"/>
          <p:cNvSpPr>
            <a:spLocks noGrp="1"/>
          </p:cNvSpPr>
          <p:nvPr>
            <p:ph type="ftr" sz="quarter" idx="10"/>
          </p:nvPr>
        </p:nvSpPr>
        <p:spPr>
          <a:noFill/>
        </p:spPr>
        <p:txBody>
          <a:bodyPr/>
          <a:lstStyle/>
          <a:p>
            <a:pPr algn="r"/>
            <a:r>
              <a:rPr lang="en-US" smtClean="0"/>
              <a:t>QS-SU-290</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eaLnBrk="1" hangingPunct="1">
              <a:buFont typeface="Webdings" pitchFamily="18" charset="2"/>
              <a:buNone/>
            </a:pPr>
            <a:endParaRPr lang="en-US" dirty="0" smtClean="0"/>
          </a:p>
          <a:p>
            <a:pPr>
              <a:buNone/>
            </a:pPr>
            <a:r>
              <a:rPr lang="cs-CZ" dirty="0" smtClean="0"/>
              <a:t>Po dokončení této kapitoly budete umět: </a:t>
            </a:r>
            <a:endParaRPr lang="en-US" dirty="0" smtClean="0"/>
          </a:p>
          <a:p>
            <a:pPr eaLnBrk="1" hangingPunct="1"/>
            <a:r>
              <a:rPr lang="en-US" sz="2400" dirty="0" smtClean="0"/>
              <a:t> </a:t>
            </a:r>
            <a:r>
              <a:rPr lang="cs-CZ" sz="2400" dirty="0" smtClean="0"/>
              <a:t>podat příklady zápisu transakcí do hlavní knihy</a:t>
            </a:r>
            <a:endParaRPr lang="en-US" sz="2400" dirty="0" smtClean="0"/>
          </a:p>
          <a:p>
            <a:pPr eaLnBrk="1" hangingPunct="1"/>
            <a:r>
              <a:rPr lang="en-US" sz="2400" dirty="0" smtClean="0"/>
              <a:t> </a:t>
            </a:r>
            <a:r>
              <a:rPr lang="cs-CZ" sz="2400" dirty="0" smtClean="0"/>
              <a:t>vysvětlit důležitost kroku </a:t>
            </a:r>
            <a:r>
              <a:rPr lang="en-US" sz="2400" dirty="0" smtClean="0"/>
              <a:t>“</a:t>
            </a:r>
            <a:r>
              <a:rPr lang="cs-CZ" sz="2400" dirty="0" smtClean="0"/>
              <a:t>zápis transakce</a:t>
            </a:r>
            <a:r>
              <a:rPr lang="en-US" sz="2400" dirty="0" smtClean="0"/>
              <a:t>”</a:t>
            </a:r>
          </a:p>
          <a:p>
            <a:pPr eaLnBrk="1" hangingPunct="1"/>
            <a:r>
              <a:rPr lang="en-US" sz="2400" dirty="0" smtClean="0"/>
              <a:t> </a:t>
            </a:r>
            <a:r>
              <a:rPr lang="cs-CZ" sz="2400" dirty="0" smtClean="0"/>
              <a:t>objasnit pozice výkazů</a:t>
            </a:r>
            <a:endParaRPr lang="en-US" sz="2400" dirty="0" smtClean="0"/>
          </a:p>
          <a:p>
            <a:pPr eaLnBrk="1" hangingPunct="1"/>
            <a:r>
              <a:rPr lang="en-US" sz="2400" dirty="0" smtClean="0"/>
              <a:t> </a:t>
            </a:r>
            <a:r>
              <a:rPr lang="cs-CZ" sz="2400" dirty="0" smtClean="0"/>
              <a:t>nastavit kalendář hlavní knihy</a:t>
            </a:r>
            <a:endParaRPr lang="en-US" sz="2400" dirty="0" smtClean="0"/>
          </a:p>
          <a:p>
            <a:pPr eaLnBrk="1" hangingPunct="1"/>
            <a:r>
              <a:rPr lang="en-US" sz="2400" dirty="0" smtClean="0"/>
              <a:t> </a:t>
            </a:r>
            <a:r>
              <a:rPr lang="cs-CZ" sz="2400" dirty="0" smtClean="0"/>
              <a:t>zapsat transakci</a:t>
            </a:r>
            <a:endParaRPr lang="en-US" sz="2400" dirty="0" smtClean="0"/>
          </a:p>
          <a:p>
            <a:pPr eaLnBrk="1" hangingPunct="1"/>
            <a:r>
              <a:rPr lang="en-US" sz="2400" dirty="0" smtClean="0"/>
              <a:t> </a:t>
            </a:r>
            <a:r>
              <a:rPr lang="cs-CZ" sz="2400" dirty="0" smtClean="0"/>
              <a:t>vytisknout rozvahu</a:t>
            </a:r>
            <a:endParaRPr lang="en-US" sz="2400" dirty="0" smtClean="0"/>
          </a:p>
          <a:p>
            <a:pPr eaLnBrk="1" hangingPunct="1"/>
            <a:endParaRPr lang="en-US" sz="2400" dirty="0" smtClean="0"/>
          </a:p>
        </p:txBody>
      </p:sp>
      <p:sp>
        <p:nvSpPr>
          <p:cNvPr id="43011" name="Rectangle 2"/>
          <p:cNvSpPr>
            <a:spLocks noGrp="1" noChangeArrowheads="1"/>
          </p:cNvSpPr>
          <p:nvPr>
            <p:ph type="title"/>
          </p:nvPr>
        </p:nvSpPr>
        <p:spPr/>
        <p:txBody>
          <a:bodyPr/>
          <a:lstStyle/>
          <a:p>
            <a:r>
              <a:rPr lang="cs-CZ" dirty="0" smtClean="0"/>
              <a:t>Ekonomika – cílové dovednosti</a:t>
            </a:r>
            <a:endParaRPr lang="en-US" dirty="0" smtClean="0"/>
          </a:p>
        </p:txBody>
      </p:sp>
      <p:sp>
        <p:nvSpPr>
          <p:cNvPr id="43010" name="Footer Placeholder 3"/>
          <p:cNvSpPr>
            <a:spLocks noGrp="1"/>
          </p:cNvSpPr>
          <p:nvPr>
            <p:ph type="ftr" sz="quarter" idx="10"/>
          </p:nvPr>
        </p:nvSpPr>
        <p:spPr>
          <a:noFill/>
        </p:spPr>
        <p:txBody>
          <a:bodyPr/>
          <a:lstStyle/>
          <a:p>
            <a:pPr algn="r"/>
            <a:r>
              <a:rPr lang="en-US" smtClean="0"/>
              <a:t>QS-SU-300</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cs-CZ" dirty="0" smtClean="0"/>
              <a:t>Kalendář HK</a:t>
            </a:r>
            <a:endParaRPr lang="en-US" dirty="0"/>
          </a:p>
        </p:txBody>
      </p:sp>
      <p:sp>
        <p:nvSpPr>
          <p:cNvPr id="44034" name="Footer Placeholder 1"/>
          <p:cNvSpPr>
            <a:spLocks noGrp="1"/>
          </p:cNvSpPr>
          <p:nvPr>
            <p:ph type="ftr" sz="quarter" idx="10"/>
          </p:nvPr>
        </p:nvSpPr>
        <p:spPr>
          <a:noFill/>
        </p:spPr>
        <p:txBody>
          <a:bodyPr/>
          <a:lstStyle/>
          <a:p>
            <a:pPr algn="r"/>
            <a:r>
              <a:rPr lang="en-US" smtClean="0"/>
              <a:t>QS-SU-310</a:t>
            </a:r>
          </a:p>
        </p:txBody>
      </p:sp>
      <p:sp>
        <p:nvSpPr>
          <p:cNvPr id="181254" name="Rectangle 6"/>
          <p:cNvSpPr>
            <a:spLocks noChangeArrowheads="1"/>
          </p:cNvSpPr>
          <p:nvPr/>
        </p:nvSpPr>
        <p:spPr bwMode="auto">
          <a:xfrm>
            <a:off x="493713" y="1684188"/>
            <a:ext cx="8178800" cy="2892425"/>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endParaRPr lang="en-US" sz="1200" dirty="0">
              <a:latin typeface="+mj-lt"/>
            </a:endParaRPr>
          </a:p>
        </p:txBody>
      </p:sp>
      <p:sp>
        <p:nvSpPr>
          <p:cNvPr id="44037" name="Line 7"/>
          <p:cNvSpPr>
            <a:spLocks noChangeShapeType="1"/>
          </p:cNvSpPr>
          <p:nvPr/>
        </p:nvSpPr>
        <p:spPr bwMode="auto">
          <a:xfrm>
            <a:off x="1162050" y="3324075"/>
            <a:ext cx="7110413" cy="0"/>
          </a:xfrm>
          <a:prstGeom prst="line">
            <a:avLst/>
          </a:prstGeom>
          <a:noFill/>
          <a:ln w="12700">
            <a:solidFill>
              <a:srgbClr val="BC3700"/>
            </a:solidFill>
            <a:round/>
            <a:headEnd/>
            <a:tailEnd/>
          </a:ln>
        </p:spPr>
        <p:txBody>
          <a:bodyPr wrap="none" anchor="ctr"/>
          <a:lstStyle/>
          <a:p>
            <a:endParaRPr lang="en-US">
              <a:latin typeface="+mj-lt"/>
            </a:endParaRPr>
          </a:p>
        </p:txBody>
      </p:sp>
      <p:sp>
        <p:nvSpPr>
          <p:cNvPr id="44038" name="Line 8"/>
          <p:cNvSpPr>
            <a:spLocks noChangeShapeType="1"/>
          </p:cNvSpPr>
          <p:nvPr/>
        </p:nvSpPr>
        <p:spPr bwMode="auto">
          <a:xfrm rot="16200000">
            <a:off x="848519" y="3177232"/>
            <a:ext cx="630237" cy="0"/>
          </a:xfrm>
          <a:prstGeom prst="line">
            <a:avLst/>
          </a:prstGeom>
          <a:noFill/>
          <a:ln w="12700">
            <a:solidFill>
              <a:srgbClr val="BC3700"/>
            </a:solidFill>
            <a:round/>
            <a:headEnd/>
            <a:tailEnd/>
          </a:ln>
        </p:spPr>
        <p:txBody>
          <a:bodyPr wrap="none" anchor="ctr"/>
          <a:lstStyle/>
          <a:p>
            <a:endParaRPr lang="en-US">
              <a:latin typeface="+mj-lt"/>
            </a:endParaRPr>
          </a:p>
        </p:txBody>
      </p:sp>
      <p:sp>
        <p:nvSpPr>
          <p:cNvPr id="44039" name="Line 9"/>
          <p:cNvSpPr>
            <a:spLocks noChangeShapeType="1"/>
          </p:cNvSpPr>
          <p:nvPr/>
        </p:nvSpPr>
        <p:spPr bwMode="auto">
          <a:xfrm rot="16200000">
            <a:off x="2794794" y="3339157"/>
            <a:ext cx="306387" cy="0"/>
          </a:xfrm>
          <a:prstGeom prst="line">
            <a:avLst/>
          </a:prstGeom>
          <a:noFill/>
          <a:ln w="12700">
            <a:solidFill>
              <a:srgbClr val="BC3700"/>
            </a:solidFill>
            <a:round/>
            <a:headEnd/>
            <a:tailEnd/>
          </a:ln>
        </p:spPr>
        <p:txBody>
          <a:bodyPr wrap="none" anchor="ctr"/>
          <a:lstStyle/>
          <a:p>
            <a:endParaRPr lang="en-US">
              <a:latin typeface="+mj-lt"/>
            </a:endParaRPr>
          </a:p>
        </p:txBody>
      </p:sp>
      <p:sp>
        <p:nvSpPr>
          <p:cNvPr id="44040" name="Line 10"/>
          <p:cNvSpPr>
            <a:spLocks noChangeShapeType="1"/>
          </p:cNvSpPr>
          <p:nvPr/>
        </p:nvSpPr>
        <p:spPr bwMode="auto">
          <a:xfrm rot="16200000">
            <a:off x="6363494" y="3339157"/>
            <a:ext cx="306387" cy="0"/>
          </a:xfrm>
          <a:prstGeom prst="line">
            <a:avLst/>
          </a:prstGeom>
          <a:noFill/>
          <a:ln w="12700">
            <a:solidFill>
              <a:srgbClr val="BC3700"/>
            </a:solidFill>
            <a:round/>
            <a:headEnd/>
            <a:tailEnd/>
          </a:ln>
        </p:spPr>
        <p:txBody>
          <a:bodyPr wrap="none" anchor="ctr"/>
          <a:lstStyle/>
          <a:p>
            <a:endParaRPr lang="en-US">
              <a:latin typeface="+mj-lt"/>
            </a:endParaRPr>
          </a:p>
        </p:txBody>
      </p:sp>
      <p:sp>
        <p:nvSpPr>
          <p:cNvPr id="44041" name="Text Box 11"/>
          <p:cNvSpPr txBox="1">
            <a:spLocks noChangeArrowheads="1"/>
          </p:cNvSpPr>
          <p:nvPr/>
        </p:nvSpPr>
        <p:spPr bwMode="auto">
          <a:xfrm>
            <a:off x="605362" y="3554263"/>
            <a:ext cx="1172117"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Počáteční datum</a:t>
            </a:r>
            <a:r>
              <a:rPr lang="en-US" sz="900" i="1" dirty="0">
                <a:latin typeface="+mj-lt"/>
              </a:rPr>
              <a:t/>
            </a:r>
            <a:br>
              <a:rPr lang="en-US" sz="900" i="1" dirty="0">
                <a:latin typeface="+mj-lt"/>
              </a:rPr>
            </a:br>
            <a:r>
              <a:rPr lang="en-US" sz="900" i="1" dirty="0">
                <a:latin typeface="+mj-lt"/>
              </a:rPr>
              <a:t>01/01/XX</a:t>
            </a:r>
          </a:p>
        </p:txBody>
      </p:sp>
      <p:sp>
        <p:nvSpPr>
          <p:cNvPr id="44042" name="Text Box 12"/>
          <p:cNvSpPr txBox="1">
            <a:spLocks noChangeArrowheads="1"/>
          </p:cNvSpPr>
          <p:nvPr/>
        </p:nvSpPr>
        <p:spPr bwMode="auto">
          <a:xfrm>
            <a:off x="3704233" y="2109638"/>
            <a:ext cx="1649811" cy="307777"/>
          </a:xfrm>
          <a:prstGeom prst="rect">
            <a:avLst/>
          </a:prstGeom>
          <a:noFill/>
          <a:ln w="12700">
            <a:noFill/>
            <a:miter lim="800000"/>
            <a:headEnd/>
            <a:tailEnd/>
          </a:ln>
        </p:spPr>
        <p:txBody>
          <a:bodyPr wrap="none">
            <a:spAutoFit/>
          </a:bodyPr>
          <a:lstStyle/>
          <a:p>
            <a:pPr algn="ctr" eaLnBrk="0" hangingPunct="0"/>
            <a:r>
              <a:rPr lang="cs-CZ" sz="1400" i="1" dirty="0" smtClean="0">
                <a:latin typeface="+mj-lt"/>
              </a:rPr>
              <a:t>Fiskální rok  20XX</a:t>
            </a:r>
            <a:endParaRPr lang="cs-CZ" sz="1400" i="1" dirty="0">
              <a:latin typeface="+mj-lt"/>
            </a:endParaRPr>
          </a:p>
        </p:txBody>
      </p:sp>
      <p:sp>
        <p:nvSpPr>
          <p:cNvPr id="44043" name="Line 13"/>
          <p:cNvSpPr>
            <a:spLocks noChangeShapeType="1"/>
          </p:cNvSpPr>
          <p:nvPr/>
        </p:nvSpPr>
        <p:spPr bwMode="auto">
          <a:xfrm rot="16200000">
            <a:off x="4417219" y="3175644"/>
            <a:ext cx="633412" cy="0"/>
          </a:xfrm>
          <a:prstGeom prst="line">
            <a:avLst/>
          </a:prstGeom>
          <a:noFill/>
          <a:ln w="12700">
            <a:solidFill>
              <a:srgbClr val="BC3700"/>
            </a:solidFill>
            <a:round/>
            <a:headEnd/>
            <a:tailEnd/>
          </a:ln>
        </p:spPr>
        <p:txBody>
          <a:bodyPr wrap="none" anchor="ctr"/>
          <a:lstStyle/>
          <a:p>
            <a:endParaRPr lang="en-US">
              <a:latin typeface="+mj-lt"/>
            </a:endParaRPr>
          </a:p>
        </p:txBody>
      </p:sp>
      <p:sp>
        <p:nvSpPr>
          <p:cNvPr id="44044" name="Line 14"/>
          <p:cNvSpPr>
            <a:spLocks noChangeShapeType="1"/>
          </p:cNvSpPr>
          <p:nvPr/>
        </p:nvSpPr>
        <p:spPr bwMode="auto">
          <a:xfrm rot="16200000">
            <a:off x="7981157" y="3175644"/>
            <a:ext cx="633412" cy="0"/>
          </a:xfrm>
          <a:prstGeom prst="line">
            <a:avLst/>
          </a:prstGeom>
          <a:noFill/>
          <a:ln w="12700">
            <a:solidFill>
              <a:srgbClr val="BC3700"/>
            </a:solidFill>
            <a:round/>
            <a:headEnd/>
            <a:tailEnd/>
          </a:ln>
        </p:spPr>
        <p:txBody>
          <a:bodyPr wrap="none" anchor="ctr"/>
          <a:lstStyle/>
          <a:p>
            <a:endParaRPr lang="en-US">
              <a:latin typeface="+mj-lt"/>
            </a:endParaRPr>
          </a:p>
        </p:txBody>
      </p:sp>
      <p:sp>
        <p:nvSpPr>
          <p:cNvPr id="44045" name="Text Box 15"/>
          <p:cNvSpPr txBox="1">
            <a:spLocks noChangeArrowheads="1"/>
          </p:cNvSpPr>
          <p:nvPr/>
        </p:nvSpPr>
        <p:spPr bwMode="auto">
          <a:xfrm>
            <a:off x="1412020" y="2758925"/>
            <a:ext cx="1128835" cy="338554"/>
          </a:xfrm>
          <a:prstGeom prst="rect">
            <a:avLst/>
          </a:prstGeom>
          <a:noFill/>
          <a:ln w="12700">
            <a:noFill/>
            <a:miter lim="800000"/>
            <a:headEnd/>
            <a:tailEnd/>
          </a:ln>
        </p:spPr>
        <p:txBody>
          <a:bodyPr wrap="none">
            <a:spAutoFit/>
          </a:bodyPr>
          <a:lstStyle/>
          <a:p>
            <a:pPr algn="ctr" eaLnBrk="0" hangingPunct="0"/>
            <a:r>
              <a:rPr lang="cs-CZ" sz="1600" i="1" dirty="0" smtClean="0">
                <a:latin typeface="+mj-lt"/>
              </a:rPr>
              <a:t>Období</a:t>
            </a:r>
            <a:r>
              <a:rPr lang="en-US" sz="1600" i="1" dirty="0" smtClean="0">
                <a:latin typeface="+mj-lt"/>
              </a:rPr>
              <a:t> </a:t>
            </a:r>
            <a:r>
              <a:rPr lang="en-US" sz="1600" i="1" dirty="0">
                <a:latin typeface="+mj-lt"/>
              </a:rPr>
              <a:t>1</a:t>
            </a:r>
          </a:p>
        </p:txBody>
      </p:sp>
      <p:sp>
        <p:nvSpPr>
          <p:cNvPr id="44046" name="Text Box 16"/>
          <p:cNvSpPr txBox="1">
            <a:spLocks noChangeArrowheads="1"/>
          </p:cNvSpPr>
          <p:nvPr/>
        </p:nvSpPr>
        <p:spPr bwMode="auto">
          <a:xfrm>
            <a:off x="2143221" y="3554263"/>
            <a:ext cx="1096774"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Koncové datum</a:t>
            </a:r>
            <a:br>
              <a:rPr lang="cs-CZ" sz="900" i="1" dirty="0" smtClean="0">
                <a:latin typeface="+mj-lt"/>
              </a:rPr>
            </a:br>
            <a:r>
              <a:rPr lang="en-US" sz="900" i="1" dirty="0" smtClean="0">
                <a:latin typeface="+mj-lt"/>
              </a:rPr>
              <a:t>03/31/XX</a:t>
            </a:r>
            <a:endParaRPr lang="en-US" sz="900" i="1" dirty="0">
              <a:latin typeface="+mj-lt"/>
            </a:endParaRPr>
          </a:p>
        </p:txBody>
      </p:sp>
      <p:sp>
        <p:nvSpPr>
          <p:cNvPr id="44047" name="Text Box 17"/>
          <p:cNvSpPr txBox="1">
            <a:spLocks noChangeArrowheads="1"/>
          </p:cNvSpPr>
          <p:nvPr/>
        </p:nvSpPr>
        <p:spPr bwMode="auto">
          <a:xfrm>
            <a:off x="2581644" y="3846363"/>
            <a:ext cx="1204176"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Počáteční datum </a:t>
            </a:r>
            <a:r>
              <a:rPr lang="en-US" sz="900" i="1" dirty="0">
                <a:latin typeface="+mj-lt"/>
              </a:rPr>
              <a:t/>
            </a:r>
            <a:br>
              <a:rPr lang="en-US" sz="900" i="1" dirty="0">
                <a:latin typeface="+mj-lt"/>
              </a:rPr>
            </a:br>
            <a:r>
              <a:rPr lang="en-US" sz="900" i="1" dirty="0">
                <a:latin typeface="+mj-lt"/>
              </a:rPr>
              <a:t>04/01/XX</a:t>
            </a:r>
          </a:p>
        </p:txBody>
      </p:sp>
      <p:sp>
        <p:nvSpPr>
          <p:cNvPr id="44048" name="Text Box 18"/>
          <p:cNvSpPr txBox="1">
            <a:spLocks noChangeArrowheads="1"/>
          </p:cNvSpPr>
          <p:nvPr/>
        </p:nvSpPr>
        <p:spPr bwMode="auto">
          <a:xfrm>
            <a:off x="3979802" y="3846363"/>
            <a:ext cx="1128835"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Koncové datum </a:t>
            </a:r>
            <a:r>
              <a:rPr lang="en-US" sz="900" i="1" dirty="0">
                <a:latin typeface="+mj-lt"/>
              </a:rPr>
              <a:t/>
            </a:r>
            <a:br>
              <a:rPr lang="en-US" sz="900" i="1" dirty="0">
                <a:latin typeface="+mj-lt"/>
              </a:rPr>
            </a:br>
            <a:r>
              <a:rPr lang="en-US" sz="900" i="1" dirty="0">
                <a:latin typeface="+mj-lt"/>
              </a:rPr>
              <a:t>06/30/XX</a:t>
            </a:r>
          </a:p>
        </p:txBody>
      </p:sp>
      <p:sp>
        <p:nvSpPr>
          <p:cNvPr id="44049" name="Text Box 19"/>
          <p:cNvSpPr txBox="1">
            <a:spLocks noChangeArrowheads="1"/>
          </p:cNvSpPr>
          <p:nvPr/>
        </p:nvSpPr>
        <p:spPr bwMode="auto">
          <a:xfrm>
            <a:off x="4378694" y="3554263"/>
            <a:ext cx="1204176"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Počáteční datum </a:t>
            </a:r>
            <a:br>
              <a:rPr lang="cs-CZ" sz="900" i="1" dirty="0" smtClean="0">
                <a:latin typeface="+mj-lt"/>
              </a:rPr>
            </a:br>
            <a:r>
              <a:rPr lang="en-US" sz="900" i="1" dirty="0" smtClean="0">
                <a:latin typeface="+mj-lt"/>
              </a:rPr>
              <a:t>07/01/XX</a:t>
            </a:r>
            <a:endParaRPr lang="en-US" sz="900" i="1" dirty="0">
              <a:latin typeface="+mj-lt"/>
            </a:endParaRPr>
          </a:p>
        </p:txBody>
      </p:sp>
      <p:sp>
        <p:nvSpPr>
          <p:cNvPr id="44050" name="Text Box 20"/>
          <p:cNvSpPr txBox="1">
            <a:spLocks noChangeArrowheads="1"/>
          </p:cNvSpPr>
          <p:nvPr/>
        </p:nvSpPr>
        <p:spPr bwMode="auto">
          <a:xfrm>
            <a:off x="5726052" y="3554263"/>
            <a:ext cx="1128835"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Koncové datum </a:t>
            </a:r>
            <a:r>
              <a:rPr lang="en-US" sz="900" i="1" dirty="0">
                <a:latin typeface="+mj-lt"/>
              </a:rPr>
              <a:t/>
            </a:r>
            <a:br>
              <a:rPr lang="en-US" sz="900" i="1" dirty="0">
                <a:latin typeface="+mj-lt"/>
              </a:rPr>
            </a:br>
            <a:r>
              <a:rPr lang="en-US" sz="900" i="1" dirty="0">
                <a:latin typeface="+mj-lt"/>
              </a:rPr>
              <a:t>09/30/XX</a:t>
            </a:r>
          </a:p>
        </p:txBody>
      </p:sp>
      <p:sp>
        <p:nvSpPr>
          <p:cNvPr id="44051" name="Text Box 21"/>
          <p:cNvSpPr txBox="1">
            <a:spLocks noChangeArrowheads="1"/>
          </p:cNvSpPr>
          <p:nvPr/>
        </p:nvSpPr>
        <p:spPr bwMode="auto">
          <a:xfrm>
            <a:off x="6190031" y="3846363"/>
            <a:ext cx="1204176"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Počáteční datum </a:t>
            </a:r>
            <a:br>
              <a:rPr lang="cs-CZ" sz="900" i="1" dirty="0" smtClean="0">
                <a:latin typeface="+mj-lt"/>
              </a:rPr>
            </a:br>
            <a:r>
              <a:rPr lang="en-US" sz="900" i="1" dirty="0" smtClean="0">
                <a:latin typeface="+mj-lt"/>
              </a:rPr>
              <a:t>10/01/XX</a:t>
            </a:r>
            <a:endParaRPr lang="en-US" sz="900" i="1" dirty="0">
              <a:latin typeface="+mj-lt"/>
            </a:endParaRPr>
          </a:p>
        </p:txBody>
      </p:sp>
      <p:sp>
        <p:nvSpPr>
          <p:cNvPr id="44052" name="Text Box 22"/>
          <p:cNvSpPr txBox="1">
            <a:spLocks noChangeArrowheads="1"/>
          </p:cNvSpPr>
          <p:nvPr/>
        </p:nvSpPr>
        <p:spPr bwMode="auto">
          <a:xfrm>
            <a:off x="7588190" y="3846363"/>
            <a:ext cx="1128835" cy="369332"/>
          </a:xfrm>
          <a:prstGeom prst="rect">
            <a:avLst/>
          </a:prstGeom>
          <a:noFill/>
          <a:ln w="12700">
            <a:noFill/>
            <a:miter lim="800000"/>
            <a:headEnd/>
            <a:tailEnd/>
          </a:ln>
        </p:spPr>
        <p:txBody>
          <a:bodyPr wrap="none">
            <a:spAutoFit/>
          </a:bodyPr>
          <a:lstStyle/>
          <a:p>
            <a:pPr algn="ctr" eaLnBrk="0" hangingPunct="0"/>
            <a:r>
              <a:rPr lang="cs-CZ" sz="900" i="1" dirty="0" smtClean="0">
                <a:latin typeface="+mj-lt"/>
              </a:rPr>
              <a:t>Koncové datum </a:t>
            </a:r>
            <a:r>
              <a:rPr lang="en-US" sz="900" i="1" dirty="0">
                <a:latin typeface="+mj-lt"/>
              </a:rPr>
              <a:t/>
            </a:r>
            <a:br>
              <a:rPr lang="en-US" sz="900" i="1" dirty="0">
                <a:latin typeface="+mj-lt"/>
              </a:rPr>
            </a:br>
            <a:r>
              <a:rPr lang="en-US" sz="900" i="1" dirty="0">
                <a:latin typeface="+mj-lt"/>
              </a:rPr>
              <a:t>12/31/XX</a:t>
            </a:r>
          </a:p>
        </p:txBody>
      </p:sp>
      <p:sp>
        <p:nvSpPr>
          <p:cNvPr id="44053" name="Text Box 23"/>
          <p:cNvSpPr txBox="1">
            <a:spLocks noChangeArrowheads="1"/>
          </p:cNvSpPr>
          <p:nvPr/>
        </p:nvSpPr>
        <p:spPr bwMode="auto">
          <a:xfrm>
            <a:off x="3294797" y="2758925"/>
            <a:ext cx="1128835" cy="338554"/>
          </a:xfrm>
          <a:prstGeom prst="rect">
            <a:avLst/>
          </a:prstGeom>
          <a:noFill/>
          <a:ln w="12700">
            <a:noFill/>
            <a:miter lim="800000"/>
            <a:headEnd/>
            <a:tailEnd/>
          </a:ln>
        </p:spPr>
        <p:txBody>
          <a:bodyPr wrap="none">
            <a:spAutoFit/>
          </a:bodyPr>
          <a:lstStyle/>
          <a:p>
            <a:pPr algn="ctr" eaLnBrk="0" hangingPunct="0"/>
            <a:r>
              <a:rPr lang="cs-CZ" sz="1600" i="1" dirty="0" smtClean="0">
                <a:latin typeface="+mj-lt"/>
              </a:rPr>
              <a:t>Období </a:t>
            </a:r>
            <a:r>
              <a:rPr lang="en-US" sz="1600" i="1" dirty="0" smtClean="0">
                <a:latin typeface="+mj-lt"/>
              </a:rPr>
              <a:t>2</a:t>
            </a:r>
            <a:endParaRPr lang="en-US" sz="1600" i="1" dirty="0">
              <a:latin typeface="+mj-lt"/>
            </a:endParaRPr>
          </a:p>
        </p:txBody>
      </p:sp>
      <p:sp>
        <p:nvSpPr>
          <p:cNvPr id="44054" name="Text Box 24"/>
          <p:cNvSpPr txBox="1">
            <a:spLocks noChangeArrowheads="1"/>
          </p:cNvSpPr>
          <p:nvPr/>
        </p:nvSpPr>
        <p:spPr bwMode="auto">
          <a:xfrm>
            <a:off x="5056922" y="2758925"/>
            <a:ext cx="1128835" cy="338554"/>
          </a:xfrm>
          <a:prstGeom prst="rect">
            <a:avLst/>
          </a:prstGeom>
          <a:noFill/>
          <a:ln w="12700">
            <a:noFill/>
            <a:miter lim="800000"/>
            <a:headEnd/>
            <a:tailEnd/>
          </a:ln>
        </p:spPr>
        <p:txBody>
          <a:bodyPr wrap="none">
            <a:spAutoFit/>
          </a:bodyPr>
          <a:lstStyle/>
          <a:p>
            <a:pPr algn="ctr" eaLnBrk="0" hangingPunct="0"/>
            <a:r>
              <a:rPr lang="cs-CZ" sz="1600" i="1" dirty="0" smtClean="0">
                <a:latin typeface="+mj-lt"/>
              </a:rPr>
              <a:t>Období </a:t>
            </a:r>
            <a:r>
              <a:rPr lang="en-US" sz="1600" i="1" dirty="0" smtClean="0">
                <a:latin typeface="+mj-lt"/>
              </a:rPr>
              <a:t>3</a:t>
            </a:r>
            <a:endParaRPr lang="en-US" sz="1600" i="1" dirty="0">
              <a:latin typeface="+mj-lt"/>
            </a:endParaRPr>
          </a:p>
        </p:txBody>
      </p:sp>
      <p:sp>
        <p:nvSpPr>
          <p:cNvPr id="44055" name="Text Box 25"/>
          <p:cNvSpPr txBox="1">
            <a:spLocks noChangeArrowheads="1"/>
          </p:cNvSpPr>
          <p:nvPr/>
        </p:nvSpPr>
        <p:spPr bwMode="auto">
          <a:xfrm>
            <a:off x="6885722" y="2758925"/>
            <a:ext cx="1128835" cy="338554"/>
          </a:xfrm>
          <a:prstGeom prst="rect">
            <a:avLst/>
          </a:prstGeom>
          <a:noFill/>
          <a:ln w="12700">
            <a:noFill/>
            <a:miter lim="800000"/>
            <a:headEnd/>
            <a:tailEnd/>
          </a:ln>
        </p:spPr>
        <p:txBody>
          <a:bodyPr wrap="none">
            <a:spAutoFit/>
          </a:bodyPr>
          <a:lstStyle/>
          <a:p>
            <a:pPr algn="ctr" eaLnBrk="0" hangingPunct="0"/>
            <a:r>
              <a:rPr lang="cs-CZ" sz="1600" i="1" dirty="0" smtClean="0">
                <a:latin typeface="+mj-lt"/>
              </a:rPr>
              <a:t>Období </a:t>
            </a:r>
            <a:r>
              <a:rPr lang="en-US" sz="1600" i="1" dirty="0" smtClean="0">
                <a:latin typeface="+mj-lt"/>
              </a:rPr>
              <a:t>4</a:t>
            </a:r>
            <a:endParaRPr lang="en-US" sz="1600" i="1" dirty="0">
              <a:latin typeface="+mj-lt"/>
            </a:endParaRPr>
          </a:p>
        </p:txBody>
      </p:sp>
      <p:sp>
        <p:nvSpPr>
          <p:cNvPr id="44056" name="Freeform 26"/>
          <p:cNvSpPr>
            <a:spLocks/>
          </p:cNvSpPr>
          <p:nvPr/>
        </p:nvSpPr>
        <p:spPr bwMode="auto">
          <a:xfrm>
            <a:off x="585788" y="4781400"/>
            <a:ext cx="8121650" cy="180975"/>
          </a:xfrm>
          <a:custGeom>
            <a:avLst/>
            <a:gdLst>
              <a:gd name="T0" fmla="*/ 0 w 680"/>
              <a:gd name="T1" fmla="*/ 0 h 184"/>
              <a:gd name="T2" fmla="*/ 0 w 680"/>
              <a:gd name="T3" fmla="*/ 2147483647 h 184"/>
              <a:gd name="T4" fmla="*/ 2147483647 w 680"/>
              <a:gd name="T5" fmla="*/ 2147483647 h 184"/>
              <a:gd name="T6" fmla="*/ 2147483647 w 680"/>
              <a:gd name="T7" fmla="*/ 0 h 184"/>
              <a:gd name="T8" fmla="*/ 0 60000 65536"/>
              <a:gd name="T9" fmla="*/ 0 60000 65536"/>
              <a:gd name="T10" fmla="*/ 0 60000 65536"/>
              <a:gd name="T11" fmla="*/ 0 60000 65536"/>
              <a:gd name="T12" fmla="*/ 0 w 680"/>
              <a:gd name="T13" fmla="*/ 0 h 184"/>
              <a:gd name="T14" fmla="*/ 680 w 680"/>
              <a:gd name="T15" fmla="*/ 184 h 184"/>
            </a:gdLst>
            <a:ahLst/>
            <a:cxnLst>
              <a:cxn ang="T8">
                <a:pos x="T0" y="T1"/>
              </a:cxn>
              <a:cxn ang="T9">
                <a:pos x="T2" y="T3"/>
              </a:cxn>
              <a:cxn ang="T10">
                <a:pos x="T4" y="T5"/>
              </a:cxn>
              <a:cxn ang="T11">
                <a:pos x="T6" y="T7"/>
              </a:cxn>
            </a:cxnLst>
            <a:rect l="T12" t="T13" r="T14" b="T15"/>
            <a:pathLst>
              <a:path w="680" h="184">
                <a:moveTo>
                  <a:pt x="0" y="0"/>
                </a:moveTo>
                <a:lnTo>
                  <a:pt x="0" y="184"/>
                </a:lnTo>
                <a:lnTo>
                  <a:pt x="680" y="184"/>
                </a:lnTo>
                <a:lnTo>
                  <a:pt x="680" y="0"/>
                </a:lnTo>
              </a:path>
            </a:pathLst>
          </a:custGeom>
          <a:noFill/>
          <a:ln w="38100">
            <a:solidFill>
              <a:schemeClr val="tx1"/>
            </a:solidFill>
            <a:round/>
            <a:headEnd/>
            <a:tailEnd/>
          </a:ln>
        </p:spPr>
        <p:txBody>
          <a:bodyPr wrap="none" anchor="ctr"/>
          <a:lstStyle/>
          <a:p>
            <a:endParaRPr lang="en-US">
              <a:latin typeface="+mj-lt"/>
            </a:endParaRPr>
          </a:p>
        </p:txBody>
      </p:sp>
      <p:sp>
        <p:nvSpPr>
          <p:cNvPr id="44057" name="AutoShape 27"/>
          <p:cNvSpPr>
            <a:spLocks noChangeArrowheads="1"/>
          </p:cNvSpPr>
          <p:nvPr/>
        </p:nvSpPr>
        <p:spPr bwMode="auto">
          <a:xfrm>
            <a:off x="4094163" y="4724250"/>
            <a:ext cx="968375" cy="781050"/>
          </a:xfrm>
          <a:prstGeom prst="downArrow">
            <a:avLst>
              <a:gd name="adj1" fmla="val 50000"/>
              <a:gd name="adj2" fmla="val 25000"/>
            </a:avLst>
          </a:prstGeom>
          <a:solidFill>
            <a:schemeClr val="bg2"/>
          </a:solidFill>
          <a:ln w="38100">
            <a:noFill/>
            <a:miter lim="800000"/>
            <a:headEnd/>
            <a:tailEnd/>
          </a:ln>
        </p:spPr>
        <p:txBody>
          <a:bodyPr wrap="none" anchor="ctr"/>
          <a:lstStyle/>
          <a:p>
            <a:endParaRPr lang="en-US">
              <a:latin typeface="+mj-lt"/>
            </a:endParaRPr>
          </a:p>
        </p:txBody>
      </p:sp>
      <p:sp>
        <p:nvSpPr>
          <p:cNvPr id="44058" name="Text Box 28"/>
          <p:cNvSpPr txBox="1">
            <a:spLocks noChangeArrowheads="1"/>
          </p:cNvSpPr>
          <p:nvPr/>
        </p:nvSpPr>
        <p:spPr bwMode="auto">
          <a:xfrm>
            <a:off x="290513" y="5778350"/>
            <a:ext cx="8547100" cy="396875"/>
          </a:xfrm>
          <a:prstGeom prst="rect">
            <a:avLst/>
          </a:prstGeom>
          <a:noFill/>
          <a:ln w="38100">
            <a:noFill/>
            <a:miter lim="800000"/>
            <a:headEnd/>
            <a:tailEnd/>
          </a:ln>
        </p:spPr>
        <p:txBody>
          <a:bodyPr>
            <a:spAutoFit/>
          </a:bodyPr>
          <a:lstStyle/>
          <a:p>
            <a:pPr algn="ctr" eaLnBrk="0" hangingPunct="0">
              <a:spcBef>
                <a:spcPct val="50000"/>
              </a:spcBef>
            </a:pPr>
            <a:r>
              <a:rPr lang="cs-CZ" sz="2000" dirty="0" smtClean="0">
                <a:latin typeface="+mj-lt"/>
              </a:rPr>
              <a:t>výsledovky</a:t>
            </a:r>
            <a:r>
              <a:rPr lang="en-US" sz="2000" dirty="0" smtClean="0">
                <a:latin typeface="+mj-lt"/>
              </a:rPr>
              <a:t> a </a:t>
            </a:r>
            <a:r>
              <a:rPr lang="cs-CZ" sz="2000" dirty="0" smtClean="0">
                <a:latin typeface="+mj-lt"/>
              </a:rPr>
              <a:t>přehledy transakcí</a:t>
            </a:r>
            <a:endParaRPr lang="en-US" sz="2000" dirty="0">
              <a:latin typeface="+mj-lt"/>
            </a:endParaRPr>
          </a:p>
        </p:txBody>
      </p:sp>
      <p:grpSp>
        <p:nvGrpSpPr>
          <p:cNvPr id="44059" name="Group 29"/>
          <p:cNvGrpSpPr>
            <a:grpSpLocks/>
          </p:cNvGrpSpPr>
          <p:nvPr/>
        </p:nvGrpSpPr>
        <p:grpSpPr bwMode="auto">
          <a:xfrm>
            <a:off x="3886200" y="126850"/>
            <a:ext cx="1550988" cy="1052513"/>
            <a:chOff x="3936" y="120"/>
            <a:chExt cx="977" cy="663"/>
          </a:xfrm>
        </p:grpSpPr>
        <p:sp>
          <p:nvSpPr>
            <p:cNvPr id="44063" name="Oval 30"/>
            <p:cNvSpPr>
              <a:spLocks noChangeArrowheads="1"/>
            </p:cNvSpPr>
            <p:nvPr/>
          </p:nvSpPr>
          <p:spPr bwMode="auto">
            <a:xfrm>
              <a:off x="4217" y="643"/>
              <a:ext cx="696" cy="140"/>
            </a:xfrm>
            <a:prstGeom prst="ellipse">
              <a:avLst/>
            </a:prstGeom>
            <a:solidFill>
              <a:schemeClr val="bg2"/>
            </a:solidFill>
            <a:ln w="12700">
              <a:noFill/>
              <a:round/>
              <a:headEnd/>
              <a:tailEnd/>
            </a:ln>
          </p:spPr>
          <p:txBody>
            <a:bodyPr wrap="none" anchor="ctr"/>
            <a:lstStyle/>
            <a:p>
              <a:endParaRPr lang="en-US">
                <a:latin typeface="+mj-lt"/>
              </a:endParaRPr>
            </a:p>
          </p:txBody>
        </p:sp>
        <p:sp>
          <p:nvSpPr>
            <p:cNvPr id="44064" name="Rectangle 31"/>
            <p:cNvSpPr>
              <a:spLocks noChangeArrowheads="1"/>
            </p:cNvSpPr>
            <p:nvPr/>
          </p:nvSpPr>
          <p:spPr bwMode="auto">
            <a:xfrm>
              <a:off x="3936" y="191"/>
              <a:ext cx="828" cy="514"/>
            </a:xfrm>
            <a:prstGeom prst="rect">
              <a:avLst/>
            </a:prstGeom>
            <a:gradFill rotWithShape="0">
              <a:gsLst>
                <a:gs pos="0">
                  <a:srgbClr val="FFFFFF"/>
                </a:gs>
                <a:gs pos="100000">
                  <a:srgbClr val="CFD9DF"/>
                </a:gs>
              </a:gsLst>
              <a:lin ang="0" scaled="1"/>
            </a:gradFill>
            <a:ln w="12700">
              <a:solidFill>
                <a:schemeClr val="tx1"/>
              </a:solidFill>
              <a:miter lim="800000"/>
              <a:headEnd/>
              <a:tailEnd/>
            </a:ln>
          </p:spPr>
          <p:txBody>
            <a:bodyPr wrap="none" lIns="92075" tIns="92075" rIns="92075" bIns="92075" anchor="ctr" anchorCtr="1"/>
            <a:lstStyle/>
            <a:p>
              <a:pPr algn="ctr" eaLnBrk="0" hangingPunct="0"/>
              <a:endParaRPr lang="en-US" sz="1600">
                <a:latin typeface="+mj-lt"/>
              </a:endParaRPr>
            </a:p>
          </p:txBody>
        </p:sp>
        <p:sp>
          <p:nvSpPr>
            <p:cNvPr id="44065" name="Oval 32"/>
            <p:cNvSpPr>
              <a:spLocks noChangeArrowheads="1"/>
            </p:cNvSpPr>
            <p:nvPr/>
          </p:nvSpPr>
          <p:spPr bwMode="auto">
            <a:xfrm>
              <a:off x="3936" y="120"/>
              <a:ext cx="828" cy="146"/>
            </a:xfrm>
            <a:prstGeom prst="ellipse">
              <a:avLst/>
            </a:prstGeom>
            <a:gradFill rotWithShape="0">
              <a:gsLst>
                <a:gs pos="0">
                  <a:srgbClr val="FFFFFF"/>
                </a:gs>
                <a:gs pos="100000">
                  <a:srgbClr val="CFD9DF"/>
                </a:gs>
              </a:gsLst>
              <a:lin ang="0" scaled="1"/>
            </a:gradFill>
            <a:ln w="12700">
              <a:solidFill>
                <a:schemeClr val="tx1"/>
              </a:solidFill>
              <a:round/>
              <a:headEnd/>
              <a:tailEnd/>
            </a:ln>
          </p:spPr>
          <p:txBody>
            <a:bodyPr wrap="none" anchor="ctr"/>
            <a:lstStyle/>
            <a:p>
              <a:endParaRPr lang="en-US">
                <a:latin typeface="+mj-lt"/>
              </a:endParaRPr>
            </a:p>
          </p:txBody>
        </p:sp>
        <p:sp>
          <p:nvSpPr>
            <p:cNvPr id="44066" name="Oval 33"/>
            <p:cNvSpPr>
              <a:spLocks noChangeArrowheads="1"/>
            </p:cNvSpPr>
            <p:nvPr/>
          </p:nvSpPr>
          <p:spPr bwMode="auto">
            <a:xfrm>
              <a:off x="3936" y="632"/>
              <a:ext cx="828" cy="146"/>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44067" name="Text Box 34"/>
            <p:cNvSpPr txBox="1">
              <a:spLocks noChangeArrowheads="1"/>
            </p:cNvSpPr>
            <p:nvPr/>
          </p:nvSpPr>
          <p:spPr bwMode="auto">
            <a:xfrm>
              <a:off x="3982" y="347"/>
              <a:ext cx="745" cy="213"/>
            </a:xfrm>
            <a:prstGeom prst="rect">
              <a:avLst/>
            </a:prstGeom>
            <a:noFill/>
            <a:ln w="12700">
              <a:noFill/>
              <a:miter lim="800000"/>
              <a:headEnd/>
              <a:tailEnd/>
            </a:ln>
          </p:spPr>
          <p:txBody>
            <a:bodyPr wrap="none">
              <a:spAutoFit/>
            </a:bodyPr>
            <a:lstStyle/>
            <a:p>
              <a:pPr algn="ctr" eaLnBrk="0" hangingPunct="0"/>
              <a:r>
                <a:rPr lang="cs-CZ" sz="1600" dirty="0" smtClean="0">
                  <a:latin typeface="+mj-lt"/>
                </a:rPr>
                <a:t>Databáze</a:t>
              </a:r>
              <a:endParaRPr lang="cs-CZ" sz="1600" dirty="0">
                <a:latin typeface="+mj-lt"/>
              </a:endParaRPr>
            </a:p>
          </p:txBody>
        </p:sp>
      </p:grpSp>
      <p:sp>
        <p:nvSpPr>
          <p:cNvPr id="44060" name="Text Box 35"/>
          <p:cNvSpPr txBox="1">
            <a:spLocks noChangeArrowheads="1"/>
          </p:cNvSpPr>
          <p:nvPr/>
        </p:nvSpPr>
        <p:spPr bwMode="auto">
          <a:xfrm>
            <a:off x="2609850" y="1744513"/>
            <a:ext cx="3883025" cy="457200"/>
          </a:xfrm>
          <a:prstGeom prst="rect">
            <a:avLst/>
          </a:prstGeom>
          <a:noFill/>
          <a:ln w="38100">
            <a:noFill/>
            <a:miter lim="800000"/>
            <a:headEnd/>
            <a:tailEnd/>
          </a:ln>
        </p:spPr>
        <p:txBody>
          <a:bodyPr>
            <a:spAutoFit/>
          </a:bodyPr>
          <a:lstStyle/>
          <a:p>
            <a:pPr algn="ctr" eaLnBrk="0" hangingPunct="0">
              <a:spcBef>
                <a:spcPct val="50000"/>
              </a:spcBef>
            </a:pPr>
            <a:r>
              <a:rPr lang="cs-CZ" sz="2400" dirty="0" smtClean="0">
                <a:latin typeface="+mj-lt"/>
              </a:rPr>
              <a:t>Kalendář HK	</a:t>
            </a:r>
            <a:endParaRPr lang="en-US" sz="2400" dirty="0">
              <a:latin typeface="+mj-lt"/>
            </a:endParaRPr>
          </a:p>
        </p:txBody>
      </p:sp>
      <p:sp>
        <p:nvSpPr>
          <p:cNvPr id="44061" name="Text Box 36"/>
          <p:cNvSpPr txBox="1">
            <a:spLocks noChangeArrowheads="1"/>
          </p:cNvSpPr>
          <p:nvPr/>
        </p:nvSpPr>
        <p:spPr bwMode="auto">
          <a:xfrm>
            <a:off x="290513" y="5487838"/>
            <a:ext cx="8547100" cy="336550"/>
          </a:xfrm>
          <a:prstGeom prst="rect">
            <a:avLst/>
          </a:prstGeom>
          <a:noFill/>
          <a:ln w="38100">
            <a:noFill/>
            <a:miter lim="800000"/>
            <a:headEnd/>
            <a:tailEnd/>
          </a:ln>
        </p:spPr>
        <p:txBody>
          <a:bodyPr>
            <a:spAutoFit/>
          </a:bodyPr>
          <a:lstStyle/>
          <a:p>
            <a:pPr algn="ctr" eaLnBrk="0" hangingPunct="0">
              <a:spcBef>
                <a:spcPct val="50000"/>
              </a:spcBef>
            </a:pPr>
            <a:r>
              <a:rPr lang="cs-CZ" sz="1600" dirty="0" smtClean="0">
                <a:latin typeface="+mj-lt"/>
              </a:rPr>
              <a:t>Skupiny pro</a:t>
            </a:r>
            <a:endParaRPr lang="en-US" sz="1600" dirty="0">
              <a:latin typeface="+mj-lt"/>
            </a:endParaRPr>
          </a:p>
        </p:txBody>
      </p:sp>
      <p:sp>
        <p:nvSpPr>
          <p:cNvPr id="44062" name="AutoShape 37"/>
          <p:cNvSpPr>
            <a:spLocks noChangeArrowheads="1"/>
          </p:cNvSpPr>
          <p:nvPr/>
        </p:nvSpPr>
        <p:spPr bwMode="auto">
          <a:xfrm>
            <a:off x="4094163" y="1023788"/>
            <a:ext cx="968375" cy="781050"/>
          </a:xfrm>
          <a:prstGeom prst="downArrow">
            <a:avLst>
              <a:gd name="adj1" fmla="val 50000"/>
              <a:gd name="adj2" fmla="val 25000"/>
            </a:avLst>
          </a:prstGeom>
          <a:solidFill>
            <a:schemeClr val="accent2"/>
          </a:solidFill>
          <a:ln w="38100">
            <a:noFill/>
            <a:miter lim="800000"/>
            <a:headEnd/>
            <a:tailEnd/>
          </a:ln>
        </p:spPr>
        <p:txBody>
          <a:bodyPr wrap="none" anchor="ctr"/>
          <a:lstStyle/>
          <a:p>
            <a:endParaRPr lang="en-US">
              <a:latin typeface="+mj-lt"/>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cs-CZ" dirty="0" smtClean="0"/>
              <a:t>Transakce a hlavní kniha</a:t>
            </a:r>
            <a:endParaRPr lang="cs-CZ" dirty="0"/>
          </a:p>
        </p:txBody>
      </p:sp>
      <p:sp>
        <p:nvSpPr>
          <p:cNvPr id="45058" name="Footer Placeholder 1"/>
          <p:cNvSpPr>
            <a:spLocks noGrp="1"/>
          </p:cNvSpPr>
          <p:nvPr>
            <p:ph type="ftr" sz="quarter" idx="10"/>
          </p:nvPr>
        </p:nvSpPr>
        <p:spPr>
          <a:noFill/>
        </p:spPr>
        <p:txBody>
          <a:bodyPr/>
          <a:lstStyle/>
          <a:p>
            <a:pPr algn="r"/>
            <a:r>
              <a:rPr lang="en-US" smtClean="0"/>
              <a:t>QS-SU-320</a:t>
            </a:r>
          </a:p>
        </p:txBody>
      </p:sp>
      <p:grpSp>
        <p:nvGrpSpPr>
          <p:cNvPr id="21" name="Group 20"/>
          <p:cNvGrpSpPr/>
          <p:nvPr/>
        </p:nvGrpSpPr>
        <p:grpSpPr>
          <a:xfrm>
            <a:off x="1828349" y="1194725"/>
            <a:ext cx="5487989" cy="4638675"/>
            <a:chOff x="1958974" y="1847850"/>
            <a:chExt cx="5487989" cy="4638675"/>
          </a:xfrm>
        </p:grpSpPr>
        <p:sp>
          <p:nvSpPr>
            <p:cNvPr id="45060" name="Rectangle 37"/>
            <p:cNvSpPr>
              <a:spLocks noChangeArrowheads="1"/>
            </p:cNvSpPr>
            <p:nvPr/>
          </p:nvSpPr>
          <p:spPr bwMode="auto">
            <a:xfrm>
              <a:off x="2324100" y="1847850"/>
              <a:ext cx="1490663" cy="4638675"/>
            </a:xfrm>
            <a:prstGeom prst="rect">
              <a:avLst/>
            </a:prstGeom>
            <a:solidFill>
              <a:schemeClr val="accent1"/>
            </a:solidFill>
            <a:ln w="19050">
              <a:solidFill>
                <a:schemeClr val="tx1"/>
              </a:solidFill>
              <a:miter lim="800000"/>
              <a:headEnd/>
              <a:tailEnd/>
            </a:ln>
          </p:spPr>
          <p:txBody>
            <a:bodyPr wrap="none" lIns="82550" tIns="41275" rIns="82550" bIns="41275" anchor="ctr"/>
            <a:lstStyle/>
            <a:p>
              <a:pPr algn="ctr" defTabSz="739775" eaLnBrk="0" hangingPunct="0"/>
              <a:endParaRPr lang="cs-CZ" sz="1200" b="1">
                <a:latin typeface="+mj-lt"/>
              </a:endParaRPr>
            </a:p>
          </p:txBody>
        </p:sp>
        <p:sp>
          <p:nvSpPr>
            <p:cNvPr id="183334" name="Rectangle 38"/>
            <p:cNvSpPr>
              <a:spLocks noChangeArrowheads="1"/>
            </p:cNvSpPr>
            <p:nvPr/>
          </p:nvSpPr>
          <p:spPr bwMode="auto">
            <a:xfrm>
              <a:off x="1958974" y="2257425"/>
              <a:ext cx="1603619" cy="820738"/>
            </a:xfrm>
            <a:prstGeom prst="rect">
              <a:avLst/>
            </a:prstGeom>
            <a:solidFill>
              <a:srgbClr val="FAF6EB"/>
            </a:solid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200" b="1" dirty="0" smtClean="0">
                  <a:latin typeface="+mj-lt"/>
                </a:rPr>
                <a:t>Činnosti v </a:t>
              </a:r>
              <a:br>
                <a:rPr lang="cs-CZ" sz="1200" b="1" dirty="0" smtClean="0">
                  <a:latin typeface="+mj-lt"/>
                </a:rPr>
              </a:br>
              <a:r>
                <a:rPr lang="cs-CZ" sz="1200" b="1" dirty="0" smtClean="0">
                  <a:latin typeface="+mj-lt"/>
                </a:rPr>
                <a:t>jiných funkcích </a:t>
              </a:r>
              <a:br>
                <a:rPr lang="cs-CZ" sz="1200" b="1" dirty="0" smtClean="0">
                  <a:latin typeface="+mj-lt"/>
                </a:rPr>
              </a:br>
              <a:r>
                <a:rPr lang="cs-CZ" sz="1200" b="1" dirty="0" smtClean="0">
                  <a:latin typeface="+mj-lt"/>
                </a:rPr>
                <a:t>zapisované do HK</a:t>
              </a:r>
              <a:endParaRPr lang="cs-CZ" sz="1200" b="1" dirty="0">
                <a:latin typeface="+mj-lt"/>
              </a:endParaRPr>
            </a:p>
          </p:txBody>
        </p:sp>
        <p:sp>
          <p:nvSpPr>
            <p:cNvPr id="183335" name="Rectangle 39"/>
            <p:cNvSpPr>
              <a:spLocks noChangeArrowheads="1"/>
            </p:cNvSpPr>
            <p:nvPr/>
          </p:nvSpPr>
          <p:spPr bwMode="auto">
            <a:xfrm>
              <a:off x="1958974" y="3322638"/>
              <a:ext cx="1603619" cy="820737"/>
            </a:xfrm>
            <a:prstGeom prst="rect">
              <a:avLst/>
            </a:prstGeom>
            <a:solidFill>
              <a:srgbClr val="FAF6EB"/>
            </a:solid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200" b="1" dirty="0" smtClean="0">
                  <a:latin typeface="+mj-lt"/>
                </a:rPr>
                <a:t>Transakce zapsané</a:t>
              </a:r>
              <a:br>
                <a:rPr lang="cs-CZ" sz="1200" b="1" dirty="0" smtClean="0">
                  <a:latin typeface="+mj-lt"/>
                </a:rPr>
              </a:br>
              <a:r>
                <a:rPr lang="cs-CZ" sz="1200" b="1" dirty="0" smtClean="0">
                  <a:latin typeface="+mj-lt"/>
                </a:rPr>
                <a:t>z jiných databází</a:t>
              </a:r>
              <a:br>
                <a:rPr lang="cs-CZ" sz="1200" b="1" dirty="0" smtClean="0">
                  <a:latin typeface="+mj-lt"/>
                </a:rPr>
              </a:br>
              <a:r>
                <a:rPr lang="cs-CZ" sz="1200" b="1" dirty="0" smtClean="0">
                  <a:latin typeface="+mj-lt"/>
                </a:rPr>
                <a:t>a importované</a:t>
              </a:r>
              <a:endParaRPr lang="cs-CZ" sz="1200" b="1" dirty="0">
                <a:latin typeface="+mj-lt"/>
              </a:endParaRPr>
            </a:p>
          </p:txBody>
        </p:sp>
        <p:sp>
          <p:nvSpPr>
            <p:cNvPr id="183336" name="Rectangle 40"/>
            <p:cNvSpPr>
              <a:spLocks noChangeArrowheads="1"/>
            </p:cNvSpPr>
            <p:nvPr/>
          </p:nvSpPr>
          <p:spPr bwMode="auto">
            <a:xfrm>
              <a:off x="1958974" y="4386263"/>
              <a:ext cx="1603619" cy="820737"/>
            </a:xfrm>
            <a:prstGeom prst="rect">
              <a:avLst/>
            </a:prstGeom>
            <a:solidFill>
              <a:srgbClr val="FAF6EB"/>
            </a:solid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200" b="1" dirty="0" smtClean="0">
                  <a:latin typeface="+mj-lt"/>
                </a:rPr>
                <a:t>Opravné </a:t>
              </a:r>
              <a:br>
                <a:rPr lang="cs-CZ" sz="1200" b="1" dirty="0" smtClean="0">
                  <a:latin typeface="+mj-lt"/>
                </a:rPr>
              </a:br>
              <a:r>
                <a:rPr lang="cs-CZ" sz="1200" b="1" dirty="0" smtClean="0">
                  <a:latin typeface="+mj-lt"/>
                </a:rPr>
                <a:t>transakce</a:t>
              </a:r>
              <a:endParaRPr lang="cs-CZ" sz="1200" b="1" dirty="0">
                <a:latin typeface="+mj-lt"/>
              </a:endParaRPr>
            </a:p>
          </p:txBody>
        </p:sp>
        <p:sp>
          <p:nvSpPr>
            <p:cNvPr id="183337" name="Rectangle 41"/>
            <p:cNvSpPr>
              <a:spLocks noChangeArrowheads="1"/>
            </p:cNvSpPr>
            <p:nvPr/>
          </p:nvSpPr>
          <p:spPr bwMode="auto">
            <a:xfrm>
              <a:off x="1958974" y="5451475"/>
              <a:ext cx="1603619" cy="820738"/>
            </a:xfrm>
            <a:prstGeom prst="rect">
              <a:avLst/>
            </a:prstGeom>
            <a:solidFill>
              <a:srgbClr val="FAF6EB"/>
            </a:solid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200" b="1" dirty="0" smtClean="0">
                  <a:latin typeface="+mj-lt"/>
                </a:rPr>
                <a:t>Standardní</a:t>
              </a:r>
              <a:br>
                <a:rPr lang="cs-CZ" sz="1200" b="1" dirty="0" smtClean="0">
                  <a:latin typeface="+mj-lt"/>
                </a:rPr>
              </a:br>
              <a:r>
                <a:rPr lang="cs-CZ" sz="1200" b="1" dirty="0" smtClean="0">
                  <a:latin typeface="+mj-lt"/>
                </a:rPr>
                <a:t>transakce</a:t>
              </a:r>
              <a:endParaRPr lang="cs-CZ" sz="1200" b="1" dirty="0">
                <a:latin typeface="+mj-lt"/>
              </a:endParaRPr>
            </a:p>
          </p:txBody>
        </p:sp>
        <p:sp>
          <p:nvSpPr>
            <p:cNvPr id="45065" name="Freeform 42"/>
            <p:cNvSpPr>
              <a:spLocks/>
            </p:cNvSpPr>
            <p:nvPr/>
          </p:nvSpPr>
          <p:spPr bwMode="auto">
            <a:xfrm flipH="1">
              <a:off x="3558439" y="2705100"/>
              <a:ext cx="630000" cy="3182938"/>
            </a:xfrm>
            <a:custGeom>
              <a:avLst/>
              <a:gdLst>
                <a:gd name="T0" fmla="*/ 2147483647 w 237"/>
                <a:gd name="T1" fmla="*/ 0 h 4036"/>
                <a:gd name="T2" fmla="*/ 0 w 237"/>
                <a:gd name="T3" fmla="*/ 0 h 4036"/>
                <a:gd name="T4" fmla="*/ 0 w 237"/>
                <a:gd name="T5" fmla="*/ 2147483647 h 4036"/>
                <a:gd name="T6" fmla="*/ 2147483647 w 237"/>
                <a:gd name="T7" fmla="*/ 2147483647 h 4036"/>
                <a:gd name="T8" fmla="*/ 0 60000 65536"/>
                <a:gd name="T9" fmla="*/ 0 60000 65536"/>
                <a:gd name="T10" fmla="*/ 0 60000 65536"/>
                <a:gd name="T11" fmla="*/ 0 60000 65536"/>
                <a:gd name="T12" fmla="*/ 0 w 237"/>
                <a:gd name="T13" fmla="*/ 0 h 4036"/>
                <a:gd name="T14" fmla="*/ 237 w 237"/>
                <a:gd name="T15" fmla="*/ 4036 h 4036"/>
              </a:gdLst>
              <a:ahLst/>
              <a:cxnLst>
                <a:cxn ang="T8">
                  <a:pos x="T0" y="T1"/>
                </a:cxn>
                <a:cxn ang="T9">
                  <a:pos x="T2" y="T3"/>
                </a:cxn>
                <a:cxn ang="T10">
                  <a:pos x="T4" y="T5"/>
                </a:cxn>
                <a:cxn ang="T11">
                  <a:pos x="T6" y="T7"/>
                </a:cxn>
              </a:cxnLst>
              <a:rect l="T12" t="T13" r="T14" b="T15"/>
              <a:pathLst>
                <a:path w="237" h="4036">
                  <a:moveTo>
                    <a:pt x="237" y="0"/>
                  </a:moveTo>
                  <a:lnTo>
                    <a:pt x="0" y="0"/>
                  </a:lnTo>
                  <a:lnTo>
                    <a:pt x="0" y="4036"/>
                  </a:lnTo>
                  <a:lnTo>
                    <a:pt x="237" y="4036"/>
                  </a:lnTo>
                </a:path>
              </a:pathLst>
            </a:custGeom>
            <a:noFill/>
            <a:ln w="19050">
              <a:solidFill>
                <a:schemeClr val="tx1"/>
              </a:solidFill>
              <a:round/>
              <a:headEnd/>
              <a:tailEnd/>
            </a:ln>
          </p:spPr>
          <p:txBody>
            <a:bodyPr wrap="none" anchor="ctr"/>
            <a:lstStyle/>
            <a:p>
              <a:endParaRPr lang="cs-CZ">
                <a:latin typeface="+mj-lt"/>
              </a:endParaRPr>
            </a:p>
          </p:txBody>
        </p:sp>
        <p:sp>
          <p:nvSpPr>
            <p:cNvPr id="45066" name="Line 43"/>
            <p:cNvSpPr>
              <a:spLocks noChangeShapeType="1"/>
            </p:cNvSpPr>
            <p:nvPr/>
          </p:nvSpPr>
          <p:spPr bwMode="auto">
            <a:xfrm flipH="1">
              <a:off x="4187825" y="4265613"/>
              <a:ext cx="349250" cy="0"/>
            </a:xfrm>
            <a:prstGeom prst="line">
              <a:avLst/>
            </a:prstGeom>
            <a:noFill/>
            <a:ln w="19050">
              <a:solidFill>
                <a:schemeClr val="tx1"/>
              </a:solidFill>
              <a:round/>
              <a:headEnd type="triangle" w="med" len="med"/>
              <a:tailEnd/>
            </a:ln>
          </p:spPr>
          <p:txBody>
            <a:bodyPr wrap="none" anchor="ctr"/>
            <a:lstStyle/>
            <a:p>
              <a:endParaRPr lang="cs-CZ">
                <a:latin typeface="+mj-lt"/>
              </a:endParaRPr>
            </a:p>
          </p:txBody>
        </p:sp>
        <p:sp>
          <p:nvSpPr>
            <p:cNvPr id="183340" name="Rectangle 44" descr="Wide upward diagonal"/>
            <p:cNvSpPr>
              <a:spLocks noChangeArrowheads="1"/>
            </p:cNvSpPr>
            <p:nvPr/>
          </p:nvSpPr>
          <p:spPr bwMode="auto">
            <a:xfrm>
              <a:off x="4533900" y="3856038"/>
              <a:ext cx="1147763" cy="820737"/>
            </a:xfrm>
            <a:prstGeom prst="rect">
              <a:avLst/>
            </a:prstGeom>
            <a:pattFill prst="wdUpDiag">
              <a:fgClr>
                <a:srgbClr val="E5E1DA"/>
              </a:fgClr>
              <a:bgClr>
                <a:srgbClr val="FFFFFF"/>
              </a:bgClr>
            </a:patt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400" b="1" dirty="0" smtClean="0">
                  <a:latin typeface="+mj-lt"/>
                </a:rPr>
                <a:t>Hlavní</a:t>
              </a:r>
              <a:r>
                <a:rPr lang="cs-CZ" sz="1400" b="1" smtClean="0">
                  <a:latin typeface="+mj-lt"/>
                </a:rPr>
                <a:t/>
              </a:r>
              <a:br>
                <a:rPr lang="cs-CZ" sz="1400" b="1" smtClean="0">
                  <a:latin typeface="+mj-lt"/>
                </a:rPr>
              </a:br>
              <a:r>
                <a:rPr lang="cs-CZ" sz="1400" b="1" smtClean="0">
                  <a:latin typeface="+mj-lt"/>
                </a:rPr>
                <a:t>kniha</a:t>
              </a:r>
              <a:endParaRPr lang="cs-CZ" sz="1400" b="1" dirty="0">
                <a:latin typeface="+mj-lt"/>
              </a:endParaRPr>
            </a:p>
          </p:txBody>
        </p:sp>
        <p:sp>
          <p:nvSpPr>
            <p:cNvPr id="183341" name="Rectangle 45"/>
            <p:cNvSpPr>
              <a:spLocks noChangeArrowheads="1"/>
            </p:cNvSpPr>
            <p:nvPr/>
          </p:nvSpPr>
          <p:spPr bwMode="auto">
            <a:xfrm>
              <a:off x="6299200" y="2792413"/>
              <a:ext cx="1147763" cy="820737"/>
            </a:xfrm>
            <a:prstGeom prst="rect">
              <a:avLst/>
            </a:prstGeom>
            <a:solidFill>
              <a:srgbClr val="FAF6EB"/>
            </a:solid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200" b="1" smtClean="0">
                  <a:latin typeface="+mj-lt"/>
                </a:rPr>
                <a:t>Rozvaha</a:t>
              </a:r>
              <a:endParaRPr lang="cs-CZ" sz="1200" b="1" dirty="0">
                <a:latin typeface="+mj-lt"/>
              </a:endParaRPr>
            </a:p>
          </p:txBody>
        </p:sp>
        <p:sp>
          <p:nvSpPr>
            <p:cNvPr id="183342" name="Rectangle 46"/>
            <p:cNvSpPr>
              <a:spLocks noChangeArrowheads="1"/>
            </p:cNvSpPr>
            <p:nvPr/>
          </p:nvSpPr>
          <p:spPr bwMode="auto">
            <a:xfrm>
              <a:off x="6299200" y="3856038"/>
              <a:ext cx="1147763" cy="820737"/>
            </a:xfrm>
            <a:prstGeom prst="rect">
              <a:avLst/>
            </a:prstGeom>
            <a:solidFill>
              <a:srgbClr val="FAF6EB"/>
            </a:solid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200" b="1" smtClean="0">
                  <a:latin typeface="+mj-lt"/>
                </a:rPr>
                <a:t>Výsledovka</a:t>
              </a:r>
              <a:endParaRPr lang="cs-CZ" sz="1200" b="1" dirty="0">
                <a:latin typeface="+mj-lt"/>
              </a:endParaRPr>
            </a:p>
          </p:txBody>
        </p:sp>
        <p:sp>
          <p:nvSpPr>
            <p:cNvPr id="183343" name="Rectangle 47"/>
            <p:cNvSpPr>
              <a:spLocks noChangeArrowheads="1"/>
            </p:cNvSpPr>
            <p:nvPr/>
          </p:nvSpPr>
          <p:spPr bwMode="auto">
            <a:xfrm>
              <a:off x="6299200" y="4921250"/>
              <a:ext cx="1147763" cy="820738"/>
            </a:xfrm>
            <a:prstGeom prst="rect">
              <a:avLst/>
            </a:prstGeom>
            <a:solidFill>
              <a:srgbClr val="FAF6EB"/>
            </a:solidFill>
            <a:ln w="1905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200" b="1" dirty="0" smtClean="0">
                  <a:latin typeface="+mj-lt"/>
                </a:rPr>
                <a:t>Vnitřní </a:t>
              </a:r>
              <a:r>
                <a:rPr lang="cs-CZ" sz="1200" b="1" smtClean="0">
                  <a:latin typeface="+mj-lt"/>
                </a:rPr>
                <a:t/>
              </a:r>
              <a:br>
                <a:rPr lang="cs-CZ" sz="1200" b="1" smtClean="0">
                  <a:latin typeface="+mj-lt"/>
                </a:rPr>
              </a:br>
              <a:r>
                <a:rPr lang="cs-CZ" sz="1200" b="1" smtClean="0">
                  <a:latin typeface="+mj-lt"/>
                </a:rPr>
                <a:t>přehledy</a:t>
              </a:r>
              <a:endParaRPr lang="cs-CZ" sz="1200" b="1" dirty="0">
                <a:latin typeface="+mj-lt"/>
              </a:endParaRPr>
            </a:p>
          </p:txBody>
        </p:sp>
        <p:sp>
          <p:nvSpPr>
            <p:cNvPr id="45071" name="Line 48"/>
            <p:cNvSpPr>
              <a:spLocks noChangeShapeType="1"/>
            </p:cNvSpPr>
            <p:nvPr/>
          </p:nvSpPr>
          <p:spPr bwMode="auto">
            <a:xfrm flipH="1" flipV="1">
              <a:off x="3559624" y="3745756"/>
              <a:ext cx="631374" cy="0"/>
            </a:xfrm>
            <a:prstGeom prst="line">
              <a:avLst/>
            </a:prstGeom>
            <a:noFill/>
            <a:ln w="19050">
              <a:solidFill>
                <a:schemeClr val="tx1"/>
              </a:solidFill>
              <a:round/>
              <a:headEnd/>
              <a:tailEnd/>
            </a:ln>
          </p:spPr>
          <p:txBody>
            <a:bodyPr wrap="none" anchor="ctr"/>
            <a:lstStyle/>
            <a:p>
              <a:endParaRPr lang="cs-CZ">
                <a:latin typeface="+mj-lt"/>
              </a:endParaRPr>
            </a:p>
          </p:txBody>
        </p:sp>
        <p:sp>
          <p:nvSpPr>
            <p:cNvPr id="45072" name="Line 49"/>
            <p:cNvSpPr>
              <a:spLocks noChangeShapeType="1"/>
            </p:cNvSpPr>
            <p:nvPr/>
          </p:nvSpPr>
          <p:spPr bwMode="auto">
            <a:xfrm flipH="1" flipV="1">
              <a:off x="3551906" y="4785738"/>
              <a:ext cx="630000" cy="0"/>
            </a:xfrm>
            <a:prstGeom prst="line">
              <a:avLst/>
            </a:prstGeom>
            <a:noFill/>
            <a:ln w="19050">
              <a:solidFill>
                <a:schemeClr val="tx1"/>
              </a:solidFill>
              <a:round/>
              <a:headEnd/>
              <a:tailEnd/>
            </a:ln>
          </p:spPr>
          <p:txBody>
            <a:bodyPr wrap="none" anchor="ctr"/>
            <a:lstStyle/>
            <a:p>
              <a:endParaRPr lang="cs-CZ">
                <a:latin typeface="+mj-lt"/>
              </a:endParaRPr>
            </a:p>
          </p:txBody>
        </p:sp>
        <p:sp>
          <p:nvSpPr>
            <p:cNvPr id="45073" name="Freeform 50"/>
            <p:cNvSpPr>
              <a:spLocks/>
            </p:cNvSpPr>
            <p:nvPr/>
          </p:nvSpPr>
          <p:spPr bwMode="auto">
            <a:xfrm>
              <a:off x="5994400" y="3186113"/>
              <a:ext cx="300038" cy="2168525"/>
            </a:xfrm>
            <a:custGeom>
              <a:avLst/>
              <a:gdLst>
                <a:gd name="T0" fmla="*/ 2147483647 w 237"/>
                <a:gd name="T1" fmla="*/ 0 h 4036"/>
                <a:gd name="T2" fmla="*/ 0 w 237"/>
                <a:gd name="T3" fmla="*/ 0 h 4036"/>
                <a:gd name="T4" fmla="*/ 0 w 237"/>
                <a:gd name="T5" fmla="*/ 2147483647 h 4036"/>
                <a:gd name="T6" fmla="*/ 2147483647 w 237"/>
                <a:gd name="T7" fmla="*/ 2147483647 h 4036"/>
                <a:gd name="T8" fmla="*/ 0 60000 65536"/>
                <a:gd name="T9" fmla="*/ 0 60000 65536"/>
                <a:gd name="T10" fmla="*/ 0 60000 65536"/>
                <a:gd name="T11" fmla="*/ 0 60000 65536"/>
                <a:gd name="T12" fmla="*/ 0 w 237"/>
                <a:gd name="T13" fmla="*/ 0 h 4036"/>
                <a:gd name="T14" fmla="*/ 237 w 237"/>
                <a:gd name="T15" fmla="*/ 4036 h 4036"/>
              </a:gdLst>
              <a:ahLst/>
              <a:cxnLst>
                <a:cxn ang="T8">
                  <a:pos x="T0" y="T1"/>
                </a:cxn>
                <a:cxn ang="T9">
                  <a:pos x="T2" y="T3"/>
                </a:cxn>
                <a:cxn ang="T10">
                  <a:pos x="T4" y="T5"/>
                </a:cxn>
                <a:cxn ang="T11">
                  <a:pos x="T6" y="T7"/>
                </a:cxn>
              </a:cxnLst>
              <a:rect l="T12" t="T13" r="T14" b="T15"/>
              <a:pathLst>
                <a:path w="237" h="4036">
                  <a:moveTo>
                    <a:pt x="237" y="0"/>
                  </a:moveTo>
                  <a:lnTo>
                    <a:pt x="0" y="0"/>
                  </a:lnTo>
                  <a:lnTo>
                    <a:pt x="0" y="4036"/>
                  </a:lnTo>
                  <a:lnTo>
                    <a:pt x="237" y="4036"/>
                  </a:lnTo>
                </a:path>
              </a:pathLst>
            </a:custGeom>
            <a:noFill/>
            <a:ln w="19050">
              <a:solidFill>
                <a:schemeClr val="tx1"/>
              </a:solidFill>
              <a:round/>
              <a:headEnd type="triangle" w="med" len="med"/>
              <a:tailEnd type="triangle" w="med" len="med"/>
            </a:ln>
          </p:spPr>
          <p:txBody>
            <a:bodyPr wrap="none" anchor="ctr"/>
            <a:lstStyle/>
            <a:p>
              <a:endParaRPr lang="cs-CZ">
                <a:latin typeface="+mj-lt"/>
              </a:endParaRPr>
            </a:p>
          </p:txBody>
        </p:sp>
        <p:sp>
          <p:nvSpPr>
            <p:cNvPr id="45074" name="Line 51"/>
            <p:cNvSpPr>
              <a:spLocks noChangeShapeType="1"/>
            </p:cNvSpPr>
            <p:nvPr/>
          </p:nvSpPr>
          <p:spPr bwMode="auto">
            <a:xfrm flipH="1">
              <a:off x="5676900" y="4265613"/>
              <a:ext cx="625475" cy="0"/>
            </a:xfrm>
            <a:prstGeom prst="line">
              <a:avLst/>
            </a:prstGeom>
            <a:noFill/>
            <a:ln w="19050">
              <a:solidFill>
                <a:schemeClr val="tx1"/>
              </a:solidFill>
              <a:round/>
              <a:headEnd type="triangle" w="med" len="med"/>
              <a:tailEnd/>
            </a:ln>
          </p:spPr>
          <p:txBody>
            <a:bodyPr wrap="none" anchor="ctr"/>
            <a:lstStyle/>
            <a:p>
              <a:endParaRPr lang="cs-CZ">
                <a:latin typeface="+mj-lt"/>
              </a:endParaRPr>
            </a:p>
          </p:txBody>
        </p:sp>
        <p:sp>
          <p:nvSpPr>
            <p:cNvPr id="45075" name="Text Box 52"/>
            <p:cNvSpPr txBox="1">
              <a:spLocks noChangeArrowheads="1"/>
            </p:cNvSpPr>
            <p:nvPr/>
          </p:nvSpPr>
          <p:spPr bwMode="auto">
            <a:xfrm>
              <a:off x="2390775" y="1917700"/>
              <a:ext cx="1075936" cy="307777"/>
            </a:xfrm>
            <a:prstGeom prst="rect">
              <a:avLst/>
            </a:prstGeom>
            <a:noFill/>
            <a:ln w="12700">
              <a:noFill/>
              <a:miter lim="800000"/>
              <a:headEnd/>
              <a:tailEnd/>
            </a:ln>
          </p:spPr>
          <p:txBody>
            <a:bodyPr wrap="none">
              <a:spAutoFit/>
            </a:bodyPr>
            <a:lstStyle/>
            <a:p>
              <a:pPr eaLnBrk="0" hangingPunct="0"/>
              <a:r>
                <a:rPr lang="cs-CZ" sz="1400" b="1" dirty="0" smtClean="0">
                  <a:latin typeface="+mj-lt"/>
                </a:rPr>
                <a:t>Transakce</a:t>
              </a:r>
              <a:endParaRPr lang="cs-CZ" sz="1400" b="1" dirty="0">
                <a:latin typeface="+mj-lt"/>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6"/>
          <p:cNvSpPr>
            <a:spLocks noGrp="1" noChangeArrowheads="1"/>
          </p:cNvSpPr>
          <p:nvPr>
            <p:ph idx="1"/>
          </p:nvPr>
        </p:nvSpPr>
        <p:spPr/>
        <p:txBody>
          <a:bodyPr>
            <a:normAutofit/>
          </a:bodyPr>
          <a:lstStyle/>
          <a:p>
            <a:pPr>
              <a:buNone/>
            </a:pPr>
            <a:r>
              <a:rPr lang="cs-CZ" dirty="0" smtClean="0"/>
              <a:t>Po dokončení této kapitoly budete umět:</a:t>
            </a:r>
          </a:p>
          <a:p>
            <a:r>
              <a:rPr lang="cs-CZ" sz="2400" dirty="0" smtClean="0"/>
              <a:t>Vysvětlit, co je to databáze a popsat základní druhy dat v databázi</a:t>
            </a:r>
          </a:p>
          <a:p>
            <a:r>
              <a:rPr lang="cs-CZ" sz="2400" dirty="0" smtClean="0"/>
              <a:t>Odlišit druhy informací, které obsahují účetní jednotky a místa</a:t>
            </a:r>
          </a:p>
          <a:p>
            <a:r>
              <a:rPr lang="cs-CZ" sz="2400" dirty="0" smtClean="0"/>
              <a:t>Odlišit druhy informací, které obsahují místa a skladová místa</a:t>
            </a:r>
          </a:p>
          <a:p>
            <a:r>
              <a:rPr lang="cs-CZ" sz="2400" dirty="0" smtClean="0"/>
              <a:t>Popsat rozdíl mezi implicitní a primární účetní jednotkou</a:t>
            </a:r>
          </a:p>
          <a:p>
            <a:r>
              <a:rPr lang="cs-CZ" sz="2400" dirty="0" smtClean="0"/>
              <a:t>Uvést příklad kódů statusu  a vysvětlit jejich použití</a:t>
            </a:r>
          </a:p>
          <a:p>
            <a:r>
              <a:rPr lang="cs-CZ" sz="2400" dirty="0" smtClean="0"/>
              <a:t>Založit účetní jednotku, místo a skladové místo</a:t>
            </a:r>
          </a:p>
        </p:txBody>
      </p:sp>
      <p:sp>
        <p:nvSpPr>
          <p:cNvPr id="16387" name="Rectangle 5"/>
          <p:cNvSpPr>
            <a:spLocks noGrp="1" noChangeArrowheads="1"/>
          </p:cNvSpPr>
          <p:nvPr>
            <p:ph type="title"/>
          </p:nvPr>
        </p:nvSpPr>
        <p:spPr/>
        <p:txBody>
          <a:bodyPr>
            <a:normAutofit/>
          </a:bodyPr>
          <a:lstStyle/>
          <a:p>
            <a:r>
              <a:rPr lang="cs-CZ" dirty="0" smtClean="0"/>
              <a:t>Cílové dovednosti</a:t>
            </a:r>
          </a:p>
        </p:txBody>
      </p:sp>
      <p:sp>
        <p:nvSpPr>
          <p:cNvPr id="16386" name="Footer Placeholder 3"/>
          <p:cNvSpPr>
            <a:spLocks noGrp="1"/>
          </p:cNvSpPr>
          <p:nvPr>
            <p:ph type="ftr" sz="quarter" idx="10"/>
          </p:nvPr>
        </p:nvSpPr>
        <p:spPr>
          <a:noFill/>
        </p:spPr>
        <p:txBody>
          <a:bodyPr/>
          <a:lstStyle/>
          <a:p>
            <a:pPr algn="r"/>
            <a:r>
              <a:rPr lang="en-US" smtClean="0"/>
              <a:t>QS-SU-040</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cs-CZ" dirty="0" smtClean="0"/>
              <a:t>Zapisování transakcí do hlavní knihy</a:t>
            </a:r>
            <a:endParaRPr lang="en-US" dirty="0"/>
          </a:p>
        </p:txBody>
      </p:sp>
      <p:sp>
        <p:nvSpPr>
          <p:cNvPr id="46082" name="Footer Placeholder 1"/>
          <p:cNvSpPr>
            <a:spLocks noGrp="1"/>
          </p:cNvSpPr>
          <p:nvPr>
            <p:ph type="ftr" sz="quarter" idx="10"/>
          </p:nvPr>
        </p:nvSpPr>
        <p:spPr>
          <a:noFill/>
        </p:spPr>
        <p:txBody>
          <a:bodyPr/>
          <a:lstStyle/>
          <a:p>
            <a:pPr algn="r"/>
            <a:r>
              <a:rPr lang="en-US" smtClean="0"/>
              <a:t>QS-SU-330</a:t>
            </a:r>
          </a:p>
        </p:txBody>
      </p:sp>
      <p:sp>
        <p:nvSpPr>
          <p:cNvPr id="185364" name="Rectangle 20" descr="Wide upward diagonal"/>
          <p:cNvSpPr>
            <a:spLocks noChangeArrowheads="1"/>
          </p:cNvSpPr>
          <p:nvPr/>
        </p:nvSpPr>
        <p:spPr bwMode="auto">
          <a:xfrm>
            <a:off x="5475288" y="3070225"/>
            <a:ext cx="1147762" cy="820738"/>
          </a:xfrm>
          <a:prstGeom prst="rect">
            <a:avLst/>
          </a:prstGeom>
          <a:pattFill prst="wdUpDiag">
            <a:fgClr>
              <a:srgbClr val="E0DCE7"/>
            </a:fgClr>
            <a:bgClr>
              <a:srgbClr val="FFFFFF"/>
            </a:bgClr>
          </a:pattFill>
          <a:ln w="1270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400" dirty="0" smtClean="0">
                <a:latin typeface="+mj-lt"/>
              </a:rPr>
              <a:t>Zapisování</a:t>
            </a:r>
            <a:endParaRPr lang="en-US" sz="1400" dirty="0">
              <a:latin typeface="+mj-lt"/>
            </a:endParaRPr>
          </a:p>
        </p:txBody>
      </p:sp>
      <p:sp>
        <p:nvSpPr>
          <p:cNvPr id="185365" name="Rectangle 21"/>
          <p:cNvSpPr>
            <a:spLocks noChangeArrowheads="1"/>
          </p:cNvSpPr>
          <p:nvPr/>
        </p:nvSpPr>
        <p:spPr bwMode="auto">
          <a:xfrm>
            <a:off x="3963988" y="3070225"/>
            <a:ext cx="1147762" cy="820738"/>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400" dirty="0" smtClean="0">
                <a:latin typeface="+mj-lt"/>
              </a:rPr>
              <a:t>Nezapsané</a:t>
            </a:r>
            <a:br>
              <a:rPr lang="cs-CZ" sz="1400" dirty="0" smtClean="0">
                <a:latin typeface="+mj-lt"/>
              </a:rPr>
            </a:br>
            <a:r>
              <a:rPr lang="cs-CZ" sz="1400" dirty="0" smtClean="0">
                <a:latin typeface="+mj-lt"/>
              </a:rPr>
              <a:t>transakce</a:t>
            </a:r>
            <a:endParaRPr lang="en-US" sz="1400" dirty="0">
              <a:latin typeface="+mj-lt"/>
            </a:endParaRPr>
          </a:p>
        </p:txBody>
      </p:sp>
      <p:sp>
        <p:nvSpPr>
          <p:cNvPr id="46086" name="Line 22"/>
          <p:cNvSpPr>
            <a:spLocks noChangeShapeType="1"/>
          </p:cNvSpPr>
          <p:nvPr/>
        </p:nvSpPr>
        <p:spPr bwMode="auto">
          <a:xfrm rot="-5400000">
            <a:off x="5284788" y="3305175"/>
            <a:ext cx="0" cy="355600"/>
          </a:xfrm>
          <a:prstGeom prst="line">
            <a:avLst/>
          </a:prstGeom>
          <a:noFill/>
          <a:ln w="25400">
            <a:solidFill>
              <a:schemeClr val="tx1"/>
            </a:solidFill>
            <a:round/>
            <a:headEnd/>
            <a:tailEnd type="triangle" w="med" len="med"/>
          </a:ln>
        </p:spPr>
        <p:txBody>
          <a:bodyPr wrap="none" anchor="ctr"/>
          <a:lstStyle/>
          <a:p>
            <a:endParaRPr lang="en-US">
              <a:latin typeface="+mj-lt"/>
            </a:endParaRPr>
          </a:p>
        </p:txBody>
      </p:sp>
      <p:sp>
        <p:nvSpPr>
          <p:cNvPr id="46087" name="Line 23"/>
          <p:cNvSpPr>
            <a:spLocks noChangeShapeType="1"/>
          </p:cNvSpPr>
          <p:nvPr/>
        </p:nvSpPr>
        <p:spPr bwMode="auto">
          <a:xfrm flipH="1">
            <a:off x="6640513" y="3473450"/>
            <a:ext cx="349250" cy="0"/>
          </a:xfrm>
          <a:prstGeom prst="line">
            <a:avLst/>
          </a:prstGeom>
          <a:noFill/>
          <a:ln w="25400">
            <a:solidFill>
              <a:srgbClr val="000000"/>
            </a:solidFill>
            <a:round/>
            <a:headEnd type="triangle" w="med" len="med"/>
            <a:tailEnd/>
          </a:ln>
        </p:spPr>
        <p:txBody>
          <a:bodyPr wrap="none" anchor="ctr"/>
          <a:lstStyle/>
          <a:p>
            <a:endParaRPr lang="en-US">
              <a:latin typeface="+mj-lt"/>
            </a:endParaRPr>
          </a:p>
        </p:txBody>
      </p:sp>
      <p:sp>
        <p:nvSpPr>
          <p:cNvPr id="185368" name="Rectangle 24"/>
          <p:cNvSpPr>
            <a:spLocks noChangeArrowheads="1"/>
          </p:cNvSpPr>
          <p:nvPr/>
        </p:nvSpPr>
        <p:spPr bwMode="auto">
          <a:xfrm>
            <a:off x="6999288" y="3070225"/>
            <a:ext cx="1147762" cy="820738"/>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400" dirty="0" smtClean="0">
                <a:latin typeface="+mj-lt"/>
              </a:rPr>
              <a:t>Hlavní</a:t>
            </a:r>
            <a:br>
              <a:rPr lang="cs-CZ" sz="1400" dirty="0" smtClean="0">
                <a:latin typeface="+mj-lt"/>
              </a:rPr>
            </a:br>
            <a:r>
              <a:rPr lang="cs-CZ" sz="1400" dirty="0" smtClean="0">
                <a:latin typeface="+mj-lt"/>
              </a:rPr>
              <a:t>kniha</a:t>
            </a:r>
            <a:endParaRPr lang="en-US" sz="1400" dirty="0">
              <a:latin typeface="+mj-lt"/>
            </a:endParaRPr>
          </a:p>
        </p:txBody>
      </p:sp>
      <p:sp>
        <p:nvSpPr>
          <p:cNvPr id="185369" name="Rectangle 25"/>
          <p:cNvSpPr>
            <a:spLocks noChangeArrowheads="1"/>
          </p:cNvSpPr>
          <p:nvPr/>
        </p:nvSpPr>
        <p:spPr bwMode="auto">
          <a:xfrm>
            <a:off x="593765" y="2974975"/>
            <a:ext cx="2933205" cy="1004888"/>
          </a:xfrm>
          <a:prstGeom prst="rect">
            <a:avLst/>
          </a:prstGeom>
          <a:solidFill>
            <a:schemeClr val="bg1"/>
          </a:solidFill>
          <a:ln w="12700">
            <a:solidFill>
              <a:schemeClr val="tx1"/>
            </a:solidFill>
            <a:miter lim="800000"/>
            <a:headEnd/>
            <a:tailEnd/>
          </a:ln>
          <a:effectLst>
            <a:outerShdw dist="76200" dir="2700000" algn="ctr" rotWithShape="0">
              <a:schemeClr val="bg1">
                <a:lumMod val="75000"/>
              </a:schemeClr>
            </a:outerShdw>
          </a:effectLst>
        </p:spPr>
        <p:txBody>
          <a:bodyPr lIns="0" tIns="0" rIns="0" bIns="0" anchor="ctr"/>
          <a:lstStyle/>
          <a:p>
            <a:pPr algn="ctr" eaLnBrk="0" hangingPunct="0">
              <a:spcBef>
                <a:spcPct val="50000"/>
              </a:spcBef>
              <a:defRPr/>
            </a:pPr>
            <a:r>
              <a:rPr lang="cs-CZ" sz="1400" dirty="0" smtClean="0">
                <a:latin typeface="+mj-lt"/>
              </a:rPr>
              <a:t>Nezapsané transakce jsou prověřeny, zda obsahují přípustné částky, účty a data</a:t>
            </a:r>
            <a:endParaRPr lang="cs-CZ" sz="1400" dirty="0">
              <a:latin typeface="+mj-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cs-CZ" dirty="0" smtClean="0"/>
              <a:t>Ekonomické přehledy</a:t>
            </a:r>
            <a:endParaRPr lang="en-US" dirty="0"/>
          </a:p>
        </p:txBody>
      </p:sp>
      <p:sp>
        <p:nvSpPr>
          <p:cNvPr id="47106" name="Footer Placeholder 1"/>
          <p:cNvSpPr>
            <a:spLocks noGrp="1"/>
          </p:cNvSpPr>
          <p:nvPr>
            <p:ph type="ftr" sz="quarter" idx="10"/>
          </p:nvPr>
        </p:nvSpPr>
        <p:spPr>
          <a:noFill/>
        </p:spPr>
        <p:txBody>
          <a:bodyPr/>
          <a:lstStyle/>
          <a:p>
            <a:pPr algn="r"/>
            <a:r>
              <a:rPr lang="en-US" smtClean="0"/>
              <a:t>QS-SU-340</a:t>
            </a:r>
          </a:p>
        </p:txBody>
      </p:sp>
      <p:sp>
        <p:nvSpPr>
          <p:cNvPr id="187405" name="Rectangle 13" descr="Wide upward diagonal"/>
          <p:cNvSpPr>
            <a:spLocks noChangeArrowheads="1"/>
          </p:cNvSpPr>
          <p:nvPr/>
        </p:nvSpPr>
        <p:spPr bwMode="auto">
          <a:xfrm>
            <a:off x="3989388" y="1939925"/>
            <a:ext cx="1147762" cy="820738"/>
          </a:xfrm>
          <a:prstGeom prst="rect">
            <a:avLst/>
          </a:prstGeom>
          <a:pattFill prst="wdUpDiag">
            <a:fgClr>
              <a:srgbClr val="E5E1DA"/>
            </a:fgClr>
            <a:bgClr>
              <a:srgbClr val="FFFFFF"/>
            </a:bgClr>
          </a:pattFill>
          <a:ln w="1270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600" dirty="0" smtClean="0">
                <a:latin typeface="+mj-lt"/>
              </a:rPr>
              <a:t>Hlavní</a:t>
            </a:r>
            <a:br>
              <a:rPr lang="cs-CZ" sz="1600" dirty="0" smtClean="0">
                <a:latin typeface="+mj-lt"/>
              </a:rPr>
            </a:br>
            <a:r>
              <a:rPr lang="cs-CZ" sz="1600" dirty="0" smtClean="0">
                <a:latin typeface="+mj-lt"/>
              </a:rPr>
              <a:t>kniha</a:t>
            </a:r>
            <a:endParaRPr lang="en-US" sz="1600" dirty="0">
              <a:latin typeface="+mj-lt"/>
            </a:endParaRPr>
          </a:p>
        </p:txBody>
      </p:sp>
      <p:sp>
        <p:nvSpPr>
          <p:cNvPr id="47109" name="AutoShape 14"/>
          <p:cNvSpPr>
            <a:spLocks noChangeArrowheads="1"/>
          </p:cNvSpPr>
          <p:nvPr/>
        </p:nvSpPr>
        <p:spPr bwMode="auto">
          <a:xfrm rot="10800000" flipV="1">
            <a:off x="4110038" y="2643188"/>
            <a:ext cx="968375" cy="687387"/>
          </a:xfrm>
          <a:prstGeom prst="downArrow">
            <a:avLst>
              <a:gd name="adj1" fmla="val 50000"/>
              <a:gd name="adj2" fmla="val 25000"/>
            </a:avLst>
          </a:prstGeom>
          <a:solidFill>
            <a:schemeClr val="accent2"/>
          </a:solidFill>
          <a:ln w="38100">
            <a:noFill/>
            <a:miter lim="800000"/>
            <a:headEnd/>
            <a:tailEnd/>
          </a:ln>
        </p:spPr>
        <p:txBody>
          <a:bodyPr wrap="none" anchor="ctr"/>
          <a:lstStyle/>
          <a:p>
            <a:endParaRPr lang="en-US">
              <a:latin typeface="+mj-lt"/>
            </a:endParaRPr>
          </a:p>
        </p:txBody>
      </p:sp>
      <p:sp>
        <p:nvSpPr>
          <p:cNvPr id="187407" name="Rectangle 15"/>
          <p:cNvSpPr>
            <a:spLocks noChangeArrowheads="1"/>
          </p:cNvSpPr>
          <p:nvPr/>
        </p:nvSpPr>
        <p:spPr bwMode="auto">
          <a:xfrm>
            <a:off x="2420938" y="3495675"/>
            <a:ext cx="1987550" cy="1073150"/>
          </a:xfrm>
          <a:prstGeom prst="rect">
            <a:avLst/>
          </a:prstGeom>
          <a:solidFill>
            <a:srgbClr val="E1E1D1"/>
          </a:solidFill>
          <a:ln w="38100">
            <a:noFill/>
            <a:miter lim="800000"/>
            <a:headEnd/>
            <a:tailEnd/>
          </a:ln>
          <a:effectLst>
            <a:outerShdw dist="76200" dir="2700000" algn="ctr" rotWithShape="0">
              <a:schemeClr val="bg1">
                <a:lumMod val="75000"/>
              </a:schemeClr>
            </a:outerShdw>
          </a:effectLst>
        </p:spPr>
        <p:txBody>
          <a:bodyPr wrap="none" anchor="ctr"/>
          <a:lstStyle/>
          <a:p>
            <a:pPr>
              <a:defRPr/>
            </a:pPr>
            <a:endParaRPr lang="en-US" dirty="0">
              <a:latin typeface="+mj-lt"/>
            </a:endParaRPr>
          </a:p>
        </p:txBody>
      </p:sp>
      <p:sp>
        <p:nvSpPr>
          <p:cNvPr id="47111" name="Text Box 16"/>
          <p:cNvSpPr txBox="1">
            <a:spLocks noChangeArrowheads="1"/>
          </p:cNvSpPr>
          <p:nvPr/>
        </p:nvSpPr>
        <p:spPr bwMode="auto">
          <a:xfrm>
            <a:off x="2493963" y="3529013"/>
            <a:ext cx="1809750" cy="336550"/>
          </a:xfrm>
          <a:prstGeom prst="rect">
            <a:avLst/>
          </a:prstGeom>
          <a:noFill/>
          <a:ln w="38100">
            <a:noFill/>
            <a:miter lim="800000"/>
            <a:headEnd/>
            <a:tailEnd/>
          </a:ln>
        </p:spPr>
        <p:txBody>
          <a:bodyPr>
            <a:spAutoFit/>
          </a:bodyPr>
          <a:lstStyle/>
          <a:p>
            <a:pPr algn="ctr" eaLnBrk="0" hangingPunct="0">
              <a:spcBef>
                <a:spcPct val="50000"/>
              </a:spcBef>
            </a:pPr>
            <a:r>
              <a:rPr lang="cs-CZ" sz="1600" dirty="0" smtClean="0">
                <a:latin typeface="+mj-lt"/>
              </a:rPr>
              <a:t>Rozvaha</a:t>
            </a:r>
            <a:endParaRPr lang="en-US" sz="1600" dirty="0">
              <a:latin typeface="+mj-lt"/>
            </a:endParaRPr>
          </a:p>
        </p:txBody>
      </p:sp>
      <p:sp>
        <p:nvSpPr>
          <p:cNvPr id="47112" name="Text Box 17"/>
          <p:cNvSpPr txBox="1">
            <a:spLocks noChangeArrowheads="1"/>
          </p:cNvSpPr>
          <p:nvPr/>
        </p:nvSpPr>
        <p:spPr bwMode="auto">
          <a:xfrm>
            <a:off x="2432050" y="3978275"/>
            <a:ext cx="1984375" cy="461665"/>
          </a:xfrm>
          <a:prstGeom prst="rect">
            <a:avLst/>
          </a:prstGeom>
          <a:noFill/>
          <a:ln w="38100">
            <a:noFill/>
            <a:miter lim="800000"/>
            <a:headEnd/>
            <a:tailEnd/>
          </a:ln>
        </p:spPr>
        <p:txBody>
          <a:bodyPr>
            <a:spAutoFit/>
          </a:bodyPr>
          <a:lstStyle/>
          <a:p>
            <a:pPr algn="ctr" eaLnBrk="0" hangingPunct="0">
              <a:spcBef>
                <a:spcPct val="50000"/>
              </a:spcBef>
            </a:pPr>
            <a:r>
              <a:rPr lang="cs-CZ" sz="1200" dirty="0" smtClean="0">
                <a:latin typeface="+mj-lt"/>
              </a:rPr>
              <a:t>majetek</a:t>
            </a:r>
            <a:r>
              <a:rPr lang="en-US" sz="1200" dirty="0" smtClean="0">
                <a:latin typeface="+mj-lt"/>
              </a:rPr>
              <a:t> </a:t>
            </a:r>
            <a:r>
              <a:rPr lang="en-US" sz="1200" dirty="0">
                <a:latin typeface="+mj-lt"/>
              </a:rPr>
              <a:t>= </a:t>
            </a:r>
            <a:r>
              <a:rPr lang="cs-CZ" sz="1200" dirty="0" smtClean="0">
                <a:latin typeface="+mj-lt"/>
              </a:rPr>
              <a:t>závazky</a:t>
            </a:r>
            <a:r>
              <a:rPr lang="en-US" sz="1200" dirty="0" smtClean="0">
                <a:latin typeface="+mj-lt"/>
              </a:rPr>
              <a:t> </a:t>
            </a:r>
            <a:r>
              <a:rPr lang="en-US" sz="1200" dirty="0">
                <a:latin typeface="+mj-lt"/>
              </a:rPr>
              <a:t>+ </a:t>
            </a:r>
            <a:r>
              <a:rPr lang="cs-CZ" sz="1200" dirty="0" smtClean="0">
                <a:latin typeface="+mj-lt"/>
              </a:rPr>
              <a:t>čisté jmění akcionářů</a:t>
            </a:r>
            <a:endParaRPr lang="en-US" sz="1200" dirty="0">
              <a:latin typeface="+mj-lt"/>
            </a:endParaRPr>
          </a:p>
        </p:txBody>
      </p:sp>
      <p:sp>
        <p:nvSpPr>
          <p:cNvPr id="47113" name="Line 18"/>
          <p:cNvSpPr>
            <a:spLocks noChangeShapeType="1"/>
          </p:cNvSpPr>
          <p:nvPr/>
        </p:nvSpPr>
        <p:spPr bwMode="auto">
          <a:xfrm>
            <a:off x="3021013" y="3881438"/>
            <a:ext cx="755650" cy="0"/>
          </a:xfrm>
          <a:prstGeom prst="line">
            <a:avLst/>
          </a:prstGeom>
          <a:noFill/>
          <a:ln w="12700">
            <a:solidFill>
              <a:srgbClr val="808080"/>
            </a:solidFill>
            <a:round/>
            <a:headEnd/>
            <a:tailEnd/>
          </a:ln>
        </p:spPr>
        <p:txBody>
          <a:bodyPr/>
          <a:lstStyle/>
          <a:p>
            <a:endParaRPr lang="en-US">
              <a:latin typeface="+mj-lt"/>
            </a:endParaRPr>
          </a:p>
        </p:txBody>
      </p:sp>
      <p:sp>
        <p:nvSpPr>
          <p:cNvPr id="187411" name="Rectangle 19"/>
          <p:cNvSpPr>
            <a:spLocks noChangeArrowheads="1"/>
          </p:cNvSpPr>
          <p:nvPr/>
        </p:nvSpPr>
        <p:spPr bwMode="auto">
          <a:xfrm>
            <a:off x="4754563" y="3495675"/>
            <a:ext cx="1987550" cy="1073150"/>
          </a:xfrm>
          <a:prstGeom prst="rect">
            <a:avLst/>
          </a:prstGeom>
          <a:solidFill>
            <a:srgbClr val="E1E1D1"/>
          </a:solidFill>
          <a:ln w="38100">
            <a:noFill/>
            <a:miter lim="800000"/>
            <a:headEnd/>
            <a:tailEnd/>
          </a:ln>
          <a:effectLst>
            <a:outerShdw dist="76200" dir="2700000" algn="ctr" rotWithShape="0">
              <a:schemeClr val="bg1">
                <a:lumMod val="75000"/>
              </a:schemeClr>
            </a:outerShdw>
          </a:effectLst>
        </p:spPr>
        <p:txBody>
          <a:bodyPr wrap="none" anchor="ctr"/>
          <a:lstStyle/>
          <a:p>
            <a:pPr>
              <a:defRPr/>
            </a:pPr>
            <a:endParaRPr lang="en-US" dirty="0">
              <a:latin typeface="+mj-lt"/>
            </a:endParaRPr>
          </a:p>
        </p:txBody>
      </p:sp>
      <p:sp>
        <p:nvSpPr>
          <p:cNvPr id="47115" name="Text Box 20"/>
          <p:cNvSpPr txBox="1">
            <a:spLocks noChangeArrowheads="1"/>
          </p:cNvSpPr>
          <p:nvPr/>
        </p:nvSpPr>
        <p:spPr bwMode="auto">
          <a:xfrm>
            <a:off x="4682549" y="3529013"/>
            <a:ext cx="2193265" cy="338554"/>
          </a:xfrm>
          <a:prstGeom prst="rect">
            <a:avLst/>
          </a:prstGeom>
          <a:noFill/>
          <a:ln w="38100">
            <a:noFill/>
            <a:miter lim="800000"/>
            <a:headEnd/>
            <a:tailEnd/>
          </a:ln>
        </p:spPr>
        <p:txBody>
          <a:bodyPr wrap="square">
            <a:spAutoFit/>
          </a:bodyPr>
          <a:lstStyle/>
          <a:p>
            <a:pPr algn="ctr" eaLnBrk="0" hangingPunct="0">
              <a:spcBef>
                <a:spcPct val="50000"/>
              </a:spcBef>
            </a:pPr>
            <a:r>
              <a:rPr lang="cs-CZ" sz="1600" dirty="0" smtClean="0">
                <a:latin typeface="+mj-lt"/>
              </a:rPr>
              <a:t>Výsledovka</a:t>
            </a:r>
            <a:endParaRPr lang="en-US" sz="1600" dirty="0">
              <a:latin typeface="+mj-lt"/>
            </a:endParaRPr>
          </a:p>
        </p:txBody>
      </p:sp>
      <p:sp>
        <p:nvSpPr>
          <p:cNvPr id="47116" name="Text Box 21"/>
          <p:cNvSpPr txBox="1">
            <a:spLocks noChangeArrowheads="1"/>
          </p:cNvSpPr>
          <p:nvPr/>
        </p:nvSpPr>
        <p:spPr bwMode="auto">
          <a:xfrm>
            <a:off x="4789488" y="3978275"/>
            <a:ext cx="1925637" cy="276999"/>
          </a:xfrm>
          <a:prstGeom prst="rect">
            <a:avLst/>
          </a:prstGeom>
          <a:noFill/>
          <a:ln w="38100">
            <a:noFill/>
            <a:miter lim="800000"/>
            <a:headEnd/>
            <a:tailEnd/>
          </a:ln>
        </p:spPr>
        <p:txBody>
          <a:bodyPr>
            <a:spAutoFit/>
          </a:bodyPr>
          <a:lstStyle/>
          <a:p>
            <a:pPr algn="ctr" eaLnBrk="0" hangingPunct="0">
              <a:spcBef>
                <a:spcPct val="50000"/>
              </a:spcBef>
            </a:pPr>
            <a:r>
              <a:rPr lang="cs-CZ" sz="1200" dirty="0" smtClean="0">
                <a:latin typeface="+mj-lt"/>
              </a:rPr>
              <a:t>Příjmy a výdaje</a:t>
            </a:r>
            <a:endParaRPr lang="en-US" sz="1200" dirty="0">
              <a:latin typeface="+mj-lt"/>
            </a:endParaRPr>
          </a:p>
        </p:txBody>
      </p:sp>
      <p:sp>
        <p:nvSpPr>
          <p:cNvPr id="47117" name="Line 22"/>
          <p:cNvSpPr>
            <a:spLocks noChangeShapeType="1"/>
          </p:cNvSpPr>
          <p:nvPr/>
        </p:nvSpPr>
        <p:spPr bwMode="auto">
          <a:xfrm>
            <a:off x="5365750" y="3881438"/>
            <a:ext cx="755650" cy="0"/>
          </a:xfrm>
          <a:prstGeom prst="line">
            <a:avLst/>
          </a:prstGeom>
          <a:noFill/>
          <a:ln w="12700">
            <a:solidFill>
              <a:srgbClr val="808080"/>
            </a:solidFill>
            <a:round/>
            <a:headEnd/>
            <a:tailEnd/>
          </a:ln>
        </p:spPr>
        <p:txBody>
          <a:bodyPr/>
          <a:lstStyle/>
          <a:p>
            <a:endParaRPr lang="en-US">
              <a:latin typeface="+mj-l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Kalendář hlavní knihy</a:t>
            </a:r>
            <a:endParaRPr lang="en-US" dirty="0"/>
          </a:p>
        </p:txBody>
      </p:sp>
      <p:sp>
        <p:nvSpPr>
          <p:cNvPr id="48130" name="Footer Placeholder 3"/>
          <p:cNvSpPr>
            <a:spLocks noGrp="1"/>
          </p:cNvSpPr>
          <p:nvPr>
            <p:ph type="ftr" sz="quarter" idx="10"/>
          </p:nvPr>
        </p:nvSpPr>
        <p:spPr>
          <a:noFill/>
        </p:spPr>
        <p:txBody>
          <a:bodyPr/>
          <a:lstStyle/>
          <a:p>
            <a:pPr algn="r"/>
            <a:r>
              <a:rPr lang="en-US" smtClean="0"/>
              <a:t>QS-SU-350</a:t>
            </a: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756" y="1199470"/>
            <a:ext cx="6779758" cy="2744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Kalendář hlavní knihy</a:t>
            </a:r>
            <a:endParaRPr lang="en-US" dirty="0"/>
          </a:p>
        </p:txBody>
      </p:sp>
      <p:sp>
        <p:nvSpPr>
          <p:cNvPr id="48130" name="Footer Placeholder 3"/>
          <p:cNvSpPr>
            <a:spLocks noGrp="1"/>
          </p:cNvSpPr>
          <p:nvPr>
            <p:ph type="ftr" sz="quarter" idx="10"/>
          </p:nvPr>
        </p:nvSpPr>
        <p:spPr>
          <a:noFill/>
        </p:spPr>
        <p:txBody>
          <a:bodyPr/>
          <a:lstStyle/>
          <a:p>
            <a:pPr algn="r"/>
            <a:r>
              <a:rPr lang="en-US" smtClean="0"/>
              <a:t>QS-SU-350</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870" y="1068842"/>
            <a:ext cx="6657975" cy="269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Standardní transakce</a:t>
            </a:r>
            <a:endParaRPr lang="cs-CZ" dirty="0"/>
          </a:p>
        </p:txBody>
      </p:sp>
      <p:sp>
        <p:nvSpPr>
          <p:cNvPr id="49154" name="Footer Placeholder 3"/>
          <p:cNvSpPr>
            <a:spLocks noGrp="1"/>
          </p:cNvSpPr>
          <p:nvPr>
            <p:ph type="ftr" sz="quarter" idx="10"/>
          </p:nvPr>
        </p:nvSpPr>
        <p:spPr>
          <a:noFill/>
        </p:spPr>
        <p:txBody>
          <a:bodyPr/>
          <a:lstStyle/>
          <a:p>
            <a:pPr algn="r"/>
            <a:r>
              <a:rPr lang="en-US" smtClean="0"/>
              <a:t>QS-SU-360</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418" y="784452"/>
            <a:ext cx="7637463"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cs-CZ" dirty="0" smtClean="0"/>
              <a:t>Zápis transakce</a:t>
            </a:r>
            <a:endParaRPr lang="cs-CZ" dirty="0"/>
          </a:p>
        </p:txBody>
      </p:sp>
      <p:sp>
        <p:nvSpPr>
          <p:cNvPr id="51202" name="Footer Placeholder 3"/>
          <p:cNvSpPr>
            <a:spLocks noGrp="1"/>
          </p:cNvSpPr>
          <p:nvPr>
            <p:ph type="ftr" sz="quarter" idx="10"/>
          </p:nvPr>
        </p:nvSpPr>
        <p:spPr>
          <a:noFill/>
        </p:spPr>
        <p:txBody>
          <a:bodyPr/>
          <a:lstStyle/>
          <a:p>
            <a:pPr algn="r"/>
            <a:r>
              <a:rPr lang="en-US" smtClean="0"/>
              <a:t>QS-SU-380</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286" y="764041"/>
            <a:ext cx="8134744" cy="3056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921" y="3820885"/>
            <a:ext cx="8056109" cy="2282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Standardní transakce</a:t>
            </a:r>
            <a:endParaRPr lang="cs-CZ" dirty="0"/>
          </a:p>
        </p:txBody>
      </p:sp>
      <p:sp>
        <p:nvSpPr>
          <p:cNvPr id="50178" name="Footer Placeholder 3"/>
          <p:cNvSpPr>
            <a:spLocks noGrp="1"/>
          </p:cNvSpPr>
          <p:nvPr>
            <p:ph type="ftr" sz="quarter" idx="10"/>
          </p:nvPr>
        </p:nvSpPr>
        <p:spPr>
          <a:noFill/>
        </p:spPr>
        <p:txBody>
          <a:bodyPr/>
          <a:lstStyle/>
          <a:p>
            <a:pPr algn="r"/>
            <a:r>
              <a:rPr lang="en-US" smtClean="0"/>
              <a:t>QS-SU-370</a:t>
            </a: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20" y="1060678"/>
            <a:ext cx="7991475" cy="273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Tisk rozvahy</a:t>
            </a:r>
            <a:endParaRPr lang="en-US" dirty="0"/>
          </a:p>
        </p:txBody>
      </p:sp>
      <p:sp>
        <p:nvSpPr>
          <p:cNvPr id="52226" name="Footer Placeholder 3"/>
          <p:cNvSpPr>
            <a:spLocks noGrp="1"/>
          </p:cNvSpPr>
          <p:nvPr>
            <p:ph type="ftr" sz="quarter" idx="10"/>
          </p:nvPr>
        </p:nvSpPr>
        <p:spPr>
          <a:noFill/>
        </p:spPr>
        <p:txBody>
          <a:bodyPr/>
          <a:lstStyle/>
          <a:p>
            <a:pPr algn="r"/>
            <a:r>
              <a:rPr lang="en-US" smtClean="0"/>
              <a:t>QS-SU-390</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 y="790574"/>
            <a:ext cx="7579139" cy="5076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Rozvaha</a:t>
            </a:r>
            <a:endParaRPr lang="en-US" dirty="0"/>
          </a:p>
        </p:txBody>
      </p:sp>
      <p:sp>
        <p:nvSpPr>
          <p:cNvPr id="53250" name="Footer Placeholder 3"/>
          <p:cNvSpPr>
            <a:spLocks noGrp="1"/>
          </p:cNvSpPr>
          <p:nvPr>
            <p:ph type="ftr" sz="quarter" idx="10"/>
          </p:nvPr>
        </p:nvSpPr>
        <p:spPr>
          <a:noFill/>
        </p:spPr>
        <p:txBody>
          <a:bodyPr/>
          <a:lstStyle/>
          <a:p>
            <a:pPr algn="r"/>
            <a:r>
              <a:rPr lang="en-US" smtClean="0"/>
              <a:t>QS-SU-400</a:t>
            </a:r>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243" y="799419"/>
            <a:ext cx="7317014" cy="558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a:xfrm>
            <a:off x="457200" y="182880"/>
            <a:ext cx="1638300" cy="716523"/>
          </a:xfrm>
        </p:spPr>
        <p:txBody>
          <a:bodyPr>
            <a:normAutofit/>
          </a:bodyPr>
          <a:lstStyle/>
          <a:p>
            <a:r>
              <a:rPr lang="cs-CZ" dirty="0" smtClean="0"/>
              <a:t>Shrnutí</a:t>
            </a:r>
            <a:endParaRPr lang="en-US" dirty="0"/>
          </a:p>
        </p:txBody>
      </p:sp>
      <p:sp>
        <p:nvSpPr>
          <p:cNvPr id="54274" name="Footer Placeholder 1"/>
          <p:cNvSpPr>
            <a:spLocks noGrp="1"/>
          </p:cNvSpPr>
          <p:nvPr>
            <p:ph type="ftr" sz="quarter" idx="10"/>
          </p:nvPr>
        </p:nvSpPr>
        <p:spPr>
          <a:noFill/>
        </p:spPr>
        <p:txBody>
          <a:bodyPr/>
          <a:lstStyle/>
          <a:p>
            <a:pPr algn="r"/>
            <a:r>
              <a:rPr lang="en-US" smtClean="0"/>
              <a:t>QS-SU-410</a:t>
            </a:r>
          </a:p>
        </p:txBody>
      </p:sp>
      <p:grpSp>
        <p:nvGrpSpPr>
          <p:cNvPr id="28" name="Group 27"/>
          <p:cNvGrpSpPr/>
          <p:nvPr/>
        </p:nvGrpSpPr>
        <p:grpSpPr>
          <a:xfrm>
            <a:off x="2244674" y="963088"/>
            <a:ext cx="5103182" cy="5239706"/>
            <a:chOff x="2697163" y="1376363"/>
            <a:chExt cx="5103182" cy="5239706"/>
          </a:xfrm>
        </p:grpSpPr>
        <p:sp>
          <p:nvSpPr>
            <p:cNvPr id="374787" name="Rectangle 3"/>
            <p:cNvSpPr>
              <a:spLocks noChangeArrowheads="1"/>
            </p:cNvSpPr>
            <p:nvPr/>
          </p:nvSpPr>
          <p:spPr bwMode="auto">
            <a:xfrm>
              <a:off x="2849563" y="1554163"/>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54292" name="Rectangle 20"/>
            <p:cNvSpPr>
              <a:spLocks noChangeArrowheads="1"/>
            </p:cNvSpPr>
            <p:nvPr/>
          </p:nvSpPr>
          <p:spPr bwMode="auto">
            <a:xfrm>
              <a:off x="2880003" y="1630363"/>
              <a:ext cx="1904999" cy="487955"/>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200" dirty="0" smtClean="0">
                  <a:solidFill>
                    <a:srgbClr val="808080"/>
                  </a:solidFill>
                  <a:latin typeface="+mj-lt"/>
                </a:rPr>
                <a:t>Účetní jednotky, místa,</a:t>
              </a:r>
              <a:br>
                <a:rPr lang="cs-CZ" sz="1200" dirty="0" smtClean="0">
                  <a:solidFill>
                    <a:srgbClr val="808080"/>
                  </a:solidFill>
                  <a:latin typeface="+mj-lt"/>
                </a:rPr>
              </a:br>
              <a:r>
                <a:rPr lang="cs-CZ" sz="1200" dirty="0" smtClean="0">
                  <a:solidFill>
                    <a:srgbClr val="808080"/>
                  </a:solidFill>
                  <a:latin typeface="+mj-lt"/>
                </a:rPr>
                <a:t>      </a:t>
              </a:r>
              <a:r>
                <a:rPr lang="cs-CZ" sz="1200" smtClean="0">
                  <a:solidFill>
                    <a:srgbClr val="808080"/>
                  </a:solidFill>
                  <a:latin typeface="+mj-lt"/>
                </a:rPr>
                <a:t>skladová místa</a:t>
              </a:r>
              <a:endParaRPr lang="cs-CZ" sz="1200" dirty="0">
                <a:solidFill>
                  <a:srgbClr val="808080"/>
                </a:solidFill>
                <a:latin typeface="+mj-lt"/>
              </a:endParaRPr>
            </a:p>
          </p:txBody>
        </p:sp>
        <p:sp>
          <p:nvSpPr>
            <p:cNvPr id="374788" name="Rectangle 4"/>
            <p:cNvSpPr>
              <a:spLocks noChangeArrowheads="1"/>
            </p:cNvSpPr>
            <p:nvPr/>
          </p:nvSpPr>
          <p:spPr bwMode="auto">
            <a:xfrm>
              <a:off x="5149850" y="1554163"/>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54278" name="Freeform 6"/>
            <p:cNvSpPr>
              <a:spLocks/>
            </p:cNvSpPr>
            <p:nvPr/>
          </p:nvSpPr>
          <p:spPr bwMode="auto">
            <a:xfrm>
              <a:off x="4060825" y="2303463"/>
              <a:ext cx="642938" cy="309562"/>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cs-CZ">
                <a:latin typeface="+mj-lt"/>
              </a:endParaRPr>
            </a:p>
          </p:txBody>
        </p:sp>
        <p:sp>
          <p:nvSpPr>
            <p:cNvPr id="54279" name="AutoShape 7"/>
            <p:cNvSpPr>
              <a:spLocks noChangeArrowheads="1"/>
            </p:cNvSpPr>
            <p:nvPr/>
          </p:nvSpPr>
          <p:spPr bwMode="auto">
            <a:xfrm>
              <a:off x="3051175" y="2347913"/>
              <a:ext cx="423863" cy="20161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54280" name="AutoShape 8"/>
            <p:cNvSpPr>
              <a:spLocks noChangeArrowheads="1"/>
            </p:cNvSpPr>
            <p:nvPr/>
          </p:nvSpPr>
          <p:spPr bwMode="auto">
            <a:xfrm>
              <a:off x="3390900" y="2182813"/>
              <a:ext cx="885825" cy="43656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54281" name="AutoShape 9"/>
            <p:cNvSpPr>
              <a:spLocks noChangeArrowheads="1"/>
            </p:cNvSpPr>
            <p:nvPr/>
          </p:nvSpPr>
          <p:spPr bwMode="auto">
            <a:xfrm>
              <a:off x="3917950" y="2347913"/>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4282" name="AutoShape 10"/>
            <p:cNvSpPr>
              <a:spLocks noChangeArrowheads="1"/>
            </p:cNvSpPr>
            <p:nvPr/>
          </p:nvSpPr>
          <p:spPr bwMode="auto">
            <a:xfrm>
              <a:off x="3732213" y="2347913"/>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4283" name="Rectangle 11"/>
            <p:cNvSpPr>
              <a:spLocks noChangeArrowheads="1"/>
            </p:cNvSpPr>
            <p:nvPr/>
          </p:nvSpPr>
          <p:spPr bwMode="auto">
            <a:xfrm>
              <a:off x="3490913" y="2482850"/>
              <a:ext cx="209550" cy="131763"/>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4284" name="Rectangle 12"/>
            <p:cNvSpPr>
              <a:spLocks noChangeArrowheads="1"/>
            </p:cNvSpPr>
            <p:nvPr/>
          </p:nvSpPr>
          <p:spPr bwMode="auto">
            <a:xfrm>
              <a:off x="3857625" y="2486025"/>
              <a:ext cx="209550" cy="133350"/>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4285" name="AutoShape 13"/>
            <p:cNvSpPr>
              <a:spLocks noChangeArrowheads="1"/>
            </p:cNvSpPr>
            <p:nvPr/>
          </p:nvSpPr>
          <p:spPr bwMode="auto">
            <a:xfrm>
              <a:off x="3532188" y="2354263"/>
              <a:ext cx="122237" cy="44450"/>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4286" name="Rectangle 14"/>
            <p:cNvSpPr>
              <a:spLocks noChangeArrowheads="1"/>
            </p:cNvSpPr>
            <p:nvPr/>
          </p:nvSpPr>
          <p:spPr bwMode="auto">
            <a:xfrm>
              <a:off x="3133725" y="2457450"/>
              <a:ext cx="68263" cy="92075"/>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4287" name="AutoShape 15" descr="Horizontal brick"/>
            <p:cNvSpPr>
              <a:spLocks noChangeArrowheads="1"/>
            </p:cNvSpPr>
            <p:nvPr/>
          </p:nvSpPr>
          <p:spPr bwMode="auto">
            <a:xfrm>
              <a:off x="3260725" y="1947863"/>
              <a:ext cx="73025" cy="42862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cs-CZ">
                <a:latin typeface="+mj-lt"/>
              </a:endParaRPr>
            </a:p>
          </p:txBody>
        </p:sp>
        <p:sp>
          <p:nvSpPr>
            <p:cNvPr id="54288" name="AutoShape 16"/>
            <p:cNvSpPr>
              <a:spLocks noChangeArrowheads="1"/>
            </p:cNvSpPr>
            <p:nvPr/>
          </p:nvSpPr>
          <p:spPr bwMode="auto">
            <a:xfrm>
              <a:off x="3694113" y="2160588"/>
              <a:ext cx="150812" cy="85725"/>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54289" name="AutoShape 17"/>
            <p:cNvSpPr>
              <a:spLocks noChangeArrowheads="1"/>
            </p:cNvSpPr>
            <p:nvPr/>
          </p:nvSpPr>
          <p:spPr bwMode="auto">
            <a:xfrm>
              <a:off x="3983038" y="2117725"/>
              <a:ext cx="36512" cy="103188"/>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54290" name="Freeform 18"/>
            <p:cNvSpPr>
              <a:spLocks/>
            </p:cNvSpPr>
            <p:nvPr/>
          </p:nvSpPr>
          <p:spPr bwMode="auto">
            <a:xfrm>
              <a:off x="4170363" y="2179638"/>
              <a:ext cx="111125" cy="442912"/>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cs-CZ">
                <a:latin typeface="+mj-lt"/>
              </a:endParaRPr>
            </a:p>
          </p:txBody>
        </p:sp>
        <p:sp>
          <p:nvSpPr>
            <p:cNvPr id="54291" name="Rectangle 19"/>
            <p:cNvSpPr>
              <a:spLocks noChangeArrowheads="1"/>
            </p:cNvSpPr>
            <p:nvPr/>
          </p:nvSpPr>
          <p:spPr bwMode="auto">
            <a:xfrm>
              <a:off x="5325280" y="1630363"/>
              <a:ext cx="1639874" cy="334067"/>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1400" smtClean="0">
                  <a:solidFill>
                    <a:srgbClr val="003366"/>
                  </a:solidFill>
                  <a:latin typeface="+mj-lt"/>
                </a:rPr>
                <a:t>Ekonomika firmy</a:t>
              </a:r>
              <a:endParaRPr lang="cs-CZ" sz="1400" dirty="0">
                <a:solidFill>
                  <a:srgbClr val="003366"/>
                </a:solidFill>
                <a:latin typeface="+mj-lt"/>
              </a:endParaRPr>
            </a:p>
          </p:txBody>
        </p:sp>
        <p:pic>
          <p:nvPicPr>
            <p:cNvPr id="54293" name="Picture 21" descr="BS01045_"/>
            <p:cNvPicPr>
              <a:picLocks noChangeAspect="1" noChangeArrowheads="1"/>
            </p:cNvPicPr>
            <p:nvPr/>
          </p:nvPicPr>
          <p:blipFill>
            <a:blip r:embed="rId3" cstate="print"/>
            <a:srcRect/>
            <a:stretch>
              <a:fillRect/>
            </a:stretch>
          </p:blipFill>
          <p:spPr bwMode="auto">
            <a:xfrm>
              <a:off x="5746750" y="1981200"/>
              <a:ext cx="842963" cy="830263"/>
            </a:xfrm>
            <a:prstGeom prst="rect">
              <a:avLst/>
            </a:prstGeom>
            <a:noFill/>
            <a:ln w="9525">
              <a:noFill/>
              <a:miter lim="800000"/>
              <a:headEnd/>
              <a:tailEnd/>
            </a:ln>
          </p:spPr>
        </p:pic>
        <p:sp>
          <p:nvSpPr>
            <p:cNvPr id="54294" name="AutoShape 22"/>
            <p:cNvSpPr>
              <a:spLocks noChangeArrowheads="1"/>
            </p:cNvSpPr>
            <p:nvPr/>
          </p:nvSpPr>
          <p:spPr bwMode="auto">
            <a:xfrm>
              <a:off x="4689475" y="1936750"/>
              <a:ext cx="541338" cy="71913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cs-CZ">
                <a:latin typeface="+mj-lt"/>
              </a:endParaRPr>
            </a:p>
          </p:txBody>
        </p:sp>
        <p:sp>
          <p:nvSpPr>
            <p:cNvPr id="54295" name="Text Box 23"/>
            <p:cNvSpPr txBox="1">
              <a:spLocks noChangeArrowheads="1"/>
            </p:cNvSpPr>
            <p:nvPr/>
          </p:nvSpPr>
          <p:spPr bwMode="auto">
            <a:xfrm>
              <a:off x="5122862" y="2978150"/>
              <a:ext cx="2677483" cy="1846659"/>
            </a:xfrm>
            <a:prstGeom prst="rect">
              <a:avLst/>
            </a:prstGeom>
            <a:noFill/>
            <a:ln w="38100">
              <a:noFill/>
              <a:miter lim="800000"/>
              <a:headEnd/>
              <a:tailEnd/>
            </a:ln>
          </p:spPr>
          <p:txBody>
            <a:bodyPr wrap="square">
              <a:spAutoFit/>
            </a:bodyPr>
            <a:lstStyle/>
            <a:p>
              <a:pPr marL="180000" indent="-180000" eaLnBrk="0" hangingPunct="0">
                <a:spcBef>
                  <a:spcPct val="50000"/>
                </a:spcBef>
                <a:buFontTx/>
                <a:buChar char="•"/>
                <a:tabLst>
                  <a:tab pos="119063" algn="l"/>
                </a:tabLst>
              </a:pPr>
              <a:r>
                <a:rPr lang="cs-CZ" sz="1200" dirty="0" smtClean="0">
                  <a:latin typeface="+mj-lt"/>
                </a:rPr>
                <a:t>Kalendář hlavní knihy</a:t>
              </a:r>
              <a:br>
                <a:rPr lang="cs-CZ" sz="1200" dirty="0" smtClean="0">
                  <a:latin typeface="+mj-lt"/>
                </a:rPr>
              </a:br>
              <a:r>
                <a:rPr lang="cs-CZ" sz="1200" i="1" dirty="0" smtClean="0">
                  <a:latin typeface="+mj-lt"/>
                </a:rPr>
                <a:t>Údržba kalendáře HK</a:t>
              </a:r>
            </a:p>
            <a:p>
              <a:pPr marL="180000" indent="-180000" eaLnBrk="0" hangingPunct="0">
                <a:spcBef>
                  <a:spcPct val="50000"/>
                </a:spcBef>
                <a:buFontTx/>
                <a:buChar char="•"/>
                <a:tabLst>
                  <a:tab pos="119063" algn="l"/>
                </a:tabLst>
              </a:pPr>
              <a:r>
                <a:rPr lang="cs-CZ" sz="1200" dirty="0" smtClean="0">
                  <a:latin typeface="+mj-lt"/>
                </a:rPr>
                <a:t>Standardní transakce (půjčka)</a:t>
              </a:r>
              <a:br>
                <a:rPr lang="cs-CZ" sz="1200" dirty="0" smtClean="0">
                  <a:latin typeface="+mj-lt"/>
                </a:rPr>
              </a:br>
              <a:r>
                <a:rPr lang="cs-CZ" sz="1200" i="1" dirty="0" smtClean="0">
                  <a:latin typeface="+mj-lt"/>
                </a:rPr>
                <a:t>Údržba standardních transakcí</a:t>
              </a:r>
            </a:p>
            <a:p>
              <a:pPr marL="180000" indent="-180000" eaLnBrk="0" hangingPunct="0">
                <a:spcBef>
                  <a:spcPct val="50000"/>
                </a:spcBef>
                <a:buFontTx/>
                <a:buChar char="•"/>
                <a:tabLst>
                  <a:tab pos="119063" algn="l"/>
                </a:tabLst>
              </a:pPr>
              <a:r>
                <a:rPr lang="cs-CZ" sz="1200" dirty="0" smtClean="0">
                  <a:latin typeface="+mj-lt"/>
                </a:rPr>
                <a:t>Zápis transakcí do hlavní knihy</a:t>
              </a:r>
              <a:br>
                <a:rPr lang="cs-CZ" sz="1200" dirty="0" smtClean="0">
                  <a:latin typeface="+mj-lt"/>
                </a:rPr>
              </a:br>
              <a:r>
                <a:rPr lang="cs-CZ" sz="1200" i="1" dirty="0" smtClean="0">
                  <a:latin typeface="+mj-lt"/>
                </a:rPr>
                <a:t>Zápis transakcí do HK</a:t>
              </a:r>
            </a:p>
            <a:p>
              <a:pPr marL="180000" indent="-180000" eaLnBrk="0" hangingPunct="0">
                <a:spcBef>
                  <a:spcPct val="50000"/>
                </a:spcBef>
                <a:buFontTx/>
                <a:buChar char="•"/>
                <a:tabLst>
                  <a:tab pos="119063" algn="l"/>
                </a:tabLst>
              </a:pPr>
              <a:r>
                <a:rPr lang="cs-CZ" sz="1200" dirty="0" smtClean="0">
                  <a:latin typeface="+mj-lt"/>
                </a:rPr>
                <a:t>Rozvaha</a:t>
              </a:r>
              <a:br>
                <a:rPr lang="cs-CZ" sz="1200" dirty="0" smtClean="0">
                  <a:latin typeface="+mj-lt"/>
                </a:rPr>
              </a:br>
              <a:r>
                <a:rPr lang="cs-CZ" sz="1200" i="1" dirty="0" smtClean="0">
                  <a:latin typeface="+mj-lt"/>
                </a:rPr>
                <a:t>Rozvaha</a:t>
              </a:r>
              <a:endParaRPr lang="cs-CZ" sz="1200" i="1" dirty="0">
                <a:latin typeface="+mj-lt"/>
              </a:endParaRPr>
            </a:p>
          </p:txBody>
        </p:sp>
        <p:sp>
          <p:nvSpPr>
            <p:cNvPr id="54296" name="Oval 25"/>
            <p:cNvSpPr>
              <a:spLocks noChangeArrowheads="1"/>
            </p:cNvSpPr>
            <p:nvPr/>
          </p:nvSpPr>
          <p:spPr bwMode="auto">
            <a:xfrm>
              <a:off x="2697163" y="1376363"/>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smtClean="0">
                  <a:solidFill>
                    <a:schemeClr val="bg1"/>
                  </a:solidFill>
                  <a:latin typeface="+mj-lt"/>
                </a:rPr>
                <a:t>1</a:t>
              </a:r>
              <a:endParaRPr lang="cs-CZ" sz="1800">
                <a:solidFill>
                  <a:schemeClr val="bg1"/>
                </a:solidFill>
                <a:latin typeface="+mj-lt"/>
              </a:endParaRPr>
            </a:p>
          </p:txBody>
        </p:sp>
        <p:sp>
          <p:nvSpPr>
            <p:cNvPr id="54297" name="Oval 28"/>
            <p:cNvSpPr>
              <a:spLocks noChangeArrowheads="1"/>
            </p:cNvSpPr>
            <p:nvPr/>
          </p:nvSpPr>
          <p:spPr bwMode="auto">
            <a:xfrm>
              <a:off x="4981575" y="1376363"/>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smtClean="0">
                  <a:solidFill>
                    <a:schemeClr val="bg1"/>
                  </a:solidFill>
                  <a:latin typeface="+mj-lt"/>
                </a:rPr>
                <a:t>2</a:t>
              </a:r>
              <a:endParaRPr lang="cs-CZ" sz="1800">
                <a:solidFill>
                  <a:schemeClr val="bg1"/>
                </a:solidFill>
                <a:latin typeface="+mj-lt"/>
              </a:endParaRPr>
            </a:p>
          </p:txBody>
        </p:sp>
        <p:sp>
          <p:nvSpPr>
            <p:cNvPr id="54298" name="Text Box 31"/>
            <p:cNvSpPr txBox="1">
              <a:spLocks noChangeArrowheads="1"/>
            </p:cNvSpPr>
            <p:nvPr/>
          </p:nvSpPr>
          <p:spPr bwMode="auto">
            <a:xfrm>
              <a:off x="2811463" y="2978150"/>
              <a:ext cx="2212975" cy="3637919"/>
            </a:xfrm>
            <a:prstGeom prst="rect">
              <a:avLst/>
            </a:prstGeom>
            <a:noFill/>
            <a:ln w="38100">
              <a:noFill/>
              <a:miter lim="800000"/>
              <a:headEnd/>
              <a:tailEnd/>
            </a:ln>
          </p:spPr>
          <p:txBody>
            <a:bodyPr>
              <a:spAutoFit/>
            </a:bodyPr>
            <a:lstStyle/>
            <a:p>
              <a:pPr marL="180000" indent="-180000" eaLnBrk="0" hangingPunct="0">
                <a:lnSpc>
                  <a:spcPct val="90000"/>
                </a:lnSpc>
                <a:spcBef>
                  <a:spcPct val="50000"/>
                </a:spcBef>
                <a:buFontTx/>
                <a:buChar char="•"/>
                <a:tabLst>
                  <a:tab pos="119063" algn="l"/>
                </a:tabLst>
              </a:pPr>
              <a:r>
                <a:rPr lang="cs-CZ" sz="1200" dirty="0" smtClean="0">
                  <a:latin typeface="+mj-lt"/>
                </a:rPr>
                <a:t>Adresa firmy</a:t>
              </a:r>
              <a:br>
                <a:rPr lang="cs-CZ" sz="1200" dirty="0" smtClean="0">
                  <a:latin typeface="+mj-lt"/>
                </a:rPr>
              </a:br>
              <a:r>
                <a:rPr lang="cs-CZ" sz="1200" i="1" dirty="0" smtClean="0">
                  <a:latin typeface="+mj-lt"/>
                </a:rPr>
                <a:t>Údržba adres firem</a:t>
              </a:r>
              <a:endParaRPr lang="cs-CZ" sz="1200" dirty="0" smtClean="0">
                <a:latin typeface="+mj-lt"/>
              </a:endParaRPr>
            </a:p>
            <a:p>
              <a:pPr marL="180000" indent="-180000" eaLnBrk="0" hangingPunct="0">
                <a:lnSpc>
                  <a:spcPct val="90000"/>
                </a:lnSpc>
                <a:spcBef>
                  <a:spcPct val="50000"/>
                </a:spcBef>
                <a:buFontTx/>
                <a:buChar char="•"/>
                <a:tabLst>
                  <a:tab pos="119063" algn="l"/>
                </a:tabLst>
              </a:pPr>
              <a:r>
                <a:rPr lang="cs-CZ" sz="1200" dirty="0" smtClean="0">
                  <a:latin typeface="+mj-lt"/>
                </a:rPr>
                <a:t>Účetní jednotka</a:t>
              </a:r>
              <a:br>
                <a:rPr lang="cs-CZ" sz="1200" dirty="0" smtClean="0">
                  <a:latin typeface="+mj-lt"/>
                </a:rPr>
              </a:br>
              <a:r>
                <a:rPr lang="cs-CZ" sz="1200" i="1" dirty="0" smtClean="0">
                  <a:latin typeface="+mj-lt"/>
                </a:rPr>
                <a:t>Údržba účetních jednotek</a:t>
              </a:r>
            </a:p>
            <a:p>
              <a:pPr marL="180000" indent="-180000" eaLnBrk="0" hangingPunct="0">
                <a:lnSpc>
                  <a:spcPct val="90000"/>
                </a:lnSpc>
                <a:spcBef>
                  <a:spcPct val="50000"/>
                </a:spcBef>
                <a:buFontTx/>
                <a:buChar char="•"/>
                <a:tabLst>
                  <a:tab pos="119063" algn="l"/>
                </a:tabLst>
              </a:pPr>
              <a:r>
                <a:rPr lang="cs-CZ" sz="1200" dirty="0" smtClean="0">
                  <a:latin typeface="+mj-lt"/>
                </a:rPr>
                <a:t>Implicitní účetní jednotka </a:t>
              </a:r>
              <a:br>
                <a:rPr lang="cs-CZ" sz="1200" dirty="0" smtClean="0">
                  <a:latin typeface="+mj-lt"/>
                </a:rPr>
              </a:br>
              <a:r>
                <a:rPr lang="cs-CZ" sz="1200" i="1" dirty="0" smtClean="0">
                  <a:latin typeface="+mj-lt"/>
                </a:rPr>
                <a:t>Řízení systému/účtů</a:t>
              </a:r>
            </a:p>
            <a:p>
              <a:pPr marL="180000" indent="-180000" eaLnBrk="0" hangingPunct="0">
                <a:lnSpc>
                  <a:spcPct val="90000"/>
                </a:lnSpc>
                <a:spcBef>
                  <a:spcPct val="50000"/>
                </a:spcBef>
                <a:buFontTx/>
                <a:buChar char="•"/>
                <a:tabLst>
                  <a:tab pos="119063" algn="l"/>
                </a:tabLst>
              </a:pPr>
              <a:r>
                <a:rPr lang="cs-CZ" sz="1200" dirty="0" smtClean="0">
                  <a:latin typeface="+mj-lt"/>
                </a:rPr>
                <a:t>Banka </a:t>
              </a:r>
              <a:br>
                <a:rPr lang="cs-CZ" sz="1200" dirty="0" smtClean="0">
                  <a:latin typeface="+mj-lt"/>
                </a:rPr>
              </a:br>
              <a:r>
                <a:rPr lang="cs-CZ" sz="1200" i="1" dirty="0" smtClean="0">
                  <a:latin typeface="+mj-lt"/>
                </a:rPr>
                <a:t>Údržba bank a</a:t>
              </a:r>
              <a:br>
                <a:rPr lang="cs-CZ" sz="1200" i="1" dirty="0" smtClean="0">
                  <a:latin typeface="+mj-lt"/>
                </a:rPr>
              </a:br>
              <a:r>
                <a:rPr lang="cs-CZ" sz="1200" i="1" dirty="0" smtClean="0">
                  <a:latin typeface="+mj-lt"/>
                </a:rPr>
                <a:t>Řízení závazků</a:t>
              </a:r>
            </a:p>
            <a:p>
              <a:pPr marL="180000" indent="-180000" eaLnBrk="0" hangingPunct="0">
                <a:lnSpc>
                  <a:spcPct val="90000"/>
                </a:lnSpc>
                <a:spcBef>
                  <a:spcPct val="50000"/>
                </a:spcBef>
                <a:buFontTx/>
                <a:buChar char="•"/>
                <a:tabLst>
                  <a:tab pos="119063" algn="l"/>
                </a:tabLst>
              </a:pPr>
              <a:r>
                <a:rPr lang="cs-CZ" sz="1200" dirty="0" smtClean="0">
                  <a:latin typeface="+mj-lt"/>
                </a:rPr>
                <a:t>Status zásob</a:t>
              </a:r>
              <a:br>
                <a:rPr lang="cs-CZ" sz="1200" dirty="0" smtClean="0">
                  <a:latin typeface="+mj-lt"/>
                </a:rPr>
              </a:br>
              <a:r>
                <a:rPr lang="cs-CZ" sz="1200" i="1" dirty="0" smtClean="0">
                  <a:latin typeface="+mj-lt"/>
                </a:rPr>
                <a:t>Údržba kódů statusu zásob</a:t>
              </a:r>
            </a:p>
            <a:p>
              <a:pPr marL="180000" indent="-180000" eaLnBrk="0" hangingPunct="0">
                <a:lnSpc>
                  <a:spcPct val="90000"/>
                </a:lnSpc>
                <a:spcBef>
                  <a:spcPct val="50000"/>
                </a:spcBef>
                <a:buFontTx/>
                <a:buChar char="•"/>
                <a:tabLst>
                  <a:tab pos="119063" algn="l"/>
                </a:tabLst>
              </a:pPr>
              <a:r>
                <a:rPr lang="cs-CZ" sz="1200" dirty="0" smtClean="0">
                  <a:latin typeface="+mj-lt"/>
                </a:rPr>
                <a:t>Místo</a:t>
              </a:r>
              <a:br>
                <a:rPr lang="cs-CZ" sz="1200" dirty="0" smtClean="0">
                  <a:latin typeface="+mj-lt"/>
                </a:rPr>
              </a:br>
              <a:r>
                <a:rPr lang="cs-CZ" sz="1200" i="1" dirty="0" smtClean="0">
                  <a:latin typeface="+mj-lt"/>
                </a:rPr>
                <a:t>Údržba míst</a:t>
              </a:r>
            </a:p>
            <a:p>
              <a:pPr marL="180000" indent="-180000" eaLnBrk="0" hangingPunct="0">
                <a:lnSpc>
                  <a:spcPct val="90000"/>
                </a:lnSpc>
                <a:spcBef>
                  <a:spcPct val="50000"/>
                </a:spcBef>
                <a:buFontTx/>
                <a:buChar char="•"/>
                <a:tabLst>
                  <a:tab pos="119063" algn="l"/>
                </a:tabLst>
              </a:pPr>
              <a:r>
                <a:rPr lang="cs-CZ" sz="1200" dirty="0" smtClean="0">
                  <a:latin typeface="+mj-lt"/>
                </a:rPr>
                <a:t>Skladové místo</a:t>
              </a:r>
              <a:br>
                <a:rPr lang="cs-CZ" sz="1200" dirty="0" smtClean="0">
                  <a:latin typeface="+mj-lt"/>
                </a:rPr>
              </a:br>
              <a:r>
                <a:rPr lang="cs-CZ" sz="1200" i="1" dirty="0" smtClean="0">
                  <a:latin typeface="+mj-lt"/>
                </a:rPr>
                <a:t>Údržba skladových míst</a:t>
              </a:r>
              <a:endParaRPr lang="cs-CZ" sz="1200" i="1" dirty="0">
                <a:latin typeface="+mj-lt"/>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cs-CZ" dirty="0" smtClean="0"/>
              <a:t>Databáze</a:t>
            </a:r>
            <a:endParaRPr lang="cs-CZ" dirty="0"/>
          </a:p>
        </p:txBody>
      </p:sp>
      <p:sp>
        <p:nvSpPr>
          <p:cNvPr id="17410" name="Footer Placeholder 2"/>
          <p:cNvSpPr>
            <a:spLocks noGrp="1"/>
          </p:cNvSpPr>
          <p:nvPr>
            <p:ph type="ftr" sz="quarter" idx="10"/>
          </p:nvPr>
        </p:nvSpPr>
        <p:spPr>
          <a:noFill/>
        </p:spPr>
        <p:txBody>
          <a:bodyPr/>
          <a:lstStyle/>
          <a:p>
            <a:pPr algn="r"/>
            <a:r>
              <a:rPr lang="en-US" smtClean="0"/>
              <a:t>QS-SU-050</a:t>
            </a:r>
          </a:p>
        </p:txBody>
      </p:sp>
      <p:pic>
        <p:nvPicPr>
          <p:cNvPr id="17411" name="Picture 68"/>
          <p:cNvPicPr>
            <a:picLocks noChangeAspect="1" noChangeArrowheads="1"/>
          </p:cNvPicPr>
          <p:nvPr/>
        </p:nvPicPr>
        <p:blipFill>
          <a:blip r:embed="rId3" cstate="print"/>
          <a:srcRect/>
          <a:stretch>
            <a:fillRect/>
          </a:stretch>
        </p:blipFill>
        <p:spPr bwMode="auto">
          <a:xfrm>
            <a:off x="3706813" y="2157413"/>
            <a:ext cx="2990870" cy="944562"/>
          </a:xfrm>
          <a:prstGeom prst="rect">
            <a:avLst/>
          </a:prstGeom>
          <a:noFill/>
          <a:ln w="19050">
            <a:noFill/>
            <a:miter lim="800000"/>
            <a:headEnd/>
            <a:tailEnd/>
          </a:ln>
        </p:spPr>
      </p:pic>
      <p:sp>
        <p:nvSpPr>
          <p:cNvPr id="17412" name="Rectangle 26"/>
          <p:cNvSpPr>
            <a:spLocks noChangeArrowheads="1"/>
          </p:cNvSpPr>
          <p:nvPr/>
        </p:nvSpPr>
        <p:spPr bwMode="auto">
          <a:xfrm>
            <a:off x="3428999" y="2127250"/>
            <a:ext cx="3066803" cy="1628651"/>
          </a:xfrm>
          <a:prstGeom prst="rect">
            <a:avLst/>
          </a:prstGeom>
          <a:noFill/>
          <a:ln w="12700">
            <a:noFill/>
            <a:miter lim="800000"/>
            <a:headEnd/>
            <a:tailEnd/>
          </a:ln>
        </p:spPr>
        <p:txBody>
          <a:bodyPr wrap="square" lIns="90488" tIns="44450" rIns="90488" bIns="44450">
            <a:spAutoFit/>
          </a:bodyPr>
          <a:lstStyle/>
          <a:p>
            <a:pPr eaLnBrk="0" hangingPunct="0">
              <a:buClr>
                <a:srgbClr val="AF9F89"/>
              </a:buClr>
              <a:buFontTx/>
              <a:buChar char="–"/>
            </a:pPr>
            <a:r>
              <a:rPr lang="en-US" sz="2000" b="1" dirty="0">
                <a:latin typeface="+mj-lt"/>
              </a:rPr>
              <a:t> </a:t>
            </a:r>
            <a:r>
              <a:rPr lang="cs-CZ" sz="2000" dirty="0" smtClean="0">
                <a:latin typeface="+mj-lt"/>
              </a:rPr>
              <a:t>základní měna</a:t>
            </a:r>
            <a:endParaRPr lang="en-US" sz="2000" dirty="0">
              <a:latin typeface="+mj-lt"/>
            </a:endParaRPr>
          </a:p>
          <a:p>
            <a:pPr eaLnBrk="0" hangingPunct="0">
              <a:buClr>
                <a:srgbClr val="AF9F89"/>
              </a:buClr>
              <a:buFontTx/>
              <a:buChar char="–"/>
            </a:pPr>
            <a:r>
              <a:rPr lang="en-US" sz="2000" dirty="0">
                <a:latin typeface="+mj-lt"/>
              </a:rPr>
              <a:t> </a:t>
            </a:r>
            <a:r>
              <a:rPr lang="cs-CZ" sz="2000" dirty="0" smtClean="0">
                <a:latin typeface="+mj-lt"/>
              </a:rPr>
              <a:t>kalendář hlavní knihy</a:t>
            </a:r>
            <a:endParaRPr lang="en-US" sz="2000" dirty="0">
              <a:latin typeface="+mj-lt"/>
            </a:endParaRPr>
          </a:p>
          <a:p>
            <a:pPr eaLnBrk="0" hangingPunct="0">
              <a:buClr>
                <a:srgbClr val="AF9F89"/>
              </a:buClr>
              <a:buFontTx/>
              <a:buChar char="–"/>
            </a:pPr>
            <a:r>
              <a:rPr lang="en-US" sz="2000" dirty="0">
                <a:latin typeface="+mj-lt"/>
              </a:rPr>
              <a:t> </a:t>
            </a:r>
            <a:r>
              <a:rPr lang="cs-CZ" sz="2000" dirty="0" smtClean="0">
                <a:latin typeface="+mj-lt"/>
              </a:rPr>
              <a:t>účtová osnova</a:t>
            </a:r>
            <a:r>
              <a:rPr lang="en-US" sz="2000" dirty="0">
                <a:latin typeface="+mj-lt"/>
              </a:rPr>
              <a:t/>
            </a:r>
            <a:br>
              <a:rPr lang="en-US" sz="2000" dirty="0">
                <a:latin typeface="+mj-lt"/>
              </a:rPr>
            </a:br>
            <a:endParaRPr lang="en-US" sz="2000" dirty="0">
              <a:latin typeface="+mj-lt"/>
            </a:endParaRPr>
          </a:p>
          <a:p>
            <a:pPr eaLnBrk="0" hangingPunct="0">
              <a:buClr>
                <a:srgbClr val="AF9F89"/>
              </a:buClr>
              <a:buFontTx/>
              <a:buChar char="–"/>
            </a:pPr>
            <a:r>
              <a:rPr lang="en-US" sz="2000" dirty="0">
                <a:latin typeface="+mj-lt"/>
              </a:rPr>
              <a:t> </a:t>
            </a:r>
            <a:r>
              <a:rPr lang="cs-CZ" sz="2000" dirty="0" smtClean="0">
                <a:latin typeface="+mj-lt"/>
              </a:rPr>
              <a:t>kmenové soubory</a:t>
            </a:r>
            <a:endParaRPr lang="en-US" sz="1800" dirty="0">
              <a:latin typeface="+mj-lt"/>
            </a:endParaRPr>
          </a:p>
        </p:txBody>
      </p:sp>
      <p:sp>
        <p:nvSpPr>
          <p:cNvPr id="69653" name="Rectangle 21"/>
          <p:cNvSpPr>
            <a:spLocks noChangeArrowheads="1"/>
          </p:cNvSpPr>
          <p:nvPr/>
        </p:nvSpPr>
        <p:spPr bwMode="auto">
          <a:xfrm>
            <a:off x="777875" y="1963738"/>
            <a:ext cx="2508250" cy="1863725"/>
          </a:xfrm>
          <a:prstGeom prst="rect">
            <a:avLst/>
          </a:prstGeom>
          <a:solidFill>
            <a:srgbClr val="E7ECC6"/>
          </a:solidFill>
          <a:ln w="12700">
            <a:solidFill>
              <a:schemeClr val="tx1"/>
            </a:solidFill>
            <a:miter lim="800000"/>
            <a:headEnd/>
            <a:tailEnd/>
          </a:ln>
          <a:effectLst>
            <a:outerShdw dist="53882" dir="2700000" algn="ctr" rotWithShape="0">
              <a:schemeClr val="bg2"/>
            </a:outerShdw>
          </a:effectLst>
        </p:spPr>
        <p:txBody>
          <a:bodyPr lIns="63500" tIns="31750" rIns="63500" bIns="31750" anchor="ctr"/>
          <a:lstStyle/>
          <a:p>
            <a:pPr algn="ctr" defTabSz="433388" eaLnBrk="0" hangingPunct="0">
              <a:defRPr/>
            </a:pPr>
            <a:r>
              <a:rPr lang="cs-CZ" dirty="0" smtClean="0">
                <a:latin typeface="+mj-lt"/>
              </a:rPr>
              <a:t>Domény </a:t>
            </a:r>
            <a:br>
              <a:rPr lang="cs-CZ" dirty="0" smtClean="0">
                <a:latin typeface="+mj-lt"/>
              </a:rPr>
            </a:br>
            <a:r>
              <a:rPr lang="cs-CZ" dirty="0" smtClean="0">
                <a:latin typeface="+mj-lt"/>
              </a:rPr>
              <a:t>a databáze</a:t>
            </a:r>
            <a:endParaRPr lang="cs-CZ" sz="2000" dirty="0">
              <a:latin typeface="+mj-lt"/>
            </a:endParaRPr>
          </a:p>
        </p:txBody>
      </p:sp>
      <p:sp>
        <p:nvSpPr>
          <p:cNvPr id="17415" name="Text Box 62"/>
          <p:cNvSpPr txBox="1">
            <a:spLocks noChangeArrowheads="1"/>
          </p:cNvSpPr>
          <p:nvPr/>
        </p:nvSpPr>
        <p:spPr bwMode="auto">
          <a:xfrm>
            <a:off x="6638306" y="2446338"/>
            <a:ext cx="2080244" cy="646331"/>
          </a:xfrm>
          <a:prstGeom prst="rect">
            <a:avLst/>
          </a:prstGeom>
          <a:noFill/>
          <a:ln w="38100">
            <a:noFill/>
            <a:miter lim="800000"/>
            <a:headEnd/>
            <a:tailEnd/>
          </a:ln>
        </p:spPr>
        <p:txBody>
          <a:bodyPr wrap="square">
            <a:spAutoFit/>
          </a:bodyPr>
          <a:lstStyle/>
          <a:p>
            <a:pPr eaLnBrk="0" hangingPunct="0">
              <a:spcBef>
                <a:spcPct val="50000"/>
              </a:spcBef>
            </a:pPr>
            <a:r>
              <a:rPr lang="cs-CZ" sz="1800" dirty="0" smtClean="0">
                <a:latin typeface="+mj-lt"/>
              </a:rPr>
              <a:t>v databázi pouze 1x</a:t>
            </a:r>
            <a:endParaRPr lang="en-US" sz="1800" dirty="0">
              <a:latin typeface="+mj-lt"/>
            </a:endParaRPr>
          </a:p>
        </p:txBody>
      </p:sp>
      <p:sp>
        <p:nvSpPr>
          <p:cNvPr id="17416" name="Text Box 63"/>
          <p:cNvSpPr txBox="1">
            <a:spLocks noChangeArrowheads="1"/>
          </p:cNvSpPr>
          <p:nvPr/>
        </p:nvSpPr>
        <p:spPr bwMode="auto">
          <a:xfrm>
            <a:off x="781050" y="4124325"/>
            <a:ext cx="7083425" cy="646331"/>
          </a:xfrm>
          <a:prstGeom prst="rect">
            <a:avLst/>
          </a:prstGeom>
          <a:noFill/>
          <a:ln w="38100">
            <a:noFill/>
            <a:miter lim="800000"/>
            <a:headEnd/>
            <a:tailEnd/>
          </a:ln>
        </p:spPr>
        <p:txBody>
          <a:bodyPr>
            <a:spAutoFit/>
          </a:bodyPr>
          <a:lstStyle/>
          <a:p>
            <a:pPr marL="216000" indent="-216000" eaLnBrk="0" hangingPunct="0">
              <a:spcBef>
                <a:spcPct val="50000"/>
              </a:spcBef>
              <a:buFontTx/>
              <a:buChar char="•"/>
              <a:tabLst>
                <a:tab pos="165100" algn="l"/>
              </a:tabLst>
            </a:pPr>
            <a:r>
              <a:rPr lang="cs-CZ" sz="1800" dirty="0" smtClean="0">
                <a:latin typeface="+mj-lt"/>
              </a:rPr>
              <a:t>v závislosti na  zeměpisném umístění může být potřeba více než jedna databáze</a:t>
            </a:r>
            <a:endParaRPr lang="en-US" sz="1800" dirty="0">
              <a:latin typeface="+mj-lt"/>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55298" name="Footer Placeholder 1"/>
          <p:cNvSpPr>
            <a:spLocks noGrp="1"/>
          </p:cNvSpPr>
          <p:nvPr>
            <p:ph type="ftr" sz="quarter" idx="10"/>
          </p:nvPr>
        </p:nvSpPr>
        <p:spPr>
          <a:noFill/>
        </p:spPr>
        <p:txBody>
          <a:bodyPr/>
          <a:lstStyle/>
          <a:p>
            <a:pPr algn="r"/>
            <a:r>
              <a:rPr lang="en-US" smtClean="0"/>
              <a:t>QS-SU-420</a:t>
            </a:r>
          </a:p>
        </p:txBody>
      </p:sp>
      <p:pic>
        <p:nvPicPr>
          <p:cNvPr id="55300" name="Picture 62"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cs-CZ"/>
          </a:p>
        </p:txBody>
      </p:sp>
      <p:sp>
        <p:nvSpPr>
          <p:cNvPr id="3" name="Footer Placeholder 2"/>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cs-CZ"/>
          </a:p>
        </p:txBody>
      </p:sp>
      <p:sp>
        <p:nvSpPr>
          <p:cNvPr id="3" name="Footer Placeholder 2"/>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normAutofit/>
          </a:bodyPr>
          <a:lstStyle/>
          <a:p>
            <a:pPr eaLnBrk="1" hangingPunct="1"/>
            <a:r>
              <a:rPr lang="en-US" sz="2400" dirty="0" smtClean="0"/>
              <a:t>QAD Enterprise Applications Standard Edition</a:t>
            </a:r>
          </a:p>
        </p:txBody>
      </p:sp>
      <p:sp>
        <p:nvSpPr>
          <p:cNvPr id="56323" name="Rectangle 3"/>
          <p:cNvSpPr>
            <a:spLocks noGrp="1" noChangeArrowheads="1"/>
          </p:cNvSpPr>
          <p:nvPr>
            <p:ph type="body" sz="quarter" idx="10"/>
          </p:nvPr>
        </p:nvSpPr>
        <p:spPr>
          <a:xfrm>
            <a:off x="457200" y="1417637"/>
            <a:ext cx="8229600" cy="530905"/>
          </a:xfrm>
        </p:spPr>
        <p:txBody>
          <a:bodyPr/>
          <a:lstStyle/>
          <a:p>
            <a:pPr eaLnBrk="1" hangingPunct="1"/>
            <a:r>
              <a:rPr kumimoji="1" lang="cs-CZ" sz="2800" dirty="0" smtClean="0"/>
              <a:t>Definice výrobků</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52"/>
          <p:cNvSpPr>
            <a:spLocks noGrp="1"/>
          </p:cNvSpPr>
          <p:nvPr>
            <p:ph type="title"/>
          </p:nvPr>
        </p:nvSpPr>
        <p:spPr/>
        <p:txBody>
          <a:bodyPr>
            <a:normAutofit/>
          </a:bodyPr>
          <a:lstStyle/>
          <a:p>
            <a:r>
              <a:rPr lang="cs-CZ" dirty="0" smtClean="0"/>
              <a:t>Definice výrobků</a:t>
            </a:r>
            <a:endParaRPr lang="cs-CZ" dirty="0"/>
          </a:p>
        </p:txBody>
      </p:sp>
      <p:sp>
        <p:nvSpPr>
          <p:cNvPr id="57346" name="Footer Placeholder 2"/>
          <p:cNvSpPr>
            <a:spLocks noGrp="1"/>
          </p:cNvSpPr>
          <p:nvPr>
            <p:ph type="ftr" sz="quarter" idx="10"/>
          </p:nvPr>
        </p:nvSpPr>
        <p:spPr>
          <a:noFill/>
        </p:spPr>
        <p:txBody>
          <a:bodyPr/>
          <a:lstStyle/>
          <a:p>
            <a:pPr algn="r"/>
            <a:r>
              <a:rPr lang="en-US" smtClean="0"/>
              <a:t>QS-SU-440</a:t>
            </a:r>
          </a:p>
        </p:txBody>
      </p:sp>
      <p:cxnSp>
        <p:nvCxnSpPr>
          <p:cNvPr id="55" name="AutoShape 41"/>
          <p:cNvCxnSpPr>
            <a:cxnSpLocks noChangeShapeType="1"/>
            <a:stCxn id="68" idx="3"/>
            <a:endCxn id="62" idx="1"/>
          </p:cNvCxnSpPr>
          <p:nvPr/>
        </p:nvCxnSpPr>
        <p:spPr bwMode="auto">
          <a:xfrm flipH="1">
            <a:off x="430213" y="2350300"/>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sp>
        <p:nvSpPr>
          <p:cNvPr id="56" name="Rectangle 5"/>
          <p:cNvSpPr>
            <a:spLocks noChangeArrowheads="1"/>
          </p:cNvSpPr>
          <p:nvPr/>
        </p:nvSpPr>
        <p:spPr bwMode="auto">
          <a:xfrm>
            <a:off x="3409950" y="3798100"/>
            <a:ext cx="2486025"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57" name="Rectangle 6"/>
          <p:cNvSpPr>
            <a:spLocks noChangeArrowheads="1"/>
          </p:cNvSpPr>
          <p:nvPr/>
        </p:nvSpPr>
        <p:spPr bwMode="auto">
          <a:xfrm>
            <a:off x="3555038" y="3844138"/>
            <a:ext cx="2254593"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Kalkulace nákladů</a:t>
            </a:r>
            <a:endParaRPr lang="en-US" sz="2000" dirty="0">
              <a:solidFill>
                <a:srgbClr val="003366"/>
              </a:solidFill>
            </a:endParaRPr>
          </a:p>
        </p:txBody>
      </p:sp>
      <p:sp>
        <p:nvSpPr>
          <p:cNvPr id="58" name="AutoShape 7"/>
          <p:cNvSpPr>
            <a:spLocks noChangeArrowheads="1"/>
          </p:cNvSpPr>
          <p:nvPr/>
        </p:nvSpPr>
        <p:spPr bwMode="auto">
          <a:xfrm>
            <a:off x="2820988" y="4287050"/>
            <a:ext cx="692150" cy="91598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59" name="Oval 9"/>
          <p:cNvSpPr>
            <a:spLocks noChangeArrowheads="1"/>
          </p:cNvSpPr>
          <p:nvPr/>
        </p:nvSpPr>
        <p:spPr bwMode="auto">
          <a:xfrm>
            <a:off x="3194050" y="3571088"/>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60" name="Text Box 10"/>
          <p:cNvSpPr txBox="1">
            <a:spLocks noChangeArrowheads="1"/>
          </p:cNvSpPr>
          <p:nvPr/>
        </p:nvSpPr>
        <p:spPr bwMode="auto">
          <a:xfrm>
            <a:off x="3213100" y="365046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5</a:t>
            </a:r>
          </a:p>
        </p:txBody>
      </p:sp>
      <p:pic>
        <p:nvPicPr>
          <p:cNvPr id="61" name="Picture 11" descr="j0250085"/>
          <p:cNvPicPr>
            <a:picLocks noChangeAspect="1" noChangeArrowheads="1"/>
          </p:cNvPicPr>
          <p:nvPr/>
        </p:nvPicPr>
        <p:blipFill>
          <a:blip r:embed="rId3" cstate="print"/>
          <a:srcRect/>
          <a:stretch>
            <a:fillRect/>
          </a:stretch>
        </p:blipFill>
        <p:spPr bwMode="auto">
          <a:xfrm>
            <a:off x="4130675" y="4191800"/>
            <a:ext cx="1208088" cy="1311275"/>
          </a:xfrm>
          <a:prstGeom prst="rect">
            <a:avLst/>
          </a:prstGeom>
          <a:noFill/>
          <a:ln w="9525">
            <a:noFill/>
            <a:miter lim="800000"/>
            <a:headEnd/>
            <a:tailEnd/>
          </a:ln>
        </p:spPr>
      </p:pic>
      <p:sp>
        <p:nvSpPr>
          <p:cNvPr id="62" name="Rectangle 35"/>
          <p:cNvSpPr>
            <a:spLocks noChangeArrowheads="1"/>
          </p:cNvSpPr>
          <p:nvPr/>
        </p:nvSpPr>
        <p:spPr bwMode="auto">
          <a:xfrm>
            <a:off x="430213" y="3855250"/>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63" name="Rectangle 36"/>
          <p:cNvSpPr>
            <a:spLocks noChangeArrowheads="1"/>
          </p:cNvSpPr>
          <p:nvPr/>
        </p:nvSpPr>
        <p:spPr bwMode="auto">
          <a:xfrm>
            <a:off x="457200" y="3901288"/>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cs-CZ" sz="2000" dirty="0" smtClean="0">
                <a:solidFill>
                  <a:srgbClr val="003366"/>
                </a:solidFill>
              </a:rPr>
              <a:t>Výroba</a:t>
            </a:r>
            <a:endParaRPr lang="en-US" sz="2000" dirty="0">
              <a:solidFill>
                <a:srgbClr val="003366"/>
              </a:solidFill>
            </a:endParaRPr>
          </a:p>
        </p:txBody>
      </p:sp>
      <p:sp>
        <p:nvSpPr>
          <p:cNvPr id="64" name="Oval 38"/>
          <p:cNvSpPr>
            <a:spLocks noChangeArrowheads="1"/>
          </p:cNvSpPr>
          <p:nvPr/>
        </p:nvSpPr>
        <p:spPr bwMode="auto">
          <a:xfrm>
            <a:off x="236538" y="3628238"/>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65" name="Text Box 39"/>
          <p:cNvSpPr txBox="1">
            <a:spLocks noChangeArrowheads="1"/>
          </p:cNvSpPr>
          <p:nvPr/>
        </p:nvSpPr>
        <p:spPr bwMode="auto">
          <a:xfrm>
            <a:off x="255588" y="370761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4</a:t>
            </a:r>
          </a:p>
        </p:txBody>
      </p:sp>
      <p:pic>
        <p:nvPicPr>
          <p:cNvPr id="66" name="Picture 40" descr="BD05161_"/>
          <p:cNvPicPr>
            <a:picLocks noChangeAspect="1" noChangeArrowheads="1"/>
          </p:cNvPicPr>
          <p:nvPr/>
        </p:nvPicPr>
        <p:blipFill>
          <a:blip r:embed="rId4" cstate="print"/>
          <a:srcRect/>
          <a:stretch>
            <a:fillRect/>
          </a:stretch>
        </p:blipFill>
        <p:spPr bwMode="auto">
          <a:xfrm>
            <a:off x="1133475" y="4317213"/>
            <a:ext cx="1119188" cy="1082675"/>
          </a:xfrm>
          <a:prstGeom prst="rect">
            <a:avLst/>
          </a:prstGeom>
          <a:noFill/>
          <a:ln w="9525">
            <a:noFill/>
            <a:miter lim="800000"/>
            <a:headEnd/>
            <a:tailEnd/>
          </a:ln>
        </p:spPr>
      </p:pic>
      <p:sp>
        <p:nvSpPr>
          <p:cNvPr id="67" name="Rectangle 42"/>
          <p:cNvSpPr>
            <a:spLocks noChangeArrowheads="1"/>
          </p:cNvSpPr>
          <p:nvPr/>
        </p:nvSpPr>
        <p:spPr bwMode="auto">
          <a:xfrm>
            <a:off x="0" y="3513938"/>
            <a:ext cx="9144000" cy="2278062"/>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68" name="Rectangle 12"/>
          <p:cNvSpPr>
            <a:spLocks noChangeArrowheads="1"/>
          </p:cNvSpPr>
          <p:nvPr/>
        </p:nvSpPr>
        <p:spPr bwMode="auto">
          <a:xfrm>
            <a:off x="630555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69" name="Freeform 14"/>
          <p:cNvSpPr>
            <a:spLocks/>
          </p:cNvSpPr>
          <p:nvPr/>
        </p:nvSpPr>
        <p:spPr bwMode="auto">
          <a:xfrm rot="1004478">
            <a:off x="7172325" y="1616875"/>
            <a:ext cx="655638" cy="1516063"/>
          </a:xfrm>
          <a:custGeom>
            <a:avLst/>
            <a:gdLst>
              <a:gd name="T0" fmla="*/ 2147483647 w 961"/>
              <a:gd name="T1" fmla="*/ 2147483647 h 2227"/>
              <a:gd name="T2" fmla="*/ 2147483647 w 961"/>
              <a:gd name="T3" fmla="*/ 2147483647 h 2227"/>
              <a:gd name="T4" fmla="*/ 2147483647 w 961"/>
              <a:gd name="T5" fmla="*/ 2147483647 h 2227"/>
              <a:gd name="T6" fmla="*/ 2147483647 w 961"/>
              <a:gd name="T7" fmla="*/ 2147483647 h 2227"/>
              <a:gd name="T8" fmla="*/ 2147483647 w 961"/>
              <a:gd name="T9" fmla="*/ 2147483647 h 2227"/>
              <a:gd name="T10" fmla="*/ 2147483647 w 961"/>
              <a:gd name="T11" fmla="*/ 2147483647 h 2227"/>
              <a:gd name="T12" fmla="*/ 2147483647 w 961"/>
              <a:gd name="T13" fmla="*/ 2147483647 h 2227"/>
              <a:gd name="T14" fmla="*/ 2147483647 w 961"/>
              <a:gd name="T15" fmla="*/ 2147483647 h 2227"/>
              <a:gd name="T16" fmla="*/ 2147483647 w 961"/>
              <a:gd name="T17" fmla="*/ 2147483647 h 2227"/>
              <a:gd name="T18" fmla="*/ 2147483647 w 961"/>
              <a:gd name="T19" fmla="*/ 2147483647 h 2227"/>
              <a:gd name="T20" fmla="*/ 2147483647 w 961"/>
              <a:gd name="T21" fmla="*/ 2147483647 h 2227"/>
              <a:gd name="T22" fmla="*/ 2147483647 w 961"/>
              <a:gd name="T23" fmla="*/ 2147483647 h 2227"/>
              <a:gd name="T24" fmla="*/ 2147483647 w 961"/>
              <a:gd name="T25" fmla="*/ 2147483647 h 2227"/>
              <a:gd name="T26" fmla="*/ 2147483647 w 961"/>
              <a:gd name="T27" fmla="*/ 2147483647 h 2227"/>
              <a:gd name="T28" fmla="*/ 2147483647 w 961"/>
              <a:gd name="T29" fmla="*/ 2147483647 h 2227"/>
              <a:gd name="T30" fmla="*/ 2147483647 w 961"/>
              <a:gd name="T31" fmla="*/ 2147483647 h 2227"/>
              <a:gd name="T32" fmla="*/ 2147483647 w 961"/>
              <a:gd name="T33" fmla="*/ 2147483647 h 2227"/>
              <a:gd name="T34" fmla="*/ 2147483647 w 961"/>
              <a:gd name="T35" fmla="*/ 2147483647 h 2227"/>
              <a:gd name="T36" fmla="*/ 2147483647 w 961"/>
              <a:gd name="T37" fmla="*/ 2147483647 h 2227"/>
              <a:gd name="T38" fmla="*/ 2147483647 w 961"/>
              <a:gd name="T39" fmla="*/ 2147483647 h 2227"/>
              <a:gd name="T40" fmla="*/ 2147483647 w 961"/>
              <a:gd name="T41" fmla="*/ 2147483647 h 2227"/>
              <a:gd name="T42" fmla="*/ 2147483647 w 961"/>
              <a:gd name="T43" fmla="*/ 2147483647 h 2227"/>
              <a:gd name="T44" fmla="*/ 2147483647 w 961"/>
              <a:gd name="T45" fmla="*/ 2147483647 h 2227"/>
              <a:gd name="T46" fmla="*/ 2147483647 w 961"/>
              <a:gd name="T47" fmla="*/ 2147483647 h 2227"/>
              <a:gd name="T48" fmla="*/ 2147483647 w 961"/>
              <a:gd name="T49" fmla="*/ 2147483647 h 2227"/>
              <a:gd name="T50" fmla="*/ 2147483647 w 961"/>
              <a:gd name="T51" fmla="*/ 2147483647 h 2227"/>
              <a:gd name="T52" fmla="*/ 2147483647 w 961"/>
              <a:gd name="T53" fmla="*/ 2147483647 h 2227"/>
              <a:gd name="T54" fmla="*/ 2147483647 w 961"/>
              <a:gd name="T55" fmla="*/ 2147483647 h 2227"/>
              <a:gd name="T56" fmla="*/ 2147483647 w 961"/>
              <a:gd name="T57" fmla="*/ 2147483647 h 2227"/>
              <a:gd name="T58" fmla="*/ 2147483647 w 961"/>
              <a:gd name="T59" fmla="*/ 2147483647 h 2227"/>
              <a:gd name="T60" fmla="*/ 2147483647 w 961"/>
              <a:gd name="T61" fmla="*/ 2147483647 h 2227"/>
              <a:gd name="T62" fmla="*/ 2147483647 w 961"/>
              <a:gd name="T63" fmla="*/ 2147483647 h 2227"/>
              <a:gd name="T64" fmla="*/ 2147483647 w 961"/>
              <a:gd name="T65" fmla="*/ 2147483647 h 2227"/>
              <a:gd name="T66" fmla="*/ 2147483647 w 961"/>
              <a:gd name="T67" fmla="*/ 2147483647 h 2227"/>
              <a:gd name="T68" fmla="*/ 2147483647 w 961"/>
              <a:gd name="T69" fmla="*/ 2147483647 h 2227"/>
              <a:gd name="T70" fmla="*/ 2147483647 w 961"/>
              <a:gd name="T71" fmla="*/ 2147483647 h 2227"/>
              <a:gd name="T72" fmla="*/ 2147483647 w 961"/>
              <a:gd name="T73" fmla="*/ 2147483647 h 2227"/>
              <a:gd name="T74" fmla="*/ 2147483647 w 961"/>
              <a:gd name="T75" fmla="*/ 2147483647 h 2227"/>
              <a:gd name="T76" fmla="*/ 2147483647 w 961"/>
              <a:gd name="T77" fmla="*/ 2147483647 h 2227"/>
              <a:gd name="T78" fmla="*/ 2147483647 w 961"/>
              <a:gd name="T79" fmla="*/ 2147483647 h 2227"/>
              <a:gd name="T80" fmla="*/ 2147483647 w 961"/>
              <a:gd name="T81" fmla="*/ 2147483647 h 2227"/>
              <a:gd name="T82" fmla="*/ 2147483647 w 961"/>
              <a:gd name="T83" fmla="*/ 2147483647 h 2227"/>
              <a:gd name="T84" fmla="*/ 2147483647 w 961"/>
              <a:gd name="T85" fmla="*/ 2147483647 h 2227"/>
              <a:gd name="T86" fmla="*/ 2147483647 w 961"/>
              <a:gd name="T87" fmla="*/ 2147483647 h 2227"/>
              <a:gd name="T88" fmla="*/ 2147483647 w 961"/>
              <a:gd name="T89" fmla="*/ 2147483647 h 2227"/>
              <a:gd name="T90" fmla="*/ 2147483647 w 961"/>
              <a:gd name="T91" fmla="*/ 2147483647 h 2227"/>
              <a:gd name="T92" fmla="*/ 2147483647 w 961"/>
              <a:gd name="T93" fmla="*/ 2147483647 h 2227"/>
              <a:gd name="T94" fmla="*/ 2147483647 w 961"/>
              <a:gd name="T95" fmla="*/ 2147483647 h 2227"/>
              <a:gd name="T96" fmla="*/ 2147483647 w 961"/>
              <a:gd name="T97" fmla="*/ 2147483647 h 2227"/>
              <a:gd name="T98" fmla="*/ 2147483647 w 961"/>
              <a:gd name="T99" fmla="*/ 0 h 2227"/>
              <a:gd name="T100" fmla="*/ 2147483647 w 961"/>
              <a:gd name="T101" fmla="*/ 2147483647 h 2227"/>
              <a:gd name="T102" fmla="*/ 2147483647 w 961"/>
              <a:gd name="T103" fmla="*/ 2147483647 h 2227"/>
              <a:gd name="T104" fmla="*/ 2147483647 w 961"/>
              <a:gd name="T105" fmla="*/ 2147483647 h 2227"/>
              <a:gd name="T106" fmla="*/ 2147483647 w 961"/>
              <a:gd name="T107" fmla="*/ 2147483647 h 2227"/>
              <a:gd name="T108" fmla="*/ 2147483647 w 961"/>
              <a:gd name="T109" fmla="*/ 2147483647 h 2227"/>
              <a:gd name="T110" fmla="*/ 2147483647 w 961"/>
              <a:gd name="T111" fmla="*/ 2147483647 h 2227"/>
              <a:gd name="T112" fmla="*/ 2147483647 w 961"/>
              <a:gd name="T113" fmla="*/ 2147483647 h 2227"/>
              <a:gd name="T114" fmla="*/ 2147483647 w 961"/>
              <a:gd name="T115" fmla="*/ 2147483647 h 2227"/>
              <a:gd name="T116" fmla="*/ 2147483647 w 961"/>
              <a:gd name="T117" fmla="*/ 2147483647 h 2227"/>
              <a:gd name="T118" fmla="*/ 2147483647 w 961"/>
              <a:gd name="T119" fmla="*/ 2147483647 h 2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1"/>
              <a:gd name="T181" fmla="*/ 0 h 2227"/>
              <a:gd name="T182" fmla="*/ 961 w 961"/>
              <a:gd name="T183" fmla="*/ 2227 h 2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1" h="2227">
                <a:moveTo>
                  <a:pt x="516" y="1356"/>
                </a:moveTo>
                <a:lnTo>
                  <a:pt x="509" y="1358"/>
                </a:lnTo>
                <a:lnTo>
                  <a:pt x="502" y="1361"/>
                </a:lnTo>
                <a:lnTo>
                  <a:pt x="494" y="1363"/>
                </a:lnTo>
                <a:lnTo>
                  <a:pt x="486" y="1364"/>
                </a:lnTo>
                <a:lnTo>
                  <a:pt x="479" y="1365"/>
                </a:lnTo>
                <a:lnTo>
                  <a:pt x="471" y="1367"/>
                </a:lnTo>
                <a:lnTo>
                  <a:pt x="463" y="1368"/>
                </a:lnTo>
                <a:lnTo>
                  <a:pt x="456" y="1368"/>
                </a:lnTo>
                <a:lnTo>
                  <a:pt x="445" y="1364"/>
                </a:lnTo>
                <a:lnTo>
                  <a:pt x="433" y="1361"/>
                </a:lnTo>
                <a:lnTo>
                  <a:pt x="422" y="1358"/>
                </a:lnTo>
                <a:lnTo>
                  <a:pt x="410" y="1356"/>
                </a:lnTo>
                <a:lnTo>
                  <a:pt x="399" y="1355"/>
                </a:lnTo>
                <a:lnTo>
                  <a:pt x="387" y="1355"/>
                </a:lnTo>
                <a:lnTo>
                  <a:pt x="375" y="1354"/>
                </a:lnTo>
                <a:lnTo>
                  <a:pt x="363" y="1354"/>
                </a:lnTo>
                <a:lnTo>
                  <a:pt x="351" y="1355"/>
                </a:lnTo>
                <a:lnTo>
                  <a:pt x="340" y="1356"/>
                </a:lnTo>
                <a:lnTo>
                  <a:pt x="328" y="1357"/>
                </a:lnTo>
                <a:lnTo>
                  <a:pt x="317" y="1358"/>
                </a:lnTo>
                <a:lnTo>
                  <a:pt x="305" y="1361"/>
                </a:lnTo>
                <a:lnTo>
                  <a:pt x="294" y="1364"/>
                </a:lnTo>
                <a:lnTo>
                  <a:pt x="282" y="1367"/>
                </a:lnTo>
                <a:lnTo>
                  <a:pt x="272" y="1370"/>
                </a:lnTo>
                <a:lnTo>
                  <a:pt x="250" y="1377"/>
                </a:lnTo>
                <a:lnTo>
                  <a:pt x="229" y="1385"/>
                </a:lnTo>
                <a:lnTo>
                  <a:pt x="210" y="1395"/>
                </a:lnTo>
                <a:lnTo>
                  <a:pt x="190" y="1406"/>
                </a:lnTo>
                <a:lnTo>
                  <a:pt x="172" y="1420"/>
                </a:lnTo>
                <a:lnTo>
                  <a:pt x="153" y="1433"/>
                </a:lnTo>
                <a:lnTo>
                  <a:pt x="136" y="1448"/>
                </a:lnTo>
                <a:lnTo>
                  <a:pt x="120" y="1464"/>
                </a:lnTo>
                <a:lnTo>
                  <a:pt x="105" y="1482"/>
                </a:lnTo>
                <a:lnTo>
                  <a:pt x="90" y="1499"/>
                </a:lnTo>
                <a:lnTo>
                  <a:pt x="76" y="1517"/>
                </a:lnTo>
                <a:lnTo>
                  <a:pt x="64" y="1537"/>
                </a:lnTo>
                <a:lnTo>
                  <a:pt x="53" y="1557"/>
                </a:lnTo>
                <a:lnTo>
                  <a:pt x="42" y="1577"/>
                </a:lnTo>
                <a:lnTo>
                  <a:pt x="34" y="1598"/>
                </a:lnTo>
                <a:lnTo>
                  <a:pt x="26" y="1619"/>
                </a:lnTo>
                <a:lnTo>
                  <a:pt x="15" y="1649"/>
                </a:lnTo>
                <a:lnTo>
                  <a:pt x="8" y="1680"/>
                </a:lnTo>
                <a:lnTo>
                  <a:pt x="2" y="1711"/>
                </a:lnTo>
                <a:lnTo>
                  <a:pt x="0" y="1744"/>
                </a:lnTo>
                <a:lnTo>
                  <a:pt x="0" y="1778"/>
                </a:lnTo>
                <a:lnTo>
                  <a:pt x="0" y="1811"/>
                </a:lnTo>
                <a:lnTo>
                  <a:pt x="1" y="1845"/>
                </a:lnTo>
                <a:lnTo>
                  <a:pt x="3" y="1878"/>
                </a:lnTo>
                <a:lnTo>
                  <a:pt x="6" y="1878"/>
                </a:lnTo>
                <a:lnTo>
                  <a:pt x="9" y="1893"/>
                </a:lnTo>
                <a:lnTo>
                  <a:pt x="12" y="1909"/>
                </a:lnTo>
                <a:lnTo>
                  <a:pt x="16" y="1925"/>
                </a:lnTo>
                <a:lnTo>
                  <a:pt x="22" y="1941"/>
                </a:lnTo>
                <a:lnTo>
                  <a:pt x="27" y="1960"/>
                </a:lnTo>
                <a:lnTo>
                  <a:pt x="34" y="1979"/>
                </a:lnTo>
                <a:lnTo>
                  <a:pt x="42" y="2000"/>
                </a:lnTo>
                <a:lnTo>
                  <a:pt x="53" y="2019"/>
                </a:lnTo>
                <a:lnTo>
                  <a:pt x="60" y="2035"/>
                </a:lnTo>
                <a:lnTo>
                  <a:pt x="68" y="2050"/>
                </a:lnTo>
                <a:lnTo>
                  <a:pt x="77" y="2065"/>
                </a:lnTo>
                <a:lnTo>
                  <a:pt x="87" y="2080"/>
                </a:lnTo>
                <a:lnTo>
                  <a:pt x="98" y="2093"/>
                </a:lnTo>
                <a:lnTo>
                  <a:pt x="108" y="2106"/>
                </a:lnTo>
                <a:lnTo>
                  <a:pt x="121" y="2119"/>
                </a:lnTo>
                <a:lnTo>
                  <a:pt x="134" y="2130"/>
                </a:lnTo>
                <a:lnTo>
                  <a:pt x="146" y="2142"/>
                </a:lnTo>
                <a:lnTo>
                  <a:pt x="160" y="2152"/>
                </a:lnTo>
                <a:lnTo>
                  <a:pt x="174" y="2163"/>
                </a:lnTo>
                <a:lnTo>
                  <a:pt x="189" y="2172"/>
                </a:lnTo>
                <a:lnTo>
                  <a:pt x="204" y="2181"/>
                </a:lnTo>
                <a:lnTo>
                  <a:pt x="219" y="2190"/>
                </a:lnTo>
                <a:lnTo>
                  <a:pt x="234" y="2198"/>
                </a:lnTo>
                <a:lnTo>
                  <a:pt x="250" y="2205"/>
                </a:lnTo>
                <a:lnTo>
                  <a:pt x="268" y="2213"/>
                </a:lnTo>
                <a:lnTo>
                  <a:pt x="287" y="2220"/>
                </a:lnTo>
                <a:lnTo>
                  <a:pt x="306" y="2224"/>
                </a:lnTo>
                <a:lnTo>
                  <a:pt x="326" y="2226"/>
                </a:lnTo>
                <a:lnTo>
                  <a:pt x="347" y="2227"/>
                </a:lnTo>
                <a:lnTo>
                  <a:pt x="368" y="2227"/>
                </a:lnTo>
                <a:lnTo>
                  <a:pt x="388" y="2226"/>
                </a:lnTo>
                <a:lnTo>
                  <a:pt x="409" y="2226"/>
                </a:lnTo>
                <a:lnTo>
                  <a:pt x="421" y="2225"/>
                </a:lnTo>
                <a:lnTo>
                  <a:pt x="431" y="2222"/>
                </a:lnTo>
                <a:lnTo>
                  <a:pt x="441" y="2220"/>
                </a:lnTo>
                <a:lnTo>
                  <a:pt x="452" y="2218"/>
                </a:lnTo>
                <a:lnTo>
                  <a:pt x="462" y="2216"/>
                </a:lnTo>
                <a:lnTo>
                  <a:pt x="473" y="2216"/>
                </a:lnTo>
                <a:lnTo>
                  <a:pt x="483" y="2216"/>
                </a:lnTo>
                <a:lnTo>
                  <a:pt x="493" y="2218"/>
                </a:lnTo>
                <a:lnTo>
                  <a:pt x="499" y="2220"/>
                </a:lnTo>
                <a:lnTo>
                  <a:pt x="505" y="2221"/>
                </a:lnTo>
                <a:lnTo>
                  <a:pt x="511" y="2222"/>
                </a:lnTo>
                <a:lnTo>
                  <a:pt x="516" y="2222"/>
                </a:lnTo>
                <a:lnTo>
                  <a:pt x="522" y="2222"/>
                </a:lnTo>
                <a:lnTo>
                  <a:pt x="527" y="2222"/>
                </a:lnTo>
                <a:lnTo>
                  <a:pt x="532" y="2222"/>
                </a:lnTo>
                <a:lnTo>
                  <a:pt x="538" y="2222"/>
                </a:lnTo>
                <a:lnTo>
                  <a:pt x="543" y="2222"/>
                </a:lnTo>
                <a:lnTo>
                  <a:pt x="549" y="2222"/>
                </a:lnTo>
                <a:lnTo>
                  <a:pt x="554" y="2224"/>
                </a:lnTo>
                <a:lnTo>
                  <a:pt x="560" y="2224"/>
                </a:lnTo>
                <a:lnTo>
                  <a:pt x="567" y="2224"/>
                </a:lnTo>
                <a:lnTo>
                  <a:pt x="575" y="2222"/>
                </a:lnTo>
                <a:lnTo>
                  <a:pt x="582" y="2224"/>
                </a:lnTo>
                <a:lnTo>
                  <a:pt x="589" y="2227"/>
                </a:lnTo>
                <a:lnTo>
                  <a:pt x="597" y="2226"/>
                </a:lnTo>
                <a:lnTo>
                  <a:pt x="605" y="2226"/>
                </a:lnTo>
                <a:lnTo>
                  <a:pt x="612" y="2225"/>
                </a:lnTo>
                <a:lnTo>
                  <a:pt x="619" y="2225"/>
                </a:lnTo>
                <a:lnTo>
                  <a:pt x="626" y="2224"/>
                </a:lnTo>
                <a:lnTo>
                  <a:pt x="633" y="2222"/>
                </a:lnTo>
                <a:lnTo>
                  <a:pt x="640" y="2220"/>
                </a:lnTo>
                <a:lnTo>
                  <a:pt x="647" y="2218"/>
                </a:lnTo>
                <a:lnTo>
                  <a:pt x="650" y="2219"/>
                </a:lnTo>
                <a:lnTo>
                  <a:pt x="655" y="2219"/>
                </a:lnTo>
                <a:lnTo>
                  <a:pt x="658" y="2219"/>
                </a:lnTo>
                <a:lnTo>
                  <a:pt x="660" y="2216"/>
                </a:lnTo>
                <a:lnTo>
                  <a:pt x="670" y="2214"/>
                </a:lnTo>
                <a:lnTo>
                  <a:pt x="679" y="2213"/>
                </a:lnTo>
                <a:lnTo>
                  <a:pt x="688" y="2210"/>
                </a:lnTo>
                <a:lnTo>
                  <a:pt x="696" y="2206"/>
                </a:lnTo>
                <a:lnTo>
                  <a:pt x="704" y="2203"/>
                </a:lnTo>
                <a:lnTo>
                  <a:pt x="713" y="2199"/>
                </a:lnTo>
                <a:lnTo>
                  <a:pt x="723" y="2196"/>
                </a:lnTo>
                <a:lnTo>
                  <a:pt x="732" y="2194"/>
                </a:lnTo>
                <a:lnTo>
                  <a:pt x="761" y="2178"/>
                </a:lnTo>
                <a:lnTo>
                  <a:pt x="788" y="2159"/>
                </a:lnTo>
                <a:lnTo>
                  <a:pt x="814" y="2138"/>
                </a:lnTo>
                <a:lnTo>
                  <a:pt x="838" y="2115"/>
                </a:lnTo>
                <a:lnTo>
                  <a:pt x="859" y="2090"/>
                </a:lnTo>
                <a:lnTo>
                  <a:pt x="878" y="2063"/>
                </a:lnTo>
                <a:lnTo>
                  <a:pt x="896" y="2036"/>
                </a:lnTo>
                <a:lnTo>
                  <a:pt x="909" y="2006"/>
                </a:lnTo>
                <a:lnTo>
                  <a:pt x="913" y="2004"/>
                </a:lnTo>
                <a:lnTo>
                  <a:pt x="921" y="1981"/>
                </a:lnTo>
                <a:lnTo>
                  <a:pt x="929" y="1958"/>
                </a:lnTo>
                <a:lnTo>
                  <a:pt x="937" y="1933"/>
                </a:lnTo>
                <a:lnTo>
                  <a:pt x="944" y="1909"/>
                </a:lnTo>
                <a:lnTo>
                  <a:pt x="951" y="1885"/>
                </a:lnTo>
                <a:lnTo>
                  <a:pt x="956" y="1861"/>
                </a:lnTo>
                <a:lnTo>
                  <a:pt x="959" y="1835"/>
                </a:lnTo>
                <a:lnTo>
                  <a:pt x="961" y="1810"/>
                </a:lnTo>
                <a:lnTo>
                  <a:pt x="959" y="1782"/>
                </a:lnTo>
                <a:lnTo>
                  <a:pt x="959" y="1754"/>
                </a:lnTo>
                <a:lnTo>
                  <a:pt x="958" y="1725"/>
                </a:lnTo>
                <a:lnTo>
                  <a:pt x="951" y="1698"/>
                </a:lnTo>
                <a:lnTo>
                  <a:pt x="949" y="1684"/>
                </a:lnTo>
                <a:lnTo>
                  <a:pt x="945" y="1672"/>
                </a:lnTo>
                <a:lnTo>
                  <a:pt x="942" y="1659"/>
                </a:lnTo>
                <a:lnTo>
                  <a:pt x="942" y="1644"/>
                </a:lnTo>
                <a:lnTo>
                  <a:pt x="935" y="1627"/>
                </a:lnTo>
                <a:lnTo>
                  <a:pt x="928" y="1610"/>
                </a:lnTo>
                <a:lnTo>
                  <a:pt x="921" y="1593"/>
                </a:lnTo>
                <a:lnTo>
                  <a:pt x="914" y="1576"/>
                </a:lnTo>
                <a:lnTo>
                  <a:pt x="907" y="1560"/>
                </a:lnTo>
                <a:lnTo>
                  <a:pt x="899" y="1544"/>
                </a:lnTo>
                <a:lnTo>
                  <a:pt x="890" y="1528"/>
                </a:lnTo>
                <a:lnTo>
                  <a:pt x="880" y="1512"/>
                </a:lnTo>
                <a:lnTo>
                  <a:pt x="866" y="1494"/>
                </a:lnTo>
                <a:lnTo>
                  <a:pt x="852" y="1478"/>
                </a:lnTo>
                <a:lnTo>
                  <a:pt x="837" y="1462"/>
                </a:lnTo>
                <a:lnTo>
                  <a:pt x="821" y="1447"/>
                </a:lnTo>
                <a:lnTo>
                  <a:pt x="805" y="1433"/>
                </a:lnTo>
                <a:lnTo>
                  <a:pt x="787" y="1421"/>
                </a:lnTo>
                <a:lnTo>
                  <a:pt x="768" y="1410"/>
                </a:lnTo>
                <a:lnTo>
                  <a:pt x="748" y="1401"/>
                </a:lnTo>
                <a:lnTo>
                  <a:pt x="738" y="1395"/>
                </a:lnTo>
                <a:lnTo>
                  <a:pt x="727" y="1390"/>
                </a:lnTo>
                <a:lnTo>
                  <a:pt x="717" y="1385"/>
                </a:lnTo>
                <a:lnTo>
                  <a:pt x="705" y="1380"/>
                </a:lnTo>
                <a:lnTo>
                  <a:pt x="694" y="1376"/>
                </a:lnTo>
                <a:lnTo>
                  <a:pt x="682" y="1372"/>
                </a:lnTo>
                <a:lnTo>
                  <a:pt x="671" y="1369"/>
                </a:lnTo>
                <a:lnTo>
                  <a:pt x="659" y="1367"/>
                </a:lnTo>
                <a:lnTo>
                  <a:pt x="648" y="1364"/>
                </a:lnTo>
                <a:lnTo>
                  <a:pt x="636" y="1362"/>
                </a:lnTo>
                <a:lnTo>
                  <a:pt x="624" y="1360"/>
                </a:lnTo>
                <a:lnTo>
                  <a:pt x="612" y="1358"/>
                </a:lnTo>
                <a:lnTo>
                  <a:pt x="600" y="1357"/>
                </a:lnTo>
                <a:lnTo>
                  <a:pt x="588" y="1356"/>
                </a:lnTo>
                <a:lnTo>
                  <a:pt x="576" y="1355"/>
                </a:lnTo>
                <a:lnTo>
                  <a:pt x="564" y="1355"/>
                </a:lnTo>
                <a:lnTo>
                  <a:pt x="561" y="1293"/>
                </a:lnTo>
                <a:lnTo>
                  <a:pt x="560" y="1231"/>
                </a:lnTo>
                <a:lnTo>
                  <a:pt x="558" y="1170"/>
                </a:lnTo>
                <a:lnTo>
                  <a:pt x="556" y="1110"/>
                </a:lnTo>
                <a:lnTo>
                  <a:pt x="544" y="511"/>
                </a:lnTo>
                <a:lnTo>
                  <a:pt x="543" y="438"/>
                </a:lnTo>
                <a:lnTo>
                  <a:pt x="544" y="435"/>
                </a:lnTo>
                <a:lnTo>
                  <a:pt x="551" y="440"/>
                </a:lnTo>
                <a:lnTo>
                  <a:pt x="558" y="446"/>
                </a:lnTo>
                <a:lnTo>
                  <a:pt x="564" y="453"/>
                </a:lnTo>
                <a:lnTo>
                  <a:pt x="571" y="460"/>
                </a:lnTo>
                <a:lnTo>
                  <a:pt x="577" y="466"/>
                </a:lnTo>
                <a:lnTo>
                  <a:pt x="585" y="469"/>
                </a:lnTo>
                <a:lnTo>
                  <a:pt x="594" y="473"/>
                </a:lnTo>
                <a:lnTo>
                  <a:pt x="603" y="473"/>
                </a:lnTo>
                <a:lnTo>
                  <a:pt x="607" y="465"/>
                </a:lnTo>
                <a:lnTo>
                  <a:pt x="612" y="456"/>
                </a:lnTo>
                <a:lnTo>
                  <a:pt x="613" y="448"/>
                </a:lnTo>
                <a:lnTo>
                  <a:pt x="610" y="439"/>
                </a:lnTo>
                <a:lnTo>
                  <a:pt x="598" y="432"/>
                </a:lnTo>
                <a:lnTo>
                  <a:pt x="589" y="424"/>
                </a:lnTo>
                <a:lnTo>
                  <a:pt x="580" y="415"/>
                </a:lnTo>
                <a:lnTo>
                  <a:pt x="573" y="403"/>
                </a:lnTo>
                <a:lnTo>
                  <a:pt x="566" y="393"/>
                </a:lnTo>
                <a:lnTo>
                  <a:pt x="559" y="382"/>
                </a:lnTo>
                <a:lnTo>
                  <a:pt x="553" y="370"/>
                </a:lnTo>
                <a:lnTo>
                  <a:pt x="546" y="359"/>
                </a:lnTo>
                <a:lnTo>
                  <a:pt x="544" y="352"/>
                </a:lnTo>
                <a:lnTo>
                  <a:pt x="541" y="346"/>
                </a:lnTo>
                <a:lnTo>
                  <a:pt x="541" y="340"/>
                </a:lnTo>
                <a:lnTo>
                  <a:pt x="547" y="337"/>
                </a:lnTo>
                <a:lnTo>
                  <a:pt x="554" y="329"/>
                </a:lnTo>
                <a:lnTo>
                  <a:pt x="557" y="319"/>
                </a:lnTo>
                <a:lnTo>
                  <a:pt x="556" y="309"/>
                </a:lnTo>
                <a:lnTo>
                  <a:pt x="554" y="301"/>
                </a:lnTo>
                <a:lnTo>
                  <a:pt x="549" y="289"/>
                </a:lnTo>
                <a:lnTo>
                  <a:pt x="553" y="278"/>
                </a:lnTo>
                <a:lnTo>
                  <a:pt x="559" y="268"/>
                </a:lnTo>
                <a:lnTo>
                  <a:pt x="559" y="256"/>
                </a:lnTo>
                <a:lnTo>
                  <a:pt x="560" y="254"/>
                </a:lnTo>
                <a:lnTo>
                  <a:pt x="561" y="255"/>
                </a:lnTo>
                <a:lnTo>
                  <a:pt x="562" y="256"/>
                </a:lnTo>
                <a:lnTo>
                  <a:pt x="562" y="249"/>
                </a:lnTo>
                <a:lnTo>
                  <a:pt x="568" y="243"/>
                </a:lnTo>
                <a:lnTo>
                  <a:pt x="573" y="238"/>
                </a:lnTo>
                <a:lnTo>
                  <a:pt x="577" y="232"/>
                </a:lnTo>
                <a:lnTo>
                  <a:pt x="582" y="226"/>
                </a:lnTo>
                <a:lnTo>
                  <a:pt x="587" y="220"/>
                </a:lnTo>
                <a:lnTo>
                  <a:pt x="590" y="215"/>
                </a:lnTo>
                <a:lnTo>
                  <a:pt x="594" y="209"/>
                </a:lnTo>
                <a:lnTo>
                  <a:pt x="597" y="203"/>
                </a:lnTo>
                <a:lnTo>
                  <a:pt x="613" y="171"/>
                </a:lnTo>
                <a:lnTo>
                  <a:pt x="618" y="136"/>
                </a:lnTo>
                <a:lnTo>
                  <a:pt x="617" y="101"/>
                </a:lnTo>
                <a:lnTo>
                  <a:pt x="610" y="65"/>
                </a:lnTo>
                <a:lnTo>
                  <a:pt x="605" y="52"/>
                </a:lnTo>
                <a:lnTo>
                  <a:pt x="598" y="42"/>
                </a:lnTo>
                <a:lnTo>
                  <a:pt x="590" y="33"/>
                </a:lnTo>
                <a:lnTo>
                  <a:pt x="581" y="26"/>
                </a:lnTo>
                <a:lnTo>
                  <a:pt x="571" y="19"/>
                </a:lnTo>
                <a:lnTo>
                  <a:pt x="559" y="14"/>
                </a:lnTo>
                <a:lnTo>
                  <a:pt x="547" y="10"/>
                </a:lnTo>
                <a:lnTo>
                  <a:pt x="536" y="5"/>
                </a:lnTo>
                <a:lnTo>
                  <a:pt x="531" y="4"/>
                </a:lnTo>
                <a:lnTo>
                  <a:pt x="527" y="1"/>
                </a:lnTo>
                <a:lnTo>
                  <a:pt x="521" y="0"/>
                </a:lnTo>
                <a:lnTo>
                  <a:pt x="516" y="0"/>
                </a:lnTo>
                <a:lnTo>
                  <a:pt x="516" y="48"/>
                </a:lnTo>
                <a:lnTo>
                  <a:pt x="526" y="46"/>
                </a:lnTo>
                <a:lnTo>
                  <a:pt x="535" y="48"/>
                </a:lnTo>
                <a:lnTo>
                  <a:pt x="543" y="49"/>
                </a:lnTo>
                <a:lnTo>
                  <a:pt x="552" y="52"/>
                </a:lnTo>
                <a:lnTo>
                  <a:pt x="560" y="57"/>
                </a:lnTo>
                <a:lnTo>
                  <a:pt x="567" y="63"/>
                </a:lnTo>
                <a:lnTo>
                  <a:pt x="573" y="68"/>
                </a:lnTo>
                <a:lnTo>
                  <a:pt x="576" y="76"/>
                </a:lnTo>
                <a:lnTo>
                  <a:pt x="579" y="92"/>
                </a:lnTo>
                <a:lnTo>
                  <a:pt x="580" y="110"/>
                </a:lnTo>
                <a:lnTo>
                  <a:pt x="579" y="126"/>
                </a:lnTo>
                <a:lnTo>
                  <a:pt x="575" y="142"/>
                </a:lnTo>
                <a:lnTo>
                  <a:pt x="571" y="157"/>
                </a:lnTo>
                <a:lnTo>
                  <a:pt x="565" y="173"/>
                </a:lnTo>
                <a:lnTo>
                  <a:pt x="559" y="188"/>
                </a:lnTo>
                <a:lnTo>
                  <a:pt x="552" y="202"/>
                </a:lnTo>
                <a:lnTo>
                  <a:pt x="551" y="208"/>
                </a:lnTo>
                <a:lnTo>
                  <a:pt x="547" y="213"/>
                </a:lnTo>
                <a:lnTo>
                  <a:pt x="543" y="219"/>
                </a:lnTo>
                <a:lnTo>
                  <a:pt x="538" y="225"/>
                </a:lnTo>
                <a:lnTo>
                  <a:pt x="534" y="223"/>
                </a:lnTo>
                <a:lnTo>
                  <a:pt x="528" y="223"/>
                </a:lnTo>
                <a:lnTo>
                  <a:pt x="522" y="223"/>
                </a:lnTo>
                <a:lnTo>
                  <a:pt x="516" y="224"/>
                </a:lnTo>
                <a:lnTo>
                  <a:pt x="515" y="224"/>
                </a:lnTo>
                <a:lnTo>
                  <a:pt x="514" y="224"/>
                </a:lnTo>
                <a:lnTo>
                  <a:pt x="513" y="225"/>
                </a:lnTo>
                <a:lnTo>
                  <a:pt x="501" y="213"/>
                </a:lnTo>
                <a:lnTo>
                  <a:pt x="490" y="202"/>
                </a:lnTo>
                <a:lnTo>
                  <a:pt x="478" y="189"/>
                </a:lnTo>
                <a:lnTo>
                  <a:pt x="468" y="175"/>
                </a:lnTo>
                <a:lnTo>
                  <a:pt x="460" y="162"/>
                </a:lnTo>
                <a:lnTo>
                  <a:pt x="455" y="147"/>
                </a:lnTo>
                <a:lnTo>
                  <a:pt x="453" y="130"/>
                </a:lnTo>
                <a:lnTo>
                  <a:pt x="455" y="113"/>
                </a:lnTo>
                <a:lnTo>
                  <a:pt x="460" y="99"/>
                </a:lnTo>
                <a:lnTo>
                  <a:pt x="466" y="83"/>
                </a:lnTo>
                <a:lnTo>
                  <a:pt x="473" y="71"/>
                </a:lnTo>
                <a:lnTo>
                  <a:pt x="485" y="64"/>
                </a:lnTo>
                <a:lnTo>
                  <a:pt x="492" y="58"/>
                </a:lnTo>
                <a:lnTo>
                  <a:pt x="500" y="52"/>
                </a:lnTo>
                <a:lnTo>
                  <a:pt x="508" y="49"/>
                </a:lnTo>
                <a:lnTo>
                  <a:pt x="516" y="48"/>
                </a:lnTo>
                <a:lnTo>
                  <a:pt x="516" y="0"/>
                </a:lnTo>
                <a:lnTo>
                  <a:pt x="508" y="0"/>
                </a:lnTo>
                <a:lnTo>
                  <a:pt x="500" y="0"/>
                </a:lnTo>
                <a:lnTo>
                  <a:pt x="492" y="0"/>
                </a:lnTo>
                <a:lnTo>
                  <a:pt x="484" y="3"/>
                </a:lnTo>
                <a:lnTo>
                  <a:pt x="476" y="5"/>
                </a:lnTo>
                <a:lnTo>
                  <a:pt x="468" y="8"/>
                </a:lnTo>
                <a:lnTo>
                  <a:pt x="460" y="13"/>
                </a:lnTo>
                <a:lnTo>
                  <a:pt x="453" y="19"/>
                </a:lnTo>
                <a:lnTo>
                  <a:pt x="441" y="38"/>
                </a:lnTo>
                <a:lnTo>
                  <a:pt x="431" y="59"/>
                </a:lnTo>
                <a:lnTo>
                  <a:pt x="423" y="81"/>
                </a:lnTo>
                <a:lnTo>
                  <a:pt x="417" y="104"/>
                </a:lnTo>
                <a:lnTo>
                  <a:pt x="416" y="128"/>
                </a:lnTo>
                <a:lnTo>
                  <a:pt x="417" y="151"/>
                </a:lnTo>
                <a:lnTo>
                  <a:pt x="423" y="174"/>
                </a:lnTo>
                <a:lnTo>
                  <a:pt x="433" y="196"/>
                </a:lnTo>
                <a:lnTo>
                  <a:pt x="440" y="208"/>
                </a:lnTo>
                <a:lnTo>
                  <a:pt x="448" y="218"/>
                </a:lnTo>
                <a:lnTo>
                  <a:pt x="458" y="230"/>
                </a:lnTo>
                <a:lnTo>
                  <a:pt x="466" y="240"/>
                </a:lnTo>
                <a:lnTo>
                  <a:pt x="474" y="251"/>
                </a:lnTo>
                <a:lnTo>
                  <a:pt x="481" y="262"/>
                </a:lnTo>
                <a:lnTo>
                  <a:pt x="487" y="273"/>
                </a:lnTo>
                <a:lnTo>
                  <a:pt x="493" y="285"/>
                </a:lnTo>
                <a:lnTo>
                  <a:pt x="490" y="288"/>
                </a:lnTo>
                <a:lnTo>
                  <a:pt x="486" y="293"/>
                </a:lnTo>
                <a:lnTo>
                  <a:pt x="483" y="296"/>
                </a:lnTo>
                <a:lnTo>
                  <a:pt x="482" y="301"/>
                </a:lnTo>
                <a:lnTo>
                  <a:pt x="479" y="312"/>
                </a:lnTo>
                <a:lnTo>
                  <a:pt x="481" y="323"/>
                </a:lnTo>
                <a:lnTo>
                  <a:pt x="484" y="333"/>
                </a:lnTo>
                <a:lnTo>
                  <a:pt x="490" y="340"/>
                </a:lnTo>
                <a:lnTo>
                  <a:pt x="483" y="354"/>
                </a:lnTo>
                <a:lnTo>
                  <a:pt x="476" y="367"/>
                </a:lnTo>
                <a:lnTo>
                  <a:pt x="468" y="379"/>
                </a:lnTo>
                <a:lnTo>
                  <a:pt x="459" y="392"/>
                </a:lnTo>
                <a:lnTo>
                  <a:pt x="448" y="403"/>
                </a:lnTo>
                <a:lnTo>
                  <a:pt x="438" y="415"/>
                </a:lnTo>
                <a:lnTo>
                  <a:pt x="426" y="425"/>
                </a:lnTo>
                <a:lnTo>
                  <a:pt x="415" y="436"/>
                </a:lnTo>
                <a:lnTo>
                  <a:pt x="413" y="439"/>
                </a:lnTo>
                <a:lnTo>
                  <a:pt x="411" y="445"/>
                </a:lnTo>
                <a:lnTo>
                  <a:pt x="413" y="450"/>
                </a:lnTo>
                <a:lnTo>
                  <a:pt x="415" y="455"/>
                </a:lnTo>
                <a:lnTo>
                  <a:pt x="419" y="461"/>
                </a:lnTo>
                <a:lnTo>
                  <a:pt x="426" y="465"/>
                </a:lnTo>
                <a:lnTo>
                  <a:pt x="433" y="467"/>
                </a:lnTo>
                <a:lnTo>
                  <a:pt x="440" y="467"/>
                </a:lnTo>
                <a:lnTo>
                  <a:pt x="449" y="458"/>
                </a:lnTo>
                <a:lnTo>
                  <a:pt x="459" y="448"/>
                </a:lnTo>
                <a:lnTo>
                  <a:pt x="467" y="438"/>
                </a:lnTo>
                <a:lnTo>
                  <a:pt x="474" y="427"/>
                </a:lnTo>
                <a:lnTo>
                  <a:pt x="481" y="416"/>
                </a:lnTo>
                <a:lnTo>
                  <a:pt x="487" y="406"/>
                </a:lnTo>
                <a:lnTo>
                  <a:pt x="493" y="394"/>
                </a:lnTo>
                <a:lnTo>
                  <a:pt x="500" y="384"/>
                </a:lnTo>
                <a:lnTo>
                  <a:pt x="502" y="453"/>
                </a:lnTo>
                <a:lnTo>
                  <a:pt x="505" y="526"/>
                </a:lnTo>
                <a:lnTo>
                  <a:pt x="506" y="597"/>
                </a:lnTo>
                <a:lnTo>
                  <a:pt x="506" y="665"/>
                </a:lnTo>
                <a:lnTo>
                  <a:pt x="514" y="1026"/>
                </a:lnTo>
                <a:lnTo>
                  <a:pt x="516" y="1267"/>
                </a:lnTo>
                <a:lnTo>
                  <a:pt x="516" y="1356"/>
                </a:lnTo>
                <a:close/>
              </a:path>
            </a:pathLst>
          </a:custGeom>
          <a:solidFill>
            <a:srgbClr val="A6AB85"/>
          </a:solidFill>
          <a:ln w="9525">
            <a:noFill/>
            <a:round/>
            <a:headEnd/>
            <a:tailEnd/>
          </a:ln>
        </p:spPr>
        <p:txBody>
          <a:bodyPr/>
          <a:lstStyle/>
          <a:p>
            <a:endParaRPr lang="en-US"/>
          </a:p>
        </p:txBody>
      </p:sp>
      <p:sp>
        <p:nvSpPr>
          <p:cNvPr id="70" name="Freeform 15"/>
          <p:cNvSpPr>
            <a:spLocks/>
          </p:cNvSpPr>
          <p:nvPr/>
        </p:nvSpPr>
        <p:spPr bwMode="auto">
          <a:xfrm rot="1004478">
            <a:off x="7092950" y="2439200"/>
            <a:ext cx="158750" cy="174625"/>
          </a:xfrm>
          <a:custGeom>
            <a:avLst/>
            <a:gdLst>
              <a:gd name="T0" fmla="*/ 2147483647 w 230"/>
              <a:gd name="T1" fmla="*/ 2147483647 h 258"/>
              <a:gd name="T2" fmla="*/ 2147483647 w 230"/>
              <a:gd name="T3" fmla="*/ 2147483647 h 258"/>
              <a:gd name="T4" fmla="*/ 2147483647 w 230"/>
              <a:gd name="T5" fmla="*/ 2147483647 h 258"/>
              <a:gd name="T6" fmla="*/ 2147483647 w 230"/>
              <a:gd name="T7" fmla="*/ 2147483647 h 258"/>
              <a:gd name="T8" fmla="*/ 2147483647 w 230"/>
              <a:gd name="T9" fmla="*/ 2147483647 h 258"/>
              <a:gd name="T10" fmla="*/ 2147483647 w 230"/>
              <a:gd name="T11" fmla="*/ 2147483647 h 258"/>
              <a:gd name="T12" fmla="*/ 2147483647 w 230"/>
              <a:gd name="T13" fmla="*/ 2147483647 h 258"/>
              <a:gd name="T14" fmla="*/ 2147483647 w 230"/>
              <a:gd name="T15" fmla="*/ 2147483647 h 258"/>
              <a:gd name="T16" fmla="*/ 2147483647 w 230"/>
              <a:gd name="T17" fmla="*/ 2147483647 h 258"/>
              <a:gd name="T18" fmla="*/ 2147483647 w 230"/>
              <a:gd name="T19" fmla="*/ 2147483647 h 258"/>
              <a:gd name="T20" fmla="*/ 2147483647 w 230"/>
              <a:gd name="T21" fmla="*/ 2147483647 h 258"/>
              <a:gd name="T22" fmla="*/ 2147483647 w 230"/>
              <a:gd name="T23" fmla="*/ 2147483647 h 258"/>
              <a:gd name="T24" fmla="*/ 2147483647 w 230"/>
              <a:gd name="T25" fmla="*/ 2147483647 h 258"/>
              <a:gd name="T26" fmla="*/ 2147483647 w 230"/>
              <a:gd name="T27" fmla="*/ 2147483647 h 258"/>
              <a:gd name="T28" fmla="*/ 2147483647 w 230"/>
              <a:gd name="T29" fmla="*/ 2147483647 h 258"/>
              <a:gd name="T30" fmla="*/ 2147483647 w 230"/>
              <a:gd name="T31" fmla="*/ 2147483647 h 258"/>
              <a:gd name="T32" fmla="*/ 2147483647 w 230"/>
              <a:gd name="T33" fmla="*/ 2147483647 h 258"/>
              <a:gd name="T34" fmla="*/ 2147483647 w 230"/>
              <a:gd name="T35" fmla="*/ 2147483647 h 258"/>
              <a:gd name="T36" fmla="*/ 2147483647 w 230"/>
              <a:gd name="T37" fmla="*/ 2147483647 h 258"/>
              <a:gd name="T38" fmla="*/ 2147483647 w 230"/>
              <a:gd name="T39" fmla="*/ 2147483647 h 258"/>
              <a:gd name="T40" fmla="*/ 2147483647 w 230"/>
              <a:gd name="T41" fmla="*/ 2147483647 h 258"/>
              <a:gd name="T42" fmla="*/ 2147483647 w 230"/>
              <a:gd name="T43" fmla="*/ 2147483647 h 258"/>
              <a:gd name="T44" fmla="*/ 2147483647 w 230"/>
              <a:gd name="T45" fmla="*/ 2147483647 h 258"/>
              <a:gd name="T46" fmla="*/ 2147483647 w 230"/>
              <a:gd name="T47" fmla="*/ 2147483647 h 258"/>
              <a:gd name="T48" fmla="*/ 2147483647 w 230"/>
              <a:gd name="T49" fmla="*/ 2147483647 h 258"/>
              <a:gd name="T50" fmla="*/ 0 w 230"/>
              <a:gd name="T51" fmla="*/ 2147483647 h 258"/>
              <a:gd name="T52" fmla="*/ 0 w 230"/>
              <a:gd name="T53" fmla="*/ 2147483647 h 258"/>
              <a:gd name="T54" fmla="*/ 2147483647 w 230"/>
              <a:gd name="T55" fmla="*/ 2147483647 h 258"/>
              <a:gd name="T56" fmla="*/ 2147483647 w 230"/>
              <a:gd name="T57" fmla="*/ 2147483647 h 258"/>
              <a:gd name="T58" fmla="*/ 2147483647 w 230"/>
              <a:gd name="T59" fmla="*/ 2147483647 h 258"/>
              <a:gd name="T60" fmla="*/ 2147483647 w 230"/>
              <a:gd name="T61" fmla="*/ 2147483647 h 258"/>
              <a:gd name="T62" fmla="*/ 2147483647 w 230"/>
              <a:gd name="T63" fmla="*/ 2147483647 h 258"/>
              <a:gd name="T64" fmla="*/ 2147483647 w 230"/>
              <a:gd name="T65" fmla="*/ 2147483647 h 258"/>
              <a:gd name="T66" fmla="*/ 2147483647 w 230"/>
              <a:gd name="T67" fmla="*/ 2147483647 h 258"/>
              <a:gd name="T68" fmla="*/ 2147483647 w 230"/>
              <a:gd name="T69" fmla="*/ 2147483647 h 258"/>
              <a:gd name="T70" fmla="*/ 2147483647 w 230"/>
              <a:gd name="T71" fmla="*/ 2147483647 h 258"/>
              <a:gd name="T72" fmla="*/ 2147483647 w 230"/>
              <a:gd name="T73" fmla="*/ 2147483647 h 258"/>
              <a:gd name="T74" fmla="*/ 2147483647 w 230"/>
              <a:gd name="T75" fmla="*/ 2147483647 h 258"/>
              <a:gd name="T76" fmla="*/ 2147483647 w 230"/>
              <a:gd name="T77" fmla="*/ 2147483647 h 258"/>
              <a:gd name="T78" fmla="*/ 2147483647 w 230"/>
              <a:gd name="T79" fmla="*/ 2147483647 h 258"/>
              <a:gd name="T80" fmla="*/ 2147483647 w 230"/>
              <a:gd name="T81" fmla="*/ 2147483647 h 258"/>
              <a:gd name="T82" fmla="*/ 2147483647 w 230"/>
              <a:gd name="T83" fmla="*/ 2147483647 h 258"/>
              <a:gd name="T84" fmla="*/ 2147483647 w 230"/>
              <a:gd name="T85" fmla="*/ 2147483647 h 258"/>
              <a:gd name="T86" fmla="*/ 2147483647 w 230"/>
              <a:gd name="T87" fmla="*/ 2147483647 h 258"/>
              <a:gd name="T88" fmla="*/ 2147483647 w 230"/>
              <a:gd name="T89" fmla="*/ 2147483647 h 258"/>
              <a:gd name="T90" fmla="*/ 2147483647 w 230"/>
              <a:gd name="T91" fmla="*/ 2147483647 h 258"/>
              <a:gd name="T92" fmla="*/ 2147483647 w 230"/>
              <a:gd name="T93" fmla="*/ 2147483647 h 258"/>
              <a:gd name="T94" fmla="*/ 2147483647 w 230"/>
              <a:gd name="T95" fmla="*/ 2147483647 h 258"/>
              <a:gd name="T96" fmla="*/ 2147483647 w 230"/>
              <a:gd name="T97" fmla="*/ 2147483647 h 258"/>
              <a:gd name="T98" fmla="*/ 2147483647 w 230"/>
              <a:gd name="T99" fmla="*/ 2147483647 h 258"/>
              <a:gd name="T100" fmla="*/ 2147483647 w 230"/>
              <a:gd name="T101" fmla="*/ 0 h 258"/>
              <a:gd name="T102" fmla="*/ 2147483647 w 230"/>
              <a:gd name="T103" fmla="*/ 0 h 258"/>
              <a:gd name="T104" fmla="*/ 2147483647 w 230"/>
              <a:gd name="T105" fmla="*/ 0 h 258"/>
              <a:gd name="T106" fmla="*/ 2147483647 w 230"/>
              <a:gd name="T107" fmla="*/ 0 h 258"/>
              <a:gd name="T108" fmla="*/ 2147483647 w 230"/>
              <a:gd name="T109" fmla="*/ 0 h 258"/>
              <a:gd name="T110" fmla="*/ 2147483647 w 230"/>
              <a:gd name="T111" fmla="*/ 2147483647 h 258"/>
              <a:gd name="T112" fmla="*/ 2147483647 w 230"/>
              <a:gd name="T113" fmla="*/ 2147483647 h 258"/>
              <a:gd name="T114" fmla="*/ 2147483647 w 230"/>
              <a:gd name="T115" fmla="*/ 2147483647 h 258"/>
              <a:gd name="T116" fmla="*/ 2147483647 w 230"/>
              <a:gd name="T117" fmla="*/ 2147483647 h 258"/>
              <a:gd name="T118" fmla="*/ 2147483647 w 230"/>
              <a:gd name="T119" fmla="*/ 2147483647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30"/>
              <a:gd name="T181" fmla="*/ 0 h 258"/>
              <a:gd name="T182" fmla="*/ 230 w 230"/>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30" h="258">
                <a:moveTo>
                  <a:pt x="228" y="9"/>
                </a:moveTo>
                <a:lnTo>
                  <a:pt x="220" y="9"/>
                </a:lnTo>
                <a:lnTo>
                  <a:pt x="212" y="9"/>
                </a:lnTo>
                <a:lnTo>
                  <a:pt x="203" y="11"/>
                </a:lnTo>
                <a:lnTo>
                  <a:pt x="193" y="12"/>
                </a:lnTo>
                <a:lnTo>
                  <a:pt x="184" y="15"/>
                </a:lnTo>
                <a:lnTo>
                  <a:pt x="174" y="19"/>
                </a:lnTo>
                <a:lnTo>
                  <a:pt x="165" y="23"/>
                </a:lnTo>
                <a:lnTo>
                  <a:pt x="154" y="29"/>
                </a:lnTo>
                <a:lnTo>
                  <a:pt x="131" y="43"/>
                </a:lnTo>
                <a:lnTo>
                  <a:pt x="109" y="61"/>
                </a:lnTo>
                <a:lnTo>
                  <a:pt x="88" y="81"/>
                </a:lnTo>
                <a:lnTo>
                  <a:pt x="69" y="104"/>
                </a:lnTo>
                <a:lnTo>
                  <a:pt x="50" y="128"/>
                </a:lnTo>
                <a:lnTo>
                  <a:pt x="35" y="153"/>
                </a:lnTo>
                <a:lnTo>
                  <a:pt x="23" y="178"/>
                </a:lnTo>
                <a:lnTo>
                  <a:pt x="13" y="203"/>
                </a:lnTo>
                <a:lnTo>
                  <a:pt x="11" y="215"/>
                </a:lnTo>
                <a:lnTo>
                  <a:pt x="10" y="225"/>
                </a:lnTo>
                <a:lnTo>
                  <a:pt x="9" y="235"/>
                </a:lnTo>
                <a:lnTo>
                  <a:pt x="9" y="245"/>
                </a:lnTo>
                <a:lnTo>
                  <a:pt x="7" y="248"/>
                </a:lnTo>
                <a:lnTo>
                  <a:pt x="7" y="253"/>
                </a:lnTo>
                <a:lnTo>
                  <a:pt x="5" y="256"/>
                </a:lnTo>
                <a:lnTo>
                  <a:pt x="2" y="258"/>
                </a:lnTo>
                <a:lnTo>
                  <a:pt x="0" y="250"/>
                </a:lnTo>
                <a:lnTo>
                  <a:pt x="0" y="240"/>
                </a:lnTo>
                <a:lnTo>
                  <a:pt x="1" y="230"/>
                </a:lnTo>
                <a:lnTo>
                  <a:pt x="1" y="219"/>
                </a:lnTo>
                <a:lnTo>
                  <a:pt x="3" y="205"/>
                </a:lnTo>
                <a:lnTo>
                  <a:pt x="8" y="189"/>
                </a:lnTo>
                <a:lnTo>
                  <a:pt x="12" y="174"/>
                </a:lnTo>
                <a:lnTo>
                  <a:pt x="18" y="161"/>
                </a:lnTo>
                <a:lnTo>
                  <a:pt x="22" y="155"/>
                </a:lnTo>
                <a:lnTo>
                  <a:pt x="24" y="148"/>
                </a:lnTo>
                <a:lnTo>
                  <a:pt x="27" y="141"/>
                </a:lnTo>
                <a:lnTo>
                  <a:pt x="30" y="135"/>
                </a:lnTo>
                <a:lnTo>
                  <a:pt x="34" y="129"/>
                </a:lnTo>
                <a:lnTo>
                  <a:pt x="38" y="123"/>
                </a:lnTo>
                <a:lnTo>
                  <a:pt x="42" y="117"/>
                </a:lnTo>
                <a:lnTo>
                  <a:pt x="46" y="111"/>
                </a:lnTo>
                <a:lnTo>
                  <a:pt x="46" y="110"/>
                </a:lnTo>
                <a:lnTo>
                  <a:pt x="47" y="110"/>
                </a:lnTo>
                <a:lnTo>
                  <a:pt x="63" y="88"/>
                </a:lnTo>
                <a:lnTo>
                  <a:pt x="82" y="68"/>
                </a:lnTo>
                <a:lnTo>
                  <a:pt x="101" y="50"/>
                </a:lnTo>
                <a:lnTo>
                  <a:pt x="122" y="35"/>
                </a:lnTo>
                <a:lnTo>
                  <a:pt x="143" y="22"/>
                </a:lnTo>
                <a:lnTo>
                  <a:pt x="165" y="12"/>
                </a:lnTo>
                <a:lnTo>
                  <a:pt x="184" y="5"/>
                </a:lnTo>
                <a:lnTo>
                  <a:pt x="204" y="0"/>
                </a:lnTo>
                <a:lnTo>
                  <a:pt x="209" y="0"/>
                </a:lnTo>
                <a:lnTo>
                  <a:pt x="215" y="0"/>
                </a:lnTo>
                <a:lnTo>
                  <a:pt x="221" y="0"/>
                </a:lnTo>
                <a:lnTo>
                  <a:pt x="227" y="0"/>
                </a:lnTo>
                <a:lnTo>
                  <a:pt x="223" y="2"/>
                </a:lnTo>
                <a:lnTo>
                  <a:pt x="227" y="3"/>
                </a:lnTo>
                <a:lnTo>
                  <a:pt x="229" y="3"/>
                </a:lnTo>
                <a:lnTo>
                  <a:pt x="230" y="4"/>
                </a:lnTo>
                <a:lnTo>
                  <a:pt x="228" y="9"/>
                </a:lnTo>
                <a:close/>
              </a:path>
            </a:pathLst>
          </a:custGeom>
          <a:solidFill>
            <a:srgbClr val="8E9365"/>
          </a:solidFill>
          <a:ln w="9525">
            <a:noFill/>
            <a:round/>
            <a:headEnd/>
            <a:tailEnd/>
          </a:ln>
        </p:spPr>
        <p:txBody>
          <a:bodyPr/>
          <a:lstStyle/>
          <a:p>
            <a:endParaRPr lang="en-US"/>
          </a:p>
        </p:txBody>
      </p:sp>
      <p:sp>
        <p:nvSpPr>
          <p:cNvPr id="71" name="Freeform 16"/>
          <p:cNvSpPr>
            <a:spLocks/>
          </p:cNvSpPr>
          <p:nvPr/>
        </p:nvSpPr>
        <p:spPr bwMode="auto">
          <a:xfrm rot="1004478">
            <a:off x="7078663" y="2404275"/>
            <a:ext cx="134937" cy="157163"/>
          </a:xfrm>
          <a:custGeom>
            <a:avLst/>
            <a:gdLst>
              <a:gd name="T0" fmla="*/ 2147483647 w 197"/>
              <a:gd name="T1" fmla="*/ 2147483647 h 229"/>
              <a:gd name="T2" fmla="*/ 2147483647 w 197"/>
              <a:gd name="T3" fmla="*/ 2147483647 h 229"/>
              <a:gd name="T4" fmla="*/ 2147483647 w 197"/>
              <a:gd name="T5" fmla="*/ 2147483647 h 229"/>
              <a:gd name="T6" fmla="*/ 2147483647 w 197"/>
              <a:gd name="T7" fmla="*/ 2147483647 h 229"/>
              <a:gd name="T8" fmla="*/ 2147483647 w 197"/>
              <a:gd name="T9" fmla="*/ 2147483647 h 229"/>
              <a:gd name="T10" fmla="*/ 2147483647 w 197"/>
              <a:gd name="T11" fmla="*/ 2147483647 h 229"/>
              <a:gd name="T12" fmla="*/ 2147483647 w 197"/>
              <a:gd name="T13" fmla="*/ 2147483647 h 229"/>
              <a:gd name="T14" fmla="*/ 2147483647 w 197"/>
              <a:gd name="T15" fmla="*/ 2147483647 h 229"/>
              <a:gd name="T16" fmla="*/ 2147483647 w 197"/>
              <a:gd name="T17" fmla="*/ 2147483647 h 229"/>
              <a:gd name="T18" fmla="*/ 2147483647 w 197"/>
              <a:gd name="T19" fmla="*/ 2147483647 h 229"/>
              <a:gd name="T20" fmla="*/ 2147483647 w 197"/>
              <a:gd name="T21" fmla="*/ 2147483647 h 229"/>
              <a:gd name="T22" fmla="*/ 2147483647 w 197"/>
              <a:gd name="T23" fmla="*/ 2147483647 h 229"/>
              <a:gd name="T24" fmla="*/ 2147483647 w 197"/>
              <a:gd name="T25" fmla="*/ 2147483647 h 229"/>
              <a:gd name="T26" fmla="*/ 2147483647 w 197"/>
              <a:gd name="T27" fmla="*/ 2147483647 h 229"/>
              <a:gd name="T28" fmla="*/ 2147483647 w 197"/>
              <a:gd name="T29" fmla="*/ 2147483647 h 229"/>
              <a:gd name="T30" fmla="*/ 2147483647 w 197"/>
              <a:gd name="T31" fmla="*/ 2147483647 h 229"/>
              <a:gd name="T32" fmla="*/ 2147483647 w 197"/>
              <a:gd name="T33" fmla="*/ 2147483647 h 229"/>
              <a:gd name="T34" fmla="*/ 2147483647 w 197"/>
              <a:gd name="T35" fmla="*/ 2147483647 h 229"/>
              <a:gd name="T36" fmla="*/ 2147483647 w 197"/>
              <a:gd name="T37" fmla="*/ 2147483647 h 229"/>
              <a:gd name="T38" fmla="*/ 2147483647 w 197"/>
              <a:gd name="T39" fmla="*/ 2147483647 h 229"/>
              <a:gd name="T40" fmla="*/ 2147483647 w 197"/>
              <a:gd name="T41" fmla="*/ 2147483647 h 229"/>
              <a:gd name="T42" fmla="*/ 2147483647 w 197"/>
              <a:gd name="T43" fmla="*/ 2147483647 h 229"/>
              <a:gd name="T44" fmla="*/ 2147483647 w 197"/>
              <a:gd name="T45" fmla="*/ 2147483647 h 229"/>
              <a:gd name="T46" fmla="*/ 2147483647 w 197"/>
              <a:gd name="T47" fmla="*/ 2147483647 h 229"/>
              <a:gd name="T48" fmla="*/ 2147483647 w 197"/>
              <a:gd name="T49" fmla="*/ 2147483647 h 229"/>
              <a:gd name="T50" fmla="*/ 0 w 197"/>
              <a:gd name="T51" fmla="*/ 2147483647 h 229"/>
              <a:gd name="T52" fmla="*/ 2147483647 w 197"/>
              <a:gd name="T53" fmla="*/ 2147483647 h 229"/>
              <a:gd name="T54" fmla="*/ 2147483647 w 197"/>
              <a:gd name="T55" fmla="*/ 2147483647 h 229"/>
              <a:gd name="T56" fmla="*/ 2147483647 w 197"/>
              <a:gd name="T57" fmla="*/ 2147483647 h 229"/>
              <a:gd name="T58" fmla="*/ 2147483647 w 197"/>
              <a:gd name="T59" fmla="*/ 2147483647 h 229"/>
              <a:gd name="T60" fmla="*/ 2147483647 w 197"/>
              <a:gd name="T61" fmla="*/ 2147483647 h 229"/>
              <a:gd name="T62" fmla="*/ 2147483647 w 197"/>
              <a:gd name="T63" fmla="*/ 2147483647 h 229"/>
              <a:gd name="T64" fmla="*/ 2147483647 w 197"/>
              <a:gd name="T65" fmla="*/ 2147483647 h 229"/>
              <a:gd name="T66" fmla="*/ 2147483647 w 197"/>
              <a:gd name="T67" fmla="*/ 2147483647 h 229"/>
              <a:gd name="T68" fmla="*/ 2147483647 w 197"/>
              <a:gd name="T69" fmla="*/ 2147483647 h 229"/>
              <a:gd name="T70" fmla="*/ 2147483647 w 197"/>
              <a:gd name="T71" fmla="*/ 2147483647 h 229"/>
              <a:gd name="T72" fmla="*/ 2147483647 w 197"/>
              <a:gd name="T73" fmla="*/ 2147483647 h 229"/>
              <a:gd name="T74" fmla="*/ 2147483647 w 197"/>
              <a:gd name="T75" fmla="*/ 2147483647 h 229"/>
              <a:gd name="T76" fmla="*/ 2147483647 w 197"/>
              <a:gd name="T77" fmla="*/ 2147483647 h 229"/>
              <a:gd name="T78" fmla="*/ 2147483647 w 197"/>
              <a:gd name="T79" fmla="*/ 2147483647 h 229"/>
              <a:gd name="T80" fmla="*/ 2147483647 w 197"/>
              <a:gd name="T81" fmla="*/ 0 h 229"/>
              <a:gd name="T82" fmla="*/ 2147483647 w 197"/>
              <a:gd name="T83" fmla="*/ 0 h 229"/>
              <a:gd name="T84" fmla="*/ 2147483647 w 197"/>
              <a:gd name="T85" fmla="*/ 2147483647 h 229"/>
              <a:gd name="T86" fmla="*/ 2147483647 w 197"/>
              <a:gd name="T87" fmla="*/ 2147483647 h 229"/>
              <a:gd name="T88" fmla="*/ 2147483647 w 197"/>
              <a:gd name="T89" fmla="*/ 2147483647 h 2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229"/>
              <a:gd name="T137" fmla="*/ 197 w 197"/>
              <a:gd name="T138" fmla="*/ 229 h 22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229">
                <a:moveTo>
                  <a:pt x="196" y="3"/>
                </a:moveTo>
                <a:lnTo>
                  <a:pt x="193" y="4"/>
                </a:lnTo>
                <a:lnTo>
                  <a:pt x="191" y="6"/>
                </a:lnTo>
                <a:lnTo>
                  <a:pt x="188" y="7"/>
                </a:lnTo>
                <a:lnTo>
                  <a:pt x="185" y="9"/>
                </a:lnTo>
                <a:lnTo>
                  <a:pt x="167" y="14"/>
                </a:lnTo>
                <a:lnTo>
                  <a:pt x="147" y="23"/>
                </a:lnTo>
                <a:lnTo>
                  <a:pt x="129" y="33"/>
                </a:lnTo>
                <a:lnTo>
                  <a:pt x="109" y="47"/>
                </a:lnTo>
                <a:lnTo>
                  <a:pt x="91" y="63"/>
                </a:lnTo>
                <a:lnTo>
                  <a:pt x="73" y="81"/>
                </a:lnTo>
                <a:lnTo>
                  <a:pt x="56" y="100"/>
                </a:lnTo>
                <a:lnTo>
                  <a:pt x="41" y="122"/>
                </a:lnTo>
                <a:lnTo>
                  <a:pt x="33" y="135"/>
                </a:lnTo>
                <a:lnTo>
                  <a:pt x="26" y="147"/>
                </a:lnTo>
                <a:lnTo>
                  <a:pt x="20" y="161"/>
                </a:lnTo>
                <a:lnTo>
                  <a:pt x="16" y="174"/>
                </a:lnTo>
                <a:lnTo>
                  <a:pt x="11" y="188"/>
                </a:lnTo>
                <a:lnTo>
                  <a:pt x="9" y="201"/>
                </a:lnTo>
                <a:lnTo>
                  <a:pt x="7" y="214"/>
                </a:lnTo>
                <a:lnTo>
                  <a:pt x="5" y="227"/>
                </a:lnTo>
                <a:lnTo>
                  <a:pt x="4" y="228"/>
                </a:lnTo>
                <a:lnTo>
                  <a:pt x="2" y="228"/>
                </a:lnTo>
                <a:lnTo>
                  <a:pt x="1" y="229"/>
                </a:lnTo>
                <a:lnTo>
                  <a:pt x="0" y="211"/>
                </a:lnTo>
                <a:lnTo>
                  <a:pt x="2" y="191"/>
                </a:lnTo>
                <a:lnTo>
                  <a:pt x="8" y="170"/>
                </a:lnTo>
                <a:lnTo>
                  <a:pt x="15" y="150"/>
                </a:lnTo>
                <a:lnTo>
                  <a:pt x="25" y="130"/>
                </a:lnTo>
                <a:lnTo>
                  <a:pt x="37" y="109"/>
                </a:lnTo>
                <a:lnTo>
                  <a:pt x="50" y="90"/>
                </a:lnTo>
                <a:lnTo>
                  <a:pt x="65" y="71"/>
                </a:lnTo>
                <a:lnTo>
                  <a:pt x="80" y="56"/>
                </a:lnTo>
                <a:lnTo>
                  <a:pt x="96" y="43"/>
                </a:lnTo>
                <a:lnTo>
                  <a:pt x="113" y="31"/>
                </a:lnTo>
                <a:lnTo>
                  <a:pt x="130" y="19"/>
                </a:lnTo>
                <a:lnTo>
                  <a:pt x="147" y="11"/>
                </a:lnTo>
                <a:lnTo>
                  <a:pt x="163" y="6"/>
                </a:lnTo>
                <a:lnTo>
                  <a:pt x="179" y="1"/>
                </a:lnTo>
                <a:lnTo>
                  <a:pt x="196" y="0"/>
                </a:lnTo>
                <a:lnTo>
                  <a:pt x="197" y="0"/>
                </a:lnTo>
                <a:lnTo>
                  <a:pt x="197" y="1"/>
                </a:lnTo>
                <a:lnTo>
                  <a:pt x="197" y="2"/>
                </a:lnTo>
                <a:lnTo>
                  <a:pt x="196" y="3"/>
                </a:lnTo>
                <a:close/>
              </a:path>
            </a:pathLst>
          </a:custGeom>
          <a:solidFill>
            <a:srgbClr val="8E9365"/>
          </a:solidFill>
          <a:ln w="9525">
            <a:noFill/>
            <a:round/>
            <a:headEnd/>
            <a:tailEnd/>
          </a:ln>
        </p:spPr>
        <p:txBody>
          <a:bodyPr/>
          <a:lstStyle/>
          <a:p>
            <a:endParaRPr lang="en-US"/>
          </a:p>
        </p:txBody>
      </p:sp>
      <p:sp>
        <p:nvSpPr>
          <p:cNvPr id="72" name="Freeform 17"/>
          <p:cNvSpPr>
            <a:spLocks/>
          </p:cNvSpPr>
          <p:nvPr/>
        </p:nvSpPr>
        <p:spPr bwMode="auto">
          <a:xfrm rot="1004478">
            <a:off x="7229475" y="2570963"/>
            <a:ext cx="436563" cy="531812"/>
          </a:xfrm>
          <a:custGeom>
            <a:avLst/>
            <a:gdLst>
              <a:gd name="T0" fmla="*/ 2147483647 w 642"/>
              <a:gd name="T1" fmla="*/ 2147483647 h 783"/>
              <a:gd name="T2" fmla="*/ 2147483647 w 642"/>
              <a:gd name="T3" fmla="*/ 2147483647 h 783"/>
              <a:gd name="T4" fmla="*/ 2147483647 w 642"/>
              <a:gd name="T5" fmla="*/ 2147483647 h 783"/>
              <a:gd name="T6" fmla="*/ 2147483647 w 642"/>
              <a:gd name="T7" fmla="*/ 2147483647 h 783"/>
              <a:gd name="T8" fmla="*/ 2147483647 w 642"/>
              <a:gd name="T9" fmla="*/ 2147483647 h 783"/>
              <a:gd name="T10" fmla="*/ 2147483647 w 642"/>
              <a:gd name="T11" fmla="*/ 2147483647 h 783"/>
              <a:gd name="T12" fmla="*/ 2147483647 w 642"/>
              <a:gd name="T13" fmla="*/ 2147483647 h 783"/>
              <a:gd name="T14" fmla="*/ 2147483647 w 642"/>
              <a:gd name="T15" fmla="*/ 2147483647 h 783"/>
              <a:gd name="T16" fmla="*/ 2147483647 w 642"/>
              <a:gd name="T17" fmla="*/ 2147483647 h 783"/>
              <a:gd name="T18" fmla="*/ 2147483647 w 642"/>
              <a:gd name="T19" fmla="*/ 2147483647 h 783"/>
              <a:gd name="T20" fmla="*/ 2147483647 w 642"/>
              <a:gd name="T21" fmla="*/ 2147483647 h 783"/>
              <a:gd name="T22" fmla="*/ 2147483647 w 642"/>
              <a:gd name="T23" fmla="*/ 2147483647 h 783"/>
              <a:gd name="T24" fmla="*/ 2147483647 w 642"/>
              <a:gd name="T25" fmla="*/ 2147483647 h 783"/>
              <a:gd name="T26" fmla="*/ 2147483647 w 642"/>
              <a:gd name="T27" fmla="*/ 2147483647 h 783"/>
              <a:gd name="T28" fmla="*/ 2147483647 w 642"/>
              <a:gd name="T29" fmla="*/ 2147483647 h 783"/>
              <a:gd name="T30" fmla="*/ 2147483647 w 642"/>
              <a:gd name="T31" fmla="*/ 2147483647 h 783"/>
              <a:gd name="T32" fmla="*/ 2147483647 w 642"/>
              <a:gd name="T33" fmla="*/ 2147483647 h 783"/>
              <a:gd name="T34" fmla="*/ 2147483647 w 642"/>
              <a:gd name="T35" fmla="*/ 2147483647 h 783"/>
              <a:gd name="T36" fmla="*/ 2147483647 w 642"/>
              <a:gd name="T37" fmla="*/ 2147483647 h 783"/>
              <a:gd name="T38" fmla="*/ 2147483647 w 642"/>
              <a:gd name="T39" fmla="*/ 2147483647 h 783"/>
              <a:gd name="T40" fmla="*/ 2147483647 w 642"/>
              <a:gd name="T41" fmla="*/ 2147483647 h 783"/>
              <a:gd name="T42" fmla="*/ 2147483647 w 642"/>
              <a:gd name="T43" fmla="*/ 2147483647 h 783"/>
              <a:gd name="T44" fmla="*/ 2147483647 w 642"/>
              <a:gd name="T45" fmla="*/ 2147483647 h 783"/>
              <a:gd name="T46" fmla="*/ 2147483647 w 642"/>
              <a:gd name="T47" fmla="*/ 2147483647 h 783"/>
              <a:gd name="T48" fmla="*/ 2147483647 w 642"/>
              <a:gd name="T49" fmla="*/ 2147483647 h 783"/>
              <a:gd name="T50" fmla="*/ 2147483647 w 642"/>
              <a:gd name="T51" fmla="*/ 2147483647 h 783"/>
              <a:gd name="T52" fmla="*/ 0 w 642"/>
              <a:gd name="T53" fmla="*/ 2147483647 h 783"/>
              <a:gd name="T54" fmla="*/ 2147483647 w 642"/>
              <a:gd name="T55" fmla="*/ 2147483647 h 783"/>
              <a:gd name="T56" fmla="*/ 2147483647 w 642"/>
              <a:gd name="T57" fmla="*/ 2147483647 h 783"/>
              <a:gd name="T58" fmla="*/ 2147483647 w 642"/>
              <a:gd name="T59" fmla="*/ 2147483647 h 783"/>
              <a:gd name="T60" fmla="*/ 2147483647 w 642"/>
              <a:gd name="T61" fmla="*/ 2147483647 h 783"/>
              <a:gd name="T62" fmla="*/ 2147483647 w 642"/>
              <a:gd name="T63" fmla="*/ 2147483647 h 783"/>
              <a:gd name="T64" fmla="*/ 2147483647 w 642"/>
              <a:gd name="T65" fmla="*/ 2147483647 h 783"/>
              <a:gd name="T66" fmla="*/ 2147483647 w 642"/>
              <a:gd name="T67" fmla="*/ 2147483647 h 783"/>
              <a:gd name="T68" fmla="*/ 2147483647 w 642"/>
              <a:gd name="T69" fmla="*/ 2147483647 h 783"/>
              <a:gd name="T70" fmla="*/ 2147483647 w 642"/>
              <a:gd name="T71" fmla="*/ 2147483647 h 783"/>
              <a:gd name="T72" fmla="*/ 2147483647 w 642"/>
              <a:gd name="T73" fmla="*/ 2147483647 h 783"/>
              <a:gd name="T74" fmla="*/ 2147483647 w 642"/>
              <a:gd name="T75" fmla="*/ 2147483647 h 783"/>
              <a:gd name="T76" fmla="*/ 2147483647 w 642"/>
              <a:gd name="T77" fmla="*/ 2147483647 h 783"/>
              <a:gd name="T78" fmla="*/ 2147483647 w 642"/>
              <a:gd name="T79" fmla="*/ 2147483647 h 783"/>
              <a:gd name="T80" fmla="*/ 2147483647 w 642"/>
              <a:gd name="T81" fmla="*/ 2147483647 h 783"/>
              <a:gd name="T82" fmla="*/ 2147483647 w 642"/>
              <a:gd name="T83" fmla="*/ 2147483647 h 783"/>
              <a:gd name="T84" fmla="*/ 2147483647 w 642"/>
              <a:gd name="T85" fmla="*/ 2147483647 h 783"/>
              <a:gd name="T86" fmla="*/ 2147483647 w 642"/>
              <a:gd name="T87" fmla="*/ 2147483647 h 783"/>
              <a:gd name="T88" fmla="*/ 2147483647 w 642"/>
              <a:gd name="T89" fmla="*/ 2147483647 h 783"/>
              <a:gd name="T90" fmla="*/ 2147483647 w 642"/>
              <a:gd name="T91" fmla="*/ 2147483647 h 783"/>
              <a:gd name="T92" fmla="*/ 2147483647 w 642"/>
              <a:gd name="T93" fmla="*/ 2147483647 h 783"/>
              <a:gd name="T94" fmla="*/ 2147483647 w 642"/>
              <a:gd name="T95" fmla="*/ 2147483647 h 7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2"/>
              <a:gd name="T145" fmla="*/ 0 h 783"/>
              <a:gd name="T146" fmla="*/ 642 w 642"/>
              <a:gd name="T147" fmla="*/ 783 h 7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2" h="783">
                <a:moveTo>
                  <a:pt x="608" y="227"/>
                </a:moveTo>
                <a:lnTo>
                  <a:pt x="627" y="285"/>
                </a:lnTo>
                <a:lnTo>
                  <a:pt x="639" y="346"/>
                </a:lnTo>
                <a:lnTo>
                  <a:pt x="642" y="408"/>
                </a:lnTo>
                <a:lnTo>
                  <a:pt x="638" y="470"/>
                </a:lnTo>
                <a:lnTo>
                  <a:pt x="624" y="531"/>
                </a:lnTo>
                <a:lnTo>
                  <a:pt x="602" y="588"/>
                </a:lnTo>
                <a:lnTo>
                  <a:pt x="572" y="641"/>
                </a:lnTo>
                <a:lnTo>
                  <a:pt x="533" y="688"/>
                </a:lnTo>
                <a:lnTo>
                  <a:pt x="517" y="704"/>
                </a:lnTo>
                <a:lnTo>
                  <a:pt x="499" y="719"/>
                </a:lnTo>
                <a:lnTo>
                  <a:pt x="481" y="733"/>
                </a:lnTo>
                <a:lnTo>
                  <a:pt x="462" y="744"/>
                </a:lnTo>
                <a:lnTo>
                  <a:pt x="443" y="755"/>
                </a:lnTo>
                <a:lnTo>
                  <a:pt x="422" y="764"/>
                </a:lnTo>
                <a:lnTo>
                  <a:pt x="401" y="770"/>
                </a:lnTo>
                <a:lnTo>
                  <a:pt x="381" y="774"/>
                </a:lnTo>
                <a:lnTo>
                  <a:pt x="377" y="772"/>
                </a:lnTo>
                <a:lnTo>
                  <a:pt x="373" y="773"/>
                </a:lnTo>
                <a:lnTo>
                  <a:pt x="368" y="775"/>
                </a:lnTo>
                <a:lnTo>
                  <a:pt x="363" y="776"/>
                </a:lnTo>
                <a:lnTo>
                  <a:pt x="352" y="778"/>
                </a:lnTo>
                <a:lnTo>
                  <a:pt x="340" y="779"/>
                </a:lnTo>
                <a:lnTo>
                  <a:pt x="328" y="780"/>
                </a:lnTo>
                <a:lnTo>
                  <a:pt x="316" y="782"/>
                </a:lnTo>
                <a:lnTo>
                  <a:pt x="303" y="783"/>
                </a:lnTo>
                <a:lnTo>
                  <a:pt x="292" y="783"/>
                </a:lnTo>
                <a:lnTo>
                  <a:pt x="279" y="783"/>
                </a:lnTo>
                <a:lnTo>
                  <a:pt x="266" y="782"/>
                </a:lnTo>
                <a:lnTo>
                  <a:pt x="240" y="781"/>
                </a:lnTo>
                <a:lnTo>
                  <a:pt x="216" y="776"/>
                </a:lnTo>
                <a:lnTo>
                  <a:pt x="193" y="768"/>
                </a:lnTo>
                <a:lnTo>
                  <a:pt x="170" y="758"/>
                </a:lnTo>
                <a:lnTo>
                  <a:pt x="148" y="745"/>
                </a:lnTo>
                <a:lnTo>
                  <a:pt x="127" y="730"/>
                </a:lnTo>
                <a:lnTo>
                  <a:pt x="107" y="714"/>
                </a:lnTo>
                <a:lnTo>
                  <a:pt x="88" y="697"/>
                </a:lnTo>
                <a:lnTo>
                  <a:pt x="82" y="689"/>
                </a:lnTo>
                <a:lnTo>
                  <a:pt x="77" y="680"/>
                </a:lnTo>
                <a:lnTo>
                  <a:pt x="73" y="670"/>
                </a:lnTo>
                <a:lnTo>
                  <a:pt x="68" y="661"/>
                </a:lnTo>
                <a:lnTo>
                  <a:pt x="64" y="653"/>
                </a:lnTo>
                <a:lnTo>
                  <a:pt x="59" y="644"/>
                </a:lnTo>
                <a:lnTo>
                  <a:pt x="53" y="637"/>
                </a:lnTo>
                <a:lnTo>
                  <a:pt x="46" y="630"/>
                </a:lnTo>
                <a:lnTo>
                  <a:pt x="44" y="623"/>
                </a:lnTo>
                <a:lnTo>
                  <a:pt x="42" y="616"/>
                </a:lnTo>
                <a:lnTo>
                  <a:pt x="39" y="609"/>
                </a:lnTo>
                <a:lnTo>
                  <a:pt x="35" y="604"/>
                </a:lnTo>
                <a:lnTo>
                  <a:pt x="22" y="569"/>
                </a:lnTo>
                <a:lnTo>
                  <a:pt x="13" y="535"/>
                </a:lnTo>
                <a:lnTo>
                  <a:pt x="7" y="499"/>
                </a:lnTo>
                <a:lnTo>
                  <a:pt x="2" y="463"/>
                </a:lnTo>
                <a:lnTo>
                  <a:pt x="0" y="426"/>
                </a:lnTo>
                <a:lnTo>
                  <a:pt x="0" y="389"/>
                </a:lnTo>
                <a:lnTo>
                  <a:pt x="2" y="351"/>
                </a:lnTo>
                <a:lnTo>
                  <a:pt x="5" y="313"/>
                </a:lnTo>
                <a:lnTo>
                  <a:pt x="9" y="282"/>
                </a:lnTo>
                <a:lnTo>
                  <a:pt x="15" y="251"/>
                </a:lnTo>
                <a:lnTo>
                  <a:pt x="23" y="221"/>
                </a:lnTo>
                <a:lnTo>
                  <a:pt x="34" y="191"/>
                </a:lnTo>
                <a:lnTo>
                  <a:pt x="46" y="162"/>
                </a:lnTo>
                <a:lnTo>
                  <a:pt x="62" y="136"/>
                </a:lnTo>
                <a:lnTo>
                  <a:pt x="81" y="109"/>
                </a:lnTo>
                <a:lnTo>
                  <a:pt x="103" y="86"/>
                </a:lnTo>
                <a:lnTo>
                  <a:pt x="119" y="68"/>
                </a:lnTo>
                <a:lnTo>
                  <a:pt x="136" y="53"/>
                </a:lnTo>
                <a:lnTo>
                  <a:pt x="156" y="40"/>
                </a:lnTo>
                <a:lnTo>
                  <a:pt x="178" y="31"/>
                </a:lnTo>
                <a:lnTo>
                  <a:pt x="198" y="23"/>
                </a:lnTo>
                <a:lnTo>
                  <a:pt x="221" y="18"/>
                </a:lnTo>
                <a:lnTo>
                  <a:pt x="243" y="14"/>
                </a:lnTo>
                <a:lnTo>
                  <a:pt x="265" y="12"/>
                </a:lnTo>
                <a:lnTo>
                  <a:pt x="271" y="9"/>
                </a:lnTo>
                <a:lnTo>
                  <a:pt x="277" y="8"/>
                </a:lnTo>
                <a:lnTo>
                  <a:pt x="283" y="7"/>
                </a:lnTo>
                <a:lnTo>
                  <a:pt x="288" y="7"/>
                </a:lnTo>
                <a:lnTo>
                  <a:pt x="294" y="7"/>
                </a:lnTo>
                <a:lnTo>
                  <a:pt x="300" y="6"/>
                </a:lnTo>
                <a:lnTo>
                  <a:pt x="306" y="3"/>
                </a:lnTo>
                <a:lnTo>
                  <a:pt x="311" y="0"/>
                </a:lnTo>
                <a:lnTo>
                  <a:pt x="336" y="1"/>
                </a:lnTo>
                <a:lnTo>
                  <a:pt x="360" y="5"/>
                </a:lnTo>
                <a:lnTo>
                  <a:pt x="383" y="10"/>
                </a:lnTo>
                <a:lnTo>
                  <a:pt x="406" y="18"/>
                </a:lnTo>
                <a:lnTo>
                  <a:pt x="428" y="28"/>
                </a:lnTo>
                <a:lnTo>
                  <a:pt x="450" y="39"/>
                </a:lnTo>
                <a:lnTo>
                  <a:pt x="471" y="53"/>
                </a:lnTo>
                <a:lnTo>
                  <a:pt x="490" y="67"/>
                </a:lnTo>
                <a:lnTo>
                  <a:pt x="510" y="83"/>
                </a:lnTo>
                <a:lnTo>
                  <a:pt x="527" y="100"/>
                </a:lnTo>
                <a:lnTo>
                  <a:pt x="544" y="120"/>
                </a:lnTo>
                <a:lnTo>
                  <a:pt x="559" y="139"/>
                </a:lnTo>
                <a:lnTo>
                  <a:pt x="573" y="160"/>
                </a:lnTo>
                <a:lnTo>
                  <a:pt x="587" y="182"/>
                </a:lnTo>
                <a:lnTo>
                  <a:pt x="597" y="204"/>
                </a:lnTo>
                <a:lnTo>
                  <a:pt x="608" y="227"/>
                </a:lnTo>
                <a:close/>
              </a:path>
            </a:pathLst>
          </a:custGeom>
          <a:solidFill>
            <a:srgbClr val="D8DAC9"/>
          </a:solidFill>
          <a:ln w="9525">
            <a:noFill/>
            <a:round/>
            <a:headEnd/>
            <a:tailEnd/>
          </a:ln>
        </p:spPr>
        <p:txBody>
          <a:bodyPr/>
          <a:lstStyle/>
          <a:p>
            <a:endParaRPr lang="en-US"/>
          </a:p>
        </p:txBody>
      </p:sp>
      <p:sp>
        <p:nvSpPr>
          <p:cNvPr id="73" name="Freeform 18"/>
          <p:cNvSpPr>
            <a:spLocks/>
          </p:cNvSpPr>
          <p:nvPr/>
        </p:nvSpPr>
        <p:spPr bwMode="auto">
          <a:xfrm rot="1004478">
            <a:off x="7083425" y="2493175"/>
            <a:ext cx="184150" cy="522288"/>
          </a:xfrm>
          <a:custGeom>
            <a:avLst/>
            <a:gdLst>
              <a:gd name="T0" fmla="*/ 2147483647 w 272"/>
              <a:gd name="T1" fmla="*/ 2147483647 h 770"/>
              <a:gd name="T2" fmla="*/ 2147483647 w 272"/>
              <a:gd name="T3" fmla="*/ 2147483647 h 770"/>
              <a:gd name="T4" fmla="*/ 2147483647 w 272"/>
              <a:gd name="T5" fmla="*/ 2147483647 h 770"/>
              <a:gd name="T6" fmla="*/ 2147483647 w 272"/>
              <a:gd name="T7" fmla="*/ 2147483647 h 770"/>
              <a:gd name="T8" fmla="*/ 2147483647 w 272"/>
              <a:gd name="T9" fmla="*/ 2147483647 h 770"/>
              <a:gd name="T10" fmla="*/ 2147483647 w 272"/>
              <a:gd name="T11" fmla="*/ 2147483647 h 770"/>
              <a:gd name="T12" fmla="*/ 2147483647 w 272"/>
              <a:gd name="T13" fmla="*/ 2147483647 h 770"/>
              <a:gd name="T14" fmla="*/ 2147483647 w 272"/>
              <a:gd name="T15" fmla="*/ 2147483647 h 770"/>
              <a:gd name="T16" fmla="*/ 2147483647 w 272"/>
              <a:gd name="T17" fmla="*/ 2147483647 h 770"/>
              <a:gd name="T18" fmla="*/ 2147483647 w 272"/>
              <a:gd name="T19" fmla="*/ 2147483647 h 770"/>
              <a:gd name="T20" fmla="*/ 2147483647 w 272"/>
              <a:gd name="T21" fmla="*/ 2147483647 h 770"/>
              <a:gd name="T22" fmla="*/ 2147483647 w 272"/>
              <a:gd name="T23" fmla="*/ 2147483647 h 770"/>
              <a:gd name="T24" fmla="*/ 2147483647 w 272"/>
              <a:gd name="T25" fmla="*/ 2147483647 h 770"/>
              <a:gd name="T26" fmla="*/ 2147483647 w 272"/>
              <a:gd name="T27" fmla="*/ 2147483647 h 770"/>
              <a:gd name="T28" fmla="*/ 2147483647 w 272"/>
              <a:gd name="T29" fmla="*/ 2147483647 h 770"/>
              <a:gd name="T30" fmla="*/ 2147483647 w 272"/>
              <a:gd name="T31" fmla="*/ 2147483647 h 770"/>
              <a:gd name="T32" fmla="*/ 2147483647 w 272"/>
              <a:gd name="T33" fmla="*/ 2147483647 h 770"/>
              <a:gd name="T34" fmla="*/ 2147483647 w 272"/>
              <a:gd name="T35" fmla="*/ 2147483647 h 770"/>
              <a:gd name="T36" fmla="*/ 2147483647 w 272"/>
              <a:gd name="T37" fmla="*/ 2147483647 h 770"/>
              <a:gd name="T38" fmla="*/ 2147483647 w 272"/>
              <a:gd name="T39" fmla="*/ 2147483647 h 770"/>
              <a:gd name="T40" fmla="*/ 2147483647 w 272"/>
              <a:gd name="T41" fmla="*/ 2147483647 h 770"/>
              <a:gd name="T42" fmla="*/ 2147483647 w 272"/>
              <a:gd name="T43" fmla="*/ 2147483647 h 770"/>
              <a:gd name="T44" fmla="*/ 2147483647 w 272"/>
              <a:gd name="T45" fmla="*/ 2147483647 h 770"/>
              <a:gd name="T46" fmla="*/ 2147483647 w 272"/>
              <a:gd name="T47" fmla="*/ 2147483647 h 770"/>
              <a:gd name="T48" fmla="*/ 2147483647 w 272"/>
              <a:gd name="T49" fmla="*/ 2147483647 h 770"/>
              <a:gd name="T50" fmla="*/ 2147483647 w 272"/>
              <a:gd name="T51" fmla="*/ 2147483647 h 770"/>
              <a:gd name="T52" fmla="*/ 2147483647 w 272"/>
              <a:gd name="T53" fmla="*/ 2147483647 h 770"/>
              <a:gd name="T54" fmla="*/ 2147483647 w 272"/>
              <a:gd name="T55" fmla="*/ 2147483647 h 770"/>
              <a:gd name="T56" fmla="*/ 2147483647 w 272"/>
              <a:gd name="T57" fmla="*/ 2147483647 h 770"/>
              <a:gd name="T58" fmla="*/ 2147483647 w 272"/>
              <a:gd name="T59" fmla="*/ 2147483647 h 770"/>
              <a:gd name="T60" fmla="*/ 2147483647 w 272"/>
              <a:gd name="T61" fmla="*/ 2147483647 h 770"/>
              <a:gd name="T62" fmla="*/ 2147483647 w 272"/>
              <a:gd name="T63" fmla="*/ 2147483647 h 770"/>
              <a:gd name="T64" fmla="*/ 2147483647 w 272"/>
              <a:gd name="T65" fmla="*/ 2147483647 h 770"/>
              <a:gd name="T66" fmla="*/ 2147483647 w 272"/>
              <a:gd name="T67" fmla="*/ 2147483647 h 770"/>
              <a:gd name="T68" fmla="*/ 2147483647 w 272"/>
              <a:gd name="T69" fmla="*/ 2147483647 h 770"/>
              <a:gd name="T70" fmla="*/ 2147483647 w 272"/>
              <a:gd name="T71" fmla="*/ 2147483647 h 770"/>
              <a:gd name="T72" fmla="*/ 2147483647 w 272"/>
              <a:gd name="T73" fmla="*/ 2147483647 h 770"/>
              <a:gd name="T74" fmla="*/ 0 w 272"/>
              <a:gd name="T75" fmla="*/ 2147483647 h 770"/>
              <a:gd name="T76" fmla="*/ 2147483647 w 272"/>
              <a:gd name="T77" fmla="*/ 2147483647 h 770"/>
              <a:gd name="T78" fmla="*/ 2147483647 w 272"/>
              <a:gd name="T79" fmla="*/ 2147483647 h 770"/>
              <a:gd name="T80" fmla="*/ 2147483647 w 272"/>
              <a:gd name="T81" fmla="*/ 2147483647 h 770"/>
              <a:gd name="T82" fmla="*/ 2147483647 w 272"/>
              <a:gd name="T83" fmla="*/ 2147483647 h 770"/>
              <a:gd name="T84" fmla="*/ 2147483647 w 272"/>
              <a:gd name="T85" fmla="*/ 2147483647 h 770"/>
              <a:gd name="T86" fmla="*/ 2147483647 w 272"/>
              <a:gd name="T87" fmla="*/ 2147483647 h 770"/>
              <a:gd name="T88" fmla="*/ 2147483647 w 272"/>
              <a:gd name="T89" fmla="*/ 2147483647 h 770"/>
              <a:gd name="T90" fmla="*/ 2147483647 w 272"/>
              <a:gd name="T91" fmla="*/ 2147483647 h 770"/>
              <a:gd name="T92" fmla="*/ 2147483647 w 272"/>
              <a:gd name="T93" fmla="*/ 2147483647 h 770"/>
              <a:gd name="T94" fmla="*/ 2147483647 w 272"/>
              <a:gd name="T95" fmla="*/ 2147483647 h 770"/>
              <a:gd name="T96" fmla="*/ 2147483647 w 272"/>
              <a:gd name="T97" fmla="*/ 0 h 7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
              <a:gd name="T148" fmla="*/ 0 h 770"/>
              <a:gd name="T149" fmla="*/ 272 w 272"/>
              <a:gd name="T150" fmla="*/ 770 h 7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 h="770">
                <a:moveTo>
                  <a:pt x="272" y="0"/>
                </a:moveTo>
                <a:lnTo>
                  <a:pt x="258" y="14"/>
                </a:lnTo>
                <a:lnTo>
                  <a:pt x="244" y="27"/>
                </a:lnTo>
                <a:lnTo>
                  <a:pt x="232" y="40"/>
                </a:lnTo>
                <a:lnTo>
                  <a:pt x="219" y="54"/>
                </a:lnTo>
                <a:lnTo>
                  <a:pt x="208" y="69"/>
                </a:lnTo>
                <a:lnTo>
                  <a:pt x="196" y="84"/>
                </a:lnTo>
                <a:lnTo>
                  <a:pt x="186" y="99"/>
                </a:lnTo>
                <a:lnTo>
                  <a:pt x="176" y="116"/>
                </a:lnTo>
                <a:lnTo>
                  <a:pt x="175" y="123"/>
                </a:lnTo>
                <a:lnTo>
                  <a:pt x="172" y="129"/>
                </a:lnTo>
                <a:lnTo>
                  <a:pt x="167" y="135"/>
                </a:lnTo>
                <a:lnTo>
                  <a:pt x="165" y="142"/>
                </a:lnTo>
                <a:lnTo>
                  <a:pt x="158" y="163"/>
                </a:lnTo>
                <a:lnTo>
                  <a:pt x="151" y="184"/>
                </a:lnTo>
                <a:lnTo>
                  <a:pt x="145" y="206"/>
                </a:lnTo>
                <a:lnTo>
                  <a:pt x="141" y="229"/>
                </a:lnTo>
                <a:lnTo>
                  <a:pt x="131" y="262"/>
                </a:lnTo>
                <a:lnTo>
                  <a:pt x="126" y="296"/>
                </a:lnTo>
                <a:lnTo>
                  <a:pt x="121" y="332"/>
                </a:lnTo>
                <a:lnTo>
                  <a:pt x="120" y="368"/>
                </a:lnTo>
                <a:lnTo>
                  <a:pt x="119" y="368"/>
                </a:lnTo>
                <a:lnTo>
                  <a:pt x="118" y="393"/>
                </a:lnTo>
                <a:lnTo>
                  <a:pt x="121" y="417"/>
                </a:lnTo>
                <a:lnTo>
                  <a:pt x="125" y="442"/>
                </a:lnTo>
                <a:lnTo>
                  <a:pt x="125" y="467"/>
                </a:lnTo>
                <a:lnTo>
                  <a:pt x="123" y="467"/>
                </a:lnTo>
                <a:lnTo>
                  <a:pt x="122" y="467"/>
                </a:lnTo>
                <a:lnTo>
                  <a:pt x="122" y="468"/>
                </a:lnTo>
                <a:lnTo>
                  <a:pt x="123" y="470"/>
                </a:lnTo>
                <a:lnTo>
                  <a:pt x="125" y="470"/>
                </a:lnTo>
                <a:lnTo>
                  <a:pt x="126" y="469"/>
                </a:lnTo>
                <a:lnTo>
                  <a:pt x="127" y="469"/>
                </a:lnTo>
                <a:lnTo>
                  <a:pt x="126" y="474"/>
                </a:lnTo>
                <a:lnTo>
                  <a:pt x="126" y="478"/>
                </a:lnTo>
                <a:lnTo>
                  <a:pt x="126" y="482"/>
                </a:lnTo>
                <a:lnTo>
                  <a:pt x="128" y="485"/>
                </a:lnTo>
                <a:lnTo>
                  <a:pt x="131" y="513"/>
                </a:lnTo>
                <a:lnTo>
                  <a:pt x="136" y="539"/>
                </a:lnTo>
                <a:lnTo>
                  <a:pt x="142" y="566"/>
                </a:lnTo>
                <a:lnTo>
                  <a:pt x="150" y="592"/>
                </a:lnTo>
                <a:lnTo>
                  <a:pt x="158" y="619"/>
                </a:lnTo>
                <a:lnTo>
                  <a:pt x="168" y="644"/>
                </a:lnTo>
                <a:lnTo>
                  <a:pt x="181" y="668"/>
                </a:lnTo>
                <a:lnTo>
                  <a:pt x="195" y="692"/>
                </a:lnTo>
                <a:lnTo>
                  <a:pt x="201" y="703"/>
                </a:lnTo>
                <a:lnTo>
                  <a:pt x="209" y="713"/>
                </a:lnTo>
                <a:lnTo>
                  <a:pt x="217" y="725"/>
                </a:lnTo>
                <a:lnTo>
                  <a:pt x="226" y="735"/>
                </a:lnTo>
                <a:lnTo>
                  <a:pt x="231" y="741"/>
                </a:lnTo>
                <a:lnTo>
                  <a:pt x="236" y="745"/>
                </a:lnTo>
                <a:lnTo>
                  <a:pt x="242" y="749"/>
                </a:lnTo>
                <a:lnTo>
                  <a:pt x="249" y="752"/>
                </a:lnTo>
                <a:lnTo>
                  <a:pt x="255" y="756"/>
                </a:lnTo>
                <a:lnTo>
                  <a:pt x="262" y="760"/>
                </a:lnTo>
                <a:lnTo>
                  <a:pt x="268" y="764"/>
                </a:lnTo>
                <a:lnTo>
                  <a:pt x="272" y="770"/>
                </a:lnTo>
                <a:lnTo>
                  <a:pt x="246" y="764"/>
                </a:lnTo>
                <a:lnTo>
                  <a:pt x="221" y="756"/>
                </a:lnTo>
                <a:lnTo>
                  <a:pt x="197" y="744"/>
                </a:lnTo>
                <a:lnTo>
                  <a:pt x="174" y="732"/>
                </a:lnTo>
                <a:lnTo>
                  <a:pt x="152" y="718"/>
                </a:lnTo>
                <a:lnTo>
                  <a:pt x="131" y="702"/>
                </a:lnTo>
                <a:lnTo>
                  <a:pt x="113" y="683"/>
                </a:lnTo>
                <a:lnTo>
                  <a:pt x="95" y="664"/>
                </a:lnTo>
                <a:lnTo>
                  <a:pt x="78" y="643"/>
                </a:lnTo>
                <a:lnTo>
                  <a:pt x="63" y="621"/>
                </a:lnTo>
                <a:lnTo>
                  <a:pt x="50" y="599"/>
                </a:lnTo>
                <a:lnTo>
                  <a:pt x="38" y="575"/>
                </a:lnTo>
                <a:lnTo>
                  <a:pt x="28" y="551"/>
                </a:lnTo>
                <a:lnTo>
                  <a:pt x="20" y="525"/>
                </a:lnTo>
                <a:lnTo>
                  <a:pt x="13" y="500"/>
                </a:lnTo>
                <a:lnTo>
                  <a:pt x="7" y="475"/>
                </a:lnTo>
                <a:lnTo>
                  <a:pt x="2" y="442"/>
                </a:lnTo>
                <a:lnTo>
                  <a:pt x="0" y="411"/>
                </a:lnTo>
                <a:lnTo>
                  <a:pt x="0" y="379"/>
                </a:lnTo>
                <a:lnTo>
                  <a:pt x="2" y="348"/>
                </a:lnTo>
                <a:lnTo>
                  <a:pt x="6" y="317"/>
                </a:lnTo>
                <a:lnTo>
                  <a:pt x="12" y="286"/>
                </a:lnTo>
                <a:lnTo>
                  <a:pt x="20" y="256"/>
                </a:lnTo>
                <a:lnTo>
                  <a:pt x="30" y="226"/>
                </a:lnTo>
                <a:lnTo>
                  <a:pt x="43" y="198"/>
                </a:lnTo>
                <a:lnTo>
                  <a:pt x="57" y="171"/>
                </a:lnTo>
                <a:lnTo>
                  <a:pt x="73" y="144"/>
                </a:lnTo>
                <a:lnTo>
                  <a:pt x="91" y="120"/>
                </a:lnTo>
                <a:lnTo>
                  <a:pt x="112" y="96"/>
                </a:lnTo>
                <a:lnTo>
                  <a:pt x="134" y="74"/>
                </a:lnTo>
                <a:lnTo>
                  <a:pt x="159" y="54"/>
                </a:lnTo>
                <a:lnTo>
                  <a:pt x="186" y="36"/>
                </a:lnTo>
                <a:lnTo>
                  <a:pt x="196" y="30"/>
                </a:lnTo>
                <a:lnTo>
                  <a:pt x="206" y="24"/>
                </a:lnTo>
                <a:lnTo>
                  <a:pt x="217" y="20"/>
                </a:lnTo>
                <a:lnTo>
                  <a:pt x="227" y="14"/>
                </a:lnTo>
                <a:lnTo>
                  <a:pt x="239" y="10"/>
                </a:lnTo>
                <a:lnTo>
                  <a:pt x="249" y="6"/>
                </a:lnTo>
                <a:lnTo>
                  <a:pt x="261" y="2"/>
                </a:lnTo>
                <a:lnTo>
                  <a:pt x="272" y="0"/>
                </a:lnTo>
                <a:close/>
              </a:path>
            </a:pathLst>
          </a:custGeom>
          <a:solidFill>
            <a:srgbClr val="D8DAC9"/>
          </a:solidFill>
          <a:ln w="9525">
            <a:noFill/>
            <a:round/>
            <a:headEnd/>
            <a:tailEnd/>
          </a:ln>
        </p:spPr>
        <p:txBody>
          <a:bodyPr/>
          <a:lstStyle/>
          <a:p>
            <a:endParaRPr lang="en-US"/>
          </a:p>
        </p:txBody>
      </p:sp>
      <p:sp>
        <p:nvSpPr>
          <p:cNvPr id="74" name="Freeform 19"/>
          <p:cNvSpPr>
            <a:spLocks/>
          </p:cNvSpPr>
          <p:nvPr/>
        </p:nvSpPr>
        <p:spPr bwMode="auto">
          <a:xfrm rot="1004478">
            <a:off x="7180263" y="2516988"/>
            <a:ext cx="139700" cy="520700"/>
          </a:xfrm>
          <a:custGeom>
            <a:avLst/>
            <a:gdLst>
              <a:gd name="T0" fmla="*/ 2147483647 w 205"/>
              <a:gd name="T1" fmla="*/ 0 h 766"/>
              <a:gd name="T2" fmla="*/ 2147483647 w 205"/>
              <a:gd name="T3" fmla="*/ 2147483647 h 766"/>
              <a:gd name="T4" fmla="*/ 2147483647 w 205"/>
              <a:gd name="T5" fmla="*/ 2147483647 h 766"/>
              <a:gd name="T6" fmla="*/ 2147483647 w 205"/>
              <a:gd name="T7" fmla="*/ 2147483647 h 766"/>
              <a:gd name="T8" fmla="*/ 2147483647 w 205"/>
              <a:gd name="T9" fmla="*/ 2147483647 h 766"/>
              <a:gd name="T10" fmla="*/ 2147483647 w 205"/>
              <a:gd name="T11" fmla="*/ 2147483647 h 766"/>
              <a:gd name="T12" fmla="*/ 2147483647 w 205"/>
              <a:gd name="T13" fmla="*/ 2147483647 h 766"/>
              <a:gd name="T14" fmla="*/ 2147483647 w 205"/>
              <a:gd name="T15" fmla="*/ 2147483647 h 766"/>
              <a:gd name="T16" fmla="*/ 2147483647 w 205"/>
              <a:gd name="T17" fmla="*/ 2147483647 h 766"/>
              <a:gd name="T18" fmla="*/ 2147483647 w 205"/>
              <a:gd name="T19" fmla="*/ 2147483647 h 766"/>
              <a:gd name="T20" fmla="*/ 2147483647 w 205"/>
              <a:gd name="T21" fmla="*/ 2147483647 h 766"/>
              <a:gd name="T22" fmla="*/ 2147483647 w 205"/>
              <a:gd name="T23" fmla="*/ 2147483647 h 766"/>
              <a:gd name="T24" fmla="*/ 2147483647 w 205"/>
              <a:gd name="T25" fmla="*/ 2147483647 h 766"/>
              <a:gd name="T26" fmla="*/ 2147483647 w 205"/>
              <a:gd name="T27" fmla="*/ 2147483647 h 766"/>
              <a:gd name="T28" fmla="*/ 2147483647 w 205"/>
              <a:gd name="T29" fmla="*/ 2147483647 h 766"/>
              <a:gd name="T30" fmla="*/ 2147483647 w 205"/>
              <a:gd name="T31" fmla="*/ 2147483647 h 766"/>
              <a:gd name="T32" fmla="*/ 2147483647 w 205"/>
              <a:gd name="T33" fmla="*/ 2147483647 h 766"/>
              <a:gd name="T34" fmla="*/ 2147483647 w 205"/>
              <a:gd name="T35" fmla="*/ 2147483647 h 766"/>
              <a:gd name="T36" fmla="*/ 2147483647 w 205"/>
              <a:gd name="T37" fmla="*/ 2147483647 h 766"/>
              <a:gd name="T38" fmla="*/ 2147483647 w 205"/>
              <a:gd name="T39" fmla="*/ 2147483647 h 766"/>
              <a:gd name="T40" fmla="*/ 2147483647 w 205"/>
              <a:gd name="T41" fmla="*/ 2147483647 h 766"/>
              <a:gd name="T42" fmla="*/ 2147483647 w 205"/>
              <a:gd name="T43" fmla="*/ 2147483647 h 766"/>
              <a:gd name="T44" fmla="*/ 2147483647 w 205"/>
              <a:gd name="T45" fmla="*/ 2147483647 h 766"/>
              <a:gd name="T46" fmla="*/ 2147483647 w 205"/>
              <a:gd name="T47" fmla="*/ 2147483647 h 766"/>
              <a:gd name="T48" fmla="*/ 2147483647 w 205"/>
              <a:gd name="T49" fmla="*/ 2147483647 h 766"/>
              <a:gd name="T50" fmla="*/ 2147483647 w 205"/>
              <a:gd name="T51" fmla="*/ 2147483647 h 766"/>
              <a:gd name="T52" fmla="*/ 2147483647 w 205"/>
              <a:gd name="T53" fmla="*/ 2147483647 h 766"/>
              <a:gd name="T54" fmla="*/ 2147483647 w 205"/>
              <a:gd name="T55" fmla="*/ 2147483647 h 766"/>
              <a:gd name="T56" fmla="*/ 2147483647 w 205"/>
              <a:gd name="T57" fmla="*/ 2147483647 h 766"/>
              <a:gd name="T58" fmla="*/ 2147483647 w 205"/>
              <a:gd name="T59" fmla="*/ 2147483647 h 766"/>
              <a:gd name="T60" fmla="*/ 2147483647 w 205"/>
              <a:gd name="T61" fmla="*/ 2147483647 h 766"/>
              <a:gd name="T62" fmla="*/ 2147483647 w 205"/>
              <a:gd name="T63" fmla="*/ 2147483647 h 766"/>
              <a:gd name="T64" fmla="*/ 2147483647 w 205"/>
              <a:gd name="T65" fmla="*/ 2147483647 h 766"/>
              <a:gd name="T66" fmla="*/ 2147483647 w 205"/>
              <a:gd name="T67" fmla="*/ 2147483647 h 766"/>
              <a:gd name="T68" fmla="*/ 2147483647 w 205"/>
              <a:gd name="T69" fmla="*/ 2147483647 h 766"/>
              <a:gd name="T70" fmla="*/ 2147483647 w 205"/>
              <a:gd name="T71" fmla="*/ 2147483647 h 766"/>
              <a:gd name="T72" fmla="*/ 2147483647 w 205"/>
              <a:gd name="T73" fmla="*/ 2147483647 h 766"/>
              <a:gd name="T74" fmla="*/ 2147483647 w 205"/>
              <a:gd name="T75" fmla="*/ 2147483647 h 766"/>
              <a:gd name="T76" fmla="*/ 2147483647 w 205"/>
              <a:gd name="T77" fmla="*/ 2147483647 h 766"/>
              <a:gd name="T78" fmla="*/ 0 w 205"/>
              <a:gd name="T79" fmla="*/ 2147483647 h 766"/>
              <a:gd name="T80" fmla="*/ 2147483647 w 205"/>
              <a:gd name="T81" fmla="*/ 2147483647 h 766"/>
              <a:gd name="T82" fmla="*/ 2147483647 w 205"/>
              <a:gd name="T83" fmla="*/ 2147483647 h 766"/>
              <a:gd name="T84" fmla="*/ 2147483647 w 205"/>
              <a:gd name="T85" fmla="*/ 2147483647 h 766"/>
              <a:gd name="T86" fmla="*/ 2147483647 w 205"/>
              <a:gd name="T87" fmla="*/ 2147483647 h 766"/>
              <a:gd name="T88" fmla="*/ 2147483647 w 205"/>
              <a:gd name="T89" fmla="*/ 2147483647 h 766"/>
              <a:gd name="T90" fmla="*/ 2147483647 w 205"/>
              <a:gd name="T91" fmla="*/ 2147483647 h 766"/>
              <a:gd name="T92" fmla="*/ 2147483647 w 205"/>
              <a:gd name="T93" fmla="*/ 2147483647 h 766"/>
              <a:gd name="T94" fmla="*/ 2147483647 w 205"/>
              <a:gd name="T95" fmla="*/ 2147483647 h 766"/>
              <a:gd name="T96" fmla="*/ 2147483647 w 205"/>
              <a:gd name="T97" fmla="*/ 2147483647 h 766"/>
              <a:gd name="T98" fmla="*/ 2147483647 w 205"/>
              <a:gd name="T99" fmla="*/ 2147483647 h 766"/>
              <a:gd name="T100" fmla="*/ 2147483647 w 205"/>
              <a:gd name="T101" fmla="*/ 2147483647 h 766"/>
              <a:gd name="T102" fmla="*/ 2147483647 w 205"/>
              <a:gd name="T103" fmla="*/ 2147483647 h 766"/>
              <a:gd name="T104" fmla="*/ 2147483647 w 205"/>
              <a:gd name="T105" fmla="*/ 0 h 7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5"/>
              <a:gd name="T160" fmla="*/ 0 h 766"/>
              <a:gd name="T161" fmla="*/ 205 w 205"/>
              <a:gd name="T162" fmla="*/ 766 h 7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5" h="766">
                <a:moveTo>
                  <a:pt x="186" y="0"/>
                </a:moveTo>
                <a:lnTo>
                  <a:pt x="160" y="25"/>
                </a:lnTo>
                <a:lnTo>
                  <a:pt x="137" y="51"/>
                </a:lnTo>
                <a:lnTo>
                  <a:pt x="117" y="79"/>
                </a:lnTo>
                <a:lnTo>
                  <a:pt x="98" y="109"/>
                </a:lnTo>
                <a:lnTo>
                  <a:pt x="83" y="139"/>
                </a:lnTo>
                <a:lnTo>
                  <a:pt x="69" y="171"/>
                </a:lnTo>
                <a:lnTo>
                  <a:pt x="60" y="203"/>
                </a:lnTo>
                <a:lnTo>
                  <a:pt x="52" y="238"/>
                </a:lnTo>
                <a:lnTo>
                  <a:pt x="44" y="299"/>
                </a:lnTo>
                <a:lnTo>
                  <a:pt x="39" y="361"/>
                </a:lnTo>
                <a:lnTo>
                  <a:pt x="38" y="425"/>
                </a:lnTo>
                <a:lnTo>
                  <a:pt x="43" y="487"/>
                </a:lnTo>
                <a:lnTo>
                  <a:pt x="46" y="503"/>
                </a:lnTo>
                <a:lnTo>
                  <a:pt x="51" y="518"/>
                </a:lnTo>
                <a:lnTo>
                  <a:pt x="54" y="534"/>
                </a:lnTo>
                <a:lnTo>
                  <a:pt x="59" y="550"/>
                </a:lnTo>
                <a:lnTo>
                  <a:pt x="65" y="565"/>
                </a:lnTo>
                <a:lnTo>
                  <a:pt x="69" y="581"/>
                </a:lnTo>
                <a:lnTo>
                  <a:pt x="75" y="597"/>
                </a:lnTo>
                <a:lnTo>
                  <a:pt x="81" y="614"/>
                </a:lnTo>
                <a:lnTo>
                  <a:pt x="91" y="637"/>
                </a:lnTo>
                <a:lnTo>
                  <a:pt x="103" y="658"/>
                </a:lnTo>
                <a:lnTo>
                  <a:pt x="115" y="682"/>
                </a:lnTo>
                <a:lnTo>
                  <a:pt x="130" y="702"/>
                </a:lnTo>
                <a:lnTo>
                  <a:pt x="147" y="722"/>
                </a:lnTo>
                <a:lnTo>
                  <a:pt x="164" y="739"/>
                </a:lnTo>
                <a:lnTo>
                  <a:pt x="183" y="754"/>
                </a:lnTo>
                <a:lnTo>
                  <a:pt x="205" y="766"/>
                </a:lnTo>
                <a:lnTo>
                  <a:pt x="173" y="756"/>
                </a:lnTo>
                <a:lnTo>
                  <a:pt x="144" y="740"/>
                </a:lnTo>
                <a:lnTo>
                  <a:pt x="118" y="720"/>
                </a:lnTo>
                <a:lnTo>
                  <a:pt x="95" y="695"/>
                </a:lnTo>
                <a:lnTo>
                  <a:pt x="75" y="668"/>
                </a:lnTo>
                <a:lnTo>
                  <a:pt x="58" y="638"/>
                </a:lnTo>
                <a:lnTo>
                  <a:pt x="43" y="607"/>
                </a:lnTo>
                <a:lnTo>
                  <a:pt x="31" y="577"/>
                </a:lnTo>
                <a:lnTo>
                  <a:pt x="14" y="514"/>
                </a:lnTo>
                <a:lnTo>
                  <a:pt x="4" y="450"/>
                </a:lnTo>
                <a:lnTo>
                  <a:pt x="0" y="383"/>
                </a:lnTo>
                <a:lnTo>
                  <a:pt x="2" y="318"/>
                </a:lnTo>
                <a:lnTo>
                  <a:pt x="13" y="252"/>
                </a:lnTo>
                <a:lnTo>
                  <a:pt x="30" y="190"/>
                </a:lnTo>
                <a:lnTo>
                  <a:pt x="53" y="130"/>
                </a:lnTo>
                <a:lnTo>
                  <a:pt x="84" y="76"/>
                </a:lnTo>
                <a:lnTo>
                  <a:pt x="96" y="63"/>
                </a:lnTo>
                <a:lnTo>
                  <a:pt x="107" y="50"/>
                </a:lnTo>
                <a:lnTo>
                  <a:pt x="119" y="39"/>
                </a:lnTo>
                <a:lnTo>
                  <a:pt x="132" y="28"/>
                </a:lnTo>
                <a:lnTo>
                  <a:pt x="144" y="18"/>
                </a:lnTo>
                <a:lnTo>
                  <a:pt x="157" y="10"/>
                </a:lnTo>
                <a:lnTo>
                  <a:pt x="171" y="4"/>
                </a:lnTo>
                <a:lnTo>
                  <a:pt x="186" y="0"/>
                </a:lnTo>
                <a:close/>
              </a:path>
            </a:pathLst>
          </a:custGeom>
          <a:solidFill>
            <a:srgbClr val="808080"/>
          </a:solidFill>
          <a:ln w="9525">
            <a:solidFill>
              <a:srgbClr val="808080"/>
            </a:solidFill>
            <a:round/>
            <a:headEnd/>
            <a:tailEnd/>
          </a:ln>
        </p:spPr>
        <p:txBody>
          <a:bodyPr/>
          <a:lstStyle/>
          <a:p>
            <a:endParaRPr lang="en-US"/>
          </a:p>
        </p:txBody>
      </p:sp>
      <p:sp>
        <p:nvSpPr>
          <p:cNvPr id="75" name="Freeform 20"/>
          <p:cNvSpPr>
            <a:spLocks/>
          </p:cNvSpPr>
          <p:nvPr/>
        </p:nvSpPr>
        <p:spPr bwMode="auto">
          <a:xfrm rot="1004478">
            <a:off x="7342188" y="2667800"/>
            <a:ext cx="241300" cy="347663"/>
          </a:xfrm>
          <a:custGeom>
            <a:avLst/>
            <a:gdLst>
              <a:gd name="T0" fmla="*/ 2147483647 w 354"/>
              <a:gd name="T1" fmla="*/ 2147483647 h 509"/>
              <a:gd name="T2" fmla="*/ 2147483647 w 354"/>
              <a:gd name="T3" fmla="*/ 2147483647 h 509"/>
              <a:gd name="T4" fmla="*/ 2147483647 w 354"/>
              <a:gd name="T5" fmla="*/ 2147483647 h 509"/>
              <a:gd name="T6" fmla="*/ 2147483647 w 354"/>
              <a:gd name="T7" fmla="*/ 2147483647 h 509"/>
              <a:gd name="T8" fmla="*/ 2147483647 w 354"/>
              <a:gd name="T9" fmla="*/ 2147483647 h 509"/>
              <a:gd name="T10" fmla="*/ 2147483647 w 354"/>
              <a:gd name="T11" fmla="*/ 2147483647 h 509"/>
              <a:gd name="T12" fmla="*/ 2147483647 w 354"/>
              <a:gd name="T13" fmla="*/ 2147483647 h 509"/>
              <a:gd name="T14" fmla="*/ 2147483647 w 354"/>
              <a:gd name="T15" fmla="*/ 2147483647 h 509"/>
              <a:gd name="T16" fmla="*/ 2147483647 w 354"/>
              <a:gd name="T17" fmla="*/ 2147483647 h 509"/>
              <a:gd name="T18" fmla="*/ 2147483647 w 354"/>
              <a:gd name="T19" fmla="*/ 2147483647 h 509"/>
              <a:gd name="T20" fmla="*/ 2147483647 w 354"/>
              <a:gd name="T21" fmla="*/ 2147483647 h 509"/>
              <a:gd name="T22" fmla="*/ 2147483647 w 354"/>
              <a:gd name="T23" fmla="*/ 2147483647 h 509"/>
              <a:gd name="T24" fmla="*/ 2147483647 w 354"/>
              <a:gd name="T25" fmla="*/ 2147483647 h 509"/>
              <a:gd name="T26" fmla="*/ 2147483647 w 354"/>
              <a:gd name="T27" fmla="*/ 2147483647 h 509"/>
              <a:gd name="T28" fmla="*/ 2147483647 w 354"/>
              <a:gd name="T29" fmla="*/ 2147483647 h 509"/>
              <a:gd name="T30" fmla="*/ 2147483647 w 354"/>
              <a:gd name="T31" fmla="*/ 2147483647 h 509"/>
              <a:gd name="T32" fmla="*/ 2147483647 w 354"/>
              <a:gd name="T33" fmla="*/ 2147483647 h 509"/>
              <a:gd name="T34" fmla="*/ 2147483647 w 354"/>
              <a:gd name="T35" fmla="*/ 2147483647 h 509"/>
              <a:gd name="T36" fmla="*/ 2147483647 w 354"/>
              <a:gd name="T37" fmla="*/ 2147483647 h 509"/>
              <a:gd name="T38" fmla="*/ 2147483647 w 354"/>
              <a:gd name="T39" fmla="*/ 2147483647 h 509"/>
              <a:gd name="T40" fmla="*/ 2147483647 w 354"/>
              <a:gd name="T41" fmla="*/ 2147483647 h 509"/>
              <a:gd name="T42" fmla="*/ 2147483647 w 354"/>
              <a:gd name="T43" fmla="*/ 2147483647 h 509"/>
              <a:gd name="T44" fmla="*/ 2147483647 w 354"/>
              <a:gd name="T45" fmla="*/ 2147483647 h 509"/>
              <a:gd name="T46" fmla="*/ 2147483647 w 354"/>
              <a:gd name="T47" fmla="*/ 2147483647 h 509"/>
              <a:gd name="T48" fmla="*/ 2147483647 w 354"/>
              <a:gd name="T49" fmla="*/ 2147483647 h 509"/>
              <a:gd name="T50" fmla="*/ 2147483647 w 354"/>
              <a:gd name="T51" fmla="*/ 2147483647 h 509"/>
              <a:gd name="T52" fmla="*/ 2147483647 w 354"/>
              <a:gd name="T53" fmla="*/ 2147483647 h 509"/>
              <a:gd name="T54" fmla="*/ 2147483647 w 354"/>
              <a:gd name="T55" fmla="*/ 2147483647 h 509"/>
              <a:gd name="T56" fmla="*/ 2147483647 w 354"/>
              <a:gd name="T57" fmla="*/ 2147483647 h 509"/>
              <a:gd name="T58" fmla="*/ 2147483647 w 354"/>
              <a:gd name="T59" fmla="*/ 2147483647 h 509"/>
              <a:gd name="T60" fmla="*/ 2147483647 w 354"/>
              <a:gd name="T61" fmla="*/ 2147483647 h 509"/>
              <a:gd name="T62" fmla="*/ 0 w 354"/>
              <a:gd name="T63" fmla="*/ 2147483647 h 509"/>
              <a:gd name="T64" fmla="*/ 2147483647 w 354"/>
              <a:gd name="T65" fmla="*/ 2147483647 h 509"/>
              <a:gd name="T66" fmla="*/ 2147483647 w 354"/>
              <a:gd name="T67" fmla="*/ 2147483647 h 509"/>
              <a:gd name="T68" fmla="*/ 2147483647 w 354"/>
              <a:gd name="T69" fmla="*/ 2147483647 h 509"/>
              <a:gd name="T70" fmla="*/ 2147483647 w 354"/>
              <a:gd name="T71" fmla="*/ 2147483647 h 509"/>
              <a:gd name="T72" fmla="*/ 2147483647 w 354"/>
              <a:gd name="T73" fmla="*/ 2147483647 h 509"/>
              <a:gd name="T74" fmla="*/ 2147483647 w 354"/>
              <a:gd name="T75" fmla="*/ 2147483647 h 509"/>
              <a:gd name="T76" fmla="*/ 2147483647 w 354"/>
              <a:gd name="T77" fmla="*/ 2147483647 h 509"/>
              <a:gd name="T78" fmla="*/ 2147483647 w 354"/>
              <a:gd name="T79" fmla="*/ 2147483647 h 509"/>
              <a:gd name="T80" fmla="*/ 2147483647 w 354"/>
              <a:gd name="T81" fmla="*/ 2147483647 h 509"/>
              <a:gd name="T82" fmla="*/ 2147483647 w 354"/>
              <a:gd name="T83" fmla="*/ 2147483647 h 509"/>
              <a:gd name="T84" fmla="*/ 2147483647 w 354"/>
              <a:gd name="T85" fmla="*/ 2147483647 h 509"/>
              <a:gd name="T86" fmla="*/ 2147483647 w 354"/>
              <a:gd name="T87" fmla="*/ 0 h 509"/>
              <a:gd name="T88" fmla="*/ 2147483647 w 354"/>
              <a:gd name="T89" fmla="*/ 2147483647 h 509"/>
              <a:gd name="T90" fmla="*/ 2147483647 w 354"/>
              <a:gd name="T91" fmla="*/ 2147483647 h 509"/>
              <a:gd name="T92" fmla="*/ 2147483647 w 354"/>
              <a:gd name="T93" fmla="*/ 2147483647 h 509"/>
              <a:gd name="T94" fmla="*/ 2147483647 w 354"/>
              <a:gd name="T95" fmla="*/ 2147483647 h 509"/>
              <a:gd name="T96" fmla="*/ 2147483647 w 354"/>
              <a:gd name="T97" fmla="*/ 2147483647 h 509"/>
              <a:gd name="T98" fmla="*/ 2147483647 w 354"/>
              <a:gd name="T99" fmla="*/ 2147483647 h 509"/>
              <a:gd name="T100" fmla="*/ 2147483647 w 354"/>
              <a:gd name="T101" fmla="*/ 2147483647 h 509"/>
              <a:gd name="T102" fmla="*/ 2147483647 w 354"/>
              <a:gd name="T103" fmla="*/ 2147483647 h 5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4"/>
              <a:gd name="T157" fmla="*/ 0 h 509"/>
              <a:gd name="T158" fmla="*/ 354 w 354"/>
              <a:gd name="T159" fmla="*/ 509 h 50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4" h="509">
                <a:moveTo>
                  <a:pt x="266" y="38"/>
                </a:moveTo>
                <a:lnTo>
                  <a:pt x="294" y="72"/>
                </a:lnTo>
                <a:lnTo>
                  <a:pt x="317" y="108"/>
                </a:lnTo>
                <a:lnTo>
                  <a:pt x="335" y="148"/>
                </a:lnTo>
                <a:lnTo>
                  <a:pt x="346" y="189"/>
                </a:lnTo>
                <a:lnTo>
                  <a:pt x="353" y="233"/>
                </a:lnTo>
                <a:lnTo>
                  <a:pt x="354" y="277"/>
                </a:lnTo>
                <a:lnTo>
                  <a:pt x="349" y="320"/>
                </a:lnTo>
                <a:lnTo>
                  <a:pt x="339" y="363"/>
                </a:lnTo>
                <a:lnTo>
                  <a:pt x="330" y="387"/>
                </a:lnTo>
                <a:lnTo>
                  <a:pt x="318" y="410"/>
                </a:lnTo>
                <a:lnTo>
                  <a:pt x="306" y="433"/>
                </a:lnTo>
                <a:lnTo>
                  <a:pt x="291" y="454"/>
                </a:lnTo>
                <a:lnTo>
                  <a:pt x="272" y="472"/>
                </a:lnTo>
                <a:lnTo>
                  <a:pt x="253" y="487"/>
                </a:lnTo>
                <a:lnTo>
                  <a:pt x="230" y="497"/>
                </a:lnTo>
                <a:lnTo>
                  <a:pt x="204" y="501"/>
                </a:lnTo>
                <a:lnTo>
                  <a:pt x="186" y="508"/>
                </a:lnTo>
                <a:lnTo>
                  <a:pt x="187" y="509"/>
                </a:lnTo>
                <a:lnTo>
                  <a:pt x="172" y="506"/>
                </a:lnTo>
                <a:lnTo>
                  <a:pt x="158" y="504"/>
                </a:lnTo>
                <a:lnTo>
                  <a:pt x="143" y="500"/>
                </a:lnTo>
                <a:lnTo>
                  <a:pt x="129" y="495"/>
                </a:lnTo>
                <a:lnTo>
                  <a:pt x="115" y="490"/>
                </a:lnTo>
                <a:lnTo>
                  <a:pt x="103" y="482"/>
                </a:lnTo>
                <a:lnTo>
                  <a:pt x="90" y="472"/>
                </a:lnTo>
                <a:lnTo>
                  <a:pt x="80" y="460"/>
                </a:lnTo>
                <a:lnTo>
                  <a:pt x="53" y="424"/>
                </a:lnTo>
                <a:lnTo>
                  <a:pt x="31" y="386"/>
                </a:lnTo>
                <a:lnTo>
                  <a:pt x="15" y="343"/>
                </a:lnTo>
                <a:lnTo>
                  <a:pt x="5" y="300"/>
                </a:lnTo>
                <a:lnTo>
                  <a:pt x="0" y="255"/>
                </a:lnTo>
                <a:lnTo>
                  <a:pt x="2" y="210"/>
                </a:lnTo>
                <a:lnTo>
                  <a:pt x="11" y="166"/>
                </a:lnTo>
                <a:lnTo>
                  <a:pt x="26" y="122"/>
                </a:lnTo>
                <a:lnTo>
                  <a:pt x="35" y="100"/>
                </a:lnTo>
                <a:lnTo>
                  <a:pt x="46" y="78"/>
                </a:lnTo>
                <a:lnTo>
                  <a:pt x="61" y="59"/>
                </a:lnTo>
                <a:lnTo>
                  <a:pt x="77" y="40"/>
                </a:lnTo>
                <a:lnTo>
                  <a:pt x="96" y="25"/>
                </a:lnTo>
                <a:lnTo>
                  <a:pt x="117" y="14"/>
                </a:lnTo>
                <a:lnTo>
                  <a:pt x="138" y="7"/>
                </a:lnTo>
                <a:lnTo>
                  <a:pt x="163" y="4"/>
                </a:lnTo>
                <a:lnTo>
                  <a:pt x="170" y="0"/>
                </a:lnTo>
                <a:lnTo>
                  <a:pt x="178" y="1"/>
                </a:lnTo>
                <a:lnTo>
                  <a:pt x="186" y="2"/>
                </a:lnTo>
                <a:lnTo>
                  <a:pt x="194" y="4"/>
                </a:lnTo>
                <a:lnTo>
                  <a:pt x="201" y="6"/>
                </a:lnTo>
                <a:lnTo>
                  <a:pt x="209" y="9"/>
                </a:lnTo>
                <a:lnTo>
                  <a:pt x="217" y="10"/>
                </a:lnTo>
                <a:lnTo>
                  <a:pt x="224" y="12"/>
                </a:lnTo>
                <a:lnTo>
                  <a:pt x="266" y="38"/>
                </a:lnTo>
                <a:close/>
              </a:path>
            </a:pathLst>
          </a:custGeom>
          <a:solidFill>
            <a:srgbClr val="8E9365"/>
          </a:solidFill>
          <a:ln w="9525">
            <a:noFill/>
            <a:round/>
            <a:headEnd/>
            <a:tailEnd/>
          </a:ln>
        </p:spPr>
        <p:txBody>
          <a:bodyPr/>
          <a:lstStyle/>
          <a:p>
            <a:endParaRPr lang="en-US"/>
          </a:p>
        </p:txBody>
      </p:sp>
      <p:sp>
        <p:nvSpPr>
          <p:cNvPr id="76" name="Freeform 21"/>
          <p:cNvSpPr>
            <a:spLocks/>
          </p:cNvSpPr>
          <p:nvPr/>
        </p:nvSpPr>
        <p:spPr bwMode="auto">
          <a:xfrm rot="1004478">
            <a:off x="7353300" y="2677325"/>
            <a:ext cx="196850" cy="315913"/>
          </a:xfrm>
          <a:custGeom>
            <a:avLst/>
            <a:gdLst>
              <a:gd name="T0" fmla="*/ 2147483647 w 291"/>
              <a:gd name="T1" fmla="*/ 2147483647 h 461"/>
              <a:gd name="T2" fmla="*/ 2147483647 w 291"/>
              <a:gd name="T3" fmla="*/ 2147483647 h 461"/>
              <a:gd name="T4" fmla="*/ 2147483647 w 291"/>
              <a:gd name="T5" fmla="*/ 2147483647 h 461"/>
              <a:gd name="T6" fmla="*/ 2147483647 w 291"/>
              <a:gd name="T7" fmla="*/ 2147483647 h 461"/>
              <a:gd name="T8" fmla="*/ 2147483647 w 291"/>
              <a:gd name="T9" fmla="*/ 2147483647 h 461"/>
              <a:gd name="T10" fmla="*/ 2147483647 w 291"/>
              <a:gd name="T11" fmla="*/ 2147483647 h 461"/>
              <a:gd name="T12" fmla="*/ 2147483647 w 291"/>
              <a:gd name="T13" fmla="*/ 2147483647 h 461"/>
              <a:gd name="T14" fmla="*/ 2147483647 w 291"/>
              <a:gd name="T15" fmla="*/ 2147483647 h 461"/>
              <a:gd name="T16" fmla="*/ 2147483647 w 291"/>
              <a:gd name="T17" fmla="*/ 2147483647 h 461"/>
              <a:gd name="T18" fmla="*/ 2147483647 w 291"/>
              <a:gd name="T19" fmla="*/ 2147483647 h 461"/>
              <a:gd name="T20" fmla="*/ 2147483647 w 291"/>
              <a:gd name="T21" fmla="*/ 2147483647 h 461"/>
              <a:gd name="T22" fmla="*/ 2147483647 w 291"/>
              <a:gd name="T23" fmla="*/ 2147483647 h 461"/>
              <a:gd name="T24" fmla="*/ 2147483647 w 291"/>
              <a:gd name="T25" fmla="*/ 2147483647 h 461"/>
              <a:gd name="T26" fmla="*/ 2147483647 w 291"/>
              <a:gd name="T27" fmla="*/ 2147483647 h 461"/>
              <a:gd name="T28" fmla="*/ 2147483647 w 291"/>
              <a:gd name="T29" fmla="*/ 2147483647 h 461"/>
              <a:gd name="T30" fmla="*/ 2147483647 w 291"/>
              <a:gd name="T31" fmla="*/ 2147483647 h 461"/>
              <a:gd name="T32" fmla="*/ 2147483647 w 291"/>
              <a:gd name="T33" fmla="*/ 2147483647 h 461"/>
              <a:gd name="T34" fmla="*/ 2147483647 w 291"/>
              <a:gd name="T35" fmla="*/ 2147483647 h 461"/>
              <a:gd name="T36" fmla="*/ 2147483647 w 291"/>
              <a:gd name="T37" fmla="*/ 2147483647 h 461"/>
              <a:gd name="T38" fmla="*/ 2147483647 w 291"/>
              <a:gd name="T39" fmla="*/ 2147483647 h 461"/>
              <a:gd name="T40" fmla="*/ 2147483647 w 291"/>
              <a:gd name="T41" fmla="*/ 2147483647 h 461"/>
              <a:gd name="T42" fmla="*/ 2147483647 w 291"/>
              <a:gd name="T43" fmla="*/ 2147483647 h 461"/>
              <a:gd name="T44" fmla="*/ 2147483647 w 291"/>
              <a:gd name="T45" fmla="*/ 2147483647 h 461"/>
              <a:gd name="T46" fmla="*/ 2147483647 w 291"/>
              <a:gd name="T47" fmla="*/ 2147483647 h 461"/>
              <a:gd name="T48" fmla="*/ 2147483647 w 291"/>
              <a:gd name="T49" fmla="*/ 2147483647 h 461"/>
              <a:gd name="T50" fmla="*/ 2147483647 w 291"/>
              <a:gd name="T51" fmla="*/ 2147483647 h 461"/>
              <a:gd name="T52" fmla="*/ 2147483647 w 291"/>
              <a:gd name="T53" fmla="*/ 2147483647 h 461"/>
              <a:gd name="T54" fmla="*/ 2147483647 w 291"/>
              <a:gd name="T55" fmla="*/ 2147483647 h 461"/>
              <a:gd name="T56" fmla="*/ 2147483647 w 291"/>
              <a:gd name="T57" fmla="*/ 2147483647 h 461"/>
              <a:gd name="T58" fmla="*/ 2147483647 w 291"/>
              <a:gd name="T59" fmla="*/ 2147483647 h 461"/>
              <a:gd name="T60" fmla="*/ 2147483647 w 291"/>
              <a:gd name="T61" fmla="*/ 2147483647 h 461"/>
              <a:gd name="T62" fmla="*/ 2147483647 w 291"/>
              <a:gd name="T63" fmla="*/ 2147483647 h 461"/>
              <a:gd name="T64" fmla="*/ 2147483647 w 291"/>
              <a:gd name="T65" fmla="*/ 2147483647 h 4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1"/>
              <a:gd name="T100" fmla="*/ 0 h 461"/>
              <a:gd name="T101" fmla="*/ 291 w 291"/>
              <a:gd name="T102" fmla="*/ 461 h 4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1" h="461">
                <a:moveTo>
                  <a:pt x="287" y="188"/>
                </a:moveTo>
                <a:lnTo>
                  <a:pt x="291" y="221"/>
                </a:lnTo>
                <a:lnTo>
                  <a:pt x="291" y="256"/>
                </a:lnTo>
                <a:lnTo>
                  <a:pt x="287" y="288"/>
                </a:lnTo>
                <a:lnTo>
                  <a:pt x="279" y="320"/>
                </a:lnTo>
                <a:lnTo>
                  <a:pt x="269" y="350"/>
                </a:lnTo>
                <a:lnTo>
                  <a:pt x="255" y="380"/>
                </a:lnTo>
                <a:lnTo>
                  <a:pt x="237" y="408"/>
                </a:lnTo>
                <a:lnTo>
                  <a:pt x="216" y="433"/>
                </a:lnTo>
                <a:lnTo>
                  <a:pt x="208" y="439"/>
                </a:lnTo>
                <a:lnTo>
                  <a:pt x="199" y="445"/>
                </a:lnTo>
                <a:lnTo>
                  <a:pt x="188" y="450"/>
                </a:lnTo>
                <a:lnTo>
                  <a:pt x="179" y="456"/>
                </a:lnTo>
                <a:lnTo>
                  <a:pt x="169" y="460"/>
                </a:lnTo>
                <a:lnTo>
                  <a:pt x="158" y="461"/>
                </a:lnTo>
                <a:lnTo>
                  <a:pt x="147" y="461"/>
                </a:lnTo>
                <a:lnTo>
                  <a:pt x="136" y="456"/>
                </a:lnTo>
                <a:lnTo>
                  <a:pt x="126" y="457"/>
                </a:lnTo>
                <a:lnTo>
                  <a:pt x="118" y="455"/>
                </a:lnTo>
                <a:lnTo>
                  <a:pt x="109" y="451"/>
                </a:lnTo>
                <a:lnTo>
                  <a:pt x="101" y="446"/>
                </a:lnTo>
                <a:lnTo>
                  <a:pt x="94" y="440"/>
                </a:lnTo>
                <a:lnTo>
                  <a:pt x="87" y="434"/>
                </a:lnTo>
                <a:lnTo>
                  <a:pt x="79" y="428"/>
                </a:lnTo>
                <a:lnTo>
                  <a:pt x="72" y="424"/>
                </a:lnTo>
                <a:lnTo>
                  <a:pt x="72" y="425"/>
                </a:lnTo>
                <a:lnTo>
                  <a:pt x="73" y="425"/>
                </a:lnTo>
                <a:lnTo>
                  <a:pt x="74" y="425"/>
                </a:lnTo>
                <a:lnTo>
                  <a:pt x="75" y="423"/>
                </a:lnTo>
                <a:lnTo>
                  <a:pt x="74" y="421"/>
                </a:lnTo>
                <a:lnTo>
                  <a:pt x="71" y="419"/>
                </a:lnTo>
                <a:lnTo>
                  <a:pt x="68" y="416"/>
                </a:lnTo>
                <a:lnTo>
                  <a:pt x="67" y="417"/>
                </a:lnTo>
                <a:lnTo>
                  <a:pt x="67" y="418"/>
                </a:lnTo>
                <a:lnTo>
                  <a:pt x="67" y="419"/>
                </a:lnTo>
                <a:lnTo>
                  <a:pt x="67" y="420"/>
                </a:lnTo>
                <a:lnTo>
                  <a:pt x="65" y="416"/>
                </a:lnTo>
                <a:lnTo>
                  <a:pt x="67" y="413"/>
                </a:lnTo>
                <a:lnTo>
                  <a:pt x="60" y="408"/>
                </a:lnTo>
                <a:lnTo>
                  <a:pt x="56" y="398"/>
                </a:lnTo>
                <a:lnTo>
                  <a:pt x="51" y="389"/>
                </a:lnTo>
                <a:lnTo>
                  <a:pt x="43" y="382"/>
                </a:lnTo>
                <a:lnTo>
                  <a:pt x="24" y="350"/>
                </a:lnTo>
                <a:lnTo>
                  <a:pt x="12" y="314"/>
                </a:lnTo>
                <a:lnTo>
                  <a:pt x="4" y="275"/>
                </a:lnTo>
                <a:lnTo>
                  <a:pt x="0" y="236"/>
                </a:lnTo>
                <a:lnTo>
                  <a:pt x="1" y="197"/>
                </a:lnTo>
                <a:lnTo>
                  <a:pt x="8" y="158"/>
                </a:lnTo>
                <a:lnTo>
                  <a:pt x="19" y="120"/>
                </a:lnTo>
                <a:lnTo>
                  <a:pt x="34" y="85"/>
                </a:lnTo>
                <a:lnTo>
                  <a:pt x="42" y="69"/>
                </a:lnTo>
                <a:lnTo>
                  <a:pt x="52" y="54"/>
                </a:lnTo>
                <a:lnTo>
                  <a:pt x="65" y="40"/>
                </a:lnTo>
                <a:lnTo>
                  <a:pt x="79" y="28"/>
                </a:lnTo>
                <a:lnTo>
                  <a:pt x="94" y="17"/>
                </a:lnTo>
                <a:lnTo>
                  <a:pt x="110" y="8"/>
                </a:lnTo>
                <a:lnTo>
                  <a:pt x="127" y="2"/>
                </a:lnTo>
                <a:lnTo>
                  <a:pt x="146" y="0"/>
                </a:lnTo>
                <a:lnTo>
                  <a:pt x="177" y="8"/>
                </a:lnTo>
                <a:lnTo>
                  <a:pt x="203" y="24"/>
                </a:lnTo>
                <a:lnTo>
                  <a:pt x="225" y="45"/>
                </a:lnTo>
                <a:lnTo>
                  <a:pt x="244" y="70"/>
                </a:lnTo>
                <a:lnTo>
                  <a:pt x="259" y="98"/>
                </a:lnTo>
                <a:lnTo>
                  <a:pt x="270" y="128"/>
                </a:lnTo>
                <a:lnTo>
                  <a:pt x="280" y="158"/>
                </a:lnTo>
                <a:lnTo>
                  <a:pt x="287" y="188"/>
                </a:lnTo>
                <a:close/>
              </a:path>
            </a:pathLst>
          </a:custGeom>
          <a:solidFill>
            <a:srgbClr val="A50021"/>
          </a:solidFill>
          <a:ln w="9525">
            <a:noFill/>
            <a:round/>
            <a:headEnd/>
            <a:tailEnd/>
          </a:ln>
        </p:spPr>
        <p:txBody>
          <a:bodyPr/>
          <a:lstStyle/>
          <a:p>
            <a:endParaRPr lang="en-US"/>
          </a:p>
        </p:txBody>
      </p:sp>
      <p:sp>
        <p:nvSpPr>
          <p:cNvPr id="77" name="Freeform 22"/>
          <p:cNvSpPr>
            <a:spLocks/>
          </p:cNvSpPr>
          <p:nvPr/>
        </p:nvSpPr>
        <p:spPr bwMode="auto">
          <a:xfrm rot="1004478">
            <a:off x="7499350" y="2724950"/>
            <a:ext cx="68263" cy="282575"/>
          </a:xfrm>
          <a:custGeom>
            <a:avLst/>
            <a:gdLst>
              <a:gd name="T0" fmla="*/ 2147483647 w 99"/>
              <a:gd name="T1" fmla="*/ 2147483647 h 415"/>
              <a:gd name="T2" fmla="*/ 2147483647 w 99"/>
              <a:gd name="T3" fmla="*/ 2147483647 h 415"/>
              <a:gd name="T4" fmla="*/ 2147483647 w 99"/>
              <a:gd name="T5" fmla="*/ 2147483647 h 415"/>
              <a:gd name="T6" fmla="*/ 2147483647 w 99"/>
              <a:gd name="T7" fmla="*/ 2147483647 h 415"/>
              <a:gd name="T8" fmla="*/ 2147483647 w 99"/>
              <a:gd name="T9" fmla="*/ 2147483647 h 415"/>
              <a:gd name="T10" fmla="*/ 2147483647 w 99"/>
              <a:gd name="T11" fmla="*/ 2147483647 h 415"/>
              <a:gd name="T12" fmla="*/ 2147483647 w 99"/>
              <a:gd name="T13" fmla="*/ 2147483647 h 415"/>
              <a:gd name="T14" fmla="*/ 2147483647 w 99"/>
              <a:gd name="T15" fmla="*/ 2147483647 h 415"/>
              <a:gd name="T16" fmla="*/ 2147483647 w 99"/>
              <a:gd name="T17" fmla="*/ 2147483647 h 415"/>
              <a:gd name="T18" fmla="*/ 2147483647 w 99"/>
              <a:gd name="T19" fmla="*/ 2147483647 h 415"/>
              <a:gd name="T20" fmla="*/ 2147483647 w 99"/>
              <a:gd name="T21" fmla="*/ 2147483647 h 415"/>
              <a:gd name="T22" fmla="*/ 2147483647 w 99"/>
              <a:gd name="T23" fmla="*/ 2147483647 h 415"/>
              <a:gd name="T24" fmla="*/ 2147483647 w 99"/>
              <a:gd name="T25" fmla="*/ 2147483647 h 415"/>
              <a:gd name="T26" fmla="*/ 2147483647 w 99"/>
              <a:gd name="T27" fmla="*/ 2147483647 h 415"/>
              <a:gd name="T28" fmla="*/ 2147483647 w 99"/>
              <a:gd name="T29" fmla="*/ 2147483647 h 415"/>
              <a:gd name="T30" fmla="*/ 2147483647 w 99"/>
              <a:gd name="T31" fmla="*/ 2147483647 h 415"/>
              <a:gd name="T32" fmla="*/ 0 w 99"/>
              <a:gd name="T33" fmla="*/ 2147483647 h 415"/>
              <a:gd name="T34" fmla="*/ 2147483647 w 99"/>
              <a:gd name="T35" fmla="*/ 2147483647 h 415"/>
              <a:gd name="T36" fmla="*/ 2147483647 w 99"/>
              <a:gd name="T37" fmla="*/ 2147483647 h 415"/>
              <a:gd name="T38" fmla="*/ 2147483647 w 99"/>
              <a:gd name="T39" fmla="*/ 2147483647 h 415"/>
              <a:gd name="T40" fmla="*/ 2147483647 w 99"/>
              <a:gd name="T41" fmla="*/ 2147483647 h 415"/>
              <a:gd name="T42" fmla="*/ 2147483647 w 99"/>
              <a:gd name="T43" fmla="*/ 2147483647 h 415"/>
              <a:gd name="T44" fmla="*/ 2147483647 w 99"/>
              <a:gd name="T45" fmla="*/ 2147483647 h 415"/>
              <a:gd name="T46" fmla="*/ 2147483647 w 99"/>
              <a:gd name="T47" fmla="*/ 2147483647 h 415"/>
              <a:gd name="T48" fmla="*/ 2147483647 w 99"/>
              <a:gd name="T49" fmla="*/ 2147483647 h 415"/>
              <a:gd name="T50" fmla="*/ 2147483647 w 99"/>
              <a:gd name="T51" fmla="*/ 2147483647 h 415"/>
              <a:gd name="T52" fmla="*/ 2147483647 w 99"/>
              <a:gd name="T53" fmla="*/ 2147483647 h 415"/>
              <a:gd name="T54" fmla="*/ 2147483647 w 99"/>
              <a:gd name="T55" fmla="*/ 2147483647 h 415"/>
              <a:gd name="T56" fmla="*/ 2147483647 w 99"/>
              <a:gd name="T57" fmla="*/ 2147483647 h 415"/>
              <a:gd name="T58" fmla="*/ 2147483647 w 99"/>
              <a:gd name="T59" fmla="*/ 2147483647 h 415"/>
              <a:gd name="T60" fmla="*/ 2147483647 w 99"/>
              <a:gd name="T61" fmla="*/ 2147483647 h 415"/>
              <a:gd name="T62" fmla="*/ 2147483647 w 99"/>
              <a:gd name="T63" fmla="*/ 2147483647 h 415"/>
              <a:gd name="T64" fmla="*/ 2147483647 w 99"/>
              <a:gd name="T65" fmla="*/ 0 h 415"/>
              <a:gd name="T66" fmla="*/ 2147483647 w 99"/>
              <a:gd name="T67" fmla="*/ 2147483647 h 415"/>
              <a:gd name="T68" fmla="*/ 2147483647 w 99"/>
              <a:gd name="T69" fmla="*/ 2147483647 h 415"/>
              <a:gd name="T70" fmla="*/ 2147483647 w 99"/>
              <a:gd name="T71" fmla="*/ 2147483647 h 415"/>
              <a:gd name="T72" fmla="*/ 2147483647 w 99"/>
              <a:gd name="T73" fmla="*/ 2147483647 h 415"/>
              <a:gd name="T74" fmla="*/ 2147483647 w 99"/>
              <a:gd name="T75" fmla="*/ 2147483647 h 415"/>
              <a:gd name="T76" fmla="*/ 2147483647 w 99"/>
              <a:gd name="T77" fmla="*/ 2147483647 h 415"/>
              <a:gd name="T78" fmla="*/ 2147483647 w 99"/>
              <a:gd name="T79" fmla="*/ 2147483647 h 415"/>
              <a:gd name="T80" fmla="*/ 2147483647 w 99"/>
              <a:gd name="T81" fmla="*/ 2147483647 h 4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415"/>
              <a:gd name="T125" fmla="*/ 99 w 99"/>
              <a:gd name="T126" fmla="*/ 415 h 4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415">
                <a:moveTo>
                  <a:pt x="86" y="294"/>
                </a:moveTo>
                <a:lnTo>
                  <a:pt x="83" y="306"/>
                </a:lnTo>
                <a:lnTo>
                  <a:pt x="78" y="316"/>
                </a:lnTo>
                <a:lnTo>
                  <a:pt x="75" y="326"/>
                </a:lnTo>
                <a:lnTo>
                  <a:pt x="69" y="337"/>
                </a:lnTo>
                <a:lnTo>
                  <a:pt x="65" y="346"/>
                </a:lnTo>
                <a:lnTo>
                  <a:pt x="59" y="355"/>
                </a:lnTo>
                <a:lnTo>
                  <a:pt x="52" y="364"/>
                </a:lnTo>
                <a:lnTo>
                  <a:pt x="45" y="374"/>
                </a:lnTo>
                <a:lnTo>
                  <a:pt x="41" y="380"/>
                </a:lnTo>
                <a:lnTo>
                  <a:pt x="37" y="386"/>
                </a:lnTo>
                <a:lnTo>
                  <a:pt x="32" y="392"/>
                </a:lnTo>
                <a:lnTo>
                  <a:pt x="26" y="398"/>
                </a:lnTo>
                <a:lnTo>
                  <a:pt x="21" y="402"/>
                </a:lnTo>
                <a:lnTo>
                  <a:pt x="14" y="407"/>
                </a:lnTo>
                <a:lnTo>
                  <a:pt x="7" y="412"/>
                </a:lnTo>
                <a:lnTo>
                  <a:pt x="0" y="415"/>
                </a:lnTo>
                <a:lnTo>
                  <a:pt x="26" y="384"/>
                </a:lnTo>
                <a:lnTo>
                  <a:pt x="48" y="349"/>
                </a:lnTo>
                <a:lnTo>
                  <a:pt x="66" y="311"/>
                </a:lnTo>
                <a:lnTo>
                  <a:pt x="77" y="271"/>
                </a:lnTo>
                <a:lnTo>
                  <a:pt x="83" y="230"/>
                </a:lnTo>
                <a:lnTo>
                  <a:pt x="84" y="188"/>
                </a:lnTo>
                <a:lnTo>
                  <a:pt x="81" y="147"/>
                </a:lnTo>
                <a:lnTo>
                  <a:pt x="71" y="107"/>
                </a:lnTo>
                <a:lnTo>
                  <a:pt x="67" y="94"/>
                </a:lnTo>
                <a:lnTo>
                  <a:pt x="61" y="80"/>
                </a:lnTo>
                <a:lnTo>
                  <a:pt x="54" y="66"/>
                </a:lnTo>
                <a:lnTo>
                  <a:pt x="47" y="52"/>
                </a:lnTo>
                <a:lnTo>
                  <a:pt x="39" y="38"/>
                </a:lnTo>
                <a:lnTo>
                  <a:pt x="31" y="26"/>
                </a:lnTo>
                <a:lnTo>
                  <a:pt x="23" y="12"/>
                </a:lnTo>
                <a:lnTo>
                  <a:pt x="15" y="0"/>
                </a:lnTo>
                <a:lnTo>
                  <a:pt x="40" y="28"/>
                </a:lnTo>
                <a:lnTo>
                  <a:pt x="62" y="60"/>
                </a:lnTo>
                <a:lnTo>
                  <a:pt x="78" y="96"/>
                </a:lnTo>
                <a:lnTo>
                  <a:pt x="91" y="134"/>
                </a:lnTo>
                <a:lnTo>
                  <a:pt x="98" y="174"/>
                </a:lnTo>
                <a:lnTo>
                  <a:pt x="99" y="215"/>
                </a:lnTo>
                <a:lnTo>
                  <a:pt x="96" y="255"/>
                </a:lnTo>
                <a:lnTo>
                  <a:pt x="86" y="294"/>
                </a:lnTo>
                <a:close/>
              </a:path>
            </a:pathLst>
          </a:custGeom>
          <a:solidFill>
            <a:srgbClr val="8E9365"/>
          </a:solidFill>
          <a:ln w="9525">
            <a:noFill/>
            <a:round/>
            <a:headEnd/>
            <a:tailEnd/>
          </a:ln>
        </p:spPr>
        <p:txBody>
          <a:bodyPr/>
          <a:lstStyle/>
          <a:p>
            <a:endParaRPr lang="en-US"/>
          </a:p>
        </p:txBody>
      </p:sp>
      <p:sp>
        <p:nvSpPr>
          <p:cNvPr id="78" name="Freeform 23"/>
          <p:cNvSpPr>
            <a:spLocks/>
          </p:cNvSpPr>
          <p:nvPr/>
        </p:nvSpPr>
        <p:spPr bwMode="auto">
          <a:xfrm rot="1004478">
            <a:off x="7488238" y="3007525"/>
            <a:ext cx="150812" cy="182563"/>
          </a:xfrm>
          <a:custGeom>
            <a:avLst/>
            <a:gdLst>
              <a:gd name="T0" fmla="*/ 2147483647 w 219"/>
              <a:gd name="T1" fmla="*/ 2147483647 h 268"/>
              <a:gd name="T2" fmla="*/ 2147483647 w 219"/>
              <a:gd name="T3" fmla="*/ 2147483647 h 268"/>
              <a:gd name="T4" fmla="*/ 2147483647 w 219"/>
              <a:gd name="T5" fmla="*/ 2147483647 h 268"/>
              <a:gd name="T6" fmla="*/ 2147483647 w 219"/>
              <a:gd name="T7" fmla="*/ 2147483647 h 268"/>
              <a:gd name="T8" fmla="*/ 2147483647 w 219"/>
              <a:gd name="T9" fmla="*/ 2147483647 h 268"/>
              <a:gd name="T10" fmla="*/ 2147483647 w 219"/>
              <a:gd name="T11" fmla="*/ 2147483647 h 268"/>
              <a:gd name="T12" fmla="*/ 2147483647 w 219"/>
              <a:gd name="T13" fmla="*/ 2147483647 h 268"/>
              <a:gd name="T14" fmla="*/ 2147483647 w 219"/>
              <a:gd name="T15" fmla="*/ 2147483647 h 268"/>
              <a:gd name="T16" fmla="*/ 2147483647 w 219"/>
              <a:gd name="T17" fmla="*/ 2147483647 h 268"/>
              <a:gd name="T18" fmla="*/ 2147483647 w 219"/>
              <a:gd name="T19" fmla="*/ 2147483647 h 268"/>
              <a:gd name="T20" fmla="*/ 2147483647 w 219"/>
              <a:gd name="T21" fmla="*/ 2147483647 h 268"/>
              <a:gd name="T22" fmla="*/ 2147483647 w 219"/>
              <a:gd name="T23" fmla="*/ 2147483647 h 268"/>
              <a:gd name="T24" fmla="*/ 2147483647 w 219"/>
              <a:gd name="T25" fmla="*/ 2147483647 h 268"/>
              <a:gd name="T26" fmla="*/ 2147483647 w 219"/>
              <a:gd name="T27" fmla="*/ 2147483647 h 268"/>
              <a:gd name="T28" fmla="*/ 2147483647 w 219"/>
              <a:gd name="T29" fmla="*/ 2147483647 h 268"/>
              <a:gd name="T30" fmla="*/ 2147483647 w 219"/>
              <a:gd name="T31" fmla="*/ 2147483647 h 268"/>
              <a:gd name="T32" fmla="*/ 2147483647 w 219"/>
              <a:gd name="T33" fmla="*/ 2147483647 h 268"/>
              <a:gd name="T34" fmla="*/ 2147483647 w 219"/>
              <a:gd name="T35" fmla="*/ 2147483647 h 268"/>
              <a:gd name="T36" fmla="*/ 2147483647 w 219"/>
              <a:gd name="T37" fmla="*/ 2147483647 h 268"/>
              <a:gd name="T38" fmla="*/ 2147483647 w 219"/>
              <a:gd name="T39" fmla="*/ 2147483647 h 268"/>
              <a:gd name="T40" fmla="*/ 2147483647 w 219"/>
              <a:gd name="T41" fmla="*/ 2147483647 h 268"/>
              <a:gd name="T42" fmla="*/ 2147483647 w 219"/>
              <a:gd name="T43" fmla="*/ 2147483647 h 268"/>
              <a:gd name="T44" fmla="*/ 2147483647 w 219"/>
              <a:gd name="T45" fmla="*/ 2147483647 h 268"/>
              <a:gd name="T46" fmla="*/ 2147483647 w 219"/>
              <a:gd name="T47" fmla="*/ 2147483647 h 268"/>
              <a:gd name="T48" fmla="*/ 2147483647 w 219"/>
              <a:gd name="T49" fmla="*/ 0 h 268"/>
              <a:gd name="T50" fmla="*/ 2147483647 w 219"/>
              <a:gd name="T51" fmla="*/ 2147483647 h 268"/>
              <a:gd name="T52" fmla="*/ 2147483647 w 219"/>
              <a:gd name="T53" fmla="*/ 2147483647 h 268"/>
              <a:gd name="T54" fmla="*/ 2147483647 w 219"/>
              <a:gd name="T55" fmla="*/ 2147483647 h 268"/>
              <a:gd name="T56" fmla="*/ 2147483647 w 219"/>
              <a:gd name="T57" fmla="*/ 2147483647 h 268"/>
              <a:gd name="T58" fmla="*/ 2147483647 w 219"/>
              <a:gd name="T59" fmla="*/ 2147483647 h 268"/>
              <a:gd name="T60" fmla="*/ 2147483647 w 219"/>
              <a:gd name="T61" fmla="*/ 2147483647 h 268"/>
              <a:gd name="T62" fmla="*/ 2147483647 w 219"/>
              <a:gd name="T63" fmla="*/ 2147483647 h 268"/>
              <a:gd name="T64" fmla="*/ 2147483647 w 219"/>
              <a:gd name="T65" fmla="*/ 2147483647 h 268"/>
              <a:gd name="T66" fmla="*/ 2147483647 w 219"/>
              <a:gd name="T67" fmla="*/ 2147483647 h 268"/>
              <a:gd name="T68" fmla="*/ 2147483647 w 219"/>
              <a:gd name="T69" fmla="*/ 2147483647 h 268"/>
              <a:gd name="T70" fmla="*/ 2147483647 w 219"/>
              <a:gd name="T71" fmla="*/ 2147483647 h 268"/>
              <a:gd name="T72" fmla="*/ 2147483647 w 219"/>
              <a:gd name="T73" fmla="*/ 2147483647 h 268"/>
              <a:gd name="T74" fmla="*/ 2147483647 w 219"/>
              <a:gd name="T75" fmla="*/ 2147483647 h 268"/>
              <a:gd name="T76" fmla="*/ 2147483647 w 219"/>
              <a:gd name="T77" fmla="*/ 2147483647 h 268"/>
              <a:gd name="T78" fmla="*/ 2147483647 w 219"/>
              <a:gd name="T79" fmla="*/ 2147483647 h 268"/>
              <a:gd name="T80" fmla="*/ 2147483647 w 219"/>
              <a:gd name="T81" fmla="*/ 2147483647 h 268"/>
              <a:gd name="T82" fmla="*/ 2147483647 w 219"/>
              <a:gd name="T83" fmla="*/ 2147483647 h 268"/>
              <a:gd name="T84" fmla="*/ 2147483647 w 219"/>
              <a:gd name="T85" fmla="*/ 2147483647 h 268"/>
              <a:gd name="T86" fmla="*/ 2147483647 w 219"/>
              <a:gd name="T87" fmla="*/ 2147483647 h 268"/>
              <a:gd name="T88" fmla="*/ 2147483647 w 219"/>
              <a:gd name="T89" fmla="*/ 2147483647 h 268"/>
              <a:gd name="T90" fmla="*/ 2147483647 w 219"/>
              <a:gd name="T91" fmla="*/ 2147483647 h 268"/>
              <a:gd name="T92" fmla="*/ 2147483647 w 219"/>
              <a:gd name="T93" fmla="*/ 2147483647 h 268"/>
              <a:gd name="T94" fmla="*/ 2147483647 w 219"/>
              <a:gd name="T95" fmla="*/ 2147483647 h 268"/>
              <a:gd name="T96" fmla="*/ 2147483647 w 219"/>
              <a:gd name="T97" fmla="*/ 2147483647 h 268"/>
              <a:gd name="T98" fmla="*/ 2147483647 w 219"/>
              <a:gd name="T99" fmla="*/ 2147483647 h 268"/>
              <a:gd name="T100" fmla="*/ 2147483647 w 219"/>
              <a:gd name="T101" fmla="*/ 2147483647 h 268"/>
              <a:gd name="T102" fmla="*/ 2147483647 w 219"/>
              <a:gd name="T103" fmla="*/ 2147483647 h 268"/>
              <a:gd name="T104" fmla="*/ 2147483647 w 219"/>
              <a:gd name="T105" fmla="*/ 2147483647 h 268"/>
              <a:gd name="T106" fmla="*/ 2147483647 w 219"/>
              <a:gd name="T107" fmla="*/ 2147483647 h 268"/>
              <a:gd name="T108" fmla="*/ 2147483647 w 219"/>
              <a:gd name="T109" fmla="*/ 2147483647 h 268"/>
              <a:gd name="T110" fmla="*/ 2147483647 w 219"/>
              <a:gd name="T111" fmla="*/ 2147483647 h 268"/>
              <a:gd name="T112" fmla="*/ 2147483647 w 219"/>
              <a:gd name="T113" fmla="*/ 2147483647 h 268"/>
              <a:gd name="T114" fmla="*/ 2147483647 w 219"/>
              <a:gd name="T115" fmla="*/ 2147483647 h 268"/>
              <a:gd name="T116" fmla="*/ 0 w 219"/>
              <a:gd name="T117" fmla="*/ 2147483647 h 268"/>
              <a:gd name="T118" fmla="*/ 2147483647 w 219"/>
              <a:gd name="T119" fmla="*/ 2147483647 h 2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9"/>
              <a:gd name="T181" fmla="*/ 0 h 268"/>
              <a:gd name="T182" fmla="*/ 219 w 219"/>
              <a:gd name="T183" fmla="*/ 268 h 2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9" h="268">
                <a:moveTo>
                  <a:pt x="2" y="261"/>
                </a:moveTo>
                <a:lnTo>
                  <a:pt x="10" y="261"/>
                </a:lnTo>
                <a:lnTo>
                  <a:pt x="18" y="260"/>
                </a:lnTo>
                <a:lnTo>
                  <a:pt x="27" y="257"/>
                </a:lnTo>
                <a:lnTo>
                  <a:pt x="37" y="255"/>
                </a:lnTo>
                <a:lnTo>
                  <a:pt x="46" y="252"/>
                </a:lnTo>
                <a:lnTo>
                  <a:pt x="55" y="248"/>
                </a:lnTo>
                <a:lnTo>
                  <a:pt x="66" y="242"/>
                </a:lnTo>
                <a:lnTo>
                  <a:pt x="75" y="237"/>
                </a:lnTo>
                <a:lnTo>
                  <a:pt x="97" y="221"/>
                </a:lnTo>
                <a:lnTo>
                  <a:pt x="117" y="202"/>
                </a:lnTo>
                <a:lnTo>
                  <a:pt x="138" y="180"/>
                </a:lnTo>
                <a:lnTo>
                  <a:pt x="157" y="156"/>
                </a:lnTo>
                <a:lnTo>
                  <a:pt x="173" y="132"/>
                </a:lnTo>
                <a:lnTo>
                  <a:pt x="187" y="106"/>
                </a:lnTo>
                <a:lnTo>
                  <a:pt x="198" y="81"/>
                </a:lnTo>
                <a:lnTo>
                  <a:pt x="205" y="56"/>
                </a:lnTo>
                <a:lnTo>
                  <a:pt x="207" y="44"/>
                </a:lnTo>
                <a:lnTo>
                  <a:pt x="210" y="34"/>
                </a:lnTo>
                <a:lnTo>
                  <a:pt x="211" y="22"/>
                </a:lnTo>
                <a:lnTo>
                  <a:pt x="210" y="12"/>
                </a:lnTo>
                <a:lnTo>
                  <a:pt x="212" y="9"/>
                </a:lnTo>
                <a:lnTo>
                  <a:pt x="212" y="5"/>
                </a:lnTo>
                <a:lnTo>
                  <a:pt x="212" y="3"/>
                </a:lnTo>
                <a:lnTo>
                  <a:pt x="215" y="0"/>
                </a:lnTo>
                <a:lnTo>
                  <a:pt x="218" y="9"/>
                </a:lnTo>
                <a:lnTo>
                  <a:pt x="219" y="18"/>
                </a:lnTo>
                <a:lnTo>
                  <a:pt x="218" y="28"/>
                </a:lnTo>
                <a:lnTo>
                  <a:pt x="218" y="39"/>
                </a:lnTo>
                <a:lnTo>
                  <a:pt x="217" y="52"/>
                </a:lnTo>
                <a:lnTo>
                  <a:pt x="214" y="67"/>
                </a:lnTo>
                <a:lnTo>
                  <a:pt x="210" y="82"/>
                </a:lnTo>
                <a:lnTo>
                  <a:pt x="204" y="98"/>
                </a:lnTo>
                <a:lnTo>
                  <a:pt x="202" y="104"/>
                </a:lnTo>
                <a:lnTo>
                  <a:pt x="199" y="110"/>
                </a:lnTo>
                <a:lnTo>
                  <a:pt x="195" y="117"/>
                </a:lnTo>
                <a:lnTo>
                  <a:pt x="191" y="123"/>
                </a:lnTo>
                <a:lnTo>
                  <a:pt x="189" y="130"/>
                </a:lnTo>
                <a:lnTo>
                  <a:pt x="185" y="135"/>
                </a:lnTo>
                <a:lnTo>
                  <a:pt x="182" y="142"/>
                </a:lnTo>
                <a:lnTo>
                  <a:pt x="179" y="148"/>
                </a:lnTo>
                <a:lnTo>
                  <a:pt x="179" y="149"/>
                </a:lnTo>
                <a:lnTo>
                  <a:pt x="176" y="150"/>
                </a:lnTo>
                <a:lnTo>
                  <a:pt x="161" y="173"/>
                </a:lnTo>
                <a:lnTo>
                  <a:pt x="145" y="194"/>
                </a:lnTo>
                <a:lnTo>
                  <a:pt x="127" y="212"/>
                </a:lnTo>
                <a:lnTo>
                  <a:pt x="107" y="229"/>
                </a:lnTo>
                <a:lnTo>
                  <a:pt x="86" y="242"/>
                </a:lnTo>
                <a:lnTo>
                  <a:pt x="66" y="254"/>
                </a:lnTo>
                <a:lnTo>
                  <a:pt x="46" y="263"/>
                </a:lnTo>
                <a:lnTo>
                  <a:pt x="26" y="268"/>
                </a:lnTo>
                <a:lnTo>
                  <a:pt x="21" y="268"/>
                </a:lnTo>
                <a:lnTo>
                  <a:pt x="16" y="268"/>
                </a:lnTo>
                <a:lnTo>
                  <a:pt x="10" y="268"/>
                </a:lnTo>
                <a:lnTo>
                  <a:pt x="4" y="268"/>
                </a:lnTo>
                <a:lnTo>
                  <a:pt x="6" y="268"/>
                </a:lnTo>
                <a:lnTo>
                  <a:pt x="3" y="267"/>
                </a:lnTo>
                <a:lnTo>
                  <a:pt x="1" y="267"/>
                </a:lnTo>
                <a:lnTo>
                  <a:pt x="0" y="264"/>
                </a:lnTo>
                <a:lnTo>
                  <a:pt x="2" y="261"/>
                </a:lnTo>
                <a:close/>
              </a:path>
            </a:pathLst>
          </a:custGeom>
          <a:solidFill>
            <a:srgbClr val="8E9365"/>
          </a:solidFill>
          <a:ln w="9525">
            <a:noFill/>
            <a:round/>
            <a:headEnd/>
            <a:tailEnd/>
          </a:ln>
        </p:spPr>
        <p:txBody>
          <a:bodyPr/>
          <a:lstStyle/>
          <a:p>
            <a:endParaRPr lang="en-US"/>
          </a:p>
        </p:txBody>
      </p:sp>
      <p:sp>
        <p:nvSpPr>
          <p:cNvPr id="79" name="Freeform 24"/>
          <p:cNvSpPr>
            <a:spLocks/>
          </p:cNvSpPr>
          <p:nvPr/>
        </p:nvSpPr>
        <p:spPr bwMode="auto">
          <a:xfrm rot="1004478">
            <a:off x="7529513" y="3058325"/>
            <a:ext cx="127000" cy="163513"/>
          </a:xfrm>
          <a:custGeom>
            <a:avLst/>
            <a:gdLst>
              <a:gd name="T0" fmla="*/ 2147483647 w 187"/>
              <a:gd name="T1" fmla="*/ 2147483647 h 240"/>
              <a:gd name="T2" fmla="*/ 2147483647 w 187"/>
              <a:gd name="T3" fmla="*/ 2147483647 h 240"/>
              <a:gd name="T4" fmla="*/ 2147483647 w 187"/>
              <a:gd name="T5" fmla="*/ 2147483647 h 240"/>
              <a:gd name="T6" fmla="*/ 2147483647 w 187"/>
              <a:gd name="T7" fmla="*/ 2147483647 h 240"/>
              <a:gd name="T8" fmla="*/ 2147483647 w 187"/>
              <a:gd name="T9" fmla="*/ 2147483647 h 240"/>
              <a:gd name="T10" fmla="*/ 2147483647 w 187"/>
              <a:gd name="T11" fmla="*/ 2147483647 h 240"/>
              <a:gd name="T12" fmla="*/ 2147483647 w 187"/>
              <a:gd name="T13" fmla="*/ 2147483647 h 240"/>
              <a:gd name="T14" fmla="*/ 2147483647 w 187"/>
              <a:gd name="T15" fmla="*/ 2147483647 h 240"/>
              <a:gd name="T16" fmla="*/ 2147483647 w 187"/>
              <a:gd name="T17" fmla="*/ 2147483647 h 240"/>
              <a:gd name="T18" fmla="*/ 2147483647 w 187"/>
              <a:gd name="T19" fmla="*/ 2147483647 h 240"/>
              <a:gd name="T20" fmla="*/ 2147483647 w 187"/>
              <a:gd name="T21" fmla="*/ 2147483647 h 240"/>
              <a:gd name="T22" fmla="*/ 2147483647 w 187"/>
              <a:gd name="T23" fmla="*/ 2147483647 h 240"/>
              <a:gd name="T24" fmla="*/ 2147483647 w 187"/>
              <a:gd name="T25" fmla="*/ 2147483647 h 240"/>
              <a:gd name="T26" fmla="*/ 2147483647 w 187"/>
              <a:gd name="T27" fmla="*/ 2147483647 h 240"/>
              <a:gd name="T28" fmla="*/ 2147483647 w 187"/>
              <a:gd name="T29" fmla="*/ 2147483647 h 240"/>
              <a:gd name="T30" fmla="*/ 2147483647 w 187"/>
              <a:gd name="T31" fmla="*/ 2147483647 h 240"/>
              <a:gd name="T32" fmla="*/ 2147483647 w 187"/>
              <a:gd name="T33" fmla="*/ 2147483647 h 240"/>
              <a:gd name="T34" fmla="*/ 2147483647 w 187"/>
              <a:gd name="T35" fmla="*/ 2147483647 h 240"/>
              <a:gd name="T36" fmla="*/ 2147483647 w 187"/>
              <a:gd name="T37" fmla="*/ 2147483647 h 240"/>
              <a:gd name="T38" fmla="*/ 2147483647 w 187"/>
              <a:gd name="T39" fmla="*/ 0 h 240"/>
              <a:gd name="T40" fmla="*/ 2147483647 w 187"/>
              <a:gd name="T41" fmla="*/ 0 h 240"/>
              <a:gd name="T42" fmla="*/ 2147483647 w 187"/>
              <a:gd name="T43" fmla="*/ 2147483647 h 240"/>
              <a:gd name="T44" fmla="*/ 2147483647 w 187"/>
              <a:gd name="T45" fmla="*/ 2147483647 h 240"/>
              <a:gd name="T46" fmla="*/ 2147483647 w 187"/>
              <a:gd name="T47" fmla="*/ 2147483647 h 240"/>
              <a:gd name="T48" fmla="*/ 2147483647 w 187"/>
              <a:gd name="T49" fmla="*/ 2147483647 h 240"/>
              <a:gd name="T50" fmla="*/ 2147483647 w 187"/>
              <a:gd name="T51" fmla="*/ 2147483647 h 240"/>
              <a:gd name="T52" fmla="*/ 2147483647 w 187"/>
              <a:gd name="T53" fmla="*/ 2147483647 h 240"/>
              <a:gd name="T54" fmla="*/ 2147483647 w 187"/>
              <a:gd name="T55" fmla="*/ 2147483647 h 240"/>
              <a:gd name="T56" fmla="*/ 2147483647 w 187"/>
              <a:gd name="T57" fmla="*/ 2147483647 h 240"/>
              <a:gd name="T58" fmla="*/ 2147483647 w 187"/>
              <a:gd name="T59" fmla="*/ 2147483647 h 240"/>
              <a:gd name="T60" fmla="*/ 2147483647 w 187"/>
              <a:gd name="T61" fmla="*/ 2147483647 h 240"/>
              <a:gd name="T62" fmla="*/ 2147483647 w 187"/>
              <a:gd name="T63" fmla="*/ 2147483647 h 240"/>
              <a:gd name="T64" fmla="*/ 2147483647 w 187"/>
              <a:gd name="T65" fmla="*/ 2147483647 h 240"/>
              <a:gd name="T66" fmla="*/ 2147483647 w 187"/>
              <a:gd name="T67" fmla="*/ 2147483647 h 240"/>
              <a:gd name="T68" fmla="*/ 2147483647 w 187"/>
              <a:gd name="T69" fmla="*/ 2147483647 h 240"/>
              <a:gd name="T70" fmla="*/ 2147483647 w 187"/>
              <a:gd name="T71" fmla="*/ 2147483647 h 240"/>
              <a:gd name="T72" fmla="*/ 2147483647 w 187"/>
              <a:gd name="T73" fmla="*/ 2147483647 h 240"/>
              <a:gd name="T74" fmla="*/ 0 w 187"/>
              <a:gd name="T75" fmla="*/ 2147483647 h 240"/>
              <a:gd name="T76" fmla="*/ 0 w 187"/>
              <a:gd name="T77" fmla="*/ 2147483647 h 240"/>
              <a:gd name="T78" fmla="*/ 0 w 187"/>
              <a:gd name="T79" fmla="*/ 2147483647 h 240"/>
              <a:gd name="T80" fmla="*/ 2147483647 w 187"/>
              <a:gd name="T81" fmla="*/ 21474836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240"/>
              <a:gd name="T125" fmla="*/ 187 w 18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240">
                <a:moveTo>
                  <a:pt x="3" y="238"/>
                </a:moveTo>
                <a:lnTo>
                  <a:pt x="4" y="235"/>
                </a:lnTo>
                <a:lnTo>
                  <a:pt x="7" y="234"/>
                </a:lnTo>
                <a:lnTo>
                  <a:pt x="10" y="233"/>
                </a:lnTo>
                <a:lnTo>
                  <a:pt x="13" y="231"/>
                </a:lnTo>
                <a:lnTo>
                  <a:pt x="32" y="225"/>
                </a:lnTo>
                <a:lnTo>
                  <a:pt x="50" y="216"/>
                </a:lnTo>
                <a:lnTo>
                  <a:pt x="68" y="203"/>
                </a:lnTo>
                <a:lnTo>
                  <a:pt x="87" y="189"/>
                </a:lnTo>
                <a:lnTo>
                  <a:pt x="104" y="172"/>
                </a:lnTo>
                <a:lnTo>
                  <a:pt x="122" y="154"/>
                </a:lnTo>
                <a:lnTo>
                  <a:pt x="137" y="133"/>
                </a:lnTo>
                <a:lnTo>
                  <a:pt x="150" y="110"/>
                </a:lnTo>
                <a:lnTo>
                  <a:pt x="164" y="83"/>
                </a:lnTo>
                <a:lnTo>
                  <a:pt x="173" y="56"/>
                </a:lnTo>
                <a:lnTo>
                  <a:pt x="180" y="29"/>
                </a:lnTo>
                <a:lnTo>
                  <a:pt x="183" y="4"/>
                </a:lnTo>
                <a:lnTo>
                  <a:pt x="184" y="3"/>
                </a:lnTo>
                <a:lnTo>
                  <a:pt x="185" y="2"/>
                </a:lnTo>
                <a:lnTo>
                  <a:pt x="185" y="0"/>
                </a:lnTo>
                <a:lnTo>
                  <a:pt x="186" y="0"/>
                </a:lnTo>
                <a:lnTo>
                  <a:pt x="187" y="19"/>
                </a:lnTo>
                <a:lnTo>
                  <a:pt x="186" y="38"/>
                </a:lnTo>
                <a:lnTo>
                  <a:pt x="181" y="59"/>
                </a:lnTo>
                <a:lnTo>
                  <a:pt x="176" y="80"/>
                </a:lnTo>
                <a:lnTo>
                  <a:pt x="166" y="102"/>
                </a:lnTo>
                <a:lnTo>
                  <a:pt x="156" y="122"/>
                </a:lnTo>
                <a:lnTo>
                  <a:pt x="145" y="142"/>
                </a:lnTo>
                <a:lnTo>
                  <a:pt x="131" y="162"/>
                </a:lnTo>
                <a:lnTo>
                  <a:pt x="116" y="178"/>
                </a:lnTo>
                <a:lnTo>
                  <a:pt x="101" y="193"/>
                </a:lnTo>
                <a:lnTo>
                  <a:pt x="85" y="207"/>
                </a:lnTo>
                <a:lnTo>
                  <a:pt x="67" y="217"/>
                </a:lnTo>
                <a:lnTo>
                  <a:pt x="51" y="226"/>
                </a:lnTo>
                <a:lnTo>
                  <a:pt x="34" y="233"/>
                </a:lnTo>
                <a:lnTo>
                  <a:pt x="18" y="238"/>
                </a:lnTo>
                <a:lnTo>
                  <a:pt x="3" y="240"/>
                </a:lnTo>
                <a:lnTo>
                  <a:pt x="0" y="240"/>
                </a:lnTo>
                <a:lnTo>
                  <a:pt x="0" y="239"/>
                </a:lnTo>
                <a:lnTo>
                  <a:pt x="0" y="238"/>
                </a:lnTo>
                <a:lnTo>
                  <a:pt x="3" y="238"/>
                </a:lnTo>
                <a:close/>
              </a:path>
            </a:pathLst>
          </a:custGeom>
          <a:solidFill>
            <a:srgbClr val="8E9365"/>
          </a:solidFill>
          <a:ln w="9525">
            <a:noFill/>
            <a:round/>
            <a:headEnd/>
            <a:tailEnd/>
          </a:ln>
        </p:spPr>
        <p:txBody>
          <a:bodyPr/>
          <a:lstStyle/>
          <a:p>
            <a:endParaRPr lang="en-US"/>
          </a:p>
        </p:txBody>
      </p:sp>
      <p:sp>
        <p:nvSpPr>
          <p:cNvPr id="80" name="Freeform 25"/>
          <p:cNvSpPr>
            <a:spLocks/>
          </p:cNvSpPr>
          <p:nvPr/>
        </p:nvSpPr>
        <p:spPr bwMode="auto">
          <a:xfrm rot="1004478">
            <a:off x="7277100" y="2740825"/>
            <a:ext cx="14288" cy="17463"/>
          </a:xfrm>
          <a:custGeom>
            <a:avLst/>
            <a:gdLst>
              <a:gd name="T0" fmla="*/ 2147483647 w 22"/>
              <a:gd name="T1" fmla="*/ 2147483647 h 24"/>
              <a:gd name="T2" fmla="*/ 2147483647 w 22"/>
              <a:gd name="T3" fmla="*/ 2147483647 h 24"/>
              <a:gd name="T4" fmla="*/ 2147483647 w 22"/>
              <a:gd name="T5" fmla="*/ 2147483647 h 24"/>
              <a:gd name="T6" fmla="*/ 2147483647 w 22"/>
              <a:gd name="T7" fmla="*/ 2147483647 h 24"/>
              <a:gd name="T8" fmla="*/ 2147483647 w 22"/>
              <a:gd name="T9" fmla="*/ 2147483647 h 24"/>
              <a:gd name="T10" fmla="*/ 2147483647 w 22"/>
              <a:gd name="T11" fmla="*/ 2147483647 h 24"/>
              <a:gd name="T12" fmla="*/ 2147483647 w 22"/>
              <a:gd name="T13" fmla="*/ 2147483647 h 24"/>
              <a:gd name="T14" fmla="*/ 2147483647 w 22"/>
              <a:gd name="T15" fmla="*/ 2147483647 h 24"/>
              <a:gd name="T16" fmla="*/ 2147483647 w 22"/>
              <a:gd name="T17" fmla="*/ 0 h 24"/>
              <a:gd name="T18" fmla="*/ 2147483647 w 22"/>
              <a:gd name="T19" fmla="*/ 2147483647 h 24"/>
              <a:gd name="T20" fmla="*/ 2147483647 w 22"/>
              <a:gd name="T21" fmla="*/ 2147483647 h 24"/>
              <a:gd name="T22" fmla="*/ 2147483647 w 22"/>
              <a:gd name="T23" fmla="*/ 2147483647 h 24"/>
              <a:gd name="T24" fmla="*/ 0 w 22"/>
              <a:gd name="T25" fmla="*/ 2147483647 h 24"/>
              <a:gd name="T26" fmla="*/ 2147483647 w 22"/>
              <a:gd name="T27" fmla="*/ 2147483647 h 24"/>
              <a:gd name="T28" fmla="*/ 2147483647 w 22"/>
              <a:gd name="T29" fmla="*/ 2147483647 h 24"/>
              <a:gd name="T30" fmla="*/ 2147483647 w 22"/>
              <a:gd name="T31" fmla="*/ 2147483647 h 24"/>
              <a:gd name="T32" fmla="*/ 2147483647 w 22"/>
              <a:gd name="T33" fmla="*/ 2147483647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24"/>
              <a:gd name="T53" fmla="*/ 22 w 22"/>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24">
                <a:moveTo>
                  <a:pt x="10" y="24"/>
                </a:moveTo>
                <a:lnTo>
                  <a:pt x="16" y="23"/>
                </a:lnTo>
                <a:lnTo>
                  <a:pt x="20" y="20"/>
                </a:lnTo>
                <a:lnTo>
                  <a:pt x="21" y="16"/>
                </a:lnTo>
                <a:lnTo>
                  <a:pt x="22" y="12"/>
                </a:lnTo>
                <a:lnTo>
                  <a:pt x="21" y="7"/>
                </a:lnTo>
                <a:lnTo>
                  <a:pt x="20" y="4"/>
                </a:lnTo>
                <a:lnTo>
                  <a:pt x="16" y="1"/>
                </a:lnTo>
                <a:lnTo>
                  <a:pt x="10" y="0"/>
                </a:lnTo>
                <a:lnTo>
                  <a:pt x="6" y="1"/>
                </a:lnTo>
                <a:lnTo>
                  <a:pt x="4" y="4"/>
                </a:lnTo>
                <a:lnTo>
                  <a:pt x="1" y="7"/>
                </a:lnTo>
                <a:lnTo>
                  <a:pt x="0" y="12"/>
                </a:lnTo>
                <a:lnTo>
                  <a:pt x="1" y="16"/>
                </a:lnTo>
                <a:lnTo>
                  <a:pt x="4" y="20"/>
                </a:lnTo>
                <a:lnTo>
                  <a:pt x="6" y="23"/>
                </a:lnTo>
                <a:lnTo>
                  <a:pt x="10" y="24"/>
                </a:lnTo>
                <a:close/>
              </a:path>
            </a:pathLst>
          </a:custGeom>
          <a:solidFill>
            <a:srgbClr val="8E9365"/>
          </a:solidFill>
          <a:ln w="9525">
            <a:noFill/>
            <a:round/>
            <a:headEnd/>
            <a:tailEnd/>
          </a:ln>
        </p:spPr>
        <p:txBody>
          <a:bodyPr/>
          <a:lstStyle/>
          <a:p>
            <a:endParaRPr lang="en-US"/>
          </a:p>
        </p:txBody>
      </p:sp>
      <p:sp>
        <p:nvSpPr>
          <p:cNvPr id="81" name="Freeform 26"/>
          <p:cNvSpPr>
            <a:spLocks/>
          </p:cNvSpPr>
          <p:nvPr/>
        </p:nvSpPr>
        <p:spPr bwMode="auto">
          <a:xfrm rot="1004478">
            <a:off x="7316788" y="2574138"/>
            <a:ext cx="122237" cy="177800"/>
          </a:xfrm>
          <a:custGeom>
            <a:avLst/>
            <a:gdLst>
              <a:gd name="T0" fmla="*/ 0 w 180"/>
              <a:gd name="T1" fmla="*/ 2147483647 h 259"/>
              <a:gd name="T2" fmla="*/ 0 w 180"/>
              <a:gd name="T3" fmla="*/ 2147483647 h 259"/>
              <a:gd name="T4" fmla="*/ 0 w 180"/>
              <a:gd name="T5" fmla="*/ 2147483647 h 259"/>
              <a:gd name="T6" fmla="*/ 2147483647 w 180"/>
              <a:gd name="T7" fmla="*/ 2147483647 h 259"/>
              <a:gd name="T8" fmla="*/ 2147483647 w 180"/>
              <a:gd name="T9" fmla="*/ 2147483647 h 259"/>
              <a:gd name="T10" fmla="*/ 2147483647 w 180"/>
              <a:gd name="T11" fmla="*/ 2147483647 h 259"/>
              <a:gd name="T12" fmla="*/ 2147483647 w 180"/>
              <a:gd name="T13" fmla="*/ 2147483647 h 259"/>
              <a:gd name="T14" fmla="*/ 2147483647 w 180"/>
              <a:gd name="T15" fmla="*/ 2147483647 h 259"/>
              <a:gd name="T16" fmla="*/ 2147483647 w 180"/>
              <a:gd name="T17" fmla="*/ 2147483647 h 259"/>
              <a:gd name="T18" fmla="*/ 2147483647 w 180"/>
              <a:gd name="T19" fmla="*/ 2147483647 h 259"/>
              <a:gd name="T20" fmla="*/ 2147483647 w 180"/>
              <a:gd name="T21" fmla="*/ 2147483647 h 259"/>
              <a:gd name="T22" fmla="*/ 2147483647 w 180"/>
              <a:gd name="T23" fmla="*/ 2147483647 h 259"/>
              <a:gd name="T24" fmla="*/ 2147483647 w 180"/>
              <a:gd name="T25" fmla="*/ 2147483647 h 259"/>
              <a:gd name="T26" fmla="*/ 2147483647 w 180"/>
              <a:gd name="T27" fmla="*/ 2147483647 h 259"/>
              <a:gd name="T28" fmla="*/ 2147483647 w 180"/>
              <a:gd name="T29" fmla="*/ 2147483647 h 259"/>
              <a:gd name="T30" fmla="*/ 2147483647 w 180"/>
              <a:gd name="T31" fmla="*/ 2147483647 h 259"/>
              <a:gd name="T32" fmla="*/ 2147483647 w 180"/>
              <a:gd name="T33" fmla="*/ 2147483647 h 259"/>
              <a:gd name="T34" fmla="*/ 2147483647 w 180"/>
              <a:gd name="T35" fmla="*/ 2147483647 h 259"/>
              <a:gd name="T36" fmla="*/ 2147483647 w 180"/>
              <a:gd name="T37" fmla="*/ 2147483647 h 259"/>
              <a:gd name="T38" fmla="*/ 2147483647 w 180"/>
              <a:gd name="T39" fmla="*/ 2147483647 h 259"/>
              <a:gd name="T40" fmla="*/ 2147483647 w 180"/>
              <a:gd name="T41" fmla="*/ 2147483647 h 259"/>
              <a:gd name="T42" fmla="*/ 2147483647 w 180"/>
              <a:gd name="T43" fmla="*/ 2147483647 h 259"/>
              <a:gd name="T44" fmla="*/ 2147483647 w 180"/>
              <a:gd name="T45" fmla="*/ 2147483647 h 259"/>
              <a:gd name="T46" fmla="*/ 2147483647 w 180"/>
              <a:gd name="T47" fmla="*/ 2147483647 h 259"/>
              <a:gd name="T48" fmla="*/ 2147483647 w 180"/>
              <a:gd name="T49" fmla="*/ 2147483647 h 259"/>
              <a:gd name="T50" fmla="*/ 2147483647 w 180"/>
              <a:gd name="T51" fmla="*/ 0 h 259"/>
              <a:gd name="T52" fmla="*/ 2147483647 w 180"/>
              <a:gd name="T53" fmla="*/ 0 h 259"/>
              <a:gd name="T54" fmla="*/ 2147483647 w 180"/>
              <a:gd name="T55" fmla="*/ 0 h 259"/>
              <a:gd name="T56" fmla="*/ 2147483647 w 180"/>
              <a:gd name="T57" fmla="*/ 2147483647 h 259"/>
              <a:gd name="T58" fmla="*/ 2147483647 w 180"/>
              <a:gd name="T59" fmla="*/ 2147483647 h 259"/>
              <a:gd name="T60" fmla="*/ 2147483647 w 180"/>
              <a:gd name="T61" fmla="*/ 2147483647 h 259"/>
              <a:gd name="T62" fmla="*/ 2147483647 w 180"/>
              <a:gd name="T63" fmla="*/ 2147483647 h 259"/>
              <a:gd name="T64" fmla="*/ 2147483647 w 180"/>
              <a:gd name="T65" fmla="*/ 2147483647 h 259"/>
              <a:gd name="T66" fmla="*/ 2147483647 w 180"/>
              <a:gd name="T67" fmla="*/ 2147483647 h 259"/>
              <a:gd name="T68" fmla="*/ 2147483647 w 180"/>
              <a:gd name="T69" fmla="*/ 2147483647 h 259"/>
              <a:gd name="T70" fmla="*/ 2147483647 w 180"/>
              <a:gd name="T71" fmla="*/ 2147483647 h 259"/>
              <a:gd name="T72" fmla="*/ 2147483647 w 180"/>
              <a:gd name="T73" fmla="*/ 2147483647 h 259"/>
              <a:gd name="T74" fmla="*/ 2147483647 w 180"/>
              <a:gd name="T75" fmla="*/ 2147483647 h 259"/>
              <a:gd name="T76" fmla="*/ 2147483647 w 180"/>
              <a:gd name="T77" fmla="*/ 2147483647 h 259"/>
              <a:gd name="T78" fmla="*/ 2147483647 w 180"/>
              <a:gd name="T79" fmla="*/ 2147483647 h 259"/>
              <a:gd name="T80" fmla="*/ 2147483647 w 180"/>
              <a:gd name="T81" fmla="*/ 2147483647 h 259"/>
              <a:gd name="T82" fmla="*/ 2147483647 w 180"/>
              <a:gd name="T83" fmla="*/ 2147483647 h 259"/>
              <a:gd name="T84" fmla="*/ 2147483647 w 180"/>
              <a:gd name="T85" fmla="*/ 2147483647 h 259"/>
              <a:gd name="T86" fmla="*/ 2147483647 w 180"/>
              <a:gd name="T87" fmla="*/ 2147483647 h 259"/>
              <a:gd name="T88" fmla="*/ 2147483647 w 180"/>
              <a:gd name="T89" fmla="*/ 2147483647 h 259"/>
              <a:gd name="T90" fmla="*/ 2147483647 w 180"/>
              <a:gd name="T91" fmla="*/ 2147483647 h 259"/>
              <a:gd name="T92" fmla="*/ 2147483647 w 180"/>
              <a:gd name="T93" fmla="*/ 2147483647 h 259"/>
              <a:gd name="T94" fmla="*/ 2147483647 w 180"/>
              <a:gd name="T95" fmla="*/ 2147483647 h 259"/>
              <a:gd name="T96" fmla="*/ 0 w 180"/>
              <a:gd name="T97" fmla="*/ 2147483647 h 2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0"/>
              <a:gd name="T148" fmla="*/ 0 h 259"/>
              <a:gd name="T149" fmla="*/ 180 w 180"/>
              <a:gd name="T150" fmla="*/ 259 h 2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0" h="259">
                <a:moveTo>
                  <a:pt x="0" y="259"/>
                </a:moveTo>
                <a:lnTo>
                  <a:pt x="0" y="246"/>
                </a:lnTo>
                <a:lnTo>
                  <a:pt x="0" y="231"/>
                </a:lnTo>
                <a:lnTo>
                  <a:pt x="2" y="216"/>
                </a:lnTo>
                <a:lnTo>
                  <a:pt x="5" y="200"/>
                </a:lnTo>
                <a:lnTo>
                  <a:pt x="6" y="194"/>
                </a:lnTo>
                <a:lnTo>
                  <a:pt x="8" y="187"/>
                </a:lnTo>
                <a:lnTo>
                  <a:pt x="10" y="180"/>
                </a:lnTo>
                <a:lnTo>
                  <a:pt x="13" y="172"/>
                </a:lnTo>
                <a:lnTo>
                  <a:pt x="15" y="165"/>
                </a:lnTo>
                <a:lnTo>
                  <a:pt x="17" y="158"/>
                </a:lnTo>
                <a:lnTo>
                  <a:pt x="20" y="152"/>
                </a:lnTo>
                <a:lnTo>
                  <a:pt x="22" y="145"/>
                </a:lnTo>
                <a:lnTo>
                  <a:pt x="22" y="144"/>
                </a:lnTo>
                <a:lnTo>
                  <a:pt x="23" y="144"/>
                </a:lnTo>
                <a:lnTo>
                  <a:pt x="35" y="120"/>
                </a:lnTo>
                <a:lnTo>
                  <a:pt x="48" y="97"/>
                </a:lnTo>
                <a:lnTo>
                  <a:pt x="63" y="75"/>
                </a:lnTo>
                <a:lnTo>
                  <a:pt x="81" y="56"/>
                </a:lnTo>
                <a:lnTo>
                  <a:pt x="98" y="39"/>
                </a:lnTo>
                <a:lnTo>
                  <a:pt x="116" y="24"/>
                </a:lnTo>
                <a:lnTo>
                  <a:pt x="135" y="13"/>
                </a:lnTo>
                <a:lnTo>
                  <a:pt x="153" y="5"/>
                </a:lnTo>
                <a:lnTo>
                  <a:pt x="158" y="4"/>
                </a:lnTo>
                <a:lnTo>
                  <a:pt x="164" y="1"/>
                </a:lnTo>
                <a:lnTo>
                  <a:pt x="168" y="0"/>
                </a:lnTo>
                <a:lnTo>
                  <a:pt x="174" y="0"/>
                </a:lnTo>
                <a:lnTo>
                  <a:pt x="175" y="1"/>
                </a:lnTo>
                <a:lnTo>
                  <a:pt x="177" y="1"/>
                </a:lnTo>
                <a:lnTo>
                  <a:pt x="180" y="3"/>
                </a:lnTo>
                <a:lnTo>
                  <a:pt x="179" y="6"/>
                </a:lnTo>
                <a:lnTo>
                  <a:pt x="171" y="7"/>
                </a:lnTo>
                <a:lnTo>
                  <a:pt x="162" y="11"/>
                </a:lnTo>
                <a:lnTo>
                  <a:pt x="154" y="14"/>
                </a:lnTo>
                <a:lnTo>
                  <a:pt x="145" y="18"/>
                </a:lnTo>
                <a:lnTo>
                  <a:pt x="137" y="23"/>
                </a:lnTo>
                <a:lnTo>
                  <a:pt x="128" y="28"/>
                </a:lnTo>
                <a:lnTo>
                  <a:pt x="120" y="35"/>
                </a:lnTo>
                <a:lnTo>
                  <a:pt x="111" y="42"/>
                </a:lnTo>
                <a:lnTo>
                  <a:pt x="91" y="61"/>
                </a:lnTo>
                <a:lnTo>
                  <a:pt x="74" y="83"/>
                </a:lnTo>
                <a:lnTo>
                  <a:pt x="56" y="107"/>
                </a:lnTo>
                <a:lnTo>
                  <a:pt x="43" y="134"/>
                </a:lnTo>
                <a:lnTo>
                  <a:pt x="30" y="162"/>
                </a:lnTo>
                <a:lnTo>
                  <a:pt x="21" y="189"/>
                </a:lnTo>
                <a:lnTo>
                  <a:pt x="14" y="217"/>
                </a:lnTo>
                <a:lnTo>
                  <a:pt x="10" y="242"/>
                </a:lnTo>
                <a:lnTo>
                  <a:pt x="0" y="259"/>
                </a:lnTo>
                <a:close/>
              </a:path>
            </a:pathLst>
          </a:custGeom>
          <a:solidFill>
            <a:srgbClr val="8E9365"/>
          </a:solidFill>
          <a:ln w="9525">
            <a:noFill/>
            <a:round/>
            <a:headEnd/>
            <a:tailEnd/>
          </a:ln>
        </p:spPr>
        <p:txBody>
          <a:bodyPr/>
          <a:lstStyle/>
          <a:p>
            <a:endParaRPr lang="en-US"/>
          </a:p>
        </p:txBody>
      </p:sp>
      <p:sp>
        <p:nvSpPr>
          <p:cNvPr id="82" name="Freeform 27"/>
          <p:cNvSpPr>
            <a:spLocks/>
          </p:cNvSpPr>
          <p:nvPr/>
        </p:nvSpPr>
        <p:spPr bwMode="auto">
          <a:xfrm rot="1004478">
            <a:off x="7632700" y="2837663"/>
            <a:ext cx="17463" cy="15875"/>
          </a:xfrm>
          <a:custGeom>
            <a:avLst/>
            <a:gdLst>
              <a:gd name="T0" fmla="*/ 2147483647 w 24"/>
              <a:gd name="T1" fmla="*/ 0 h 24"/>
              <a:gd name="T2" fmla="*/ 2147483647 w 24"/>
              <a:gd name="T3" fmla="*/ 2147483647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2147483647 w 24"/>
              <a:gd name="T19" fmla="*/ 2147483647 h 24"/>
              <a:gd name="T20" fmla="*/ 2147483647 w 24"/>
              <a:gd name="T21" fmla="*/ 2147483647 h 24"/>
              <a:gd name="T22" fmla="*/ 2147483647 w 24"/>
              <a:gd name="T23" fmla="*/ 2147483647 h 24"/>
              <a:gd name="T24" fmla="*/ 2147483647 w 24"/>
              <a:gd name="T25" fmla="*/ 2147483647 h 24"/>
              <a:gd name="T26" fmla="*/ 2147483647 w 24"/>
              <a:gd name="T27" fmla="*/ 2147483647 h 24"/>
              <a:gd name="T28" fmla="*/ 2147483647 w 24"/>
              <a:gd name="T29" fmla="*/ 2147483647 h 24"/>
              <a:gd name="T30" fmla="*/ 2147483647 w 24"/>
              <a:gd name="T31" fmla="*/ 0 h 24"/>
              <a:gd name="T32" fmla="*/ 2147483647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9" y="0"/>
                </a:moveTo>
                <a:lnTo>
                  <a:pt x="5" y="2"/>
                </a:lnTo>
                <a:lnTo>
                  <a:pt x="2" y="6"/>
                </a:lnTo>
                <a:lnTo>
                  <a:pt x="0" y="12"/>
                </a:lnTo>
                <a:lnTo>
                  <a:pt x="1" y="16"/>
                </a:lnTo>
                <a:lnTo>
                  <a:pt x="3" y="20"/>
                </a:lnTo>
                <a:lnTo>
                  <a:pt x="7" y="22"/>
                </a:lnTo>
                <a:lnTo>
                  <a:pt x="12" y="24"/>
                </a:lnTo>
                <a:lnTo>
                  <a:pt x="16" y="24"/>
                </a:lnTo>
                <a:lnTo>
                  <a:pt x="21" y="22"/>
                </a:lnTo>
                <a:lnTo>
                  <a:pt x="23" y="19"/>
                </a:lnTo>
                <a:lnTo>
                  <a:pt x="24" y="14"/>
                </a:lnTo>
                <a:lnTo>
                  <a:pt x="24" y="9"/>
                </a:lnTo>
                <a:lnTo>
                  <a:pt x="22" y="5"/>
                </a:lnTo>
                <a:lnTo>
                  <a:pt x="18" y="2"/>
                </a:lnTo>
                <a:lnTo>
                  <a:pt x="14" y="0"/>
                </a:lnTo>
                <a:lnTo>
                  <a:pt x="9" y="0"/>
                </a:lnTo>
                <a:close/>
              </a:path>
            </a:pathLst>
          </a:custGeom>
          <a:solidFill>
            <a:srgbClr val="8E9365"/>
          </a:solidFill>
          <a:ln w="9525">
            <a:noFill/>
            <a:round/>
            <a:headEnd/>
            <a:tailEnd/>
          </a:ln>
        </p:spPr>
        <p:txBody>
          <a:bodyPr/>
          <a:lstStyle/>
          <a:p>
            <a:endParaRPr lang="en-US"/>
          </a:p>
        </p:txBody>
      </p:sp>
      <p:sp>
        <p:nvSpPr>
          <p:cNvPr id="83" name="Freeform 28"/>
          <p:cNvSpPr>
            <a:spLocks/>
          </p:cNvSpPr>
          <p:nvPr/>
        </p:nvSpPr>
        <p:spPr bwMode="auto">
          <a:xfrm rot="1004478">
            <a:off x="7540625" y="2853538"/>
            <a:ext cx="79375" cy="203200"/>
          </a:xfrm>
          <a:custGeom>
            <a:avLst/>
            <a:gdLst>
              <a:gd name="T0" fmla="*/ 2147483647 w 116"/>
              <a:gd name="T1" fmla="*/ 0 h 298"/>
              <a:gd name="T2" fmla="*/ 2147483647 w 116"/>
              <a:gd name="T3" fmla="*/ 2147483647 h 298"/>
              <a:gd name="T4" fmla="*/ 2147483647 w 116"/>
              <a:gd name="T5" fmla="*/ 2147483647 h 298"/>
              <a:gd name="T6" fmla="*/ 2147483647 w 116"/>
              <a:gd name="T7" fmla="*/ 2147483647 h 298"/>
              <a:gd name="T8" fmla="*/ 2147483647 w 116"/>
              <a:gd name="T9" fmla="*/ 2147483647 h 298"/>
              <a:gd name="T10" fmla="*/ 2147483647 w 116"/>
              <a:gd name="T11" fmla="*/ 2147483647 h 298"/>
              <a:gd name="T12" fmla="*/ 2147483647 w 116"/>
              <a:gd name="T13" fmla="*/ 2147483647 h 298"/>
              <a:gd name="T14" fmla="*/ 2147483647 w 116"/>
              <a:gd name="T15" fmla="*/ 2147483647 h 298"/>
              <a:gd name="T16" fmla="*/ 2147483647 w 116"/>
              <a:gd name="T17" fmla="*/ 2147483647 h 298"/>
              <a:gd name="T18" fmla="*/ 2147483647 w 116"/>
              <a:gd name="T19" fmla="*/ 2147483647 h 298"/>
              <a:gd name="T20" fmla="*/ 2147483647 w 116"/>
              <a:gd name="T21" fmla="*/ 2147483647 h 298"/>
              <a:gd name="T22" fmla="*/ 2147483647 w 116"/>
              <a:gd name="T23" fmla="*/ 2147483647 h 298"/>
              <a:gd name="T24" fmla="*/ 2147483647 w 116"/>
              <a:gd name="T25" fmla="*/ 2147483647 h 298"/>
              <a:gd name="T26" fmla="*/ 2147483647 w 116"/>
              <a:gd name="T27" fmla="*/ 2147483647 h 298"/>
              <a:gd name="T28" fmla="*/ 2147483647 w 116"/>
              <a:gd name="T29" fmla="*/ 2147483647 h 298"/>
              <a:gd name="T30" fmla="*/ 2147483647 w 116"/>
              <a:gd name="T31" fmla="*/ 2147483647 h 298"/>
              <a:gd name="T32" fmla="*/ 2147483647 w 116"/>
              <a:gd name="T33" fmla="*/ 2147483647 h 298"/>
              <a:gd name="T34" fmla="*/ 2147483647 w 116"/>
              <a:gd name="T35" fmla="*/ 2147483647 h 298"/>
              <a:gd name="T36" fmla="*/ 2147483647 w 116"/>
              <a:gd name="T37" fmla="*/ 2147483647 h 298"/>
              <a:gd name="T38" fmla="*/ 2147483647 w 116"/>
              <a:gd name="T39" fmla="*/ 2147483647 h 298"/>
              <a:gd name="T40" fmla="*/ 2147483647 w 116"/>
              <a:gd name="T41" fmla="*/ 2147483647 h 298"/>
              <a:gd name="T42" fmla="*/ 2147483647 w 116"/>
              <a:gd name="T43" fmla="*/ 2147483647 h 298"/>
              <a:gd name="T44" fmla="*/ 2147483647 w 116"/>
              <a:gd name="T45" fmla="*/ 2147483647 h 298"/>
              <a:gd name="T46" fmla="*/ 2147483647 w 116"/>
              <a:gd name="T47" fmla="*/ 2147483647 h 298"/>
              <a:gd name="T48" fmla="*/ 2147483647 w 116"/>
              <a:gd name="T49" fmla="*/ 2147483647 h 298"/>
              <a:gd name="T50" fmla="*/ 2147483647 w 116"/>
              <a:gd name="T51" fmla="*/ 2147483647 h 298"/>
              <a:gd name="T52" fmla="*/ 2147483647 w 116"/>
              <a:gd name="T53" fmla="*/ 2147483647 h 298"/>
              <a:gd name="T54" fmla="*/ 2147483647 w 116"/>
              <a:gd name="T55" fmla="*/ 2147483647 h 298"/>
              <a:gd name="T56" fmla="*/ 2147483647 w 116"/>
              <a:gd name="T57" fmla="*/ 2147483647 h 298"/>
              <a:gd name="T58" fmla="*/ 2147483647 w 116"/>
              <a:gd name="T59" fmla="*/ 2147483647 h 298"/>
              <a:gd name="T60" fmla="*/ 0 w 116"/>
              <a:gd name="T61" fmla="*/ 2147483647 h 298"/>
              <a:gd name="T62" fmla="*/ 0 w 116"/>
              <a:gd name="T63" fmla="*/ 2147483647 h 298"/>
              <a:gd name="T64" fmla="*/ 2147483647 w 116"/>
              <a:gd name="T65" fmla="*/ 2147483647 h 298"/>
              <a:gd name="T66" fmla="*/ 2147483647 w 116"/>
              <a:gd name="T67" fmla="*/ 2147483647 h 298"/>
              <a:gd name="T68" fmla="*/ 2147483647 w 116"/>
              <a:gd name="T69" fmla="*/ 2147483647 h 298"/>
              <a:gd name="T70" fmla="*/ 2147483647 w 116"/>
              <a:gd name="T71" fmla="*/ 2147483647 h 298"/>
              <a:gd name="T72" fmla="*/ 2147483647 w 116"/>
              <a:gd name="T73" fmla="*/ 2147483647 h 298"/>
              <a:gd name="T74" fmla="*/ 2147483647 w 116"/>
              <a:gd name="T75" fmla="*/ 2147483647 h 298"/>
              <a:gd name="T76" fmla="*/ 2147483647 w 116"/>
              <a:gd name="T77" fmla="*/ 2147483647 h 298"/>
              <a:gd name="T78" fmla="*/ 2147483647 w 116"/>
              <a:gd name="T79" fmla="*/ 2147483647 h 298"/>
              <a:gd name="T80" fmla="*/ 2147483647 w 116"/>
              <a:gd name="T81" fmla="*/ 2147483647 h 298"/>
              <a:gd name="T82" fmla="*/ 2147483647 w 116"/>
              <a:gd name="T83" fmla="*/ 2147483647 h 298"/>
              <a:gd name="T84" fmla="*/ 2147483647 w 116"/>
              <a:gd name="T85" fmla="*/ 2147483647 h 298"/>
              <a:gd name="T86" fmla="*/ 2147483647 w 116"/>
              <a:gd name="T87" fmla="*/ 2147483647 h 298"/>
              <a:gd name="T88" fmla="*/ 2147483647 w 116"/>
              <a:gd name="T89" fmla="*/ 2147483647 h 298"/>
              <a:gd name="T90" fmla="*/ 2147483647 w 116"/>
              <a:gd name="T91" fmla="*/ 2147483647 h 298"/>
              <a:gd name="T92" fmla="*/ 2147483647 w 116"/>
              <a:gd name="T93" fmla="*/ 2147483647 h 298"/>
              <a:gd name="T94" fmla="*/ 2147483647 w 116"/>
              <a:gd name="T95" fmla="*/ 2147483647 h 298"/>
              <a:gd name="T96" fmla="*/ 2147483647 w 116"/>
              <a:gd name="T97" fmla="*/ 0 h 29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6"/>
              <a:gd name="T148" fmla="*/ 0 h 298"/>
              <a:gd name="T149" fmla="*/ 116 w 116"/>
              <a:gd name="T150" fmla="*/ 298 h 29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6" h="298">
                <a:moveTo>
                  <a:pt x="104" y="0"/>
                </a:moveTo>
                <a:lnTo>
                  <a:pt x="108" y="14"/>
                </a:lnTo>
                <a:lnTo>
                  <a:pt x="111" y="28"/>
                </a:lnTo>
                <a:lnTo>
                  <a:pt x="114" y="43"/>
                </a:lnTo>
                <a:lnTo>
                  <a:pt x="115" y="60"/>
                </a:lnTo>
                <a:lnTo>
                  <a:pt x="116" y="65"/>
                </a:lnTo>
                <a:lnTo>
                  <a:pt x="116" y="73"/>
                </a:lnTo>
                <a:lnTo>
                  <a:pt x="115" y="81"/>
                </a:lnTo>
                <a:lnTo>
                  <a:pt x="115" y="88"/>
                </a:lnTo>
                <a:lnTo>
                  <a:pt x="115" y="95"/>
                </a:lnTo>
                <a:lnTo>
                  <a:pt x="115" y="102"/>
                </a:lnTo>
                <a:lnTo>
                  <a:pt x="114" y="109"/>
                </a:lnTo>
                <a:lnTo>
                  <a:pt x="114" y="116"/>
                </a:lnTo>
                <a:lnTo>
                  <a:pt x="114" y="118"/>
                </a:lnTo>
                <a:lnTo>
                  <a:pt x="112" y="118"/>
                </a:lnTo>
                <a:lnTo>
                  <a:pt x="108" y="145"/>
                </a:lnTo>
                <a:lnTo>
                  <a:pt x="101" y="171"/>
                </a:lnTo>
                <a:lnTo>
                  <a:pt x="92" y="197"/>
                </a:lnTo>
                <a:lnTo>
                  <a:pt x="81" y="220"/>
                </a:lnTo>
                <a:lnTo>
                  <a:pt x="69" y="240"/>
                </a:lnTo>
                <a:lnTo>
                  <a:pt x="55" y="259"/>
                </a:lnTo>
                <a:lnTo>
                  <a:pt x="40" y="275"/>
                </a:lnTo>
                <a:lnTo>
                  <a:pt x="25" y="288"/>
                </a:lnTo>
                <a:lnTo>
                  <a:pt x="20" y="290"/>
                </a:lnTo>
                <a:lnTo>
                  <a:pt x="16" y="292"/>
                </a:lnTo>
                <a:lnTo>
                  <a:pt x="11" y="295"/>
                </a:lnTo>
                <a:lnTo>
                  <a:pt x="6" y="297"/>
                </a:lnTo>
                <a:lnTo>
                  <a:pt x="4" y="297"/>
                </a:lnTo>
                <a:lnTo>
                  <a:pt x="2" y="298"/>
                </a:lnTo>
                <a:lnTo>
                  <a:pt x="0" y="297"/>
                </a:lnTo>
                <a:lnTo>
                  <a:pt x="0" y="292"/>
                </a:lnTo>
                <a:lnTo>
                  <a:pt x="6" y="289"/>
                </a:lnTo>
                <a:lnTo>
                  <a:pt x="13" y="284"/>
                </a:lnTo>
                <a:lnTo>
                  <a:pt x="21" y="278"/>
                </a:lnTo>
                <a:lnTo>
                  <a:pt x="28" y="273"/>
                </a:lnTo>
                <a:lnTo>
                  <a:pt x="35" y="266"/>
                </a:lnTo>
                <a:lnTo>
                  <a:pt x="42" y="258"/>
                </a:lnTo>
                <a:lnTo>
                  <a:pt x="49" y="250"/>
                </a:lnTo>
                <a:lnTo>
                  <a:pt x="55" y="240"/>
                </a:lnTo>
                <a:lnTo>
                  <a:pt x="69" y="217"/>
                </a:lnTo>
                <a:lnTo>
                  <a:pt x="80" y="191"/>
                </a:lnTo>
                <a:lnTo>
                  <a:pt x="89" y="163"/>
                </a:lnTo>
                <a:lnTo>
                  <a:pt x="96" y="134"/>
                </a:lnTo>
                <a:lnTo>
                  <a:pt x="101" y="105"/>
                </a:lnTo>
                <a:lnTo>
                  <a:pt x="103" y="76"/>
                </a:lnTo>
                <a:lnTo>
                  <a:pt x="102" y="47"/>
                </a:lnTo>
                <a:lnTo>
                  <a:pt x="99" y="22"/>
                </a:lnTo>
                <a:lnTo>
                  <a:pt x="104" y="0"/>
                </a:lnTo>
                <a:close/>
              </a:path>
            </a:pathLst>
          </a:custGeom>
          <a:solidFill>
            <a:srgbClr val="8E9365"/>
          </a:solidFill>
          <a:ln w="9525">
            <a:noFill/>
            <a:round/>
            <a:headEnd/>
            <a:tailEnd/>
          </a:ln>
        </p:spPr>
        <p:txBody>
          <a:bodyPr/>
          <a:lstStyle/>
          <a:p>
            <a:endParaRPr lang="en-US"/>
          </a:p>
        </p:txBody>
      </p:sp>
      <p:sp>
        <p:nvSpPr>
          <p:cNvPr id="84" name="Freeform 29"/>
          <p:cNvSpPr>
            <a:spLocks/>
          </p:cNvSpPr>
          <p:nvPr/>
        </p:nvSpPr>
        <p:spPr bwMode="auto">
          <a:xfrm rot="1004478">
            <a:off x="7377113" y="2696375"/>
            <a:ext cx="158750" cy="280988"/>
          </a:xfrm>
          <a:custGeom>
            <a:avLst/>
            <a:gdLst>
              <a:gd name="T0" fmla="*/ 2147483647 w 234"/>
              <a:gd name="T1" fmla="*/ 2147483647 h 412"/>
              <a:gd name="T2" fmla="*/ 2147483647 w 234"/>
              <a:gd name="T3" fmla="*/ 2147483647 h 412"/>
              <a:gd name="T4" fmla="*/ 2147483647 w 234"/>
              <a:gd name="T5" fmla="*/ 2147483647 h 412"/>
              <a:gd name="T6" fmla="*/ 2147483647 w 234"/>
              <a:gd name="T7" fmla="*/ 2147483647 h 412"/>
              <a:gd name="T8" fmla="*/ 2147483647 w 234"/>
              <a:gd name="T9" fmla="*/ 2147483647 h 412"/>
              <a:gd name="T10" fmla="*/ 2147483647 w 234"/>
              <a:gd name="T11" fmla="*/ 2147483647 h 412"/>
              <a:gd name="T12" fmla="*/ 2147483647 w 234"/>
              <a:gd name="T13" fmla="*/ 2147483647 h 412"/>
              <a:gd name="T14" fmla="*/ 2147483647 w 234"/>
              <a:gd name="T15" fmla="*/ 2147483647 h 412"/>
              <a:gd name="T16" fmla="*/ 2147483647 w 234"/>
              <a:gd name="T17" fmla="*/ 2147483647 h 412"/>
              <a:gd name="T18" fmla="*/ 2147483647 w 234"/>
              <a:gd name="T19" fmla="*/ 2147483647 h 412"/>
              <a:gd name="T20" fmla="*/ 2147483647 w 234"/>
              <a:gd name="T21" fmla="*/ 2147483647 h 412"/>
              <a:gd name="T22" fmla="*/ 0 w 234"/>
              <a:gd name="T23" fmla="*/ 2147483647 h 412"/>
              <a:gd name="T24" fmla="*/ 2147483647 w 234"/>
              <a:gd name="T25" fmla="*/ 2147483647 h 412"/>
              <a:gd name="T26" fmla="*/ 2147483647 w 234"/>
              <a:gd name="T27" fmla="*/ 2147483647 h 412"/>
              <a:gd name="T28" fmla="*/ 2147483647 w 234"/>
              <a:gd name="T29" fmla="*/ 2147483647 h 412"/>
              <a:gd name="T30" fmla="*/ 2147483647 w 234"/>
              <a:gd name="T31" fmla="*/ 2147483647 h 412"/>
              <a:gd name="T32" fmla="*/ 2147483647 w 234"/>
              <a:gd name="T33" fmla="*/ 2147483647 h 412"/>
              <a:gd name="T34" fmla="*/ 2147483647 w 234"/>
              <a:gd name="T35" fmla="*/ 0 h 412"/>
              <a:gd name="T36" fmla="*/ 2147483647 w 234"/>
              <a:gd name="T37" fmla="*/ 2147483647 h 412"/>
              <a:gd name="T38" fmla="*/ 2147483647 w 234"/>
              <a:gd name="T39" fmla="*/ 0 h 412"/>
              <a:gd name="T40" fmla="*/ 2147483647 w 234"/>
              <a:gd name="T41" fmla="*/ 2147483647 h 412"/>
              <a:gd name="T42" fmla="*/ 2147483647 w 234"/>
              <a:gd name="T43" fmla="*/ 2147483647 h 412"/>
              <a:gd name="T44" fmla="*/ 2147483647 w 234"/>
              <a:gd name="T45" fmla="*/ 2147483647 h 412"/>
              <a:gd name="T46" fmla="*/ 2147483647 w 234"/>
              <a:gd name="T47" fmla="*/ 2147483647 h 412"/>
              <a:gd name="T48" fmla="*/ 2147483647 w 234"/>
              <a:gd name="T49" fmla="*/ 2147483647 h 412"/>
              <a:gd name="T50" fmla="*/ 2147483647 w 234"/>
              <a:gd name="T51" fmla="*/ 2147483647 h 412"/>
              <a:gd name="T52" fmla="*/ 2147483647 w 234"/>
              <a:gd name="T53" fmla="*/ 2147483647 h 412"/>
              <a:gd name="T54" fmla="*/ 2147483647 w 234"/>
              <a:gd name="T55" fmla="*/ 2147483647 h 412"/>
              <a:gd name="T56" fmla="*/ 2147483647 w 234"/>
              <a:gd name="T57" fmla="*/ 2147483647 h 412"/>
              <a:gd name="T58" fmla="*/ 2147483647 w 234"/>
              <a:gd name="T59" fmla="*/ 2147483647 h 412"/>
              <a:gd name="T60" fmla="*/ 2147483647 w 234"/>
              <a:gd name="T61" fmla="*/ 2147483647 h 4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4"/>
              <a:gd name="T94" fmla="*/ 0 h 412"/>
              <a:gd name="T95" fmla="*/ 234 w 234"/>
              <a:gd name="T96" fmla="*/ 412 h 4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4" h="412">
                <a:moveTo>
                  <a:pt x="152" y="288"/>
                </a:moveTo>
                <a:lnTo>
                  <a:pt x="164" y="393"/>
                </a:lnTo>
                <a:lnTo>
                  <a:pt x="128" y="306"/>
                </a:lnTo>
                <a:lnTo>
                  <a:pt x="115" y="412"/>
                </a:lnTo>
                <a:lnTo>
                  <a:pt x="104" y="305"/>
                </a:lnTo>
                <a:lnTo>
                  <a:pt x="67" y="393"/>
                </a:lnTo>
                <a:lnTo>
                  <a:pt x="81" y="288"/>
                </a:lnTo>
                <a:lnTo>
                  <a:pt x="29" y="343"/>
                </a:lnTo>
                <a:lnTo>
                  <a:pt x="64" y="256"/>
                </a:lnTo>
                <a:lnTo>
                  <a:pt x="3" y="267"/>
                </a:lnTo>
                <a:lnTo>
                  <a:pt x="56" y="215"/>
                </a:lnTo>
                <a:lnTo>
                  <a:pt x="0" y="182"/>
                </a:lnTo>
                <a:lnTo>
                  <a:pt x="59" y="171"/>
                </a:lnTo>
                <a:lnTo>
                  <a:pt x="15" y="100"/>
                </a:lnTo>
                <a:lnTo>
                  <a:pt x="71" y="133"/>
                </a:lnTo>
                <a:lnTo>
                  <a:pt x="46" y="35"/>
                </a:lnTo>
                <a:lnTo>
                  <a:pt x="91" y="108"/>
                </a:lnTo>
                <a:lnTo>
                  <a:pt x="91" y="0"/>
                </a:lnTo>
                <a:lnTo>
                  <a:pt x="117" y="100"/>
                </a:lnTo>
                <a:lnTo>
                  <a:pt x="141" y="0"/>
                </a:lnTo>
                <a:lnTo>
                  <a:pt x="139" y="109"/>
                </a:lnTo>
                <a:lnTo>
                  <a:pt x="185" y="36"/>
                </a:lnTo>
                <a:lnTo>
                  <a:pt x="160" y="134"/>
                </a:lnTo>
                <a:lnTo>
                  <a:pt x="219" y="100"/>
                </a:lnTo>
                <a:lnTo>
                  <a:pt x="173" y="171"/>
                </a:lnTo>
                <a:lnTo>
                  <a:pt x="234" y="183"/>
                </a:lnTo>
                <a:lnTo>
                  <a:pt x="175" y="215"/>
                </a:lnTo>
                <a:lnTo>
                  <a:pt x="228" y="268"/>
                </a:lnTo>
                <a:lnTo>
                  <a:pt x="168" y="256"/>
                </a:lnTo>
                <a:lnTo>
                  <a:pt x="204" y="344"/>
                </a:lnTo>
                <a:lnTo>
                  <a:pt x="152" y="288"/>
                </a:lnTo>
                <a:close/>
              </a:path>
            </a:pathLst>
          </a:custGeom>
          <a:solidFill>
            <a:srgbClr val="8E9365"/>
          </a:solidFill>
          <a:ln w="9525">
            <a:noFill/>
            <a:round/>
            <a:headEnd/>
            <a:tailEnd/>
          </a:ln>
        </p:spPr>
        <p:txBody>
          <a:bodyPr/>
          <a:lstStyle/>
          <a:p>
            <a:endParaRPr lang="en-US"/>
          </a:p>
        </p:txBody>
      </p:sp>
      <p:sp>
        <p:nvSpPr>
          <p:cNvPr id="85" name="Rectangle 30"/>
          <p:cNvSpPr>
            <a:spLocks noChangeArrowheads="1"/>
          </p:cNvSpPr>
          <p:nvPr/>
        </p:nvSpPr>
        <p:spPr bwMode="auto">
          <a:xfrm>
            <a:off x="6513425" y="1580363"/>
            <a:ext cx="2119492"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Definice výrobků</a:t>
            </a:r>
            <a:endParaRPr lang="en-US" sz="2000" dirty="0">
              <a:solidFill>
                <a:srgbClr val="003366"/>
              </a:solidFill>
            </a:endParaRPr>
          </a:p>
        </p:txBody>
      </p:sp>
      <p:sp>
        <p:nvSpPr>
          <p:cNvPr id="86" name="AutoShape 31"/>
          <p:cNvSpPr>
            <a:spLocks noChangeArrowheads="1"/>
          </p:cNvSpPr>
          <p:nvPr/>
        </p:nvSpPr>
        <p:spPr bwMode="auto">
          <a:xfrm>
            <a:off x="5738813" y="1974063"/>
            <a:ext cx="693737"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87" name="Oval 33"/>
          <p:cNvSpPr>
            <a:spLocks noChangeArrowheads="1"/>
          </p:cNvSpPr>
          <p:nvPr/>
        </p:nvSpPr>
        <p:spPr bwMode="auto">
          <a:xfrm>
            <a:off x="6027738" y="1256513"/>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88" name="Text Box 34"/>
          <p:cNvSpPr txBox="1">
            <a:spLocks noChangeArrowheads="1"/>
          </p:cNvSpPr>
          <p:nvPr/>
        </p:nvSpPr>
        <p:spPr bwMode="auto">
          <a:xfrm>
            <a:off x="6046788"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3</a:t>
            </a:r>
          </a:p>
        </p:txBody>
      </p:sp>
      <p:sp>
        <p:nvSpPr>
          <p:cNvPr id="89" name="Rectangle 43"/>
          <p:cNvSpPr>
            <a:spLocks noChangeArrowheads="1"/>
          </p:cNvSpPr>
          <p:nvPr/>
        </p:nvSpPr>
        <p:spPr bwMode="auto">
          <a:xfrm>
            <a:off x="33782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90" name="Rectangle 44"/>
          <p:cNvSpPr>
            <a:spLocks noChangeArrowheads="1"/>
          </p:cNvSpPr>
          <p:nvPr/>
        </p:nvSpPr>
        <p:spPr bwMode="auto">
          <a:xfrm>
            <a:off x="3590847" y="1580363"/>
            <a:ext cx="2117888"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Ekonomika firmy</a:t>
            </a:r>
            <a:endParaRPr lang="en-US" sz="2000" dirty="0">
              <a:solidFill>
                <a:srgbClr val="003366"/>
              </a:solidFill>
            </a:endParaRPr>
          </a:p>
        </p:txBody>
      </p:sp>
      <p:pic>
        <p:nvPicPr>
          <p:cNvPr id="91" name="Picture 45" descr="BS01045_"/>
          <p:cNvPicPr>
            <a:picLocks noChangeAspect="1" noChangeArrowheads="1"/>
          </p:cNvPicPr>
          <p:nvPr/>
        </p:nvPicPr>
        <p:blipFill>
          <a:blip r:embed="rId5" cstate="print"/>
          <a:srcRect/>
          <a:stretch>
            <a:fillRect/>
          </a:stretch>
        </p:blipFill>
        <p:spPr bwMode="auto">
          <a:xfrm>
            <a:off x="4141788" y="2029625"/>
            <a:ext cx="1079500" cy="1063625"/>
          </a:xfrm>
          <a:prstGeom prst="rect">
            <a:avLst/>
          </a:prstGeom>
          <a:noFill/>
          <a:ln w="9525">
            <a:noFill/>
            <a:miter lim="800000"/>
            <a:headEnd/>
            <a:tailEnd/>
          </a:ln>
        </p:spPr>
      </p:pic>
      <p:sp>
        <p:nvSpPr>
          <p:cNvPr id="92" name="Oval 47"/>
          <p:cNvSpPr>
            <a:spLocks noChangeArrowheads="1"/>
          </p:cNvSpPr>
          <p:nvPr/>
        </p:nvSpPr>
        <p:spPr bwMode="auto">
          <a:xfrm>
            <a:off x="309880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93" name="Text Box 48"/>
          <p:cNvSpPr txBox="1">
            <a:spLocks noChangeArrowheads="1"/>
          </p:cNvSpPr>
          <p:nvPr/>
        </p:nvSpPr>
        <p:spPr bwMode="auto">
          <a:xfrm>
            <a:off x="311785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Arial Black" pitchFamily="34" charset="0"/>
              </a:rPr>
              <a:t>2</a:t>
            </a:r>
          </a:p>
        </p:txBody>
      </p:sp>
      <p:sp>
        <p:nvSpPr>
          <p:cNvPr id="94" name="AutoShape 49"/>
          <p:cNvSpPr>
            <a:spLocks noChangeArrowheads="1"/>
          </p:cNvSpPr>
          <p:nvPr/>
        </p:nvSpPr>
        <p:spPr bwMode="auto">
          <a:xfrm>
            <a:off x="2787650" y="1974063"/>
            <a:ext cx="693738"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95" name="Rectangle 50"/>
          <p:cNvSpPr>
            <a:spLocks noChangeArrowheads="1"/>
          </p:cNvSpPr>
          <p:nvPr/>
        </p:nvSpPr>
        <p:spPr bwMode="auto">
          <a:xfrm>
            <a:off x="4318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96" name="Rectangle 51"/>
          <p:cNvSpPr>
            <a:spLocks noChangeArrowheads="1"/>
          </p:cNvSpPr>
          <p:nvPr/>
        </p:nvSpPr>
        <p:spPr bwMode="auto">
          <a:xfrm>
            <a:off x="581892" y="1504163"/>
            <a:ext cx="2291938" cy="1041953"/>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en-US" sz="2000" dirty="0" smtClean="0">
                <a:solidFill>
                  <a:srgbClr val="003366"/>
                </a:solidFill>
              </a:rPr>
              <a:t>Dom</a:t>
            </a:r>
            <a:r>
              <a:rPr lang="cs-CZ" sz="2000" dirty="0" smtClean="0">
                <a:solidFill>
                  <a:srgbClr val="003366"/>
                </a:solidFill>
              </a:rPr>
              <a:t>ény</a:t>
            </a:r>
            <a:r>
              <a:rPr lang="en-US" sz="2000" dirty="0" smtClean="0">
                <a:solidFill>
                  <a:srgbClr val="003366"/>
                </a:solidFill>
              </a:rPr>
              <a:t>, </a:t>
            </a:r>
            <a:r>
              <a:rPr lang="cs-CZ" sz="2000" dirty="0" smtClean="0">
                <a:solidFill>
                  <a:srgbClr val="003366"/>
                </a:solidFill>
              </a:rPr>
              <a:t>účetní jednotky</a:t>
            </a:r>
            <a:r>
              <a:rPr lang="en-US" sz="2000" dirty="0" smtClean="0">
                <a:solidFill>
                  <a:srgbClr val="003366"/>
                </a:solidFill>
              </a:rPr>
              <a:t>, </a:t>
            </a:r>
            <a:r>
              <a:rPr lang="cs-CZ" sz="2000" dirty="0" smtClean="0">
                <a:solidFill>
                  <a:srgbClr val="003366"/>
                </a:solidFill>
              </a:rPr>
              <a:t>místa</a:t>
            </a:r>
            <a:r>
              <a:rPr lang="en-US" sz="2000" dirty="0" smtClean="0">
                <a:solidFill>
                  <a:srgbClr val="003366"/>
                </a:solidFill>
              </a:rPr>
              <a:t>,</a:t>
            </a:r>
            <a:r>
              <a:rPr lang="cs-CZ" sz="2000" dirty="0" smtClean="0">
                <a:solidFill>
                  <a:srgbClr val="003366"/>
                </a:solidFill>
              </a:rPr>
              <a:t/>
            </a:r>
            <a:br>
              <a:rPr lang="cs-CZ" sz="2000" dirty="0" smtClean="0">
                <a:solidFill>
                  <a:srgbClr val="003366"/>
                </a:solidFill>
              </a:rPr>
            </a:br>
            <a:r>
              <a:rPr lang="cs-CZ" sz="2000" dirty="0" smtClean="0">
                <a:solidFill>
                  <a:srgbClr val="003366"/>
                </a:solidFill>
              </a:rPr>
              <a:t>     skladová místa</a:t>
            </a:r>
            <a:endParaRPr lang="en-US" sz="2000" dirty="0">
              <a:solidFill>
                <a:srgbClr val="003366"/>
              </a:solidFill>
            </a:endParaRPr>
          </a:p>
        </p:txBody>
      </p:sp>
      <p:sp>
        <p:nvSpPr>
          <p:cNvPr id="97" name="Freeform 53"/>
          <p:cNvSpPr>
            <a:spLocks/>
          </p:cNvSpPr>
          <p:nvPr/>
        </p:nvSpPr>
        <p:spPr bwMode="auto">
          <a:xfrm>
            <a:off x="1982788" y="2697963"/>
            <a:ext cx="823912" cy="396875"/>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p>
        </p:txBody>
      </p:sp>
      <p:sp>
        <p:nvSpPr>
          <p:cNvPr id="98" name="AutoShape 54"/>
          <p:cNvSpPr>
            <a:spLocks noChangeArrowheads="1"/>
          </p:cNvSpPr>
          <p:nvPr/>
        </p:nvSpPr>
        <p:spPr bwMode="auto">
          <a:xfrm>
            <a:off x="688975" y="2753525"/>
            <a:ext cx="544513" cy="258763"/>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99" name="AutoShape 55"/>
          <p:cNvSpPr>
            <a:spLocks noChangeArrowheads="1"/>
          </p:cNvSpPr>
          <p:nvPr/>
        </p:nvSpPr>
        <p:spPr bwMode="auto">
          <a:xfrm>
            <a:off x="1123950" y="2542388"/>
            <a:ext cx="1136650" cy="56038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100" name="AutoShape 56"/>
          <p:cNvSpPr>
            <a:spLocks noChangeArrowheads="1"/>
          </p:cNvSpPr>
          <p:nvPr/>
        </p:nvSpPr>
        <p:spPr bwMode="auto">
          <a:xfrm>
            <a:off x="1800225" y="2755113"/>
            <a:ext cx="158750"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1" name="AutoShape 57"/>
          <p:cNvSpPr>
            <a:spLocks noChangeArrowheads="1"/>
          </p:cNvSpPr>
          <p:nvPr/>
        </p:nvSpPr>
        <p:spPr bwMode="auto">
          <a:xfrm>
            <a:off x="1562100" y="2755113"/>
            <a:ext cx="157163"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2" name="Rectangle 58"/>
          <p:cNvSpPr>
            <a:spLocks noChangeArrowheads="1"/>
          </p:cNvSpPr>
          <p:nvPr/>
        </p:nvSpPr>
        <p:spPr bwMode="auto">
          <a:xfrm>
            <a:off x="1252538" y="2926563"/>
            <a:ext cx="269875" cy="169862"/>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3" name="Rectangle 59"/>
          <p:cNvSpPr>
            <a:spLocks noChangeArrowheads="1"/>
          </p:cNvSpPr>
          <p:nvPr/>
        </p:nvSpPr>
        <p:spPr bwMode="auto">
          <a:xfrm>
            <a:off x="1722438" y="2931325"/>
            <a:ext cx="268287" cy="169863"/>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4" name="AutoShape 60"/>
          <p:cNvSpPr>
            <a:spLocks noChangeArrowheads="1"/>
          </p:cNvSpPr>
          <p:nvPr/>
        </p:nvSpPr>
        <p:spPr bwMode="auto">
          <a:xfrm>
            <a:off x="1304925" y="2763050"/>
            <a:ext cx="155575" cy="571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5" name="Rectangle 61"/>
          <p:cNvSpPr>
            <a:spLocks noChangeArrowheads="1"/>
          </p:cNvSpPr>
          <p:nvPr/>
        </p:nvSpPr>
        <p:spPr bwMode="auto">
          <a:xfrm>
            <a:off x="795338" y="2894813"/>
            <a:ext cx="87312" cy="11747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6" name="AutoShape 62" descr="Horizontal brick"/>
          <p:cNvSpPr>
            <a:spLocks noChangeArrowheads="1"/>
          </p:cNvSpPr>
          <p:nvPr/>
        </p:nvSpPr>
        <p:spPr bwMode="auto">
          <a:xfrm>
            <a:off x="958850" y="2242350"/>
            <a:ext cx="92075" cy="54927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107" name="AutoShape 63"/>
          <p:cNvSpPr>
            <a:spLocks noChangeArrowheads="1"/>
          </p:cNvSpPr>
          <p:nvPr/>
        </p:nvSpPr>
        <p:spPr bwMode="auto">
          <a:xfrm>
            <a:off x="1512888" y="2515400"/>
            <a:ext cx="192087" cy="109538"/>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08" name="AutoShape 64"/>
          <p:cNvSpPr>
            <a:spLocks noChangeArrowheads="1"/>
          </p:cNvSpPr>
          <p:nvPr/>
        </p:nvSpPr>
        <p:spPr bwMode="auto">
          <a:xfrm>
            <a:off x="1882775" y="2459838"/>
            <a:ext cx="47625" cy="13176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09" name="Freeform 65"/>
          <p:cNvSpPr>
            <a:spLocks/>
          </p:cNvSpPr>
          <p:nvPr/>
        </p:nvSpPr>
        <p:spPr bwMode="auto">
          <a:xfrm>
            <a:off x="2124075" y="2539213"/>
            <a:ext cx="141288" cy="566737"/>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p>
        </p:txBody>
      </p:sp>
      <p:sp>
        <p:nvSpPr>
          <p:cNvPr id="110" name="Oval 67"/>
          <p:cNvSpPr>
            <a:spLocks noChangeArrowheads="1"/>
          </p:cNvSpPr>
          <p:nvPr/>
        </p:nvSpPr>
        <p:spPr bwMode="auto">
          <a:xfrm>
            <a:off x="18415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11" name="Text Box 68"/>
          <p:cNvSpPr txBox="1">
            <a:spLocks noChangeArrowheads="1"/>
          </p:cNvSpPr>
          <p:nvPr/>
        </p:nvSpPr>
        <p:spPr bwMode="auto">
          <a:xfrm>
            <a:off x="20320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1</a:t>
            </a:r>
          </a:p>
        </p:txBody>
      </p:sp>
      <p:pic>
        <p:nvPicPr>
          <p:cNvPr id="113" name="Picture 19"/>
          <p:cNvPicPr>
            <a:picLocks noChangeAspect="1" noChangeArrowheads="1"/>
          </p:cNvPicPr>
          <p:nvPr/>
        </p:nvPicPr>
        <p:blipFill>
          <a:blip r:embed="rId6" cstate="print">
            <a:lum contrast="-76000"/>
          </a:blip>
          <a:srcRect/>
          <a:stretch>
            <a:fillRect/>
          </a:stretch>
        </p:blipFill>
        <p:spPr bwMode="auto">
          <a:xfrm>
            <a:off x="7065963" y="2067725"/>
            <a:ext cx="752475" cy="1114425"/>
          </a:xfrm>
          <a:prstGeom prst="rect">
            <a:avLst/>
          </a:prstGeom>
          <a:noFill/>
          <a:ln w="9525" algn="ctr">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r>
              <a:rPr lang="en-US" dirty="0" err="1" smtClean="0"/>
              <a:t>Klíčové</a:t>
            </a:r>
            <a:r>
              <a:rPr lang="en-US" dirty="0" smtClean="0"/>
              <a:t> </a:t>
            </a:r>
            <a:r>
              <a:rPr lang="en-US" dirty="0" err="1" smtClean="0"/>
              <a:t>pojmy</a:t>
            </a:r>
            <a:r>
              <a:rPr lang="en-US" dirty="0" smtClean="0"/>
              <a:t> </a:t>
            </a:r>
          </a:p>
          <a:p>
            <a:pPr lvl="1" eaLnBrk="1" hangingPunct="1"/>
            <a:r>
              <a:rPr lang="en-US" dirty="0" smtClean="0"/>
              <a:t> </a:t>
            </a:r>
            <a:r>
              <a:rPr lang="cs-CZ" dirty="0" smtClean="0"/>
              <a:t>Řady výrobků</a:t>
            </a:r>
            <a:r>
              <a:rPr lang="en-US" dirty="0" smtClean="0"/>
              <a:t> </a:t>
            </a:r>
          </a:p>
          <a:p>
            <a:pPr lvl="1" eaLnBrk="1" hangingPunct="1"/>
            <a:r>
              <a:rPr lang="en-US" dirty="0" smtClean="0"/>
              <a:t> </a:t>
            </a:r>
            <a:r>
              <a:rPr lang="cs-CZ" dirty="0" smtClean="0"/>
              <a:t>Běžné náklady</a:t>
            </a:r>
            <a:endParaRPr lang="en-US" dirty="0" smtClean="0"/>
          </a:p>
          <a:p>
            <a:pPr lvl="1" eaLnBrk="1" hangingPunct="1"/>
            <a:r>
              <a:rPr lang="en-US" dirty="0" smtClean="0"/>
              <a:t> </a:t>
            </a:r>
            <a:r>
              <a:rPr lang="cs-CZ" dirty="0" smtClean="0"/>
              <a:t>Údaje artiklu</a:t>
            </a:r>
            <a:endParaRPr lang="en-US" dirty="0" smtClean="0"/>
          </a:p>
          <a:p>
            <a:pPr lvl="1" eaLnBrk="1" hangingPunct="1"/>
            <a:r>
              <a:rPr lang="en-US" dirty="0" smtClean="0"/>
              <a:t> </a:t>
            </a:r>
            <a:r>
              <a:rPr lang="cs-CZ" dirty="0" smtClean="0"/>
              <a:t>Struktura výrobku</a:t>
            </a:r>
            <a:endParaRPr lang="en-US" dirty="0" smtClean="0"/>
          </a:p>
          <a:p>
            <a:pPr eaLnBrk="1" hangingPunct="1"/>
            <a:r>
              <a:rPr lang="en-US" dirty="0" smtClean="0"/>
              <a:t> </a:t>
            </a:r>
            <a:r>
              <a:rPr lang="cs-CZ" dirty="0" smtClean="0"/>
              <a:t>Příklad</a:t>
            </a:r>
            <a:endParaRPr lang="en-US" dirty="0" smtClean="0"/>
          </a:p>
          <a:p>
            <a:pPr lvl="1" eaLnBrk="1" hangingPunct="1"/>
            <a:r>
              <a:rPr lang="cs-CZ" dirty="0" smtClean="0"/>
              <a:t>Zadání řady výrobků</a:t>
            </a:r>
            <a:endParaRPr lang="en-US" dirty="0" smtClean="0"/>
          </a:p>
          <a:p>
            <a:pPr lvl="1" eaLnBrk="1" hangingPunct="1"/>
            <a:r>
              <a:rPr lang="cs-CZ" dirty="0" smtClean="0"/>
              <a:t>Zadání účetních parametrů</a:t>
            </a:r>
            <a:endParaRPr lang="en-US" dirty="0" smtClean="0"/>
          </a:p>
          <a:p>
            <a:pPr lvl="1" eaLnBrk="1" hangingPunct="1"/>
            <a:r>
              <a:rPr lang="cs-CZ" dirty="0" smtClean="0"/>
              <a:t>Zadání údajů artiklu</a:t>
            </a:r>
            <a:endParaRPr lang="en-US" dirty="0" smtClean="0"/>
          </a:p>
          <a:p>
            <a:pPr lvl="1" eaLnBrk="1" hangingPunct="1"/>
            <a:r>
              <a:rPr lang="cs-CZ" dirty="0" smtClean="0"/>
              <a:t>Zadání struktury výrobku</a:t>
            </a:r>
            <a:endParaRPr lang="en-US" dirty="0" smtClean="0"/>
          </a:p>
          <a:p>
            <a:pPr eaLnBrk="1" hangingPunct="1"/>
            <a:r>
              <a:rPr lang="en-US" dirty="0" smtClean="0"/>
              <a:t> </a:t>
            </a:r>
            <a:r>
              <a:rPr lang="cs-CZ" dirty="0" smtClean="0"/>
              <a:t>Cvičení</a:t>
            </a:r>
            <a:endParaRPr lang="en-US" dirty="0" smtClean="0"/>
          </a:p>
          <a:p>
            <a:pPr eaLnBrk="1" hangingPunct="1"/>
            <a:endParaRPr lang="en-US" dirty="0" smtClean="0"/>
          </a:p>
        </p:txBody>
      </p:sp>
      <p:sp>
        <p:nvSpPr>
          <p:cNvPr id="58371" name="Rectangle 2"/>
          <p:cNvSpPr>
            <a:spLocks noGrp="1" noChangeArrowheads="1"/>
          </p:cNvSpPr>
          <p:nvPr>
            <p:ph type="title"/>
          </p:nvPr>
        </p:nvSpPr>
        <p:spPr/>
        <p:txBody>
          <a:bodyPr/>
          <a:lstStyle/>
          <a:p>
            <a:pPr eaLnBrk="1" hangingPunct="1"/>
            <a:r>
              <a:rPr lang="cs-CZ" dirty="0" smtClean="0"/>
              <a:t>Definice výrobků – Témata</a:t>
            </a:r>
          </a:p>
        </p:txBody>
      </p:sp>
      <p:sp>
        <p:nvSpPr>
          <p:cNvPr id="58370" name="Footer Placeholder 3"/>
          <p:cNvSpPr>
            <a:spLocks noGrp="1"/>
          </p:cNvSpPr>
          <p:nvPr>
            <p:ph type="ftr" sz="quarter" idx="10"/>
          </p:nvPr>
        </p:nvSpPr>
        <p:spPr>
          <a:noFill/>
        </p:spPr>
        <p:txBody>
          <a:bodyPr/>
          <a:lstStyle/>
          <a:p>
            <a:pPr algn="r"/>
            <a:r>
              <a:rPr lang="en-US" smtClean="0"/>
              <a:t>QS-SU-450</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lnSpc>
                <a:spcPct val="80000"/>
              </a:lnSpc>
            </a:pPr>
            <a:r>
              <a:rPr lang="cs-CZ" sz="2400" dirty="0" smtClean="0"/>
              <a:t>Vysvětlit důležitost řad výrobků</a:t>
            </a:r>
            <a:endParaRPr lang="en-US" sz="2400" dirty="0" smtClean="0"/>
          </a:p>
          <a:p>
            <a:pPr eaLnBrk="1" hangingPunct="1">
              <a:lnSpc>
                <a:spcPct val="80000"/>
              </a:lnSpc>
            </a:pPr>
            <a:r>
              <a:rPr lang="cs-CZ" sz="2400" dirty="0" smtClean="0"/>
              <a:t>Objasnit rozdíl mezi běžnými náklady a náklady hlavní knihy</a:t>
            </a:r>
            <a:endParaRPr lang="en-US" sz="2400" dirty="0" smtClean="0"/>
          </a:p>
          <a:p>
            <a:pPr eaLnBrk="1" hangingPunct="1">
              <a:lnSpc>
                <a:spcPct val="80000"/>
              </a:lnSpc>
            </a:pPr>
            <a:r>
              <a:rPr lang="cs-CZ" sz="2400" dirty="0" smtClean="0"/>
              <a:t>Uvést příklady způsobů objednávání </a:t>
            </a:r>
            <a:r>
              <a:rPr lang="en-US" sz="2400" dirty="0" smtClean="0"/>
              <a:t>a </a:t>
            </a:r>
            <a:r>
              <a:rPr lang="cs-CZ" sz="2400" dirty="0" smtClean="0"/>
              <a:t>modifikátorů objednávek</a:t>
            </a:r>
            <a:endParaRPr lang="en-US" sz="2400" dirty="0" smtClean="0"/>
          </a:p>
          <a:p>
            <a:pPr eaLnBrk="1" hangingPunct="1">
              <a:lnSpc>
                <a:spcPct val="80000"/>
              </a:lnSpc>
            </a:pPr>
            <a:r>
              <a:rPr lang="cs-CZ" sz="2400" dirty="0" smtClean="0"/>
              <a:t>Popsat pět součástí nákladu artiklu</a:t>
            </a:r>
            <a:endParaRPr lang="en-US" sz="2400" dirty="0" smtClean="0"/>
          </a:p>
          <a:p>
            <a:pPr eaLnBrk="1" hangingPunct="1">
              <a:lnSpc>
                <a:spcPct val="80000"/>
              </a:lnSpc>
            </a:pPr>
            <a:r>
              <a:rPr lang="cs-CZ" sz="2400" dirty="0" smtClean="0"/>
              <a:t>Uvést, z jakých informací se skládá struktura výrobku</a:t>
            </a:r>
            <a:endParaRPr lang="en-US" sz="2400" dirty="0" smtClean="0"/>
          </a:p>
          <a:p>
            <a:pPr eaLnBrk="1" hangingPunct="1">
              <a:lnSpc>
                <a:spcPct val="80000"/>
              </a:lnSpc>
            </a:pPr>
            <a:r>
              <a:rPr lang="cs-CZ" sz="2400" dirty="0" smtClean="0"/>
              <a:t>Nastavit řadu výrobku</a:t>
            </a:r>
            <a:endParaRPr lang="en-US" sz="2400" dirty="0" smtClean="0"/>
          </a:p>
          <a:p>
            <a:pPr eaLnBrk="1" hangingPunct="1">
              <a:lnSpc>
                <a:spcPct val="80000"/>
              </a:lnSpc>
            </a:pPr>
            <a:r>
              <a:rPr lang="cs-CZ" sz="2400" dirty="0" smtClean="0"/>
              <a:t>Zadat artikl</a:t>
            </a:r>
            <a:endParaRPr lang="en-US" sz="2400" dirty="0" smtClean="0"/>
          </a:p>
          <a:p>
            <a:pPr eaLnBrk="1" hangingPunct="1">
              <a:lnSpc>
                <a:spcPct val="80000"/>
              </a:lnSpc>
            </a:pPr>
            <a:r>
              <a:rPr lang="cs-CZ" sz="2400" dirty="0" smtClean="0"/>
              <a:t>Definovat strukturu výrobku</a:t>
            </a:r>
            <a:endParaRPr lang="en-US" sz="2400" dirty="0" smtClean="0"/>
          </a:p>
          <a:p>
            <a:pPr eaLnBrk="1" hangingPunct="1">
              <a:lnSpc>
                <a:spcPct val="80000"/>
              </a:lnSpc>
            </a:pPr>
            <a:endParaRPr lang="en-US" dirty="0" smtClean="0"/>
          </a:p>
        </p:txBody>
      </p:sp>
      <p:sp>
        <p:nvSpPr>
          <p:cNvPr id="59395" name="Rectangle 2"/>
          <p:cNvSpPr>
            <a:spLocks noGrp="1" noChangeArrowheads="1"/>
          </p:cNvSpPr>
          <p:nvPr>
            <p:ph type="title"/>
          </p:nvPr>
        </p:nvSpPr>
        <p:spPr/>
        <p:txBody>
          <a:bodyPr/>
          <a:lstStyle/>
          <a:p>
            <a:r>
              <a:rPr lang="cs-CZ" dirty="0" smtClean="0"/>
              <a:t>Definice výrobků – cílové dovednosti</a:t>
            </a:r>
          </a:p>
        </p:txBody>
      </p:sp>
      <p:sp>
        <p:nvSpPr>
          <p:cNvPr id="59394" name="Footer Placeholder 3"/>
          <p:cNvSpPr>
            <a:spLocks noGrp="1"/>
          </p:cNvSpPr>
          <p:nvPr>
            <p:ph type="ftr" sz="quarter" idx="10"/>
          </p:nvPr>
        </p:nvSpPr>
        <p:spPr>
          <a:noFill/>
        </p:spPr>
        <p:txBody>
          <a:bodyPr/>
          <a:lstStyle/>
          <a:p>
            <a:pPr algn="r"/>
            <a:r>
              <a:rPr lang="en-US" smtClean="0"/>
              <a:t>QS-SU-460</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cs-CZ" dirty="0" smtClean="0"/>
              <a:t>Průběh zpracování</a:t>
            </a:r>
            <a:endParaRPr lang="cs-CZ" dirty="0"/>
          </a:p>
        </p:txBody>
      </p:sp>
      <p:sp>
        <p:nvSpPr>
          <p:cNvPr id="60418" name="Footer Placeholder 1"/>
          <p:cNvSpPr>
            <a:spLocks noGrp="1"/>
          </p:cNvSpPr>
          <p:nvPr>
            <p:ph type="ftr" sz="quarter" idx="10"/>
          </p:nvPr>
        </p:nvSpPr>
        <p:spPr>
          <a:noFill/>
        </p:spPr>
        <p:txBody>
          <a:bodyPr/>
          <a:lstStyle/>
          <a:p>
            <a:pPr algn="r"/>
            <a:r>
              <a:rPr lang="en-US" smtClean="0"/>
              <a:t>QS-SU-470</a:t>
            </a:r>
          </a:p>
        </p:txBody>
      </p:sp>
      <p:grpSp>
        <p:nvGrpSpPr>
          <p:cNvPr id="15" name="Group 14"/>
          <p:cNvGrpSpPr/>
          <p:nvPr/>
        </p:nvGrpSpPr>
        <p:grpSpPr>
          <a:xfrm>
            <a:off x="89213" y="1533263"/>
            <a:ext cx="8639604" cy="3726878"/>
            <a:chOff x="207963" y="1735138"/>
            <a:chExt cx="8639604" cy="3726878"/>
          </a:xfrm>
        </p:grpSpPr>
        <p:sp>
          <p:nvSpPr>
            <p:cNvPr id="207912" name="Rectangle 40"/>
            <p:cNvSpPr>
              <a:spLocks noChangeArrowheads="1"/>
            </p:cNvSpPr>
            <p:nvPr/>
          </p:nvSpPr>
          <p:spPr bwMode="auto">
            <a:xfrm>
              <a:off x="4754563" y="3932238"/>
              <a:ext cx="1408112" cy="11334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1900" dirty="0" smtClean="0">
                  <a:latin typeface="+mj-lt"/>
                </a:rPr>
                <a:t>Postupy/</a:t>
              </a:r>
            </a:p>
            <a:p>
              <a:pPr algn="ctr" defTabSz="977900" eaLnBrk="0" hangingPunct="0">
                <a:defRPr/>
              </a:pPr>
              <a:r>
                <a:rPr lang="cs-CZ" sz="1900" dirty="0" smtClean="0">
                  <a:latin typeface="+mj-lt"/>
                </a:rPr>
                <a:t>Procesy</a:t>
              </a:r>
              <a:endParaRPr lang="cs-CZ" sz="2000" dirty="0">
                <a:latin typeface="+mj-lt"/>
              </a:endParaRPr>
            </a:p>
          </p:txBody>
        </p:sp>
        <p:sp>
          <p:nvSpPr>
            <p:cNvPr id="207913" name="Rectangle 41"/>
            <p:cNvSpPr>
              <a:spLocks noChangeArrowheads="1"/>
            </p:cNvSpPr>
            <p:nvPr/>
          </p:nvSpPr>
          <p:spPr bwMode="auto">
            <a:xfrm>
              <a:off x="4749800" y="1789113"/>
              <a:ext cx="1408113" cy="113188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2000" dirty="0" smtClean="0">
                  <a:latin typeface="+mj-lt"/>
                </a:rPr>
                <a:t>Kusovníky</a:t>
              </a:r>
              <a:endParaRPr lang="cs-CZ" sz="2000" dirty="0">
                <a:latin typeface="+mj-lt"/>
              </a:endParaRPr>
            </a:p>
          </p:txBody>
        </p:sp>
        <p:sp>
          <p:nvSpPr>
            <p:cNvPr id="207914" name="Rectangle 42"/>
            <p:cNvSpPr>
              <a:spLocks noChangeArrowheads="1"/>
            </p:cNvSpPr>
            <p:nvPr/>
          </p:nvSpPr>
          <p:spPr bwMode="auto">
            <a:xfrm>
              <a:off x="207963" y="3003550"/>
              <a:ext cx="1408112" cy="1131888"/>
            </a:xfrm>
            <a:prstGeom prst="rect">
              <a:avLst/>
            </a:prstGeom>
            <a:solidFill>
              <a:srgbClr val="FAF6EB"/>
            </a:solidFill>
            <a:ln w="12700">
              <a:solidFill>
                <a:schemeClr val="tx1"/>
              </a:solidFill>
              <a:miter lim="800000"/>
              <a:headEnd/>
              <a:tailEnd/>
            </a:ln>
            <a:effectLst>
              <a:outerShdw dist="38100" dir="2700000" algn="tl" rotWithShape="0">
                <a:prstClr val="black"/>
              </a:outerShdw>
            </a:effectLst>
          </p:spPr>
          <p:txBody>
            <a:bodyPr wrap="none" lIns="95250" tIns="47625" rIns="95250" bIns="47625" anchor="ctr"/>
            <a:lstStyle/>
            <a:p>
              <a:pPr algn="ctr" defTabSz="977900" eaLnBrk="0" hangingPunct="0">
                <a:defRPr/>
              </a:pPr>
              <a:r>
                <a:rPr lang="cs-CZ" sz="2000" dirty="0" smtClean="0">
                  <a:latin typeface="+mj-lt"/>
                </a:rPr>
                <a:t>Řady</a:t>
              </a:r>
              <a:r>
                <a:rPr lang="cs-CZ" sz="2000" smtClean="0">
                  <a:latin typeface="+mj-lt"/>
                </a:rPr>
                <a:t/>
              </a:r>
              <a:br>
                <a:rPr lang="cs-CZ" sz="2000" smtClean="0">
                  <a:latin typeface="+mj-lt"/>
                </a:rPr>
              </a:br>
              <a:r>
                <a:rPr lang="cs-CZ" sz="2000" smtClean="0">
                  <a:latin typeface="+mj-lt"/>
                </a:rPr>
                <a:t>výrobků</a:t>
              </a:r>
              <a:endParaRPr lang="cs-CZ" sz="2000" dirty="0">
                <a:latin typeface="+mj-lt"/>
              </a:endParaRPr>
            </a:p>
          </p:txBody>
        </p:sp>
        <p:sp>
          <p:nvSpPr>
            <p:cNvPr id="207916" name="Rectangle 44"/>
            <p:cNvSpPr>
              <a:spLocks noChangeArrowheads="1"/>
            </p:cNvSpPr>
            <p:nvPr/>
          </p:nvSpPr>
          <p:spPr bwMode="auto">
            <a:xfrm>
              <a:off x="2305050" y="2998788"/>
              <a:ext cx="1408113" cy="11334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cs-CZ" sz="2000" smtClean="0">
                  <a:latin typeface="+mj-lt"/>
                </a:rPr>
                <a:t>Artikly</a:t>
              </a:r>
              <a:endParaRPr lang="cs-CZ" sz="2000" dirty="0">
                <a:latin typeface="+mj-lt"/>
              </a:endParaRPr>
            </a:p>
          </p:txBody>
        </p:sp>
        <p:sp>
          <p:nvSpPr>
            <p:cNvPr id="60424" name="Rectangle 47"/>
            <p:cNvSpPr>
              <a:spLocks noChangeArrowheads="1"/>
            </p:cNvSpPr>
            <p:nvPr/>
          </p:nvSpPr>
          <p:spPr bwMode="auto">
            <a:xfrm>
              <a:off x="6176963" y="1735138"/>
              <a:ext cx="2670604" cy="1751762"/>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cs-CZ" sz="1800" dirty="0" smtClean="0">
                  <a:latin typeface="+mj-lt"/>
                </a:rPr>
                <a:t>Struktury výrobků</a:t>
              </a:r>
            </a:p>
            <a:p>
              <a:pPr marL="228600" indent="-228600" eaLnBrk="0" hangingPunct="0">
                <a:buClr>
                  <a:srgbClr val="B5A693"/>
                </a:buClr>
                <a:buFontTx/>
                <a:buChar char="•"/>
              </a:pPr>
              <a:r>
                <a:rPr lang="cs-CZ" sz="1800" dirty="0" smtClean="0">
                  <a:latin typeface="+mj-lt"/>
                </a:rPr>
                <a:t>Formule</a:t>
              </a:r>
            </a:p>
            <a:p>
              <a:pPr marL="228600" indent="-228600" eaLnBrk="0" hangingPunct="0">
                <a:buClr>
                  <a:srgbClr val="B5A693"/>
                </a:buClr>
                <a:buFontTx/>
                <a:buChar char="•"/>
              </a:pPr>
              <a:r>
                <a:rPr lang="cs-CZ" sz="1800" dirty="0" smtClean="0">
                  <a:latin typeface="+mj-lt"/>
                </a:rPr>
                <a:t>Struktury sdružených</a:t>
              </a:r>
              <a:br>
                <a:rPr lang="cs-CZ" sz="1800" dirty="0" smtClean="0">
                  <a:latin typeface="+mj-lt"/>
                </a:rPr>
              </a:br>
              <a:r>
                <a:rPr lang="cs-CZ" sz="1800" dirty="0" smtClean="0">
                  <a:latin typeface="+mj-lt"/>
                </a:rPr>
                <a:t>výrobků</a:t>
              </a:r>
            </a:p>
            <a:p>
              <a:pPr marL="228600" indent="-228600" eaLnBrk="0" hangingPunct="0">
                <a:buClr>
                  <a:srgbClr val="B5A693"/>
                </a:buClr>
                <a:buFontTx/>
                <a:buChar char="•"/>
              </a:pPr>
              <a:r>
                <a:rPr lang="cs-CZ" sz="1800" dirty="0" smtClean="0">
                  <a:latin typeface="+mj-lt"/>
                </a:rPr>
                <a:t>Konfigurované</a:t>
              </a:r>
              <a:br>
                <a:rPr lang="cs-CZ" sz="1800" dirty="0" smtClean="0">
                  <a:latin typeface="+mj-lt"/>
                </a:rPr>
              </a:br>
              <a:r>
                <a:rPr lang="cs-CZ" sz="1800" dirty="0" smtClean="0">
                  <a:latin typeface="+mj-lt"/>
                </a:rPr>
                <a:t>struktury</a:t>
              </a:r>
              <a:endParaRPr lang="cs-CZ" sz="1400" dirty="0">
                <a:latin typeface="+mj-lt"/>
              </a:endParaRPr>
            </a:p>
          </p:txBody>
        </p:sp>
        <p:sp>
          <p:nvSpPr>
            <p:cNvPr id="60425" name="Rectangle 48"/>
            <p:cNvSpPr>
              <a:spLocks noChangeArrowheads="1"/>
            </p:cNvSpPr>
            <p:nvPr/>
          </p:nvSpPr>
          <p:spPr bwMode="auto">
            <a:xfrm>
              <a:off x="6183313" y="4160838"/>
              <a:ext cx="1405835"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cs-CZ" sz="1800" dirty="0" smtClean="0">
                  <a:latin typeface="+mj-lt"/>
                </a:rPr>
                <a:t>Postupy</a:t>
              </a:r>
            </a:p>
            <a:p>
              <a:pPr marL="228600" indent="-228600" eaLnBrk="0" hangingPunct="0">
                <a:buClr>
                  <a:srgbClr val="B5A693"/>
                </a:buClr>
                <a:buFontTx/>
                <a:buChar char="•"/>
              </a:pPr>
              <a:r>
                <a:rPr lang="cs-CZ" sz="1800" dirty="0" smtClean="0">
                  <a:latin typeface="+mj-lt"/>
                </a:rPr>
                <a:t>Definice </a:t>
              </a:r>
              <a:endParaRPr lang="cs-CZ" sz="1400" dirty="0">
                <a:latin typeface="+mj-lt"/>
              </a:endParaRPr>
            </a:p>
          </p:txBody>
        </p:sp>
        <p:sp>
          <p:nvSpPr>
            <p:cNvPr id="60426" name="Rectangle 49"/>
            <p:cNvSpPr>
              <a:spLocks noChangeArrowheads="1"/>
            </p:cNvSpPr>
            <p:nvPr/>
          </p:nvSpPr>
          <p:spPr bwMode="auto">
            <a:xfrm>
              <a:off x="1923596" y="4264252"/>
              <a:ext cx="2271457"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cs-CZ" sz="1800" dirty="0" smtClean="0">
                  <a:latin typeface="+mj-lt"/>
                </a:rPr>
                <a:t>Obecná data</a:t>
              </a:r>
            </a:p>
            <a:p>
              <a:pPr marL="228600" indent="-228600" eaLnBrk="0" hangingPunct="0">
                <a:buClr>
                  <a:srgbClr val="B5A693"/>
                </a:buClr>
                <a:buFontTx/>
                <a:buChar char="•"/>
              </a:pPr>
              <a:r>
                <a:rPr lang="cs-CZ" sz="1800" dirty="0" smtClean="0">
                  <a:latin typeface="+mj-lt"/>
                </a:rPr>
                <a:t>Skladová data</a:t>
              </a:r>
            </a:p>
            <a:p>
              <a:pPr marL="228600" indent="-228600" eaLnBrk="0" hangingPunct="0">
                <a:buClr>
                  <a:srgbClr val="B5A693"/>
                </a:buClr>
                <a:buFontTx/>
                <a:buChar char="•"/>
              </a:pPr>
              <a:r>
                <a:rPr lang="cs-CZ" sz="1800" dirty="0" smtClean="0">
                  <a:latin typeface="+mj-lt"/>
                </a:rPr>
                <a:t>Plánovací data</a:t>
              </a:r>
            </a:p>
            <a:p>
              <a:pPr marL="228600" indent="-228600" eaLnBrk="0" hangingPunct="0">
                <a:buClr>
                  <a:srgbClr val="B5A693"/>
                </a:buClr>
                <a:buFontTx/>
                <a:buChar char="•"/>
              </a:pPr>
              <a:r>
                <a:rPr lang="cs-CZ" sz="1800" dirty="0" smtClean="0">
                  <a:latin typeface="+mj-lt"/>
                </a:rPr>
                <a:t>Nákladová data</a:t>
              </a:r>
              <a:endParaRPr lang="cs-CZ" sz="1400" dirty="0">
                <a:latin typeface="+mj-lt"/>
              </a:endParaRPr>
            </a:p>
          </p:txBody>
        </p:sp>
        <p:cxnSp>
          <p:nvCxnSpPr>
            <p:cNvPr id="60427" name="AutoShape 52"/>
            <p:cNvCxnSpPr>
              <a:cxnSpLocks noChangeShapeType="1"/>
              <a:stCxn id="207914" idx="3"/>
              <a:endCxn id="207916" idx="1"/>
            </p:cNvCxnSpPr>
            <p:nvPr/>
          </p:nvCxnSpPr>
          <p:spPr bwMode="auto">
            <a:xfrm flipV="1">
              <a:off x="1616075" y="3565525"/>
              <a:ext cx="688975" cy="4763"/>
            </a:xfrm>
            <a:prstGeom prst="bentConnector3">
              <a:avLst>
                <a:gd name="adj1" fmla="val 49769"/>
              </a:avLst>
            </a:prstGeom>
            <a:noFill/>
            <a:ln w="9525">
              <a:solidFill>
                <a:schemeClr val="tx1"/>
              </a:solidFill>
              <a:miter lim="800000"/>
              <a:headEnd/>
              <a:tailEnd type="triangle" w="med" len="med"/>
            </a:ln>
          </p:spPr>
        </p:cxnSp>
        <p:cxnSp>
          <p:nvCxnSpPr>
            <p:cNvPr id="60428" name="AutoShape 53"/>
            <p:cNvCxnSpPr>
              <a:cxnSpLocks noChangeShapeType="1"/>
              <a:stCxn id="207916" idx="3"/>
              <a:endCxn id="207913" idx="1"/>
            </p:cNvCxnSpPr>
            <p:nvPr/>
          </p:nvCxnSpPr>
          <p:spPr bwMode="auto">
            <a:xfrm flipV="1">
              <a:off x="3713163" y="2355850"/>
              <a:ext cx="1036637" cy="1209675"/>
            </a:xfrm>
            <a:prstGeom prst="bentConnector3">
              <a:avLst>
                <a:gd name="adj1" fmla="val 49921"/>
              </a:avLst>
            </a:prstGeom>
            <a:noFill/>
            <a:ln w="9525">
              <a:solidFill>
                <a:schemeClr val="tx1"/>
              </a:solidFill>
              <a:miter lim="800000"/>
              <a:headEnd/>
              <a:tailEnd type="triangle" w="med" len="med"/>
            </a:ln>
          </p:spPr>
        </p:cxnSp>
        <p:cxnSp>
          <p:nvCxnSpPr>
            <p:cNvPr id="60429" name="AutoShape 54"/>
            <p:cNvCxnSpPr>
              <a:cxnSpLocks noChangeShapeType="1"/>
              <a:stCxn id="207916" idx="3"/>
              <a:endCxn id="207912" idx="1"/>
            </p:cNvCxnSpPr>
            <p:nvPr/>
          </p:nvCxnSpPr>
          <p:spPr bwMode="auto">
            <a:xfrm>
              <a:off x="3713163" y="3565525"/>
              <a:ext cx="1041400" cy="933450"/>
            </a:xfrm>
            <a:prstGeom prst="bentConnector3">
              <a:avLst>
                <a:gd name="adj1" fmla="val 49847"/>
              </a:avLst>
            </a:prstGeom>
            <a:noFill/>
            <a:ln w="9525">
              <a:solidFill>
                <a:schemeClr val="tx1"/>
              </a:solidFill>
              <a:miter lim="800000"/>
              <a:headEnd/>
              <a:tailEnd type="triangle" w="med" len="med"/>
            </a:ln>
          </p:spPr>
        </p:cxn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cs-CZ" dirty="0" smtClean="0"/>
              <a:t>Řady výrobků</a:t>
            </a:r>
            <a:endParaRPr lang="en-US" dirty="0"/>
          </a:p>
        </p:txBody>
      </p:sp>
      <p:sp>
        <p:nvSpPr>
          <p:cNvPr id="61442" name="Footer Placeholder 1"/>
          <p:cNvSpPr>
            <a:spLocks noGrp="1"/>
          </p:cNvSpPr>
          <p:nvPr>
            <p:ph type="ftr" sz="quarter" idx="10"/>
          </p:nvPr>
        </p:nvSpPr>
        <p:spPr>
          <a:noFill/>
        </p:spPr>
        <p:txBody>
          <a:bodyPr/>
          <a:lstStyle/>
          <a:p>
            <a:pPr algn="r"/>
            <a:r>
              <a:rPr lang="en-US" smtClean="0"/>
              <a:t>QS-SU-480</a:t>
            </a:r>
          </a:p>
        </p:txBody>
      </p:sp>
      <p:grpSp>
        <p:nvGrpSpPr>
          <p:cNvPr id="18" name="Group 17"/>
          <p:cNvGrpSpPr/>
          <p:nvPr/>
        </p:nvGrpSpPr>
        <p:grpSpPr>
          <a:xfrm>
            <a:off x="1346325" y="838625"/>
            <a:ext cx="6456363" cy="5144075"/>
            <a:chOff x="1393825" y="1301750"/>
            <a:chExt cx="6456363" cy="5144075"/>
          </a:xfrm>
        </p:grpSpPr>
        <p:sp>
          <p:nvSpPr>
            <p:cNvPr id="66" name="Rectangle 135"/>
            <p:cNvSpPr>
              <a:spLocks noChangeArrowheads="1"/>
            </p:cNvSpPr>
            <p:nvPr/>
          </p:nvSpPr>
          <p:spPr bwMode="auto">
            <a:xfrm>
              <a:off x="1949450" y="2651125"/>
              <a:ext cx="5118100" cy="730250"/>
            </a:xfrm>
            <a:prstGeom prst="rect">
              <a:avLst/>
            </a:prstGeom>
            <a:solidFill>
              <a:srgbClr val="CFD9DF"/>
            </a:solidFill>
            <a:ln w="12700">
              <a:solidFill>
                <a:schemeClr val="tx1"/>
              </a:solid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endParaRPr lang="en-US" sz="1800">
                <a:latin typeface="+mj-lt"/>
              </a:endParaRPr>
            </a:p>
          </p:txBody>
        </p:sp>
        <p:sp>
          <p:nvSpPr>
            <p:cNvPr id="67" name="Rectangle 141"/>
            <p:cNvSpPr>
              <a:spLocks noChangeArrowheads="1"/>
            </p:cNvSpPr>
            <p:nvPr/>
          </p:nvSpPr>
          <p:spPr bwMode="auto">
            <a:xfrm>
              <a:off x="1949450" y="2651125"/>
              <a:ext cx="5118100" cy="730250"/>
            </a:xfrm>
            <a:prstGeom prst="rect">
              <a:avLst/>
            </a:prstGeom>
            <a:solidFill>
              <a:srgbClr val="CFD9DF"/>
            </a:solidFill>
            <a:ln w="12700">
              <a:solidFill>
                <a:schemeClr val="tx1"/>
              </a:solid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r>
                <a:rPr lang="cs-CZ" sz="1800" dirty="0" smtClean="0">
                  <a:latin typeface="+mj-lt"/>
                </a:rPr>
                <a:t>Řada výrobku</a:t>
              </a:r>
              <a:r>
                <a:rPr lang="en-US" sz="1800" dirty="0" smtClean="0">
                  <a:latin typeface="+mj-lt"/>
                </a:rPr>
                <a:t> </a:t>
              </a:r>
              <a:r>
                <a:rPr lang="en-US" sz="1800" dirty="0">
                  <a:latin typeface="+mj-lt"/>
                </a:rPr>
                <a:t>= </a:t>
              </a:r>
              <a:r>
                <a:rPr lang="cs-CZ" sz="1800" dirty="0" smtClean="0">
                  <a:latin typeface="+mj-lt"/>
                </a:rPr>
                <a:t>Ultrazvukové vybavení</a:t>
              </a:r>
              <a:endParaRPr lang="en-US" sz="1800" dirty="0">
                <a:latin typeface="+mj-lt"/>
              </a:endParaRPr>
            </a:p>
          </p:txBody>
        </p:sp>
        <p:sp>
          <p:nvSpPr>
            <p:cNvPr id="61446" name="Text Box 143"/>
            <p:cNvSpPr txBox="1">
              <a:spLocks noChangeArrowheads="1"/>
            </p:cNvSpPr>
            <p:nvPr/>
          </p:nvSpPr>
          <p:spPr bwMode="auto">
            <a:xfrm>
              <a:off x="3670300" y="5861050"/>
              <a:ext cx="1863725" cy="584775"/>
            </a:xfrm>
            <a:prstGeom prst="rect">
              <a:avLst/>
            </a:prstGeom>
            <a:noFill/>
            <a:ln w="38100">
              <a:noFill/>
              <a:miter lim="800000"/>
              <a:headEnd/>
              <a:tailEnd/>
            </a:ln>
          </p:spPr>
          <p:txBody>
            <a:bodyPr>
              <a:spAutoFit/>
            </a:bodyPr>
            <a:lstStyle/>
            <a:p>
              <a:pPr algn="ctr" eaLnBrk="0" hangingPunct="0">
                <a:spcBef>
                  <a:spcPct val="50000"/>
                </a:spcBef>
              </a:pPr>
              <a:r>
                <a:rPr lang="cs-CZ" sz="1600" dirty="0" smtClean="0">
                  <a:latin typeface="+mj-lt"/>
                </a:rPr>
                <a:t>Implantabilní</a:t>
              </a:r>
              <a:r>
                <a:rPr lang="en-US" sz="1600" dirty="0" smtClean="0">
                  <a:latin typeface="+mj-lt"/>
                </a:rPr>
                <a:t> </a:t>
              </a:r>
              <a:r>
                <a:rPr lang="cs-CZ" sz="1600" dirty="0" smtClean="0">
                  <a:latin typeface="+mj-lt"/>
                </a:rPr>
                <a:t>ultrazvuk</a:t>
              </a:r>
              <a:endParaRPr lang="en-US" sz="1600" dirty="0">
                <a:latin typeface="+mj-lt"/>
              </a:endParaRPr>
            </a:p>
          </p:txBody>
        </p:sp>
        <p:sp>
          <p:nvSpPr>
            <p:cNvPr id="61447" name="Text Box 138"/>
            <p:cNvSpPr txBox="1">
              <a:spLocks noChangeArrowheads="1"/>
            </p:cNvSpPr>
            <p:nvPr/>
          </p:nvSpPr>
          <p:spPr bwMode="auto">
            <a:xfrm>
              <a:off x="5770563" y="5861050"/>
              <a:ext cx="1863725" cy="584775"/>
            </a:xfrm>
            <a:prstGeom prst="rect">
              <a:avLst/>
            </a:prstGeom>
            <a:noFill/>
            <a:ln w="38100">
              <a:noFill/>
              <a:miter lim="800000"/>
              <a:headEnd/>
              <a:tailEnd/>
            </a:ln>
          </p:spPr>
          <p:txBody>
            <a:bodyPr>
              <a:spAutoFit/>
            </a:bodyPr>
            <a:lstStyle/>
            <a:p>
              <a:pPr algn="ctr" eaLnBrk="0" hangingPunct="0">
                <a:spcBef>
                  <a:spcPct val="50000"/>
                </a:spcBef>
              </a:pPr>
              <a:r>
                <a:rPr lang="cs-CZ" sz="1600" dirty="0" smtClean="0">
                  <a:latin typeface="+mj-lt"/>
                </a:rPr>
                <a:t>Spotřebitelský</a:t>
              </a:r>
              <a:br>
                <a:rPr lang="cs-CZ" sz="1600" dirty="0" smtClean="0">
                  <a:latin typeface="+mj-lt"/>
                </a:rPr>
              </a:br>
              <a:r>
                <a:rPr lang="cs-CZ" sz="1600" dirty="0" smtClean="0">
                  <a:latin typeface="+mj-lt"/>
                </a:rPr>
                <a:t>ultrazvuk</a:t>
              </a:r>
              <a:endParaRPr lang="en-US" sz="1600" dirty="0">
                <a:latin typeface="+mj-lt"/>
              </a:endParaRPr>
            </a:p>
          </p:txBody>
        </p:sp>
        <p:sp>
          <p:nvSpPr>
            <p:cNvPr id="70" name="Rectangle 139" descr="Wide upward diagonal"/>
            <p:cNvSpPr>
              <a:spLocks noChangeArrowheads="1"/>
            </p:cNvSpPr>
            <p:nvPr/>
          </p:nvSpPr>
          <p:spPr bwMode="auto">
            <a:xfrm>
              <a:off x="6702425" y="1301750"/>
              <a:ext cx="1147763" cy="820738"/>
            </a:xfrm>
            <a:prstGeom prst="rect">
              <a:avLst/>
            </a:prstGeom>
            <a:pattFill prst="wdUpDiag">
              <a:fgClr>
                <a:srgbClr val="E5E1DA"/>
              </a:fgClr>
              <a:bgClr>
                <a:srgbClr val="FFFFFF"/>
              </a:bgClr>
            </a:patt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600" dirty="0">
                  <a:latin typeface="+mj-lt"/>
                </a:rPr>
                <a:t>General</a:t>
              </a:r>
            </a:p>
            <a:p>
              <a:pPr algn="ctr" defTabSz="739775" eaLnBrk="0" hangingPunct="0">
                <a:defRPr/>
              </a:pPr>
              <a:r>
                <a:rPr lang="en-US" sz="1600" dirty="0">
                  <a:latin typeface="+mj-lt"/>
                </a:rPr>
                <a:t>Ledger</a:t>
              </a:r>
            </a:p>
          </p:txBody>
        </p:sp>
        <p:sp>
          <p:nvSpPr>
            <p:cNvPr id="71" name="Rectangle 140"/>
            <p:cNvSpPr>
              <a:spLocks noChangeArrowheads="1"/>
            </p:cNvSpPr>
            <p:nvPr/>
          </p:nvSpPr>
          <p:spPr bwMode="auto">
            <a:xfrm>
              <a:off x="6057900" y="1973263"/>
              <a:ext cx="1147763" cy="8207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400" dirty="0">
                  <a:latin typeface="+mj-lt"/>
                </a:rPr>
                <a:t>Inventory </a:t>
              </a:r>
              <a:br>
                <a:rPr lang="en-US" sz="1400" dirty="0">
                  <a:latin typeface="+mj-lt"/>
                </a:rPr>
              </a:br>
              <a:r>
                <a:rPr lang="en-US" sz="1400" dirty="0">
                  <a:latin typeface="+mj-lt"/>
                </a:rPr>
                <a:t>Accounts</a:t>
              </a:r>
            </a:p>
          </p:txBody>
        </p:sp>
        <p:sp>
          <p:nvSpPr>
            <p:cNvPr id="72" name="Rectangle 145" descr="Wide upward diagonal"/>
            <p:cNvSpPr>
              <a:spLocks noChangeArrowheads="1"/>
            </p:cNvSpPr>
            <p:nvPr/>
          </p:nvSpPr>
          <p:spPr bwMode="auto">
            <a:xfrm>
              <a:off x="6702425" y="1301750"/>
              <a:ext cx="1147763" cy="820738"/>
            </a:xfrm>
            <a:prstGeom prst="rect">
              <a:avLst/>
            </a:prstGeom>
            <a:pattFill prst="wdUpDiag">
              <a:fgClr>
                <a:srgbClr val="E5E1DA"/>
              </a:fgClr>
              <a:bgClr>
                <a:srgbClr val="FFFFFF"/>
              </a:bgClr>
            </a:patt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600" dirty="0" smtClean="0">
                  <a:latin typeface="+mj-lt"/>
                </a:rPr>
                <a:t>Hlavní</a:t>
              </a:r>
              <a:endParaRPr lang="en-US" sz="1600" dirty="0">
                <a:latin typeface="+mj-lt"/>
              </a:endParaRPr>
            </a:p>
            <a:p>
              <a:pPr algn="ctr" defTabSz="739775" eaLnBrk="0" hangingPunct="0">
                <a:defRPr/>
              </a:pPr>
              <a:r>
                <a:rPr lang="cs-CZ" sz="1600" dirty="0" smtClean="0">
                  <a:latin typeface="+mj-lt"/>
                </a:rPr>
                <a:t>kniha</a:t>
              </a:r>
              <a:endParaRPr lang="en-US" sz="1600" dirty="0">
                <a:latin typeface="+mj-lt"/>
              </a:endParaRPr>
            </a:p>
          </p:txBody>
        </p:sp>
        <p:sp>
          <p:nvSpPr>
            <p:cNvPr id="73" name="Rectangle 146"/>
            <p:cNvSpPr>
              <a:spLocks noChangeArrowheads="1"/>
            </p:cNvSpPr>
            <p:nvPr/>
          </p:nvSpPr>
          <p:spPr bwMode="auto">
            <a:xfrm>
              <a:off x="6057900" y="1973263"/>
              <a:ext cx="1147763" cy="82073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Účty zásob</a:t>
              </a:r>
              <a:endParaRPr lang="en-US" sz="1400" dirty="0">
                <a:latin typeface="+mj-lt"/>
              </a:endParaRPr>
            </a:p>
          </p:txBody>
        </p:sp>
        <p:sp>
          <p:nvSpPr>
            <p:cNvPr id="74" name="Rectangle 147"/>
            <p:cNvSpPr>
              <a:spLocks noChangeArrowheads="1"/>
            </p:cNvSpPr>
            <p:nvPr/>
          </p:nvSpPr>
          <p:spPr bwMode="auto">
            <a:xfrm>
              <a:off x="1393825" y="1973263"/>
              <a:ext cx="1147763" cy="820737"/>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cs-CZ" sz="1400" dirty="0" smtClean="0">
                  <a:latin typeface="+mj-lt"/>
                </a:rPr>
                <a:t>Artikly</a:t>
              </a:r>
              <a:endParaRPr lang="en-US" sz="1400" dirty="0">
                <a:latin typeface="+mj-lt"/>
              </a:endParaRPr>
            </a:p>
          </p:txBody>
        </p:sp>
        <p:pic>
          <p:nvPicPr>
            <p:cNvPr id="61453" name="Picture 17"/>
            <p:cNvPicPr>
              <a:picLocks noChangeAspect="1" noChangeArrowheads="1"/>
            </p:cNvPicPr>
            <p:nvPr/>
          </p:nvPicPr>
          <p:blipFill>
            <a:blip r:embed="rId3" cstate="print"/>
            <a:srcRect/>
            <a:stretch>
              <a:fillRect/>
            </a:stretch>
          </p:blipFill>
          <p:spPr bwMode="auto">
            <a:xfrm>
              <a:off x="5967413" y="3629025"/>
              <a:ext cx="1463675" cy="2192338"/>
            </a:xfrm>
            <a:prstGeom prst="rect">
              <a:avLst/>
            </a:prstGeom>
            <a:noFill/>
            <a:ln w="9525" algn="ctr">
              <a:noFill/>
              <a:miter lim="800000"/>
              <a:headEnd/>
              <a:tailEnd/>
            </a:ln>
          </p:spPr>
        </p:pic>
        <p:pic>
          <p:nvPicPr>
            <p:cNvPr id="61454" name="Picture 18"/>
            <p:cNvPicPr>
              <a:picLocks noChangeAspect="1" noChangeArrowheads="1"/>
            </p:cNvPicPr>
            <p:nvPr/>
          </p:nvPicPr>
          <p:blipFill>
            <a:blip r:embed="rId4" cstate="print"/>
            <a:srcRect/>
            <a:stretch>
              <a:fillRect/>
            </a:stretch>
          </p:blipFill>
          <p:spPr bwMode="auto">
            <a:xfrm>
              <a:off x="3389313" y="3940175"/>
              <a:ext cx="2378075" cy="1577975"/>
            </a:xfrm>
            <a:prstGeom prst="rect">
              <a:avLst/>
            </a:prstGeom>
            <a:noFill/>
            <a:ln w="9525" algn="ctr">
              <a:solidFill>
                <a:schemeClr val="tx1"/>
              </a:solidFill>
              <a:miter lim="800000"/>
              <a:headEnd/>
              <a:tailEnd/>
            </a:ln>
          </p:spPr>
        </p:pic>
        <p:pic>
          <p:nvPicPr>
            <p:cNvPr id="61455" name="Picture 19"/>
            <p:cNvPicPr>
              <a:picLocks noChangeAspect="1" noChangeArrowheads="1"/>
            </p:cNvPicPr>
            <p:nvPr/>
          </p:nvPicPr>
          <p:blipFill>
            <a:blip r:embed="rId5" cstate="print"/>
            <a:srcRect/>
            <a:stretch>
              <a:fillRect/>
            </a:stretch>
          </p:blipFill>
          <p:spPr bwMode="auto">
            <a:xfrm>
              <a:off x="1749425" y="3692525"/>
              <a:ext cx="1438275" cy="2125663"/>
            </a:xfrm>
            <a:prstGeom prst="rect">
              <a:avLst/>
            </a:prstGeom>
            <a:noFill/>
            <a:ln w="9525" algn="ctr">
              <a:noFill/>
              <a:miter lim="800000"/>
              <a:headEnd/>
              <a:tailEnd/>
            </a:ln>
          </p:spPr>
        </p:pic>
        <p:sp>
          <p:nvSpPr>
            <p:cNvPr id="61456" name="Text Box 143"/>
            <p:cNvSpPr txBox="1">
              <a:spLocks noChangeArrowheads="1"/>
            </p:cNvSpPr>
            <p:nvPr/>
          </p:nvSpPr>
          <p:spPr bwMode="auto">
            <a:xfrm>
              <a:off x="1400175" y="5835650"/>
              <a:ext cx="1863725" cy="584775"/>
            </a:xfrm>
            <a:prstGeom prst="rect">
              <a:avLst/>
            </a:prstGeom>
            <a:noFill/>
            <a:ln w="38100">
              <a:noFill/>
              <a:miter lim="800000"/>
              <a:headEnd/>
              <a:tailEnd/>
            </a:ln>
          </p:spPr>
          <p:txBody>
            <a:bodyPr>
              <a:spAutoFit/>
            </a:bodyPr>
            <a:lstStyle/>
            <a:p>
              <a:pPr algn="ctr" eaLnBrk="0" hangingPunct="0">
                <a:spcBef>
                  <a:spcPct val="50000"/>
                </a:spcBef>
              </a:pPr>
              <a:r>
                <a:rPr lang="cs-CZ" sz="1600" dirty="0" smtClean="0">
                  <a:latin typeface="+mj-lt"/>
                </a:rPr>
                <a:t>Lékařský</a:t>
              </a:r>
              <a:br>
                <a:rPr lang="cs-CZ" sz="1600" dirty="0" smtClean="0">
                  <a:latin typeface="+mj-lt"/>
                </a:rPr>
              </a:br>
              <a:r>
                <a:rPr lang="cs-CZ" sz="1600" dirty="0" smtClean="0">
                  <a:latin typeface="+mj-lt"/>
                </a:rPr>
                <a:t>ultrazvuk</a:t>
              </a:r>
              <a:endParaRPr lang="en-US" sz="1600" dirty="0">
                <a:latin typeface="+mj-lt"/>
              </a:endParaRPr>
            </a:p>
          </p:txBody>
        </p:sp>
      </p:gr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cs-CZ" dirty="0" smtClean="0"/>
              <a:t>Běžné náklady</a:t>
            </a:r>
            <a:endParaRPr lang="en-US" dirty="0"/>
          </a:p>
        </p:txBody>
      </p:sp>
      <p:sp>
        <p:nvSpPr>
          <p:cNvPr id="62466" name="Footer Placeholder 1"/>
          <p:cNvSpPr>
            <a:spLocks noGrp="1"/>
          </p:cNvSpPr>
          <p:nvPr>
            <p:ph type="ftr" sz="quarter" idx="10"/>
          </p:nvPr>
        </p:nvSpPr>
        <p:spPr>
          <a:noFill/>
        </p:spPr>
        <p:txBody>
          <a:bodyPr/>
          <a:lstStyle/>
          <a:p>
            <a:pPr algn="r"/>
            <a:r>
              <a:rPr lang="en-US" smtClean="0"/>
              <a:t>QS-SU-490</a:t>
            </a:r>
          </a:p>
        </p:txBody>
      </p:sp>
      <p:grpSp>
        <p:nvGrpSpPr>
          <p:cNvPr id="62468" name="Group 69"/>
          <p:cNvGrpSpPr>
            <a:grpSpLocks/>
          </p:cNvGrpSpPr>
          <p:nvPr/>
        </p:nvGrpSpPr>
        <p:grpSpPr bwMode="auto">
          <a:xfrm>
            <a:off x="2836863" y="2008813"/>
            <a:ext cx="3502025" cy="2922588"/>
            <a:chOff x="1787" y="686"/>
            <a:chExt cx="2206" cy="1841"/>
          </a:xfrm>
        </p:grpSpPr>
        <p:sp>
          <p:nvSpPr>
            <p:cNvPr id="214086" name="Rectangle 70" descr="Wide upward diagonal"/>
            <p:cNvSpPr>
              <a:spLocks noChangeArrowheads="1"/>
            </p:cNvSpPr>
            <p:nvPr/>
          </p:nvSpPr>
          <p:spPr bwMode="auto">
            <a:xfrm>
              <a:off x="2521" y="1604"/>
              <a:ext cx="723" cy="517"/>
            </a:xfrm>
            <a:prstGeom prst="rect">
              <a:avLst/>
            </a:prstGeom>
            <a:pattFill prst="wdUpDiag">
              <a:fgClr>
                <a:srgbClr val="E5E1DA"/>
              </a:fgClr>
              <a:bgClr>
                <a:srgbClr val="FFFFFF"/>
              </a:bgClr>
            </a:pattFill>
            <a:ln w="1270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defRPr/>
              </a:pPr>
              <a:r>
                <a:rPr lang="cs-CZ" sz="1600" smtClean="0">
                  <a:latin typeface="+mj-lt"/>
                </a:rPr>
                <a:t>Běžné </a:t>
              </a:r>
            </a:p>
            <a:p>
              <a:pPr algn="ctr" defTabSz="739775" eaLnBrk="0" hangingPunct="0">
                <a:defRPr/>
              </a:pPr>
              <a:r>
                <a:rPr lang="cs-CZ" sz="1600" smtClean="0">
                  <a:latin typeface="+mj-lt"/>
                </a:rPr>
                <a:t>náklady</a:t>
              </a:r>
              <a:endParaRPr lang="cs-CZ" sz="1600" dirty="0">
                <a:latin typeface="+mj-lt"/>
              </a:endParaRPr>
            </a:p>
          </p:txBody>
        </p:sp>
        <p:sp>
          <p:nvSpPr>
            <p:cNvPr id="62470" name="Text Box 71"/>
            <p:cNvSpPr txBox="1">
              <a:spLocks noChangeArrowheads="1"/>
            </p:cNvSpPr>
            <p:nvPr/>
          </p:nvSpPr>
          <p:spPr bwMode="auto">
            <a:xfrm>
              <a:off x="1787" y="2196"/>
              <a:ext cx="2206" cy="330"/>
            </a:xfrm>
            <a:prstGeom prst="rect">
              <a:avLst/>
            </a:prstGeom>
            <a:noFill/>
            <a:ln w="38100">
              <a:noFill/>
              <a:miter lim="800000"/>
              <a:headEnd/>
              <a:tailEnd/>
            </a:ln>
          </p:spPr>
          <p:txBody>
            <a:bodyPr>
              <a:spAutoFit/>
            </a:bodyPr>
            <a:lstStyle/>
            <a:p>
              <a:pPr algn="ctr" eaLnBrk="0" hangingPunct="0">
                <a:spcBef>
                  <a:spcPct val="50000"/>
                </a:spcBef>
              </a:pPr>
              <a:r>
                <a:rPr lang="cs-CZ" sz="1400" dirty="0" smtClean="0">
                  <a:latin typeface="+mj-lt"/>
                </a:rPr>
                <a:t>Metody: </a:t>
              </a:r>
              <a:br>
                <a:rPr lang="cs-CZ" sz="1400" dirty="0" smtClean="0">
                  <a:latin typeface="+mj-lt"/>
                </a:rPr>
              </a:br>
              <a:r>
                <a:rPr lang="cs-CZ" sz="1400" dirty="0" smtClean="0">
                  <a:latin typeface="+mj-lt"/>
                </a:rPr>
                <a:t>Poslední, Průměrné, Žádné</a:t>
              </a:r>
              <a:endParaRPr lang="cs-CZ" sz="1400" dirty="0">
                <a:latin typeface="+mj-lt"/>
              </a:endParaRPr>
            </a:p>
          </p:txBody>
        </p:sp>
        <p:sp>
          <p:nvSpPr>
            <p:cNvPr id="214088" name="Rectangle 72"/>
            <p:cNvSpPr>
              <a:spLocks noChangeArrowheads="1"/>
            </p:cNvSpPr>
            <p:nvPr/>
          </p:nvSpPr>
          <p:spPr bwMode="auto">
            <a:xfrm>
              <a:off x="2049" y="686"/>
              <a:ext cx="723" cy="517"/>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spcBef>
                  <a:spcPct val="50000"/>
                </a:spcBef>
                <a:defRPr/>
              </a:pPr>
              <a:r>
                <a:rPr lang="cs-CZ" sz="1400" dirty="0" smtClean="0">
                  <a:latin typeface="+mj-lt"/>
                </a:rPr>
                <a:t>Příjmy </a:t>
              </a:r>
              <a:br>
                <a:rPr lang="cs-CZ" sz="1400" dirty="0" smtClean="0">
                  <a:latin typeface="+mj-lt"/>
                </a:rPr>
              </a:br>
              <a:r>
                <a:rPr lang="cs-CZ" sz="1400" dirty="0" smtClean="0">
                  <a:latin typeface="+mj-lt"/>
                </a:rPr>
                <a:t>zásob</a:t>
              </a:r>
              <a:endParaRPr lang="cs-CZ" sz="1200" dirty="0">
                <a:latin typeface="+mj-lt"/>
              </a:endParaRPr>
            </a:p>
          </p:txBody>
        </p:sp>
        <p:sp>
          <p:nvSpPr>
            <p:cNvPr id="214089" name="Rectangle 73"/>
            <p:cNvSpPr>
              <a:spLocks noChangeArrowheads="1"/>
            </p:cNvSpPr>
            <p:nvPr/>
          </p:nvSpPr>
          <p:spPr bwMode="auto">
            <a:xfrm>
              <a:off x="2983" y="686"/>
              <a:ext cx="723" cy="517"/>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82550" tIns="41275" rIns="82550" bIns="41275" anchor="ctr"/>
            <a:lstStyle/>
            <a:p>
              <a:pPr algn="ctr" defTabSz="739775" eaLnBrk="0" hangingPunct="0">
                <a:spcBef>
                  <a:spcPct val="50000"/>
                </a:spcBef>
                <a:defRPr/>
              </a:pPr>
              <a:r>
                <a:rPr lang="cs-CZ" sz="1400" dirty="0" smtClean="0">
                  <a:latin typeface="+mj-lt"/>
                </a:rPr>
                <a:t>Transakce </a:t>
              </a:r>
              <a:br>
                <a:rPr lang="cs-CZ" sz="1400" dirty="0" smtClean="0">
                  <a:latin typeface="+mj-lt"/>
                </a:rPr>
              </a:br>
              <a:r>
                <a:rPr lang="cs-CZ" sz="1400" dirty="0" smtClean="0">
                  <a:latin typeface="+mj-lt"/>
                </a:rPr>
                <a:t>pracovních</a:t>
              </a:r>
              <a:br>
                <a:rPr lang="cs-CZ" sz="1400" dirty="0" smtClean="0">
                  <a:latin typeface="+mj-lt"/>
                </a:rPr>
              </a:br>
              <a:r>
                <a:rPr lang="cs-CZ" sz="1400" dirty="0" smtClean="0">
                  <a:latin typeface="+mj-lt"/>
                </a:rPr>
                <a:t>příkazů</a:t>
              </a:r>
              <a:endParaRPr lang="cs-CZ" sz="1400" dirty="0">
                <a:latin typeface="+mj-lt"/>
              </a:endParaRPr>
            </a:p>
          </p:txBody>
        </p:sp>
        <p:sp>
          <p:nvSpPr>
            <p:cNvPr id="62473" name="AutoShape 74"/>
            <p:cNvSpPr>
              <a:spLocks noChangeArrowheads="1"/>
            </p:cNvSpPr>
            <p:nvPr/>
          </p:nvSpPr>
          <p:spPr bwMode="auto">
            <a:xfrm rot="10800000" flipV="1">
              <a:off x="2864" y="1137"/>
              <a:ext cx="610" cy="433"/>
            </a:xfrm>
            <a:prstGeom prst="downArrow">
              <a:avLst>
                <a:gd name="adj1" fmla="val 50000"/>
                <a:gd name="adj2" fmla="val 25000"/>
              </a:avLst>
            </a:prstGeom>
            <a:solidFill>
              <a:schemeClr val="accent2"/>
            </a:solidFill>
            <a:ln w="38100">
              <a:noFill/>
              <a:miter lim="800000"/>
              <a:headEnd/>
              <a:tailEnd/>
            </a:ln>
          </p:spPr>
          <p:txBody>
            <a:bodyPr wrap="none" anchor="ctr"/>
            <a:lstStyle/>
            <a:p>
              <a:endParaRPr lang="cs-CZ">
                <a:latin typeface="+mj-lt"/>
              </a:endParaRPr>
            </a:p>
          </p:txBody>
        </p:sp>
        <p:sp>
          <p:nvSpPr>
            <p:cNvPr id="62474" name="AutoShape 75"/>
            <p:cNvSpPr>
              <a:spLocks noChangeArrowheads="1"/>
            </p:cNvSpPr>
            <p:nvPr/>
          </p:nvSpPr>
          <p:spPr bwMode="auto">
            <a:xfrm rot="10800000" flipV="1">
              <a:off x="2296" y="1137"/>
              <a:ext cx="610" cy="433"/>
            </a:xfrm>
            <a:prstGeom prst="downArrow">
              <a:avLst>
                <a:gd name="adj1" fmla="val 50000"/>
                <a:gd name="adj2" fmla="val 25000"/>
              </a:avLst>
            </a:prstGeom>
            <a:solidFill>
              <a:schemeClr val="accent2"/>
            </a:solidFill>
            <a:ln w="38100">
              <a:noFill/>
              <a:miter lim="800000"/>
              <a:headEnd/>
              <a:tailEnd/>
            </a:ln>
          </p:spPr>
          <p:txBody>
            <a:bodyPr wrap="none" anchor="ctr"/>
            <a:lstStyle/>
            <a:p>
              <a:endParaRPr lang="cs-CZ">
                <a:latin typeface="+mj-lt"/>
              </a:endParaRPr>
            </a:p>
          </p:txBody>
        </p:sp>
        <p:sp>
          <p:nvSpPr>
            <p:cNvPr id="62475" name="Line 76"/>
            <p:cNvSpPr>
              <a:spLocks noChangeShapeType="1"/>
            </p:cNvSpPr>
            <p:nvPr/>
          </p:nvSpPr>
          <p:spPr bwMode="auto">
            <a:xfrm flipV="1">
              <a:off x="2153" y="2527"/>
              <a:ext cx="1474" cy="0"/>
            </a:xfrm>
            <a:prstGeom prst="line">
              <a:avLst/>
            </a:prstGeom>
            <a:noFill/>
            <a:ln w="28575">
              <a:solidFill>
                <a:srgbClr val="808080"/>
              </a:solidFill>
              <a:round/>
              <a:headEnd/>
              <a:tailEnd/>
            </a:ln>
          </p:spPr>
          <p:txBody>
            <a:bodyPr/>
            <a:lstStyle/>
            <a:p>
              <a:endParaRPr lang="cs-CZ">
                <a:latin typeface="+mj-l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4"/>
          <p:cNvSpPr>
            <a:spLocks noGrp="1" noChangeArrowheads="1"/>
          </p:cNvSpPr>
          <p:nvPr>
            <p:ph type="title"/>
          </p:nvPr>
        </p:nvSpPr>
        <p:spPr/>
        <p:txBody>
          <a:bodyPr/>
          <a:lstStyle/>
          <a:p>
            <a:pPr eaLnBrk="1" hangingPunct="1"/>
            <a:r>
              <a:rPr lang="cs-CZ" dirty="0" smtClean="0"/>
              <a:t>Databáze a domény</a:t>
            </a:r>
          </a:p>
        </p:txBody>
      </p:sp>
      <p:sp>
        <p:nvSpPr>
          <p:cNvPr id="18434" name="Footer Placeholder 2"/>
          <p:cNvSpPr>
            <a:spLocks noGrp="1"/>
          </p:cNvSpPr>
          <p:nvPr>
            <p:ph type="ftr" sz="quarter" idx="10"/>
          </p:nvPr>
        </p:nvSpPr>
        <p:spPr>
          <a:noFill/>
        </p:spPr>
        <p:txBody>
          <a:bodyPr/>
          <a:lstStyle/>
          <a:p>
            <a:pPr algn="r"/>
            <a:r>
              <a:rPr lang="en-US" smtClean="0"/>
              <a:t>QS-SU-060</a:t>
            </a:r>
          </a:p>
        </p:txBody>
      </p:sp>
      <p:sp>
        <p:nvSpPr>
          <p:cNvPr id="18436" name="AutoShape 6"/>
          <p:cNvSpPr>
            <a:spLocks noChangeArrowheads="1"/>
          </p:cNvSpPr>
          <p:nvPr/>
        </p:nvSpPr>
        <p:spPr bwMode="auto">
          <a:xfrm>
            <a:off x="2230438" y="1200388"/>
            <a:ext cx="4656137" cy="4743450"/>
          </a:xfrm>
          <a:prstGeom prst="can">
            <a:avLst>
              <a:gd name="adj" fmla="val 20351"/>
            </a:avLst>
          </a:prstGeom>
          <a:solidFill>
            <a:schemeClr val="hlink"/>
          </a:solidFill>
          <a:ln w="19050">
            <a:noFill/>
            <a:round/>
            <a:headEnd/>
            <a:tailEnd/>
          </a:ln>
        </p:spPr>
        <p:txBody>
          <a:bodyPr anchor="ctr">
            <a:spAutoFit/>
          </a:bodyPr>
          <a:lstStyle/>
          <a:p>
            <a:endParaRPr lang="en-US"/>
          </a:p>
        </p:txBody>
      </p:sp>
      <p:cxnSp>
        <p:nvCxnSpPr>
          <p:cNvPr id="18437" name="AutoShape 7"/>
          <p:cNvCxnSpPr>
            <a:cxnSpLocks noChangeShapeType="1"/>
            <a:stCxn id="611339" idx="2"/>
            <a:endCxn id="611341" idx="0"/>
          </p:cNvCxnSpPr>
          <p:nvPr/>
        </p:nvCxnSpPr>
        <p:spPr bwMode="auto">
          <a:xfrm flipH="1">
            <a:off x="3517900" y="3291125"/>
            <a:ext cx="1588" cy="220663"/>
          </a:xfrm>
          <a:prstGeom prst="straightConnector1">
            <a:avLst/>
          </a:prstGeom>
          <a:noFill/>
          <a:ln w="38100">
            <a:solidFill>
              <a:schemeClr val="tx1"/>
            </a:solidFill>
            <a:round/>
            <a:headEnd/>
            <a:tailEnd/>
          </a:ln>
        </p:spPr>
      </p:cxnSp>
      <p:cxnSp>
        <p:nvCxnSpPr>
          <p:cNvPr id="18438" name="AutoShape 8"/>
          <p:cNvCxnSpPr>
            <a:cxnSpLocks noChangeShapeType="1"/>
            <a:stCxn id="611341" idx="2"/>
            <a:endCxn id="611343" idx="0"/>
          </p:cNvCxnSpPr>
          <p:nvPr/>
        </p:nvCxnSpPr>
        <p:spPr bwMode="auto">
          <a:xfrm>
            <a:off x="3517900" y="4323000"/>
            <a:ext cx="0" cy="222250"/>
          </a:xfrm>
          <a:prstGeom prst="straightConnector1">
            <a:avLst/>
          </a:prstGeom>
          <a:noFill/>
          <a:ln w="38100">
            <a:solidFill>
              <a:schemeClr val="tx1"/>
            </a:solidFill>
            <a:round/>
            <a:headEnd/>
            <a:tailEnd/>
          </a:ln>
        </p:spPr>
      </p:cxnSp>
      <p:cxnSp>
        <p:nvCxnSpPr>
          <p:cNvPr id="18439" name="AutoShape 9"/>
          <p:cNvCxnSpPr>
            <a:cxnSpLocks noChangeShapeType="1"/>
            <a:stCxn id="611342" idx="0"/>
            <a:endCxn id="611340" idx="2"/>
          </p:cNvCxnSpPr>
          <p:nvPr/>
        </p:nvCxnSpPr>
        <p:spPr bwMode="auto">
          <a:xfrm flipH="1" flipV="1">
            <a:off x="5611813" y="3291125"/>
            <a:ext cx="1587" cy="220663"/>
          </a:xfrm>
          <a:prstGeom prst="straightConnector1">
            <a:avLst/>
          </a:prstGeom>
          <a:noFill/>
          <a:ln w="38100">
            <a:solidFill>
              <a:schemeClr val="tx1"/>
            </a:solidFill>
            <a:round/>
            <a:headEnd/>
            <a:tailEnd/>
          </a:ln>
        </p:spPr>
      </p:cxnSp>
      <p:cxnSp>
        <p:nvCxnSpPr>
          <p:cNvPr id="18440" name="AutoShape 10"/>
          <p:cNvCxnSpPr>
            <a:cxnSpLocks noChangeShapeType="1"/>
            <a:stCxn id="611342" idx="2"/>
            <a:endCxn id="611344" idx="0"/>
          </p:cNvCxnSpPr>
          <p:nvPr/>
        </p:nvCxnSpPr>
        <p:spPr bwMode="auto">
          <a:xfrm>
            <a:off x="5613400" y="4323000"/>
            <a:ext cx="0" cy="222250"/>
          </a:xfrm>
          <a:prstGeom prst="straightConnector1">
            <a:avLst/>
          </a:prstGeom>
          <a:noFill/>
          <a:ln w="38100">
            <a:solidFill>
              <a:schemeClr val="tx1"/>
            </a:solidFill>
            <a:round/>
            <a:headEnd/>
            <a:tailEnd/>
          </a:ln>
        </p:spPr>
      </p:cxnSp>
      <p:sp>
        <p:nvSpPr>
          <p:cNvPr id="611339" name="Rectangle 11"/>
          <p:cNvSpPr>
            <a:spLocks noChangeArrowheads="1"/>
          </p:cNvSpPr>
          <p:nvPr/>
        </p:nvSpPr>
        <p:spPr bwMode="auto">
          <a:xfrm>
            <a:off x="2738438" y="2492613"/>
            <a:ext cx="1560512" cy="785812"/>
          </a:xfrm>
          <a:prstGeom prst="rect">
            <a:avLst/>
          </a:prstGeom>
          <a:solidFill>
            <a:srgbClr val="2A4A78"/>
          </a:solidFill>
          <a:ln w="25400">
            <a:solidFill>
              <a:schemeClr val="bg1"/>
            </a:solidFill>
            <a:miter lim="800000"/>
            <a:headEnd/>
            <a:tailEnd/>
          </a:ln>
          <a:effectLst>
            <a:outerShdw dist="35921" dir="2700000" algn="ctr" rotWithShape="0">
              <a:schemeClr val="tx1"/>
            </a:outerShdw>
          </a:effectLst>
        </p:spPr>
        <p:txBody>
          <a:bodyPr anchor="ctr"/>
          <a:lstStyle/>
          <a:p>
            <a:pPr algn="ctr">
              <a:defRPr/>
            </a:pPr>
            <a:r>
              <a:rPr lang="en-US" sz="2000" dirty="0" smtClean="0">
                <a:solidFill>
                  <a:schemeClr val="bg1"/>
                </a:solidFill>
                <a:latin typeface="+mj-lt"/>
              </a:rPr>
              <a:t>Dom</a:t>
            </a:r>
            <a:r>
              <a:rPr lang="cs-CZ" sz="2000" dirty="0" smtClean="0">
                <a:solidFill>
                  <a:schemeClr val="bg1"/>
                </a:solidFill>
                <a:latin typeface="+mj-lt"/>
              </a:rPr>
              <a:t>éna 1</a:t>
            </a:r>
            <a:endParaRPr lang="en-US" sz="2000" dirty="0">
              <a:solidFill>
                <a:schemeClr val="bg1"/>
              </a:solidFill>
              <a:latin typeface="+mj-lt"/>
            </a:endParaRPr>
          </a:p>
        </p:txBody>
      </p:sp>
      <p:sp>
        <p:nvSpPr>
          <p:cNvPr id="611340" name="Rectangle 12"/>
          <p:cNvSpPr>
            <a:spLocks noChangeArrowheads="1"/>
          </p:cNvSpPr>
          <p:nvPr/>
        </p:nvSpPr>
        <p:spPr bwMode="auto">
          <a:xfrm>
            <a:off x="4832350" y="2492613"/>
            <a:ext cx="1558925" cy="785812"/>
          </a:xfrm>
          <a:prstGeom prst="rect">
            <a:avLst/>
          </a:prstGeom>
          <a:solidFill>
            <a:srgbClr val="2A4A78"/>
          </a:solidFill>
          <a:ln w="25400">
            <a:solidFill>
              <a:schemeClr val="bg1"/>
            </a:solidFill>
            <a:miter lim="800000"/>
            <a:headEnd/>
            <a:tailEnd/>
          </a:ln>
          <a:effectLst>
            <a:outerShdw dist="35921" dir="2700000" algn="ctr" rotWithShape="0">
              <a:schemeClr val="tx1"/>
            </a:outerShdw>
          </a:effectLst>
        </p:spPr>
        <p:txBody>
          <a:bodyPr anchor="ctr"/>
          <a:lstStyle/>
          <a:p>
            <a:pPr algn="ctr">
              <a:defRPr/>
            </a:pPr>
            <a:r>
              <a:rPr lang="en-US" sz="2000" dirty="0" smtClean="0">
                <a:solidFill>
                  <a:schemeClr val="bg1"/>
                </a:solidFill>
                <a:latin typeface="+mj-lt"/>
              </a:rPr>
              <a:t>Dom</a:t>
            </a:r>
            <a:r>
              <a:rPr lang="cs-CZ" sz="2000" dirty="0" smtClean="0">
                <a:solidFill>
                  <a:schemeClr val="bg1"/>
                </a:solidFill>
                <a:latin typeface="+mj-lt"/>
              </a:rPr>
              <a:t>éna</a:t>
            </a:r>
            <a:r>
              <a:rPr lang="en-US" sz="2000" dirty="0" smtClean="0">
                <a:solidFill>
                  <a:schemeClr val="bg1"/>
                </a:solidFill>
                <a:latin typeface="+mj-lt"/>
              </a:rPr>
              <a:t> </a:t>
            </a:r>
            <a:r>
              <a:rPr lang="en-US" sz="2000" dirty="0">
                <a:solidFill>
                  <a:schemeClr val="bg1"/>
                </a:solidFill>
                <a:latin typeface="+mj-lt"/>
              </a:rPr>
              <a:t>2</a:t>
            </a:r>
          </a:p>
        </p:txBody>
      </p:sp>
      <p:sp>
        <p:nvSpPr>
          <p:cNvPr id="611341" name="Rectangle 13"/>
          <p:cNvSpPr>
            <a:spLocks noChangeArrowheads="1"/>
          </p:cNvSpPr>
          <p:nvPr/>
        </p:nvSpPr>
        <p:spPr bwMode="auto">
          <a:xfrm>
            <a:off x="2738438" y="3524488"/>
            <a:ext cx="1558925" cy="785812"/>
          </a:xfrm>
          <a:prstGeom prst="rect">
            <a:avLst/>
          </a:prstGeom>
          <a:solidFill>
            <a:srgbClr val="2A4A78"/>
          </a:solidFill>
          <a:ln w="25400">
            <a:solidFill>
              <a:schemeClr val="bg1"/>
            </a:solidFill>
            <a:miter lim="800000"/>
            <a:headEnd/>
            <a:tailEnd/>
          </a:ln>
          <a:effectLst>
            <a:outerShdw dist="35921" dir="2700000" algn="ctr" rotWithShape="0">
              <a:schemeClr val="tx1"/>
            </a:outerShdw>
          </a:effectLst>
        </p:spPr>
        <p:txBody>
          <a:bodyPr anchor="ctr"/>
          <a:lstStyle/>
          <a:p>
            <a:pPr algn="ctr">
              <a:defRPr/>
            </a:pPr>
            <a:r>
              <a:rPr lang="cs-CZ" sz="1800" dirty="0" smtClean="0">
                <a:solidFill>
                  <a:schemeClr val="bg1"/>
                </a:solidFill>
                <a:latin typeface="+mj-lt"/>
              </a:rPr>
              <a:t>Účetní jednotka</a:t>
            </a:r>
            <a:r>
              <a:rPr lang="en-US" sz="1800" dirty="0" smtClean="0">
                <a:solidFill>
                  <a:schemeClr val="bg1"/>
                </a:solidFill>
                <a:latin typeface="+mj-lt"/>
              </a:rPr>
              <a:t> </a:t>
            </a:r>
            <a:r>
              <a:rPr lang="en-US" sz="1800" dirty="0">
                <a:solidFill>
                  <a:schemeClr val="bg1"/>
                </a:solidFill>
                <a:latin typeface="+mj-lt"/>
              </a:rPr>
              <a:t>1A</a:t>
            </a:r>
          </a:p>
        </p:txBody>
      </p:sp>
      <p:sp>
        <p:nvSpPr>
          <p:cNvPr id="611342" name="Rectangle 14"/>
          <p:cNvSpPr>
            <a:spLocks noChangeArrowheads="1"/>
          </p:cNvSpPr>
          <p:nvPr/>
        </p:nvSpPr>
        <p:spPr bwMode="auto">
          <a:xfrm>
            <a:off x="4832350" y="3524488"/>
            <a:ext cx="1560513" cy="785812"/>
          </a:xfrm>
          <a:prstGeom prst="rect">
            <a:avLst/>
          </a:prstGeom>
          <a:solidFill>
            <a:srgbClr val="2A4A78"/>
          </a:solidFill>
          <a:ln w="25400">
            <a:solidFill>
              <a:schemeClr val="bg1"/>
            </a:solidFill>
            <a:miter lim="800000"/>
            <a:headEnd/>
            <a:tailEnd/>
          </a:ln>
          <a:effectLst>
            <a:outerShdw dist="35921" dir="2700000" algn="ctr" rotWithShape="0">
              <a:schemeClr val="tx1"/>
            </a:outerShdw>
          </a:effectLst>
        </p:spPr>
        <p:txBody>
          <a:bodyPr anchor="ctr"/>
          <a:lstStyle/>
          <a:p>
            <a:pPr algn="ctr">
              <a:defRPr/>
            </a:pPr>
            <a:r>
              <a:rPr lang="cs-CZ" sz="1800" dirty="0" smtClean="0">
                <a:solidFill>
                  <a:schemeClr val="bg1"/>
                </a:solidFill>
                <a:latin typeface="+mj-lt"/>
              </a:rPr>
              <a:t>Účetní jednotka</a:t>
            </a:r>
            <a:r>
              <a:rPr lang="en-US" sz="1800" dirty="0" smtClean="0">
                <a:solidFill>
                  <a:schemeClr val="bg1"/>
                </a:solidFill>
                <a:latin typeface="+mj-lt"/>
              </a:rPr>
              <a:t> </a:t>
            </a:r>
            <a:r>
              <a:rPr lang="en-US" sz="1800" dirty="0">
                <a:solidFill>
                  <a:schemeClr val="bg1"/>
                </a:solidFill>
                <a:latin typeface="+mj-lt"/>
              </a:rPr>
              <a:t>2A</a:t>
            </a:r>
          </a:p>
        </p:txBody>
      </p:sp>
      <p:sp>
        <p:nvSpPr>
          <p:cNvPr id="611343" name="Rectangle 15"/>
          <p:cNvSpPr>
            <a:spLocks noChangeArrowheads="1"/>
          </p:cNvSpPr>
          <p:nvPr/>
        </p:nvSpPr>
        <p:spPr bwMode="auto">
          <a:xfrm>
            <a:off x="2738438" y="4557950"/>
            <a:ext cx="1558925" cy="785813"/>
          </a:xfrm>
          <a:prstGeom prst="rect">
            <a:avLst/>
          </a:prstGeom>
          <a:solidFill>
            <a:srgbClr val="2A4A78"/>
          </a:solidFill>
          <a:ln w="25400">
            <a:solidFill>
              <a:schemeClr val="bg1"/>
            </a:solidFill>
            <a:miter lim="800000"/>
            <a:headEnd/>
            <a:tailEnd/>
          </a:ln>
          <a:effectLst>
            <a:outerShdw dist="35921" dir="2700000" algn="ctr" rotWithShape="0">
              <a:schemeClr val="tx1"/>
            </a:outerShdw>
          </a:effectLst>
        </p:spPr>
        <p:txBody>
          <a:bodyPr anchor="ctr"/>
          <a:lstStyle/>
          <a:p>
            <a:pPr algn="ctr">
              <a:defRPr/>
            </a:pPr>
            <a:r>
              <a:rPr lang="cs-CZ" sz="2000" dirty="0" smtClean="0">
                <a:solidFill>
                  <a:schemeClr val="bg1"/>
                </a:solidFill>
                <a:latin typeface="+mj-lt"/>
              </a:rPr>
              <a:t>Místo</a:t>
            </a:r>
            <a:r>
              <a:rPr lang="en-US" sz="2000" dirty="0" smtClean="0">
                <a:solidFill>
                  <a:schemeClr val="bg1"/>
                </a:solidFill>
                <a:latin typeface="+mj-lt"/>
              </a:rPr>
              <a:t> </a:t>
            </a:r>
            <a:r>
              <a:rPr lang="en-US" sz="2000" dirty="0">
                <a:solidFill>
                  <a:schemeClr val="bg1"/>
                </a:solidFill>
                <a:latin typeface="+mj-lt"/>
              </a:rPr>
              <a:t>1B</a:t>
            </a:r>
          </a:p>
        </p:txBody>
      </p:sp>
      <p:sp>
        <p:nvSpPr>
          <p:cNvPr id="611344" name="Rectangle 16"/>
          <p:cNvSpPr>
            <a:spLocks noChangeArrowheads="1"/>
          </p:cNvSpPr>
          <p:nvPr/>
        </p:nvSpPr>
        <p:spPr bwMode="auto">
          <a:xfrm>
            <a:off x="4832350" y="4557950"/>
            <a:ext cx="1560513" cy="785813"/>
          </a:xfrm>
          <a:prstGeom prst="rect">
            <a:avLst/>
          </a:prstGeom>
          <a:solidFill>
            <a:srgbClr val="2A4A78"/>
          </a:solidFill>
          <a:ln w="25400">
            <a:solidFill>
              <a:schemeClr val="bg1"/>
            </a:solidFill>
            <a:miter lim="800000"/>
            <a:headEnd/>
            <a:tailEnd/>
          </a:ln>
          <a:effectLst>
            <a:outerShdw dist="35921" dir="2700000" algn="ctr" rotWithShape="0">
              <a:schemeClr val="tx1"/>
            </a:outerShdw>
          </a:effectLst>
        </p:spPr>
        <p:txBody>
          <a:bodyPr anchor="ctr"/>
          <a:lstStyle/>
          <a:p>
            <a:pPr algn="ctr">
              <a:defRPr/>
            </a:pPr>
            <a:r>
              <a:rPr lang="cs-CZ" sz="2000" dirty="0" smtClean="0">
                <a:solidFill>
                  <a:schemeClr val="bg1"/>
                </a:solidFill>
                <a:latin typeface="+mj-lt"/>
              </a:rPr>
              <a:t>Místo</a:t>
            </a:r>
            <a:r>
              <a:rPr lang="en-US" sz="2000" dirty="0" smtClean="0">
                <a:solidFill>
                  <a:schemeClr val="bg1"/>
                </a:solidFill>
                <a:latin typeface="+mj-lt"/>
              </a:rPr>
              <a:t> </a:t>
            </a:r>
            <a:r>
              <a:rPr lang="en-US" sz="2000" dirty="0">
                <a:solidFill>
                  <a:schemeClr val="bg1"/>
                </a:solidFill>
                <a:latin typeface="+mj-lt"/>
              </a:rPr>
              <a:t>2B</a:t>
            </a:r>
          </a:p>
        </p:txBody>
      </p:sp>
      <p:sp>
        <p:nvSpPr>
          <p:cNvPr id="611345" name="Text Box 17"/>
          <p:cNvSpPr txBox="1">
            <a:spLocks noChangeArrowheads="1"/>
          </p:cNvSpPr>
          <p:nvPr/>
        </p:nvSpPr>
        <p:spPr bwMode="auto">
          <a:xfrm>
            <a:off x="2436813" y="1270238"/>
            <a:ext cx="4022725" cy="777875"/>
          </a:xfrm>
          <a:prstGeom prst="rect">
            <a:avLst/>
          </a:prstGeom>
          <a:noFill/>
          <a:ln w="19050">
            <a:noFill/>
            <a:miter lim="800000"/>
            <a:headEnd/>
            <a:tailEnd/>
          </a:ln>
          <a:effectLst>
            <a:outerShdw dist="35921" dir="2700000" algn="ctr" rotWithShape="0">
              <a:schemeClr val="tx1"/>
            </a:outerShdw>
          </a:effectLst>
        </p:spPr>
        <p:txBody>
          <a:bodyPr anchor="ctr"/>
          <a:lstStyle/>
          <a:p>
            <a:pPr algn="ctr">
              <a:spcBef>
                <a:spcPct val="50000"/>
              </a:spcBef>
              <a:defRPr/>
            </a:pPr>
            <a:r>
              <a:rPr lang="cs-CZ" sz="3800" dirty="0" smtClean="0">
                <a:solidFill>
                  <a:schemeClr val="bg1"/>
                </a:solidFill>
                <a:latin typeface="+mj-lt"/>
              </a:rPr>
              <a:t>Databáze</a:t>
            </a:r>
            <a:endParaRPr lang="cs-CZ" sz="3800" dirty="0">
              <a:solidFill>
                <a:schemeClr val="bg1"/>
              </a:solidFill>
              <a:latin typeface="+mj-lt"/>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Footer Placeholder 1"/>
          <p:cNvSpPr>
            <a:spLocks noGrp="1"/>
          </p:cNvSpPr>
          <p:nvPr>
            <p:ph type="ftr" sz="quarter" idx="10"/>
          </p:nvPr>
        </p:nvSpPr>
        <p:spPr>
          <a:noFill/>
        </p:spPr>
        <p:txBody>
          <a:bodyPr/>
          <a:lstStyle/>
          <a:p>
            <a:pPr algn="r"/>
            <a:r>
              <a:rPr lang="en-US" smtClean="0"/>
              <a:t>QS-SU-490</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cs-CZ" dirty="0" smtClean="0"/>
              <a:t>Artikly</a:t>
            </a:r>
            <a:endParaRPr lang="en-US" dirty="0"/>
          </a:p>
        </p:txBody>
      </p:sp>
      <p:sp>
        <p:nvSpPr>
          <p:cNvPr id="63490" name="Footer Placeholder 1"/>
          <p:cNvSpPr>
            <a:spLocks noGrp="1"/>
          </p:cNvSpPr>
          <p:nvPr>
            <p:ph type="ftr" sz="quarter" idx="10"/>
          </p:nvPr>
        </p:nvSpPr>
        <p:spPr>
          <a:noFill/>
        </p:spPr>
        <p:txBody>
          <a:bodyPr/>
          <a:lstStyle/>
          <a:p>
            <a:pPr algn="r"/>
            <a:r>
              <a:rPr lang="en-US" smtClean="0"/>
              <a:t>QS-SU-500</a:t>
            </a:r>
          </a:p>
        </p:txBody>
      </p:sp>
      <p:grpSp>
        <p:nvGrpSpPr>
          <p:cNvPr id="15" name="Group 14"/>
          <p:cNvGrpSpPr/>
          <p:nvPr/>
        </p:nvGrpSpPr>
        <p:grpSpPr>
          <a:xfrm>
            <a:off x="341313" y="1023788"/>
            <a:ext cx="8442325" cy="4867275"/>
            <a:chOff x="341313" y="1035663"/>
            <a:chExt cx="8442325" cy="4867275"/>
          </a:xfrm>
        </p:grpSpPr>
        <p:sp>
          <p:nvSpPr>
            <p:cNvPr id="216087" name="Rectangle 23"/>
            <p:cNvSpPr>
              <a:spLocks noChangeArrowheads="1"/>
            </p:cNvSpPr>
            <p:nvPr/>
          </p:nvSpPr>
          <p:spPr bwMode="auto">
            <a:xfrm>
              <a:off x="398463" y="1035663"/>
              <a:ext cx="8385175" cy="4867275"/>
            </a:xfrm>
            <a:prstGeom prst="rect">
              <a:avLst/>
            </a:prstGeom>
            <a:solidFill>
              <a:srgbClr val="FAF6EB"/>
            </a:solidFill>
            <a:ln w="3175">
              <a:solidFill>
                <a:schemeClr val="bg2"/>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216076" name="Rectangle 12"/>
            <p:cNvSpPr>
              <a:spLocks noChangeArrowheads="1"/>
            </p:cNvSpPr>
            <p:nvPr/>
          </p:nvSpPr>
          <p:spPr bwMode="auto">
            <a:xfrm>
              <a:off x="3294063" y="1975463"/>
              <a:ext cx="2524125" cy="915987"/>
            </a:xfrm>
            <a:prstGeom prst="rect">
              <a:avLst/>
            </a:prstGeom>
            <a:solidFill>
              <a:srgbClr val="E4D3B4"/>
            </a:solidFill>
            <a:ln w="3175">
              <a:solidFill>
                <a:srgbClr val="808080"/>
              </a:solidFill>
              <a:miter lim="800000"/>
              <a:headEnd/>
              <a:tailEnd/>
            </a:ln>
            <a:effectLst>
              <a:outerShdw dist="107763" dir="2700000" algn="ctr" rotWithShape="0">
                <a:schemeClr val="tx1">
                  <a:lumMod val="75000"/>
                  <a:lumOff val="25000"/>
                </a:schemeClr>
              </a:outerShdw>
            </a:effectLst>
          </p:spPr>
          <p:txBody>
            <a:bodyPr lIns="90488" tIns="44450" rIns="90488" bIns="44450">
              <a:spAutoFit/>
            </a:bodyPr>
            <a:lstStyle/>
            <a:p>
              <a:pPr eaLnBrk="0" hangingPunct="0">
                <a:defRPr/>
              </a:pPr>
              <a:r>
                <a:rPr lang="cs-CZ" sz="1800" dirty="0" smtClean="0">
                  <a:latin typeface="+mj-lt"/>
                </a:rPr>
                <a:t>Řada výrobku</a:t>
              </a:r>
            </a:p>
            <a:p>
              <a:pPr eaLnBrk="0" hangingPunct="0">
                <a:defRPr/>
              </a:pPr>
              <a:r>
                <a:rPr lang="cs-CZ" sz="1800" dirty="0" smtClean="0">
                  <a:latin typeface="+mj-lt"/>
                </a:rPr>
                <a:t>Měrná jednotka</a:t>
              </a:r>
            </a:p>
            <a:p>
              <a:pPr eaLnBrk="0" hangingPunct="0">
                <a:defRPr/>
              </a:pPr>
              <a:r>
                <a:rPr lang="cs-CZ" sz="1800" dirty="0" smtClean="0">
                  <a:latin typeface="+mj-lt"/>
                </a:rPr>
                <a:t>Skupina a typ</a:t>
              </a:r>
              <a:endParaRPr lang="cs-CZ" sz="1800" dirty="0">
                <a:latin typeface="+mj-lt"/>
              </a:endParaRPr>
            </a:p>
          </p:txBody>
        </p:sp>
        <p:sp>
          <p:nvSpPr>
            <p:cNvPr id="63494" name="Rectangle 14"/>
            <p:cNvSpPr>
              <a:spLocks noChangeArrowheads="1"/>
            </p:cNvSpPr>
            <p:nvPr/>
          </p:nvSpPr>
          <p:spPr bwMode="auto">
            <a:xfrm>
              <a:off x="341313" y="3448663"/>
              <a:ext cx="2600325" cy="393700"/>
            </a:xfrm>
            <a:prstGeom prst="rect">
              <a:avLst/>
            </a:prstGeom>
            <a:noFill/>
            <a:ln w="12700">
              <a:noFill/>
              <a:miter lim="800000"/>
              <a:headEnd/>
              <a:tailEnd/>
            </a:ln>
          </p:spPr>
          <p:txBody>
            <a:bodyPr lIns="90488" tIns="44450" rIns="90488" bIns="44450">
              <a:spAutoFit/>
            </a:bodyPr>
            <a:lstStyle/>
            <a:p>
              <a:pPr algn="ctr" eaLnBrk="0" hangingPunct="0"/>
              <a:r>
                <a:rPr lang="cs-CZ" sz="2000" dirty="0" smtClean="0">
                  <a:latin typeface="+mj-lt"/>
                </a:rPr>
                <a:t>Data zásob</a:t>
              </a:r>
              <a:endParaRPr lang="cs-CZ" sz="2000" dirty="0">
                <a:latin typeface="+mj-lt"/>
              </a:endParaRPr>
            </a:p>
          </p:txBody>
        </p:sp>
        <p:sp>
          <p:nvSpPr>
            <p:cNvPr id="216079" name="Rectangle 15"/>
            <p:cNvSpPr>
              <a:spLocks noChangeArrowheads="1"/>
            </p:cNvSpPr>
            <p:nvPr/>
          </p:nvSpPr>
          <p:spPr bwMode="auto">
            <a:xfrm>
              <a:off x="573088" y="3855063"/>
              <a:ext cx="2387826" cy="1751762"/>
            </a:xfrm>
            <a:prstGeom prst="rect">
              <a:avLst/>
            </a:prstGeom>
            <a:solidFill>
              <a:srgbClr val="D8DAC9"/>
            </a:solidFill>
            <a:ln w="3175">
              <a:solidFill>
                <a:srgbClr val="808080"/>
              </a:solidFill>
              <a:miter lim="800000"/>
              <a:headEnd/>
              <a:tailEnd/>
            </a:ln>
            <a:effectLst>
              <a:outerShdw dist="107763" dir="2700000" algn="ctr" rotWithShape="0">
                <a:schemeClr val="tx1">
                  <a:lumMod val="75000"/>
                  <a:lumOff val="25000"/>
                </a:schemeClr>
              </a:outerShdw>
            </a:effectLst>
          </p:spPr>
          <p:txBody>
            <a:bodyPr wrap="square" lIns="90488" tIns="44450" rIns="90488" bIns="44450">
              <a:spAutoFit/>
            </a:bodyPr>
            <a:lstStyle/>
            <a:p>
              <a:pPr eaLnBrk="0" hangingPunct="0">
                <a:defRPr/>
              </a:pPr>
              <a:r>
                <a:rPr lang="cs-CZ" sz="1800" dirty="0" smtClean="0">
                  <a:latin typeface="+mj-lt"/>
                </a:rPr>
                <a:t>Šarže/sériové č.</a:t>
              </a:r>
            </a:p>
            <a:p>
              <a:pPr eaLnBrk="0" hangingPunct="0">
                <a:defRPr/>
              </a:pPr>
              <a:r>
                <a:rPr lang="cs-CZ" sz="1800" dirty="0" smtClean="0">
                  <a:latin typeface="+mj-lt"/>
                </a:rPr>
                <a:t>Místo</a:t>
              </a:r>
            </a:p>
            <a:p>
              <a:pPr eaLnBrk="0" hangingPunct="0">
                <a:defRPr/>
              </a:pPr>
              <a:r>
                <a:rPr lang="cs-CZ" sz="1800" dirty="0" smtClean="0">
                  <a:latin typeface="+mj-lt"/>
                </a:rPr>
                <a:t>Skladové místo</a:t>
              </a:r>
            </a:p>
            <a:p>
              <a:pPr eaLnBrk="0" hangingPunct="0">
                <a:defRPr/>
              </a:pPr>
              <a:r>
                <a:rPr lang="cs-CZ" sz="1800" dirty="0" smtClean="0">
                  <a:latin typeface="+mj-lt"/>
                </a:rPr>
                <a:t>Typ skladového</a:t>
              </a:r>
              <a:br>
                <a:rPr lang="cs-CZ" sz="1800" dirty="0" smtClean="0">
                  <a:latin typeface="+mj-lt"/>
                </a:rPr>
              </a:br>
              <a:r>
                <a:rPr lang="cs-CZ" sz="1800" dirty="0" smtClean="0">
                  <a:latin typeface="+mj-lt"/>
                </a:rPr>
                <a:t>místa</a:t>
              </a:r>
            </a:p>
            <a:p>
              <a:pPr eaLnBrk="0" hangingPunct="0">
                <a:defRPr/>
              </a:pPr>
              <a:r>
                <a:rPr lang="cs-CZ" sz="1800" dirty="0" smtClean="0">
                  <a:latin typeface="+mj-lt"/>
                </a:rPr>
                <a:t>Třída ABC</a:t>
              </a:r>
            </a:p>
          </p:txBody>
        </p:sp>
        <p:sp>
          <p:nvSpPr>
            <p:cNvPr id="63496" name="Rectangle 17"/>
            <p:cNvSpPr>
              <a:spLocks noChangeArrowheads="1"/>
            </p:cNvSpPr>
            <p:nvPr/>
          </p:nvSpPr>
          <p:spPr bwMode="auto">
            <a:xfrm>
              <a:off x="3011488" y="3450250"/>
              <a:ext cx="3095625" cy="393700"/>
            </a:xfrm>
            <a:prstGeom prst="rect">
              <a:avLst/>
            </a:prstGeom>
            <a:noFill/>
            <a:ln w="12700">
              <a:noFill/>
              <a:miter lim="800000"/>
              <a:headEnd/>
              <a:tailEnd/>
            </a:ln>
          </p:spPr>
          <p:txBody>
            <a:bodyPr lIns="90488" tIns="44450" rIns="90488" bIns="44450">
              <a:spAutoFit/>
            </a:bodyPr>
            <a:lstStyle/>
            <a:p>
              <a:pPr algn="ctr" eaLnBrk="0" hangingPunct="0"/>
              <a:r>
                <a:rPr lang="cs-CZ" sz="2000" dirty="0" smtClean="0">
                  <a:latin typeface="+mj-lt"/>
                </a:rPr>
                <a:t>Plánovací data</a:t>
              </a:r>
              <a:endParaRPr lang="cs-CZ" sz="2000" dirty="0">
                <a:latin typeface="+mj-lt"/>
              </a:endParaRPr>
            </a:p>
          </p:txBody>
        </p:sp>
        <p:sp>
          <p:nvSpPr>
            <p:cNvPr id="216082" name="Rectangle 18"/>
            <p:cNvSpPr>
              <a:spLocks noChangeArrowheads="1"/>
            </p:cNvSpPr>
            <p:nvPr/>
          </p:nvSpPr>
          <p:spPr bwMode="auto">
            <a:xfrm>
              <a:off x="3124200" y="3867763"/>
              <a:ext cx="3069771" cy="1751762"/>
            </a:xfrm>
            <a:prstGeom prst="rect">
              <a:avLst/>
            </a:prstGeom>
            <a:solidFill>
              <a:srgbClr val="CFD9DF"/>
            </a:solidFill>
            <a:ln w="3175">
              <a:solidFill>
                <a:srgbClr val="808080"/>
              </a:solidFill>
              <a:miter lim="800000"/>
              <a:headEnd/>
              <a:tailEnd/>
            </a:ln>
            <a:effectLst>
              <a:outerShdw dist="107763" dir="2700000" algn="ctr" rotWithShape="0">
                <a:schemeClr val="tx1">
                  <a:lumMod val="75000"/>
                  <a:lumOff val="25000"/>
                </a:schemeClr>
              </a:outerShdw>
            </a:effectLst>
          </p:spPr>
          <p:txBody>
            <a:bodyPr wrap="square" lIns="90488" tIns="44450" rIns="90488" bIns="44450">
              <a:spAutoFit/>
            </a:bodyPr>
            <a:lstStyle/>
            <a:p>
              <a:pPr eaLnBrk="0" hangingPunct="0">
                <a:defRPr/>
              </a:pPr>
              <a:r>
                <a:rPr lang="cs-CZ" sz="1800" dirty="0" smtClean="0">
                  <a:latin typeface="+mj-lt"/>
                </a:rPr>
                <a:t>Kód Nák/Výr</a:t>
              </a:r>
            </a:p>
            <a:p>
              <a:pPr eaLnBrk="0" hangingPunct="0">
                <a:defRPr/>
              </a:pPr>
              <a:r>
                <a:rPr lang="cs-CZ" sz="1800" dirty="0" smtClean="0">
                  <a:latin typeface="+mj-lt"/>
                </a:rPr>
                <a:t>Způsoby objednávání</a:t>
              </a:r>
            </a:p>
            <a:p>
              <a:pPr eaLnBrk="0" hangingPunct="0">
                <a:defRPr/>
              </a:pPr>
              <a:r>
                <a:rPr lang="cs-CZ" sz="1800" dirty="0" smtClean="0">
                  <a:latin typeface="+mj-lt"/>
                </a:rPr>
                <a:t>Modifikátory objednávek</a:t>
              </a:r>
            </a:p>
            <a:p>
              <a:pPr eaLnBrk="0" hangingPunct="0">
                <a:defRPr/>
              </a:pPr>
              <a:r>
                <a:rPr lang="cs-CZ" sz="1800" dirty="0" smtClean="0">
                  <a:latin typeface="+mj-lt"/>
                </a:rPr>
                <a:t>Průběžné doby</a:t>
              </a:r>
            </a:p>
            <a:p>
              <a:pPr eaLnBrk="0" hangingPunct="0">
                <a:defRPr/>
              </a:pPr>
              <a:r>
                <a:rPr lang="cs-CZ" sz="1800" dirty="0" smtClean="0">
                  <a:latin typeface="+mj-lt"/>
                </a:rPr>
                <a:t>Nákupčí/Plánovač</a:t>
              </a:r>
            </a:p>
            <a:p>
              <a:pPr eaLnBrk="0" hangingPunct="0">
                <a:defRPr/>
              </a:pPr>
              <a:r>
                <a:rPr lang="cs-CZ" sz="1800" dirty="0" smtClean="0">
                  <a:latin typeface="+mj-lt"/>
                </a:rPr>
                <a:t>Dodavatel</a:t>
              </a:r>
              <a:endParaRPr lang="cs-CZ" sz="1800" dirty="0">
                <a:latin typeface="+mj-lt"/>
              </a:endParaRPr>
            </a:p>
          </p:txBody>
        </p:sp>
        <p:sp>
          <p:nvSpPr>
            <p:cNvPr id="63498" name="Rectangle 20"/>
            <p:cNvSpPr>
              <a:spLocks noChangeArrowheads="1"/>
            </p:cNvSpPr>
            <p:nvPr/>
          </p:nvSpPr>
          <p:spPr bwMode="auto">
            <a:xfrm>
              <a:off x="6019800" y="3462950"/>
              <a:ext cx="2710543" cy="397545"/>
            </a:xfrm>
            <a:prstGeom prst="rect">
              <a:avLst/>
            </a:prstGeom>
            <a:noFill/>
            <a:ln w="12700">
              <a:noFill/>
              <a:miter lim="800000"/>
              <a:headEnd/>
              <a:tailEnd/>
            </a:ln>
          </p:spPr>
          <p:txBody>
            <a:bodyPr wrap="square" lIns="90488" tIns="44450" rIns="90488" bIns="44450">
              <a:spAutoFit/>
            </a:bodyPr>
            <a:lstStyle/>
            <a:p>
              <a:pPr algn="ctr" eaLnBrk="0" hangingPunct="0"/>
              <a:r>
                <a:rPr lang="cs-CZ" sz="2000" dirty="0" smtClean="0">
                  <a:latin typeface="+mj-lt"/>
                </a:rPr>
                <a:t>Nákladová data</a:t>
              </a:r>
              <a:endParaRPr lang="cs-CZ" sz="2000" dirty="0">
                <a:latin typeface="+mj-lt"/>
              </a:endParaRPr>
            </a:p>
          </p:txBody>
        </p:sp>
        <p:sp>
          <p:nvSpPr>
            <p:cNvPr id="216085" name="Rectangle 21"/>
            <p:cNvSpPr>
              <a:spLocks noChangeArrowheads="1"/>
            </p:cNvSpPr>
            <p:nvPr/>
          </p:nvSpPr>
          <p:spPr bwMode="auto">
            <a:xfrm>
              <a:off x="6367463" y="3867763"/>
              <a:ext cx="2022475" cy="1751762"/>
            </a:xfrm>
            <a:prstGeom prst="rect">
              <a:avLst/>
            </a:prstGeom>
            <a:solidFill>
              <a:srgbClr val="EDD1C5"/>
            </a:solidFill>
            <a:ln w="3175">
              <a:solidFill>
                <a:srgbClr val="808080"/>
              </a:solidFill>
              <a:miter lim="800000"/>
              <a:headEnd/>
              <a:tailEnd/>
            </a:ln>
            <a:effectLst>
              <a:outerShdw dist="107763" dir="2700000" algn="ctr" rotWithShape="0">
                <a:schemeClr val="tx1">
                  <a:lumMod val="75000"/>
                  <a:lumOff val="25000"/>
                </a:schemeClr>
              </a:outerShdw>
            </a:effectLst>
          </p:spPr>
          <p:txBody>
            <a:bodyPr lIns="90488" tIns="44450" rIns="90488" bIns="44450">
              <a:spAutoFit/>
            </a:bodyPr>
            <a:lstStyle/>
            <a:p>
              <a:pPr eaLnBrk="0" hangingPunct="0">
                <a:defRPr/>
              </a:pPr>
              <a:r>
                <a:rPr lang="cs-CZ" sz="1800" dirty="0" smtClean="0">
                  <a:latin typeface="+mj-lt"/>
                </a:rPr>
                <a:t>Cena</a:t>
              </a:r>
            </a:p>
            <a:p>
              <a:pPr eaLnBrk="0" hangingPunct="0">
                <a:defRPr/>
              </a:pPr>
              <a:r>
                <a:rPr lang="cs-CZ" sz="1800" dirty="0" smtClean="0">
                  <a:latin typeface="+mj-lt"/>
                </a:rPr>
                <a:t>Cena hlavní</a:t>
              </a:r>
              <a:br>
                <a:rPr lang="cs-CZ" sz="1800" dirty="0" smtClean="0">
                  <a:latin typeface="+mj-lt"/>
                </a:rPr>
              </a:br>
              <a:r>
                <a:rPr lang="cs-CZ" sz="1800" dirty="0" smtClean="0">
                  <a:latin typeface="+mj-lt"/>
                </a:rPr>
                <a:t>knihy</a:t>
              </a:r>
            </a:p>
            <a:p>
              <a:pPr eaLnBrk="0" hangingPunct="0">
                <a:defRPr/>
              </a:pPr>
              <a:r>
                <a:rPr lang="cs-CZ" sz="1800" dirty="0" smtClean="0">
                  <a:latin typeface="+mj-lt"/>
                </a:rPr>
                <a:t>Běžná cena</a:t>
              </a:r>
            </a:p>
            <a:p>
              <a:pPr>
                <a:defRPr/>
              </a:pPr>
              <a:endParaRPr lang="cs-CZ" sz="1800" dirty="0" smtClean="0">
                <a:latin typeface="+mj-lt"/>
              </a:endParaRPr>
            </a:p>
            <a:p>
              <a:pPr>
                <a:defRPr/>
              </a:pPr>
              <a:endParaRPr lang="cs-CZ" sz="1800" dirty="0">
                <a:latin typeface="+mj-lt"/>
              </a:endParaRPr>
            </a:p>
          </p:txBody>
        </p:sp>
        <p:sp>
          <p:nvSpPr>
            <p:cNvPr id="63500" name="Text Box 24"/>
            <p:cNvSpPr txBox="1">
              <a:spLocks noChangeArrowheads="1"/>
            </p:cNvSpPr>
            <p:nvPr/>
          </p:nvSpPr>
          <p:spPr bwMode="auto">
            <a:xfrm>
              <a:off x="2284413" y="1129325"/>
              <a:ext cx="4572000" cy="457200"/>
            </a:xfrm>
            <a:prstGeom prst="rect">
              <a:avLst/>
            </a:prstGeom>
            <a:noFill/>
            <a:ln w="38100">
              <a:noFill/>
              <a:miter lim="800000"/>
              <a:headEnd/>
              <a:tailEnd/>
            </a:ln>
          </p:spPr>
          <p:txBody>
            <a:bodyPr>
              <a:spAutoFit/>
            </a:bodyPr>
            <a:lstStyle/>
            <a:p>
              <a:pPr algn="ctr" eaLnBrk="0" hangingPunct="0">
                <a:spcBef>
                  <a:spcPct val="50000"/>
                </a:spcBef>
              </a:pPr>
              <a:r>
                <a:rPr lang="cs-CZ" sz="2400" dirty="0" smtClean="0">
                  <a:latin typeface="+mj-lt"/>
                </a:rPr>
                <a:t>Data artiklů</a:t>
              </a:r>
              <a:endParaRPr lang="cs-CZ" sz="2400" dirty="0">
                <a:latin typeface="+mj-lt"/>
              </a:endParaRPr>
            </a:p>
          </p:txBody>
        </p:sp>
        <p:sp>
          <p:nvSpPr>
            <p:cNvPr id="63501" name="Line 25"/>
            <p:cNvSpPr>
              <a:spLocks noChangeShapeType="1"/>
            </p:cNvSpPr>
            <p:nvPr/>
          </p:nvSpPr>
          <p:spPr bwMode="auto">
            <a:xfrm>
              <a:off x="3313113" y="1561125"/>
              <a:ext cx="2566987" cy="9525"/>
            </a:xfrm>
            <a:prstGeom prst="line">
              <a:avLst/>
            </a:prstGeom>
            <a:noFill/>
            <a:ln w="38100">
              <a:solidFill>
                <a:schemeClr val="bg2"/>
              </a:solidFill>
              <a:round/>
              <a:headEnd/>
              <a:tailEnd/>
            </a:ln>
          </p:spPr>
          <p:txBody>
            <a:bodyPr/>
            <a:lstStyle/>
            <a:p>
              <a:endParaRPr lang="cs-CZ">
                <a:latin typeface="+mj-lt"/>
              </a:endParaRPr>
            </a:p>
          </p:txBody>
        </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cs-CZ" dirty="0" smtClean="0"/>
              <a:t>Artikly</a:t>
            </a:r>
            <a:endParaRPr lang="cs-CZ" dirty="0"/>
          </a:p>
        </p:txBody>
      </p:sp>
      <p:sp>
        <p:nvSpPr>
          <p:cNvPr id="64514" name="Footer Placeholder 1"/>
          <p:cNvSpPr>
            <a:spLocks noGrp="1"/>
          </p:cNvSpPr>
          <p:nvPr>
            <p:ph type="ftr" sz="quarter" idx="10"/>
          </p:nvPr>
        </p:nvSpPr>
        <p:spPr>
          <a:noFill/>
        </p:spPr>
        <p:txBody>
          <a:bodyPr/>
          <a:lstStyle/>
          <a:p>
            <a:pPr algn="r"/>
            <a:r>
              <a:rPr lang="en-US" smtClean="0"/>
              <a:t>QS-SU-510</a:t>
            </a:r>
          </a:p>
        </p:txBody>
      </p:sp>
      <p:grpSp>
        <p:nvGrpSpPr>
          <p:cNvPr id="14" name="Group 13"/>
          <p:cNvGrpSpPr/>
          <p:nvPr/>
        </p:nvGrpSpPr>
        <p:grpSpPr>
          <a:xfrm>
            <a:off x="1383476" y="1045824"/>
            <a:ext cx="6475413" cy="4895804"/>
            <a:chOff x="1430976" y="1497074"/>
            <a:chExt cx="6475413" cy="4895804"/>
          </a:xfrm>
        </p:grpSpPr>
        <p:sp>
          <p:nvSpPr>
            <p:cNvPr id="219159" name="Rectangle 23"/>
            <p:cNvSpPr>
              <a:spLocks noChangeArrowheads="1"/>
            </p:cNvSpPr>
            <p:nvPr/>
          </p:nvSpPr>
          <p:spPr bwMode="auto">
            <a:xfrm>
              <a:off x="1430976" y="1497074"/>
              <a:ext cx="6475413" cy="4867275"/>
            </a:xfrm>
            <a:prstGeom prst="rect">
              <a:avLst/>
            </a:prstGeom>
            <a:solidFill>
              <a:srgbClr val="FAF6EB"/>
            </a:solidFill>
            <a:ln w="3175">
              <a:solidFill>
                <a:schemeClr val="bg2"/>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219150" name="Rectangle 14"/>
            <p:cNvSpPr>
              <a:spLocks noChangeArrowheads="1"/>
            </p:cNvSpPr>
            <p:nvPr/>
          </p:nvSpPr>
          <p:spPr bwMode="auto">
            <a:xfrm>
              <a:off x="2449513" y="2566988"/>
              <a:ext cx="2033587" cy="889000"/>
            </a:xfrm>
            <a:prstGeom prst="rect">
              <a:avLst/>
            </a:prstGeom>
            <a:solidFill>
              <a:srgbClr val="EDD1C5"/>
            </a:solidFill>
            <a:ln w="3175">
              <a:solidFill>
                <a:srgbClr val="808080"/>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800" dirty="0" smtClean="0">
                  <a:latin typeface="+mj-lt"/>
                </a:rPr>
                <a:t>Náklady hlavní</a:t>
              </a:r>
              <a:r>
                <a:rPr lang="cs-CZ" sz="1800" smtClean="0">
                  <a:latin typeface="+mj-lt"/>
                </a:rPr>
                <a:t/>
              </a:r>
              <a:br>
                <a:rPr lang="cs-CZ" sz="1800" smtClean="0">
                  <a:latin typeface="+mj-lt"/>
                </a:rPr>
              </a:br>
              <a:r>
                <a:rPr lang="cs-CZ" sz="1800" smtClean="0">
                  <a:latin typeface="+mj-lt"/>
                </a:rPr>
                <a:t>knihy</a:t>
              </a:r>
              <a:endParaRPr lang="cs-CZ" sz="1800" dirty="0">
                <a:latin typeface="+mj-lt"/>
              </a:endParaRPr>
            </a:p>
          </p:txBody>
        </p:sp>
        <p:sp>
          <p:nvSpPr>
            <p:cNvPr id="219151" name="Rectangle 15"/>
            <p:cNvSpPr>
              <a:spLocks noChangeArrowheads="1"/>
            </p:cNvSpPr>
            <p:nvPr/>
          </p:nvSpPr>
          <p:spPr bwMode="auto">
            <a:xfrm>
              <a:off x="2451100" y="4500563"/>
              <a:ext cx="2025650" cy="885825"/>
            </a:xfrm>
            <a:prstGeom prst="rect">
              <a:avLst/>
            </a:prstGeom>
            <a:solidFill>
              <a:srgbClr val="EDD1C5"/>
            </a:solidFill>
            <a:ln w="3175">
              <a:solidFill>
                <a:srgbClr val="808080"/>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800" smtClean="0">
                  <a:latin typeface="+mj-lt"/>
                </a:rPr>
                <a:t>Běžné náklady</a:t>
              </a:r>
              <a:endParaRPr lang="cs-CZ" sz="1800" dirty="0">
                <a:solidFill>
                  <a:schemeClr val="tx2"/>
                </a:solidFill>
                <a:latin typeface="+mj-lt"/>
              </a:endParaRPr>
            </a:p>
          </p:txBody>
        </p:sp>
        <p:sp>
          <p:nvSpPr>
            <p:cNvPr id="64519" name="Rectangle 16"/>
            <p:cNvSpPr>
              <a:spLocks noChangeArrowheads="1"/>
            </p:cNvSpPr>
            <p:nvPr/>
          </p:nvSpPr>
          <p:spPr bwMode="auto">
            <a:xfrm>
              <a:off x="2786063" y="5472113"/>
              <a:ext cx="1487588" cy="920765"/>
            </a:xfrm>
            <a:prstGeom prst="rect">
              <a:avLst/>
            </a:prstGeom>
            <a:noFill/>
            <a:ln w="12700">
              <a:noFill/>
              <a:miter lim="800000"/>
              <a:headEnd/>
              <a:tailEnd/>
            </a:ln>
          </p:spPr>
          <p:txBody>
            <a:bodyPr wrap="none" lIns="90488" tIns="44450" rIns="90488" bIns="44450">
              <a:spAutoFit/>
            </a:bodyPr>
            <a:lstStyle/>
            <a:p>
              <a:pPr marL="228600" indent="-228600" eaLnBrk="0" hangingPunct="0">
                <a:buClr>
                  <a:schemeClr val="tx1"/>
                </a:buClr>
                <a:buFontTx/>
                <a:buChar char="–"/>
              </a:pPr>
              <a:r>
                <a:rPr lang="cs-CZ" sz="1800" dirty="0" smtClean="0">
                  <a:latin typeface="+mj-lt"/>
                </a:rPr>
                <a:t>Průměrné</a:t>
              </a:r>
            </a:p>
            <a:p>
              <a:pPr marL="228600" indent="-228600" eaLnBrk="0" hangingPunct="0">
                <a:buClr>
                  <a:schemeClr val="tx1"/>
                </a:buClr>
                <a:buFontTx/>
                <a:buChar char="–"/>
              </a:pPr>
              <a:r>
                <a:rPr lang="cs-CZ" sz="1800" dirty="0" smtClean="0">
                  <a:latin typeface="+mj-lt"/>
                </a:rPr>
                <a:t>Poslední</a:t>
              </a:r>
            </a:p>
            <a:p>
              <a:pPr marL="228600" indent="-228600" eaLnBrk="0" hangingPunct="0">
                <a:buClr>
                  <a:schemeClr val="tx1"/>
                </a:buClr>
                <a:buFontTx/>
                <a:buChar char="–"/>
              </a:pPr>
              <a:r>
                <a:rPr lang="cs-CZ" sz="1800" dirty="0" smtClean="0">
                  <a:latin typeface="+mj-lt"/>
                </a:rPr>
                <a:t>Žádné</a:t>
              </a:r>
              <a:endParaRPr lang="cs-CZ" sz="1800" dirty="0">
                <a:solidFill>
                  <a:schemeClr val="tx2"/>
                </a:solidFill>
                <a:latin typeface="+mj-lt"/>
              </a:endParaRPr>
            </a:p>
          </p:txBody>
        </p:sp>
        <p:sp>
          <p:nvSpPr>
            <p:cNvPr id="64520" name="Rectangle 17"/>
            <p:cNvSpPr>
              <a:spLocks noChangeArrowheads="1"/>
            </p:cNvSpPr>
            <p:nvPr/>
          </p:nvSpPr>
          <p:spPr bwMode="auto">
            <a:xfrm>
              <a:off x="2746375" y="3516313"/>
              <a:ext cx="1636668"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chemeClr val="tx1"/>
                </a:buClr>
                <a:buFontTx/>
                <a:buChar char="–"/>
              </a:pPr>
              <a:r>
                <a:rPr lang="cs-CZ" sz="1800" dirty="0" smtClean="0">
                  <a:latin typeface="+mj-lt"/>
                </a:rPr>
                <a:t>Standardní</a:t>
              </a:r>
            </a:p>
            <a:p>
              <a:pPr marL="228600" indent="-228600" eaLnBrk="0" hangingPunct="0">
                <a:buClr>
                  <a:schemeClr val="tx1"/>
                </a:buClr>
                <a:buFontTx/>
                <a:buChar char="–"/>
              </a:pPr>
              <a:r>
                <a:rPr lang="cs-CZ" sz="1800" dirty="0" smtClean="0">
                  <a:latin typeface="+mj-lt"/>
                </a:rPr>
                <a:t>Průměrné</a:t>
              </a:r>
              <a:endParaRPr lang="cs-CZ" sz="1800" dirty="0">
                <a:latin typeface="+mj-lt"/>
              </a:endParaRPr>
            </a:p>
          </p:txBody>
        </p:sp>
        <p:sp>
          <p:nvSpPr>
            <p:cNvPr id="219154" name="Rectangle 18"/>
            <p:cNvSpPr>
              <a:spLocks noChangeArrowheads="1"/>
            </p:cNvSpPr>
            <p:nvPr/>
          </p:nvSpPr>
          <p:spPr bwMode="auto">
            <a:xfrm>
              <a:off x="5387975" y="3257550"/>
              <a:ext cx="1944000" cy="1474763"/>
            </a:xfrm>
            <a:prstGeom prst="rect">
              <a:avLst/>
            </a:prstGeom>
            <a:solidFill>
              <a:srgbClr val="DDDBC9"/>
            </a:solidFill>
            <a:ln w="12700">
              <a:noFill/>
              <a:miter lim="800000"/>
              <a:headEnd/>
              <a:tailEnd/>
            </a:ln>
            <a:effectLst>
              <a:outerShdw dist="107763" dir="2700000" algn="ctr" rotWithShape="0">
                <a:schemeClr val="tx1">
                  <a:lumMod val="75000"/>
                  <a:lumOff val="25000"/>
                </a:schemeClr>
              </a:outerShdw>
            </a:effectLst>
          </p:spPr>
          <p:txBody>
            <a:bodyPr wrap="none" lIns="90488" tIns="44450" rIns="90488" bIns="44450">
              <a:spAutoFit/>
            </a:bodyPr>
            <a:lstStyle/>
            <a:p>
              <a:pPr eaLnBrk="0" hangingPunct="0">
                <a:defRPr/>
              </a:pPr>
              <a:r>
                <a:rPr lang="cs-CZ" sz="1800" dirty="0" smtClean="0">
                  <a:latin typeface="+mj-lt"/>
                </a:rPr>
                <a:t>Materiál</a:t>
              </a:r>
            </a:p>
            <a:p>
              <a:pPr eaLnBrk="0" hangingPunct="0">
                <a:defRPr/>
              </a:pPr>
              <a:r>
                <a:rPr lang="cs-CZ" sz="1800" dirty="0" smtClean="0">
                  <a:latin typeface="+mj-lt"/>
                </a:rPr>
                <a:t>Práce</a:t>
              </a:r>
            </a:p>
            <a:p>
              <a:pPr eaLnBrk="0" hangingPunct="0">
                <a:defRPr/>
              </a:pPr>
              <a:r>
                <a:rPr lang="cs-CZ" sz="1800" dirty="0" smtClean="0">
                  <a:latin typeface="+mj-lt"/>
                </a:rPr>
                <a:t>Výrobní režie</a:t>
              </a:r>
            </a:p>
            <a:p>
              <a:pPr eaLnBrk="0" hangingPunct="0">
                <a:defRPr/>
              </a:pPr>
              <a:r>
                <a:rPr lang="cs-CZ" sz="1800" dirty="0" smtClean="0">
                  <a:latin typeface="+mj-lt"/>
                </a:rPr>
                <a:t>Nevýrobní režie</a:t>
              </a:r>
            </a:p>
            <a:p>
              <a:pPr eaLnBrk="0" hangingPunct="0">
                <a:defRPr/>
              </a:pPr>
              <a:r>
                <a:rPr lang="cs-CZ" sz="1800" dirty="0" smtClean="0">
                  <a:latin typeface="+mj-lt"/>
                </a:rPr>
                <a:t>Kooperace</a:t>
              </a:r>
              <a:endParaRPr lang="cs-CZ" sz="1800" dirty="0">
                <a:solidFill>
                  <a:schemeClr val="tx2"/>
                </a:solidFill>
                <a:latin typeface="+mj-lt"/>
              </a:endParaRPr>
            </a:p>
          </p:txBody>
        </p:sp>
        <p:sp>
          <p:nvSpPr>
            <p:cNvPr id="219155" name="Rectangle 19"/>
            <p:cNvSpPr>
              <a:spLocks noChangeArrowheads="1"/>
            </p:cNvSpPr>
            <p:nvPr/>
          </p:nvSpPr>
          <p:spPr bwMode="auto">
            <a:xfrm>
              <a:off x="5387975" y="2843213"/>
              <a:ext cx="1944000" cy="393700"/>
            </a:xfrm>
            <a:prstGeom prst="rect">
              <a:avLst/>
            </a:prstGeom>
            <a:solidFill>
              <a:srgbClr val="CBC4D7"/>
            </a:solidFill>
            <a:ln w="12700">
              <a:noFill/>
              <a:miter lim="800000"/>
              <a:headEnd/>
              <a:tailEnd/>
            </a:ln>
            <a:effectLst>
              <a:outerShdw dist="107763" dir="2700000" algn="ctr" rotWithShape="0">
                <a:schemeClr val="tx1">
                  <a:lumMod val="75000"/>
                  <a:lumOff val="25000"/>
                </a:schemeClr>
              </a:outerShdw>
            </a:effectLst>
          </p:spPr>
          <p:txBody>
            <a:bodyPr lIns="90488" tIns="44450" rIns="90488" bIns="44450">
              <a:spAutoFit/>
            </a:bodyPr>
            <a:lstStyle/>
            <a:p>
              <a:pPr eaLnBrk="0" hangingPunct="0">
                <a:defRPr/>
              </a:pPr>
              <a:r>
                <a:rPr lang="cs-CZ" sz="2000" dirty="0" smtClean="0">
                  <a:latin typeface="+mj-lt"/>
                </a:rPr>
                <a:t>Součásti</a:t>
              </a:r>
              <a:endParaRPr lang="cs-CZ" sz="2000" dirty="0">
                <a:solidFill>
                  <a:schemeClr val="tx2"/>
                </a:solidFill>
                <a:latin typeface="+mj-lt"/>
              </a:endParaRPr>
            </a:p>
          </p:txBody>
        </p:sp>
        <p:sp>
          <p:nvSpPr>
            <p:cNvPr id="64523" name="Text Box 24"/>
            <p:cNvSpPr txBox="1">
              <a:spLocks noChangeArrowheads="1"/>
            </p:cNvSpPr>
            <p:nvPr/>
          </p:nvSpPr>
          <p:spPr bwMode="auto">
            <a:xfrm>
              <a:off x="2395538" y="1814513"/>
              <a:ext cx="4572000" cy="457200"/>
            </a:xfrm>
            <a:prstGeom prst="rect">
              <a:avLst/>
            </a:prstGeom>
            <a:noFill/>
            <a:ln w="38100">
              <a:noFill/>
              <a:miter lim="800000"/>
              <a:headEnd/>
              <a:tailEnd/>
            </a:ln>
          </p:spPr>
          <p:txBody>
            <a:bodyPr>
              <a:spAutoFit/>
            </a:bodyPr>
            <a:lstStyle/>
            <a:p>
              <a:pPr algn="ctr" eaLnBrk="0" hangingPunct="0">
                <a:spcBef>
                  <a:spcPct val="50000"/>
                </a:spcBef>
              </a:pPr>
              <a:r>
                <a:rPr lang="cs-CZ" sz="2400" smtClean="0">
                  <a:latin typeface="+mj-lt"/>
                </a:rPr>
                <a:t>Náklady artiklů</a:t>
              </a:r>
              <a:endParaRPr lang="cs-CZ" sz="2400" dirty="0">
                <a:latin typeface="+mj-lt"/>
              </a:endParaRPr>
            </a:p>
          </p:txBody>
        </p:sp>
        <p:sp>
          <p:nvSpPr>
            <p:cNvPr id="64524" name="Line 25"/>
            <p:cNvSpPr>
              <a:spLocks noChangeShapeType="1"/>
            </p:cNvSpPr>
            <p:nvPr/>
          </p:nvSpPr>
          <p:spPr bwMode="auto">
            <a:xfrm>
              <a:off x="2852738" y="2246313"/>
              <a:ext cx="3713162" cy="0"/>
            </a:xfrm>
            <a:prstGeom prst="line">
              <a:avLst/>
            </a:prstGeom>
            <a:noFill/>
            <a:ln w="38100">
              <a:solidFill>
                <a:schemeClr val="bg2"/>
              </a:solidFill>
              <a:round/>
              <a:headEnd/>
              <a:tailEnd/>
            </a:ln>
          </p:spPr>
          <p:txBody>
            <a:bodyPr/>
            <a:lstStyle/>
            <a:p>
              <a:endParaRPr lang="cs-CZ">
                <a:latin typeface="+mj-lt"/>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normAutofit/>
          </a:bodyPr>
          <a:lstStyle/>
          <a:p>
            <a:r>
              <a:rPr lang="cs-CZ" dirty="0" smtClean="0"/>
              <a:t>Artikly</a:t>
            </a:r>
            <a:endParaRPr lang="cs-CZ" dirty="0"/>
          </a:p>
        </p:txBody>
      </p:sp>
      <p:sp>
        <p:nvSpPr>
          <p:cNvPr id="64514" name="Footer Placeholder 1"/>
          <p:cNvSpPr>
            <a:spLocks noGrp="1"/>
          </p:cNvSpPr>
          <p:nvPr>
            <p:ph type="ftr" sz="quarter" idx="10"/>
          </p:nvPr>
        </p:nvSpPr>
        <p:spPr>
          <a:noFill/>
        </p:spPr>
        <p:txBody>
          <a:bodyPr/>
          <a:lstStyle/>
          <a:p>
            <a:pPr algn="r"/>
            <a:r>
              <a:rPr lang="en-US" smtClean="0"/>
              <a:t>QS-SU-510</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smtClean="0"/>
              <a:t>Struktura výrobku</a:t>
            </a:r>
            <a:endParaRPr lang="cs-CZ" dirty="0"/>
          </a:p>
        </p:txBody>
      </p:sp>
      <p:sp>
        <p:nvSpPr>
          <p:cNvPr id="65538" name="Footer Placeholder 1"/>
          <p:cNvSpPr>
            <a:spLocks noGrp="1"/>
          </p:cNvSpPr>
          <p:nvPr>
            <p:ph type="ftr" sz="quarter" idx="10"/>
          </p:nvPr>
        </p:nvSpPr>
        <p:spPr>
          <a:noFill/>
        </p:spPr>
        <p:txBody>
          <a:bodyPr/>
          <a:lstStyle/>
          <a:p>
            <a:pPr algn="r"/>
            <a:r>
              <a:rPr lang="en-US" smtClean="0"/>
              <a:t>QS-SU-520</a:t>
            </a:r>
          </a:p>
        </p:txBody>
      </p:sp>
      <p:grpSp>
        <p:nvGrpSpPr>
          <p:cNvPr id="20" name="Group 19"/>
          <p:cNvGrpSpPr/>
          <p:nvPr/>
        </p:nvGrpSpPr>
        <p:grpSpPr>
          <a:xfrm>
            <a:off x="645925" y="699300"/>
            <a:ext cx="7843838" cy="5457825"/>
            <a:chOff x="574675" y="1304925"/>
            <a:chExt cx="7843838" cy="5457825"/>
          </a:xfrm>
        </p:grpSpPr>
        <p:sp>
          <p:nvSpPr>
            <p:cNvPr id="222218" name="Rectangle 10"/>
            <p:cNvSpPr>
              <a:spLocks noChangeArrowheads="1"/>
            </p:cNvSpPr>
            <p:nvPr/>
          </p:nvSpPr>
          <p:spPr bwMode="auto">
            <a:xfrm>
              <a:off x="4725988" y="130492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Kapalina</a:t>
              </a:r>
              <a:br>
                <a:rPr lang="cs-CZ" sz="1600" dirty="0" smtClean="0">
                  <a:latin typeface="+mj-lt"/>
                </a:rPr>
              </a:br>
              <a:r>
                <a:rPr lang="cs-CZ" sz="1600" dirty="0" smtClean="0">
                  <a:latin typeface="+mj-lt"/>
                </a:rPr>
                <a:t>90-100</a:t>
              </a:r>
            </a:p>
          </p:txBody>
        </p:sp>
        <p:sp>
          <p:nvSpPr>
            <p:cNvPr id="222219" name="Rectangle 11"/>
            <p:cNvSpPr>
              <a:spLocks noChangeArrowheads="1"/>
            </p:cNvSpPr>
            <p:nvPr/>
          </p:nvSpPr>
          <p:spPr bwMode="auto">
            <a:xfrm>
              <a:off x="2287588" y="291147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Láhev</a:t>
              </a:r>
            </a:p>
            <a:p>
              <a:pPr algn="ctr" defTabSz="977900" eaLnBrk="0" hangingPunct="0">
                <a:defRPr/>
              </a:pPr>
              <a:r>
                <a:rPr lang="cs-CZ" sz="1600" dirty="0" smtClean="0">
                  <a:latin typeface="+mj-lt"/>
                </a:rPr>
                <a:t>(1)</a:t>
              </a:r>
              <a:endParaRPr lang="cs-CZ" sz="1600" dirty="0">
                <a:latin typeface="+mj-lt"/>
              </a:endParaRPr>
            </a:p>
          </p:txBody>
        </p:sp>
        <p:sp>
          <p:nvSpPr>
            <p:cNvPr id="222220" name="Rectangle 12"/>
            <p:cNvSpPr>
              <a:spLocks noChangeArrowheads="1"/>
            </p:cNvSpPr>
            <p:nvPr/>
          </p:nvSpPr>
          <p:spPr bwMode="auto">
            <a:xfrm>
              <a:off x="3906838" y="291147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Parfém</a:t>
              </a:r>
            </a:p>
            <a:p>
              <a:pPr algn="ctr" defTabSz="977900" eaLnBrk="0" hangingPunct="0">
                <a:defRPr/>
              </a:pPr>
              <a:r>
                <a:rPr lang="cs-CZ" sz="1600" dirty="0" smtClean="0">
                  <a:latin typeface="+mj-lt"/>
                </a:rPr>
                <a:t>(.2 ml)</a:t>
              </a:r>
              <a:endParaRPr lang="cs-CZ" sz="1600" dirty="0">
                <a:latin typeface="+mj-lt"/>
              </a:endParaRPr>
            </a:p>
          </p:txBody>
        </p:sp>
        <p:sp>
          <p:nvSpPr>
            <p:cNvPr id="222221" name="Rectangle 13"/>
            <p:cNvSpPr>
              <a:spLocks noChangeArrowheads="1"/>
            </p:cNvSpPr>
            <p:nvPr/>
          </p:nvSpPr>
          <p:spPr bwMode="auto">
            <a:xfrm>
              <a:off x="5570538" y="291147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Alkohol</a:t>
              </a:r>
            </a:p>
            <a:p>
              <a:pPr algn="ctr" defTabSz="977900" eaLnBrk="0" hangingPunct="0">
                <a:defRPr/>
              </a:pPr>
              <a:r>
                <a:rPr lang="cs-CZ" sz="1600" dirty="0" smtClean="0">
                  <a:latin typeface="+mj-lt"/>
                </a:rPr>
                <a:t>(100 ml)</a:t>
              </a:r>
              <a:endParaRPr lang="cs-CZ" sz="1600" dirty="0">
                <a:latin typeface="+mj-lt"/>
              </a:endParaRPr>
            </a:p>
          </p:txBody>
        </p:sp>
        <p:sp>
          <p:nvSpPr>
            <p:cNvPr id="65544" name="Freeform 14"/>
            <p:cNvSpPr>
              <a:spLocks/>
            </p:cNvSpPr>
            <p:nvPr/>
          </p:nvSpPr>
          <p:spPr bwMode="auto">
            <a:xfrm>
              <a:off x="2860675" y="2565400"/>
              <a:ext cx="4991100" cy="331788"/>
            </a:xfrm>
            <a:custGeom>
              <a:avLst/>
              <a:gdLst>
                <a:gd name="T0" fmla="*/ 0 w 3144"/>
                <a:gd name="T1" fmla="*/ 2147483647 h 209"/>
                <a:gd name="T2" fmla="*/ 0 w 3144"/>
                <a:gd name="T3" fmla="*/ 0 h 209"/>
                <a:gd name="T4" fmla="*/ 2147483647 w 3144"/>
                <a:gd name="T5" fmla="*/ 0 h 209"/>
                <a:gd name="T6" fmla="*/ 2147483647 w 3144"/>
                <a:gd name="T7" fmla="*/ 2147483647 h 209"/>
                <a:gd name="T8" fmla="*/ 0 60000 65536"/>
                <a:gd name="T9" fmla="*/ 0 60000 65536"/>
                <a:gd name="T10" fmla="*/ 0 60000 65536"/>
                <a:gd name="T11" fmla="*/ 0 60000 65536"/>
                <a:gd name="T12" fmla="*/ 0 w 3144"/>
                <a:gd name="T13" fmla="*/ 0 h 209"/>
                <a:gd name="T14" fmla="*/ 3144 w 3144"/>
                <a:gd name="T15" fmla="*/ 209 h 209"/>
              </a:gdLst>
              <a:ahLst/>
              <a:cxnLst>
                <a:cxn ang="T8">
                  <a:pos x="T0" y="T1"/>
                </a:cxn>
                <a:cxn ang="T9">
                  <a:pos x="T2" y="T3"/>
                </a:cxn>
                <a:cxn ang="T10">
                  <a:pos x="T4" y="T5"/>
                </a:cxn>
                <a:cxn ang="T11">
                  <a:pos x="T6" y="T7"/>
                </a:cxn>
              </a:cxnLst>
              <a:rect l="T12" t="T13" r="T14" b="T15"/>
              <a:pathLst>
                <a:path w="3144" h="209">
                  <a:moveTo>
                    <a:pt x="0" y="208"/>
                  </a:moveTo>
                  <a:lnTo>
                    <a:pt x="0" y="0"/>
                  </a:lnTo>
                  <a:lnTo>
                    <a:pt x="3143" y="0"/>
                  </a:lnTo>
                  <a:lnTo>
                    <a:pt x="3143" y="208"/>
                  </a:lnTo>
                </a:path>
              </a:pathLst>
            </a:custGeom>
            <a:noFill/>
            <a:ln w="12700" cap="rnd">
              <a:solidFill>
                <a:schemeClr val="tx1"/>
              </a:solidFill>
              <a:round/>
              <a:headEnd/>
              <a:tailEnd/>
            </a:ln>
          </p:spPr>
          <p:txBody>
            <a:bodyPr/>
            <a:lstStyle/>
            <a:p>
              <a:endParaRPr lang="cs-CZ">
                <a:latin typeface="+mj-lt"/>
              </a:endParaRPr>
            </a:p>
          </p:txBody>
        </p:sp>
        <p:sp>
          <p:nvSpPr>
            <p:cNvPr id="65545" name="Line 15"/>
            <p:cNvSpPr>
              <a:spLocks noChangeShapeType="1"/>
            </p:cNvSpPr>
            <p:nvPr/>
          </p:nvSpPr>
          <p:spPr bwMode="auto">
            <a:xfrm>
              <a:off x="5319713" y="2259013"/>
              <a:ext cx="0" cy="287337"/>
            </a:xfrm>
            <a:prstGeom prst="line">
              <a:avLst/>
            </a:prstGeom>
            <a:noFill/>
            <a:ln w="12700">
              <a:solidFill>
                <a:schemeClr val="tx1"/>
              </a:solidFill>
              <a:round/>
              <a:headEnd/>
              <a:tailEnd/>
            </a:ln>
          </p:spPr>
          <p:txBody>
            <a:bodyPr wrap="none" anchor="ctr"/>
            <a:lstStyle/>
            <a:p>
              <a:endParaRPr lang="cs-CZ">
                <a:latin typeface="+mj-lt"/>
              </a:endParaRPr>
            </a:p>
          </p:txBody>
        </p:sp>
        <p:sp>
          <p:nvSpPr>
            <p:cNvPr id="65546" name="Freeform 16"/>
            <p:cNvSpPr>
              <a:spLocks/>
            </p:cNvSpPr>
            <p:nvPr/>
          </p:nvSpPr>
          <p:spPr bwMode="auto">
            <a:xfrm>
              <a:off x="1160463" y="4132263"/>
              <a:ext cx="3548062" cy="379412"/>
            </a:xfrm>
            <a:custGeom>
              <a:avLst/>
              <a:gdLst>
                <a:gd name="T0" fmla="*/ 0 w 2235"/>
                <a:gd name="T1" fmla="*/ 2147483647 h 239"/>
                <a:gd name="T2" fmla="*/ 0 w 2235"/>
                <a:gd name="T3" fmla="*/ 0 h 239"/>
                <a:gd name="T4" fmla="*/ 2147483647 w 2235"/>
                <a:gd name="T5" fmla="*/ 0 h 239"/>
                <a:gd name="T6" fmla="*/ 2147483647 w 2235"/>
                <a:gd name="T7" fmla="*/ 2147483647 h 239"/>
                <a:gd name="T8" fmla="*/ 0 60000 65536"/>
                <a:gd name="T9" fmla="*/ 0 60000 65536"/>
                <a:gd name="T10" fmla="*/ 0 60000 65536"/>
                <a:gd name="T11" fmla="*/ 0 60000 65536"/>
                <a:gd name="T12" fmla="*/ 0 w 2235"/>
                <a:gd name="T13" fmla="*/ 0 h 239"/>
                <a:gd name="T14" fmla="*/ 2235 w 2235"/>
                <a:gd name="T15" fmla="*/ 239 h 239"/>
              </a:gdLst>
              <a:ahLst/>
              <a:cxnLst>
                <a:cxn ang="T8">
                  <a:pos x="T0" y="T1"/>
                </a:cxn>
                <a:cxn ang="T9">
                  <a:pos x="T2" y="T3"/>
                </a:cxn>
                <a:cxn ang="T10">
                  <a:pos x="T4" y="T5"/>
                </a:cxn>
                <a:cxn ang="T11">
                  <a:pos x="T6" y="T7"/>
                </a:cxn>
              </a:cxnLst>
              <a:rect l="T12" t="T13" r="T14" b="T15"/>
              <a:pathLst>
                <a:path w="2235" h="239">
                  <a:moveTo>
                    <a:pt x="0" y="238"/>
                  </a:moveTo>
                  <a:lnTo>
                    <a:pt x="0" y="0"/>
                  </a:lnTo>
                  <a:lnTo>
                    <a:pt x="2234" y="0"/>
                  </a:lnTo>
                  <a:lnTo>
                    <a:pt x="2234" y="238"/>
                  </a:lnTo>
                </a:path>
              </a:pathLst>
            </a:custGeom>
            <a:noFill/>
            <a:ln w="12700" cap="rnd">
              <a:solidFill>
                <a:schemeClr val="tx1"/>
              </a:solidFill>
              <a:round/>
              <a:headEnd/>
              <a:tailEnd/>
            </a:ln>
          </p:spPr>
          <p:txBody>
            <a:bodyPr/>
            <a:lstStyle/>
            <a:p>
              <a:endParaRPr lang="cs-CZ">
                <a:latin typeface="+mj-lt"/>
              </a:endParaRPr>
            </a:p>
          </p:txBody>
        </p:sp>
        <p:sp>
          <p:nvSpPr>
            <p:cNvPr id="222225" name="Rectangle 17"/>
            <p:cNvSpPr>
              <a:spLocks noChangeArrowheads="1"/>
            </p:cNvSpPr>
            <p:nvPr/>
          </p:nvSpPr>
          <p:spPr bwMode="auto">
            <a:xfrm>
              <a:off x="574675" y="4506913"/>
              <a:ext cx="1176338" cy="946150"/>
            </a:xfrm>
            <a:prstGeom prst="rect">
              <a:avLst/>
            </a:prstGeom>
            <a:solidFill>
              <a:srgbClr val="CFD9DF"/>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Plast</a:t>
              </a:r>
            </a:p>
            <a:p>
              <a:pPr algn="ctr" defTabSz="977900" eaLnBrk="0" hangingPunct="0">
                <a:defRPr/>
              </a:pPr>
              <a:r>
                <a:rPr lang="cs-CZ" sz="1600" dirty="0" smtClean="0">
                  <a:latin typeface="+mj-lt"/>
                </a:rPr>
                <a:t>(.1 kg)</a:t>
              </a:r>
              <a:endParaRPr lang="cs-CZ" sz="1600" dirty="0">
                <a:latin typeface="+mj-lt"/>
              </a:endParaRPr>
            </a:p>
          </p:txBody>
        </p:sp>
        <p:sp>
          <p:nvSpPr>
            <p:cNvPr id="222226" name="Rectangle 18"/>
            <p:cNvSpPr>
              <a:spLocks noChangeArrowheads="1"/>
            </p:cNvSpPr>
            <p:nvPr/>
          </p:nvSpPr>
          <p:spPr bwMode="auto">
            <a:xfrm>
              <a:off x="7242175" y="2911475"/>
              <a:ext cx="1176338"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Voda</a:t>
              </a:r>
            </a:p>
            <a:p>
              <a:pPr algn="ctr" defTabSz="977900" eaLnBrk="0" hangingPunct="0">
                <a:defRPr/>
              </a:pPr>
              <a:r>
                <a:rPr lang="cs-CZ" sz="1600" dirty="0" smtClean="0">
                  <a:latin typeface="+mj-lt"/>
                </a:rPr>
                <a:t>(1 liter)</a:t>
              </a:r>
              <a:endParaRPr lang="cs-CZ" sz="1600" dirty="0">
                <a:latin typeface="+mj-lt"/>
              </a:endParaRPr>
            </a:p>
          </p:txBody>
        </p:sp>
        <p:sp>
          <p:nvSpPr>
            <p:cNvPr id="65549" name="Line 19"/>
            <p:cNvSpPr>
              <a:spLocks noChangeShapeType="1"/>
            </p:cNvSpPr>
            <p:nvPr/>
          </p:nvSpPr>
          <p:spPr bwMode="auto">
            <a:xfrm>
              <a:off x="4519613" y="2587625"/>
              <a:ext cx="0" cy="301625"/>
            </a:xfrm>
            <a:prstGeom prst="line">
              <a:avLst/>
            </a:prstGeom>
            <a:noFill/>
            <a:ln w="12700">
              <a:solidFill>
                <a:schemeClr val="tx1"/>
              </a:solidFill>
              <a:round/>
              <a:headEnd/>
              <a:tailEnd/>
            </a:ln>
          </p:spPr>
          <p:txBody>
            <a:bodyPr wrap="none" anchor="ctr"/>
            <a:lstStyle/>
            <a:p>
              <a:endParaRPr lang="cs-CZ">
                <a:latin typeface="+mj-lt"/>
              </a:endParaRPr>
            </a:p>
          </p:txBody>
        </p:sp>
        <p:sp>
          <p:nvSpPr>
            <p:cNvPr id="65550" name="Line 20"/>
            <p:cNvSpPr>
              <a:spLocks noChangeShapeType="1"/>
            </p:cNvSpPr>
            <p:nvPr/>
          </p:nvSpPr>
          <p:spPr bwMode="auto">
            <a:xfrm>
              <a:off x="6191250" y="2573338"/>
              <a:ext cx="0" cy="315912"/>
            </a:xfrm>
            <a:prstGeom prst="line">
              <a:avLst/>
            </a:prstGeom>
            <a:noFill/>
            <a:ln w="12700">
              <a:solidFill>
                <a:schemeClr val="tx1"/>
              </a:solidFill>
              <a:round/>
              <a:headEnd/>
              <a:tailEnd/>
            </a:ln>
          </p:spPr>
          <p:txBody>
            <a:bodyPr wrap="none" anchor="ctr"/>
            <a:lstStyle/>
            <a:p>
              <a:endParaRPr lang="cs-CZ">
                <a:latin typeface="+mj-lt"/>
              </a:endParaRPr>
            </a:p>
          </p:txBody>
        </p:sp>
        <p:sp>
          <p:nvSpPr>
            <p:cNvPr id="222229" name="Rectangle 21"/>
            <p:cNvSpPr>
              <a:spLocks noChangeArrowheads="1"/>
            </p:cNvSpPr>
            <p:nvPr/>
          </p:nvSpPr>
          <p:spPr bwMode="auto">
            <a:xfrm>
              <a:off x="2289175" y="4506913"/>
              <a:ext cx="1176338" cy="946150"/>
            </a:xfrm>
            <a:prstGeom prst="rect">
              <a:avLst/>
            </a:prstGeom>
            <a:solidFill>
              <a:srgbClr val="CFD9DF"/>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Pryskyřice</a:t>
              </a:r>
            </a:p>
            <a:p>
              <a:pPr algn="ctr" defTabSz="977900" eaLnBrk="0" hangingPunct="0">
                <a:defRPr/>
              </a:pPr>
              <a:r>
                <a:rPr lang="cs-CZ" sz="1600" dirty="0" smtClean="0">
                  <a:latin typeface="+mj-lt"/>
                </a:rPr>
                <a:t>(.1 kg)</a:t>
              </a:r>
              <a:endParaRPr lang="cs-CZ" sz="1600" dirty="0">
                <a:latin typeface="+mj-lt"/>
              </a:endParaRPr>
            </a:p>
          </p:txBody>
        </p:sp>
        <p:sp>
          <p:nvSpPr>
            <p:cNvPr id="222230" name="Rectangle 22"/>
            <p:cNvSpPr>
              <a:spLocks noChangeArrowheads="1"/>
            </p:cNvSpPr>
            <p:nvPr/>
          </p:nvSpPr>
          <p:spPr bwMode="auto">
            <a:xfrm>
              <a:off x="4160838" y="4506913"/>
              <a:ext cx="1176337" cy="946150"/>
            </a:xfrm>
            <a:prstGeom prst="rect">
              <a:avLst/>
            </a:prstGeom>
            <a:solidFill>
              <a:srgbClr val="CFD9DF"/>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Barva</a:t>
              </a:r>
            </a:p>
            <a:p>
              <a:pPr algn="ctr" defTabSz="977900" eaLnBrk="0" hangingPunct="0">
                <a:defRPr/>
              </a:pPr>
              <a:r>
                <a:rPr lang="cs-CZ" sz="1600" dirty="0" smtClean="0">
                  <a:latin typeface="+mj-lt"/>
                </a:rPr>
                <a:t>(.1 liter)</a:t>
              </a:r>
              <a:endParaRPr lang="cs-CZ" sz="1600" dirty="0">
                <a:latin typeface="+mj-lt"/>
              </a:endParaRPr>
            </a:p>
          </p:txBody>
        </p:sp>
        <p:sp>
          <p:nvSpPr>
            <p:cNvPr id="65553" name="Line 23"/>
            <p:cNvSpPr>
              <a:spLocks noChangeShapeType="1"/>
            </p:cNvSpPr>
            <p:nvPr/>
          </p:nvSpPr>
          <p:spPr bwMode="auto">
            <a:xfrm>
              <a:off x="2870200" y="3873500"/>
              <a:ext cx="0" cy="615950"/>
            </a:xfrm>
            <a:prstGeom prst="line">
              <a:avLst/>
            </a:prstGeom>
            <a:noFill/>
            <a:ln w="12700">
              <a:solidFill>
                <a:schemeClr val="tx1"/>
              </a:solidFill>
              <a:round/>
              <a:headEnd/>
              <a:tailEnd/>
            </a:ln>
          </p:spPr>
          <p:txBody>
            <a:bodyPr wrap="none" anchor="ctr"/>
            <a:lstStyle/>
            <a:p>
              <a:endParaRPr lang="cs-CZ">
                <a:latin typeface="+mj-lt"/>
              </a:endParaRPr>
            </a:p>
          </p:txBody>
        </p:sp>
        <p:pic>
          <p:nvPicPr>
            <p:cNvPr id="65554" name="Picture 143"/>
            <p:cNvPicPr>
              <a:picLocks noChangeAspect="1" noChangeArrowheads="1"/>
            </p:cNvPicPr>
            <p:nvPr/>
          </p:nvPicPr>
          <p:blipFill>
            <a:blip r:embed="rId3" cstate="print"/>
            <a:srcRect/>
            <a:stretch>
              <a:fillRect/>
            </a:stretch>
          </p:blipFill>
          <p:spPr bwMode="auto">
            <a:xfrm>
              <a:off x="5937250" y="4060825"/>
              <a:ext cx="2019300" cy="2701925"/>
            </a:xfrm>
            <a:prstGeom prst="rect">
              <a:avLst/>
            </a:prstGeom>
            <a:noFill/>
            <a:ln w="9525" algn="ctr">
              <a:noFill/>
              <a:miter lim="800000"/>
              <a:headEnd/>
              <a:tailEnd/>
            </a:ln>
          </p:spPr>
        </p:pic>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cs-CZ" smtClean="0"/>
              <a:t>Struktura výrobku</a:t>
            </a:r>
            <a:endParaRPr lang="cs-CZ" dirty="0"/>
          </a:p>
        </p:txBody>
      </p:sp>
      <p:sp>
        <p:nvSpPr>
          <p:cNvPr id="65538" name="Footer Placeholder 1"/>
          <p:cNvSpPr>
            <a:spLocks noGrp="1"/>
          </p:cNvSpPr>
          <p:nvPr>
            <p:ph type="ftr" sz="quarter" idx="10"/>
          </p:nvPr>
        </p:nvSpPr>
        <p:spPr>
          <a:noFill/>
        </p:spPr>
        <p:txBody>
          <a:bodyPr/>
          <a:lstStyle/>
          <a:p>
            <a:pPr algn="r"/>
            <a:r>
              <a:rPr lang="en-US" smtClean="0"/>
              <a:t>QS-SU-520</a:t>
            </a:r>
          </a:p>
        </p:txBody>
      </p:sp>
      <p:grpSp>
        <p:nvGrpSpPr>
          <p:cNvPr id="2" name="Group 19"/>
          <p:cNvGrpSpPr/>
          <p:nvPr/>
        </p:nvGrpSpPr>
        <p:grpSpPr>
          <a:xfrm>
            <a:off x="645925" y="699300"/>
            <a:ext cx="7843838" cy="5457825"/>
            <a:chOff x="574675" y="1304925"/>
            <a:chExt cx="7843838" cy="5457825"/>
          </a:xfrm>
        </p:grpSpPr>
        <p:sp>
          <p:nvSpPr>
            <p:cNvPr id="222218" name="Rectangle 10"/>
            <p:cNvSpPr>
              <a:spLocks noChangeArrowheads="1"/>
            </p:cNvSpPr>
            <p:nvPr/>
          </p:nvSpPr>
          <p:spPr bwMode="auto">
            <a:xfrm>
              <a:off x="4725988" y="130492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Kapalina</a:t>
              </a:r>
              <a:br>
                <a:rPr lang="cs-CZ" sz="1600" dirty="0" smtClean="0">
                  <a:latin typeface="+mj-lt"/>
                </a:rPr>
              </a:br>
              <a:r>
                <a:rPr lang="cs-CZ" sz="1600" dirty="0" smtClean="0">
                  <a:latin typeface="+mj-lt"/>
                </a:rPr>
                <a:t>90-100</a:t>
              </a:r>
            </a:p>
          </p:txBody>
        </p:sp>
        <p:sp>
          <p:nvSpPr>
            <p:cNvPr id="222219" name="Rectangle 11"/>
            <p:cNvSpPr>
              <a:spLocks noChangeArrowheads="1"/>
            </p:cNvSpPr>
            <p:nvPr/>
          </p:nvSpPr>
          <p:spPr bwMode="auto">
            <a:xfrm>
              <a:off x="2287588" y="291147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Láhev</a:t>
              </a:r>
            </a:p>
            <a:p>
              <a:pPr algn="ctr" defTabSz="977900" eaLnBrk="0" hangingPunct="0">
                <a:defRPr/>
              </a:pPr>
              <a:r>
                <a:rPr lang="cs-CZ" sz="1600" dirty="0" smtClean="0">
                  <a:latin typeface="+mj-lt"/>
                </a:rPr>
                <a:t>(1)</a:t>
              </a:r>
              <a:endParaRPr lang="cs-CZ" sz="1600" dirty="0">
                <a:latin typeface="+mj-lt"/>
              </a:endParaRPr>
            </a:p>
          </p:txBody>
        </p:sp>
        <p:sp>
          <p:nvSpPr>
            <p:cNvPr id="222220" name="Rectangle 12"/>
            <p:cNvSpPr>
              <a:spLocks noChangeArrowheads="1"/>
            </p:cNvSpPr>
            <p:nvPr/>
          </p:nvSpPr>
          <p:spPr bwMode="auto">
            <a:xfrm>
              <a:off x="3906838" y="291147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Parfém</a:t>
              </a:r>
            </a:p>
            <a:p>
              <a:pPr algn="ctr" defTabSz="977900" eaLnBrk="0" hangingPunct="0">
                <a:defRPr/>
              </a:pPr>
              <a:r>
                <a:rPr lang="cs-CZ" sz="1600" dirty="0" smtClean="0">
                  <a:latin typeface="+mj-lt"/>
                </a:rPr>
                <a:t>(.2 ml)</a:t>
              </a:r>
              <a:endParaRPr lang="cs-CZ" sz="1600" dirty="0">
                <a:latin typeface="+mj-lt"/>
              </a:endParaRPr>
            </a:p>
          </p:txBody>
        </p:sp>
        <p:sp>
          <p:nvSpPr>
            <p:cNvPr id="222221" name="Rectangle 13"/>
            <p:cNvSpPr>
              <a:spLocks noChangeArrowheads="1"/>
            </p:cNvSpPr>
            <p:nvPr/>
          </p:nvSpPr>
          <p:spPr bwMode="auto">
            <a:xfrm>
              <a:off x="5570538" y="2911475"/>
              <a:ext cx="1176337"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Alkohol</a:t>
              </a:r>
            </a:p>
            <a:p>
              <a:pPr algn="ctr" defTabSz="977900" eaLnBrk="0" hangingPunct="0">
                <a:defRPr/>
              </a:pPr>
              <a:r>
                <a:rPr lang="cs-CZ" sz="1600" dirty="0" smtClean="0">
                  <a:latin typeface="+mj-lt"/>
                </a:rPr>
                <a:t>(100 ml)</a:t>
              </a:r>
              <a:endParaRPr lang="cs-CZ" sz="1600" dirty="0">
                <a:latin typeface="+mj-lt"/>
              </a:endParaRPr>
            </a:p>
          </p:txBody>
        </p:sp>
        <p:sp>
          <p:nvSpPr>
            <p:cNvPr id="65544" name="Freeform 14"/>
            <p:cNvSpPr>
              <a:spLocks/>
            </p:cNvSpPr>
            <p:nvPr/>
          </p:nvSpPr>
          <p:spPr bwMode="auto">
            <a:xfrm>
              <a:off x="2860675" y="2565400"/>
              <a:ext cx="4991100" cy="331788"/>
            </a:xfrm>
            <a:custGeom>
              <a:avLst/>
              <a:gdLst>
                <a:gd name="T0" fmla="*/ 0 w 3144"/>
                <a:gd name="T1" fmla="*/ 2147483647 h 209"/>
                <a:gd name="T2" fmla="*/ 0 w 3144"/>
                <a:gd name="T3" fmla="*/ 0 h 209"/>
                <a:gd name="T4" fmla="*/ 2147483647 w 3144"/>
                <a:gd name="T5" fmla="*/ 0 h 209"/>
                <a:gd name="T6" fmla="*/ 2147483647 w 3144"/>
                <a:gd name="T7" fmla="*/ 2147483647 h 209"/>
                <a:gd name="T8" fmla="*/ 0 60000 65536"/>
                <a:gd name="T9" fmla="*/ 0 60000 65536"/>
                <a:gd name="T10" fmla="*/ 0 60000 65536"/>
                <a:gd name="T11" fmla="*/ 0 60000 65536"/>
                <a:gd name="T12" fmla="*/ 0 w 3144"/>
                <a:gd name="T13" fmla="*/ 0 h 209"/>
                <a:gd name="T14" fmla="*/ 3144 w 3144"/>
                <a:gd name="T15" fmla="*/ 209 h 209"/>
              </a:gdLst>
              <a:ahLst/>
              <a:cxnLst>
                <a:cxn ang="T8">
                  <a:pos x="T0" y="T1"/>
                </a:cxn>
                <a:cxn ang="T9">
                  <a:pos x="T2" y="T3"/>
                </a:cxn>
                <a:cxn ang="T10">
                  <a:pos x="T4" y="T5"/>
                </a:cxn>
                <a:cxn ang="T11">
                  <a:pos x="T6" y="T7"/>
                </a:cxn>
              </a:cxnLst>
              <a:rect l="T12" t="T13" r="T14" b="T15"/>
              <a:pathLst>
                <a:path w="3144" h="209">
                  <a:moveTo>
                    <a:pt x="0" y="208"/>
                  </a:moveTo>
                  <a:lnTo>
                    <a:pt x="0" y="0"/>
                  </a:lnTo>
                  <a:lnTo>
                    <a:pt x="3143" y="0"/>
                  </a:lnTo>
                  <a:lnTo>
                    <a:pt x="3143" y="208"/>
                  </a:lnTo>
                </a:path>
              </a:pathLst>
            </a:custGeom>
            <a:noFill/>
            <a:ln w="12700" cap="rnd">
              <a:solidFill>
                <a:schemeClr val="tx1"/>
              </a:solidFill>
              <a:round/>
              <a:headEnd/>
              <a:tailEnd/>
            </a:ln>
          </p:spPr>
          <p:txBody>
            <a:bodyPr/>
            <a:lstStyle/>
            <a:p>
              <a:endParaRPr lang="cs-CZ">
                <a:latin typeface="+mj-lt"/>
              </a:endParaRPr>
            </a:p>
          </p:txBody>
        </p:sp>
        <p:sp>
          <p:nvSpPr>
            <p:cNvPr id="65545" name="Line 15"/>
            <p:cNvSpPr>
              <a:spLocks noChangeShapeType="1"/>
            </p:cNvSpPr>
            <p:nvPr/>
          </p:nvSpPr>
          <p:spPr bwMode="auto">
            <a:xfrm>
              <a:off x="5319713" y="2259013"/>
              <a:ext cx="0" cy="287337"/>
            </a:xfrm>
            <a:prstGeom prst="line">
              <a:avLst/>
            </a:prstGeom>
            <a:noFill/>
            <a:ln w="12700">
              <a:solidFill>
                <a:schemeClr val="tx1"/>
              </a:solidFill>
              <a:round/>
              <a:headEnd/>
              <a:tailEnd/>
            </a:ln>
          </p:spPr>
          <p:txBody>
            <a:bodyPr wrap="none" anchor="ctr"/>
            <a:lstStyle/>
            <a:p>
              <a:endParaRPr lang="cs-CZ">
                <a:latin typeface="+mj-lt"/>
              </a:endParaRPr>
            </a:p>
          </p:txBody>
        </p:sp>
        <p:sp>
          <p:nvSpPr>
            <p:cNvPr id="65546" name="Freeform 16"/>
            <p:cNvSpPr>
              <a:spLocks/>
            </p:cNvSpPr>
            <p:nvPr/>
          </p:nvSpPr>
          <p:spPr bwMode="auto">
            <a:xfrm>
              <a:off x="1160463" y="4132263"/>
              <a:ext cx="3548062" cy="379412"/>
            </a:xfrm>
            <a:custGeom>
              <a:avLst/>
              <a:gdLst>
                <a:gd name="T0" fmla="*/ 0 w 2235"/>
                <a:gd name="T1" fmla="*/ 2147483647 h 239"/>
                <a:gd name="T2" fmla="*/ 0 w 2235"/>
                <a:gd name="T3" fmla="*/ 0 h 239"/>
                <a:gd name="T4" fmla="*/ 2147483647 w 2235"/>
                <a:gd name="T5" fmla="*/ 0 h 239"/>
                <a:gd name="T6" fmla="*/ 2147483647 w 2235"/>
                <a:gd name="T7" fmla="*/ 2147483647 h 239"/>
                <a:gd name="T8" fmla="*/ 0 60000 65536"/>
                <a:gd name="T9" fmla="*/ 0 60000 65536"/>
                <a:gd name="T10" fmla="*/ 0 60000 65536"/>
                <a:gd name="T11" fmla="*/ 0 60000 65536"/>
                <a:gd name="T12" fmla="*/ 0 w 2235"/>
                <a:gd name="T13" fmla="*/ 0 h 239"/>
                <a:gd name="T14" fmla="*/ 2235 w 2235"/>
                <a:gd name="T15" fmla="*/ 239 h 239"/>
              </a:gdLst>
              <a:ahLst/>
              <a:cxnLst>
                <a:cxn ang="T8">
                  <a:pos x="T0" y="T1"/>
                </a:cxn>
                <a:cxn ang="T9">
                  <a:pos x="T2" y="T3"/>
                </a:cxn>
                <a:cxn ang="T10">
                  <a:pos x="T4" y="T5"/>
                </a:cxn>
                <a:cxn ang="T11">
                  <a:pos x="T6" y="T7"/>
                </a:cxn>
              </a:cxnLst>
              <a:rect l="T12" t="T13" r="T14" b="T15"/>
              <a:pathLst>
                <a:path w="2235" h="239">
                  <a:moveTo>
                    <a:pt x="0" y="238"/>
                  </a:moveTo>
                  <a:lnTo>
                    <a:pt x="0" y="0"/>
                  </a:lnTo>
                  <a:lnTo>
                    <a:pt x="2234" y="0"/>
                  </a:lnTo>
                  <a:lnTo>
                    <a:pt x="2234" y="238"/>
                  </a:lnTo>
                </a:path>
              </a:pathLst>
            </a:custGeom>
            <a:noFill/>
            <a:ln w="12700" cap="rnd">
              <a:solidFill>
                <a:schemeClr val="tx1"/>
              </a:solidFill>
              <a:round/>
              <a:headEnd/>
              <a:tailEnd/>
            </a:ln>
          </p:spPr>
          <p:txBody>
            <a:bodyPr/>
            <a:lstStyle/>
            <a:p>
              <a:endParaRPr lang="cs-CZ">
                <a:latin typeface="+mj-lt"/>
              </a:endParaRPr>
            </a:p>
          </p:txBody>
        </p:sp>
        <p:sp>
          <p:nvSpPr>
            <p:cNvPr id="222225" name="Rectangle 17"/>
            <p:cNvSpPr>
              <a:spLocks noChangeArrowheads="1"/>
            </p:cNvSpPr>
            <p:nvPr/>
          </p:nvSpPr>
          <p:spPr bwMode="auto">
            <a:xfrm>
              <a:off x="574675" y="4506913"/>
              <a:ext cx="1176338" cy="946150"/>
            </a:xfrm>
            <a:prstGeom prst="rect">
              <a:avLst/>
            </a:prstGeom>
            <a:solidFill>
              <a:srgbClr val="CFD9DF"/>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Plast</a:t>
              </a:r>
            </a:p>
            <a:p>
              <a:pPr algn="ctr" defTabSz="977900" eaLnBrk="0" hangingPunct="0">
                <a:defRPr/>
              </a:pPr>
              <a:r>
                <a:rPr lang="cs-CZ" sz="1600" dirty="0" smtClean="0">
                  <a:latin typeface="+mj-lt"/>
                </a:rPr>
                <a:t>(.1 kg)</a:t>
              </a:r>
              <a:endParaRPr lang="cs-CZ" sz="1600" dirty="0">
                <a:latin typeface="+mj-lt"/>
              </a:endParaRPr>
            </a:p>
          </p:txBody>
        </p:sp>
        <p:sp>
          <p:nvSpPr>
            <p:cNvPr id="222226" name="Rectangle 18"/>
            <p:cNvSpPr>
              <a:spLocks noChangeArrowheads="1"/>
            </p:cNvSpPr>
            <p:nvPr/>
          </p:nvSpPr>
          <p:spPr bwMode="auto">
            <a:xfrm>
              <a:off x="7242175" y="2911475"/>
              <a:ext cx="1176338" cy="946150"/>
            </a:xfrm>
            <a:prstGeom prst="rect">
              <a:avLst/>
            </a:prstGeom>
            <a:solidFill>
              <a:srgbClr val="FAF6EB"/>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Voda</a:t>
              </a:r>
            </a:p>
            <a:p>
              <a:pPr algn="ctr" defTabSz="977900" eaLnBrk="0" hangingPunct="0">
                <a:defRPr/>
              </a:pPr>
              <a:r>
                <a:rPr lang="cs-CZ" sz="1600" dirty="0" smtClean="0">
                  <a:latin typeface="+mj-lt"/>
                </a:rPr>
                <a:t>(1 liter)</a:t>
              </a:r>
              <a:endParaRPr lang="cs-CZ" sz="1600" dirty="0">
                <a:latin typeface="+mj-lt"/>
              </a:endParaRPr>
            </a:p>
          </p:txBody>
        </p:sp>
        <p:sp>
          <p:nvSpPr>
            <p:cNvPr id="65549" name="Line 19"/>
            <p:cNvSpPr>
              <a:spLocks noChangeShapeType="1"/>
            </p:cNvSpPr>
            <p:nvPr/>
          </p:nvSpPr>
          <p:spPr bwMode="auto">
            <a:xfrm>
              <a:off x="4519613" y="2587625"/>
              <a:ext cx="0" cy="301625"/>
            </a:xfrm>
            <a:prstGeom prst="line">
              <a:avLst/>
            </a:prstGeom>
            <a:noFill/>
            <a:ln w="12700">
              <a:solidFill>
                <a:schemeClr val="tx1"/>
              </a:solidFill>
              <a:round/>
              <a:headEnd/>
              <a:tailEnd/>
            </a:ln>
          </p:spPr>
          <p:txBody>
            <a:bodyPr wrap="none" anchor="ctr"/>
            <a:lstStyle/>
            <a:p>
              <a:endParaRPr lang="cs-CZ">
                <a:latin typeface="+mj-lt"/>
              </a:endParaRPr>
            </a:p>
          </p:txBody>
        </p:sp>
        <p:sp>
          <p:nvSpPr>
            <p:cNvPr id="65550" name="Line 20"/>
            <p:cNvSpPr>
              <a:spLocks noChangeShapeType="1"/>
            </p:cNvSpPr>
            <p:nvPr/>
          </p:nvSpPr>
          <p:spPr bwMode="auto">
            <a:xfrm>
              <a:off x="6191250" y="2573338"/>
              <a:ext cx="0" cy="315912"/>
            </a:xfrm>
            <a:prstGeom prst="line">
              <a:avLst/>
            </a:prstGeom>
            <a:noFill/>
            <a:ln w="12700">
              <a:solidFill>
                <a:schemeClr val="tx1"/>
              </a:solidFill>
              <a:round/>
              <a:headEnd/>
              <a:tailEnd/>
            </a:ln>
          </p:spPr>
          <p:txBody>
            <a:bodyPr wrap="none" anchor="ctr"/>
            <a:lstStyle/>
            <a:p>
              <a:endParaRPr lang="cs-CZ">
                <a:latin typeface="+mj-lt"/>
              </a:endParaRPr>
            </a:p>
          </p:txBody>
        </p:sp>
        <p:sp>
          <p:nvSpPr>
            <p:cNvPr id="222229" name="Rectangle 21"/>
            <p:cNvSpPr>
              <a:spLocks noChangeArrowheads="1"/>
            </p:cNvSpPr>
            <p:nvPr/>
          </p:nvSpPr>
          <p:spPr bwMode="auto">
            <a:xfrm>
              <a:off x="2289175" y="4506913"/>
              <a:ext cx="1176338" cy="946150"/>
            </a:xfrm>
            <a:prstGeom prst="rect">
              <a:avLst/>
            </a:prstGeom>
            <a:solidFill>
              <a:srgbClr val="CFD9DF"/>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Pryskyřice</a:t>
              </a:r>
            </a:p>
            <a:p>
              <a:pPr algn="ctr" defTabSz="977900" eaLnBrk="0" hangingPunct="0">
                <a:defRPr/>
              </a:pPr>
              <a:r>
                <a:rPr lang="cs-CZ" sz="1600" dirty="0" smtClean="0">
                  <a:latin typeface="+mj-lt"/>
                </a:rPr>
                <a:t>(.1 kg)</a:t>
              </a:r>
              <a:endParaRPr lang="cs-CZ" sz="1600" dirty="0">
                <a:latin typeface="+mj-lt"/>
              </a:endParaRPr>
            </a:p>
          </p:txBody>
        </p:sp>
        <p:sp>
          <p:nvSpPr>
            <p:cNvPr id="222230" name="Rectangle 22"/>
            <p:cNvSpPr>
              <a:spLocks noChangeArrowheads="1"/>
            </p:cNvSpPr>
            <p:nvPr/>
          </p:nvSpPr>
          <p:spPr bwMode="auto">
            <a:xfrm>
              <a:off x="4160838" y="4506913"/>
              <a:ext cx="1176337" cy="946150"/>
            </a:xfrm>
            <a:prstGeom prst="rect">
              <a:avLst/>
            </a:prstGeom>
            <a:solidFill>
              <a:srgbClr val="CFD9DF"/>
            </a:solidFill>
            <a:ln w="12700">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algn="ctr" defTabSz="977900" eaLnBrk="0" hangingPunct="0">
                <a:defRPr/>
              </a:pPr>
              <a:r>
                <a:rPr lang="cs-CZ" sz="1600" dirty="0" smtClean="0">
                  <a:latin typeface="+mj-lt"/>
                </a:rPr>
                <a:t>Barva</a:t>
              </a:r>
            </a:p>
            <a:p>
              <a:pPr algn="ctr" defTabSz="977900" eaLnBrk="0" hangingPunct="0">
                <a:defRPr/>
              </a:pPr>
              <a:r>
                <a:rPr lang="cs-CZ" sz="1600" dirty="0" smtClean="0">
                  <a:latin typeface="+mj-lt"/>
                </a:rPr>
                <a:t>(.1 liter)</a:t>
              </a:r>
              <a:endParaRPr lang="cs-CZ" sz="1600" dirty="0">
                <a:latin typeface="+mj-lt"/>
              </a:endParaRPr>
            </a:p>
          </p:txBody>
        </p:sp>
        <p:sp>
          <p:nvSpPr>
            <p:cNvPr id="65553" name="Line 23"/>
            <p:cNvSpPr>
              <a:spLocks noChangeShapeType="1"/>
            </p:cNvSpPr>
            <p:nvPr/>
          </p:nvSpPr>
          <p:spPr bwMode="auto">
            <a:xfrm>
              <a:off x="2870200" y="3873500"/>
              <a:ext cx="0" cy="615950"/>
            </a:xfrm>
            <a:prstGeom prst="line">
              <a:avLst/>
            </a:prstGeom>
            <a:noFill/>
            <a:ln w="12700">
              <a:solidFill>
                <a:schemeClr val="tx1"/>
              </a:solidFill>
              <a:round/>
              <a:headEnd/>
              <a:tailEnd/>
            </a:ln>
          </p:spPr>
          <p:txBody>
            <a:bodyPr wrap="none" anchor="ctr"/>
            <a:lstStyle/>
            <a:p>
              <a:endParaRPr lang="cs-CZ">
                <a:latin typeface="+mj-lt"/>
              </a:endParaRPr>
            </a:p>
          </p:txBody>
        </p:sp>
        <p:pic>
          <p:nvPicPr>
            <p:cNvPr id="65554" name="Picture 143"/>
            <p:cNvPicPr>
              <a:picLocks noChangeAspect="1" noChangeArrowheads="1"/>
            </p:cNvPicPr>
            <p:nvPr/>
          </p:nvPicPr>
          <p:blipFill>
            <a:blip r:embed="rId3" cstate="print"/>
            <a:srcRect/>
            <a:stretch>
              <a:fillRect/>
            </a:stretch>
          </p:blipFill>
          <p:spPr bwMode="auto">
            <a:xfrm>
              <a:off x="5937250" y="4060825"/>
              <a:ext cx="2019300" cy="2701925"/>
            </a:xfrm>
            <a:prstGeom prst="rect">
              <a:avLst/>
            </a:prstGeom>
            <a:noFill/>
            <a:ln w="9525" algn="ctr">
              <a:noFill/>
              <a:miter lim="800000"/>
              <a:headEnd/>
              <a:tailEnd/>
            </a:ln>
          </p:spPr>
        </p:pic>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 Řady výrobků</a:t>
            </a:r>
            <a:endParaRPr lang="cs-CZ" dirty="0"/>
          </a:p>
        </p:txBody>
      </p:sp>
      <p:sp>
        <p:nvSpPr>
          <p:cNvPr id="66562" name="Footer Placeholder 3"/>
          <p:cNvSpPr>
            <a:spLocks noGrp="1"/>
          </p:cNvSpPr>
          <p:nvPr>
            <p:ph type="ftr" sz="quarter" idx="10"/>
          </p:nvPr>
        </p:nvSpPr>
        <p:spPr>
          <a:noFill/>
        </p:spPr>
        <p:txBody>
          <a:bodyPr/>
          <a:lstStyle/>
          <a:p>
            <a:pPr algn="r"/>
            <a:r>
              <a:rPr lang="en-US" smtClean="0"/>
              <a:t>QS-SU-530</a:t>
            </a: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328" y="1041627"/>
            <a:ext cx="7407000" cy="405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 Metoda soustavy nákladů</a:t>
            </a:r>
            <a:endParaRPr lang="cs-CZ" dirty="0"/>
          </a:p>
        </p:txBody>
      </p:sp>
      <p:sp>
        <p:nvSpPr>
          <p:cNvPr id="67586" name="Footer Placeholder 3"/>
          <p:cNvSpPr>
            <a:spLocks noGrp="1"/>
          </p:cNvSpPr>
          <p:nvPr>
            <p:ph type="ftr" sz="quarter" idx="10"/>
          </p:nvPr>
        </p:nvSpPr>
        <p:spPr>
          <a:noFill/>
        </p:spPr>
        <p:txBody>
          <a:bodyPr/>
          <a:lstStyle/>
          <a:p>
            <a:pPr algn="r"/>
            <a:r>
              <a:rPr lang="en-US" smtClean="0"/>
              <a:t>QS-SU-540</a:t>
            </a:r>
          </a:p>
        </p:txBody>
      </p:sp>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683" y="892628"/>
            <a:ext cx="6694960" cy="481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cs-CZ" dirty="0" smtClean="0"/>
              <a:t>Příklad</a:t>
            </a:r>
            <a:r>
              <a:rPr lang="en-US" dirty="0" smtClean="0"/>
              <a:t>: </a:t>
            </a:r>
            <a:r>
              <a:rPr lang="cs-CZ" dirty="0" smtClean="0"/>
              <a:t>informace artiklu</a:t>
            </a:r>
            <a:endParaRPr lang="en-US" dirty="0"/>
          </a:p>
        </p:txBody>
      </p:sp>
      <p:sp>
        <p:nvSpPr>
          <p:cNvPr id="68610" name="Footer Placeholder 1"/>
          <p:cNvSpPr>
            <a:spLocks noGrp="1"/>
          </p:cNvSpPr>
          <p:nvPr>
            <p:ph type="ftr" sz="quarter" idx="10"/>
          </p:nvPr>
        </p:nvSpPr>
        <p:spPr>
          <a:noFill/>
        </p:spPr>
        <p:txBody>
          <a:bodyPr/>
          <a:lstStyle/>
          <a:p>
            <a:pPr algn="r"/>
            <a:r>
              <a:rPr lang="en-US" smtClean="0"/>
              <a:t>QS-SU-550</a:t>
            </a:r>
          </a:p>
        </p:txBody>
      </p:sp>
      <p:grpSp>
        <p:nvGrpSpPr>
          <p:cNvPr id="17" name="Group 16"/>
          <p:cNvGrpSpPr/>
          <p:nvPr/>
        </p:nvGrpSpPr>
        <p:grpSpPr>
          <a:xfrm>
            <a:off x="290450" y="1507288"/>
            <a:ext cx="8547100" cy="3903662"/>
            <a:chOff x="266700" y="1792288"/>
            <a:chExt cx="8547100" cy="3903662"/>
          </a:xfrm>
        </p:grpSpPr>
        <p:sp>
          <p:nvSpPr>
            <p:cNvPr id="32" name="Rectangle 6"/>
            <p:cNvSpPr>
              <a:spLocks noChangeArrowheads="1"/>
            </p:cNvSpPr>
            <p:nvPr/>
          </p:nvSpPr>
          <p:spPr bwMode="auto">
            <a:xfrm>
              <a:off x="3679825" y="2503488"/>
              <a:ext cx="1816100" cy="1130300"/>
            </a:xfrm>
            <a:prstGeom prst="rect">
              <a:avLst/>
            </a:prstGeom>
            <a:solidFill>
              <a:srgbClr val="E0DCE7"/>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r>
                <a:rPr lang="cs-CZ" sz="1800" dirty="0" smtClean="0">
                  <a:latin typeface="+mj-lt"/>
                </a:rPr>
                <a:t>10-00</a:t>
              </a:r>
            </a:p>
            <a:p>
              <a:pPr algn="ctr" eaLnBrk="0" hangingPunct="0">
                <a:defRPr/>
              </a:pPr>
              <a:r>
                <a:rPr lang="cs-CZ" sz="1800" dirty="0" smtClean="0">
                  <a:latin typeface="+mj-lt"/>
                </a:rPr>
                <a:t>Lékařský ultrazvuk</a:t>
              </a:r>
              <a:endParaRPr lang="cs-CZ" sz="1800" dirty="0">
                <a:latin typeface="+mj-lt"/>
              </a:endParaRPr>
            </a:p>
          </p:txBody>
        </p:sp>
        <p:sp>
          <p:nvSpPr>
            <p:cNvPr id="68613" name="Rectangle 7"/>
            <p:cNvSpPr>
              <a:spLocks noChangeArrowheads="1"/>
            </p:cNvSpPr>
            <p:nvPr/>
          </p:nvSpPr>
          <p:spPr bwMode="auto">
            <a:xfrm>
              <a:off x="908050" y="2901950"/>
              <a:ext cx="2146422" cy="643766"/>
            </a:xfrm>
            <a:prstGeom prst="rect">
              <a:avLst/>
            </a:prstGeom>
            <a:noFill/>
            <a:ln w="12700">
              <a:noFill/>
              <a:miter lim="800000"/>
              <a:headEnd/>
              <a:tailEnd/>
            </a:ln>
          </p:spPr>
          <p:txBody>
            <a:bodyPr wrap="none" lIns="90488" tIns="44450" rIns="90488" bIns="44450">
              <a:spAutoFit/>
            </a:bodyPr>
            <a:lstStyle/>
            <a:p>
              <a:pPr eaLnBrk="0" hangingPunct="0"/>
              <a:r>
                <a:rPr lang="cs-CZ" sz="1800" dirty="0" smtClean="0">
                  <a:latin typeface="+mj-lt"/>
                </a:rPr>
                <a:t>Konečný artikl /</a:t>
              </a:r>
              <a:br>
                <a:rPr lang="cs-CZ" sz="1800" dirty="0" smtClean="0">
                  <a:latin typeface="+mj-lt"/>
                </a:rPr>
              </a:br>
              <a:r>
                <a:rPr lang="cs-CZ" sz="1800" dirty="0" smtClean="0">
                  <a:latin typeface="+mj-lt"/>
                </a:rPr>
                <a:t>nadřízená úroveň</a:t>
              </a:r>
              <a:endParaRPr lang="cs-CZ" sz="1600" dirty="0">
                <a:latin typeface="+mj-lt"/>
              </a:endParaRPr>
            </a:p>
          </p:txBody>
        </p:sp>
        <p:sp>
          <p:nvSpPr>
            <p:cNvPr id="68614" name="Rectangle 8"/>
            <p:cNvSpPr>
              <a:spLocks noChangeArrowheads="1"/>
            </p:cNvSpPr>
            <p:nvPr/>
          </p:nvSpPr>
          <p:spPr bwMode="auto">
            <a:xfrm>
              <a:off x="266700" y="3741738"/>
              <a:ext cx="2855521" cy="366767"/>
            </a:xfrm>
            <a:prstGeom prst="rect">
              <a:avLst/>
            </a:prstGeom>
            <a:noFill/>
            <a:ln w="12700">
              <a:noFill/>
              <a:miter lim="800000"/>
              <a:headEnd/>
              <a:tailEnd/>
            </a:ln>
          </p:spPr>
          <p:txBody>
            <a:bodyPr wrap="square" lIns="90488" tIns="44450" rIns="90488" bIns="44450">
              <a:spAutoFit/>
            </a:bodyPr>
            <a:lstStyle/>
            <a:p>
              <a:pPr eaLnBrk="0" hangingPunct="0"/>
              <a:r>
                <a:rPr lang="cs-CZ" sz="1800" dirty="0" smtClean="0">
                  <a:latin typeface="+mj-lt"/>
                </a:rPr>
                <a:t>Úroveň komponent</a:t>
              </a:r>
              <a:endParaRPr lang="cs-CZ" sz="1800" dirty="0">
                <a:latin typeface="+mj-lt"/>
              </a:endParaRPr>
            </a:p>
          </p:txBody>
        </p:sp>
        <p:sp>
          <p:nvSpPr>
            <p:cNvPr id="35" name="Rectangle 14"/>
            <p:cNvSpPr>
              <a:spLocks noChangeArrowheads="1"/>
            </p:cNvSpPr>
            <p:nvPr/>
          </p:nvSpPr>
          <p:spPr bwMode="auto">
            <a:xfrm>
              <a:off x="406400"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endParaRPr lang="cs-CZ" sz="1600" dirty="0" smtClean="0">
                <a:latin typeface="+mj-lt"/>
              </a:endParaRPr>
            </a:p>
            <a:p>
              <a:pPr algn="ctr" eaLnBrk="0" hangingPunct="0">
                <a:defRPr/>
              </a:pPr>
              <a:r>
                <a:rPr lang="cs-CZ" sz="1600" dirty="0" smtClean="0">
                  <a:latin typeface="+mj-lt"/>
                </a:rPr>
                <a:t>10-01</a:t>
              </a:r>
            </a:p>
            <a:p>
              <a:pPr algn="ctr" eaLnBrk="0" hangingPunct="0">
                <a:defRPr/>
              </a:pPr>
              <a:r>
                <a:rPr lang="cs-CZ" sz="1600" dirty="0" smtClean="0">
                  <a:latin typeface="+mj-lt"/>
                </a:rPr>
                <a:t>PC+monitor </a:t>
              </a:r>
            </a:p>
            <a:p>
              <a:pPr algn="ctr" eaLnBrk="0" hangingPunct="0">
                <a:defRPr/>
              </a:pPr>
              <a:r>
                <a:rPr lang="cs-CZ" sz="1600" dirty="0" smtClean="0">
                  <a:latin typeface="+mj-lt"/>
                </a:rPr>
                <a:t>(1 ks)</a:t>
              </a:r>
            </a:p>
            <a:p>
              <a:pPr algn="ctr" eaLnBrk="0" hangingPunct="0">
                <a:defRPr/>
              </a:pPr>
              <a:r>
                <a:rPr lang="cs-CZ" sz="1600" dirty="0" smtClean="0">
                  <a:latin typeface="+mj-lt"/>
                </a:rPr>
                <a:t>9000,00 Kč</a:t>
              </a:r>
            </a:p>
            <a:p>
              <a:pPr algn="ctr" eaLnBrk="0" latinLnBrk="1" hangingPunct="0">
                <a:defRPr/>
              </a:pPr>
              <a:endParaRPr lang="cs-CZ" sz="1600" dirty="0">
                <a:latin typeface="+mj-lt"/>
              </a:endParaRPr>
            </a:p>
          </p:txBody>
        </p:sp>
        <p:sp>
          <p:nvSpPr>
            <p:cNvPr id="36" name="Rectangle 15"/>
            <p:cNvSpPr>
              <a:spLocks noChangeArrowheads="1"/>
            </p:cNvSpPr>
            <p:nvPr/>
          </p:nvSpPr>
          <p:spPr bwMode="auto">
            <a:xfrm>
              <a:off x="2511425"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10-02</a:t>
              </a:r>
            </a:p>
            <a:p>
              <a:pPr algn="ctr" eaLnBrk="0" hangingPunct="0">
                <a:defRPr/>
              </a:pPr>
              <a:r>
                <a:rPr lang="cs-CZ" sz="1600" dirty="0" smtClean="0">
                  <a:latin typeface="+mj-lt"/>
                </a:rPr>
                <a:t>klávesnice</a:t>
              </a:r>
            </a:p>
            <a:p>
              <a:pPr algn="ctr" eaLnBrk="0" hangingPunct="0">
                <a:defRPr/>
              </a:pPr>
              <a:r>
                <a:rPr lang="cs-CZ" sz="1600" dirty="0" smtClean="0">
                  <a:latin typeface="+mj-lt"/>
                </a:rPr>
                <a:t>(1 ks)</a:t>
              </a:r>
            </a:p>
            <a:p>
              <a:pPr algn="ctr" eaLnBrk="0" hangingPunct="0">
                <a:defRPr/>
              </a:pPr>
              <a:r>
                <a:rPr lang="cs-CZ" sz="1600" dirty="0" smtClean="0">
                  <a:latin typeface="+mj-lt"/>
                </a:rPr>
                <a:t>500,00 Kč</a:t>
              </a:r>
              <a:endParaRPr lang="cs-CZ" sz="1600" dirty="0">
                <a:latin typeface="+mj-lt"/>
              </a:endParaRPr>
            </a:p>
          </p:txBody>
        </p:sp>
        <p:sp>
          <p:nvSpPr>
            <p:cNvPr id="37" name="Rectangle 16"/>
            <p:cNvSpPr>
              <a:spLocks noChangeArrowheads="1"/>
            </p:cNvSpPr>
            <p:nvPr/>
          </p:nvSpPr>
          <p:spPr bwMode="auto">
            <a:xfrm>
              <a:off x="4759325"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10-03</a:t>
              </a:r>
            </a:p>
            <a:p>
              <a:pPr algn="ctr" eaLnBrk="0" hangingPunct="0">
                <a:defRPr/>
              </a:pPr>
              <a:r>
                <a:rPr lang="cs-CZ" sz="1600" dirty="0" smtClean="0">
                  <a:latin typeface="+mj-lt"/>
                </a:rPr>
                <a:t>kabel</a:t>
              </a:r>
            </a:p>
            <a:p>
              <a:pPr algn="ctr" eaLnBrk="0" hangingPunct="0">
                <a:defRPr/>
              </a:pPr>
              <a:r>
                <a:rPr lang="cs-CZ" sz="1600" dirty="0" smtClean="0">
                  <a:latin typeface="+mj-lt"/>
                </a:rPr>
                <a:t>(120 cm)</a:t>
              </a:r>
            </a:p>
            <a:p>
              <a:pPr algn="ctr" eaLnBrk="0" hangingPunct="0">
                <a:defRPr/>
              </a:pPr>
              <a:r>
                <a:rPr lang="cs-CZ" sz="1600" dirty="0" smtClean="0">
                  <a:latin typeface="+mj-lt"/>
                </a:rPr>
                <a:t>150,00 Kč</a:t>
              </a:r>
              <a:endParaRPr lang="cs-CZ" sz="1600" dirty="0">
                <a:latin typeface="+mj-lt"/>
              </a:endParaRPr>
            </a:p>
          </p:txBody>
        </p:sp>
        <p:sp>
          <p:nvSpPr>
            <p:cNvPr id="38" name="Rectangle 35"/>
            <p:cNvSpPr>
              <a:spLocks noChangeArrowheads="1"/>
            </p:cNvSpPr>
            <p:nvPr/>
          </p:nvSpPr>
          <p:spPr bwMode="auto">
            <a:xfrm>
              <a:off x="6997700"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10-04</a:t>
              </a:r>
            </a:p>
            <a:p>
              <a:pPr algn="ctr" eaLnBrk="0" hangingPunct="0">
                <a:defRPr/>
              </a:pPr>
              <a:r>
                <a:rPr lang="cs-CZ" sz="1600" dirty="0" smtClean="0">
                  <a:latin typeface="+mj-lt"/>
                </a:rPr>
                <a:t>senzor</a:t>
              </a:r>
            </a:p>
            <a:p>
              <a:pPr algn="ctr" eaLnBrk="0" hangingPunct="0">
                <a:defRPr/>
              </a:pPr>
              <a:r>
                <a:rPr lang="cs-CZ" sz="1600" dirty="0" smtClean="0">
                  <a:latin typeface="+mj-lt"/>
                </a:rPr>
                <a:t>(1 ks)</a:t>
              </a:r>
            </a:p>
            <a:p>
              <a:pPr algn="ctr" eaLnBrk="0" hangingPunct="0">
                <a:defRPr/>
              </a:pPr>
              <a:r>
                <a:rPr lang="cs-CZ" sz="1600" dirty="0" smtClean="0">
                  <a:latin typeface="+mj-lt"/>
                </a:rPr>
                <a:t>1340,00 Kč</a:t>
              </a:r>
              <a:endParaRPr lang="cs-CZ" sz="1600" dirty="0">
                <a:latin typeface="+mj-lt"/>
              </a:endParaRPr>
            </a:p>
          </p:txBody>
        </p:sp>
        <p:cxnSp>
          <p:nvCxnSpPr>
            <p:cNvPr id="68619" name="AutoShape 38"/>
            <p:cNvCxnSpPr>
              <a:cxnSpLocks noChangeShapeType="1"/>
              <a:stCxn id="35" idx="0"/>
              <a:endCxn id="32" idx="2"/>
            </p:cNvCxnSpPr>
            <p:nvPr/>
          </p:nvCxnSpPr>
          <p:spPr bwMode="auto">
            <a:xfrm rot="16200000">
              <a:off x="2485232" y="2463006"/>
              <a:ext cx="931862" cy="3273425"/>
            </a:xfrm>
            <a:prstGeom prst="bentConnector3">
              <a:avLst>
                <a:gd name="adj1" fmla="val 49917"/>
              </a:avLst>
            </a:prstGeom>
            <a:noFill/>
            <a:ln w="28575">
              <a:solidFill>
                <a:srgbClr val="43699C"/>
              </a:solidFill>
              <a:miter lim="800000"/>
              <a:headEnd/>
              <a:tailEnd type="triangle" w="med" len="med"/>
            </a:ln>
          </p:spPr>
        </p:cxnSp>
        <p:cxnSp>
          <p:nvCxnSpPr>
            <p:cNvPr id="68620" name="AutoShape 39"/>
            <p:cNvCxnSpPr>
              <a:cxnSpLocks noChangeShapeType="1"/>
              <a:stCxn id="36" idx="0"/>
              <a:endCxn id="32" idx="2"/>
            </p:cNvCxnSpPr>
            <p:nvPr/>
          </p:nvCxnSpPr>
          <p:spPr bwMode="auto">
            <a:xfrm rot="16200000">
              <a:off x="3537744" y="3515519"/>
              <a:ext cx="931862" cy="1168400"/>
            </a:xfrm>
            <a:prstGeom prst="bentConnector3">
              <a:avLst>
                <a:gd name="adj1" fmla="val 49917"/>
              </a:avLst>
            </a:prstGeom>
            <a:noFill/>
            <a:ln w="28575">
              <a:solidFill>
                <a:srgbClr val="43699C"/>
              </a:solidFill>
              <a:miter lim="800000"/>
              <a:headEnd/>
              <a:tailEnd type="triangle" w="med" len="med"/>
            </a:ln>
          </p:spPr>
        </p:cxnSp>
        <p:cxnSp>
          <p:nvCxnSpPr>
            <p:cNvPr id="68621" name="AutoShape 40"/>
            <p:cNvCxnSpPr>
              <a:cxnSpLocks noChangeShapeType="1"/>
              <a:stCxn id="37" idx="0"/>
              <a:endCxn id="32" idx="2"/>
            </p:cNvCxnSpPr>
            <p:nvPr/>
          </p:nvCxnSpPr>
          <p:spPr bwMode="auto">
            <a:xfrm rot="5400000" flipH="1">
              <a:off x="4661694" y="3559969"/>
              <a:ext cx="931862" cy="1079500"/>
            </a:xfrm>
            <a:prstGeom prst="bentConnector3">
              <a:avLst>
                <a:gd name="adj1" fmla="val 49917"/>
              </a:avLst>
            </a:prstGeom>
            <a:noFill/>
            <a:ln w="28575">
              <a:solidFill>
                <a:srgbClr val="43699C"/>
              </a:solidFill>
              <a:miter lim="800000"/>
              <a:headEnd/>
              <a:tailEnd type="triangle" w="med" len="med"/>
            </a:ln>
          </p:spPr>
        </p:cxnSp>
        <p:cxnSp>
          <p:nvCxnSpPr>
            <p:cNvPr id="68622" name="AutoShape 41"/>
            <p:cNvCxnSpPr>
              <a:cxnSpLocks noChangeShapeType="1"/>
              <a:stCxn id="38" idx="0"/>
              <a:endCxn id="32" idx="2"/>
            </p:cNvCxnSpPr>
            <p:nvPr/>
          </p:nvCxnSpPr>
          <p:spPr bwMode="auto">
            <a:xfrm rot="5400000" flipH="1">
              <a:off x="5780882" y="2440781"/>
              <a:ext cx="931862" cy="3317875"/>
            </a:xfrm>
            <a:prstGeom prst="bentConnector3">
              <a:avLst>
                <a:gd name="adj1" fmla="val 49917"/>
              </a:avLst>
            </a:prstGeom>
            <a:noFill/>
            <a:ln w="28575">
              <a:solidFill>
                <a:srgbClr val="43699C"/>
              </a:solidFill>
              <a:miter lim="800000"/>
              <a:headEnd/>
              <a:tailEnd type="triangle" w="med" len="med"/>
            </a:ln>
          </p:spPr>
        </p:cxnSp>
        <p:pic>
          <p:nvPicPr>
            <p:cNvPr id="68623" name="Picture 19"/>
            <p:cNvPicPr>
              <a:picLocks noChangeAspect="1" noChangeArrowheads="1"/>
            </p:cNvPicPr>
            <p:nvPr/>
          </p:nvPicPr>
          <p:blipFill>
            <a:blip r:embed="rId3" cstate="print"/>
            <a:srcRect/>
            <a:stretch>
              <a:fillRect/>
            </a:stretch>
          </p:blipFill>
          <p:spPr bwMode="auto">
            <a:xfrm>
              <a:off x="6356350" y="1792288"/>
              <a:ext cx="1438275" cy="2125662"/>
            </a:xfrm>
            <a:prstGeom prst="rect">
              <a:avLst/>
            </a:prstGeom>
            <a:noFill/>
            <a:ln w="9525" algn="ctr">
              <a:noFill/>
              <a:miter lim="800000"/>
              <a:headEnd/>
              <a:tailEnd/>
            </a:ln>
          </p:spPr>
        </p:pic>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 </a:t>
            </a:r>
            <a:r>
              <a:rPr lang="cs-CZ" dirty="0" smtClean="0"/>
              <a:t>Data artiklu a zásoby</a:t>
            </a:r>
            <a:endParaRPr lang="en-US" dirty="0"/>
          </a:p>
        </p:txBody>
      </p:sp>
      <p:sp>
        <p:nvSpPr>
          <p:cNvPr id="69634" name="Footer Placeholder 3"/>
          <p:cNvSpPr>
            <a:spLocks noGrp="1"/>
          </p:cNvSpPr>
          <p:nvPr>
            <p:ph type="ftr" sz="quarter" idx="10"/>
          </p:nvPr>
        </p:nvSpPr>
        <p:spPr>
          <a:noFill/>
        </p:spPr>
        <p:txBody>
          <a:bodyPr/>
          <a:lstStyle/>
          <a:p>
            <a:pPr algn="r"/>
            <a:r>
              <a:rPr lang="en-US" smtClean="0"/>
              <a:t>QS-SU-560</a:t>
            </a:r>
          </a:p>
        </p:txBody>
      </p:sp>
      <p:pic>
        <p:nvPicPr>
          <p:cNvPr id="20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9729" y="953639"/>
            <a:ext cx="6841671" cy="490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cs-CZ" dirty="0" smtClean="0"/>
              <a:t>Účetní jednotky</a:t>
            </a:r>
            <a:endParaRPr lang="en-US" dirty="0"/>
          </a:p>
        </p:txBody>
      </p:sp>
      <p:sp>
        <p:nvSpPr>
          <p:cNvPr id="19458" name="Footer Placeholder 2"/>
          <p:cNvSpPr>
            <a:spLocks noGrp="1"/>
          </p:cNvSpPr>
          <p:nvPr>
            <p:ph type="ftr" sz="quarter" idx="10"/>
          </p:nvPr>
        </p:nvSpPr>
        <p:spPr>
          <a:noFill/>
        </p:spPr>
        <p:txBody>
          <a:bodyPr/>
          <a:lstStyle/>
          <a:p>
            <a:pPr algn="r"/>
            <a:r>
              <a:rPr lang="en-US" smtClean="0"/>
              <a:t>QS-SU-070</a:t>
            </a:r>
          </a:p>
        </p:txBody>
      </p:sp>
      <p:grpSp>
        <p:nvGrpSpPr>
          <p:cNvPr id="74" name="Group 73"/>
          <p:cNvGrpSpPr/>
          <p:nvPr/>
        </p:nvGrpSpPr>
        <p:grpSpPr>
          <a:xfrm>
            <a:off x="906463" y="1085138"/>
            <a:ext cx="7312025" cy="4746625"/>
            <a:chOff x="906463" y="1417638"/>
            <a:chExt cx="7312025" cy="4746625"/>
          </a:xfrm>
        </p:grpSpPr>
        <p:sp>
          <p:nvSpPr>
            <p:cNvPr id="120902" name="Rectangle 70"/>
            <p:cNvSpPr>
              <a:spLocks noChangeArrowheads="1"/>
            </p:cNvSpPr>
            <p:nvPr/>
          </p:nvSpPr>
          <p:spPr bwMode="auto">
            <a:xfrm>
              <a:off x="4559300" y="1587500"/>
              <a:ext cx="3644900" cy="1782539"/>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cs-CZ" sz="2000" dirty="0" smtClean="0">
                  <a:latin typeface="+mj-lt"/>
                </a:rPr>
                <a:t>Účetní jednotka je subjekt s povinností tvorby ekonomických výkazů</a:t>
              </a:r>
              <a:endParaRPr lang="en-US" sz="2000" dirty="0">
                <a:latin typeface="+mj-lt"/>
              </a:endParaRPr>
            </a:p>
            <a:p>
              <a:pPr marL="228600" indent="-228600" eaLnBrk="0" hangingPunct="0">
                <a:spcBef>
                  <a:spcPct val="50000"/>
                </a:spcBef>
                <a:buClr>
                  <a:srgbClr val="003366"/>
                </a:buClr>
                <a:buFont typeface="Wingdings" pitchFamily="2" charset="2"/>
                <a:buChar char="s"/>
              </a:pPr>
              <a:r>
                <a:rPr lang="cs-CZ" sz="2000" dirty="0" smtClean="0">
                  <a:latin typeface="+mj-lt"/>
                </a:rPr>
                <a:t>Účetní jednotka může mít tolik míst, kolik je potřeba</a:t>
              </a:r>
              <a:endParaRPr lang="en-US" sz="2000" dirty="0">
                <a:latin typeface="+mj-lt"/>
              </a:endParaRPr>
            </a:p>
          </p:txBody>
        </p:sp>
        <p:sp>
          <p:nvSpPr>
            <p:cNvPr id="19461" name="Rectangle 81"/>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a:latin typeface="+mj-lt"/>
              </a:endParaRPr>
            </a:p>
          </p:txBody>
        </p:sp>
        <p:sp>
          <p:nvSpPr>
            <p:cNvPr id="19462" name="Rectangle 82"/>
            <p:cNvSpPr>
              <a:spLocks noChangeArrowheads="1"/>
            </p:cNvSpPr>
            <p:nvPr/>
          </p:nvSpPr>
          <p:spPr bwMode="auto">
            <a:xfrm>
              <a:off x="1186049" y="3902075"/>
              <a:ext cx="2496889" cy="395622"/>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r>
                <a:rPr lang="cs-CZ" sz="1800" b="1" dirty="0" smtClean="0">
                  <a:solidFill>
                    <a:srgbClr val="003366"/>
                  </a:solidFill>
                  <a:latin typeface="+mj-lt"/>
                </a:rPr>
                <a:t>Účetní jednotka 200</a:t>
              </a:r>
              <a:endParaRPr lang="cs-CZ" sz="1800" b="1" dirty="0">
                <a:solidFill>
                  <a:srgbClr val="003366"/>
                </a:solidFill>
                <a:latin typeface="+mj-lt"/>
              </a:endParaRPr>
            </a:p>
          </p:txBody>
        </p:sp>
        <p:grpSp>
          <p:nvGrpSpPr>
            <p:cNvPr id="19463" name="Group 83"/>
            <p:cNvGrpSpPr>
              <a:grpSpLocks/>
            </p:cNvGrpSpPr>
            <p:nvPr/>
          </p:nvGrpSpPr>
          <p:grpSpPr bwMode="auto">
            <a:xfrm>
              <a:off x="5027613" y="4445000"/>
              <a:ext cx="2735262" cy="790575"/>
              <a:chOff x="2636" y="3075"/>
              <a:chExt cx="1723" cy="498"/>
            </a:xfrm>
          </p:grpSpPr>
          <p:sp>
            <p:nvSpPr>
              <p:cNvPr id="19513" name="Freeform 84"/>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a:latin typeface="+mj-lt"/>
                </a:endParaRPr>
              </a:p>
            </p:txBody>
          </p:sp>
          <p:sp>
            <p:nvSpPr>
              <p:cNvPr id="19514" name="AutoShape 85"/>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a:latin typeface="+mj-lt"/>
                </a:endParaRPr>
              </a:p>
            </p:txBody>
          </p:sp>
          <p:sp>
            <p:nvSpPr>
              <p:cNvPr id="19515" name="Freeform 86"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a:latin typeface="+mj-lt"/>
                </a:endParaRPr>
              </a:p>
            </p:txBody>
          </p:sp>
          <p:sp>
            <p:nvSpPr>
              <p:cNvPr id="19516" name="Freeform 87"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a:latin typeface="+mj-lt"/>
                </a:endParaRPr>
              </a:p>
            </p:txBody>
          </p:sp>
          <p:sp>
            <p:nvSpPr>
              <p:cNvPr id="19517" name="AutoShape 88"/>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a:latin typeface="+mj-lt"/>
                </a:endParaRPr>
              </a:p>
            </p:txBody>
          </p:sp>
          <p:sp>
            <p:nvSpPr>
              <p:cNvPr id="19518" name="AutoShape 89"/>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a:latin typeface="+mj-lt"/>
                </a:endParaRPr>
              </a:p>
            </p:txBody>
          </p:sp>
          <p:sp>
            <p:nvSpPr>
              <p:cNvPr id="19519" name="Line 90"/>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a:latin typeface="+mj-lt"/>
                </a:endParaRPr>
              </a:p>
            </p:txBody>
          </p:sp>
          <p:sp>
            <p:nvSpPr>
              <p:cNvPr id="19520" name="Oval 91"/>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a:latin typeface="+mj-lt"/>
                </a:endParaRPr>
              </a:p>
            </p:txBody>
          </p:sp>
          <p:sp>
            <p:nvSpPr>
              <p:cNvPr id="19521" name="Oval 92"/>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a:latin typeface="+mj-lt"/>
                </a:endParaRPr>
              </a:p>
            </p:txBody>
          </p:sp>
          <p:sp>
            <p:nvSpPr>
              <p:cNvPr id="19522" name="Rectangle 93"/>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a:latin typeface="+mj-lt"/>
                </a:endParaRPr>
              </a:p>
            </p:txBody>
          </p:sp>
          <p:sp>
            <p:nvSpPr>
              <p:cNvPr id="19523" name="Freeform 94"/>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a:latin typeface="+mj-lt"/>
                </a:endParaRPr>
              </a:p>
            </p:txBody>
          </p:sp>
          <p:sp>
            <p:nvSpPr>
              <p:cNvPr id="19524" name="AutoShape 95"/>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sp>
            <p:nvSpPr>
              <p:cNvPr id="19525" name="AutoShape 96"/>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sp>
            <p:nvSpPr>
              <p:cNvPr id="19526" name="AutoShape 97"/>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sp>
            <p:nvSpPr>
              <p:cNvPr id="19527" name="AutoShape 98"/>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pic>
            <p:nvPicPr>
              <p:cNvPr id="19528" name="Picture 99"/>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grpSp>
          <p:nvGrpSpPr>
            <p:cNvPr id="19464" name="Group 100"/>
            <p:cNvGrpSpPr>
              <a:grpSpLocks/>
            </p:cNvGrpSpPr>
            <p:nvPr/>
          </p:nvGrpSpPr>
          <p:grpSpPr bwMode="auto">
            <a:xfrm>
              <a:off x="1493838" y="4473575"/>
              <a:ext cx="3011487" cy="760413"/>
              <a:chOff x="648" y="3057"/>
              <a:chExt cx="1897" cy="479"/>
            </a:xfrm>
          </p:grpSpPr>
          <p:grpSp>
            <p:nvGrpSpPr>
              <p:cNvPr id="19484" name="Group 101"/>
              <p:cNvGrpSpPr>
                <a:grpSpLocks/>
              </p:cNvGrpSpPr>
              <p:nvPr/>
            </p:nvGrpSpPr>
            <p:grpSpPr bwMode="auto">
              <a:xfrm>
                <a:off x="2322" y="3456"/>
                <a:ext cx="223" cy="73"/>
                <a:chOff x="2482" y="3131"/>
                <a:chExt cx="223" cy="73"/>
              </a:xfrm>
            </p:grpSpPr>
            <p:sp>
              <p:nvSpPr>
                <p:cNvPr id="19511" name="Freeform 102"/>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a:latin typeface="+mj-lt"/>
                  </a:endParaRPr>
                </a:p>
              </p:txBody>
            </p:sp>
            <p:sp>
              <p:nvSpPr>
                <p:cNvPr id="19512" name="Freeform 103"/>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a:latin typeface="+mj-lt"/>
                  </a:endParaRPr>
                </a:p>
              </p:txBody>
            </p:sp>
          </p:grpSp>
          <p:sp>
            <p:nvSpPr>
              <p:cNvPr id="19485" name="Freeform 104"/>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a:latin typeface="+mj-lt"/>
                </a:endParaRPr>
              </a:p>
            </p:txBody>
          </p:sp>
          <p:sp>
            <p:nvSpPr>
              <p:cNvPr id="19486" name="AutoShape 105"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19487" name="Freeform 106"/>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a:latin typeface="+mj-lt"/>
                </a:endParaRPr>
              </a:p>
            </p:txBody>
          </p:sp>
          <p:sp>
            <p:nvSpPr>
              <p:cNvPr id="19488" name="AutoShape 107"/>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19489" name="AutoShape 108"/>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19490" name="Freeform 109"/>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a:latin typeface="+mj-lt"/>
                </a:endParaRPr>
              </a:p>
            </p:txBody>
          </p:sp>
          <p:sp>
            <p:nvSpPr>
              <p:cNvPr id="19491" name="Rectangle 110"/>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a:latin typeface="+mj-lt"/>
                </a:endParaRPr>
              </a:p>
            </p:txBody>
          </p:sp>
          <p:sp>
            <p:nvSpPr>
              <p:cNvPr id="19492" name="AutoShape 111"/>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a:latin typeface="+mj-lt"/>
                </a:endParaRPr>
              </a:p>
            </p:txBody>
          </p:sp>
          <p:sp>
            <p:nvSpPr>
              <p:cNvPr id="19493" name="AutoShape 112"/>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latin typeface="+mj-lt"/>
                </a:endParaRPr>
              </a:p>
            </p:txBody>
          </p:sp>
          <p:sp>
            <p:nvSpPr>
              <p:cNvPr id="19494" name="AutoShape 113"/>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latin typeface="+mj-lt"/>
                </a:endParaRPr>
              </a:p>
            </p:txBody>
          </p:sp>
          <p:grpSp>
            <p:nvGrpSpPr>
              <p:cNvPr id="19495" name="Group 114"/>
              <p:cNvGrpSpPr>
                <a:grpSpLocks/>
              </p:cNvGrpSpPr>
              <p:nvPr/>
            </p:nvGrpSpPr>
            <p:grpSpPr bwMode="auto">
              <a:xfrm>
                <a:off x="1931" y="3354"/>
                <a:ext cx="477" cy="176"/>
                <a:chOff x="2091" y="3029"/>
                <a:chExt cx="477" cy="176"/>
              </a:xfrm>
            </p:grpSpPr>
            <p:sp>
              <p:nvSpPr>
                <p:cNvPr id="19505" name="Freeform 115"/>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a:latin typeface="+mj-lt"/>
                  </a:endParaRPr>
                </a:p>
              </p:txBody>
            </p:sp>
            <p:sp>
              <p:nvSpPr>
                <p:cNvPr id="19506" name="AutoShape 116"/>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a:latin typeface="+mj-lt"/>
                  </a:endParaRPr>
                </a:p>
              </p:txBody>
            </p:sp>
            <p:sp>
              <p:nvSpPr>
                <p:cNvPr id="19507" name="Freeform 117"/>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a:latin typeface="+mj-lt"/>
                  </a:endParaRPr>
                </a:p>
              </p:txBody>
            </p:sp>
            <p:sp>
              <p:nvSpPr>
                <p:cNvPr id="19508" name="Freeform 118"/>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a:latin typeface="+mj-lt"/>
                  </a:endParaRPr>
                </a:p>
              </p:txBody>
            </p:sp>
            <p:sp>
              <p:nvSpPr>
                <p:cNvPr id="19509" name="Line 119"/>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a:latin typeface="+mj-lt"/>
                  </a:endParaRPr>
                </a:p>
              </p:txBody>
            </p:sp>
            <p:sp>
              <p:nvSpPr>
                <p:cNvPr id="19510" name="Freeform 120"/>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a:latin typeface="+mj-lt"/>
                  </a:endParaRPr>
                </a:p>
              </p:txBody>
            </p:sp>
          </p:grpSp>
          <p:sp>
            <p:nvSpPr>
              <p:cNvPr id="19496" name="AutoShape 121"/>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latin typeface="+mj-lt"/>
                </a:endParaRPr>
              </a:p>
            </p:txBody>
          </p:sp>
          <p:sp>
            <p:nvSpPr>
              <p:cNvPr id="19497" name="Freeform 122"/>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a:latin typeface="+mj-lt"/>
                </a:endParaRPr>
              </a:p>
            </p:txBody>
          </p:sp>
          <p:sp>
            <p:nvSpPr>
              <p:cNvPr id="19498" name="AutoShape 123"/>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19499" name="AutoShape 124"/>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19500" name="AutoShape 125"/>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sp>
            <p:nvSpPr>
              <p:cNvPr id="19501" name="AutoShape 126"/>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sp>
            <p:nvSpPr>
              <p:cNvPr id="19502" name="AutoShape 127"/>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sp>
            <p:nvSpPr>
              <p:cNvPr id="19503" name="Rectangle 128"/>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a:latin typeface="+mj-lt"/>
                </a:endParaRPr>
              </a:p>
            </p:txBody>
          </p:sp>
          <p:sp>
            <p:nvSpPr>
              <p:cNvPr id="19504" name="AutoShape 129"/>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grpSp>
        <p:sp>
          <p:nvSpPr>
            <p:cNvPr id="19465" name="Rectangle 130"/>
            <p:cNvSpPr>
              <a:spLocks noChangeArrowheads="1"/>
            </p:cNvSpPr>
            <p:nvPr/>
          </p:nvSpPr>
          <p:spPr bwMode="auto">
            <a:xfrm>
              <a:off x="5186736" y="5278438"/>
              <a:ext cx="123591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cs-CZ" sz="1800" b="1" dirty="0" smtClean="0">
                  <a:latin typeface="+mj-lt"/>
                </a:rPr>
                <a:t>Sklad</a:t>
              </a:r>
              <a:r>
                <a:rPr lang="en-US" sz="1800" b="1" dirty="0">
                  <a:latin typeface="+mj-lt"/>
                </a:rPr>
                <a:t/>
              </a:r>
              <a:br>
                <a:rPr lang="en-US" sz="1800" b="1" dirty="0">
                  <a:latin typeface="+mj-lt"/>
                </a:rPr>
              </a:br>
              <a:r>
                <a:rPr lang="en-US" sz="1800" b="1" dirty="0" smtClean="0">
                  <a:latin typeface="+mj-lt"/>
                </a:rPr>
                <a:t>(</a:t>
              </a:r>
              <a:r>
                <a:rPr lang="cs-CZ" sz="1800" b="1" dirty="0" smtClean="0">
                  <a:latin typeface="+mj-lt"/>
                </a:rPr>
                <a:t>Místo</a:t>
              </a:r>
              <a:r>
                <a:rPr lang="en-US" sz="1800" b="1" dirty="0" smtClean="0">
                  <a:latin typeface="+mj-lt"/>
                </a:rPr>
                <a:t> </a:t>
              </a:r>
              <a:r>
                <a:rPr lang="en-US" sz="1800" b="1" dirty="0">
                  <a:latin typeface="+mj-lt"/>
                </a:rPr>
                <a:t>C)</a:t>
              </a:r>
            </a:p>
          </p:txBody>
        </p:sp>
        <p:sp>
          <p:nvSpPr>
            <p:cNvPr id="19466" name="Rectangle 131"/>
            <p:cNvSpPr>
              <a:spLocks noChangeArrowheads="1"/>
            </p:cNvSpPr>
            <p:nvPr/>
          </p:nvSpPr>
          <p:spPr bwMode="auto">
            <a:xfrm>
              <a:off x="1159219" y="5278438"/>
              <a:ext cx="1734451"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smtClean="0">
                  <a:latin typeface="+mj-lt"/>
                </a:rPr>
                <a:t>P</a:t>
              </a:r>
              <a:r>
                <a:rPr lang="cs-CZ" sz="1800" b="1" dirty="0" smtClean="0">
                  <a:latin typeface="+mj-lt"/>
                </a:rPr>
                <a:t>rovozovna</a:t>
              </a:r>
              <a:r>
                <a:rPr lang="en-US" sz="1800" b="1" dirty="0" smtClean="0">
                  <a:latin typeface="+mj-lt"/>
                </a:rPr>
                <a:t> </a:t>
              </a:r>
              <a:r>
                <a:rPr lang="en-US" sz="1800" b="1" dirty="0">
                  <a:latin typeface="+mj-lt"/>
                </a:rPr>
                <a:t>B</a:t>
              </a:r>
              <a:br>
                <a:rPr lang="en-US" sz="1800" b="1" dirty="0">
                  <a:latin typeface="+mj-lt"/>
                </a:rPr>
              </a:br>
              <a:r>
                <a:rPr lang="en-US" sz="1800" b="1" dirty="0" smtClean="0">
                  <a:latin typeface="+mj-lt"/>
                </a:rPr>
                <a:t>(</a:t>
              </a:r>
              <a:r>
                <a:rPr lang="cs-CZ" sz="1800" b="1" dirty="0" smtClean="0">
                  <a:latin typeface="+mj-lt"/>
                </a:rPr>
                <a:t>Místo</a:t>
              </a:r>
              <a:r>
                <a:rPr lang="en-US" sz="1800" b="1" dirty="0" smtClean="0">
                  <a:latin typeface="+mj-lt"/>
                </a:rPr>
                <a:t> </a:t>
              </a:r>
              <a:r>
                <a:rPr lang="en-US" sz="1800" b="1" dirty="0">
                  <a:latin typeface="+mj-lt"/>
                </a:rPr>
                <a:t>B)</a:t>
              </a:r>
            </a:p>
          </p:txBody>
        </p:sp>
        <p:sp>
          <p:nvSpPr>
            <p:cNvPr id="19467" name="Rectangle 132"/>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a:latin typeface="+mj-lt"/>
              </a:endParaRPr>
            </a:p>
          </p:txBody>
        </p:sp>
        <p:sp>
          <p:nvSpPr>
            <p:cNvPr id="19468" name="Rectangle 133"/>
            <p:cNvSpPr>
              <a:spLocks noChangeArrowheads="1"/>
            </p:cNvSpPr>
            <p:nvPr/>
          </p:nvSpPr>
          <p:spPr bwMode="auto">
            <a:xfrm>
              <a:off x="1524960" y="2938463"/>
              <a:ext cx="1771320"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smtClean="0">
                  <a:latin typeface="+mj-lt"/>
                </a:rPr>
                <a:t>P</a:t>
              </a:r>
              <a:r>
                <a:rPr lang="cs-CZ" sz="1800" b="1" dirty="0" smtClean="0">
                  <a:latin typeface="+mj-lt"/>
                </a:rPr>
                <a:t>rovozovna</a:t>
              </a:r>
              <a:r>
                <a:rPr lang="en-US" sz="1800" b="1" dirty="0" smtClean="0">
                  <a:latin typeface="+mj-lt"/>
                </a:rPr>
                <a:t> </a:t>
              </a:r>
              <a:r>
                <a:rPr lang="en-US" sz="1800" b="1" dirty="0">
                  <a:latin typeface="+mj-lt"/>
                </a:rPr>
                <a:t>A</a:t>
              </a:r>
              <a:br>
                <a:rPr lang="en-US" sz="1800" b="1" dirty="0">
                  <a:latin typeface="+mj-lt"/>
                </a:rPr>
              </a:br>
              <a:r>
                <a:rPr lang="en-US" sz="1800" b="1" dirty="0" smtClean="0">
                  <a:latin typeface="+mj-lt"/>
                </a:rPr>
                <a:t>(</a:t>
              </a:r>
              <a:r>
                <a:rPr lang="cs-CZ" sz="1800" b="1" dirty="0" smtClean="0">
                  <a:latin typeface="+mj-lt"/>
                </a:rPr>
                <a:t>Místo</a:t>
              </a:r>
              <a:r>
                <a:rPr lang="en-US" sz="1800" b="1" dirty="0" smtClean="0">
                  <a:latin typeface="+mj-lt"/>
                </a:rPr>
                <a:t> </a:t>
              </a:r>
              <a:r>
                <a:rPr lang="en-US" sz="1800" b="1" dirty="0">
                  <a:latin typeface="+mj-lt"/>
                </a:rPr>
                <a:t>A)</a:t>
              </a:r>
            </a:p>
          </p:txBody>
        </p:sp>
        <p:grpSp>
          <p:nvGrpSpPr>
            <p:cNvPr id="19469" name="Group 134"/>
            <p:cNvGrpSpPr>
              <a:grpSpLocks/>
            </p:cNvGrpSpPr>
            <p:nvPr/>
          </p:nvGrpSpPr>
          <p:grpSpPr bwMode="auto">
            <a:xfrm>
              <a:off x="1116013" y="1763713"/>
              <a:ext cx="2873375" cy="1173162"/>
              <a:chOff x="673" y="1182"/>
              <a:chExt cx="1810" cy="739"/>
            </a:xfrm>
          </p:grpSpPr>
          <p:sp>
            <p:nvSpPr>
              <p:cNvPr id="19471" name="Freeform 135"/>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latin typeface="+mj-lt"/>
                </a:endParaRPr>
              </a:p>
            </p:txBody>
          </p:sp>
          <p:sp>
            <p:nvSpPr>
              <p:cNvPr id="19472" name="AutoShape 136"/>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19473" name="AutoShape 137"/>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19474" name="AutoShape 138"/>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19475" name="AutoShape 139"/>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19476" name="Rectangle 140"/>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19477" name="Rectangle 141"/>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19478" name="AutoShape 142"/>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19479" name="Rectangle 143"/>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19480" name="AutoShape 144"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19481" name="AutoShape 145"/>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19482" name="AutoShape 146"/>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19483" name="Freeform 147"/>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latin typeface="+mj-lt"/>
                </a:endParaRPr>
              </a:p>
            </p:txBody>
          </p:sp>
        </p:grpSp>
        <p:sp>
          <p:nvSpPr>
            <p:cNvPr id="19470" name="Rectangle 148"/>
            <p:cNvSpPr>
              <a:spLocks noChangeArrowheads="1"/>
            </p:cNvSpPr>
            <p:nvPr/>
          </p:nvSpPr>
          <p:spPr bwMode="auto">
            <a:xfrm>
              <a:off x="1186049" y="1417638"/>
              <a:ext cx="2447799" cy="395622"/>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800" b="1" dirty="0" smtClean="0">
                  <a:solidFill>
                    <a:srgbClr val="003366"/>
                  </a:solidFill>
                  <a:latin typeface="+mj-lt"/>
                </a:rPr>
                <a:t>Účetní jednotka</a:t>
              </a:r>
              <a:r>
                <a:rPr lang="en-US" sz="1800" b="1" dirty="0" smtClean="0">
                  <a:solidFill>
                    <a:srgbClr val="003366"/>
                  </a:solidFill>
                  <a:latin typeface="+mj-lt"/>
                </a:rPr>
                <a:t> </a:t>
              </a:r>
              <a:r>
                <a:rPr lang="en-US" sz="1800" b="1" dirty="0">
                  <a:solidFill>
                    <a:srgbClr val="003366"/>
                  </a:solidFill>
                  <a:latin typeface="+mj-lt"/>
                </a:rPr>
                <a:t>100</a:t>
              </a:r>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 </a:t>
            </a:r>
            <a:r>
              <a:rPr lang="cs-CZ" dirty="0" smtClean="0"/>
              <a:t>Data artiklu a zásoby</a:t>
            </a:r>
            <a:endParaRPr lang="en-US" dirty="0"/>
          </a:p>
        </p:txBody>
      </p:sp>
      <p:sp>
        <p:nvSpPr>
          <p:cNvPr id="69634" name="Footer Placeholder 3"/>
          <p:cNvSpPr>
            <a:spLocks noGrp="1"/>
          </p:cNvSpPr>
          <p:nvPr>
            <p:ph type="ftr" sz="quarter" idx="10"/>
          </p:nvPr>
        </p:nvSpPr>
        <p:spPr>
          <a:noFill/>
        </p:spPr>
        <p:txBody>
          <a:bodyPr/>
          <a:lstStyle/>
          <a:p>
            <a:pPr algn="r"/>
            <a:r>
              <a:rPr lang="en-US" smtClean="0"/>
              <a:t>QS-SU-560</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615" y="936171"/>
            <a:ext cx="7086600" cy="4940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 </a:t>
            </a:r>
            <a:r>
              <a:rPr lang="cs-CZ" dirty="0" smtClean="0"/>
              <a:t>Plánování artiklu</a:t>
            </a:r>
            <a:endParaRPr lang="en-US" dirty="0"/>
          </a:p>
        </p:txBody>
      </p:sp>
      <p:sp>
        <p:nvSpPr>
          <p:cNvPr id="70658" name="Footer Placeholder 3"/>
          <p:cNvSpPr>
            <a:spLocks noGrp="1"/>
          </p:cNvSpPr>
          <p:nvPr>
            <p:ph type="ftr" sz="quarter" idx="10"/>
          </p:nvPr>
        </p:nvSpPr>
        <p:spPr>
          <a:noFill/>
        </p:spPr>
        <p:txBody>
          <a:bodyPr/>
          <a:lstStyle/>
          <a:p>
            <a:pPr algn="r"/>
            <a:r>
              <a:rPr lang="en-US" smtClean="0"/>
              <a:t>QS-SU-570</a:t>
            </a:r>
          </a:p>
        </p:txBody>
      </p:sp>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902" y="892629"/>
            <a:ext cx="7667625"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 </a:t>
            </a:r>
            <a:r>
              <a:rPr lang="cs-CZ" dirty="0" smtClean="0"/>
              <a:t>nákladová data artiklu</a:t>
            </a:r>
            <a:endParaRPr lang="en-US" dirty="0"/>
          </a:p>
        </p:txBody>
      </p:sp>
      <p:sp>
        <p:nvSpPr>
          <p:cNvPr id="71682" name="Footer Placeholder 3"/>
          <p:cNvSpPr>
            <a:spLocks noGrp="1"/>
          </p:cNvSpPr>
          <p:nvPr>
            <p:ph type="ftr" sz="quarter" idx="10"/>
          </p:nvPr>
        </p:nvSpPr>
        <p:spPr>
          <a:noFill/>
        </p:spPr>
        <p:txBody>
          <a:bodyPr/>
          <a:lstStyle/>
          <a:p>
            <a:pPr algn="r"/>
            <a:r>
              <a:rPr lang="en-US" smtClean="0"/>
              <a:t>QS-SU-580</a:t>
            </a:r>
          </a:p>
        </p:txBody>
      </p:sp>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378" y="1053874"/>
            <a:ext cx="7839075"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normAutofit/>
          </a:bodyPr>
          <a:lstStyle/>
          <a:p>
            <a:r>
              <a:rPr lang="cs-CZ" dirty="0" smtClean="0"/>
              <a:t>Příklad</a:t>
            </a:r>
            <a:r>
              <a:rPr lang="en-US" dirty="0" smtClean="0"/>
              <a:t>: </a:t>
            </a:r>
            <a:r>
              <a:rPr lang="cs-CZ" dirty="0" smtClean="0"/>
              <a:t>struktura výrobku</a:t>
            </a:r>
            <a:endParaRPr lang="en-US" dirty="0"/>
          </a:p>
        </p:txBody>
      </p:sp>
      <p:sp>
        <p:nvSpPr>
          <p:cNvPr id="72706" name="Footer Placeholder 1"/>
          <p:cNvSpPr>
            <a:spLocks noGrp="1"/>
          </p:cNvSpPr>
          <p:nvPr>
            <p:ph type="ftr" sz="quarter" idx="10"/>
          </p:nvPr>
        </p:nvSpPr>
        <p:spPr>
          <a:noFill/>
        </p:spPr>
        <p:txBody>
          <a:bodyPr/>
          <a:lstStyle/>
          <a:p>
            <a:pPr algn="r"/>
            <a:r>
              <a:rPr lang="en-US" smtClean="0"/>
              <a:t>QS-SU-590</a:t>
            </a:r>
          </a:p>
        </p:txBody>
      </p:sp>
      <p:grpSp>
        <p:nvGrpSpPr>
          <p:cNvPr id="18" name="Group 17"/>
          <p:cNvGrpSpPr/>
          <p:nvPr/>
        </p:nvGrpSpPr>
        <p:grpSpPr>
          <a:xfrm>
            <a:off x="290450" y="1507288"/>
            <a:ext cx="8547100" cy="3903662"/>
            <a:chOff x="266700" y="1792288"/>
            <a:chExt cx="8547100" cy="3903662"/>
          </a:xfrm>
        </p:grpSpPr>
        <p:sp>
          <p:nvSpPr>
            <p:cNvPr id="19" name="Rectangle 6"/>
            <p:cNvSpPr>
              <a:spLocks noChangeArrowheads="1"/>
            </p:cNvSpPr>
            <p:nvPr/>
          </p:nvSpPr>
          <p:spPr bwMode="auto">
            <a:xfrm>
              <a:off x="3679825" y="2503488"/>
              <a:ext cx="1816100" cy="1130300"/>
            </a:xfrm>
            <a:prstGeom prst="rect">
              <a:avLst/>
            </a:prstGeom>
            <a:solidFill>
              <a:srgbClr val="E0DCE7"/>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r>
                <a:rPr lang="cs-CZ" sz="1800" dirty="0" smtClean="0">
                  <a:latin typeface="+mj-lt"/>
                </a:rPr>
                <a:t>10-00</a:t>
              </a:r>
            </a:p>
            <a:p>
              <a:pPr algn="ctr" eaLnBrk="0" hangingPunct="0">
                <a:defRPr/>
              </a:pPr>
              <a:r>
                <a:rPr lang="cs-CZ" sz="1800" dirty="0" smtClean="0">
                  <a:latin typeface="+mj-lt"/>
                </a:rPr>
                <a:t>Lékařský ultrazvuk</a:t>
              </a:r>
              <a:endParaRPr lang="cs-CZ" sz="1800" dirty="0">
                <a:latin typeface="+mj-lt"/>
              </a:endParaRPr>
            </a:p>
          </p:txBody>
        </p:sp>
        <p:sp>
          <p:nvSpPr>
            <p:cNvPr id="20" name="Rectangle 7"/>
            <p:cNvSpPr>
              <a:spLocks noChangeArrowheads="1"/>
            </p:cNvSpPr>
            <p:nvPr/>
          </p:nvSpPr>
          <p:spPr bwMode="auto">
            <a:xfrm>
              <a:off x="908050" y="2901950"/>
              <a:ext cx="2146422" cy="643766"/>
            </a:xfrm>
            <a:prstGeom prst="rect">
              <a:avLst/>
            </a:prstGeom>
            <a:noFill/>
            <a:ln w="12700">
              <a:noFill/>
              <a:miter lim="800000"/>
              <a:headEnd/>
              <a:tailEnd/>
            </a:ln>
          </p:spPr>
          <p:txBody>
            <a:bodyPr wrap="none" lIns="90488" tIns="44450" rIns="90488" bIns="44450">
              <a:spAutoFit/>
            </a:bodyPr>
            <a:lstStyle/>
            <a:p>
              <a:pPr eaLnBrk="0" hangingPunct="0"/>
              <a:r>
                <a:rPr lang="cs-CZ" sz="1800" dirty="0" smtClean="0">
                  <a:latin typeface="+mj-lt"/>
                </a:rPr>
                <a:t>Konečný artikl /</a:t>
              </a:r>
              <a:br>
                <a:rPr lang="cs-CZ" sz="1800" dirty="0" smtClean="0">
                  <a:latin typeface="+mj-lt"/>
                </a:rPr>
              </a:br>
              <a:r>
                <a:rPr lang="cs-CZ" sz="1800" dirty="0" smtClean="0">
                  <a:latin typeface="+mj-lt"/>
                </a:rPr>
                <a:t>nadřízená úroveň</a:t>
              </a:r>
              <a:endParaRPr lang="cs-CZ" sz="1600" dirty="0">
                <a:latin typeface="+mj-lt"/>
              </a:endParaRPr>
            </a:p>
          </p:txBody>
        </p:sp>
        <p:sp>
          <p:nvSpPr>
            <p:cNvPr id="21" name="Rectangle 8"/>
            <p:cNvSpPr>
              <a:spLocks noChangeArrowheads="1"/>
            </p:cNvSpPr>
            <p:nvPr/>
          </p:nvSpPr>
          <p:spPr bwMode="auto">
            <a:xfrm>
              <a:off x="266700" y="3741738"/>
              <a:ext cx="2855521" cy="366767"/>
            </a:xfrm>
            <a:prstGeom prst="rect">
              <a:avLst/>
            </a:prstGeom>
            <a:noFill/>
            <a:ln w="12700">
              <a:noFill/>
              <a:miter lim="800000"/>
              <a:headEnd/>
              <a:tailEnd/>
            </a:ln>
          </p:spPr>
          <p:txBody>
            <a:bodyPr wrap="square" lIns="90488" tIns="44450" rIns="90488" bIns="44450">
              <a:spAutoFit/>
            </a:bodyPr>
            <a:lstStyle/>
            <a:p>
              <a:pPr eaLnBrk="0" hangingPunct="0"/>
              <a:r>
                <a:rPr lang="cs-CZ" sz="1800" dirty="0" smtClean="0">
                  <a:latin typeface="+mj-lt"/>
                </a:rPr>
                <a:t>Úroveň komponent</a:t>
              </a:r>
              <a:endParaRPr lang="cs-CZ" sz="1800" dirty="0">
                <a:latin typeface="+mj-lt"/>
              </a:endParaRPr>
            </a:p>
          </p:txBody>
        </p:sp>
        <p:sp>
          <p:nvSpPr>
            <p:cNvPr id="22" name="Rectangle 14"/>
            <p:cNvSpPr>
              <a:spLocks noChangeArrowheads="1"/>
            </p:cNvSpPr>
            <p:nvPr/>
          </p:nvSpPr>
          <p:spPr bwMode="auto">
            <a:xfrm>
              <a:off x="406400"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lIns="90488" tIns="44450" rIns="90488" bIns="44450" anchor="ctr"/>
            <a:lstStyle/>
            <a:p>
              <a:pPr algn="ctr" eaLnBrk="0" hangingPunct="0">
                <a:defRPr/>
              </a:pPr>
              <a:endParaRPr lang="cs-CZ" sz="1600" dirty="0" smtClean="0">
                <a:latin typeface="+mj-lt"/>
              </a:endParaRPr>
            </a:p>
            <a:p>
              <a:pPr algn="ctr" eaLnBrk="0" hangingPunct="0">
                <a:defRPr/>
              </a:pPr>
              <a:r>
                <a:rPr lang="cs-CZ" sz="1600" dirty="0" smtClean="0">
                  <a:latin typeface="+mj-lt"/>
                </a:rPr>
                <a:t>10-01</a:t>
              </a:r>
            </a:p>
            <a:p>
              <a:pPr algn="ctr" eaLnBrk="0" hangingPunct="0">
                <a:defRPr/>
              </a:pPr>
              <a:r>
                <a:rPr lang="cs-CZ" sz="1600" dirty="0" smtClean="0">
                  <a:latin typeface="+mj-lt"/>
                </a:rPr>
                <a:t>PC+monitor </a:t>
              </a:r>
            </a:p>
            <a:p>
              <a:pPr algn="ctr" eaLnBrk="0" hangingPunct="0">
                <a:defRPr/>
              </a:pPr>
              <a:r>
                <a:rPr lang="cs-CZ" sz="1600" dirty="0" smtClean="0">
                  <a:latin typeface="+mj-lt"/>
                </a:rPr>
                <a:t>(1 ks) </a:t>
              </a:r>
            </a:p>
            <a:p>
              <a:pPr algn="ctr" eaLnBrk="0" hangingPunct="0">
                <a:defRPr/>
              </a:pPr>
              <a:r>
                <a:rPr lang="cs-CZ" sz="1600" dirty="0" smtClean="0">
                  <a:latin typeface="+mj-lt"/>
                </a:rPr>
                <a:t>9000,00 Kč</a:t>
              </a:r>
            </a:p>
            <a:p>
              <a:pPr algn="ctr" eaLnBrk="0" latinLnBrk="1" hangingPunct="0">
                <a:defRPr/>
              </a:pPr>
              <a:endParaRPr lang="cs-CZ" sz="1600" dirty="0">
                <a:latin typeface="+mj-lt"/>
              </a:endParaRPr>
            </a:p>
          </p:txBody>
        </p:sp>
        <p:sp>
          <p:nvSpPr>
            <p:cNvPr id="23" name="Rectangle 15"/>
            <p:cNvSpPr>
              <a:spLocks noChangeArrowheads="1"/>
            </p:cNvSpPr>
            <p:nvPr/>
          </p:nvSpPr>
          <p:spPr bwMode="auto">
            <a:xfrm>
              <a:off x="2511425"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10-02</a:t>
              </a:r>
            </a:p>
            <a:p>
              <a:pPr algn="ctr" eaLnBrk="0" hangingPunct="0">
                <a:defRPr/>
              </a:pPr>
              <a:r>
                <a:rPr lang="cs-CZ" sz="1600" dirty="0" smtClean="0">
                  <a:latin typeface="+mj-lt"/>
                </a:rPr>
                <a:t>klávesnice</a:t>
              </a:r>
            </a:p>
            <a:p>
              <a:pPr algn="ctr" eaLnBrk="0" hangingPunct="0">
                <a:defRPr/>
              </a:pPr>
              <a:r>
                <a:rPr lang="cs-CZ" sz="1600" dirty="0" smtClean="0">
                  <a:latin typeface="+mj-lt"/>
                </a:rPr>
                <a:t>(1 ks)</a:t>
              </a:r>
            </a:p>
            <a:p>
              <a:pPr algn="ctr" eaLnBrk="0" hangingPunct="0">
                <a:defRPr/>
              </a:pPr>
              <a:r>
                <a:rPr lang="cs-CZ" sz="1600" dirty="0" smtClean="0">
                  <a:latin typeface="+mj-lt"/>
                </a:rPr>
                <a:t>500,00 Kč</a:t>
              </a:r>
              <a:endParaRPr lang="cs-CZ" sz="1600" dirty="0">
                <a:latin typeface="+mj-lt"/>
              </a:endParaRPr>
            </a:p>
          </p:txBody>
        </p:sp>
        <p:sp>
          <p:nvSpPr>
            <p:cNvPr id="24" name="Rectangle 16"/>
            <p:cNvSpPr>
              <a:spLocks noChangeArrowheads="1"/>
            </p:cNvSpPr>
            <p:nvPr/>
          </p:nvSpPr>
          <p:spPr bwMode="auto">
            <a:xfrm>
              <a:off x="4759325"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10-03</a:t>
              </a:r>
            </a:p>
            <a:p>
              <a:pPr algn="ctr" eaLnBrk="0" hangingPunct="0">
                <a:defRPr/>
              </a:pPr>
              <a:r>
                <a:rPr lang="cs-CZ" sz="1600" dirty="0" smtClean="0">
                  <a:latin typeface="+mj-lt"/>
                </a:rPr>
                <a:t>kabel</a:t>
              </a:r>
            </a:p>
            <a:p>
              <a:pPr algn="ctr" eaLnBrk="0" hangingPunct="0">
                <a:defRPr/>
              </a:pPr>
              <a:r>
                <a:rPr lang="cs-CZ" sz="1600" dirty="0" smtClean="0">
                  <a:latin typeface="+mj-lt"/>
                </a:rPr>
                <a:t>(120 cm)</a:t>
              </a:r>
            </a:p>
            <a:p>
              <a:pPr algn="ctr" eaLnBrk="0" hangingPunct="0">
                <a:defRPr/>
              </a:pPr>
              <a:r>
                <a:rPr lang="cs-CZ" sz="1600" dirty="0" smtClean="0">
                  <a:latin typeface="+mj-lt"/>
                </a:rPr>
                <a:t>150,00 Kč</a:t>
              </a:r>
              <a:endParaRPr lang="cs-CZ" sz="1600" dirty="0">
                <a:latin typeface="+mj-lt"/>
              </a:endParaRPr>
            </a:p>
          </p:txBody>
        </p:sp>
        <p:sp>
          <p:nvSpPr>
            <p:cNvPr id="25" name="Rectangle 35"/>
            <p:cNvSpPr>
              <a:spLocks noChangeArrowheads="1"/>
            </p:cNvSpPr>
            <p:nvPr/>
          </p:nvSpPr>
          <p:spPr bwMode="auto">
            <a:xfrm>
              <a:off x="6997700" y="4565650"/>
              <a:ext cx="1816100" cy="1130300"/>
            </a:xfrm>
            <a:prstGeom prst="rect">
              <a:avLst/>
            </a:prstGeom>
            <a:solidFill>
              <a:srgbClr val="E5E1DA"/>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r>
                <a:rPr lang="cs-CZ" sz="1600" dirty="0" smtClean="0">
                  <a:latin typeface="+mj-lt"/>
                </a:rPr>
                <a:t>10-04</a:t>
              </a:r>
            </a:p>
            <a:p>
              <a:pPr algn="ctr" eaLnBrk="0" hangingPunct="0">
                <a:defRPr/>
              </a:pPr>
              <a:r>
                <a:rPr lang="cs-CZ" sz="1600" dirty="0" smtClean="0">
                  <a:latin typeface="+mj-lt"/>
                </a:rPr>
                <a:t>senzor</a:t>
              </a:r>
            </a:p>
            <a:p>
              <a:pPr algn="ctr" eaLnBrk="0" hangingPunct="0">
                <a:defRPr/>
              </a:pPr>
              <a:r>
                <a:rPr lang="cs-CZ" sz="1600" dirty="0" smtClean="0">
                  <a:latin typeface="+mj-lt"/>
                </a:rPr>
                <a:t>(1 ks)</a:t>
              </a:r>
            </a:p>
            <a:p>
              <a:pPr algn="ctr" eaLnBrk="0" hangingPunct="0">
                <a:defRPr/>
              </a:pPr>
              <a:r>
                <a:rPr lang="cs-CZ" sz="1600" dirty="0" smtClean="0">
                  <a:latin typeface="+mj-lt"/>
                </a:rPr>
                <a:t>1340,00 Kč</a:t>
              </a:r>
              <a:endParaRPr lang="cs-CZ" sz="1600" dirty="0">
                <a:latin typeface="+mj-lt"/>
              </a:endParaRPr>
            </a:p>
          </p:txBody>
        </p:sp>
        <p:cxnSp>
          <p:nvCxnSpPr>
            <p:cNvPr id="26" name="AutoShape 38"/>
            <p:cNvCxnSpPr>
              <a:cxnSpLocks noChangeShapeType="1"/>
              <a:stCxn id="22" idx="0"/>
              <a:endCxn id="19" idx="2"/>
            </p:cNvCxnSpPr>
            <p:nvPr/>
          </p:nvCxnSpPr>
          <p:spPr bwMode="auto">
            <a:xfrm rot="16200000">
              <a:off x="2485232" y="2463006"/>
              <a:ext cx="931862" cy="3273425"/>
            </a:xfrm>
            <a:prstGeom prst="bentConnector3">
              <a:avLst>
                <a:gd name="adj1" fmla="val 49917"/>
              </a:avLst>
            </a:prstGeom>
            <a:noFill/>
            <a:ln w="28575">
              <a:solidFill>
                <a:srgbClr val="43699C"/>
              </a:solidFill>
              <a:miter lim="800000"/>
              <a:headEnd/>
              <a:tailEnd type="triangle" w="med" len="med"/>
            </a:ln>
          </p:spPr>
        </p:cxnSp>
        <p:cxnSp>
          <p:nvCxnSpPr>
            <p:cNvPr id="27" name="AutoShape 39"/>
            <p:cNvCxnSpPr>
              <a:cxnSpLocks noChangeShapeType="1"/>
              <a:stCxn id="23" idx="0"/>
              <a:endCxn id="19" idx="2"/>
            </p:cNvCxnSpPr>
            <p:nvPr/>
          </p:nvCxnSpPr>
          <p:spPr bwMode="auto">
            <a:xfrm rot="16200000">
              <a:off x="3537744" y="3515519"/>
              <a:ext cx="931862" cy="1168400"/>
            </a:xfrm>
            <a:prstGeom prst="bentConnector3">
              <a:avLst>
                <a:gd name="adj1" fmla="val 49917"/>
              </a:avLst>
            </a:prstGeom>
            <a:noFill/>
            <a:ln w="28575">
              <a:solidFill>
                <a:srgbClr val="43699C"/>
              </a:solidFill>
              <a:miter lim="800000"/>
              <a:headEnd/>
              <a:tailEnd type="triangle" w="med" len="med"/>
            </a:ln>
          </p:spPr>
        </p:cxnSp>
        <p:cxnSp>
          <p:nvCxnSpPr>
            <p:cNvPr id="28" name="AutoShape 40"/>
            <p:cNvCxnSpPr>
              <a:cxnSpLocks noChangeShapeType="1"/>
              <a:stCxn id="24" idx="0"/>
              <a:endCxn id="19" idx="2"/>
            </p:cNvCxnSpPr>
            <p:nvPr/>
          </p:nvCxnSpPr>
          <p:spPr bwMode="auto">
            <a:xfrm rot="5400000" flipH="1">
              <a:off x="4661694" y="3559969"/>
              <a:ext cx="931862" cy="1079500"/>
            </a:xfrm>
            <a:prstGeom prst="bentConnector3">
              <a:avLst>
                <a:gd name="adj1" fmla="val 49917"/>
              </a:avLst>
            </a:prstGeom>
            <a:noFill/>
            <a:ln w="28575">
              <a:solidFill>
                <a:srgbClr val="43699C"/>
              </a:solidFill>
              <a:miter lim="800000"/>
              <a:headEnd/>
              <a:tailEnd type="triangle" w="med" len="med"/>
            </a:ln>
          </p:spPr>
        </p:cxnSp>
        <p:cxnSp>
          <p:nvCxnSpPr>
            <p:cNvPr id="29" name="AutoShape 41"/>
            <p:cNvCxnSpPr>
              <a:cxnSpLocks noChangeShapeType="1"/>
              <a:stCxn id="25" idx="0"/>
              <a:endCxn id="19" idx="2"/>
            </p:cNvCxnSpPr>
            <p:nvPr/>
          </p:nvCxnSpPr>
          <p:spPr bwMode="auto">
            <a:xfrm rot="5400000" flipH="1">
              <a:off x="5780882" y="2440781"/>
              <a:ext cx="931862" cy="3317875"/>
            </a:xfrm>
            <a:prstGeom prst="bentConnector3">
              <a:avLst>
                <a:gd name="adj1" fmla="val 49917"/>
              </a:avLst>
            </a:prstGeom>
            <a:noFill/>
            <a:ln w="28575">
              <a:solidFill>
                <a:srgbClr val="43699C"/>
              </a:solidFill>
              <a:miter lim="800000"/>
              <a:headEnd/>
              <a:tailEnd type="triangle" w="med" len="med"/>
            </a:ln>
          </p:spPr>
        </p:cxnSp>
        <p:pic>
          <p:nvPicPr>
            <p:cNvPr id="30" name="Picture 19"/>
            <p:cNvPicPr>
              <a:picLocks noChangeAspect="1" noChangeArrowheads="1"/>
            </p:cNvPicPr>
            <p:nvPr/>
          </p:nvPicPr>
          <p:blipFill>
            <a:blip r:embed="rId3" cstate="print"/>
            <a:srcRect/>
            <a:stretch>
              <a:fillRect/>
            </a:stretch>
          </p:blipFill>
          <p:spPr bwMode="auto">
            <a:xfrm>
              <a:off x="6356350" y="1792288"/>
              <a:ext cx="1438275" cy="2125662"/>
            </a:xfrm>
            <a:prstGeom prst="rect">
              <a:avLst/>
            </a:prstGeom>
            <a:noFill/>
            <a:ln w="9525" algn="ctr">
              <a:noFill/>
              <a:miter lim="800000"/>
              <a:headEnd/>
              <a:tailEnd/>
            </a:ln>
          </p:spPr>
        </p:pic>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 </a:t>
            </a:r>
            <a:r>
              <a:rPr lang="cs-CZ" dirty="0" smtClean="0"/>
              <a:t>zadání struktury výrobku</a:t>
            </a:r>
            <a:endParaRPr lang="en-US" dirty="0"/>
          </a:p>
        </p:txBody>
      </p:sp>
      <p:sp>
        <p:nvSpPr>
          <p:cNvPr id="73730" name="Footer Placeholder 3"/>
          <p:cNvSpPr>
            <a:spLocks noGrp="1"/>
          </p:cNvSpPr>
          <p:nvPr>
            <p:ph type="ftr" sz="quarter" idx="10"/>
          </p:nvPr>
        </p:nvSpPr>
        <p:spPr>
          <a:noFill/>
        </p:spPr>
        <p:txBody>
          <a:bodyPr/>
          <a:lstStyle/>
          <a:p>
            <a:pPr algn="r"/>
            <a:r>
              <a:rPr lang="en-US" smtClean="0"/>
              <a:t>QS-SU-600</a:t>
            </a:r>
          </a:p>
        </p:txBody>
      </p:sp>
      <p:pic>
        <p:nvPicPr>
          <p:cNvPr id="2457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171" y="925286"/>
            <a:ext cx="7975827" cy="5072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Příklad</a:t>
            </a:r>
            <a:r>
              <a:rPr lang="en-US" dirty="0" smtClean="0"/>
              <a:t>: </a:t>
            </a:r>
            <a:r>
              <a:rPr lang="cs-CZ" dirty="0" smtClean="0"/>
              <a:t>dotaz na strukturu výrobku</a:t>
            </a:r>
            <a:endParaRPr lang="en-US" dirty="0"/>
          </a:p>
        </p:txBody>
      </p:sp>
      <p:sp>
        <p:nvSpPr>
          <p:cNvPr id="74755" name="Footer Placeholder 3"/>
          <p:cNvSpPr>
            <a:spLocks noGrp="1"/>
          </p:cNvSpPr>
          <p:nvPr>
            <p:ph type="ftr" sz="quarter" idx="10"/>
          </p:nvPr>
        </p:nvSpPr>
        <p:spPr>
          <a:noFill/>
        </p:spPr>
        <p:txBody>
          <a:bodyPr/>
          <a:lstStyle/>
          <a:p>
            <a:pPr algn="r"/>
            <a:r>
              <a:rPr lang="en-US" smtClean="0"/>
              <a:t>QS-SU-610</a:t>
            </a:r>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099" y="966106"/>
            <a:ext cx="7922530" cy="4444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p:txBody>
          <a:bodyPr>
            <a:normAutofit/>
          </a:bodyPr>
          <a:lstStyle/>
          <a:p>
            <a:r>
              <a:rPr lang="cs-CZ" dirty="0" smtClean="0"/>
              <a:t>Shrnutí</a:t>
            </a:r>
            <a:endParaRPr lang="en-US" dirty="0"/>
          </a:p>
        </p:txBody>
      </p:sp>
      <p:sp>
        <p:nvSpPr>
          <p:cNvPr id="75778" name="Footer Placeholder 1"/>
          <p:cNvSpPr>
            <a:spLocks noGrp="1"/>
          </p:cNvSpPr>
          <p:nvPr>
            <p:ph type="ftr" sz="quarter" idx="10"/>
          </p:nvPr>
        </p:nvSpPr>
        <p:spPr>
          <a:noFill/>
        </p:spPr>
        <p:txBody>
          <a:bodyPr/>
          <a:lstStyle/>
          <a:p>
            <a:pPr algn="r"/>
            <a:r>
              <a:rPr lang="en-US" smtClean="0"/>
              <a:t>QS-SU-620</a:t>
            </a:r>
          </a:p>
        </p:txBody>
      </p:sp>
      <p:grpSp>
        <p:nvGrpSpPr>
          <p:cNvPr id="70" name="Group 69"/>
          <p:cNvGrpSpPr/>
          <p:nvPr/>
        </p:nvGrpSpPr>
        <p:grpSpPr>
          <a:xfrm>
            <a:off x="818655" y="963088"/>
            <a:ext cx="7215002" cy="5239706"/>
            <a:chOff x="818655" y="963088"/>
            <a:chExt cx="7215002" cy="5239706"/>
          </a:xfrm>
        </p:grpSpPr>
        <p:sp>
          <p:nvSpPr>
            <p:cNvPr id="376837" name="Rectangle 5"/>
            <p:cNvSpPr>
              <a:spLocks noChangeArrowheads="1"/>
            </p:cNvSpPr>
            <p:nvPr/>
          </p:nvSpPr>
          <p:spPr bwMode="auto">
            <a:xfrm>
              <a:off x="5639489" y="1140888"/>
              <a:ext cx="1951200" cy="135360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75787" name="Rectangle 40"/>
            <p:cNvSpPr>
              <a:spLocks noChangeArrowheads="1"/>
            </p:cNvSpPr>
            <p:nvPr/>
          </p:nvSpPr>
          <p:spPr bwMode="auto">
            <a:xfrm>
              <a:off x="5778986" y="1217088"/>
              <a:ext cx="1707200" cy="334067"/>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1400" smtClean="0">
                  <a:solidFill>
                    <a:srgbClr val="003366"/>
                  </a:solidFill>
                  <a:latin typeface="+mj-lt"/>
                </a:rPr>
                <a:t>Definice výrobku</a:t>
              </a:r>
              <a:endParaRPr lang="cs-CZ" sz="1400" dirty="0">
                <a:solidFill>
                  <a:srgbClr val="003366"/>
                </a:solidFill>
                <a:latin typeface="+mj-lt"/>
              </a:endParaRPr>
            </a:p>
          </p:txBody>
        </p:sp>
        <p:sp>
          <p:nvSpPr>
            <p:cNvPr id="75790" name="Text Box 43"/>
            <p:cNvSpPr txBox="1">
              <a:spLocks noChangeArrowheads="1"/>
            </p:cNvSpPr>
            <p:nvPr/>
          </p:nvSpPr>
          <p:spPr bwMode="auto">
            <a:xfrm>
              <a:off x="5583044" y="2564875"/>
              <a:ext cx="2450613" cy="1846659"/>
            </a:xfrm>
            <a:prstGeom prst="rect">
              <a:avLst/>
            </a:prstGeom>
            <a:noFill/>
            <a:ln w="38100">
              <a:noFill/>
              <a:miter lim="800000"/>
              <a:headEnd/>
              <a:tailEnd/>
            </a:ln>
          </p:spPr>
          <p:txBody>
            <a:bodyPr wrap="square">
              <a:spAutoFit/>
            </a:bodyPr>
            <a:lstStyle/>
            <a:p>
              <a:pPr marL="180000" indent="-180000" eaLnBrk="0" hangingPunct="0">
                <a:spcBef>
                  <a:spcPct val="50000"/>
                </a:spcBef>
                <a:buFontTx/>
                <a:buChar char="•"/>
                <a:tabLst>
                  <a:tab pos="119063" algn="l"/>
                </a:tabLst>
              </a:pPr>
              <a:r>
                <a:rPr lang="cs-CZ" sz="1200" b="1" dirty="0" smtClean="0">
                  <a:latin typeface="+mj-lt"/>
                </a:rPr>
                <a:t>Řada výrobků</a:t>
              </a:r>
              <a:br>
                <a:rPr lang="cs-CZ" sz="1200" b="1" dirty="0" smtClean="0">
                  <a:latin typeface="+mj-lt"/>
                </a:rPr>
              </a:br>
              <a:r>
                <a:rPr lang="cs-CZ" sz="1200" i="1" dirty="0" smtClean="0">
                  <a:latin typeface="+mj-lt"/>
                </a:rPr>
                <a:t>Údržba řad výrobků</a:t>
              </a:r>
            </a:p>
            <a:p>
              <a:pPr marL="180000" indent="-180000" eaLnBrk="0" hangingPunct="0">
                <a:spcBef>
                  <a:spcPct val="50000"/>
                </a:spcBef>
                <a:buFontTx/>
                <a:buChar char="•"/>
                <a:tabLst>
                  <a:tab pos="119063" algn="l"/>
                </a:tabLst>
              </a:pPr>
              <a:r>
                <a:rPr lang="cs-CZ" sz="1200" b="1" dirty="0" smtClean="0">
                  <a:latin typeface="+mj-lt"/>
                </a:rPr>
                <a:t>Metoda běžných nákladů</a:t>
              </a:r>
              <a:br>
                <a:rPr lang="cs-CZ" sz="1200" b="1" dirty="0" smtClean="0">
                  <a:latin typeface="+mj-lt"/>
                </a:rPr>
              </a:br>
              <a:r>
                <a:rPr lang="cs-CZ" sz="1200" i="1" dirty="0" smtClean="0">
                  <a:latin typeface="+mj-lt"/>
                </a:rPr>
                <a:t>Řízení zásob</a:t>
              </a:r>
            </a:p>
            <a:p>
              <a:pPr marL="180000" indent="-180000" eaLnBrk="0" hangingPunct="0">
                <a:spcBef>
                  <a:spcPct val="50000"/>
                </a:spcBef>
                <a:buFontTx/>
                <a:buChar char="•"/>
                <a:tabLst>
                  <a:tab pos="119063" algn="l"/>
                </a:tabLst>
              </a:pPr>
              <a:r>
                <a:rPr lang="cs-CZ" sz="1200" b="1" dirty="0" smtClean="0">
                  <a:latin typeface="+mj-lt"/>
                </a:rPr>
                <a:t>Data artiklu</a:t>
              </a:r>
              <a:r>
                <a:rPr lang="cs-CZ" sz="1200" dirty="0" smtClean="0">
                  <a:latin typeface="+mj-lt"/>
                </a:rPr>
                <a:t>	</a:t>
              </a:r>
              <a:br>
                <a:rPr lang="cs-CZ" sz="1200" dirty="0" smtClean="0">
                  <a:latin typeface="+mj-lt"/>
                </a:rPr>
              </a:br>
              <a:r>
                <a:rPr lang="cs-CZ" sz="1200" i="1" dirty="0" smtClean="0">
                  <a:latin typeface="+mj-lt"/>
                </a:rPr>
                <a:t>Údržba artiklů</a:t>
              </a:r>
            </a:p>
            <a:p>
              <a:pPr marL="180000" indent="-180000" eaLnBrk="0" hangingPunct="0">
                <a:spcBef>
                  <a:spcPct val="50000"/>
                </a:spcBef>
                <a:buFontTx/>
                <a:buChar char="•"/>
                <a:tabLst>
                  <a:tab pos="119063" algn="l"/>
                </a:tabLst>
              </a:pPr>
              <a:r>
                <a:rPr lang="cs-CZ" sz="1200" b="1" dirty="0" smtClean="0">
                  <a:latin typeface="+mj-lt"/>
                </a:rPr>
                <a:t>Struktura výrobku</a:t>
              </a:r>
              <a:r>
                <a:rPr lang="cs-CZ" sz="1200" dirty="0" smtClean="0">
                  <a:latin typeface="+mj-lt"/>
                </a:rPr>
                <a:t/>
              </a:r>
              <a:br>
                <a:rPr lang="cs-CZ" sz="1200" dirty="0" smtClean="0">
                  <a:latin typeface="+mj-lt"/>
                </a:rPr>
              </a:br>
              <a:r>
                <a:rPr lang="cs-CZ" sz="1200" i="1" dirty="0" smtClean="0">
                  <a:latin typeface="+mj-lt"/>
                </a:rPr>
                <a:t>Údržba struktur výrobků</a:t>
              </a:r>
              <a:endParaRPr lang="cs-CZ" sz="1200" i="1" dirty="0">
                <a:latin typeface="+mj-lt"/>
              </a:endParaRPr>
            </a:p>
          </p:txBody>
        </p:sp>
        <p:pic>
          <p:nvPicPr>
            <p:cNvPr id="75796" name="Picture 19"/>
            <p:cNvPicPr>
              <a:picLocks noChangeAspect="1" noChangeArrowheads="1"/>
            </p:cNvPicPr>
            <p:nvPr/>
          </p:nvPicPr>
          <p:blipFill>
            <a:blip r:embed="rId3" cstate="print"/>
            <a:srcRect/>
            <a:stretch>
              <a:fillRect/>
            </a:stretch>
          </p:blipFill>
          <p:spPr bwMode="auto">
            <a:xfrm>
              <a:off x="6379013" y="1552832"/>
              <a:ext cx="601231" cy="887756"/>
            </a:xfrm>
            <a:prstGeom prst="rect">
              <a:avLst/>
            </a:prstGeom>
            <a:noFill/>
            <a:ln w="9525" algn="ctr">
              <a:noFill/>
              <a:miter lim="800000"/>
              <a:headEnd/>
              <a:tailEnd/>
            </a:ln>
          </p:spPr>
        </p:pic>
        <p:sp>
          <p:nvSpPr>
            <p:cNvPr id="43" name="Rectangle 3"/>
            <p:cNvSpPr>
              <a:spLocks noChangeArrowheads="1"/>
            </p:cNvSpPr>
            <p:nvPr/>
          </p:nvSpPr>
          <p:spPr bwMode="auto">
            <a:xfrm>
              <a:off x="971055" y="1140888"/>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44" name="Rectangle 20"/>
            <p:cNvSpPr>
              <a:spLocks noChangeArrowheads="1"/>
            </p:cNvSpPr>
            <p:nvPr/>
          </p:nvSpPr>
          <p:spPr bwMode="auto">
            <a:xfrm>
              <a:off x="1001495" y="1217088"/>
              <a:ext cx="1904999" cy="487955"/>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200" dirty="0" smtClean="0">
                  <a:solidFill>
                    <a:srgbClr val="808080"/>
                  </a:solidFill>
                  <a:latin typeface="+mj-lt"/>
                </a:rPr>
                <a:t>Účetní jednotky, místa,</a:t>
              </a:r>
              <a:br>
                <a:rPr lang="cs-CZ" sz="1200" dirty="0" smtClean="0">
                  <a:solidFill>
                    <a:srgbClr val="808080"/>
                  </a:solidFill>
                  <a:latin typeface="+mj-lt"/>
                </a:rPr>
              </a:br>
              <a:r>
                <a:rPr lang="cs-CZ" sz="1200" dirty="0" smtClean="0">
                  <a:solidFill>
                    <a:srgbClr val="808080"/>
                  </a:solidFill>
                  <a:latin typeface="+mj-lt"/>
                </a:rPr>
                <a:t>      skladová místa</a:t>
              </a:r>
              <a:endParaRPr lang="cs-CZ" sz="1200" dirty="0">
                <a:solidFill>
                  <a:srgbClr val="808080"/>
                </a:solidFill>
                <a:latin typeface="+mj-lt"/>
              </a:endParaRPr>
            </a:p>
          </p:txBody>
        </p:sp>
        <p:sp>
          <p:nvSpPr>
            <p:cNvPr id="45" name="Rectangle 4"/>
            <p:cNvSpPr>
              <a:spLocks noChangeArrowheads="1"/>
            </p:cNvSpPr>
            <p:nvPr/>
          </p:nvSpPr>
          <p:spPr bwMode="auto">
            <a:xfrm>
              <a:off x="3271342" y="1140888"/>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46" name="Freeform 6"/>
            <p:cNvSpPr>
              <a:spLocks/>
            </p:cNvSpPr>
            <p:nvPr/>
          </p:nvSpPr>
          <p:spPr bwMode="auto">
            <a:xfrm>
              <a:off x="2182317" y="1890188"/>
              <a:ext cx="642938" cy="309562"/>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cs-CZ">
                <a:latin typeface="+mj-lt"/>
              </a:endParaRPr>
            </a:p>
          </p:txBody>
        </p:sp>
        <p:sp>
          <p:nvSpPr>
            <p:cNvPr id="47" name="AutoShape 7"/>
            <p:cNvSpPr>
              <a:spLocks noChangeArrowheads="1"/>
            </p:cNvSpPr>
            <p:nvPr/>
          </p:nvSpPr>
          <p:spPr bwMode="auto">
            <a:xfrm>
              <a:off x="1172667" y="1934638"/>
              <a:ext cx="423863" cy="20161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48" name="AutoShape 8"/>
            <p:cNvSpPr>
              <a:spLocks noChangeArrowheads="1"/>
            </p:cNvSpPr>
            <p:nvPr/>
          </p:nvSpPr>
          <p:spPr bwMode="auto">
            <a:xfrm>
              <a:off x="1512392" y="1769538"/>
              <a:ext cx="885825" cy="43656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49" name="AutoShape 9"/>
            <p:cNvSpPr>
              <a:spLocks noChangeArrowheads="1"/>
            </p:cNvSpPr>
            <p:nvPr/>
          </p:nvSpPr>
          <p:spPr bwMode="auto">
            <a:xfrm>
              <a:off x="2039442" y="1934638"/>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0" name="AutoShape 10"/>
            <p:cNvSpPr>
              <a:spLocks noChangeArrowheads="1"/>
            </p:cNvSpPr>
            <p:nvPr/>
          </p:nvSpPr>
          <p:spPr bwMode="auto">
            <a:xfrm>
              <a:off x="1853705" y="1934638"/>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1" name="Rectangle 11"/>
            <p:cNvSpPr>
              <a:spLocks noChangeArrowheads="1"/>
            </p:cNvSpPr>
            <p:nvPr/>
          </p:nvSpPr>
          <p:spPr bwMode="auto">
            <a:xfrm>
              <a:off x="1612405" y="2069575"/>
              <a:ext cx="209550" cy="131763"/>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2" name="Rectangle 12"/>
            <p:cNvSpPr>
              <a:spLocks noChangeArrowheads="1"/>
            </p:cNvSpPr>
            <p:nvPr/>
          </p:nvSpPr>
          <p:spPr bwMode="auto">
            <a:xfrm>
              <a:off x="1979117" y="2072750"/>
              <a:ext cx="209550" cy="133350"/>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3" name="AutoShape 13"/>
            <p:cNvSpPr>
              <a:spLocks noChangeArrowheads="1"/>
            </p:cNvSpPr>
            <p:nvPr/>
          </p:nvSpPr>
          <p:spPr bwMode="auto">
            <a:xfrm>
              <a:off x="1653680" y="1940988"/>
              <a:ext cx="122237" cy="44450"/>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4" name="Rectangle 14"/>
            <p:cNvSpPr>
              <a:spLocks noChangeArrowheads="1"/>
            </p:cNvSpPr>
            <p:nvPr/>
          </p:nvSpPr>
          <p:spPr bwMode="auto">
            <a:xfrm>
              <a:off x="1255217" y="2044175"/>
              <a:ext cx="68263" cy="92075"/>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5" name="AutoShape 15" descr="Horizontal brick"/>
            <p:cNvSpPr>
              <a:spLocks noChangeArrowheads="1"/>
            </p:cNvSpPr>
            <p:nvPr/>
          </p:nvSpPr>
          <p:spPr bwMode="auto">
            <a:xfrm>
              <a:off x="1382217" y="1534588"/>
              <a:ext cx="73025" cy="42862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cs-CZ">
                <a:latin typeface="+mj-lt"/>
              </a:endParaRPr>
            </a:p>
          </p:txBody>
        </p:sp>
        <p:sp>
          <p:nvSpPr>
            <p:cNvPr id="56" name="AutoShape 16"/>
            <p:cNvSpPr>
              <a:spLocks noChangeArrowheads="1"/>
            </p:cNvSpPr>
            <p:nvPr/>
          </p:nvSpPr>
          <p:spPr bwMode="auto">
            <a:xfrm>
              <a:off x="1815605" y="1747313"/>
              <a:ext cx="150812" cy="85725"/>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57" name="AutoShape 17"/>
            <p:cNvSpPr>
              <a:spLocks noChangeArrowheads="1"/>
            </p:cNvSpPr>
            <p:nvPr/>
          </p:nvSpPr>
          <p:spPr bwMode="auto">
            <a:xfrm>
              <a:off x="2104530" y="1704450"/>
              <a:ext cx="36512" cy="103188"/>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58" name="Freeform 18"/>
            <p:cNvSpPr>
              <a:spLocks/>
            </p:cNvSpPr>
            <p:nvPr/>
          </p:nvSpPr>
          <p:spPr bwMode="auto">
            <a:xfrm>
              <a:off x="2291855" y="1766363"/>
              <a:ext cx="111125" cy="442912"/>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cs-CZ">
                <a:latin typeface="+mj-lt"/>
              </a:endParaRPr>
            </a:p>
          </p:txBody>
        </p:sp>
        <p:pic>
          <p:nvPicPr>
            <p:cNvPr id="60" name="Picture 21" descr="BS01045_"/>
            <p:cNvPicPr>
              <a:picLocks noChangeAspect="1" noChangeArrowheads="1"/>
            </p:cNvPicPr>
            <p:nvPr/>
          </p:nvPicPr>
          <p:blipFill>
            <a:blip r:embed="rId4" cstate="print"/>
            <a:srcRect/>
            <a:stretch>
              <a:fillRect/>
            </a:stretch>
          </p:blipFill>
          <p:spPr bwMode="auto">
            <a:xfrm>
              <a:off x="3868242" y="1567925"/>
              <a:ext cx="842963" cy="830263"/>
            </a:xfrm>
            <a:prstGeom prst="rect">
              <a:avLst/>
            </a:prstGeom>
            <a:noFill/>
            <a:ln w="9525">
              <a:noFill/>
              <a:miter lim="800000"/>
              <a:headEnd/>
              <a:tailEnd/>
            </a:ln>
          </p:spPr>
        </p:pic>
        <p:sp>
          <p:nvSpPr>
            <p:cNvPr id="61" name="AutoShape 22"/>
            <p:cNvSpPr>
              <a:spLocks noChangeArrowheads="1"/>
            </p:cNvSpPr>
            <p:nvPr/>
          </p:nvSpPr>
          <p:spPr bwMode="auto">
            <a:xfrm>
              <a:off x="2810967" y="1523475"/>
              <a:ext cx="541338" cy="71913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cs-CZ">
                <a:latin typeface="+mj-lt"/>
              </a:endParaRPr>
            </a:p>
          </p:txBody>
        </p:sp>
        <p:sp>
          <p:nvSpPr>
            <p:cNvPr id="62" name="Text Box 23"/>
            <p:cNvSpPr txBox="1">
              <a:spLocks noChangeArrowheads="1"/>
            </p:cNvSpPr>
            <p:nvPr/>
          </p:nvSpPr>
          <p:spPr bwMode="auto">
            <a:xfrm>
              <a:off x="3244354" y="2564875"/>
              <a:ext cx="2100541" cy="2400657"/>
            </a:xfrm>
            <a:prstGeom prst="rect">
              <a:avLst/>
            </a:prstGeom>
            <a:noFill/>
            <a:ln w="38100">
              <a:noFill/>
              <a:miter lim="800000"/>
              <a:headEnd/>
              <a:tailEnd/>
            </a:ln>
          </p:spPr>
          <p:txBody>
            <a:bodyPr wrap="square">
              <a:spAutoFit/>
            </a:bodyPr>
            <a:lstStyle/>
            <a:p>
              <a:pPr marL="180000" indent="-180000" eaLnBrk="0" hangingPunct="0">
                <a:spcBef>
                  <a:spcPct val="50000"/>
                </a:spcBef>
                <a:buFontTx/>
                <a:buChar char="•"/>
                <a:tabLst>
                  <a:tab pos="119063" algn="l"/>
                </a:tabLst>
              </a:pPr>
              <a:r>
                <a:rPr lang="cs-CZ" sz="1200" b="1" dirty="0" smtClean="0">
                  <a:latin typeface="+mj-lt"/>
                </a:rPr>
                <a:t>Kalendář hlavní knihy</a:t>
              </a:r>
              <a:br>
                <a:rPr lang="cs-CZ" sz="1200" b="1" dirty="0" smtClean="0">
                  <a:latin typeface="+mj-lt"/>
                </a:rPr>
              </a:br>
              <a:r>
                <a:rPr lang="cs-CZ" sz="1200" i="1" dirty="0" smtClean="0">
                  <a:latin typeface="+mj-lt"/>
                </a:rPr>
                <a:t>Údržba kalendáře HK</a:t>
              </a:r>
            </a:p>
            <a:p>
              <a:pPr marL="180000" indent="-180000" eaLnBrk="0" hangingPunct="0">
                <a:spcBef>
                  <a:spcPct val="50000"/>
                </a:spcBef>
                <a:buFontTx/>
                <a:buChar char="•"/>
                <a:tabLst>
                  <a:tab pos="119063" algn="l"/>
                </a:tabLst>
              </a:pPr>
              <a:r>
                <a:rPr lang="cs-CZ" sz="1200" b="1" dirty="0" smtClean="0">
                  <a:latin typeface="+mj-lt"/>
                </a:rPr>
                <a:t>Standardní transakce </a:t>
              </a:r>
              <a:br>
                <a:rPr lang="cs-CZ" sz="1200" b="1" dirty="0" smtClean="0">
                  <a:latin typeface="+mj-lt"/>
                </a:rPr>
              </a:br>
              <a:r>
                <a:rPr lang="cs-CZ" sz="1200" b="1" dirty="0" smtClean="0">
                  <a:latin typeface="+mj-lt"/>
                </a:rPr>
                <a:t>(půjčka)</a:t>
              </a:r>
              <a:r>
                <a:rPr lang="cs-CZ" sz="1200" dirty="0" smtClean="0">
                  <a:latin typeface="+mj-lt"/>
                </a:rPr>
                <a:t/>
              </a:r>
              <a:br>
                <a:rPr lang="cs-CZ" sz="1200" dirty="0" smtClean="0">
                  <a:latin typeface="+mj-lt"/>
                </a:rPr>
              </a:br>
              <a:r>
                <a:rPr lang="cs-CZ" sz="1200" i="1" dirty="0" smtClean="0">
                  <a:latin typeface="+mj-lt"/>
                </a:rPr>
                <a:t>Údržba standardních </a:t>
              </a:r>
              <a:br>
                <a:rPr lang="cs-CZ" sz="1200" i="1" dirty="0" smtClean="0">
                  <a:latin typeface="+mj-lt"/>
                </a:rPr>
              </a:br>
              <a:r>
                <a:rPr lang="cs-CZ" sz="1200" i="1" dirty="0" smtClean="0">
                  <a:latin typeface="+mj-lt"/>
                </a:rPr>
                <a:t>transakcí</a:t>
              </a:r>
            </a:p>
            <a:p>
              <a:pPr marL="180000" indent="-180000" eaLnBrk="0" hangingPunct="0">
                <a:spcBef>
                  <a:spcPct val="50000"/>
                </a:spcBef>
                <a:buFontTx/>
                <a:buChar char="•"/>
                <a:tabLst>
                  <a:tab pos="119063" algn="l"/>
                </a:tabLst>
              </a:pPr>
              <a:r>
                <a:rPr lang="cs-CZ" sz="1200" b="1" dirty="0" smtClean="0">
                  <a:latin typeface="+mj-lt"/>
                </a:rPr>
                <a:t>Zápis transakcí </a:t>
              </a:r>
              <a:br>
                <a:rPr lang="cs-CZ" sz="1200" b="1" dirty="0" smtClean="0">
                  <a:latin typeface="+mj-lt"/>
                </a:rPr>
              </a:br>
              <a:r>
                <a:rPr lang="cs-CZ" sz="1200" dirty="0" smtClean="0">
                  <a:latin typeface="+mj-lt"/>
                </a:rPr>
                <a:t>do hlavní knihy</a:t>
              </a:r>
              <a:br>
                <a:rPr lang="cs-CZ" sz="1200" dirty="0" smtClean="0">
                  <a:latin typeface="+mj-lt"/>
                </a:rPr>
              </a:br>
              <a:r>
                <a:rPr lang="cs-CZ" sz="1200" i="1" dirty="0" smtClean="0">
                  <a:latin typeface="+mj-lt"/>
                </a:rPr>
                <a:t>Zápis transakcí do HK</a:t>
              </a:r>
            </a:p>
            <a:p>
              <a:pPr marL="180000" indent="-180000" eaLnBrk="0" hangingPunct="0">
                <a:spcBef>
                  <a:spcPct val="50000"/>
                </a:spcBef>
                <a:buFontTx/>
                <a:buChar char="•"/>
                <a:tabLst>
                  <a:tab pos="119063" algn="l"/>
                </a:tabLst>
              </a:pPr>
              <a:r>
                <a:rPr lang="cs-CZ" sz="1200" b="1" dirty="0" smtClean="0">
                  <a:latin typeface="+mj-lt"/>
                </a:rPr>
                <a:t>Rozvaha</a:t>
              </a:r>
              <a:br>
                <a:rPr lang="cs-CZ" sz="1200" b="1" dirty="0" smtClean="0">
                  <a:latin typeface="+mj-lt"/>
                </a:rPr>
              </a:br>
              <a:r>
                <a:rPr lang="cs-CZ" sz="1200" i="1" dirty="0" smtClean="0">
                  <a:latin typeface="+mj-lt"/>
                </a:rPr>
                <a:t>Rozvaha</a:t>
              </a:r>
              <a:endParaRPr lang="cs-CZ" sz="1200" i="1" dirty="0">
                <a:latin typeface="+mj-lt"/>
              </a:endParaRPr>
            </a:p>
          </p:txBody>
        </p:sp>
        <p:sp>
          <p:nvSpPr>
            <p:cNvPr id="63" name="Oval 25"/>
            <p:cNvSpPr>
              <a:spLocks noChangeArrowheads="1"/>
            </p:cNvSpPr>
            <p:nvPr/>
          </p:nvSpPr>
          <p:spPr bwMode="auto">
            <a:xfrm>
              <a:off x="818655"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smtClean="0">
                  <a:solidFill>
                    <a:schemeClr val="bg1"/>
                  </a:solidFill>
                  <a:latin typeface="+mj-lt"/>
                </a:rPr>
                <a:t>1</a:t>
              </a:r>
              <a:endParaRPr lang="cs-CZ" sz="1800">
                <a:solidFill>
                  <a:schemeClr val="bg1"/>
                </a:solidFill>
                <a:latin typeface="+mj-lt"/>
              </a:endParaRPr>
            </a:p>
          </p:txBody>
        </p:sp>
        <p:sp>
          <p:nvSpPr>
            <p:cNvPr id="64" name="Oval 28"/>
            <p:cNvSpPr>
              <a:spLocks noChangeArrowheads="1"/>
            </p:cNvSpPr>
            <p:nvPr/>
          </p:nvSpPr>
          <p:spPr bwMode="auto">
            <a:xfrm>
              <a:off x="3103067"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dirty="0" smtClean="0">
                  <a:solidFill>
                    <a:schemeClr val="bg1"/>
                  </a:solidFill>
                  <a:latin typeface="+mj-lt"/>
                </a:rPr>
                <a:t>2</a:t>
              </a:r>
              <a:endParaRPr lang="cs-CZ" sz="1800" dirty="0">
                <a:solidFill>
                  <a:schemeClr val="bg1"/>
                </a:solidFill>
                <a:latin typeface="+mj-lt"/>
              </a:endParaRPr>
            </a:p>
          </p:txBody>
        </p:sp>
        <p:sp>
          <p:nvSpPr>
            <p:cNvPr id="65" name="Text Box 31"/>
            <p:cNvSpPr txBox="1">
              <a:spLocks noChangeArrowheads="1"/>
            </p:cNvSpPr>
            <p:nvPr/>
          </p:nvSpPr>
          <p:spPr bwMode="auto">
            <a:xfrm>
              <a:off x="922069" y="2564875"/>
              <a:ext cx="2212975" cy="3637919"/>
            </a:xfrm>
            <a:prstGeom prst="rect">
              <a:avLst/>
            </a:prstGeom>
            <a:noFill/>
            <a:ln w="38100">
              <a:noFill/>
              <a:miter lim="800000"/>
              <a:headEnd/>
              <a:tailEnd/>
            </a:ln>
          </p:spPr>
          <p:txBody>
            <a:bodyPr>
              <a:spAutoFit/>
            </a:bodyPr>
            <a:lstStyle/>
            <a:p>
              <a:pPr marL="180000" indent="-180000" eaLnBrk="0" hangingPunct="0">
                <a:lnSpc>
                  <a:spcPct val="90000"/>
                </a:lnSpc>
                <a:spcBef>
                  <a:spcPct val="50000"/>
                </a:spcBef>
                <a:buFontTx/>
                <a:buChar char="•"/>
                <a:tabLst>
                  <a:tab pos="119063" algn="l"/>
                </a:tabLst>
              </a:pPr>
              <a:r>
                <a:rPr lang="cs-CZ" sz="1200" b="1" dirty="0" smtClean="0">
                  <a:latin typeface="+mj-lt"/>
                </a:rPr>
                <a:t>Adresa firmy</a:t>
              </a:r>
              <a:br>
                <a:rPr lang="cs-CZ" sz="1200" b="1" dirty="0" smtClean="0">
                  <a:latin typeface="+mj-lt"/>
                </a:rPr>
              </a:br>
              <a:r>
                <a:rPr lang="cs-CZ" sz="1200" i="1" dirty="0" smtClean="0">
                  <a:latin typeface="+mj-lt"/>
                </a:rPr>
                <a:t>Údržba adres firem</a:t>
              </a:r>
              <a:endParaRPr lang="cs-CZ" sz="1200" dirty="0" smtClean="0">
                <a:latin typeface="+mj-lt"/>
              </a:endParaRPr>
            </a:p>
            <a:p>
              <a:pPr marL="180000" indent="-180000" eaLnBrk="0" hangingPunct="0">
                <a:lnSpc>
                  <a:spcPct val="90000"/>
                </a:lnSpc>
                <a:spcBef>
                  <a:spcPct val="50000"/>
                </a:spcBef>
                <a:buFontTx/>
                <a:buChar char="•"/>
                <a:tabLst>
                  <a:tab pos="119063" algn="l"/>
                </a:tabLst>
              </a:pPr>
              <a:r>
                <a:rPr lang="cs-CZ" sz="1200" b="1" dirty="0" smtClean="0">
                  <a:latin typeface="+mj-lt"/>
                </a:rPr>
                <a:t>Účetní jednotka</a:t>
              </a:r>
              <a:br>
                <a:rPr lang="cs-CZ" sz="1200" b="1" dirty="0" smtClean="0">
                  <a:latin typeface="+mj-lt"/>
                </a:rPr>
              </a:br>
              <a:r>
                <a:rPr lang="cs-CZ" sz="1200" i="1" dirty="0" smtClean="0">
                  <a:latin typeface="+mj-lt"/>
                </a:rPr>
                <a:t>Údržba účetních jednotek</a:t>
              </a:r>
            </a:p>
            <a:p>
              <a:pPr marL="180000" indent="-180000" eaLnBrk="0" hangingPunct="0">
                <a:lnSpc>
                  <a:spcPct val="90000"/>
                </a:lnSpc>
                <a:spcBef>
                  <a:spcPct val="50000"/>
                </a:spcBef>
                <a:buFontTx/>
                <a:buChar char="•"/>
                <a:tabLst>
                  <a:tab pos="119063" algn="l"/>
                </a:tabLst>
              </a:pPr>
              <a:r>
                <a:rPr lang="cs-CZ" sz="1200" b="1" dirty="0" smtClean="0">
                  <a:latin typeface="+mj-lt"/>
                </a:rPr>
                <a:t>Implicitní účetní jednotka </a:t>
              </a:r>
              <a:br>
                <a:rPr lang="cs-CZ" sz="1200" b="1" dirty="0" smtClean="0">
                  <a:latin typeface="+mj-lt"/>
                </a:rPr>
              </a:br>
              <a:r>
                <a:rPr lang="cs-CZ" sz="1200" i="1" dirty="0" smtClean="0">
                  <a:latin typeface="+mj-lt"/>
                </a:rPr>
                <a:t>Řízení systému/účtů</a:t>
              </a:r>
            </a:p>
            <a:p>
              <a:pPr marL="180000" indent="-180000" eaLnBrk="0" hangingPunct="0">
                <a:lnSpc>
                  <a:spcPct val="90000"/>
                </a:lnSpc>
                <a:spcBef>
                  <a:spcPct val="50000"/>
                </a:spcBef>
                <a:buFontTx/>
                <a:buChar char="•"/>
                <a:tabLst>
                  <a:tab pos="119063" algn="l"/>
                </a:tabLst>
              </a:pPr>
              <a:r>
                <a:rPr lang="cs-CZ" sz="1200" b="1" dirty="0" smtClean="0">
                  <a:latin typeface="+mj-lt"/>
                </a:rPr>
                <a:t>Banka </a:t>
              </a:r>
              <a:br>
                <a:rPr lang="cs-CZ" sz="1200" b="1" dirty="0" smtClean="0">
                  <a:latin typeface="+mj-lt"/>
                </a:rPr>
              </a:br>
              <a:r>
                <a:rPr lang="cs-CZ" sz="1200" i="1" dirty="0" smtClean="0">
                  <a:latin typeface="+mj-lt"/>
                </a:rPr>
                <a:t>Údržba bank a</a:t>
              </a:r>
              <a:br>
                <a:rPr lang="cs-CZ" sz="1200" i="1" dirty="0" smtClean="0">
                  <a:latin typeface="+mj-lt"/>
                </a:rPr>
              </a:br>
              <a:r>
                <a:rPr lang="cs-CZ" sz="1200" i="1" dirty="0" smtClean="0">
                  <a:latin typeface="+mj-lt"/>
                </a:rPr>
                <a:t>Řízení závazků</a:t>
              </a:r>
            </a:p>
            <a:p>
              <a:pPr marL="180000" indent="-180000" eaLnBrk="0" hangingPunct="0">
                <a:lnSpc>
                  <a:spcPct val="90000"/>
                </a:lnSpc>
                <a:spcBef>
                  <a:spcPct val="50000"/>
                </a:spcBef>
                <a:buFontTx/>
                <a:buChar char="•"/>
                <a:tabLst>
                  <a:tab pos="119063" algn="l"/>
                </a:tabLst>
              </a:pPr>
              <a:r>
                <a:rPr lang="cs-CZ" sz="1200" b="1" dirty="0" smtClean="0">
                  <a:latin typeface="+mj-lt"/>
                </a:rPr>
                <a:t>Status zásob</a:t>
              </a:r>
              <a:br>
                <a:rPr lang="cs-CZ" sz="1200" b="1" dirty="0" smtClean="0">
                  <a:latin typeface="+mj-lt"/>
                </a:rPr>
              </a:br>
              <a:r>
                <a:rPr lang="cs-CZ" sz="1200" i="1" dirty="0" smtClean="0">
                  <a:latin typeface="+mj-lt"/>
                </a:rPr>
                <a:t>Údržba kódů statusu zásob</a:t>
              </a:r>
            </a:p>
            <a:p>
              <a:pPr marL="180000" indent="-180000" eaLnBrk="0" hangingPunct="0">
                <a:lnSpc>
                  <a:spcPct val="90000"/>
                </a:lnSpc>
                <a:spcBef>
                  <a:spcPct val="50000"/>
                </a:spcBef>
                <a:buFontTx/>
                <a:buChar char="•"/>
                <a:tabLst>
                  <a:tab pos="119063" algn="l"/>
                </a:tabLst>
              </a:pPr>
              <a:r>
                <a:rPr lang="cs-CZ" sz="1200" b="1" dirty="0" smtClean="0">
                  <a:latin typeface="+mj-lt"/>
                </a:rPr>
                <a:t>Místo</a:t>
              </a:r>
              <a:br>
                <a:rPr lang="cs-CZ" sz="1200" b="1" dirty="0" smtClean="0">
                  <a:latin typeface="+mj-lt"/>
                </a:rPr>
              </a:br>
              <a:r>
                <a:rPr lang="cs-CZ" sz="1200" i="1" dirty="0" smtClean="0">
                  <a:latin typeface="+mj-lt"/>
                </a:rPr>
                <a:t>Údržba míst</a:t>
              </a:r>
            </a:p>
            <a:p>
              <a:pPr marL="180000" indent="-180000" eaLnBrk="0" hangingPunct="0">
                <a:lnSpc>
                  <a:spcPct val="90000"/>
                </a:lnSpc>
                <a:spcBef>
                  <a:spcPct val="50000"/>
                </a:spcBef>
                <a:buFontTx/>
                <a:buChar char="•"/>
                <a:tabLst>
                  <a:tab pos="119063" algn="l"/>
                </a:tabLst>
              </a:pPr>
              <a:r>
                <a:rPr lang="cs-CZ" sz="1200" b="1" dirty="0" smtClean="0">
                  <a:latin typeface="+mj-lt"/>
                </a:rPr>
                <a:t>Skladové místo</a:t>
              </a:r>
              <a:br>
                <a:rPr lang="cs-CZ" sz="1200" b="1" dirty="0" smtClean="0">
                  <a:latin typeface="+mj-lt"/>
                </a:rPr>
              </a:br>
              <a:r>
                <a:rPr lang="cs-CZ" sz="1200" i="1" dirty="0" smtClean="0">
                  <a:latin typeface="+mj-lt"/>
                </a:rPr>
                <a:t>Údržba skladových míst</a:t>
              </a:r>
              <a:endParaRPr lang="cs-CZ" sz="1200" i="1" dirty="0">
                <a:latin typeface="+mj-lt"/>
              </a:endParaRPr>
            </a:p>
          </p:txBody>
        </p:sp>
        <p:sp>
          <p:nvSpPr>
            <p:cNvPr id="66" name="AutoShape 22"/>
            <p:cNvSpPr>
              <a:spLocks noChangeArrowheads="1"/>
            </p:cNvSpPr>
            <p:nvPr/>
          </p:nvSpPr>
          <p:spPr bwMode="auto">
            <a:xfrm>
              <a:off x="5162280" y="1523475"/>
              <a:ext cx="541338" cy="71913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cs-CZ">
                <a:latin typeface="+mj-lt"/>
              </a:endParaRPr>
            </a:p>
          </p:txBody>
        </p:sp>
        <p:sp>
          <p:nvSpPr>
            <p:cNvPr id="67" name="Oval 28"/>
            <p:cNvSpPr>
              <a:spLocks noChangeArrowheads="1"/>
            </p:cNvSpPr>
            <p:nvPr/>
          </p:nvSpPr>
          <p:spPr bwMode="auto">
            <a:xfrm>
              <a:off x="5454383"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dirty="0" smtClean="0">
                  <a:solidFill>
                    <a:schemeClr val="bg1"/>
                  </a:solidFill>
                  <a:latin typeface="+mj-lt"/>
                </a:rPr>
                <a:t>3</a:t>
              </a:r>
              <a:endParaRPr lang="cs-CZ" sz="1800" dirty="0">
                <a:solidFill>
                  <a:schemeClr val="bg1"/>
                </a:solidFill>
                <a:latin typeface="+mj-lt"/>
              </a:endParaRPr>
            </a:p>
          </p:txBody>
        </p:sp>
        <p:sp>
          <p:nvSpPr>
            <p:cNvPr id="69" name="Rectangle 20"/>
            <p:cNvSpPr>
              <a:spLocks noChangeArrowheads="1"/>
            </p:cNvSpPr>
            <p:nvPr/>
          </p:nvSpPr>
          <p:spPr bwMode="auto">
            <a:xfrm>
              <a:off x="3516094" y="1249745"/>
              <a:ext cx="1665515" cy="334067"/>
            </a:xfrm>
            <a:prstGeom prst="rect">
              <a:avLst/>
            </a:prstGeom>
            <a:solidFill>
              <a:schemeClr val="bg1"/>
            </a:solidFill>
            <a:ln w="12700">
              <a:noFill/>
              <a:miter lim="800000"/>
              <a:headEnd/>
              <a:tailEnd/>
            </a:ln>
          </p:spPr>
          <p:txBody>
            <a:bodyPr wrap="square" lIns="115888" tIns="58738" rIns="115888" bIns="58738">
              <a:spAutoFit/>
            </a:bodyPr>
            <a:lstStyle/>
            <a:p>
              <a:pPr defTabSz="1487488" eaLnBrk="0" hangingPunct="0">
                <a:buClr>
                  <a:srgbClr val="0000FF"/>
                </a:buClr>
              </a:pPr>
              <a:r>
                <a:rPr lang="cs-CZ" sz="1400" dirty="0" smtClean="0">
                  <a:solidFill>
                    <a:srgbClr val="808080"/>
                  </a:solidFill>
                  <a:latin typeface="+mj-lt"/>
                </a:rPr>
                <a:t>Ekonomika firmy</a:t>
              </a:r>
              <a:endParaRPr lang="cs-CZ" sz="1400" dirty="0">
                <a:solidFill>
                  <a:srgbClr val="808080"/>
                </a:solidFill>
                <a:latin typeface="+mj-lt"/>
              </a:endParaRP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Cvičení</a:t>
            </a:r>
            <a:endParaRPr lang="en-US" dirty="0"/>
          </a:p>
        </p:txBody>
      </p:sp>
      <p:sp>
        <p:nvSpPr>
          <p:cNvPr id="76802" name="Footer Placeholder 1"/>
          <p:cNvSpPr>
            <a:spLocks noGrp="1"/>
          </p:cNvSpPr>
          <p:nvPr>
            <p:ph type="ftr" sz="quarter" idx="10"/>
          </p:nvPr>
        </p:nvSpPr>
        <p:spPr>
          <a:noFill/>
        </p:spPr>
        <p:txBody>
          <a:bodyPr/>
          <a:lstStyle/>
          <a:p>
            <a:pPr algn="r"/>
            <a:r>
              <a:rPr lang="en-US" smtClean="0"/>
              <a:t>QS-SU-630</a:t>
            </a:r>
          </a:p>
        </p:txBody>
      </p:sp>
      <p:pic>
        <p:nvPicPr>
          <p:cNvPr id="76804"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cs-CZ" dirty="0" smtClean="0"/>
              <a:t>Místa</a:t>
            </a:r>
            <a:endParaRPr lang="en-US" dirty="0"/>
          </a:p>
        </p:txBody>
      </p:sp>
      <p:sp>
        <p:nvSpPr>
          <p:cNvPr id="20482" name="Footer Placeholder 2"/>
          <p:cNvSpPr>
            <a:spLocks noGrp="1"/>
          </p:cNvSpPr>
          <p:nvPr>
            <p:ph type="ftr" sz="quarter" idx="10"/>
          </p:nvPr>
        </p:nvSpPr>
        <p:spPr>
          <a:noFill/>
        </p:spPr>
        <p:txBody>
          <a:bodyPr/>
          <a:lstStyle/>
          <a:p>
            <a:pPr algn="r"/>
            <a:r>
              <a:rPr lang="en-US" smtClean="0"/>
              <a:t>QS-SU-080</a:t>
            </a:r>
          </a:p>
        </p:txBody>
      </p:sp>
      <p:grpSp>
        <p:nvGrpSpPr>
          <p:cNvPr id="74" name="Group 73"/>
          <p:cNvGrpSpPr/>
          <p:nvPr/>
        </p:nvGrpSpPr>
        <p:grpSpPr>
          <a:xfrm>
            <a:off x="906463" y="1132638"/>
            <a:ext cx="7316787" cy="4746625"/>
            <a:chOff x="906463" y="1417638"/>
            <a:chExt cx="7316787" cy="4746625"/>
          </a:xfrm>
        </p:grpSpPr>
        <p:sp>
          <p:nvSpPr>
            <p:cNvPr id="614469" name="Rectangle 69"/>
            <p:cNvSpPr>
              <a:spLocks noChangeArrowheads="1"/>
            </p:cNvSpPr>
            <p:nvPr/>
          </p:nvSpPr>
          <p:spPr bwMode="auto">
            <a:xfrm>
              <a:off x="4567238" y="1584325"/>
              <a:ext cx="3656012" cy="2398092"/>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cs-CZ" sz="2000" dirty="0" smtClean="0">
                  <a:latin typeface="+mj-lt"/>
                </a:rPr>
                <a:t>Účetní jednotka musí mít alespoň jedno místo, aby bylo možno plánovat, spravovat a řídit zásoby</a:t>
              </a:r>
              <a:endParaRPr lang="en-US" sz="2000" dirty="0">
                <a:latin typeface="+mj-lt"/>
              </a:endParaRPr>
            </a:p>
            <a:p>
              <a:pPr marL="228600" indent="-228600" eaLnBrk="0" hangingPunct="0">
                <a:spcBef>
                  <a:spcPct val="50000"/>
                </a:spcBef>
                <a:buClr>
                  <a:srgbClr val="003366"/>
                </a:buClr>
                <a:buFont typeface="Wingdings" pitchFamily="2" charset="2"/>
                <a:buChar char="s"/>
              </a:pPr>
              <a:r>
                <a:rPr lang="cs-CZ" sz="2000" dirty="0" smtClean="0">
                  <a:latin typeface="+mj-lt"/>
                </a:rPr>
                <a:t>Samostatná místa se obvykle zavádějí pro oddělená fyzická umístění</a:t>
              </a:r>
              <a:endParaRPr lang="en-US" sz="2000" dirty="0">
                <a:latin typeface="+mj-lt"/>
              </a:endParaRPr>
            </a:p>
          </p:txBody>
        </p:sp>
        <p:sp>
          <p:nvSpPr>
            <p:cNvPr id="20485" name="Rectangle 140"/>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a:latin typeface="+mj-lt"/>
              </a:endParaRPr>
            </a:p>
          </p:txBody>
        </p:sp>
        <p:sp>
          <p:nvSpPr>
            <p:cNvPr id="20486" name="Rectangle 141"/>
            <p:cNvSpPr>
              <a:spLocks noChangeArrowheads="1"/>
            </p:cNvSpPr>
            <p:nvPr/>
          </p:nvSpPr>
          <p:spPr bwMode="auto">
            <a:xfrm>
              <a:off x="1184461" y="3902075"/>
              <a:ext cx="2556265" cy="395622"/>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r>
                <a:rPr lang="cs-CZ" sz="1800" b="1" dirty="0" smtClean="0">
                  <a:solidFill>
                    <a:srgbClr val="003366"/>
                  </a:solidFill>
                  <a:latin typeface="+mj-lt"/>
                </a:rPr>
                <a:t>Účetní jednotka</a:t>
              </a:r>
              <a:r>
                <a:rPr lang="en-US" sz="1800" b="1" dirty="0" smtClean="0">
                  <a:solidFill>
                    <a:srgbClr val="003366"/>
                  </a:solidFill>
                  <a:latin typeface="+mj-lt"/>
                </a:rPr>
                <a:t> </a:t>
              </a:r>
              <a:r>
                <a:rPr lang="en-US" sz="1800" b="1" dirty="0">
                  <a:solidFill>
                    <a:srgbClr val="003366"/>
                  </a:solidFill>
                  <a:latin typeface="+mj-lt"/>
                </a:rPr>
                <a:t>200</a:t>
              </a:r>
            </a:p>
          </p:txBody>
        </p:sp>
        <p:sp>
          <p:nvSpPr>
            <p:cNvPr id="20487" name="Rectangle 142"/>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a:latin typeface="+mj-lt"/>
              </a:endParaRPr>
            </a:p>
          </p:txBody>
        </p:sp>
        <p:grpSp>
          <p:nvGrpSpPr>
            <p:cNvPr id="20488" name="Group 143"/>
            <p:cNvGrpSpPr>
              <a:grpSpLocks/>
            </p:cNvGrpSpPr>
            <p:nvPr/>
          </p:nvGrpSpPr>
          <p:grpSpPr bwMode="auto">
            <a:xfrm>
              <a:off x="5027613" y="4445000"/>
              <a:ext cx="2735262" cy="790575"/>
              <a:chOff x="2636" y="3075"/>
              <a:chExt cx="1723" cy="498"/>
            </a:xfrm>
          </p:grpSpPr>
          <p:sp>
            <p:nvSpPr>
              <p:cNvPr id="20537" name="Freeform 144"/>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a:latin typeface="+mj-lt"/>
                </a:endParaRPr>
              </a:p>
            </p:txBody>
          </p:sp>
          <p:sp>
            <p:nvSpPr>
              <p:cNvPr id="20538" name="AutoShape 145"/>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a:latin typeface="+mj-lt"/>
                </a:endParaRPr>
              </a:p>
            </p:txBody>
          </p:sp>
          <p:sp>
            <p:nvSpPr>
              <p:cNvPr id="20539" name="Freeform 146"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a:latin typeface="+mj-lt"/>
                </a:endParaRPr>
              </a:p>
            </p:txBody>
          </p:sp>
          <p:sp>
            <p:nvSpPr>
              <p:cNvPr id="20540" name="Freeform 147"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a:latin typeface="+mj-lt"/>
                </a:endParaRPr>
              </a:p>
            </p:txBody>
          </p:sp>
          <p:sp>
            <p:nvSpPr>
              <p:cNvPr id="20541" name="AutoShape 148"/>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a:latin typeface="+mj-lt"/>
                </a:endParaRPr>
              </a:p>
            </p:txBody>
          </p:sp>
          <p:sp>
            <p:nvSpPr>
              <p:cNvPr id="20542" name="AutoShape 149"/>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a:latin typeface="+mj-lt"/>
                </a:endParaRPr>
              </a:p>
            </p:txBody>
          </p:sp>
          <p:sp>
            <p:nvSpPr>
              <p:cNvPr id="20543" name="Line 150"/>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a:latin typeface="+mj-lt"/>
                </a:endParaRPr>
              </a:p>
            </p:txBody>
          </p:sp>
          <p:sp>
            <p:nvSpPr>
              <p:cNvPr id="20544" name="Oval 151"/>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a:latin typeface="+mj-lt"/>
                </a:endParaRPr>
              </a:p>
            </p:txBody>
          </p:sp>
          <p:sp>
            <p:nvSpPr>
              <p:cNvPr id="20545" name="Oval 152"/>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a:latin typeface="+mj-lt"/>
                </a:endParaRPr>
              </a:p>
            </p:txBody>
          </p:sp>
          <p:sp>
            <p:nvSpPr>
              <p:cNvPr id="20546" name="Rectangle 153"/>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a:latin typeface="+mj-lt"/>
                </a:endParaRPr>
              </a:p>
            </p:txBody>
          </p:sp>
          <p:sp>
            <p:nvSpPr>
              <p:cNvPr id="20547" name="Freeform 154"/>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a:latin typeface="+mj-lt"/>
                </a:endParaRPr>
              </a:p>
            </p:txBody>
          </p:sp>
          <p:sp>
            <p:nvSpPr>
              <p:cNvPr id="20548" name="AutoShape 155"/>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sp>
            <p:nvSpPr>
              <p:cNvPr id="20549" name="AutoShape 156"/>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sp>
            <p:nvSpPr>
              <p:cNvPr id="20550" name="AutoShape 157"/>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sp>
            <p:nvSpPr>
              <p:cNvPr id="20551" name="AutoShape 158"/>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a:latin typeface="+mj-lt"/>
                </a:endParaRPr>
              </a:p>
            </p:txBody>
          </p:sp>
          <p:pic>
            <p:nvPicPr>
              <p:cNvPr id="20552" name="Picture 159"/>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sp>
          <p:nvSpPr>
            <p:cNvPr id="20489" name="Rectangle 160"/>
            <p:cNvSpPr>
              <a:spLocks noChangeArrowheads="1"/>
            </p:cNvSpPr>
            <p:nvPr/>
          </p:nvSpPr>
          <p:spPr bwMode="auto">
            <a:xfrm>
              <a:off x="1524959" y="2938463"/>
              <a:ext cx="1771320"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smtClean="0">
                  <a:latin typeface="+mj-lt"/>
                </a:rPr>
                <a:t>P</a:t>
              </a:r>
              <a:r>
                <a:rPr lang="cs-CZ" sz="1800" b="1" dirty="0" smtClean="0">
                  <a:latin typeface="+mj-lt"/>
                </a:rPr>
                <a:t>rovozovna</a:t>
              </a:r>
              <a:r>
                <a:rPr lang="en-US" sz="1800" b="1" dirty="0" smtClean="0">
                  <a:latin typeface="+mj-lt"/>
                </a:rPr>
                <a:t> </a:t>
              </a:r>
              <a:r>
                <a:rPr lang="en-US" sz="1800" b="1" dirty="0">
                  <a:latin typeface="+mj-lt"/>
                </a:rPr>
                <a:t>A</a:t>
              </a:r>
              <a:br>
                <a:rPr lang="en-US" sz="1800" b="1" dirty="0">
                  <a:latin typeface="+mj-lt"/>
                </a:rPr>
              </a:br>
              <a:r>
                <a:rPr lang="en-US" sz="1800" b="1" dirty="0" smtClean="0">
                  <a:latin typeface="+mj-lt"/>
                </a:rPr>
                <a:t>(</a:t>
              </a:r>
              <a:r>
                <a:rPr lang="cs-CZ" sz="1800" b="1" dirty="0" smtClean="0">
                  <a:latin typeface="+mj-lt"/>
                </a:rPr>
                <a:t>Místo</a:t>
              </a:r>
              <a:r>
                <a:rPr lang="en-US" sz="1800" b="1" dirty="0" smtClean="0">
                  <a:latin typeface="+mj-lt"/>
                </a:rPr>
                <a:t> </a:t>
              </a:r>
              <a:r>
                <a:rPr lang="en-US" sz="1800" b="1" dirty="0">
                  <a:latin typeface="+mj-lt"/>
                </a:rPr>
                <a:t>A)</a:t>
              </a:r>
            </a:p>
          </p:txBody>
        </p:sp>
        <p:grpSp>
          <p:nvGrpSpPr>
            <p:cNvPr id="20490" name="Group 161"/>
            <p:cNvGrpSpPr>
              <a:grpSpLocks/>
            </p:cNvGrpSpPr>
            <p:nvPr/>
          </p:nvGrpSpPr>
          <p:grpSpPr bwMode="auto">
            <a:xfrm>
              <a:off x="1116013" y="1763713"/>
              <a:ext cx="2873375" cy="1173162"/>
              <a:chOff x="673" y="1182"/>
              <a:chExt cx="1810" cy="739"/>
            </a:xfrm>
          </p:grpSpPr>
          <p:sp>
            <p:nvSpPr>
              <p:cNvPr id="20524" name="Freeform 162"/>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latin typeface="+mj-lt"/>
                </a:endParaRPr>
              </a:p>
            </p:txBody>
          </p:sp>
          <p:sp>
            <p:nvSpPr>
              <p:cNvPr id="20525" name="AutoShape 163"/>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20526" name="AutoShape 164"/>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latin typeface="+mj-lt"/>
                </a:endParaRPr>
              </a:p>
            </p:txBody>
          </p:sp>
          <p:sp>
            <p:nvSpPr>
              <p:cNvPr id="20527" name="AutoShape 165"/>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20528" name="AutoShape 166"/>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20529" name="Rectangle 167"/>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20530" name="Rectangle 168"/>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20531" name="AutoShape 169"/>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a:latin typeface="+mj-lt"/>
                </a:endParaRPr>
              </a:p>
            </p:txBody>
          </p:sp>
          <p:sp>
            <p:nvSpPr>
              <p:cNvPr id="20532" name="Rectangle 170"/>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a:latin typeface="+mj-lt"/>
                </a:endParaRPr>
              </a:p>
            </p:txBody>
          </p:sp>
          <p:sp>
            <p:nvSpPr>
              <p:cNvPr id="20533" name="AutoShape 171"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20534" name="AutoShape 172"/>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20535" name="AutoShape 173"/>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latin typeface="+mj-lt"/>
                </a:endParaRPr>
              </a:p>
            </p:txBody>
          </p:sp>
          <p:sp>
            <p:nvSpPr>
              <p:cNvPr id="20536" name="Freeform 174"/>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latin typeface="+mj-lt"/>
                </a:endParaRPr>
              </a:p>
            </p:txBody>
          </p:sp>
        </p:grpSp>
        <p:grpSp>
          <p:nvGrpSpPr>
            <p:cNvPr id="20491" name="Group 175"/>
            <p:cNvGrpSpPr>
              <a:grpSpLocks/>
            </p:cNvGrpSpPr>
            <p:nvPr/>
          </p:nvGrpSpPr>
          <p:grpSpPr bwMode="auto">
            <a:xfrm>
              <a:off x="1493838" y="4473575"/>
              <a:ext cx="3011487" cy="760413"/>
              <a:chOff x="648" y="3057"/>
              <a:chExt cx="1897" cy="479"/>
            </a:xfrm>
          </p:grpSpPr>
          <p:grpSp>
            <p:nvGrpSpPr>
              <p:cNvPr id="20495" name="Group 176"/>
              <p:cNvGrpSpPr>
                <a:grpSpLocks/>
              </p:cNvGrpSpPr>
              <p:nvPr/>
            </p:nvGrpSpPr>
            <p:grpSpPr bwMode="auto">
              <a:xfrm>
                <a:off x="2322" y="3456"/>
                <a:ext cx="223" cy="73"/>
                <a:chOff x="2482" y="3131"/>
                <a:chExt cx="223" cy="73"/>
              </a:xfrm>
            </p:grpSpPr>
            <p:sp>
              <p:nvSpPr>
                <p:cNvPr id="20522" name="Freeform 177"/>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a:latin typeface="+mj-lt"/>
                  </a:endParaRPr>
                </a:p>
              </p:txBody>
            </p:sp>
            <p:sp>
              <p:nvSpPr>
                <p:cNvPr id="20523" name="Freeform 178"/>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a:latin typeface="+mj-lt"/>
                  </a:endParaRPr>
                </a:p>
              </p:txBody>
            </p:sp>
          </p:grpSp>
          <p:sp>
            <p:nvSpPr>
              <p:cNvPr id="20496" name="Freeform 179"/>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a:latin typeface="+mj-lt"/>
                </a:endParaRPr>
              </a:p>
            </p:txBody>
          </p:sp>
          <p:sp>
            <p:nvSpPr>
              <p:cNvPr id="20497" name="AutoShape 180"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a:latin typeface="+mj-lt"/>
                </a:endParaRPr>
              </a:p>
            </p:txBody>
          </p:sp>
          <p:sp>
            <p:nvSpPr>
              <p:cNvPr id="20498" name="Freeform 181"/>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a:latin typeface="+mj-lt"/>
                </a:endParaRPr>
              </a:p>
            </p:txBody>
          </p:sp>
          <p:sp>
            <p:nvSpPr>
              <p:cNvPr id="20499" name="AutoShape 182"/>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20500" name="AutoShape 183"/>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20501" name="Freeform 184"/>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a:latin typeface="+mj-lt"/>
                </a:endParaRPr>
              </a:p>
            </p:txBody>
          </p:sp>
          <p:sp>
            <p:nvSpPr>
              <p:cNvPr id="20502" name="Rectangle 185"/>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a:latin typeface="+mj-lt"/>
                </a:endParaRPr>
              </a:p>
            </p:txBody>
          </p:sp>
          <p:sp>
            <p:nvSpPr>
              <p:cNvPr id="20503" name="AutoShape 186"/>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a:latin typeface="+mj-lt"/>
                </a:endParaRPr>
              </a:p>
            </p:txBody>
          </p:sp>
          <p:sp>
            <p:nvSpPr>
              <p:cNvPr id="20504" name="AutoShape 187"/>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latin typeface="+mj-lt"/>
                </a:endParaRPr>
              </a:p>
            </p:txBody>
          </p:sp>
          <p:sp>
            <p:nvSpPr>
              <p:cNvPr id="20505" name="AutoShape 188"/>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latin typeface="+mj-lt"/>
                </a:endParaRPr>
              </a:p>
            </p:txBody>
          </p:sp>
          <p:grpSp>
            <p:nvGrpSpPr>
              <p:cNvPr id="20506" name="Group 189"/>
              <p:cNvGrpSpPr>
                <a:grpSpLocks/>
              </p:cNvGrpSpPr>
              <p:nvPr/>
            </p:nvGrpSpPr>
            <p:grpSpPr bwMode="auto">
              <a:xfrm>
                <a:off x="1931" y="3354"/>
                <a:ext cx="477" cy="176"/>
                <a:chOff x="2091" y="3029"/>
                <a:chExt cx="477" cy="176"/>
              </a:xfrm>
            </p:grpSpPr>
            <p:sp>
              <p:nvSpPr>
                <p:cNvPr id="20516" name="Freeform 190"/>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a:latin typeface="+mj-lt"/>
                  </a:endParaRPr>
                </a:p>
              </p:txBody>
            </p:sp>
            <p:sp>
              <p:nvSpPr>
                <p:cNvPr id="20517" name="AutoShape 191"/>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a:latin typeface="+mj-lt"/>
                  </a:endParaRPr>
                </a:p>
              </p:txBody>
            </p:sp>
            <p:sp>
              <p:nvSpPr>
                <p:cNvPr id="20518" name="Freeform 192"/>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a:latin typeface="+mj-lt"/>
                  </a:endParaRPr>
                </a:p>
              </p:txBody>
            </p:sp>
            <p:sp>
              <p:nvSpPr>
                <p:cNvPr id="20519" name="Freeform 193"/>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a:latin typeface="+mj-lt"/>
                  </a:endParaRPr>
                </a:p>
              </p:txBody>
            </p:sp>
            <p:sp>
              <p:nvSpPr>
                <p:cNvPr id="20520" name="Line 194"/>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a:latin typeface="+mj-lt"/>
                  </a:endParaRPr>
                </a:p>
              </p:txBody>
            </p:sp>
            <p:sp>
              <p:nvSpPr>
                <p:cNvPr id="20521" name="Freeform 195"/>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a:latin typeface="+mj-lt"/>
                  </a:endParaRPr>
                </a:p>
              </p:txBody>
            </p:sp>
          </p:grpSp>
          <p:sp>
            <p:nvSpPr>
              <p:cNvPr id="20507" name="AutoShape 196"/>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a:latin typeface="+mj-lt"/>
                </a:endParaRPr>
              </a:p>
            </p:txBody>
          </p:sp>
          <p:sp>
            <p:nvSpPr>
              <p:cNvPr id="20508" name="Freeform 197"/>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a:latin typeface="+mj-lt"/>
                </a:endParaRPr>
              </a:p>
            </p:txBody>
          </p:sp>
          <p:sp>
            <p:nvSpPr>
              <p:cNvPr id="20509" name="AutoShape 198"/>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20510" name="AutoShape 199"/>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a:latin typeface="+mj-lt"/>
                </a:endParaRPr>
              </a:p>
            </p:txBody>
          </p:sp>
          <p:sp>
            <p:nvSpPr>
              <p:cNvPr id="20511" name="AutoShape 200"/>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sp>
            <p:nvSpPr>
              <p:cNvPr id="20512" name="AutoShape 201"/>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sp>
            <p:nvSpPr>
              <p:cNvPr id="20513" name="AutoShape 202"/>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sp>
            <p:nvSpPr>
              <p:cNvPr id="20514" name="Rectangle 203"/>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a:latin typeface="+mj-lt"/>
                </a:endParaRPr>
              </a:p>
            </p:txBody>
          </p:sp>
          <p:sp>
            <p:nvSpPr>
              <p:cNvPr id="20515" name="AutoShape 204"/>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a:latin typeface="+mj-lt"/>
                </a:endParaRPr>
              </a:p>
            </p:txBody>
          </p:sp>
        </p:grpSp>
        <p:sp>
          <p:nvSpPr>
            <p:cNvPr id="20492" name="Rectangle 205"/>
            <p:cNvSpPr>
              <a:spLocks noChangeArrowheads="1"/>
            </p:cNvSpPr>
            <p:nvPr/>
          </p:nvSpPr>
          <p:spPr bwMode="auto">
            <a:xfrm>
              <a:off x="5186736" y="5278438"/>
              <a:ext cx="123591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cs-CZ" sz="1800" b="1" dirty="0" smtClean="0">
                  <a:latin typeface="+mj-lt"/>
                </a:rPr>
                <a:t>Sklad</a:t>
              </a:r>
              <a:r>
                <a:rPr lang="en-US" sz="1800" b="1" dirty="0">
                  <a:latin typeface="+mj-lt"/>
                </a:rPr>
                <a:t/>
              </a:r>
              <a:br>
                <a:rPr lang="en-US" sz="1800" b="1" dirty="0">
                  <a:latin typeface="+mj-lt"/>
                </a:rPr>
              </a:br>
              <a:r>
                <a:rPr lang="en-US" sz="1800" b="1" dirty="0" smtClean="0">
                  <a:latin typeface="+mj-lt"/>
                </a:rPr>
                <a:t>(</a:t>
              </a:r>
              <a:r>
                <a:rPr lang="cs-CZ" sz="1800" b="1" dirty="0" smtClean="0">
                  <a:latin typeface="+mj-lt"/>
                </a:rPr>
                <a:t>Místo</a:t>
              </a:r>
              <a:r>
                <a:rPr lang="en-US" sz="1800" b="1" dirty="0" smtClean="0">
                  <a:latin typeface="+mj-lt"/>
                </a:rPr>
                <a:t> </a:t>
              </a:r>
              <a:r>
                <a:rPr lang="en-US" sz="1800" b="1" dirty="0">
                  <a:latin typeface="+mj-lt"/>
                </a:rPr>
                <a:t>C)</a:t>
              </a:r>
            </a:p>
          </p:txBody>
        </p:sp>
        <p:sp>
          <p:nvSpPr>
            <p:cNvPr id="20493" name="Rectangle 206"/>
            <p:cNvSpPr>
              <a:spLocks noChangeArrowheads="1"/>
            </p:cNvSpPr>
            <p:nvPr/>
          </p:nvSpPr>
          <p:spPr bwMode="auto">
            <a:xfrm>
              <a:off x="1085482" y="5278438"/>
              <a:ext cx="1881926"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smtClean="0">
                  <a:latin typeface="+mj-lt"/>
                </a:rPr>
                <a:t>P</a:t>
              </a:r>
              <a:r>
                <a:rPr lang="cs-CZ" sz="1800" b="1" dirty="0" smtClean="0">
                  <a:latin typeface="+mj-lt"/>
                </a:rPr>
                <a:t>rovoozovna</a:t>
              </a:r>
              <a:r>
                <a:rPr lang="en-US" sz="1800" b="1" dirty="0" smtClean="0">
                  <a:latin typeface="+mj-lt"/>
                </a:rPr>
                <a:t> </a:t>
              </a:r>
              <a:r>
                <a:rPr lang="en-US" sz="1800" b="1" dirty="0">
                  <a:latin typeface="+mj-lt"/>
                </a:rPr>
                <a:t>B</a:t>
              </a:r>
              <a:br>
                <a:rPr lang="en-US" sz="1800" b="1" dirty="0">
                  <a:latin typeface="+mj-lt"/>
                </a:rPr>
              </a:br>
              <a:r>
                <a:rPr lang="en-US" sz="1800" b="1" dirty="0" smtClean="0">
                  <a:latin typeface="+mj-lt"/>
                </a:rPr>
                <a:t>(</a:t>
              </a:r>
              <a:r>
                <a:rPr lang="cs-CZ" sz="1800" b="1" dirty="0" smtClean="0">
                  <a:latin typeface="+mj-lt"/>
                </a:rPr>
                <a:t>Místo</a:t>
              </a:r>
              <a:r>
                <a:rPr lang="en-US" sz="1800" b="1" dirty="0" smtClean="0">
                  <a:latin typeface="+mj-lt"/>
                </a:rPr>
                <a:t> </a:t>
              </a:r>
              <a:r>
                <a:rPr lang="en-US" sz="1800" b="1" dirty="0">
                  <a:latin typeface="+mj-lt"/>
                </a:rPr>
                <a:t>B)</a:t>
              </a:r>
            </a:p>
          </p:txBody>
        </p:sp>
        <p:sp>
          <p:nvSpPr>
            <p:cNvPr id="20494" name="Rectangle 207"/>
            <p:cNvSpPr>
              <a:spLocks noChangeArrowheads="1"/>
            </p:cNvSpPr>
            <p:nvPr/>
          </p:nvSpPr>
          <p:spPr bwMode="auto">
            <a:xfrm>
              <a:off x="1186049" y="1417638"/>
              <a:ext cx="2554677" cy="395622"/>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800" b="1" dirty="0" smtClean="0">
                  <a:solidFill>
                    <a:srgbClr val="003366"/>
                  </a:solidFill>
                  <a:latin typeface="+mj-lt"/>
                </a:rPr>
                <a:t>Účetní jednotka</a:t>
              </a:r>
              <a:r>
                <a:rPr lang="en-US" sz="1800" b="1" dirty="0" smtClean="0">
                  <a:solidFill>
                    <a:srgbClr val="003366"/>
                  </a:solidFill>
                  <a:latin typeface="+mj-lt"/>
                </a:rPr>
                <a:t> </a:t>
              </a:r>
              <a:r>
                <a:rPr lang="en-US" sz="1800" b="1" dirty="0">
                  <a:solidFill>
                    <a:srgbClr val="003366"/>
                  </a:solidFill>
                  <a:latin typeface="+mj-lt"/>
                </a:rPr>
                <a:t>100</a:t>
              </a:r>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smtClean="0"/>
              <a:t>2008-QS-SU-</a:t>
            </a:r>
            <a:endParaRPr lang="en-US"/>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normAutofit/>
          </a:bodyPr>
          <a:lstStyle/>
          <a:p>
            <a:pPr eaLnBrk="1" hangingPunct="1"/>
            <a:r>
              <a:rPr lang="en-US" sz="2400" dirty="0" smtClean="0"/>
              <a:t>QAD Enterprise Applications Standard Edition</a:t>
            </a:r>
          </a:p>
        </p:txBody>
      </p:sp>
      <p:sp>
        <p:nvSpPr>
          <p:cNvPr id="77827" name="Rectangle 3"/>
          <p:cNvSpPr>
            <a:spLocks noGrp="1" noChangeArrowheads="1"/>
          </p:cNvSpPr>
          <p:nvPr>
            <p:ph type="body" sz="quarter" idx="10"/>
          </p:nvPr>
        </p:nvSpPr>
        <p:spPr>
          <a:xfrm>
            <a:off x="457200" y="1417637"/>
            <a:ext cx="8229600" cy="498249"/>
          </a:xfrm>
        </p:spPr>
        <p:txBody>
          <a:bodyPr/>
          <a:lstStyle/>
          <a:p>
            <a:pPr eaLnBrk="1" hangingPunct="1"/>
            <a:r>
              <a:rPr lang="cs-CZ" sz="2800" dirty="0" smtClean="0"/>
              <a:t>Nastavení výrobního prostředí</a:t>
            </a:r>
            <a:endParaRPr lang="en-US" sz="2800" dirty="0" smtClean="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51"/>
          <p:cNvSpPr>
            <a:spLocks noGrp="1"/>
          </p:cNvSpPr>
          <p:nvPr>
            <p:ph type="title"/>
          </p:nvPr>
        </p:nvSpPr>
        <p:spPr/>
        <p:txBody>
          <a:bodyPr>
            <a:normAutofit/>
          </a:bodyPr>
          <a:lstStyle/>
          <a:p>
            <a:r>
              <a:rPr lang="cs-CZ" dirty="0" smtClean="0"/>
              <a:t>Výroba</a:t>
            </a:r>
            <a:endParaRPr lang="en-US" dirty="0"/>
          </a:p>
        </p:txBody>
      </p:sp>
      <p:sp>
        <p:nvSpPr>
          <p:cNvPr id="78850" name="Footer Placeholder 2"/>
          <p:cNvSpPr>
            <a:spLocks noGrp="1"/>
          </p:cNvSpPr>
          <p:nvPr>
            <p:ph type="ftr" sz="quarter" idx="10"/>
          </p:nvPr>
        </p:nvSpPr>
        <p:spPr>
          <a:noFill/>
        </p:spPr>
        <p:txBody>
          <a:bodyPr/>
          <a:lstStyle/>
          <a:p>
            <a:pPr algn="r"/>
            <a:r>
              <a:rPr lang="en-US" smtClean="0"/>
              <a:t>QS-SU-650</a:t>
            </a:r>
          </a:p>
        </p:txBody>
      </p:sp>
      <p:sp>
        <p:nvSpPr>
          <p:cNvPr id="78872" name="Rectangle 64"/>
          <p:cNvSpPr>
            <a:spLocks noChangeArrowheads="1"/>
          </p:cNvSpPr>
          <p:nvPr/>
        </p:nvSpPr>
        <p:spPr bwMode="auto">
          <a:xfrm>
            <a:off x="2990850" y="4052888"/>
            <a:ext cx="6153150" cy="2498725"/>
          </a:xfrm>
          <a:prstGeom prst="rect">
            <a:avLst/>
          </a:prstGeom>
          <a:solidFill>
            <a:schemeClr val="bg1">
              <a:alpha val="50195"/>
            </a:schemeClr>
          </a:solidFill>
          <a:ln w="38100">
            <a:noFill/>
            <a:miter lim="800000"/>
            <a:headEnd/>
            <a:tailEnd/>
          </a:ln>
        </p:spPr>
        <p:txBody>
          <a:bodyPr wrap="none" anchor="ctr"/>
          <a:lstStyle/>
          <a:p>
            <a:endParaRPr lang="en-US"/>
          </a:p>
        </p:txBody>
      </p:sp>
      <p:cxnSp>
        <p:nvCxnSpPr>
          <p:cNvPr id="54" name="AutoShape 41"/>
          <p:cNvCxnSpPr>
            <a:cxnSpLocks noChangeShapeType="1"/>
            <a:stCxn id="67" idx="3"/>
            <a:endCxn id="61" idx="1"/>
          </p:cNvCxnSpPr>
          <p:nvPr/>
        </p:nvCxnSpPr>
        <p:spPr bwMode="auto">
          <a:xfrm flipH="1">
            <a:off x="430213" y="2350300"/>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sp>
        <p:nvSpPr>
          <p:cNvPr id="55" name="Rectangle 5"/>
          <p:cNvSpPr>
            <a:spLocks noChangeArrowheads="1"/>
          </p:cNvSpPr>
          <p:nvPr/>
        </p:nvSpPr>
        <p:spPr bwMode="auto">
          <a:xfrm>
            <a:off x="3409950" y="3798100"/>
            <a:ext cx="2486025"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56" name="Rectangle 6"/>
          <p:cNvSpPr>
            <a:spLocks noChangeArrowheads="1"/>
          </p:cNvSpPr>
          <p:nvPr/>
        </p:nvSpPr>
        <p:spPr bwMode="auto">
          <a:xfrm>
            <a:off x="3555038" y="3844138"/>
            <a:ext cx="2254593"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Kalkulace nákladů</a:t>
            </a:r>
            <a:endParaRPr lang="en-US" sz="2000" dirty="0">
              <a:solidFill>
                <a:srgbClr val="003366"/>
              </a:solidFill>
            </a:endParaRPr>
          </a:p>
        </p:txBody>
      </p:sp>
      <p:sp>
        <p:nvSpPr>
          <p:cNvPr id="57" name="AutoShape 7"/>
          <p:cNvSpPr>
            <a:spLocks noChangeArrowheads="1"/>
          </p:cNvSpPr>
          <p:nvPr/>
        </p:nvSpPr>
        <p:spPr bwMode="auto">
          <a:xfrm>
            <a:off x="2820988" y="4287050"/>
            <a:ext cx="692150" cy="91598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58" name="Oval 9"/>
          <p:cNvSpPr>
            <a:spLocks noChangeArrowheads="1"/>
          </p:cNvSpPr>
          <p:nvPr/>
        </p:nvSpPr>
        <p:spPr bwMode="auto">
          <a:xfrm>
            <a:off x="3194050" y="3571088"/>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59" name="Text Box 10"/>
          <p:cNvSpPr txBox="1">
            <a:spLocks noChangeArrowheads="1"/>
          </p:cNvSpPr>
          <p:nvPr/>
        </p:nvSpPr>
        <p:spPr bwMode="auto">
          <a:xfrm>
            <a:off x="3213100" y="365046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5</a:t>
            </a:r>
          </a:p>
        </p:txBody>
      </p:sp>
      <p:pic>
        <p:nvPicPr>
          <p:cNvPr id="60" name="Picture 11" descr="j0250085"/>
          <p:cNvPicPr>
            <a:picLocks noChangeAspect="1" noChangeArrowheads="1"/>
          </p:cNvPicPr>
          <p:nvPr/>
        </p:nvPicPr>
        <p:blipFill>
          <a:blip r:embed="rId3" cstate="print"/>
          <a:srcRect/>
          <a:stretch>
            <a:fillRect/>
          </a:stretch>
        </p:blipFill>
        <p:spPr bwMode="auto">
          <a:xfrm>
            <a:off x="4130675" y="4191800"/>
            <a:ext cx="1208088" cy="1311275"/>
          </a:xfrm>
          <a:prstGeom prst="rect">
            <a:avLst/>
          </a:prstGeom>
          <a:noFill/>
          <a:ln w="9525">
            <a:noFill/>
            <a:miter lim="800000"/>
            <a:headEnd/>
            <a:tailEnd/>
          </a:ln>
        </p:spPr>
      </p:pic>
      <p:sp>
        <p:nvSpPr>
          <p:cNvPr id="61" name="Rectangle 35"/>
          <p:cNvSpPr>
            <a:spLocks noChangeArrowheads="1"/>
          </p:cNvSpPr>
          <p:nvPr/>
        </p:nvSpPr>
        <p:spPr bwMode="auto">
          <a:xfrm>
            <a:off x="430213" y="3855250"/>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62" name="Rectangle 36"/>
          <p:cNvSpPr>
            <a:spLocks noChangeArrowheads="1"/>
          </p:cNvSpPr>
          <p:nvPr/>
        </p:nvSpPr>
        <p:spPr bwMode="auto">
          <a:xfrm>
            <a:off x="457200" y="3901288"/>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cs-CZ" sz="2000" dirty="0" smtClean="0">
                <a:solidFill>
                  <a:srgbClr val="003366"/>
                </a:solidFill>
              </a:rPr>
              <a:t>Výroba</a:t>
            </a:r>
            <a:endParaRPr lang="en-US" sz="2000" dirty="0">
              <a:solidFill>
                <a:srgbClr val="003366"/>
              </a:solidFill>
            </a:endParaRPr>
          </a:p>
        </p:txBody>
      </p:sp>
      <p:sp>
        <p:nvSpPr>
          <p:cNvPr id="63" name="Oval 38"/>
          <p:cNvSpPr>
            <a:spLocks noChangeArrowheads="1"/>
          </p:cNvSpPr>
          <p:nvPr/>
        </p:nvSpPr>
        <p:spPr bwMode="auto">
          <a:xfrm>
            <a:off x="236538" y="3628238"/>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64" name="Text Box 39"/>
          <p:cNvSpPr txBox="1">
            <a:spLocks noChangeArrowheads="1"/>
          </p:cNvSpPr>
          <p:nvPr/>
        </p:nvSpPr>
        <p:spPr bwMode="auto">
          <a:xfrm>
            <a:off x="255588" y="3707613"/>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4</a:t>
            </a:r>
          </a:p>
        </p:txBody>
      </p:sp>
      <p:pic>
        <p:nvPicPr>
          <p:cNvPr id="65" name="Picture 40" descr="BD05161_"/>
          <p:cNvPicPr>
            <a:picLocks noChangeAspect="1" noChangeArrowheads="1"/>
          </p:cNvPicPr>
          <p:nvPr/>
        </p:nvPicPr>
        <p:blipFill>
          <a:blip r:embed="rId4" cstate="print"/>
          <a:srcRect/>
          <a:stretch>
            <a:fillRect/>
          </a:stretch>
        </p:blipFill>
        <p:spPr bwMode="auto">
          <a:xfrm>
            <a:off x="1133475" y="4317213"/>
            <a:ext cx="1119188" cy="1082675"/>
          </a:xfrm>
          <a:prstGeom prst="rect">
            <a:avLst/>
          </a:prstGeom>
          <a:noFill/>
          <a:ln w="9525">
            <a:noFill/>
            <a:miter lim="800000"/>
            <a:headEnd/>
            <a:tailEnd/>
          </a:ln>
        </p:spPr>
      </p:pic>
      <p:sp>
        <p:nvSpPr>
          <p:cNvPr id="66" name="Rectangle 42"/>
          <p:cNvSpPr>
            <a:spLocks noChangeArrowheads="1"/>
          </p:cNvSpPr>
          <p:nvPr/>
        </p:nvSpPr>
        <p:spPr bwMode="auto">
          <a:xfrm>
            <a:off x="2968830" y="3513938"/>
            <a:ext cx="6175169" cy="2278062"/>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67" name="Rectangle 12"/>
          <p:cNvSpPr>
            <a:spLocks noChangeArrowheads="1"/>
          </p:cNvSpPr>
          <p:nvPr/>
        </p:nvSpPr>
        <p:spPr bwMode="auto">
          <a:xfrm>
            <a:off x="630555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68" name="Freeform 14"/>
          <p:cNvSpPr>
            <a:spLocks/>
          </p:cNvSpPr>
          <p:nvPr/>
        </p:nvSpPr>
        <p:spPr bwMode="auto">
          <a:xfrm rot="1004478">
            <a:off x="7172325" y="1616875"/>
            <a:ext cx="655638" cy="1516063"/>
          </a:xfrm>
          <a:custGeom>
            <a:avLst/>
            <a:gdLst>
              <a:gd name="T0" fmla="*/ 2147483647 w 961"/>
              <a:gd name="T1" fmla="*/ 2147483647 h 2227"/>
              <a:gd name="T2" fmla="*/ 2147483647 w 961"/>
              <a:gd name="T3" fmla="*/ 2147483647 h 2227"/>
              <a:gd name="T4" fmla="*/ 2147483647 w 961"/>
              <a:gd name="T5" fmla="*/ 2147483647 h 2227"/>
              <a:gd name="T6" fmla="*/ 2147483647 w 961"/>
              <a:gd name="T7" fmla="*/ 2147483647 h 2227"/>
              <a:gd name="T8" fmla="*/ 2147483647 w 961"/>
              <a:gd name="T9" fmla="*/ 2147483647 h 2227"/>
              <a:gd name="T10" fmla="*/ 2147483647 w 961"/>
              <a:gd name="T11" fmla="*/ 2147483647 h 2227"/>
              <a:gd name="T12" fmla="*/ 2147483647 w 961"/>
              <a:gd name="T13" fmla="*/ 2147483647 h 2227"/>
              <a:gd name="T14" fmla="*/ 2147483647 w 961"/>
              <a:gd name="T15" fmla="*/ 2147483647 h 2227"/>
              <a:gd name="T16" fmla="*/ 2147483647 w 961"/>
              <a:gd name="T17" fmla="*/ 2147483647 h 2227"/>
              <a:gd name="T18" fmla="*/ 2147483647 w 961"/>
              <a:gd name="T19" fmla="*/ 2147483647 h 2227"/>
              <a:gd name="T20" fmla="*/ 2147483647 w 961"/>
              <a:gd name="T21" fmla="*/ 2147483647 h 2227"/>
              <a:gd name="T22" fmla="*/ 2147483647 w 961"/>
              <a:gd name="T23" fmla="*/ 2147483647 h 2227"/>
              <a:gd name="T24" fmla="*/ 2147483647 w 961"/>
              <a:gd name="T25" fmla="*/ 2147483647 h 2227"/>
              <a:gd name="T26" fmla="*/ 2147483647 w 961"/>
              <a:gd name="T27" fmla="*/ 2147483647 h 2227"/>
              <a:gd name="T28" fmla="*/ 2147483647 w 961"/>
              <a:gd name="T29" fmla="*/ 2147483647 h 2227"/>
              <a:gd name="T30" fmla="*/ 2147483647 w 961"/>
              <a:gd name="T31" fmla="*/ 2147483647 h 2227"/>
              <a:gd name="T32" fmla="*/ 2147483647 w 961"/>
              <a:gd name="T33" fmla="*/ 2147483647 h 2227"/>
              <a:gd name="T34" fmla="*/ 2147483647 w 961"/>
              <a:gd name="T35" fmla="*/ 2147483647 h 2227"/>
              <a:gd name="T36" fmla="*/ 2147483647 w 961"/>
              <a:gd name="T37" fmla="*/ 2147483647 h 2227"/>
              <a:gd name="T38" fmla="*/ 2147483647 w 961"/>
              <a:gd name="T39" fmla="*/ 2147483647 h 2227"/>
              <a:gd name="T40" fmla="*/ 2147483647 w 961"/>
              <a:gd name="T41" fmla="*/ 2147483647 h 2227"/>
              <a:gd name="T42" fmla="*/ 2147483647 w 961"/>
              <a:gd name="T43" fmla="*/ 2147483647 h 2227"/>
              <a:gd name="T44" fmla="*/ 2147483647 w 961"/>
              <a:gd name="T45" fmla="*/ 2147483647 h 2227"/>
              <a:gd name="T46" fmla="*/ 2147483647 w 961"/>
              <a:gd name="T47" fmla="*/ 2147483647 h 2227"/>
              <a:gd name="T48" fmla="*/ 2147483647 w 961"/>
              <a:gd name="T49" fmla="*/ 2147483647 h 2227"/>
              <a:gd name="T50" fmla="*/ 2147483647 w 961"/>
              <a:gd name="T51" fmla="*/ 2147483647 h 2227"/>
              <a:gd name="T52" fmla="*/ 2147483647 w 961"/>
              <a:gd name="T53" fmla="*/ 2147483647 h 2227"/>
              <a:gd name="T54" fmla="*/ 2147483647 w 961"/>
              <a:gd name="T55" fmla="*/ 2147483647 h 2227"/>
              <a:gd name="T56" fmla="*/ 2147483647 w 961"/>
              <a:gd name="T57" fmla="*/ 2147483647 h 2227"/>
              <a:gd name="T58" fmla="*/ 2147483647 w 961"/>
              <a:gd name="T59" fmla="*/ 2147483647 h 2227"/>
              <a:gd name="T60" fmla="*/ 2147483647 w 961"/>
              <a:gd name="T61" fmla="*/ 2147483647 h 2227"/>
              <a:gd name="T62" fmla="*/ 2147483647 w 961"/>
              <a:gd name="T63" fmla="*/ 2147483647 h 2227"/>
              <a:gd name="T64" fmla="*/ 2147483647 w 961"/>
              <a:gd name="T65" fmla="*/ 2147483647 h 2227"/>
              <a:gd name="T66" fmla="*/ 2147483647 w 961"/>
              <a:gd name="T67" fmla="*/ 2147483647 h 2227"/>
              <a:gd name="T68" fmla="*/ 2147483647 w 961"/>
              <a:gd name="T69" fmla="*/ 2147483647 h 2227"/>
              <a:gd name="T70" fmla="*/ 2147483647 w 961"/>
              <a:gd name="T71" fmla="*/ 2147483647 h 2227"/>
              <a:gd name="T72" fmla="*/ 2147483647 w 961"/>
              <a:gd name="T73" fmla="*/ 2147483647 h 2227"/>
              <a:gd name="T74" fmla="*/ 2147483647 w 961"/>
              <a:gd name="T75" fmla="*/ 2147483647 h 2227"/>
              <a:gd name="T76" fmla="*/ 2147483647 w 961"/>
              <a:gd name="T77" fmla="*/ 2147483647 h 2227"/>
              <a:gd name="T78" fmla="*/ 2147483647 w 961"/>
              <a:gd name="T79" fmla="*/ 2147483647 h 2227"/>
              <a:gd name="T80" fmla="*/ 2147483647 w 961"/>
              <a:gd name="T81" fmla="*/ 2147483647 h 2227"/>
              <a:gd name="T82" fmla="*/ 2147483647 w 961"/>
              <a:gd name="T83" fmla="*/ 2147483647 h 2227"/>
              <a:gd name="T84" fmla="*/ 2147483647 w 961"/>
              <a:gd name="T85" fmla="*/ 2147483647 h 2227"/>
              <a:gd name="T86" fmla="*/ 2147483647 w 961"/>
              <a:gd name="T87" fmla="*/ 2147483647 h 2227"/>
              <a:gd name="T88" fmla="*/ 2147483647 w 961"/>
              <a:gd name="T89" fmla="*/ 2147483647 h 2227"/>
              <a:gd name="T90" fmla="*/ 2147483647 w 961"/>
              <a:gd name="T91" fmla="*/ 2147483647 h 2227"/>
              <a:gd name="T92" fmla="*/ 2147483647 w 961"/>
              <a:gd name="T93" fmla="*/ 2147483647 h 2227"/>
              <a:gd name="T94" fmla="*/ 2147483647 w 961"/>
              <a:gd name="T95" fmla="*/ 2147483647 h 2227"/>
              <a:gd name="T96" fmla="*/ 2147483647 w 961"/>
              <a:gd name="T97" fmla="*/ 2147483647 h 2227"/>
              <a:gd name="T98" fmla="*/ 2147483647 w 961"/>
              <a:gd name="T99" fmla="*/ 0 h 2227"/>
              <a:gd name="T100" fmla="*/ 2147483647 w 961"/>
              <a:gd name="T101" fmla="*/ 2147483647 h 2227"/>
              <a:gd name="T102" fmla="*/ 2147483647 w 961"/>
              <a:gd name="T103" fmla="*/ 2147483647 h 2227"/>
              <a:gd name="T104" fmla="*/ 2147483647 w 961"/>
              <a:gd name="T105" fmla="*/ 2147483647 h 2227"/>
              <a:gd name="T106" fmla="*/ 2147483647 w 961"/>
              <a:gd name="T107" fmla="*/ 2147483647 h 2227"/>
              <a:gd name="T108" fmla="*/ 2147483647 w 961"/>
              <a:gd name="T109" fmla="*/ 2147483647 h 2227"/>
              <a:gd name="T110" fmla="*/ 2147483647 w 961"/>
              <a:gd name="T111" fmla="*/ 2147483647 h 2227"/>
              <a:gd name="T112" fmla="*/ 2147483647 w 961"/>
              <a:gd name="T113" fmla="*/ 2147483647 h 2227"/>
              <a:gd name="T114" fmla="*/ 2147483647 w 961"/>
              <a:gd name="T115" fmla="*/ 2147483647 h 2227"/>
              <a:gd name="T116" fmla="*/ 2147483647 w 961"/>
              <a:gd name="T117" fmla="*/ 2147483647 h 2227"/>
              <a:gd name="T118" fmla="*/ 2147483647 w 961"/>
              <a:gd name="T119" fmla="*/ 2147483647 h 22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1"/>
              <a:gd name="T181" fmla="*/ 0 h 2227"/>
              <a:gd name="T182" fmla="*/ 961 w 961"/>
              <a:gd name="T183" fmla="*/ 2227 h 22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1" h="2227">
                <a:moveTo>
                  <a:pt x="516" y="1356"/>
                </a:moveTo>
                <a:lnTo>
                  <a:pt x="509" y="1358"/>
                </a:lnTo>
                <a:lnTo>
                  <a:pt x="502" y="1361"/>
                </a:lnTo>
                <a:lnTo>
                  <a:pt x="494" y="1363"/>
                </a:lnTo>
                <a:lnTo>
                  <a:pt x="486" y="1364"/>
                </a:lnTo>
                <a:lnTo>
                  <a:pt x="479" y="1365"/>
                </a:lnTo>
                <a:lnTo>
                  <a:pt x="471" y="1367"/>
                </a:lnTo>
                <a:lnTo>
                  <a:pt x="463" y="1368"/>
                </a:lnTo>
                <a:lnTo>
                  <a:pt x="456" y="1368"/>
                </a:lnTo>
                <a:lnTo>
                  <a:pt x="445" y="1364"/>
                </a:lnTo>
                <a:lnTo>
                  <a:pt x="433" y="1361"/>
                </a:lnTo>
                <a:lnTo>
                  <a:pt x="422" y="1358"/>
                </a:lnTo>
                <a:lnTo>
                  <a:pt x="410" y="1356"/>
                </a:lnTo>
                <a:lnTo>
                  <a:pt x="399" y="1355"/>
                </a:lnTo>
                <a:lnTo>
                  <a:pt x="387" y="1355"/>
                </a:lnTo>
                <a:lnTo>
                  <a:pt x="375" y="1354"/>
                </a:lnTo>
                <a:lnTo>
                  <a:pt x="363" y="1354"/>
                </a:lnTo>
                <a:lnTo>
                  <a:pt x="351" y="1355"/>
                </a:lnTo>
                <a:lnTo>
                  <a:pt x="340" y="1356"/>
                </a:lnTo>
                <a:lnTo>
                  <a:pt x="328" y="1357"/>
                </a:lnTo>
                <a:lnTo>
                  <a:pt x="317" y="1358"/>
                </a:lnTo>
                <a:lnTo>
                  <a:pt x="305" y="1361"/>
                </a:lnTo>
                <a:lnTo>
                  <a:pt x="294" y="1364"/>
                </a:lnTo>
                <a:lnTo>
                  <a:pt x="282" y="1367"/>
                </a:lnTo>
                <a:lnTo>
                  <a:pt x="272" y="1370"/>
                </a:lnTo>
                <a:lnTo>
                  <a:pt x="250" y="1377"/>
                </a:lnTo>
                <a:lnTo>
                  <a:pt x="229" y="1385"/>
                </a:lnTo>
                <a:lnTo>
                  <a:pt x="210" y="1395"/>
                </a:lnTo>
                <a:lnTo>
                  <a:pt x="190" y="1406"/>
                </a:lnTo>
                <a:lnTo>
                  <a:pt x="172" y="1420"/>
                </a:lnTo>
                <a:lnTo>
                  <a:pt x="153" y="1433"/>
                </a:lnTo>
                <a:lnTo>
                  <a:pt x="136" y="1448"/>
                </a:lnTo>
                <a:lnTo>
                  <a:pt x="120" y="1464"/>
                </a:lnTo>
                <a:lnTo>
                  <a:pt x="105" y="1482"/>
                </a:lnTo>
                <a:lnTo>
                  <a:pt x="90" y="1499"/>
                </a:lnTo>
                <a:lnTo>
                  <a:pt x="76" y="1517"/>
                </a:lnTo>
                <a:lnTo>
                  <a:pt x="64" y="1537"/>
                </a:lnTo>
                <a:lnTo>
                  <a:pt x="53" y="1557"/>
                </a:lnTo>
                <a:lnTo>
                  <a:pt x="42" y="1577"/>
                </a:lnTo>
                <a:lnTo>
                  <a:pt x="34" y="1598"/>
                </a:lnTo>
                <a:lnTo>
                  <a:pt x="26" y="1619"/>
                </a:lnTo>
                <a:lnTo>
                  <a:pt x="15" y="1649"/>
                </a:lnTo>
                <a:lnTo>
                  <a:pt x="8" y="1680"/>
                </a:lnTo>
                <a:lnTo>
                  <a:pt x="2" y="1711"/>
                </a:lnTo>
                <a:lnTo>
                  <a:pt x="0" y="1744"/>
                </a:lnTo>
                <a:lnTo>
                  <a:pt x="0" y="1778"/>
                </a:lnTo>
                <a:lnTo>
                  <a:pt x="0" y="1811"/>
                </a:lnTo>
                <a:lnTo>
                  <a:pt x="1" y="1845"/>
                </a:lnTo>
                <a:lnTo>
                  <a:pt x="3" y="1878"/>
                </a:lnTo>
                <a:lnTo>
                  <a:pt x="6" y="1878"/>
                </a:lnTo>
                <a:lnTo>
                  <a:pt x="9" y="1893"/>
                </a:lnTo>
                <a:lnTo>
                  <a:pt x="12" y="1909"/>
                </a:lnTo>
                <a:lnTo>
                  <a:pt x="16" y="1925"/>
                </a:lnTo>
                <a:lnTo>
                  <a:pt x="22" y="1941"/>
                </a:lnTo>
                <a:lnTo>
                  <a:pt x="27" y="1960"/>
                </a:lnTo>
                <a:lnTo>
                  <a:pt x="34" y="1979"/>
                </a:lnTo>
                <a:lnTo>
                  <a:pt x="42" y="2000"/>
                </a:lnTo>
                <a:lnTo>
                  <a:pt x="53" y="2019"/>
                </a:lnTo>
                <a:lnTo>
                  <a:pt x="60" y="2035"/>
                </a:lnTo>
                <a:lnTo>
                  <a:pt x="68" y="2050"/>
                </a:lnTo>
                <a:lnTo>
                  <a:pt x="77" y="2065"/>
                </a:lnTo>
                <a:lnTo>
                  <a:pt x="87" y="2080"/>
                </a:lnTo>
                <a:lnTo>
                  <a:pt x="98" y="2093"/>
                </a:lnTo>
                <a:lnTo>
                  <a:pt x="108" y="2106"/>
                </a:lnTo>
                <a:lnTo>
                  <a:pt x="121" y="2119"/>
                </a:lnTo>
                <a:lnTo>
                  <a:pt x="134" y="2130"/>
                </a:lnTo>
                <a:lnTo>
                  <a:pt x="146" y="2142"/>
                </a:lnTo>
                <a:lnTo>
                  <a:pt x="160" y="2152"/>
                </a:lnTo>
                <a:lnTo>
                  <a:pt x="174" y="2163"/>
                </a:lnTo>
                <a:lnTo>
                  <a:pt x="189" y="2172"/>
                </a:lnTo>
                <a:lnTo>
                  <a:pt x="204" y="2181"/>
                </a:lnTo>
                <a:lnTo>
                  <a:pt x="219" y="2190"/>
                </a:lnTo>
                <a:lnTo>
                  <a:pt x="234" y="2198"/>
                </a:lnTo>
                <a:lnTo>
                  <a:pt x="250" y="2205"/>
                </a:lnTo>
                <a:lnTo>
                  <a:pt x="268" y="2213"/>
                </a:lnTo>
                <a:lnTo>
                  <a:pt x="287" y="2220"/>
                </a:lnTo>
                <a:lnTo>
                  <a:pt x="306" y="2224"/>
                </a:lnTo>
                <a:lnTo>
                  <a:pt x="326" y="2226"/>
                </a:lnTo>
                <a:lnTo>
                  <a:pt x="347" y="2227"/>
                </a:lnTo>
                <a:lnTo>
                  <a:pt x="368" y="2227"/>
                </a:lnTo>
                <a:lnTo>
                  <a:pt x="388" y="2226"/>
                </a:lnTo>
                <a:lnTo>
                  <a:pt x="409" y="2226"/>
                </a:lnTo>
                <a:lnTo>
                  <a:pt x="421" y="2225"/>
                </a:lnTo>
                <a:lnTo>
                  <a:pt x="431" y="2222"/>
                </a:lnTo>
                <a:lnTo>
                  <a:pt x="441" y="2220"/>
                </a:lnTo>
                <a:lnTo>
                  <a:pt x="452" y="2218"/>
                </a:lnTo>
                <a:lnTo>
                  <a:pt x="462" y="2216"/>
                </a:lnTo>
                <a:lnTo>
                  <a:pt x="473" y="2216"/>
                </a:lnTo>
                <a:lnTo>
                  <a:pt x="483" y="2216"/>
                </a:lnTo>
                <a:lnTo>
                  <a:pt x="493" y="2218"/>
                </a:lnTo>
                <a:lnTo>
                  <a:pt x="499" y="2220"/>
                </a:lnTo>
                <a:lnTo>
                  <a:pt x="505" y="2221"/>
                </a:lnTo>
                <a:lnTo>
                  <a:pt x="511" y="2222"/>
                </a:lnTo>
                <a:lnTo>
                  <a:pt x="516" y="2222"/>
                </a:lnTo>
                <a:lnTo>
                  <a:pt x="522" y="2222"/>
                </a:lnTo>
                <a:lnTo>
                  <a:pt x="527" y="2222"/>
                </a:lnTo>
                <a:lnTo>
                  <a:pt x="532" y="2222"/>
                </a:lnTo>
                <a:lnTo>
                  <a:pt x="538" y="2222"/>
                </a:lnTo>
                <a:lnTo>
                  <a:pt x="543" y="2222"/>
                </a:lnTo>
                <a:lnTo>
                  <a:pt x="549" y="2222"/>
                </a:lnTo>
                <a:lnTo>
                  <a:pt x="554" y="2224"/>
                </a:lnTo>
                <a:lnTo>
                  <a:pt x="560" y="2224"/>
                </a:lnTo>
                <a:lnTo>
                  <a:pt x="567" y="2224"/>
                </a:lnTo>
                <a:lnTo>
                  <a:pt x="575" y="2222"/>
                </a:lnTo>
                <a:lnTo>
                  <a:pt x="582" y="2224"/>
                </a:lnTo>
                <a:lnTo>
                  <a:pt x="589" y="2227"/>
                </a:lnTo>
                <a:lnTo>
                  <a:pt x="597" y="2226"/>
                </a:lnTo>
                <a:lnTo>
                  <a:pt x="605" y="2226"/>
                </a:lnTo>
                <a:lnTo>
                  <a:pt x="612" y="2225"/>
                </a:lnTo>
                <a:lnTo>
                  <a:pt x="619" y="2225"/>
                </a:lnTo>
                <a:lnTo>
                  <a:pt x="626" y="2224"/>
                </a:lnTo>
                <a:lnTo>
                  <a:pt x="633" y="2222"/>
                </a:lnTo>
                <a:lnTo>
                  <a:pt x="640" y="2220"/>
                </a:lnTo>
                <a:lnTo>
                  <a:pt x="647" y="2218"/>
                </a:lnTo>
                <a:lnTo>
                  <a:pt x="650" y="2219"/>
                </a:lnTo>
                <a:lnTo>
                  <a:pt x="655" y="2219"/>
                </a:lnTo>
                <a:lnTo>
                  <a:pt x="658" y="2219"/>
                </a:lnTo>
                <a:lnTo>
                  <a:pt x="660" y="2216"/>
                </a:lnTo>
                <a:lnTo>
                  <a:pt x="670" y="2214"/>
                </a:lnTo>
                <a:lnTo>
                  <a:pt x="679" y="2213"/>
                </a:lnTo>
                <a:lnTo>
                  <a:pt x="688" y="2210"/>
                </a:lnTo>
                <a:lnTo>
                  <a:pt x="696" y="2206"/>
                </a:lnTo>
                <a:lnTo>
                  <a:pt x="704" y="2203"/>
                </a:lnTo>
                <a:lnTo>
                  <a:pt x="713" y="2199"/>
                </a:lnTo>
                <a:lnTo>
                  <a:pt x="723" y="2196"/>
                </a:lnTo>
                <a:lnTo>
                  <a:pt x="732" y="2194"/>
                </a:lnTo>
                <a:lnTo>
                  <a:pt x="761" y="2178"/>
                </a:lnTo>
                <a:lnTo>
                  <a:pt x="788" y="2159"/>
                </a:lnTo>
                <a:lnTo>
                  <a:pt x="814" y="2138"/>
                </a:lnTo>
                <a:lnTo>
                  <a:pt x="838" y="2115"/>
                </a:lnTo>
                <a:lnTo>
                  <a:pt x="859" y="2090"/>
                </a:lnTo>
                <a:lnTo>
                  <a:pt x="878" y="2063"/>
                </a:lnTo>
                <a:lnTo>
                  <a:pt x="896" y="2036"/>
                </a:lnTo>
                <a:lnTo>
                  <a:pt x="909" y="2006"/>
                </a:lnTo>
                <a:lnTo>
                  <a:pt x="913" y="2004"/>
                </a:lnTo>
                <a:lnTo>
                  <a:pt x="921" y="1981"/>
                </a:lnTo>
                <a:lnTo>
                  <a:pt x="929" y="1958"/>
                </a:lnTo>
                <a:lnTo>
                  <a:pt x="937" y="1933"/>
                </a:lnTo>
                <a:lnTo>
                  <a:pt x="944" y="1909"/>
                </a:lnTo>
                <a:lnTo>
                  <a:pt x="951" y="1885"/>
                </a:lnTo>
                <a:lnTo>
                  <a:pt x="956" y="1861"/>
                </a:lnTo>
                <a:lnTo>
                  <a:pt x="959" y="1835"/>
                </a:lnTo>
                <a:lnTo>
                  <a:pt x="961" y="1810"/>
                </a:lnTo>
                <a:lnTo>
                  <a:pt x="959" y="1782"/>
                </a:lnTo>
                <a:lnTo>
                  <a:pt x="959" y="1754"/>
                </a:lnTo>
                <a:lnTo>
                  <a:pt x="958" y="1725"/>
                </a:lnTo>
                <a:lnTo>
                  <a:pt x="951" y="1698"/>
                </a:lnTo>
                <a:lnTo>
                  <a:pt x="949" y="1684"/>
                </a:lnTo>
                <a:lnTo>
                  <a:pt x="945" y="1672"/>
                </a:lnTo>
                <a:lnTo>
                  <a:pt x="942" y="1659"/>
                </a:lnTo>
                <a:lnTo>
                  <a:pt x="942" y="1644"/>
                </a:lnTo>
                <a:lnTo>
                  <a:pt x="935" y="1627"/>
                </a:lnTo>
                <a:lnTo>
                  <a:pt x="928" y="1610"/>
                </a:lnTo>
                <a:lnTo>
                  <a:pt x="921" y="1593"/>
                </a:lnTo>
                <a:lnTo>
                  <a:pt x="914" y="1576"/>
                </a:lnTo>
                <a:lnTo>
                  <a:pt x="907" y="1560"/>
                </a:lnTo>
                <a:lnTo>
                  <a:pt x="899" y="1544"/>
                </a:lnTo>
                <a:lnTo>
                  <a:pt x="890" y="1528"/>
                </a:lnTo>
                <a:lnTo>
                  <a:pt x="880" y="1512"/>
                </a:lnTo>
                <a:lnTo>
                  <a:pt x="866" y="1494"/>
                </a:lnTo>
                <a:lnTo>
                  <a:pt x="852" y="1478"/>
                </a:lnTo>
                <a:lnTo>
                  <a:pt x="837" y="1462"/>
                </a:lnTo>
                <a:lnTo>
                  <a:pt x="821" y="1447"/>
                </a:lnTo>
                <a:lnTo>
                  <a:pt x="805" y="1433"/>
                </a:lnTo>
                <a:lnTo>
                  <a:pt x="787" y="1421"/>
                </a:lnTo>
                <a:lnTo>
                  <a:pt x="768" y="1410"/>
                </a:lnTo>
                <a:lnTo>
                  <a:pt x="748" y="1401"/>
                </a:lnTo>
                <a:lnTo>
                  <a:pt x="738" y="1395"/>
                </a:lnTo>
                <a:lnTo>
                  <a:pt x="727" y="1390"/>
                </a:lnTo>
                <a:lnTo>
                  <a:pt x="717" y="1385"/>
                </a:lnTo>
                <a:lnTo>
                  <a:pt x="705" y="1380"/>
                </a:lnTo>
                <a:lnTo>
                  <a:pt x="694" y="1376"/>
                </a:lnTo>
                <a:lnTo>
                  <a:pt x="682" y="1372"/>
                </a:lnTo>
                <a:lnTo>
                  <a:pt x="671" y="1369"/>
                </a:lnTo>
                <a:lnTo>
                  <a:pt x="659" y="1367"/>
                </a:lnTo>
                <a:lnTo>
                  <a:pt x="648" y="1364"/>
                </a:lnTo>
                <a:lnTo>
                  <a:pt x="636" y="1362"/>
                </a:lnTo>
                <a:lnTo>
                  <a:pt x="624" y="1360"/>
                </a:lnTo>
                <a:lnTo>
                  <a:pt x="612" y="1358"/>
                </a:lnTo>
                <a:lnTo>
                  <a:pt x="600" y="1357"/>
                </a:lnTo>
                <a:lnTo>
                  <a:pt x="588" y="1356"/>
                </a:lnTo>
                <a:lnTo>
                  <a:pt x="576" y="1355"/>
                </a:lnTo>
                <a:lnTo>
                  <a:pt x="564" y="1355"/>
                </a:lnTo>
                <a:lnTo>
                  <a:pt x="561" y="1293"/>
                </a:lnTo>
                <a:lnTo>
                  <a:pt x="560" y="1231"/>
                </a:lnTo>
                <a:lnTo>
                  <a:pt x="558" y="1170"/>
                </a:lnTo>
                <a:lnTo>
                  <a:pt x="556" y="1110"/>
                </a:lnTo>
                <a:lnTo>
                  <a:pt x="544" y="511"/>
                </a:lnTo>
                <a:lnTo>
                  <a:pt x="543" y="438"/>
                </a:lnTo>
                <a:lnTo>
                  <a:pt x="544" y="435"/>
                </a:lnTo>
                <a:lnTo>
                  <a:pt x="551" y="440"/>
                </a:lnTo>
                <a:lnTo>
                  <a:pt x="558" y="446"/>
                </a:lnTo>
                <a:lnTo>
                  <a:pt x="564" y="453"/>
                </a:lnTo>
                <a:lnTo>
                  <a:pt x="571" y="460"/>
                </a:lnTo>
                <a:lnTo>
                  <a:pt x="577" y="466"/>
                </a:lnTo>
                <a:lnTo>
                  <a:pt x="585" y="469"/>
                </a:lnTo>
                <a:lnTo>
                  <a:pt x="594" y="473"/>
                </a:lnTo>
                <a:lnTo>
                  <a:pt x="603" y="473"/>
                </a:lnTo>
                <a:lnTo>
                  <a:pt x="607" y="465"/>
                </a:lnTo>
                <a:lnTo>
                  <a:pt x="612" y="456"/>
                </a:lnTo>
                <a:lnTo>
                  <a:pt x="613" y="448"/>
                </a:lnTo>
                <a:lnTo>
                  <a:pt x="610" y="439"/>
                </a:lnTo>
                <a:lnTo>
                  <a:pt x="598" y="432"/>
                </a:lnTo>
                <a:lnTo>
                  <a:pt x="589" y="424"/>
                </a:lnTo>
                <a:lnTo>
                  <a:pt x="580" y="415"/>
                </a:lnTo>
                <a:lnTo>
                  <a:pt x="573" y="403"/>
                </a:lnTo>
                <a:lnTo>
                  <a:pt x="566" y="393"/>
                </a:lnTo>
                <a:lnTo>
                  <a:pt x="559" y="382"/>
                </a:lnTo>
                <a:lnTo>
                  <a:pt x="553" y="370"/>
                </a:lnTo>
                <a:lnTo>
                  <a:pt x="546" y="359"/>
                </a:lnTo>
                <a:lnTo>
                  <a:pt x="544" y="352"/>
                </a:lnTo>
                <a:lnTo>
                  <a:pt x="541" y="346"/>
                </a:lnTo>
                <a:lnTo>
                  <a:pt x="541" y="340"/>
                </a:lnTo>
                <a:lnTo>
                  <a:pt x="547" y="337"/>
                </a:lnTo>
                <a:lnTo>
                  <a:pt x="554" y="329"/>
                </a:lnTo>
                <a:lnTo>
                  <a:pt x="557" y="319"/>
                </a:lnTo>
                <a:lnTo>
                  <a:pt x="556" y="309"/>
                </a:lnTo>
                <a:lnTo>
                  <a:pt x="554" y="301"/>
                </a:lnTo>
                <a:lnTo>
                  <a:pt x="549" y="289"/>
                </a:lnTo>
                <a:lnTo>
                  <a:pt x="553" y="278"/>
                </a:lnTo>
                <a:lnTo>
                  <a:pt x="559" y="268"/>
                </a:lnTo>
                <a:lnTo>
                  <a:pt x="559" y="256"/>
                </a:lnTo>
                <a:lnTo>
                  <a:pt x="560" y="254"/>
                </a:lnTo>
                <a:lnTo>
                  <a:pt x="561" y="255"/>
                </a:lnTo>
                <a:lnTo>
                  <a:pt x="562" y="256"/>
                </a:lnTo>
                <a:lnTo>
                  <a:pt x="562" y="249"/>
                </a:lnTo>
                <a:lnTo>
                  <a:pt x="568" y="243"/>
                </a:lnTo>
                <a:lnTo>
                  <a:pt x="573" y="238"/>
                </a:lnTo>
                <a:lnTo>
                  <a:pt x="577" y="232"/>
                </a:lnTo>
                <a:lnTo>
                  <a:pt x="582" y="226"/>
                </a:lnTo>
                <a:lnTo>
                  <a:pt x="587" y="220"/>
                </a:lnTo>
                <a:lnTo>
                  <a:pt x="590" y="215"/>
                </a:lnTo>
                <a:lnTo>
                  <a:pt x="594" y="209"/>
                </a:lnTo>
                <a:lnTo>
                  <a:pt x="597" y="203"/>
                </a:lnTo>
                <a:lnTo>
                  <a:pt x="613" y="171"/>
                </a:lnTo>
                <a:lnTo>
                  <a:pt x="618" y="136"/>
                </a:lnTo>
                <a:lnTo>
                  <a:pt x="617" y="101"/>
                </a:lnTo>
                <a:lnTo>
                  <a:pt x="610" y="65"/>
                </a:lnTo>
                <a:lnTo>
                  <a:pt x="605" y="52"/>
                </a:lnTo>
                <a:lnTo>
                  <a:pt x="598" y="42"/>
                </a:lnTo>
                <a:lnTo>
                  <a:pt x="590" y="33"/>
                </a:lnTo>
                <a:lnTo>
                  <a:pt x="581" y="26"/>
                </a:lnTo>
                <a:lnTo>
                  <a:pt x="571" y="19"/>
                </a:lnTo>
                <a:lnTo>
                  <a:pt x="559" y="14"/>
                </a:lnTo>
                <a:lnTo>
                  <a:pt x="547" y="10"/>
                </a:lnTo>
                <a:lnTo>
                  <a:pt x="536" y="5"/>
                </a:lnTo>
                <a:lnTo>
                  <a:pt x="531" y="4"/>
                </a:lnTo>
                <a:lnTo>
                  <a:pt x="527" y="1"/>
                </a:lnTo>
                <a:lnTo>
                  <a:pt x="521" y="0"/>
                </a:lnTo>
                <a:lnTo>
                  <a:pt x="516" y="0"/>
                </a:lnTo>
                <a:lnTo>
                  <a:pt x="516" y="48"/>
                </a:lnTo>
                <a:lnTo>
                  <a:pt x="526" y="46"/>
                </a:lnTo>
                <a:lnTo>
                  <a:pt x="535" y="48"/>
                </a:lnTo>
                <a:lnTo>
                  <a:pt x="543" y="49"/>
                </a:lnTo>
                <a:lnTo>
                  <a:pt x="552" y="52"/>
                </a:lnTo>
                <a:lnTo>
                  <a:pt x="560" y="57"/>
                </a:lnTo>
                <a:lnTo>
                  <a:pt x="567" y="63"/>
                </a:lnTo>
                <a:lnTo>
                  <a:pt x="573" y="68"/>
                </a:lnTo>
                <a:lnTo>
                  <a:pt x="576" y="76"/>
                </a:lnTo>
                <a:lnTo>
                  <a:pt x="579" y="92"/>
                </a:lnTo>
                <a:lnTo>
                  <a:pt x="580" y="110"/>
                </a:lnTo>
                <a:lnTo>
                  <a:pt x="579" y="126"/>
                </a:lnTo>
                <a:lnTo>
                  <a:pt x="575" y="142"/>
                </a:lnTo>
                <a:lnTo>
                  <a:pt x="571" y="157"/>
                </a:lnTo>
                <a:lnTo>
                  <a:pt x="565" y="173"/>
                </a:lnTo>
                <a:lnTo>
                  <a:pt x="559" y="188"/>
                </a:lnTo>
                <a:lnTo>
                  <a:pt x="552" y="202"/>
                </a:lnTo>
                <a:lnTo>
                  <a:pt x="551" y="208"/>
                </a:lnTo>
                <a:lnTo>
                  <a:pt x="547" y="213"/>
                </a:lnTo>
                <a:lnTo>
                  <a:pt x="543" y="219"/>
                </a:lnTo>
                <a:lnTo>
                  <a:pt x="538" y="225"/>
                </a:lnTo>
                <a:lnTo>
                  <a:pt x="534" y="223"/>
                </a:lnTo>
                <a:lnTo>
                  <a:pt x="528" y="223"/>
                </a:lnTo>
                <a:lnTo>
                  <a:pt x="522" y="223"/>
                </a:lnTo>
                <a:lnTo>
                  <a:pt x="516" y="224"/>
                </a:lnTo>
                <a:lnTo>
                  <a:pt x="515" y="224"/>
                </a:lnTo>
                <a:lnTo>
                  <a:pt x="514" y="224"/>
                </a:lnTo>
                <a:lnTo>
                  <a:pt x="513" y="225"/>
                </a:lnTo>
                <a:lnTo>
                  <a:pt x="501" y="213"/>
                </a:lnTo>
                <a:lnTo>
                  <a:pt x="490" y="202"/>
                </a:lnTo>
                <a:lnTo>
                  <a:pt x="478" y="189"/>
                </a:lnTo>
                <a:lnTo>
                  <a:pt x="468" y="175"/>
                </a:lnTo>
                <a:lnTo>
                  <a:pt x="460" y="162"/>
                </a:lnTo>
                <a:lnTo>
                  <a:pt x="455" y="147"/>
                </a:lnTo>
                <a:lnTo>
                  <a:pt x="453" y="130"/>
                </a:lnTo>
                <a:lnTo>
                  <a:pt x="455" y="113"/>
                </a:lnTo>
                <a:lnTo>
                  <a:pt x="460" y="99"/>
                </a:lnTo>
                <a:lnTo>
                  <a:pt x="466" y="83"/>
                </a:lnTo>
                <a:lnTo>
                  <a:pt x="473" y="71"/>
                </a:lnTo>
                <a:lnTo>
                  <a:pt x="485" y="64"/>
                </a:lnTo>
                <a:lnTo>
                  <a:pt x="492" y="58"/>
                </a:lnTo>
                <a:lnTo>
                  <a:pt x="500" y="52"/>
                </a:lnTo>
                <a:lnTo>
                  <a:pt x="508" y="49"/>
                </a:lnTo>
                <a:lnTo>
                  <a:pt x="516" y="48"/>
                </a:lnTo>
                <a:lnTo>
                  <a:pt x="516" y="0"/>
                </a:lnTo>
                <a:lnTo>
                  <a:pt x="508" y="0"/>
                </a:lnTo>
                <a:lnTo>
                  <a:pt x="500" y="0"/>
                </a:lnTo>
                <a:lnTo>
                  <a:pt x="492" y="0"/>
                </a:lnTo>
                <a:lnTo>
                  <a:pt x="484" y="3"/>
                </a:lnTo>
                <a:lnTo>
                  <a:pt x="476" y="5"/>
                </a:lnTo>
                <a:lnTo>
                  <a:pt x="468" y="8"/>
                </a:lnTo>
                <a:lnTo>
                  <a:pt x="460" y="13"/>
                </a:lnTo>
                <a:lnTo>
                  <a:pt x="453" y="19"/>
                </a:lnTo>
                <a:lnTo>
                  <a:pt x="441" y="38"/>
                </a:lnTo>
                <a:lnTo>
                  <a:pt x="431" y="59"/>
                </a:lnTo>
                <a:lnTo>
                  <a:pt x="423" y="81"/>
                </a:lnTo>
                <a:lnTo>
                  <a:pt x="417" y="104"/>
                </a:lnTo>
                <a:lnTo>
                  <a:pt x="416" y="128"/>
                </a:lnTo>
                <a:lnTo>
                  <a:pt x="417" y="151"/>
                </a:lnTo>
                <a:lnTo>
                  <a:pt x="423" y="174"/>
                </a:lnTo>
                <a:lnTo>
                  <a:pt x="433" y="196"/>
                </a:lnTo>
                <a:lnTo>
                  <a:pt x="440" y="208"/>
                </a:lnTo>
                <a:lnTo>
                  <a:pt x="448" y="218"/>
                </a:lnTo>
                <a:lnTo>
                  <a:pt x="458" y="230"/>
                </a:lnTo>
                <a:lnTo>
                  <a:pt x="466" y="240"/>
                </a:lnTo>
                <a:lnTo>
                  <a:pt x="474" y="251"/>
                </a:lnTo>
                <a:lnTo>
                  <a:pt x="481" y="262"/>
                </a:lnTo>
                <a:lnTo>
                  <a:pt x="487" y="273"/>
                </a:lnTo>
                <a:lnTo>
                  <a:pt x="493" y="285"/>
                </a:lnTo>
                <a:lnTo>
                  <a:pt x="490" y="288"/>
                </a:lnTo>
                <a:lnTo>
                  <a:pt x="486" y="293"/>
                </a:lnTo>
                <a:lnTo>
                  <a:pt x="483" y="296"/>
                </a:lnTo>
                <a:lnTo>
                  <a:pt x="482" y="301"/>
                </a:lnTo>
                <a:lnTo>
                  <a:pt x="479" y="312"/>
                </a:lnTo>
                <a:lnTo>
                  <a:pt x="481" y="323"/>
                </a:lnTo>
                <a:lnTo>
                  <a:pt x="484" y="333"/>
                </a:lnTo>
                <a:lnTo>
                  <a:pt x="490" y="340"/>
                </a:lnTo>
                <a:lnTo>
                  <a:pt x="483" y="354"/>
                </a:lnTo>
                <a:lnTo>
                  <a:pt x="476" y="367"/>
                </a:lnTo>
                <a:lnTo>
                  <a:pt x="468" y="379"/>
                </a:lnTo>
                <a:lnTo>
                  <a:pt x="459" y="392"/>
                </a:lnTo>
                <a:lnTo>
                  <a:pt x="448" y="403"/>
                </a:lnTo>
                <a:lnTo>
                  <a:pt x="438" y="415"/>
                </a:lnTo>
                <a:lnTo>
                  <a:pt x="426" y="425"/>
                </a:lnTo>
                <a:lnTo>
                  <a:pt x="415" y="436"/>
                </a:lnTo>
                <a:lnTo>
                  <a:pt x="413" y="439"/>
                </a:lnTo>
                <a:lnTo>
                  <a:pt x="411" y="445"/>
                </a:lnTo>
                <a:lnTo>
                  <a:pt x="413" y="450"/>
                </a:lnTo>
                <a:lnTo>
                  <a:pt x="415" y="455"/>
                </a:lnTo>
                <a:lnTo>
                  <a:pt x="419" y="461"/>
                </a:lnTo>
                <a:lnTo>
                  <a:pt x="426" y="465"/>
                </a:lnTo>
                <a:lnTo>
                  <a:pt x="433" y="467"/>
                </a:lnTo>
                <a:lnTo>
                  <a:pt x="440" y="467"/>
                </a:lnTo>
                <a:lnTo>
                  <a:pt x="449" y="458"/>
                </a:lnTo>
                <a:lnTo>
                  <a:pt x="459" y="448"/>
                </a:lnTo>
                <a:lnTo>
                  <a:pt x="467" y="438"/>
                </a:lnTo>
                <a:lnTo>
                  <a:pt x="474" y="427"/>
                </a:lnTo>
                <a:lnTo>
                  <a:pt x="481" y="416"/>
                </a:lnTo>
                <a:lnTo>
                  <a:pt x="487" y="406"/>
                </a:lnTo>
                <a:lnTo>
                  <a:pt x="493" y="394"/>
                </a:lnTo>
                <a:lnTo>
                  <a:pt x="500" y="384"/>
                </a:lnTo>
                <a:lnTo>
                  <a:pt x="502" y="453"/>
                </a:lnTo>
                <a:lnTo>
                  <a:pt x="505" y="526"/>
                </a:lnTo>
                <a:lnTo>
                  <a:pt x="506" y="597"/>
                </a:lnTo>
                <a:lnTo>
                  <a:pt x="506" y="665"/>
                </a:lnTo>
                <a:lnTo>
                  <a:pt x="514" y="1026"/>
                </a:lnTo>
                <a:lnTo>
                  <a:pt x="516" y="1267"/>
                </a:lnTo>
                <a:lnTo>
                  <a:pt x="516" y="1356"/>
                </a:lnTo>
                <a:close/>
              </a:path>
            </a:pathLst>
          </a:custGeom>
          <a:solidFill>
            <a:srgbClr val="A6AB85"/>
          </a:solidFill>
          <a:ln w="9525">
            <a:noFill/>
            <a:round/>
            <a:headEnd/>
            <a:tailEnd/>
          </a:ln>
        </p:spPr>
        <p:txBody>
          <a:bodyPr/>
          <a:lstStyle/>
          <a:p>
            <a:endParaRPr lang="en-US"/>
          </a:p>
        </p:txBody>
      </p:sp>
      <p:sp>
        <p:nvSpPr>
          <p:cNvPr id="69" name="Freeform 15"/>
          <p:cNvSpPr>
            <a:spLocks/>
          </p:cNvSpPr>
          <p:nvPr/>
        </p:nvSpPr>
        <p:spPr bwMode="auto">
          <a:xfrm rot="1004478">
            <a:off x="7092950" y="2439200"/>
            <a:ext cx="158750" cy="174625"/>
          </a:xfrm>
          <a:custGeom>
            <a:avLst/>
            <a:gdLst>
              <a:gd name="T0" fmla="*/ 2147483647 w 230"/>
              <a:gd name="T1" fmla="*/ 2147483647 h 258"/>
              <a:gd name="T2" fmla="*/ 2147483647 w 230"/>
              <a:gd name="T3" fmla="*/ 2147483647 h 258"/>
              <a:gd name="T4" fmla="*/ 2147483647 w 230"/>
              <a:gd name="T5" fmla="*/ 2147483647 h 258"/>
              <a:gd name="T6" fmla="*/ 2147483647 w 230"/>
              <a:gd name="T7" fmla="*/ 2147483647 h 258"/>
              <a:gd name="T8" fmla="*/ 2147483647 w 230"/>
              <a:gd name="T9" fmla="*/ 2147483647 h 258"/>
              <a:gd name="T10" fmla="*/ 2147483647 w 230"/>
              <a:gd name="T11" fmla="*/ 2147483647 h 258"/>
              <a:gd name="T12" fmla="*/ 2147483647 w 230"/>
              <a:gd name="T13" fmla="*/ 2147483647 h 258"/>
              <a:gd name="T14" fmla="*/ 2147483647 w 230"/>
              <a:gd name="T15" fmla="*/ 2147483647 h 258"/>
              <a:gd name="T16" fmla="*/ 2147483647 w 230"/>
              <a:gd name="T17" fmla="*/ 2147483647 h 258"/>
              <a:gd name="T18" fmla="*/ 2147483647 w 230"/>
              <a:gd name="T19" fmla="*/ 2147483647 h 258"/>
              <a:gd name="T20" fmla="*/ 2147483647 w 230"/>
              <a:gd name="T21" fmla="*/ 2147483647 h 258"/>
              <a:gd name="T22" fmla="*/ 2147483647 w 230"/>
              <a:gd name="T23" fmla="*/ 2147483647 h 258"/>
              <a:gd name="T24" fmla="*/ 2147483647 w 230"/>
              <a:gd name="T25" fmla="*/ 2147483647 h 258"/>
              <a:gd name="T26" fmla="*/ 2147483647 w 230"/>
              <a:gd name="T27" fmla="*/ 2147483647 h 258"/>
              <a:gd name="T28" fmla="*/ 2147483647 w 230"/>
              <a:gd name="T29" fmla="*/ 2147483647 h 258"/>
              <a:gd name="T30" fmla="*/ 2147483647 w 230"/>
              <a:gd name="T31" fmla="*/ 2147483647 h 258"/>
              <a:gd name="T32" fmla="*/ 2147483647 w 230"/>
              <a:gd name="T33" fmla="*/ 2147483647 h 258"/>
              <a:gd name="T34" fmla="*/ 2147483647 w 230"/>
              <a:gd name="T35" fmla="*/ 2147483647 h 258"/>
              <a:gd name="T36" fmla="*/ 2147483647 w 230"/>
              <a:gd name="T37" fmla="*/ 2147483647 h 258"/>
              <a:gd name="T38" fmla="*/ 2147483647 w 230"/>
              <a:gd name="T39" fmla="*/ 2147483647 h 258"/>
              <a:gd name="T40" fmla="*/ 2147483647 w 230"/>
              <a:gd name="T41" fmla="*/ 2147483647 h 258"/>
              <a:gd name="T42" fmla="*/ 2147483647 w 230"/>
              <a:gd name="T43" fmla="*/ 2147483647 h 258"/>
              <a:gd name="T44" fmla="*/ 2147483647 w 230"/>
              <a:gd name="T45" fmla="*/ 2147483647 h 258"/>
              <a:gd name="T46" fmla="*/ 2147483647 w 230"/>
              <a:gd name="T47" fmla="*/ 2147483647 h 258"/>
              <a:gd name="T48" fmla="*/ 2147483647 w 230"/>
              <a:gd name="T49" fmla="*/ 2147483647 h 258"/>
              <a:gd name="T50" fmla="*/ 0 w 230"/>
              <a:gd name="T51" fmla="*/ 2147483647 h 258"/>
              <a:gd name="T52" fmla="*/ 0 w 230"/>
              <a:gd name="T53" fmla="*/ 2147483647 h 258"/>
              <a:gd name="T54" fmla="*/ 2147483647 w 230"/>
              <a:gd name="T55" fmla="*/ 2147483647 h 258"/>
              <a:gd name="T56" fmla="*/ 2147483647 w 230"/>
              <a:gd name="T57" fmla="*/ 2147483647 h 258"/>
              <a:gd name="T58" fmla="*/ 2147483647 w 230"/>
              <a:gd name="T59" fmla="*/ 2147483647 h 258"/>
              <a:gd name="T60" fmla="*/ 2147483647 w 230"/>
              <a:gd name="T61" fmla="*/ 2147483647 h 258"/>
              <a:gd name="T62" fmla="*/ 2147483647 w 230"/>
              <a:gd name="T63" fmla="*/ 2147483647 h 258"/>
              <a:gd name="T64" fmla="*/ 2147483647 w 230"/>
              <a:gd name="T65" fmla="*/ 2147483647 h 258"/>
              <a:gd name="T66" fmla="*/ 2147483647 w 230"/>
              <a:gd name="T67" fmla="*/ 2147483647 h 258"/>
              <a:gd name="T68" fmla="*/ 2147483647 w 230"/>
              <a:gd name="T69" fmla="*/ 2147483647 h 258"/>
              <a:gd name="T70" fmla="*/ 2147483647 w 230"/>
              <a:gd name="T71" fmla="*/ 2147483647 h 258"/>
              <a:gd name="T72" fmla="*/ 2147483647 w 230"/>
              <a:gd name="T73" fmla="*/ 2147483647 h 258"/>
              <a:gd name="T74" fmla="*/ 2147483647 w 230"/>
              <a:gd name="T75" fmla="*/ 2147483647 h 258"/>
              <a:gd name="T76" fmla="*/ 2147483647 w 230"/>
              <a:gd name="T77" fmla="*/ 2147483647 h 258"/>
              <a:gd name="T78" fmla="*/ 2147483647 w 230"/>
              <a:gd name="T79" fmla="*/ 2147483647 h 258"/>
              <a:gd name="T80" fmla="*/ 2147483647 w 230"/>
              <a:gd name="T81" fmla="*/ 2147483647 h 258"/>
              <a:gd name="T82" fmla="*/ 2147483647 w 230"/>
              <a:gd name="T83" fmla="*/ 2147483647 h 258"/>
              <a:gd name="T84" fmla="*/ 2147483647 w 230"/>
              <a:gd name="T85" fmla="*/ 2147483647 h 258"/>
              <a:gd name="T86" fmla="*/ 2147483647 w 230"/>
              <a:gd name="T87" fmla="*/ 2147483647 h 258"/>
              <a:gd name="T88" fmla="*/ 2147483647 w 230"/>
              <a:gd name="T89" fmla="*/ 2147483647 h 258"/>
              <a:gd name="T90" fmla="*/ 2147483647 w 230"/>
              <a:gd name="T91" fmla="*/ 2147483647 h 258"/>
              <a:gd name="T92" fmla="*/ 2147483647 w 230"/>
              <a:gd name="T93" fmla="*/ 2147483647 h 258"/>
              <a:gd name="T94" fmla="*/ 2147483647 w 230"/>
              <a:gd name="T95" fmla="*/ 2147483647 h 258"/>
              <a:gd name="T96" fmla="*/ 2147483647 w 230"/>
              <a:gd name="T97" fmla="*/ 2147483647 h 258"/>
              <a:gd name="T98" fmla="*/ 2147483647 w 230"/>
              <a:gd name="T99" fmla="*/ 2147483647 h 258"/>
              <a:gd name="T100" fmla="*/ 2147483647 w 230"/>
              <a:gd name="T101" fmla="*/ 0 h 258"/>
              <a:gd name="T102" fmla="*/ 2147483647 w 230"/>
              <a:gd name="T103" fmla="*/ 0 h 258"/>
              <a:gd name="T104" fmla="*/ 2147483647 w 230"/>
              <a:gd name="T105" fmla="*/ 0 h 258"/>
              <a:gd name="T106" fmla="*/ 2147483647 w 230"/>
              <a:gd name="T107" fmla="*/ 0 h 258"/>
              <a:gd name="T108" fmla="*/ 2147483647 w 230"/>
              <a:gd name="T109" fmla="*/ 0 h 258"/>
              <a:gd name="T110" fmla="*/ 2147483647 w 230"/>
              <a:gd name="T111" fmla="*/ 2147483647 h 258"/>
              <a:gd name="T112" fmla="*/ 2147483647 w 230"/>
              <a:gd name="T113" fmla="*/ 2147483647 h 258"/>
              <a:gd name="T114" fmla="*/ 2147483647 w 230"/>
              <a:gd name="T115" fmla="*/ 2147483647 h 258"/>
              <a:gd name="T116" fmla="*/ 2147483647 w 230"/>
              <a:gd name="T117" fmla="*/ 2147483647 h 258"/>
              <a:gd name="T118" fmla="*/ 2147483647 w 230"/>
              <a:gd name="T119" fmla="*/ 2147483647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30"/>
              <a:gd name="T181" fmla="*/ 0 h 258"/>
              <a:gd name="T182" fmla="*/ 230 w 230"/>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30" h="258">
                <a:moveTo>
                  <a:pt x="228" y="9"/>
                </a:moveTo>
                <a:lnTo>
                  <a:pt x="220" y="9"/>
                </a:lnTo>
                <a:lnTo>
                  <a:pt x="212" y="9"/>
                </a:lnTo>
                <a:lnTo>
                  <a:pt x="203" y="11"/>
                </a:lnTo>
                <a:lnTo>
                  <a:pt x="193" y="12"/>
                </a:lnTo>
                <a:lnTo>
                  <a:pt x="184" y="15"/>
                </a:lnTo>
                <a:lnTo>
                  <a:pt x="174" y="19"/>
                </a:lnTo>
                <a:lnTo>
                  <a:pt x="165" y="23"/>
                </a:lnTo>
                <a:lnTo>
                  <a:pt x="154" y="29"/>
                </a:lnTo>
                <a:lnTo>
                  <a:pt x="131" y="43"/>
                </a:lnTo>
                <a:lnTo>
                  <a:pt x="109" y="61"/>
                </a:lnTo>
                <a:lnTo>
                  <a:pt x="88" y="81"/>
                </a:lnTo>
                <a:lnTo>
                  <a:pt x="69" y="104"/>
                </a:lnTo>
                <a:lnTo>
                  <a:pt x="50" y="128"/>
                </a:lnTo>
                <a:lnTo>
                  <a:pt x="35" y="153"/>
                </a:lnTo>
                <a:lnTo>
                  <a:pt x="23" y="178"/>
                </a:lnTo>
                <a:lnTo>
                  <a:pt x="13" y="203"/>
                </a:lnTo>
                <a:lnTo>
                  <a:pt x="11" y="215"/>
                </a:lnTo>
                <a:lnTo>
                  <a:pt x="10" y="225"/>
                </a:lnTo>
                <a:lnTo>
                  <a:pt x="9" y="235"/>
                </a:lnTo>
                <a:lnTo>
                  <a:pt x="9" y="245"/>
                </a:lnTo>
                <a:lnTo>
                  <a:pt x="7" y="248"/>
                </a:lnTo>
                <a:lnTo>
                  <a:pt x="7" y="253"/>
                </a:lnTo>
                <a:lnTo>
                  <a:pt x="5" y="256"/>
                </a:lnTo>
                <a:lnTo>
                  <a:pt x="2" y="258"/>
                </a:lnTo>
                <a:lnTo>
                  <a:pt x="0" y="250"/>
                </a:lnTo>
                <a:lnTo>
                  <a:pt x="0" y="240"/>
                </a:lnTo>
                <a:lnTo>
                  <a:pt x="1" y="230"/>
                </a:lnTo>
                <a:lnTo>
                  <a:pt x="1" y="219"/>
                </a:lnTo>
                <a:lnTo>
                  <a:pt x="3" y="205"/>
                </a:lnTo>
                <a:lnTo>
                  <a:pt x="8" y="189"/>
                </a:lnTo>
                <a:lnTo>
                  <a:pt x="12" y="174"/>
                </a:lnTo>
                <a:lnTo>
                  <a:pt x="18" y="161"/>
                </a:lnTo>
                <a:lnTo>
                  <a:pt x="22" y="155"/>
                </a:lnTo>
                <a:lnTo>
                  <a:pt x="24" y="148"/>
                </a:lnTo>
                <a:lnTo>
                  <a:pt x="27" y="141"/>
                </a:lnTo>
                <a:lnTo>
                  <a:pt x="30" y="135"/>
                </a:lnTo>
                <a:lnTo>
                  <a:pt x="34" y="129"/>
                </a:lnTo>
                <a:lnTo>
                  <a:pt x="38" y="123"/>
                </a:lnTo>
                <a:lnTo>
                  <a:pt x="42" y="117"/>
                </a:lnTo>
                <a:lnTo>
                  <a:pt x="46" y="111"/>
                </a:lnTo>
                <a:lnTo>
                  <a:pt x="46" y="110"/>
                </a:lnTo>
                <a:lnTo>
                  <a:pt x="47" y="110"/>
                </a:lnTo>
                <a:lnTo>
                  <a:pt x="63" y="88"/>
                </a:lnTo>
                <a:lnTo>
                  <a:pt x="82" y="68"/>
                </a:lnTo>
                <a:lnTo>
                  <a:pt x="101" y="50"/>
                </a:lnTo>
                <a:lnTo>
                  <a:pt x="122" y="35"/>
                </a:lnTo>
                <a:lnTo>
                  <a:pt x="143" y="22"/>
                </a:lnTo>
                <a:lnTo>
                  <a:pt x="165" y="12"/>
                </a:lnTo>
                <a:lnTo>
                  <a:pt x="184" y="5"/>
                </a:lnTo>
                <a:lnTo>
                  <a:pt x="204" y="0"/>
                </a:lnTo>
                <a:lnTo>
                  <a:pt x="209" y="0"/>
                </a:lnTo>
                <a:lnTo>
                  <a:pt x="215" y="0"/>
                </a:lnTo>
                <a:lnTo>
                  <a:pt x="221" y="0"/>
                </a:lnTo>
                <a:lnTo>
                  <a:pt x="227" y="0"/>
                </a:lnTo>
                <a:lnTo>
                  <a:pt x="223" y="2"/>
                </a:lnTo>
                <a:lnTo>
                  <a:pt x="227" y="3"/>
                </a:lnTo>
                <a:lnTo>
                  <a:pt x="229" y="3"/>
                </a:lnTo>
                <a:lnTo>
                  <a:pt x="230" y="4"/>
                </a:lnTo>
                <a:lnTo>
                  <a:pt x="228" y="9"/>
                </a:lnTo>
                <a:close/>
              </a:path>
            </a:pathLst>
          </a:custGeom>
          <a:solidFill>
            <a:srgbClr val="8E9365"/>
          </a:solidFill>
          <a:ln w="9525">
            <a:noFill/>
            <a:round/>
            <a:headEnd/>
            <a:tailEnd/>
          </a:ln>
        </p:spPr>
        <p:txBody>
          <a:bodyPr/>
          <a:lstStyle/>
          <a:p>
            <a:endParaRPr lang="en-US"/>
          </a:p>
        </p:txBody>
      </p:sp>
      <p:sp>
        <p:nvSpPr>
          <p:cNvPr id="70" name="Freeform 16"/>
          <p:cNvSpPr>
            <a:spLocks/>
          </p:cNvSpPr>
          <p:nvPr/>
        </p:nvSpPr>
        <p:spPr bwMode="auto">
          <a:xfrm rot="1004478">
            <a:off x="7078663" y="2404275"/>
            <a:ext cx="134937" cy="157163"/>
          </a:xfrm>
          <a:custGeom>
            <a:avLst/>
            <a:gdLst>
              <a:gd name="T0" fmla="*/ 2147483647 w 197"/>
              <a:gd name="T1" fmla="*/ 2147483647 h 229"/>
              <a:gd name="T2" fmla="*/ 2147483647 w 197"/>
              <a:gd name="T3" fmla="*/ 2147483647 h 229"/>
              <a:gd name="T4" fmla="*/ 2147483647 w 197"/>
              <a:gd name="T5" fmla="*/ 2147483647 h 229"/>
              <a:gd name="T6" fmla="*/ 2147483647 w 197"/>
              <a:gd name="T7" fmla="*/ 2147483647 h 229"/>
              <a:gd name="T8" fmla="*/ 2147483647 w 197"/>
              <a:gd name="T9" fmla="*/ 2147483647 h 229"/>
              <a:gd name="T10" fmla="*/ 2147483647 w 197"/>
              <a:gd name="T11" fmla="*/ 2147483647 h 229"/>
              <a:gd name="T12" fmla="*/ 2147483647 w 197"/>
              <a:gd name="T13" fmla="*/ 2147483647 h 229"/>
              <a:gd name="T14" fmla="*/ 2147483647 w 197"/>
              <a:gd name="T15" fmla="*/ 2147483647 h 229"/>
              <a:gd name="T16" fmla="*/ 2147483647 w 197"/>
              <a:gd name="T17" fmla="*/ 2147483647 h 229"/>
              <a:gd name="T18" fmla="*/ 2147483647 w 197"/>
              <a:gd name="T19" fmla="*/ 2147483647 h 229"/>
              <a:gd name="T20" fmla="*/ 2147483647 w 197"/>
              <a:gd name="T21" fmla="*/ 2147483647 h 229"/>
              <a:gd name="T22" fmla="*/ 2147483647 w 197"/>
              <a:gd name="T23" fmla="*/ 2147483647 h 229"/>
              <a:gd name="T24" fmla="*/ 2147483647 w 197"/>
              <a:gd name="T25" fmla="*/ 2147483647 h 229"/>
              <a:gd name="T26" fmla="*/ 2147483647 w 197"/>
              <a:gd name="T27" fmla="*/ 2147483647 h 229"/>
              <a:gd name="T28" fmla="*/ 2147483647 w 197"/>
              <a:gd name="T29" fmla="*/ 2147483647 h 229"/>
              <a:gd name="T30" fmla="*/ 2147483647 w 197"/>
              <a:gd name="T31" fmla="*/ 2147483647 h 229"/>
              <a:gd name="T32" fmla="*/ 2147483647 w 197"/>
              <a:gd name="T33" fmla="*/ 2147483647 h 229"/>
              <a:gd name="T34" fmla="*/ 2147483647 w 197"/>
              <a:gd name="T35" fmla="*/ 2147483647 h 229"/>
              <a:gd name="T36" fmla="*/ 2147483647 w 197"/>
              <a:gd name="T37" fmla="*/ 2147483647 h 229"/>
              <a:gd name="T38" fmla="*/ 2147483647 w 197"/>
              <a:gd name="T39" fmla="*/ 2147483647 h 229"/>
              <a:gd name="T40" fmla="*/ 2147483647 w 197"/>
              <a:gd name="T41" fmla="*/ 2147483647 h 229"/>
              <a:gd name="T42" fmla="*/ 2147483647 w 197"/>
              <a:gd name="T43" fmla="*/ 2147483647 h 229"/>
              <a:gd name="T44" fmla="*/ 2147483647 w 197"/>
              <a:gd name="T45" fmla="*/ 2147483647 h 229"/>
              <a:gd name="T46" fmla="*/ 2147483647 w 197"/>
              <a:gd name="T47" fmla="*/ 2147483647 h 229"/>
              <a:gd name="T48" fmla="*/ 2147483647 w 197"/>
              <a:gd name="T49" fmla="*/ 2147483647 h 229"/>
              <a:gd name="T50" fmla="*/ 0 w 197"/>
              <a:gd name="T51" fmla="*/ 2147483647 h 229"/>
              <a:gd name="T52" fmla="*/ 2147483647 w 197"/>
              <a:gd name="T53" fmla="*/ 2147483647 h 229"/>
              <a:gd name="T54" fmla="*/ 2147483647 w 197"/>
              <a:gd name="T55" fmla="*/ 2147483647 h 229"/>
              <a:gd name="T56" fmla="*/ 2147483647 w 197"/>
              <a:gd name="T57" fmla="*/ 2147483647 h 229"/>
              <a:gd name="T58" fmla="*/ 2147483647 w 197"/>
              <a:gd name="T59" fmla="*/ 2147483647 h 229"/>
              <a:gd name="T60" fmla="*/ 2147483647 w 197"/>
              <a:gd name="T61" fmla="*/ 2147483647 h 229"/>
              <a:gd name="T62" fmla="*/ 2147483647 w 197"/>
              <a:gd name="T63" fmla="*/ 2147483647 h 229"/>
              <a:gd name="T64" fmla="*/ 2147483647 w 197"/>
              <a:gd name="T65" fmla="*/ 2147483647 h 229"/>
              <a:gd name="T66" fmla="*/ 2147483647 w 197"/>
              <a:gd name="T67" fmla="*/ 2147483647 h 229"/>
              <a:gd name="T68" fmla="*/ 2147483647 w 197"/>
              <a:gd name="T69" fmla="*/ 2147483647 h 229"/>
              <a:gd name="T70" fmla="*/ 2147483647 w 197"/>
              <a:gd name="T71" fmla="*/ 2147483647 h 229"/>
              <a:gd name="T72" fmla="*/ 2147483647 w 197"/>
              <a:gd name="T73" fmla="*/ 2147483647 h 229"/>
              <a:gd name="T74" fmla="*/ 2147483647 w 197"/>
              <a:gd name="T75" fmla="*/ 2147483647 h 229"/>
              <a:gd name="T76" fmla="*/ 2147483647 w 197"/>
              <a:gd name="T77" fmla="*/ 2147483647 h 229"/>
              <a:gd name="T78" fmla="*/ 2147483647 w 197"/>
              <a:gd name="T79" fmla="*/ 2147483647 h 229"/>
              <a:gd name="T80" fmla="*/ 2147483647 w 197"/>
              <a:gd name="T81" fmla="*/ 0 h 229"/>
              <a:gd name="T82" fmla="*/ 2147483647 w 197"/>
              <a:gd name="T83" fmla="*/ 0 h 229"/>
              <a:gd name="T84" fmla="*/ 2147483647 w 197"/>
              <a:gd name="T85" fmla="*/ 2147483647 h 229"/>
              <a:gd name="T86" fmla="*/ 2147483647 w 197"/>
              <a:gd name="T87" fmla="*/ 2147483647 h 229"/>
              <a:gd name="T88" fmla="*/ 2147483647 w 197"/>
              <a:gd name="T89" fmla="*/ 2147483647 h 22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7"/>
              <a:gd name="T136" fmla="*/ 0 h 229"/>
              <a:gd name="T137" fmla="*/ 197 w 197"/>
              <a:gd name="T138" fmla="*/ 229 h 22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7" h="229">
                <a:moveTo>
                  <a:pt x="196" y="3"/>
                </a:moveTo>
                <a:lnTo>
                  <a:pt x="193" y="4"/>
                </a:lnTo>
                <a:lnTo>
                  <a:pt x="191" y="6"/>
                </a:lnTo>
                <a:lnTo>
                  <a:pt x="188" y="7"/>
                </a:lnTo>
                <a:lnTo>
                  <a:pt x="185" y="9"/>
                </a:lnTo>
                <a:lnTo>
                  <a:pt x="167" y="14"/>
                </a:lnTo>
                <a:lnTo>
                  <a:pt x="147" y="23"/>
                </a:lnTo>
                <a:lnTo>
                  <a:pt x="129" y="33"/>
                </a:lnTo>
                <a:lnTo>
                  <a:pt x="109" y="47"/>
                </a:lnTo>
                <a:lnTo>
                  <a:pt x="91" y="63"/>
                </a:lnTo>
                <a:lnTo>
                  <a:pt x="73" y="81"/>
                </a:lnTo>
                <a:lnTo>
                  <a:pt x="56" y="100"/>
                </a:lnTo>
                <a:lnTo>
                  <a:pt x="41" y="122"/>
                </a:lnTo>
                <a:lnTo>
                  <a:pt x="33" y="135"/>
                </a:lnTo>
                <a:lnTo>
                  <a:pt x="26" y="147"/>
                </a:lnTo>
                <a:lnTo>
                  <a:pt x="20" y="161"/>
                </a:lnTo>
                <a:lnTo>
                  <a:pt x="16" y="174"/>
                </a:lnTo>
                <a:lnTo>
                  <a:pt x="11" y="188"/>
                </a:lnTo>
                <a:lnTo>
                  <a:pt x="9" y="201"/>
                </a:lnTo>
                <a:lnTo>
                  <a:pt x="7" y="214"/>
                </a:lnTo>
                <a:lnTo>
                  <a:pt x="5" y="227"/>
                </a:lnTo>
                <a:lnTo>
                  <a:pt x="4" y="228"/>
                </a:lnTo>
                <a:lnTo>
                  <a:pt x="2" y="228"/>
                </a:lnTo>
                <a:lnTo>
                  <a:pt x="1" y="229"/>
                </a:lnTo>
                <a:lnTo>
                  <a:pt x="0" y="211"/>
                </a:lnTo>
                <a:lnTo>
                  <a:pt x="2" y="191"/>
                </a:lnTo>
                <a:lnTo>
                  <a:pt x="8" y="170"/>
                </a:lnTo>
                <a:lnTo>
                  <a:pt x="15" y="150"/>
                </a:lnTo>
                <a:lnTo>
                  <a:pt x="25" y="130"/>
                </a:lnTo>
                <a:lnTo>
                  <a:pt x="37" y="109"/>
                </a:lnTo>
                <a:lnTo>
                  <a:pt x="50" y="90"/>
                </a:lnTo>
                <a:lnTo>
                  <a:pt x="65" y="71"/>
                </a:lnTo>
                <a:lnTo>
                  <a:pt x="80" y="56"/>
                </a:lnTo>
                <a:lnTo>
                  <a:pt x="96" y="43"/>
                </a:lnTo>
                <a:lnTo>
                  <a:pt x="113" y="31"/>
                </a:lnTo>
                <a:lnTo>
                  <a:pt x="130" y="19"/>
                </a:lnTo>
                <a:lnTo>
                  <a:pt x="147" y="11"/>
                </a:lnTo>
                <a:lnTo>
                  <a:pt x="163" y="6"/>
                </a:lnTo>
                <a:lnTo>
                  <a:pt x="179" y="1"/>
                </a:lnTo>
                <a:lnTo>
                  <a:pt x="196" y="0"/>
                </a:lnTo>
                <a:lnTo>
                  <a:pt x="197" y="0"/>
                </a:lnTo>
                <a:lnTo>
                  <a:pt x="197" y="1"/>
                </a:lnTo>
                <a:lnTo>
                  <a:pt x="197" y="2"/>
                </a:lnTo>
                <a:lnTo>
                  <a:pt x="196" y="3"/>
                </a:lnTo>
                <a:close/>
              </a:path>
            </a:pathLst>
          </a:custGeom>
          <a:solidFill>
            <a:srgbClr val="8E9365"/>
          </a:solidFill>
          <a:ln w="9525">
            <a:noFill/>
            <a:round/>
            <a:headEnd/>
            <a:tailEnd/>
          </a:ln>
        </p:spPr>
        <p:txBody>
          <a:bodyPr/>
          <a:lstStyle/>
          <a:p>
            <a:endParaRPr lang="en-US"/>
          </a:p>
        </p:txBody>
      </p:sp>
      <p:sp>
        <p:nvSpPr>
          <p:cNvPr id="71" name="Freeform 17"/>
          <p:cNvSpPr>
            <a:spLocks/>
          </p:cNvSpPr>
          <p:nvPr/>
        </p:nvSpPr>
        <p:spPr bwMode="auto">
          <a:xfrm rot="1004478">
            <a:off x="7229475" y="2570963"/>
            <a:ext cx="436563" cy="531812"/>
          </a:xfrm>
          <a:custGeom>
            <a:avLst/>
            <a:gdLst>
              <a:gd name="T0" fmla="*/ 2147483647 w 642"/>
              <a:gd name="T1" fmla="*/ 2147483647 h 783"/>
              <a:gd name="T2" fmla="*/ 2147483647 w 642"/>
              <a:gd name="T3" fmla="*/ 2147483647 h 783"/>
              <a:gd name="T4" fmla="*/ 2147483647 w 642"/>
              <a:gd name="T5" fmla="*/ 2147483647 h 783"/>
              <a:gd name="T6" fmla="*/ 2147483647 w 642"/>
              <a:gd name="T7" fmla="*/ 2147483647 h 783"/>
              <a:gd name="T8" fmla="*/ 2147483647 w 642"/>
              <a:gd name="T9" fmla="*/ 2147483647 h 783"/>
              <a:gd name="T10" fmla="*/ 2147483647 w 642"/>
              <a:gd name="T11" fmla="*/ 2147483647 h 783"/>
              <a:gd name="T12" fmla="*/ 2147483647 w 642"/>
              <a:gd name="T13" fmla="*/ 2147483647 h 783"/>
              <a:gd name="T14" fmla="*/ 2147483647 w 642"/>
              <a:gd name="T15" fmla="*/ 2147483647 h 783"/>
              <a:gd name="T16" fmla="*/ 2147483647 w 642"/>
              <a:gd name="T17" fmla="*/ 2147483647 h 783"/>
              <a:gd name="T18" fmla="*/ 2147483647 w 642"/>
              <a:gd name="T19" fmla="*/ 2147483647 h 783"/>
              <a:gd name="T20" fmla="*/ 2147483647 w 642"/>
              <a:gd name="T21" fmla="*/ 2147483647 h 783"/>
              <a:gd name="T22" fmla="*/ 2147483647 w 642"/>
              <a:gd name="T23" fmla="*/ 2147483647 h 783"/>
              <a:gd name="T24" fmla="*/ 2147483647 w 642"/>
              <a:gd name="T25" fmla="*/ 2147483647 h 783"/>
              <a:gd name="T26" fmla="*/ 2147483647 w 642"/>
              <a:gd name="T27" fmla="*/ 2147483647 h 783"/>
              <a:gd name="T28" fmla="*/ 2147483647 w 642"/>
              <a:gd name="T29" fmla="*/ 2147483647 h 783"/>
              <a:gd name="T30" fmla="*/ 2147483647 w 642"/>
              <a:gd name="T31" fmla="*/ 2147483647 h 783"/>
              <a:gd name="T32" fmla="*/ 2147483647 w 642"/>
              <a:gd name="T33" fmla="*/ 2147483647 h 783"/>
              <a:gd name="T34" fmla="*/ 2147483647 w 642"/>
              <a:gd name="T35" fmla="*/ 2147483647 h 783"/>
              <a:gd name="T36" fmla="*/ 2147483647 w 642"/>
              <a:gd name="T37" fmla="*/ 2147483647 h 783"/>
              <a:gd name="T38" fmla="*/ 2147483647 w 642"/>
              <a:gd name="T39" fmla="*/ 2147483647 h 783"/>
              <a:gd name="T40" fmla="*/ 2147483647 w 642"/>
              <a:gd name="T41" fmla="*/ 2147483647 h 783"/>
              <a:gd name="T42" fmla="*/ 2147483647 w 642"/>
              <a:gd name="T43" fmla="*/ 2147483647 h 783"/>
              <a:gd name="T44" fmla="*/ 2147483647 w 642"/>
              <a:gd name="T45" fmla="*/ 2147483647 h 783"/>
              <a:gd name="T46" fmla="*/ 2147483647 w 642"/>
              <a:gd name="T47" fmla="*/ 2147483647 h 783"/>
              <a:gd name="T48" fmla="*/ 2147483647 w 642"/>
              <a:gd name="T49" fmla="*/ 2147483647 h 783"/>
              <a:gd name="T50" fmla="*/ 2147483647 w 642"/>
              <a:gd name="T51" fmla="*/ 2147483647 h 783"/>
              <a:gd name="T52" fmla="*/ 0 w 642"/>
              <a:gd name="T53" fmla="*/ 2147483647 h 783"/>
              <a:gd name="T54" fmla="*/ 2147483647 w 642"/>
              <a:gd name="T55" fmla="*/ 2147483647 h 783"/>
              <a:gd name="T56" fmla="*/ 2147483647 w 642"/>
              <a:gd name="T57" fmla="*/ 2147483647 h 783"/>
              <a:gd name="T58" fmla="*/ 2147483647 w 642"/>
              <a:gd name="T59" fmla="*/ 2147483647 h 783"/>
              <a:gd name="T60" fmla="*/ 2147483647 w 642"/>
              <a:gd name="T61" fmla="*/ 2147483647 h 783"/>
              <a:gd name="T62" fmla="*/ 2147483647 w 642"/>
              <a:gd name="T63" fmla="*/ 2147483647 h 783"/>
              <a:gd name="T64" fmla="*/ 2147483647 w 642"/>
              <a:gd name="T65" fmla="*/ 2147483647 h 783"/>
              <a:gd name="T66" fmla="*/ 2147483647 w 642"/>
              <a:gd name="T67" fmla="*/ 2147483647 h 783"/>
              <a:gd name="T68" fmla="*/ 2147483647 w 642"/>
              <a:gd name="T69" fmla="*/ 2147483647 h 783"/>
              <a:gd name="T70" fmla="*/ 2147483647 w 642"/>
              <a:gd name="T71" fmla="*/ 2147483647 h 783"/>
              <a:gd name="T72" fmla="*/ 2147483647 w 642"/>
              <a:gd name="T73" fmla="*/ 2147483647 h 783"/>
              <a:gd name="T74" fmla="*/ 2147483647 w 642"/>
              <a:gd name="T75" fmla="*/ 2147483647 h 783"/>
              <a:gd name="T76" fmla="*/ 2147483647 w 642"/>
              <a:gd name="T77" fmla="*/ 2147483647 h 783"/>
              <a:gd name="T78" fmla="*/ 2147483647 w 642"/>
              <a:gd name="T79" fmla="*/ 2147483647 h 783"/>
              <a:gd name="T80" fmla="*/ 2147483647 w 642"/>
              <a:gd name="T81" fmla="*/ 2147483647 h 783"/>
              <a:gd name="T82" fmla="*/ 2147483647 w 642"/>
              <a:gd name="T83" fmla="*/ 2147483647 h 783"/>
              <a:gd name="T84" fmla="*/ 2147483647 w 642"/>
              <a:gd name="T85" fmla="*/ 2147483647 h 783"/>
              <a:gd name="T86" fmla="*/ 2147483647 w 642"/>
              <a:gd name="T87" fmla="*/ 2147483647 h 783"/>
              <a:gd name="T88" fmla="*/ 2147483647 w 642"/>
              <a:gd name="T89" fmla="*/ 2147483647 h 783"/>
              <a:gd name="T90" fmla="*/ 2147483647 w 642"/>
              <a:gd name="T91" fmla="*/ 2147483647 h 783"/>
              <a:gd name="T92" fmla="*/ 2147483647 w 642"/>
              <a:gd name="T93" fmla="*/ 2147483647 h 783"/>
              <a:gd name="T94" fmla="*/ 2147483647 w 642"/>
              <a:gd name="T95" fmla="*/ 2147483647 h 78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2"/>
              <a:gd name="T145" fmla="*/ 0 h 783"/>
              <a:gd name="T146" fmla="*/ 642 w 642"/>
              <a:gd name="T147" fmla="*/ 783 h 78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2" h="783">
                <a:moveTo>
                  <a:pt x="608" y="227"/>
                </a:moveTo>
                <a:lnTo>
                  <a:pt x="627" y="285"/>
                </a:lnTo>
                <a:lnTo>
                  <a:pt x="639" y="346"/>
                </a:lnTo>
                <a:lnTo>
                  <a:pt x="642" y="408"/>
                </a:lnTo>
                <a:lnTo>
                  <a:pt x="638" y="470"/>
                </a:lnTo>
                <a:lnTo>
                  <a:pt x="624" y="531"/>
                </a:lnTo>
                <a:lnTo>
                  <a:pt x="602" y="588"/>
                </a:lnTo>
                <a:lnTo>
                  <a:pt x="572" y="641"/>
                </a:lnTo>
                <a:lnTo>
                  <a:pt x="533" y="688"/>
                </a:lnTo>
                <a:lnTo>
                  <a:pt x="517" y="704"/>
                </a:lnTo>
                <a:lnTo>
                  <a:pt x="499" y="719"/>
                </a:lnTo>
                <a:lnTo>
                  <a:pt x="481" y="733"/>
                </a:lnTo>
                <a:lnTo>
                  <a:pt x="462" y="744"/>
                </a:lnTo>
                <a:lnTo>
                  <a:pt x="443" y="755"/>
                </a:lnTo>
                <a:lnTo>
                  <a:pt x="422" y="764"/>
                </a:lnTo>
                <a:lnTo>
                  <a:pt x="401" y="770"/>
                </a:lnTo>
                <a:lnTo>
                  <a:pt x="381" y="774"/>
                </a:lnTo>
                <a:lnTo>
                  <a:pt x="377" y="772"/>
                </a:lnTo>
                <a:lnTo>
                  <a:pt x="373" y="773"/>
                </a:lnTo>
                <a:lnTo>
                  <a:pt x="368" y="775"/>
                </a:lnTo>
                <a:lnTo>
                  <a:pt x="363" y="776"/>
                </a:lnTo>
                <a:lnTo>
                  <a:pt x="352" y="778"/>
                </a:lnTo>
                <a:lnTo>
                  <a:pt x="340" y="779"/>
                </a:lnTo>
                <a:lnTo>
                  <a:pt x="328" y="780"/>
                </a:lnTo>
                <a:lnTo>
                  <a:pt x="316" y="782"/>
                </a:lnTo>
                <a:lnTo>
                  <a:pt x="303" y="783"/>
                </a:lnTo>
                <a:lnTo>
                  <a:pt x="292" y="783"/>
                </a:lnTo>
                <a:lnTo>
                  <a:pt x="279" y="783"/>
                </a:lnTo>
                <a:lnTo>
                  <a:pt x="266" y="782"/>
                </a:lnTo>
                <a:lnTo>
                  <a:pt x="240" y="781"/>
                </a:lnTo>
                <a:lnTo>
                  <a:pt x="216" y="776"/>
                </a:lnTo>
                <a:lnTo>
                  <a:pt x="193" y="768"/>
                </a:lnTo>
                <a:lnTo>
                  <a:pt x="170" y="758"/>
                </a:lnTo>
                <a:lnTo>
                  <a:pt x="148" y="745"/>
                </a:lnTo>
                <a:lnTo>
                  <a:pt x="127" y="730"/>
                </a:lnTo>
                <a:lnTo>
                  <a:pt x="107" y="714"/>
                </a:lnTo>
                <a:lnTo>
                  <a:pt x="88" y="697"/>
                </a:lnTo>
                <a:lnTo>
                  <a:pt x="82" y="689"/>
                </a:lnTo>
                <a:lnTo>
                  <a:pt x="77" y="680"/>
                </a:lnTo>
                <a:lnTo>
                  <a:pt x="73" y="670"/>
                </a:lnTo>
                <a:lnTo>
                  <a:pt x="68" y="661"/>
                </a:lnTo>
                <a:lnTo>
                  <a:pt x="64" y="653"/>
                </a:lnTo>
                <a:lnTo>
                  <a:pt x="59" y="644"/>
                </a:lnTo>
                <a:lnTo>
                  <a:pt x="53" y="637"/>
                </a:lnTo>
                <a:lnTo>
                  <a:pt x="46" y="630"/>
                </a:lnTo>
                <a:lnTo>
                  <a:pt x="44" y="623"/>
                </a:lnTo>
                <a:lnTo>
                  <a:pt x="42" y="616"/>
                </a:lnTo>
                <a:lnTo>
                  <a:pt x="39" y="609"/>
                </a:lnTo>
                <a:lnTo>
                  <a:pt x="35" y="604"/>
                </a:lnTo>
                <a:lnTo>
                  <a:pt x="22" y="569"/>
                </a:lnTo>
                <a:lnTo>
                  <a:pt x="13" y="535"/>
                </a:lnTo>
                <a:lnTo>
                  <a:pt x="7" y="499"/>
                </a:lnTo>
                <a:lnTo>
                  <a:pt x="2" y="463"/>
                </a:lnTo>
                <a:lnTo>
                  <a:pt x="0" y="426"/>
                </a:lnTo>
                <a:lnTo>
                  <a:pt x="0" y="389"/>
                </a:lnTo>
                <a:lnTo>
                  <a:pt x="2" y="351"/>
                </a:lnTo>
                <a:lnTo>
                  <a:pt x="5" y="313"/>
                </a:lnTo>
                <a:lnTo>
                  <a:pt x="9" y="282"/>
                </a:lnTo>
                <a:lnTo>
                  <a:pt x="15" y="251"/>
                </a:lnTo>
                <a:lnTo>
                  <a:pt x="23" y="221"/>
                </a:lnTo>
                <a:lnTo>
                  <a:pt x="34" y="191"/>
                </a:lnTo>
                <a:lnTo>
                  <a:pt x="46" y="162"/>
                </a:lnTo>
                <a:lnTo>
                  <a:pt x="62" y="136"/>
                </a:lnTo>
                <a:lnTo>
                  <a:pt x="81" y="109"/>
                </a:lnTo>
                <a:lnTo>
                  <a:pt x="103" y="86"/>
                </a:lnTo>
                <a:lnTo>
                  <a:pt x="119" y="68"/>
                </a:lnTo>
                <a:lnTo>
                  <a:pt x="136" y="53"/>
                </a:lnTo>
                <a:lnTo>
                  <a:pt x="156" y="40"/>
                </a:lnTo>
                <a:lnTo>
                  <a:pt x="178" y="31"/>
                </a:lnTo>
                <a:lnTo>
                  <a:pt x="198" y="23"/>
                </a:lnTo>
                <a:lnTo>
                  <a:pt x="221" y="18"/>
                </a:lnTo>
                <a:lnTo>
                  <a:pt x="243" y="14"/>
                </a:lnTo>
                <a:lnTo>
                  <a:pt x="265" y="12"/>
                </a:lnTo>
                <a:lnTo>
                  <a:pt x="271" y="9"/>
                </a:lnTo>
                <a:lnTo>
                  <a:pt x="277" y="8"/>
                </a:lnTo>
                <a:lnTo>
                  <a:pt x="283" y="7"/>
                </a:lnTo>
                <a:lnTo>
                  <a:pt x="288" y="7"/>
                </a:lnTo>
                <a:lnTo>
                  <a:pt x="294" y="7"/>
                </a:lnTo>
                <a:lnTo>
                  <a:pt x="300" y="6"/>
                </a:lnTo>
                <a:lnTo>
                  <a:pt x="306" y="3"/>
                </a:lnTo>
                <a:lnTo>
                  <a:pt x="311" y="0"/>
                </a:lnTo>
                <a:lnTo>
                  <a:pt x="336" y="1"/>
                </a:lnTo>
                <a:lnTo>
                  <a:pt x="360" y="5"/>
                </a:lnTo>
                <a:lnTo>
                  <a:pt x="383" y="10"/>
                </a:lnTo>
                <a:lnTo>
                  <a:pt x="406" y="18"/>
                </a:lnTo>
                <a:lnTo>
                  <a:pt x="428" y="28"/>
                </a:lnTo>
                <a:lnTo>
                  <a:pt x="450" y="39"/>
                </a:lnTo>
                <a:lnTo>
                  <a:pt x="471" y="53"/>
                </a:lnTo>
                <a:lnTo>
                  <a:pt x="490" y="67"/>
                </a:lnTo>
                <a:lnTo>
                  <a:pt x="510" y="83"/>
                </a:lnTo>
                <a:lnTo>
                  <a:pt x="527" y="100"/>
                </a:lnTo>
                <a:lnTo>
                  <a:pt x="544" y="120"/>
                </a:lnTo>
                <a:lnTo>
                  <a:pt x="559" y="139"/>
                </a:lnTo>
                <a:lnTo>
                  <a:pt x="573" y="160"/>
                </a:lnTo>
                <a:lnTo>
                  <a:pt x="587" y="182"/>
                </a:lnTo>
                <a:lnTo>
                  <a:pt x="597" y="204"/>
                </a:lnTo>
                <a:lnTo>
                  <a:pt x="608" y="227"/>
                </a:lnTo>
                <a:close/>
              </a:path>
            </a:pathLst>
          </a:custGeom>
          <a:solidFill>
            <a:srgbClr val="D8DAC9"/>
          </a:solidFill>
          <a:ln w="9525">
            <a:noFill/>
            <a:round/>
            <a:headEnd/>
            <a:tailEnd/>
          </a:ln>
        </p:spPr>
        <p:txBody>
          <a:bodyPr/>
          <a:lstStyle/>
          <a:p>
            <a:endParaRPr lang="en-US"/>
          </a:p>
        </p:txBody>
      </p:sp>
      <p:sp>
        <p:nvSpPr>
          <p:cNvPr id="72" name="Freeform 18"/>
          <p:cNvSpPr>
            <a:spLocks/>
          </p:cNvSpPr>
          <p:nvPr/>
        </p:nvSpPr>
        <p:spPr bwMode="auto">
          <a:xfrm rot="1004478">
            <a:off x="7083425" y="2493175"/>
            <a:ext cx="184150" cy="522288"/>
          </a:xfrm>
          <a:custGeom>
            <a:avLst/>
            <a:gdLst>
              <a:gd name="T0" fmla="*/ 2147483647 w 272"/>
              <a:gd name="T1" fmla="*/ 2147483647 h 770"/>
              <a:gd name="T2" fmla="*/ 2147483647 w 272"/>
              <a:gd name="T3" fmla="*/ 2147483647 h 770"/>
              <a:gd name="T4" fmla="*/ 2147483647 w 272"/>
              <a:gd name="T5" fmla="*/ 2147483647 h 770"/>
              <a:gd name="T6" fmla="*/ 2147483647 w 272"/>
              <a:gd name="T7" fmla="*/ 2147483647 h 770"/>
              <a:gd name="T8" fmla="*/ 2147483647 w 272"/>
              <a:gd name="T9" fmla="*/ 2147483647 h 770"/>
              <a:gd name="T10" fmla="*/ 2147483647 w 272"/>
              <a:gd name="T11" fmla="*/ 2147483647 h 770"/>
              <a:gd name="T12" fmla="*/ 2147483647 w 272"/>
              <a:gd name="T13" fmla="*/ 2147483647 h 770"/>
              <a:gd name="T14" fmla="*/ 2147483647 w 272"/>
              <a:gd name="T15" fmla="*/ 2147483647 h 770"/>
              <a:gd name="T16" fmla="*/ 2147483647 w 272"/>
              <a:gd name="T17" fmla="*/ 2147483647 h 770"/>
              <a:gd name="T18" fmla="*/ 2147483647 w 272"/>
              <a:gd name="T19" fmla="*/ 2147483647 h 770"/>
              <a:gd name="T20" fmla="*/ 2147483647 w 272"/>
              <a:gd name="T21" fmla="*/ 2147483647 h 770"/>
              <a:gd name="T22" fmla="*/ 2147483647 w 272"/>
              <a:gd name="T23" fmla="*/ 2147483647 h 770"/>
              <a:gd name="T24" fmla="*/ 2147483647 w 272"/>
              <a:gd name="T25" fmla="*/ 2147483647 h 770"/>
              <a:gd name="T26" fmla="*/ 2147483647 w 272"/>
              <a:gd name="T27" fmla="*/ 2147483647 h 770"/>
              <a:gd name="T28" fmla="*/ 2147483647 w 272"/>
              <a:gd name="T29" fmla="*/ 2147483647 h 770"/>
              <a:gd name="T30" fmla="*/ 2147483647 w 272"/>
              <a:gd name="T31" fmla="*/ 2147483647 h 770"/>
              <a:gd name="T32" fmla="*/ 2147483647 w 272"/>
              <a:gd name="T33" fmla="*/ 2147483647 h 770"/>
              <a:gd name="T34" fmla="*/ 2147483647 w 272"/>
              <a:gd name="T35" fmla="*/ 2147483647 h 770"/>
              <a:gd name="T36" fmla="*/ 2147483647 w 272"/>
              <a:gd name="T37" fmla="*/ 2147483647 h 770"/>
              <a:gd name="T38" fmla="*/ 2147483647 w 272"/>
              <a:gd name="T39" fmla="*/ 2147483647 h 770"/>
              <a:gd name="T40" fmla="*/ 2147483647 w 272"/>
              <a:gd name="T41" fmla="*/ 2147483647 h 770"/>
              <a:gd name="T42" fmla="*/ 2147483647 w 272"/>
              <a:gd name="T43" fmla="*/ 2147483647 h 770"/>
              <a:gd name="T44" fmla="*/ 2147483647 w 272"/>
              <a:gd name="T45" fmla="*/ 2147483647 h 770"/>
              <a:gd name="T46" fmla="*/ 2147483647 w 272"/>
              <a:gd name="T47" fmla="*/ 2147483647 h 770"/>
              <a:gd name="T48" fmla="*/ 2147483647 w 272"/>
              <a:gd name="T49" fmla="*/ 2147483647 h 770"/>
              <a:gd name="T50" fmla="*/ 2147483647 w 272"/>
              <a:gd name="T51" fmla="*/ 2147483647 h 770"/>
              <a:gd name="T52" fmla="*/ 2147483647 w 272"/>
              <a:gd name="T53" fmla="*/ 2147483647 h 770"/>
              <a:gd name="T54" fmla="*/ 2147483647 w 272"/>
              <a:gd name="T55" fmla="*/ 2147483647 h 770"/>
              <a:gd name="T56" fmla="*/ 2147483647 w 272"/>
              <a:gd name="T57" fmla="*/ 2147483647 h 770"/>
              <a:gd name="T58" fmla="*/ 2147483647 w 272"/>
              <a:gd name="T59" fmla="*/ 2147483647 h 770"/>
              <a:gd name="T60" fmla="*/ 2147483647 w 272"/>
              <a:gd name="T61" fmla="*/ 2147483647 h 770"/>
              <a:gd name="T62" fmla="*/ 2147483647 w 272"/>
              <a:gd name="T63" fmla="*/ 2147483647 h 770"/>
              <a:gd name="T64" fmla="*/ 2147483647 w 272"/>
              <a:gd name="T65" fmla="*/ 2147483647 h 770"/>
              <a:gd name="T66" fmla="*/ 2147483647 w 272"/>
              <a:gd name="T67" fmla="*/ 2147483647 h 770"/>
              <a:gd name="T68" fmla="*/ 2147483647 w 272"/>
              <a:gd name="T69" fmla="*/ 2147483647 h 770"/>
              <a:gd name="T70" fmla="*/ 2147483647 w 272"/>
              <a:gd name="T71" fmla="*/ 2147483647 h 770"/>
              <a:gd name="T72" fmla="*/ 2147483647 w 272"/>
              <a:gd name="T73" fmla="*/ 2147483647 h 770"/>
              <a:gd name="T74" fmla="*/ 0 w 272"/>
              <a:gd name="T75" fmla="*/ 2147483647 h 770"/>
              <a:gd name="T76" fmla="*/ 2147483647 w 272"/>
              <a:gd name="T77" fmla="*/ 2147483647 h 770"/>
              <a:gd name="T78" fmla="*/ 2147483647 w 272"/>
              <a:gd name="T79" fmla="*/ 2147483647 h 770"/>
              <a:gd name="T80" fmla="*/ 2147483647 w 272"/>
              <a:gd name="T81" fmla="*/ 2147483647 h 770"/>
              <a:gd name="T82" fmla="*/ 2147483647 w 272"/>
              <a:gd name="T83" fmla="*/ 2147483647 h 770"/>
              <a:gd name="T84" fmla="*/ 2147483647 w 272"/>
              <a:gd name="T85" fmla="*/ 2147483647 h 770"/>
              <a:gd name="T86" fmla="*/ 2147483647 w 272"/>
              <a:gd name="T87" fmla="*/ 2147483647 h 770"/>
              <a:gd name="T88" fmla="*/ 2147483647 w 272"/>
              <a:gd name="T89" fmla="*/ 2147483647 h 770"/>
              <a:gd name="T90" fmla="*/ 2147483647 w 272"/>
              <a:gd name="T91" fmla="*/ 2147483647 h 770"/>
              <a:gd name="T92" fmla="*/ 2147483647 w 272"/>
              <a:gd name="T93" fmla="*/ 2147483647 h 770"/>
              <a:gd name="T94" fmla="*/ 2147483647 w 272"/>
              <a:gd name="T95" fmla="*/ 2147483647 h 770"/>
              <a:gd name="T96" fmla="*/ 2147483647 w 272"/>
              <a:gd name="T97" fmla="*/ 0 h 7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
              <a:gd name="T148" fmla="*/ 0 h 770"/>
              <a:gd name="T149" fmla="*/ 272 w 272"/>
              <a:gd name="T150" fmla="*/ 770 h 77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 h="770">
                <a:moveTo>
                  <a:pt x="272" y="0"/>
                </a:moveTo>
                <a:lnTo>
                  <a:pt x="258" y="14"/>
                </a:lnTo>
                <a:lnTo>
                  <a:pt x="244" y="27"/>
                </a:lnTo>
                <a:lnTo>
                  <a:pt x="232" y="40"/>
                </a:lnTo>
                <a:lnTo>
                  <a:pt x="219" y="54"/>
                </a:lnTo>
                <a:lnTo>
                  <a:pt x="208" y="69"/>
                </a:lnTo>
                <a:lnTo>
                  <a:pt x="196" y="84"/>
                </a:lnTo>
                <a:lnTo>
                  <a:pt x="186" y="99"/>
                </a:lnTo>
                <a:lnTo>
                  <a:pt x="176" y="116"/>
                </a:lnTo>
                <a:lnTo>
                  <a:pt x="175" y="123"/>
                </a:lnTo>
                <a:lnTo>
                  <a:pt x="172" y="129"/>
                </a:lnTo>
                <a:lnTo>
                  <a:pt x="167" y="135"/>
                </a:lnTo>
                <a:lnTo>
                  <a:pt x="165" y="142"/>
                </a:lnTo>
                <a:lnTo>
                  <a:pt x="158" y="163"/>
                </a:lnTo>
                <a:lnTo>
                  <a:pt x="151" y="184"/>
                </a:lnTo>
                <a:lnTo>
                  <a:pt x="145" y="206"/>
                </a:lnTo>
                <a:lnTo>
                  <a:pt x="141" y="229"/>
                </a:lnTo>
                <a:lnTo>
                  <a:pt x="131" y="262"/>
                </a:lnTo>
                <a:lnTo>
                  <a:pt x="126" y="296"/>
                </a:lnTo>
                <a:lnTo>
                  <a:pt x="121" y="332"/>
                </a:lnTo>
                <a:lnTo>
                  <a:pt x="120" y="368"/>
                </a:lnTo>
                <a:lnTo>
                  <a:pt x="119" y="368"/>
                </a:lnTo>
                <a:lnTo>
                  <a:pt x="118" y="393"/>
                </a:lnTo>
                <a:lnTo>
                  <a:pt x="121" y="417"/>
                </a:lnTo>
                <a:lnTo>
                  <a:pt x="125" y="442"/>
                </a:lnTo>
                <a:lnTo>
                  <a:pt x="125" y="467"/>
                </a:lnTo>
                <a:lnTo>
                  <a:pt x="123" y="467"/>
                </a:lnTo>
                <a:lnTo>
                  <a:pt x="122" y="467"/>
                </a:lnTo>
                <a:lnTo>
                  <a:pt x="122" y="468"/>
                </a:lnTo>
                <a:lnTo>
                  <a:pt x="123" y="470"/>
                </a:lnTo>
                <a:lnTo>
                  <a:pt x="125" y="470"/>
                </a:lnTo>
                <a:lnTo>
                  <a:pt x="126" y="469"/>
                </a:lnTo>
                <a:lnTo>
                  <a:pt x="127" y="469"/>
                </a:lnTo>
                <a:lnTo>
                  <a:pt x="126" y="474"/>
                </a:lnTo>
                <a:lnTo>
                  <a:pt x="126" y="478"/>
                </a:lnTo>
                <a:lnTo>
                  <a:pt x="126" y="482"/>
                </a:lnTo>
                <a:lnTo>
                  <a:pt x="128" y="485"/>
                </a:lnTo>
                <a:lnTo>
                  <a:pt x="131" y="513"/>
                </a:lnTo>
                <a:lnTo>
                  <a:pt x="136" y="539"/>
                </a:lnTo>
                <a:lnTo>
                  <a:pt x="142" y="566"/>
                </a:lnTo>
                <a:lnTo>
                  <a:pt x="150" y="592"/>
                </a:lnTo>
                <a:lnTo>
                  <a:pt x="158" y="619"/>
                </a:lnTo>
                <a:lnTo>
                  <a:pt x="168" y="644"/>
                </a:lnTo>
                <a:lnTo>
                  <a:pt x="181" y="668"/>
                </a:lnTo>
                <a:lnTo>
                  <a:pt x="195" y="692"/>
                </a:lnTo>
                <a:lnTo>
                  <a:pt x="201" y="703"/>
                </a:lnTo>
                <a:lnTo>
                  <a:pt x="209" y="713"/>
                </a:lnTo>
                <a:lnTo>
                  <a:pt x="217" y="725"/>
                </a:lnTo>
                <a:lnTo>
                  <a:pt x="226" y="735"/>
                </a:lnTo>
                <a:lnTo>
                  <a:pt x="231" y="741"/>
                </a:lnTo>
                <a:lnTo>
                  <a:pt x="236" y="745"/>
                </a:lnTo>
                <a:lnTo>
                  <a:pt x="242" y="749"/>
                </a:lnTo>
                <a:lnTo>
                  <a:pt x="249" y="752"/>
                </a:lnTo>
                <a:lnTo>
                  <a:pt x="255" y="756"/>
                </a:lnTo>
                <a:lnTo>
                  <a:pt x="262" y="760"/>
                </a:lnTo>
                <a:lnTo>
                  <a:pt x="268" y="764"/>
                </a:lnTo>
                <a:lnTo>
                  <a:pt x="272" y="770"/>
                </a:lnTo>
                <a:lnTo>
                  <a:pt x="246" y="764"/>
                </a:lnTo>
                <a:lnTo>
                  <a:pt x="221" y="756"/>
                </a:lnTo>
                <a:lnTo>
                  <a:pt x="197" y="744"/>
                </a:lnTo>
                <a:lnTo>
                  <a:pt x="174" y="732"/>
                </a:lnTo>
                <a:lnTo>
                  <a:pt x="152" y="718"/>
                </a:lnTo>
                <a:lnTo>
                  <a:pt x="131" y="702"/>
                </a:lnTo>
                <a:lnTo>
                  <a:pt x="113" y="683"/>
                </a:lnTo>
                <a:lnTo>
                  <a:pt x="95" y="664"/>
                </a:lnTo>
                <a:lnTo>
                  <a:pt x="78" y="643"/>
                </a:lnTo>
                <a:lnTo>
                  <a:pt x="63" y="621"/>
                </a:lnTo>
                <a:lnTo>
                  <a:pt x="50" y="599"/>
                </a:lnTo>
                <a:lnTo>
                  <a:pt x="38" y="575"/>
                </a:lnTo>
                <a:lnTo>
                  <a:pt x="28" y="551"/>
                </a:lnTo>
                <a:lnTo>
                  <a:pt x="20" y="525"/>
                </a:lnTo>
                <a:lnTo>
                  <a:pt x="13" y="500"/>
                </a:lnTo>
                <a:lnTo>
                  <a:pt x="7" y="475"/>
                </a:lnTo>
                <a:lnTo>
                  <a:pt x="2" y="442"/>
                </a:lnTo>
                <a:lnTo>
                  <a:pt x="0" y="411"/>
                </a:lnTo>
                <a:lnTo>
                  <a:pt x="0" y="379"/>
                </a:lnTo>
                <a:lnTo>
                  <a:pt x="2" y="348"/>
                </a:lnTo>
                <a:lnTo>
                  <a:pt x="6" y="317"/>
                </a:lnTo>
                <a:lnTo>
                  <a:pt x="12" y="286"/>
                </a:lnTo>
                <a:lnTo>
                  <a:pt x="20" y="256"/>
                </a:lnTo>
                <a:lnTo>
                  <a:pt x="30" y="226"/>
                </a:lnTo>
                <a:lnTo>
                  <a:pt x="43" y="198"/>
                </a:lnTo>
                <a:lnTo>
                  <a:pt x="57" y="171"/>
                </a:lnTo>
                <a:lnTo>
                  <a:pt x="73" y="144"/>
                </a:lnTo>
                <a:lnTo>
                  <a:pt x="91" y="120"/>
                </a:lnTo>
                <a:lnTo>
                  <a:pt x="112" y="96"/>
                </a:lnTo>
                <a:lnTo>
                  <a:pt x="134" y="74"/>
                </a:lnTo>
                <a:lnTo>
                  <a:pt x="159" y="54"/>
                </a:lnTo>
                <a:lnTo>
                  <a:pt x="186" y="36"/>
                </a:lnTo>
                <a:lnTo>
                  <a:pt x="196" y="30"/>
                </a:lnTo>
                <a:lnTo>
                  <a:pt x="206" y="24"/>
                </a:lnTo>
                <a:lnTo>
                  <a:pt x="217" y="20"/>
                </a:lnTo>
                <a:lnTo>
                  <a:pt x="227" y="14"/>
                </a:lnTo>
                <a:lnTo>
                  <a:pt x="239" y="10"/>
                </a:lnTo>
                <a:lnTo>
                  <a:pt x="249" y="6"/>
                </a:lnTo>
                <a:lnTo>
                  <a:pt x="261" y="2"/>
                </a:lnTo>
                <a:lnTo>
                  <a:pt x="272" y="0"/>
                </a:lnTo>
                <a:close/>
              </a:path>
            </a:pathLst>
          </a:custGeom>
          <a:solidFill>
            <a:srgbClr val="D8DAC9"/>
          </a:solidFill>
          <a:ln w="9525">
            <a:noFill/>
            <a:round/>
            <a:headEnd/>
            <a:tailEnd/>
          </a:ln>
        </p:spPr>
        <p:txBody>
          <a:bodyPr/>
          <a:lstStyle/>
          <a:p>
            <a:endParaRPr lang="en-US"/>
          </a:p>
        </p:txBody>
      </p:sp>
      <p:sp>
        <p:nvSpPr>
          <p:cNvPr id="73" name="Freeform 19"/>
          <p:cNvSpPr>
            <a:spLocks/>
          </p:cNvSpPr>
          <p:nvPr/>
        </p:nvSpPr>
        <p:spPr bwMode="auto">
          <a:xfrm rot="1004478">
            <a:off x="7180263" y="2516988"/>
            <a:ext cx="139700" cy="520700"/>
          </a:xfrm>
          <a:custGeom>
            <a:avLst/>
            <a:gdLst>
              <a:gd name="T0" fmla="*/ 2147483647 w 205"/>
              <a:gd name="T1" fmla="*/ 0 h 766"/>
              <a:gd name="T2" fmla="*/ 2147483647 w 205"/>
              <a:gd name="T3" fmla="*/ 2147483647 h 766"/>
              <a:gd name="T4" fmla="*/ 2147483647 w 205"/>
              <a:gd name="T5" fmla="*/ 2147483647 h 766"/>
              <a:gd name="T6" fmla="*/ 2147483647 w 205"/>
              <a:gd name="T7" fmla="*/ 2147483647 h 766"/>
              <a:gd name="T8" fmla="*/ 2147483647 w 205"/>
              <a:gd name="T9" fmla="*/ 2147483647 h 766"/>
              <a:gd name="T10" fmla="*/ 2147483647 w 205"/>
              <a:gd name="T11" fmla="*/ 2147483647 h 766"/>
              <a:gd name="T12" fmla="*/ 2147483647 w 205"/>
              <a:gd name="T13" fmla="*/ 2147483647 h 766"/>
              <a:gd name="T14" fmla="*/ 2147483647 w 205"/>
              <a:gd name="T15" fmla="*/ 2147483647 h 766"/>
              <a:gd name="T16" fmla="*/ 2147483647 w 205"/>
              <a:gd name="T17" fmla="*/ 2147483647 h 766"/>
              <a:gd name="T18" fmla="*/ 2147483647 w 205"/>
              <a:gd name="T19" fmla="*/ 2147483647 h 766"/>
              <a:gd name="T20" fmla="*/ 2147483647 w 205"/>
              <a:gd name="T21" fmla="*/ 2147483647 h 766"/>
              <a:gd name="T22" fmla="*/ 2147483647 w 205"/>
              <a:gd name="T23" fmla="*/ 2147483647 h 766"/>
              <a:gd name="T24" fmla="*/ 2147483647 w 205"/>
              <a:gd name="T25" fmla="*/ 2147483647 h 766"/>
              <a:gd name="T26" fmla="*/ 2147483647 w 205"/>
              <a:gd name="T27" fmla="*/ 2147483647 h 766"/>
              <a:gd name="T28" fmla="*/ 2147483647 w 205"/>
              <a:gd name="T29" fmla="*/ 2147483647 h 766"/>
              <a:gd name="T30" fmla="*/ 2147483647 w 205"/>
              <a:gd name="T31" fmla="*/ 2147483647 h 766"/>
              <a:gd name="T32" fmla="*/ 2147483647 w 205"/>
              <a:gd name="T33" fmla="*/ 2147483647 h 766"/>
              <a:gd name="T34" fmla="*/ 2147483647 w 205"/>
              <a:gd name="T35" fmla="*/ 2147483647 h 766"/>
              <a:gd name="T36" fmla="*/ 2147483647 w 205"/>
              <a:gd name="T37" fmla="*/ 2147483647 h 766"/>
              <a:gd name="T38" fmla="*/ 2147483647 w 205"/>
              <a:gd name="T39" fmla="*/ 2147483647 h 766"/>
              <a:gd name="T40" fmla="*/ 2147483647 w 205"/>
              <a:gd name="T41" fmla="*/ 2147483647 h 766"/>
              <a:gd name="T42" fmla="*/ 2147483647 w 205"/>
              <a:gd name="T43" fmla="*/ 2147483647 h 766"/>
              <a:gd name="T44" fmla="*/ 2147483647 w 205"/>
              <a:gd name="T45" fmla="*/ 2147483647 h 766"/>
              <a:gd name="T46" fmla="*/ 2147483647 w 205"/>
              <a:gd name="T47" fmla="*/ 2147483647 h 766"/>
              <a:gd name="T48" fmla="*/ 2147483647 w 205"/>
              <a:gd name="T49" fmla="*/ 2147483647 h 766"/>
              <a:gd name="T50" fmla="*/ 2147483647 w 205"/>
              <a:gd name="T51" fmla="*/ 2147483647 h 766"/>
              <a:gd name="T52" fmla="*/ 2147483647 w 205"/>
              <a:gd name="T53" fmla="*/ 2147483647 h 766"/>
              <a:gd name="T54" fmla="*/ 2147483647 w 205"/>
              <a:gd name="T55" fmla="*/ 2147483647 h 766"/>
              <a:gd name="T56" fmla="*/ 2147483647 w 205"/>
              <a:gd name="T57" fmla="*/ 2147483647 h 766"/>
              <a:gd name="T58" fmla="*/ 2147483647 w 205"/>
              <a:gd name="T59" fmla="*/ 2147483647 h 766"/>
              <a:gd name="T60" fmla="*/ 2147483647 w 205"/>
              <a:gd name="T61" fmla="*/ 2147483647 h 766"/>
              <a:gd name="T62" fmla="*/ 2147483647 w 205"/>
              <a:gd name="T63" fmla="*/ 2147483647 h 766"/>
              <a:gd name="T64" fmla="*/ 2147483647 w 205"/>
              <a:gd name="T65" fmla="*/ 2147483647 h 766"/>
              <a:gd name="T66" fmla="*/ 2147483647 w 205"/>
              <a:gd name="T67" fmla="*/ 2147483647 h 766"/>
              <a:gd name="T68" fmla="*/ 2147483647 w 205"/>
              <a:gd name="T69" fmla="*/ 2147483647 h 766"/>
              <a:gd name="T70" fmla="*/ 2147483647 w 205"/>
              <a:gd name="T71" fmla="*/ 2147483647 h 766"/>
              <a:gd name="T72" fmla="*/ 2147483647 w 205"/>
              <a:gd name="T73" fmla="*/ 2147483647 h 766"/>
              <a:gd name="T74" fmla="*/ 2147483647 w 205"/>
              <a:gd name="T75" fmla="*/ 2147483647 h 766"/>
              <a:gd name="T76" fmla="*/ 2147483647 w 205"/>
              <a:gd name="T77" fmla="*/ 2147483647 h 766"/>
              <a:gd name="T78" fmla="*/ 0 w 205"/>
              <a:gd name="T79" fmla="*/ 2147483647 h 766"/>
              <a:gd name="T80" fmla="*/ 2147483647 w 205"/>
              <a:gd name="T81" fmla="*/ 2147483647 h 766"/>
              <a:gd name="T82" fmla="*/ 2147483647 w 205"/>
              <a:gd name="T83" fmla="*/ 2147483647 h 766"/>
              <a:gd name="T84" fmla="*/ 2147483647 w 205"/>
              <a:gd name="T85" fmla="*/ 2147483647 h 766"/>
              <a:gd name="T86" fmla="*/ 2147483647 w 205"/>
              <a:gd name="T87" fmla="*/ 2147483647 h 766"/>
              <a:gd name="T88" fmla="*/ 2147483647 w 205"/>
              <a:gd name="T89" fmla="*/ 2147483647 h 766"/>
              <a:gd name="T90" fmla="*/ 2147483647 w 205"/>
              <a:gd name="T91" fmla="*/ 2147483647 h 766"/>
              <a:gd name="T92" fmla="*/ 2147483647 w 205"/>
              <a:gd name="T93" fmla="*/ 2147483647 h 766"/>
              <a:gd name="T94" fmla="*/ 2147483647 w 205"/>
              <a:gd name="T95" fmla="*/ 2147483647 h 766"/>
              <a:gd name="T96" fmla="*/ 2147483647 w 205"/>
              <a:gd name="T97" fmla="*/ 2147483647 h 766"/>
              <a:gd name="T98" fmla="*/ 2147483647 w 205"/>
              <a:gd name="T99" fmla="*/ 2147483647 h 766"/>
              <a:gd name="T100" fmla="*/ 2147483647 w 205"/>
              <a:gd name="T101" fmla="*/ 2147483647 h 766"/>
              <a:gd name="T102" fmla="*/ 2147483647 w 205"/>
              <a:gd name="T103" fmla="*/ 2147483647 h 766"/>
              <a:gd name="T104" fmla="*/ 2147483647 w 205"/>
              <a:gd name="T105" fmla="*/ 0 h 76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5"/>
              <a:gd name="T160" fmla="*/ 0 h 766"/>
              <a:gd name="T161" fmla="*/ 205 w 205"/>
              <a:gd name="T162" fmla="*/ 766 h 76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5" h="766">
                <a:moveTo>
                  <a:pt x="186" y="0"/>
                </a:moveTo>
                <a:lnTo>
                  <a:pt x="160" y="25"/>
                </a:lnTo>
                <a:lnTo>
                  <a:pt x="137" y="51"/>
                </a:lnTo>
                <a:lnTo>
                  <a:pt x="117" y="79"/>
                </a:lnTo>
                <a:lnTo>
                  <a:pt x="98" y="109"/>
                </a:lnTo>
                <a:lnTo>
                  <a:pt x="83" y="139"/>
                </a:lnTo>
                <a:lnTo>
                  <a:pt x="69" y="171"/>
                </a:lnTo>
                <a:lnTo>
                  <a:pt x="60" y="203"/>
                </a:lnTo>
                <a:lnTo>
                  <a:pt x="52" y="238"/>
                </a:lnTo>
                <a:lnTo>
                  <a:pt x="44" y="299"/>
                </a:lnTo>
                <a:lnTo>
                  <a:pt x="39" y="361"/>
                </a:lnTo>
                <a:lnTo>
                  <a:pt x="38" y="425"/>
                </a:lnTo>
                <a:lnTo>
                  <a:pt x="43" y="487"/>
                </a:lnTo>
                <a:lnTo>
                  <a:pt x="46" y="503"/>
                </a:lnTo>
                <a:lnTo>
                  <a:pt x="51" y="518"/>
                </a:lnTo>
                <a:lnTo>
                  <a:pt x="54" y="534"/>
                </a:lnTo>
                <a:lnTo>
                  <a:pt x="59" y="550"/>
                </a:lnTo>
                <a:lnTo>
                  <a:pt x="65" y="565"/>
                </a:lnTo>
                <a:lnTo>
                  <a:pt x="69" y="581"/>
                </a:lnTo>
                <a:lnTo>
                  <a:pt x="75" y="597"/>
                </a:lnTo>
                <a:lnTo>
                  <a:pt x="81" y="614"/>
                </a:lnTo>
                <a:lnTo>
                  <a:pt x="91" y="637"/>
                </a:lnTo>
                <a:lnTo>
                  <a:pt x="103" y="658"/>
                </a:lnTo>
                <a:lnTo>
                  <a:pt x="115" y="682"/>
                </a:lnTo>
                <a:lnTo>
                  <a:pt x="130" y="702"/>
                </a:lnTo>
                <a:lnTo>
                  <a:pt x="147" y="722"/>
                </a:lnTo>
                <a:lnTo>
                  <a:pt x="164" y="739"/>
                </a:lnTo>
                <a:lnTo>
                  <a:pt x="183" y="754"/>
                </a:lnTo>
                <a:lnTo>
                  <a:pt x="205" y="766"/>
                </a:lnTo>
                <a:lnTo>
                  <a:pt x="173" y="756"/>
                </a:lnTo>
                <a:lnTo>
                  <a:pt x="144" y="740"/>
                </a:lnTo>
                <a:lnTo>
                  <a:pt x="118" y="720"/>
                </a:lnTo>
                <a:lnTo>
                  <a:pt x="95" y="695"/>
                </a:lnTo>
                <a:lnTo>
                  <a:pt x="75" y="668"/>
                </a:lnTo>
                <a:lnTo>
                  <a:pt x="58" y="638"/>
                </a:lnTo>
                <a:lnTo>
                  <a:pt x="43" y="607"/>
                </a:lnTo>
                <a:lnTo>
                  <a:pt x="31" y="577"/>
                </a:lnTo>
                <a:lnTo>
                  <a:pt x="14" y="514"/>
                </a:lnTo>
                <a:lnTo>
                  <a:pt x="4" y="450"/>
                </a:lnTo>
                <a:lnTo>
                  <a:pt x="0" y="383"/>
                </a:lnTo>
                <a:lnTo>
                  <a:pt x="2" y="318"/>
                </a:lnTo>
                <a:lnTo>
                  <a:pt x="13" y="252"/>
                </a:lnTo>
                <a:lnTo>
                  <a:pt x="30" y="190"/>
                </a:lnTo>
                <a:lnTo>
                  <a:pt x="53" y="130"/>
                </a:lnTo>
                <a:lnTo>
                  <a:pt x="84" y="76"/>
                </a:lnTo>
                <a:lnTo>
                  <a:pt x="96" y="63"/>
                </a:lnTo>
                <a:lnTo>
                  <a:pt x="107" y="50"/>
                </a:lnTo>
                <a:lnTo>
                  <a:pt x="119" y="39"/>
                </a:lnTo>
                <a:lnTo>
                  <a:pt x="132" y="28"/>
                </a:lnTo>
                <a:lnTo>
                  <a:pt x="144" y="18"/>
                </a:lnTo>
                <a:lnTo>
                  <a:pt x="157" y="10"/>
                </a:lnTo>
                <a:lnTo>
                  <a:pt x="171" y="4"/>
                </a:lnTo>
                <a:lnTo>
                  <a:pt x="186" y="0"/>
                </a:lnTo>
                <a:close/>
              </a:path>
            </a:pathLst>
          </a:custGeom>
          <a:solidFill>
            <a:srgbClr val="808080"/>
          </a:solidFill>
          <a:ln w="9525">
            <a:solidFill>
              <a:srgbClr val="808080"/>
            </a:solidFill>
            <a:round/>
            <a:headEnd/>
            <a:tailEnd/>
          </a:ln>
        </p:spPr>
        <p:txBody>
          <a:bodyPr/>
          <a:lstStyle/>
          <a:p>
            <a:endParaRPr lang="en-US"/>
          </a:p>
        </p:txBody>
      </p:sp>
      <p:sp>
        <p:nvSpPr>
          <p:cNvPr id="74" name="Freeform 20"/>
          <p:cNvSpPr>
            <a:spLocks/>
          </p:cNvSpPr>
          <p:nvPr/>
        </p:nvSpPr>
        <p:spPr bwMode="auto">
          <a:xfrm rot="1004478">
            <a:off x="7342188" y="2667800"/>
            <a:ext cx="241300" cy="347663"/>
          </a:xfrm>
          <a:custGeom>
            <a:avLst/>
            <a:gdLst>
              <a:gd name="T0" fmla="*/ 2147483647 w 354"/>
              <a:gd name="T1" fmla="*/ 2147483647 h 509"/>
              <a:gd name="T2" fmla="*/ 2147483647 w 354"/>
              <a:gd name="T3" fmla="*/ 2147483647 h 509"/>
              <a:gd name="T4" fmla="*/ 2147483647 w 354"/>
              <a:gd name="T5" fmla="*/ 2147483647 h 509"/>
              <a:gd name="T6" fmla="*/ 2147483647 w 354"/>
              <a:gd name="T7" fmla="*/ 2147483647 h 509"/>
              <a:gd name="T8" fmla="*/ 2147483647 w 354"/>
              <a:gd name="T9" fmla="*/ 2147483647 h 509"/>
              <a:gd name="T10" fmla="*/ 2147483647 w 354"/>
              <a:gd name="T11" fmla="*/ 2147483647 h 509"/>
              <a:gd name="T12" fmla="*/ 2147483647 w 354"/>
              <a:gd name="T13" fmla="*/ 2147483647 h 509"/>
              <a:gd name="T14" fmla="*/ 2147483647 w 354"/>
              <a:gd name="T15" fmla="*/ 2147483647 h 509"/>
              <a:gd name="T16" fmla="*/ 2147483647 w 354"/>
              <a:gd name="T17" fmla="*/ 2147483647 h 509"/>
              <a:gd name="T18" fmla="*/ 2147483647 w 354"/>
              <a:gd name="T19" fmla="*/ 2147483647 h 509"/>
              <a:gd name="T20" fmla="*/ 2147483647 w 354"/>
              <a:gd name="T21" fmla="*/ 2147483647 h 509"/>
              <a:gd name="T22" fmla="*/ 2147483647 w 354"/>
              <a:gd name="T23" fmla="*/ 2147483647 h 509"/>
              <a:gd name="T24" fmla="*/ 2147483647 w 354"/>
              <a:gd name="T25" fmla="*/ 2147483647 h 509"/>
              <a:gd name="T26" fmla="*/ 2147483647 w 354"/>
              <a:gd name="T27" fmla="*/ 2147483647 h 509"/>
              <a:gd name="T28" fmla="*/ 2147483647 w 354"/>
              <a:gd name="T29" fmla="*/ 2147483647 h 509"/>
              <a:gd name="T30" fmla="*/ 2147483647 w 354"/>
              <a:gd name="T31" fmla="*/ 2147483647 h 509"/>
              <a:gd name="T32" fmla="*/ 2147483647 w 354"/>
              <a:gd name="T33" fmla="*/ 2147483647 h 509"/>
              <a:gd name="T34" fmla="*/ 2147483647 w 354"/>
              <a:gd name="T35" fmla="*/ 2147483647 h 509"/>
              <a:gd name="T36" fmla="*/ 2147483647 w 354"/>
              <a:gd name="T37" fmla="*/ 2147483647 h 509"/>
              <a:gd name="T38" fmla="*/ 2147483647 w 354"/>
              <a:gd name="T39" fmla="*/ 2147483647 h 509"/>
              <a:gd name="T40" fmla="*/ 2147483647 w 354"/>
              <a:gd name="T41" fmla="*/ 2147483647 h 509"/>
              <a:gd name="T42" fmla="*/ 2147483647 w 354"/>
              <a:gd name="T43" fmla="*/ 2147483647 h 509"/>
              <a:gd name="T44" fmla="*/ 2147483647 w 354"/>
              <a:gd name="T45" fmla="*/ 2147483647 h 509"/>
              <a:gd name="T46" fmla="*/ 2147483647 w 354"/>
              <a:gd name="T47" fmla="*/ 2147483647 h 509"/>
              <a:gd name="T48" fmla="*/ 2147483647 w 354"/>
              <a:gd name="T49" fmla="*/ 2147483647 h 509"/>
              <a:gd name="T50" fmla="*/ 2147483647 w 354"/>
              <a:gd name="T51" fmla="*/ 2147483647 h 509"/>
              <a:gd name="T52" fmla="*/ 2147483647 w 354"/>
              <a:gd name="T53" fmla="*/ 2147483647 h 509"/>
              <a:gd name="T54" fmla="*/ 2147483647 w 354"/>
              <a:gd name="T55" fmla="*/ 2147483647 h 509"/>
              <a:gd name="T56" fmla="*/ 2147483647 w 354"/>
              <a:gd name="T57" fmla="*/ 2147483647 h 509"/>
              <a:gd name="T58" fmla="*/ 2147483647 w 354"/>
              <a:gd name="T59" fmla="*/ 2147483647 h 509"/>
              <a:gd name="T60" fmla="*/ 2147483647 w 354"/>
              <a:gd name="T61" fmla="*/ 2147483647 h 509"/>
              <a:gd name="T62" fmla="*/ 0 w 354"/>
              <a:gd name="T63" fmla="*/ 2147483647 h 509"/>
              <a:gd name="T64" fmla="*/ 2147483647 w 354"/>
              <a:gd name="T65" fmla="*/ 2147483647 h 509"/>
              <a:gd name="T66" fmla="*/ 2147483647 w 354"/>
              <a:gd name="T67" fmla="*/ 2147483647 h 509"/>
              <a:gd name="T68" fmla="*/ 2147483647 w 354"/>
              <a:gd name="T69" fmla="*/ 2147483647 h 509"/>
              <a:gd name="T70" fmla="*/ 2147483647 w 354"/>
              <a:gd name="T71" fmla="*/ 2147483647 h 509"/>
              <a:gd name="T72" fmla="*/ 2147483647 w 354"/>
              <a:gd name="T73" fmla="*/ 2147483647 h 509"/>
              <a:gd name="T74" fmla="*/ 2147483647 w 354"/>
              <a:gd name="T75" fmla="*/ 2147483647 h 509"/>
              <a:gd name="T76" fmla="*/ 2147483647 w 354"/>
              <a:gd name="T77" fmla="*/ 2147483647 h 509"/>
              <a:gd name="T78" fmla="*/ 2147483647 w 354"/>
              <a:gd name="T79" fmla="*/ 2147483647 h 509"/>
              <a:gd name="T80" fmla="*/ 2147483647 w 354"/>
              <a:gd name="T81" fmla="*/ 2147483647 h 509"/>
              <a:gd name="T82" fmla="*/ 2147483647 w 354"/>
              <a:gd name="T83" fmla="*/ 2147483647 h 509"/>
              <a:gd name="T84" fmla="*/ 2147483647 w 354"/>
              <a:gd name="T85" fmla="*/ 2147483647 h 509"/>
              <a:gd name="T86" fmla="*/ 2147483647 w 354"/>
              <a:gd name="T87" fmla="*/ 0 h 509"/>
              <a:gd name="T88" fmla="*/ 2147483647 w 354"/>
              <a:gd name="T89" fmla="*/ 2147483647 h 509"/>
              <a:gd name="T90" fmla="*/ 2147483647 w 354"/>
              <a:gd name="T91" fmla="*/ 2147483647 h 509"/>
              <a:gd name="T92" fmla="*/ 2147483647 w 354"/>
              <a:gd name="T93" fmla="*/ 2147483647 h 509"/>
              <a:gd name="T94" fmla="*/ 2147483647 w 354"/>
              <a:gd name="T95" fmla="*/ 2147483647 h 509"/>
              <a:gd name="T96" fmla="*/ 2147483647 w 354"/>
              <a:gd name="T97" fmla="*/ 2147483647 h 509"/>
              <a:gd name="T98" fmla="*/ 2147483647 w 354"/>
              <a:gd name="T99" fmla="*/ 2147483647 h 509"/>
              <a:gd name="T100" fmla="*/ 2147483647 w 354"/>
              <a:gd name="T101" fmla="*/ 2147483647 h 509"/>
              <a:gd name="T102" fmla="*/ 2147483647 w 354"/>
              <a:gd name="T103" fmla="*/ 2147483647 h 50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4"/>
              <a:gd name="T157" fmla="*/ 0 h 509"/>
              <a:gd name="T158" fmla="*/ 354 w 354"/>
              <a:gd name="T159" fmla="*/ 509 h 50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4" h="509">
                <a:moveTo>
                  <a:pt x="266" y="38"/>
                </a:moveTo>
                <a:lnTo>
                  <a:pt x="294" y="72"/>
                </a:lnTo>
                <a:lnTo>
                  <a:pt x="317" y="108"/>
                </a:lnTo>
                <a:lnTo>
                  <a:pt x="335" y="148"/>
                </a:lnTo>
                <a:lnTo>
                  <a:pt x="346" y="189"/>
                </a:lnTo>
                <a:lnTo>
                  <a:pt x="353" y="233"/>
                </a:lnTo>
                <a:lnTo>
                  <a:pt x="354" y="277"/>
                </a:lnTo>
                <a:lnTo>
                  <a:pt x="349" y="320"/>
                </a:lnTo>
                <a:lnTo>
                  <a:pt x="339" y="363"/>
                </a:lnTo>
                <a:lnTo>
                  <a:pt x="330" y="387"/>
                </a:lnTo>
                <a:lnTo>
                  <a:pt x="318" y="410"/>
                </a:lnTo>
                <a:lnTo>
                  <a:pt x="306" y="433"/>
                </a:lnTo>
                <a:lnTo>
                  <a:pt x="291" y="454"/>
                </a:lnTo>
                <a:lnTo>
                  <a:pt x="272" y="472"/>
                </a:lnTo>
                <a:lnTo>
                  <a:pt x="253" y="487"/>
                </a:lnTo>
                <a:lnTo>
                  <a:pt x="230" y="497"/>
                </a:lnTo>
                <a:lnTo>
                  <a:pt x="204" y="501"/>
                </a:lnTo>
                <a:lnTo>
                  <a:pt x="186" y="508"/>
                </a:lnTo>
                <a:lnTo>
                  <a:pt x="187" y="509"/>
                </a:lnTo>
                <a:lnTo>
                  <a:pt x="172" y="506"/>
                </a:lnTo>
                <a:lnTo>
                  <a:pt x="158" y="504"/>
                </a:lnTo>
                <a:lnTo>
                  <a:pt x="143" y="500"/>
                </a:lnTo>
                <a:lnTo>
                  <a:pt x="129" y="495"/>
                </a:lnTo>
                <a:lnTo>
                  <a:pt x="115" y="490"/>
                </a:lnTo>
                <a:lnTo>
                  <a:pt x="103" y="482"/>
                </a:lnTo>
                <a:lnTo>
                  <a:pt x="90" y="472"/>
                </a:lnTo>
                <a:lnTo>
                  <a:pt x="80" y="460"/>
                </a:lnTo>
                <a:lnTo>
                  <a:pt x="53" y="424"/>
                </a:lnTo>
                <a:lnTo>
                  <a:pt x="31" y="386"/>
                </a:lnTo>
                <a:lnTo>
                  <a:pt x="15" y="343"/>
                </a:lnTo>
                <a:lnTo>
                  <a:pt x="5" y="300"/>
                </a:lnTo>
                <a:lnTo>
                  <a:pt x="0" y="255"/>
                </a:lnTo>
                <a:lnTo>
                  <a:pt x="2" y="210"/>
                </a:lnTo>
                <a:lnTo>
                  <a:pt x="11" y="166"/>
                </a:lnTo>
                <a:lnTo>
                  <a:pt x="26" y="122"/>
                </a:lnTo>
                <a:lnTo>
                  <a:pt x="35" y="100"/>
                </a:lnTo>
                <a:lnTo>
                  <a:pt x="46" y="78"/>
                </a:lnTo>
                <a:lnTo>
                  <a:pt x="61" y="59"/>
                </a:lnTo>
                <a:lnTo>
                  <a:pt x="77" y="40"/>
                </a:lnTo>
                <a:lnTo>
                  <a:pt x="96" y="25"/>
                </a:lnTo>
                <a:lnTo>
                  <a:pt x="117" y="14"/>
                </a:lnTo>
                <a:lnTo>
                  <a:pt x="138" y="7"/>
                </a:lnTo>
                <a:lnTo>
                  <a:pt x="163" y="4"/>
                </a:lnTo>
                <a:lnTo>
                  <a:pt x="170" y="0"/>
                </a:lnTo>
                <a:lnTo>
                  <a:pt x="178" y="1"/>
                </a:lnTo>
                <a:lnTo>
                  <a:pt x="186" y="2"/>
                </a:lnTo>
                <a:lnTo>
                  <a:pt x="194" y="4"/>
                </a:lnTo>
                <a:lnTo>
                  <a:pt x="201" y="6"/>
                </a:lnTo>
                <a:lnTo>
                  <a:pt x="209" y="9"/>
                </a:lnTo>
                <a:lnTo>
                  <a:pt x="217" y="10"/>
                </a:lnTo>
                <a:lnTo>
                  <a:pt x="224" y="12"/>
                </a:lnTo>
                <a:lnTo>
                  <a:pt x="266" y="38"/>
                </a:lnTo>
                <a:close/>
              </a:path>
            </a:pathLst>
          </a:custGeom>
          <a:solidFill>
            <a:srgbClr val="8E9365"/>
          </a:solidFill>
          <a:ln w="9525">
            <a:noFill/>
            <a:round/>
            <a:headEnd/>
            <a:tailEnd/>
          </a:ln>
        </p:spPr>
        <p:txBody>
          <a:bodyPr/>
          <a:lstStyle/>
          <a:p>
            <a:endParaRPr lang="en-US"/>
          </a:p>
        </p:txBody>
      </p:sp>
      <p:sp>
        <p:nvSpPr>
          <p:cNvPr id="75" name="Freeform 21"/>
          <p:cNvSpPr>
            <a:spLocks/>
          </p:cNvSpPr>
          <p:nvPr/>
        </p:nvSpPr>
        <p:spPr bwMode="auto">
          <a:xfrm rot="1004478">
            <a:off x="7353300" y="2677325"/>
            <a:ext cx="196850" cy="315913"/>
          </a:xfrm>
          <a:custGeom>
            <a:avLst/>
            <a:gdLst>
              <a:gd name="T0" fmla="*/ 2147483647 w 291"/>
              <a:gd name="T1" fmla="*/ 2147483647 h 461"/>
              <a:gd name="T2" fmla="*/ 2147483647 w 291"/>
              <a:gd name="T3" fmla="*/ 2147483647 h 461"/>
              <a:gd name="T4" fmla="*/ 2147483647 w 291"/>
              <a:gd name="T5" fmla="*/ 2147483647 h 461"/>
              <a:gd name="T6" fmla="*/ 2147483647 w 291"/>
              <a:gd name="T7" fmla="*/ 2147483647 h 461"/>
              <a:gd name="T8" fmla="*/ 2147483647 w 291"/>
              <a:gd name="T9" fmla="*/ 2147483647 h 461"/>
              <a:gd name="T10" fmla="*/ 2147483647 w 291"/>
              <a:gd name="T11" fmla="*/ 2147483647 h 461"/>
              <a:gd name="T12" fmla="*/ 2147483647 w 291"/>
              <a:gd name="T13" fmla="*/ 2147483647 h 461"/>
              <a:gd name="T14" fmla="*/ 2147483647 w 291"/>
              <a:gd name="T15" fmla="*/ 2147483647 h 461"/>
              <a:gd name="T16" fmla="*/ 2147483647 w 291"/>
              <a:gd name="T17" fmla="*/ 2147483647 h 461"/>
              <a:gd name="T18" fmla="*/ 2147483647 w 291"/>
              <a:gd name="T19" fmla="*/ 2147483647 h 461"/>
              <a:gd name="T20" fmla="*/ 2147483647 w 291"/>
              <a:gd name="T21" fmla="*/ 2147483647 h 461"/>
              <a:gd name="T22" fmla="*/ 2147483647 w 291"/>
              <a:gd name="T23" fmla="*/ 2147483647 h 461"/>
              <a:gd name="T24" fmla="*/ 2147483647 w 291"/>
              <a:gd name="T25" fmla="*/ 2147483647 h 461"/>
              <a:gd name="T26" fmla="*/ 2147483647 w 291"/>
              <a:gd name="T27" fmla="*/ 2147483647 h 461"/>
              <a:gd name="T28" fmla="*/ 2147483647 w 291"/>
              <a:gd name="T29" fmla="*/ 2147483647 h 461"/>
              <a:gd name="T30" fmla="*/ 2147483647 w 291"/>
              <a:gd name="T31" fmla="*/ 2147483647 h 461"/>
              <a:gd name="T32" fmla="*/ 2147483647 w 291"/>
              <a:gd name="T33" fmla="*/ 2147483647 h 461"/>
              <a:gd name="T34" fmla="*/ 2147483647 w 291"/>
              <a:gd name="T35" fmla="*/ 2147483647 h 461"/>
              <a:gd name="T36" fmla="*/ 2147483647 w 291"/>
              <a:gd name="T37" fmla="*/ 2147483647 h 461"/>
              <a:gd name="T38" fmla="*/ 2147483647 w 291"/>
              <a:gd name="T39" fmla="*/ 2147483647 h 461"/>
              <a:gd name="T40" fmla="*/ 2147483647 w 291"/>
              <a:gd name="T41" fmla="*/ 2147483647 h 461"/>
              <a:gd name="T42" fmla="*/ 2147483647 w 291"/>
              <a:gd name="T43" fmla="*/ 2147483647 h 461"/>
              <a:gd name="T44" fmla="*/ 2147483647 w 291"/>
              <a:gd name="T45" fmla="*/ 2147483647 h 461"/>
              <a:gd name="T46" fmla="*/ 2147483647 w 291"/>
              <a:gd name="T47" fmla="*/ 2147483647 h 461"/>
              <a:gd name="T48" fmla="*/ 2147483647 w 291"/>
              <a:gd name="T49" fmla="*/ 2147483647 h 461"/>
              <a:gd name="T50" fmla="*/ 2147483647 w 291"/>
              <a:gd name="T51" fmla="*/ 2147483647 h 461"/>
              <a:gd name="T52" fmla="*/ 2147483647 w 291"/>
              <a:gd name="T53" fmla="*/ 2147483647 h 461"/>
              <a:gd name="T54" fmla="*/ 2147483647 w 291"/>
              <a:gd name="T55" fmla="*/ 2147483647 h 461"/>
              <a:gd name="T56" fmla="*/ 2147483647 w 291"/>
              <a:gd name="T57" fmla="*/ 2147483647 h 461"/>
              <a:gd name="T58" fmla="*/ 2147483647 w 291"/>
              <a:gd name="T59" fmla="*/ 2147483647 h 461"/>
              <a:gd name="T60" fmla="*/ 2147483647 w 291"/>
              <a:gd name="T61" fmla="*/ 2147483647 h 461"/>
              <a:gd name="T62" fmla="*/ 2147483647 w 291"/>
              <a:gd name="T63" fmla="*/ 2147483647 h 461"/>
              <a:gd name="T64" fmla="*/ 2147483647 w 291"/>
              <a:gd name="T65" fmla="*/ 2147483647 h 4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91"/>
              <a:gd name="T100" fmla="*/ 0 h 461"/>
              <a:gd name="T101" fmla="*/ 291 w 291"/>
              <a:gd name="T102" fmla="*/ 461 h 46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91" h="461">
                <a:moveTo>
                  <a:pt x="287" y="188"/>
                </a:moveTo>
                <a:lnTo>
                  <a:pt x="291" y="221"/>
                </a:lnTo>
                <a:lnTo>
                  <a:pt x="291" y="256"/>
                </a:lnTo>
                <a:lnTo>
                  <a:pt x="287" y="288"/>
                </a:lnTo>
                <a:lnTo>
                  <a:pt x="279" y="320"/>
                </a:lnTo>
                <a:lnTo>
                  <a:pt x="269" y="350"/>
                </a:lnTo>
                <a:lnTo>
                  <a:pt x="255" y="380"/>
                </a:lnTo>
                <a:lnTo>
                  <a:pt x="237" y="408"/>
                </a:lnTo>
                <a:lnTo>
                  <a:pt x="216" y="433"/>
                </a:lnTo>
                <a:lnTo>
                  <a:pt x="208" y="439"/>
                </a:lnTo>
                <a:lnTo>
                  <a:pt x="199" y="445"/>
                </a:lnTo>
                <a:lnTo>
                  <a:pt x="188" y="450"/>
                </a:lnTo>
                <a:lnTo>
                  <a:pt x="179" y="456"/>
                </a:lnTo>
                <a:lnTo>
                  <a:pt x="169" y="460"/>
                </a:lnTo>
                <a:lnTo>
                  <a:pt x="158" y="461"/>
                </a:lnTo>
                <a:lnTo>
                  <a:pt x="147" y="461"/>
                </a:lnTo>
                <a:lnTo>
                  <a:pt x="136" y="456"/>
                </a:lnTo>
                <a:lnTo>
                  <a:pt x="126" y="457"/>
                </a:lnTo>
                <a:lnTo>
                  <a:pt x="118" y="455"/>
                </a:lnTo>
                <a:lnTo>
                  <a:pt x="109" y="451"/>
                </a:lnTo>
                <a:lnTo>
                  <a:pt x="101" y="446"/>
                </a:lnTo>
                <a:lnTo>
                  <a:pt x="94" y="440"/>
                </a:lnTo>
                <a:lnTo>
                  <a:pt x="87" y="434"/>
                </a:lnTo>
                <a:lnTo>
                  <a:pt x="79" y="428"/>
                </a:lnTo>
                <a:lnTo>
                  <a:pt x="72" y="424"/>
                </a:lnTo>
                <a:lnTo>
                  <a:pt x="72" y="425"/>
                </a:lnTo>
                <a:lnTo>
                  <a:pt x="73" y="425"/>
                </a:lnTo>
                <a:lnTo>
                  <a:pt x="74" y="425"/>
                </a:lnTo>
                <a:lnTo>
                  <a:pt x="75" y="423"/>
                </a:lnTo>
                <a:lnTo>
                  <a:pt x="74" y="421"/>
                </a:lnTo>
                <a:lnTo>
                  <a:pt x="71" y="419"/>
                </a:lnTo>
                <a:lnTo>
                  <a:pt x="68" y="416"/>
                </a:lnTo>
                <a:lnTo>
                  <a:pt x="67" y="417"/>
                </a:lnTo>
                <a:lnTo>
                  <a:pt x="67" y="418"/>
                </a:lnTo>
                <a:lnTo>
                  <a:pt x="67" y="419"/>
                </a:lnTo>
                <a:lnTo>
                  <a:pt x="67" y="420"/>
                </a:lnTo>
                <a:lnTo>
                  <a:pt x="65" y="416"/>
                </a:lnTo>
                <a:lnTo>
                  <a:pt x="67" y="413"/>
                </a:lnTo>
                <a:lnTo>
                  <a:pt x="60" y="408"/>
                </a:lnTo>
                <a:lnTo>
                  <a:pt x="56" y="398"/>
                </a:lnTo>
                <a:lnTo>
                  <a:pt x="51" y="389"/>
                </a:lnTo>
                <a:lnTo>
                  <a:pt x="43" y="382"/>
                </a:lnTo>
                <a:lnTo>
                  <a:pt x="24" y="350"/>
                </a:lnTo>
                <a:lnTo>
                  <a:pt x="12" y="314"/>
                </a:lnTo>
                <a:lnTo>
                  <a:pt x="4" y="275"/>
                </a:lnTo>
                <a:lnTo>
                  <a:pt x="0" y="236"/>
                </a:lnTo>
                <a:lnTo>
                  <a:pt x="1" y="197"/>
                </a:lnTo>
                <a:lnTo>
                  <a:pt x="8" y="158"/>
                </a:lnTo>
                <a:lnTo>
                  <a:pt x="19" y="120"/>
                </a:lnTo>
                <a:lnTo>
                  <a:pt x="34" y="85"/>
                </a:lnTo>
                <a:lnTo>
                  <a:pt x="42" y="69"/>
                </a:lnTo>
                <a:lnTo>
                  <a:pt x="52" y="54"/>
                </a:lnTo>
                <a:lnTo>
                  <a:pt x="65" y="40"/>
                </a:lnTo>
                <a:lnTo>
                  <a:pt x="79" y="28"/>
                </a:lnTo>
                <a:lnTo>
                  <a:pt x="94" y="17"/>
                </a:lnTo>
                <a:lnTo>
                  <a:pt x="110" y="8"/>
                </a:lnTo>
                <a:lnTo>
                  <a:pt x="127" y="2"/>
                </a:lnTo>
                <a:lnTo>
                  <a:pt x="146" y="0"/>
                </a:lnTo>
                <a:lnTo>
                  <a:pt x="177" y="8"/>
                </a:lnTo>
                <a:lnTo>
                  <a:pt x="203" y="24"/>
                </a:lnTo>
                <a:lnTo>
                  <a:pt x="225" y="45"/>
                </a:lnTo>
                <a:lnTo>
                  <a:pt x="244" y="70"/>
                </a:lnTo>
                <a:lnTo>
                  <a:pt x="259" y="98"/>
                </a:lnTo>
                <a:lnTo>
                  <a:pt x="270" y="128"/>
                </a:lnTo>
                <a:lnTo>
                  <a:pt x="280" y="158"/>
                </a:lnTo>
                <a:lnTo>
                  <a:pt x="287" y="188"/>
                </a:lnTo>
                <a:close/>
              </a:path>
            </a:pathLst>
          </a:custGeom>
          <a:solidFill>
            <a:srgbClr val="A50021"/>
          </a:solidFill>
          <a:ln w="9525">
            <a:noFill/>
            <a:round/>
            <a:headEnd/>
            <a:tailEnd/>
          </a:ln>
        </p:spPr>
        <p:txBody>
          <a:bodyPr/>
          <a:lstStyle/>
          <a:p>
            <a:endParaRPr lang="en-US"/>
          </a:p>
        </p:txBody>
      </p:sp>
      <p:sp>
        <p:nvSpPr>
          <p:cNvPr id="76" name="Freeform 22"/>
          <p:cNvSpPr>
            <a:spLocks/>
          </p:cNvSpPr>
          <p:nvPr/>
        </p:nvSpPr>
        <p:spPr bwMode="auto">
          <a:xfrm rot="1004478">
            <a:off x="7499350" y="2724950"/>
            <a:ext cx="68263" cy="282575"/>
          </a:xfrm>
          <a:custGeom>
            <a:avLst/>
            <a:gdLst>
              <a:gd name="T0" fmla="*/ 2147483647 w 99"/>
              <a:gd name="T1" fmla="*/ 2147483647 h 415"/>
              <a:gd name="T2" fmla="*/ 2147483647 w 99"/>
              <a:gd name="T3" fmla="*/ 2147483647 h 415"/>
              <a:gd name="T4" fmla="*/ 2147483647 w 99"/>
              <a:gd name="T5" fmla="*/ 2147483647 h 415"/>
              <a:gd name="T6" fmla="*/ 2147483647 w 99"/>
              <a:gd name="T7" fmla="*/ 2147483647 h 415"/>
              <a:gd name="T8" fmla="*/ 2147483647 w 99"/>
              <a:gd name="T9" fmla="*/ 2147483647 h 415"/>
              <a:gd name="T10" fmla="*/ 2147483647 w 99"/>
              <a:gd name="T11" fmla="*/ 2147483647 h 415"/>
              <a:gd name="T12" fmla="*/ 2147483647 w 99"/>
              <a:gd name="T13" fmla="*/ 2147483647 h 415"/>
              <a:gd name="T14" fmla="*/ 2147483647 w 99"/>
              <a:gd name="T15" fmla="*/ 2147483647 h 415"/>
              <a:gd name="T16" fmla="*/ 2147483647 w 99"/>
              <a:gd name="T17" fmla="*/ 2147483647 h 415"/>
              <a:gd name="T18" fmla="*/ 2147483647 w 99"/>
              <a:gd name="T19" fmla="*/ 2147483647 h 415"/>
              <a:gd name="T20" fmla="*/ 2147483647 w 99"/>
              <a:gd name="T21" fmla="*/ 2147483647 h 415"/>
              <a:gd name="T22" fmla="*/ 2147483647 w 99"/>
              <a:gd name="T23" fmla="*/ 2147483647 h 415"/>
              <a:gd name="T24" fmla="*/ 2147483647 w 99"/>
              <a:gd name="T25" fmla="*/ 2147483647 h 415"/>
              <a:gd name="T26" fmla="*/ 2147483647 w 99"/>
              <a:gd name="T27" fmla="*/ 2147483647 h 415"/>
              <a:gd name="T28" fmla="*/ 2147483647 w 99"/>
              <a:gd name="T29" fmla="*/ 2147483647 h 415"/>
              <a:gd name="T30" fmla="*/ 2147483647 w 99"/>
              <a:gd name="T31" fmla="*/ 2147483647 h 415"/>
              <a:gd name="T32" fmla="*/ 0 w 99"/>
              <a:gd name="T33" fmla="*/ 2147483647 h 415"/>
              <a:gd name="T34" fmla="*/ 2147483647 w 99"/>
              <a:gd name="T35" fmla="*/ 2147483647 h 415"/>
              <a:gd name="T36" fmla="*/ 2147483647 w 99"/>
              <a:gd name="T37" fmla="*/ 2147483647 h 415"/>
              <a:gd name="T38" fmla="*/ 2147483647 w 99"/>
              <a:gd name="T39" fmla="*/ 2147483647 h 415"/>
              <a:gd name="T40" fmla="*/ 2147483647 w 99"/>
              <a:gd name="T41" fmla="*/ 2147483647 h 415"/>
              <a:gd name="T42" fmla="*/ 2147483647 w 99"/>
              <a:gd name="T43" fmla="*/ 2147483647 h 415"/>
              <a:gd name="T44" fmla="*/ 2147483647 w 99"/>
              <a:gd name="T45" fmla="*/ 2147483647 h 415"/>
              <a:gd name="T46" fmla="*/ 2147483647 w 99"/>
              <a:gd name="T47" fmla="*/ 2147483647 h 415"/>
              <a:gd name="T48" fmla="*/ 2147483647 w 99"/>
              <a:gd name="T49" fmla="*/ 2147483647 h 415"/>
              <a:gd name="T50" fmla="*/ 2147483647 w 99"/>
              <a:gd name="T51" fmla="*/ 2147483647 h 415"/>
              <a:gd name="T52" fmla="*/ 2147483647 w 99"/>
              <a:gd name="T53" fmla="*/ 2147483647 h 415"/>
              <a:gd name="T54" fmla="*/ 2147483647 w 99"/>
              <a:gd name="T55" fmla="*/ 2147483647 h 415"/>
              <a:gd name="T56" fmla="*/ 2147483647 w 99"/>
              <a:gd name="T57" fmla="*/ 2147483647 h 415"/>
              <a:gd name="T58" fmla="*/ 2147483647 w 99"/>
              <a:gd name="T59" fmla="*/ 2147483647 h 415"/>
              <a:gd name="T60" fmla="*/ 2147483647 w 99"/>
              <a:gd name="T61" fmla="*/ 2147483647 h 415"/>
              <a:gd name="T62" fmla="*/ 2147483647 w 99"/>
              <a:gd name="T63" fmla="*/ 2147483647 h 415"/>
              <a:gd name="T64" fmla="*/ 2147483647 w 99"/>
              <a:gd name="T65" fmla="*/ 0 h 415"/>
              <a:gd name="T66" fmla="*/ 2147483647 w 99"/>
              <a:gd name="T67" fmla="*/ 2147483647 h 415"/>
              <a:gd name="T68" fmla="*/ 2147483647 w 99"/>
              <a:gd name="T69" fmla="*/ 2147483647 h 415"/>
              <a:gd name="T70" fmla="*/ 2147483647 w 99"/>
              <a:gd name="T71" fmla="*/ 2147483647 h 415"/>
              <a:gd name="T72" fmla="*/ 2147483647 w 99"/>
              <a:gd name="T73" fmla="*/ 2147483647 h 415"/>
              <a:gd name="T74" fmla="*/ 2147483647 w 99"/>
              <a:gd name="T75" fmla="*/ 2147483647 h 415"/>
              <a:gd name="T76" fmla="*/ 2147483647 w 99"/>
              <a:gd name="T77" fmla="*/ 2147483647 h 415"/>
              <a:gd name="T78" fmla="*/ 2147483647 w 99"/>
              <a:gd name="T79" fmla="*/ 2147483647 h 415"/>
              <a:gd name="T80" fmla="*/ 2147483647 w 99"/>
              <a:gd name="T81" fmla="*/ 2147483647 h 41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415"/>
              <a:gd name="T125" fmla="*/ 99 w 99"/>
              <a:gd name="T126" fmla="*/ 415 h 41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415">
                <a:moveTo>
                  <a:pt x="86" y="294"/>
                </a:moveTo>
                <a:lnTo>
                  <a:pt x="83" y="306"/>
                </a:lnTo>
                <a:lnTo>
                  <a:pt x="78" y="316"/>
                </a:lnTo>
                <a:lnTo>
                  <a:pt x="75" y="326"/>
                </a:lnTo>
                <a:lnTo>
                  <a:pt x="69" y="337"/>
                </a:lnTo>
                <a:lnTo>
                  <a:pt x="65" y="346"/>
                </a:lnTo>
                <a:lnTo>
                  <a:pt x="59" y="355"/>
                </a:lnTo>
                <a:lnTo>
                  <a:pt x="52" y="364"/>
                </a:lnTo>
                <a:lnTo>
                  <a:pt x="45" y="374"/>
                </a:lnTo>
                <a:lnTo>
                  <a:pt x="41" y="380"/>
                </a:lnTo>
                <a:lnTo>
                  <a:pt x="37" y="386"/>
                </a:lnTo>
                <a:lnTo>
                  <a:pt x="32" y="392"/>
                </a:lnTo>
                <a:lnTo>
                  <a:pt x="26" y="398"/>
                </a:lnTo>
                <a:lnTo>
                  <a:pt x="21" y="402"/>
                </a:lnTo>
                <a:lnTo>
                  <a:pt x="14" y="407"/>
                </a:lnTo>
                <a:lnTo>
                  <a:pt x="7" y="412"/>
                </a:lnTo>
                <a:lnTo>
                  <a:pt x="0" y="415"/>
                </a:lnTo>
                <a:lnTo>
                  <a:pt x="26" y="384"/>
                </a:lnTo>
                <a:lnTo>
                  <a:pt x="48" y="349"/>
                </a:lnTo>
                <a:lnTo>
                  <a:pt x="66" y="311"/>
                </a:lnTo>
                <a:lnTo>
                  <a:pt x="77" y="271"/>
                </a:lnTo>
                <a:lnTo>
                  <a:pt x="83" y="230"/>
                </a:lnTo>
                <a:lnTo>
                  <a:pt x="84" y="188"/>
                </a:lnTo>
                <a:lnTo>
                  <a:pt x="81" y="147"/>
                </a:lnTo>
                <a:lnTo>
                  <a:pt x="71" y="107"/>
                </a:lnTo>
                <a:lnTo>
                  <a:pt x="67" y="94"/>
                </a:lnTo>
                <a:lnTo>
                  <a:pt x="61" y="80"/>
                </a:lnTo>
                <a:lnTo>
                  <a:pt x="54" y="66"/>
                </a:lnTo>
                <a:lnTo>
                  <a:pt x="47" y="52"/>
                </a:lnTo>
                <a:lnTo>
                  <a:pt x="39" y="38"/>
                </a:lnTo>
                <a:lnTo>
                  <a:pt x="31" y="26"/>
                </a:lnTo>
                <a:lnTo>
                  <a:pt x="23" y="12"/>
                </a:lnTo>
                <a:lnTo>
                  <a:pt x="15" y="0"/>
                </a:lnTo>
                <a:lnTo>
                  <a:pt x="40" y="28"/>
                </a:lnTo>
                <a:lnTo>
                  <a:pt x="62" y="60"/>
                </a:lnTo>
                <a:lnTo>
                  <a:pt x="78" y="96"/>
                </a:lnTo>
                <a:lnTo>
                  <a:pt x="91" y="134"/>
                </a:lnTo>
                <a:lnTo>
                  <a:pt x="98" y="174"/>
                </a:lnTo>
                <a:lnTo>
                  <a:pt x="99" y="215"/>
                </a:lnTo>
                <a:lnTo>
                  <a:pt x="96" y="255"/>
                </a:lnTo>
                <a:lnTo>
                  <a:pt x="86" y="294"/>
                </a:lnTo>
                <a:close/>
              </a:path>
            </a:pathLst>
          </a:custGeom>
          <a:solidFill>
            <a:srgbClr val="8E9365"/>
          </a:solidFill>
          <a:ln w="9525">
            <a:noFill/>
            <a:round/>
            <a:headEnd/>
            <a:tailEnd/>
          </a:ln>
        </p:spPr>
        <p:txBody>
          <a:bodyPr/>
          <a:lstStyle/>
          <a:p>
            <a:endParaRPr lang="en-US"/>
          </a:p>
        </p:txBody>
      </p:sp>
      <p:sp>
        <p:nvSpPr>
          <p:cNvPr id="77" name="Freeform 23"/>
          <p:cNvSpPr>
            <a:spLocks/>
          </p:cNvSpPr>
          <p:nvPr/>
        </p:nvSpPr>
        <p:spPr bwMode="auto">
          <a:xfrm rot="1004478">
            <a:off x="7488238" y="3007525"/>
            <a:ext cx="150812" cy="182563"/>
          </a:xfrm>
          <a:custGeom>
            <a:avLst/>
            <a:gdLst>
              <a:gd name="T0" fmla="*/ 2147483647 w 219"/>
              <a:gd name="T1" fmla="*/ 2147483647 h 268"/>
              <a:gd name="T2" fmla="*/ 2147483647 w 219"/>
              <a:gd name="T3" fmla="*/ 2147483647 h 268"/>
              <a:gd name="T4" fmla="*/ 2147483647 w 219"/>
              <a:gd name="T5" fmla="*/ 2147483647 h 268"/>
              <a:gd name="T6" fmla="*/ 2147483647 w 219"/>
              <a:gd name="T7" fmla="*/ 2147483647 h 268"/>
              <a:gd name="T8" fmla="*/ 2147483647 w 219"/>
              <a:gd name="T9" fmla="*/ 2147483647 h 268"/>
              <a:gd name="T10" fmla="*/ 2147483647 w 219"/>
              <a:gd name="T11" fmla="*/ 2147483647 h 268"/>
              <a:gd name="T12" fmla="*/ 2147483647 w 219"/>
              <a:gd name="T13" fmla="*/ 2147483647 h 268"/>
              <a:gd name="T14" fmla="*/ 2147483647 w 219"/>
              <a:gd name="T15" fmla="*/ 2147483647 h 268"/>
              <a:gd name="T16" fmla="*/ 2147483647 w 219"/>
              <a:gd name="T17" fmla="*/ 2147483647 h 268"/>
              <a:gd name="T18" fmla="*/ 2147483647 w 219"/>
              <a:gd name="T19" fmla="*/ 2147483647 h 268"/>
              <a:gd name="T20" fmla="*/ 2147483647 w 219"/>
              <a:gd name="T21" fmla="*/ 2147483647 h 268"/>
              <a:gd name="T22" fmla="*/ 2147483647 w 219"/>
              <a:gd name="T23" fmla="*/ 2147483647 h 268"/>
              <a:gd name="T24" fmla="*/ 2147483647 w 219"/>
              <a:gd name="T25" fmla="*/ 2147483647 h 268"/>
              <a:gd name="T26" fmla="*/ 2147483647 w 219"/>
              <a:gd name="T27" fmla="*/ 2147483647 h 268"/>
              <a:gd name="T28" fmla="*/ 2147483647 w 219"/>
              <a:gd name="T29" fmla="*/ 2147483647 h 268"/>
              <a:gd name="T30" fmla="*/ 2147483647 w 219"/>
              <a:gd name="T31" fmla="*/ 2147483647 h 268"/>
              <a:gd name="T32" fmla="*/ 2147483647 w 219"/>
              <a:gd name="T33" fmla="*/ 2147483647 h 268"/>
              <a:gd name="T34" fmla="*/ 2147483647 w 219"/>
              <a:gd name="T35" fmla="*/ 2147483647 h 268"/>
              <a:gd name="T36" fmla="*/ 2147483647 w 219"/>
              <a:gd name="T37" fmla="*/ 2147483647 h 268"/>
              <a:gd name="T38" fmla="*/ 2147483647 w 219"/>
              <a:gd name="T39" fmla="*/ 2147483647 h 268"/>
              <a:gd name="T40" fmla="*/ 2147483647 w 219"/>
              <a:gd name="T41" fmla="*/ 2147483647 h 268"/>
              <a:gd name="T42" fmla="*/ 2147483647 w 219"/>
              <a:gd name="T43" fmla="*/ 2147483647 h 268"/>
              <a:gd name="T44" fmla="*/ 2147483647 w 219"/>
              <a:gd name="T45" fmla="*/ 2147483647 h 268"/>
              <a:gd name="T46" fmla="*/ 2147483647 w 219"/>
              <a:gd name="T47" fmla="*/ 2147483647 h 268"/>
              <a:gd name="T48" fmla="*/ 2147483647 w 219"/>
              <a:gd name="T49" fmla="*/ 0 h 268"/>
              <a:gd name="T50" fmla="*/ 2147483647 w 219"/>
              <a:gd name="T51" fmla="*/ 2147483647 h 268"/>
              <a:gd name="T52" fmla="*/ 2147483647 w 219"/>
              <a:gd name="T53" fmla="*/ 2147483647 h 268"/>
              <a:gd name="T54" fmla="*/ 2147483647 w 219"/>
              <a:gd name="T55" fmla="*/ 2147483647 h 268"/>
              <a:gd name="T56" fmla="*/ 2147483647 w 219"/>
              <a:gd name="T57" fmla="*/ 2147483647 h 268"/>
              <a:gd name="T58" fmla="*/ 2147483647 w 219"/>
              <a:gd name="T59" fmla="*/ 2147483647 h 268"/>
              <a:gd name="T60" fmla="*/ 2147483647 w 219"/>
              <a:gd name="T61" fmla="*/ 2147483647 h 268"/>
              <a:gd name="T62" fmla="*/ 2147483647 w 219"/>
              <a:gd name="T63" fmla="*/ 2147483647 h 268"/>
              <a:gd name="T64" fmla="*/ 2147483647 w 219"/>
              <a:gd name="T65" fmla="*/ 2147483647 h 268"/>
              <a:gd name="T66" fmla="*/ 2147483647 w 219"/>
              <a:gd name="T67" fmla="*/ 2147483647 h 268"/>
              <a:gd name="T68" fmla="*/ 2147483647 w 219"/>
              <a:gd name="T69" fmla="*/ 2147483647 h 268"/>
              <a:gd name="T70" fmla="*/ 2147483647 w 219"/>
              <a:gd name="T71" fmla="*/ 2147483647 h 268"/>
              <a:gd name="T72" fmla="*/ 2147483647 w 219"/>
              <a:gd name="T73" fmla="*/ 2147483647 h 268"/>
              <a:gd name="T74" fmla="*/ 2147483647 w 219"/>
              <a:gd name="T75" fmla="*/ 2147483647 h 268"/>
              <a:gd name="T76" fmla="*/ 2147483647 w 219"/>
              <a:gd name="T77" fmla="*/ 2147483647 h 268"/>
              <a:gd name="T78" fmla="*/ 2147483647 w 219"/>
              <a:gd name="T79" fmla="*/ 2147483647 h 268"/>
              <a:gd name="T80" fmla="*/ 2147483647 w 219"/>
              <a:gd name="T81" fmla="*/ 2147483647 h 268"/>
              <a:gd name="T82" fmla="*/ 2147483647 w 219"/>
              <a:gd name="T83" fmla="*/ 2147483647 h 268"/>
              <a:gd name="T84" fmla="*/ 2147483647 w 219"/>
              <a:gd name="T85" fmla="*/ 2147483647 h 268"/>
              <a:gd name="T86" fmla="*/ 2147483647 w 219"/>
              <a:gd name="T87" fmla="*/ 2147483647 h 268"/>
              <a:gd name="T88" fmla="*/ 2147483647 w 219"/>
              <a:gd name="T89" fmla="*/ 2147483647 h 268"/>
              <a:gd name="T90" fmla="*/ 2147483647 w 219"/>
              <a:gd name="T91" fmla="*/ 2147483647 h 268"/>
              <a:gd name="T92" fmla="*/ 2147483647 w 219"/>
              <a:gd name="T93" fmla="*/ 2147483647 h 268"/>
              <a:gd name="T94" fmla="*/ 2147483647 w 219"/>
              <a:gd name="T95" fmla="*/ 2147483647 h 268"/>
              <a:gd name="T96" fmla="*/ 2147483647 w 219"/>
              <a:gd name="T97" fmla="*/ 2147483647 h 268"/>
              <a:gd name="T98" fmla="*/ 2147483647 w 219"/>
              <a:gd name="T99" fmla="*/ 2147483647 h 268"/>
              <a:gd name="T100" fmla="*/ 2147483647 w 219"/>
              <a:gd name="T101" fmla="*/ 2147483647 h 268"/>
              <a:gd name="T102" fmla="*/ 2147483647 w 219"/>
              <a:gd name="T103" fmla="*/ 2147483647 h 268"/>
              <a:gd name="T104" fmla="*/ 2147483647 w 219"/>
              <a:gd name="T105" fmla="*/ 2147483647 h 268"/>
              <a:gd name="T106" fmla="*/ 2147483647 w 219"/>
              <a:gd name="T107" fmla="*/ 2147483647 h 268"/>
              <a:gd name="T108" fmla="*/ 2147483647 w 219"/>
              <a:gd name="T109" fmla="*/ 2147483647 h 268"/>
              <a:gd name="T110" fmla="*/ 2147483647 w 219"/>
              <a:gd name="T111" fmla="*/ 2147483647 h 268"/>
              <a:gd name="T112" fmla="*/ 2147483647 w 219"/>
              <a:gd name="T113" fmla="*/ 2147483647 h 268"/>
              <a:gd name="T114" fmla="*/ 2147483647 w 219"/>
              <a:gd name="T115" fmla="*/ 2147483647 h 268"/>
              <a:gd name="T116" fmla="*/ 0 w 219"/>
              <a:gd name="T117" fmla="*/ 2147483647 h 268"/>
              <a:gd name="T118" fmla="*/ 2147483647 w 219"/>
              <a:gd name="T119" fmla="*/ 2147483647 h 2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19"/>
              <a:gd name="T181" fmla="*/ 0 h 268"/>
              <a:gd name="T182" fmla="*/ 219 w 219"/>
              <a:gd name="T183" fmla="*/ 268 h 26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19" h="268">
                <a:moveTo>
                  <a:pt x="2" y="261"/>
                </a:moveTo>
                <a:lnTo>
                  <a:pt x="10" y="261"/>
                </a:lnTo>
                <a:lnTo>
                  <a:pt x="18" y="260"/>
                </a:lnTo>
                <a:lnTo>
                  <a:pt x="27" y="257"/>
                </a:lnTo>
                <a:lnTo>
                  <a:pt x="37" y="255"/>
                </a:lnTo>
                <a:lnTo>
                  <a:pt x="46" y="252"/>
                </a:lnTo>
                <a:lnTo>
                  <a:pt x="55" y="248"/>
                </a:lnTo>
                <a:lnTo>
                  <a:pt x="66" y="242"/>
                </a:lnTo>
                <a:lnTo>
                  <a:pt x="75" y="237"/>
                </a:lnTo>
                <a:lnTo>
                  <a:pt x="97" y="221"/>
                </a:lnTo>
                <a:lnTo>
                  <a:pt x="117" y="202"/>
                </a:lnTo>
                <a:lnTo>
                  <a:pt x="138" y="180"/>
                </a:lnTo>
                <a:lnTo>
                  <a:pt x="157" y="156"/>
                </a:lnTo>
                <a:lnTo>
                  <a:pt x="173" y="132"/>
                </a:lnTo>
                <a:lnTo>
                  <a:pt x="187" y="106"/>
                </a:lnTo>
                <a:lnTo>
                  <a:pt x="198" y="81"/>
                </a:lnTo>
                <a:lnTo>
                  <a:pt x="205" y="56"/>
                </a:lnTo>
                <a:lnTo>
                  <a:pt x="207" y="44"/>
                </a:lnTo>
                <a:lnTo>
                  <a:pt x="210" y="34"/>
                </a:lnTo>
                <a:lnTo>
                  <a:pt x="211" y="22"/>
                </a:lnTo>
                <a:lnTo>
                  <a:pt x="210" y="12"/>
                </a:lnTo>
                <a:lnTo>
                  <a:pt x="212" y="9"/>
                </a:lnTo>
                <a:lnTo>
                  <a:pt x="212" y="5"/>
                </a:lnTo>
                <a:lnTo>
                  <a:pt x="212" y="3"/>
                </a:lnTo>
                <a:lnTo>
                  <a:pt x="215" y="0"/>
                </a:lnTo>
                <a:lnTo>
                  <a:pt x="218" y="9"/>
                </a:lnTo>
                <a:lnTo>
                  <a:pt x="219" y="18"/>
                </a:lnTo>
                <a:lnTo>
                  <a:pt x="218" y="28"/>
                </a:lnTo>
                <a:lnTo>
                  <a:pt x="218" y="39"/>
                </a:lnTo>
                <a:lnTo>
                  <a:pt x="217" y="52"/>
                </a:lnTo>
                <a:lnTo>
                  <a:pt x="214" y="67"/>
                </a:lnTo>
                <a:lnTo>
                  <a:pt x="210" y="82"/>
                </a:lnTo>
                <a:lnTo>
                  <a:pt x="204" y="98"/>
                </a:lnTo>
                <a:lnTo>
                  <a:pt x="202" y="104"/>
                </a:lnTo>
                <a:lnTo>
                  <a:pt x="199" y="110"/>
                </a:lnTo>
                <a:lnTo>
                  <a:pt x="195" y="117"/>
                </a:lnTo>
                <a:lnTo>
                  <a:pt x="191" y="123"/>
                </a:lnTo>
                <a:lnTo>
                  <a:pt x="189" y="130"/>
                </a:lnTo>
                <a:lnTo>
                  <a:pt x="185" y="135"/>
                </a:lnTo>
                <a:lnTo>
                  <a:pt x="182" y="142"/>
                </a:lnTo>
                <a:lnTo>
                  <a:pt x="179" y="148"/>
                </a:lnTo>
                <a:lnTo>
                  <a:pt x="179" y="149"/>
                </a:lnTo>
                <a:lnTo>
                  <a:pt x="176" y="150"/>
                </a:lnTo>
                <a:lnTo>
                  <a:pt x="161" y="173"/>
                </a:lnTo>
                <a:lnTo>
                  <a:pt x="145" y="194"/>
                </a:lnTo>
                <a:lnTo>
                  <a:pt x="127" y="212"/>
                </a:lnTo>
                <a:lnTo>
                  <a:pt x="107" y="229"/>
                </a:lnTo>
                <a:lnTo>
                  <a:pt x="86" y="242"/>
                </a:lnTo>
                <a:lnTo>
                  <a:pt x="66" y="254"/>
                </a:lnTo>
                <a:lnTo>
                  <a:pt x="46" y="263"/>
                </a:lnTo>
                <a:lnTo>
                  <a:pt x="26" y="268"/>
                </a:lnTo>
                <a:lnTo>
                  <a:pt x="21" y="268"/>
                </a:lnTo>
                <a:lnTo>
                  <a:pt x="16" y="268"/>
                </a:lnTo>
                <a:lnTo>
                  <a:pt x="10" y="268"/>
                </a:lnTo>
                <a:lnTo>
                  <a:pt x="4" y="268"/>
                </a:lnTo>
                <a:lnTo>
                  <a:pt x="6" y="268"/>
                </a:lnTo>
                <a:lnTo>
                  <a:pt x="3" y="267"/>
                </a:lnTo>
                <a:lnTo>
                  <a:pt x="1" y="267"/>
                </a:lnTo>
                <a:lnTo>
                  <a:pt x="0" y="264"/>
                </a:lnTo>
                <a:lnTo>
                  <a:pt x="2" y="261"/>
                </a:lnTo>
                <a:close/>
              </a:path>
            </a:pathLst>
          </a:custGeom>
          <a:solidFill>
            <a:srgbClr val="8E9365"/>
          </a:solidFill>
          <a:ln w="9525">
            <a:noFill/>
            <a:round/>
            <a:headEnd/>
            <a:tailEnd/>
          </a:ln>
        </p:spPr>
        <p:txBody>
          <a:bodyPr/>
          <a:lstStyle/>
          <a:p>
            <a:endParaRPr lang="en-US"/>
          </a:p>
        </p:txBody>
      </p:sp>
      <p:sp>
        <p:nvSpPr>
          <p:cNvPr id="78" name="Freeform 24"/>
          <p:cNvSpPr>
            <a:spLocks/>
          </p:cNvSpPr>
          <p:nvPr/>
        </p:nvSpPr>
        <p:spPr bwMode="auto">
          <a:xfrm rot="1004478">
            <a:off x="7529513" y="3058325"/>
            <a:ext cx="127000" cy="163513"/>
          </a:xfrm>
          <a:custGeom>
            <a:avLst/>
            <a:gdLst>
              <a:gd name="T0" fmla="*/ 2147483647 w 187"/>
              <a:gd name="T1" fmla="*/ 2147483647 h 240"/>
              <a:gd name="T2" fmla="*/ 2147483647 w 187"/>
              <a:gd name="T3" fmla="*/ 2147483647 h 240"/>
              <a:gd name="T4" fmla="*/ 2147483647 w 187"/>
              <a:gd name="T5" fmla="*/ 2147483647 h 240"/>
              <a:gd name="T6" fmla="*/ 2147483647 w 187"/>
              <a:gd name="T7" fmla="*/ 2147483647 h 240"/>
              <a:gd name="T8" fmla="*/ 2147483647 w 187"/>
              <a:gd name="T9" fmla="*/ 2147483647 h 240"/>
              <a:gd name="T10" fmla="*/ 2147483647 w 187"/>
              <a:gd name="T11" fmla="*/ 2147483647 h 240"/>
              <a:gd name="T12" fmla="*/ 2147483647 w 187"/>
              <a:gd name="T13" fmla="*/ 2147483647 h 240"/>
              <a:gd name="T14" fmla="*/ 2147483647 w 187"/>
              <a:gd name="T15" fmla="*/ 2147483647 h 240"/>
              <a:gd name="T16" fmla="*/ 2147483647 w 187"/>
              <a:gd name="T17" fmla="*/ 2147483647 h 240"/>
              <a:gd name="T18" fmla="*/ 2147483647 w 187"/>
              <a:gd name="T19" fmla="*/ 2147483647 h 240"/>
              <a:gd name="T20" fmla="*/ 2147483647 w 187"/>
              <a:gd name="T21" fmla="*/ 2147483647 h 240"/>
              <a:gd name="T22" fmla="*/ 2147483647 w 187"/>
              <a:gd name="T23" fmla="*/ 2147483647 h 240"/>
              <a:gd name="T24" fmla="*/ 2147483647 w 187"/>
              <a:gd name="T25" fmla="*/ 2147483647 h 240"/>
              <a:gd name="T26" fmla="*/ 2147483647 w 187"/>
              <a:gd name="T27" fmla="*/ 2147483647 h 240"/>
              <a:gd name="T28" fmla="*/ 2147483647 w 187"/>
              <a:gd name="T29" fmla="*/ 2147483647 h 240"/>
              <a:gd name="T30" fmla="*/ 2147483647 w 187"/>
              <a:gd name="T31" fmla="*/ 2147483647 h 240"/>
              <a:gd name="T32" fmla="*/ 2147483647 w 187"/>
              <a:gd name="T33" fmla="*/ 2147483647 h 240"/>
              <a:gd name="T34" fmla="*/ 2147483647 w 187"/>
              <a:gd name="T35" fmla="*/ 2147483647 h 240"/>
              <a:gd name="T36" fmla="*/ 2147483647 w 187"/>
              <a:gd name="T37" fmla="*/ 2147483647 h 240"/>
              <a:gd name="T38" fmla="*/ 2147483647 w 187"/>
              <a:gd name="T39" fmla="*/ 0 h 240"/>
              <a:gd name="T40" fmla="*/ 2147483647 w 187"/>
              <a:gd name="T41" fmla="*/ 0 h 240"/>
              <a:gd name="T42" fmla="*/ 2147483647 w 187"/>
              <a:gd name="T43" fmla="*/ 2147483647 h 240"/>
              <a:gd name="T44" fmla="*/ 2147483647 w 187"/>
              <a:gd name="T45" fmla="*/ 2147483647 h 240"/>
              <a:gd name="T46" fmla="*/ 2147483647 w 187"/>
              <a:gd name="T47" fmla="*/ 2147483647 h 240"/>
              <a:gd name="T48" fmla="*/ 2147483647 w 187"/>
              <a:gd name="T49" fmla="*/ 2147483647 h 240"/>
              <a:gd name="T50" fmla="*/ 2147483647 w 187"/>
              <a:gd name="T51" fmla="*/ 2147483647 h 240"/>
              <a:gd name="T52" fmla="*/ 2147483647 w 187"/>
              <a:gd name="T53" fmla="*/ 2147483647 h 240"/>
              <a:gd name="T54" fmla="*/ 2147483647 w 187"/>
              <a:gd name="T55" fmla="*/ 2147483647 h 240"/>
              <a:gd name="T56" fmla="*/ 2147483647 w 187"/>
              <a:gd name="T57" fmla="*/ 2147483647 h 240"/>
              <a:gd name="T58" fmla="*/ 2147483647 w 187"/>
              <a:gd name="T59" fmla="*/ 2147483647 h 240"/>
              <a:gd name="T60" fmla="*/ 2147483647 w 187"/>
              <a:gd name="T61" fmla="*/ 2147483647 h 240"/>
              <a:gd name="T62" fmla="*/ 2147483647 w 187"/>
              <a:gd name="T63" fmla="*/ 2147483647 h 240"/>
              <a:gd name="T64" fmla="*/ 2147483647 w 187"/>
              <a:gd name="T65" fmla="*/ 2147483647 h 240"/>
              <a:gd name="T66" fmla="*/ 2147483647 w 187"/>
              <a:gd name="T67" fmla="*/ 2147483647 h 240"/>
              <a:gd name="T68" fmla="*/ 2147483647 w 187"/>
              <a:gd name="T69" fmla="*/ 2147483647 h 240"/>
              <a:gd name="T70" fmla="*/ 2147483647 w 187"/>
              <a:gd name="T71" fmla="*/ 2147483647 h 240"/>
              <a:gd name="T72" fmla="*/ 2147483647 w 187"/>
              <a:gd name="T73" fmla="*/ 2147483647 h 240"/>
              <a:gd name="T74" fmla="*/ 0 w 187"/>
              <a:gd name="T75" fmla="*/ 2147483647 h 240"/>
              <a:gd name="T76" fmla="*/ 0 w 187"/>
              <a:gd name="T77" fmla="*/ 2147483647 h 240"/>
              <a:gd name="T78" fmla="*/ 0 w 187"/>
              <a:gd name="T79" fmla="*/ 2147483647 h 240"/>
              <a:gd name="T80" fmla="*/ 2147483647 w 187"/>
              <a:gd name="T81" fmla="*/ 2147483647 h 2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240"/>
              <a:gd name="T125" fmla="*/ 187 w 187"/>
              <a:gd name="T126" fmla="*/ 240 h 2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240">
                <a:moveTo>
                  <a:pt x="3" y="238"/>
                </a:moveTo>
                <a:lnTo>
                  <a:pt x="4" y="235"/>
                </a:lnTo>
                <a:lnTo>
                  <a:pt x="7" y="234"/>
                </a:lnTo>
                <a:lnTo>
                  <a:pt x="10" y="233"/>
                </a:lnTo>
                <a:lnTo>
                  <a:pt x="13" y="231"/>
                </a:lnTo>
                <a:lnTo>
                  <a:pt x="32" y="225"/>
                </a:lnTo>
                <a:lnTo>
                  <a:pt x="50" y="216"/>
                </a:lnTo>
                <a:lnTo>
                  <a:pt x="68" y="203"/>
                </a:lnTo>
                <a:lnTo>
                  <a:pt x="87" y="189"/>
                </a:lnTo>
                <a:lnTo>
                  <a:pt x="104" y="172"/>
                </a:lnTo>
                <a:lnTo>
                  <a:pt x="122" y="154"/>
                </a:lnTo>
                <a:lnTo>
                  <a:pt x="137" y="133"/>
                </a:lnTo>
                <a:lnTo>
                  <a:pt x="150" y="110"/>
                </a:lnTo>
                <a:lnTo>
                  <a:pt x="164" y="83"/>
                </a:lnTo>
                <a:lnTo>
                  <a:pt x="173" y="56"/>
                </a:lnTo>
                <a:lnTo>
                  <a:pt x="180" y="29"/>
                </a:lnTo>
                <a:lnTo>
                  <a:pt x="183" y="4"/>
                </a:lnTo>
                <a:lnTo>
                  <a:pt x="184" y="3"/>
                </a:lnTo>
                <a:lnTo>
                  <a:pt x="185" y="2"/>
                </a:lnTo>
                <a:lnTo>
                  <a:pt x="185" y="0"/>
                </a:lnTo>
                <a:lnTo>
                  <a:pt x="186" y="0"/>
                </a:lnTo>
                <a:lnTo>
                  <a:pt x="187" y="19"/>
                </a:lnTo>
                <a:lnTo>
                  <a:pt x="186" y="38"/>
                </a:lnTo>
                <a:lnTo>
                  <a:pt x="181" y="59"/>
                </a:lnTo>
                <a:lnTo>
                  <a:pt x="176" y="80"/>
                </a:lnTo>
                <a:lnTo>
                  <a:pt x="166" y="102"/>
                </a:lnTo>
                <a:lnTo>
                  <a:pt x="156" y="122"/>
                </a:lnTo>
                <a:lnTo>
                  <a:pt x="145" y="142"/>
                </a:lnTo>
                <a:lnTo>
                  <a:pt x="131" y="162"/>
                </a:lnTo>
                <a:lnTo>
                  <a:pt x="116" y="178"/>
                </a:lnTo>
                <a:lnTo>
                  <a:pt x="101" y="193"/>
                </a:lnTo>
                <a:lnTo>
                  <a:pt x="85" y="207"/>
                </a:lnTo>
                <a:lnTo>
                  <a:pt x="67" y="217"/>
                </a:lnTo>
                <a:lnTo>
                  <a:pt x="51" y="226"/>
                </a:lnTo>
                <a:lnTo>
                  <a:pt x="34" y="233"/>
                </a:lnTo>
                <a:lnTo>
                  <a:pt x="18" y="238"/>
                </a:lnTo>
                <a:lnTo>
                  <a:pt x="3" y="240"/>
                </a:lnTo>
                <a:lnTo>
                  <a:pt x="0" y="240"/>
                </a:lnTo>
                <a:lnTo>
                  <a:pt x="0" y="239"/>
                </a:lnTo>
                <a:lnTo>
                  <a:pt x="0" y="238"/>
                </a:lnTo>
                <a:lnTo>
                  <a:pt x="3" y="238"/>
                </a:lnTo>
                <a:close/>
              </a:path>
            </a:pathLst>
          </a:custGeom>
          <a:solidFill>
            <a:srgbClr val="8E9365"/>
          </a:solidFill>
          <a:ln w="9525">
            <a:noFill/>
            <a:round/>
            <a:headEnd/>
            <a:tailEnd/>
          </a:ln>
        </p:spPr>
        <p:txBody>
          <a:bodyPr/>
          <a:lstStyle/>
          <a:p>
            <a:endParaRPr lang="en-US"/>
          </a:p>
        </p:txBody>
      </p:sp>
      <p:sp>
        <p:nvSpPr>
          <p:cNvPr id="79" name="Freeform 25"/>
          <p:cNvSpPr>
            <a:spLocks/>
          </p:cNvSpPr>
          <p:nvPr/>
        </p:nvSpPr>
        <p:spPr bwMode="auto">
          <a:xfrm rot="1004478">
            <a:off x="7277100" y="2740825"/>
            <a:ext cx="14288" cy="17463"/>
          </a:xfrm>
          <a:custGeom>
            <a:avLst/>
            <a:gdLst>
              <a:gd name="T0" fmla="*/ 2147483647 w 22"/>
              <a:gd name="T1" fmla="*/ 2147483647 h 24"/>
              <a:gd name="T2" fmla="*/ 2147483647 w 22"/>
              <a:gd name="T3" fmla="*/ 2147483647 h 24"/>
              <a:gd name="T4" fmla="*/ 2147483647 w 22"/>
              <a:gd name="T5" fmla="*/ 2147483647 h 24"/>
              <a:gd name="T6" fmla="*/ 2147483647 w 22"/>
              <a:gd name="T7" fmla="*/ 2147483647 h 24"/>
              <a:gd name="T8" fmla="*/ 2147483647 w 22"/>
              <a:gd name="T9" fmla="*/ 2147483647 h 24"/>
              <a:gd name="T10" fmla="*/ 2147483647 w 22"/>
              <a:gd name="T11" fmla="*/ 2147483647 h 24"/>
              <a:gd name="T12" fmla="*/ 2147483647 w 22"/>
              <a:gd name="T13" fmla="*/ 2147483647 h 24"/>
              <a:gd name="T14" fmla="*/ 2147483647 w 22"/>
              <a:gd name="T15" fmla="*/ 2147483647 h 24"/>
              <a:gd name="T16" fmla="*/ 2147483647 w 22"/>
              <a:gd name="T17" fmla="*/ 0 h 24"/>
              <a:gd name="T18" fmla="*/ 2147483647 w 22"/>
              <a:gd name="T19" fmla="*/ 2147483647 h 24"/>
              <a:gd name="T20" fmla="*/ 2147483647 w 22"/>
              <a:gd name="T21" fmla="*/ 2147483647 h 24"/>
              <a:gd name="T22" fmla="*/ 2147483647 w 22"/>
              <a:gd name="T23" fmla="*/ 2147483647 h 24"/>
              <a:gd name="T24" fmla="*/ 0 w 22"/>
              <a:gd name="T25" fmla="*/ 2147483647 h 24"/>
              <a:gd name="T26" fmla="*/ 2147483647 w 22"/>
              <a:gd name="T27" fmla="*/ 2147483647 h 24"/>
              <a:gd name="T28" fmla="*/ 2147483647 w 22"/>
              <a:gd name="T29" fmla="*/ 2147483647 h 24"/>
              <a:gd name="T30" fmla="*/ 2147483647 w 22"/>
              <a:gd name="T31" fmla="*/ 2147483647 h 24"/>
              <a:gd name="T32" fmla="*/ 2147483647 w 22"/>
              <a:gd name="T33" fmla="*/ 2147483647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24"/>
              <a:gd name="T53" fmla="*/ 22 w 22"/>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24">
                <a:moveTo>
                  <a:pt x="10" y="24"/>
                </a:moveTo>
                <a:lnTo>
                  <a:pt x="16" y="23"/>
                </a:lnTo>
                <a:lnTo>
                  <a:pt x="20" y="20"/>
                </a:lnTo>
                <a:lnTo>
                  <a:pt x="21" y="16"/>
                </a:lnTo>
                <a:lnTo>
                  <a:pt x="22" y="12"/>
                </a:lnTo>
                <a:lnTo>
                  <a:pt x="21" y="7"/>
                </a:lnTo>
                <a:lnTo>
                  <a:pt x="20" y="4"/>
                </a:lnTo>
                <a:lnTo>
                  <a:pt x="16" y="1"/>
                </a:lnTo>
                <a:lnTo>
                  <a:pt x="10" y="0"/>
                </a:lnTo>
                <a:lnTo>
                  <a:pt x="6" y="1"/>
                </a:lnTo>
                <a:lnTo>
                  <a:pt x="4" y="4"/>
                </a:lnTo>
                <a:lnTo>
                  <a:pt x="1" y="7"/>
                </a:lnTo>
                <a:lnTo>
                  <a:pt x="0" y="12"/>
                </a:lnTo>
                <a:lnTo>
                  <a:pt x="1" y="16"/>
                </a:lnTo>
                <a:lnTo>
                  <a:pt x="4" y="20"/>
                </a:lnTo>
                <a:lnTo>
                  <a:pt x="6" y="23"/>
                </a:lnTo>
                <a:lnTo>
                  <a:pt x="10" y="24"/>
                </a:lnTo>
                <a:close/>
              </a:path>
            </a:pathLst>
          </a:custGeom>
          <a:solidFill>
            <a:srgbClr val="8E9365"/>
          </a:solidFill>
          <a:ln w="9525">
            <a:noFill/>
            <a:round/>
            <a:headEnd/>
            <a:tailEnd/>
          </a:ln>
        </p:spPr>
        <p:txBody>
          <a:bodyPr/>
          <a:lstStyle/>
          <a:p>
            <a:endParaRPr lang="en-US"/>
          </a:p>
        </p:txBody>
      </p:sp>
      <p:sp>
        <p:nvSpPr>
          <p:cNvPr id="80" name="Freeform 26"/>
          <p:cNvSpPr>
            <a:spLocks/>
          </p:cNvSpPr>
          <p:nvPr/>
        </p:nvSpPr>
        <p:spPr bwMode="auto">
          <a:xfrm rot="1004478">
            <a:off x="7316788" y="2574138"/>
            <a:ext cx="122237" cy="177800"/>
          </a:xfrm>
          <a:custGeom>
            <a:avLst/>
            <a:gdLst>
              <a:gd name="T0" fmla="*/ 0 w 180"/>
              <a:gd name="T1" fmla="*/ 2147483647 h 259"/>
              <a:gd name="T2" fmla="*/ 0 w 180"/>
              <a:gd name="T3" fmla="*/ 2147483647 h 259"/>
              <a:gd name="T4" fmla="*/ 0 w 180"/>
              <a:gd name="T5" fmla="*/ 2147483647 h 259"/>
              <a:gd name="T6" fmla="*/ 2147483647 w 180"/>
              <a:gd name="T7" fmla="*/ 2147483647 h 259"/>
              <a:gd name="T8" fmla="*/ 2147483647 w 180"/>
              <a:gd name="T9" fmla="*/ 2147483647 h 259"/>
              <a:gd name="T10" fmla="*/ 2147483647 w 180"/>
              <a:gd name="T11" fmla="*/ 2147483647 h 259"/>
              <a:gd name="T12" fmla="*/ 2147483647 w 180"/>
              <a:gd name="T13" fmla="*/ 2147483647 h 259"/>
              <a:gd name="T14" fmla="*/ 2147483647 w 180"/>
              <a:gd name="T15" fmla="*/ 2147483647 h 259"/>
              <a:gd name="T16" fmla="*/ 2147483647 w 180"/>
              <a:gd name="T17" fmla="*/ 2147483647 h 259"/>
              <a:gd name="T18" fmla="*/ 2147483647 w 180"/>
              <a:gd name="T19" fmla="*/ 2147483647 h 259"/>
              <a:gd name="T20" fmla="*/ 2147483647 w 180"/>
              <a:gd name="T21" fmla="*/ 2147483647 h 259"/>
              <a:gd name="T22" fmla="*/ 2147483647 w 180"/>
              <a:gd name="T23" fmla="*/ 2147483647 h 259"/>
              <a:gd name="T24" fmla="*/ 2147483647 w 180"/>
              <a:gd name="T25" fmla="*/ 2147483647 h 259"/>
              <a:gd name="T26" fmla="*/ 2147483647 w 180"/>
              <a:gd name="T27" fmla="*/ 2147483647 h 259"/>
              <a:gd name="T28" fmla="*/ 2147483647 w 180"/>
              <a:gd name="T29" fmla="*/ 2147483647 h 259"/>
              <a:gd name="T30" fmla="*/ 2147483647 w 180"/>
              <a:gd name="T31" fmla="*/ 2147483647 h 259"/>
              <a:gd name="T32" fmla="*/ 2147483647 w 180"/>
              <a:gd name="T33" fmla="*/ 2147483647 h 259"/>
              <a:gd name="T34" fmla="*/ 2147483647 w 180"/>
              <a:gd name="T35" fmla="*/ 2147483647 h 259"/>
              <a:gd name="T36" fmla="*/ 2147483647 w 180"/>
              <a:gd name="T37" fmla="*/ 2147483647 h 259"/>
              <a:gd name="T38" fmla="*/ 2147483647 w 180"/>
              <a:gd name="T39" fmla="*/ 2147483647 h 259"/>
              <a:gd name="T40" fmla="*/ 2147483647 w 180"/>
              <a:gd name="T41" fmla="*/ 2147483647 h 259"/>
              <a:gd name="T42" fmla="*/ 2147483647 w 180"/>
              <a:gd name="T43" fmla="*/ 2147483647 h 259"/>
              <a:gd name="T44" fmla="*/ 2147483647 w 180"/>
              <a:gd name="T45" fmla="*/ 2147483647 h 259"/>
              <a:gd name="T46" fmla="*/ 2147483647 w 180"/>
              <a:gd name="T47" fmla="*/ 2147483647 h 259"/>
              <a:gd name="T48" fmla="*/ 2147483647 w 180"/>
              <a:gd name="T49" fmla="*/ 2147483647 h 259"/>
              <a:gd name="T50" fmla="*/ 2147483647 w 180"/>
              <a:gd name="T51" fmla="*/ 0 h 259"/>
              <a:gd name="T52" fmla="*/ 2147483647 w 180"/>
              <a:gd name="T53" fmla="*/ 0 h 259"/>
              <a:gd name="T54" fmla="*/ 2147483647 w 180"/>
              <a:gd name="T55" fmla="*/ 0 h 259"/>
              <a:gd name="T56" fmla="*/ 2147483647 w 180"/>
              <a:gd name="T57" fmla="*/ 2147483647 h 259"/>
              <a:gd name="T58" fmla="*/ 2147483647 w 180"/>
              <a:gd name="T59" fmla="*/ 2147483647 h 259"/>
              <a:gd name="T60" fmla="*/ 2147483647 w 180"/>
              <a:gd name="T61" fmla="*/ 2147483647 h 259"/>
              <a:gd name="T62" fmla="*/ 2147483647 w 180"/>
              <a:gd name="T63" fmla="*/ 2147483647 h 259"/>
              <a:gd name="T64" fmla="*/ 2147483647 w 180"/>
              <a:gd name="T65" fmla="*/ 2147483647 h 259"/>
              <a:gd name="T66" fmla="*/ 2147483647 w 180"/>
              <a:gd name="T67" fmla="*/ 2147483647 h 259"/>
              <a:gd name="T68" fmla="*/ 2147483647 w 180"/>
              <a:gd name="T69" fmla="*/ 2147483647 h 259"/>
              <a:gd name="T70" fmla="*/ 2147483647 w 180"/>
              <a:gd name="T71" fmla="*/ 2147483647 h 259"/>
              <a:gd name="T72" fmla="*/ 2147483647 w 180"/>
              <a:gd name="T73" fmla="*/ 2147483647 h 259"/>
              <a:gd name="T74" fmla="*/ 2147483647 w 180"/>
              <a:gd name="T75" fmla="*/ 2147483647 h 259"/>
              <a:gd name="T76" fmla="*/ 2147483647 w 180"/>
              <a:gd name="T77" fmla="*/ 2147483647 h 259"/>
              <a:gd name="T78" fmla="*/ 2147483647 w 180"/>
              <a:gd name="T79" fmla="*/ 2147483647 h 259"/>
              <a:gd name="T80" fmla="*/ 2147483647 w 180"/>
              <a:gd name="T81" fmla="*/ 2147483647 h 259"/>
              <a:gd name="T82" fmla="*/ 2147483647 w 180"/>
              <a:gd name="T83" fmla="*/ 2147483647 h 259"/>
              <a:gd name="T84" fmla="*/ 2147483647 w 180"/>
              <a:gd name="T85" fmla="*/ 2147483647 h 259"/>
              <a:gd name="T86" fmla="*/ 2147483647 w 180"/>
              <a:gd name="T87" fmla="*/ 2147483647 h 259"/>
              <a:gd name="T88" fmla="*/ 2147483647 w 180"/>
              <a:gd name="T89" fmla="*/ 2147483647 h 259"/>
              <a:gd name="T90" fmla="*/ 2147483647 w 180"/>
              <a:gd name="T91" fmla="*/ 2147483647 h 259"/>
              <a:gd name="T92" fmla="*/ 2147483647 w 180"/>
              <a:gd name="T93" fmla="*/ 2147483647 h 259"/>
              <a:gd name="T94" fmla="*/ 2147483647 w 180"/>
              <a:gd name="T95" fmla="*/ 2147483647 h 259"/>
              <a:gd name="T96" fmla="*/ 0 w 180"/>
              <a:gd name="T97" fmla="*/ 2147483647 h 2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0"/>
              <a:gd name="T148" fmla="*/ 0 h 259"/>
              <a:gd name="T149" fmla="*/ 180 w 180"/>
              <a:gd name="T150" fmla="*/ 259 h 25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0" h="259">
                <a:moveTo>
                  <a:pt x="0" y="259"/>
                </a:moveTo>
                <a:lnTo>
                  <a:pt x="0" y="246"/>
                </a:lnTo>
                <a:lnTo>
                  <a:pt x="0" y="231"/>
                </a:lnTo>
                <a:lnTo>
                  <a:pt x="2" y="216"/>
                </a:lnTo>
                <a:lnTo>
                  <a:pt x="5" y="200"/>
                </a:lnTo>
                <a:lnTo>
                  <a:pt x="6" y="194"/>
                </a:lnTo>
                <a:lnTo>
                  <a:pt x="8" y="187"/>
                </a:lnTo>
                <a:lnTo>
                  <a:pt x="10" y="180"/>
                </a:lnTo>
                <a:lnTo>
                  <a:pt x="13" y="172"/>
                </a:lnTo>
                <a:lnTo>
                  <a:pt x="15" y="165"/>
                </a:lnTo>
                <a:lnTo>
                  <a:pt x="17" y="158"/>
                </a:lnTo>
                <a:lnTo>
                  <a:pt x="20" y="152"/>
                </a:lnTo>
                <a:lnTo>
                  <a:pt x="22" y="145"/>
                </a:lnTo>
                <a:lnTo>
                  <a:pt x="22" y="144"/>
                </a:lnTo>
                <a:lnTo>
                  <a:pt x="23" y="144"/>
                </a:lnTo>
                <a:lnTo>
                  <a:pt x="35" y="120"/>
                </a:lnTo>
                <a:lnTo>
                  <a:pt x="48" y="97"/>
                </a:lnTo>
                <a:lnTo>
                  <a:pt x="63" y="75"/>
                </a:lnTo>
                <a:lnTo>
                  <a:pt x="81" y="56"/>
                </a:lnTo>
                <a:lnTo>
                  <a:pt x="98" y="39"/>
                </a:lnTo>
                <a:lnTo>
                  <a:pt x="116" y="24"/>
                </a:lnTo>
                <a:lnTo>
                  <a:pt x="135" y="13"/>
                </a:lnTo>
                <a:lnTo>
                  <a:pt x="153" y="5"/>
                </a:lnTo>
                <a:lnTo>
                  <a:pt x="158" y="4"/>
                </a:lnTo>
                <a:lnTo>
                  <a:pt x="164" y="1"/>
                </a:lnTo>
                <a:lnTo>
                  <a:pt x="168" y="0"/>
                </a:lnTo>
                <a:lnTo>
                  <a:pt x="174" y="0"/>
                </a:lnTo>
                <a:lnTo>
                  <a:pt x="175" y="1"/>
                </a:lnTo>
                <a:lnTo>
                  <a:pt x="177" y="1"/>
                </a:lnTo>
                <a:lnTo>
                  <a:pt x="180" y="3"/>
                </a:lnTo>
                <a:lnTo>
                  <a:pt x="179" y="6"/>
                </a:lnTo>
                <a:lnTo>
                  <a:pt x="171" y="7"/>
                </a:lnTo>
                <a:lnTo>
                  <a:pt x="162" y="11"/>
                </a:lnTo>
                <a:lnTo>
                  <a:pt x="154" y="14"/>
                </a:lnTo>
                <a:lnTo>
                  <a:pt x="145" y="18"/>
                </a:lnTo>
                <a:lnTo>
                  <a:pt x="137" y="23"/>
                </a:lnTo>
                <a:lnTo>
                  <a:pt x="128" y="28"/>
                </a:lnTo>
                <a:lnTo>
                  <a:pt x="120" y="35"/>
                </a:lnTo>
                <a:lnTo>
                  <a:pt x="111" y="42"/>
                </a:lnTo>
                <a:lnTo>
                  <a:pt x="91" y="61"/>
                </a:lnTo>
                <a:lnTo>
                  <a:pt x="74" y="83"/>
                </a:lnTo>
                <a:lnTo>
                  <a:pt x="56" y="107"/>
                </a:lnTo>
                <a:lnTo>
                  <a:pt x="43" y="134"/>
                </a:lnTo>
                <a:lnTo>
                  <a:pt x="30" y="162"/>
                </a:lnTo>
                <a:lnTo>
                  <a:pt x="21" y="189"/>
                </a:lnTo>
                <a:lnTo>
                  <a:pt x="14" y="217"/>
                </a:lnTo>
                <a:lnTo>
                  <a:pt x="10" y="242"/>
                </a:lnTo>
                <a:lnTo>
                  <a:pt x="0" y="259"/>
                </a:lnTo>
                <a:close/>
              </a:path>
            </a:pathLst>
          </a:custGeom>
          <a:solidFill>
            <a:srgbClr val="8E9365"/>
          </a:solidFill>
          <a:ln w="9525">
            <a:noFill/>
            <a:round/>
            <a:headEnd/>
            <a:tailEnd/>
          </a:ln>
        </p:spPr>
        <p:txBody>
          <a:bodyPr/>
          <a:lstStyle/>
          <a:p>
            <a:endParaRPr lang="en-US"/>
          </a:p>
        </p:txBody>
      </p:sp>
      <p:sp>
        <p:nvSpPr>
          <p:cNvPr id="81" name="Freeform 27"/>
          <p:cNvSpPr>
            <a:spLocks/>
          </p:cNvSpPr>
          <p:nvPr/>
        </p:nvSpPr>
        <p:spPr bwMode="auto">
          <a:xfrm rot="1004478">
            <a:off x="7632700" y="2837663"/>
            <a:ext cx="17463" cy="15875"/>
          </a:xfrm>
          <a:custGeom>
            <a:avLst/>
            <a:gdLst>
              <a:gd name="T0" fmla="*/ 2147483647 w 24"/>
              <a:gd name="T1" fmla="*/ 0 h 24"/>
              <a:gd name="T2" fmla="*/ 2147483647 w 24"/>
              <a:gd name="T3" fmla="*/ 2147483647 h 24"/>
              <a:gd name="T4" fmla="*/ 2147483647 w 24"/>
              <a:gd name="T5" fmla="*/ 2147483647 h 24"/>
              <a:gd name="T6" fmla="*/ 0 w 24"/>
              <a:gd name="T7" fmla="*/ 2147483647 h 24"/>
              <a:gd name="T8" fmla="*/ 2147483647 w 24"/>
              <a:gd name="T9" fmla="*/ 2147483647 h 24"/>
              <a:gd name="T10" fmla="*/ 2147483647 w 24"/>
              <a:gd name="T11" fmla="*/ 2147483647 h 24"/>
              <a:gd name="T12" fmla="*/ 2147483647 w 24"/>
              <a:gd name="T13" fmla="*/ 2147483647 h 24"/>
              <a:gd name="T14" fmla="*/ 2147483647 w 24"/>
              <a:gd name="T15" fmla="*/ 2147483647 h 24"/>
              <a:gd name="T16" fmla="*/ 2147483647 w 24"/>
              <a:gd name="T17" fmla="*/ 2147483647 h 24"/>
              <a:gd name="T18" fmla="*/ 2147483647 w 24"/>
              <a:gd name="T19" fmla="*/ 2147483647 h 24"/>
              <a:gd name="T20" fmla="*/ 2147483647 w 24"/>
              <a:gd name="T21" fmla="*/ 2147483647 h 24"/>
              <a:gd name="T22" fmla="*/ 2147483647 w 24"/>
              <a:gd name="T23" fmla="*/ 2147483647 h 24"/>
              <a:gd name="T24" fmla="*/ 2147483647 w 24"/>
              <a:gd name="T25" fmla="*/ 2147483647 h 24"/>
              <a:gd name="T26" fmla="*/ 2147483647 w 24"/>
              <a:gd name="T27" fmla="*/ 2147483647 h 24"/>
              <a:gd name="T28" fmla="*/ 2147483647 w 24"/>
              <a:gd name="T29" fmla="*/ 2147483647 h 24"/>
              <a:gd name="T30" fmla="*/ 2147483647 w 24"/>
              <a:gd name="T31" fmla="*/ 0 h 24"/>
              <a:gd name="T32" fmla="*/ 2147483647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9" y="0"/>
                </a:moveTo>
                <a:lnTo>
                  <a:pt x="5" y="2"/>
                </a:lnTo>
                <a:lnTo>
                  <a:pt x="2" y="6"/>
                </a:lnTo>
                <a:lnTo>
                  <a:pt x="0" y="12"/>
                </a:lnTo>
                <a:lnTo>
                  <a:pt x="1" y="16"/>
                </a:lnTo>
                <a:lnTo>
                  <a:pt x="3" y="20"/>
                </a:lnTo>
                <a:lnTo>
                  <a:pt x="7" y="22"/>
                </a:lnTo>
                <a:lnTo>
                  <a:pt x="12" y="24"/>
                </a:lnTo>
                <a:lnTo>
                  <a:pt x="16" y="24"/>
                </a:lnTo>
                <a:lnTo>
                  <a:pt x="21" y="22"/>
                </a:lnTo>
                <a:lnTo>
                  <a:pt x="23" y="19"/>
                </a:lnTo>
                <a:lnTo>
                  <a:pt x="24" y="14"/>
                </a:lnTo>
                <a:lnTo>
                  <a:pt x="24" y="9"/>
                </a:lnTo>
                <a:lnTo>
                  <a:pt x="22" y="5"/>
                </a:lnTo>
                <a:lnTo>
                  <a:pt x="18" y="2"/>
                </a:lnTo>
                <a:lnTo>
                  <a:pt x="14" y="0"/>
                </a:lnTo>
                <a:lnTo>
                  <a:pt x="9" y="0"/>
                </a:lnTo>
                <a:close/>
              </a:path>
            </a:pathLst>
          </a:custGeom>
          <a:solidFill>
            <a:srgbClr val="8E9365"/>
          </a:solidFill>
          <a:ln w="9525">
            <a:noFill/>
            <a:round/>
            <a:headEnd/>
            <a:tailEnd/>
          </a:ln>
        </p:spPr>
        <p:txBody>
          <a:bodyPr/>
          <a:lstStyle/>
          <a:p>
            <a:endParaRPr lang="en-US"/>
          </a:p>
        </p:txBody>
      </p:sp>
      <p:sp>
        <p:nvSpPr>
          <p:cNvPr id="82" name="Freeform 28"/>
          <p:cNvSpPr>
            <a:spLocks/>
          </p:cNvSpPr>
          <p:nvPr/>
        </p:nvSpPr>
        <p:spPr bwMode="auto">
          <a:xfrm rot="1004478">
            <a:off x="7540625" y="2853538"/>
            <a:ext cx="79375" cy="203200"/>
          </a:xfrm>
          <a:custGeom>
            <a:avLst/>
            <a:gdLst>
              <a:gd name="T0" fmla="*/ 2147483647 w 116"/>
              <a:gd name="T1" fmla="*/ 0 h 298"/>
              <a:gd name="T2" fmla="*/ 2147483647 w 116"/>
              <a:gd name="T3" fmla="*/ 2147483647 h 298"/>
              <a:gd name="T4" fmla="*/ 2147483647 w 116"/>
              <a:gd name="T5" fmla="*/ 2147483647 h 298"/>
              <a:gd name="T6" fmla="*/ 2147483647 w 116"/>
              <a:gd name="T7" fmla="*/ 2147483647 h 298"/>
              <a:gd name="T8" fmla="*/ 2147483647 w 116"/>
              <a:gd name="T9" fmla="*/ 2147483647 h 298"/>
              <a:gd name="T10" fmla="*/ 2147483647 w 116"/>
              <a:gd name="T11" fmla="*/ 2147483647 h 298"/>
              <a:gd name="T12" fmla="*/ 2147483647 w 116"/>
              <a:gd name="T13" fmla="*/ 2147483647 h 298"/>
              <a:gd name="T14" fmla="*/ 2147483647 w 116"/>
              <a:gd name="T15" fmla="*/ 2147483647 h 298"/>
              <a:gd name="T16" fmla="*/ 2147483647 w 116"/>
              <a:gd name="T17" fmla="*/ 2147483647 h 298"/>
              <a:gd name="T18" fmla="*/ 2147483647 w 116"/>
              <a:gd name="T19" fmla="*/ 2147483647 h 298"/>
              <a:gd name="T20" fmla="*/ 2147483647 w 116"/>
              <a:gd name="T21" fmla="*/ 2147483647 h 298"/>
              <a:gd name="T22" fmla="*/ 2147483647 w 116"/>
              <a:gd name="T23" fmla="*/ 2147483647 h 298"/>
              <a:gd name="T24" fmla="*/ 2147483647 w 116"/>
              <a:gd name="T25" fmla="*/ 2147483647 h 298"/>
              <a:gd name="T26" fmla="*/ 2147483647 w 116"/>
              <a:gd name="T27" fmla="*/ 2147483647 h 298"/>
              <a:gd name="T28" fmla="*/ 2147483647 w 116"/>
              <a:gd name="T29" fmla="*/ 2147483647 h 298"/>
              <a:gd name="T30" fmla="*/ 2147483647 w 116"/>
              <a:gd name="T31" fmla="*/ 2147483647 h 298"/>
              <a:gd name="T32" fmla="*/ 2147483647 w 116"/>
              <a:gd name="T33" fmla="*/ 2147483647 h 298"/>
              <a:gd name="T34" fmla="*/ 2147483647 w 116"/>
              <a:gd name="T35" fmla="*/ 2147483647 h 298"/>
              <a:gd name="T36" fmla="*/ 2147483647 w 116"/>
              <a:gd name="T37" fmla="*/ 2147483647 h 298"/>
              <a:gd name="T38" fmla="*/ 2147483647 w 116"/>
              <a:gd name="T39" fmla="*/ 2147483647 h 298"/>
              <a:gd name="T40" fmla="*/ 2147483647 w 116"/>
              <a:gd name="T41" fmla="*/ 2147483647 h 298"/>
              <a:gd name="T42" fmla="*/ 2147483647 w 116"/>
              <a:gd name="T43" fmla="*/ 2147483647 h 298"/>
              <a:gd name="T44" fmla="*/ 2147483647 w 116"/>
              <a:gd name="T45" fmla="*/ 2147483647 h 298"/>
              <a:gd name="T46" fmla="*/ 2147483647 w 116"/>
              <a:gd name="T47" fmla="*/ 2147483647 h 298"/>
              <a:gd name="T48" fmla="*/ 2147483647 w 116"/>
              <a:gd name="T49" fmla="*/ 2147483647 h 298"/>
              <a:gd name="T50" fmla="*/ 2147483647 w 116"/>
              <a:gd name="T51" fmla="*/ 2147483647 h 298"/>
              <a:gd name="T52" fmla="*/ 2147483647 w 116"/>
              <a:gd name="T53" fmla="*/ 2147483647 h 298"/>
              <a:gd name="T54" fmla="*/ 2147483647 w 116"/>
              <a:gd name="T55" fmla="*/ 2147483647 h 298"/>
              <a:gd name="T56" fmla="*/ 2147483647 w 116"/>
              <a:gd name="T57" fmla="*/ 2147483647 h 298"/>
              <a:gd name="T58" fmla="*/ 2147483647 w 116"/>
              <a:gd name="T59" fmla="*/ 2147483647 h 298"/>
              <a:gd name="T60" fmla="*/ 0 w 116"/>
              <a:gd name="T61" fmla="*/ 2147483647 h 298"/>
              <a:gd name="T62" fmla="*/ 0 w 116"/>
              <a:gd name="T63" fmla="*/ 2147483647 h 298"/>
              <a:gd name="T64" fmla="*/ 2147483647 w 116"/>
              <a:gd name="T65" fmla="*/ 2147483647 h 298"/>
              <a:gd name="T66" fmla="*/ 2147483647 w 116"/>
              <a:gd name="T67" fmla="*/ 2147483647 h 298"/>
              <a:gd name="T68" fmla="*/ 2147483647 w 116"/>
              <a:gd name="T69" fmla="*/ 2147483647 h 298"/>
              <a:gd name="T70" fmla="*/ 2147483647 w 116"/>
              <a:gd name="T71" fmla="*/ 2147483647 h 298"/>
              <a:gd name="T72" fmla="*/ 2147483647 w 116"/>
              <a:gd name="T73" fmla="*/ 2147483647 h 298"/>
              <a:gd name="T74" fmla="*/ 2147483647 w 116"/>
              <a:gd name="T75" fmla="*/ 2147483647 h 298"/>
              <a:gd name="T76" fmla="*/ 2147483647 w 116"/>
              <a:gd name="T77" fmla="*/ 2147483647 h 298"/>
              <a:gd name="T78" fmla="*/ 2147483647 w 116"/>
              <a:gd name="T79" fmla="*/ 2147483647 h 298"/>
              <a:gd name="T80" fmla="*/ 2147483647 w 116"/>
              <a:gd name="T81" fmla="*/ 2147483647 h 298"/>
              <a:gd name="T82" fmla="*/ 2147483647 w 116"/>
              <a:gd name="T83" fmla="*/ 2147483647 h 298"/>
              <a:gd name="T84" fmla="*/ 2147483647 w 116"/>
              <a:gd name="T85" fmla="*/ 2147483647 h 298"/>
              <a:gd name="T86" fmla="*/ 2147483647 w 116"/>
              <a:gd name="T87" fmla="*/ 2147483647 h 298"/>
              <a:gd name="T88" fmla="*/ 2147483647 w 116"/>
              <a:gd name="T89" fmla="*/ 2147483647 h 298"/>
              <a:gd name="T90" fmla="*/ 2147483647 w 116"/>
              <a:gd name="T91" fmla="*/ 2147483647 h 298"/>
              <a:gd name="T92" fmla="*/ 2147483647 w 116"/>
              <a:gd name="T93" fmla="*/ 2147483647 h 298"/>
              <a:gd name="T94" fmla="*/ 2147483647 w 116"/>
              <a:gd name="T95" fmla="*/ 2147483647 h 298"/>
              <a:gd name="T96" fmla="*/ 2147483647 w 116"/>
              <a:gd name="T97" fmla="*/ 0 h 29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6"/>
              <a:gd name="T148" fmla="*/ 0 h 298"/>
              <a:gd name="T149" fmla="*/ 116 w 116"/>
              <a:gd name="T150" fmla="*/ 298 h 29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6" h="298">
                <a:moveTo>
                  <a:pt x="104" y="0"/>
                </a:moveTo>
                <a:lnTo>
                  <a:pt x="108" y="14"/>
                </a:lnTo>
                <a:lnTo>
                  <a:pt x="111" y="28"/>
                </a:lnTo>
                <a:lnTo>
                  <a:pt x="114" y="43"/>
                </a:lnTo>
                <a:lnTo>
                  <a:pt x="115" y="60"/>
                </a:lnTo>
                <a:lnTo>
                  <a:pt x="116" y="65"/>
                </a:lnTo>
                <a:lnTo>
                  <a:pt x="116" y="73"/>
                </a:lnTo>
                <a:lnTo>
                  <a:pt x="115" y="81"/>
                </a:lnTo>
                <a:lnTo>
                  <a:pt x="115" y="88"/>
                </a:lnTo>
                <a:lnTo>
                  <a:pt x="115" y="95"/>
                </a:lnTo>
                <a:lnTo>
                  <a:pt x="115" y="102"/>
                </a:lnTo>
                <a:lnTo>
                  <a:pt x="114" y="109"/>
                </a:lnTo>
                <a:lnTo>
                  <a:pt x="114" y="116"/>
                </a:lnTo>
                <a:lnTo>
                  <a:pt x="114" y="118"/>
                </a:lnTo>
                <a:lnTo>
                  <a:pt x="112" y="118"/>
                </a:lnTo>
                <a:lnTo>
                  <a:pt x="108" y="145"/>
                </a:lnTo>
                <a:lnTo>
                  <a:pt x="101" y="171"/>
                </a:lnTo>
                <a:lnTo>
                  <a:pt x="92" y="197"/>
                </a:lnTo>
                <a:lnTo>
                  <a:pt x="81" y="220"/>
                </a:lnTo>
                <a:lnTo>
                  <a:pt x="69" y="240"/>
                </a:lnTo>
                <a:lnTo>
                  <a:pt x="55" y="259"/>
                </a:lnTo>
                <a:lnTo>
                  <a:pt x="40" y="275"/>
                </a:lnTo>
                <a:lnTo>
                  <a:pt x="25" y="288"/>
                </a:lnTo>
                <a:lnTo>
                  <a:pt x="20" y="290"/>
                </a:lnTo>
                <a:lnTo>
                  <a:pt x="16" y="292"/>
                </a:lnTo>
                <a:lnTo>
                  <a:pt x="11" y="295"/>
                </a:lnTo>
                <a:lnTo>
                  <a:pt x="6" y="297"/>
                </a:lnTo>
                <a:lnTo>
                  <a:pt x="4" y="297"/>
                </a:lnTo>
                <a:lnTo>
                  <a:pt x="2" y="298"/>
                </a:lnTo>
                <a:lnTo>
                  <a:pt x="0" y="297"/>
                </a:lnTo>
                <a:lnTo>
                  <a:pt x="0" y="292"/>
                </a:lnTo>
                <a:lnTo>
                  <a:pt x="6" y="289"/>
                </a:lnTo>
                <a:lnTo>
                  <a:pt x="13" y="284"/>
                </a:lnTo>
                <a:lnTo>
                  <a:pt x="21" y="278"/>
                </a:lnTo>
                <a:lnTo>
                  <a:pt x="28" y="273"/>
                </a:lnTo>
                <a:lnTo>
                  <a:pt x="35" y="266"/>
                </a:lnTo>
                <a:lnTo>
                  <a:pt x="42" y="258"/>
                </a:lnTo>
                <a:lnTo>
                  <a:pt x="49" y="250"/>
                </a:lnTo>
                <a:lnTo>
                  <a:pt x="55" y="240"/>
                </a:lnTo>
                <a:lnTo>
                  <a:pt x="69" y="217"/>
                </a:lnTo>
                <a:lnTo>
                  <a:pt x="80" y="191"/>
                </a:lnTo>
                <a:lnTo>
                  <a:pt x="89" y="163"/>
                </a:lnTo>
                <a:lnTo>
                  <a:pt x="96" y="134"/>
                </a:lnTo>
                <a:lnTo>
                  <a:pt x="101" y="105"/>
                </a:lnTo>
                <a:lnTo>
                  <a:pt x="103" y="76"/>
                </a:lnTo>
                <a:lnTo>
                  <a:pt x="102" y="47"/>
                </a:lnTo>
                <a:lnTo>
                  <a:pt x="99" y="22"/>
                </a:lnTo>
                <a:lnTo>
                  <a:pt x="104" y="0"/>
                </a:lnTo>
                <a:close/>
              </a:path>
            </a:pathLst>
          </a:custGeom>
          <a:solidFill>
            <a:srgbClr val="8E9365"/>
          </a:solidFill>
          <a:ln w="9525">
            <a:noFill/>
            <a:round/>
            <a:headEnd/>
            <a:tailEnd/>
          </a:ln>
        </p:spPr>
        <p:txBody>
          <a:bodyPr/>
          <a:lstStyle/>
          <a:p>
            <a:endParaRPr lang="en-US"/>
          </a:p>
        </p:txBody>
      </p:sp>
      <p:sp>
        <p:nvSpPr>
          <p:cNvPr id="83" name="Freeform 29"/>
          <p:cNvSpPr>
            <a:spLocks/>
          </p:cNvSpPr>
          <p:nvPr/>
        </p:nvSpPr>
        <p:spPr bwMode="auto">
          <a:xfrm rot="1004478">
            <a:off x="7377113" y="2696375"/>
            <a:ext cx="158750" cy="280988"/>
          </a:xfrm>
          <a:custGeom>
            <a:avLst/>
            <a:gdLst>
              <a:gd name="T0" fmla="*/ 2147483647 w 234"/>
              <a:gd name="T1" fmla="*/ 2147483647 h 412"/>
              <a:gd name="T2" fmla="*/ 2147483647 w 234"/>
              <a:gd name="T3" fmla="*/ 2147483647 h 412"/>
              <a:gd name="T4" fmla="*/ 2147483647 w 234"/>
              <a:gd name="T5" fmla="*/ 2147483647 h 412"/>
              <a:gd name="T6" fmla="*/ 2147483647 w 234"/>
              <a:gd name="T7" fmla="*/ 2147483647 h 412"/>
              <a:gd name="T8" fmla="*/ 2147483647 w 234"/>
              <a:gd name="T9" fmla="*/ 2147483647 h 412"/>
              <a:gd name="T10" fmla="*/ 2147483647 w 234"/>
              <a:gd name="T11" fmla="*/ 2147483647 h 412"/>
              <a:gd name="T12" fmla="*/ 2147483647 w 234"/>
              <a:gd name="T13" fmla="*/ 2147483647 h 412"/>
              <a:gd name="T14" fmla="*/ 2147483647 w 234"/>
              <a:gd name="T15" fmla="*/ 2147483647 h 412"/>
              <a:gd name="T16" fmla="*/ 2147483647 w 234"/>
              <a:gd name="T17" fmla="*/ 2147483647 h 412"/>
              <a:gd name="T18" fmla="*/ 2147483647 w 234"/>
              <a:gd name="T19" fmla="*/ 2147483647 h 412"/>
              <a:gd name="T20" fmla="*/ 2147483647 w 234"/>
              <a:gd name="T21" fmla="*/ 2147483647 h 412"/>
              <a:gd name="T22" fmla="*/ 0 w 234"/>
              <a:gd name="T23" fmla="*/ 2147483647 h 412"/>
              <a:gd name="T24" fmla="*/ 2147483647 w 234"/>
              <a:gd name="T25" fmla="*/ 2147483647 h 412"/>
              <a:gd name="T26" fmla="*/ 2147483647 w 234"/>
              <a:gd name="T27" fmla="*/ 2147483647 h 412"/>
              <a:gd name="T28" fmla="*/ 2147483647 w 234"/>
              <a:gd name="T29" fmla="*/ 2147483647 h 412"/>
              <a:gd name="T30" fmla="*/ 2147483647 w 234"/>
              <a:gd name="T31" fmla="*/ 2147483647 h 412"/>
              <a:gd name="T32" fmla="*/ 2147483647 w 234"/>
              <a:gd name="T33" fmla="*/ 2147483647 h 412"/>
              <a:gd name="T34" fmla="*/ 2147483647 w 234"/>
              <a:gd name="T35" fmla="*/ 0 h 412"/>
              <a:gd name="T36" fmla="*/ 2147483647 w 234"/>
              <a:gd name="T37" fmla="*/ 2147483647 h 412"/>
              <a:gd name="T38" fmla="*/ 2147483647 w 234"/>
              <a:gd name="T39" fmla="*/ 0 h 412"/>
              <a:gd name="T40" fmla="*/ 2147483647 w 234"/>
              <a:gd name="T41" fmla="*/ 2147483647 h 412"/>
              <a:gd name="T42" fmla="*/ 2147483647 w 234"/>
              <a:gd name="T43" fmla="*/ 2147483647 h 412"/>
              <a:gd name="T44" fmla="*/ 2147483647 w 234"/>
              <a:gd name="T45" fmla="*/ 2147483647 h 412"/>
              <a:gd name="T46" fmla="*/ 2147483647 w 234"/>
              <a:gd name="T47" fmla="*/ 2147483647 h 412"/>
              <a:gd name="T48" fmla="*/ 2147483647 w 234"/>
              <a:gd name="T49" fmla="*/ 2147483647 h 412"/>
              <a:gd name="T50" fmla="*/ 2147483647 w 234"/>
              <a:gd name="T51" fmla="*/ 2147483647 h 412"/>
              <a:gd name="T52" fmla="*/ 2147483647 w 234"/>
              <a:gd name="T53" fmla="*/ 2147483647 h 412"/>
              <a:gd name="T54" fmla="*/ 2147483647 w 234"/>
              <a:gd name="T55" fmla="*/ 2147483647 h 412"/>
              <a:gd name="T56" fmla="*/ 2147483647 w 234"/>
              <a:gd name="T57" fmla="*/ 2147483647 h 412"/>
              <a:gd name="T58" fmla="*/ 2147483647 w 234"/>
              <a:gd name="T59" fmla="*/ 2147483647 h 412"/>
              <a:gd name="T60" fmla="*/ 2147483647 w 234"/>
              <a:gd name="T61" fmla="*/ 2147483647 h 4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34"/>
              <a:gd name="T94" fmla="*/ 0 h 412"/>
              <a:gd name="T95" fmla="*/ 234 w 234"/>
              <a:gd name="T96" fmla="*/ 412 h 41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34" h="412">
                <a:moveTo>
                  <a:pt x="152" y="288"/>
                </a:moveTo>
                <a:lnTo>
                  <a:pt x="164" y="393"/>
                </a:lnTo>
                <a:lnTo>
                  <a:pt x="128" y="306"/>
                </a:lnTo>
                <a:lnTo>
                  <a:pt x="115" y="412"/>
                </a:lnTo>
                <a:lnTo>
                  <a:pt x="104" y="305"/>
                </a:lnTo>
                <a:lnTo>
                  <a:pt x="67" y="393"/>
                </a:lnTo>
                <a:lnTo>
                  <a:pt x="81" y="288"/>
                </a:lnTo>
                <a:lnTo>
                  <a:pt x="29" y="343"/>
                </a:lnTo>
                <a:lnTo>
                  <a:pt x="64" y="256"/>
                </a:lnTo>
                <a:lnTo>
                  <a:pt x="3" y="267"/>
                </a:lnTo>
                <a:lnTo>
                  <a:pt x="56" y="215"/>
                </a:lnTo>
                <a:lnTo>
                  <a:pt x="0" y="182"/>
                </a:lnTo>
                <a:lnTo>
                  <a:pt x="59" y="171"/>
                </a:lnTo>
                <a:lnTo>
                  <a:pt x="15" y="100"/>
                </a:lnTo>
                <a:lnTo>
                  <a:pt x="71" y="133"/>
                </a:lnTo>
                <a:lnTo>
                  <a:pt x="46" y="35"/>
                </a:lnTo>
                <a:lnTo>
                  <a:pt x="91" y="108"/>
                </a:lnTo>
                <a:lnTo>
                  <a:pt x="91" y="0"/>
                </a:lnTo>
                <a:lnTo>
                  <a:pt x="117" y="100"/>
                </a:lnTo>
                <a:lnTo>
                  <a:pt x="141" y="0"/>
                </a:lnTo>
                <a:lnTo>
                  <a:pt x="139" y="109"/>
                </a:lnTo>
                <a:lnTo>
                  <a:pt x="185" y="36"/>
                </a:lnTo>
                <a:lnTo>
                  <a:pt x="160" y="134"/>
                </a:lnTo>
                <a:lnTo>
                  <a:pt x="219" y="100"/>
                </a:lnTo>
                <a:lnTo>
                  <a:pt x="173" y="171"/>
                </a:lnTo>
                <a:lnTo>
                  <a:pt x="234" y="183"/>
                </a:lnTo>
                <a:lnTo>
                  <a:pt x="175" y="215"/>
                </a:lnTo>
                <a:lnTo>
                  <a:pt x="228" y="268"/>
                </a:lnTo>
                <a:lnTo>
                  <a:pt x="168" y="256"/>
                </a:lnTo>
                <a:lnTo>
                  <a:pt x="204" y="344"/>
                </a:lnTo>
                <a:lnTo>
                  <a:pt x="152" y="288"/>
                </a:lnTo>
                <a:close/>
              </a:path>
            </a:pathLst>
          </a:custGeom>
          <a:solidFill>
            <a:srgbClr val="8E9365"/>
          </a:solidFill>
          <a:ln w="9525">
            <a:noFill/>
            <a:round/>
            <a:headEnd/>
            <a:tailEnd/>
          </a:ln>
        </p:spPr>
        <p:txBody>
          <a:bodyPr/>
          <a:lstStyle/>
          <a:p>
            <a:endParaRPr lang="en-US"/>
          </a:p>
        </p:txBody>
      </p:sp>
      <p:sp>
        <p:nvSpPr>
          <p:cNvPr id="84" name="Rectangle 30"/>
          <p:cNvSpPr>
            <a:spLocks noChangeArrowheads="1"/>
          </p:cNvSpPr>
          <p:nvPr/>
        </p:nvSpPr>
        <p:spPr bwMode="auto">
          <a:xfrm>
            <a:off x="6513425" y="1580363"/>
            <a:ext cx="2119492"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Definice výrobků</a:t>
            </a:r>
            <a:endParaRPr lang="en-US" sz="2000" dirty="0">
              <a:solidFill>
                <a:srgbClr val="003366"/>
              </a:solidFill>
            </a:endParaRPr>
          </a:p>
        </p:txBody>
      </p:sp>
      <p:sp>
        <p:nvSpPr>
          <p:cNvPr id="85" name="AutoShape 31"/>
          <p:cNvSpPr>
            <a:spLocks noChangeArrowheads="1"/>
          </p:cNvSpPr>
          <p:nvPr/>
        </p:nvSpPr>
        <p:spPr bwMode="auto">
          <a:xfrm>
            <a:off x="5738813" y="1974063"/>
            <a:ext cx="693737"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86" name="Oval 33"/>
          <p:cNvSpPr>
            <a:spLocks noChangeArrowheads="1"/>
          </p:cNvSpPr>
          <p:nvPr/>
        </p:nvSpPr>
        <p:spPr bwMode="auto">
          <a:xfrm>
            <a:off x="6027738" y="1256513"/>
            <a:ext cx="477837"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87" name="Text Box 34"/>
          <p:cNvSpPr txBox="1">
            <a:spLocks noChangeArrowheads="1"/>
          </p:cNvSpPr>
          <p:nvPr/>
        </p:nvSpPr>
        <p:spPr bwMode="auto">
          <a:xfrm>
            <a:off x="6046788"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3</a:t>
            </a:r>
          </a:p>
        </p:txBody>
      </p:sp>
      <p:sp>
        <p:nvSpPr>
          <p:cNvPr id="88" name="Rectangle 43"/>
          <p:cNvSpPr>
            <a:spLocks noChangeArrowheads="1"/>
          </p:cNvSpPr>
          <p:nvPr/>
        </p:nvSpPr>
        <p:spPr bwMode="auto">
          <a:xfrm>
            <a:off x="33782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89" name="Rectangle 44"/>
          <p:cNvSpPr>
            <a:spLocks noChangeArrowheads="1"/>
          </p:cNvSpPr>
          <p:nvPr/>
        </p:nvSpPr>
        <p:spPr bwMode="auto">
          <a:xfrm>
            <a:off x="3590847" y="1580363"/>
            <a:ext cx="2117888"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cs-CZ" sz="2000" dirty="0" smtClean="0">
                <a:solidFill>
                  <a:srgbClr val="003366"/>
                </a:solidFill>
              </a:rPr>
              <a:t>Ekonomika firmy</a:t>
            </a:r>
            <a:endParaRPr lang="en-US" sz="2000" dirty="0">
              <a:solidFill>
                <a:srgbClr val="003366"/>
              </a:solidFill>
            </a:endParaRPr>
          </a:p>
        </p:txBody>
      </p:sp>
      <p:pic>
        <p:nvPicPr>
          <p:cNvPr id="90" name="Picture 45" descr="BS01045_"/>
          <p:cNvPicPr>
            <a:picLocks noChangeAspect="1" noChangeArrowheads="1"/>
          </p:cNvPicPr>
          <p:nvPr/>
        </p:nvPicPr>
        <p:blipFill>
          <a:blip r:embed="rId5" cstate="print"/>
          <a:srcRect/>
          <a:stretch>
            <a:fillRect/>
          </a:stretch>
        </p:blipFill>
        <p:spPr bwMode="auto">
          <a:xfrm>
            <a:off x="4141788" y="2029625"/>
            <a:ext cx="1079500" cy="1063625"/>
          </a:xfrm>
          <a:prstGeom prst="rect">
            <a:avLst/>
          </a:prstGeom>
          <a:noFill/>
          <a:ln w="9525">
            <a:noFill/>
            <a:miter lim="800000"/>
            <a:headEnd/>
            <a:tailEnd/>
          </a:ln>
        </p:spPr>
      </p:pic>
      <p:sp>
        <p:nvSpPr>
          <p:cNvPr id="91" name="Oval 47"/>
          <p:cNvSpPr>
            <a:spLocks noChangeArrowheads="1"/>
          </p:cNvSpPr>
          <p:nvPr/>
        </p:nvSpPr>
        <p:spPr bwMode="auto">
          <a:xfrm>
            <a:off x="309880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92" name="Text Box 48"/>
          <p:cNvSpPr txBox="1">
            <a:spLocks noChangeArrowheads="1"/>
          </p:cNvSpPr>
          <p:nvPr/>
        </p:nvSpPr>
        <p:spPr bwMode="auto">
          <a:xfrm>
            <a:off x="311785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Arial Black" pitchFamily="34" charset="0"/>
              </a:rPr>
              <a:t>2</a:t>
            </a:r>
          </a:p>
        </p:txBody>
      </p:sp>
      <p:sp>
        <p:nvSpPr>
          <p:cNvPr id="93" name="AutoShape 49"/>
          <p:cNvSpPr>
            <a:spLocks noChangeArrowheads="1"/>
          </p:cNvSpPr>
          <p:nvPr/>
        </p:nvSpPr>
        <p:spPr bwMode="auto">
          <a:xfrm>
            <a:off x="2787650" y="1974063"/>
            <a:ext cx="693738" cy="919162"/>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en-US"/>
          </a:p>
        </p:txBody>
      </p:sp>
      <p:sp>
        <p:nvSpPr>
          <p:cNvPr id="94" name="Rectangle 50"/>
          <p:cNvSpPr>
            <a:spLocks noChangeArrowheads="1"/>
          </p:cNvSpPr>
          <p:nvPr/>
        </p:nvSpPr>
        <p:spPr bwMode="auto">
          <a:xfrm>
            <a:off x="431800" y="1483525"/>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p>
        </p:txBody>
      </p:sp>
      <p:sp>
        <p:nvSpPr>
          <p:cNvPr id="95" name="Rectangle 51"/>
          <p:cNvSpPr>
            <a:spLocks noChangeArrowheads="1"/>
          </p:cNvSpPr>
          <p:nvPr/>
        </p:nvSpPr>
        <p:spPr bwMode="auto">
          <a:xfrm>
            <a:off x="581892" y="1504163"/>
            <a:ext cx="2291938" cy="1041953"/>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en-US" sz="2000" dirty="0" smtClean="0">
                <a:solidFill>
                  <a:srgbClr val="003366"/>
                </a:solidFill>
              </a:rPr>
              <a:t>Dom</a:t>
            </a:r>
            <a:r>
              <a:rPr lang="cs-CZ" sz="2000" dirty="0" smtClean="0">
                <a:solidFill>
                  <a:srgbClr val="003366"/>
                </a:solidFill>
              </a:rPr>
              <a:t>ény</a:t>
            </a:r>
            <a:r>
              <a:rPr lang="en-US" sz="2000" dirty="0" smtClean="0">
                <a:solidFill>
                  <a:srgbClr val="003366"/>
                </a:solidFill>
              </a:rPr>
              <a:t>, </a:t>
            </a:r>
            <a:r>
              <a:rPr lang="cs-CZ" sz="2000" dirty="0" smtClean="0">
                <a:solidFill>
                  <a:srgbClr val="003366"/>
                </a:solidFill>
              </a:rPr>
              <a:t>účetní jednotky</a:t>
            </a:r>
            <a:r>
              <a:rPr lang="en-US" sz="2000" dirty="0" smtClean="0">
                <a:solidFill>
                  <a:srgbClr val="003366"/>
                </a:solidFill>
              </a:rPr>
              <a:t>, </a:t>
            </a:r>
            <a:r>
              <a:rPr lang="cs-CZ" sz="2000" dirty="0" smtClean="0">
                <a:solidFill>
                  <a:srgbClr val="003366"/>
                </a:solidFill>
              </a:rPr>
              <a:t>místa</a:t>
            </a:r>
            <a:r>
              <a:rPr lang="en-US" sz="2000" dirty="0" smtClean="0">
                <a:solidFill>
                  <a:srgbClr val="003366"/>
                </a:solidFill>
              </a:rPr>
              <a:t>,</a:t>
            </a:r>
            <a:r>
              <a:rPr lang="cs-CZ" sz="2000" dirty="0" smtClean="0">
                <a:solidFill>
                  <a:srgbClr val="003366"/>
                </a:solidFill>
              </a:rPr>
              <a:t/>
            </a:r>
            <a:br>
              <a:rPr lang="cs-CZ" sz="2000" dirty="0" smtClean="0">
                <a:solidFill>
                  <a:srgbClr val="003366"/>
                </a:solidFill>
              </a:rPr>
            </a:br>
            <a:r>
              <a:rPr lang="cs-CZ" sz="2000" dirty="0" smtClean="0">
                <a:solidFill>
                  <a:srgbClr val="003366"/>
                </a:solidFill>
              </a:rPr>
              <a:t>     skladová místa</a:t>
            </a:r>
            <a:endParaRPr lang="en-US" sz="2000" dirty="0">
              <a:solidFill>
                <a:srgbClr val="003366"/>
              </a:solidFill>
            </a:endParaRPr>
          </a:p>
        </p:txBody>
      </p:sp>
      <p:sp>
        <p:nvSpPr>
          <p:cNvPr id="96" name="Freeform 53"/>
          <p:cNvSpPr>
            <a:spLocks/>
          </p:cNvSpPr>
          <p:nvPr/>
        </p:nvSpPr>
        <p:spPr bwMode="auto">
          <a:xfrm>
            <a:off x="1982788" y="2697963"/>
            <a:ext cx="823912" cy="396875"/>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p>
        </p:txBody>
      </p:sp>
      <p:sp>
        <p:nvSpPr>
          <p:cNvPr id="97" name="AutoShape 54"/>
          <p:cNvSpPr>
            <a:spLocks noChangeArrowheads="1"/>
          </p:cNvSpPr>
          <p:nvPr/>
        </p:nvSpPr>
        <p:spPr bwMode="auto">
          <a:xfrm>
            <a:off x="688975" y="2753525"/>
            <a:ext cx="544513" cy="258763"/>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98" name="AutoShape 55"/>
          <p:cNvSpPr>
            <a:spLocks noChangeArrowheads="1"/>
          </p:cNvSpPr>
          <p:nvPr/>
        </p:nvSpPr>
        <p:spPr bwMode="auto">
          <a:xfrm>
            <a:off x="1123950" y="2542388"/>
            <a:ext cx="1136650" cy="560387"/>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99" name="AutoShape 56"/>
          <p:cNvSpPr>
            <a:spLocks noChangeArrowheads="1"/>
          </p:cNvSpPr>
          <p:nvPr/>
        </p:nvSpPr>
        <p:spPr bwMode="auto">
          <a:xfrm>
            <a:off x="1800225" y="2755113"/>
            <a:ext cx="158750"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0" name="AutoShape 57"/>
          <p:cNvSpPr>
            <a:spLocks noChangeArrowheads="1"/>
          </p:cNvSpPr>
          <p:nvPr/>
        </p:nvSpPr>
        <p:spPr bwMode="auto">
          <a:xfrm>
            <a:off x="1562100" y="2755113"/>
            <a:ext cx="157163" cy="58737"/>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1" name="Rectangle 58"/>
          <p:cNvSpPr>
            <a:spLocks noChangeArrowheads="1"/>
          </p:cNvSpPr>
          <p:nvPr/>
        </p:nvSpPr>
        <p:spPr bwMode="auto">
          <a:xfrm>
            <a:off x="1252538" y="2926563"/>
            <a:ext cx="269875" cy="169862"/>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2" name="Rectangle 59"/>
          <p:cNvSpPr>
            <a:spLocks noChangeArrowheads="1"/>
          </p:cNvSpPr>
          <p:nvPr/>
        </p:nvSpPr>
        <p:spPr bwMode="auto">
          <a:xfrm>
            <a:off x="1722438" y="2931325"/>
            <a:ext cx="268287" cy="169863"/>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3" name="AutoShape 60"/>
          <p:cNvSpPr>
            <a:spLocks noChangeArrowheads="1"/>
          </p:cNvSpPr>
          <p:nvPr/>
        </p:nvSpPr>
        <p:spPr bwMode="auto">
          <a:xfrm>
            <a:off x="1304925" y="2763050"/>
            <a:ext cx="155575" cy="571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104" name="Rectangle 61"/>
          <p:cNvSpPr>
            <a:spLocks noChangeArrowheads="1"/>
          </p:cNvSpPr>
          <p:nvPr/>
        </p:nvSpPr>
        <p:spPr bwMode="auto">
          <a:xfrm>
            <a:off x="795338" y="2894813"/>
            <a:ext cx="87312" cy="11747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105" name="AutoShape 62" descr="Horizontal brick"/>
          <p:cNvSpPr>
            <a:spLocks noChangeArrowheads="1"/>
          </p:cNvSpPr>
          <p:nvPr/>
        </p:nvSpPr>
        <p:spPr bwMode="auto">
          <a:xfrm>
            <a:off x="958850" y="2242350"/>
            <a:ext cx="92075" cy="54927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106" name="AutoShape 63"/>
          <p:cNvSpPr>
            <a:spLocks noChangeArrowheads="1"/>
          </p:cNvSpPr>
          <p:nvPr/>
        </p:nvSpPr>
        <p:spPr bwMode="auto">
          <a:xfrm>
            <a:off x="1512888" y="2515400"/>
            <a:ext cx="192087" cy="109538"/>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07" name="AutoShape 64"/>
          <p:cNvSpPr>
            <a:spLocks noChangeArrowheads="1"/>
          </p:cNvSpPr>
          <p:nvPr/>
        </p:nvSpPr>
        <p:spPr bwMode="auto">
          <a:xfrm>
            <a:off x="1882775" y="2459838"/>
            <a:ext cx="47625" cy="131762"/>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108" name="Freeform 65"/>
          <p:cNvSpPr>
            <a:spLocks/>
          </p:cNvSpPr>
          <p:nvPr/>
        </p:nvSpPr>
        <p:spPr bwMode="auto">
          <a:xfrm>
            <a:off x="2124075" y="2539213"/>
            <a:ext cx="141288" cy="566737"/>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p>
        </p:txBody>
      </p:sp>
      <p:sp>
        <p:nvSpPr>
          <p:cNvPr id="109" name="Oval 67"/>
          <p:cNvSpPr>
            <a:spLocks noChangeArrowheads="1"/>
          </p:cNvSpPr>
          <p:nvPr/>
        </p:nvSpPr>
        <p:spPr bwMode="auto">
          <a:xfrm>
            <a:off x="184150" y="1256513"/>
            <a:ext cx="477838" cy="477837"/>
          </a:xfrm>
          <a:prstGeom prst="ellipse">
            <a:avLst/>
          </a:prstGeom>
          <a:solidFill>
            <a:srgbClr val="A8AD87"/>
          </a:solidFill>
          <a:ln w="38100">
            <a:solidFill>
              <a:srgbClr val="C3C7AD"/>
            </a:solidFill>
            <a:round/>
            <a:headEnd/>
            <a:tailEnd/>
          </a:ln>
        </p:spPr>
        <p:txBody>
          <a:bodyPr wrap="none" anchor="ctr"/>
          <a:lstStyle/>
          <a:p>
            <a:endParaRPr lang="en-US"/>
          </a:p>
        </p:txBody>
      </p:sp>
      <p:sp>
        <p:nvSpPr>
          <p:cNvPr id="110" name="Text Box 68"/>
          <p:cNvSpPr txBox="1">
            <a:spLocks noChangeArrowheads="1"/>
          </p:cNvSpPr>
          <p:nvPr/>
        </p:nvSpPr>
        <p:spPr bwMode="auto">
          <a:xfrm>
            <a:off x="203200" y="1335888"/>
            <a:ext cx="438150" cy="366712"/>
          </a:xfrm>
          <a:prstGeom prst="rect">
            <a:avLst/>
          </a:prstGeom>
          <a:noFill/>
          <a:ln w="38100">
            <a:noFill/>
            <a:miter lim="800000"/>
            <a:headEnd/>
            <a:tailEnd/>
          </a:ln>
        </p:spPr>
        <p:txBody>
          <a:bodyPr>
            <a:spAutoFit/>
          </a:bodyPr>
          <a:lstStyle/>
          <a:p>
            <a:pPr algn="ctr" eaLnBrk="0" hangingPunct="0">
              <a:spcBef>
                <a:spcPct val="50000"/>
              </a:spcBef>
            </a:pPr>
            <a:r>
              <a:rPr lang="en-US" sz="1800">
                <a:solidFill>
                  <a:schemeClr val="bg1"/>
                </a:solidFill>
                <a:latin typeface="Arial Black" pitchFamily="34" charset="0"/>
              </a:rPr>
              <a:t>1</a:t>
            </a:r>
          </a:p>
        </p:txBody>
      </p:sp>
      <p:pic>
        <p:nvPicPr>
          <p:cNvPr id="111" name="Picture 19"/>
          <p:cNvPicPr>
            <a:picLocks noChangeAspect="1" noChangeArrowheads="1"/>
          </p:cNvPicPr>
          <p:nvPr/>
        </p:nvPicPr>
        <p:blipFill>
          <a:blip r:embed="rId6" cstate="print">
            <a:lum contrast="-76000"/>
          </a:blip>
          <a:srcRect/>
          <a:stretch>
            <a:fillRect/>
          </a:stretch>
        </p:blipFill>
        <p:spPr bwMode="auto">
          <a:xfrm>
            <a:off x="7065963" y="2067725"/>
            <a:ext cx="752475" cy="1114425"/>
          </a:xfrm>
          <a:prstGeom prst="rect">
            <a:avLst/>
          </a:prstGeom>
          <a:noFill/>
          <a:ln w="9525" algn="ctr">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lstStyle/>
          <a:p>
            <a:r>
              <a:rPr lang="cs-CZ" dirty="0" smtClean="0"/>
              <a:t>Klíčové pojmy </a:t>
            </a:r>
          </a:p>
          <a:p>
            <a:pPr lvl="1"/>
            <a:r>
              <a:rPr lang="cs-CZ" dirty="0" smtClean="0"/>
              <a:t>Dílenský kalendář </a:t>
            </a:r>
          </a:p>
          <a:p>
            <a:pPr lvl="1" eaLnBrk="1" hangingPunct="1"/>
            <a:r>
              <a:rPr lang="cs-CZ" dirty="0" smtClean="0"/>
              <a:t>Úseky</a:t>
            </a:r>
          </a:p>
          <a:p>
            <a:pPr lvl="1" eaLnBrk="1" hangingPunct="1"/>
            <a:r>
              <a:rPr lang="cs-CZ" dirty="0" smtClean="0"/>
              <a:t>Výrobní střediska / stroje</a:t>
            </a:r>
          </a:p>
          <a:p>
            <a:pPr lvl="1" eaLnBrk="1" hangingPunct="1"/>
            <a:r>
              <a:rPr lang="cs-CZ" dirty="0" smtClean="0"/>
              <a:t>Pracovní postupy</a:t>
            </a:r>
          </a:p>
          <a:p>
            <a:pPr eaLnBrk="1" hangingPunct="1"/>
            <a:r>
              <a:rPr lang="cs-CZ" dirty="0" smtClean="0"/>
              <a:t>Příklad</a:t>
            </a:r>
          </a:p>
          <a:p>
            <a:pPr lvl="1"/>
            <a:r>
              <a:rPr lang="cs-CZ" dirty="0" smtClean="0"/>
              <a:t>Nastavení dílenského kalendáře</a:t>
            </a:r>
          </a:p>
          <a:p>
            <a:pPr lvl="1" eaLnBrk="1" hangingPunct="1"/>
            <a:r>
              <a:rPr lang="cs-CZ" dirty="0" smtClean="0"/>
              <a:t>Definice úseků</a:t>
            </a:r>
          </a:p>
          <a:p>
            <a:pPr lvl="1"/>
            <a:r>
              <a:rPr lang="cs-CZ" dirty="0" smtClean="0"/>
              <a:t>Definice výrobních středisek / strojů</a:t>
            </a:r>
          </a:p>
          <a:p>
            <a:pPr lvl="1" eaLnBrk="1" hangingPunct="1"/>
            <a:r>
              <a:rPr lang="cs-CZ" dirty="0" smtClean="0"/>
              <a:t>Zadání pracovních postupů</a:t>
            </a:r>
          </a:p>
          <a:p>
            <a:pPr eaLnBrk="1" hangingPunct="1"/>
            <a:r>
              <a:rPr lang="cs-CZ" dirty="0" smtClean="0"/>
              <a:t>Cvičení</a:t>
            </a:r>
          </a:p>
          <a:p>
            <a:pPr eaLnBrk="1" hangingPunct="1"/>
            <a:endParaRPr lang="cs-CZ" dirty="0" smtClean="0"/>
          </a:p>
        </p:txBody>
      </p:sp>
      <p:sp>
        <p:nvSpPr>
          <p:cNvPr id="79875" name="Rectangle 2"/>
          <p:cNvSpPr>
            <a:spLocks noGrp="1" noChangeArrowheads="1"/>
          </p:cNvSpPr>
          <p:nvPr>
            <p:ph type="title"/>
          </p:nvPr>
        </p:nvSpPr>
        <p:spPr/>
        <p:txBody>
          <a:bodyPr/>
          <a:lstStyle/>
          <a:p>
            <a:r>
              <a:rPr lang="cs-CZ" dirty="0" smtClean="0"/>
              <a:t>Výroba –</a:t>
            </a:r>
            <a:r>
              <a:rPr lang="cs-CZ" b="0" dirty="0" smtClean="0"/>
              <a:t> </a:t>
            </a:r>
            <a:r>
              <a:rPr lang="cs-CZ" dirty="0" smtClean="0"/>
              <a:t>témata</a:t>
            </a:r>
          </a:p>
        </p:txBody>
      </p:sp>
      <p:sp>
        <p:nvSpPr>
          <p:cNvPr id="79874" name="Footer Placeholder 3"/>
          <p:cNvSpPr>
            <a:spLocks noGrp="1"/>
          </p:cNvSpPr>
          <p:nvPr>
            <p:ph type="ftr" sz="quarter" idx="10"/>
          </p:nvPr>
        </p:nvSpPr>
        <p:spPr>
          <a:noFill/>
        </p:spPr>
        <p:txBody>
          <a:bodyPr/>
          <a:lstStyle/>
          <a:p>
            <a:pPr algn="r"/>
            <a:r>
              <a:rPr lang="en-US" smtClean="0"/>
              <a:t>QS-SU-660</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cs-CZ" dirty="0" smtClean="0"/>
              <a:t>Popsat informace, poskytované úseky</a:t>
            </a:r>
          </a:p>
          <a:p>
            <a:r>
              <a:rPr lang="cs-CZ" dirty="0" smtClean="0"/>
              <a:t>Popsat informace, poskytované výrobními středisky</a:t>
            </a:r>
            <a:endParaRPr lang="en-US" dirty="0" smtClean="0"/>
          </a:p>
          <a:p>
            <a:r>
              <a:rPr lang="cs-CZ" dirty="0" smtClean="0"/>
              <a:t>Popsat informace, obsažené v pracovních postupech</a:t>
            </a:r>
            <a:endParaRPr lang="en-US" dirty="0" smtClean="0"/>
          </a:p>
          <a:p>
            <a:r>
              <a:rPr lang="cs-CZ" dirty="0" smtClean="0"/>
              <a:t>Zadat dílenský kalendář, úsek</a:t>
            </a:r>
            <a:r>
              <a:rPr lang="en-US" dirty="0" smtClean="0"/>
              <a:t>,</a:t>
            </a:r>
            <a:r>
              <a:rPr lang="cs-CZ" dirty="0" smtClean="0"/>
              <a:t> výrobní středisko a pracovní postup</a:t>
            </a:r>
            <a:endParaRPr lang="en-US" dirty="0" smtClean="0"/>
          </a:p>
          <a:p>
            <a:endParaRPr lang="en-US" dirty="0" smtClean="0"/>
          </a:p>
          <a:p>
            <a:pPr>
              <a:buNone/>
            </a:pPr>
            <a:endParaRPr lang="en-US" dirty="0"/>
          </a:p>
        </p:txBody>
      </p:sp>
      <p:sp>
        <p:nvSpPr>
          <p:cNvPr id="80899" name="Rectangle 2"/>
          <p:cNvSpPr>
            <a:spLocks noGrp="1" noChangeArrowheads="1"/>
          </p:cNvSpPr>
          <p:nvPr>
            <p:ph type="title"/>
          </p:nvPr>
        </p:nvSpPr>
        <p:spPr/>
        <p:txBody>
          <a:bodyPr/>
          <a:lstStyle/>
          <a:p>
            <a:r>
              <a:rPr lang="cs-CZ" dirty="0" smtClean="0"/>
              <a:t>Výroba – cílové dovednosti</a:t>
            </a:r>
          </a:p>
        </p:txBody>
      </p:sp>
      <p:sp>
        <p:nvSpPr>
          <p:cNvPr id="80898" name="Footer Placeholder 3"/>
          <p:cNvSpPr>
            <a:spLocks noGrp="1"/>
          </p:cNvSpPr>
          <p:nvPr>
            <p:ph type="ftr" sz="quarter" idx="10"/>
          </p:nvPr>
        </p:nvSpPr>
        <p:spPr>
          <a:noFill/>
        </p:spPr>
        <p:txBody>
          <a:bodyPr/>
          <a:lstStyle/>
          <a:p>
            <a:pPr algn="r"/>
            <a:r>
              <a:rPr lang="en-US" smtClean="0"/>
              <a:t>QS-SU-670</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cs-CZ" dirty="0" smtClean="0"/>
              <a:t>Výroba – průběh zpracování</a:t>
            </a:r>
            <a:endParaRPr lang="en-US" dirty="0"/>
          </a:p>
        </p:txBody>
      </p:sp>
      <p:sp>
        <p:nvSpPr>
          <p:cNvPr id="81922" name="Footer Placeholder 1"/>
          <p:cNvSpPr>
            <a:spLocks noGrp="1"/>
          </p:cNvSpPr>
          <p:nvPr>
            <p:ph type="ftr" sz="quarter" idx="10"/>
          </p:nvPr>
        </p:nvSpPr>
        <p:spPr>
          <a:noFill/>
        </p:spPr>
        <p:txBody>
          <a:bodyPr/>
          <a:lstStyle/>
          <a:p>
            <a:pPr algn="r"/>
            <a:r>
              <a:rPr lang="en-US" smtClean="0"/>
              <a:t>QS-SU-680</a:t>
            </a:r>
          </a:p>
        </p:txBody>
      </p:sp>
      <p:grpSp>
        <p:nvGrpSpPr>
          <p:cNvPr id="81923" name="Group 1028"/>
          <p:cNvGrpSpPr>
            <a:grpSpLocks/>
          </p:cNvGrpSpPr>
          <p:nvPr/>
        </p:nvGrpSpPr>
        <p:grpSpPr bwMode="auto">
          <a:xfrm>
            <a:off x="3245300" y="1837800"/>
            <a:ext cx="2636838" cy="3363913"/>
            <a:chOff x="270" y="600"/>
            <a:chExt cx="1661" cy="2119"/>
          </a:xfrm>
        </p:grpSpPr>
        <p:sp>
          <p:nvSpPr>
            <p:cNvPr id="270341" name="Rectangle 1029"/>
            <p:cNvSpPr>
              <a:spLocks noChangeArrowheads="1"/>
            </p:cNvSpPr>
            <p:nvPr/>
          </p:nvSpPr>
          <p:spPr bwMode="auto">
            <a:xfrm>
              <a:off x="270" y="600"/>
              <a:ext cx="1661" cy="381"/>
            </a:xfrm>
            <a:prstGeom prst="rect">
              <a:avLst/>
            </a:prstGeom>
            <a:solidFill>
              <a:srgbClr val="D8DAC9"/>
            </a:solidFill>
            <a:ln w="12700">
              <a:solidFill>
                <a:schemeClr val="tx1"/>
              </a:solidFill>
              <a:miter lim="800000"/>
              <a:headEnd/>
              <a:tailEnd/>
            </a:ln>
            <a:effectLst>
              <a:outerShdw dist="76200" dir="2700000" algn="ctr" rotWithShape="0">
                <a:schemeClr val="bg1">
                  <a:lumMod val="75000"/>
                </a:schemeClr>
              </a:outerShdw>
            </a:effectLst>
          </p:spPr>
          <p:txBody>
            <a:bodyPr lIns="182880" tIns="320040" rIns="182880" bIns="320040" anchor="ctr"/>
            <a:lstStyle/>
            <a:p>
              <a:pPr algn="ctr" eaLnBrk="0" hangingPunct="0">
                <a:defRPr/>
              </a:pPr>
              <a:r>
                <a:rPr lang="cs-CZ" sz="1400" dirty="0" smtClean="0">
                  <a:latin typeface="+mj-lt"/>
                </a:rPr>
                <a:t>Zadání </a:t>
              </a:r>
              <a:r>
                <a:rPr lang="cs-CZ" sz="1400" smtClean="0">
                  <a:latin typeface="+mj-lt"/>
                </a:rPr>
                <a:t>dílenského kalendáře</a:t>
              </a:r>
              <a:endParaRPr lang="cs-CZ" sz="1400" dirty="0">
                <a:latin typeface="+mj-lt"/>
              </a:endParaRPr>
            </a:p>
          </p:txBody>
        </p:sp>
        <p:sp>
          <p:nvSpPr>
            <p:cNvPr id="81926" name="Line 1030"/>
            <p:cNvSpPr>
              <a:spLocks noChangeShapeType="1"/>
            </p:cNvSpPr>
            <p:nvPr/>
          </p:nvSpPr>
          <p:spPr bwMode="auto">
            <a:xfrm>
              <a:off x="1108" y="980"/>
              <a:ext cx="0" cy="190"/>
            </a:xfrm>
            <a:prstGeom prst="line">
              <a:avLst/>
            </a:prstGeom>
            <a:noFill/>
            <a:ln w="12700">
              <a:solidFill>
                <a:schemeClr val="tx1"/>
              </a:solidFill>
              <a:round/>
              <a:headEnd/>
              <a:tailEnd type="triangle" w="med" len="med"/>
            </a:ln>
          </p:spPr>
          <p:txBody>
            <a:bodyPr wrap="none" anchor="ctr"/>
            <a:lstStyle/>
            <a:p>
              <a:endParaRPr lang="cs-CZ">
                <a:latin typeface="+mj-lt"/>
              </a:endParaRPr>
            </a:p>
          </p:txBody>
        </p:sp>
        <p:sp>
          <p:nvSpPr>
            <p:cNvPr id="270343" name="Rectangle 1031"/>
            <p:cNvSpPr>
              <a:spLocks noChangeArrowheads="1"/>
            </p:cNvSpPr>
            <p:nvPr/>
          </p:nvSpPr>
          <p:spPr bwMode="auto">
            <a:xfrm>
              <a:off x="270" y="1170"/>
              <a:ext cx="1661" cy="381"/>
            </a:xfrm>
            <a:prstGeom prst="rect">
              <a:avLst/>
            </a:prstGeom>
            <a:solidFill>
              <a:srgbClr val="D8DAC9"/>
            </a:solidFill>
            <a:ln w="12700">
              <a:solidFill>
                <a:schemeClr val="tx1"/>
              </a:solidFill>
              <a:miter lim="800000"/>
              <a:headEnd/>
              <a:tailEnd/>
            </a:ln>
            <a:effectLst>
              <a:outerShdw dist="76200" dir="2700000" algn="ctr" rotWithShape="0">
                <a:schemeClr val="bg1">
                  <a:lumMod val="75000"/>
                </a:schemeClr>
              </a:outerShdw>
            </a:effectLst>
          </p:spPr>
          <p:txBody>
            <a:bodyPr lIns="182880" tIns="320040" rIns="182880" bIns="320040" anchor="ctr"/>
            <a:lstStyle/>
            <a:p>
              <a:pPr algn="ctr" eaLnBrk="0" hangingPunct="0">
                <a:defRPr/>
              </a:pPr>
              <a:r>
                <a:rPr lang="cs-CZ" sz="1400" dirty="0" smtClean="0">
                  <a:latin typeface="+mj-lt"/>
                </a:rPr>
                <a:t>Definice úseků</a:t>
              </a:r>
              <a:endParaRPr lang="cs-CZ" sz="1400" dirty="0">
                <a:latin typeface="+mj-lt"/>
              </a:endParaRPr>
            </a:p>
          </p:txBody>
        </p:sp>
        <p:sp>
          <p:nvSpPr>
            <p:cNvPr id="81928" name="Line 1032"/>
            <p:cNvSpPr>
              <a:spLocks noChangeShapeType="1"/>
            </p:cNvSpPr>
            <p:nvPr/>
          </p:nvSpPr>
          <p:spPr bwMode="auto">
            <a:xfrm>
              <a:off x="1108" y="1553"/>
              <a:ext cx="0" cy="191"/>
            </a:xfrm>
            <a:prstGeom prst="line">
              <a:avLst/>
            </a:prstGeom>
            <a:noFill/>
            <a:ln w="12700">
              <a:solidFill>
                <a:schemeClr val="tx1"/>
              </a:solidFill>
              <a:round/>
              <a:headEnd/>
              <a:tailEnd type="triangle" w="med" len="med"/>
            </a:ln>
          </p:spPr>
          <p:txBody>
            <a:bodyPr wrap="none" anchor="ctr"/>
            <a:lstStyle/>
            <a:p>
              <a:endParaRPr lang="cs-CZ">
                <a:latin typeface="+mj-lt"/>
              </a:endParaRPr>
            </a:p>
          </p:txBody>
        </p:sp>
        <p:sp>
          <p:nvSpPr>
            <p:cNvPr id="270345" name="Rectangle 1033"/>
            <p:cNvSpPr>
              <a:spLocks noChangeArrowheads="1"/>
            </p:cNvSpPr>
            <p:nvPr/>
          </p:nvSpPr>
          <p:spPr bwMode="auto">
            <a:xfrm>
              <a:off x="270" y="1744"/>
              <a:ext cx="1661" cy="381"/>
            </a:xfrm>
            <a:prstGeom prst="rect">
              <a:avLst/>
            </a:prstGeom>
            <a:solidFill>
              <a:srgbClr val="D8DAC9"/>
            </a:solidFill>
            <a:ln w="12700">
              <a:solidFill>
                <a:schemeClr val="tx1"/>
              </a:solidFill>
              <a:miter lim="800000"/>
              <a:headEnd/>
              <a:tailEnd/>
            </a:ln>
            <a:effectLst>
              <a:outerShdw dist="76200" dir="2700000" algn="ctr" rotWithShape="0">
                <a:schemeClr val="bg1">
                  <a:lumMod val="75000"/>
                </a:schemeClr>
              </a:outerShdw>
            </a:effectLst>
          </p:spPr>
          <p:txBody>
            <a:bodyPr lIns="182880" tIns="320040" rIns="182880" bIns="320040" anchor="ctr"/>
            <a:lstStyle/>
            <a:p>
              <a:pPr algn="ctr" eaLnBrk="0" hangingPunct="0">
                <a:defRPr/>
              </a:pPr>
              <a:r>
                <a:rPr lang="cs-CZ" sz="1400" dirty="0" smtClean="0">
                  <a:latin typeface="+mj-lt"/>
                </a:rPr>
                <a:t>Definice výrobních středisek a strojů</a:t>
              </a:r>
              <a:endParaRPr lang="cs-CZ" sz="1400" dirty="0">
                <a:latin typeface="+mj-lt"/>
              </a:endParaRPr>
            </a:p>
          </p:txBody>
        </p:sp>
        <p:sp>
          <p:nvSpPr>
            <p:cNvPr id="270346" name="Rectangle 1034"/>
            <p:cNvSpPr>
              <a:spLocks noChangeArrowheads="1"/>
            </p:cNvSpPr>
            <p:nvPr/>
          </p:nvSpPr>
          <p:spPr bwMode="auto">
            <a:xfrm>
              <a:off x="270" y="2338"/>
              <a:ext cx="1661" cy="381"/>
            </a:xfrm>
            <a:prstGeom prst="rect">
              <a:avLst/>
            </a:prstGeom>
            <a:solidFill>
              <a:srgbClr val="D8DAC9"/>
            </a:solidFill>
            <a:ln w="12700">
              <a:solidFill>
                <a:schemeClr val="tx1"/>
              </a:solidFill>
              <a:miter lim="800000"/>
              <a:headEnd/>
              <a:tailEnd/>
            </a:ln>
            <a:effectLst>
              <a:outerShdw dist="76200" dir="2700000" algn="ctr" rotWithShape="0">
                <a:schemeClr val="bg1">
                  <a:lumMod val="75000"/>
                </a:schemeClr>
              </a:outerShdw>
            </a:effectLst>
          </p:spPr>
          <p:txBody>
            <a:bodyPr lIns="182880" tIns="320040" rIns="182880" bIns="320040" anchor="ctr"/>
            <a:lstStyle/>
            <a:p>
              <a:pPr algn="ctr" eaLnBrk="0" hangingPunct="0">
                <a:defRPr/>
              </a:pPr>
              <a:r>
                <a:rPr lang="cs-CZ" sz="1400" dirty="0" smtClean="0">
                  <a:latin typeface="+mj-lt"/>
                </a:rPr>
                <a:t>Zadání výrobních postupů</a:t>
              </a:r>
              <a:endParaRPr lang="cs-CZ" sz="1400" dirty="0">
                <a:latin typeface="+mj-lt"/>
              </a:endParaRPr>
            </a:p>
          </p:txBody>
        </p:sp>
        <p:sp>
          <p:nvSpPr>
            <p:cNvPr id="81931" name="Line 1035"/>
            <p:cNvSpPr>
              <a:spLocks noChangeShapeType="1"/>
            </p:cNvSpPr>
            <p:nvPr/>
          </p:nvSpPr>
          <p:spPr bwMode="auto">
            <a:xfrm>
              <a:off x="1108" y="2137"/>
              <a:ext cx="0" cy="191"/>
            </a:xfrm>
            <a:prstGeom prst="line">
              <a:avLst/>
            </a:prstGeom>
            <a:noFill/>
            <a:ln w="12700">
              <a:solidFill>
                <a:schemeClr val="tx1"/>
              </a:solidFill>
              <a:round/>
              <a:headEnd/>
              <a:tailEnd type="triangle" w="med" len="med"/>
            </a:ln>
          </p:spPr>
          <p:txBody>
            <a:bodyPr wrap="none" anchor="ctr"/>
            <a:lstStyle/>
            <a:p>
              <a:endParaRPr lang="cs-CZ">
                <a:latin typeface="+mj-lt"/>
              </a:endParaRPr>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Title 80"/>
          <p:cNvSpPr>
            <a:spLocks noGrp="1"/>
          </p:cNvSpPr>
          <p:nvPr>
            <p:ph type="title"/>
          </p:nvPr>
        </p:nvSpPr>
        <p:spPr/>
        <p:txBody>
          <a:bodyPr>
            <a:normAutofit/>
          </a:bodyPr>
          <a:lstStyle/>
          <a:p>
            <a:r>
              <a:rPr lang="cs-CZ" dirty="0" smtClean="0"/>
              <a:t>Výroba</a:t>
            </a:r>
            <a:r>
              <a:rPr lang="en-US" dirty="0" smtClean="0"/>
              <a:t>: </a:t>
            </a:r>
            <a:r>
              <a:rPr lang="cs-CZ" dirty="0" smtClean="0"/>
              <a:t>dílenský kalendář</a:t>
            </a:r>
            <a:endParaRPr lang="en-US" dirty="0"/>
          </a:p>
        </p:txBody>
      </p:sp>
      <p:sp>
        <p:nvSpPr>
          <p:cNvPr id="82946" name="Footer Placeholder 1"/>
          <p:cNvSpPr>
            <a:spLocks noGrp="1"/>
          </p:cNvSpPr>
          <p:nvPr>
            <p:ph type="ftr" sz="quarter" idx="10"/>
          </p:nvPr>
        </p:nvSpPr>
        <p:spPr>
          <a:noFill/>
        </p:spPr>
        <p:txBody>
          <a:bodyPr/>
          <a:lstStyle/>
          <a:p>
            <a:pPr algn="r"/>
            <a:r>
              <a:rPr lang="en-US" smtClean="0"/>
              <a:t>QS-SU-690</a:t>
            </a:r>
          </a:p>
        </p:txBody>
      </p:sp>
      <p:grpSp>
        <p:nvGrpSpPr>
          <p:cNvPr id="82" name="Group 81"/>
          <p:cNvGrpSpPr/>
          <p:nvPr/>
        </p:nvGrpSpPr>
        <p:grpSpPr>
          <a:xfrm>
            <a:off x="1009013" y="810438"/>
            <a:ext cx="7121525" cy="5487987"/>
            <a:chOff x="1068388" y="1119188"/>
            <a:chExt cx="7121525" cy="5487987"/>
          </a:xfrm>
        </p:grpSpPr>
        <p:sp>
          <p:nvSpPr>
            <p:cNvPr id="273420" name="Rectangle 12"/>
            <p:cNvSpPr>
              <a:spLocks noChangeArrowheads="1"/>
            </p:cNvSpPr>
            <p:nvPr/>
          </p:nvSpPr>
          <p:spPr bwMode="auto">
            <a:xfrm>
              <a:off x="1814513" y="1119188"/>
              <a:ext cx="5621337" cy="4233862"/>
            </a:xfrm>
            <a:prstGeom prst="rect">
              <a:avLst/>
            </a:prstGeom>
            <a:solidFill>
              <a:srgbClr val="F8F1E1"/>
            </a:solidFill>
            <a:ln w="3175">
              <a:solidFill>
                <a:srgbClr val="808080"/>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grpSp>
          <p:nvGrpSpPr>
            <p:cNvPr id="82949" name="Group 13"/>
            <p:cNvGrpSpPr>
              <a:grpSpLocks/>
            </p:cNvGrpSpPr>
            <p:nvPr/>
          </p:nvGrpSpPr>
          <p:grpSpPr bwMode="auto">
            <a:xfrm>
              <a:off x="3173413" y="1181100"/>
              <a:ext cx="2873375" cy="1173163"/>
              <a:chOff x="673" y="1182"/>
              <a:chExt cx="1810" cy="739"/>
            </a:xfrm>
          </p:grpSpPr>
          <p:sp>
            <p:nvSpPr>
              <p:cNvPr id="83012" name="Freeform 14"/>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cs-CZ">
                  <a:latin typeface="+mj-lt"/>
                </a:endParaRPr>
              </a:p>
            </p:txBody>
          </p:sp>
          <p:sp>
            <p:nvSpPr>
              <p:cNvPr id="83013" name="AutoShape 15"/>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83014" name="AutoShape 16"/>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83015" name="AutoShape 17"/>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83016" name="AutoShape 18"/>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83017" name="Rectangle 19"/>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83018" name="Rectangle 20"/>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83019" name="AutoShape 21"/>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83020" name="Rectangle 22"/>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83021" name="AutoShape 23"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cs-CZ">
                  <a:latin typeface="+mj-lt"/>
                </a:endParaRPr>
              </a:p>
            </p:txBody>
          </p:sp>
          <p:sp>
            <p:nvSpPr>
              <p:cNvPr id="83022" name="AutoShape 24"/>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83023" name="AutoShape 25"/>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83024" name="Freeform 26"/>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cs-CZ">
                  <a:latin typeface="+mj-lt"/>
                </a:endParaRPr>
              </a:p>
            </p:txBody>
          </p:sp>
        </p:grpSp>
        <p:sp>
          <p:nvSpPr>
            <p:cNvPr id="82950" name="Rectangle 27"/>
            <p:cNvSpPr>
              <a:spLocks noChangeArrowheads="1"/>
            </p:cNvSpPr>
            <p:nvPr/>
          </p:nvSpPr>
          <p:spPr bwMode="auto">
            <a:xfrm>
              <a:off x="3938967" y="2289175"/>
              <a:ext cx="1562929" cy="672621"/>
            </a:xfrm>
            <a:prstGeom prst="rect">
              <a:avLst/>
            </a:prstGeom>
            <a:noFill/>
            <a:ln w="12700">
              <a:noFill/>
              <a:miter lim="800000"/>
              <a:headEnd/>
              <a:tailEnd/>
            </a:ln>
          </p:spPr>
          <p:txBody>
            <a:bodyPr wrap="none" lIns="115888" tIns="58738" rIns="115888" bIns="58738">
              <a:spAutoFit/>
            </a:bodyPr>
            <a:lstStyle/>
            <a:p>
              <a:pPr algn="ctr" defTabSz="1487488" eaLnBrk="0" hangingPunct="0"/>
              <a:r>
                <a:rPr lang="cs-CZ" sz="1800" dirty="0" smtClean="0">
                  <a:latin typeface="+mj-lt"/>
                </a:rPr>
                <a:t>QMI s.r.o.</a:t>
              </a:r>
              <a:br>
                <a:rPr lang="cs-CZ" sz="1800" dirty="0" smtClean="0">
                  <a:latin typeface="+mj-lt"/>
                </a:rPr>
              </a:br>
              <a:r>
                <a:rPr lang="cs-CZ" sz="1800" dirty="0" smtClean="0">
                  <a:latin typeface="+mj-lt"/>
                </a:rPr>
                <a:t>(místo 8000)</a:t>
              </a:r>
              <a:endParaRPr lang="cs-CZ" sz="1800" dirty="0">
                <a:latin typeface="+mj-lt"/>
              </a:endParaRPr>
            </a:p>
          </p:txBody>
        </p:sp>
        <p:sp>
          <p:nvSpPr>
            <p:cNvPr id="273436" name="Rectangle 28"/>
            <p:cNvSpPr>
              <a:spLocks noChangeArrowheads="1"/>
            </p:cNvSpPr>
            <p:nvPr/>
          </p:nvSpPr>
          <p:spPr bwMode="auto">
            <a:xfrm>
              <a:off x="2322513" y="2928938"/>
              <a:ext cx="1265237" cy="787400"/>
            </a:xfrm>
            <a:prstGeom prst="rect">
              <a:avLst/>
            </a:prstGeom>
            <a:solidFill>
              <a:srgbClr val="D9D3C9"/>
            </a:solidFill>
            <a:ln w="12700">
              <a:solidFill>
                <a:schemeClr val="tx1"/>
              </a:solidFill>
              <a:miter lim="800000"/>
              <a:headEnd/>
              <a:tailEnd/>
            </a:ln>
            <a:effectLst>
              <a:outerShdw dist="76200" dir="2700000" algn="ctr" rotWithShape="0">
                <a:schemeClr val="bg1">
                  <a:lumMod val="75000"/>
                </a:schemeClr>
              </a:outerShdw>
            </a:effectLst>
          </p:spPr>
          <p:txBody>
            <a:bodyPr wrap="none" lIns="65088" tIns="31750" rIns="65088" bIns="31750" anchor="ctr"/>
            <a:lstStyle/>
            <a:p>
              <a:pPr algn="ctr" defTabSz="447675" eaLnBrk="0" hangingPunct="0">
                <a:defRPr/>
              </a:pPr>
              <a:r>
                <a:rPr lang="cs-CZ" sz="1200" dirty="0" smtClean="0">
                  <a:latin typeface="+mj-lt"/>
                </a:rPr>
                <a:t>Výrobní</a:t>
              </a:r>
              <a:br>
                <a:rPr lang="cs-CZ" sz="1200" dirty="0" smtClean="0">
                  <a:latin typeface="+mj-lt"/>
                </a:rPr>
              </a:br>
              <a:r>
                <a:rPr lang="cs-CZ" sz="1200" dirty="0" smtClean="0">
                  <a:latin typeface="+mj-lt"/>
                </a:rPr>
                <a:t>středisko </a:t>
              </a:r>
              <a:br>
                <a:rPr lang="cs-CZ" sz="1200" dirty="0" smtClean="0">
                  <a:latin typeface="+mj-lt"/>
                </a:rPr>
              </a:br>
              <a:r>
                <a:rPr lang="cs-CZ" sz="1200" dirty="0" smtClean="0">
                  <a:latin typeface="+mj-lt"/>
                </a:rPr>
                <a:t>ABC</a:t>
              </a:r>
              <a:endParaRPr lang="cs-CZ" sz="1200" dirty="0">
                <a:latin typeface="+mj-lt"/>
              </a:endParaRPr>
            </a:p>
          </p:txBody>
        </p:sp>
        <p:sp>
          <p:nvSpPr>
            <p:cNvPr id="273437" name="Rectangle 29"/>
            <p:cNvSpPr>
              <a:spLocks noChangeArrowheads="1"/>
            </p:cNvSpPr>
            <p:nvPr/>
          </p:nvSpPr>
          <p:spPr bwMode="auto">
            <a:xfrm>
              <a:off x="1125538" y="3949700"/>
              <a:ext cx="7026275" cy="355600"/>
            </a:xfrm>
            <a:prstGeom prst="rect">
              <a:avLst/>
            </a:prstGeom>
            <a:solidFill>
              <a:srgbClr val="E4C88A"/>
            </a:solidFill>
            <a:ln w="12700">
              <a:no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r>
                <a:rPr lang="cs-CZ" sz="1800" smtClean="0">
                  <a:latin typeface="+mj-lt"/>
                </a:rPr>
                <a:t>Dílenský kalendář</a:t>
              </a:r>
              <a:endParaRPr lang="cs-CZ" sz="1800" dirty="0">
                <a:latin typeface="+mj-lt"/>
              </a:endParaRPr>
            </a:p>
          </p:txBody>
        </p:sp>
        <p:sp>
          <p:nvSpPr>
            <p:cNvPr id="273438" name="Rectangle 30"/>
            <p:cNvSpPr>
              <a:spLocks noChangeArrowheads="1"/>
            </p:cNvSpPr>
            <p:nvPr/>
          </p:nvSpPr>
          <p:spPr bwMode="auto">
            <a:xfrm>
              <a:off x="1114425" y="4306888"/>
              <a:ext cx="7040563" cy="1149350"/>
            </a:xfrm>
            <a:prstGeom prst="rect">
              <a:avLst/>
            </a:prstGeom>
            <a:solidFill>
              <a:srgbClr val="E7ECC6"/>
            </a:solidFill>
            <a:ln w="28575">
              <a:no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82954" name="Rectangle 31"/>
            <p:cNvSpPr>
              <a:spLocks noChangeArrowheads="1"/>
            </p:cNvSpPr>
            <p:nvPr/>
          </p:nvSpPr>
          <p:spPr bwMode="auto">
            <a:xfrm>
              <a:off x="5137150"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55" name="Rectangle 32"/>
            <p:cNvSpPr>
              <a:spLocks noChangeArrowheads="1"/>
            </p:cNvSpPr>
            <p:nvPr/>
          </p:nvSpPr>
          <p:spPr bwMode="auto">
            <a:xfrm>
              <a:off x="615473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56" name="Rectangle 33"/>
            <p:cNvSpPr>
              <a:spLocks noChangeArrowheads="1"/>
            </p:cNvSpPr>
            <p:nvPr/>
          </p:nvSpPr>
          <p:spPr bwMode="auto">
            <a:xfrm>
              <a:off x="717232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57" name="Rectangle 34"/>
            <p:cNvSpPr>
              <a:spLocks noChangeArrowheads="1"/>
            </p:cNvSpPr>
            <p:nvPr/>
          </p:nvSpPr>
          <p:spPr bwMode="auto">
            <a:xfrm>
              <a:off x="4121150" y="4319588"/>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58" name="Rectangle 35"/>
            <p:cNvSpPr>
              <a:spLocks noChangeArrowheads="1"/>
            </p:cNvSpPr>
            <p:nvPr/>
          </p:nvSpPr>
          <p:spPr bwMode="auto">
            <a:xfrm>
              <a:off x="3103563"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59" name="Rectangle 36"/>
            <p:cNvSpPr>
              <a:spLocks noChangeArrowheads="1"/>
            </p:cNvSpPr>
            <p:nvPr/>
          </p:nvSpPr>
          <p:spPr bwMode="auto">
            <a:xfrm>
              <a:off x="208597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60" name="Rectangle 37"/>
            <p:cNvSpPr>
              <a:spLocks noChangeArrowheads="1"/>
            </p:cNvSpPr>
            <p:nvPr/>
          </p:nvSpPr>
          <p:spPr bwMode="auto">
            <a:xfrm>
              <a:off x="106838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61" name="Text Box 38"/>
            <p:cNvSpPr txBox="1">
              <a:spLocks noChangeArrowheads="1"/>
            </p:cNvSpPr>
            <p:nvPr/>
          </p:nvSpPr>
          <p:spPr bwMode="auto">
            <a:xfrm>
              <a:off x="1114425"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Pondělí</a:t>
              </a:r>
              <a:endParaRPr lang="cs-CZ" sz="1000" dirty="0">
                <a:latin typeface="+mj-lt"/>
              </a:endParaRPr>
            </a:p>
          </p:txBody>
        </p:sp>
        <p:sp>
          <p:nvSpPr>
            <p:cNvPr id="82962" name="Text Box 39"/>
            <p:cNvSpPr txBox="1">
              <a:spLocks noChangeArrowheads="1"/>
            </p:cNvSpPr>
            <p:nvPr/>
          </p:nvSpPr>
          <p:spPr bwMode="auto">
            <a:xfrm>
              <a:off x="3155950"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Středa</a:t>
              </a:r>
              <a:endParaRPr lang="cs-CZ" sz="1000" dirty="0">
                <a:latin typeface="+mj-lt"/>
              </a:endParaRPr>
            </a:p>
          </p:txBody>
        </p:sp>
        <p:sp>
          <p:nvSpPr>
            <p:cNvPr id="82963" name="Text Box 40"/>
            <p:cNvSpPr txBox="1">
              <a:spLocks noChangeArrowheads="1"/>
            </p:cNvSpPr>
            <p:nvPr/>
          </p:nvSpPr>
          <p:spPr bwMode="auto">
            <a:xfrm>
              <a:off x="41735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Čtvrtek</a:t>
              </a:r>
              <a:endParaRPr lang="cs-CZ" sz="1000" dirty="0">
                <a:latin typeface="+mj-lt"/>
              </a:endParaRPr>
            </a:p>
          </p:txBody>
        </p:sp>
        <p:sp>
          <p:nvSpPr>
            <p:cNvPr id="82964" name="Text Box 41"/>
            <p:cNvSpPr txBox="1">
              <a:spLocks noChangeArrowheads="1"/>
            </p:cNvSpPr>
            <p:nvPr/>
          </p:nvSpPr>
          <p:spPr bwMode="auto">
            <a:xfrm>
              <a:off x="2098675" y="4419600"/>
              <a:ext cx="938213"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Úterý</a:t>
              </a:r>
              <a:endParaRPr lang="cs-CZ" sz="1000" dirty="0">
                <a:latin typeface="+mj-lt"/>
              </a:endParaRPr>
            </a:p>
          </p:txBody>
        </p:sp>
        <p:sp>
          <p:nvSpPr>
            <p:cNvPr id="82965" name="Text Box 42"/>
            <p:cNvSpPr txBox="1">
              <a:spLocks noChangeArrowheads="1"/>
            </p:cNvSpPr>
            <p:nvPr/>
          </p:nvSpPr>
          <p:spPr bwMode="auto">
            <a:xfrm>
              <a:off x="5180013"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Pátek</a:t>
              </a:r>
              <a:endParaRPr lang="cs-CZ" sz="1000" dirty="0">
                <a:latin typeface="+mj-lt"/>
              </a:endParaRPr>
            </a:p>
          </p:txBody>
        </p:sp>
        <p:sp>
          <p:nvSpPr>
            <p:cNvPr id="82966" name="Text Box 43"/>
            <p:cNvSpPr txBox="1">
              <a:spLocks noChangeArrowheads="1"/>
            </p:cNvSpPr>
            <p:nvPr/>
          </p:nvSpPr>
          <p:spPr bwMode="auto">
            <a:xfrm>
              <a:off x="62309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Sobota</a:t>
              </a:r>
              <a:endParaRPr lang="cs-CZ" sz="1000" dirty="0">
                <a:latin typeface="+mj-lt"/>
              </a:endParaRPr>
            </a:p>
          </p:txBody>
        </p:sp>
        <p:sp>
          <p:nvSpPr>
            <p:cNvPr id="82967" name="Text Box 44"/>
            <p:cNvSpPr txBox="1">
              <a:spLocks noChangeArrowheads="1"/>
            </p:cNvSpPr>
            <p:nvPr/>
          </p:nvSpPr>
          <p:spPr bwMode="auto">
            <a:xfrm>
              <a:off x="721518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Neděle</a:t>
              </a:r>
              <a:endParaRPr lang="cs-CZ" sz="1000" dirty="0">
                <a:latin typeface="+mj-lt"/>
              </a:endParaRPr>
            </a:p>
          </p:txBody>
        </p:sp>
        <p:sp>
          <p:nvSpPr>
            <p:cNvPr id="82968" name="Line 45"/>
            <p:cNvSpPr>
              <a:spLocks noChangeShapeType="1"/>
            </p:cNvSpPr>
            <p:nvPr/>
          </p:nvSpPr>
          <p:spPr bwMode="auto">
            <a:xfrm>
              <a:off x="2073275" y="4329113"/>
              <a:ext cx="0" cy="1104900"/>
            </a:xfrm>
            <a:prstGeom prst="line">
              <a:avLst/>
            </a:prstGeom>
            <a:noFill/>
            <a:ln w="38100">
              <a:solidFill>
                <a:srgbClr val="808080"/>
              </a:solidFill>
              <a:round/>
              <a:headEnd/>
              <a:tailEnd/>
            </a:ln>
          </p:spPr>
          <p:txBody>
            <a:bodyPr/>
            <a:lstStyle/>
            <a:p>
              <a:endParaRPr lang="cs-CZ">
                <a:latin typeface="+mj-lt"/>
              </a:endParaRPr>
            </a:p>
          </p:txBody>
        </p:sp>
        <p:sp>
          <p:nvSpPr>
            <p:cNvPr id="82969" name="Line 46"/>
            <p:cNvSpPr>
              <a:spLocks noChangeShapeType="1"/>
            </p:cNvSpPr>
            <p:nvPr/>
          </p:nvSpPr>
          <p:spPr bwMode="auto">
            <a:xfrm>
              <a:off x="3100388" y="4329113"/>
              <a:ext cx="0" cy="1104900"/>
            </a:xfrm>
            <a:prstGeom prst="line">
              <a:avLst/>
            </a:prstGeom>
            <a:noFill/>
            <a:ln w="38100">
              <a:solidFill>
                <a:srgbClr val="808080"/>
              </a:solidFill>
              <a:round/>
              <a:headEnd/>
              <a:tailEnd/>
            </a:ln>
          </p:spPr>
          <p:txBody>
            <a:bodyPr/>
            <a:lstStyle/>
            <a:p>
              <a:endParaRPr lang="cs-CZ">
                <a:latin typeface="+mj-lt"/>
              </a:endParaRPr>
            </a:p>
          </p:txBody>
        </p:sp>
        <p:sp>
          <p:nvSpPr>
            <p:cNvPr id="82970" name="Line 47"/>
            <p:cNvSpPr>
              <a:spLocks noChangeShapeType="1"/>
            </p:cNvSpPr>
            <p:nvPr/>
          </p:nvSpPr>
          <p:spPr bwMode="auto">
            <a:xfrm>
              <a:off x="4117975" y="4329113"/>
              <a:ext cx="0" cy="1104900"/>
            </a:xfrm>
            <a:prstGeom prst="line">
              <a:avLst/>
            </a:prstGeom>
            <a:noFill/>
            <a:ln w="38100">
              <a:solidFill>
                <a:srgbClr val="808080"/>
              </a:solidFill>
              <a:round/>
              <a:headEnd/>
              <a:tailEnd/>
            </a:ln>
          </p:spPr>
          <p:txBody>
            <a:bodyPr/>
            <a:lstStyle/>
            <a:p>
              <a:endParaRPr lang="cs-CZ">
                <a:latin typeface="+mj-lt"/>
              </a:endParaRPr>
            </a:p>
          </p:txBody>
        </p:sp>
        <p:sp>
          <p:nvSpPr>
            <p:cNvPr id="82971" name="Line 48"/>
            <p:cNvSpPr>
              <a:spLocks noChangeShapeType="1"/>
            </p:cNvSpPr>
            <p:nvPr/>
          </p:nvSpPr>
          <p:spPr bwMode="auto">
            <a:xfrm>
              <a:off x="5135563" y="4329113"/>
              <a:ext cx="0" cy="1104900"/>
            </a:xfrm>
            <a:prstGeom prst="line">
              <a:avLst/>
            </a:prstGeom>
            <a:noFill/>
            <a:ln w="38100">
              <a:solidFill>
                <a:srgbClr val="808080"/>
              </a:solidFill>
              <a:round/>
              <a:headEnd/>
              <a:tailEnd/>
            </a:ln>
          </p:spPr>
          <p:txBody>
            <a:bodyPr/>
            <a:lstStyle/>
            <a:p>
              <a:endParaRPr lang="cs-CZ">
                <a:latin typeface="+mj-lt"/>
              </a:endParaRPr>
            </a:p>
          </p:txBody>
        </p:sp>
        <p:sp>
          <p:nvSpPr>
            <p:cNvPr id="82972" name="Line 49"/>
            <p:cNvSpPr>
              <a:spLocks noChangeShapeType="1"/>
            </p:cNvSpPr>
            <p:nvPr/>
          </p:nvSpPr>
          <p:spPr bwMode="auto">
            <a:xfrm>
              <a:off x="6153150" y="4329113"/>
              <a:ext cx="0" cy="1104900"/>
            </a:xfrm>
            <a:prstGeom prst="line">
              <a:avLst/>
            </a:prstGeom>
            <a:noFill/>
            <a:ln w="38100">
              <a:solidFill>
                <a:srgbClr val="808080"/>
              </a:solidFill>
              <a:round/>
              <a:headEnd/>
              <a:tailEnd/>
            </a:ln>
          </p:spPr>
          <p:txBody>
            <a:bodyPr/>
            <a:lstStyle/>
            <a:p>
              <a:endParaRPr lang="cs-CZ">
                <a:latin typeface="+mj-lt"/>
              </a:endParaRPr>
            </a:p>
          </p:txBody>
        </p:sp>
        <p:sp>
          <p:nvSpPr>
            <p:cNvPr id="82973" name="Line 50"/>
            <p:cNvSpPr>
              <a:spLocks noChangeShapeType="1"/>
            </p:cNvSpPr>
            <p:nvPr/>
          </p:nvSpPr>
          <p:spPr bwMode="auto">
            <a:xfrm>
              <a:off x="7169150" y="4329113"/>
              <a:ext cx="0" cy="1104900"/>
            </a:xfrm>
            <a:prstGeom prst="line">
              <a:avLst/>
            </a:prstGeom>
            <a:noFill/>
            <a:ln w="38100">
              <a:solidFill>
                <a:srgbClr val="808080"/>
              </a:solidFill>
              <a:round/>
              <a:headEnd/>
              <a:tailEnd/>
            </a:ln>
          </p:spPr>
          <p:txBody>
            <a:bodyPr/>
            <a:lstStyle/>
            <a:p>
              <a:endParaRPr lang="cs-CZ">
                <a:latin typeface="+mj-lt"/>
              </a:endParaRPr>
            </a:p>
          </p:txBody>
        </p:sp>
        <p:sp>
          <p:nvSpPr>
            <p:cNvPr id="82974" name="Line 51"/>
            <p:cNvSpPr>
              <a:spLocks noChangeShapeType="1"/>
            </p:cNvSpPr>
            <p:nvPr/>
          </p:nvSpPr>
          <p:spPr bwMode="auto">
            <a:xfrm flipH="1">
              <a:off x="6155374" y="4314693"/>
              <a:ext cx="1012371" cy="1130885"/>
            </a:xfrm>
            <a:prstGeom prst="line">
              <a:avLst/>
            </a:prstGeom>
            <a:noFill/>
            <a:ln w="38100">
              <a:solidFill>
                <a:srgbClr val="808080"/>
              </a:solidFill>
              <a:round/>
              <a:headEnd/>
              <a:tailEnd/>
            </a:ln>
          </p:spPr>
          <p:txBody>
            <a:bodyPr/>
            <a:lstStyle/>
            <a:p>
              <a:endParaRPr lang="cs-CZ">
                <a:latin typeface="+mj-lt"/>
              </a:endParaRPr>
            </a:p>
          </p:txBody>
        </p:sp>
        <p:sp>
          <p:nvSpPr>
            <p:cNvPr id="82975" name="Line 52"/>
            <p:cNvSpPr>
              <a:spLocks noChangeShapeType="1"/>
            </p:cNvSpPr>
            <p:nvPr/>
          </p:nvSpPr>
          <p:spPr bwMode="auto">
            <a:xfrm flipH="1">
              <a:off x="7218363" y="4316413"/>
              <a:ext cx="936625" cy="1150937"/>
            </a:xfrm>
            <a:prstGeom prst="line">
              <a:avLst/>
            </a:prstGeom>
            <a:noFill/>
            <a:ln w="38100">
              <a:solidFill>
                <a:srgbClr val="808080"/>
              </a:solidFill>
              <a:round/>
              <a:headEnd/>
              <a:tailEnd/>
            </a:ln>
          </p:spPr>
          <p:txBody>
            <a:bodyPr/>
            <a:lstStyle/>
            <a:p>
              <a:endParaRPr lang="cs-CZ">
                <a:latin typeface="+mj-lt"/>
              </a:endParaRPr>
            </a:p>
          </p:txBody>
        </p:sp>
        <p:sp>
          <p:nvSpPr>
            <p:cNvPr id="82976" name="Text Box 53"/>
            <p:cNvSpPr txBox="1">
              <a:spLocks noChangeArrowheads="1"/>
            </p:cNvSpPr>
            <p:nvPr/>
          </p:nvSpPr>
          <p:spPr bwMode="auto">
            <a:xfrm>
              <a:off x="1075391" y="4584700"/>
              <a:ext cx="938213" cy="793750"/>
            </a:xfrm>
            <a:prstGeom prst="rect">
              <a:avLst/>
            </a:prstGeom>
            <a:noFill/>
            <a:ln w="38100">
              <a:noFill/>
              <a:miter lim="800000"/>
              <a:headEnd/>
              <a:tailEnd/>
            </a:ln>
          </p:spPr>
          <p:txBody>
            <a:bodyPr>
              <a:spAutoFit/>
            </a:bodyPr>
            <a:lstStyle/>
            <a:p>
              <a:pPr algn="ctr" eaLnBrk="0" hangingPunct="0">
                <a:spcBef>
                  <a:spcPct val="50000"/>
                </a:spcBef>
              </a:pPr>
              <a:r>
                <a:rPr lang="cs-CZ" sz="4600" dirty="0" smtClean="0">
                  <a:latin typeface="+mj-lt"/>
                </a:rPr>
                <a:t>1</a:t>
              </a:r>
              <a:endParaRPr lang="cs-CZ" sz="4600" dirty="0">
                <a:latin typeface="+mj-lt"/>
              </a:endParaRPr>
            </a:p>
          </p:txBody>
        </p:sp>
        <p:sp>
          <p:nvSpPr>
            <p:cNvPr id="82977" name="Text Box 54"/>
            <p:cNvSpPr txBox="1">
              <a:spLocks noChangeArrowheads="1"/>
            </p:cNvSpPr>
            <p:nvPr/>
          </p:nvSpPr>
          <p:spPr bwMode="auto">
            <a:xfrm>
              <a:off x="2115204"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dirty="0" smtClean="0">
                  <a:latin typeface="+mj-lt"/>
                </a:rPr>
                <a:t>2</a:t>
              </a:r>
              <a:endParaRPr lang="cs-CZ" sz="4600" dirty="0">
                <a:latin typeface="+mj-lt"/>
              </a:endParaRPr>
            </a:p>
          </p:txBody>
        </p:sp>
        <p:sp>
          <p:nvSpPr>
            <p:cNvPr id="82978" name="Text Box 55"/>
            <p:cNvSpPr txBox="1">
              <a:spLocks noChangeArrowheads="1"/>
            </p:cNvSpPr>
            <p:nvPr/>
          </p:nvSpPr>
          <p:spPr bwMode="auto">
            <a:xfrm>
              <a:off x="3126441"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smtClean="0">
                  <a:latin typeface="+mj-lt"/>
                </a:rPr>
                <a:t>3</a:t>
              </a:r>
              <a:endParaRPr lang="cs-CZ" sz="4600">
                <a:latin typeface="+mj-lt"/>
              </a:endParaRPr>
            </a:p>
          </p:txBody>
        </p:sp>
        <p:sp>
          <p:nvSpPr>
            <p:cNvPr id="82979" name="Text Box 56"/>
            <p:cNvSpPr txBox="1">
              <a:spLocks noChangeArrowheads="1"/>
            </p:cNvSpPr>
            <p:nvPr/>
          </p:nvSpPr>
          <p:spPr bwMode="auto">
            <a:xfrm>
              <a:off x="4153554"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smtClean="0">
                  <a:latin typeface="+mj-lt"/>
                </a:rPr>
                <a:t>4</a:t>
              </a:r>
              <a:endParaRPr lang="cs-CZ" sz="4600">
                <a:latin typeface="+mj-lt"/>
              </a:endParaRPr>
            </a:p>
          </p:txBody>
        </p:sp>
        <p:sp>
          <p:nvSpPr>
            <p:cNvPr id="82980" name="Text Box 57"/>
            <p:cNvSpPr txBox="1">
              <a:spLocks noChangeArrowheads="1"/>
            </p:cNvSpPr>
            <p:nvPr/>
          </p:nvSpPr>
          <p:spPr bwMode="auto">
            <a:xfrm>
              <a:off x="5183841"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smtClean="0">
                  <a:latin typeface="+mj-lt"/>
                </a:rPr>
                <a:t>5</a:t>
              </a:r>
              <a:endParaRPr lang="cs-CZ" sz="4600">
                <a:latin typeface="+mj-lt"/>
              </a:endParaRPr>
            </a:p>
          </p:txBody>
        </p:sp>
        <p:sp>
          <p:nvSpPr>
            <p:cNvPr id="273466" name="Rectangle 58"/>
            <p:cNvSpPr>
              <a:spLocks noChangeArrowheads="1"/>
            </p:cNvSpPr>
            <p:nvPr/>
          </p:nvSpPr>
          <p:spPr bwMode="auto">
            <a:xfrm>
              <a:off x="1114425" y="5446713"/>
              <a:ext cx="7040563" cy="1149350"/>
            </a:xfrm>
            <a:prstGeom prst="rect">
              <a:avLst/>
            </a:prstGeom>
            <a:solidFill>
              <a:srgbClr val="E7ECC6"/>
            </a:solidFill>
            <a:ln w="28575">
              <a:no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82982" name="Rectangle 59"/>
            <p:cNvSpPr>
              <a:spLocks noChangeArrowheads="1"/>
            </p:cNvSpPr>
            <p:nvPr/>
          </p:nvSpPr>
          <p:spPr bwMode="auto">
            <a:xfrm>
              <a:off x="5137150"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83" name="Rectangle 60"/>
            <p:cNvSpPr>
              <a:spLocks noChangeArrowheads="1"/>
            </p:cNvSpPr>
            <p:nvPr/>
          </p:nvSpPr>
          <p:spPr bwMode="auto">
            <a:xfrm>
              <a:off x="615473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84" name="Rectangle 61"/>
            <p:cNvSpPr>
              <a:spLocks noChangeArrowheads="1"/>
            </p:cNvSpPr>
            <p:nvPr/>
          </p:nvSpPr>
          <p:spPr bwMode="auto">
            <a:xfrm>
              <a:off x="717232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85" name="Rectangle 62"/>
            <p:cNvSpPr>
              <a:spLocks noChangeArrowheads="1"/>
            </p:cNvSpPr>
            <p:nvPr/>
          </p:nvSpPr>
          <p:spPr bwMode="auto">
            <a:xfrm>
              <a:off x="4121150" y="5459413"/>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86" name="Rectangle 63"/>
            <p:cNvSpPr>
              <a:spLocks noChangeArrowheads="1"/>
            </p:cNvSpPr>
            <p:nvPr/>
          </p:nvSpPr>
          <p:spPr bwMode="auto">
            <a:xfrm>
              <a:off x="3103563"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87" name="Rectangle 64"/>
            <p:cNvSpPr>
              <a:spLocks noChangeArrowheads="1"/>
            </p:cNvSpPr>
            <p:nvPr/>
          </p:nvSpPr>
          <p:spPr bwMode="auto">
            <a:xfrm>
              <a:off x="208597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88" name="Rectangle 65"/>
            <p:cNvSpPr>
              <a:spLocks noChangeArrowheads="1"/>
            </p:cNvSpPr>
            <p:nvPr/>
          </p:nvSpPr>
          <p:spPr bwMode="auto">
            <a:xfrm>
              <a:off x="106838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cs-CZ" sz="2000">
                <a:latin typeface="+mj-lt"/>
              </a:endParaRPr>
            </a:p>
          </p:txBody>
        </p:sp>
        <p:sp>
          <p:nvSpPr>
            <p:cNvPr id="82989" name="Text Box 66"/>
            <p:cNvSpPr txBox="1">
              <a:spLocks noChangeArrowheads="1"/>
            </p:cNvSpPr>
            <p:nvPr/>
          </p:nvSpPr>
          <p:spPr bwMode="auto">
            <a:xfrm>
              <a:off x="1114425" y="5559425"/>
              <a:ext cx="936625" cy="246221"/>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Pondělí</a:t>
              </a:r>
            </a:p>
          </p:txBody>
        </p:sp>
        <p:sp>
          <p:nvSpPr>
            <p:cNvPr id="82990" name="Text Box 67"/>
            <p:cNvSpPr txBox="1">
              <a:spLocks noChangeArrowheads="1"/>
            </p:cNvSpPr>
            <p:nvPr/>
          </p:nvSpPr>
          <p:spPr bwMode="auto">
            <a:xfrm>
              <a:off x="3155950"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Středa</a:t>
              </a:r>
              <a:endParaRPr lang="cs-CZ" sz="1000" dirty="0">
                <a:latin typeface="+mj-lt"/>
              </a:endParaRPr>
            </a:p>
          </p:txBody>
        </p:sp>
        <p:sp>
          <p:nvSpPr>
            <p:cNvPr id="82991" name="Text Box 68"/>
            <p:cNvSpPr txBox="1">
              <a:spLocks noChangeArrowheads="1"/>
            </p:cNvSpPr>
            <p:nvPr/>
          </p:nvSpPr>
          <p:spPr bwMode="auto">
            <a:xfrm>
              <a:off x="41735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Čtvrtek</a:t>
              </a:r>
              <a:endParaRPr lang="cs-CZ" sz="1000" dirty="0">
                <a:latin typeface="+mj-lt"/>
              </a:endParaRPr>
            </a:p>
          </p:txBody>
        </p:sp>
        <p:sp>
          <p:nvSpPr>
            <p:cNvPr id="82992" name="Text Box 69"/>
            <p:cNvSpPr txBox="1">
              <a:spLocks noChangeArrowheads="1"/>
            </p:cNvSpPr>
            <p:nvPr/>
          </p:nvSpPr>
          <p:spPr bwMode="auto">
            <a:xfrm>
              <a:off x="2098675" y="5559425"/>
              <a:ext cx="938213" cy="246221"/>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Úterý</a:t>
              </a:r>
            </a:p>
          </p:txBody>
        </p:sp>
        <p:sp>
          <p:nvSpPr>
            <p:cNvPr id="82993" name="Text Box 70"/>
            <p:cNvSpPr txBox="1">
              <a:spLocks noChangeArrowheads="1"/>
            </p:cNvSpPr>
            <p:nvPr/>
          </p:nvSpPr>
          <p:spPr bwMode="auto">
            <a:xfrm>
              <a:off x="5180013"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Pátek</a:t>
              </a:r>
              <a:endParaRPr lang="cs-CZ" sz="1000" dirty="0">
                <a:latin typeface="+mj-lt"/>
              </a:endParaRPr>
            </a:p>
          </p:txBody>
        </p:sp>
        <p:sp>
          <p:nvSpPr>
            <p:cNvPr id="82994" name="Text Box 71"/>
            <p:cNvSpPr txBox="1">
              <a:spLocks noChangeArrowheads="1"/>
            </p:cNvSpPr>
            <p:nvPr/>
          </p:nvSpPr>
          <p:spPr bwMode="auto">
            <a:xfrm>
              <a:off x="6230938" y="5559425"/>
              <a:ext cx="936625" cy="246221"/>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Sobota</a:t>
              </a:r>
            </a:p>
          </p:txBody>
        </p:sp>
        <p:sp>
          <p:nvSpPr>
            <p:cNvPr id="82995" name="Text Box 72"/>
            <p:cNvSpPr txBox="1">
              <a:spLocks noChangeArrowheads="1"/>
            </p:cNvSpPr>
            <p:nvPr/>
          </p:nvSpPr>
          <p:spPr bwMode="auto">
            <a:xfrm>
              <a:off x="7215188" y="5559425"/>
              <a:ext cx="936625" cy="246221"/>
            </a:xfrm>
            <a:prstGeom prst="rect">
              <a:avLst/>
            </a:prstGeom>
            <a:noFill/>
            <a:ln w="38100">
              <a:noFill/>
              <a:miter lim="800000"/>
              <a:headEnd/>
              <a:tailEnd/>
            </a:ln>
          </p:spPr>
          <p:txBody>
            <a:bodyPr>
              <a:spAutoFit/>
            </a:bodyPr>
            <a:lstStyle/>
            <a:p>
              <a:pPr algn="ctr" eaLnBrk="0" hangingPunct="0">
                <a:spcBef>
                  <a:spcPct val="50000"/>
                </a:spcBef>
              </a:pPr>
              <a:r>
                <a:rPr lang="cs-CZ" sz="1000" dirty="0" smtClean="0">
                  <a:latin typeface="+mj-lt"/>
                </a:rPr>
                <a:t>Neděle</a:t>
              </a:r>
            </a:p>
          </p:txBody>
        </p:sp>
        <p:sp>
          <p:nvSpPr>
            <p:cNvPr id="82996" name="Line 73"/>
            <p:cNvSpPr>
              <a:spLocks noChangeShapeType="1"/>
            </p:cNvSpPr>
            <p:nvPr/>
          </p:nvSpPr>
          <p:spPr bwMode="auto">
            <a:xfrm>
              <a:off x="2073275" y="5468938"/>
              <a:ext cx="0" cy="1104900"/>
            </a:xfrm>
            <a:prstGeom prst="line">
              <a:avLst/>
            </a:prstGeom>
            <a:noFill/>
            <a:ln w="38100">
              <a:solidFill>
                <a:srgbClr val="808080"/>
              </a:solidFill>
              <a:round/>
              <a:headEnd/>
              <a:tailEnd/>
            </a:ln>
          </p:spPr>
          <p:txBody>
            <a:bodyPr/>
            <a:lstStyle/>
            <a:p>
              <a:endParaRPr lang="cs-CZ">
                <a:latin typeface="+mj-lt"/>
              </a:endParaRPr>
            </a:p>
          </p:txBody>
        </p:sp>
        <p:sp>
          <p:nvSpPr>
            <p:cNvPr id="82997" name="Line 74"/>
            <p:cNvSpPr>
              <a:spLocks noChangeShapeType="1"/>
            </p:cNvSpPr>
            <p:nvPr/>
          </p:nvSpPr>
          <p:spPr bwMode="auto">
            <a:xfrm>
              <a:off x="3100388" y="5468938"/>
              <a:ext cx="0" cy="1104900"/>
            </a:xfrm>
            <a:prstGeom prst="line">
              <a:avLst/>
            </a:prstGeom>
            <a:noFill/>
            <a:ln w="38100">
              <a:solidFill>
                <a:srgbClr val="808080"/>
              </a:solidFill>
              <a:round/>
              <a:headEnd/>
              <a:tailEnd/>
            </a:ln>
          </p:spPr>
          <p:txBody>
            <a:bodyPr/>
            <a:lstStyle/>
            <a:p>
              <a:endParaRPr lang="cs-CZ">
                <a:latin typeface="+mj-lt"/>
              </a:endParaRPr>
            </a:p>
          </p:txBody>
        </p:sp>
        <p:sp>
          <p:nvSpPr>
            <p:cNvPr id="82998" name="Line 75"/>
            <p:cNvSpPr>
              <a:spLocks noChangeShapeType="1"/>
            </p:cNvSpPr>
            <p:nvPr/>
          </p:nvSpPr>
          <p:spPr bwMode="auto">
            <a:xfrm>
              <a:off x="4117975" y="5468938"/>
              <a:ext cx="0" cy="1104900"/>
            </a:xfrm>
            <a:prstGeom prst="line">
              <a:avLst/>
            </a:prstGeom>
            <a:noFill/>
            <a:ln w="38100">
              <a:solidFill>
                <a:srgbClr val="808080"/>
              </a:solidFill>
              <a:round/>
              <a:headEnd/>
              <a:tailEnd/>
            </a:ln>
          </p:spPr>
          <p:txBody>
            <a:bodyPr/>
            <a:lstStyle/>
            <a:p>
              <a:endParaRPr lang="cs-CZ">
                <a:latin typeface="+mj-lt"/>
              </a:endParaRPr>
            </a:p>
          </p:txBody>
        </p:sp>
        <p:sp>
          <p:nvSpPr>
            <p:cNvPr id="82999" name="Line 76"/>
            <p:cNvSpPr>
              <a:spLocks noChangeShapeType="1"/>
            </p:cNvSpPr>
            <p:nvPr/>
          </p:nvSpPr>
          <p:spPr bwMode="auto">
            <a:xfrm>
              <a:off x="5135563" y="5468938"/>
              <a:ext cx="0" cy="1104900"/>
            </a:xfrm>
            <a:prstGeom prst="line">
              <a:avLst/>
            </a:prstGeom>
            <a:noFill/>
            <a:ln w="38100">
              <a:solidFill>
                <a:srgbClr val="808080"/>
              </a:solidFill>
              <a:round/>
              <a:headEnd/>
              <a:tailEnd/>
            </a:ln>
          </p:spPr>
          <p:txBody>
            <a:bodyPr/>
            <a:lstStyle/>
            <a:p>
              <a:endParaRPr lang="cs-CZ">
                <a:latin typeface="+mj-lt"/>
              </a:endParaRPr>
            </a:p>
          </p:txBody>
        </p:sp>
        <p:sp>
          <p:nvSpPr>
            <p:cNvPr id="83000" name="Line 77"/>
            <p:cNvSpPr>
              <a:spLocks noChangeShapeType="1"/>
            </p:cNvSpPr>
            <p:nvPr/>
          </p:nvSpPr>
          <p:spPr bwMode="auto">
            <a:xfrm>
              <a:off x="6153150" y="5468938"/>
              <a:ext cx="0" cy="1104900"/>
            </a:xfrm>
            <a:prstGeom prst="line">
              <a:avLst/>
            </a:prstGeom>
            <a:noFill/>
            <a:ln w="38100">
              <a:solidFill>
                <a:srgbClr val="808080"/>
              </a:solidFill>
              <a:round/>
              <a:headEnd/>
              <a:tailEnd/>
            </a:ln>
          </p:spPr>
          <p:txBody>
            <a:bodyPr/>
            <a:lstStyle/>
            <a:p>
              <a:endParaRPr lang="cs-CZ">
                <a:latin typeface="+mj-lt"/>
              </a:endParaRPr>
            </a:p>
          </p:txBody>
        </p:sp>
        <p:sp>
          <p:nvSpPr>
            <p:cNvPr id="83001" name="Line 78"/>
            <p:cNvSpPr>
              <a:spLocks noChangeShapeType="1"/>
            </p:cNvSpPr>
            <p:nvPr/>
          </p:nvSpPr>
          <p:spPr bwMode="auto">
            <a:xfrm>
              <a:off x="7169150" y="5468938"/>
              <a:ext cx="0" cy="1104900"/>
            </a:xfrm>
            <a:prstGeom prst="line">
              <a:avLst/>
            </a:prstGeom>
            <a:noFill/>
            <a:ln w="38100">
              <a:solidFill>
                <a:srgbClr val="808080"/>
              </a:solidFill>
              <a:round/>
              <a:headEnd/>
              <a:tailEnd/>
            </a:ln>
          </p:spPr>
          <p:txBody>
            <a:bodyPr/>
            <a:lstStyle/>
            <a:p>
              <a:endParaRPr lang="cs-CZ">
                <a:latin typeface="+mj-lt"/>
              </a:endParaRPr>
            </a:p>
          </p:txBody>
        </p:sp>
        <p:sp>
          <p:nvSpPr>
            <p:cNvPr id="83002" name="Line 79"/>
            <p:cNvSpPr>
              <a:spLocks noChangeShapeType="1"/>
            </p:cNvSpPr>
            <p:nvPr/>
          </p:nvSpPr>
          <p:spPr bwMode="auto">
            <a:xfrm flipH="1">
              <a:off x="6155374" y="5468579"/>
              <a:ext cx="1001486" cy="1116824"/>
            </a:xfrm>
            <a:prstGeom prst="line">
              <a:avLst/>
            </a:prstGeom>
            <a:noFill/>
            <a:ln w="38100">
              <a:solidFill>
                <a:srgbClr val="808080"/>
              </a:solidFill>
              <a:round/>
              <a:headEnd/>
              <a:tailEnd/>
            </a:ln>
          </p:spPr>
          <p:txBody>
            <a:bodyPr/>
            <a:lstStyle/>
            <a:p>
              <a:endParaRPr lang="cs-CZ">
                <a:latin typeface="+mj-lt"/>
              </a:endParaRPr>
            </a:p>
          </p:txBody>
        </p:sp>
        <p:sp>
          <p:nvSpPr>
            <p:cNvPr id="83003" name="Line 80"/>
            <p:cNvSpPr>
              <a:spLocks noChangeShapeType="1"/>
            </p:cNvSpPr>
            <p:nvPr/>
          </p:nvSpPr>
          <p:spPr bwMode="auto">
            <a:xfrm flipH="1">
              <a:off x="7218363" y="5456238"/>
              <a:ext cx="936625" cy="1150937"/>
            </a:xfrm>
            <a:prstGeom prst="line">
              <a:avLst/>
            </a:prstGeom>
            <a:noFill/>
            <a:ln w="38100">
              <a:solidFill>
                <a:srgbClr val="808080"/>
              </a:solidFill>
              <a:round/>
              <a:headEnd/>
              <a:tailEnd/>
            </a:ln>
          </p:spPr>
          <p:txBody>
            <a:bodyPr/>
            <a:lstStyle/>
            <a:p>
              <a:endParaRPr lang="cs-CZ">
                <a:latin typeface="+mj-lt"/>
              </a:endParaRPr>
            </a:p>
          </p:txBody>
        </p:sp>
        <p:sp>
          <p:nvSpPr>
            <p:cNvPr id="83004" name="Text Box 81"/>
            <p:cNvSpPr txBox="1">
              <a:spLocks noChangeArrowheads="1"/>
            </p:cNvSpPr>
            <p:nvPr/>
          </p:nvSpPr>
          <p:spPr bwMode="auto">
            <a:xfrm>
              <a:off x="1075391" y="5724525"/>
              <a:ext cx="938213" cy="793750"/>
            </a:xfrm>
            <a:prstGeom prst="rect">
              <a:avLst/>
            </a:prstGeom>
            <a:noFill/>
            <a:ln w="38100">
              <a:noFill/>
              <a:miter lim="800000"/>
              <a:headEnd/>
              <a:tailEnd/>
            </a:ln>
          </p:spPr>
          <p:txBody>
            <a:bodyPr>
              <a:spAutoFit/>
            </a:bodyPr>
            <a:lstStyle/>
            <a:p>
              <a:pPr algn="ctr" eaLnBrk="0" hangingPunct="0">
                <a:spcBef>
                  <a:spcPct val="50000"/>
                </a:spcBef>
              </a:pPr>
              <a:r>
                <a:rPr lang="cs-CZ" sz="4600" dirty="0" smtClean="0">
                  <a:latin typeface="+mj-lt"/>
                </a:rPr>
                <a:t>6</a:t>
              </a:r>
              <a:endParaRPr lang="cs-CZ" sz="4600" dirty="0">
                <a:latin typeface="+mj-lt"/>
              </a:endParaRPr>
            </a:p>
          </p:txBody>
        </p:sp>
        <p:sp>
          <p:nvSpPr>
            <p:cNvPr id="83005" name="Text Box 82"/>
            <p:cNvSpPr txBox="1">
              <a:spLocks noChangeArrowheads="1"/>
            </p:cNvSpPr>
            <p:nvPr/>
          </p:nvSpPr>
          <p:spPr bwMode="auto">
            <a:xfrm>
              <a:off x="2115204"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dirty="0" smtClean="0">
                  <a:latin typeface="+mj-lt"/>
                </a:rPr>
                <a:t>7</a:t>
              </a:r>
              <a:endParaRPr lang="cs-CZ" sz="4600" dirty="0">
                <a:latin typeface="+mj-lt"/>
              </a:endParaRPr>
            </a:p>
          </p:txBody>
        </p:sp>
        <p:sp>
          <p:nvSpPr>
            <p:cNvPr id="83006" name="Text Box 83"/>
            <p:cNvSpPr txBox="1">
              <a:spLocks noChangeArrowheads="1"/>
            </p:cNvSpPr>
            <p:nvPr/>
          </p:nvSpPr>
          <p:spPr bwMode="auto">
            <a:xfrm>
              <a:off x="3126441"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smtClean="0">
                  <a:latin typeface="+mj-lt"/>
                </a:rPr>
                <a:t>8</a:t>
              </a:r>
              <a:endParaRPr lang="cs-CZ" sz="4600">
                <a:latin typeface="+mj-lt"/>
              </a:endParaRPr>
            </a:p>
          </p:txBody>
        </p:sp>
        <p:sp>
          <p:nvSpPr>
            <p:cNvPr id="83007" name="Text Box 84"/>
            <p:cNvSpPr txBox="1">
              <a:spLocks noChangeArrowheads="1"/>
            </p:cNvSpPr>
            <p:nvPr/>
          </p:nvSpPr>
          <p:spPr bwMode="auto">
            <a:xfrm>
              <a:off x="4153554"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smtClean="0">
                  <a:latin typeface="+mj-lt"/>
                </a:rPr>
                <a:t>9</a:t>
              </a:r>
              <a:endParaRPr lang="cs-CZ" sz="4600">
                <a:latin typeface="+mj-lt"/>
              </a:endParaRPr>
            </a:p>
          </p:txBody>
        </p:sp>
        <p:sp>
          <p:nvSpPr>
            <p:cNvPr id="83008" name="Text Box 85"/>
            <p:cNvSpPr txBox="1">
              <a:spLocks noChangeArrowheads="1"/>
            </p:cNvSpPr>
            <p:nvPr/>
          </p:nvSpPr>
          <p:spPr bwMode="auto">
            <a:xfrm>
              <a:off x="5183841"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cs-CZ" sz="4600" smtClean="0">
                  <a:latin typeface="+mj-lt"/>
                </a:rPr>
                <a:t>10</a:t>
              </a:r>
              <a:endParaRPr lang="cs-CZ" sz="4600">
                <a:latin typeface="+mj-lt"/>
              </a:endParaRPr>
            </a:p>
          </p:txBody>
        </p:sp>
        <p:sp>
          <p:nvSpPr>
            <p:cNvPr id="83009" name="Line 86"/>
            <p:cNvSpPr>
              <a:spLocks noChangeShapeType="1"/>
            </p:cNvSpPr>
            <p:nvPr/>
          </p:nvSpPr>
          <p:spPr bwMode="auto">
            <a:xfrm>
              <a:off x="1120775" y="5448300"/>
              <a:ext cx="7050088" cy="0"/>
            </a:xfrm>
            <a:prstGeom prst="line">
              <a:avLst/>
            </a:prstGeom>
            <a:noFill/>
            <a:ln w="38100">
              <a:solidFill>
                <a:srgbClr val="808080"/>
              </a:solidFill>
              <a:round/>
              <a:headEnd/>
              <a:tailEnd/>
            </a:ln>
          </p:spPr>
          <p:txBody>
            <a:bodyPr/>
            <a:lstStyle/>
            <a:p>
              <a:endParaRPr lang="cs-CZ">
                <a:latin typeface="+mj-lt"/>
              </a:endParaRPr>
            </a:p>
          </p:txBody>
        </p:sp>
        <p:sp>
          <p:nvSpPr>
            <p:cNvPr id="273495" name="Rectangle 87"/>
            <p:cNvSpPr>
              <a:spLocks noChangeArrowheads="1"/>
            </p:cNvSpPr>
            <p:nvPr/>
          </p:nvSpPr>
          <p:spPr bwMode="auto">
            <a:xfrm>
              <a:off x="3959225" y="2928938"/>
              <a:ext cx="1265238" cy="787400"/>
            </a:xfrm>
            <a:prstGeom prst="rect">
              <a:avLst/>
            </a:prstGeom>
            <a:solidFill>
              <a:srgbClr val="D9D3C9"/>
            </a:solidFill>
            <a:ln w="12700">
              <a:solidFill>
                <a:schemeClr val="tx1"/>
              </a:solidFill>
              <a:miter lim="800000"/>
              <a:headEnd/>
              <a:tailEnd/>
            </a:ln>
            <a:effectLst>
              <a:outerShdw dist="76200" dir="2700000" algn="ctr" rotWithShape="0">
                <a:schemeClr val="bg1">
                  <a:lumMod val="75000"/>
                </a:schemeClr>
              </a:outerShdw>
            </a:effectLst>
          </p:spPr>
          <p:txBody>
            <a:bodyPr wrap="none" lIns="65088" tIns="31750" rIns="65088" bIns="31750" anchor="ctr"/>
            <a:lstStyle/>
            <a:p>
              <a:pPr algn="ctr" defTabSz="447675" eaLnBrk="0" hangingPunct="0">
                <a:defRPr/>
              </a:pPr>
              <a:r>
                <a:rPr lang="cs-CZ" sz="1200" dirty="0" smtClean="0">
                  <a:latin typeface="+mj-lt"/>
                </a:rPr>
                <a:t>Výrobní</a:t>
              </a:r>
              <a:br>
                <a:rPr lang="cs-CZ" sz="1200" dirty="0" smtClean="0">
                  <a:latin typeface="+mj-lt"/>
                </a:rPr>
              </a:br>
              <a:r>
                <a:rPr lang="cs-CZ" sz="1200" dirty="0" smtClean="0">
                  <a:latin typeface="+mj-lt"/>
                </a:rPr>
                <a:t>středisko </a:t>
              </a:r>
              <a:br>
                <a:rPr lang="cs-CZ" sz="1200" dirty="0" smtClean="0">
                  <a:latin typeface="+mj-lt"/>
                </a:rPr>
              </a:br>
              <a:r>
                <a:rPr lang="cs-CZ" sz="1200" dirty="0" smtClean="0">
                  <a:latin typeface="+mj-lt"/>
                </a:rPr>
                <a:t>SES</a:t>
              </a:r>
              <a:endParaRPr lang="cs-CZ" sz="1200" dirty="0">
                <a:latin typeface="+mj-lt"/>
              </a:endParaRPr>
            </a:p>
          </p:txBody>
        </p:sp>
        <p:sp>
          <p:nvSpPr>
            <p:cNvPr id="273496" name="Rectangle 88"/>
            <p:cNvSpPr>
              <a:spLocks noChangeArrowheads="1"/>
            </p:cNvSpPr>
            <p:nvPr/>
          </p:nvSpPr>
          <p:spPr bwMode="auto">
            <a:xfrm>
              <a:off x="5594350" y="2928938"/>
              <a:ext cx="1265238" cy="787400"/>
            </a:xfrm>
            <a:prstGeom prst="rect">
              <a:avLst/>
            </a:prstGeom>
            <a:solidFill>
              <a:srgbClr val="D9D3C9"/>
            </a:solidFill>
            <a:ln w="12700">
              <a:solidFill>
                <a:schemeClr val="tx1"/>
              </a:solidFill>
              <a:miter lim="800000"/>
              <a:headEnd/>
              <a:tailEnd/>
            </a:ln>
            <a:effectLst>
              <a:outerShdw dist="76200" dir="2700000" algn="ctr" rotWithShape="0">
                <a:schemeClr val="bg1">
                  <a:lumMod val="75000"/>
                </a:schemeClr>
              </a:outerShdw>
            </a:effectLst>
          </p:spPr>
          <p:txBody>
            <a:bodyPr wrap="none" lIns="65088" tIns="31750" rIns="65088" bIns="31750" anchor="ctr"/>
            <a:lstStyle/>
            <a:p>
              <a:pPr algn="ctr" defTabSz="447675" eaLnBrk="0" hangingPunct="0">
                <a:defRPr/>
              </a:pPr>
              <a:r>
                <a:rPr lang="cs-CZ" sz="1200" smtClean="0">
                  <a:latin typeface="+mj-lt"/>
                </a:rPr>
                <a:t>Výrobní</a:t>
              </a:r>
              <a:br>
                <a:rPr lang="cs-CZ" sz="1200" smtClean="0">
                  <a:latin typeface="+mj-lt"/>
                </a:rPr>
              </a:br>
              <a:r>
                <a:rPr lang="cs-CZ" sz="1200" smtClean="0">
                  <a:latin typeface="+mj-lt"/>
                </a:rPr>
                <a:t>středisko </a:t>
              </a:r>
              <a:br>
                <a:rPr lang="cs-CZ" sz="1200" smtClean="0">
                  <a:latin typeface="+mj-lt"/>
                </a:rPr>
              </a:br>
              <a:r>
                <a:rPr lang="cs-CZ" sz="1200" smtClean="0">
                  <a:latin typeface="+mj-lt"/>
                </a:rPr>
                <a:t>XYZ</a:t>
              </a:r>
              <a:endParaRPr lang="cs-CZ" sz="1200" dirty="0">
                <a:latin typeface="+mj-lt"/>
              </a:endParaRPr>
            </a:p>
          </p:txBody>
        </p:sp>
      </p:gr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normAutofit/>
          </a:bodyPr>
          <a:lstStyle/>
          <a:p>
            <a:r>
              <a:rPr lang="cs-CZ" dirty="0" smtClean="0"/>
              <a:t>Úseky</a:t>
            </a:r>
            <a:r>
              <a:rPr lang="en-US" dirty="0" smtClean="0"/>
              <a:t>, </a:t>
            </a:r>
            <a:r>
              <a:rPr lang="cs-CZ" dirty="0" smtClean="0"/>
              <a:t>výrobní střediska</a:t>
            </a:r>
            <a:r>
              <a:rPr lang="en-US" dirty="0" smtClean="0"/>
              <a:t> </a:t>
            </a:r>
            <a:r>
              <a:rPr lang="cs-CZ" dirty="0" smtClean="0"/>
              <a:t>a stroje</a:t>
            </a:r>
            <a:endParaRPr lang="en-US" dirty="0"/>
          </a:p>
        </p:txBody>
      </p:sp>
      <p:sp>
        <p:nvSpPr>
          <p:cNvPr id="83970" name="Footer Placeholder 1"/>
          <p:cNvSpPr>
            <a:spLocks noGrp="1"/>
          </p:cNvSpPr>
          <p:nvPr>
            <p:ph type="ftr" sz="quarter" idx="10"/>
          </p:nvPr>
        </p:nvSpPr>
        <p:spPr>
          <a:noFill/>
        </p:spPr>
        <p:txBody>
          <a:bodyPr/>
          <a:lstStyle/>
          <a:p>
            <a:pPr algn="r"/>
            <a:r>
              <a:rPr lang="en-US" smtClean="0"/>
              <a:t>QS-SU-700</a:t>
            </a:r>
          </a:p>
        </p:txBody>
      </p:sp>
      <p:grpSp>
        <p:nvGrpSpPr>
          <p:cNvPr id="52" name="Group 51"/>
          <p:cNvGrpSpPr/>
          <p:nvPr/>
        </p:nvGrpSpPr>
        <p:grpSpPr>
          <a:xfrm>
            <a:off x="1235900" y="786875"/>
            <a:ext cx="6669088" cy="5487988"/>
            <a:chOff x="1247775" y="1190625"/>
            <a:chExt cx="6669088" cy="5487988"/>
          </a:xfrm>
        </p:grpSpPr>
        <p:sp>
          <p:nvSpPr>
            <p:cNvPr id="275537" name="Rectangle 81"/>
            <p:cNvSpPr>
              <a:spLocks noChangeArrowheads="1"/>
            </p:cNvSpPr>
            <p:nvPr/>
          </p:nvSpPr>
          <p:spPr bwMode="auto">
            <a:xfrm>
              <a:off x="1247775" y="1190625"/>
              <a:ext cx="6669088" cy="5487988"/>
            </a:xfrm>
            <a:prstGeom prst="rect">
              <a:avLst/>
            </a:prstGeom>
            <a:solidFill>
              <a:srgbClr val="EDD1C5"/>
            </a:solidFill>
            <a:ln w="12700">
              <a:no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endParaRPr lang="en-US" sz="1600" dirty="0">
                <a:latin typeface="+mj-lt"/>
              </a:endParaRPr>
            </a:p>
          </p:txBody>
        </p:sp>
        <p:sp>
          <p:nvSpPr>
            <p:cNvPr id="275538" name="Rectangle 82"/>
            <p:cNvSpPr>
              <a:spLocks noChangeArrowheads="1"/>
            </p:cNvSpPr>
            <p:nvPr/>
          </p:nvSpPr>
          <p:spPr bwMode="auto">
            <a:xfrm>
              <a:off x="2011363" y="2097088"/>
              <a:ext cx="5375275" cy="4411662"/>
            </a:xfrm>
            <a:prstGeom prst="rect">
              <a:avLst/>
            </a:prstGeom>
            <a:solidFill>
              <a:srgbClr val="FAF6EB"/>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90488" tIns="44450" rIns="90488" bIns="44450" anchor="ctr"/>
            <a:lstStyle/>
            <a:p>
              <a:pPr algn="ctr" eaLnBrk="0" hangingPunct="0">
                <a:defRPr/>
              </a:pPr>
              <a:endParaRPr lang="en-US" sz="1200" dirty="0">
                <a:latin typeface="+mj-lt"/>
              </a:endParaRPr>
            </a:p>
          </p:txBody>
        </p:sp>
        <p:sp>
          <p:nvSpPr>
            <p:cNvPr id="83974" name="Text Box 83"/>
            <p:cNvSpPr txBox="1">
              <a:spLocks noChangeArrowheads="1"/>
            </p:cNvSpPr>
            <p:nvPr/>
          </p:nvSpPr>
          <p:spPr bwMode="auto">
            <a:xfrm>
              <a:off x="1260475" y="1243013"/>
              <a:ext cx="6626225" cy="701675"/>
            </a:xfrm>
            <a:prstGeom prst="rect">
              <a:avLst/>
            </a:prstGeom>
            <a:noFill/>
            <a:ln w="38100">
              <a:noFill/>
              <a:miter lim="800000"/>
              <a:headEnd/>
              <a:tailEnd/>
            </a:ln>
          </p:spPr>
          <p:txBody>
            <a:bodyPr>
              <a:spAutoFit/>
            </a:bodyPr>
            <a:lstStyle/>
            <a:p>
              <a:pPr algn="ctr" eaLnBrk="0" hangingPunct="0"/>
              <a:r>
                <a:rPr lang="cs-CZ" sz="2000" dirty="0" smtClean="0">
                  <a:latin typeface="+mj-lt"/>
                </a:rPr>
                <a:t>Úsek</a:t>
              </a:r>
              <a:r>
                <a:rPr lang="en-US" sz="2000" dirty="0" smtClean="0">
                  <a:latin typeface="+mj-lt"/>
                </a:rPr>
                <a:t>  </a:t>
              </a:r>
              <a:r>
                <a:rPr lang="en-US" sz="2000" dirty="0">
                  <a:latin typeface="+mj-lt"/>
                </a:rPr>
                <a:t>=  </a:t>
              </a:r>
              <a:r>
                <a:rPr lang="cs-CZ" sz="2000" dirty="0" smtClean="0">
                  <a:latin typeface="+mj-lt"/>
                </a:rPr>
                <a:t>VÝR</a:t>
              </a:r>
              <a:endParaRPr lang="en-US" sz="2000" dirty="0">
                <a:latin typeface="+mj-lt"/>
              </a:endParaRPr>
            </a:p>
            <a:p>
              <a:pPr algn="ctr" eaLnBrk="0" hangingPunct="0"/>
              <a:r>
                <a:rPr lang="en-US" sz="2000" dirty="0">
                  <a:latin typeface="+mj-lt"/>
                </a:rPr>
                <a:t> QMI </a:t>
              </a:r>
              <a:r>
                <a:rPr lang="cs-CZ" sz="2000" dirty="0" smtClean="0">
                  <a:latin typeface="+mj-lt"/>
                </a:rPr>
                <a:t>výroba</a:t>
              </a:r>
              <a:endParaRPr lang="en-US" sz="2000" dirty="0">
                <a:latin typeface="+mj-lt"/>
              </a:endParaRPr>
            </a:p>
          </p:txBody>
        </p:sp>
        <p:sp>
          <p:nvSpPr>
            <p:cNvPr id="83975" name="Text Box 84"/>
            <p:cNvSpPr txBox="1">
              <a:spLocks noChangeArrowheads="1"/>
            </p:cNvSpPr>
            <p:nvPr/>
          </p:nvSpPr>
          <p:spPr bwMode="auto">
            <a:xfrm>
              <a:off x="3043238" y="2246313"/>
              <a:ext cx="3206750" cy="581025"/>
            </a:xfrm>
            <a:prstGeom prst="rect">
              <a:avLst/>
            </a:prstGeom>
            <a:noFill/>
            <a:ln w="38100">
              <a:noFill/>
              <a:miter lim="800000"/>
              <a:headEnd/>
              <a:tailEnd/>
            </a:ln>
          </p:spPr>
          <p:txBody>
            <a:bodyPr>
              <a:spAutoFit/>
            </a:bodyPr>
            <a:lstStyle/>
            <a:p>
              <a:pPr algn="ctr" eaLnBrk="0" hangingPunct="0"/>
              <a:r>
                <a:rPr lang="cs-CZ" sz="1600" dirty="0" smtClean="0">
                  <a:latin typeface="+mj-lt"/>
                </a:rPr>
                <a:t>Výrobní středisko</a:t>
              </a:r>
              <a:r>
                <a:rPr lang="en-US" sz="1600" dirty="0" smtClean="0">
                  <a:latin typeface="+mj-lt"/>
                </a:rPr>
                <a:t> = </a:t>
              </a:r>
              <a:r>
                <a:rPr lang="cs-CZ" sz="1600" dirty="0" smtClean="0">
                  <a:latin typeface="+mj-lt"/>
                </a:rPr>
                <a:t>SES</a:t>
              </a:r>
              <a:endParaRPr lang="en-US" sz="1600" dirty="0">
                <a:latin typeface="+mj-lt"/>
              </a:endParaRPr>
            </a:p>
            <a:p>
              <a:pPr algn="ctr" eaLnBrk="0" hangingPunct="0"/>
              <a:r>
                <a:rPr lang="cs-CZ" sz="1600" dirty="0" smtClean="0">
                  <a:latin typeface="+mj-lt"/>
                </a:rPr>
                <a:t>Sestavování</a:t>
              </a:r>
              <a:endParaRPr lang="en-US" sz="1600" dirty="0">
                <a:latin typeface="+mj-lt"/>
              </a:endParaRPr>
            </a:p>
          </p:txBody>
        </p:sp>
        <p:sp>
          <p:nvSpPr>
            <p:cNvPr id="83976" name="Text Box 85"/>
            <p:cNvSpPr txBox="1">
              <a:spLocks noChangeArrowheads="1"/>
            </p:cNvSpPr>
            <p:nvPr/>
          </p:nvSpPr>
          <p:spPr bwMode="auto">
            <a:xfrm>
              <a:off x="2012950" y="2827338"/>
              <a:ext cx="5351463" cy="830997"/>
            </a:xfrm>
            <a:prstGeom prst="rect">
              <a:avLst/>
            </a:prstGeom>
            <a:noFill/>
            <a:ln w="38100">
              <a:noFill/>
              <a:miter lim="800000"/>
              <a:headEnd/>
              <a:tailEnd/>
            </a:ln>
          </p:spPr>
          <p:txBody>
            <a:bodyPr>
              <a:spAutoFit/>
            </a:bodyPr>
            <a:lstStyle/>
            <a:p>
              <a:pPr algn="ctr" eaLnBrk="0" hangingPunct="0"/>
              <a:r>
                <a:rPr lang="cs-CZ" sz="1200" dirty="0" smtClean="0">
                  <a:latin typeface="+mj-lt"/>
                </a:rPr>
                <a:t>Strojů</a:t>
              </a:r>
              <a:r>
                <a:rPr lang="en-US" sz="1200" dirty="0" smtClean="0">
                  <a:latin typeface="+mj-lt"/>
                </a:rPr>
                <a:t> </a:t>
              </a:r>
              <a:r>
                <a:rPr lang="en-US" sz="1200" dirty="0">
                  <a:latin typeface="+mj-lt"/>
                </a:rPr>
                <a:t>=  2</a:t>
              </a:r>
            </a:p>
            <a:p>
              <a:pPr algn="ctr" eaLnBrk="0" hangingPunct="0"/>
              <a:r>
                <a:rPr lang="cs-CZ" sz="1200" dirty="0" smtClean="0">
                  <a:latin typeface="+mj-lt"/>
                </a:rPr>
                <a:t>Cena přípravy</a:t>
              </a:r>
              <a:r>
                <a:rPr lang="en-US" sz="1200" dirty="0" smtClean="0">
                  <a:latin typeface="+mj-lt"/>
                </a:rPr>
                <a:t>  </a:t>
              </a:r>
              <a:r>
                <a:rPr lang="en-US" sz="1200" dirty="0">
                  <a:latin typeface="+mj-lt"/>
                </a:rPr>
                <a:t>=  </a:t>
              </a:r>
              <a:r>
                <a:rPr lang="cs-CZ" sz="1200" dirty="0" smtClean="0">
                  <a:latin typeface="+mj-lt"/>
                </a:rPr>
                <a:t>20</a:t>
              </a:r>
              <a:r>
                <a:rPr lang="en-US" sz="1200" dirty="0" smtClean="0">
                  <a:latin typeface="+mj-lt"/>
                </a:rPr>
                <a:t>0</a:t>
              </a:r>
              <a:r>
                <a:rPr lang="cs-CZ" sz="1200" dirty="0" smtClean="0">
                  <a:latin typeface="+mj-lt"/>
                </a:rPr>
                <a:t> Kč/h</a:t>
              </a:r>
              <a:endParaRPr lang="en-US" sz="1200" dirty="0">
                <a:latin typeface="+mj-lt"/>
              </a:endParaRPr>
            </a:p>
            <a:p>
              <a:pPr algn="ctr" eaLnBrk="0" hangingPunct="0"/>
              <a:r>
                <a:rPr lang="cs-CZ" sz="1200" dirty="0" smtClean="0">
                  <a:latin typeface="+mj-lt"/>
                </a:rPr>
                <a:t>Cena práce</a:t>
              </a:r>
              <a:r>
                <a:rPr lang="en-US" sz="1200" dirty="0" smtClean="0">
                  <a:latin typeface="+mj-lt"/>
                </a:rPr>
                <a:t> </a:t>
              </a:r>
              <a:r>
                <a:rPr lang="en-US" sz="1200" dirty="0">
                  <a:latin typeface="+mj-lt"/>
                </a:rPr>
                <a:t>=  </a:t>
              </a:r>
              <a:r>
                <a:rPr lang="cs-CZ" sz="1200" dirty="0" smtClean="0">
                  <a:latin typeface="+mj-lt"/>
                </a:rPr>
                <a:t>200 Kč/</a:t>
              </a:r>
              <a:r>
                <a:rPr lang="en-US" sz="1200" dirty="0" smtClean="0">
                  <a:latin typeface="+mj-lt"/>
                </a:rPr>
                <a:t>h</a:t>
              </a:r>
              <a:endParaRPr lang="en-US" sz="1200" dirty="0">
                <a:latin typeface="+mj-lt"/>
              </a:endParaRPr>
            </a:p>
            <a:p>
              <a:pPr algn="ctr" eaLnBrk="0" hangingPunct="0"/>
              <a:r>
                <a:rPr lang="cs-CZ" sz="1200" dirty="0" smtClean="0">
                  <a:latin typeface="+mj-lt"/>
                </a:rPr>
                <a:t>Režie</a:t>
              </a:r>
              <a:r>
                <a:rPr lang="en-US" sz="1200" dirty="0" smtClean="0">
                  <a:latin typeface="+mj-lt"/>
                </a:rPr>
                <a:t> =  40%</a:t>
              </a:r>
              <a:endParaRPr lang="en-US" sz="2400" dirty="0">
                <a:latin typeface="+mj-lt"/>
              </a:endParaRPr>
            </a:p>
          </p:txBody>
        </p:sp>
        <p:sp>
          <p:nvSpPr>
            <p:cNvPr id="275542" name="Rectangle 86"/>
            <p:cNvSpPr>
              <a:spLocks noChangeArrowheads="1"/>
            </p:cNvSpPr>
            <p:nvPr/>
          </p:nvSpPr>
          <p:spPr bwMode="auto">
            <a:xfrm>
              <a:off x="3362325" y="4117975"/>
              <a:ext cx="2717800" cy="1795463"/>
            </a:xfrm>
            <a:prstGeom prst="rect">
              <a:avLst/>
            </a:prstGeom>
            <a:solidFill>
              <a:srgbClr val="D8DAC9"/>
            </a:solidFill>
            <a:ln w="38100">
              <a:noFill/>
              <a:miter lim="800000"/>
              <a:headEnd/>
              <a:tailEnd/>
            </a:ln>
            <a:effectLst>
              <a:outerShdw dist="107763" dir="189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83978" name="Rectangle 87"/>
            <p:cNvSpPr>
              <a:spLocks noChangeArrowheads="1"/>
            </p:cNvSpPr>
            <p:nvPr/>
          </p:nvSpPr>
          <p:spPr bwMode="auto">
            <a:xfrm>
              <a:off x="3336925" y="4117975"/>
              <a:ext cx="2728913" cy="305212"/>
            </a:xfrm>
            <a:prstGeom prst="rect">
              <a:avLst/>
            </a:prstGeom>
            <a:noFill/>
            <a:ln w="12700">
              <a:noFill/>
              <a:miter lim="800000"/>
              <a:headEnd/>
              <a:tailEnd/>
            </a:ln>
          </p:spPr>
          <p:txBody>
            <a:bodyPr lIns="90488" tIns="44450" rIns="90488" bIns="44450">
              <a:spAutoFit/>
            </a:bodyPr>
            <a:lstStyle/>
            <a:p>
              <a:pPr algn="ctr" eaLnBrk="0" hangingPunct="0"/>
              <a:r>
                <a:rPr lang="cs-CZ" sz="1400" dirty="0" smtClean="0">
                  <a:latin typeface="+mj-lt"/>
                </a:rPr>
                <a:t>Stroje</a:t>
              </a:r>
              <a:endParaRPr lang="en-US" sz="1400" dirty="0">
                <a:latin typeface="+mj-lt"/>
              </a:endParaRPr>
            </a:p>
          </p:txBody>
        </p:sp>
        <p:grpSp>
          <p:nvGrpSpPr>
            <p:cNvPr id="83979" name="Group 88"/>
            <p:cNvGrpSpPr>
              <a:grpSpLocks/>
            </p:cNvGrpSpPr>
            <p:nvPr/>
          </p:nvGrpSpPr>
          <p:grpSpPr bwMode="auto">
            <a:xfrm>
              <a:off x="3454400" y="4492625"/>
              <a:ext cx="1028700" cy="558800"/>
              <a:chOff x="2665" y="1248"/>
              <a:chExt cx="797" cy="433"/>
            </a:xfrm>
          </p:grpSpPr>
          <p:sp>
            <p:nvSpPr>
              <p:cNvPr id="84002" name="AutoShape 89"/>
              <p:cNvSpPr>
                <a:spLocks noChangeArrowheads="1"/>
              </p:cNvSpPr>
              <p:nvPr/>
            </p:nvSpPr>
            <p:spPr bwMode="auto">
              <a:xfrm>
                <a:off x="2665"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4003" name="Oval 90"/>
              <p:cNvSpPr>
                <a:spLocks noChangeArrowheads="1"/>
              </p:cNvSpPr>
              <p:nvPr/>
            </p:nvSpPr>
            <p:spPr bwMode="auto">
              <a:xfrm>
                <a:off x="2711" y="1257"/>
                <a:ext cx="50"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4004" name="Oval 91"/>
              <p:cNvSpPr>
                <a:spLocks noChangeArrowheads="1"/>
              </p:cNvSpPr>
              <p:nvPr/>
            </p:nvSpPr>
            <p:spPr bwMode="auto">
              <a:xfrm>
                <a:off x="2732" y="1255"/>
                <a:ext cx="50"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4005" name="AutoShape 92"/>
              <p:cNvSpPr>
                <a:spLocks noChangeArrowheads="1"/>
              </p:cNvSpPr>
              <p:nvPr/>
            </p:nvSpPr>
            <p:spPr bwMode="auto">
              <a:xfrm>
                <a:off x="2747"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4006" name="AutoShape 93"/>
              <p:cNvSpPr>
                <a:spLocks noChangeArrowheads="1"/>
              </p:cNvSpPr>
              <p:nvPr/>
            </p:nvSpPr>
            <p:spPr bwMode="auto">
              <a:xfrm>
                <a:off x="3330"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4007" name="AutoShape 94"/>
              <p:cNvSpPr>
                <a:spLocks noChangeArrowheads="1"/>
              </p:cNvSpPr>
              <p:nvPr/>
            </p:nvSpPr>
            <p:spPr bwMode="auto">
              <a:xfrm>
                <a:off x="2817"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4008" name="AutoShape 95"/>
              <p:cNvSpPr>
                <a:spLocks noChangeArrowheads="1"/>
              </p:cNvSpPr>
              <p:nvPr/>
            </p:nvSpPr>
            <p:spPr bwMode="auto">
              <a:xfrm>
                <a:off x="2815"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a:latin typeface="+mj-lt"/>
                </a:endParaRPr>
              </a:p>
            </p:txBody>
          </p:sp>
          <p:sp>
            <p:nvSpPr>
              <p:cNvPr id="84009" name="AutoShape 96"/>
              <p:cNvSpPr>
                <a:spLocks noChangeArrowheads="1"/>
              </p:cNvSpPr>
              <p:nvPr/>
            </p:nvSpPr>
            <p:spPr bwMode="auto">
              <a:xfrm>
                <a:off x="2728"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4010" name="AutoShape 97"/>
              <p:cNvSpPr>
                <a:spLocks noChangeArrowheads="1"/>
              </p:cNvSpPr>
              <p:nvPr/>
            </p:nvSpPr>
            <p:spPr bwMode="auto">
              <a:xfrm>
                <a:off x="274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4011" name="AutoShape 98"/>
              <p:cNvSpPr>
                <a:spLocks noChangeArrowheads="1"/>
              </p:cNvSpPr>
              <p:nvPr/>
            </p:nvSpPr>
            <p:spPr bwMode="auto">
              <a:xfrm>
                <a:off x="330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4012" name="Oval 99"/>
              <p:cNvSpPr>
                <a:spLocks noChangeArrowheads="1"/>
              </p:cNvSpPr>
              <p:nvPr/>
            </p:nvSpPr>
            <p:spPr bwMode="auto">
              <a:xfrm>
                <a:off x="3392" y="1257"/>
                <a:ext cx="49"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4013" name="Oval 100"/>
              <p:cNvSpPr>
                <a:spLocks noChangeArrowheads="1"/>
              </p:cNvSpPr>
              <p:nvPr/>
            </p:nvSpPr>
            <p:spPr bwMode="auto">
              <a:xfrm>
                <a:off x="3412" y="1255"/>
                <a:ext cx="50"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4014" name="Oval 101"/>
              <p:cNvSpPr>
                <a:spLocks noChangeArrowheads="1"/>
              </p:cNvSpPr>
              <p:nvPr/>
            </p:nvSpPr>
            <p:spPr bwMode="auto">
              <a:xfrm>
                <a:off x="2949" y="1291"/>
                <a:ext cx="276" cy="83"/>
              </a:xfrm>
              <a:prstGeom prst="ellipse">
                <a:avLst/>
              </a:prstGeom>
              <a:solidFill>
                <a:srgbClr val="BAB7A4"/>
              </a:solidFill>
              <a:ln w="12700">
                <a:solidFill>
                  <a:schemeClr val="tx1"/>
                </a:solidFill>
                <a:round/>
                <a:headEnd/>
                <a:tailEnd/>
              </a:ln>
            </p:spPr>
            <p:txBody>
              <a:bodyPr wrap="none" anchor="ctr"/>
              <a:lstStyle/>
              <a:p>
                <a:endParaRPr lang="en-US">
                  <a:latin typeface="+mj-lt"/>
                </a:endParaRPr>
              </a:p>
            </p:txBody>
          </p:sp>
          <p:sp>
            <p:nvSpPr>
              <p:cNvPr id="84015" name="Oval 102"/>
              <p:cNvSpPr>
                <a:spLocks noChangeArrowheads="1"/>
              </p:cNvSpPr>
              <p:nvPr/>
            </p:nvSpPr>
            <p:spPr bwMode="auto">
              <a:xfrm>
                <a:off x="3030" y="1274"/>
                <a:ext cx="119" cy="35"/>
              </a:xfrm>
              <a:prstGeom prst="ellipse">
                <a:avLst/>
              </a:prstGeom>
              <a:solidFill>
                <a:schemeClr val="bg1"/>
              </a:solidFill>
              <a:ln w="12700">
                <a:solidFill>
                  <a:schemeClr val="tx1"/>
                </a:solidFill>
                <a:round/>
                <a:headEnd/>
                <a:tailEnd/>
              </a:ln>
            </p:spPr>
            <p:txBody>
              <a:bodyPr wrap="none" anchor="ctr"/>
              <a:lstStyle/>
              <a:p>
                <a:endParaRPr lang="en-US">
                  <a:latin typeface="+mj-lt"/>
                </a:endParaRPr>
              </a:p>
            </p:txBody>
          </p:sp>
          <p:sp>
            <p:nvSpPr>
              <p:cNvPr id="84016" name="AutoShape 103"/>
              <p:cNvSpPr>
                <a:spLocks noChangeArrowheads="1"/>
              </p:cNvSpPr>
              <p:nvPr/>
            </p:nvSpPr>
            <p:spPr bwMode="auto">
              <a:xfrm>
                <a:off x="2997" y="1248"/>
                <a:ext cx="179" cy="42"/>
              </a:xfrm>
              <a:prstGeom prst="roundRect">
                <a:avLst>
                  <a:gd name="adj" fmla="val 12495"/>
                </a:avLst>
              </a:prstGeom>
              <a:solidFill>
                <a:schemeClr val="bg1"/>
              </a:solidFill>
              <a:ln w="12700">
                <a:noFill/>
                <a:round/>
                <a:headEnd/>
                <a:tailEnd/>
              </a:ln>
            </p:spPr>
            <p:txBody>
              <a:bodyPr wrap="none" anchor="ctr"/>
              <a:lstStyle/>
              <a:p>
                <a:endParaRPr lang="en-US">
                  <a:latin typeface="+mj-lt"/>
                </a:endParaRPr>
              </a:p>
            </p:txBody>
          </p:sp>
          <p:sp>
            <p:nvSpPr>
              <p:cNvPr id="84017" name="Oval 104"/>
              <p:cNvSpPr>
                <a:spLocks noChangeArrowheads="1"/>
              </p:cNvSpPr>
              <p:nvPr/>
            </p:nvSpPr>
            <p:spPr bwMode="auto">
              <a:xfrm>
                <a:off x="3030" y="1356"/>
                <a:ext cx="119" cy="35"/>
              </a:xfrm>
              <a:prstGeom prst="ellipse">
                <a:avLst/>
              </a:prstGeom>
              <a:solidFill>
                <a:schemeClr val="bg1"/>
              </a:solidFill>
              <a:ln w="12700">
                <a:solidFill>
                  <a:schemeClr val="tx1"/>
                </a:solidFill>
                <a:round/>
                <a:headEnd/>
                <a:tailEnd/>
              </a:ln>
            </p:spPr>
            <p:txBody>
              <a:bodyPr wrap="none" anchor="ctr"/>
              <a:lstStyle/>
              <a:p>
                <a:endParaRPr lang="en-US">
                  <a:latin typeface="+mj-lt"/>
                </a:endParaRPr>
              </a:p>
            </p:txBody>
          </p:sp>
          <p:sp>
            <p:nvSpPr>
              <p:cNvPr id="84018" name="AutoShape 105"/>
              <p:cNvSpPr>
                <a:spLocks noChangeArrowheads="1"/>
              </p:cNvSpPr>
              <p:nvPr/>
            </p:nvSpPr>
            <p:spPr bwMode="auto">
              <a:xfrm>
                <a:off x="2997" y="1375"/>
                <a:ext cx="179" cy="43"/>
              </a:xfrm>
              <a:prstGeom prst="roundRect">
                <a:avLst>
                  <a:gd name="adj" fmla="val 12495"/>
                </a:avLst>
              </a:prstGeom>
              <a:solidFill>
                <a:schemeClr val="bg1"/>
              </a:solidFill>
              <a:ln w="12700">
                <a:noFill/>
                <a:round/>
                <a:headEnd/>
                <a:tailEnd/>
              </a:ln>
            </p:spPr>
            <p:txBody>
              <a:bodyPr wrap="none" anchor="ctr"/>
              <a:lstStyle/>
              <a:p>
                <a:endParaRPr lang="en-US">
                  <a:latin typeface="+mj-lt"/>
                </a:endParaRPr>
              </a:p>
            </p:txBody>
          </p:sp>
        </p:grpSp>
        <p:grpSp>
          <p:nvGrpSpPr>
            <p:cNvPr id="83980" name="Group 106"/>
            <p:cNvGrpSpPr>
              <a:grpSpLocks/>
            </p:cNvGrpSpPr>
            <p:nvPr/>
          </p:nvGrpSpPr>
          <p:grpSpPr bwMode="auto">
            <a:xfrm>
              <a:off x="4884738" y="4492625"/>
              <a:ext cx="1028700" cy="558800"/>
              <a:chOff x="3774" y="1248"/>
              <a:chExt cx="797" cy="433"/>
            </a:xfrm>
          </p:grpSpPr>
          <p:sp>
            <p:nvSpPr>
              <p:cNvPr id="83985" name="AutoShape 107"/>
              <p:cNvSpPr>
                <a:spLocks noChangeArrowheads="1"/>
              </p:cNvSpPr>
              <p:nvPr/>
            </p:nvSpPr>
            <p:spPr bwMode="auto">
              <a:xfrm>
                <a:off x="3774"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3986" name="Oval 108"/>
              <p:cNvSpPr>
                <a:spLocks noChangeArrowheads="1"/>
              </p:cNvSpPr>
              <p:nvPr/>
            </p:nvSpPr>
            <p:spPr bwMode="auto">
              <a:xfrm>
                <a:off x="3820" y="1257"/>
                <a:ext cx="50"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3987" name="Oval 109"/>
              <p:cNvSpPr>
                <a:spLocks noChangeArrowheads="1"/>
              </p:cNvSpPr>
              <p:nvPr/>
            </p:nvSpPr>
            <p:spPr bwMode="auto">
              <a:xfrm>
                <a:off x="3841" y="1255"/>
                <a:ext cx="50"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3988" name="AutoShape 110"/>
              <p:cNvSpPr>
                <a:spLocks noChangeArrowheads="1"/>
              </p:cNvSpPr>
              <p:nvPr/>
            </p:nvSpPr>
            <p:spPr bwMode="auto">
              <a:xfrm>
                <a:off x="3856"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3989" name="AutoShape 111"/>
              <p:cNvSpPr>
                <a:spLocks noChangeArrowheads="1"/>
              </p:cNvSpPr>
              <p:nvPr/>
            </p:nvSpPr>
            <p:spPr bwMode="auto">
              <a:xfrm>
                <a:off x="4439"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3990" name="AutoShape 112"/>
              <p:cNvSpPr>
                <a:spLocks noChangeArrowheads="1"/>
              </p:cNvSpPr>
              <p:nvPr/>
            </p:nvSpPr>
            <p:spPr bwMode="auto">
              <a:xfrm>
                <a:off x="3926"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3991" name="AutoShape 113"/>
              <p:cNvSpPr>
                <a:spLocks noChangeArrowheads="1"/>
              </p:cNvSpPr>
              <p:nvPr/>
            </p:nvSpPr>
            <p:spPr bwMode="auto">
              <a:xfrm>
                <a:off x="3924"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a:latin typeface="+mj-lt"/>
                </a:endParaRPr>
              </a:p>
            </p:txBody>
          </p:sp>
          <p:sp>
            <p:nvSpPr>
              <p:cNvPr id="83992" name="AutoShape 114"/>
              <p:cNvSpPr>
                <a:spLocks noChangeArrowheads="1"/>
              </p:cNvSpPr>
              <p:nvPr/>
            </p:nvSpPr>
            <p:spPr bwMode="auto">
              <a:xfrm>
                <a:off x="3837"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3993" name="AutoShape 115"/>
              <p:cNvSpPr>
                <a:spLocks noChangeArrowheads="1"/>
              </p:cNvSpPr>
              <p:nvPr/>
            </p:nvSpPr>
            <p:spPr bwMode="auto">
              <a:xfrm>
                <a:off x="384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3994" name="AutoShape 116"/>
              <p:cNvSpPr>
                <a:spLocks noChangeArrowheads="1"/>
              </p:cNvSpPr>
              <p:nvPr/>
            </p:nvSpPr>
            <p:spPr bwMode="auto">
              <a:xfrm>
                <a:off x="440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a:latin typeface="+mj-lt"/>
                </a:endParaRPr>
              </a:p>
            </p:txBody>
          </p:sp>
          <p:sp>
            <p:nvSpPr>
              <p:cNvPr id="83995" name="Oval 117"/>
              <p:cNvSpPr>
                <a:spLocks noChangeArrowheads="1"/>
              </p:cNvSpPr>
              <p:nvPr/>
            </p:nvSpPr>
            <p:spPr bwMode="auto">
              <a:xfrm>
                <a:off x="4501" y="1257"/>
                <a:ext cx="49"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3996" name="Oval 118"/>
              <p:cNvSpPr>
                <a:spLocks noChangeArrowheads="1"/>
              </p:cNvSpPr>
              <p:nvPr/>
            </p:nvSpPr>
            <p:spPr bwMode="auto">
              <a:xfrm>
                <a:off x="4521" y="1255"/>
                <a:ext cx="50" cy="165"/>
              </a:xfrm>
              <a:prstGeom prst="ellipse">
                <a:avLst/>
              </a:prstGeom>
              <a:solidFill>
                <a:srgbClr val="CFD9DF"/>
              </a:solidFill>
              <a:ln w="12700">
                <a:solidFill>
                  <a:schemeClr val="tx1"/>
                </a:solidFill>
                <a:round/>
                <a:headEnd/>
                <a:tailEnd/>
              </a:ln>
            </p:spPr>
            <p:txBody>
              <a:bodyPr wrap="none" anchor="ctr"/>
              <a:lstStyle/>
              <a:p>
                <a:endParaRPr lang="en-US">
                  <a:latin typeface="+mj-lt"/>
                </a:endParaRPr>
              </a:p>
            </p:txBody>
          </p:sp>
          <p:sp>
            <p:nvSpPr>
              <p:cNvPr id="83997" name="Oval 119"/>
              <p:cNvSpPr>
                <a:spLocks noChangeArrowheads="1"/>
              </p:cNvSpPr>
              <p:nvPr/>
            </p:nvSpPr>
            <p:spPr bwMode="auto">
              <a:xfrm>
                <a:off x="4058" y="1291"/>
                <a:ext cx="276" cy="83"/>
              </a:xfrm>
              <a:prstGeom prst="ellipse">
                <a:avLst/>
              </a:prstGeom>
              <a:solidFill>
                <a:srgbClr val="BAB7A4"/>
              </a:solidFill>
              <a:ln w="12700">
                <a:solidFill>
                  <a:schemeClr val="tx1"/>
                </a:solidFill>
                <a:round/>
                <a:headEnd/>
                <a:tailEnd/>
              </a:ln>
            </p:spPr>
            <p:txBody>
              <a:bodyPr wrap="none" anchor="ctr"/>
              <a:lstStyle/>
              <a:p>
                <a:endParaRPr lang="en-US">
                  <a:latin typeface="+mj-lt"/>
                </a:endParaRPr>
              </a:p>
            </p:txBody>
          </p:sp>
          <p:sp>
            <p:nvSpPr>
              <p:cNvPr id="83998" name="Oval 120"/>
              <p:cNvSpPr>
                <a:spLocks noChangeArrowheads="1"/>
              </p:cNvSpPr>
              <p:nvPr/>
            </p:nvSpPr>
            <p:spPr bwMode="auto">
              <a:xfrm>
                <a:off x="4139" y="1274"/>
                <a:ext cx="119" cy="35"/>
              </a:xfrm>
              <a:prstGeom prst="ellipse">
                <a:avLst/>
              </a:prstGeom>
              <a:solidFill>
                <a:schemeClr val="bg1"/>
              </a:solidFill>
              <a:ln w="12700">
                <a:solidFill>
                  <a:schemeClr val="tx1"/>
                </a:solidFill>
                <a:round/>
                <a:headEnd/>
                <a:tailEnd/>
              </a:ln>
            </p:spPr>
            <p:txBody>
              <a:bodyPr wrap="none" anchor="ctr"/>
              <a:lstStyle/>
              <a:p>
                <a:endParaRPr lang="en-US">
                  <a:latin typeface="+mj-lt"/>
                </a:endParaRPr>
              </a:p>
            </p:txBody>
          </p:sp>
          <p:sp>
            <p:nvSpPr>
              <p:cNvPr id="83999" name="AutoShape 121"/>
              <p:cNvSpPr>
                <a:spLocks noChangeArrowheads="1"/>
              </p:cNvSpPr>
              <p:nvPr/>
            </p:nvSpPr>
            <p:spPr bwMode="auto">
              <a:xfrm>
                <a:off x="4106" y="1248"/>
                <a:ext cx="179" cy="42"/>
              </a:xfrm>
              <a:prstGeom prst="roundRect">
                <a:avLst>
                  <a:gd name="adj" fmla="val 12495"/>
                </a:avLst>
              </a:prstGeom>
              <a:solidFill>
                <a:schemeClr val="bg1"/>
              </a:solidFill>
              <a:ln w="12700">
                <a:noFill/>
                <a:round/>
                <a:headEnd/>
                <a:tailEnd/>
              </a:ln>
            </p:spPr>
            <p:txBody>
              <a:bodyPr wrap="none" anchor="ctr"/>
              <a:lstStyle/>
              <a:p>
                <a:endParaRPr lang="en-US">
                  <a:latin typeface="+mj-lt"/>
                </a:endParaRPr>
              </a:p>
            </p:txBody>
          </p:sp>
          <p:sp>
            <p:nvSpPr>
              <p:cNvPr id="84000" name="Oval 122"/>
              <p:cNvSpPr>
                <a:spLocks noChangeArrowheads="1"/>
              </p:cNvSpPr>
              <p:nvPr/>
            </p:nvSpPr>
            <p:spPr bwMode="auto">
              <a:xfrm>
                <a:off x="4139" y="1356"/>
                <a:ext cx="119" cy="35"/>
              </a:xfrm>
              <a:prstGeom prst="ellipse">
                <a:avLst/>
              </a:prstGeom>
              <a:solidFill>
                <a:schemeClr val="bg1"/>
              </a:solidFill>
              <a:ln w="12700">
                <a:solidFill>
                  <a:schemeClr val="tx1"/>
                </a:solidFill>
                <a:round/>
                <a:headEnd/>
                <a:tailEnd/>
              </a:ln>
            </p:spPr>
            <p:txBody>
              <a:bodyPr wrap="none" anchor="ctr"/>
              <a:lstStyle/>
              <a:p>
                <a:endParaRPr lang="en-US">
                  <a:latin typeface="+mj-lt"/>
                </a:endParaRPr>
              </a:p>
            </p:txBody>
          </p:sp>
          <p:sp>
            <p:nvSpPr>
              <p:cNvPr id="84001" name="AutoShape 123"/>
              <p:cNvSpPr>
                <a:spLocks noChangeArrowheads="1"/>
              </p:cNvSpPr>
              <p:nvPr/>
            </p:nvSpPr>
            <p:spPr bwMode="auto">
              <a:xfrm>
                <a:off x="4106" y="1375"/>
                <a:ext cx="179" cy="43"/>
              </a:xfrm>
              <a:prstGeom prst="roundRect">
                <a:avLst>
                  <a:gd name="adj" fmla="val 12495"/>
                </a:avLst>
              </a:prstGeom>
              <a:solidFill>
                <a:schemeClr val="bg1"/>
              </a:solidFill>
              <a:ln w="12700">
                <a:noFill/>
                <a:round/>
                <a:headEnd/>
                <a:tailEnd/>
              </a:ln>
            </p:spPr>
            <p:txBody>
              <a:bodyPr wrap="none" anchor="ctr"/>
              <a:lstStyle/>
              <a:p>
                <a:endParaRPr lang="en-US">
                  <a:latin typeface="+mj-lt"/>
                </a:endParaRPr>
              </a:p>
            </p:txBody>
          </p:sp>
        </p:grpSp>
        <p:sp>
          <p:nvSpPr>
            <p:cNvPr id="83981" name="Rectangle 124"/>
            <p:cNvSpPr>
              <a:spLocks noChangeArrowheads="1"/>
            </p:cNvSpPr>
            <p:nvPr/>
          </p:nvSpPr>
          <p:spPr bwMode="auto">
            <a:xfrm>
              <a:off x="3659188" y="5091113"/>
              <a:ext cx="803106" cy="243656"/>
            </a:xfrm>
            <a:prstGeom prst="rect">
              <a:avLst/>
            </a:prstGeom>
            <a:noFill/>
            <a:ln w="12700">
              <a:noFill/>
              <a:miter lim="800000"/>
              <a:headEnd/>
              <a:tailEnd/>
            </a:ln>
          </p:spPr>
          <p:txBody>
            <a:bodyPr wrap="none" lIns="90488" tIns="44450" rIns="90488" bIns="44450">
              <a:spAutoFit/>
            </a:bodyPr>
            <a:lstStyle/>
            <a:p>
              <a:pPr eaLnBrk="0" hangingPunct="0"/>
              <a:r>
                <a:rPr lang="cs-CZ" sz="1000" dirty="0" smtClean="0">
                  <a:latin typeface="+mj-lt"/>
                </a:rPr>
                <a:t>Soustruh</a:t>
              </a:r>
              <a:r>
                <a:rPr lang="en-US" sz="1000" dirty="0" smtClean="0">
                  <a:latin typeface="+mj-lt"/>
                </a:rPr>
                <a:t> </a:t>
              </a:r>
              <a:r>
                <a:rPr lang="en-US" sz="1000" dirty="0">
                  <a:latin typeface="+mj-lt"/>
                </a:rPr>
                <a:t>1</a:t>
              </a:r>
            </a:p>
          </p:txBody>
        </p:sp>
        <p:sp>
          <p:nvSpPr>
            <p:cNvPr id="83982" name="Rectangle 125"/>
            <p:cNvSpPr>
              <a:spLocks noChangeArrowheads="1"/>
            </p:cNvSpPr>
            <p:nvPr/>
          </p:nvSpPr>
          <p:spPr bwMode="auto">
            <a:xfrm>
              <a:off x="5113338" y="5081588"/>
              <a:ext cx="803106" cy="243656"/>
            </a:xfrm>
            <a:prstGeom prst="rect">
              <a:avLst/>
            </a:prstGeom>
            <a:noFill/>
            <a:ln w="12700">
              <a:noFill/>
              <a:miter lim="800000"/>
              <a:headEnd/>
              <a:tailEnd/>
            </a:ln>
          </p:spPr>
          <p:txBody>
            <a:bodyPr wrap="none" lIns="90488" tIns="44450" rIns="90488" bIns="44450">
              <a:spAutoFit/>
            </a:bodyPr>
            <a:lstStyle/>
            <a:p>
              <a:pPr eaLnBrk="0" hangingPunct="0"/>
              <a:r>
                <a:rPr lang="cs-CZ" sz="1000" dirty="0" smtClean="0">
                  <a:latin typeface="+mj-lt"/>
                </a:rPr>
                <a:t>Soustruh</a:t>
              </a:r>
              <a:r>
                <a:rPr lang="en-US" sz="1000" dirty="0" smtClean="0">
                  <a:latin typeface="+mj-lt"/>
                </a:rPr>
                <a:t> </a:t>
              </a:r>
              <a:r>
                <a:rPr lang="en-US" sz="1000" dirty="0">
                  <a:latin typeface="+mj-lt"/>
                </a:rPr>
                <a:t>2</a:t>
              </a:r>
            </a:p>
          </p:txBody>
        </p:sp>
        <p:sp>
          <p:nvSpPr>
            <p:cNvPr id="83983" name="Freeform 126"/>
            <p:cNvSpPr>
              <a:spLocks/>
            </p:cNvSpPr>
            <p:nvPr/>
          </p:nvSpPr>
          <p:spPr bwMode="auto">
            <a:xfrm>
              <a:off x="4017963" y="5337175"/>
              <a:ext cx="1544637" cy="260350"/>
            </a:xfrm>
            <a:custGeom>
              <a:avLst/>
              <a:gdLst>
                <a:gd name="T0" fmla="*/ 0 w 1197"/>
                <a:gd name="T1" fmla="*/ 0 h 202"/>
                <a:gd name="T2" fmla="*/ 0 w 1197"/>
                <a:gd name="T3" fmla="*/ 2147483647 h 202"/>
                <a:gd name="T4" fmla="*/ 2147483647 w 1197"/>
                <a:gd name="T5" fmla="*/ 2147483647 h 202"/>
                <a:gd name="T6" fmla="*/ 2147483647 w 1197"/>
                <a:gd name="T7" fmla="*/ 0 h 202"/>
                <a:gd name="T8" fmla="*/ 0 60000 65536"/>
                <a:gd name="T9" fmla="*/ 0 60000 65536"/>
                <a:gd name="T10" fmla="*/ 0 60000 65536"/>
                <a:gd name="T11" fmla="*/ 0 60000 65536"/>
                <a:gd name="T12" fmla="*/ 0 w 1197"/>
                <a:gd name="T13" fmla="*/ 0 h 202"/>
                <a:gd name="T14" fmla="*/ 1197 w 1197"/>
                <a:gd name="T15" fmla="*/ 202 h 202"/>
              </a:gdLst>
              <a:ahLst/>
              <a:cxnLst>
                <a:cxn ang="T8">
                  <a:pos x="T0" y="T1"/>
                </a:cxn>
                <a:cxn ang="T9">
                  <a:pos x="T2" y="T3"/>
                </a:cxn>
                <a:cxn ang="T10">
                  <a:pos x="T4" y="T5"/>
                </a:cxn>
                <a:cxn ang="T11">
                  <a:pos x="T6" y="T7"/>
                </a:cxn>
              </a:cxnLst>
              <a:rect l="T12" t="T13" r="T14" b="T15"/>
              <a:pathLst>
                <a:path w="1197" h="202">
                  <a:moveTo>
                    <a:pt x="0" y="0"/>
                  </a:moveTo>
                  <a:lnTo>
                    <a:pt x="0" y="201"/>
                  </a:lnTo>
                  <a:lnTo>
                    <a:pt x="1196" y="201"/>
                  </a:lnTo>
                  <a:lnTo>
                    <a:pt x="1196" y="0"/>
                  </a:lnTo>
                </a:path>
              </a:pathLst>
            </a:custGeom>
            <a:noFill/>
            <a:ln w="38100" cap="rnd">
              <a:solidFill>
                <a:schemeClr val="tx1"/>
              </a:solidFill>
              <a:round/>
              <a:headEnd/>
              <a:tailEnd/>
            </a:ln>
          </p:spPr>
          <p:txBody>
            <a:bodyPr/>
            <a:lstStyle/>
            <a:p>
              <a:endParaRPr lang="en-US">
                <a:latin typeface="+mj-lt"/>
              </a:endParaRPr>
            </a:p>
          </p:txBody>
        </p:sp>
        <p:sp>
          <p:nvSpPr>
            <p:cNvPr id="83984" name="Rectangle 127"/>
            <p:cNvSpPr>
              <a:spLocks noChangeArrowheads="1"/>
            </p:cNvSpPr>
            <p:nvPr/>
          </p:nvSpPr>
          <p:spPr bwMode="auto">
            <a:xfrm>
              <a:off x="4288612" y="5349875"/>
              <a:ext cx="989054" cy="397545"/>
            </a:xfrm>
            <a:prstGeom prst="rect">
              <a:avLst/>
            </a:prstGeom>
            <a:solidFill>
              <a:schemeClr val="bg1"/>
            </a:solidFill>
            <a:ln w="12700">
              <a:noFill/>
              <a:miter lim="800000"/>
              <a:headEnd/>
              <a:tailEnd/>
            </a:ln>
          </p:spPr>
          <p:txBody>
            <a:bodyPr wrap="none" lIns="90488" tIns="44450" rIns="90488" bIns="44450">
              <a:spAutoFit/>
            </a:bodyPr>
            <a:lstStyle/>
            <a:p>
              <a:pPr algn="ctr" eaLnBrk="0" hangingPunct="0"/>
              <a:r>
                <a:rPr lang="cs-CZ" sz="1000" dirty="0" smtClean="0">
                  <a:latin typeface="+mj-lt"/>
                </a:rPr>
                <a:t>Zaměnitelné </a:t>
              </a:r>
              <a:br>
                <a:rPr lang="cs-CZ" sz="1000" dirty="0" smtClean="0">
                  <a:latin typeface="+mj-lt"/>
                </a:rPr>
              </a:br>
              <a:r>
                <a:rPr lang="cs-CZ" sz="1000" dirty="0" smtClean="0">
                  <a:latin typeface="+mj-lt"/>
                </a:rPr>
                <a:t>stroje</a:t>
              </a:r>
              <a:endParaRPr lang="en-US" sz="1000" dirty="0">
                <a:latin typeface="+mj-lt"/>
              </a:endParaRP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cs-CZ" dirty="0" smtClean="0"/>
              <a:t>Výroba –</a:t>
            </a:r>
            <a:r>
              <a:rPr lang="en-US" dirty="0" smtClean="0"/>
              <a:t> </a:t>
            </a:r>
            <a:r>
              <a:rPr lang="cs-CZ" dirty="0" smtClean="0"/>
              <a:t>pracovní postupy</a:t>
            </a:r>
            <a:endParaRPr lang="en-US" dirty="0"/>
          </a:p>
        </p:txBody>
      </p:sp>
      <p:sp>
        <p:nvSpPr>
          <p:cNvPr id="84994" name="Footer Placeholder 1"/>
          <p:cNvSpPr>
            <a:spLocks noGrp="1"/>
          </p:cNvSpPr>
          <p:nvPr>
            <p:ph type="ftr" sz="quarter" idx="10"/>
          </p:nvPr>
        </p:nvSpPr>
        <p:spPr>
          <a:noFill/>
        </p:spPr>
        <p:txBody>
          <a:bodyPr/>
          <a:lstStyle/>
          <a:p>
            <a:pPr algn="r"/>
            <a:r>
              <a:rPr lang="en-US" smtClean="0"/>
              <a:t>QS-SU-710</a:t>
            </a:r>
          </a:p>
        </p:txBody>
      </p:sp>
      <p:grpSp>
        <p:nvGrpSpPr>
          <p:cNvPr id="9" name="Group 8"/>
          <p:cNvGrpSpPr/>
          <p:nvPr/>
        </p:nvGrpSpPr>
        <p:grpSpPr>
          <a:xfrm>
            <a:off x="1227063" y="1579100"/>
            <a:ext cx="6597626" cy="3929063"/>
            <a:chOff x="1500188" y="2006600"/>
            <a:chExt cx="6597626" cy="3929063"/>
          </a:xfrm>
          <a:effectLst>
            <a:outerShdw dist="76200" dir="2700000" algn="ctr" rotWithShape="0">
              <a:schemeClr val="bg1">
                <a:lumMod val="75000"/>
              </a:schemeClr>
            </a:outerShdw>
          </a:effectLst>
        </p:grpSpPr>
        <p:pic>
          <p:nvPicPr>
            <p:cNvPr id="84996" name="Picture 19"/>
            <p:cNvPicPr>
              <a:picLocks noChangeAspect="1" noChangeArrowheads="1"/>
            </p:cNvPicPr>
            <p:nvPr/>
          </p:nvPicPr>
          <p:blipFill>
            <a:blip r:embed="rId3" cstate="print"/>
            <a:srcRect/>
            <a:stretch>
              <a:fillRect/>
            </a:stretch>
          </p:blipFill>
          <p:spPr bwMode="auto">
            <a:xfrm>
              <a:off x="1500188" y="3289300"/>
              <a:ext cx="1792287" cy="2646363"/>
            </a:xfrm>
            <a:prstGeom prst="rect">
              <a:avLst/>
            </a:prstGeom>
            <a:noFill/>
            <a:ln w="9525" algn="ctr">
              <a:noFill/>
              <a:miter lim="800000"/>
              <a:headEnd/>
              <a:tailEnd/>
            </a:ln>
          </p:spPr>
        </p:pic>
        <p:sp>
          <p:nvSpPr>
            <p:cNvPr id="26" name="TextBox 25"/>
            <p:cNvSpPr txBox="1"/>
            <p:nvPr/>
          </p:nvSpPr>
          <p:spPr>
            <a:xfrm>
              <a:off x="3663976" y="2006600"/>
              <a:ext cx="1931939" cy="830997"/>
            </a:xfrm>
            <a:prstGeom prst="rect">
              <a:avLst/>
            </a:prstGeom>
            <a:solidFill>
              <a:schemeClr val="bg1"/>
            </a:solidFill>
            <a:ln>
              <a:solidFill>
                <a:srgbClr val="5A87C6"/>
              </a:solidFill>
            </a:ln>
            <a:effectLst>
              <a:outerShdw dist="63500" dir="2700000" algn="tl" rotWithShape="0">
                <a:schemeClr val="bg1">
                  <a:lumMod val="75000"/>
                </a:schemeClr>
              </a:outerShdw>
            </a:effectLst>
          </p:spPr>
          <p:txBody>
            <a:bodyPr wrap="none">
              <a:spAutoFit/>
            </a:bodyPr>
            <a:lstStyle/>
            <a:p>
              <a:pPr algn="ctr">
                <a:defRPr/>
              </a:pPr>
              <a:r>
                <a:rPr lang="cs-CZ" sz="1600" smtClean="0">
                  <a:latin typeface="+mj-lt"/>
                </a:rPr>
                <a:t>Op 10</a:t>
              </a:r>
            </a:p>
            <a:p>
              <a:pPr algn="ctr">
                <a:defRPr/>
              </a:pPr>
              <a:r>
                <a:rPr lang="cs-CZ" sz="1600" smtClean="0">
                  <a:latin typeface="+mj-lt"/>
                </a:rPr>
                <a:t>Sestavení</a:t>
              </a:r>
            </a:p>
            <a:p>
              <a:pPr algn="ctr">
                <a:defRPr/>
              </a:pPr>
              <a:r>
                <a:rPr lang="cs-CZ" sz="1600" smtClean="0">
                  <a:latin typeface="+mj-lt"/>
                </a:rPr>
                <a:t>Lékařský ultrazvuk</a:t>
              </a:r>
              <a:endParaRPr lang="cs-CZ" sz="1600" dirty="0">
                <a:latin typeface="+mj-lt"/>
              </a:endParaRPr>
            </a:p>
          </p:txBody>
        </p:sp>
        <p:sp>
          <p:nvSpPr>
            <p:cNvPr id="27" name="TextBox 26"/>
            <p:cNvSpPr txBox="1"/>
            <p:nvPr/>
          </p:nvSpPr>
          <p:spPr>
            <a:xfrm>
              <a:off x="4932387" y="3086100"/>
              <a:ext cx="1931939" cy="830997"/>
            </a:xfrm>
            <a:prstGeom prst="rect">
              <a:avLst/>
            </a:prstGeom>
            <a:solidFill>
              <a:schemeClr val="bg1"/>
            </a:solidFill>
            <a:ln>
              <a:solidFill>
                <a:srgbClr val="5A87C6"/>
              </a:solidFill>
            </a:ln>
            <a:effectLst>
              <a:outerShdw dist="76200" dir="2700000" algn="tl" rotWithShape="0">
                <a:schemeClr val="bg1">
                  <a:lumMod val="75000"/>
                </a:schemeClr>
              </a:outerShdw>
            </a:effectLst>
          </p:spPr>
          <p:txBody>
            <a:bodyPr wrap="none">
              <a:spAutoFit/>
            </a:bodyPr>
            <a:lstStyle/>
            <a:p>
              <a:pPr algn="ctr">
                <a:defRPr/>
              </a:pPr>
              <a:r>
                <a:rPr lang="cs-CZ" sz="1600" dirty="0" smtClean="0">
                  <a:latin typeface="+mj-lt"/>
                </a:rPr>
                <a:t>Op 20</a:t>
              </a:r>
            </a:p>
            <a:p>
              <a:pPr algn="ctr">
                <a:defRPr/>
              </a:pPr>
              <a:r>
                <a:rPr lang="cs-CZ" sz="1600" dirty="0" smtClean="0">
                  <a:latin typeface="+mj-lt"/>
                </a:rPr>
                <a:t>Test</a:t>
              </a:r>
            </a:p>
            <a:p>
              <a:pPr algn="ctr">
                <a:defRPr/>
              </a:pPr>
              <a:r>
                <a:rPr lang="cs-CZ" sz="1600" dirty="0" smtClean="0">
                  <a:latin typeface="+mj-lt"/>
                </a:rPr>
                <a:t>Lékařský ultrazvuk</a:t>
              </a:r>
            </a:p>
          </p:txBody>
        </p:sp>
        <p:sp>
          <p:nvSpPr>
            <p:cNvPr id="28" name="TextBox 27"/>
            <p:cNvSpPr txBox="1"/>
            <p:nvPr/>
          </p:nvSpPr>
          <p:spPr>
            <a:xfrm>
              <a:off x="6165875" y="4211638"/>
              <a:ext cx="1931939" cy="830997"/>
            </a:xfrm>
            <a:prstGeom prst="rect">
              <a:avLst/>
            </a:prstGeom>
            <a:solidFill>
              <a:schemeClr val="bg1"/>
            </a:solidFill>
            <a:ln>
              <a:solidFill>
                <a:srgbClr val="5A87C6"/>
              </a:solidFill>
            </a:ln>
            <a:effectLst>
              <a:outerShdw dist="76200" dir="2700000" algn="tl" rotWithShape="0">
                <a:schemeClr val="bg1">
                  <a:lumMod val="75000"/>
                </a:schemeClr>
              </a:outerShdw>
            </a:effectLst>
          </p:spPr>
          <p:txBody>
            <a:bodyPr wrap="none">
              <a:spAutoFit/>
            </a:bodyPr>
            <a:lstStyle/>
            <a:p>
              <a:pPr algn="ctr">
                <a:defRPr/>
              </a:pPr>
              <a:r>
                <a:rPr lang="cs-CZ" sz="1600" dirty="0" smtClean="0">
                  <a:latin typeface="+mj-lt"/>
                </a:rPr>
                <a:t>Op 30</a:t>
              </a:r>
            </a:p>
            <a:p>
              <a:pPr algn="ctr">
                <a:defRPr/>
              </a:pPr>
              <a:r>
                <a:rPr lang="cs-CZ" sz="1600" dirty="0" smtClean="0">
                  <a:latin typeface="+mj-lt"/>
                </a:rPr>
                <a:t>Balení</a:t>
              </a:r>
            </a:p>
            <a:p>
              <a:pPr algn="ctr">
                <a:defRPr/>
              </a:pPr>
              <a:r>
                <a:rPr lang="cs-CZ" sz="1600" dirty="0" smtClean="0">
                  <a:latin typeface="+mj-lt"/>
                </a:rPr>
                <a:t>Lékařský ultrazvuk</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457200" y="891610"/>
            <a:ext cx="8437418" cy="5424523"/>
          </a:xfrm>
        </p:spPr>
        <p:txBody>
          <a:bodyPr>
            <a:normAutofit/>
          </a:bodyPr>
          <a:lstStyle/>
          <a:p>
            <a:pPr eaLnBrk="1" hangingPunct="1"/>
            <a:r>
              <a:rPr lang="cs-CZ" sz="2400" dirty="0" smtClean="0"/>
              <a:t>Místo může mít více skladových míst</a:t>
            </a:r>
            <a:endParaRPr lang="en-US" sz="2400" dirty="0" smtClean="0"/>
          </a:p>
          <a:p>
            <a:pPr eaLnBrk="1" hangingPunct="1"/>
            <a:r>
              <a:rPr lang="cs-CZ" sz="2400" dirty="0" smtClean="0"/>
              <a:t>Skladové místo je část místa, kde jsou uloženy zásoby</a:t>
            </a:r>
            <a:endParaRPr lang="en-US" sz="2400" dirty="0" smtClean="0"/>
          </a:p>
          <a:p>
            <a:pPr eaLnBrk="1" hangingPunct="1"/>
            <a:endParaRPr lang="en-US" sz="2400" dirty="0" smtClean="0"/>
          </a:p>
        </p:txBody>
      </p:sp>
      <p:sp>
        <p:nvSpPr>
          <p:cNvPr id="21507" name="Rectangle 2"/>
          <p:cNvSpPr>
            <a:spLocks noGrp="1" noChangeArrowheads="1"/>
          </p:cNvSpPr>
          <p:nvPr>
            <p:ph type="title"/>
          </p:nvPr>
        </p:nvSpPr>
        <p:spPr>
          <a:noFill/>
        </p:spPr>
        <p:txBody>
          <a:bodyPr/>
          <a:lstStyle/>
          <a:p>
            <a:pPr eaLnBrk="1" hangingPunct="1"/>
            <a:r>
              <a:rPr lang="cs-CZ" dirty="0" smtClean="0"/>
              <a:t>Skladová místa</a:t>
            </a:r>
            <a:endParaRPr lang="en-US" dirty="0" smtClean="0"/>
          </a:p>
        </p:txBody>
      </p:sp>
      <p:sp>
        <p:nvSpPr>
          <p:cNvPr id="21506" name="Footer Placeholder 3"/>
          <p:cNvSpPr>
            <a:spLocks noGrp="1"/>
          </p:cNvSpPr>
          <p:nvPr>
            <p:ph type="ftr" sz="quarter" idx="10"/>
          </p:nvPr>
        </p:nvSpPr>
        <p:spPr>
          <a:noFill/>
        </p:spPr>
        <p:txBody>
          <a:bodyPr/>
          <a:lstStyle/>
          <a:p>
            <a:pPr algn="r"/>
            <a:r>
              <a:rPr lang="en-US" smtClean="0"/>
              <a:t>QS-SU-090</a:t>
            </a:r>
          </a:p>
        </p:txBody>
      </p:sp>
      <p:sp>
        <p:nvSpPr>
          <p:cNvPr id="21509" name="Rectangle 4"/>
          <p:cNvSpPr>
            <a:spLocks noChangeArrowheads="1"/>
          </p:cNvSpPr>
          <p:nvPr/>
        </p:nvSpPr>
        <p:spPr bwMode="auto">
          <a:xfrm>
            <a:off x="71250" y="3262259"/>
            <a:ext cx="2285884" cy="487955"/>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2400" b="1" dirty="0" smtClean="0">
                <a:solidFill>
                  <a:srgbClr val="003366"/>
                </a:solidFill>
                <a:latin typeface="+mj-lt"/>
              </a:rPr>
              <a:t>P</a:t>
            </a:r>
            <a:r>
              <a:rPr lang="cs-CZ" sz="2400" b="1" dirty="0" smtClean="0">
                <a:solidFill>
                  <a:srgbClr val="003366"/>
                </a:solidFill>
                <a:latin typeface="+mj-lt"/>
              </a:rPr>
              <a:t>rovozovna</a:t>
            </a:r>
            <a:r>
              <a:rPr lang="en-US" sz="2400" b="1" dirty="0" smtClean="0">
                <a:solidFill>
                  <a:srgbClr val="003366"/>
                </a:solidFill>
                <a:latin typeface="+mj-lt"/>
              </a:rPr>
              <a:t> </a:t>
            </a:r>
            <a:r>
              <a:rPr lang="en-US" sz="2400" b="1" dirty="0">
                <a:solidFill>
                  <a:srgbClr val="003366"/>
                </a:solidFill>
                <a:latin typeface="+mj-lt"/>
              </a:rPr>
              <a:t>A</a:t>
            </a:r>
          </a:p>
        </p:txBody>
      </p:sp>
      <p:grpSp>
        <p:nvGrpSpPr>
          <p:cNvPr id="21510" name="Group 5"/>
          <p:cNvGrpSpPr>
            <a:grpSpLocks/>
          </p:cNvGrpSpPr>
          <p:nvPr/>
        </p:nvGrpSpPr>
        <p:grpSpPr bwMode="auto">
          <a:xfrm>
            <a:off x="154442" y="2020694"/>
            <a:ext cx="2873375" cy="1173163"/>
            <a:chOff x="3200" y="472"/>
            <a:chExt cx="1810" cy="739"/>
          </a:xfrm>
        </p:grpSpPr>
        <p:sp>
          <p:nvSpPr>
            <p:cNvPr id="21534" name="Freeform 6"/>
            <p:cNvSpPr>
              <a:spLocks/>
            </p:cNvSpPr>
            <p:nvPr/>
          </p:nvSpPr>
          <p:spPr bwMode="auto">
            <a:xfrm>
              <a:off x="4306" y="86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a:p>
          </p:txBody>
        </p:sp>
        <p:sp>
          <p:nvSpPr>
            <p:cNvPr id="21535" name="AutoShape 7"/>
            <p:cNvSpPr>
              <a:spLocks noChangeArrowheads="1"/>
            </p:cNvSpPr>
            <p:nvPr/>
          </p:nvSpPr>
          <p:spPr bwMode="auto">
            <a:xfrm>
              <a:off x="3200" y="91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21536" name="AutoShape 8"/>
            <p:cNvSpPr>
              <a:spLocks noChangeArrowheads="1"/>
            </p:cNvSpPr>
            <p:nvPr/>
          </p:nvSpPr>
          <p:spPr bwMode="auto">
            <a:xfrm>
              <a:off x="3572" y="72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a:p>
          </p:txBody>
        </p:sp>
        <p:sp>
          <p:nvSpPr>
            <p:cNvPr id="21537" name="AutoShape 9"/>
            <p:cNvSpPr>
              <a:spLocks noChangeArrowheads="1"/>
            </p:cNvSpPr>
            <p:nvPr/>
          </p:nvSpPr>
          <p:spPr bwMode="auto">
            <a:xfrm>
              <a:off x="4150"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21538" name="AutoShape 10"/>
            <p:cNvSpPr>
              <a:spLocks noChangeArrowheads="1"/>
            </p:cNvSpPr>
            <p:nvPr/>
          </p:nvSpPr>
          <p:spPr bwMode="auto">
            <a:xfrm>
              <a:off x="3946"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21539" name="Rectangle 11"/>
            <p:cNvSpPr>
              <a:spLocks noChangeArrowheads="1"/>
            </p:cNvSpPr>
            <p:nvPr/>
          </p:nvSpPr>
          <p:spPr bwMode="auto">
            <a:xfrm>
              <a:off x="3682" y="1058"/>
              <a:ext cx="230" cy="145"/>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21540" name="Rectangle 12"/>
            <p:cNvSpPr>
              <a:spLocks noChangeArrowheads="1"/>
            </p:cNvSpPr>
            <p:nvPr/>
          </p:nvSpPr>
          <p:spPr bwMode="auto">
            <a:xfrm>
              <a:off x="4083" y="1061"/>
              <a:ext cx="230" cy="146"/>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21541" name="AutoShape 13"/>
            <p:cNvSpPr>
              <a:spLocks noChangeArrowheads="1"/>
            </p:cNvSpPr>
            <p:nvPr/>
          </p:nvSpPr>
          <p:spPr bwMode="auto">
            <a:xfrm>
              <a:off x="3727" y="91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a:p>
          </p:txBody>
        </p:sp>
        <p:sp>
          <p:nvSpPr>
            <p:cNvPr id="21542" name="Rectangle 14"/>
            <p:cNvSpPr>
              <a:spLocks noChangeArrowheads="1"/>
            </p:cNvSpPr>
            <p:nvPr/>
          </p:nvSpPr>
          <p:spPr bwMode="auto">
            <a:xfrm>
              <a:off x="3291" y="1031"/>
              <a:ext cx="75" cy="100"/>
            </a:xfrm>
            <a:prstGeom prst="rect">
              <a:avLst/>
            </a:prstGeom>
            <a:solidFill>
              <a:srgbClr val="627196"/>
            </a:solidFill>
            <a:ln w="12700">
              <a:solidFill>
                <a:schemeClr val="tx1"/>
              </a:solidFill>
              <a:miter lim="800000"/>
              <a:headEnd/>
              <a:tailEnd/>
            </a:ln>
          </p:spPr>
          <p:txBody>
            <a:bodyPr wrap="none" anchor="ctr"/>
            <a:lstStyle/>
            <a:p>
              <a:endParaRPr lang="en-US"/>
            </a:p>
          </p:txBody>
        </p:sp>
        <p:sp>
          <p:nvSpPr>
            <p:cNvPr id="21543" name="AutoShape 15" descr="Horizontal brick"/>
            <p:cNvSpPr>
              <a:spLocks noChangeArrowheads="1"/>
            </p:cNvSpPr>
            <p:nvPr/>
          </p:nvSpPr>
          <p:spPr bwMode="auto">
            <a:xfrm>
              <a:off x="3430" y="47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a:p>
          </p:txBody>
        </p:sp>
        <p:sp>
          <p:nvSpPr>
            <p:cNvPr id="21544" name="AutoShape 16"/>
            <p:cNvSpPr>
              <a:spLocks noChangeArrowheads="1"/>
            </p:cNvSpPr>
            <p:nvPr/>
          </p:nvSpPr>
          <p:spPr bwMode="auto">
            <a:xfrm>
              <a:off x="3904" y="70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21545" name="AutoShape 17"/>
            <p:cNvSpPr>
              <a:spLocks noChangeArrowheads="1"/>
            </p:cNvSpPr>
            <p:nvPr/>
          </p:nvSpPr>
          <p:spPr bwMode="auto">
            <a:xfrm>
              <a:off x="4221" y="65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a:p>
          </p:txBody>
        </p:sp>
        <p:sp>
          <p:nvSpPr>
            <p:cNvPr id="21546" name="Freeform 18"/>
            <p:cNvSpPr>
              <a:spLocks/>
            </p:cNvSpPr>
            <p:nvPr/>
          </p:nvSpPr>
          <p:spPr bwMode="auto">
            <a:xfrm>
              <a:off x="4426" y="72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a:p>
          </p:txBody>
        </p:sp>
      </p:grpSp>
      <p:grpSp>
        <p:nvGrpSpPr>
          <p:cNvPr id="21511" name="Group 63"/>
          <p:cNvGrpSpPr>
            <a:grpSpLocks/>
          </p:cNvGrpSpPr>
          <p:nvPr/>
        </p:nvGrpSpPr>
        <p:grpSpPr bwMode="auto">
          <a:xfrm>
            <a:off x="2287338" y="2144238"/>
            <a:ext cx="6464300" cy="3503612"/>
            <a:chOff x="667" y="1855"/>
            <a:chExt cx="4072" cy="2207"/>
          </a:xfrm>
        </p:grpSpPr>
        <p:sp>
          <p:nvSpPr>
            <p:cNvPr id="21512" name="Rectangle 64"/>
            <p:cNvSpPr>
              <a:spLocks noChangeArrowheads="1"/>
            </p:cNvSpPr>
            <p:nvPr/>
          </p:nvSpPr>
          <p:spPr bwMode="auto">
            <a:xfrm>
              <a:off x="3846" y="2105"/>
              <a:ext cx="892" cy="1957"/>
            </a:xfrm>
            <a:prstGeom prst="rect">
              <a:avLst/>
            </a:prstGeom>
            <a:solidFill>
              <a:srgbClr val="FAF1F1"/>
            </a:solidFill>
            <a:ln w="12700">
              <a:solidFill>
                <a:schemeClr val="tx1"/>
              </a:solidFill>
              <a:miter lim="800000"/>
              <a:headEnd/>
              <a:tailEnd/>
            </a:ln>
          </p:spPr>
          <p:txBody>
            <a:bodyPr wrap="none" anchor="ctr"/>
            <a:lstStyle/>
            <a:p>
              <a:endParaRPr lang="en-US">
                <a:latin typeface="+mj-lt"/>
              </a:endParaRPr>
            </a:p>
          </p:txBody>
        </p:sp>
        <p:grpSp>
          <p:nvGrpSpPr>
            <p:cNvPr id="21513" name="Group 65"/>
            <p:cNvGrpSpPr>
              <a:grpSpLocks/>
            </p:cNvGrpSpPr>
            <p:nvPr/>
          </p:nvGrpSpPr>
          <p:grpSpPr bwMode="auto">
            <a:xfrm>
              <a:off x="1688" y="1856"/>
              <a:ext cx="2289" cy="461"/>
              <a:chOff x="2305" y="1952"/>
              <a:chExt cx="2289" cy="461"/>
            </a:xfrm>
          </p:grpSpPr>
          <p:sp>
            <p:nvSpPr>
              <p:cNvPr id="21532" name="Rectangle 66"/>
              <p:cNvSpPr>
                <a:spLocks noChangeArrowheads="1"/>
              </p:cNvSpPr>
              <p:nvPr/>
            </p:nvSpPr>
            <p:spPr bwMode="auto">
              <a:xfrm>
                <a:off x="2305" y="1952"/>
                <a:ext cx="2289" cy="461"/>
              </a:xfrm>
              <a:prstGeom prst="rect">
                <a:avLst/>
              </a:prstGeom>
              <a:solidFill>
                <a:srgbClr val="CFD9DF"/>
              </a:solidFill>
              <a:ln w="12700">
                <a:solidFill>
                  <a:schemeClr val="tx1"/>
                </a:solidFill>
                <a:miter lim="800000"/>
                <a:headEnd/>
                <a:tailEnd/>
              </a:ln>
            </p:spPr>
            <p:txBody>
              <a:bodyPr wrap="none" anchor="ctr"/>
              <a:lstStyle/>
              <a:p>
                <a:endParaRPr lang="en-US">
                  <a:latin typeface="+mj-lt"/>
                </a:endParaRPr>
              </a:p>
            </p:txBody>
          </p:sp>
          <p:sp>
            <p:nvSpPr>
              <p:cNvPr id="21533" name="Rectangle 67"/>
              <p:cNvSpPr>
                <a:spLocks noChangeArrowheads="1"/>
              </p:cNvSpPr>
              <p:nvPr/>
            </p:nvSpPr>
            <p:spPr bwMode="auto">
              <a:xfrm>
                <a:off x="2363" y="1984"/>
                <a:ext cx="1804" cy="392"/>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Kontrola</a:t>
                </a:r>
                <a:endParaRPr kumimoji="1" lang="en-US" sz="1400" b="1" dirty="0">
                  <a:latin typeface="+mj-lt"/>
                </a:endParaRPr>
              </a:p>
            </p:txBody>
          </p:sp>
        </p:grpSp>
        <p:sp>
          <p:nvSpPr>
            <p:cNvPr id="21514" name="Rectangle 68"/>
            <p:cNvSpPr>
              <a:spLocks noChangeArrowheads="1"/>
            </p:cNvSpPr>
            <p:nvPr/>
          </p:nvSpPr>
          <p:spPr bwMode="auto">
            <a:xfrm>
              <a:off x="760" y="2568"/>
              <a:ext cx="1287" cy="927"/>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1515" name="Rectangle 69"/>
            <p:cNvSpPr>
              <a:spLocks noChangeArrowheads="1"/>
            </p:cNvSpPr>
            <p:nvPr/>
          </p:nvSpPr>
          <p:spPr bwMode="auto">
            <a:xfrm>
              <a:off x="706" y="2804"/>
              <a:ext cx="721" cy="409"/>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Příjem</a:t>
              </a:r>
              <a:endParaRPr kumimoji="1" lang="en-US" sz="1400" b="1" dirty="0">
                <a:latin typeface="+mj-lt"/>
              </a:endParaRPr>
            </a:p>
          </p:txBody>
        </p:sp>
        <p:sp>
          <p:nvSpPr>
            <p:cNvPr id="21516" name="Rectangle 70"/>
            <p:cNvSpPr>
              <a:spLocks noChangeArrowheads="1"/>
            </p:cNvSpPr>
            <p:nvPr/>
          </p:nvSpPr>
          <p:spPr bwMode="auto">
            <a:xfrm>
              <a:off x="4084" y="2772"/>
              <a:ext cx="653"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1</a:t>
              </a:r>
            </a:p>
          </p:txBody>
        </p:sp>
        <p:sp>
          <p:nvSpPr>
            <p:cNvPr id="21517" name="Rectangle 71"/>
            <p:cNvSpPr>
              <a:spLocks noChangeArrowheads="1"/>
            </p:cNvSpPr>
            <p:nvPr/>
          </p:nvSpPr>
          <p:spPr bwMode="auto">
            <a:xfrm>
              <a:off x="3977" y="1855"/>
              <a:ext cx="762" cy="462"/>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1518" name="Rectangle 72"/>
            <p:cNvSpPr>
              <a:spLocks noChangeArrowheads="1"/>
            </p:cNvSpPr>
            <p:nvPr/>
          </p:nvSpPr>
          <p:spPr bwMode="auto">
            <a:xfrm>
              <a:off x="3598" y="1855"/>
              <a:ext cx="375" cy="223"/>
            </a:xfrm>
            <a:prstGeom prst="rect">
              <a:avLst/>
            </a:prstGeom>
            <a:solidFill>
              <a:srgbClr val="EAF1EF"/>
            </a:solidFill>
            <a:ln w="12700">
              <a:solidFill>
                <a:schemeClr val="tx1"/>
              </a:solidFill>
              <a:miter lim="800000"/>
              <a:headEnd/>
              <a:tailEnd/>
            </a:ln>
          </p:spPr>
          <p:txBody>
            <a:bodyPr wrap="none" anchor="ctr"/>
            <a:lstStyle/>
            <a:p>
              <a:endParaRPr lang="en-US">
                <a:latin typeface="+mj-lt"/>
              </a:endParaRPr>
            </a:p>
          </p:txBody>
        </p:sp>
        <p:sp>
          <p:nvSpPr>
            <p:cNvPr id="21519" name="Rectangle 73"/>
            <p:cNvSpPr>
              <a:spLocks noChangeArrowheads="1"/>
            </p:cNvSpPr>
            <p:nvPr/>
          </p:nvSpPr>
          <p:spPr bwMode="auto">
            <a:xfrm>
              <a:off x="3741" y="1860"/>
              <a:ext cx="623" cy="212"/>
            </a:xfrm>
            <a:prstGeom prst="rect">
              <a:avLst/>
            </a:prstGeom>
            <a:solidFill>
              <a:srgbClr val="EAF1EF"/>
            </a:solidFill>
            <a:ln w="12700">
              <a:noFill/>
              <a:miter lim="800000"/>
              <a:headEnd/>
              <a:tailEnd/>
            </a:ln>
          </p:spPr>
          <p:txBody>
            <a:bodyPr wrap="none" anchor="ctr"/>
            <a:lstStyle/>
            <a:p>
              <a:endParaRPr lang="en-US">
                <a:latin typeface="+mj-lt"/>
              </a:endParaRPr>
            </a:p>
          </p:txBody>
        </p:sp>
        <p:sp>
          <p:nvSpPr>
            <p:cNvPr id="21520" name="Rectangle 74"/>
            <p:cNvSpPr>
              <a:spLocks noChangeArrowheads="1"/>
            </p:cNvSpPr>
            <p:nvPr/>
          </p:nvSpPr>
          <p:spPr bwMode="auto">
            <a:xfrm>
              <a:off x="3993" y="1888"/>
              <a:ext cx="728" cy="410"/>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Odpad</a:t>
              </a:r>
              <a:endParaRPr kumimoji="1" lang="en-US" sz="1400" b="1" dirty="0">
                <a:latin typeface="+mj-lt"/>
              </a:endParaRPr>
            </a:p>
          </p:txBody>
        </p:sp>
        <p:sp>
          <p:nvSpPr>
            <p:cNvPr id="21521" name="Rectangle 75"/>
            <p:cNvSpPr>
              <a:spLocks noChangeArrowheads="1"/>
            </p:cNvSpPr>
            <p:nvPr/>
          </p:nvSpPr>
          <p:spPr bwMode="auto">
            <a:xfrm>
              <a:off x="1688" y="2318"/>
              <a:ext cx="2401" cy="1402"/>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1522" name="Rectangle 76"/>
            <p:cNvSpPr>
              <a:spLocks noChangeArrowheads="1"/>
            </p:cNvSpPr>
            <p:nvPr/>
          </p:nvSpPr>
          <p:spPr bwMode="auto">
            <a:xfrm>
              <a:off x="1471" y="2768"/>
              <a:ext cx="684" cy="458"/>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1523" name="Rectangle 77"/>
            <p:cNvSpPr>
              <a:spLocks noChangeArrowheads="1"/>
            </p:cNvSpPr>
            <p:nvPr/>
          </p:nvSpPr>
          <p:spPr bwMode="auto">
            <a:xfrm>
              <a:off x="1693" y="2761"/>
              <a:ext cx="810" cy="485"/>
            </a:xfrm>
            <a:prstGeom prst="rect">
              <a:avLst/>
            </a:prstGeom>
            <a:solidFill>
              <a:srgbClr val="E5E1DA"/>
            </a:solidFill>
            <a:ln w="12700">
              <a:noFill/>
              <a:miter lim="800000"/>
              <a:headEnd/>
              <a:tailEnd/>
            </a:ln>
          </p:spPr>
          <p:txBody>
            <a:bodyPr wrap="none" anchor="ctr"/>
            <a:lstStyle/>
            <a:p>
              <a:endParaRPr lang="en-US">
                <a:latin typeface="+mj-lt"/>
              </a:endParaRPr>
            </a:p>
          </p:txBody>
        </p:sp>
        <p:sp>
          <p:nvSpPr>
            <p:cNvPr id="21524" name="Rectangle 78"/>
            <p:cNvSpPr>
              <a:spLocks noChangeArrowheads="1"/>
            </p:cNvSpPr>
            <p:nvPr/>
          </p:nvSpPr>
          <p:spPr bwMode="auto">
            <a:xfrm>
              <a:off x="1690" y="2762"/>
              <a:ext cx="2395"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Výroba </a:t>
              </a:r>
              <a:r>
                <a:rPr kumimoji="1" lang="en-US" sz="1400" b="1" dirty="0" smtClean="0">
                  <a:latin typeface="+mj-lt"/>
                </a:rPr>
                <a:t>(</a:t>
              </a:r>
              <a:r>
                <a:rPr kumimoji="1" lang="cs-CZ" sz="1400" b="1" dirty="0" smtClean="0">
                  <a:latin typeface="+mj-lt"/>
                </a:rPr>
                <a:t>RPV</a:t>
              </a:r>
              <a:r>
                <a:rPr kumimoji="1" lang="en-US" sz="1400" b="1" dirty="0" smtClean="0">
                  <a:latin typeface="+mj-lt"/>
                </a:rPr>
                <a:t>)</a:t>
              </a:r>
              <a:endParaRPr kumimoji="1" lang="en-US" sz="1400" b="1" dirty="0">
                <a:latin typeface="+mj-lt"/>
              </a:endParaRPr>
            </a:p>
          </p:txBody>
        </p:sp>
        <p:sp>
          <p:nvSpPr>
            <p:cNvPr id="21525" name="Rectangle 79"/>
            <p:cNvSpPr>
              <a:spLocks noChangeArrowheads="1"/>
            </p:cNvSpPr>
            <p:nvPr/>
          </p:nvSpPr>
          <p:spPr bwMode="auto">
            <a:xfrm>
              <a:off x="667" y="2676"/>
              <a:ext cx="91" cy="704"/>
            </a:xfrm>
            <a:prstGeom prst="rect">
              <a:avLst/>
            </a:prstGeom>
            <a:solidFill>
              <a:srgbClr val="FFFF99"/>
            </a:solidFill>
            <a:ln w="12700">
              <a:solidFill>
                <a:schemeClr val="tx1"/>
              </a:solidFill>
              <a:miter lim="800000"/>
              <a:headEnd/>
              <a:tailEnd/>
            </a:ln>
          </p:spPr>
          <p:txBody>
            <a:bodyPr wrap="none" anchor="ctr"/>
            <a:lstStyle/>
            <a:p>
              <a:endParaRPr lang="en-US">
                <a:latin typeface="+mj-lt"/>
              </a:endParaRPr>
            </a:p>
          </p:txBody>
        </p:sp>
        <p:sp>
          <p:nvSpPr>
            <p:cNvPr id="21526" name="Rectangle 80"/>
            <p:cNvSpPr>
              <a:spLocks noChangeArrowheads="1"/>
            </p:cNvSpPr>
            <p:nvPr/>
          </p:nvSpPr>
          <p:spPr bwMode="auto">
            <a:xfrm>
              <a:off x="703" y="2679"/>
              <a:ext cx="86" cy="699"/>
            </a:xfrm>
            <a:prstGeom prst="rect">
              <a:avLst/>
            </a:prstGeom>
            <a:solidFill>
              <a:srgbClr val="FFFF99"/>
            </a:solidFill>
            <a:ln w="12700">
              <a:noFill/>
              <a:miter lim="800000"/>
              <a:headEnd/>
              <a:tailEnd/>
            </a:ln>
          </p:spPr>
          <p:txBody>
            <a:bodyPr wrap="none" anchor="ctr"/>
            <a:lstStyle/>
            <a:p>
              <a:endParaRPr lang="en-US">
                <a:latin typeface="+mj-lt"/>
              </a:endParaRPr>
            </a:p>
          </p:txBody>
        </p:sp>
        <p:grpSp>
          <p:nvGrpSpPr>
            <p:cNvPr id="21527" name="Group 81"/>
            <p:cNvGrpSpPr>
              <a:grpSpLocks/>
            </p:cNvGrpSpPr>
            <p:nvPr/>
          </p:nvGrpSpPr>
          <p:grpSpPr bwMode="auto">
            <a:xfrm>
              <a:off x="1687" y="3577"/>
              <a:ext cx="2692" cy="485"/>
              <a:chOff x="2304" y="3673"/>
              <a:chExt cx="2692" cy="485"/>
            </a:xfrm>
          </p:grpSpPr>
          <p:sp>
            <p:nvSpPr>
              <p:cNvPr id="21530" name="Rectangle 82"/>
              <p:cNvSpPr>
                <a:spLocks noChangeArrowheads="1"/>
              </p:cNvSpPr>
              <p:nvPr/>
            </p:nvSpPr>
            <p:spPr bwMode="auto">
              <a:xfrm>
                <a:off x="2304" y="3673"/>
                <a:ext cx="2692" cy="485"/>
              </a:xfrm>
              <a:prstGeom prst="rect">
                <a:avLst/>
              </a:prstGeom>
              <a:solidFill>
                <a:srgbClr val="EDD1C5"/>
              </a:solidFill>
              <a:ln w="12700">
                <a:solidFill>
                  <a:schemeClr val="tx1"/>
                </a:solidFill>
                <a:miter lim="800000"/>
                <a:headEnd/>
                <a:tailEnd/>
              </a:ln>
            </p:spPr>
            <p:txBody>
              <a:bodyPr wrap="none" anchor="ctr"/>
              <a:lstStyle/>
              <a:p>
                <a:endParaRPr lang="en-US">
                  <a:latin typeface="+mj-lt"/>
                </a:endParaRPr>
              </a:p>
            </p:txBody>
          </p:sp>
          <p:sp>
            <p:nvSpPr>
              <p:cNvPr id="21531" name="Rectangle 83"/>
              <p:cNvSpPr>
                <a:spLocks noChangeArrowheads="1"/>
              </p:cNvSpPr>
              <p:nvPr/>
            </p:nvSpPr>
            <p:spPr bwMode="auto">
              <a:xfrm>
                <a:off x="3732" y="3719"/>
                <a:ext cx="728" cy="408"/>
              </a:xfrm>
              <a:prstGeom prst="rect">
                <a:avLst/>
              </a:prstGeom>
              <a:noFill/>
              <a:ln w="12700">
                <a:noFill/>
                <a:miter lim="800000"/>
                <a:headEnd/>
                <a:tailEnd/>
              </a:ln>
            </p:spPr>
            <p:txBody>
              <a:bodyPr wrap="none" lIns="61912" tIns="31750" rIns="61912" bIns="31750" anchor="ctr"/>
              <a:lstStyle/>
              <a:p>
                <a:pPr algn="ctr" defTabSz="417513" eaLnBrk="0" hangingPunct="0"/>
                <a:r>
                  <a:rPr kumimoji="1" lang="cs-CZ" sz="1400" b="1" dirty="0" smtClean="0">
                    <a:latin typeface="+mj-lt"/>
                  </a:rPr>
                  <a:t>Sklad</a:t>
                </a:r>
                <a:endParaRPr kumimoji="1" lang="en-US" sz="1400" b="1" dirty="0">
                  <a:latin typeface="+mj-lt"/>
                </a:endParaRPr>
              </a:p>
              <a:p>
                <a:pPr algn="ctr" defTabSz="417513" eaLnBrk="0" hangingPunct="0"/>
                <a:r>
                  <a:rPr kumimoji="1" lang="en-US" sz="1400" b="1" dirty="0">
                    <a:latin typeface="+mj-lt"/>
                  </a:rPr>
                  <a:t>2</a:t>
                </a:r>
              </a:p>
            </p:txBody>
          </p:sp>
        </p:grpSp>
        <p:sp>
          <p:nvSpPr>
            <p:cNvPr id="21528" name="Rectangle 84"/>
            <p:cNvSpPr>
              <a:spLocks noChangeArrowheads="1"/>
            </p:cNvSpPr>
            <p:nvPr/>
          </p:nvSpPr>
          <p:spPr bwMode="auto">
            <a:xfrm>
              <a:off x="2270" y="3294"/>
              <a:ext cx="799" cy="459"/>
            </a:xfrm>
            <a:prstGeom prst="rect">
              <a:avLst/>
            </a:prstGeom>
            <a:solidFill>
              <a:srgbClr val="E5E1DA"/>
            </a:solidFill>
            <a:ln w="12700">
              <a:solidFill>
                <a:schemeClr val="tx1"/>
              </a:solidFill>
              <a:miter lim="800000"/>
              <a:headEnd/>
              <a:tailEnd/>
            </a:ln>
          </p:spPr>
          <p:txBody>
            <a:bodyPr wrap="none" anchor="ctr"/>
            <a:lstStyle/>
            <a:p>
              <a:endParaRPr lang="en-US">
                <a:latin typeface="+mj-lt"/>
              </a:endParaRPr>
            </a:p>
          </p:txBody>
        </p:sp>
        <p:sp>
          <p:nvSpPr>
            <p:cNvPr id="21529" name="Rectangle 85"/>
            <p:cNvSpPr>
              <a:spLocks noChangeArrowheads="1"/>
            </p:cNvSpPr>
            <p:nvPr/>
          </p:nvSpPr>
          <p:spPr bwMode="auto">
            <a:xfrm>
              <a:off x="2167" y="3090"/>
              <a:ext cx="937" cy="481"/>
            </a:xfrm>
            <a:prstGeom prst="rect">
              <a:avLst/>
            </a:prstGeom>
            <a:solidFill>
              <a:srgbClr val="E5E1DA"/>
            </a:solidFill>
            <a:ln w="12700">
              <a:noFill/>
              <a:miter lim="800000"/>
              <a:headEnd/>
              <a:tailEnd/>
            </a:ln>
          </p:spPr>
          <p:txBody>
            <a:bodyPr wrap="none" anchor="ctr"/>
            <a:lstStyle/>
            <a:p>
              <a:endParaRPr lang="en-US">
                <a:latin typeface="+mj-lt"/>
              </a:endParaRPr>
            </a:p>
          </p:txBody>
        </p: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 </a:t>
            </a:r>
            <a:r>
              <a:rPr lang="cs-CZ" dirty="0" smtClean="0"/>
              <a:t>Zadání dílenského kalendáře</a:t>
            </a:r>
            <a:endParaRPr lang="en-US" dirty="0"/>
          </a:p>
        </p:txBody>
      </p:sp>
      <p:sp>
        <p:nvSpPr>
          <p:cNvPr id="86018" name="Footer Placeholder 3"/>
          <p:cNvSpPr>
            <a:spLocks noGrp="1"/>
          </p:cNvSpPr>
          <p:nvPr>
            <p:ph type="ftr" sz="quarter" idx="10"/>
          </p:nvPr>
        </p:nvSpPr>
        <p:spPr>
          <a:noFill/>
        </p:spPr>
        <p:txBody>
          <a:bodyPr/>
          <a:lstStyle/>
          <a:p>
            <a:pPr algn="r"/>
            <a:r>
              <a:rPr lang="en-US" smtClean="0"/>
              <a:t>QS-SU-720</a:t>
            </a:r>
          </a:p>
        </p:txBody>
      </p:sp>
      <p:pic>
        <p:nvPicPr>
          <p:cNvPr id="266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295" y="947739"/>
            <a:ext cx="7172325" cy="4778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a:t>
            </a:r>
            <a:r>
              <a:rPr lang="cs-CZ" dirty="0" smtClean="0"/>
              <a:t> zadání úseků</a:t>
            </a:r>
            <a:endParaRPr lang="en-US" dirty="0"/>
          </a:p>
        </p:txBody>
      </p:sp>
      <p:sp>
        <p:nvSpPr>
          <p:cNvPr id="87042" name="Footer Placeholder 3"/>
          <p:cNvSpPr>
            <a:spLocks noGrp="1"/>
          </p:cNvSpPr>
          <p:nvPr>
            <p:ph type="ftr" sz="quarter" idx="10"/>
          </p:nvPr>
        </p:nvSpPr>
        <p:spPr>
          <a:noFill/>
        </p:spPr>
        <p:txBody>
          <a:bodyPr/>
          <a:lstStyle/>
          <a:p>
            <a:pPr algn="r"/>
            <a:r>
              <a:rPr lang="en-US" smtClean="0"/>
              <a:t>QS-SU-730</a:t>
            </a:r>
          </a:p>
        </p:txBody>
      </p:sp>
      <p:pic>
        <p:nvPicPr>
          <p:cNvPr id="276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559" y="925967"/>
            <a:ext cx="6206897" cy="465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cs-CZ" dirty="0" smtClean="0"/>
              <a:t>Příklad</a:t>
            </a:r>
            <a:r>
              <a:rPr lang="en-US" dirty="0" smtClean="0"/>
              <a:t>:</a:t>
            </a:r>
            <a:r>
              <a:rPr lang="cs-CZ" dirty="0" smtClean="0"/>
              <a:t> zadání úseků</a:t>
            </a:r>
            <a:endParaRPr lang="en-US" dirty="0"/>
          </a:p>
        </p:txBody>
      </p:sp>
      <p:sp>
        <p:nvSpPr>
          <p:cNvPr id="87042" name="Footer Placeholder 3"/>
          <p:cNvSpPr>
            <a:spLocks noGrp="1"/>
          </p:cNvSpPr>
          <p:nvPr>
            <p:ph type="ftr" sz="quarter" idx="10"/>
          </p:nvPr>
        </p:nvSpPr>
        <p:spPr>
          <a:noFill/>
        </p:spPr>
        <p:txBody>
          <a:bodyPr/>
          <a:lstStyle/>
          <a:p>
            <a:pPr algn="r"/>
            <a:r>
              <a:rPr lang="en-US" smtClean="0"/>
              <a:t>QS-SU-730</a:t>
            </a:r>
          </a:p>
        </p:txBody>
      </p:sp>
      <p:pic>
        <p:nvPicPr>
          <p:cNvPr id="286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674" y="925965"/>
            <a:ext cx="6228669" cy="465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Příklad: Zadání výrobních středisek a strojů</a:t>
            </a:r>
            <a:endParaRPr lang="en-US" dirty="0"/>
          </a:p>
        </p:txBody>
      </p:sp>
      <p:sp>
        <p:nvSpPr>
          <p:cNvPr id="88066" name="Footer Placeholder 3"/>
          <p:cNvSpPr>
            <a:spLocks noGrp="1"/>
          </p:cNvSpPr>
          <p:nvPr>
            <p:ph type="ftr" sz="quarter" idx="10"/>
          </p:nvPr>
        </p:nvSpPr>
        <p:spPr>
          <a:noFill/>
        </p:spPr>
        <p:txBody>
          <a:bodyPr/>
          <a:lstStyle/>
          <a:p>
            <a:pPr algn="r"/>
            <a:r>
              <a:rPr lang="en-US" smtClean="0"/>
              <a:t>QS-SU-740</a:t>
            </a:r>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861" y="1029380"/>
            <a:ext cx="6953250" cy="4783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cs-CZ" dirty="0" smtClean="0"/>
              <a:t>Příklad: Zadání výrobních středisek a strojů</a:t>
            </a:r>
            <a:endParaRPr lang="en-US" dirty="0"/>
          </a:p>
        </p:txBody>
      </p:sp>
      <p:sp>
        <p:nvSpPr>
          <p:cNvPr id="88066" name="Footer Placeholder 3"/>
          <p:cNvSpPr>
            <a:spLocks noGrp="1"/>
          </p:cNvSpPr>
          <p:nvPr>
            <p:ph type="ftr" sz="quarter" idx="10"/>
          </p:nvPr>
        </p:nvSpPr>
        <p:spPr>
          <a:noFill/>
        </p:spPr>
        <p:txBody>
          <a:bodyPr/>
          <a:lstStyle/>
          <a:p>
            <a:pPr algn="r"/>
            <a:r>
              <a:rPr lang="en-US" smtClean="0"/>
              <a:t>QS-SU-740</a:t>
            </a:r>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974" y="1051152"/>
            <a:ext cx="6953250" cy="4783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Příklad</a:t>
            </a:r>
            <a:r>
              <a:rPr lang="en-US" dirty="0" smtClean="0"/>
              <a:t>: </a:t>
            </a:r>
            <a:r>
              <a:rPr lang="cs-CZ" dirty="0" smtClean="0"/>
              <a:t>zadání pracovního postupu</a:t>
            </a:r>
            <a:endParaRPr lang="en-US" dirty="0"/>
          </a:p>
        </p:txBody>
      </p:sp>
      <p:sp>
        <p:nvSpPr>
          <p:cNvPr id="89091" name="Footer Placeholder 3"/>
          <p:cNvSpPr>
            <a:spLocks noGrp="1"/>
          </p:cNvSpPr>
          <p:nvPr>
            <p:ph type="ftr" sz="quarter" idx="10"/>
          </p:nvPr>
        </p:nvSpPr>
        <p:spPr>
          <a:noFill/>
        </p:spPr>
        <p:txBody>
          <a:bodyPr/>
          <a:lstStyle/>
          <a:p>
            <a:pPr algn="r"/>
            <a:r>
              <a:rPr lang="en-US" smtClean="0"/>
              <a:t>QS-SU-750</a:t>
            </a:r>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518" y="990601"/>
            <a:ext cx="4848225" cy="455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17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7832" y="990601"/>
            <a:ext cx="5359854" cy="4595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Příklad</a:t>
            </a:r>
            <a:r>
              <a:rPr lang="en-US" dirty="0" smtClean="0"/>
              <a:t>: </a:t>
            </a:r>
            <a:r>
              <a:rPr lang="cs-CZ" dirty="0" smtClean="0"/>
              <a:t>zadání pracovního postupu</a:t>
            </a:r>
            <a:endParaRPr lang="en-US" dirty="0"/>
          </a:p>
        </p:txBody>
      </p:sp>
      <p:sp>
        <p:nvSpPr>
          <p:cNvPr id="89091" name="Footer Placeholder 3"/>
          <p:cNvSpPr>
            <a:spLocks noGrp="1"/>
          </p:cNvSpPr>
          <p:nvPr>
            <p:ph type="ftr" sz="quarter" idx="10"/>
          </p:nvPr>
        </p:nvSpPr>
        <p:spPr>
          <a:noFill/>
        </p:spPr>
        <p:txBody>
          <a:bodyPr/>
          <a:lstStyle/>
          <a:p>
            <a:pPr algn="r"/>
            <a:r>
              <a:rPr lang="en-US" smtClean="0"/>
              <a:t>QS-SU-750</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518" y="990601"/>
            <a:ext cx="4848225" cy="4557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7832" y="990601"/>
            <a:ext cx="5359854" cy="4595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cs-CZ" dirty="0" smtClean="0"/>
              <a:t>Zobrazení pracovního postupu</a:t>
            </a:r>
            <a:endParaRPr lang="en-US" dirty="0"/>
          </a:p>
        </p:txBody>
      </p:sp>
      <p:sp>
        <p:nvSpPr>
          <p:cNvPr id="90115" name="Footer Placeholder 3"/>
          <p:cNvSpPr>
            <a:spLocks noGrp="1"/>
          </p:cNvSpPr>
          <p:nvPr>
            <p:ph type="ftr" sz="quarter" idx="10"/>
          </p:nvPr>
        </p:nvSpPr>
        <p:spPr>
          <a:noFill/>
        </p:spPr>
        <p:txBody>
          <a:bodyPr/>
          <a:lstStyle/>
          <a:p>
            <a:pPr algn="r"/>
            <a:r>
              <a:rPr lang="en-US" smtClean="0"/>
              <a:t>QS-SU-760</a:t>
            </a:r>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52" y="964066"/>
            <a:ext cx="7795533" cy="41413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p:txBody>
          <a:bodyPr>
            <a:normAutofit/>
          </a:bodyPr>
          <a:lstStyle/>
          <a:p>
            <a:r>
              <a:rPr lang="cs-CZ" dirty="0" smtClean="0"/>
              <a:t>Shrnutí</a:t>
            </a:r>
            <a:endParaRPr lang="en-US" dirty="0"/>
          </a:p>
        </p:txBody>
      </p:sp>
      <p:sp>
        <p:nvSpPr>
          <p:cNvPr id="91138" name="Footer Placeholder 1"/>
          <p:cNvSpPr>
            <a:spLocks noGrp="1"/>
          </p:cNvSpPr>
          <p:nvPr>
            <p:ph type="ftr" sz="quarter" idx="10"/>
          </p:nvPr>
        </p:nvSpPr>
        <p:spPr>
          <a:noFill/>
        </p:spPr>
        <p:txBody>
          <a:bodyPr/>
          <a:lstStyle/>
          <a:p>
            <a:pPr algn="r"/>
            <a:r>
              <a:rPr lang="en-US" smtClean="0"/>
              <a:t>QS-SU-770</a:t>
            </a:r>
          </a:p>
        </p:txBody>
      </p:sp>
      <p:grpSp>
        <p:nvGrpSpPr>
          <p:cNvPr id="73" name="Group 72"/>
          <p:cNvGrpSpPr/>
          <p:nvPr/>
        </p:nvGrpSpPr>
        <p:grpSpPr>
          <a:xfrm>
            <a:off x="818655" y="963088"/>
            <a:ext cx="7215002" cy="5239706"/>
            <a:chOff x="818655" y="963088"/>
            <a:chExt cx="7215002" cy="5239706"/>
          </a:xfrm>
        </p:grpSpPr>
        <p:sp>
          <p:nvSpPr>
            <p:cNvPr id="43" name="Rectangle 5"/>
            <p:cNvSpPr>
              <a:spLocks noChangeArrowheads="1"/>
            </p:cNvSpPr>
            <p:nvPr/>
          </p:nvSpPr>
          <p:spPr bwMode="auto">
            <a:xfrm>
              <a:off x="5639489" y="1140888"/>
              <a:ext cx="1951200" cy="135360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45" name="Text Box 43"/>
            <p:cNvSpPr txBox="1">
              <a:spLocks noChangeArrowheads="1"/>
            </p:cNvSpPr>
            <p:nvPr/>
          </p:nvSpPr>
          <p:spPr bwMode="auto">
            <a:xfrm>
              <a:off x="5583044" y="2564875"/>
              <a:ext cx="2450613" cy="1846659"/>
            </a:xfrm>
            <a:prstGeom prst="rect">
              <a:avLst/>
            </a:prstGeom>
            <a:noFill/>
            <a:ln w="38100">
              <a:noFill/>
              <a:miter lim="800000"/>
              <a:headEnd/>
              <a:tailEnd/>
            </a:ln>
          </p:spPr>
          <p:txBody>
            <a:bodyPr wrap="square">
              <a:spAutoFit/>
            </a:bodyPr>
            <a:lstStyle/>
            <a:p>
              <a:pPr marL="180000" indent="-180000" eaLnBrk="0" hangingPunct="0">
                <a:spcBef>
                  <a:spcPct val="50000"/>
                </a:spcBef>
                <a:buFontTx/>
                <a:buChar char="•"/>
                <a:tabLst>
                  <a:tab pos="119063" algn="l"/>
                </a:tabLst>
              </a:pPr>
              <a:r>
                <a:rPr lang="cs-CZ" sz="1200" b="1" dirty="0" smtClean="0">
                  <a:latin typeface="+mj-lt"/>
                </a:rPr>
                <a:t>Řada výrobků</a:t>
              </a:r>
              <a:br>
                <a:rPr lang="cs-CZ" sz="1200" b="1" dirty="0" smtClean="0">
                  <a:latin typeface="+mj-lt"/>
                </a:rPr>
              </a:br>
              <a:r>
                <a:rPr lang="cs-CZ" sz="1200" i="1" dirty="0" smtClean="0">
                  <a:latin typeface="+mj-lt"/>
                </a:rPr>
                <a:t>Údržba řad výrobků</a:t>
              </a:r>
            </a:p>
            <a:p>
              <a:pPr marL="180000" indent="-180000" eaLnBrk="0" hangingPunct="0">
                <a:spcBef>
                  <a:spcPct val="50000"/>
                </a:spcBef>
                <a:buFontTx/>
                <a:buChar char="•"/>
                <a:tabLst>
                  <a:tab pos="119063" algn="l"/>
                </a:tabLst>
              </a:pPr>
              <a:r>
                <a:rPr lang="cs-CZ" sz="1200" b="1" dirty="0" smtClean="0">
                  <a:latin typeface="+mj-lt"/>
                </a:rPr>
                <a:t>Metoda běžných nákladů</a:t>
              </a:r>
              <a:br>
                <a:rPr lang="cs-CZ" sz="1200" b="1" dirty="0" smtClean="0">
                  <a:latin typeface="+mj-lt"/>
                </a:rPr>
              </a:br>
              <a:r>
                <a:rPr lang="cs-CZ" sz="1200" i="1" dirty="0" smtClean="0">
                  <a:latin typeface="+mj-lt"/>
                </a:rPr>
                <a:t>Řízení zásob</a:t>
              </a:r>
            </a:p>
            <a:p>
              <a:pPr marL="180000" indent="-180000" eaLnBrk="0" hangingPunct="0">
                <a:spcBef>
                  <a:spcPct val="50000"/>
                </a:spcBef>
                <a:buFontTx/>
                <a:buChar char="•"/>
                <a:tabLst>
                  <a:tab pos="119063" algn="l"/>
                </a:tabLst>
              </a:pPr>
              <a:r>
                <a:rPr lang="cs-CZ" sz="1200" b="1" dirty="0" smtClean="0">
                  <a:latin typeface="+mj-lt"/>
                </a:rPr>
                <a:t>Data artiklu</a:t>
              </a:r>
              <a:r>
                <a:rPr lang="cs-CZ" sz="1200" dirty="0" smtClean="0">
                  <a:latin typeface="+mj-lt"/>
                </a:rPr>
                <a:t>	</a:t>
              </a:r>
              <a:br>
                <a:rPr lang="cs-CZ" sz="1200" dirty="0" smtClean="0">
                  <a:latin typeface="+mj-lt"/>
                </a:rPr>
              </a:br>
              <a:r>
                <a:rPr lang="cs-CZ" sz="1200" i="1" dirty="0" smtClean="0">
                  <a:latin typeface="+mj-lt"/>
                </a:rPr>
                <a:t>Údržba artiklů</a:t>
              </a:r>
            </a:p>
            <a:p>
              <a:pPr marL="180000" indent="-180000" eaLnBrk="0" hangingPunct="0">
                <a:spcBef>
                  <a:spcPct val="50000"/>
                </a:spcBef>
                <a:buFontTx/>
                <a:buChar char="•"/>
                <a:tabLst>
                  <a:tab pos="119063" algn="l"/>
                </a:tabLst>
              </a:pPr>
              <a:r>
                <a:rPr lang="cs-CZ" sz="1200" b="1" dirty="0" smtClean="0">
                  <a:latin typeface="+mj-lt"/>
                </a:rPr>
                <a:t>Struktura výrobku</a:t>
              </a:r>
              <a:r>
                <a:rPr lang="cs-CZ" sz="1200" dirty="0" smtClean="0">
                  <a:latin typeface="+mj-lt"/>
                </a:rPr>
                <a:t/>
              </a:r>
              <a:br>
                <a:rPr lang="cs-CZ" sz="1200" dirty="0" smtClean="0">
                  <a:latin typeface="+mj-lt"/>
                </a:rPr>
              </a:br>
              <a:r>
                <a:rPr lang="cs-CZ" sz="1200" i="1" dirty="0" smtClean="0">
                  <a:latin typeface="+mj-lt"/>
                </a:rPr>
                <a:t>Údržba struktur výrobků</a:t>
              </a:r>
              <a:endParaRPr lang="cs-CZ" sz="1200" i="1" dirty="0">
                <a:latin typeface="+mj-lt"/>
              </a:endParaRPr>
            </a:p>
          </p:txBody>
        </p:sp>
        <p:pic>
          <p:nvPicPr>
            <p:cNvPr id="46" name="Picture 19"/>
            <p:cNvPicPr>
              <a:picLocks noChangeAspect="1" noChangeArrowheads="1"/>
            </p:cNvPicPr>
            <p:nvPr/>
          </p:nvPicPr>
          <p:blipFill>
            <a:blip r:embed="rId3" cstate="print"/>
            <a:srcRect/>
            <a:stretch>
              <a:fillRect/>
            </a:stretch>
          </p:blipFill>
          <p:spPr bwMode="auto">
            <a:xfrm>
              <a:off x="6379013" y="1552832"/>
              <a:ext cx="601231" cy="887756"/>
            </a:xfrm>
            <a:prstGeom prst="rect">
              <a:avLst/>
            </a:prstGeom>
            <a:noFill/>
            <a:ln w="9525" algn="ctr">
              <a:noFill/>
              <a:miter lim="800000"/>
              <a:headEnd/>
              <a:tailEnd/>
            </a:ln>
          </p:spPr>
        </p:pic>
        <p:sp>
          <p:nvSpPr>
            <p:cNvPr id="47" name="Rectangle 3"/>
            <p:cNvSpPr>
              <a:spLocks noChangeArrowheads="1"/>
            </p:cNvSpPr>
            <p:nvPr/>
          </p:nvSpPr>
          <p:spPr bwMode="auto">
            <a:xfrm>
              <a:off x="971055" y="1140888"/>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48" name="Rectangle 20"/>
            <p:cNvSpPr>
              <a:spLocks noChangeArrowheads="1"/>
            </p:cNvSpPr>
            <p:nvPr/>
          </p:nvSpPr>
          <p:spPr bwMode="auto">
            <a:xfrm>
              <a:off x="1001495" y="1217088"/>
              <a:ext cx="1904999" cy="487955"/>
            </a:xfrm>
            <a:prstGeom prst="rect">
              <a:avLst/>
            </a:prstGeom>
            <a:solidFill>
              <a:schemeClr val="bg1"/>
            </a:solidFill>
            <a:ln w="12700">
              <a:noFill/>
              <a:miter lim="800000"/>
              <a:headEnd/>
              <a:tailEnd/>
            </a:ln>
          </p:spPr>
          <p:txBody>
            <a:bodyPr wrap="square" lIns="115888" tIns="58738" rIns="115888" bIns="58738">
              <a:spAutoFit/>
            </a:bodyPr>
            <a:lstStyle/>
            <a:p>
              <a:pPr algn="ctr" defTabSz="1487488" eaLnBrk="0" hangingPunct="0">
                <a:buClr>
                  <a:srgbClr val="0000FF"/>
                </a:buClr>
              </a:pPr>
              <a:r>
                <a:rPr lang="cs-CZ" sz="1200" dirty="0" smtClean="0">
                  <a:solidFill>
                    <a:srgbClr val="808080"/>
                  </a:solidFill>
                  <a:latin typeface="+mj-lt"/>
                </a:rPr>
                <a:t>Účetní jednotky, místa,</a:t>
              </a:r>
              <a:br>
                <a:rPr lang="cs-CZ" sz="1200" dirty="0" smtClean="0">
                  <a:solidFill>
                    <a:srgbClr val="808080"/>
                  </a:solidFill>
                  <a:latin typeface="+mj-lt"/>
                </a:rPr>
              </a:br>
              <a:r>
                <a:rPr lang="cs-CZ" sz="1200" dirty="0" smtClean="0">
                  <a:solidFill>
                    <a:srgbClr val="808080"/>
                  </a:solidFill>
                  <a:latin typeface="+mj-lt"/>
                </a:rPr>
                <a:t>      skladová místa</a:t>
              </a:r>
              <a:endParaRPr lang="cs-CZ" sz="1200" dirty="0">
                <a:solidFill>
                  <a:srgbClr val="808080"/>
                </a:solidFill>
                <a:latin typeface="+mj-lt"/>
              </a:endParaRPr>
            </a:p>
          </p:txBody>
        </p:sp>
        <p:sp>
          <p:nvSpPr>
            <p:cNvPr id="49" name="Rectangle 4"/>
            <p:cNvSpPr>
              <a:spLocks noChangeArrowheads="1"/>
            </p:cNvSpPr>
            <p:nvPr/>
          </p:nvSpPr>
          <p:spPr bwMode="auto">
            <a:xfrm>
              <a:off x="3271342" y="1140888"/>
              <a:ext cx="1949450" cy="135413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50" name="Freeform 6"/>
            <p:cNvSpPr>
              <a:spLocks/>
            </p:cNvSpPr>
            <p:nvPr/>
          </p:nvSpPr>
          <p:spPr bwMode="auto">
            <a:xfrm>
              <a:off x="2182317" y="1890188"/>
              <a:ext cx="642938" cy="309562"/>
            </a:xfrm>
            <a:custGeom>
              <a:avLst/>
              <a:gdLst>
                <a:gd name="T0" fmla="*/ 0 w 704"/>
                <a:gd name="T1" fmla="*/ 2147483647 h 339"/>
                <a:gd name="T2" fmla="*/ 2147483647 w 704"/>
                <a:gd name="T3" fmla="*/ 2147483647 h 339"/>
                <a:gd name="T4" fmla="*/ 2147483647 w 704"/>
                <a:gd name="T5" fmla="*/ 0 h 339"/>
                <a:gd name="T6" fmla="*/ 2147483647 w 704"/>
                <a:gd name="T7" fmla="*/ 2147483647 h 339"/>
                <a:gd name="T8" fmla="*/ 2147483647 w 704"/>
                <a:gd name="T9" fmla="*/ 2147483647 h 339"/>
                <a:gd name="T10" fmla="*/ 0 w 704"/>
                <a:gd name="T11" fmla="*/ 2147483647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cs-CZ">
                <a:latin typeface="+mj-lt"/>
              </a:endParaRPr>
            </a:p>
          </p:txBody>
        </p:sp>
        <p:sp>
          <p:nvSpPr>
            <p:cNvPr id="51" name="AutoShape 7"/>
            <p:cNvSpPr>
              <a:spLocks noChangeArrowheads="1"/>
            </p:cNvSpPr>
            <p:nvPr/>
          </p:nvSpPr>
          <p:spPr bwMode="auto">
            <a:xfrm>
              <a:off x="1172667" y="1934638"/>
              <a:ext cx="423863" cy="20161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52" name="AutoShape 8"/>
            <p:cNvSpPr>
              <a:spLocks noChangeArrowheads="1"/>
            </p:cNvSpPr>
            <p:nvPr/>
          </p:nvSpPr>
          <p:spPr bwMode="auto">
            <a:xfrm>
              <a:off x="1512392" y="1769538"/>
              <a:ext cx="885825" cy="436562"/>
            </a:xfrm>
            <a:prstGeom prst="cube">
              <a:avLst>
                <a:gd name="adj" fmla="val 24995"/>
              </a:avLst>
            </a:prstGeom>
            <a:solidFill>
              <a:srgbClr val="FEEED4"/>
            </a:solidFill>
            <a:ln w="12700">
              <a:solidFill>
                <a:schemeClr val="tx1"/>
              </a:solidFill>
              <a:miter lim="800000"/>
              <a:headEnd/>
              <a:tailEnd/>
            </a:ln>
          </p:spPr>
          <p:txBody>
            <a:bodyPr wrap="none" anchor="ctr"/>
            <a:lstStyle/>
            <a:p>
              <a:endParaRPr lang="cs-CZ">
                <a:latin typeface="+mj-lt"/>
              </a:endParaRPr>
            </a:p>
          </p:txBody>
        </p:sp>
        <p:sp>
          <p:nvSpPr>
            <p:cNvPr id="53" name="AutoShape 9"/>
            <p:cNvSpPr>
              <a:spLocks noChangeArrowheads="1"/>
            </p:cNvSpPr>
            <p:nvPr/>
          </p:nvSpPr>
          <p:spPr bwMode="auto">
            <a:xfrm>
              <a:off x="2039442" y="1934638"/>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4" name="AutoShape 10"/>
            <p:cNvSpPr>
              <a:spLocks noChangeArrowheads="1"/>
            </p:cNvSpPr>
            <p:nvPr/>
          </p:nvSpPr>
          <p:spPr bwMode="auto">
            <a:xfrm>
              <a:off x="1853705" y="1934638"/>
              <a:ext cx="123825" cy="46037"/>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5" name="Rectangle 11"/>
            <p:cNvSpPr>
              <a:spLocks noChangeArrowheads="1"/>
            </p:cNvSpPr>
            <p:nvPr/>
          </p:nvSpPr>
          <p:spPr bwMode="auto">
            <a:xfrm>
              <a:off x="1612405" y="2069575"/>
              <a:ext cx="209550" cy="131763"/>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6" name="Rectangle 12"/>
            <p:cNvSpPr>
              <a:spLocks noChangeArrowheads="1"/>
            </p:cNvSpPr>
            <p:nvPr/>
          </p:nvSpPr>
          <p:spPr bwMode="auto">
            <a:xfrm>
              <a:off x="1979117" y="2072750"/>
              <a:ext cx="209550" cy="133350"/>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7" name="AutoShape 13"/>
            <p:cNvSpPr>
              <a:spLocks noChangeArrowheads="1"/>
            </p:cNvSpPr>
            <p:nvPr/>
          </p:nvSpPr>
          <p:spPr bwMode="auto">
            <a:xfrm>
              <a:off x="1653680" y="1940988"/>
              <a:ext cx="122237" cy="44450"/>
            </a:xfrm>
            <a:prstGeom prst="roundRect">
              <a:avLst>
                <a:gd name="adj" fmla="val 12495"/>
              </a:avLst>
            </a:prstGeom>
            <a:solidFill>
              <a:srgbClr val="627196"/>
            </a:solidFill>
            <a:ln w="12700">
              <a:solidFill>
                <a:schemeClr val="tx1"/>
              </a:solidFill>
              <a:round/>
              <a:headEnd/>
              <a:tailEnd/>
            </a:ln>
          </p:spPr>
          <p:txBody>
            <a:bodyPr wrap="none" anchor="ctr"/>
            <a:lstStyle/>
            <a:p>
              <a:endParaRPr lang="cs-CZ">
                <a:latin typeface="+mj-lt"/>
              </a:endParaRPr>
            </a:p>
          </p:txBody>
        </p:sp>
        <p:sp>
          <p:nvSpPr>
            <p:cNvPr id="58" name="Rectangle 14"/>
            <p:cNvSpPr>
              <a:spLocks noChangeArrowheads="1"/>
            </p:cNvSpPr>
            <p:nvPr/>
          </p:nvSpPr>
          <p:spPr bwMode="auto">
            <a:xfrm>
              <a:off x="1255217" y="2044175"/>
              <a:ext cx="68263" cy="92075"/>
            </a:xfrm>
            <a:prstGeom prst="rect">
              <a:avLst/>
            </a:prstGeom>
            <a:solidFill>
              <a:srgbClr val="627196"/>
            </a:solidFill>
            <a:ln w="12700">
              <a:solidFill>
                <a:schemeClr val="tx1"/>
              </a:solidFill>
              <a:miter lim="800000"/>
              <a:headEnd/>
              <a:tailEnd/>
            </a:ln>
          </p:spPr>
          <p:txBody>
            <a:bodyPr wrap="none" anchor="ctr"/>
            <a:lstStyle/>
            <a:p>
              <a:endParaRPr lang="cs-CZ">
                <a:latin typeface="+mj-lt"/>
              </a:endParaRPr>
            </a:p>
          </p:txBody>
        </p:sp>
        <p:sp>
          <p:nvSpPr>
            <p:cNvPr id="59" name="AutoShape 15" descr="Horizontal brick"/>
            <p:cNvSpPr>
              <a:spLocks noChangeArrowheads="1"/>
            </p:cNvSpPr>
            <p:nvPr/>
          </p:nvSpPr>
          <p:spPr bwMode="auto">
            <a:xfrm>
              <a:off x="1382217" y="1534588"/>
              <a:ext cx="73025" cy="428625"/>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cs-CZ">
                <a:latin typeface="+mj-lt"/>
              </a:endParaRPr>
            </a:p>
          </p:txBody>
        </p:sp>
        <p:sp>
          <p:nvSpPr>
            <p:cNvPr id="60" name="AutoShape 16"/>
            <p:cNvSpPr>
              <a:spLocks noChangeArrowheads="1"/>
            </p:cNvSpPr>
            <p:nvPr/>
          </p:nvSpPr>
          <p:spPr bwMode="auto">
            <a:xfrm>
              <a:off x="1815605" y="1747313"/>
              <a:ext cx="150812" cy="85725"/>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61" name="AutoShape 17"/>
            <p:cNvSpPr>
              <a:spLocks noChangeArrowheads="1"/>
            </p:cNvSpPr>
            <p:nvPr/>
          </p:nvSpPr>
          <p:spPr bwMode="auto">
            <a:xfrm>
              <a:off x="2104530" y="1704450"/>
              <a:ext cx="36512" cy="103188"/>
            </a:xfrm>
            <a:prstGeom prst="cube">
              <a:avLst>
                <a:gd name="adj" fmla="val 24995"/>
              </a:avLst>
            </a:prstGeom>
            <a:solidFill>
              <a:schemeClr val="bg2"/>
            </a:solidFill>
            <a:ln w="12700">
              <a:solidFill>
                <a:schemeClr val="tx1"/>
              </a:solidFill>
              <a:miter lim="800000"/>
              <a:headEnd/>
              <a:tailEnd/>
            </a:ln>
          </p:spPr>
          <p:txBody>
            <a:bodyPr wrap="none" anchor="ctr"/>
            <a:lstStyle/>
            <a:p>
              <a:endParaRPr lang="cs-CZ">
                <a:latin typeface="+mj-lt"/>
              </a:endParaRPr>
            </a:p>
          </p:txBody>
        </p:sp>
        <p:sp>
          <p:nvSpPr>
            <p:cNvPr id="62" name="Freeform 18"/>
            <p:cNvSpPr>
              <a:spLocks/>
            </p:cNvSpPr>
            <p:nvPr/>
          </p:nvSpPr>
          <p:spPr bwMode="auto">
            <a:xfrm>
              <a:off x="2291855" y="1766363"/>
              <a:ext cx="111125" cy="442912"/>
            </a:xfrm>
            <a:custGeom>
              <a:avLst/>
              <a:gdLst>
                <a:gd name="T0" fmla="*/ 0 w 121"/>
                <a:gd name="T1" fmla="*/ 2147483647 h 485"/>
                <a:gd name="T2" fmla="*/ 0 w 121"/>
                <a:gd name="T3" fmla="*/ 2147483647 h 485"/>
                <a:gd name="T4" fmla="*/ 2147483647 w 121"/>
                <a:gd name="T5" fmla="*/ 0 h 485"/>
                <a:gd name="T6" fmla="*/ 2147483647 w 121"/>
                <a:gd name="T7" fmla="*/ 2147483647 h 485"/>
                <a:gd name="T8" fmla="*/ 0 w 121"/>
                <a:gd name="T9" fmla="*/ 2147483647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cs-CZ">
                <a:latin typeface="+mj-lt"/>
              </a:endParaRPr>
            </a:p>
          </p:txBody>
        </p:sp>
        <p:pic>
          <p:nvPicPr>
            <p:cNvPr id="63" name="Picture 21" descr="BS01045_"/>
            <p:cNvPicPr>
              <a:picLocks noChangeAspect="1" noChangeArrowheads="1"/>
            </p:cNvPicPr>
            <p:nvPr/>
          </p:nvPicPr>
          <p:blipFill>
            <a:blip r:embed="rId4" cstate="print"/>
            <a:srcRect/>
            <a:stretch>
              <a:fillRect/>
            </a:stretch>
          </p:blipFill>
          <p:spPr bwMode="auto">
            <a:xfrm>
              <a:off x="3868242" y="1567925"/>
              <a:ext cx="842963" cy="830263"/>
            </a:xfrm>
            <a:prstGeom prst="rect">
              <a:avLst/>
            </a:prstGeom>
            <a:noFill/>
            <a:ln w="9525">
              <a:noFill/>
              <a:miter lim="800000"/>
              <a:headEnd/>
              <a:tailEnd/>
            </a:ln>
          </p:spPr>
        </p:pic>
        <p:sp>
          <p:nvSpPr>
            <p:cNvPr id="64" name="AutoShape 22"/>
            <p:cNvSpPr>
              <a:spLocks noChangeArrowheads="1"/>
            </p:cNvSpPr>
            <p:nvPr/>
          </p:nvSpPr>
          <p:spPr bwMode="auto">
            <a:xfrm>
              <a:off x="2810967" y="1523475"/>
              <a:ext cx="541338" cy="71913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cs-CZ">
                <a:latin typeface="+mj-lt"/>
              </a:endParaRPr>
            </a:p>
          </p:txBody>
        </p:sp>
        <p:sp>
          <p:nvSpPr>
            <p:cNvPr id="65" name="Text Box 23"/>
            <p:cNvSpPr txBox="1">
              <a:spLocks noChangeArrowheads="1"/>
            </p:cNvSpPr>
            <p:nvPr/>
          </p:nvSpPr>
          <p:spPr bwMode="auto">
            <a:xfrm>
              <a:off x="3244354" y="2564875"/>
              <a:ext cx="2100541" cy="2400657"/>
            </a:xfrm>
            <a:prstGeom prst="rect">
              <a:avLst/>
            </a:prstGeom>
            <a:noFill/>
            <a:ln w="38100">
              <a:noFill/>
              <a:miter lim="800000"/>
              <a:headEnd/>
              <a:tailEnd/>
            </a:ln>
          </p:spPr>
          <p:txBody>
            <a:bodyPr wrap="square">
              <a:spAutoFit/>
            </a:bodyPr>
            <a:lstStyle/>
            <a:p>
              <a:pPr marL="180000" indent="-180000" eaLnBrk="0" hangingPunct="0">
                <a:spcBef>
                  <a:spcPct val="50000"/>
                </a:spcBef>
                <a:buFontTx/>
                <a:buChar char="•"/>
                <a:tabLst>
                  <a:tab pos="119063" algn="l"/>
                </a:tabLst>
              </a:pPr>
              <a:r>
                <a:rPr lang="cs-CZ" sz="1200" b="1" dirty="0" smtClean="0">
                  <a:latin typeface="+mj-lt"/>
                </a:rPr>
                <a:t>Kalendář hlavní knihy</a:t>
              </a:r>
              <a:br>
                <a:rPr lang="cs-CZ" sz="1200" b="1" dirty="0" smtClean="0">
                  <a:latin typeface="+mj-lt"/>
                </a:rPr>
              </a:br>
              <a:r>
                <a:rPr lang="cs-CZ" sz="1200" i="1" dirty="0" smtClean="0">
                  <a:latin typeface="+mj-lt"/>
                </a:rPr>
                <a:t>Údržba kalendáře HK</a:t>
              </a:r>
            </a:p>
            <a:p>
              <a:pPr marL="180000" indent="-180000" eaLnBrk="0" hangingPunct="0">
                <a:spcBef>
                  <a:spcPct val="50000"/>
                </a:spcBef>
                <a:buFontTx/>
                <a:buChar char="•"/>
                <a:tabLst>
                  <a:tab pos="119063" algn="l"/>
                </a:tabLst>
              </a:pPr>
              <a:r>
                <a:rPr lang="cs-CZ" sz="1200" b="1" dirty="0" smtClean="0">
                  <a:latin typeface="+mj-lt"/>
                </a:rPr>
                <a:t>Standardní transakce </a:t>
              </a:r>
              <a:br>
                <a:rPr lang="cs-CZ" sz="1200" b="1" dirty="0" smtClean="0">
                  <a:latin typeface="+mj-lt"/>
                </a:rPr>
              </a:br>
              <a:r>
                <a:rPr lang="cs-CZ" sz="1200" b="1" dirty="0" smtClean="0">
                  <a:latin typeface="+mj-lt"/>
                </a:rPr>
                <a:t>(půjčka)</a:t>
              </a:r>
              <a:r>
                <a:rPr lang="cs-CZ" sz="1200" dirty="0" smtClean="0">
                  <a:latin typeface="+mj-lt"/>
                </a:rPr>
                <a:t/>
              </a:r>
              <a:br>
                <a:rPr lang="cs-CZ" sz="1200" dirty="0" smtClean="0">
                  <a:latin typeface="+mj-lt"/>
                </a:rPr>
              </a:br>
              <a:r>
                <a:rPr lang="cs-CZ" sz="1200" i="1" dirty="0" smtClean="0">
                  <a:latin typeface="+mj-lt"/>
                </a:rPr>
                <a:t>Údržba standardních </a:t>
              </a:r>
              <a:br>
                <a:rPr lang="cs-CZ" sz="1200" i="1" dirty="0" smtClean="0">
                  <a:latin typeface="+mj-lt"/>
                </a:rPr>
              </a:br>
              <a:r>
                <a:rPr lang="cs-CZ" sz="1200" i="1" dirty="0" smtClean="0">
                  <a:latin typeface="+mj-lt"/>
                </a:rPr>
                <a:t>transakcí</a:t>
              </a:r>
            </a:p>
            <a:p>
              <a:pPr marL="180000" indent="-180000" eaLnBrk="0" hangingPunct="0">
                <a:spcBef>
                  <a:spcPct val="50000"/>
                </a:spcBef>
                <a:buFontTx/>
                <a:buChar char="•"/>
                <a:tabLst>
                  <a:tab pos="119063" algn="l"/>
                </a:tabLst>
              </a:pPr>
              <a:r>
                <a:rPr lang="cs-CZ" sz="1200" b="1" dirty="0" smtClean="0">
                  <a:latin typeface="+mj-lt"/>
                </a:rPr>
                <a:t>Zápis transakcí </a:t>
              </a:r>
              <a:br>
                <a:rPr lang="cs-CZ" sz="1200" b="1" dirty="0" smtClean="0">
                  <a:latin typeface="+mj-lt"/>
                </a:rPr>
              </a:br>
              <a:r>
                <a:rPr lang="cs-CZ" sz="1200" dirty="0" smtClean="0">
                  <a:latin typeface="+mj-lt"/>
                </a:rPr>
                <a:t>do hlavní knihy</a:t>
              </a:r>
              <a:br>
                <a:rPr lang="cs-CZ" sz="1200" dirty="0" smtClean="0">
                  <a:latin typeface="+mj-lt"/>
                </a:rPr>
              </a:br>
              <a:r>
                <a:rPr lang="cs-CZ" sz="1200" i="1" dirty="0" smtClean="0">
                  <a:latin typeface="+mj-lt"/>
                </a:rPr>
                <a:t>Zápis transakcí do HK</a:t>
              </a:r>
            </a:p>
            <a:p>
              <a:pPr marL="180000" indent="-180000" eaLnBrk="0" hangingPunct="0">
                <a:spcBef>
                  <a:spcPct val="50000"/>
                </a:spcBef>
                <a:buFontTx/>
                <a:buChar char="•"/>
                <a:tabLst>
                  <a:tab pos="119063" algn="l"/>
                </a:tabLst>
              </a:pPr>
              <a:r>
                <a:rPr lang="cs-CZ" sz="1200" b="1" dirty="0" smtClean="0">
                  <a:latin typeface="+mj-lt"/>
                </a:rPr>
                <a:t>Rozvaha</a:t>
              </a:r>
              <a:br>
                <a:rPr lang="cs-CZ" sz="1200" b="1" dirty="0" smtClean="0">
                  <a:latin typeface="+mj-lt"/>
                </a:rPr>
              </a:br>
              <a:r>
                <a:rPr lang="cs-CZ" sz="1200" i="1" dirty="0" smtClean="0">
                  <a:latin typeface="+mj-lt"/>
                </a:rPr>
                <a:t>Rozvaha</a:t>
              </a:r>
              <a:endParaRPr lang="cs-CZ" sz="1200" i="1" dirty="0">
                <a:latin typeface="+mj-lt"/>
              </a:endParaRPr>
            </a:p>
          </p:txBody>
        </p:sp>
        <p:sp>
          <p:nvSpPr>
            <p:cNvPr id="66" name="Oval 25"/>
            <p:cNvSpPr>
              <a:spLocks noChangeArrowheads="1"/>
            </p:cNvSpPr>
            <p:nvPr/>
          </p:nvSpPr>
          <p:spPr bwMode="auto">
            <a:xfrm>
              <a:off x="818655"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smtClean="0">
                  <a:solidFill>
                    <a:schemeClr val="bg1"/>
                  </a:solidFill>
                  <a:latin typeface="+mj-lt"/>
                </a:rPr>
                <a:t>1</a:t>
              </a:r>
              <a:endParaRPr lang="cs-CZ" sz="1800">
                <a:solidFill>
                  <a:schemeClr val="bg1"/>
                </a:solidFill>
                <a:latin typeface="+mj-lt"/>
              </a:endParaRPr>
            </a:p>
          </p:txBody>
        </p:sp>
        <p:sp>
          <p:nvSpPr>
            <p:cNvPr id="67" name="Oval 28"/>
            <p:cNvSpPr>
              <a:spLocks noChangeArrowheads="1"/>
            </p:cNvSpPr>
            <p:nvPr/>
          </p:nvSpPr>
          <p:spPr bwMode="auto">
            <a:xfrm>
              <a:off x="3103067"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dirty="0" smtClean="0">
                  <a:solidFill>
                    <a:schemeClr val="bg1"/>
                  </a:solidFill>
                  <a:latin typeface="+mj-lt"/>
                </a:rPr>
                <a:t>2</a:t>
              </a:r>
              <a:endParaRPr lang="cs-CZ" sz="1800" dirty="0">
                <a:solidFill>
                  <a:schemeClr val="bg1"/>
                </a:solidFill>
                <a:latin typeface="+mj-lt"/>
              </a:endParaRPr>
            </a:p>
          </p:txBody>
        </p:sp>
        <p:sp>
          <p:nvSpPr>
            <p:cNvPr id="68" name="Text Box 31"/>
            <p:cNvSpPr txBox="1">
              <a:spLocks noChangeArrowheads="1"/>
            </p:cNvSpPr>
            <p:nvPr/>
          </p:nvSpPr>
          <p:spPr bwMode="auto">
            <a:xfrm>
              <a:off x="932955" y="2564875"/>
              <a:ext cx="2212975" cy="3637919"/>
            </a:xfrm>
            <a:prstGeom prst="rect">
              <a:avLst/>
            </a:prstGeom>
            <a:noFill/>
            <a:ln w="38100">
              <a:noFill/>
              <a:miter lim="800000"/>
              <a:headEnd/>
              <a:tailEnd/>
            </a:ln>
          </p:spPr>
          <p:txBody>
            <a:bodyPr>
              <a:spAutoFit/>
            </a:bodyPr>
            <a:lstStyle/>
            <a:p>
              <a:pPr marL="180000" indent="-180000" eaLnBrk="0" hangingPunct="0">
                <a:lnSpc>
                  <a:spcPct val="90000"/>
                </a:lnSpc>
                <a:spcBef>
                  <a:spcPct val="50000"/>
                </a:spcBef>
                <a:buFontTx/>
                <a:buChar char="•"/>
                <a:tabLst>
                  <a:tab pos="119063" algn="l"/>
                </a:tabLst>
              </a:pPr>
              <a:r>
                <a:rPr lang="cs-CZ" sz="1200" b="1" dirty="0" smtClean="0">
                  <a:latin typeface="+mj-lt"/>
                </a:rPr>
                <a:t>Adresa firmy</a:t>
              </a:r>
              <a:br>
                <a:rPr lang="cs-CZ" sz="1200" b="1" dirty="0" smtClean="0">
                  <a:latin typeface="+mj-lt"/>
                </a:rPr>
              </a:br>
              <a:r>
                <a:rPr lang="cs-CZ" sz="1200" i="1" dirty="0" smtClean="0">
                  <a:latin typeface="+mj-lt"/>
                </a:rPr>
                <a:t>Údržba adres firem</a:t>
              </a:r>
              <a:endParaRPr lang="cs-CZ" sz="1200" dirty="0" smtClean="0">
                <a:latin typeface="+mj-lt"/>
              </a:endParaRPr>
            </a:p>
            <a:p>
              <a:pPr marL="180000" indent="-180000" eaLnBrk="0" hangingPunct="0">
                <a:lnSpc>
                  <a:spcPct val="90000"/>
                </a:lnSpc>
                <a:spcBef>
                  <a:spcPct val="50000"/>
                </a:spcBef>
                <a:buFontTx/>
                <a:buChar char="•"/>
                <a:tabLst>
                  <a:tab pos="119063" algn="l"/>
                </a:tabLst>
              </a:pPr>
              <a:r>
                <a:rPr lang="cs-CZ" sz="1200" b="1" dirty="0" smtClean="0">
                  <a:latin typeface="+mj-lt"/>
                </a:rPr>
                <a:t>Účetní jednotka</a:t>
              </a:r>
              <a:br>
                <a:rPr lang="cs-CZ" sz="1200" b="1" dirty="0" smtClean="0">
                  <a:latin typeface="+mj-lt"/>
                </a:rPr>
              </a:br>
              <a:r>
                <a:rPr lang="cs-CZ" sz="1200" i="1" dirty="0" smtClean="0">
                  <a:latin typeface="+mj-lt"/>
                </a:rPr>
                <a:t>Údržba účetních jednotek</a:t>
              </a:r>
            </a:p>
            <a:p>
              <a:pPr marL="180000" indent="-180000" eaLnBrk="0" hangingPunct="0">
                <a:lnSpc>
                  <a:spcPct val="90000"/>
                </a:lnSpc>
                <a:spcBef>
                  <a:spcPct val="50000"/>
                </a:spcBef>
                <a:buFontTx/>
                <a:buChar char="•"/>
                <a:tabLst>
                  <a:tab pos="119063" algn="l"/>
                </a:tabLst>
              </a:pPr>
              <a:r>
                <a:rPr lang="cs-CZ" sz="1200" b="1" dirty="0" smtClean="0">
                  <a:latin typeface="+mj-lt"/>
                </a:rPr>
                <a:t>Implicitní účetní jednotka </a:t>
              </a:r>
              <a:br>
                <a:rPr lang="cs-CZ" sz="1200" b="1" dirty="0" smtClean="0">
                  <a:latin typeface="+mj-lt"/>
                </a:rPr>
              </a:br>
              <a:r>
                <a:rPr lang="cs-CZ" sz="1200" i="1" dirty="0" smtClean="0">
                  <a:latin typeface="+mj-lt"/>
                </a:rPr>
                <a:t>Řízení systému/účtů</a:t>
              </a:r>
            </a:p>
            <a:p>
              <a:pPr marL="180000" indent="-180000" eaLnBrk="0" hangingPunct="0">
                <a:lnSpc>
                  <a:spcPct val="90000"/>
                </a:lnSpc>
                <a:spcBef>
                  <a:spcPct val="50000"/>
                </a:spcBef>
                <a:buFontTx/>
                <a:buChar char="•"/>
                <a:tabLst>
                  <a:tab pos="119063" algn="l"/>
                </a:tabLst>
              </a:pPr>
              <a:r>
                <a:rPr lang="cs-CZ" sz="1200" b="1" dirty="0" smtClean="0">
                  <a:latin typeface="+mj-lt"/>
                </a:rPr>
                <a:t>Banka </a:t>
              </a:r>
              <a:br>
                <a:rPr lang="cs-CZ" sz="1200" b="1" dirty="0" smtClean="0">
                  <a:latin typeface="+mj-lt"/>
                </a:rPr>
              </a:br>
              <a:r>
                <a:rPr lang="cs-CZ" sz="1200" i="1" dirty="0" smtClean="0">
                  <a:latin typeface="+mj-lt"/>
                </a:rPr>
                <a:t>Údržba bank a</a:t>
              </a:r>
              <a:br>
                <a:rPr lang="cs-CZ" sz="1200" i="1" dirty="0" smtClean="0">
                  <a:latin typeface="+mj-lt"/>
                </a:rPr>
              </a:br>
              <a:r>
                <a:rPr lang="cs-CZ" sz="1200" i="1" dirty="0" smtClean="0">
                  <a:latin typeface="+mj-lt"/>
                </a:rPr>
                <a:t>Řízení závazků</a:t>
              </a:r>
            </a:p>
            <a:p>
              <a:pPr marL="180000" indent="-180000" eaLnBrk="0" hangingPunct="0">
                <a:lnSpc>
                  <a:spcPct val="90000"/>
                </a:lnSpc>
                <a:spcBef>
                  <a:spcPct val="50000"/>
                </a:spcBef>
                <a:buFontTx/>
                <a:buChar char="•"/>
                <a:tabLst>
                  <a:tab pos="119063" algn="l"/>
                </a:tabLst>
              </a:pPr>
              <a:r>
                <a:rPr lang="cs-CZ" sz="1200" b="1" dirty="0" smtClean="0">
                  <a:latin typeface="+mj-lt"/>
                </a:rPr>
                <a:t>Status zásob</a:t>
              </a:r>
              <a:br>
                <a:rPr lang="cs-CZ" sz="1200" b="1" dirty="0" smtClean="0">
                  <a:latin typeface="+mj-lt"/>
                </a:rPr>
              </a:br>
              <a:r>
                <a:rPr lang="cs-CZ" sz="1200" i="1" dirty="0" smtClean="0">
                  <a:latin typeface="+mj-lt"/>
                </a:rPr>
                <a:t>Údržba kódů statusu zásob</a:t>
              </a:r>
            </a:p>
            <a:p>
              <a:pPr marL="180000" indent="-180000" eaLnBrk="0" hangingPunct="0">
                <a:lnSpc>
                  <a:spcPct val="90000"/>
                </a:lnSpc>
                <a:spcBef>
                  <a:spcPct val="50000"/>
                </a:spcBef>
                <a:buFontTx/>
                <a:buChar char="•"/>
                <a:tabLst>
                  <a:tab pos="119063" algn="l"/>
                </a:tabLst>
              </a:pPr>
              <a:r>
                <a:rPr lang="cs-CZ" sz="1200" b="1" dirty="0" smtClean="0">
                  <a:latin typeface="+mj-lt"/>
                </a:rPr>
                <a:t>Místo</a:t>
              </a:r>
              <a:br>
                <a:rPr lang="cs-CZ" sz="1200" b="1" dirty="0" smtClean="0">
                  <a:latin typeface="+mj-lt"/>
                </a:rPr>
              </a:br>
              <a:r>
                <a:rPr lang="cs-CZ" sz="1200" i="1" dirty="0" smtClean="0">
                  <a:latin typeface="+mj-lt"/>
                </a:rPr>
                <a:t>Údržba míst</a:t>
              </a:r>
            </a:p>
            <a:p>
              <a:pPr marL="180000" indent="-180000" eaLnBrk="0" hangingPunct="0">
                <a:lnSpc>
                  <a:spcPct val="90000"/>
                </a:lnSpc>
                <a:spcBef>
                  <a:spcPct val="50000"/>
                </a:spcBef>
                <a:buFontTx/>
                <a:buChar char="•"/>
                <a:tabLst>
                  <a:tab pos="119063" algn="l"/>
                </a:tabLst>
              </a:pPr>
              <a:r>
                <a:rPr lang="cs-CZ" sz="1200" b="1" dirty="0" smtClean="0">
                  <a:latin typeface="+mj-lt"/>
                </a:rPr>
                <a:t>Skladové místo</a:t>
              </a:r>
              <a:br>
                <a:rPr lang="cs-CZ" sz="1200" b="1" dirty="0" smtClean="0">
                  <a:latin typeface="+mj-lt"/>
                </a:rPr>
              </a:br>
              <a:r>
                <a:rPr lang="cs-CZ" sz="1200" i="1" dirty="0" smtClean="0">
                  <a:latin typeface="+mj-lt"/>
                </a:rPr>
                <a:t>Údržba skladových míst</a:t>
              </a:r>
              <a:endParaRPr lang="cs-CZ" sz="1200" i="1" dirty="0">
                <a:latin typeface="+mj-lt"/>
              </a:endParaRPr>
            </a:p>
          </p:txBody>
        </p:sp>
        <p:sp>
          <p:nvSpPr>
            <p:cNvPr id="69" name="AutoShape 22"/>
            <p:cNvSpPr>
              <a:spLocks noChangeArrowheads="1"/>
            </p:cNvSpPr>
            <p:nvPr/>
          </p:nvSpPr>
          <p:spPr bwMode="auto">
            <a:xfrm>
              <a:off x="5162280" y="1523475"/>
              <a:ext cx="541338" cy="719138"/>
            </a:xfrm>
            <a:prstGeom prst="rightArrow">
              <a:avLst>
                <a:gd name="adj1" fmla="val 50000"/>
                <a:gd name="adj2" fmla="val 25000"/>
              </a:avLst>
            </a:prstGeom>
            <a:solidFill>
              <a:srgbClr val="999F73"/>
            </a:solidFill>
            <a:ln w="38100">
              <a:solidFill>
                <a:srgbClr val="C3C7AD"/>
              </a:solidFill>
              <a:miter lim="800000"/>
              <a:headEnd/>
              <a:tailEnd/>
            </a:ln>
          </p:spPr>
          <p:txBody>
            <a:bodyPr wrap="none" anchor="ctr"/>
            <a:lstStyle/>
            <a:p>
              <a:endParaRPr lang="cs-CZ">
                <a:latin typeface="+mj-lt"/>
              </a:endParaRPr>
            </a:p>
          </p:txBody>
        </p:sp>
        <p:sp>
          <p:nvSpPr>
            <p:cNvPr id="70" name="Oval 28"/>
            <p:cNvSpPr>
              <a:spLocks noChangeArrowheads="1"/>
            </p:cNvSpPr>
            <p:nvPr/>
          </p:nvSpPr>
          <p:spPr bwMode="auto">
            <a:xfrm>
              <a:off x="5454383" y="963088"/>
              <a:ext cx="374650" cy="374650"/>
            </a:xfrm>
            <a:prstGeom prst="ellipse">
              <a:avLst/>
            </a:prstGeom>
            <a:solidFill>
              <a:srgbClr val="A8AD87"/>
            </a:solidFill>
            <a:ln w="38100">
              <a:solidFill>
                <a:srgbClr val="C3C7AD"/>
              </a:solidFill>
              <a:round/>
              <a:headEnd/>
              <a:tailEnd/>
            </a:ln>
          </p:spPr>
          <p:txBody>
            <a:bodyPr wrap="none" anchor="ctr"/>
            <a:lstStyle/>
            <a:p>
              <a:pPr algn="ctr"/>
              <a:r>
                <a:rPr lang="cs-CZ" sz="1800" dirty="0" smtClean="0">
                  <a:solidFill>
                    <a:schemeClr val="bg1"/>
                  </a:solidFill>
                  <a:latin typeface="+mj-lt"/>
                </a:rPr>
                <a:t>3</a:t>
              </a:r>
              <a:endParaRPr lang="cs-CZ" sz="1800" dirty="0">
                <a:solidFill>
                  <a:schemeClr val="bg1"/>
                </a:solidFill>
                <a:latin typeface="+mj-lt"/>
              </a:endParaRPr>
            </a:p>
          </p:txBody>
        </p:sp>
        <p:sp>
          <p:nvSpPr>
            <p:cNvPr id="71" name="Rectangle 20"/>
            <p:cNvSpPr>
              <a:spLocks noChangeArrowheads="1"/>
            </p:cNvSpPr>
            <p:nvPr/>
          </p:nvSpPr>
          <p:spPr bwMode="auto">
            <a:xfrm>
              <a:off x="3516094" y="1249745"/>
              <a:ext cx="1665515" cy="334067"/>
            </a:xfrm>
            <a:prstGeom prst="rect">
              <a:avLst/>
            </a:prstGeom>
            <a:solidFill>
              <a:schemeClr val="bg1"/>
            </a:solidFill>
            <a:ln w="12700">
              <a:noFill/>
              <a:miter lim="800000"/>
              <a:headEnd/>
              <a:tailEnd/>
            </a:ln>
          </p:spPr>
          <p:txBody>
            <a:bodyPr wrap="square" lIns="115888" tIns="58738" rIns="115888" bIns="58738">
              <a:spAutoFit/>
            </a:bodyPr>
            <a:lstStyle/>
            <a:p>
              <a:pPr defTabSz="1487488" eaLnBrk="0" hangingPunct="0">
                <a:buClr>
                  <a:srgbClr val="0000FF"/>
                </a:buClr>
              </a:pPr>
              <a:r>
                <a:rPr lang="cs-CZ" sz="1400" dirty="0" smtClean="0">
                  <a:solidFill>
                    <a:srgbClr val="808080"/>
                  </a:solidFill>
                  <a:latin typeface="+mj-lt"/>
                </a:rPr>
                <a:t>Ekonomika firmy</a:t>
              </a:r>
              <a:endParaRPr lang="cs-CZ" sz="1400" dirty="0">
                <a:solidFill>
                  <a:srgbClr val="808080"/>
                </a:solidFill>
                <a:latin typeface="+mj-lt"/>
              </a:endParaRPr>
            </a:p>
          </p:txBody>
        </p:sp>
        <p:sp>
          <p:nvSpPr>
            <p:cNvPr id="72" name="Rectangle 20"/>
            <p:cNvSpPr>
              <a:spLocks noChangeArrowheads="1"/>
            </p:cNvSpPr>
            <p:nvPr/>
          </p:nvSpPr>
          <p:spPr bwMode="auto">
            <a:xfrm>
              <a:off x="5856522" y="1249745"/>
              <a:ext cx="1665515" cy="334067"/>
            </a:xfrm>
            <a:prstGeom prst="rect">
              <a:avLst/>
            </a:prstGeom>
            <a:solidFill>
              <a:schemeClr val="bg1"/>
            </a:solidFill>
            <a:ln w="12700">
              <a:noFill/>
              <a:miter lim="800000"/>
              <a:headEnd/>
              <a:tailEnd/>
            </a:ln>
          </p:spPr>
          <p:txBody>
            <a:bodyPr wrap="square" lIns="115888" tIns="58738" rIns="115888" bIns="58738">
              <a:spAutoFit/>
            </a:bodyPr>
            <a:lstStyle/>
            <a:p>
              <a:pPr defTabSz="1487488" eaLnBrk="0" hangingPunct="0">
                <a:buClr>
                  <a:srgbClr val="0000FF"/>
                </a:buClr>
              </a:pPr>
              <a:r>
                <a:rPr lang="cs-CZ" sz="1400" dirty="0" smtClean="0">
                  <a:solidFill>
                    <a:srgbClr val="808080"/>
                  </a:solidFill>
                </a:rPr>
                <a:t>Definice výrobku</a:t>
              </a:r>
              <a:endParaRPr lang="cs-CZ" sz="1400" dirty="0">
                <a:solidFill>
                  <a:srgbClr val="808080"/>
                </a:solidFill>
              </a:endParaRPr>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cs-CZ" dirty="0" smtClean="0"/>
              <a:t>Shrnutí</a:t>
            </a:r>
            <a:endParaRPr lang="en-US" dirty="0"/>
          </a:p>
        </p:txBody>
      </p:sp>
      <p:sp>
        <p:nvSpPr>
          <p:cNvPr id="92162" name="Footer Placeholder 1"/>
          <p:cNvSpPr>
            <a:spLocks noGrp="1"/>
          </p:cNvSpPr>
          <p:nvPr>
            <p:ph type="ftr" sz="quarter" idx="10"/>
          </p:nvPr>
        </p:nvSpPr>
        <p:spPr>
          <a:noFill/>
        </p:spPr>
        <p:txBody>
          <a:bodyPr/>
          <a:lstStyle/>
          <a:p>
            <a:pPr algn="r"/>
            <a:r>
              <a:rPr lang="en-US" smtClean="0"/>
              <a:t>QS-SU-780</a:t>
            </a:r>
          </a:p>
        </p:txBody>
      </p:sp>
      <p:grpSp>
        <p:nvGrpSpPr>
          <p:cNvPr id="12" name="Group 11"/>
          <p:cNvGrpSpPr/>
          <p:nvPr/>
        </p:nvGrpSpPr>
        <p:grpSpPr>
          <a:xfrm>
            <a:off x="3127375" y="1276350"/>
            <a:ext cx="2681288" cy="3891359"/>
            <a:chOff x="3127375" y="1276350"/>
            <a:chExt cx="2681288" cy="3891359"/>
          </a:xfrm>
        </p:grpSpPr>
        <p:sp>
          <p:nvSpPr>
            <p:cNvPr id="380931" name="Rectangle 3"/>
            <p:cNvSpPr>
              <a:spLocks noChangeArrowheads="1"/>
            </p:cNvSpPr>
            <p:nvPr/>
          </p:nvSpPr>
          <p:spPr bwMode="auto">
            <a:xfrm>
              <a:off x="3321050" y="1503363"/>
              <a:ext cx="2487613" cy="1728787"/>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cs-CZ" dirty="0">
                <a:latin typeface="+mj-lt"/>
              </a:endParaRPr>
            </a:p>
          </p:txBody>
        </p:sp>
        <p:sp>
          <p:nvSpPr>
            <p:cNvPr id="92165" name="Rectangle 4"/>
            <p:cNvSpPr>
              <a:spLocks noChangeArrowheads="1"/>
            </p:cNvSpPr>
            <p:nvPr/>
          </p:nvSpPr>
          <p:spPr bwMode="auto">
            <a:xfrm>
              <a:off x="3348038" y="1600200"/>
              <a:ext cx="2451100" cy="334067"/>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cs-CZ" sz="1400" b="1" smtClean="0">
                  <a:solidFill>
                    <a:srgbClr val="003366"/>
                  </a:solidFill>
                  <a:latin typeface="+mj-lt"/>
                </a:rPr>
                <a:t>Výroba</a:t>
              </a:r>
              <a:endParaRPr lang="cs-CZ" sz="1400" b="1" dirty="0">
                <a:solidFill>
                  <a:srgbClr val="003366"/>
                </a:solidFill>
                <a:latin typeface="+mj-lt"/>
              </a:endParaRPr>
            </a:p>
          </p:txBody>
        </p:sp>
        <p:sp>
          <p:nvSpPr>
            <p:cNvPr id="92166" name="Text Box 5"/>
            <p:cNvSpPr txBox="1">
              <a:spLocks noChangeArrowheads="1"/>
            </p:cNvSpPr>
            <p:nvPr/>
          </p:nvSpPr>
          <p:spPr bwMode="auto">
            <a:xfrm>
              <a:off x="3309258" y="3321050"/>
              <a:ext cx="2492828" cy="1846659"/>
            </a:xfrm>
            <a:prstGeom prst="rect">
              <a:avLst/>
            </a:prstGeom>
            <a:noFill/>
            <a:ln w="38100">
              <a:noFill/>
              <a:miter lim="800000"/>
              <a:headEnd/>
              <a:tailEnd/>
            </a:ln>
          </p:spPr>
          <p:txBody>
            <a:bodyPr wrap="square">
              <a:spAutoFit/>
            </a:bodyPr>
            <a:lstStyle/>
            <a:p>
              <a:pPr marL="180000" indent="-180000" eaLnBrk="0" hangingPunct="0">
                <a:spcBef>
                  <a:spcPct val="50000"/>
                </a:spcBef>
                <a:buFont typeface="Arial" pitchFamily="34" charset="0"/>
                <a:buChar char="•"/>
                <a:tabLst>
                  <a:tab pos="119063" algn="l"/>
                </a:tabLst>
              </a:pPr>
              <a:r>
                <a:rPr lang="cs-CZ" sz="1200" b="1" dirty="0" smtClean="0">
                  <a:latin typeface="+mj-lt"/>
                </a:rPr>
                <a:t>Dílenský kalendář</a:t>
              </a:r>
              <a:r>
                <a:rPr lang="cs-CZ" sz="1200" dirty="0">
                  <a:latin typeface="+mj-lt"/>
                </a:rPr>
                <a:t/>
              </a:r>
              <a:br>
                <a:rPr lang="cs-CZ" sz="1200" dirty="0">
                  <a:latin typeface="+mj-lt"/>
                </a:rPr>
              </a:br>
              <a:r>
                <a:rPr lang="cs-CZ" sz="1200" i="1" dirty="0" smtClean="0">
                  <a:latin typeface="+mj-lt"/>
                </a:rPr>
                <a:t>Údržba kalendářů</a:t>
              </a:r>
            </a:p>
            <a:p>
              <a:pPr marL="180000" indent="-180000" eaLnBrk="0" hangingPunct="0">
                <a:spcBef>
                  <a:spcPct val="50000"/>
                </a:spcBef>
                <a:buFont typeface="Arial" pitchFamily="34" charset="0"/>
                <a:buChar char="•"/>
                <a:tabLst>
                  <a:tab pos="119063" algn="l"/>
                </a:tabLst>
              </a:pPr>
              <a:r>
                <a:rPr lang="cs-CZ" sz="1200" b="1" dirty="0" smtClean="0">
                  <a:latin typeface="+mj-lt"/>
                </a:rPr>
                <a:t>Úseky</a:t>
              </a:r>
              <a:r>
                <a:rPr lang="cs-CZ" sz="1200" dirty="0" smtClean="0">
                  <a:latin typeface="+mj-lt"/>
                </a:rPr>
                <a:t> </a:t>
              </a:r>
              <a:br>
                <a:rPr lang="cs-CZ" sz="1200" dirty="0" smtClean="0">
                  <a:latin typeface="+mj-lt"/>
                </a:rPr>
              </a:br>
              <a:r>
                <a:rPr lang="cs-CZ" sz="1200" i="1" dirty="0" smtClean="0">
                  <a:latin typeface="+mj-lt"/>
                </a:rPr>
                <a:t>Údržba úseků</a:t>
              </a:r>
            </a:p>
            <a:p>
              <a:pPr marL="180000" indent="-180000" eaLnBrk="0" hangingPunct="0">
                <a:spcBef>
                  <a:spcPct val="50000"/>
                </a:spcBef>
                <a:buFont typeface="Arial" pitchFamily="34" charset="0"/>
                <a:buChar char="•"/>
                <a:tabLst>
                  <a:tab pos="119063" algn="l"/>
                </a:tabLst>
              </a:pPr>
              <a:r>
                <a:rPr lang="cs-CZ" sz="1200" b="1" dirty="0" smtClean="0">
                  <a:latin typeface="+mj-lt"/>
                </a:rPr>
                <a:t>Výrobní středisko</a:t>
              </a:r>
              <a:br>
                <a:rPr lang="cs-CZ" sz="1200" b="1" dirty="0" smtClean="0">
                  <a:latin typeface="+mj-lt"/>
                </a:rPr>
              </a:br>
              <a:r>
                <a:rPr lang="cs-CZ" sz="1200" i="1" dirty="0" smtClean="0">
                  <a:latin typeface="+mj-lt"/>
                </a:rPr>
                <a:t>Údržba výrobních středisek</a:t>
              </a:r>
            </a:p>
            <a:p>
              <a:pPr marL="180000" indent="-180000" eaLnBrk="0" hangingPunct="0">
                <a:spcBef>
                  <a:spcPct val="50000"/>
                </a:spcBef>
                <a:buFont typeface="Arial" pitchFamily="34" charset="0"/>
                <a:buChar char="•"/>
                <a:tabLst>
                  <a:tab pos="119063" algn="l"/>
                </a:tabLst>
              </a:pPr>
              <a:r>
                <a:rPr lang="cs-CZ" sz="1200" b="1" dirty="0" smtClean="0">
                  <a:latin typeface="+mj-lt"/>
                </a:rPr>
                <a:t>Pracovní postupy</a:t>
              </a:r>
              <a:r>
                <a:rPr lang="cs-CZ" sz="1200" b="1" i="1" dirty="0" smtClean="0">
                  <a:latin typeface="+mj-lt"/>
                </a:rPr>
                <a:t/>
              </a:r>
              <a:br>
                <a:rPr lang="cs-CZ" sz="1200" b="1" i="1" dirty="0" smtClean="0">
                  <a:latin typeface="+mj-lt"/>
                </a:rPr>
              </a:br>
              <a:r>
                <a:rPr lang="cs-CZ" sz="1200" i="1" dirty="0" smtClean="0">
                  <a:latin typeface="+mj-lt"/>
                </a:rPr>
                <a:t>Údržba pracovních postupů </a:t>
              </a:r>
              <a:endParaRPr lang="cs-CZ" sz="1200" b="1" i="1" dirty="0" smtClean="0">
                <a:latin typeface="+mj-lt"/>
              </a:endParaRPr>
            </a:p>
          </p:txBody>
        </p:sp>
        <p:grpSp>
          <p:nvGrpSpPr>
            <p:cNvPr id="92167" name="Group 6"/>
            <p:cNvGrpSpPr>
              <a:grpSpLocks/>
            </p:cNvGrpSpPr>
            <p:nvPr/>
          </p:nvGrpSpPr>
          <p:grpSpPr bwMode="auto">
            <a:xfrm>
              <a:off x="3127375" y="1276350"/>
              <a:ext cx="477838" cy="477838"/>
              <a:chOff x="0" y="351"/>
              <a:chExt cx="401" cy="401"/>
            </a:xfrm>
          </p:grpSpPr>
          <p:sp>
            <p:nvSpPr>
              <p:cNvPr id="92169" name="Oval 7"/>
              <p:cNvSpPr>
                <a:spLocks noChangeArrowheads="1"/>
              </p:cNvSpPr>
              <p:nvPr/>
            </p:nvSpPr>
            <p:spPr bwMode="auto">
              <a:xfrm>
                <a:off x="0" y="351"/>
                <a:ext cx="401" cy="401"/>
              </a:xfrm>
              <a:prstGeom prst="ellipse">
                <a:avLst/>
              </a:prstGeom>
              <a:solidFill>
                <a:srgbClr val="A8AD87"/>
              </a:solidFill>
              <a:ln w="38100">
                <a:solidFill>
                  <a:srgbClr val="C3C7AD"/>
                </a:solidFill>
                <a:round/>
                <a:headEnd/>
                <a:tailEnd/>
              </a:ln>
            </p:spPr>
            <p:txBody>
              <a:bodyPr wrap="none" anchor="ctr"/>
              <a:lstStyle/>
              <a:p>
                <a:endParaRPr lang="cs-CZ">
                  <a:latin typeface="+mj-lt"/>
                </a:endParaRPr>
              </a:p>
            </p:txBody>
          </p:sp>
          <p:sp>
            <p:nvSpPr>
              <p:cNvPr id="92170" name="Text Box 8"/>
              <p:cNvSpPr txBox="1">
                <a:spLocks noChangeArrowheads="1"/>
              </p:cNvSpPr>
              <p:nvPr/>
            </p:nvSpPr>
            <p:spPr bwMode="auto">
              <a:xfrm>
                <a:off x="16" y="418"/>
                <a:ext cx="368" cy="307"/>
              </a:xfrm>
              <a:prstGeom prst="rect">
                <a:avLst/>
              </a:prstGeom>
              <a:noFill/>
              <a:ln w="38100">
                <a:noFill/>
                <a:miter lim="800000"/>
                <a:headEnd/>
                <a:tailEnd/>
              </a:ln>
            </p:spPr>
            <p:txBody>
              <a:bodyPr>
                <a:spAutoFit/>
              </a:bodyPr>
              <a:lstStyle/>
              <a:p>
                <a:pPr algn="ctr" eaLnBrk="0" hangingPunct="0">
                  <a:spcBef>
                    <a:spcPct val="50000"/>
                  </a:spcBef>
                </a:pPr>
                <a:r>
                  <a:rPr lang="cs-CZ" sz="1800" smtClean="0">
                    <a:solidFill>
                      <a:schemeClr val="bg1"/>
                    </a:solidFill>
                    <a:latin typeface="+mj-lt"/>
                  </a:rPr>
                  <a:t>4</a:t>
                </a:r>
                <a:endParaRPr lang="cs-CZ" sz="1800">
                  <a:solidFill>
                    <a:schemeClr val="bg1"/>
                  </a:solidFill>
                  <a:latin typeface="+mj-lt"/>
                </a:endParaRPr>
              </a:p>
            </p:txBody>
          </p:sp>
        </p:grpSp>
        <p:pic>
          <p:nvPicPr>
            <p:cNvPr id="92168" name="Picture 9" descr="BD05161_"/>
            <p:cNvPicPr>
              <a:picLocks noChangeAspect="1" noChangeArrowheads="1"/>
            </p:cNvPicPr>
            <p:nvPr/>
          </p:nvPicPr>
          <p:blipFill>
            <a:blip r:embed="rId3" cstate="print"/>
            <a:srcRect/>
            <a:stretch>
              <a:fillRect/>
            </a:stretch>
          </p:blipFill>
          <p:spPr bwMode="auto">
            <a:xfrm>
              <a:off x="4024313" y="1965325"/>
              <a:ext cx="1119187" cy="1082675"/>
            </a:xfrm>
            <a:prstGeom prst="rect">
              <a:avLst/>
            </a:prstGeom>
            <a:noFill/>
            <a:ln w="9525">
              <a:noFill/>
              <a:miter lim="800000"/>
              <a:headEnd/>
              <a:tailEnd/>
            </a:ln>
          </p:spPr>
        </p:pic>
      </p:grpSp>
    </p:spTree>
  </p:cSld>
  <p:clrMapOvr>
    <a:masterClrMapping/>
  </p:clrMapOvr>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21808</TotalTime>
  <Words>13058</Words>
  <Application>Microsoft Office PowerPoint</Application>
  <PresentationFormat>Předvádění na obrazovce (4:3)</PresentationFormat>
  <Paragraphs>1620</Paragraphs>
  <Slides>124</Slides>
  <Notes>124</Notes>
  <HiddenSlides>0</HiddenSlides>
  <MMClips>0</MMClips>
  <ScaleCrop>false</ScaleCrop>
  <HeadingPairs>
    <vt:vector size="4" baseType="variant">
      <vt:variant>
        <vt:lpstr>Motiv</vt:lpstr>
      </vt:variant>
      <vt:variant>
        <vt:i4>2</vt:i4>
      </vt:variant>
      <vt:variant>
        <vt:lpstr>Nadpisy snímků</vt:lpstr>
      </vt:variant>
      <vt:variant>
        <vt:i4>124</vt:i4>
      </vt:variant>
    </vt:vector>
  </HeadingPairs>
  <TitlesOfParts>
    <vt:vector size="126" baseType="lpstr">
      <vt:lpstr>2_EX06PP_template</vt:lpstr>
      <vt:lpstr>QAD 2010 Template</vt:lpstr>
      <vt:lpstr>QAD Enterprise Applications Standard Edition</vt:lpstr>
      <vt:lpstr>Domény, účetní jednotky,  místa a skladová místa</vt:lpstr>
      <vt:lpstr>Témata</vt:lpstr>
      <vt:lpstr>Cílové dovednosti</vt:lpstr>
      <vt:lpstr>Databáze</vt:lpstr>
      <vt:lpstr>Databáze a domény</vt:lpstr>
      <vt:lpstr>Účetní jednotky</vt:lpstr>
      <vt:lpstr>Místa</vt:lpstr>
      <vt:lpstr>Skladová místa</vt:lpstr>
      <vt:lpstr>Skladová místa</vt:lpstr>
      <vt:lpstr>Kódy statusu zásob</vt:lpstr>
      <vt:lpstr>Kódy statusu zásob</vt:lpstr>
      <vt:lpstr>Výrobní závod jedné úrovně</vt:lpstr>
      <vt:lpstr>Dvě skladová místa</vt:lpstr>
      <vt:lpstr>Nastavení účetní jednotky: adresa firmy</vt:lpstr>
      <vt:lpstr>Zrušení označení primární účetní jednotky</vt:lpstr>
      <vt:lpstr>Kód účetní jednotky</vt:lpstr>
      <vt:lpstr>Implicitní hodnoty řízení účtů</vt:lpstr>
      <vt:lpstr>Nastavení účetní jednotky: zadání banky</vt:lpstr>
      <vt:lpstr>Nastavení účetní jednotky: zadání banky</vt:lpstr>
      <vt:lpstr>Nastavení místa: kód statusu zásob</vt:lpstr>
      <vt:lpstr>Nastavení místa: kód</vt:lpstr>
      <vt:lpstr>Nastavení skladového místa</vt:lpstr>
      <vt:lpstr>Shrnutí</vt:lpstr>
      <vt:lpstr>Prezentace aplikace PowerPoint</vt:lpstr>
      <vt:lpstr>Shrnutí</vt:lpstr>
      <vt:lpstr>Cvičení</vt:lpstr>
      <vt:lpstr>Nastavení tiskárny</vt:lpstr>
      <vt:lpstr>Přidejte vaše jméno na tiskové sestavy</vt:lpstr>
      <vt:lpstr>Prezentace aplikace PowerPoint</vt:lpstr>
      <vt:lpstr>Prezentace aplikace PowerPoint</vt:lpstr>
      <vt:lpstr>Prezentace aplikace PowerPoint</vt:lpstr>
      <vt:lpstr>Prezentace aplikace PowerPoint</vt:lpstr>
      <vt:lpstr>QAD Enterprise Applications Standard Edition</vt:lpstr>
      <vt:lpstr>Ekonomika</vt:lpstr>
      <vt:lpstr>Ekonomika – témata</vt:lpstr>
      <vt:lpstr>Ekonomika – cílové dovednosti</vt:lpstr>
      <vt:lpstr>Kalendář HK</vt:lpstr>
      <vt:lpstr>Transakce a hlavní kniha</vt:lpstr>
      <vt:lpstr>Zapisování transakcí do hlavní knihy</vt:lpstr>
      <vt:lpstr>Ekonomické přehledy</vt:lpstr>
      <vt:lpstr>Kalendář hlavní knihy</vt:lpstr>
      <vt:lpstr>Kalendář hlavní knihy</vt:lpstr>
      <vt:lpstr>Standardní transakce</vt:lpstr>
      <vt:lpstr>Zápis transakce</vt:lpstr>
      <vt:lpstr>Standardní transakce</vt:lpstr>
      <vt:lpstr>Tisk rozvahy</vt:lpstr>
      <vt:lpstr>Rozvaha</vt:lpstr>
      <vt:lpstr>Shrnutí</vt:lpstr>
      <vt:lpstr>Cvičení</vt:lpstr>
      <vt:lpstr>Prezentace aplikace PowerPoint</vt:lpstr>
      <vt:lpstr>Prezentace aplikace PowerPoint</vt:lpstr>
      <vt:lpstr>QAD Enterprise Applications Standard Edition</vt:lpstr>
      <vt:lpstr>Definice výrobků</vt:lpstr>
      <vt:lpstr>Definice výrobků – Témata</vt:lpstr>
      <vt:lpstr>Definice výrobků – cílové dovednosti</vt:lpstr>
      <vt:lpstr>Průběh zpracování</vt:lpstr>
      <vt:lpstr>Řady výrobků</vt:lpstr>
      <vt:lpstr>Běžné náklady</vt:lpstr>
      <vt:lpstr>Prezentace aplikace PowerPoint</vt:lpstr>
      <vt:lpstr>Artikly</vt:lpstr>
      <vt:lpstr>Artikly</vt:lpstr>
      <vt:lpstr>Artikly</vt:lpstr>
      <vt:lpstr>Struktura výrobku</vt:lpstr>
      <vt:lpstr>Struktura výrobku</vt:lpstr>
      <vt:lpstr>Příklad: Řady výrobků</vt:lpstr>
      <vt:lpstr>Příklad: Metoda soustavy nákladů</vt:lpstr>
      <vt:lpstr>Příklad: informace artiklu</vt:lpstr>
      <vt:lpstr>Příklad: Data artiklu a zásoby</vt:lpstr>
      <vt:lpstr>Příklad: Data artiklu a zásoby</vt:lpstr>
      <vt:lpstr>Příklad: Plánování artiklu</vt:lpstr>
      <vt:lpstr>Příklad: nákladová data artiklu</vt:lpstr>
      <vt:lpstr>Příklad: struktura výrobku</vt:lpstr>
      <vt:lpstr>Příklad: zadání struktury výrobku</vt:lpstr>
      <vt:lpstr>Příklad: dotaz na strukturu výrobku</vt:lpstr>
      <vt:lpstr>Shrnutí</vt:lpstr>
      <vt:lpstr>Cvičení</vt:lpstr>
      <vt:lpstr>Prezentace aplikace PowerPoint</vt:lpstr>
      <vt:lpstr>Prezentace aplikace PowerPoint</vt:lpstr>
      <vt:lpstr>Prezentace aplikace PowerPoint</vt:lpstr>
      <vt:lpstr>Prezentace aplikace PowerPoint</vt:lpstr>
      <vt:lpstr>QAD Enterprise Applications Standard Edition</vt:lpstr>
      <vt:lpstr>Výroba</vt:lpstr>
      <vt:lpstr>Výroba – témata</vt:lpstr>
      <vt:lpstr>Výroba – cílové dovednosti</vt:lpstr>
      <vt:lpstr>Výroba – průběh zpracování</vt:lpstr>
      <vt:lpstr>Výroba: dílenský kalendář</vt:lpstr>
      <vt:lpstr>Úseky, výrobní střediska a stroje</vt:lpstr>
      <vt:lpstr>Výroba – pracovní postupy</vt:lpstr>
      <vt:lpstr>Příklad: Zadání dílenského kalendáře</vt:lpstr>
      <vt:lpstr>Příklad: zadání úseků</vt:lpstr>
      <vt:lpstr>Příklad: zadání úseků</vt:lpstr>
      <vt:lpstr>Příklad: Zadání výrobních středisek a strojů</vt:lpstr>
      <vt:lpstr>Příklad: Zadání výrobních středisek a strojů</vt:lpstr>
      <vt:lpstr>Příklad: zadání pracovního postupu</vt:lpstr>
      <vt:lpstr>Příklad: zadání pracovního postupu</vt:lpstr>
      <vt:lpstr>Zobrazení pracovního postupu</vt:lpstr>
      <vt:lpstr>Shrnutí</vt:lpstr>
      <vt:lpstr>Shrnutí</vt:lpstr>
      <vt:lpstr>Cvičení</vt:lpstr>
      <vt:lpstr>Prezentace aplikace PowerPoint</vt:lpstr>
      <vt:lpstr>QAD Enterprise Applications Standard Edition</vt:lpstr>
      <vt:lpstr>Kalkulace nákladů</vt:lpstr>
      <vt:lpstr>Kalkulace nákladů – témata</vt:lpstr>
      <vt:lpstr>Kalkulace nákladů – cílové dovednosti</vt:lpstr>
      <vt:lpstr>Zdroje údajů o nákladech výrobku</vt:lpstr>
      <vt:lpstr>Tok dat při výpočtech nákladů</vt:lpstr>
      <vt:lpstr>Výpočet nákladů pracovního postupu</vt:lpstr>
      <vt:lpstr>Výpočet nákladů pracovního postupu</vt:lpstr>
      <vt:lpstr>Výpočet nákladů</vt:lpstr>
      <vt:lpstr>Výpočet nákladů</vt:lpstr>
      <vt:lpstr>Výpočet nákladů struktury výrobku</vt:lpstr>
      <vt:lpstr>Přesun běžných nákladů do hlavní knihy</vt:lpstr>
      <vt:lpstr>Standardní objednávané množství</vt:lpstr>
      <vt:lpstr>Příklad: výpočet nákladů pracovního postupu</vt:lpstr>
      <vt:lpstr>Příklad: ověření výpočtu nákladů pracovního postupu</vt:lpstr>
      <vt:lpstr>Výpočet nákladů struktury výrobků</vt:lpstr>
      <vt:lpstr>Ověření vypočtených nákladů</vt:lpstr>
      <vt:lpstr>Přesun běžných nákladů do hlavní knihy</vt:lpstr>
      <vt:lpstr>Ověření nákladů v obou soustavách</vt:lpstr>
      <vt:lpstr>Shrnutí</vt:lpstr>
      <vt:lpstr>Shrnutí</vt:lpstr>
      <vt:lpstr>Activity</vt:lpstr>
      <vt:lpstr>Prezentace aplikace PowerPoint</vt:lpstr>
    </vt:vector>
  </TitlesOfParts>
  <Company>qad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Keksa</cp:lastModifiedBy>
  <cp:revision>1212</cp:revision>
  <cp:lastPrinted>2001-05-04T21:48:00Z</cp:lastPrinted>
  <dcterms:created xsi:type="dcterms:W3CDTF">1998-03-17T23:27:45Z</dcterms:created>
  <dcterms:modified xsi:type="dcterms:W3CDTF">2012-01-17T15:14:22Z</dcterms:modified>
</cp:coreProperties>
</file>