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12"/>
  </p:notesMasterIdLst>
  <p:handoutMasterIdLst>
    <p:handoutMasterId r:id="rId113"/>
  </p:handoutMasterIdLst>
  <p:sldIdLst>
    <p:sldId id="490" r:id="rId3"/>
    <p:sldId id="608" r:id="rId4"/>
    <p:sldId id="492" r:id="rId5"/>
    <p:sldId id="500" r:id="rId6"/>
    <p:sldId id="625" r:id="rId7"/>
    <p:sldId id="657" r:id="rId8"/>
    <p:sldId id="626" r:id="rId9"/>
    <p:sldId id="661" r:id="rId10"/>
    <p:sldId id="627" r:id="rId11"/>
    <p:sldId id="628" r:id="rId12"/>
    <p:sldId id="629" r:id="rId13"/>
    <p:sldId id="630" r:id="rId14"/>
    <p:sldId id="332" r:id="rId15"/>
    <p:sldId id="614" r:id="rId16"/>
    <p:sldId id="616" r:id="rId17"/>
    <p:sldId id="484" r:id="rId18"/>
    <p:sldId id="334" r:id="rId19"/>
    <p:sldId id="364" r:id="rId20"/>
    <p:sldId id="631" r:id="rId21"/>
    <p:sldId id="511" r:id="rId22"/>
    <p:sldId id="521" r:id="rId23"/>
    <p:sldId id="649" r:id="rId24"/>
    <p:sldId id="650" r:id="rId25"/>
    <p:sldId id="529" r:id="rId26"/>
    <p:sldId id="531" r:id="rId27"/>
    <p:sldId id="533" r:id="rId28"/>
    <p:sldId id="651" r:id="rId29"/>
    <p:sldId id="632" r:id="rId30"/>
    <p:sldId id="639" r:id="rId31"/>
    <p:sldId id="640" r:id="rId32"/>
    <p:sldId id="641" r:id="rId33"/>
    <p:sldId id="642" r:id="rId34"/>
    <p:sldId id="375" r:id="rId35"/>
    <p:sldId id="643" r:id="rId36"/>
    <p:sldId id="644" r:id="rId37"/>
    <p:sldId id="645" r:id="rId38"/>
    <p:sldId id="646" r:id="rId39"/>
    <p:sldId id="647" r:id="rId40"/>
    <p:sldId id="648" r:id="rId41"/>
    <p:sldId id="483" r:id="rId42"/>
    <p:sldId id="610" r:id="rId43"/>
    <p:sldId id="493" r:id="rId44"/>
    <p:sldId id="619" r:id="rId45"/>
    <p:sldId id="620" r:id="rId46"/>
    <p:sldId id="386" r:id="rId47"/>
    <p:sldId id="660" r:id="rId48"/>
    <p:sldId id="389" r:id="rId49"/>
    <p:sldId id="390" r:id="rId50"/>
    <p:sldId id="392" r:id="rId51"/>
    <p:sldId id="394" r:id="rId52"/>
    <p:sldId id="555" r:id="rId53"/>
    <p:sldId id="557" r:id="rId54"/>
    <p:sldId id="658" r:id="rId55"/>
    <p:sldId id="633" r:id="rId56"/>
    <p:sldId id="634" r:id="rId57"/>
    <p:sldId id="405" r:id="rId58"/>
    <p:sldId id="635" r:id="rId59"/>
    <p:sldId id="559" r:id="rId60"/>
    <p:sldId id="652" r:id="rId61"/>
    <p:sldId id="561" r:id="rId62"/>
    <p:sldId id="563" r:id="rId63"/>
    <p:sldId id="636" r:id="rId64"/>
    <p:sldId id="567" r:id="rId65"/>
    <p:sldId id="637" r:id="rId66"/>
    <p:sldId id="572" r:id="rId67"/>
    <p:sldId id="653" r:id="rId68"/>
    <p:sldId id="654" r:id="rId69"/>
    <p:sldId id="468" r:id="rId70"/>
    <p:sldId id="412" r:id="rId71"/>
    <p:sldId id="611" r:id="rId72"/>
    <p:sldId id="495" r:id="rId73"/>
    <p:sldId id="621" r:id="rId74"/>
    <p:sldId id="622" r:id="rId75"/>
    <p:sldId id="417" r:id="rId76"/>
    <p:sldId id="419" r:id="rId77"/>
    <p:sldId id="420" r:id="rId78"/>
    <p:sldId id="422" r:id="rId79"/>
    <p:sldId id="575" r:id="rId80"/>
    <p:sldId id="577" r:id="rId81"/>
    <p:sldId id="579" r:id="rId82"/>
    <p:sldId id="582" r:id="rId83"/>
    <p:sldId id="638" r:id="rId84"/>
    <p:sldId id="585" r:id="rId85"/>
    <p:sldId id="469" r:id="rId86"/>
    <p:sldId id="470" r:id="rId87"/>
    <p:sldId id="433" r:id="rId88"/>
    <p:sldId id="612" r:id="rId89"/>
    <p:sldId id="476" r:id="rId90"/>
    <p:sldId id="623" r:id="rId91"/>
    <p:sldId id="624" r:id="rId92"/>
    <p:sldId id="435" r:id="rId93"/>
    <p:sldId id="437" r:id="rId94"/>
    <p:sldId id="438" r:id="rId95"/>
    <p:sldId id="589" r:id="rId96"/>
    <p:sldId id="590" r:id="rId97"/>
    <p:sldId id="591" r:id="rId98"/>
    <p:sldId id="442" r:id="rId99"/>
    <p:sldId id="593" r:id="rId100"/>
    <p:sldId id="595" r:id="rId101"/>
    <p:sldId id="597" r:id="rId102"/>
    <p:sldId id="599" r:id="rId103"/>
    <p:sldId id="601" r:id="rId104"/>
    <p:sldId id="603" r:id="rId105"/>
    <p:sldId id="655" r:id="rId106"/>
    <p:sldId id="605" r:id="rId107"/>
    <p:sldId id="656" r:id="rId108"/>
    <p:sldId id="471" r:id="rId109"/>
    <p:sldId id="472" r:id="rId110"/>
    <p:sldId id="481" r:id="rId111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D3B4"/>
    <a:srgbClr val="E7E6E8"/>
    <a:srgbClr val="96D0C8"/>
    <a:srgbClr val="FAF6EB"/>
    <a:srgbClr val="FFFFCC"/>
    <a:srgbClr val="DDDBC9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6527" autoAdjust="0"/>
    <p:restoredTop sz="94111" autoAdjust="0"/>
  </p:normalViewPr>
  <p:slideViewPr>
    <p:cSldViewPr snapToGrid="0">
      <p:cViewPr varScale="1">
        <p:scale>
          <a:sx n="91" d="100"/>
          <a:sy n="91" d="100"/>
        </p:scale>
        <p:origin x="-930" y="-114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tableStyles" Target="tableStyle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slide" Target="slides/slide108.xml"/><Relationship Id="rId115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B7C39-3DE2-46BC-9E41-3DD1D1548802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46</a:t>
            </a:fld>
            <a:endParaRPr lang="en-US" sz="80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796DB3-177C-43DE-AD01-E91F72ABA323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77B15E-0ACD-43E7-BA59-64D095656983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C5835-FDEF-4ABE-BB2E-D620EE37466A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857D8-6BDD-41C4-BDDB-B62A1237D545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7BA93-2A27-4545-A376-0850AC1009F9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1C16DA-4911-4528-A8B7-190751AF03E1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45C73-5EAE-450D-8AB0-121C6A744C22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06E94-92D4-4255-97A5-F39EFE32A049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E50A4-9385-405B-9E80-1CDA38261128}" type="slidenum">
              <a:rPr lang="en-US" smtClean="0"/>
              <a:pPr/>
              <a:t>93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C005E0-925E-4A17-8937-B5042694404A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14B95A-15F7-4215-BB65-F5F19828904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D0D893-125F-4CBF-A0D0-EAC2938DAA5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146E15-DABA-45B3-81FE-6A03CB99F127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w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5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800" b="0" dirty="0" smtClean="0"/>
              <a:t>设置域，会计单位，地点，库位</a:t>
            </a:r>
            <a:endParaRPr lang="en-US" sz="28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种会计层：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正式层</a:t>
            </a:r>
            <a:r>
              <a:rPr lang="zh-CN" altLang="en-US" dirty="0" smtClean="0"/>
              <a:t>：法定账簿（主层）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必需的层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只有一个正式层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管理层</a:t>
            </a:r>
            <a:r>
              <a:rPr lang="zh-CN" altLang="en-US" dirty="0" smtClean="0"/>
              <a:t>：用于管理附加事务的目的，例如转化为不同的会计准则。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可选层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可以没有，一个或多个层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临时层</a:t>
            </a:r>
            <a:r>
              <a:rPr lang="zh-CN" altLang="en-US" dirty="0" smtClean="0"/>
              <a:t>：允许创建临时过账。这些用于模拟会计分录，或在事务过账到管理或正式层之前，需要由经理批准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可选层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可以没有，一个或多个层</a:t>
            </a:r>
            <a:endParaRPr lang="en-US" sz="24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会计层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</a:t>
            </a:r>
            <a:r>
              <a:rPr lang="zh-CN" altLang="en-US" dirty="0" smtClean="0"/>
              <a:t>核对工艺流程成本卷积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QS-SU-810</a:t>
            </a:r>
          </a:p>
        </p:txBody>
      </p:sp>
      <p:pic>
        <p:nvPicPr>
          <p:cNvPr id="1044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813643"/>
            <a:ext cx="57340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产品结构成本卷积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QS-SU-820</a:t>
            </a:r>
          </a:p>
        </p:txBody>
      </p:sp>
      <p:pic>
        <p:nvPicPr>
          <p:cNvPr id="1054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934568"/>
            <a:ext cx="7437437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895005"/>
            <a:ext cx="6164263" cy="69691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核对成本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QS-SU-830</a:t>
            </a:r>
          </a:p>
        </p:txBody>
      </p:sp>
      <p:pic>
        <p:nvPicPr>
          <p:cNvPr id="106499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816093"/>
            <a:ext cx="57435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移动现行成本集到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成本集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871" y="1077149"/>
            <a:ext cx="7389813" cy="4943475"/>
            <a:chOff x="866871" y="1614488"/>
            <a:chExt cx="7389813" cy="4943475"/>
          </a:xfrm>
        </p:grpSpPr>
        <p:pic>
          <p:nvPicPr>
            <p:cNvPr id="10752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6871" y="1614488"/>
              <a:ext cx="7389813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5" name="Rectangle 9"/>
            <p:cNvSpPr>
              <a:spLocks noChangeArrowheads="1"/>
            </p:cNvSpPr>
            <p:nvPr/>
          </p:nvSpPr>
          <p:spPr bwMode="auto">
            <a:xfrm>
              <a:off x="1800225" y="2563813"/>
              <a:ext cx="6221413" cy="67945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7526" name="Rectangle 10"/>
            <p:cNvSpPr>
              <a:spLocks noChangeArrowheads="1"/>
            </p:cNvSpPr>
            <p:nvPr/>
          </p:nvSpPr>
          <p:spPr bwMode="auto">
            <a:xfrm>
              <a:off x="876300" y="4629150"/>
              <a:ext cx="6523038" cy="2159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移动现行成本集到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成本集</a:t>
            </a:r>
            <a:endParaRPr lang="en-US" dirty="0" smtClean="0"/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QS-SU-841</a:t>
            </a:r>
          </a:p>
        </p:txBody>
      </p:sp>
      <p:pic>
        <p:nvPicPr>
          <p:cNvPr id="10854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52554"/>
            <a:ext cx="8685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核对成本在现行成本集和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成本集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QS-SU-850</a:t>
            </a:r>
          </a:p>
        </p:txBody>
      </p:sp>
      <p:pic>
        <p:nvPicPr>
          <p:cNvPr id="109571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787420"/>
            <a:ext cx="5724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物料成本维护</a:t>
            </a:r>
            <a:endParaRPr lang="en-US" dirty="0" smtClean="0"/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QS-SU-860</a:t>
            </a:r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6042418" y="2874220"/>
            <a:ext cx="2817812" cy="213904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zh-CN" altLang="en-US" sz="1400" b="1" dirty="0" smtClean="0">
                <a:latin typeface="+mj-lt"/>
              </a:rPr>
              <a:t>产品类</a:t>
            </a:r>
            <a:r>
              <a:rPr lang="en-US" sz="1400" dirty="0">
                <a:latin typeface="+mj-lt"/>
              </a:rPr>
              <a:t>	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</a:t>
            </a:r>
            <a:r>
              <a:rPr lang="zh-CN" altLang="en-US" sz="1400" dirty="0" smtClean="0">
                <a:latin typeface="+mj-lt"/>
              </a:rPr>
              <a:t>产品类维护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现行成本方法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库存会计控制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物料数据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物料主文件维护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产品结构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产品结构维护</a:t>
            </a:r>
            <a:endParaRPr lang="en-US" sz="1400" i="1" dirty="0">
              <a:latin typeface="+mj-lt"/>
            </a:endParaRPr>
          </a:p>
        </p:txBody>
      </p:sp>
      <p:sp>
        <p:nvSpPr>
          <p:cNvPr id="43" name="Text Box 53"/>
          <p:cNvSpPr txBox="1">
            <a:spLocks noChangeArrowheads="1"/>
          </p:cNvSpPr>
          <p:nvPr/>
        </p:nvSpPr>
        <p:spPr bwMode="auto">
          <a:xfrm>
            <a:off x="3200793" y="2885333"/>
            <a:ext cx="2630487" cy="17081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>GL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日历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b="1" dirty="0">
                <a:solidFill>
                  <a:srgbClr val="808080"/>
                </a:solidFill>
                <a:latin typeface="+mj-lt"/>
              </a:rPr>
            </a:br>
            <a:r>
              <a:rPr lang="en-US" sz="1400" b="1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en-US" sz="1400" i="1" dirty="0">
                <a:solidFill>
                  <a:srgbClr val="808080"/>
                </a:solidFill>
                <a:latin typeface="+mj-lt"/>
              </a:rPr>
              <a:t>GL 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日历维护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i="1" dirty="0" smtClean="0">
                <a:solidFill>
                  <a:srgbClr val="808080"/>
                </a:solidFill>
                <a:latin typeface="+mj-lt"/>
              </a:rPr>
              <a:t>	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过账信息到</a:t>
            </a:r>
            <a:r>
              <a:rPr lang="en-US" sz="1400" b="1" dirty="0" smtClean="0">
                <a:solidFill>
                  <a:srgbClr val="808080"/>
                </a:solidFill>
                <a:latin typeface="+mj-lt"/>
              </a:rPr>
              <a:t>GL 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b="1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事务过账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tabLst>
                <a:tab pos="119063" algn="l"/>
              </a:tabLst>
            </a:pP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endParaRPr lang="en-US" sz="1400" i="1" dirty="0">
              <a:solidFill>
                <a:srgbClr val="808080"/>
              </a:solidFill>
              <a:latin typeface="+mj-lt"/>
            </a:endParaRPr>
          </a:p>
        </p:txBody>
      </p:sp>
      <p:sp>
        <p:nvSpPr>
          <p:cNvPr id="44" name="Text Box 55"/>
          <p:cNvSpPr txBox="1">
            <a:spLocks noChangeArrowheads="1"/>
          </p:cNvSpPr>
          <p:nvPr/>
        </p:nvSpPr>
        <p:spPr bwMode="auto">
          <a:xfrm>
            <a:off x="371868" y="2885333"/>
            <a:ext cx="2593975" cy="32162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公司地址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公司地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址维护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会计单位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会计单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位代码维护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缺省的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会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计单位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endParaRPr lang="en-US" sz="1400" dirty="0" smtClean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tabLst>
                <a:tab pos="119063" algn="l"/>
              </a:tabLst>
            </a:pPr>
            <a:r>
              <a:rPr lang="en-US" altLang="zh-CN" sz="1400" dirty="0" smtClean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系统</a:t>
            </a:r>
            <a:r>
              <a:rPr lang="en-US" altLang="zh-CN" sz="1400" i="1" dirty="0" smtClean="0">
                <a:solidFill>
                  <a:srgbClr val="808080"/>
                </a:solidFill>
                <a:latin typeface="+mj-lt"/>
              </a:rPr>
              <a:t>/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账户控制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银行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银行维护和应收账款控制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库存状态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tabLst>
                <a:tab pos="119063" algn="l"/>
              </a:tabLst>
            </a:pPr>
            <a:r>
              <a:rPr lang="en-US" altLang="zh-CN" sz="1400" dirty="0" smtClean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库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存状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态代码维护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地点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地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点维护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库位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库位维护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</p:txBody>
      </p:sp>
      <p:sp>
        <p:nvSpPr>
          <p:cNvPr id="45" name="Oval 55"/>
          <p:cNvSpPr>
            <a:spLocks noChangeArrowheads="1"/>
          </p:cNvSpPr>
          <p:nvPr/>
        </p:nvSpPr>
        <p:spPr bwMode="auto">
          <a:xfrm>
            <a:off x="6802438" y="153011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" name="Rectangle 82"/>
          <p:cNvSpPr>
            <a:spLocks noChangeArrowheads="1"/>
          </p:cNvSpPr>
          <p:nvPr/>
        </p:nvSpPr>
        <p:spPr bwMode="auto">
          <a:xfrm>
            <a:off x="431800" y="107926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" name="Rectangle 83"/>
          <p:cNvSpPr>
            <a:spLocks noChangeArrowheads="1"/>
          </p:cNvSpPr>
          <p:nvPr/>
        </p:nvSpPr>
        <p:spPr bwMode="auto">
          <a:xfrm>
            <a:off x="3378200" y="107926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8" name="Rectangle 84"/>
          <p:cNvSpPr>
            <a:spLocks noChangeArrowheads="1"/>
          </p:cNvSpPr>
          <p:nvPr/>
        </p:nvSpPr>
        <p:spPr bwMode="auto">
          <a:xfrm>
            <a:off x="6305550" y="107926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9" name="Rectangle 85"/>
          <p:cNvSpPr>
            <a:spLocks noChangeArrowheads="1"/>
          </p:cNvSpPr>
          <p:nvPr/>
        </p:nvSpPr>
        <p:spPr bwMode="auto">
          <a:xfrm>
            <a:off x="3367384" y="117609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公司财务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50" name="Rectangle 86"/>
          <p:cNvSpPr>
            <a:spLocks noChangeArrowheads="1"/>
          </p:cNvSpPr>
          <p:nvPr/>
        </p:nvSpPr>
        <p:spPr bwMode="auto">
          <a:xfrm>
            <a:off x="623888" y="109989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/>
              <a:t>域，会计单位，地点，库位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51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62536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88"/>
          <p:cNvSpPr>
            <a:spLocks noChangeArrowheads="1"/>
          </p:cNvSpPr>
          <p:nvPr/>
        </p:nvSpPr>
        <p:spPr bwMode="auto">
          <a:xfrm>
            <a:off x="6350070" y="117609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产品定义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53" name="Group 89"/>
          <p:cNvGrpSpPr>
            <a:grpSpLocks/>
          </p:cNvGrpSpPr>
          <p:nvPr/>
        </p:nvGrpSpPr>
        <p:grpSpPr bwMode="auto">
          <a:xfrm>
            <a:off x="688975" y="1841260"/>
            <a:ext cx="2117725" cy="863600"/>
            <a:chOff x="673" y="1182"/>
            <a:chExt cx="1810" cy="739"/>
          </a:xfrm>
        </p:grpSpPr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6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8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7" name="Group 103"/>
          <p:cNvGrpSpPr>
            <a:grpSpLocks/>
          </p:cNvGrpSpPr>
          <p:nvPr/>
        </p:nvGrpSpPr>
        <p:grpSpPr bwMode="auto">
          <a:xfrm>
            <a:off x="184150" y="852248"/>
            <a:ext cx="477838" cy="477837"/>
            <a:chOff x="0" y="351"/>
            <a:chExt cx="401" cy="401"/>
          </a:xfrm>
        </p:grpSpPr>
        <p:sp>
          <p:nvSpPr>
            <p:cNvPr id="68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70" name="Group 106"/>
          <p:cNvGrpSpPr>
            <a:grpSpLocks/>
          </p:cNvGrpSpPr>
          <p:nvPr/>
        </p:nvGrpSpPr>
        <p:grpSpPr bwMode="auto">
          <a:xfrm>
            <a:off x="3098800" y="852248"/>
            <a:ext cx="477838" cy="477837"/>
            <a:chOff x="0" y="351"/>
            <a:chExt cx="401" cy="401"/>
          </a:xfrm>
        </p:grpSpPr>
        <p:sp>
          <p:nvSpPr>
            <p:cNvPr id="71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73" name="Group 109"/>
          <p:cNvGrpSpPr>
            <a:grpSpLocks/>
          </p:cNvGrpSpPr>
          <p:nvPr/>
        </p:nvGrpSpPr>
        <p:grpSpPr bwMode="auto">
          <a:xfrm>
            <a:off x="6027738" y="852248"/>
            <a:ext cx="477837" cy="477837"/>
            <a:chOff x="0" y="351"/>
            <a:chExt cx="401" cy="401"/>
          </a:xfrm>
        </p:grpSpPr>
        <p:sp>
          <p:nvSpPr>
            <p:cNvPr id="74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76" name="AutoShape 120"/>
          <p:cNvSpPr>
            <a:spLocks noChangeArrowheads="1"/>
          </p:cNvSpPr>
          <p:nvPr/>
        </p:nvSpPr>
        <p:spPr bwMode="auto">
          <a:xfrm>
            <a:off x="2787650" y="156979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7" name="AutoShape 121"/>
          <p:cNvSpPr>
            <a:spLocks noChangeArrowheads="1"/>
          </p:cNvSpPr>
          <p:nvPr/>
        </p:nvSpPr>
        <p:spPr bwMode="auto">
          <a:xfrm>
            <a:off x="5738813" y="156979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78" name="Picture 19"/>
          <p:cNvPicPr>
            <a:picLocks noChangeAspect="1" noChangeArrowheads="1"/>
          </p:cNvPicPr>
          <p:nvPr/>
        </p:nvPicPr>
        <p:blipFill>
          <a:blip r:embed="rId4" cstate="print">
            <a:lum contrast="-66000"/>
          </a:blip>
          <a:srcRect/>
          <a:stretch>
            <a:fillRect/>
          </a:stretch>
        </p:blipFill>
        <p:spPr bwMode="auto">
          <a:xfrm>
            <a:off x="7215188" y="156821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5913438" cy="4291469"/>
            <a:chOff x="1644650" y="1538288"/>
            <a:chExt cx="5913438" cy="4291469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制造</a:t>
              </a:r>
              <a:endParaRPr lang="en-US" sz="1400" b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95218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zh-CN" altLang="en-US" sz="1400" b="1" dirty="0" smtClean="0">
                  <a:solidFill>
                    <a:srgbClr val="003366"/>
                  </a:solidFill>
                  <a:latin typeface="+mj-lt"/>
                </a:rPr>
                <a:t>成本计算</a:t>
              </a:r>
              <a:endParaRPr lang="en-US" sz="1400" b="1" dirty="0">
                <a:solidFill>
                  <a:srgbClr val="003366"/>
                </a:solidFill>
                <a:latin typeface="+mj-lt"/>
              </a:endParaRP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6004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工艺流程成本卷积</a:t>
              </a:r>
              <a:r>
                <a:rPr lang="en-US" sz="1400" b="1" dirty="0">
                  <a:latin typeface="+mj-lt"/>
                </a:rPr>
                <a:t/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zh-CN" altLang="en-US" sz="1400" i="1" dirty="0" smtClean="0"/>
                <a:t>工艺流程成本卷积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产品结构成本卷积</a:t>
              </a:r>
              <a:r>
                <a:rPr lang="en-US" sz="1400" b="1" dirty="0">
                  <a:latin typeface="+mj-lt"/>
                </a:rPr>
                <a:t/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</a:t>
              </a:r>
              <a:r>
                <a:rPr lang="zh-CN" altLang="en-US" sz="1400" i="1" dirty="0" smtClean="0"/>
                <a:t>产品结构成本卷积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复制现行成本到</a:t>
              </a:r>
              <a:r>
                <a:rPr lang="en-US" sz="1400" b="1" dirty="0" smtClean="0">
                  <a:latin typeface="+mj-lt"/>
                </a:rPr>
                <a:t>GL </a:t>
              </a:r>
              <a:r>
                <a:rPr lang="en-US" sz="1400" b="1" dirty="0">
                  <a:latin typeface="+mj-lt"/>
                </a:rPr>
                <a:t/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</a:t>
              </a:r>
              <a:r>
                <a:rPr lang="zh-CN" altLang="en-US" sz="1400" i="1" dirty="0" smtClean="0">
                  <a:latin typeface="+mj-lt"/>
                </a:rPr>
                <a:t>现行成本集转移到</a:t>
              </a:r>
              <a:r>
                <a:rPr lang="en-US" sz="1400" i="1" dirty="0" smtClean="0">
                  <a:latin typeface="+mj-lt"/>
                </a:rPr>
                <a:t>GL</a:t>
              </a:r>
              <a:r>
                <a:rPr lang="zh-CN" altLang="en-US" sz="1400" i="1" dirty="0" smtClean="0">
                  <a:latin typeface="+mj-lt"/>
                </a:rPr>
                <a:t>成本集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80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997075" y="3582988"/>
              <a:ext cx="2593975" cy="224676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车间日历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车间日历维护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部门</a:t>
              </a: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部门维护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工作中心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工作中心维护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工艺流程</a:t>
              </a:r>
              <a:r>
                <a:rPr lang="en-US" sz="1400" dirty="0" smtClean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endParaRPr lang="en-US" sz="1400" i="1" dirty="0" smtClean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tabLst>
                  <a:tab pos="119063" algn="l"/>
                </a:tabLst>
              </a:pPr>
              <a:r>
                <a:rPr lang="en-US" altLang="zh-CN" sz="1400" i="1" dirty="0" smtClean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工艺流程维护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QS-SU-880</a:t>
            </a:r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定义</a:t>
            </a:r>
            <a:endParaRPr lang="en-US" dirty="0" smtClean="0"/>
          </a:p>
          <a:p>
            <a:pPr eaLnBrk="1" hangingPunct="1"/>
            <a:r>
              <a:rPr lang="zh-CN" altLang="en-US" b="1" dirty="0" smtClean="0"/>
              <a:t>事务货币</a:t>
            </a:r>
            <a:r>
              <a:rPr lang="en-US" dirty="0" smtClean="0"/>
              <a:t>: </a:t>
            </a:r>
          </a:p>
          <a:p>
            <a:pPr lvl="3" eaLnBrk="1" hangingPunct="1"/>
            <a:r>
              <a:rPr lang="zh-CN" altLang="en-US" dirty="0" smtClean="0"/>
              <a:t>以事务货币记录事务</a:t>
            </a:r>
            <a:r>
              <a:rPr lang="en-US" dirty="0" smtClean="0"/>
              <a:t>. </a:t>
            </a:r>
          </a:p>
          <a:p>
            <a:pPr eaLnBrk="1" hangingPunct="1"/>
            <a:r>
              <a:rPr lang="zh-CN" altLang="en-US" b="1" dirty="0" smtClean="0"/>
              <a:t>基本货币</a:t>
            </a:r>
            <a:r>
              <a:rPr lang="en-US" dirty="0" smtClean="0"/>
              <a:t>:</a:t>
            </a:r>
          </a:p>
          <a:p>
            <a:pPr lvl="3" eaLnBrk="1" hangingPunct="1"/>
            <a:r>
              <a:rPr lang="zh-CN" altLang="en-US" dirty="0" smtClean="0"/>
              <a:t>以会计单位的基本货币记录事务</a:t>
            </a:r>
            <a:r>
              <a:rPr lang="en-US" dirty="0" smtClean="0"/>
              <a:t>. </a:t>
            </a:r>
          </a:p>
          <a:p>
            <a:pPr eaLnBrk="1" hangingPunct="1"/>
            <a:r>
              <a:rPr lang="zh-CN" altLang="en-US" b="1" dirty="0" smtClean="0"/>
              <a:t>法定货币</a:t>
            </a:r>
            <a:r>
              <a:rPr lang="en-US" dirty="0" smtClean="0"/>
              <a:t>:</a:t>
            </a:r>
          </a:p>
          <a:p>
            <a:pPr lvl="3" eaLnBrk="1" hangingPunct="1"/>
            <a:r>
              <a:rPr lang="zh-CN" altLang="en-US" dirty="0" smtClean="0"/>
              <a:t>以法定的货币记录事务，用于法定报表打印</a:t>
            </a:r>
            <a:r>
              <a:rPr lang="en-US" dirty="0" smtClean="0"/>
              <a:t>. 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双基准货币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QS-SU-090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角色</a:t>
            </a:r>
            <a:endParaRPr lang="en-US" dirty="0" smtClean="0"/>
          </a:p>
          <a:p>
            <a:pPr lvl="1"/>
            <a:r>
              <a:rPr lang="zh-CN" altLang="en-US" dirty="0" smtClean="0"/>
              <a:t>设置角色</a:t>
            </a:r>
            <a:r>
              <a:rPr lang="en-US" dirty="0" smtClean="0"/>
              <a:t>(</a:t>
            </a:r>
            <a:r>
              <a:rPr lang="zh-CN" altLang="en-US" dirty="0" smtClean="0"/>
              <a:t>角色建立</a:t>
            </a:r>
            <a:r>
              <a:rPr lang="en-US" dirty="0" smtClean="0"/>
              <a:t>) </a:t>
            </a:r>
          </a:p>
          <a:p>
            <a:pPr lvl="1"/>
            <a:r>
              <a:rPr lang="zh-CN" altLang="en-US" dirty="0" smtClean="0"/>
              <a:t>设置角色许可</a:t>
            </a:r>
            <a:r>
              <a:rPr lang="en-US" dirty="0" smtClean="0"/>
              <a:t>(</a:t>
            </a:r>
            <a:r>
              <a:rPr lang="zh-CN" altLang="en-US" dirty="0" smtClean="0"/>
              <a:t>角色许可维护</a:t>
            </a:r>
            <a:r>
              <a:rPr lang="en-US" dirty="0" smtClean="0"/>
              <a:t>) </a:t>
            </a:r>
          </a:p>
          <a:p>
            <a:pPr eaLnBrk="1" hangingPunct="1"/>
            <a:r>
              <a:rPr lang="zh-CN" altLang="en-US" dirty="0" smtClean="0"/>
              <a:t>用户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设置用户</a:t>
            </a:r>
            <a:r>
              <a:rPr lang="en-US" dirty="0" smtClean="0"/>
              <a:t>(</a:t>
            </a:r>
            <a:r>
              <a:rPr lang="zh-CN" altLang="en-US" dirty="0" smtClean="0"/>
              <a:t>用户维护</a:t>
            </a:r>
            <a:r>
              <a:rPr lang="en-US" dirty="0" smtClean="0"/>
              <a:t>) </a:t>
            </a:r>
          </a:p>
          <a:p>
            <a:r>
              <a:rPr lang="zh-CN" altLang="en-US" dirty="0" smtClean="0"/>
              <a:t>访问</a:t>
            </a:r>
            <a:endParaRPr lang="en-US" dirty="0" smtClean="0"/>
          </a:p>
          <a:p>
            <a:pPr lvl="1"/>
            <a:r>
              <a:rPr lang="zh-CN" altLang="en-US" dirty="0" smtClean="0"/>
              <a:t>设置用户访问域</a:t>
            </a:r>
            <a:r>
              <a:rPr lang="en-US" altLang="zh-CN" dirty="0" smtClean="0"/>
              <a:t>/</a:t>
            </a:r>
            <a:r>
              <a:rPr lang="zh-CN" altLang="en-US" dirty="0" smtClean="0"/>
              <a:t>会计单位（用户域</a:t>
            </a:r>
            <a:r>
              <a:rPr lang="en-US" altLang="zh-CN" dirty="0" smtClean="0"/>
              <a:t>/</a:t>
            </a:r>
            <a:r>
              <a:rPr lang="zh-CN" altLang="en-US" dirty="0" smtClean="0"/>
              <a:t>会计单位的访问维护）</a:t>
            </a:r>
            <a:r>
              <a:rPr lang="en-US" dirty="0" smtClean="0"/>
              <a:t> </a:t>
            </a:r>
          </a:p>
          <a:p>
            <a:pPr eaLnBrk="1" hangingPunct="1"/>
            <a:r>
              <a:rPr lang="zh-CN" altLang="en-US" dirty="0" smtClean="0"/>
              <a:t>整体连接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设置每个用户在会计单位的角色（角色成员维护）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用户和角色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QS-SU-100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会计单位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4828"/>
            <a:ext cx="7312025" cy="4746625"/>
            <a:chOff x="906463" y="1417638"/>
            <a:chExt cx="7312025" cy="4746625"/>
          </a:xfrm>
        </p:grpSpPr>
        <p:sp>
          <p:nvSpPr>
            <p:cNvPr id="120912" name="Rectangle 80"/>
            <p:cNvSpPr>
              <a:spLocks noChangeArrowheads="1"/>
            </p:cNvSpPr>
            <p:nvPr/>
          </p:nvSpPr>
          <p:spPr bwMode="auto">
            <a:xfrm>
              <a:off x="4570413" y="1827213"/>
              <a:ext cx="3644900" cy="13208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zh-CN" altLang="en-US" sz="2000" dirty="0" smtClean="0"/>
                <a:t>会计单位是具有财务报告责任基本业务单位</a:t>
              </a:r>
              <a:endParaRPr lang="en-US" altLang="zh-CN" sz="2000" dirty="0" smtClean="0"/>
            </a:p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zh-CN" altLang="en-US" sz="2000" dirty="0" smtClean="0"/>
                <a:t>会计单位可以有一个或多个所需的地点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5365" name="Rectangle 82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83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5367" name="Group 84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5417" name="Freeform 85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AutoShape 86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Freeform 87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Freeform 88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AutoShape 89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AutoShape 90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91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Oval 92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Oval 93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Rectangle 94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Freeform 95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AutoShape 96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AutoShape 97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AutoShape 98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AutoShape 99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5432" name="Picture 10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8" name="Group 101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5388" name="Group 102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5415" name="Freeform 103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6" name="Freeform 104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389" name="Freeform 105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0" name="AutoShape 106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1" name="Freeform 107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2" name="AutoShape 108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3" name="AutoShape 109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4" name="Freeform 110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5" name="Rectangle 111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6" name="AutoShape 112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7" name="AutoShape 113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8" name="AutoShape 114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5399" name="Group 115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5409" name="Freeform 116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0" name="AutoShape 117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1" name="Freeform 118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2" name="Freeform 119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3" name="Line 120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4" name="Freeform 121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400" name="AutoShape 122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1" name="Freeform 123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2" name="AutoShape 124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3" name="AutoShape 125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4" name="AutoShape 126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5" name="AutoShape 127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6" name="AutoShape 128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7" name="Rectangle 129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8" name="AutoShape 130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69" name="Rectangle 131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5370" name="Rectangle 132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5371" name="Rectangle 133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Rectangle 13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5373" name="Group 13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537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74" name="Rectangle 149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地点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QS-SU-120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06547"/>
            <a:ext cx="7316787" cy="4746625"/>
            <a:chOff x="906463" y="1417638"/>
            <a:chExt cx="7316787" cy="4746625"/>
          </a:xfrm>
        </p:grpSpPr>
        <p:sp>
          <p:nvSpPr>
            <p:cNvPr id="614472" name="Rectangle 72"/>
            <p:cNvSpPr>
              <a:spLocks noChangeArrowheads="1"/>
            </p:cNvSpPr>
            <p:nvPr/>
          </p:nvSpPr>
          <p:spPr bwMode="auto">
            <a:xfrm>
              <a:off x="4567238" y="1827213"/>
              <a:ext cx="3656012" cy="13208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Arial" pitchFamily="34" charset="0"/>
                <a:buChar char="•"/>
              </a:pPr>
              <a:r>
                <a:rPr lang="zh-CN" altLang="en-US" sz="2000" dirty="0" smtClean="0"/>
                <a:t>会计单位至少需要一个地点来规划，管理和控制库存</a:t>
              </a:r>
              <a:endParaRPr lang="en-US" altLang="zh-CN" sz="2000" dirty="0" smtClean="0"/>
            </a:p>
            <a:p>
              <a:pPr marL="228600" indent="-228600" eaLnBrk="0" hangingPunct="0">
                <a:buClr>
                  <a:srgbClr val="003366"/>
                </a:buClr>
                <a:buFont typeface="Arial" pitchFamily="34" charset="0"/>
                <a:buChar char="•"/>
              </a:pPr>
              <a:r>
                <a:rPr lang="zh-CN" altLang="en-US" sz="2000" dirty="0" smtClean="0"/>
                <a:t>不同的地点通常设置不同的物理位置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16391" name="Rectangle 76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2" name="Group 77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6393" name="Rectangle 9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6394" name="Group 9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6428" name="Freeform 9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9" name="AutoShape 9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0" name="AutoShape 9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1" name="AutoShape 9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2" name="AutoShape 10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3" name="Rectangle 10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4" name="Rectangle 10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5" name="AutoShape 10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6" name="Rectangle 10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7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8" name="AutoShape 10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9" name="AutoShape 10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Freeform 10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6395" name="Group 109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6399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410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6398" name="Rectangle 141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库位</a:t>
            </a:r>
            <a:endParaRPr lang="en-US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11300"/>
            <a:ext cx="3883025" cy="22796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400" dirty="0" smtClean="0"/>
              <a:t>一个地点可以有多个库位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zh-CN" altLang="en-US" sz="2400" dirty="0" smtClean="0"/>
              <a:t>库位是库存存放的地方</a:t>
            </a:r>
            <a:endParaRPr lang="en-US" sz="2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17414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7415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17416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7420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7421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库存状态代码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QS-SU-140</a:t>
            </a:r>
          </a:p>
        </p:txBody>
      </p:sp>
      <p:grpSp>
        <p:nvGrpSpPr>
          <p:cNvPr id="18435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18447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8451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8452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493197" y="1199709"/>
            <a:ext cx="411781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zh-CN" altLang="en-US" sz="1800" dirty="0" smtClean="0"/>
              <a:t>库存状态代码</a:t>
            </a:r>
            <a:r>
              <a:rPr lang="en-US" sz="1800" dirty="0" smtClean="0">
                <a:latin typeface="+mj-lt"/>
              </a:rPr>
              <a:t>= </a:t>
            </a:r>
            <a:r>
              <a:rPr lang="en-US" sz="1800" dirty="0">
                <a:latin typeface="+mj-lt"/>
              </a:rPr>
              <a:t>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590925" y="1644592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>
            <a:off x="6611007" y="1383093"/>
            <a:ext cx="135868" cy="1526736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单层设施</a:t>
            </a:r>
            <a:endParaRPr lang="en-US" dirty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QS-SU-150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476603" y="2273300"/>
            <a:ext cx="3978275" cy="2479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1689453" y="3959225"/>
            <a:ext cx="1563688" cy="666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>
                <a:latin typeface="+mj-lt"/>
              </a:rPr>
              <a:t>QMI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(Site 10-100)</a:t>
            </a:r>
          </a:p>
        </p:txBody>
      </p:sp>
      <p:grpSp>
        <p:nvGrpSpPr>
          <p:cNvPr id="19461" name="Group 24"/>
          <p:cNvGrpSpPr>
            <a:grpSpLocks/>
          </p:cNvGrpSpPr>
          <p:nvPr/>
        </p:nvGrpSpPr>
        <p:grpSpPr bwMode="auto">
          <a:xfrm>
            <a:off x="1173516" y="2670175"/>
            <a:ext cx="2873375" cy="1173163"/>
            <a:chOff x="673" y="1182"/>
            <a:chExt cx="1810" cy="739"/>
          </a:xfrm>
        </p:grpSpPr>
        <p:sp>
          <p:nvSpPr>
            <p:cNvPr id="19467" name="Freeform 25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8" name="AutoShape 26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9" name="AutoShape 27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0" name="AutoShape 28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1" name="AutoShape 29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2" name="Rectangle 30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3" name="Rectangle 31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4" name="AutoShape 32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5" name="Rectangle 33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6" name="AutoShape 34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7" name="AutoShape 35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8" name="AutoShape 36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9" name="Freeform 37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462" name="Rectangle 71"/>
          <p:cNvSpPr>
            <a:spLocks noChangeArrowheads="1"/>
          </p:cNvSpPr>
          <p:nvPr/>
        </p:nvSpPr>
        <p:spPr bwMode="auto">
          <a:xfrm>
            <a:off x="781700" y="2087563"/>
            <a:ext cx="1744069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>
                <a:solidFill>
                  <a:srgbClr val="003366"/>
                </a:solidFill>
                <a:latin typeface="+mj-lt"/>
              </a:rPr>
              <a:t>Entity Training</a:t>
            </a:r>
          </a:p>
        </p:txBody>
      </p:sp>
      <p:sp>
        <p:nvSpPr>
          <p:cNvPr id="19464" name="Rectangle 83"/>
          <p:cNvSpPr>
            <a:spLocks noChangeArrowheads="1"/>
          </p:cNvSpPr>
          <p:nvPr/>
        </p:nvSpPr>
        <p:spPr bwMode="auto">
          <a:xfrm>
            <a:off x="4666592" y="2655888"/>
            <a:ext cx="4477407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lvl="1"/>
            <a:r>
              <a:rPr lang="zh-CN" altLang="en-US" dirty="0" smtClean="0"/>
              <a:t>公司办事处</a:t>
            </a:r>
            <a:br>
              <a:rPr lang="zh-CN" altLang="en-US" dirty="0" smtClean="0"/>
            </a:br>
            <a:r>
              <a:rPr lang="zh-CN" altLang="en-US" dirty="0" smtClean="0"/>
              <a:t>生产设施</a:t>
            </a:r>
            <a:br>
              <a:rPr lang="zh-CN" altLang="en-US" dirty="0" smtClean="0"/>
            </a:br>
            <a:r>
              <a:rPr lang="zh-CN" altLang="en-US" dirty="0" smtClean="0"/>
              <a:t>物流配送中心</a:t>
            </a:r>
            <a:endParaRPr lang="en-US" dirty="0">
              <a:latin typeface="+mj-lt"/>
            </a:endParaRPr>
          </a:p>
        </p:txBody>
      </p:sp>
      <p:sp>
        <p:nvSpPr>
          <p:cNvPr id="19465" name="Rectangle 1096"/>
          <p:cNvSpPr>
            <a:spLocks noChangeArrowheads="1"/>
          </p:cNvSpPr>
          <p:nvPr/>
        </p:nvSpPr>
        <p:spPr bwMode="auto">
          <a:xfrm>
            <a:off x="267053" y="1892300"/>
            <a:ext cx="4359275" cy="307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466" name="Rectangle 1095"/>
          <p:cNvSpPr>
            <a:spLocks noChangeArrowheads="1"/>
          </p:cNvSpPr>
          <p:nvPr/>
        </p:nvSpPr>
        <p:spPr bwMode="auto">
          <a:xfrm>
            <a:off x="350942" y="1706563"/>
            <a:ext cx="1692773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>
                <a:solidFill>
                  <a:srgbClr val="003366"/>
                </a:solidFill>
                <a:latin typeface="+mj-lt"/>
              </a:rPr>
              <a:t>Domain Train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两个库位</a:t>
            </a:r>
            <a:endParaRPr lang="en-US" dirty="0"/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QS-SU-160</a:t>
            </a:r>
          </a:p>
        </p:txBody>
      </p:sp>
      <p:grpSp>
        <p:nvGrpSpPr>
          <p:cNvPr id="20483" name="Group 42"/>
          <p:cNvGrpSpPr>
            <a:grpSpLocks/>
          </p:cNvGrpSpPr>
          <p:nvPr/>
        </p:nvGrpSpPr>
        <p:grpSpPr bwMode="auto">
          <a:xfrm>
            <a:off x="882650" y="1172418"/>
            <a:ext cx="7362825" cy="4629150"/>
            <a:chOff x="982" y="1016"/>
            <a:chExt cx="4566" cy="2862"/>
          </a:xfrm>
        </p:grpSpPr>
        <p:pic>
          <p:nvPicPr>
            <p:cNvPr id="20487" name="Picture 43" descr="warehous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2" y="1016"/>
              <a:ext cx="4566" cy="2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8" name="Rectangle 44"/>
            <p:cNvSpPr>
              <a:spLocks noChangeArrowheads="1"/>
            </p:cNvSpPr>
            <p:nvPr/>
          </p:nvSpPr>
          <p:spPr bwMode="auto">
            <a:xfrm>
              <a:off x="1100" y="1034"/>
              <a:ext cx="1097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Raw Materials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020</a:t>
              </a:r>
            </a:p>
          </p:txBody>
        </p:sp>
        <p:sp>
          <p:nvSpPr>
            <p:cNvPr id="20489" name="Rectangle 45"/>
            <p:cNvSpPr>
              <a:spLocks noChangeArrowheads="1"/>
            </p:cNvSpPr>
            <p:nvPr/>
          </p:nvSpPr>
          <p:spPr bwMode="auto">
            <a:xfrm>
              <a:off x="2352" y="1036"/>
              <a:ext cx="89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Planning/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Purchasing</a:t>
              </a:r>
            </a:p>
          </p:txBody>
        </p:sp>
        <p:sp>
          <p:nvSpPr>
            <p:cNvPr id="20490" name="Rectangle 46"/>
            <p:cNvSpPr>
              <a:spLocks noChangeArrowheads="1"/>
            </p:cNvSpPr>
            <p:nvPr/>
          </p:nvSpPr>
          <p:spPr bwMode="auto">
            <a:xfrm>
              <a:off x="3253" y="1031"/>
              <a:ext cx="1007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Information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Systems</a:t>
              </a:r>
            </a:p>
          </p:txBody>
        </p:sp>
        <p:sp>
          <p:nvSpPr>
            <p:cNvPr id="20491" name="Rectangle 47"/>
            <p:cNvSpPr>
              <a:spLocks noChangeArrowheads="1"/>
            </p:cNvSpPr>
            <p:nvPr/>
          </p:nvSpPr>
          <p:spPr bwMode="auto">
            <a:xfrm>
              <a:off x="4678" y="1032"/>
              <a:ext cx="854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Accounting</a:t>
              </a:r>
            </a:p>
          </p:txBody>
        </p:sp>
        <p:sp>
          <p:nvSpPr>
            <p:cNvPr id="20492" name="Rectangle 48"/>
            <p:cNvSpPr>
              <a:spLocks noChangeArrowheads="1"/>
            </p:cNvSpPr>
            <p:nvPr/>
          </p:nvSpPr>
          <p:spPr bwMode="auto">
            <a:xfrm>
              <a:off x="997" y="1941"/>
              <a:ext cx="931" cy="1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Shipping and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Receiving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Docks</a:t>
              </a:r>
            </a:p>
          </p:txBody>
        </p:sp>
        <p:sp>
          <p:nvSpPr>
            <p:cNvPr id="20493" name="Rectangle 49"/>
            <p:cNvSpPr>
              <a:spLocks noChangeArrowheads="1"/>
            </p:cNvSpPr>
            <p:nvPr/>
          </p:nvSpPr>
          <p:spPr bwMode="auto">
            <a:xfrm>
              <a:off x="1093" y="3135"/>
              <a:ext cx="108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Finished Goods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010</a:t>
              </a:r>
            </a:p>
          </p:txBody>
        </p:sp>
        <p:sp>
          <p:nvSpPr>
            <p:cNvPr id="20494" name="Rectangle 50"/>
            <p:cNvSpPr>
              <a:spLocks noChangeArrowheads="1"/>
            </p:cNvSpPr>
            <p:nvPr/>
          </p:nvSpPr>
          <p:spPr bwMode="auto">
            <a:xfrm>
              <a:off x="2141" y="1624"/>
              <a:ext cx="2661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Manufacturing Floor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Work Center = ASM</a:t>
              </a:r>
            </a:p>
          </p:txBody>
        </p:sp>
        <p:sp>
          <p:nvSpPr>
            <p:cNvPr id="20495" name="Rectangle 51"/>
            <p:cNvSpPr>
              <a:spLocks noChangeArrowheads="1"/>
            </p:cNvSpPr>
            <p:nvPr/>
          </p:nvSpPr>
          <p:spPr bwMode="auto">
            <a:xfrm>
              <a:off x="4773" y="1625"/>
              <a:ext cx="758" cy="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QMI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Corporate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Offices</a:t>
              </a:r>
            </a:p>
          </p:txBody>
        </p:sp>
        <p:sp>
          <p:nvSpPr>
            <p:cNvPr id="20496" name="Rectangle 52"/>
            <p:cNvSpPr>
              <a:spLocks noChangeArrowheads="1"/>
            </p:cNvSpPr>
            <p:nvPr/>
          </p:nvSpPr>
          <p:spPr bwMode="auto">
            <a:xfrm>
              <a:off x="2772" y="3238"/>
              <a:ext cx="2342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Sales</a:t>
              </a:r>
            </a:p>
          </p:txBody>
        </p:sp>
      </p:grpSp>
      <p:sp>
        <p:nvSpPr>
          <p:cNvPr id="20484" name="Oval 53"/>
          <p:cNvSpPr>
            <a:spLocks noChangeArrowheads="1"/>
          </p:cNvSpPr>
          <p:nvPr/>
        </p:nvSpPr>
        <p:spPr bwMode="auto">
          <a:xfrm>
            <a:off x="847725" y="1188293"/>
            <a:ext cx="2220913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Oval 54"/>
          <p:cNvSpPr>
            <a:spLocks noChangeArrowheads="1"/>
          </p:cNvSpPr>
          <p:nvPr/>
        </p:nvSpPr>
        <p:spPr bwMode="auto">
          <a:xfrm>
            <a:off x="847725" y="4404568"/>
            <a:ext cx="2220913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设置域和会计单位</a:t>
            </a:r>
            <a:endParaRPr lang="en-US" dirty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861131"/>
            <a:ext cx="7142163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797631"/>
            <a:ext cx="80470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913" y="1292931"/>
            <a:ext cx="803751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域，会计单位，地点，库位</a:t>
            </a:r>
            <a:endParaRPr lang="en-US" dirty="0" smtClean="0"/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QS-SU-020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57150" y="3544418"/>
            <a:ext cx="6254750" cy="2611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2731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Rectangle 76"/>
          <p:cNvSpPr>
            <a:spLocks noChangeArrowheads="1"/>
          </p:cNvSpPr>
          <p:nvPr/>
        </p:nvSpPr>
        <p:spPr bwMode="auto">
          <a:xfrm>
            <a:off x="3477659" y="3776193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成本计算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4105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106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415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5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107" name="Picture 81" descr="j0250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738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39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40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11" name="Rectangle 85"/>
          <p:cNvSpPr>
            <a:spLocks noChangeArrowheads="1"/>
          </p:cNvSpPr>
          <p:nvPr/>
        </p:nvSpPr>
        <p:spPr bwMode="auto">
          <a:xfrm>
            <a:off x="3367384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公司财务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4112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/>
              <a:t>域，会计单位，地点，库位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4113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88"/>
          <p:cNvSpPr>
            <a:spLocks noChangeArrowheads="1"/>
          </p:cNvSpPr>
          <p:nvPr/>
        </p:nvSpPr>
        <p:spPr bwMode="auto">
          <a:xfrm>
            <a:off x="6350070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产品定义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4115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4137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8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9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0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1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2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3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4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5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6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7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8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9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11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413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11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4133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4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118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413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582768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20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制造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4121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4129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122" name="Picture 117" descr="BD0516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23" name="AutoShape 118"/>
          <p:cNvCxnSpPr>
            <a:cxnSpLocks noChangeShapeType="1"/>
            <a:stCxn id="582740" idx="3"/>
            <a:endCxn id="582768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124" name="Rectangle 123"/>
          <p:cNvSpPr>
            <a:spLocks noChangeArrowheads="1"/>
          </p:cNvSpPr>
          <p:nvPr/>
        </p:nvSpPr>
        <p:spPr bwMode="auto">
          <a:xfrm>
            <a:off x="0" y="3395422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6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7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128" name="Picture 19"/>
          <p:cNvPicPr>
            <a:picLocks noChangeAspect="1" noChangeArrowheads="1"/>
          </p:cNvPicPr>
          <p:nvPr/>
        </p:nvPicPr>
        <p:blipFill>
          <a:blip r:embed="rId5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设置公司业务关系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QS-SU-180</a:t>
            </a:r>
          </a:p>
        </p:txBody>
      </p:sp>
      <p:pic>
        <p:nvPicPr>
          <p:cNvPr id="225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54060"/>
            <a:ext cx="8037513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域账户控制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6884" y="943603"/>
            <a:ext cx="8785225" cy="5111750"/>
            <a:chOff x="185738" y="1462088"/>
            <a:chExt cx="8785225" cy="5111750"/>
          </a:xfrm>
        </p:grpSpPr>
        <p:pic>
          <p:nvPicPr>
            <p:cNvPr id="23555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462088"/>
              <a:ext cx="8047037" cy="3933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5050" y="2039938"/>
              <a:ext cx="6665913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应付</a:t>
            </a:r>
            <a:r>
              <a:rPr lang="en-US" dirty="0" smtClean="0"/>
              <a:t>, </a:t>
            </a:r>
            <a:r>
              <a:rPr lang="zh-CN" altLang="en-US" dirty="0" smtClean="0"/>
              <a:t>部门</a:t>
            </a:r>
            <a:r>
              <a:rPr lang="en-US" dirty="0" smtClean="0"/>
              <a:t>, </a:t>
            </a:r>
            <a:r>
              <a:rPr lang="zh-CN" altLang="en-US" dirty="0" smtClean="0"/>
              <a:t>产品类</a:t>
            </a:r>
            <a:endParaRPr lang="en-US" dirty="0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QS-SU-191</a:t>
            </a:r>
          </a:p>
        </p:txBody>
      </p:sp>
      <p:pic>
        <p:nvPicPr>
          <p:cNvPr id="24579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64240"/>
            <a:ext cx="704691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2415215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2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2972428"/>
            <a:ext cx="6296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差异</a:t>
            </a:r>
            <a:r>
              <a:rPr lang="en-US" dirty="0" smtClean="0"/>
              <a:t>, </a:t>
            </a:r>
            <a:r>
              <a:rPr lang="zh-CN" altLang="en-US" dirty="0" smtClean="0"/>
              <a:t>服务账户</a:t>
            </a:r>
            <a:endParaRPr lang="en-US" dirty="0" smtClean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QS-SU-192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4625" y="1036873"/>
            <a:ext cx="8845550" cy="4970463"/>
            <a:chOff x="174625" y="1036873"/>
            <a:chExt cx="8845550" cy="4970463"/>
          </a:xfrm>
        </p:grpSpPr>
        <p:pic>
          <p:nvPicPr>
            <p:cNvPr id="25604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625" y="1036873"/>
              <a:ext cx="6627813" cy="429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9038" y="3340336"/>
              <a:ext cx="656113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定义库存状态代码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设置地点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设置库存库位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5407" y="979155"/>
            <a:ext cx="8591550" cy="5300662"/>
            <a:chOff x="293688" y="1252538"/>
            <a:chExt cx="8591550" cy="5300662"/>
          </a:xfrm>
        </p:grpSpPr>
        <p:pic>
          <p:nvPicPr>
            <p:cNvPr id="28675" name="Picture 1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8" y="1252538"/>
              <a:ext cx="5143500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7413" y="2028825"/>
              <a:ext cx="5457825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库位维护</a:t>
            </a:r>
            <a:endParaRPr lang="en-US" dirty="0" smtClean="0"/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系统范围内的数据</a:t>
            </a:r>
          </a:p>
          <a:p>
            <a:r>
              <a:rPr lang="zh-CN" altLang="en-US" dirty="0" smtClean="0"/>
              <a:t>共享数据集</a:t>
            </a:r>
          </a:p>
          <a:p>
            <a:r>
              <a:rPr lang="zh-CN" altLang="en-US" dirty="0" smtClean="0"/>
              <a:t>域数据</a:t>
            </a:r>
          </a:p>
          <a:p>
            <a:r>
              <a:rPr lang="zh-CN" altLang="en-US" dirty="0" smtClean="0"/>
              <a:t>会计单位数据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复习</a:t>
            </a:r>
            <a:r>
              <a:rPr lang="en-US" dirty="0" smtClean="0"/>
              <a:t> -</a:t>
            </a:r>
            <a:r>
              <a:rPr lang="zh-CN" altLang="en-US" b="0" dirty="0" smtClean="0"/>
              <a:t>四种类型的数据</a:t>
            </a:r>
            <a:endParaRPr lang="en-US" dirty="0" smtClean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QS-SU-230</a:t>
            </a:r>
          </a:p>
        </p:txBody>
      </p:sp>
      <p:pic>
        <p:nvPicPr>
          <p:cNvPr id="30724" name="Picture 3" descr="data?branch=1&amp;language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2558" y="1714500"/>
            <a:ext cx="39147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495425" y="85725"/>
            <a:ext cx="7229475" cy="4397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Business Relations -  Modify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QS-SU-232</a:t>
            </a:r>
          </a:p>
        </p:txBody>
      </p:sp>
      <p:pic>
        <p:nvPicPr>
          <p:cNvPr id="31748" name="Picture 5" descr="BusinessRelationModify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988" y="138838"/>
            <a:ext cx="49053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关键概念</a:t>
            </a: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数据库</a:t>
            </a:r>
            <a:r>
              <a:rPr lang="en-US" altLang="zh-CN" dirty="0" smtClean="0"/>
              <a:t>/</a:t>
            </a:r>
            <a:r>
              <a:rPr lang="zh-CN" altLang="en-US" dirty="0" smtClean="0"/>
              <a:t>系统范围内的数据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域</a:t>
            </a:r>
            <a:r>
              <a:rPr lang="en-US" altLang="zh-CN" dirty="0" smtClean="0"/>
              <a:t>/</a:t>
            </a:r>
            <a:r>
              <a:rPr lang="zh-CN" altLang="en-US" dirty="0" smtClean="0"/>
              <a:t>会计单位</a:t>
            </a:r>
            <a:r>
              <a:rPr lang="en-US" altLang="zh-CN" dirty="0" smtClean="0"/>
              <a:t>/</a:t>
            </a:r>
            <a:r>
              <a:rPr lang="zh-CN" altLang="en-US" dirty="0" smtClean="0"/>
              <a:t>共享数据集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库存状态代码</a:t>
            </a:r>
            <a:r>
              <a:rPr lang="en-US" altLang="zh-CN" dirty="0" smtClean="0"/>
              <a:t>/</a:t>
            </a:r>
            <a:r>
              <a:rPr lang="zh-CN" altLang="en-US" dirty="0" smtClean="0"/>
              <a:t>地点</a:t>
            </a:r>
            <a:r>
              <a:rPr lang="en-US" altLang="zh-CN" dirty="0" smtClean="0"/>
              <a:t>/</a:t>
            </a:r>
            <a:r>
              <a:rPr lang="zh-CN" altLang="en-US" dirty="0" smtClean="0"/>
              <a:t>库位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范例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公司地址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实体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银行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设置地点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定义状态代码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设置库位</a:t>
            </a:r>
            <a:endParaRPr lang="en-US" altLang="zh-CN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练习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accounting_layers_1 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5692" y="2856737"/>
            <a:ext cx="5392615" cy="1137138"/>
          </a:xfrm>
          <a:noFill/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日记账连接到层</a:t>
            </a:r>
            <a:r>
              <a:rPr lang="en-US" dirty="0" smtClean="0"/>
              <a:t> 1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QS-SU-234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日记账连接到层 </a:t>
            </a:r>
            <a:r>
              <a:rPr lang="en-US" dirty="0" smtClean="0"/>
              <a:t>2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QS-SU-236</a:t>
            </a:r>
          </a:p>
        </p:txBody>
      </p:sp>
      <p:pic>
        <p:nvPicPr>
          <p:cNvPr id="33796" name="Picture 4" descr="accounting_layers_2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773" y="1652039"/>
            <a:ext cx="21431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会计层和报表</a:t>
            </a:r>
            <a:endParaRPr lang="en-US" dirty="0" smtClean="0"/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QS-SU-238</a:t>
            </a:r>
          </a:p>
        </p:txBody>
      </p:sp>
      <p:pic>
        <p:nvPicPr>
          <p:cNvPr id="34820" name="Picture 5" descr="accounting_layers_and_report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117" y="1709679"/>
            <a:ext cx="4381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QS-SU-240</a:t>
            </a:r>
          </a:p>
        </p:txBody>
      </p:sp>
      <p:grpSp>
        <p:nvGrpSpPr>
          <p:cNvPr id="35845" name="Group 18"/>
          <p:cNvGrpSpPr>
            <a:grpSpLocks/>
          </p:cNvGrpSpPr>
          <p:nvPr/>
        </p:nvGrpSpPr>
        <p:grpSpPr bwMode="auto">
          <a:xfrm>
            <a:off x="2691812" y="1335500"/>
            <a:ext cx="3005138" cy="3355975"/>
            <a:chOff x="1708" y="1635"/>
            <a:chExt cx="1893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82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财务报表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82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计划</a:t>
              </a:r>
              <a:endParaRPr lang="en-US" sz="1800" dirty="0">
                <a:latin typeface="+mj-lt"/>
              </a:endParaRP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库存控制</a:t>
              </a:r>
              <a:endParaRPr lang="en-US" sz="1800" dirty="0">
                <a:latin typeface="+mj-lt"/>
              </a:endParaRP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报表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970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物理库位</a:t>
              </a:r>
              <a:endParaRPr lang="en-US" sz="1800" dirty="0">
                <a:latin typeface="+mj-lt"/>
              </a:endParaRP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</a:t>
              </a:r>
              <a:r>
                <a:rPr lang="zh-CN" altLang="en-US" sz="1800" dirty="0" smtClean="0">
                  <a:latin typeface="+mj-lt"/>
                </a:rPr>
                <a:t>控制和审计</a:t>
              </a:r>
              <a:endParaRPr lang="en-US" sz="1800" dirty="0">
                <a:latin typeface="+mj-lt"/>
              </a:endParaRP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4" y="5175662"/>
            <a:ext cx="7782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zh-CN" altLang="en-US" sz="1400" dirty="0" smtClean="0">
                <a:latin typeface="+mj-lt"/>
              </a:rPr>
              <a:t>注：财务课程涵盖了</a:t>
            </a:r>
            <a:r>
              <a:rPr lang="en-US" altLang="zh-CN" sz="1400" dirty="0" smtClean="0">
                <a:latin typeface="+mj-lt"/>
              </a:rPr>
              <a:t>QADEE</a:t>
            </a:r>
            <a:r>
              <a:rPr lang="zh-CN" altLang="en-US" sz="1400" dirty="0" smtClean="0">
                <a:latin typeface="+mj-lt"/>
              </a:rPr>
              <a:t>财务</a:t>
            </a:r>
            <a:r>
              <a:rPr lang="zh-CN" altLang="en-US" sz="1400" dirty="0" smtClean="0"/>
              <a:t>的</a:t>
            </a:r>
            <a:r>
              <a:rPr lang="zh-CN" altLang="en-US" sz="1400" dirty="0" smtClean="0">
                <a:latin typeface="+mj-lt"/>
              </a:rPr>
              <a:t>详细设置。在本课程中我们会复习已经完成的设置。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设置角色和角色许可</a:t>
            </a:r>
            <a:endParaRPr lang="en-US" dirty="0" smtClean="0"/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QS-SU-241</a:t>
            </a:r>
          </a:p>
        </p:txBody>
      </p:sp>
      <p:pic>
        <p:nvPicPr>
          <p:cNvPr id="368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273587"/>
            <a:ext cx="7827963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创建角色</a:t>
            </a:r>
            <a:endParaRPr lang="en-US" dirty="0" smtClean="0"/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QS-SU-242</a:t>
            </a:r>
          </a:p>
        </p:txBody>
      </p:sp>
      <p:pic>
        <p:nvPicPr>
          <p:cNvPr id="3789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2209742"/>
            <a:ext cx="664686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分配角色许可</a:t>
            </a:r>
            <a:r>
              <a:rPr lang="en-US" dirty="0" smtClean="0"/>
              <a:t> 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QS-SU-243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448918"/>
            <a:ext cx="7961313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设置用户</a:t>
            </a:r>
            <a:r>
              <a:rPr lang="en-US" dirty="0" smtClean="0"/>
              <a:t>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QS-SU-244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设置用户访问</a:t>
            </a:r>
            <a:r>
              <a:rPr lang="en-US" dirty="0" smtClean="0"/>
              <a:t>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QS-SU-245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整体连接</a:t>
            </a:r>
            <a:endParaRPr lang="en-US" dirty="0" smtClean="0"/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QS-SU-246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说明数据库是什么，并列出它所包含的关键数据</a:t>
            </a:r>
          </a:p>
          <a:p>
            <a:r>
              <a:rPr lang="zh-CN" altLang="en-US" dirty="0" smtClean="0"/>
              <a:t>区分会计单位和地点包含的信息</a:t>
            </a:r>
          </a:p>
          <a:p>
            <a:r>
              <a:rPr lang="zh-CN" altLang="en-US" dirty="0" smtClean="0"/>
              <a:t>区分地点和库位包含的信息</a:t>
            </a:r>
          </a:p>
          <a:p>
            <a:r>
              <a:rPr lang="zh-CN" altLang="en-US" dirty="0" smtClean="0"/>
              <a:t>描述默认的会计单位和主会计单位之间的差异</a:t>
            </a:r>
          </a:p>
          <a:p>
            <a:r>
              <a:rPr lang="zh-CN" altLang="en-US" dirty="0" smtClean="0"/>
              <a:t>给出状态代码的例子，并解释它们是如何使用</a:t>
            </a:r>
          </a:p>
          <a:p>
            <a:r>
              <a:rPr lang="zh-CN" altLang="en-US" dirty="0" smtClean="0"/>
              <a:t>输入一个会计单位，地点和库位</a:t>
            </a:r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学习目标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zh-CN" altLang="en-US" sz="2800" dirty="0" smtClean="0"/>
              <a:t>产品定义</a:t>
            </a:r>
            <a:endParaRPr kumimoji="1"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产品定义</a:t>
            </a:r>
            <a:endParaRPr lang="en-US" dirty="0"/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QS-SU-270</a:t>
            </a:r>
          </a:p>
        </p:txBody>
      </p:sp>
      <p:sp>
        <p:nvSpPr>
          <p:cNvPr id="45084" name="Rectangle 82"/>
          <p:cNvSpPr>
            <a:spLocks noChangeArrowheads="1"/>
          </p:cNvSpPr>
          <p:nvPr/>
        </p:nvSpPr>
        <p:spPr bwMode="auto">
          <a:xfrm>
            <a:off x="147638" y="3900488"/>
            <a:ext cx="8996362" cy="26511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8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9" name="Rectangle 76"/>
          <p:cNvSpPr>
            <a:spLocks noChangeArrowheads="1"/>
          </p:cNvSpPr>
          <p:nvPr/>
        </p:nvSpPr>
        <p:spPr bwMode="auto">
          <a:xfrm>
            <a:off x="3477659" y="3776193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成本计算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60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1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62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64" name="Picture 81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6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7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" name="Rectangle 85"/>
          <p:cNvSpPr>
            <a:spLocks noChangeArrowheads="1"/>
          </p:cNvSpPr>
          <p:nvPr/>
        </p:nvSpPr>
        <p:spPr bwMode="auto">
          <a:xfrm>
            <a:off x="3367384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公司财务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69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/>
              <a:t>域，会计单位，地点，库位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70" name="Picture 87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88"/>
          <p:cNvSpPr>
            <a:spLocks noChangeArrowheads="1"/>
          </p:cNvSpPr>
          <p:nvPr/>
        </p:nvSpPr>
        <p:spPr bwMode="auto">
          <a:xfrm>
            <a:off x="6350070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产品定义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72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73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4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5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87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89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90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92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93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95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6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制造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97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98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100" name="Picture 117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1" name="AutoShape 118"/>
          <p:cNvCxnSpPr>
            <a:cxnSpLocks noChangeShapeType="1"/>
            <a:stCxn id="67" idx="3"/>
            <a:endCxn id="95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102" name="Rectangle 123"/>
          <p:cNvSpPr>
            <a:spLocks noChangeArrowheads="1"/>
          </p:cNvSpPr>
          <p:nvPr/>
        </p:nvSpPr>
        <p:spPr bwMode="auto">
          <a:xfrm>
            <a:off x="0" y="3395422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3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4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105" name="Picture 19"/>
          <p:cNvPicPr>
            <a:picLocks noChangeAspect="1" noChangeArrowheads="1"/>
          </p:cNvPicPr>
          <p:nvPr/>
        </p:nvPicPr>
        <p:blipFill>
          <a:blip r:embed="rId6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关键概念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产品类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现行成本</a:t>
            </a:r>
            <a:endParaRPr lang="en-US" dirty="0" smtClean="0"/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物料信息</a:t>
            </a:r>
            <a:endParaRPr lang="en-US" dirty="0" smtClean="0"/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产品结构</a:t>
            </a:r>
            <a:endParaRPr lang="en-US" dirty="0" smtClean="0"/>
          </a:p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实例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设置产品类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设置会计参数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输入物料信息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设置产品结构</a:t>
            </a:r>
            <a:endParaRPr lang="en-US" dirty="0" smtClean="0"/>
          </a:p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练习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产品定义</a:t>
            </a:r>
            <a:r>
              <a:rPr lang="en-US" dirty="0" smtClean="0"/>
              <a:t>: </a:t>
            </a:r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QS-SU-280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解释的产品类的重要性</a:t>
            </a:r>
          </a:p>
          <a:p>
            <a:r>
              <a:rPr lang="zh-CN" altLang="en-US" dirty="0" smtClean="0"/>
              <a:t>说明现行成本和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成本之间的差别</a:t>
            </a:r>
          </a:p>
          <a:p>
            <a:r>
              <a:rPr lang="zh-CN" altLang="en-US" dirty="0" smtClean="0"/>
              <a:t>提供订单策略和订单调节的例子</a:t>
            </a:r>
          </a:p>
          <a:p>
            <a:r>
              <a:rPr lang="zh-CN" altLang="en-US" dirty="0" smtClean="0"/>
              <a:t>列出一个物料的五个成本要素</a:t>
            </a:r>
          </a:p>
          <a:p>
            <a:r>
              <a:rPr lang="zh-CN" altLang="en-US" dirty="0" smtClean="0"/>
              <a:t>描述在产品结构中包含的信息</a:t>
            </a:r>
          </a:p>
          <a:p>
            <a:r>
              <a:rPr lang="zh-CN" altLang="en-US" dirty="0" smtClean="0"/>
              <a:t>设置产品类</a:t>
            </a:r>
          </a:p>
          <a:p>
            <a:r>
              <a:rPr lang="zh-CN" altLang="en-US" dirty="0" smtClean="0"/>
              <a:t>输入一个物料</a:t>
            </a:r>
          </a:p>
          <a:p>
            <a:r>
              <a:rPr lang="zh-CN" altLang="en-US" dirty="0" smtClean="0"/>
              <a:t>定义一个物料的产品结构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处理流程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zh-CN" altLang="en-US" sz="2000" dirty="0" smtClean="0">
                <a:latin typeface="+mj-lt"/>
              </a:rPr>
              <a:t>工艺流程</a:t>
            </a:r>
            <a:endParaRPr lang="en-US" sz="20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zh-CN" altLang="en-US" sz="2000" dirty="0" smtClean="0">
                <a:latin typeface="+mj-lt"/>
              </a:rPr>
              <a:t>物料清单</a:t>
            </a:r>
            <a:endParaRPr lang="en-US" sz="2000" dirty="0">
              <a:latin typeface="+mj-lt"/>
            </a:endParaRP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zh-CN" altLang="en-US" sz="2000" dirty="0" smtClean="0">
                <a:latin typeface="+mj-lt"/>
              </a:rPr>
              <a:t>产品类</a:t>
            </a:r>
            <a:endParaRPr lang="en-US" sz="2000" dirty="0">
              <a:latin typeface="+mj-lt"/>
            </a:endParaRP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zh-CN" altLang="en-US" sz="2000" dirty="0" smtClean="0"/>
              <a:t>物料</a:t>
            </a:r>
            <a:endParaRPr lang="en-US" sz="2000" dirty="0">
              <a:latin typeface="+mj-lt"/>
            </a:endParaRP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179857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产品结构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公式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联合产品结构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配置结构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1336905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工艺路线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过程定义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133690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基本数据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库存数据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计划数据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zh-CN" altLang="en-US" sz="1800" dirty="0" smtClean="0">
                <a:latin typeface="+mj-lt"/>
              </a:rPr>
              <a:t>成本资料</a:t>
            </a:r>
            <a:endParaRPr lang="en-US" sz="14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产品类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QS-SU-310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337263" y="812036"/>
            <a:ext cx="6456363" cy="5384800"/>
            <a:chOff x="1393825" y="1349375"/>
            <a:chExt cx="6456363" cy="5384800"/>
          </a:xfrm>
        </p:grpSpPr>
        <p:sp>
          <p:nvSpPr>
            <p:cNvPr id="211079" name="Rectangle 135"/>
            <p:cNvSpPr>
              <a:spLocks noChangeArrowheads="1"/>
            </p:cNvSpPr>
            <p:nvPr/>
          </p:nvSpPr>
          <p:spPr bwMode="auto">
            <a:xfrm>
              <a:off x="1949450" y="2698750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endParaRPr lang="en-US" sz="1800">
                <a:latin typeface="+mj-lt"/>
              </a:endParaRPr>
            </a:p>
          </p:txBody>
        </p:sp>
        <p:sp>
          <p:nvSpPr>
            <p:cNvPr id="211085" name="Rectangle 141"/>
            <p:cNvSpPr>
              <a:spLocks noChangeArrowheads="1"/>
            </p:cNvSpPr>
            <p:nvPr/>
          </p:nvSpPr>
          <p:spPr bwMode="auto">
            <a:xfrm>
              <a:off x="1949450" y="2698750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Product Line = Ultrasound Equipment</a:t>
              </a:r>
            </a:p>
          </p:txBody>
        </p:sp>
        <p:sp>
          <p:nvSpPr>
            <p:cNvPr id="49157" name="Text Box 143"/>
            <p:cNvSpPr txBox="1">
              <a:spLocks noChangeArrowheads="1"/>
            </p:cNvSpPr>
            <p:nvPr/>
          </p:nvSpPr>
          <p:spPr bwMode="auto">
            <a:xfrm>
              <a:off x="3670300" y="5908675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Implantable Ultrasound 01020</a:t>
              </a:r>
            </a:p>
          </p:txBody>
        </p:sp>
        <p:sp>
          <p:nvSpPr>
            <p:cNvPr id="49159" name="Text Box 136"/>
            <p:cNvSpPr txBox="1">
              <a:spLocks noChangeArrowheads="1"/>
            </p:cNvSpPr>
            <p:nvPr/>
          </p:nvSpPr>
          <p:spPr bwMode="auto">
            <a:xfrm>
              <a:off x="1633538" y="5908675"/>
              <a:ext cx="1563687" cy="8255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Medical Ultrasound 01010</a:t>
              </a:r>
            </a:p>
          </p:txBody>
        </p:sp>
        <p:sp>
          <p:nvSpPr>
            <p:cNvPr id="49160" name="Text Box 138"/>
            <p:cNvSpPr txBox="1">
              <a:spLocks noChangeArrowheads="1"/>
            </p:cNvSpPr>
            <p:nvPr/>
          </p:nvSpPr>
          <p:spPr bwMode="auto">
            <a:xfrm>
              <a:off x="5770563" y="5908675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Consumer Ultrasound 01030</a:t>
              </a:r>
            </a:p>
          </p:txBody>
        </p:sp>
        <p:sp>
          <p:nvSpPr>
            <p:cNvPr id="211083" name="Rectangle 139" descr="Wide upward diagonal"/>
            <p:cNvSpPr>
              <a:spLocks noChangeArrowheads="1"/>
            </p:cNvSpPr>
            <p:nvPr/>
          </p:nvSpPr>
          <p:spPr bwMode="auto">
            <a:xfrm>
              <a:off x="6702425" y="1349375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Ledger</a:t>
              </a:r>
            </a:p>
          </p:txBody>
        </p:sp>
        <p:sp>
          <p:nvSpPr>
            <p:cNvPr id="211084" name="Rectangle 140"/>
            <p:cNvSpPr>
              <a:spLocks noChangeArrowheads="1"/>
            </p:cNvSpPr>
            <p:nvPr/>
          </p:nvSpPr>
          <p:spPr bwMode="auto">
            <a:xfrm>
              <a:off x="6057900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Accounts</a:t>
              </a:r>
            </a:p>
          </p:txBody>
        </p:sp>
        <p:sp>
          <p:nvSpPr>
            <p:cNvPr id="211089" name="Rectangle 145" descr="Wide upward diagonal"/>
            <p:cNvSpPr>
              <a:spLocks noChangeArrowheads="1"/>
            </p:cNvSpPr>
            <p:nvPr/>
          </p:nvSpPr>
          <p:spPr bwMode="auto">
            <a:xfrm>
              <a:off x="6702425" y="1349375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总账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11090" name="Rectangle 146"/>
            <p:cNvSpPr>
              <a:spLocks noChangeArrowheads="1"/>
            </p:cNvSpPr>
            <p:nvPr/>
          </p:nvSpPr>
          <p:spPr bwMode="auto">
            <a:xfrm>
              <a:off x="6057900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库存账户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11091" name="Rectangle 147"/>
            <p:cNvSpPr>
              <a:spLocks noChangeArrowheads="1"/>
            </p:cNvSpPr>
            <p:nvPr/>
          </p:nvSpPr>
          <p:spPr bwMode="auto">
            <a:xfrm>
              <a:off x="1393825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物料</a:t>
              </a:r>
              <a:endParaRPr lang="en-US" sz="1400" dirty="0">
                <a:latin typeface="+mj-lt"/>
              </a:endParaRPr>
            </a:p>
          </p:txBody>
        </p:sp>
        <p:pic>
          <p:nvPicPr>
            <p:cNvPr id="49166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67413" y="3676650"/>
              <a:ext cx="1463675" cy="2192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9167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89313" y="3987800"/>
              <a:ext cx="2378075" cy="1577975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9168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49425" y="3740150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2836863" y="2246313"/>
            <a:ext cx="3502025" cy="2921000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600" dirty="0" smtClean="0">
                  <a:latin typeface="+mj-lt"/>
                </a:rPr>
                <a:t>现行成本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400" dirty="0" smtClean="0">
                  <a:latin typeface="+mj-lt"/>
                </a:rPr>
                <a:t>方法</a:t>
              </a:r>
              <a:r>
                <a:rPr lang="en-US" sz="1400" dirty="0" smtClean="0">
                  <a:latin typeface="+mj-lt"/>
                </a:rPr>
                <a:t>: 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zh-CN" altLang="en-US" sz="1200" dirty="0" smtClean="0">
                  <a:latin typeface="+mj-lt"/>
                </a:rPr>
                <a:t>库存收货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zh-CN" altLang="en-US" sz="1400" dirty="0" smtClean="0">
                  <a:latin typeface="+mj-lt"/>
                </a:rPr>
                <a:t>加工单事务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物料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65091" y="1079834"/>
            <a:ext cx="8385175" cy="4867275"/>
            <a:chOff x="346237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46237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zh-CN" altLang="en-US" sz="1800" dirty="0" smtClean="0"/>
                <a:t>产品类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计量单位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组和类型</a:t>
              </a:r>
              <a:endParaRPr lang="en-US" sz="1800" dirty="0"/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1932495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zh-CN" altLang="en-US" sz="2000" dirty="0" smtClean="0"/>
                <a:t>库存数据</a:t>
              </a:r>
              <a:endParaRPr lang="en-US" sz="2000" dirty="0"/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1655904" cy="1474763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zh-CN" altLang="en-US" sz="1800" dirty="0" smtClean="0"/>
                <a:t>批次</a:t>
              </a:r>
              <a:r>
                <a:rPr lang="en-US" altLang="zh-CN" sz="1800" dirty="0" smtClean="0"/>
                <a:t>/</a:t>
              </a:r>
              <a:r>
                <a:rPr lang="zh-CN" altLang="en-US" sz="1800" dirty="0" smtClean="0"/>
                <a:t>序列控制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地点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库位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库位类型</a:t>
              </a:r>
            </a:p>
            <a:p>
              <a:pPr eaLnBrk="0" hangingPunct="0">
                <a:defRPr/>
              </a:pPr>
              <a:r>
                <a:rPr lang="en-US" altLang="zh-CN" sz="1800" dirty="0" smtClean="0"/>
                <a:t>ABC</a:t>
              </a:r>
              <a:r>
                <a:rPr lang="zh-CN" altLang="en-US" sz="1800" dirty="0" smtClean="0"/>
                <a:t>类</a:t>
              </a:r>
              <a:endParaRPr lang="en-US" sz="1800" dirty="0"/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3984625"/>
              <a:ext cx="228128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zh-CN" altLang="en-US" sz="2000" dirty="0" smtClean="0"/>
                <a:t>计划数据</a:t>
              </a:r>
              <a:endParaRPr lang="en-US" sz="2000" dirty="0"/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1655904" cy="1751762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altLang="zh-CN" sz="1800" dirty="0" smtClean="0"/>
                <a:t>PUR/MFG</a:t>
              </a:r>
              <a:r>
                <a:rPr lang="zh-CN" altLang="en-US" sz="1800" dirty="0" smtClean="0"/>
                <a:t>代码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订单策略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订单调节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计划提前期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采购员</a:t>
              </a:r>
              <a:r>
                <a:rPr lang="en-US" altLang="zh-CN" sz="1800" dirty="0" smtClean="0"/>
                <a:t>/</a:t>
              </a:r>
              <a:r>
                <a:rPr lang="zh-CN" altLang="en-US" sz="1800" dirty="0" smtClean="0"/>
                <a:t>计划员</a:t>
              </a:r>
            </a:p>
            <a:p>
              <a:pPr eaLnBrk="0" hangingPunct="0">
                <a:defRPr/>
              </a:pPr>
              <a:r>
                <a:rPr lang="zh-CN" altLang="en-US" sz="1800" dirty="0" smtClean="0"/>
                <a:t>供应商</a:t>
              </a:r>
              <a:endParaRPr lang="en-US" sz="1800" dirty="0"/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zh-CN" altLang="en-US" sz="2000" dirty="0" smtClean="0"/>
                <a:t>成本数据</a:t>
              </a:r>
              <a:endParaRPr lang="en-US" sz="2000" dirty="0"/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474763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zh-CN" altLang="en-US" sz="1800" dirty="0" smtClean="0"/>
                <a:t>价格</a:t>
              </a:r>
              <a:endParaRPr lang="en-US" sz="1800" dirty="0"/>
            </a:p>
            <a:p>
              <a:pPr eaLnBrk="0" hangingPunct="0">
                <a:defRPr/>
              </a:pPr>
              <a:r>
                <a:rPr lang="en-US" sz="1800" dirty="0"/>
                <a:t>GL </a:t>
              </a:r>
              <a:r>
                <a:rPr lang="zh-CN" altLang="en-US" sz="1800" dirty="0" smtClean="0"/>
                <a:t>成本</a:t>
              </a:r>
              <a:endParaRPr lang="en-US" sz="1800" dirty="0"/>
            </a:p>
            <a:p>
              <a:pPr eaLnBrk="0" hangingPunct="0">
                <a:defRPr/>
              </a:pPr>
              <a:r>
                <a:rPr lang="zh-CN" altLang="en-US" sz="1800" dirty="0" smtClean="0"/>
                <a:t>现行成本</a:t>
              </a:r>
              <a:endParaRPr lang="en-US" sz="1800" dirty="0"/>
            </a:p>
            <a:p>
              <a:pPr eaLnBrk="0" hangingPunct="0">
                <a:defRPr/>
              </a:pPr>
              <a:endParaRPr lang="en-US" sz="1800" dirty="0"/>
            </a:p>
            <a:p>
              <a:pPr>
                <a:defRPr/>
              </a:pPr>
              <a:endParaRPr lang="en-US" sz="1800" dirty="0"/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dirty="0" smtClean="0"/>
                <a:t>物料信息</a:t>
              </a:r>
              <a:endParaRPr lang="en-US" sz="2400" dirty="0"/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物料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72053"/>
            <a:chOff x="1371600" y="1520825"/>
            <a:chExt cx="6475413" cy="4872053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zh-CN" altLang="en-US" sz="1800" dirty="0" smtClean="0"/>
                <a:t>总账成本</a:t>
              </a:r>
              <a:endParaRPr lang="en-US" sz="1800" dirty="0"/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zh-CN" altLang="en-US" sz="1800" dirty="0" smtClean="0">
                  <a:solidFill>
                    <a:schemeClr val="tx2"/>
                  </a:solidFill>
                </a:rPr>
                <a:t>现行成本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875241" cy="9207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zh-CN" altLang="en-US" sz="1800" dirty="0" smtClean="0"/>
                <a:t>平均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zh-CN" altLang="en-US" sz="1800" dirty="0" smtClean="0"/>
                <a:t>最后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zh-CN" altLang="en-US" sz="1800" dirty="0" smtClean="0"/>
                <a:t>没有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875241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zh-CN" altLang="en-US" sz="1800" dirty="0" smtClean="0"/>
                <a:t>标准</a:t>
              </a:r>
              <a:endParaRPr lang="en-US" sz="1800" dirty="0"/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zh-CN" altLang="en-US" sz="1800" dirty="0" smtClean="0"/>
                <a:t>平均</a:t>
              </a:r>
              <a:endParaRPr lang="en-US" sz="1800" dirty="0"/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5" y="3257550"/>
              <a:ext cx="1377950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Material</a:t>
              </a:r>
            </a:p>
            <a:p>
              <a:pPr eaLnBrk="0" hangingPunct="0">
                <a:defRPr/>
              </a:pPr>
              <a:r>
                <a:rPr lang="en-US" sz="1800"/>
                <a:t>Labor</a:t>
              </a:r>
            </a:p>
            <a:p>
              <a:pPr eaLnBrk="0" hangingPunct="0">
                <a:defRPr/>
              </a:pPr>
              <a:r>
                <a:rPr lang="en-US" sz="1800"/>
                <a:t>Burden</a:t>
              </a:r>
            </a:p>
            <a:p>
              <a:pPr eaLnBrk="0" hangingPunct="0">
                <a:defRPr/>
              </a:pPr>
              <a:r>
                <a:rPr lang="en-US" sz="1800"/>
                <a:t>Overhead</a:t>
              </a:r>
            </a:p>
            <a:p>
              <a:pPr eaLnBrk="0" hangingPunct="0">
                <a:defRPr/>
              </a:pPr>
              <a:r>
                <a:rPr lang="en-US" sz="1800"/>
                <a:t>Subcontract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50" y="2843213"/>
              <a:ext cx="1530350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/>
                <a:t>Elements</a:t>
              </a:r>
              <a:endParaRPr lang="en-US" sz="2000">
                <a:solidFill>
                  <a:schemeClr val="tx2"/>
                </a:solidFill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dirty="0" smtClean="0"/>
                <a:t>物料成本开发</a:t>
              </a:r>
              <a:endParaRPr lang="en-US" sz="2400" dirty="0"/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系统范围内的数据</a:t>
            </a:r>
          </a:p>
          <a:p>
            <a:r>
              <a:rPr lang="zh-CN" altLang="en-US" dirty="0" smtClean="0"/>
              <a:t>共享数据集</a:t>
            </a:r>
          </a:p>
          <a:p>
            <a:r>
              <a:rPr lang="zh-CN" altLang="en-US" dirty="0" smtClean="0"/>
              <a:t>域数据</a:t>
            </a:r>
          </a:p>
          <a:p>
            <a:r>
              <a:rPr lang="zh-CN" altLang="en-US" dirty="0" smtClean="0"/>
              <a:t>会计单位数据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四种类型的数据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QS-SU-050</a:t>
            </a:r>
          </a:p>
        </p:txBody>
      </p:sp>
      <p:pic>
        <p:nvPicPr>
          <p:cNvPr id="7172" name="Picture 5" descr="data?branch=1&amp;language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7714" y="1714500"/>
            <a:ext cx="39147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24486" y="1904215"/>
            <a:ext cx="2318993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QAD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产品结构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50091" y="861856"/>
            <a:ext cx="7843838" cy="5145088"/>
            <a:chOff x="574675" y="1304925"/>
            <a:chExt cx="7843838" cy="5145088"/>
          </a:xfrm>
        </p:grpSpPr>
        <p:cxnSp>
          <p:nvCxnSpPr>
            <p:cNvPr id="53265" name="AutoShape 1037"/>
            <p:cNvCxnSpPr>
              <a:cxnSpLocks noChangeShapeType="1"/>
            </p:cNvCxnSpPr>
            <p:nvPr/>
          </p:nvCxnSpPr>
          <p:spPr bwMode="auto">
            <a:xfrm rot="5400000" flipH="1" flipV="1">
              <a:off x="4554738" y="2200772"/>
              <a:ext cx="632120" cy="77043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609706" y="1304925"/>
              <a:ext cx="1292619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Medical Ultrasound</a:t>
              </a:r>
            </a:p>
          </p:txBody>
        </p:sp>
        <p:sp>
          <p:nvSpPr>
            <p:cNvPr id="222219" name="Rectangle 11"/>
            <p:cNvSpPr>
              <a:spLocks noChangeArrowheads="1"/>
            </p:cNvSpPr>
            <p:nvPr/>
          </p:nvSpPr>
          <p:spPr bwMode="auto">
            <a:xfrm>
              <a:off x="228758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Probe Unit</a:t>
              </a:r>
            </a:p>
          </p:txBody>
        </p:sp>
        <p:sp>
          <p:nvSpPr>
            <p:cNvPr id="222220" name="Rectangle 12"/>
            <p:cNvSpPr>
              <a:spLocks noChangeArrowheads="1"/>
            </p:cNvSpPr>
            <p:nvPr/>
          </p:nvSpPr>
          <p:spPr bwMode="auto">
            <a:xfrm>
              <a:off x="3897412" y="288319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(2)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Beryllium Copper</a:t>
              </a:r>
            </a:p>
          </p:txBody>
        </p:sp>
        <p:sp>
          <p:nvSpPr>
            <p:cNvPr id="222221" name="Rectangle 13"/>
            <p:cNvSpPr>
              <a:spLocks noChangeArrowheads="1"/>
            </p:cNvSpPr>
            <p:nvPr/>
          </p:nvSpPr>
          <p:spPr bwMode="auto">
            <a:xfrm>
              <a:off x="557053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Transducer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574675" y="421163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Plastic Housing</a:t>
              </a:r>
            </a:p>
          </p:txBody>
        </p:sp>
        <p:sp>
          <p:nvSpPr>
            <p:cNvPr id="222226" name="Rectangle 18"/>
            <p:cNvSpPr>
              <a:spLocks noChangeArrowheads="1"/>
            </p:cNvSpPr>
            <p:nvPr/>
          </p:nvSpPr>
          <p:spPr bwMode="auto">
            <a:xfrm>
              <a:off x="7242175" y="2911475"/>
              <a:ext cx="1176338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90031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(2)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Packaging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2289175" y="421163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Display</a:t>
              </a: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160838" y="4211638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60003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Keyboard</a:t>
              </a:r>
            </a:p>
          </p:txBody>
        </p:sp>
        <p:pic>
          <p:nvPicPr>
            <p:cNvPr id="53260" name="Picture 1032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61075" y="4137025"/>
              <a:ext cx="1554163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574675" y="533558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60005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Battery</a:t>
              </a: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2289175" y="533558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60006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Monitor Cable</a:t>
              </a:r>
            </a:p>
          </p:txBody>
        </p:sp>
        <p:sp>
          <p:nvSpPr>
            <p:cNvPr id="307211" name="Rectangle 1035"/>
            <p:cNvSpPr>
              <a:spLocks noChangeArrowheads="1"/>
            </p:cNvSpPr>
            <p:nvPr/>
          </p:nvSpPr>
          <p:spPr bwMode="auto">
            <a:xfrm>
              <a:off x="4160838" y="5335588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60007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Cart</a:t>
              </a:r>
            </a:p>
          </p:txBody>
        </p:sp>
        <p:cxnSp>
          <p:nvCxnSpPr>
            <p:cNvPr id="53264" name="AutoShape 1036"/>
            <p:cNvCxnSpPr>
              <a:cxnSpLocks noChangeShapeType="1"/>
              <a:stCxn id="222219" idx="0"/>
              <a:endCxn id="222218" idx="2"/>
            </p:cNvCxnSpPr>
            <p:nvPr/>
          </p:nvCxnSpPr>
          <p:spPr bwMode="auto">
            <a:xfrm rot="5400000" flipH="1" flipV="1">
              <a:off x="3735686" y="1391146"/>
              <a:ext cx="660400" cy="238025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66" name="AutoShape 1038"/>
            <p:cNvCxnSpPr>
              <a:cxnSpLocks noChangeShapeType="1"/>
              <a:stCxn id="222221" idx="0"/>
              <a:endCxn id="222218" idx="2"/>
            </p:cNvCxnSpPr>
            <p:nvPr/>
          </p:nvCxnSpPr>
          <p:spPr bwMode="auto">
            <a:xfrm rot="16200000" flipV="1">
              <a:off x="5377162" y="2129929"/>
              <a:ext cx="660400" cy="90269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67" name="AutoShape 1039"/>
            <p:cNvCxnSpPr>
              <a:cxnSpLocks noChangeShapeType="1"/>
              <a:stCxn id="222226" idx="0"/>
              <a:endCxn id="222218" idx="2"/>
            </p:cNvCxnSpPr>
            <p:nvPr/>
          </p:nvCxnSpPr>
          <p:spPr bwMode="auto">
            <a:xfrm rot="16200000" flipV="1">
              <a:off x="6212980" y="1294111"/>
              <a:ext cx="660400" cy="257432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产品类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QS-SU-360</a:t>
            </a:r>
          </a:p>
        </p:txBody>
      </p:sp>
      <p:pic>
        <p:nvPicPr>
          <p:cNvPr id="542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489526"/>
            <a:ext cx="75993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成本集方法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创建</a:t>
            </a:r>
            <a:r>
              <a:rPr lang="en-US" dirty="0" smtClean="0"/>
              <a:t> GL </a:t>
            </a:r>
            <a:r>
              <a:rPr lang="zh-CN" altLang="en-US" dirty="0" smtClean="0"/>
              <a:t>事务</a:t>
            </a:r>
            <a:endParaRPr lang="en-US" dirty="0" smtClean="0"/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物料状态代码</a:t>
            </a:r>
            <a:endParaRPr lang="en-US" dirty="0" smtClean="0"/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通用代码</a:t>
            </a:r>
            <a:endParaRPr lang="en-US" dirty="0" smtClean="0"/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9557" y="1188862"/>
            <a:ext cx="8240712" cy="4703762"/>
            <a:chOff x="477838" y="1782763"/>
            <a:chExt cx="8240712" cy="4703762"/>
          </a:xfrm>
        </p:grpSpPr>
        <p:pic>
          <p:nvPicPr>
            <p:cNvPr id="5837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838" y="1782763"/>
              <a:ext cx="7018337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0163" y="4086225"/>
              <a:ext cx="7418387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物料信息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QS-SU-400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85554" y="1414365"/>
            <a:ext cx="8547100" cy="4137025"/>
            <a:chOff x="266700" y="1404938"/>
            <a:chExt cx="8547100" cy="4137025"/>
          </a:xfrm>
        </p:grpSpPr>
        <p:sp>
          <p:nvSpPr>
            <p:cNvPr id="243718" name="Rectangle 6"/>
            <p:cNvSpPr>
              <a:spLocks noChangeArrowheads="1"/>
            </p:cNvSpPr>
            <p:nvPr/>
          </p:nvSpPr>
          <p:spPr bwMode="auto">
            <a:xfrm>
              <a:off x="3679825" y="2349500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59397" name="Rectangle 7"/>
            <p:cNvSpPr>
              <a:spLocks noChangeArrowheads="1"/>
            </p:cNvSpPr>
            <p:nvPr/>
          </p:nvSpPr>
          <p:spPr bwMode="auto">
            <a:xfrm>
              <a:off x="908050" y="2747963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59398" name="Rectangle 8"/>
            <p:cNvSpPr>
              <a:spLocks noChangeArrowheads="1"/>
            </p:cNvSpPr>
            <p:nvPr/>
          </p:nvSpPr>
          <p:spPr bwMode="auto">
            <a:xfrm>
              <a:off x="266700" y="3587750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243726" name="Rectangle 14"/>
            <p:cNvSpPr>
              <a:spLocks noChangeArrowheads="1"/>
            </p:cNvSpPr>
            <p:nvPr/>
          </p:nvSpPr>
          <p:spPr bwMode="auto">
            <a:xfrm>
              <a:off x="406400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43727" name="Rectangle 15"/>
            <p:cNvSpPr>
              <a:spLocks noChangeArrowheads="1"/>
            </p:cNvSpPr>
            <p:nvPr/>
          </p:nvSpPr>
          <p:spPr bwMode="auto">
            <a:xfrm>
              <a:off x="2511425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$.02</a:t>
              </a:r>
            </a:p>
          </p:txBody>
        </p:sp>
        <p:sp>
          <p:nvSpPr>
            <p:cNvPr id="243728" name="Rectangle 16"/>
            <p:cNvSpPr>
              <a:spLocks noChangeArrowheads="1"/>
            </p:cNvSpPr>
            <p:nvPr/>
          </p:nvSpPr>
          <p:spPr bwMode="auto">
            <a:xfrm>
              <a:off x="4759325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Transducer-10Mhz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$15.00</a:t>
              </a:r>
            </a:p>
          </p:txBody>
        </p:sp>
        <p:sp>
          <p:nvSpPr>
            <p:cNvPr id="243747" name="Rectangle 35"/>
            <p:cNvSpPr>
              <a:spLocks noChangeArrowheads="1"/>
            </p:cNvSpPr>
            <p:nvPr/>
          </p:nvSpPr>
          <p:spPr bwMode="auto">
            <a:xfrm>
              <a:off x="6997700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60001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Plastic Housing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$27.00</a:t>
              </a:r>
            </a:p>
          </p:txBody>
        </p:sp>
        <p:pic>
          <p:nvPicPr>
            <p:cNvPr id="59403" name="Picture 37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81813" y="1404938"/>
              <a:ext cx="1554162" cy="2312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9404" name="AutoShape 38"/>
            <p:cNvCxnSpPr>
              <a:cxnSpLocks noChangeShapeType="1"/>
              <a:stCxn id="243726" idx="0"/>
              <a:endCxn id="243718" idx="2"/>
            </p:cNvCxnSpPr>
            <p:nvPr/>
          </p:nvCxnSpPr>
          <p:spPr bwMode="auto">
            <a:xfrm rot="-5400000">
              <a:off x="2485231" y="2309019"/>
              <a:ext cx="931863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5" name="AutoShape 39"/>
            <p:cNvCxnSpPr>
              <a:cxnSpLocks noChangeShapeType="1"/>
              <a:stCxn id="243727" idx="0"/>
              <a:endCxn id="243718" idx="2"/>
            </p:cNvCxnSpPr>
            <p:nvPr/>
          </p:nvCxnSpPr>
          <p:spPr bwMode="auto">
            <a:xfrm rot="-5400000">
              <a:off x="3537743" y="3361532"/>
              <a:ext cx="931863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6" name="AutoShape 40"/>
            <p:cNvCxnSpPr>
              <a:cxnSpLocks noChangeShapeType="1"/>
              <a:stCxn id="243728" idx="0"/>
              <a:endCxn id="243718" idx="2"/>
            </p:cNvCxnSpPr>
            <p:nvPr/>
          </p:nvCxnSpPr>
          <p:spPr bwMode="auto">
            <a:xfrm rot="5400000" flipH="1">
              <a:off x="4661693" y="3405982"/>
              <a:ext cx="931863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7" name="AutoShape 41"/>
            <p:cNvCxnSpPr>
              <a:cxnSpLocks noChangeShapeType="1"/>
              <a:stCxn id="243747" idx="0"/>
              <a:endCxn id="243718" idx="2"/>
            </p:cNvCxnSpPr>
            <p:nvPr/>
          </p:nvCxnSpPr>
          <p:spPr bwMode="auto">
            <a:xfrm rot="5400000" flipH="1">
              <a:off x="5780881" y="2286794"/>
              <a:ext cx="931863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物料主文件维护菜单</a:t>
            </a:r>
            <a:endParaRPr lang="en-US" dirty="0" smtClean="0"/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31289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4718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8147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41576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物料数据和库存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物料发货数据</a:t>
            </a:r>
            <a:endParaRPr lang="en-US" dirty="0" smtClean="0"/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QS-SU-421</a:t>
            </a:r>
          </a:p>
        </p:txBody>
      </p:sp>
      <p:pic>
        <p:nvPicPr>
          <p:cNvPr id="624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2745454"/>
            <a:ext cx="74755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业务关系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QS-SU-055</a:t>
            </a:r>
          </a:p>
        </p:txBody>
      </p:sp>
      <p:pic>
        <p:nvPicPr>
          <p:cNvPr id="81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996186"/>
            <a:ext cx="84089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523" y="784981"/>
            <a:ext cx="7780953" cy="5514286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物料计划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46163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1046163" y="38182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375339"/>
            <a:ext cx="2828925" cy="4524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948363" y="311975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物料成本数据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QS-SU-440</a:t>
            </a:r>
          </a:p>
        </p:txBody>
      </p:sp>
      <p:pic>
        <p:nvPicPr>
          <p:cNvPr id="64515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1406"/>
            <a:ext cx="78374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物料信息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QS-SU-450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85554" y="1394178"/>
            <a:ext cx="8547100" cy="4160838"/>
            <a:chOff x="266700" y="1733550"/>
            <a:chExt cx="8547100" cy="4160838"/>
          </a:xfrm>
        </p:grpSpPr>
        <p:sp>
          <p:nvSpPr>
            <p:cNvPr id="657425" name="Rectangle 17"/>
            <p:cNvSpPr>
              <a:spLocks noChangeArrowheads="1"/>
            </p:cNvSpPr>
            <p:nvPr/>
          </p:nvSpPr>
          <p:spPr bwMode="auto">
            <a:xfrm>
              <a:off x="3679825" y="2701925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65541" name="Rectangle 18"/>
            <p:cNvSpPr>
              <a:spLocks noChangeArrowheads="1"/>
            </p:cNvSpPr>
            <p:nvPr/>
          </p:nvSpPr>
          <p:spPr bwMode="auto">
            <a:xfrm>
              <a:off x="908050" y="3100388"/>
              <a:ext cx="184345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产成品</a:t>
              </a:r>
              <a:r>
                <a:rPr lang="en-US" sz="1800" dirty="0" smtClean="0">
                  <a:latin typeface="+mj-lt"/>
                </a:rPr>
                <a:t>/ </a:t>
              </a:r>
              <a:r>
                <a:rPr lang="zh-CN" altLang="en-US" sz="1800" dirty="0" smtClean="0">
                  <a:latin typeface="+mj-lt"/>
                </a:rPr>
                <a:t>父件 层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65542" name="Rectangle 19"/>
            <p:cNvSpPr>
              <a:spLocks noChangeArrowheads="1"/>
            </p:cNvSpPr>
            <p:nvPr/>
          </p:nvSpPr>
          <p:spPr bwMode="auto">
            <a:xfrm>
              <a:off x="266700" y="3940175"/>
              <a:ext cx="2079625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子件层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657428" name="Rectangle 20"/>
            <p:cNvSpPr>
              <a:spLocks noChangeArrowheads="1"/>
            </p:cNvSpPr>
            <p:nvPr/>
          </p:nvSpPr>
          <p:spPr bwMode="auto">
            <a:xfrm>
              <a:off x="406400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657429" name="Rectangle 21"/>
            <p:cNvSpPr>
              <a:spLocks noChangeArrowheads="1"/>
            </p:cNvSpPr>
            <p:nvPr/>
          </p:nvSpPr>
          <p:spPr bwMode="auto">
            <a:xfrm>
              <a:off x="2511425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$.0002</a:t>
              </a:r>
            </a:p>
          </p:txBody>
        </p:sp>
        <p:sp>
          <p:nvSpPr>
            <p:cNvPr id="657430" name="Rectangle 22"/>
            <p:cNvSpPr>
              <a:spLocks noChangeArrowheads="1"/>
            </p:cNvSpPr>
            <p:nvPr/>
          </p:nvSpPr>
          <p:spPr bwMode="auto">
            <a:xfrm>
              <a:off x="4759325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Transducer-10Mhz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$15.00</a:t>
              </a:r>
            </a:p>
          </p:txBody>
        </p:sp>
        <p:sp>
          <p:nvSpPr>
            <p:cNvPr id="657431" name="Rectangle 23"/>
            <p:cNvSpPr>
              <a:spLocks noChangeArrowheads="1"/>
            </p:cNvSpPr>
            <p:nvPr/>
          </p:nvSpPr>
          <p:spPr bwMode="auto">
            <a:xfrm>
              <a:off x="6997700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Plastic Housing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$0.82</a:t>
              </a:r>
            </a:p>
          </p:txBody>
        </p:sp>
        <p:cxnSp>
          <p:nvCxnSpPr>
            <p:cNvPr id="65547" name="AutoShape 25"/>
            <p:cNvCxnSpPr>
              <a:cxnSpLocks noChangeShapeType="1"/>
              <a:stCxn id="657428" idx="0"/>
              <a:endCxn id="657425" idx="2"/>
            </p:cNvCxnSpPr>
            <p:nvPr/>
          </p:nvCxnSpPr>
          <p:spPr bwMode="auto">
            <a:xfrm rot="-5400000">
              <a:off x="2485231" y="2661444"/>
              <a:ext cx="931863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48" name="AutoShape 26"/>
            <p:cNvCxnSpPr>
              <a:cxnSpLocks noChangeShapeType="1"/>
              <a:stCxn id="657429" idx="0"/>
              <a:endCxn id="657425" idx="2"/>
            </p:cNvCxnSpPr>
            <p:nvPr/>
          </p:nvCxnSpPr>
          <p:spPr bwMode="auto">
            <a:xfrm rot="-5400000">
              <a:off x="3537743" y="3713957"/>
              <a:ext cx="931863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49" name="AutoShape 27"/>
            <p:cNvCxnSpPr>
              <a:cxnSpLocks noChangeShapeType="1"/>
              <a:stCxn id="657430" idx="0"/>
              <a:endCxn id="657425" idx="2"/>
            </p:cNvCxnSpPr>
            <p:nvPr/>
          </p:nvCxnSpPr>
          <p:spPr bwMode="auto">
            <a:xfrm rot="5400000" flipH="1">
              <a:off x="4661693" y="3758407"/>
              <a:ext cx="931863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50" name="AutoShape 28"/>
            <p:cNvCxnSpPr>
              <a:cxnSpLocks noChangeShapeType="1"/>
              <a:stCxn id="657431" idx="0"/>
              <a:endCxn id="657425" idx="2"/>
            </p:cNvCxnSpPr>
            <p:nvPr/>
          </p:nvCxnSpPr>
          <p:spPr bwMode="auto">
            <a:xfrm rot="5400000" flipH="1">
              <a:off x="5780881" y="2639219"/>
              <a:ext cx="931863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65551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07175" y="1733550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设置产品结构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904" y="1132116"/>
            <a:ext cx="7676191" cy="4914286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设置产品结构</a:t>
            </a:r>
            <a:endParaRPr lang="en-US" dirty="0"/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QS-SU-470</a:t>
            </a:r>
          </a:p>
        </p:txBody>
      </p:sp>
      <p:pic>
        <p:nvPicPr>
          <p:cNvPr id="67588" name="Picture 1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33196"/>
            <a:ext cx="7685087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产品结构查询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QS-SU-480</a:t>
            </a:r>
          </a:p>
        </p:txBody>
      </p:sp>
      <p:pic>
        <p:nvPicPr>
          <p:cNvPr id="68611" name="Picture 1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1768691"/>
            <a:ext cx="58293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按物料的产品结构报表</a:t>
            </a:r>
            <a:endParaRPr lang="en-US" dirty="0" smtClean="0"/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QS-SU-481</a:t>
            </a:r>
          </a:p>
        </p:txBody>
      </p:sp>
      <p:pic>
        <p:nvPicPr>
          <p:cNvPr id="6963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71064"/>
            <a:ext cx="7885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物料主文件维护</a:t>
            </a:r>
            <a:endParaRPr lang="en-US" dirty="0" smtClean="0"/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QS-SU-482</a:t>
            </a:r>
          </a:p>
        </p:txBody>
      </p:sp>
      <p:pic>
        <p:nvPicPr>
          <p:cNvPr id="70660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1798"/>
            <a:ext cx="78374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9"/>
          <p:cNvSpPr>
            <a:spLocks noChangeArrowheads="1"/>
          </p:cNvSpPr>
          <p:nvPr/>
        </p:nvSpPr>
        <p:spPr bwMode="auto">
          <a:xfrm>
            <a:off x="679450" y="4026136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2" name="Rectangle 10"/>
          <p:cNvSpPr>
            <a:spLocks noChangeArrowheads="1"/>
          </p:cNvSpPr>
          <p:nvPr/>
        </p:nvSpPr>
        <p:spPr bwMode="auto">
          <a:xfrm>
            <a:off x="669925" y="4497623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03213" y="704003"/>
            <a:ext cx="8840787" cy="5260965"/>
            <a:chOff x="242888" y="1185863"/>
            <a:chExt cx="8840787" cy="5260965"/>
          </a:xfrm>
        </p:grpSpPr>
        <p:sp>
          <p:nvSpPr>
            <p:cNvPr id="376835" name="Rectangle 3"/>
            <p:cNvSpPr>
              <a:spLocks noChangeArrowheads="1"/>
            </p:cNvSpPr>
            <p:nvPr/>
          </p:nvSpPr>
          <p:spPr bwMode="auto">
            <a:xfrm>
              <a:off x="436563" y="141287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6836" name="Rectangle 4"/>
            <p:cNvSpPr>
              <a:spLocks noChangeArrowheads="1"/>
            </p:cNvSpPr>
            <p:nvPr/>
          </p:nvSpPr>
          <p:spPr bwMode="auto">
            <a:xfrm>
              <a:off x="3373438" y="14128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1687" name="Group 23"/>
            <p:cNvGrpSpPr>
              <a:grpSpLocks/>
            </p:cNvGrpSpPr>
            <p:nvPr/>
          </p:nvGrpSpPr>
          <p:grpSpPr bwMode="auto">
            <a:xfrm>
              <a:off x="693738" y="1916113"/>
              <a:ext cx="2109787" cy="860425"/>
              <a:chOff x="673" y="1182"/>
              <a:chExt cx="1810" cy="739"/>
            </a:xfrm>
          </p:grpSpPr>
          <p:sp>
            <p:nvSpPr>
              <p:cNvPr id="71707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8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9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0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1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2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3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4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5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6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7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8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9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1688" name="Rectangle 37"/>
            <p:cNvSpPr>
              <a:spLocks noChangeArrowheads="1"/>
            </p:cNvSpPr>
            <p:nvPr/>
          </p:nvSpPr>
          <p:spPr bwMode="auto">
            <a:xfrm>
              <a:off x="3716124" y="1509713"/>
              <a:ext cx="95218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公司财务</a:t>
              </a:r>
              <a:endParaRPr lang="en-US" sz="1400" b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71689" name="Rectangle 38"/>
            <p:cNvSpPr>
              <a:spLocks noChangeArrowheads="1"/>
            </p:cNvSpPr>
            <p:nvPr/>
          </p:nvSpPr>
          <p:spPr bwMode="auto">
            <a:xfrm>
              <a:off x="463550" y="1509713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会计单位</a:t>
              </a: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,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地点</a:t>
              </a: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,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库位</a:t>
              </a:r>
              <a:endParaRPr lang="en-US" sz="1400" b="1" dirty="0">
                <a:solidFill>
                  <a:srgbClr val="808080"/>
                </a:solidFill>
                <a:latin typeface="+mj-lt"/>
              </a:endParaRPr>
            </a:p>
          </p:txBody>
        </p:sp>
        <p:pic>
          <p:nvPicPr>
            <p:cNvPr id="71690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3850" y="1957388"/>
              <a:ext cx="1076325" cy="1058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95218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zh-CN" altLang="en-US" sz="1400" b="1" dirty="0" smtClean="0">
                  <a:solidFill>
                    <a:srgbClr val="003366"/>
                  </a:solidFill>
                  <a:latin typeface="+mj-lt"/>
                </a:rPr>
                <a:t>产品定义</a:t>
              </a:r>
              <a:endParaRPr lang="en-US" sz="1400" b="1" dirty="0">
                <a:solidFill>
                  <a:srgbClr val="003366"/>
                </a:solidFill>
                <a:latin typeface="+mj-lt"/>
              </a:endParaRPr>
            </a:p>
          </p:txBody>
        </p:sp>
        <p:sp>
          <p:nvSpPr>
            <p:cNvPr id="71692" name="AutoShape 41"/>
            <p:cNvSpPr>
              <a:spLocks noChangeArrowheads="1"/>
            </p:cNvSpPr>
            <p:nvPr/>
          </p:nvSpPr>
          <p:spPr bwMode="auto">
            <a:xfrm>
              <a:off x="2784475" y="19018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3" y="3219450"/>
              <a:ext cx="2817812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zh-CN" altLang="en-US" sz="1400" b="1" dirty="0" smtClean="0">
                  <a:latin typeface="+mj-lt"/>
                </a:rPr>
                <a:t>产品类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zh-CN" altLang="en-US" sz="1400" dirty="0" smtClean="0">
                  <a:latin typeface="+mj-lt"/>
                </a:rPr>
                <a:t>产品类维护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现行成本方法</a:t>
              </a:r>
              <a:r>
                <a:rPr lang="en-US" sz="1400" b="1" dirty="0">
                  <a:latin typeface="+mj-lt"/>
                </a:rPr>
                <a:t/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</a:t>
              </a:r>
              <a:r>
                <a:rPr lang="zh-CN" altLang="en-US" sz="1400" i="1" dirty="0" smtClean="0">
                  <a:latin typeface="+mj-lt"/>
                </a:rPr>
                <a:t>库存会计控制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物料数据</a:t>
              </a:r>
              <a:r>
                <a:rPr lang="en-US" sz="1400" b="1" dirty="0">
                  <a:latin typeface="+mj-lt"/>
                </a:rPr>
                <a:t>	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</a:t>
              </a:r>
              <a:r>
                <a:rPr lang="zh-CN" altLang="en-US" sz="1400" i="1" dirty="0" smtClean="0">
                  <a:latin typeface="+mj-lt"/>
                </a:rPr>
                <a:t>物料主文件维护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zh-CN" altLang="en-US" sz="1400" b="1" dirty="0" smtClean="0">
                  <a:latin typeface="+mj-lt"/>
                </a:rPr>
                <a:t>产品结构</a:t>
              </a:r>
              <a:r>
                <a:rPr lang="en-US" sz="1400" b="1" dirty="0">
                  <a:latin typeface="+mj-lt"/>
                </a:rPr>
                <a:t>	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</a:t>
              </a:r>
              <a:r>
                <a:rPr lang="zh-CN" altLang="en-US" sz="1400" i="1" dirty="0" smtClean="0">
                  <a:latin typeface="+mj-lt"/>
                </a:rPr>
                <a:t>产品结构维护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1695" name="Group 44"/>
            <p:cNvGrpSpPr>
              <a:grpSpLocks/>
            </p:cNvGrpSpPr>
            <p:nvPr/>
          </p:nvGrpSpPr>
          <p:grpSpPr bwMode="auto">
            <a:xfrm>
              <a:off x="242888" y="1185863"/>
              <a:ext cx="477837" cy="477837"/>
              <a:chOff x="0" y="351"/>
              <a:chExt cx="401" cy="401"/>
            </a:xfrm>
          </p:grpSpPr>
          <p:sp>
            <p:nvSpPr>
              <p:cNvPr id="71705" name="Oval 4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6" name="Text Box 4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1696" name="Group 47"/>
            <p:cNvGrpSpPr>
              <a:grpSpLocks/>
            </p:cNvGrpSpPr>
            <p:nvPr/>
          </p:nvGrpSpPr>
          <p:grpSpPr bwMode="auto">
            <a:xfrm>
              <a:off x="3157538" y="1185863"/>
              <a:ext cx="477837" cy="477837"/>
              <a:chOff x="0" y="351"/>
              <a:chExt cx="401" cy="401"/>
            </a:xfrm>
          </p:grpSpPr>
          <p:sp>
            <p:nvSpPr>
              <p:cNvPr id="71703" name="Oval 4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4" name="Text Box 4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1697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71698" name="Text Box 53"/>
            <p:cNvSpPr txBox="1">
              <a:spLocks noChangeArrowheads="1"/>
            </p:cNvSpPr>
            <p:nvPr/>
          </p:nvSpPr>
          <p:spPr bwMode="auto">
            <a:xfrm>
              <a:off x="3424238" y="3230563"/>
              <a:ext cx="2630487" cy="170816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日历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日历维护</a:t>
              </a:r>
              <a:r>
                <a:rPr lang="en-US" sz="1400" dirty="0" smtClean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过账信息到</a:t>
              </a: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GL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事务过账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71699" name="Text Box 55"/>
            <p:cNvSpPr txBox="1">
              <a:spLocks noChangeArrowheads="1"/>
            </p:cNvSpPr>
            <p:nvPr/>
          </p:nvSpPr>
          <p:spPr bwMode="auto">
            <a:xfrm>
              <a:off x="595313" y="3230563"/>
              <a:ext cx="2593975" cy="32162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公司地址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公司地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址维护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会计单位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会计单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位代码维护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缺省的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会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计单位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endParaRPr lang="en-US" sz="1400" dirty="0" smtClean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tabLst>
                  <a:tab pos="119063" algn="l"/>
                </a:tabLst>
              </a:pPr>
              <a:r>
                <a:rPr lang="en-US" altLang="zh-CN" sz="1400" dirty="0" smtClean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系统</a:t>
              </a:r>
              <a:r>
                <a:rPr lang="en-US" altLang="zh-CN" sz="1400" i="1" dirty="0" smtClean="0">
                  <a:solidFill>
                    <a:srgbClr val="808080"/>
                  </a:solidFill>
                  <a:latin typeface="+mj-lt"/>
                </a:rPr>
                <a:t>/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账户控制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银行</a:t>
              </a:r>
              <a:r>
                <a:rPr lang="en-US" sz="1400" dirty="0" smtClean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银行维护和应收账款控制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库存状态</a:t>
              </a:r>
              <a:r>
                <a:rPr lang="en-US" sz="1400" dirty="0" smtClean="0">
                  <a:solidFill>
                    <a:srgbClr val="808080"/>
                  </a:solidFill>
                  <a:latin typeface="+mj-lt"/>
                </a:rPr>
                <a:t> 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tabLst>
                  <a:tab pos="119063" algn="l"/>
                </a:tabLst>
              </a:pPr>
              <a:r>
                <a:rPr lang="en-US" altLang="zh-CN" sz="1400" dirty="0" smtClean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库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存状</a:t>
              </a:r>
              <a:r>
                <a:rPr lang="zh-CN" altLang="en-US" sz="1400" i="1" dirty="0" smtClean="0">
                  <a:solidFill>
                    <a:srgbClr val="808080"/>
                  </a:solidFill>
                </a:rPr>
                <a:t>态代码维护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地点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地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点维护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zh-CN" altLang="en-US" sz="1400" b="1" dirty="0" smtClean="0">
                  <a:solidFill>
                    <a:srgbClr val="808080"/>
                  </a:solidFill>
                  <a:latin typeface="+mj-lt"/>
                </a:rPr>
                <a:t>库位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zh-CN" altLang="en-US" sz="1400" i="1" dirty="0" smtClean="0">
                  <a:solidFill>
                    <a:srgbClr val="808080"/>
                  </a:solidFill>
                  <a:latin typeface="+mj-lt"/>
                </a:rPr>
                <a:t>库位维护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2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QS-SU-500</a:t>
            </a:r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共享数据集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97128" y="1791445"/>
            <a:ext cx="7739358" cy="3380106"/>
            <a:chOff x="640566" y="2168525"/>
            <a:chExt cx="7739358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871299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>
                  <a:latin typeface="+mj-lt"/>
                </a:rPr>
                <a:t>GL Accounts set 1</a:t>
              </a:r>
            </a:p>
            <a:p>
              <a:r>
                <a:rPr lang="en-US" sz="2400">
                  <a:latin typeface="+mj-lt"/>
                </a:rPr>
                <a:t>100 Assets</a:t>
              </a:r>
            </a:p>
            <a:p>
              <a:r>
                <a:rPr lang="en-US" sz="2400">
                  <a:latin typeface="+mj-lt"/>
                </a:rPr>
                <a:t>200 Liabilities</a:t>
              </a:r>
            </a:p>
            <a:p>
              <a:r>
                <a:rPr lang="en-US" sz="240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871299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>
                  <a:latin typeface="+mj-lt"/>
                </a:rPr>
                <a:t>GL Accounts set 2</a:t>
              </a:r>
            </a:p>
            <a:p>
              <a:r>
                <a:rPr lang="en-US" sz="2400">
                  <a:latin typeface="+mj-lt"/>
                </a:rPr>
                <a:t>1100 Assets</a:t>
              </a:r>
            </a:p>
            <a:p>
              <a:r>
                <a:rPr lang="en-US" sz="2400">
                  <a:latin typeface="+mj-lt"/>
                </a:rPr>
                <a:t>1200 Liabilities</a:t>
              </a:r>
            </a:p>
            <a:p>
              <a:r>
                <a:rPr lang="en-US" sz="240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195974" y="4441738"/>
              <a:ext cx="1225670" cy="323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0166" y="4042080"/>
              <a:ext cx="1225670" cy="80254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82642" y="4092151"/>
              <a:ext cx="1225670" cy="70240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57787" y="3703550"/>
              <a:ext cx="1225670" cy="14796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34309" y="3706634"/>
              <a:ext cx="1225670" cy="147343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设置制造环境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制造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QS-SU-520</a:t>
            </a:r>
          </a:p>
        </p:txBody>
      </p:sp>
      <p:sp>
        <p:nvSpPr>
          <p:cNvPr id="54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6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7" name="Rectangle 76"/>
          <p:cNvSpPr>
            <a:spLocks noChangeArrowheads="1"/>
          </p:cNvSpPr>
          <p:nvPr/>
        </p:nvSpPr>
        <p:spPr bwMode="auto">
          <a:xfrm>
            <a:off x="3477659" y="3776193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成本计算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58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9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6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62" name="Picture 81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6" name="Rectangle 85"/>
          <p:cNvSpPr>
            <a:spLocks noChangeArrowheads="1"/>
          </p:cNvSpPr>
          <p:nvPr/>
        </p:nvSpPr>
        <p:spPr bwMode="auto">
          <a:xfrm>
            <a:off x="3367384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公司财务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67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/>
              <a:t>域，会计单位，地点，库位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68" name="Picture 87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Rectangle 88"/>
          <p:cNvSpPr>
            <a:spLocks noChangeArrowheads="1"/>
          </p:cNvSpPr>
          <p:nvPr/>
        </p:nvSpPr>
        <p:spPr bwMode="auto">
          <a:xfrm>
            <a:off x="6350070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产品定义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70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71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4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8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8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88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9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90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9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93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4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制造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95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96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7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98" name="Picture 117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9" name="AutoShape 118"/>
          <p:cNvCxnSpPr>
            <a:cxnSpLocks noChangeShapeType="1"/>
            <a:stCxn id="65" idx="3"/>
            <a:endCxn id="93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100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102" name="Picture 19"/>
          <p:cNvPicPr>
            <a:picLocks noChangeAspect="1" noChangeArrowheads="1"/>
          </p:cNvPicPr>
          <p:nvPr/>
        </p:nvPicPr>
        <p:blipFill>
          <a:blip r:embed="rId6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关键概念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  <a:r>
              <a:rPr lang="zh-CN" altLang="en-US" dirty="0" smtClean="0"/>
              <a:t>车间日历</a:t>
            </a:r>
          </a:p>
          <a:p>
            <a:pPr lvl="1"/>
            <a:r>
              <a:rPr lang="zh-CN" altLang="en-US" dirty="0" smtClean="0"/>
              <a:t>部门</a:t>
            </a:r>
          </a:p>
          <a:p>
            <a:pPr lvl="1"/>
            <a:r>
              <a:rPr lang="zh-CN" altLang="en-US" dirty="0" smtClean="0"/>
              <a:t>工作中心</a:t>
            </a:r>
            <a:r>
              <a:rPr lang="en-US" altLang="zh-CN" dirty="0" smtClean="0"/>
              <a:t>/</a:t>
            </a:r>
            <a:r>
              <a:rPr lang="zh-CN" altLang="en-US" dirty="0" smtClean="0"/>
              <a:t>机器</a:t>
            </a:r>
          </a:p>
          <a:p>
            <a:pPr lvl="1"/>
            <a:r>
              <a:rPr lang="zh-CN" altLang="en-US" dirty="0" smtClean="0"/>
              <a:t>工艺路线</a:t>
            </a:r>
            <a:endParaRPr lang="en-US" altLang="zh-CN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实例</a:t>
            </a:r>
            <a:endParaRPr lang="en-US" dirty="0" smtClean="0"/>
          </a:p>
          <a:p>
            <a:pPr lvl="1"/>
            <a:r>
              <a:rPr lang="zh-CN" altLang="en-US" dirty="0" smtClean="0"/>
              <a:t>设置车间日历</a:t>
            </a:r>
          </a:p>
          <a:p>
            <a:pPr lvl="1"/>
            <a:r>
              <a:rPr lang="zh-CN" altLang="en-US" dirty="0" smtClean="0"/>
              <a:t>定义部门</a:t>
            </a:r>
          </a:p>
          <a:p>
            <a:pPr lvl="1"/>
            <a:r>
              <a:rPr lang="zh-CN" altLang="en-US" dirty="0" smtClean="0"/>
              <a:t>定义工作中心</a:t>
            </a:r>
            <a:r>
              <a:rPr lang="en-US" altLang="zh-CN" dirty="0" smtClean="0"/>
              <a:t>/</a:t>
            </a:r>
            <a:r>
              <a:rPr lang="zh-CN" altLang="en-US" dirty="0" smtClean="0"/>
              <a:t>机器</a:t>
            </a:r>
          </a:p>
          <a:p>
            <a:pPr lvl="1"/>
            <a:r>
              <a:rPr lang="zh-CN" altLang="en-US" dirty="0" smtClean="0"/>
              <a:t>设置工艺路线</a:t>
            </a:r>
            <a:endParaRPr lang="en-US" altLang="zh-CN" dirty="0" smtClean="0"/>
          </a:p>
          <a:p>
            <a:r>
              <a:rPr lang="zh-CN" altLang="en-US" dirty="0" smtClean="0"/>
              <a:t>练习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制造</a:t>
            </a:r>
            <a:r>
              <a:rPr lang="en-US" dirty="0" smtClean="0"/>
              <a:t>:</a:t>
            </a:r>
            <a:r>
              <a:rPr lang="en-US" b="0" dirty="0" smtClean="0"/>
              <a:t> </a:t>
            </a:r>
            <a:r>
              <a:rPr lang="zh-CN" altLang="en-US" b="0" dirty="0" smtClean="0"/>
              <a:t>主题</a:t>
            </a:r>
            <a:endParaRPr lang="en-US" dirty="0" smtClean="0"/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QS-SU-530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描述由一个部门提供的信息</a:t>
            </a:r>
          </a:p>
          <a:p>
            <a:r>
              <a:rPr lang="zh-CN" altLang="en-US" dirty="0" smtClean="0"/>
              <a:t>描述工作中心提供的信息</a:t>
            </a:r>
          </a:p>
          <a:p>
            <a:r>
              <a:rPr lang="zh-CN" altLang="en-US" dirty="0" smtClean="0"/>
              <a:t>描述工艺路线提供的信息</a:t>
            </a:r>
          </a:p>
          <a:p>
            <a:r>
              <a:rPr lang="zh-CN" altLang="en-US" dirty="0" smtClean="0"/>
              <a:t>设置车间日历，部门，工作中心，工艺路线</a:t>
            </a: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QS-SU-540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制造</a:t>
            </a:r>
            <a:r>
              <a:rPr lang="en-US" dirty="0" smtClean="0"/>
              <a:t>: </a:t>
            </a:r>
            <a:r>
              <a:rPr lang="zh-CN" altLang="en-US" dirty="0" smtClean="0"/>
              <a:t>处理流程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QS-SU-550</a:t>
            </a:r>
          </a:p>
        </p:txBody>
      </p:sp>
      <p:grpSp>
        <p:nvGrpSpPr>
          <p:cNvPr id="77827" name="Group 1028"/>
          <p:cNvGrpSpPr>
            <a:grpSpLocks/>
          </p:cNvGrpSpPr>
          <p:nvPr/>
        </p:nvGrpSpPr>
        <p:grpSpPr bwMode="auto">
          <a:xfrm>
            <a:off x="3246653" y="1826762"/>
            <a:ext cx="2636838" cy="3363913"/>
            <a:chOff x="270" y="600"/>
            <a:chExt cx="1661" cy="2119"/>
          </a:xfrm>
        </p:grpSpPr>
        <p:sp>
          <p:nvSpPr>
            <p:cNvPr id="270341" name="Rectangle 1029"/>
            <p:cNvSpPr>
              <a:spLocks noChangeArrowheads="1"/>
            </p:cNvSpPr>
            <p:nvPr/>
          </p:nvSpPr>
          <p:spPr bwMode="auto">
            <a:xfrm>
              <a:off x="270" y="60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/>
              <a:r>
                <a:rPr lang="zh-CN" altLang="en-US" sz="1400" dirty="0" smtClean="0"/>
                <a:t>设置车间日历</a:t>
              </a:r>
              <a:endParaRPr lang="en-US" sz="1400" dirty="0" smtClean="0"/>
            </a:p>
          </p:txBody>
        </p:sp>
        <p:sp>
          <p:nvSpPr>
            <p:cNvPr id="77830" name="Line 1030"/>
            <p:cNvSpPr>
              <a:spLocks noChangeShapeType="1"/>
            </p:cNvSpPr>
            <p:nvPr/>
          </p:nvSpPr>
          <p:spPr bwMode="auto">
            <a:xfrm>
              <a:off x="1108" y="980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3" name="Rectangle 1031"/>
            <p:cNvSpPr>
              <a:spLocks noChangeArrowheads="1"/>
            </p:cNvSpPr>
            <p:nvPr/>
          </p:nvSpPr>
          <p:spPr bwMode="auto">
            <a:xfrm>
              <a:off x="270" y="117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/>
                <a:t>设置部门</a:t>
              </a:r>
              <a:endParaRPr lang="en-US" sz="1400" dirty="0" smtClean="0"/>
            </a:p>
            <a:p>
              <a:pPr algn="ctr" eaLnBrk="0" hangingPunct="0"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77832" name="Line 1032"/>
            <p:cNvSpPr>
              <a:spLocks noChangeShapeType="1"/>
            </p:cNvSpPr>
            <p:nvPr/>
          </p:nvSpPr>
          <p:spPr bwMode="auto">
            <a:xfrm>
              <a:off x="1108" y="1553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70" y="174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定义工作中心</a:t>
              </a:r>
              <a:r>
                <a:rPr lang="en-US" altLang="zh-CN" sz="1400" dirty="0" smtClean="0">
                  <a:latin typeface="+mj-lt"/>
                </a:rPr>
                <a:t>/</a:t>
              </a:r>
              <a:r>
                <a:rPr lang="zh-CN" altLang="en-US" sz="1400" dirty="0" smtClean="0">
                  <a:latin typeface="+mj-lt"/>
                </a:rPr>
                <a:t>机器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270" y="233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设置工艺流程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7835" name="Line 1035"/>
            <p:cNvSpPr>
              <a:spLocks noChangeShapeType="1"/>
            </p:cNvSpPr>
            <p:nvPr/>
          </p:nvSpPr>
          <p:spPr bwMode="auto">
            <a:xfrm>
              <a:off x="1108" y="213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8852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>
                  <a:latin typeface="+mj-lt"/>
                </a:rPr>
                <a:t>QMI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ABC</a:t>
              </a: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XYZ</a:t>
              </a: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制造</a:t>
            </a:r>
            <a:r>
              <a:rPr lang="en-US" dirty="0" smtClean="0"/>
              <a:t>: </a:t>
            </a:r>
            <a:r>
              <a:rPr lang="zh-CN" altLang="en-US" dirty="0" smtClean="0"/>
              <a:t>车间日历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QS-SU-560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部门，工作中心，机器</a:t>
            </a:r>
            <a:endParaRPr lang="en-US" dirty="0" smtClean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QS-SU-570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238348" y="766410"/>
            <a:ext cx="6669088" cy="5487988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7988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988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制造</a:t>
            </a:r>
            <a:r>
              <a:rPr lang="en-US" dirty="0" smtClean="0"/>
              <a:t>: </a:t>
            </a:r>
            <a:r>
              <a:rPr lang="zh-CN" altLang="en-US" dirty="0" smtClean="0"/>
              <a:t>工艺流程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QS-SU-580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59339" y="1613724"/>
            <a:ext cx="6611937" cy="3878262"/>
            <a:chOff x="1608138" y="2151063"/>
            <a:chExt cx="6611937" cy="3878262"/>
          </a:xfrm>
        </p:grpSpPr>
        <p:sp>
          <p:nvSpPr>
            <p:cNvPr id="278579" name="Rectangle 51"/>
            <p:cNvSpPr>
              <a:spLocks noChangeArrowheads="1"/>
            </p:cNvSpPr>
            <p:nvPr/>
          </p:nvSpPr>
          <p:spPr bwMode="auto">
            <a:xfrm>
              <a:off x="2947988" y="2151063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80" name="Rectangle 52"/>
            <p:cNvSpPr>
              <a:spLocks noChangeArrowheads="1"/>
            </p:cNvSpPr>
            <p:nvPr/>
          </p:nvSpPr>
          <p:spPr bwMode="auto">
            <a:xfrm>
              <a:off x="4537075" y="3041650"/>
              <a:ext cx="1914525" cy="998538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Text Box 53"/>
            <p:cNvSpPr txBox="1">
              <a:spLocks noChangeArrowheads="1"/>
            </p:cNvSpPr>
            <p:nvPr/>
          </p:nvSpPr>
          <p:spPr bwMode="auto">
            <a:xfrm>
              <a:off x="3087688" y="2209800"/>
              <a:ext cx="18383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10</a:t>
              </a:r>
            </a:p>
            <a:p>
              <a:pPr algn="ctr"/>
              <a:r>
                <a:rPr lang="en-US" sz="1600">
                  <a:latin typeface="+mj-lt"/>
                </a:rPr>
                <a:t>Assemble Component</a:t>
              </a:r>
            </a:p>
          </p:txBody>
        </p:sp>
        <p:sp>
          <p:nvSpPr>
            <p:cNvPr id="80903" name="Text Box 54"/>
            <p:cNvSpPr txBox="1">
              <a:spLocks noChangeArrowheads="1"/>
            </p:cNvSpPr>
            <p:nvPr/>
          </p:nvSpPr>
          <p:spPr bwMode="auto">
            <a:xfrm>
              <a:off x="4429125" y="3086100"/>
              <a:ext cx="21574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20</a:t>
              </a:r>
            </a:p>
            <a:p>
              <a:pPr algn="ctr"/>
              <a:r>
                <a:rPr lang="en-US" sz="1600">
                  <a:latin typeface="+mj-lt"/>
                </a:rPr>
                <a:t>Test Finished Unit</a:t>
              </a:r>
            </a:p>
          </p:txBody>
        </p:sp>
        <p:sp>
          <p:nvSpPr>
            <p:cNvPr id="278601" name="Rectangle 73"/>
            <p:cNvSpPr>
              <a:spLocks noChangeArrowheads="1"/>
            </p:cNvSpPr>
            <p:nvPr/>
          </p:nvSpPr>
          <p:spPr bwMode="auto">
            <a:xfrm>
              <a:off x="6196013" y="3913188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5" name="Text Box 75"/>
            <p:cNvSpPr txBox="1">
              <a:spLocks noChangeArrowheads="1"/>
            </p:cNvSpPr>
            <p:nvPr/>
          </p:nvSpPr>
          <p:spPr bwMode="auto">
            <a:xfrm>
              <a:off x="6061075" y="3971925"/>
              <a:ext cx="2159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30</a:t>
              </a:r>
            </a:p>
            <a:p>
              <a:pPr algn="ctr"/>
              <a:r>
                <a:rPr lang="en-US" sz="1600">
                  <a:latin typeface="+mj-lt"/>
                </a:rPr>
                <a:t>Pack For Shipping</a:t>
              </a:r>
            </a:p>
          </p:txBody>
        </p:sp>
        <p:pic>
          <p:nvPicPr>
            <p:cNvPr id="8090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8138" y="3903663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设置车间日历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定义部门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共享集示例</a:t>
            </a:r>
            <a:endParaRPr lang="en-US" dirty="0" smtClean="0"/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QS-SU-065</a:t>
            </a:r>
          </a:p>
        </p:txBody>
      </p:sp>
      <p:pic>
        <p:nvPicPr>
          <p:cNvPr id="102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1870605"/>
            <a:ext cx="42862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定义工作中心</a:t>
            </a:r>
            <a:r>
              <a:rPr lang="en-US" altLang="zh-CN" dirty="0" smtClean="0"/>
              <a:t>/</a:t>
            </a:r>
            <a:r>
              <a:rPr lang="zh-CN" altLang="en-US" dirty="0" smtClean="0"/>
              <a:t>机器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设置工艺流程</a:t>
            </a:r>
            <a:r>
              <a:rPr lang="en-US" dirty="0" smtClean="0"/>
              <a:t> </a:t>
            </a:r>
            <a:r>
              <a:rPr lang="zh-CN" altLang="en-US" dirty="0" smtClean="0"/>
              <a:t>工序</a:t>
            </a:r>
            <a:r>
              <a:rPr lang="en-US" dirty="0" smtClean="0"/>
              <a:t>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设置工艺流程</a:t>
            </a:r>
            <a:r>
              <a:rPr lang="en-US" dirty="0" smtClean="0"/>
              <a:t> </a:t>
            </a:r>
            <a:r>
              <a:rPr lang="zh-CN" altLang="en-US" dirty="0" smtClean="0"/>
              <a:t>工序</a:t>
            </a:r>
            <a:r>
              <a:rPr lang="en-US" dirty="0" smtClean="0"/>
              <a:t>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在工艺流程查询中复核结果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QS-SU-640</a:t>
            </a:r>
          </a:p>
        </p:txBody>
      </p:sp>
      <p:pic>
        <p:nvPicPr>
          <p:cNvPr id="87044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83748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QS-SU-650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45639" y="744871"/>
            <a:ext cx="8534400" cy="1955800"/>
            <a:chOff x="258763" y="1235075"/>
            <a:chExt cx="8534400" cy="1955800"/>
          </a:xfrm>
        </p:grpSpPr>
        <p:sp>
          <p:nvSpPr>
            <p:cNvPr id="378883" name="Rectangle 3"/>
            <p:cNvSpPr>
              <a:spLocks noChangeArrowheads="1"/>
            </p:cNvSpPr>
            <p:nvPr/>
          </p:nvSpPr>
          <p:spPr bwMode="auto">
            <a:xfrm>
              <a:off x="452438" y="14620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8884" name="Rectangle 4"/>
            <p:cNvSpPr>
              <a:spLocks noChangeArrowheads="1"/>
            </p:cNvSpPr>
            <p:nvPr/>
          </p:nvSpPr>
          <p:spPr bwMode="auto">
            <a:xfrm>
              <a:off x="3389313" y="14620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8885" name="Rectangle 5"/>
            <p:cNvSpPr>
              <a:spLocks noChangeArrowheads="1"/>
            </p:cNvSpPr>
            <p:nvPr/>
          </p:nvSpPr>
          <p:spPr bwMode="auto">
            <a:xfrm>
              <a:off x="6305550" y="1462088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88071" name="Group 23"/>
            <p:cNvGrpSpPr>
              <a:grpSpLocks/>
            </p:cNvGrpSpPr>
            <p:nvPr/>
          </p:nvGrpSpPr>
          <p:grpSpPr bwMode="auto">
            <a:xfrm>
              <a:off x="709613" y="1965325"/>
              <a:ext cx="2109787" cy="860425"/>
              <a:chOff x="673" y="1182"/>
              <a:chExt cx="1810" cy="739"/>
            </a:xfrm>
          </p:grpSpPr>
          <p:sp>
            <p:nvSpPr>
              <p:cNvPr id="88085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6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7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8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9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0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1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2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3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4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5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6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7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072" name="Rectangle 37"/>
            <p:cNvSpPr>
              <a:spLocks noChangeArrowheads="1"/>
            </p:cNvSpPr>
            <p:nvPr/>
          </p:nvSpPr>
          <p:spPr bwMode="auto">
            <a:xfrm>
              <a:off x="3731999" y="1558925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88073" name="Rectangle 38"/>
            <p:cNvSpPr>
              <a:spLocks noChangeArrowheads="1"/>
            </p:cNvSpPr>
            <p:nvPr/>
          </p:nvSpPr>
          <p:spPr bwMode="auto">
            <a:xfrm>
              <a:off x="479425" y="1558925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88074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9725" y="2006600"/>
              <a:ext cx="1076325" cy="105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5" name="Rectangle 40"/>
            <p:cNvSpPr>
              <a:spLocks noChangeArrowheads="1"/>
            </p:cNvSpPr>
            <p:nvPr/>
          </p:nvSpPr>
          <p:spPr bwMode="auto">
            <a:xfrm>
              <a:off x="6691540" y="1558925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88076" name="AutoShape 41"/>
            <p:cNvSpPr>
              <a:spLocks noChangeArrowheads="1"/>
            </p:cNvSpPr>
            <p:nvPr/>
          </p:nvSpPr>
          <p:spPr bwMode="auto">
            <a:xfrm>
              <a:off x="2800350" y="19510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77" name="AutoShape 42"/>
            <p:cNvSpPr>
              <a:spLocks noChangeArrowheads="1"/>
            </p:cNvSpPr>
            <p:nvPr/>
          </p:nvSpPr>
          <p:spPr bwMode="auto">
            <a:xfrm>
              <a:off x="5741988" y="1951038"/>
              <a:ext cx="690562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78" name="Oval 44"/>
            <p:cNvSpPr>
              <a:spLocks noChangeArrowheads="1"/>
            </p:cNvSpPr>
            <p:nvPr/>
          </p:nvSpPr>
          <p:spPr bwMode="auto">
            <a:xfrm>
              <a:off x="258763" y="1235075"/>
              <a:ext cx="477837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88079" name="Oval 47"/>
            <p:cNvSpPr>
              <a:spLocks noChangeArrowheads="1"/>
            </p:cNvSpPr>
            <p:nvPr/>
          </p:nvSpPr>
          <p:spPr bwMode="auto">
            <a:xfrm>
              <a:off x="3173413" y="1235075"/>
              <a:ext cx="477837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  <p:sp>
          <p:nvSpPr>
            <p:cNvPr id="88080" name="Oval 50"/>
            <p:cNvSpPr>
              <a:spLocks noChangeArrowheads="1"/>
            </p:cNvSpPr>
            <p:nvPr/>
          </p:nvSpPr>
          <p:spPr bwMode="auto">
            <a:xfrm>
              <a:off x="6102350" y="1235075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pic>
          <p:nvPicPr>
            <p:cNvPr id="88084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45338" y="186531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Text Box 43"/>
          <p:cNvSpPr txBox="1">
            <a:spLocks noChangeArrowheads="1"/>
          </p:cNvSpPr>
          <p:nvPr/>
        </p:nvSpPr>
        <p:spPr bwMode="auto">
          <a:xfrm>
            <a:off x="6105478" y="2842690"/>
            <a:ext cx="2817812" cy="213904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zh-CN" altLang="en-US" sz="1400" b="1" dirty="0" smtClean="0">
                <a:latin typeface="+mj-lt"/>
              </a:rPr>
              <a:t>产品类</a:t>
            </a:r>
            <a:r>
              <a:rPr lang="en-US" sz="1400" dirty="0">
                <a:latin typeface="+mj-lt"/>
              </a:rPr>
              <a:t>	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</a:t>
            </a:r>
            <a:r>
              <a:rPr lang="zh-CN" altLang="en-US" sz="1400" dirty="0" smtClean="0">
                <a:latin typeface="+mj-lt"/>
              </a:rPr>
              <a:t>产品类维护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现行成本方法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库存会计控制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物料数据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物料主文件维护</a:t>
            </a:r>
            <a:endParaRPr lang="en-US" sz="1400" i="1" dirty="0"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产品结构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zh-CN" altLang="en-US" sz="1400" i="1" dirty="0" smtClean="0">
                <a:latin typeface="+mj-lt"/>
              </a:rPr>
              <a:t>产品结构维护</a:t>
            </a:r>
            <a:endParaRPr lang="en-US" sz="1400" i="1" dirty="0">
              <a:latin typeface="+mj-lt"/>
            </a:endParaRPr>
          </a:p>
        </p:txBody>
      </p:sp>
      <p:sp>
        <p:nvSpPr>
          <p:cNvPr id="37" name="Text Box 53"/>
          <p:cNvSpPr txBox="1">
            <a:spLocks noChangeArrowheads="1"/>
          </p:cNvSpPr>
          <p:nvPr/>
        </p:nvSpPr>
        <p:spPr bwMode="auto">
          <a:xfrm>
            <a:off x="3263853" y="2853803"/>
            <a:ext cx="2630487" cy="17081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>GL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日历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b="1" dirty="0">
                <a:solidFill>
                  <a:srgbClr val="808080"/>
                </a:solidFill>
                <a:latin typeface="+mj-lt"/>
              </a:rPr>
            </a:br>
            <a:r>
              <a:rPr lang="en-US" sz="1400" b="1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en-US" sz="1400" i="1" dirty="0">
                <a:solidFill>
                  <a:srgbClr val="808080"/>
                </a:solidFill>
                <a:latin typeface="+mj-lt"/>
              </a:rPr>
              <a:t>GL 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日历维护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i="1" dirty="0" smtClean="0">
                <a:solidFill>
                  <a:srgbClr val="808080"/>
                </a:solidFill>
                <a:latin typeface="+mj-lt"/>
              </a:rPr>
              <a:t>	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过账信息到</a:t>
            </a:r>
            <a:r>
              <a:rPr lang="en-US" sz="1400" b="1" dirty="0" smtClean="0">
                <a:solidFill>
                  <a:srgbClr val="808080"/>
                </a:solidFill>
                <a:latin typeface="+mj-lt"/>
              </a:rPr>
              <a:t>GL </a:t>
            </a:r>
            <a:r>
              <a:rPr lang="en-US" sz="1400" b="1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b="1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事务过账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tabLst>
                <a:tab pos="119063" algn="l"/>
              </a:tabLst>
            </a:pP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endParaRPr lang="en-US" sz="1400" i="1" dirty="0">
              <a:solidFill>
                <a:srgbClr val="808080"/>
              </a:solidFill>
              <a:latin typeface="+mj-lt"/>
            </a:endParaRPr>
          </a:p>
        </p:txBody>
      </p:sp>
      <p:sp>
        <p:nvSpPr>
          <p:cNvPr id="38" name="Text Box 55"/>
          <p:cNvSpPr txBox="1">
            <a:spLocks noChangeArrowheads="1"/>
          </p:cNvSpPr>
          <p:nvPr/>
        </p:nvSpPr>
        <p:spPr bwMode="auto">
          <a:xfrm>
            <a:off x="434928" y="2853803"/>
            <a:ext cx="2593975" cy="32162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公司地址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公司地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址维护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会计单位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会计单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位代码维护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缺省的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会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计单位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endParaRPr lang="en-US" sz="1400" dirty="0" smtClean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tabLst>
                <a:tab pos="119063" algn="l"/>
              </a:tabLst>
            </a:pPr>
            <a:r>
              <a:rPr lang="en-US" altLang="zh-CN" sz="1400" dirty="0" smtClean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系统</a:t>
            </a:r>
            <a:r>
              <a:rPr lang="en-US" altLang="zh-CN" sz="1400" i="1" dirty="0" smtClean="0">
                <a:solidFill>
                  <a:srgbClr val="808080"/>
                </a:solidFill>
                <a:latin typeface="+mj-lt"/>
              </a:rPr>
              <a:t>/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账户控制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银行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银行维护和应收账款控制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库存状态</a:t>
            </a:r>
            <a:r>
              <a:rPr lang="en-US" sz="1400" dirty="0" smtClean="0">
                <a:solidFill>
                  <a:srgbClr val="808080"/>
                </a:solidFill>
                <a:latin typeface="+mj-lt"/>
              </a:rPr>
              <a:t> 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tabLst>
                <a:tab pos="119063" algn="l"/>
              </a:tabLst>
            </a:pPr>
            <a:r>
              <a:rPr lang="en-US" altLang="zh-CN" sz="1400" dirty="0" smtClean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库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存状</a:t>
            </a:r>
            <a:r>
              <a:rPr lang="zh-CN" altLang="en-US" sz="1400" i="1" dirty="0" smtClean="0">
                <a:solidFill>
                  <a:srgbClr val="808080"/>
                </a:solidFill>
              </a:rPr>
              <a:t>态代码维护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地点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地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点维护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  <a:latin typeface="+mj-lt"/>
              </a:rPr>
              <a:t> </a:t>
            </a:r>
            <a:r>
              <a:rPr lang="zh-CN" altLang="en-US" sz="1400" b="1" dirty="0" smtClean="0">
                <a:solidFill>
                  <a:srgbClr val="808080"/>
                </a:solidFill>
                <a:latin typeface="+mj-lt"/>
              </a:rPr>
              <a:t>库位</a:t>
            </a:r>
            <a:r>
              <a:rPr lang="en-US" sz="1400" dirty="0">
                <a:solidFill>
                  <a:srgbClr val="808080"/>
                </a:solidFill>
                <a:latin typeface="+mj-lt"/>
              </a:rPr>
              <a:t/>
            </a:r>
            <a:br>
              <a:rPr lang="en-US" sz="1400" dirty="0">
                <a:solidFill>
                  <a:srgbClr val="808080"/>
                </a:solidFill>
                <a:latin typeface="+mj-lt"/>
              </a:rPr>
            </a:br>
            <a:r>
              <a:rPr lang="en-US" sz="1400" i="1" dirty="0">
                <a:solidFill>
                  <a:srgbClr val="808080"/>
                </a:solidFill>
                <a:latin typeface="+mj-lt"/>
              </a:rPr>
              <a:t>	</a:t>
            </a:r>
            <a:r>
              <a:rPr lang="zh-CN" altLang="en-US" sz="1400" i="1" dirty="0" smtClean="0">
                <a:solidFill>
                  <a:srgbClr val="808080"/>
                </a:solidFill>
                <a:latin typeface="+mj-lt"/>
              </a:rPr>
              <a:t>库位维护</a:t>
            </a:r>
            <a:endParaRPr lang="en-US" sz="1400" i="1" dirty="0">
              <a:solidFill>
                <a:srgbClr val="80808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复习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2946400" cy="4399191"/>
            <a:chOff x="3127375" y="1276350"/>
            <a:chExt cx="2946400" cy="4399191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2593975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	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Routing 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QS-SU-670</a:t>
            </a:r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QAD</a:t>
            </a:r>
            <a:r>
              <a:rPr lang="zh-CN" altLang="en-US" sz="2400" dirty="0" smtClean="0"/>
              <a:t>企业应用系统企业版</a:t>
            </a:r>
            <a:endParaRPr lang="en-US" sz="2400" dirty="0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成本计算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成本计算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QS-SU-690</a:t>
            </a:r>
          </a:p>
        </p:txBody>
      </p:sp>
      <p:sp>
        <p:nvSpPr>
          <p:cNvPr id="53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5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6" name="Rectangle 76"/>
          <p:cNvSpPr>
            <a:spLocks noChangeArrowheads="1"/>
          </p:cNvSpPr>
          <p:nvPr/>
        </p:nvSpPr>
        <p:spPr bwMode="auto">
          <a:xfrm>
            <a:off x="3477659" y="3776193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成本计算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57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8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59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61" name="Picture 81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" name="Rectangle 85"/>
          <p:cNvSpPr>
            <a:spLocks noChangeArrowheads="1"/>
          </p:cNvSpPr>
          <p:nvPr/>
        </p:nvSpPr>
        <p:spPr bwMode="auto">
          <a:xfrm>
            <a:off x="3367384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公司财务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66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/>
              <a:t>域，会计单位，地点，库位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67" name="Picture 87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Rectangle 88"/>
          <p:cNvSpPr>
            <a:spLocks noChangeArrowheads="1"/>
          </p:cNvSpPr>
          <p:nvPr/>
        </p:nvSpPr>
        <p:spPr bwMode="auto">
          <a:xfrm>
            <a:off x="6350070" y="1512418"/>
            <a:ext cx="125996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产品定义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69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3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84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5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86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87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89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90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92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3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zh-CN" altLang="en-US" sz="2000" dirty="0" smtClean="0">
                <a:solidFill>
                  <a:srgbClr val="003366"/>
                </a:solidFill>
                <a:latin typeface="+mj-lt"/>
              </a:rPr>
              <a:t>制造</a:t>
            </a:r>
            <a:endParaRPr lang="en-US" sz="2000" dirty="0">
              <a:solidFill>
                <a:srgbClr val="003366"/>
              </a:solidFill>
              <a:latin typeface="+mj-lt"/>
            </a:endParaRPr>
          </a:p>
        </p:txBody>
      </p:sp>
      <p:grpSp>
        <p:nvGrpSpPr>
          <p:cNvPr id="94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95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6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97" name="Picture 117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8" name="AutoShape 118"/>
          <p:cNvCxnSpPr>
            <a:cxnSpLocks noChangeShapeType="1"/>
            <a:stCxn id="64" idx="3"/>
            <a:endCxn id="92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99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0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101" name="Picture 19"/>
          <p:cNvPicPr>
            <a:picLocks noChangeAspect="1" noChangeArrowheads="1"/>
          </p:cNvPicPr>
          <p:nvPr/>
        </p:nvPicPr>
        <p:blipFill>
          <a:blip r:embed="rId6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关键概念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 工艺路线成本卷积</a:t>
            </a:r>
            <a:endParaRPr lang="en-US" dirty="0" smtClean="0"/>
          </a:p>
          <a:p>
            <a:pPr lvl="1"/>
            <a:r>
              <a:rPr lang="zh-CN" altLang="en-US" dirty="0" smtClean="0"/>
              <a:t> 产品结构成本卷积</a:t>
            </a:r>
            <a:endParaRPr lang="en-US" dirty="0" smtClean="0"/>
          </a:p>
          <a:p>
            <a:pPr lvl="1" eaLnBrk="1" hangingPunct="1"/>
            <a:r>
              <a:rPr lang="en-US" dirty="0" smtClean="0"/>
              <a:t> </a:t>
            </a:r>
            <a:r>
              <a:rPr lang="zh-CN" altLang="en-US" dirty="0" smtClean="0"/>
              <a:t>现行成本集转移到</a:t>
            </a:r>
            <a:r>
              <a:rPr lang="en-US" dirty="0" smtClean="0"/>
              <a:t>GL </a:t>
            </a:r>
            <a:r>
              <a:rPr lang="zh-CN" altLang="en-US" dirty="0" smtClean="0"/>
              <a:t>成本集</a:t>
            </a:r>
            <a:endParaRPr lang="en-US" dirty="0" smtClean="0"/>
          </a:p>
          <a:p>
            <a:pPr eaLnBrk="1" hangingPunct="1"/>
            <a:r>
              <a:rPr lang="en-US" dirty="0" smtClean="0"/>
              <a:t> </a:t>
            </a:r>
            <a:r>
              <a:rPr lang="zh-CN" altLang="en-US" dirty="0" smtClean="0"/>
              <a:t>实例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复核物料的标准订货数量</a:t>
            </a:r>
            <a:endParaRPr lang="en-US" dirty="0" smtClean="0"/>
          </a:p>
          <a:p>
            <a:pPr lvl="1"/>
            <a:r>
              <a:rPr lang="zh-CN" altLang="en-US" dirty="0" smtClean="0"/>
              <a:t>卷积工艺流程成本</a:t>
            </a:r>
            <a:endParaRPr lang="en-US" dirty="0" smtClean="0"/>
          </a:p>
          <a:p>
            <a:pPr lvl="1"/>
            <a:r>
              <a:rPr lang="zh-CN" altLang="en-US" dirty="0" smtClean="0"/>
              <a:t>卷积产品结构成本</a:t>
            </a:r>
            <a:endParaRPr lang="en-US" dirty="0" smtClean="0"/>
          </a:p>
          <a:p>
            <a:pPr lvl="1"/>
            <a:r>
              <a:rPr lang="zh-CN" altLang="en-US" dirty="0" smtClean="0"/>
              <a:t>转移现行成本集到</a:t>
            </a:r>
            <a:r>
              <a:rPr lang="en-US" dirty="0" smtClean="0"/>
              <a:t>GL </a:t>
            </a:r>
            <a:r>
              <a:rPr lang="zh-CN" altLang="en-US" dirty="0" smtClean="0"/>
              <a:t>成本集</a:t>
            </a:r>
            <a:endParaRPr lang="en-US" altLang="zh-CN" dirty="0" smtClean="0"/>
          </a:p>
          <a:p>
            <a:r>
              <a:rPr lang="zh-CN" altLang="en-US" dirty="0" smtClean="0"/>
              <a:t>练习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成本计算</a:t>
            </a:r>
            <a:r>
              <a:rPr lang="en-US" dirty="0" smtClean="0"/>
              <a:t>:</a:t>
            </a:r>
            <a:r>
              <a:rPr lang="en-US" b="0" dirty="0" smtClean="0"/>
              <a:t> </a:t>
            </a:r>
            <a:r>
              <a:rPr lang="zh-CN" altLang="en-US" b="0" dirty="0" smtClean="0"/>
              <a:t>主题</a:t>
            </a:r>
            <a:endParaRPr lang="en-US" dirty="0" smtClean="0"/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每个客户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供应商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会计单位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员工连接到业务关系代码 </a:t>
            </a:r>
            <a:endParaRPr lang="en-US" altLang="zh-CN" sz="2400" dirty="0" smtClean="0"/>
          </a:p>
          <a:p>
            <a:r>
              <a:rPr lang="zh-CN" altLang="en-US" sz="2400" dirty="0" smtClean="0"/>
              <a:t>定义数据库（系统）级</a:t>
            </a:r>
            <a:r>
              <a:rPr lang="en-US" sz="2400" dirty="0" smtClean="0"/>
              <a:t> </a:t>
            </a:r>
          </a:p>
          <a:p>
            <a:r>
              <a:rPr lang="zh-CN" altLang="en-US" sz="2400" dirty="0" smtClean="0"/>
              <a:t>当创建一个客户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供应商，业务关系同时可以创建</a:t>
            </a:r>
            <a:r>
              <a:rPr lang="en-US" sz="2400" dirty="0" smtClean="0"/>
              <a:t> </a:t>
            </a:r>
          </a:p>
          <a:p>
            <a:r>
              <a:rPr lang="zh-CN" altLang="en-US" sz="2400" dirty="0" smtClean="0"/>
              <a:t>业务关系有不同的地址类型</a:t>
            </a:r>
            <a:r>
              <a:rPr lang="en-US" sz="2400" dirty="0" smtClean="0"/>
              <a:t>: </a:t>
            </a:r>
          </a:p>
          <a:p>
            <a:pPr lvl="1"/>
            <a:r>
              <a:rPr lang="zh-CN" altLang="en-US" sz="2000" dirty="0" smtClean="0"/>
              <a:t>总公司（强制性的，只有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个）</a:t>
            </a:r>
          </a:p>
          <a:p>
            <a:pPr lvl="1"/>
            <a:r>
              <a:rPr lang="zh-CN" altLang="en-US" sz="2000" dirty="0" smtClean="0"/>
              <a:t>发货到</a:t>
            </a:r>
          </a:p>
          <a:p>
            <a:pPr lvl="1"/>
            <a:r>
              <a:rPr lang="zh-CN" altLang="en-US" sz="2000" dirty="0" smtClean="0"/>
              <a:t>提醒（只有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个）</a:t>
            </a:r>
          </a:p>
          <a:p>
            <a:pPr lvl="1"/>
            <a:r>
              <a:rPr lang="zh-CN" altLang="en-US" sz="2000" dirty="0" smtClean="0"/>
              <a:t>汇款（只有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个）</a:t>
            </a:r>
          </a:p>
          <a:p>
            <a:pPr lvl="1"/>
            <a:r>
              <a:rPr lang="zh-CN" altLang="en-US" sz="2000" dirty="0" smtClean="0"/>
              <a:t>码头</a:t>
            </a:r>
          </a:p>
          <a:p>
            <a:pPr lvl="1"/>
            <a:r>
              <a:rPr lang="zh-CN" altLang="en-US" sz="2000" dirty="0" smtClean="0"/>
              <a:t>最终用户</a:t>
            </a:r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业务关系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QS-SU-070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解释工艺流程成本卷积捕获的信息</a:t>
            </a:r>
          </a:p>
          <a:p>
            <a:r>
              <a:rPr lang="zh-CN" altLang="en-US" dirty="0" smtClean="0"/>
              <a:t>解释产品结构成本卷积捕获的信息</a:t>
            </a:r>
          </a:p>
          <a:p>
            <a:r>
              <a:rPr lang="zh-CN" altLang="en-US" dirty="0" smtClean="0"/>
              <a:t>解释的订购数量“字段的重要性，工艺流程成本卷积</a:t>
            </a:r>
          </a:p>
          <a:p>
            <a:r>
              <a:rPr lang="zh-CN" altLang="en-US" dirty="0" smtClean="0"/>
              <a:t>卷积工艺流程和产品结构成本</a:t>
            </a:r>
          </a:p>
          <a:p>
            <a:r>
              <a:rPr lang="zh-CN" altLang="en-US" dirty="0" smtClean="0"/>
              <a:t>复制和移动现行成本到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QS-SU-710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产品成本信息的来源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输入工作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中心费率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输入材料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</a:t>
              </a:r>
              <a:r>
                <a:rPr lang="en-US" sz="1400" dirty="0" smtClean="0">
                  <a:latin typeface="+mj-lt"/>
                </a:rPr>
                <a:t>, </a:t>
              </a:r>
              <a:r>
                <a:rPr lang="en-US" sz="1400" dirty="0">
                  <a:latin typeface="+mj-lt"/>
                </a:rPr>
                <a:t>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产品结构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成本卷积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转移现行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成本到</a:t>
              </a:r>
              <a:r>
                <a:rPr lang="en-US" sz="1400" dirty="0" smtClean="0">
                  <a:latin typeface="+mj-lt"/>
                </a:rPr>
                <a:t>GL</a:t>
              </a: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工艺流程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成本卷积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输入产品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结构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成本卷积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冻结</a:t>
              </a:r>
              <a:r>
                <a:rPr lang="en-US" altLang="zh-CN" sz="1400" dirty="0" smtClean="0">
                  <a:latin typeface="+mj-lt"/>
                </a:rPr>
                <a:t>/</a:t>
              </a:r>
              <a:r>
                <a:rPr lang="zh-CN" altLang="en-US" sz="1400" dirty="0" smtClean="0">
                  <a:latin typeface="+mj-lt"/>
                </a:rPr>
                <a:t>解冻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销售订单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成本重估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在制品材料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成本重估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输入工艺</a:t>
              </a:r>
              <a:endParaRPr lang="en-US" altLang="zh-CN" sz="1400" dirty="0" smtClean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流程安装</a:t>
              </a:r>
              <a:r>
                <a:rPr lang="en-US" altLang="zh-CN" sz="1400" dirty="0" smtClean="0">
                  <a:latin typeface="+mj-lt"/>
                </a:rPr>
                <a:t>/</a:t>
              </a:r>
            </a:p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加工时间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输入标准</a:t>
              </a:r>
              <a:r>
                <a:rPr lang="en-US" altLang="zh-CN" sz="1400" dirty="0" smtClean="0">
                  <a:latin typeface="+mj-lt"/>
                </a:rPr>
                <a:t/>
              </a:r>
              <a:br>
                <a:rPr lang="en-US" altLang="zh-CN" sz="1400" dirty="0" smtClean="0">
                  <a:latin typeface="+mj-lt"/>
                </a:rPr>
              </a:br>
              <a:r>
                <a:rPr lang="zh-CN" altLang="en-US" sz="1400" dirty="0" smtClean="0">
                  <a:latin typeface="+mj-lt"/>
                </a:rPr>
                <a:t>订货数量</a:t>
              </a:r>
              <a:endParaRPr lang="en-US" sz="1400" dirty="0">
                <a:latin typeface="+mj-lt"/>
              </a:endParaRP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成本计算工作流程</a:t>
            </a:r>
            <a:endParaRPr lang="en-US" dirty="0"/>
          </a:p>
        </p:txBody>
      </p:sp>
      <p:sp>
        <p:nvSpPr>
          <p:cNvPr id="962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QS-SU-730</a:t>
            </a:r>
          </a:p>
        </p:txBody>
      </p:sp>
      <p:grpSp>
        <p:nvGrpSpPr>
          <p:cNvPr id="96259" name="Group 35"/>
          <p:cNvGrpSpPr>
            <a:grpSpLocks/>
          </p:cNvGrpSpPr>
          <p:nvPr/>
        </p:nvGrpSpPr>
        <p:grpSpPr bwMode="auto">
          <a:xfrm>
            <a:off x="3247947" y="2212054"/>
            <a:ext cx="2636837" cy="2420938"/>
            <a:chOff x="2044" y="814"/>
            <a:chExt cx="1661" cy="1525"/>
          </a:xfrm>
        </p:grpSpPr>
        <p:sp>
          <p:nvSpPr>
            <p:cNvPr id="309278" name="Rectangle 30"/>
            <p:cNvSpPr>
              <a:spLocks noChangeArrowheads="1"/>
            </p:cNvSpPr>
            <p:nvPr/>
          </p:nvSpPr>
          <p:spPr bwMode="auto">
            <a:xfrm>
              <a:off x="2044" y="81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卷积工艺流程成本</a:t>
              </a:r>
              <a:endParaRPr lang="en-US" altLang="zh-CN" sz="1400" dirty="0" smtClean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400" dirty="0" smtClean="0">
                  <a:latin typeface="+mj-lt"/>
                </a:rPr>
                <a:t>(</a:t>
              </a:r>
              <a:r>
                <a:rPr lang="zh-CN" altLang="en-US" sz="1400" dirty="0" smtClean="0">
                  <a:latin typeface="+mj-lt"/>
                </a:rPr>
                <a:t>现行成本集</a:t>
              </a:r>
              <a:r>
                <a:rPr lang="en-US" sz="1400" dirty="0" smtClean="0">
                  <a:latin typeface="+mj-lt"/>
                </a:rPr>
                <a:t>)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96262" name="Line 31"/>
            <p:cNvSpPr>
              <a:spLocks noChangeShapeType="1"/>
            </p:cNvSpPr>
            <p:nvPr/>
          </p:nvSpPr>
          <p:spPr bwMode="auto">
            <a:xfrm>
              <a:off x="2882" y="1194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0" name="Rectangle 32"/>
            <p:cNvSpPr>
              <a:spLocks noChangeArrowheads="1"/>
            </p:cNvSpPr>
            <p:nvPr/>
          </p:nvSpPr>
          <p:spPr bwMode="auto">
            <a:xfrm>
              <a:off x="2044" y="138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卷积产品结构成本</a:t>
              </a:r>
              <a:endParaRPr lang="en-US" altLang="zh-CN" sz="1400" dirty="0" smtClean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400" dirty="0" smtClean="0">
                  <a:latin typeface="+mj-lt"/>
                </a:rPr>
                <a:t>(</a:t>
              </a:r>
              <a:r>
                <a:rPr lang="zh-CN" altLang="en-US" sz="1400" dirty="0" smtClean="0"/>
                <a:t>现行成本集</a:t>
              </a:r>
              <a:r>
                <a:rPr lang="en-US" sz="1400" dirty="0" smtClean="0">
                  <a:latin typeface="+mj-lt"/>
                </a:rPr>
                <a:t>)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96264" name="Line 33"/>
            <p:cNvSpPr>
              <a:spLocks noChangeShapeType="1"/>
            </p:cNvSpPr>
            <p:nvPr/>
          </p:nvSpPr>
          <p:spPr bwMode="auto">
            <a:xfrm>
              <a:off x="2882" y="176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2" name="Rectangle 34"/>
            <p:cNvSpPr>
              <a:spLocks noChangeArrowheads="1"/>
            </p:cNvSpPr>
            <p:nvPr/>
          </p:nvSpPr>
          <p:spPr bwMode="auto">
            <a:xfrm>
              <a:off x="2044" y="195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zh-CN" altLang="en-US" sz="1400" dirty="0" smtClean="0">
                  <a:latin typeface="+mj-lt"/>
                </a:rPr>
                <a:t>转移现行成本到总账成本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工艺流程成本卷积</a:t>
            </a:r>
            <a:endParaRPr lang="en-US" dirty="0"/>
          </a:p>
        </p:txBody>
      </p:sp>
      <p:sp>
        <p:nvSpPr>
          <p:cNvPr id="972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QS-SU-740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60676" y="1623072"/>
            <a:ext cx="8404225" cy="3874884"/>
            <a:chOff x="238125" y="1990725"/>
            <a:chExt cx="8404225" cy="3874884"/>
          </a:xfrm>
        </p:grpSpPr>
        <p:sp>
          <p:nvSpPr>
            <p:cNvPr id="97284" name="Text Box 9"/>
            <p:cNvSpPr txBox="1">
              <a:spLocks noChangeArrowheads="1"/>
            </p:cNvSpPr>
            <p:nvPr/>
          </p:nvSpPr>
          <p:spPr bwMode="auto">
            <a:xfrm>
              <a:off x="6011863" y="2141538"/>
              <a:ext cx="1854200" cy="9541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400" dirty="0" smtClean="0"/>
                <a:t>工艺流程成本卷积捕获本层的制造成本</a:t>
              </a:r>
              <a:r>
                <a:rPr lang="en-US" sz="1400" dirty="0" smtClean="0">
                  <a:latin typeface="+mj-lt"/>
                </a:rPr>
                <a:t>, </a:t>
              </a:r>
              <a:r>
                <a:rPr lang="zh-CN" altLang="en-US" sz="1400" dirty="0" smtClean="0">
                  <a:latin typeface="+mj-lt"/>
                </a:rPr>
                <a:t>提前期</a:t>
              </a:r>
              <a:r>
                <a:rPr lang="en-US" sz="1400" dirty="0" smtClean="0">
                  <a:latin typeface="+mj-lt"/>
                </a:rPr>
                <a:t>, </a:t>
              </a:r>
              <a:r>
                <a:rPr lang="zh-CN" altLang="en-US" sz="1400" dirty="0" smtClean="0">
                  <a:latin typeface="+mj-lt"/>
                </a:rPr>
                <a:t>和总的产出率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97285" name="Rectangle 12"/>
            <p:cNvSpPr>
              <a:spLocks noChangeArrowheads="1"/>
            </p:cNvSpPr>
            <p:nvPr/>
          </p:nvSpPr>
          <p:spPr bwMode="auto">
            <a:xfrm>
              <a:off x="2779932" y="2803525"/>
              <a:ext cx="798296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200" dirty="0" smtClean="0">
                  <a:latin typeface="+mj-lt"/>
                </a:rPr>
                <a:t>本层成本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7286" name="Line 35"/>
            <p:cNvSpPr>
              <a:spLocks noChangeShapeType="1"/>
            </p:cNvSpPr>
            <p:nvPr/>
          </p:nvSpPr>
          <p:spPr bwMode="auto">
            <a:xfrm flipV="1">
              <a:off x="423644" y="3546092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7287" name="Rectangle 36"/>
            <p:cNvSpPr>
              <a:spLocks noChangeArrowheads="1"/>
            </p:cNvSpPr>
            <p:nvPr/>
          </p:nvSpPr>
          <p:spPr bwMode="auto">
            <a:xfrm>
              <a:off x="619125" y="5591175"/>
              <a:ext cx="187642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200" dirty="0" smtClean="0">
                  <a:latin typeface="+mj-lt"/>
                </a:rPr>
                <a:t>底层成本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11334" name="Rectangle 38"/>
            <p:cNvSpPr>
              <a:spLocks noChangeArrowheads="1"/>
            </p:cNvSpPr>
            <p:nvPr/>
          </p:nvSpPr>
          <p:spPr bwMode="auto">
            <a:xfrm>
              <a:off x="3660775" y="2139950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97289" name="Rectangle 39"/>
            <p:cNvSpPr>
              <a:spLocks noChangeArrowheads="1"/>
            </p:cNvSpPr>
            <p:nvPr/>
          </p:nvSpPr>
          <p:spPr bwMode="auto">
            <a:xfrm>
              <a:off x="898525" y="2157413"/>
              <a:ext cx="173284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产成品</a:t>
              </a:r>
              <a:r>
                <a:rPr lang="en-US" sz="1800" dirty="0" smtClean="0">
                  <a:latin typeface="+mj-lt"/>
                </a:rPr>
                <a:t>/ </a:t>
              </a:r>
              <a:r>
                <a:rPr lang="zh-CN" altLang="en-US" sz="1800" dirty="0" smtClean="0">
                  <a:latin typeface="+mj-lt"/>
                </a:rPr>
                <a:t>父件层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97290" name="Rectangle 40"/>
            <p:cNvSpPr>
              <a:spLocks noChangeArrowheads="1"/>
            </p:cNvSpPr>
            <p:nvPr/>
          </p:nvSpPr>
          <p:spPr bwMode="auto">
            <a:xfrm>
              <a:off x="238125" y="3225800"/>
              <a:ext cx="2079625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>
                  <a:latin typeface="+mj-lt"/>
                </a:rPr>
                <a:t>子件层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11342" name="Rectangle 46"/>
            <p:cNvSpPr>
              <a:spLocks noChangeArrowheads="1"/>
            </p:cNvSpPr>
            <p:nvPr/>
          </p:nvSpPr>
          <p:spPr bwMode="auto">
            <a:xfrm>
              <a:off x="38735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8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800">
                <a:latin typeface="+mj-lt"/>
              </a:endParaRPr>
            </a:p>
          </p:txBody>
        </p:sp>
        <p:sp>
          <p:nvSpPr>
            <p:cNvPr id="311343" name="Rectangle 47"/>
            <p:cNvSpPr>
              <a:spLocks noChangeArrowheads="1"/>
            </p:cNvSpPr>
            <p:nvPr/>
          </p:nvSpPr>
          <p:spPr bwMode="auto">
            <a:xfrm>
              <a:off x="2492375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$0.0002</a:t>
              </a:r>
            </a:p>
          </p:txBody>
        </p:sp>
        <p:sp>
          <p:nvSpPr>
            <p:cNvPr id="311344" name="Rectangle 48"/>
            <p:cNvSpPr>
              <a:spLocks noChangeArrowheads="1"/>
            </p:cNvSpPr>
            <p:nvPr/>
          </p:nvSpPr>
          <p:spPr bwMode="auto">
            <a:xfrm>
              <a:off x="682625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90031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(36 ea.) $0.28</a:t>
              </a:r>
            </a:p>
          </p:txBody>
        </p:sp>
        <p:sp>
          <p:nvSpPr>
            <p:cNvPr id="311345" name="Rectangle 49"/>
            <p:cNvSpPr>
              <a:spLocks noChangeArrowheads="1"/>
            </p:cNvSpPr>
            <p:nvPr/>
          </p:nvSpPr>
          <p:spPr bwMode="auto">
            <a:xfrm>
              <a:off x="467360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Transducer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(1 ea.) $15.00</a:t>
              </a:r>
            </a:p>
          </p:txBody>
        </p:sp>
        <p:sp>
          <p:nvSpPr>
            <p:cNvPr id="97295" name="AutoShape 51"/>
            <p:cNvSpPr>
              <a:spLocks/>
            </p:cNvSpPr>
            <p:nvPr/>
          </p:nvSpPr>
          <p:spPr bwMode="auto">
            <a:xfrm>
              <a:off x="5581650" y="1990725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97296" name="AutoShape 53"/>
            <p:cNvCxnSpPr>
              <a:cxnSpLocks noChangeShapeType="1"/>
              <a:stCxn id="311342" idx="0"/>
              <a:endCxn id="311334" idx="2"/>
            </p:cNvCxnSpPr>
            <p:nvPr/>
          </p:nvCxnSpPr>
          <p:spPr bwMode="auto">
            <a:xfrm rot="-5400000">
              <a:off x="2470944" y="2094706"/>
              <a:ext cx="922338" cy="327342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7" name="AutoShape 54"/>
            <p:cNvCxnSpPr>
              <a:cxnSpLocks noChangeShapeType="1"/>
              <a:stCxn id="311343" idx="0"/>
              <a:endCxn id="311334" idx="2"/>
            </p:cNvCxnSpPr>
            <p:nvPr/>
          </p:nvCxnSpPr>
          <p:spPr bwMode="auto">
            <a:xfrm rot="-5400000">
              <a:off x="3523456" y="3147219"/>
              <a:ext cx="922338" cy="1168400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8" name="AutoShape 55"/>
            <p:cNvCxnSpPr>
              <a:cxnSpLocks noChangeShapeType="1"/>
              <a:stCxn id="311345" idx="0"/>
              <a:endCxn id="311334" idx="2"/>
            </p:cNvCxnSpPr>
            <p:nvPr/>
          </p:nvCxnSpPr>
          <p:spPr bwMode="auto">
            <a:xfrm rot="5400000" flipH="1">
              <a:off x="4614069" y="3225006"/>
              <a:ext cx="922338" cy="101282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9" name="AutoShape 56"/>
            <p:cNvCxnSpPr>
              <a:cxnSpLocks noChangeShapeType="1"/>
              <a:stCxn id="311344" idx="0"/>
              <a:endCxn id="311334" idx="2"/>
            </p:cNvCxnSpPr>
            <p:nvPr/>
          </p:nvCxnSpPr>
          <p:spPr bwMode="auto">
            <a:xfrm rot="5400000" flipH="1">
              <a:off x="5690394" y="2148681"/>
              <a:ext cx="922338" cy="316547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工艺流程成本卷积计算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grpSp>
        <p:nvGrpSpPr>
          <p:cNvPr id="98309" name="Group 16"/>
          <p:cNvGrpSpPr>
            <a:grpSpLocks/>
          </p:cNvGrpSpPr>
          <p:nvPr/>
        </p:nvGrpSpPr>
        <p:grpSpPr bwMode="auto">
          <a:xfrm>
            <a:off x="785813" y="1353668"/>
            <a:ext cx="7570787" cy="4391025"/>
            <a:chOff x="495" y="1239"/>
            <a:chExt cx="4769" cy="2766"/>
          </a:xfrm>
        </p:grpSpPr>
        <p:pic>
          <p:nvPicPr>
            <p:cNvPr id="98310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1239"/>
              <a:ext cx="4769" cy="2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8311" name="Group 15"/>
            <p:cNvGrpSpPr>
              <a:grpSpLocks/>
            </p:cNvGrpSpPr>
            <p:nvPr/>
          </p:nvGrpSpPr>
          <p:grpSpPr bwMode="auto">
            <a:xfrm>
              <a:off x="588" y="2826"/>
              <a:ext cx="3141" cy="939"/>
              <a:chOff x="588" y="2826"/>
              <a:chExt cx="3141" cy="939"/>
            </a:xfrm>
          </p:grpSpPr>
          <p:sp>
            <p:nvSpPr>
              <p:cNvPr id="98312" name="Rectangle 12"/>
              <p:cNvSpPr>
                <a:spLocks noChangeArrowheads="1"/>
              </p:cNvSpPr>
              <p:nvPr/>
            </p:nvSpPr>
            <p:spPr bwMode="auto">
              <a:xfrm>
                <a:off x="742" y="2826"/>
                <a:ext cx="707" cy="179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3" name="Rectangle 13"/>
              <p:cNvSpPr>
                <a:spLocks noChangeArrowheads="1"/>
              </p:cNvSpPr>
              <p:nvPr/>
            </p:nvSpPr>
            <p:spPr bwMode="auto">
              <a:xfrm>
                <a:off x="588" y="3569"/>
                <a:ext cx="1128" cy="160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4" name="Rectangle 14"/>
              <p:cNvSpPr>
                <a:spLocks noChangeArrowheads="1"/>
              </p:cNvSpPr>
              <p:nvPr/>
            </p:nvSpPr>
            <p:spPr bwMode="auto">
              <a:xfrm>
                <a:off x="2476" y="3100"/>
                <a:ext cx="1253" cy="665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成本计算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成本计算</a:t>
            </a:r>
            <a:endParaRPr lang="en-US" dirty="0"/>
          </a:p>
        </p:txBody>
      </p:sp>
      <p:sp>
        <p:nvSpPr>
          <p:cNvPr id="1003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QS-SU-770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53706" y="1459168"/>
            <a:ext cx="8426177" cy="4107274"/>
            <a:chOff x="225425" y="1789113"/>
            <a:chExt cx="8426177" cy="4107274"/>
          </a:xfrm>
        </p:grpSpPr>
        <p:sp>
          <p:nvSpPr>
            <p:cNvPr id="100355" name="Line 24"/>
            <p:cNvSpPr>
              <a:spLocks noChangeShapeType="1"/>
            </p:cNvSpPr>
            <p:nvPr/>
          </p:nvSpPr>
          <p:spPr bwMode="auto">
            <a:xfrm>
              <a:off x="3968750" y="4049713"/>
              <a:ext cx="0" cy="482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57" name="Text Box 8"/>
            <p:cNvSpPr txBox="1">
              <a:spLocks noChangeArrowheads="1"/>
            </p:cNvSpPr>
            <p:nvPr/>
          </p:nvSpPr>
          <p:spPr bwMode="auto">
            <a:xfrm>
              <a:off x="4424363" y="2255838"/>
              <a:ext cx="1854200" cy="9541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400" dirty="0" smtClean="0"/>
                <a:t>工艺流程成本卷积捕获本层的制造成本</a:t>
              </a:r>
              <a:r>
                <a:rPr lang="en-US" sz="1400" dirty="0" smtClean="0"/>
                <a:t>, </a:t>
              </a:r>
              <a:r>
                <a:rPr lang="zh-CN" altLang="en-US" sz="1400" dirty="0" smtClean="0"/>
                <a:t>提前期</a:t>
              </a:r>
              <a:r>
                <a:rPr lang="en-US" sz="1400" dirty="0" smtClean="0"/>
                <a:t>, </a:t>
              </a:r>
              <a:r>
                <a:rPr lang="zh-CN" altLang="en-US" sz="1400" dirty="0" smtClean="0"/>
                <a:t>和总的产出率</a:t>
              </a:r>
              <a:endParaRPr lang="en-US" sz="1400" dirty="0"/>
            </a:p>
          </p:txBody>
        </p:sp>
        <p:sp>
          <p:nvSpPr>
            <p:cNvPr id="100358" name="Rectangle 9"/>
            <p:cNvSpPr>
              <a:spLocks noChangeArrowheads="1"/>
            </p:cNvSpPr>
            <p:nvPr/>
          </p:nvSpPr>
          <p:spPr bwMode="auto">
            <a:xfrm>
              <a:off x="1394637" y="2790825"/>
              <a:ext cx="900889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400" dirty="0" smtClean="0"/>
                <a:t>本层成本</a:t>
              </a:r>
              <a:endParaRPr lang="en-US" sz="1400" dirty="0"/>
            </a:p>
          </p:txBody>
        </p:sp>
        <p:sp>
          <p:nvSpPr>
            <p:cNvPr id="100359" name="Line 10"/>
            <p:cNvSpPr>
              <a:spLocks noChangeShapeType="1"/>
            </p:cNvSpPr>
            <p:nvPr/>
          </p:nvSpPr>
          <p:spPr bwMode="auto">
            <a:xfrm>
              <a:off x="392113" y="3567113"/>
              <a:ext cx="5738812" cy="127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0" name="Rectangle 11"/>
            <p:cNvSpPr>
              <a:spLocks noChangeArrowheads="1"/>
            </p:cNvSpPr>
            <p:nvPr/>
          </p:nvSpPr>
          <p:spPr bwMode="auto">
            <a:xfrm>
              <a:off x="619125" y="5591175"/>
              <a:ext cx="18764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400" dirty="0" smtClean="0"/>
                <a:t>底层成本</a:t>
              </a:r>
              <a:endParaRPr lang="en-US" sz="1400" dirty="0"/>
            </a:p>
          </p:txBody>
        </p:sp>
        <p:sp>
          <p:nvSpPr>
            <p:cNvPr id="548876" name="Rectangle 12"/>
            <p:cNvSpPr>
              <a:spLocks noChangeArrowheads="1"/>
            </p:cNvSpPr>
            <p:nvPr/>
          </p:nvSpPr>
          <p:spPr bwMode="auto">
            <a:xfrm>
              <a:off x="2555875" y="2317750"/>
              <a:ext cx="1333500" cy="9398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Medical Ultrasound</a:t>
              </a:r>
            </a:p>
          </p:txBody>
        </p:sp>
        <p:sp>
          <p:nvSpPr>
            <p:cNvPr id="100362" name="Rectangle 13"/>
            <p:cNvSpPr>
              <a:spLocks noChangeArrowheads="1"/>
            </p:cNvSpPr>
            <p:nvPr/>
          </p:nvSpPr>
          <p:spPr bwMode="auto">
            <a:xfrm>
              <a:off x="288925" y="1789113"/>
              <a:ext cx="173284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/>
                <a:t>产成品</a:t>
              </a:r>
              <a:r>
                <a:rPr lang="en-US" sz="1800" dirty="0" smtClean="0"/>
                <a:t>/ </a:t>
              </a:r>
              <a:r>
                <a:rPr lang="zh-CN" altLang="en-US" sz="1800" dirty="0" smtClean="0"/>
                <a:t>父件层</a:t>
              </a:r>
              <a:endParaRPr lang="en-US" sz="1600" dirty="0"/>
            </a:p>
          </p:txBody>
        </p:sp>
        <p:sp>
          <p:nvSpPr>
            <p:cNvPr id="100363" name="Rectangle 14"/>
            <p:cNvSpPr>
              <a:spLocks noChangeArrowheads="1"/>
            </p:cNvSpPr>
            <p:nvPr/>
          </p:nvSpPr>
          <p:spPr bwMode="auto">
            <a:xfrm>
              <a:off x="225425" y="3200400"/>
              <a:ext cx="2079625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zh-CN" altLang="en-US" sz="1800" dirty="0" smtClean="0"/>
                <a:t>子件层</a:t>
              </a:r>
              <a:endParaRPr lang="en-US" sz="1800" dirty="0"/>
            </a:p>
          </p:txBody>
        </p:sp>
        <p:sp>
          <p:nvSpPr>
            <p:cNvPr id="100364" name="Line 15"/>
            <p:cNvSpPr>
              <a:spLocks noChangeShapeType="1"/>
            </p:cNvSpPr>
            <p:nvPr/>
          </p:nvSpPr>
          <p:spPr bwMode="auto">
            <a:xfrm>
              <a:off x="3225800" y="3330575"/>
              <a:ext cx="0" cy="639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5" name="Line 16"/>
            <p:cNvSpPr>
              <a:spLocks noChangeShapeType="1"/>
            </p:cNvSpPr>
            <p:nvPr/>
          </p:nvSpPr>
          <p:spPr bwMode="auto">
            <a:xfrm flipV="1">
              <a:off x="936625" y="4030663"/>
              <a:ext cx="45672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6" name="Line 17"/>
            <p:cNvSpPr>
              <a:spLocks noChangeShapeType="1"/>
            </p:cNvSpPr>
            <p:nvPr/>
          </p:nvSpPr>
          <p:spPr bwMode="auto">
            <a:xfrm>
              <a:off x="944563" y="40370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7" name="Line 18"/>
            <p:cNvSpPr>
              <a:spLocks noChangeShapeType="1"/>
            </p:cNvSpPr>
            <p:nvPr/>
          </p:nvSpPr>
          <p:spPr bwMode="auto">
            <a:xfrm>
              <a:off x="5510213" y="40497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8" name="Line 19"/>
            <p:cNvSpPr>
              <a:spLocks noChangeShapeType="1"/>
            </p:cNvSpPr>
            <p:nvPr/>
          </p:nvSpPr>
          <p:spPr bwMode="auto">
            <a:xfrm>
              <a:off x="2552700" y="40370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8884" name="Rectangle 20"/>
            <p:cNvSpPr>
              <a:spLocks noChangeArrowheads="1"/>
            </p:cNvSpPr>
            <p:nvPr/>
          </p:nvSpPr>
          <p:spPr bwMode="auto">
            <a:xfrm>
              <a:off x="387350" y="447198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548885" name="Rectangle 21"/>
            <p:cNvSpPr>
              <a:spLocks noChangeArrowheads="1"/>
            </p:cNvSpPr>
            <p:nvPr/>
          </p:nvSpPr>
          <p:spPr bwMode="auto">
            <a:xfrm>
              <a:off x="1908175" y="447198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(2 ea.) $0.0002</a:t>
              </a:r>
            </a:p>
          </p:txBody>
        </p:sp>
        <p:sp>
          <p:nvSpPr>
            <p:cNvPr id="548886" name="Rectangle 22"/>
            <p:cNvSpPr>
              <a:spLocks noChangeArrowheads="1"/>
            </p:cNvSpPr>
            <p:nvPr/>
          </p:nvSpPr>
          <p:spPr bwMode="auto">
            <a:xfrm>
              <a:off x="3406775" y="449103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Transducer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$15.00</a:t>
              </a:r>
            </a:p>
          </p:txBody>
        </p:sp>
        <p:sp>
          <p:nvSpPr>
            <p:cNvPr id="548887" name="Rectangle 23"/>
            <p:cNvSpPr>
              <a:spLocks noChangeArrowheads="1"/>
            </p:cNvSpPr>
            <p:nvPr/>
          </p:nvSpPr>
          <p:spPr bwMode="auto">
            <a:xfrm>
              <a:off x="4908550" y="4494213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90031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$0.28</a:t>
              </a:r>
            </a:p>
          </p:txBody>
        </p:sp>
        <p:sp>
          <p:nvSpPr>
            <p:cNvPr id="100373" name="AutoShape 25"/>
            <p:cNvSpPr>
              <a:spLocks/>
            </p:cNvSpPr>
            <p:nvPr/>
          </p:nvSpPr>
          <p:spPr bwMode="auto">
            <a:xfrm>
              <a:off x="3956050" y="2168525"/>
              <a:ext cx="412750" cy="1260475"/>
            </a:xfrm>
            <a:prstGeom prst="rightBrace">
              <a:avLst>
                <a:gd name="adj1" fmla="val 25449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74" name="AutoShape 26"/>
            <p:cNvSpPr>
              <a:spLocks/>
            </p:cNvSpPr>
            <p:nvPr/>
          </p:nvSpPr>
          <p:spPr bwMode="auto">
            <a:xfrm>
              <a:off x="6102350" y="1851025"/>
              <a:ext cx="514350" cy="3863975"/>
            </a:xfrm>
            <a:prstGeom prst="rightBrace">
              <a:avLst>
                <a:gd name="adj1" fmla="val 62603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75" name="Text Box 27"/>
            <p:cNvSpPr txBox="1">
              <a:spLocks noChangeArrowheads="1"/>
            </p:cNvSpPr>
            <p:nvPr/>
          </p:nvSpPr>
          <p:spPr bwMode="auto">
            <a:xfrm>
              <a:off x="6910114" y="2636838"/>
              <a:ext cx="1741488" cy="156966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600" b="1" dirty="0" smtClean="0">
                  <a:latin typeface="+mj-lt"/>
                </a:rPr>
                <a:t>产品结构成本卷积</a:t>
              </a:r>
              <a:r>
                <a:rPr lang="zh-CN" altLang="en-US" sz="1600" dirty="0" smtClean="0"/>
                <a:t>捕获底层子件成本</a:t>
              </a:r>
              <a:r>
                <a:rPr lang="en-US" sz="1600" b="1" dirty="0" smtClean="0">
                  <a:latin typeface="+mj-lt"/>
                </a:rPr>
                <a:t>(</a:t>
              </a:r>
              <a:r>
                <a:rPr lang="zh-CN" altLang="en-US" sz="1600" b="1" dirty="0" smtClean="0">
                  <a:latin typeface="+mj-lt"/>
                </a:rPr>
                <a:t>本层和底层的制造成本已经被工艺流程成本卷积</a:t>
              </a:r>
              <a:r>
                <a:rPr lang="zh-CN" altLang="en-US" sz="1600" dirty="0" smtClean="0"/>
                <a:t>捕获</a:t>
              </a:r>
              <a:r>
                <a:rPr lang="en-US" sz="1600" b="1" dirty="0" smtClean="0">
                  <a:latin typeface="+mj-lt"/>
                </a:rPr>
                <a:t>)</a:t>
              </a:r>
              <a:endParaRPr lang="en-US" sz="1600" b="1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移动现行成本集到</a:t>
            </a:r>
            <a:r>
              <a:rPr lang="en-US" altLang="zh-CN" dirty="0" smtClean="0"/>
              <a:t>GL</a:t>
            </a:r>
            <a:r>
              <a:rPr lang="zh-CN" altLang="en-US" dirty="0" smtClean="0"/>
              <a:t>成本集</a:t>
            </a:r>
            <a:endParaRPr lang="en-US" dirty="0" smtClean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复核标准订货数量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pic>
        <p:nvPicPr>
          <p:cNvPr id="102403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896566"/>
            <a:ext cx="770413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Rectangle 10"/>
          <p:cNvSpPr>
            <a:spLocks noChangeArrowheads="1"/>
          </p:cNvSpPr>
          <p:nvPr/>
        </p:nvSpPr>
        <p:spPr bwMode="auto">
          <a:xfrm>
            <a:off x="1055688" y="2752353"/>
            <a:ext cx="876300" cy="4619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647703"/>
            <a:ext cx="1546225" cy="50958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7" name="Rectangle 12"/>
          <p:cNvSpPr>
            <a:spLocks noChangeArrowheads="1"/>
          </p:cNvSpPr>
          <p:nvPr/>
        </p:nvSpPr>
        <p:spPr bwMode="auto">
          <a:xfrm>
            <a:off x="1046163" y="4336678"/>
            <a:ext cx="1292225" cy="25400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8" name="Rectangle 13"/>
          <p:cNvSpPr>
            <a:spLocks noChangeArrowheads="1"/>
          </p:cNvSpPr>
          <p:nvPr/>
        </p:nvSpPr>
        <p:spPr bwMode="auto">
          <a:xfrm>
            <a:off x="3346450" y="4346203"/>
            <a:ext cx="108426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工艺流程成本卷积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QS-SU-800</a:t>
            </a:r>
          </a:p>
        </p:txBody>
      </p:sp>
      <p:pic>
        <p:nvPicPr>
          <p:cNvPr id="1034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920378"/>
            <a:ext cx="74850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254125" y="1866528"/>
            <a:ext cx="2686050" cy="4238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036638" y="2517403"/>
            <a:ext cx="6118225" cy="3111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11853</TotalTime>
  <Words>3395</Words>
  <Application>Microsoft Office PowerPoint</Application>
  <PresentationFormat>On-screen Show (4:3)</PresentationFormat>
  <Paragraphs>850</Paragraphs>
  <Slides>109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109</vt:i4>
      </vt:variant>
    </vt:vector>
  </HeadingPairs>
  <TitlesOfParts>
    <vt:vector size="111" baseType="lpstr">
      <vt:lpstr>2_EX06PP_template</vt:lpstr>
      <vt:lpstr>QAD 2010 Template</vt:lpstr>
      <vt:lpstr>QAD企业应用系统企业版</vt:lpstr>
      <vt:lpstr>域，会计单位，地点，库位</vt:lpstr>
      <vt:lpstr>主题</vt:lpstr>
      <vt:lpstr>学习目标</vt:lpstr>
      <vt:lpstr>四种类型的数据</vt:lpstr>
      <vt:lpstr>业务关系</vt:lpstr>
      <vt:lpstr>共享数据集</vt:lpstr>
      <vt:lpstr>共享集示例</vt:lpstr>
      <vt:lpstr>业务关系</vt:lpstr>
      <vt:lpstr>会计层</vt:lpstr>
      <vt:lpstr>双基准货币</vt:lpstr>
      <vt:lpstr>用户和角色</vt:lpstr>
      <vt:lpstr>会计单位</vt:lpstr>
      <vt:lpstr>地点</vt:lpstr>
      <vt:lpstr>库位</vt:lpstr>
      <vt:lpstr>库存状态代码</vt:lpstr>
      <vt:lpstr>单层设施</vt:lpstr>
      <vt:lpstr>两个库位</vt:lpstr>
      <vt:lpstr>设置域和会计单位</vt:lpstr>
      <vt:lpstr>设置公司业务关系</vt:lpstr>
      <vt:lpstr>域账户控制</vt:lpstr>
      <vt:lpstr>应付, 部门, 产品类</vt:lpstr>
      <vt:lpstr>差异, 服务账户</vt:lpstr>
      <vt:lpstr>定义库存状态代码</vt:lpstr>
      <vt:lpstr>设置地点</vt:lpstr>
      <vt:lpstr>设置库存库位</vt:lpstr>
      <vt:lpstr>库位维护</vt:lpstr>
      <vt:lpstr>复习 -四种类型的数据</vt:lpstr>
      <vt:lpstr>Business Relations -  Modify</vt:lpstr>
      <vt:lpstr>日记账连接到层 1</vt:lpstr>
      <vt:lpstr>日记账连接到层 2</vt:lpstr>
      <vt:lpstr>会计层和报表</vt:lpstr>
      <vt:lpstr>复习</vt:lpstr>
      <vt:lpstr>设置角色和角色许可</vt:lpstr>
      <vt:lpstr>创建角色</vt:lpstr>
      <vt:lpstr>分配角色许可 </vt:lpstr>
      <vt:lpstr>设置用户 </vt:lpstr>
      <vt:lpstr>设置用户访问 </vt:lpstr>
      <vt:lpstr>整体连接</vt:lpstr>
      <vt:lpstr>练习 1</vt:lpstr>
      <vt:lpstr>QAD企业应用系统企业版</vt:lpstr>
      <vt:lpstr>产品定义</vt:lpstr>
      <vt:lpstr>产品定义: 主题</vt:lpstr>
      <vt:lpstr>学习目标</vt:lpstr>
      <vt:lpstr>处理流程</vt:lpstr>
      <vt:lpstr>产品类</vt:lpstr>
      <vt:lpstr>Slide 47</vt:lpstr>
      <vt:lpstr>物料</vt:lpstr>
      <vt:lpstr>物料</vt:lpstr>
      <vt:lpstr>产品结构</vt:lpstr>
      <vt:lpstr>实例: 产品类</vt:lpstr>
      <vt:lpstr>实例: 成本集方法</vt:lpstr>
      <vt:lpstr>创建 GL 事务</vt:lpstr>
      <vt:lpstr>物料状态代码</vt:lpstr>
      <vt:lpstr>通用代码</vt:lpstr>
      <vt:lpstr>实例: 物料信息</vt:lpstr>
      <vt:lpstr>物料主文件维护菜单</vt:lpstr>
      <vt:lpstr>实例: 物料数据和库存</vt:lpstr>
      <vt:lpstr>物料发货数据</vt:lpstr>
      <vt:lpstr>实例: 物料计划</vt:lpstr>
      <vt:lpstr>实例: 物料成本数据</vt:lpstr>
      <vt:lpstr>实例: 物料信息</vt:lpstr>
      <vt:lpstr>实例: 设置产品结构</vt:lpstr>
      <vt:lpstr>实例: 设置产品结构</vt:lpstr>
      <vt:lpstr>实例: 产品结构查询</vt:lpstr>
      <vt:lpstr>按物料的产品结构报表</vt:lpstr>
      <vt:lpstr>物料主文件维护</vt:lpstr>
      <vt:lpstr>复习</vt:lpstr>
      <vt:lpstr>Exercise 2</vt:lpstr>
      <vt:lpstr>QAD企业应用系统企业版</vt:lpstr>
      <vt:lpstr>制造</vt:lpstr>
      <vt:lpstr>制造: 主题</vt:lpstr>
      <vt:lpstr>学习目标</vt:lpstr>
      <vt:lpstr>制造: 处理流程</vt:lpstr>
      <vt:lpstr>制造: 车间日历</vt:lpstr>
      <vt:lpstr>部门，工作中心，机器</vt:lpstr>
      <vt:lpstr>制造: 工艺流程</vt:lpstr>
      <vt:lpstr>实例: 设置车间日历 </vt:lpstr>
      <vt:lpstr>实例: 定义部门</vt:lpstr>
      <vt:lpstr>定义工作中心/机器</vt:lpstr>
      <vt:lpstr>实例: 设置工艺流程 工序 10</vt:lpstr>
      <vt:lpstr>实例: 设置工艺流程 工序 20</vt:lpstr>
      <vt:lpstr>在工艺流程查询中复核结果</vt:lpstr>
      <vt:lpstr>复习</vt:lpstr>
      <vt:lpstr>复习</vt:lpstr>
      <vt:lpstr>练习 3</vt:lpstr>
      <vt:lpstr>QAD企业应用系统企业版</vt:lpstr>
      <vt:lpstr>成本计算</vt:lpstr>
      <vt:lpstr>成本计算: 主题</vt:lpstr>
      <vt:lpstr>学习目标</vt:lpstr>
      <vt:lpstr>产品成本信息的来源</vt:lpstr>
      <vt:lpstr>成本计算工作流程</vt:lpstr>
      <vt:lpstr>工艺流程成本卷积</vt:lpstr>
      <vt:lpstr>工艺流程成本卷积计算</vt:lpstr>
      <vt:lpstr>成本计算</vt:lpstr>
      <vt:lpstr>成本计算</vt:lpstr>
      <vt:lpstr>移动现行成本集到GL成本集</vt:lpstr>
      <vt:lpstr>复核标准订货数量</vt:lpstr>
      <vt:lpstr>实例: 工艺流程成本卷积</vt:lpstr>
      <vt:lpstr>实例:核对工艺流程成本卷积</vt:lpstr>
      <vt:lpstr>产品结构成本卷积</vt:lpstr>
      <vt:lpstr>核对成本</vt:lpstr>
      <vt:lpstr>移动现行成本集到GL成本集</vt:lpstr>
      <vt:lpstr>移动现行成本集到GL成本集</vt:lpstr>
      <vt:lpstr>核对成本在现行成本集和GL成本集</vt:lpstr>
      <vt:lpstr>物料成本维护</vt:lpstr>
      <vt:lpstr>复习</vt:lpstr>
      <vt:lpstr>复习</vt:lpstr>
      <vt:lpstr>练习 4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xcm</cp:lastModifiedBy>
  <cp:revision>536</cp:revision>
  <cp:lastPrinted>2001-05-04T21:48:00Z</cp:lastPrinted>
  <dcterms:created xsi:type="dcterms:W3CDTF">1998-03-17T23:27:45Z</dcterms:created>
  <dcterms:modified xsi:type="dcterms:W3CDTF">2011-11-10T05:08:16Z</dcterms:modified>
</cp:coreProperties>
</file>