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notesSlides/notesSlide38.xml" ContentType="application/vnd.openxmlformats-officedocument.presentationml.notesSlide+xml"/>
  <Override PartName="/ppt/notesSlides/notesSlide49.xml" ContentType="application/vnd.openxmlformats-officedocument.presentationml.notesSlid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56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notesSlides/notesSlide16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23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3.xml" ContentType="application/vnd.openxmlformats-officedocument.presentationml.notes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39.xml" ContentType="application/vnd.openxmlformats-officedocument.presentationml.notesSlide+xml"/>
  <Override PartName="/ppt/notesSlides/notesSlide57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62.xml" ContentType="application/vnd.openxmlformats-officedocument.presentationml.slide+xml"/>
  <Override PartName="/ppt/slides/slide80.xml" ContentType="application/vnd.openxmlformats-officedocument.presentationml.slide+xml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46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4.xml" ContentType="application/vnd.openxmlformats-officedocument.presentationml.slideLayout+xml"/>
  <Override PartName="/ppt/notesSlides/notesSlide2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53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42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slides/slide89.xml" ContentType="application/vnd.openxmlformats-officedocument.presentationml.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slides/slide87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notesSlides/notesSlide29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58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slideLayouts/slideLayout15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notesSlides/notesSlide25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54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50.xml" ContentType="application/vnd.openxmlformats-officedocument.presentationml.notesSlide+xml"/>
  <Override PartName="/ppt/slides/slide79.xml" ContentType="application/vnd.openxmlformats-officedocument.presentationml.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59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Layouts/slideLayout5.xml" ContentType="application/vnd.openxmlformats-officedocument.presentationml.slideLayout+xml"/>
  <Override PartName="/ppt/notesSlides/notesSlide19.xml" ContentType="application/vnd.openxmlformats-officedocument.presentationml.notesSlide+xml"/>
  <Override PartName="/ppt/notesSlides/notesSlide48.xml" ContentType="application/vnd.openxmlformats-officedocument.presentationml.notesSlide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s/slide71.xml" ContentType="application/vnd.openxmlformats-officedocument.presentationml.slide+xml"/>
  <Override PartName="/ppt/slides/slide82.xml" ContentType="application/vnd.openxmlformats-officedocument.presentationml.slide+xml"/>
  <Default Extension="jpeg" ContentType="image/jpeg"/>
  <Override PartName="/ppt/slideLayouts/slideLayout16.xml" ContentType="application/vnd.openxmlformats-officedocument.presentationml.slideLayout+xml"/>
  <Override PartName="/ppt/notesSlides/notesSlide37.xml" ContentType="application/vnd.openxmlformats-officedocument.presentationml.notesSlide+xml"/>
  <Override PartName="/ppt/notesSlides/notesSlide55.xml" ContentType="application/vnd.openxmlformats-officedocument.presentationml.notesSlide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44.xml" ContentType="application/vnd.openxmlformats-officedocument.presentationml.notes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6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50" r:id="rId1"/>
    <p:sldMasterId id="2147483698" r:id="rId2"/>
  </p:sldMasterIdLst>
  <p:notesMasterIdLst>
    <p:notesMasterId r:id="rId93"/>
  </p:notesMasterIdLst>
  <p:handoutMasterIdLst>
    <p:handoutMasterId r:id="rId94"/>
  </p:handoutMasterIdLst>
  <p:sldIdLst>
    <p:sldId id="581" r:id="rId3"/>
    <p:sldId id="582" r:id="rId4"/>
    <p:sldId id="583" r:id="rId5"/>
    <p:sldId id="603" r:id="rId6"/>
    <p:sldId id="528" r:id="rId7"/>
    <p:sldId id="534" r:id="rId8"/>
    <p:sldId id="529" r:id="rId9"/>
    <p:sldId id="530" r:id="rId10"/>
    <p:sldId id="523" r:id="rId11"/>
    <p:sldId id="532" r:id="rId12"/>
    <p:sldId id="466" r:id="rId13"/>
    <p:sldId id="535" r:id="rId14"/>
    <p:sldId id="524" r:id="rId15"/>
    <p:sldId id="525" r:id="rId16"/>
    <p:sldId id="531" r:id="rId17"/>
    <p:sldId id="546" r:id="rId18"/>
    <p:sldId id="604" r:id="rId19"/>
    <p:sldId id="547" r:id="rId20"/>
    <p:sldId id="467" r:id="rId21"/>
    <p:sldId id="468" r:id="rId22"/>
    <p:sldId id="469" r:id="rId23"/>
    <p:sldId id="605" r:id="rId24"/>
    <p:sldId id="471" r:id="rId25"/>
    <p:sldId id="606" r:id="rId26"/>
    <p:sldId id="584" r:id="rId27"/>
    <p:sldId id="473" r:id="rId28"/>
    <p:sldId id="474" r:id="rId29"/>
    <p:sldId id="586" r:id="rId30"/>
    <p:sldId id="587" r:id="rId31"/>
    <p:sldId id="475" r:id="rId32"/>
    <p:sldId id="585" r:id="rId33"/>
    <p:sldId id="588" r:id="rId34"/>
    <p:sldId id="589" r:id="rId35"/>
    <p:sldId id="590" r:id="rId36"/>
    <p:sldId id="591" r:id="rId37"/>
    <p:sldId id="562" r:id="rId38"/>
    <p:sldId id="564" r:id="rId39"/>
    <p:sldId id="566" r:id="rId40"/>
    <p:sldId id="481" r:id="rId41"/>
    <p:sldId id="482" r:id="rId42"/>
    <p:sldId id="483" r:id="rId43"/>
    <p:sldId id="484" r:id="rId44"/>
    <p:sldId id="485" r:id="rId45"/>
    <p:sldId id="486" r:id="rId46"/>
    <p:sldId id="592" r:id="rId47"/>
    <p:sldId id="593" r:id="rId48"/>
    <p:sldId id="488" r:id="rId49"/>
    <p:sldId id="489" r:id="rId50"/>
    <p:sldId id="567" r:id="rId51"/>
    <p:sldId id="490" r:id="rId52"/>
    <p:sldId id="491" r:id="rId53"/>
    <p:sldId id="579" r:id="rId54"/>
    <p:sldId id="570" r:id="rId55"/>
    <p:sldId id="493" r:id="rId56"/>
    <p:sldId id="494" r:id="rId57"/>
    <p:sldId id="571" r:id="rId58"/>
    <p:sldId id="495" r:id="rId59"/>
    <p:sldId id="500" r:id="rId60"/>
    <p:sldId id="572" r:id="rId61"/>
    <p:sldId id="573" r:id="rId62"/>
    <p:sldId id="575" r:id="rId63"/>
    <p:sldId id="496" r:id="rId64"/>
    <p:sldId id="497" r:id="rId65"/>
    <p:sldId id="498" r:id="rId66"/>
    <p:sldId id="594" r:id="rId67"/>
    <p:sldId id="499" r:id="rId68"/>
    <p:sldId id="595" r:id="rId69"/>
    <p:sldId id="502" r:id="rId70"/>
    <p:sldId id="577" r:id="rId71"/>
    <p:sldId id="578" r:id="rId72"/>
    <p:sldId id="503" r:id="rId73"/>
    <p:sldId id="607" r:id="rId74"/>
    <p:sldId id="504" r:id="rId75"/>
    <p:sldId id="505" r:id="rId76"/>
    <p:sldId id="608" r:id="rId77"/>
    <p:sldId id="507" r:id="rId78"/>
    <p:sldId id="596" r:id="rId79"/>
    <p:sldId id="508" r:id="rId80"/>
    <p:sldId id="597" r:id="rId81"/>
    <p:sldId id="598" r:id="rId82"/>
    <p:sldId id="609" r:id="rId83"/>
    <p:sldId id="599" r:id="rId84"/>
    <p:sldId id="600" r:id="rId85"/>
    <p:sldId id="601" r:id="rId86"/>
    <p:sldId id="602" r:id="rId87"/>
    <p:sldId id="509" r:id="rId88"/>
    <p:sldId id="510" r:id="rId89"/>
    <p:sldId id="580" r:id="rId90"/>
    <p:sldId id="536" r:id="rId91"/>
    <p:sldId id="537" r:id="rId92"/>
  </p:sldIdLst>
  <p:sldSz cx="9144000" cy="6858000" type="screen4x3"/>
  <p:notesSz cx="6991350" cy="9282113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3200" b="1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3200" b="1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3200" b="1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3200" b="1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3200" b="1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3200" b="1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3200" b="1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3200" b="1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3200" b="1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DCCA2"/>
    <a:srgbClr val="D8E1C9"/>
    <a:srgbClr val="DDDDDD"/>
    <a:srgbClr val="D6CDAE"/>
    <a:srgbClr val="C7BC93"/>
    <a:srgbClr val="FFFFCC"/>
    <a:srgbClr val="8E7F4A"/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658" autoAdjust="0"/>
    <p:restoredTop sz="80320" autoAdjust="0"/>
  </p:normalViewPr>
  <p:slideViewPr>
    <p:cSldViewPr snapToGrid="0">
      <p:cViewPr varScale="1">
        <p:scale>
          <a:sx n="91" d="100"/>
          <a:sy n="91" d="100"/>
        </p:scale>
        <p:origin x="-966" y="-114"/>
      </p:cViewPr>
      <p:guideLst>
        <p:guide orient="horz" pos="2191"/>
        <p:guide pos="5759"/>
        <p:guide pos="2860"/>
        <p:guide pos="524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  <p:sld r:id="rId3" collapse="1"/>
      <p:sld r:id="rId4" collapse="1"/>
      <p:sld r:id="rId5" collapse="1"/>
      <p:sld r:id="rId6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85" d="100"/>
          <a:sy n="85" d="100"/>
        </p:scale>
        <p:origin x="-2274" y="-96"/>
      </p:cViewPr>
      <p:guideLst>
        <p:guide orient="horz" pos="2923"/>
        <p:guide pos="2202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4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63" Type="http://schemas.openxmlformats.org/officeDocument/2006/relationships/slide" Target="slides/slide61.xml"/><Relationship Id="rId68" Type="http://schemas.openxmlformats.org/officeDocument/2006/relationships/slide" Target="slides/slide66.xml"/><Relationship Id="rId76" Type="http://schemas.openxmlformats.org/officeDocument/2006/relationships/slide" Target="slides/slide74.xml"/><Relationship Id="rId84" Type="http://schemas.openxmlformats.org/officeDocument/2006/relationships/slide" Target="slides/slide82.xml"/><Relationship Id="rId89" Type="http://schemas.openxmlformats.org/officeDocument/2006/relationships/slide" Target="slides/slide87.xml"/><Relationship Id="rId97" Type="http://schemas.openxmlformats.org/officeDocument/2006/relationships/theme" Target="theme/theme1.xml"/><Relationship Id="rId7" Type="http://schemas.openxmlformats.org/officeDocument/2006/relationships/slide" Target="slides/slide5.xml"/><Relationship Id="rId71" Type="http://schemas.openxmlformats.org/officeDocument/2006/relationships/slide" Target="slides/slide69.xml"/><Relationship Id="rId92" Type="http://schemas.openxmlformats.org/officeDocument/2006/relationships/slide" Target="slides/slide90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66" Type="http://schemas.openxmlformats.org/officeDocument/2006/relationships/slide" Target="slides/slide64.xml"/><Relationship Id="rId74" Type="http://schemas.openxmlformats.org/officeDocument/2006/relationships/slide" Target="slides/slide72.xml"/><Relationship Id="rId79" Type="http://schemas.openxmlformats.org/officeDocument/2006/relationships/slide" Target="slides/slide77.xml"/><Relationship Id="rId87" Type="http://schemas.openxmlformats.org/officeDocument/2006/relationships/slide" Target="slides/slide85.xml"/><Relationship Id="rId5" Type="http://schemas.openxmlformats.org/officeDocument/2006/relationships/slide" Target="slides/slide3.xml"/><Relationship Id="rId61" Type="http://schemas.openxmlformats.org/officeDocument/2006/relationships/slide" Target="slides/slide59.xml"/><Relationship Id="rId82" Type="http://schemas.openxmlformats.org/officeDocument/2006/relationships/slide" Target="slides/slide80.xml"/><Relationship Id="rId90" Type="http://schemas.openxmlformats.org/officeDocument/2006/relationships/slide" Target="slides/slide88.xml"/><Relationship Id="rId95" Type="http://schemas.openxmlformats.org/officeDocument/2006/relationships/presProps" Target="presProps.xml"/><Relationship Id="rId19" Type="http://schemas.openxmlformats.org/officeDocument/2006/relationships/slide" Target="slides/slide1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slide" Target="slides/slide62.xml"/><Relationship Id="rId69" Type="http://schemas.openxmlformats.org/officeDocument/2006/relationships/slide" Target="slides/slide67.xml"/><Relationship Id="rId77" Type="http://schemas.openxmlformats.org/officeDocument/2006/relationships/slide" Target="slides/slide75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slide" Target="slides/slide70.xml"/><Relationship Id="rId80" Type="http://schemas.openxmlformats.org/officeDocument/2006/relationships/slide" Target="slides/slide78.xml"/><Relationship Id="rId85" Type="http://schemas.openxmlformats.org/officeDocument/2006/relationships/slide" Target="slides/slide83.xml"/><Relationship Id="rId93" Type="http://schemas.openxmlformats.org/officeDocument/2006/relationships/notesMaster" Target="notesMasters/notesMaster1.xml"/><Relationship Id="rId98" Type="http://schemas.openxmlformats.org/officeDocument/2006/relationships/tableStyles" Target="tableStyles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slide" Target="slides/slide65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Relationship Id="rId70" Type="http://schemas.openxmlformats.org/officeDocument/2006/relationships/slide" Target="slides/slide68.xml"/><Relationship Id="rId75" Type="http://schemas.openxmlformats.org/officeDocument/2006/relationships/slide" Target="slides/slide73.xml"/><Relationship Id="rId83" Type="http://schemas.openxmlformats.org/officeDocument/2006/relationships/slide" Target="slides/slide81.xml"/><Relationship Id="rId88" Type="http://schemas.openxmlformats.org/officeDocument/2006/relationships/slide" Target="slides/slide86.xml"/><Relationship Id="rId91" Type="http://schemas.openxmlformats.org/officeDocument/2006/relationships/slide" Target="slides/slide89.xml"/><Relationship Id="rId9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73" Type="http://schemas.openxmlformats.org/officeDocument/2006/relationships/slide" Target="slides/slide71.xml"/><Relationship Id="rId78" Type="http://schemas.openxmlformats.org/officeDocument/2006/relationships/slide" Target="slides/slide76.xml"/><Relationship Id="rId81" Type="http://schemas.openxmlformats.org/officeDocument/2006/relationships/slide" Target="slides/slide79.xml"/><Relationship Id="rId86" Type="http://schemas.openxmlformats.org/officeDocument/2006/relationships/slide" Target="slides/slide84.xml"/><Relationship Id="rId94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9" Type="http://schemas.openxmlformats.org/officeDocument/2006/relationships/slide" Target="slides/slide37.xml"/></Relationships>
</file>

<file path=ppt/_rels/viewProps.xml.rels><?xml version="1.0" encoding="UTF-8" standalone="yes"?>
<Relationships xmlns="http://schemas.openxmlformats.org/package/2006/relationships"><Relationship Id="rId3" Type="http://schemas.openxmlformats.org/officeDocument/2006/relationships/slide" Target="slides/slide9.xml"/><Relationship Id="rId2" Type="http://schemas.openxmlformats.org/officeDocument/2006/relationships/slide" Target="slides/slide8.xml"/><Relationship Id="rId1" Type="http://schemas.openxmlformats.org/officeDocument/2006/relationships/slide" Target="slides/slide5.xml"/><Relationship Id="rId6" Type="http://schemas.openxmlformats.org/officeDocument/2006/relationships/slide" Target="slides/slide89.xml"/><Relationship Id="rId5" Type="http://schemas.openxmlformats.org/officeDocument/2006/relationships/slide" Target="slides/slide11.xml"/><Relationship Id="rId4" Type="http://schemas.openxmlformats.org/officeDocument/2006/relationships/slide" Target="slides/slide10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28950" cy="46355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t" anchorCtr="0" compatLnSpc="1">
            <a:prstTxWarp prst="textNoShape">
              <a:avLst/>
            </a:prstTxWarp>
          </a:bodyPr>
          <a:lstStyle>
            <a:lvl1pPr defTabSz="930275" eaLnBrk="0" hangingPunct="0">
              <a:defRPr sz="1200" b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2400" y="0"/>
            <a:ext cx="3028950" cy="46355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t" anchorCtr="0" compatLnSpc="1">
            <a:prstTxWarp prst="textNoShape">
              <a:avLst/>
            </a:prstTxWarp>
          </a:bodyPr>
          <a:lstStyle>
            <a:lvl1pPr algn="r" defTabSz="930275" eaLnBrk="0" hangingPunct="0">
              <a:defRPr sz="1200" b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98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18563"/>
            <a:ext cx="3028950" cy="46355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b" anchorCtr="0" compatLnSpc="1">
            <a:prstTxWarp prst="textNoShape">
              <a:avLst/>
            </a:prstTxWarp>
          </a:bodyPr>
          <a:lstStyle>
            <a:lvl1pPr defTabSz="930275" eaLnBrk="0" hangingPunct="0">
              <a:defRPr sz="1200" b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98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2400" y="8818563"/>
            <a:ext cx="3028950" cy="46355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b" anchorCtr="0" compatLnSpc="1">
            <a:prstTxWarp prst="textNoShape">
              <a:avLst/>
            </a:prstTxWarp>
          </a:bodyPr>
          <a:lstStyle>
            <a:lvl1pPr algn="r" defTabSz="930275" eaLnBrk="0" hangingPunct="0">
              <a:defRPr sz="1200" b="0">
                <a:latin typeface="Arial" charset="0"/>
              </a:defRPr>
            </a:lvl1pPr>
          </a:lstStyle>
          <a:p>
            <a:pPr>
              <a:defRPr/>
            </a:pPr>
            <a:fld id="{C6609E43-1391-4FEF-B736-E921214174C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2895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t" anchorCtr="0" compatLnSpc="1">
            <a:prstTxWarp prst="textNoShape">
              <a:avLst/>
            </a:prstTxWarp>
          </a:bodyPr>
          <a:lstStyle>
            <a:lvl1pPr defTabSz="930275" eaLnBrk="0" hangingPunct="0">
              <a:defRPr sz="1000" b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2400" y="0"/>
            <a:ext cx="302895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t" anchorCtr="0" compatLnSpc="1">
            <a:prstTxWarp prst="textNoShape">
              <a:avLst/>
            </a:prstTxWarp>
          </a:bodyPr>
          <a:lstStyle>
            <a:lvl1pPr algn="r" defTabSz="930275" eaLnBrk="0" hangingPunct="0">
              <a:defRPr sz="1000" b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523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76338" y="696913"/>
            <a:ext cx="4640262" cy="34798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1863" y="4408488"/>
            <a:ext cx="5127625" cy="417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18563"/>
            <a:ext cx="302895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b" anchorCtr="0" compatLnSpc="1">
            <a:prstTxWarp prst="textNoShape">
              <a:avLst/>
            </a:prstTxWarp>
          </a:bodyPr>
          <a:lstStyle>
            <a:lvl1pPr defTabSz="930275" eaLnBrk="0" hangingPunct="0">
              <a:defRPr sz="800" b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2400" y="8818563"/>
            <a:ext cx="302895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b" anchorCtr="0" compatLnSpc="1">
            <a:prstTxWarp prst="textNoShape">
              <a:avLst/>
            </a:prstTxWarp>
          </a:bodyPr>
          <a:lstStyle>
            <a:lvl1pPr algn="r" defTabSz="930275" eaLnBrk="0" hangingPunct="0">
              <a:defRPr sz="800" b="0">
                <a:latin typeface="Arial" charset="0"/>
              </a:defRPr>
            </a:lvl1pPr>
          </a:lstStyle>
          <a:p>
            <a:pPr>
              <a:defRPr/>
            </a:pPr>
            <a:fld id="{CE2E0664-71AB-4C68-A195-4E74A5101B4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B7B32FE-11B3-4A4C-A02D-37387BA7F180}" type="slidenum">
              <a:rPr lang="en-US" smtClean="0"/>
              <a:pPr/>
              <a:t>5</a:t>
            </a:fld>
            <a:endParaRPr lang="en-US" smtClean="0"/>
          </a:p>
        </p:txBody>
      </p:sp>
      <p:sp>
        <p:nvSpPr>
          <p:cNvPr id="962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9626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r>
              <a:rPr lang="en-US" sz="800" smtClean="0"/>
              <a:t>Quick Start Activities:</a:t>
            </a:r>
          </a:p>
          <a:p>
            <a:pPr eaLnBrk="1" hangingPunct="1"/>
            <a:r>
              <a:rPr lang="en-US" sz="800" smtClean="0"/>
              <a:t>Source: Page 86, Enter Your Company Address.</a:t>
            </a:r>
          </a:p>
          <a:p>
            <a:pPr eaLnBrk="1" hangingPunct="1"/>
            <a:r>
              <a:rPr lang="en-US" sz="800" smtClean="0"/>
              <a:t>Changes:</a:t>
            </a:r>
          </a:p>
          <a:p>
            <a:pPr eaLnBrk="1" hangingPunct="1"/>
            <a:r>
              <a:rPr lang="en-US" sz="800" smtClean="0"/>
              <a:t>You need to setup a company address so it can be used when you setup your entity.</a:t>
            </a:r>
          </a:p>
          <a:p>
            <a:pPr eaLnBrk="1" hangingPunct="1"/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pPr eaLnBrk="1" hangingPunct="1"/>
            <a:r>
              <a:rPr lang="en-US" sz="800" smtClean="0"/>
              <a:t>No need to enter address for ~screens. It doesn’t work for Desktop2.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First, create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2.12 Company Address Maintenance</a:t>
            </a:r>
          </a:p>
          <a:p>
            <a:pPr eaLnBrk="1" hangingPunct="1"/>
            <a:r>
              <a:rPr lang="en-US" sz="800" smtClean="0"/>
              <a:t>Fields to populate:</a:t>
            </a:r>
          </a:p>
          <a:p>
            <a:pPr eaLnBrk="1" hangingPunct="1"/>
            <a:r>
              <a:rPr lang="en-US" sz="800" smtClean="0"/>
              <a:t>Name: Yo Yo Co.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Notes: Company Address is required in order to create Entity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Second, create ~reports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8C9AB30-55C6-477C-9923-BDF1B46C5EA0}" type="slidenum">
              <a:rPr lang="en-US" smtClean="0"/>
              <a:pPr/>
              <a:t>14</a:t>
            </a:fld>
            <a:endParaRPr lang="en-US" smtClean="0"/>
          </a:p>
        </p:txBody>
      </p:sp>
      <p:sp>
        <p:nvSpPr>
          <p:cNvPr id="1054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0547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r>
              <a:rPr lang="en-US" sz="800" smtClean="0"/>
              <a:t>Quick Start Activities:</a:t>
            </a:r>
          </a:p>
          <a:p>
            <a:pPr eaLnBrk="1" hangingPunct="1"/>
            <a:r>
              <a:rPr lang="en-US" sz="800" smtClean="0"/>
              <a:t>Source: Page 86, Enter Your Company Address.</a:t>
            </a:r>
          </a:p>
          <a:p>
            <a:pPr eaLnBrk="1" hangingPunct="1"/>
            <a:r>
              <a:rPr lang="en-US" sz="800" smtClean="0"/>
              <a:t>Changes:</a:t>
            </a:r>
          </a:p>
          <a:p>
            <a:pPr eaLnBrk="1" hangingPunct="1"/>
            <a:r>
              <a:rPr lang="en-US" sz="800" smtClean="0"/>
              <a:t>You need to setup a company address so it can be used when you setup your entity.</a:t>
            </a:r>
          </a:p>
          <a:p>
            <a:pPr eaLnBrk="1" hangingPunct="1"/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pPr eaLnBrk="1" hangingPunct="1"/>
            <a:r>
              <a:rPr lang="en-US" sz="800" smtClean="0"/>
              <a:t>No need to enter address for ~screens. It doesn’t work for Desktop2.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First, create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2.12 Company Address Maintenance</a:t>
            </a:r>
          </a:p>
          <a:p>
            <a:pPr eaLnBrk="1" hangingPunct="1"/>
            <a:r>
              <a:rPr lang="en-US" sz="800" smtClean="0"/>
              <a:t>Fields to populate:</a:t>
            </a:r>
          </a:p>
          <a:p>
            <a:pPr eaLnBrk="1" hangingPunct="1"/>
            <a:r>
              <a:rPr lang="en-US" sz="800" smtClean="0"/>
              <a:t>Name: Yo Yo Co.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Notes: Company Address is required in order to create Entity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Second, create ~reports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A7B1C05-E86C-4AFA-8EA4-235966176C91}" type="slidenum">
              <a:rPr lang="en-US" smtClean="0"/>
              <a:pPr/>
              <a:t>15</a:t>
            </a:fld>
            <a:endParaRPr lang="en-US" smtClean="0"/>
          </a:p>
        </p:txBody>
      </p:sp>
      <p:sp>
        <p:nvSpPr>
          <p:cNvPr id="1064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065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r>
              <a:rPr lang="en-US" sz="800" smtClean="0"/>
              <a:t>Quick Start Activities:</a:t>
            </a:r>
          </a:p>
          <a:p>
            <a:pPr eaLnBrk="1" hangingPunct="1"/>
            <a:r>
              <a:rPr lang="en-US" sz="800" smtClean="0"/>
              <a:t>Source: Page 86, Enter Your Company Address.</a:t>
            </a:r>
          </a:p>
          <a:p>
            <a:pPr eaLnBrk="1" hangingPunct="1"/>
            <a:r>
              <a:rPr lang="en-US" sz="800" smtClean="0"/>
              <a:t>Changes:</a:t>
            </a:r>
          </a:p>
          <a:p>
            <a:pPr eaLnBrk="1" hangingPunct="1"/>
            <a:r>
              <a:rPr lang="en-US" sz="800" smtClean="0"/>
              <a:t>You need to setup a company address so it can be used when you setup your entity.</a:t>
            </a:r>
          </a:p>
          <a:p>
            <a:pPr eaLnBrk="1" hangingPunct="1"/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pPr eaLnBrk="1" hangingPunct="1"/>
            <a:r>
              <a:rPr lang="en-US" sz="800" smtClean="0"/>
              <a:t>No need to enter address for ~screens. It doesn’t work for Desktop2.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First, create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2.12 Company Address Maintenance</a:t>
            </a:r>
          </a:p>
          <a:p>
            <a:pPr eaLnBrk="1" hangingPunct="1"/>
            <a:r>
              <a:rPr lang="en-US" sz="800" smtClean="0"/>
              <a:t>Fields to populate:</a:t>
            </a:r>
          </a:p>
          <a:p>
            <a:pPr eaLnBrk="1" hangingPunct="1"/>
            <a:r>
              <a:rPr lang="en-US" sz="800" smtClean="0"/>
              <a:t>Name: Yo Yo Co.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Notes: Company Address is required in order to create Entity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Second, create ~reports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9CFEC48-D068-4F68-BC49-602E9D239853}" type="slidenum">
              <a:rPr lang="en-US" smtClean="0"/>
              <a:pPr/>
              <a:t>19</a:t>
            </a:fld>
            <a:endParaRPr lang="en-US" smtClean="0"/>
          </a:p>
        </p:txBody>
      </p:sp>
      <p:sp>
        <p:nvSpPr>
          <p:cNvPr id="1075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0752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r>
              <a:rPr lang="en-US" sz="800" smtClean="0"/>
              <a:t>Quick Start Activities:</a:t>
            </a:r>
          </a:p>
          <a:p>
            <a:pPr eaLnBrk="1" hangingPunct="1"/>
            <a:r>
              <a:rPr lang="en-US" sz="800" smtClean="0"/>
              <a:t>Source: Page 86, Enter Your Company Address.</a:t>
            </a:r>
          </a:p>
          <a:p>
            <a:pPr eaLnBrk="1" hangingPunct="1"/>
            <a:r>
              <a:rPr lang="en-US" sz="800" smtClean="0"/>
              <a:t>Changes:</a:t>
            </a:r>
          </a:p>
          <a:p>
            <a:pPr eaLnBrk="1" hangingPunct="1"/>
            <a:r>
              <a:rPr lang="en-US" sz="800" smtClean="0"/>
              <a:t>You need to setup a company address so it can be used when you setup your entity.</a:t>
            </a:r>
          </a:p>
          <a:p>
            <a:pPr eaLnBrk="1" hangingPunct="1"/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pPr eaLnBrk="1" hangingPunct="1"/>
            <a:r>
              <a:rPr lang="en-US" sz="800" smtClean="0"/>
              <a:t>No need to enter address for ~screens. It doesn’t work for Desktop2.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First, create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2.12 Company Address Maintenance</a:t>
            </a:r>
          </a:p>
          <a:p>
            <a:pPr eaLnBrk="1" hangingPunct="1"/>
            <a:r>
              <a:rPr lang="en-US" sz="800" smtClean="0"/>
              <a:t>Fields to populate:</a:t>
            </a:r>
          </a:p>
          <a:p>
            <a:pPr eaLnBrk="1" hangingPunct="1"/>
            <a:r>
              <a:rPr lang="en-US" sz="800" smtClean="0"/>
              <a:t>Name: Yo Yo Co.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Notes: Company Address is required in order to create Entity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Second, create ~reports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B6972CC-8E7A-4C34-80E5-41E3D6A745D9}" type="slidenum">
              <a:rPr lang="en-US" smtClean="0"/>
              <a:pPr/>
              <a:t>20</a:t>
            </a:fld>
            <a:endParaRPr lang="en-US" smtClean="0"/>
          </a:p>
        </p:txBody>
      </p:sp>
      <p:sp>
        <p:nvSpPr>
          <p:cNvPr id="1085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085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r>
              <a:rPr lang="en-US" sz="800" smtClean="0"/>
              <a:t>Quick Start Activities:</a:t>
            </a:r>
          </a:p>
          <a:p>
            <a:pPr eaLnBrk="1" hangingPunct="1"/>
            <a:r>
              <a:rPr lang="en-US" sz="800" smtClean="0"/>
              <a:t>Source: Page 86, Enter Your Company Address.</a:t>
            </a:r>
          </a:p>
          <a:p>
            <a:pPr eaLnBrk="1" hangingPunct="1"/>
            <a:r>
              <a:rPr lang="en-US" sz="800" smtClean="0"/>
              <a:t>Changes:</a:t>
            </a:r>
          </a:p>
          <a:p>
            <a:pPr eaLnBrk="1" hangingPunct="1"/>
            <a:r>
              <a:rPr lang="en-US" sz="800" smtClean="0"/>
              <a:t>You need to setup a company address so it can be used when you setup your entity.</a:t>
            </a:r>
          </a:p>
          <a:p>
            <a:pPr eaLnBrk="1" hangingPunct="1"/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pPr eaLnBrk="1" hangingPunct="1"/>
            <a:r>
              <a:rPr lang="en-US" sz="800" smtClean="0"/>
              <a:t>No need to enter address for ~screens. It doesn’t work for Desktop2.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First, create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2.12 Company Address Maintenance</a:t>
            </a:r>
          </a:p>
          <a:p>
            <a:pPr eaLnBrk="1" hangingPunct="1"/>
            <a:r>
              <a:rPr lang="en-US" sz="800" smtClean="0"/>
              <a:t>Fields to populate:</a:t>
            </a:r>
          </a:p>
          <a:p>
            <a:pPr eaLnBrk="1" hangingPunct="1"/>
            <a:r>
              <a:rPr lang="en-US" sz="800" smtClean="0"/>
              <a:t>Name: Yo Yo Co.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Notes: Company Address is required in order to create Entity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Second, create ~reports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9F06409-F439-461E-8B36-F0F7AFBD836A}" type="slidenum">
              <a:rPr lang="en-US" smtClean="0"/>
              <a:pPr/>
              <a:t>21</a:t>
            </a:fld>
            <a:endParaRPr lang="en-US" smtClean="0"/>
          </a:p>
        </p:txBody>
      </p:sp>
      <p:sp>
        <p:nvSpPr>
          <p:cNvPr id="1095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095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r>
              <a:rPr lang="en-US" sz="800" smtClean="0"/>
              <a:t>Quick Start Activities:</a:t>
            </a:r>
          </a:p>
          <a:p>
            <a:pPr eaLnBrk="1" hangingPunct="1"/>
            <a:r>
              <a:rPr lang="en-US" sz="800" smtClean="0"/>
              <a:t>Source: Page 86, Enter Your Company Address.</a:t>
            </a:r>
          </a:p>
          <a:p>
            <a:pPr eaLnBrk="1" hangingPunct="1"/>
            <a:r>
              <a:rPr lang="en-US" sz="800" smtClean="0"/>
              <a:t>Changes:</a:t>
            </a:r>
          </a:p>
          <a:p>
            <a:pPr eaLnBrk="1" hangingPunct="1"/>
            <a:r>
              <a:rPr lang="en-US" sz="800" smtClean="0"/>
              <a:t>You need to setup a company address so it can be used when you setup your entity.</a:t>
            </a:r>
          </a:p>
          <a:p>
            <a:pPr eaLnBrk="1" hangingPunct="1"/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pPr eaLnBrk="1" hangingPunct="1"/>
            <a:r>
              <a:rPr lang="en-US" sz="800" smtClean="0"/>
              <a:t>No need to enter address for ~screens. It doesn’t work for Desktop2.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First, create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2.12 Company Address Maintenance</a:t>
            </a:r>
          </a:p>
          <a:p>
            <a:pPr eaLnBrk="1" hangingPunct="1"/>
            <a:r>
              <a:rPr lang="en-US" sz="800" smtClean="0"/>
              <a:t>Fields to populate:</a:t>
            </a:r>
          </a:p>
          <a:p>
            <a:pPr eaLnBrk="1" hangingPunct="1"/>
            <a:r>
              <a:rPr lang="en-US" sz="800" smtClean="0"/>
              <a:t>Name: Yo Yo Co.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Notes: Company Address is required in order to create Entity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Second, create ~reports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C997ED3-14AB-461E-A98D-96A2A6B8CFBF}" type="slidenum">
              <a:rPr lang="en-US" smtClean="0"/>
              <a:pPr/>
              <a:t>23</a:t>
            </a:fld>
            <a:endParaRPr lang="en-US" smtClean="0"/>
          </a:p>
        </p:txBody>
      </p:sp>
      <p:sp>
        <p:nvSpPr>
          <p:cNvPr id="1105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105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r>
              <a:rPr lang="en-US" sz="800" smtClean="0"/>
              <a:t>Quick Start Activities:</a:t>
            </a:r>
          </a:p>
          <a:p>
            <a:pPr eaLnBrk="1" hangingPunct="1"/>
            <a:r>
              <a:rPr lang="en-US" sz="800" smtClean="0"/>
              <a:t>Source: Page 86, Enter Your Company Address.</a:t>
            </a:r>
          </a:p>
          <a:p>
            <a:pPr eaLnBrk="1" hangingPunct="1"/>
            <a:r>
              <a:rPr lang="en-US" sz="800" smtClean="0"/>
              <a:t>Changes:</a:t>
            </a:r>
          </a:p>
          <a:p>
            <a:pPr eaLnBrk="1" hangingPunct="1"/>
            <a:r>
              <a:rPr lang="en-US" sz="800" smtClean="0"/>
              <a:t>You need to setup a company address so it can be used when you setup your entity.</a:t>
            </a:r>
          </a:p>
          <a:p>
            <a:pPr eaLnBrk="1" hangingPunct="1"/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pPr eaLnBrk="1" hangingPunct="1"/>
            <a:r>
              <a:rPr lang="en-US" sz="800" smtClean="0"/>
              <a:t>No need to enter address for ~screens. It doesn’t work for Desktop2.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First, create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2.12 Company Address Maintenance</a:t>
            </a:r>
          </a:p>
          <a:p>
            <a:pPr eaLnBrk="1" hangingPunct="1"/>
            <a:r>
              <a:rPr lang="en-US" sz="800" smtClean="0"/>
              <a:t>Fields to populate:</a:t>
            </a:r>
          </a:p>
          <a:p>
            <a:pPr eaLnBrk="1" hangingPunct="1"/>
            <a:r>
              <a:rPr lang="en-US" sz="800" smtClean="0"/>
              <a:t>Name: Yo Yo Co.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Notes: Company Address is required in order to create Entity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Second, create ~reports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9ACF0ED-225E-4B2C-A643-D6068E75755C}" type="slidenum">
              <a:rPr lang="en-US" smtClean="0"/>
              <a:pPr/>
              <a:t>26</a:t>
            </a:fld>
            <a:endParaRPr lang="en-US" smtClean="0"/>
          </a:p>
        </p:txBody>
      </p:sp>
      <p:sp>
        <p:nvSpPr>
          <p:cNvPr id="111619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11620" name="Rectangle 1027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r>
              <a:rPr lang="en-US" sz="800" smtClean="0"/>
              <a:t>Quick Start Activities:</a:t>
            </a:r>
          </a:p>
          <a:p>
            <a:pPr eaLnBrk="1" hangingPunct="1"/>
            <a:r>
              <a:rPr lang="en-US" sz="800" smtClean="0"/>
              <a:t>Source: Page 86, Enter Your Company Address.</a:t>
            </a:r>
          </a:p>
          <a:p>
            <a:pPr eaLnBrk="1" hangingPunct="1"/>
            <a:r>
              <a:rPr lang="en-US" sz="800" smtClean="0"/>
              <a:t>Changes:</a:t>
            </a:r>
          </a:p>
          <a:p>
            <a:pPr eaLnBrk="1" hangingPunct="1"/>
            <a:r>
              <a:rPr lang="en-US" sz="800" smtClean="0"/>
              <a:t>You need to setup a company address so it can be used when you setup your entity.</a:t>
            </a:r>
          </a:p>
          <a:p>
            <a:pPr eaLnBrk="1" hangingPunct="1"/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pPr eaLnBrk="1" hangingPunct="1"/>
            <a:r>
              <a:rPr lang="en-US" sz="800" smtClean="0"/>
              <a:t>No need to enter address for ~screens. It doesn’t work for Desktop2.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First, create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2.12 Company Address Maintenance</a:t>
            </a:r>
          </a:p>
          <a:p>
            <a:pPr eaLnBrk="1" hangingPunct="1"/>
            <a:r>
              <a:rPr lang="en-US" sz="800" smtClean="0"/>
              <a:t>Fields to populate:</a:t>
            </a:r>
          </a:p>
          <a:p>
            <a:pPr eaLnBrk="1" hangingPunct="1"/>
            <a:r>
              <a:rPr lang="en-US" sz="800" smtClean="0"/>
              <a:t>Name: Yo Yo Co.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Notes: Company Address is required in order to create Entity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Second, create ~reports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6DBBC40-96C8-4846-84A1-9DE16F25878E}" type="slidenum">
              <a:rPr lang="en-US" smtClean="0"/>
              <a:pPr/>
              <a:t>27</a:t>
            </a:fld>
            <a:endParaRPr lang="en-US" smtClean="0"/>
          </a:p>
        </p:txBody>
      </p:sp>
      <p:sp>
        <p:nvSpPr>
          <p:cNvPr id="112643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12644" name="Rectangle 1027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r>
              <a:rPr lang="en-US" sz="800" smtClean="0"/>
              <a:t>Quick Start Activities:</a:t>
            </a:r>
          </a:p>
          <a:p>
            <a:pPr eaLnBrk="1" hangingPunct="1"/>
            <a:r>
              <a:rPr lang="en-US" sz="800" smtClean="0"/>
              <a:t>Source: Page 86, Enter Your Company Address.</a:t>
            </a:r>
          </a:p>
          <a:p>
            <a:pPr eaLnBrk="1" hangingPunct="1"/>
            <a:r>
              <a:rPr lang="en-US" sz="800" smtClean="0"/>
              <a:t>Changes:</a:t>
            </a:r>
          </a:p>
          <a:p>
            <a:pPr eaLnBrk="1" hangingPunct="1"/>
            <a:r>
              <a:rPr lang="en-US" sz="800" smtClean="0"/>
              <a:t>You need to setup a company address so it can be used when you setup your entity.</a:t>
            </a:r>
          </a:p>
          <a:p>
            <a:pPr eaLnBrk="1" hangingPunct="1"/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pPr eaLnBrk="1" hangingPunct="1"/>
            <a:r>
              <a:rPr lang="en-US" sz="800" smtClean="0"/>
              <a:t>No need to enter address for ~screens. It doesn’t work for Desktop2.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First, create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2.12 Company Address Maintenance</a:t>
            </a:r>
          </a:p>
          <a:p>
            <a:pPr eaLnBrk="1" hangingPunct="1"/>
            <a:r>
              <a:rPr lang="en-US" sz="800" smtClean="0"/>
              <a:t>Fields to populate:</a:t>
            </a:r>
          </a:p>
          <a:p>
            <a:pPr eaLnBrk="1" hangingPunct="1"/>
            <a:r>
              <a:rPr lang="en-US" sz="800" smtClean="0"/>
              <a:t>Name: Yo Yo Co.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Notes: Company Address is required in order to create Entity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Second, create ~reports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0E7E1DE-4C54-4522-91BD-B9834AA27FE6}" type="slidenum">
              <a:rPr lang="en-US" smtClean="0"/>
              <a:pPr/>
              <a:t>28</a:t>
            </a:fld>
            <a:endParaRPr lang="en-US" smtClean="0"/>
          </a:p>
        </p:txBody>
      </p:sp>
      <p:sp>
        <p:nvSpPr>
          <p:cNvPr id="1136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1366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r>
              <a:rPr lang="en-US" sz="800" smtClean="0"/>
              <a:t>Quick Start Activities:</a:t>
            </a:r>
          </a:p>
          <a:p>
            <a:pPr eaLnBrk="1" hangingPunct="1"/>
            <a:r>
              <a:rPr lang="en-US" sz="800" smtClean="0"/>
              <a:t>Source: Page 86, Enter Your Company Address.</a:t>
            </a:r>
          </a:p>
          <a:p>
            <a:pPr eaLnBrk="1" hangingPunct="1"/>
            <a:r>
              <a:rPr lang="en-US" sz="800" smtClean="0"/>
              <a:t>Changes:</a:t>
            </a:r>
          </a:p>
          <a:p>
            <a:pPr eaLnBrk="1" hangingPunct="1"/>
            <a:r>
              <a:rPr lang="en-US" sz="800" smtClean="0"/>
              <a:t>You need to setup a company address so it can be used when you setup your entity.</a:t>
            </a:r>
          </a:p>
          <a:p>
            <a:pPr eaLnBrk="1" hangingPunct="1"/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pPr eaLnBrk="1" hangingPunct="1"/>
            <a:r>
              <a:rPr lang="en-US" sz="800" smtClean="0"/>
              <a:t>No need to enter address for ~screens. It doesn’t work for Desktop2.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First, create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2.12 Company Address Maintenance</a:t>
            </a:r>
          </a:p>
          <a:p>
            <a:pPr eaLnBrk="1" hangingPunct="1"/>
            <a:r>
              <a:rPr lang="en-US" sz="800" smtClean="0"/>
              <a:t>Fields to populate:</a:t>
            </a:r>
          </a:p>
          <a:p>
            <a:pPr eaLnBrk="1" hangingPunct="1"/>
            <a:r>
              <a:rPr lang="en-US" sz="800" smtClean="0"/>
              <a:t>Name: Yo Yo Co.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Notes: Company Address is required in order to create Entity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Second, create ~reports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A5C9739-5E50-441A-A84A-51A27FC8F0E7}" type="slidenum">
              <a:rPr lang="en-US" smtClean="0"/>
              <a:pPr/>
              <a:t>29</a:t>
            </a:fld>
            <a:endParaRPr lang="en-US" smtClean="0"/>
          </a:p>
        </p:txBody>
      </p:sp>
      <p:sp>
        <p:nvSpPr>
          <p:cNvPr id="1146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1469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r>
              <a:rPr lang="en-US" sz="800" smtClean="0"/>
              <a:t>Quick Start Activities:</a:t>
            </a:r>
          </a:p>
          <a:p>
            <a:pPr eaLnBrk="1" hangingPunct="1"/>
            <a:r>
              <a:rPr lang="en-US" sz="800" smtClean="0"/>
              <a:t>Source: Page 86, Enter Your Company Address.</a:t>
            </a:r>
          </a:p>
          <a:p>
            <a:pPr eaLnBrk="1" hangingPunct="1"/>
            <a:r>
              <a:rPr lang="en-US" sz="800" smtClean="0"/>
              <a:t>Changes:</a:t>
            </a:r>
          </a:p>
          <a:p>
            <a:pPr eaLnBrk="1" hangingPunct="1"/>
            <a:r>
              <a:rPr lang="en-US" sz="800" smtClean="0"/>
              <a:t>You need to setup a company address so it can be used when you setup your entity.</a:t>
            </a:r>
          </a:p>
          <a:p>
            <a:pPr eaLnBrk="1" hangingPunct="1"/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pPr eaLnBrk="1" hangingPunct="1"/>
            <a:r>
              <a:rPr lang="en-US" sz="800" smtClean="0"/>
              <a:t>No need to enter address for ~screens. It doesn’t work for Desktop2.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First, create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2.12 Company Address Maintenance</a:t>
            </a:r>
          </a:p>
          <a:p>
            <a:pPr eaLnBrk="1" hangingPunct="1"/>
            <a:r>
              <a:rPr lang="en-US" sz="800" smtClean="0"/>
              <a:t>Fields to populate:</a:t>
            </a:r>
          </a:p>
          <a:p>
            <a:pPr eaLnBrk="1" hangingPunct="1"/>
            <a:r>
              <a:rPr lang="en-US" sz="800" smtClean="0"/>
              <a:t>Name: Yo Yo Co.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Notes: Company Address is required in order to create Entity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Second, create ~reports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02C68E6-5650-4422-B215-B5158D7C8BF2}" type="slidenum">
              <a:rPr lang="en-US" smtClean="0"/>
              <a:pPr/>
              <a:t>6</a:t>
            </a:fld>
            <a:endParaRPr lang="en-US" smtClean="0"/>
          </a:p>
        </p:txBody>
      </p:sp>
      <p:sp>
        <p:nvSpPr>
          <p:cNvPr id="972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9728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r>
              <a:rPr lang="en-US" sz="800" smtClean="0"/>
              <a:t>Quick Start Activities:</a:t>
            </a:r>
          </a:p>
          <a:p>
            <a:pPr eaLnBrk="1" hangingPunct="1"/>
            <a:r>
              <a:rPr lang="en-US" sz="800" smtClean="0"/>
              <a:t>Source: Page 86, Enter Your Company Address.</a:t>
            </a:r>
          </a:p>
          <a:p>
            <a:pPr eaLnBrk="1" hangingPunct="1"/>
            <a:r>
              <a:rPr lang="en-US" sz="800" smtClean="0"/>
              <a:t>Changes:</a:t>
            </a:r>
          </a:p>
          <a:p>
            <a:pPr eaLnBrk="1" hangingPunct="1"/>
            <a:r>
              <a:rPr lang="en-US" sz="800" smtClean="0"/>
              <a:t>You need to setup a company address so it can be used when you setup your entity.</a:t>
            </a:r>
          </a:p>
          <a:p>
            <a:pPr eaLnBrk="1" hangingPunct="1"/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pPr eaLnBrk="1" hangingPunct="1"/>
            <a:r>
              <a:rPr lang="en-US" sz="800" smtClean="0"/>
              <a:t>No need to enter address for ~screens. It doesn’t work for Desktop2.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First, create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2.12 Company Address Maintenance</a:t>
            </a:r>
          </a:p>
          <a:p>
            <a:pPr eaLnBrk="1" hangingPunct="1"/>
            <a:r>
              <a:rPr lang="en-US" sz="800" smtClean="0"/>
              <a:t>Fields to populate:</a:t>
            </a:r>
          </a:p>
          <a:p>
            <a:pPr eaLnBrk="1" hangingPunct="1"/>
            <a:r>
              <a:rPr lang="en-US" sz="800" smtClean="0"/>
              <a:t>Name: Yo Yo Co.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Notes: Company Address is required in order to create Entity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Second, create ~reports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135339D-73D8-4DAD-A45D-10299FB824ED}" type="slidenum">
              <a:rPr lang="en-US" smtClean="0"/>
              <a:pPr/>
              <a:t>30</a:t>
            </a:fld>
            <a:endParaRPr lang="en-US" smtClean="0"/>
          </a:p>
        </p:txBody>
      </p:sp>
      <p:sp>
        <p:nvSpPr>
          <p:cNvPr id="1157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1571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r>
              <a:rPr lang="en-US" sz="800" smtClean="0"/>
              <a:t>Quick Start Activities:</a:t>
            </a:r>
          </a:p>
          <a:p>
            <a:pPr eaLnBrk="1" hangingPunct="1"/>
            <a:r>
              <a:rPr lang="en-US" sz="800" smtClean="0"/>
              <a:t>Source: Page 86, Enter Your Company Address.</a:t>
            </a:r>
          </a:p>
          <a:p>
            <a:pPr eaLnBrk="1" hangingPunct="1"/>
            <a:r>
              <a:rPr lang="en-US" sz="800" smtClean="0"/>
              <a:t>Changes:</a:t>
            </a:r>
          </a:p>
          <a:p>
            <a:pPr eaLnBrk="1" hangingPunct="1"/>
            <a:r>
              <a:rPr lang="en-US" sz="800" smtClean="0"/>
              <a:t>You need to setup a company address so it can be used when you setup your entity.</a:t>
            </a:r>
          </a:p>
          <a:p>
            <a:pPr eaLnBrk="1" hangingPunct="1"/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pPr eaLnBrk="1" hangingPunct="1"/>
            <a:r>
              <a:rPr lang="en-US" sz="800" smtClean="0"/>
              <a:t>No need to enter address for ~screens. It doesn’t work for Desktop2.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First, create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2.12 Company Address Maintenance</a:t>
            </a:r>
          </a:p>
          <a:p>
            <a:pPr eaLnBrk="1" hangingPunct="1"/>
            <a:r>
              <a:rPr lang="en-US" sz="800" smtClean="0"/>
              <a:t>Fields to populate:</a:t>
            </a:r>
          </a:p>
          <a:p>
            <a:pPr eaLnBrk="1" hangingPunct="1"/>
            <a:r>
              <a:rPr lang="en-US" sz="800" smtClean="0"/>
              <a:t>Name: Yo Yo Co.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Notes: Company Address is required in order to create Entity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Second, create ~reports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258B49A-F706-4AA9-B56C-C42B1885294E}" type="slidenum">
              <a:rPr lang="en-US" smtClean="0"/>
              <a:pPr/>
              <a:t>39</a:t>
            </a:fld>
            <a:endParaRPr lang="en-US" smtClean="0"/>
          </a:p>
        </p:txBody>
      </p:sp>
      <p:sp>
        <p:nvSpPr>
          <p:cNvPr id="1167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1674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r>
              <a:rPr lang="en-US" sz="800" smtClean="0"/>
              <a:t>Quick Start Activities:</a:t>
            </a:r>
          </a:p>
          <a:p>
            <a:pPr eaLnBrk="1" hangingPunct="1"/>
            <a:r>
              <a:rPr lang="en-US" sz="800" smtClean="0"/>
              <a:t>Source: Page 86, Enter Your Company Address.</a:t>
            </a:r>
          </a:p>
          <a:p>
            <a:pPr eaLnBrk="1" hangingPunct="1"/>
            <a:r>
              <a:rPr lang="en-US" sz="800" smtClean="0"/>
              <a:t>Changes:</a:t>
            </a:r>
          </a:p>
          <a:p>
            <a:pPr eaLnBrk="1" hangingPunct="1"/>
            <a:r>
              <a:rPr lang="en-US" sz="800" smtClean="0"/>
              <a:t>You need to setup a company address so it can be used when you setup your entity.</a:t>
            </a:r>
          </a:p>
          <a:p>
            <a:pPr eaLnBrk="1" hangingPunct="1"/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pPr eaLnBrk="1" hangingPunct="1"/>
            <a:r>
              <a:rPr lang="en-US" sz="800" smtClean="0"/>
              <a:t>No need to enter address for ~screens. It doesn’t work for Desktop2.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First, create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2.12 Company Address Maintenance</a:t>
            </a:r>
          </a:p>
          <a:p>
            <a:pPr eaLnBrk="1" hangingPunct="1"/>
            <a:r>
              <a:rPr lang="en-US" sz="800" smtClean="0"/>
              <a:t>Fields to populate:</a:t>
            </a:r>
          </a:p>
          <a:p>
            <a:pPr eaLnBrk="1" hangingPunct="1"/>
            <a:r>
              <a:rPr lang="en-US" sz="800" smtClean="0"/>
              <a:t>Name: Yo Yo Co.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Notes: Company Address is required in order to create Entity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Second, create ~reports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C41476D-02DF-467B-98D5-8C208A5CF1C2}" type="slidenum">
              <a:rPr lang="en-US" smtClean="0"/>
              <a:pPr/>
              <a:t>40</a:t>
            </a:fld>
            <a:endParaRPr lang="en-US" smtClean="0"/>
          </a:p>
        </p:txBody>
      </p:sp>
      <p:sp>
        <p:nvSpPr>
          <p:cNvPr id="1177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1776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r>
              <a:rPr lang="en-US" sz="800" smtClean="0"/>
              <a:t>Quick Start Activities:</a:t>
            </a:r>
          </a:p>
          <a:p>
            <a:pPr eaLnBrk="1" hangingPunct="1"/>
            <a:r>
              <a:rPr lang="en-US" sz="800" smtClean="0"/>
              <a:t>Source: Page 86, Enter Your Company Address.</a:t>
            </a:r>
          </a:p>
          <a:p>
            <a:pPr eaLnBrk="1" hangingPunct="1"/>
            <a:r>
              <a:rPr lang="en-US" sz="800" smtClean="0"/>
              <a:t>Changes:</a:t>
            </a:r>
          </a:p>
          <a:p>
            <a:pPr eaLnBrk="1" hangingPunct="1"/>
            <a:r>
              <a:rPr lang="en-US" sz="800" smtClean="0"/>
              <a:t>You need to setup a company address so it can be used when you setup your entity.</a:t>
            </a:r>
          </a:p>
          <a:p>
            <a:pPr eaLnBrk="1" hangingPunct="1"/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pPr eaLnBrk="1" hangingPunct="1"/>
            <a:r>
              <a:rPr lang="en-US" sz="800" smtClean="0"/>
              <a:t>No need to enter address for ~screens. It doesn’t work for Desktop2.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First, create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2.12 Company Address Maintenance</a:t>
            </a:r>
          </a:p>
          <a:p>
            <a:pPr eaLnBrk="1" hangingPunct="1"/>
            <a:r>
              <a:rPr lang="en-US" sz="800" smtClean="0"/>
              <a:t>Fields to populate:</a:t>
            </a:r>
          </a:p>
          <a:p>
            <a:pPr eaLnBrk="1" hangingPunct="1"/>
            <a:r>
              <a:rPr lang="en-US" sz="800" smtClean="0"/>
              <a:t>Name: Yo Yo Co.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Notes: Company Address is required in order to create Entity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Second, create ~reports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303D5BB-D4C6-4097-89A1-7C027D7A0614}" type="slidenum">
              <a:rPr lang="en-US" smtClean="0"/>
              <a:pPr/>
              <a:t>41</a:t>
            </a:fld>
            <a:endParaRPr lang="en-US" smtClean="0"/>
          </a:p>
        </p:txBody>
      </p:sp>
      <p:sp>
        <p:nvSpPr>
          <p:cNvPr id="1187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1878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r>
              <a:rPr lang="en-US" sz="800" smtClean="0"/>
              <a:t>Quick Start Activities:</a:t>
            </a:r>
          </a:p>
          <a:p>
            <a:pPr eaLnBrk="1" hangingPunct="1"/>
            <a:r>
              <a:rPr lang="en-US" sz="800" smtClean="0"/>
              <a:t>Source: Page 86, Enter Your Company Address.</a:t>
            </a:r>
          </a:p>
          <a:p>
            <a:pPr eaLnBrk="1" hangingPunct="1"/>
            <a:r>
              <a:rPr lang="en-US" sz="800" smtClean="0"/>
              <a:t>Changes:</a:t>
            </a:r>
          </a:p>
          <a:p>
            <a:pPr eaLnBrk="1" hangingPunct="1"/>
            <a:r>
              <a:rPr lang="en-US" sz="800" smtClean="0"/>
              <a:t>You need to setup a company address so it can be used when you setup your entity.</a:t>
            </a:r>
          </a:p>
          <a:p>
            <a:pPr eaLnBrk="1" hangingPunct="1"/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pPr eaLnBrk="1" hangingPunct="1"/>
            <a:r>
              <a:rPr lang="en-US" sz="800" smtClean="0"/>
              <a:t>No need to enter address for ~screens. It doesn’t work for Desktop2.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First, create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2.12 Company Address Maintenance</a:t>
            </a:r>
          </a:p>
          <a:p>
            <a:pPr eaLnBrk="1" hangingPunct="1"/>
            <a:r>
              <a:rPr lang="en-US" sz="800" smtClean="0"/>
              <a:t>Fields to populate:</a:t>
            </a:r>
          </a:p>
          <a:p>
            <a:pPr eaLnBrk="1" hangingPunct="1"/>
            <a:r>
              <a:rPr lang="en-US" sz="800" smtClean="0"/>
              <a:t>Name: Yo Yo Co.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Notes: Company Address is required in order to create Entity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Second, create ~reports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8081E0F-EFC8-45DE-BC12-F6AC82ED0E00}" type="slidenum">
              <a:rPr lang="en-US" smtClean="0"/>
              <a:pPr/>
              <a:t>42</a:t>
            </a:fld>
            <a:endParaRPr lang="en-US" smtClean="0"/>
          </a:p>
        </p:txBody>
      </p:sp>
      <p:sp>
        <p:nvSpPr>
          <p:cNvPr id="1198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1981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r>
              <a:rPr lang="en-US" sz="800" smtClean="0"/>
              <a:t>Quick Start Activities:</a:t>
            </a:r>
          </a:p>
          <a:p>
            <a:pPr eaLnBrk="1" hangingPunct="1"/>
            <a:r>
              <a:rPr lang="en-US" sz="800" smtClean="0"/>
              <a:t>Source: Page 86, Enter Your Company Address.</a:t>
            </a:r>
          </a:p>
          <a:p>
            <a:pPr eaLnBrk="1" hangingPunct="1"/>
            <a:r>
              <a:rPr lang="en-US" sz="800" smtClean="0"/>
              <a:t>Changes:</a:t>
            </a:r>
          </a:p>
          <a:p>
            <a:pPr eaLnBrk="1" hangingPunct="1"/>
            <a:r>
              <a:rPr lang="en-US" sz="800" smtClean="0"/>
              <a:t>You need to setup a company address so it can be used when you setup your entity.</a:t>
            </a:r>
          </a:p>
          <a:p>
            <a:pPr eaLnBrk="1" hangingPunct="1"/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pPr eaLnBrk="1" hangingPunct="1"/>
            <a:r>
              <a:rPr lang="en-US" sz="800" smtClean="0"/>
              <a:t>No need to enter address for ~screens. It doesn’t work for Desktop2.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First, create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2.12 Company Address Maintenance</a:t>
            </a:r>
          </a:p>
          <a:p>
            <a:pPr eaLnBrk="1" hangingPunct="1"/>
            <a:r>
              <a:rPr lang="en-US" sz="800" smtClean="0"/>
              <a:t>Fields to populate:</a:t>
            </a:r>
          </a:p>
          <a:p>
            <a:pPr eaLnBrk="1" hangingPunct="1"/>
            <a:r>
              <a:rPr lang="en-US" sz="800" smtClean="0"/>
              <a:t>Name: Yo Yo Co.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Notes: Company Address is required in order to create Entity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Second, create ~reports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05FB0CB-47F4-4650-98D0-E0D06CF74E0B}" type="slidenum">
              <a:rPr lang="en-US" smtClean="0"/>
              <a:pPr/>
              <a:t>43</a:t>
            </a:fld>
            <a:endParaRPr lang="en-US" smtClean="0"/>
          </a:p>
        </p:txBody>
      </p:sp>
      <p:sp>
        <p:nvSpPr>
          <p:cNvPr id="1208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2083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r>
              <a:rPr lang="en-US" sz="800" smtClean="0"/>
              <a:t>Quick Start Activities:</a:t>
            </a:r>
          </a:p>
          <a:p>
            <a:pPr eaLnBrk="1" hangingPunct="1"/>
            <a:r>
              <a:rPr lang="en-US" sz="800" smtClean="0"/>
              <a:t>Source: Page 86, Enter Your Company Address.</a:t>
            </a:r>
          </a:p>
          <a:p>
            <a:pPr eaLnBrk="1" hangingPunct="1"/>
            <a:r>
              <a:rPr lang="en-US" sz="800" smtClean="0"/>
              <a:t>Changes:</a:t>
            </a:r>
          </a:p>
          <a:p>
            <a:pPr eaLnBrk="1" hangingPunct="1"/>
            <a:r>
              <a:rPr lang="en-US" sz="800" smtClean="0"/>
              <a:t>You need to setup a company address so it can be used when you setup your entity.</a:t>
            </a:r>
          </a:p>
          <a:p>
            <a:pPr eaLnBrk="1" hangingPunct="1"/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pPr eaLnBrk="1" hangingPunct="1"/>
            <a:r>
              <a:rPr lang="en-US" sz="800" smtClean="0"/>
              <a:t>No need to enter address for ~screens. It doesn’t work for Desktop2.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First, create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2.12 Company Address Maintenance</a:t>
            </a:r>
          </a:p>
          <a:p>
            <a:pPr eaLnBrk="1" hangingPunct="1"/>
            <a:r>
              <a:rPr lang="en-US" sz="800" smtClean="0"/>
              <a:t>Fields to populate:</a:t>
            </a:r>
          </a:p>
          <a:p>
            <a:pPr eaLnBrk="1" hangingPunct="1"/>
            <a:r>
              <a:rPr lang="en-US" sz="800" smtClean="0"/>
              <a:t>Name: Yo Yo Co.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Notes: Company Address is required in order to create Entity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Second, create ~reports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EF97405-C215-4C6D-8302-3B8F1AF3C010}" type="slidenum">
              <a:rPr lang="en-US" smtClean="0"/>
              <a:pPr/>
              <a:t>44</a:t>
            </a:fld>
            <a:endParaRPr lang="en-US" smtClean="0"/>
          </a:p>
        </p:txBody>
      </p:sp>
      <p:sp>
        <p:nvSpPr>
          <p:cNvPr id="1218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2186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r>
              <a:rPr lang="en-US" sz="800" smtClean="0"/>
              <a:t>Quick Start Activities:</a:t>
            </a:r>
          </a:p>
          <a:p>
            <a:pPr eaLnBrk="1" hangingPunct="1"/>
            <a:r>
              <a:rPr lang="en-US" sz="800" smtClean="0"/>
              <a:t>Source: Page 86, Enter Your Company Address.</a:t>
            </a:r>
          </a:p>
          <a:p>
            <a:pPr eaLnBrk="1" hangingPunct="1"/>
            <a:r>
              <a:rPr lang="en-US" sz="800" smtClean="0"/>
              <a:t>Changes:</a:t>
            </a:r>
          </a:p>
          <a:p>
            <a:pPr eaLnBrk="1" hangingPunct="1"/>
            <a:r>
              <a:rPr lang="en-US" sz="800" smtClean="0"/>
              <a:t>You need to setup a company address so it can be used when you setup your entity.</a:t>
            </a:r>
          </a:p>
          <a:p>
            <a:pPr eaLnBrk="1" hangingPunct="1"/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pPr eaLnBrk="1" hangingPunct="1"/>
            <a:r>
              <a:rPr lang="en-US" sz="800" smtClean="0"/>
              <a:t>No need to enter address for ~screens. It doesn’t work for Desktop2.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First, create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2.12 Company Address Maintenance</a:t>
            </a:r>
          </a:p>
          <a:p>
            <a:pPr eaLnBrk="1" hangingPunct="1"/>
            <a:r>
              <a:rPr lang="en-US" sz="800" smtClean="0"/>
              <a:t>Fields to populate:</a:t>
            </a:r>
          </a:p>
          <a:p>
            <a:pPr eaLnBrk="1" hangingPunct="1"/>
            <a:r>
              <a:rPr lang="en-US" sz="800" smtClean="0"/>
              <a:t>Name: Yo Yo Co.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Notes: Company Address is required in order to create Entity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Second, create ~reports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AB857CC-0056-43A8-B329-267706B78A87}" type="slidenum">
              <a:rPr lang="en-US" smtClean="0"/>
              <a:pPr/>
              <a:t>45</a:t>
            </a:fld>
            <a:endParaRPr lang="en-US" smtClean="0"/>
          </a:p>
        </p:txBody>
      </p:sp>
      <p:sp>
        <p:nvSpPr>
          <p:cNvPr id="1228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2288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r>
              <a:rPr lang="en-US" sz="800" smtClean="0"/>
              <a:t>Quick Start Activities:</a:t>
            </a:r>
          </a:p>
          <a:p>
            <a:pPr eaLnBrk="1" hangingPunct="1"/>
            <a:r>
              <a:rPr lang="en-US" sz="800" smtClean="0"/>
              <a:t>Source: Page 86, Enter Your Company Address.</a:t>
            </a:r>
          </a:p>
          <a:p>
            <a:pPr eaLnBrk="1" hangingPunct="1"/>
            <a:r>
              <a:rPr lang="en-US" sz="800" smtClean="0"/>
              <a:t>Changes:</a:t>
            </a:r>
          </a:p>
          <a:p>
            <a:pPr eaLnBrk="1" hangingPunct="1"/>
            <a:r>
              <a:rPr lang="en-US" sz="800" smtClean="0"/>
              <a:t>You need to setup a company address so it can be used when you setup your entity.</a:t>
            </a:r>
          </a:p>
          <a:p>
            <a:pPr eaLnBrk="1" hangingPunct="1"/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pPr eaLnBrk="1" hangingPunct="1"/>
            <a:r>
              <a:rPr lang="en-US" sz="800" smtClean="0"/>
              <a:t>No need to enter address for ~screens. It doesn’t work for Desktop2.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First, create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2.12 Company Address Maintenance</a:t>
            </a:r>
          </a:p>
          <a:p>
            <a:pPr eaLnBrk="1" hangingPunct="1"/>
            <a:r>
              <a:rPr lang="en-US" sz="800" smtClean="0"/>
              <a:t>Fields to populate:</a:t>
            </a:r>
          </a:p>
          <a:p>
            <a:pPr eaLnBrk="1" hangingPunct="1"/>
            <a:r>
              <a:rPr lang="en-US" sz="800" smtClean="0"/>
              <a:t>Name: Yo Yo Co.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Notes: Company Address is required in order to create Entity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Second, create ~reports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4A8BD0C-8FCC-4219-B79A-8245F455BC11}" type="slidenum">
              <a:rPr lang="en-US" smtClean="0"/>
              <a:pPr/>
              <a:t>46</a:t>
            </a:fld>
            <a:endParaRPr lang="en-US" smtClean="0"/>
          </a:p>
        </p:txBody>
      </p:sp>
      <p:sp>
        <p:nvSpPr>
          <p:cNvPr id="1239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2390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r>
              <a:rPr lang="en-US" sz="800" smtClean="0"/>
              <a:t>Quick Start Activities:</a:t>
            </a:r>
          </a:p>
          <a:p>
            <a:pPr eaLnBrk="1" hangingPunct="1"/>
            <a:r>
              <a:rPr lang="en-US" sz="800" smtClean="0"/>
              <a:t>Source: Page 86, Enter Your Company Address.</a:t>
            </a:r>
          </a:p>
          <a:p>
            <a:pPr eaLnBrk="1" hangingPunct="1"/>
            <a:r>
              <a:rPr lang="en-US" sz="800" smtClean="0"/>
              <a:t>Changes:</a:t>
            </a:r>
          </a:p>
          <a:p>
            <a:pPr eaLnBrk="1" hangingPunct="1"/>
            <a:r>
              <a:rPr lang="en-US" sz="800" smtClean="0"/>
              <a:t>You need to setup a company address so it can be used when you setup your entity.</a:t>
            </a:r>
          </a:p>
          <a:p>
            <a:pPr eaLnBrk="1" hangingPunct="1"/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pPr eaLnBrk="1" hangingPunct="1"/>
            <a:r>
              <a:rPr lang="en-US" sz="800" smtClean="0"/>
              <a:t>No need to enter address for ~screens. It doesn’t work for Desktop2.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First, create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2.12 Company Address Maintenance</a:t>
            </a:r>
          </a:p>
          <a:p>
            <a:pPr eaLnBrk="1" hangingPunct="1"/>
            <a:r>
              <a:rPr lang="en-US" sz="800" smtClean="0"/>
              <a:t>Fields to populate:</a:t>
            </a:r>
          </a:p>
          <a:p>
            <a:pPr eaLnBrk="1" hangingPunct="1"/>
            <a:r>
              <a:rPr lang="en-US" sz="800" smtClean="0"/>
              <a:t>Name: Yo Yo Co.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Notes: Company Address is required in order to create Entity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Second, create ~reports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5986FCF-DDF2-484A-96CF-B0B3C37BECCF}" type="slidenum">
              <a:rPr lang="en-US" smtClean="0"/>
              <a:pPr/>
              <a:t>47</a:t>
            </a:fld>
            <a:endParaRPr lang="en-US" smtClean="0"/>
          </a:p>
        </p:txBody>
      </p:sp>
      <p:sp>
        <p:nvSpPr>
          <p:cNvPr id="1249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2493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r>
              <a:rPr lang="en-US" sz="800" smtClean="0"/>
              <a:t>Quick Start Activities:</a:t>
            </a:r>
          </a:p>
          <a:p>
            <a:pPr eaLnBrk="1" hangingPunct="1"/>
            <a:r>
              <a:rPr lang="en-US" sz="800" smtClean="0"/>
              <a:t>Source: Page 86, Enter Your Company Address.</a:t>
            </a:r>
          </a:p>
          <a:p>
            <a:pPr eaLnBrk="1" hangingPunct="1"/>
            <a:r>
              <a:rPr lang="en-US" sz="800" smtClean="0"/>
              <a:t>Changes:</a:t>
            </a:r>
          </a:p>
          <a:p>
            <a:pPr eaLnBrk="1" hangingPunct="1"/>
            <a:r>
              <a:rPr lang="en-US" sz="800" smtClean="0"/>
              <a:t>You need to setup a company address so it can be used when you setup your entity.</a:t>
            </a:r>
          </a:p>
          <a:p>
            <a:pPr eaLnBrk="1" hangingPunct="1"/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pPr eaLnBrk="1" hangingPunct="1"/>
            <a:r>
              <a:rPr lang="en-US" sz="800" smtClean="0"/>
              <a:t>No need to enter address for ~screens. It doesn’t work for Desktop2.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First, create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2.12 Company Address Maintenance</a:t>
            </a:r>
          </a:p>
          <a:p>
            <a:pPr eaLnBrk="1" hangingPunct="1"/>
            <a:r>
              <a:rPr lang="en-US" sz="800" smtClean="0"/>
              <a:t>Fields to populate:</a:t>
            </a:r>
          </a:p>
          <a:p>
            <a:pPr eaLnBrk="1" hangingPunct="1"/>
            <a:r>
              <a:rPr lang="en-US" sz="800" smtClean="0"/>
              <a:t>Name: Yo Yo Co.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Notes: Company Address is required in order to create Entity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Second, create ~reports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3650826-66FD-434D-A83A-68B60BC5C915}" type="slidenum">
              <a:rPr lang="en-US" smtClean="0"/>
              <a:pPr/>
              <a:t>7</a:t>
            </a:fld>
            <a:endParaRPr lang="en-US" smtClean="0"/>
          </a:p>
        </p:txBody>
      </p:sp>
      <p:sp>
        <p:nvSpPr>
          <p:cNvPr id="983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9830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r>
              <a:rPr lang="en-US" sz="800" smtClean="0"/>
              <a:t>Quick Start Activities:</a:t>
            </a:r>
          </a:p>
          <a:p>
            <a:pPr eaLnBrk="1" hangingPunct="1"/>
            <a:r>
              <a:rPr lang="en-US" sz="800" smtClean="0"/>
              <a:t>Source: Page 86, Enter Your Company Address.</a:t>
            </a:r>
          </a:p>
          <a:p>
            <a:pPr eaLnBrk="1" hangingPunct="1"/>
            <a:r>
              <a:rPr lang="en-US" sz="800" smtClean="0"/>
              <a:t>Changes:</a:t>
            </a:r>
          </a:p>
          <a:p>
            <a:pPr eaLnBrk="1" hangingPunct="1"/>
            <a:r>
              <a:rPr lang="en-US" sz="800" smtClean="0"/>
              <a:t>You need to setup a company address so it can be used when you setup your entity.</a:t>
            </a:r>
          </a:p>
          <a:p>
            <a:pPr eaLnBrk="1" hangingPunct="1"/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pPr eaLnBrk="1" hangingPunct="1"/>
            <a:r>
              <a:rPr lang="en-US" sz="800" smtClean="0"/>
              <a:t>No need to enter address for ~screens. It doesn’t work for Desktop2.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First, create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2.12 Company Address Maintenance</a:t>
            </a:r>
          </a:p>
          <a:p>
            <a:pPr eaLnBrk="1" hangingPunct="1"/>
            <a:r>
              <a:rPr lang="en-US" sz="800" smtClean="0"/>
              <a:t>Fields to populate:</a:t>
            </a:r>
          </a:p>
          <a:p>
            <a:pPr eaLnBrk="1" hangingPunct="1"/>
            <a:r>
              <a:rPr lang="en-US" sz="800" smtClean="0"/>
              <a:t>Name: Yo Yo Co.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Notes: Company Address is required in order to create Entity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Second, create ~reports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5A01CB8-C856-4AAC-A926-E27E88DDFF6C}" type="slidenum">
              <a:rPr lang="en-US" smtClean="0"/>
              <a:pPr/>
              <a:t>48</a:t>
            </a:fld>
            <a:endParaRPr lang="en-US" smtClean="0"/>
          </a:p>
        </p:txBody>
      </p:sp>
      <p:sp>
        <p:nvSpPr>
          <p:cNvPr id="1259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2595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r>
              <a:rPr lang="en-US" sz="800" smtClean="0"/>
              <a:t>Quick Start Activities:</a:t>
            </a:r>
          </a:p>
          <a:p>
            <a:pPr eaLnBrk="1" hangingPunct="1"/>
            <a:r>
              <a:rPr lang="en-US" sz="800" smtClean="0"/>
              <a:t>Source: Page 86, Enter Your Company Address.</a:t>
            </a:r>
          </a:p>
          <a:p>
            <a:pPr eaLnBrk="1" hangingPunct="1"/>
            <a:r>
              <a:rPr lang="en-US" sz="800" smtClean="0"/>
              <a:t>Changes:</a:t>
            </a:r>
          </a:p>
          <a:p>
            <a:pPr eaLnBrk="1" hangingPunct="1"/>
            <a:r>
              <a:rPr lang="en-US" sz="800" smtClean="0"/>
              <a:t>You need to setup a company address so it can be used when you setup your entity.</a:t>
            </a:r>
          </a:p>
          <a:p>
            <a:pPr eaLnBrk="1" hangingPunct="1"/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pPr eaLnBrk="1" hangingPunct="1"/>
            <a:r>
              <a:rPr lang="en-US" sz="800" smtClean="0"/>
              <a:t>No need to enter address for ~screens. It doesn’t work for Desktop2.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First, create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2.12 Company Address Maintenance</a:t>
            </a:r>
          </a:p>
          <a:p>
            <a:pPr eaLnBrk="1" hangingPunct="1"/>
            <a:r>
              <a:rPr lang="en-US" sz="800" smtClean="0"/>
              <a:t>Fields to populate:</a:t>
            </a:r>
          </a:p>
          <a:p>
            <a:pPr eaLnBrk="1" hangingPunct="1"/>
            <a:r>
              <a:rPr lang="en-US" sz="800" smtClean="0"/>
              <a:t>Name: Yo Yo Co.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Notes: Company Address is required in order to create Entity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Second, create ~reports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5CA86CE-3F9D-46EE-919E-8EA0E3E14A85}" type="slidenum">
              <a:rPr lang="en-US" smtClean="0"/>
              <a:pPr/>
              <a:t>50</a:t>
            </a:fld>
            <a:endParaRPr lang="en-US" smtClean="0"/>
          </a:p>
        </p:txBody>
      </p:sp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r>
              <a:rPr lang="en-US" sz="800" smtClean="0"/>
              <a:t>Quick Start Activities:</a:t>
            </a:r>
          </a:p>
          <a:p>
            <a:pPr eaLnBrk="1" hangingPunct="1"/>
            <a:r>
              <a:rPr lang="en-US" sz="800" smtClean="0"/>
              <a:t>Source: Page 86, Enter Your Company Address.</a:t>
            </a:r>
          </a:p>
          <a:p>
            <a:pPr eaLnBrk="1" hangingPunct="1"/>
            <a:r>
              <a:rPr lang="en-US" sz="800" smtClean="0"/>
              <a:t>Changes:</a:t>
            </a:r>
          </a:p>
          <a:p>
            <a:pPr eaLnBrk="1" hangingPunct="1"/>
            <a:r>
              <a:rPr lang="en-US" sz="800" smtClean="0"/>
              <a:t>You need to setup a company address so it can be used when you setup your entity.</a:t>
            </a:r>
          </a:p>
          <a:p>
            <a:pPr eaLnBrk="1" hangingPunct="1"/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pPr eaLnBrk="1" hangingPunct="1"/>
            <a:r>
              <a:rPr lang="en-US" sz="800" smtClean="0"/>
              <a:t>No need to enter address for ~screens. It doesn’t work for Desktop2.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First, create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2.12 Company Address Maintenance</a:t>
            </a:r>
          </a:p>
          <a:p>
            <a:pPr eaLnBrk="1" hangingPunct="1"/>
            <a:r>
              <a:rPr lang="en-US" sz="800" smtClean="0"/>
              <a:t>Fields to populate:</a:t>
            </a:r>
          </a:p>
          <a:p>
            <a:pPr eaLnBrk="1" hangingPunct="1"/>
            <a:r>
              <a:rPr lang="en-US" sz="800" smtClean="0"/>
              <a:t>Name: Yo Yo Co.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Notes: Company Address is required in order to create Entity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Second, create ~reports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22376F4-E807-4F9A-9B58-A88F1A6E3290}" type="slidenum">
              <a:rPr lang="en-US" smtClean="0"/>
              <a:pPr/>
              <a:t>51</a:t>
            </a:fld>
            <a:endParaRPr lang="en-US" smtClean="0"/>
          </a:p>
        </p:txBody>
      </p:sp>
      <p:sp>
        <p:nvSpPr>
          <p:cNvPr id="1280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2800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r>
              <a:rPr lang="en-US" sz="800" smtClean="0"/>
              <a:t>Quick Start Activities:</a:t>
            </a:r>
          </a:p>
          <a:p>
            <a:pPr eaLnBrk="1" hangingPunct="1"/>
            <a:r>
              <a:rPr lang="en-US" sz="800" smtClean="0"/>
              <a:t>Source: Page 86, Enter Your Company Address.</a:t>
            </a:r>
          </a:p>
          <a:p>
            <a:pPr eaLnBrk="1" hangingPunct="1"/>
            <a:r>
              <a:rPr lang="en-US" sz="800" smtClean="0"/>
              <a:t>Changes:</a:t>
            </a:r>
          </a:p>
          <a:p>
            <a:pPr eaLnBrk="1" hangingPunct="1"/>
            <a:r>
              <a:rPr lang="en-US" sz="800" smtClean="0"/>
              <a:t>You need to setup a company address so it can be used when you setup your entity.</a:t>
            </a:r>
          </a:p>
          <a:p>
            <a:pPr eaLnBrk="1" hangingPunct="1"/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pPr eaLnBrk="1" hangingPunct="1"/>
            <a:r>
              <a:rPr lang="en-US" sz="800" smtClean="0"/>
              <a:t>No need to enter address for ~screens. It doesn’t work for Desktop2.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First, create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2.12 Company Address Maintenance</a:t>
            </a:r>
          </a:p>
          <a:p>
            <a:pPr eaLnBrk="1" hangingPunct="1"/>
            <a:r>
              <a:rPr lang="en-US" sz="800" smtClean="0"/>
              <a:t>Fields to populate:</a:t>
            </a:r>
          </a:p>
          <a:p>
            <a:pPr eaLnBrk="1" hangingPunct="1"/>
            <a:r>
              <a:rPr lang="en-US" sz="800" smtClean="0"/>
              <a:t>Name: Yo Yo Co.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Notes: Company Address is required in order to create Entity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Second, create ~reports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AE4BAD-0437-439E-A2DE-AB1A48D2B65F}" type="slidenum">
              <a:rPr lang="en-US" smtClean="0"/>
              <a:pPr/>
              <a:t>54</a:t>
            </a:fld>
            <a:endParaRPr lang="en-US" smtClean="0"/>
          </a:p>
        </p:txBody>
      </p:sp>
      <p:sp>
        <p:nvSpPr>
          <p:cNvPr id="129027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29028" name="Rectangle 1027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r>
              <a:rPr lang="en-US" sz="800" smtClean="0"/>
              <a:t>Quick Start Activities:</a:t>
            </a:r>
          </a:p>
          <a:p>
            <a:pPr eaLnBrk="1" hangingPunct="1"/>
            <a:r>
              <a:rPr lang="en-US" sz="800" smtClean="0"/>
              <a:t>Source: Page 86, Enter Your Company Address.</a:t>
            </a:r>
          </a:p>
          <a:p>
            <a:pPr eaLnBrk="1" hangingPunct="1"/>
            <a:r>
              <a:rPr lang="en-US" sz="800" smtClean="0"/>
              <a:t>Changes:</a:t>
            </a:r>
          </a:p>
          <a:p>
            <a:pPr eaLnBrk="1" hangingPunct="1"/>
            <a:r>
              <a:rPr lang="en-US" sz="800" smtClean="0"/>
              <a:t>You need to setup a company address so it can be used when you setup your entity.</a:t>
            </a:r>
          </a:p>
          <a:p>
            <a:pPr eaLnBrk="1" hangingPunct="1"/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pPr eaLnBrk="1" hangingPunct="1"/>
            <a:r>
              <a:rPr lang="en-US" sz="800" smtClean="0"/>
              <a:t>No need to enter address for ~screens. It doesn’t work for Desktop2.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First, create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2.12 Company Address Maintenance</a:t>
            </a:r>
          </a:p>
          <a:p>
            <a:pPr eaLnBrk="1" hangingPunct="1"/>
            <a:r>
              <a:rPr lang="en-US" sz="800" smtClean="0"/>
              <a:t>Fields to populate:</a:t>
            </a:r>
          </a:p>
          <a:p>
            <a:pPr eaLnBrk="1" hangingPunct="1"/>
            <a:r>
              <a:rPr lang="en-US" sz="800" smtClean="0"/>
              <a:t>Name: Yo Yo Co.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Notes: Company Address is required in order to create Entity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Second, create ~reports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FEA3195-65F7-45EB-A0C0-A79F9C51A0D1}" type="slidenum">
              <a:rPr lang="en-US" smtClean="0"/>
              <a:pPr/>
              <a:t>55</a:t>
            </a:fld>
            <a:endParaRPr lang="en-US" smtClean="0"/>
          </a:p>
        </p:txBody>
      </p:sp>
      <p:sp>
        <p:nvSpPr>
          <p:cNvPr id="130051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30052" name="Rectangle 1027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r>
              <a:rPr lang="en-US" sz="800" smtClean="0"/>
              <a:t>Quick Start Activities:</a:t>
            </a:r>
          </a:p>
          <a:p>
            <a:pPr eaLnBrk="1" hangingPunct="1"/>
            <a:r>
              <a:rPr lang="en-US" sz="800" smtClean="0"/>
              <a:t>Source: Page 86, Enter Your Company Address.</a:t>
            </a:r>
          </a:p>
          <a:p>
            <a:pPr eaLnBrk="1" hangingPunct="1"/>
            <a:r>
              <a:rPr lang="en-US" sz="800" smtClean="0"/>
              <a:t>Changes:</a:t>
            </a:r>
          </a:p>
          <a:p>
            <a:pPr eaLnBrk="1" hangingPunct="1"/>
            <a:r>
              <a:rPr lang="en-US" sz="800" smtClean="0"/>
              <a:t>You need to setup a company address so it can be used when you setup your entity.</a:t>
            </a:r>
          </a:p>
          <a:p>
            <a:pPr eaLnBrk="1" hangingPunct="1"/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pPr eaLnBrk="1" hangingPunct="1"/>
            <a:r>
              <a:rPr lang="en-US" sz="800" smtClean="0"/>
              <a:t>No need to enter address for ~screens. It doesn’t work for Desktop2.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First, create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2.12 Company Address Maintenance</a:t>
            </a:r>
          </a:p>
          <a:p>
            <a:pPr eaLnBrk="1" hangingPunct="1"/>
            <a:r>
              <a:rPr lang="en-US" sz="800" smtClean="0"/>
              <a:t>Fields to populate:</a:t>
            </a:r>
          </a:p>
          <a:p>
            <a:pPr eaLnBrk="1" hangingPunct="1"/>
            <a:r>
              <a:rPr lang="en-US" sz="800" smtClean="0"/>
              <a:t>Name: Yo Yo Co.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Notes: Company Address is required in order to create Entity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Second, create ~reports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46B5647-B8D9-4D1E-B95D-F0DC3F40DB0A}" type="slidenum">
              <a:rPr lang="en-US" smtClean="0"/>
              <a:pPr/>
              <a:t>57</a:t>
            </a:fld>
            <a:endParaRPr lang="en-US" smtClean="0"/>
          </a:p>
        </p:txBody>
      </p:sp>
      <p:sp>
        <p:nvSpPr>
          <p:cNvPr id="131075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31076" name="Rectangle 1027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r>
              <a:rPr lang="en-US" sz="800" smtClean="0"/>
              <a:t>Quick Start Activities:</a:t>
            </a:r>
          </a:p>
          <a:p>
            <a:pPr eaLnBrk="1" hangingPunct="1"/>
            <a:r>
              <a:rPr lang="en-US" sz="800" smtClean="0"/>
              <a:t>Source: Page 86, Enter Your Company Address.</a:t>
            </a:r>
          </a:p>
          <a:p>
            <a:pPr eaLnBrk="1" hangingPunct="1"/>
            <a:r>
              <a:rPr lang="en-US" sz="800" smtClean="0"/>
              <a:t>Changes:</a:t>
            </a:r>
          </a:p>
          <a:p>
            <a:pPr eaLnBrk="1" hangingPunct="1"/>
            <a:r>
              <a:rPr lang="en-US" sz="800" smtClean="0"/>
              <a:t>You need to setup a company address so it can be used when you setup your entity.</a:t>
            </a:r>
          </a:p>
          <a:p>
            <a:pPr eaLnBrk="1" hangingPunct="1"/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pPr eaLnBrk="1" hangingPunct="1"/>
            <a:r>
              <a:rPr lang="en-US" sz="800" smtClean="0"/>
              <a:t>No need to enter address for ~screens. It doesn’t work for Desktop2.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First, create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2.12 Company Address Maintenance</a:t>
            </a:r>
          </a:p>
          <a:p>
            <a:pPr eaLnBrk="1" hangingPunct="1"/>
            <a:r>
              <a:rPr lang="en-US" sz="800" smtClean="0"/>
              <a:t>Fields to populate:</a:t>
            </a:r>
          </a:p>
          <a:p>
            <a:pPr eaLnBrk="1" hangingPunct="1"/>
            <a:r>
              <a:rPr lang="en-US" sz="800" smtClean="0"/>
              <a:t>Name: Yo Yo Co.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Notes: Company Address is required in order to create Entity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Second, create ~reports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34121CF-7687-4EC8-A4F4-A31C28E338FA}" type="slidenum">
              <a:rPr lang="en-US" smtClean="0"/>
              <a:pPr/>
              <a:t>58</a:t>
            </a:fld>
            <a:endParaRPr lang="en-US" smtClean="0"/>
          </a:p>
        </p:txBody>
      </p:sp>
      <p:sp>
        <p:nvSpPr>
          <p:cNvPr id="132099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32100" name="Rectangle 1027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r>
              <a:rPr lang="en-US" sz="800" smtClean="0"/>
              <a:t>Quick Start Activities:</a:t>
            </a:r>
          </a:p>
          <a:p>
            <a:pPr eaLnBrk="1" hangingPunct="1"/>
            <a:r>
              <a:rPr lang="en-US" sz="800" smtClean="0"/>
              <a:t>Source: Page 86, Enter Your Company Address.</a:t>
            </a:r>
          </a:p>
          <a:p>
            <a:pPr eaLnBrk="1" hangingPunct="1"/>
            <a:r>
              <a:rPr lang="en-US" sz="800" smtClean="0"/>
              <a:t>Changes:</a:t>
            </a:r>
          </a:p>
          <a:p>
            <a:pPr eaLnBrk="1" hangingPunct="1"/>
            <a:r>
              <a:rPr lang="en-US" sz="800" smtClean="0"/>
              <a:t>You need to setup a company address so it can be used when you setup your entity.</a:t>
            </a:r>
          </a:p>
          <a:p>
            <a:pPr eaLnBrk="1" hangingPunct="1"/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pPr eaLnBrk="1" hangingPunct="1"/>
            <a:r>
              <a:rPr lang="en-US" sz="800" smtClean="0"/>
              <a:t>No need to enter address for ~screens. It doesn’t work for Desktop2.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First, create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2.12 Company Address Maintenance</a:t>
            </a:r>
          </a:p>
          <a:p>
            <a:pPr eaLnBrk="1" hangingPunct="1"/>
            <a:r>
              <a:rPr lang="en-US" sz="800" smtClean="0"/>
              <a:t>Fields to populate:</a:t>
            </a:r>
          </a:p>
          <a:p>
            <a:pPr eaLnBrk="1" hangingPunct="1"/>
            <a:r>
              <a:rPr lang="en-US" sz="800" smtClean="0"/>
              <a:t>Name: Yo Yo Co.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Notes: Company Address is required in order to create Entity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Second, create ~reports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BC01517-F32D-4D2B-9B37-9041FEC9C701}" type="slidenum">
              <a:rPr lang="en-US" smtClean="0"/>
              <a:pPr/>
              <a:t>62</a:t>
            </a:fld>
            <a:endParaRPr lang="en-US" smtClean="0"/>
          </a:p>
        </p:txBody>
      </p:sp>
      <p:sp>
        <p:nvSpPr>
          <p:cNvPr id="133123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33124" name="Rectangle 1027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r>
              <a:rPr lang="en-US" sz="800" smtClean="0"/>
              <a:t>Quick Start Activities:</a:t>
            </a:r>
          </a:p>
          <a:p>
            <a:pPr eaLnBrk="1" hangingPunct="1"/>
            <a:r>
              <a:rPr lang="en-US" sz="800" smtClean="0"/>
              <a:t>Source: Page 86, Enter Your Company Address.</a:t>
            </a:r>
          </a:p>
          <a:p>
            <a:pPr eaLnBrk="1" hangingPunct="1"/>
            <a:r>
              <a:rPr lang="en-US" sz="800" smtClean="0"/>
              <a:t>Changes:</a:t>
            </a:r>
          </a:p>
          <a:p>
            <a:pPr eaLnBrk="1" hangingPunct="1"/>
            <a:r>
              <a:rPr lang="en-US" sz="800" smtClean="0"/>
              <a:t>You need to setup a company address so it can be used when you setup your entity.</a:t>
            </a:r>
          </a:p>
          <a:p>
            <a:pPr eaLnBrk="1" hangingPunct="1"/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pPr eaLnBrk="1" hangingPunct="1"/>
            <a:r>
              <a:rPr lang="en-US" sz="800" smtClean="0"/>
              <a:t>No need to enter address for ~screens. It doesn’t work for Desktop2.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First, create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2.12 Company Address Maintenance</a:t>
            </a:r>
          </a:p>
          <a:p>
            <a:pPr eaLnBrk="1" hangingPunct="1"/>
            <a:r>
              <a:rPr lang="en-US" sz="800" smtClean="0"/>
              <a:t>Fields to populate:</a:t>
            </a:r>
          </a:p>
          <a:p>
            <a:pPr eaLnBrk="1" hangingPunct="1"/>
            <a:r>
              <a:rPr lang="en-US" sz="800" smtClean="0"/>
              <a:t>Name: Yo Yo Co.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Notes: Company Address is required in order to create Entity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Second, create ~reports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295DDA4-9987-41E8-BF19-84C45179AFAC}" type="slidenum">
              <a:rPr lang="en-US" smtClean="0"/>
              <a:pPr/>
              <a:t>63</a:t>
            </a:fld>
            <a:endParaRPr lang="en-US" smtClean="0"/>
          </a:p>
        </p:txBody>
      </p:sp>
      <p:sp>
        <p:nvSpPr>
          <p:cNvPr id="134147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34148" name="Rectangle 1027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r>
              <a:rPr lang="en-US" sz="800" smtClean="0"/>
              <a:t>Quick Start Activities:</a:t>
            </a:r>
          </a:p>
          <a:p>
            <a:pPr eaLnBrk="1" hangingPunct="1"/>
            <a:r>
              <a:rPr lang="en-US" sz="800" smtClean="0"/>
              <a:t>Source: Page 86, Enter Your Company Address.</a:t>
            </a:r>
          </a:p>
          <a:p>
            <a:pPr eaLnBrk="1" hangingPunct="1"/>
            <a:r>
              <a:rPr lang="en-US" sz="800" smtClean="0"/>
              <a:t>Changes:</a:t>
            </a:r>
          </a:p>
          <a:p>
            <a:pPr eaLnBrk="1" hangingPunct="1"/>
            <a:r>
              <a:rPr lang="en-US" sz="800" smtClean="0"/>
              <a:t>You need to setup a company address so it can be used when you setup your entity.</a:t>
            </a:r>
          </a:p>
          <a:p>
            <a:pPr eaLnBrk="1" hangingPunct="1"/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pPr eaLnBrk="1" hangingPunct="1"/>
            <a:r>
              <a:rPr lang="en-US" sz="800" smtClean="0"/>
              <a:t>No need to enter address for ~screens. It doesn’t work for Desktop2.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First, create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2.12 Company Address Maintenance</a:t>
            </a:r>
          </a:p>
          <a:p>
            <a:pPr eaLnBrk="1" hangingPunct="1"/>
            <a:r>
              <a:rPr lang="en-US" sz="800" smtClean="0"/>
              <a:t>Fields to populate:</a:t>
            </a:r>
          </a:p>
          <a:p>
            <a:pPr eaLnBrk="1" hangingPunct="1"/>
            <a:r>
              <a:rPr lang="en-US" sz="800" smtClean="0"/>
              <a:t>Name: Yo Yo Co.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Notes: Company Address is required in order to create Entity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Second, create ~reports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9038CD3-262E-4C19-9014-4658658837C2}" type="slidenum">
              <a:rPr lang="en-US" smtClean="0"/>
              <a:pPr/>
              <a:t>64</a:t>
            </a:fld>
            <a:endParaRPr lang="en-US" smtClean="0"/>
          </a:p>
        </p:txBody>
      </p:sp>
      <p:sp>
        <p:nvSpPr>
          <p:cNvPr id="135171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35172" name="Rectangle 1027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r>
              <a:rPr lang="en-US" sz="800" smtClean="0"/>
              <a:t>Quick Start Activities:</a:t>
            </a:r>
          </a:p>
          <a:p>
            <a:pPr eaLnBrk="1" hangingPunct="1"/>
            <a:r>
              <a:rPr lang="en-US" sz="800" smtClean="0"/>
              <a:t>Source: Page 86, Enter Your Company Address.</a:t>
            </a:r>
          </a:p>
          <a:p>
            <a:pPr eaLnBrk="1" hangingPunct="1"/>
            <a:r>
              <a:rPr lang="en-US" sz="800" smtClean="0"/>
              <a:t>Changes:</a:t>
            </a:r>
          </a:p>
          <a:p>
            <a:pPr eaLnBrk="1" hangingPunct="1"/>
            <a:r>
              <a:rPr lang="en-US" sz="800" smtClean="0"/>
              <a:t>You need to setup a company address so it can be used when you setup your entity.</a:t>
            </a:r>
          </a:p>
          <a:p>
            <a:pPr eaLnBrk="1" hangingPunct="1"/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pPr eaLnBrk="1" hangingPunct="1"/>
            <a:r>
              <a:rPr lang="en-US" sz="800" smtClean="0"/>
              <a:t>No need to enter address for ~screens. It doesn’t work for Desktop2.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First, create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2.12 Company Address Maintenance</a:t>
            </a:r>
          </a:p>
          <a:p>
            <a:pPr eaLnBrk="1" hangingPunct="1"/>
            <a:r>
              <a:rPr lang="en-US" sz="800" smtClean="0"/>
              <a:t>Fields to populate:</a:t>
            </a:r>
          </a:p>
          <a:p>
            <a:pPr eaLnBrk="1" hangingPunct="1"/>
            <a:r>
              <a:rPr lang="en-US" sz="800" smtClean="0"/>
              <a:t>Name: Yo Yo Co.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Notes: Company Address is required in order to create Entity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Second, create ~reports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6ADCF75-9805-4161-BE23-B26F6B4A46EF}" type="slidenum">
              <a:rPr lang="en-US" smtClean="0"/>
              <a:pPr/>
              <a:t>8</a:t>
            </a:fld>
            <a:endParaRPr lang="en-US" smtClean="0"/>
          </a:p>
        </p:txBody>
      </p:sp>
      <p:sp>
        <p:nvSpPr>
          <p:cNvPr id="993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9933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r>
              <a:rPr lang="en-US" sz="800" smtClean="0"/>
              <a:t>Quick Start Activities:</a:t>
            </a:r>
          </a:p>
          <a:p>
            <a:pPr eaLnBrk="1" hangingPunct="1"/>
            <a:r>
              <a:rPr lang="en-US" sz="800" smtClean="0"/>
              <a:t>Source: Page 86, Enter Your Company Address.</a:t>
            </a:r>
          </a:p>
          <a:p>
            <a:pPr eaLnBrk="1" hangingPunct="1"/>
            <a:r>
              <a:rPr lang="en-US" sz="800" smtClean="0"/>
              <a:t>Changes:</a:t>
            </a:r>
          </a:p>
          <a:p>
            <a:pPr eaLnBrk="1" hangingPunct="1"/>
            <a:r>
              <a:rPr lang="en-US" sz="800" smtClean="0"/>
              <a:t>You need to setup a company address so it can be used when you setup your entity.</a:t>
            </a:r>
          </a:p>
          <a:p>
            <a:pPr eaLnBrk="1" hangingPunct="1"/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pPr eaLnBrk="1" hangingPunct="1"/>
            <a:r>
              <a:rPr lang="en-US" sz="800" smtClean="0"/>
              <a:t>No need to enter address for ~screens. It doesn’t work for Desktop2.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First, create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2.12 Company Address Maintenance</a:t>
            </a:r>
          </a:p>
          <a:p>
            <a:pPr eaLnBrk="1" hangingPunct="1"/>
            <a:r>
              <a:rPr lang="en-US" sz="800" smtClean="0"/>
              <a:t>Fields to populate:</a:t>
            </a:r>
          </a:p>
          <a:p>
            <a:pPr eaLnBrk="1" hangingPunct="1"/>
            <a:r>
              <a:rPr lang="en-US" sz="800" smtClean="0"/>
              <a:t>Name: Yo Yo Co.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Notes: Company Address is required in order to create Entity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Second, create ~reports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E326E36-E02C-455B-A959-3340284B5422}" type="slidenum">
              <a:rPr lang="en-US" smtClean="0"/>
              <a:pPr/>
              <a:t>65</a:t>
            </a:fld>
            <a:endParaRPr lang="en-US" smtClean="0"/>
          </a:p>
        </p:txBody>
      </p:sp>
      <p:sp>
        <p:nvSpPr>
          <p:cNvPr id="136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361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r>
              <a:rPr lang="en-US" sz="800" smtClean="0"/>
              <a:t>Quick Start Activities:</a:t>
            </a:r>
          </a:p>
          <a:p>
            <a:pPr eaLnBrk="1" hangingPunct="1"/>
            <a:r>
              <a:rPr lang="en-US" sz="800" smtClean="0"/>
              <a:t>Source: Page 86, Enter Your Company Address.</a:t>
            </a:r>
          </a:p>
          <a:p>
            <a:pPr eaLnBrk="1" hangingPunct="1"/>
            <a:r>
              <a:rPr lang="en-US" sz="800" smtClean="0"/>
              <a:t>Changes:</a:t>
            </a:r>
          </a:p>
          <a:p>
            <a:pPr eaLnBrk="1" hangingPunct="1"/>
            <a:r>
              <a:rPr lang="en-US" sz="800" smtClean="0"/>
              <a:t>You need to setup a company address so it can be used when you setup your entity.</a:t>
            </a:r>
          </a:p>
          <a:p>
            <a:pPr eaLnBrk="1" hangingPunct="1"/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pPr eaLnBrk="1" hangingPunct="1"/>
            <a:r>
              <a:rPr lang="en-US" sz="800" smtClean="0"/>
              <a:t>No need to enter address for ~screens. It doesn’t work for Desktop2.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First, create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2.12 Company Address Maintenance</a:t>
            </a:r>
          </a:p>
          <a:p>
            <a:pPr eaLnBrk="1" hangingPunct="1"/>
            <a:r>
              <a:rPr lang="en-US" sz="800" smtClean="0"/>
              <a:t>Fields to populate:</a:t>
            </a:r>
          </a:p>
          <a:p>
            <a:pPr eaLnBrk="1" hangingPunct="1"/>
            <a:r>
              <a:rPr lang="en-US" sz="800" smtClean="0"/>
              <a:t>Name: Yo Yo Co.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Notes: Company Address is required in order to create Entity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Second, create ~reports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8546097-09CE-492A-8E90-092B95E6104C}" type="slidenum">
              <a:rPr lang="en-US" smtClean="0"/>
              <a:pPr/>
              <a:t>66</a:t>
            </a:fld>
            <a:endParaRPr lang="en-US" smtClean="0"/>
          </a:p>
        </p:txBody>
      </p:sp>
      <p:sp>
        <p:nvSpPr>
          <p:cNvPr id="137219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37220" name="Rectangle 1027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r>
              <a:rPr lang="en-US" sz="800" smtClean="0"/>
              <a:t>Quick Start Activities:</a:t>
            </a:r>
          </a:p>
          <a:p>
            <a:pPr eaLnBrk="1" hangingPunct="1"/>
            <a:r>
              <a:rPr lang="en-US" sz="800" smtClean="0"/>
              <a:t>Source: Page 86, Enter Your Company Address.</a:t>
            </a:r>
          </a:p>
          <a:p>
            <a:pPr eaLnBrk="1" hangingPunct="1"/>
            <a:r>
              <a:rPr lang="en-US" sz="800" smtClean="0"/>
              <a:t>Changes:</a:t>
            </a:r>
          </a:p>
          <a:p>
            <a:pPr eaLnBrk="1" hangingPunct="1"/>
            <a:r>
              <a:rPr lang="en-US" sz="800" smtClean="0"/>
              <a:t>You need to setup a company address so it can be used when you setup your entity.</a:t>
            </a:r>
          </a:p>
          <a:p>
            <a:pPr eaLnBrk="1" hangingPunct="1"/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pPr eaLnBrk="1" hangingPunct="1"/>
            <a:r>
              <a:rPr lang="en-US" sz="800" smtClean="0"/>
              <a:t>No need to enter address for ~screens. It doesn’t work for Desktop2.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First, create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2.12 Company Address Maintenance</a:t>
            </a:r>
          </a:p>
          <a:p>
            <a:pPr eaLnBrk="1" hangingPunct="1"/>
            <a:r>
              <a:rPr lang="en-US" sz="800" smtClean="0"/>
              <a:t>Fields to populate:</a:t>
            </a:r>
          </a:p>
          <a:p>
            <a:pPr eaLnBrk="1" hangingPunct="1"/>
            <a:r>
              <a:rPr lang="en-US" sz="800" smtClean="0"/>
              <a:t>Name: Yo Yo Co.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Notes: Company Address is required in order to create Entity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Second, create ~reports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37B8510-1DE5-4B1C-A11D-A5BE2485F7A3}" type="slidenum">
              <a:rPr lang="en-US" smtClean="0"/>
              <a:pPr/>
              <a:t>67</a:t>
            </a:fld>
            <a:endParaRPr lang="en-US" smtClean="0"/>
          </a:p>
        </p:txBody>
      </p:sp>
      <p:sp>
        <p:nvSpPr>
          <p:cNvPr id="1382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3824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r>
              <a:rPr lang="en-US" sz="800" smtClean="0"/>
              <a:t>Quick Start Activities:</a:t>
            </a:r>
          </a:p>
          <a:p>
            <a:pPr eaLnBrk="1" hangingPunct="1"/>
            <a:r>
              <a:rPr lang="en-US" sz="800" smtClean="0"/>
              <a:t>Source: Page 86, Enter Your Company Address.</a:t>
            </a:r>
          </a:p>
          <a:p>
            <a:pPr eaLnBrk="1" hangingPunct="1"/>
            <a:r>
              <a:rPr lang="en-US" sz="800" smtClean="0"/>
              <a:t>Changes:</a:t>
            </a:r>
          </a:p>
          <a:p>
            <a:pPr eaLnBrk="1" hangingPunct="1"/>
            <a:r>
              <a:rPr lang="en-US" sz="800" smtClean="0"/>
              <a:t>You need to setup a company address so it can be used when you setup your entity.</a:t>
            </a:r>
          </a:p>
          <a:p>
            <a:pPr eaLnBrk="1" hangingPunct="1"/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pPr eaLnBrk="1" hangingPunct="1"/>
            <a:r>
              <a:rPr lang="en-US" sz="800" smtClean="0"/>
              <a:t>No need to enter address for ~screens. It doesn’t work for Desktop2.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First, create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2.12 Company Address Maintenance</a:t>
            </a:r>
          </a:p>
          <a:p>
            <a:pPr eaLnBrk="1" hangingPunct="1"/>
            <a:r>
              <a:rPr lang="en-US" sz="800" smtClean="0"/>
              <a:t>Fields to populate:</a:t>
            </a:r>
          </a:p>
          <a:p>
            <a:pPr eaLnBrk="1" hangingPunct="1"/>
            <a:r>
              <a:rPr lang="en-US" sz="800" smtClean="0"/>
              <a:t>Name: Yo Yo Co.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Notes: Company Address is required in order to create Entity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Second, create ~reports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5637096-BBC4-40E7-9749-73495E18C255}" type="slidenum">
              <a:rPr lang="en-US" smtClean="0"/>
              <a:pPr/>
              <a:t>68</a:t>
            </a:fld>
            <a:endParaRPr lang="en-US" smtClean="0"/>
          </a:p>
        </p:txBody>
      </p:sp>
      <p:sp>
        <p:nvSpPr>
          <p:cNvPr id="139267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39268" name="Rectangle 1027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r>
              <a:rPr lang="en-US" sz="800" smtClean="0"/>
              <a:t>Quick Start Activities:</a:t>
            </a:r>
          </a:p>
          <a:p>
            <a:pPr eaLnBrk="1" hangingPunct="1"/>
            <a:r>
              <a:rPr lang="en-US" sz="800" smtClean="0"/>
              <a:t>Source: Page 86, Enter Your Company Address.</a:t>
            </a:r>
          </a:p>
          <a:p>
            <a:pPr eaLnBrk="1" hangingPunct="1"/>
            <a:r>
              <a:rPr lang="en-US" sz="800" smtClean="0"/>
              <a:t>Changes:</a:t>
            </a:r>
          </a:p>
          <a:p>
            <a:pPr eaLnBrk="1" hangingPunct="1"/>
            <a:r>
              <a:rPr lang="en-US" sz="800" smtClean="0"/>
              <a:t>You need to setup a company address so it can be used when you setup your entity.</a:t>
            </a:r>
          </a:p>
          <a:p>
            <a:pPr eaLnBrk="1" hangingPunct="1"/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pPr eaLnBrk="1" hangingPunct="1"/>
            <a:r>
              <a:rPr lang="en-US" sz="800" smtClean="0"/>
              <a:t>No need to enter address for ~screens. It doesn’t work for Desktop2.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First, create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2.12 Company Address Maintenance</a:t>
            </a:r>
          </a:p>
          <a:p>
            <a:pPr eaLnBrk="1" hangingPunct="1"/>
            <a:r>
              <a:rPr lang="en-US" sz="800" smtClean="0"/>
              <a:t>Fields to populate:</a:t>
            </a:r>
          </a:p>
          <a:p>
            <a:pPr eaLnBrk="1" hangingPunct="1"/>
            <a:r>
              <a:rPr lang="en-US" sz="800" smtClean="0"/>
              <a:t>Name: Yo Yo Co.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Notes: Company Address is required in order to create Entity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Second, create ~reports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9CCE54C-2BA6-4DC8-8187-9809221E36BF}" type="slidenum">
              <a:rPr lang="en-US" smtClean="0"/>
              <a:pPr/>
              <a:t>71</a:t>
            </a:fld>
            <a:endParaRPr lang="en-US" smtClean="0"/>
          </a:p>
        </p:txBody>
      </p:sp>
      <p:sp>
        <p:nvSpPr>
          <p:cNvPr id="140291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40292" name="Rectangle 1027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r>
              <a:rPr lang="en-US" sz="800" smtClean="0"/>
              <a:t>Quick Start Activities:</a:t>
            </a:r>
          </a:p>
          <a:p>
            <a:pPr eaLnBrk="1" hangingPunct="1"/>
            <a:r>
              <a:rPr lang="en-US" sz="800" smtClean="0"/>
              <a:t>Source: Page 86, Enter Your Company Address.</a:t>
            </a:r>
          </a:p>
          <a:p>
            <a:pPr eaLnBrk="1" hangingPunct="1"/>
            <a:r>
              <a:rPr lang="en-US" sz="800" smtClean="0"/>
              <a:t>Changes:</a:t>
            </a:r>
          </a:p>
          <a:p>
            <a:pPr eaLnBrk="1" hangingPunct="1"/>
            <a:r>
              <a:rPr lang="en-US" sz="800" smtClean="0"/>
              <a:t>You need to setup a company address so it can be used when you setup your entity.</a:t>
            </a:r>
          </a:p>
          <a:p>
            <a:pPr eaLnBrk="1" hangingPunct="1"/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pPr eaLnBrk="1" hangingPunct="1"/>
            <a:r>
              <a:rPr lang="en-US" sz="800" smtClean="0"/>
              <a:t>No need to enter address for ~screens. It doesn’t work for Desktop2.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First, create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2.12 Company Address Maintenance</a:t>
            </a:r>
          </a:p>
          <a:p>
            <a:pPr eaLnBrk="1" hangingPunct="1"/>
            <a:r>
              <a:rPr lang="en-US" sz="800" smtClean="0"/>
              <a:t>Fields to populate:</a:t>
            </a:r>
          </a:p>
          <a:p>
            <a:pPr eaLnBrk="1" hangingPunct="1"/>
            <a:r>
              <a:rPr lang="en-US" sz="800" smtClean="0"/>
              <a:t>Name: Yo Yo Co.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Notes: Company Address is required in order to create Entity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Second, create ~reports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076EB08-1382-49AD-98CF-982CC2567873}" type="slidenum">
              <a:rPr lang="en-US" smtClean="0"/>
              <a:pPr/>
              <a:t>73</a:t>
            </a:fld>
            <a:endParaRPr lang="en-US" smtClean="0"/>
          </a:p>
        </p:txBody>
      </p:sp>
      <p:sp>
        <p:nvSpPr>
          <p:cNvPr id="141315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41316" name="Rectangle 1027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r>
              <a:rPr lang="en-US" sz="800" smtClean="0"/>
              <a:t>Quick Start Activities:</a:t>
            </a:r>
          </a:p>
          <a:p>
            <a:pPr eaLnBrk="1" hangingPunct="1"/>
            <a:r>
              <a:rPr lang="en-US" sz="800" smtClean="0"/>
              <a:t>Source: Page 86, Enter Your Company Address.</a:t>
            </a:r>
          </a:p>
          <a:p>
            <a:pPr eaLnBrk="1" hangingPunct="1"/>
            <a:r>
              <a:rPr lang="en-US" sz="800" smtClean="0"/>
              <a:t>Changes:</a:t>
            </a:r>
          </a:p>
          <a:p>
            <a:pPr eaLnBrk="1" hangingPunct="1"/>
            <a:r>
              <a:rPr lang="en-US" sz="800" smtClean="0"/>
              <a:t>You need to setup a company address so it can be used when you setup your entity.</a:t>
            </a:r>
          </a:p>
          <a:p>
            <a:pPr eaLnBrk="1" hangingPunct="1"/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pPr eaLnBrk="1" hangingPunct="1"/>
            <a:r>
              <a:rPr lang="en-US" sz="800" smtClean="0"/>
              <a:t>No need to enter address for ~screens. It doesn’t work for Desktop2.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First, create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2.12 Company Address Maintenance</a:t>
            </a:r>
          </a:p>
          <a:p>
            <a:pPr eaLnBrk="1" hangingPunct="1"/>
            <a:r>
              <a:rPr lang="en-US" sz="800" smtClean="0"/>
              <a:t>Fields to populate:</a:t>
            </a:r>
          </a:p>
          <a:p>
            <a:pPr eaLnBrk="1" hangingPunct="1"/>
            <a:r>
              <a:rPr lang="en-US" sz="800" smtClean="0"/>
              <a:t>Name: Yo Yo Co.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Notes: Company Address is required in order to create Entity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Second, create ~reports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5E2F641-77D9-45D1-9938-E9056068E6C4}" type="slidenum">
              <a:rPr lang="en-US" smtClean="0"/>
              <a:pPr/>
              <a:t>74</a:t>
            </a:fld>
            <a:endParaRPr lang="en-US" smtClean="0"/>
          </a:p>
        </p:txBody>
      </p:sp>
      <p:sp>
        <p:nvSpPr>
          <p:cNvPr id="142339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42340" name="Rectangle 1027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r>
              <a:rPr lang="en-US" sz="800" smtClean="0"/>
              <a:t>Quick Start Activities:</a:t>
            </a:r>
          </a:p>
          <a:p>
            <a:pPr eaLnBrk="1" hangingPunct="1"/>
            <a:r>
              <a:rPr lang="en-US" sz="800" smtClean="0"/>
              <a:t>Source: Page 86, Enter Your Company Address.</a:t>
            </a:r>
          </a:p>
          <a:p>
            <a:pPr eaLnBrk="1" hangingPunct="1"/>
            <a:r>
              <a:rPr lang="en-US" sz="800" smtClean="0"/>
              <a:t>Changes:</a:t>
            </a:r>
          </a:p>
          <a:p>
            <a:pPr eaLnBrk="1" hangingPunct="1"/>
            <a:r>
              <a:rPr lang="en-US" sz="800" smtClean="0"/>
              <a:t>You need to setup a company address so it can be used when you setup your entity.</a:t>
            </a:r>
          </a:p>
          <a:p>
            <a:pPr eaLnBrk="1" hangingPunct="1"/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pPr eaLnBrk="1" hangingPunct="1"/>
            <a:r>
              <a:rPr lang="en-US" sz="800" smtClean="0"/>
              <a:t>No need to enter address for ~screens. It doesn’t work for Desktop2.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First, create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2.12 Company Address Maintenance</a:t>
            </a:r>
          </a:p>
          <a:p>
            <a:pPr eaLnBrk="1" hangingPunct="1"/>
            <a:r>
              <a:rPr lang="en-US" sz="800" smtClean="0"/>
              <a:t>Fields to populate:</a:t>
            </a:r>
          </a:p>
          <a:p>
            <a:pPr eaLnBrk="1" hangingPunct="1"/>
            <a:r>
              <a:rPr lang="en-US" sz="800" smtClean="0"/>
              <a:t>Name: Yo Yo Co.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Notes: Company Address is required in order to create Entity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Second, create ~reports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F10D76F-7B74-4C07-B0D3-D365C304B657}" type="slidenum">
              <a:rPr lang="en-US" smtClean="0"/>
              <a:pPr/>
              <a:t>76</a:t>
            </a:fld>
            <a:endParaRPr lang="en-US" smtClean="0"/>
          </a:p>
        </p:txBody>
      </p:sp>
      <p:sp>
        <p:nvSpPr>
          <p:cNvPr id="143363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43364" name="Rectangle 1027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r>
              <a:rPr lang="en-US" sz="800" smtClean="0"/>
              <a:t>Quick Start Activities:</a:t>
            </a:r>
          </a:p>
          <a:p>
            <a:pPr eaLnBrk="1" hangingPunct="1"/>
            <a:r>
              <a:rPr lang="en-US" sz="800" smtClean="0"/>
              <a:t>Source: Page 86, Enter Your Company Address.</a:t>
            </a:r>
          </a:p>
          <a:p>
            <a:pPr eaLnBrk="1" hangingPunct="1"/>
            <a:r>
              <a:rPr lang="en-US" sz="800" smtClean="0"/>
              <a:t>Changes:</a:t>
            </a:r>
          </a:p>
          <a:p>
            <a:pPr eaLnBrk="1" hangingPunct="1"/>
            <a:r>
              <a:rPr lang="en-US" sz="800" smtClean="0"/>
              <a:t>You need to setup a company address so it can be used when you setup your entity.</a:t>
            </a:r>
          </a:p>
          <a:p>
            <a:pPr eaLnBrk="1" hangingPunct="1"/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pPr eaLnBrk="1" hangingPunct="1"/>
            <a:r>
              <a:rPr lang="en-US" sz="800" smtClean="0"/>
              <a:t>No need to enter address for ~screens. It doesn’t work for Desktop2.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First, create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2.12 Company Address Maintenance</a:t>
            </a:r>
          </a:p>
          <a:p>
            <a:pPr eaLnBrk="1" hangingPunct="1"/>
            <a:r>
              <a:rPr lang="en-US" sz="800" smtClean="0"/>
              <a:t>Fields to populate:</a:t>
            </a:r>
          </a:p>
          <a:p>
            <a:pPr eaLnBrk="1" hangingPunct="1"/>
            <a:r>
              <a:rPr lang="en-US" sz="800" smtClean="0"/>
              <a:t>Name: Yo Yo Co.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Notes: Company Address is required in order to create Entity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Second, create ~reports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0CE5E1B-509F-4DBF-972B-792FE76948BF}" type="slidenum">
              <a:rPr lang="en-US" smtClean="0"/>
              <a:pPr/>
              <a:t>77</a:t>
            </a:fld>
            <a:endParaRPr lang="en-US" smtClean="0"/>
          </a:p>
        </p:txBody>
      </p:sp>
      <p:sp>
        <p:nvSpPr>
          <p:cNvPr id="144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4438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r>
              <a:rPr lang="en-US" sz="800" smtClean="0"/>
              <a:t>Quick Start Activities:</a:t>
            </a:r>
          </a:p>
          <a:p>
            <a:pPr eaLnBrk="1" hangingPunct="1"/>
            <a:r>
              <a:rPr lang="en-US" sz="800" smtClean="0"/>
              <a:t>Source: Page 86, Enter Your Company Address.</a:t>
            </a:r>
          </a:p>
          <a:p>
            <a:pPr eaLnBrk="1" hangingPunct="1"/>
            <a:r>
              <a:rPr lang="en-US" sz="800" smtClean="0"/>
              <a:t>Changes:</a:t>
            </a:r>
          </a:p>
          <a:p>
            <a:pPr eaLnBrk="1" hangingPunct="1"/>
            <a:r>
              <a:rPr lang="en-US" sz="800" smtClean="0"/>
              <a:t>You need to setup a company address so it can be used when you setup your entity.</a:t>
            </a:r>
          </a:p>
          <a:p>
            <a:pPr eaLnBrk="1" hangingPunct="1"/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pPr eaLnBrk="1" hangingPunct="1"/>
            <a:r>
              <a:rPr lang="en-US" sz="800" smtClean="0"/>
              <a:t>No need to enter address for ~screens. It doesn’t work for Desktop2.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First, create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2.12 Company Address Maintenance</a:t>
            </a:r>
          </a:p>
          <a:p>
            <a:pPr eaLnBrk="1" hangingPunct="1"/>
            <a:r>
              <a:rPr lang="en-US" sz="800" smtClean="0"/>
              <a:t>Fields to populate:</a:t>
            </a:r>
          </a:p>
          <a:p>
            <a:pPr eaLnBrk="1" hangingPunct="1"/>
            <a:r>
              <a:rPr lang="en-US" sz="800" smtClean="0"/>
              <a:t>Name: Yo Yo Co.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Notes: Company Address is required in order to create Entity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Second, create ~reports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D85EB2D-A1D8-48E2-8CCB-CB43E9FE3CCA}" type="slidenum">
              <a:rPr lang="en-US" smtClean="0"/>
              <a:pPr/>
              <a:t>78</a:t>
            </a:fld>
            <a:endParaRPr lang="en-US" smtClean="0"/>
          </a:p>
        </p:txBody>
      </p:sp>
      <p:sp>
        <p:nvSpPr>
          <p:cNvPr id="145411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45412" name="Rectangle 1027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r>
              <a:rPr lang="en-US" sz="800" smtClean="0"/>
              <a:t>Quick Start Activities:</a:t>
            </a:r>
          </a:p>
          <a:p>
            <a:pPr eaLnBrk="1" hangingPunct="1"/>
            <a:r>
              <a:rPr lang="en-US" sz="800" smtClean="0"/>
              <a:t>Source: Page 86, Enter Your Company Address.</a:t>
            </a:r>
          </a:p>
          <a:p>
            <a:pPr eaLnBrk="1" hangingPunct="1"/>
            <a:r>
              <a:rPr lang="en-US" sz="800" smtClean="0"/>
              <a:t>Changes:</a:t>
            </a:r>
          </a:p>
          <a:p>
            <a:pPr eaLnBrk="1" hangingPunct="1"/>
            <a:r>
              <a:rPr lang="en-US" sz="800" smtClean="0"/>
              <a:t>You need to setup a company address so it can be used when you setup your entity.</a:t>
            </a:r>
          </a:p>
          <a:p>
            <a:pPr eaLnBrk="1" hangingPunct="1"/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pPr eaLnBrk="1" hangingPunct="1"/>
            <a:r>
              <a:rPr lang="en-US" sz="800" smtClean="0"/>
              <a:t>No need to enter address for ~screens. It doesn’t work for Desktop2.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First, create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2.12 Company Address Maintenance</a:t>
            </a:r>
          </a:p>
          <a:p>
            <a:pPr eaLnBrk="1" hangingPunct="1"/>
            <a:r>
              <a:rPr lang="en-US" sz="800" smtClean="0"/>
              <a:t>Fields to populate:</a:t>
            </a:r>
          </a:p>
          <a:p>
            <a:pPr eaLnBrk="1" hangingPunct="1"/>
            <a:r>
              <a:rPr lang="en-US" sz="800" smtClean="0"/>
              <a:t>Name: Yo Yo Co.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Notes: Company Address is required in order to create Entity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Second, create ~reports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4FABB4E-46AD-4C76-875C-6795C8220555}" type="slidenum">
              <a:rPr lang="en-US" smtClean="0"/>
              <a:pPr/>
              <a:t>9</a:t>
            </a:fld>
            <a:endParaRPr lang="en-US" smtClean="0"/>
          </a:p>
        </p:txBody>
      </p:sp>
      <p:sp>
        <p:nvSpPr>
          <p:cNvPr id="1003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0035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r>
              <a:rPr lang="en-US" sz="800" smtClean="0"/>
              <a:t>Quick Start Activities:</a:t>
            </a:r>
          </a:p>
          <a:p>
            <a:pPr eaLnBrk="1" hangingPunct="1"/>
            <a:r>
              <a:rPr lang="en-US" sz="800" smtClean="0"/>
              <a:t>Source: Page 86, Enter Your Company Address.</a:t>
            </a:r>
          </a:p>
          <a:p>
            <a:pPr eaLnBrk="1" hangingPunct="1"/>
            <a:r>
              <a:rPr lang="en-US" sz="800" smtClean="0"/>
              <a:t>Changes:</a:t>
            </a:r>
          </a:p>
          <a:p>
            <a:pPr eaLnBrk="1" hangingPunct="1"/>
            <a:r>
              <a:rPr lang="en-US" sz="800" smtClean="0"/>
              <a:t>You need to setup a company address so it can be used when you setup your entity.</a:t>
            </a:r>
          </a:p>
          <a:p>
            <a:pPr eaLnBrk="1" hangingPunct="1"/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pPr eaLnBrk="1" hangingPunct="1"/>
            <a:r>
              <a:rPr lang="en-US" sz="800" smtClean="0"/>
              <a:t>No need to enter address for ~screens. It doesn’t work for Desktop2.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First, create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2.12 Company Address Maintenance</a:t>
            </a:r>
          </a:p>
          <a:p>
            <a:pPr eaLnBrk="1" hangingPunct="1"/>
            <a:r>
              <a:rPr lang="en-US" sz="800" smtClean="0"/>
              <a:t>Fields to populate:</a:t>
            </a:r>
          </a:p>
          <a:p>
            <a:pPr eaLnBrk="1" hangingPunct="1"/>
            <a:r>
              <a:rPr lang="en-US" sz="800" smtClean="0"/>
              <a:t>Name: Yo Yo Co.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Notes: Company Address is required in order to create Entity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Second, create ~reports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1CCDDD8-8982-4C07-BC05-3014C9121AA3}" type="slidenum">
              <a:rPr lang="en-US" smtClean="0"/>
              <a:pPr/>
              <a:t>79</a:t>
            </a:fld>
            <a:endParaRPr lang="en-US" smtClean="0"/>
          </a:p>
        </p:txBody>
      </p:sp>
      <p:sp>
        <p:nvSpPr>
          <p:cNvPr id="1464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4643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r>
              <a:rPr lang="en-US" sz="800" smtClean="0"/>
              <a:t>Quick Start Activities:</a:t>
            </a:r>
          </a:p>
          <a:p>
            <a:pPr eaLnBrk="1" hangingPunct="1"/>
            <a:r>
              <a:rPr lang="en-US" sz="800" smtClean="0"/>
              <a:t>Source: Page 86, Enter Your Company Address.</a:t>
            </a:r>
          </a:p>
          <a:p>
            <a:pPr eaLnBrk="1" hangingPunct="1"/>
            <a:r>
              <a:rPr lang="en-US" sz="800" smtClean="0"/>
              <a:t>Changes:</a:t>
            </a:r>
          </a:p>
          <a:p>
            <a:pPr eaLnBrk="1" hangingPunct="1"/>
            <a:r>
              <a:rPr lang="en-US" sz="800" smtClean="0"/>
              <a:t>You need to setup a company address so it can be used when you setup your entity.</a:t>
            </a:r>
          </a:p>
          <a:p>
            <a:pPr eaLnBrk="1" hangingPunct="1"/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pPr eaLnBrk="1" hangingPunct="1"/>
            <a:r>
              <a:rPr lang="en-US" sz="800" smtClean="0"/>
              <a:t>No need to enter address for ~screens. It doesn’t work for Desktop2.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First, create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2.12 Company Address Maintenance</a:t>
            </a:r>
          </a:p>
          <a:p>
            <a:pPr eaLnBrk="1" hangingPunct="1"/>
            <a:r>
              <a:rPr lang="en-US" sz="800" smtClean="0"/>
              <a:t>Fields to populate:</a:t>
            </a:r>
          </a:p>
          <a:p>
            <a:pPr eaLnBrk="1" hangingPunct="1"/>
            <a:r>
              <a:rPr lang="en-US" sz="800" smtClean="0"/>
              <a:t>Name: Yo Yo Co.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Notes: Company Address is required in order to create Entity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Second, create ~reports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9047DE3-5311-49C8-A63B-121442E95151}" type="slidenum">
              <a:rPr lang="en-US" smtClean="0"/>
              <a:pPr/>
              <a:t>80</a:t>
            </a:fld>
            <a:endParaRPr lang="en-US" smtClean="0"/>
          </a:p>
        </p:txBody>
      </p:sp>
      <p:sp>
        <p:nvSpPr>
          <p:cNvPr id="147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4746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r>
              <a:rPr lang="en-US" sz="800" smtClean="0"/>
              <a:t>Quick Start Activities:</a:t>
            </a:r>
          </a:p>
          <a:p>
            <a:pPr eaLnBrk="1" hangingPunct="1"/>
            <a:r>
              <a:rPr lang="en-US" sz="800" smtClean="0"/>
              <a:t>Source: Page 86, Enter Your Company Address.</a:t>
            </a:r>
          </a:p>
          <a:p>
            <a:pPr eaLnBrk="1" hangingPunct="1"/>
            <a:r>
              <a:rPr lang="en-US" sz="800" smtClean="0"/>
              <a:t>Changes:</a:t>
            </a:r>
          </a:p>
          <a:p>
            <a:pPr eaLnBrk="1" hangingPunct="1"/>
            <a:r>
              <a:rPr lang="en-US" sz="800" smtClean="0"/>
              <a:t>You need to setup a company address so it can be used when you setup your entity.</a:t>
            </a:r>
          </a:p>
          <a:p>
            <a:pPr eaLnBrk="1" hangingPunct="1"/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pPr eaLnBrk="1" hangingPunct="1"/>
            <a:r>
              <a:rPr lang="en-US" sz="800" smtClean="0"/>
              <a:t>No need to enter address for ~screens. It doesn’t work for Desktop2.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First, create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2.12 Company Address Maintenance</a:t>
            </a:r>
          </a:p>
          <a:p>
            <a:pPr eaLnBrk="1" hangingPunct="1"/>
            <a:r>
              <a:rPr lang="en-US" sz="800" smtClean="0"/>
              <a:t>Fields to populate:</a:t>
            </a:r>
          </a:p>
          <a:p>
            <a:pPr eaLnBrk="1" hangingPunct="1"/>
            <a:r>
              <a:rPr lang="en-US" sz="800" smtClean="0"/>
              <a:t>Name: Yo Yo Co.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Notes: Company Address is required in order to create Entity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Second, create ~reports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0E598CC-0438-403B-B5C8-9AC654D19ADC}" type="slidenum">
              <a:rPr lang="en-US" smtClean="0"/>
              <a:pPr/>
              <a:t>82</a:t>
            </a:fld>
            <a:endParaRPr lang="en-US" smtClean="0"/>
          </a:p>
        </p:txBody>
      </p:sp>
      <p:sp>
        <p:nvSpPr>
          <p:cNvPr id="1484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4848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r>
              <a:rPr lang="en-US" sz="800" smtClean="0"/>
              <a:t>Quick Start Activities:</a:t>
            </a:r>
          </a:p>
          <a:p>
            <a:pPr eaLnBrk="1" hangingPunct="1"/>
            <a:r>
              <a:rPr lang="en-US" sz="800" smtClean="0"/>
              <a:t>Source: Page 86, Enter Your Company Address.</a:t>
            </a:r>
          </a:p>
          <a:p>
            <a:pPr eaLnBrk="1" hangingPunct="1"/>
            <a:r>
              <a:rPr lang="en-US" sz="800" smtClean="0"/>
              <a:t>Changes:</a:t>
            </a:r>
          </a:p>
          <a:p>
            <a:pPr eaLnBrk="1" hangingPunct="1"/>
            <a:r>
              <a:rPr lang="en-US" sz="800" smtClean="0"/>
              <a:t>You need to setup a company address so it can be used when you setup your entity.</a:t>
            </a:r>
          </a:p>
          <a:p>
            <a:pPr eaLnBrk="1" hangingPunct="1"/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pPr eaLnBrk="1" hangingPunct="1"/>
            <a:r>
              <a:rPr lang="en-US" sz="800" smtClean="0"/>
              <a:t>No need to enter address for ~screens. It doesn’t work for Desktop2.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First, create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2.12 Company Address Maintenance</a:t>
            </a:r>
          </a:p>
          <a:p>
            <a:pPr eaLnBrk="1" hangingPunct="1"/>
            <a:r>
              <a:rPr lang="en-US" sz="800" smtClean="0"/>
              <a:t>Fields to populate:</a:t>
            </a:r>
          </a:p>
          <a:p>
            <a:pPr eaLnBrk="1" hangingPunct="1"/>
            <a:r>
              <a:rPr lang="en-US" sz="800" smtClean="0"/>
              <a:t>Name: Yo Yo Co.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Notes: Company Address is required in order to create Entity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Second, create ~reports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2333D7C-4475-4DC2-A11C-2C37CBE8FF96}" type="slidenum">
              <a:rPr lang="en-US" smtClean="0"/>
              <a:pPr/>
              <a:t>83</a:t>
            </a:fld>
            <a:endParaRPr lang="en-US" smtClean="0"/>
          </a:p>
        </p:txBody>
      </p:sp>
      <p:sp>
        <p:nvSpPr>
          <p:cNvPr id="1495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4950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r>
              <a:rPr lang="en-US" sz="800" smtClean="0"/>
              <a:t>Quick Start Activities:</a:t>
            </a:r>
          </a:p>
          <a:p>
            <a:pPr eaLnBrk="1" hangingPunct="1"/>
            <a:r>
              <a:rPr lang="en-US" sz="800" smtClean="0"/>
              <a:t>Source: Page 86, Enter Your Company Address.</a:t>
            </a:r>
          </a:p>
          <a:p>
            <a:pPr eaLnBrk="1" hangingPunct="1"/>
            <a:r>
              <a:rPr lang="en-US" sz="800" smtClean="0"/>
              <a:t>Changes:</a:t>
            </a:r>
          </a:p>
          <a:p>
            <a:pPr eaLnBrk="1" hangingPunct="1"/>
            <a:r>
              <a:rPr lang="en-US" sz="800" smtClean="0"/>
              <a:t>You need to setup a company address so it can be used when you setup your entity.</a:t>
            </a:r>
          </a:p>
          <a:p>
            <a:pPr eaLnBrk="1" hangingPunct="1"/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pPr eaLnBrk="1" hangingPunct="1"/>
            <a:r>
              <a:rPr lang="en-US" sz="800" smtClean="0"/>
              <a:t>No need to enter address for ~screens. It doesn’t work for Desktop2.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First, create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2.12 Company Address Maintenance</a:t>
            </a:r>
          </a:p>
          <a:p>
            <a:pPr eaLnBrk="1" hangingPunct="1"/>
            <a:r>
              <a:rPr lang="en-US" sz="800" smtClean="0"/>
              <a:t>Fields to populate:</a:t>
            </a:r>
          </a:p>
          <a:p>
            <a:pPr eaLnBrk="1" hangingPunct="1"/>
            <a:r>
              <a:rPr lang="en-US" sz="800" smtClean="0"/>
              <a:t>Name: Yo Yo Co.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Notes: Company Address is required in order to create Entity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Second, create ~reports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8DD2BE2-83F1-490F-BD97-614448E960CC}" type="slidenum">
              <a:rPr lang="en-US" smtClean="0"/>
              <a:pPr/>
              <a:t>84</a:t>
            </a:fld>
            <a:endParaRPr lang="en-US" smtClean="0"/>
          </a:p>
        </p:txBody>
      </p:sp>
      <p:sp>
        <p:nvSpPr>
          <p:cNvPr id="150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5053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r>
              <a:rPr lang="en-US" sz="800" smtClean="0"/>
              <a:t>Quick Start Activities:</a:t>
            </a:r>
          </a:p>
          <a:p>
            <a:pPr eaLnBrk="1" hangingPunct="1"/>
            <a:r>
              <a:rPr lang="en-US" sz="800" smtClean="0"/>
              <a:t>Source: Page 86, Enter Your Company Address.</a:t>
            </a:r>
          </a:p>
          <a:p>
            <a:pPr eaLnBrk="1" hangingPunct="1"/>
            <a:r>
              <a:rPr lang="en-US" sz="800" smtClean="0"/>
              <a:t>Changes:</a:t>
            </a:r>
          </a:p>
          <a:p>
            <a:pPr eaLnBrk="1" hangingPunct="1"/>
            <a:r>
              <a:rPr lang="en-US" sz="800" smtClean="0"/>
              <a:t>You need to setup a company address so it can be used when you setup your entity.</a:t>
            </a:r>
          </a:p>
          <a:p>
            <a:pPr eaLnBrk="1" hangingPunct="1"/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pPr eaLnBrk="1" hangingPunct="1"/>
            <a:r>
              <a:rPr lang="en-US" sz="800" smtClean="0"/>
              <a:t>No need to enter address for ~screens. It doesn’t work for Desktop2.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First, create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2.12 Company Address Maintenance</a:t>
            </a:r>
          </a:p>
          <a:p>
            <a:pPr eaLnBrk="1" hangingPunct="1"/>
            <a:r>
              <a:rPr lang="en-US" sz="800" smtClean="0"/>
              <a:t>Fields to populate:</a:t>
            </a:r>
          </a:p>
          <a:p>
            <a:pPr eaLnBrk="1" hangingPunct="1"/>
            <a:r>
              <a:rPr lang="en-US" sz="800" smtClean="0"/>
              <a:t>Name: Yo Yo Co.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Notes: Company Address is required in order to create Entity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Second, create ~reports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37604B6-8706-4BF2-B647-E5AE25E92D91}" type="slidenum">
              <a:rPr lang="en-US" smtClean="0"/>
              <a:pPr/>
              <a:t>85</a:t>
            </a:fld>
            <a:endParaRPr lang="en-US" smtClean="0"/>
          </a:p>
        </p:txBody>
      </p:sp>
      <p:sp>
        <p:nvSpPr>
          <p:cNvPr id="151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5155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r>
              <a:rPr lang="en-US" sz="800" smtClean="0"/>
              <a:t>Quick Start Activities:</a:t>
            </a:r>
          </a:p>
          <a:p>
            <a:pPr eaLnBrk="1" hangingPunct="1"/>
            <a:r>
              <a:rPr lang="en-US" sz="800" smtClean="0"/>
              <a:t>Source: Page 86, Enter Your Company Address.</a:t>
            </a:r>
          </a:p>
          <a:p>
            <a:pPr eaLnBrk="1" hangingPunct="1"/>
            <a:r>
              <a:rPr lang="en-US" sz="800" smtClean="0"/>
              <a:t>Changes:</a:t>
            </a:r>
          </a:p>
          <a:p>
            <a:pPr eaLnBrk="1" hangingPunct="1"/>
            <a:r>
              <a:rPr lang="en-US" sz="800" smtClean="0"/>
              <a:t>You need to setup a company address so it can be used when you setup your entity.</a:t>
            </a:r>
          </a:p>
          <a:p>
            <a:pPr eaLnBrk="1" hangingPunct="1"/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pPr eaLnBrk="1" hangingPunct="1"/>
            <a:r>
              <a:rPr lang="en-US" sz="800" smtClean="0"/>
              <a:t>No need to enter address for ~screens. It doesn’t work for Desktop2.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First, create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2.12 Company Address Maintenance</a:t>
            </a:r>
          </a:p>
          <a:p>
            <a:pPr eaLnBrk="1" hangingPunct="1"/>
            <a:r>
              <a:rPr lang="en-US" sz="800" smtClean="0"/>
              <a:t>Fields to populate:</a:t>
            </a:r>
          </a:p>
          <a:p>
            <a:pPr eaLnBrk="1" hangingPunct="1"/>
            <a:r>
              <a:rPr lang="en-US" sz="800" smtClean="0"/>
              <a:t>Name: Yo Yo Co.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Notes: Company Address is required in order to create Entity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Second, create ~reports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05E4A3B-59B6-4BC6-B00B-FA0190EAE46C}" type="slidenum">
              <a:rPr lang="en-US" smtClean="0"/>
              <a:pPr/>
              <a:t>86</a:t>
            </a:fld>
            <a:endParaRPr lang="en-US" smtClean="0"/>
          </a:p>
        </p:txBody>
      </p:sp>
      <p:sp>
        <p:nvSpPr>
          <p:cNvPr id="152579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52580" name="Rectangle 1027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r>
              <a:rPr lang="en-US" sz="800" smtClean="0"/>
              <a:t>Quick Start Activities:</a:t>
            </a:r>
          </a:p>
          <a:p>
            <a:pPr eaLnBrk="1" hangingPunct="1"/>
            <a:r>
              <a:rPr lang="en-US" sz="800" smtClean="0"/>
              <a:t>Source: Page 86, Enter Your Company Address.</a:t>
            </a:r>
          </a:p>
          <a:p>
            <a:pPr eaLnBrk="1" hangingPunct="1"/>
            <a:r>
              <a:rPr lang="en-US" sz="800" smtClean="0"/>
              <a:t>Changes:</a:t>
            </a:r>
          </a:p>
          <a:p>
            <a:pPr eaLnBrk="1" hangingPunct="1"/>
            <a:r>
              <a:rPr lang="en-US" sz="800" smtClean="0"/>
              <a:t>You need to setup a company address so it can be used when you setup your entity.</a:t>
            </a:r>
          </a:p>
          <a:p>
            <a:pPr eaLnBrk="1" hangingPunct="1"/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pPr eaLnBrk="1" hangingPunct="1"/>
            <a:r>
              <a:rPr lang="en-US" sz="800" smtClean="0"/>
              <a:t>No need to enter address for ~screens. It doesn’t work for Desktop2.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First, create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2.12 Company Address Maintenance</a:t>
            </a:r>
          </a:p>
          <a:p>
            <a:pPr eaLnBrk="1" hangingPunct="1"/>
            <a:r>
              <a:rPr lang="en-US" sz="800" smtClean="0"/>
              <a:t>Fields to populate:</a:t>
            </a:r>
          </a:p>
          <a:p>
            <a:pPr eaLnBrk="1" hangingPunct="1"/>
            <a:r>
              <a:rPr lang="en-US" sz="800" smtClean="0"/>
              <a:t>Name: Yo Yo Co.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Notes: Company Address is required in order to create Entity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Second, create ~reports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67A2330-4E15-4002-A8C9-410DFCF7C74A}" type="slidenum">
              <a:rPr lang="en-US" smtClean="0"/>
              <a:pPr/>
              <a:t>87</a:t>
            </a:fld>
            <a:endParaRPr lang="en-US" smtClean="0"/>
          </a:p>
        </p:txBody>
      </p:sp>
      <p:sp>
        <p:nvSpPr>
          <p:cNvPr id="153603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53604" name="Rectangle 1027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r>
              <a:rPr lang="en-US" sz="800" smtClean="0"/>
              <a:t>Quick Start Activities:</a:t>
            </a:r>
          </a:p>
          <a:p>
            <a:pPr eaLnBrk="1" hangingPunct="1"/>
            <a:r>
              <a:rPr lang="en-US" sz="800" smtClean="0"/>
              <a:t>Source: Page 86, Enter Your Company Address.</a:t>
            </a:r>
          </a:p>
          <a:p>
            <a:pPr eaLnBrk="1" hangingPunct="1"/>
            <a:r>
              <a:rPr lang="en-US" sz="800" smtClean="0"/>
              <a:t>Changes:</a:t>
            </a:r>
          </a:p>
          <a:p>
            <a:pPr eaLnBrk="1" hangingPunct="1"/>
            <a:r>
              <a:rPr lang="en-US" sz="800" smtClean="0"/>
              <a:t>You need to setup a company address so it can be used when you setup your entity.</a:t>
            </a:r>
          </a:p>
          <a:p>
            <a:pPr eaLnBrk="1" hangingPunct="1"/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pPr eaLnBrk="1" hangingPunct="1"/>
            <a:r>
              <a:rPr lang="en-US" sz="800" smtClean="0"/>
              <a:t>No need to enter address for ~screens. It doesn’t work for Desktop2.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First, create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2.12 Company Address Maintenance</a:t>
            </a:r>
          </a:p>
          <a:p>
            <a:pPr eaLnBrk="1" hangingPunct="1"/>
            <a:r>
              <a:rPr lang="en-US" sz="800" smtClean="0"/>
              <a:t>Fields to populate:</a:t>
            </a:r>
          </a:p>
          <a:p>
            <a:pPr eaLnBrk="1" hangingPunct="1"/>
            <a:r>
              <a:rPr lang="en-US" sz="800" smtClean="0"/>
              <a:t>Name: Yo Yo Co.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Notes: Company Address is required in order to create Entity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Second, create ~reports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1F68B7D-4294-497D-919D-DE48EDFDB6AA}" type="slidenum">
              <a:rPr lang="en-US" smtClean="0"/>
              <a:pPr/>
              <a:t>89</a:t>
            </a:fld>
            <a:endParaRPr lang="en-US" smtClean="0"/>
          </a:p>
        </p:txBody>
      </p:sp>
      <p:sp>
        <p:nvSpPr>
          <p:cNvPr id="1546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5462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r>
              <a:rPr lang="en-US" sz="800" smtClean="0"/>
              <a:t>Quick Start Activities:</a:t>
            </a:r>
          </a:p>
          <a:p>
            <a:pPr eaLnBrk="1" hangingPunct="1"/>
            <a:r>
              <a:rPr lang="en-US" sz="800" smtClean="0"/>
              <a:t>Source: Page 86, Enter Your Company Address.</a:t>
            </a:r>
          </a:p>
          <a:p>
            <a:pPr eaLnBrk="1" hangingPunct="1"/>
            <a:r>
              <a:rPr lang="en-US" sz="800" smtClean="0"/>
              <a:t>Changes:</a:t>
            </a:r>
          </a:p>
          <a:p>
            <a:pPr eaLnBrk="1" hangingPunct="1"/>
            <a:r>
              <a:rPr lang="en-US" sz="800" smtClean="0"/>
              <a:t>You need to setup a company address so it can be used when you setup your entity.</a:t>
            </a:r>
          </a:p>
          <a:p>
            <a:pPr eaLnBrk="1" hangingPunct="1"/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pPr eaLnBrk="1" hangingPunct="1"/>
            <a:r>
              <a:rPr lang="en-US" sz="800" smtClean="0"/>
              <a:t>No need to enter address for ~screens. It doesn’t work for Desktop2.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First, create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2.12 Company Address Maintenance</a:t>
            </a:r>
          </a:p>
          <a:p>
            <a:pPr eaLnBrk="1" hangingPunct="1"/>
            <a:r>
              <a:rPr lang="en-US" sz="800" smtClean="0"/>
              <a:t>Fields to populate:</a:t>
            </a:r>
          </a:p>
          <a:p>
            <a:pPr eaLnBrk="1" hangingPunct="1"/>
            <a:r>
              <a:rPr lang="en-US" sz="800" smtClean="0"/>
              <a:t>Name: Yo Yo Co.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Notes: Company Address is required in order to create Entity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Second, create ~reports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A2F4CBE-3669-4988-8730-5160369C8BBB}" type="slidenum">
              <a:rPr lang="en-US" smtClean="0"/>
              <a:pPr/>
              <a:t>90</a:t>
            </a:fld>
            <a:endParaRPr lang="en-US" smtClean="0"/>
          </a:p>
        </p:txBody>
      </p:sp>
      <p:sp>
        <p:nvSpPr>
          <p:cNvPr id="155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5565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r>
              <a:rPr lang="en-US" sz="800" smtClean="0"/>
              <a:t>Quick Start Activities:</a:t>
            </a:r>
          </a:p>
          <a:p>
            <a:pPr eaLnBrk="1" hangingPunct="1"/>
            <a:r>
              <a:rPr lang="en-US" sz="800" smtClean="0"/>
              <a:t>Source: Page 86, Enter Your Company Address.</a:t>
            </a:r>
          </a:p>
          <a:p>
            <a:pPr eaLnBrk="1" hangingPunct="1"/>
            <a:r>
              <a:rPr lang="en-US" sz="800" smtClean="0"/>
              <a:t>Changes:</a:t>
            </a:r>
          </a:p>
          <a:p>
            <a:pPr eaLnBrk="1" hangingPunct="1"/>
            <a:r>
              <a:rPr lang="en-US" sz="800" smtClean="0"/>
              <a:t>You need to setup a company address so it can be used when you setup your entity.</a:t>
            </a:r>
          </a:p>
          <a:p>
            <a:pPr eaLnBrk="1" hangingPunct="1"/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pPr eaLnBrk="1" hangingPunct="1"/>
            <a:r>
              <a:rPr lang="en-US" sz="800" smtClean="0"/>
              <a:t>No need to enter address for ~screens. It doesn’t work for Desktop2.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First, create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2.12 Company Address Maintenance</a:t>
            </a:r>
          </a:p>
          <a:p>
            <a:pPr eaLnBrk="1" hangingPunct="1"/>
            <a:r>
              <a:rPr lang="en-US" sz="800" smtClean="0"/>
              <a:t>Fields to populate:</a:t>
            </a:r>
          </a:p>
          <a:p>
            <a:pPr eaLnBrk="1" hangingPunct="1"/>
            <a:r>
              <a:rPr lang="en-US" sz="800" smtClean="0"/>
              <a:t>Name: Yo Yo Co.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Notes: Company Address is required in order to create Entity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Second, create ~reports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5F49DCB-87D4-471E-BA04-1F49EC05AC1E}" type="slidenum">
              <a:rPr lang="en-US" smtClean="0"/>
              <a:pPr/>
              <a:t>10</a:t>
            </a:fld>
            <a:endParaRPr lang="en-US" smtClean="0"/>
          </a:p>
        </p:txBody>
      </p:sp>
      <p:sp>
        <p:nvSpPr>
          <p:cNvPr id="1013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0138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r>
              <a:rPr lang="en-US" sz="800" smtClean="0"/>
              <a:t>Quick Start Activities:</a:t>
            </a:r>
          </a:p>
          <a:p>
            <a:pPr eaLnBrk="1" hangingPunct="1"/>
            <a:r>
              <a:rPr lang="en-US" sz="800" smtClean="0"/>
              <a:t>Source: Page 86, Enter Your Company Address.</a:t>
            </a:r>
          </a:p>
          <a:p>
            <a:pPr eaLnBrk="1" hangingPunct="1"/>
            <a:r>
              <a:rPr lang="en-US" sz="800" smtClean="0"/>
              <a:t>Changes:</a:t>
            </a:r>
          </a:p>
          <a:p>
            <a:pPr eaLnBrk="1" hangingPunct="1"/>
            <a:r>
              <a:rPr lang="en-US" sz="800" smtClean="0"/>
              <a:t>You need to setup a company address so it can be used when you setup your entity.</a:t>
            </a:r>
          </a:p>
          <a:p>
            <a:pPr eaLnBrk="1" hangingPunct="1"/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pPr eaLnBrk="1" hangingPunct="1"/>
            <a:r>
              <a:rPr lang="en-US" sz="800" smtClean="0"/>
              <a:t>No need to enter address for ~screens. It doesn’t work for Desktop2.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First, create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2.12 Company Address Maintenance</a:t>
            </a:r>
          </a:p>
          <a:p>
            <a:pPr eaLnBrk="1" hangingPunct="1"/>
            <a:r>
              <a:rPr lang="en-US" sz="800" smtClean="0"/>
              <a:t>Fields to populate:</a:t>
            </a:r>
          </a:p>
          <a:p>
            <a:pPr eaLnBrk="1" hangingPunct="1"/>
            <a:r>
              <a:rPr lang="en-US" sz="800" smtClean="0"/>
              <a:t>Name: Yo Yo Co.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Notes: Company Address is required in order to create Entity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Second, create ~reports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32A4788-4F83-48B2-913F-6B89C6A10E22}" type="slidenum">
              <a:rPr lang="en-US" smtClean="0"/>
              <a:pPr/>
              <a:t>11</a:t>
            </a:fld>
            <a:endParaRPr lang="en-US" smtClean="0"/>
          </a:p>
        </p:txBody>
      </p:sp>
      <p:sp>
        <p:nvSpPr>
          <p:cNvPr id="1024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0240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r>
              <a:rPr lang="en-US" sz="800" smtClean="0"/>
              <a:t>Quick Start Activities:</a:t>
            </a:r>
          </a:p>
          <a:p>
            <a:pPr eaLnBrk="1" hangingPunct="1"/>
            <a:r>
              <a:rPr lang="en-US" sz="800" smtClean="0"/>
              <a:t>Source: Page 86, Enter Your Company Address.</a:t>
            </a:r>
          </a:p>
          <a:p>
            <a:pPr eaLnBrk="1" hangingPunct="1"/>
            <a:r>
              <a:rPr lang="en-US" sz="800" smtClean="0"/>
              <a:t>Changes:</a:t>
            </a:r>
          </a:p>
          <a:p>
            <a:pPr eaLnBrk="1" hangingPunct="1"/>
            <a:r>
              <a:rPr lang="en-US" sz="800" smtClean="0"/>
              <a:t>You need to setup a company address so it can be used when you setup your entity.</a:t>
            </a:r>
          </a:p>
          <a:p>
            <a:pPr eaLnBrk="1" hangingPunct="1"/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pPr eaLnBrk="1" hangingPunct="1"/>
            <a:r>
              <a:rPr lang="en-US" sz="800" smtClean="0"/>
              <a:t>No need to enter address for ~screens. It doesn’t work for Desktop2.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First, create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2.12 Company Address Maintenance</a:t>
            </a:r>
          </a:p>
          <a:p>
            <a:pPr eaLnBrk="1" hangingPunct="1"/>
            <a:r>
              <a:rPr lang="en-US" sz="800" smtClean="0"/>
              <a:t>Fields to populate:</a:t>
            </a:r>
          </a:p>
          <a:p>
            <a:pPr eaLnBrk="1" hangingPunct="1"/>
            <a:r>
              <a:rPr lang="en-US" sz="800" smtClean="0"/>
              <a:t>Name: Yo Yo Co.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Notes: Company Address is required in order to create Entity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Second, create ~reports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C1457CE-74B0-4CD6-842E-409D48695010}" type="slidenum">
              <a:rPr lang="en-US" smtClean="0"/>
              <a:pPr/>
              <a:t>12</a:t>
            </a:fld>
            <a:endParaRPr lang="en-US" smtClean="0"/>
          </a:p>
        </p:txBody>
      </p:sp>
      <p:sp>
        <p:nvSpPr>
          <p:cNvPr id="1034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0342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r>
              <a:rPr lang="en-US" sz="800" smtClean="0"/>
              <a:t>Quick Start Activities:</a:t>
            </a:r>
          </a:p>
          <a:p>
            <a:pPr eaLnBrk="1" hangingPunct="1"/>
            <a:r>
              <a:rPr lang="en-US" sz="800" smtClean="0"/>
              <a:t>Source: Page 86, Enter Your Company Address.</a:t>
            </a:r>
          </a:p>
          <a:p>
            <a:pPr eaLnBrk="1" hangingPunct="1"/>
            <a:r>
              <a:rPr lang="en-US" sz="800" smtClean="0"/>
              <a:t>Changes:</a:t>
            </a:r>
          </a:p>
          <a:p>
            <a:pPr eaLnBrk="1" hangingPunct="1"/>
            <a:r>
              <a:rPr lang="en-US" sz="800" smtClean="0"/>
              <a:t>You need to setup a company address so it can be used when you setup your entity.</a:t>
            </a:r>
          </a:p>
          <a:p>
            <a:pPr eaLnBrk="1" hangingPunct="1"/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pPr eaLnBrk="1" hangingPunct="1"/>
            <a:r>
              <a:rPr lang="en-US" sz="800" smtClean="0"/>
              <a:t>No need to enter address for ~screens. It doesn’t work for Desktop2.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First, create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2.12 Company Address Maintenance</a:t>
            </a:r>
          </a:p>
          <a:p>
            <a:pPr eaLnBrk="1" hangingPunct="1"/>
            <a:r>
              <a:rPr lang="en-US" sz="800" smtClean="0"/>
              <a:t>Fields to populate:</a:t>
            </a:r>
          </a:p>
          <a:p>
            <a:pPr eaLnBrk="1" hangingPunct="1"/>
            <a:r>
              <a:rPr lang="en-US" sz="800" smtClean="0"/>
              <a:t>Name: Yo Yo Co.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Notes: Company Address is required in order to create Entity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Second, create ~reports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1B11F2-9A9F-4DF6-9303-18F8A374D33A}" type="slidenum">
              <a:rPr lang="en-US" smtClean="0"/>
              <a:pPr/>
              <a:t>13</a:t>
            </a:fld>
            <a:endParaRPr lang="en-US" smtClean="0"/>
          </a:p>
        </p:txBody>
      </p:sp>
      <p:sp>
        <p:nvSpPr>
          <p:cNvPr id="1044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0445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r>
              <a:rPr lang="en-US" sz="800" smtClean="0"/>
              <a:t>Quick Start Activities:</a:t>
            </a:r>
          </a:p>
          <a:p>
            <a:pPr eaLnBrk="1" hangingPunct="1"/>
            <a:r>
              <a:rPr lang="en-US" sz="800" smtClean="0"/>
              <a:t>Source: Page 86, Enter Your Company Address.</a:t>
            </a:r>
          </a:p>
          <a:p>
            <a:pPr eaLnBrk="1" hangingPunct="1"/>
            <a:r>
              <a:rPr lang="en-US" sz="800" smtClean="0"/>
              <a:t>Changes:</a:t>
            </a:r>
          </a:p>
          <a:p>
            <a:pPr eaLnBrk="1" hangingPunct="1"/>
            <a:r>
              <a:rPr lang="en-US" sz="800" smtClean="0"/>
              <a:t>You need to setup a company address so it can be used when you setup your entity.</a:t>
            </a:r>
          </a:p>
          <a:p>
            <a:pPr eaLnBrk="1" hangingPunct="1"/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pPr eaLnBrk="1" hangingPunct="1"/>
            <a:r>
              <a:rPr lang="en-US" sz="800" smtClean="0"/>
              <a:t>No need to enter address for ~screens. It doesn’t work for Desktop2.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First, create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2.12 Company Address Maintenance</a:t>
            </a:r>
          </a:p>
          <a:p>
            <a:pPr eaLnBrk="1" hangingPunct="1"/>
            <a:r>
              <a:rPr lang="en-US" sz="800" smtClean="0"/>
              <a:t>Fields to populate:</a:t>
            </a:r>
          </a:p>
          <a:p>
            <a:pPr eaLnBrk="1" hangingPunct="1"/>
            <a:r>
              <a:rPr lang="en-US" sz="800" smtClean="0"/>
              <a:t>Name: Yo Yo Co.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Notes: Company Address is required in order to create Entity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Second, create ~reports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06_corp_ppt_Templat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9699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9699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QS-PL-</a:t>
            </a:r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2038350" cy="5943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62650" cy="5943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QS-PL-</a:t>
            </a:r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QS-PL-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QS-PL-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QS-PL-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7192710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QS-PL-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23692423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QS-PL-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29553555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QS-PL-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706750990"/>
      </p:ext>
    </p:extLst>
  </p:cSld>
  <p:clrMapOvr>
    <a:masterClrMapping/>
  </p:clrMapOvr>
  <p:hf sldNum="0" hd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699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9699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QS-PL-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QS-PL-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QS-PL-</a:t>
            </a:r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QS-PL-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QS-PL-</a:t>
            </a:r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QS-PL-</a:t>
            </a:r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QS-PL-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QS-PL-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10" Type="http://schemas.openxmlformats.org/officeDocument/2006/relationships/image" Target="../media/image3.png"/><Relationship Id="rId4" Type="http://schemas.openxmlformats.org/officeDocument/2006/relationships/slideLayout" Target="../slideLayouts/slideLayout15.xml"/><Relationship Id="rId9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0188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95972" name="Text Box 4"/>
          <p:cNvSpPr txBox="1">
            <a:spLocks noChangeArrowheads="1"/>
          </p:cNvSpPr>
          <p:nvPr/>
        </p:nvSpPr>
        <p:spPr bwMode="auto">
          <a:xfrm>
            <a:off x="66675" y="6584950"/>
            <a:ext cx="1143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1000" b="0">
                <a:solidFill>
                  <a:schemeClr val="bg2"/>
                </a:solidFill>
              </a:rPr>
              <a:t>QAD Proprietary</a:t>
            </a:r>
          </a:p>
        </p:txBody>
      </p:sp>
      <p:pic>
        <p:nvPicPr>
          <p:cNvPr id="1029" name="Picture 5" descr="pg2_graphic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95975" name="Rectangle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313613" y="6619875"/>
            <a:ext cx="1754187" cy="20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800" b="0">
                <a:latin typeface="Arial" charset="0"/>
              </a:defRPr>
            </a:lvl1pPr>
          </a:lstStyle>
          <a:p>
            <a:pPr>
              <a:defRPr/>
            </a:pPr>
            <a:r>
              <a:rPr lang="en-US" dirty="0" smtClean="0"/>
              <a:t>QS-PL-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hf sldNum="0" hd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890C4C"/>
        </a:buClr>
        <a:buFont typeface="Webdings" pitchFamily="18" charset="2"/>
        <a:buChar char="5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ct val="90000"/>
        </a:lnSpc>
        <a:spcBef>
          <a:spcPct val="2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lr>
          <a:srgbClr val="2461AA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lnSpc>
          <a:spcPct val="85000"/>
        </a:lnSpc>
        <a:spcBef>
          <a:spcPct val="1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 smtClean="0"/>
              <a:t>QS-PL-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6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6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6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6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6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6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6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6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6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6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6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6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6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6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6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6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6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6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6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6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6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6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6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6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6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6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6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6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6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6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6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6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6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6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6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6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3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6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6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3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6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6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6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6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6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3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6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6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6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6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79.png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6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16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6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QAD</a:t>
            </a:r>
            <a:r>
              <a:rPr lang="zh-CN" altLang="en-US" dirty="0" smtClean="0"/>
              <a:t>企业应用系统企业版</a:t>
            </a:r>
            <a:endParaRPr lang="en-US" dirty="0" smtClean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sz="quarter" idx="10"/>
          </p:nvPr>
        </p:nvSpPr>
        <p:spPr/>
        <p:txBody>
          <a:bodyPr/>
          <a:lstStyle/>
          <a:p>
            <a:pPr eaLnBrk="1" hangingPunct="1"/>
            <a:r>
              <a:rPr lang="zh-CN" altLang="en-US" sz="2800" dirty="0" smtClean="0"/>
              <a:t>计划</a:t>
            </a:r>
            <a:endParaRPr lang="en-US" sz="280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Title 4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产成品计划</a:t>
            </a:r>
            <a:r>
              <a:rPr lang="en-US" dirty="0" smtClean="0"/>
              <a:t>: </a:t>
            </a:r>
            <a:r>
              <a:rPr lang="zh-CN" altLang="en-US" dirty="0" smtClean="0"/>
              <a:t>主计划</a:t>
            </a:r>
            <a:endParaRPr lang="en-US" dirty="0"/>
          </a:p>
        </p:txBody>
      </p:sp>
      <p:sp>
        <p:nvSpPr>
          <p:cNvPr id="1229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QS-PL-090</a:t>
            </a:r>
          </a:p>
        </p:txBody>
      </p:sp>
      <p:grpSp>
        <p:nvGrpSpPr>
          <p:cNvPr id="46" name="Group 45"/>
          <p:cNvGrpSpPr/>
          <p:nvPr/>
        </p:nvGrpSpPr>
        <p:grpSpPr>
          <a:xfrm>
            <a:off x="904875" y="1152369"/>
            <a:ext cx="7318375" cy="4776787"/>
            <a:chOff x="904875" y="1378617"/>
            <a:chExt cx="7318375" cy="4776787"/>
          </a:xfrm>
        </p:grpSpPr>
        <p:sp>
          <p:nvSpPr>
            <p:cNvPr id="511008" name="Rectangle 1056"/>
            <p:cNvSpPr>
              <a:spLocks noChangeArrowheads="1"/>
            </p:cNvSpPr>
            <p:nvPr/>
          </p:nvSpPr>
          <p:spPr bwMode="auto">
            <a:xfrm>
              <a:off x="904875" y="1378617"/>
              <a:ext cx="4022725" cy="4195762"/>
            </a:xfrm>
            <a:prstGeom prst="rect">
              <a:avLst/>
            </a:prstGeom>
            <a:solidFill>
              <a:srgbClr val="D5E1DE"/>
            </a:solidFill>
            <a:ln w="9525">
              <a:solidFill>
                <a:schemeClr val="bg2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12293" name="Rectangle 1057"/>
            <p:cNvSpPr>
              <a:spLocks noChangeArrowheads="1"/>
            </p:cNvSpPr>
            <p:nvPr/>
          </p:nvSpPr>
          <p:spPr bwMode="auto">
            <a:xfrm>
              <a:off x="914400" y="1442117"/>
              <a:ext cx="4000500" cy="3536866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lIns="90488" tIns="44450" rIns="90488" bIns="44450">
              <a:spAutoFit/>
            </a:bodyPr>
            <a:lstStyle/>
            <a:p>
              <a:pPr eaLnBrk="0" hangingPunct="0">
                <a:buClr>
                  <a:srgbClr val="729C91"/>
                </a:buClr>
              </a:pPr>
              <a:r>
                <a:rPr lang="zh-CN" altLang="en-US" sz="1800" b="0" dirty="0" smtClean="0">
                  <a:latin typeface="+mj-lt"/>
                </a:rPr>
                <a:t>主计划件</a:t>
              </a:r>
              <a:endParaRPr lang="en-US" sz="1800" b="0" dirty="0">
                <a:latin typeface="+mj-lt"/>
              </a:endParaRPr>
            </a:p>
            <a:p>
              <a:pPr eaLnBrk="0" hangingPunct="0">
                <a:spcBef>
                  <a:spcPct val="30000"/>
                </a:spcBef>
                <a:buClr>
                  <a:srgbClr val="729C91"/>
                </a:buClr>
                <a:buFontTx/>
                <a:buChar char="•"/>
              </a:pPr>
              <a:r>
                <a:rPr lang="en-US" sz="2000" b="0" dirty="0">
                  <a:latin typeface="+mj-lt"/>
                </a:rPr>
                <a:t> </a:t>
              </a:r>
              <a:r>
                <a:rPr lang="zh-CN" altLang="en-US" sz="2000" b="0" dirty="0" smtClean="0">
                  <a:latin typeface="+mj-lt"/>
                </a:rPr>
                <a:t>产成品</a:t>
              </a:r>
              <a:endParaRPr lang="en-US" sz="2000" b="0" dirty="0">
                <a:latin typeface="+mj-lt"/>
              </a:endParaRPr>
            </a:p>
            <a:p>
              <a:pPr eaLnBrk="0" hangingPunct="0">
                <a:buClr>
                  <a:srgbClr val="729C91"/>
                </a:buClr>
              </a:pPr>
              <a:endParaRPr lang="en-US" sz="2000" b="0" dirty="0">
                <a:latin typeface="+mj-lt"/>
              </a:endParaRPr>
            </a:p>
            <a:p>
              <a:pPr eaLnBrk="0" hangingPunct="0">
                <a:buClr>
                  <a:srgbClr val="729C91"/>
                </a:buClr>
                <a:buFontTx/>
                <a:buChar char="•"/>
              </a:pPr>
              <a:r>
                <a:rPr lang="en-US" sz="2000" b="0" dirty="0">
                  <a:latin typeface="+mj-lt"/>
                </a:rPr>
                <a:t> </a:t>
              </a:r>
              <a:r>
                <a:rPr lang="zh-CN" altLang="en-US" sz="2000" b="0" dirty="0" smtClean="0">
                  <a:latin typeface="+mj-lt"/>
                </a:rPr>
                <a:t>关键性的子装配件</a:t>
              </a:r>
              <a:endParaRPr lang="en-US" sz="2000" b="0" dirty="0">
                <a:latin typeface="+mj-lt"/>
              </a:endParaRPr>
            </a:p>
            <a:p>
              <a:pPr eaLnBrk="0" hangingPunct="0">
                <a:buClr>
                  <a:srgbClr val="729C91"/>
                </a:buClr>
                <a:buFontTx/>
                <a:buChar char="•"/>
              </a:pPr>
              <a:endParaRPr lang="en-US" sz="2000" b="0" dirty="0">
                <a:latin typeface="+mj-lt"/>
              </a:endParaRPr>
            </a:p>
            <a:p>
              <a:pPr eaLnBrk="0" hangingPunct="0">
                <a:buClr>
                  <a:srgbClr val="729C91"/>
                </a:buClr>
                <a:buFontTx/>
                <a:buChar char="•"/>
              </a:pPr>
              <a:r>
                <a:rPr lang="en-US" sz="2000" b="0" dirty="0">
                  <a:latin typeface="+mj-lt"/>
                </a:rPr>
                <a:t> </a:t>
              </a:r>
              <a:r>
                <a:rPr lang="zh-CN" altLang="en-US" sz="2000" b="0" dirty="0" smtClean="0">
                  <a:latin typeface="+mj-lt"/>
                </a:rPr>
                <a:t>备品备件</a:t>
              </a:r>
              <a:endParaRPr lang="en-US" altLang="zh-CN" sz="2000" b="0" dirty="0" smtClean="0">
                <a:latin typeface="+mj-lt"/>
              </a:endParaRPr>
            </a:p>
            <a:p>
              <a:pPr eaLnBrk="0" hangingPunct="0">
                <a:buClr>
                  <a:srgbClr val="729C91"/>
                </a:buClr>
                <a:buFontTx/>
                <a:buChar char="•"/>
              </a:pPr>
              <a:endParaRPr lang="en-US" sz="2000" b="0" dirty="0">
                <a:latin typeface="+mj-lt"/>
              </a:endParaRPr>
            </a:p>
            <a:p>
              <a:pPr eaLnBrk="0" hangingPunct="0">
                <a:buClr>
                  <a:srgbClr val="729C91"/>
                </a:buClr>
                <a:buFontTx/>
                <a:buChar char="•"/>
              </a:pPr>
              <a:r>
                <a:rPr lang="en-US" sz="2000" b="0" dirty="0">
                  <a:latin typeface="+mj-lt"/>
                </a:rPr>
                <a:t> </a:t>
              </a:r>
              <a:r>
                <a:rPr lang="zh-CN" altLang="en-US" sz="2000" b="0" dirty="0" smtClean="0">
                  <a:latin typeface="+mj-lt"/>
                </a:rPr>
                <a:t>关键部件</a:t>
              </a:r>
              <a:endParaRPr lang="en-US" sz="2000" b="0" dirty="0">
                <a:latin typeface="+mj-lt"/>
              </a:endParaRPr>
            </a:p>
            <a:p>
              <a:pPr eaLnBrk="0" hangingPunct="0">
                <a:buClr>
                  <a:srgbClr val="729C91"/>
                </a:buClr>
                <a:buFontTx/>
                <a:buChar char="•"/>
              </a:pPr>
              <a:endParaRPr lang="en-US" sz="2000" b="0" dirty="0">
                <a:latin typeface="+mj-lt"/>
              </a:endParaRPr>
            </a:p>
            <a:p>
              <a:pPr eaLnBrk="0" hangingPunct="0">
                <a:buClr>
                  <a:srgbClr val="729C91"/>
                </a:buClr>
                <a:buFontTx/>
                <a:buChar char="•"/>
              </a:pPr>
              <a:r>
                <a:rPr lang="en-US" sz="2000" b="0" dirty="0">
                  <a:latin typeface="+mj-lt"/>
                </a:rPr>
                <a:t> </a:t>
              </a:r>
              <a:r>
                <a:rPr lang="zh-CN" altLang="en-US" sz="2000" b="0" dirty="0" smtClean="0">
                  <a:latin typeface="+mj-lt"/>
                </a:rPr>
                <a:t>关键资源</a:t>
              </a:r>
              <a:endParaRPr lang="en-US" sz="2000" b="0" dirty="0">
                <a:latin typeface="+mj-lt"/>
              </a:endParaRPr>
            </a:p>
            <a:p>
              <a:pPr eaLnBrk="0" latinLnBrk="1" hangingPunct="0">
                <a:buClr>
                  <a:srgbClr val="729C91"/>
                </a:buClr>
                <a:buFontTx/>
                <a:buChar char="•"/>
              </a:pPr>
              <a:endParaRPr lang="en-US" sz="2000" dirty="0">
                <a:latin typeface="+mj-lt"/>
              </a:endParaRPr>
            </a:p>
          </p:txBody>
        </p:sp>
        <p:sp>
          <p:nvSpPr>
            <p:cNvPr id="12294" name="Line 1058"/>
            <p:cNvSpPr>
              <a:spLocks noChangeShapeType="1"/>
            </p:cNvSpPr>
            <p:nvPr/>
          </p:nvSpPr>
          <p:spPr bwMode="auto">
            <a:xfrm flipV="1">
              <a:off x="952500" y="1892967"/>
              <a:ext cx="3930650" cy="0"/>
            </a:xfrm>
            <a:prstGeom prst="line">
              <a:avLst/>
            </a:prstGeom>
            <a:noFill/>
            <a:ln w="28575">
              <a:solidFill>
                <a:srgbClr val="969696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11012" name="Rectangle 1060"/>
            <p:cNvSpPr>
              <a:spLocks noChangeArrowheads="1"/>
            </p:cNvSpPr>
            <p:nvPr/>
          </p:nvSpPr>
          <p:spPr bwMode="auto">
            <a:xfrm>
              <a:off x="4200525" y="1950117"/>
              <a:ext cx="4022725" cy="4205287"/>
            </a:xfrm>
            <a:prstGeom prst="rect">
              <a:avLst/>
            </a:prstGeom>
            <a:solidFill>
              <a:srgbClr val="FFE6CD"/>
            </a:solidFill>
            <a:ln w="9525">
              <a:solidFill>
                <a:srgbClr val="969696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12296" name="Rectangle 1061"/>
            <p:cNvSpPr>
              <a:spLocks noChangeArrowheads="1"/>
            </p:cNvSpPr>
            <p:nvPr/>
          </p:nvSpPr>
          <p:spPr bwMode="auto">
            <a:xfrm>
              <a:off x="4205288" y="2016792"/>
              <a:ext cx="4000500" cy="45910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lIns="90488" tIns="44450" rIns="90488" bIns="44450">
              <a:spAutoFit/>
            </a:bodyPr>
            <a:lstStyle/>
            <a:p>
              <a:pPr algn="ctr" eaLnBrk="0" hangingPunct="0"/>
              <a:r>
                <a:rPr lang="zh-CN" altLang="en-US" sz="2400" dirty="0" smtClean="0">
                  <a:latin typeface="+mj-lt"/>
                </a:rPr>
                <a:t>行动计划</a:t>
              </a:r>
              <a:endParaRPr lang="en-US" sz="2400" dirty="0">
                <a:latin typeface="+mj-lt"/>
              </a:endParaRPr>
            </a:p>
          </p:txBody>
        </p:sp>
        <p:sp>
          <p:nvSpPr>
            <p:cNvPr id="12297" name="Line 1062"/>
            <p:cNvSpPr>
              <a:spLocks noChangeShapeType="1"/>
            </p:cNvSpPr>
            <p:nvPr/>
          </p:nvSpPr>
          <p:spPr bwMode="auto">
            <a:xfrm>
              <a:off x="4257675" y="2435892"/>
              <a:ext cx="3930650" cy="0"/>
            </a:xfrm>
            <a:prstGeom prst="line">
              <a:avLst/>
            </a:prstGeom>
            <a:noFill/>
            <a:ln w="28575">
              <a:solidFill>
                <a:srgbClr val="969696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grpSp>
          <p:nvGrpSpPr>
            <p:cNvPr id="12298" name="Group 1118"/>
            <p:cNvGrpSpPr>
              <a:grpSpLocks/>
            </p:cNvGrpSpPr>
            <p:nvPr/>
          </p:nvGrpSpPr>
          <p:grpSpPr bwMode="auto">
            <a:xfrm>
              <a:off x="4856163" y="2502567"/>
              <a:ext cx="2808287" cy="3292475"/>
              <a:chOff x="2933" y="1905"/>
              <a:chExt cx="1769" cy="2074"/>
            </a:xfrm>
          </p:grpSpPr>
          <p:sp>
            <p:nvSpPr>
              <p:cNvPr id="12299" name="Freeform 1064"/>
              <p:cNvSpPr>
                <a:spLocks/>
              </p:cNvSpPr>
              <p:nvPr/>
            </p:nvSpPr>
            <p:spPr bwMode="auto">
              <a:xfrm>
                <a:off x="3104" y="2073"/>
                <a:ext cx="120" cy="218"/>
              </a:xfrm>
              <a:custGeom>
                <a:avLst/>
                <a:gdLst>
                  <a:gd name="T0" fmla="*/ 0 w 120"/>
                  <a:gd name="T1" fmla="*/ 217 h 218"/>
                  <a:gd name="T2" fmla="*/ 0 w 120"/>
                  <a:gd name="T3" fmla="*/ 0 h 218"/>
                  <a:gd name="T4" fmla="*/ 119 w 120"/>
                  <a:gd name="T5" fmla="*/ 0 h 218"/>
                  <a:gd name="T6" fmla="*/ 119 w 120"/>
                  <a:gd name="T7" fmla="*/ 217 h 218"/>
                  <a:gd name="T8" fmla="*/ 0 w 120"/>
                  <a:gd name="T9" fmla="*/ 217 h 2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0"/>
                  <a:gd name="T16" fmla="*/ 0 h 218"/>
                  <a:gd name="T17" fmla="*/ 120 w 120"/>
                  <a:gd name="T18" fmla="*/ 218 h 21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0" h="218">
                    <a:moveTo>
                      <a:pt x="0" y="217"/>
                    </a:moveTo>
                    <a:lnTo>
                      <a:pt x="0" y="0"/>
                    </a:lnTo>
                    <a:lnTo>
                      <a:pt x="119" y="0"/>
                    </a:lnTo>
                    <a:lnTo>
                      <a:pt x="119" y="217"/>
                    </a:lnTo>
                    <a:lnTo>
                      <a:pt x="0" y="217"/>
                    </a:lnTo>
                  </a:path>
                </a:pathLst>
              </a:custGeom>
              <a:solidFill>
                <a:srgbClr val="C4C4C4"/>
              </a:solidFill>
              <a:ln w="12700" cap="rnd" cmpd="sng">
                <a:solidFill>
                  <a:srgbClr val="969696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300" name="Freeform 1065"/>
              <p:cNvSpPr>
                <a:spLocks/>
              </p:cNvSpPr>
              <p:nvPr/>
            </p:nvSpPr>
            <p:spPr bwMode="auto">
              <a:xfrm>
                <a:off x="3251" y="2073"/>
                <a:ext cx="120" cy="218"/>
              </a:xfrm>
              <a:custGeom>
                <a:avLst/>
                <a:gdLst>
                  <a:gd name="T0" fmla="*/ 0 w 120"/>
                  <a:gd name="T1" fmla="*/ 217 h 218"/>
                  <a:gd name="T2" fmla="*/ 0 w 120"/>
                  <a:gd name="T3" fmla="*/ 0 h 218"/>
                  <a:gd name="T4" fmla="*/ 119 w 120"/>
                  <a:gd name="T5" fmla="*/ 0 h 218"/>
                  <a:gd name="T6" fmla="*/ 119 w 120"/>
                  <a:gd name="T7" fmla="*/ 217 h 218"/>
                  <a:gd name="T8" fmla="*/ 0 w 120"/>
                  <a:gd name="T9" fmla="*/ 217 h 2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0"/>
                  <a:gd name="T16" fmla="*/ 0 h 218"/>
                  <a:gd name="T17" fmla="*/ 120 w 120"/>
                  <a:gd name="T18" fmla="*/ 218 h 21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0" h="218">
                    <a:moveTo>
                      <a:pt x="0" y="217"/>
                    </a:moveTo>
                    <a:lnTo>
                      <a:pt x="0" y="0"/>
                    </a:lnTo>
                    <a:lnTo>
                      <a:pt x="119" y="0"/>
                    </a:lnTo>
                    <a:lnTo>
                      <a:pt x="119" y="217"/>
                    </a:lnTo>
                    <a:lnTo>
                      <a:pt x="0" y="217"/>
                    </a:lnTo>
                  </a:path>
                </a:pathLst>
              </a:custGeom>
              <a:solidFill>
                <a:srgbClr val="464646"/>
              </a:solidFill>
              <a:ln w="12700" cap="rnd" cmpd="sng">
                <a:solidFill>
                  <a:srgbClr val="969696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301" name="Freeform 1066"/>
              <p:cNvSpPr>
                <a:spLocks/>
              </p:cNvSpPr>
              <p:nvPr/>
            </p:nvSpPr>
            <p:spPr bwMode="auto">
              <a:xfrm>
                <a:off x="3340" y="2481"/>
                <a:ext cx="120" cy="218"/>
              </a:xfrm>
              <a:custGeom>
                <a:avLst/>
                <a:gdLst>
                  <a:gd name="T0" fmla="*/ 0 w 120"/>
                  <a:gd name="T1" fmla="*/ 217 h 218"/>
                  <a:gd name="T2" fmla="*/ 0 w 120"/>
                  <a:gd name="T3" fmla="*/ 0 h 218"/>
                  <a:gd name="T4" fmla="*/ 119 w 120"/>
                  <a:gd name="T5" fmla="*/ 0 h 218"/>
                  <a:gd name="T6" fmla="*/ 119 w 120"/>
                  <a:gd name="T7" fmla="*/ 217 h 218"/>
                  <a:gd name="T8" fmla="*/ 0 w 120"/>
                  <a:gd name="T9" fmla="*/ 217 h 2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0"/>
                  <a:gd name="T16" fmla="*/ 0 h 218"/>
                  <a:gd name="T17" fmla="*/ 120 w 120"/>
                  <a:gd name="T18" fmla="*/ 218 h 21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0" h="218">
                    <a:moveTo>
                      <a:pt x="0" y="217"/>
                    </a:moveTo>
                    <a:lnTo>
                      <a:pt x="0" y="0"/>
                    </a:lnTo>
                    <a:lnTo>
                      <a:pt x="119" y="0"/>
                    </a:lnTo>
                    <a:lnTo>
                      <a:pt x="119" y="217"/>
                    </a:lnTo>
                    <a:lnTo>
                      <a:pt x="0" y="217"/>
                    </a:lnTo>
                  </a:path>
                </a:pathLst>
              </a:custGeom>
              <a:solidFill>
                <a:srgbClr val="C4C4C4"/>
              </a:solidFill>
              <a:ln w="12700" cap="rnd" cmpd="sng">
                <a:solidFill>
                  <a:srgbClr val="969696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302" name="Freeform 1067"/>
              <p:cNvSpPr>
                <a:spLocks/>
              </p:cNvSpPr>
              <p:nvPr/>
            </p:nvSpPr>
            <p:spPr bwMode="auto">
              <a:xfrm>
                <a:off x="3487" y="2481"/>
                <a:ext cx="120" cy="218"/>
              </a:xfrm>
              <a:custGeom>
                <a:avLst/>
                <a:gdLst>
                  <a:gd name="T0" fmla="*/ 0 w 120"/>
                  <a:gd name="T1" fmla="*/ 217 h 218"/>
                  <a:gd name="T2" fmla="*/ 0 w 120"/>
                  <a:gd name="T3" fmla="*/ 0 h 218"/>
                  <a:gd name="T4" fmla="*/ 119 w 120"/>
                  <a:gd name="T5" fmla="*/ 0 h 218"/>
                  <a:gd name="T6" fmla="*/ 119 w 120"/>
                  <a:gd name="T7" fmla="*/ 217 h 218"/>
                  <a:gd name="T8" fmla="*/ 0 w 120"/>
                  <a:gd name="T9" fmla="*/ 217 h 2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0"/>
                  <a:gd name="T16" fmla="*/ 0 h 218"/>
                  <a:gd name="T17" fmla="*/ 120 w 120"/>
                  <a:gd name="T18" fmla="*/ 218 h 21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0" h="218">
                    <a:moveTo>
                      <a:pt x="0" y="217"/>
                    </a:moveTo>
                    <a:lnTo>
                      <a:pt x="0" y="0"/>
                    </a:lnTo>
                    <a:lnTo>
                      <a:pt x="119" y="0"/>
                    </a:lnTo>
                    <a:lnTo>
                      <a:pt x="119" y="217"/>
                    </a:lnTo>
                    <a:lnTo>
                      <a:pt x="0" y="217"/>
                    </a:lnTo>
                  </a:path>
                </a:pathLst>
              </a:custGeom>
              <a:solidFill>
                <a:srgbClr val="464646"/>
              </a:solidFill>
              <a:ln w="12700" cap="rnd" cmpd="sng">
                <a:solidFill>
                  <a:srgbClr val="969696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11020" name="Freeform 1068"/>
              <p:cNvSpPr>
                <a:spLocks/>
              </p:cNvSpPr>
              <p:nvPr/>
            </p:nvSpPr>
            <p:spPr bwMode="auto">
              <a:xfrm>
                <a:off x="2933" y="1905"/>
                <a:ext cx="1212" cy="1324"/>
              </a:xfrm>
              <a:custGeom>
                <a:avLst/>
                <a:gdLst/>
                <a:ahLst/>
                <a:cxnLst>
                  <a:cxn ang="0">
                    <a:pos x="1211" y="0"/>
                  </a:cxn>
                  <a:cxn ang="0">
                    <a:pos x="0" y="0"/>
                  </a:cxn>
                  <a:cxn ang="0">
                    <a:pos x="0" y="1323"/>
                  </a:cxn>
                  <a:cxn ang="0">
                    <a:pos x="1211" y="1323"/>
                  </a:cxn>
                  <a:cxn ang="0">
                    <a:pos x="1211" y="0"/>
                  </a:cxn>
                </a:cxnLst>
                <a:rect l="0" t="0" r="r" b="b"/>
                <a:pathLst>
                  <a:path w="1212" h="1324">
                    <a:moveTo>
                      <a:pt x="1211" y="0"/>
                    </a:moveTo>
                    <a:lnTo>
                      <a:pt x="0" y="0"/>
                    </a:lnTo>
                    <a:lnTo>
                      <a:pt x="0" y="1323"/>
                    </a:lnTo>
                    <a:lnTo>
                      <a:pt x="1211" y="1323"/>
                    </a:lnTo>
                    <a:lnTo>
                      <a:pt x="1211" y="0"/>
                    </a:lnTo>
                  </a:path>
                </a:pathLst>
              </a:custGeom>
              <a:solidFill>
                <a:srgbClr val="C4C4C4"/>
              </a:solidFill>
              <a:ln w="12700" cap="rnd" cmpd="sng">
                <a:solidFill>
                  <a:srgbClr val="969696"/>
                </a:solidFill>
                <a:prstDash val="solid"/>
                <a:round/>
                <a:headEnd type="none" w="med" len="med"/>
                <a:tailEnd type="none" w="med" len="med"/>
              </a:ln>
              <a:effectLst>
                <a:outerShdw dist="107763" dir="2700000" algn="ctr" rotWithShape="0">
                  <a:schemeClr val="tx1">
                    <a:lumMod val="75000"/>
                    <a:lumOff val="25000"/>
                  </a:schemeClr>
                </a:outerShdw>
              </a:effectLst>
            </p:spPr>
            <p:txBody>
              <a:bodyPr/>
              <a:lstStyle/>
              <a:p>
                <a:pPr>
                  <a:defRPr/>
                </a:pPr>
                <a:endParaRPr lang="en-US">
                  <a:latin typeface="+mj-lt"/>
                </a:endParaRPr>
              </a:p>
            </p:txBody>
          </p:sp>
          <p:sp>
            <p:nvSpPr>
              <p:cNvPr id="12304" name="Freeform 1069"/>
              <p:cNvSpPr>
                <a:spLocks/>
              </p:cNvSpPr>
              <p:nvPr/>
            </p:nvSpPr>
            <p:spPr bwMode="auto">
              <a:xfrm>
                <a:off x="3033" y="2253"/>
                <a:ext cx="1013" cy="896"/>
              </a:xfrm>
              <a:custGeom>
                <a:avLst/>
                <a:gdLst>
                  <a:gd name="T0" fmla="*/ 1012 w 1013"/>
                  <a:gd name="T1" fmla="*/ 0 h 896"/>
                  <a:gd name="T2" fmla="*/ 0 w 1013"/>
                  <a:gd name="T3" fmla="*/ 0 h 896"/>
                  <a:gd name="T4" fmla="*/ 0 w 1013"/>
                  <a:gd name="T5" fmla="*/ 895 h 896"/>
                  <a:gd name="T6" fmla="*/ 1012 w 1013"/>
                  <a:gd name="T7" fmla="*/ 895 h 896"/>
                  <a:gd name="T8" fmla="*/ 1012 w 1013"/>
                  <a:gd name="T9" fmla="*/ 0 h 89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13"/>
                  <a:gd name="T16" fmla="*/ 0 h 896"/>
                  <a:gd name="T17" fmla="*/ 1013 w 1013"/>
                  <a:gd name="T18" fmla="*/ 896 h 89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13" h="896">
                    <a:moveTo>
                      <a:pt x="1012" y="0"/>
                    </a:moveTo>
                    <a:lnTo>
                      <a:pt x="0" y="0"/>
                    </a:lnTo>
                    <a:lnTo>
                      <a:pt x="0" y="895"/>
                    </a:lnTo>
                    <a:lnTo>
                      <a:pt x="1012" y="895"/>
                    </a:lnTo>
                    <a:lnTo>
                      <a:pt x="1012" y="0"/>
                    </a:lnTo>
                  </a:path>
                </a:pathLst>
              </a:custGeom>
              <a:solidFill>
                <a:srgbClr val="EAEAEA"/>
              </a:solidFill>
              <a:ln w="12700" cap="rnd" cmpd="sng">
                <a:solidFill>
                  <a:srgbClr val="969696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305" name="Freeform 1070"/>
              <p:cNvSpPr>
                <a:spLocks/>
              </p:cNvSpPr>
              <p:nvPr/>
            </p:nvSpPr>
            <p:spPr bwMode="auto">
              <a:xfrm>
                <a:off x="3033" y="2253"/>
                <a:ext cx="1013" cy="443"/>
              </a:xfrm>
              <a:custGeom>
                <a:avLst/>
                <a:gdLst>
                  <a:gd name="T0" fmla="*/ 1012 w 1013"/>
                  <a:gd name="T1" fmla="*/ 0 h 443"/>
                  <a:gd name="T2" fmla="*/ 1012 w 1013"/>
                  <a:gd name="T3" fmla="*/ 220 h 443"/>
                  <a:gd name="T4" fmla="*/ 720 w 1013"/>
                  <a:gd name="T5" fmla="*/ 220 h 443"/>
                  <a:gd name="T6" fmla="*/ 720 w 1013"/>
                  <a:gd name="T7" fmla="*/ 442 h 443"/>
                  <a:gd name="T8" fmla="*/ 0 w 1013"/>
                  <a:gd name="T9" fmla="*/ 442 h 443"/>
                  <a:gd name="T10" fmla="*/ 0 w 1013"/>
                  <a:gd name="T11" fmla="*/ 0 h 443"/>
                  <a:gd name="T12" fmla="*/ 1012 w 1013"/>
                  <a:gd name="T13" fmla="*/ 0 h 44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013"/>
                  <a:gd name="T22" fmla="*/ 0 h 443"/>
                  <a:gd name="T23" fmla="*/ 1013 w 1013"/>
                  <a:gd name="T24" fmla="*/ 443 h 44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013" h="443">
                    <a:moveTo>
                      <a:pt x="1012" y="0"/>
                    </a:moveTo>
                    <a:lnTo>
                      <a:pt x="1012" y="220"/>
                    </a:lnTo>
                    <a:lnTo>
                      <a:pt x="720" y="220"/>
                    </a:lnTo>
                    <a:lnTo>
                      <a:pt x="720" y="442"/>
                    </a:lnTo>
                    <a:lnTo>
                      <a:pt x="0" y="442"/>
                    </a:lnTo>
                    <a:lnTo>
                      <a:pt x="0" y="0"/>
                    </a:lnTo>
                    <a:lnTo>
                      <a:pt x="1012" y="0"/>
                    </a:lnTo>
                  </a:path>
                </a:pathLst>
              </a:custGeom>
              <a:solidFill>
                <a:srgbClr val="464646"/>
              </a:solidFill>
              <a:ln w="12700" cap="rnd" cmpd="sng">
                <a:solidFill>
                  <a:srgbClr val="969696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306" name="Freeform 1071"/>
              <p:cNvSpPr>
                <a:spLocks/>
              </p:cNvSpPr>
              <p:nvPr/>
            </p:nvSpPr>
            <p:spPr bwMode="auto">
              <a:xfrm>
                <a:off x="3033" y="2253"/>
                <a:ext cx="1023" cy="906"/>
              </a:xfrm>
              <a:custGeom>
                <a:avLst/>
                <a:gdLst>
                  <a:gd name="T0" fmla="*/ 1022 w 1023"/>
                  <a:gd name="T1" fmla="*/ 0 h 906"/>
                  <a:gd name="T2" fmla="*/ 0 w 1023"/>
                  <a:gd name="T3" fmla="*/ 0 h 906"/>
                  <a:gd name="T4" fmla="*/ 0 w 1023"/>
                  <a:gd name="T5" fmla="*/ 905 h 906"/>
                  <a:gd name="T6" fmla="*/ 1022 w 1023"/>
                  <a:gd name="T7" fmla="*/ 905 h 906"/>
                  <a:gd name="T8" fmla="*/ 1022 w 1023"/>
                  <a:gd name="T9" fmla="*/ 0 h 90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23"/>
                  <a:gd name="T16" fmla="*/ 0 h 906"/>
                  <a:gd name="T17" fmla="*/ 1023 w 1023"/>
                  <a:gd name="T18" fmla="*/ 906 h 90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23" h="906">
                    <a:moveTo>
                      <a:pt x="1022" y="0"/>
                    </a:moveTo>
                    <a:lnTo>
                      <a:pt x="0" y="0"/>
                    </a:lnTo>
                    <a:lnTo>
                      <a:pt x="0" y="905"/>
                    </a:lnTo>
                    <a:lnTo>
                      <a:pt x="1022" y="905"/>
                    </a:lnTo>
                    <a:lnTo>
                      <a:pt x="1022" y="0"/>
                    </a:lnTo>
                  </a:path>
                </a:pathLst>
              </a:custGeom>
              <a:solidFill>
                <a:srgbClr val="EAEAEA"/>
              </a:solidFill>
              <a:ln w="12700" cap="rnd" cmpd="sng">
                <a:solidFill>
                  <a:srgbClr val="969696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307" name="Freeform 1072"/>
              <p:cNvSpPr>
                <a:spLocks/>
              </p:cNvSpPr>
              <p:nvPr/>
            </p:nvSpPr>
            <p:spPr bwMode="auto">
              <a:xfrm>
                <a:off x="3179" y="2253"/>
                <a:ext cx="731" cy="906"/>
              </a:xfrm>
              <a:custGeom>
                <a:avLst/>
                <a:gdLst>
                  <a:gd name="T0" fmla="*/ 0 w 731"/>
                  <a:gd name="T1" fmla="*/ 0 h 906"/>
                  <a:gd name="T2" fmla="*/ 0 w 731"/>
                  <a:gd name="T3" fmla="*/ 905 h 906"/>
                  <a:gd name="T4" fmla="*/ 146 w 731"/>
                  <a:gd name="T5" fmla="*/ 905 h 906"/>
                  <a:gd name="T6" fmla="*/ 146 w 731"/>
                  <a:gd name="T7" fmla="*/ 0 h 906"/>
                  <a:gd name="T8" fmla="*/ 292 w 731"/>
                  <a:gd name="T9" fmla="*/ 0 h 906"/>
                  <a:gd name="T10" fmla="*/ 292 w 731"/>
                  <a:gd name="T11" fmla="*/ 905 h 906"/>
                  <a:gd name="T12" fmla="*/ 438 w 731"/>
                  <a:gd name="T13" fmla="*/ 905 h 906"/>
                  <a:gd name="T14" fmla="*/ 438 w 731"/>
                  <a:gd name="T15" fmla="*/ 0 h 906"/>
                  <a:gd name="T16" fmla="*/ 584 w 731"/>
                  <a:gd name="T17" fmla="*/ 0 h 906"/>
                  <a:gd name="T18" fmla="*/ 584 w 731"/>
                  <a:gd name="T19" fmla="*/ 905 h 906"/>
                  <a:gd name="T20" fmla="*/ 730 w 731"/>
                  <a:gd name="T21" fmla="*/ 905 h 906"/>
                  <a:gd name="T22" fmla="*/ 730 w 731"/>
                  <a:gd name="T23" fmla="*/ 0 h 90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731"/>
                  <a:gd name="T37" fmla="*/ 0 h 906"/>
                  <a:gd name="T38" fmla="*/ 731 w 731"/>
                  <a:gd name="T39" fmla="*/ 906 h 90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731" h="906">
                    <a:moveTo>
                      <a:pt x="0" y="0"/>
                    </a:moveTo>
                    <a:lnTo>
                      <a:pt x="0" y="905"/>
                    </a:lnTo>
                    <a:lnTo>
                      <a:pt x="146" y="905"/>
                    </a:lnTo>
                    <a:lnTo>
                      <a:pt x="146" y="0"/>
                    </a:lnTo>
                    <a:lnTo>
                      <a:pt x="292" y="0"/>
                    </a:lnTo>
                    <a:lnTo>
                      <a:pt x="292" y="905"/>
                    </a:lnTo>
                    <a:lnTo>
                      <a:pt x="438" y="905"/>
                    </a:lnTo>
                    <a:lnTo>
                      <a:pt x="438" y="0"/>
                    </a:lnTo>
                    <a:lnTo>
                      <a:pt x="584" y="0"/>
                    </a:lnTo>
                    <a:lnTo>
                      <a:pt x="584" y="905"/>
                    </a:lnTo>
                    <a:lnTo>
                      <a:pt x="730" y="905"/>
                    </a:lnTo>
                    <a:lnTo>
                      <a:pt x="730" y="0"/>
                    </a:lnTo>
                  </a:path>
                </a:pathLst>
              </a:custGeom>
              <a:noFill/>
              <a:ln w="12700" cap="rnd" cmpd="sng">
                <a:solidFill>
                  <a:srgbClr val="969696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308" name="Freeform 1073"/>
              <p:cNvSpPr>
                <a:spLocks/>
              </p:cNvSpPr>
              <p:nvPr/>
            </p:nvSpPr>
            <p:spPr bwMode="auto">
              <a:xfrm>
                <a:off x="3033" y="2478"/>
                <a:ext cx="1023" cy="455"/>
              </a:xfrm>
              <a:custGeom>
                <a:avLst/>
                <a:gdLst>
                  <a:gd name="T0" fmla="*/ 0 w 1023"/>
                  <a:gd name="T1" fmla="*/ 0 h 455"/>
                  <a:gd name="T2" fmla="*/ 1022 w 1023"/>
                  <a:gd name="T3" fmla="*/ 0 h 455"/>
                  <a:gd name="T4" fmla="*/ 1022 w 1023"/>
                  <a:gd name="T5" fmla="*/ 227 h 455"/>
                  <a:gd name="T6" fmla="*/ 0 w 1023"/>
                  <a:gd name="T7" fmla="*/ 227 h 455"/>
                  <a:gd name="T8" fmla="*/ 0 w 1023"/>
                  <a:gd name="T9" fmla="*/ 454 h 455"/>
                  <a:gd name="T10" fmla="*/ 1022 w 1023"/>
                  <a:gd name="T11" fmla="*/ 454 h 45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023"/>
                  <a:gd name="T19" fmla="*/ 0 h 455"/>
                  <a:gd name="T20" fmla="*/ 1023 w 1023"/>
                  <a:gd name="T21" fmla="*/ 455 h 45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023" h="455">
                    <a:moveTo>
                      <a:pt x="0" y="0"/>
                    </a:moveTo>
                    <a:lnTo>
                      <a:pt x="1022" y="0"/>
                    </a:lnTo>
                    <a:lnTo>
                      <a:pt x="1022" y="227"/>
                    </a:lnTo>
                    <a:lnTo>
                      <a:pt x="0" y="227"/>
                    </a:lnTo>
                    <a:lnTo>
                      <a:pt x="0" y="454"/>
                    </a:lnTo>
                    <a:lnTo>
                      <a:pt x="1022" y="454"/>
                    </a:lnTo>
                  </a:path>
                </a:pathLst>
              </a:custGeom>
              <a:noFill/>
              <a:ln w="12700" cap="rnd" cmpd="sng">
                <a:solidFill>
                  <a:srgbClr val="969696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309" name="Rectangle 1074"/>
              <p:cNvSpPr>
                <a:spLocks noChangeArrowheads="1"/>
              </p:cNvSpPr>
              <p:nvPr/>
            </p:nvSpPr>
            <p:spPr bwMode="auto">
              <a:xfrm>
                <a:off x="3153" y="1953"/>
                <a:ext cx="440" cy="250"/>
              </a:xfrm>
              <a:prstGeom prst="rect">
                <a:avLst/>
              </a:prstGeom>
              <a:solidFill>
                <a:srgbClr val="D5E1DE"/>
              </a:solidFill>
              <a:ln w="12700">
                <a:solidFill>
                  <a:srgbClr val="969696"/>
                </a:solidFill>
                <a:miter lim="800000"/>
                <a:headEnd/>
                <a:tailEnd/>
              </a:ln>
            </p:spPr>
            <p:txBody>
              <a:bodyPr wrap="none" lIns="90488" tIns="44450" rIns="90488" bIns="44450">
                <a:spAutoFit/>
              </a:bodyPr>
              <a:lstStyle/>
              <a:p>
                <a:pPr algn="ctr" eaLnBrk="0" hangingPunct="0"/>
                <a:r>
                  <a:rPr lang="zh-CN" altLang="en-US" sz="2000" dirty="0" smtClean="0">
                    <a:solidFill>
                      <a:srgbClr val="00BEB9"/>
                    </a:solidFill>
                    <a:latin typeface="+mj-lt"/>
                  </a:rPr>
                  <a:t>一月</a:t>
                </a:r>
                <a:endParaRPr lang="en-US" sz="2000" dirty="0">
                  <a:solidFill>
                    <a:srgbClr val="00BEB9"/>
                  </a:solidFill>
                  <a:latin typeface="+mj-lt"/>
                </a:endParaRPr>
              </a:p>
            </p:txBody>
          </p:sp>
          <p:sp>
            <p:nvSpPr>
              <p:cNvPr id="12310" name="Freeform 1076"/>
              <p:cNvSpPr>
                <a:spLocks/>
              </p:cNvSpPr>
              <p:nvPr/>
            </p:nvSpPr>
            <p:spPr bwMode="auto">
              <a:xfrm>
                <a:off x="3383" y="2448"/>
                <a:ext cx="120" cy="218"/>
              </a:xfrm>
              <a:custGeom>
                <a:avLst/>
                <a:gdLst>
                  <a:gd name="T0" fmla="*/ 0 w 120"/>
                  <a:gd name="T1" fmla="*/ 217 h 218"/>
                  <a:gd name="T2" fmla="*/ 0 w 120"/>
                  <a:gd name="T3" fmla="*/ 0 h 218"/>
                  <a:gd name="T4" fmla="*/ 119 w 120"/>
                  <a:gd name="T5" fmla="*/ 0 h 218"/>
                  <a:gd name="T6" fmla="*/ 119 w 120"/>
                  <a:gd name="T7" fmla="*/ 217 h 218"/>
                  <a:gd name="T8" fmla="*/ 0 w 120"/>
                  <a:gd name="T9" fmla="*/ 217 h 2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0"/>
                  <a:gd name="T16" fmla="*/ 0 h 218"/>
                  <a:gd name="T17" fmla="*/ 120 w 120"/>
                  <a:gd name="T18" fmla="*/ 218 h 21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0" h="218">
                    <a:moveTo>
                      <a:pt x="0" y="217"/>
                    </a:moveTo>
                    <a:lnTo>
                      <a:pt x="0" y="0"/>
                    </a:lnTo>
                    <a:lnTo>
                      <a:pt x="119" y="0"/>
                    </a:lnTo>
                    <a:lnTo>
                      <a:pt x="119" y="217"/>
                    </a:lnTo>
                    <a:lnTo>
                      <a:pt x="0" y="217"/>
                    </a:lnTo>
                  </a:path>
                </a:pathLst>
              </a:custGeom>
              <a:solidFill>
                <a:srgbClr val="C4C4C4"/>
              </a:solidFill>
              <a:ln w="12700" cap="rnd" cmpd="sng">
                <a:solidFill>
                  <a:srgbClr val="969696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311" name="Freeform 1077"/>
              <p:cNvSpPr>
                <a:spLocks/>
              </p:cNvSpPr>
              <p:nvPr/>
            </p:nvSpPr>
            <p:spPr bwMode="auto">
              <a:xfrm>
                <a:off x="3530" y="2448"/>
                <a:ext cx="120" cy="218"/>
              </a:xfrm>
              <a:custGeom>
                <a:avLst/>
                <a:gdLst>
                  <a:gd name="T0" fmla="*/ 0 w 120"/>
                  <a:gd name="T1" fmla="*/ 217 h 218"/>
                  <a:gd name="T2" fmla="*/ 0 w 120"/>
                  <a:gd name="T3" fmla="*/ 0 h 218"/>
                  <a:gd name="T4" fmla="*/ 119 w 120"/>
                  <a:gd name="T5" fmla="*/ 0 h 218"/>
                  <a:gd name="T6" fmla="*/ 119 w 120"/>
                  <a:gd name="T7" fmla="*/ 217 h 218"/>
                  <a:gd name="T8" fmla="*/ 0 w 120"/>
                  <a:gd name="T9" fmla="*/ 217 h 2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0"/>
                  <a:gd name="T16" fmla="*/ 0 h 218"/>
                  <a:gd name="T17" fmla="*/ 120 w 120"/>
                  <a:gd name="T18" fmla="*/ 218 h 21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0" h="218">
                    <a:moveTo>
                      <a:pt x="0" y="217"/>
                    </a:moveTo>
                    <a:lnTo>
                      <a:pt x="0" y="0"/>
                    </a:lnTo>
                    <a:lnTo>
                      <a:pt x="119" y="0"/>
                    </a:lnTo>
                    <a:lnTo>
                      <a:pt x="119" y="217"/>
                    </a:lnTo>
                    <a:lnTo>
                      <a:pt x="0" y="217"/>
                    </a:lnTo>
                  </a:path>
                </a:pathLst>
              </a:custGeom>
              <a:solidFill>
                <a:srgbClr val="464646"/>
              </a:solidFill>
              <a:ln w="12700" cap="rnd" cmpd="sng">
                <a:solidFill>
                  <a:srgbClr val="969696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11032" name="Freeform 1080"/>
              <p:cNvSpPr>
                <a:spLocks/>
              </p:cNvSpPr>
              <p:nvPr/>
            </p:nvSpPr>
            <p:spPr bwMode="auto">
              <a:xfrm>
                <a:off x="3212" y="2280"/>
                <a:ext cx="1212" cy="1324"/>
              </a:xfrm>
              <a:custGeom>
                <a:avLst/>
                <a:gdLst/>
                <a:ahLst/>
                <a:cxnLst>
                  <a:cxn ang="0">
                    <a:pos x="1211" y="0"/>
                  </a:cxn>
                  <a:cxn ang="0">
                    <a:pos x="0" y="0"/>
                  </a:cxn>
                  <a:cxn ang="0">
                    <a:pos x="0" y="1323"/>
                  </a:cxn>
                  <a:cxn ang="0">
                    <a:pos x="1211" y="1323"/>
                  </a:cxn>
                  <a:cxn ang="0">
                    <a:pos x="1211" y="0"/>
                  </a:cxn>
                </a:cxnLst>
                <a:rect l="0" t="0" r="r" b="b"/>
                <a:pathLst>
                  <a:path w="1212" h="1324">
                    <a:moveTo>
                      <a:pt x="1211" y="0"/>
                    </a:moveTo>
                    <a:lnTo>
                      <a:pt x="0" y="0"/>
                    </a:lnTo>
                    <a:lnTo>
                      <a:pt x="0" y="1323"/>
                    </a:lnTo>
                    <a:lnTo>
                      <a:pt x="1211" y="1323"/>
                    </a:lnTo>
                    <a:lnTo>
                      <a:pt x="1211" y="0"/>
                    </a:lnTo>
                  </a:path>
                </a:pathLst>
              </a:custGeom>
              <a:solidFill>
                <a:srgbClr val="C4C4C4"/>
              </a:solidFill>
              <a:ln w="12700" cap="rnd" cmpd="sng">
                <a:solidFill>
                  <a:srgbClr val="969696"/>
                </a:solidFill>
                <a:prstDash val="solid"/>
                <a:round/>
                <a:headEnd type="none" w="med" len="med"/>
                <a:tailEnd type="none" w="med" len="med"/>
              </a:ln>
              <a:effectLst>
                <a:outerShdw dist="107763" dir="2700000" algn="ctr" rotWithShape="0">
                  <a:schemeClr val="tx1">
                    <a:lumMod val="75000"/>
                    <a:lumOff val="25000"/>
                  </a:schemeClr>
                </a:outerShdw>
              </a:effectLst>
            </p:spPr>
            <p:txBody>
              <a:bodyPr/>
              <a:lstStyle/>
              <a:p>
                <a:pPr>
                  <a:defRPr/>
                </a:pPr>
                <a:endParaRPr lang="en-US">
                  <a:latin typeface="+mj-lt"/>
                </a:endParaRPr>
              </a:p>
            </p:txBody>
          </p:sp>
          <p:sp>
            <p:nvSpPr>
              <p:cNvPr id="12313" name="Freeform 1081"/>
              <p:cNvSpPr>
                <a:spLocks/>
              </p:cNvSpPr>
              <p:nvPr/>
            </p:nvSpPr>
            <p:spPr bwMode="auto">
              <a:xfrm>
                <a:off x="3312" y="2628"/>
                <a:ext cx="1013" cy="896"/>
              </a:xfrm>
              <a:custGeom>
                <a:avLst/>
                <a:gdLst>
                  <a:gd name="T0" fmla="*/ 1012 w 1013"/>
                  <a:gd name="T1" fmla="*/ 0 h 896"/>
                  <a:gd name="T2" fmla="*/ 0 w 1013"/>
                  <a:gd name="T3" fmla="*/ 0 h 896"/>
                  <a:gd name="T4" fmla="*/ 0 w 1013"/>
                  <a:gd name="T5" fmla="*/ 895 h 896"/>
                  <a:gd name="T6" fmla="*/ 1012 w 1013"/>
                  <a:gd name="T7" fmla="*/ 895 h 896"/>
                  <a:gd name="T8" fmla="*/ 1012 w 1013"/>
                  <a:gd name="T9" fmla="*/ 0 h 89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13"/>
                  <a:gd name="T16" fmla="*/ 0 h 896"/>
                  <a:gd name="T17" fmla="*/ 1013 w 1013"/>
                  <a:gd name="T18" fmla="*/ 896 h 89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13" h="896">
                    <a:moveTo>
                      <a:pt x="1012" y="0"/>
                    </a:moveTo>
                    <a:lnTo>
                      <a:pt x="0" y="0"/>
                    </a:lnTo>
                    <a:lnTo>
                      <a:pt x="0" y="895"/>
                    </a:lnTo>
                    <a:lnTo>
                      <a:pt x="1012" y="895"/>
                    </a:lnTo>
                    <a:lnTo>
                      <a:pt x="1012" y="0"/>
                    </a:lnTo>
                  </a:path>
                </a:pathLst>
              </a:custGeom>
              <a:solidFill>
                <a:srgbClr val="EAEAEA"/>
              </a:solidFill>
              <a:ln w="12700" cap="rnd" cmpd="sng">
                <a:solidFill>
                  <a:srgbClr val="969696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314" name="Freeform 1082"/>
              <p:cNvSpPr>
                <a:spLocks/>
              </p:cNvSpPr>
              <p:nvPr/>
            </p:nvSpPr>
            <p:spPr bwMode="auto">
              <a:xfrm>
                <a:off x="3312" y="2628"/>
                <a:ext cx="1013" cy="443"/>
              </a:xfrm>
              <a:custGeom>
                <a:avLst/>
                <a:gdLst>
                  <a:gd name="T0" fmla="*/ 1012 w 1013"/>
                  <a:gd name="T1" fmla="*/ 0 h 443"/>
                  <a:gd name="T2" fmla="*/ 1012 w 1013"/>
                  <a:gd name="T3" fmla="*/ 220 h 443"/>
                  <a:gd name="T4" fmla="*/ 720 w 1013"/>
                  <a:gd name="T5" fmla="*/ 220 h 443"/>
                  <a:gd name="T6" fmla="*/ 720 w 1013"/>
                  <a:gd name="T7" fmla="*/ 442 h 443"/>
                  <a:gd name="T8" fmla="*/ 0 w 1013"/>
                  <a:gd name="T9" fmla="*/ 442 h 443"/>
                  <a:gd name="T10" fmla="*/ 0 w 1013"/>
                  <a:gd name="T11" fmla="*/ 0 h 443"/>
                  <a:gd name="T12" fmla="*/ 1012 w 1013"/>
                  <a:gd name="T13" fmla="*/ 0 h 44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013"/>
                  <a:gd name="T22" fmla="*/ 0 h 443"/>
                  <a:gd name="T23" fmla="*/ 1013 w 1013"/>
                  <a:gd name="T24" fmla="*/ 443 h 44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013" h="443">
                    <a:moveTo>
                      <a:pt x="1012" y="0"/>
                    </a:moveTo>
                    <a:lnTo>
                      <a:pt x="1012" y="220"/>
                    </a:lnTo>
                    <a:lnTo>
                      <a:pt x="720" y="220"/>
                    </a:lnTo>
                    <a:lnTo>
                      <a:pt x="720" y="442"/>
                    </a:lnTo>
                    <a:lnTo>
                      <a:pt x="0" y="442"/>
                    </a:lnTo>
                    <a:lnTo>
                      <a:pt x="0" y="0"/>
                    </a:lnTo>
                    <a:lnTo>
                      <a:pt x="1012" y="0"/>
                    </a:lnTo>
                  </a:path>
                </a:pathLst>
              </a:custGeom>
              <a:solidFill>
                <a:srgbClr val="464646"/>
              </a:solidFill>
              <a:ln w="12700" cap="rnd" cmpd="sng">
                <a:solidFill>
                  <a:srgbClr val="969696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315" name="Freeform 1083"/>
              <p:cNvSpPr>
                <a:spLocks/>
              </p:cNvSpPr>
              <p:nvPr/>
            </p:nvSpPr>
            <p:spPr bwMode="auto">
              <a:xfrm>
                <a:off x="3312" y="2628"/>
                <a:ext cx="1023" cy="906"/>
              </a:xfrm>
              <a:custGeom>
                <a:avLst/>
                <a:gdLst>
                  <a:gd name="T0" fmla="*/ 1022 w 1023"/>
                  <a:gd name="T1" fmla="*/ 0 h 906"/>
                  <a:gd name="T2" fmla="*/ 0 w 1023"/>
                  <a:gd name="T3" fmla="*/ 0 h 906"/>
                  <a:gd name="T4" fmla="*/ 0 w 1023"/>
                  <a:gd name="T5" fmla="*/ 905 h 906"/>
                  <a:gd name="T6" fmla="*/ 1022 w 1023"/>
                  <a:gd name="T7" fmla="*/ 905 h 906"/>
                  <a:gd name="T8" fmla="*/ 1022 w 1023"/>
                  <a:gd name="T9" fmla="*/ 0 h 90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23"/>
                  <a:gd name="T16" fmla="*/ 0 h 906"/>
                  <a:gd name="T17" fmla="*/ 1023 w 1023"/>
                  <a:gd name="T18" fmla="*/ 906 h 90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23" h="906">
                    <a:moveTo>
                      <a:pt x="1022" y="0"/>
                    </a:moveTo>
                    <a:lnTo>
                      <a:pt x="0" y="0"/>
                    </a:lnTo>
                    <a:lnTo>
                      <a:pt x="0" y="905"/>
                    </a:lnTo>
                    <a:lnTo>
                      <a:pt x="1022" y="905"/>
                    </a:lnTo>
                    <a:lnTo>
                      <a:pt x="1022" y="0"/>
                    </a:lnTo>
                  </a:path>
                </a:pathLst>
              </a:custGeom>
              <a:solidFill>
                <a:srgbClr val="EAEAEA"/>
              </a:solidFill>
              <a:ln w="12700" cap="rnd" cmpd="sng">
                <a:solidFill>
                  <a:srgbClr val="969696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316" name="Freeform 1084"/>
              <p:cNvSpPr>
                <a:spLocks/>
              </p:cNvSpPr>
              <p:nvPr/>
            </p:nvSpPr>
            <p:spPr bwMode="auto">
              <a:xfrm>
                <a:off x="3458" y="2628"/>
                <a:ext cx="731" cy="906"/>
              </a:xfrm>
              <a:custGeom>
                <a:avLst/>
                <a:gdLst>
                  <a:gd name="T0" fmla="*/ 0 w 731"/>
                  <a:gd name="T1" fmla="*/ 0 h 906"/>
                  <a:gd name="T2" fmla="*/ 0 w 731"/>
                  <a:gd name="T3" fmla="*/ 905 h 906"/>
                  <a:gd name="T4" fmla="*/ 146 w 731"/>
                  <a:gd name="T5" fmla="*/ 905 h 906"/>
                  <a:gd name="T6" fmla="*/ 146 w 731"/>
                  <a:gd name="T7" fmla="*/ 0 h 906"/>
                  <a:gd name="T8" fmla="*/ 292 w 731"/>
                  <a:gd name="T9" fmla="*/ 0 h 906"/>
                  <a:gd name="T10" fmla="*/ 292 w 731"/>
                  <a:gd name="T11" fmla="*/ 905 h 906"/>
                  <a:gd name="T12" fmla="*/ 438 w 731"/>
                  <a:gd name="T13" fmla="*/ 905 h 906"/>
                  <a:gd name="T14" fmla="*/ 438 w 731"/>
                  <a:gd name="T15" fmla="*/ 0 h 906"/>
                  <a:gd name="T16" fmla="*/ 584 w 731"/>
                  <a:gd name="T17" fmla="*/ 0 h 906"/>
                  <a:gd name="T18" fmla="*/ 584 w 731"/>
                  <a:gd name="T19" fmla="*/ 905 h 906"/>
                  <a:gd name="T20" fmla="*/ 730 w 731"/>
                  <a:gd name="T21" fmla="*/ 905 h 906"/>
                  <a:gd name="T22" fmla="*/ 730 w 731"/>
                  <a:gd name="T23" fmla="*/ 0 h 90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731"/>
                  <a:gd name="T37" fmla="*/ 0 h 906"/>
                  <a:gd name="T38" fmla="*/ 731 w 731"/>
                  <a:gd name="T39" fmla="*/ 906 h 90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731" h="906">
                    <a:moveTo>
                      <a:pt x="0" y="0"/>
                    </a:moveTo>
                    <a:lnTo>
                      <a:pt x="0" y="905"/>
                    </a:lnTo>
                    <a:lnTo>
                      <a:pt x="146" y="905"/>
                    </a:lnTo>
                    <a:lnTo>
                      <a:pt x="146" y="0"/>
                    </a:lnTo>
                    <a:lnTo>
                      <a:pt x="292" y="0"/>
                    </a:lnTo>
                    <a:lnTo>
                      <a:pt x="292" y="905"/>
                    </a:lnTo>
                    <a:lnTo>
                      <a:pt x="438" y="905"/>
                    </a:lnTo>
                    <a:lnTo>
                      <a:pt x="438" y="0"/>
                    </a:lnTo>
                    <a:lnTo>
                      <a:pt x="584" y="0"/>
                    </a:lnTo>
                    <a:lnTo>
                      <a:pt x="584" y="905"/>
                    </a:lnTo>
                    <a:lnTo>
                      <a:pt x="730" y="905"/>
                    </a:lnTo>
                    <a:lnTo>
                      <a:pt x="730" y="0"/>
                    </a:lnTo>
                  </a:path>
                </a:pathLst>
              </a:custGeom>
              <a:noFill/>
              <a:ln w="12700" cap="rnd" cmpd="sng">
                <a:solidFill>
                  <a:srgbClr val="969696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317" name="Freeform 1085"/>
              <p:cNvSpPr>
                <a:spLocks/>
              </p:cNvSpPr>
              <p:nvPr/>
            </p:nvSpPr>
            <p:spPr bwMode="auto">
              <a:xfrm>
                <a:off x="3312" y="2853"/>
                <a:ext cx="1023" cy="455"/>
              </a:xfrm>
              <a:custGeom>
                <a:avLst/>
                <a:gdLst>
                  <a:gd name="T0" fmla="*/ 0 w 1023"/>
                  <a:gd name="T1" fmla="*/ 0 h 455"/>
                  <a:gd name="T2" fmla="*/ 1022 w 1023"/>
                  <a:gd name="T3" fmla="*/ 0 h 455"/>
                  <a:gd name="T4" fmla="*/ 1022 w 1023"/>
                  <a:gd name="T5" fmla="*/ 227 h 455"/>
                  <a:gd name="T6" fmla="*/ 0 w 1023"/>
                  <a:gd name="T7" fmla="*/ 227 h 455"/>
                  <a:gd name="T8" fmla="*/ 0 w 1023"/>
                  <a:gd name="T9" fmla="*/ 454 h 455"/>
                  <a:gd name="T10" fmla="*/ 1022 w 1023"/>
                  <a:gd name="T11" fmla="*/ 454 h 45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023"/>
                  <a:gd name="T19" fmla="*/ 0 h 455"/>
                  <a:gd name="T20" fmla="*/ 1023 w 1023"/>
                  <a:gd name="T21" fmla="*/ 455 h 45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023" h="455">
                    <a:moveTo>
                      <a:pt x="0" y="0"/>
                    </a:moveTo>
                    <a:lnTo>
                      <a:pt x="1022" y="0"/>
                    </a:lnTo>
                    <a:lnTo>
                      <a:pt x="1022" y="227"/>
                    </a:lnTo>
                    <a:lnTo>
                      <a:pt x="0" y="227"/>
                    </a:lnTo>
                    <a:lnTo>
                      <a:pt x="0" y="454"/>
                    </a:lnTo>
                    <a:lnTo>
                      <a:pt x="1022" y="454"/>
                    </a:lnTo>
                  </a:path>
                </a:pathLst>
              </a:custGeom>
              <a:noFill/>
              <a:ln w="12700" cap="rnd" cmpd="sng">
                <a:solidFill>
                  <a:srgbClr val="969696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318" name="Rectangle 1086"/>
              <p:cNvSpPr>
                <a:spLocks noChangeArrowheads="1"/>
              </p:cNvSpPr>
              <p:nvPr/>
            </p:nvSpPr>
            <p:spPr bwMode="auto">
              <a:xfrm>
                <a:off x="3410" y="2328"/>
                <a:ext cx="440" cy="250"/>
              </a:xfrm>
              <a:prstGeom prst="rect">
                <a:avLst/>
              </a:prstGeom>
              <a:solidFill>
                <a:srgbClr val="FFD9D9"/>
              </a:solidFill>
              <a:ln w="12700">
                <a:solidFill>
                  <a:srgbClr val="969696"/>
                </a:solidFill>
                <a:miter lim="800000"/>
                <a:headEnd/>
                <a:tailEnd/>
              </a:ln>
            </p:spPr>
            <p:txBody>
              <a:bodyPr wrap="none" lIns="90488" tIns="44450" rIns="90488" bIns="44450">
                <a:spAutoFit/>
              </a:bodyPr>
              <a:lstStyle/>
              <a:p>
                <a:pPr algn="ctr" eaLnBrk="0" hangingPunct="0"/>
                <a:r>
                  <a:rPr lang="zh-CN" altLang="en-US" sz="2000" dirty="0" smtClean="0">
                    <a:solidFill>
                      <a:srgbClr val="00BEB9"/>
                    </a:solidFill>
                    <a:latin typeface="+mj-lt"/>
                  </a:rPr>
                  <a:t>二月</a:t>
                </a:r>
                <a:endParaRPr lang="en-US" sz="2000" dirty="0">
                  <a:solidFill>
                    <a:srgbClr val="00BEB9"/>
                  </a:solidFill>
                  <a:latin typeface="+mj-lt"/>
                </a:endParaRPr>
              </a:p>
            </p:txBody>
          </p:sp>
          <p:grpSp>
            <p:nvGrpSpPr>
              <p:cNvPr id="12319" name="Group 1117"/>
              <p:cNvGrpSpPr>
                <a:grpSpLocks/>
              </p:cNvGrpSpPr>
              <p:nvPr/>
            </p:nvGrpSpPr>
            <p:grpSpPr bwMode="auto">
              <a:xfrm>
                <a:off x="3490" y="2655"/>
                <a:ext cx="1212" cy="1324"/>
                <a:chOff x="3628" y="2739"/>
                <a:chExt cx="1212" cy="1324"/>
              </a:xfrm>
            </p:grpSpPr>
            <p:sp>
              <p:nvSpPr>
                <p:cNvPr id="12320" name="Freeform 1078"/>
                <p:cNvSpPr>
                  <a:spLocks/>
                </p:cNvSpPr>
                <p:nvPr/>
              </p:nvSpPr>
              <p:spPr bwMode="auto">
                <a:xfrm>
                  <a:off x="3739" y="2952"/>
                  <a:ext cx="120" cy="218"/>
                </a:xfrm>
                <a:custGeom>
                  <a:avLst/>
                  <a:gdLst>
                    <a:gd name="T0" fmla="*/ 0 w 120"/>
                    <a:gd name="T1" fmla="*/ 217 h 218"/>
                    <a:gd name="T2" fmla="*/ 0 w 120"/>
                    <a:gd name="T3" fmla="*/ 0 h 218"/>
                    <a:gd name="T4" fmla="*/ 119 w 120"/>
                    <a:gd name="T5" fmla="*/ 0 h 218"/>
                    <a:gd name="T6" fmla="*/ 119 w 120"/>
                    <a:gd name="T7" fmla="*/ 217 h 218"/>
                    <a:gd name="T8" fmla="*/ 0 w 120"/>
                    <a:gd name="T9" fmla="*/ 217 h 21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20"/>
                    <a:gd name="T16" fmla="*/ 0 h 218"/>
                    <a:gd name="T17" fmla="*/ 120 w 120"/>
                    <a:gd name="T18" fmla="*/ 218 h 21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20" h="218">
                      <a:moveTo>
                        <a:pt x="0" y="217"/>
                      </a:moveTo>
                      <a:lnTo>
                        <a:pt x="0" y="0"/>
                      </a:lnTo>
                      <a:lnTo>
                        <a:pt x="119" y="0"/>
                      </a:lnTo>
                      <a:lnTo>
                        <a:pt x="119" y="217"/>
                      </a:lnTo>
                      <a:lnTo>
                        <a:pt x="0" y="217"/>
                      </a:lnTo>
                    </a:path>
                  </a:pathLst>
                </a:custGeom>
                <a:solidFill>
                  <a:srgbClr val="C4C4C4"/>
                </a:solidFill>
                <a:ln w="12700" cap="rnd" cmpd="sng">
                  <a:solidFill>
                    <a:srgbClr val="969696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2321" name="Freeform 1079"/>
                <p:cNvSpPr>
                  <a:spLocks/>
                </p:cNvSpPr>
                <p:nvPr/>
              </p:nvSpPr>
              <p:spPr bwMode="auto">
                <a:xfrm>
                  <a:off x="3886" y="2952"/>
                  <a:ext cx="120" cy="218"/>
                </a:xfrm>
                <a:custGeom>
                  <a:avLst/>
                  <a:gdLst>
                    <a:gd name="T0" fmla="*/ 0 w 120"/>
                    <a:gd name="T1" fmla="*/ 217 h 218"/>
                    <a:gd name="T2" fmla="*/ 0 w 120"/>
                    <a:gd name="T3" fmla="*/ 0 h 218"/>
                    <a:gd name="T4" fmla="*/ 119 w 120"/>
                    <a:gd name="T5" fmla="*/ 0 h 218"/>
                    <a:gd name="T6" fmla="*/ 119 w 120"/>
                    <a:gd name="T7" fmla="*/ 217 h 218"/>
                    <a:gd name="T8" fmla="*/ 0 w 120"/>
                    <a:gd name="T9" fmla="*/ 217 h 21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20"/>
                    <a:gd name="T16" fmla="*/ 0 h 218"/>
                    <a:gd name="T17" fmla="*/ 120 w 120"/>
                    <a:gd name="T18" fmla="*/ 218 h 21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20" h="218">
                      <a:moveTo>
                        <a:pt x="0" y="217"/>
                      </a:moveTo>
                      <a:lnTo>
                        <a:pt x="0" y="0"/>
                      </a:lnTo>
                      <a:lnTo>
                        <a:pt x="119" y="0"/>
                      </a:lnTo>
                      <a:lnTo>
                        <a:pt x="119" y="217"/>
                      </a:lnTo>
                      <a:lnTo>
                        <a:pt x="0" y="217"/>
                      </a:lnTo>
                    </a:path>
                  </a:pathLst>
                </a:custGeom>
                <a:solidFill>
                  <a:srgbClr val="464646"/>
                </a:solidFill>
                <a:ln w="12700" cap="rnd" cmpd="sng">
                  <a:solidFill>
                    <a:srgbClr val="969696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2322" name="Freeform 1088"/>
                <p:cNvSpPr>
                  <a:spLocks/>
                </p:cNvSpPr>
                <p:nvPr/>
              </p:nvSpPr>
              <p:spPr bwMode="auto">
                <a:xfrm>
                  <a:off x="3799" y="2907"/>
                  <a:ext cx="120" cy="218"/>
                </a:xfrm>
                <a:custGeom>
                  <a:avLst/>
                  <a:gdLst>
                    <a:gd name="T0" fmla="*/ 0 w 120"/>
                    <a:gd name="T1" fmla="*/ 217 h 218"/>
                    <a:gd name="T2" fmla="*/ 0 w 120"/>
                    <a:gd name="T3" fmla="*/ 0 h 218"/>
                    <a:gd name="T4" fmla="*/ 119 w 120"/>
                    <a:gd name="T5" fmla="*/ 0 h 218"/>
                    <a:gd name="T6" fmla="*/ 119 w 120"/>
                    <a:gd name="T7" fmla="*/ 217 h 218"/>
                    <a:gd name="T8" fmla="*/ 0 w 120"/>
                    <a:gd name="T9" fmla="*/ 217 h 21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20"/>
                    <a:gd name="T16" fmla="*/ 0 h 218"/>
                    <a:gd name="T17" fmla="*/ 120 w 120"/>
                    <a:gd name="T18" fmla="*/ 218 h 21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20" h="218">
                      <a:moveTo>
                        <a:pt x="0" y="217"/>
                      </a:moveTo>
                      <a:lnTo>
                        <a:pt x="0" y="0"/>
                      </a:lnTo>
                      <a:lnTo>
                        <a:pt x="119" y="0"/>
                      </a:lnTo>
                      <a:lnTo>
                        <a:pt x="119" y="217"/>
                      </a:lnTo>
                      <a:lnTo>
                        <a:pt x="0" y="217"/>
                      </a:lnTo>
                    </a:path>
                  </a:pathLst>
                </a:custGeom>
                <a:solidFill>
                  <a:srgbClr val="C4C4C4"/>
                </a:solidFill>
                <a:ln w="12700" cap="rnd" cmpd="sng">
                  <a:solidFill>
                    <a:srgbClr val="969696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2323" name="Freeform 1089"/>
                <p:cNvSpPr>
                  <a:spLocks/>
                </p:cNvSpPr>
                <p:nvPr/>
              </p:nvSpPr>
              <p:spPr bwMode="auto">
                <a:xfrm>
                  <a:off x="3946" y="2907"/>
                  <a:ext cx="120" cy="218"/>
                </a:xfrm>
                <a:custGeom>
                  <a:avLst/>
                  <a:gdLst>
                    <a:gd name="T0" fmla="*/ 0 w 120"/>
                    <a:gd name="T1" fmla="*/ 217 h 218"/>
                    <a:gd name="T2" fmla="*/ 0 w 120"/>
                    <a:gd name="T3" fmla="*/ 0 h 218"/>
                    <a:gd name="T4" fmla="*/ 119 w 120"/>
                    <a:gd name="T5" fmla="*/ 0 h 218"/>
                    <a:gd name="T6" fmla="*/ 119 w 120"/>
                    <a:gd name="T7" fmla="*/ 217 h 218"/>
                    <a:gd name="T8" fmla="*/ 0 w 120"/>
                    <a:gd name="T9" fmla="*/ 217 h 21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20"/>
                    <a:gd name="T16" fmla="*/ 0 h 218"/>
                    <a:gd name="T17" fmla="*/ 120 w 120"/>
                    <a:gd name="T18" fmla="*/ 218 h 21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20" h="218">
                      <a:moveTo>
                        <a:pt x="0" y="217"/>
                      </a:moveTo>
                      <a:lnTo>
                        <a:pt x="0" y="0"/>
                      </a:lnTo>
                      <a:lnTo>
                        <a:pt x="119" y="0"/>
                      </a:lnTo>
                      <a:lnTo>
                        <a:pt x="119" y="217"/>
                      </a:lnTo>
                      <a:lnTo>
                        <a:pt x="0" y="217"/>
                      </a:lnTo>
                    </a:path>
                  </a:pathLst>
                </a:custGeom>
                <a:solidFill>
                  <a:srgbClr val="464646"/>
                </a:solidFill>
                <a:ln w="12700" cap="rnd" cmpd="sng">
                  <a:solidFill>
                    <a:srgbClr val="969696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2324" name="Freeform 1090"/>
                <p:cNvSpPr>
                  <a:spLocks/>
                </p:cNvSpPr>
                <p:nvPr/>
              </p:nvSpPr>
              <p:spPr bwMode="auto">
                <a:xfrm>
                  <a:off x="4095" y="3363"/>
                  <a:ext cx="120" cy="218"/>
                </a:xfrm>
                <a:custGeom>
                  <a:avLst/>
                  <a:gdLst>
                    <a:gd name="T0" fmla="*/ 0 w 120"/>
                    <a:gd name="T1" fmla="*/ 217 h 218"/>
                    <a:gd name="T2" fmla="*/ 0 w 120"/>
                    <a:gd name="T3" fmla="*/ 0 h 218"/>
                    <a:gd name="T4" fmla="*/ 119 w 120"/>
                    <a:gd name="T5" fmla="*/ 0 h 218"/>
                    <a:gd name="T6" fmla="*/ 119 w 120"/>
                    <a:gd name="T7" fmla="*/ 217 h 218"/>
                    <a:gd name="T8" fmla="*/ 0 w 120"/>
                    <a:gd name="T9" fmla="*/ 217 h 21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20"/>
                    <a:gd name="T16" fmla="*/ 0 h 218"/>
                    <a:gd name="T17" fmla="*/ 120 w 120"/>
                    <a:gd name="T18" fmla="*/ 218 h 21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20" h="218">
                      <a:moveTo>
                        <a:pt x="0" y="217"/>
                      </a:moveTo>
                      <a:lnTo>
                        <a:pt x="0" y="0"/>
                      </a:lnTo>
                      <a:lnTo>
                        <a:pt x="119" y="0"/>
                      </a:lnTo>
                      <a:lnTo>
                        <a:pt x="119" y="217"/>
                      </a:lnTo>
                      <a:lnTo>
                        <a:pt x="0" y="217"/>
                      </a:lnTo>
                    </a:path>
                  </a:pathLst>
                </a:custGeom>
                <a:solidFill>
                  <a:srgbClr val="C4C4C4"/>
                </a:solidFill>
                <a:ln w="12700" cap="rnd" cmpd="sng">
                  <a:solidFill>
                    <a:srgbClr val="969696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2325" name="Freeform 1091"/>
                <p:cNvSpPr>
                  <a:spLocks/>
                </p:cNvSpPr>
                <p:nvPr/>
              </p:nvSpPr>
              <p:spPr bwMode="auto">
                <a:xfrm>
                  <a:off x="4242" y="3363"/>
                  <a:ext cx="120" cy="218"/>
                </a:xfrm>
                <a:custGeom>
                  <a:avLst/>
                  <a:gdLst>
                    <a:gd name="T0" fmla="*/ 0 w 120"/>
                    <a:gd name="T1" fmla="*/ 217 h 218"/>
                    <a:gd name="T2" fmla="*/ 0 w 120"/>
                    <a:gd name="T3" fmla="*/ 0 h 218"/>
                    <a:gd name="T4" fmla="*/ 119 w 120"/>
                    <a:gd name="T5" fmla="*/ 0 h 218"/>
                    <a:gd name="T6" fmla="*/ 119 w 120"/>
                    <a:gd name="T7" fmla="*/ 217 h 218"/>
                    <a:gd name="T8" fmla="*/ 0 w 120"/>
                    <a:gd name="T9" fmla="*/ 217 h 21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20"/>
                    <a:gd name="T16" fmla="*/ 0 h 218"/>
                    <a:gd name="T17" fmla="*/ 120 w 120"/>
                    <a:gd name="T18" fmla="*/ 218 h 21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20" h="218">
                      <a:moveTo>
                        <a:pt x="0" y="217"/>
                      </a:moveTo>
                      <a:lnTo>
                        <a:pt x="0" y="0"/>
                      </a:lnTo>
                      <a:lnTo>
                        <a:pt x="119" y="0"/>
                      </a:lnTo>
                      <a:lnTo>
                        <a:pt x="119" y="217"/>
                      </a:lnTo>
                      <a:lnTo>
                        <a:pt x="0" y="217"/>
                      </a:lnTo>
                    </a:path>
                  </a:pathLst>
                </a:custGeom>
                <a:solidFill>
                  <a:srgbClr val="464646"/>
                </a:solidFill>
                <a:ln w="12700" cap="rnd" cmpd="sng">
                  <a:solidFill>
                    <a:srgbClr val="969696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511044" name="Freeform 1092"/>
                <p:cNvSpPr>
                  <a:spLocks/>
                </p:cNvSpPr>
                <p:nvPr/>
              </p:nvSpPr>
              <p:spPr bwMode="auto">
                <a:xfrm>
                  <a:off x="3628" y="2739"/>
                  <a:ext cx="1212" cy="1324"/>
                </a:xfrm>
                <a:custGeom>
                  <a:avLst/>
                  <a:gdLst/>
                  <a:ahLst/>
                  <a:cxnLst>
                    <a:cxn ang="0">
                      <a:pos x="1211" y="0"/>
                    </a:cxn>
                    <a:cxn ang="0">
                      <a:pos x="0" y="0"/>
                    </a:cxn>
                    <a:cxn ang="0">
                      <a:pos x="0" y="1323"/>
                    </a:cxn>
                    <a:cxn ang="0">
                      <a:pos x="1211" y="1323"/>
                    </a:cxn>
                    <a:cxn ang="0">
                      <a:pos x="1211" y="0"/>
                    </a:cxn>
                  </a:cxnLst>
                  <a:rect l="0" t="0" r="r" b="b"/>
                  <a:pathLst>
                    <a:path w="1212" h="1324">
                      <a:moveTo>
                        <a:pt x="1211" y="0"/>
                      </a:moveTo>
                      <a:lnTo>
                        <a:pt x="0" y="0"/>
                      </a:lnTo>
                      <a:lnTo>
                        <a:pt x="0" y="1323"/>
                      </a:lnTo>
                      <a:lnTo>
                        <a:pt x="1211" y="1323"/>
                      </a:lnTo>
                      <a:lnTo>
                        <a:pt x="1211" y="0"/>
                      </a:lnTo>
                    </a:path>
                  </a:pathLst>
                </a:custGeom>
                <a:solidFill>
                  <a:srgbClr val="C4C4C4"/>
                </a:solidFill>
                <a:ln w="12700" cap="rnd" cmpd="sng">
                  <a:solidFill>
                    <a:srgbClr val="969696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>
                  <a:outerShdw dist="107763" dir="2700000" algn="ctr" rotWithShape="0">
                    <a:schemeClr val="tx1">
                      <a:lumMod val="75000"/>
                      <a:lumOff val="25000"/>
                    </a:schemeClr>
                  </a:outerShdw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latin typeface="+mj-lt"/>
                  </a:endParaRPr>
                </a:p>
              </p:txBody>
            </p:sp>
            <p:sp>
              <p:nvSpPr>
                <p:cNvPr id="12327" name="Freeform 1093"/>
                <p:cNvSpPr>
                  <a:spLocks/>
                </p:cNvSpPr>
                <p:nvPr/>
              </p:nvSpPr>
              <p:spPr bwMode="auto">
                <a:xfrm>
                  <a:off x="3728" y="3087"/>
                  <a:ext cx="1013" cy="896"/>
                </a:xfrm>
                <a:custGeom>
                  <a:avLst/>
                  <a:gdLst>
                    <a:gd name="T0" fmla="*/ 1012 w 1013"/>
                    <a:gd name="T1" fmla="*/ 0 h 896"/>
                    <a:gd name="T2" fmla="*/ 0 w 1013"/>
                    <a:gd name="T3" fmla="*/ 0 h 896"/>
                    <a:gd name="T4" fmla="*/ 0 w 1013"/>
                    <a:gd name="T5" fmla="*/ 895 h 896"/>
                    <a:gd name="T6" fmla="*/ 1012 w 1013"/>
                    <a:gd name="T7" fmla="*/ 895 h 896"/>
                    <a:gd name="T8" fmla="*/ 1012 w 1013"/>
                    <a:gd name="T9" fmla="*/ 0 h 89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013"/>
                    <a:gd name="T16" fmla="*/ 0 h 896"/>
                    <a:gd name="T17" fmla="*/ 1013 w 1013"/>
                    <a:gd name="T18" fmla="*/ 896 h 89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013" h="896">
                      <a:moveTo>
                        <a:pt x="1012" y="0"/>
                      </a:moveTo>
                      <a:lnTo>
                        <a:pt x="0" y="0"/>
                      </a:lnTo>
                      <a:lnTo>
                        <a:pt x="0" y="895"/>
                      </a:lnTo>
                      <a:lnTo>
                        <a:pt x="1012" y="895"/>
                      </a:lnTo>
                      <a:lnTo>
                        <a:pt x="1012" y="0"/>
                      </a:lnTo>
                    </a:path>
                  </a:pathLst>
                </a:custGeom>
                <a:solidFill>
                  <a:srgbClr val="EAEAEA"/>
                </a:solidFill>
                <a:ln w="12700" cap="rnd" cmpd="sng">
                  <a:solidFill>
                    <a:srgbClr val="969696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2328" name="Freeform 1094"/>
                <p:cNvSpPr>
                  <a:spLocks/>
                </p:cNvSpPr>
                <p:nvPr/>
              </p:nvSpPr>
              <p:spPr bwMode="auto">
                <a:xfrm>
                  <a:off x="3728" y="3087"/>
                  <a:ext cx="1013" cy="443"/>
                </a:xfrm>
                <a:custGeom>
                  <a:avLst/>
                  <a:gdLst>
                    <a:gd name="T0" fmla="*/ 1012 w 1013"/>
                    <a:gd name="T1" fmla="*/ 0 h 443"/>
                    <a:gd name="T2" fmla="*/ 1012 w 1013"/>
                    <a:gd name="T3" fmla="*/ 220 h 443"/>
                    <a:gd name="T4" fmla="*/ 720 w 1013"/>
                    <a:gd name="T5" fmla="*/ 220 h 443"/>
                    <a:gd name="T6" fmla="*/ 720 w 1013"/>
                    <a:gd name="T7" fmla="*/ 442 h 443"/>
                    <a:gd name="T8" fmla="*/ 0 w 1013"/>
                    <a:gd name="T9" fmla="*/ 442 h 443"/>
                    <a:gd name="T10" fmla="*/ 0 w 1013"/>
                    <a:gd name="T11" fmla="*/ 0 h 443"/>
                    <a:gd name="T12" fmla="*/ 1012 w 1013"/>
                    <a:gd name="T13" fmla="*/ 0 h 443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1013"/>
                    <a:gd name="T22" fmla="*/ 0 h 443"/>
                    <a:gd name="T23" fmla="*/ 1013 w 1013"/>
                    <a:gd name="T24" fmla="*/ 443 h 443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1013" h="443">
                      <a:moveTo>
                        <a:pt x="1012" y="0"/>
                      </a:moveTo>
                      <a:lnTo>
                        <a:pt x="1012" y="220"/>
                      </a:lnTo>
                      <a:lnTo>
                        <a:pt x="720" y="220"/>
                      </a:lnTo>
                      <a:lnTo>
                        <a:pt x="720" y="442"/>
                      </a:lnTo>
                      <a:lnTo>
                        <a:pt x="0" y="442"/>
                      </a:lnTo>
                      <a:lnTo>
                        <a:pt x="0" y="0"/>
                      </a:lnTo>
                      <a:lnTo>
                        <a:pt x="1012" y="0"/>
                      </a:lnTo>
                    </a:path>
                  </a:pathLst>
                </a:custGeom>
                <a:solidFill>
                  <a:srgbClr val="464646"/>
                </a:solidFill>
                <a:ln w="12700" cap="rnd" cmpd="sng">
                  <a:solidFill>
                    <a:srgbClr val="969696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2329" name="Freeform 1095"/>
                <p:cNvSpPr>
                  <a:spLocks/>
                </p:cNvSpPr>
                <p:nvPr/>
              </p:nvSpPr>
              <p:spPr bwMode="auto">
                <a:xfrm>
                  <a:off x="3728" y="3087"/>
                  <a:ext cx="1023" cy="906"/>
                </a:xfrm>
                <a:custGeom>
                  <a:avLst/>
                  <a:gdLst>
                    <a:gd name="T0" fmla="*/ 1022 w 1023"/>
                    <a:gd name="T1" fmla="*/ 0 h 906"/>
                    <a:gd name="T2" fmla="*/ 0 w 1023"/>
                    <a:gd name="T3" fmla="*/ 0 h 906"/>
                    <a:gd name="T4" fmla="*/ 0 w 1023"/>
                    <a:gd name="T5" fmla="*/ 905 h 906"/>
                    <a:gd name="T6" fmla="*/ 1022 w 1023"/>
                    <a:gd name="T7" fmla="*/ 905 h 906"/>
                    <a:gd name="T8" fmla="*/ 1022 w 1023"/>
                    <a:gd name="T9" fmla="*/ 0 h 90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023"/>
                    <a:gd name="T16" fmla="*/ 0 h 906"/>
                    <a:gd name="T17" fmla="*/ 1023 w 1023"/>
                    <a:gd name="T18" fmla="*/ 906 h 90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023" h="906">
                      <a:moveTo>
                        <a:pt x="1022" y="0"/>
                      </a:moveTo>
                      <a:lnTo>
                        <a:pt x="0" y="0"/>
                      </a:lnTo>
                      <a:lnTo>
                        <a:pt x="0" y="905"/>
                      </a:lnTo>
                      <a:lnTo>
                        <a:pt x="1022" y="905"/>
                      </a:lnTo>
                      <a:lnTo>
                        <a:pt x="1022" y="0"/>
                      </a:lnTo>
                    </a:path>
                  </a:pathLst>
                </a:custGeom>
                <a:solidFill>
                  <a:srgbClr val="EAEAEA"/>
                </a:solidFill>
                <a:ln w="12700" cap="rnd" cmpd="sng">
                  <a:solidFill>
                    <a:srgbClr val="969696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2330" name="Freeform 1096"/>
                <p:cNvSpPr>
                  <a:spLocks/>
                </p:cNvSpPr>
                <p:nvPr/>
              </p:nvSpPr>
              <p:spPr bwMode="auto">
                <a:xfrm>
                  <a:off x="3874" y="3087"/>
                  <a:ext cx="731" cy="906"/>
                </a:xfrm>
                <a:custGeom>
                  <a:avLst/>
                  <a:gdLst>
                    <a:gd name="T0" fmla="*/ 0 w 731"/>
                    <a:gd name="T1" fmla="*/ 0 h 906"/>
                    <a:gd name="T2" fmla="*/ 0 w 731"/>
                    <a:gd name="T3" fmla="*/ 905 h 906"/>
                    <a:gd name="T4" fmla="*/ 146 w 731"/>
                    <a:gd name="T5" fmla="*/ 905 h 906"/>
                    <a:gd name="T6" fmla="*/ 146 w 731"/>
                    <a:gd name="T7" fmla="*/ 0 h 906"/>
                    <a:gd name="T8" fmla="*/ 292 w 731"/>
                    <a:gd name="T9" fmla="*/ 0 h 906"/>
                    <a:gd name="T10" fmla="*/ 292 w 731"/>
                    <a:gd name="T11" fmla="*/ 905 h 906"/>
                    <a:gd name="T12" fmla="*/ 438 w 731"/>
                    <a:gd name="T13" fmla="*/ 905 h 906"/>
                    <a:gd name="T14" fmla="*/ 438 w 731"/>
                    <a:gd name="T15" fmla="*/ 0 h 906"/>
                    <a:gd name="T16" fmla="*/ 584 w 731"/>
                    <a:gd name="T17" fmla="*/ 0 h 906"/>
                    <a:gd name="T18" fmla="*/ 584 w 731"/>
                    <a:gd name="T19" fmla="*/ 905 h 906"/>
                    <a:gd name="T20" fmla="*/ 730 w 731"/>
                    <a:gd name="T21" fmla="*/ 905 h 906"/>
                    <a:gd name="T22" fmla="*/ 730 w 731"/>
                    <a:gd name="T23" fmla="*/ 0 h 90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731"/>
                    <a:gd name="T37" fmla="*/ 0 h 906"/>
                    <a:gd name="T38" fmla="*/ 731 w 731"/>
                    <a:gd name="T39" fmla="*/ 906 h 90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731" h="906">
                      <a:moveTo>
                        <a:pt x="0" y="0"/>
                      </a:moveTo>
                      <a:lnTo>
                        <a:pt x="0" y="905"/>
                      </a:lnTo>
                      <a:lnTo>
                        <a:pt x="146" y="905"/>
                      </a:lnTo>
                      <a:lnTo>
                        <a:pt x="146" y="0"/>
                      </a:lnTo>
                      <a:lnTo>
                        <a:pt x="292" y="0"/>
                      </a:lnTo>
                      <a:lnTo>
                        <a:pt x="292" y="905"/>
                      </a:lnTo>
                      <a:lnTo>
                        <a:pt x="438" y="905"/>
                      </a:lnTo>
                      <a:lnTo>
                        <a:pt x="438" y="0"/>
                      </a:lnTo>
                      <a:lnTo>
                        <a:pt x="584" y="0"/>
                      </a:lnTo>
                      <a:lnTo>
                        <a:pt x="584" y="905"/>
                      </a:lnTo>
                      <a:lnTo>
                        <a:pt x="730" y="905"/>
                      </a:lnTo>
                      <a:lnTo>
                        <a:pt x="730" y="0"/>
                      </a:lnTo>
                    </a:path>
                  </a:pathLst>
                </a:custGeom>
                <a:noFill/>
                <a:ln w="12700" cap="rnd" cmpd="sng">
                  <a:solidFill>
                    <a:srgbClr val="969696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2331" name="Freeform 1097"/>
                <p:cNvSpPr>
                  <a:spLocks/>
                </p:cNvSpPr>
                <p:nvPr/>
              </p:nvSpPr>
              <p:spPr bwMode="auto">
                <a:xfrm>
                  <a:off x="3728" y="3312"/>
                  <a:ext cx="1023" cy="455"/>
                </a:xfrm>
                <a:custGeom>
                  <a:avLst/>
                  <a:gdLst>
                    <a:gd name="T0" fmla="*/ 0 w 1023"/>
                    <a:gd name="T1" fmla="*/ 0 h 455"/>
                    <a:gd name="T2" fmla="*/ 1022 w 1023"/>
                    <a:gd name="T3" fmla="*/ 0 h 455"/>
                    <a:gd name="T4" fmla="*/ 1022 w 1023"/>
                    <a:gd name="T5" fmla="*/ 227 h 455"/>
                    <a:gd name="T6" fmla="*/ 0 w 1023"/>
                    <a:gd name="T7" fmla="*/ 227 h 455"/>
                    <a:gd name="T8" fmla="*/ 0 w 1023"/>
                    <a:gd name="T9" fmla="*/ 454 h 455"/>
                    <a:gd name="T10" fmla="*/ 1022 w 1023"/>
                    <a:gd name="T11" fmla="*/ 454 h 455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023"/>
                    <a:gd name="T19" fmla="*/ 0 h 455"/>
                    <a:gd name="T20" fmla="*/ 1023 w 1023"/>
                    <a:gd name="T21" fmla="*/ 455 h 455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023" h="455">
                      <a:moveTo>
                        <a:pt x="0" y="0"/>
                      </a:moveTo>
                      <a:lnTo>
                        <a:pt x="1022" y="0"/>
                      </a:lnTo>
                      <a:lnTo>
                        <a:pt x="1022" y="227"/>
                      </a:lnTo>
                      <a:lnTo>
                        <a:pt x="0" y="227"/>
                      </a:lnTo>
                      <a:lnTo>
                        <a:pt x="0" y="454"/>
                      </a:lnTo>
                      <a:lnTo>
                        <a:pt x="1022" y="454"/>
                      </a:lnTo>
                    </a:path>
                  </a:pathLst>
                </a:custGeom>
                <a:noFill/>
                <a:ln w="12700" cap="rnd" cmpd="sng">
                  <a:solidFill>
                    <a:srgbClr val="969696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2332" name="Rectangle 1098"/>
                <p:cNvSpPr>
                  <a:spLocks noChangeArrowheads="1"/>
                </p:cNvSpPr>
                <p:nvPr/>
              </p:nvSpPr>
              <p:spPr bwMode="auto">
                <a:xfrm>
                  <a:off x="3882" y="2787"/>
                  <a:ext cx="690" cy="256"/>
                </a:xfrm>
                <a:prstGeom prst="rect">
                  <a:avLst/>
                </a:prstGeom>
                <a:solidFill>
                  <a:srgbClr val="CCFFFF"/>
                </a:solidFill>
                <a:ln w="12700">
                  <a:solidFill>
                    <a:srgbClr val="969696"/>
                  </a:solidFill>
                  <a:miter lim="800000"/>
                  <a:headEnd/>
                  <a:tailEnd/>
                </a:ln>
              </p:spPr>
              <p:txBody>
                <a:bodyPr lIns="90488" tIns="44450" rIns="90488" bIns="44450">
                  <a:spAutoFit/>
                </a:bodyPr>
                <a:lstStyle/>
                <a:p>
                  <a:pPr algn="ctr" eaLnBrk="0" hangingPunct="0"/>
                  <a:r>
                    <a:rPr lang="zh-CN" altLang="en-US" sz="2000" dirty="0" smtClean="0">
                      <a:solidFill>
                        <a:srgbClr val="006E6B"/>
                      </a:solidFill>
                      <a:latin typeface="+mj-lt"/>
                    </a:rPr>
                    <a:t>三月</a:t>
                  </a:r>
                  <a:endParaRPr lang="en-US" sz="2000" dirty="0">
                    <a:solidFill>
                      <a:srgbClr val="006E6B"/>
                    </a:solidFill>
                    <a:latin typeface="+mj-lt"/>
                  </a:endParaRPr>
                </a:p>
              </p:txBody>
            </p:sp>
          </p:grpSp>
        </p:grp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零部件计划</a:t>
            </a:r>
            <a:r>
              <a:rPr lang="en-US" dirty="0" smtClean="0"/>
              <a:t>: </a:t>
            </a:r>
            <a:r>
              <a:rPr lang="en-US" dirty="0" smtClean="0"/>
              <a:t>MRP</a:t>
            </a:r>
            <a:endParaRPr lang="en-US" dirty="0"/>
          </a:p>
        </p:txBody>
      </p:sp>
      <p:sp>
        <p:nvSpPr>
          <p:cNvPr id="13314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QS-PL-100</a:t>
            </a:r>
          </a:p>
        </p:txBody>
      </p:sp>
      <p:grpSp>
        <p:nvGrpSpPr>
          <p:cNvPr id="13316" name="Group 66"/>
          <p:cNvGrpSpPr>
            <a:grpSpLocks/>
          </p:cNvGrpSpPr>
          <p:nvPr/>
        </p:nvGrpSpPr>
        <p:grpSpPr bwMode="auto">
          <a:xfrm>
            <a:off x="906463" y="930530"/>
            <a:ext cx="7316787" cy="5137150"/>
            <a:chOff x="571" y="794"/>
            <a:chExt cx="4609" cy="3236"/>
          </a:xfrm>
        </p:grpSpPr>
        <p:grpSp>
          <p:nvGrpSpPr>
            <p:cNvPr id="13317" name="Group 65"/>
            <p:cNvGrpSpPr>
              <a:grpSpLocks/>
            </p:cNvGrpSpPr>
            <p:nvPr/>
          </p:nvGrpSpPr>
          <p:grpSpPr bwMode="auto">
            <a:xfrm>
              <a:off x="571" y="794"/>
              <a:ext cx="4609" cy="3236"/>
              <a:chOff x="571" y="794"/>
              <a:chExt cx="4609" cy="3236"/>
            </a:xfrm>
          </p:grpSpPr>
          <p:sp>
            <p:nvSpPr>
              <p:cNvPr id="13338" name="Rectangle 37"/>
              <p:cNvSpPr>
                <a:spLocks noChangeArrowheads="1"/>
              </p:cNvSpPr>
              <p:nvPr/>
            </p:nvSpPr>
            <p:spPr bwMode="auto">
              <a:xfrm>
                <a:off x="571" y="794"/>
                <a:ext cx="4609" cy="3236"/>
              </a:xfrm>
              <a:prstGeom prst="rect">
                <a:avLst/>
              </a:prstGeom>
              <a:solidFill>
                <a:srgbClr val="FAF6EB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01600" dir="2700000" algn="ctr" rotWithShape="0">
                  <a:schemeClr val="tx1">
                    <a:lumMod val="75000"/>
                    <a:lumOff val="25000"/>
                  </a:schemeClr>
                </a:outerShdw>
              </a:effectLst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3339" name="Rectangle 38"/>
              <p:cNvSpPr>
                <a:spLocks noChangeArrowheads="1"/>
              </p:cNvSpPr>
              <p:nvPr/>
            </p:nvSpPr>
            <p:spPr bwMode="auto">
              <a:xfrm>
                <a:off x="3537" y="3755"/>
                <a:ext cx="711" cy="225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lIns="82550" tIns="41275" rIns="82550" bIns="41275">
                <a:spAutoFit/>
              </a:bodyPr>
              <a:lstStyle/>
              <a:p>
                <a:pPr algn="ctr" defTabSz="739775" eaLnBrk="0" hangingPunct="0"/>
                <a:r>
                  <a:rPr lang="zh-CN" altLang="en-US" sz="1800" dirty="0" smtClean="0">
                    <a:latin typeface="+mj-lt"/>
                  </a:rPr>
                  <a:t>输出</a:t>
                </a:r>
                <a:endParaRPr lang="en-US" sz="1800" dirty="0">
                  <a:latin typeface="+mj-lt"/>
                </a:endParaRPr>
              </a:p>
            </p:txBody>
          </p:sp>
          <p:sp>
            <p:nvSpPr>
              <p:cNvPr id="13340" name="Rectangle 39"/>
              <p:cNvSpPr>
                <a:spLocks noChangeArrowheads="1"/>
              </p:cNvSpPr>
              <p:nvPr/>
            </p:nvSpPr>
            <p:spPr bwMode="auto">
              <a:xfrm>
                <a:off x="1682" y="842"/>
                <a:ext cx="651" cy="225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lIns="82550" tIns="41275" rIns="82550" bIns="41275">
                <a:spAutoFit/>
              </a:bodyPr>
              <a:lstStyle/>
              <a:p>
                <a:pPr algn="ctr" defTabSz="739775" eaLnBrk="0" hangingPunct="0"/>
                <a:r>
                  <a:rPr lang="zh-CN" altLang="en-US" sz="1800" dirty="0" smtClean="0">
                    <a:latin typeface="+mj-lt"/>
                  </a:rPr>
                  <a:t>输入</a:t>
                </a:r>
                <a:endParaRPr lang="en-US" sz="1800" dirty="0">
                  <a:latin typeface="+mj-lt"/>
                </a:endParaRPr>
              </a:p>
            </p:txBody>
          </p:sp>
        </p:grpSp>
        <p:sp>
          <p:nvSpPr>
            <p:cNvPr id="13318" name="Freeform 45"/>
            <p:cNvSpPr>
              <a:spLocks/>
            </p:cNvSpPr>
            <p:nvPr/>
          </p:nvSpPr>
          <p:spPr bwMode="auto">
            <a:xfrm>
              <a:off x="1670" y="1154"/>
              <a:ext cx="290" cy="2544"/>
            </a:xfrm>
            <a:custGeom>
              <a:avLst/>
              <a:gdLst>
                <a:gd name="T0" fmla="*/ 14 w 235"/>
                <a:gd name="T1" fmla="*/ 0 h 3025"/>
                <a:gd name="T2" fmla="*/ 357 w 235"/>
                <a:gd name="T3" fmla="*/ 0 h 3025"/>
                <a:gd name="T4" fmla="*/ 357 w 235"/>
                <a:gd name="T5" fmla="*/ 2139 h 3025"/>
                <a:gd name="T6" fmla="*/ 0 w 235"/>
                <a:gd name="T7" fmla="*/ 2139 h 302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35"/>
                <a:gd name="T13" fmla="*/ 0 h 3025"/>
                <a:gd name="T14" fmla="*/ 235 w 235"/>
                <a:gd name="T15" fmla="*/ 3025 h 302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35" h="3025">
                  <a:moveTo>
                    <a:pt x="9" y="0"/>
                  </a:moveTo>
                  <a:lnTo>
                    <a:pt x="234" y="0"/>
                  </a:lnTo>
                  <a:lnTo>
                    <a:pt x="234" y="3024"/>
                  </a:lnTo>
                  <a:lnTo>
                    <a:pt x="0" y="3024"/>
                  </a:lnTo>
                </a:path>
              </a:pathLst>
            </a:custGeom>
            <a:noFill/>
            <a:ln w="12700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3319" name="Line 46"/>
            <p:cNvSpPr>
              <a:spLocks noChangeShapeType="1"/>
            </p:cNvSpPr>
            <p:nvPr/>
          </p:nvSpPr>
          <p:spPr bwMode="auto">
            <a:xfrm>
              <a:off x="1710" y="1797"/>
              <a:ext cx="243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3320" name="Line 47"/>
            <p:cNvSpPr>
              <a:spLocks noChangeShapeType="1"/>
            </p:cNvSpPr>
            <p:nvPr/>
          </p:nvSpPr>
          <p:spPr bwMode="auto">
            <a:xfrm>
              <a:off x="1698" y="3096"/>
              <a:ext cx="244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3321" name="Line 48"/>
            <p:cNvSpPr>
              <a:spLocks noChangeShapeType="1"/>
            </p:cNvSpPr>
            <p:nvPr/>
          </p:nvSpPr>
          <p:spPr bwMode="auto">
            <a:xfrm>
              <a:off x="1687" y="2439"/>
              <a:ext cx="445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71761" name="AutoShape 49"/>
            <p:cNvSpPr>
              <a:spLocks noChangeArrowheads="1"/>
            </p:cNvSpPr>
            <p:nvPr/>
          </p:nvSpPr>
          <p:spPr bwMode="auto">
            <a:xfrm>
              <a:off x="2127" y="1695"/>
              <a:ext cx="1497" cy="1487"/>
            </a:xfrm>
            <a:prstGeom prst="star16">
              <a:avLst>
                <a:gd name="adj" fmla="val 37500"/>
              </a:avLst>
            </a:prstGeom>
            <a:solidFill>
              <a:srgbClr val="E0DCE7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accent6"/>
              </a:outerShdw>
            </a:effectLst>
          </p:spPr>
          <p:txBody>
            <a:bodyPr wrap="none" lIns="90488" tIns="44450" rIns="90488" bIns="44450" anchor="ctr"/>
            <a:lstStyle/>
            <a:p>
              <a:pPr algn="ctr" eaLnBrk="0" hangingPunct="0">
                <a:defRPr/>
              </a:pPr>
              <a:r>
                <a:rPr lang="zh-CN" altLang="en-US" sz="2000" dirty="0" smtClean="0">
                  <a:latin typeface="+mj-lt"/>
                </a:rPr>
                <a:t>计算</a:t>
              </a:r>
              <a:r>
                <a:rPr lang="en-US" sz="2000" dirty="0" smtClean="0">
                  <a:latin typeface="+mj-lt"/>
                </a:rPr>
                <a:t>MRP</a:t>
              </a:r>
              <a:endParaRPr lang="en-US" sz="2000" dirty="0">
                <a:latin typeface="+mj-lt"/>
              </a:endParaRPr>
            </a:p>
          </p:txBody>
        </p:sp>
        <p:sp>
          <p:nvSpPr>
            <p:cNvPr id="13323" name="Freeform 50"/>
            <p:cNvSpPr>
              <a:spLocks/>
            </p:cNvSpPr>
            <p:nvPr/>
          </p:nvSpPr>
          <p:spPr bwMode="auto">
            <a:xfrm>
              <a:off x="3773" y="1600"/>
              <a:ext cx="328" cy="1536"/>
            </a:xfrm>
            <a:custGeom>
              <a:avLst/>
              <a:gdLst>
                <a:gd name="T0" fmla="*/ 285 w 361"/>
                <a:gd name="T1" fmla="*/ 0 h 1441"/>
                <a:gd name="T2" fmla="*/ 0 w 361"/>
                <a:gd name="T3" fmla="*/ 0 h 1441"/>
                <a:gd name="T4" fmla="*/ 0 w 361"/>
                <a:gd name="T5" fmla="*/ 1636 h 1441"/>
                <a:gd name="T6" fmla="*/ 297 w 361"/>
                <a:gd name="T7" fmla="*/ 1636 h 144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61"/>
                <a:gd name="T13" fmla="*/ 0 h 1441"/>
                <a:gd name="T14" fmla="*/ 361 w 361"/>
                <a:gd name="T15" fmla="*/ 1441 h 144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61" h="1441">
                  <a:moveTo>
                    <a:pt x="346" y="0"/>
                  </a:moveTo>
                  <a:lnTo>
                    <a:pt x="0" y="0"/>
                  </a:lnTo>
                  <a:lnTo>
                    <a:pt x="0" y="1440"/>
                  </a:lnTo>
                  <a:lnTo>
                    <a:pt x="360" y="1440"/>
                  </a:lnTo>
                </a:path>
              </a:pathLst>
            </a:custGeom>
            <a:noFill/>
            <a:ln w="12700" cap="rnd" cmpd="sng">
              <a:solidFill>
                <a:schemeClr val="tx1"/>
              </a:solidFill>
              <a:prstDash val="solid"/>
              <a:round/>
              <a:headEnd type="triangle" w="med" len="med"/>
              <a:tailEnd type="triangle" w="med" len="med"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3324" name="Line 51"/>
            <p:cNvSpPr>
              <a:spLocks noChangeShapeType="1"/>
            </p:cNvSpPr>
            <p:nvPr/>
          </p:nvSpPr>
          <p:spPr bwMode="auto">
            <a:xfrm>
              <a:off x="3619" y="2436"/>
              <a:ext cx="146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grpSp>
          <p:nvGrpSpPr>
            <p:cNvPr id="13325" name="Group 52"/>
            <p:cNvGrpSpPr>
              <a:grpSpLocks/>
            </p:cNvGrpSpPr>
            <p:nvPr/>
          </p:nvGrpSpPr>
          <p:grpSpPr bwMode="auto">
            <a:xfrm>
              <a:off x="4087" y="1091"/>
              <a:ext cx="941" cy="1210"/>
              <a:chOff x="4048" y="856"/>
              <a:chExt cx="994" cy="1287"/>
            </a:xfrm>
          </p:grpSpPr>
          <p:sp>
            <p:nvSpPr>
              <p:cNvPr id="371765" name="Rectangle 53"/>
              <p:cNvSpPr>
                <a:spLocks noChangeArrowheads="1"/>
              </p:cNvSpPr>
              <p:nvPr/>
            </p:nvSpPr>
            <p:spPr bwMode="auto">
              <a:xfrm>
                <a:off x="4259" y="1050"/>
                <a:ext cx="783" cy="1093"/>
              </a:xfrm>
              <a:prstGeom prst="rect">
                <a:avLst/>
              </a:prstGeom>
              <a:solidFill>
                <a:srgbClr val="D8DAC9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53882" dir="2700000" algn="ctr" rotWithShape="0">
                  <a:schemeClr val="tx1">
                    <a:lumMod val="75000"/>
                    <a:lumOff val="25000"/>
                  </a:schemeClr>
                </a:outerShdw>
              </a:effectLst>
            </p:spPr>
            <p:txBody>
              <a:bodyPr wrap="none" lIns="82550" tIns="41275" rIns="82550" bIns="41275" anchor="ctr"/>
              <a:lstStyle/>
              <a:p>
                <a:pPr algn="ctr" defTabSz="739775" eaLnBrk="0" hangingPunct="0">
                  <a:defRPr/>
                </a:pPr>
                <a:endParaRPr lang="en-US" sz="1600" b="0">
                  <a:latin typeface="+mj-lt"/>
                </a:endParaRPr>
              </a:p>
            </p:txBody>
          </p:sp>
          <p:sp>
            <p:nvSpPr>
              <p:cNvPr id="371766" name="Rectangle 54"/>
              <p:cNvSpPr>
                <a:spLocks noChangeArrowheads="1"/>
              </p:cNvSpPr>
              <p:nvPr/>
            </p:nvSpPr>
            <p:spPr bwMode="auto">
              <a:xfrm>
                <a:off x="4156" y="959"/>
                <a:ext cx="784" cy="1092"/>
              </a:xfrm>
              <a:prstGeom prst="rect">
                <a:avLst/>
              </a:prstGeom>
              <a:solidFill>
                <a:srgbClr val="D8DAC9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53882" dir="2700000" algn="ctr" rotWithShape="0">
                  <a:schemeClr val="tx1">
                    <a:lumMod val="75000"/>
                    <a:lumOff val="25000"/>
                  </a:schemeClr>
                </a:outerShdw>
              </a:effectLst>
            </p:spPr>
            <p:txBody>
              <a:bodyPr wrap="none" lIns="82550" tIns="41275" rIns="82550" bIns="41275" anchor="ctr"/>
              <a:lstStyle/>
              <a:p>
                <a:pPr algn="ctr" defTabSz="739775" eaLnBrk="0" hangingPunct="0">
                  <a:defRPr/>
                </a:pPr>
                <a:endParaRPr lang="en-US" sz="1600" b="0">
                  <a:latin typeface="+mj-lt"/>
                </a:endParaRPr>
              </a:p>
            </p:txBody>
          </p:sp>
          <p:sp>
            <p:nvSpPr>
              <p:cNvPr id="371767" name="Rectangle 55"/>
              <p:cNvSpPr>
                <a:spLocks noChangeArrowheads="1"/>
              </p:cNvSpPr>
              <p:nvPr/>
            </p:nvSpPr>
            <p:spPr bwMode="auto">
              <a:xfrm>
                <a:off x="4048" y="856"/>
                <a:ext cx="826" cy="1093"/>
              </a:xfrm>
              <a:prstGeom prst="rect">
                <a:avLst/>
              </a:prstGeom>
              <a:solidFill>
                <a:srgbClr val="D8DAC9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53882" dir="2700000" algn="ctr" rotWithShape="0">
                  <a:schemeClr val="tx1">
                    <a:lumMod val="75000"/>
                    <a:lumOff val="25000"/>
                  </a:schemeClr>
                </a:outerShdw>
              </a:effectLst>
            </p:spPr>
            <p:txBody>
              <a:bodyPr wrap="none" lIns="82550" tIns="41275" rIns="82550" bIns="41275" anchor="ctr"/>
              <a:lstStyle/>
              <a:p>
                <a:pPr algn="ctr" defTabSz="739775" eaLnBrk="0" hangingPunct="0">
                  <a:defRPr/>
                </a:pPr>
                <a:r>
                  <a:rPr lang="zh-CN" altLang="en-US" sz="1600" b="0" dirty="0" smtClean="0">
                    <a:latin typeface="+mj-lt"/>
                  </a:rPr>
                  <a:t>计划订单</a:t>
                </a:r>
                <a:r>
                  <a:rPr lang="en-US" sz="1600" b="0" dirty="0">
                    <a:latin typeface="+mj-lt"/>
                  </a:rPr>
                  <a:t/>
                </a:r>
                <a:br>
                  <a:rPr lang="en-US" sz="1600" b="0" dirty="0">
                    <a:latin typeface="+mj-lt"/>
                  </a:rPr>
                </a:br>
                <a:endParaRPr lang="en-US" sz="1600" b="0" dirty="0">
                  <a:latin typeface="+mj-lt"/>
                </a:endParaRPr>
              </a:p>
              <a:p>
                <a:pPr algn="ctr" defTabSz="739775" eaLnBrk="0" hangingPunct="0">
                  <a:buFontTx/>
                  <a:buChar char="•"/>
                  <a:defRPr/>
                </a:pPr>
                <a:r>
                  <a:rPr lang="en-US" sz="1600" b="0" dirty="0">
                    <a:latin typeface="+mj-lt"/>
                  </a:rPr>
                  <a:t> </a:t>
                </a:r>
                <a:r>
                  <a:rPr lang="zh-CN" altLang="en-US" sz="1600" b="0" dirty="0" smtClean="0">
                    <a:latin typeface="+mj-lt"/>
                  </a:rPr>
                  <a:t>下达日期</a:t>
                </a:r>
                <a:endParaRPr lang="en-US" sz="1600" b="0" dirty="0">
                  <a:latin typeface="+mj-lt"/>
                </a:endParaRPr>
              </a:p>
              <a:p>
                <a:pPr algn="ctr" defTabSz="739775" eaLnBrk="0" hangingPunct="0">
                  <a:buFontTx/>
                  <a:buChar char="•"/>
                  <a:defRPr/>
                </a:pPr>
                <a:r>
                  <a:rPr lang="en-US" sz="1600" b="0" dirty="0">
                    <a:latin typeface="+mj-lt"/>
                  </a:rPr>
                  <a:t> </a:t>
                </a:r>
                <a:r>
                  <a:rPr lang="zh-CN" altLang="en-US" sz="1600" b="0" dirty="0" smtClean="0">
                    <a:latin typeface="+mj-lt"/>
                  </a:rPr>
                  <a:t>到期日期</a:t>
                </a:r>
                <a:endParaRPr lang="en-US" sz="1600" b="0" dirty="0">
                  <a:latin typeface="+mj-lt"/>
                </a:endParaRPr>
              </a:p>
            </p:txBody>
          </p:sp>
        </p:grpSp>
        <p:grpSp>
          <p:nvGrpSpPr>
            <p:cNvPr id="13326" name="Group 56"/>
            <p:cNvGrpSpPr>
              <a:grpSpLocks/>
            </p:cNvGrpSpPr>
            <p:nvPr/>
          </p:nvGrpSpPr>
          <p:grpSpPr bwMode="auto">
            <a:xfrm>
              <a:off x="4087" y="2624"/>
              <a:ext cx="941" cy="1211"/>
              <a:chOff x="4048" y="2229"/>
              <a:chExt cx="994" cy="1287"/>
            </a:xfrm>
          </p:grpSpPr>
          <p:sp>
            <p:nvSpPr>
              <p:cNvPr id="371769" name="Rectangle 57"/>
              <p:cNvSpPr>
                <a:spLocks noChangeArrowheads="1"/>
              </p:cNvSpPr>
              <p:nvPr/>
            </p:nvSpPr>
            <p:spPr bwMode="auto">
              <a:xfrm>
                <a:off x="4259" y="2423"/>
                <a:ext cx="783" cy="1093"/>
              </a:xfrm>
              <a:prstGeom prst="rect">
                <a:avLst/>
              </a:prstGeom>
              <a:solidFill>
                <a:srgbClr val="EDD1C5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53882" dir="2700000" algn="ctr" rotWithShape="0">
                  <a:schemeClr val="tx1">
                    <a:lumMod val="75000"/>
                    <a:lumOff val="25000"/>
                  </a:schemeClr>
                </a:outerShdw>
              </a:effectLst>
            </p:spPr>
            <p:txBody>
              <a:bodyPr wrap="none" lIns="82550" tIns="41275" rIns="82550" bIns="41275" anchor="ctr"/>
              <a:lstStyle/>
              <a:p>
                <a:pPr algn="ctr" defTabSz="739775" eaLnBrk="0" hangingPunct="0">
                  <a:defRPr/>
                </a:pPr>
                <a:endParaRPr lang="en-US" sz="1600" b="0">
                  <a:latin typeface="+mj-lt"/>
                </a:endParaRPr>
              </a:p>
            </p:txBody>
          </p:sp>
          <p:sp>
            <p:nvSpPr>
              <p:cNvPr id="371770" name="Rectangle 58"/>
              <p:cNvSpPr>
                <a:spLocks noChangeArrowheads="1"/>
              </p:cNvSpPr>
              <p:nvPr/>
            </p:nvSpPr>
            <p:spPr bwMode="auto">
              <a:xfrm>
                <a:off x="4156" y="2332"/>
                <a:ext cx="784" cy="1093"/>
              </a:xfrm>
              <a:prstGeom prst="rect">
                <a:avLst/>
              </a:prstGeom>
              <a:solidFill>
                <a:srgbClr val="EDD1C5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53882" dir="2700000" algn="ctr" rotWithShape="0">
                  <a:schemeClr val="tx1">
                    <a:lumMod val="75000"/>
                    <a:lumOff val="25000"/>
                  </a:schemeClr>
                </a:outerShdw>
              </a:effectLst>
            </p:spPr>
            <p:txBody>
              <a:bodyPr wrap="none" lIns="82550" tIns="41275" rIns="82550" bIns="41275" anchor="ctr"/>
              <a:lstStyle/>
              <a:p>
                <a:pPr algn="ctr" defTabSz="739775" eaLnBrk="0" hangingPunct="0">
                  <a:defRPr/>
                </a:pPr>
                <a:endParaRPr lang="en-US" sz="1600" b="0">
                  <a:latin typeface="+mj-lt"/>
                </a:endParaRPr>
              </a:p>
            </p:txBody>
          </p:sp>
          <p:sp>
            <p:nvSpPr>
              <p:cNvPr id="371771" name="Rectangle 59"/>
              <p:cNvSpPr>
                <a:spLocks noChangeArrowheads="1"/>
              </p:cNvSpPr>
              <p:nvPr/>
            </p:nvSpPr>
            <p:spPr bwMode="auto">
              <a:xfrm>
                <a:off x="4048" y="2229"/>
                <a:ext cx="785" cy="1093"/>
              </a:xfrm>
              <a:prstGeom prst="rect">
                <a:avLst/>
              </a:prstGeom>
              <a:solidFill>
                <a:srgbClr val="EDD1C5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53882" dir="2700000" algn="ctr" rotWithShape="0">
                  <a:schemeClr val="tx1">
                    <a:lumMod val="75000"/>
                    <a:lumOff val="25000"/>
                  </a:schemeClr>
                </a:outerShdw>
              </a:effectLst>
            </p:spPr>
            <p:txBody>
              <a:bodyPr wrap="none" lIns="82550" tIns="41275" rIns="82550" bIns="41275" anchor="ctr"/>
              <a:lstStyle/>
              <a:p>
                <a:pPr algn="ctr" defTabSz="739775" eaLnBrk="0" hangingPunct="0">
                  <a:defRPr/>
                </a:pPr>
                <a:r>
                  <a:rPr lang="zh-CN" altLang="en-US" sz="1600" b="0" dirty="0" smtClean="0">
                    <a:latin typeface="+mj-lt"/>
                  </a:rPr>
                  <a:t>措施信息</a:t>
                </a:r>
                <a:endParaRPr lang="en-US" sz="1600" b="0" dirty="0">
                  <a:latin typeface="+mj-lt"/>
                </a:endParaRPr>
              </a:p>
            </p:txBody>
          </p:sp>
        </p:grpSp>
        <p:sp>
          <p:nvSpPr>
            <p:cNvPr id="371752" name="Oval 40"/>
            <p:cNvSpPr>
              <a:spLocks noChangeArrowheads="1"/>
            </p:cNvSpPr>
            <p:nvPr/>
          </p:nvSpPr>
          <p:spPr bwMode="auto">
            <a:xfrm>
              <a:off x="815" y="903"/>
              <a:ext cx="890" cy="548"/>
            </a:xfrm>
            <a:prstGeom prst="ellipse">
              <a:avLst/>
            </a:prstGeom>
            <a:solidFill>
              <a:srgbClr val="CFD9DF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3662" tIns="47625" rIns="93662" bIns="47625" anchor="ctr"/>
            <a:lstStyle/>
            <a:p>
              <a:pPr algn="ctr" defTabSz="936625" eaLnBrk="0" hangingPunct="0">
                <a:defRPr/>
              </a:pPr>
              <a:r>
                <a:rPr lang="zh-CN" altLang="en-US" sz="1600" b="0" dirty="0" smtClean="0">
                  <a:latin typeface="+mj-lt"/>
                </a:rPr>
                <a:t>物料清单</a:t>
              </a:r>
              <a:endParaRPr lang="en-US" sz="1600" b="0" dirty="0">
                <a:latin typeface="+mj-lt"/>
              </a:endParaRPr>
            </a:p>
          </p:txBody>
        </p:sp>
        <p:sp>
          <p:nvSpPr>
            <p:cNvPr id="371753" name="Oval 41"/>
            <p:cNvSpPr>
              <a:spLocks noChangeArrowheads="1"/>
            </p:cNvSpPr>
            <p:nvPr/>
          </p:nvSpPr>
          <p:spPr bwMode="auto">
            <a:xfrm>
              <a:off x="815" y="1513"/>
              <a:ext cx="890" cy="549"/>
            </a:xfrm>
            <a:prstGeom prst="ellipse">
              <a:avLst/>
            </a:prstGeom>
            <a:solidFill>
              <a:srgbClr val="CFD9DF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3662" tIns="47625" rIns="93662" bIns="47625" anchor="ctr"/>
            <a:lstStyle/>
            <a:p>
              <a:pPr algn="ctr" defTabSz="936625" eaLnBrk="0" hangingPunct="0">
                <a:lnSpc>
                  <a:spcPct val="90000"/>
                </a:lnSpc>
                <a:defRPr/>
              </a:pPr>
              <a:r>
                <a:rPr lang="zh-CN" altLang="en-US" sz="1600" b="0" dirty="0" smtClean="0">
                  <a:latin typeface="+mj-lt"/>
                </a:rPr>
                <a:t>需求</a:t>
              </a:r>
              <a:endParaRPr lang="en-US" altLang="zh-CN" sz="1600" b="0" dirty="0" smtClean="0">
                <a:latin typeface="+mj-lt"/>
              </a:endParaRPr>
            </a:p>
            <a:p>
              <a:pPr algn="ctr" defTabSz="936625" eaLnBrk="0" hangingPunct="0">
                <a:lnSpc>
                  <a:spcPct val="90000"/>
                </a:lnSpc>
                <a:defRPr/>
              </a:pPr>
              <a:r>
                <a:rPr lang="en-US" sz="1600" b="0" dirty="0" smtClean="0">
                  <a:latin typeface="+mj-lt"/>
                </a:rPr>
                <a:t>(</a:t>
              </a:r>
              <a:r>
                <a:rPr lang="zh-CN" altLang="en-US" sz="1600" b="0" dirty="0" smtClean="0">
                  <a:latin typeface="+mj-lt"/>
                </a:rPr>
                <a:t>预测</a:t>
              </a:r>
              <a:r>
                <a:rPr lang="en-US" sz="1600" b="0" dirty="0" smtClean="0">
                  <a:latin typeface="+mj-lt"/>
                </a:rPr>
                <a:t>,</a:t>
              </a:r>
              <a:endParaRPr lang="en-US" sz="1600" b="0" dirty="0">
                <a:latin typeface="+mj-lt"/>
              </a:endParaRPr>
            </a:p>
            <a:p>
              <a:pPr algn="ctr" defTabSz="936625" eaLnBrk="0" hangingPunct="0">
                <a:lnSpc>
                  <a:spcPct val="90000"/>
                </a:lnSpc>
                <a:defRPr/>
              </a:pPr>
              <a:r>
                <a:rPr lang="en-US" sz="1600" b="0" dirty="0">
                  <a:latin typeface="+mj-lt"/>
                </a:rPr>
                <a:t>SOs, </a:t>
              </a:r>
              <a:r>
                <a:rPr lang="zh-CN" altLang="en-US" sz="1600" b="0" dirty="0" smtClean="0">
                  <a:latin typeface="+mj-lt"/>
                </a:rPr>
                <a:t>等</a:t>
              </a:r>
              <a:r>
                <a:rPr lang="en-US" sz="1600" b="0" dirty="0" smtClean="0">
                  <a:latin typeface="+mj-lt"/>
                </a:rPr>
                <a:t>.)</a:t>
              </a:r>
              <a:endParaRPr lang="en-US" sz="1600" b="0" dirty="0">
                <a:latin typeface="+mj-lt"/>
              </a:endParaRPr>
            </a:p>
          </p:txBody>
        </p:sp>
        <p:sp>
          <p:nvSpPr>
            <p:cNvPr id="371754" name="Oval 42"/>
            <p:cNvSpPr>
              <a:spLocks noChangeArrowheads="1"/>
            </p:cNvSpPr>
            <p:nvPr/>
          </p:nvSpPr>
          <p:spPr bwMode="auto">
            <a:xfrm>
              <a:off x="815" y="2152"/>
              <a:ext cx="890" cy="549"/>
            </a:xfrm>
            <a:prstGeom prst="ellipse">
              <a:avLst/>
            </a:prstGeom>
            <a:solidFill>
              <a:srgbClr val="CFD9DF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3662" tIns="47625" rIns="93662" bIns="47625" anchor="ctr"/>
            <a:lstStyle/>
            <a:p>
              <a:pPr algn="ctr" defTabSz="936625" eaLnBrk="0" hangingPunct="0">
                <a:defRPr/>
              </a:pPr>
              <a:r>
                <a:rPr lang="zh-CN" altLang="en-US" sz="1200" b="0" dirty="0" smtClean="0">
                  <a:latin typeface="+mj-lt"/>
                </a:rPr>
                <a:t>供应</a:t>
              </a:r>
              <a:endParaRPr lang="en-US" altLang="zh-CN" sz="1200" b="0" dirty="0" smtClean="0">
                <a:latin typeface="+mj-lt"/>
              </a:endParaRPr>
            </a:p>
            <a:p>
              <a:pPr algn="ctr" defTabSz="936625" eaLnBrk="0" hangingPunct="0">
                <a:defRPr/>
              </a:pPr>
              <a:r>
                <a:rPr lang="en-US" sz="1200" b="0" dirty="0" smtClean="0">
                  <a:latin typeface="+mj-lt"/>
                </a:rPr>
                <a:t>(</a:t>
              </a:r>
              <a:r>
                <a:rPr lang="en-US" sz="1200" b="0" dirty="0">
                  <a:latin typeface="+mj-lt"/>
                </a:rPr>
                <a:t>POs, WOs,</a:t>
              </a:r>
            </a:p>
            <a:p>
              <a:pPr algn="ctr" defTabSz="936625" eaLnBrk="0" hangingPunct="0">
                <a:defRPr/>
              </a:pPr>
              <a:r>
                <a:rPr lang="zh-CN" altLang="en-US" sz="1200" b="0" dirty="0" smtClean="0">
                  <a:latin typeface="+mj-lt"/>
                </a:rPr>
                <a:t>手头量</a:t>
              </a:r>
              <a:r>
                <a:rPr lang="en-US" sz="1200" b="0" dirty="0" smtClean="0">
                  <a:latin typeface="+mj-lt"/>
                </a:rPr>
                <a:t>)</a:t>
              </a:r>
              <a:endParaRPr lang="en-US" sz="1200" b="0" dirty="0">
                <a:latin typeface="+mj-lt"/>
              </a:endParaRPr>
            </a:p>
          </p:txBody>
        </p:sp>
        <p:sp>
          <p:nvSpPr>
            <p:cNvPr id="371755" name="Oval 43"/>
            <p:cNvSpPr>
              <a:spLocks noChangeArrowheads="1"/>
            </p:cNvSpPr>
            <p:nvPr/>
          </p:nvSpPr>
          <p:spPr bwMode="auto">
            <a:xfrm>
              <a:off x="815" y="2792"/>
              <a:ext cx="890" cy="548"/>
            </a:xfrm>
            <a:prstGeom prst="ellipse">
              <a:avLst/>
            </a:prstGeom>
            <a:solidFill>
              <a:srgbClr val="CFD9DF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3662" tIns="47625" rIns="93662" bIns="47625" anchor="ctr"/>
            <a:lstStyle/>
            <a:p>
              <a:pPr algn="ctr" defTabSz="936625" eaLnBrk="0" hangingPunct="0">
                <a:defRPr/>
              </a:pPr>
              <a:r>
                <a:rPr lang="zh-CN" altLang="en-US" sz="1600" b="0" dirty="0" smtClean="0">
                  <a:latin typeface="+mj-lt"/>
                </a:rPr>
                <a:t>计划数据</a:t>
              </a:r>
              <a:endParaRPr lang="en-US" sz="1600" b="0" dirty="0">
                <a:latin typeface="+mj-lt"/>
              </a:endParaRPr>
            </a:p>
          </p:txBody>
        </p:sp>
        <p:sp>
          <p:nvSpPr>
            <p:cNvPr id="371756" name="Oval 44"/>
            <p:cNvSpPr>
              <a:spLocks noChangeArrowheads="1"/>
            </p:cNvSpPr>
            <p:nvPr/>
          </p:nvSpPr>
          <p:spPr bwMode="auto">
            <a:xfrm>
              <a:off x="815" y="3414"/>
              <a:ext cx="890" cy="549"/>
            </a:xfrm>
            <a:prstGeom prst="ellipse">
              <a:avLst/>
            </a:prstGeom>
            <a:solidFill>
              <a:srgbClr val="CFD9DF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3662" tIns="47625" rIns="93662" bIns="47625" anchor="ctr"/>
            <a:lstStyle/>
            <a:p>
              <a:pPr algn="ctr" defTabSz="936625" eaLnBrk="0" hangingPunct="0">
                <a:defRPr/>
              </a:pPr>
              <a:r>
                <a:rPr lang="zh-CN" altLang="en-US" sz="1600" b="0" dirty="0" smtClean="0">
                  <a:latin typeface="+mj-lt"/>
                </a:rPr>
                <a:t>车间日历</a:t>
              </a:r>
              <a:endParaRPr lang="en-US" sz="1600" b="0" dirty="0">
                <a:latin typeface="+mj-lt"/>
              </a:endParaRPr>
            </a:p>
          </p:txBody>
        </p: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物料计划参数</a:t>
            </a:r>
            <a:endParaRPr lang="en-US" dirty="0"/>
          </a:p>
        </p:txBody>
      </p:sp>
      <p:sp>
        <p:nvSpPr>
          <p:cNvPr id="14338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QS-PL-110</a:t>
            </a:r>
          </a:p>
        </p:txBody>
      </p:sp>
      <p:sp>
        <p:nvSpPr>
          <p:cNvPr id="517135" name="Rectangle 1039"/>
          <p:cNvSpPr>
            <a:spLocks noChangeArrowheads="1"/>
          </p:cNvSpPr>
          <p:nvPr/>
        </p:nvSpPr>
        <p:spPr bwMode="auto">
          <a:xfrm>
            <a:off x="1954213" y="1421244"/>
            <a:ext cx="5235575" cy="4154488"/>
          </a:xfrm>
          <a:prstGeom prst="rect">
            <a:avLst/>
          </a:prstGeom>
          <a:solidFill>
            <a:srgbClr val="CFD9DF"/>
          </a:solidFill>
          <a:ln w="3175">
            <a:solidFill>
              <a:schemeClr val="bg2"/>
            </a:solidFill>
            <a:miter lim="800000"/>
            <a:headEnd/>
            <a:tailEnd/>
          </a:ln>
          <a:effectLst>
            <a:outerShdw dist="107763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517125" name="Rectangle 1029"/>
          <p:cNvSpPr>
            <a:spLocks noChangeArrowheads="1"/>
          </p:cNvSpPr>
          <p:nvPr/>
        </p:nvSpPr>
        <p:spPr bwMode="auto">
          <a:xfrm>
            <a:off x="4806950" y="2248332"/>
            <a:ext cx="1749425" cy="2787650"/>
          </a:xfrm>
          <a:prstGeom prst="rect">
            <a:avLst/>
          </a:prstGeom>
          <a:solidFill>
            <a:srgbClr val="F1E5C5"/>
          </a:solidFill>
          <a:ln w="50800">
            <a:noFill/>
            <a:miter lim="800000"/>
            <a:headEnd/>
            <a:tailEnd/>
          </a:ln>
          <a:effectLst>
            <a:outerShdw dist="107763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14342" name="Text Box 1030"/>
          <p:cNvSpPr txBox="1">
            <a:spLocks noChangeArrowheads="1"/>
          </p:cNvSpPr>
          <p:nvPr/>
        </p:nvSpPr>
        <p:spPr bwMode="auto">
          <a:xfrm>
            <a:off x="4897438" y="2429307"/>
            <a:ext cx="1579562" cy="32316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zh-CN" altLang="en-US" sz="1500" dirty="0" smtClean="0">
                <a:latin typeface="+mj-lt"/>
              </a:rPr>
              <a:t>订单调整</a:t>
            </a:r>
            <a:endParaRPr lang="en-US" sz="1500" dirty="0">
              <a:latin typeface="+mj-lt"/>
            </a:endParaRPr>
          </a:p>
        </p:txBody>
      </p:sp>
      <p:sp>
        <p:nvSpPr>
          <p:cNvPr id="14343" name="Text Box 1035"/>
          <p:cNvSpPr txBox="1">
            <a:spLocks noChangeArrowheads="1"/>
          </p:cNvSpPr>
          <p:nvPr/>
        </p:nvSpPr>
        <p:spPr bwMode="auto">
          <a:xfrm>
            <a:off x="4754563" y="3061132"/>
            <a:ext cx="1816100" cy="1938992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1500" b="0">
                <a:latin typeface="+mj-lt"/>
              </a:rPr>
              <a:t>Order Qty</a:t>
            </a:r>
          </a:p>
          <a:p>
            <a:pPr algn="ctr" eaLnBrk="0" hangingPunct="0">
              <a:spcBef>
                <a:spcPct val="50000"/>
              </a:spcBef>
            </a:pPr>
            <a:r>
              <a:rPr lang="en-US" sz="1500" b="0">
                <a:latin typeface="+mj-lt"/>
              </a:rPr>
              <a:t>Safety Stock Qty</a:t>
            </a:r>
          </a:p>
          <a:p>
            <a:pPr algn="ctr" eaLnBrk="0" hangingPunct="0">
              <a:spcBef>
                <a:spcPct val="50000"/>
              </a:spcBef>
            </a:pPr>
            <a:r>
              <a:rPr lang="en-US" sz="1500" b="0">
                <a:latin typeface="+mj-lt"/>
              </a:rPr>
              <a:t>Min Order Qty</a:t>
            </a:r>
          </a:p>
          <a:p>
            <a:pPr algn="ctr" eaLnBrk="0" hangingPunct="0">
              <a:spcBef>
                <a:spcPct val="50000"/>
              </a:spcBef>
            </a:pPr>
            <a:r>
              <a:rPr lang="en-US" sz="1500" b="0">
                <a:latin typeface="+mj-lt"/>
              </a:rPr>
              <a:t>Max Order Qty</a:t>
            </a:r>
          </a:p>
          <a:p>
            <a:pPr algn="ctr" eaLnBrk="0" hangingPunct="0">
              <a:spcBef>
                <a:spcPct val="50000"/>
              </a:spcBef>
            </a:pPr>
            <a:r>
              <a:rPr lang="en-US" sz="1500" b="0">
                <a:latin typeface="+mj-lt"/>
              </a:rPr>
              <a:t>Order Qty Multiple</a:t>
            </a:r>
          </a:p>
        </p:txBody>
      </p:sp>
      <p:sp>
        <p:nvSpPr>
          <p:cNvPr id="517132" name="Rectangle 1036"/>
          <p:cNvSpPr>
            <a:spLocks noChangeArrowheads="1"/>
          </p:cNvSpPr>
          <p:nvPr/>
        </p:nvSpPr>
        <p:spPr bwMode="auto">
          <a:xfrm>
            <a:off x="2632075" y="2248332"/>
            <a:ext cx="1749425" cy="2787650"/>
          </a:xfrm>
          <a:prstGeom prst="rect">
            <a:avLst/>
          </a:prstGeom>
          <a:solidFill>
            <a:srgbClr val="F1E5C5"/>
          </a:solidFill>
          <a:ln w="50800">
            <a:noFill/>
            <a:miter lim="800000"/>
            <a:headEnd/>
            <a:tailEnd/>
          </a:ln>
          <a:effectLst>
            <a:outerShdw dist="107763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14345" name="Text Box 1037"/>
          <p:cNvSpPr txBox="1">
            <a:spLocks noChangeArrowheads="1"/>
          </p:cNvSpPr>
          <p:nvPr/>
        </p:nvSpPr>
        <p:spPr bwMode="auto">
          <a:xfrm>
            <a:off x="2722563" y="2429307"/>
            <a:ext cx="1579562" cy="32316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zh-CN" altLang="en-US" sz="1500" dirty="0" smtClean="0">
                <a:latin typeface="+mj-lt"/>
              </a:rPr>
              <a:t>订单策略</a:t>
            </a:r>
            <a:endParaRPr lang="en-US" sz="1500" dirty="0">
              <a:latin typeface="+mj-lt"/>
            </a:endParaRPr>
          </a:p>
        </p:txBody>
      </p:sp>
      <p:sp>
        <p:nvSpPr>
          <p:cNvPr id="14346" name="Text Box 1038"/>
          <p:cNvSpPr txBox="1">
            <a:spLocks noChangeArrowheads="1"/>
          </p:cNvSpPr>
          <p:nvPr/>
        </p:nvSpPr>
        <p:spPr bwMode="auto">
          <a:xfrm>
            <a:off x="2722563" y="3061132"/>
            <a:ext cx="1579562" cy="16922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1500" b="0">
                <a:latin typeface="+mj-lt"/>
              </a:rPr>
              <a:t>LFL</a:t>
            </a:r>
          </a:p>
          <a:p>
            <a:pPr algn="ctr" eaLnBrk="0" hangingPunct="0">
              <a:spcBef>
                <a:spcPct val="50000"/>
              </a:spcBef>
            </a:pPr>
            <a:r>
              <a:rPr lang="en-US" sz="1500" b="0">
                <a:latin typeface="+mj-lt"/>
              </a:rPr>
              <a:t>POQ</a:t>
            </a:r>
          </a:p>
          <a:p>
            <a:pPr algn="ctr" eaLnBrk="0" hangingPunct="0">
              <a:spcBef>
                <a:spcPct val="50000"/>
              </a:spcBef>
            </a:pPr>
            <a:r>
              <a:rPr lang="en-US" sz="1500" b="0">
                <a:latin typeface="+mj-lt"/>
              </a:rPr>
              <a:t>FOQ</a:t>
            </a:r>
          </a:p>
          <a:p>
            <a:pPr algn="ctr" eaLnBrk="0" hangingPunct="0">
              <a:spcBef>
                <a:spcPct val="50000"/>
              </a:spcBef>
            </a:pPr>
            <a:r>
              <a:rPr lang="en-US" sz="1500" b="0">
                <a:latin typeface="+mj-lt"/>
              </a:rPr>
              <a:t>OTO</a:t>
            </a:r>
          </a:p>
          <a:p>
            <a:pPr algn="ctr" eaLnBrk="0" hangingPunct="0">
              <a:spcBef>
                <a:spcPct val="50000"/>
              </a:spcBef>
            </a:pPr>
            <a:r>
              <a:rPr lang="en-US" sz="1500" b="0">
                <a:latin typeface="+mj-lt"/>
              </a:rPr>
              <a:t>[Blank]</a:t>
            </a:r>
          </a:p>
        </p:txBody>
      </p:sp>
      <p:sp>
        <p:nvSpPr>
          <p:cNvPr id="14347" name="Rectangle 1040"/>
          <p:cNvSpPr>
            <a:spLocks noChangeArrowheads="1"/>
          </p:cNvSpPr>
          <p:nvPr/>
        </p:nvSpPr>
        <p:spPr bwMode="auto">
          <a:xfrm>
            <a:off x="1582738" y="1584757"/>
            <a:ext cx="614838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0" hangingPunct="0"/>
            <a:r>
              <a:rPr lang="zh-CN" altLang="en-US" sz="1800" dirty="0" smtClean="0">
                <a:solidFill>
                  <a:srgbClr val="003366"/>
                </a:solidFill>
                <a:latin typeface="+mj-lt"/>
              </a:rPr>
              <a:t>物料计划维护</a:t>
            </a:r>
            <a:endParaRPr lang="en-US" sz="1800" dirty="0">
              <a:solidFill>
                <a:srgbClr val="003366"/>
              </a:solidFill>
              <a:latin typeface="+mj-lt"/>
            </a:endParaRPr>
          </a:p>
        </p:txBody>
      </p:sp>
      <p:sp>
        <p:nvSpPr>
          <p:cNvPr id="14348" name="Line 1041"/>
          <p:cNvSpPr>
            <a:spLocks noChangeShapeType="1"/>
          </p:cNvSpPr>
          <p:nvPr/>
        </p:nvSpPr>
        <p:spPr bwMode="auto">
          <a:xfrm>
            <a:off x="2563813" y="2016557"/>
            <a:ext cx="4127500" cy="0"/>
          </a:xfrm>
          <a:prstGeom prst="line">
            <a:avLst/>
          </a:prstGeom>
          <a:noFill/>
          <a:ln w="28575">
            <a:solidFill>
              <a:schemeClr val="tx2"/>
            </a:solidFill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14349" name="Line 1042"/>
          <p:cNvSpPr>
            <a:spLocks noChangeShapeType="1"/>
          </p:cNvSpPr>
          <p:nvPr/>
        </p:nvSpPr>
        <p:spPr bwMode="auto">
          <a:xfrm>
            <a:off x="2963863" y="2999219"/>
            <a:ext cx="1065212" cy="0"/>
          </a:xfrm>
          <a:prstGeom prst="line">
            <a:avLst/>
          </a:prstGeom>
          <a:noFill/>
          <a:ln w="28575">
            <a:solidFill>
              <a:srgbClr val="A58529"/>
            </a:solidFill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14350" name="Line 1043"/>
          <p:cNvSpPr>
            <a:spLocks noChangeShapeType="1"/>
          </p:cNvSpPr>
          <p:nvPr/>
        </p:nvSpPr>
        <p:spPr bwMode="auto">
          <a:xfrm>
            <a:off x="5110163" y="2999219"/>
            <a:ext cx="1065212" cy="0"/>
          </a:xfrm>
          <a:prstGeom prst="line">
            <a:avLst/>
          </a:prstGeom>
          <a:noFill/>
          <a:ln w="28575">
            <a:solidFill>
              <a:srgbClr val="A58529"/>
            </a:solidFill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计划</a:t>
            </a:r>
            <a:r>
              <a:rPr lang="en-US" dirty="0" smtClean="0"/>
              <a:t>: </a:t>
            </a:r>
            <a:r>
              <a:rPr lang="zh-CN" altLang="en-US" dirty="0" smtClean="0"/>
              <a:t>时间周期</a:t>
            </a:r>
            <a:endParaRPr lang="en-US" dirty="0"/>
          </a:p>
        </p:txBody>
      </p:sp>
      <p:sp>
        <p:nvSpPr>
          <p:cNvPr id="1536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QS-PL-120</a:t>
            </a:r>
          </a:p>
        </p:txBody>
      </p:sp>
      <p:grpSp>
        <p:nvGrpSpPr>
          <p:cNvPr id="15364" name="Group 28"/>
          <p:cNvGrpSpPr>
            <a:grpSpLocks/>
          </p:cNvGrpSpPr>
          <p:nvPr/>
        </p:nvGrpSpPr>
        <p:grpSpPr bwMode="auto">
          <a:xfrm>
            <a:off x="1578661" y="1391983"/>
            <a:ext cx="7450138" cy="4168775"/>
            <a:chOff x="958" y="1093"/>
            <a:chExt cx="4693" cy="2626"/>
          </a:xfrm>
        </p:grpSpPr>
        <p:sp>
          <p:nvSpPr>
            <p:cNvPr id="15365" name="Rectangle 29"/>
            <p:cNvSpPr>
              <a:spLocks noChangeArrowheads="1"/>
            </p:cNvSpPr>
            <p:nvPr/>
          </p:nvSpPr>
          <p:spPr bwMode="auto">
            <a:xfrm>
              <a:off x="2212" y="1181"/>
              <a:ext cx="3273" cy="2192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5366" name="Rectangle 30"/>
            <p:cNvSpPr>
              <a:spLocks noChangeArrowheads="1"/>
            </p:cNvSpPr>
            <p:nvPr/>
          </p:nvSpPr>
          <p:spPr bwMode="auto">
            <a:xfrm>
              <a:off x="2215" y="2996"/>
              <a:ext cx="2931" cy="184"/>
            </a:xfrm>
            <a:prstGeom prst="rect">
              <a:avLst/>
            </a:prstGeom>
            <a:solidFill>
              <a:srgbClr val="D8DAC9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5367" name="Rectangle 31"/>
            <p:cNvSpPr>
              <a:spLocks noChangeArrowheads="1"/>
            </p:cNvSpPr>
            <p:nvPr/>
          </p:nvSpPr>
          <p:spPr bwMode="auto">
            <a:xfrm>
              <a:off x="2215" y="2615"/>
              <a:ext cx="2041" cy="184"/>
            </a:xfrm>
            <a:prstGeom prst="rect">
              <a:avLst/>
            </a:prstGeom>
            <a:solidFill>
              <a:srgbClr val="B5C5C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5368" name="Rectangle 32"/>
            <p:cNvSpPr>
              <a:spLocks noChangeArrowheads="1"/>
            </p:cNvSpPr>
            <p:nvPr/>
          </p:nvSpPr>
          <p:spPr bwMode="auto">
            <a:xfrm>
              <a:off x="2215" y="2233"/>
              <a:ext cx="1773" cy="184"/>
            </a:xfrm>
            <a:prstGeom prst="rect">
              <a:avLst/>
            </a:prstGeom>
            <a:solidFill>
              <a:srgbClr val="D8DAC9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5369" name="Rectangle 33"/>
            <p:cNvSpPr>
              <a:spLocks noChangeArrowheads="1"/>
            </p:cNvSpPr>
            <p:nvPr/>
          </p:nvSpPr>
          <p:spPr bwMode="auto">
            <a:xfrm>
              <a:off x="2215" y="1853"/>
              <a:ext cx="496" cy="184"/>
            </a:xfrm>
            <a:prstGeom prst="rect">
              <a:avLst/>
            </a:prstGeom>
            <a:solidFill>
              <a:srgbClr val="B5C5C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5370" name="Line 34"/>
            <p:cNvSpPr>
              <a:spLocks noChangeShapeType="1"/>
            </p:cNvSpPr>
            <p:nvPr/>
          </p:nvSpPr>
          <p:spPr bwMode="auto">
            <a:xfrm>
              <a:off x="2404" y="3387"/>
              <a:ext cx="0" cy="99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5371" name="Line 35"/>
            <p:cNvSpPr>
              <a:spLocks noChangeShapeType="1"/>
            </p:cNvSpPr>
            <p:nvPr/>
          </p:nvSpPr>
          <p:spPr bwMode="auto">
            <a:xfrm>
              <a:off x="2745" y="3387"/>
              <a:ext cx="0" cy="99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5372" name="Line 36"/>
            <p:cNvSpPr>
              <a:spLocks noChangeShapeType="1"/>
            </p:cNvSpPr>
            <p:nvPr/>
          </p:nvSpPr>
          <p:spPr bwMode="auto">
            <a:xfrm>
              <a:off x="3046" y="3387"/>
              <a:ext cx="0" cy="99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5373" name="Line 37"/>
            <p:cNvSpPr>
              <a:spLocks noChangeShapeType="1"/>
            </p:cNvSpPr>
            <p:nvPr/>
          </p:nvSpPr>
          <p:spPr bwMode="auto">
            <a:xfrm>
              <a:off x="3935" y="3387"/>
              <a:ext cx="0" cy="99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5374" name="Line 38"/>
            <p:cNvSpPr>
              <a:spLocks noChangeShapeType="1"/>
            </p:cNvSpPr>
            <p:nvPr/>
          </p:nvSpPr>
          <p:spPr bwMode="auto">
            <a:xfrm>
              <a:off x="5165" y="3387"/>
              <a:ext cx="0" cy="99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5375" name="Rectangle 39"/>
            <p:cNvSpPr>
              <a:spLocks noChangeArrowheads="1"/>
            </p:cNvSpPr>
            <p:nvPr/>
          </p:nvSpPr>
          <p:spPr bwMode="auto">
            <a:xfrm>
              <a:off x="2216" y="1475"/>
              <a:ext cx="136" cy="184"/>
            </a:xfrm>
            <a:prstGeom prst="rect">
              <a:avLst/>
            </a:prstGeom>
            <a:solidFill>
              <a:srgbClr val="D8DAC9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5376" name="Rectangle 40"/>
            <p:cNvSpPr>
              <a:spLocks noChangeArrowheads="1"/>
            </p:cNvSpPr>
            <p:nvPr/>
          </p:nvSpPr>
          <p:spPr bwMode="auto">
            <a:xfrm>
              <a:off x="2190" y="3505"/>
              <a:ext cx="906" cy="21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600" dirty="0">
                  <a:solidFill>
                    <a:schemeClr val="tx2"/>
                  </a:solidFill>
                  <a:latin typeface="+mj-lt"/>
                </a:rPr>
                <a:t>1 </a:t>
              </a:r>
              <a:r>
                <a:rPr lang="zh-CN" altLang="en-US" sz="1600" dirty="0" smtClean="0">
                  <a:solidFill>
                    <a:schemeClr val="tx2"/>
                  </a:solidFill>
                  <a:latin typeface="+mj-lt"/>
                </a:rPr>
                <a:t>周</a:t>
              </a:r>
              <a:r>
                <a:rPr lang="en-US" sz="1600" dirty="0" smtClean="0">
                  <a:solidFill>
                    <a:schemeClr val="tx2"/>
                  </a:solidFill>
                  <a:latin typeface="+mj-lt"/>
                </a:rPr>
                <a:t>  2</a:t>
              </a:r>
              <a:r>
                <a:rPr lang="zh-CN" altLang="en-US" sz="1600" dirty="0" smtClean="0">
                  <a:solidFill>
                    <a:schemeClr val="tx2"/>
                  </a:solidFill>
                </a:rPr>
                <a:t>周</a:t>
              </a:r>
              <a:r>
                <a:rPr lang="en-US" sz="1600" dirty="0" smtClean="0">
                  <a:solidFill>
                    <a:schemeClr val="tx2"/>
                  </a:solidFill>
                  <a:latin typeface="+mj-lt"/>
                </a:rPr>
                <a:t>  3</a:t>
              </a:r>
              <a:r>
                <a:rPr lang="zh-CN" altLang="en-US" sz="1600" dirty="0" smtClean="0">
                  <a:solidFill>
                    <a:schemeClr val="tx2"/>
                  </a:solidFill>
                </a:rPr>
                <a:t>周</a:t>
              </a:r>
              <a:endParaRPr lang="en-US" sz="1600" dirty="0">
                <a:solidFill>
                  <a:schemeClr val="tx2"/>
                </a:solidFill>
                <a:latin typeface="+mj-lt"/>
              </a:endParaRPr>
            </a:p>
          </p:txBody>
        </p:sp>
        <p:sp>
          <p:nvSpPr>
            <p:cNvPr id="15377" name="Rectangle 41"/>
            <p:cNvSpPr>
              <a:spLocks noChangeArrowheads="1"/>
            </p:cNvSpPr>
            <p:nvPr/>
          </p:nvSpPr>
          <p:spPr bwMode="auto">
            <a:xfrm>
              <a:off x="3698" y="3507"/>
              <a:ext cx="354" cy="21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600" dirty="0">
                  <a:solidFill>
                    <a:schemeClr val="tx2"/>
                  </a:solidFill>
                  <a:latin typeface="+mj-lt"/>
                </a:rPr>
                <a:t>1 </a:t>
              </a:r>
              <a:r>
                <a:rPr lang="zh-CN" altLang="en-US" sz="1600" dirty="0" smtClean="0">
                  <a:solidFill>
                    <a:schemeClr val="tx2"/>
                  </a:solidFill>
                  <a:latin typeface="+mj-lt"/>
                </a:rPr>
                <a:t>年</a:t>
              </a:r>
              <a:endParaRPr lang="en-US" sz="1600" dirty="0">
                <a:solidFill>
                  <a:schemeClr val="tx2"/>
                </a:solidFill>
                <a:latin typeface="+mj-lt"/>
              </a:endParaRPr>
            </a:p>
          </p:txBody>
        </p:sp>
        <p:sp>
          <p:nvSpPr>
            <p:cNvPr id="15378" name="Rectangle 42"/>
            <p:cNvSpPr>
              <a:spLocks noChangeArrowheads="1"/>
            </p:cNvSpPr>
            <p:nvPr/>
          </p:nvSpPr>
          <p:spPr bwMode="auto">
            <a:xfrm>
              <a:off x="4875" y="3501"/>
              <a:ext cx="354" cy="21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600" dirty="0">
                  <a:solidFill>
                    <a:schemeClr val="tx2"/>
                  </a:solidFill>
                  <a:latin typeface="+mj-lt"/>
                </a:rPr>
                <a:t>2 </a:t>
              </a:r>
              <a:r>
                <a:rPr lang="zh-CN" altLang="en-US" sz="1600" dirty="0" smtClean="0">
                  <a:solidFill>
                    <a:schemeClr val="tx2"/>
                  </a:solidFill>
                  <a:latin typeface="+mj-lt"/>
                </a:rPr>
                <a:t>年</a:t>
              </a:r>
              <a:endParaRPr lang="en-US" sz="1600" dirty="0">
                <a:solidFill>
                  <a:schemeClr val="tx2"/>
                </a:solidFill>
                <a:latin typeface="+mj-lt"/>
              </a:endParaRPr>
            </a:p>
          </p:txBody>
        </p:sp>
        <p:sp>
          <p:nvSpPr>
            <p:cNvPr id="15379" name="Rectangle 43"/>
            <p:cNvSpPr>
              <a:spLocks noChangeArrowheads="1"/>
            </p:cNvSpPr>
            <p:nvPr/>
          </p:nvSpPr>
          <p:spPr bwMode="auto">
            <a:xfrm>
              <a:off x="1739" y="1486"/>
              <a:ext cx="376" cy="21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r" eaLnBrk="0" hangingPunct="0"/>
              <a:r>
                <a:rPr lang="zh-CN" altLang="en-US" sz="1600" dirty="0" smtClean="0">
                  <a:solidFill>
                    <a:schemeClr val="tx2"/>
                  </a:solidFill>
                  <a:latin typeface="+mj-lt"/>
                </a:rPr>
                <a:t>时界</a:t>
              </a:r>
              <a:endParaRPr lang="en-US" sz="1600" dirty="0">
                <a:solidFill>
                  <a:schemeClr val="tx2"/>
                </a:solidFill>
                <a:latin typeface="+mj-lt"/>
              </a:endParaRPr>
            </a:p>
          </p:txBody>
        </p:sp>
        <p:sp>
          <p:nvSpPr>
            <p:cNvPr id="15380" name="Rectangle 44"/>
            <p:cNvSpPr>
              <a:spLocks noChangeArrowheads="1"/>
            </p:cNvSpPr>
            <p:nvPr/>
          </p:nvSpPr>
          <p:spPr bwMode="auto">
            <a:xfrm>
              <a:off x="1218" y="1845"/>
              <a:ext cx="897" cy="21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r" eaLnBrk="0" hangingPunct="0"/>
              <a:r>
                <a:rPr lang="zh-CN" altLang="en-US" sz="1600" dirty="0" smtClean="0">
                  <a:solidFill>
                    <a:schemeClr val="tx2"/>
                  </a:solidFill>
                  <a:latin typeface="+mj-lt"/>
                </a:rPr>
                <a:t>订单下达界限</a:t>
              </a:r>
              <a:endParaRPr lang="en-US" sz="1600" dirty="0">
                <a:solidFill>
                  <a:schemeClr val="tx2"/>
                </a:solidFill>
                <a:latin typeface="+mj-lt"/>
              </a:endParaRPr>
            </a:p>
          </p:txBody>
        </p:sp>
        <p:sp>
          <p:nvSpPr>
            <p:cNvPr id="15381" name="Rectangle 45"/>
            <p:cNvSpPr>
              <a:spLocks noChangeArrowheads="1"/>
            </p:cNvSpPr>
            <p:nvPr/>
          </p:nvSpPr>
          <p:spPr bwMode="auto">
            <a:xfrm>
              <a:off x="958" y="2233"/>
              <a:ext cx="1157" cy="21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r" eaLnBrk="0" hangingPunct="0"/>
              <a:r>
                <a:rPr lang="zh-CN" altLang="en-US" sz="1600" dirty="0" smtClean="0">
                  <a:solidFill>
                    <a:schemeClr val="tx2"/>
                  </a:solidFill>
                  <a:latin typeface="+mj-lt"/>
                </a:rPr>
                <a:t>最长得累计提前期</a:t>
              </a:r>
              <a:endParaRPr lang="en-US" sz="1600" dirty="0">
                <a:solidFill>
                  <a:schemeClr val="tx2"/>
                </a:solidFill>
                <a:latin typeface="+mj-lt"/>
              </a:endParaRPr>
            </a:p>
          </p:txBody>
        </p:sp>
        <p:sp>
          <p:nvSpPr>
            <p:cNvPr id="15382" name="Rectangle 46"/>
            <p:cNvSpPr>
              <a:spLocks noChangeArrowheads="1"/>
            </p:cNvSpPr>
            <p:nvPr/>
          </p:nvSpPr>
          <p:spPr bwMode="auto">
            <a:xfrm>
              <a:off x="1179" y="2614"/>
              <a:ext cx="936" cy="21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r" eaLnBrk="0" hangingPunct="0"/>
              <a:r>
                <a:rPr lang="en-US" sz="1600" dirty="0">
                  <a:solidFill>
                    <a:schemeClr val="tx2"/>
                  </a:solidFill>
                  <a:latin typeface="+mj-lt"/>
                </a:rPr>
                <a:t>MRP </a:t>
              </a:r>
              <a:r>
                <a:rPr lang="zh-CN" altLang="en-US" sz="1600" dirty="0" smtClean="0">
                  <a:solidFill>
                    <a:schemeClr val="tx2"/>
                  </a:solidFill>
                  <a:latin typeface="+mj-lt"/>
                </a:rPr>
                <a:t>计划界限</a:t>
              </a:r>
              <a:endParaRPr lang="en-US" sz="1600" dirty="0">
                <a:solidFill>
                  <a:schemeClr val="tx2"/>
                </a:solidFill>
                <a:latin typeface="+mj-lt"/>
              </a:endParaRPr>
            </a:p>
          </p:txBody>
        </p:sp>
        <p:sp>
          <p:nvSpPr>
            <p:cNvPr id="15383" name="Rectangle 47"/>
            <p:cNvSpPr>
              <a:spLocks noChangeArrowheads="1"/>
            </p:cNvSpPr>
            <p:nvPr/>
          </p:nvSpPr>
          <p:spPr bwMode="auto">
            <a:xfrm>
              <a:off x="1088" y="3003"/>
              <a:ext cx="1027" cy="21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r" eaLnBrk="0" hangingPunct="0"/>
              <a:r>
                <a:rPr lang="zh-CN" altLang="en-US" sz="1600" dirty="0" smtClean="0">
                  <a:solidFill>
                    <a:schemeClr val="tx2"/>
                  </a:solidFill>
                  <a:latin typeface="+mj-lt"/>
                </a:rPr>
                <a:t>预测和订单活动</a:t>
              </a:r>
              <a:endParaRPr lang="en-US" sz="1600" dirty="0">
                <a:solidFill>
                  <a:schemeClr val="tx2"/>
                </a:solidFill>
                <a:latin typeface="+mj-lt"/>
              </a:endParaRPr>
            </a:p>
          </p:txBody>
        </p:sp>
        <p:pic>
          <p:nvPicPr>
            <p:cNvPr id="15384" name="Picture 48" descr="white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169" y="1093"/>
              <a:ext cx="3444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85" name="Picture 49" descr="white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318" y="1189"/>
              <a:ext cx="333" cy="22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15386" name="Group 50"/>
            <p:cNvGrpSpPr>
              <a:grpSpLocks/>
            </p:cNvGrpSpPr>
            <p:nvPr/>
          </p:nvGrpSpPr>
          <p:grpSpPr bwMode="auto">
            <a:xfrm>
              <a:off x="3178" y="3284"/>
              <a:ext cx="499" cy="274"/>
              <a:chOff x="3178" y="3284"/>
              <a:chExt cx="499" cy="274"/>
            </a:xfrm>
          </p:grpSpPr>
          <p:pic>
            <p:nvPicPr>
              <p:cNvPr id="15387" name="Picture 51" descr="white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3180" y="3299"/>
                <a:ext cx="496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5388" name="Freeform 52"/>
              <p:cNvSpPr>
                <a:spLocks/>
              </p:cNvSpPr>
              <p:nvPr/>
            </p:nvSpPr>
            <p:spPr bwMode="auto">
              <a:xfrm>
                <a:off x="3178" y="3284"/>
                <a:ext cx="499" cy="274"/>
              </a:xfrm>
              <a:custGeom>
                <a:avLst/>
                <a:gdLst>
                  <a:gd name="T0" fmla="*/ 0 w 499"/>
                  <a:gd name="T1" fmla="*/ 87 h 274"/>
                  <a:gd name="T2" fmla="*/ 58 w 499"/>
                  <a:gd name="T3" fmla="*/ 222 h 274"/>
                  <a:gd name="T4" fmla="*/ 102 w 499"/>
                  <a:gd name="T5" fmla="*/ 14 h 274"/>
                  <a:gd name="T6" fmla="*/ 189 w 499"/>
                  <a:gd name="T7" fmla="*/ 273 h 274"/>
                  <a:gd name="T8" fmla="*/ 248 w 499"/>
                  <a:gd name="T9" fmla="*/ 0 h 274"/>
                  <a:gd name="T10" fmla="*/ 322 w 499"/>
                  <a:gd name="T11" fmla="*/ 201 h 274"/>
                  <a:gd name="T12" fmla="*/ 373 w 499"/>
                  <a:gd name="T13" fmla="*/ 14 h 274"/>
                  <a:gd name="T14" fmla="*/ 433 w 499"/>
                  <a:gd name="T15" fmla="*/ 216 h 274"/>
                  <a:gd name="T16" fmla="*/ 498 w 499"/>
                  <a:gd name="T17" fmla="*/ 87 h 27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499"/>
                  <a:gd name="T28" fmla="*/ 0 h 274"/>
                  <a:gd name="T29" fmla="*/ 499 w 499"/>
                  <a:gd name="T30" fmla="*/ 274 h 274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499" h="274">
                    <a:moveTo>
                      <a:pt x="0" y="87"/>
                    </a:moveTo>
                    <a:lnTo>
                      <a:pt x="58" y="222"/>
                    </a:lnTo>
                    <a:lnTo>
                      <a:pt x="102" y="14"/>
                    </a:lnTo>
                    <a:lnTo>
                      <a:pt x="189" y="273"/>
                    </a:lnTo>
                    <a:lnTo>
                      <a:pt x="248" y="0"/>
                    </a:lnTo>
                    <a:lnTo>
                      <a:pt x="322" y="201"/>
                    </a:lnTo>
                    <a:lnTo>
                      <a:pt x="373" y="14"/>
                    </a:lnTo>
                    <a:lnTo>
                      <a:pt x="433" y="216"/>
                    </a:lnTo>
                    <a:lnTo>
                      <a:pt x="498" y="87"/>
                    </a:lnTo>
                  </a:path>
                </a:pathLst>
              </a:custGeom>
              <a:noFill/>
              <a:ln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</p:grpSp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itle 2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计划订单</a:t>
            </a:r>
            <a:endParaRPr lang="en-US" dirty="0"/>
          </a:p>
        </p:txBody>
      </p:sp>
      <p:sp>
        <p:nvSpPr>
          <p:cNvPr id="1638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QS-PL-130</a:t>
            </a:r>
          </a:p>
        </p:txBody>
      </p:sp>
      <p:grpSp>
        <p:nvGrpSpPr>
          <p:cNvPr id="27" name="Group 26"/>
          <p:cNvGrpSpPr/>
          <p:nvPr/>
        </p:nvGrpSpPr>
        <p:grpSpPr>
          <a:xfrm>
            <a:off x="416023" y="438562"/>
            <a:ext cx="8299450" cy="5686425"/>
            <a:chOff x="425450" y="1089025"/>
            <a:chExt cx="8299450" cy="5686425"/>
          </a:xfrm>
        </p:grpSpPr>
        <p:sp>
          <p:nvSpPr>
            <p:cNvPr id="16388" name="Rectangle 28"/>
            <p:cNvSpPr>
              <a:spLocks noChangeArrowheads="1"/>
            </p:cNvSpPr>
            <p:nvPr/>
          </p:nvSpPr>
          <p:spPr bwMode="auto">
            <a:xfrm>
              <a:off x="2425700" y="1722438"/>
              <a:ext cx="1779588" cy="5053012"/>
            </a:xfrm>
            <a:prstGeom prst="rect">
              <a:avLst/>
            </a:prstGeom>
            <a:gradFill rotWithShape="0">
              <a:gsLst>
                <a:gs pos="0">
                  <a:srgbClr val="D6CEC3"/>
                </a:gs>
                <a:gs pos="100000">
                  <a:srgbClr val="EAE6E1"/>
                </a:gs>
              </a:gsLst>
              <a:lin ang="5400000" scaled="1"/>
            </a:gradFill>
            <a:ln w="12700">
              <a:noFill/>
              <a:miter lim="800000"/>
              <a:headEnd/>
              <a:tailEnd/>
            </a:ln>
            <a:effectLst>
              <a:outerShdw dist="50800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6389" name="Line 29"/>
            <p:cNvSpPr>
              <a:spLocks noChangeShapeType="1"/>
            </p:cNvSpPr>
            <p:nvPr/>
          </p:nvSpPr>
          <p:spPr bwMode="auto">
            <a:xfrm>
              <a:off x="6005513" y="4052888"/>
              <a:ext cx="0" cy="379412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6390" name="Freeform 30"/>
            <p:cNvSpPr>
              <a:spLocks/>
            </p:cNvSpPr>
            <p:nvPr/>
          </p:nvSpPr>
          <p:spPr bwMode="auto">
            <a:xfrm>
              <a:off x="5951538" y="3970338"/>
              <a:ext cx="58737" cy="87312"/>
            </a:xfrm>
            <a:custGeom>
              <a:avLst/>
              <a:gdLst>
                <a:gd name="T0" fmla="*/ 53850462 w 31"/>
                <a:gd name="T1" fmla="*/ 0 h 46"/>
                <a:gd name="T2" fmla="*/ 107700924 w 31"/>
                <a:gd name="T3" fmla="*/ 151315501 h 46"/>
                <a:gd name="T4" fmla="*/ 75391793 w 31"/>
                <a:gd name="T5" fmla="*/ 158520637 h 46"/>
                <a:gd name="T6" fmla="*/ 53850462 w 31"/>
                <a:gd name="T7" fmla="*/ 162123205 h 46"/>
                <a:gd name="T8" fmla="*/ 28720499 w 31"/>
                <a:gd name="T9" fmla="*/ 158520637 h 46"/>
                <a:gd name="T10" fmla="*/ 0 w 31"/>
                <a:gd name="T11" fmla="*/ 151315501 h 46"/>
                <a:gd name="T12" fmla="*/ 53850462 w 31"/>
                <a:gd name="T13" fmla="*/ 0 h 4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1"/>
                <a:gd name="T22" fmla="*/ 0 h 46"/>
                <a:gd name="T23" fmla="*/ 31 w 31"/>
                <a:gd name="T24" fmla="*/ 46 h 4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1" h="46">
                  <a:moveTo>
                    <a:pt x="15" y="0"/>
                  </a:moveTo>
                  <a:lnTo>
                    <a:pt x="30" y="42"/>
                  </a:lnTo>
                  <a:lnTo>
                    <a:pt x="21" y="44"/>
                  </a:lnTo>
                  <a:lnTo>
                    <a:pt x="15" y="45"/>
                  </a:lnTo>
                  <a:lnTo>
                    <a:pt x="8" y="44"/>
                  </a:lnTo>
                  <a:lnTo>
                    <a:pt x="0" y="42"/>
                  </a:lnTo>
                  <a:lnTo>
                    <a:pt x="15" y="0"/>
                  </a:lnTo>
                </a:path>
              </a:pathLst>
            </a:custGeom>
            <a:solidFill>
              <a:srgbClr val="000000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6391" name="Rectangle 31"/>
            <p:cNvSpPr>
              <a:spLocks noChangeArrowheads="1"/>
            </p:cNvSpPr>
            <p:nvPr/>
          </p:nvSpPr>
          <p:spPr bwMode="auto">
            <a:xfrm>
              <a:off x="5092700" y="1089025"/>
              <a:ext cx="3632200" cy="4638675"/>
            </a:xfrm>
            <a:prstGeom prst="rect">
              <a:avLst/>
            </a:prstGeom>
            <a:gradFill rotWithShape="0">
              <a:gsLst>
                <a:gs pos="0">
                  <a:srgbClr val="C3C7AD"/>
                </a:gs>
                <a:gs pos="100000">
                  <a:srgbClr val="E1E3D6"/>
                </a:gs>
              </a:gsLst>
              <a:lin ang="5400000" scaled="1"/>
            </a:gradFill>
            <a:ln w="12700">
              <a:noFill/>
              <a:miter lim="800000"/>
              <a:headEnd/>
              <a:tailEnd/>
            </a:ln>
            <a:effectLst>
              <a:outerShdw dist="50800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92576" name="Rectangle 32"/>
            <p:cNvSpPr>
              <a:spLocks noChangeArrowheads="1"/>
            </p:cNvSpPr>
            <p:nvPr/>
          </p:nvSpPr>
          <p:spPr bwMode="auto">
            <a:xfrm>
              <a:off x="2705100" y="1951038"/>
              <a:ext cx="1209675" cy="1069975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zh-CN" altLang="en-US" sz="1400" b="0" dirty="0" smtClean="0">
                  <a:latin typeface="+mj-lt"/>
                </a:rPr>
                <a:t>查看材料</a:t>
              </a:r>
              <a:endParaRPr lang="en-US" altLang="zh-CN" sz="1400" b="0" dirty="0" smtClean="0">
                <a:latin typeface="+mj-lt"/>
              </a:endParaRPr>
            </a:p>
            <a:p>
              <a:pPr algn="ctr" defTabSz="739775" eaLnBrk="0" hangingPunct="0">
                <a:defRPr/>
              </a:pPr>
              <a:r>
                <a:rPr lang="zh-CN" altLang="en-US" sz="1400" b="0" dirty="0" smtClean="0">
                  <a:latin typeface="+mj-lt"/>
                </a:rPr>
                <a:t>计划</a:t>
              </a:r>
              <a:endParaRPr lang="en-US" sz="1400" b="0" dirty="0">
                <a:latin typeface="+mj-lt"/>
              </a:endParaRPr>
            </a:p>
          </p:txBody>
        </p:sp>
        <p:sp>
          <p:nvSpPr>
            <p:cNvPr id="492577" name="Rectangle 33"/>
            <p:cNvSpPr>
              <a:spLocks noChangeArrowheads="1"/>
            </p:cNvSpPr>
            <p:nvPr/>
          </p:nvSpPr>
          <p:spPr bwMode="auto">
            <a:xfrm>
              <a:off x="2709863" y="3708400"/>
              <a:ext cx="1209675" cy="1069975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zh-CN" altLang="en-US" sz="1400" b="0" dirty="0" smtClean="0">
                  <a:latin typeface="+mj-lt"/>
                </a:rPr>
                <a:t>查看计划</a:t>
              </a:r>
              <a:endParaRPr lang="en-US" altLang="zh-CN" sz="1400" b="0" dirty="0" smtClean="0">
                <a:latin typeface="+mj-lt"/>
              </a:endParaRPr>
            </a:p>
            <a:p>
              <a:pPr algn="ctr" defTabSz="739775" eaLnBrk="0" hangingPunct="0">
                <a:defRPr/>
              </a:pPr>
              <a:r>
                <a:rPr lang="zh-CN" altLang="en-US" sz="1400" b="0" dirty="0" smtClean="0">
                  <a:latin typeface="+mj-lt"/>
                </a:rPr>
                <a:t>订单</a:t>
              </a:r>
              <a:endParaRPr lang="en-US" sz="1400" b="0" dirty="0">
                <a:latin typeface="+mj-lt"/>
              </a:endParaRPr>
            </a:p>
          </p:txBody>
        </p:sp>
        <p:sp>
          <p:nvSpPr>
            <p:cNvPr id="492578" name="Rectangle 34"/>
            <p:cNvSpPr>
              <a:spLocks noChangeArrowheads="1"/>
            </p:cNvSpPr>
            <p:nvPr/>
          </p:nvSpPr>
          <p:spPr bwMode="auto">
            <a:xfrm>
              <a:off x="2709863" y="5473700"/>
              <a:ext cx="1209675" cy="1068388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zh-CN" altLang="en-US" sz="1400" b="0" dirty="0" smtClean="0">
                  <a:latin typeface="+mj-lt"/>
                </a:rPr>
                <a:t>查看</a:t>
              </a:r>
              <a:r>
                <a:rPr lang="en-US" altLang="zh-CN" sz="1400" b="0" dirty="0" smtClean="0">
                  <a:latin typeface="+mj-lt"/>
                </a:rPr>
                <a:t>/</a:t>
              </a:r>
              <a:r>
                <a:rPr lang="zh-CN" altLang="en-US" sz="1400" b="0" dirty="0" smtClean="0">
                  <a:latin typeface="+mj-lt"/>
                </a:rPr>
                <a:t>删除</a:t>
              </a:r>
              <a:endParaRPr lang="en-US" altLang="zh-CN" sz="1400" b="0" dirty="0" smtClean="0">
                <a:latin typeface="+mj-lt"/>
              </a:endParaRPr>
            </a:p>
            <a:p>
              <a:pPr algn="ctr" defTabSz="739775" eaLnBrk="0" hangingPunct="0">
                <a:defRPr/>
              </a:pPr>
              <a:r>
                <a:rPr lang="zh-CN" altLang="en-US" sz="1400" b="0" dirty="0" smtClean="0">
                  <a:latin typeface="+mj-lt"/>
                </a:rPr>
                <a:t>措</a:t>
              </a:r>
              <a:r>
                <a:rPr lang="zh-CN" altLang="en-US" sz="1400" b="0" dirty="0" smtClean="0">
                  <a:latin typeface="+mj-lt"/>
                </a:rPr>
                <a:t>施信息</a:t>
              </a:r>
              <a:endParaRPr lang="en-US" sz="1400" b="0" dirty="0">
                <a:latin typeface="+mj-lt"/>
              </a:endParaRPr>
            </a:p>
          </p:txBody>
        </p:sp>
        <p:sp>
          <p:nvSpPr>
            <p:cNvPr id="492581" name="Rectangle 37"/>
            <p:cNvSpPr>
              <a:spLocks noChangeArrowheads="1"/>
            </p:cNvSpPr>
            <p:nvPr/>
          </p:nvSpPr>
          <p:spPr bwMode="auto">
            <a:xfrm>
              <a:off x="5397500" y="2879725"/>
              <a:ext cx="1209675" cy="1068388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zh-CN" altLang="en-US" sz="1400" b="0" dirty="0" smtClean="0">
                  <a:latin typeface="+mj-lt"/>
                </a:rPr>
                <a:t>批准计划的</a:t>
              </a:r>
              <a:endParaRPr lang="en-US" altLang="zh-CN" sz="1400" b="0" dirty="0" smtClean="0">
                <a:latin typeface="+mj-lt"/>
              </a:endParaRPr>
            </a:p>
            <a:p>
              <a:pPr algn="ctr" defTabSz="739775" eaLnBrk="0" hangingPunct="0">
                <a:defRPr/>
              </a:pPr>
              <a:r>
                <a:rPr lang="zh-CN" altLang="en-US" sz="1400" b="0" dirty="0" smtClean="0">
                  <a:latin typeface="+mj-lt"/>
                </a:rPr>
                <a:t>加工单</a:t>
              </a:r>
              <a:endParaRPr lang="en-US" sz="1400" b="0" dirty="0">
                <a:latin typeface="+mj-lt"/>
              </a:endParaRPr>
            </a:p>
          </p:txBody>
        </p:sp>
        <p:sp>
          <p:nvSpPr>
            <p:cNvPr id="492582" name="Rectangle 38"/>
            <p:cNvSpPr>
              <a:spLocks noChangeArrowheads="1"/>
            </p:cNvSpPr>
            <p:nvPr/>
          </p:nvSpPr>
          <p:spPr bwMode="auto">
            <a:xfrm>
              <a:off x="5397500" y="4403725"/>
              <a:ext cx="1209675" cy="1069975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zh-CN" altLang="en-US" sz="1400" b="0" dirty="0" smtClean="0">
                  <a:latin typeface="+mj-lt"/>
                </a:rPr>
                <a:t>批准计划的</a:t>
              </a:r>
              <a:endParaRPr lang="en-US" altLang="zh-CN" sz="1400" b="0" dirty="0" smtClean="0">
                <a:latin typeface="+mj-lt"/>
              </a:endParaRPr>
            </a:p>
            <a:p>
              <a:pPr algn="ctr" defTabSz="739775" eaLnBrk="0" hangingPunct="0">
                <a:defRPr/>
              </a:pPr>
              <a:r>
                <a:rPr lang="zh-CN" altLang="en-US" sz="1400" b="0" dirty="0" smtClean="0">
                  <a:latin typeface="+mj-lt"/>
                </a:rPr>
                <a:t>采</a:t>
              </a:r>
              <a:r>
                <a:rPr lang="zh-CN" altLang="en-US" sz="1400" b="0" dirty="0" smtClean="0">
                  <a:latin typeface="+mj-lt"/>
                </a:rPr>
                <a:t>购订单</a:t>
              </a:r>
              <a:endParaRPr lang="en-US" sz="1400" b="0" dirty="0">
                <a:latin typeface="+mj-lt"/>
              </a:endParaRPr>
            </a:p>
          </p:txBody>
        </p:sp>
        <p:sp>
          <p:nvSpPr>
            <p:cNvPr id="492583" name="Rectangle 39"/>
            <p:cNvSpPr>
              <a:spLocks noChangeArrowheads="1"/>
            </p:cNvSpPr>
            <p:nvPr/>
          </p:nvSpPr>
          <p:spPr bwMode="auto">
            <a:xfrm>
              <a:off x="7207250" y="2852738"/>
              <a:ext cx="1209675" cy="1069975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zh-CN" altLang="en-US" sz="1400" b="0" dirty="0" smtClean="0">
                  <a:latin typeface="+mj-lt"/>
                </a:rPr>
                <a:t>加工单</a:t>
              </a:r>
              <a:r>
                <a:rPr lang="en-US" sz="1400" b="0" dirty="0">
                  <a:latin typeface="+mj-lt"/>
                </a:rPr>
                <a:t/>
              </a:r>
              <a:br>
                <a:rPr lang="en-US" sz="1400" b="0" dirty="0">
                  <a:latin typeface="+mj-lt"/>
                </a:rPr>
              </a:br>
              <a:r>
                <a:rPr lang="en-US" sz="1200" b="0" dirty="0" smtClean="0">
                  <a:latin typeface="+mj-lt"/>
                </a:rPr>
                <a:t>(</a:t>
              </a:r>
              <a:r>
                <a:rPr lang="zh-CN" altLang="en-US" sz="1200" b="0" dirty="0" smtClean="0">
                  <a:latin typeface="+mj-lt"/>
                </a:rPr>
                <a:t>确认计划的</a:t>
              </a:r>
              <a:r>
                <a:rPr lang="en-US" sz="1200" b="0" dirty="0" smtClean="0">
                  <a:latin typeface="+mj-lt"/>
                </a:rPr>
                <a:t>)</a:t>
              </a:r>
              <a:endParaRPr lang="en-US" sz="1200" b="0" dirty="0">
                <a:latin typeface="+mj-lt"/>
              </a:endParaRPr>
            </a:p>
          </p:txBody>
        </p:sp>
        <p:sp>
          <p:nvSpPr>
            <p:cNvPr id="16398" name="Line 40"/>
            <p:cNvSpPr>
              <a:spLocks noChangeShapeType="1"/>
            </p:cNvSpPr>
            <p:nvPr/>
          </p:nvSpPr>
          <p:spPr bwMode="auto">
            <a:xfrm flipH="1">
              <a:off x="6604000" y="3359150"/>
              <a:ext cx="608013" cy="0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  <a:headEnd type="triangle" w="med" len="med"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92585" name="Rectangle 41"/>
            <p:cNvSpPr>
              <a:spLocks noChangeArrowheads="1"/>
            </p:cNvSpPr>
            <p:nvPr/>
          </p:nvSpPr>
          <p:spPr bwMode="auto">
            <a:xfrm>
              <a:off x="7207250" y="4419600"/>
              <a:ext cx="1209675" cy="1068388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zh-CN" altLang="en-US" sz="1400" b="0" dirty="0" smtClean="0">
                  <a:latin typeface="+mj-lt"/>
                </a:rPr>
                <a:t>采购申请</a:t>
              </a:r>
              <a:endParaRPr lang="en-US" sz="1400" b="0" dirty="0">
                <a:latin typeface="+mj-lt"/>
              </a:endParaRPr>
            </a:p>
          </p:txBody>
        </p:sp>
        <p:sp>
          <p:nvSpPr>
            <p:cNvPr id="492586" name="Rectangle 42"/>
            <p:cNvSpPr>
              <a:spLocks noChangeArrowheads="1"/>
            </p:cNvSpPr>
            <p:nvPr/>
          </p:nvSpPr>
          <p:spPr bwMode="auto">
            <a:xfrm>
              <a:off x="425450" y="3714750"/>
              <a:ext cx="1209675" cy="1068388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zh-CN" altLang="en-US" sz="1400" b="0" dirty="0" smtClean="0">
                  <a:latin typeface="+mj-lt"/>
                </a:rPr>
                <a:t>执行净变式</a:t>
              </a:r>
              <a:r>
                <a:rPr lang="en-US" sz="1400" b="0" dirty="0" smtClean="0">
                  <a:latin typeface="+mj-lt"/>
                </a:rPr>
                <a:t>,</a:t>
              </a:r>
              <a:endParaRPr lang="en-US" sz="1400" b="0" dirty="0">
                <a:latin typeface="+mj-lt"/>
              </a:endParaRPr>
            </a:p>
            <a:p>
              <a:pPr algn="ctr" defTabSz="739775" eaLnBrk="0" hangingPunct="0">
                <a:defRPr/>
              </a:pPr>
              <a:r>
                <a:rPr lang="zh-CN" altLang="en-US" sz="1400" b="0" dirty="0" smtClean="0">
                  <a:latin typeface="+mj-lt"/>
                </a:rPr>
                <a:t>再生式</a:t>
              </a:r>
              <a:r>
                <a:rPr lang="en-US" sz="1400" b="0" dirty="0" smtClean="0">
                  <a:latin typeface="+mj-lt"/>
                </a:rPr>
                <a:t>,</a:t>
              </a:r>
              <a:endParaRPr lang="en-US" sz="1400" b="0" dirty="0">
                <a:latin typeface="+mj-lt"/>
              </a:endParaRPr>
            </a:p>
            <a:p>
              <a:pPr algn="ctr" defTabSz="739775" eaLnBrk="0" hangingPunct="0">
                <a:defRPr/>
              </a:pPr>
              <a:r>
                <a:rPr lang="zh-CN" altLang="en-US" sz="1400" b="0" dirty="0" smtClean="0">
                  <a:latin typeface="+mj-lt"/>
                </a:rPr>
                <a:t>选</a:t>
              </a:r>
              <a:r>
                <a:rPr lang="zh-CN" altLang="en-US" sz="1400" b="0" dirty="0" smtClean="0">
                  <a:latin typeface="+mj-lt"/>
                </a:rPr>
                <a:t>择式</a:t>
              </a:r>
              <a:r>
                <a:rPr lang="en-US" sz="1400" b="0" dirty="0" smtClean="0">
                  <a:latin typeface="+mj-lt"/>
                </a:rPr>
                <a:t>MRP</a:t>
              </a:r>
              <a:endParaRPr lang="en-US" sz="1400" b="0" dirty="0">
                <a:latin typeface="+mj-lt"/>
              </a:endParaRPr>
            </a:p>
          </p:txBody>
        </p:sp>
        <p:sp>
          <p:nvSpPr>
            <p:cNvPr id="16401" name="Freeform 43"/>
            <p:cNvSpPr>
              <a:spLocks/>
            </p:cNvSpPr>
            <p:nvPr/>
          </p:nvSpPr>
          <p:spPr bwMode="auto">
            <a:xfrm>
              <a:off x="2198688" y="2482850"/>
              <a:ext cx="487362" cy="3516313"/>
            </a:xfrm>
            <a:custGeom>
              <a:avLst/>
              <a:gdLst>
                <a:gd name="T0" fmla="*/ 913530707 w 259"/>
                <a:gd name="T1" fmla="*/ 2147483647 h 1869"/>
                <a:gd name="T2" fmla="*/ 0 w 259"/>
                <a:gd name="T3" fmla="*/ 2147483647 h 1869"/>
                <a:gd name="T4" fmla="*/ 0 w 259"/>
                <a:gd name="T5" fmla="*/ 0 h 1869"/>
                <a:gd name="T6" fmla="*/ 913530707 w 259"/>
                <a:gd name="T7" fmla="*/ 0 h 186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59"/>
                <a:gd name="T13" fmla="*/ 0 h 1869"/>
                <a:gd name="T14" fmla="*/ 259 w 259"/>
                <a:gd name="T15" fmla="*/ 1869 h 186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59" h="1869">
                  <a:moveTo>
                    <a:pt x="258" y="1868"/>
                  </a:moveTo>
                  <a:lnTo>
                    <a:pt x="0" y="1868"/>
                  </a:lnTo>
                  <a:lnTo>
                    <a:pt x="0" y="0"/>
                  </a:lnTo>
                  <a:lnTo>
                    <a:pt x="258" y="0"/>
                  </a:lnTo>
                </a:path>
              </a:pathLst>
            </a:custGeom>
            <a:noFill/>
            <a:ln w="38100" cap="rnd" cmpd="sng">
              <a:solidFill>
                <a:srgbClr val="000000"/>
              </a:solidFill>
              <a:prstDash val="solid"/>
              <a:round/>
              <a:headEnd type="triangle" w="med" len="med"/>
              <a:tailEnd type="triangle" w="med" len="med"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6402" name="Line 44"/>
            <p:cNvSpPr>
              <a:spLocks noChangeShapeType="1"/>
            </p:cNvSpPr>
            <p:nvPr/>
          </p:nvSpPr>
          <p:spPr bwMode="auto">
            <a:xfrm>
              <a:off x="1679575" y="4232275"/>
              <a:ext cx="984250" cy="0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6403" name="Line 45"/>
            <p:cNvSpPr>
              <a:spLocks noChangeShapeType="1"/>
            </p:cNvSpPr>
            <p:nvPr/>
          </p:nvSpPr>
          <p:spPr bwMode="auto">
            <a:xfrm flipH="1">
              <a:off x="6605588" y="4945063"/>
              <a:ext cx="606425" cy="0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  <a:headEnd type="triangle" w="med" len="med"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92599" name="Rectangle 55"/>
            <p:cNvSpPr>
              <a:spLocks noChangeArrowheads="1"/>
            </p:cNvSpPr>
            <p:nvPr/>
          </p:nvSpPr>
          <p:spPr bwMode="auto">
            <a:xfrm>
              <a:off x="5392738" y="1285875"/>
              <a:ext cx="1209675" cy="1069975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zh-CN" altLang="en-US" sz="1400" b="0" dirty="0" smtClean="0">
                  <a:latin typeface="+mj-lt"/>
                </a:rPr>
                <a:t>计划的重复</a:t>
              </a:r>
              <a:endParaRPr lang="en-US" altLang="zh-CN" sz="1400" b="0" dirty="0" smtClean="0">
                <a:latin typeface="+mj-lt"/>
              </a:endParaRPr>
            </a:p>
            <a:p>
              <a:pPr algn="ctr" defTabSz="739775" eaLnBrk="0" hangingPunct="0">
                <a:defRPr/>
              </a:pPr>
              <a:r>
                <a:rPr lang="zh-CN" altLang="en-US" sz="1400" b="0" dirty="0" smtClean="0">
                  <a:latin typeface="+mj-lt"/>
                </a:rPr>
                <a:t>生</a:t>
              </a:r>
              <a:r>
                <a:rPr lang="zh-CN" altLang="en-US" sz="1400" b="0" dirty="0" smtClean="0">
                  <a:latin typeface="+mj-lt"/>
                </a:rPr>
                <a:t>产日程批准</a:t>
              </a:r>
              <a:endParaRPr lang="en-US" sz="1400" b="0" dirty="0">
                <a:latin typeface="+mj-lt"/>
              </a:endParaRPr>
            </a:p>
          </p:txBody>
        </p:sp>
        <p:sp>
          <p:nvSpPr>
            <p:cNvPr id="492600" name="Rectangle 56"/>
            <p:cNvSpPr>
              <a:spLocks noChangeArrowheads="1"/>
            </p:cNvSpPr>
            <p:nvPr/>
          </p:nvSpPr>
          <p:spPr bwMode="auto">
            <a:xfrm>
              <a:off x="7208838" y="1285875"/>
              <a:ext cx="1209675" cy="1069975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zh-CN" altLang="en-US" sz="1400" b="0" dirty="0" smtClean="0"/>
                <a:t>重复</a:t>
              </a:r>
              <a:endParaRPr lang="en-US" altLang="zh-CN" sz="1400" b="0" dirty="0" smtClean="0"/>
            </a:p>
            <a:p>
              <a:pPr algn="ctr" defTabSz="739775" eaLnBrk="0" hangingPunct="0">
                <a:defRPr/>
              </a:pPr>
              <a:r>
                <a:rPr lang="zh-CN" altLang="en-US" sz="1400" b="0" dirty="0" smtClean="0"/>
                <a:t>生产日程</a:t>
              </a:r>
              <a:endParaRPr lang="en-US" sz="1400" b="0" dirty="0">
                <a:latin typeface="+mj-lt"/>
              </a:endParaRPr>
            </a:p>
          </p:txBody>
        </p:sp>
        <p:cxnSp>
          <p:nvCxnSpPr>
            <p:cNvPr id="16406" name="AutoShape 57"/>
            <p:cNvCxnSpPr>
              <a:cxnSpLocks noChangeShapeType="1"/>
              <a:stCxn id="492599" idx="3"/>
              <a:endCxn id="492600" idx="1"/>
            </p:cNvCxnSpPr>
            <p:nvPr/>
          </p:nvCxnSpPr>
          <p:spPr bwMode="auto">
            <a:xfrm>
              <a:off x="6602413" y="1820863"/>
              <a:ext cx="606425" cy="0"/>
            </a:xfrm>
            <a:prstGeom prst="straightConnector1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cxnSp>
          <p:nvCxnSpPr>
            <p:cNvPr id="16407" name="AutoShape 60"/>
            <p:cNvCxnSpPr>
              <a:cxnSpLocks noChangeShapeType="1"/>
              <a:stCxn id="492577" idx="3"/>
              <a:endCxn id="492599" idx="1"/>
            </p:cNvCxnSpPr>
            <p:nvPr/>
          </p:nvCxnSpPr>
          <p:spPr bwMode="auto">
            <a:xfrm flipV="1">
              <a:off x="3919538" y="1820863"/>
              <a:ext cx="1473200" cy="2422525"/>
            </a:xfrm>
            <a:prstGeom prst="bentConnector3">
              <a:avLst>
                <a:gd name="adj1" fmla="val 50000"/>
              </a:avLst>
            </a:prstGeom>
            <a:noFill/>
            <a:ln w="38100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16408" name="AutoShape 61"/>
            <p:cNvCxnSpPr>
              <a:cxnSpLocks noChangeShapeType="1"/>
              <a:stCxn id="492577" idx="3"/>
              <a:endCxn id="492581" idx="1"/>
            </p:cNvCxnSpPr>
            <p:nvPr/>
          </p:nvCxnSpPr>
          <p:spPr bwMode="auto">
            <a:xfrm flipV="1">
              <a:off x="3919538" y="3414713"/>
              <a:ext cx="1477962" cy="828675"/>
            </a:xfrm>
            <a:prstGeom prst="bentConnector3">
              <a:avLst>
                <a:gd name="adj1" fmla="val 49944"/>
              </a:avLst>
            </a:prstGeom>
            <a:noFill/>
            <a:ln w="38100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16409" name="AutoShape 62"/>
            <p:cNvCxnSpPr>
              <a:cxnSpLocks noChangeShapeType="1"/>
              <a:stCxn id="492577" idx="3"/>
              <a:endCxn id="492582" idx="1"/>
            </p:cNvCxnSpPr>
            <p:nvPr/>
          </p:nvCxnSpPr>
          <p:spPr bwMode="auto">
            <a:xfrm>
              <a:off x="3919538" y="4243388"/>
              <a:ext cx="1477962" cy="695325"/>
            </a:xfrm>
            <a:prstGeom prst="bentConnector3">
              <a:avLst>
                <a:gd name="adj1" fmla="val 49944"/>
              </a:avLst>
            </a:prstGeom>
            <a:noFill/>
            <a:ln w="38100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itle 1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计划</a:t>
            </a:r>
            <a:r>
              <a:rPr lang="en-US" dirty="0" smtClean="0"/>
              <a:t>: </a:t>
            </a:r>
            <a:r>
              <a:rPr lang="zh-CN" altLang="en-US" dirty="0" smtClean="0"/>
              <a:t>措施信息</a:t>
            </a:r>
            <a:endParaRPr lang="en-US" dirty="0"/>
          </a:p>
        </p:txBody>
      </p:sp>
      <p:sp>
        <p:nvSpPr>
          <p:cNvPr id="1741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QS-PL-140</a:t>
            </a:r>
          </a:p>
        </p:txBody>
      </p:sp>
      <p:grpSp>
        <p:nvGrpSpPr>
          <p:cNvPr id="20" name="Group 19"/>
          <p:cNvGrpSpPr/>
          <p:nvPr/>
        </p:nvGrpSpPr>
        <p:grpSpPr>
          <a:xfrm>
            <a:off x="0" y="1699136"/>
            <a:ext cx="8975834" cy="3901564"/>
            <a:chOff x="0" y="1699136"/>
            <a:chExt cx="8975834" cy="3901564"/>
          </a:xfrm>
        </p:grpSpPr>
        <p:sp>
          <p:nvSpPr>
            <p:cNvPr id="508958" name="Rectangle 30"/>
            <p:cNvSpPr>
              <a:spLocks noChangeArrowheads="1"/>
            </p:cNvSpPr>
            <p:nvPr/>
          </p:nvSpPr>
          <p:spPr bwMode="auto">
            <a:xfrm>
              <a:off x="0" y="2705100"/>
              <a:ext cx="8740775" cy="2895600"/>
            </a:xfrm>
            <a:prstGeom prst="rect">
              <a:avLst/>
            </a:prstGeom>
            <a:solidFill>
              <a:srgbClr val="F7F1E1"/>
            </a:solidFill>
            <a:ln w="3175">
              <a:solidFill>
                <a:schemeClr val="bg2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508940" name="Rectangle 12"/>
            <p:cNvSpPr>
              <a:spLocks noChangeArrowheads="1"/>
            </p:cNvSpPr>
            <p:nvPr/>
          </p:nvSpPr>
          <p:spPr bwMode="auto">
            <a:xfrm>
              <a:off x="4862513" y="3613150"/>
              <a:ext cx="3121025" cy="1357313"/>
            </a:xfrm>
            <a:prstGeom prst="rect">
              <a:avLst/>
            </a:prstGeom>
            <a:solidFill>
              <a:srgbClr val="F0E4C2"/>
            </a:solidFill>
            <a:ln w="3175">
              <a:solidFill>
                <a:schemeClr val="bg2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17414" name="Line 13"/>
            <p:cNvSpPr>
              <a:spLocks noChangeShapeType="1"/>
            </p:cNvSpPr>
            <p:nvPr/>
          </p:nvSpPr>
          <p:spPr bwMode="auto">
            <a:xfrm>
              <a:off x="4862513" y="4041775"/>
              <a:ext cx="3121025" cy="0"/>
            </a:xfrm>
            <a:prstGeom prst="line">
              <a:avLst/>
            </a:prstGeom>
            <a:noFill/>
            <a:ln w="3175">
              <a:solidFill>
                <a:schemeClr val="tx1">
                  <a:lumMod val="75000"/>
                  <a:lumOff val="25000"/>
                </a:schemeClr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08943" name="Rectangle 15"/>
            <p:cNvSpPr>
              <a:spLocks noChangeArrowheads="1"/>
            </p:cNvSpPr>
            <p:nvPr/>
          </p:nvSpPr>
          <p:spPr bwMode="auto">
            <a:xfrm>
              <a:off x="434975" y="3613150"/>
              <a:ext cx="3121025" cy="1357313"/>
            </a:xfrm>
            <a:prstGeom prst="rect">
              <a:avLst/>
            </a:prstGeom>
            <a:solidFill>
              <a:srgbClr val="F0E4C2"/>
            </a:solidFill>
            <a:ln w="3175">
              <a:solidFill>
                <a:schemeClr val="bg2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17416" name="Line 16"/>
            <p:cNvSpPr>
              <a:spLocks noChangeShapeType="1"/>
            </p:cNvSpPr>
            <p:nvPr/>
          </p:nvSpPr>
          <p:spPr bwMode="auto">
            <a:xfrm>
              <a:off x="434975" y="4041775"/>
              <a:ext cx="3121025" cy="0"/>
            </a:xfrm>
            <a:prstGeom prst="line">
              <a:avLst/>
            </a:prstGeom>
            <a:noFill/>
            <a:ln w="3175">
              <a:solidFill>
                <a:schemeClr val="tx1">
                  <a:lumMod val="75000"/>
                  <a:lumOff val="25000"/>
                </a:schemeClr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7417" name="Text Box 17"/>
            <p:cNvSpPr txBox="1">
              <a:spLocks noChangeArrowheads="1"/>
            </p:cNvSpPr>
            <p:nvPr/>
          </p:nvSpPr>
          <p:spPr bwMode="auto">
            <a:xfrm>
              <a:off x="181070" y="2191258"/>
              <a:ext cx="8794764" cy="472059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wrap="square" lIns="86493" tIns="43247" rIns="86493" bIns="43247" anchor="ctr">
              <a:spAutoFit/>
            </a:bodyPr>
            <a:lstStyle/>
            <a:p>
              <a:pPr algn="ctr" defTabSz="865188" eaLnBrk="0" hangingPunct="0"/>
              <a:r>
                <a:rPr lang="zh-CN" altLang="en-US" sz="2500" b="0" dirty="0" smtClean="0">
                  <a:solidFill>
                    <a:srgbClr val="507269"/>
                  </a:solidFill>
                  <a:latin typeface="+mj-lt"/>
                </a:rPr>
                <a:t>对供需平衡的建议措施</a:t>
              </a:r>
              <a:endParaRPr lang="en-US" sz="2500" b="0" dirty="0">
                <a:solidFill>
                  <a:srgbClr val="507269"/>
                </a:solidFill>
                <a:latin typeface="+mj-lt"/>
              </a:endParaRPr>
            </a:p>
          </p:txBody>
        </p:sp>
        <p:sp>
          <p:nvSpPr>
            <p:cNvPr id="17418" name="Text Box 18"/>
            <p:cNvSpPr txBox="1">
              <a:spLocks noChangeArrowheads="1"/>
            </p:cNvSpPr>
            <p:nvPr/>
          </p:nvSpPr>
          <p:spPr bwMode="auto">
            <a:xfrm>
              <a:off x="634205" y="2922123"/>
              <a:ext cx="1790502" cy="410504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wrap="none" lIns="86493" tIns="43247" rIns="86493" bIns="43247" anchor="ctr">
              <a:spAutoFit/>
            </a:bodyPr>
            <a:lstStyle/>
            <a:p>
              <a:pPr algn="ctr" defTabSz="865188" eaLnBrk="0" hangingPunct="0"/>
              <a:r>
                <a:rPr lang="zh-CN" altLang="en-US" sz="2100" b="0" dirty="0" smtClean="0">
                  <a:solidFill>
                    <a:srgbClr val="507269"/>
                  </a:solidFill>
                  <a:latin typeface="+mj-lt"/>
                </a:rPr>
                <a:t>供应超出需求</a:t>
              </a:r>
              <a:endParaRPr lang="en-US" sz="2100" b="0" dirty="0">
                <a:solidFill>
                  <a:srgbClr val="507269"/>
                </a:solidFill>
                <a:latin typeface="+mj-lt"/>
              </a:endParaRPr>
            </a:p>
          </p:txBody>
        </p:sp>
        <p:sp>
          <p:nvSpPr>
            <p:cNvPr id="17419" name="Text Box 19"/>
            <p:cNvSpPr txBox="1">
              <a:spLocks noChangeArrowheads="1"/>
            </p:cNvSpPr>
            <p:nvPr/>
          </p:nvSpPr>
          <p:spPr bwMode="auto">
            <a:xfrm>
              <a:off x="4995931" y="2922123"/>
              <a:ext cx="1790502" cy="410504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wrap="none" lIns="86493" tIns="43247" rIns="86493" bIns="43247" anchor="ctr">
              <a:spAutoFit/>
            </a:bodyPr>
            <a:lstStyle/>
            <a:p>
              <a:pPr algn="ctr" defTabSz="865188" eaLnBrk="0" hangingPunct="0"/>
              <a:r>
                <a:rPr lang="zh-CN" altLang="en-US" sz="2100" b="0" dirty="0" smtClean="0">
                  <a:solidFill>
                    <a:srgbClr val="507269"/>
                  </a:solidFill>
                  <a:latin typeface="+mj-lt"/>
                </a:rPr>
                <a:t>需求超出供应</a:t>
              </a:r>
              <a:endParaRPr lang="en-US" sz="2100" b="0" dirty="0">
                <a:solidFill>
                  <a:srgbClr val="507269"/>
                </a:solidFill>
                <a:latin typeface="+mj-lt"/>
              </a:endParaRPr>
            </a:p>
          </p:txBody>
        </p:sp>
        <p:sp>
          <p:nvSpPr>
            <p:cNvPr id="17420" name="Text Box 20"/>
            <p:cNvSpPr txBox="1">
              <a:spLocks noChangeArrowheads="1"/>
            </p:cNvSpPr>
            <p:nvPr/>
          </p:nvSpPr>
          <p:spPr bwMode="auto">
            <a:xfrm>
              <a:off x="791989" y="3680462"/>
              <a:ext cx="2108866" cy="379726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wrap="square" lIns="86493" tIns="43247" rIns="86493" bIns="43247" anchor="ctr">
              <a:spAutoFit/>
            </a:bodyPr>
            <a:lstStyle/>
            <a:p>
              <a:pPr algn="ctr" defTabSz="865188" eaLnBrk="0" hangingPunct="0"/>
              <a:r>
                <a:rPr lang="zh-CN" altLang="en-US" sz="1900" b="0" dirty="0" smtClean="0">
                  <a:solidFill>
                    <a:srgbClr val="A50021"/>
                  </a:solidFill>
                  <a:latin typeface="+mj-lt"/>
                </a:rPr>
                <a:t>措施信息</a:t>
              </a:r>
              <a:endParaRPr lang="en-US" sz="1900" b="0" dirty="0">
                <a:solidFill>
                  <a:srgbClr val="A50021"/>
                </a:solidFill>
                <a:latin typeface="+mj-lt"/>
              </a:endParaRPr>
            </a:p>
          </p:txBody>
        </p:sp>
        <p:sp>
          <p:nvSpPr>
            <p:cNvPr id="17421" name="Line 21"/>
            <p:cNvSpPr>
              <a:spLocks noChangeShapeType="1"/>
            </p:cNvSpPr>
            <p:nvPr/>
          </p:nvSpPr>
          <p:spPr bwMode="auto">
            <a:xfrm>
              <a:off x="363538" y="3398838"/>
              <a:ext cx="8489950" cy="0"/>
            </a:xfrm>
            <a:prstGeom prst="line">
              <a:avLst/>
            </a:prstGeom>
            <a:noFill/>
            <a:ln w="38100">
              <a:solidFill>
                <a:schemeClr val="tx1">
                  <a:lumMod val="75000"/>
                  <a:lumOff val="25000"/>
                </a:schemeClr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7422" name="Line 22"/>
            <p:cNvSpPr>
              <a:spLocks noChangeShapeType="1"/>
            </p:cNvSpPr>
            <p:nvPr/>
          </p:nvSpPr>
          <p:spPr bwMode="auto">
            <a:xfrm>
              <a:off x="4576763" y="3398838"/>
              <a:ext cx="0" cy="1947862"/>
            </a:xfrm>
            <a:prstGeom prst="line">
              <a:avLst/>
            </a:prstGeom>
            <a:noFill/>
            <a:ln w="38100">
              <a:solidFill>
                <a:schemeClr val="tx1">
                  <a:lumMod val="75000"/>
                  <a:lumOff val="25000"/>
                </a:schemeClr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7423" name="Text Box 23"/>
            <p:cNvSpPr txBox="1">
              <a:spLocks noChangeArrowheads="1"/>
            </p:cNvSpPr>
            <p:nvPr/>
          </p:nvSpPr>
          <p:spPr bwMode="auto">
            <a:xfrm>
              <a:off x="472867" y="4107971"/>
              <a:ext cx="2985036" cy="610559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wrap="square" lIns="86493" tIns="43247" rIns="86493" bIns="43247" anchor="ctr">
              <a:spAutoFit/>
            </a:bodyPr>
            <a:lstStyle/>
            <a:p>
              <a:pPr algn="ctr" defTabSz="865188" eaLnBrk="0" hangingPunct="0"/>
              <a:r>
                <a:rPr lang="zh-CN" altLang="en-US" sz="1700" b="0" dirty="0" smtClean="0">
                  <a:solidFill>
                    <a:srgbClr val="507269"/>
                  </a:solidFill>
                  <a:latin typeface="+mj-lt"/>
                </a:rPr>
                <a:t>降速那些订单</a:t>
              </a:r>
              <a:endParaRPr lang="en-US" altLang="zh-CN" sz="1700" b="0" dirty="0" smtClean="0">
                <a:solidFill>
                  <a:srgbClr val="507269"/>
                </a:solidFill>
                <a:latin typeface="+mj-lt"/>
              </a:endParaRPr>
            </a:p>
            <a:p>
              <a:pPr algn="ctr" defTabSz="865188" eaLnBrk="0" hangingPunct="0"/>
              <a:r>
                <a:rPr lang="zh-CN" altLang="en-US" sz="1700" b="0" dirty="0" smtClean="0">
                  <a:solidFill>
                    <a:srgbClr val="507269"/>
                  </a:solidFill>
                  <a:latin typeface="+mj-lt"/>
                </a:rPr>
                <a:t>取</a:t>
              </a:r>
              <a:r>
                <a:rPr lang="zh-CN" altLang="en-US" sz="1700" b="0" dirty="0" smtClean="0">
                  <a:solidFill>
                    <a:srgbClr val="507269"/>
                  </a:solidFill>
                  <a:latin typeface="+mj-lt"/>
                </a:rPr>
                <a:t>消那些订单</a:t>
              </a:r>
              <a:endParaRPr lang="en-US" sz="1700" b="0" dirty="0">
                <a:solidFill>
                  <a:srgbClr val="507269"/>
                </a:solidFill>
                <a:latin typeface="+mj-lt"/>
              </a:endParaRPr>
            </a:p>
          </p:txBody>
        </p:sp>
        <p:sp>
          <p:nvSpPr>
            <p:cNvPr id="17424" name="Text Box 24"/>
            <p:cNvSpPr txBox="1">
              <a:spLocks noChangeArrowheads="1"/>
            </p:cNvSpPr>
            <p:nvPr/>
          </p:nvSpPr>
          <p:spPr bwMode="auto">
            <a:xfrm>
              <a:off x="5363989" y="3680462"/>
              <a:ext cx="2140397" cy="379726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wrap="square" lIns="86493" tIns="43247" rIns="86493" bIns="43247" anchor="ctr">
              <a:spAutoFit/>
            </a:bodyPr>
            <a:lstStyle/>
            <a:p>
              <a:pPr algn="ctr" defTabSz="865188" eaLnBrk="0" hangingPunct="0"/>
              <a:r>
                <a:rPr lang="zh-CN" altLang="en-US" sz="1900" b="0" dirty="0" smtClean="0">
                  <a:solidFill>
                    <a:srgbClr val="A50021"/>
                  </a:solidFill>
                  <a:latin typeface="+mj-lt"/>
                </a:rPr>
                <a:t>措施信息</a:t>
              </a:r>
              <a:endParaRPr lang="en-US" sz="1900" b="0" dirty="0">
                <a:solidFill>
                  <a:srgbClr val="A50021"/>
                </a:solidFill>
                <a:latin typeface="+mj-lt"/>
              </a:endParaRPr>
            </a:p>
          </p:txBody>
        </p:sp>
        <p:sp>
          <p:nvSpPr>
            <p:cNvPr id="17425" name="Text Box 25"/>
            <p:cNvSpPr txBox="1">
              <a:spLocks noChangeArrowheads="1"/>
            </p:cNvSpPr>
            <p:nvPr/>
          </p:nvSpPr>
          <p:spPr bwMode="auto">
            <a:xfrm>
              <a:off x="5081722" y="4107971"/>
              <a:ext cx="2538278" cy="610559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wrap="square" lIns="86493" tIns="43247" rIns="86493" bIns="43247" anchor="ctr">
              <a:spAutoFit/>
            </a:bodyPr>
            <a:lstStyle/>
            <a:p>
              <a:pPr algn="ctr" defTabSz="865188" eaLnBrk="0" hangingPunct="0"/>
              <a:r>
                <a:rPr lang="zh-CN" altLang="en-US" sz="1700" b="0" dirty="0" smtClean="0">
                  <a:solidFill>
                    <a:srgbClr val="507269"/>
                  </a:solidFill>
                </a:rPr>
                <a:t>加速那</a:t>
              </a:r>
              <a:r>
                <a:rPr lang="zh-CN" altLang="en-US" sz="1700" b="0" dirty="0" smtClean="0">
                  <a:solidFill>
                    <a:srgbClr val="507269"/>
                  </a:solidFill>
                </a:rPr>
                <a:t>些订</a:t>
              </a:r>
              <a:r>
                <a:rPr lang="zh-CN" altLang="en-US" sz="1700" b="0" dirty="0" smtClean="0">
                  <a:solidFill>
                    <a:srgbClr val="507269"/>
                  </a:solidFill>
                </a:rPr>
                <a:t>单</a:t>
              </a:r>
              <a:endParaRPr lang="en-US" altLang="zh-CN" sz="1700" b="0" dirty="0" smtClean="0">
                <a:solidFill>
                  <a:srgbClr val="507269"/>
                </a:solidFill>
              </a:endParaRPr>
            </a:p>
            <a:p>
              <a:pPr algn="ctr" defTabSz="865188" eaLnBrk="0" hangingPunct="0"/>
              <a:r>
                <a:rPr lang="zh-CN" altLang="en-US" sz="1700" b="0" dirty="0" smtClean="0">
                  <a:solidFill>
                    <a:srgbClr val="507269"/>
                  </a:solidFill>
                  <a:latin typeface="+mj-lt"/>
                </a:rPr>
                <a:t>创建</a:t>
              </a:r>
              <a:r>
                <a:rPr lang="zh-CN" altLang="en-US" sz="1700" b="0" dirty="0" smtClean="0">
                  <a:solidFill>
                    <a:srgbClr val="507269"/>
                  </a:solidFill>
                </a:rPr>
                <a:t>那些订</a:t>
              </a:r>
              <a:r>
                <a:rPr lang="zh-CN" altLang="en-US" sz="1700" b="0" dirty="0" smtClean="0">
                  <a:solidFill>
                    <a:srgbClr val="507269"/>
                  </a:solidFill>
                </a:rPr>
                <a:t>单</a:t>
              </a:r>
              <a:endParaRPr lang="en-US" sz="1700" b="0" dirty="0">
                <a:solidFill>
                  <a:srgbClr val="507269"/>
                </a:solidFill>
                <a:latin typeface="+mj-lt"/>
              </a:endParaRPr>
            </a:p>
          </p:txBody>
        </p:sp>
        <p:sp>
          <p:nvSpPr>
            <p:cNvPr id="17426" name="Text Box 26"/>
            <p:cNvSpPr txBox="1">
              <a:spLocks noChangeArrowheads="1"/>
            </p:cNvSpPr>
            <p:nvPr/>
          </p:nvSpPr>
          <p:spPr bwMode="auto">
            <a:xfrm>
              <a:off x="3176588" y="1699136"/>
              <a:ext cx="1988029" cy="5847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1432" tIns="45716" rIns="91432" bIns="45716" anchor="ctr">
              <a:spAutoFit/>
            </a:bodyPr>
            <a:lstStyle/>
            <a:p>
              <a:pPr eaLnBrk="0" hangingPunct="0"/>
              <a:r>
                <a:rPr lang="en-US" b="0" dirty="0">
                  <a:solidFill>
                    <a:srgbClr val="507269"/>
                  </a:solidFill>
                  <a:latin typeface="+mj-lt"/>
                </a:rPr>
                <a:t>MRP </a:t>
              </a:r>
              <a:r>
                <a:rPr lang="zh-CN" altLang="en-US" b="0" dirty="0" smtClean="0">
                  <a:solidFill>
                    <a:srgbClr val="507269"/>
                  </a:solidFill>
                  <a:latin typeface="+mj-lt"/>
                </a:rPr>
                <a:t>输出</a:t>
              </a:r>
              <a:endParaRPr lang="en-US" b="0" dirty="0">
                <a:solidFill>
                  <a:srgbClr val="507269"/>
                </a:solidFill>
                <a:latin typeface="+mj-lt"/>
              </a:endParaRPr>
            </a:p>
          </p:txBody>
        </p:sp>
      </p:grp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输入物料 </a:t>
            </a:r>
            <a:r>
              <a:rPr lang="en-US" dirty="0" smtClean="0"/>
              <a:t>01010</a:t>
            </a:r>
            <a:endParaRPr lang="en-US" dirty="0"/>
          </a:p>
        </p:txBody>
      </p:sp>
      <p:sp>
        <p:nvSpPr>
          <p:cNvPr id="18434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QS-PL-150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3028950" y="1417991"/>
            <a:ext cx="3086100" cy="4124325"/>
            <a:chOff x="3028950" y="1757363"/>
            <a:chExt cx="3086100" cy="4124325"/>
          </a:xfrm>
        </p:grpSpPr>
        <p:pic>
          <p:nvPicPr>
            <p:cNvPr id="18435" name="Picture 10" descr="Region Capture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028950" y="1757363"/>
              <a:ext cx="3086100" cy="41243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8437" name="Rectangle 11"/>
            <p:cNvSpPr>
              <a:spLocks noChangeArrowheads="1"/>
            </p:cNvSpPr>
            <p:nvPr/>
          </p:nvSpPr>
          <p:spPr bwMode="auto">
            <a:xfrm>
              <a:off x="3286125" y="3911600"/>
              <a:ext cx="2354263" cy="523875"/>
            </a:xfrm>
            <a:prstGeom prst="rect">
              <a:avLst/>
            </a:prstGeom>
            <a:noFill/>
            <a:ln w="28575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/>
              <a:t>预测维护</a:t>
            </a:r>
            <a:endParaRPr lang="en-US" dirty="0" smtClean="0"/>
          </a:p>
        </p:txBody>
      </p:sp>
      <p:sp>
        <p:nvSpPr>
          <p:cNvPr id="1945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QS-PL-155</a:t>
            </a:r>
          </a:p>
        </p:txBody>
      </p:sp>
      <p:pic>
        <p:nvPicPr>
          <p:cNvPr id="19460" name="Picture 7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7640" y="790184"/>
            <a:ext cx="7725905" cy="55504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查看预测工作表</a:t>
            </a:r>
            <a:r>
              <a:rPr lang="en-US" dirty="0" smtClean="0"/>
              <a:t>: </a:t>
            </a:r>
            <a:r>
              <a:rPr lang="zh-CN" altLang="en-US" dirty="0" smtClean="0"/>
              <a:t>物料 </a:t>
            </a:r>
            <a:r>
              <a:rPr lang="en-US" dirty="0" smtClean="0"/>
              <a:t>01010 </a:t>
            </a:r>
            <a:endParaRPr lang="en-US" dirty="0"/>
          </a:p>
        </p:txBody>
      </p:sp>
      <p:sp>
        <p:nvSpPr>
          <p:cNvPr id="2048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QS-PL-160</a:t>
            </a:r>
          </a:p>
        </p:txBody>
      </p:sp>
      <p:pic>
        <p:nvPicPr>
          <p:cNvPr id="20484" name="Picture 11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488" y="957302"/>
            <a:ext cx="8199437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预测消耗</a:t>
            </a:r>
            <a:endParaRPr lang="en-US" dirty="0"/>
          </a:p>
        </p:txBody>
      </p:sp>
      <p:sp>
        <p:nvSpPr>
          <p:cNvPr id="2150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QS-PL-170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542925" y="1981436"/>
            <a:ext cx="8056563" cy="2943225"/>
            <a:chOff x="542925" y="2462213"/>
            <a:chExt cx="8056563" cy="2943225"/>
          </a:xfrm>
        </p:grpSpPr>
        <p:pic>
          <p:nvPicPr>
            <p:cNvPr id="21508" name="Picture 10" descr="Region Capture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42925" y="2462213"/>
              <a:ext cx="8056563" cy="29432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1509" name="Rectangle 11"/>
            <p:cNvSpPr>
              <a:spLocks noChangeArrowheads="1"/>
            </p:cNvSpPr>
            <p:nvPr/>
          </p:nvSpPr>
          <p:spPr bwMode="auto">
            <a:xfrm>
              <a:off x="2535238" y="4283075"/>
              <a:ext cx="1946275" cy="579438"/>
            </a:xfrm>
            <a:prstGeom prst="rect">
              <a:avLst/>
            </a:prstGeom>
            <a:noFill/>
            <a:ln w="28575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关键概念</a:t>
            </a:r>
            <a:endParaRPr lang="en-US" altLang="zh-CN" dirty="0" smtClean="0"/>
          </a:p>
          <a:p>
            <a:pPr lvl="1"/>
            <a:r>
              <a:rPr lang="zh-CN" altLang="en-US" sz="2000" dirty="0" smtClean="0"/>
              <a:t>生</a:t>
            </a:r>
            <a:r>
              <a:rPr lang="zh-CN" altLang="en-US" sz="2000" dirty="0" smtClean="0"/>
              <a:t>产计划</a:t>
            </a:r>
          </a:p>
          <a:p>
            <a:pPr lvl="1"/>
            <a:r>
              <a:rPr lang="zh-CN" altLang="en-US" sz="2000" dirty="0" smtClean="0"/>
              <a:t>预测</a:t>
            </a:r>
          </a:p>
          <a:p>
            <a:pPr lvl="1"/>
            <a:r>
              <a:rPr lang="zh-CN" altLang="en-US" sz="2000" dirty="0" smtClean="0"/>
              <a:t>主生产计划</a:t>
            </a:r>
          </a:p>
          <a:p>
            <a:pPr lvl="1"/>
            <a:r>
              <a:rPr lang="en-US" altLang="zh-CN" sz="2000" dirty="0" smtClean="0"/>
              <a:t>MRP</a:t>
            </a:r>
            <a:r>
              <a:rPr lang="zh-CN" altLang="en-US" sz="2000" dirty="0" smtClean="0"/>
              <a:t>和行动消息</a:t>
            </a:r>
          </a:p>
          <a:p>
            <a:pPr lvl="1"/>
            <a:r>
              <a:rPr lang="zh-CN" altLang="en-US" sz="2000" dirty="0" smtClean="0"/>
              <a:t>物料计划参数</a:t>
            </a:r>
          </a:p>
          <a:p>
            <a:pPr lvl="1"/>
            <a:r>
              <a:rPr lang="zh-CN" altLang="en-US" sz="2000" dirty="0" smtClean="0"/>
              <a:t>计划订</a:t>
            </a:r>
            <a:r>
              <a:rPr lang="zh-CN" altLang="en-US" sz="2000" dirty="0" smtClean="0"/>
              <a:t>单</a:t>
            </a:r>
            <a:endParaRPr lang="en-US" altLang="zh-CN" sz="2000" dirty="0" smtClean="0"/>
          </a:p>
          <a:p>
            <a:r>
              <a:rPr lang="zh-CN" altLang="en-US" sz="2800" dirty="0" smtClean="0"/>
              <a:t>实例</a:t>
            </a:r>
            <a:endParaRPr lang="en-US" dirty="0" smtClean="0"/>
          </a:p>
          <a:p>
            <a:pPr lvl="1"/>
            <a:r>
              <a:rPr lang="zh-CN" altLang="en-US" sz="2000" dirty="0" smtClean="0"/>
              <a:t>输</a:t>
            </a:r>
            <a:r>
              <a:rPr lang="zh-CN" altLang="en-US" sz="2000" dirty="0" smtClean="0"/>
              <a:t>入预测，处理销售订单</a:t>
            </a:r>
          </a:p>
          <a:p>
            <a:pPr lvl="1"/>
            <a:r>
              <a:rPr lang="zh-CN" altLang="en-US" sz="2000" dirty="0" smtClean="0"/>
              <a:t>重新生成</a:t>
            </a:r>
            <a:r>
              <a:rPr lang="en-US" altLang="zh-CN" sz="2000" dirty="0" smtClean="0"/>
              <a:t>MRP</a:t>
            </a:r>
            <a:r>
              <a:rPr lang="zh-CN" altLang="en-US" sz="2000" dirty="0" smtClean="0"/>
              <a:t>，流程采购订单（</a:t>
            </a:r>
            <a:r>
              <a:rPr lang="en-US" altLang="zh-CN" sz="2000" dirty="0" smtClean="0"/>
              <a:t>APO</a:t>
            </a:r>
            <a:r>
              <a:rPr lang="zh-CN" altLang="en-US" sz="2000" dirty="0" smtClean="0"/>
              <a:t>）</a:t>
            </a:r>
          </a:p>
          <a:p>
            <a:pPr lvl="1"/>
            <a:r>
              <a:rPr lang="zh-CN" altLang="en-US" sz="2000" dirty="0" smtClean="0"/>
              <a:t>处理加工单（</a:t>
            </a:r>
            <a:r>
              <a:rPr lang="en-US" altLang="zh-CN" sz="2000" dirty="0" smtClean="0"/>
              <a:t>APO</a:t>
            </a:r>
            <a:r>
              <a:rPr lang="zh-CN" altLang="en-US" sz="2000" dirty="0" smtClean="0"/>
              <a:t>）</a:t>
            </a:r>
          </a:p>
          <a:p>
            <a:pPr lvl="1"/>
            <a:r>
              <a:rPr lang="zh-CN" altLang="en-US" sz="2000" dirty="0" smtClean="0"/>
              <a:t>过账事务</a:t>
            </a:r>
            <a:r>
              <a:rPr lang="en-US" sz="2400" dirty="0" smtClean="0"/>
              <a:t> </a:t>
            </a:r>
          </a:p>
          <a:p>
            <a:r>
              <a:rPr lang="zh-CN" altLang="en-US" sz="2800" dirty="0" smtClean="0"/>
              <a:t>练习</a:t>
            </a:r>
            <a:endParaRPr lang="en-US" dirty="0" smtClean="0"/>
          </a:p>
          <a:p>
            <a:pPr eaLnBrk="1" hangingPunct="1"/>
            <a:endParaRPr lang="en-US" sz="2400" dirty="0" smtClean="0"/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计</a:t>
            </a:r>
            <a:r>
              <a:rPr lang="zh-CN" altLang="en-US" dirty="0" smtClean="0"/>
              <a:t>划</a:t>
            </a:r>
            <a:r>
              <a:rPr lang="en-US" dirty="0" smtClean="0"/>
              <a:t>: </a:t>
            </a:r>
            <a:r>
              <a:rPr lang="zh-CN" altLang="en-US" dirty="0" smtClean="0"/>
              <a:t>主题</a:t>
            </a:r>
            <a:endParaRPr lang="en-US" dirty="0" smtClean="0"/>
          </a:p>
        </p:txBody>
      </p:sp>
      <p:sp>
        <p:nvSpPr>
          <p:cNvPr id="409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QS-PL-020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QS-PL-180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152400" y="570168"/>
            <a:ext cx="8837613" cy="5629275"/>
            <a:chOff x="152400" y="900113"/>
            <a:chExt cx="8837613" cy="5629275"/>
          </a:xfrm>
        </p:grpSpPr>
        <p:sp>
          <p:nvSpPr>
            <p:cNvPr id="22531" name="Rectangle 15"/>
            <p:cNvSpPr>
              <a:spLocks noChangeArrowheads="1"/>
            </p:cNvSpPr>
            <p:nvPr/>
          </p:nvSpPr>
          <p:spPr bwMode="auto">
            <a:xfrm>
              <a:off x="228600" y="912813"/>
              <a:ext cx="8734425" cy="5794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eaLnBrk="0" hangingPunct="0"/>
              <a:r>
                <a:rPr lang="en-US">
                  <a:solidFill>
                    <a:schemeClr val="tx2"/>
                  </a:solidFill>
                </a:rPr>
                <a:t>Enter Sales Order Line Consume Forecast</a:t>
              </a:r>
            </a:p>
          </p:txBody>
        </p:sp>
        <p:pic>
          <p:nvPicPr>
            <p:cNvPr id="22532" name="Picture 19" descr="Region Capture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52400" y="900113"/>
              <a:ext cx="8837613" cy="56292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2533" name="Rectangle 20"/>
            <p:cNvSpPr>
              <a:spLocks noChangeArrowheads="1"/>
            </p:cNvSpPr>
            <p:nvPr/>
          </p:nvSpPr>
          <p:spPr bwMode="auto">
            <a:xfrm>
              <a:off x="317500" y="2970213"/>
              <a:ext cx="3702050" cy="488950"/>
            </a:xfrm>
            <a:prstGeom prst="rect">
              <a:avLst/>
            </a:prstGeom>
            <a:noFill/>
            <a:ln w="28575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  <p:sp>
          <p:nvSpPr>
            <p:cNvPr id="22534" name="Rectangle 21"/>
            <p:cNvSpPr>
              <a:spLocks noChangeArrowheads="1"/>
            </p:cNvSpPr>
            <p:nvPr/>
          </p:nvSpPr>
          <p:spPr bwMode="auto">
            <a:xfrm>
              <a:off x="3892550" y="5287963"/>
              <a:ext cx="3684588" cy="225425"/>
            </a:xfrm>
            <a:prstGeom prst="rect">
              <a:avLst/>
            </a:prstGeom>
            <a:noFill/>
            <a:ln w="28575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不消耗预测</a:t>
            </a:r>
            <a:endParaRPr lang="en-US" dirty="0"/>
          </a:p>
        </p:txBody>
      </p:sp>
      <p:sp>
        <p:nvSpPr>
          <p:cNvPr id="23554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QS-PL-190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566738" y="962163"/>
            <a:ext cx="8008937" cy="5153025"/>
            <a:chOff x="566738" y="1433513"/>
            <a:chExt cx="8008937" cy="5153025"/>
          </a:xfrm>
        </p:grpSpPr>
        <p:pic>
          <p:nvPicPr>
            <p:cNvPr id="23556" name="Picture 19" descr="Region Capture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66738" y="1433513"/>
              <a:ext cx="8008937" cy="51530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3557" name="Rectangle 20"/>
            <p:cNvSpPr>
              <a:spLocks noChangeArrowheads="1"/>
            </p:cNvSpPr>
            <p:nvPr/>
          </p:nvSpPr>
          <p:spPr bwMode="auto">
            <a:xfrm>
              <a:off x="715963" y="3041650"/>
              <a:ext cx="3838575" cy="534988"/>
            </a:xfrm>
            <a:prstGeom prst="rect">
              <a:avLst/>
            </a:prstGeom>
            <a:noFill/>
            <a:ln w="28575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  <p:sp>
          <p:nvSpPr>
            <p:cNvPr id="23558" name="Rectangle 21"/>
            <p:cNvSpPr>
              <a:spLocks noChangeArrowheads="1"/>
            </p:cNvSpPr>
            <p:nvPr/>
          </p:nvSpPr>
          <p:spPr bwMode="auto">
            <a:xfrm>
              <a:off x="4110038" y="5349875"/>
              <a:ext cx="3313112" cy="227013"/>
            </a:xfrm>
            <a:prstGeom prst="rect">
              <a:avLst/>
            </a:prstGeom>
            <a:noFill/>
            <a:ln w="28575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查看预测工作表</a:t>
            </a:r>
            <a:r>
              <a:rPr lang="en-US" dirty="0" smtClean="0"/>
              <a:t>: </a:t>
            </a:r>
            <a:r>
              <a:rPr lang="zh-CN" altLang="en-US" dirty="0" smtClean="0"/>
              <a:t>物料 </a:t>
            </a:r>
            <a:r>
              <a:rPr lang="en-US" dirty="0" smtClean="0"/>
              <a:t>01010 </a:t>
            </a:r>
            <a:endParaRPr lang="en-US" dirty="0"/>
          </a:p>
        </p:txBody>
      </p:sp>
      <p:sp>
        <p:nvSpPr>
          <p:cNvPr id="2457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QS-PL-195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642938" y="965651"/>
            <a:ext cx="7856537" cy="5162550"/>
            <a:chOff x="642938" y="1314450"/>
            <a:chExt cx="7856537" cy="5162550"/>
          </a:xfrm>
        </p:grpSpPr>
        <p:pic>
          <p:nvPicPr>
            <p:cNvPr id="24580" name="Picture 8" descr="Region Capture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42938" y="1314450"/>
              <a:ext cx="7856537" cy="5162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4581" name="Rectangle 9"/>
            <p:cNvSpPr>
              <a:spLocks noChangeArrowheads="1"/>
            </p:cNvSpPr>
            <p:nvPr/>
          </p:nvSpPr>
          <p:spPr bwMode="auto">
            <a:xfrm>
              <a:off x="750888" y="5232400"/>
              <a:ext cx="3838575" cy="236538"/>
            </a:xfrm>
            <a:prstGeom prst="rect">
              <a:avLst/>
            </a:prstGeom>
            <a:noFill/>
            <a:ln w="28575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  <p:sp>
          <p:nvSpPr>
            <p:cNvPr id="24582" name="Rectangle 10"/>
            <p:cNvSpPr>
              <a:spLocks noChangeArrowheads="1"/>
            </p:cNvSpPr>
            <p:nvPr/>
          </p:nvSpPr>
          <p:spPr bwMode="auto">
            <a:xfrm>
              <a:off x="750888" y="5918200"/>
              <a:ext cx="5060950" cy="236538"/>
            </a:xfrm>
            <a:prstGeom prst="rect">
              <a:avLst/>
            </a:prstGeom>
            <a:noFill/>
            <a:ln w="28575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主计划汇总 物料 </a:t>
            </a:r>
            <a:r>
              <a:rPr lang="en-US" dirty="0" smtClean="0"/>
              <a:t>01010</a:t>
            </a:r>
            <a:endParaRPr lang="en-US" dirty="0"/>
          </a:p>
        </p:txBody>
      </p:sp>
      <p:sp>
        <p:nvSpPr>
          <p:cNvPr id="2560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QS-PL-210</a:t>
            </a:r>
          </a:p>
        </p:txBody>
      </p:sp>
      <p:pic>
        <p:nvPicPr>
          <p:cNvPr id="25604" name="Picture 17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75" y="1483157"/>
            <a:ext cx="8848725" cy="427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5" name="Rectangle 18"/>
          <p:cNvSpPr>
            <a:spLocks noChangeArrowheads="1"/>
          </p:cNvSpPr>
          <p:nvPr/>
        </p:nvSpPr>
        <p:spPr bwMode="auto">
          <a:xfrm>
            <a:off x="6843713" y="2551544"/>
            <a:ext cx="1403350" cy="190500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主计划汇</a:t>
            </a:r>
            <a:r>
              <a:rPr lang="zh-CN" altLang="en-US" dirty="0" smtClean="0"/>
              <a:t>总查询</a:t>
            </a:r>
            <a:endParaRPr lang="en-US" dirty="0" smtClean="0"/>
          </a:p>
        </p:txBody>
      </p:sp>
      <p:sp>
        <p:nvSpPr>
          <p:cNvPr id="2662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QS-PL-215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266700" y="2329882"/>
            <a:ext cx="8601075" cy="2184400"/>
            <a:chOff x="266700" y="2886075"/>
            <a:chExt cx="8601075" cy="2184400"/>
          </a:xfrm>
        </p:grpSpPr>
        <p:pic>
          <p:nvPicPr>
            <p:cNvPr id="26628" name="Picture 6" descr="Region Capture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66700" y="2886075"/>
              <a:ext cx="8601075" cy="21844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6629" name="Rectangle 7"/>
            <p:cNvSpPr>
              <a:spLocks noChangeArrowheads="1"/>
            </p:cNvSpPr>
            <p:nvPr/>
          </p:nvSpPr>
          <p:spPr bwMode="auto">
            <a:xfrm>
              <a:off x="6518275" y="3403600"/>
              <a:ext cx="723900" cy="806450"/>
            </a:xfrm>
            <a:prstGeom prst="rect">
              <a:avLst/>
            </a:prstGeom>
            <a:noFill/>
            <a:ln w="28575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/>
              <a:t>物料计划数据</a:t>
            </a:r>
            <a:r>
              <a:rPr lang="en-US" dirty="0" smtClean="0"/>
              <a:t>: </a:t>
            </a:r>
            <a:r>
              <a:rPr lang="zh-CN" altLang="en-US" dirty="0" smtClean="0"/>
              <a:t>物料 </a:t>
            </a:r>
            <a:r>
              <a:rPr lang="en-US" dirty="0" smtClean="0"/>
              <a:t>01010 </a:t>
            </a:r>
            <a:endParaRPr lang="en-US" dirty="0" smtClean="0"/>
          </a:p>
        </p:txBody>
      </p:sp>
      <p:sp>
        <p:nvSpPr>
          <p:cNvPr id="2765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QS-PL-220</a:t>
            </a:r>
          </a:p>
        </p:txBody>
      </p:sp>
      <p:grpSp>
        <p:nvGrpSpPr>
          <p:cNvPr id="9" name="Group 8"/>
          <p:cNvGrpSpPr/>
          <p:nvPr/>
        </p:nvGrpSpPr>
        <p:grpSpPr>
          <a:xfrm>
            <a:off x="733425" y="925043"/>
            <a:ext cx="7675563" cy="5191125"/>
            <a:chOff x="733425" y="1490663"/>
            <a:chExt cx="7675563" cy="5191125"/>
          </a:xfrm>
        </p:grpSpPr>
        <p:pic>
          <p:nvPicPr>
            <p:cNvPr id="27652" name="Picture 6" descr="Region Capture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733425" y="1490663"/>
              <a:ext cx="7675563" cy="5191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7653" name="Rectangle 7"/>
            <p:cNvSpPr>
              <a:spLocks noChangeArrowheads="1"/>
            </p:cNvSpPr>
            <p:nvPr/>
          </p:nvSpPr>
          <p:spPr bwMode="auto">
            <a:xfrm>
              <a:off x="1058863" y="3368675"/>
              <a:ext cx="896937" cy="415925"/>
            </a:xfrm>
            <a:prstGeom prst="rect">
              <a:avLst/>
            </a:prstGeom>
            <a:noFill/>
            <a:ln w="28575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  <p:sp>
          <p:nvSpPr>
            <p:cNvPr id="27654" name="Rectangle 8"/>
            <p:cNvSpPr>
              <a:spLocks noChangeArrowheads="1"/>
            </p:cNvSpPr>
            <p:nvPr/>
          </p:nvSpPr>
          <p:spPr bwMode="auto">
            <a:xfrm>
              <a:off x="1058863" y="4264025"/>
              <a:ext cx="1512887" cy="488950"/>
            </a:xfrm>
            <a:prstGeom prst="rect">
              <a:avLst/>
            </a:prstGeom>
            <a:noFill/>
            <a:ln w="28575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  <p:sp>
          <p:nvSpPr>
            <p:cNvPr id="27655" name="Rectangle 9"/>
            <p:cNvSpPr>
              <a:spLocks noChangeArrowheads="1"/>
            </p:cNvSpPr>
            <p:nvPr/>
          </p:nvSpPr>
          <p:spPr bwMode="auto">
            <a:xfrm>
              <a:off x="1060450" y="4943475"/>
              <a:ext cx="1339850" cy="263525"/>
            </a:xfrm>
            <a:prstGeom prst="rect">
              <a:avLst/>
            </a:prstGeom>
            <a:noFill/>
            <a:ln w="28575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  <p:sp>
          <p:nvSpPr>
            <p:cNvPr id="27656" name="Rectangle 10"/>
            <p:cNvSpPr>
              <a:spLocks noChangeArrowheads="1"/>
            </p:cNvSpPr>
            <p:nvPr/>
          </p:nvSpPr>
          <p:spPr bwMode="auto">
            <a:xfrm>
              <a:off x="3349625" y="4953000"/>
              <a:ext cx="1131888" cy="234950"/>
            </a:xfrm>
            <a:prstGeom prst="rect">
              <a:avLst/>
            </a:prstGeom>
            <a:noFill/>
            <a:ln w="28575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物料计划数据</a:t>
            </a:r>
            <a:r>
              <a:rPr lang="en-US" dirty="0" smtClean="0"/>
              <a:t>: </a:t>
            </a:r>
            <a:r>
              <a:rPr lang="zh-CN" altLang="en-US" dirty="0" smtClean="0"/>
              <a:t>物料 </a:t>
            </a:r>
            <a:r>
              <a:rPr lang="en-US" dirty="0" smtClean="0"/>
              <a:t>01010 </a:t>
            </a:r>
            <a:endParaRPr lang="en-US" dirty="0"/>
          </a:p>
        </p:txBody>
      </p:sp>
      <p:sp>
        <p:nvSpPr>
          <p:cNvPr id="28674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QS-PL-230</a:t>
            </a:r>
          </a:p>
        </p:txBody>
      </p:sp>
      <p:grpSp>
        <p:nvGrpSpPr>
          <p:cNvPr id="11" name="Group 10"/>
          <p:cNvGrpSpPr/>
          <p:nvPr/>
        </p:nvGrpSpPr>
        <p:grpSpPr>
          <a:xfrm>
            <a:off x="691047" y="1065643"/>
            <a:ext cx="7761905" cy="5009524"/>
            <a:chOff x="691047" y="1065643"/>
            <a:chExt cx="7761905" cy="5009524"/>
          </a:xfrm>
        </p:grpSpPr>
        <p:pic>
          <p:nvPicPr>
            <p:cNvPr id="10" name="Picture 9" descr="Region Capture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91047" y="1065643"/>
              <a:ext cx="7761905" cy="5009524"/>
            </a:xfrm>
            <a:prstGeom prst="rect">
              <a:avLst/>
            </a:prstGeom>
          </p:spPr>
        </p:pic>
        <p:sp>
          <p:nvSpPr>
            <p:cNvPr id="28678" name="Rectangle 14"/>
            <p:cNvSpPr>
              <a:spLocks noChangeArrowheads="1"/>
            </p:cNvSpPr>
            <p:nvPr/>
          </p:nvSpPr>
          <p:spPr bwMode="auto">
            <a:xfrm>
              <a:off x="1038637" y="2756920"/>
              <a:ext cx="860425" cy="461963"/>
            </a:xfrm>
            <a:prstGeom prst="rect">
              <a:avLst/>
            </a:prstGeom>
            <a:noFill/>
            <a:ln w="28575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  <p:sp>
          <p:nvSpPr>
            <p:cNvPr id="28679" name="Rectangle 15"/>
            <p:cNvSpPr>
              <a:spLocks noChangeArrowheads="1"/>
            </p:cNvSpPr>
            <p:nvPr/>
          </p:nvSpPr>
          <p:spPr bwMode="auto">
            <a:xfrm>
              <a:off x="1019587" y="3679258"/>
              <a:ext cx="1520825" cy="923925"/>
            </a:xfrm>
            <a:prstGeom prst="rect">
              <a:avLst/>
            </a:prstGeom>
            <a:noFill/>
            <a:ln w="28575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  <p:sp>
          <p:nvSpPr>
            <p:cNvPr id="28680" name="Rectangle 16"/>
            <p:cNvSpPr>
              <a:spLocks noChangeArrowheads="1"/>
            </p:cNvSpPr>
            <p:nvPr/>
          </p:nvSpPr>
          <p:spPr bwMode="auto">
            <a:xfrm>
              <a:off x="4643751" y="4358708"/>
              <a:ext cx="1058862" cy="263525"/>
            </a:xfrm>
            <a:prstGeom prst="rect">
              <a:avLst/>
            </a:prstGeom>
            <a:noFill/>
            <a:ln w="28575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查看计划数据</a:t>
            </a:r>
            <a:r>
              <a:rPr lang="en-US" dirty="0" smtClean="0"/>
              <a:t>: </a:t>
            </a:r>
            <a:r>
              <a:rPr lang="zh-CN" altLang="en-US" dirty="0" smtClean="0"/>
              <a:t>物料</a:t>
            </a:r>
            <a:r>
              <a:rPr lang="en-US" dirty="0" smtClean="0"/>
              <a:t> </a:t>
            </a:r>
            <a:r>
              <a:rPr lang="en-US" dirty="0" smtClean="0"/>
              <a:t>50001</a:t>
            </a:r>
            <a:endParaRPr lang="en-US" dirty="0"/>
          </a:p>
        </p:txBody>
      </p:sp>
      <p:sp>
        <p:nvSpPr>
          <p:cNvPr id="29698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QS-PL-240</a:t>
            </a:r>
          </a:p>
        </p:txBody>
      </p:sp>
      <p:grpSp>
        <p:nvGrpSpPr>
          <p:cNvPr id="9" name="Group 8"/>
          <p:cNvGrpSpPr/>
          <p:nvPr/>
        </p:nvGrpSpPr>
        <p:grpSpPr>
          <a:xfrm>
            <a:off x="728663" y="924945"/>
            <a:ext cx="7685087" cy="5191125"/>
            <a:chOff x="728663" y="1481138"/>
            <a:chExt cx="7685087" cy="5191125"/>
          </a:xfrm>
        </p:grpSpPr>
        <p:pic>
          <p:nvPicPr>
            <p:cNvPr id="29700" name="Picture 13" descr="Region Capture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28663" y="1481138"/>
              <a:ext cx="7685087" cy="5191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9701" name="Rectangle 14"/>
            <p:cNvSpPr>
              <a:spLocks noChangeArrowheads="1"/>
            </p:cNvSpPr>
            <p:nvPr/>
          </p:nvSpPr>
          <p:spPr bwMode="auto">
            <a:xfrm>
              <a:off x="1133475" y="4481513"/>
              <a:ext cx="1474788" cy="254000"/>
            </a:xfrm>
            <a:prstGeom prst="rect">
              <a:avLst/>
            </a:prstGeom>
            <a:noFill/>
            <a:ln w="28575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  <p:sp>
          <p:nvSpPr>
            <p:cNvPr id="29702" name="Rectangle 15"/>
            <p:cNvSpPr>
              <a:spLocks noChangeArrowheads="1"/>
            </p:cNvSpPr>
            <p:nvPr/>
          </p:nvSpPr>
          <p:spPr bwMode="auto">
            <a:xfrm>
              <a:off x="6002338" y="3540125"/>
              <a:ext cx="1611312" cy="273050"/>
            </a:xfrm>
            <a:prstGeom prst="rect">
              <a:avLst/>
            </a:prstGeom>
            <a:noFill/>
            <a:ln w="28575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  <p:sp>
          <p:nvSpPr>
            <p:cNvPr id="29703" name="Rectangle 16"/>
            <p:cNvSpPr>
              <a:spLocks noChangeArrowheads="1"/>
            </p:cNvSpPr>
            <p:nvPr/>
          </p:nvSpPr>
          <p:spPr bwMode="auto">
            <a:xfrm>
              <a:off x="6011863" y="4016375"/>
              <a:ext cx="1611312" cy="273050"/>
            </a:xfrm>
            <a:prstGeom prst="rect">
              <a:avLst/>
            </a:prstGeom>
            <a:noFill/>
            <a:ln w="28575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查看计划数据</a:t>
            </a:r>
            <a:r>
              <a:rPr lang="en-US" dirty="0" smtClean="0"/>
              <a:t>: </a:t>
            </a:r>
            <a:r>
              <a:rPr lang="zh-CN" altLang="en-US" dirty="0" smtClean="0"/>
              <a:t>物料</a:t>
            </a:r>
            <a:r>
              <a:rPr lang="en-US" dirty="0" smtClean="0"/>
              <a:t> </a:t>
            </a:r>
            <a:r>
              <a:rPr lang="en-US" dirty="0" smtClean="0"/>
              <a:t>02003</a:t>
            </a:r>
            <a:endParaRPr lang="en-US" dirty="0"/>
          </a:p>
        </p:txBody>
      </p:sp>
      <p:sp>
        <p:nvSpPr>
          <p:cNvPr id="3072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QS-PL-250</a:t>
            </a:r>
          </a:p>
        </p:txBody>
      </p:sp>
      <p:grpSp>
        <p:nvGrpSpPr>
          <p:cNvPr id="9" name="Group 8"/>
          <p:cNvGrpSpPr/>
          <p:nvPr/>
        </p:nvGrpSpPr>
        <p:grpSpPr>
          <a:xfrm>
            <a:off x="719138" y="929511"/>
            <a:ext cx="7704137" cy="5200650"/>
            <a:chOff x="719138" y="1466850"/>
            <a:chExt cx="7704137" cy="5200650"/>
          </a:xfrm>
        </p:grpSpPr>
        <p:pic>
          <p:nvPicPr>
            <p:cNvPr id="30723" name="Picture 9" descr="Region Capture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19138" y="1466850"/>
              <a:ext cx="7704137" cy="52006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0725" name="Rectangle 6"/>
            <p:cNvSpPr>
              <a:spLocks noChangeArrowheads="1"/>
            </p:cNvSpPr>
            <p:nvPr/>
          </p:nvSpPr>
          <p:spPr bwMode="auto">
            <a:xfrm>
              <a:off x="1176338" y="4454525"/>
              <a:ext cx="1403350" cy="271463"/>
            </a:xfrm>
            <a:prstGeom prst="rect">
              <a:avLst/>
            </a:prstGeom>
            <a:noFill/>
            <a:ln w="28575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  <p:sp>
          <p:nvSpPr>
            <p:cNvPr id="30726" name="Rectangle 7"/>
            <p:cNvSpPr>
              <a:spLocks noChangeArrowheads="1"/>
            </p:cNvSpPr>
            <p:nvPr/>
          </p:nvSpPr>
          <p:spPr bwMode="auto">
            <a:xfrm>
              <a:off x="6019800" y="3513138"/>
              <a:ext cx="1630363" cy="280987"/>
            </a:xfrm>
            <a:prstGeom prst="rect">
              <a:avLst/>
            </a:prstGeom>
            <a:noFill/>
            <a:ln w="28575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  <p:sp>
          <p:nvSpPr>
            <p:cNvPr id="30727" name="Rectangle 8"/>
            <p:cNvSpPr>
              <a:spLocks noChangeArrowheads="1"/>
            </p:cNvSpPr>
            <p:nvPr/>
          </p:nvSpPr>
          <p:spPr bwMode="auto">
            <a:xfrm>
              <a:off x="6029325" y="3989388"/>
              <a:ext cx="1630363" cy="280987"/>
            </a:xfrm>
            <a:prstGeom prst="rect">
              <a:avLst/>
            </a:prstGeom>
            <a:noFill/>
            <a:ln w="28575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查看计划数据</a:t>
            </a:r>
            <a:r>
              <a:rPr lang="en-US" dirty="0" smtClean="0"/>
              <a:t>: </a:t>
            </a:r>
            <a:r>
              <a:rPr lang="zh-CN" altLang="en-US" dirty="0" smtClean="0"/>
              <a:t>物料</a:t>
            </a:r>
            <a:r>
              <a:rPr lang="en-US" dirty="0" smtClean="0"/>
              <a:t> 62050</a:t>
            </a:r>
            <a:endParaRPr lang="en-US" dirty="0"/>
          </a:p>
        </p:txBody>
      </p:sp>
      <p:sp>
        <p:nvSpPr>
          <p:cNvPr id="3174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QS-PL-260</a:t>
            </a:r>
          </a:p>
        </p:txBody>
      </p:sp>
      <p:grpSp>
        <p:nvGrpSpPr>
          <p:cNvPr id="9" name="Group 8"/>
          <p:cNvGrpSpPr/>
          <p:nvPr/>
        </p:nvGrpSpPr>
        <p:grpSpPr>
          <a:xfrm>
            <a:off x="742950" y="967415"/>
            <a:ext cx="7656513" cy="5181600"/>
            <a:chOff x="742950" y="1485900"/>
            <a:chExt cx="7656513" cy="5181600"/>
          </a:xfrm>
        </p:grpSpPr>
        <p:pic>
          <p:nvPicPr>
            <p:cNvPr id="31748" name="Picture 5" descr="Region Capture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42950" y="1485900"/>
              <a:ext cx="7656513" cy="5181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1749" name="Rectangle 6"/>
            <p:cNvSpPr>
              <a:spLocks noChangeArrowheads="1"/>
            </p:cNvSpPr>
            <p:nvPr/>
          </p:nvSpPr>
          <p:spPr bwMode="auto">
            <a:xfrm>
              <a:off x="1222375" y="4471988"/>
              <a:ext cx="1357313" cy="280987"/>
            </a:xfrm>
            <a:prstGeom prst="rect">
              <a:avLst/>
            </a:prstGeom>
            <a:noFill/>
            <a:ln w="28575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  <p:sp>
          <p:nvSpPr>
            <p:cNvPr id="31750" name="Rectangle 7"/>
            <p:cNvSpPr>
              <a:spLocks noChangeArrowheads="1"/>
            </p:cNvSpPr>
            <p:nvPr/>
          </p:nvSpPr>
          <p:spPr bwMode="auto">
            <a:xfrm>
              <a:off x="6011863" y="3540125"/>
              <a:ext cx="1611312" cy="261938"/>
            </a:xfrm>
            <a:prstGeom prst="rect">
              <a:avLst/>
            </a:prstGeom>
            <a:noFill/>
            <a:ln w="28575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  <p:sp>
          <p:nvSpPr>
            <p:cNvPr id="31751" name="Rectangle 8"/>
            <p:cNvSpPr>
              <a:spLocks noChangeArrowheads="1"/>
            </p:cNvSpPr>
            <p:nvPr/>
          </p:nvSpPr>
          <p:spPr bwMode="auto">
            <a:xfrm>
              <a:off x="6021388" y="4016375"/>
              <a:ext cx="1611312" cy="261938"/>
            </a:xfrm>
            <a:prstGeom prst="rect">
              <a:avLst/>
            </a:prstGeom>
            <a:noFill/>
            <a:ln w="28575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zh-CN" altLang="en-US" dirty="0" smtClean="0"/>
              <a:t>提供生产计划，最终项目计划和组件项目计划的例子</a:t>
            </a:r>
          </a:p>
          <a:p>
            <a:r>
              <a:rPr lang="zh-CN" altLang="en-US" dirty="0" smtClean="0"/>
              <a:t>列举主生产计划的关键输入</a:t>
            </a:r>
          </a:p>
          <a:p>
            <a:r>
              <a:rPr lang="zh-CN" altLang="en-US" dirty="0" smtClean="0"/>
              <a:t>解释预测消耗</a:t>
            </a:r>
          </a:p>
          <a:p>
            <a:r>
              <a:rPr lang="zh-CN" altLang="en-US" dirty="0" smtClean="0"/>
              <a:t>描述向前和向后的消耗</a:t>
            </a:r>
          </a:p>
          <a:p>
            <a:r>
              <a:rPr lang="zh-CN" altLang="en-US" dirty="0" smtClean="0"/>
              <a:t>定义时界术语</a:t>
            </a:r>
          </a:p>
          <a:p>
            <a:r>
              <a:rPr lang="zh-CN" altLang="en-US" dirty="0" smtClean="0"/>
              <a:t>讲解订货策略和订货期间如何互相关联</a:t>
            </a:r>
          </a:p>
          <a:p>
            <a:r>
              <a:rPr lang="zh-CN" altLang="en-US" dirty="0" smtClean="0"/>
              <a:t>输入预测</a:t>
            </a:r>
          </a:p>
          <a:p>
            <a:r>
              <a:rPr lang="zh-CN" altLang="en-US" dirty="0" smtClean="0"/>
              <a:t>阅读主生产计划摘要和详细查询</a:t>
            </a:r>
          </a:p>
          <a:p>
            <a:r>
              <a:rPr lang="zh-CN" altLang="en-US" dirty="0" smtClean="0"/>
              <a:t>阅读</a:t>
            </a:r>
            <a:r>
              <a:rPr lang="en-US" altLang="zh-CN" dirty="0" smtClean="0"/>
              <a:t>MRP</a:t>
            </a:r>
            <a:r>
              <a:rPr lang="zh-CN" altLang="en-US" dirty="0" smtClean="0"/>
              <a:t>的摘要和详细查询</a:t>
            </a:r>
          </a:p>
          <a:p>
            <a:r>
              <a:rPr lang="zh-CN" altLang="en-US" dirty="0" smtClean="0"/>
              <a:t>批准的计划订单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/>
              <a:t>计划</a:t>
            </a:r>
            <a:r>
              <a:rPr lang="en-US" dirty="0" smtClean="0"/>
              <a:t>: </a:t>
            </a:r>
            <a:r>
              <a:rPr lang="zh-CN" altLang="en-US" dirty="0" smtClean="0"/>
              <a:t>学习目标</a:t>
            </a:r>
            <a:endParaRPr lang="en-US" dirty="0" smtClean="0"/>
          </a:p>
        </p:txBody>
      </p:sp>
      <p:sp>
        <p:nvSpPr>
          <p:cNvPr id="512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QS-PL-030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查看</a:t>
            </a:r>
            <a:r>
              <a:rPr lang="en-US" dirty="0" smtClean="0"/>
              <a:t> </a:t>
            </a:r>
            <a:r>
              <a:rPr lang="en-US" dirty="0" smtClean="0"/>
              <a:t>MRP </a:t>
            </a:r>
            <a:r>
              <a:rPr lang="zh-CN" altLang="en-US" dirty="0" smtClean="0"/>
              <a:t>控制</a:t>
            </a:r>
            <a:endParaRPr lang="en-US" dirty="0"/>
          </a:p>
        </p:txBody>
      </p:sp>
      <p:sp>
        <p:nvSpPr>
          <p:cNvPr id="3277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QS-PL-270</a:t>
            </a:r>
          </a:p>
        </p:txBody>
      </p:sp>
      <p:grpSp>
        <p:nvGrpSpPr>
          <p:cNvPr id="32772" name="Group 17"/>
          <p:cNvGrpSpPr>
            <a:grpSpLocks/>
          </p:cNvGrpSpPr>
          <p:nvPr/>
        </p:nvGrpSpPr>
        <p:grpSpPr bwMode="auto">
          <a:xfrm>
            <a:off x="1962150" y="1980946"/>
            <a:ext cx="5219700" cy="3114675"/>
            <a:chOff x="1236" y="1179"/>
            <a:chExt cx="3288" cy="1962"/>
          </a:xfrm>
        </p:grpSpPr>
        <p:pic>
          <p:nvPicPr>
            <p:cNvPr id="32773" name="Picture 14" descr="Region Capture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236" y="1179"/>
              <a:ext cx="3288" cy="19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2774" name="Rectangle 15"/>
            <p:cNvSpPr>
              <a:spLocks noChangeArrowheads="1"/>
            </p:cNvSpPr>
            <p:nvPr/>
          </p:nvSpPr>
          <p:spPr bwMode="auto">
            <a:xfrm>
              <a:off x="1779" y="1625"/>
              <a:ext cx="976" cy="189"/>
            </a:xfrm>
            <a:prstGeom prst="rect">
              <a:avLst/>
            </a:prstGeom>
            <a:noFill/>
            <a:ln w="28575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  <p:sp>
          <p:nvSpPr>
            <p:cNvPr id="32775" name="Rectangle 16"/>
            <p:cNvSpPr>
              <a:spLocks noChangeArrowheads="1"/>
            </p:cNvSpPr>
            <p:nvPr/>
          </p:nvSpPr>
          <p:spPr bwMode="auto">
            <a:xfrm>
              <a:off x="1528" y="1934"/>
              <a:ext cx="1711" cy="302"/>
            </a:xfrm>
            <a:prstGeom prst="rect">
              <a:avLst/>
            </a:prstGeom>
            <a:noFill/>
            <a:ln w="28575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/>
              <a:t>运行</a:t>
            </a:r>
            <a:r>
              <a:rPr lang="en-US" dirty="0" smtClean="0"/>
              <a:t> </a:t>
            </a:r>
            <a:r>
              <a:rPr lang="en-US" dirty="0" smtClean="0"/>
              <a:t>MRP</a:t>
            </a:r>
          </a:p>
        </p:txBody>
      </p:sp>
      <p:sp>
        <p:nvSpPr>
          <p:cNvPr id="3379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QS-PL-280</a:t>
            </a:r>
          </a:p>
        </p:txBody>
      </p:sp>
      <p:pic>
        <p:nvPicPr>
          <p:cNvPr id="33796" name="Picture 7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90888" y="1703545"/>
            <a:ext cx="2562225" cy="79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7" name="Picture 8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5763" y="2798920"/>
            <a:ext cx="8345487" cy="219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8" name="Rectangle 9"/>
          <p:cNvSpPr>
            <a:spLocks noChangeArrowheads="1"/>
          </p:cNvSpPr>
          <p:nvPr/>
        </p:nvSpPr>
        <p:spPr bwMode="auto">
          <a:xfrm>
            <a:off x="461963" y="3889532"/>
            <a:ext cx="1511300" cy="542925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33799" name="Rectangle 10"/>
          <p:cNvSpPr>
            <a:spLocks noChangeArrowheads="1"/>
          </p:cNvSpPr>
          <p:nvPr/>
        </p:nvSpPr>
        <p:spPr bwMode="auto">
          <a:xfrm>
            <a:off x="6708775" y="3870482"/>
            <a:ext cx="1511300" cy="209550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/>
              <a:t>运行</a:t>
            </a:r>
            <a:r>
              <a:rPr lang="en-US" dirty="0" smtClean="0"/>
              <a:t> </a:t>
            </a:r>
            <a:r>
              <a:rPr lang="en-US" dirty="0" smtClean="0"/>
              <a:t>MRP</a:t>
            </a:r>
          </a:p>
        </p:txBody>
      </p:sp>
      <p:sp>
        <p:nvSpPr>
          <p:cNvPr id="3481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QS-PL-290</a:t>
            </a:r>
          </a:p>
        </p:txBody>
      </p:sp>
      <p:pic>
        <p:nvPicPr>
          <p:cNvPr id="34820" name="Picture 7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79802" y="853703"/>
            <a:ext cx="5046662" cy="532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/>
              <a:t>运行</a:t>
            </a:r>
            <a:r>
              <a:rPr lang="en-US" dirty="0" smtClean="0"/>
              <a:t> </a:t>
            </a:r>
            <a:r>
              <a:rPr lang="en-US" dirty="0" smtClean="0"/>
              <a:t>MRP</a:t>
            </a:r>
          </a:p>
        </p:txBody>
      </p:sp>
      <p:sp>
        <p:nvSpPr>
          <p:cNvPr id="3584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QS-PL-300</a:t>
            </a:r>
          </a:p>
        </p:txBody>
      </p:sp>
      <p:pic>
        <p:nvPicPr>
          <p:cNvPr id="35844" name="Picture 5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0138" y="2051697"/>
            <a:ext cx="6942137" cy="293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/>
              <a:t>运行</a:t>
            </a:r>
            <a:r>
              <a:rPr lang="en-US" dirty="0" smtClean="0"/>
              <a:t> </a:t>
            </a:r>
            <a:r>
              <a:rPr lang="en-US" dirty="0" smtClean="0"/>
              <a:t>MRP</a:t>
            </a:r>
          </a:p>
        </p:txBody>
      </p:sp>
      <p:sp>
        <p:nvSpPr>
          <p:cNvPr id="3686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QS-PL-310</a:t>
            </a:r>
          </a:p>
        </p:txBody>
      </p:sp>
      <p:pic>
        <p:nvPicPr>
          <p:cNvPr id="36868" name="Picture 6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1837973"/>
            <a:ext cx="8837613" cy="3343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/>
              <a:t>查看措施信息</a:t>
            </a:r>
            <a:endParaRPr lang="en-US" dirty="0" smtClean="0"/>
          </a:p>
        </p:txBody>
      </p:sp>
      <p:sp>
        <p:nvSpPr>
          <p:cNvPr id="3789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QS-PL-320</a:t>
            </a:r>
          </a:p>
        </p:txBody>
      </p:sp>
      <p:pic>
        <p:nvPicPr>
          <p:cNvPr id="37892" name="Picture 5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638" y="1746995"/>
            <a:ext cx="8847137" cy="3543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主计划明细</a:t>
            </a:r>
            <a:r>
              <a:rPr lang="en-US" dirty="0" smtClean="0"/>
              <a:t>: </a:t>
            </a:r>
            <a:r>
              <a:rPr lang="zh-CN" altLang="en-US" dirty="0" smtClean="0"/>
              <a:t>物料 </a:t>
            </a:r>
            <a:r>
              <a:rPr lang="en-US" dirty="0" smtClean="0"/>
              <a:t>01010</a:t>
            </a:r>
            <a:endParaRPr lang="en-US" dirty="0"/>
          </a:p>
        </p:txBody>
      </p:sp>
      <p:sp>
        <p:nvSpPr>
          <p:cNvPr id="38914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QS-PL-330</a:t>
            </a:r>
          </a:p>
        </p:txBody>
      </p:sp>
      <p:pic>
        <p:nvPicPr>
          <p:cNvPr id="38916" name="Picture 9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0700" y="1091240"/>
            <a:ext cx="5562600" cy="489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MRP </a:t>
            </a:r>
            <a:r>
              <a:rPr lang="zh-CN" altLang="en-US" dirty="0" smtClean="0"/>
              <a:t>汇总查询</a:t>
            </a:r>
            <a:r>
              <a:rPr lang="en-US" dirty="0" smtClean="0"/>
              <a:t>: </a:t>
            </a:r>
            <a:r>
              <a:rPr lang="zh-CN" altLang="en-US" dirty="0" smtClean="0"/>
              <a:t>物料 </a:t>
            </a:r>
            <a:r>
              <a:rPr lang="en-US" dirty="0" smtClean="0"/>
              <a:t>01010</a:t>
            </a:r>
            <a:endParaRPr lang="en-US" dirty="0"/>
          </a:p>
        </p:txBody>
      </p:sp>
      <p:sp>
        <p:nvSpPr>
          <p:cNvPr id="39938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QS-PL-340</a:t>
            </a:r>
          </a:p>
        </p:txBody>
      </p:sp>
      <p:pic>
        <p:nvPicPr>
          <p:cNvPr id="39940" name="Picture 8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850" y="1330855"/>
            <a:ext cx="8474075" cy="430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MRP </a:t>
            </a:r>
            <a:r>
              <a:rPr lang="zh-CN" altLang="en-US" dirty="0" smtClean="0"/>
              <a:t>明细查询</a:t>
            </a:r>
            <a:r>
              <a:rPr lang="en-US" dirty="0" smtClean="0"/>
              <a:t>: </a:t>
            </a:r>
            <a:r>
              <a:rPr lang="zh-CN" altLang="en-US" dirty="0" smtClean="0"/>
              <a:t>物料</a:t>
            </a:r>
            <a:r>
              <a:rPr lang="en-US" dirty="0" smtClean="0"/>
              <a:t> </a:t>
            </a:r>
            <a:r>
              <a:rPr lang="en-US" dirty="0" smtClean="0"/>
              <a:t>01010</a:t>
            </a:r>
            <a:endParaRPr lang="en-US" dirty="0"/>
          </a:p>
        </p:txBody>
      </p:sp>
      <p:sp>
        <p:nvSpPr>
          <p:cNvPr id="40962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QS-PL-350</a:t>
            </a:r>
          </a:p>
        </p:txBody>
      </p:sp>
      <p:pic>
        <p:nvPicPr>
          <p:cNvPr id="40964" name="Picture 10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00225" y="814623"/>
            <a:ext cx="5543550" cy="546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MRP </a:t>
            </a:r>
            <a:r>
              <a:rPr lang="zh-CN" altLang="en-US" dirty="0" smtClean="0"/>
              <a:t>汇</a:t>
            </a:r>
            <a:r>
              <a:rPr lang="zh-CN" altLang="en-US" dirty="0" smtClean="0"/>
              <a:t>总查询</a:t>
            </a:r>
            <a:r>
              <a:rPr lang="en-US" dirty="0" smtClean="0"/>
              <a:t>: </a:t>
            </a:r>
            <a:r>
              <a:rPr lang="zh-CN" altLang="en-US" dirty="0" smtClean="0"/>
              <a:t>物料</a:t>
            </a:r>
            <a:r>
              <a:rPr lang="en-US" dirty="0" smtClean="0"/>
              <a:t> </a:t>
            </a:r>
            <a:r>
              <a:rPr lang="en-US" dirty="0" smtClean="0"/>
              <a:t>50001</a:t>
            </a:r>
            <a:endParaRPr lang="en-US" dirty="0"/>
          </a:p>
        </p:txBody>
      </p:sp>
      <p:sp>
        <p:nvSpPr>
          <p:cNvPr id="4198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QS-PL-360</a:t>
            </a:r>
          </a:p>
        </p:txBody>
      </p:sp>
      <p:pic>
        <p:nvPicPr>
          <p:cNvPr id="41988" name="Picture 12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5459" y="1438315"/>
            <a:ext cx="8739187" cy="420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/>
              <a:t>计划</a:t>
            </a:r>
            <a:endParaRPr lang="en-US" dirty="0" smtClean="0"/>
          </a:p>
        </p:txBody>
      </p:sp>
      <p:sp>
        <p:nvSpPr>
          <p:cNvPr id="614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QS-PL-035</a:t>
            </a:r>
          </a:p>
        </p:txBody>
      </p:sp>
      <p:pic>
        <p:nvPicPr>
          <p:cNvPr id="6148" name="Picture 5" descr="10 Planning IMAG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50" y="1660682"/>
            <a:ext cx="7410450" cy="3695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MRP </a:t>
            </a:r>
            <a:r>
              <a:rPr lang="zh-CN" altLang="en-US" dirty="0" smtClean="0"/>
              <a:t>明细查询</a:t>
            </a:r>
            <a:r>
              <a:rPr lang="en-US" dirty="0" smtClean="0"/>
              <a:t>: </a:t>
            </a:r>
            <a:r>
              <a:rPr lang="zh-CN" altLang="en-US" dirty="0" smtClean="0"/>
              <a:t>物料 </a:t>
            </a:r>
            <a:r>
              <a:rPr lang="en-US" dirty="0" smtClean="0"/>
              <a:t>50001</a:t>
            </a:r>
            <a:endParaRPr lang="en-US" dirty="0"/>
          </a:p>
        </p:txBody>
      </p:sp>
      <p:sp>
        <p:nvSpPr>
          <p:cNvPr id="4301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QS-PL-370</a:t>
            </a:r>
          </a:p>
        </p:txBody>
      </p:sp>
      <p:pic>
        <p:nvPicPr>
          <p:cNvPr id="43012" name="Picture 13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38313" y="785460"/>
            <a:ext cx="5667375" cy="556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MRP</a:t>
            </a:r>
            <a:r>
              <a:rPr lang="zh-CN" altLang="en-US" dirty="0" smtClean="0"/>
              <a:t>汇总查询</a:t>
            </a:r>
            <a:r>
              <a:rPr lang="en-US" dirty="0" smtClean="0"/>
              <a:t>: </a:t>
            </a:r>
            <a:r>
              <a:rPr lang="zh-CN" altLang="en-US" dirty="0" smtClean="0"/>
              <a:t>物料</a:t>
            </a:r>
            <a:r>
              <a:rPr lang="en-US" dirty="0" smtClean="0"/>
              <a:t> 02003</a:t>
            </a:r>
            <a:endParaRPr lang="en-US" dirty="0"/>
          </a:p>
        </p:txBody>
      </p:sp>
      <p:sp>
        <p:nvSpPr>
          <p:cNvPr id="44034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QS-PL-380</a:t>
            </a:r>
          </a:p>
        </p:txBody>
      </p:sp>
      <p:pic>
        <p:nvPicPr>
          <p:cNvPr id="44036" name="Picture 12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4542" y="1406447"/>
            <a:ext cx="8766175" cy="420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MRP</a:t>
            </a:r>
            <a:r>
              <a:rPr lang="zh-CN" altLang="en-US" dirty="0" smtClean="0"/>
              <a:t>明细查询</a:t>
            </a:r>
            <a:r>
              <a:rPr lang="en-US" dirty="0" smtClean="0"/>
              <a:t>: </a:t>
            </a:r>
            <a:r>
              <a:rPr lang="zh-CN" altLang="en-US" dirty="0" smtClean="0"/>
              <a:t>物料 </a:t>
            </a:r>
            <a:r>
              <a:rPr lang="en-US" dirty="0" smtClean="0"/>
              <a:t>02003</a:t>
            </a:r>
            <a:endParaRPr lang="en-US" dirty="0"/>
          </a:p>
        </p:txBody>
      </p:sp>
      <p:sp>
        <p:nvSpPr>
          <p:cNvPr id="45058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QS-PL-390</a:t>
            </a:r>
          </a:p>
        </p:txBody>
      </p:sp>
      <p:pic>
        <p:nvPicPr>
          <p:cNvPr id="45060" name="Picture 13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90688" y="1015530"/>
            <a:ext cx="5762625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MRP</a:t>
            </a:r>
            <a:r>
              <a:rPr lang="zh-CN" altLang="en-US" dirty="0" smtClean="0"/>
              <a:t>汇总查询</a:t>
            </a:r>
            <a:r>
              <a:rPr lang="en-US" dirty="0" smtClean="0"/>
              <a:t>: </a:t>
            </a:r>
            <a:r>
              <a:rPr lang="zh-CN" altLang="en-US" dirty="0" smtClean="0"/>
              <a:t>物料</a:t>
            </a:r>
            <a:r>
              <a:rPr lang="en-US" dirty="0" smtClean="0"/>
              <a:t> 62050</a:t>
            </a:r>
            <a:endParaRPr lang="en-US" dirty="0"/>
          </a:p>
        </p:txBody>
      </p:sp>
      <p:sp>
        <p:nvSpPr>
          <p:cNvPr id="4608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QS-PL-400</a:t>
            </a:r>
          </a:p>
        </p:txBody>
      </p:sp>
      <p:pic>
        <p:nvPicPr>
          <p:cNvPr id="46084" name="Picture 13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1432" y="1402782"/>
            <a:ext cx="8712200" cy="4214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MRP</a:t>
            </a:r>
            <a:r>
              <a:rPr lang="zh-CN" altLang="en-US" dirty="0" smtClean="0"/>
              <a:t>明细查询</a:t>
            </a:r>
            <a:r>
              <a:rPr lang="en-US" dirty="0" smtClean="0"/>
              <a:t>: </a:t>
            </a:r>
            <a:r>
              <a:rPr lang="zh-CN" altLang="en-US" dirty="0" smtClean="0"/>
              <a:t>物料 </a:t>
            </a:r>
            <a:r>
              <a:rPr lang="en-US" dirty="0" smtClean="0"/>
              <a:t>62050</a:t>
            </a:r>
            <a:endParaRPr lang="en-US" dirty="0"/>
          </a:p>
        </p:txBody>
      </p:sp>
      <p:sp>
        <p:nvSpPr>
          <p:cNvPr id="4710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QS-PL-410</a:t>
            </a:r>
          </a:p>
        </p:txBody>
      </p:sp>
      <p:pic>
        <p:nvPicPr>
          <p:cNvPr id="47108" name="Picture 15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57350" y="1705701"/>
            <a:ext cx="5829300" cy="3609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MRP</a:t>
            </a:r>
            <a:r>
              <a:rPr lang="zh-CN" altLang="en-US" dirty="0" smtClean="0"/>
              <a:t>汇总查询</a:t>
            </a:r>
            <a:r>
              <a:rPr lang="en-US" dirty="0" smtClean="0"/>
              <a:t>: </a:t>
            </a:r>
            <a:r>
              <a:rPr lang="zh-CN" altLang="en-US" dirty="0" smtClean="0"/>
              <a:t>物料</a:t>
            </a:r>
            <a:r>
              <a:rPr lang="en-US" dirty="0" smtClean="0"/>
              <a:t> 90031</a:t>
            </a:r>
            <a:endParaRPr lang="en-US" dirty="0"/>
          </a:p>
        </p:txBody>
      </p:sp>
      <p:sp>
        <p:nvSpPr>
          <p:cNvPr id="4813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QS-PL-420</a:t>
            </a:r>
          </a:p>
        </p:txBody>
      </p:sp>
      <p:pic>
        <p:nvPicPr>
          <p:cNvPr id="48132" name="Picture 5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4769" y="1405467"/>
            <a:ext cx="8656638" cy="4195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MRP</a:t>
            </a:r>
            <a:r>
              <a:rPr lang="zh-CN" altLang="en-US" dirty="0" smtClean="0"/>
              <a:t>明细查询</a:t>
            </a:r>
            <a:r>
              <a:rPr lang="en-US" dirty="0" smtClean="0"/>
              <a:t>: </a:t>
            </a:r>
            <a:r>
              <a:rPr lang="zh-CN" altLang="en-US" dirty="0" smtClean="0"/>
              <a:t>物料 </a:t>
            </a:r>
            <a:r>
              <a:rPr lang="en-US" dirty="0" smtClean="0"/>
              <a:t>90031</a:t>
            </a:r>
            <a:endParaRPr lang="en-US" dirty="0"/>
          </a:p>
        </p:txBody>
      </p:sp>
      <p:sp>
        <p:nvSpPr>
          <p:cNvPr id="49154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QS-PL-430</a:t>
            </a:r>
          </a:p>
        </p:txBody>
      </p:sp>
      <p:pic>
        <p:nvPicPr>
          <p:cNvPr id="49156" name="Picture 8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95450" y="1780039"/>
            <a:ext cx="5753100" cy="3457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批准计划订单</a:t>
            </a:r>
            <a:endParaRPr lang="en-US" dirty="0"/>
          </a:p>
        </p:txBody>
      </p:sp>
      <p:sp>
        <p:nvSpPr>
          <p:cNvPr id="50178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QS-PL-440</a:t>
            </a:r>
          </a:p>
        </p:txBody>
      </p:sp>
      <p:pic>
        <p:nvPicPr>
          <p:cNvPr id="50180" name="Picture 20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4888" y="1871898"/>
            <a:ext cx="7132637" cy="3314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批准计划订单</a:t>
            </a:r>
            <a:endParaRPr lang="en-US" dirty="0"/>
          </a:p>
        </p:txBody>
      </p:sp>
      <p:sp>
        <p:nvSpPr>
          <p:cNvPr id="5120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QS-PL-450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881063" y="1129340"/>
            <a:ext cx="7380287" cy="4724400"/>
            <a:chOff x="881063" y="1647825"/>
            <a:chExt cx="7380287" cy="4724400"/>
          </a:xfrm>
        </p:grpSpPr>
        <p:pic>
          <p:nvPicPr>
            <p:cNvPr id="51204" name="Picture 14" descr="Region Capture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81063" y="1647825"/>
              <a:ext cx="7380287" cy="47244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1205" name="Rectangle 15"/>
            <p:cNvSpPr>
              <a:spLocks noChangeArrowheads="1"/>
            </p:cNvSpPr>
            <p:nvPr/>
          </p:nvSpPr>
          <p:spPr bwMode="auto">
            <a:xfrm>
              <a:off x="7623175" y="2362200"/>
              <a:ext cx="506413" cy="2852738"/>
            </a:xfrm>
            <a:prstGeom prst="rect">
              <a:avLst/>
            </a:prstGeom>
            <a:noFill/>
            <a:ln w="28575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批准计划订单</a:t>
            </a:r>
            <a:endParaRPr lang="en-US" dirty="0"/>
          </a:p>
        </p:txBody>
      </p:sp>
      <p:sp>
        <p:nvSpPr>
          <p:cNvPr id="5222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QS-PL-460</a:t>
            </a:r>
          </a:p>
        </p:txBody>
      </p:sp>
      <p:pic>
        <p:nvPicPr>
          <p:cNvPr id="52228" name="Picture 8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85825" y="1157719"/>
            <a:ext cx="7370763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计划概述</a:t>
            </a:r>
            <a:endParaRPr lang="en-US" dirty="0"/>
          </a:p>
        </p:txBody>
      </p:sp>
      <p:sp>
        <p:nvSpPr>
          <p:cNvPr id="717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QS-PL-040</a:t>
            </a:r>
          </a:p>
        </p:txBody>
      </p:sp>
      <p:grpSp>
        <p:nvGrpSpPr>
          <p:cNvPr id="30" name="Group 29"/>
          <p:cNvGrpSpPr/>
          <p:nvPr/>
        </p:nvGrpSpPr>
        <p:grpSpPr>
          <a:xfrm>
            <a:off x="488088" y="1364486"/>
            <a:ext cx="8151812" cy="4308475"/>
            <a:chOff x="252413" y="1901825"/>
            <a:chExt cx="8151812" cy="4308475"/>
          </a:xfrm>
        </p:grpSpPr>
        <p:sp>
          <p:nvSpPr>
            <p:cNvPr id="498901" name="Rectangle 213"/>
            <p:cNvSpPr>
              <a:spLocks noChangeArrowheads="1"/>
            </p:cNvSpPr>
            <p:nvPr/>
          </p:nvSpPr>
          <p:spPr bwMode="auto">
            <a:xfrm>
              <a:off x="2517775" y="1901825"/>
              <a:ext cx="2843213" cy="1096963"/>
            </a:xfrm>
            <a:prstGeom prst="rect">
              <a:avLst/>
            </a:prstGeom>
            <a:solidFill>
              <a:srgbClr val="EDD1C5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5725" tIns="42862" rIns="85725" bIns="42862" anchor="ctr"/>
            <a:lstStyle/>
            <a:p>
              <a:pPr algn="ctr" defTabSz="792163" eaLnBrk="0" hangingPunct="0">
                <a:defRPr/>
              </a:pPr>
              <a:r>
                <a:rPr lang="zh-CN" altLang="en-US" sz="1600" b="0" dirty="0" smtClean="0">
                  <a:latin typeface="+mj-lt"/>
                </a:rPr>
                <a:t>产品类计划</a:t>
              </a:r>
              <a:endParaRPr lang="en-US" sz="1600" b="0" dirty="0">
                <a:latin typeface="+mj-lt"/>
              </a:endParaRPr>
            </a:p>
          </p:txBody>
        </p:sp>
        <p:sp>
          <p:nvSpPr>
            <p:cNvPr id="498908" name="Rectangle 220"/>
            <p:cNvSpPr>
              <a:spLocks noChangeArrowheads="1"/>
            </p:cNvSpPr>
            <p:nvPr/>
          </p:nvSpPr>
          <p:spPr bwMode="auto">
            <a:xfrm>
              <a:off x="2517775" y="3479800"/>
              <a:ext cx="2843213" cy="1096963"/>
            </a:xfrm>
            <a:prstGeom prst="rect">
              <a:avLst/>
            </a:prstGeom>
            <a:solidFill>
              <a:srgbClr val="EDD1C5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5725" tIns="42862" rIns="85725" bIns="42862" anchor="ctr"/>
            <a:lstStyle/>
            <a:p>
              <a:pPr algn="ctr" defTabSz="792163" eaLnBrk="0" hangingPunct="0">
                <a:defRPr/>
              </a:pPr>
              <a:endParaRPr lang="en-US" sz="1600" b="0">
                <a:latin typeface="+mj-lt"/>
              </a:endParaRPr>
            </a:p>
          </p:txBody>
        </p:sp>
        <p:sp>
          <p:nvSpPr>
            <p:cNvPr id="498909" name="Rectangle 221"/>
            <p:cNvSpPr>
              <a:spLocks noChangeArrowheads="1"/>
            </p:cNvSpPr>
            <p:nvPr/>
          </p:nvSpPr>
          <p:spPr bwMode="auto">
            <a:xfrm>
              <a:off x="2640013" y="3597275"/>
              <a:ext cx="1273175" cy="900113"/>
            </a:xfrm>
            <a:prstGeom prst="rect">
              <a:avLst/>
            </a:prstGeom>
            <a:solidFill>
              <a:srgbClr val="F0E4C2"/>
            </a:solidFill>
            <a:ln w="3175">
              <a:solidFill>
                <a:schemeClr val="bg2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7175" name="Text Box 222"/>
            <p:cNvSpPr txBox="1">
              <a:spLocks noChangeArrowheads="1"/>
            </p:cNvSpPr>
            <p:nvPr/>
          </p:nvSpPr>
          <p:spPr bwMode="auto">
            <a:xfrm>
              <a:off x="2462213" y="3817938"/>
              <a:ext cx="1579562" cy="320675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zh-CN" altLang="en-US" sz="1500" b="0" dirty="0" smtClean="0">
                  <a:latin typeface="+mj-lt"/>
                </a:rPr>
                <a:t>预测</a:t>
              </a:r>
              <a:endParaRPr lang="en-US" sz="1500" b="0" dirty="0">
                <a:latin typeface="+mj-lt"/>
              </a:endParaRPr>
            </a:p>
          </p:txBody>
        </p:sp>
        <p:sp>
          <p:nvSpPr>
            <p:cNvPr id="498923" name="Rectangle 235"/>
            <p:cNvSpPr>
              <a:spLocks noChangeArrowheads="1"/>
            </p:cNvSpPr>
            <p:nvPr/>
          </p:nvSpPr>
          <p:spPr bwMode="auto">
            <a:xfrm>
              <a:off x="5921375" y="1971675"/>
              <a:ext cx="2482850" cy="962025"/>
            </a:xfrm>
            <a:prstGeom prst="rect">
              <a:avLst/>
            </a:prstGeom>
            <a:gradFill rotWithShape="0">
              <a:gsLst>
                <a:gs pos="0">
                  <a:srgbClr val="D8DAC9"/>
                </a:gs>
                <a:gs pos="100000">
                  <a:srgbClr val="D8DAC9">
                    <a:gamma/>
                    <a:tint val="50196"/>
                    <a:invGamma/>
                  </a:srgbClr>
                </a:gs>
              </a:gsLst>
              <a:lin ang="5400000" scaled="1"/>
            </a:gradFill>
            <a:ln w="50800">
              <a:noFill/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7177" name="Text Box 237"/>
            <p:cNvSpPr txBox="1">
              <a:spLocks noChangeArrowheads="1"/>
            </p:cNvSpPr>
            <p:nvPr/>
          </p:nvSpPr>
          <p:spPr bwMode="auto">
            <a:xfrm>
              <a:off x="6426200" y="2195513"/>
              <a:ext cx="1579563" cy="323165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zh-CN" altLang="en-US" sz="1500" b="0" dirty="0" smtClean="0">
                  <a:latin typeface="+mj-lt"/>
                </a:rPr>
                <a:t>资源计划</a:t>
              </a:r>
              <a:endParaRPr lang="en-US" sz="1500" b="0" dirty="0">
                <a:latin typeface="+mj-lt"/>
              </a:endParaRPr>
            </a:p>
          </p:txBody>
        </p:sp>
        <p:sp>
          <p:nvSpPr>
            <p:cNvPr id="498926" name="Rectangle 238"/>
            <p:cNvSpPr>
              <a:spLocks noChangeArrowheads="1"/>
            </p:cNvSpPr>
            <p:nvPr/>
          </p:nvSpPr>
          <p:spPr bwMode="auto">
            <a:xfrm>
              <a:off x="5921375" y="3490913"/>
              <a:ext cx="2482850" cy="962025"/>
            </a:xfrm>
            <a:prstGeom prst="rect">
              <a:avLst/>
            </a:prstGeom>
            <a:gradFill rotWithShape="0">
              <a:gsLst>
                <a:gs pos="0">
                  <a:srgbClr val="D8DAC9"/>
                </a:gs>
                <a:gs pos="100000">
                  <a:srgbClr val="D8DAC9">
                    <a:gamma/>
                    <a:tint val="50196"/>
                    <a:invGamma/>
                  </a:srgbClr>
                </a:gs>
              </a:gsLst>
              <a:lin ang="5400000" scaled="1"/>
            </a:gradFill>
            <a:ln w="50800">
              <a:noFill/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7179" name="Text Box 239"/>
            <p:cNvSpPr txBox="1">
              <a:spLocks noChangeArrowheads="1"/>
            </p:cNvSpPr>
            <p:nvPr/>
          </p:nvSpPr>
          <p:spPr bwMode="auto">
            <a:xfrm>
              <a:off x="6226175" y="3714750"/>
              <a:ext cx="1981200" cy="323165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zh-CN" altLang="en-US" sz="1500" b="0" dirty="0" smtClean="0">
                  <a:latin typeface="+mj-lt"/>
                </a:rPr>
                <a:t>粗能力计划</a:t>
              </a:r>
              <a:endParaRPr lang="en-US" sz="1500" b="0" dirty="0">
                <a:latin typeface="+mj-lt"/>
              </a:endParaRPr>
            </a:p>
          </p:txBody>
        </p:sp>
        <p:sp>
          <p:nvSpPr>
            <p:cNvPr id="498928" name="Rectangle 240"/>
            <p:cNvSpPr>
              <a:spLocks noChangeArrowheads="1"/>
            </p:cNvSpPr>
            <p:nvPr/>
          </p:nvSpPr>
          <p:spPr bwMode="auto">
            <a:xfrm>
              <a:off x="5921375" y="5133975"/>
              <a:ext cx="2482850" cy="962025"/>
            </a:xfrm>
            <a:prstGeom prst="rect">
              <a:avLst/>
            </a:prstGeom>
            <a:gradFill rotWithShape="0">
              <a:gsLst>
                <a:gs pos="0">
                  <a:srgbClr val="D8DAC9"/>
                </a:gs>
                <a:gs pos="100000">
                  <a:srgbClr val="D8DAC9">
                    <a:gamma/>
                    <a:tint val="50196"/>
                    <a:invGamma/>
                  </a:srgbClr>
                </a:gs>
              </a:gsLst>
              <a:lin ang="5400000" scaled="1"/>
            </a:gradFill>
            <a:ln w="50800">
              <a:noFill/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7181" name="Text Box 241"/>
            <p:cNvSpPr txBox="1">
              <a:spLocks noChangeArrowheads="1"/>
            </p:cNvSpPr>
            <p:nvPr/>
          </p:nvSpPr>
          <p:spPr bwMode="auto">
            <a:xfrm>
              <a:off x="6426200" y="5429250"/>
              <a:ext cx="1579563" cy="320675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zh-CN" altLang="en-US" sz="1500" b="0" dirty="0" smtClean="0">
                  <a:latin typeface="+mj-lt"/>
                </a:rPr>
                <a:t>详细能力计划</a:t>
              </a:r>
              <a:endParaRPr lang="en-US" sz="1500" b="0" dirty="0">
                <a:latin typeface="+mj-lt"/>
              </a:endParaRPr>
            </a:p>
          </p:txBody>
        </p:sp>
        <p:cxnSp>
          <p:nvCxnSpPr>
            <p:cNvPr id="7182" name="AutoShape 242"/>
            <p:cNvCxnSpPr>
              <a:cxnSpLocks noChangeShapeType="1"/>
              <a:stCxn id="498901" idx="2"/>
              <a:endCxn id="498908" idx="0"/>
            </p:cNvCxnSpPr>
            <p:nvPr/>
          </p:nvCxnSpPr>
          <p:spPr bwMode="auto">
            <a:xfrm>
              <a:off x="3940175" y="2998788"/>
              <a:ext cx="0" cy="481012"/>
            </a:xfrm>
            <a:prstGeom prst="straightConnector1">
              <a:avLst/>
            </a:prstGeom>
            <a:noFill/>
            <a:ln w="38100">
              <a:solidFill>
                <a:srgbClr val="5B8177"/>
              </a:solidFill>
              <a:round/>
              <a:headEnd/>
              <a:tailEnd type="triangle" w="med" len="med"/>
            </a:ln>
          </p:spPr>
        </p:cxnSp>
        <p:cxnSp>
          <p:nvCxnSpPr>
            <p:cNvPr id="7183" name="AutoShape 243"/>
            <p:cNvCxnSpPr>
              <a:cxnSpLocks noChangeShapeType="1"/>
              <a:stCxn id="498908" idx="2"/>
              <a:endCxn id="498934" idx="0"/>
            </p:cNvCxnSpPr>
            <p:nvPr/>
          </p:nvCxnSpPr>
          <p:spPr bwMode="auto">
            <a:xfrm>
              <a:off x="3940175" y="4576763"/>
              <a:ext cx="0" cy="536575"/>
            </a:xfrm>
            <a:prstGeom prst="straightConnector1">
              <a:avLst/>
            </a:prstGeom>
            <a:noFill/>
            <a:ln w="38100">
              <a:solidFill>
                <a:srgbClr val="5B8177"/>
              </a:solidFill>
              <a:round/>
              <a:headEnd/>
              <a:tailEnd type="triangle" w="med" len="med"/>
            </a:ln>
          </p:spPr>
        </p:cxnSp>
        <p:sp>
          <p:nvSpPr>
            <p:cNvPr id="498932" name="Rectangle 244"/>
            <p:cNvSpPr>
              <a:spLocks noChangeArrowheads="1"/>
            </p:cNvSpPr>
            <p:nvPr/>
          </p:nvSpPr>
          <p:spPr bwMode="auto">
            <a:xfrm>
              <a:off x="4025900" y="3597275"/>
              <a:ext cx="1273175" cy="900113"/>
            </a:xfrm>
            <a:prstGeom prst="rect">
              <a:avLst/>
            </a:prstGeom>
            <a:solidFill>
              <a:srgbClr val="F0E4C2"/>
            </a:solidFill>
            <a:ln w="3175">
              <a:solidFill>
                <a:schemeClr val="bg2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7185" name="Text Box 245"/>
            <p:cNvSpPr txBox="1">
              <a:spLocks noChangeArrowheads="1"/>
            </p:cNvSpPr>
            <p:nvPr/>
          </p:nvSpPr>
          <p:spPr bwMode="auto">
            <a:xfrm>
              <a:off x="3848100" y="3589338"/>
              <a:ext cx="1579563" cy="669414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zh-CN" altLang="en-US" sz="1500" b="0" dirty="0" smtClean="0">
                  <a:latin typeface="+mj-lt"/>
                </a:rPr>
                <a:t>主生产</a:t>
              </a:r>
              <a:endParaRPr lang="en-US" altLang="zh-CN" sz="1500" b="0" dirty="0" smtClean="0">
                <a:latin typeface="+mj-lt"/>
              </a:endParaRPr>
            </a:p>
            <a:p>
              <a:pPr algn="ctr" eaLnBrk="0" hangingPunct="0">
                <a:spcBef>
                  <a:spcPct val="50000"/>
                </a:spcBef>
              </a:pPr>
              <a:r>
                <a:rPr lang="zh-CN" altLang="en-US" sz="1500" b="0" dirty="0" smtClean="0">
                  <a:latin typeface="+mj-lt"/>
                </a:rPr>
                <a:t>计划</a:t>
              </a:r>
              <a:endParaRPr lang="en-US" sz="1500" b="0" dirty="0">
                <a:latin typeface="+mj-lt"/>
              </a:endParaRPr>
            </a:p>
          </p:txBody>
        </p:sp>
        <p:sp>
          <p:nvSpPr>
            <p:cNvPr id="498934" name="Rectangle 246"/>
            <p:cNvSpPr>
              <a:spLocks noChangeArrowheads="1"/>
            </p:cNvSpPr>
            <p:nvPr/>
          </p:nvSpPr>
          <p:spPr bwMode="auto">
            <a:xfrm>
              <a:off x="2517775" y="5113338"/>
              <a:ext cx="2843213" cy="1096962"/>
            </a:xfrm>
            <a:prstGeom prst="rect">
              <a:avLst/>
            </a:prstGeom>
            <a:solidFill>
              <a:srgbClr val="EDD1C5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5725" tIns="42862" rIns="85725" bIns="42862" anchor="ctr"/>
            <a:lstStyle/>
            <a:p>
              <a:pPr algn="ctr" defTabSz="792163" eaLnBrk="0" hangingPunct="0">
                <a:defRPr/>
              </a:pPr>
              <a:endParaRPr lang="en-US" sz="1600" b="0">
                <a:latin typeface="+mj-lt"/>
              </a:endParaRPr>
            </a:p>
          </p:txBody>
        </p:sp>
        <p:sp>
          <p:nvSpPr>
            <p:cNvPr id="498935" name="Rectangle 247"/>
            <p:cNvSpPr>
              <a:spLocks noChangeArrowheads="1"/>
            </p:cNvSpPr>
            <p:nvPr/>
          </p:nvSpPr>
          <p:spPr bwMode="auto">
            <a:xfrm>
              <a:off x="2640013" y="5230813"/>
              <a:ext cx="1273175" cy="900112"/>
            </a:xfrm>
            <a:prstGeom prst="rect">
              <a:avLst/>
            </a:prstGeom>
            <a:solidFill>
              <a:srgbClr val="F0E4C2"/>
            </a:solidFill>
            <a:ln w="3175">
              <a:solidFill>
                <a:schemeClr val="bg2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7188" name="Text Box 248"/>
            <p:cNvSpPr txBox="1">
              <a:spLocks noChangeArrowheads="1"/>
            </p:cNvSpPr>
            <p:nvPr/>
          </p:nvSpPr>
          <p:spPr bwMode="auto">
            <a:xfrm>
              <a:off x="2462213" y="5451475"/>
              <a:ext cx="1579562" cy="320675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zh-CN" altLang="en-US" sz="1500" b="0" dirty="0" smtClean="0">
                  <a:latin typeface="+mj-lt"/>
                </a:rPr>
                <a:t>分销需求计划</a:t>
              </a:r>
              <a:endParaRPr lang="en-US" sz="1500" b="0" dirty="0">
                <a:latin typeface="+mj-lt"/>
              </a:endParaRPr>
            </a:p>
          </p:txBody>
        </p:sp>
        <p:sp>
          <p:nvSpPr>
            <p:cNvPr id="498937" name="Rectangle 249"/>
            <p:cNvSpPr>
              <a:spLocks noChangeArrowheads="1"/>
            </p:cNvSpPr>
            <p:nvPr/>
          </p:nvSpPr>
          <p:spPr bwMode="auto">
            <a:xfrm>
              <a:off x="4025900" y="5230813"/>
              <a:ext cx="1273175" cy="900112"/>
            </a:xfrm>
            <a:prstGeom prst="rect">
              <a:avLst/>
            </a:prstGeom>
            <a:solidFill>
              <a:srgbClr val="F0E4C2"/>
            </a:solidFill>
            <a:ln w="3175">
              <a:solidFill>
                <a:schemeClr val="bg2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7190" name="Text Box 250"/>
            <p:cNvSpPr txBox="1">
              <a:spLocks noChangeArrowheads="1"/>
            </p:cNvSpPr>
            <p:nvPr/>
          </p:nvSpPr>
          <p:spPr bwMode="auto">
            <a:xfrm>
              <a:off x="3848100" y="5451475"/>
              <a:ext cx="1579563" cy="320675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zh-CN" altLang="en-US" sz="1500" b="0" dirty="0" smtClean="0">
                  <a:latin typeface="+mj-lt"/>
                </a:rPr>
                <a:t>物料需求计划</a:t>
              </a:r>
              <a:endParaRPr lang="en-US" sz="1500" b="0" dirty="0">
                <a:latin typeface="+mj-lt"/>
              </a:endParaRPr>
            </a:p>
          </p:txBody>
        </p:sp>
        <p:cxnSp>
          <p:nvCxnSpPr>
            <p:cNvPr id="7191" name="AutoShape 251"/>
            <p:cNvCxnSpPr>
              <a:cxnSpLocks noChangeShapeType="1"/>
              <a:stCxn id="498901" idx="3"/>
              <a:endCxn id="498923" idx="1"/>
            </p:cNvCxnSpPr>
            <p:nvPr/>
          </p:nvCxnSpPr>
          <p:spPr bwMode="auto">
            <a:xfrm>
              <a:off x="5360988" y="2451100"/>
              <a:ext cx="560387" cy="1588"/>
            </a:xfrm>
            <a:prstGeom prst="straightConnector1">
              <a:avLst/>
            </a:prstGeom>
            <a:noFill/>
            <a:ln w="38100">
              <a:solidFill>
                <a:schemeClr val="tx1">
                  <a:lumMod val="75000"/>
                  <a:lumOff val="25000"/>
                </a:schemeClr>
              </a:solidFill>
              <a:round/>
              <a:headEnd/>
              <a:tailEnd type="triangle" w="med" len="med"/>
            </a:ln>
          </p:spPr>
        </p:cxnSp>
        <p:cxnSp>
          <p:nvCxnSpPr>
            <p:cNvPr id="7192" name="AutoShape 252"/>
            <p:cNvCxnSpPr>
              <a:cxnSpLocks noChangeShapeType="1"/>
              <a:stCxn id="7185" idx="3"/>
              <a:endCxn id="498926" idx="1"/>
            </p:cNvCxnSpPr>
            <p:nvPr/>
          </p:nvCxnSpPr>
          <p:spPr bwMode="auto">
            <a:xfrm>
              <a:off x="5427663" y="3924045"/>
              <a:ext cx="493712" cy="47881"/>
            </a:xfrm>
            <a:prstGeom prst="straightConnector1">
              <a:avLst/>
            </a:prstGeom>
            <a:noFill/>
            <a:ln w="38100">
              <a:solidFill>
                <a:schemeClr val="tx1">
                  <a:lumMod val="75000"/>
                  <a:lumOff val="25000"/>
                </a:schemeClr>
              </a:solidFill>
              <a:round/>
              <a:headEnd/>
              <a:tailEnd type="triangle" w="med" len="med"/>
            </a:ln>
          </p:spPr>
        </p:cxnSp>
        <p:cxnSp>
          <p:nvCxnSpPr>
            <p:cNvPr id="7193" name="AutoShape 253"/>
            <p:cNvCxnSpPr>
              <a:cxnSpLocks noChangeShapeType="1"/>
              <a:stCxn id="7190" idx="3"/>
              <a:endCxn id="498928" idx="1"/>
            </p:cNvCxnSpPr>
            <p:nvPr/>
          </p:nvCxnSpPr>
          <p:spPr bwMode="auto">
            <a:xfrm>
              <a:off x="5427663" y="5611813"/>
              <a:ext cx="493712" cy="3175"/>
            </a:xfrm>
            <a:prstGeom prst="straightConnector1">
              <a:avLst/>
            </a:prstGeom>
            <a:noFill/>
            <a:ln w="38100">
              <a:solidFill>
                <a:schemeClr val="tx1">
                  <a:lumMod val="75000"/>
                  <a:lumOff val="25000"/>
                </a:schemeClr>
              </a:solidFill>
              <a:round/>
              <a:headEnd/>
              <a:tailEnd type="triangle" w="med" len="med"/>
            </a:ln>
          </p:spPr>
        </p:cxnSp>
        <p:sp>
          <p:nvSpPr>
            <p:cNvPr id="7194" name="Text Box 254"/>
            <p:cNvSpPr txBox="1">
              <a:spLocks noChangeArrowheads="1"/>
            </p:cNvSpPr>
            <p:nvPr/>
          </p:nvSpPr>
          <p:spPr bwMode="auto">
            <a:xfrm>
              <a:off x="252413" y="3714750"/>
              <a:ext cx="1981200" cy="320675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zh-CN" altLang="en-US" sz="1500" b="0" dirty="0" smtClean="0">
                  <a:latin typeface="+mj-lt"/>
                </a:rPr>
                <a:t>产成品计划</a:t>
              </a:r>
              <a:endParaRPr lang="en-US" sz="1500" b="0" dirty="0">
                <a:latin typeface="+mj-lt"/>
              </a:endParaRPr>
            </a:p>
          </p:txBody>
        </p:sp>
        <p:sp>
          <p:nvSpPr>
            <p:cNvPr id="7195" name="Text Box 255"/>
            <p:cNvSpPr txBox="1">
              <a:spLocks noChangeArrowheads="1"/>
            </p:cNvSpPr>
            <p:nvPr/>
          </p:nvSpPr>
          <p:spPr bwMode="auto">
            <a:xfrm>
              <a:off x="252413" y="2343150"/>
              <a:ext cx="1981200" cy="320675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zh-CN" altLang="en-US" sz="1500" b="0" dirty="0" smtClean="0">
                  <a:latin typeface="+mj-lt"/>
                </a:rPr>
                <a:t>生产计划</a:t>
              </a:r>
              <a:endParaRPr lang="en-US" sz="1500" b="0" dirty="0">
                <a:latin typeface="+mj-lt"/>
              </a:endParaRPr>
            </a:p>
          </p:txBody>
        </p:sp>
        <p:sp>
          <p:nvSpPr>
            <p:cNvPr id="7196" name="Text Box 256"/>
            <p:cNvSpPr txBox="1">
              <a:spLocks noChangeArrowheads="1"/>
            </p:cNvSpPr>
            <p:nvPr/>
          </p:nvSpPr>
          <p:spPr bwMode="auto">
            <a:xfrm>
              <a:off x="252413" y="5418138"/>
              <a:ext cx="1981200" cy="323165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zh-CN" altLang="en-US" sz="1500" b="0" dirty="0" smtClean="0">
                  <a:latin typeface="+mj-lt"/>
                </a:rPr>
                <a:t>零部件计划</a:t>
              </a:r>
              <a:endParaRPr lang="en-US" sz="1500" b="0" dirty="0">
                <a:latin typeface="+mj-lt"/>
              </a:endParaRPr>
            </a:p>
          </p:txBody>
        </p:sp>
      </p:grp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查看采购申请</a:t>
            </a:r>
            <a:endParaRPr lang="en-US" dirty="0"/>
          </a:p>
        </p:txBody>
      </p:sp>
      <p:sp>
        <p:nvSpPr>
          <p:cNvPr id="5325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QS-PL-470</a:t>
            </a:r>
          </a:p>
        </p:txBody>
      </p:sp>
      <p:pic>
        <p:nvPicPr>
          <p:cNvPr id="53252" name="Picture 12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6750" y="2161431"/>
            <a:ext cx="7808913" cy="2562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创建采购订单</a:t>
            </a:r>
            <a:endParaRPr lang="en-US" dirty="0"/>
          </a:p>
        </p:txBody>
      </p:sp>
      <p:sp>
        <p:nvSpPr>
          <p:cNvPr id="54274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QS-PL-480</a:t>
            </a:r>
          </a:p>
        </p:txBody>
      </p:sp>
      <p:pic>
        <p:nvPicPr>
          <p:cNvPr id="54276" name="Picture 10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43073" y="816681"/>
            <a:ext cx="7258050" cy="526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增加采购订单</a:t>
            </a:r>
            <a:r>
              <a:rPr lang="en-US" dirty="0" smtClean="0"/>
              <a:t>: </a:t>
            </a:r>
            <a:r>
              <a:rPr lang="zh-CN" altLang="en-US" dirty="0" smtClean="0"/>
              <a:t>行</a:t>
            </a:r>
            <a:r>
              <a:rPr lang="en-US" dirty="0" smtClean="0"/>
              <a:t> </a:t>
            </a:r>
            <a:r>
              <a:rPr lang="en-US" dirty="0" smtClean="0"/>
              <a:t>1 (50001)</a:t>
            </a:r>
            <a:endParaRPr lang="en-US" dirty="0"/>
          </a:p>
        </p:txBody>
      </p:sp>
      <p:sp>
        <p:nvSpPr>
          <p:cNvPr id="55298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QS-PL-490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357188" y="1377774"/>
            <a:ext cx="8428037" cy="4229100"/>
            <a:chOff x="357188" y="1971675"/>
            <a:chExt cx="8428037" cy="4229100"/>
          </a:xfrm>
        </p:grpSpPr>
        <p:pic>
          <p:nvPicPr>
            <p:cNvPr id="55299" name="Picture 10" descr="Region Capture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57188" y="1971675"/>
              <a:ext cx="8428037" cy="4229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90857" name="AutoShape 9"/>
            <p:cNvSpPr>
              <a:spLocks noChangeArrowheads="1"/>
            </p:cNvSpPr>
            <p:nvPr/>
          </p:nvSpPr>
          <p:spPr bwMode="auto">
            <a:xfrm>
              <a:off x="3775075" y="3186113"/>
              <a:ext cx="1657350" cy="1050925"/>
            </a:xfrm>
            <a:prstGeom prst="wedgeRectCallout">
              <a:avLst>
                <a:gd name="adj1" fmla="val -100097"/>
                <a:gd name="adj2" fmla="val 60574"/>
              </a:avLst>
            </a:prstGeom>
            <a:solidFill>
              <a:schemeClr val="bg1"/>
            </a:solidFill>
            <a:ln w="9525" algn="ctr">
              <a:solidFill>
                <a:schemeClr val="hlink"/>
              </a:solidFill>
              <a:miter lim="800000"/>
              <a:headEnd/>
              <a:tailEnd/>
            </a:ln>
            <a:effectLst>
              <a:outerShdw dist="7184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tIns="91440" bIns="91440" anchor="ctr"/>
            <a:lstStyle/>
            <a:p>
              <a:pPr algn="ctr">
                <a:defRPr/>
              </a:pPr>
              <a:r>
                <a:rPr lang="zh-CN" altLang="en-US" sz="1600" b="0" dirty="0" smtClean="0"/>
                <a:t>使用查找图标看弹出的申请窗口</a:t>
              </a:r>
              <a:endParaRPr lang="en-US" sz="1600" b="0" dirty="0"/>
            </a:p>
          </p:txBody>
        </p:sp>
      </p:grp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增加采购订单</a:t>
            </a:r>
            <a:r>
              <a:rPr lang="en-US" dirty="0" smtClean="0"/>
              <a:t>: </a:t>
            </a:r>
            <a:r>
              <a:rPr lang="zh-CN" altLang="en-US" dirty="0" smtClean="0"/>
              <a:t>行</a:t>
            </a:r>
            <a:r>
              <a:rPr lang="en-US" dirty="0" smtClean="0"/>
              <a:t> 1 </a:t>
            </a:r>
            <a:r>
              <a:rPr lang="en-US" dirty="0" smtClean="0"/>
              <a:t>(50001)</a:t>
            </a:r>
            <a:endParaRPr lang="en-US" dirty="0"/>
          </a:p>
        </p:txBody>
      </p:sp>
      <p:sp>
        <p:nvSpPr>
          <p:cNvPr id="5632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QS-PL-500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347663" y="1186196"/>
            <a:ext cx="8447087" cy="4667250"/>
            <a:chOff x="347663" y="1676400"/>
            <a:chExt cx="8447087" cy="4667250"/>
          </a:xfrm>
        </p:grpSpPr>
        <p:pic>
          <p:nvPicPr>
            <p:cNvPr id="56324" name="Picture 8" descr="Region Capture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47663" y="1676400"/>
              <a:ext cx="8447087" cy="4667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6325" name="Rectangle 9"/>
            <p:cNvSpPr>
              <a:spLocks noChangeArrowheads="1"/>
            </p:cNvSpPr>
            <p:nvPr/>
          </p:nvSpPr>
          <p:spPr bwMode="auto">
            <a:xfrm>
              <a:off x="442913" y="3702050"/>
              <a:ext cx="7904162" cy="525463"/>
            </a:xfrm>
            <a:prstGeom prst="rect">
              <a:avLst/>
            </a:prstGeom>
            <a:noFill/>
            <a:ln w="28575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增加采购订单</a:t>
            </a:r>
            <a:r>
              <a:rPr lang="en-US" dirty="0" smtClean="0"/>
              <a:t>: </a:t>
            </a:r>
            <a:r>
              <a:rPr lang="zh-CN" altLang="en-US" dirty="0" smtClean="0"/>
              <a:t>行</a:t>
            </a:r>
            <a:r>
              <a:rPr lang="en-US" dirty="0" smtClean="0"/>
              <a:t> 2 </a:t>
            </a:r>
            <a:r>
              <a:rPr lang="en-US" dirty="0" smtClean="0"/>
              <a:t>(62050)</a:t>
            </a:r>
            <a:endParaRPr lang="en-US" dirty="0"/>
          </a:p>
        </p:txBody>
      </p:sp>
      <p:sp>
        <p:nvSpPr>
          <p:cNvPr id="57346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QS-PL-510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352425" y="1319762"/>
            <a:ext cx="8437563" cy="4457700"/>
            <a:chOff x="352425" y="1677988"/>
            <a:chExt cx="8437563" cy="4457700"/>
          </a:xfrm>
        </p:grpSpPr>
        <p:pic>
          <p:nvPicPr>
            <p:cNvPr id="57348" name="Picture 8" descr="Region Capture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52425" y="1677988"/>
              <a:ext cx="8437563" cy="44577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7349" name="Rectangle 9"/>
            <p:cNvSpPr>
              <a:spLocks noChangeArrowheads="1"/>
            </p:cNvSpPr>
            <p:nvPr/>
          </p:nvSpPr>
          <p:spPr bwMode="auto">
            <a:xfrm>
              <a:off x="5905500" y="3668713"/>
              <a:ext cx="231775" cy="595312"/>
            </a:xfrm>
            <a:prstGeom prst="rect">
              <a:avLst/>
            </a:prstGeom>
            <a:noFill/>
            <a:ln w="28575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增加采购订单</a:t>
            </a:r>
            <a:r>
              <a:rPr lang="en-US" dirty="0" smtClean="0"/>
              <a:t>: </a:t>
            </a:r>
            <a:r>
              <a:rPr lang="zh-CN" altLang="en-US" dirty="0" smtClean="0"/>
              <a:t>行</a:t>
            </a:r>
            <a:r>
              <a:rPr lang="en-US" dirty="0" smtClean="0"/>
              <a:t> 2 </a:t>
            </a:r>
            <a:r>
              <a:rPr lang="zh-CN" altLang="en-US" dirty="0" smtClean="0"/>
              <a:t>续</a:t>
            </a:r>
            <a:endParaRPr lang="en-US" dirty="0"/>
          </a:p>
        </p:txBody>
      </p:sp>
      <p:sp>
        <p:nvSpPr>
          <p:cNvPr id="5837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QS-PL-520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366713" y="872361"/>
            <a:ext cx="8408987" cy="5372100"/>
            <a:chOff x="366713" y="1409700"/>
            <a:chExt cx="8408987" cy="5372100"/>
          </a:xfrm>
        </p:grpSpPr>
        <p:pic>
          <p:nvPicPr>
            <p:cNvPr id="58372" name="Picture 13" descr="Region Capture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66713" y="1409700"/>
              <a:ext cx="8408987" cy="5372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8373" name="Rectangle 14"/>
            <p:cNvSpPr>
              <a:spLocks noChangeArrowheads="1"/>
            </p:cNvSpPr>
            <p:nvPr/>
          </p:nvSpPr>
          <p:spPr bwMode="auto">
            <a:xfrm>
              <a:off x="473075" y="3448050"/>
              <a:ext cx="7734300" cy="528638"/>
            </a:xfrm>
            <a:prstGeom prst="rect">
              <a:avLst/>
            </a:prstGeom>
            <a:noFill/>
            <a:ln w="28575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  <p:sp>
          <p:nvSpPr>
            <p:cNvPr id="58374" name="Rectangle 15"/>
            <p:cNvSpPr>
              <a:spLocks noChangeArrowheads="1"/>
            </p:cNvSpPr>
            <p:nvPr/>
          </p:nvSpPr>
          <p:spPr bwMode="auto">
            <a:xfrm>
              <a:off x="5178425" y="5970588"/>
              <a:ext cx="2257425" cy="485775"/>
            </a:xfrm>
            <a:prstGeom prst="rect">
              <a:avLst/>
            </a:prstGeom>
            <a:noFill/>
            <a:ln w="28575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增加采购订单</a:t>
            </a:r>
            <a:r>
              <a:rPr lang="en-US" dirty="0" smtClean="0"/>
              <a:t>: </a:t>
            </a:r>
            <a:r>
              <a:rPr lang="zh-CN" altLang="en-US" dirty="0" smtClean="0"/>
              <a:t>行</a:t>
            </a:r>
            <a:r>
              <a:rPr lang="en-US" dirty="0" smtClean="0"/>
              <a:t> 3</a:t>
            </a:r>
            <a:endParaRPr lang="en-US" dirty="0"/>
          </a:p>
        </p:txBody>
      </p:sp>
      <p:sp>
        <p:nvSpPr>
          <p:cNvPr id="59394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QS-PL-530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361950" y="1891654"/>
            <a:ext cx="8418513" cy="3305175"/>
            <a:chOff x="361950" y="2287588"/>
            <a:chExt cx="8418513" cy="3305175"/>
          </a:xfrm>
        </p:grpSpPr>
        <p:pic>
          <p:nvPicPr>
            <p:cNvPr id="59396" name="Picture 8" descr="Region Capture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61950" y="2287588"/>
              <a:ext cx="8418513" cy="33051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9397" name="Rectangle 9"/>
            <p:cNvSpPr>
              <a:spLocks noChangeArrowheads="1"/>
            </p:cNvSpPr>
            <p:nvPr/>
          </p:nvSpPr>
          <p:spPr bwMode="auto">
            <a:xfrm>
              <a:off x="5959475" y="3602038"/>
              <a:ext cx="1146175" cy="330200"/>
            </a:xfrm>
            <a:prstGeom prst="rect">
              <a:avLst/>
            </a:prstGeom>
            <a:noFill/>
            <a:ln w="28575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  <p:sp>
          <p:nvSpPr>
            <p:cNvPr id="59398" name="Rectangle 10"/>
            <p:cNvSpPr>
              <a:spLocks noChangeArrowheads="1"/>
            </p:cNvSpPr>
            <p:nvPr/>
          </p:nvSpPr>
          <p:spPr bwMode="auto">
            <a:xfrm>
              <a:off x="485775" y="4329113"/>
              <a:ext cx="8218488" cy="1025525"/>
            </a:xfrm>
            <a:prstGeom prst="rect">
              <a:avLst/>
            </a:prstGeom>
            <a:noFill/>
            <a:ln w="28575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增加采购订单</a:t>
            </a:r>
            <a:r>
              <a:rPr lang="en-US" dirty="0" smtClean="0"/>
              <a:t>: </a:t>
            </a:r>
            <a:r>
              <a:rPr lang="en-US" dirty="0" smtClean="0"/>
              <a:t> </a:t>
            </a:r>
            <a:r>
              <a:rPr lang="zh-CN" altLang="en-US" dirty="0" smtClean="0"/>
              <a:t>尾</a:t>
            </a:r>
            <a:endParaRPr lang="en-US" dirty="0"/>
          </a:p>
        </p:txBody>
      </p:sp>
      <p:sp>
        <p:nvSpPr>
          <p:cNvPr id="60418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QS-PL-540</a:t>
            </a:r>
          </a:p>
        </p:txBody>
      </p:sp>
      <p:pic>
        <p:nvPicPr>
          <p:cNvPr id="60420" name="Picture 13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2450" y="911951"/>
            <a:ext cx="8037513" cy="513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接收物料</a:t>
            </a:r>
            <a:r>
              <a:rPr lang="en-US" dirty="0" smtClean="0"/>
              <a:t> </a:t>
            </a:r>
            <a:r>
              <a:rPr lang="en-US" dirty="0" smtClean="0"/>
              <a:t>(</a:t>
            </a:r>
            <a:r>
              <a:rPr lang="en-US" dirty="0" smtClean="0"/>
              <a:t>1</a:t>
            </a:r>
            <a:r>
              <a:rPr lang="en-US" dirty="0" smtClean="0"/>
              <a:t>/</a:t>
            </a:r>
            <a:r>
              <a:rPr lang="en-US" dirty="0" smtClean="0"/>
              <a:t>3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6144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QS-PL-550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528736" y="2093149"/>
            <a:ext cx="8066087" cy="2686050"/>
            <a:chOff x="538163" y="2630488"/>
            <a:chExt cx="8066087" cy="2686050"/>
          </a:xfrm>
        </p:grpSpPr>
        <p:pic>
          <p:nvPicPr>
            <p:cNvPr id="61444" name="Picture 15" descr="Region Capture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38163" y="2630488"/>
              <a:ext cx="8066087" cy="26860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1445" name="Rectangle 16"/>
            <p:cNvSpPr>
              <a:spLocks noChangeArrowheads="1"/>
            </p:cNvSpPr>
            <p:nvPr/>
          </p:nvSpPr>
          <p:spPr bwMode="auto">
            <a:xfrm>
              <a:off x="6169025" y="4043363"/>
              <a:ext cx="1003300" cy="274637"/>
            </a:xfrm>
            <a:prstGeom prst="rect">
              <a:avLst/>
            </a:prstGeom>
            <a:noFill/>
            <a:ln w="28575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接</a:t>
            </a:r>
            <a:r>
              <a:rPr lang="zh-CN" altLang="en-US" dirty="0" smtClean="0"/>
              <a:t>收采购单</a:t>
            </a:r>
            <a:r>
              <a:rPr lang="en-US" dirty="0" smtClean="0"/>
              <a:t>(2/3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6246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QS-PL-560</a:t>
            </a:r>
          </a:p>
        </p:txBody>
      </p:sp>
      <p:pic>
        <p:nvPicPr>
          <p:cNvPr id="62468" name="Picture 8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8638" y="1041832"/>
            <a:ext cx="8085137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产品类计划</a:t>
            </a:r>
            <a:endParaRPr lang="en-US" dirty="0"/>
          </a:p>
        </p:txBody>
      </p:sp>
      <p:sp>
        <p:nvSpPr>
          <p:cNvPr id="8194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QS-PL-050</a:t>
            </a:r>
          </a:p>
        </p:txBody>
      </p:sp>
      <p:grpSp>
        <p:nvGrpSpPr>
          <p:cNvPr id="8196" name="Group 20"/>
          <p:cNvGrpSpPr>
            <a:grpSpLocks/>
          </p:cNvGrpSpPr>
          <p:nvPr/>
        </p:nvGrpSpPr>
        <p:grpSpPr bwMode="auto">
          <a:xfrm>
            <a:off x="1053101" y="2921392"/>
            <a:ext cx="7023100" cy="1096963"/>
            <a:chOff x="699" y="676"/>
            <a:chExt cx="4424" cy="691"/>
          </a:xfrm>
        </p:grpSpPr>
        <p:cxnSp>
          <p:nvCxnSpPr>
            <p:cNvPr id="8197" name="AutoShape 10"/>
            <p:cNvCxnSpPr>
              <a:cxnSpLocks noChangeShapeType="1"/>
              <a:endCxn id="515083" idx="1"/>
            </p:cNvCxnSpPr>
            <p:nvPr/>
          </p:nvCxnSpPr>
          <p:spPr bwMode="auto">
            <a:xfrm>
              <a:off x="1808" y="1023"/>
              <a:ext cx="358" cy="0"/>
            </a:xfrm>
            <a:prstGeom prst="straightConnector1">
              <a:avLst/>
            </a:prstGeom>
            <a:noFill/>
            <a:ln w="38100">
              <a:solidFill>
                <a:schemeClr val="tx1">
                  <a:lumMod val="75000"/>
                  <a:lumOff val="25000"/>
                </a:schemeClr>
              </a:solidFill>
              <a:round/>
              <a:headEnd/>
              <a:tailEnd type="triangle" w="med" len="med"/>
            </a:ln>
          </p:spPr>
        </p:cxnSp>
        <p:sp>
          <p:nvSpPr>
            <p:cNvPr id="515083" name="Rectangle 11"/>
            <p:cNvSpPr>
              <a:spLocks noChangeArrowheads="1"/>
            </p:cNvSpPr>
            <p:nvPr/>
          </p:nvSpPr>
          <p:spPr bwMode="auto">
            <a:xfrm>
              <a:off x="2166" y="720"/>
              <a:ext cx="1102" cy="606"/>
            </a:xfrm>
            <a:prstGeom prst="rect">
              <a:avLst/>
            </a:prstGeom>
            <a:gradFill rotWithShape="0">
              <a:gsLst>
                <a:gs pos="0">
                  <a:srgbClr val="D8DAC9"/>
                </a:gs>
                <a:gs pos="100000">
                  <a:srgbClr val="D8DAC9">
                    <a:gamma/>
                    <a:tint val="50196"/>
                    <a:invGamma/>
                  </a:srgbClr>
                </a:gs>
              </a:gsLst>
              <a:lin ang="5400000" scaled="1"/>
            </a:gradFill>
            <a:ln w="50800">
              <a:noFill/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8199" name="Text Box 12"/>
            <p:cNvSpPr txBox="1">
              <a:spLocks noChangeArrowheads="1"/>
            </p:cNvSpPr>
            <p:nvPr/>
          </p:nvSpPr>
          <p:spPr bwMode="auto">
            <a:xfrm>
              <a:off x="2223" y="852"/>
              <a:ext cx="995" cy="204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zh-CN" altLang="en-US" sz="1500" b="0" dirty="0" smtClean="0">
                  <a:latin typeface="+mj-lt"/>
                </a:rPr>
                <a:t>产成品预测</a:t>
              </a:r>
              <a:endParaRPr lang="en-US" sz="1500" b="0" dirty="0">
                <a:latin typeface="+mj-lt"/>
              </a:endParaRPr>
            </a:p>
          </p:txBody>
        </p:sp>
        <p:cxnSp>
          <p:nvCxnSpPr>
            <p:cNvPr id="8200" name="AutoShape 14"/>
            <p:cNvCxnSpPr>
              <a:cxnSpLocks noChangeShapeType="1"/>
              <a:stCxn id="515083" idx="3"/>
              <a:endCxn id="515091" idx="1"/>
            </p:cNvCxnSpPr>
            <p:nvPr/>
          </p:nvCxnSpPr>
          <p:spPr bwMode="auto">
            <a:xfrm flipV="1">
              <a:off x="3268" y="1022"/>
              <a:ext cx="413" cy="1"/>
            </a:xfrm>
            <a:prstGeom prst="straightConnector1">
              <a:avLst/>
            </a:prstGeom>
            <a:noFill/>
            <a:ln w="38100">
              <a:solidFill>
                <a:schemeClr val="tx1">
                  <a:lumMod val="75000"/>
                  <a:lumOff val="25000"/>
                </a:schemeClr>
              </a:solidFill>
              <a:round/>
              <a:headEnd/>
              <a:tailEnd type="triangle" w="med" len="med"/>
            </a:ln>
          </p:spPr>
        </p:cxnSp>
        <p:sp>
          <p:nvSpPr>
            <p:cNvPr id="515089" name="Rectangle 17"/>
            <p:cNvSpPr>
              <a:spLocks noChangeArrowheads="1"/>
            </p:cNvSpPr>
            <p:nvPr/>
          </p:nvSpPr>
          <p:spPr bwMode="auto">
            <a:xfrm>
              <a:off x="699" y="720"/>
              <a:ext cx="1102" cy="606"/>
            </a:xfrm>
            <a:prstGeom prst="rect">
              <a:avLst/>
            </a:prstGeom>
            <a:gradFill rotWithShape="0">
              <a:gsLst>
                <a:gs pos="0">
                  <a:srgbClr val="D8DAC9"/>
                </a:gs>
                <a:gs pos="100000">
                  <a:srgbClr val="D8DAC9">
                    <a:gamma/>
                    <a:tint val="50196"/>
                    <a:invGamma/>
                  </a:srgbClr>
                </a:gs>
              </a:gsLst>
              <a:lin ang="5400000" scaled="1"/>
            </a:gradFill>
            <a:ln w="50800">
              <a:noFill/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8202" name="Text Box 18"/>
            <p:cNvSpPr txBox="1">
              <a:spLocks noChangeArrowheads="1"/>
            </p:cNvSpPr>
            <p:nvPr/>
          </p:nvSpPr>
          <p:spPr bwMode="auto">
            <a:xfrm>
              <a:off x="756" y="852"/>
              <a:ext cx="995" cy="204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zh-CN" altLang="en-US" sz="1500" b="0" dirty="0" smtClean="0">
                  <a:latin typeface="+mj-lt"/>
                </a:rPr>
                <a:t>产品类计划</a:t>
              </a:r>
              <a:endParaRPr lang="en-US" sz="1500" b="0" dirty="0">
                <a:latin typeface="+mj-lt"/>
              </a:endParaRPr>
            </a:p>
          </p:txBody>
        </p:sp>
        <p:sp>
          <p:nvSpPr>
            <p:cNvPr id="515091" name="Rectangle 19"/>
            <p:cNvSpPr>
              <a:spLocks noChangeArrowheads="1"/>
            </p:cNvSpPr>
            <p:nvPr/>
          </p:nvSpPr>
          <p:spPr bwMode="auto">
            <a:xfrm>
              <a:off x="3681" y="676"/>
              <a:ext cx="1442" cy="691"/>
            </a:xfrm>
            <a:prstGeom prst="rect">
              <a:avLst/>
            </a:prstGeom>
            <a:solidFill>
              <a:srgbClr val="EDD1C5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5725" tIns="42862" rIns="85725" bIns="42862" anchor="ctr"/>
            <a:lstStyle/>
            <a:p>
              <a:pPr algn="ctr" defTabSz="792163" eaLnBrk="0" hangingPunct="0">
                <a:defRPr/>
              </a:pPr>
              <a:r>
                <a:rPr lang="zh-CN" altLang="en-US" sz="1600" b="0" dirty="0" smtClean="0">
                  <a:latin typeface="+mj-lt"/>
                </a:rPr>
                <a:t>主生产计划</a:t>
              </a:r>
              <a:endParaRPr lang="en-US" sz="1600" b="0" dirty="0">
                <a:latin typeface="+mj-lt"/>
              </a:endParaRPr>
            </a:p>
          </p:txBody>
        </p:sp>
      </p:grp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接收采购单</a:t>
            </a:r>
            <a:r>
              <a:rPr lang="en-US" dirty="0" smtClean="0"/>
              <a:t>(3/3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6349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QS-PL-570</a:t>
            </a:r>
          </a:p>
        </p:txBody>
      </p:sp>
      <p:pic>
        <p:nvPicPr>
          <p:cNvPr id="63492" name="Picture 8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350" y="1512124"/>
            <a:ext cx="8113713" cy="3981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查</a:t>
            </a:r>
            <a:r>
              <a:rPr lang="zh-CN" altLang="en-US" dirty="0" smtClean="0"/>
              <a:t>看库存</a:t>
            </a:r>
            <a:endParaRPr lang="en-US" dirty="0"/>
          </a:p>
        </p:txBody>
      </p:sp>
      <p:sp>
        <p:nvSpPr>
          <p:cNvPr id="64514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QS-PL-580</a:t>
            </a:r>
          </a:p>
        </p:txBody>
      </p:sp>
      <p:pic>
        <p:nvPicPr>
          <p:cNvPr id="64516" name="Picture 8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7663" y="1515122"/>
            <a:ext cx="8447087" cy="3981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计划订单报表和浏览</a:t>
            </a:r>
            <a:endParaRPr lang="en-US" dirty="0"/>
          </a:p>
        </p:txBody>
      </p:sp>
      <p:sp>
        <p:nvSpPr>
          <p:cNvPr id="65538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QS-PL-590</a:t>
            </a:r>
          </a:p>
        </p:txBody>
      </p:sp>
      <p:pic>
        <p:nvPicPr>
          <p:cNvPr id="65540" name="Picture 10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9125" y="895566"/>
            <a:ext cx="7904163" cy="524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批准计划加工单</a:t>
            </a:r>
            <a:endParaRPr lang="en-US" dirty="0"/>
          </a:p>
        </p:txBody>
      </p:sp>
      <p:sp>
        <p:nvSpPr>
          <p:cNvPr id="6656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QS-PL-600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719138" y="1583973"/>
            <a:ext cx="7704137" cy="3886200"/>
            <a:chOff x="719138" y="2008188"/>
            <a:chExt cx="7704137" cy="3886200"/>
          </a:xfrm>
        </p:grpSpPr>
        <p:pic>
          <p:nvPicPr>
            <p:cNvPr id="66563" name="Picture 16" descr="Region Capture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19138" y="2008188"/>
              <a:ext cx="7704137" cy="3886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6565" name="Rectangle 15"/>
            <p:cNvSpPr>
              <a:spLocks noChangeArrowheads="1"/>
            </p:cNvSpPr>
            <p:nvPr/>
          </p:nvSpPr>
          <p:spPr bwMode="auto">
            <a:xfrm>
              <a:off x="2863850" y="4098925"/>
              <a:ext cx="1146175" cy="231775"/>
            </a:xfrm>
            <a:prstGeom prst="rect">
              <a:avLst/>
            </a:prstGeom>
            <a:noFill/>
            <a:ln w="28575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计划加工单批准</a:t>
            </a:r>
            <a:r>
              <a:rPr lang="en-US" dirty="0" smtClean="0"/>
              <a:t>: </a:t>
            </a:r>
            <a:r>
              <a:rPr lang="zh-CN" altLang="en-US" dirty="0" smtClean="0"/>
              <a:t>行</a:t>
            </a:r>
            <a:r>
              <a:rPr lang="en-US" dirty="0" smtClean="0"/>
              <a:t> </a:t>
            </a:r>
            <a:r>
              <a:rPr lang="en-US" dirty="0" smtClean="0"/>
              <a:t>1</a:t>
            </a:r>
            <a:endParaRPr lang="en-US" dirty="0"/>
          </a:p>
        </p:txBody>
      </p:sp>
      <p:sp>
        <p:nvSpPr>
          <p:cNvPr id="6758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QS-PL-610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547688" y="1164461"/>
            <a:ext cx="8047037" cy="4743450"/>
            <a:chOff x="547688" y="1701800"/>
            <a:chExt cx="8047037" cy="4743450"/>
          </a:xfrm>
        </p:grpSpPr>
        <p:pic>
          <p:nvPicPr>
            <p:cNvPr id="67588" name="Picture 13" descr="Region Capture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47688" y="1701800"/>
              <a:ext cx="8047037" cy="47434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7589" name="Rectangle 14"/>
            <p:cNvSpPr>
              <a:spLocks noChangeArrowheads="1"/>
            </p:cNvSpPr>
            <p:nvPr/>
          </p:nvSpPr>
          <p:spPr bwMode="auto">
            <a:xfrm>
              <a:off x="682625" y="2852738"/>
              <a:ext cx="7734300" cy="254000"/>
            </a:xfrm>
            <a:prstGeom prst="rect">
              <a:avLst/>
            </a:prstGeom>
            <a:noFill/>
            <a:ln w="28575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  <p:sp>
          <p:nvSpPr>
            <p:cNvPr id="67590" name="Rectangle 15"/>
            <p:cNvSpPr>
              <a:spLocks noChangeArrowheads="1"/>
            </p:cNvSpPr>
            <p:nvPr/>
          </p:nvSpPr>
          <p:spPr bwMode="auto">
            <a:xfrm>
              <a:off x="679450" y="6083300"/>
              <a:ext cx="7734300" cy="254000"/>
            </a:xfrm>
            <a:prstGeom prst="rect">
              <a:avLst/>
            </a:prstGeom>
            <a:noFill/>
            <a:ln w="28575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计划加工单批准</a:t>
            </a:r>
            <a:r>
              <a:rPr lang="en-US" dirty="0" smtClean="0"/>
              <a:t>: </a:t>
            </a:r>
            <a:r>
              <a:rPr lang="zh-CN" altLang="en-US" dirty="0" smtClean="0"/>
              <a:t>行</a:t>
            </a:r>
            <a:r>
              <a:rPr lang="en-US" dirty="0" smtClean="0"/>
              <a:t> 1</a:t>
            </a:r>
            <a:endParaRPr lang="en-US" dirty="0"/>
          </a:p>
        </p:txBody>
      </p:sp>
      <p:sp>
        <p:nvSpPr>
          <p:cNvPr id="6861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QS-PL-620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666750" y="1197505"/>
            <a:ext cx="7808913" cy="4733925"/>
            <a:chOff x="666750" y="1706563"/>
            <a:chExt cx="7808913" cy="4733925"/>
          </a:xfrm>
        </p:grpSpPr>
        <p:pic>
          <p:nvPicPr>
            <p:cNvPr id="68612" name="Picture 5" descr="Region Capture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66750" y="1706563"/>
              <a:ext cx="7808913" cy="47339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8613" name="Rectangle 6"/>
            <p:cNvSpPr>
              <a:spLocks noChangeArrowheads="1"/>
            </p:cNvSpPr>
            <p:nvPr/>
          </p:nvSpPr>
          <p:spPr bwMode="auto">
            <a:xfrm>
              <a:off x="682625" y="2874963"/>
              <a:ext cx="7734300" cy="254000"/>
            </a:xfrm>
            <a:prstGeom prst="rect">
              <a:avLst/>
            </a:prstGeom>
            <a:noFill/>
            <a:ln w="28575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查看加工单</a:t>
            </a:r>
            <a:endParaRPr lang="en-US" dirty="0"/>
          </a:p>
        </p:txBody>
      </p:sp>
      <p:sp>
        <p:nvSpPr>
          <p:cNvPr id="69634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QS-PL-630</a:t>
            </a:r>
          </a:p>
        </p:txBody>
      </p:sp>
      <p:pic>
        <p:nvPicPr>
          <p:cNvPr id="69636" name="Picture 12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38" y="1924286"/>
            <a:ext cx="7856537" cy="311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核对部件的可用性</a:t>
            </a:r>
            <a:endParaRPr lang="en-US" dirty="0"/>
          </a:p>
        </p:txBody>
      </p:sp>
      <p:sp>
        <p:nvSpPr>
          <p:cNvPr id="70658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QS-PL-640</a:t>
            </a:r>
          </a:p>
        </p:txBody>
      </p:sp>
      <p:pic>
        <p:nvPicPr>
          <p:cNvPr id="70660" name="Picture 7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62113" y="1169028"/>
            <a:ext cx="5819775" cy="477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下达加工单</a:t>
            </a:r>
            <a:endParaRPr lang="en-US" dirty="0"/>
          </a:p>
        </p:txBody>
      </p:sp>
      <p:sp>
        <p:nvSpPr>
          <p:cNvPr id="7168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QS-PL-650</a:t>
            </a:r>
          </a:p>
        </p:txBody>
      </p:sp>
      <p:grpSp>
        <p:nvGrpSpPr>
          <p:cNvPr id="9" name="Group 8"/>
          <p:cNvGrpSpPr/>
          <p:nvPr/>
        </p:nvGrpSpPr>
        <p:grpSpPr>
          <a:xfrm>
            <a:off x="523875" y="1063665"/>
            <a:ext cx="8094663" cy="5029200"/>
            <a:chOff x="523875" y="1525588"/>
            <a:chExt cx="8094663" cy="5029200"/>
          </a:xfrm>
        </p:grpSpPr>
        <p:pic>
          <p:nvPicPr>
            <p:cNvPr id="71684" name="Picture 9" descr="Region Capture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23875" y="1525588"/>
              <a:ext cx="8094663" cy="5029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1685" name="Rectangle 10"/>
            <p:cNvSpPr>
              <a:spLocks noChangeArrowheads="1"/>
            </p:cNvSpPr>
            <p:nvPr/>
          </p:nvSpPr>
          <p:spPr bwMode="auto">
            <a:xfrm>
              <a:off x="1123950" y="2676525"/>
              <a:ext cx="1300163" cy="254000"/>
            </a:xfrm>
            <a:prstGeom prst="rect">
              <a:avLst/>
            </a:prstGeom>
            <a:noFill/>
            <a:ln w="28575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  <p:sp>
          <p:nvSpPr>
            <p:cNvPr id="71686" name="Rectangle 11"/>
            <p:cNvSpPr>
              <a:spLocks noChangeArrowheads="1"/>
            </p:cNvSpPr>
            <p:nvPr/>
          </p:nvSpPr>
          <p:spPr bwMode="auto">
            <a:xfrm>
              <a:off x="992188" y="3403600"/>
              <a:ext cx="1068387" cy="441325"/>
            </a:xfrm>
            <a:prstGeom prst="rect">
              <a:avLst/>
            </a:prstGeom>
            <a:noFill/>
            <a:ln w="28575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  <p:sp>
          <p:nvSpPr>
            <p:cNvPr id="71687" name="Rectangle 12"/>
            <p:cNvSpPr>
              <a:spLocks noChangeArrowheads="1"/>
            </p:cNvSpPr>
            <p:nvPr/>
          </p:nvSpPr>
          <p:spPr bwMode="auto">
            <a:xfrm>
              <a:off x="4241800" y="5002213"/>
              <a:ext cx="1266825" cy="252412"/>
            </a:xfrm>
            <a:prstGeom prst="rect">
              <a:avLst/>
            </a:prstGeom>
            <a:noFill/>
            <a:ln w="28575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加工单下达</a:t>
            </a:r>
            <a:r>
              <a:rPr lang="en-US" altLang="zh-CN" dirty="0" smtClean="0"/>
              <a:t>/</a:t>
            </a:r>
            <a:r>
              <a:rPr lang="zh-CN" altLang="en-US" dirty="0" smtClean="0"/>
              <a:t>打印</a:t>
            </a:r>
            <a:endParaRPr lang="en-US" dirty="0"/>
          </a:p>
        </p:txBody>
      </p:sp>
      <p:sp>
        <p:nvSpPr>
          <p:cNvPr id="7270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QS-PL-660</a:t>
            </a:r>
          </a:p>
        </p:txBody>
      </p:sp>
      <p:pic>
        <p:nvPicPr>
          <p:cNvPr id="72708" name="Picture 9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76363" y="1351688"/>
            <a:ext cx="6389687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产成品计划</a:t>
            </a:r>
            <a:r>
              <a:rPr lang="en-US" dirty="0" smtClean="0"/>
              <a:t>: </a:t>
            </a:r>
            <a:r>
              <a:rPr lang="zh-CN" altLang="en-US" dirty="0" smtClean="0"/>
              <a:t>介绍</a:t>
            </a:r>
            <a:endParaRPr lang="en-US" dirty="0"/>
          </a:p>
        </p:txBody>
      </p:sp>
      <p:sp>
        <p:nvSpPr>
          <p:cNvPr id="9218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QS-PL-060</a:t>
            </a:r>
          </a:p>
        </p:txBody>
      </p:sp>
      <p:sp>
        <p:nvSpPr>
          <p:cNvPr id="500740" name="Rectangle 4"/>
          <p:cNvSpPr>
            <a:spLocks noChangeArrowheads="1"/>
          </p:cNvSpPr>
          <p:nvPr/>
        </p:nvSpPr>
        <p:spPr bwMode="auto">
          <a:xfrm>
            <a:off x="3425825" y="3041650"/>
            <a:ext cx="2289175" cy="1096963"/>
          </a:xfrm>
          <a:prstGeom prst="rect">
            <a:avLst/>
          </a:prstGeom>
          <a:solidFill>
            <a:srgbClr val="EDD1C5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lIns="85725" tIns="42862" rIns="85725" bIns="42862" anchor="ctr"/>
          <a:lstStyle/>
          <a:p>
            <a:pPr algn="ctr" defTabSz="792163" eaLnBrk="0" hangingPunct="0">
              <a:defRPr/>
            </a:pPr>
            <a:r>
              <a:rPr lang="zh-CN" altLang="en-US" sz="1600" b="0" dirty="0" smtClean="0">
                <a:latin typeface="+mj-lt"/>
              </a:rPr>
              <a:t>主</a:t>
            </a:r>
            <a:r>
              <a:rPr lang="zh-CN" altLang="en-US" sz="1600" b="0" dirty="0" smtClean="0">
                <a:latin typeface="+mj-lt"/>
              </a:rPr>
              <a:t>生产计划</a:t>
            </a:r>
            <a:endParaRPr lang="en-US" sz="1600" b="0" dirty="0">
              <a:latin typeface="+mj-lt"/>
            </a:endParaRPr>
          </a:p>
        </p:txBody>
      </p:sp>
      <p:sp>
        <p:nvSpPr>
          <p:cNvPr id="500744" name="Rectangle 8"/>
          <p:cNvSpPr>
            <a:spLocks noChangeArrowheads="1"/>
          </p:cNvSpPr>
          <p:nvPr/>
        </p:nvSpPr>
        <p:spPr bwMode="auto">
          <a:xfrm>
            <a:off x="6303963" y="3111500"/>
            <a:ext cx="1749425" cy="962025"/>
          </a:xfrm>
          <a:prstGeom prst="rect">
            <a:avLst/>
          </a:prstGeom>
          <a:gradFill rotWithShape="0">
            <a:gsLst>
              <a:gs pos="0">
                <a:srgbClr val="D8DAC9"/>
              </a:gs>
              <a:gs pos="100000">
                <a:srgbClr val="D8DAC9">
                  <a:gamma/>
                  <a:tint val="50196"/>
                  <a:invGamma/>
                </a:srgbClr>
              </a:gs>
            </a:gsLst>
            <a:lin ang="5400000" scaled="1"/>
          </a:gradFill>
          <a:ln w="50800">
            <a:noFill/>
            <a:miter lim="800000"/>
            <a:headEnd/>
            <a:tailEnd/>
          </a:ln>
          <a:effectLst>
            <a:outerShdw dist="107763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9222" name="Text Box 9"/>
          <p:cNvSpPr txBox="1">
            <a:spLocks noChangeArrowheads="1"/>
          </p:cNvSpPr>
          <p:nvPr/>
        </p:nvSpPr>
        <p:spPr bwMode="auto">
          <a:xfrm>
            <a:off x="6394450" y="3425825"/>
            <a:ext cx="1579563" cy="3206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zh-CN" altLang="en-US" sz="1500" b="0" dirty="0" smtClean="0">
                <a:latin typeface="+mj-lt"/>
              </a:rPr>
              <a:t>物料需求计划</a:t>
            </a:r>
            <a:endParaRPr lang="en-US" sz="1500" b="0" dirty="0">
              <a:latin typeface="+mj-lt"/>
            </a:endParaRPr>
          </a:p>
        </p:txBody>
      </p:sp>
      <p:cxnSp>
        <p:nvCxnSpPr>
          <p:cNvPr id="9223" name="AutoShape 23"/>
          <p:cNvCxnSpPr>
            <a:cxnSpLocks noChangeShapeType="1"/>
            <a:stCxn id="500740" idx="3"/>
            <a:endCxn id="500744" idx="1"/>
          </p:cNvCxnSpPr>
          <p:nvPr/>
        </p:nvCxnSpPr>
        <p:spPr bwMode="auto">
          <a:xfrm>
            <a:off x="5715000" y="3590925"/>
            <a:ext cx="588963" cy="1588"/>
          </a:xfrm>
          <a:prstGeom prst="straightConnector1">
            <a:avLst/>
          </a:prstGeom>
          <a:noFill/>
          <a:ln w="38100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triangle" w="med" len="med"/>
          </a:ln>
        </p:spPr>
      </p:cxnSp>
      <p:sp>
        <p:nvSpPr>
          <p:cNvPr id="500765" name="Rectangle 29"/>
          <p:cNvSpPr>
            <a:spLocks noChangeArrowheads="1"/>
          </p:cNvSpPr>
          <p:nvPr/>
        </p:nvSpPr>
        <p:spPr bwMode="auto">
          <a:xfrm>
            <a:off x="1103313" y="3111500"/>
            <a:ext cx="1749425" cy="962025"/>
          </a:xfrm>
          <a:prstGeom prst="rect">
            <a:avLst/>
          </a:prstGeom>
          <a:gradFill rotWithShape="0">
            <a:gsLst>
              <a:gs pos="0">
                <a:srgbClr val="D8DAC9"/>
              </a:gs>
              <a:gs pos="100000">
                <a:srgbClr val="D8DAC9">
                  <a:gamma/>
                  <a:tint val="50196"/>
                  <a:invGamma/>
                </a:srgbClr>
              </a:gs>
            </a:gsLst>
            <a:lin ang="5400000" scaled="1"/>
          </a:gradFill>
          <a:ln w="50800">
            <a:noFill/>
            <a:miter lim="800000"/>
            <a:headEnd/>
            <a:tailEnd/>
          </a:ln>
          <a:effectLst>
            <a:outerShdw dist="107763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9225" name="Text Box 30"/>
          <p:cNvSpPr txBox="1">
            <a:spLocks noChangeArrowheads="1"/>
          </p:cNvSpPr>
          <p:nvPr/>
        </p:nvSpPr>
        <p:spPr bwMode="auto">
          <a:xfrm>
            <a:off x="1193800" y="3335338"/>
            <a:ext cx="1579563" cy="32316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zh-CN" altLang="en-US" sz="1500" b="0" dirty="0" smtClean="0">
                <a:latin typeface="+mj-lt"/>
              </a:rPr>
              <a:t>产成品预测</a:t>
            </a:r>
            <a:endParaRPr lang="en-US" sz="1500" b="0" dirty="0">
              <a:latin typeface="+mj-lt"/>
            </a:endParaRPr>
          </a:p>
        </p:txBody>
      </p:sp>
      <p:cxnSp>
        <p:nvCxnSpPr>
          <p:cNvPr id="9226" name="AutoShape 31"/>
          <p:cNvCxnSpPr>
            <a:cxnSpLocks noChangeShapeType="1"/>
            <a:stCxn id="500765" idx="3"/>
            <a:endCxn id="500740" idx="1"/>
          </p:cNvCxnSpPr>
          <p:nvPr/>
        </p:nvCxnSpPr>
        <p:spPr bwMode="auto">
          <a:xfrm flipV="1">
            <a:off x="2852738" y="3590925"/>
            <a:ext cx="573087" cy="1588"/>
          </a:xfrm>
          <a:prstGeom prst="straightConnector1">
            <a:avLst/>
          </a:prstGeom>
          <a:noFill/>
          <a:ln w="38100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triangle" w="med" len="med"/>
          </a:ln>
        </p:spPr>
      </p:cxnSp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加工单工艺流程</a:t>
            </a:r>
            <a:endParaRPr lang="en-US" dirty="0"/>
          </a:p>
        </p:txBody>
      </p:sp>
      <p:sp>
        <p:nvSpPr>
          <p:cNvPr id="7373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QS-PL-670</a:t>
            </a:r>
          </a:p>
        </p:txBody>
      </p:sp>
      <p:pic>
        <p:nvPicPr>
          <p:cNvPr id="73732" name="Picture 8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19238" y="1419049"/>
            <a:ext cx="6105525" cy="414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发料加工单部件</a:t>
            </a:r>
            <a:endParaRPr lang="en-US" dirty="0"/>
          </a:p>
        </p:txBody>
      </p:sp>
      <p:sp>
        <p:nvSpPr>
          <p:cNvPr id="74754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QS-PL-680</a:t>
            </a:r>
          </a:p>
        </p:txBody>
      </p:sp>
      <p:pic>
        <p:nvPicPr>
          <p:cNvPr id="74756" name="Picture 8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0" y="1003634"/>
            <a:ext cx="7770813" cy="5114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发料加工单部件</a:t>
            </a:r>
            <a:endParaRPr lang="en-US" dirty="0" smtClean="0">
              <a:solidFill>
                <a:schemeClr val="tx2"/>
              </a:solidFill>
            </a:endParaRPr>
          </a:p>
        </p:txBody>
      </p:sp>
      <p:sp>
        <p:nvSpPr>
          <p:cNvPr id="7577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QS-PL-685</a:t>
            </a:r>
          </a:p>
        </p:txBody>
      </p:sp>
      <p:pic>
        <p:nvPicPr>
          <p:cNvPr id="75780" name="Picture 6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2925" y="1401685"/>
            <a:ext cx="8056563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汇报工时</a:t>
            </a:r>
            <a:endParaRPr lang="en-US" dirty="0"/>
          </a:p>
        </p:txBody>
      </p:sp>
      <p:sp>
        <p:nvSpPr>
          <p:cNvPr id="7680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QS-PL-690</a:t>
            </a:r>
          </a:p>
        </p:txBody>
      </p:sp>
      <p:grpSp>
        <p:nvGrpSpPr>
          <p:cNvPr id="9" name="Group 8"/>
          <p:cNvGrpSpPr/>
          <p:nvPr/>
        </p:nvGrpSpPr>
        <p:grpSpPr>
          <a:xfrm>
            <a:off x="833438" y="917105"/>
            <a:ext cx="7475537" cy="5181600"/>
            <a:chOff x="833438" y="1482725"/>
            <a:chExt cx="7475537" cy="5181600"/>
          </a:xfrm>
        </p:grpSpPr>
        <p:pic>
          <p:nvPicPr>
            <p:cNvPr id="76804" name="Picture 12" descr="Region Capture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33438" y="1482725"/>
              <a:ext cx="7475537" cy="5181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6805" name="Rectangle 13"/>
            <p:cNvSpPr>
              <a:spLocks noChangeArrowheads="1"/>
            </p:cNvSpPr>
            <p:nvPr/>
          </p:nvSpPr>
          <p:spPr bwMode="auto">
            <a:xfrm>
              <a:off x="1046163" y="5872163"/>
              <a:ext cx="2247900" cy="231775"/>
            </a:xfrm>
            <a:prstGeom prst="rect">
              <a:avLst/>
            </a:prstGeom>
            <a:noFill/>
            <a:ln w="28575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  <p:sp>
          <p:nvSpPr>
            <p:cNvPr id="76806" name="Rectangle 14"/>
            <p:cNvSpPr>
              <a:spLocks noChangeArrowheads="1"/>
            </p:cNvSpPr>
            <p:nvPr/>
          </p:nvSpPr>
          <p:spPr bwMode="auto">
            <a:xfrm>
              <a:off x="4991100" y="4494213"/>
              <a:ext cx="1530350" cy="693737"/>
            </a:xfrm>
            <a:prstGeom prst="rect">
              <a:avLst/>
            </a:prstGeom>
            <a:noFill/>
            <a:ln w="28575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  <p:sp>
          <p:nvSpPr>
            <p:cNvPr id="76807" name="Rectangle 15"/>
            <p:cNvSpPr>
              <a:spLocks noChangeArrowheads="1"/>
            </p:cNvSpPr>
            <p:nvPr/>
          </p:nvSpPr>
          <p:spPr bwMode="auto">
            <a:xfrm>
              <a:off x="1023938" y="2401888"/>
              <a:ext cx="1289050" cy="506412"/>
            </a:xfrm>
            <a:prstGeom prst="rect">
              <a:avLst/>
            </a:prstGeom>
            <a:noFill/>
            <a:ln w="28575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接收和关闭加工单</a:t>
            </a:r>
            <a:endParaRPr lang="en-US" dirty="0"/>
          </a:p>
        </p:txBody>
      </p:sp>
      <p:sp>
        <p:nvSpPr>
          <p:cNvPr id="7782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QS-PL-700</a:t>
            </a:r>
          </a:p>
        </p:txBody>
      </p:sp>
      <p:grpSp>
        <p:nvGrpSpPr>
          <p:cNvPr id="9" name="Group 8"/>
          <p:cNvGrpSpPr/>
          <p:nvPr/>
        </p:nvGrpSpPr>
        <p:grpSpPr>
          <a:xfrm>
            <a:off x="881063" y="1075169"/>
            <a:ext cx="7380287" cy="4953000"/>
            <a:chOff x="881063" y="1574800"/>
            <a:chExt cx="7380287" cy="4953000"/>
          </a:xfrm>
        </p:grpSpPr>
        <p:pic>
          <p:nvPicPr>
            <p:cNvPr id="77828" name="Picture 10" descr="Region Capture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81063" y="1574800"/>
              <a:ext cx="7380287" cy="4953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7829" name="Rectangle 11"/>
            <p:cNvSpPr>
              <a:spLocks noChangeArrowheads="1"/>
            </p:cNvSpPr>
            <p:nvPr/>
          </p:nvSpPr>
          <p:spPr bwMode="auto">
            <a:xfrm>
              <a:off x="1079500" y="3414713"/>
              <a:ext cx="2379663" cy="947737"/>
            </a:xfrm>
            <a:prstGeom prst="rect">
              <a:avLst/>
            </a:prstGeom>
            <a:noFill/>
            <a:ln w="28575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  <p:sp>
          <p:nvSpPr>
            <p:cNvPr id="77830" name="Rectangle 12"/>
            <p:cNvSpPr>
              <a:spLocks noChangeArrowheads="1"/>
            </p:cNvSpPr>
            <p:nvPr/>
          </p:nvSpPr>
          <p:spPr bwMode="auto">
            <a:xfrm>
              <a:off x="1398588" y="6224588"/>
              <a:ext cx="849312" cy="198437"/>
            </a:xfrm>
            <a:prstGeom prst="rect">
              <a:avLst/>
            </a:prstGeom>
            <a:noFill/>
            <a:ln w="28575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  <p:sp>
          <p:nvSpPr>
            <p:cNvPr id="77831" name="Rectangle 13"/>
            <p:cNvSpPr>
              <a:spLocks noChangeArrowheads="1"/>
            </p:cNvSpPr>
            <p:nvPr/>
          </p:nvSpPr>
          <p:spPr bwMode="auto">
            <a:xfrm>
              <a:off x="5287963" y="4141788"/>
              <a:ext cx="981075" cy="452437"/>
            </a:xfrm>
            <a:prstGeom prst="rect">
              <a:avLst/>
            </a:prstGeom>
            <a:noFill/>
            <a:ln w="28575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>
                <a:solidFill>
                  <a:schemeClr val="tx2"/>
                </a:solidFill>
              </a:rPr>
              <a:t>接收和关闭加工单</a:t>
            </a:r>
            <a:endParaRPr lang="en-US" dirty="0" smtClean="0">
              <a:solidFill>
                <a:schemeClr val="tx2"/>
              </a:solidFill>
            </a:endParaRPr>
          </a:p>
        </p:txBody>
      </p:sp>
      <p:sp>
        <p:nvSpPr>
          <p:cNvPr id="7885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QS-PL-705</a:t>
            </a:r>
          </a:p>
        </p:txBody>
      </p:sp>
      <p:pic>
        <p:nvPicPr>
          <p:cNvPr id="78852" name="Picture 6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2038" y="1769906"/>
            <a:ext cx="7018337" cy="347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查看</a:t>
            </a:r>
            <a:r>
              <a:rPr lang="en-US" dirty="0" smtClean="0"/>
              <a:t> </a:t>
            </a:r>
            <a:r>
              <a:rPr lang="en-US" dirty="0" smtClean="0"/>
              <a:t>MRP </a:t>
            </a:r>
            <a:r>
              <a:rPr lang="zh-CN" altLang="en-US" dirty="0" smtClean="0"/>
              <a:t>汇总</a:t>
            </a:r>
            <a:endParaRPr lang="en-US" dirty="0"/>
          </a:p>
        </p:txBody>
      </p:sp>
      <p:sp>
        <p:nvSpPr>
          <p:cNvPr id="79874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QS-PL-710</a:t>
            </a:r>
          </a:p>
        </p:txBody>
      </p:sp>
      <p:pic>
        <p:nvPicPr>
          <p:cNvPr id="79876" name="Picture 37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963" y="1200582"/>
            <a:ext cx="8980487" cy="4657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查看</a:t>
            </a:r>
            <a:r>
              <a:rPr lang="en-US" dirty="0" smtClean="0"/>
              <a:t> MRP </a:t>
            </a:r>
            <a:r>
              <a:rPr lang="zh-CN" altLang="en-US" dirty="0" smtClean="0"/>
              <a:t>汇总</a:t>
            </a:r>
            <a:endParaRPr lang="en-US" dirty="0"/>
          </a:p>
        </p:txBody>
      </p:sp>
      <p:sp>
        <p:nvSpPr>
          <p:cNvPr id="80898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QS-PL-720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0" y="1128517"/>
            <a:ext cx="9137650" cy="4667250"/>
            <a:chOff x="0" y="1873250"/>
            <a:chExt cx="9137650" cy="4667250"/>
          </a:xfrm>
        </p:grpSpPr>
        <p:pic>
          <p:nvPicPr>
            <p:cNvPr id="80900" name="Picture 6" descr="Region Capture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763" y="1873250"/>
              <a:ext cx="9132887" cy="4667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0901" name="Rectangle 7"/>
            <p:cNvSpPr>
              <a:spLocks noChangeArrowheads="1"/>
            </p:cNvSpPr>
            <p:nvPr/>
          </p:nvSpPr>
          <p:spPr bwMode="auto">
            <a:xfrm>
              <a:off x="0" y="5718175"/>
              <a:ext cx="8978900" cy="220663"/>
            </a:xfrm>
            <a:prstGeom prst="rect">
              <a:avLst/>
            </a:prstGeom>
            <a:noFill/>
            <a:ln w="28575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发货销售订单</a:t>
            </a:r>
            <a:endParaRPr lang="en-US" dirty="0"/>
          </a:p>
        </p:txBody>
      </p:sp>
      <p:sp>
        <p:nvSpPr>
          <p:cNvPr id="8192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QS-PL-730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366713" y="886649"/>
            <a:ext cx="8401050" cy="5181600"/>
            <a:chOff x="366713" y="1423988"/>
            <a:chExt cx="8401050" cy="5181600"/>
          </a:xfrm>
        </p:grpSpPr>
        <p:pic>
          <p:nvPicPr>
            <p:cNvPr id="81924" name="Picture 38" descr="Region Capture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66713" y="1423988"/>
              <a:ext cx="8401050" cy="5181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1925" name="Rectangle 39"/>
            <p:cNvSpPr>
              <a:spLocks noChangeArrowheads="1"/>
            </p:cNvSpPr>
            <p:nvPr/>
          </p:nvSpPr>
          <p:spPr bwMode="auto">
            <a:xfrm>
              <a:off x="1104900" y="5197475"/>
              <a:ext cx="2144713" cy="207963"/>
            </a:xfrm>
            <a:prstGeom prst="rect">
              <a:avLst/>
            </a:prstGeom>
            <a:noFill/>
            <a:ln w="28575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销售订单手动备料</a:t>
            </a:r>
            <a:endParaRPr lang="en-US" dirty="0"/>
          </a:p>
        </p:txBody>
      </p:sp>
      <p:sp>
        <p:nvSpPr>
          <p:cNvPr id="8294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QS-PL-740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738188" y="1024663"/>
            <a:ext cx="7666037" cy="4991100"/>
            <a:chOff x="738188" y="1552575"/>
            <a:chExt cx="7666037" cy="4991100"/>
          </a:xfrm>
        </p:grpSpPr>
        <p:pic>
          <p:nvPicPr>
            <p:cNvPr id="82948" name="Picture 5" descr="Region Capture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38188" y="1552575"/>
              <a:ext cx="7666037" cy="4991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2949" name="Rectangle 6"/>
            <p:cNvSpPr>
              <a:spLocks noChangeArrowheads="1"/>
            </p:cNvSpPr>
            <p:nvPr/>
          </p:nvSpPr>
          <p:spPr bwMode="auto">
            <a:xfrm>
              <a:off x="931863" y="6156325"/>
              <a:ext cx="4327525" cy="261938"/>
            </a:xfrm>
            <a:prstGeom prst="rect">
              <a:avLst/>
            </a:prstGeom>
            <a:noFill/>
            <a:ln w="28575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29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产成品</a:t>
            </a:r>
            <a:r>
              <a:rPr lang="en-US" dirty="0" smtClean="0"/>
              <a:t>: </a:t>
            </a:r>
            <a:r>
              <a:rPr lang="zh-CN" altLang="en-US" dirty="0" smtClean="0"/>
              <a:t>预测</a:t>
            </a:r>
            <a:endParaRPr lang="en-US" dirty="0"/>
          </a:p>
        </p:txBody>
      </p:sp>
      <p:sp>
        <p:nvSpPr>
          <p:cNvPr id="1024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QS-PL-070</a:t>
            </a:r>
          </a:p>
        </p:txBody>
      </p:sp>
      <p:grpSp>
        <p:nvGrpSpPr>
          <p:cNvPr id="10244" name="Group 44"/>
          <p:cNvGrpSpPr>
            <a:grpSpLocks/>
          </p:cNvGrpSpPr>
          <p:nvPr/>
        </p:nvGrpSpPr>
        <p:grpSpPr bwMode="auto">
          <a:xfrm>
            <a:off x="609698" y="875262"/>
            <a:ext cx="7915275" cy="5276850"/>
            <a:chOff x="390" y="477"/>
            <a:chExt cx="4986" cy="3324"/>
          </a:xfrm>
        </p:grpSpPr>
        <p:sp>
          <p:nvSpPr>
            <p:cNvPr id="506894" name="Rectangle 14"/>
            <p:cNvSpPr>
              <a:spLocks noChangeArrowheads="1"/>
            </p:cNvSpPr>
            <p:nvPr/>
          </p:nvSpPr>
          <p:spPr bwMode="auto">
            <a:xfrm>
              <a:off x="390" y="477"/>
              <a:ext cx="4986" cy="3324"/>
            </a:xfrm>
            <a:prstGeom prst="rect">
              <a:avLst/>
            </a:prstGeom>
            <a:solidFill>
              <a:srgbClr val="FFF7E1"/>
            </a:solidFill>
            <a:ln w="9525">
              <a:solidFill>
                <a:srgbClr val="808080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grpSp>
          <p:nvGrpSpPr>
            <p:cNvPr id="10246" name="Group 43"/>
            <p:cNvGrpSpPr>
              <a:grpSpLocks/>
            </p:cNvGrpSpPr>
            <p:nvPr/>
          </p:nvGrpSpPr>
          <p:grpSpPr bwMode="auto">
            <a:xfrm>
              <a:off x="668" y="1037"/>
              <a:ext cx="4378" cy="2482"/>
              <a:chOff x="668" y="1037"/>
              <a:chExt cx="4378" cy="2482"/>
            </a:xfrm>
          </p:grpSpPr>
          <p:sp>
            <p:nvSpPr>
              <p:cNvPr id="10249" name="Freeform 16"/>
              <p:cNvSpPr>
                <a:spLocks/>
              </p:cNvSpPr>
              <p:nvPr/>
            </p:nvSpPr>
            <p:spPr bwMode="auto">
              <a:xfrm>
                <a:off x="668" y="1037"/>
                <a:ext cx="4369" cy="2475"/>
              </a:xfrm>
              <a:custGeom>
                <a:avLst/>
                <a:gdLst>
                  <a:gd name="T0" fmla="*/ 6553 w 2913"/>
                  <a:gd name="T1" fmla="*/ 2869 h 2135"/>
                  <a:gd name="T2" fmla="*/ 6553 w 2913"/>
                  <a:gd name="T3" fmla="*/ 0 h 2135"/>
                  <a:gd name="T4" fmla="*/ 0 w 2913"/>
                  <a:gd name="T5" fmla="*/ 0 h 2135"/>
                  <a:gd name="T6" fmla="*/ 0 60000 65536"/>
                  <a:gd name="T7" fmla="*/ 0 60000 65536"/>
                  <a:gd name="T8" fmla="*/ 0 60000 65536"/>
                  <a:gd name="T9" fmla="*/ 0 w 2913"/>
                  <a:gd name="T10" fmla="*/ 0 h 2135"/>
                  <a:gd name="T11" fmla="*/ 2913 w 2913"/>
                  <a:gd name="T12" fmla="*/ 2135 h 2135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913" h="2135">
                    <a:moveTo>
                      <a:pt x="2913" y="2135"/>
                    </a:moveTo>
                    <a:lnTo>
                      <a:pt x="2913" y="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FFF7E1"/>
              </a:solidFill>
              <a:ln w="12700" cap="sq" cmpd="sng">
                <a:solidFill>
                  <a:srgbClr val="808080"/>
                </a:solidFill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50" name="Rectangle 17"/>
              <p:cNvSpPr>
                <a:spLocks noChangeArrowheads="1"/>
              </p:cNvSpPr>
              <p:nvPr/>
            </p:nvSpPr>
            <p:spPr bwMode="auto">
              <a:xfrm>
                <a:off x="668" y="1037"/>
                <a:ext cx="4378" cy="2477"/>
              </a:xfrm>
              <a:prstGeom prst="rect">
                <a:avLst/>
              </a:prstGeom>
              <a:solidFill>
                <a:srgbClr val="FFF7E1"/>
              </a:solidFill>
              <a:ln w="12700">
                <a:solidFill>
                  <a:srgbClr val="80808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51" name="Rectangle 18"/>
              <p:cNvSpPr>
                <a:spLocks noChangeArrowheads="1"/>
              </p:cNvSpPr>
              <p:nvPr/>
            </p:nvSpPr>
            <p:spPr bwMode="auto">
              <a:xfrm>
                <a:off x="668" y="1037"/>
                <a:ext cx="4378" cy="2477"/>
              </a:xfrm>
              <a:prstGeom prst="rect">
                <a:avLst/>
              </a:prstGeom>
              <a:solidFill>
                <a:srgbClr val="FFF7E1"/>
              </a:solidFill>
              <a:ln w="12700" cap="sq">
                <a:solidFill>
                  <a:srgbClr val="80808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52" name="Line 19"/>
              <p:cNvSpPr>
                <a:spLocks noChangeShapeType="1"/>
              </p:cNvSpPr>
              <p:nvPr/>
            </p:nvSpPr>
            <p:spPr bwMode="auto">
              <a:xfrm flipH="1">
                <a:off x="668" y="1037"/>
                <a:ext cx="4369" cy="2"/>
              </a:xfrm>
              <a:prstGeom prst="line">
                <a:avLst/>
              </a:prstGeom>
              <a:noFill/>
              <a:ln w="12700" cap="sq">
                <a:solidFill>
                  <a:srgbClr val="80808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53" name="Line 20"/>
              <p:cNvSpPr>
                <a:spLocks noChangeShapeType="1"/>
              </p:cNvSpPr>
              <p:nvPr/>
            </p:nvSpPr>
            <p:spPr bwMode="auto">
              <a:xfrm flipV="1">
                <a:off x="671" y="1037"/>
                <a:ext cx="3" cy="2475"/>
              </a:xfrm>
              <a:prstGeom prst="line">
                <a:avLst/>
              </a:prstGeom>
              <a:noFill/>
              <a:ln w="12700" cap="sq">
                <a:solidFill>
                  <a:srgbClr val="80808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54" name="Line 21"/>
              <p:cNvSpPr>
                <a:spLocks noChangeShapeType="1"/>
              </p:cNvSpPr>
              <p:nvPr/>
            </p:nvSpPr>
            <p:spPr bwMode="auto">
              <a:xfrm flipH="1">
                <a:off x="668" y="3514"/>
                <a:ext cx="4369" cy="3"/>
              </a:xfrm>
              <a:prstGeom prst="line">
                <a:avLst/>
              </a:prstGeom>
              <a:noFill/>
              <a:ln w="12700" cap="sq">
                <a:solidFill>
                  <a:srgbClr val="80808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55" name="Rectangle 22"/>
              <p:cNvSpPr>
                <a:spLocks noChangeArrowheads="1"/>
              </p:cNvSpPr>
              <p:nvPr/>
            </p:nvSpPr>
            <p:spPr bwMode="auto">
              <a:xfrm>
                <a:off x="668" y="1037"/>
                <a:ext cx="4378" cy="2477"/>
              </a:xfrm>
              <a:prstGeom prst="rect">
                <a:avLst/>
              </a:prstGeom>
              <a:solidFill>
                <a:srgbClr val="FFF7E1"/>
              </a:solidFill>
              <a:ln w="12700" cap="sq">
                <a:solidFill>
                  <a:srgbClr val="80808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56" name="Rectangle 23"/>
              <p:cNvSpPr>
                <a:spLocks noChangeArrowheads="1"/>
              </p:cNvSpPr>
              <p:nvPr/>
            </p:nvSpPr>
            <p:spPr bwMode="auto">
              <a:xfrm>
                <a:off x="668" y="1037"/>
                <a:ext cx="4378" cy="2477"/>
              </a:xfrm>
              <a:prstGeom prst="rect">
                <a:avLst/>
              </a:prstGeom>
              <a:solidFill>
                <a:srgbClr val="FFF7E1"/>
              </a:solidFill>
              <a:ln w="12700" cap="sq">
                <a:solidFill>
                  <a:srgbClr val="80808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57" name="Line 24"/>
              <p:cNvSpPr>
                <a:spLocks noChangeShapeType="1"/>
              </p:cNvSpPr>
              <p:nvPr/>
            </p:nvSpPr>
            <p:spPr bwMode="auto">
              <a:xfrm flipV="1">
                <a:off x="4323" y="1037"/>
                <a:ext cx="3" cy="2475"/>
              </a:xfrm>
              <a:prstGeom prst="line">
                <a:avLst/>
              </a:prstGeom>
              <a:noFill/>
              <a:ln w="12700" cap="sq">
                <a:solidFill>
                  <a:srgbClr val="80808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58" name="Line 25"/>
              <p:cNvSpPr>
                <a:spLocks noChangeShapeType="1"/>
              </p:cNvSpPr>
              <p:nvPr/>
            </p:nvSpPr>
            <p:spPr bwMode="auto">
              <a:xfrm flipV="1">
                <a:off x="3585" y="1037"/>
                <a:ext cx="3" cy="2475"/>
              </a:xfrm>
              <a:prstGeom prst="line">
                <a:avLst/>
              </a:prstGeom>
              <a:noFill/>
              <a:ln w="12700" cap="sq">
                <a:solidFill>
                  <a:srgbClr val="80808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59" name="Line 26"/>
              <p:cNvSpPr>
                <a:spLocks noChangeShapeType="1"/>
              </p:cNvSpPr>
              <p:nvPr/>
            </p:nvSpPr>
            <p:spPr bwMode="auto">
              <a:xfrm flipV="1">
                <a:off x="2883" y="1037"/>
                <a:ext cx="3" cy="2475"/>
              </a:xfrm>
              <a:prstGeom prst="line">
                <a:avLst/>
              </a:prstGeom>
              <a:noFill/>
              <a:ln w="12700" cap="sq">
                <a:solidFill>
                  <a:srgbClr val="80808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60" name="Line 27"/>
              <p:cNvSpPr>
                <a:spLocks noChangeShapeType="1"/>
              </p:cNvSpPr>
              <p:nvPr/>
            </p:nvSpPr>
            <p:spPr bwMode="auto">
              <a:xfrm flipV="1">
                <a:off x="2132" y="1042"/>
                <a:ext cx="3" cy="2472"/>
              </a:xfrm>
              <a:prstGeom prst="line">
                <a:avLst/>
              </a:prstGeom>
              <a:noFill/>
              <a:ln w="12700" cap="sq">
                <a:solidFill>
                  <a:srgbClr val="80808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61" name="Line 28"/>
              <p:cNvSpPr>
                <a:spLocks noChangeShapeType="1"/>
              </p:cNvSpPr>
              <p:nvPr/>
            </p:nvSpPr>
            <p:spPr bwMode="auto">
              <a:xfrm flipV="1">
                <a:off x="1403" y="1037"/>
                <a:ext cx="3" cy="2475"/>
              </a:xfrm>
              <a:prstGeom prst="line">
                <a:avLst/>
              </a:prstGeom>
              <a:noFill/>
              <a:ln w="12700" cap="sq">
                <a:solidFill>
                  <a:srgbClr val="80808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62" name="Line 29"/>
              <p:cNvSpPr>
                <a:spLocks noChangeShapeType="1"/>
              </p:cNvSpPr>
              <p:nvPr/>
            </p:nvSpPr>
            <p:spPr bwMode="auto">
              <a:xfrm flipH="1">
                <a:off x="668" y="1348"/>
                <a:ext cx="4369" cy="2"/>
              </a:xfrm>
              <a:prstGeom prst="line">
                <a:avLst/>
              </a:prstGeom>
              <a:noFill/>
              <a:ln w="12700" cap="sq">
                <a:solidFill>
                  <a:srgbClr val="80808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63" name="Line 30"/>
              <p:cNvSpPr>
                <a:spLocks noChangeShapeType="1"/>
              </p:cNvSpPr>
              <p:nvPr/>
            </p:nvSpPr>
            <p:spPr bwMode="auto">
              <a:xfrm flipH="1">
                <a:off x="668" y="1660"/>
                <a:ext cx="4369" cy="3"/>
              </a:xfrm>
              <a:prstGeom prst="line">
                <a:avLst/>
              </a:prstGeom>
              <a:noFill/>
              <a:ln w="12700" cap="sq">
                <a:solidFill>
                  <a:srgbClr val="80808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64" name="Line 31"/>
              <p:cNvSpPr>
                <a:spLocks noChangeShapeType="1"/>
              </p:cNvSpPr>
              <p:nvPr/>
            </p:nvSpPr>
            <p:spPr bwMode="auto">
              <a:xfrm flipH="1">
                <a:off x="668" y="1927"/>
                <a:ext cx="4369" cy="2"/>
              </a:xfrm>
              <a:prstGeom prst="line">
                <a:avLst/>
              </a:prstGeom>
              <a:noFill/>
              <a:ln w="12700" cap="sq">
                <a:solidFill>
                  <a:srgbClr val="80808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65" name="Line 32"/>
              <p:cNvSpPr>
                <a:spLocks noChangeShapeType="1"/>
              </p:cNvSpPr>
              <p:nvPr/>
            </p:nvSpPr>
            <p:spPr bwMode="auto">
              <a:xfrm flipH="1">
                <a:off x="668" y="2277"/>
                <a:ext cx="4369" cy="2"/>
              </a:xfrm>
              <a:prstGeom prst="line">
                <a:avLst/>
              </a:prstGeom>
              <a:noFill/>
              <a:ln w="12700" cap="sq">
                <a:solidFill>
                  <a:srgbClr val="80808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66" name="Line 33"/>
              <p:cNvSpPr>
                <a:spLocks noChangeShapeType="1"/>
              </p:cNvSpPr>
              <p:nvPr/>
            </p:nvSpPr>
            <p:spPr bwMode="auto">
              <a:xfrm flipH="1">
                <a:off x="668" y="2590"/>
                <a:ext cx="4369" cy="2"/>
              </a:xfrm>
              <a:prstGeom prst="line">
                <a:avLst/>
              </a:prstGeom>
              <a:noFill/>
              <a:ln w="12700" cap="sq">
                <a:solidFill>
                  <a:srgbClr val="80808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67" name="Line 34"/>
              <p:cNvSpPr>
                <a:spLocks noChangeShapeType="1"/>
              </p:cNvSpPr>
              <p:nvPr/>
            </p:nvSpPr>
            <p:spPr bwMode="auto">
              <a:xfrm flipH="1">
                <a:off x="668" y="2926"/>
                <a:ext cx="4369" cy="2"/>
              </a:xfrm>
              <a:prstGeom prst="line">
                <a:avLst/>
              </a:prstGeom>
              <a:noFill/>
              <a:ln w="12700" cap="sq">
                <a:solidFill>
                  <a:srgbClr val="80808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68" name="Line 35"/>
              <p:cNvSpPr>
                <a:spLocks noChangeShapeType="1"/>
              </p:cNvSpPr>
              <p:nvPr/>
            </p:nvSpPr>
            <p:spPr bwMode="auto">
              <a:xfrm flipH="1">
                <a:off x="668" y="3259"/>
                <a:ext cx="4369" cy="3"/>
              </a:xfrm>
              <a:prstGeom prst="line">
                <a:avLst/>
              </a:prstGeom>
              <a:noFill/>
              <a:ln w="12700" cap="sq">
                <a:solidFill>
                  <a:srgbClr val="80808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69" name="Line 36"/>
              <p:cNvSpPr>
                <a:spLocks noChangeShapeType="1"/>
              </p:cNvSpPr>
              <p:nvPr/>
            </p:nvSpPr>
            <p:spPr bwMode="auto">
              <a:xfrm>
                <a:off x="668" y="1037"/>
                <a:ext cx="3" cy="2482"/>
              </a:xfrm>
              <a:prstGeom prst="line">
                <a:avLst/>
              </a:prstGeom>
              <a:noFill/>
              <a:ln w="12700" cap="sq">
                <a:solidFill>
                  <a:srgbClr val="80808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10247" name="Freeform 37"/>
            <p:cNvSpPr>
              <a:spLocks/>
            </p:cNvSpPr>
            <p:nvPr/>
          </p:nvSpPr>
          <p:spPr bwMode="auto">
            <a:xfrm>
              <a:off x="704" y="1372"/>
              <a:ext cx="4318" cy="2107"/>
            </a:xfrm>
            <a:custGeom>
              <a:avLst/>
              <a:gdLst>
                <a:gd name="T0" fmla="*/ 0 w 2906"/>
                <a:gd name="T1" fmla="*/ 2497 h 1778"/>
                <a:gd name="T2" fmla="*/ 1068 w 2906"/>
                <a:gd name="T3" fmla="*/ 1440 h 1778"/>
                <a:gd name="T4" fmla="*/ 2153 w 2906"/>
                <a:gd name="T5" fmla="*/ 1779 h 1778"/>
                <a:gd name="T6" fmla="*/ 3218 w 2906"/>
                <a:gd name="T7" fmla="*/ 721 h 1778"/>
                <a:gd name="T8" fmla="*/ 4285 w 2906"/>
                <a:gd name="T9" fmla="*/ 2461 h 1778"/>
                <a:gd name="T10" fmla="*/ 5371 w 2906"/>
                <a:gd name="T11" fmla="*/ 0 h 1778"/>
                <a:gd name="T12" fmla="*/ 6416 w 2906"/>
                <a:gd name="T13" fmla="*/ 1097 h 177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906"/>
                <a:gd name="T22" fmla="*/ 0 h 1778"/>
                <a:gd name="T23" fmla="*/ 2906 w 2906"/>
                <a:gd name="T24" fmla="*/ 1778 h 177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906" h="1778">
                  <a:moveTo>
                    <a:pt x="0" y="1778"/>
                  </a:moveTo>
                  <a:lnTo>
                    <a:pt x="484" y="1025"/>
                  </a:lnTo>
                  <a:lnTo>
                    <a:pt x="975" y="1267"/>
                  </a:lnTo>
                  <a:lnTo>
                    <a:pt x="1458" y="513"/>
                  </a:lnTo>
                  <a:lnTo>
                    <a:pt x="1941" y="1753"/>
                  </a:lnTo>
                  <a:lnTo>
                    <a:pt x="2433" y="0"/>
                  </a:lnTo>
                  <a:lnTo>
                    <a:pt x="2906" y="781"/>
                  </a:lnTo>
                </a:path>
              </a:pathLst>
            </a:custGeom>
            <a:noFill/>
            <a:ln w="28575" cap="sq" cmpd="sng">
              <a:solidFill>
                <a:srgbClr val="808080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48" name="Rectangle 38"/>
            <p:cNvSpPr>
              <a:spLocks noChangeArrowheads="1"/>
            </p:cNvSpPr>
            <p:nvPr/>
          </p:nvSpPr>
          <p:spPr bwMode="auto">
            <a:xfrm>
              <a:off x="494" y="566"/>
              <a:ext cx="4770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/>
              <a:r>
                <a:rPr lang="zh-CN" altLang="en-US" sz="2400" dirty="0" smtClean="0">
                  <a:solidFill>
                    <a:srgbClr val="507269"/>
                  </a:solidFill>
                  <a:latin typeface="Arial" charset="0"/>
                </a:rPr>
                <a:t>未来需求预测</a:t>
              </a:r>
              <a:endParaRPr lang="en-US" sz="2400" dirty="0">
                <a:solidFill>
                  <a:srgbClr val="507269"/>
                </a:solidFill>
                <a:latin typeface="Arial" charset="0"/>
              </a:endParaRPr>
            </a:p>
          </p:txBody>
        </p:sp>
      </p:grpSp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发货销售订单</a:t>
            </a:r>
            <a:endParaRPr lang="en-US" dirty="0"/>
          </a:p>
        </p:txBody>
      </p:sp>
      <p:sp>
        <p:nvSpPr>
          <p:cNvPr id="8397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QS-PL-750</a:t>
            </a:r>
          </a:p>
        </p:txBody>
      </p:sp>
      <p:pic>
        <p:nvPicPr>
          <p:cNvPr id="8397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47850" y="1722595"/>
            <a:ext cx="5448300" cy="37433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5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/>
              <a:t>发货销售订单</a:t>
            </a:r>
            <a:endParaRPr lang="en-US" dirty="0" smtClean="0"/>
          </a:p>
        </p:txBody>
      </p:sp>
      <p:sp>
        <p:nvSpPr>
          <p:cNvPr id="8499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QS-PL-755</a:t>
            </a:r>
          </a:p>
        </p:txBody>
      </p:sp>
      <p:pic>
        <p:nvPicPr>
          <p:cNvPr id="84996" name="Picture 8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57338" y="863914"/>
            <a:ext cx="6029325" cy="512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发货销售订单</a:t>
            </a:r>
            <a:endParaRPr lang="en-US" dirty="0"/>
          </a:p>
        </p:txBody>
      </p:sp>
      <p:sp>
        <p:nvSpPr>
          <p:cNvPr id="86018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QS-PL-760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576263" y="2185929"/>
            <a:ext cx="7989887" cy="2552700"/>
            <a:chOff x="576263" y="2638425"/>
            <a:chExt cx="7989887" cy="2552700"/>
          </a:xfrm>
        </p:grpSpPr>
        <p:pic>
          <p:nvPicPr>
            <p:cNvPr id="86020" name="Picture 7" descr="Region Capture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76263" y="2638425"/>
              <a:ext cx="7989887" cy="25527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6021" name="Rectangle 8"/>
            <p:cNvSpPr>
              <a:spLocks noChangeArrowheads="1"/>
            </p:cNvSpPr>
            <p:nvPr/>
          </p:nvSpPr>
          <p:spPr bwMode="auto">
            <a:xfrm>
              <a:off x="2544763" y="3602038"/>
              <a:ext cx="1927225" cy="190500"/>
            </a:xfrm>
            <a:prstGeom prst="rect">
              <a:avLst/>
            </a:prstGeom>
            <a:noFill/>
            <a:ln w="28575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发货销售订单</a:t>
            </a:r>
            <a:endParaRPr lang="en-US" dirty="0"/>
          </a:p>
        </p:txBody>
      </p:sp>
      <p:sp>
        <p:nvSpPr>
          <p:cNvPr id="8704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QS-PL-770</a:t>
            </a:r>
          </a:p>
        </p:txBody>
      </p:sp>
      <p:pic>
        <p:nvPicPr>
          <p:cNvPr id="87044" name="Picture 5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" y="991228"/>
            <a:ext cx="8075613" cy="496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发货销售订单</a:t>
            </a:r>
            <a:endParaRPr lang="en-US" dirty="0"/>
          </a:p>
        </p:txBody>
      </p:sp>
      <p:sp>
        <p:nvSpPr>
          <p:cNvPr id="8806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QS-PL-780</a:t>
            </a:r>
          </a:p>
        </p:txBody>
      </p:sp>
      <p:pic>
        <p:nvPicPr>
          <p:cNvPr id="88068" name="Picture 5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625" y="1480785"/>
            <a:ext cx="8285163" cy="409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发货销售订单</a:t>
            </a:r>
            <a:endParaRPr lang="en-US" dirty="0"/>
          </a:p>
        </p:txBody>
      </p:sp>
      <p:sp>
        <p:nvSpPr>
          <p:cNvPr id="8909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QS-PL-790</a:t>
            </a:r>
          </a:p>
        </p:txBody>
      </p:sp>
      <p:pic>
        <p:nvPicPr>
          <p:cNvPr id="89092" name="Picture 5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4363" y="891999"/>
            <a:ext cx="7913687" cy="520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发票过账和打印</a:t>
            </a:r>
            <a:endParaRPr lang="en-US" dirty="0"/>
          </a:p>
        </p:txBody>
      </p:sp>
      <p:sp>
        <p:nvSpPr>
          <p:cNvPr id="90114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QS-PL-800</a:t>
            </a:r>
          </a:p>
        </p:txBody>
      </p:sp>
      <p:pic>
        <p:nvPicPr>
          <p:cNvPr id="90116" name="Picture 193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4625" y="786852"/>
            <a:ext cx="8785225" cy="349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0117" name="Picture 194" descr="Region Capture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4625" y="4215852"/>
            <a:ext cx="8785225" cy="201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发票</a:t>
            </a:r>
            <a:endParaRPr lang="en-US" dirty="0"/>
          </a:p>
        </p:txBody>
      </p:sp>
      <p:sp>
        <p:nvSpPr>
          <p:cNvPr id="91138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QS-PL-810</a:t>
            </a:r>
          </a:p>
        </p:txBody>
      </p:sp>
      <p:pic>
        <p:nvPicPr>
          <p:cNvPr id="91140" name="Picture 9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03488" y="184778"/>
            <a:ext cx="5200650" cy="6067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练习</a:t>
            </a:r>
            <a:r>
              <a:rPr lang="en-US" dirty="0" smtClean="0"/>
              <a:t> </a:t>
            </a:r>
            <a:r>
              <a:rPr lang="en-US" dirty="0" smtClean="0"/>
              <a:t>8</a:t>
            </a:r>
            <a:endParaRPr lang="en-US" dirty="0"/>
          </a:p>
        </p:txBody>
      </p:sp>
      <p:sp>
        <p:nvSpPr>
          <p:cNvPr id="9216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QS-PL-820</a:t>
            </a:r>
          </a:p>
        </p:txBody>
      </p:sp>
      <p:pic>
        <p:nvPicPr>
          <p:cNvPr id="92163" name="Picture 4" descr="ha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25" y="2081213"/>
            <a:ext cx="71437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itle 2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订单策略和调整练习</a:t>
            </a:r>
            <a:endParaRPr lang="en-US" dirty="0"/>
          </a:p>
        </p:txBody>
      </p:sp>
      <p:sp>
        <p:nvSpPr>
          <p:cNvPr id="9318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QS-PL-830</a:t>
            </a:r>
          </a:p>
        </p:txBody>
      </p:sp>
      <p:grpSp>
        <p:nvGrpSpPr>
          <p:cNvPr id="26" name="Group 25"/>
          <p:cNvGrpSpPr/>
          <p:nvPr/>
        </p:nvGrpSpPr>
        <p:grpSpPr>
          <a:xfrm>
            <a:off x="320292" y="912653"/>
            <a:ext cx="8455025" cy="5273675"/>
            <a:chOff x="341313" y="1192213"/>
            <a:chExt cx="8455025" cy="5273675"/>
          </a:xfrm>
        </p:grpSpPr>
        <p:sp>
          <p:nvSpPr>
            <p:cNvPr id="523269" name="Rectangle 5"/>
            <p:cNvSpPr>
              <a:spLocks noChangeArrowheads="1"/>
            </p:cNvSpPr>
            <p:nvPr/>
          </p:nvSpPr>
          <p:spPr bwMode="auto">
            <a:xfrm>
              <a:off x="515938" y="1192213"/>
              <a:ext cx="8083550" cy="5273675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93189" name="Rectangle 4"/>
            <p:cNvSpPr>
              <a:spLocks noChangeArrowheads="1"/>
            </p:cNvSpPr>
            <p:nvPr/>
          </p:nvSpPr>
          <p:spPr bwMode="auto">
            <a:xfrm>
              <a:off x="4524375" y="1262063"/>
              <a:ext cx="77788" cy="57785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3190" name="Line 7"/>
            <p:cNvSpPr>
              <a:spLocks noChangeShapeType="1"/>
            </p:cNvSpPr>
            <p:nvPr/>
          </p:nvSpPr>
          <p:spPr bwMode="auto">
            <a:xfrm>
              <a:off x="2855913" y="1204913"/>
              <a:ext cx="0" cy="5248275"/>
            </a:xfrm>
            <a:prstGeom prst="line">
              <a:avLst/>
            </a:prstGeom>
            <a:noFill/>
            <a:ln w="38100" cmpd="dbl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3191" name="Line 8"/>
            <p:cNvSpPr>
              <a:spLocks noChangeShapeType="1"/>
            </p:cNvSpPr>
            <p:nvPr/>
          </p:nvSpPr>
          <p:spPr bwMode="auto">
            <a:xfrm>
              <a:off x="3484563" y="1192213"/>
              <a:ext cx="0" cy="527367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3192" name="Line 9"/>
            <p:cNvSpPr>
              <a:spLocks noChangeShapeType="1"/>
            </p:cNvSpPr>
            <p:nvPr/>
          </p:nvSpPr>
          <p:spPr bwMode="auto">
            <a:xfrm>
              <a:off x="4116388" y="1192213"/>
              <a:ext cx="0" cy="527367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3193" name="Line 10"/>
            <p:cNvSpPr>
              <a:spLocks noChangeShapeType="1"/>
            </p:cNvSpPr>
            <p:nvPr/>
          </p:nvSpPr>
          <p:spPr bwMode="auto">
            <a:xfrm>
              <a:off x="4699000" y="1192213"/>
              <a:ext cx="0" cy="527367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3194" name="Line 11"/>
            <p:cNvSpPr>
              <a:spLocks noChangeShapeType="1"/>
            </p:cNvSpPr>
            <p:nvPr/>
          </p:nvSpPr>
          <p:spPr bwMode="auto">
            <a:xfrm>
              <a:off x="5259388" y="1192213"/>
              <a:ext cx="0" cy="527367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3195" name="Line 12"/>
            <p:cNvSpPr>
              <a:spLocks noChangeShapeType="1"/>
            </p:cNvSpPr>
            <p:nvPr/>
          </p:nvSpPr>
          <p:spPr bwMode="auto">
            <a:xfrm>
              <a:off x="5830888" y="1192213"/>
              <a:ext cx="0" cy="527367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3196" name="Line 13"/>
            <p:cNvSpPr>
              <a:spLocks noChangeShapeType="1"/>
            </p:cNvSpPr>
            <p:nvPr/>
          </p:nvSpPr>
          <p:spPr bwMode="auto">
            <a:xfrm>
              <a:off x="6402388" y="1192213"/>
              <a:ext cx="0" cy="527367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3197" name="Line 14"/>
            <p:cNvSpPr>
              <a:spLocks noChangeShapeType="1"/>
            </p:cNvSpPr>
            <p:nvPr/>
          </p:nvSpPr>
          <p:spPr bwMode="auto">
            <a:xfrm>
              <a:off x="6985000" y="1192213"/>
              <a:ext cx="0" cy="527367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3198" name="Line 15"/>
            <p:cNvSpPr>
              <a:spLocks noChangeShapeType="1"/>
            </p:cNvSpPr>
            <p:nvPr/>
          </p:nvSpPr>
          <p:spPr bwMode="auto">
            <a:xfrm>
              <a:off x="7569200" y="1192213"/>
              <a:ext cx="0" cy="527367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3199" name="Line 16"/>
            <p:cNvSpPr>
              <a:spLocks noChangeShapeType="1"/>
            </p:cNvSpPr>
            <p:nvPr/>
          </p:nvSpPr>
          <p:spPr bwMode="auto">
            <a:xfrm>
              <a:off x="8128000" y="1192213"/>
              <a:ext cx="0" cy="527367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3200" name="Line 17"/>
            <p:cNvSpPr>
              <a:spLocks noChangeShapeType="1"/>
            </p:cNvSpPr>
            <p:nvPr/>
          </p:nvSpPr>
          <p:spPr bwMode="auto">
            <a:xfrm>
              <a:off x="515938" y="1651000"/>
              <a:ext cx="8072437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3201" name="Line 18"/>
            <p:cNvSpPr>
              <a:spLocks noChangeShapeType="1"/>
            </p:cNvSpPr>
            <p:nvPr/>
          </p:nvSpPr>
          <p:spPr bwMode="auto">
            <a:xfrm>
              <a:off x="528638" y="2303463"/>
              <a:ext cx="8047037" cy="0"/>
            </a:xfrm>
            <a:prstGeom prst="line">
              <a:avLst/>
            </a:prstGeom>
            <a:noFill/>
            <a:ln w="38100" cmpd="dbl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3202" name="Line 19"/>
            <p:cNvSpPr>
              <a:spLocks noChangeShapeType="1"/>
            </p:cNvSpPr>
            <p:nvPr/>
          </p:nvSpPr>
          <p:spPr bwMode="auto">
            <a:xfrm>
              <a:off x="515938" y="3125788"/>
              <a:ext cx="8072437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3203" name="Line 20"/>
            <p:cNvSpPr>
              <a:spLocks noChangeShapeType="1"/>
            </p:cNvSpPr>
            <p:nvPr/>
          </p:nvSpPr>
          <p:spPr bwMode="auto">
            <a:xfrm>
              <a:off x="515938" y="3970338"/>
              <a:ext cx="8072437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3204" name="Line 21"/>
            <p:cNvSpPr>
              <a:spLocks noChangeShapeType="1"/>
            </p:cNvSpPr>
            <p:nvPr/>
          </p:nvSpPr>
          <p:spPr bwMode="auto">
            <a:xfrm>
              <a:off x="515938" y="4922838"/>
              <a:ext cx="8072437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3205" name="Line 22"/>
            <p:cNvSpPr>
              <a:spLocks noChangeShapeType="1"/>
            </p:cNvSpPr>
            <p:nvPr/>
          </p:nvSpPr>
          <p:spPr bwMode="auto">
            <a:xfrm>
              <a:off x="515938" y="5768975"/>
              <a:ext cx="8072437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3206" name="Text Box 23"/>
            <p:cNvSpPr txBox="1">
              <a:spLocks noChangeArrowheads="1"/>
            </p:cNvSpPr>
            <p:nvPr/>
          </p:nvSpPr>
          <p:spPr bwMode="auto">
            <a:xfrm>
              <a:off x="2909888" y="2660650"/>
              <a:ext cx="595312" cy="366713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1800"/>
                <a:t>25</a:t>
              </a:r>
            </a:p>
          </p:txBody>
        </p:sp>
        <p:sp>
          <p:nvSpPr>
            <p:cNvPr id="93207" name="Text Box 24"/>
            <p:cNvSpPr txBox="1">
              <a:spLocks noChangeArrowheads="1"/>
            </p:cNvSpPr>
            <p:nvPr/>
          </p:nvSpPr>
          <p:spPr bwMode="auto">
            <a:xfrm>
              <a:off x="2909888" y="4329113"/>
              <a:ext cx="595312" cy="366712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1800"/>
                <a:t>55</a:t>
              </a:r>
            </a:p>
          </p:txBody>
        </p:sp>
        <p:sp>
          <p:nvSpPr>
            <p:cNvPr id="93208" name="Rectangle 6"/>
            <p:cNvSpPr>
              <a:spLocks noChangeArrowheads="1"/>
            </p:cNvSpPr>
            <p:nvPr/>
          </p:nvSpPr>
          <p:spPr bwMode="auto">
            <a:xfrm>
              <a:off x="341313" y="1322897"/>
              <a:ext cx="8455025" cy="496289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lIns="47625" tIns="19050" rIns="47625" bIns="19050">
              <a:spAutoFit/>
            </a:bodyPr>
            <a:lstStyle/>
            <a:p>
              <a:pPr>
                <a:buClr>
                  <a:srgbClr val="890C4C"/>
                </a:buClr>
                <a:buFont typeface="Webdings" pitchFamily="18" charset="2"/>
                <a:buNone/>
                <a:tabLst>
                  <a:tab pos="214313" algn="l"/>
                  <a:tab pos="2727325" algn="ctr"/>
                  <a:tab pos="3429000" algn="ctr"/>
                  <a:tab pos="4000500" algn="ctr"/>
                  <a:tab pos="4572000" algn="ctr"/>
                  <a:tab pos="5143500" algn="ctr"/>
                  <a:tab pos="5715000" algn="ctr"/>
                  <a:tab pos="6286500" algn="ctr"/>
                  <a:tab pos="6858000" algn="ctr"/>
                  <a:tab pos="7429500" algn="ctr"/>
                  <a:tab pos="8001000" algn="ctr"/>
                </a:tabLst>
              </a:pPr>
              <a:r>
                <a:rPr lang="en-US" sz="1600" b="0" dirty="0">
                  <a:latin typeface="+mj-lt"/>
                </a:rPr>
                <a:t>	</a:t>
              </a:r>
              <a:r>
                <a:rPr lang="zh-CN" altLang="en-US" sz="1600" b="0" dirty="0" smtClean="0">
                  <a:latin typeface="+mj-lt"/>
                </a:rPr>
                <a:t>期间</a:t>
              </a:r>
              <a:r>
                <a:rPr lang="en-US" sz="1600" b="0" dirty="0">
                  <a:latin typeface="+mj-lt"/>
                </a:rPr>
                <a:t>	</a:t>
              </a:r>
              <a:r>
                <a:rPr lang="en-US" sz="1600" dirty="0">
                  <a:latin typeface="+mj-lt"/>
                </a:rPr>
                <a:t>1	2	3	4	5	6	7	8	9	10</a:t>
              </a:r>
            </a:p>
            <a:p>
              <a:pPr>
                <a:buClr>
                  <a:srgbClr val="890C4C"/>
                </a:buClr>
                <a:buFont typeface="Webdings" pitchFamily="18" charset="2"/>
                <a:buNone/>
                <a:tabLst>
                  <a:tab pos="214313" algn="l"/>
                  <a:tab pos="2727325" algn="ctr"/>
                  <a:tab pos="3429000" algn="ctr"/>
                  <a:tab pos="4000500" algn="ctr"/>
                  <a:tab pos="4572000" algn="ctr"/>
                  <a:tab pos="5143500" algn="ctr"/>
                  <a:tab pos="5715000" algn="ctr"/>
                  <a:tab pos="6286500" algn="ctr"/>
                  <a:tab pos="6858000" algn="ctr"/>
                  <a:tab pos="7429500" algn="ctr"/>
                  <a:tab pos="8001000" algn="ctr"/>
                </a:tabLst>
              </a:pPr>
              <a:endParaRPr lang="en-US" sz="1600" dirty="0">
                <a:latin typeface="+mj-lt"/>
              </a:endParaRPr>
            </a:p>
            <a:p>
              <a:pPr>
                <a:buClr>
                  <a:srgbClr val="890C4C"/>
                </a:buClr>
                <a:buFont typeface="Webdings" pitchFamily="18" charset="2"/>
                <a:buNone/>
                <a:tabLst>
                  <a:tab pos="214313" algn="l"/>
                  <a:tab pos="2727325" algn="ctr"/>
                  <a:tab pos="3429000" algn="ctr"/>
                  <a:tab pos="4000500" algn="ctr"/>
                  <a:tab pos="4572000" algn="ctr"/>
                  <a:tab pos="5143500" algn="ctr"/>
                  <a:tab pos="5715000" algn="ctr"/>
                  <a:tab pos="6286500" algn="ctr"/>
                  <a:tab pos="6858000" algn="ctr"/>
                  <a:tab pos="7429500" algn="ctr"/>
                  <a:tab pos="8001000" algn="ctr"/>
                </a:tabLst>
              </a:pPr>
              <a:r>
                <a:rPr lang="en-US" sz="1600" dirty="0">
                  <a:latin typeface="+mj-lt"/>
                </a:rPr>
                <a:t>	</a:t>
              </a:r>
              <a:r>
                <a:rPr lang="zh-CN" altLang="en-US" sz="1600" dirty="0" smtClean="0">
                  <a:latin typeface="+mj-lt"/>
                </a:rPr>
                <a:t>需求</a:t>
              </a:r>
              <a:endParaRPr lang="en-US" sz="1600" dirty="0">
                <a:latin typeface="+mj-lt"/>
              </a:endParaRPr>
            </a:p>
            <a:p>
              <a:pPr>
                <a:buClr>
                  <a:srgbClr val="890C4C"/>
                </a:buClr>
                <a:buFont typeface="Webdings" pitchFamily="18" charset="2"/>
                <a:buNone/>
                <a:tabLst>
                  <a:tab pos="214313" algn="l"/>
                  <a:tab pos="2727325" algn="ctr"/>
                  <a:tab pos="3429000" algn="ctr"/>
                  <a:tab pos="4000500" algn="ctr"/>
                  <a:tab pos="4572000" algn="ctr"/>
                  <a:tab pos="5143500" algn="ctr"/>
                  <a:tab pos="5715000" algn="ctr"/>
                  <a:tab pos="6286500" algn="ctr"/>
                  <a:tab pos="6858000" algn="ctr"/>
                  <a:tab pos="7429500" algn="ctr"/>
                  <a:tab pos="8001000" algn="ctr"/>
                </a:tabLst>
              </a:pPr>
              <a:endParaRPr lang="en-US" sz="1600" dirty="0">
                <a:latin typeface="+mj-lt"/>
              </a:endParaRPr>
            </a:p>
            <a:p>
              <a:pPr>
                <a:buClr>
                  <a:srgbClr val="890C4C"/>
                </a:buClr>
                <a:buFont typeface="Webdings" pitchFamily="18" charset="2"/>
                <a:buNone/>
                <a:tabLst>
                  <a:tab pos="214313" algn="l"/>
                  <a:tab pos="2727325" algn="ctr"/>
                  <a:tab pos="3429000" algn="ctr"/>
                  <a:tab pos="4000500" algn="ctr"/>
                  <a:tab pos="4572000" algn="ctr"/>
                  <a:tab pos="5143500" algn="ctr"/>
                  <a:tab pos="5715000" algn="ctr"/>
                  <a:tab pos="6286500" algn="ctr"/>
                  <a:tab pos="6858000" algn="ctr"/>
                  <a:tab pos="7429500" algn="ctr"/>
                  <a:tab pos="8001000" algn="ctr"/>
                </a:tabLst>
              </a:pPr>
              <a:r>
                <a:rPr lang="en-US" sz="1600" dirty="0">
                  <a:latin typeface="+mj-lt"/>
                </a:rPr>
                <a:t>	</a:t>
              </a:r>
            </a:p>
            <a:p>
              <a:pPr>
                <a:buClr>
                  <a:srgbClr val="890C4C"/>
                </a:buClr>
                <a:buFont typeface="Webdings" pitchFamily="18" charset="2"/>
                <a:buNone/>
                <a:tabLst>
                  <a:tab pos="214313" algn="l"/>
                  <a:tab pos="2727325" algn="ctr"/>
                  <a:tab pos="3429000" algn="ctr"/>
                  <a:tab pos="4000500" algn="ctr"/>
                  <a:tab pos="4572000" algn="ctr"/>
                  <a:tab pos="5143500" algn="ctr"/>
                  <a:tab pos="5715000" algn="ctr"/>
                  <a:tab pos="6286500" algn="ctr"/>
                  <a:tab pos="6858000" algn="ctr"/>
                  <a:tab pos="7429500" algn="ctr"/>
                  <a:tab pos="8001000" algn="ctr"/>
                </a:tabLst>
              </a:pPr>
              <a:r>
                <a:rPr lang="en-US" sz="1600" dirty="0">
                  <a:latin typeface="+mj-lt"/>
                </a:rPr>
                <a:t>    LFL	</a:t>
              </a:r>
            </a:p>
            <a:p>
              <a:pPr>
                <a:buClr>
                  <a:srgbClr val="890C4C"/>
                </a:buClr>
                <a:buFont typeface="Webdings" pitchFamily="18" charset="2"/>
                <a:buNone/>
                <a:tabLst>
                  <a:tab pos="214313" algn="l"/>
                  <a:tab pos="2727325" algn="ctr"/>
                  <a:tab pos="3429000" algn="ctr"/>
                  <a:tab pos="4000500" algn="ctr"/>
                  <a:tab pos="4572000" algn="ctr"/>
                  <a:tab pos="5143500" algn="ctr"/>
                  <a:tab pos="5715000" algn="ctr"/>
                  <a:tab pos="6286500" algn="ctr"/>
                  <a:tab pos="6858000" algn="ctr"/>
                  <a:tab pos="7429500" algn="ctr"/>
                  <a:tab pos="8001000" algn="ctr"/>
                </a:tabLst>
              </a:pPr>
              <a:endParaRPr lang="en-US" sz="1600" dirty="0">
                <a:latin typeface="+mj-lt"/>
              </a:endParaRPr>
            </a:p>
            <a:p>
              <a:pPr>
                <a:buClr>
                  <a:srgbClr val="890C4C"/>
                </a:buClr>
                <a:buFont typeface="Webdings" pitchFamily="18" charset="2"/>
                <a:buNone/>
                <a:tabLst>
                  <a:tab pos="214313" algn="l"/>
                  <a:tab pos="2727325" algn="ctr"/>
                  <a:tab pos="3429000" algn="ctr"/>
                  <a:tab pos="4000500" algn="ctr"/>
                  <a:tab pos="4572000" algn="ctr"/>
                  <a:tab pos="5143500" algn="ctr"/>
                  <a:tab pos="5715000" algn="ctr"/>
                  <a:tab pos="6286500" algn="ctr"/>
                  <a:tab pos="6858000" algn="ctr"/>
                  <a:tab pos="7429500" algn="ctr"/>
                  <a:tab pos="8001000" algn="ctr"/>
                </a:tabLst>
              </a:pPr>
              <a:endParaRPr lang="en-US" sz="1600" dirty="0">
                <a:latin typeface="+mj-lt"/>
              </a:endParaRPr>
            </a:p>
            <a:p>
              <a:pPr>
                <a:buClr>
                  <a:srgbClr val="890C4C"/>
                </a:buClr>
                <a:buFont typeface="Webdings" pitchFamily="18" charset="2"/>
                <a:buNone/>
                <a:tabLst>
                  <a:tab pos="214313" algn="l"/>
                  <a:tab pos="2727325" algn="ctr"/>
                  <a:tab pos="3429000" algn="ctr"/>
                  <a:tab pos="4000500" algn="ctr"/>
                  <a:tab pos="4572000" algn="ctr"/>
                  <a:tab pos="5143500" algn="ctr"/>
                  <a:tab pos="5715000" algn="ctr"/>
                  <a:tab pos="6286500" algn="ctr"/>
                  <a:tab pos="6858000" algn="ctr"/>
                  <a:tab pos="7429500" algn="ctr"/>
                  <a:tab pos="8001000" algn="ctr"/>
                </a:tabLst>
              </a:pPr>
              <a:r>
                <a:rPr lang="en-US" sz="1600" dirty="0">
                  <a:latin typeface="+mj-lt"/>
                </a:rPr>
                <a:t>	FOQ = 35	</a:t>
              </a:r>
            </a:p>
            <a:p>
              <a:pPr>
                <a:buClr>
                  <a:srgbClr val="890C4C"/>
                </a:buClr>
                <a:buFont typeface="Webdings" pitchFamily="18" charset="2"/>
                <a:buNone/>
                <a:tabLst>
                  <a:tab pos="214313" algn="l"/>
                  <a:tab pos="2727325" algn="ctr"/>
                  <a:tab pos="3429000" algn="ctr"/>
                  <a:tab pos="4000500" algn="ctr"/>
                  <a:tab pos="4572000" algn="ctr"/>
                  <a:tab pos="5143500" algn="ctr"/>
                  <a:tab pos="5715000" algn="ctr"/>
                  <a:tab pos="6286500" algn="ctr"/>
                  <a:tab pos="6858000" algn="ctr"/>
                  <a:tab pos="7429500" algn="ctr"/>
                  <a:tab pos="8001000" algn="ctr"/>
                </a:tabLst>
              </a:pPr>
              <a:endParaRPr lang="en-US" sz="1600" dirty="0">
                <a:latin typeface="+mj-lt"/>
              </a:endParaRPr>
            </a:p>
            <a:p>
              <a:pPr>
                <a:buClr>
                  <a:srgbClr val="890C4C"/>
                </a:buClr>
                <a:buFont typeface="Webdings" pitchFamily="18" charset="2"/>
                <a:buNone/>
                <a:tabLst>
                  <a:tab pos="214313" algn="l"/>
                  <a:tab pos="2727325" algn="ctr"/>
                  <a:tab pos="3429000" algn="ctr"/>
                  <a:tab pos="4000500" algn="ctr"/>
                  <a:tab pos="4572000" algn="ctr"/>
                  <a:tab pos="5143500" algn="ctr"/>
                  <a:tab pos="5715000" algn="ctr"/>
                  <a:tab pos="6286500" algn="ctr"/>
                  <a:tab pos="6858000" algn="ctr"/>
                  <a:tab pos="7429500" algn="ctr"/>
                  <a:tab pos="8001000" algn="ctr"/>
                </a:tabLst>
              </a:pPr>
              <a:endParaRPr lang="en-US" sz="1600" dirty="0">
                <a:latin typeface="+mj-lt"/>
              </a:endParaRPr>
            </a:p>
            <a:p>
              <a:pPr>
                <a:buClr>
                  <a:srgbClr val="890C4C"/>
                </a:buClr>
                <a:buFont typeface="Webdings" pitchFamily="18" charset="2"/>
                <a:buNone/>
                <a:tabLst>
                  <a:tab pos="214313" algn="l"/>
                  <a:tab pos="2727325" algn="ctr"/>
                  <a:tab pos="3429000" algn="ctr"/>
                  <a:tab pos="4000500" algn="ctr"/>
                  <a:tab pos="4572000" algn="ctr"/>
                  <a:tab pos="5143500" algn="ctr"/>
                  <a:tab pos="5715000" algn="ctr"/>
                  <a:tab pos="6286500" algn="ctr"/>
                  <a:tab pos="6858000" algn="ctr"/>
                  <a:tab pos="7429500" algn="ctr"/>
                  <a:tab pos="8001000" algn="ctr"/>
                </a:tabLst>
              </a:pPr>
              <a:r>
                <a:rPr lang="en-US" sz="1600" dirty="0">
                  <a:latin typeface="+mj-lt"/>
                </a:rPr>
                <a:t>	POQ	</a:t>
              </a:r>
            </a:p>
            <a:p>
              <a:pPr>
                <a:buClr>
                  <a:srgbClr val="890C4C"/>
                </a:buClr>
                <a:buFont typeface="Webdings" pitchFamily="18" charset="2"/>
                <a:buNone/>
                <a:tabLst>
                  <a:tab pos="214313" algn="l"/>
                  <a:tab pos="2727325" algn="ctr"/>
                  <a:tab pos="3429000" algn="ctr"/>
                  <a:tab pos="4000500" algn="ctr"/>
                  <a:tab pos="4572000" algn="ctr"/>
                  <a:tab pos="5143500" algn="ctr"/>
                  <a:tab pos="5715000" algn="ctr"/>
                  <a:tab pos="6286500" algn="ctr"/>
                  <a:tab pos="6858000" algn="ctr"/>
                  <a:tab pos="7429500" algn="ctr"/>
                  <a:tab pos="8001000" algn="ctr"/>
                </a:tabLst>
              </a:pPr>
              <a:r>
                <a:rPr lang="en-US" sz="1600" dirty="0">
                  <a:latin typeface="+mj-lt"/>
                </a:rPr>
                <a:t>	2 periods</a:t>
              </a:r>
            </a:p>
            <a:p>
              <a:pPr>
                <a:buClr>
                  <a:srgbClr val="890C4C"/>
                </a:buClr>
                <a:buFont typeface="Webdings" pitchFamily="18" charset="2"/>
                <a:buNone/>
                <a:tabLst>
                  <a:tab pos="214313" algn="l"/>
                  <a:tab pos="2727325" algn="ctr"/>
                  <a:tab pos="3429000" algn="ctr"/>
                  <a:tab pos="4000500" algn="ctr"/>
                  <a:tab pos="4572000" algn="ctr"/>
                  <a:tab pos="5143500" algn="ctr"/>
                  <a:tab pos="5715000" algn="ctr"/>
                  <a:tab pos="6286500" algn="ctr"/>
                  <a:tab pos="6858000" algn="ctr"/>
                  <a:tab pos="7429500" algn="ctr"/>
                  <a:tab pos="8001000" algn="ctr"/>
                </a:tabLst>
              </a:pPr>
              <a:endParaRPr lang="en-US" sz="1600" dirty="0">
                <a:latin typeface="+mj-lt"/>
              </a:endParaRPr>
            </a:p>
            <a:p>
              <a:pPr>
                <a:buClr>
                  <a:srgbClr val="890C4C"/>
                </a:buClr>
                <a:buFont typeface="Webdings" pitchFamily="18" charset="2"/>
                <a:buNone/>
                <a:tabLst>
                  <a:tab pos="214313" algn="l"/>
                  <a:tab pos="2727325" algn="ctr"/>
                  <a:tab pos="3429000" algn="ctr"/>
                  <a:tab pos="4000500" algn="ctr"/>
                  <a:tab pos="4572000" algn="ctr"/>
                  <a:tab pos="5143500" algn="ctr"/>
                  <a:tab pos="5715000" algn="ctr"/>
                  <a:tab pos="6286500" algn="ctr"/>
                  <a:tab pos="6858000" algn="ctr"/>
                  <a:tab pos="7429500" algn="ctr"/>
                  <a:tab pos="8001000" algn="ctr"/>
                </a:tabLst>
              </a:pPr>
              <a:r>
                <a:rPr lang="en-US" sz="1600" dirty="0">
                  <a:latin typeface="+mj-lt"/>
                </a:rPr>
                <a:t>	</a:t>
              </a:r>
            </a:p>
            <a:p>
              <a:pPr>
                <a:buClr>
                  <a:srgbClr val="890C4C"/>
                </a:buClr>
                <a:buFont typeface="Webdings" pitchFamily="18" charset="2"/>
                <a:buNone/>
                <a:tabLst>
                  <a:tab pos="214313" algn="l"/>
                  <a:tab pos="2727325" algn="ctr"/>
                  <a:tab pos="3429000" algn="ctr"/>
                  <a:tab pos="4000500" algn="ctr"/>
                  <a:tab pos="4572000" algn="ctr"/>
                  <a:tab pos="5143500" algn="ctr"/>
                  <a:tab pos="5715000" algn="ctr"/>
                  <a:tab pos="6286500" algn="ctr"/>
                  <a:tab pos="6858000" algn="ctr"/>
                  <a:tab pos="7429500" algn="ctr"/>
                  <a:tab pos="8001000" algn="ctr"/>
                </a:tabLst>
              </a:pPr>
              <a:r>
                <a:rPr lang="en-US" sz="1600" dirty="0">
                  <a:latin typeface="+mj-lt"/>
                </a:rPr>
                <a:t>    POQ - 2 periods	</a:t>
              </a:r>
            </a:p>
            <a:p>
              <a:pPr>
                <a:buClr>
                  <a:srgbClr val="890C4C"/>
                </a:buClr>
                <a:buFont typeface="Webdings" pitchFamily="18" charset="2"/>
                <a:buNone/>
                <a:tabLst>
                  <a:tab pos="214313" algn="l"/>
                  <a:tab pos="2727325" algn="ctr"/>
                  <a:tab pos="3429000" algn="ctr"/>
                  <a:tab pos="4000500" algn="ctr"/>
                  <a:tab pos="4572000" algn="ctr"/>
                  <a:tab pos="5143500" algn="ctr"/>
                  <a:tab pos="5715000" algn="ctr"/>
                  <a:tab pos="6286500" algn="ctr"/>
                  <a:tab pos="6858000" algn="ctr"/>
                  <a:tab pos="7429500" algn="ctr"/>
                  <a:tab pos="8001000" algn="ctr"/>
                </a:tabLst>
              </a:pPr>
              <a:r>
                <a:rPr lang="en-US" sz="1600" dirty="0">
                  <a:latin typeface="+mj-lt"/>
                </a:rPr>
                <a:t>	Min. Qty. = 60</a:t>
              </a:r>
            </a:p>
            <a:p>
              <a:pPr>
                <a:buClr>
                  <a:srgbClr val="890C4C"/>
                </a:buClr>
                <a:buFont typeface="Webdings" pitchFamily="18" charset="2"/>
                <a:buNone/>
                <a:tabLst>
                  <a:tab pos="214313" algn="l"/>
                  <a:tab pos="2727325" algn="ctr"/>
                  <a:tab pos="3429000" algn="ctr"/>
                  <a:tab pos="4000500" algn="ctr"/>
                  <a:tab pos="4572000" algn="ctr"/>
                  <a:tab pos="5143500" algn="ctr"/>
                  <a:tab pos="5715000" algn="ctr"/>
                  <a:tab pos="6286500" algn="ctr"/>
                  <a:tab pos="6858000" algn="ctr"/>
                  <a:tab pos="7429500" algn="ctr"/>
                  <a:tab pos="8001000" algn="ctr"/>
                </a:tabLst>
              </a:pPr>
              <a:r>
                <a:rPr lang="en-US" sz="1600" dirty="0">
                  <a:latin typeface="+mj-lt"/>
                </a:rPr>
                <a:t>	</a:t>
              </a:r>
            </a:p>
            <a:p>
              <a:pPr>
                <a:buClr>
                  <a:srgbClr val="890C4C"/>
                </a:buClr>
                <a:buFont typeface="Webdings" pitchFamily="18" charset="2"/>
                <a:buNone/>
                <a:tabLst>
                  <a:tab pos="214313" algn="l"/>
                  <a:tab pos="2727325" algn="ctr"/>
                  <a:tab pos="3429000" algn="ctr"/>
                  <a:tab pos="4000500" algn="ctr"/>
                  <a:tab pos="4572000" algn="ctr"/>
                  <a:tab pos="5143500" algn="ctr"/>
                  <a:tab pos="5715000" algn="ctr"/>
                  <a:tab pos="6286500" algn="ctr"/>
                  <a:tab pos="6858000" algn="ctr"/>
                  <a:tab pos="7429500" algn="ctr"/>
                  <a:tab pos="8001000" algn="ctr"/>
                </a:tabLst>
              </a:pPr>
              <a:r>
                <a:rPr lang="en-US" sz="1600" dirty="0">
                  <a:latin typeface="+mj-lt"/>
                </a:rPr>
                <a:t>    POQ - 2 periods	</a:t>
              </a:r>
            </a:p>
            <a:p>
              <a:pPr>
                <a:buClr>
                  <a:srgbClr val="890C4C"/>
                </a:buClr>
                <a:buFont typeface="Webdings" pitchFamily="18" charset="2"/>
                <a:buNone/>
                <a:tabLst>
                  <a:tab pos="214313" algn="l"/>
                  <a:tab pos="2727325" algn="ctr"/>
                  <a:tab pos="3429000" algn="ctr"/>
                  <a:tab pos="4000500" algn="ctr"/>
                  <a:tab pos="4572000" algn="ctr"/>
                  <a:tab pos="5143500" algn="ctr"/>
                  <a:tab pos="5715000" algn="ctr"/>
                  <a:tab pos="6286500" algn="ctr"/>
                  <a:tab pos="6858000" algn="ctr"/>
                  <a:tab pos="7429500" algn="ctr"/>
                  <a:tab pos="8001000" algn="ctr"/>
                </a:tabLst>
              </a:pPr>
              <a:r>
                <a:rPr lang="en-US" sz="1600" dirty="0">
                  <a:latin typeface="+mj-lt"/>
                </a:rPr>
                <a:t>	Multi. Qty. = 25</a:t>
              </a:r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产成品计划</a:t>
            </a:r>
            <a:r>
              <a:rPr lang="en-US" dirty="0" smtClean="0"/>
              <a:t>: </a:t>
            </a:r>
            <a:r>
              <a:rPr lang="zh-CN" altLang="en-US" dirty="0" smtClean="0"/>
              <a:t>预测消耗</a:t>
            </a:r>
            <a:endParaRPr lang="en-US" dirty="0"/>
          </a:p>
        </p:txBody>
      </p:sp>
      <p:sp>
        <p:nvSpPr>
          <p:cNvPr id="1126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QS-PL-080</a:t>
            </a:r>
          </a:p>
        </p:txBody>
      </p:sp>
      <p:sp>
        <p:nvSpPr>
          <p:cNvPr id="11268" name="Rectangle 29"/>
          <p:cNvSpPr>
            <a:spLocks noChangeArrowheads="1"/>
          </p:cNvSpPr>
          <p:nvPr/>
        </p:nvSpPr>
        <p:spPr bwMode="auto">
          <a:xfrm>
            <a:off x="2795064" y="1243052"/>
            <a:ext cx="2571217" cy="102335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47625" tIns="19050" rIns="47625" bIns="19050">
            <a:spAutoFit/>
          </a:bodyPr>
          <a:lstStyle/>
          <a:p>
            <a:pPr algn="ctr" eaLnBrk="0" hangingPunct="0"/>
            <a:r>
              <a:rPr lang="zh-CN" altLang="en-US" sz="2400" dirty="0" smtClean="0">
                <a:solidFill>
                  <a:srgbClr val="507269"/>
                </a:solidFill>
                <a:latin typeface="+mj-lt"/>
              </a:rPr>
              <a:t>销售订单控制文件</a:t>
            </a:r>
          </a:p>
          <a:p>
            <a:pPr algn="ctr" eaLnBrk="0" hangingPunct="0"/>
            <a:r>
              <a:rPr lang="zh-CN" altLang="en-US" sz="2000" b="0" dirty="0" smtClean="0">
                <a:solidFill>
                  <a:srgbClr val="507269"/>
                </a:solidFill>
                <a:latin typeface="+mj-lt"/>
              </a:rPr>
              <a:t>前消耗</a:t>
            </a:r>
            <a:r>
              <a:rPr lang="en-US" sz="2000" b="0" dirty="0" smtClean="0">
                <a:solidFill>
                  <a:srgbClr val="507269"/>
                </a:solidFill>
                <a:latin typeface="+mj-lt"/>
              </a:rPr>
              <a:t> </a:t>
            </a:r>
            <a:r>
              <a:rPr lang="en-US" sz="2000" b="0" dirty="0">
                <a:solidFill>
                  <a:srgbClr val="507269"/>
                </a:solidFill>
                <a:latin typeface="+mj-lt"/>
              </a:rPr>
              <a:t>= 2</a:t>
            </a:r>
          </a:p>
          <a:p>
            <a:pPr algn="ctr" eaLnBrk="0" hangingPunct="0"/>
            <a:r>
              <a:rPr lang="zh-CN" altLang="en-US" sz="2000" b="0" dirty="0" smtClean="0">
                <a:solidFill>
                  <a:srgbClr val="507269"/>
                </a:solidFill>
                <a:latin typeface="+mj-lt"/>
              </a:rPr>
              <a:t>后消耗</a:t>
            </a:r>
            <a:r>
              <a:rPr lang="en-US" sz="2000" b="0" dirty="0" smtClean="0">
                <a:solidFill>
                  <a:srgbClr val="507269"/>
                </a:solidFill>
                <a:latin typeface="+mj-lt"/>
              </a:rPr>
              <a:t> </a:t>
            </a:r>
            <a:r>
              <a:rPr lang="en-US" sz="2000" b="0" dirty="0">
                <a:solidFill>
                  <a:srgbClr val="507269"/>
                </a:solidFill>
                <a:latin typeface="+mj-lt"/>
              </a:rPr>
              <a:t>= 2</a:t>
            </a:r>
          </a:p>
        </p:txBody>
      </p:sp>
      <p:grpSp>
        <p:nvGrpSpPr>
          <p:cNvPr id="11269" name="Group 30"/>
          <p:cNvGrpSpPr>
            <a:grpSpLocks/>
          </p:cNvGrpSpPr>
          <p:nvPr/>
        </p:nvGrpSpPr>
        <p:grpSpPr bwMode="auto">
          <a:xfrm>
            <a:off x="1408113" y="2417802"/>
            <a:ext cx="6330950" cy="3328988"/>
            <a:chOff x="1085" y="1762"/>
            <a:chExt cx="3988" cy="2097"/>
          </a:xfrm>
        </p:grpSpPr>
        <p:sp>
          <p:nvSpPr>
            <p:cNvPr id="11270" name="Line 31"/>
            <p:cNvSpPr>
              <a:spLocks noChangeShapeType="1"/>
            </p:cNvSpPr>
            <p:nvPr/>
          </p:nvSpPr>
          <p:spPr bwMode="auto">
            <a:xfrm>
              <a:off x="1396" y="1783"/>
              <a:ext cx="0" cy="157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1271" name="Rectangle 32"/>
            <p:cNvSpPr>
              <a:spLocks noChangeArrowheads="1"/>
            </p:cNvSpPr>
            <p:nvPr/>
          </p:nvSpPr>
          <p:spPr bwMode="auto">
            <a:xfrm>
              <a:off x="1400" y="2647"/>
              <a:ext cx="376" cy="712"/>
            </a:xfrm>
            <a:prstGeom prst="rect">
              <a:avLst/>
            </a:prstGeom>
            <a:solidFill>
              <a:srgbClr val="D8DAC9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1272" name="Rectangle 33"/>
            <p:cNvSpPr>
              <a:spLocks noChangeArrowheads="1"/>
            </p:cNvSpPr>
            <p:nvPr/>
          </p:nvSpPr>
          <p:spPr bwMode="auto">
            <a:xfrm>
              <a:off x="1784" y="2167"/>
              <a:ext cx="376" cy="1192"/>
            </a:xfrm>
            <a:prstGeom prst="rect">
              <a:avLst/>
            </a:prstGeom>
            <a:solidFill>
              <a:srgbClr val="B5C5C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1273" name="Rectangle 34"/>
            <p:cNvSpPr>
              <a:spLocks noChangeArrowheads="1"/>
            </p:cNvSpPr>
            <p:nvPr/>
          </p:nvSpPr>
          <p:spPr bwMode="auto">
            <a:xfrm>
              <a:off x="2168" y="2311"/>
              <a:ext cx="376" cy="1048"/>
            </a:xfrm>
            <a:prstGeom prst="rect">
              <a:avLst/>
            </a:prstGeom>
            <a:solidFill>
              <a:srgbClr val="D8DAC9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1274" name="Rectangle 35"/>
            <p:cNvSpPr>
              <a:spLocks noChangeArrowheads="1"/>
            </p:cNvSpPr>
            <p:nvPr/>
          </p:nvSpPr>
          <p:spPr bwMode="auto">
            <a:xfrm>
              <a:off x="2552" y="2503"/>
              <a:ext cx="376" cy="856"/>
            </a:xfrm>
            <a:prstGeom prst="rect">
              <a:avLst/>
            </a:prstGeom>
            <a:solidFill>
              <a:srgbClr val="B5C5C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1275" name="Rectangle 36"/>
            <p:cNvSpPr>
              <a:spLocks noChangeArrowheads="1"/>
            </p:cNvSpPr>
            <p:nvPr/>
          </p:nvSpPr>
          <p:spPr bwMode="auto">
            <a:xfrm>
              <a:off x="2936" y="1927"/>
              <a:ext cx="376" cy="1432"/>
            </a:xfrm>
            <a:prstGeom prst="rect">
              <a:avLst/>
            </a:prstGeom>
            <a:solidFill>
              <a:srgbClr val="D8DAC9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1276" name="Rectangle 37"/>
            <p:cNvSpPr>
              <a:spLocks noChangeArrowheads="1"/>
            </p:cNvSpPr>
            <p:nvPr/>
          </p:nvSpPr>
          <p:spPr bwMode="auto">
            <a:xfrm>
              <a:off x="3320" y="2167"/>
              <a:ext cx="376" cy="1192"/>
            </a:xfrm>
            <a:prstGeom prst="rect">
              <a:avLst/>
            </a:prstGeom>
            <a:solidFill>
              <a:srgbClr val="B5C5C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88486" name="Rectangle 38"/>
            <p:cNvSpPr>
              <a:spLocks noChangeArrowheads="1"/>
            </p:cNvSpPr>
            <p:nvPr/>
          </p:nvSpPr>
          <p:spPr bwMode="auto">
            <a:xfrm>
              <a:off x="3704" y="2791"/>
              <a:ext cx="376" cy="568"/>
            </a:xfrm>
            <a:prstGeom prst="rect">
              <a:avLst/>
            </a:prstGeom>
            <a:solidFill>
              <a:srgbClr val="D8DAC9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1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11278" name="Line 39"/>
            <p:cNvSpPr>
              <a:spLocks noChangeShapeType="1"/>
            </p:cNvSpPr>
            <p:nvPr/>
          </p:nvSpPr>
          <p:spPr bwMode="auto">
            <a:xfrm>
              <a:off x="1400" y="2403"/>
              <a:ext cx="2680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1279" name="Rectangle 40"/>
            <p:cNvSpPr>
              <a:spLocks noChangeArrowheads="1"/>
            </p:cNvSpPr>
            <p:nvPr/>
          </p:nvSpPr>
          <p:spPr bwMode="auto">
            <a:xfrm>
              <a:off x="1085" y="1762"/>
              <a:ext cx="315" cy="179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lIns="47625" tIns="19050" rIns="47625" bIns="19050">
              <a:spAutoFit/>
            </a:bodyPr>
            <a:lstStyle/>
            <a:p>
              <a:pPr marL="342900" indent="-342900" eaLnBrk="0" hangingPunct="0">
                <a:lnSpc>
                  <a:spcPct val="109000"/>
                </a:lnSpc>
                <a:spcAft>
                  <a:spcPct val="55000"/>
                </a:spcAft>
              </a:pPr>
              <a:r>
                <a:rPr lang="en-US" sz="1600">
                  <a:latin typeface="+mj-lt"/>
                </a:rPr>
                <a:t>Qty</a:t>
              </a:r>
            </a:p>
          </p:txBody>
        </p:sp>
        <p:sp>
          <p:nvSpPr>
            <p:cNvPr id="11280" name="Rectangle 41"/>
            <p:cNvSpPr>
              <a:spLocks noChangeArrowheads="1"/>
            </p:cNvSpPr>
            <p:nvPr/>
          </p:nvSpPr>
          <p:spPr bwMode="auto">
            <a:xfrm>
              <a:off x="4162" y="2313"/>
              <a:ext cx="906" cy="179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lIns="47625" tIns="19050" rIns="47625" bIns="19050">
              <a:spAutoFit/>
            </a:bodyPr>
            <a:lstStyle/>
            <a:p>
              <a:pPr marL="342900" indent="-342900" eaLnBrk="0" hangingPunct="0">
                <a:lnSpc>
                  <a:spcPct val="109000"/>
                </a:lnSpc>
                <a:spcAft>
                  <a:spcPct val="55000"/>
                </a:spcAft>
              </a:pPr>
              <a:r>
                <a:rPr lang="zh-CN" altLang="en-US" sz="1600" dirty="0" smtClean="0">
                  <a:latin typeface="+mj-lt"/>
                </a:rPr>
                <a:t>预测</a:t>
              </a:r>
              <a:endParaRPr lang="en-US" sz="1600" dirty="0">
                <a:latin typeface="+mj-lt"/>
              </a:endParaRPr>
            </a:p>
          </p:txBody>
        </p:sp>
        <p:sp>
          <p:nvSpPr>
            <p:cNvPr id="11281" name="Rectangle 42"/>
            <p:cNvSpPr>
              <a:spLocks noChangeArrowheads="1"/>
            </p:cNvSpPr>
            <p:nvPr/>
          </p:nvSpPr>
          <p:spPr bwMode="auto">
            <a:xfrm>
              <a:off x="4162" y="2662"/>
              <a:ext cx="911" cy="179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lIns="47625" tIns="19050" rIns="47625" bIns="19050">
              <a:spAutoFit/>
            </a:bodyPr>
            <a:lstStyle/>
            <a:p>
              <a:pPr marL="342900" indent="-342900" eaLnBrk="0" hangingPunct="0">
                <a:lnSpc>
                  <a:spcPct val="109000"/>
                </a:lnSpc>
                <a:spcAft>
                  <a:spcPct val="55000"/>
                </a:spcAft>
              </a:pPr>
              <a:r>
                <a:rPr lang="zh-CN" altLang="en-US" sz="1600" dirty="0" smtClean="0">
                  <a:latin typeface="+mj-lt"/>
                </a:rPr>
                <a:t>实际销售</a:t>
              </a:r>
              <a:endParaRPr lang="en-US" sz="1600" dirty="0">
                <a:latin typeface="+mj-lt"/>
              </a:endParaRPr>
            </a:p>
          </p:txBody>
        </p:sp>
        <p:sp>
          <p:nvSpPr>
            <p:cNvPr id="11282" name="Rectangle 43"/>
            <p:cNvSpPr>
              <a:spLocks noChangeArrowheads="1"/>
            </p:cNvSpPr>
            <p:nvPr/>
          </p:nvSpPr>
          <p:spPr bwMode="auto">
            <a:xfrm>
              <a:off x="2532" y="3680"/>
              <a:ext cx="570" cy="179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lIns="47625" tIns="19050" rIns="47625" bIns="19050">
              <a:spAutoFit/>
            </a:bodyPr>
            <a:lstStyle/>
            <a:p>
              <a:pPr marL="342900" indent="-342900" eaLnBrk="0" hangingPunct="0">
                <a:lnSpc>
                  <a:spcPct val="109000"/>
                </a:lnSpc>
                <a:spcAft>
                  <a:spcPct val="55000"/>
                </a:spcAft>
              </a:pPr>
              <a:r>
                <a:rPr lang="zh-CN" altLang="en-US" sz="1600" dirty="0" smtClean="0">
                  <a:latin typeface="+mj-lt"/>
                </a:rPr>
                <a:t>周</a:t>
              </a:r>
              <a:endParaRPr lang="en-US" sz="1600" dirty="0">
                <a:latin typeface="+mj-lt"/>
              </a:endParaRPr>
            </a:p>
          </p:txBody>
        </p:sp>
        <p:sp>
          <p:nvSpPr>
            <p:cNvPr id="11283" name="Rectangle 44"/>
            <p:cNvSpPr>
              <a:spLocks noChangeArrowheads="1"/>
            </p:cNvSpPr>
            <p:nvPr/>
          </p:nvSpPr>
          <p:spPr bwMode="auto">
            <a:xfrm>
              <a:off x="1426" y="3449"/>
              <a:ext cx="330" cy="179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lIns="47625" tIns="19050" rIns="47625" bIns="19050">
              <a:spAutoFit/>
            </a:bodyPr>
            <a:lstStyle/>
            <a:p>
              <a:pPr marL="342900" indent="-342900" algn="ctr" eaLnBrk="0" hangingPunct="0">
                <a:lnSpc>
                  <a:spcPct val="109000"/>
                </a:lnSpc>
                <a:spcAft>
                  <a:spcPct val="55000"/>
                </a:spcAft>
              </a:pPr>
              <a:r>
                <a:rPr lang="en-US" sz="1600">
                  <a:latin typeface="+mj-lt"/>
                </a:rPr>
                <a:t>1</a:t>
              </a:r>
            </a:p>
          </p:txBody>
        </p:sp>
        <p:sp>
          <p:nvSpPr>
            <p:cNvPr id="11284" name="Rectangle 45"/>
            <p:cNvSpPr>
              <a:spLocks noChangeArrowheads="1"/>
            </p:cNvSpPr>
            <p:nvPr/>
          </p:nvSpPr>
          <p:spPr bwMode="auto">
            <a:xfrm>
              <a:off x="1834" y="3449"/>
              <a:ext cx="330" cy="179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lIns="47625" tIns="19050" rIns="47625" bIns="19050">
              <a:spAutoFit/>
            </a:bodyPr>
            <a:lstStyle/>
            <a:p>
              <a:pPr marL="342900" indent="-342900" algn="ctr" eaLnBrk="0" hangingPunct="0">
                <a:lnSpc>
                  <a:spcPct val="109000"/>
                </a:lnSpc>
                <a:spcAft>
                  <a:spcPct val="55000"/>
                </a:spcAft>
              </a:pPr>
              <a:r>
                <a:rPr lang="en-US" sz="1600">
                  <a:latin typeface="+mj-lt"/>
                </a:rPr>
                <a:t>2</a:t>
              </a:r>
            </a:p>
          </p:txBody>
        </p:sp>
        <p:sp>
          <p:nvSpPr>
            <p:cNvPr id="11285" name="Rectangle 46"/>
            <p:cNvSpPr>
              <a:spLocks noChangeArrowheads="1"/>
            </p:cNvSpPr>
            <p:nvPr/>
          </p:nvSpPr>
          <p:spPr bwMode="auto">
            <a:xfrm>
              <a:off x="2170" y="3449"/>
              <a:ext cx="330" cy="179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lIns="47625" tIns="19050" rIns="47625" bIns="19050">
              <a:spAutoFit/>
            </a:bodyPr>
            <a:lstStyle/>
            <a:p>
              <a:pPr marL="342900" indent="-342900" algn="ctr" eaLnBrk="0" hangingPunct="0">
                <a:lnSpc>
                  <a:spcPct val="109000"/>
                </a:lnSpc>
                <a:spcAft>
                  <a:spcPct val="55000"/>
                </a:spcAft>
              </a:pPr>
              <a:r>
                <a:rPr lang="en-US" sz="1600">
                  <a:latin typeface="+mj-lt"/>
                </a:rPr>
                <a:t>3</a:t>
              </a:r>
            </a:p>
          </p:txBody>
        </p:sp>
        <p:sp>
          <p:nvSpPr>
            <p:cNvPr id="11286" name="Rectangle 47"/>
            <p:cNvSpPr>
              <a:spLocks noChangeArrowheads="1"/>
            </p:cNvSpPr>
            <p:nvPr/>
          </p:nvSpPr>
          <p:spPr bwMode="auto">
            <a:xfrm>
              <a:off x="2578" y="3449"/>
              <a:ext cx="330" cy="179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lIns="47625" tIns="19050" rIns="47625" bIns="19050">
              <a:spAutoFit/>
            </a:bodyPr>
            <a:lstStyle/>
            <a:p>
              <a:pPr marL="342900" indent="-342900" algn="ctr" eaLnBrk="0" hangingPunct="0">
                <a:lnSpc>
                  <a:spcPct val="109000"/>
                </a:lnSpc>
                <a:spcAft>
                  <a:spcPct val="55000"/>
                </a:spcAft>
              </a:pPr>
              <a:r>
                <a:rPr lang="en-US" sz="1600">
                  <a:latin typeface="+mj-lt"/>
                </a:rPr>
                <a:t>4</a:t>
              </a:r>
            </a:p>
          </p:txBody>
        </p:sp>
        <p:sp>
          <p:nvSpPr>
            <p:cNvPr id="11287" name="Rectangle 48"/>
            <p:cNvSpPr>
              <a:spLocks noChangeArrowheads="1"/>
            </p:cNvSpPr>
            <p:nvPr/>
          </p:nvSpPr>
          <p:spPr bwMode="auto">
            <a:xfrm>
              <a:off x="2962" y="3449"/>
              <a:ext cx="330" cy="179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lIns="47625" tIns="19050" rIns="47625" bIns="19050">
              <a:spAutoFit/>
            </a:bodyPr>
            <a:lstStyle/>
            <a:p>
              <a:pPr marL="342900" indent="-342900" algn="ctr" eaLnBrk="0" hangingPunct="0">
                <a:lnSpc>
                  <a:spcPct val="109000"/>
                </a:lnSpc>
                <a:spcAft>
                  <a:spcPct val="55000"/>
                </a:spcAft>
              </a:pPr>
              <a:r>
                <a:rPr lang="en-US" sz="1600">
                  <a:latin typeface="+mj-lt"/>
                </a:rPr>
                <a:t>5</a:t>
              </a:r>
            </a:p>
          </p:txBody>
        </p:sp>
        <p:sp>
          <p:nvSpPr>
            <p:cNvPr id="11288" name="Rectangle 49"/>
            <p:cNvSpPr>
              <a:spLocks noChangeArrowheads="1"/>
            </p:cNvSpPr>
            <p:nvPr/>
          </p:nvSpPr>
          <p:spPr bwMode="auto">
            <a:xfrm>
              <a:off x="3346" y="3449"/>
              <a:ext cx="330" cy="179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lIns="47625" tIns="19050" rIns="47625" bIns="19050">
              <a:spAutoFit/>
            </a:bodyPr>
            <a:lstStyle/>
            <a:p>
              <a:pPr marL="342900" indent="-342900" algn="ctr" eaLnBrk="0" hangingPunct="0">
                <a:lnSpc>
                  <a:spcPct val="109000"/>
                </a:lnSpc>
                <a:spcAft>
                  <a:spcPct val="55000"/>
                </a:spcAft>
              </a:pPr>
              <a:r>
                <a:rPr lang="en-US" sz="1600">
                  <a:latin typeface="+mj-lt"/>
                </a:rPr>
                <a:t>6</a:t>
              </a:r>
            </a:p>
          </p:txBody>
        </p:sp>
        <p:sp>
          <p:nvSpPr>
            <p:cNvPr id="11289" name="Rectangle 50"/>
            <p:cNvSpPr>
              <a:spLocks noChangeArrowheads="1"/>
            </p:cNvSpPr>
            <p:nvPr/>
          </p:nvSpPr>
          <p:spPr bwMode="auto">
            <a:xfrm>
              <a:off x="3730" y="3449"/>
              <a:ext cx="330" cy="179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lIns="47625" tIns="19050" rIns="47625" bIns="19050">
              <a:spAutoFit/>
            </a:bodyPr>
            <a:lstStyle/>
            <a:p>
              <a:pPr marL="342900" indent="-342900" algn="ctr" eaLnBrk="0" hangingPunct="0">
                <a:lnSpc>
                  <a:spcPct val="109000"/>
                </a:lnSpc>
                <a:spcAft>
                  <a:spcPct val="55000"/>
                </a:spcAft>
              </a:pPr>
              <a:r>
                <a:rPr lang="en-US" sz="1600">
                  <a:latin typeface="+mj-lt"/>
                </a:rPr>
                <a:t>7</a:t>
              </a:r>
            </a:p>
          </p:txBody>
        </p:sp>
        <p:sp>
          <p:nvSpPr>
            <p:cNvPr id="11290" name="Rectangle 51"/>
            <p:cNvSpPr>
              <a:spLocks noChangeArrowheads="1"/>
            </p:cNvSpPr>
            <p:nvPr/>
          </p:nvSpPr>
          <p:spPr bwMode="auto">
            <a:xfrm>
              <a:off x="1124" y="2247"/>
              <a:ext cx="315" cy="16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lIns="47625" tIns="19050" rIns="47625" bIns="19050">
              <a:spAutoFit/>
            </a:bodyPr>
            <a:lstStyle/>
            <a:p>
              <a:pPr marL="342900" indent="-342900" eaLnBrk="0" hangingPunct="0">
                <a:lnSpc>
                  <a:spcPct val="109000"/>
                </a:lnSpc>
                <a:spcAft>
                  <a:spcPct val="55000"/>
                </a:spcAft>
              </a:pPr>
              <a:r>
                <a:rPr lang="en-US" sz="1400">
                  <a:latin typeface="+mj-lt"/>
                </a:rPr>
                <a:t>100</a:t>
              </a:r>
            </a:p>
          </p:txBody>
        </p:sp>
        <p:sp>
          <p:nvSpPr>
            <p:cNvPr id="11291" name="Rectangle 52"/>
            <p:cNvSpPr>
              <a:spLocks noChangeArrowheads="1"/>
            </p:cNvSpPr>
            <p:nvPr/>
          </p:nvSpPr>
          <p:spPr bwMode="auto">
            <a:xfrm>
              <a:off x="1181" y="2752"/>
              <a:ext cx="315" cy="16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lIns="47625" tIns="19050" rIns="47625" bIns="19050">
              <a:spAutoFit/>
            </a:bodyPr>
            <a:lstStyle/>
            <a:p>
              <a:pPr marL="342900" indent="-342900" eaLnBrk="0" hangingPunct="0">
                <a:lnSpc>
                  <a:spcPct val="109000"/>
                </a:lnSpc>
                <a:spcAft>
                  <a:spcPct val="55000"/>
                </a:spcAft>
              </a:pPr>
              <a:r>
                <a:rPr lang="en-US" sz="1400">
                  <a:latin typeface="+mj-lt"/>
                </a:rPr>
                <a:t>50</a:t>
              </a:r>
            </a:p>
          </p:txBody>
        </p:sp>
      </p:grpSp>
    </p:spTree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Title 7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答案</a:t>
            </a:r>
            <a:r>
              <a:rPr lang="en-US" dirty="0" smtClean="0"/>
              <a:t>: </a:t>
            </a:r>
            <a:r>
              <a:rPr lang="zh-CN" altLang="en-US" dirty="0" smtClean="0"/>
              <a:t>订单策略</a:t>
            </a:r>
            <a:endParaRPr lang="en-US" dirty="0"/>
          </a:p>
        </p:txBody>
      </p:sp>
      <p:sp>
        <p:nvSpPr>
          <p:cNvPr id="9421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QS-PL-840</a:t>
            </a:r>
          </a:p>
        </p:txBody>
      </p:sp>
      <p:sp>
        <p:nvSpPr>
          <p:cNvPr id="94213" name="Rectangle 5"/>
          <p:cNvSpPr>
            <a:spLocks noChangeArrowheads="1"/>
          </p:cNvSpPr>
          <p:nvPr/>
        </p:nvSpPr>
        <p:spPr bwMode="auto">
          <a:xfrm>
            <a:off x="4376738" y="788988"/>
            <a:ext cx="95250" cy="5778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grpSp>
        <p:nvGrpSpPr>
          <p:cNvPr id="75" name="Group 74"/>
          <p:cNvGrpSpPr/>
          <p:nvPr/>
        </p:nvGrpSpPr>
        <p:grpSpPr>
          <a:xfrm>
            <a:off x="333865" y="865247"/>
            <a:ext cx="8467725" cy="5300662"/>
            <a:chOff x="381000" y="1176338"/>
            <a:chExt cx="8467725" cy="5300662"/>
          </a:xfrm>
        </p:grpSpPr>
        <p:sp>
          <p:nvSpPr>
            <p:cNvPr id="525316" name="Rectangle 4"/>
            <p:cNvSpPr>
              <a:spLocks noChangeArrowheads="1"/>
            </p:cNvSpPr>
            <p:nvPr/>
          </p:nvSpPr>
          <p:spPr bwMode="auto">
            <a:xfrm>
              <a:off x="530225" y="1176338"/>
              <a:ext cx="8083550" cy="5273675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94214" name="Rectangle 6"/>
            <p:cNvSpPr>
              <a:spLocks noChangeArrowheads="1"/>
            </p:cNvSpPr>
            <p:nvPr/>
          </p:nvSpPr>
          <p:spPr bwMode="auto">
            <a:xfrm>
              <a:off x="4538663" y="1246188"/>
              <a:ext cx="77787" cy="57785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94215" name="Rectangle 7"/>
            <p:cNvSpPr>
              <a:spLocks noChangeArrowheads="1"/>
            </p:cNvSpPr>
            <p:nvPr/>
          </p:nvSpPr>
          <p:spPr bwMode="auto">
            <a:xfrm>
              <a:off x="381000" y="1220788"/>
              <a:ext cx="8467725" cy="525621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lIns="47625" tIns="19050" rIns="47625" bIns="19050">
              <a:spAutoFit/>
            </a:bodyPr>
            <a:lstStyle/>
            <a:p>
              <a:pPr eaLnBrk="0" hangingPunct="0">
                <a:tabLst>
                  <a:tab pos="214313" algn="l"/>
                  <a:tab pos="2727325" algn="ctr"/>
                  <a:tab pos="3429000" algn="ctr"/>
                  <a:tab pos="4000500" algn="ctr"/>
                  <a:tab pos="4572000" algn="ctr"/>
                  <a:tab pos="5143500" algn="ctr"/>
                  <a:tab pos="5715000" algn="ctr"/>
                  <a:tab pos="6286500" algn="ctr"/>
                  <a:tab pos="6858000" algn="ctr"/>
                  <a:tab pos="7429500" algn="ctr"/>
                  <a:tab pos="8001000" algn="ctr"/>
                </a:tabLst>
              </a:pPr>
              <a:r>
                <a:rPr lang="en-US" sz="1800" dirty="0">
                  <a:latin typeface="+mj-lt"/>
                </a:rPr>
                <a:t>	</a:t>
              </a:r>
              <a:r>
                <a:rPr lang="zh-CN" altLang="en-US" sz="1800" dirty="0" smtClean="0">
                  <a:latin typeface="+mj-lt"/>
                </a:rPr>
                <a:t>期间</a:t>
              </a:r>
              <a:r>
                <a:rPr lang="en-US" sz="1800" dirty="0">
                  <a:latin typeface="+mj-lt"/>
                </a:rPr>
                <a:t>	1	2	3	4	5	6	7	8	9	10</a:t>
              </a:r>
            </a:p>
            <a:p>
              <a:pPr eaLnBrk="0" hangingPunct="0">
                <a:tabLst>
                  <a:tab pos="214313" algn="l"/>
                  <a:tab pos="2727325" algn="ctr"/>
                  <a:tab pos="3429000" algn="ctr"/>
                  <a:tab pos="4000500" algn="ctr"/>
                  <a:tab pos="4572000" algn="ctr"/>
                  <a:tab pos="5143500" algn="ctr"/>
                  <a:tab pos="5715000" algn="ctr"/>
                  <a:tab pos="6286500" algn="ctr"/>
                  <a:tab pos="6858000" algn="ctr"/>
                  <a:tab pos="7429500" algn="ctr"/>
                  <a:tab pos="8001000" algn="ctr"/>
                </a:tabLst>
              </a:pPr>
              <a:endParaRPr lang="en-US" sz="1800" dirty="0">
                <a:latin typeface="+mj-lt"/>
              </a:endParaRPr>
            </a:p>
            <a:p>
              <a:pPr eaLnBrk="0" hangingPunct="0">
                <a:tabLst>
                  <a:tab pos="214313" algn="l"/>
                  <a:tab pos="2727325" algn="ctr"/>
                  <a:tab pos="3429000" algn="ctr"/>
                  <a:tab pos="4000500" algn="ctr"/>
                  <a:tab pos="4572000" algn="ctr"/>
                  <a:tab pos="5143500" algn="ctr"/>
                  <a:tab pos="5715000" algn="ctr"/>
                  <a:tab pos="6286500" algn="ctr"/>
                  <a:tab pos="6858000" algn="ctr"/>
                  <a:tab pos="7429500" algn="ctr"/>
                  <a:tab pos="8001000" algn="ctr"/>
                </a:tabLst>
              </a:pPr>
              <a:r>
                <a:rPr lang="en-US" sz="1800" dirty="0">
                  <a:latin typeface="+mj-lt"/>
                </a:rPr>
                <a:t>	</a:t>
              </a:r>
              <a:r>
                <a:rPr lang="zh-CN" altLang="en-US" sz="1800" dirty="0" smtClean="0">
                  <a:latin typeface="+mj-lt"/>
                </a:rPr>
                <a:t>需求</a:t>
              </a:r>
              <a:r>
                <a:rPr lang="en-US" sz="1800" dirty="0">
                  <a:latin typeface="+mj-lt"/>
                </a:rPr>
                <a:t>	25	30	20	35	25	30	25	35	30	25</a:t>
              </a:r>
              <a:endParaRPr lang="en-US" sz="1800" b="0" dirty="0">
                <a:latin typeface="+mj-lt"/>
              </a:endParaRPr>
            </a:p>
            <a:p>
              <a:pPr eaLnBrk="0" hangingPunct="0">
                <a:tabLst>
                  <a:tab pos="214313" algn="l"/>
                  <a:tab pos="2727325" algn="ctr"/>
                  <a:tab pos="3429000" algn="ctr"/>
                  <a:tab pos="4000500" algn="ctr"/>
                  <a:tab pos="4572000" algn="ctr"/>
                  <a:tab pos="5143500" algn="ctr"/>
                  <a:tab pos="5715000" algn="ctr"/>
                  <a:tab pos="6286500" algn="ctr"/>
                  <a:tab pos="6858000" algn="ctr"/>
                  <a:tab pos="7429500" algn="ctr"/>
                  <a:tab pos="8001000" algn="ctr"/>
                </a:tabLst>
              </a:pPr>
              <a:endParaRPr lang="en-US" sz="1800" b="0" dirty="0">
                <a:latin typeface="+mj-lt"/>
              </a:endParaRPr>
            </a:p>
            <a:p>
              <a:pPr eaLnBrk="0" hangingPunct="0">
                <a:tabLst>
                  <a:tab pos="214313" algn="l"/>
                  <a:tab pos="2727325" algn="ctr"/>
                  <a:tab pos="3429000" algn="ctr"/>
                  <a:tab pos="4000500" algn="ctr"/>
                  <a:tab pos="4572000" algn="ctr"/>
                  <a:tab pos="5143500" algn="ctr"/>
                  <a:tab pos="5715000" algn="ctr"/>
                  <a:tab pos="6286500" algn="ctr"/>
                  <a:tab pos="6858000" algn="ctr"/>
                  <a:tab pos="7429500" algn="ctr"/>
                  <a:tab pos="8001000" algn="ctr"/>
                </a:tabLst>
              </a:pPr>
              <a:endParaRPr lang="en-US" sz="1800" b="0" dirty="0">
                <a:latin typeface="+mj-lt"/>
              </a:endParaRPr>
            </a:p>
            <a:p>
              <a:pPr eaLnBrk="0" hangingPunct="0">
                <a:tabLst>
                  <a:tab pos="214313" algn="l"/>
                  <a:tab pos="2727325" algn="ctr"/>
                  <a:tab pos="3429000" algn="ctr"/>
                  <a:tab pos="4000500" algn="ctr"/>
                  <a:tab pos="4572000" algn="ctr"/>
                  <a:tab pos="5143500" algn="ctr"/>
                  <a:tab pos="5715000" algn="ctr"/>
                  <a:tab pos="6286500" algn="ctr"/>
                  <a:tab pos="6858000" algn="ctr"/>
                  <a:tab pos="7429500" algn="ctr"/>
                  <a:tab pos="8001000" algn="ctr"/>
                </a:tabLst>
              </a:pPr>
              <a:r>
                <a:rPr lang="en-US" sz="1800" b="0" dirty="0">
                  <a:latin typeface="+mj-lt"/>
                </a:rPr>
                <a:t>	</a:t>
              </a:r>
              <a:r>
                <a:rPr lang="en-US" sz="1800" dirty="0">
                  <a:latin typeface="+mj-lt"/>
                </a:rPr>
                <a:t>LFL</a:t>
              </a:r>
              <a:r>
                <a:rPr lang="en-US" sz="1800" b="0" dirty="0">
                  <a:latin typeface="+mj-lt"/>
                </a:rPr>
                <a:t>	</a:t>
              </a:r>
            </a:p>
            <a:p>
              <a:pPr eaLnBrk="0" hangingPunct="0">
                <a:tabLst>
                  <a:tab pos="214313" algn="l"/>
                  <a:tab pos="2727325" algn="ctr"/>
                  <a:tab pos="3429000" algn="ctr"/>
                  <a:tab pos="4000500" algn="ctr"/>
                  <a:tab pos="4572000" algn="ctr"/>
                  <a:tab pos="5143500" algn="ctr"/>
                  <a:tab pos="5715000" algn="ctr"/>
                  <a:tab pos="6286500" algn="ctr"/>
                  <a:tab pos="6858000" algn="ctr"/>
                  <a:tab pos="7429500" algn="ctr"/>
                  <a:tab pos="8001000" algn="ctr"/>
                </a:tabLst>
              </a:pPr>
              <a:endParaRPr lang="en-US" sz="1800" b="0" dirty="0">
                <a:latin typeface="+mj-lt"/>
              </a:endParaRPr>
            </a:p>
            <a:p>
              <a:pPr eaLnBrk="0" hangingPunct="0">
                <a:tabLst>
                  <a:tab pos="214313" algn="l"/>
                  <a:tab pos="2727325" algn="ctr"/>
                  <a:tab pos="3429000" algn="ctr"/>
                  <a:tab pos="4000500" algn="ctr"/>
                  <a:tab pos="4572000" algn="ctr"/>
                  <a:tab pos="5143500" algn="ctr"/>
                  <a:tab pos="5715000" algn="ctr"/>
                  <a:tab pos="6286500" algn="ctr"/>
                  <a:tab pos="6858000" algn="ctr"/>
                  <a:tab pos="7429500" algn="ctr"/>
                  <a:tab pos="8001000" algn="ctr"/>
                </a:tabLst>
              </a:pPr>
              <a:endParaRPr lang="en-US" sz="1800" b="0" dirty="0">
                <a:latin typeface="+mj-lt"/>
              </a:endParaRPr>
            </a:p>
            <a:p>
              <a:pPr eaLnBrk="0" hangingPunct="0">
                <a:tabLst>
                  <a:tab pos="214313" algn="l"/>
                  <a:tab pos="2727325" algn="ctr"/>
                  <a:tab pos="3429000" algn="ctr"/>
                  <a:tab pos="4000500" algn="ctr"/>
                  <a:tab pos="4572000" algn="ctr"/>
                  <a:tab pos="5143500" algn="ctr"/>
                  <a:tab pos="5715000" algn="ctr"/>
                  <a:tab pos="6286500" algn="ctr"/>
                  <a:tab pos="6858000" algn="ctr"/>
                  <a:tab pos="7429500" algn="ctr"/>
                  <a:tab pos="8001000" algn="ctr"/>
                </a:tabLst>
              </a:pPr>
              <a:r>
                <a:rPr lang="en-US" sz="1800" b="0" dirty="0">
                  <a:latin typeface="+mj-lt"/>
                </a:rPr>
                <a:t>	</a:t>
              </a:r>
              <a:r>
                <a:rPr lang="en-US" sz="1800" dirty="0">
                  <a:latin typeface="+mj-lt"/>
                </a:rPr>
                <a:t>FOQ = 35	</a:t>
              </a:r>
              <a:endParaRPr lang="en-US" sz="1800" b="0" dirty="0">
                <a:latin typeface="+mj-lt"/>
              </a:endParaRPr>
            </a:p>
            <a:p>
              <a:pPr eaLnBrk="0" hangingPunct="0">
                <a:tabLst>
                  <a:tab pos="214313" algn="l"/>
                  <a:tab pos="2727325" algn="ctr"/>
                  <a:tab pos="3429000" algn="ctr"/>
                  <a:tab pos="4000500" algn="ctr"/>
                  <a:tab pos="4572000" algn="ctr"/>
                  <a:tab pos="5143500" algn="ctr"/>
                  <a:tab pos="5715000" algn="ctr"/>
                  <a:tab pos="6286500" algn="ctr"/>
                  <a:tab pos="6858000" algn="ctr"/>
                  <a:tab pos="7429500" algn="ctr"/>
                  <a:tab pos="8001000" algn="ctr"/>
                </a:tabLst>
              </a:pPr>
              <a:endParaRPr lang="en-US" sz="1800" b="0" dirty="0">
                <a:latin typeface="+mj-lt"/>
              </a:endParaRPr>
            </a:p>
            <a:p>
              <a:pPr eaLnBrk="0" hangingPunct="0">
                <a:tabLst>
                  <a:tab pos="214313" algn="l"/>
                  <a:tab pos="2727325" algn="ctr"/>
                  <a:tab pos="3429000" algn="ctr"/>
                  <a:tab pos="4000500" algn="ctr"/>
                  <a:tab pos="4572000" algn="ctr"/>
                  <a:tab pos="5143500" algn="ctr"/>
                  <a:tab pos="5715000" algn="ctr"/>
                  <a:tab pos="6286500" algn="ctr"/>
                  <a:tab pos="6858000" algn="ctr"/>
                  <a:tab pos="7429500" algn="ctr"/>
                  <a:tab pos="8001000" algn="ctr"/>
                </a:tabLst>
              </a:pPr>
              <a:endParaRPr lang="en-US" sz="1800" b="0" dirty="0">
                <a:latin typeface="+mj-lt"/>
              </a:endParaRPr>
            </a:p>
            <a:p>
              <a:pPr eaLnBrk="0" hangingPunct="0">
                <a:tabLst>
                  <a:tab pos="214313" algn="l"/>
                  <a:tab pos="2727325" algn="ctr"/>
                  <a:tab pos="3429000" algn="ctr"/>
                  <a:tab pos="4000500" algn="ctr"/>
                  <a:tab pos="4572000" algn="ctr"/>
                  <a:tab pos="5143500" algn="ctr"/>
                  <a:tab pos="5715000" algn="ctr"/>
                  <a:tab pos="6286500" algn="ctr"/>
                  <a:tab pos="6858000" algn="ctr"/>
                  <a:tab pos="7429500" algn="ctr"/>
                  <a:tab pos="8001000" algn="ctr"/>
                </a:tabLst>
              </a:pPr>
              <a:r>
                <a:rPr lang="en-US" sz="1800" b="0" dirty="0">
                  <a:latin typeface="+mj-lt"/>
                </a:rPr>
                <a:t>	</a:t>
              </a:r>
              <a:r>
                <a:rPr lang="en-US" sz="1800" dirty="0">
                  <a:latin typeface="+mj-lt"/>
                </a:rPr>
                <a:t>POQ	</a:t>
              </a:r>
            </a:p>
            <a:p>
              <a:pPr eaLnBrk="0" hangingPunct="0">
                <a:tabLst>
                  <a:tab pos="214313" algn="l"/>
                  <a:tab pos="2727325" algn="ctr"/>
                  <a:tab pos="3429000" algn="ctr"/>
                  <a:tab pos="4000500" algn="ctr"/>
                  <a:tab pos="4572000" algn="ctr"/>
                  <a:tab pos="5143500" algn="ctr"/>
                  <a:tab pos="5715000" algn="ctr"/>
                  <a:tab pos="6286500" algn="ctr"/>
                  <a:tab pos="6858000" algn="ctr"/>
                  <a:tab pos="7429500" algn="ctr"/>
                  <a:tab pos="8001000" algn="ctr"/>
                </a:tabLst>
              </a:pPr>
              <a:r>
                <a:rPr lang="en-US" sz="1800" dirty="0">
                  <a:latin typeface="+mj-lt"/>
                </a:rPr>
                <a:t>	2 periods</a:t>
              </a:r>
              <a:endParaRPr lang="en-US" sz="1800" b="0" dirty="0">
                <a:latin typeface="+mj-lt"/>
              </a:endParaRPr>
            </a:p>
            <a:p>
              <a:pPr eaLnBrk="0" hangingPunct="0">
                <a:tabLst>
                  <a:tab pos="214313" algn="l"/>
                  <a:tab pos="2727325" algn="ctr"/>
                  <a:tab pos="3429000" algn="ctr"/>
                  <a:tab pos="4000500" algn="ctr"/>
                  <a:tab pos="4572000" algn="ctr"/>
                  <a:tab pos="5143500" algn="ctr"/>
                  <a:tab pos="5715000" algn="ctr"/>
                  <a:tab pos="6286500" algn="ctr"/>
                  <a:tab pos="6858000" algn="ctr"/>
                  <a:tab pos="7429500" algn="ctr"/>
                  <a:tab pos="8001000" algn="ctr"/>
                </a:tabLst>
              </a:pPr>
              <a:endParaRPr lang="en-US" sz="1800" b="0" dirty="0">
                <a:latin typeface="+mj-lt"/>
              </a:endParaRPr>
            </a:p>
            <a:p>
              <a:pPr eaLnBrk="0" hangingPunct="0">
                <a:tabLst>
                  <a:tab pos="214313" algn="l"/>
                  <a:tab pos="2727325" algn="ctr"/>
                  <a:tab pos="3429000" algn="ctr"/>
                  <a:tab pos="4000500" algn="ctr"/>
                  <a:tab pos="4572000" algn="ctr"/>
                  <a:tab pos="5143500" algn="ctr"/>
                  <a:tab pos="5715000" algn="ctr"/>
                  <a:tab pos="6286500" algn="ctr"/>
                  <a:tab pos="6858000" algn="ctr"/>
                  <a:tab pos="7429500" algn="ctr"/>
                  <a:tab pos="8001000" algn="ctr"/>
                </a:tabLst>
              </a:pPr>
              <a:r>
                <a:rPr lang="en-US" sz="1800" b="0" dirty="0">
                  <a:latin typeface="+mj-lt"/>
                </a:rPr>
                <a:t>	</a:t>
              </a:r>
              <a:r>
                <a:rPr lang="en-US" sz="1800" dirty="0">
                  <a:latin typeface="+mj-lt"/>
                </a:rPr>
                <a:t>POQ - 2 periods	</a:t>
              </a:r>
            </a:p>
            <a:p>
              <a:pPr eaLnBrk="0" hangingPunct="0">
                <a:tabLst>
                  <a:tab pos="214313" algn="l"/>
                  <a:tab pos="2727325" algn="ctr"/>
                  <a:tab pos="3429000" algn="ctr"/>
                  <a:tab pos="4000500" algn="ctr"/>
                  <a:tab pos="4572000" algn="ctr"/>
                  <a:tab pos="5143500" algn="ctr"/>
                  <a:tab pos="5715000" algn="ctr"/>
                  <a:tab pos="6286500" algn="ctr"/>
                  <a:tab pos="6858000" algn="ctr"/>
                  <a:tab pos="7429500" algn="ctr"/>
                  <a:tab pos="8001000" algn="ctr"/>
                </a:tabLst>
              </a:pPr>
              <a:r>
                <a:rPr lang="en-US" sz="1800" dirty="0">
                  <a:latin typeface="+mj-lt"/>
                </a:rPr>
                <a:t>	Min. Qty. = 60</a:t>
              </a:r>
            </a:p>
            <a:p>
              <a:pPr eaLnBrk="0" hangingPunct="0">
                <a:tabLst>
                  <a:tab pos="214313" algn="l"/>
                  <a:tab pos="2727325" algn="ctr"/>
                  <a:tab pos="3429000" algn="ctr"/>
                  <a:tab pos="4000500" algn="ctr"/>
                  <a:tab pos="4572000" algn="ctr"/>
                  <a:tab pos="5143500" algn="ctr"/>
                  <a:tab pos="5715000" algn="ctr"/>
                  <a:tab pos="6286500" algn="ctr"/>
                  <a:tab pos="6858000" algn="ctr"/>
                  <a:tab pos="7429500" algn="ctr"/>
                  <a:tab pos="8001000" algn="ctr"/>
                </a:tabLst>
              </a:pPr>
              <a:endParaRPr lang="en-US" sz="1800" b="0" dirty="0">
                <a:latin typeface="+mj-lt"/>
              </a:endParaRPr>
            </a:p>
            <a:p>
              <a:pPr eaLnBrk="0" hangingPunct="0">
                <a:tabLst>
                  <a:tab pos="214313" algn="l"/>
                  <a:tab pos="2727325" algn="ctr"/>
                  <a:tab pos="3429000" algn="ctr"/>
                  <a:tab pos="4000500" algn="ctr"/>
                  <a:tab pos="4572000" algn="ctr"/>
                  <a:tab pos="5143500" algn="ctr"/>
                  <a:tab pos="5715000" algn="ctr"/>
                  <a:tab pos="6286500" algn="ctr"/>
                  <a:tab pos="6858000" algn="ctr"/>
                  <a:tab pos="7429500" algn="ctr"/>
                  <a:tab pos="8001000" algn="ctr"/>
                </a:tabLst>
              </a:pPr>
              <a:r>
                <a:rPr lang="en-US" sz="1800" b="0" dirty="0">
                  <a:latin typeface="+mj-lt"/>
                </a:rPr>
                <a:t>	</a:t>
              </a:r>
              <a:r>
                <a:rPr lang="en-US" sz="1800" dirty="0">
                  <a:latin typeface="+mj-lt"/>
                </a:rPr>
                <a:t>POQ - 2 periods	</a:t>
              </a:r>
            </a:p>
            <a:p>
              <a:pPr eaLnBrk="0" hangingPunct="0">
                <a:tabLst>
                  <a:tab pos="214313" algn="l"/>
                  <a:tab pos="2727325" algn="ctr"/>
                  <a:tab pos="3429000" algn="ctr"/>
                  <a:tab pos="4000500" algn="ctr"/>
                  <a:tab pos="4572000" algn="ctr"/>
                  <a:tab pos="5143500" algn="ctr"/>
                  <a:tab pos="5715000" algn="ctr"/>
                  <a:tab pos="6286500" algn="ctr"/>
                  <a:tab pos="6858000" algn="ctr"/>
                  <a:tab pos="7429500" algn="ctr"/>
                  <a:tab pos="8001000" algn="ctr"/>
                </a:tabLst>
              </a:pPr>
              <a:r>
                <a:rPr lang="en-US" sz="1800" dirty="0">
                  <a:latin typeface="+mj-lt"/>
                </a:rPr>
                <a:t>	Multi. Qty. = 25</a:t>
              </a:r>
            </a:p>
          </p:txBody>
        </p:sp>
        <p:sp>
          <p:nvSpPr>
            <p:cNvPr id="94216" name="Line 8"/>
            <p:cNvSpPr>
              <a:spLocks noChangeShapeType="1"/>
            </p:cNvSpPr>
            <p:nvPr/>
          </p:nvSpPr>
          <p:spPr bwMode="auto">
            <a:xfrm>
              <a:off x="2870200" y="1189038"/>
              <a:ext cx="0" cy="5248275"/>
            </a:xfrm>
            <a:prstGeom prst="line">
              <a:avLst/>
            </a:prstGeom>
            <a:noFill/>
            <a:ln w="38100" cmpd="dbl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94217" name="Line 9"/>
            <p:cNvSpPr>
              <a:spLocks noChangeShapeType="1"/>
            </p:cNvSpPr>
            <p:nvPr/>
          </p:nvSpPr>
          <p:spPr bwMode="auto">
            <a:xfrm>
              <a:off x="3498850" y="1176338"/>
              <a:ext cx="0" cy="527367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94218" name="Line 10"/>
            <p:cNvSpPr>
              <a:spLocks noChangeShapeType="1"/>
            </p:cNvSpPr>
            <p:nvPr/>
          </p:nvSpPr>
          <p:spPr bwMode="auto">
            <a:xfrm>
              <a:off x="4130675" y="1176338"/>
              <a:ext cx="0" cy="527367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94219" name="Line 11"/>
            <p:cNvSpPr>
              <a:spLocks noChangeShapeType="1"/>
            </p:cNvSpPr>
            <p:nvPr/>
          </p:nvSpPr>
          <p:spPr bwMode="auto">
            <a:xfrm>
              <a:off x="4713288" y="1176338"/>
              <a:ext cx="0" cy="527367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94220" name="Line 12"/>
            <p:cNvSpPr>
              <a:spLocks noChangeShapeType="1"/>
            </p:cNvSpPr>
            <p:nvPr/>
          </p:nvSpPr>
          <p:spPr bwMode="auto">
            <a:xfrm>
              <a:off x="5273675" y="1176338"/>
              <a:ext cx="0" cy="527367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94221" name="Line 13"/>
            <p:cNvSpPr>
              <a:spLocks noChangeShapeType="1"/>
            </p:cNvSpPr>
            <p:nvPr/>
          </p:nvSpPr>
          <p:spPr bwMode="auto">
            <a:xfrm>
              <a:off x="5845175" y="1176338"/>
              <a:ext cx="0" cy="527367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94222" name="Line 14"/>
            <p:cNvSpPr>
              <a:spLocks noChangeShapeType="1"/>
            </p:cNvSpPr>
            <p:nvPr/>
          </p:nvSpPr>
          <p:spPr bwMode="auto">
            <a:xfrm>
              <a:off x="6416675" y="1176338"/>
              <a:ext cx="0" cy="527367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94223" name="Line 15"/>
            <p:cNvSpPr>
              <a:spLocks noChangeShapeType="1"/>
            </p:cNvSpPr>
            <p:nvPr/>
          </p:nvSpPr>
          <p:spPr bwMode="auto">
            <a:xfrm>
              <a:off x="6999288" y="1176338"/>
              <a:ext cx="0" cy="527367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94224" name="Line 16"/>
            <p:cNvSpPr>
              <a:spLocks noChangeShapeType="1"/>
            </p:cNvSpPr>
            <p:nvPr/>
          </p:nvSpPr>
          <p:spPr bwMode="auto">
            <a:xfrm>
              <a:off x="7583488" y="1176338"/>
              <a:ext cx="0" cy="527367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94225" name="Line 17"/>
            <p:cNvSpPr>
              <a:spLocks noChangeShapeType="1"/>
            </p:cNvSpPr>
            <p:nvPr/>
          </p:nvSpPr>
          <p:spPr bwMode="auto">
            <a:xfrm>
              <a:off x="8142288" y="1176338"/>
              <a:ext cx="0" cy="527367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94226" name="Line 18"/>
            <p:cNvSpPr>
              <a:spLocks noChangeShapeType="1"/>
            </p:cNvSpPr>
            <p:nvPr/>
          </p:nvSpPr>
          <p:spPr bwMode="auto">
            <a:xfrm>
              <a:off x="530225" y="1635125"/>
              <a:ext cx="807243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94227" name="Line 19"/>
            <p:cNvSpPr>
              <a:spLocks noChangeShapeType="1"/>
            </p:cNvSpPr>
            <p:nvPr/>
          </p:nvSpPr>
          <p:spPr bwMode="auto">
            <a:xfrm>
              <a:off x="542925" y="2287588"/>
              <a:ext cx="8047038" cy="0"/>
            </a:xfrm>
            <a:prstGeom prst="line">
              <a:avLst/>
            </a:prstGeom>
            <a:noFill/>
            <a:ln w="38100" cmpd="dbl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94228" name="Line 20"/>
            <p:cNvSpPr>
              <a:spLocks noChangeShapeType="1"/>
            </p:cNvSpPr>
            <p:nvPr/>
          </p:nvSpPr>
          <p:spPr bwMode="auto">
            <a:xfrm>
              <a:off x="530225" y="3109913"/>
              <a:ext cx="807243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94229" name="Line 21"/>
            <p:cNvSpPr>
              <a:spLocks noChangeShapeType="1"/>
            </p:cNvSpPr>
            <p:nvPr/>
          </p:nvSpPr>
          <p:spPr bwMode="auto">
            <a:xfrm>
              <a:off x="530225" y="3954463"/>
              <a:ext cx="807243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94230" name="Line 22"/>
            <p:cNvSpPr>
              <a:spLocks noChangeShapeType="1"/>
            </p:cNvSpPr>
            <p:nvPr/>
          </p:nvSpPr>
          <p:spPr bwMode="auto">
            <a:xfrm>
              <a:off x="530225" y="4906963"/>
              <a:ext cx="807243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94231" name="Line 23"/>
            <p:cNvSpPr>
              <a:spLocks noChangeShapeType="1"/>
            </p:cNvSpPr>
            <p:nvPr/>
          </p:nvSpPr>
          <p:spPr bwMode="auto">
            <a:xfrm>
              <a:off x="530225" y="5753100"/>
              <a:ext cx="807243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94232" name="Rectangle 24"/>
            <p:cNvSpPr>
              <a:spLocks noChangeArrowheads="1"/>
            </p:cNvSpPr>
            <p:nvPr/>
          </p:nvSpPr>
          <p:spPr bwMode="auto">
            <a:xfrm>
              <a:off x="2922588" y="2501900"/>
              <a:ext cx="439224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>
                  <a:latin typeface="+mj-lt"/>
                </a:rPr>
                <a:t>25</a:t>
              </a:r>
            </a:p>
          </p:txBody>
        </p:sp>
        <p:sp>
          <p:nvSpPr>
            <p:cNvPr id="94233" name="Rectangle 25"/>
            <p:cNvSpPr>
              <a:spLocks noChangeArrowheads="1"/>
            </p:cNvSpPr>
            <p:nvPr/>
          </p:nvSpPr>
          <p:spPr bwMode="auto">
            <a:xfrm>
              <a:off x="8113713" y="2501900"/>
              <a:ext cx="439224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>
                  <a:latin typeface="+mj-lt"/>
                </a:rPr>
                <a:t>25</a:t>
              </a:r>
            </a:p>
          </p:txBody>
        </p:sp>
        <p:sp>
          <p:nvSpPr>
            <p:cNvPr id="94234" name="Rectangle 26"/>
            <p:cNvSpPr>
              <a:spLocks noChangeArrowheads="1"/>
            </p:cNvSpPr>
            <p:nvPr/>
          </p:nvSpPr>
          <p:spPr bwMode="auto">
            <a:xfrm>
              <a:off x="2922588" y="3349625"/>
              <a:ext cx="439224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>
                  <a:latin typeface="+mj-lt"/>
                </a:rPr>
                <a:t>35</a:t>
              </a:r>
            </a:p>
          </p:txBody>
        </p:sp>
        <p:sp>
          <p:nvSpPr>
            <p:cNvPr id="94235" name="Rectangle 27"/>
            <p:cNvSpPr>
              <a:spLocks noChangeArrowheads="1"/>
            </p:cNvSpPr>
            <p:nvPr/>
          </p:nvSpPr>
          <p:spPr bwMode="auto">
            <a:xfrm>
              <a:off x="7618413" y="2501900"/>
              <a:ext cx="439224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>
                  <a:latin typeface="+mj-lt"/>
                </a:rPr>
                <a:t>30</a:t>
              </a:r>
            </a:p>
          </p:txBody>
        </p:sp>
        <p:sp>
          <p:nvSpPr>
            <p:cNvPr id="94236" name="Rectangle 28"/>
            <p:cNvSpPr>
              <a:spLocks noChangeArrowheads="1"/>
            </p:cNvSpPr>
            <p:nvPr/>
          </p:nvSpPr>
          <p:spPr bwMode="auto">
            <a:xfrm>
              <a:off x="7032625" y="2501900"/>
              <a:ext cx="439224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>
                  <a:latin typeface="+mj-lt"/>
                </a:rPr>
                <a:t>35</a:t>
              </a:r>
            </a:p>
          </p:txBody>
        </p:sp>
        <p:sp>
          <p:nvSpPr>
            <p:cNvPr id="94237" name="Rectangle 29"/>
            <p:cNvSpPr>
              <a:spLocks noChangeArrowheads="1"/>
            </p:cNvSpPr>
            <p:nvPr/>
          </p:nvSpPr>
          <p:spPr bwMode="auto">
            <a:xfrm>
              <a:off x="6437313" y="2501900"/>
              <a:ext cx="439224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>
                  <a:latin typeface="+mj-lt"/>
                </a:rPr>
                <a:t>25</a:t>
              </a:r>
            </a:p>
          </p:txBody>
        </p:sp>
        <p:sp>
          <p:nvSpPr>
            <p:cNvPr id="94238" name="Rectangle 30"/>
            <p:cNvSpPr>
              <a:spLocks noChangeArrowheads="1"/>
            </p:cNvSpPr>
            <p:nvPr/>
          </p:nvSpPr>
          <p:spPr bwMode="auto">
            <a:xfrm>
              <a:off x="5903913" y="2501900"/>
              <a:ext cx="439224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>
                  <a:latin typeface="+mj-lt"/>
                </a:rPr>
                <a:t>30</a:t>
              </a:r>
            </a:p>
          </p:txBody>
        </p:sp>
        <p:sp>
          <p:nvSpPr>
            <p:cNvPr id="94239" name="Rectangle 31"/>
            <p:cNvSpPr>
              <a:spLocks noChangeArrowheads="1"/>
            </p:cNvSpPr>
            <p:nvPr/>
          </p:nvSpPr>
          <p:spPr bwMode="auto">
            <a:xfrm>
              <a:off x="5318125" y="2501900"/>
              <a:ext cx="439224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>
                  <a:latin typeface="+mj-lt"/>
                </a:rPr>
                <a:t>25</a:t>
              </a:r>
            </a:p>
          </p:txBody>
        </p:sp>
        <p:sp>
          <p:nvSpPr>
            <p:cNvPr id="94240" name="Rectangle 32"/>
            <p:cNvSpPr>
              <a:spLocks noChangeArrowheads="1"/>
            </p:cNvSpPr>
            <p:nvPr/>
          </p:nvSpPr>
          <p:spPr bwMode="auto">
            <a:xfrm>
              <a:off x="4765675" y="2501900"/>
              <a:ext cx="439224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>
                  <a:latin typeface="+mj-lt"/>
                </a:rPr>
                <a:t>35</a:t>
              </a:r>
            </a:p>
          </p:txBody>
        </p:sp>
        <p:sp>
          <p:nvSpPr>
            <p:cNvPr id="94241" name="Rectangle 33"/>
            <p:cNvSpPr>
              <a:spLocks noChangeArrowheads="1"/>
            </p:cNvSpPr>
            <p:nvPr/>
          </p:nvSpPr>
          <p:spPr bwMode="auto">
            <a:xfrm>
              <a:off x="4165600" y="2501900"/>
              <a:ext cx="439224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>
                  <a:latin typeface="+mj-lt"/>
                </a:rPr>
                <a:t>20</a:t>
              </a:r>
            </a:p>
          </p:txBody>
        </p:sp>
        <p:sp>
          <p:nvSpPr>
            <p:cNvPr id="94242" name="Rectangle 34"/>
            <p:cNvSpPr>
              <a:spLocks noChangeArrowheads="1"/>
            </p:cNvSpPr>
            <p:nvPr/>
          </p:nvSpPr>
          <p:spPr bwMode="auto">
            <a:xfrm>
              <a:off x="3584575" y="2501900"/>
              <a:ext cx="439224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>
                  <a:latin typeface="+mj-lt"/>
                </a:rPr>
                <a:t>30</a:t>
              </a:r>
            </a:p>
          </p:txBody>
        </p:sp>
        <p:sp>
          <p:nvSpPr>
            <p:cNvPr id="94243" name="Rectangle 35"/>
            <p:cNvSpPr>
              <a:spLocks noChangeArrowheads="1"/>
            </p:cNvSpPr>
            <p:nvPr/>
          </p:nvSpPr>
          <p:spPr bwMode="auto">
            <a:xfrm>
              <a:off x="7618413" y="4267200"/>
              <a:ext cx="439224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>
                  <a:latin typeface="+mj-lt"/>
                </a:rPr>
                <a:t>55</a:t>
              </a:r>
            </a:p>
          </p:txBody>
        </p:sp>
        <p:sp>
          <p:nvSpPr>
            <p:cNvPr id="94244" name="Rectangle 36"/>
            <p:cNvSpPr>
              <a:spLocks noChangeArrowheads="1"/>
            </p:cNvSpPr>
            <p:nvPr/>
          </p:nvSpPr>
          <p:spPr bwMode="auto">
            <a:xfrm>
              <a:off x="6437313" y="4267200"/>
              <a:ext cx="439224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>
                  <a:latin typeface="+mj-lt"/>
                </a:rPr>
                <a:t>60</a:t>
              </a:r>
            </a:p>
          </p:txBody>
        </p:sp>
        <p:sp>
          <p:nvSpPr>
            <p:cNvPr id="94245" name="Rectangle 37"/>
            <p:cNvSpPr>
              <a:spLocks noChangeArrowheads="1"/>
            </p:cNvSpPr>
            <p:nvPr/>
          </p:nvSpPr>
          <p:spPr bwMode="auto">
            <a:xfrm>
              <a:off x="5318125" y="4267200"/>
              <a:ext cx="439224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>
                  <a:latin typeface="+mj-lt"/>
                </a:rPr>
                <a:t>55</a:t>
              </a:r>
            </a:p>
          </p:txBody>
        </p:sp>
        <p:sp>
          <p:nvSpPr>
            <p:cNvPr id="94246" name="Rectangle 38"/>
            <p:cNvSpPr>
              <a:spLocks noChangeArrowheads="1"/>
            </p:cNvSpPr>
            <p:nvPr/>
          </p:nvSpPr>
          <p:spPr bwMode="auto">
            <a:xfrm>
              <a:off x="4165600" y="4267200"/>
              <a:ext cx="439224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>
                  <a:latin typeface="+mj-lt"/>
                </a:rPr>
                <a:t>55</a:t>
              </a:r>
            </a:p>
          </p:txBody>
        </p:sp>
        <p:sp>
          <p:nvSpPr>
            <p:cNvPr id="94247" name="Rectangle 39"/>
            <p:cNvSpPr>
              <a:spLocks noChangeArrowheads="1"/>
            </p:cNvSpPr>
            <p:nvPr/>
          </p:nvSpPr>
          <p:spPr bwMode="auto">
            <a:xfrm>
              <a:off x="7032625" y="4267200"/>
              <a:ext cx="428625" cy="36353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>
                  <a:latin typeface="+mj-lt"/>
                </a:rPr>
                <a:t>---</a:t>
              </a:r>
            </a:p>
          </p:txBody>
        </p:sp>
        <p:sp>
          <p:nvSpPr>
            <p:cNvPr id="94248" name="Rectangle 40"/>
            <p:cNvSpPr>
              <a:spLocks noChangeArrowheads="1"/>
            </p:cNvSpPr>
            <p:nvPr/>
          </p:nvSpPr>
          <p:spPr bwMode="auto">
            <a:xfrm>
              <a:off x="5903913" y="4267200"/>
              <a:ext cx="428625" cy="36353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>
                  <a:latin typeface="+mj-lt"/>
                </a:rPr>
                <a:t>---</a:t>
              </a:r>
            </a:p>
          </p:txBody>
        </p:sp>
        <p:sp>
          <p:nvSpPr>
            <p:cNvPr id="94249" name="Rectangle 41"/>
            <p:cNvSpPr>
              <a:spLocks noChangeArrowheads="1"/>
            </p:cNvSpPr>
            <p:nvPr/>
          </p:nvSpPr>
          <p:spPr bwMode="auto">
            <a:xfrm>
              <a:off x="6437313" y="3349625"/>
              <a:ext cx="439224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>
                  <a:latin typeface="+mj-lt"/>
                </a:rPr>
                <a:t>35</a:t>
              </a:r>
            </a:p>
          </p:txBody>
        </p:sp>
        <p:sp>
          <p:nvSpPr>
            <p:cNvPr id="94250" name="Rectangle 42"/>
            <p:cNvSpPr>
              <a:spLocks noChangeArrowheads="1"/>
            </p:cNvSpPr>
            <p:nvPr/>
          </p:nvSpPr>
          <p:spPr bwMode="auto">
            <a:xfrm>
              <a:off x="8113713" y="4267200"/>
              <a:ext cx="428625" cy="36353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>
                  <a:latin typeface="+mj-lt"/>
                </a:rPr>
                <a:t>---</a:t>
              </a:r>
            </a:p>
          </p:txBody>
        </p:sp>
        <p:sp>
          <p:nvSpPr>
            <p:cNvPr id="94251" name="Rectangle 43"/>
            <p:cNvSpPr>
              <a:spLocks noChangeArrowheads="1"/>
            </p:cNvSpPr>
            <p:nvPr/>
          </p:nvSpPr>
          <p:spPr bwMode="auto">
            <a:xfrm>
              <a:off x="8113713" y="3349625"/>
              <a:ext cx="428625" cy="36353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>
                  <a:latin typeface="+mj-lt"/>
                </a:rPr>
                <a:t>---</a:t>
              </a:r>
            </a:p>
          </p:txBody>
        </p:sp>
        <p:sp>
          <p:nvSpPr>
            <p:cNvPr id="94252" name="Rectangle 44"/>
            <p:cNvSpPr>
              <a:spLocks noChangeArrowheads="1"/>
            </p:cNvSpPr>
            <p:nvPr/>
          </p:nvSpPr>
          <p:spPr bwMode="auto">
            <a:xfrm>
              <a:off x="7618413" y="3349625"/>
              <a:ext cx="439224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>
                  <a:latin typeface="+mj-lt"/>
                </a:rPr>
                <a:t>35</a:t>
              </a:r>
            </a:p>
          </p:txBody>
        </p:sp>
        <p:sp>
          <p:nvSpPr>
            <p:cNvPr id="94253" name="Rectangle 45"/>
            <p:cNvSpPr>
              <a:spLocks noChangeArrowheads="1"/>
            </p:cNvSpPr>
            <p:nvPr/>
          </p:nvSpPr>
          <p:spPr bwMode="auto">
            <a:xfrm>
              <a:off x="7032625" y="3349625"/>
              <a:ext cx="439224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>
                  <a:latin typeface="+mj-lt"/>
                </a:rPr>
                <a:t>35</a:t>
              </a:r>
            </a:p>
          </p:txBody>
        </p:sp>
        <p:sp>
          <p:nvSpPr>
            <p:cNvPr id="94254" name="Rectangle 46"/>
            <p:cNvSpPr>
              <a:spLocks noChangeArrowheads="1"/>
            </p:cNvSpPr>
            <p:nvPr/>
          </p:nvSpPr>
          <p:spPr bwMode="auto">
            <a:xfrm>
              <a:off x="2922588" y="4267200"/>
              <a:ext cx="439224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>
                  <a:latin typeface="+mj-lt"/>
                </a:rPr>
                <a:t>55</a:t>
              </a:r>
            </a:p>
          </p:txBody>
        </p:sp>
        <p:sp>
          <p:nvSpPr>
            <p:cNvPr id="94255" name="Rectangle 47"/>
            <p:cNvSpPr>
              <a:spLocks noChangeArrowheads="1"/>
            </p:cNvSpPr>
            <p:nvPr/>
          </p:nvSpPr>
          <p:spPr bwMode="auto">
            <a:xfrm>
              <a:off x="5903913" y="3349625"/>
              <a:ext cx="439224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>
                  <a:latin typeface="+mj-lt"/>
                </a:rPr>
                <a:t>35</a:t>
              </a:r>
            </a:p>
          </p:txBody>
        </p:sp>
        <p:sp>
          <p:nvSpPr>
            <p:cNvPr id="94256" name="Rectangle 48"/>
            <p:cNvSpPr>
              <a:spLocks noChangeArrowheads="1"/>
            </p:cNvSpPr>
            <p:nvPr/>
          </p:nvSpPr>
          <p:spPr bwMode="auto">
            <a:xfrm>
              <a:off x="4765675" y="4267200"/>
              <a:ext cx="428625" cy="36353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>
                  <a:latin typeface="+mj-lt"/>
                </a:rPr>
                <a:t>---</a:t>
              </a:r>
            </a:p>
          </p:txBody>
        </p:sp>
        <p:sp>
          <p:nvSpPr>
            <p:cNvPr id="94257" name="Rectangle 49"/>
            <p:cNvSpPr>
              <a:spLocks noChangeArrowheads="1"/>
            </p:cNvSpPr>
            <p:nvPr/>
          </p:nvSpPr>
          <p:spPr bwMode="auto">
            <a:xfrm>
              <a:off x="2922588" y="5905500"/>
              <a:ext cx="439224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>
                  <a:latin typeface="+mj-lt"/>
                </a:rPr>
                <a:t>75</a:t>
              </a:r>
            </a:p>
          </p:txBody>
        </p:sp>
        <p:sp>
          <p:nvSpPr>
            <p:cNvPr id="94258" name="Rectangle 50"/>
            <p:cNvSpPr>
              <a:spLocks noChangeArrowheads="1"/>
            </p:cNvSpPr>
            <p:nvPr/>
          </p:nvSpPr>
          <p:spPr bwMode="auto">
            <a:xfrm>
              <a:off x="8113713" y="5905500"/>
              <a:ext cx="439224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>
                  <a:latin typeface="+mj-lt"/>
                </a:rPr>
                <a:t>25</a:t>
              </a:r>
            </a:p>
          </p:txBody>
        </p:sp>
        <p:sp>
          <p:nvSpPr>
            <p:cNvPr id="94259" name="Rectangle 51"/>
            <p:cNvSpPr>
              <a:spLocks noChangeArrowheads="1"/>
            </p:cNvSpPr>
            <p:nvPr/>
          </p:nvSpPr>
          <p:spPr bwMode="auto">
            <a:xfrm>
              <a:off x="7618413" y="5905500"/>
              <a:ext cx="428625" cy="36353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>
                  <a:latin typeface="+mj-lt"/>
                </a:rPr>
                <a:t>---</a:t>
              </a:r>
            </a:p>
          </p:txBody>
        </p:sp>
        <p:sp>
          <p:nvSpPr>
            <p:cNvPr id="94260" name="Rectangle 52"/>
            <p:cNvSpPr>
              <a:spLocks noChangeArrowheads="1"/>
            </p:cNvSpPr>
            <p:nvPr/>
          </p:nvSpPr>
          <p:spPr bwMode="auto">
            <a:xfrm>
              <a:off x="7032625" y="5905500"/>
              <a:ext cx="439224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>
                  <a:latin typeface="+mj-lt"/>
                </a:rPr>
                <a:t>75</a:t>
              </a:r>
            </a:p>
          </p:txBody>
        </p:sp>
        <p:sp>
          <p:nvSpPr>
            <p:cNvPr id="94261" name="Rectangle 53"/>
            <p:cNvSpPr>
              <a:spLocks noChangeArrowheads="1"/>
            </p:cNvSpPr>
            <p:nvPr/>
          </p:nvSpPr>
          <p:spPr bwMode="auto">
            <a:xfrm>
              <a:off x="6437313" y="5905500"/>
              <a:ext cx="428625" cy="36353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>
                  <a:latin typeface="+mj-lt"/>
                </a:rPr>
                <a:t>---</a:t>
              </a:r>
            </a:p>
          </p:txBody>
        </p:sp>
        <p:sp>
          <p:nvSpPr>
            <p:cNvPr id="94262" name="Rectangle 54"/>
            <p:cNvSpPr>
              <a:spLocks noChangeArrowheads="1"/>
            </p:cNvSpPr>
            <p:nvPr/>
          </p:nvSpPr>
          <p:spPr bwMode="auto">
            <a:xfrm>
              <a:off x="5903913" y="5905500"/>
              <a:ext cx="439224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>
                  <a:latin typeface="+mj-lt"/>
                </a:rPr>
                <a:t>50</a:t>
              </a:r>
            </a:p>
          </p:txBody>
        </p:sp>
        <p:sp>
          <p:nvSpPr>
            <p:cNvPr id="94263" name="Rectangle 55"/>
            <p:cNvSpPr>
              <a:spLocks noChangeArrowheads="1"/>
            </p:cNvSpPr>
            <p:nvPr/>
          </p:nvSpPr>
          <p:spPr bwMode="auto">
            <a:xfrm>
              <a:off x="5318125" y="5905500"/>
              <a:ext cx="428625" cy="36353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>
                  <a:latin typeface="+mj-lt"/>
                </a:rPr>
                <a:t>---</a:t>
              </a:r>
            </a:p>
          </p:txBody>
        </p:sp>
        <p:sp>
          <p:nvSpPr>
            <p:cNvPr id="94264" name="Rectangle 56"/>
            <p:cNvSpPr>
              <a:spLocks noChangeArrowheads="1"/>
            </p:cNvSpPr>
            <p:nvPr/>
          </p:nvSpPr>
          <p:spPr bwMode="auto">
            <a:xfrm>
              <a:off x="4765675" y="5905500"/>
              <a:ext cx="439224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>
                  <a:latin typeface="+mj-lt"/>
                </a:rPr>
                <a:t>75</a:t>
              </a:r>
            </a:p>
          </p:txBody>
        </p:sp>
        <p:sp>
          <p:nvSpPr>
            <p:cNvPr id="94265" name="Rectangle 57"/>
            <p:cNvSpPr>
              <a:spLocks noChangeArrowheads="1"/>
            </p:cNvSpPr>
            <p:nvPr/>
          </p:nvSpPr>
          <p:spPr bwMode="auto">
            <a:xfrm>
              <a:off x="4165600" y="5905500"/>
              <a:ext cx="428625" cy="36353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>
                  <a:latin typeface="+mj-lt"/>
                </a:rPr>
                <a:t>---</a:t>
              </a:r>
            </a:p>
          </p:txBody>
        </p:sp>
        <p:sp>
          <p:nvSpPr>
            <p:cNvPr id="94266" name="Rectangle 58"/>
            <p:cNvSpPr>
              <a:spLocks noChangeArrowheads="1"/>
            </p:cNvSpPr>
            <p:nvPr/>
          </p:nvSpPr>
          <p:spPr bwMode="auto">
            <a:xfrm>
              <a:off x="3584575" y="5905500"/>
              <a:ext cx="428625" cy="36353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>
                  <a:latin typeface="+mj-lt"/>
                </a:rPr>
                <a:t>---</a:t>
              </a:r>
            </a:p>
          </p:txBody>
        </p:sp>
        <p:sp>
          <p:nvSpPr>
            <p:cNvPr id="94267" name="Rectangle 59"/>
            <p:cNvSpPr>
              <a:spLocks noChangeArrowheads="1"/>
            </p:cNvSpPr>
            <p:nvPr/>
          </p:nvSpPr>
          <p:spPr bwMode="auto">
            <a:xfrm>
              <a:off x="5318125" y="3349625"/>
              <a:ext cx="428625" cy="36353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>
                  <a:latin typeface="+mj-lt"/>
                </a:rPr>
                <a:t>---</a:t>
              </a:r>
            </a:p>
          </p:txBody>
        </p:sp>
        <p:sp>
          <p:nvSpPr>
            <p:cNvPr id="94268" name="Rectangle 60"/>
            <p:cNvSpPr>
              <a:spLocks noChangeArrowheads="1"/>
            </p:cNvSpPr>
            <p:nvPr/>
          </p:nvSpPr>
          <p:spPr bwMode="auto">
            <a:xfrm>
              <a:off x="3584575" y="3349625"/>
              <a:ext cx="439224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>
                  <a:latin typeface="+mj-lt"/>
                </a:rPr>
                <a:t>35</a:t>
              </a:r>
            </a:p>
          </p:txBody>
        </p:sp>
        <p:sp>
          <p:nvSpPr>
            <p:cNvPr id="94269" name="Rectangle 61"/>
            <p:cNvSpPr>
              <a:spLocks noChangeArrowheads="1"/>
            </p:cNvSpPr>
            <p:nvPr/>
          </p:nvSpPr>
          <p:spPr bwMode="auto">
            <a:xfrm>
              <a:off x="4165600" y="3349625"/>
              <a:ext cx="439224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>
                  <a:latin typeface="+mj-lt"/>
                </a:rPr>
                <a:t>35</a:t>
              </a:r>
            </a:p>
          </p:txBody>
        </p:sp>
        <p:sp>
          <p:nvSpPr>
            <p:cNvPr id="94270" name="Rectangle 62"/>
            <p:cNvSpPr>
              <a:spLocks noChangeArrowheads="1"/>
            </p:cNvSpPr>
            <p:nvPr/>
          </p:nvSpPr>
          <p:spPr bwMode="auto">
            <a:xfrm>
              <a:off x="4765675" y="3349625"/>
              <a:ext cx="439224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>
                  <a:latin typeface="+mj-lt"/>
                </a:rPr>
                <a:t>35</a:t>
              </a:r>
            </a:p>
          </p:txBody>
        </p:sp>
        <p:sp>
          <p:nvSpPr>
            <p:cNvPr id="94271" name="Rectangle 63"/>
            <p:cNvSpPr>
              <a:spLocks noChangeArrowheads="1"/>
            </p:cNvSpPr>
            <p:nvPr/>
          </p:nvSpPr>
          <p:spPr bwMode="auto">
            <a:xfrm>
              <a:off x="3584575" y="4267200"/>
              <a:ext cx="428625" cy="36353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>
                  <a:latin typeface="+mj-lt"/>
                </a:rPr>
                <a:t>---</a:t>
              </a:r>
            </a:p>
          </p:txBody>
        </p:sp>
        <p:sp>
          <p:nvSpPr>
            <p:cNvPr id="94272" name="Rectangle 64"/>
            <p:cNvSpPr>
              <a:spLocks noChangeArrowheads="1"/>
            </p:cNvSpPr>
            <p:nvPr/>
          </p:nvSpPr>
          <p:spPr bwMode="auto">
            <a:xfrm>
              <a:off x="2951163" y="5195888"/>
              <a:ext cx="439224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>
                  <a:latin typeface="+mj-lt"/>
                </a:rPr>
                <a:t>60</a:t>
              </a:r>
            </a:p>
          </p:txBody>
        </p:sp>
        <p:sp>
          <p:nvSpPr>
            <p:cNvPr id="94273" name="Rectangle 65"/>
            <p:cNvSpPr>
              <a:spLocks noChangeArrowheads="1"/>
            </p:cNvSpPr>
            <p:nvPr/>
          </p:nvSpPr>
          <p:spPr bwMode="auto">
            <a:xfrm>
              <a:off x="3613150" y="5195888"/>
              <a:ext cx="428625" cy="36353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>
                  <a:latin typeface="+mj-lt"/>
                </a:rPr>
                <a:t>---</a:t>
              </a:r>
            </a:p>
          </p:txBody>
        </p:sp>
        <p:sp>
          <p:nvSpPr>
            <p:cNvPr id="94274" name="Rectangle 66"/>
            <p:cNvSpPr>
              <a:spLocks noChangeArrowheads="1"/>
            </p:cNvSpPr>
            <p:nvPr/>
          </p:nvSpPr>
          <p:spPr bwMode="auto">
            <a:xfrm>
              <a:off x="4194175" y="5195888"/>
              <a:ext cx="439224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>
                  <a:latin typeface="+mj-lt"/>
                </a:rPr>
                <a:t>60</a:t>
              </a:r>
            </a:p>
          </p:txBody>
        </p:sp>
        <p:sp>
          <p:nvSpPr>
            <p:cNvPr id="94275" name="Rectangle 67"/>
            <p:cNvSpPr>
              <a:spLocks noChangeArrowheads="1"/>
            </p:cNvSpPr>
            <p:nvPr/>
          </p:nvSpPr>
          <p:spPr bwMode="auto">
            <a:xfrm>
              <a:off x="4794250" y="5195888"/>
              <a:ext cx="428625" cy="36353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>
                  <a:latin typeface="+mj-lt"/>
                </a:rPr>
                <a:t>---</a:t>
              </a:r>
            </a:p>
          </p:txBody>
        </p:sp>
        <p:sp>
          <p:nvSpPr>
            <p:cNvPr id="94276" name="Rectangle 68"/>
            <p:cNvSpPr>
              <a:spLocks noChangeArrowheads="1"/>
            </p:cNvSpPr>
            <p:nvPr/>
          </p:nvSpPr>
          <p:spPr bwMode="auto">
            <a:xfrm>
              <a:off x="5346700" y="5195888"/>
              <a:ext cx="439224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>
                  <a:latin typeface="+mj-lt"/>
                </a:rPr>
                <a:t>60</a:t>
              </a:r>
            </a:p>
          </p:txBody>
        </p:sp>
        <p:sp>
          <p:nvSpPr>
            <p:cNvPr id="94277" name="Rectangle 69"/>
            <p:cNvSpPr>
              <a:spLocks noChangeArrowheads="1"/>
            </p:cNvSpPr>
            <p:nvPr/>
          </p:nvSpPr>
          <p:spPr bwMode="auto">
            <a:xfrm>
              <a:off x="5932488" y="5195888"/>
              <a:ext cx="428625" cy="36353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>
                  <a:latin typeface="+mj-lt"/>
                </a:rPr>
                <a:t>---</a:t>
              </a:r>
            </a:p>
          </p:txBody>
        </p:sp>
        <p:sp>
          <p:nvSpPr>
            <p:cNvPr id="94278" name="Rectangle 70"/>
            <p:cNvSpPr>
              <a:spLocks noChangeArrowheads="1"/>
            </p:cNvSpPr>
            <p:nvPr/>
          </p:nvSpPr>
          <p:spPr bwMode="auto">
            <a:xfrm>
              <a:off x="6465888" y="5195888"/>
              <a:ext cx="439224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>
                  <a:latin typeface="+mj-lt"/>
                </a:rPr>
                <a:t>60</a:t>
              </a:r>
            </a:p>
          </p:txBody>
        </p:sp>
        <p:sp>
          <p:nvSpPr>
            <p:cNvPr id="94279" name="Rectangle 71"/>
            <p:cNvSpPr>
              <a:spLocks noChangeArrowheads="1"/>
            </p:cNvSpPr>
            <p:nvPr/>
          </p:nvSpPr>
          <p:spPr bwMode="auto">
            <a:xfrm>
              <a:off x="7061200" y="5195888"/>
              <a:ext cx="428625" cy="36353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>
                  <a:latin typeface="+mj-lt"/>
                </a:rPr>
                <a:t>---</a:t>
              </a:r>
            </a:p>
          </p:txBody>
        </p:sp>
        <p:sp>
          <p:nvSpPr>
            <p:cNvPr id="94280" name="Rectangle 72"/>
            <p:cNvSpPr>
              <a:spLocks noChangeArrowheads="1"/>
            </p:cNvSpPr>
            <p:nvPr/>
          </p:nvSpPr>
          <p:spPr bwMode="auto">
            <a:xfrm>
              <a:off x="7646988" y="5195888"/>
              <a:ext cx="439224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>
                  <a:latin typeface="+mj-lt"/>
                </a:rPr>
                <a:t>60</a:t>
              </a:r>
            </a:p>
          </p:txBody>
        </p:sp>
        <p:sp>
          <p:nvSpPr>
            <p:cNvPr id="94281" name="Rectangle 73"/>
            <p:cNvSpPr>
              <a:spLocks noChangeArrowheads="1"/>
            </p:cNvSpPr>
            <p:nvPr/>
          </p:nvSpPr>
          <p:spPr bwMode="auto">
            <a:xfrm>
              <a:off x="8142288" y="5195888"/>
              <a:ext cx="428625" cy="36353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>
                  <a:latin typeface="+mj-lt"/>
                </a:rPr>
                <a:t>---</a:t>
              </a:r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1_EX06PP_template">
  <a:themeElements>
    <a:clrScheme name="1_EX06PP_template 1">
      <a:dk1>
        <a:srgbClr val="000000"/>
      </a:dk1>
      <a:lt1>
        <a:srgbClr val="FFFFFF"/>
      </a:lt1>
      <a:dk2>
        <a:srgbClr val="5A87C6"/>
      </a:dk2>
      <a:lt2>
        <a:srgbClr val="808080"/>
      </a:lt2>
      <a:accent1>
        <a:srgbClr val="BCCEE8"/>
      </a:accent1>
      <a:accent2>
        <a:srgbClr val="67BFAB"/>
      </a:accent2>
      <a:accent3>
        <a:srgbClr val="FFFFFF"/>
      </a:accent3>
      <a:accent4>
        <a:srgbClr val="000000"/>
      </a:accent4>
      <a:accent5>
        <a:srgbClr val="DAE3F2"/>
      </a:accent5>
      <a:accent6>
        <a:srgbClr val="5DAD9B"/>
      </a:accent6>
      <a:hlink>
        <a:srgbClr val="3F6FB5"/>
      </a:hlink>
      <a:folHlink>
        <a:srgbClr val="D2D2EB"/>
      </a:folHlink>
    </a:clrScheme>
    <a:fontScheme name="1_EX06PP_templat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2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2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1_EX06PP_template 1">
        <a:dk1>
          <a:srgbClr val="000000"/>
        </a:dk1>
        <a:lt1>
          <a:srgbClr val="FFFFFF"/>
        </a:lt1>
        <a:dk2>
          <a:srgbClr val="5A87C6"/>
        </a:dk2>
        <a:lt2>
          <a:srgbClr val="808080"/>
        </a:lt2>
        <a:accent1>
          <a:srgbClr val="BCCEE8"/>
        </a:accent1>
        <a:accent2>
          <a:srgbClr val="67BFAB"/>
        </a:accent2>
        <a:accent3>
          <a:srgbClr val="FFFFFF"/>
        </a:accent3>
        <a:accent4>
          <a:srgbClr val="000000"/>
        </a:accent4>
        <a:accent5>
          <a:srgbClr val="DAE3F2"/>
        </a:accent5>
        <a:accent6>
          <a:srgbClr val="5DAD9B"/>
        </a:accent6>
        <a:hlink>
          <a:srgbClr val="3F6FB5"/>
        </a:hlink>
        <a:folHlink>
          <a:srgbClr val="D2D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QAD_corporate_presentation_template</Template>
  <TotalTime>9905</TotalTime>
  <Words>11963</Words>
  <Application>Microsoft Office PowerPoint</Application>
  <PresentationFormat>On-screen Show (4:3)</PresentationFormat>
  <Paragraphs>2121</Paragraphs>
  <Slides>90</Slides>
  <Notes>59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90</vt:i4>
      </vt:variant>
    </vt:vector>
  </HeadingPairs>
  <TitlesOfParts>
    <vt:vector size="92" baseType="lpstr">
      <vt:lpstr>1_EX06PP_template</vt:lpstr>
      <vt:lpstr>QAD 2010 Template</vt:lpstr>
      <vt:lpstr>QAD企业应用系统企业版</vt:lpstr>
      <vt:lpstr>计划: 主题</vt:lpstr>
      <vt:lpstr>计划: 学习目标</vt:lpstr>
      <vt:lpstr>计划</vt:lpstr>
      <vt:lpstr>计划概述</vt:lpstr>
      <vt:lpstr>产品类计划</vt:lpstr>
      <vt:lpstr>产成品计划: 介绍</vt:lpstr>
      <vt:lpstr>产成品: 预测</vt:lpstr>
      <vt:lpstr>产成品计划: 预测消耗</vt:lpstr>
      <vt:lpstr>产成品计划: 主计划</vt:lpstr>
      <vt:lpstr>零部件计划: MRP</vt:lpstr>
      <vt:lpstr>物料计划参数</vt:lpstr>
      <vt:lpstr>计划: 时间周期</vt:lpstr>
      <vt:lpstr>计划订单</vt:lpstr>
      <vt:lpstr>计划: 措施信息</vt:lpstr>
      <vt:lpstr>输入物料 01010</vt:lpstr>
      <vt:lpstr>预测维护</vt:lpstr>
      <vt:lpstr>查看预测工作表: 物料 01010 </vt:lpstr>
      <vt:lpstr>预测消耗</vt:lpstr>
      <vt:lpstr>Slide 20</vt:lpstr>
      <vt:lpstr>不消耗预测</vt:lpstr>
      <vt:lpstr>查看预测工作表: 物料 01010 </vt:lpstr>
      <vt:lpstr>主计划汇总 物料 01010</vt:lpstr>
      <vt:lpstr>主计划汇总查询</vt:lpstr>
      <vt:lpstr>物料计划数据: 物料 01010 </vt:lpstr>
      <vt:lpstr>物料计划数据: 物料 01010 </vt:lpstr>
      <vt:lpstr>查看计划数据: 物料 50001</vt:lpstr>
      <vt:lpstr>查看计划数据: 物料 02003</vt:lpstr>
      <vt:lpstr>查看计划数据: 物料 62050</vt:lpstr>
      <vt:lpstr>查看 MRP 控制</vt:lpstr>
      <vt:lpstr>运行 MRP</vt:lpstr>
      <vt:lpstr>运行 MRP</vt:lpstr>
      <vt:lpstr>运行 MRP</vt:lpstr>
      <vt:lpstr>运行 MRP</vt:lpstr>
      <vt:lpstr>查看措施信息</vt:lpstr>
      <vt:lpstr>主计划明细: 物料 01010</vt:lpstr>
      <vt:lpstr>MRP 汇总查询: 物料 01010</vt:lpstr>
      <vt:lpstr>MRP 明细查询: 物料 01010</vt:lpstr>
      <vt:lpstr>MRP 汇总查询: 物料 50001</vt:lpstr>
      <vt:lpstr>MRP 明细查询: 物料 50001</vt:lpstr>
      <vt:lpstr>MRP汇总查询: 物料 02003</vt:lpstr>
      <vt:lpstr>MRP明细查询: 物料 02003</vt:lpstr>
      <vt:lpstr>MRP汇总查询: 物料 62050</vt:lpstr>
      <vt:lpstr>MRP明细查询: 物料 62050</vt:lpstr>
      <vt:lpstr>MRP汇总查询: 物料 90031</vt:lpstr>
      <vt:lpstr>MRP明细查询: 物料 90031</vt:lpstr>
      <vt:lpstr>批准计划订单</vt:lpstr>
      <vt:lpstr>批准计划订单</vt:lpstr>
      <vt:lpstr>批准计划订单</vt:lpstr>
      <vt:lpstr>查看采购申请</vt:lpstr>
      <vt:lpstr>创建采购订单</vt:lpstr>
      <vt:lpstr>增加采购订单: 行 1 (50001)</vt:lpstr>
      <vt:lpstr>增加采购订单: 行 1 (50001)</vt:lpstr>
      <vt:lpstr>增加采购订单: 行 2 (62050)</vt:lpstr>
      <vt:lpstr>增加采购订单: 行 2 续</vt:lpstr>
      <vt:lpstr>增加采购订单: 行 3</vt:lpstr>
      <vt:lpstr>增加采购订单:  尾</vt:lpstr>
      <vt:lpstr>接收物料 (1/3)</vt:lpstr>
      <vt:lpstr>接收采购单(2/3)</vt:lpstr>
      <vt:lpstr>接收采购单(3/3)</vt:lpstr>
      <vt:lpstr>查看库存</vt:lpstr>
      <vt:lpstr>计划订单报表和浏览</vt:lpstr>
      <vt:lpstr>批准计划加工单</vt:lpstr>
      <vt:lpstr>计划加工单批准: 行 1</vt:lpstr>
      <vt:lpstr>计划加工单批准: 行 1</vt:lpstr>
      <vt:lpstr>查看加工单</vt:lpstr>
      <vt:lpstr>核对部件的可用性</vt:lpstr>
      <vt:lpstr>下达加工单</vt:lpstr>
      <vt:lpstr>加工单下达/打印</vt:lpstr>
      <vt:lpstr>加工单工艺流程</vt:lpstr>
      <vt:lpstr>发料加工单部件</vt:lpstr>
      <vt:lpstr>发料加工单部件</vt:lpstr>
      <vt:lpstr>汇报工时</vt:lpstr>
      <vt:lpstr>接收和关闭加工单</vt:lpstr>
      <vt:lpstr>接收和关闭加工单</vt:lpstr>
      <vt:lpstr>查看 MRP 汇总</vt:lpstr>
      <vt:lpstr>查看 MRP 汇总</vt:lpstr>
      <vt:lpstr>发货销售订单</vt:lpstr>
      <vt:lpstr>销售订单手动备料</vt:lpstr>
      <vt:lpstr>发货销售订单</vt:lpstr>
      <vt:lpstr>发货销售订单</vt:lpstr>
      <vt:lpstr>发货销售订单</vt:lpstr>
      <vt:lpstr>发货销售订单</vt:lpstr>
      <vt:lpstr>发货销售订单</vt:lpstr>
      <vt:lpstr>发货销售订单</vt:lpstr>
      <vt:lpstr>发票过账和打印</vt:lpstr>
      <vt:lpstr>发票</vt:lpstr>
      <vt:lpstr>练习 8</vt:lpstr>
      <vt:lpstr>订单策略和调整练习</vt:lpstr>
      <vt:lpstr>答案: 订单策略</vt:lpstr>
    </vt:vector>
  </TitlesOfParts>
  <Company>qad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Training Module Development</dc:title>
  <dc:creator>vmg</dc:creator>
  <cp:lastModifiedBy>xcm</cp:lastModifiedBy>
  <cp:revision>406</cp:revision>
  <cp:lastPrinted>2001-05-04T21:55:40Z</cp:lastPrinted>
  <dcterms:created xsi:type="dcterms:W3CDTF">1998-03-17T23:27:45Z</dcterms:created>
  <dcterms:modified xsi:type="dcterms:W3CDTF">2011-11-10T03:20:55Z</dcterms:modified>
</cp:coreProperties>
</file>