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3" r:id="rId2"/>
  </p:sldMasterIdLst>
  <p:notesMasterIdLst>
    <p:notesMasterId r:id="rId131"/>
  </p:notesMasterIdLst>
  <p:handoutMasterIdLst>
    <p:handoutMasterId r:id="rId132"/>
  </p:handoutMasterIdLst>
  <p:sldIdLst>
    <p:sldId id="581" r:id="rId3"/>
    <p:sldId id="610" r:id="rId4"/>
    <p:sldId id="611" r:id="rId5"/>
    <p:sldId id="612" r:id="rId6"/>
    <p:sldId id="613" r:id="rId7"/>
    <p:sldId id="614" r:id="rId8"/>
    <p:sldId id="615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623" r:id="rId17"/>
    <p:sldId id="624" r:id="rId18"/>
    <p:sldId id="625" r:id="rId19"/>
    <p:sldId id="626" r:id="rId20"/>
    <p:sldId id="627" r:id="rId21"/>
    <p:sldId id="628" r:id="rId22"/>
    <p:sldId id="629" r:id="rId23"/>
    <p:sldId id="630" r:id="rId24"/>
    <p:sldId id="631" r:id="rId25"/>
    <p:sldId id="739" r:id="rId26"/>
    <p:sldId id="633" r:id="rId27"/>
    <p:sldId id="634" r:id="rId28"/>
    <p:sldId id="635" r:id="rId29"/>
    <p:sldId id="636" r:id="rId30"/>
    <p:sldId id="637" r:id="rId31"/>
    <p:sldId id="638" r:id="rId32"/>
    <p:sldId id="639" r:id="rId33"/>
    <p:sldId id="640" r:id="rId34"/>
    <p:sldId id="641" r:id="rId35"/>
    <p:sldId id="642" r:id="rId36"/>
    <p:sldId id="643" r:id="rId37"/>
    <p:sldId id="644" r:id="rId38"/>
    <p:sldId id="645" r:id="rId39"/>
    <p:sldId id="646" r:id="rId40"/>
    <p:sldId id="647" r:id="rId41"/>
    <p:sldId id="648" r:id="rId42"/>
    <p:sldId id="738" r:id="rId43"/>
    <p:sldId id="650" r:id="rId44"/>
    <p:sldId id="651" r:id="rId45"/>
    <p:sldId id="652" r:id="rId46"/>
    <p:sldId id="653" r:id="rId47"/>
    <p:sldId id="654" r:id="rId48"/>
    <p:sldId id="655" r:id="rId49"/>
    <p:sldId id="656" r:id="rId50"/>
    <p:sldId id="657" r:id="rId51"/>
    <p:sldId id="658" r:id="rId52"/>
    <p:sldId id="740" r:id="rId53"/>
    <p:sldId id="660" r:id="rId54"/>
    <p:sldId id="661" r:id="rId55"/>
    <p:sldId id="662" r:id="rId56"/>
    <p:sldId id="663" r:id="rId57"/>
    <p:sldId id="664" r:id="rId58"/>
    <p:sldId id="665" r:id="rId59"/>
    <p:sldId id="666" r:id="rId60"/>
    <p:sldId id="667" r:id="rId61"/>
    <p:sldId id="668" r:id="rId62"/>
    <p:sldId id="669" r:id="rId63"/>
    <p:sldId id="670" r:id="rId64"/>
    <p:sldId id="671" r:id="rId65"/>
    <p:sldId id="672" r:id="rId66"/>
    <p:sldId id="673" r:id="rId67"/>
    <p:sldId id="674" r:id="rId68"/>
    <p:sldId id="675" r:id="rId69"/>
    <p:sldId id="676" r:id="rId70"/>
    <p:sldId id="677" r:id="rId71"/>
    <p:sldId id="678" r:id="rId72"/>
    <p:sldId id="737" r:id="rId73"/>
    <p:sldId id="680" r:id="rId74"/>
    <p:sldId id="681" r:id="rId75"/>
    <p:sldId id="682" r:id="rId76"/>
    <p:sldId id="683" r:id="rId77"/>
    <p:sldId id="684" r:id="rId78"/>
    <p:sldId id="685" r:id="rId79"/>
    <p:sldId id="686" r:id="rId80"/>
    <p:sldId id="687" r:id="rId81"/>
    <p:sldId id="688" r:id="rId82"/>
    <p:sldId id="689" r:id="rId83"/>
    <p:sldId id="690" r:id="rId84"/>
    <p:sldId id="691" r:id="rId85"/>
    <p:sldId id="692" r:id="rId86"/>
    <p:sldId id="693" r:id="rId87"/>
    <p:sldId id="694" r:id="rId88"/>
    <p:sldId id="695" r:id="rId89"/>
    <p:sldId id="696" r:id="rId90"/>
    <p:sldId id="697" r:id="rId91"/>
    <p:sldId id="698" r:id="rId92"/>
    <p:sldId id="699" r:id="rId93"/>
    <p:sldId id="700" r:id="rId94"/>
    <p:sldId id="701" r:id="rId95"/>
    <p:sldId id="702" r:id="rId96"/>
    <p:sldId id="741" r:id="rId97"/>
    <p:sldId id="704" r:id="rId98"/>
    <p:sldId id="705" r:id="rId99"/>
    <p:sldId id="706" r:id="rId100"/>
    <p:sldId id="707" r:id="rId101"/>
    <p:sldId id="708" r:id="rId102"/>
    <p:sldId id="709" r:id="rId103"/>
    <p:sldId id="710" r:id="rId104"/>
    <p:sldId id="711" r:id="rId105"/>
    <p:sldId id="712" r:id="rId106"/>
    <p:sldId id="713" r:id="rId107"/>
    <p:sldId id="714" r:id="rId108"/>
    <p:sldId id="715" r:id="rId109"/>
    <p:sldId id="716" r:id="rId110"/>
    <p:sldId id="717" r:id="rId111"/>
    <p:sldId id="718" r:id="rId112"/>
    <p:sldId id="719" r:id="rId113"/>
    <p:sldId id="720" r:id="rId114"/>
    <p:sldId id="721" r:id="rId115"/>
    <p:sldId id="722" r:id="rId116"/>
    <p:sldId id="723" r:id="rId117"/>
    <p:sldId id="724" r:id="rId118"/>
    <p:sldId id="725" r:id="rId119"/>
    <p:sldId id="726" r:id="rId120"/>
    <p:sldId id="727" r:id="rId121"/>
    <p:sldId id="728" r:id="rId122"/>
    <p:sldId id="729" r:id="rId123"/>
    <p:sldId id="730" r:id="rId124"/>
    <p:sldId id="731" r:id="rId125"/>
    <p:sldId id="732" r:id="rId126"/>
    <p:sldId id="733" r:id="rId127"/>
    <p:sldId id="734" r:id="rId128"/>
    <p:sldId id="735" r:id="rId129"/>
    <p:sldId id="736" r:id="rId130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58" autoAdjust="0"/>
    <p:restoredTop sz="80320" autoAdjust="0"/>
  </p:normalViewPr>
  <p:slideViewPr>
    <p:cSldViewPr snapToGrid="0">
      <p:cViewPr varScale="1">
        <p:scale>
          <a:sx n="91" d="100"/>
          <a:sy n="91" d="100"/>
        </p:scale>
        <p:origin x="-966" y="-114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906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notesMaster" Target="notesMasters/notesMaster1.xml"/><Relationship Id="rId136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4.xml"/><Relationship Id="rId1" Type="http://schemas.openxmlformats.org/officeDocument/2006/relationships/slide" Target="slides/slide5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0A1D6FC-0782-4EFA-9230-2734F45F7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99DBD494-AC1C-4869-B4CD-EBA2A798F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0E477-6A5C-4FEE-B8A1-7D652FE380B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FB00A-2601-478E-BD3E-C3300B81232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52A4C-AE47-4423-BD0E-BC9B287187D1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834CB-9C49-45FC-B462-846B04F9FB20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6561-E4D9-43CF-BEE4-C132F3F0D8CB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D5CAAD-5869-43EA-A772-4B4D5EC45F7B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8A316-E2F5-4453-84E4-6238624292BC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FC254-5E27-4DFD-8F1A-A830AA1507CB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E526E9-5807-4598-BD76-A3C8A0E45C06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229F6-C7A7-402D-ACB2-E378497038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62FB25-9279-43B0-9363-19F211F24726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4A96FA-D880-4642-8AE5-FFF70CABFD4A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143CCE-AB05-496B-9D73-6DA2B736CA0A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37EE3-075A-4077-BF87-17CF9DE71381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0E477-6A5C-4FEE-B8A1-7D652FE380B3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AA6F28-B03B-4BA3-8C85-D926F74BB1DE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74AD8-6224-4013-B6FD-CC794FC01599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C07B0-FBFD-42E1-9FB0-14ED43129C12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D2330-6673-4140-B001-C8795AC743E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D6C31-6325-438A-879B-DA500AAA6602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7E4FA-395C-494D-B45A-14B15AB22641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4C3EF-10AA-43BF-896D-48C4F8A38CA9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CD7B9-E2B7-4D68-AB9A-F54334C2BA0D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1A5D2-BFAA-4B69-9678-5A1D9C7B77C9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6080C-92FD-4EDB-AB06-670975FB31B2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47CC3-EE68-4B06-ABEA-DCE80A413BDD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30E26C-CACF-4341-8F85-5F2D81FCAB99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95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9D648-8187-4747-88A8-0A7E7D363EAD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5D84F-3474-45B5-ADFA-590BC28AE00D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E85D6-FBE0-44AD-BA0D-1722281AE680}" type="slidenum">
              <a:rPr lang="en-US" smtClean="0"/>
              <a:pPr/>
              <a:t>98</a:t>
            </a:fld>
            <a:endParaRPr lang="en-US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F3CC90-32E4-4C4D-8C38-16A8A2F6FA79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AFDC03-60A3-47AB-A0DB-D96B0050C807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7DE7B-BB89-49F3-9DBC-DA684C7F4EAE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70D5A-2CD6-4EF1-9F76-978BDCF87517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37351-7867-4A4A-8231-2253E67430B6}" type="slidenum">
              <a:rPr lang="en-US" smtClean="0"/>
              <a:pPr/>
              <a:t>104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461BB-7E13-4089-A9ED-2115679E51FD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4C582-A420-4CD2-83A9-C9319EB2D1AF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65FE7-046A-41CF-ACB2-DD188DBE93B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32503-A7A3-4FE4-9A63-8820291A17CC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951A3-25A8-437B-B07D-F4962D2D87C4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16E56C-9BEC-4FCF-AEA1-301C7092FAC7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8A14-F8E6-42D1-9530-8AD7FE44D8FF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1884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84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B3856-E15E-46A7-B134-9494B27B54C8}" type="slidenum">
              <a:rPr lang="en-US" smtClean="0"/>
              <a:pPr/>
              <a:t>114</a:t>
            </a:fld>
            <a:endParaRPr lang="en-US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71BA0-A24B-4858-A5C9-9D237823570A}" type="slidenum">
              <a:rPr lang="en-US" smtClean="0"/>
              <a:pPr/>
              <a:t>115</a:t>
            </a:fld>
            <a:endParaRPr lang="en-US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6180-267C-40D0-8712-45CF7686EFC8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D04BE-5C49-49B4-B6D3-2136773B2D93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7D8CA-0C4C-4F47-9191-EF5238EAEA6B}" type="slidenum">
              <a:rPr lang="en-US" smtClean="0"/>
              <a:pPr/>
              <a:t>118</a:t>
            </a:fld>
            <a:endParaRPr lang="en-US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BD3F-EDE4-4F1B-919F-FA959FE5E72D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2E344-B1A1-42A5-B503-DD28DD0FD257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7D62-C205-423C-9A3B-FD1D2D0232B5}" type="slidenum">
              <a:rPr lang="en-US" smtClean="0"/>
              <a:pPr/>
              <a:t>122</a:t>
            </a:fld>
            <a:endParaRPr lang="en-US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B0C85-33E9-4DFA-A8D0-F25D6F010BCA}" type="slidenum">
              <a:rPr lang="en-US" smtClean="0"/>
              <a:pPr/>
              <a:t>123</a:t>
            </a:fld>
            <a:endParaRPr lang="en-US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F4CEF5-1F09-4A91-80F8-2745BC26F302}" type="slidenum">
              <a:rPr lang="en-US" smtClean="0"/>
              <a:pPr/>
              <a:t>124</a:t>
            </a:fld>
            <a:endParaRPr lang="en-US" smtClean="0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8004C-70C5-4615-8DB7-789BFD1552E9}" type="slidenum">
              <a:rPr lang="en-US" smtClean="0"/>
              <a:pPr/>
              <a:t>125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7E7DF-AC04-4010-B931-92A652F2ADD0}" type="slidenum">
              <a:rPr lang="en-US" smtClean="0"/>
              <a:pPr/>
              <a:t>126</a:t>
            </a:fld>
            <a:endParaRPr lang="en-US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5B209-8448-4E55-A078-9B7B094874D8}" type="slidenum">
              <a:rPr lang="en-US" smtClean="0"/>
              <a:pPr/>
              <a:t>127</a:t>
            </a:fld>
            <a:endParaRPr lang="en-US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128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599F6-E28C-4D31-ABCC-848F57BE064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8F88D-31EC-4D82-9888-418CCBA65A4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9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处理流程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</a:t>
            </a:r>
            <a:r>
              <a:rPr lang="zh-CN" altLang="en-US" dirty="0" smtClean="0"/>
              <a:t>协议采购单</a:t>
            </a:r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 </a:t>
            </a:r>
            <a:r>
              <a:rPr lang="zh-CN" altLang="en-US" dirty="0" smtClean="0"/>
              <a:t>供应商日程</a:t>
            </a:r>
            <a:endParaRPr lang="en-US" dirty="0" smtClean="0"/>
          </a:p>
          <a:p>
            <a:pPr eaLnBrk="1" hangingPunct="1"/>
            <a:r>
              <a:rPr lang="en-US" dirty="0" smtClean="0"/>
              <a:t> </a:t>
            </a:r>
            <a:r>
              <a:rPr lang="zh-CN" altLang="en-US" dirty="0" smtClean="0"/>
              <a:t>离散型采购单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采购单类型</a:t>
            </a:r>
            <a:endParaRPr lang="en-US" dirty="0" smtClean="0"/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处理付款</a:t>
            </a:r>
            <a:endParaRPr lang="en-US" dirty="0"/>
          </a:p>
        </p:txBody>
      </p:sp>
      <p:sp>
        <p:nvSpPr>
          <p:cNvPr id="1044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QS-PR-910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0291" y="1274920"/>
            <a:ext cx="7181850" cy="4572000"/>
            <a:chOff x="904875" y="1595438"/>
            <a:chExt cx="7181850" cy="4572000"/>
          </a:xfrm>
        </p:grpSpPr>
        <p:sp>
          <p:nvSpPr>
            <p:cNvPr id="523275" name="Rectangle 11"/>
            <p:cNvSpPr>
              <a:spLocks noChangeArrowheads="1"/>
            </p:cNvSpPr>
            <p:nvPr/>
          </p:nvSpPr>
          <p:spPr bwMode="auto">
            <a:xfrm>
              <a:off x="904875" y="1595438"/>
              <a:ext cx="3605213" cy="4572000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/>
            <a:lstStyle/>
            <a:p>
              <a:pPr algn="ctr" eaLnBrk="0" hangingPunct="0">
                <a:defRPr/>
              </a:pPr>
              <a:r>
                <a:rPr lang="zh-CN" altLang="en-US" sz="2400" dirty="0" smtClean="0">
                  <a:latin typeface="+mj-lt"/>
                </a:rPr>
                <a:t>直接付款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523276" name="Rectangle 12"/>
            <p:cNvSpPr>
              <a:spLocks noChangeArrowheads="1"/>
            </p:cNvSpPr>
            <p:nvPr/>
          </p:nvSpPr>
          <p:spPr bwMode="auto">
            <a:xfrm>
              <a:off x="5326063" y="3417888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客户账户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77" name="Rectangle 13"/>
            <p:cNvSpPr>
              <a:spLocks noChangeArrowheads="1"/>
            </p:cNvSpPr>
            <p:nvPr/>
          </p:nvSpPr>
          <p:spPr bwMode="auto">
            <a:xfrm>
              <a:off x="2168525" y="208121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输</a:t>
              </a:r>
              <a:r>
                <a:rPr lang="zh-CN" altLang="en-US" sz="1600" dirty="0" smtClean="0">
                  <a:latin typeface="+mj-lt"/>
                </a:rPr>
                <a:t>入</a:t>
              </a:r>
              <a:endParaRPr lang="en-US" altLang="zh-CN" sz="1600" dirty="0" smtClean="0">
                <a:latin typeface="+mj-lt"/>
              </a:endParaRPr>
            </a:p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指定付款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78" name="Rectangle 14"/>
            <p:cNvSpPr>
              <a:spLocks noChangeArrowheads="1"/>
            </p:cNvSpPr>
            <p:nvPr/>
          </p:nvSpPr>
          <p:spPr bwMode="auto">
            <a:xfrm>
              <a:off x="1333500" y="342106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输入非指定</a:t>
              </a:r>
              <a:endParaRPr lang="en-US" altLang="zh-CN" sz="1600" dirty="0" smtClean="0">
                <a:latin typeface="+mj-lt"/>
              </a:endParaRPr>
            </a:p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付款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79" name="Rectangle 15"/>
            <p:cNvSpPr>
              <a:spLocks noChangeArrowheads="1"/>
            </p:cNvSpPr>
            <p:nvPr/>
          </p:nvSpPr>
          <p:spPr bwMode="auto">
            <a:xfrm>
              <a:off x="5326063" y="4794250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报表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80" name="Rectangle 16"/>
            <p:cNvSpPr>
              <a:spLocks noChangeArrowheads="1"/>
            </p:cNvSpPr>
            <p:nvPr/>
          </p:nvSpPr>
          <p:spPr bwMode="auto">
            <a:xfrm>
              <a:off x="6943725" y="3417888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发票</a:t>
              </a:r>
              <a:endParaRPr lang="en-US" altLang="zh-CN" sz="1600" dirty="0" smtClean="0">
                <a:latin typeface="+mj-lt"/>
              </a:endParaRPr>
            </a:p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借</a:t>
              </a:r>
              <a:r>
                <a:rPr lang="zh-CN" altLang="en-US" sz="1600" dirty="0" smtClean="0">
                  <a:latin typeface="+mj-lt"/>
                </a:rPr>
                <a:t>贷项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81" name="Rectangle 17"/>
            <p:cNvSpPr>
              <a:spLocks noChangeArrowheads="1"/>
            </p:cNvSpPr>
            <p:nvPr/>
          </p:nvSpPr>
          <p:spPr bwMode="auto">
            <a:xfrm>
              <a:off x="3003550" y="342106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指定非指定</a:t>
              </a:r>
              <a:endParaRPr lang="en-US" altLang="zh-CN" sz="1600" dirty="0" smtClean="0">
                <a:latin typeface="+mj-lt"/>
              </a:endParaRPr>
            </a:p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付款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83" name="Rectangle 19"/>
            <p:cNvSpPr>
              <a:spLocks noChangeArrowheads="1"/>
            </p:cNvSpPr>
            <p:nvPr/>
          </p:nvSpPr>
          <p:spPr bwMode="auto">
            <a:xfrm>
              <a:off x="5326063" y="204946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应收账款</a:t>
              </a:r>
              <a:endParaRPr lang="en-US" altLang="zh-CN" sz="1600" dirty="0" smtClean="0">
                <a:latin typeface="+mj-lt"/>
              </a:endParaRPr>
            </a:p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汇票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23284" name="AutoShape 20"/>
            <p:cNvSpPr>
              <a:spLocks noChangeArrowheads="1"/>
            </p:cNvSpPr>
            <p:nvPr/>
          </p:nvSpPr>
          <p:spPr bwMode="auto">
            <a:xfrm>
              <a:off x="4254500" y="3525838"/>
              <a:ext cx="898525" cy="676275"/>
            </a:xfrm>
            <a:prstGeom prst="rightArrow">
              <a:avLst>
                <a:gd name="adj1" fmla="val 60250"/>
                <a:gd name="adj2" fmla="val 66432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23285" name="Rectangle 21"/>
            <p:cNvSpPr>
              <a:spLocks noChangeArrowheads="1"/>
            </p:cNvSpPr>
            <p:nvPr/>
          </p:nvSpPr>
          <p:spPr bwMode="auto">
            <a:xfrm>
              <a:off x="2168525" y="4956175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输入非应付</a:t>
              </a:r>
              <a:endParaRPr lang="en-US" altLang="zh-CN" sz="1600" dirty="0" smtClean="0">
                <a:latin typeface="+mj-lt"/>
              </a:endParaRPr>
            </a:p>
            <a:p>
              <a:pPr algn="ctr" defTabSz="7921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付款</a:t>
              </a:r>
              <a:endParaRPr lang="en-US" sz="1600" dirty="0">
                <a:latin typeface="+mj-lt"/>
              </a:endParaRPr>
            </a:p>
          </p:txBody>
        </p:sp>
        <p:cxnSp>
          <p:nvCxnSpPr>
            <p:cNvPr id="104462" name="AutoShape 29"/>
            <p:cNvCxnSpPr>
              <a:cxnSpLocks noChangeShapeType="1"/>
              <a:stCxn id="523278" idx="3"/>
              <a:endCxn id="523281" idx="1"/>
            </p:cNvCxnSpPr>
            <p:nvPr/>
          </p:nvCxnSpPr>
          <p:spPr bwMode="auto">
            <a:xfrm>
              <a:off x="2476500" y="3878263"/>
              <a:ext cx="527050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4463" name="AutoShape 30"/>
            <p:cNvCxnSpPr>
              <a:cxnSpLocks noChangeShapeType="1"/>
              <a:stCxn id="523283" idx="2"/>
              <a:endCxn id="523276" idx="0"/>
            </p:cNvCxnSpPr>
            <p:nvPr/>
          </p:nvCxnSpPr>
          <p:spPr bwMode="auto">
            <a:xfrm>
              <a:off x="5897563" y="2963863"/>
              <a:ext cx="0" cy="454025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4464" name="AutoShape 31"/>
            <p:cNvCxnSpPr>
              <a:cxnSpLocks noChangeShapeType="1"/>
              <a:stCxn id="523276" idx="2"/>
              <a:endCxn id="523279" idx="0"/>
            </p:cNvCxnSpPr>
            <p:nvPr/>
          </p:nvCxnSpPr>
          <p:spPr bwMode="auto">
            <a:xfrm>
              <a:off x="5897563" y="4332288"/>
              <a:ext cx="0" cy="461962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4465" name="AutoShape 32"/>
            <p:cNvCxnSpPr>
              <a:cxnSpLocks noChangeShapeType="1"/>
              <a:stCxn id="523276" idx="3"/>
              <a:endCxn id="523280" idx="1"/>
            </p:cNvCxnSpPr>
            <p:nvPr/>
          </p:nvCxnSpPr>
          <p:spPr bwMode="auto">
            <a:xfrm>
              <a:off x="6469063" y="3875088"/>
              <a:ext cx="474662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</a:t>
            </a:r>
            <a:r>
              <a:rPr lang="zh-CN" altLang="en-US" dirty="0" smtClean="0"/>
              <a:t>看客户记录</a:t>
            </a:r>
            <a:r>
              <a:rPr lang="en-US" dirty="0" smtClean="0"/>
              <a:t> 1</a:t>
            </a:r>
            <a:r>
              <a:rPr lang="en-US" dirty="0" smtClean="0"/>
              <a:t>/2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pic>
        <p:nvPicPr>
          <p:cNvPr id="10547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1041930"/>
            <a:ext cx="72294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地</a:t>
            </a:r>
            <a:r>
              <a:rPr lang="zh-CN" altLang="en-US" dirty="0" smtClean="0"/>
              <a:t>址税数据</a:t>
            </a:r>
            <a:endParaRPr lang="en-US" dirty="0" smtClean="0"/>
          </a:p>
        </p:txBody>
      </p:sp>
      <p:sp>
        <p:nvSpPr>
          <p:cNvPr id="1064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QS-PR-921</a:t>
            </a: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6501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1943414"/>
            <a:ext cx="31623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查看客户记录</a:t>
            </a:r>
            <a:r>
              <a:rPr lang="en-US" dirty="0" smtClean="0"/>
              <a:t> </a:t>
            </a:r>
            <a:r>
              <a:rPr lang="en-US" dirty="0" smtClean="0"/>
              <a:t>2/2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pic>
        <p:nvPicPr>
          <p:cNvPr id="1075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50" y="1030817"/>
            <a:ext cx="6819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3" y="2754842"/>
            <a:ext cx="6543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8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4575" y="3775605"/>
            <a:ext cx="4514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9" descr="Region Captur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75" y="5059892"/>
            <a:ext cx="7334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定义控制设置 </a:t>
            </a:r>
            <a:r>
              <a:rPr lang="en-US" altLang="zh-CN" dirty="0" smtClean="0"/>
              <a:t>1</a:t>
            </a:r>
            <a:r>
              <a:rPr lang="en-US" altLang="zh-CN" dirty="0" smtClean="0"/>
              <a:t>/3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QS-PR-940</a:t>
            </a:r>
          </a:p>
        </p:txBody>
      </p:sp>
      <p:sp>
        <p:nvSpPr>
          <p:cNvPr id="10854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047" y="1114714"/>
            <a:ext cx="6561905" cy="46285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36569" y="4194928"/>
            <a:ext cx="2253006" cy="11689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65509" y="3252247"/>
            <a:ext cx="1564850" cy="5184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销售订单控制</a:t>
            </a:r>
            <a:r>
              <a:rPr lang="en-US" altLang="zh-CN" dirty="0" smtClean="0"/>
              <a:t>2/3</a:t>
            </a:r>
            <a:endParaRPr lang="en-US" dirty="0" smtClean="0"/>
          </a:p>
        </p:txBody>
      </p:sp>
      <p:sp>
        <p:nvSpPr>
          <p:cNvPr id="10957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QS-PR-941</a:t>
            </a:r>
          </a:p>
        </p:txBody>
      </p:sp>
      <p:sp>
        <p:nvSpPr>
          <p:cNvPr id="10957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523" y="1198879"/>
            <a:ext cx="6380953" cy="4761905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定义控制设置 </a:t>
            </a:r>
            <a:r>
              <a:rPr lang="en-US" altLang="zh-CN" dirty="0" smtClean="0"/>
              <a:t>3/3</a:t>
            </a:r>
            <a:endParaRPr lang="en-US" dirty="0"/>
          </a:p>
        </p:txBody>
      </p:sp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sp>
        <p:nvSpPr>
          <p:cNvPr id="11059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809" y="1984303"/>
            <a:ext cx="7752381" cy="3247619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输入销售订单：头信息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523" y="1036781"/>
            <a:ext cx="8180953" cy="512381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运费数据</a:t>
            </a:r>
            <a:endParaRPr lang="en-US" dirty="0" smtClean="0"/>
          </a:p>
        </p:txBody>
      </p:sp>
      <p:sp>
        <p:nvSpPr>
          <p:cNvPr id="1126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QS-PR-961</a:t>
            </a:r>
          </a:p>
        </p:txBody>
      </p:sp>
      <p:sp>
        <p:nvSpPr>
          <p:cNvPr id="11264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047" y="2327644"/>
            <a:ext cx="7961905" cy="2466667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销售订单：行信息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sp>
        <p:nvSpPr>
          <p:cNvPr id="113669" name="Rectangle 4"/>
          <p:cNvSpPr>
            <a:spLocks noChangeArrowheads="1"/>
          </p:cNvSpPr>
          <p:nvPr/>
        </p:nvSpPr>
        <p:spPr bwMode="auto">
          <a:xfrm>
            <a:off x="1009650" y="6713538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761" y="741833"/>
            <a:ext cx="8590477" cy="56571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协议采购单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79625"/>
            <a:ext cx="6211888" cy="5108575"/>
            <a:chOff x="1460500" y="998479"/>
            <a:chExt cx="6211888" cy="5108575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460500" y="1516004"/>
              <a:ext cx="4400550" cy="4591050"/>
              <a:chOff x="1290" y="1224"/>
              <a:chExt cx="2772" cy="2892"/>
            </a:xfrm>
          </p:grpSpPr>
          <p:sp>
            <p:nvSpPr>
              <p:cNvPr id="16393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/>
                  <a:t>协议采购单</a:t>
                </a:r>
                <a:endParaRPr lang="en-US" sz="1800" dirty="0">
                  <a:latin typeface="+mj-lt"/>
                </a:endParaRPr>
              </a:p>
            </p:txBody>
          </p:sp>
          <p:sp>
            <p:nvSpPr>
              <p:cNvPr id="16394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>
                    <a:latin typeface="+mj-lt"/>
                  </a:rPr>
                  <a:t>下达到采购单</a:t>
                </a:r>
                <a:endParaRPr lang="en-US" sz="1800" dirty="0">
                  <a:latin typeface="+mj-lt"/>
                </a:endParaRPr>
              </a:p>
            </p:txBody>
          </p:sp>
          <p:cxnSp>
            <p:nvCxnSpPr>
              <p:cNvPr id="16395" name="AutoShape 8"/>
              <p:cNvCxnSpPr>
                <a:cxnSpLocks noChangeShapeType="1"/>
                <a:stCxn id="16393" idx="3"/>
                <a:endCxn id="16394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6396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/>
                  <a:t>下达到采购单</a:t>
                </a:r>
                <a:endParaRPr lang="en-US" sz="1800" dirty="0" smtClean="0"/>
              </a:p>
            </p:txBody>
          </p:sp>
          <p:sp>
            <p:nvSpPr>
              <p:cNvPr id="16397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/>
                  <a:t>下达到采购单</a:t>
                </a:r>
                <a:endParaRPr lang="en-US" sz="1800" dirty="0" smtClean="0"/>
              </a:p>
            </p:txBody>
          </p:sp>
          <p:sp>
            <p:nvSpPr>
              <p:cNvPr id="16398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/>
                  <a:t>下达到采购单</a:t>
                </a:r>
                <a:endParaRPr lang="en-US" sz="1800" dirty="0" smtClean="0"/>
              </a:p>
            </p:txBody>
          </p:sp>
          <p:sp>
            <p:nvSpPr>
              <p:cNvPr id="16399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/>
                  <a:t>下达到采购单</a:t>
                </a:r>
                <a:endParaRPr lang="en-US" sz="1800" dirty="0"/>
              </a:p>
            </p:txBody>
          </p:sp>
          <p:sp>
            <p:nvSpPr>
              <p:cNvPr id="16400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800" dirty="0" smtClean="0"/>
                  <a:t>下达到采购单</a:t>
                </a:r>
                <a:endParaRPr lang="en-US" sz="1800" dirty="0"/>
              </a:p>
            </p:txBody>
          </p:sp>
          <p:cxnSp>
            <p:nvCxnSpPr>
              <p:cNvPr id="16401" name="AutoShape 14"/>
              <p:cNvCxnSpPr>
                <a:cxnSpLocks noChangeShapeType="1"/>
                <a:stCxn id="16393" idx="3"/>
                <a:endCxn id="16396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2" name="AutoShape 15"/>
              <p:cNvCxnSpPr>
                <a:cxnSpLocks noChangeShapeType="1"/>
                <a:stCxn id="16393" idx="3"/>
                <a:endCxn id="16397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3" name="AutoShape 16"/>
              <p:cNvCxnSpPr>
                <a:cxnSpLocks noChangeShapeType="1"/>
                <a:stCxn id="16393" idx="3"/>
                <a:endCxn id="16399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4" name="AutoShape 17"/>
              <p:cNvCxnSpPr>
                <a:cxnSpLocks noChangeShapeType="1"/>
                <a:stCxn id="16393" idx="3"/>
                <a:endCxn id="16400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5" name="AutoShape 18"/>
              <p:cNvCxnSpPr>
                <a:cxnSpLocks noChangeShapeType="1"/>
                <a:stCxn id="16393" idx="3"/>
                <a:endCxn id="16398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16389" name="Line 19"/>
            <p:cNvSpPr>
              <a:spLocks noChangeShapeType="1"/>
            </p:cNvSpPr>
            <p:nvPr/>
          </p:nvSpPr>
          <p:spPr bwMode="auto">
            <a:xfrm>
              <a:off x="5973763" y="1457267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5972175" y="6102292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Text Box 21"/>
            <p:cNvSpPr txBox="1">
              <a:spLocks noChangeArrowheads="1"/>
            </p:cNvSpPr>
            <p:nvPr/>
          </p:nvSpPr>
          <p:spPr bwMode="auto">
            <a:xfrm>
              <a:off x="6183313" y="998479"/>
              <a:ext cx="1114408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1800" dirty="0" smtClean="0">
                  <a:latin typeface="+mj-lt"/>
                </a:rPr>
                <a:t>开始日期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6392" name="Text Box 22"/>
            <p:cNvSpPr txBox="1">
              <a:spLocks noChangeArrowheads="1"/>
            </p:cNvSpPr>
            <p:nvPr/>
          </p:nvSpPr>
          <p:spPr bwMode="auto">
            <a:xfrm>
              <a:off x="6184900" y="5643504"/>
              <a:ext cx="1114408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1800" dirty="0" smtClean="0">
                  <a:latin typeface="+mj-lt"/>
                </a:rPr>
                <a:t>结束日期</a:t>
              </a:r>
              <a:endParaRPr lang="en-US" sz="18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销售订单维护</a:t>
            </a:r>
            <a:endParaRPr lang="en-US" dirty="0" smtClean="0"/>
          </a:p>
        </p:txBody>
      </p:sp>
      <p:sp>
        <p:nvSpPr>
          <p:cNvPr id="1146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QS-PR-971</a:t>
            </a:r>
          </a:p>
        </p:txBody>
      </p:sp>
      <p:sp>
        <p:nvSpPr>
          <p:cNvPr id="11469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809" y="1952132"/>
            <a:ext cx="8152382" cy="3085714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销售订单：输入尾信息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333" y="823173"/>
            <a:ext cx="7733334" cy="5419048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打印销售订单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QS-PR-990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6761" y="1143285"/>
            <a:ext cx="6990477" cy="457142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48033" y="1904214"/>
            <a:ext cx="4081806" cy="22624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销售订单打印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380" y="770792"/>
            <a:ext cx="7295239" cy="552381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打印销售订单领料单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47763" y="1338106"/>
            <a:ext cx="6846887" cy="4476750"/>
            <a:chOff x="1147763" y="1781175"/>
            <a:chExt cx="6846887" cy="4476750"/>
          </a:xfrm>
        </p:grpSpPr>
        <p:pic>
          <p:nvPicPr>
            <p:cNvPr id="118788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7763" y="1781175"/>
              <a:ext cx="6846887" cy="447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8789" name="Rectangle 13"/>
            <p:cNvSpPr>
              <a:spLocks noChangeArrowheads="1"/>
            </p:cNvSpPr>
            <p:nvPr/>
          </p:nvSpPr>
          <p:spPr bwMode="auto">
            <a:xfrm>
              <a:off x="1765300" y="2941638"/>
              <a:ext cx="5441950" cy="244475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18790" name="Rectangle 14"/>
            <p:cNvSpPr>
              <a:spLocks noChangeArrowheads="1"/>
            </p:cNvSpPr>
            <p:nvPr/>
          </p:nvSpPr>
          <p:spPr bwMode="auto">
            <a:xfrm>
              <a:off x="1212850" y="5957888"/>
              <a:ext cx="2725738" cy="207962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销售订单领料单打印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pic>
        <p:nvPicPr>
          <p:cNvPr id="119812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901230"/>
            <a:ext cx="732313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3" name="Rectangle 11"/>
          <p:cNvSpPr>
            <a:spLocks noChangeArrowheads="1"/>
          </p:cNvSpPr>
          <p:nvPr/>
        </p:nvSpPr>
        <p:spPr bwMode="auto">
          <a:xfrm>
            <a:off x="2516188" y="4911255"/>
            <a:ext cx="3686175" cy="76993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销售订单发货</a:t>
            </a:r>
            <a:r>
              <a:rPr lang="en-US" altLang="zh-CN" dirty="0" smtClean="0"/>
              <a:t>1/3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pic>
        <p:nvPicPr>
          <p:cNvPr id="120836" name="Picture 2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863" y="1047986"/>
            <a:ext cx="7532687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销售订单发</a:t>
            </a:r>
            <a:r>
              <a:rPr lang="zh-CN" altLang="en-US" dirty="0" smtClean="0"/>
              <a:t>货</a:t>
            </a:r>
            <a:r>
              <a:rPr lang="en-US" altLang="zh-CN" dirty="0" smtClean="0"/>
              <a:t>2/3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57225" y="2070747"/>
            <a:ext cx="7827963" cy="2724150"/>
            <a:chOff x="657225" y="2438400"/>
            <a:chExt cx="7827963" cy="2724150"/>
          </a:xfrm>
        </p:grpSpPr>
        <p:pic>
          <p:nvPicPr>
            <p:cNvPr id="121860" name="Picture 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5" y="2438400"/>
              <a:ext cx="7827963" cy="272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1" name="Rectangle 3"/>
            <p:cNvSpPr>
              <a:spLocks noChangeArrowheads="1"/>
            </p:cNvSpPr>
            <p:nvPr/>
          </p:nvSpPr>
          <p:spPr bwMode="auto">
            <a:xfrm>
              <a:off x="696913" y="4227513"/>
              <a:ext cx="7632700" cy="787400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销售订单发</a:t>
            </a:r>
            <a:r>
              <a:rPr lang="zh-CN" altLang="en-US" dirty="0" smtClean="0"/>
              <a:t>货</a:t>
            </a:r>
            <a:r>
              <a:rPr lang="en-US" altLang="zh-CN" dirty="0" smtClean="0"/>
              <a:t>3/3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pic>
        <p:nvPicPr>
          <p:cNvPr id="122884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929511"/>
            <a:ext cx="7523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5" name="Rectangle 12"/>
          <p:cNvSpPr>
            <a:spLocks noChangeArrowheads="1"/>
          </p:cNvSpPr>
          <p:nvPr/>
        </p:nvSpPr>
        <p:spPr bwMode="auto">
          <a:xfrm>
            <a:off x="4652963" y="5330061"/>
            <a:ext cx="1060450" cy="215900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</a:t>
            </a:r>
            <a:r>
              <a:rPr lang="zh-CN" altLang="en-US" dirty="0" smtClean="0"/>
              <a:t>看库存明细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pic>
        <p:nvPicPr>
          <p:cNvPr id="123908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04120"/>
            <a:ext cx="786606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供应商日程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grpSp>
        <p:nvGrpSpPr>
          <p:cNvPr id="17412" name="Group 9"/>
          <p:cNvGrpSpPr>
            <a:grpSpLocks/>
          </p:cNvGrpSpPr>
          <p:nvPr/>
        </p:nvGrpSpPr>
        <p:grpSpPr bwMode="auto">
          <a:xfrm>
            <a:off x="1670050" y="1245522"/>
            <a:ext cx="5808663" cy="4591050"/>
            <a:chOff x="439" y="715"/>
            <a:chExt cx="3659" cy="2892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/>
                <a:t>供应商日程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7414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>
                  <a:latin typeface="+mj-lt"/>
                </a:rPr>
                <a:t>周</a:t>
              </a:r>
              <a:r>
                <a:rPr lang="en-US" sz="1800" dirty="0" smtClean="0">
                  <a:latin typeface="+mj-lt"/>
                </a:rPr>
                <a:t> </a:t>
              </a:r>
              <a:r>
                <a:rPr lang="en-US" sz="1800" dirty="0">
                  <a:latin typeface="+mj-lt"/>
                </a:rPr>
                <a:t>1</a:t>
              </a:r>
            </a:p>
          </p:txBody>
        </p:sp>
        <p:cxnSp>
          <p:nvCxnSpPr>
            <p:cNvPr id="17415" name="AutoShape 12"/>
            <p:cNvCxnSpPr>
              <a:cxnSpLocks noChangeShapeType="1"/>
              <a:stCxn id="17413" idx="3"/>
              <a:endCxn id="17414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17416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/>
                <a:t>周 </a:t>
              </a:r>
              <a:r>
                <a:rPr lang="en-US" sz="1800" dirty="0" smtClean="0">
                  <a:latin typeface="+mj-lt"/>
                </a:rPr>
                <a:t>2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7417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/>
                <a:t>周 </a:t>
              </a:r>
              <a:r>
                <a:rPr lang="en-US" sz="1800" dirty="0" smtClean="0">
                  <a:latin typeface="+mj-lt"/>
                </a:rPr>
                <a:t>3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7418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/>
                <a:t>周 </a:t>
              </a:r>
              <a:r>
                <a:rPr lang="en-US" sz="1800" dirty="0" smtClean="0">
                  <a:latin typeface="+mj-lt"/>
                </a:rPr>
                <a:t>4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7419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/>
                <a:t>周</a:t>
              </a:r>
              <a:r>
                <a:rPr lang="en-US" sz="1800" dirty="0" smtClean="0">
                  <a:latin typeface="+mj-lt"/>
                </a:rPr>
                <a:t>5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7420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/>
                <a:t>周 </a:t>
              </a:r>
              <a:r>
                <a:rPr lang="en-US" sz="1800" dirty="0" smtClean="0">
                  <a:solidFill>
                    <a:srgbClr val="A50021"/>
                  </a:solidFill>
                  <a:latin typeface="+mj-lt"/>
                </a:rPr>
                <a:t>N</a:t>
              </a:r>
              <a:endParaRPr lang="en-US" sz="1800" dirty="0">
                <a:solidFill>
                  <a:srgbClr val="A50021"/>
                </a:solidFill>
                <a:latin typeface="+mj-lt"/>
              </a:endParaRPr>
            </a:p>
          </p:txBody>
        </p:sp>
        <p:cxnSp>
          <p:nvCxnSpPr>
            <p:cNvPr id="17421" name="AutoShape 18"/>
            <p:cNvCxnSpPr>
              <a:cxnSpLocks noChangeShapeType="1"/>
              <a:stCxn id="17413" idx="3"/>
              <a:endCxn id="17416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2" name="AutoShape 19"/>
            <p:cNvCxnSpPr>
              <a:cxnSpLocks noChangeShapeType="1"/>
              <a:stCxn id="17413" idx="3"/>
              <a:endCxn id="17417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3" name="AutoShape 20"/>
            <p:cNvCxnSpPr>
              <a:cxnSpLocks noChangeShapeType="1"/>
              <a:stCxn id="17413" idx="3"/>
              <a:endCxn id="17419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4" name="AutoShape 21"/>
            <p:cNvCxnSpPr>
              <a:cxnSpLocks noChangeShapeType="1"/>
              <a:stCxn id="17413" idx="3"/>
              <a:endCxn id="17420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5" name="AutoShape 22"/>
            <p:cNvCxnSpPr>
              <a:cxnSpLocks noChangeShapeType="1"/>
              <a:stCxn id="17413" idx="3"/>
              <a:endCxn id="17418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事务明细查询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QS-PR-1070</a:t>
            </a:r>
          </a:p>
        </p:txBody>
      </p:sp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952" y="1109274"/>
            <a:ext cx="7438096" cy="4771429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841" y="789240"/>
            <a:ext cx="5571429" cy="4676191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</a:t>
            </a:r>
            <a:r>
              <a:rPr lang="zh-CN" altLang="en-US" dirty="0" smtClean="0"/>
              <a:t>影响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4760" y="2704355"/>
            <a:ext cx="5504762" cy="3466667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查看待开发票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pic>
        <p:nvPicPr>
          <p:cNvPr id="126979" name="Picture 6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" y="790634"/>
            <a:ext cx="7542213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64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375" y="1727259"/>
            <a:ext cx="8785225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发票过账和打印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750" y="1014158"/>
            <a:ext cx="7808913" cy="5124450"/>
            <a:chOff x="666750" y="1428946"/>
            <a:chExt cx="7808913" cy="5124450"/>
          </a:xfrm>
        </p:grpSpPr>
        <p:pic>
          <p:nvPicPr>
            <p:cNvPr id="128004" name="Picture 109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6750" y="1428946"/>
              <a:ext cx="7808913" cy="512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005" name="Rectangle 1091"/>
            <p:cNvSpPr>
              <a:spLocks noChangeArrowheads="1"/>
            </p:cNvSpPr>
            <p:nvPr/>
          </p:nvSpPr>
          <p:spPr bwMode="auto">
            <a:xfrm>
              <a:off x="2498725" y="5622925"/>
              <a:ext cx="896938" cy="225425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发票过账和打印</a:t>
            </a:r>
            <a:endParaRPr lang="en-US" dirty="0"/>
          </a:p>
        </p:txBody>
      </p:sp>
      <p:sp>
        <p:nvSpPr>
          <p:cNvPr id="1290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QS-PR-1120</a:t>
            </a:r>
          </a:p>
        </p:txBody>
      </p:sp>
      <p:pic>
        <p:nvPicPr>
          <p:cNvPr id="129027" name="Picture 5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213" y="858662"/>
            <a:ext cx="7304087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9" name="Rectangle 57"/>
          <p:cNvSpPr>
            <a:spLocks noChangeArrowheads="1"/>
          </p:cNvSpPr>
          <p:nvPr/>
        </p:nvSpPr>
        <p:spPr bwMode="auto">
          <a:xfrm>
            <a:off x="5848350" y="5173487"/>
            <a:ext cx="2290763" cy="787400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pic>
        <p:nvPicPr>
          <p:cNvPr id="130051" name="Picture 117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5" y="490989"/>
            <a:ext cx="8335963" cy="5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1174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275" y="4207326"/>
            <a:ext cx="829945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6884" y="372279"/>
            <a:ext cx="4964112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发票打印和重打印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QS-PR-1135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grpSp>
        <p:nvGrpSpPr>
          <p:cNvPr id="132100" name="Group 21"/>
          <p:cNvGrpSpPr>
            <a:grpSpLocks/>
          </p:cNvGrpSpPr>
          <p:nvPr/>
        </p:nvGrpSpPr>
        <p:grpSpPr bwMode="auto">
          <a:xfrm>
            <a:off x="758825" y="3148013"/>
            <a:ext cx="7459663" cy="820737"/>
            <a:chOff x="406" y="537"/>
            <a:chExt cx="4699" cy="517"/>
          </a:xfrm>
        </p:grpSpPr>
        <p:sp>
          <p:nvSpPr>
            <p:cNvPr id="332812" name="Rectangle 12"/>
            <p:cNvSpPr>
              <a:spLocks noChangeArrowheads="1"/>
            </p:cNvSpPr>
            <p:nvPr/>
          </p:nvSpPr>
          <p:spPr bwMode="auto">
            <a:xfrm>
              <a:off x="406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Create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Sales Order</a:t>
              </a:r>
            </a:p>
          </p:txBody>
        </p:sp>
        <p:sp>
          <p:nvSpPr>
            <p:cNvPr id="132102" name="Line 13"/>
            <p:cNvSpPr>
              <a:spLocks noChangeShapeType="1"/>
            </p:cNvSpPr>
            <p:nvPr/>
          </p:nvSpPr>
          <p:spPr bwMode="auto">
            <a:xfrm flipH="1">
              <a:off x="1136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4" name="Rectangle 14"/>
            <p:cNvSpPr>
              <a:spLocks noChangeArrowheads="1"/>
            </p:cNvSpPr>
            <p:nvPr/>
          </p:nvSpPr>
          <p:spPr bwMode="auto">
            <a:xfrm>
              <a:off x="1401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Ship</a:t>
              </a:r>
            </a:p>
          </p:txBody>
        </p:sp>
        <p:sp>
          <p:nvSpPr>
            <p:cNvPr id="132104" name="Line 15"/>
            <p:cNvSpPr>
              <a:spLocks noChangeShapeType="1"/>
            </p:cNvSpPr>
            <p:nvPr/>
          </p:nvSpPr>
          <p:spPr bwMode="auto">
            <a:xfrm flipH="1">
              <a:off x="2128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6" name="Rectangle 16"/>
            <p:cNvSpPr>
              <a:spLocks noChangeArrowheads="1"/>
            </p:cNvSpPr>
            <p:nvPr/>
          </p:nvSpPr>
          <p:spPr bwMode="auto">
            <a:xfrm>
              <a:off x="2393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Invoice</a:t>
              </a:r>
            </a:p>
          </p:txBody>
        </p:sp>
        <p:sp>
          <p:nvSpPr>
            <p:cNvPr id="132106" name="Line 17"/>
            <p:cNvSpPr>
              <a:spLocks noChangeShapeType="1"/>
            </p:cNvSpPr>
            <p:nvPr/>
          </p:nvSpPr>
          <p:spPr bwMode="auto">
            <a:xfrm flipH="1">
              <a:off x="312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8" name="Rectangle 18"/>
            <p:cNvSpPr>
              <a:spLocks noChangeArrowheads="1"/>
            </p:cNvSpPr>
            <p:nvPr/>
          </p:nvSpPr>
          <p:spPr bwMode="auto">
            <a:xfrm>
              <a:off x="339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Post Invoice</a:t>
              </a:r>
            </a:p>
          </p:txBody>
        </p:sp>
        <p:sp>
          <p:nvSpPr>
            <p:cNvPr id="132108" name="Line 19"/>
            <p:cNvSpPr>
              <a:spLocks noChangeShapeType="1"/>
            </p:cNvSpPr>
            <p:nvPr/>
          </p:nvSpPr>
          <p:spPr bwMode="auto">
            <a:xfrm flipH="1">
              <a:off x="411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20" name="Rectangle 20"/>
            <p:cNvSpPr>
              <a:spLocks noChangeArrowheads="1"/>
            </p:cNvSpPr>
            <p:nvPr/>
          </p:nvSpPr>
          <p:spPr bwMode="auto">
            <a:xfrm>
              <a:off x="438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Record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Payment</a:t>
              </a:r>
            </a:p>
          </p:txBody>
        </p:sp>
      </p:grp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练习 </a:t>
            </a:r>
            <a:r>
              <a:rPr lang="en-US" altLang="zh-CN" smtClean="0"/>
              <a:t>7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离散型采购单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/>
              <a:t>物料行</a:t>
            </a:r>
            <a:endParaRPr kumimoji="1" lang="en-US" sz="1800" dirty="0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采购单</a:t>
            </a:r>
            <a:endParaRPr kumimoji="1" lang="en-US" sz="2400" dirty="0">
              <a:latin typeface="+mj-lt"/>
            </a:endParaRP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订单行</a:t>
            </a:r>
            <a:r>
              <a:rPr kumimoji="1" lang="en-US" sz="2400" dirty="0" smtClean="0">
                <a:latin typeface="+mj-lt"/>
              </a:rPr>
              <a:t>(</a:t>
            </a:r>
            <a:r>
              <a:rPr kumimoji="1" lang="zh-CN" altLang="en-US" sz="2400" dirty="0" smtClean="0">
                <a:latin typeface="+mj-lt"/>
              </a:rPr>
              <a:t>主体</a:t>
            </a:r>
            <a:r>
              <a:rPr kumimoji="1" lang="en-US" sz="2400" dirty="0" smtClean="0">
                <a:latin typeface="+mj-lt"/>
              </a:rPr>
              <a:t>)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订单尾</a:t>
            </a:r>
            <a:endParaRPr kumimoji="1" lang="en-US" altLang="zh-CN" sz="2400" dirty="0" smtClean="0">
              <a:latin typeface="+mj-lt"/>
            </a:endParaRPr>
          </a:p>
          <a:p>
            <a:pPr algn="ctr" eaLnBrk="0" hangingPunct="0">
              <a:defRPr/>
            </a:pPr>
            <a:r>
              <a:rPr kumimoji="1" lang="en-US" sz="2400" dirty="0" smtClean="0">
                <a:latin typeface="+mj-lt"/>
              </a:rPr>
              <a:t>(</a:t>
            </a:r>
            <a:r>
              <a:rPr lang="zh-CN" altLang="en-US" sz="2400" dirty="0" smtClean="0"/>
              <a:t>脚注</a:t>
            </a:r>
            <a:r>
              <a:rPr kumimoji="1" lang="en-US" sz="2400" dirty="0" smtClean="0">
                <a:latin typeface="+mj-lt"/>
              </a:rPr>
              <a:t>)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订单头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>
                <a:latin typeface="+mj-lt"/>
              </a:rPr>
              <a:t>物料行</a:t>
            </a:r>
            <a:endParaRPr kumimoji="1" lang="en-US" sz="1800" dirty="0">
              <a:latin typeface="+mj-lt"/>
            </a:endParaRP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/>
              <a:t>物料行</a:t>
            </a:r>
            <a:endParaRPr kumimoji="1" lang="en-US" sz="1800" dirty="0"/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订单收货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83928" y="1845675"/>
            <a:ext cx="6362700" cy="3225800"/>
            <a:chOff x="1958975" y="1789113"/>
            <a:chExt cx="6362700" cy="3225800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958975" y="17891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供应商处理订单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3355975" y="25923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958975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接收物料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971675" y="42084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打印收料单</a:t>
              </a:r>
              <a:r>
                <a:rPr lang="en-US" sz="1200" dirty="0" smtClean="0">
                  <a:latin typeface="+mj-lt"/>
                </a:rPr>
                <a:t>(</a:t>
              </a:r>
              <a:r>
                <a:rPr lang="zh-CN" altLang="en-US" sz="1200" dirty="0" smtClean="0">
                  <a:latin typeface="+mj-lt"/>
                </a:rPr>
                <a:t>可选</a:t>
              </a:r>
              <a:r>
                <a:rPr lang="en-US" sz="1200" dirty="0" smtClean="0">
                  <a:latin typeface="+mj-lt"/>
                </a:rPr>
                <a:t>)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359150" y="38020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5524500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交换物料或贷记退货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4781550" y="3448050"/>
              <a:ext cx="7524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供应商创建</a:t>
            </a:r>
            <a:endParaRPr lang="en-US" dirty="0" smtClean="0"/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852233"/>
            <a:ext cx="7761287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业务关系</a:t>
            </a:r>
            <a:endParaRPr lang="en-US" dirty="0" smtClean="0"/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QS-PR-131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454" y="1281838"/>
            <a:ext cx="7875588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核对供应商数据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4063"/>
            <a:ext cx="7858125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供应商价格数据</a:t>
            </a:r>
            <a:endParaRPr lang="en-US" dirty="0" smtClean="0"/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QS-PR-141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61482"/>
            <a:ext cx="70199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企业物料转移数据</a:t>
            </a:r>
            <a:endParaRPr lang="en-US" dirty="0" smtClean="0"/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QS-PR-142</a:t>
            </a:r>
          </a:p>
        </p:txBody>
      </p:sp>
      <p:pic>
        <p:nvPicPr>
          <p:cNvPr id="2355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174574"/>
            <a:ext cx="69246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75715" cy="705411"/>
          </a:xfrm>
        </p:spPr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采购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核对供应商数据</a:t>
            </a:r>
            <a:r>
              <a:rPr lang="en-US" dirty="0" smtClean="0"/>
              <a:t>- </a:t>
            </a:r>
            <a:r>
              <a:rPr lang="zh-CN" altLang="en-US" dirty="0" smtClean="0"/>
              <a:t>信贷条款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2458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61397"/>
            <a:ext cx="7315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设置单位转换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pic>
        <p:nvPicPr>
          <p:cNvPr id="25604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974909"/>
            <a:ext cx="81708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增加供应商物料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85" y="1109952"/>
            <a:ext cx="7771429" cy="46380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核对采购控制设置</a:t>
            </a:r>
            <a:endParaRPr lang="en-US" dirty="0" smtClean="0"/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QS-PR-165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004712"/>
            <a:ext cx="63150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创建型采购单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61794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/>
              <a:t>物料行</a:t>
            </a:r>
            <a:endParaRPr kumimoji="1" lang="en-US" sz="1800" dirty="0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采购单</a:t>
            </a:r>
            <a:endParaRPr kumimoji="1" lang="en-US" sz="2400" dirty="0">
              <a:latin typeface="+mj-lt"/>
            </a:endParaRP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订单行</a:t>
            </a:r>
            <a:r>
              <a:rPr kumimoji="1" lang="en-US" sz="2400" dirty="0" smtClean="0">
                <a:latin typeface="+mj-lt"/>
              </a:rPr>
              <a:t>(</a:t>
            </a:r>
            <a:r>
              <a:rPr kumimoji="1" lang="zh-CN" altLang="en-US" sz="2400" dirty="0" smtClean="0">
                <a:latin typeface="+mj-lt"/>
              </a:rPr>
              <a:t>主体</a:t>
            </a:r>
            <a:r>
              <a:rPr kumimoji="1" lang="en-US" sz="2400" dirty="0" smtClean="0">
                <a:latin typeface="+mj-lt"/>
              </a:rPr>
              <a:t>)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订单尾</a:t>
            </a:r>
            <a:endParaRPr kumimoji="1" lang="en-US" altLang="zh-CN" sz="2400" dirty="0" smtClean="0">
              <a:latin typeface="+mj-lt"/>
            </a:endParaRPr>
          </a:p>
          <a:p>
            <a:pPr algn="ctr" eaLnBrk="0" hangingPunct="0">
              <a:defRPr/>
            </a:pPr>
            <a:r>
              <a:rPr kumimoji="1" lang="en-US" sz="2400" dirty="0" smtClean="0">
                <a:latin typeface="+mj-lt"/>
              </a:rPr>
              <a:t>(</a:t>
            </a:r>
            <a:r>
              <a:rPr lang="zh-CN" altLang="en-US" sz="2400" dirty="0" smtClean="0"/>
              <a:t>脚注</a:t>
            </a:r>
            <a:r>
              <a:rPr kumimoji="1" lang="en-US" sz="2400" dirty="0" smtClean="0">
                <a:latin typeface="+mj-lt"/>
              </a:rPr>
              <a:t>)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订单头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>
                <a:latin typeface="+mj-lt"/>
              </a:rPr>
              <a:t>物料行</a:t>
            </a:r>
            <a:endParaRPr kumimoji="1" lang="en-US" sz="1800" dirty="0">
              <a:latin typeface="+mj-lt"/>
            </a:endParaRP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/>
              <a:t>物料行</a:t>
            </a:r>
            <a:endParaRPr kumimoji="1" lang="en-US" sz="1800" dirty="0"/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输入订单头信息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0417" y="769487"/>
            <a:ext cx="8064500" cy="5638800"/>
            <a:chOff x="757238" y="1184275"/>
            <a:chExt cx="8064500" cy="5638800"/>
          </a:xfrm>
        </p:grpSpPr>
        <p:pic>
          <p:nvPicPr>
            <p:cNvPr id="29700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7238" y="1184275"/>
              <a:ext cx="7629525" cy="563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8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1338" y="3397250"/>
              <a:ext cx="3200400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输入行</a:t>
            </a:r>
            <a:r>
              <a:rPr lang="en-US" dirty="0" smtClean="0"/>
              <a:t> 1 </a:t>
            </a:r>
            <a:r>
              <a:rPr lang="zh-CN" altLang="en-US" dirty="0" smtClean="0"/>
              <a:t>数据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pic>
        <p:nvPicPr>
          <p:cNvPr id="307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38" y="869382"/>
            <a:ext cx="7907337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输入行</a:t>
            </a:r>
            <a:r>
              <a:rPr lang="en-US" dirty="0" smtClean="0"/>
              <a:t> 2 </a:t>
            </a:r>
            <a:r>
              <a:rPr lang="zh-CN" altLang="en-US" dirty="0" smtClean="0"/>
              <a:t>数据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803805"/>
            <a:ext cx="7907337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输入行</a:t>
            </a:r>
            <a:r>
              <a:rPr lang="en-US" dirty="0" smtClean="0"/>
              <a:t> 3 </a:t>
            </a:r>
            <a:r>
              <a:rPr lang="zh-CN" altLang="en-US" dirty="0" smtClean="0"/>
              <a:t>数据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836437"/>
            <a:ext cx="7899400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输入行</a:t>
            </a:r>
            <a:r>
              <a:rPr lang="en-US" dirty="0" smtClean="0"/>
              <a:t> 4 </a:t>
            </a:r>
            <a:r>
              <a:rPr lang="zh-CN" altLang="en-US" dirty="0" smtClean="0"/>
              <a:t>数据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QS-PR-215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807881"/>
            <a:ext cx="7926387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关键概念</a:t>
            </a:r>
            <a:endParaRPr lang="en-US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供应商物料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单位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申请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采购单类型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(</a:t>
            </a:r>
            <a:r>
              <a:rPr lang="zh-CN" altLang="en-US" sz="2000" dirty="0" smtClean="0"/>
              <a:t>协议采购单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供应商日程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离散型</a:t>
            </a:r>
            <a:r>
              <a:rPr lang="en-US" sz="2000" dirty="0" smtClean="0"/>
              <a:t>)</a:t>
            </a:r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订单收货</a:t>
            </a:r>
            <a:endParaRPr lang="en-US" sz="2000" dirty="0" smtClean="0"/>
          </a:p>
          <a:p>
            <a:pPr eaLnBrk="1" hangingPunct="1"/>
            <a:r>
              <a:rPr lang="en-US" sz="2400" dirty="0" smtClean="0"/>
              <a:t> </a:t>
            </a:r>
            <a:r>
              <a:rPr lang="zh-CN" altLang="en-US" sz="2400" dirty="0" smtClean="0"/>
              <a:t>实例</a:t>
            </a:r>
            <a:endParaRPr lang="en-US" sz="2400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增加供应商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创建采购单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接收物料和建立收料单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 </a:t>
            </a:r>
            <a:r>
              <a:rPr lang="zh-CN" altLang="en-US" sz="2000" dirty="0" smtClean="0"/>
              <a:t>设置工艺流程</a:t>
            </a:r>
            <a:endParaRPr lang="en-US" sz="2000" dirty="0" smtClean="0"/>
          </a:p>
          <a:p>
            <a:pPr eaLnBrk="1" hangingPunct="1"/>
            <a:r>
              <a:rPr lang="en-US" sz="2400" dirty="0" smtClean="0"/>
              <a:t> </a:t>
            </a:r>
            <a:r>
              <a:rPr lang="zh-CN" altLang="en-US" sz="2400" dirty="0" smtClean="0"/>
              <a:t>练习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zh-CN" altLang="en-US" dirty="0" smtClean="0"/>
              <a:t>采购</a:t>
            </a:r>
            <a:r>
              <a:rPr lang="en-US" dirty="0" smtClean="0"/>
              <a:t>: </a:t>
            </a:r>
            <a:r>
              <a:rPr lang="zh-CN" altLang="en-US" dirty="0" smtClean="0"/>
              <a:t>主题</a:t>
            </a:r>
            <a:endParaRPr lang="en-US" dirty="0" smtClean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QS-PR-020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输入订单尾信息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8" y="932980"/>
            <a:ext cx="7515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216163"/>
            <a:ext cx="81629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接收物料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3584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" y="834006"/>
            <a:ext cx="75057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弹出按钮</a:t>
            </a:r>
            <a:endParaRPr lang="en-US" dirty="0" smtClean="0"/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QS-PR-241</a:t>
            </a: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809" y="1013359"/>
            <a:ext cx="8152382" cy="509523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采购单收货</a:t>
            </a:r>
            <a:endParaRPr lang="en-US" dirty="0" smtClean="0"/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QS-PR-242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333" y="2133762"/>
            <a:ext cx="8133334" cy="259047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采购单收货</a:t>
            </a:r>
            <a:endParaRPr lang="en-US" dirty="0" smtClean="0"/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QS-PR-249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8" y="2162509"/>
            <a:ext cx="76660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6256338" y="3581734"/>
            <a:ext cx="850900" cy="263525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接收物料</a:t>
            </a:r>
            <a:r>
              <a:rPr lang="en-US" dirty="0" smtClean="0"/>
              <a:t>,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pic>
        <p:nvPicPr>
          <p:cNvPr id="39940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939134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10"/>
          <p:cNvSpPr>
            <a:spLocks noChangeArrowheads="1"/>
          </p:cNvSpPr>
          <p:nvPr/>
        </p:nvSpPr>
        <p:spPr bwMode="auto">
          <a:xfrm>
            <a:off x="5567363" y="2467897"/>
            <a:ext cx="688975" cy="1312862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2" name="Rectangle 11"/>
          <p:cNvSpPr>
            <a:spLocks noChangeArrowheads="1"/>
          </p:cNvSpPr>
          <p:nvPr/>
        </p:nvSpPr>
        <p:spPr bwMode="auto">
          <a:xfrm>
            <a:off x="901700" y="4611022"/>
            <a:ext cx="7361238" cy="488950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接收物料</a:t>
            </a:r>
            <a:r>
              <a:rPr lang="en-US" dirty="0" smtClean="0"/>
              <a:t>,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QS-PR-260</a:t>
            </a:r>
          </a:p>
        </p:txBody>
      </p:sp>
      <p:pic>
        <p:nvPicPr>
          <p:cNvPr id="40964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936586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Rectangle 13"/>
          <p:cNvSpPr>
            <a:spLocks noChangeArrowheads="1"/>
          </p:cNvSpPr>
          <p:nvPr/>
        </p:nvSpPr>
        <p:spPr bwMode="auto">
          <a:xfrm>
            <a:off x="742950" y="4833899"/>
            <a:ext cx="2146300" cy="525462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采购单收货</a:t>
            </a:r>
            <a:endParaRPr lang="en-US" dirty="0" smtClean="0"/>
          </a:p>
        </p:txBody>
      </p:sp>
      <p:sp>
        <p:nvSpPr>
          <p:cNvPr id="4198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QS-PR-261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938938"/>
            <a:ext cx="81137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Rectangle 7"/>
          <p:cNvSpPr>
            <a:spLocks noChangeArrowheads="1"/>
          </p:cNvSpPr>
          <p:nvPr/>
        </p:nvSpPr>
        <p:spPr bwMode="auto">
          <a:xfrm>
            <a:off x="750888" y="5355363"/>
            <a:ext cx="906462" cy="200025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采购收货文档</a:t>
            </a:r>
            <a:endParaRPr lang="en-US" dirty="0" smtClean="0"/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QS-PR-262</a:t>
            </a:r>
          </a:p>
        </p:txBody>
      </p:sp>
      <p:pic>
        <p:nvPicPr>
          <p:cNvPr id="43012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25" y="924945"/>
            <a:ext cx="56959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事务详细查询</a:t>
            </a:r>
            <a:endParaRPr lang="en-US" dirty="0" smtClean="0"/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QS-PR-263</a:t>
            </a: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047" y="1270695"/>
            <a:ext cx="8361905" cy="454285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说明采购流程</a:t>
            </a:r>
          </a:p>
          <a:p>
            <a:r>
              <a:rPr lang="zh-CN" altLang="en-US" dirty="0" smtClean="0"/>
              <a:t>解释系统如何处理，供应商和客户同一物料中使用不同的编号系统</a:t>
            </a:r>
          </a:p>
          <a:p>
            <a:r>
              <a:rPr lang="zh-CN" altLang="en-US" dirty="0" smtClean="0"/>
              <a:t>解释系统如何处理不同的度量单位，供应商和客户使用同一物料</a:t>
            </a:r>
          </a:p>
          <a:p>
            <a:r>
              <a:rPr lang="zh-CN" altLang="en-US" dirty="0" smtClean="0"/>
              <a:t>说明采购申请流程</a:t>
            </a:r>
          </a:p>
          <a:p>
            <a:r>
              <a:rPr lang="zh-CN" altLang="en-US" dirty="0" smtClean="0"/>
              <a:t>描述三种采购订单，</a:t>
            </a:r>
            <a:r>
              <a:rPr lang="en-US" altLang="zh-CN" dirty="0" smtClean="0"/>
              <a:t>QAD</a:t>
            </a:r>
            <a:r>
              <a:rPr lang="zh-CN" altLang="en-US" dirty="0" smtClean="0"/>
              <a:t>企业应用支持</a:t>
            </a:r>
          </a:p>
          <a:p>
            <a:r>
              <a:rPr lang="zh-CN" altLang="en-US" dirty="0" smtClean="0"/>
              <a:t>输入信用条件，供应商，计量单位，和供应商物料信息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采购</a:t>
            </a:r>
            <a:r>
              <a:rPr lang="en-US" dirty="0" smtClean="0"/>
              <a:t>: </a:t>
            </a:r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查看事务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570" y="834203"/>
            <a:ext cx="4988572" cy="5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查看库存明细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QS-PR-280</a:t>
            </a:r>
            <a:endParaRPr lang="en-US" dirty="0"/>
          </a:p>
        </p:txBody>
      </p:sp>
      <p:pic>
        <p:nvPicPr>
          <p:cNvPr id="6" name="Picture 5" descr="QS-PR-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665" y="1455983"/>
            <a:ext cx="7607808" cy="382924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QS-PR-290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427366" y="3038475"/>
            <a:ext cx="4270375" cy="820738"/>
            <a:chOff x="2587625" y="3038475"/>
            <a:chExt cx="4270375" cy="820738"/>
          </a:xfrm>
        </p:grpSpPr>
        <p:sp>
          <p:nvSpPr>
            <p:cNvPr id="231428" name="Rectangle 4"/>
            <p:cNvSpPr>
              <a:spLocks noChangeArrowheads="1"/>
            </p:cNvSpPr>
            <p:nvPr/>
          </p:nvSpPr>
          <p:spPr bwMode="auto">
            <a:xfrm>
              <a:off x="2587625" y="3038475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采购单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46085" name="Line 5"/>
            <p:cNvSpPr>
              <a:spLocks noChangeShapeType="1"/>
            </p:cNvSpPr>
            <p:nvPr/>
          </p:nvSpPr>
          <p:spPr bwMode="auto">
            <a:xfrm flipH="1">
              <a:off x="3746500" y="3470275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0" name="Rectangle 6"/>
            <p:cNvSpPr>
              <a:spLocks noChangeArrowheads="1"/>
            </p:cNvSpPr>
            <p:nvPr/>
          </p:nvSpPr>
          <p:spPr bwMode="auto">
            <a:xfrm>
              <a:off x="4167188" y="3038475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收货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31433" name="Rectangle 9"/>
            <p:cNvSpPr>
              <a:spLocks noChangeArrowheads="1"/>
            </p:cNvSpPr>
            <p:nvPr/>
          </p:nvSpPr>
          <p:spPr bwMode="auto">
            <a:xfrm>
              <a:off x="5710238" y="3038475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供应商发票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46088" name="Line 10"/>
            <p:cNvSpPr>
              <a:spLocks noChangeShapeType="1"/>
            </p:cNvSpPr>
            <p:nvPr/>
          </p:nvSpPr>
          <p:spPr bwMode="auto">
            <a:xfrm flipH="1">
              <a:off x="5318125" y="34798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 5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19155" cy="705411"/>
          </a:xfrm>
        </p:spPr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应付账款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关键概念</a:t>
            </a:r>
            <a:r>
              <a:rPr lang="en-US" dirty="0" smtClean="0"/>
              <a:t> 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应付处理流程</a:t>
            </a:r>
            <a:r>
              <a:rPr lang="en-US" dirty="0" smtClean="0"/>
              <a:t> 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凭证建立</a:t>
            </a: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</a:t>
            </a:r>
            <a:endParaRPr lang="en-US" dirty="0" smtClean="0"/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QS-PR-320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描述应付处理流程</a:t>
            </a:r>
            <a:endParaRPr lang="en-US" dirty="0" smtClean="0"/>
          </a:p>
          <a:p>
            <a:r>
              <a:rPr lang="zh-CN" altLang="en-US" dirty="0" smtClean="0"/>
              <a:t>描述三单匹配</a:t>
            </a:r>
            <a:endParaRPr lang="en-US" dirty="0" smtClean="0"/>
          </a:p>
          <a:p>
            <a:r>
              <a:rPr lang="zh-CN" altLang="en-US" dirty="0" smtClean="0"/>
              <a:t>定义凭证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QS-PR-330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</a:t>
            </a:r>
            <a:endParaRPr lang="en-US" dirty="0" smtClean="0"/>
          </a:p>
        </p:txBody>
      </p:sp>
      <p:sp>
        <p:nvSpPr>
          <p:cNvPr id="5120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QS-PR-335</a:t>
            </a:r>
          </a:p>
        </p:txBody>
      </p:sp>
      <p:pic>
        <p:nvPicPr>
          <p:cNvPr id="51204" name="Picture 5" descr="7 Accounts Payable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648747"/>
            <a:ext cx="70485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应付账款处理流程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QS-PR-340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327327" y="1860315"/>
            <a:ext cx="6472237" cy="3227388"/>
            <a:chOff x="1497013" y="2143125"/>
            <a:chExt cx="6472237" cy="3227388"/>
          </a:xfrm>
        </p:grpSpPr>
        <p:sp>
          <p:nvSpPr>
            <p:cNvPr id="196614" name="Rectangle 6"/>
            <p:cNvSpPr>
              <a:spLocks noChangeArrowheads="1"/>
            </p:cNvSpPr>
            <p:nvPr/>
          </p:nvSpPr>
          <p:spPr bwMode="auto">
            <a:xfrm>
              <a:off x="1497013" y="2143125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输入或确认供应商发票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2229" name="Line 7"/>
            <p:cNvSpPr>
              <a:spLocks noChangeShapeType="1"/>
            </p:cNvSpPr>
            <p:nvPr/>
          </p:nvSpPr>
          <p:spPr bwMode="auto">
            <a:xfrm>
              <a:off x="2894013" y="2946400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16" name="Rectangle 8"/>
            <p:cNvSpPr>
              <a:spLocks noChangeArrowheads="1"/>
            </p:cNvSpPr>
            <p:nvPr/>
          </p:nvSpPr>
          <p:spPr bwMode="auto">
            <a:xfrm>
              <a:off x="1497013" y="3349625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选择</a:t>
              </a:r>
              <a:r>
                <a:rPr lang="zh-CN" altLang="en-US" sz="1400" dirty="0" smtClean="0"/>
                <a:t>用于付款的</a:t>
              </a:r>
              <a:r>
                <a:rPr lang="zh-CN" altLang="en-US" sz="1400" dirty="0" smtClean="0">
                  <a:latin typeface="+mj-lt"/>
                </a:rPr>
                <a:t>供应商发票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2231" name="Line 9"/>
            <p:cNvSpPr>
              <a:spLocks noChangeShapeType="1"/>
            </p:cNvSpPr>
            <p:nvPr/>
          </p:nvSpPr>
          <p:spPr bwMode="auto">
            <a:xfrm>
              <a:off x="2894013" y="416083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18" name="Rectangle 10"/>
            <p:cNvSpPr>
              <a:spLocks noChangeArrowheads="1"/>
            </p:cNvSpPr>
            <p:nvPr/>
          </p:nvSpPr>
          <p:spPr bwMode="auto">
            <a:xfrm>
              <a:off x="1497013" y="45640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处理付款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2233" name="Freeform 11"/>
            <p:cNvSpPr>
              <a:spLocks/>
            </p:cNvSpPr>
            <p:nvPr/>
          </p:nvSpPr>
          <p:spPr bwMode="auto">
            <a:xfrm>
              <a:off x="4311650" y="2630488"/>
              <a:ext cx="2251075" cy="2324100"/>
            </a:xfrm>
            <a:custGeom>
              <a:avLst/>
              <a:gdLst>
                <a:gd name="T0" fmla="*/ 0 w 1418"/>
                <a:gd name="T1" fmla="*/ 2147483647 h 1464"/>
                <a:gd name="T2" fmla="*/ 2147483647 w 1418"/>
                <a:gd name="T3" fmla="*/ 2147483647 h 1464"/>
                <a:gd name="T4" fmla="*/ 2147483647 w 1418"/>
                <a:gd name="T5" fmla="*/ 0 h 1464"/>
                <a:gd name="T6" fmla="*/ 2147483647 w 1418"/>
                <a:gd name="T7" fmla="*/ 0 h 1464"/>
                <a:gd name="T8" fmla="*/ 2147483647 w 1418"/>
                <a:gd name="T9" fmla="*/ 2147483647 h 14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1464"/>
                <a:gd name="T17" fmla="*/ 1418 w 1418"/>
                <a:gd name="T18" fmla="*/ 1464 h 14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1464">
                  <a:moveTo>
                    <a:pt x="0" y="1464"/>
                  </a:moveTo>
                  <a:lnTo>
                    <a:pt x="282" y="146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20" name="Rectangle 12"/>
            <p:cNvSpPr>
              <a:spLocks noChangeArrowheads="1"/>
            </p:cNvSpPr>
            <p:nvPr/>
          </p:nvSpPr>
          <p:spPr bwMode="auto">
            <a:xfrm>
              <a:off x="5172075" y="2978150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核销或作废付款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2235" name="Line 13"/>
            <p:cNvSpPr>
              <a:spLocks noChangeShapeType="1"/>
            </p:cNvSpPr>
            <p:nvPr/>
          </p:nvSpPr>
          <p:spPr bwMode="auto">
            <a:xfrm>
              <a:off x="6569075" y="37893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22" name="Rectangle 14"/>
            <p:cNvSpPr>
              <a:spLocks noChangeArrowheads="1"/>
            </p:cNvSpPr>
            <p:nvPr/>
          </p:nvSpPr>
          <p:spPr bwMode="auto">
            <a:xfrm>
              <a:off x="5172075" y="419258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对</a:t>
              </a:r>
              <a:r>
                <a:rPr lang="zh-CN" altLang="en-US" sz="1400" dirty="0" smtClean="0"/>
                <a:t>作废付款重新打开</a:t>
              </a:r>
              <a:endParaRPr lang="en-US" altLang="zh-CN" sz="1400" dirty="0" smtClean="0"/>
            </a:p>
            <a:p>
              <a:pPr algn="ctr" eaLnBrk="0" hangingPunct="0">
                <a:defRPr/>
              </a:pPr>
              <a:r>
                <a:rPr lang="zh-CN" altLang="en-US" sz="1400" dirty="0" smtClean="0"/>
                <a:t>供应商发票</a:t>
              </a:r>
              <a:endParaRPr lang="en-US" sz="14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应付</a:t>
            </a:r>
            <a:r>
              <a:rPr lang="en-US" dirty="0" smtClean="0"/>
              <a:t>: </a:t>
            </a:r>
            <a:r>
              <a:rPr lang="zh-CN" altLang="en-US" dirty="0" smtClean="0"/>
              <a:t>三单匹配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QS-PR-350</a:t>
            </a:r>
          </a:p>
        </p:txBody>
      </p:sp>
      <p:grpSp>
        <p:nvGrpSpPr>
          <p:cNvPr id="53252" name="Group 15"/>
          <p:cNvGrpSpPr>
            <a:grpSpLocks/>
          </p:cNvGrpSpPr>
          <p:nvPr/>
        </p:nvGrpSpPr>
        <p:grpSpPr bwMode="auto">
          <a:xfrm>
            <a:off x="2885879" y="2072550"/>
            <a:ext cx="3359150" cy="2905125"/>
            <a:chOff x="1806" y="902"/>
            <a:chExt cx="2116" cy="1830"/>
          </a:xfrm>
        </p:grpSpPr>
        <p:sp>
          <p:nvSpPr>
            <p:cNvPr id="198660" name="AutoShape 4"/>
            <p:cNvSpPr>
              <a:spLocks noChangeArrowheads="1"/>
            </p:cNvSpPr>
            <p:nvPr/>
          </p:nvSpPr>
          <p:spPr bwMode="auto">
            <a:xfrm>
              <a:off x="1806" y="902"/>
              <a:ext cx="2116" cy="1830"/>
            </a:xfrm>
            <a:prstGeom prst="triangle">
              <a:avLst>
                <a:gd name="adj" fmla="val 50000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3254" name="Rectangle 5"/>
            <p:cNvSpPr>
              <a:spLocks noChangeArrowheads="1"/>
            </p:cNvSpPr>
            <p:nvPr/>
          </p:nvSpPr>
          <p:spPr bwMode="auto">
            <a:xfrm>
              <a:off x="2635" y="1447"/>
              <a:ext cx="478" cy="335"/>
            </a:xfrm>
            <a:prstGeom prst="rect">
              <a:avLst/>
            </a:prstGeom>
            <a:solidFill>
              <a:srgbClr val="D8DAC9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55" name="Rectangle 6"/>
            <p:cNvSpPr>
              <a:spLocks noChangeArrowheads="1"/>
            </p:cNvSpPr>
            <p:nvPr/>
          </p:nvSpPr>
          <p:spPr bwMode="auto">
            <a:xfrm>
              <a:off x="2663" y="1504"/>
              <a:ext cx="29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zh-CN" altLang="en-US" sz="1200" dirty="0" smtClean="0">
                  <a:latin typeface="+mj-lt"/>
                </a:rPr>
                <a:t>采购单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53256" name="Rectangle 7"/>
            <p:cNvSpPr>
              <a:spLocks noChangeArrowheads="1"/>
            </p:cNvSpPr>
            <p:nvPr/>
          </p:nvSpPr>
          <p:spPr bwMode="auto">
            <a:xfrm>
              <a:off x="2141" y="2270"/>
              <a:ext cx="473" cy="321"/>
            </a:xfrm>
            <a:prstGeom prst="rect">
              <a:avLst/>
            </a:prstGeom>
            <a:solidFill>
              <a:srgbClr val="E5E1DA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57" name="Rectangle 8"/>
            <p:cNvSpPr>
              <a:spLocks noChangeArrowheads="1"/>
            </p:cNvSpPr>
            <p:nvPr/>
          </p:nvSpPr>
          <p:spPr bwMode="auto">
            <a:xfrm>
              <a:off x="3127" y="2265"/>
              <a:ext cx="473" cy="325"/>
            </a:xfrm>
            <a:prstGeom prst="rect">
              <a:avLst/>
            </a:prstGeom>
            <a:solidFill>
              <a:srgbClr val="E0DCE7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58" name="Rectangle 9"/>
            <p:cNvSpPr>
              <a:spLocks noChangeArrowheads="1"/>
            </p:cNvSpPr>
            <p:nvPr/>
          </p:nvSpPr>
          <p:spPr bwMode="auto">
            <a:xfrm>
              <a:off x="2677" y="2065"/>
              <a:ext cx="19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zh-CN" altLang="en-US" sz="1200" dirty="0" smtClean="0">
                  <a:latin typeface="+mj-lt"/>
                </a:rPr>
                <a:t>凭证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53259" name="Rectangle 10"/>
            <p:cNvSpPr>
              <a:spLocks noChangeArrowheads="1"/>
            </p:cNvSpPr>
            <p:nvPr/>
          </p:nvSpPr>
          <p:spPr bwMode="auto">
            <a:xfrm>
              <a:off x="2193" y="2312"/>
              <a:ext cx="2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zh-CN" altLang="en-US" sz="1200" dirty="0" smtClean="0">
                  <a:latin typeface="+mj-lt"/>
                </a:rPr>
                <a:t>供应商</a:t>
              </a:r>
              <a:endParaRPr lang="en-US" altLang="zh-CN" sz="1200" dirty="0" smtClean="0">
                <a:latin typeface="+mj-lt"/>
              </a:endParaRPr>
            </a:p>
            <a:p>
              <a:pPr algn="ctr" eaLnBrk="0" hangingPunct="0"/>
              <a:r>
                <a:rPr lang="zh-CN" altLang="en-US" sz="1200" dirty="0" smtClean="0">
                  <a:latin typeface="+mj-lt"/>
                </a:rPr>
                <a:t>发票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53260" name="Rectangle 11"/>
            <p:cNvSpPr>
              <a:spLocks noChangeArrowheads="1"/>
            </p:cNvSpPr>
            <p:nvPr/>
          </p:nvSpPr>
          <p:spPr bwMode="auto">
            <a:xfrm>
              <a:off x="3192" y="2312"/>
              <a:ext cx="29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zh-CN" altLang="en-US" sz="1200" dirty="0" smtClean="0">
                  <a:latin typeface="+mj-lt"/>
                </a:rPr>
                <a:t>收料单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53261" name="Line 12"/>
            <p:cNvSpPr>
              <a:spLocks noChangeShapeType="1"/>
            </p:cNvSpPr>
            <p:nvPr/>
          </p:nvSpPr>
          <p:spPr bwMode="auto">
            <a:xfrm>
              <a:off x="2616" y="2432"/>
              <a:ext cx="5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2" name="Line 13"/>
            <p:cNvSpPr>
              <a:spLocks noChangeShapeType="1"/>
            </p:cNvSpPr>
            <p:nvPr/>
          </p:nvSpPr>
          <p:spPr bwMode="auto">
            <a:xfrm flipV="1">
              <a:off x="2360" y="1784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3" name="Line 14"/>
            <p:cNvSpPr>
              <a:spLocks noChangeShapeType="1"/>
            </p:cNvSpPr>
            <p:nvPr/>
          </p:nvSpPr>
          <p:spPr bwMode="auto">
            <a:xfrm flipH="1" flipV="1">
              <a:off x="3120" y="1784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采购</a:t>
            </a:r>
            <a:endParaRPr lang="en-US" dirty="0" smtClean="0"/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QS-PR-035</a:t>
            </a:r>
          </a:p>
        </p:txBody>
      </p:sp>
      <p:pic>
        <p:nvPicPr>
          <p:cNvPr id="10244" name="Picture 5" descr="6 Purchas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698586"/>
            <a:ext cx="7038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处理付款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QS-PR-360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560316" y="988895"/>
            <a:ext cx="6022976" cy="5045801"/>
            <a:chOff x="2305049" y="1130300"/>
            <a:chExt cx="6022976" cy="5045801"/>
          </a:xfrm>
        </p:grpSpPr>
        <p:sp>
          <p:nvSpPr>
            <p:cNvPr id="200711" name="Rectangle 7"/>
            <p:cNvSpPr>
              <a:spLocks noChangeAspect="1" noChangeArrowheads="1"/>
            </p:cNvSpPr>
            <p:nvPr/>
          </p:nvSpPr>
          <p:spPr bwMode="auto">
            <a:xfrm>
              <a:off x="4086225" y="1130300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输入确认供应</a:t>
              </a:r>
              <a:endParaRPr lang="en-US" altLang="zh-CN" sz="1400" dirty="0" smtClean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商发票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12" name="Rectangle 8"/>
            <p:cNvSpPr>
              <a:spLocks noChangeAspect="1" noChangeArrowheads="1"/>
            </p:cNvSpPr>
            <p:nvPr/>
          </p:nvSpPr>
          <p:spPr bwMode="auto">
            <a:xfrm>
              <a:off x="2308225" y="2404906"/>
              <a:ext cx="1900238" cy="547687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选择自动或手动付款</a:t>
              </a:r>
              <a:r>
                <a:rPr lang="en-US" sz="1400" dirty="0" smtClean="0">
                  <a:latin typeface="+mj-lt"/>
                </a:rPr>
                <a:t> 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13" name="Rectangle 9"/>
            <p:cNvSpPr>
              <a:spLocks noChangeAspect="1" noChangeArrowheads="1"/>
            </p:cNvSpPr>
            <p:nvPr/>
          </p:nvSpPr>
          <p:spPr bwMode="auto">
            <a:xfrm>
              <a:off x="5857875" y="2404906"/>
              <a:ext cx="1900238" cy="547687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记录手工支票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15" name="Rectangle 11"/>
            <p:cNvSpPr>
              <a:spLocks noChangeAspect="1" noChangeArrowheads="1"/>
            </p:cNvSpPr>
            <p:nvPr/>
          </p:nvSpPr>
          <p:spPr bwMode="auto">
            <a:xfrm>
              <a:off x="2305050" y="3162300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打印付款选择登记簿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16" name="Rectangle 12"/>
            <p:cNvSpPr>
              <a:spLocks noChangeAspect="1" noChangeArrowheads="1"/>
            </p:cNvSpPr>
            <p:nvPr/>
          </p:nvSpPr>
          <p:spPr bwMode="auto">
            <a:xfrm>
              <a:off x="2308225" y="3911855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打印自动支票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18" name="Rectangle 14"/>
            <p:cNvSpPr>
              <a:spLocks noChangeAspect="1" noChangeArrowheads="1"/>
            </p:cNvSpPr>
            <p:nvPr/>
          </p:nvSpPr>
          <p:spPr bwMode="auto">
            <a:xfrm>
              <a:off x="4086225" y="4688319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打印付款登记簿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20" name="Rectangle 16"/>
            <p:cNvSpPr>
              <a:spLocks noChangeAspect="1" noChangeArrowheads="1"/>
            </p:cNvSpPr>
            <p:nvPr/>
          </p:nvSpPr>
          <p:spPr bwMode="auto">
            <a:xfrm>
              <a:off x="2308225" y="5628413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核销检查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00725" name="Rectangle 21"/>
            <p:cNvSpPr>
              <a:spLocks noChangeAspect="1" noChangeArrowheads="1"/>
            </p:cNvSpPr>
            <p:nvPr/>
          </p:nvSpPr>
          <p:spPr bwMode="auto">
            <a:xfrm>
              <a:off x="5838825" y="5628413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作废支票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4284" name="Line 22"/>
            <p:cNvSpPr>
              <a:spLocks noChangeShapeType="1"/>
            </p:cNvSpPr>
            <p:nvPr/>
          </p:nvSpPr>
          <p:spPr bwMode="auto">
            <a:xfrm>
              <a:off x="8328025" y="5628413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4286" name="AutoShape 26"/>
            <p:cNvCxnSpPr>
              <a:cxnSpLocks noChangeShapeType="1"/>
              <a:stCxn id="200718" idx="2"/>
              <a:endCxn id="200720" idx="0"/>
            </p:cNvCxnSpPr>
            <p:nvPr/>
          </p:nvCxnSpPr>
          <p:spPr bwMode="auto">
            <a:xfrm rot="5400000">
              <a:off x="3951538" y="4542813"/>
              <a:ext cx="392406" cy="177879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87" name="AutoShape 27"/>
            <p:cNvCxnSpPr>
              <a:cxnSpLocks noChangeShapeType="1"/>
              <a:stCxn id="200718" idx="2"/>
              <a:endCxn id="200725" idx="0"/>
            </p:cNvCxnSpPr>
            <p:nvPr/>
          </p:nvCxnSpPr>
          <p:spPr bwMode="auto">
            <a:xfrm rot="16200000" flipH="1">
              <a:off x="5717235" y="4555910"/>
              <a:ext cx="392406" cy="1752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88" name="AutoShape 28"/>
            <p:cNvCxnSpPr>
              <a:cxnSpLocks noChangeShapeType="1"/>
              <a:stCxn id="200713" idx="2"/>
              <a:endCxn id="200718" idx="0"/>
            </p:cNvCxnSpPr>
            <p:nvPr/>
          </p:nvCxnSpPr>
          <p:spPr bwMode="auto">
            <a:xfrm rot="5400000">
              <a:off x="5054703" y="2935028"/>
              <a:ext cx="1735726" cy="177085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89" name="AutoShape 29"/>
            <p:cNvCxnSpPr>
              <a:cxnSpLocks noChangeShapeType="1"/>
              <a:stCxn id="200716" idx="2"/>
              <a:endCxn id="200718" idx="0"/>
            </p:cNvCxnSpPr>
            <p:nvPr/>
          </p:nvCxnSpPr>
          <p:spPr bwMode="auto">
            <a:xfrm rot="16200000" flipH="1">
              <a:off x="4033750" y="3684931"/>
              <a:ext cx="228776" cy="1778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0" name="AutoShape 30"/>
            <p:cNvCxnSpPr>
              <a:cxnSpLocks noChangeShapeType="1"/>
              <a:stCxn id="200715" idx="2"/>
              <a:endCxn id="200716" idx="0"/>
            </p:cNvCxnSpPr>
            <p:nvPr/>
          </p:nvCxnSpPr>
          <p:spPr bwMode="auto">
            <a:xfrm rot="16200000" flipH="1">
              <a:off x="3156220" y="3808936"/>
              <a:ext cx="201867" cy="396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1" name="AutoShape 31"/>
            <p:cNvCxnSpPr>
              <a:cxnSpLocks noChangeShapeType="1"/>
              <a:stCxn id="200712" idx="2"/>
              <a:endCxn id="200715" idx="0"/>
            </p:cNvCxnSpPr>
            <p:nvPr/>
          </p:nvCxnSpPr>
          <p:spPr bwMode="auto">
            <a:xfrm rot="5400000">
              <a:off x="3151904" y="3055859"/>
              <a:ext cx="209707" cy="31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2" name="AutoShape 32"/>
            <p:cNvCxnSpPr>
              <a:cxnSpLocks noChangeShapeType="1"/>
              <a:stCxn id="200715" idx="1"/>
              <a:endCxn id="200712" idx="1"/>
            </p:cNvCxnSpPr>
            <p:nvPr/>
          </p:nvCxnSpPr>
          <p:spPr bwMode="auto">
            <a:xfrm rot="10800000" flipH="1">
              <a:off x="2305049" y="2678750"/>
              <a:ext cx="3175" cy="757394"/>
            </a:xfrm>
            <a:prstGeom prst="bentConnector3">
              <a:avLst>
                <a:gd name="adj1" fmla="val -720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3" name="AutoShape 33"/>
            <p:cNvCxnSpPr>
              <a:cxnSpLocks noChangeShapeType="1"/>
              <a:stCxn id="200711" idx="2"/>
              <a:endCxn id="200712" idx="0"/>
            </p:cNvCxnSpPr>
            <p:nvPr/>
          </p:nvCxnSpPr>
          <p:spPr bwMode="auto">
            <a:xfrm rot="5400000">
              <a:off x="3783885" y="1152447"/>
              <a:ext cx="726918" cy="1778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4" name="AutoShape 34"/>
            <p:cNvCxnSpPr>
              <a:cxnSpLocks noChangeShapeType="1"/>
              <a:stCxn id="200711" idx="2"/>
              <a:endCxn id="200713" idx="0"/>
            </p:cNvCxnSpPr>
            <p:nvPr/>
          </p:nvCxnSpPr>
          <p:spPr bwMode="auto">
            <a:xfrm rot="16200000" flipH="1">
              <a:off x="5558710" y="1155622"/>
              <a:ext cx="726918" cy="17716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5" name="AutoShape 36"/>
            <p:cNvCxnSpPr>
              <a:cxnSpLocks noChangeShapeType="1"/>
              <a:stCxn id="200725" idx="3"/>
              <a:endCxn id="200711" idx="3"/>
            </p:cNvCxnSpPr>
            <p:nvPr/>
          </p:nvCxnSpPr>
          <p:spPr bwMode="auto">
            <a:xfrm flipH="1" flipV="1">
              <a:off x="5986463" y="1404144"/>
              <a:ext cx="1754187" cy="4498113"/>
            </a:xfrm>
            <a:prstGeom prst="bentConnector3">
              <a:avLst>
                <a:gd name="adj1" fmla="val -1303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QS-PR-040</a:t>
            </a:r>
          </a:p>
        </p:txBody>
      </p:sp>
      <p:grpSp>
        <p:nvGrpSpPr>
          <p:cNvPr id="2" name="Group 17"/>
          <p:cNvGrpSpPr/>
          <p:nvPr/>
        </p:nvGrpSpPr>
        <p:grpSpPr>
          <a:xfrm>
            <a:off x="774383" y="1831152"/>
            <a:ext cx="5864225" cy="3335338"/>
            <a:chOff x="1739900" y="2057400"/>
            <a:chExt cx="5864225" cy="3335338"/>
          </a:xfrm>
        </p:grpSpPr>
        <p:sp>
          <p:nvSpPr>
            <p:cNvPr id="11268" name="Freeform 8"/>
            <p:cNvSpPr>
              <a:spLocks/>
            </p:cNvSpPr>
            <p:nvPr/>
          </p:nvSpPr>
          <p:spPr bwMode="auto">
            <a:xfrm flipH="1">
              <a:off x="5365750" y="4140200"/>
              <a:ext cx="74613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69" name="Rectangle 9"/>
            <p:cNvSpPr>
              <a:spLocks noChangeArrowheads="1"/>
            </p:cNvSpPr>
            <p:nvPr/>
          </p:nvSpPr>
          <p:spPr bwMode="auto">
            <a:xfrm>
              <a:off x="1739900" y="2057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申请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370" name="Rectangle 10"/>
            <p:cNvSpPr>
              <a:spLocks noChangeArrowheads="1"/>
            </p:cNvSpPr>
            <p:nvPr/>
          </p:nvSpPr>
          <p:spPr bwMode="auto">
            <a:xfrm>
              <a:off x="3302000" y="33147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采购单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371" name="Rectangle 11"/>
            <p:cNvSpPr>
              <a:spLocks noChangeArrowheads="1"/>
            </p:cNvSpPr>
            <p:nvPr/>
          </p:nvSpPr>
          <p:spPr bwMode="auto">
            <a:xfrm>
              <a:off x="1739900" y="45720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协议采购单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72" name="Line 12"/>
            <p:cNvSpPr>
              <a:spLocks noChangeShapeType="1"/>
            </p:cNvSpPr>
            <p:nvPr/>
          </p:nvSpPr>
          <p:spPr bwMode="auto">
            <a:xfrm flipH="1">
              <a:off x="4460875" y="37465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3" name="Rectangle 13"/>
            <p:cNvSpPr>
              <a:spLocks noChangeArrowheads="1"/>
            </p:cNvSpPr>
            <p:nvPr/>
          </p:nvSpPr>
          <p:spPr bwMode="auto">
            <a:xfrm>
              <a:off x="4881563" y="3314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收货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74" name="Line 14"/>
            <p:cNvSpPr>
              <a:spLocks noChangeShapeType="1"/>
            </p:cNvSpPr>
            <p:nvPr/>
          </p:nvSpPr>
          <p:spPr bwMode="auto">
            <a:xfrm flipH="1">
              <a:off x="6035675" y="37465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5" name="Rectangle 15"/>
            <p:cNvSpPr>
              <a:spLocks noChangeArrowheads="1"/>
            </p:cNvSpPr>
            <p:nvPr/>
          </p:nvSpPr>
          <p:spPr bwMode="auto">
            <a:xfrm>
              <a:off x="6456363" y="3314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供应商发票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76" name="Freeform 16"/>
            <p:cNvSpPr>
              <a:spLocks/>
            </p:cNvSpPr>
            <p:nvPr/>
          </p:nvSpPr>
          <p:spPr bwMode="auto">
            <a:xfrm>
              <a:off x="2316163" y="28829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Freeform 17"/>
            <p:cNvSpPr>
              <a:spLocks/>
            </p:cNvSpPr>
            <p:nvPr/>
          </p:nvSpPr>
          <p:spPr bwMode="auto">
            <a:xfrm flipV="1">
              <a:off x="2316163" y="38100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8" name="Rectangle 18"/>
            <p:cNvSpPr>
              <a:spLocks noChangeArrowheads="1"/>
            </p:cNvSpPr>
            <p:nvPr/>
          </p:nvSpPr>
          <p:spPr bwMode="auto">
            <a:xfrm>
              <a:off x="4889500" y="45720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供应商日程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379" name="Rectangle 19"/>
            <p:cNvSpPr>
              <a:spLocks noChangeArrowheads="1"/>
            </p:cNvSpPr>
            <p:nvPr/>
          </p:nvSpPr>
          <p:spPr bwMode="auto">
            <a:xfrm>
              <a:off x="4881563" y="2057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退货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80" name="Line 20"/>
            <p:cNvSpPr>
              <a:spLocks noChangeShapeType="1"/>
            </p:cNvSpPr>
            <p:nvPr/>
          </p:nvSpPr>
          <p:spPr bwMode="auto">
            <a:xfrm rot="16200000" flipH="1">
              <a:off x="5235575" y="3111501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8" name="Line 1047"/>
          <p:cNvSpPr>
            <a:spLocks noChangeShapeType="1"/>
          </p:cNvSpPr>
          <p:nvPr/>
        </p:nvSpPr>
        <p:spPr bwMode="auto">
          <a:xfrm flipH="1">
            <a:off x="6658707" y="3481368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048"/>
          <p:cNvSpPr>
            <a:spLocks noChangeArrowheads="1"/>
          </p:cNvSpPr>
          <p:nvPr/>
        </p:nvSpPr>
        <p:spPr bwMode="auto">
          <a:xfrm>
            <a:off x="7089907" y="3081098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zh-CN" altLang="en-US" sz="1200" dirty="0" smtClean="0">
                <a:latin typeface="+mj-lt"/>
              </a:rPr>
              <a:t>付款</a:t>
            </a:r>
            <a:endParaRPr lang="en-US" sz="1200" dirty="0">
              <a:latin typeface="+mj-lt"/>
            </a:endParaRPr>
          </a:p>
        </p:txBody>
      </p:sp>
      <p:sp>
        <p:nvSpPr>
          <p:cNvPr id="20" name="Freeform 1049"/>
          <p:cNvSpPr>
            <a:spLocks/>
          </p:cNvSpPr>
          <p:nvPr/>
        </p:nvSpPr>
        <p:spPr bwMode="auto">
          <a:xfrm flipH="1">
            <a:off x="5998899" y="3875068"/>
            <a:ext cx="45719" cy="434173"/>
          </a:xfrm>
          <a:custGeom>
            <a:avLst/>
            <a:gdLst>
              <a:gd name="T0" fmla="*/ 0 w 624"/>
              <a:gd name="T1" fmla="*/ 0 h 424"/>
              <a:gd name="T2" fmla="*/ 0 w 624"/>
              <a:gd name="T3" fmla="*/ 2147483647 h 424"/>
              <a:gd name="T4" fmla="*/ 2147483647 w 624"/>
              <a:gd name="T5" fmla="*/ 2147483647 h 424"/>
              <a:gd name="T6" fmla="*/ 0 60000 65536"/>
              <a:gd name="T7" fmla="*/ 0 60000 65536"/>
              <a:gd name="T8" fmla="*/ 0 60000 65536"/>
              <a:gd name="T9" fmla="*/ 0 w 624"/>
              <a:gd name="T10" fmla="*/ 0 h 424"/>
              <a:gd name="T11" fmla="*/ 624 w 624"/>
              <a:gd name="T12" fmla="*/ 424 h 4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424">
                <a:moveTo>
                  <a:pt x="0" y="0"/>
                </a:moveTo>
                <a:lnTo>
                  <a:pt x="0" y="424"/>
                </a:lnTo>
                <a:lnTo>
                  <a:pt x="624" y="424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dash"/>
            <a:round/>
            <a:headEnd type="triangle" w="med" len="med"/>
            <a:tailEnd type="non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" name="Rectangle 1050"/>
          <p:cNvSpPr>
            <a:spLocks noChangeArrowheads="1"/>
          </p:cNvSpPr>
          <p:nvPr/>
        </p:nvSpPr>
        <p:spPr bwMode="auto">
          <a:xfrm>
            <a:off x="5514776" y="4306868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zh-CN" altLang="en-US" sz="1200" dirty="0" smtClean="0">
                <a:latin typeface="+mj-lt"/>
              </a:rPr>
              <a:t>发票来自</a:t>
            </a:r>
            <a:endParaRPr lang="en-US" altLang="zh-CN" sz="1200" dirty="0" smtClean="0">
              <a:latin typeface="+mj-lt"/>
            </a:endParaRPr>
          </a:p>
          <a:p>
            <a:pPr algn="ctr" defTabSz="739775" eaLnBrk="0" hangingPunct="0">
              <a:defRPr/>
            </a:pPr>
            <a:r>
              <a:rPr lang="zh-CN" altLang="en-US" sz="1200" dirty="0" smtClean="0">
                <a:latin typeface="+mj-lt"/>
              </a:rPr>
              <a:t>供应商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加工单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加工单</a:t>
            </a:r>
            <a:endParaRPr lang="en-US" dirty="0" smtClean="0"/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QS-PR-525</a:t>
            </a:r>
          </a:p>
        </p:txBody>
      </p:sp>
      <p:pic>
        <p:nvPicPr>
          <p:cNvPr id="57348" name="Picture 5" descr="8 Work Order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590127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3200" dirty="0" smtClean="0"/>
              <a:t>关键概念</a:t>
            </a:r>
            <a:r>
              <a:rPr lang="en-US" sz="3200" dirty="0" smtClean="0"/>
              <a:t> 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zh-CN" altLang="en-US" dirty="0" smtClean="0"/>
              <a:t>制造概述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加工单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加工单类型和状态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加工单物料清单和工艺流程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加工单生命周期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加工单下达和组件发料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车间控制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加工单收货和关闭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差异</a:t>
            </a:r>
            <a:endParaRPr lang="en-US" altLang="zh-CN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zh-CN" altLang="en-US" dirty="0" smtClean="0"/>
              <a:t>实例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zh-CN" altLang="en-US" dirty="0" smtClean="0"/>
              <a:t>练习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加工单</a:t>
            </a:r>
            <a:endParaRPr lang="en-US" dirty="0" smtClean="0"/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QS-PR-530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列出加工单类型和状态代码</a:t>
            </a:r>
          </a:p>
          <a:p>
            <a:r>
              <a:rPr lang="zh-CN" altLang="en-US" dirty="0" smtClean="0"/>
              <a:t>描述加工订单处理流程</a:t>
            </a:r>
          </a:p>
          <a:p>
            <a:r>
              <a:rPr lang="zh-CN" altLang="en-US" dirty="0" smtClean="0"/>
              <a:t>提供率，用途和方法的差异的例子</a:t>
            </a:r>
          </a:p>
          <a:p>
            <a:r>
              <a:rPr lang="zh-CN" altLang="en-US" dirty="0" smtClean="0"/>
              <a:t>输入和下达加工单</a:t>
            </a:r>
          </a:p>
          <a:p>
            <a:r>
              <a:rPr lang="zh-CN" altLang="en-US" dirty="0" smtClean="0"/>
              <a:t>发放组件</a:t>
            </a:r>
          </a:p>
          <a:p>
            <a:r>
              <a:rPr lang="zh-CN" altLang="en-US" dirty="0" smtClean="0"/>
              <a:t>记录人工</a:t>
            </a:r>
          </a:p>
          <a:p>
            <a:r>
              <a:rPr lang="zh-CN" altLang="en-US" dirty="0" smtClean="0"/>
              <a:t>接收和关闭加工单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关键概念</a:t>
            </a:r>
            <a:endParaRPr lang="en-US" dirty="0"/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9035" y="900250"/>
            <a:ext cx="8429625" cy="5181600"/>
            <a:chOff x="481013" y="1371600"/>
            <a:chExt cx="8429625" cy="5181600"/>
          </a:xfrm>
        </p:grpSpPr>
        <p:sp>
          <p:nvSpPr>
            <p:cNvPr id="60419" name="Line 1028"/>
            <p:cNvSpPr>
              <a:spLocks noChangeShapeType="1"/>
            </p:cNvSpPr>
            <p:nvPr/>
          </p:nvSpPr>
          <p:spPr bwMode="auto">
            <a:xfrm>
              <a:off x="7070725" y="2071688"/>
              <a:ext cx="306388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0" name="Line 1029"/>
            <p:cNvSpPr>
              <a:spLocks noChangeShapeType="1"/>
            </p:cNvSpPr>
            <p:nvPr/>
          </p:nvSpPr>
          <p:spPr bwMode="auto">
            <a:xfrm>
              <a:off x="6870700" y="3092450"/>
              <a:ext cx="50641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1" name="Line 1030"/>
            <p:cNvSpPr>
              <a:spLocks noChangeShapeType="1"/>
            </p:cNvSpPr>
            <p:nvPr/>
          </p:nvSpPr>
          <p:spPr bwMode="auto">
            <a:xfrm>
              <a:off x="6743700" y="4362450"/>
              <a:ext cx="638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2" name="Line 1031"/>
            <p:cNvSpPr>
              <a:spLocks noChangeShapeType="1"/>
            </p:cNvSpPr>
            <p:nvPr/>
          </p:nvSpPr>
          <p:spPr bwMode="auto">
            <a:xfrm>
              <a:off x="6870700" y="5729288"/>
              <a:ext cx="506413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0423" name="AutoShape 1032"/>
            <p:cNvCxnSpPr>
              <a:cxnSpLocks noChangeShapeType="1"/>
            </p:cNvCxnSpPr>
            <p:nvPr/>
          </p:nvCxnSpPr>
          <p:spPr bwMode="auto">
            <a:xfrm>
              <a:off x="1525588" y="3736975"/>
              <a:ext cx="48736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022475" y="1371600"/>
              <a:ext cx="4992688" cy="51816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5505450" y="2589115"/>
              <a:ext cx="1117600" cy="9064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车间控制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481013" y="3298825"/>
              <a:ext cx="1117600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计划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339975" y="2586038"/>
              <a:ext cx="1116013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/>
                <a:t>遵循</a:t>
              </a:r>
              <a:endParaRPr lang="en-US" sz="1200" dirty="0">
                <a:latin typeface="+mj-lt"/>
              </a:endParaRPr>
            </a:p>
          </p:txBody>
        </p:sp>
        <p:grpSp>
          <p:nvGrpSpPr>
            <p:cNvPr id="60428" name="Group 1041"/>
            <p:cNvGrpSpPr>
              <a:grpSpLocks/>
            </p:cNvGrpSpPr>
            <p:nvPr/>
          </p:nvGrpSpPr>
          <p:grpSpPr bwMode="auto">
            <a:xfrm>
              <a:off x="4241651" y="3830638"/>
              <a:ext cx="1209825" cy="334962"/>
              <a:chOff x="2660" y="2334"/>
              <a:chExt cx="802" cy="221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8" name="Text Box 1043"/>
              <p:cNvSpPr txBox="1">
                <a:spLocks noChangeArrowheads="1"/>
              </p:cNvSpPr>
              <p:nvPr/>
            </p:nvSpPr>
            <p:spPr bwMode="auto">
              <a:xfrm>
                <a:off x="2660" y="2338"/>
                <a:ext cx="789" cy="18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 dirty="0">
                    <a:latin typeface="+mj-lt"/>
                  </a:rPr>
                  <a:t>         </a:t>
                </a:r>
                <a:r>
                  <a:rPr lang="zh-CN" altLang="en-US" sz="1200" dirty="0" smtClean="0">
                    <a:latin typeface="+mj-lt"/>
                  </a:rPr>
                  <a:t>工艺流程</a:t>
                </a:r>
                <a:endParaRPr lang="en-US" sz="1200" dirty="0">
                  <a:latin typeface="+mj-lt"/>
                </a:endParaRPr>
              </a:p>
            </p:txBody>
          </p:sp>
        </p:grpSp>
        <p:grpSp>
          <p:nvGrpSpPr>
            <p:cNvPr id="60429" name="Group 1044"/>
            <p:cNvGrpSpPr>
              <a:grpSpLocks/>
            </p:cNvGrpSpPr>
            <p:nvPr/>
          </p:nvGrpSpPr>
          <p:grpSpPr bwMode="auto">
            <a:xfrm>
              <a:off x="4037013" y="3502025"/>
              <a:ext cx="1319822" cy="317500"/>
              <a:chOff x="2524" y="2118"/>
              <a:chExt cx="876" cy="209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3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6" name="Text Box 1046"/>
              <p:cNvSpPr txBox="1">
                <a:spLocks noChangeArrowheads="1"/>
              </p:cNvSpPr>
              <p:nvPr/>
            </p:nvSpPr>
            <p:spPr bwMode="auto">
              <a:xfrm>
                <a:off x="2524" y="2127"/>
                <a:ext cx="876" cy="18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 dirty="0">
                    <a:latin typeface="+mj-lt"/>
                  </a:rPr>
                  <a:t>            </a:t>
                </a:r>
                <a:r>
                  <a:rPr lang="zh-CN" altLang="en-US" sz="1200" dirty="0" smtClean="0">
                    <a:latin typeface="+mj-lt"/>
                  </a:rPr>
                  <a:t>物料清单</a:t>
                </a:r>
                <a:endParaRPr lang="en-US" sz="1200" dirty="0">
                  <a:latin typeface="+mj-lt"/>
                </a:endParaRP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937000" y="2586038"/>
              <a:ext cx="1117600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加工单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394075" y="5197475"/>
              <a:ext cx="1116013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2" name="Text Box 1052"/>
            <p:cNvSpPr txBox="1">
              <a:spLocks noChangeArrowheads="1"/>
            </p:cNvSpPr>
            <p:nvPr/>
          </p:nvSpPr>
          <p:spPr bwMode="auto">
            <a:xfrm>
              <a:off x="3432175" y="5181600"/>
              <a:ext cx="800219" cy="27699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200" dirty="0" smtClean="0">
                  <a:latin typeface="+mj-lt"/>
                </a:rPr>
                <a:t>累积订单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170238" y="4572000"/>
              <a:ext cx="1117600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重复制造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894263" y="5197475"/>
              <a:ext cx="1117600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5" name="Text Box 1057"/>
            <p:cNvSpPr txBox="1">
              <a:spLocks noChangeArrowheads="1"/>
            </p:cNvSpPr>
            <p:nvPr/>
          </p:nvSpPr>
          <p:spPr bwMode="auto">
            <a:xfrm>
              <a:off x="4932363" y="5181600"/>
              <a:ext cx="800219" cy="4616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200" dirty="0" smtClean="0"/>
                <a:t>累积订单</a:t>
              </a:r>
              <a:endParaRPr lang="en-US" sz="1200" dirty="0" smtClean="0"/>
            </a:p>
            <a:p>
              <a:pPr algn="ctr" eaLnBrk="0" hangingPunct="0"/>
              <a:endParaRPr lang="en-US" sz="1200" dirty="0">
                <a:latin typeface="+mj-lt"/>
              </a:endParaRP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672013" y="4572000"/>
              <a:ext cx="1116012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/>
                <a:t>增强型</a:t>
              </a:r>
              <a:endParaRPr lang="en-US" altLang="zh-CN" sz="1200" dirty="0" smtClean="0"/>
            </a:p>
            <a:p>
              <a:pPr algn="ctr" defTabSz="977900" eaLnBrk="0" hangingPunct="0">
                <a:defRPr/>
              </a:pPr>
              <a:r>
                <a:rPr lang="zh-CN" altLang="en-US" sz="1200" dirty="0" smtClean="0"/>
                <a:t>重复制造</a:t>
              </a:r>
              <a:endParaRPr lang="en-US" sz="1200" dirty="0"/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386638" y="1577975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库存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386638" y="2660650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成本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381875" y="3721100"/>
              <a:ext cx="1528763" cy="142716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外部应用</a:t>
              </a:r>
              <a:r>
                <a:rPr lang="en-US" sz="1200" dirty="0" smtClean="0">
                  <a:latin typeface="+mj-lt"/>
                </a:rPr>
                <a:t>: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工资</a:t>
              </a:r>
              <a:endParaRPr lang="en-US" altLang="zh-CN" sz="12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计策支持</a:t>
              </a:r>
              <a:endParaRPr lang="en-US" altLang="zh-CN" sz="12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数据仓库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386638" y="5297488"/>
              <a:ext cx="1241425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增强型</a:t>
              </a:r>
              <a:endParaRPr lang="en-US" altLang="zh-CN" sz="12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计划系统</a:t>
              </a:r>
              <a:endParaRPr lang="en-US" sz="1200" dirty="0">
                <a:latin typeface="+mj-lt"/>
              </a:endParaRPr>
            </a:p>
          </p:txBody>
        </p:sp>
        <p:cxnSp>
          <p:nvCxnSpPr>
            <p:cNvPr id="60441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3524250" y="1719263"/>
              <a:ext cx="1998663" cy="6967537"/>
            </a:xfrm>
            <a:prstGeom prst="bentConnector3">
              <a:avLst>
                <a:gd name="adj1" fmla="val -11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42" name="AutoShape 1064"/>
            <p:cNvCxnSpPr>
              <a:cxnSpLocks noChangeShapeType="1"/>
              <a:stCxn id="270349" idx="3"/>
              <a:endCxn id="270351" idx="1"/>
            </p:cNvCxnSpPr>
            <p:nvPr/>
          </p:nvCxnSpPr>
          <p:spPr bwMode="auto">
            <a:xfrm flipV="1">
              <a:off x="3460750" y="1908175"/>
              <a:ext cx="2049463" cy="1588"/>
            </a:xfrm>
            <a:prstGeom prst="bentConnector3">
              <a:avLst>
                <a:gd name="adj1" fmla="val 49963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0443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494213" y="2360613"/>
              <a:ext cx="1587" cy="2254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4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455988" y="3038475"/>
              <a:ext cx="48101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5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>
              <a:off x="5054600" y="3038476"/>
              <a:ext cx="450850" cy="387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0446" name="AutoShape 1068"/>
            <p:cNvCxnSpPr>
              <a:cxnSpLocks noChangeShapeType="1"/>
              <a:stCxn id="270365" idx="0"/>
              <a:endCxn id="270359" idx="2"/>
            </p:cNvCxnSpPr>
            <p:nvPr/>
          </p:nvCxnSpPr>
          <p:spPr bwMode="auto">
            <a:xfrm rot="16200000">
              <a:off x="3571875" y="3648076"/>
              <a:ext cx="1081087" cy="766762"/>
            </a:xfrm>
            <a:prstGeom prst="bentConnector3">
              <a:avLst>
                <a:gd name="adj1" fmla="val 2143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60448" name="AutoShape 1080"/>
            <p:cNvCxnSpPr>
              <a:cxnSpLocks noChangeShapeType="1"/>
              <a:stCxn id="270351" idx="2"/>
              <a:endCxn id="270346" idx="0"/>
            </p:cNvCxnSpPr>
            <p:nvPr/>
          </p:nvCxnSpPr>
          <p:spPr bwMode="auto">
            <a:xfrm rot="5400000">
              <a:off x="5951844" y="2473089"/>
              <a:ext cx="228433" cy="361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9" name="AutoShape 1079"/>
            <p:cNvCxnSpPr>
              <a:cxnSpLocks noChangeShapeType="1"/>
              <a:stCxn id="270349" idx="2"/>
              <a:endCxn id="270352" idx="0"/>
            </p:cNvCxnSpPr>
            <p:nvPr/>
          </p:nvCxnSpPr>
          <p:spPr bwMode="auto">
            <a:xfrm flipH="1">
              <a:off x="2898775" y="2362200"/>
              <a:ext cx="4763" cy="22383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60450" name="Group 1036"/>
            <p:cNvGrpSpPr>
              <a:grpSpLocks/>
            </p:cNvGrpSpPr>
            <p:nvPr/>
          </p:nvGrpSpPr>
          <p:grpSpPr bwMode="auto">
            <a:xfrm>
              <a:off x="2344738" y="1455738"/>
              <a:ext cx="4281487" cy="906462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zh-CN" altLang="en-US" sz="1200" dirty="0" smtClean="0">
                    <a:latin typeface="+mj-lt"/>
                  </a:rPr>
                  <a:t>结构和</a:t>
                </a:r>
                <a:endParaRPr lang="en-US" altLang="zh-CN" sz="1200" dirty="0" smtClean="0">
                  <a:latin typeface="+mj-lt"/>
                </a:endParaRPr>
              </a:p>
              <a:p>
                <a:pPr algn="ctr" defTabSz="977900" eaLnBrk="0" hangingPunct="0">
                  <a:defRPr/>
                </a:pPr>
                <a:r>
                  <a:rPr lang="zh-CN" altLang="en-US" sz="1200" dirty="0" smtClean="0">
                    <a:latin typeface="+mj-lt"/>
                  </a:rPr>
                  <a:t>工艺流程</a:t>
                </a:r>
                <a:endParaRPr lang="en-US" sz="1200" dirty="0">
                  <a:latin typeface="+mj-lt"/>
                </a:endParaRP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8" y="711"/>
                <a:ext cx="742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zh-CN" altLang="en-US" sz="1200" dirty="0" smtClean="0">
                    <a:latin typeface="+mj-lt"/>
                  </a:rPr>
                  <a:t>配方和流程</a:t>
                </a:r>
                <a:endParaRPr lang="en-US" sz="1200" dirty="0">
                  <a:latin typeface="+mj-lt"/>
                </a:endParaRP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zh-CN" altLang="en-US" sz="1200" dirty="0" smtClean="0">
                    <a:latin typeface="+mj-lt"/>
                  </a:rPr>
                  <a:t>主副产品</a:t>
                </a:r>
                <a:endParaRPr lang="en-US" sz="1200" dirty="0">
                  <a:latin typeface="+mj-lt"/>
                </a:endParaRPr>
              </a:p>
            </p:txBody>
          </p:sp>
        </p:grpSp>
        <p:cxnSp>
          <p:nvCxnSpPr>
            <p:cNvPr id="60451" name="AutoShape 2216"/>
            <p:cNvCxnSpPr>
              <a:cxnSpLocks noChangeShapeType="1"/>
              <a:stCxn id="270359" idx="2"/>
              <a:endCxn id="270370" idx="0"/>
            </p:cNvCxnSpPr>
            <p:nvPr/>
          </p:nvCxnSpPr>
          <p:spPr bwMode="auto">
            <a:xfrm rot="16200000" flipH="1">
              <a:off x="4322763" y="3663950"/>
              <a:ext cx="1081087" cy="735013"/>
            </a:xfrm>
            <a:prstGeom prst="bentConnector3">
              <a:avLst>
                <a:gd name="adj1" fmla="val 78704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</a:t>
            </a:r>
            <a:endParaRPr lang="en-US" dirty="0"/>
          </a:p>
        </p:txBody>
      </p:sp>
      <p:sp>
        <p:nvSpPr>
          <p:cNvPr id="6146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aphicFrame>
        <p:nvGraphicFramePr>
          <p:cNvPr id="280833" name="Group 257"/>
          <p:cNvGraphicFramePr>
            <a:graphicFrameLocks noGrp="1"/>
          </p:cNvGraphicFramePr>
          <p:nvPr>
            <p:ph idx="4294967295"/>
          </p:nvPr>
        </p:nvGraphicFramePr>
        <p:xfrm>
          <a:off x="773014" y="2835275"/>
          <a:ext cx="4184650" cy="1127126"/>
        </p:xfrm>
        <a:graphic>
          <a:graphicData uri="http://schemas.openxmlformats.org/drawingml/2006/table">
            <a:tbl>
              <a:tblPr/>
              <a:tblGrid>
                <a:gridCol w="1047750"/>
                <a:gridCol w="1044575"/>
                <a:gridCol w="1047750"/>
                <a:gridCol w="1044575"/>
              </a:tblGrid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01010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Medical Ultrasound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5/28/XX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2" name="Picture 256" descr="IStock Photo - Medical Ultras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2476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05995" y="1372424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加工单类型</a:t>
            </a:r>
            <a:endParaRPr lang="en-US" dirty="0"/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051" y="1683574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Blank = </a:t>
            </a:r>
            <a:r>
              <a:rPr lang="en-US" sz="16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F</a:t>
            </a:r>
            <a:r>
              <a:rPr lang="en-US" sz="16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R</a:t>
            </a:r>
            <a:r>
              <a:rPr lang="en-US" sz="1600" dirty="0" smtClean="0"/>
              <a:t>ework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E</a:t>
            </a:r>
            <a:r>
              <a:rPr lang="en-US" sz="16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S</a:t>
            </a:r>
            <a:r>
              <a:rPr lang="en-US" sz="1600" dirty="0" smtClean="0"/>
              <a:t>cheduled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C</a:t>
            </a:r>
            <a:r>
              <a:rPr lang="en-US" sz="16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W = </a:t>
            </a:r>
            <a:r>
              <a:rPr lang="en-US" sz="1600" dirty="0" smtClean="0"/>
              <a:t>Flow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加工单状态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757238" y="1181826"/>
            <a:ext cx="7629525" cy="4791075"/>
          </a:xfrm>
          <a:prstGeom prst="rect">
            <a:avLst/>
          </a:prstGeom>
          <a:solidFill>
            <a:srgbClr val="F7F1E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63493" name="Group 2079"/>
          <p:cNvGrpSpPr>
            <a:grpSpLocks/>
          </p:cNvGrpSpPr>
          <p:nvPr/>
        </p:nvGrpSpPr>
        <p:grpSpPr bwMode="auto">
          <a:xfrm>
            <a:off x="844677" y="1283426"/>
            <a:ext cx="7419074" cy="4352201"/>
            <a:chOff x="24" y="606"/>
            <a:chExt cx="5514" cy="3233"/>
          </a:xfrm>
        </p:grpSpPr>
        <p:sp>
          <p:nvSpPr>
            <p:cNvPr id="63494" name="Text Box 2056"/>
            <p:cNvSpPr txBox="1">
              <a:spLocks noChangeArrowheads="1"/>
            </p:cNvSpPr>
            <p:nvPr/>
          </p:nvSpPr>
          <p:spPr bwMode="auto">
            <a:xfrm>
              <a:off x="24" y="606"/>
              <a:ext cx="96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Planned</a:t>
              </a:r>
            </a:p>
          </p:txBody>
        </p:sp>
        <p:sp>
          <p:nvSpPr>
            <p:cNvPr id="63495" name="Text Box 2057"/>
            <p:cNvSpPr txBox="1">
              <a:spLocks noChangeArrowheads="1"/>
            </p:cNvSpPr>
            <p:nvPr/>
          </p:nvSpPr>
          <p:spPr bwMode="auto">
            <a:xfrm>
              <a:off x="4817" y="3519"/>
              <a:ext cx="72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Batch</a:t>
              </a:r>
            </a:p>
          </p:txBody>
        </p:sp>
        <p:sp>
          <p:nvSpPr>
            <p:cNvPr id="63496" name="Text Box 2059"/>
            <p:cNvSpPr txBox="1">
              <a:spLocks noChangeArrowheads="1"/>
            </p:cNvSpPr>
            <p:nvPr/>
          </p:nvSpPr>
          <p:spPr bwMode="auto">
            <a:xfrm>
              <a:off x="716" y="1091"/>
              <a:ext cx="144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Firm Planned</a:t>
              </a:r>
            </a:p>
          </p:txBody>
        </p:sp>
        <p:cxnSp>
          <p:nvCxnSpPr>
            <p:cNvPr id="63497" name="AutoShape 2060"/>
            <p:cNvCxnSpPr>
              <a:cxnSpLocks noChangeShapeType="1"/>
              <a:stCxn id="63494" idx="2"/>
              <a:endCxn id="63496" idx="1"/>
            </p:cNvCxnSpPr>
            <p:nvPr/>
          </p:nvCxnSpPr>
          <p:spPr bwMode="auto">
            <a:xfrm rot="16200000" flipH="1">
              <a:off x="449" y="985"/>
              <a:ext cx="325" cy="208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498" name="Text Box 2062"/>
            <p:cNvSpPr txBox="1">
              <a:spLocks noChangeArrowheads="1"/>
            </p:cNvSpPr>
            <p:nvPr/>
          </p:nvSpPr>
          <p:spPr bwMode="auto">
            <a:xfrm>
              <a:off x="1876" y="1577"/>
              <a:ext cx="109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Exploded</a:t>
              </a:r>
            </a:p>
          </p:txBody>
        </p:sp>
        <p:cxnSp>
          <p:nvCxnSpPr>
            <p:cNvPr id="63499" name="AutoShape 2063"/>
            <p:cNvCxnSpPr>
              <a:cxnSpLocks noChangeShapeType="1"/>
              <a:stCxn id="63496" idx="2"/>
              <a:endCxn id="63498" idx="1"/>
            </p:cNvCxnSpPr>
            <p:nvPr/>
          </p:nvCxnSpPr>
          <p:spPr bwMode="auto">
            <a:xfrm rot="16200000" flipH="1">
              <a:off x="1493" y="1354"/>
              <a:ext cx="326" cy="440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0" name="Text Box 2065"/>
            <p:cNvSpPr txBox="1">
              <a:spLocks noChangeArrowheads="1"/>
            </p:cNvSpPr>
            <p:nvPr/>
          </p:nvSpPr>
          <p:spPr bwMode="auto">
            <a:xfrm>
              <a:off x="2656" y="2062"/>
              <a:ext cx="1136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63501" name="AutoShape 2066"/>
            <p:cNvCxnSpPr>
              <a:cxnSpLocks noChangeShapeType="1"/>
              <a:stCxn id="63498" idx="2"/>
              <a:endCxn id="63500" idx="1"/>
            </p:cNvCxnSpPr>
            <p:nvPr/>
          </p:nvCxnSpPr>
          <p:spPr bwMode="auto">
            <a:xfrm rot="16200000" flipH="1">
              <a:off x="2378" y="1944"/>
              <a:ext cx="325" cy="23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2" name="Text Box 2068"/>
            <p:cNvSpPr txBox="1">
              <a:spLocks noChangeArrowheads="1"/>
            </p:cNvSpPr>
            <p:nvPr/>
          </p:nvSpPr>
          <p:spPr bwMode="auto">
            <a:xfrm>
              <a:off x="3473" y="2548"/>
              <a:ext cx="108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Released</a:t>
              </a:r>
            </a:p>
          </p:txBody>
        </p:sp>
        <p:cxnSp>
          <p:nvCxnSpPr>
            <p:cNvPr id="63503" name="AutoShape 2069"/>
            <p:cNvCxnSpPr>
              <a:cxnSpLocks noChangeShapeType="1"/>
              <a:stCxn id="63500" idx="2"/>
              <a:endCxn id="63502" idx="1"/>
            </p:cNvCxnSpPr>
            <p:nvPr/>
          </p:nvCxnSpPr>
          <p:spPr bwMode="auto">
            <a:xfrm rot="16200000" flipH="1">
              <a:off x="3185" y="2421"/>
              <a:ext cx="326" cy="249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4" name="Text Box 2071"/>
            <p:cNvSpPr txBox="1">
              <a:spLocks noChangeArrowheads="1"/>
            </p:cNvSpPr>
            <p:nvPr/>
          </p:nvSpPr>
          <p:spPr bwMode="auto">
            <a:xfrm>
              <a:off x="4254" y="3033"/>
              <a:ext cx="850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Closed</a:t>
              </a:r>
            </a:p>
          </p:txBody>
        </p:sp>
        <p:cxnSp>
          <p:nvCxnSpPr>
            <p:cNvPr id="63505" name="AutoShape 2072"/>
            <p:cNvCxnSpPr>
              <a:cxnSpLocks noChangeShapeType="1"/>
              <a:stCxn id="63502" idx="2"/>
              <a:endCxn id="63504" idx="1"/>
            </p:cNvCxnSpPr>
            <p:nvPr/>
          </p:nvCxnSpPr>
          <p:spPr bwMode="auto">
            <a:xfrm rot="16200000" flipH="1">
              <a:off x="3971" y="2910"/>
              <a:ext cx="325" cy="24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采购</a:t>
            </a:r>
            <a:r>
              <a:rPr lang="en-US" dirty="0" smtClean="0"/>
              <a:t>: </a:t>
            </a:r>
            <a:r>
              <a:rPr lang="zh-CN" altLang="en-US" dirty="0" smtClean="0"/>
              <a:t>处理流程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QS-PR-040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636203" y="1831152"/>
            <a:ext cx="5864225" cy="3335338"/>
            <a:chOff x="1739900" y="2057400"/>
            <a:chExt cx="5864225" cy="3335338"/>
          </a:xfrm>
        </p:grpSpPr>
        <p:sp>
          <p:nvSpPr>
            <p:cNvPr id="11268" name="Freeform 8"/>
            <p:cNvSpPr>
              <a:spLocks/>
            </p:cNvSpPr>
            <p:nvPr/>
          </p:nvSpPr>
          <p:spPr bwMode="auto">
            <a:xfrm flipH="1">
              <a:off x="5365750" y="4140200"/>
              <a:ext cx="74613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69" name="Rectangle 9"/>
            <p:cNvSpPr>
              <a:spLocks noChangeArrowheads="1"/>
            </p:cNvSpPr>
            <p:nvPr/>
          </p:nvSpPr>
          <p:spPr bwMode="auto">
            <a:xfrm>
              <a:off x="1739900" y="2057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申请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370" name="Rectangle 10"/>
            <p:cNvSpPr>
              <a:spLocks noChangeArrowheads="1"/>
            </p:cNvSpPr>
            <p:nvPr/>
          </p:nvSpPr>
          <p:spPr bwMode="auto">
            <a:xfrm>
              <a:off x="3302000" y="33147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采购单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371" name="Rectangle 11"/>
            <p:cNvSpPr>
              <a:spLocks noChangeArrowheads="1"/>
            </p:cNvSpPr>
            <p:nvPr/>
          </p:nvSpPr>
          <p:spPr bwMode="auto">
            <a:xfrm>
              <a:off x="1739900" y="45720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协议采购单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72" name="Line 12"/>
            <p:cNvSpPr>
              <a:spLocks noChangeShapeType="1"/>
            </p:cNvSpPr>
            <p:nvPr/>
          </p:nvSpPr>
          <p:spPr bwMode="auto">
            <a:xfrm flipH="1">
              <a:off x="4460875" y="37465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3" name="Rectangle 13"/>
            <p:cNvSpPr>
              <a:spLocks noChangeArrowheads="1"/>
            </p:cNvSpPr>
            <p:nvPr/>
          </p:nvSpPr>
          <p:spPr bwMode="auto">
            <a:xfrm>
              <a:off x="4881563" y="3314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收货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74" name="Line 14"/>
            <p:cNvSpPr>
              <a:spLocks noChangeShapeType="1"/>
            </p:cNvSpPr>
            <p:nvPr/>
          </p:nvSpPr>
          <p:spPr bwMode="auto">
            <a:xfrm flipH="1">
              <a:off x="6035675" y="37465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5" name="Rectangle 15"/>
            <p:cNvSpPr>
              <a:spLocks noChangeArrowheads="1"/>
            </p:cNvSpPr>
            <p:nvPr/>
          </p:nvSpPr>
          <p:spPr bwMode="auto">
            <a:xfrm>
              <a:off x="6456363" y="3314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供应商发票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76" name="Freeform 16"/>
            <p:cNvSpPr>
              <a:spLocks/>
            </p:cNvSpPr>
            <p:nvPr/>
          </p:nvSpPr>
          <p:spPr bwMode="auto">
            <a:xfrm>
              <a:off x="2316163" y="28829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Freeform 17"/>
            <p:cNvSpPr>
              <a:spLocks/>
            </p:cNvSpPr>
            <p:nvPr/>
          </p:nvSpPr>
          <p:spPr bwMode="auto">
            <a:xfrm flipV="1">
              <a:off x="2316163" y="38100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8" name="Rectangle 18"/>
            <p:cNvSpPr>
              <a:spLocks noChangeArrowheads="1"/>
            </p:cNvSpPr>
            <p:nvPr/>
          </p:nvSpPr>
          <p:spPr bwMode="auto">
            <a:xfrm>
              <a:off x="4889500" y="45720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供应商日程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379" name="Rectangle 19"/>
            <p:cNvSpPr>
              <a:spLocks noChangeArrowheads="1"/>
            </p:cNvSpPr>
            <p:nvPr/>
          </p:nvSpPr>
          <p:spPr bwMode="auto">
            <a:xfrm>
              <a:off x="4881563" y="2057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退货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1280" name="Line 20"/>
            <p:cNvSpPr>
              <a:spLocks noChangeShapeType="1"/>
            </p:cNvSpPr>
            <p:nvPr/>
          </p:nvSpPr>
          <p:spPr bwMode="auto">
            <a:xfrm rot="16200000" flipH="1">
              <a:off x="5235575" y="3111501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加工单物料清单</a:t>
            </a:r>
            <a:endParaRPr lang="en-US" dirty="0"/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1705" name="Rectangle 2153"/>
          <p:cNvSpPr>
            <a:spLocks noChangeArrowheads="1"/>
          </p:cNvSpPr>
          <p:nvPr/>
        </p:nvSpPr>
        <p:spPr bwMode="auto">
          <a:xfrm>
            <a:off x="1526979" y="1586932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517" name="Rectangle 2154"/>
          <p:cNvSpPr>
            <a:spLocks noChangeArrowheads="1"/>
          </p:cNvSpPr>
          <p:nvPr/>
        </p:nvSpPr>
        <p:spPr bwMode="auto">
          <a:xfrm>
            <a:off x="6086279" y="2310832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4518" name="Rectangle 2155"/>
          <p:cNvSpPr>
            <a:spLocks noChangeArrowheads="1"/>
          </p:cNvSpPr>
          <p:nvPr/>
        </p:nvSpPr>
        <p:spPr bwMode="auto">
          <a:xfrm>
            <a:off x="4562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4519" name="Rectangle 2156"/>
          <p:cNvSpPr>
            <a:spLocks noChangeArrowheads="1"/>
          </p:cNvSpPr>
          <p:nvPr/>
        </p:nvSpPr>
        <p:spPr bwMode="auto">
          <a:xfrm>
            <a:off x="3038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4520" name="Rectangle 2157"/>
          <p:cNvSpPr>
            <a:spLocks noChangeArrowheads="1"/>
          </p:cNvSpPr>
          <p:nvPr/>
        </p:nvSpPr>
        <p:spPr bwMode="auto">
          <a:xfrm>
            <a:off x="1514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4521" name="Rectangle 2158"/>
          <p:cNvSpPr>
            <a:spLocks noChangeArrowheads="1"/>
          </p:cNvSpPr>
          <p:nvPr/>
        </p:nvSpPr>
        <p:spPr bwMode="auto">
          <a:xfrm>
            <a:off x="6086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4522" name="Rectangle 2159"/>
          <p:cNvSpPr>
            <a:spLocks noChangeArrowheads="1"/>
          </p:cNvSpPr>
          <p:nvPr/>
        </p:nvSpPr>
        <p:spPr bwMode="auto">
          <a:xfrm>
            <a:off x="4562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4523" name="Rectangle 2160"/>
          <p:cNvSpPr>
            <a:spLocks noChangeArrowheads="1"/>
          </p:cNvSpPr>
          <p:nvPr/>
        </p:nvSpPr>
        <p:spPr bwMode="auto">
          <a:xfrm>
            <a:off x="3038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4524" name="Rectangle 2161"/>
          <p:cNvSpPr>
            <a:spLocks noChangeArrowheads="1"/>
          </p:cNvSpPr>
          <p:nvPr/>
        </p:nvSpPr>
        <p:spPr bwMode="auto">
          <a:xfrm>
            <a:off x="1514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4525" name="Rectangle 2162"/>
          <p:cNvSpPr>
            <a:spLocks noChangeArrowheads="1"/>
          </p:cNvSpPr>
          <p:nvPr/>
        </p:nvSpPr>
        <p:spPr bwMode="auto">
          <a:xfrm>
            <a:off x="1514279" y="1571057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4526" name="Line 2163"/>
          <p:cNvSpPr>
            <a:spLocks noChangeShapeType="1"/>
          </p:cNvSpPr>
          <p:nvPr/>
        </p:nvSpPr>
        <p:spPr bwMode="auto">
          <a:xfrm>
            <a:off x="1514279" y="1571057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7" name="Line 2164"/>
          <p:cNvSpPr>
            <a:spLocks noChangeShapeType="1"/>
          </p:cNvSpPr>
          <p:nvPr/>
        </p:nvSpPr>
        <p:spPr bwMode="auto">
          <a:xfrm>
            <a:off x="1514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8" name="Line 2165"/>
          <p:cNvSpPr>
            <a:spLocks noChangeShapeType="1"/>
          </p:cNvSpPr>
          <p:nvPr/>
        </p:nvSpPr>
        <p:spPr bwMode="auto">
          <a:xfrm>
            <a:off x="1514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9" name="Line 2166"/>
          <p:cNvSpPr>
            <a:spLocks noChangeShapeType="1"/>
          </p:cNvSpPr>
          <p:nvPr/>
        </p:nvSpPr>
        <p:spPr bwMode="auto">
          <a:xfrm>
            <a:off x="7610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0" name="Line 2167"/>
          <p:cNvSpPr>
            <a:spLocks noChangeShapeType="1"/>
          </p:cNvSpPr>
          <p:nvPr/>
        </p:nvSpPr>
        <p:spPr bwMode="auto">
          <a:xfrm>
            <a:off x="1514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1" name="Line 2168"/>
          <p:cNvSpPr>
            <a:spLocks noChangeShapeType="1"/>
          </p:cNvSpPr>
          <p:nvPr/>
        </p:nvSpPr>
        <p:spPr bwMode="auto">
          <a:xfrm>
            <a:off x="7610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2" name="Line 2169"/>
          <p:cNvSpPr>
            <a:spLocks noChangeShapeType="1"/>
          </p:cNvSpPr>
          <p:nvPr/>
        </p:nvSpPr>
        <p:spPr bwMode="auto">
          <a:xfrm>
            <a:off x="1514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3" name="Line 2170"/>
          <p:cNvSpPr>
            <a:spLocks noChangeShapeType="1"/>
          </p:cNvSpPr>
          <p:nvPr/>
        </p:nvSpPr>
        <p:spPr bwMode="auto">
          <a:xfrm>
            <a:off x="7610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4" name="Line 2171"/>
          <p:cNvSpPr>
            <a:spLocks noChangeShapeType="1"/>
          </p:cNvSpPr>
          <p:nvPr/>
        </p:nvSpPr>
        <p:spPr bwMode="auto">
          <a:xfrm>
            <a:off x="3038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5" name="Line 2172"/>
          <p:cNvSpPr>
            <a:spLocks noChangeShapeType="1"/>
          </p:cNvSpPr>
          <p:nvPr/>
        </p:nvSpPr>
        <p:spPr bwMode="auto">
          <a:xfrm>
            <a:off x="4562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6" name="Line 2173"/>
          <p:cNvSpPr>
            <a:spLocks noChangeShapeType="1"/>
          </p:cNvSpPr>
          <p:nvPr/>
        </p:nvSpPr>
        <p:spPr bwMode="auto">
          <a:xfrm>
            <a:off x="6086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1726" name="Text Box 2174"/>
          <p:cNvSpPr txBox="1">
            <a:spLocks noChangeArrowheads="1"/>
          </p:cNvSpPr>
          <p:nvPr/>
        </p:nvSpPr>
        <p:spPr bwMode="auto">
          <a:xfrm>
            <a:off x="4086029" y="3711007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0800" dir="2700000" algn="tl" rotWithShape="0">
              <a:prstClr val="black"/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sp>
        <p:nvSpPr>
          <p:cNvPr id="281728" name="Rectangle 2176"/>
          <p:cNvSpPr>
            <a:spLocks noChangeArrowheads="1"/>
          </p:cNvSpPr>
          <p:nvPr/>
        </p:nvSpPr>
        <p:spPr bwMode="auto">
          <a:xfrm>
            <a:off x="4400354" y="4473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1729" name="Rectangle 2177"/>
          <p:cNvSpPr>
            <a:spLocks noChangeArrowheads="1"/>
          </p:cNvSpPr>
          <p:nvPr/>
        </p:nvSpPr>
        <p:spPr bwMode="auto">
          <a:xfrm>
            <a:off x="34573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0" name="Rectangle 2178"/>
          <p:cNvSpPr>
            <a:spLocks noChangeArrowheads="1"/>
          </p:cNvSpPr>
          <p:nvPr/>
        </p:nvSpPr>
        <p:spPr bwMode="auto">
          <a:xfrm>
            <a:off x="40669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1" name="Rectangle 2179"/>
          <p:cNvSpPr>
            <a:spLocks noChangeArrowheads="1"/>
          </p:cNvSpPr>
          <p:nvPr/>
        </p:nvSpPr>
        <p:spPr bwMode="auto">
          <a:xfrm>
            <a:off x="46765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2" name="Rectangle 2180"/>
          <p:cNvSpPr>
            <a:spLocks noChangeArrowheads="1"/>
          </p:cNvSpPr>
          <p:nvPr/>
        </p:nvSpPr>
        <p:spPr bwMode="auto">
          <a:xfrm>
            <a:off x="52861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cxnSp>
        <p:nvCxnSpPr>
          <p:cNvPr id="64543" name="AutoShape 2181"/>
          <p:cNvCxnSpPr>
            <a:cxnSpLocks noChangeShapeType="1"/>
            <a:endCxn id="281728" idx="0"/>
          </p:cNvCxnSpPr>
          <p:nvPr/>
        </p:nvCxnSpPr>
        <p:spPr bwMode="auto">
          <a:xfrm rot="5400000">
            <a:off x="4362254" y="4282507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4544" name="AutoShape 2182"/>
          <p:cNvCxnSpPr>
            <a:cxnSpLocks noChangeShapeType="1"/>
            <a:stCxn id="281728" idx="2"/>
            <a:endCxn id="281729" idx="0"/>
          </p:cNvCxnSpPr>
          <p:nvPr/>
        </p:nvCxnSpPr>
        <p:spPr bwMode="auto">
          <a:xfrm rot="5400000">
            <a:off x="3852667" y="4534919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5" name="AutoShape 2183"/>
          <p:cNvCxnSpPr>
            <a:cxnSpLocks noChangeShapeType="1"/>
            <a:stCxn id="281728" idx="2"/>
            <a:endCxn id="281730" idx="0"/>
          </p:cNvCxnSpPr>
          <p:nvPr/>
        </p:nvCxnSpPr>
        <p:spPr bwMode="auto">
          <a:xfrm rot="5400000">
            <a:off x="4157467" y="4839719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6" name="AutoShape 2184"/>
          <p:cNvCxnSpPr>
            <a:cxnSpLocks noChangeShapeType="1"/>
            <a:stCxn id="281728" idx="2"/>
            <a:endCxn id="281731" idx="0"/>
          </p:cNvCxnSpPr>
          <p:nvPr/>
        </p:nvCxnSpPr>
        <p:spPr bwMode="auto">
          <a:xfrm rot="16200000" flipH="1">
            <a:off x="4462267" y="4868294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7" name="AutoShape 2185"/>
          <p:cNvCxnSpPr>
            <a:cxnSpLocks noChangeShapeType="1"/>
            <a:stCxn id="281728" idx="2"/>
            <a:endCxn id="281732" idx="0"/>
          </p:cNvCxnSpPr>
          <p:nvPr/>
        </p:nvCxnSpPr>
        <p:spPr bwMode="auto">
          <a:xfrm rot="16200000" flipH="1">
            <a:off x="4767067" y="4563494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8" name="AutoShape 2194"/>
          <p:cNvCxnSpPr>
            <a:cxnSpLocks noChangeShapeType="1"/>
            <a:stCxn id="64534" idx="1"/>
            <a:endCxn id="281726" idx="0"/>
          </p:cNvCxnSpPr>
          <p:nvPr/>
        </p:nvCxnSpPr>
        <p:spPr bwMode="auto">
          <a:xfrm rot="16200000" flipH="1">
            <a:off x="4101905" y="3250632"/>
            <a:ext cx="920750" cy="3175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加工单工艺流程</a:t>
            </a:r>
            <a:endParaRPr lang="en-US" dirty="0"/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2669" name="Rectangle 3117"/>
          <p:cNvSpPr>
            <a:spLocks noChangeArrowheads="1"/>
          </p:cNvSpPr>
          <p:nvPr/>
        </p:nvSpPr>
        <p:spPr bwMode="auto">
          <a:xfrm>
            <a:off x="1527175" y="1319056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541" name="Rectangle 3118"/>
          <p:cNvSpPr>
            <a:spLocks noChangeArrowheads="1"/>
          </p:cNvSpPr>
          <p:nvPr/>
        </p:nvSpPr>
        <p:spPr bwMode="auto">
          <a:xfrm>
            <a:off x="6086475" y="2042956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5542" name="Rectangle 3119"/>
          <p:cNvSpPr>
            <a:spLocks noChangeArrowheads="1"/>
          </p:cNvSpPr>
          <p:nvPr/>
        </p:nvSpPr>
        <p:spPr bwMode="auto">
          <a:xfrm>
            <a:off x="4562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5543" name="Rectangle 3120"/>
          <p:cNvSpPr>
            <a:spLocks noChangeArrowheads="1"/>
          </p:cNvSpPr>
          <p:nvPr/>
        </p:nvSpPr>
        <p:spPr bwMode="auto">
          <a:xfrm>
            <a:off x="3038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5544" name="Rectangle 3121"/>
          <p:cNvSpPr>
            <a:spLocks noChangeArrowheads="1"/>
          </p:cNvSpPr>
          <p:nvPr/>
        </p:nvSpPr>
        <p:spPr bwMode="auto">
          <a:xfrm>
            <a:off x="1514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5545" name="Rectangle 3122"/>
          <p:cNvSpPr>
            <a:spLocks noChangeArrowheads="1"/>
          </p:cNvSpPr>
          <p:nvPr/>
        </p:nvSpPr>
        <p:spPr bwMode="auto">
          <a:xfrm>
            <a:off x="6086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5546" name="Rectangle 3123"/>
          <p:cNvSpPr>
            <a:spLocks noChangeArrowheads="1"/>
          </p:cNvSpPr>
          <p:nvPr/>
        </p:nvSpPr>
        <p:spPr bwMode="auto">
          <a:xfrm>
            <a:off x="4562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5547" name="Rectangle 3124"/>
          <p:cNvSpPr>
            <a:spLocks noChangeArrowheads="1"/>
          </p:cNvSpPr>
          <p:nvPr/>
        </p:nvSpPr>
        <p:spPr bwMode="auto">
          <a:xfrm>
            <a:off x="3038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5548" name="Rectangle 3125"/>
          <p:cNvSpPr>
            <a:spLocks noChangeArrowheads="1"/>
          </p:cNvSpPr>
          <p:nvPr/>
        </p:nvSpPr>
        <p:spPr bwMode="auto">
          <a:xfrm>
            <a:off x="1514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5549" name="Rectangle 3126"/>
          <p:cNvSpPr>
            <a:spLocks noChangeArrowheads="1"/>
          </p:cNvSpPr>
          <p:nvPr/>
        </p:nvSpPr>
        <p:spPr bwMode="auto">
          <a:xfrm>
            <a:off x="1514475" y="1303181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5550" name="Line 3127"/>
          <p:cNvSpPr>
            <a:spLocks noChangeShapeType="1"/>
          </p:cNvSpPr>
          <p:nvPr/>
        </p:nvSpPr>
        <p:spPr bwMode="auto">
          <a:xfrm>
            <a:off x="1514475" y="1303181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1" name="Line 3128"/>
          <p:cNvSpPr>
            <a:spLocks noChangeShapeType="1"/>
          </p:cNvSpPr>
          <p:nvPr/>
        </p:nvSpPr>
        <p:spPr bwMode="auto">
          <a:xfrm>
            <a:off x="1514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2" name="Line 3129"/>
          <p:cNvSpPr>
            <a:spLocks noChangeShapeType="1"/>
          </p:cNvSpPr>
          <p:nvPr/>
        </p:nvSpPr>
        <p:spPr bwMode="auto">
          <a:xfrm>
            <a:off x="1514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3" name="Line 3130"/>
          <p:cNvSpPr>
            <a:spLocks noChangeShapeType="1"/>
          </p:cNvSpPr>
          <p:nvPr/>
        </p:nvSpPr>
        <p:spPr bwMode="auto">
          <a:xfrm>
            <a:off x="7610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4" name="Line 3131"/>
          <p:cNvSpPr>
            <a:spLocks noChangeShapeType="1"/>
          </p:cNvSpPr>
          <p:nvPr/>
        </p:nvSpPr>
        <p:spPr bwMode="auto">
          <a:xfrm>
            <a:off x="1514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5" name="Line 3132"/>
          <p:cNvSpPr>
            <a:spLocks noChangeShapeType="1"/>
          </p:cNvSpPr>
          <p:nvPr/>
        </p:nvSpPr>
        <p:spPr bwMode="auto">
          <a:xfrm>
            <a:off x="7610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6" name="Line 3133"/>
          <p:cNvSpPr>
            <a:spLocks noChangeShapeType="1"/>
          </p:cNvSpPr>
          <p:nvPr/>
        </p:nvSpPr>
        <p:spPr bwMode="auto">
          <a:xfrm>
            <a:off x="1514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7" name="Line 3134"/>
          <p:cNvSpPr>
            <a:spLocks noChangeShapeType="1"/>
          </p:cNvSpPr>
          <p:nvPr/>
        </p:nvSpPr>
        <p:spPr bwMode="auto">
          <a:xfrm>
            <a:off x="7610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8" name="Line 3135"/>
          <p:cNvSpPr>
            <a:spLocks noChangeShapeType="1"/>
          </p:cNvSpPr>
          <p:nvPr/>
        </p:nvSpPr>
        <p:spPr bwMode="auto">
          <a:xfrm>
            <a:off x="3038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9" name="Line 3136"/>
          <p:cNvSpPr>
            <a:spLocks noChangeShapeType="1"/>
          </p:cNvSpPr>
          <p:nvPr/>
        </p:nvSpPr>
        <p:spPr bwMode="auto">
          <a:xfrm>
            <a:off x="4562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60" name="Line 3137"/>
          <p:cNvSpPr>
            <a:spLocks noChangeShapeType="1"/>
          </p:cNvSpPr>
          <p:nvPr/>
        </p:nvSpPr>
        <p:spPr bwMode="auto">
          <a:xfrm>
            <a:off x="6086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2693" name="Text Box 3141"/>
          <p:cNvSpPr txBox="1">
            <a:spLocks noChangeArrowheads="1"/>
          </p:cNvSpPr>
          <p:nvPr/>
        </p:nvSpPr>
        <p:spPr bwMode="auto">
          <a:xfrm>
            <a:off x="2390775" y="3443131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cxnSp>
        <p:nvCxnSpPr>
          <p:cNvPr id="65562" name="AutoShape 3144"/>
          <p:cNvCxnSpPr>
            <a:cxnSpLocks noChangeShapeType="1"/>
            <a:stCxn id="65559" idx="0"/>
            <a:endCxn id="282693" idx="0"/>
          </p:cNvCxnSpPr>
          <p:nvPr/>
        </p:nvCxnSpPr>
        <p:spPr bwMode="auto">
          <a:xfrm rot="5400000">
            <a:off x="3254375" y="2135031"/>
            <a:ext cx="920750" cy="16954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697" name="Rectangle 3145"/>
          <p:cNvSpPr>
            <a:spLocks noChangeArrowheads="1"/>
          </p:cNvSpPr>
          <p:nvPr/>
        </p:nvSpPr>
        <p:spPr bwMode="auto">
          <a:xfrm>
            <a:off x="2695575" y="4205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8" name="Rectangle 3146"/>
          <p:cNvSpPr>
            <a:spLocks noChangeArrowheads="1"/>
          </p:cNvSpPr>
          <p:nvPr/>
        </p:nvSpPr>
        <p:spPr bwMode="auto">
          <a:xfrm>
            <a:off x="17526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9" name="Rectangle 3147"/>
          <p:cNvSpPr>
            <a:spLocks noChangeArrowheads="1"/>
          </p:cNvSpPr>
          <p:nvPr/>
        </p:nvSpPr>
        <p:spPr bwMode="auto">
          <a:xfrm>
            <a:off x="23622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0" name="Rectangle 3148"/>
          <p:cNvSpPr>
            <a:spLocks noChangeArrowheads="1"/>
          </p:cNvSpPr>
          <p:nvPr/>
        </p:nvSpPr>
        <p:spPr bwMode="auto">
          <a:xfrm>
            <a:off x="29718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1" name="Rectangle 3149"/>
          <p:cNvSpPr>
            <a:spLocks noChangeArrowheads="1"/>
          </p:cNvSpPr>
          <p:nvPr/>
        </p:nvSpPr>
        <p:spPr bwMode="auto">
          <a:xfrm>
            <a:off x="35814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65568" name="AutoShape 3150"/>
          <p:cNvCxnSpPr>
            <a:cxnSpLocks noChangeShapeType="1"/>
            <a:endCxn id="282697" idx="0"/>
          </p:cNvCxnSpPr>
          <p:nvPr/>
        </p:nvCxnSpPr>
        <p:spPr bwMode="auto">
          <a:xfrm rot="5400000">
            <a:off x="2657475" y="4014631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5569" name="AutoShape 3151"/>
          <p:cNvCxnSpPr>
            <a:cxnSpLocks noChangeShapeType="1"/>
            <a:stCxn id="282697" idx="2"/>
            <a:endCxn id="282698" idx="0"/>
          </p:cNvCxnSpPr>
          <p:nvPr/>
        </p:nvCxnSpPr>
        <p:spPr bwMode="auto">
          <a:xfrm rot="5400000">
            <a:off x="2147888" y="4267043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0" name="AutoShape 3152"/>
          <p:cNvCxnSpPr>
            <a:cxnSpLocks noChangeShapeType="1"/>
            <a:stCxn id="282697" idx="2"/>
            <a:endCxn id="282699" idx="0"/>
          </p:cNvCxnSpPr>
          <p:nvPr/>
        </p:nvCxnSpPr>
        <p:spPr bwMode="auto">
          <a:xfrm rot="5400000">
            <a:off x="2452688" y="4571843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1" name="AutoShape 3153"/>
          <p:cNvCxnSpPr>
            <a:cxnSpLocks noChangeShapeType="1"/>
            <a:stCxn id="282697" idx="2"/>
            <a:endCxn id="282700" idx="0"/>
          </p:cNvCxnSpPr>
          <p:nvPr/>
        </p:nvCxnSpPr>
        <p:spPr bwMode="auto">
          <a:xfrm rot="16200000" flipH="1">
            <a:off x="2757488" y="4600418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2" name="AutoShape 3154"/>
          <p:cNvCxnSpPr>
            <a:cxnSpLocks noChangeShapeType="1"/>
            <a:stCxn id="282697" idx="2"/>
            <a:endCxn id="282701" idx="0"/>
          </p:cNvCxnSpPr>
          <p:nvPr/>
        </p:nvCxnSpPr>
        <p:spPr bwMode="auto">
          <a:xfrm rot="16200000" flipH="1">
            <a:off x="3062288" y="4295618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7" name="Text Box 3155"/>
          <p:cNvSpPr txBox="1">
            <a:spLocks noChangeArrowheads="1"/>
          </p:cNvSpPr>
          <p:nvPr/>
        </p:nvSpPr>
        <p:spPr bwMode="auto">
          <a:xfrm>
            <a:off x="5546725" y="3519331"/>
            <a:ext cx="1730768" cy="2286000"/>
          </a:xfrm>
          <a:prstGeom prst="rect">
            <a:avLst/>
          </a:prstGeom>
          <a:solidFill>
            <a:srgbClr val="F2E8CC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600">
                <a:latin typeface="+mj-lt"/>
              </a:rPr>
              <a:t>Routing 01010</a:t>
            </a:r>
          </a:p>
        </p:txBody>
      </p:sp>
      <p:cxnSp>
        <p:nvCxnSpPr>
          <p:cNvPr id="65574" name="AutoShape 3156"/>
          <p:cNvCxnSpPr>
            <a:cxnSpLocks noChangeShapeType="1"/>
          </p:cNvCxnSpPr>
          <p:nvPr/>
        </p:nvCxnSpPr>
        <p:spPr bwMode="auto">
          <a:xfrm rot="5400000" flipV="1">
            <a:off x="4945063" y="2149318"/>
            <a:ext cx="996950" cy="1762125"/>
          </a:xfrm>
          <a:prstGeom prst="bentConnector4">
            <a:avLst>
              <a:gd name="adj1" fmla="val 68468"/>
              <a:gd name="adj2" fmla="val 98375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9" name="Text Box 3157"/>
          <p:cNvSpPr txBox="1">
            <a:spLocks noChangeArrowheads="1"/>
          </p:cNvSpPr>
          <p:nvPr/>
        </p:nvSpPr>
        <p:spPr bwMode="auto">
          <a:xfrm>
            <a:off x="5799138" y="3924144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10</a:t>
            </a:r>
          </a:p>
        </p:txBody>
      </p:sp>
      <p:sp>
        <p:nvSpPr>
          <p:cNvPr id="282710" name="Text Box 3158"/>
          <p:cNvSpPr txBox="1">
            <a:spLocks noChangeArrowheads="1"/>
          </p:cNvSpPr>
          <p:nvPr/>
        </p:nvSpPr>
        <p:spPr bwMode="auto">
          <a:xfrm>
            <a:off x="5800725" y="4586131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20</a:t>
            </a:r>
          </a:p>
        </p:txBody>
      </p:sp>
      <p:sp>
        <p:nvSpPr>
          <p:cNvPr id="282711" name="Text Box 3159"/>
          <p:cNvSpPr txBox="1">
            <a:spLocks noChangeArrowheads="1"/>
          </p:cNvSpPr>
          <p:nvPr/>
        </p:nvSpPr>
        <p:spPr bwMode="auto">
          <a:xfrm>
            <a:off x="5800725" y="5267169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30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加工单生命周期</a:t>
            </a:r>
            <a:endParaRPr lang="en-US" dirty="0"/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23250" y="821894"/>
            <a:ext cx="6477000" cy="5430996"/>
            <a:chOff x="1558925" y="1085850"/>
            <a:chExt cx="6477000" cy="5430996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创建加工单或批准</a:t>
              </a:r>
              <a:r>
                <a:rPr lang="en-US" sz="1200" dirty="0" smtClean="0">
                  <a:latin typeface="+mj-lt"/>
                </a:rPr>
                <a:t>MRP</a:t>
              </a:r>
              <a:r>
                <a:rPr lang="zh-CN" altLang="en-US" sz="1200" dirty="0" smtClean="0">
                  <a:latin typeface="+mj-lt"/>
                </a:rPr>
                <a:t>计划订单</a:t>
              </a:r>
              <a:r>
                <a:rPr lang="en-US" sz="1200" dirty="0">
                  <a:latin typeface="+mj-lt"/>
                </a:rPr>
                <a:t/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(</a:t>
              </a:r>
              <a:r>
                <a:rPr lang="zh-CN" altLang="en-US" sz="1200" dirty="0" smtClean="0">
                  <a:latin typeface="+mj-lt"/>
                </a:rPr>
                <a:t>状态</a:t>
              </a:r>
              <a:r>
                <a:rPr lang="en-US" sz="1200" dirty="0" smtClean="0">
                  <a:latin typeface="+mj-lt"/>
                </a:rPr>
                <a:t> </a:t>
              </a:r>
              <a:r>
                <a:rPr lang="en-US" sz="1200" dirty="0">
                  <a:latin typeface="+mj-lt"/>
                </a:rPr>
                <a:t>= F)</a:t>
              </a:r>
            </a:p>
          </p:txBody>
        </p:sp>
        <p:sp>
          <p:nvSpPr>
            <p:cNvPr id="66565" name="Line 2096"/>
            <p:cNvSpPr>
              <a:spLocks noChangeShapeType="1"/>
            </p:cNvSpPr>
            <p:nvPr/>
          </p:nvSpPr>
          <p:spPr bwMode="auto">
            <a:xfrm>
              <a:off x="2955925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638425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修改加工单物料清单或工艺流程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66567" name="Line 2098"/>
            <p:cNvSpPr>
              <a:spLocks noChangeShapeType="1"/>
            </p:cNvSpPr>
            <p:nvPr/>
          </p:nvSpPr>
          <p:spPr bwMode="auto">
            <a:xfrm>
              <a:off x="2955925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下达和打印加工单</a:t>
              </a:r>
              <a:r>
                <a:rPr lang="en-US" sz="1200" dirty="0">
                  <a:latin typeface="+mj-lt"/>
                </a:rPr>
                <a:t/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 </a:t>
              </a:r>
              <a:r>
                <a:rPr lang="en-US" sz="1200" dirty="0" smtClean="0">
                  <a:latin typeface="+mj-lt"/>
                </a:rPr>
                <a:t>(</a:t>
              </a:r>
              <a:r>
                <a:rPr lang="zh-CN" altLang="en-US" sz="1200" dirty="0" smtClean="0">
                  <a:latin typeface="+mj-lt"/>
                </a:rPr>
                <a:t>状态</a:t>
              </a:r>
              <a:r>
                <a:rPr lang="en-US" sz="1200" dirty="0" smtClean="0">
                  <a:latin typeface="+mj-lt"/>
                </a:rPr>
                <a:t> </a:t>
              </a:r>
              <a:r>
                <a:rPr lang="en-US" sz="1200" dirty="0">
                  <a:latin typeface="+mj-lt"/>
                </a:rPr>
                <a:t>= R)</a:t>
              </a:r>
            </a:p>
          </p:txBody>
        </p:sp>
        <p:sp>
          <p:nvSpPr>
            <p:cNvPr id="66569" name="Line 2100"/>
            <p:cNvSpPr>
              <a:spLocks noChangeShapeType="1"/>
            </p:cNvSpPr>
            <p:nvPr/>
          </p:nvSpPr>
          <p:spPr bwMode="auto">
            <a:xfrm>
              <a:off x="2955925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5062538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检查加工单组件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发放加工单组件和选择性在车间控制中记录人工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66572" name="Line 2103"/>
            <p:cNvSpPr>
              <a:spLocks noChangeShapeType="1"/>
            </p:cNvSpPr>
            <p:nvPr/>
          </p:nvSpPr>
          <p:spPr bwMode="auto">
            <a:xfrm>
              <a:off x="6635750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6384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接收</a:t>
              </a:r>
              <a:r>
                <a:rPr lang="en-US" altLang="zh-CN" sz="1200" dirty="0" smtClean="0">
                  <a:latin typeface="+mj-lt"/>
                </a:rPr>
                <a:t>/</a:t>
              </a:r>
              <a:r>
                <a:rPr lang="zh-CN" altLang="en-US" sz="1200" dirty="0" smtClean="0">
                  <a:latin typeface="+mj-lt"/>
                </a:rPr>
                <a:t>关闭加工单</a:t>
              </a:r>
              <a:r>
                <a:rPr lang="en-US" sz="1200" dirty="0">
                  <a:latin typeface="+mj-lt"/>
                </a:rPr>
                <a:t/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 </a:t>
              </a:r>
              <a:r>
                <a:rPr lang="en-US" sz="1200" dirty="0" smtClean="0">
                  <a:latin typeface="+mj-lt"/>
                </a:rPr>
                <a:t>(</a:t>
              </a:r>
              <a:r>
                <a:rPr lang="zh-CN" altLang="en-US" sz="1200" dirty="0" smtClean="0">
                  <a:latin typeface="+mj-lt"/>
                </a:rPr>
                <a:t>状态</a:t>
              </a:r>
              <a:r>
                <a:rPr lang="en-US" sz="1200" dirty="0" smtClean="0">
                  <a:latin typeface="+mj-lt"/>
                </a:rPr>
                <a:t> </a:t>
              </a:r>
              <a:r>
                <a:rPr lang="en-US" sz="1200" dirty="0">
                  <a:latin typeface="+mj-lt"/>
                </a:rPr>
                <a:t>= C)</a:t>
              </a:r>
            </a:p>
          </p:txBody>
        </p:sp>
        <p:sp>
          <p:nvSpPr>
            <p:cNvPr id="66574" name="Line 2105"/>
            <p:cNvSpPr>
              <a:spLocks noChangeShapeType="1"/>
            </p:cNvSpPr>
            <p:nvPr/>
          </p:nvSpPr>
          <p:spPr bwMode="auto">
            <a:xfrm>
              <a:off x="6635750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执行加工单关闭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66576" name="Line 2107"/>
            <p:cNvSpPr>
              <a:spLocks noChangeShapeType="1"/>
            </p:cNvSpPr>
            <p:nvPr/>
          </p:nvSpPr>
          <p:spPr bwMode="auto">
            <a:xfrm>
              <a:off x="6635750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38750" y="50625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删除</a:t>
              </a:r>
              <a:r>
                <a:rPr lang="en-US" altLang="zh-CN" sz="1200" dirty="0" smtClean="0">
                  <a:latin typeface="+mj-lt"/>
                </a:rPr>
                <a:t>/</a:t>
              </a:r>
              <a:r>
                <a:rPr lang="zh-CN" altLang="en-US" sz="1200" dirty="0" smtClean="0">
                  <a:latin typeface="+mj-lt"/>
                </a:rPr>
                <a:t>备案</a:t>
              </a:r>
              <a:r>
                <a:rPr lang="zh-CN" altLang="en-US" sz="1200" dirty="0" smtClean="0"/>
                <a:t>过时的 加工单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66578" name="Freeform 2109"/>
            <p:cNvSpPr>
              <a:spLocks/>
            </p:cNvSpPr>
            <p:nvPr/>
          </p:nvSpPr>
          <p:spPr bwMode="auto">
            <a:xfrm>
              <a:off x="4373563" y="1085850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rgbClr val="7BA399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2" name="Rectangle 2110"/>
            <p:cNvSpPr>
              <a:spLocks noChangeArrowheads="1"/>
            </p:cNvSpPr>
            <p:nvPr/>
          </p:nvSpPr>
          <p:spPr bwMode="auto">
            <a:xfrm>
              <a:off x="1571625" y="6230938"/>
              <a:ext cx="587375" cy="273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6580" name="Text Box 2111"/>
            <p:cNvSpPr txBox="1">
              <a:spLocks noChangeArrowheads="1"/>
            </p:cNvSpPr>
            <p:nvPr/>
          </p:nvSpPr>
          <p:spPr bwMode="auto">
            <a:xfrm>
              <a:off x="2349500" y="6270625"/>
              <a:ext cx="553357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 dirty="0">
                  <a:latin typeface="+mj-lt"/>
                </a:rPr>
                <a:t>= </a:t>
              </a:r>
              <a:r>
                <a:rPr lang="zh-CN" altLang="en-US" sz="1000" dirty="0" smtClean="0">
                  <a:latin typeface="+mj-lt"/>
                </a:rPr>
                <a:t>可选</a:t>
              </a:r>
              <a:endParaRPr lang="en-US" sz="10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/>
              <a:t>库存只能对已下达的加工单发料或收货</a:t>
            </a:r>
            <a:r>
              <a:rPr lang="en-US" sz="2400" dirty="0" smtClean="0"/>
              <a:t>. </a:t>
            </a:r>
            <a:r>
              <a:rPr lang="zh-CN" altLang="en-US" sz="2400" dirty="0" smtClean="0"/>
              <a:t>你能下达加工单</a:t>
            </a:r>
            <a:r>
              <a:rPr lang="en-US" sz="2400" dirty="0" smtClean="0"/>
              <a:t>:</a:t>
            </a:r>
          </a:p>
          <a:p>
            <a:pPr lvl="1" eaLnBrk="1" hangingPunct="1"/>
            <a:r>
              <a:rPr lang="zh-CN" altLang="en-US" sz="2000" dirty="0" smtClean="0"/>
              <a:t>用加工单下达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打印每次下达一个订单</a:t>
            </a:r>
            <a:r>
              <a:rPr lang="en-US" sz="2000" dirty="0" smtClean="0"/>
              <a:t> </a:t>
            </a:r>
          </a:p>
          <a:p>
            <a:pPr lvl="1"/>
            <a:r>
              <a:rPr lang="zh-CN" altLang="en-US" sz="2000" dirty="0" smtClean="0"/>
              <a:t>用多个加工单下达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打印一次下达多个订单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在加工单维护中改变状态来下达订单</a:t>
            </a:r>
            <a:endParaRPr lang="en-US" altLang="zh-CN" sz="2000" dirty="0" smtClean="0"/>
          </a:p>
          <a:p>
            <a:pPr eaLnBrk="1" hangingPunct="1"/>
            <a:r>
              <a:rPr lang="zh-CN" altLang="en-US" sz="2400" dirty="0" smtClean="0"/>
              <a:t>下达加工单有如下影响</a:t>
            </a:r>
            <a:r>
              <a:rPr lang="en-US" sz="2400" dirty="0" smtClean="0"/>
              <a:t>:</a:t>
            </a:r>
          </a:p>
          <a:p>
            <a:pPr lvl="1" eaLnBrk="1" hangingPunct="1"/>
            <a:r>
              <a:rPr lang="zh-CN" altLang="en-US" sz="2000" dirty="0" smtClean="0"/>
              <a:t>先前没有备料的物料被明细备料</a:t>
            </a:r>
            <a:endParaRPr lang="en-US" sz="2000" dirty="0" smtClean="0"/>
          </a:p>
          <a:p>
            <a:pPr lvl="1" eaLnBrk="1" hangingPunct="1"/>
            <a:r>
              <a:rPr lang="zh-CN" altLang="en-US" sz="2000" dirty="0" smtClean="0"/>
              <a:t>领料单被打印</a:t>
            </a:r>
            <a:endParaRPr lang="en-US" sz="2000" dirty="0" smtClean="0"/>
          </a:p>
          <a:p>
            <a:pPr lvl="1" eaLnBrk="1" hangingPunct="1"/>
            <a:r>
              <a:rPr lang="zh-CN" altLang="en-US" sz="2000" dirty="0" smtClean="0"/>
              <a:t>第一道工序移人队列状态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如果移入第一道工序被设成是</a:t>
            </a:r>
            <a:r>
              <a:rPr lang="en-US" sz="2000" dirty="0" smtClean="0"/>
              <a:t>)</a:t>
            </a:r>
          </a:p>
          <a:p>
            <a:pPr lvl="1"/>
            <a:r>
              <a:rPr lang="zh-CN" altLang="en-US" sz="2000" dirty="0" smtClean="0"/>
              <a:t>库存只能对已下达的加工单发料或收货</a:t>
            </a:r>
            <a:r>
              <a:rPr lang="en-US" sz="2000" dirty="0" smtClean="0"/>
              <a:t>. 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下达加工单</a:t>
            </a:r>
            <a:endParaRPr lang="en-US" dirty="0" smtClean="0"/>
          </a:p>
        </p:txBody>
      </p:sp>
      <p:sp>
        <p:nvSpPr>
          <p:cNvPr id="675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发放组件</a:t>
            </a:r>
            <a:endParaRPr lang="en-US" dirty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779" y="1468477"/>
            <a:ext cx="8767763" cy="4106863"/>
            <a:chOff x="161925" y="1930400"/>
            <a:chExt cx="8767763" cy="410686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3040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93013" y="24685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发放组件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接收加工单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库存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下达</a:t>
              </a:r>
              <a:r>
                <a:rPr lang="en-US" altLang="zh-CN" sz="1400" dirty="0" smtClean="0">
                  <a:latin typeface="+mj-lt"/>
                </a:rPr>
                <a:t>/</a:t>
              </a:r>
              <a:r>
                <a:rPr lang="zh-CN" altLang="en-US" sz="1400" dirty="0" smtClean="0">
                  <a:latin typeface="+mj-lt"/>
                </a:rPr>
                <a:t>打印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加工单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车间事务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/>
                <a:t>接收加工单</a:t>
              </a:r>
              <a:endParaRPr lang="en-US" sz="1400" dirty="0" smtClean="0"/>
            </a:p>
            <a:p>
              <a:pPr algn="ctr" defTabSz="977900" eaLnBrk="0" hangingPunct="0">
                <a:defRPr/>
              </a:pPr>
              <a:r>
                <a:rPr lang="en-US" sz="1400" dirty="0" smtClean="0">
                  <a:latin typeface="+mj-lt"/>
                </a:rPr>
                <a:t>/</a:t>
              </a:r>
              <a:endParaRPr lang="en-US" sz="14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反冲组件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/>
                <a:t>下达</a:t>
              </a:r>
              <a:r>
                <a:rPr lang="en-US" altLang="zh-CN" sz="1400" dirty="0" smtClean="0"/>
                <a:t>/</a:t>
              </a:r>
              <a:r>
                <a:rPr lang="zh-CN" altLang="en-US" sz="1400" dirty="0" smtClean="0"/>
                <a:t>打印</a:t>
              </a:r>
              <a:endParaRPr lang="en-US" altLang="zh-CN" sz="1400" dirty="0" smtClean="0"/>
            </a:p>
            <a:p>
              <a:pPr algn="ctr" defTabSz="977900" eaLnBrk="0" hangingPunct="0">
                <a:defRPr/>
              </a:pPr>
              <a:r>
                <a:rPr lang="zh-CN" altLang="en-US" sz="1400" dirty="0" smtClean="0"/>
                <a:t>加工单</a:t>
              </a:r>
              <a:endParaRPr lang="en-US" sz="1400" dirty="0"/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/>
                <a:t>车间事务</a:t>
              </a:r>
              <a:endParaRPr lang="en-US" sz="1400" dirty="0"/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863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45085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2"/>
                  </a:solidFill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非标准组件发放</a:t>
            </a:r>
            <a:r>
              <a:rPr lang="en-US" dirty="0" smtClean="0"/>
              <a:t> </a:t>
            </a:r>
          </a:p>
        </p:txBody>
      </p:sp>
      <p:sp>
        <p:nvSpPr>
          <p:cNvPr id="696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QS-PR-635</a:t>
            </a:r>
          </a:p>
        </p:txBody>
      </p:sp>
      <p:sp>
        <p:nvSpPr>
          <p:cNvPr id="6963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47" y="941930"/>
            <a:ext cx="8561905" cy="5238096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车间控制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438" y="1376206"/>
            <a:ext cx="8193087" cy="4475163"/>
            <a:chOff x="452438" y="181927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3168650"/>
              <a:ext cx="4008438" cy="31257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613025" y="3409950"/>
              <a:ext cx="14319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输入人工报废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拒收再加工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3414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打印派遣报表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071938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340836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完成操作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0664" name="Line 10"/>
            <p:cNvSpPr>
              <a:spLocks noChangeShapeType="1"/>
            </p:cNvSpPr>
            <p:nvPr/>
          </p:nvSpPr>
          <p:spPr bwMode="auto">
            <a:xfrm>
              <a:off x="1917700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8208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发放组件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82562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下达</a:t>
              </a:r>
              <a:r>
                <a:rPr lang="en-US" sz="1400" dirty="0" smtClean="0">
                  <a:latin typeface="+mj-lt"/>
                </a:rPr>
                <a:t>/</a:t>
              </a:r>
              <a:endParaRPr lang="en-US" sz="14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打印加工单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0667" name="Line 13"/>
            <p:cNvSpPr>
              <a:spLocks noChangeShapeType="1"/>
            </p:cNvSpPr>
            <p:nvPr/>
          </p:nvSpPr>
          <p:spPr bwMode="auto">
            <a:xfrm>
              <a:off x="4071938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81927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接收加工单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0669" name="Line 15"/>
            <p:cNvSpPr>
              <a:spLocks noChangeShapeType="1"/>
            </p:cNvSpPr>
            <p:nvPr/>
          </p:nvSpPr>
          <p:spPr bwMode="auto">
            <a:xfrm>
              <a:off x="1917700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70" name="Line 16"/>
            <p:cNvSpPr>
              <a:spLocks noChangeShapeType="1"/>
            </p:cNvSpPr>
            <p:nvPr/>
          </p:nvSpPr>
          <p:spPr bwMode="auto">
            <a:xfrm>
              <a:off x="6672263" y="314642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59873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加工单会计关闭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0672" name="Freeform 18"/>
            <p:cNvSpPr>
              <a:spLocks/>
            </p:cNvSpPr>
            <p:nvPr/>
          </p:nvSpPr>
          <p:spPr bwMode="auto">
            <a:xfrm>
              <a:off x="6216650" y="238442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97205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输入非生产人工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0674" name="Rectangle 20"/>
            <p:cNvSpPr>
              <a:spLocks noChangeArrowheads="1"/>
            </p:cNvSpPr>
            <p:nvPr/>
          </p:nvSpPr>
          <p:spPr bwMode="auto">
            <a:xfrm>
              <a:off x="2759859" y="5272088"/>
              <a:ext cx="750206" cy="4283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zh-CN" altLang="en-US" sz="2200" dirty="0" smtClean="0">
                  <a:solidFill>
                    <a:schemeClr val="bg1"/>
                  </a:solidFill>
                  <a:latin typeface="+mj-lt"/>
                </a:rPr>
                <a:t>车间</a:t>
              </a:r>
              <a:endParaRPr lang="en-US" sz="2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0675" name="Line 21"/>
            <p:cNvSpPr>
              <a:spLocks noChangeShapeType="1"/>
            </p:cNvSpPr>
            <p:nvPr/>
          </p:nvSpPr>
          <p:spPr bwMode="auto">
            <a:xfrm>
              <a:off x="1165225" y="296862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工序状态</a:t>
            </a:r>
            <a:endParaRPr lang="en-US" dirty="0"/>
          </a:p>
        </p:txBody>
      </p:sp>
      <p:sp>
        <p:nvSpPr>
          <p:cNvPr id="71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QS-PR-645</a:t>
            </a:r>
          </a:p>
        </p:txBody>
      </p:sp>
      <p:graphicFrame>
        <p:nvGraphicFramePr>
          <p:cNvPr id="702573" name="Group 109"/>
          <p:cNvGraphicFramePr>
            <a:graphicFrameLocks noGrp="1"/>
          </p:cNvGraphicFramePr>
          <p:nvPr>
            <p:ph idx="4294967295"/>
          </p:nvPr>
        </p:nvGraphicFramePr>
        <p:xfrm>
          <a:off x="1545994" y="2843213"/>
          <a:ext cx="6975824" cy="839788"/>
        </p:xfrm>
        <a:graphic>
          <a:graphicData uri="http://schemas.openxmlformats.org/drawingml/2006/table">
            <a:tbl>
              <a:tblPr/>
              <a:tblGrid>
                <a:gridCol w="1073207"/>
                <a:gridCol w="919166"/>
                <a:gridCol w="997026"/>
                <a:gridCol w="997026"/>
                <a:gridCol w="924940"/>
                <a:gridCol w="1067433"/>
                <a:gridCol w="997026"/>
              </a:tblGrid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01" name="Line 21"/>
          <p:cNvSpPr>
            <a:spLocks noChangeShapeType="1"/>
          </p:cNvSpPr>
          <p:nvPr/>
        </p:nvSpPr>
        <p:spPr bwMode="auto">
          <a:xfrm flipV="1">
            <a:off x="768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V="1">
            <a:off x="31052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 flipV="1">
            <a:off x="54293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6737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71705" name="Group 116"/>
          <p:cNvGrpSpPr>
            <a:grpSpLocks/>
          </p:cNvGrpSpPr>
          <p:nvPr/>
        </p:nvGrpSpPr>
        <p:grpSpPr bwMode="auto">
          <a:xfrm>
            <a:off x="7220068" y="2849563"/>
            <a:ext cx="142875" cy="827087"/>
            <a:chOff x="4940" y="1795"/>
            <a:chExt cx="90" cy="521"/>
          </a:xfrm>
        </p:grpSpPr>
        <p:sp>
          <p:nvSpPr>
            <p:cNvPr id="71718" name="Line 110"/>
            <p:cNvSpPr>
              <a:spLocks noChangeShapeType="1"/>
            </p:cNvSpPr>
            <p:nvPr/>
          </p:nvSpPr>
          <p:spPr bwMode="auto">
            <a:xfrm flipH="1">
              <a:off x="4966" y="1795"/>
              <a:ext cx="58" cy="1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19" name="Line 111"/>
            <p:cNvSpPr>
              <a:spLocks noChangeShapeType="1"/>
            </p:cNvSpPr>
            <p:nvPr/>
          </p:nvSpPr>
          <p:spPr bwMode="auto">
            <a:xfrm flipH="1" flipV="1">
              <a:off x="4965" y="1946"/>
              <a:ext cx="62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0" name="Line 113"/>
            <p:cNvSpPr>
              <a:spLocks noChangeShapeType="1"/>
            </p:cNvSpPr>
            <p:nvPr/>
          </p:nvSpPr>
          <p:spPr bwMode="auto">
            <a:xfrm flipV="1">
              <a:off x="4943" y="2064"/>
              <a:ext cx="84" cy="1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1" name="Line 114"/>
            <p:cNvSpPr>
              <a:spLocks noChangeShapeType="1"/>
            </p:cNvSpPr>
            <p:nvPr/>
          </p:nvSpPr>
          <p:spPr bwMode="auto">
            <a:xfrm flipH="1" flipV="1">
              <a:off x="4940" y="2247"/>
              <a:ext cx="90" cy="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706" name="Line 117"/>
          <p:cNvSpPr>
            <a:spLocks noChangeShapeType="1"/>
          </p:cNvSpPr>
          <p:nvPr/>
        </p:nvSpPr>
        <p:spPr bwMode="auto">
          <a:xfrm>
            <a:off x="765293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7" name="Line 118"/>
          <p:cNvSpPr>
            <a:spLocks noChangeShapeType="1"/>
          </p:cNvSpPr>
          <p:nvPr/>
        </p:nvSpPr>
        <p:spPr bwMode="auto">
          <a:xfrm>
            <a:off x="5418256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8" name="Text Box 119"/>
          <p:cNvSpPr txBox="1">
            <a:spLocks noChangeArrowheads="1"/>
          </p:cNvSpPr>
          <p:nvPr/>
        </p:nvSpPr>
        <p:spPr bwMode="auto">
          <a:xfrm>
            <a:off x="2055931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 smtClean="0">
                <a:solidFill>
                  <a:schemeClr val="hlink"/>
                </a:solidFill>
                <a:latin typeface="+mj-lt"/>
              </a:rPr>
              <a:t>工序</a:t>
            </a:r>
            <a:r>
              <a:rPr lang="en-US" sz="1600" dirty="0" smtClean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hlink"/>
                </a:solidFill>
                <a:latin typeface="+mj-lt"/>
              </a:rPr>
              <a:t>10</a:t>
            </a:r>
          </a:p>
        </p:txBody>
      </p:sp>
      <p:sp>
        <p:nvSpPr>
          <p:cNvPr id="71709" name="Text Box 120"/>
          <p:cNvSpPr txBox="1">
            <a:spLocks noChangeArrowheads="1"/>
          </p:cNvSpPr>
          <p:nvPr/>
        </p:nvSpPr>
        <p:spPr bwMode="auto">
          <a:xfrm>
            <a:off x="5653206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 smtClean="0">
                <a:solidFill>
                  <a:schemeClr val="hlink"/>
                </a:solidFill>
                <a:latin typeface="+mj-lt"/>
              </a:rPr>
              <a:t>工序</a:t>
            </a:r>
            <a:r>
              <a:rPr lang="en-US" sz="1600" dirty="0" smtClean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hlink"/>
                </a:solidFill>
                <a:latin typeface="+mj-lt"/>
              </a:rPr>
              <a:t>20</a:t>
            </a:r>
          </a:p>
        </p:txBody>
      </p:sp>
      <p:sp>
        <p:nvSpPr>
          <p:cNvPr id="71710" name="Line 121"/>
          <p:cNvSpPr>
            <a:spLocks noChangeShapeType="1"/>
          </p:cNvSpPr>
          <p:nvPr/>
        </p:nvSpPr>
        <p:spPr bwMode="auto">
          <a:xfrm flipH="1">
            <a:off x="5464293" y="245110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1" name="Line 122"/>
          <p:cNvSpPr>
            <a:spLocks noChangeShapeType="1"/>
          </p:cNvSpPr>
          <p:nvPr/>
        </p:nvSpPr>
        <p:spPr bwMode="auto">
          <a:xfrm flipH="1">
            <a:off x="830381" y="2451100"/>
            <a:ext cx="1247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2" name="Line 123"/>
          <p:cNvSpPr>
            <a:spLocks noChangeShapeType="1"/>
          </p:cNvSpPr>
          <p:nvPr/>
        </p:nvSpPr>
        <p:spPr bwMode="auto">
          <a:xfrm>
            <a:off x="3532306" y="2459038"/>
            <a:ext cx="1830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3" name="Text Box 125"/>
          <p:cNvSpPr txBox="1">
            <a:spLocks noChangeArrowheads="1"/>
          </p:cNvSpPr>
          <p:nvPr/>
        </p:nvSpPr>
        <p:spPr bwMode="auto">
          <a:xfrm>
            <a:off x="338256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+mj-lt"/>
              </a:rPr>
              <a:t>Start</a:t>
            </a:r>
          </a:p>
        </p:txBody>
      </p:sp>
      <p:sp>
        <p:nvSpPr>
          <p:cNvPr id="71714" name="Text Box 126"/>
          <p:cNvSpPr txBox="1">
            <a:spLocks noChangeArrowheads="1"/>
          </p:cNvSpPr>
          <p:nvPr/>
        </p:nvSpPr>
        <p:spPr bwMode="auto">
          <a:xfrm>
            <a:off x="26337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5" name="Text Box 127"/>
          <p:cNvSpPr txBox="1">
            <a:spLocks noChangeArrowheads="1"/>
          </p:cNvSpPr>
          <p:nvPr/>
        </p:nvSpPr>
        <p:spPr bwMode="auto">
          <a:xfrm>
            <a:off x="4561006" y="4348163"/>
            <a:ext cx="1433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Complete</a:t>
            </a:r>
          </a:p>
        </p:txBody>
      </p:sp>
      <p:sp>
        <p:nvSpPr>
          <p:cNvPr id="71716" name="Text Box 128"/>
          <p:cNvSpPr txBox="1">
            <a:spLocks noChangeArrowheads="1"/>
          </p:cNvSpPr>
          <p:nvPr/>
        </p:nvSpPr>
        <p:spPr bwMode="auto">
          <a:xfrm>
            <a:off x="63294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7" name="Line 129"/>
          <p:cNvSpPr>
            <a:spLocks noChangeShapeType="1"/>
          </p:cNvSpPr>
          <p:nvPr/>
        </p:nvSpPr>
        <p:spPr bwMode="auto">
          <a:xfrm>
            <a:off x="7139106" y="2454275"/>
            <a:ext cx="244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接收加工单</a:t>
            </a:r>
            <a:endParaRPr lang="en-US" dirty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pic>
        <p:nvPicPr>
          <p:cNvPr id="72708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1195702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1036"/>
          <p:cNvSpPr txBox="1">
            <a:spLocks noChangeArrowheads="1"/>
          </p:cNvSpPr>
          <p:nvPr/>
        </p:nvSpPr>
        <p:spPr bwMode="auto">
          <a:xfrm>
            <a:off x="1609725" y="4264516"/>
            <a:ext cx="59229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 </a:t>
            </a: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库存增加了接收的数量</a:t>
            </a:r>
            <a:endParaRPr lang="en-US" sz="2000" dirty="0">
              <a:latin typeface="+mj-lt"/>
            </a:endParaRP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</a:t>
            </a:r>
            <a:r>
              <a:rPr lang="zh-CN" altLang="en-US" sz="2000" dirty="0" smtClean="0">
                <a:latin typeface="+mj-lt"/>
              </a:rPr>
              <a:t>订单未结数量减少</a:t>
            </a:r>
            <a:endParaRPr lang="en-US" sz="2000" dirty="0">
              <a:latin typeface="+mj-lt"/>
            </a:endParaRP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</a:t>
            </a:r>
            <a:r>
              <a:rPr lang="zh-CN" altLang="en-US" sz="2000" dirty="0" smtClean="0">
                <a:latin typeface="+mj-lt"/>
              </a:rPr>
              <a:t>拒收数量注销成报废</a:t>
            </a:r>
            <a:endParaRPr lang="en-US" sz="2000" dirty="0">
              <a:latin typeface="+mj-lt"/>
            </a:endParaRPr>
          </a:p>
        </p:txBody>
      </p:sp>
      <p:sp>
        <p:nvSpPr>
          <p:cNvPr id="72710" name="Text Box 1037"/>
          <p:cNvSpPr txBox="1">
            <a:spLocks noChangeArrowheads="1"/>
          </p:cNvSpPr>
          <p:nvPr/>
        </p:nvSpPr>
        <p:spPr bwMode="auto">
          <a:xfrm>
            <a:off x="2078038" y="3537441"/>
            <a:ext cx="4973637" cy="461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400" dirty="0" smtClean="0">
                <a:latin typeface="+mj-lt"/>
              </a:rPr>
              <a:t>当加工单被接收</a:t>
            </a:r>
            <a:r>
              <a:rPr lang="en-US" sz="2400" dirty="0" smtClean="0">
                <a:latin typeface="+mj-lt"/>
              </a:rPr>
              <a:t>:</a:t>
            </a:r>
            <a:endParaRPr lang="en-US" sz="2400" dirty="0">
              <a:latin typeface="+mj-lt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关闭加工单</a:t>
            </a:r>
            <a:endParaRPr lang="en-US" dirty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1198563" y="748556"/>
            <a:ext cx="6729412" cy="5431056"/>
            <a:chOff x="1198563" y="1135063"/>
            <a:chExt cx="6729412" cy="5431056"/>
          </a:xfrm>
        </p:grpSpPr>
        <p:sp>
          <p:nvSpPr>
            <p:cNvPr id="73731" name="Freeform 3"/>
            <p:cNvSpPr>
              <a:spLocks/>
            </p:cNvSpPr>
            <p:nvPr/>
          </p:nvSpPr>
          <p:spPr bwMode="auto">
            <a:xfrm>
              <a:off x="2794000" y="3263900"/>
              <a:ext cx="2833688" cy="2673350"/>
            </a:xfrm>
            <a:custGeom>
              <a:avLst/>
              <a:gdLst>
                <a:gd name="T0" fmla="*/ 2147483647 w 1785"/>
                <a:gd name="T1" fmla="*/ 0 h 1684"/>
                <a:gd name="T2" fmla="*/ 0 w 1785"/>
                <a:gd name="T3" fmla="*/ 2147483647 h 1684"/>
                <a:gd name="T4" fmla="*/ 2147483647 w 1785"/>
                <a:gd name="T5" fmla="*/ 2147483647 h 1684"/>
                <a:gd name="T6" fmla="*/ 2147483647 w 1785"/>
                <a:gd name="T7" fmla="*/ 2147483647 h 1684"/>
                <a:gd name="T8" fmla="*/ 2147483647 w 1785"/>
                <a:gd name="T9" fmla="*/ 2147483647 h 1684"/>
                <a:gd name="T10" fmla="*/ 2147483647 w 1785"/>
                <a:gd name="T11" fmla="*/ 0 h 1684"/>
                <a:gd name="T12" fmla="*/ 2147483647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3972" name="AutoShape 4"/>
            <p:cNvSpPr>
              <a:spLocks noChangeArrowheads="1"/>
            </p:cNvSpPr>
            <p:nvPr/>
          </p:nvSpPr>
          <p:spPr bwMode="auto">
            <a:xfrm>
              <a:off x="5391150" y="3340100"/>
              <a:ext cx="2185988" cy="1985963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>
                  <a:latin typeface="+mj-lt"/>
                </a:rPr>
                <a:t>Issues and Receipts</a:t>
              </a:r>
            </a:p>
          </p:txBody>
        </p:sp>
        <p:sp>
          <p:nvSpPr>
            <p:cNvPr id="723973" name="Rectangle 5"/>
            <p:cNvSpPr>
              <a:spLocks noChangeArrowheads="1"/>
            </p:cNvSpPr>
            <p:nvPr/>
          </p:nvSpPr>
          <p:spPr bwMode="auto">
            <a:xfrm>
              <a:off x="1527175" y="1609725"/>
              <a:ext cx="6083300" cy="1204913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>
              <a:off x="6086475" y="2333625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8/03/XX</a:t>
              </a:r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>
              <a:off x="4562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100</a:t>
              </a:r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3038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160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1514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01010</a:t>
              </a: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6086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Date</a:t>
              </a: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4562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Qty</a:t>
              </a:r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3038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>
              <a:off x="1514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514475" y="1593850"/>
              <a:ext cx="6096000" cy="365125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chemeClr val="bg1"/>
                  </a:solidFill>
                  <a:latin typeface="+mj-lt"/>
                </a:rPr>
                <a:t>Work Order 123456</a:t>
              </a:r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1514475" y="1593850"/>
              <a:ext cx="6096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514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514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7610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1514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7610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514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7610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3038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4562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6086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>
              <a:off x="3630613" y="1236663"/>
              <a:ext cx="2246312" cy="984250"/>
            </a:xfrm>
            <a:custGeom>
              <a:avLst/>
              <a:gdLst>
                <a:gd name="T0" fmla="*/ 0 w 2829"/>
                <a:gd name="T1" fmla="*/ 2147483647 h 1241"/>
                <a:gd name="T2" fmla="*/ 2147483647 w 2829"/>
                <a:gd name="T3" fmla="*/ 0 h 1241"/>
                <a:gd name="T4" fmla="*/ 2147483647 w 2829"/>
                <a:gd name="T5" fmla="*/ 2147483647 h 1241"/>
                <a:gd name="T6" fmla="*/ 2147483647 w 2829"/>
                <a:gd name="T7" fmla="*/ 2147483647 h 1241"/>
                <a:gd name="T8" fmla="*/ 2147483647 w 2829"/>
                <a:gd name="T9" fmla="*/ 2147483647 h 1241"/>
                <a:gd name="T10" fmla="*/ 2147483647 w 2829"/>
                <a:gd name="T11" fmla="*/ 2147483647 h 1241"/>
                <a:gd name="T12" fmla="*/ 0 w 2829"/>
                <a:gd name="T13" fmla="*/ 2147483647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>
              <a:off x="3548063" y="1893888"/>
              <a:ext cx="2579687" cy="1663700"/>
            </a:xfrm>
            <a:custGeom>
              <a:avLst/>
              <a:gdLst>
                <a:gd name="T0" fmla="*/ 2147483647 w 3249"/>
                <a:gd name="T1" fmla="*/ 2147483647 h 2097"/>
                <a:gd name="T2" fmla="*/ 2147483647 w 3249"/>
                <a:gd name="T3" fmla="*/ 0 h 2097"/>
                <a:gd name="T4" fmla="*/ 0 w 3249"/>
                <a:gd name="T5" fmla="*/ 2147483647 h 2097"/>
                <a:gd name="T6" fmla="*/ 2147483647 w 3249"/>
                <a:gd name="T7" fmla="*/ 2147483647 h 2097"/>
                <a:gd name="T8" fmla="*/ 2147483647 w 3249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>
              <a:off x="4464050" y="1200150"/>
              <a:ext cx="212725" cy="212725"/>
            </a:xfrm>
            <a:custGeom>
              <a:avLst/>
              <a:gdLst>
                <a:gd name="T0" fmla="*/ 2147483647 w 267"/>
                <a:gd name="T1" fmla="*/ 2147483647 h 270"/>
                <a:gd name="T2" fmla="*/ 2147483647 w 267"/>
                <a:gd name="T3" fmla="*/ 2147483647 h 270"/>
                <a:gd name="T4" fmla="*/ 2147483647 w 267"/>
                <a:gd name="T5" fmla="*/ 2147483647 h 270"/>
                <a:gd name="T6" fmla="*/ 2147483647 w 267"/>
                <a:gd name="T7" fmla="*/ 2147483647 h 270"/>
                <a:gd name="T8" fmla="*/ 2147483647 w 267"/>
                <a:gd name="T9" fmla="*/ 2147483647 h 270"/>
                <a:gd name="T10" fmla="*/ 2147483647 w 267"/>
                <a:gd name="T11" fmla="*/ 2147483647 h 270"/>
                <a:gd name="T12" fmla="*/ 2147483647 w 267"/>
                <a:gd name="T13" fmla="*/ 2147483647 h 270"/>
                <a:gd name="T14" fmla="*/ 2147483647 w 267"/>
                <a:gd name="T15" fmla="*/ 2147483647 h 270"/>
                <a:gd name="T16" fmla="*/ 2147483647 w 267"/>
                <a:gd name="T17" fmla="*/ 2147483647 h 270"/>
                <a:gd name="T18" fmla="*/ 2147483647 w 267"/>
                <a:gd name="T19" fmla="*/ 2147483647 h 270"/>
                <a:gd name="T20" fmla="*/ 2147483647 w 267"/>
                <a:gd name="T21" fmla="*/ 2147483647 h 270"/>
                <a:gd name="T22" fmla="*/ 2147483647 w 267"/>
                <a:gd name="T23" fmla="*/ 2147483647 h 270"/>
                <a:gd name="T24" fmla="*/ 2147483647 w 267"/>
                <a:gd name="T25" fmla="*/ 2147483647 h 270"/>
                <a:gd name="T26" fmla="*/ 2147483647 w 267"/>
                <a:gd name="T27" fmla="*/ 2147483647 h 270"/>
                <a:gd name="T28" fmla="*/ 2147483647 w 267"/>
                <a:gd name="T29" fmla="*/ 2147483647 h 270"/>
                <a:gd name="T30" fmla="*/ 2147483647 w 267"/>
                <a:gd name="T31" fmla="*/ 2147483647 h 270"/>
                <a:gd name="T32" fmla="*/ 2147483647 w 267"/>
                <a:gd name="T33" fmla="*/ 0 h 270"/>
                <a:gd name="T34" fmla="*/ 2147483647 w 267"/>
                <a:gd name="T35" fmla="*/ 2147483647 h 270"/>
                <a:gd name="T36" fmla="*/ 2147483647 w 267"/>
                <a:gd name="T37" fmla="*/ 2147483647 h 270"/>
                <a:gd name="T38" fmla="*/ 2147483647 w 267"/>
                <a:gd name="T39" fmla="*/ 2147483647 h 270"/>
                <a:gd name="T40" fmla="*/ 2147483647 w 267"/>
                <a:gd name="T41" fmla="*/ 2147483647 h 270"/>
                <a:gd name="T42" fmla="*/ 2147483647 w 267"/>
                <a:gd name="T43" fmla="*/ 2147483647 h 270"/>
                <a:gd name="T44" fmla="*/ 2147483647 w 267"/>
                <a:gd name="T45" fmla="*/ 2147483647 h 270"/>
                <a:gd name="T46" fmla="*/ 2147483647 w 267"/>
                <a:gd name="T47" fmla="*/ 2147483647 h 270"/>
                <a:gd name="T48" fmla="*/ 0 w 267"/>
                <a:gd name="T49" fmla="*/ 2147483647 h 270"/>
                <a:gd name="T50" fmla="*/ 2147483647 w 267"/>
                <a:gd name="T51" fmla="*/ 2147483647 h 270"/>
                <a:gd name="T52" fmla="*/ 2147483647 w 267"/>
                <a:gd name="T53" fmla="*/ 2147483647 h 270"/>
                <a:gd name="T54" fmla="*/ 2147483647 w 267"/>
                <a:gd name="T55" fmla="*/ 2147483647 h 270"/>
                <a:gd name="T56" fmla="*/ 2147483647 w 267"/>
                <a:gd name="T57" fmla="*/ 2147483647 h 270"/>
                <a:gd name="T58" fmla="*/ 2147483647 w 267"/>
                <a:gd name="T59" fmla="*/ 2147483647 h 270"/>
                <a:gd name="T60" fmla="*/ 2147483647 w 267"/>
                <a:gd name="T61" fmla="*/ 2147483647 h 270"/>
                <a:gd name="T62" fmla="*/ 2147483647 w 267"/>
                <a:gd name="T63" fmla="*/ 2147483647 h 270"/>
                <a:gd name="T64" fmla="*/ 2147483647 w 267"/>
                <a:gd name="T65" fmla="*/ 2147483647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>
              <a:off x="3659188" y="1169988"/>
              <a:ext cx="2246312" cy="987425"/>
            </a:xfrm>
            <a:custGeom>
              <a:avLst/>
              <a:gdLst>
                <a:gd name="T0" fmla="*/ 0 w 2830"/>
                <a:gd name="T1" fmla="*/ 2147483647 h 1243"/>
                <a:gd name="T2" fmla="*/ 2147483647 w 2830"/>
                <a:gd name="T3" fmla="*/ 0 h 1243"/>
                <a:gd name="T4" fmla="*/ 2147483647 w 2830"/>
                <a:gd name="T5" fmla="*/ 2147483647 h 1243"/>
                <a:gd name="T6" fmla="*/ 2147483647 w 2830"/>
                <a:gd name="T7" fmla="*/ 2147483647 h 1243"/>
                <a:gd name="T8" fmla="*/ 2147483647 w 2830"/>
                <a:gd name="T9" fmla="*/ 2147483647 h 1243"/>
                <a:gd name="T10" fmla="*/ 2147483647 w 2830"/>
                <a:gd name="T11" fmla="*/ 2147483647 h 1243"/>
                <a:gd name="T12" fmla="*/ 0 w 2830"/>
                <a:gd name="T13" fmla="*/ 2147483647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>
              <a:off x="3575050" y="1828800"/>
              <a:ext cx="2581275" cy="1663700"/>
            </a:xfrm>
            <a:custGeom>
              <a:avLst/>
              <a:gdLst>
                <a:gd name="T0" fmla="*/ 2147483647 w 3251"/>
                <a:gd name="T1" fmla="*/ 2147483647 h 2097"/>
                <a:gd name="T2" fmla="*/ 2147483647 w 3251"/>
                <a:gd name="T3" fmla="*/ 0 h 2097"/>
                <a:gd name="T4" fmla="*/ 0 w 3251"/>
                <a:gd name="T5" fmla="*/ 2147483647 h 2097"/>
                <a:gd name="T6" fmla="*/ 2147483647 w 3251"/>
                <a:gd name="T7" fmla="*/ 2147483647 h 2097"/>
                <a:gd name="T8" fmla="*/ 2147483647 w 3251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>
              <a:off x="3621088" y="1865313"/>
              <a:ext cx="2486025" cy="1584325"/>
            </a:xfrm>
            <a:custGeom>
              <a:avLst/>
              <a:gdLst>
                <a:gd name="T0" fmla="*/ 2147483647 w 3134"/>
                <a:gd name="T1" fmla="*/ 2147483647 h 1996"/>
                <a:gd name="T2" fmla="*/ 2147483647 w 3134"/>
                <a:gd name="T3" fmla="*/ 0 h 1996"/>
                <a:gd name="T4" fmla="*/ 0 w 3134"/>
                <a:gd name="T5" fmla="*/ 2147483647 h 1996"/>
                <a:gd name="T6" fmla="*/ 2147483647 w 3134"/>
                <a:gd name="T7" fmla="*/ 2147483647 h 1996"/>
                <a:gd name="T8" fmla="*/ 2147483647 w 3134"/>
                <a:gd name="T9" fmla="*/ 2147483647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>
              <a:off x="3732213" y="1973263"/>
              <a:ext cx="2266950" cy="1365250"/>
            </a:xfrm>
            <a:custGeom>
              <a:avLst/>
              <a:gdLst>
                <a:gd name="T0" fmla="*/ 2147483647 w 2857"/>
                <a:gd name="T1" fmla="*/ 2147483647 h 1719"/>
                <a:gd name="T2" fmla="*/ 2147483647 w 2857"/>
                <a:gd name="T3" fmla="*/ 0 h 1719"/>
                <a:gd name="T4" fmla="*/ 0 w 2857"/>
                <a:gd name="T5" fmla="*/ 2147483647 h 1719"/>
                <a:gd name="T6" fmla="*/ 2147483647 w 2857"/>
                <a:gd name="T7" fmla="*/ 2147483647 h 1719"/>
                <a:gd name="T8" fmla="*/ 2147483647 w 2857"/>
                <a:gd name="T9" fmla="*/ 2147483647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>
              <a:off x="4491038" y="1135063"/>
              <a:ext cx="214312" cy="212725"/>
            </a:xfrm>
            <a:custGeom>
              <a:avLst/>
              <a:gdLst>
                <a:gd name="T0" fmla="*/ 2147483647 w 270"/>
                <a:gd name="T1" fmla="*/ 2147483647 h 267"/>
                <a:gd name="T2" fmla="*/ 2147483647 w 270"/>
                <a:gd name="T3" fmla="*/ 2147483647 h 267"/>
                <a:gd name="T4" fmla="*/ 2147483647 w 270"/>
                <a:gd name="T5" fmla="*/ 2147483647 h 267"/>
                <a:gd name="T6" fmla="*/ 2147483647 w 270"/>
                <a:gd name="T7" fmla="*/ 2147483647 h 267"/>
                <a:gd name="T8" fmla="*/ 2147483647 w 270"/>
                <a:gd name="T9" fmla="*/ 2147483647 h 267"/>
                <a:gd name="T10" fmla="*/ 2147483647 w 270"/>
                <a:gd name="T11" fmla="*/ 2147483647 h 267"/>
                <a:gd name="T12" fmla="*/ 2147483647 w 270"/>
                <a:gd name="T13" fmla="*/ 2147483647 h 267"/>
                <a:gd name="T14" fmla="*/ 2147483647 w 270"/>
                <a:gd name="T15" fmla="*/ 2147483647 h 267"/>
                <a:gd name="T16" fmla="*/ 2147483647 w 270"/>
                <a:gd name="T17" fmla="*/ 2147483647 h 267"/>
                <a:gd name="T18" fmla="*/ 2147483647 w 270"/>
                <a:gd name="T19" fmla="*/ 2147483647 h 267"/>
                <a:gd name="T20" fmla="*/ 2147483647 w 270"/>
                <a:gd name="T21" fmla="*/ 2147483647 h 267"/>
                <a:gd name="T22" fmla="*/ 2147483647 w 270"/>
                <a:gd name="T23" fmla="*/ 2147483647 h 267"/>
                <a:gd name="T24" fmla="*/ 2147483647 w 270"/>
                <a:gd name="T25" fmla="*/ 2147483647 h 267"/>
                <a:gd name="T26" fmla="*/ 2147483647 w 270"/>
                <a:gd name="T27" fmla="*/ 2147483647 h 267"/>
                <a:gd name="T28" fmla="*/ 2147483647 w 270"/>
                <a:gd name="T29" fmla="*/ 2147483647 h 267"/>
                <a:gd name="T30" fmla="*/ 2147483647 w 270"/>
                <a:gd name="T31" fmla="*/ 2147483647 h 267"/>
                <a:gd name="T32" fmla="*/ 2147483647 w 270"/>
                <a:gd name="T33" fmla="*/ 0 h 267"/>
                <a:gd name="T34" fmla="*/ 2147483647 w 270"/>
                <a:gd name="T35" fmla="*/ 2147483647 h 267"/>
                <a:gd name="T36" fmla="*/ 2147483647 w 270"/>
                <a:gd name="T37" fmla="*/ 2147483647 h 267"/>
                <a:gd name="T38" fmla="*/ 2147483647 w 270"/>
                <a:gd name="T39" fmla="*/ 2147483647 h 267"/>
                <a:gd name="T40" fmla="*/ 2147483647 w 270"/>
                <a:gd name="T41" fmla="*/ 2147483647 h 267"/>
                <a:gd name="T42" fmla="*/ 2147483647 w 270"/>
                <a:gd name="T43" fmla="*/ 2147483647 h 267"/>
                <a:gd name="T44" fmla="*/ 2147483647 w 270"/>
                <a:gd name="T45" fmla="*/ 2147483647 h 267"/>
                <a:gd name="T46" fmla="*/ 2147483647 w 270"/>
                <a:gd name="T47" fmla="*/ 2147483647 h 267"/>
                <a:gd name="T48" fmla="*/ 0 w 270"/>
                <a:gd name="T49" fmla="*/ 2147483647 h 267"/>
                <a:gd name="T50" fmla="*/ 2147483647 w 270"/>
                <a:gd name="T51" fmla="*/ 2147483647 h 267"/>
                <a:gd name="T52" fmla="*/ 2147483647 w 270"/>
                <a:gd name="T53" fmla="*/ 2147483647 h 267"/>
                <a:gd name="T54" fmla="*/ 2147483647 w 270"/>
                <a:gd name="T55" fmla="*/ 2147483647 h 267"/>
                <a:gd name="T56" fmla="*/ 2147483647 w 270"/>
                <a:gd name="T57" fmla="*/ 2147483647 h 267"/>
                <a:gd name="T58" fmla="*/ 2147483647 w 270"/>
                <a:gd name="T59" fmla="*/ 2147483647 h 267"/>
                <a:gd name="T60" fmla="*/ 2147483647 w 270"/>
                <a:gd name="T61" fmla="*/ 2147483647 h 267"/>
                <a:gd name="T62" fmla="*/ 2147483647 w 270"/>
                <a:gd name="T63" fmla="*/ 2147483647 h 267"/>
                <a:gd name="T64" fmla="*/ 2147483647 w 270"/>
                <a:gd name="T65" fmla="*/ 2147483647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>
              <a:off x="4519613" y="1196975"/>
              <a:ext cx="63500" cy="117475"/>
            </a:xfrm>
            <a:custGeom>
              <a:avLst/>
              <a:gdLst>
                <a:gd name="T0" fmla="*/ 2147483647 w 78"/>
                <a:gd name="T1" fmla="*/ 0 h 148"/>
                <a:gd name="T2" fmla="*/ 2147483647 w 78"/>
                <a:gd name="T3" fmla="*/ 2147483647 h 148"/>
                <a:gd name="T4" fmla="*/ 2147483647 w 78"/>
                <a:gd name="T5" fmla="*/ 2147483647 h 148"/>
                <a:gd name="T6" fmla="*/ 0 w 78"/>
                <a:gd name="T7" fmla="*/ 2147483647 h 148"/>
                <a:gd name="T8" fmla="*/ 2147483647 w 78"/>
                <a:gd name="T9" fmla="*/ 2147483647 h 148"/>
                <a:gd name="T10" fmla="*/ 2147483647 w 78"/>
                <a:gd name="T11" fmla="*/ 2147483647 h 148"/>
                <a:gd name="T12" fmla="*/ 2147483647 w 78"/>
                <a:gd name="T13" fmla="*/ 2147483647 h 148"/>
                <a:gd name="T14" fmla="*/ 2147483647 w 78"/>
                <a:gd name="T15" fmla="*/ 2147483647 h 148"/>
                <a:gd name="T16" fmla="*/ 2147483647 w 78"/>
                <a:gd name="T17" fmla="*/ 2147483647 h 148"/>
                <a:gd name="T18" fmla="*/ 2147483647 w 78"/>
                <a:gd name="T19" fmla="*/ 2147483647 h 148"/>
                <a:gd name="T20" fmla="*/ 2147483647 w 78"/>
                <a:gd name="T21" fmla="*/ 2147483647 h 148"/>
                <a:gd name="T22" fmla="*/ 2147483647 w 78"/>
                <a:gd name="T23" fmla="*/ 2147483647 h 148"/>
                <a:gd name="T24" fmla="*/ 2147483647 w 78"/>
                <a:gd name="T25" fmla="*/ 2147483647 h 148"/>
                <a:gd name="T26" fmla="*/ 2147483647 w 78"/>
                <a:gd name="T27" fmla="*/ 2147483647 h 148"/>
                <a:gd name="T28" fmla="*/ 2147483647 w 78"/>
                <a:gd name="T29" fmla="*/ 2147483647 h 148"/>
                <a:gd name="T30" fmla="*/ 2147483647 w 78"/>
                <a:gd name="T31" fmla="*/ 2147483647 h 148"/>
                <a:gd name="T32" fmla="*/ 2147483647 w 78"/>
                <a:gd name="T33" fmla="*/ 2147483647 h 148"/>
                <a:gd name="T34" fmla="*/ 2147483647 w 78"/>
                <a:gd name="T35" fmla="*/ 2147483647 h 148"/>
                <a:gd name="T36" fmla="*/ 2147483647 w 78"/>
                <a:gd name="T37" fmla="*/ 2147483647 h 148"/>
                <a:gd name="T38" fmla="*/ 2147483647 w 78"/>
                <a:gd name="T39" fmla="*/ 2147483647 h 148"/>
                <a:gd name="T40" fmla="*/ 2147483647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>
              <a:off x="4110038" y="2952750"/>
              <a:ext cx="1138237" cy="2703513"/>
            </a:xfrm>
            <a:custGeom>
              <a:avLst/>
              <a:gdLst>
                <a:gd name="T0" fmla="*/ 2147483647 w 717"/>
                <a:gd name="T1" fmla="*/ 2147483647 h 1703"/>
                <a:gd name="T2" fmla="*/ 2147483647 w 717"/>
                <a:gd name="T3" fmla="*/ 2147483647 h 1703"/>
                <a:gd name="T4" fmla="*/ 2147483647 w 717"/>
                <a:gd name="T5" fmla="*/ 2147483647 h 1703"/>
                <a:gd name="T6" fmla="*/ 2147483647 w 717"/>
                <a:gd name="T7" fmla="*/ 2147483647 h 1703"/>
                <a:gd name="T8" fmla="*/ 2147483647 w 717"/>
                <a:gd name="T9" fmla="*/ 2147483647 h 1703"/>
                <a:gd name="T10" fmla="*/ 2147483647 w 717"/>
                <a:gd name="T11" fmla="*/ 2147483647 h 1703"/>
                <a:gd name="T12" fmla="*/ 2147483647 w 717"/>
                <a:gd name="T13" fmla="*/ 2147483647 h 1703"/>
                <a:gd name="T14" fmla="*/ 2147483647 w 717"/>
                <a:gd name="T15" fmla="*/ 2147483647 h 1703"/>
                <a:gd name="T16" fmla="*/ 2147483647 w 717"/>
                <a:gd name="T17" fmla="*/ 2147483647 h 1703"/>
                <a:gd name="T18" fmla="*/ 2147483647 w 717"/>
                <a:gd name="T19" fmla="*/ 2147483647 h 1703"/>
                <a:gd name="T20" fmla="*/ 2147483647 w 717"/>
                <a:gd name="T21" fmla="*/ 2147483647 h 1703"/>
                <a:gd name="T22" fmla="*/ 2147483647 w 717"/>
                <a:gd name="T23" fmla="*/ 2147483647 h 1703"/>
                <a:gd name="T24" fmla="*/ 2147483647 w 717"/>
                <a:gd name="T25" fmla="*/ 2147483647 h 1703"/>
                <a:gd name="T26" fmla="*/ 2147483647 w 717"/>
                <a:gd name="T27" fmla="*/ 0 h 1703"/>
                <a:gd name="T28" fmla="*/ 2147483647 w 717"/>
                <a:gd name="T29" fmla="*/ 2147483647 h 1703"/>
                <a:gd name="T30" fmla="*/ 2147483647 w 717"/>
                <a:gd name="T31" fmla="*/ 2147483647 h 1703"/>
                <a:gd name="T32" fmla="*/ 2147483647 w 717"/>
                <a:gd name="T33" fmla="*/ 2147483647 h 1703"/>
                <a:gd name="T34" fmla="*/ 2147483647 w 717"/>
                <a:gd name="T35" fmla="*/ 2147483647 h 1703"/>
                <a:gd name="T36" fmla="*/ 0 w 717"/>
                <a:gd name="T37" fmla="*/ 2147483647 h 1703"/>
                <a:gd name="T38" fmla="*/ 2147483647 w 717"/>
                <a:gd name="T39" fmla="*/ 2147483647 h 1703"/>
                <a:gd name="T40" fmla="*/ 2147483647 w 717"/>
                <a:gd name="T41" fmla="*/ 2147483647 h 1703"/>
                <a:gd name="T42" fmla="*/ 2147483647 w 717"/>
                <a:gd name="T43" fmla="*/ 2147483647 h 1703"/>
                <a:gd name="T44" fmla="*/ 2147483647 w 717"/>
                <a:gd name="T45" fmla="*/ 2147483647 h 1703"/>
                <a:gd name="T46" fmla="*/ 2147483647 w 717"/>
                <a:gd name="T47" fmla="*/ 2147483647 h 1703"/>
                <a:gd name="T48" fmla="*/ 2147483647 w 717"/>
                <a:gd name="T49" fmla="*/ 2147483647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>
              <a:off x="3187700" y="4684713"/>
              <a:ext cx="2417763" cy="919162"/>
            </a:xfrm>
            <a:custGeom>
              <a:avLst/>
              <a:gdLst>
                <a:gd name="T0" fmla="*/ 0 w 1523"/>
                <a:gd name="T1" fmla="*/ 2147483647 h 579"/>
                <a:gd name="T2" fmla="*/ 2147483647 w 1523"/>
                <a:gd name="T3" fmla="*/ 0 h 579"/>
                <a:gd name="T4" fmla="*/ 2147483647 w 1523"/>
                <a:gd name="T5" fmla="*/ 2147483647 h 579"/>
                <a:gd name="T6" fmla="*/ 2147483647 w 1523"/>
                <a:gd name="T7" fmla="*/ 2147483647 h 579"/>
                <a:gd name="T8" fmla="*/ 2147483647 w 1523"/>
                <a:gd name="T9" fmla="*/ 2147483647 h 579"/>
                <a:gd name="T10" fmla="*/ 2147483647 w 1523"/>
                <a:gd name="T11" fmla="*/ 2147483647 h 579"/>
                <a:gd name="T12" fmla="*/ 2147483647 w 1523"/>
                <a:gd name="T13" fmla="*/ 2147483647 h 579"/>
                <a:gd name="T14" fmla="*/ 2147483647 w 1523"/>
                <a:gd name="T15" fmla="*/ 2147483647 h 579"/>
                <a:gd name="T16" fmla="*/ 2147483647 w 1523"/>
                <a:gd name="T17" fmla="*/ 2147483647 h 579"/>
                <a:gd name="T18" fmla="*/ 2147483647 w 1523"/>
                <a:gd name="T19" fmla="*/ 2147483647 h 579"/>
                <a:gd name="T20" fmla="*/ 0 w 1523"/>
                <a:gd name="T21" fmla="*/ 2147483647 h 579"/>
                <a:gd name="T22" fmla="*/ 0 w 1523"/>
                <a:gd name="T23" fmla="*/ 214748364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>
              <a:off x="4441825" y="5221288"/>
              <a:ext cx="996950" cy="401637"/>
            </a:xfrm>
            <a:custGeom>
              <a:avLst/>
              <a:gdLst>
                <a:gd name="T0" fmla="*/ 2147483647 w 628"/>
                <a:gd name="T1" fmla="*/ 2147483647 h 253"/>
                <a:gd name="T2" fmla="*/ 2147483647 w 628"/>
                <a:gd name="T3" fmla="*/ 2147483647 h 253"/>
                <a:gd name="T4" fmla="*/ 2147483647 w 628"/>
                <a:gd name="T5" fmla="*/ 0 h 253"/>
                <a:gd name="T6" fmla="*/ 0 w 628"/>
                <a:gd name="T7" fmla="*/ 2147483647 h 253"/>
                <a:gd name="T8" fmla="*/ 2147483647 w 628"/>
                <a:gd name="T9" fmla="*/ 2147483647 h 253"/>
                <a:gd name="T10" fmla="*/ 2147483647 w 628"/>
                <a:gd name="T11" fmla="*/ 2147483647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>
              <a:off x="3729038" y="5253038"/>
              <a:ext cx="150812" cy="315912"/>
            </a:xfrm>
            <a:custGeom>
              <a:avLst/>
              <a:gdLst>
                <a:gd name="T0" fmla="*/ 0 w 95"/>
                <a:gd name="T1" fmla="*/ 0 h 199"/>
                <a:gd name="T2" fmla="*/ 2147483647 w 95"/>
                <a:gd name="T3" fmla="*/ 2147483647 h 199"/>
                <a:gd name="T4" fmla="*/ 2147483647 w 95"/>
                <a:gd name="T5" fmla="*/ 2147483647 h 199"/>
                <a:gd name="T6" fmla="*/ 2147483647 w 95"/>
                <a:gd name="T7" fmla="*/ 2147483647 h 199"/>
                <a:gd name="T8" fmla="*/ 2147483647 w 95"/>
                <a:gd name="T9" fmla="*/ 2147483647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>
              <a:off x="3070225" y="5195888"/>
              <a:ext cx="311150" cy="327025"/>
            </a:xfrm>
            <a:custGeom>
              <a:avLst/>
              <a:gdLst>
                <a:gd name="T0" fmla="*/ 2147483647 w 196"/>
                <a:gd name="T1" fmla="*/ 0 h 206"/>
                <a:gd name="T2" fmla="*/ 2147483647 w 196"/>
                <a:gd name="T3" fmla="*/ 2147483647 h 206"/>
                <a:gd name="T4" fmla="*/ 2147483647 w 196"/>
                <a:gd name="T5" fmla="*/ 2147483647 h 206"/>
                <a:gd name="T6" fmla="*/ 0 w 196"/>
                <a:gd name="T7" fmla="*/ 2147483647 h 206"/>
                <a:gd name="T8" fmla="*/ 2147483647 w 196"/>
                <a:gd name="T9" fmla="*/ 0 h 206"/>
                <a:gd name="T10" fmla="*/ 2147483647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>
              <a:off x="4457700" y="4022725"/>
              <a:ext cx="257175" cy="1576388"/>
            </a:xfrm>
            <a:custGeom>
              <a:avLst/>
              <a:gdLst>
                <a:gd name="T0" fmla="*/ 2147483647 w 162"/>
                <a:gd name="T1" fmla="*/ 0 h 993"/>
                <a:gd name="T2" fmla="*/ 0 w 162"/>
                <a:gd name="T3" fmla="*/ 2147483647 h 993"/>
                <a:gd name="T4" fmla="*/ 2147483647 w 162"/>
                <a:gd name="T5" fmla="*/ 2147483647 h 993"/>
                <a:gd name="T6" fmla="*/ 2147483647 w 162"/>
                <a:gd name="T7" fmla="*/ 2147483647 h 993"/>
                <a:gd name="T8" fmla="*/ 2147483647 w 162"/>
                <a:gd name="T9" fmla="*/ 0 h 993"/>
                <a:gd name="T10" fmla="*/ 2147483647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>
              <a:off x="4435475" y="4740275"/>
              <a:ext cx="76200" cy="104775"/>
            </a:xfrm>
            <a:custGeom>
              <a:avLst/>
              <a:gdLst>
                <a:gd name="T0" fmla="*/ 2147483647 w 48"/>
                <a:gd name="T1" fmla="*/ 0 h 66"/>
                <a:gd name="T2" fmla="*/ 2147483647 w 48"/>
                <a:gd name="T3" fmla="*/ 2147483647 h 66"/>
                <a:gd name="T4" fmla="*/ 2147483647 w 48"/>
                <a:gd name="T5" fmla="*/ 2147483647 h 66"/>
                <a:gd name="T6" fmla="*/ 2147483647 w 48"/>
                <a:gd name="T7" fmla="*/ 2147483647 h 66"/>
                <a:gd name="T8" fmla="*/ 2147483647 w 48"/>
                <a:gd name="T9" fmla="*/ 2147483647 h 66"/>
                <a:gd name="T10" fmla="*/ 2147483647 w 48"/>
                <a:gd name="T11" fmla="*/ 2147483647 h 66"/>
                <a:gd name="T12" fmla="*/ 2147483647 w 48"/>
                <a:gd name="T13" fmla="*/ 2147483647 h 66"/>
                <a:gd name="T14" fmla="*/ 2147483647 w 48"/>
                <a:gd name="T15" fmla="*/ 2147483647 h 66"/>
                <a:gd name="T16" fmla="*/ 2147483647 w 48"/>
                <a:gd name="T17" fmla="*/ 2147483647 h 66"/>
                <a:gd name="T18" fmla="*/ 2147483647 w 48"/>
                <a:gd name="T19" fmla="*/ 2147483647 h 66"/>
                <a:gd name="T20" fmla="*/ 2147483647 w 48"/>
                <a:gd name="T21" fmla="*/ 2147483647 h 66"/>
                <a:gd name="T22" fmla="*/ 0 w 48"/>
                <a:gd name="T23" fmla="*/ 2147483647 h 66"/>
                <a:gd name="T24" fmla="*/ 0 w 48"/>
                <a:gd name="T25" fmla="*/ 2147483647 h 66"/>
                <a:gd name="T26" fmla="*/ 0 w 48"/>
                <a:gd name="T27" fmla="*/ 2147483647 h 66"/>
                <a:gd name="T28" fmla="*/ 2147483647 w 48"/>
                <a:gd name="T29" fmla="*/ 2147483647 h 66"/>
                <a:gd name="T30" fmla="*/ 2147483647 w 48"/>
                <a:gd name="T31" fmla="*/ 2147483647 h 66"/>
                <a:gd name="T32" fmla="*/ 2147483647 w 48"/>
                <a:gd name="T33" fmla="*/ 0 h 66"/>
                <a:gd name="T34" fmla="*/ 2147483647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>
              <a:off x="4572000" y="4252913"/>
              <a:ext cx="69850" cy="57150"/>
            </a:xfrm>
            <a:custGeom>
              <a:avLst/>
              <a:gdLst>
                <a:gd name="T0" fmla="*/ 2147483647 w 44"/>
                <a:gd name="T1" fmla="*/ 0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2147483647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0 w 44"/>
                <a:gd name="T23" fmla="*/ 2147483647 h 36"/>
                <a:gd name="T24" fmla="*/ 2147483647 w 44"/>
                <a:gd name="T25" fmla="*/ 0 h 36"/>
                <a:gd name="T26" fmla="*/ 2147483647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>
              <a:off x="3219450" y="4238625"/>
              <a:ext cx="1343025" cy="1027113"/>
            </a:xfrm>
            <a:custGeom>
              <a:avLst/>
              <a:gdLst>
                <a:gd name="T0" fmla="*/ 2147483647 w 846"/>
                <a:gd name="T1" fmla="*/ 0 h 647"/>
                <a:gd name="T2" fmla="*/ 0 w 846"/>
                <a:gd name="T3" fmla="*/ 2147483647 h 647"/>
                <a:gd name="T4" fmla="*/ 2147483647 w 846"/>
                <a:gd name="T5" fmla="*/ 2147483647 h 647"/>
                <a:gd name="T6" fmla="*/ 2147483647 w 846"/>
                <a:gd name="T7" fmla="*/ 2147483647 h 647"/>
                <a:gd name="T8" fmla="*/ 2147483647 w 846"/>
                <a:gd name="T9" fmla="*/ 2147483647 h 647"/>
                <a:gd name="T10" fmla="*/ 2147483647 w 846"/>
                <a:gd name="T11" fmla="*/ 2147483647 h 647"/>
                <a:gd name="T12" fmla="*/ 2147483647 w 846"/>
                <a:gd name="T13" fmla="*/ 2147483647 h 647"/>
                <a:gd name="T14" fmla="*/ 2147483647 w 846"/>
                <a:gd name="T15" fmla="*/ 2147483647 h 647"/>
                <a:gd name="T16" fmla="*/ 2147483647 w 846"/>
                <a:gd name="T17" fmla="*/ 2147483647 h 647"/>
                <a:gd name="T18" fmla="*/ 2147483647 w 846"/>
                <a:gd name="T19" fmla="*/ 2147483647 h 647"/>
                <a:gd name="T20" fmla="*/ 2147483647 w 846"/>
                <a:gd name="T21" fmla="*/ 0 h 647"/>
                <a:gd name="T22" fmla="*/ 2147483647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>
              <a:off x="4146550" y="4613275"/>
              <a:ext cx="23813" cy="7938"/>
            </a:xfrm>
            <a:custGeom>
              <a:avLst/>
              <a:gdLst>
                <a:gd name="T0" fmla="*/ 2147483647 w 15"/>
                <a:gd name="T1" fmla="*/ 0 h 5"/>
                <a:gd name="T2" fmla="*/ 2147483647 w 15"/>
                <a:gd name="T3" fmla="*/ 2147483647 h 5"/>
                <a:gd name="T4" fmla="*/ 0 w 15"/>
                <a:gd name="T5" fmla="*/ 2147483647 h 5"/>
                <a:gd name="T6" fmla="*/ 2147483647 w 15"/>
                <a:gd name="T7" fmla="*/ 2147483647 h 5"/>
                <a:gd name="T8" fmla="*/ 2147483647 w 15"/>
                <a:gd name="T9" fmla="*/ 0 h 5"/>
                <a:gd name="T10" fmla="*/ 2147483647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>
              <a:off x="4251325" y="4679950"/>
              <a:ext cx="46038" cy="47625"/>
            </a:xfrm>
            <a:custGeom>
              <a:avLst/>
              <a:gdLst>
                <a:gd name="T0" fmla="*/ 2147483647 w 29"/>
                <a:gd name="T1" fmla="*/ 0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0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0 h 30"/>
                <a:gd name="T26" fmla="*/ 2147483647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>
              <a:off x="4278313" y="4352925"/>
              <a:ext cx="25400" cy="1428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0 w 16"/>
                <a:gd name="T7" fmla="*/ 0 h 9"/>
                <a:gd name="T8" fmla="*/ 2147483647 w 16"/>
                <a:gd name="T9" fmla="*/ 2147483647 h 9"/>
                <a:gd name="T10" fmla="*/ 2147483647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>
              <a:off x="3879850" y="4464050"/>
              <a:ext cx="55563" cy="82550"/>
            </a:xfrm>
            <a:custGeom>
              <a:avLst/>
              <a:gdLst>
                <a:gd name="T0" fmla="*/ 2147483647 w 35"/>
                <a:gd name="T1" fmla="*/ 2147483647 h 52"/>
                <a:gd name="T2" fmla="*/ 2147483647 w 35"/>
                <a:gd name="T3" fmla="*/ 2147483647 h 52"/>
                <a:gd name="T4" fmla="*/ 2147483647 w 35"/>
                <a:gd name="T5" fmla="*/ 2147483647 h 52"/>
                <a:gd name="T6" fmla="*/ 2147483647 w 35"/>
                <a:gd name="T7" fmla="*/ 2147483647 h 52"/>
                <a:gd name="T8" fmla="*/ 2147483647 w 35"/>
                <a:gd name="T9" fmla="*/ 2147483647 h 52"/>
                <a:gd name="T10" fmla="*/ 2147483647 w 35"/>
                <a:gd name="T11" fmla="*/ 2147483647 h 52"/>
                <a:gd name="T12" fmla="*/ 2147483647 w 35"/>
                <a:gd name="T13" fmla="*/ 0 h 52"/>
                <a:gd name="T14" fmla="*/ 2147483647 w 35"/>
                <a:gd name="T15" fmla="*/ 0 h 52"/>
                <a:gd name="T16" fmla="*/ 2147483647 w 35"/>
                <a:gd name="T17" fmla="*/ 2147483647 h 52"/>
                <a:gd name="T18" fmla="*/ 2147483647 w 35"/>
                <a:gd name="T19" fmla="*/ 2147483647 h 52"/>
                <a:gd name="T20" fmla="*/ 0 w 35"/>
                <a:gd name="T21" fmla="*/ 2147483647 h 52"/>
                <a:gd name="T22" fmla="*/ 2147483647 w 35"/>
                <a:gd name="T23" fmla="*/ 2147483647 h 52"/>
                <a:gd name="T24" fmla="*/ 2147483647 w 35"/>
                <a:gd name="T25" fmla="*/ 2147483647 h 52"/>
                <a:gd name="T26" fmla="*/ 2147483647 w 3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>
              <a:off x="4064000" y="4313238"/>
              <a:ext cx="42863" cy="57150"/>
            </a:xfrm>
            <a:custGeom>
              <a:avLst/>
              <a:gdLst>
                <a:gd name="T0" fmla="*/ 2147483647 w 27"/>
                <a:gd name="T1" fmla="*/ 0 h 36"/>
                <a:gd name="T2" fmla="*/ 2147483647 w 27"/>
                <a:gd name="T3" fmla="*/ 2147483647 h 36"/>
                <a:gd name="T4" fmla="*/ 2147483647 w 27"/>
                <a:gd name="T5" fmla="*/ 2147483647 h 36"/>
                <a:gd name="T6" fmla="*/ 2147483647 w 27"/>
                <a:gd name="T7" fmla="*/ 2147483647 h 36"/>
                <a:gd name="T8" fmla="*/ 2147483647 w 27"/>
                <a:gd name="T9" fmla="*/ 2147483647 h 36"/>
                <a:gd name="T10" fmla="*/ 2147483647 w 27"/>
                <a:gd name="T11" fmla="*/ 2147483647 h 36"/>
                <a:gd name="T12" fmla="*/ 2147483647 w 27"/>
                <a:gd name="T13" fmla="*/ 2147483647 h 36"/>
                <a:gd name="T14" fmla="*/ 0 w 27"/>
                <a:gd name="T15" fmla="*/ 2147483647 h 36"/>
                <a:gd name="T16" fmla="*/ 2147483647 w 27"/>
                <a:gd name="T17" fmla="*/ 2147483647 h 36"/>
                <a:gd name="T18" fmla="*/ 2147483647 w 27"/>
                <a:gd name="T19" fmla="*/ 2147483647 h 36"/>
                <a:gd name="T20" fmla="*/ 2147483647 w 27"/>
                <a:gd name="T21" fmla="*/ 0 h 36"/>
                <a:gd name="T22" fmla="*/ 2147483647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>
              <a:off x="3859213" y="4359275"/>
              <a:ext cx="73025" cy="90488"/>
            </a:xfrm>
            <a:custGeom>
              <a:avLst/>
              <a:gdLst>
                <a:gd name="T0" fmla="*/ 2147483647 w 46"/>
                <a:gd name="T1" fmla="*/ 0 h 57"/>
                <a:gd name="T2" fmla="*/ 2147483647 w 46"/>
                <a:gd name="T3" fmla="*/ 2147483647 h 57"/>
                <a:gd name="T4" fmla="*/ 2147483647 w 46"/>
                <a:gd name="T5" fmla="*/ 2147483647 h 57"/>
                <a:gd name="T6" fmla="*/ 2147483647 w 46"/>
                <a:gd name="T7" fmla="*/ 2147483647 h 57"/>
                <a:gd name="T8" fmla="*/ 2147483647 w 46"/>
                <a:gd name="T9" fmla="*/ 2147483647 h 57"/>
                <a:gd name="T10" fmla="*/ 2147483647 w 46"/>
                <a:gd name="T11" fmla="*/ 2147483647 h 57"/>
                <a:gd name="T12" fmla="*/ 2147483647 w 46"/>
                <a:gd name="T13" fmla="*/ 2147483647 h 57"/>
                <a:gd name="T14" fmla="*/ 2147483647 w 46"/>
                <a:gd name="T15" fmla="*/ 2147483647 h 57"/>
                <a:gd name="T16" fmla="*/ 2147483647 w 46"/>
                <a:gd name="T17" fmla="*/ 2147483647 h 57"/>
                <a:gd name="T18" fmla="*/ 2147483647 w 46"/>
                <a:gd name="T19" fmla="*/ 2147483647 h 57"/>
                <a:gd name="T20" fmla="*/ 2147483647 w 46"/>
                <a:gd name="T21" fmla="*/ 2147483647 h 57"/>
                <a:gd name="T22" fmla="*/ 2147483647 w 46"/>
                <a:gd name="T23" fmla="*/ 2147483647 h 57"/>
                <a:gd name="T24" fmla="*/ 2147483647 w 46"/>
                <a:gd name="T25" fmla="*/ 2147483647 h 57"/>
                <a:gd name="T26" fmla="*/ 0 w 46"/>
                <a:gd name="T27" fmla="*/ 2147483647 h 57"/>
                <a:gd name="T28" fmla="*/ 0 w 46"/>
                <a:gd name="T29" fmla="*/ 2147483647 h 57"/>
                <a:gd name="T30" fmla="*/ 0 w 46"/>
                <a:gd name="T31" fmla="*/ 2147483647 h 57"/>
                <a:gd name="T32" fmla="*/ 2147483647 w 46"/>
                <a:gd name="T33" fmla="*/ 2147483647 h 57"/>
                <a:gd name="T34" fmla="*/ 2147483647 w 46"/>
                <a:gd name="T35" fmla="*/ 2147483647 h 57"/>
                <a:gd name="T36" fmla="*/ 2147483647 w 46"/>
                <a:gd name="T37" fmla="*/ 0 h 57"/>
                <a:gd name="T38" fmla="*/ 2147483647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>
              <a:off x="3775075" y="4440238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2147483647 w 9"/>
                <a:gd name="T3" fmla="*/ 2147483647 h 23"/>
                <a:gd name="T4" fmla="*/ 2147483647 w 9"/>
                <a:gd name="T5" fmla="*/ 2147483647 h 23"/>
                <a:gd name="T6" fmla="*/ 2147483647 w 9"/>
                <a:gd name="T7" fmla="*/ 2147483647 h 23"/>
                <a:gd name="T8" fmla="*/ 2147483647 w 9"/>
                <a:gd name="T9" fmla="*/ 2147483647 h 23"/>
                <a:gd name="T10" fmla="*/ 0 w 9"/>
                <a:gd name="T11" fmla="*/ 2147483647 h 23"/>
                <a:gd name="T12" fmla="*/ 0 w 9"/>
                <a:gd name="T13" fmla="*/ 2147483647 h 23"/>
                <a:gd name="T14" fmla="*/ 0 w 9"/>
                <a:gd name="T15" fmla="*/ 2147483647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>
              <a:off x="3816350" y="4654550"/>
              <a:ext cx="15875" cy="12700"/>
            </a:xfrm>
            <a:custGeom>
              <a:avLst/>
              <a:gdLst>
                <a:gd name="T0" fmla="*/ 2147483647 w 10"/>
                <a:gd name="T1" fmla="*/ 0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0 w 10"/>
                <a:gd name="T7" fmla="*/ 2147483647 h 8"/>
                <a:gd name="T8" fmla="*/ 2147483647 w 10"/>
                <a:gd name="T9" fmla="*/ 0 h 8"/>
                <a:gd name="T10" fmla="*/ 2147483647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>
              <a:off x="3360738" y="5035550"/>
              <a:ext cx="111125" cy="112713"/>
            </a:xfrm>
            <a:custGeom>
              <a:avLst/>
              <a:gdLst>
                <a:gd name="T0" fmla="*/ 2147483647 w 70"/>
                <a:gd name="T1" fmla="*/ 0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2147483647 w 70"/>
                <a:gd name="T11" fmla="*/ 2147483647 h 71"/>
                <a:gd name="T12" fmla="*/ 2147483647 w 70"/>
                <a:gd name="T13" fmla="*/ 2147483647 h 71"/>
                <a:gd name="T14" fmla="*/ 2147483647 w 70"/>
                <a:gd name="T15" fmla="*/ 2147483647 h 71"/>
                <a:gd name="T16" fmla="*/ 2147483647 w 70"/>
                <a:gd name="T17" fmla="*/ 2147483647 h 71"/>
                <a:gd name="T18" fmla="*/ 2147483647 w 70"/>
                <a:gd name="T19" fmla="*/ 2147483647 h 71"/>
                <a:gd name="T20" fmla="*/ 2147483647 w 70"/>
                <a:gd name="T21" fmla="*/ 2147483647 h 71"/>
                <a:gd name="T22" fmla="*/ 2147483647 w 70"/>
                <a:gd name="T23" fmla="*/ 2147483647 h 71"/>
                <a:gd name="T24" fmla="*/ 2147483647 w 70"/>
                <a:gd name="T25" fmla="*/ 2147483647 h 71"/>
                <a:gd name="T26" fmla="*/ 2147483647 w 70"/>
                <a:gd name="T27" fmla="*/ 2147483647 h 71"/>
                <a:gd name="T28" fmla="*/ 0 w 70"/>
                <a:gd name="T29" fmla="*/ 2147483647 h 71"/>
                <a:gd name="T30" fmla="*/ 2147483647 w 70"/>
                <a:gd name="T31" fmla="*/ 2147483647 h 71"/>
                <a:gd name="T32" fmla="*/ 2147483647 w 70"/>
                <a:gd name="T33" fmla="*/ 2147483647 h 71"/>
                <a:gd name="T34" fmla="*/ 2147483647 w 70"/>
                <a:gd name="T35" fmla="*/ 2147483647 h 71"/>
                <a:gd name="T36" fmla="*/ 2147483647 w 70"/>
                <a:gd name="T37" fmla="*/ 2147483647 h 71"/>
                <a:gd name="T38" fmla="*/ 2147483647 w 70"/>
                <a:gd name="T39" fmla="*/ 0 h 71"/>
                <a:gd name="T40" fmla="*/ 2147483647 w 70"/>
                <a:gd name="T41" fmla="*/ 0 h 71"/>
                <a:gd name="T42" fmla="*/ 2147483647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>
              <a:off x="4330700" y="3173413"/>
              <a:ext cx="706438" cy="717550"/>
            </a:xfrm>
            <a:custGeom>
              <a:avLst/>
              <a:gdLst>
                <a:gd name="T0" fmla="*/ 2147483647 w 445"/>
                <a:gd name="T1" fmla="*/ 2147483647 h 452"/>
                <a:gd name="T2" fmla="*/ 2147483647 w 445"/>
                <a:gd name="T3" fmla="*/ 2147483647 h 452"/>
                <a:gd name="T4" fmla="*/ 2147483647 w 445"/>
                <a:gd name="T5" fmla="*/ 2147483647 h 452"/>
                <a:gd name="T6" fmla="*/ 2147483647 w 445"/>
                <a:gd name="T7" fmla="*/ 2147483647 h 452"/>
                <a:gd name="T8" fmla="*/ 2147483647 w 445"/>
                <a:gd name="T9" fmla="*/ 2147483647 h 452"/>
                <a:gd name="T10" fmla="*/ 2147483647 w 445"/>
                <a:gd name="T11" fmla="*/ 2147483647 h 452"/>
                <a:gd name="T12" fmla="*/ 2147483647 w 445"/>
                <a:gd name="T13" fmla="*/ 2147483647 h 452"/>
                <a:gd name="T14" fmla="*/ 2147483647 w 445"/>
                <a:gd name="T15" fmla="*/ 2147483647 h 452"/>
                <a:gd name="T16" fmla="*/ 2147483647 w 445"/>
                <a:gd name="T17" fmla="*/ 2147483647 h 452"/>
                <a:gd name="T18" fmla="*/ 2147483647 w 445"/>
                <a:gd name="T19" fmla="*/ 2147483647 h 452"/>
                <a:gd name="T20" fmla="*/ 2147483647 w 445"/>
                <a:gd name="T21" fmla="*/ 2147483647 h 452"/>
                <a:gd name="T22" fmla="*/ 2147483647 w 445"/>
                <a:gd name="T23" fmla="*/ 2147483647 h 452"/>
                <a:gd name="T24" fmla="*/ 2147483647 w 445"/>
                <a:gd name="T25" fmla="*/ 2147483647 h 452"/>
                <a:gd name="T26" fmla="*/ 2147483647 w 445"/>
                <a:gd name="T27" fmla="*/ 2147483647 h 452"/>
                <a:gd name="T28" fmla="*/ 2147483647 w 445"/>
                <a:gd name="T29" fmla="*/ 2147483647 h 452"/>
                <a:gd name="T30" fmla="*/ 2147483647 w 445"/>
                <a:gd name="T31" fmla="*/ 2147483647 h 452"/>
                <a:gd name="T32" fmla="*/ 2147483647 w 445"/>
                <a:gd name="T33" fmla="*/ 2147483647 h 452"/>
                <a:gd name="T34" fmla="*/ 2147483647 w 445"/>
                <a:gd name="T35" fmla="*/ 2147483647 h 452"/>
                <a:gd name="T36" fmla="*/ 2147483647 w 445"/>
                <a:gd name="T37" fmla="*/ 2147483647 h 452"/>
                <a:gd name="T38" fmla="*/ 2147483647 w 445"/>
                <a:gd name="T39" fmla="*/ 2147483647 h 452"/>
                <a:gd name="T40" fmla="*/ 2147483647 w 445"/>
                <a:gd name="T41" fmla="*/ 2147483647 h 452"/>
                <a:gd name="T42" fmla="*/ 2147483647 w 445"/>
                <a:gd name="T43" fmla="*/ 2147483647 h 452"/>
                <a:gd name="T44" fmla="*/ 2147483647 w 445"/>
                <a:gd name="T45" fmla="*/ 0 h 452"/>
                <a:gd name="T46" fmla="*/ 2147483647 w 445"/>
                <a:gd name="T47" fmla="*/ 0 h 452"/>
                <a:gd name="T48" fmla="*/ 2147483647 w 445"/>
                <a:gd name="T49" fmla="*/ 0 h 452"/>
                <a:gd name="T50" fmla="*/ 2147483647 w 445"/>
                <a:gd name="T51" fmla="*/ 0 h 452"/>
                <a:gd name="T52" fmla="*/ 2147483647 w 445"/>
                <a:gd name="T53" fmla="*/ 2147483647 h 452"/>
                <a:gd name="T54" fmla="*/ 2147483647 w 445"/>
                <a:gd name="T55" fmla="*/ 2147483647 h 452"/>
                <a:gd name="T56" fmla="*/ 2147483647 w 445"/>
                <a:gd name="T57" fmla="*/ 2147483647 h 452"/>
                <a:gd name="T58" fmla="*/ 2147483647 w 445"/>
                <a:gd name="T59" fmla="*/ 2147483647 h 452"/>
                <a:gd name="T60" fmla="*/ 2147483647 w 445"/>
                <a:gd name="T61" fmla="*/ 2147483647 h 452"/>
                <a:gd name="T62" fmla="*/ 2147483647 w 445"/>
                <a:gd name="T63" fmla="*/ 2147483647 h 452"/>
                <a:gd name="T64" fmla="*/ 2147483647 w 445"/>
                <a:gd name="T65" fmla="*/ 2147483647 h 452"/>
                <a:gd name="T66" fmla="*/ 2147483647 w 445"/>
                <a:gd name="T67" fmla="*/ 2147483647 h 452"/>
                <a:gd name="T68" fmla="*/ 0 w 445"/>
                <a:gd name="T69" fmla="*/ 2147483647 h 452"/>
                <a:gd name="T70" fmla="*/ 0 w 445"/>
                <a:gd name="T71" fmla="*/ 2147483647 h 452"/>
                <a:gd name="T72" fmla="*/ 0 w 445"/>
                <a:gd name="T73" fmla="*/ 2147483647 h 452"/>
                <a:gd name="T74" fmla="*/ 0 w 445"/>
                <a:gd name="T75" fmla="*/ 2147483647 h 452"/>
                <a:gd name="T76" fmla="*/ 2147483647 w 445"/>
                <a:gd name="T77" fmla="*/ 2147483647 h 452"/>
                <a:gd name="T78" fmla="*/ 2147483647 w 445"/>
                <a:gd name="T79" fmla="*/ 2147483647 h 452"/>
                <a:gd name="T80" fmla="*/ 2147483647 w 445"/>
                <a:gd name="T81" fmla="*/ 2147483647 h 452"/>
                <a:gd name="T82" fmla="*/ 2147483647 w 445"/>
                <a:gd name="T83" fmla="*/ 2147483647 h 452"/>
                <a:gd name="T84" fmla="*/ 2147483647 w 445"/>
                <a:gd name="T85" fmla="*/ 2147483647 h 452"/>
                <a:gd name="T86" fmla="*/ 2147483647 w 445"/>
                <a:gd name="T87" fmla="*/ 2147483647 h 452"/>
                <a:gd name="T88" fmla="*/ 2147483647 w 445"/>
                <a:gd name="T89" fmla="*/ 2147483647 h 452"/>
                <a:gd name="T90" fmla="*/ 2147483647 w 445"/>
                <a:gd name="T91" fmla="*/ 2147483647 h 452"/>
                <a:gd name="T92" fmla="*/ 2147483647 w 445"/>
                <a:gd name="T93" fmla="*/ 2147483647 h 452"/>
                <a:gd name="T94" fmla="*/ 2147483647 w 445"/>
                <a:gd name="T95" fmla="*/ 2147483647 h 452"/>
                <a:gd name="T96" fmla="*/ 2147483647 w 445"/>
                <a:gd name="T97" fmla="*/ 2147483647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>
              <a:off x="4652963" y="3300413"/>
              <a:ext cx="25400" cy="23812"/>
            </a:xfrm>
            <a:custGeom>
              <a:avLst/>
              <a:gdLst>
                <a:gd name="T0" fmla="*/ 2147483647 w 16"/>
                <a:gd name="T1" fmla="*/ 0 h 15"/>
                <a:gd name="T2" fmla="*/ 2147483647 w 16"/>
                <a:gd name="T3" fmla="*/ 2147483647 h 15"/>
                <a:gd name="T4" fmla="*/ 2147483647 w 16"/>
                <a:gd name="T5" fmla="*/ 2147483647 h 15"/>
                <a:gd name="T6" fmla="*/ 2147483647 w 16"/>
                <a:gd name="T7" fmla="*/ 2147483647 h 15"/>
                <a:gd name="T8" fmla="*/ 0 w 16"/>
                <a:gd name="T9" fmla="*/ 2147483647 h 15"/>
                <a:gd name="T10" fmla="*/ 0 w 16"/>
                <a:gd name="T11" fmla="*/ 2147483647 h 15"/>
                <a:gd name="T12" fmla="*/ 2147483647 w 16"/>
                <a:gd name="T13" fmla="*/ 0 h 15"/>
                <a:gd name="T14" fmla="*/ 2147483647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>
              <a:off x="4608513" y="3346450"/>
              <a:ext cx="23812" cy="26988"/>
            </a:xfrm>
            <a:custGeom>
              <a:avLst/>
              <a:gdLst>
                <a:gd name="T0" fmla="*/ 2147483647 w 15"/>
                <a:gd name="T1" fmla="*/ 0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0 w 15"/>
                <a:gd name="T9" fmla="*/ 2147483647 h 17"/>
                <a:gd name="T10" fmla="*/ 0 w 15"/>
                <a:gd name="T11" fmla="*/ 2147483647 h 17"/>
                <a:gd name="T12" fmla="*/ 2147483647 w 15"/>
                <a:gd name="T13" fmla="*/ 0 h 17"/>
                <a:gd name="T14" fmla="*/ 2147483647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>
              <a:off x="4868863" y="3735388"/>
              <a:ext cx="17462" cy="30162"/>
            </a:xfrm>
            <a:custGeom>
              <a:avLst/>
              <a:gdLst>
                <a:gd name="T0" fmla="*/ 2147483647 w 11"/>
                <a:gd name="T1" fmla="*/ 0 h 19"/>
                <a:gd name="T2" fmla="*/ 0 w 11"/>
                <a:gd name="T3" fmla="*/ 2147483647 h 19"/>
                <a:gd name="T4" fmla="*/ 0 w 11"/>
                <a:gd name="T5" fmla="*/ 2147483647 h 19"/>
                <a:gd name="T6" fmla="*/ 0 w 11"/>
                <a:gd name="T7" fmla="*/ 2147483647 h 19"/>
                <a:gd name="T8" fmla="*/ 2147483647 w 11"/>
                <a:gd name="T9" fmla="*/ 2147483647 h 19"/>
                <a:gd name="T10" fmla="*/ 2147483647 w 11"/>
                <a:gd name="T11" fmla="*/ 2147483647 h 19"/>
                <a:gd name="T12" fmla="*/ 2147483647 w 11"/>
                <a:gd name="T13" fmla="*/ 0 h 19"/>
                <a:gd name="T14" fmla="*/ 2147483647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>
              <a:off x="4738688" y="3009900"/>
              <a:ext cx="471487" cy="904875"/>
            </a:xfrm>
            <a:custGeom>
              <a:avLst/>
              <a:gdLst>
                <a:gd name="T0" fmla="*/ 0 w 297"/>
                <a:gd name="T1" fmla="*/ 0 h 570"/>
                <a:gd name="T2" fmla="*/ 2147483647 w 297"/>
                <a:gd name="T3" fmla="*/ 2147483647 h 570"/>
                <a:gd name="T4" fmla="*/ 2147483647 w 297"/>
                <a:gd name="T5" fmla="*/ 2147483647 h 570"/>
                <a:gd name="T6" fmla="*/ 2147483647 w 297"/>
                <a:gd name="T7" fmla="*/ 2147483647 h 570"/>
                <a:gd name="T8" fmla="*/ 2147483647 w 297"/>
                <a:gd name="T9" fmla="*/ 2147483647 h 570"/>
                <a:gd name="T10" fmla="*/ 2147483647 w 297"/>
                <a:gd name="T11" fmla="*/ 2147483647 h 570"/>
                <a:gd name="T12" fmla="*/ 2147483647 w 297"/>
                <a:gd name="T13" fmla="*/ 2147483647 h 570"/>
                <a:gd name="T14" fmla="*/ 2147483647 w 297"/>
                <a:gd name="T15" fmla="*/ 2147483647 h 570"/>
                <a:gd name="T16" fmla="*/ 2147483647 w 297"/>
                <a:gd name="T17" fmla="*/ 2147483647 h 570"/>
                <a:gd name="T18" fmla="*/ 2147483647 w 297"/>
                <a:gd name="T19" fmla="*/ 2147483647 h 570"/>
                <a:gd name="T20" fmla="*/ 2147483647 w 297"/>
                <a:gd name="T21" fmla="*/ 2147483647 h 570"/>
                <a:gd name="T22" fmla="*/ 2147483647 w 297"/>
                <a:gd name="T23" fmla="*/ 2147483647 h 570"/>
                <a:gd name="T24" fmla="*/ 2147483647 w 297"/>
                <a:gd name="T25" fmla="*/ 2147483647 h 570"/>
                <a:gd name="T26" fmla="*/ 2147483647 w 297"/>
                <a:gd name="T27" fmla="*/ 2147483647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>
              <a:off x="4170363" y="3022600"/>
              <a:ext cx="963612" cy="1025525"/>
            </a:xfrm>
            <a:custGeom>
              <a:avLst/>
              <a:gdLst>
                <a:gd name="T0" fmla="*/ 0 w 607"/>
                <a:gd name="T1" fmla="*/ 2147483647 h 646"/>
                <a:gd name="T2" fmla="*/ 2147483647 w 607"/>
                <a:gd name="T3" fmla="*/ 2147483647 h 646"/>
                <a:gd name="T4" fmla="*/ 2147483647 w 607"/>
                <a:gd name="T5" fmla="*/ 2147483647 h 646"/>
                <a:gd name="T6" fmla="*/ 2147483647 w 607"/>
                <a:gd name="T7" fmla="*/ 2147483647 h 646"/>
                <a:gd name="T8" fmla="*/ 2147483647 w 607"/>
                <a:gd name="T9" fmla="*/ 2147483647 h 646"/>
                <a:gd name="T10" fmla="*/ 2147483647 w 607"/>
                <a:gd name="T11" fmla="*/ 2147483647 h 646"/>
                <a:gd name="T12" fmla="*/ 2147483647 w 607"/>
                <a:gd name="T13" fmla="*/ 2147483647 h 646"/>
                <a:gd name="T14" fmla="*/ 2147483647 w 607"/>
                <a:gd name="T15" fmla="*/ 2147483647 h 646"/>
                <a:gd name="T16" fmla="*/ 2147483647 w 607"/>
                <a:gd name="T17" fmla="*/ 2147483647 h 646"/>
                <a:gd name="T18" fmla="*/ 2147483647 w 607"/>
                <a:gd name="T19" fmla="*/ 2147483647 h 646"/>
                <a:gd name="T20" fmla="*/ 2147483647 w 607"/>
                <a:gd name="T21" fmla="*/ 2147483647 h 646"/>
                <a:gd name="T22" fmla="*/ 2147483647 w 607"/>
                <a:gd name="T23" fmla="*/ 2147483647 h 646"/>
                <a:gd name="T24" fmla="*/ 2147483647 w 607"/>
                <a:gd name="T25" fmla="*/ 2147483647 h 646"/>
                <a:gd name="T26" fmla="*/ 2147483647 w 607"/>
                <a:gd name="T27" fmla="*/ 2147483647 h 646"/>
                <a:gd name="T28" fmla="*/ 2147483647 w 607"/>
                <a:gd name="T29" fmla="*/ 2147483647 h 646"/>
                <a:gd name="T30" fmla="*/ 2147483647 w 607"/>
                <a:gd name="T31" fmla="*/ 2147483647 h 646"/>
                <a:gd name="T32" fmla="*/ 2147483647 w 607"/>
                <a:gd name="T33" fmla="*/ 2147483647 h 646"/>
                <a:gd name="T34" fmla="*/ 2147483647 w 607"/>
                <a:gd name="T35" fmla="*/ 0 h 646"/>
                <a:gd name="T36" fmla="*/ 2147483647 w 607"/>
                <a:gd name="T37" fmla="*/ 2147483647 h 646"/>
                <a:gd name="T38" fmla="*/ 2147483647 w 607"/>
                <a:gd name="T39" fmla="*/ 2147483647 h 646"/>
                <a:gd name="T40" fmla="*/ 2147483647 w 607"/>
                <a:gd name="T41" fmla="*/ 2147483647 h 646"/>
                <a:gd name="T42" fmla="*/ 2147483647 w 607"/>
                <a:gd name="T43" fmla="*/ 2147483647 h 646"/>
                <a:gd name="T44" fmla="*/ 0 w 607"/>
                <a:gd name="T45" fmla="*/ 2147483647 h 646"/>
                <a:gd name="T46" fmla="*/ 0 w 607"/>
                <a:gd name="T47" fmla="*/ 2147483647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>
              <a:off x="4371975" y="3167063"/>
              <a:ext cx="590550" cy="684212"/>
            </a:xfrm>
            <a:custGeom>
              <a:avLst/>
              <a:gdLst>
                <a:gd name="T0" fmla="*/ 2147483647 w 372"/>
                <a:gd name="T1" fmla="*/ 0 h 431"/>
                <a:gd name="T2" fmla="*/ 0 w 372"/>
                <a:gd name="T3" fmla="*/ 2147483647 h 431"/>
                <a:gd name="T4" fmla="*/ 2147483647 w 372"/>
                <a:gd name="T5" fmla="*/ 2147483647 h 431"/>
                <a:gd name="T6" fmla="*/ 2147483647 w 372"/>
                <a:gd name="T7" fmla="*/ 2147483647 h 431"/>
                <a:gd name="T8" fmla="*/ 2147483647 w 372"/>
                <a:gd name="T9" fmla="*/ 2147483647 h 431"/>
                <a:gd name="T10" fmla="*/ 2147483647 w 372"/>
                <a:gd name="T11" fmla="*/ 2147483647 h 431"/>
                <a:gd name="T12" fmla="*/ 2147483647 w 372"/>
                <a:gd name="T13" fmla="*/ 0 h 431"/>
                <a:gd name="T14" fmla="*/ 2147483647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>
              <a:off x="4602163" y="4289425"/>
              <a:ext cx="33337" cy="42863"/>
            </a:xfrm>
            <a:custGeom>
              <a:avLst/>
              <a:gdLst>
                <a:gd name="T0" fmla="*/ 2147483647 w 21"/>
                <a:gd name="T1" fmla="*/ 0 h 27"/>
                <a:gd name="T2" fmla="*/ 2147483647 w 21"/>
                <a:gd name="T3" fmla="*/ 2147483647 h 27"/>
                <a:gd name="T4" fmla="*/ 2147483647 w 21"/>
                <a:gd name="T5" fmla="*/ 2147483647 h 27"/>
                <a:gd name="T6" fmla="*/ 2147483647 w 21"/>
                <a:gd name="T7" fmla="*/ 2147483647 h 27"/>
                <a:gd name="T8" fmla="*/ 2147483647 w 21"/>
                <a:gd name="T9" fmla="*/ 2147483647 h 27"/>
                <a:gd name="T10" fmla="*/ 2147483647 w 21"/>
                <a:gd name="T11" fmla="*/ 2147483647 h 27"/>
                <a:gd name="T12" fmla="*/ 0 w 21"/>
                <a:gd name="T13" fmla="*/ 2147483647 h 27"/>
                <a:gd name="T14" fmla="*/ 2147483647 w 21"/>
                <a:gd name="T15" fmla="*/ 2147483647 h 27"/>
                <a:gd name="T16" fmla="*/ 2147483647 w 21"/>
                <a:gd name="T17" fmla="*/ 0 h 27"/>
                <a:gd name="T18" fmla="*/ 2147483647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>
              <a:off x="3194050" y="4210050"/>
              <a:ext cx="900113" cy="1076325"/>
            </a:xfrm>
            <a:custGeom>
              <a:avLst/>
              <a:gdLst>
                <a:gd name="T0" fmla="*/ 2147483647 w 567"/>
                <a:gd name="T1" fmla="*/ 0 h 678"/>
                <a:gd name="T2" fmla="*/ 0 w 567"/>
                <a:gd name="T3" fmla="*/ 2147483647 h 678"/>
                <a:gd name="T4" fmla="*/ 2147483647 w 567"/>
                <a:gd name="T5" fmla="*/ 2147483647 h 678"/>
                <a:gd name="T6" fmla="*/ 2147483647 w 567"/>
                <a:gd name="T7" fmla="*/ 2147483647 h 678"/>
                <a:gd name="T8" fmla="*/ 2147483647 w 567"/>
                <a:gd name="T9" fmla="*/ 2147483647 h 678"/>
                <a:gd name="T10" fmla="*/ 2147483647 w 567"/>
                <a:gd name="T11" fmla="*/ 2147483647 h 678"/>
                <a:gd name="T12" fmla="*/ 2147483647 w 567"/>
                <a:gd name="T13" fmla="*/ 2147483647 h 678"/>
                <a:gd name="T14" fmla="*/ 2147483647 w 567"/>
                <a:gd name="T15" fmla="*/ 2147483647 h 678"/>
                <a:gd name="T16" fmla="*/ 2147483647 w 567"/>
                <a:gd name="T17" fmla="*/ 0 h 678"/>
                <a:gd name="T18" fmla="*/ 2147483647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>
              <a:off x="3748088" y="4219575"/>
              <a:ext cx="839787" cy="266700"/>
            </a:xfrm>
            <a:custGeom>
              <a:avLst/>
              <a:gdLst>
                <a:gd name="T0" fmla="*/ 2147483647 w 529"/>
                <a:gd name="T1" fmla="*/ 0 h 168"/>
                <a:gd name="T2" fmla="*/ 2147483647 w 529"/>
                <a:gd name="T3" fmla="*/ 0 h 168"/>
                <a:gd name="T4" fmla="*/ 2147483647 w 529"/>
                <a:gd name="T5" fmla="*/ 2147483647 h 168"/>
                <a:gd name="T6" fmla="*/ 2147483647 w 529"/>
                <a:gd name="T7" fmla="*/ 2147483647 h 168"/>
                <a:gd name="T8" fmla="*/ 2147483647 w 529"/>
                <a:gd name="T9" fmla="*/ 2147483647 h 168"/>
                <a:gd name="T10" fmla="*/ 2147483647 w 529"/>
                <a:gd name="T11" fmla="*/ 2147483647 h 168"/>
                <a:gd name="T12" fmla="*/ 2147483647 w 529"/>
                <a:gd name="T13" fmla="*/ 2147483647 h 168"/>
                <a:gd name="T14" fmla="*/ 0 w 529"/>
                <a:gd name="T15" fmla="*/ 2147483647 h 168"/>
                <a:gd name="T16" fmla="*/ 2147483647 w 529"/>
                <a:gd name="T17" fmla="*/ 0 h 168"/>
                <a:gd name="T18" fmla="*/ 2147483647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>
              <a:off x="4013200" y="4430713"/>
              <a:ext cx="441325" cy="423862"/>
            </a:xfrm>
            <a:custGeom>
              <a:avLst/>
              <a:gdLst>
                <a:gd name="T0" fmla="*/ 2147483647 w 278"/>
                <a:gd name="T1" fmla="*/ 0 h 267"/>
                <a:gd name="T2" fmla="*/ 2147483647 w 278"/>
                <a:gd name="T3" fmla="*/ 2147483647 h 267"/>
                <a:gd name="T4" fmla="*/ 2147483647 w 278"/>
                <a:gd name="T5" fmla="*/ 2147483647 h 267"/>
                <a:gd name="T6" fmla="*/ 0 w 278"/>
                <a:gd name="T7" fmla="*/ 2147483647 h 267"/>
                <a:gd name="T8" fmla="*/ 2147483647 w 278"/>
                <a:gd name="T9" fmla="*/ 2147483647 h 267"/>
                <a:gd name="T10" fmla="*/ 2147483647 w 278"/>
                <a:gd name="T11" fmla="*/ 2147483647 h 267"/>
                <a:gd name="T12" fmla="*/ 2147483647 w 278"/>
                <a:gd name="T13" fmla="*/ 2147483647 h 267"/>
                <a:gd name="T14" fmla="*/ 2147483647 w 278"/>
                <a:gd name="T15" fmla="*/ 2147483647 h 267"/>
                <a:gd name="T16" fmla="*/ 2147483647 w 278"/>
                <a:gd name="T17" fmla="*/ 0 h 267"/>
                <a:gd name="T18" fmla="*/ 2147483647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>
              <a:off x="3040063" y="5205413"/>
              <a:ext cx="390525" cy="354012"/>
            </a:xfrm>
            <a:custGeom>
              <a:avLst/>
              <a:gdLst>
                <a:gd name="T0" fmla="*/ 2147483647 w 246"/>
                <a:gd name="T1" fmla="*/ 2147483647 h 223"/>
                <a:gd name="T2" fmla="*/ 0 w 246"/>
                <a:gd name="T3" fmla="*/ 2147483647 h 223"/>
                <a:gd name="T4" fmla="*/ 2147483647 w 246"/>
                <a:gd name="T5" fmla="*/ 2147483647 h 223"/>
                <a:gd name="T6" fmla="*/ 2147483647 w 246"/>
                <a:gd name="T7" fmla="*/ 2147483647 h 223"/>
                <a:gd name="T8" fmla="*/ 2147483647 w 246"/>
                <a:gd name="T9" fmla="*/ 2147483647 h 223"/>
                <a:gd name="T10" fmla="*/ 2147483647 w 246"/>
                <a:gd name="T11" fmla="*/ 2147483647 h 223"/>
                <a:gd name="T12" fmla="*/ 2147483647 w 246"/>
                <a:gd name="T13" fmla="*/ 2147483647 h 223"/>
                <a:gd name="T14" fmla="*/ 2147483647 w 246"/>
                <a:gd name="T15" fmla="*/ 0 h 223"/>
                <a:gd name="T16" fmla="*/ 2147483647 w 246"/>
                <a:gd name="T17" fmla="*/ 2147483647 h 223"/>
                <a:gd name="T18" fmla="*/ 2147483647 w 246"/>
                <a:gd name="T19" fmla="*/ 2147483647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>
              <a:off x="3689350" y="5235575"/>
              <a:ext cx="239713" cy="357188"/>
            </a:xfrm>
            <a:custGeom>
              <a:avLst/>
              <a:gdLst>
                <a:gd name="T0" fmla="*/ 2147483647 w 151"/>
                <a:gd name="T1" fmla="*/ 2147483647 h 225"/>
                <a:gd name="T2" fmla="*/ 2147483647 w 151"/>
                <a:gd name="T3" fmla="*/ 2147483647 h 225"/>
                <a:gd name="T4" fmla="*/ 2147483647 w 151"/>
                <a:gd name="T5" fmla="*/ 2147483647 h 225"/>
                <a:gd name="T6" fmla="*/ 0 w 151"/>
                <a:gd name="T7" fmla="*/ 0 h 225"/>
                <a:gd name="T8" fmla="*/ 2147483647 w 151"/>
                <a:gd name="T9" fmla="*/ 2147483647 h 225"/>
                <a:gd name="T10" fmla="*/ 2147483647 w 151"/>
                <a:gd name="T11" fmla="*/ 2147483647 h 225"/>
                <a:gd name="T12" fmla="*/ 2147483647 w 151"/>
                <a:gd name="T13" fmla="*/ 2147483647 h 225"/>
                <a:gd name="T14" fmla="*/ 2147483647 w 151"/>
                <a:gd name="T15" fmla="*/ 2147483647 h 225"/>
                <a:gd name="T16" fmla="*/ 2147483647 w 151"/>
                <a:gd name="T17" fmla="*/ 2147483647 h 225"/>
                <a:gd name="T18" fmla="*/ 2147483647 w 151"/>
                <a:gd name="T19" fmla="*/ 2147483647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>
              <a:off x="3152775" y="5489575"/>
              <a:ext cx="207963" cy="73025"/>
            </a:xfrm>
            <a:custGeom>
              <a:avLst/>
              <a:gdLst>
                <a:gd name="T0" fmla="*/ 0 w 131"/>
                <a:gd name="T1" fmla="*/ 2147483647 h 46"/>
                <a:gd name="T2" fmla="*/ 2147483647 w 131"/>
                <a:gd name="T3" fmla="*/ 2147483647 h 46"/>
                <a:gd name="T4" fmla="*/ 2147483647 w 131"/>
                <a:gd name="T5" fmla="*/ 2147483647 h 46"/>
                <a:gd name="T6" fmla="*/ 2147483647 w 131"/>
                <a:gd name="T7" fmla="*/ 0 h 46"/>
                <a:gd name="T8" fmla="*/ 0 w 131"/>
                <a:gd name="T9" fmla="*/ 2147483647 h 46"/>
                <a:gd name="T10" fmla="*/ 0 w 131"/>
                <a:gd name="T11" fmla="*/ 2147483647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>
              <a:off x="3832225" y="5526088"/>
              <a:ext cx="196850" cy="77787"/>
            </a:xfrm>
            <a:custGeom>
              <a:avLst/>
              <a:gdLst>
                <a:gd name="T0" fmla="*/ 0 w 124"/>
                <a:gd name="T1" fmla="*/ 2147483647 h 49"/>
                <a:gd name="T2" fmla="*/ 2147483647 w 124"/>
                <a:gd name="T3" fmla="*/ 2147483647 h 49"/>
                <a:gd name="T4" fmla="*/ 2147483647 w 124"/>
                <a:gd name="T5" fmla="*/ 2147483647 h 49"/>
                <a:gd name="T6" fmla="*/ 2147483647 w 124"/>
                <a:gd name="T7" fmla="*/ 0 h 49"/>
                <a:gd name="T8" fmla="*/ 0 w 124"/>
                <a:gd name="T9" fmla="*/ 2147483647 h 49"/>
                <a:gd name="T10" fmla="*/ 0 w 124"/>
                <a:gd name="T11" fmla="*/ 2147483647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>
              <a:off x="3594100" y="4492625"/>
              <a:ext cx="195263" cy="101600"/>
            </a:xfrm>
            <a:custGeom>
              <a:avLst/>
              <a:gdLst>
                <a:gd name="T0" fmla="*/ 2147483647 w 123"/>
                <a:gd name="T1" fmla="*/ 2147483647 h 64"/>
                <a:gd name="T2" fmla="*/ 2147483647 w 123"/>
                <a:gd name="T3" fmla="*/ 0 h 64"/>
                <a:gd name="T4" fmla="*/ 2147483647 w 123"/>
                <a:gd name="T5" fmla="*/ 2147483647 h 64"/>
                <a:gd name="T6" fmla="*/ 0 w 123"/>
                <a:gd name="T7" fmla="*/ 2147483647 h 64"/>
                <a:gd name="T8" fmla="*/ 2147483647 w 123"/>
                <a:gd name="T9" fmla="*/ 2147483647 h 64"/>
                <a:gd name="T10" fmla="*/ 2147483647 w 123"/>
                <a:gd name="T11" fmla="*/ 2147483647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>
              <a:off x="3524250" y="4600575"/>
              <a:ext cx="198438" cy="103188"/>
            </a:xfrm>
            <a:custGeom>
              <a:avLst/>
              <a:gdLst>
                <a:gd name="T0" fmla="*/ 2147483647 w 125"/>
                <a:gd name="T1" fmla="*/ 2147483647 h 65"/>
                <a:gd name="T2" fmla="*/ 2147483647 w 125"/>
                <a:gd name="T3" fmla="*/ 0 h 65"/>
                <a:gd name="T4" fmla="*/ 2147483647 w 125"/>
                <a:gd name="T5" fmla="*/ 2147483647 h 65"/>
                <a:gd name="T6" fmla="*/ 0 w 125"/>
                <a:gd name="T7" fmla="*/ 2147483647 h 65"/>
                <a:gd name="T8" fmla="*/ 2147483647 w 125"/>
                <a:gd name="T9" fmla="*/ 2147483647 h 65"/>
                <a:gd name="T10" fmla="*/ 2147483647 w 125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>
              <a:off x="3471863" y="4703763"/>
              <a:ext cx="200025" cy="103187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>
              <a:off x="3408363" y="4800600"/>
              <a:ext cx="200025" cy="103188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>
              <a:off x="4557713" y="42164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2147483647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2147483647 h 78"/>
                <a:gd name="T10" fmla="*/ 2147483647 w 78"/>
                <a:gd name="T11" fmla="*/ 2147483647 h 78"/>
                <a:gd name="T12" fmla="*/ 2147483647 w 78"/>
                <a:gd name="T13" fmla="*/ 2147483647 h 78"/>
                <a:gd name="T14" fmla="*/ 2147483647 w 78"/>
                <a:gd name="T15" fmla="*/ 2147483647 h 78"/>
                <a:gd name="T16" fmla="*/ 2147483647 w 78"/>
                <a:gd name="T17" fmla="*/ 2147483647 h 78"/>
                <a:gd name="T18" fmla="*/ 2147483647 w 78"/>
                <a:gd name="T19" fmla="*/ 2147483647 h 78"/>
                <a:gd name="T20" fmla="*/ 2147483647 w 78"/>
                <a:gd name="T21" fmla="*/ 2147483647 h 78"/>
                <a:gd name="T22" fmla="*/ 2147483647 w 78"/>
                <a:gd name="T23" fmla="*/ 2147483647 h 78"/>
                <a:gd name="T24" fmla="*/ 2147483647 w 78"/>
                <a:gd name="T25" fmla="*/ 2147483647 h 78"/>
                <a:gd name="T26" fmla="*/ 2147483647 w 78"/>
                <a:gd name="T27" fmla="*/ 2147483647 h 78"/>
                <a:gd name="T28" fmla="*/ 0 w 78"/>
                <a:gd name="T29" fmla="*/ 2147483647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>
              <a:off x="3827463" y="3892550"/>
              <a:ext cx="273050" cy="371475"/>
            </a:xfrm>
            <a:custGeom>
              <a:avLst/>
              <a:gdLst>
                <a:gd name="T0" fmla="*/ 2147483647 w 68"/>
                <a:gd name="T1" fmla="*/ 0 h 149"/>
                <a:gd name="T2" fmla="*/ 2147483647 w 68"/>
                <a:gd name="T3" fmla="*/ 2147483647 h 149"/>
                <a:gd name="T4" fmla="*/ 2147483647 w 68"/>
                <a:gd name="T5" fmla="*/ 2147483647 h 149"/>
                <a:gd name="T6" fmla="*/ 2147483647 w 68"/>
                <a:gd name="T7" fmla="*/ 2147483647 h 149"/>
                <a:gd name="T8" fmla="*/ 2147483647 w 68"/>
                <a:gd name="T9" fmla="*/ 2147483647 h 149"/>
                <a:gd name="T10" fmla="*/ 2147483647 w 68"/>
                <a:gd name="T11" fmla="*/ 2147483647 h 149"/>
                <a:gd name="T12" fmla="*/ 2147483647 w 68"/>
                <a:gd name="T13" fmla="*/ 2147483647 h 149"/>
                <a:gd name="T14" fmla="*/ 2147483647 w 68"/>
                <a:gd name="T15" fmla="*/ 2147483647 h 149"/>
                <a:gd name="T16" fmla="*/ 2147483647 w 68"/>
                <a:gd name="T17" fmla="*/ 2147483647 h 149"/>
                <a:gd name="T18" fmla="*/ 2147483647 w 68"/>
                <a:gd name="T19" fmla="*/ 2147483647 h 149"/>
                <a:gd name="T20" fmla="*/ 2147483647 w 68"/>
                <a:gd name="T21" fmla="*/ 2147483647 h 149"/>
                <a:gd name="T22" fmla="*/ 2147483647 w 68"/>
                <a:gd name="T23" fmla="*/ 2147483647 h 149"/>
                <a:gd name="T24" fmla="*/ 2147483647 w 68"/>
                <a:gd name="T25" fmla="*/ 2147483647 h 149"/>
                <a:gd name="T26" fmla="*/ 2147483647 w 68"/>
                <a:gd name="T27" fmla="*/ 2147483647 h 149"/>
                <a:gd name="T28" fmla="*/ 2147483647 w 68"/>
                <a:gd name="T29" fmla="*/ 2147483647 h 149"/>
                <a:gd name="T30" fmla="*/ 0 w 68"/>
                <a:gd name="T31" fmla="*/ 2147483647 h 149"/>
                <a:gd name="T32" fmla="*/ 2147483647 w 68"/>
                <a:gd name="T33" fmla="*/ 2147483647 h 149"/>
                <a:gd name="T34" fmla="*/ 2147483647 w 68"/>
                <a:gd name="T35" fmla="*/ 2147483647 h 149"/>
                <a:gd name="T36" fmla="*/ 2147483647 w 68"/>
                <a:gd name="T37" fmla="*/ 2147483647 h 149"/>
                <a:gd name="T38" fmla="*/ 2147483647 w 68"/>
                <a:gd name="T39" fmla="*/ 2147483647 h 149"/>
                <a:gd name="T40" fmla="*/ 2147483647 w 68"/>
                <a:gd name="T41" fmla="*/ 2147483647 h 149"/>
                <a:gd name="T42" fmla="*/ 2147483647 w 68"/>
                <a:gd name="T43" fmla="*/ 2147483647 h 149"/>
                <a:gd name="T44" fmla="*/ 2147483647 w 68"/>
                <a:gd name="T45" fmla="*/ 2147483647 h 149"/>
                <a:gd name="T46" fmla="*/ 2147483647 w 68"/>
                <a:gd name="T47" fmla="*/ 2147483647 h 149"/>
                <a:gd name="T48" fmla="*/ 2147483647 w 68"/>
                <a:gd name="T49" fmla="*/ 2147483647 h 149"/>
                <a:gd name="T50" fmla="*/ 2147483647 w 68"/>
                <a:gd name="T51" fmla="*/ 2147483647 h 149"/>
                <a:gd name="T52" fmla="*/ 2147483647 w 68"/>
                <a:gd name="T53" fmla="*/ 0 h 149"/>
                <a:gd name="T54" fmla="*/ 2147483647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>
              <a:off x="3765550" y="4060825"/>
              <a:ext cx="298450" cy="174625"/>
            </a:xfrm>
            <a:custGeom>
              <a:avLst/>
              <a:gdLst>
                <a:gd name="T0" fmla="*/ 0 w 120"/>
                <a:gd name="T1" fmla="*/ 2147483647 h 118"/>
                <a:gd name="T2" fmla="*/ 2147483647 w 120"/>
                <a:gd name="T3" fmla="*/ 0 h 118"/>
                <a:gd name="T4" fmla="*/ 2147483647 w 120"/>
                <a:gd name="T5" fmla="*/ 2147483647 h 118"/>
                <a:gd name="T6" fmla="*/ 2147483647 w 120"/>
                <a:gd name="T7" fmla="*/ 2147483647 h 118"/>
                <a:gd name="T8" fmla="*/ 2147483647 w 120"/>
                <a:gd name="T9" fmla="*/ 2147483647 h 118"/>
                <a:gd name="T10" fmla="*/ 2147483647 w 120"/>
                <a:gd name="T11" fmla="*/ 2147483647 h 118"/>
                <a:gd name="T12" fmla="*/ 2147483647 w 120"/>
                <a:gd name="T13" fmla="*/ 2147483647 h 118"/>
                <a:gd name="T14" fmla="*/ 2147483647 w 120"/>
                <a:gd name="T15" fmla="*/ 2147483647 h 118"/>
                <a:gd name="T16" fmla="*/ 0 w 120"/>
                <a:gd name="T17" fmla="*/ 2147483647 h 118"/>
                <a:gd name="T18" fmla="*/ 0 w 120"/>
                <a:gd name="T19" fmla="*/ 21474836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>
              <a:off x="4427538" y="4724400"/>
              <a:ext cx="123825" cy="142875"/>
            </a:xfrm>
            <a:custGeom>
              <a:avLst/>
              <a:gdLst>
                <a:gd name="T0" fmla="*/ 2147483647 w 78"/>
                <a:gd name="T1" fmla="*/ 0 h 90"/>
                <a:gd name="T2" fmla="*/ 2147483647 w 78"/>
                <a:gd name="T3" fmla="*/ 2147483647 h 90"/>
                <a:gd name="T4" fmla="*/ 2147483647 w 78"/>
                <a:gd name="T5" fmla="*/ 2147483647 h 90"/>
                <a:gd name="T6" fmla="*/ 2147483647 w 78"/>
                <a:gd name="T7" fmla="*/ 2147483647 h 90"/>
                <a:gd name="T8" fmla="*/ 2147483647 w 78"/>
                <a:gd name="T9" fmla="*/ 2147483647 h 90"/>
                <a:gd name="T10" fmla="*/ 2147483647 w 78"/>
                <a:gd name="T11" fmla="*/ 2147483647 h 90"/>
                <a:gd name="T12" fmla="*/ 2147483647 w 78"/>
                <a:gd name="T13" fmla="*/ 2147483647 h 90"/>
                <a:gd name="T14" fmla="*/ 2147483647 w 78"/>
                <a:gd name="T15" fmla="*/ 2147483647 h 90"/>
                <a:gd name="T16" fmla="*/ 0 w 78"/>
                <a:gd name="T17" fmla="*/ 2147483647 h 90"/>
                <a:gd name="T18" fmla="*/ 2147483647 w 78"/>
                <a:gd name="T19" fmla="*/ 2147483647 h 90"/>
                <a:gd name="T20" fmla="*/ 2147483647 w 78"/>
                <a:gd name="T21" fmla="*/ 2147483647 h 90"/>
                <a:gd name="T22" fmla="*/ 2147483647 w 78"/>
                <a:gd name="T23" fmla="*/ 2147483647 h 90"/>
                <a:gd name="T24" fmla="*/ 2147483647 w 78"/>
                <a:gd name="T25" fmla="*/ 2147483647 h 90"/>
                <a:gd name="T26" fmla="*/ 2147483647 w 78"/>
                <a:gd name="T27" fmla="*/ 2147483647 h 90"/>
                <a:gd name="T28" fmla="*/ 2147483647 w 78"/>
                <a:gd name="T29" fmla="*/ 2147483647 h 90"/>
                <a:gd name="T30" fmla="*/ 2147483647 w 78"/>
                <a:gd name="T31" fmla="*/ 2147483647 h 90"/>
                <a:gd name="T32" fmla="*/ 2147483647 w 78"/>
                <a:gd name="T33" fmla="*/ 2147483647 h 90"/>
                <a:gd name="T34" fmla="*/ 2147483647 w 78"/>
                <a:gd name="T35" fmla="*/ 0 h 90"/>
                <a:gd name="T36" fmla="*/ 2147483647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>
              <a:off x="4497388" y="4329113"/>
              <a:ext cx="84137" cy="465137"/>
            </a:xfrm>
            <a:custGeom>
              <a:avLst/>
              <a:gdLst>
                <a:gd name="T0" fmla="*/ 2147483647 w 53"/>
                <a:gd name="T1" fmla="*/ 2147483647 h 293"/>
                <a:gd name="T2" fmla="*/ 0 w 53"/>
                <a:gd name="T3" fmla="*/ 2147483647 h 293"/>
                <a:gd name="T4" fmla="*/ 2147483647 w 53"/>
                <a:gd name="T5" fmla="*/ 2147483647 h 293"/>
                <a:gd name="T6" fmla="*/ 2147483647 w 53"/>
                <a:gd name="T7" fmla="*/ 0 h 293"/>
                <a:gd name="T8" fmla="*/ 2147483647 w 53"/>
                <a:gd name="T9" fmla="*/ 2147483647 h 293"/>
                <a:gd name="T10" fmla="*/ 2147483647 w 53"/>
                <a:gd name="T11" fmla="*/ 2147483647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>
              <a:off x="4433888" y="4830763"/>
              <a:ext cx="104775" cy="798512"/>
            </a:xfrm>
            <a:custGeom>
              <a:avLst/>
              <a:gdLst>
                <a:gd name="T0" fmla="*/ 2147483647 w 66"/>
                <a:gd name="T1" fmla="*/ 2147483647 h 503"/>
                <a:gd name="T2" fmla="*/ 0 w 66"/>
                <a:gd name="T3" fmla="*/ 2147483647 h 503"/>
                <a:gd name="T4" fmla="*/ 2147483647 w 66"/>
                <a:gd name="T5" fmla="*/ 2147483647 h 503"/>
                <a:gd name="T6" fmla="*/ 2147483647 w 66"/>
                <a:gd name="T7" fmla="*/ 0 h 503"/>
                <a:gd name="T8" fmla="*/ 2147483647 w 66"/>
                <a:gd name="T9" fmla="*/ 2147483647 h 503"/>
                <a:gd name="T10" fmla="*/ 2147483647 w 66"/>
                <a:gd name="T11" fmla="*/ 2147483647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>
              <a:off x="4438650" y="4048125"/>
              <a:ext cx="284163" cy="1581150"/>
            </a:xfrm>
            <a:custGeom>
              <a:avLst/>
              <a:gdLst>
                <a:gd name="T0" fmla="*/ 2147483647 w 179"/>
                <a:gd name="T1" fmla="*/ 0 h 996"/>
                <a:gd name="T2" fmla="*/ 2147483647 w 179"/>
                <a:gd name="T3" fmla="*/ 2147483647 h 996"/>
                <a:gd name="T4" fmla="*/ 0 w 179"/>
                <a:gd name="T5" fmla="*/ 2147483647 h 996"/>
                <a:gd name="T6" fmla="*/ 2147483647 w 179"/>
                <a:gd name="T7" fmla="*/ 2147483647 h 996"/>
                <a:gd name="T8" fmla="*/ 2147483647 w 179"/>
                <a:gd name="T9" fmla="*/ 2147483647 h 996"/>
                <a:gd name="T10" fmla="*/ 2147483647 w 179"/>
                <a:gd name="T11" fmla="*/ 2147483647 h 996"/>
                <a:gd name="T12" fmla="*/ 2147483647 w 179"/>
                <a:gd name="T13" fmla="*/ 0 h 996"/>
                <a:gd name="T14" fmla="*/ 2147483647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>
              <a:off x="4532313" y="4029075"/>
              <a:ext cx="69850" cy="209550"/>
            </a:xfrm>
            <a:custGeom>
              <a:avLst/>
              <a:gdLst>
                <a:gd name="T0" fmla="*/ 2147483647 w 44"/>
                <a:gd name="T1" fmla="*/ 0 h 132"/>
                <a:gd name="T2" fmla="*/ 0 w 44"/>
                <a:gd name="T3" fmla="*/ 2147483647 h 132"/>
                <a:gd name="T4" fmla="*/ 2147483647 w 44"/>
                <a:gd name="T5" fmla="*/ 2147483647 h 132"/>
                <a:gd name="T6" fmla="*/ 2147483647 w 44"/>
                <a:gd name="T7" fmla="*/ 2147483647 h 132"/>
                <a:gd name="T8" fmla="*/ 2147483647 w 44"/>
                <a:gd name="T9" fmla="*/ 0 h 132"/>
                <a:gd name="T10" fmla="*/ 2147483647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>
              <a:off x="4157663" y="2986088"/>
              <a:ext cx="531812" cy="1076325"/>
            </a:xfrm>
            <a:custGeom>
              <a:avLst/>
              <a:gdLst>
                <a:gd name="T0" fmla="*/ 2147483647 w 335"/>
                <a:gd name="T1" fmla="*/ 2147483647 h 678"/>
                <a:gd name="T2" fmla="*/ 2147483647 w 335"/>
                <a:gd name="T3" fmla="*/ 2147483647 h 678"/>
                <a:gd name="T4" fmla="*/ 2147483647 w 335"/>
                <a:gd name="T5" fmla="*/ 2147483647 h 678"/>
                <a:gd name="T6" fmla="*/ 2147483647 w 335"/>
                <a:gd name="T7" fmla="*/ 2147483647 h 678"/>
                <a:gd name="T8" fmla="*/ 2147483647 w 335"/>
                <a:gd name="T9" fmla="*/ 2147483647 h 678"/>
                <a:gd name="T10" fmla="*/ 2147483647 w 335"/>
                <a:gd name="T11" fmla="*/ 2147483647 h 678"/>
                <a:gd name="T12" fmla="*/ 2147483647 w 335"/>
                <a:gd name="T13" fmla="*/ 2147483647 h 678"/>
                <a:gd name="T14" fmla="*/ 2147483647 w 335"/>
                <a:gd name="T15" fmla="*/ 2147483647 h 678"/>
                <a:gd name="T16" fmla="*/ 2147483647 w 335"/>
                <a:gd name="T17" fmla="*/ 2147483647 h 678"/>
                <a:gd name="T18" fmla="*/ 2147483647 w 335"/>
                <a:gd name="T19" fmla="*/ 2147483647 h 678"/>
                <a:gd name="T20" fmla="*/ 0 w 335"/>
                <a:gd name="T21" fmla="*/ 2147483647 h 678"/>
                <a:gd name="T22" fmla="*/ 0 w 335"/>
                <a:gd name="T23" fmla="*/ 2147483647 h 678"/>
                <a:gd name="T24" fmla="*/ 2147483647 w 335"/>
                <a:gd name="T25" fmla="*/ 2147483647 h 678"/>
                <a:gd name="T26" fmla="*/ 2147483647 w 335"/>
                <a:gd name="T27" fmla="*/ 2147483647 h 678"/>
                <a:gd name="T28" fmla="*/ 2147483647 w 335"/>
                <a:gd name="T29" fmla="*/ 2147483647 h 678"/>
                <a:gd name="T30" fmla="*/ 2147483647 w 335"/>
                <a:gd name="T31" fmla="*/ 2147483647 h 678"/>
                <a:gd name="T32" fmla="*/ 2147483647 w 335"/>
                <a:gd name="T33" fmla="*/ 2147483647 h 678"/>
                <a:gd name="T34" fmla="*/ 2147483647 w 335"/>
                <a:gd name="T35" fmla="*/ 2147483647 h 678"/>
                <a:gd name="T36" fmla="*/ 2147483647 w 335"/>
                <a:gd name="T37" fmla="*/ 2147483647 h 678"/>
                <a:gd name="T38" fmla="*/ 2147483647 w 335"/>
                <a:gd name="T39" fmla="*/ 2147483647 h 678"/>
                <a:gd name="T40" fmla="*/ 2147483647 w 335"/>
                <a:gd name="T41" fmla="*/ 2147483647 h 678"/>
                <a:gd name="T42" fmla="*/ 2147483647 w 335"/>
                <a:gd name="T43" fmla="*/ 0 h 678"/>
                <a:gd name="T44" fmla="*/ 2147483647 w 335"/>
                <a:gd name="T45" fmla="*/ 2147483647 h 678"/>
                <a:gd name="T46" fmla="*/ 2147483647 w 335"/>
                <a:gd name="T47" fmla="*/ 2147483647 h 678"/>
                <a:gd name="T48" fmla="*/ 2147483647 w 335"/>
                <a:gd name="T49" fmla="*/ 2147483647 h 678"/>
                <a:gd name="T50" fmla="*/ 2147483647 w 335"/>
                <a:gd name="T51" fmla="*/ 2147483647 h 678"/>
                <a:gd name="T52" fmla="*/ 2147483647 w 335"/>
                <a:gd name="T53" fmla="*/ 2147483647 h 678"/>
                <a:gd name="T54" fmla="*/ 2147483647 w 335"/>
                <a:gd name="T55" fmla="*/ 2147483647 h 678"/>
                <a:gd name="T56" fmla="*/ 2147483647 w 335"/>
                <a:gd name="T57" fmla="*/ 2147483647 h 678"/>
                <a:gd name="T58" fmla="*/ 2147483647 w 335"/>
                <a:gd name="T59" fmla="*/ 2147483647 h 678"/>
                <a:gd name="T60" fmla="*/ 2147483647 w 335"/>
                <a:gd name="T61" fmla="*/ 2147483647 h 678"/>
                <a:gd name="T62" fmla="*/ 2147483647 w 335"/>
                <a:gd name="T63" fmla="*/ 2147483647 h 678"/>
                <a:gd name="T64" fmla="*/ 2147483647 w 335"/>
                <a:gd name="T65" fmla="*/ 2147483647 h 678"/>
                <a:gd name="T66" fmla="*/ 2147483647 w 335"/>
                <a:gd name="T67" fmla="*/ 2147483647 h 678"/>
                <a:gd name="T68" fmla="*/ 2147483647 w 335"/>
                <a:gd name="T69" fmla="*/ 2147483647 h 678"/>
                <a:gd name="T70" fmla="*/ 2147483647 w 335"/>
                <a:gd name="T71" fmla="*/ 2147483647 h 678"/>
                <a:gd name="T72" fmla="*/ 2147483647 w 335"/>
                <a:gd name="T73" fmla="*/ 2147483647 h 678"/>
                <a:gd name="T74" fmla="*/ 2147483647 w 335"/>
                <a:gd name="T75" fmla="*/ 2147483647 h 678"/>
                <a:gd name="T76" fmla="*/ 2147483647 w 335"/>
                <a:gd name="T77" fmla="*/ 2147483647 h 678"/>
                <a:gd name="T78" fmla="*/ 2147483647 w 335"/>
                <a:gd name="T79" fmla="*/ 2147483647 h 678"/>
                <a:gd name="T80" fmla="*/ 2147483647 w 335"/>
                <a:gd name="T81" fmla="*/ 2147483647 h 678"/>
                <a:gd name="T82" fmla="*/ 2147483647 w 335"/>
                <a:gd name="T83" fmla="*/ 2147483647 h 678"/>
                <a:gd name="T84" fmla="*/ 2147483647 w 335"/>
                <a:gd name="T85" fmla="*/ 2147483647 h 678"/>
                <a:gd name="T86" fmla="*/ 2147483647 w 335"/>
                <a:gd name="T87" fmla="*/ 2147483647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>
              <a:off x="4686300" y="2986088"/>
              <a:ext cx="538163" cy="1076325"/>
            </a:xfrm>
            <a:custGeom>
              <a:avLst/>
              <a:gdLst>
                <a:gd name="T0" fmla="*/ 2147483647 w 339"/>
                <a:gd name="T1" fmla="*/ 0 h 678"/>
                <a:gd name="T2" fmla="*/ 2147483647 w 339"/>
                <a:gd name="T3" fmla="*/ 2147483647 h 678"/>
                <a:gd name="T4" fmla="*/ 2147483647 w 339"/>
                <a:gd name="T5" fmla="*/ 2147483647 h 678"/>
                <a:gd name="T6" fmla="*/ 2147483647 w 339"/>
                <a:gd name="T7" fmla="*/ 2147483647 h 678"/>
                <a:gd name="T8" fmla="*/ 2147483647 w 339"/>
                <a:gd name="T9" fmla="*/ 2147483647 h 678"/>
                <a:gd name="T10" fmla="*/ 2147483647 w 339"/>
                <a:gd name="T11" fmla="*/ 2147483647 h 678"/>
                <a:gd name="T12" fmla="*/ 2147483647 w 339"/>
                <a:gd name="T13" fmla="*/ 2147483647 h 678"/>
                <a:gd name="T14" fmla="*/ 2147483647 w 339"/>
                <a:gd name="T15" fmla="*/ 2147483647 h 678"/>
                <a:gd name="T16" fmla="*/ 2147483647 w 339"/>
                <a:gd name="T17" fmla="*/ 2147483647 h 678"/>
                <a:gd name="T18" fmla="*/ 2147483647 w 339"/>
                <a:gd name="T19" fmla="*/ 2147483647 h 678"/>
                <a:gd name="T20" fmla="*/ 2147483647 w 339"/>
                <a:gd name="T21" fmla="*/ 2147483647 h 678"/>
                <a:gd name="T22" fmla="*/ 2147483647 w 339"/>
                <a:gd name="T23" fmla="*/ 2147483647 h 678"/>
                <a:gd name="T24" fmla="*/ 2147483647 w 339"/>
                <a:gd name="T25" fmla="*/ 2147483647 h 678"/>
                <a:gd name="T26" fmla="*/ 2147483647 w 339"/>
                <a:gd name="T27" fmla="*/ 2147483647 h 678"/>
                <a:gd name="T28" fmla="*/ 2147483647 w 339"/>
                <a:gd name="T29" fmla="*/ 2147483647 h 678"/>
                <a:gd name="T30" fmla="*/ 2147483647 w 339"/>
                <a:gd name="T31" fmla="*/ 2147483647 h 678"/>
                <a:gd name="T32" fmla="*/ 2147483647 w 339"/>
                <a:gd name="T33" fmla="*/ 2147483647 h 678"/>
                <a:gd name="T34" fmla="*/ 2147483647 w 339"/>
                <a:gd name="T35" fmla="*/ 2147483647 h 678"/>
                <a:gd name="T36" fmla="*/ 2147483647 w 339"/>
                <a:gd name="T37" fmla="*/ 2147483647 h 678"/>
                <a:gd name="T38" fmla="*/ 2147483647 w 339"/>
                <a:gd name="T39" fmla="*/ 2147483647 h 678"/>
                <a:gd name="T40" fmla="*/ 2147483647 w 339"/>
                <a:gd name="T41" fmla="*/ 2147483647 h 678"/>
                <a:gd name="T42" fmla="*/ 2147483647 w 339"/>
                <a:gd name="T43" fmla="*/ 2147483647 h 678"/>
                <a:gd name="T44" fmla="*/ 0 w 339"/>
                <a:gd name="T45" fmla="*/ 2147483647 h 678"/>
                <a:gd name="T46" fmla="*/ 2147483647 w 339"/>
                <a:gd name="T47" fmla="*/ 2147483647 h 678"/>
                <a:gd name="T48" fmla="*/ 2147483647 w 339"/>
                <a:gd name="T49" fmla="*/ 2147483647 h 678"/>
                <a:gd name="T50" fmla="*/ 2147483647 w 339"/>
                <a:gd name="T51" fmla="*/ 2147483647 h 678"/>
                <a:gd name="T52" fmla="*/ 2147483647 w 339"/>
                <a:gd name="T53" fmla="*/ 2147483647 h 678"/>
                <a:gd name="T54" fmla="*/ 2147483647 w 339"/>
                <a:gd name="T55" fmla="*/ 2147483647 h 678"/>
                <a:gd name="T56" fmla="*/ 2147483647 w 339"/>
                <a:gd name="T57" fmla="*/ 2147483647 h 678"/>
                <a:gd name="T58" fmla="*/ 2147483647 w 339"/>
                <a:gd name="T59" fmla="*/ 2147483647 h 678"/>
                <a:gd name="T60" fmla="*/ 2147483647 w 339"/>
                <a:gd name="T61" fmla="*/ 2147483647 h 678"/>
                <a:gd name="T62" fmla="*/ 2147483647 w 339"/>
                <a:gd name="T63" fmla="*/ 2147483647 h 678"/>
                <a:gd name="T64" fmla="*/ 2147483647 w 339"/>
                <a:gd name="T65" fmla="*/ 2147483647 h 678"/>
                <a:gd name="T66" fmla="*/ 2147483647 w 339"/>
                <a:gd name="T67" fmla="*/ 2147483647 h 678"/>
                <a:gd name="T68" fmla="*/ 2147483647 w 339"/>
                <a:gd name="T69" fmla="*/ 2147483647 h 678"/>
                <a:gd name="T70" fmla="*/ 2147483647 w 339"/>
                <a:gd name="T71" fmla="*/ 2147483647 h 678"/>
                <a:gd name="T72" fmla="*/ 2147483647 w 339"/>
                <a:gd name="T73" fmla="*/ 2147483647 h 678"/>
                <a:gd name="T74" fmla="*/ 2147483647 w 339"/>
                <a:gd name="T75" fmla="*/ 2147483647 h 678"/>
                <a:gd name="T76" fmla="*/ 2147483647 w 339"/>
                <a:gd name="T77" fmla="*/ 2147483647 h 678"/>
                <a:gd name="T78" fmla="*/ 2147483647 w 339"/>
                <a:gd name="T79" fmla="*/ 2147483647 h 678"/>
                <a:gd name="T80" fmla="*/ 2147483647 w 339"/>
                <a:gd name="T81" fmla="*/ 2147483647 h 678"/>
                <a:gd name="T82" fmla="*/ 2147483647 w 339"/>
                <a:gd name="T83" fmla="*/ 2147483647 h 678"/>
                <a:gd name="T84" fmla="*/ 2147483647 w 339"/>
                <a:gd name="T85" fmla="*/ 2147483647 h 678"/>
                <a:gd name="T86" fmla="*/ 2147483647 w 339"/>
                <a:gd name="T87" fmla="*/ 2147483647 h 678"/>
                <a:gd name="T88" fmla="*/ 0 w 339"/>
                <a:gd name="T89" fmla="*/ 2147483647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>
              <a:off x="4310063" y="3155950"/>
              <a:ext cx="371475" cy="742950"/>
            </a:xfrm>
            <a:custGeom>
              <a:avLst/>
              <a:gdLst>
                <a:gd name="T0" fmla="*/ 2147483647 w 234"/>
                <a:gd name="T1" fmla="*/ 2147483647 h 468"/>
                <a:gd name="T2" fmla="*/ 2147483647 w 234"/>
                <a:gd name="T3" fmla="*/ 2147483647 h 468"/>
                <a:gd name="T4" fmla="*/ 2147483647 w 234"/>
                <a:gd name="T5" fmla="*/ 2147483647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0 w 234"/>
                <a:gd name="T25" fmla="*/ 2147483647 h 468"/>
                <a:gd name="T26" fmla="*/ 0 w 234"/>
                <a:gd name="T27" fmla="*/ 2147483647 h 468"/>
                <a:gd name="T28" fmla="*/ 0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2147483647 w 234"/>
                <a:gd name="T53" fmla="*/ 0 h 468"/>
                <a:gd name="T54" fmla="*/ 2147483647 w 234"/>
                <a:gd name="T55" fmla="*/ 0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2147483647 w 234"/>
                <a:gd name="T91" fmla="*/ 2147483647 h 468"/>
                <a:gd name="T92" fmla="*/ 2147483647 w 234"/>
                <a:gd name="T93" fmla="*/ 2147483647 h 468"/>
                <a:gd name="T94" fmla="*/ 2147483647 w 234"/>
                <a:gd name="T95" fmla="*/ 2147483647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>
              <a:off x="4678363" y="3155950"/>
              <a:ext cx="371475" cy="742950"/>
            </a:xfrm>
            <a:custGeom>
              <a:avLst/>
              <a:gdLst>
                <a:gd name="T0" fmla="*/ 0 w 234"/>
                <a:gd name="T1" fmla="*/ 0 h 468"/>
                <a:gd name="T2" fmla="*/ 2147483647 w 234"/>
                <a:gd name="T3" fmla="*/ 0 h 468"/>
                <a:gd name="T4" fmla="*/ 2147483647 w 234"/>
                <a:gd name="T5" fmla="*/ 0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2147483647 w 234"/>
                <a:gd name="T25" fmla="*/ 2147483647 h 468"/>
                <a:gd name="T26" fmla="*/ 2147483647 w 234"/>
                <a:gd name="T27" fmla="*/ 2147483647 h 468"/>
                <a:gd name="T28" fmla="*/ 2147483647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0 w 234"/>
                <a:gd name="T53" fmla="*/ 2147483647 h 468"/>
                <a:gd name="T54" fmla="*/ 2147483647 w 234"/>
                <a:gd name="T55" fmla="*/ 2147483647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0 w 234"/>
                <a:gd name="T91" fmla="*/ 2147483647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>
              <a:off x="4348163" y="3170238"/>
              <a:ext cx="461962" cy="577850"/>
            </a:xfrm>
            <a:custGeom>
              <a:avLst/>
              <a:gdLst>
                <a:gd name="T0" fmla="*/ 2147483647 w 291"/>
                <a:gd name="T1" fmla="*/ 0 h 364"/>
                <a:gd name="T2" fmla="*/ 0 w 291"/>
                <a:gd name="T3" fmla="*/ 2147483647 h 364"/>
                <a:gd name="T4" fmla="*/ 2147483647 w 291"/>
                <a:gd name="T5" fmla="*/ 2147483647 h 364"/>
                <a:gd name="T6" fmla="*/ 2147483647 w 291"/>
                <a:gd name="T7" fmla="*/ 2147483647 h 364"/>
                <a:gd name="T8" fmla="*/ 2147483647 w 291"/>
                <a:gd name="T9" fmla="*/ 0 h 364"/>
                <a:gd name="T10" fmla="*/ 2147483647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>
              <a:off x="4524375" y="3270250"/>
              <a:ext cx="452438" cy="617538"/>
            </a:xfrm>
            <a:custGeom>
              <a:avLst/>
              <a:gdLst>
                <a:gd name="T0" fmla="*/ 2147483647 w 285"/>
                <a:gd name="T1" fmla="*/ 0 h 389"/>
                <a:gd name="T2" fmla="*/ 0 w 285"/>
                <a:gd name="T3" fmla="*/ 2147483647 h 389"/>
                <a:gd name="T4" fmla="*/ 2147483647 w 285"/>
                <a:gd name="T5" fmla="*/ 2147483647 h 389"/>
                <a:gd name="T6" fmla="*/ 2147483647 w 285"/>
                <a:gd name="T7" fmla="*/ 2147483647 h 389"/>
                <a:gd name="T8" fmla="*/ 2147483647 w 285"/>
                <a:gd name="T9" fmla="*/ 0 h 389"/>
                <a:gd name="T10" fmla="*/ 2147483647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 rot="21069829">
              <a:off x="3933825" y="2382838"/>
              <a:ext cx="1914525" cy="519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>
                  <a:latin typeface="+mj-lt"/>
                </a:rPr>
                <a:t>CLOSED</a:t>
              </a:r>
            </a:p>
          </p:txBody>
        </p:sp>
        <p:sp>
          <p:nvSpPr>
            <p:cNvPr id="73815" name="Oval 87"/>
            <p:cNvSpPr>
              <a:spLocks noChangeArrowheads="1"/>
            </p:cNvSpPr>
            <p:nvPr/>
          </p:nvSpPr>
          <p:spPr bwMode="auto">
            <a:xfrm>
              <a:off x="3829050" y="3854450"/>
              <a:ext cx="295275" cy="300038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rot="2927466">
              <a:off x="3808413" y="3683000"/>
              <a:ext cx="215900" cy="238125"/>
            </a:xfrm>
            <a:custGeom>
              <a:avLst/>
              <a:gdLst>
                <a:gd name="T0" fmla="*/ 2147483647 w 34"/>
                <a:gd name="T1" fmla="*/ 0 h 38"/>
                <a:gd name="T2" fmla="*/ 2147483647 w 34"/>
                <a:gd name="T3" fmla="*/ 0 h 38"/>
                <a:gd name="T4" fmla="*/ 2147483647 w 34"/>
                <a:gd name="T5" fmla="*/ 2147483647 h 38"/>
                <a:gd name="T6" fmla="*/ 2147483647 w 34"/>
                <a:gd name="T7" fmla="*/ 2147483647 h 38"/>
                <a:gd name="T8" fmla="*/ 2147483647 w 34"/>
                <a:gd name="T9" fmla="*/ 2147483647 h 38"/>
                <a:gd name="T10" fmla="*/ 2147483647 w 34"/>
                <a:gd name="T11" fmla="*/ 2147483647 h 38"/>
                <a:gd name="T12" fmla="*/ 0 w 34"/>
                <a:gd name="T13" fmla="*/ 2147483647 h 38"/>
                <a:gd name="T14" fmla="*/ 0 w 34"/>
                <a:gd name="T15" fmla="*/ 2147483647 h 38"/>
                <a:gd name="T16" fmla="*/ 2147483647 w 34"/>
                <a:gd name="T17" fmla="*/ 2147483647 h 38"/>
                <a:gd name="T18" fmla="*/ 2147483647 w 34"/>
                <a:gd name="T19" fmla="*/ 2147483647 h 38"/>
                <a:gd name="T20" fmla="*/ 2147483647 w 34"/>
                <a:gd name="T21" fmla="*/ 0 h 38"/>
                <a:gd name="T22" fmla="*/ 2147483647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rot="1301344">
              <a:off x="3860800" y="3798888"/>
              <a:ext cx="222250" cy="215900"/>
            </a:xfrm>
            <a:custGeom>
              <a:avLst/>
              <a:gdLst>
                <a:gd name="T0" fmla="*/ 0 w 45"/>
                <a:gd name="T1" fmla="*/ 2147483647 h 44"/>
                <a:gd name="T2" fmla="*/ 2147483647 w 45"/>
                <a:gd name="T3" fmla="*/ 2147483647 h 44"/>
                <a:gd name="T4" fmla="*/ 2147483647 w 45"/>
                <a:gd name="T5" fmla="*/ 2147483647 h 44"/>
                <a:gd name="T6" fmla="*/ 2147483647 w 45"/>
                <a:gd name="T7" fmla="*/ 0 h 44"/>
                <a:gd name="T8" fmla="*/ 2147483647 w 45"/>
                <a:gd name="T9" fmla="*/ 2147483647 h 44"/>
                <a:gd name="T10" fmla="*/ 2147483647 w 45"/>
                <a:gd name="T11" fmla="*/ 2147483647 h 44"/>
                <a:gd name="T12" fmla="*/ 2147483647 w 45"/>
                <a:gd name="T13" fmla="*/ 2147483647 h 44"/>
                <a:gd name="T14" fmla="*/ 2147483647 w 45"/>
                <a:gd name="T15" fmla="*/ 2147483647 h 44"/>
                <a:gd name="T16" fmla="*/ 2147483647 w 45"/>
                <a:gd name="T17" fmla="*/ 2147483647 h 44"/>
                <a:gd name="T18" fmla="*/ 0 w 45"/>
                <a:gd name="T19" fmla="*/ 2147483647 h 44"/>
                <a:gd name="T20" fmla="*/ 0 w 45"/>
                <a:gd name="T21" fmla="*/ 2147483647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>
              <a:off x="3752850" y="3681413"/>
              <a:ext cx="342900" cy="290512"/>
            </a:xfrm>
            <a:custGeom>
              <a:avLst/>
              <a:gdLst>
                <a:gd name="T0" fmla="*/ 2147483647 w 216"/>
                <a:gd name="T1" fmla="*/ 2147483647 h 183"/>
                <a:gd name="T2" fmla="*/ 2147483647 w 216"/>
                <a:gd name="T3" fmla="*/ 2147483647 h 183"/>
                <a:gd name="T4" fmla="*/ 2147483647 w 216"/>
                <a:gd name="T5" fmla="*/ 2147483647 h 183"/>
                <a:gd name="T6" fmla="*/ 0 w 216"/>
                <a:gd name="T7" fmla="*/ 2147483647 h 183"/>
                <a:gd name="T8" fmla="*/ 2147483647 w 216"/>
                <a:gd name="T9" fmla="*/ 2147483647 h 183"/>
                <a:gd name="T10" fmla="*/ 2147483647 w 216"/>
                <a:gd name="T11" fmla="*/ 2147483647 h 183"/>
                <a:gd name="T12" fmla="*/ 2147483647 w 216"/>
                <a:gd name="T13" fmla="*/ 0 h 183"/>
                <a:gd name="T14" fmla="*/ 2147483647 w 216"/>
                <a:gd name="T15" fmla="*/ 2147483647 h 183"/>
                <a:gd name="T16" fmla="*/ 2147483647 w 216"/>
                <a:gd name="T17" fmla="*/ 2147483647 h 183"/>
                <a:gd name="T18" fmla="*/ 2147483647 w 216"/>
                <a:gd name="T19" fmla="*/ 2147483647 h 183"/>
                <a:gd name="T20" fmla="*/ 2147483647 w 216"/>
                <a:gd name="T21" fmla="*/ 2147483647 h 183"/>
                <a:gd name="T22" fmla="*/ 2147483647 w 216"/>
                <a:gd name="T23" fmla="*/ 2147483647 h 183"/>
                <a:gd name="T24" fmla="*/ 2147483647 w 216"/>
                <a:gd name="T25" fmla="*/ 2147483647 h 183"/>
                <a:gd name="T26" fmla="*/ 2147483647 w 216"/>
                <a:gd name="T27" fmla="*/ 2147483647 h 183"/>
                <a:gd name="T28" fmla="*/ 2147483647 w 216"/>
                <a:gd name="T29" fmla="*/ 2147483647 h 183"/>
                <a:gd name="T30" fmla="*/ 2147483647 w 216"/>
                <a:gd name="T31" fmla="*/ 2147483647 h 183"/>
                <a:gd name="T32" fmla="*/ 2147483647 w 216"/>
                <a:gd name="T33" fmla="*/ 2147483647 h 183"/>
                <a:gd name="T34" fmla="*/ 2147483647 w 216"/>
                <a:gd name="T35" fmla="*/ 2147483647 h 183"/>
                <a:gd name="T36" fmla="*/ 2147483647 w 216"/>
                <a:gd name="T37" fmla="*/ 2147483647 h 183"/>
                <a:gd name="T38" fmla="*/ 2147483647 w 216"/>
                <a:gd name="T39" fmla="*/ 2147483647 h 183"/>
                <a:gd name="T40" fmla="*/ 2147483647 w 216"/>
                <a:gd name="T41" fmla="*/ 2147483647 h 183"/>
                <a:gd name="T42" fmla="*/ 2147483647 w 216"/>
                <a:gd name="T43" fmla="*/ 2147483647 h 183"/>
                <a:gd name="T44" fmla="*/ 2147483647 w 216"/>
                <a:gd name="T45" fmla="*/ 2147483647 h 183"/>
                <a:gd name="T46" fmla="*/ 2147483647 w 216"/>
                <a:gd name="T47" fmla="*/ 2147483647 h 183"/>
                <a:gd name="T48" fmla="*/ 2147483647 w 216"/>
                <a:gd name="T49" fmla="*/ 2147483647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rot="1301344">
              <a:off x="4000500" y="3846513"/>
              <a:ext cx="319088" cy="125412"/>
            </a:xfrm>
            <a:custGeom>
              <a:avLst/>
              <a:gdLst>
                <a:gd name="T0" fmla="*/ 2147483647 w 65"/>
                <a:gd name="T1" fmla="*/ 0 h 25"/>
                <a:gd name="T2" fmla="*/ 2147483647 w 65"/>
                <a:gd name="T3" fmla="*/ 2147483647 h 25"/>
                <a:gd name="T4" fmla="*/ 2147483647 w 65"/>
                <a:gd name="T5" fmla="*/ 2147483647 h 25"/>
                <a:gd name="T6" fmla="*/ 2147483647 w 65"/>
                <a:gd name="T7" fmla="*/ 2147483647 h 25"/>
                <a:gd name="T8" fmla="*/ 0 w 65"/>
                <a:gd name="T9" fmla="*/ 2147483647 h 25"/>
                <a:gd name="T10" fmla="*/ 2147483647 w 65"/>
                <a:gd name="T11" fmla="*/ 0 h 25"/>
                <a:gd name="T12" fmla="*/ 2147483647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21" name="Text Box 6"/>
            <p:cNvSpPr txBox="1">
              <a:spLocks noChangeArrowheads="1"/>
            </p:cNvSpPr>
            <p:nvPr/>
          </p:nvSpPr>
          <p:spPr bwMode="auto">
            <a:xfrm>
              <a:off x="1198563" y="5919788"/>
              <a:ext cx="6729412" cy="6463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169863" algn="l"/>
                </a:tabLst>
              </a:pPr>
              <a:r>
                <a:rPr lang="en-US" sz="1800" dirty="0">
                  <a:latin typeface="+mj-lt"/>
                </a:rPr>
                <a:t> </a:t>
              </a:r>
              <a:r>
                <a:rPr lang="en-US" sz="1800" dirty="0" smtClean="0">
                  <a:latin typeface="+mj-lt"/>
                </a:rPr>
                <a:t>…</a:t>
              </a:r>
              <a:r>
                <a:rPr lang="zh-CN" altLang="en-US" sz="1800" dirty="0" smtClean="0">
                  <a:latin typeface="+mj-lt"/>
                </a:rPr>
                <a:t>但在</a:t>
              </a:r>
              <a:r>
                <a:rPr lang="zh-CN" altLang="en-US" sz="1800" dirty="0" smtClean="0"/>
                <a:t>关闭加工单执行之前未关闭的工序仍可在</a:t>
              </a:r>
              <a:r>
                <a:rPr lang="en-US" sz="1800" dirty="0" smtClean="0"/>
                <a:t>SFC</a:t>
              </a:r>
              <a:r>
                <a:rPr lang="zh-CN" altLang="en-US" sz="1800" dirty="0" smtClean="0"/>
                <a:t>中汇报人工工时</a:t>
              </a:r>
              <a:endParaRPr lang="en-US" sz="18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采购</a:t>
            </a:r>
            <a:r>
              <a:rPr lang="en-US" dirty="0" smtClean="0"/>
              <a:t>: </a:t>
            </a:r>
            <a:r>
              <a:rPr lang="zh-CN" altLang="en-US" dirty="0" smtClean="0"/>
              <a:t>供应商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graphicFrame>
        <p:nvGraphicFramePr>
          <p:cNvPr id="151812" name="Group 260"/>
          <p:cNvGraphicFramePr>
            <a:graphicFrameLocks noGrp="1"/>
          </p:cNvGraphicFramePr>
          <p:nvPr/>
        </p:nvGraphicFramePr>
        <p:xfrm>
          <a:off x="1828800" y="16889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6001 Mouse Pad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813" name="Group 261"/>
          <p:cNvGraphicFramePr>
            <a:graphicFrameLocks noGrp="1"/>
          </p:cNvGraphicFramePr>
          <p:nvPr/>
        </p:nvGraphicFramePr>
        <p:xfrm>
          <a:off x="1828800" y="36701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60018 Dust Cover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制造</a:t>
            </a:r>
            <a:r>
              <a:rPr lang="en-US" dirty="0" smtClean="0"/>
              <a:t>: </a:t>
            </a:r>
            <a:r>
              <a:rPr lang="zh-CN" altLang="en-US" dirty="0" smtClean="0"/>
              <a:t>差异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903288" y="1271745"/>
            <a:ext cx="7321550" cy="4570412"/>
          </a:xfrm>
          <a:prstGeom prst="rect">
            <a:avLst/>
          </a:prstGeom>
          <a:solidFill>
            <a:srgbClr val="D9E5E2"/>
          </a:solidFill>
          <a:ln w="127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47625" tIns="22860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zh-CN" altLang="en-US" sz="1800" dirty="0" smtClean="0">
                <a:solidFill>
                  <a:srgbClr val="507269"/>
                </a:solidFill>
                <a:latin typeface="+mj-lt"/>
              </a:rPr>
              <a:t>差异</a:t>
            </a:r>
            <a:r>
              <a:rPr lang="en-US" sz="2000" dirty="0">
                <a:solidFill>
                  <a:srgbClr val="507269"/>
                </a:solidFill>
                <a:latin typeface="+mj-lt"/>
              </a:rPr>
              <a:t>	        </a:t>
            </a:r>
            <a:r>
              <a:rPr lang="zh-CN" altLang="en-US" sz="2000" dirty="0" smtClean="0">
                <a:solidFill>
                  <a:srgbClr val="507269"/>
                </a:solidFill>
                <a:latin typeface="+mj-lt"/>
              </a:rPr>
              <a:t>被计算</a:t>
            </a:r>
            <a:endParaRPr lang="en-US" sz="2000" dirty="0">
              <a:solidFill>
                <a:srgbClr val="507269"/>
              </a:solidFill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Labor Rate and Usage Variance		Shop Floor or Repetitive </a:t>
            </a:r>
            <a:r>
              <a:rPr lang="en-US" sz="1500" dirty="0" smtClean="0">
                <a:latin typeface="+mj-lt"/>
              </a:rPr>
              <a:t>	Feedback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Rate Variance		Subcontract Purchase Order </a:t>
            </a:r>
            <a:r>
              <a:rPr lang="en-US" sz="1500" dirty="0" smtClean="0">
                <a:latin typeface="+mj-lt"/>
              </a:rPr>
              <a:t>	Receipt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397375" y="17718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397375" y="3089432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397375" y="2646520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397375" y="22036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74761" name="Group 18"/>
          <p:cNvGrpSpPr>
            <a:grpSpLocks/>
          </p:cNvGrpSpPr>
          <p:nvPr/>
        </p:nvGrpSpPr>
        <p:grpSpPr bwMode="auto">
          <a:xfrm>
            <a:off x="4395788" y="3583145"/>
            <a:ext cx="642937" cy="1754187"/>
            <a:chOff x="2769" y="2459"/>
            <a:chExt cx="405" cy="110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278537" name="Rectangle 9"/>
            <p:cNvSpPr>
              <a:spLocks noChangeArrowheads="1"/>
            </p:cNvSpPr>
            <p:nvPr/>
          </p:nvSpPr>
          <p:spPr bwMode="auto">
            <a:xfrm>
              <a:off x="2769" y="2459"/>
              <a:ext cx="199" cy="1105"/>
            </a:xfrm>
            <a:prstGeom prst="rect">
              <a:avLst/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33" name="AutoShape 5"/>
            <p:cNvSpPr>
              <a:spLocks noChangeArrowheads="1"/>
            </p:cNvSpPr>
            <p:nvPr/>
          </p:nvSpPr>
          <p:spPr bwMode="auto">
            <a:xfrm>
              <a:off x="2963" y="2653"/>
              <a:ext cx="211" cy="276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查看员工记录</a:t>
            </a:r>
            <a:endParaRPr lang="en-US" dirty="0" smtClean="0"/>
          </a:p>
        </p:txBody>
      </p:sp>
      <p:sp>
        <p:nvSpPr>
          <p:cNvPr id="757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pic>
        <p:nvPicPr>
          <p:cNvPr id="757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1080324"/>
            <a:ext cx="694372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定义控制设置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QS-PR-690</a:t>
            </a:r>
          </a:p>
        </p:txBody>
      </p:sp>
      <p:sp>
        <p:nvSpPr>
          <p:cNvPr id="7680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6285" y="2000428"/>
            <a:ext cx="6371429" cy="2857143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创建加工单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下达加工单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sp>
        <p:nvSpPr>
          <p:cNvPr id="7885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1075070"/>
            <a:ext cx="7066667" cy="5009524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查看领料单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4857" y="1523173"/>
            <a:ext cx="6114286" cy="4019048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查看工艺流程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sp>
        <p:nvSpPr>
          <p:cNvPr id="80901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6761" y="884593"/>
            <a:ext cx="5990477" cy="5390477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查看加工单状态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sp>
        <p:nvSpPr>
          <p:cNvPr id="81926" name="Rectangle 5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380" y="1929000"/>
            <a:ext cx="8095239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发放组件</a:t>
            </a:r>
            <a:endParaRPr lang="en-US" dirty="0" smtClean="0"/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QS-PR-745</a:t>
            </a:r>
          </a:p>
        </p:txBody>
      </p:sp>
      <p:sp>
        <p:nvSpPr>
          <p:cNvPr id="8294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666" y="2195279"/>
            <a:ext cx="8066667" cy="2542857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发放组件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QS-PR-750</a:t>
            </a:r>
          </a:p>
        </p:txBody>
      </p:sp>
      <p:sp>
        <p:nvSpPr>
          <p:cNvPr id="8397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857" y="960978"/>
            <a:ext cx="8514286" cy="52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采购</a:t>
            </a:r>
            <a:r>
              <a:rPr lang="en-US" dirty="0" smtClean="0"/>
              <a:t>: </a:t>
            </a:r>
            <a:r>
              <a:rPr lang="zh-CN" altLang="en-US" dirty="0" smtClean="0"/>
              <a:t>申请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402488" y="1006789"/>
            <a:ext cx="6329362" cy="4995863"/>
            <a:chOff x="1166813" y="1647825"/>
            <a:chExt cx="6329362" cy="4995863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166813" y="1647825"/>
              <a:ext cx="1379537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800" dirty="0" smtClean="0">
                  <a:latin typeface="+mj-lt"/>
                </a:rPr>
                <a:t>申请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5943600" y="5835650"/>
              <a:ext cx="1552575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zh-CN" altLang="en-US" sz="1800" dirty="0" smtClean="0">
                  <a:latin typeface="+mj-lt"/>
                </a:rPr>
                <a:t>采购单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>
              <a:off x="4040188" y="3100388"/>
              <a:ext cx="938212" cy="804862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4040188" y="4470400"/>
              <a:ext cx="938212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4041775" y="5838825"/>
              <a:ext cx="938213" cy="804863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1" name="AutoShape 9"/>
            <p:cNvCxnSpPr>
              <a:cxnSpLocks noChangeShapeType="1"/>
              <a:stCxn id="153617" idx="2"/>
              <a:endCxn id="13318" idx="0"/>
            </p:cNvCxnSpPr>
            <p:nvPr/>
          </p:nvCxnSpPr>
          <p:spPr bwMode="auto">
            <a:xfrm flipH="1">
              <a:off x="4510088" y="2535238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2" name="AutoShape 10"/>
            <p:cNvCxnSpPr>
              <a:cxnSpLocks noChangeShapeType="1"/>
              <a:stCxn id="13318" idx="2"/>
              <a:endCxn id="13319" idx="0"/>
            </p:cNvCxnSpPr>
            <p:nvPr/>
          </p:nvCxnSpPr>
          <p:spPr bwMode="auto">
            <a:xfrm>
              <a:off x="4510088" y="3905250"/>
              <a:ext cx="0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3" name="AutoShape 11"/>
            <p:cNvCxnSpPr>
              <a:cxnSpLocks noChangeShapeType="1"/>
              <a:stCxn id="13319" idx="2"/>
              <a:endCxn id="13320" idx="0"/>
            </p:cNvCxnSpPr>
            <p:nvPr/>
          </p:nvCxnSpPr>
          <p:spPr bwMode="auto">
            <a:xfrm>
              <a:off x="4510088" y="5273675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4" name="AutoShape 12"/>
            <p:cNvCxnSpPr>
              <a:cxnSpLocks noChangeShapeType="1"/>
              <a:stCxn id="13320" idx="1"/>
              <a:endCxn id="13319" idx="1"/>
            </p:cNvCxnSpPr>
            <p:nvPr/>
          </p:nvCxnSpPr>
          <p:spPr bwMode="auto">
            <a:xfrm rot="10800000">
              <a:off x="4040188" y="4873625"/>
              <a:ext cx="1587" cy="1368425"/>
            </a:xfrm>
            <a:prstGeom prst="bentConnector3">
              <a:avLst>
                <a:gd name="adj1" fmla="val 145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5" name="AutoShape 13"/>
            <p:cNvCxnSpPr>
              <a:cxnSpLocks noChangeShapeType="1"/>
              <a:stCxn id="13319" idx="1"/>
              <a:endCxn id="13318" idx="1"/>
            </p:cNvCxnSpPr>
            <p:nvPr/>
          </p:nvCxnSpPr>
          <p:spPr bwMode="auto">
            <a:xfrm rot="10800000" flipH="1">
              <a:off x="4040188" y="3503613"/>
              <a:ext cx="1587" cy="1370012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6" name="AutoShape 14"/>
            <p:cNvCxnSpPr>
              <a:cxnSpLocks noChangeShapeType="1"/>
              <a:stCxn id="13318" idx="1"/>
              <a:endCxn id="153617" idx="1"/>
            </p:cNvCxnSpPr>
            <p:nvPr/>
          </p:nvCxnSpPr>
          <p:spPr bwMode="auto">
            <a:xfrm rot="10800000" flipH="1">
              <a:off x="4040188" y="2133600"/>
              <a:ext cx="1587" cy="1370013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>
              <a:off x="2562225" y="1803400"/>
              <a:ext cx="1855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17" name="AutoShape 17"/>
            <p:cNvSpPr>
              <a:spLocks noChangeArrowheads="1"/>
            </p:cNvSpPr>
            <p:nvPr/>
          </p:nvSpPr>
          <p:spPr bwMode="auto">
            <a:xfrm>
              <a:off x="4041775" y="1731963"/>
              <a:ext cx="938213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Text Box 18"/>
            <p:cNvSpPr txBox="1">
              <a:spLocks noChangeArrowheads="1"/>
            </p:cNvSpPr>
            <p:nvPr/>
          </p:nvSpPr>
          <p:spPr bwMode="auto">
            <a:xfrm>
              <a:off x="2522538" y="2157413"/>
              <a:ext cx="843501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800" dirty="0" smtClean="0">
                  <a:latin typeface="+mj-lt"/>
                </a:rPr>
                <a:t>批准</a:t>
              </a:r>
              <a:r>
                <a:rPr lang="en-US" sz="1800" dirty="0" smtClean="0">
                  <a:latin typeface="+mj-lt"/>
                </a:rPr>
                <a:t> </a:t>
              </a:r>
              <a:r>
                <a:rPr lang="en-US" sz="1800" dirty="0">
                  <a:latin typeface="+mj-lt"/>
                </a:rPr>
                <a:t>1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2503488" y="3198813"/>
              <a:ext cx="843501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800" dirty="0" smtClean="0"/>
                <a:t>批准</a:t>
              </a:r>
              <a:r>
                <a:rPr lang="en-US" sz="1800" dirty="0" smtClean="0">
                  <a:latin typeface="+mj-lt"/>
                </a:rPr>
                <a:t> </a:t>
              </a:r>
              <a:r>
                <a:rPr lang="en-US" sz="1800" dirty="0">
                  <a:latin typeface="+mj-lt"/>
                </a:rPr>
                <a:t>2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2513013" y="4578350"/>
              <a:ext cx="843501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800" dirty="0" smtClean="0"/>
                <a:t>批准</a:t>
              </a:r>
              <a:r>
                <a:rPr lang="en-US" sz="1800" dirty="0" smtClean="0">
                  <a:latin typeface="+mj-lt"/>
                </a:rPr>
                <a:t> </a:t>
              </a:r>
              <a:r>
                <a:rPr lang="en-US" sz="1800" dirty="0">
                  <a:latin typeface="+mj-lt"/>
                </a:rPr>
                <a:t>3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2503488" y="5948363"/>
              <a:ext cx="843501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800" dirty="0" smtClean="0"/>
                <a:t>批准</a:t>
              </a:r>
              <a:r>
                <a:rPr lang="en-US" sz="1800" dirty="0" smtClean="0">
                  <a:latin typeface="+mj-lt"/>
                </a:rPr>
                <a:t> </a:t>
              </a:r>
              <a:r>
                <a:rPr lang="en-US" sz="1800" dirty="0">
                  <a:latin typeface="+mj-lt"/>
                </a:rPr>
                <a:t>4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271963" y="5326063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cxnSp>
          <p:nvCxnSpPr>
            <p:cNvPr id="13334" name="AutoShape 23"/>
            <p:cNvCxnSpPr>
              <a:cxnSpLocks noChangeShapeType="1"/>
              <a:stCxn id="13320" idx="3"/>
              <a:endCxn id="13317" idx="1"/>
            </p:cNvCxnSpPr>
            <p:nvPr/>
          </p:nvCxnSpPr>
          <p:spPr bwMode="auto">
            <a:xfrm flipV="1">
              <a:off x="4979988" y="6229350"/>
              <a:ext cx="949325" cy="127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3335" name="Text Box 24"/>
            <p:cNvSpPr txBox="1">
              <a:spLocks noChangeArrowheads="1"/>
            </p:cNvSpPr>
            <p:nvPr/>
          </p:nvSpPr>
          <p:spPr bwMode="auto">
            <a:xfrm>
              <a:off x="5164138" y="60658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6" name="Text Box 25"/>
            <p:cNvSpPr txBox="1">
              <a:spLocks noChangeArrowheads="1"/>
            </p:cNvSpPr>
            <p:nvPr/>
          </p:nvSpPr>
          <p:spPr bwMode="auto">
            <a:xfrm>
              <a:off x="3627438" y="5326063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7" name="Text Box 26"/>
            <p:cNvSpPr txBox="1">
              <a:spLocks noChangeArrowheads="1"/>
            </p:cNvSpPr>
            <p:nvPr/>
          </p:nvSpPr>
          <p:spPr bwMode="auto">
            <a:xfrm>
              <a:off x="3598863" y="3943350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8" name="Text Box 27"/>
            <p:cNvSpPr txBox="1">
              <a:spLocks noChangeArrowheads="1"/>
            </p:cNvSpPr>
            <p:nvPr/>
          </p:nvSpPr>
          <p:spPr bwMode="auto">
            <a:xfrm>
              <a:off x="4275138" y="25860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9" name="Text Box 28"/>
            <p:cNvSpPr txBox="1">
              <a:spLocks noChangeArrowheads="1"/>
            </p:cNvSpPr>
            <p:nvPr/>
          </p:nvSpPr>
          <p:spPr bwMode="auto">
            <a:xfrm>
              <a:off x="4316413" y="3943350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40" name="Line 29"/>
            <p:cNvSpPr>
              <a:spLocks noChangeShapeType="1"/>
            </p:cNvSpPr>
            <p:nvPr/>
          </p:nvSpPr>
          <p:spPr bwMode="auto">
            <a:xfrm flipV="1">
              <a:off x="3854450" y="5773738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1" name="Line 30"/>
            <p:cNvSpPr>
              <a:spLocks noChangeShapeType="1"/>
            </p:cNvSpPr>
            <p:nvPr/>
          </p:nvSpPr>
          <p:spPr bwMode="auto">
            <a:xfrm flipV="1">
              <a:off x="3852863" y="4881563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2" name="Line 31"/>
            <p:cNvSpPr>
              <a:spLocks noChangeShapeType="1"/>
            </p:cNvSpPr>
            <p:nvPr/>
          </p:nvSpPr>
          <p:spPr bwMode="auto">
            <a:xfrm flipV="1">
              <a:off x="3852863" y="4332288"/>
              <a:ext cx="0" cy="268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3" name="Line 32"/>
            <p:cNvSpPr>
              <a:spLocks noChangeShapeType="1"/>
            </p:cNvSpPr>
            <p:nvPr/>
          </p:nvSpPr>
          <p:spPr bwMode="auto">
            <a:xfrm flipV="1">
              <a:off x="3852863" y="3549650"/>
              <a:ext cx="0" cy="268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44" name="Group 33"/>
            <p:cNvGrpSpPr>
              <a:grpSpLocks/>
            </p:cNvGrpSpPr>
            <p:nvPr/>
          </p:nvGrpSpPr>
          <p:grpSpPr bwMode="auto">
            <a:xfrm>
              <a:off x="3616327" y="2193925"/>
              <a:ext cx="550396" cy="1125538"/>
              <a:chOff x="2046" y="873"/>
              <a:chExt cx="421" cy="821"/>
            </a:xfrm>
          </p:grpSpPr>
          <p:sp>
            <p:nvSpPr>
              <p:cNvPr id="13345" name="Text Box 34"/>
              <p:cNvSpPr txBox="1">
                <a:spLocks noChangeArrowheads="1"/>
              </p:cNvSpPr>
              <p:nvPr/>
            </p:nvSpPr>
            <p:spPr bwMode="auto">
              <a:xfrm>
                <a:off x="2046" y="1158"/>
                <a:ext cx="421" cy="2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NO</a:t>
                </a:r>
              </a:p>
            </p:txBody>
          </p:sp>
          <p:sp>
            <p:nvSpPr>
              <p:cNvPr id="13346" name="Line 35"/>
              <p:cNvSpPr>
                <a:spLocks noChangeShapeType="1"/>
              </p:cNvSpPr>
              <p:nvPr/>
            </p:nvSpPr>
            <p:spPr bwMode="auto">
              <a:xfrm flipV="1">
                <a:off x="2228" y="1499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47" name="Line 36"/>
              <p:cNvSpPr>
                <a:spLocks noChangeShapeType="1"/>
              </p:cNvSpPr>
              <p:nvPr/>
            </p:nvSpPr>
            <p:spPr bwMode="auto">
              <a:xfrm flipV="1">
                <a:off x="2227" y="873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加工单组件发放</a:t>
            </a:r>
            <a:endParaRPr lang="en-US" dirty="0" smtClean="0"/>
          </a:p>
        </p:txBody>
      </p:sp>
      <p:sp>
        <p:nvSpPr>
          <p:cNvPr id="8499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QS-PR-751</a:t>
            </a:r>
          </a:p>
        </p:txBody>
      </p:sp>
      <p:sp>
        <p:nvSpPr>
          <p:cNvPr id="8499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857" y="1003447"/>
            <a:ext cx="8514286" cy="5190477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加工单组件发放</a:t>
            </a:r>
            <a:endParaRPr lang="en-US" dirty="0" smtClean="0"/>
          </a:p>
        </p:txBody>
      </p:sp>
      <p:sp>
        <p:nvSpPr>
          <p:cNvPr id="8601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095" y="1098879"/>
            <a:ext cx="8723810" cy="496190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非标准组件发放</a:t>
            </a:r>
            <a:endParaRPr lang="en-US" dirty="0" smtClean="0"/>
          </a:p>
        </p:txBody>
      </p:sp>
      <p:sp>
        <p:nvSpPr>
          <p:cNvPr id="870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QS-PR-759</a:t>
            </a:r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285" y="932697"/>
            <a:ext cx="8771429" cy="5200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记录人工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sp>
        <p:nvSpPr>
          <p:cNvPr id="8806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190" y="908887"/>
            <a:ext cx="7847620" cy="5247619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查看库存</a:t>
            </a:r>
            <a:endParaRPr lang="en-US" dirty="0" smtClean="0"/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QS-PR-765</a:t>
            </a:r>
          </a:p>
        </p:txBody>
      </p:sp>
      <p:pic>
        <p:nvPicPr>
          <p:cNvPr id="8909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988491"/>
            <a:ext cx="77343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查看人工事务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sp>
        <p:nvSpPr>
          <p:cNvPr id="9011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8666" y="1637555"/>
            <a:ext cx="5866667" cy="3771429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查看加工单工艺工序状态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714" y="909081"/>
            <a:ext cx="8628572" cy="5209524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收货和关闭加工单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sp>
        <p:nvSpPr>
          <p:cNvPr id="9216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952" y="1061074"/>
            <a:ext cx="7838096" cy="4980953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r>
              <a:rPr lang="en-US" dirty="0" smtClean="0"/>
              <a:t>: </a:t>
            </a:r>
            <a:r>
              <a:rPr lang="zh-CN" altLang="en-US" dirty="0" smtClean="0"/>
              <a:t>加工单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42950" y="3065463"/>
            <a:ext cx="7459663" cy="820737"/>
            <a:chOff x="742950" y="3065463"/>
            <a:chExt cx="7459663" cy="820737"/>
          </a:xfrm>
        </p:grpSpPr>
        <p:sp>
          <p:nvSpPr>
            <p:cNvPr id="601100" name="Rectangle 12"/>
            <p:cNvSpPr>
              <a:spLocks noChangeArrowheads="1"/>
            </p:cNvSpPr>
            <p:nvPr/>
          </p:nvSpPr>
          <p:spPr bwMode="auto">
            <a:xfrm>
              <a:off x="7429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创建加工单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93189" name="Line 14"/>
            <p:cNvSpPr>
              <a:spLocks noChangeShapeType="1"/>
            </p:cNvSpPr>
            <p:nvPr/>
          </p:nvSpPr>
          <p:spPr bwMode="auto">
            <a:xfrm flipH="1">
              <a:off x="19018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3" name="Rectangle 15"/>
            <p:cNvSpPr>
              <a:spLocks noChangeArrowheads="1"/>
            </p:cNvSpPr>
            <p:nvPr/>
          </p:nvSpPr>
          <p:spPr bwMode="auto">
            <a:xfrm>
              <a:off x="23225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加工单下达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93191" name="Line 16"/>
            <p:cNvSpPr>
              <a:spLocks noChangeShapeType="1"/>
            </p:cNvSpPr>
            <p:nvPr/>
          </p:nvSpPr>
          <p:spPr bwMode="auto">
            <a:xfrm flipH="1">
              <a:off x="34766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5" name="Rectangle 17"/>
            <p:cNvSpPr>
              <a:spLocks noChangeArrowheads="1"/>
            </p:cNvSpPr>
            <p:nvPr/>
          </p:nvSpPr>
          <p:spPr bwMode="auto">
            <a:xfrm>
              <a:off x="38973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发放组件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93193" name="Line 21"/>
            <p:cNvSpPr>
              <a:spLocks noChangeShapeType="1"/>
            </p:cNvSpPr>
            <p:nvPr/>
          </p:nvSpPr>
          <p:spPr bwMode="auto">
            <a:xfrm flipH="1">
              <a:off x="5062538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0" name="Rectangle 22"/>
            <p:cNvSpPr>
              <a:spLocks noChangeArrowheads="1"/>
            </p:cNvSpPr>
            <p:nvPr/>
          </p:nvSpPr>
          <p:spPr bwMode="auto">
            <a:xfrm>
              <a:off x="5483225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汇报人工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93195" name="Line 27"/>
            <p:cNvSpPr>
              <a:spLocks noChangeShapeType="1"/>
            </p:cNvSpPr>
            <p:nvPr/>
          </p:nvSpPr>
          <p:spPr bwMode="auto">
            <a:xfrm flipH="1">
              <a:off x="6634163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6" name="Rectangle 28"/>
            <p:cNvSpPr>
              <a:spLocks noChangeArrowheads="1"/>
            </p:cNvSpPr>
            <p:nvPr/>
          </p:nvSpPr>
          <p:spPr bwMode="auto">
            <a:xfrm>
              <a:off x="70548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收货和关闭</a:t>
              </a:r>
              <a:endParaRPr lang="en-US" altLang="zh-CN" sz="120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加工单</a:t>
              </a:r>
              <a:endParaRPr lang="en-US" sz="12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 6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申请处理流程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7509" y="1764575"/>
            <a:ext cx="8189913" cy="3363913"/>
            <a:chOff x="542925" y="2000250"/>
            <a:chExt cx="8189913" cy="3363913"/>
          </a:xfrm>
        </p:grpSpPr>
        <p:sp>
          <p:nvSpPr>
            <p:cNvPr id="14339" name="Rectangle 31"/>
            <p:cNvSpPr>
              <a:spLocks noChangeArrowheads="1"/>
            </p:cNvSpPr>
            <p:nvPr/>
          </p:nvSpPr>
          <p:spPr bwMode="auto">
            <a:xfrm>
              <a:off x="3922713" y="3594100"/>
              <a:ext cx="4810125" cy="1338263"/>
            </a:xfrm>
            <a:prstGeom prst="rect">
              <a:avLst/>
            </a:prstGeom>
            <a:solidFill>
              <a:srgbClr val="E5E1DA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4341" name="Group 17"/>
            <p:cNvGrpSpPr>
              <a:grpSpLocks/>
            </p:cNvGrpSpPr>
            <p:nvPr/>
          </p:nvGrpSpPr>
          <p:grpSpPr bwMode="auto">
            <a:xfrm>
              <a:off x="542925" y="2000250"/>
              <a:ext cx="2636838" cy="3363913"/>
              <a:chOff x="270" y="600"/>
              <a:chExt cx="1661" cy="2119"/>
            </a:xfrm>
          </p:grpSpPr>
          <p:sp>
            <p:nvSpPr>
              <p:cNvPr id="145426" name="Rectangle 18"/>
              <p:cNvSpPr>
                <a:spLocks noChangeArrowheads="1"/>
              </p:cNvSpPr>
              <p:nvPr/>
            </p:nvSpPr>
            <p:spPr bwMode="auto">
              <a:xfrm>
                <a:off x="270" y="60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zh-CN" altLang="en-US" sz="1400" dirty="0" smtClean="0">
                    <a:latin typeface="+mj-lt"/>
                  </a:rPr>
                  <a:t>批准</a:t>
                </a:r>
                <a:r>
                  <a:rPr lang="en-US" sz="1400" dirty="0" smtClean="0">
                    <a:latin typeface="+mj-lt"/>
                  </a:rPr>
                  <a:t> </a:t>
                </a:r>
                <a:r>
                  <a:rPr lang="en-US" sz="1400" dirty="0">
                    <a:latin typeface="+mj-lt"/>
                  </a:rPr>
                  <a:t>MRP </a:t>
                </a:r>
                <a:br>
                  <a:rPr lang="en-US" sz="1400" dirty="0">
                    <a:latin typeface="+mj-lt"/>
                  </a:rPr>
                </a:br>
                <a:r>
                  <a:rPr lang="zh-CN" altLang="en-US" sz="1400" dirty="0" smtClean="0">
                    <a:latin typeface="+mj-lt"/>
                  </a:rPr>
                  <a:t>计划订单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349" name="Line 19"/>
              <p:cNvSpPr>
                <a:spLocks noChangeShapeType="1"/>
              </p:cNvSpPr>
              <p:nvPr/>
            </p:nvSpPr>
            <p:spPr bwMode="auto">
              <a:xfrm>
                <a:off x="1108" y="980"/>
                <a:ext cx="0" cy="19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28" name="Rectangle 20"/>
              <p:cNvSpPr>
                <a:spLocks noChangeArrowheads="1"/>
              </p:cNvSpPr>
              <p:nvPr/>
            </p:nvSpPr>
            <p:spPr bwMode="auto">
              <a:xfrm>
                <a:off x="270" y="117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zh-CN" altLang="en-US" sz="1400" dirty="0" smtClean="0">
                    <a:latin typeface="+mj-lt"/>
                  </a:rPr>
                  <a:t>输入</a:t>
                </a:r>
                <a:r>
                  <a:rPr lang="en-US" sz="1400" dirty="0" smtClean="0">
                    <a:latin typeface="+mj-lt"/>
                  </a:rPr>
                  <a:t>/</a:t>
                </a:r>
                <a:r>
                  <a:rPr lang="zh-CN" altLang="en-US" sz="1400" dirty="0" smtClean="0">
                    <a:latin typeface="+mj-lt"/>
                  </a:rPr>
                  <a:t>维护</a:t>
                </a:r>
                <a:r>
                  <a:rPr lang="en-US" sz="1400" dirty="0">
                    <a:latin typeface="+mj-lt"/>
                  </a:rPr>
                  <a:t/>
                </a:r>
                <a:br>
                  <a:rPr lang="en-US" sz="1400" dirty="0">
                    <a:latin typeface="+mj-lt"/>
                  </a:rPr>
                </a:br>
                <a:r>
                  <a:rPr lang="zh-CN" altLang="en-US" sz="1400" dirty="0" smtClean="0">
                    <a:latin typeface="+mj-lt"/>
                  </a:rPr>
                  <a:t>采购申请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351" name="Line 21"/>
              <p:cNvSpPr>
                <a:spLocks noChangeShapeType="1"/>
              </p:cNvSpPr>
              <p:nvPr/>
            </p:nvSpPr>
            <p:spPr bwMode="auto">
              <a:xfrm>
                <a:off x="1108" y="1553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30" name="Rectangle 22"/>
              <p:cNvSpPr>
                <a:spLocks noChangeArrowheads="1"/>
              </p:cNvSpPr>
              <p:nvPr/>
            </p:nvSpPr>
            <p:spPr bwMode="auto">
              <a:xfrm>
                <a:off x="270" y="1744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zh-CN" altLang="en-US" sz="1400" dirty="0" smtClean="0">
                    <a:latin typeface="+mj-lt"/>
                  </a:rPr>
                  <a:t>采购申请</a:t>
                </a:r>
                <a:r>
                  <a:rPr lang="en-US" sz="1400" dirty="0">
                    <a:latin typeface="+mj-lt"/>
                  </a:rPr>
                  <a:t/>
                </a:r>
                <a:br>
                  <a:rPr lang="en-US" sz="1400" dirty="0">
                    <a:latin typeface="+mj-lt"/>
                  </a:rPr>
                </a:br>
                <a:r>
                  <a:rPr lang="zh-CN" altLang="en-US" sz="1400" dirty="0" smtClean="0">
                    <a:latin typeface="+mj-lt"/>
                  </a:rPr>
                  <a:t>批准流程</a:t>
                </a:r>
                <a:r>
                  <a:rPr lang="en-US" sz="1400" dirty="0" smtClean="0">
                    <a:latin typeface="+mj-lt"/>
                  </a:rPr>
                  <a:t>(</a:t>
                </a:r>
                <a:r>
                  <a:rPr lang="zh-CN" altLang="en-US" sz="1400" dirty="0" smtClean="0">
                    <a:latin typeface="+mj-lt"/>
                  </a:rPr>
                  <a:t>可选</a:t>
                </a:r>
                <a:r>
                  <a:rPr lang="en-US" sz="1400" dirty="0" smtClean="0">
                    <a:latin typeface="+mj-lt"/>
                  </a:rPr>
                  <a:t>)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5431" name="Rectangle 23"/>
              <p:cNvSpPr>
                <a:spLocks noChangeArrowheads="1"/>
              </p:cNvSpPr>
              <p:nvPr/>
            </p:nvSpPr>
            <p:spPr bwMode="auto">
              <a:xfrm>
                <a:off x="270" y="2338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zh-CN" altLang="en-US" sz="1400" dirty="0" smtClean="0"/>
                  <a:t>输入</a:t>
                </a:r>
                <a:r>
                  <a:rPr lang="en-US" sz="1400" dirty="0" smtClean="0"/>
                  <a:t>/</a:t>
                </a:r>
                <a:r>
                  <a:rPr lang="zh-CN" altLang="en-US" sz="1400" dirty="0" smtClean="0"/>
                  <a:t>维护</a:t>
                </a:r>
                <a:r>
                  <a:rPr lang="en-US" sz="1400" dirty="0">
                    <a:latin typeface="+mj-lt"/>
                  </a:rPr>
                  <a:t/>
                </a:r>
                <a:br>
                  <a:rPr lang="en-US" sz="1400" dirty="0">
                    <a:latin typeface="+mj-lt"/>
                  </a:rPr>
                </a:br>
                <a:r>
                  <a:rPr lang="zh-CN" altLang="en-US" sz="1400" dirty="0" smtClean="0">
                    <a:latin typeface="+mj-lt"/>
                  </a:rPr>
                  <a:t>采购单</a:t>
                </a:r>
                <a:r>
                  <a:rPr lang="en-US" sz="1400" dirty="0" smtClean="0">
                    <a:latin typeface="+mj-lt"/>
                  </a:rPr>
                  <a:t>/</a:t>
                </a:r>
                <a:r>
                  <a:rPr lang="zh-CN" altLang="en-US" sz="1400" dirty="0" smtClean="0">
                    <a:latin typeface="+mj-lt"/>
                  </a:rPr>
                  <a:t>协议采购单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354" name="Line 24"/>
              <p:cNvSpPr>
                <a:spLocks noChangeShapeType="1"/>
              </p:cNvSpPr>
              <p:nvPr/>
            </p:nvSpPr>
            <p:spPr bwMode="auto">
              <a:xfrm>
                <a:off x="1108" y="2137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5433" name="Rectangle 25"/>
            <p:cNvSpPr>
              <a:spLocks noChangeArrowheads="1"/>
            </p:cNvSpPr>
            <p:nvPr/>
          </p:nvSpPr>
          <p:spPr bwMode="auto">
            <a:xfrm>
              <a:off x="4152900" y="379095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打印批准文档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43" name="Line 26"/>
            <p:cNvSpPr>
              <a:spLocks noChangeShapeType="1"/>
            </p:cNvSpPr>
            <p:nvPr/>
          </p:nvSpPr>
          <p:spPr bwMode="auto">
            <a:xfrm flipH="1">
              <a:off x="53117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57324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批准申请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45" name="Line 28"/>
            <p:cNvSpPr>
              <a:spLocks noChangeShapeType="1"/>
            </p:cNvSpPr>
            <p:nvPr/>
          </p:nvSpPr>
          <p:spPr bwMode="auto">
            <a:xfrm flipH="1">
              <a:off x="68865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7" name="Rectangle 29"/>
            <p:cNvSpPr>
              <a:spLocks noChangeArrowheads="1"/>
            </p:cNvSpPr>
            <p:nvPr/>
          </p:nvSpPr>
          <p:spPr bwMode="auto">
            <a:xfrm>
              <a:off x="73072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打印批准的</a:t>
              </a:r>
              <a:endParaRPr lang="en-US" altLang="zh-CN" sz="120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200" dirty="0" smtClean="0">
                  <a:latin typeface="+mj-lt"/>
                </a:rPr>
                <a:t>申请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347" name="AutoShape 32"/>
            <p:cNvSpPr>
              <a:spLocks noChangeArrowheads="1"/>
            </p:cNvSpPr>
            <p:nvPr/>
          </p:nvSpPr>
          <p:spPr bwMode="auto">
            <a:xfrm rot="5400000" flipV="1">
              <a:off x="3194844" y="3872707"/>
              <a:ext cx="968375" cy="68738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销售订单，发票。应收账款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zh-CN" altLang="en-US" dirty="0" smtClean="0"/>
              <a:t>关键概念</a:t>
            </a:r>
            <a:r>
              <a:rPr lang="en-US" dirty="0" smtClean="0"/>
              <a:t>: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销售订单工作流程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文档布局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存货备料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领料单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发货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发票管理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生效日期</a:t>
            </a:r>
            <a:endParaRPr lang="en-US" sz="2000" dirty="0" smtClean="0"/>
          </a:p>
          <a:p>
            <a:pPr eaLnBrk="1" hangingPunct="1"/>
            <a:r>
              <a:rPr lang="en-US" sz="2400" dirty="0" smtClean="0"/>
              <a:t> </a:t>
            </a:r>
            <a:r>
              <a:rPr lang="zh-CN" altLang="en-US" sz="2400" dirty="0" smtClean="0"/>
              <a:t>实例</a:t>
            </a:r>
            <a:endParaRPr lang="en-US" sz="24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创建客户记录，定义控制设置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输入销售订单，打印销售订单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发货销售订单，打印和过账发票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输入付款</a:t>
            </a:r>
            <a:endParaRPr lang="en-US" altLang="zh-CN" sz="20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 </a:t>
            </a:r>
            <a:r>
              <a:rPr lang="zh-CN" altLang="en-US" sz="2800" dirty="0" smtClean="0"/>
              <a:t>练习</a:t>
            </a:r>
            <a:endParaRPr lang="en-US" sz="28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销售订单</a:t>
            </a:r>
            <a:r>
              <a:rPr lang="en-US" dirty="0" smtClean="0"/>
              <a:t>: </a:t>
            </a:r>
            <a:r>
              <a:rPr lang="zh-CN" altLang="en-US" dirty="0" smtClean="0"/>
              <a:t>主题</a:t>
            </a:r>
            <a:endParaRPr lang="en-US" dirty="0" smtClean="0"/>
          </a:p>
        </p:txBody>
      </p:sp>
      <p:sp>
        <p:nvSpPr>
          <p:cNvPr id="962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描述基本销售订单处理流程</a:t>
            </a:r>
          </a:p>
          <a:p>
            <a:r>
              <a:rPr lang="zh-CN" altLang="en-US" dirty="0" smtClean="0"/>
              <a:t>解释销售订单文件头，行项目，和订单尾部分中的不同类型的信息</a:t>
            </a:r>
          </a:p>
          <a:p>
            <a:r>
              <a:rPr lang="zh-CN" altLang="en-US" dirty="0" smtClean="0"/>
              <a:t>说明一般和详细的备料之间的差异</a:t>
            </a:r>
          </a:p>
          <a:p>
            <a:r>
              <a:rPr lang="zh-CN" altLang="en-US" dirty="0" smtClean="0"/>
              <a:t>描述基本的发票处理流程</a:t>
            </a:r>
          </a:p>
          <a:p>
            <a:r>
              <a:rPr lang="zh-CN" altLang="en-US" dirty="0" smtClean="0"/>
              <a:t>描述基本的支付处理流程</a:t>
            </a:r>
          </a:p>
          <a:p>
            <a:r>
              <a:rPr lang="zh-CN" altLang="en-US" dirty="0" smtClean="0"/>
              <a:t>输入，打印，和发运销售订单</a:t>
            </a:r>
          </a:p>
          <a:p>
            <a:r>
              <a:rPr lang="zh-CN" altLang="en-US" dirty="0" smtClean="0"/>
              <a:t>打印和过账发票</a:t>
            </a:r>
          </a:p>
          <a:p>
            <a:r>
              <a:rPr lang="zh-CN" altLang="en-US" dirty="0" smtClean="0"/>
              <a:t>记录付款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972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QS-PR-840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销售</a:t>
            </a:r>
            <a:endParaRPr lang="en-US" dirty="0" smtClean="0"/>
          </a:p>
        </p:txBody>
      </p:sp>
      <p:sp>
        <p:nvSpPr>
          <p:cNvPr id="983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QS-PR-845</a:t>
            </a:r>
          </a:p>
        </p:txBody>
      </p:sp>
      <p:pic>
        <p:nvPicPr>
          <p:cNvPr id="98308" name="Picture 5" descr="9 Sale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818629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关键概念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479029" y="911696"/>
            <a:ext cx="4171226" cy="5096796"/>
            <a:chOff x="2874963" y="911696"/>
            <a:chExt cx="4171226" cy="5096796"/>
          </a:xfrm>
        </p:grpSpPr>
        <p:sp>
          <p:nvSpPr>
            <p:cNvPr id="99347" name="Line 43"/>
            <p:cNvSpPr>
              <a:spLocks noChangeShapeType="1"/>
            </p:cNvSpPr>
            <p:nvPr/>
          </p:nvSpPr>
          <p:spPr bwMode="auto">
            <a:xfrm flipH="1">
              <a:off x="4692161" y="3981980"/>
              <a:ext cx="9017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5" name="Line 41"/>
            <p:cNvSpPr>
              <a:spLocks noChangeShapeType="1"/>
            </p:cNvSpPr>
            <p:nvPr/>
          </p:nvSpPr>
          <p:spPr bwMode="auto">
            <a:xfrm>
              <a:off x="3749676" y="5040019"/>
              <a:ext cx="0" cy="2508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4" name="Line 40"/>
            <p:cNvSpPr>
              <a:spLocks noChangeShapeType="1"/>
            </p:cNvSpPr>
            <p:nvPr/>
          </p:nvSpPr>
          <p:spPr bwMode="auto">
            <a:xfrm>
              <a:off x="3740151" y="4210462"/>
              <a:ext cx="0" cy="3016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3" name="Line 39"/>
            <p:cNvSpPr>
              <a:spLocks noChangeShapeType="1"/>
            </p:cNvSpPr>
            <p:nvPr/>
          </p:nvSpPr>
          <p:spPr bwMode="auto">
            <a:xfrm>
              <a:off x="3746501" y="3372282"/>
              <a:ext cx="0" cy="2365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2" name="Line 38"/>
            <p:cNvSpPr>
              <a:spLocks noChangeShapeType="1"/>
            </p:cNvSpPr>
            <p:nvPr/>
          </p:nvSpPr>
          <p:spPr bwMode="auto">
            <a:xfrm>
              <a:off x="3743326" y="2450160"/>
              <a:ext cx="0" cy="2762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1" name="Line 37"/>
            <p:cNvSpPr>
              <a:spLocks noChangeShapeType="1"/>
            </p:cNvSpPr>
            <p:nvPr/>
          </p:nvSpPr>
          <p:spPr bwMode="auto">
            <a:xfrm>
              <a:off x="3743326" y="1596398"/>
              <a:ext cx="0" cy="2127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9333" name="Group 26"/>
            <p:cNvGrpSpPr>
              <a:grpSpLocks/>
            </p:cNvGrpSpPr>
            <p:nvPr/>
          </p:nvGrpSpPr>
          <p:grpSpPr bwMode="auto">
            <a:xfrm>
              <a:off x="3090863" y="4524787"/>
              <a:ext cx="1427163" cy="582612"/>
              <a:chOff x="2193" y="3181"/>
              <a:chExt cx="831" cy="37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99354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5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6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34" name="Rectangle 30"/>
            <p:cNvSpPr>
              <a:spLocks noChangeArrowheads="1"/>
            </p:cNvSpPr>
            <p:nvPr/>
          </p:nvSpPr>
          <p:spPr bwMode="auto">
            <a:xfrm>
              <a:off x="3349626" y="4545425"/>
              <a:ext cx="879475" cy="5277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打印</a:t>
              </a:r>
              <a:endParaRPr lang="en-US" altLang="zh-CN" sz="1600" dirty="0" smtClean="0">
                <a:solidFill>
                  <a:schemeClr val="tx2"/>
                </a:solidFill>
                <a:latin typeface="+mj-lt"/>
              </a:endParaRPr>
            </a:p>
            <a:p>
              <a:pPr algn="ctr" defTabSz="804863" eaLnBrk="0" hangingPunct="0"/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发票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91871" name="Rectangle 31"/>
            <p:cNvSpPr>
              <a:spLocks noChangeArrowheads="1"/>
            </p:cNvSpPr>
            <p:nvPr/>
          </p:nvSpPr>
          <p:spPr bwMode="auto">
            <a:xfrm>
              <a:off x="2878138" y="911696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销售报价</a:t>
              </a:r>
              <a:endParaRPr lang="en-US" altLang="zh-CN" sz="1600" dirty="0" smtClean="0">
                <a:latin typeface="+mj-lt"/>
              </a:endParaRPr>
            </a:p>
            <a:p>
              <a:pPr algn="ctr" defTabSz="804863" eaLnBrk="0" hangingPunct="0">
                <a:defRPr/>
              </a:pPr>
              <a:r>
                <a:rPr lang="en-US" sz="1600" dirty="0" smtClean="0">
                  <a:latin typeface="+mj-lt"/>
                </a:rPr>
                <a:t>(</a:t>
              </a:r>
              <a:r>
                <a:rPr lang="zh-CN" altLang="en-US" sz="1600" dirty="0" smtClean="0">
                  <a:latin typeface="+mj-lt"/>
                </a:rPr>
                <a:t>可选</a:t>
              </a:r>
              <a:r>
                <a:rPr lang="en-US" sz="1600" dirty="0" smtClean="0">
                  <a:latin typeface="+mj-lt"/>
                </a:rPr>
                <a:t>)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91872" name="Rectangle 32"/>
            <p:cNvSpPr>
              <a:spLocks noChangeArrowheads="1"/>
            </p:cNvSpPr>
            <p:nvPr/>
          </p:nvSpPr>
          <p:spPr bwMode="auto">
            <a:xfrm>
              <a:off x="2874963" y="1817355"/>
              <a:ext cx="1733550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销售订单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91873" name="Rectangle 33"/>
            <p:cNvSpPr>
              <a:spLocks noChangeArrowheads="1"/>
            </p:cNvSpPr>
            <p:nvPr/>
          </p:nvSpPr>
          <p:spPr bwMode="auto">
            <a:xfrm>
              <a:off x="2876551" y="2728364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领料</a:t>
              </a:r>
              <a:r>
                <a:rPr lang="en-US" sz="1600" dirty="0" smtClean="0">
                  <a:latin typeface="+mj-lt"/>
                </a:rPr>
                <a:t>/</a:t>
              </a:r>
              <a:r>
                <a:rPr lang="zh-CN" altLang="en-US" sz="1600" dirty="0" smtClean="0">
                  <a:latin typeface="+mj-lt"/>
                </a:rPr>
                <a:t>装箱单</a:t>
              </a:r>
              <a:endParaRPr lang="en-US" sz="1600" dirty="0">
                <a:latin typeface="+mj-lt"/>
              </a:endParaRPr>
            </a:p>
            <a:p>
              <a:pPr algn="ctr" defTabSz="804863" eaLnBrk="0" hangingPunct="0">
                <a:defRPr/>
              </a:pPr>
              <a:r>
                <a:rPr lang="en-US" sz="1600" dirty="0" smtClean="0">
                  <a:latin typeface="+mj-lt"/>
                </a:rPr>
                <a:t>(</a:t>
              </a:r>
              <a:r>
                <a:rPr lang="zh-CN" altLang="en-US" sz="1600" dirty="0" smtClean="0">
                  <a:latin typeface="+mj-lt"/>
                </a:rPr>
                <a:t>可选</a:t>
              </a:r>
              <a:r>
                <a:rPr lang="en-US" sz="1600" dirty="0" smtClean="0">
                  <a:latin typeface="+mj-lt"/>
                </a:rPr>
                <a:t>)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91874" name="Rectangle 34"/>
            <p:cNvSpPr>
              <a:spLocks noChangeArrowheads="1"/>
            </p:cNvSpPr>
            <p:nvPr/>
          </p:nvSpPr>
          <p:spPr bwMode="auto">
            <a:xfrm>
              <a:off x="2876551" y="3626380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发货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91875" name="Rectangle 35"/>
            <p:cNvSpPr>
              <a:spLocks noChangeArrowheads="1"/>
            </p:cNvSpPr>
            <p:nvPr/>
          </p:nvSpPr>
          <p:spPr bwMode="auto">
            <a:xfrm>
              <a:off x="2876551" y="5295705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过账发票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91876" name="Rectangle 36"/>
            <p:cNvSpPr>
              <a:spLocks noChangeArrowheads="1"/>
            </p:cNvSpPr>
            <p:nvPr/>
          </p:nvSpPr>
          <p:spPr bwMode="auto">
            <a:xfrm>
              <a:off x="5314226" y="3639080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退货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99346" name="Line 42"/>
            <p:cNvSpPr>
              <a:spLocks noChangeShapeType="1"/>
            </p:cNvSpPr>
            <p:nvPr/>
          </p:nvSpPr>
          <p:spPr bwMode="auto">
            <a:xfrm>
              <a:off x="4657726" y="2182284"/>
              <a:ext cx="5715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9348" name="Group 51"/>
            <p:cNvGrpSpPr>
              <a:grpSpLocks/>
            </p:cNvGrpSpPr>
            <p:nvPr/>
          </p:nvGrpSpPr>
          <p:grpSpPr bwMode="auto">
            <a:xfrm>
              <a:off x="5268913" y="1734491"/>
              <a:ext cx="1776413" cy="801687"/>
              <a:chOff x="3115" y="1111"/>
              <a:chExt cx="1119" cy="51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grpSp>
            <p:nvGrpSpPr>
              <p:cNvPr id="99349" name="Group 52"/>
              <p:cNvGrpSpPr>
                <a:grpSpLocks/>
              </p:cNvGrpSpPr>
              <p:nvPr/>
            </p:nvGrpSpPr>
            <p:grpSpPr bwMode="auto">
              <a:xfrm>
                <a:off x="3115" y="1111"/>
                <a:ext cx="1119" cy="511"/>
                <a:chOff x="3115" y="1111"/>
                <a:chExt cx="1119" cy="511"/>
              </a:xfrm>
            </p:grpSpPr>
            <p:sp>
              <p:nvSpPr>
                <p:cNvPr id="99351" name="Rectangle 53"/>
                <p:cNvSpPr>
                  <a:spLocks noChangeArrowheads="1"/>
                </p:cNvSpPr>
                <p:nvPr/>
              </p:nvSpPr>
              <p:spPr bwMode="auto">
                <a:xfrm>
                  <a:off x="3115" y="1111"/>
                  <a:ext cx="1119" cy="511"/>
                </a:xfrm>
                <a:prstGeom prst="rect">
                  <a:avLst/>
                </a:prstGeom>
                <a:solidFill>
                  <a:srgbClr val="D8DAC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9352" name="Line 54"/>
                <p:cNvSpPr>
                  <a:spLocks noChangeShapeType="1"/>
                </p:cNvSpPr>
                <p:nvPr/>
              </p:nvSpPr>
              <p:spPr bwMode="auto">
                <a:xfrm>
                  <a:off x="3115" y="1159"/>
                  <a:ext cx="551" cy="3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9353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3660" y="1159"/>
                  <a:ext cx="567" cy="3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9350" name="Rectangle 56"/>
              <p:cNvSpPr>
                <a:spLocks noChangeArrowheads="1"/>
              </p:cNvSpPr>
              <p:nvPr/>
            </p:nvSpPr>
            <p:spPr bwMode="auto">
              <a:xfrm>
                <a:off x="3165" y="1138"/>
                <a:ext cx="1015" cy="3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41275" tIns="17462" rIns="41275" bIns="17462">
                <a:spAutoFit/>
              </a:bodyPr>
              <a:lstStyle/>
              <a:p>
                <a:pPr algn="ctr" defTabSz="804863" eaLnBrk="0" hangingPunct="0"/>
                <a:r>
                  <a:rPr lang="zh-CN" altLang="en-US" sz="1600" dirty="0" smtClean="0">
                    <a:solidFill>
                      <a:schemeClr val="tx2"/>
                    </a:solidFill>
                    <a:latin typeface="+mj-lt"/>
                  </a:rPr>
                  <a:t>打印销售</a:t>
                </a:r>
                <a:endParaRPr lang="en-US" altLang="zh-CN" sz="1600" dirty="0" smtClean="0">
                  <a:solidFill>
                    <a:schemeClr val="tx2"/>
                  </a:solidFill>
                  <a:latin typeface="+mj-lt"/>
                </a:endParaRPr>
              </a:p>
              <a:p>
                <a:pPr algn="ctr" defTabSz="804863" eaLnBrk="0" hangingPunct="0"/>
                <a:r>
                  <a:rPr lang="zh-CN" altLang="en-US" sz="1600" dirty="0" smtClean="0">
                    <a:solidFill>
                      <a:schemeClr val="tx2"/>
                    </a:solidFill>
                    <a:latin typeface="+mj-lt"/>
                  </a:rPr>
                  <a:t>订单</a:t>
                </a:r>
                <a:endParaRPr lang="en-US" sz="1600" dirty="0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62818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/>
              <a:t>物料行</a:t>
            </a:r>
            <a:endParaRPr kumimoji="1" lang="en-US" sz="1800" dirty="0"/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销售订单</a:t>
            </a:r>
            <a:endParaRPr kumimoji="1" lang="en-US" sz="2400" dirty="0">
              <a:latin typeface="+mj-lt"/>
            </a:endParaRP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订单行</a:t>
            </a:r>
            <a:r>
              <a:rPr kumimoji="1" lang="en-US" sz="2400" dirty="0" smtClean="0">
                <a:latin typeface="+mj-lt"/>
              </a:rPr>
              <a:t>(</a:t>
            </a:r>
            <a:r>
              <a:rPr kumimoji="1" lang="zh-CN" altLang="en-US" sz="2400" dirty="0" smtClean="0">
                <a:latin typeface="+mj-lt"/>
              </a:rPr>
              <a:t>主体</a:t>
            </a:r>
            <a:r>
              <a:rPr kumimoji="1" lang="en-US" sz="2400" dirty="0" smtClean="0">
                <a:latin typeface="+mj-lt"/>
              </a:rPr>
              <a:t>)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订单尾</a:t>
            </a:r>
            <a:endParaRPr kumimoji="1" lang="en-US" altLang="zh-CN" sz="2400" dirty="0" smtClean="0">
              <a:latin typeface="+mj-lt"/>
            </a:endParaRPr>
          </a:p>
          <a:p>
            <a:pPr algn="ctr" eaLnBrk="0" hangingPunct="0">
              <a:defRPr/>
            </a:pPr>
            <a:r>
              <a:rPr kumimoji="1" lang="en-US" sz="2400" dirty="0" smtClean="0">
                <a:latin typeface="+mj-lt"/>
              </a:rPr>
              <a:t>(</a:t>
            </a:r>
            <a:r>
              <a:rPr lang="zh-CN" altLang="en-US" sz="2400" dirty="0" smtClean="0"/>
              <a:t>脚注</a:t>
            </a:r>
            <a:r>
              <a:rPr kumimoji="1" lang="en-US" sz="2400" dirty="0" smtClean="0">
                <a:latin typeface="+mj-lt"/>
              </a:rPr>
              <a:t>)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2400" dirty="0" smtClean="0">
                <a:latin typeface="+mj-lt"/>
              </a:rPr>
              <a:t>订单头</a:t>
            </a:r>
            <a:endParaRPr kumimoji="1" lang="en-US" sz="2400" dirty="0">
              <a:latin typeface="+mj-lt"/>
            </a:endParaRP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>
                <a:latin typeface="+mj-lt"/>
              </a:rPr>
              <a:t>物料行</a:t>
            </a:r>
            <a:endParaRPr kumimoji="1" lang="en-US" sz="1800" dirty="0">
              <a:latin typeface="+mj-lt"/>
            </a:endParaRP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zh-CN" altLang="en-US" sz="1800" dirty="0" smtClean="0"/>
              <a:t>物料行</a:t>
            </a:r>
            <a:endParaRPr kumimoji="1" lang="en-US" sz="1800" dirty="0"/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</a:t>
            </a:r>
            <a:r>
              <a:rPr lang="en-US" dirty="0" smtClean="0"/>
              <a:t>: </a:t>
            </a:r>
            <a:r>
              <a:rPr lang="zh-CN" altLang="en-US" dirty="0" smtClean="0"/>
              <a:t>库存备料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grpSp>
        <p:nvGrpSpPr>
          <p:cNvPr id="100356" name="Group 422"/>
          <p:cNvGrpSpPr>
            <a:grpSpLocks/>
          </p:cNvGrpSpPr>
          <p:nvPr/>
        </p:nvGrpSpPr>
        <p:grpSpPr bwMode="auto">
          <a:xfrm>
            <a:off x="671807" y="2017007"/>
            <a:ext cx="7802562" cy="2954338"/>
            <a:chOff x="176" y="530"/>
            <a:chExt cx="4915" cy="1861"/>
          </a:xfrm>
        </p:grpSpPr>
        <p:pic>
          <p:nvPicPr>
            <p:cNvPr id="100357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8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9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 smtClean="0">
                  <a:latin typeface="+mj-lt"/>
                </a:rPr>
                <a:t>旅行代理</a:t>
              </a:r>
              <a:r>
                <a:rPr lang="en-US" sz="1600" dirty="0" smtClean="0">
                  <a:latin typeface="+mj-lt"/>
                </a:rPr>
                <a:t>/</a:t>
              </a:r>
              <a:r>
                <a:rPr lang="en-US" sz="1600" dirty="0">
                  <a:latin typeface="+mj-lt"/>
                </a:rPr>
                <a:t/>
              </a:r>
              <a:br>
                <a:rPr lang="en-US" sz="1600" dirty="0">
                  <a:latin typeface="+mj-lt"/>
                </a:rPr>
              </a:br>
              <a:r>
                <a:rPr lang="zh-CN" altLang="en-US" sz="1600" dirty="0" smtClean="0">
                  <a:latin typeface="+mj-lt"/>
                </a:rPr>
                <a:t>票务员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00360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一般备料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00361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600" dirty="0" smtClean="0"/>
                <a:t>登机牌 座位</a:t>
              </a:r>
              <a:r>
                <a:rPr lang="en-US" sz="1600" dirty="0" smtClean="0"/>
                <a:t> </a:t>
              </a:r>
              <a:r>
                <a:rPr lang="en-US" sz="1600" dirty="0" smtClean="0">
                  <a:latin typeface="+mj-lt"/>
                </a:rPr>
                <a:t>10A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00362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明细备料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0364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2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 smtClean="0">
                  <a:latin typeface="+mj-lt"/>
                </a:rPr>
                <a:t>登机牌 座位</a:t>
              </a:r>
              <a:r>
                <a:rPr lang="en-US" sz="1600" dirty="0" smtClean="0">
                  <a:latin typeface="+mj-lt"/>
                </a:rPr>
                <a:t> </a:t>
              </a:r>
              <a:r>
                <a:rPr lang="en-US" sz="1600" dirty="0">
                  <a:latin typeface="+mj-lt"/>
                </a:rPr>
                <a:t>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打印领料单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pic>
        <p:nvPicPr>
          <p:cNvPr id="10138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838240"/>
            <a:ext cx="7400925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grpSp>
        <p:nvGrpSpPr>
          <p:cNvPr id="102404" name="Group 87"/>
          <p:cNvGrpSpPr>
            <a:grpSpLocks/>
          </p:cNvGrpSpPr>
          <p:nvPr/>
        </p:nvGrpSpPr>
        <p:grpSpPr bwMode="auto">
          <a:xfrm>
            <a:off x="1804988" y="1489820"/>
            <a:ext cx="5511800" cy="4167188"/>
            <a:chOff x="684" y="858"/>
            <a:chExt cx="3472" cy="2625"/>
          </a:xfrm>
        </p:grpSpPr>
        <p:sp>
          <p:nvSpPr>
            <p:cNvPr id="102405" name="Line 6"/>
            <p:cNvSpPr>
              <a:spLocks noChangeShapeType="1"/>
            </p:cNvSpPr>
            <p:nvPr/>
          </p:nvSpPr>
          <p:spPr bwMode="auto">
            <a:xfrm>
              <a:off x="1296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6" name="Line 7"/>
            <p:cNvSpPr>
              <a:spLocks noChangeShapeType="1"/>
            </p:cNvSpPr>
            <p:nvPr/>
          </p:nvSpPr>
          <p:spPr bwMode="auto">
            <a:xfrm>
              <a:off x="684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7" name="Text Box 8"/>
            <p:cNvSpPr txBox="1">
              <a:spLocks noChangeArrowheads="1"/>
            </p:cNvSpPr>
            <p:nvPr/>
          </p:nvSpPr>
          <p:spPr bwMode="auto">
            <a:xfrm>
              <a:off x="702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800" dirty="0" smtClean="0">
                  <a:latin typeface="+mj-lt"/>
                </a:rPr>
                <a:t>库存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02408" name="Line 9"/>
            <p:cNvSpPr>
              <a:spLocks noChangeShapeType="1"/>
            </p:cNvSpPr>
            <p:nvPr/>
          </p:nvSpPr>
          <p:spPr bwMode="auto">
            <a:xfrm>
              <a:off x="3553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9" name="Line 10"/>
            <p:cNvSpPr>
              <a:spLocks noChangeShapeType="1"/>
            </p:cNvSpPr>
            <p:nvPr/>
          </p:nvSpPr>
          <p:spPr bwMode="auto">
            <a:xfrm>
              <a:off x="2941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0" name="Text Box 11"/>
            <p:cNvSpPr txBox="1">
              <a:spLocks noChangeArrowheads="1"/>
            </p:cNvSpPr>
            <p:nvPr/>
          </p:nvSpPr>
          <p:spPr bwMode="auto">
            <a:xfrm>
              <a:off x="2959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800" dirty="0" smtClean="0">
                  <a:latin typeface="+mj-lt"/>
                </a:rPr>
                <a:t>销售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02411" name="Line 13"/>
            <p:cNvSpPr>
              <a:spLocks noChangeShapeType="1"/>
            </p:cNvSpPr>
            <p:nvPr/>
          </p:nvSpPr>
          <p:spPr bwMode="auto">
            <a:xfrm>
              <a:off x="1512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2" name="Line 14"/>
            <p:cNvSpPr>
              <a:spLocks noChangeShapeType="1"/>
            </p:cNvSpPr>
            <p:nvPr/>
          </p:nvSpPr>
          <p:spPr bwMode="auto">
            <a:xfrm flipV="1">
              <a:off x="3294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02413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" y="858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2414" name="Group 86"/>
            <p:cNvGrpSpPr>
              <a:grpSpLocks/>
            </p:cNvGrpSpPr>
            <p:nvPr/>
          </p:nvGrpSpPr>
          <p:grpSpPr bwMode="auto">
            <a:xfrm>
              <a:off x="2952" y="1525"/>
              <a:ext cx="1046" cy="650"/>
              <a:chOff x="3743" y="2776"/>
              <a:chExt cx="1343" cy="835"/>
            </a:xfrm>
          </p:grpSpPr>
          <p:sp>
            <p:nvSpPr>
              <p:cNvPr id="102472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3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4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5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6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7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02415" name="Group 77"/>
            <p:cNvGrpSpPr>
              <a:grpSpLocks/>
            </p:cNvGrpSpPr>
            <p:nvPr/>
          </p:nvGrpSpPr>
          <p:grpSpPr bwMode="auto">
            <a:xfrm flipH="1">
              <a:off x="1940" y="1409"/>
              <a:ext cx="725" cy="712"/>
              <a:chOff x="4111" y="4"/>
              <a:chExt cx="1266" cy="1243"/>
            </a:xfrm>
          </p:grpSpPr>
          <p:sp>
            <p:nvSpPr>
              <p:cNvPr id="102416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2 h 872"/>
                  <a:gd name="T2" fmla="*/ 0 w 2076"/>
                  <a:gd name="T3" fmla="*/ 2 h 872"/>
                  <a:gd name="T4" fmla="*/ 1 w 2076"/>
                  <a:gd name="T5" fmla="*/ 2 h 872"/>
                  <a:gd name="T6" fmla="*/ 1 w 2076"/>
                  <a:gd name="T7" fmla="*/ 2 h 872"/>
                  <a:gd name="T8" fmla="*/ 1 w 2076"/>
                  <a:gd name="T9" fmla="*/ 2 h 872"/>
                  <a:gd name="T10" fmla="*/ 2 w 2076"/>
                  <a:gd name="T11" fmla="*/ 2 h 872"/>
                  <a:gd name="T12" fmla="*/ 2 w 2076"/>
                  <a:gd name="T13" fmla="*/ 2 h 872"/>
                  <a:gd name="T14" fmla="*/ 2 w 2076"/>
                  <a:gd name="T15" fmla="*/ 1 h 872"/>
                  <a:gd name="T16" fmla="*/ 2 w 2076"/>
                  <a:gd name="T17" fmla="*/ 1 h 872"/>
                  <a:gd name="T18" fmla="*/ 4 w 2076"/>
                  <a:gd name="T19" fmla="*/ 1 h 872"/>
                  <a:gd name="T20" fmla="*/ 3 w 2076"/>
                  <a:gd name="T21" fmla="*/ 0 h 872"/>
                  <a:gd name="T22" fmla="*/ 2 w 2076"/>
                  <a:gd name="T23" fmla="*/ 1 h 872"/>
                  <a:gd name="T24" fmla="*/ 1 w 2076"/>
                  <a:gd name="T25" fmla="*/ 2 h 872"/>
                  <a:gd name="T26" fmla="*/ 1 w 2076"/>
                  <a:gd name="T27" fmla="*/ 2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7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8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1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9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0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1 h 1811"/>
                  <a:gd name="T8" fmla="*/ 1 w 724"/>
                  <a:gd name="T9" fmla="*/ 1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2 h 1811"/>
                  <a:gd name="T22" fmla="*/ 1 w 724"/>
                  <a:gd name="T23" fmla="*/ 3 h 1811"/>
                  <a:gd name="T24" fmla="*/ 1 w 724"/>
                  <a:gd name="T25" fmla="*/ 3 h 1811"/>
                  <a:gd name="T26" fmla="*/ 1 w 724"/>
                  <a:gd name="T27" fmla="*/ 2 h 1811"/>
                  <a:gd name="T28" fmla="*/ 1 w 724"/>
                  <a:gd name="T29" fmla="*/ 2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1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3 h 1513"/>
                  <a:gd name="T6" fmla="*/ 1 w 910"/>
                  <a:gd name="T7" fmla="*/ 3 h 1513"/>
                  <a:gd name="T8" fmla="*/ 1 w 910"/>
                  <a:gd name="T9" fmla="*/ 3 h 1513"/>
                  <a:gd name="T10" fmla="*/ 1 w 910"/>
                  <a:gd name="T11" fmla="*/ 3 h 1513"/>
                  <a:gd name="T12" fmla="*/ 1 w 910"/>
                  <a:gd name="T13" fmla="*/ 3 h 1513"/>
                  <a:gd name="T14" fmla="*/ 2 w 910"/>
                  <a:gd name="T15" fmla="*/ 3 h 1513"/>
                  <a:gd name="T16" fmla="*/ 2 w 910"/>
                  <a:gd name="T17" fmla="*/ 3 h 1513"/>
                  <a:gd name="T18" fmla="*/ 2 w 910"/>
                  <a:gd name="T19" fmla="*/ 3 h 1513"/>
                  <a:gd name="T20" fmla="*/ 2 w 910"/>
                  <a:gd name="T21" fmla="*/ 3 h 1513"/>
                  <a:gd name="T22" fmla="*/ 2 w 910"/>
                  <a:gd name="T23" fmla="*/ 2 h 1513"/>
                  <a:gd name="T24" fmla="*/ 2 w 910"/>
                  <a:gd name="T25" fmla="*/ 2 h 1513"/>
                  <a:gd name="T26" fmla="*/ 2 w 910"/>
                  <a:gd name="T27" fmla="*/ 2 h 1513"/>
                  <a:gd name="T28" fmla="*/ 2 w 910"/>
                  <a:gd name="T29" fmla="*/ 1 h 1513"/>
                  <a:gd name="T30" fmla="*/ 2 w 910"/>
                  <a:gd name="T31" fmla="*/ 1 h 1513"/>
                  <a:gd name="T32" fmla="*/ 1 w 910"/>
                  <a:gd name="T33" fmla="*/ 2 h 1513"/>
                  <a:gd name="T34" fmla="*/ 1 w 910"/>
                  <a:gd name="T35" fmla="*/ 2 h 1513"/>
                  <a:gd name="T36" fmla="*/ 1 w 910"/>
                  <a:gd name="T37" fmla="*/ 1 h 1513"/>
                  <a:gd name="T38" fmla="*/ 2 w 910"/>
                  <a:gd name="T39" fmla="*/ 1 h 1513"/>
                  <a:gd name="T40" fmla="*/ 2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2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3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4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5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6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1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7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8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2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2 h 1058"/>
                  <a:gd name="T10" fmla="*/ 0 w 107"/>
                  <a:gd name="T11" fmla="*/ 2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9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1 h 1306"/>
                  <a:gd name="T4" fmla="*/ 1 w 248"/>
                  <a:gd name="T5" fmla="*/ 2 h 1306"/>
                  <a:gd name="T6" fmla="*/ 0 w 248"/>
                  <a:gd name="T7" fmla="*/ 2 h 1306"/>
                  <a:gd name="T8" fmla="*/ 1 w 248"/>
                  <a:gd name="T9" fmla="*/ 1 h 1306"/>
                  <a:gd name="T10" fmla="*/ 1 w 248"/>
                  <a:gd name="T11" fmla="*/ 1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0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2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1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2 h 1038"/>
                  <a:gd name="T24" fmla="*/ 1 w 642"/>
                  <a:gd name="T25" fmla="*/ 2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2 h 1038"/>
                  <a:gd name="T36" fmla="*/ 1 w 642"/>
                  <a:gd name="T37" fmla="*/ 2 h 1038"/>
                  <a:gd name="T38" fmla="*/ 1 w 642"/>
                  <a:gd name="T39" fmla="*/ 2 h 1038"/>
                  <a:gd name="T40" fmla="*/ 1 w 642"/>
                  <a:gd name="T41" fmla="*/ 3 h 1038"/>
                  <a:gd name="T42" fmla="*/ 0 w 642"/>
                  <a:gd name="T43" fmla="*/ 2 h 1038"/>
                  <a:gd name="T44" fmla="*/ 1 w 642"/>
                  <a:gd name="T45" fmla="*/ 2 h 1038"/>
                  <a:gd name="T46" fmla="*/ 1 w 642"/>
                  <a:gd name="T47" fmla="*/ 2 h 1038"/>
                  <a:gd name="T48" fmla="*/ 1 w 642"/>
                  <a:gd name="T49" fmla="*/ 2 h 1038"/>
                  <a:gd name="T50" fmla="*/ 1 w 642"/>
                  <a:gd name="T51" fmla="*/ 2 h 1038"/>
                  <a:gd name="T52" fmla="*/ 1 w 642"/>
                  <a:gd name="T53" fmla="*/ 2 h 1038"/>
                  <a:gd name="T54" fmla="*/ 1 w 642"/>
                  <a:gd name="T55" fmla="*/ 2 h 1038"/>
                  <a:gd name="T56" fmla="*/ 1 w 642"/>
                  <a:gd name="T57" fmla="*/ 2 h 1038"/>
                  <a:gd name="T58" fmla="*/ 1 w 642"/>
                  <a:gd name="T59" fmla="*/ 2 h 1038"/>
                  <a:gd name="T60" fmla="*/ 1 w 642"/>
                  <a:gd name="T61" fmla="*/ 2 h 1038"/>
                  <a:gd name="T62" fmla="*/ 1 w 642"/>
                  <a:gd name="T63" fmla="*/ 2 h 1038"/>
                  <a:gd name="T64" fmla="*/ 1 w 642"/>
                  <a:gd name="T65" fmla="*/ 2 h 1038"/>
                  <a:gd name="T66" fmla="*/ 1 w 642"/>
                  <a:gd name="T67" fmla="*/ 2 h 1038"/>
                  <a:gd name="T68" fmla="*/ 1 w 642"/>
                  <a:gd name="T69" fmla="*/ 2 h 1038"/>
                  <a:gd name="T70" fmla="*/ 1 w 642"/>
                  <a:gd name="T71" fmla="*/ 2 h 1038"/>
                  <a:gd name="T72" fmla="*/ 1 w 642"/>
                  <a:gd name="T73" fmla="*/ 2 h 1038"/>
                  <a:gd name="T74" fmla="*/ 1 w 642"/>
                  <a:gd name="T75" fmla="*/ 2 h 1038"/>
                  <a:gd name="T76" fmla="*/ 1 w 642"/>
                  <a:gd name="T77" fmla="*/ 2 h 1038"/>
                  <a:gd name="T78" fmla="*/ 1 w 642"/>
                  <a:gd name="T79" fmla="*/ 2 h 1038"/>
                  <a:gd name="T80" fmla="*/ 1 w 642"/>
                  <a:gd name="T81" fmla="*/ 2 h 1038"/>
                  <a:gd name="T82" fmla="*/ 1 w 642"/>
                  <a:gd name="T83" fmla="*/ 2 h 1038"/>
                  <a:gd name="T84" fmla="*/ 1 w 642"/>
                  <a:gd name="T85" fmla="*/ 2 h 1038"/>
                  <a:gd name="T86" fmla="*/ 1 w 642"/>
                  <a:gd name="T87" fmla="*/ 2 h 1038"/>
                  <a:gd name="T88" fmla="*/ 1 w 642"/>
                  <a:gd name="T89" fmla="*/ 2 h 1038"/>
                  <a:gd name="T90" fmla="*/ 1 w 642"/>
                  <a:gd name="T91" fmla="*/ 2 h 1038"/>
                  <a:gd name="T92" fmla="*/ 1 w 642"/>
                  <a:gd name="T93" fmla="*/ 2 h 1038"/>
                  <a:gd name="T94" fmla="*/ 1 w 642"/>
                  <a:gd name="T95" fmla="*/ 2 h 1038"/>
                  <a:gd name="T96" fmla="*/ 1 w 642"/>
                  <a:gd name="T97" fmla="*/ 2 h 1038"/>
                  <a:gd name="T98" fmla="*/ 1 w 642"/>
                  <a:gd name="T99" fmla="*/ 2 h 1038"/>
                  <a:gd name="T100" fmla="*/ 1 w 642"/>
                  <a:gd name="T101" fmla="*/ 2 h 1038"/>
                  <a:gd name="T102" fmla="*/ 1 w 642"/>
                  <a:gd name="T103" fmla="*/ 2 h 1038"/>
                  <a:gd name="T104" fmla="*/ 1 w 642"/>
                  <a:gd name="T105" fmla="*/ 2 h 1038"/>
                  <a:gd name="T106" fmla="*/ 1 w 642"/>
                  <a:gd name="T107" fmla="*/ 2 h 1038"/>
                  <a:gd name="T108" fmla="*/ 1 w 642"/>
                  <a:gd name="T109" fmla="*/ 1 h 1038"/>
                  <a:gd name="T110" fmla="*/ 1 w 642"/>
                  <a:gd name="T111" fmla="*/ 2 h 1038"/>
                  <a:gd name="T112" fmla="*/ 1 w 642"/>
                  <a:gd name="T113" fmla="*/ 2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2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3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4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5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6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7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8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9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0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2 h 525"/>
                  <a:gd name="T4" fmla="*/ 0 w 101"/>
                  <a:gd name="T5" fmla="*/ 2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1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2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3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4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2 h 593"/>
                  <a:gd name="T8" fmla="*/ 1 w 315"/>
                  <a:gd name="T9" fmla="*/ 2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5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6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1 w 1403"/>
                  <a:gd name="T5" fmla="*/ 3 h 1440"/>
                  <a:gd name="T6" fmla="*/ 2 w 1403"/>
                  <a:gd name="T7" fmla="*/ 3 h 1440"/>
                  <a:gd name="T8" fmla="*/ 2 w 1403"/>
                  <a:gd name="T9" fmla="*/ 1 h 1440"/>
                  <a:gd name="T10" fmla="*/ 1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7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2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8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2 w 802"/>
                  <a:gd name="T3" fmla="*/ 1 h 778"/>
                  <a:gd name="T4" fmla="*/ 2 w 802"/>
                  <a:gd name="T5" fmla="*/ 2 h 778"/>
                  <a:gd name="T6" fmla="*/ 1 w 802"/>
                  <a:gd name="T7" fmla="*/ 1 h 778"/>
                  <a:gd name="T8" fmla="*/ 1 w 802"/>
                  <a:gd name="T9" fmla="*/ 2 h 778"/>
                  <a:gd name="T10" fmla="*/ 1 w 802"/>
                  <a:gd name="T11" fmla="*/ 2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9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1 w 1403"/>
                  <a:gd name="T3" fmla="*/ 0 h 387"/>
                  <a:gd name="T4" fmla="*/ 2 w 1403"/>
                  <a:gd name="T5" fmla="*/ 1 h 387"/>
                  <a:gd name="T6" fmla="*/ 1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0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2 h 571"/>
                  <a:gd name="T4" fmla="*/ 1 w 696"/>
                  <a:gd name="T5" fmla="*/ 2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1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2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2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3 h 1768"/>
                  <a:gd name="T8" fmla="*/ 0 w 139"/>
                  <a:gd name="T9" fmla="*/ 3 h 1768"/>
                  <a:gd name="T10" fmla="*/ 0 w 139"/>
                  <a:gd name="T11" fmla="*/ 2 h 1768"/>
                  <a:gd name="T12" fmla="*/ 0 w 139"/>
                  <a:gd name="T13" fmla="*/ 2 h 1768"/>
                  <a:gd name="T14" fmla="*/ 0 w 139"/>
                  <a:gd name="T15" fmla="*/ 2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3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4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5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6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7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8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9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0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1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2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3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4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1 w 713"/>
                  <a:gd name="T5" fmla="*/ 1 h 330"/>
                  <a:gd name="T6" fmla="*/ 1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5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6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2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7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8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9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2 w 1005"/>
                  <a:gd name="T5" fmla="*/ 0 h 469"/>
                  <a:gd name="T6" fmla="*/ 2 w 1005"/>
                  <a:gd name="T7" fmla="*/ 0 h 469"/>
                  <a:gd name="T8" fmla="*/ 2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0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1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发票管理</a:t>
            </a:r>
            <a:endParaRPr lang="en-US" dirty="0"/>
          </a:p>
        </p:txBody>
      </p:sp>
      <p:sp>
        <p:nvSpPr>
          <p:cNvPr id="1034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QS-PR-900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26758" y="2266833"/>
            <a:ext cx="6477000" cy="2359025"/>
            <a:chOff x="1289050" y="2408238"/>
            <a:chExt cx="6477000" cy="2359025"/>
          </a:xfrm>
        </p:grpSpPr>
        <p:sp>
          <p:nvSpPr>
            <p:cNvPr id="361476" name="Rectangle 4"/>
            <p:cNvSpPr>
              <a:spLocks noChangeArrowheads="1"/>
            </p:cNvSpPr>
            <p:nvPr/>
          </p:nvSpPr>
          <p:spPr bwMode="auto">
            <a:xfrm>
              <a:off x="1289050" y="27543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查看待开发票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03429" name="Line 5"/>
            <p:cNvSpPr>
              <a:spLocks noChangeShapeType="1"/>
            </p:cNvSpPr>
            <p:nvPr/>
          </p:nvSpPr>
          <p:spPr bwMode="auto">
            <a:xfrm>
              <a:off x="2686050" y="35575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1478" name="Rectangle 6"/>
            <p:cNvSpPr>
              <a:spLocks noChangeArrowheads="1"/>
            </p:cNvSpPr>
            <p:nvPr/>
          </p:nvSpPr>
          <p:spPr bwMode="auto">
            <a:xfrm>
              <a:off x="1289050" y="39608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进行必要的维护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61479" name="Rectangle 7"/>
            <p:cNvSpPr>
              <a:spLocks noChangeArrowheads="1"/>
            </p:cNvSpPr>
            <p:nvPr/>
          </p:nvSpPr>
          <p:spPr bwMode="auto">
            <a:xfrm>
              <a:off x="4968875" y="27543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打印发票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03432" name="Line 8"/>
            <p:cNvSpPr>
              <a:spLocks noChangeShapeType="1"/>
            </p:cNvSpPr>
            <p:nvPr/>
          </p:nvSpPr>
          <p:spPr bwMode="auto">
            <a:xfrm>
              <a:off x="6365875" y="35575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1481" name="Rectangle 9"/>
            <p:cNvSpPr>
              <a:spLocks noChangeArrowheads="1"/>
            </p:cNvSpPr>
            <p:nvPr/>
          </p:nvSpPr>
          <p:spPr bwMode="auto">
            <a:xfrm>
              <a:off x="4968875" y="3960813"/>
              <a:ext cx="2797175" cy="806450"/>
            </a:xfrm>
            <a:prstGeom prst="rect">
              <a:avLst/>
            </a:prstGeom>
            <a:solidFill>
              <a:srgbClr val="D9DBC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过账发票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03434" name="Freeform 10"/>
            <p:cNvSpPr>
              <a:spLocks/>
            </p:cNvSpPr>
            <p:nvPr/>
          </p:nvSpPr>
          <p:spPr bwMode="auto">
            <a:xfrm>
              <a:off x="4089400" y="2408238"/>
              <a:ext cx="2265363" cy="1947862"/>
            </a:xfrm>
            <a:custGeom>
              <a:avLst/>
              <a:gdLst>
                <a:gd name="T0" fmla="*/ 0 w 1427"/>
                <a:gd name="T1" fmla="*/ 2147483647 h 1227"/>
                <a:gd name="T2" fmla="*/ 2147483647 w 1427"/>
                <a:gd name="T3" fmla="*/ 2147483647 h 1227"/>
                <a:gd name="T4" fmla="*/ 2147483647 w 1427"/>
                <a:gd name="T5" fmla="*/ 0 h 1227"/>
                <a:gd name="T6" fmla="*/ 2147483647 w 1427"/>
                <a:gd name="T7" fmla="*/ 0 h 1227"/>
                <a:gd name="T8" fmla="*/ 2147483647 w 1427"/>
                <a:gd name="T9" fmla="*/ 2147483647 h 1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7"/>
                <a:gd name="T16" fmla="*/ 0 h 1227"/>
                <a:gd name="T17" fmla="*/ 1427 w 1427"/>
                <a:gd name="T18" fmla="*/ 1227 h 1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10983</TotalTime>
  <Words>14066</Words>
  <Application>Microsoft Office PowerPoint</Application>
  <PresentationFormat>On-screen Show (4:3)</PresentationFormat>
  <Paragraphs>2508</Paragraphs>
  <Slides>128</Slides>
  <Notes>67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31" baseType="lpstr">
      <vt:lpstr>1_EX06PP_template</vt:lpstr>
      <vt:lpstr>QAD 2010 Template</vt:lpstr>
      <vt:lpstr>Clip</vt:lpstr>
      <vt:lpstr>QAD企业应用系统企业版</vt:lpstr>
      <vt:lpstr>QAD企业应用系统企业版</vt:lpstr>
      <vt:lpstr>采购: 主题</vt:lpstr>
      <vt:lpstr>采购: 学习目标</vt:lpstr>
      <vt:lpstr>采购</vt:lpstr>
      <vt:lpstr>采购: 处理流程</vt:lpstr>
      <vt:lpstr>采购: 供应商</vt:lpstr>
      <vt:lpstr>采购: 申请</vt:lpstr>
      <vt:lpstr>申请处理流程</vt:lpstr>
      <vt:lpstr>采购单类型</vt:lpstr>
      <vt:lpstr>协议采购单</vt:lpstr>
      <vt:lpstr>供应商日程</vt:lpstr>
      <vt:lpstr>离散型采购单</vt:lpstr>
      <vt:lpstr>订单收货</vt:lpstr>
      <vt:lpstr>供应商创建</vt:lpstr>
      <vt:lpstr>业务关系</vt:lpstr>
      <vt:lpstr>核对供应商数据</vt:lpstr>
      <vt:lpstr>供应商价格数据</vt:lpstr>
      <vt:lpstr>企业物料转移数据</vt:lpstr>
      <vt:lpstr>核对供应商数据- 信贷条款</vt:lpstr>
      <vt:lpstr>设置单位转换</vt:lpstr>
      <vt:lpstr>增加供应商物料</vt:lpstr>
      <vt:lpstr>核对采购控制设置</vt:lpstr>
      <vt:lpstr>创建型采购单</vt:lpstr>
      <vt:lpstr>输入订单头信息</vt:lpstr>
      <vt:lpstr>输入行 1 数据</vt:lpstr>
      <vt:lpstr>输入行 2 数据 </vt:lpstr>
      <vt:lpstr>输入行 3 数据</vt:lpstr>
      <vt:lpstr>输入行 4 数据</vt:lpstr>
      <vt:lpstr>输入订单尾信息</vt:lpstr>
      <vt:lpstr>实例: 接收物料</vt:lpstr>
      <vt:lpstr>弹出按钮</vt:lpstr>
      <vt:lpstr>采购单收货</vt:lpstr>
      <vt:lpstr>采购单收货</vt:lpstr>
      <vt:lpstr>实例: 接收物料, 续</vt:lpstr>
      <vt:lpstr>实例: 接收物料, 续</vt:lpstr>
      <vt:lpstr>采购单收货</vt:lpstr>
      <vt:lpstr>采购收货文档</vt:lpstr>
      <vt:lpstr>事务详细查询</vt:lpstr>
      <vt:lpstr>查看事务</vt:lpstr>
      <vt:lpstr>查看库存明细</vt:lpstr>
      <vt:lpstr>复习</vt:lpstr>
      <vt:lpstr>练习 5</vt:lpstr>
      <vt:lpstr>QAD企业应用系统企业版</vt:lpstr>
      <vt:lpstr>应付账款</vt:lpstr>
      <vt:lpstr>学习目标</vt:lpstr>
      <vt:lpstr>应付账款</vt:lpstr>
      <vt:lpstr>应付账款处理流程</vt:lpstr>
      <vt:lpstr>应付: 三单匹配</vt:lpstr>
      <vt:lpstr>处理付款</vt:lpstr>
      <vt:lpstr>复习</vt:lpstr>
      <vt:lpstr>QAD企业应用系统企业版</vt:lpstr>
      <vt:lpstr>加工单</vt:lpstr>
      <vt:lpstr>加工单</vt:lpstr>
      <vt:lpstr>学习目标</vt:lpstr>
      <vt:lpstr>关键概念</vt:lpstr>
      <vt:lpstr>加工单</vt:lpstr>
      <vt:lpstr>加工单类型</vt:lpstr>
      <vt:lpstr>加工单状态</vt:lpstr>
      <vt:lpstr>加工单物料清单</vt:lpstr>
      <vt:lpstr>加工单工艺流程</vt:lpstr>
      <vt:lpstr>加工单生命周期</vt:lpstr>
      <vt:lpstr>下达加工单</vt:lpstr>
      <vt:lpstr>发放组件</vt:lpstr>
      <vt:lpstr>非标准组件发放 </vt:lpstr>
      <vt:lpstr>车间控制</vt:lpstr>
      <vt:lpstr>工序状态</vt:lpstr>
      <vt:lpstr>接收加工单</vt:lpstr>
      <vt:lpstr>关闭加工单</vt:lpstr>
      <vt:lpstr>制造: 差异</vt:lpstr>
      <vt:lpstr>查看员工记录</vt:lpstr>
      <vt:lpstr>定义控制设置</vt:lpstr>
      <vt:lpstr>创建加工单</vt:lpstr>
      <vt:lpstr>下达加工单</vt:lpstr>
      <vt:lpstr>查看领料单</vt:lpstr>
      <vt:lpstr>查看工艺流程</vt:lpstr>
      <vt:lpstr>查看加工单状态</vt:lpstr>
      <vt:lpstr>发放组件</vt:lpstr>
      <vt:lpstr>发放组件</vt:lpstr>
      <vt:lpstr>加工单组件发放</vt:lpstr>
      <vt:lpstr>加工单组件发放</vt:lpstr>
      <vt:lpstr>非标准组件发放</vt:lpstr>
      <vt:lpstr>记录人工</vt:lpstr>
      <vt:lpstr>查看库存</vt:lpstr>
      <vt:lpstr>查看人工事务</vt:lpstr>
      <vt:lpstr>查看加工单工艺工序状态</vt:lpstr>
      <vt:lpstr>收货和关闭加工单</vt:lpstr>
      <vt:lpstr>复习: 加工单</vt:lpstr>
      <vt:lpstr>练习 6</vt:lpstr>
      <vt:lpstr>QAD企业应用系统企业版</vt:lpstr>
      <vt:lpstr>销售订单: 主题</vt:lpstr>
      <vt:lpstr>学习目标</vt:lpstr>
      <vt:lpstr>销售</vt:lpstr>
      <vt:lpstr>关键概念</vt:lpstr>
      <vt:lpstr>销售订单</vt:lpstr>
      <vt:lpstr>销售订单: 库存备料</vt:lpstr>
      <vt:lpstr>打印领料单</vt:lpstr>
      <vt:lpstr>发货</vt:lpstr>
      <vt:lpstr>发票管理</vt:lpstr>
      <vt:lpstr>处理付款</vt:lpstr>
      <vt:lpstr>查看客户记录 1/2</vt:lpstr>
      <vt:lpstr>地址税数据</vt:lpstr>
      <vt:lpstr>查看客户记录 2/2</vt:lpstr>
      <vt:lpstr>定义控制设置 1/3</vt:lpstr>
      <vt:lpstr>销售订单控制2/3</vt:lpstr>
      <vt:lpstr>定义控制设置 3/3</vt:lpstr>
      <vt:lpstr>输入销售订单：头信息</vt:lpstr>
      <vt:lpstr>运费数据</vt:lpstr>
      <vt:lpstr>销售订单：行信息</vt:lpstr>
      <vt:lpstr>销售订单维护</vt:lpstr>
      <vt:lpstr>销售订单：输入尾信息</vt:lpstr>
      <vt:lpstr>打印销售订单</vt:lpstr>
      <vt:lpstr>销售订单打印</vt:lpstr>
      <vt:lpstr>打印销售订单领料单</vt:lpstr>
      <vt:lpstr>销售订单领料单打印</vt:lpstr>
      <vt:lpstr>销售订单发货1/3</vt:lpstr>
      <vt:lpstr>销售订单发货2/3</vt:lpstr>
      <vt:lpstr>销售订单发货3/3</vt:lpstr>
      <vt:lpstr>查看库存明细</vt:lpstr>
      <vt:lpstr>事务明细查询</vt:lpstr>
      <vt:lpstr>GL 影响</vt:lpstr>
      <vt:lpstr>查看待开发票</vt:lpstr>
      <vt:lpstr>发票过账和打印</vt:lpstr>
      <vt:lpstr>发票过账和打印</vt:lpstr>
      <vt:lpstr>Slide 125</vt:lpstr>
      <vt:lpstr>发票打印和重打印</vt:lpstr>
      <vt:lpstr>复习</vt:lpstr>
      <vt:lpstr>练习 7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xcm</cp:lastModifiedBy>
  <cp:revision>523</cp:revision>
  <cp:lastPrinted>2001-05-04T21:55:40Z</cp:lastPrinted>
  <dcterms:created xsi:type="dcterms:W3CDTF">1998-03-17T23:27:45Z</dcterms:created>
  <dcterms:modified xsi:type="dcterms:W3CDTF">2011-11-10T01:48:39Z</dcterms:modified>
</cp:coreProperties>
</file>