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50" r:id="rId1"/>
    <p:sldMasterId id="2147483662" r:id="rId2"/>
  </p:sldMasterIdLst>
  <p:notesMasterIdLst>
    <p:notesMasterId r:id="rId39"/>
  </p:notesMasterIdLst>
  <p:handoutMasterIdLst>
    <p:handoutMasterId r:id="rId40"/>
  </p:handoutMasterIdLst>
  <p:sldIdLst>
    <p:sldId id="421" r:id="rId3"/>
    <p:sldId id="401" r:id="rId4"/>
    <p:sldId id="346" r:id="rId5"/>
    <p:sldId id="345" r:id="rId6"/>
    <p:sldId id="351" r:id="rId7"/>
    <p:sldId id="352" r:id="rId8"/>
    <p:sldId id="353" r:id="rId9"/>
    <p:sldId id="420" r:id="rId10"/>
    <p:sldId id="402" r:id="rId11"/>
    <p:sldId id="296" r:id="rId12"/>
    <p:sldId id="393" r:id="rId13"/>
    <p:sldId id="414" r:id="rId14"/>
    <p:sldId id="415" r:id="rId15"/>
    <p:sldId id="359" r:id="rId16"/>
    <p:sldId id="395" r:id="rId17"/>
    <p:sldId id="405" r:id="rId18"/>
    <p:sldId id="357" r:id="rId19"/>
    <p:sldId id="404" r:id="rId20"/>
    <p:sldId id="406" r:id="rId21"/>
    <p:sldId id="407" r:id="rId22"/>
    <p:sldId id="416" r:id="rId23"/>
    <p:sldId id="408" r:id="rId24"/>
    <p:sldId id="409" r:id="rId25"/>
    <p:sldId id="372" r:id="rId26"/>
    <p:sldId id="410" r:id="rId27"/>
    <p:sldId id="363" r:id="rId28"/>
    <p:sldId id="364" r:id="rId29"/>
    <p:sldId id="365" r:id="rId30"/>
    <p:sldId id="411" r:id="rId31"/>
    <p:sldId id="417" r:id="rId32"/>
    <p:sldId id="412" r:id="rId33"/>
    <p:sldId id="368" r:id="rId34"/>
    <p:sldId id="369" r:id="rId35"/>
    <p:sldId id="370" r:id="rId36"/>
    <p:sldId id="373" r:id="rId37"/>
    <p:sldId id="413" r:id="rId3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9696"/>
    <a:srgbClr val="B2B2B2"/>
    <a:srgbClr val="DDDDDD"/>
    <a:srgbClr val="FF0000"/>
    <a:srgbClr val="E3E2DB"/>
    <a:srgbClr val="D8D7CE"/>
    <a:srgbClr val="CECDC2"/>
    <a:srgbClr val="5A87C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289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-84" y="-150"/>
      </p:cViewPr>
      <p:guideLst>
        <p:guide orient="horz" pos="215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78"/>
    </p:cViewPr>
  </p:sorterViewPr>
  <p:notesViewPr>
    <p:cSldViewPr snapToGrid="0">
      <p:cViewPr varScale="1">
        <p:scale>
          <a:sx n="37" d="100"/>
          <a:sy n="37" d="100"/>
        </p:scale>
        <p:origin x="-1470" y="-96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65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4B7D73BA-BBD7-431F-B13B-1ADE4D7B6F01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0"/>
            <a:r>
              <a:rPr lang="en-US" smtClean="0"/>
              <a:t>Second level</a:t>
            </a:r>
          </a:p>
          <a:p>
            <a:pPr lvl="0"/>
            <a:r>
              <a:rPr lang="en-US" smtClean="0"/>
              <a:t>Third level</a:t>
            </a:r>
          </a:p>
          <a:p>
            <a:pPr lvl="0"/>
            <a:r>
              <a:rPr lang="en-US" smtClean="0"/>
              <a:t>Fourth level</a:t>
            </a:r>
          </a:p>
          <a:p>
            <a:pPr lvl="0"/>
            <a:r>
              <a:rPr lang="en-US" smtClean="0"/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0" hangingPunct="0">
              <a:defRPr sz="1200">
                <a:latin typeface="Times New Roman" pitchFamily="18" charset="0"/>
              </a:defRPr>
            </a:lvl1pPr>
          </a:lstStyle>
          <a:p>
            <a:endParaRPr lang="en-US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itchFamily="18" charset="0"/>
              </a:defRPr>
            </a:lvl1pPr>
          </a:lstStyle>
          <a:p>
            <a:fld id="{B62AC720-CC71-4871-B3F7-1112E8428BB9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E578AD-8EB2-412F-BBDA-40BB5E494604}" type="slidenum">
              <a:rPr lang="en-US"/>
              <a:pPr/>
              <a:t>3</a:t>
            </a:fld>
            <a:endParaRPr lang="en-US"/>
          </a:p>
        </p:txBody>
      </p:sp>
      <p:sp>
        <p:nvSpPr>
          <p:cNvPr id="17408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17408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E24F2CD-86CA-47A0-BEEE-1A679664A180}" type="slidenum">
              <a:rPr lang="en-US"/>
              <a:pPr/>
              <a:t>27</a:t>
            </a:fld>
            <a:endParaRPr lang="en-US"/>
          </a:p>
        </p:txBody>
      </p:sp>
      <p:sp>
        <p:nvSpPr>
          <p:cNvPr id="221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E2079D8-FD14-49F0-B39F-DB2DE8B084A4}" type="slidenum">
              <a:rPr lang="en-US"/>
              <a:pPr/>
              <a:t>28</a:t>
            </a:fld>
            <a:endParaRPr lang="en-US"/>
          </a:p>
        </p:txBody>
      </p:sp>
      <p:sp>
        <p:nvSpPr>
          <p:cNvPr id="22323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2323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33D4BA9-646D-4C7B-9E56-2C9FE9245DC8}" type="slidenum">
              <a:rPr lang="en-US"/>
              <a:pPr/>
              <a:t>29</a:t>
            </a:fld>
            <a:endParaRPr lang="en-US"/>
          </a:p>
        </p:txBody>
      </p:sp>
      <p:sp>
        <p:nvSpPr>
          <p:cNvPr id="28365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8365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2B8A29-8F3D-429E-89A9-D16F5D729D19}" type="slidenum">
              <a:rPr lang="en-US"/>
              <a:pPr/>
              <a:t>32</a:t>
            </a:fld>
            <a:endParaRPr lang="en-US"/>
          </a:p>
        </p:txBody>
      </p:sp>
      <p:sp>
        <p:nvSpPr>
          <p:cNvPr id="22733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2733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D16E266-3C6D-4628-BFBB-F0BC3BC3E81A}" type="slidenum">
              <a:rPr lang="en-US"/>
              <a:pPr/>
              <a:t>33</a:t>
            </a:fld>
            <a:endParaRPr lang="en-US"/>
          </a:p>
        </p:txBody>
      </p:sp>
      <p:sp>
        <p:nvSpPr>
          <p:cNvPr id="229378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2937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D202FD8-FA73-44F4-810D-BFEA79971A33}" type="slidenum">
              <a:rPr lang="en-US"/>
              <a:pPr/>
              <a:t>34</a:t>
            </a:fld>
            <a:endParaRPr lang="en-US"/>
          </a:p>
        </p:txBody>
      </p:sp>
      <p:sp>
        <p:nvSpPr>
          <p:cNvPr id="23142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3142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33BB7F-E945-424F-AABB-7DF1206BE475}" type="slidenum">
              <a:rPr lang="en-US"/>
              <a:pPr/>
              <a:t>35</a:t>
            </a:fld>
            <a:endParaRPr lang="en-US"/>
          </a:p>
        </p:txBody>
      </p:sp>
      <p:sp>
        <p:nvSpPr>
          <p:cNvPr id="238594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38595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3C1341-E3E2-4945-9CD1-FD6EBAA9F946}" type="slidenum">
              <a:rPr lang="en-US"/>
              <a:pPr/>
              <a:t>4</a:t>
            </a:fld>
            <a:endParaRPr lang="en-US"/>
          </a:p>
        </p:txBody>
      </p:sp>
      <p:sp>
        <p:nvSpPr>
          <p:cNvPr id="1710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171011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0F5706-8781-435C-A9CF-3FDC2D09BD2E}" type="slidenum">
              <a:rPr lang="en-US"/>
              <a:pPr/>
              <a:t>5</a:t>
            </a:fld>
            <a:endParaRPr lang="en-US"/>
          </a:p>
        </p:txBody>
      </p:sp>
      <p:sp>
        <p:nvSpPr>
          <p:cNvPr id="194562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194563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72731A-A776-415D-85EB-EE738BD1AF1A}" type="slidenum">
              <a:rPr lang="en-US"/>
              <a:pPr/>
              <a:t>6</a:t>
            </a:fld>
            <a:endParaRPr lang="en-US"/>
          </a:p>
        </p:txBody>
      </p:sp>
      <p:sp>
        <p:nvSpPr>
          <p:cNvPr id="196610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196611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EFA9F1C-CE57-4B9F-BE1B-E7383186B0F5}" type="slidenum">
              <a:rPr lang="en-US"/>
              <a:pPr/>
              <a:t>7</a:t>
            </a:fld>
            <a:endParaRPr lang="en-US"/>
          </a:p>
        </p:txBody>
      </p:sp>
      <p:sp>
        <p:nvSpPr>
          <p:cNvPr id="198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19865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E5524DC-40B0-41C8-87EA-D21FB01DF62B}" type="slidenum">
              <a:rPr lang="en-US"/>
              <a:pPr/>
              <a:t>14</a:t>
            </a:fld>
            <a:endParaRPr lang="en-US"/>
          </a:p>
        </p:txBody>
      </p:sp>
      <p:sp>
        <p:nvSpPr>
          <p:cNvPr id="2109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109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505586-32C4-4A2F-8747-24D066D235BD}" type="slidenum">
              <a:rPr lang="en-US"/>
              <a:pPr/>
              <a:t>23</a:t>
            </a:fld>
            <a:endParaRPr lang="en-US"/>
          </a:p>
        </p:txBody>
      </p:sp>
      <p:sp>
        <p:nvSpPr>
          <p:cNvPr id="280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28057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88D22E3-5776-4E2F-9139-FDC3BFFA29AE}" type="slidenum">
              <a:rPr lang="en-US"/>
              <a:pPr/>
              <a:t>24</a:t>
            </a:fld>
            <a:endParaRPr lang="en-US"/>
          </a:p>
        </p:txBody>
      </p:sp>
      <p:sp>
        <p:nvSpPr>
          <p:cNvPr id="236546" name="Rectangle 2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  <p:sp>
        <p:nvSpPr>
          <p:cNvPr id="236547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E994774-0525-4B62-B30F-3AC8FEBA5EAC}" type="slidenum">
              <a:rPr lang="en-US"/>
              <a:pPr/>
              <a:t>26</a:t>
            </a:fld>
            <a:endParaRPr lang="en-US"/>
          </a:p>
        </p:txBody>
      </p:sp>
      <p:sp>
        <p:nvSpPr>
          <p:cNvPr id="219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 w="12700" cap="flat">
            <a:solidFill>
              <a:schemeClr val="tx1"/>
            </a:solidFill>
          </a:ln>
        </p:spPr>
      </p:sp>
      <p:sp>
        <p:nvSpPr>
          <p:cNvPr id="219139" name="Rectangle 3"/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 lIns="90488" tIns="44450" rIns="90488" bIns="44450"/>
          <a:lstStyle/>
          <a:p>
            <a:pPr>
              <a:lnSpc>
                <a:spcPct val="89000"/>
              </a:lnSpc>
            </a:pPr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794" name="Picture 2" descr="06_corp_ppt_Templat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8979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28979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PC-CB-010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9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88772" name="Text Box 4"/>
          <p:cNvSpPr txBox="1">
            <a:spLocks noChangeArrowheads="1"/>
          </p:cNvSpPr>
          <p:nvPr/>
        </p:nvSpPr>
        <p:spPr bwMode="auto">
          <a:xfrm>
            <a:off x="0" y="6556375"/>
            <a:ext cx="1143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0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288773" name="Picture 5" descr="pg2_graphic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</p:spPr>
      </p:pic>
      <p:sp>
        <p:nvSpPr>
          <p:cNvPr id="288774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827963" y="6602413"/>
            <a:ext cx="118903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r>
              <a:rPr lang="en-US"/>
              <a:t>PC-CB-010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pitchFamily="34" charset="0"/>
        </a:defRPr>
      </a:lvl9pPr>
    </p:titleStyle>
    <p:bodyStyle>
      <a:lvl1pPr marL="342900" indent="-342900" algn="l" rtl="0" fontAlgn="base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PC-CB-010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6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6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Co/By-Product Costing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QAD Enterprise Applications</a:t>
            </a:r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Presentation</a:t>
            </a: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2" name="Rectangle 3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PC-CB-090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0125" y="1371600"/>
            <a:ext cx="7124700" cy="4400550"/>
            <a:chOff x="1000125" y="1479550"/>
            <a:chExt cx="7124700" cy="4400550"/>
          </a:xfrm>
        </p:grpSpPr>
        <p:sp>
          <p:nvSpPr>
            <p:cNvPr id="61455" name="AutoShape 15"/>
            <p:cNvSpPr>
              <a:spLocks noChangeArrowheads="1"/>
            </p:cNvSpPr>
            <p:nvPr/>
          </p:nvSpPr>
          <p:spPr bwMode="auto">
            <a:xfrm>
              <a:off x="6296025" y="1479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Freeze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By-Product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Cost</a:t>
              </a:r>
            </a:p>
          </p:txBody>
        </p:sp>
        <p:cxnSp>
          <p:nvCxnSpPr>
            <p:cNvPr id="61456" name="AutoShape 16"/>
            <p:cNvCxnSpPr>
              <a:cxnSpLocks noChangeShapeType="1"/>
              <a:stCxn id="61457" idx="3"/>
              <a:endCxn id="61455" idx="1"/>
            </p:cNvCxnSpPr>
            <p:nvPr/>
          </p:nvCxnSpPr>
          <p:spPr bwMode="auto">
            <a:xfrm>
              <a:off x="5505450" y="1936750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61457" name="AutoShape 17"/>
            <p:cNvSpPr>
              <a:spLocks noChangeArrowheads="1"/>
            </p:cNvSpPr>
            <p:nvPr/>
          </p:nvSpPr>
          <p:spPr bwMode="auto">
            <a:xfrm>
              <a:off x="3657600" y="1479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Determine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By-Product Cost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(manually/roll-ups)</a:t>
              </a:r>
            </a:p>
          </p:txBody>
        </p:sp>
        <p:cxnSp>
          <p:nvCxnSpPr>
            <p:cNvPr id="61458" name="AutoShape 18"/>
            <p:cNvCxnSpPr>
              <a:cxnSpLocks noChangeShapeType="1"/>
              <a:stCxn id="61459" idx="3"/>
              <a:endCxn id="61457" idx="1"/>
            </p:cNvCxnSpPr>
            <p:nvPr/>
          </p:nvCxnSpPr>
          <p:spPr bwMode="auto">
            <a:xfrm>
              <a:off x="2847975" y="1936750"/>
              <a:ext cx="79057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61459" name="AutoShape 19"/>
            <p:cNvSpPr>
              <a:spLocks noChangeArrowheads="1"/>
            </p:cNvSpPr>
            <p:nvPr/>
          </p:nvSpPr>
          <p:spPr bwMode="auto">
            <a:xfrm>
              <a:off x="1000125" y="1479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 dirty="0">
                <a:latin typeface="+mj-lt"/>
              </a:endParaRPr>
            </a:p>
            <a:p>
              <a:pPr eaLnBrk="0" hangingPunct="0"/>
              <a:r>
                <a:rPr lang="en-US" sz="1400" b="1" dirty="0">
                  <a:latin typeface="+mj-lt"/>
                </a:rPr>
                <a:t>Define Items</a:t>
              </a:r>
              <a:br>
                <a:rPr lang="en-US" sz="1400" b="1" dirty="0">
                  <a:latin typeface="+mj-lt"/>
                </a:rPr>
              </a:br>
              <a:r>
                <a:rPr lang="en-US" sz="1400" b="1" dirty="0">
                  <a:latin typeface="+mj-lt"/>
                </a:rPr>
                <a:t>(Base, Co-, and</a:t>
              </a:r>
              <a:br>
                <a:rPr lang="en-US" sz="1400" b="1" dirty="0">
                  <a:latin typeface="+mj-lt"/>
                </a:rPr>
              </a:br>
              <a:r>
                <a:rPr lang="en-US" sz="1400" b="1" dirty="0">
                  <a:latin typeface="+mj-lt"/>
                </a:rPr>
                <a:t>By-Products)</a:t>
              </a:r>
              <a:endParaRPr lang="en-US" sz="1200" b="1" dirty="0">
                <a:latin typeface="+mj-lt"/>
              </a:endParaRPr>
            </a:p>
            <a:p>
              <a:pPr eaLnBrk="0" hangingPunct="0"/>
              <a:endParaRPr lang="en-US" sz="1800" b="1" dirty="0">
                <a:latin typeface="+mj-lt"/>
              </a:endParaRPr>
            </a:p>
          </p:txBody>
        </p:sp>
        <p:cxnSp>
          <p:nvCxnSpPr>
            <p:cNvPr id="61460" name="AutoShape 20"/>
            <p:cNvCxnSpPr>
              <a:cxnSpLocks noChangeShapeType="1"/>
              <a:stCxn id="61455" idx="2"/>
              <a:endCxn id="61461" idx="0"/>
            </p:cNvCxnSpPr>
            <p:nvPr/>
          </p:nvCxnSpPr>
          <p:spPr bwMode="auto">
            <a:xfrm rot="5400000">
              <a:off x="4171950" y="155575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61461" name="AutoShape 21"/>
            <p:cNvSpPr>
              <a:spLocks noChangeArrowheads="1"/>
            </p:cNvSpPr>
            <p:nvPr/>
          </p:nvSpPr>
          <p:spPr bwMode="auto">
            <a:xfrm>
              <a:off x="1000125" y="32131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Set Up Work Ctr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Maint.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(co-product)</a:t>
              </a:r>
            </a:p>
          </p:txBody>
        </p:sp>
        <p:sp>
          <p:nvSpPr>
            <p:cNvPr id="61462" name="AutoShape 22"/>
            <p:cNvSpPr>
              <a:spLocks noChangeArrowheads="1"/>
            </p:cNvSpPr>
            <p:nvPr/>
          </p:nvSpPr>
          <p:spPr bwMode="auto">
            <a:xfrm>
              <a:off x="6296025" y="32131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Roll Up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Routing Costs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(co-product)</a:t>
              </a:r>
            </a:p>
          </p:txBody>
        </p:sp>
        <p:cxnSp>
          <p:nvCxnSpPr>
            <p:cNvPr id="61463" name="AutoShape 23"/>
            <p:cNvCxnSpPr>
              <a:cxnSpLocks noChangeShapeType="1"/>
              <a:stCxn id="61464" idx="3"/>
              <a:endCxn id="61462" idx="1"/>
            </p:cNvCxnSpPr>
            <p:nvPr/>
          </p:nvCxnSpPr>
          <p:spPr bwMode="auto">
            <a:xfrm>
              <a:off x="5505450" y="3670300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61464" name="AutoShape 24"/>
            <p:cNvSpPr>
              <a:spLocks noChangeArrowheads="1"/>
            </p:cNvSpPr>
            <p:nvPr/>
          </p:nvSpPr>
          <p:spPr bwMode="auto">
            <a:xfrm>
              <a:off x="3657600" y="32131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Set Up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Prod Str &amp; Rtg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(co-product)</a:t>
              </a:r>
            </a:p>
          </p:txBody>
        </p:sp>
        <p:cxnSp>
          <p:nvCxnSpPr>
            <p:cNvPr id="61465" name="AutoShape 25"/>
            <p:cNvCxnSpPr>
              <a:cxnSpLocks noChangeShapeType="1"/>
              <a:endCxn id="61466" idx="0"/>
            </p:cNvCxnSpPr>
            <p:nvPr/>
          </p:nvCxnSpPr>
          <p:spPr bwMode="auto">
            <a:xfrm rot="5400000">
              <a:off x="4143375" y="1879600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5A87C6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61466" name="AutoShape 26"/>
            <p:cNvSpPr>
              <a:spLocks noChangeArrowheads="1"/>
            </p:cNvSpPr>
            <p:nvPr/>
          </p:nvSpPr>
          <p:spPr bwMode="auto">
            <a:xfrm>
              <a:off x="1000125" y="49657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Product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Struc. Costs</a:t>
              </a:r>
            </a:p>
          </p:txBody>
        </p:sp>
        <p:cxnSp>
          <p:nvCxnSpPr>
            <p:cNvPr id="61468" name="AutoShape 28"/>
            <p:cNvCxnSpPr>
              <a:cxnSpLocks noChangeShapeType="1"/>
            </p:cNvCxnSpPr>
            <p:nvPr/>
          </p:nvCxnSpPr>
          <p:spPr bwMode="auto">
            <a:xfrm>
              <a:off x="2828925" y="542290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61469" name="AutoShape 29"/>
            <p:cNvSpPr>
              <a:spLocks noChangeArrowheads="1"/>
            </p:cNvSpPr>
            <p:nvPr/>
          </p:nvSpPr>
          <p:spPr bwMode="auto">
            <a:xfrm>
              <a:off x="3657600" y="49657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Review and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Verify Costs</a:t>
              </a:r>
            </a:p>
          </p:txBody>
        </p:sp>
        <p:cxnSp>
          <p:nvCxnSpPr>
            <p:cNvPr id="61470" name="AutoShape 30"/>
            <p:cNvCxnSpPr>
              <a:cxnSpLocks noChangeShapeType="1"/>
            </p:cNvCxnSpPr>
            <p:nvPr/>
          </p:nvCxnSpPr>
          <p:spPr bwMode="auto">
            <a:xfrm>
              <a:off x="2886075" y="372745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5A87C6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162" name="Rectangle 2066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PC-CB-100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1431925"/>
            <a:chExt cx="7124700" cy="4400550"/>
          </a:xfrm>
        </p:grpSpPr>
        <p:sp>
          <p:nvSpPr>
            <p:cNvPr id="262147" name="AutoShape 2051"/>
            <p:cNvSpPr>
              <a:spLocks noChangeArrowheads="1"/>
            </p:cNvSpPr>
            <p:nvPr/>
          </p:nvSpPr>
          <p:spPr bwMode="auto">
            <a:xfrm>
              <a:off x="6267450" y="14319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Freeze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Cost</a:t>
              </a:r>
            </a:p>
          </p:txBody>
        </p:sp>
        <p:cxnSp>
          <p:nvCxnSpPr>
            <p:cNvPr id="262148" name="AutoShape 2052"/>
            <p:cNvCxnSpPr>
              <a:cxnSpLocks noChangeShapeType="1"/>
              <a:stCxn id="262149" idx="3"/>
              <a:endCxn id="262147" idx="1"/>
            </p:cNvCxnSpPr>
            <p:nvPr/>
          </p:nvCxnSpPr>
          <p:spPr bwMode="auto">
            <a:xfrm>
              <a:off x="5476875" y="1889125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2149" name="AutoShape 2053"/>
            <p:cNvSpPr>
              <a:spLocks noChangeArrowheads="1"/>
            </p:cNvSpPr>
            <p:nvPr/>
          </p:nvSpPr>
          <p:spPr bwMode="auto">
            <a:xfrm>
              <a:off x="3629025" y="14319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62150" name="AutoShape 2054"/>
            <p:cNvCxnSpPr>
              <a:cxnSpLocks noChangeShapeType="1"/>
              <a:stCxn id="262151" idx="3"/>
              <a:endCxn id="262149" idx="1"/>
            </p:cNvCxnSpPr>
            <p:nvPr/>
          </p:nvCxnSpPr>
          <p:spPr bwMode="auto">
            <a:xfrm>
              <a:off x="2819400" y="1889125"/>
              <a:ext cx="79057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2151" name="AutoShape 2055"/>
            <p:cNvSpPr>
              <a:spLocks noChangeArrowheads="1"/>
            </p:cNvSpPr>
            <p:nvPr/>
          </p:nvSpPr>
          <p:spPr bwMode="auto">
            <a:xfrm>
              <a:off x="971550" y="14319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 dirty="0">
                <a:latin typeface="+mj-lt"/>
              </a:endParaRPr>
            </a:p>
            <a:p>
              <a:pPr eaLnBrk="0" hangingPunct="0"/>
              <a:r>
                <a:rPr lang="en-US" sz="1400" b="1" dirty="0">
                  <a:latin typeface="+mj-lt"/>
                </a:rPr>
                <a:t>Define Items</a:t>
              </a:r>
              <a:br>
                <a:rPr lang="en-US" sz="1400" b="1" dirty="0">
                  <a:latin typeface="+mj-lt"/>
                </a:rPr>
              </a:br>
              <a:r>
                <a:rPr lang="en-US" sz="1400" b="1" dirty="0">
                  <a:latin typeface="+mj-lt"/>
                </a:rPr>
                <a:t>(Base, Co-, and</a:t>
              </a:r>
              <a:br>
                <a:rPr lang="en-US" sz="1400" b="1" dirty="0">
                  <a:latin typeface="+mj-lt"/>
                </a:rPr>
              </a:br>
              <a:r>
                <a:rPr lang="en-US" sz="1400" b="1" dirty="0">
                  <a:latin typeface="+mj-lt"/>
                </a:rPr>
                <a:t>By-Products)</a:t>
              </a:r>
              <a:endParaRPr lang="en-US" sz="1200" b="1" dirty="0">
                <a:latin typeface="+mj-lt"/>
              </a:endParaRPr>
            </a:p>
            <a:p>
              <a:pPr eaLnBrk="0" hangingPunct="0"/>
              <a:endParaRPr lang="en-US" sz="1800" b="1" dirty="0">
                <a:latin typeface="+mj-lt"/>
              </a:endParaRPr>
            </a:p>
          </p:txBody>
        </p:sp>
        <p:cxnSp>
          <p:nvCxnSpPr>
            <p:cNvPr id="262152" name="AutoShape 2056"/>
            <p:cNvCxnSpPr>
              <a:cxnSpLocks noChangeShapeType="1"/>
              <a:stCxn id="262147" idx="2"/>
              <a:endCxn id="262153" idx="0"/>
            </p:cNvCxnSpPr>
            <p:nvPr/>
          </p:nvCxnSpPr>
          <p:spPr bwMode="auto">
            <a:xfrm rot="5400000">
              <a:off x="4143375" y="107950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62153" name="AutoShape 2057"/>
            <p:cNvSpPr>
              <a:spLocks noChangeArrowheads="1"/>
            </p:cNvSpPr>
            <p:nvPr/>
          </p:nvSpPr>
          <p:spPr bwMode="auto">
            <a:xfrm>
              <a:off x="971550" y="3165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62154" name="AutoShape 2058"/>
            <p:cNvSpPr>
              <a:spLocks noChangeArrowheads="1"/>
            </p:cNvSpPr>
            <p:nvPr/>
          </p:nvSpPr>
          <p:spPr bwMode="auto">
            <a:xfrm>
              <a:off x="6267450" y="3165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Routing Costs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62155" name="AutoShape 2059"/>
            <p:cNvCxnSpPr>
              <a:cxnSpLocks noChangeShapeType="1"/>
              <a:stCxn id="262156" idx="3"/>
              <a:endCxn id="262154" idx="1"/>
            </p:cNvCxnSpPr>
            <p:nvPr/>
          </p:nvCxnSpPr>
          <p:spPr bwMode="auto">
            <a:xfrm>
              <a:off x="5476875" y="3622675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2156" name="AutoShape 2060"/>
            <p:cNvSpPr>
              <a:spLocks noChangeArrowheads="1"/>
            </p:cNvSpPr>
            <p:nvPr/>
          </p:nvSpPr>
          <p:spPr bwMode="auto">
            <a:xfrm>
              <a:off x="3629025" y="3165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 Str &amp; Rtg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62157" name="AutoShape 2061"/>
            <p:cNvCxnSpPr>
              <a:cxnSpLocks noChangeShapeType="1"/>
              <a:endCxn id="262158" idx="0"/>
            </p:cNvCxnSpPr>
            <p:nvPr/>
          </p:nvCxnSpPr>
          <p:spPr bwMode="auto">
            <a:xfrm rot="5400000">
              <a:off x="4114800" y="1831975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62158" name="AutoShape 2062"/>
            <p:cNvSpPr>
              <a:spLocks noChangeArrowheads="1"/>
            </p:cNvSpPr>
            <p:nvPr/>
          </p:nvSpPr>
          <p:spPr bwMode="auto">
            <a:xfrm>
              <a:off x="971550" y="49180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Struc. Costs</a:t>
              </a:r>
            </a:p>
          </p:txBody>
        </p:sp>
        <p:cxnSp>
          <p:nvCxnSpPr>
            <p:cNvPr id="262159" name="AutoShape 2063"/>
            <p:cNvCxnSpPr>
              <a:cxnSpLocks noChangeShapeType="1"/>
            </p:cNvCxnSpPr>
            <p:nvPr/>
          </p:nvCxnSpPr>
          <p:spPr bwMode="auto">
            <a:xfrm>
              <a:off x="2800350" y="537527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2160" name="AutoShape 2064"/>
            <p:cNvSpPr>
              <a:spLocks noChangeArrowheads="1"/>
            </p:cNvSpPr>
            <p:nvPr/>
          </p:nvSpPr>
          <p:spPr bwMode="auto">
            <a:xfrm>
              <a:off x="3629025" y="49180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Review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Verify Costs</a:t>
              </a:r>
            </a:p>
          </p:txBody>
        </p:sp>
        <p:cxnSp>
          <p:nvCxnSpPr>
            <p:cNvPr id="262161" name="AutoShape 2065"/>
            <p:cNvCxnSpPr>
              <a:cxnSpLocks noChangeShapeType="1"/>
            </p:cNvCxnSpPr>
            <p:nvPr/>
          </p:nvCxnSpPr>
          <p:spPr bwMode="auto">
            <a:xfrm>
              <a:off x="2857500" y="367982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Set Up Default Base Process </a:t>
            </a:r>
            <a:endParaRPr lang="en-US"/>
          </a:p>
        </p:txBody>
      </p:sp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PC-CB-110</a:t>
            </a:r>
            <a:endParaRPr lang="en-US"/>
          </a:p>
        </p:txBody>
      </p:sp>
      <p:pic>
        <p:nvPicPr>
          <p:cNvPr id="291857" name="Picture 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27125" y="973177"/>
            <a:ext cx="7310438" cy="51895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91845" name="Rectangle 5"/>
          <p:cNvSpPr>
            <a:spLocks noChangeArrowheads="1"/>
          </p:cNvSpPr>
          <p:nvPr/>
        </p:nvSpPr>
        <p:spPr bwMode="auto">
          <a:xfrm>
            <a:off x="1295400" y="3881379"/>
            <a:ext cx="1419225" cy="2190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91846" name="Rectangle 6"/>
          <p:cNvSpPr>
            <a:spLocks noChangeArrowheads="1"/>
          </p:cNvSpPr>
          <p:nvPr/>
        </p:nvSpPr>
        <p:spPr bwMode="auto">
          <a:xfrm>
            <a:off x="3314700" y="3652975"/>
            <a:ext cx="1895475" cy="2190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91847" name="Rectangle 7"/>
          <p:cNvSpPr>
            <a:spLocks noChangeArrowheads="1"/>
          </p:cNvSpPr>
          <p:nvPr/>
        </p:nvSpPr>
        <p:spPr bwMode="auto">
          <a:xfrm>
            <a:off x="5495925" y="5605306"/>
            <a:ext cx="2676525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91848" name="Text Box 8"/>
          <p:cNvSpPr txBox="1">
            <a:spLocks noChangeArrowheads="1"/>
          </p:cNvSpPr>
          <p:nvPr/>
        </p:nvSpPr>
        <p:spPr bwMode="auto">
          <a:xfrm>
            <a:off x="657225" y="6009844"/>
            <a:ext cx="3233738" cy="336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Order Policy = POQ or FOQ</a:t>
            </a:r>
          </a:p>
        </p:txBody>
      </p:sp>
      <p:cxnSp>
        <p:nvCxnSpPr>
          <p:cNvPr id="291849" name="AutoShape 9"/>
          <p:cNvCxnSpPr>
            <a:cxnSpLocks noChangeShapeType="1"/>
            <a:stCxn id="291848" idx="1"/>
            <a:endCxn id="291845" idx="1"/>
          </p:cNvCxnSpPr>
          <p:nvPr/>
        </p:nvCxnSpPr>
        <p:spPr bwMode="auto">
          <a:xfrm rot="10800000" flipH="1">
            <a:off x="657224" y="3990917"/>
            <a:ext cx="638175" cy="2187202"/>
          </a:xfrm>
          <a:prstGeom prst="bentConnector3">
            <a:avLst>
              <a:gd name="adj1" fmla="val -35821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91850" name="Text Box 10"/>
          <p:cNvSpPr txBox="1">
            <a:spLocks noChangeArrowheads="1"/>
          </p:cNvSpPr>
          <p:nvPr/>
        </p:nvSpPr>
        <p:spPr bwMode="auto">
          <a:xfrm>
            <a:off x="6581775" y="2109827"/>
            <a:ext cx="1963738" cy="58102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 err="1">
                <a:latin typeface="+mj-lt"/>
              </a:rPr>
              <a:t>Pur</a:t>
            </a:r>
            <a:r>
              <a:rPr lang="en-US" sz="1600" b="1" dirty="0">
                <a:latin typeface="+mj-lt"/>
              </a:rPr>
              <a:t>/Mfg code = </a:t>
            </a:r>
            <a:br>
              <a:rPr lang="en-US" sz="1600" b="1" dirty="0">
                <a:latin typeface="+mj-lt"/>
              </a:rPr>
            </a:br>
            <a:r>
              <a:rPr lang="en-US" sz="1600" b="1" dirty="0">
                <a:latin typeface="+mj-lt"/>
              </a:rPr>
              <a:t>M or blank</a:t>
            </a:r>
          </a:p>
        </p:txBody>
      </p:sp>
      <p:cxnSp>
        <p:nvCxnSpPr>
          <p:cNvPr id="291851" name="AutoShape 11"/>
          <p:cNvCxnSpPr>
            <a:cxnSpLocks noChangeShapeType="1"/>
            <a:stCxn id="291850" idx="1"/>
            <a:endCxn id="291846" idx="3"/>
          </p:cNvCxnSpPr>
          <p:nvPr/>
        </p:nvCxnSpPr>
        <p:spPr bwMode="auto">
          <a:xfrm rot="10800000" flipV="1">
            <a:off x="5210175" y="2400339"/>
            <a:ext cx="1371600" cy="1362173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91852" name="Text Box 12"/>
          <p:cNvSpPr txBox="1">
            <a:spLocks noChangeArrowheads="1"/>
          </p:cNvSpPr>
          <p:nvPr/>
        </p:nvSpPr>
        <p:spPr bwMode="auto">
          <a:xfrm>
            <a:off x="4487863" y="6003494"/>
            <a:ext cx="3857625" cy="33655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>
                <a:latin typeface="+mj-lt"/>
              </a:rPr>
              <a:t>BOM/Formula field must be blank</a:t>
            </a:r>
          </a:p>
        </p:txBody>
      </p:sp>
      <p:cxnSp>
        <p:nvCxnSpPr>
          <p:cNvPr id="291854" name="AutoShape 14"/>
          <p:cNvCxnSpPr>
            <a:cxnSpLocks noChangeShapeType="1"/>
            <a:stCxn id="291852" idx="3"/>
            <a:endCxn id="291847" idx="3"/>
          </p:cNvCxnSpPr>
          <p:nvPr/>
        </p:nvCxnSpPr>
        <p:spPr bwMode="auto">
          <a:xfrm flipH="1" flipV="1">
            <a:off x="8172450" y="5733894"/>
            <a:ext cx="173038" cy="437875"/>
          </a:xfrm>
          <a:prstGeom prst="bentConnector3">
            <a:avLst>
              <a:gd name="adj1" fmla="val -13211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sp>
        <p:nvSpPr>
          <p:cNvPr id="291858" name="Rectangle 18"/>
          <p:cNvSpPr>
            <a:spLocks noChangeArrowheads="1"/>
          </p:cNvSpPr>
          <p:nvPr/>
        </p:nvSpPr>
        <p:spPr bwMode="auto">
          <a:xfrm>
            <a:off x="1323975" y="4100944"/>
            <a:ext cx="2181225" cy="3714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Define Co/By-Products</a:t>
            </a:r>
            <a:endParaRPr 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PC-CB-120</a:t>
            </a:r>
            <a:endParaRPr lang="en-US"/>
          </a:p>
        </p:txBody>
      </p:sp>
      <p:pic>
        <p:nvPicPr>
          <p:cNvPr id="310290" name="Picture 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23938" y="1042243"/>
            <a:ext cx="7153275" cy="50434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10277" name="Text Box 5"/>
          <p:cNvSpPr txBox="1">
            <a:spLocks noChangeArrowheads="1"/>
          </p:cNvSpPr>
          <p:nvPr/>
        </p:nvSpPr>
        <p:spPr bwMode="auto">
          <a:xfrm>
            <a:off x="1150565" y="6004278"/>
            <a:ext cx="3157488" cy="33855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 dirty="0" err="1">
                <a:latin typeface="+mj-lt"/>
              </a:rPr>
              <a:t>Pur</a:t>
            </a:r>
            <a:r>
              <a:rPr lang="en-US" sz="1600" b="1" dirty="0">
                <a:latin typeface="+mj-lt"/>
              </a:rPr>
              <a:t>/Mfg code = M, R or blank</a:t>
            </a:r>
          </a:p>
        </p:txBody>
      </p:sp>
      <p:sp>
        <p:nvSpPr>
          <p:cNvPr id="310278" name="Rectangle 6"/>
          <p:cNvSpPr>
            <a:spLocks noChangeArrowheads="1"/>
          </p:cNvSpPr>
          <p:nvPr/>
        </p:nvSpPr>
        <p:spPr bwMode="auto">
          <a:xfrm>
            <a:off x="3114675" y="3642568"/>
            <a:ext cx="1943100" cy="25717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0279" name="Rectangle 7"/>
          <p:cNvSpPr>
            <a:spLocks noChangeArrowheads="1"/>
          </p:cNvSpPr>
          <p:nvPr/>
        </p:nvSpPr>
        <p:spPr bwMode="auto">
          <a:xfrm>
            <a:off x="5267325" y="5547568"/>
            <a:ext cx="1885950" cy="2667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0281" name="Text Box 9"/>
          <p:cNvSpPr txBox="1">
            <a:spLocks noChangeArrowheads="1"/>
          </p:cNvSpPr>
          <p:nvPr/>
        </p:nvSpPr>
        <p:spPr bwMode="auto">
          <a:xfrm>
            <a:off x="4450057" y="6004768"/>
            <a:ext cx="3826675" cy="338554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600" b="1">
                <a:latin typeface="+mj-lt"/>
              </a:rPr>
              <a:t>BOM/Formula = Base Process “item”</a:t>
            </a:r>
          </a:p>
        </p:txBody>
      </p:sp>
      <p:cxnSp>
        <p:nvCxnSpPr>
          <p:cNvPr id="310288" name="AutoShape 16"/>
          <p:cNvCxnSpPr>
            <a:cxnSpLocks noChangeShapeType="1"/>
            <a:stCxn id="310277" idx="0"/>
            <a:endCxn id="310278" idx="1"/>
          </p:cNvCxnSpPr>
          <p:nvPr/>
        </p:nvCxnSpPr>
        <p:spPr bwMode="auto">
          <a:xfrm rot="5400000" flipH="1" flipV="1">
            <a:off x="1805431" y="4695034"/>
            <a:ext cx="2233122" cy="385366"/>
          </a:xfrm>
          <a:prstGeom prst="bentConnector2">
            <a:avLst/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310289" name="AutoShape 17"/>
          <p:cNvCxnSpPr>
            <a:cxnSpLocks noChangeShapeType="1"/>
            <a:stCxn id="310281" idx="3"/>
            <a:endCxn id="310279" idx="3"/>
          </p:cNvCxnSpPr>
          <p:nvPr/>
        </p:nvCxnSpPr>
        <p:spPr bwMode="auto">
          <a:xfrm flipH="1" flipV="1">
            <a:off x="7153275" y="5680918"/>
            <a:ext cx="1123457" cy="493127"/>
          </a:xfrm>
          <a:prstGeom prst="bentConnector3">
            <a:avLst>
              <a:gd name="adj1" fmla="val -20348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Rectangle 3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By-Product Cost Subtracted from Base Process Cost to Yield Net Base Cost</a:t>
            </a:r>
            <a:endParaRPr lang="en-US" dirty="0"/>
          </a:p>
        </p:txBody>
      </p:sp>
      <p:sp>
        <p:nvSpPr>
          <p:cNvPr id="1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PC-CB-130</a:t>
            </a:r>
            <a:endParaRPr lang="en-US"/>
          </a:p>
        </p:txBody>
      </p:sp>
      <p:sp>
        <p:nvSpPr>
          <p:cNvPr id="209924" name="Rectangle 4"/>
          <p:cNvSpPr>
            <a:spLocks noChangeArrowheads="1"/>
          </p:cNvSpPr>
          <p:nvPr/>
        </p:nvSpPr>
        <p:spPr bwMode="auto">
          <a:xfrm>
            <a:off x="3632200" y="5199298"/>
            <a:ext cx="1973263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Component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(Lower-Level)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Costs</a:t>
            </a:r>
          </a:p>
        </p:txBody>
      </p:sp>
      <p:sp>
        <p:nvSpPr>
          <p:cNvPr id="209925" name="Rectangle 5"/>
          <p:cNvSpPr>
            <a:spLocks noChangeArrowheads="1"/>
          </p:cNvSpPr>
          <p:nvPr/>
        </p:nvSpPr>
        <p:spPr bwMode="auto">
          <a:xfrm>
            <a:off x="3632200" y="4148373"/>
            <a:ext cx="1973263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Base Process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Cost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$10.00</a:t>
            </a:r>
          </a:p>
        </p:txBody>
      </p:sp>
      <p:sp>
        <p:nvSpPr>
          <p:cNvPr id="209926" name="Rectangle 6"/>
          <p:cNvSpPr>
            <a:spLocks noChangeArrowheads="1"/>
          </p:cNvSpPr>
          <p:nvPr/>
        </p:nvSpPr>
        <p:spPr bwMode="auto">
          <a:xfrm>
            <a:off x="3632200" y="3114911"/>
            <a:ext cx="1973263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Net Base Process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Batch Cost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$9.25</a:t>
            </a:r>
          </a:p>
        </p:txBody>
      </p:sp>
      <p:sp>
        <p:nvSpPr>
          <p:cNvPr id="209927" name="Rectangle 7"/>
          <p:cNvSpPr>
            <a:spLocks noChangeArrowheads="1"/>
          </p:cNvSpPr>
          <p:nvPr/>
        </p:nvSpPr>
        <p:spPr bwMode="auto">
          <a:xfrm>
            <a:off x="3527425" y="1559161"/>
            <a:ext cx="2192338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 Costs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Alloc % = 25%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Batch Cost = $2.31</a:t>
            </a:r>
          </a:p>
        </p:txBody>
      </p:sp>
      <p:sp>
        <p:nvSpPr>
          <p:cNvPr id="209928" name="Rectangle 8"/>
          <p:cNvSpPr>
            <a:spLocks noChangeArrowheads="1"/>
          </p:cNvSpPr>
          <p:nvPr/>
        </p:nvSpPr>
        <p:spPr bwMode="auto">
          <a:xfrm>
            <a:off x="1274763" y="4143611"/>
            <a:ext cx="1973262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By-product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Cost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$0.75</a:t>
            </a:r>
          </a:p>
        </p:txBody>
      </p:sp>
      <p:sp>
        <p:nvSpPr>
          <p:cNvPr id="209929" name="Rectangle 9"/>
          <p:cNvSpPr>
            <a:spLocks noChangeArrowheads="1"/>
          </p:cNvSpPr>
          <p:nvPr/>
        </p:nvSpPr>
        <p:spPr bwMode="auto">
          <a:xfrm>
            <a:off x="6007100" y="4159486"/>
            <a:ext cx="1971675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Operation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(This-Level)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Costs</a:t>
            </a:r>
          </a:p>
        </p:txBody>
      </p:sp>
      <p:sp>
        <p:nvSpPr>
          <p:cNvPr id="209930" name="Rectangle 10"/>
          <p:cNvSpPr>
            <a:spLocks noChangeArrowheads="1"/>
          </p:cNvSpPr>
          <p:nvPr/>
        </p:nvSpPr>
        <p:spPr bwMode="auto">
          <a:xfrm>
            <a:off x="1143000" y="1548048"/>
            <a:ext cx="2190750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 Costs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Alloc % = 60%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Batch Cost = $5.55</a:t>
            </a:r>
          </a:p>
        </p:txBody>
      </p:sp>
      <p:sp>
        <p:nvSpPr>
          <p:cNvPr id="209931" name="Rectangle 11"/>
          <p:cNvSpPr>
            <a:spLocks noChangeArrowheads="1"/>
          </p:cNvSpPr>
          <p:nvPr/>
        </p:nvSpPr>
        <p:spPr bwMode="auto">
          <a:xfrm>
            <a:off x="5927725" y="1579798"/>
            <a:ext cx="2190750" cy="7207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 Costs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Alloc % = 15%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Batch Cost = $1.39</a:t>
            </a:r>
          </a:p>
        </p:txBody>
      </p:sp>
      <p:sp>
        <p:nvSpPr>
          <p:cNvPr id="209932" name="Line 12"/>
          <p:cNvSpPr>
            <a:spLocks noChangeShapeType="1"/>
          </p:cNvSpPr>
          <p:nvPr/>
        </p:nvSpPr>
        <p:spPr bwMode="auto">
          <a:xfrm>
            <a:off x="4618038" y="4891323"/>
            <a:ext cx="0" cy="2984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9933" name="Line 13"/>
          <p:cNvSpPr>
            <a:spLocks noChangeShapeType="1"/>
          </p:cNvSpPr>
          <p:nvPr/>
        </p:nvSpPr>
        <p:spPr bwMode="auto">
          <a:xfrm>
            <a:off x="4618038" y="3808648"/>
            <a:ext cx="0" cy="323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9934" name="Line 14"/>
          <p:cNvSpPr>
            <a:spLocks noChangeShapeType="1"/>
          </p:cNvSpPr>
          <p:nvPr/>
        </p:nvSpPr>
        <p:spPr bwMode="auto">
          <a:xfrm flipH="1">
            <a:off x="5584825" y="4518261"/>
            <a:ext cx="436563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9935" name="Freeform 15"/>
          <p:cNvSpPr>
            <a:spLocks/>
          </p:cNvSpPr>
          <p:nvPr/>
        </p:nvSpPr>
        <p:spPr bwMode="auto">
          <a:xfrm>
            <a:off x="2193925" y="3448286"/>
            <a:ext cx="1433513" cy="703262"/>
          </a:xfrm>
          <a:custGeom>
            <a:avLst/>
            <a:gdLst/>
            <a:ahLst/>
            <a:cxnLst>
              <a:cxn ang="0">
                <a:pos x="0" y="533"/>
              </a:cxn>
              <a:cxn ang="0">
                <a:pos x="0" y="0"/>
              </a:cxn>
              <a:cxn ang="0">
                <a:pos x="1087" y="0"/>
              </a:cxn>
            </a:cxnLst>
            <a:rect l="0" t="0" r="r" b="b"/>
            <a:pathLst>
              <a:path w="1088" h="534">
                <a:moveTo>
                  <a:pt x="0" y="533"/>
                </a:moveTo>
                <a:lnTo>
                  <a:pt x="0" y="0"/>
                </a:lnTo>
                <a:lnTo>
                  <a:pt x="1087" y="0"/>
                </a:lnTo>
              </a:path>
            </a:pathLst>
          </a:custGeom>
          <a:noFill/>
          <a:ln w="38100" cap="rnd" cmpd="sng">
            <a:solidFill>
              <a:srgbClr val="FF0000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09936" name="Line 16"/>
          <p:cNvSpPr>
            <a:spLocks noChangeShapeType="1"/>
          </p:cNvSpPr>
          <p:nvPr/>
        </p:nvSpPr>
        <p:spPr bwMode="auto">
          <a:xfrm>
            <a:off x="4618038" y="2290998"/>
            <a:ext cx="0" cy="8064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09937" name="Freeform 17"/>
          <p:cNvSpPr>
            <a:spLocks/>
          </p:cNvSpPr>
          <p:nvPr/>
        </p:nvSpPr>
        <p:spPr bwMode="auto">
          <a:xfrm>
            <a:off x="2195513" y="2287823"/>
            <a:ext cx="4848225" cy="44291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334"/>
              </a:cxn>
              <a:cxn ang="0">
                <a:pos x="3679" y="334"/>
              </a:cxn>
              <a:cxn ang="0">
                <a:pos x="3679" y="0"/>
              </a:cxn>
            </a:cxnLst>
            <a:rect l="0" t="0" r="r" b="b"/>
            <a:pathLst>
              <a:path w="3680" h="335">
                <a:moveTo>
                  <a:pt x="0" y="0"/>
                </a:moveTo>
                <a:lnTo>
                  <a:pt x="0" y="334"/>
                </a:lnTo>
                <a:lnTo>
                  <a:pt x="3679" y="334"/>
                </a:lnTo>
                <a:lnTo>
                  <a:pt x="3679" y="0"/>
                </a:lnTo>
              </a:path>
            </a:pathLst>
          </a:custGeom>
          <a:noFill/>
          <a:ln w="38100" cap="rnd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210" name="Rectangle 18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PC-CB-140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2003425"/>
            <a:chExt cx="7124700" cy="4400550"/>
          </a:xfrm>
        </p:grpSpPr>
        <p:sp>
          <p:nvSpPr>
            <p:cNvPr id="264195" name="AutoShape 3"/>
            <p:cNvSpPr>
              <a:spLocks noChangeArrowheads="1"/>
            </p:cNvSpPr>
            <p:nvPr/>
          </p:nvSpPr>
          <p:spPr bwMode="auto">
            <a:xfrm>
              <a:off x="6267450" y="20034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Freeze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By-Product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Cost</a:t>
              </a:r>
            </a:p>
          </p:txBody>
        </p:sp>
        <p:cxnSp>
          <p:nvCxnSpPr>
            <p:cNvPr id="264196" name="AutoShape 4"/>
            <p:cNvCxnSpPr>
              <a:cxnSpLocks noChangeShapeType="1"/>
              <a:stCxn id="264197" idx="3"/>
              <a:endCxn id="264195" idx="1"/>
            </p:cNvCxnSpPr>
            <p:nvPr/>
          </p:nvCxnSpPr>
          <p:spPr bwMode="auto">
            <a:xfrm>
              <a:off x="5448300" y="2460625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4197" name="AutoShape 5"/>
            <p:cNvSpPr>
              <a:spLocks noChangeArrowheads="1"/>
            </p:cNvSpPr>
            <p:nvPr/>
          </p:nvSpPr>
          <p:spPr bwMode="auto">
            <a:xfrm>
              <a:off x="3619500" y="20034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64198" name="AutoShape 6"/>
            <p:cNvCxnSpPr>
              <a:cxnSpLocks noChangeShapeType="1"/>
              <a:stCxn id="264199" idx="3"/>
              <a:endCxn id="264197" idx="1"/>
            </p:cNvCxnSpPr>
            <p:nvPr/>
          </p:nvCxnSpPr>
          <p:spPr bwMode="auto">
            <a:xfrm>
              <a:off x="2800350" y="2460625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4199" name="AutoShape 7"/>
            <p:cNvSpPr>
              <a:spLocks noChangeArrowheads="1"/>
            </p:cNvSpPr>
            <p:nvPr/>
          </p:nvSpPr>
          <p:spPr bwMode="auto">
            <a:xfrm>
              <a:off x="971550" y="20034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 dirty="0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Define Items</a:t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(Base, Co-, and</a:t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By-Products)</a:t>
              </a:r>
              <a:endParaRPr lang="en-US" sz="1200" b="1" dirty="0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endParaRPr lang="en-US" sz="1800" b="1" dirty="0">
                <a:solidFill>
                  <a:srgbClr val="B2B2B2"/>
                </a:solidFill>
                <a:latin typeface="+mj-lt"/>
              </a:endParaRPr>
            </a:p>
          </p:txBody>
        </p:sp>
        <p:cxnSp>
          <p:nvCxnSpPr>
            <p:cNvPr id="264200" name="AutoShape 8"/>
            <p:cNvCxnSpPr>
              <a:cxnSpLocks noChangeShapeType="1"/>
              <a:stCxn id="264195" idx="2"/>
              <a:endCxn id="264201" idx="0"/>
            </p:cNvCxnSpPr>
            <p:nvPr/>
          </p:nvCxnSpPr>
          <p:spPr bwMode="auto">
            <a:xfrm rot="5400000">
              <a:off x="4143375" y="679450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64201" name="AutoShape 9"/>
            <p:cNvSpPr>
              <a:spLocks noChangeArrowheads="1"/>
            </p:cNvSpPr>
            <p:nvPr/>
          </p:nvSpPr>
          <p:spPr bwMode="auto">
            <a:xfrm>
              <a:off x="971550" y="37369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64202" name="AutoShape 10"/>
            <p:cNvSpPr>
              <a:spLocks noChangeArrowheads="1"/>
            </p:cNvSpPr>
            <p:nvPr/>
          </p:nvSpPr>
          <p:spPr bwMode="auto">
            <a:xfrm>
              <a:off x="6267450" y="37369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Routing Costs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64203" name="AutoShape 11"/>
            <p:cNvCxnSpPr>
              <a:cxnSpLocks noChangeShapeType="1"/>
              <a:stCxn id="264204" idx="3"/>
              <a:endCxn id="264202" idx="1"/>
            </p:cNvCxnSpPr>
            <p:nvPr/>
          </p:nvCxnSpPr>
          <p:spPr bwMode="auto">
            <a:xfrm>
              <a:off x="5476875" y="4194175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4204" name="AutoShape 12"/>
            <p:cNvSpPr>
              <a:spLocks noChangeArrowheads="1"/>
            </p:cNvSpPr>
            <p:nvPr/>
          </p:nvSpPr>
          <p:spPr bwMode="auto">
            <a:xfrm>
              <a:off x="3629025" y="37369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 Str &amp; Rtg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64205" name="AutoShape 13"/>
            <p:cNvCxnSpPr>
              <a:cxnSpLocks noChangeShapeType="1"/>
              <a:endCxn id="264206" idx="0"/>
            </p:cNvCxnSpPr>
            <p:nvPr/>
          </p:nvCxnSpPr>
          <p:spPr bwMode="auto">
            <a:xfrm rot="5400000">
              <a:off x="4114800" y="2403475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64206" name="AutoShape 14"/>
            <p:cNvSpPr>
              <a:spLocks noChangeArrowheads="1"/>
            </p:cNvSpPr>
            <p:nvPr/>
          </p:nvSpPr>
          <p:spPr bwMode="auto">
            <a:xfrm>
              <a:off x="971550" y="54895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Struc. Costs</a:t>
              </a:r>
            </a:p>
          </p:txBody>
        </p:sp>
        <p:cxnSp>
          <p:nvCxnSpPr>
            <p:cNvPr id="264207" name="AutoShape 15"/>
            <p:cNvCxnSpPr>
              <a:cxnSpLocks noChangeShapeType="1"/>
            </p:cNvCxnSpPr>
            <p:nvPr/>
          </p:nvCxnSpPr>
          <p:spPr bwMode="auto">
            <a:xfrm>
              <a:off x="2800350" y="594677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64208" name="AutoShape 16"/>
            <p:cNvSpPr>
              <a:spLocks noChangeArrowheads="1"/>
            </p:cNvSpPr>
            <p:nvPr/>
          </p:nvSpPr>
          <p:spPr bwMode="auto">
            <a:xfrm>
              <a:off x="3629025" y="54895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Review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Verify Costs</a:t>
              </a:r>
            </a:p>
          </p:txBody>
        </p:sp>
        <p:cxnSp>
          <p:nvCxnSpPr>
            <p:cNvPr id="264209" name="AutoShape 17"/>
            <p:cNvCxnSpPr>
              <a:cxnSpLocks noChangeShapeType="1"/>
            </p:cNvCxnSpPr>
            <p:nvPr/>
          </p:nvCxnSpPr>
          <p:spPr bwMode="auto">
            <a:xfrm>
              <a:off x="2857500" y="425132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74" name="Rectangle 18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PC-CB-150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1974850"/>
            <a:chExt cx="7124700" cy="4400550"/>
          </a:xfrm>
        </p:grpSpPr>
        <p:sp>
          <p:nvSpPr>
            <p:cNvPr id="275459" name="AutoShape 3"/>
            <p:cNvSpPr>
              <a:spLocks noChangeArrowheads="1"/>
            </p:cNvSpPr>
            <p:nvPr/>
          </p:nvSpPr>
          <p:spPr bwMode="auto">
            <a:xfrm>
              <a:off x="6267450" y="19748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Freeze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Cost</a:t>
              </a:r>
            </a:p>
          </p:txBody>
        </p:sp>
        <p:cxnSp>
          <p:nvCxnSpPr>
            <p:cNvPr id="275460" name="AutoShape 4"/>
            <p:cNvCxnSpPr>
              <a:cxnSpLocks noChangeShapeType="1"/>
              <a:stCxn id="275461" idx="3"/>
              <a:endCxn id="275459" idx="1"/>
            </p:cNvCxnSpPr>
            <p:nvPr/>
          </p:nvCxnSpPr>
          <p:spPr bwMode="auto">
            <a:xfrm>
              <a:off x="5448300" y="243205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5461" name="AutoShape 5"/>
            <p:cNvSpPr>
              <a:spLocks noChangeArrowheads="1"/>
            </p:cNvSpPr>
            <p:nvPr/>
          </p:nvSpPr>
          <p:spPr bwMode="auto">
            <a:xfrm>
              <a:off x="3619500" y="19748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75462" name="AutoShape 6"/>
            <p:cNvCxnSpPr>
              <a:cxnSpLocks noChangeShapeType="1"/>
              <a:stCxn id="275463" idx="3"/>
              <a:endCxn id="275461" idx="1"/>
            </p:cNvCxnSpPr>
            <p:nvPr/>
          </p:nvCxnSpPr>
          <p:spPr bwMode="auto">
            <a:xfrm>
              <a:off x="2800350" y="243205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5463" name="AutoShape 7"/>
            <p:cNvSpPr>
              <a:spLocks noChangeArrowheads="1"/>
            </p:cNvSpPr>
            <p:nvPr/>
          </p:nvSpPr>
          <p:spPr bwMode="auto">
            <a:xfrm>
              <a:off x="971550" y="19748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 dirty="0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Define Items</a:t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(Base, Co-, and</a:t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By-Products)</a:t>
              </a:r>
              <a:endParaRPr lang="en-US" sz="1200" b="1" dirty="0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endParaRPr lang="en-US" sz="1800" b="1" dirty="0">
                <a:solidFill>
                  <a:srgbClr val="B2B2B2"/>
                </a:solidFill>
                <a:latin typeface="+mj-lt"/>
              </a:endParaRPr>
            </a:p>
          </p:txBody>
        </p:sp>
        <p:cxnSp>
          <p:nvCxnSpPr>
            <p:cNvPr id="275464" name="AutoShape 8"/>
            <p:cNvCxnSpPr>
              <a:cxnSpLocks noChangeShapeType="1"/>
              <a:stCxn id="275459" idx="2"/>
              <a:endCxn id="275465" idx="0"/>
            </p:cNvCxnSpPr>
            <p:nvPr/>
          </p:nvCxnSpPr>
          <p:spPr bwMode="auto">
            <a:xfrm rot="5400000">
              <a:off x="4143375" y="650875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5465" name="AutoShape 9"/>
            <p:cNvSpPr>
              <a:spLocks noChangeArrowheads="1"/>
            </p:cNvSpPr>
            <p:nvPr/>
          </p:nvSpPr>
          <p:spPr bwMode="auto">
            <a:xfrm>
              <a:off x="971550" y="37084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75466" name="AutoShape 10"/>
            <p:cNvSpPr>
              <a:spLocks noChangeArrowheads="1"/>
            </p:cNvSpPr>
            <p:nvPr/>
          </p:nvSpPr>
          <p:spPr bwMode="auto">
            <a:xfrm>
              <a:off x="6267450" y="37084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Routing Costs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5467" name="AutoShape 11"/>
            <p:cNvCxnSpPr>
              <a:cxnSpLocks noChangeShapeType="1"/>
              <a:stCxn id="275468" idx="3"/>
              <a:endCxn id="275466" idx="1"/>
            </p:cNvCxnSpPr>
            <p:nvPr/>
          </p:nvCxnSpPr>
          <p:spPr bwMode="auto">
            <a:xfrm>
              <a:off x="5476875" y="4165600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5468" name="AutoShape 12"/>
            <p:cNvSpPr>
              <a:spLocks noChangeArrowheads="1"/>
            </p:cNvSpPr>
            <p:nvPr/>
          </p:nvSpPr>
          <p:spPr bwMode="auto">
            <a:xfrm>
              <a:off x="3629025" y="37084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Set Up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Prod Str &amp; Rtg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(co-product)</a:t>
              </a:r>
            </a:p>
          </p:txBody>
        </p:sp>
        <p:cxnSp>
          <p:nvCxnSpPr>
            <p:cNvPr id="275469" name="AutoShape 13"/>
            <p:cNvCxnSpPr>
              <a:cxnSpLocks noChangeShapeType="1"/>
              <a:endCxn id="275470" idx="0"/>
            </p:cNvCxnSpPr>
            <p:nvPr/>
          </p:nvCxnSpPr>
          <p:spPr bwMode="auto">
            <a:xfrm rot="5400000">
              <a:off x="4114800" y="2374900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5470" name="AutoShape 14"/>
            <p:cNvSpPr>
              <a:spLocks noChangeArrowheads="1"/>
            </p:cNvSpPr>
            <p:nvPr/>
          </p:nvSpPr>
          <p:spPr bwMode="auto">
            <a:xfrm>
              <a:off x="971550" y="54610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Struc. Costs</a:t>
              </a:r>
            </a:p>
          </p:txBody>
        </p:sp>
        <p:cxnSp>
          <p:nvCxnSpPr>
            <p:cNvPr id="275471" name="AutoShape 15"/>
            <p:cNvCxnSpPr>
              <a:cxnSpLocks noChangeShapeType="1"/>
            </p:cNvCxnSpPr>
            <p:nvPr/>
          </p:nvCxnSpPr>
          <p:spPr bwMode="auto">
            <a:xfrm>
              <a:off x="2800350" y="591820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5472" name="AutoShape 16"/>
            <p:cNvSpPr>
              <a:spLocks noChangeArrowheads="1"/>
            </p:cNvSpPr>
            <p:nvPr/>
          </p:nvSpPr>
          <p:spPr bwMode="auto">
            <a:xfrm>
              <a:off x="3629025" y="54610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Review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Verify Costs</a:t>
              </a:r>
            </a:p>
          </p:txBody>
        </p:sp>
        <p:cxnSp>
          <p:nvCxnSpPr>
            <p:cNvPr id="275473" name="AutoShape 17"/>
            <p:cNvCxnSpPr>
              <a:cxnSpLocks noChangeShapeType="1"/>
            </p:cNvCxnSpPr>
            <p:nvPr/>
          </p:nvCxnSpPr>
          <p:spPr bwMode="auto">
            <a:xfrm>
              <a:off x="2857500" y="422275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7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Process/Formula Maintenance</a:t>
            </a:r>
            <a:br>
              <a:rPr lang="en-US" dirty="0" smtClean="0"/>
            </a:br>
            <a:r>
              <a:rPr lang="en-US" dirty="0" smtClean="0"/>
              <a:t>Co/By-Product Structure</a:t>
            </a:r>
            <a:endParaRPr lang="en-US" dirty="0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PC-CB-160</a:t>
            </a:r>
            <a:endParaRPr lang="en-US"/>
          </a:p>
        </p:txBody>
      </p:sp>
      <p:pic>
        <p:nvPicPr>
          <p:cNvPr id="220170" name="Picture 103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62100" y="1203286"/>
            <a:ext cx="6057900" cy="49530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20167" name="Rectangle 1031"/>
          <p:cNvSpPr>
            <a:spLocks noChangeArrowheads="1"/>
          </p:cNvSpPr>
          <p:nvPr/>
        </p:nvSpPr>
        <p:spPr bwMode="auto">
          <a:xfrm>
            <a:off x="5610225" y="5175211"/>
            <a:ext cx="1504950" cy="2413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20168" name="Rectangle 1032"/>
          <p:cNvSpPr>
            <a:spLocks noChangeArrowheads="1"/>
          </p:cNvSpPr>
          <p:nvPr/>
        </p:nvSpPr>
        <p:spPr bwMode="auto">
          <a:xfrm>
            <a:off x="1736725" y="4006811"/>
            <a:ext cx="2825750" cy="11811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50" name="Rectangle 1042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PC-CB-170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2022475"/>
            <a:chExt cx="7124700" cy="4400550"/>
          </a:xfrm>
        </p:grpSpPr>
        <p:sp>
          <p:nvSpPr>
            <p:cNvPr id="274435" name="AutoShape 1027"/>
            <p:cNvSpPr>
              <a:spLocks noChangeArrowheads="1"/>
            </p:cNvSpPr>
            <p:nvPr/>
          </p:nvSpPr>
          <p:spPr bwMode="auto">
            <a:xfrm>
              <a:off x="6267450" y="2022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Freeze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Cost</a:t>
              </a:r>
            </a:p>
          </p:txBody>
        </p:sp>
        <p:cxnSp>
          <p:nvCxnSpPr>
            <p:cNvPr id="274436" name="AutoShape 1028"/>
            <p:cNvCxnSpPr>
              <a:cxnSpLocks noChangeShapeType="1"/>
              <a:stCxn id="274437" idx="3"/>
              <a:endCxn id="274435" idx="1"/>
            </p:cNvCxnSpPr>
            <p:nvPr/>
          </p:nvCxnSpPr>
          <p:spPr bwMode="auto">
            <a:xfrm>
              <a:off x="5448300" y="2479675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4437" name="AutoShape 1029"/>
            <p:cNvSpPr>
              <a:spLocks noChangeArrowheads="1"/>
            </p:cNvSpPr>
            <p:nvPr/>
          </p:nvSpPr>
          <p:spPr bwMode="auto">
            <a:xfrm>
              <a:off x="3619500" y="2022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74438" name="AutoShape 1030"/>
            <p:cNvCxnSpPr>
              <a:cxnSpLocks noChangeShapeType="1"/>
              <a:stCxn id="274439" idx="3"/>
              <a:endCxn id="274437" idx="1"/>
            </p:cNvCxnSpPr>
            <p:nvPr/>
          </p:nvCxnSpPr>
          <p:spPr bwMode="auto">
            <a:xfrm>
              <a:off x="2800350" y="2479675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4439" name="AutoShape 1031"/>
            <p:cNvSpPr>
              <a:spLocks noChangeArrowheads="1"/>
            </p:cNvSpPr>
            <p:nvPr/>
          </p:nvSpPr>
          <p:spPr bwMode="auto">
            <a:xfrm>
              <a:off x="971550" y="202247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Define Items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(Base, Co-,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By-Products)</a:t>
              </a:r>
              <a:endParaRPr lang="en-US" sz="12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endParaRPr lang="en-US" sz="1800" b="1">
                <a:solidFill>
                  <a:srgbClr val="B2B2B2"/>
                </a:solidFill>
                <a:latin typeface="+mj-lt"/>
              </a:endParaRPr>
            </a:p>
          </p:txBody>
        </p:sp>
        <p:cxnSp>
          <p:nvCxnSpPr>
            <p:cNvPr id="274440" name="AutoShape 1032"/>
            <p:cNvCxnSpPr>
              <a:cxnSpLocks noChangeShapeType="1"/>
              <a:stCxn id="274435" idx="2"/>
              <a:endCxn id="274441" idx="0"/>
            </p:cNvCxnSpPr>
            <p:nvPr/>
          </p:nvCxnSpPr>
          <p:spPr bwMode="auto">
            <a:xfrm rot="5400000">
              <a:off x="4143375" y="698500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4441" name="AutoShape 1033"/>
            <p:cNvSpPr>
              <a:spLocks noChangeArrowheads="1"/>
            </p:cNvSpPr>
            <p:nvPr/>
          </p:nvSpPr>
          <p:spPr bwMode="auto">
            <a:xfrm>
              <a:off x="971550" y="37560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74442" name="AutoShape 1034"/>
            <p:cNvSpPr>
              <a:spLocks noChangeArrowheads="1"/>
            </p:cNvSpPr>
            <p:nvPr/>
          </p:nvSpPr>
          <p:spPr bwMode="auto">
            <a:xfrm>
              <a:off x="6267450" y="37560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Roll Up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Routing Costs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(co-product)</a:t>
              </a:r>
            </a:p>
          </p:txBody>
        </p:sp>
        <p:cxnSp>
          <p:nvCxnSpPr>
            <p:cNvPr id="274443" name="AutoShape 1035"/>
            <p:cNvCxnSpPr>
              <a:cxnSpLocks noChangeShapeType="1"/>
              <a:stCxn id="274444" idx="3"/>
              <a:endCxn id="274442" idx="1"/>
            </p:cNvCxnSpPr>
            <p:nvPr/>
          </p:nvCxnSpPr>
          <p:spPr bwMode="auto">
            <a:xfrm>
              <a:off x="5476875" y="4213225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4444" name="AutoShape 1036"/>
            <p:cNvSpPr>
              <a:spLocks noChangeArrowheads="1"/>
            </p:cNvSpPr>
            <p:nvPr/>
          </p:nvSpPr>
          <p:spPr bwMode="auto">
            <a:xfrm>
              <a:off x="3629025" y="37560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 Str &amp; Rtg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4445" name="AutoShape 1037"/>
            <p:cNvCxnSpPr>
              <a:cxnSpLocks noChangeShapeType="1"/>
              <a:endCxn id="274446" idx="0"/>
            </p:cNvCxnSpPr>
            <p:nvPr/>
          </p:nvCxnSpPr>
          <p:spPr bwMode="auto">
            <a:xfrm rot="5400000">
              <a:off x="4114800" y="2422525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4446" name="AutoShape 1038"/>
            <p:cNvSpPr>
              <a:spLocks noChangeArrowheads="1"/>
            </p:cNvSpPr>
            <p:nvPr/>
          </p:nvSpPr>
          <p:spPr bwMode="auto">
            <a:xfrm>
              <a:off x="971550" y="55086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Struc. Costs</a:t>
              </a:r>
            </a:p>
          </p:txBody>
        </p:sp>
        <p:cxnSp>
          <p:nvCxnSpPr>
            <p:cNvPr id="274447" name="AutoShape 1039"/>
            <p:cNvCxnSpPr>
              <a:cxnSpLocks noChangeShapeType="1"/>
            </p:cNvCxnSpPr>
            <p:nvPr/>
          </p:nvCxnSpPr>
          <p:spPr bwMode="auto">
            <a:xfrm>
              <a:off x="2800350" y="596582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4448" name="AutoShape 1040"/>
            <p:cNvSpPr>
              <a:spLocks noChangeArrowheads="1"/>
            </p:cNvSpPr>
            <p:nvPr/>
          </p:nvSpPr>
          <p:spPr bwMode="auto">
            <a:xfrm>
              <a:off x="3629025" y="5508625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Review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Verify Costs</a:t>
              </a:r>
            </a:p>
          </p:txBody>
        </p:sp>
        <p:cxnSp>
          <p:nvCxnSpPr>
            <p:cNvPr id="274449" name="AutoShape 1041"/>
            <p:cNvCxnSpPr>
              <a:cxnSpLocks noChangeShapeType="1"/>
            </p:cNvCxnSpPr>
            <p:nvPr/>
          </p:nvCxnSpPr>
          <p:spPr bwMode="auto">
            <a:xfrm>
              <a:off x="2857500" y="4270375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8" name="Rectangle 18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rm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PC-CB-180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2051050"/>
            <a:chExt cx="7124700" cy="4400550"/>
          </a:xfrm>
        </p:grpSpPr>
        <p:sp>
          <p:nvSpPr>
            <p:cNvPr id="276483" name="AutoShape 3"/>
            <p:cNvSpPr>
              <a:spLocks noChangeArrowheads="1"/>
            </p:cNvSpPr>
            <p:nvPr/>
          </p:nvSpPr>
          <p:spPr bwMode="auto">
            <a:xfrm>
              <a:off x="6267450" y="20510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Freeze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Cost</a:t>
              </a:r>
            </a:p>
          </p:txBody>
        </p:sp>
        <p:cxnSp>
          <p:nvCxnSpPr>
            <p:cNvPr id="276484" name="AutoShape 4"/>
            <p:cNvCxnSpPr>
              <a:cxnSpLocks noChangeShapeType="1"/>
              <a:stCxn id="276485" idx="3"/>
              <a:endCxn id="276483" idx="1"/>
            </p:cNvCxnSpPr>
            <p:nvPr/>
          </p:nvCxnSpPr>
          <p:spPr bwMode="auto">
            <a:xfrm>
              <a:off x="5448300" y="250825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6485" name="AutoShape 5"/>
            <p:cNvSpPr>
              <a:spLocks noChangeArrowheads="1"/>
            </p:cNvSpPr>
            <p:nvPr/>
          </p:nvSpPr>
          <p:spPr bwMode="auto">
            <a:xfrm>
              <a:off x="3619500" y="20510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76486" name="AutoShape 6"/>
            <p:cNvCxnSpPr>
              <a:cxnSpLocks noChangeShapeType="1"/>
              <a:stCxn id="276487" idx="3"/>
              <a:endCxn id="276485" idx="1"/>
            </p:cNvCxnSpPr>
            <p:nvPr/>
          </p:nvCxnSpPr>
          <p:spPr bwMode="auto">
            <a:xfrm>
              <a:off x="2800350" y="250825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6487" name="AutoShape 7"/>
            <p:cNvSpPr>
              <a:spLocks noChangeArrowheads="1"/>
            </p:cNvSpPr>
            <p:nvPr/>
          </p:nvSpPr>
          <p:spPr bwMode="auto">
            <a:xfrm>
              <a:off x="971550" y="20510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Define Items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(Base, Co-,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By-Products)</a:t>
              </a:r>
              <a:endParaRPr lang="en-US" sz="12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endParaRPr lang="en-US" sz="1800" b="1">
                <a:solidFill>
                  <a:srgbClr val="B2B2B2"/>
                </a:solidFill>
                <a:latin typeface="+mj-lt"/>
              </a:endParaRPr>
            </a:p>
          </p:txBody>
        </p:sp>
        <p:cxnSp>
          <p:nvCxnSpPr>
            <p:cNvPr id="276488" name="AutoShape 8"/>
            <p:cNvCxnSpPr>
              <a:cxnSpLocks noChangeShapeType="1"/>
              <a:stCxn id="276483" idx="2"/>
              <a:endCxn id="276489" idx="0"/>
            </p:cNvCxnSpPr>
            <p:nvPr/>
          </p:nvCxnSpPr>
          <p:spPr bwMode="auto">
            <a:xfrm rot="5400000">
              <a:off x="4143375" y="727075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6489" name="AutoShape 9"/>
            <p:cNvSpPr>
              <a:spLocks noChangeArrowheads="1"/>
            </p:cNvSpPr>
            <p:nvPr/>
          </p:nvSpPr>
          <p:spPr bwMode="auto">
            <a:xfrm>
              <a:off x="971550" y="37846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76490" name="AutoShape 10"/>
            <p:cNvSpPr>
              <a:spLocks noChangeArrowheads="1"/>
            </p:cNvSpPr>
            <p:nvPr/>
          </p:nvSpPr>
          <p:spPr bwMode="auto">
            <a:xfrm>
              <a:off x="6267450" y="37846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Routing Costs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6491" name="AutoShape 11"/>
            <p:cNvCxnSpPr>
              <a:cxnSpLocks noChangeShapeType="1"/>
              <a:stCxn id="276492" idx="3"/>
              <a:endCxn id="276490" idx="1"/>
            </p:cNvCxnSpPr>
            <p:nvPr/>
          </p:nvCxnSpPr>
          <p:spPr bwMode="auto">
            <a:xfrm>
              <a:off x="5476875" y="4241800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6492" name="AutoShape 12"/>
            <p:cNvSpPr>
              <a:spLocks noChangeArrowheads="1"/>
            </p:cNvSpPr>
            <p:nvPr/>
          </p:nvSpPr>
          <p:spPr bwMode="auto">
            <a:xfrm>
              <a:off x="3629025" y="37846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 Str &amp; Rtg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6493" name="AutoShape 13"/>
            <p:cNvCxnSpPr>
              <a:cxnSpLocks noChangeShapeType="1"/>
              <a:endCxn id="276494" idx="0"/>
            </p:cNvCxnSpPr>
            <p:nvPr/>
          </p:nvCxnSpPr>
          <p:spPr bwMode="auto">
            <a:xfrm rot="5400000">
              <a:off x="4114800" y="2451100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6494" name="AutoShape 14"/>
            <p:cNvSpPr>
              <a:spLocks noChangeArrowheads="1"/>
            </p:cNvSpPr>
            <p:nvPr/>
          </p:nvSpPr>
          <p:spPr bwMode="auto">
            <a:xfrm>
              <a:off x="971550" y="55372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latin typeface="+mj-lt"/>
                </a:rPr>
                <a:t>Product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Struc. Costs</a:t>
              </a:r>
            </a:p>
          </p:txBody>
        </p:sp>
        <p:cxnSp>
          <p:nvCxnSpPr>
            <p:cNvPr id="276495" name="AutoShape 15"/>
            <p:cNvCxnSpPr>
              <a:cxnSpLocks noChangeShapeType="1"/>
            </p:cNvCxnSpPr>
            <p:nvPr/>
          </p:nvCxnSpPr>
          <p:spPr bwMode="auto">
            <a:xfrm>
              <a:off x="2800350" y="599440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6496" name="AutoShape 16"/>
            <p:cNvSpPr>
              <a:spLocks noChangeArrowheads="1"/>
            </p:cNvSpPr>
            <p:nvPr/>
          </p:nvSpPr>
          <p:spPr bwMode="auto">
            <a:xfrm>
              <a:off x="3629025" y="55372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Review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Verify Costs</a:t>
              </a:r>
            </a:p>
          </p:txBody>
        </p:sp>
        <p:cxnSp>
          <p:nvCxnSpPr>
            <p:cNvPr id="276497" name="AutoShape 17"/>
            <p:cNvCxnSpPr>
              <a:cxnSpLocks noChangeShapeType="1"/>
            </p:cNvCxnSpPr>
            <p:nvPr/>
          </p:nvCxnSpPr>
          <p:spPr bwMode="auto">
            <a:xfrm>
              <a:off x="2857500" y="429895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9" name="Rectangle 205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Co-Product/By-Product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PC-CB-010</a:t>
            </a:r>
            <a:endParaRPr lang="en-US"/>
          </a:p>
        </p:txBody>
      </p:sp>
      <p:sp>
        <p:nvSpPr>
          <p:cNvPr id="270340" name="AutoShape 2052"/>
          <p:cNvSpPr>
            <a:spLocks noChangeArrowheads="1"/>
          </p:cNvSpPr>
          <p:nvPr/>
        </p:nvSpPr>
        <p:spPr bwMode="auto">
          <a:xfrm>
            <a:off x="2103120" y="1409700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70341" name="Rectangle 2053"/>
          <p:cNvSpPr>
            <a:spLocks noChangeArrowheads="1"/>
          </p:cNvSpPr>
          <p:nvPr/>
        </p:nvSpPr>
        <p:spPr bwMode="auto">
          <a:xfrm>
            <a:off x="4046220" y="25527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Standard Cost Method</a:t>
            </a:r>
            <a:endParaRPr lang="en-US" sz="2000" b="1" dirty="0">
              <a:latin typeface="+mj-lt"/>
            </a:endParaRPr>
          </a:p>
        </p:txBody>
      </p:sp>
      <p:sp>
        <p:nvSpPr>
          <p:cNvPr id="270343" name="Rectangle 2055"/>
          <p:cNvSpPr>
            <a:spLocks noChangeArrowheads="1"/>
          </p:cNvSpPr>
          <p:nvPr/>
        </p:nvSpPr>
        <p:spPr bwMode="auto">
          <a:xfrm>
            <a:off x="4046220" y="13716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270344" name="Rectangle 2056"/>
          <p:cNvSpPr>
            <a:spLocks noChangeArrowheads="1"/>
          </p:cNvSpPr>
          <p:nvPr/>
        </p:nvSpPr>
        <p:spPr bwMode="auto">
          <a:xfrm>
            <a:off x="4046220" y="375285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Joint Order Sets</a:t>
            </a:r>
            <a:endParaRPr lang="en-US" sz="2000" b="1" dirty="0">
              <a:latin typeface="+mj-lt"/>
            </a:endParaRPr>
          </a:p>
        </p:txBody>
      </p:sp>
      <p:sp>
        <p:nvSpPr>
          <p:cNvPr id="270345" name="Rectangle 2057"/>
          <p:cNvSpPr>
            <a:spLocks noChangeArrowheads="1"/>
          </p:cNvSpPr>
          <p:nvPr/>
        </p:nvSpPr>
        <p:spPr bwMode="auto">
          <a:xfrm>
            <a:off x="4046220" y="49911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Average Cost Method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522" name="Rectangle 18"/>
          <p:cNvSpPr>
            <a:spLocks noGrp="1" noChangeArrowheads="1"/>
          </p:cNvSpPr>
          <p:nvPr>
            <p:ph type="title"/>
          </p:nvPr>
        </p:nvSpPr>
        <p:spPr>
          <a:xfrm>
            <a:off x="457200" y="182880"/>
            <a:ext cx="8686800" cy="716523"/>
          </a:xfrm>
        </p:spPr>
        <p:txBody>
          <a:bodyPr>
            <a:noAutofit/>
          </a:bodyPr>
          <a:lstStyle/>
          <a:p>
            <a:r>
              <a:rPr lang="en-US" sz="2800" dirty="0" smtClean="0"/>
              <a:t>Co-Product/By-Product Costing Process: Set-Up</a:t>
            </a:r>
            <a:endParaRPr lang="en-US" sz="2800" dirty="0"/>
          </a:p>
        </p:txBody>
      </p:sp>
      <p:sp>
        <p:nvSpPr>
          <p:cNvPr id="1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PC-CB-190</a:t>
            </a:r>
            <a:endParaRPr lang="en-US"/>
          </a:p>
        </p:txBody>
      </p:sp>
      <p:grpSp>
        <p:nvGrpSpPr>
          <p:cNvPr id="21" name="Group 20"/>
          <p:cNvGrpSpPr/>
          <p:nvPr/>
        </p:nvGrpSpPr>
        <p:grpSpPr>
          <a:xfrm>
            <a:off x="1005840" y="1371600"/>
            <a:ext cx="7124700" cy="4400550"/>
            <a:chOff x="971550" y="2032000"/>
            <a:chExt cx="7124700" cy="4400550"/>
          </a:xfrm>
        </p:grpSpPr>
        <p:sp>
          <p:nvSpPr>
            <p:cNvPr id="277507" name="AutoShape 3"/>
            <p:cNvSpPr>
              <a:spLocks noChangeArrowheads="1"/>
            </p:cNvSpPr>
            <p:nvPr/>
          </p:nvSpPr>
          <p:spPr bwMode="auto">
            <a:xfrm>
              <a:off x="6267450" y="20320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Freeze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Cost</a:t>
              </a:r>
            </a:p>
          </p:txBody>
        </p:sp>
        <p:cxnSp>
          <p:nvCxnSpPr>
            <p:cNvPr id="277508" name="AutoShape 4"/>
            <p:cNvCxnSpPr>
              <a:cxnSpLocks noChangeShapeType="1"/>
              <a:stCxn id="277509" idx="3"/>
              <a:endCxn id="277507" idx="1"/>
            </p:cNvCxnSpPr>
            <p:nvPr/>
          </p:nvCxnSpPr>
          <p:spPr bwMode="auto">
            <a:xfrm>
              <a:off x="5448300" y="248920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7509" name="AutoShape 5"/>
            <p:cNvSpPr>
              <a:spLocks noChangeArrowheads="1"/>
            </p:cNvSpPr>
            <p:nvPr/>
          </p:nvSpPr>
          <p:spPr bwMode="auto">
            <a:xfrm>
              <a:off x="3619500" y="20320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Determine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 Cost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(manually/roll-ups)</a:t>
              </a:r>
            </a:p>
          </p:txBody>
        </p:sp>
        <p:cxnSp>
          <p:nvCxnSpPr>
            <p:cNvPr id="277510" name="AutoShape 6"/>
            <p:cNvCxnSpPr>
              <a:cxnSpLocks noChangeShapeType="1"/>
              <a:stCxn id="277511" idx="3"/>
              <a:endCxn id="277509" idx="1"/>
            </p:cNvCxnSpPr>
            <p:nvPr/>
          </p:nvCxnSpPr>
          <p:spPr bwMode="auto">
            <a:xfrm>
              <a:off x="2800350" y="2489200"/>
              <a:ext cx="819150" cy="1588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7511" name="AutoShape 7"/>
            <p:cNvSpPr>
              <a:spLocks noChangeArrowheads="1"/>
            </p:cNvSpPr>
            <p:nvPr/>
          </p:nvSpPr>
          <p:spPr bwMode="auto">
            <a:xfrm>
              <a:off x="971550" y="203200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endParaRPr lang="en-US" sz="14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Define Items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(Base, Co-, and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By-Products)</a:t>
              </a:r>
              <a:endParaRPr lang="en-US" sz="1200" b="1">
                <a:solidFill>
                  <a:srgbClr val="B2B2B2"/>
                </a:solidFill>
                <a:latin typeface="+mj-lt"/>
              </a:endParaRPr>
            </a:p>
            <a:p>
              <a:pPr eaLnBrk="0" hangingPunct="0"/>
              <a:endParaRPr lang="en-US" sz="1800" b="1">
                <a:solidFill>
                  <a:srgbClr val="B2B2B2"/>
                </a:solidFill>
                <a:latin typeface="+mj-lt"/>
              </a:endParaRPr>
            </a:p>
          </p:txBody>
        </p:sp>
        <p:cxnSp>
          <p:nvCxnSpPr>
            <p:cNvPr id="277512" name="AutoShape 8"/>
            <p:cNvCxnSpPr>
              <a:cxnSpLocks noChangeShapeType="1"/>
              <a:stCxn id="277507" idx="2"/>
              <a:endCxn id="277513" idx="0"/>
            </p:cNvCxnSpPr>
            <p:nvPr/>
          </p:nvCxnSpPr>
          <p:spPr bwMode="auto">
            <a:xfrm rot="5400000">
              <a:off x="4143375" y="708025"/>
              <a:ext cx="78105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7513" name="AutoShape 9"/>
            <p:cNvSpPr>
              <a:spLocks noChangeArrowheads="1"/>
            </p:cNvSpPr>
            <p:nvPr/>
          </p:nvSpPr>
          <p:spPr bwMode="auto">
            <a:xfrm>
              <a:off x="971550" y="3765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Set Up Work Ctr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Maint.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sp>
          <p:nvSpPr>
            <p:cNvPr id="277514" name="AutoShape 10"/>
            <p:cNvSpPr>
              <a:spLocks noChangeArrowheads="1"/>
            </p:cNvSpPr>
            <p:nvPr/>
          </p:nvSpPr>
          <p:spPr bwMode="auto">
            <a:xfrm>
              <a:off x="6267450" y="3765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Routing Costs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7515" name="AutoShape 11"/>
            <p:cNvCxnSpPr>
              <a:cxnSpLocks noChangeShapeType="1"/>
              <a:stCxn id="277516" idx="3"/>
              <a:endCxn id="277514" idx="1"/>
            </p:cNvCxnSpPr>
            <p:nvPr/>
          </p:nvCxnSpPr>
          <p:spPr bwMode="auto">
            <a:xfrm>
              <a:off x="5476875" y="4222750"/>
              <a:ext cx="771525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7516" name="AutoShape 12"/>
            <p:cNvSpPr>
              <a:spLocks noChangeArrowheads="1"/>
            </p:cNvSpPr>
            <p:nvPr/>
          </p:nvSpPr>
          <p:spPr bwMode="auto">
            <a:xfrm>
              <a:off x="3629025" y="37655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Set Up</a:t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Prod </a:t>
              </a:r>
              <a:r>
                <a:rPr lang="en-US" sz="1400" b="1" dirty="0" err="1">
                  <a:solidFill>
                    <a:srgbClr val="B2B2B2"/>
                  </a:solidFill>
                  <a:latin typeface="+mj-lt"/>
                </a:rPr>
                <a:t>Str</a:t>
              </a: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 &amp; </a:t>
              </a:r>
              <a:r>
                <a:rPr lang="en-US" sz="1400" b="1" dirty="0" err="1">
                  <a:solidFill>
                    <a:srgbClr val="B2B2B2"/>
                  </a:solidFill>
                  <a:latin typeface="+mj-lt"/>
                </a:rPr>
                <a:t>Rtg</a:t>
              </a: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/>
              </a:r>
              <a:br>
                <a:rPr lang="en-US" sz="1400" b="1" dirty="0">
                  <a:solidFill>
                    <a:srgbClr val="B2B2B2"/>
                  </a:solidFill>
                  <a:latin typeface="+mj-lt"/>
                </a:rPr>
              </a:br>
              <a:r>
                <a:rPr lang="en-US" sz="1400" b="1" dirty="0">
                  <a:solidFill>
                    <a:srgbClr val="B2B2B2"/>
                  </a:solidFill>
                  <a:latin typeface="+mj-lt"/>
                </a:rPr>
                <a:t>(co-product)</a:t>
              </a:r>
            </a:p>
          </p:txBody>
        </p:sp>
        <p:cxnSp>
          <p:nvCxnSpPr>
            <p:cNvPr id="277517" name="AutoShape 13"/>
            <p:cNvCxnSpPr>
              <a:cxnSpLocks noChangeShapeType="1"/>
              <a:endCxn id="277518" idx="0"/>
            </p:cNvCxnSpPr>
            <p:nvPr/>
          </p:nvCxnSpPr>
          <p:spPr bwMode="auto">
            <a:xfrm rot="5400000">
              <a:off x="4114800" y="2432050"/>
              <a:ext cx="838200" cy="529590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B2B2B2"/>
              </a:solidFill>
              <a:miter lim="800000"/>
              <a:headEnd/>
              <a:tailEnd type="triangle" w="med" len="med"/>
            </a:ln>
            <a:effectLst/>
          </p:spPr>
        </p:cxnSp>
        <p:sp>
          <p:nvSpPr>
            <p:cNvPr id="277518" name="AutoShape 14"/>
            <p:cNvSpPr>
              <a:spLocks noChangeArrowheads="1"/>
            </p:cNvSpPr>
            <p:nvPr/>
          </p:nvSpPr>
          <p:spPr bwMode="auto">
            <a:xfrm>
              <a:off x="971550" y="55181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B2B2B2"/>
              </a:solidFill>
              <a:round/>
              <a:headEnd/>
              <a:tailEnd/>
            </a:ln>
            <a:effectLst>
              <a:prstShdw prst="shdw18" dist="17961" dir="13500000">
                <a:srgbClr val="B2B2B2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Roll Up</a:t>
              </a:r>
            </a:p>
            <a:p>
              <a:pPr eaLnBrk="0" hangingPunct="0"/>
              <a:r>
                <a:rPr lang="en-US" sz="1400" b="1">
                  <a:solidFill>
                    <a:srgbClr val="B2B2B2"/>
                  </a:solidFill>
                  <a:latin typeface="+mj-lt"/>
                </a:rPr>
                <a:t>Product</a:t>
              </a:r>
              <a:br>
                <a:rPr lang="en-US" sz="1400" b="1">
                  <a:solidFill>
                    <a:srgbClr val="B2B2B2"/>
                  </a:solidFill>
                  <a:latin typeface="+mj-lt"/>
                </a:rPr>
              </a:br>
              <a:r>
                <a:rPr lang="en-US" sz="1400" b="1">
                  <a:solidFill>
                    <a:srgbClr val="B2B2B2"/>
                  </a:solidFill>
                  <a:latin typeface="+mj-lt"/>
                </a:rPr>
                <a:t>Struc. Costs</a:t>
              </a:r>
            </a:p>
          </p:txBody>
        </p:sp>
        <p:cxnSp>
          <p:nvCxnSpPr>
            <p:cNvPr id="277519" name="AutoShape 15"/>
            <p:cNvCxnSpPr>
              <a:cxnSpLocks noChangeShapeType="1"/>
            </p:cNvCxnSpPr>
            <p:nvPr/>
          </p:nvCxnSpPr>
          <p:spPr bwMode="auto">
            <a:xfrm>
              <a:off x="2800350" y="597535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  <p:sp>
          <p:nvSpPr>
            <p:cNvPr id="277520" name="AutoShape 16"/>
            <p:cNvSpPr>
              <a:spLocks noChangeArrowheads="1"/>
            </p:cNvSpPr>
            <p:nvPr/>
          </p:nvSpPr>
          <p:spPr bwMode="auto">
            <a:xfrm>
              <a:off x="3629025" y="5518150"/>
              <a:ext cx="1828800" cy="914400"/>
            </a:xfrm>
            <a:prstGeom prst="roundRect">
              <a:avLst>
                <a:gd name="adj" fmla="val 16667"/>
              </a:avLst>
            </a:prstGeom>
            <a:solidFill>
              <a:schemeClr val="bg1"/>
            </a:solidFill>
            <a:ln w="38100">
              <a:solidFill>
                <a:srgbClr val="5A87C6"/>
              </a:solidFill>
              <a:round/>
              <a:headEnd/>
              <a:tailEnd/>
            </a:ln>
            <a:effectLst>
              <a:prstShdw prst="shdw18" dist="17961" dir="13500000">
                <a:srgbClr val="5A87C6">
                  <a:gamma/>
                  <a:shade val="60000"/>
                  <a:invGamma/>
                </a:srgbClr>
              </a:prstShdw>
            </a:effectLst>
          </p:spPr>
          <p:txBody>
            <a:bodyPr wrap="none" anchor="ctr"/>
            <a:lstStyle/>
            <a:p>
              <a:pPr eaLnBrk="0" hangingPunct="0"/>
              <a:r>
                <a:rPr lang="en-US" sz="1400" b="1">
                  <a:latin typeface="+mj-lt"/>
                </a:rPr>
                <a:t>Review and</a:t>
              </a:r>
              <a:br>
                <a:rPr lang="en-US" sz="1400" b="1">
                  <a:latin typeface="+mj-lt"/>
                </a:rPr>
              </a:br>
              <a:r>
                <a:rPr lang="en-US" sz="1400" b="1">
                  <a:latin typeface="+mj-lt"/>
                </a:rPr>
                <a:t>Verify Costs</a:t>
              </a:r>
            </a:p>
          </p:txBody>
        </p:sp>
        <p:cxnSp>
          <p:nvCxnSpPr>
            <p:cNvPr id="277521" name="AutoShape 17"/>
            <p:cNvCxnSpPr>
              <a:cxnSpLocks noChangeShapeType="1"/>
            </p:cNvCxnSpPr>
            <p:nvPr/>
          </p:nvCxnSpPr>
          <p:spPr bwMode="auto">
            <a:xfrm>
              <a:off x="2857500" y="4279900"/>
              <a:ext cx="762000" cy="0"/>
            </a:xfrm>
            <a:prstGeom prst="straightConnector1">
              <a:avLst/>
            </a:prstGeom>
            <a:noFill/>
            <a:ln w="38100">
              <a:solidFill>
                <a:srgbClr val="B2B2B2"/>
              </a:solidFill>
              <a:round/>
              <a:headEnd/>
              <a:tailEnd type="triangle" w="med" len="med"/>
            </a:ln>
            <a:effectLst/>
          </p:spPr>
        </p:cxnSp>
      </p:grp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Co/By-Products Cost Report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PC-CB-200</a:t>
            </a:r>
            <a:endParaRPr lang="en-US"/>
          </a:p>
        </p:txBody>
      </p:sp>
      <p:pic>
        <p:nvPicPr>
          <p:cNvPr id="31130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5250" y="1466850"/>
            <a:ext cx="8953500" cy="45339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3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Calculations</a:t>
            </a:r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PC-CB-210</a:t>
            </a:r>
            <a:endParaRPr lang="en-US"/>
          </a:p>
        </p:txBody>
      </p:sp>
      <p:sp>
        <p:nvSpPr>
          <p:cNvPr id="278531" name="Text Box 3"/>
          <p:cNvSpPr txBox="1">
            <a:spLocks noChangeArrowheads="1"/>
          </p:cNvSpPr>
          <p:nvPr/>
        </p:nvSpPr>
        <p:spPr bwMode="auto">
          <a:xfrm>
            <a:off x="75416" y="2515972"/>
            <a:ext cx="3178175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Batch Size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Batch Size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Base Process Batch Cost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Net Base Process Batch Cost</a:t>
            </a:r>
          </a:p>
          <a:p>
            <a:pPr algn="r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Co-Product Batch Cost</a:t>
            </a:r>
          </a:p>
        </p:txBody>
      </p:sp>
      <p:sp>
        <p:nvSpPr>
          <p:cNvPr id="278532" name="Text Box 4"/>
          <p:cNvSpPr txBox="1">
            <a:spLocks noChangeArrowheads="1"/>
          </p:cNvSpPr>
          <p:nvPr/>
        </p:nvSpPr>
        <p:spPr bwMode="auto">
          <a:xfrm>
            <a:off x="3171530" y="2516168"/>
            <a:ext cx="548640" cy="155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x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x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-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x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/</a:t>
            </a:r>
          </a:p>
        </p:txBody>
      </p:sp>
      <p:sp>
        <p:nvSpPr>
          <p:cNvPr id="278534" name="Text Box 6"/>
          <p:cNvSpPr txBox="1">
            <a:spLocks noChangeArrowheads="1"/>
          </p:cNvSpPr>
          <p:nvPr/>
        </p:nvSpPr>
        <p:spPr bwMode="auto">
          <a:xfrm>
            <a:off x="3610192" y="2515972"/>
            <a:ext cx="2140162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Base Process Unit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By-Product Unit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By-Product Batch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Allocation %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Qty per Batch</a:t>
            </a:r>
          </a:p>
        </p:txBody>
      </p:sp>
      <p:sp>
        <p:nvSpPr>
          <p:cNvPr id="278535" name="Text Box 7"/>
          <p:cNvSpPr txBox="1">
            <a:spLocks noChangeArrowheads="1"/>
          </p:cNvSpPr>
          <p:nvPr/>
        </p:nvSpPr>
        <p:spPr bwMode="auto">
          <a:xfrm>
            <a:off x="5619945" y="2516168"/>
            <a:ext cx="548640" cy="1554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=</a:t>
            </a:r>
          </a:p>
          <a:p>
            <a:pPr eaLnBrk="0" hangingPunct="0">
              <a:spcBef>
                <a:spcPct val="50000"/>
              </a:spcBef>
              <a:tabLst>
                <a:tab pos="114300" algn="l"/>
              </a:tabLst>
            </a:pPr>
            <a:r>
              <a:rPr lang="en-US" sz="1400" dirty="0">
                <a:latin typeface="+mj-lt"/>
              </a:rPr>
              <a:t>=</a:t>
            </a:r>
            <a:endParaRPr lang="en-US" sz="2000" dirty="0">
              <a:latin typeface="+mj-lt"/>
            </a:endParaRPr>
          </a:p>
        </p:txBody>
      </p:sp>
      <p:sp>
        <p:nvSpPr>
          <p:cNvPr id="278536" name="Text Box 8"/>
          <p:cNvSpPr txBox="1">
            <a:spLocks noChangeArrowheads="1"/>
          </p:cNvSpPr>
          <p:nvPr/>
        </p:nvSpPr>
        <p:spPr bwMode="auto">
          <a:xfrm>
            <a:off x="6079322" y="2515972"/>
            <a:ext cx="2989262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Base Process Batch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By-Product Batch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Net Base Process Batch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Co-Product Batch Cost</a:t>
            </a:r>
          </a:p>
          <a:p>
            <a:pPr algn="l" eaLnBrk="0" hangingPunct="0">
              <a:spcBef>
                <a:spcPct val="50000"/>
              </a:spcBef>
            </a:pPr>
            <a:r>
              <a:rPr lang="en-US" sz="1400" b="1" dirty="0">
                <a:latin typeface="+mj-lt"/>
              </a:rPr>
              <a:t>Co-Product Unit Cost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5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0488" tIns="44450" rIns="90488" bIns="44450">
            <a:normAutofit/>
          </a:bodyPr>
          <a:lstStyle/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/>
              <a:t>Co-product allocation percentages must add up to 100%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/>
              <a:t>Costs for co-products are calculated only for the base process assigned in the co-product’s item master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/>
              <a:t>Co-products must have current effectivity date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/>
              <a:t>If by-product costs are not frozen, they can be recalculated, but the new cost is not used</a:t>
            </a:r>
          </a:p>
        </p:txBody>
      </p:sp>
      <p:sp>
        <p:nvSpPr>
          <p:cNvPr id="2795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Development Troubleshooting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PC-CB-220</a:t>
            </a:r>
            <a:endParaRPr lang="en-US"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3" name="Rectangle 307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Co-Product in More Than One </a:t>
            </a:r>
            <a:br>
              <a:rPr lang="en-US" smtClean="0"/>
            </a:br>
            <a:r>
              <a:rPr lang="en-US" smtClean="0"/>
              <a:t>Base Process</a:t>
            </a:r>
            <a:endParaRPr lang="en-US"/>
          </a:p>
        </p:txBody>
      </p:sp>
      <p:sp>
        <p:nvSpPr>
          <p:cNvPr id="1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PC-CB-230</a:t>
            </a:r>
            <a:endParaRPr lang="en-US"/>
          </a:p>
        </p:txBody>
      </p:sp>
      <p:sp>
        <p:nvSpPr>
          <p:cNvPr id="235524" name="Rectangle 3076"/>
          <p:cNvSpPr>
            <a:spLocks noChangeArrowheads="1"/>
          </p:cNvSpPr>
          <p:nvPr/>
        </p:nvSpPr>
        <p:spPr bwMode="auto">
          <a:xfrm>
            <a:off x="3341688" y="1427163"/>
            <a:ext cx="1363662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CP1—65%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$59.09</a:t>
            </a:r>
          </a:p>
        </p:txBody>
      </p:sp>
      <p:sp>
        <p:nvSpPr>
          <p:cNvPr id="235525" name="Rectangle 3077"/>
          <p:cNvSpPr>
            <a:spLocks noChangeArrowheads="1"/>
          </p:cNvSpPr>
          <p:nvPr/>
        </p:nvSpPr>
        <p:spPr bwMode="auto">
          <a:xfrm>
            <a:off x="4965700" y="1427163"/>
            <a:ext cx="1519238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CP3—11%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$10</a:t>
            </a:r>
          </a:p>
        </p:txBody>
      </p:sp>
      <p:sp>
        <p:nvSpPr>
          <p:cNvPr id="235526" name="Rectangle 3078"/>
          <p:cNvSpPr>
            <a:spLocks noChangeArrowheads="1"/>
          </p:cNvSpPr>
          <p:nvPr/>
        </p:nvSpPr>
        <p:spPr bwMode="auto">
          <a:xfrm>
            <a:off x="6737350" y="1427163"/>
            <a:ext cx="1363663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CP5—24%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$21.82</a:t>
            </a:r>
          </a:p>
        </p:txBody>
      </p:sp>
      <p:sp>
        <p:nvSpPr>
          <p:cNvPr id="235527" name="Rectangle 3079"/>
          <p:cNvSpPr>
            <a:spLocks noChangeArrowheads="1"/>
          </p:cNvSpPr>
          <p:nvPr/>
        </p:nvSpPr>
        <p:spPr bwMode="auto">
          <a:xfrm>
            <a:off x="4972050" y="2716213"/>
            <a:ext cx="1543050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Base Process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BaseP1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$90.91</a:t>
            </a:r>
          </a:p>
        </p:txBody>
      </p:sp>
      <p:sp>
        <p:nvSpPr>
          <p:cNvPr id="235528" name="Freeform 3080"/>
          <p:cNvSpPr>
            <a:spLocks/>
          </p:cNvSpPr>
          <p:nvPr/>
        </p:nvSpPr>
        <p:spPr bwMode="auto">
          <a:xfrm>
            <a:off x="4029075" y="2139950"/>
            <a:ext cx="3433763" cy="3571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59"/>
              </a:cxn>
              <a:cxn ang="0">
                <a:pos x="2499" y="259"/>
              </a:cxn>
              <a:cxn ang="0">
                <a:pos x="2499" y="7"/>
              </a:cxn>
            </a:cxnLst>
            <a:rect l="0" t="0" r="r" b="b"/>
            <a:pathLst>
              <a:path w="2500" h="260">
                <a:moveTo>
                  <a:pt x="0" y="0"/>
                </a:moveTo>
                <a:lnTo>
                  <a:pt x="0" y="259"/>
                </a:lnTo>
                <a:lnTo>
                  <a:pt x="2499" y="259"/>
                </a:lnTo>
                <a:lnTo>
                  <a:pt x="2499" y="7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5529" name="Line 3081"/>
          <p:cNvSpPr>
            <a:spLocks noChangeShapeType="1"/>
          </p:cNvSpPr>
          <p:nvPr/>
        </p:nvSpPr>
        <p:spPr bwMode="auto">
          <a:xfrm>
            <a:off x="5749925" y="2162175"/>
            <a:ext cx="0" cy="53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5530" name="Rectangle 3082"/>
          <p:cNvSpPr>
            <a:spLocks noChangeArrowheads="1"/>
          </p:cNvSpPr>
          <p:nvPr/>
        </p:nvSpPr>
        <p:spPr bwMode="auto">
          <a:xfrm>
            <a:off x="555625" y="3811588"/>
            <a:ext cx="1363663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CP2—85%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$85</a:t>
            </a:r>
          </a:p>
        </p:txBody>
      </p:sp>
      <p:sp>
        <p:nvSpPr>
          <p:cNvPr id="235531" name="Rectangle 3083"/>
          <p:cNvSpPr>
            <a:spLocks noChangeArrowheads="1"/>
          </p:cNvSpPr>
          <p:nvPr/>
        </p:nvSpPr>
        <p:spPr bwMode="auto">
          <a:xfrm>
            <a:off x="2179638" y="3811588"/>
            <a:ext cx="1519237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CP3—5%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 dirty="0">
                <a:latin typeface="+mj-lt"/>
              </a:rPr>
              <a:t>$10</a:t>
            </a:r>
          </a:p>
        </p:txBody>
      </p:sp>
      <p:sp>
        <p:nvSpPr>
          <p:cNvPr id="235532" name="Rectangle 3084"/>
          <p:cNvSpPr>
            <a:spLocks noChangeArrowheads="1"/>
          </p:cNvSpPr>
          <p:nvPr/>
        </p:nvSpPr>
        <p:spPr bwMode="auto">
          <a:xfrm>
            <a:off x="3951288" y="3811588"/>
            <a:ext cx="1363662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Co-product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CP4—10%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$10</a:t>
            </a:r>
          </a:p>
        </p:txBody>
      </p:sp>
      <p:sp>
        <p:nvSpPr>
          <p:cNvPr id="235533" name="Rectangle 3085"/>
          <p:cNvSpPr>
            <a:spLocks noChangeArrowheads="1"/>
          </p:cNvSpPr>
          <p:nvPr/>
        </p:nvSpPr>
        <p:spPr bwMode="auto">
          <a:xfrm>
            <a:off x="2187575" y="5100638"/>
            <a:ext cx="1541463" cy="7112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Base Process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BaseP2</a:t>
            </a:r>
          </a:p>
          <a:p>
            <a:pPr eaLnBrk="0" hangingPunct="0">
              <a:lnSpc>
                <a:spcPct val="85000"/>
              </a:lnSpc>
            </a:pPr>
            <a:r>
              <a:rPr lang="en-US" sz="1600" b="1">
                <a:latin typeface="+mj-lt"/>
              </a:rPr>
              <a:t>$100</a:t>
            </a:r>
          </a:p>
        </p:txBody>
      </p:sp>
      <p:sp>
        <p:nvSpPr>
          <p:cNvPr id="235534" name="Freeform 3086"/>
          <p:cNvSpPr>
            <a:spLocks/>
          </p:cNvSpPr>
          <p:nvPr/>
        </p:nvSpPr>
        <p:spPr bwMode="auto">
          <a:xfrm>
            <a:off x="1243013" y="4524375"/>
            <a:ext cx="3433762" cy="3571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59"/>
              </a:cxn>
              <a:cxn ang="0">
                <a:pos x="2499" y="259"/>
              </a:cxn>
              <a:cxn ang="0">
                <a:pos x="2499" y="7"/>
              </a:cxn>
            </a:cxnLst>
            <a:rect l="0" t="0" r="r" b="b"/>
            <a:pathLst>
              <a:path w="2500" h="260">
                <a:moveTo>
                  <a:pt x="0" y="0"/>
                </a:moveTo>
                <a:lnTo>
                  <a:pt x="0" y="259"/>
                </a:lnTo>
                <a:lnTo>
                  <a:pt x="2499" y="259"/>
                </a:lnTo>
                <a:lnTo>
                  <a:pt x="2499" y="7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5535" name="Line 3087"/>
          <p:cNvSpPr>
            <a:spLocks noChangeShapeType="1"/>
          </p:cNvSpPr>
          <p:nvPr/>
        </p:nvSpPr>
        <p:spPr bwMode="auto">
          <a:xfrm>
            <a:off x="2963863" y="4546600"/>
            <a:ext cx="0" cy="5302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5536" name="Rectangle 3088"/>
          <p:cNvSpPr>
            <a:spLocks noChangeArrowheads="1"/>
          </p:cNvSpPr>
          <p:nvPr/>
        </p:nvSpPr>
        <p:spPr bwMode="auto">
          <a:xfrm>
            <a:off x="5392738" y="4021138"/>
            <a:ext cx="904095" cy="36676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 dirty="0">
                <a:latin typeface="+mj-lt"/>
              </a:rPr>
              <a:t>= $105</a:t>
            </a:r>
          </a:p>
        </p:txBody>
      </p:sp>
      <p:sp>
        <p:nvSpPr>
          <p:cNvPr id="235537" name="Rectangle 3089"/>
          <p:cNvSpPr>
            <a:spLocks noChangeArrowheads="1"/>
          </p:cNvSpPr>
          <p:nvPr/>
        </p:nvSpPr>
        <p:spPr bwMode="auto">
          <a:xfrm>
            <a:off x="4425950" y="5040313"/>
            <a:ext cx="4152900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sz="1600" b="1">
                <a:latin typeface="+mj-lt"/>
              </a:rPr>
              <a:t>The costs for BaseP2 do not appear to track because the cost for CP3 is calculated from BaseP1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Co-Product/By-Product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PC-CB-240</a:t>
            </a:r>
            <a:endParaRPr lang="en-US"/>
          </a:p>
        </p:txBody>
      </p:sp>
      <p:sp>
        <p:nvSpPr>
          <p:cNvPr id="281604" name="AutoShape 4"/>
          <p:cNvSpPr>
            <a:spLocks noChangeArrowheads="1"/>
          </p:cNvSpPr>
          <p:nvPr/>
        </p:nvSpPr>
        <p:spPr bwMode="auto">
          <a:xfrm>
            <a:off x="2143125" y="378358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2053"/>
          <p:cNvSpPr>
            <a:spLocks noChangeArrowheads="1"/>
          </p:cNvSpPr>
          <p:nvPr/>
        </p:nvSpPr>
        <p:spPr bwMode="auto">
          <a:xfrm>
            <a:off x="4046220" y="25527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Standard Cost Method</a:t>
            </a:r>
            <a:endParaRPr lang="en-US" sz="2000" b="1" dirty="0">
              <a:latin typeface="+mj-lt"/>
            </a:endParaRPr>
          </a:p>
        </p:txBody>
      </p:sp>
      <p:sp>
        <p:nvSpPr>
          <p:cNvPr id="14" name="Rectangle 2055"/>
          <p:cNvSpPr>
            <a:spLocks noChangeArrowheads="1"/>
          </p:cNvSpPr>
          <p:nvPr/>
        </p:nvSpPr>
        <p:spPr bwMode="auto">
          <a:xfrm>
            <a:off x="4046220" y="13716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5" name="Rectangle 2056"/>
          <p:cNvSpPr>
            <a:spLocks noChangeArrowheads="1"/>
          </p:cNvSpPr>
          <p:nvPr/>
        </p:nvSpPr>
        <p:spPr bwMode="auto">
          <a:xfrm>
            <a:off x="4046220" y="375285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Joint Order Sets</a:t>
            </a:r>
            <a:endParaRPr lang="en-US" sz="2000" b="1" dirty="0">
              <a:latin typeface="+mj-lt"/>
            </a:endParaRPr>
          </a:p>
        </p:txBody>
      </p:sp>
      <p:sp>
        <p:nvSpPr>
          <p:cNvPr id="16" name="Rectangle 2057"/>
          <p:cNvSpPr>
            <a:spLocks noChangeArrowheads="1"/>
          </p:cNvSpPr>
          <p:nvPr/>
        </p:nvSpPr>
        <p:spPr bwMode="auto">
          <a:xfrm>
            <a:off x="4046220" y="49911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Average Cost Method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29" name="Rectangle 1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Joint Order Set Access</a:t>
            </a:r>
            <a:endParaRPr lang="en-US"/>
          </a:p>
        </p:txBody>
      </p:sp>
      <p:sp>
        <p:nvSpPr>
          <p:cNvPr id="7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PC-CB-250</a:t>
            </a:r>
            <a:endParaRPr lang="en-US"/>
          </a:p>
        </p:txBody>
      </p:sp>
      <p:pic>
        <p:nvPicPr>
          <p:cNvPr id="218135" name="Picture 2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9400" y="1485900"/>
            <a:ext cx="8559800" cy="31083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18130" name="Rectangle 18"/>
          <p:cNvSpPr>
            <a:spLocks noChangeArrowheads="1"/>
          </p:cNvSpPr>
          <p:nvPr/>
        </p:nvSpPr>
        <p:spPr bwMode="auto">
          <a:xfrm>
            <a:off x="1419225" y="5059363"/>
            <a:ext cx="6610350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sz="1600" b="1" dirty="0">
                <a:latin typeface="+mj-lt"/>
              </a:rPr>
              <a:t>All costs are accumulated on the work order for the base process. Upon work order receipt and/or accounting close, these costs are allocated to the products produced.</a:t>
            </a:r>
          </a:p>
        </p:txBody>
      </p:sp>
      <p:sp>
        <p:nvSpPr>
          <p:cNvPr id="218132" name="Rectangle 20"/>
          <p:cNvSpPr>
            <a:spLocks noChangeArrowheads="1"/>
          </p:cNvSpPr>
          <p:nvPr/>
        </p:nvSpPr>
        <p:spPr bwMode="auto">
          <a:xfrm>
            <a:off x="263525" y="1470025"/>
            <a:ext cx="7889875" cy="2381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218133" name="Rectangle 21"/>
          <p:cNvSpPr>
            <a:spLocks noChangeArrowheads="1"/>
          </p:cNvSpPr>
          <p:nvPr/>
        </p:nvSpPr>
        <p:spPr bwMode="auto">
          <a:xfrm>
            <a:off x="276225" y="3362325"/>
            <a:ext cx="7889875" cy="9620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4" name="Rectangle 4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0488" tIns="44450" rIns="90488" bIns="44450"/>
          <a:lstStyle/>
          <a:p>
            <a:pPr marL="285750" indent="-285750">
              <a:buClr>
                <a:srgbClr val="5A87C6"/>
              </a:buClr>
              <a:buFont typeface="r_symbol" pitchFamily="49" charset="2"/>
              <a:buChar char=""/>
            </a:pPr>
            <a:r>
              <a:rPr lang="en-US"/>
              <a:t>Review the cost activity for a joint order set using any of the following reports for the base process order:</a:t>
            </a:r>
          </a:p>
          <a:p>
            <a:pPr marL="685800" lvl="1" indent="-228600">
              <a:buClr>
                <a:srgbClr val="5A87C6"/>
              </a:buClr>
              <a:buFontTx/>
              <a:buChar char="–"/>
            </a:pPr>
            <a:r>
              <a:rPr lang="en-US"/>
              <a:t> Work Order Cost Report (16.3.4)</a:t>
            </a:r>
          </a:p>
          <a:p>
            <a:pPr marL="685800" lvl="1" indent="-228600">
              <a:buClr>
                <a:srgbClr val="5A87C6"/>
              </a:buClr>
              <a:buFontTx/>
              <a:buChar char="–"/>
            </a:pPr>
            <a:r>
              <a:rPr lang="en-US"/>
              <a:t> Work Order WIP Cost Report (16.3.5)</a:t>
            </a:r>
          </a:p>
          <a:p>
            <a:pPr marL="685800" lvl="1" indent="-228600">
              <a:buClr>
                <a:srgbClr val="5A87C6"/>
              </a:buClr>
              <a:buFontTx/>
              <a:buChar char="–"/>
            </a:pPr>
            <a:r>
              <a:rPr lang="en-US"/>
              <a:t> Work Order History Report (16.3.6)</a:t>
            </a:r>
          </a:p>
          <a:p>
            <a:pPr marL="285750" indent="-285750">
              <a:spcBef>
                <a:spcPct val="10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/>
              <a:t>Shop Floor Control Transactions are processed using the base process order of the joint order set</a:t>
            </a:r>
          </a:p>
        </p:txBody>
      </p:sp>
      <p:sp>
        <p:nvSpPr>
          <p:cNvPr id="2201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Accounting for Joint Orders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PC-CB-260</a:t>
            </a:r>
            <a:endParaRPr lang="en-US"/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2" name="Rectangle 4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0488" tIns="44450" rIns="90488" bIns="44450">
            <a:normAutofit/>
          </a:bodyPr>
          <a:lstStyle/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/>
              <a:t>Use Work Order Receipt (16.11), or Work Order Receipt Backflush (16.12)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/>
              <a:t>If the work order is closed at WO receipt, WIP </a:t>
            </a:r>
            <a:br>
              <a:rPr lang="en-US"/>
            </a:br>
            <a:r>
              <a:rPr lang="en-US"/>
              <a:t>is relieved and GL transactions are written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/>
              <a:t>Work Order Accounting Close clears remaining </a:t>
            </a:r>
            <a:br>
              <a:rPr lang="en-US"/>
            </a:br>
            <a:r>
              <a:rPr lang="en-US"/>
              <a:t>WIP dollars</a:t>
            </a:r>
          </a:p>
        </p:txBody>
      </p:sp>
      <p:sp>
        <p:nvSpPr>
          <p:cNvPr id="22221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Receipts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PC-CB-270</a:t>
            </a:r>
            <a:endParaRPr lang="en-US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8" name="Rectangle 4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0488" tIns="44450" rIns="90488" bIns="44450">
            <a:normAutofit/>
          </a:bodyPr>
          <a:lstStyle/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/>
              <a:t>Work Order Accounting Close clears remaining </a:t>
            </a:r>
            <a:br>
              <a:rPr lang="en-US"/>
            </a:br>
            <a:r>
              <a:rPr lang="en-US"/>
              <a:t>WIP dollars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/>
              <a:t>Calculates variances–mix, usage, method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/>
              <a:t>Updates current average and last costs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/>
              <a:t>Updates GL average costs for co/by-products</a:t>
            </a:r>
          </a:p>
        </p:txBody>
      </p:sp>
      <p:sp>
        <p:nvSpPr>
          <p:cNvPr id="28262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Work Order Accounting Close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PC-CB-280</a:t>
            </a:r>
            <a:endParaRPr lang="en-US"/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Co/By-products</a:t>
            </a:r>
            <a:endParaRPr lang="en-US" dirty="0"/>
          </a:p>
        </p:txBody>
      </p:sp>
      <p:sp>
        <p:nvSpPr>
          <p:cNvPr id="7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PC-CB-020</a:t>
            </a:r>
            <a:endParaRPr lang="en-US"/>
          </a:p>
        </p:txBody>
      </p:sp>
      <p:sp>
        <p:nvSpPr>
          <p:cNvPr id="173058" name="Rectangle 1026"/>
          <p:cNvSpPr>
            <a:spLocks noChangeArrowheads="1"/>
          </p:cNvSpPr>
          <p:nvPr/>
        </p:nvSpPr>
        <p:spPr bwMode="auto">
          <a:xfrm>
            <a:off x="2278063" y="1692275"/>
            <a:ext cx="4424362" cy="138271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2400" b="1">
                <a:latin typeface="+mj-lt"/>
              </a:rPr>
              <a:t>Co-products/By-products</a:t>
            </a:r>
          </a:p>
          <a:p>
            <a:pPr eaLnBrk="0" hangingPunct="0"/>
            <a:r>
              <a:rPr lang="en-US" sz="2400" b="1">
                <a:latin typeface="+mj-lt"/>
              </a:rPr>
              <a:t>Include</a:t>
            </a:r>
          </a:p>
        </p:txBody>
      </p:sp>
      <p:sp>
        <p:nvSpPr>
          <p:cNvPr id="173059" name="Rectangle 1027"/>
          <p:cNvSpPr>
            <a:spLocks noChangeArrowheads="1"/>
          </p:cNvSpPr>
          <p:nvPr/>
        </p:nvSpPr>
        <p:spPr bwMode="auto">
          <a:xfrm>
            <a:off x="996950" y="4132263"/>
            <a:ext cx="3125788" cy="13827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2000" b="1">
                <a:latin typeface="+mj-lt"/>
              </a:rPr>
              <a:t>Co-products</a:t>
            </a:r>
          </a:p>
          <a:p>
            <a:pPr eaLnBrk="0" hangingPunct="0"/>
            <a:r>
              <a:rPr lang="en-US" sz="2000" b="1">
                <a:latin typeface="+mj-lt"/>
              </a:rPr>
              <a:t>(Intended Product)</a:t>
            </a:r>
          </a:p>
        </p:txBody>
      </p:sp>
      <p:sp>
        <p:nvSpPr>
          <p:cNvPr id="173060" name="Rectangle 1028"/>
          <p:cNvSpPr>
            <a:spLocks noChangeArrowheads="1"/>
          </p:cNvSpPr>
          <p:nvPr/>
        </p:nvSpPr>
        <p:spPr bwMode="auto">
          <a:xfrm>
            <a:off x="4830763" y="4132263"/>
            <a:ext cx="3125787" cy="13827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2000" b="1">
                <a:latin typeface="+mj-lt"/>
              </a:rPr>
              <a:t>By-products</a:t>
            </a:r>
          </a:p>
          <a:p>
            <a:pPr eaLnBrk="0" hangingPunct="0"/>
            <a:r>
              <a:rPr lang="en-US" sz="2000" b="1">
                <a:latin typeface="+mj-lt"/>
              </a:rPr>
              <a:t>(Unintended Product)</a:t>
            </a:r>
          </a:p>
        </p:txBody>
      </p:sp>
      <p:cxnSp>
        <p:nvCxnSpPr>
          <p:cNvPr id="173065" name="AutoShape 1033"/>
          <p:cNvCxnSpPr>
            <a:cxnSpLocks noChangeShapeType="1"/>
            <a:stCxn id="173058" idx="2"/>
            <a:endCxn id="173059" idx="0"/>
          </p:cNvCxnSpPr>
          <p:nvPr/>
        </p:nvCxnSpPr>
        <p:spPr bwMode="auto">
          <a:xfrm rot="5400000">
            <a:off x="2997200" y="2638426"/>
            <a:ext cx="1057275" cy="1930400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173066" name="AutoShape 1034"/>
          <p:cNvCxnSpPr>
            <a:cxnSpLocks noChangeShapeType="1"/>
            <a:stCxn id="173058" idx="2"/>
            <a:endCxn id="173060" idx="0"/>
          </p:cNvCxnSpPr>
          <p:nvPr/>
        </p:nvCxnSpPr>
        <p:spPr bwMode="auto">
          <a:xfrm rot="16200000" flipH="1">
            <a:off x="4914106" y="2651920"/>
            <a:ext cx="1057275" cy="1903412"/>
          </a:xfrm>
          <a:prstGeom prst="bentConnector3">
            <a:avLst>
              <a:gd name="adj1" fmla="val 49852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3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Mix Variance</a:t>
            </a:r>
            <a:endParaRPr lang="en-US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PC-CB-290</a:t>
            </a:r>
            <a:endParaRPr lang="en-US"/>
          </a:p>
        </p:txBody>
      </p:sp>
      <p:pic>
        <p:nvPicPr>
          <p:cNvPr id="312333" name="Picture 13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482730" y="849575"/>
            <a:ext cx="6687081" cy="2346112"/>
          </a:xfrm>
          <a:prstGeom prst="rect">
            <a:avLst/>
          </a:prstGeom>
          <a:noFill/>
          <a:ln>
            <a:noFill/>
          </a:ln>
        </p:spPr>
      </p:pic>
      <p:sp>
        <p:nvSpPr>
          <p:cNvPr id="312334" name="Rectangle 14"/>
          <p:cNvSpPr>
            <a:spLocks noChangeArrowheads="1"/>
          </p:cNvSpPr>
          <p:nvPr/>
        </p:nvSpPr>
        <p:spPr bwMode="auto">
          <a:xfrm>
            <a:off x="495529" y="2505173"/>
            <a:ext cx="7889875" cy="2000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pic>
        <p:nvPicPr>
          <p:cNvPr id="312335" name="Picture 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0350" y="3384550"/>
            <a:ext cx="8678863" cy="17843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12336" name="Rectangle 16"/>
          <p:cNvSpPr>
            <a:spLocks noChangeArrowheads="1"/>
          </p:cNvSpPr>
          <p:nvPr/>
        </p:nvSpPr>
        <p:spPr bwMode="auto">
          <a:xfrm>
            <a:off x="250825" y="4318000"/>
            <a:ext cx="8562975" cy="2000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2337" name="Text Box 17"/>
          <p:cNvSpPr txBox="1">
            <a:spLocks noChangeArrowheads="1"/>
          </p:cNvSpPr>
          <p:nvPr/>
        </p:nvSpPr>
        <p:spPr bwMode="auto">
          <a:xfrm>
            <a:off x="906463" y="5253038"/>
            <a:ext cx="5716587" cy="7937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91440" bIns="91440">
            <a:spAutoFit/>
          </a:bodyPr>
          <a:lstStyle/>
          <a:p>
            <a:pPr algn="l"/>
            <a:r>
              <a:rPr lang="en-US" sz="2000" dirty="0">
                <a:latin typeface="+mj-lt"/>
              </a:rPr>
              <a:t>Mix variance occurs when quantity received is different than quantity expected</a:t>
            </a:r>
          </a:p>
        </p:txBody>
      </p:sp>
      <p:sp>
        <p:nvSpPr>
          <p:cNvPr id="312338" name="Rectangle 18"/>
          <p:cNvSpPr>
            <a:spLocks noChangeArrowheads="1"/>
          </p:cNvSpPr>
          <p:nvPr/>
        </p:nvSpPr>
        <p:spPr bwMode="auto">
          <a:xfrm>
            <a:off x="4570003" y="1893479"/>
            <a:ext cx="1069975" cy="250825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Co-Product/By-Product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PC-CB-300</a:t>
            </a:r>
            <a:endParaRPr lang="en-US"/>
          </a:p>
        </p:txBody>
      </p:sp>
      <p:sp>
        <p:nvSpPr>
          <p:cNvPr id="284676" name="AutoShape 4"/>
          <p:cNvSpPr>
            <a:spLocks noChangeArrowheads="1"/>
          </p:cNvSpPr>
          <p:nvPr/>
        </p:nvSpPr>
        <p:spPr bwMode="auto">
          <a:xfrm>
            <a:off x="2143125" y="5040685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2053"/>
          <p:cNvSpPr>
            <a:spLocks noChangeArrowheads="1"/>
          </p:cNvSpPr>
          <p:nvPr/>
        </p:nvSpPr>
        <p:spPr bwMode="auto">
          <a:xfrm>
            <a:off x="4046220" y="25527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Standard Cost Method</a:t>
            </a:r>
            <a:endParaRPr lang="en-US" sz="2000" b="1" dirty="0">
              <a:latin typeface="+mj-lt"/>
            </a:endParaRPr>
          </a:p>
        </p:txBody>
      </p:sp>
      <p:sp>
        <p:nvSpPr>
          <p:cNvPr id="14" name="Rectangle 2055"/>
          <p:cNvSpPr>
            <a:spLocks noChangeArrowheads="1"/>
          </p:cNvSpPr>
          <p:nvPr/>
        </p:nvSpPr>
        <p:spPr bwMode="auto">
          <a:xfrm>
            <a:off x="4046220" y="13716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5" name="Rectangle 2056"/>
          <p:cNvSpPr>
            <a:spLocks noChangeArrowheads="1"/>
          </p:cNvSpPr>
          <p:nvPr/>
        </p:nvSpPr>
        <p:spPr bwMode="auto">
          <a:xfrm>
            <a:off x="4046220" y="375285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Joint Order Sets</a:t>
            </a:r>
            <a:endParaRPr lang="en-US" sz="2000" b="1" dirty="0">
              <a:latin typeface="+mj-lt"/>
            </a:endParaRPr>
          </a:p>
        </p:txBody>
      </p:sp>
      <p:sp>
        <p:nvSpPr>
          <p:cNvPr id="16" name="Rectangle 2057"/>
          <p:cNvSpPr>
            <a:spLocks noChangeArrowheads="1"/>
          </p:cNvSpPr>
          <p:nvPr/>
        </p:nvSpPr>
        <p:spPr bwMode="auto">
          <a:xfrm>
            <a:off x="4046220" y="49911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Average Cost Method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Average Costing Method</a:t>
            </a:r>
            <a:endParaRPr lang="en-US"/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PC-CB-310</a:t>
            </a:r>
            <a:endParaRPr lang="en-US"/>
          </a:p>
        </p:txBody>
      </p:sp>
      <p:sp>
        <p:nvSpPr>
          <p:cNvPr id="226308" name="Rectangle 4"/>
          <p:cNvSpPr>
            <a:spLocks noChangeArrowheads="1"/>
          </p:cNvSpPr>
          <p:nvPr/>
        </p:nvSpPr>
        <p:spPr bwMode="auto">
          <a:xfrm>
            <a:off x="3117850" y="1403350"/>
            <a:ext cx="2905125" cy="36353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 dirty="0">
                <a:latin typeface="+mj-lt"/>
              </a:rPr>
              <a:t>Average Cost Allocation</a:t>
            </a:r>
          </a:p>
        </p:txBody>
      </p:sp>
      <p:sp>
        <p:nvSpPr>
          <p:cNvPr id="226310" name="Rectangle 6"/>
          <p:cNvSpPr>
            <a:spLocks noChangeArrowheads="1"/>
          </p:cNvSpPr>
          <p:nvPr/>
        </p:nvSpPr>
        <p:spPr bwMode="auto">
          <a:xfrm>
            <a:off x="3870325" y="2779713"/>
            <a:ext cx="1403350" cy="5857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b="1">
                <a:latin typeface="+mj-lt"/>
              </a:rPr>
              <a:t>WIP Costs</a:t>
            </a:r>
          </a:p>
        </p:txBody>
      </p:sp>
      <p:sp>
        <p:nvSpPr>
          <p:cNvPr id="226311" name="Rectangle 7"/>
          <p:cNvSpPr>
            <a:spLocks noChangeArrowheads="1"/>
          </p:cNvSpPr>
          <p:nvPr/>
        </p:nvSpPr>
        <p:spPr bwMode="auto">
          <a:xfrm>
            <a:off x="2860676" y="3703638"/>
            <a:ext cx="3424237" cy="86836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b="1">
                <a:latin typeface="+mj-lt"/>
              </a:rPr>
              <a:t>Receipt and Scrap Transactions:</a:t>
            </a:r>
          </a:p>
          <a:p>
            <a:pPr eaLnBrk="0" hangingPunct="0"/>
            <a:r>
              <a:rPr lang="en-US" sz="1600" b="1">
                <a:latin typeface="+mj-lt"/>
              </a:rPr>
              <a:t>Update Inventory Balances</a:t>
            </a:r>
          </a:p>
          <a:p>
            <a:pPr eaLnBrk="0" hangingPunct="0"/>
            <a:r>
              <a:rPr lang="en-US" sz="1600" b="1">
                <a:latin typeface="+mj-lt"/>
              </a:rPr>
              <a:t>and Relieve WIP Costs</a:t>
            </a:r>
          </a:p>
        </p:txBody>
      </p:sp>
      <p:sp>
        <p:nvSpPr>
          <p:cNvPr id="226312" name="Rectangle 8"/>
          <p:cNvSpPr>
            <a:spLocks noChangeArrowheads="1"/>
          </p:cNvSpPr>
          <p:nvPr/>
        </p:nvSpPr>
        <p:spPr bwMode="auto">
          <a:xfrm>
            <a:off x="2904323" y="4892675"/>
            <a:ext cx="3338513" cy="86836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b="1">
                <a:latin typeface="+mj-lt"/>
              </a:rPr>
              <a:t>Re-Average Costs:</a:t>
            </a:r>
          </a:p>
          <a:p>
            <a:pPr eaLnBrk="0" hangingPunct="0"/>
            <a:r>
              <a:rPr lang="en-US" sz="1600" b="1">
                <a:latin typeface="+mj-lt"/>
              </a:rPr>
              <a:t>Update GL and Current Costs</a:t>
            </a:r>
          </a:p>
          <a:p>
            <a:pPr eaLnBrk="0" hangingPunct="0"/>
            <a:r>
              <a:rPr lang="en-US" sz="1600" b="1">
                <a:latin typeface="+mj-lt"/>
              </a:rPr>
              <a:t>(based on Inventory Balances)</a:t>
            </a:r>
          </a:p>
        </p:txBody>
      </p:sp>
      <p:sp>
        <p:nvSpPr>
          <p:cNvPr id="226315" name="Rectangle 11"/>
          <p:cNvSpPr>
            <a:spLocks noChangeArrowheads="1"/>
          </p:cNvSpPr>
          <p:nvPr/>
        </p:nvSpPr>
        <p:spPr bwMode="auto">
          <a:xfrm>
            <a:off x="2749550" y="1774825"/>
            <a:ext cx="1403350" cy="587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b="1" dirty="0">
                <a:latin typeface="+mj-lt"/>
              </a:rPr>
              <a:t>Component</a:t>
            </a:r>
          </a:p>
          <a:p>
            <a:pPr eaLnBrk="0" hangingPunct="0"/>
            <a:r>
              <a:rPr lang="en-US" sz="1600" b="1" dirty="0">
                <a:latin typeface="+mj-lt"/>
              </a:rPr>
              <a:t>Costs</a:t>
            </a:r>
          </a:p>
        </p:txBody>
      </p:sp>
      <p:sp>
        <p:nvSpPr>
          <p:cNvPr id="226316" name="Rectangle 12"/>
          <p:cNvSpPr>
            <a:spLocks noChangeArrowheads="1"/>
          </p:cNvSpPr>
          <p:nvPr/>
        </p:nvSpPr>
        <p:spPr bwMode="auto">
          <a:xfrm>
            <a:off x="4757738" y="1774825"/>
            <a:ext cx="1616075" cy="5873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/>
            <a:r>
              <a:rPr lang="en-US" sz="1600" b="1">
                <a:latin typeface="+mj-lt"/>
              </a:rPr>
              <a:t>Shop Floor</a:t>
            </a:r>
          </a:p>
          <a:p>
            <a:pPr eaLnBrk="0" hangingPunct="0"/>
            <a:r>
              <a:rPr lang="en-US" sz="1600" b="1">
                <a:latin typeface="+mj-lt"/>
              </a:rPr>
              <a:t>Control Costs</a:t>
            </a:r>
          </a:p>
        </p:txBody>
      </p:sp>
      <p:cxnSp>
        <p:nvCxnSpPr>
          <p:cNvPr id="226319" name="AutoShape 15"/>
          <p:cNvCxnSpPr>
            <a:cxnSpLocks noChangeShapeType="1"/>
            <a:stCxn id="226315" idx="2"/>
            <a:endCxn id="226310" idx="0"/>
          </p:cNvCxnSpPr>
          <p:nvPr/>
        </p:nvCxnSpPr>
        <p:spPr bwMode="auto">
          <a:xfrm rot="16200000" flipH="1">
            <a:off x="3802856" y="2010568"/>
            <a:ext cx="417513" cy="1120775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26320" name="AutoShape 16"/>
          <p:cNvCxnSpPr>
            <a:cxnSpLocks noChangeShapeType="1"/>
            <a:stCxn id="226316" idx="2"/>
            <a:endCxn id="226310" idx="0"/>
          </p:cNvCxnSpPr>
          <p:nvPr/>
        </p:nvCxnSpPr>
        <p:spPr bwMode="auto">
          <a:xfrm rot="5400000">
            <a:off x="4860132" y="2074068"/>
            <a:ext cx="417513" cy="993776"/>
          </a:xfrm>
          <a:prstGeom prst="bentConnector3">
            <a:avLst>
              <a:gd name="adj1" fmla="val 50000"/>
            </a:avLst>
          </a:prstGeom>
          <a:noFill/>
          <a:ln w="28575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</p:cxnSp>
      <p:cxnSp>
        <p:nvCxnSpPr>
          <p:cNvPr id="226321" name="AutoShape 17"/>
          <p:cNvCxnSpPr>
            <a:cxnSpLocks noChangeShapeType="1"/>
            <a:stCxn id="226310" idx="2"/>
            <a:endCxn id="226311" idx="0"/>
          </p:cNvCxnSpPr>
          <p:nvPr/>
        </p:nvCxnSpPr>
        <p:spPr bwMode="auto">
          <a:xfrm rot="16200000" flipH="1">
            <a:off x="4403328" y="3534171"/>
            <a:ext cx="338138" cy="79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226322" name="AutoShape 18"/>
          <p:cNvCxnSpPr>
            <a:cxnSpLocks noChangeShapeType="1"/>
            <a:stCxn id="226311" idx="2"/>
            <a:endCxn id="226312" idx="0"/>
          </p:cNvCxnSpPr>
          <p:nvPr/>
        </p:nvCxnSpPr>
        <p:spPr bwMode="auto">
          <a:xfrm rot="16200000" flipH="1">
            <a:off x="4412850" y="4731944"/>
            <a:ext cx="320675" cy="785"/>
          </a:xfrm>
          <a:prstGeom prst="straightConnector1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Allocation Methods</a:t>
            </a: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PC-CB-320</a:t>
            </a:r>
            <a:endParaRPr lang="en-US"/>
          </a:p>
        </p:txBody>
      </p:sp>
      <p:pic>
        <p:nvPicPr>
          <p:cNvPr id="228362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27138" y="1109388"/>
            <a:ext cx="6677025" cy="23050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228356" name="Text Box 4"/>
          <p:cNvSpPr txBox="1">
            <a:spLocks noChangeArrowheads="1"/>
          </p:cNvSpPr>
          <p:nvPr/>
        </p:nvSpPr>
        <p:spPr bwMode="auto">
          <a:xfrm>
            <a:off x="638938" y="3530933"/>
            <a:ext cx="8241105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 eaLnBrk="0" hangingPunct="0">
              <a:spcBef>
                <a:spcPct val="50000"/>
              </a:spcBef>
              <a:buClr>
                <a:srgbClr val="5A87C6"/>
              </a:buClr>
              <a:tabLst>
                <a:tab pos="171450" algn="l"/>
              </a:tabLst>
            </a:pPr>
            <a:r>
              <a:rPr lang="en-US" sz="1800" b="1" dirty="0">
                <a:latin typeface="+mj-lt"/>
              </a:rPr>
              <a:t>Enter a method to allocate costs from a base process to its co-products</a:t>
            </a:r>
            <a:endParaRPr lang="en-US" sz="1600" b="1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buClr>
                <a:srgbClr val="5A87C6"/>
              </a:buClr>
              <a:buFont typeface="r_symbol" pitchFamily="49" charset="2"/>
              <a:buChar char="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Receipt Quantity (physical measure) = wocsal01.p</a:t>
            </a:r>
          </a:p>
          <a:p>
            <a:pPr algn="l" eaLnBrk="0" hangingPunct="0">
              <a:spcBef>
                <a:spcPct val="50000"/>
              </a:spcBef>
              <a:buClr>
                <a:srgbClr val="5A87C6"/>
              </a:buClr>
              <a:buFont typeface="r_symbol" pitchFamily="49" charset="2"/>
              <a:buChar char="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Price (value) = wocsal02.p</a:t>
            </a:r>
          </a:p>
          <a:p>
            <a:pPr algn="l" eaLnBrk="0" hangingPunct="0">
              <a:spcBef>
                <a:spcPct val="50000"/>
              </a:spcBef>
              <a:buClr>
                <a:srgbClr val="5A87C6"/>
              </a:buClr>
              <a:buFont typeface="r_symbol" pitchFamily="49" charset="2"/>
              <a:buChar char="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Receipt Quantity and Price (physical measure and price) = </a:t>
            </a:r>
            <a:r>
              <a:rPr lang="en-US" sz="1600" dirty="0" smtClean="0">
                <a:latin typeface="+mj-lt"/>
              </a:rPr>
              <a:t>wocsal03.p</a:t>
            </a:r>
            <a:endParaRPr lang="en-US" sz="1600" dirty="0">
              <a:latin typeface="+mj-lt"/>
            </a:endParaRPr>
          </a:p>
          <a:p>
            <a:pPr algn="l" eaLnBrk="0" hangingPunct="0">
              <a:spcBef>
                <a:spcPct val="50000"/>
              </a:spcBef>
              <a:buClr>
                <a:srgbClr val="5A87C6"/>
              </a:buClr>
              <a:buFont typeface="r_symbol" pitchFamily="49" charset="2"/>
              <a:buChar char=""/>
              <a:tabLst>
                <a:tab pos="171450" algn="l"/>
              </a:tabLst>
            </a:pPr>
            <a:r>
              <a:rPr lang="en-US" sz="1600" dirty="0">
                <a:latin typeface="+mj-lt"/>
              </a:rPr>
              <a:t> Can create allocation algorithm</a:t>
            </a:r>
          </a:p>
          <a:p>
            <a:pPr marL="227013" indent="-227013" algn="l" eaLnBrk="0" hangingPunct="0">
              <a:spcBef>
                <a:spcPct val="5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 sz="1600" dirty="0">
                <a:latin typeface="+mj-lt"/>
              </a:rPr>
              <a:t> Validated against predefined values entered in Generalized </a:t>
            </a:r>
            <a:r>
              <a:rPr lang="en-US" sz="1600" dirty="0" smtClean="0">
                <a:latin typeface="+mj-lt"/>
              </a:rPr>
              <a:t>Codes </a:t>
            </a:r>
            <a:r>
              <a:rPr lang="en-US" sz="1600" dirty="0">
                <a:latin typeface="+mj-lt"/>
              </a:rPr>
              <a:t>Maintenance (36.2.13) for field;</a:t>
            </a:r>
            <a:r>
              <a:rPr lang="en-US" sz="1400" dirty="0">
                <a:latin typeface="+mj-lt"/>
              </a:rPr>
              <a:t> </a:t>
            </a:r>
            <a:r>
              <a:rPr lang="en-US" sz="1600" dirty="0" err="1">
                <a:latin typeface="+mj-lt"/>
              </a:rPr>
              <a:t>acm.method</a:t>
            </a:r>
            <a:endParaRPr lang="en-US" sz="1600" dirty="0">
              <a:latin typeface="+mj-lt"/>
            </a:endParaRPr>
          </a:p>
        </p:txBody>
      </p:sp>
      <p:sp>
        <p:nvSpPr>
          <p:cNvPr id="228361" name="Rectangle 9"/>
          <p:cNvSpPr>
            <a:spLocks noChangeArrowheads="1"/>
          </p:cNvSpPr>
          <p:nvPr/>
        </p:nvSpPr>
        <p:spPr bwMode="auto">
          <a:xfrm>
            <a:off x="1812925" y="2909613"/>
            <a:ext cx="1781175" cy="266700"/>
          </a:xfrm>
          <a:prstGeom prst="rect">
            <a:avLst/>
          </a:prstGeom>
          <a:noFill/>
          <a:ln w="28575" algn="ctr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>
              <a:latin typeface="+mj-lt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6" name="Rectangle 6"/>
          <p:cNvSpPr>
            <a:spLocks noChangeArrowheads="1"/>
          </p:cNvSpPr>
          <p:nvPr/>
        </p:nvSpPr>
        <p:spPr bwMode="auto">
          <a:xfrm>
            <a:off x="904875" y="1344613"/>
            <a:ext cx="2206625" cy="963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lIns="90488" tIns="44450" rIns="90488" bIns="44450"/>
          <a:lstStyle/>
          <a:p>
            <a:pPr eaLnBrk="0" hangingPunct="0"/>
            <a:r>
              <a:rPr lang="en-US" sz="1600" b="1" dirty="0">
                <a:latin typeface="+mj-lt"/>
              </a:rPr>
              <a:t>CP1</a:t>
            </a:r>
          </a:p>
          <a:p>
            <a:pPr eaLnBrk="0" hangingPunct="0"/>
            <a:r>
              <a:rPr lang="en-US" sz="1600" b="1" dirty="0">
                <a:latin typeface="+mj-lt"/>
              </a:rPr>
              <a:t>Price = $2</a:t>
            </a:r>
          </a:p>
          <a:p>
            <a:pPr eaLnBrk="0" hangingPunct="0"/>
            <a:r>
              <a:rPr lang="en-US" sz="1600" b="1" dirty="0">
                <a:latin typeface="+mj-lt"/>
              </a:rPr>
              <a:t>UM = KG</a:t>
            </a:r>
          </a:p>
        </p:txBody>
      </p:sp>
      <p:sp>
        <p:nvSpPr>
          <p:cNvPr id="230407" name="Rectangle 7"/>
          <p:cNvSpPr>
            <a:spLocks noChangeArrowheads="1"/>
          </p:cNvSpPr>
          <p:nvPr/>
        </p:nvSpPr>
        <p:spPr bwMode="auto">
          <a:xfrm>
            <a:off x="3513138" y="1344613"/>
            <a:ext cx="2117725" cy="963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lIns="90488" tIns="44450" rIns="90488" bIns="44450"/>
          <a:lstStyle/>
          <a:p>
            <a:pPr eaLnBrk="0" hangingPunct="0"/>
            <a:r>
              <a:rPr lang="en-US" sz="1600" b="1">
                <a:latin typeface="+mj-lt"/>
              </a:rPr>
              <a:t>CP2</a:t>
            </a:r>
          </a:p>
          <a:p>
            <a:pPr eaLnBrk="0" hangingPunct="0"/>
            <a:r>
              <a:rPr lang="en-US" sz="1600" b="1">
                <a:latin typeface="+mj-lt"/>
              </a:rPr>
              <a:t>Price = $4</a:t>
            </a:r>
          </a:p>
          <a:p>
            <a:pPr eaLnBrk="0" hangingPunct="0"/>
            <a:r>
              <a:rPr lang="en-US" sz="1600" b="1">
                <a:latin typeface="+mj-lt"/>
              </a:rPr>
              <a:t>UM = KG</a:t>
            </a:r>
          </a:p>
        </p:txBody>
      </p:sp>
      <p:sp>
        <p:nvSpPr>
          <p:cNvPr id="230408" name="Rectangle 8"/>
          <p:cNvSpPr>
            <a:spLocks noChangeArrowheads="1"/>
          </p:cNvSpPr>
          <p:nvPr/>
        </p:nvSpPr>
        <p:spPr bwMode="auto">
          <a:xfrm>
            <a:off x="6007100" y="1344613"/>
            <a:ext cx="2206625" cy="963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lIns="90488" tIns="44450" rIns="90488" bIns="44450"/>
          <a:lstStyle/>
          <a:p>
            <a:pPr eaLnBrk="0" hangingPunct="0"/>
            <a:r>
              <a:rPr lang="en-US" sz="1600" b="1">
                <a:latin typeface="+mj-lt"/>
              </a:rPr>
              <a:t>CP3</a:t>
            </a:r>
          </a:p>
          <a:p>
            <a:pPr eaLnBrk="0" hangingPunct="0"/>
            <a:r>
              <a:rPr lang="en-US" sz="1600" b="1">
                <a:latin typeface="+mj-lt"/>
              </a:rPr>
              <a:t>Price = $1</a:t>
            </a:r>
          </a:p>
          <a:p>
            <a:pPr eaLnBrk="0" hangingPunct="0"/>
            <a:r>
              <a:rPr lang="en-US" sz="1600" b="1">
                <a:latin typeface="+mj-lt"/>
              </a:rPr>
              <a:t>UM = LT</a:t>
            </a:r>
          </a:p>
        </p:txBody>
      </p:sp>
      <p:sp>
        <p:nvSpPr>
          <p:cNvPr id="23040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Price Allocation Method Example</a:t>
            </a:r>
            <a:endParaRPr lang="en-US"/>
          </a:p>
        </p:txBody>
      </p:sp>
      <p:sp>
        <p:nvSpPr>
          <p:cNvPr id="1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PC-CB-330</a:t>
            </a:r>
            <a:endParaRPr lang="en-US"/>
          </a:p>
        </p:txBody>
      </p:sp>
      <p:sp>
        <p:nvSpPr>
          <p:cNvPr id="230404" name="Rectangle 4"/>
          <p:cNvSpPr>
            <a:spLocks noChangeArrowheads="1"/>
          </p:cNvSpPr>
          <p:nvPr/>
        </p:nvSpPr>
        <p:spPr bwMode="auto">
          <a:xfrm>
            <a:off x="1227139" y="4346575"/>
            <a:ext cx="6669086" cy="156709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square" lIns="90488" tIns="44450" rIns="90488" bIns="44450">
            <a:spAutoFit/>
          </a:bodyPr>
          <a:lstStyle/>
          <a:p>
            <a:pPr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dirty="0">
                <a:latin typeface="+mj-lt"/>
              </a:rPr>
              <a:t>Allocation by Price</a:t>
            </a:r>
          </a:p>
          <a:p>
            <a:pPr algn="l"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u="sng" dirty="0">
                <a:latin typeface="+mj-lt"/>
              </a:rPr>
              <a:t>Item	UM	</a:t>
            </a:r>
            <a:r>
              <a:rPr lang="en-US" sz="1600" b="1" u="sng" dirty="0" err="1">
                <a:latin typeface="+mj-lt"/>
              </a:rPr>
              <a:t>Conv</a:t>
            </a:r>
            <a:r>
              <a:rPr lang="en-US" sz="1600" b="1" u="sng" dirty="0">
                <a:latin typeface="+mj-lt"/>
              </a:rPr>
              <a:t>	Price	</a:t>
            </a:r>
            <a:r>
              <a:rPr lang="en-US" sz="1600" b="1" u="sng" dirty="0" err="1">
                <a:latin typeface="+mj-lt"/>
              </a:rPr>
              <a:t>Price</a:t>
            </a:r>
            <a:r>
              <a:rPr lang="en-US" sz="1600" b="1" u="sng" dirty="0">
                <a:latin typeface="+mj-lt"/>
              </a:rPr>
              <a:t> (KG)	Allocation</a:t>
            </a:r>
            <a:endParaRPr lang="en-US" sz="1600" b="1" dirty="0">
              <a:latin typeface="+mj-lt"/>
            </a:endParaRPr>
          </a:p>
          <a:p>
            <a:pPr algn="l"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dirty="0">
                <a:latin typeface="+mj-lt"/>
              </a:rPr>
              <a:t>CP1	KG	   1.0	   2   	       2	 2/8 = 25%</a:t>
            </a:r>
          </a:p>
          <a:p>
            <a:pPr algn="l"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dirty="0">
                <a:latin typeface="+mj-lt"/>
              </a:rPr>
              <a:t>CP2	KG	   1.0	   4  	       4	 4/8 = 50%</a:t>
            </a:r>
          </a:p>
          <a:p>
            <a:pPr algn="l"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dirty="0">
                <a:latin typeface="+mj-lt"/>
              </a:rPr>
              <a:t>CP3	KG	   0.5	   1  	       2	 2/8 = 25%</a:t>
            </a:r>
          </a:p>
          <a:p>
            <a:pPr algn="l" eaLnBrk="0" hangingPunct="0">
              <a:tabLst>
                <a:tab pos="914400" algn="l"/>
                <a:tab pos="1828800" algn="l"/>
                <a:tab pos="2914650" algn="l"/>
                <a:tab pos="3943350" algn="l"/>
                <a:tab pos="5257800" algn="l"/>
                <a:tab pos="5486400" algn="l"/>
              </a:tabLst>
            </a:pPr>
            <a:r>
              <a:rPr lang="en-US" sz="1600" b="1" dirty="0">
                <a:latin typeface="+mj-lt"/>
              </a:rPr>
              <a:t>				       8</a:t>
            </a:r>
          </a:p>
        </p:txBody>
      </p:sp>
      <p:sp>
        <p:nvSpPr>
          <p:cNvPr id="230405" name="Freeform 5"/>
          <p:cNvSpPr>
            <a:spLocks/>
          </p:cNvSpPr>
          <p:nvPr/>
        </p:nvSpPr>
        <p:spPr bwMode="auto">
          <a:xfrm>
            <a:off x="5672138" y="2336800"/>
            <a:ext cx="2276475" cy="1103313"/>
          </a:xfrm>
          <a:custGeom>
            <a:avLst/>
            <a:gdLst/>
            <a:ahLst/>
            <a:cxnLst>
              <a:cxn ang="0">
                <a:pos x="0" y="739"/>
              </a:cxn>
              <a:cxn ang="0">
                <a:pos x="1526" y="739"/>
              </a:cxn>
              <a:cxn ang="0">
                <a:pos x="1526" y="0"/>
              </a:cxn>
            </a:cxnLst>
            <a:rect l="0" t="0" r="r" b="b"/>
            <a:pathLst>
              <a:path w="1527" h="740">
                <a:moveTo>
                  <a:pt x="0" y="739"/>
                </a:moveTo>
                <a:lnTo>
                  <a:pt x="1526" y="739"/>
                </a:lnTo>
                <a:lnTo>
                  <a:pt x="1526" y="0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0409" name="Line 9"/>
          <p:cNvSpPr>
            <a:spLocks noChangeShapeType="1"/>
          </p:cNvSpPr>
          <p:nvPr/>
        </p:nvSpPr>
        <p:spPr bwMode="auto">
          <a:xfrm flipV="1">
            <a:off x="4572000" y="2312988"/>
            <a:ext cx="0" cy="10239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230410" name="Freeform 10"/>
          <p:cNvSpPr>
            <a:spLocks/>
          </p:cNvSpPr>
          <p:nvPr/>
        </p:nvSpPr>
        <p:spPr bwMode="auto">
          <a:xfrm>
            <a:off x="1822450" y="2324100"/>
            <a:ext cx="5502275" cy="400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68"/>
              </a:cxn>
              <a:cxn ang="0">
                <a:pos x="3690" y="268"/>
              </a:cxn>
              <a:cxn ang="0">
                <a:pos x="3690" y="6"/>
              </a:cxn>
            </a:cxnLst>
            <a:rect l="0" t="0" r="r" b="b"/>
            <a:pathLst>
              <a:path w="3691" h="269">
                <a:moveTo>
                  <a:pt x="0" y="0"/>
                </a:moveTo>
                <a:lnTo>
                  <a:pt x="0" y="268"/>
                </a:lnTo>
                <a:lnTo>
                  <a:pt x="3690" y="268"/>
                </a:lnTo>
                <a:lnTo>
                  <a:pt x="3690" y="6"/>
                </a:lnTo>
              </a:path>
            </a:pathLst>
          </a:custGeom>
          <a:noFill/>
          <a:ln w="38100" cap="rnd" cmpd="sng">
            <a:solidFill>
              <a:schemeClr val="tx1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>
              <a:latin typeface="+mj-lt"/>
            </a:endParaRPr>
          </a:p>
        </p:txBody>
      </p:sp>
      <p:sp>
        <p:nvSpPr>
          <p:cNvPr id="230411" name="Rectangle 11"/>
          <p:cNvSpPr>
            <a:spLocks noChangeArrowheads="1"/>
          </p:cNvSpPr>
          <p:nvPr/>
        </p:nvSpPr>
        <p:spPr bwMode="auto">
          <a:xfrm>
            <a:off x="3468688" y="2941638"/>
            <a:ext cx="2206625" cy="96361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lIns="90488" tIns="44450" rIns="90488" bIns="44450"/>
          <a:lstStyle/>
          <a:p>
            <a:pPr eaLnBrk="0" hangingPunct="0"/>
            <a:r>
              <a:rPr lang="en-US" sz="1600" b="1" dirty="0">
                <a:latin typeface="+mj-lt"/>
              </a:rPr>
              <a:t>Net Base Process</a:t>
            </a:r>
          </a:p>
          <a:p>
            <a:pPr eaLnBrk="0" hangingPunct="0"/>
            <a:r>
              <a:rPr lang="en-US" sz="1600" b="1" dirty="0">
                <a:latin typeface="+mj-lt"/>
              </a:rPr>
              <a:t>Batch Qty = 100</a:t>
            </a:r>
          </a:p>
          <a:p>
            <a:pPr eaLnBrk="0" hangingPunct="0"/>
            <a:r>
              <a:rPr lang="en-US" sz="1600" b="1" dirty="0">
                <a:latin typeface="+mj-lt"/>
              </a:rPr>
              <a:t>UM = KG</a:t>
            </a:r>
          </a:p>
        </p:txBody>
      </p:sp>
      <p:sp>
        <p:nvSpPr>
          <p:cNvPr id="230412" name="Rectangle 12"/>
          <p:cNvSpPr>
            <a:spLocks noChangeArrowheads="1"/>
          </p:cNvSpPr>
          <p:nvPr/>
        </p:nvSpPr>
        <p:spPr bwMode="auto">
          <a:xfrm>
            <a:off x="6503988" y="2963863"/>
            <a:ext cx="1489075" cy="59055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63500" dir="3600000" algn="ctr" rotWithShape="0">
              <a:schemeClr val="bg1">
                <a:lumMod val="50000"/>
              </a:schemeClr>
            </a:outerShdw>
          </a:effectLst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en-US" sz="1600" b="1">
                <a:latin typeface="+mj-lt"/>
              </a:rPr>
              <a:t>Conversion =</a:t>
            </a:r>
          </a:p>
          <a:p>
            <a:pPr eaLnBrk="0" hangingPunct="0"/>
            <a:r>
              <a:rPr lang="en-US" sz="1600" b="1">
                <a:latin typeface="+mj-lt"/>
              </a:rPr>
              <a:t>1 LT = 0.5 KG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5362575" y="5610225"/>
            <a:ext cx="762000" cy="1588"/>
          </a:xfrm>
          <a:prstGeom prst="line">
            <a:avLst/>
          </a:prstGeom>
          <a:ln w="28575">
            <a:solidFill>
              <a:schemeClr val="tx1">
                <a:lumMod val="75000"/>
                <a:lumOff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Cost Flow for Average Costs</a:t>
            </a:r>
            <a:endParaRPr lang="en-US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PC-CB-340</a:t>
            </a:r>
            <a:endParaRPr lang="en-US"/>
          </a:p>
        </p:txBody>
      </p:sp>
      <p:sp>
        <p:nvSpPr>
          <p:cNvPr id="237572" name="Rectangle 4"/>
          <p:cNvSpPr>
            <a:spLocks noChangeArrowheads="1"/>
          </p:cNvSpPr>
          <p:nvPr/>
        </p:nvSpPr>
        <p:spPr bwMode="auto">
          <a:xfrm>
            <a:off x="1535113" y="1265238"/>
            <a:ext cx="2403475" cy="97948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1600" b="1" dirty="0">
                <a:latin typeface="+mj-lt"/>
              </a:rPr>
              <a:t>Component</a:t>
            </a:r>
          </a:p>
          <a:p>
            <a:pPr eaLnBrk="0" hangingPunct="0"/>
            <a:r>
              <a:rPr lang="en-US" sz="1600" b="1" dirty="0">
                <a:latin typeface="+mj-lt"/>
              </a:rPr>
              <a:t>Costs</a:t>
            </a:r>
          </a:p>
        </p:txBody>
      </p:sp>
      <p:sp>
        <p:nvSpPr>
          <p:cNvPr id="237573" name="Rectangle 5"/>
          <p:cNvSpPr>
            <a:spLocks noChangeArrowheads="1"/>
          </p:cNvSpPr>
          <p:nvPr/>
        </p:nvSpPr>
        <p:spPr bwMode="auto">
          <a:xfrm>
            <a:off x="5199063" y="1265238"/>
            <a:ext cx="2403475" cy="10064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1600" b="1" dirty="0">
                <a:latin typeface="+mj-lt"/>
              </a:rPr>
              <a:t>Shop-Floor</a:t>
            </a:r>
          </a:p>
          <a:p>
            <a:pPr eaLnBrk="0" hangingPunct="0"/>
            <a:r>
              <a:rPr lang="en-US" sz="1600" b="1" dirty="0">
                <a:latin typeface="+mj-lt"/>
              </a:rPr>
              <a:t>Control Costs</a:t>
            </a:r>
          </a:p>
        </p:txBody>
      </p:sp>
      <p:sp>
        <p:nvSpPr>
          <p:cNvPr id="237574" name="Rectangle 6"/>
          <p:cNvSpPr>
            <a:spLocks noChangeArrowheads="1"/>
          </p:cNvSpPr>
          <p:nvPr/>
        </p:nvSpPr>
        <p:spPr bwMode="auto">
          <a:xfrm>
            <a:off x="3371850" y="2936875"/>
            <a:ext cx="2403475" cy="103187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1600" b="1" dirty="0">
                <a:latin typeface="+mj-lt"/>
              </a:rPr>
              <a:t>Work-in-Process</a:t>
            </a:r>
          </a:p>
          <a:p>
            <a:pPr eaLnBrk="0" hangingPunct="0"/>
            <a:r>
              <a:rPr lang="en-US" sz="1600" b="1" dirty="0">
                <a:latin typeface="+mj-lt"/>
              </a:rPr>
              <a:t>(WIP) Costs</a:t>
            </a:r>
          </a:p>
        </p:txBody>
      </p:sp>
      <p:sp>
        <p:nvSpPr>
          <p:cNvPr id="237575" name="Freeform 7"/>
          <p:cNvSpPr>
            <a:spLocks/>
          </p:cNvSpPr>
          <p:nvPr/>
        </p:nvSpPr>
        <p:spPr bwMode="auto">
          <a:xfrm>
            <a:off x="2701925" y="2265363"/>
            <a:ext cx="3724275" cy="384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278"/>
              </a:cxn>
              <a:cxn ang="0">
                <a:pos x="2697" y="278"/>
              </a:cxn>
              <a:cxn ang="0">
                <a:pos x="2697" y="29"/>
              </a:cxn>
            </a:cxnLst>
            <a:rect l="0" t="0" r="r" b="b"/>
            <a:pathLst>
              <a:path w="2698" h="279">
                <a:moveTo>
                  <a:pt x="0" y="0"/>
                </a:moveTo>
                <a:lnTo>
                  <a:pt x="0" y="278"/>
                </a:lnTo>
                <a:lnTo>
                  <a:pt x="2697" y="278"/>
                </a:lnTo>
                <a:lnTo>
                  <a:pt x="2697" y="29"/>
                </a:lnTo>
              </a:path>
            </a:pathLst>
          </a:custGeom>
          <a:noFill/>
          <a:ln w="38100" cap="rnd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7576" name="Line 8"/>
          <p:cNvSpPr>
            <a:spLocks noChangeShapeType="1"/>
          </p:cNvSpPr>
          <p:nvPr/>
        </p:nvSpPr>
        <p:spPr bwMode="auto">
          <a:xfrm>
            <a:off x="4562475" y="2647950"/>
            <a:ext cx="0" cy="280988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7577" name="Freeform 9"/>
          <p:cNvSpPr>
            <a:spLocks/>
          </p:cNvSpPr>
          <p:nvPr/>
        </p:nvSpPr>
        <p:spPr bwMode="auto">
          <a:xfrm>
            <a:off x="2701925" y="4313238"/>
            <a:ext cx="3724275" cy="423862"/>
          </a:xfrm>
          <a:custGeom>
            <a:avLst/>
            <a:gdLst/>
            <a:ahLst/>
            <a:cxnLst>
              <a:cxn ang="0">
                <a:pos x="0" y="306"/>
              </a:cxn>
              <a:cxn ang="0">
                <a:pos x="0" y="0"/>
              </a:cxn>
              <a:cxn ang="0">
                <a:pos x="2697" y="0"/>
              </a:cxn>
              <a:cxn ang="0">
                <a:pos x="2697" y="274"/>
              </a:cxn>
            </a:cxnLst>
            <a:rect l="0" t="0" r="r" b="b"/>
            <a:pathLst>
              <a:path w="2698" h="307">
                <a:moveTo>
                  <a:pt x="0" y="306"/>
                </a:moveTo>
                <a:lnTo>
                  <a:pt x="0" y="0"/>
                </a:lnTo>
                <a:lnTo>
                  <a:pt x="2697" y="0"/>
                </a:lnTo>
                <a:lnTo>
                  <a:pt x="2697" y="274"/>
                </a:lnTo>
              </a:path>
            </a:pathLst>
          </a:custGeom>
          <a:noFill/>
          <a:ln w="38100" cap="rnd" cmpd="sng">
            <a:solidFill>
              <a:srgbClr val="FF0000"/>
            </a:solidFill>
            <a:prstDash val="solid"/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7578" name="Rectangle 10"/>
          <p:cNvSpPr>
            <a:spLocks noChangeArrowheads="1"/>
          </p:cNvSpPr>
          <p:nvPr/>
        </p:nvSpPr>
        <p:spPr bwMode="auto">
          <a:xfrm>
            <a:off x="1460500" y="4705350"/>
            <a:ext cx="2544763" cy="11525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1600" b="1" dirty="0">
                <a:latin typeface="+mj-lt"/>
              </a:rPr>
              <a:t>Receipt and Scrap</a:t>
            </a:r>
          </a:p>
          <a:p>
            <a:pPr eaLnBrk="0" hangingPunct="0"/>
            <a:r>
              <a:rPr lang="en-US" sz="1600" b="1" dirty="0">
                <a:latin typeface="+mj-lt"/>
              </a:rPr>
              <a:t>Transactions: Update</a:t>
            </a:r>
          </a:p>
          <a:p>
            <a:pPr eaLnBrk="0" hangingPunct="0"/>
            <a:r>
              <a:rPr lang="en-US" sz="1600" b="1" dirty="0">
                <a:latin typeface="+mj-lt"/>
              </a:rPr>
              <a:t>Inventory Balances and</a:t>
            </a:r>
          </a:p>
          <a:p>
            <a:pPr eaLnBrk="0" hangingPunct="0"/>
            <a:r>
              <a:rPr lang="en-US" sz="1600" b="1" dirty="0">
                <a:latin typeface="+mj-lt"/>
              </a:rPr>
              <a:t>Relieve WIP Costs</a:t>
            </a:r>
          </a:p>
        </p:txBody>
      </p:sp>
      <p:sp>
        <p:nvSpPr>
          <p:cNvPr id="237579" name="Rectangle 11"/>
          <p:cNvSpPr>
            <a:spLocks noChangeArrowheads="1"/>
          </p:cNvSpPr>
          <p:nvPr/>
        </p:nvSpPr>
        <p:spPr bwMode="auto">
          <a:xfrm>
            <a:off x="5129213" y="4676775"/>
            <a:ext cx="2546350" cy="1208088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ctr" anchorCtr="1"/>
          <a:lstStyle/>
          <a:p>
            <a:pPr eaLnBrk="0" hangingPunct="0"/>
            <a:r>
              <a:rPr lang="en-US" sz="1600" b="1" dirty="0">
                <a:latin typeface="+mj-lt"/>
              </a:rPr>
              <a:t>Re-average Costs:</a:t>
            </a:r>
          </a:p>
          <a:p>
            <a:pPr eaLnBrk="0" hangingPunct="0"/>
            <a:r>
              <a:rPr lang="en-US" sz="1600" b="1" dirty="0">
                <a:latin typeface="+mj-lt"/>
              </a:rPr>
              <a:t>Update GL and Current</a:t>
            </a:r>
          </a:p>
          <a:p>
            <a:pPr eaLnBrk="0" hangingPunct="0"/>
            <a:r>
              <a:rPr lang="en-US" sz="1600" b="1" dirty="0">
                <a:latin typeface="+mj-lt"/>
              </a:rPr>
              <a:t>Costs (based on</a:t>
            </a:r>
          </a:p>
          <a:p>
            <a:pPr eaLnBrk="0" hangingPunct="0"/>
            <a:r>
              <a:rPr lang="en-US" sz="1600" b="1" dirty="0">
                <a:latin typeface="+mj-lt"/>
              </a:rPr>
              <a:t>Inventory Balances)</a:t>
            </a:r>
          </a:p>
        </p:txBody>
      </p:sp>
      <p:sp>
        <p:nvSpPr>
          <p:cNvPr id="237580" name="Line 12"/>
          <p:cNvSpPr>
            <a:spLocks noChangeShapeType="1"/>
          </p:cNvSpPr>
          <p:nvPr/>
        </p:nvSpPr>
        <p:spPr bwMode="auto">
          <a:xfrm>
            <a:off x="4562475" y="3983038"/>
            <a:ext cx="0" cy="307975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7581" name="Rectangle 13"/>
          <p:cNvSpPr>
            <a:spLocks noChangeArrowheads="1"/>
          </p:cNvSpPr>
          <p:nvPr/>
        </p:nvSpPr>
        <p:spPr bwMode="auto">
          <a:xfrm>
            <a:off x="6478588" y="4140200"/>
            <a:ext cx="1866900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algn="l" eaLnBrk="0" hangingPunct="0"/>
            <a:r>
              <a:rPr lang="en-US" sz="1600" b="1" i="1" dirty="0">
                <a:latin typeface="+mj-lt"/>
              </a:rPr>
              <a:t>Accounting Close</a:t>
            </a:r>
          </a:p>
        </p:txBody>
      </p:sp>
      <p:sp>
        <p:nvSpPr>
          <p:cNvPr id="237582" name="Line 14"/>
          <p:cNvSpPr>
            <a:spLocks noChangeShapeType="1"/>
          </p:cNvSpPr>
          <p:nvPr/>
        </p:nvSpPr>
        <p:spPr bwMode="auto">
          <a:xfrm>
            <a:off x="4027488" y="5281613"/>
            <a:ext cx="1116012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7583" name="Rectangle 15"/>
          <p:cNvSpPr>
            <a:spLocks noChangeArrowheads="1"/>
          </p:cNvSpPr>
          <p:nvPr/>
        </p:nvSpPr>
        <p:spPr bwMode="auto">
          <a:xfrm>
            <a:off x="4075113" y="4989513"/>
            <a:ext cx="993775" cy="5778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0" hangingPunct="0"/>
            <a:r>
              <a:rPr lang="en-US" sz="1600" b="1" i="1" dirty="0">
                <a:latin typeface="+mj-lt"/>
              </a:rPr>
              <a:t>WO Close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Exercise</a:t>
            </a:r>
            <a:endParaRPr lang="en-US" dirty="0"/>
          </a:p>
        </p:txBody>
      </p:sp>
      <p:pic>
        <p:nvPicPr>
          <p:cNvPr id="50" name="Picture 49" descr="hand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03832"/>
            <a:ext cx="9144000" cy="3450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7" name="Rectangle 3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0488" tIns="44450" rIns="90488" bIns="44450">
            <a:normAutofit/>
          </a:bodyPr>
          <a:lstStyle/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 dirty="0" smtClean="0"/>
              <a:t>Intended result of the base manufacturing process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 dirty="0" smtClean="0"/>
              <a:t>Of significant value: sold or used as components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 dirty="0" smtClean="0"/>
              <a:t>Demand is used in MRP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 dirty="0" smtClean="0"/>
              <a:t>Examples: orange juice, orange oil</a:t>
            </a:r>
            <a:endParaRPr lang="en-US" dirty="0"/>
          </a:p>
        </p:txBody>
      </p:sp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PC-CB-030</a:t>
            </a:r>
            <a:endParaRPr lang="en-US"/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40" name="Rectangle 4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Incidental to the base manufacturing process</a:t>
            </a:r>
          </a:p>
          <a:p>
            <a:r>
              <a:rPr lang="en-US" smtClean="0"/>
              <a:t>Of little sales value</a:t>
            </a:r>
          </a:p>
          <a:p>
            <a:r>
              <a:rPr lang="en-US" smtClean="0"/>
              <a:t>Demand is not used in MRP</a:t>
            </a:r>
          </a:p>
          <a:p>
            <a:r>
              <a:rPr lang="en-US" smtClean="0"/>
              <a:t>Examples: orange pulp, orange seeds</a:t>
            </a:r>
            <a:endParaRPr lang="en-US"/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By-products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PC-CB-040</a:t>
            </a:r>
            <a:endParaRPr lang="en-US"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8" name="Rectangle 4"/>
          <p:cNvSpPr>
            <a:spLocks noGrp="1" noChangeArrowheads="1"/>
          </p:cNvSpPr>
          <p:nvPr>
            <p:ph idx="1"/>
          </p:nvPr>
        </p:nvSpPr>
        <p:spPr>
          <a:noFill/>
          <a:ln/>
        </p:spPr>
        <p:txBody>
          <a:bodyPr lIns="90488" tIns="44450" rIns="90488" bIns="44450">
            <a:normAutofit/>
          </a:bodyPr>
          <a:lstStyle/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 sz="2400" dirty="0"/>
              <a:t>A process that results in two or more co-products/</a:t>
            </a:r>
            <a:br>
              <a:rPr lang="en-US" sz="2400" dirty="0"/>
            </a:br>
            <a:r>
              <a:rPr lang="en-US" sz="2400" dirty="0"/>
              <a:t>by-products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 sz="2400" dirty="0"/>
              <a:t>Has co-product/by-product structure listing its co-products and by-products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 sz="2400" dirty="0"/>
              <a:t>Has a formula or product structure listing component requirements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 sz="2400" dirty="0"/>
              <a:t>Has a defined item record used as administrative placeholder for work order costs</a:t>
            </a:r>
          </a:p>
          <a:p>
            <a:pPr marL="285750" indent="-285750">
              <a:spcBef>
                <a:spcPct val="60000"/>
              </a:spcBef>
              <a:buClr>
                <a:srgbClr val="5A87C6"/>
              </a:buClr>
              <a:buFont typeface="r_symbol" pitchFamily="49" charset="2"/>
              <a:buChar char=""/>
            </a:pPr>
            <a:r>
              <a:rPr lang="en-US" sz="2400" dirty="0"/>
              <a:t>Example: a process that uses oranges to produce orange juice and orange oil (co-products) and orange seeds (by-product)</a:t>
            </a:r>
          </a:p>
        </p:txBody>
      </p:sp>
      <p:sp>
        <p:nvSpPr>
          <p:cNvPr id="19558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 Base Process</a:t>
            </a: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PC-CB-050</a:t>
            </a:r>
            <a:endParaRPr lang="en-US"/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5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Co-Products/By-Products Example</a:t>
            </a:r>
            <a:endParaRPr lang="en-US"/>
          </a:p>
        </p:txBody>
      </p:sp>
      <p:sp>
        <p:nvSpPr>
          <p:cNvPr id="15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PC-CB-060</a:t>
            </a:r>
            <a:endParaRPr lang="en-US"/>
          </a:p>
        </p:txBody>
      </p:sp>
      <p:graphicFrame>
        <p:nvGraphicFramePr>
          <p:cNvPr id="316416" name="Object 1024">
            <a:hlinkClick r:id="" action="ppaction://ole?verb=0"/>
          </p:cNvPr>
          <p:cNvGraphicFramePr>
            <a:graphicFrameLocks/>
          </p:cNvGraphicFramePr>
          <p:nvPr/>
        </p:nvGraphicFramePr>
        <p:xfrm>
          <a:off x="2970213" y="1027113"/>
          <a:ext cx="3198812" cy="1657350"/>
        </p:xfrm>
        <a:graphic>
          <a:graphicData uri="http://schemas.openxmlformats.org/presentationml/2006/ole">
            <p:oleObj spid="_x0000_s316416" name="Clip" r:id="rId4" imgW="3768480" imgH="1950840" progId="">
              <p:embed/>
            </p:oleObj>
          </a:graphicData>
        </a:graphic>
      </p:graphicFrame>
      <p:sp>
        <p:nvSpPr>
          <p:cNvPr id="197637" name="Rectangle 5"/>
          <p:cNvSpPr>
            <a:spLocks noChangeArrowheads="1"/>
          </p:cNvSpPr>
          <p:nvPr/>
        </p:nvSpPr>
        <p:spPr bwMode="auto">
          <a:xfrm>
            <a:off x="2163763" y="2730500"/>
            <a:ext cx="4810125" cy="77628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School-Bus Window Casing Factory, Inc.</a:t>
            </a:r>
          </a:p>
          <a:p>
            <a:pPr eaLnBrk="0" hangingPunct="0">
              <a:spcBef>
                <a:spcPct val="50000"/>
              </a:spcBef>
            </a:pPr>
            <a:r>
              <a:rPr lang="en-US" sz="1800" b="1" dirty="0">
                <a:latin typeface="+mj-lt"/>
              </a:rPr>
              <a:t>Base Process</a:t>
            </a:r>
          </a:p>
        </p:txBody>
      </p:sp>
      <p:sp>
        <p:nvSpPr>
          <p:cNvPr id="197638" name="Rectangle 6"/>
          <p:cNvSpPr>
            <a:spLocks noChangeArrowheads="1"/>
          </p:cNvSpPr>
          <p:nvPr/>
        </p:nvSpPr>
        <p:spPr bwMode="auto">
          <a:xfrm>
            <a:off x="920750" y="3922776"/>
            <a:ext cx="1874838" cy="923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800" dirty="0">
                <a:latin typeface="+mj-lt"/>
              </a:rPr>
              <a:t>Window</a:t>
            </a:r>
          </a:p>
          <a:p>
            <a:pPr eaLnBrk="0" hangingPunct="0">
              <a:lnSpc>
                <a:spcPct val="85000"/>
              </a:lnSpc>
            </a:pPr>
            <a:r>
              <a:rPr lang="en-US" sz="1800" dirty="0">
                <a:latin typeface="+mj-lt"/>
              </a:rPr>
              <a:t>Casing</a:t>
            </a:r>
          </a:p>
        </p:txBody>
      </p:sp>
      <p:sp>
        <p:nvSpPr>
          <p:cNvPr id="197639" name="Rectangle 7"/>
          <p:cNvSpPr>
            <a:spLocks noChangeArrowheads="1"/>
          </p:cNvSpPr>
          <p:nvPr/>
        </p:nvSpPr>
        <p:spPr bwMode="auto">
          <a:xfrm>
            <a:off x="3421062" y="3922776"/>
            <a:ext cx="1874838" cy="923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Metal Sheet</a:t>
            </a:r>
          </a:p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from Window</a:t>
            </a:r>
          </a:p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Hole</a:t>
            </a:r>
          </a:p>
        </p:txBody>
      </p:sp>
      <p:sp>
        <p:nvSpPr>
          <p:cNvPr id="197640" name="Rectangle 8"/>
          <p:cNvSpPr>
            <a:spLocks noChangeArrowheads="1"/>
          </p:cNvSpPr>
          <p:nvPr/>
        </p:nvSpPr>
        <p:spPr bwMode="auto">
          <a:xfrm>
            <a:off x="6334125" y="3922776"/>
            <a:ext cx="1874838" cy="923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Metal Shavings</a:t>
            </a:r>
          </a:p>
        </p:txBody>
      </p:sp>
      <p:sp>
        <p:nvSpPr>
          <p:cNvPr id="197641" name="Rectangle 9"/>
          <p:cNvSpPr>
            <a:spLocks noChangeArrowheads="1"/>
          </p:cNvSpPr>
          <p:nvPr/>
        </p:nvSpPr>
        <p:spPr bwMode="auto">
          <a:xfrm>
            <a:off x="3417888" y="5221288"/>
            <a:ext cx="1874837" cy="9239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53882" dir="2700000" algn="ctr" rotWithShape="0">
              <a:schemeClr val="bg2"/>
            </a:outerShdw>
          </a:effectLst>
        </p:spPr>
        <p:txBody>
          <a:bodyPr wrap="none" lIns="90488" tIns="44450" rIns="90488" bIns="44450" anchor="ctr"/>
          <a:lstStyle/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To Seat Bracket</a:t>
            </a:r>
          </a:p>
          <a:p>
            <a:pPr eaLnBrk="0" hangingPunct="0">
              <a:lnSpc>
                <a:spcPct val="85000"/>
              </a:lnSpc>
            </a:pPr>
            <a:r>
              <a:rPr lang="en-US" sz="1800">
                <a:latin typeface="+mj-lt"/>
              </a:rPr>
              <a:t>Assembly Plant</a:t>
            </a:r>
          </a:p>
        </p:txBody>
      </p:sp>
      <p:sp>
        <p:nvSpPr>
          <p:cNvPr id="197646" name="Rectangle 14"/>
          <p:cNvSpPr>
            <a:spLocks noChangeArrowheads="1"/>
          </p:cNvSpPr>
          <p:nvPr/>
        </p:nvSpPr>
        <p:spPr bwMode="auto">
          <a:xfrm>
            <a:off x="2520950" y="4849813"/>
            <a:ext cx="1581150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 dirty="0">
                <a:latin typeface="+mj-lt"/>
              </a:rPr>
              <a:t>Co-products</a:t>
            </a:r>
          </a:p>
        </p:txBody>
      </p:sp>
      <p:sp>
        <p:nvSpPr>
          <p:cNvPr id="197647" name="Rectangle 15"/>
          <p:cNvSpPr>
            <a:spLocks noChangeArrowheads="1"/>
          </p:cNvSpPr>
          <p:nvPr/>
        </p:nvSpPr>
        <p:spPr bwMode="auto">
          <a:xfrm>
            <a:off x="6338888" y="4852988"/>
            <a:ext cx="1576387" cy="36353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algn="l" eaLnBrk="0" hangingPunct="0"/>
            <a:r>
              <a:rPr lang="en-US" sz="1800" b="1" dirty="0">
                <a:latin typeface="+mj-lt"/>
              </a:rPr>
              <a:t>By-products</a:t>
            </a:r>
          </a:p>
        </p:txBody>
      </p:sp>
      <p:cxnSp>
        <p:nvCxnSpPr>
          <p:cNvPr id="20" name="Elbow Connector 19"/>
          <p:cNvCxnSpPr>
            <a:stCxn id="197637" idx="2"/>
            <a:endCxn id="197638" idx="0"/>
          </p:cNvCxnSpPr>
          <p:nvPr/>
        </p:nvCxnSpPr>
        <p:spPr>
          <a:xfrm rot="5400000">
            <a:off x="3005504" y="2359454"/>
            <a:ext cx="415988" cy="2710657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23" name="Elbow Connector 22"/>
          <p:cNvCxnSpPr>
            <a:stCxn id="197637" idx="2"/>
            <a:endCxn id="197640" idx="0"/>
          </p:cNvCxnSpPr>
          <p:nvPr/>
        </p:nvCxnSpPr>
        <p:spPr>
          <a:xfrm rot="16200000" flipH="1">
            <a:off x="5712191" y="2363423"/>
            <a:ext cx="415988" cy="2702718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25" name="Elbow Connector 24"/>
          <p:cNvCxnSpPr>
            <a:stCxn id="197637" idx="2"/>
            <a:endCxn id="197639" idx="0"/>
          </p:cNvCxnSpPr>
          <p:nvPr/>
        </p:nvCxnSpPr>
        <p:spPr>
          <a:xfrm rot="5400000">
            <a:off x="4255660" y="3609610"/>
            <a:ext cx="415988" cy="210345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  <p:cxnSp>
        <p:nvCxnSpPr>
          <p:cNvPr id="27" name="Elbow Connector 26"/>
          <p:cNvCxnSpPr>
            <a:stCxn id="197639" idx="2"/>
            <a:endCxn id="197641" idx="0"/>
          </p:cNvCxnSpPr>
          <p:nvPr/>
        </p:nvCxnSpPr>
        <p:spPr>
          <a:xfrm rot="5400000">
            <a:off x="4169601" y="5032407"/>
            <a:ext cx="374587" cy="3174"/>
          </a:xfrm>
          <a:prstGeom prst="bentConnector3">
            <a:avLst>
              <a:gd name="adj1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</p:spPr>
      </p:cxn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Co-Product/By-Product Structure</a:t>
            </a:r>
            <a:endParaRPr lang="en-US"/>
          </a:p>
        </p:txBody>
      </p:sp>
      <p:sp>
        <p:nvSpPr>
          <p:cNvPr id="13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PC-CB-070</a:t>
            </a:r>
            <a:endParaRPr lang="en-US"/>
          </a:p>
        </p:txBody>
      </p:sp>
      <p:sp>
        <p:nvSpPr>
          <p:cNvPr id="315396" name="Rectangle 4"/>
          <p:cNvSpPr>
            <a:spLocks noChangeArrowheads="1"/>
          </p:cNvSpPr>
          <p:nvPr/>
        </p:nvSpPr>
        <p:spPr bwMode="auto">
          <a:xfrm>
            <a:off x="3648075" y="1370130"/>
            <a:ext cx="1828800" cy="44196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chemeClr val="bg2"/>
            </a:outerShdw>
          </a:effectLst>
        </p:spPr>
        <p:txBody>
          <a:bodyPr wrap="none" lIns="90488" tIns="44450" rIns="90488" bIns="44450" anchor="t"/>
          <a:lstStyle/>
          <a:p>
            <a:pPr eaLnBrk="0" hangingPunct="0"/>
            <a:r>
              <a:rPr lang="en-US" sz="2000" b="1" dirty="0" smtClean="0">
                <a:latin typeface="+mj-lt"/>
              </a:rPr>
              <a:t>Base Process</a:t>
            </a:r>
          </a:p>
          <a:p>
            <a:pPr eaLnBrk="0" hangingPunct="0"/>
            <a:r>
              <a:rPr lang="en-US" sz="1600" dirty="0" smtClean="0">
                <a:latin typeface="+mj-lt"/>
              </a:rPr>
              <a:t>B-70000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2000" b="1" dirty="0" smtClean="0">
                <a:latin typeface="+mj-lt"/>
              </a:rPr>
              <a:t>Route</a:t>
            </a:r>
          </a:p>
          <a:p>
            <a:pPr eaLnBrk="0" hangingPunct="0"/>
            <a:r>
              <a:rPr lang="en-US" sz="1600" dirty="0" smtClean="0">
                <a:latin typeface="+mj-lt"/>
              </a:rPr>
              <a:t>Op 10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20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30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40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50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60</a:t>
            </a:r>
          </a:p>
          <a:p>
            <a:pPr eaLnBrk="0" hangingPunct="0"/>
            <a:endParaRPr lang="en-US" sz="1600" dirty="0" smtClean="0">
              <a:latin typeface="+mj-lt"/>
            </a:endParaRPr>
          </a:p>
          <a:p>
            <a:pPr eaLnBrk="0" hangingPunct="0"/>
            <a:r>
              <a:rPr lang="en-US" sz="1600" dirty="0" smtClean="0">
                <a:latin typeface="+mj-lt"/>
              </a:rPr>
              <a:t>Op 70</a:t>
            </a:r>
            <a:endParaRPr lang="en-US" sz="1600" dirty="0">
              <a:latin typeface="+mj-lt"/>
            </a:endParaRPr>
          </a:p>
        </p:txBody>
      </p:sp>
      <p:sp>
        <p:nvSpPr>
          <p:cNvPr id="315398" name="Text Box 6"/>
          <p:cNvSpPr txBox="1">
            <a:spLocks noChangeArrowheads="1"/>
          </p:cNvSpPr>
          <p:nvPr/>
        </p:nvSpPr>
        <p:spPr bwMode="auto">
          <a:xfrm>
            <a:off x="256697" y="1525705"/>
            <a:ext cx="2472216" cy="29546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pPr algn="r"/>
            <a:r>
              <a:rPr lang="en-US" sz="2000" b="1" dirty="0">
                <a:latin typeface="+mj-lt"/>
              </a:rPr>
              <a:t>Components in</a:t>
            </a:r>
          </a:p>
          <a:p>
            <a:pPr algn="r"/>
            <a:endParaRPr lang="en-US" sz="2000" b="1" dirty="0">
              <a:latin typeface="+mj-lt"/>
            </a:endParaRPr>
          </a:p>
          <a:p>
            <a:pPr algn="r"/>
            <a:r>
              <a:rPr lang="en-US" sz="2000" dirty="0">
                <a:latin typeface="+mj-lt"/>
              </a:rPr>
              <a:t>80050 Fruit</a:t>
            </a:r>
          </a:p>
          <a:p>
            <a:pPr algn="r"/>
            <a:endParaRPr lang="en-US" sz="2000" dirty="0">
              <a:latin typeface="+mj-lt"/>
            </a:endParaRPr>
          </a:p>
          <a:p>
            <a:pPr algn="r"/>
            <a:r>
              <a:rPr lang="en-US" sz="2000" dirty="0">
                <a:latin typeface="+mj-lt"/>
              </a:rPr>
              <a:t>80051 Spices</a:t>
            </a:r>
          </a:p>
          <a:p>
            <a:pPr algn="r"/>
            <a:endParaRPr lang="en-US" sz="2000" dirty="0">
              <a:latin typeface="+mj-lt"/>
            </a:endParaRPr>
          </a:p>
          <a:p>
            <a:pPr algn="r"/>
            <a:r>
              <a:rPr lang="en-US" sz="2000" dirty="0">
                <a:latin typeface="+mj-lt"/>
              </a:rPr>
              <a:t>80052 Water</a:t>
            </a:r>
          </a:p>
          <a:p>
            <a:pPr algn="r"/>
            <a:endParaRPr lang="en-US" sz="2000" dirty="0">
              <a:latin typeface="+mj-lt"/>
            </a:endParaRPr>
          </a:p>
          <a:p>
            <a:pPr algn="r"/>
            <a:r>
              <a:rPr lang="en-US" sz="2000" dirty="0">
                <a:latin typeface="+mj-lt"/>
              </a:rPr>
              <a:t>80053 Preservative</a:t>
            </a:r>
          </a:p>
        </p:txBody>
      </p:sp>
      <p:sp>
        <p:nvSpPr>
          <p:cNvPr id="315399" name="Text Box 7"/>
          <p:cNvSpPr txBox="1">
            <a:spLocks noChangeArrowheads="1"/>
          </p:cNvSpPr>
          <p:nvPr/>
        </p:nvSpPr>
        <p:spPr bwMode="auto">
          <a:xfrm>
            <a:off x="6391275" y="1552203"/>
            <a:ext cx="2281238" cy="201295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pPr algn="l"/>
            <a:r>
              <a:rPr lang="en-US" sz="2000" b="1" dirty="0">
                <a:latin typeface="+mj-lt"/>
              </a:rPr>
              <a:t>Co-Products Out</a:t>
            </a:r>
          </a:p>
          <a:p>
            <a:pPr algn="l"/>
            <a:endParaRPr lang="en-US" sz="2000" b="1" dirty="0">
              <a:latin typeface="+mj-lt"/>
            </a:endParaRPr>
          </a:p>
          <a:p>
            <a:pPr algn="l"/>
            <a:endParaRPr lang="en-US" sz="2000" b="1" dirty="0">
              <a:latin typeface="+mj-lt"/>
            </a:endParaRPr>
          </a:p>
          <a:p>
            <a:pPr algn="l"/>
            <a:r>
              <a:rPr lang="en-US" sz="2000" dirty="0">
                <a:latin typeface="+mj-lt"/>
              </a:rPr>
              <a:t>70040 Fruit Juice</a:t>
            </a:r>
          </a:p>
          <a:p>
            <a:pPr algn="l"/>
            <a:endParaRPr lang="en-US" sz="2000" dirty="0">
              <a:latin typeface="+mj-lt"/>
            </a:endParaRPr>
          </a:p>
          <a:p>
            <a:pPr algn="l"/>
            <a:r>
              <a:rPr lang="en-US" sz="2000" dirty="0">
                <a:latin typeface="+mj-lt"/>
              </a:rPr>
              <a:t>70041 Fruit Pulp</a:t>
            </a:r>
          </a:p>
        </p:txBody>
      </p:sp>
      <p:sp>
        <p:nvSpPr>
          <p:cNvPr id="315400" name="Text Box 8"/>
          <p:cNvSpPr txBox="1">
            <a:spLocks noChangeArrowheads="1"/>
          </p:cNvSpPr>
          <p:nvPr/>
        </p:nvSpPr>
        <p:spPr bwMode="auto">
          <a:xfrm>
            <a:off x="6399213" y="3895980"/>
            <a:ext cx="2295821" cy="172354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tIns="91440" bIns="91440">
            <a:spAutoFit/>
          </a:bodyPr>
          <a:lstStyle/>
          <a:p>
            <a:pPr algn="l"/>
            <a:r>
              <a:rPr lang="en-US" sz="2000" b="1" dirty="0">
                <a:latin typeface="+mj-lt"/>
              </a:rPr>
              <a:t>By-Products Out</a:t>
            </a:r>
          </a:p>
          <a:p>
            <a:pPr algn="l"/>
            <a:endParaRPr lang="en-US" sz="2000" dirty="0" smtClean="0">
              <a:latin typeface="+mj-lt"/>
            </a:endParaRPr>
          </a:p>
          <a:p>
            <a:pPr algn="l"/>
            <a:r>
              <a:rPr lang="en-US" sz="2000" dirty="0" smtClean="0">
                <a:latin typeface="+mj-lt"/>
              </a:rPr>
              <a:t>70042 </a:t>
            </a:r>
            <a:r>
              <a:rPr lang="en-US" sz="2000" dirty="0">
                <a:latin typeface="+mj-lt"/>
              </a:rPr>
              <a:t>Fruit Seeds</a:t>
            </a:r>
          </a:p>
          <a:p>
            <a:pPr algn="l"/>
            <a:endParaRPr lang="en-US" sz="2000" dirty="0">
              <a:latin typeface="+mj-lt"/>
            </a:endParaRPr>
          </a:p>
          <a:p>
            <a:pPr algn="l"/>
            <a:r>
              <a:rPr lang="en-US" sz="2000" dirty="0">
                <a:latin typeface="+mj-lt"/>
              </a:rPr>
              <a:t>70043 Fruit Peel</a:t>
            </a:r>
          </a:p>
        </p:txBody>
      </p:sp>
      <p:sp>
        <p:nvSpPr>
          <p:cNvPr id="315402" name="Line 10"/>
          <p:cNvSpPr>
            <a:spLocks noChangeShapeType="1"/>
          </p:cNvSpPr>
          <p:nvPr/>
        </p:nvSpPr>
        <p:spPr bwMode="auto">
          <a:xfrm>
            <a:off x="2906713" y="2359104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5406" name="Line 14"/>
          <p:cNvSpPr>
            <a:spLocks noChangeShapeType="1"/>
          </p:cNvSpPr>
          <p:nvPr/>
        </p:nvSpPr>
        <p:spPr bwMode="auto">
          <a:xfrm>
            <a:off x="5540375" y="4333464"/>
            <a:ext cx="685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5408" name="Line 16"/>
          <p:cNvSpPr>
            <a:spLocks noChangeShapeType="1"/>
          </p:cNvSpPr>
          <p:nvPr/>
        </p:nvSpPr>
        <p:spPr bwMode="auto">
          <a:xfrm flipV="1">
            <a:off x="2906713" y="3283421"/>
            <a:ext cx="685800" cy="95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stealth" w="lg" len="lg"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5409" name="AutoShape 17"/>
          <p:cNvSpPr>
            <a:spLocks/>
          </p:cNvSpPr>
          <p:nvPr/>
        </p:nvSpPr>
        <p:spPr bwMode="auto">
          <a:xfrm flipH="1">
            <a:off x="6302375" y="2484065"/>
            <a:ext cx="182880" cy="3095625"/>
          </a:xfrm>
          <a:prstGeom prst="rightBracket">
            <a:avLst>
              <a:gd name="adj" fmla="val 58877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  <p:sp>
        <p:nvSpPr>
          <p:cNvPr id="315410" name="AutoShape 18"/>
          <p:cNvSpPr>
            <a:spLocks/>
          </p:cNvSpPr>
          <p:nvPr/>
        </p:nvSpPr>
        <p:spPr bwMode="auto">
          <a:xfrm flipV="1">
            <a:off x="2647950" y="2735732"/>
            <a:ext cx="182880" cy="1704975"/>
          </a:xfrm>
          <a:prstGeom prst="rightBracket">
            <a:avLst>
              <a:gd name="adj" fmla="val 31076"/>
            </a:avLst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tIns="91440" bIns="91440" anchor="ctr"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3" name="Rectangle 102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Co-Product/By-Product Topics</a:t>
            </a:r>
            <a:endParaRPr lang="en-US"/>
          </a:p>
        </p:txBody>
      </p:sp>
      <p:sp>
        <p:nvSpPr>
          <p:cNvPr id="12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PC-CB-080</a:t>
            </a:r>
            <a:endParaRPr lang="en-US"/>
          </a:p>
        </p:txBody>
      </p:sp>
      <p:sp>
        <p:nvSpPr>
          <p:cNvPr id="271364" name="AutoShape 1028"/>
          <p:cNvSpPr>
            <a:spLocks noChangeArrowheads="1"/>
          </p:cNvSpPr>
          <p:nvPr/>
        </p:nvSpPr>
        <p:spPr bwMode="auto">
          <a:xfrm>
            <a:off x="2143125" y="2592667"/>
            <a:ext cx="1771650" cy="881063"/>
          </a:xfrm>
          <a:prstGeom prst="rightArrow">
            <a:avLst>
              <a:gd name="adj1" fmla="val 50000"/>
              <a:gd name="adj2" fmla="val 50270"/>
            </a:avLst>
          </a:prstGeom>
          <a:solidFill>
            <a:srgbClr val="5A87C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3" name="Rectangle 2053"/>
          <p:cNvSpPr>
            <a:spLocks noChangeArrowheads="1"/>
          </p:cNvSpPr>
          <p:nvPr/>
        </p:nvSpPr>
        <p:spPr bwMode="auto">
          <a:xfrm>
            <a:off x="4046220" y="25527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Standard Cost Method</a:t>
            </a:r>
            <a:endParaRPr lang="en-US" sz="2000" b="1" dirty="0">
              <a:latin typeface="+mj-lt"/>
            </a:endParaRPr>
          </a:p>
        </p:txBody>
      </p:sp>
      <p:sp>
        <p:nvSpPr>
          <p:cNvPr id="14" name="Rectangle 2055"/>
          <p:cNvSpPr>
            <a:spLocks noChangeArrowheads="1"/>
          </p:cNvSpPr>
          <p:nvPr/>
        </p:nvSpPr>
        <p:spPr bwMode="auto">
          <a:xfrm>
            <a:off x="4046220" y="13716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Introduction</a:t>
            </a:r>
            <a:endParaRPr lang="en-US" sz="2000" b="1" dirty="0">
              <a:latin typeface="+mj-lt"/>
            </a:endParaRPr>
          </a:p>
        </p:txBody>
      </p:sp>
      <p:sp>
        <p:nvSpPr>
          <p:cNvPr id="15" name="Rectangle 2056"/>
          <p:cNvSpPr>
            <a:spLocks noChangeArrowheads="1"/>
          </p:cNvSpPr>
          <p:nvPr/>
        </p:nvSpPr>
        <p:spPr bwMode="auto">
          <a:xfrm>
            <a:off x="4046220" y="375285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Joint Order Sets</a:t>
            </a:r>
            <a:endParaRPr lang="en-US" sz="2000" b="1" dirty="0">
              <a:latin typeface="+mj-lt"/>
            </a:endParaRPr>
          </a:p>
        </p:txBody>
      </p:sp>
      <p:sp>
        <p:nvSpPr>
          <p:cNvPr id="16" name="Rectangle 2057"/>
          <p:cNvSpPr>
            <a:spLocks noChangeArrowheads="1"/>
          </p:cNvSpPr>
          <p:nvPr/>
        </p:nvSpPr>
        <p:spPr bwMode="auto">
          <a:xfrm>
            <a:off x="4046220" y="4991100"/>
            <a:ext cx="2305050" cy="973138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square" anchor="ctr"/>
          <a:lstStyle/>
          <a:p>
            <a:pPr eaLnBrk="0" hangingPunct="0">
              <a:spcBef>
                <a:spcPct val="50000"/>
              </a:spcBef>
            </a:pPr>
            <a:r>
              <a:rPr lang="en-US" sz="2000" b="1" dirty="0" smtClean="0">
                <a:latin typeface="+mj-lt"/>
              </a:rPr>
              <a:t>Average Cost Method</a:t>
            </a:r>
            <a:endParaRPr lang="en-US" sz="2000" b="1" dirty="0">
              <a:latin typeface="+mj-l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QAD_corporate_presentation_template</Template>
  <TotalTime>4726</TotalTime>
  <Words>1059</Words>
  <Application>Microsoft PowerPoint</Application>
  <PresentationFormat>On-screen Show (4:3)</PresentationFormat>
  <Paragraphs>394</Paragraphs>
  <Slides>36</Slides>
  <Notes>16</Notes>
  <HiddenSlides>0</HiddenSlides>
  <MMClips>0</MMClips>
  <ScaleCrop>false</ScaleCrop>
  <HeadingPairs>
    <vt:vector size="6" baseType="variant"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39" baseType="lpstr">
      <vt:lpstr>1_EX06PP_template</vt:lpstr>
      <vt:lpstr>QAD 2010 Template</vt:lpstr>
      <vt:lpstr>Clip</vt:lpstr>
      <vt:lpstr>Co/By-Product Costing</vt:lpstr>
      <vt:lpstr>Co-Product/By-Product Topics</vt:lpstr>
      <vt:lpstr>Co/By-products</vt:lpstr>
      <vt:lpstr>Co-products</vt:lpstr>
      <vt:lpstr>By-products</vt:lpstr>
      <vt:lpstr> Base Process</vt:lpstr>
      <vt:lpstr>Co-Products/By-Products Example</vt:lpstr>
      <vt:lpstr>Co-Product/By-Product Structure</vt:lpstr>
      <vt:lpstr>Co-Product/By-Product Topics</vt:lpstr>
      <vt:lpstr>Co-Product/By-Product Costing Process: Set-Up</vt:lpstr>
      <vt:lpstr>Co-Product/By-Product Costing Process: Set-Up</vt:lpstr>
      <vt:lpstr>Set Up Default Base Process </vt:lpstr>
      <vt:lpstr>Define Co/By-Products</vt:lpstr>
      <vt:lpstr>By-Product Cost Subtracted from Base Process Cost to Yield Net Base Cost</vt:lpstr>
      <vt:lpstr>Co-Product/By-Product Costing Process: Set-Up</vt:lpstr>
      <vt:lpstr>Co-Product/By-Product Costing Process: Set-Up</vt:lpstr>
      <vt:lpstr>Process/Formula Maintenance Co/By-Product Structure</vt:lpstr>
      <vt:lpstr>Co-Product/By-Product Costing Process: Set-Up</vt:lpstr>
      <vt:lpstr>Co-Product/By-Product Costing Process: Set-Up</vt:lpstr>
      <vt:lpstr>Co-Product/By-Product Costing Process: Set-Up</vt:lpstr>
      <vt:lpstr>Co/By-Products Cost Report</vt:lpstr>
      <vt:lpstr>Cost Calculations</vt:lpstr>
      <vt:lpstr>Cost Development Troubleshooting</vt:lpstr>
      <vt:lpstr>Co-Product in More Than One  Base Process</vt:lpstr>
      <vt:lpstr>Co-Product/By-Product Topics</vt:lpstr>
      <vt:lpstr>Joint Order Set Access</vt:lpstr>
      <vt:lpstr>Accounting for Joint Orders</vt:lpstr>
      <vt:lpstr>Work Order Receipts</vt:lpstr>
      <vt:lpstr>Work Order Accounting Close</vt:lpstr>
      <vt:lpstr>Mix Variance</vt:lpstr>
      <vt:lpstr>Co-Product/By-Product Topics</vt:lpstr>
      <vt:lpstr>Average Costing Method</vt:lpstr>
      <vt:lpstr>Allocation Methods</vt:lpstr>
      <vt:lpstr>Price Allocation Method Example</vt:lpstr>
      <vt:lpstr>Cost Flow for Average Costs</vt:lpstr>
      <vt:lpstr>Exercise</vt:lpstr>
    </vt:vector>
  </TitlesOfParts>
  <Company>qad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Training Module Development</dc:title>
  <dc:creator>vmg</dc:creator>
  <cp:lastModifiedBy>njm</cp:lastModifiedBy>
  <cp:revision>197</cp:revision>
  <cp:lastPrinted>2000-01-18T02:30:34Z</cp:lastPrinted>
  <dcterms:created xsi:type="dcterms:W3CDTF">1998-03-17T23:27:45Z</dcterms:created>
  <dcterms:modified xsi:type="dcterms:W3CDTF">2010-12-15T00:11:21Z</dcterms:modified>
</cp:coreProperties>
</file>